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084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EE565-570F-4B34-B63A-0494A01D61C5}" type="datetimeFigureOut">
              <a:rPr lang="it-IT" smtClean="0"/>
              <a:t>09/04/2022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2274D-E421-48BD-AE68-E438B3FBD6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2933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EE565-570F-4B34-B63A-0494A01D61C5}" type="datetimeFigureOut">
              <a:rPr lang="it-IT" smtClean="0"/>
              <a:t>09/04/2022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2274D-E421-48BD-AE68-E438B3FBD6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8264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EE565-570F-4B34-B63A-0494A01D61C5}" type="datetimeFigureOut">
              <a:rPr lang="it-IT" smtClean="0"/>
              <a:t>09/04/2022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2274D-E421-48BD-AE68-E438B3FBD6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1306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EE565-570F-4B34-B63A-0494A01D61C5}" type="datetimeFigureOut">
              <a:rPr lang="it-IT" smtClean="0"/>
              <a:t>09/04/2022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2274D-E421-48BD-AE68-E438B3FBD6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6155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EE565-570F-4B34-B63A-0494A01D61C5}" type="datetimeFigureOut">
              <a:rPr lang="it-IT" smtClean="0"/>
              <a:t>09/04/2022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2274D-E421-48BD-AE68-E438B3FBD6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3720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EE565-570F-4B34-B63A-0494A01D61C5}" type="datetimeFigureOut">
              <a:rPr lang="it-IT" smtClean="0"/>
              <a:t>09/04/2022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2274D-E421-48BD-AE68-E438B3FBD6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6529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EE565-570F-4B34-B63A-0494A01D61C5}" type="datetimeFigureOut">
              <a:rPr lang="it-IT" smtClean="0"/>
              <a:t>09/04/2022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2274D-E421-48BD-AE68-E438B3FBD6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4571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EE565-570F-4B34-B63A-0494A01D61C5}" type="datetimeFigureOut">
              <a:rPr lang="it-IT" smtClean="0"/>
              <a:t>09/04/2022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2274D-E421-48BD-AE68-E438B3FBD6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5527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EE565-570F-4B34-B63A-0494A01D61C5}" type="datetimeFigureOut">
              <a:rPr lang="it-IT" smtClean="0"/>
              <a:t>09/04/2022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2274D-E421-48BD-AE68-E438B3FBD6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3406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EE565-570F-4B34-B63A-0494A01D61C5}" type="datetimeFigureOut">
              <a:rPr lang="it-IT" smtClean="0"/>
              <a:t>09/04/2022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2274D-E421-48BD-AE68-E438B3FBD6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3864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EE565-570F-4B34-B63A-0494A01D61C5}" type="datetimeFigureOut">
              <a:rPr lang="it-IT" smtClean="0"/>
              <a:t>09/04/2022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2274D-E421-48BD-AE68-E438B3FBD6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067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EE565-570F-4B34-B63A-0494A01D61C5}" type="datetimeFigureOut">
              <a:rPr lang="it-IT" smtClean="0"/>
              <a:t>09/04/2022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22274D-E421-48BD-AE68-E438B3FBD63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5945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Abuso e separazione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/>
              <a:t>gulotta</a:t>
            </a:r>
          </a:p>
        </p:txBody>
      </p:sp>
    </p:spTree>
    <p:extLst>
      <p:ext uri="{BB962C8B-B14F-4D97-AF65-F5344CB8AC3E}">
        <p14:creationId xmlns:p14="http://schemas.microsoft.com/office/powerpoint/2010/main" val="2635735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52400"/>
            <a:ext cx="92202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it-IT" altLang="it-IT" b="0">
                <a:solidFill>
                  <a:srgbClr val="990000"/>
                </a:solidFill>
              </a:rPr>
              <a:t>ABUSO E SEPARAZIONI CONFLITTUALI</a:t>
            </a:r>
            <a:br>
              <a:rPr lang="it-IT" altLang="it-IT" sz="3200" b="0">
                <a:solidFill>
                  <a:srgbClr val="990000"/>
                </a:solidFill>
              </a:rPr>
            </a:br>
            <a:r>
              <a:rPr lang="it-IT" altLang="it-IT" sz="1800" b="0">
                <a:solidFill>
                  <a:srgbClr val="990000"/>
                </a:solidFill>
              </a:rPr>
              <a:t>(Gulotta et al,1996)</a:t>
            </a:r>
            <a:r>
              <a:rPr lang="it-IT" altLang="it-IT"/>
              <a:t> </a:t>
            </a:r>
          </a:p>
        </p:txBody>
      </p:sp>
      <p:grpSp>
        <p:nvGrpSpPr>
          <p:cNvPr id="16387" name="Group 3"/>
          <p:cNvGrpSpPr>
            <a:grpSpLocks/>
          </p:cNvGrpSpPr>
          <p:nvPr/>
        </p:nvGrpSpPr>
        <p:grpSpPr bwMode="auto">
          <a:xfrm>
            <a:off x="381000" y="1447800"/>
            <a:ext cx="8534400" cy="5351463"/>
            <a:chOff x="240" y="912"/>
            <a:chExt cx="5376" cy="3371"/>
          </a:xfrm>
        </p:grpSpPr>
        <p:sp>
          <p:nvSpPr>
            <p:cNvPr id="16388" name="Rectangle 4"/>
            <p:cNvSpPr>
              <a:spLocks noChangeArrowheads="1"/>
            </p:cNvSpPr>
            <p:nvPr/>
          </p:nvSpPr>
          <p:spPr bwMode="auto">
            <a:xfrm>
              <a:off x="2928" y="1248"/>
              <a:ext cx="2688" cy="3035"/>
            </a:xfrm>
            <a:prstGeom prst="rect">
              <a:avLst/>
            </a:prstGeom>
            <a:noFill/>
            <a:ln w="12700">
              <a:solidFill>
                <a:srgbClr val="180189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>
                <a:spcBef>
                  <a:spcPct val="20000"/>
                </a:spcBef>
                <a:buClr>
                  <a:srgbClr val="000066"/>
                </a:buClr>
                <a:buSzPct val="120000"/>
                <a:buFont typeface="Tahoma" pitchFamily="34" charset="0"/>
                <a:buChar char="•"/>
              </a:pPr>
              <a:r>
                <a:rPr lang="it-IT" altLang="it-IT" sz="1600" b="1">
                  <a:solidFill>
                    <a:srgbClr val="000066"/>
                  </a:solidFill>
                </a:rPr>
                <a:t>Ansia, stress</a:t>
              </a:r>
            </a:p>
            <a:p>
              <a:pPr>
                <a:spcBef>
                  <a:spcPct val="20000"/>
                </a:spcBef>
                <a:buClr>
                  <a:srgbClr val="000066"/>
                </a:buClr>
                <a:buSzPct val="120000"/>
                <a:buFont typeface="Tahoma" pitchFamily="34" charset="0"/>
                <a:buChar char="•"/>
              </a:pPr>
              <a:r>
                <a:rPr lang="it-IT" altLang="it-IT" sz="1600" b="1">
                  <a:solidFill>
                    <a:srgbClr val="000066"/>
                  </a:solidFill>
                </a:rPr>
                <a:t>Irascibilità, crisi di pianto, paura, insonnia, comportamento aggressivo, incubi</a:t>
              </a:r>
            </a:p>
            <a:p>
              <a:pPr>
                <a:spcBef>
                  <a:spcPct val="20000"/>
                </a:spcBef>
                <a:buClr>
                  <a:srgbClr val="000066"/>
                </a:buClr>
                <a:buSzPct val="120000"/>
                <a:buFont typeface="Tahoma" pitchFamily="34" charset="0"/>
                <a:buChar char="•"/>
              </a:pPr>
              <a:r>
                <a:rPr lang="it-IT" altLang="it-IT" sz="1600" b="1">
                  <a:solidFill>
                    <a:srgbClr val="000066"/>
                  </a:solidFill>
                </a:rPr>
                <a:t>Sensi di colpa per l’infelicità dei genitori</a:t>
              </a:r>
            </a:p>
            <a:p>
              <a:pPr>
                <a:spcBef>
                  <a:spcPct val="20000"/>
                </a:spcBef>
                <a:buClr>
                  <a:srgbClr val="000066"/>
                </a:buClr>
                <a:buSzPct val="120000"/>
                <a:buFont typeface="Tahoma" pitchFamily="34" charset="0"/>
                <a:buChar char="•"/>
              </a:pPr>
              <a:r>
                <a:rPr lang="it-IT" altLang="it-IT" sz="1600" b="1">
                  <a:solidFill>
                    <a:srgbClr val="000066"/>
                  </a:solidFill>
                </a:rPr>
                <a:t>Aumento dell’attività autoerotica</a:t>
              </a:r>
            </a:p>
            <a:p>
              <a:pPr>
                <a:spcBef>
                  <a:spcPct val="20000"/>
                </a:spcBef>
                <a:buClr>
                  <a:srgbClr val="000066"/>
                </a:buClr>
                <a:buSzPct val="120000"/>
                <a:buFont typeface="Tahoma" pitchFamily="34" charset="0"/>
                <a:buChar char="•"/>
              </a:pPr>
              <a:r>
                <a:rPr lang="it-IT" altLang="it-IT" sz="1600" b="1">
                  <a:solidFill>
                    <a:srgbClr val="000066"/>
                  </a:solidFill>
                </a:rPr>
                <a:t>Talora avversione spiccata per un genitore (per condizionamento o perché ritenuto responsabile della separazione)</a:t>
              </a:r>
            </a:p>
            <a:p>
              <a:pPr>
                <a:spcBef>
                  <a:spcPct val="20000"/>
                </a:spcBef>
                <a:buClr>
                  <a:srgbClr val="000066"/>
                </a:buClr>
                <a:buSzPct val="120000"/>
                <a:buFont typeface="Tahoma" pitchFamily="34" charset="0"/>
                <a:buChar char="•"/>
              </a:pPr>
              <a:r>
                <a:rPr lang="it-IT" altLang="it-IT" sz="1600" b="1">
                  <a:solidFill>
                    <a:srgbClr val="000066"/>
                  </a:solidFill>
                </a:rPr>
                <a:t>Alterazioni della personalità con eventuale comparsa di disturbi  dello spettro nevrotico (ansie, fobie, disabilità sociali)</a:t>
              </a:r>
            </a:p>
            <a:p>
              <a:pPr>
                <a:spcBef>
                  <a:spcPct val="20000"/>
                </a:spcBef>
                <a:buClr>
                  <a:srgbClr val="000066"/>
                </a:buClr>
                <a:buSzPct val="120000"/>
                <a:buFont typeface="Tahoma" pitchFamily="34" charset="0"/>
                <a:buChar char="•"/>
              </a:pPr>
              <a:endParaRPr lang="it-IT" altLang="it-IT" sz="1600" b="1">
                <a:solidFill>
                  <a:srgbClr val="000066"/>
                </a:solidFill>
              </a:endParaRPr>
            </a:p>
          </p:txBody>
        </p:sp>
        <p:sp>
          <p:nvSpPr>
            <p:cNvPr id="16389" name="Rectangle 5"/>
            <p:cNvSpPr>
              <a:spLocks noChangeArrowheads="1"/>
            </p:cNvSpPr>
            <p:nvPr/>
          </p:nvSpPr>
          <p:spPr bwMode="auto">
            <a:xfrm>
              <a:off x="240" y="1248"/>
              <a:ext cx="2688" cy="3035"/>
            </a:xfrm>
            <a:prstGeom prst="rect">
              <a:avLst/>
            </a:prstGeom>
            <a:noFill/>
            <a:ln w="12700">
              <a:solidFill>
                <a:srgbClr val="180189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>
                <a:spcBef>
                  <a:spcPct val="20000"/>
                </a:spcBef>
                <a:buClr>
                  <a:srgbClr val="000066"/>
                </a:buClr>
                <a:buSzPct val="140000"/>
                <a:buFont typeface="Tahoma" pitchFamily="34" charset="0"/>
                <a:buChar char="•"/>
              </a:pPr>
              <a:r>
                <a:rPr lang="it-IT" altLang="it-IT" sz="1600" b="1">
                  <a:solidFill>
                    <a:srgbClr val="000066"/>
                  </a:solidFill>
                </a:rPr>
                <a:t>Ansia, stress</a:t>
              </a:r>
            </a:p>
            <a:p>
              <a:pPr>
                <a:spcBef>
                  <a:spcPct val="20000"/>
                </a:spcBef>
                <a:buClr>
                  <a:srgbClr val="000066"/>
                </a:buClr>
                <a:buSzPct val="140000"/>
                <a:buFont typeface="Tahoma" pitchFamily="34" charset="0"/>
                <a:buChar char="•"/>
              </a:pPr>
              <a:r>
                <a:rPr lang="it-IT" altLang="it-IT" sz="1600" b="1">
                  <a:solidFill>
                    <a:srgbClr val="000066"/>
                  </a:solidFill>
                </a:rPr>
                <a:t>Pianti, irascibilità, paura, disturbi del sonno e dell’alimentazione</a:t>
              </a:r>
            </a:p>
            <a:p>
              <a:pPr>
                <a:spcBef>
                  <a:spcPct val="20000"/>
                </a:spcBef>
                <a:buClr>
                  <a:srgbClr val="000066"/>
                </a:buClr>
                <a:buSzPct val="140000"/>
                <a:buFont typeface="Tahoma" pitchFamily="34" charset="0"/>
                <a:buChar char="•"/>
              </a:pPr>
              <a:r>
                <a:rPr lang="it-IT" altLang="it-IT" sz="1600" b="1">
                  <a:solidFill>
                    <a:srgbClr val="000066"/>
                  </a:solidFill>
                </a:rPr>
                <a:t>Sensi di colpa per non essere riuscito ad evitare l’abuso</a:t>
              </a:r>
            </a:p>
            <a:p>
              <a:pPr>
                <a:spcBef>
                  <a:spcPct val="20000"/>
                </a:spcBef>
                <a:buClr>
                  <a:srgbClr val="000066"/>
                </a:buClr>
                <a:buSzPct val="140000"/>
                <a:buFont typeface="Tahoma" pitchFamily="34" charset="0"/>
                <a:buChar char="•"/>
              </a:pPr>
              <a:r>
                <a:rPr lang="it-IT" altLang="it-IT" sz="1600" b="1">
                  <a:solidFill>
                    <a:srgbClr val="000066"/>
                  </a:solidFill>
                </a:rPr>
                <a:t>Eccesso di masturbazione, spiccata erotizzazione nei giochi e nei comportamenti, conoscenze sessuali inadeguate e insolite rispetto all’età</a:t>
              </a:r>
            </a:p>
            <a:p>
              <a:pPr>
                <a:spcBef>
                  <a:spcPct val="20000"/>
                </a:spcBef>
                <a:buClr>
                  <a:srgbClr val="000066"/>
                </a:buClr>
                <a:buSzPct val="140000"/>
                <a:buFont typeface="Tahoma" pitchFamily="34" charset="0"/>
                <a:buChar char="•"/>
              </a:pPr>
              <a:r>
                <a:rPr lang="it-IT" altLang="it-IT" sz="1600" b="1">
                  <a:solidFill>
                    <a:srgbClr val="000066"/>
                  </a:solidFill>
                </a:rPr>
                <a:t>Paura in presenza del genitore abusante</a:t>
              </a:r>
            </a:p>
            <a:p>
              <a:pPr>
                <a:spcBef>
                  <a:spcPct val="20000"/>
                </a:spcBef>
                <a:buClr>
                  <a:srgbClr val="000066"/>
                </a:buClr>
                <a:buSzPct val="140000"/>
                <a:buFont typeface="Tahoma" pitchFamily="34" charset="0"/>
                <a:buChar char="•"/>
              </a:pPr>
              <a:r>
                <a:rPr lang="it-IT" altLang="it-IT" sz="1600" b="1">
                  <a:solidFill>
                    <a:srgbClr val="000066"/>
                  </a:solidFill>
                </a:rPr>
                <a:t>Alterazioni della personalità con eventuale comparsa di disturbi  dello spettro nevrotico (disturbi somatoformi, fobie, ipocondria)</a:t>
              </a:r>
            </a:p>
            <a:p>
              <a:pPr>
                <a:spcBef>
                  <a:spcPct val="20000"/>
                </a:spcBef>
                <a:buClr>
                  <a:srgbClr val="000066"/>
                </a:buClr>
                <a:buSzPct val="140000"/>
                <a:buFont typeface="Tahoma" pitchFamily="34" charset="0"/>
                <a:buChar char="•"/>
              </a:pPr>
              <a:endParaRPr lang="it-IT" altLang="it-IT" sz="1600" b="1">
                <a:solidFill>
                  <a:srgbClr val="000066"/>
                </a:solidFill>
              </a:endParaRPr>
            </a:p>
          </p:txBody>
        </p:sp>
        <p:sp>
          <p:nvSpPr>
            <p:cNvPr id="16390" name="Rectangle 6"/>
            <p:cNvSpPr>
              <a:spLocks noChangeArrowheads="1"/>
            </p:cNvSpPr>
            <p:nvPr/>
          </p:nvSpPr>
          <p:spPr bwMode="auto">
            <a:xfrm>
              <a:off x="2928" y="912"/>
              <a:ext cx="2688" cy="336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180189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>
                <a:spcBef>
                  <a:spcPct val="20000"/>
                </a:spcBef>
                <a:buClr>
                  <a:schemeClr val="hlink"/>
                </a:buClr>
                <a:buSzPct val="50000"/>
                <a:buFont typeface="Tahoma" pitchFamily="34" charset="0"/>
                <a:buNone/>
              </a:pPr>
              <a:r>
                <a:rPr lang="it-IT" altLang="it-IT" sz="1600" b="1">
                  <a:solidFill>
                    <a:srgbClr val="990000"/>
                  </a:solidFill>
                </a:rPr>
                <a:t>Sintomi da separazione genitoriale</a:t>
              </a:r>
            </a:p>
          </p:txBody>
        </p:sp>
        <p:sp>
          <p:nvSpPr>
            <p:cNvPr id="16391" name="Rectangle 7"/>
            <p:cNvSpPr>
              <a:spLocks noChangeArrowheads="1"/>
            </p:cNvSpPr>
            <p:nvPr/>
          </p:nvSpPr>
          <p:spPr bwMode="auto">
            <a:xfrm>
              <a:off x="240" y="912"/>
              <a:ext cx="2688" cy="336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180189"/>
              </a:solidFill>
              <a:miter lim="800000"/>
              <a:headEnd type="none" w="sm" len="sm"/>
              <a:tailEnd type="none" w="sm" len="sm"/>
            </a:ln>
          </p:spPr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>
                <a:spcBef>
                  <a:spcPct val="20000"/>
                </a:spcBef>
                <a:buClr>
                  <a:schemeClr val="hlink"/>
                </a:buClr>
                <a:buSzPct val="50000"/>
                <a:buFont typeface="Tahoma" pitchFamily="34" charset="0"/>
                <a:buNone/>
              </a:pPr>
              <a:r>
                <a:rPr lang="it-IT" altLang="it-IT" sz="1600" b="1">
                  <a:solidFill>
                    <a:srgbClr val="990000"/>
                  </a:solidFill>
                </a:rPr>
                <a:t>Sintomi da abuso</a:t>
              </a:r>
            </a:p>
          </p:txBody>
        </p:sp>
        <p:sp>
          <p:nvSpPr>
            <p:cNvPr id="16392" name="Line 8"/>
            <p:cNvSpPr>
              <a:spLocks noChangeShapeType="1"/>
            </p:cNvSpPr>
            <p:nvPr/>
          </p:nvSpPr>
          <p:spPr bwMode="auto">
            <a:xfrm>
              <a:off x="240" y="912"/>
              <a:ext cx="5376" cy="0"/>
            </a:xfrm>
            <a:prstGeom prst="line">
              <a:avLst/>
            </a:prstGeom>
            <a:noFill/>
            <a:ln w="28575" cap="sq">
              <a:solidFill>
                <a:srgbClr val="18018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393" name="Line 9"/>
            <p:cNvSpPr>
              <a:spLocks noChangeShapeType="1"/>
            </p:cNvSpPr>
            <p:nvPr/>
          </p:nvSpPr>
          <p:spPr bwMode="auto">
            <a:xfrm>
              <a:off x="240" y="1248"/>
              <a:ext cx="5376" cy="0"/>
            </a:xfrm>
            <a:prstGeom prst="line">
              <a:avLst/>
            </a:prstGeom>
            <a:noFill/>
            <a:ln w="12700">
              <a:solidFill>
                <a:srgbClr val="18018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394" name="Line 10"/>
            <p:cNvSpPr>
              <a:spLocks noChangeShapeType="1"/>
            </p:cNvSpPr>
            <p:nvPr/>
          </p:nvSpPr>
          <p:spPr bwMode="auto">
            <a:xfrm>
              <a:off x="240" y="4283"/>
              <a:ext cx="5376" cy="0"/>
            </a:xfrm>
            <a:prstGeom prst="line">
              <a:avLst/>
            </a:prstGeom>
            <a:noFill/>
            <a:ln w="28575" cap="sq">
              <a:solidFill>
                <a:srgbClr val="18018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395" name="Line 11"/>
            <p:cNvSpPr>
              <a:spLocks noChangeShapeType="1"/>
            </p:cNvSpPr>
            <p:nvPr/>
          </p:nvSpPr>
          <p:spPr bwMode="auto">
            <a:xfrm>
              <a:off x="240" y="912"/>
              <a:ext cx="0" cy="3371"/>
            </a:xfrm>
            <a:prstGeom prst="line">
              <a:avLst/>
            </a:prstGeom>
            <a:noFill/>
            <a:ln w="28575" cap="sq">
              <a:solidFill>
                <a:srgbClr val="18018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396" name="Line 12"/>
            <p:cNvSpPr>
              <a:spLocks noChangeShapeType="1"/>
            </p:cNvSpPr>
            <p:nvPr/>
          </p:nvSpPr>
          <p:spPr bwMode="auto">
            <a:xfrm>
              <a:off x="2928" y="912"/>
              <a:ext cx="0" cy="3371"/>
            </a:xfrm>
            <a:prstGeom prst="line">
              <a:avLst/>
            </a:prstGeom>
            <a:noFill/>
            <a:ln w="12700">
              <a:solidFill>
                <a:srgbClr val="18018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397" name="Line 13"/>
            <p:cNvSpPr>
              <a:spLocks noChangeShapeType="1"/>
            </p:cNvSpPr>
            <p:nvPr/>
          </p:nvSpPr>
          <p:spPr bwMode="auto">
            <a:xfrm>
              <a:off x="5616" y="912"/>
              <a:ext cx="0" cy="3371"/>
            </a:xfrm>
            <a:prstGeom prst="line">
              <a:avLst/>
            </a:prstGeom>
            <a:noFill/>
            <a:ln w="28575" cap="sq">
              <a:solidFill>
                <a:srgbClr val="180189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25791294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153</Words>
  <Application>Microsoft Office PowerPoint</Application>
  <PresentationFormat>Presentazione su schermo (4:3)</PresentationFormat>
  <Paragraphs>17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Arial</vt:lpstr>
      <vt:lpstr>Calibri</vt:lpstr>
      <vt:lpstr>Tahoma</vt:lpstr>
      <vt:lpstr>Tema di Office</vt:lpstr>
      <vt:lpstr>Abuso e separazione</vt:lpstr>
      <vt:lpstr>ABUSO E SEPARAZIONI CONFLITTUALI (Gulotta et al,1996)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Abuso e separazione</dc:title>
  <dc:creator>francesco</dc:creator>
  <cp:lastModifiedBy>FRANCESCO ROVETTO</cp:lastModifiedBy>
  <cp:revision>1</cp:revision>
  <dcterms:created xsi:type="dcterms:W3CDTF">2016-04-13T09:21:38Z</dcterms:created>
  <dcterms:modified xsi:type="dcterms:W3CDTF">2022-04-09T12:42:24Z</dcterms:modified>
</cp:coreProperties>
</file>