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4660"/>
  </p:normalViewPr>
  <p:slideViewPr>
    <p:cSldViewPr snapToGrid="0">
      <p:cViewPr varScale="1">
        <p:scale>
          <a:sx n="48" d="100"/>
          <a:sy n="48" d="100"/>
        </p:scale>
        <p:origin x="52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611ECD-9C87-2121-29B7-193213198A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38BCE2A-82A1-7CF1-7DE0-18CB94DA48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BFC7450-C38C-F717-A103-40BABBF55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481C1-FD70-4086-9F50-EF3413B9E603}" type="datetimeFigureOut">
              <a:rPr lang="it-IT" smtClean="0"/>
              <a:t>21/09/2024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0963A9C-9CC4-83CB-160D-C990C2E83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91F5FDF-3AFA-B02E-9AC3-47349E4C8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52822-9F60-4E44-B02F-B463E09BF9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4659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1E6BB4-6053-1936-38EB-E4C9D74F5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9F259A6-05F4-A771-3405-BBA600E24E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0F52BDD-96CD-8BD2-16D0-4F51AFFF7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481C1-FD70-4086-9F50-EF3413B9E603}" type="datetimeFigureOut">
              <a:rPr lang="it-IT" smtClean="0"/>
              <a:t>21/09/2024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F7B3592-200A-18D8-650F-3B5E2D582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AE6001A-28F4-20B5-AE36-DB92BBC59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52822-9F60-4E44-B02F-B463E09BF9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266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98866D08-FB2D-5F88-2A59-0F256819A0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FEB7BC2-4011-8D95-4F2E-0E9FE51036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FF64FA9-C14A-7E6D-4126-FDA5E4F9B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481C1-FD70-4086-9F50-EF3413B9E603}" type="datetimeFigureOut">
              <a:rPr lang="it-IT" smtClean="0"/>
              <a:t>21/09/2024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7644F51-0C59-B5A2-C05D-D9E811185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13E5758-CB13-CF22-0D40-F2E4D45B2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52822-9F60-4E44-B02F-B463E09BF9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4248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7403B3-2ACE-C69D-EB18-D500CF9BB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AE71152-BC1C-993A-2D31-B018BF8549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F2D258F-21A5-5899-FDB8-1715E3280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481C1-FD70-4086-9F50-EF3413B9E603}" type="datetimeFigureOut">
              <a:rPr lang="it-IT" smtClean="0"/>
              <a:t>21/09/2024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A474090-3B35-0571-6301-18959316B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B1F19F2-E9C0-6283-4799-D039453C5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52822-9F60-4E44-B02F-B463E09BF9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4991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1F973F-FEE8-7215-17A5-6F780DCB9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E058D4C-947E-522F-F778-538CC2D92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E0FA779-3854-EA2C-E653-2C3CF8A4E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481C1-FD70-4086-9F50-EF3413B9E603}" type="datetimeFigureOut">
              <a:rPr lang="it-IT" smtClean="0"/>
              <a:t>21/09/2024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E328939-5DB3-BE6B-77BE-49E4955CB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2A56E26-0BE3-65E7-780A-F4BBFF18F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52822-9F60-4E44-B02F-B463E09BF9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9219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DF40BC-CB66-ADFA-5B94-2A7CE73A6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8645523-8DE4-E516-FAFF-20A17B4A45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8F73E59-52B2-63BB-A5D4-F1FB91D666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70A3EA9-CE94-9FDA-598B-F9E309D99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481C1-FD70-4086-9F50-EF3413B9E603}" type="datetimeFigureOut">
              <a:rPr lang="it-IT" smtClean="0"/>
              <a:t>21/09/2024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D72DF41-15C4-3FA8-9B38-13CBE83F1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2B204C7-AAAD-6717-067D-927BC4DBC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52822-9F60-4E44-B02F-B463E09BF9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7414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579D3E-9449-ECEB-3982-2E5A70514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F8ED88C-6BF6-6730-12F3-AD0AB5A85B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18F6034-AD2F-A8C9-5941-1EBCA60D16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22A9CBE-53F3-41ED-821D-C1D846CCED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795275E-225A-A6B8-8E76-97354DE60C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9C336C55-BACF-1C42-B5C2-A1B2E874A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481C1-FD70-4086-9F50-EF3413B9E603}" type="datetimeFigureOut">
              <a:rPr lang="it-IT" smtClean="0"/>
              <a:t>21/09/2024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900E7A1E-C1C0-10BF-6F81-CCE17CD8D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7CBFE99-824B-642D-B0E3-9E305CD02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52822-9F60-4E44-B02F-B463E09BF9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1645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C7F87F-A862-717F-83E8-28B831A2C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8A79008-677F-0E0A-0451-62053D83B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481C1-FD70-4086-9F50-EF3413B9E603}" type="datetimeFigureOut">
              <a:rPr lang="it-IT" smtClean="0"/>
              <a:t>21/09/2024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DCC9D3B-9599-912F-691C-BA77666E6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D5EF5CD-A321-DF79-CC06-5419B3F2B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52822-9F60-4E44-B02F-B463E09BF9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7079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243068D-315B-A4B1-DC21-AA4953D11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481C1-FD70-4086-9F50-EF3413B9E603}" type="datetimeFigureOut">
              <a:rPr lang="it-IT" smtClean="0"/>
              <a:t>21/09/2024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20E08241-C6EB-AA63-65B3-C3F2717AD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0B3B16B-8650-F294-6F79-F752B851B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52822-9F60-4E44-B02F-B463E09BF9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5570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529413-8738-A821-76FF-79C6C562B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E4E4883-B4E8-DEBC-6C73-025FEBDF55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025CCD5-9682-2C37-595E-541044E0B1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142F8D6-4489-6161-8182-33F8E4855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481C1-FD70-4086-9F50-EF3413B9E603}" type="datetimeFigureOut">
              <a:rPr lang="it-IT" smtClean="0"/>
              <a:t>21/09/2024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AD2FCC8-E656-DD18-6486-E00AA89CA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072E04D-106A-6869-1CAE-D844E05C0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52822-9F60-4E44-B02F-B463E09BF9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3103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8FB861-8633-30BA-99D1-07CCAFC8E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47A22A5-E8ED-5DD3-3E62-8A100242F2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6734D8D-6917-7A23-091A-1A8B3F24C8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A350B8F-0FEA-CFC9-D1B6-5128C588E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481C1-FD70-4086-9F50-EF3413B9E603}" type="datetimeFigureOut">
              <a:rPr lang="it-IT" smtClean="0"/>
              <a:t>21/09/2024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BF7240D-A99F-BDE0-922D-667F41C98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F1EF5EC-78F0-F827-3A14-1945D4ABB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52822-9F60-4E44-B02F-B463E09BF9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7506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BB34387-BA47-8F6F-8A9F-66CA0ADC5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A1DA1EB-6365-2B32-B40F-C7756F08F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7449646-603D-3655-2AA6-493FA61893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A481C1-FD70-4086-9F50-EF3413B9E603}" type="datetimeFigureOut">
              <a:rPr lang="it-IT" smtClean="0"/>
              <a:t>21/09/2024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5DBFF1E-D75E-2C4E-F56F-AB16463355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AA17077-6689-3499-4D4E-35EEC13ACB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C852822-9F60-4E44-B02F-B463E09BF9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7790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D62536-7356-CBF5-D6B7-B10C472476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ADLER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3BDD345-1960-7C73-F12B-685C76F922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24034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E703B5-606D-B94F-1167-925DA6267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AAA5B31-908D-9C21-5B46-45A382CC0C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	Importanza dell’ordine di nascita:</a:t>
            </a:r>
            <a:endParaRPr lang="it-IT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Adler è stato uno dei primi a sottolineare l’influenza dell’ordine di nascita nello sviluppo della personalità. Credeva che i bambini, in base alla loro posizione nella famiglia (primo figlio, figlio medio, ultimo nato, figlio unico), sviluppassero differenti stili di vita e tratti caratteriali. Ad esempio:</a:t>
            </a:r>
            <a:endParaRPr lang="it-IT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•	I primi figli possono sentirsi responsabili e autoritari, ma anche ansiosi per la perdita di attenzione.</a:t>
            </a:r>
            <a:endParaRPr lang="it-IT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•	I secondi figli tendono a essere competitivi e spesso cercano di superare il primo.</a:t>
            </a:r>
            <a:endParaRPr lang="it-IT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•	Gli ultimi nati possono diventare viziati o sentirsi meno capaci perché spesso dipendono dagli altri.</a:t>
            </a:r>
            <a:endParaRPr lang="it-IT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007801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91833D-6297-EB35-4113-9FCE44745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23A3DA3-1892-9A28-253A-A61D74D3E7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terapia adleriana</a:t>
            </a:r>
            <a:endParaRPr lang="it-IT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terapia adleriana è centrata sull’aiutare le persone a comprendere il loro stile di vita e le credenze sottostanti, per promuovere cambiamenti nel loro modo di relazionarsi con sé stessi e con gli altri. La terapia adleriana si concentra su:</a:t>
            </a:r>
            <a:endParaRPr lang="it-IT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943543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90F0CD-BF91-7BF2-4196-C83130A2D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C87BD2B-4159-05C3-3ADB-BAA0FB327B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	Comprensione delle dinamiche familiari: Il terapeuta esplora le prime esperienze familiari del paziente, inclusi i rapporti con i genitori e i fratelli, l’ordine di nascita e le prime memorie, per individuare come queste influenzano lo stile di vita e i comportamenti attuali.</a:t>
            </a:r>
            <a:endParaRPr lang="it-IT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	Lavoro sui sentimenti di inferiorità: Uno degli obiettivi della terapia adleriana è aiutare il paziente a riconoscere i propri sentimenti di inferiorità e trovare modi costruttivi per affrontarli, anziché cadere in meccanismi di difesa disfunzionali come il complesso di superiorità o la negazione.</a:t>
            </a:r>
            <a:endParaRPr lang="it-IT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940164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660361-72DE-E5A4-A61E-938E41DF2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A46A25E-ACAB-D0B6-D7D8-2C1DEA44DF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	Riconnessione con l’interesse sociale: La terapia mira a sviluppare e rafforzare il senso di appartenenza e l’interesse sociale del paziente, promuovendo relazioni più empatiche e cooperative. L’idea è che una vita significativa e soddisfacente richieda connessioni sociali autentiche.</a:t>
            </a:r>
            <a:endParaRPr lang="it-IT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4.	Lavoro sugli obiettivi e il finalismo fittizio: Il terapeuta aiuta il paziente a esplorare gli obiettivi che stanno guidando le sue azioni, per comprendere se siano realistici e costruttivi. Si cerca di sostituire obiettivi irrealistici o distruttivi con mete più realistiche e soddisfacenti.</a:t>
            </a:r>
            <a:endParaRPr lang="it-IT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978034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9ABEDF-4A96-FBDC-C298-3164B8750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D3EB8FF-1757-8418-A4B7-D07BB88F29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	Educazione e crescita personale: La terapia adleriana ha un forte orientamento educativo. Adler vedeva il terapeuta come un educatore che aiuta il paziente a comprendere meglio se stesso, le sue credenze e i suoi comportamenti, per promuovere il cambiamento personale e lo sviluppo.</a:t>
            </a:r>
            <a:endParaRPr lang="it-IT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73987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7C4A1A-C59C-9758-CF90-C8A33F8A0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DF86D14-6768-873A-04EF-8B807DEAFA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Conclusione</a:t>
            </a:r>
            <a:endParaRPr lang="it-IT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Il pensiero di Alfred Adler è stato rivoluzionario nel sottolineare il ruolo della motivazione sociale e della comunità nella salute mentale. La sua attenzione all’individuo come essere unico, che cerca significato e appartenenza, ha anticipato molte idee moderne della psicoterapia. </a:t>
            </a:r>
            <a:r>
              <a:rPr lang="it-IT" sz="180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La terapia adleriana, con il suo focus sulla comprensione del proprio stile di vita e delle relazioni sociali, continua a influenzare pratiche terapeutiche contemporanee e a offrire una prospettiva umanistica e olistica del trattamento psicologico.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68195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DE36B0-82C8-4605-E6D3-38EA06D54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2C91901-6677-52DB-A35A-7BAA67C36F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5771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9F99B3-1B9A-1FA0-98E0-64AC95F21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6DBFE0D-441F-EEC6-6F36-DD5009449A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Bef>
                <a:spcPts val="1800"/>
              </a:spcBef>
              <a:spcAft>
                <a:spcPts val="400"/>
              </a:spcAft>
            </a:pPr>
            <a:r>
              <a:rPr lang="it-IT" sz="1800" b="1" kern="100" dirty="0">
                <a:solidFill>
                  <a:srgbClr val="0F4761"/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ADLER PENSIERO E TERAPIA</a:t>
            </a:r>
          </a:p>
          <a:p>
            <a:pPr algn="just">
              <a:lnSpc>
                <a:spcPct val="115000"/>
              </a:lnSpc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Alfred Adler è stato uno dei pionieri della psicologia e della psicoterapia, e il suo pensiero ha influenzato profondamente molti approcci successivi, inclusa la psicologia umanistica, la psicoterapia breve, e anche alcune forme di terapia cognitivo-comportamentale. La sua teoria, conosciuta come Psicologia Individuale, si basa su una visione olistica dell’individuo, e pone l’accento su concetti come l’autorealizzazione, la comunità e il senso di inferiorità.</a:t>
            </a:r>
            <a:endParaRPr lang="it-IT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38137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8DF150-0FC0-9850-C3CF-BFBD769DC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B32F154-AC03-BA36-08FF-FA2EF5A74F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Principali concetti del pensiero di Alfred Adler</a:t>
            </a:r>
            <a:endParaRPr lang="it-IT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1.	Sentimento di inferiorità e compensazione:</a:t>
            </a:r>
            <a:endParaRPr lang="it-IT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Uno dei concetti centrali della psicologia di Adler è il sentimento di inferiorità, che secondo lui è una componente naturale e universale dell’esperienza umana. Fin dall’infanzia, le persone percepiscono la propria vulnerabilità e inferiorità in relazione agli altri, e ciò le spinge a cercare modi per compensare. Questo processo di compensazione può portare a sviluppare capacità e talenti, oppure a sviluppare complessi di inferiorità o superiorità.</a:t>
            </a:r>
            <a:endParaRPr lang="it-IT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36038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9D5405-B448-784F-5EE8-EED9A99D3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782C1F2-D0B9-3C62-3D08-9FB038B644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•	Compensazione positiva: Le persone cercano di superare le loro debolezze o limitazioni sviluppando abilità e competenze.</a:t>
            </a:r>
            <a:endParaRPr lang="it-IT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•	Compensazione negativa (complesso di superiorità): Alcuni possono sviluppare un comportamento arrogante o narcisistico per mascherare i propri sentimenti di inferiorità.</a:t>
            </a:r>
            <a:endParaRPr lang="it-IT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47021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7D6EE0-4FC6-6A4F-2D36-DAD63EA98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9A38FDB-8C90-A9AF-1288-575C23C7A5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2.	Stile di vita:</a:t>
            </a:r>
            <a:endParaRPr lang="it-IT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Adler riteneva che ogni individuo sviluppasse uno stile di vita unico, che rappresenta il modo personale in cui una persona affronta la vita, i problemi, e le relazioni sociali. Questo stile di vita è formato durante l’infanzia ed è influenzato dalle prime esperienze, in particolare dalla dinamica familiare e dall’ordine di nascita.</a:t>
            </a:r>
            <a:endParaRPr lang="it-IT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03765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9A36B3-5F0E-7F79-B201-7BB2793CE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8F9D2A-24DD-2933-A556-CD2D7D6A78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•	Lo stile di vita include le credenze, le aspettative e i comportamenti che guidano le scelte e le interazioni con gli altri. Per Adler, lo stile di vita è determinato in larga parte dalle percezioni soggettive dell’individuo riguardo il mondo e se stesso, non dai fatti oggettivi.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54391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1C0A55A-4518-EECD-E41F-82E5757A9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00D3A1B-E9EE-AEEC-22A4-CA91E58BB5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	Finalismo fittizio:</a:t>
            </a:r>
            <a:endParaRPr lang="it-IT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Adler sosteneva che le persone sono guidate non solo dalle loro esperienze passate, ma soprattutto dalle loro aspettative e obiettivi futuri, una teoria che chiamava finalismo fittizio. Le persone agiscono in base a ciò che credono sarà il loro futuro o in base a una meta ideale che cercano di raggiungere. Anche se queste mete possono non essere realistiche, influenzano il comportamento e le decisioni quotidiane.</a:t>
            </a:r>
            <a:endParaRPr lang="it-IT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38564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AB932F-25BD-356F-9528-A18404A33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F6808E9-2BD5-90A6-327C-11D8799580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	Interesse sociale:</a:t>
            </a:r>
            <a:endParaRPr lang="it-IT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 altro concetto fondamentale nel pensiero di Adler è l’interesse sociale, che si riferisce al bisogno umano innato di cooperazione, connessione e appartenenza alla comunità. Adler riteneva che il benessere psicologico fosse strettamente legato alla capacità di sviluppare legami sociali sani e di sentirsi parte di una rete più ampia. L’assenza di interesse sociale, o un suo sviluppo limitato, può portare a comportamenti egocentrici e a difficoltà relazionali.</a:t>
            </a:r>
            <a:endParaRPr lang="it-IT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•	Interesse sociale implica la capacità di comprendere, empatizzare e cooperare con gli altri. Secondo Adler, una persona ben adattata è capace di contribuire al benessere della comunità e di trovare significato nelle relazioni sociali.</a:t>
            </a:r>
            <a:endParaRPr lang="it-IT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3423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645C95-82B2-174C-02EE-48FB20545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D561B49-9A09-024C-AAE5-954D72CBF4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	Auto-realizzazione e superiorità:</a:t>
            </a:r>
            <a:endParaRPr lang="it-IT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Adler credeva che gli esseri umani fossero motivati dalla ricerca di superiorità, ma non nel senso di dominare gli altri. Piuttosto, si tratta della ricerca di auto-realizzazione e di miglioramento personale. Le persone sono spinte a migliorare sé stesse, a crescere, e a superare le sfide personali. Questo bisogno di crescita e sviluppo è ciò che Adler chiamava la spinta verso l’alto.</a:t>
            </a:r>
            <a:endParaRPr lang="it-IT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Tuttavia, se il desiderio di superiorità è distorto, può manifestarsi come un tentativo di affermarsi sugli altri, anziché su se stessi, portando a comportamenti disfunzionali.</a:t>
            </a:r>
            <a:endParaRPr lang="it-IT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8799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1144</Words>
  <Application>Microsoft Office PowerPoint</Application>
  <PresentationFormat>Widescreen</PresentationFormat>
  <Paragraphs>39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2" baseType="lpstr">
      <vt:lpstr>Aptos</vt:lpstr>
      <vt:lpstr>Aptos Display</vt:lpstr>
      <vt:lpstr>Arial</vt:lpstr>
      <vt:lpstr>Calibri</vt:lpstr>
      <vt:lpstr>Times New Roman</vt:lpstr>
      <vt:lpstr>Tema di Office</vt:lpstr>
      <vt:lpstr>ADLER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FRANCESCO ROVETTO</dc:creator>
  <cp:lastModifiedBy>FRANCESCO ROVETTO</cp:lastModifiedBy>
  <cp:revision>1</cp:revision>
  <dcterms:created xsi:type="dcterms:W3CDTF">2024-09-21T15:34:00Z</dcterms:created>
  <dcterms:modified xsi:type="dcterms:W3CDTF">2024-09-21T15:42:47Z</dcterms:modified>
</cp:coreProperties>
</file>