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9" r:id="rId4"/>
    <p:sldId id="290" r:id="rId5"/>
    <p:sldId id="280" r:id="rId6"/>
    <p:sldId id="258" r:id="rId7"/>
    <p:sldId id="281" r:id="rId8"/>
    <p:sldId id="259" r:id="rId9"/>
    <p:sldId id="282" r:id="rId10"/>
    <p:sldId id="260" r:id="rId11"/>
    <p:sldId id="283" r:id="rId12"/>
    <p:sldId id="261" r:id="rId13"/>
    <p:sldId id="284" r:id="rId14"/>
    <p:sldId id="285" r:id="rId15"/>
    <p:sldId id="262" r:id="rId16"/>
    <p:sldId id="286" r:id="rId17"/>
    <p:sldId id="291" r:id="rId18"/>
    <p:sldId id="263" r:id="rId19"/>
    <p:sldId id="264" r:id="rId20"/>
    <p:sldId id="287" r:id="rId21"/>
    <p:sldId id="265" r:id="rId22"/>
    <p:sldId id="266" r:id="rId23"/>
    <p:sldId id="288" r:id="rId24"/>
    <p:sldId id="267" r:id="rId25"/>
    <p:sldId id="273" r:id="rId26"/>
    <p:sldId id="274" r:id="rId27"/>
    <p:sldId id="289" r:id="rId28"/>
    <p:sldId id="275" r:id="rId29"/>
    <p:sldId id="276" r:id="rId30"/>
    <p:sldId id="277" r:id="rId31"/>
    <p:sldId id="278" r:id="rId32"/>
    <p:sldId id="268" r:id="rId33"/>
    <p:sldId id="269" r:id="rId34"/>
    <p:sldId id="270" r:id="rId35"/>
    <p:sldId id="271" r:id="rId36"/>
    <p:sldId id="272"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1" autoAdjust="0"/>
    <p:restoredTop sz="94660"/>
  </p:normalViewPr>
  <p:slideViewPr>
    <p:cSldViewPr snapToGrid="0">
      <p:cViewPr varScale="1">
        <p:scale>
          <a:sx n="67" d="100"/>
          <a:sy n="67" d="100"/>
        </p:scale>
        <p:origin x="4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913CB8-579C-0CC4-23FF-1121ACACD54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5A1B63D-C570-09D5-689C-7364836F93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54D2291-C698-1D1C-0C9F-AD95ADECB8E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63D11ED0-7A79-68A9-C9F2-E7690949B78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34C3CF-E606-4373-138F-A342C22E65D2}"/>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511217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4326F1-3EF6-7292-6EE5-F676D8A7B5B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1CF5F67-E616-943C-E8B2-BF9CC5D2B32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24554B-4EF0-9E53-94A2-41BA9B1A25A5}"/>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105D7A39-C6C6-1BFE-048F-26417F43444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1BAB834-91B7-DAA2-2D86-D670932F0E44}"/>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074730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BEEB799-30A3-FFE3-14CD-DF08191E35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6FCA823-F405-3DC4-D0F2-B9A3196878F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414BB4C-A6C4-AA77-7E8B-CC6E8CA003F2}"/>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E010A1D0-581A-587E-F907-FFB5382E69D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10E091-57A2-0050-899D-B0640666EBAD}"/>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482252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AF376F-D4E6-FEE3-8686-DC2F661CB54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7B29B58-D254-FDC3-D1AF-CBDE12E40DC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B263F89-B4D3-82CB-4485-F67492E25B0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DBB85D1A-ECA7-FC3A-A9BF-6A14E648E1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6266CE3-E264-5FFB-89DC-54B1AD1D7E2B}"/>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248878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4F15C7-F917-2134-DFC9-B2E4F09D0E7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6EC27BA-FF9B-8244-95FA-3A2B60DF0D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02F2223-B333-C928-6007-4B21D83B42F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861607B8-BEA3-1164-9527-78CE9A8CAF3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A6F81F-31B4-A9D4-8A27-D54ACFF52E0D}"/>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29347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DEC7F5-114C-1193-2F84-2C91DEBED1C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6488E4-C40E-49AB-3F76-2585FB0C3A4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D8776F1-75F0-43D8-FA28-6BA140BA1DF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1161F8F-211D-BDAA-499D-46DE8A0B1B64}"/>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6" name="Segnaposto piè di pagina 5">
            <a:extLst>
              <a:ext uri="{FF2B5EF4-FFF2-40B4-BE49-F238E27FC236}">
                <a16:creationId xmlns:a16="http://schemas.microsoft.com/office/drawing/2014/main" id="{54B05EC9-CB87-9D98-3828-DE128869028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84D1283-062B-7EFB-C225-ED44DA344BB0}"/>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750386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C84A39-2C70-24A2-82B3-55BCF57B996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76A6D2E-2D0E-1942-22B1-97EABE9D13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3ED2DA4-9AFB-41BD-56E3-E9654727AE5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7D62790-67ED-9064-C3E9-62CB6A8266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CDFC84C-35FF-19E9-0B97-5957F5FC9AE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43294E2-AA91-038F-6D66-72DEF7DF43A6}"/>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8" name="Segnaposto piè di pagina 7">
            <a:extLst>
              <a:ext uri="{FF2B5EF4-FFF2-40B4-BE49-F238E27FC236}">
                <a16:creationId xmlns:a16="http://schemas.microsoft.com/office/drawing/2014/main" id="{65AB8AF1-CCCF-A0F9-15D5-B742754D934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D62FB22-50B8-6E7E-507D-58785CC9B07D}"/>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2981386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C709B-50F3-8C07-9A9B-5202E779C71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820E2BE-7CBF-CA5F-5CD1-B6B3370143D7}"/>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4" name="Segnaposto piè di pagina 3">
            <a:extLst>
              <a:ext uri="{FF2B5EF4-FFF2-40B4-BE49-F238E27FC236}">
                <a16:creationId xmlns:a16="http://schemas.microsoft.com/office/drawing/2014/main" id="{D991215B-90FC-5FA8-D37E-D917D7F7B13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136B476-4CAC-A6D2-CD85-C401A3BD6948}"/>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1673036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FC3AA84-EF4C-F58B-1218-0A96982C71C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3" name="Segnaposto piè di pagina 2">
            <a:extLst>
              <a:ext uri="{FF2B5EF4-FFF2-40B4-BE49-F238E27FC236}">
                <a16:creationId xmlns:a16="http://schemas.microsoft.com/office/drawing/2014/main" id="{2CF1288C-5849-278B-0BFA-14CABD564E8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15C7FE9-DFF5-96D4-ED15-ACC0D3F3B0C0}"/>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621825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D8D80-EED1-5F25-CB01-86922B3F38C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0BD60E-C21C-56B0-1CF1-8C1DAB3A0A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E5258BF-D6B9-FEC8-2AF1-8FA9423C18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E7EBAFE-285D-4D9A-DE5A-D2936B743AD1}"/>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6" name="Segnaposto piè di pagina 5">
            <a:extLst>
              <a:ext uri="{FF2B5EF4-FFF2-40B4-BE49-F238E27FC236}">
                <a16:creationId xmlns:a16="http://schemas.microsoft.com/office/drawing/2014/main" id="{E5D91077-A90B-DFA8-DAE1-BCFB4AAC059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35198A5-128B-AB2C-947C-B5A716C51141}"/>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120417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6BD918-AC82-12FF-FD67-D8E50219350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164050B-FB47-ADAE-CC79-3E45CF17C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9F194E0-10E7-345D-C130-F01D239B9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A140184-2D42-F412-5B52-951DAA738AAF}"/>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6" name="Segnaposto piè di pagina 5">
            <a:extLst>
              <a:ext uri="{FF2B5EF4-FFF2-40B4-BE49-F238E27FC236}">
                <a16:creationId xmlns:a16="http://schemas.microsoft.com/office/drawing/2014/main" id="{112C96BA-77A0-F8FA-B82C-4E4AAC2FF3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0A7B185-A4AB-E0EA-C90F-6F84C7FC5EBB}"/>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23247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0118AD-35C5-2D38-673E-D9DD9683A7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2BF7C03-3FEA-717C-9105-CEAB0CB5ED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338B9C-495C-D7C9-A88B-31BEAAFC7E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1B16E312-1ED3-336E-BE4E-968A4BB4B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DAA5AB6-6C24-DBEB-5567-293C5DA0C1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EC510-EC8A-4B7C-B8EF-D03AC9732F31}" type="slidenum">
              <a:rPr lang="it-IT" smtClean="0"/>
              <a:t>‹N›</a:t>
            </a:fld>
            <a:endParaRPr lang="it-IT"/>
          </a:p>
        </p:txBody>
      </p:sp>
    </p:spTree>
    <p:extLst>
      <p:ext uri="{BB962C8B-B14F-4D97-AF65-F5344CB8AC3E}">
        <p14:creationId xmlns:p14="http://schemas.microsoft.com/office/powerpoint/2010/main" val="3636373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138E1-DEBE-EC5C-FB4A-133689359360}"/>
              </a:ext>
            </a:extLst>
          </p:cNvPr>
          <p:cNvSpPr>
            <a:spLocks noGrp="1"/>
          </p:cNvSpPr>
          <p:nvPr>
            <p:ph type="ctrTitle"/>
          </p:nvPr>
        </p:nvSpPr>
        <p:spPr/>
        <p:txBody>
          <a:bodyPr/>
          <a:lstStyle/>
          <a:p>
            <a:r>
              <a:rPr lang="it-IT" dirty="0"/>
              <a:t>SISTEMA DIMENSIONALE DISTURBI DI PERSONALITA’</a:t>
            </a:r>
          </a:p>
        </p:txBody>
      </p:sp>
      <p:sp>
        <p:nvSpPr>
          <p:cNvPr id="3" name="Sottotitolo 2">
            <a:extLst>
              <a:ext uri="{FF2B5EF4-FFF2-40B4-BE49-F238E27FC236}">
                <a16:creationId xmlns:a16="http://schemas.microsoft.com/office/drawing/2014/main" id="{CBC3609B-EDF3-8971-660D-767CF1710B10}"/>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214959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72EB9D-5C98-3F6D-FB10-CDD4AE55B91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E54491-249C-A545-A73D-5DF7E14AEFAB}"/>
              </a:ext>
            </a:extLst>
          </p:cNvPr>
          <p:cNvSpPr>
            <a:spLocks noGrp="1"/>
          </p:cNvSpPr>
          <p:nvPr>
            <p:ph idx="1"/>
          </p:nvPr>
        </p:nvSpPr>
        <p:spPr/>
        <p:txBody>
          <a:bodyPr>
            <a:normAutofit fontScale="77500" lnSpcReduction="20000"/>
          </a:bodyPr>
          <a:lstStyle/>
          <a:p>
            <a:pPr marL="342900" indent="-342900"/>
            <a:r>
              <a:rPr lang="it-IT" sz="2800" b="1" kern="1200" dirty="0">
                <a:solidFill>
                  <a:srgbClr val="000000"/>
                </a:solidFill>
                <a:effectLst/>
                <a:latin typeface="Times New Roman" panose="02020603050405020304" pitchFamily="18" charset="0"/>
              </a:rPr>
              <a:t>Diagnostica degli specifici  disturbi di personalità</a:t>
            </a:r>
          </a:p>
          <a:p>
            <a:pPr marL="742950" indent="-285750"/>
            <a:r>
              <a:rPr lang="it-IT" sz="2800" b="1" kern="1200" dirty="0">
                <a:solidFill>
                  <a:srgbClr val="000000"/>
                </a:solidFill>
                <a:effectLst/>
                <a:latin typeface="Times New Roman" panose="02020603050405020304" pitchFamily="18" charset="0"/>
              </a:rPr>
              <a:t>Anche qui, però, sono state introdotte delle novità: sono per ora sei i disturbi di personalità che si possono diagnosticare: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err="1">
                <a:solidFill>
                  <a:srgbClr val="000000"/>
                </a:solidFill>
                <a:effectLst/>
                <a:latin typeface="Times New Roman" panose="02020603050405020304" pitchFamily="18" charset="0"/>
              </a:rPr>
              <a:t>schizotipico</a:t>
            </a:r>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antisociale</a:t>
            </a:r>
          </a:p>
          <a:p>
            <a:pPr marL="742950" indent="-285750"/>
            <a:r>
              <a:rPr lang="it-IT" sz="2800" b="1" kern="1200" dirty="0">
                <a:solidFill>
                  <a:srgbClr val="000000"/>
                </a:solidFill>
                <a:effectLst/>
                <a:latin typeface="Times New Roman" panose="02020603050405020304" pitchFamily="18" charset="0"/>
              </a:rPr>
              <a:t>borderline</a:t>
            </a:r>
          </a:p>
          <a:p>
            <a:pPr marL="742950" indent="-285750"/>
            <a:r>
              <a:rPr lang="it-IT" sz="2800" b="1" kern="1200" dirty="0">
                <a:solidFill>
                  <a:srgbClr val="000000"/>
                </a:solidFill>
                <a:effectLst/>
                <a:latin typeface="Times New Roman" panose="02020603050405020304" pitchFamily="18" charset="0"/>
              </a:rPr>
              <a:t>narcisistico</a:t>
            </a:r>
          </a:p>
          <a:p>
            <a:pPr marL="742950" indent="-285750"/>
            <a:r>
              <a:rPr lang="it-IT" sz="2800" b="1" kern="1200" dirty="0">
                <a:solidFill>
                  <a:srgbClr val="000000"/>
                </a:solidFill>
                <a:effectLst/>
                <a:latin typeface="Times New Roman" panose="02020603050405020304" pitchFamily="18" charset="0"/>
              </a:rPr>
              <a:t>evitante</a:t>
            </a:r>
          </a:p>
          <a:p>
            <a:pPr marL="742950" indent="-285750"/>
            <a:r>
              <a:rPr lang="it-IT" sz="2800" b="1" kern="1200" dirty="0">
                <a:solidFill>
                  <a:srgbClr val="000000"/>
                </a:solidFill>
                <a:effectLst/>
                <a:latin typeface="Times New Roman" panose="02020603050405020304" pitchFamily="18" charset="0"/>
              </a:rPr>
              <a:t>ossessivo compulsivo </a:t>
            </a:r>
          </a:p>
          <a:p>
            <a:pPr marL="342900" indent="-342900" algn="ctr"/>
            <a:r>
              <a:rPr lang="it-IT" sz="2800" b="1" kern="1200" dirty="0">
                <a:solidFill>
                  <a:srgbClr val="000000"/>
                </a:solidFill>
                <a:effectLst/>
                <a:latin typeface="Times New Roman" panose="02020603050405020304" pitchFamily="18" charset="0"/>
              </a:rPr>
              <a:t> </a:t>
            </a:r>
          </a:p>
          <a:p>
            <a:pPr marL="742950" indent="-285750" algn="ctr"/>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942050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86794F-1F1E-4AD2-21B3-B393331C30A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25B263-E950-12DF-FEEA-3A365741E92E}"/>
              </a:ext>
            </a:extLst>
          </p:cNvPr>
          <p:cNvSpPr>
            <a:spLocks noGrp="1"/>
          </p:cNvSpPr>
          <p:nvPr>
            <p:ph idx="1"/>
          </p:nvPr>
        </p:nvSpPr>
        <p:spPr/>
        <p:txBody>
          <a:bodyPr/>
          <a:lstStyle/>
          <a:p>
            <a:pPr marL="742950" indent="-285750"/>
            <a:r>
              <a:rPr lang="it-IT" sz="2800" b="1" kern="1200" dirty="0">
                <a:solidFill>
                  <a:srgbClr val="000000"/>
                </a:solidFill>
                <a:effectLst/>
                <a:latin typeface="Times New Roman" panose="02020603050405020304" pitchFamily="18" charset="0"/>
              </a:rPr>
              <a:t>Mancano, e non saranno reintegrati lo </a:t>
            </a:r>
          </a:p>
          <a:p>
            <a:pPr marL="742950" indent="-285750"/>
            <a:r>
              <a:rPr lang="it-IT" sz="2800" b="1" kern="1200" dirty="0">
                <a:solidFill>
                  <a:srgbClr val="000000"/>
                </a:solidFill>
                <a:effectLst/>
                <a:latin typeface="Times New Roman" panose="02020603050405020304" pitchFamily="18" charset="0"/>
              </a:rPr>
              <a:t>schizoide, </a:t>
            </a:r>
          </a:p>
          <a:p>
            <a:pPr marL="742950" indent="-285750"/>
            <a:r>
              <a:rPr lang="it-IT" sz="2800" b="1" kern="1200" dirty="0">
                <a:solidFill>
                  <a:srgbClr val="000000"/>
                </a:solidFill>
                <a:effectLst/>
                <a:latin typeface="Times New Roman" panose="02020603050405020304" pitchFamily="18" charset="0"/>
              </a:rPr>
              <a:t>l’istrionico,   </a:t>
            </a:r>
          </a:p>
          <a:p>
            <a:pPr marL="742950" indent="-285750"/>
            <a:r>
              <a:rPr lang="it-IT" sz="2800" b="1" kern="1200" dirty="0">
                <a:solidFill>
                  <a:srgbClr val="000000"/>
                </a:solidFill>
                <a:effectLst/>
                <a:latin typeface="Times New Roman" panose="02020603050405020304" pitchFamily="18" charset="0"/>
              </a:rPr>
              <a:t>paranoide  </a:t>
            </a:r>
          </a:p>
          <a:p>
            <a:pPr marL="742950" indent="-285750"/>
            <a:r>
              <a:rPr lang="it-IT" sz="2800" b="1" kern="1200" dirty="0">
                <a:solidFill>
                  <a:srgbClr val="000000"/>
                </a:solidFill>
                <a:effectLst/>
                <a:latin typeface="Times New Roman" panose="02020603050405020304" pitchFamily="18" charset="0"/>
              </a:rPr>
              <a:t>Dipendente</a:t>
            </a:r>
          </a:p>
          <a:p>
            <a:endParaRPr lang="it-IT" dirty="0"/>
          </a:p>
        </p:txBody>
      </p:sp>
    </p:spTree>
    <p:extLst>
      <p:ext uri="{BB962C8B-B14F-4D97-AF65-F5344CB8AC3E}">
        <p14:creationId xmlns:p14="http://schemas.microsoft.com/office/powerpoint/2010/main" val="2146286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E9EEF-BBF0-FAD9-0760-96A7D33B1C1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D579FE-3327-2B54-3F17-CBCAFCBA5EF6}"/>
              </a:ext>
            </a:extLst>
          </p:cNvPr>
          <p:cNvSpPr>
            <a:spLocks noGrp="1"/>
          </p:cNvSpPr>
          <p:nvPr>
            <p:ph idx="1"/>
          </p:nvPr>
        </p:nvSpPr>
        <p:spPr/>
        <p:txBody>
          <a:bodyPr>
            <a:normAutofit fontScale="92500" lnSpcReduction="10000"/>
          </a:bodyPr>
          <a:lstStyle/>
          <a:p>
            <a:pPr marL="342900" indent="-342900"/>
            <a:r>
              <a:rPr lang="it-IT" sz="2800" b="1" kern="1200" dirty="0">
                <a:solidFill>
                  <a:srgbClr val="000000"/>
                </a:solidFill>
                <a:effectLst/>
                <a:latin typeface="Times New Roman" panose="02020603050405020304" pitchFamily="18" charset="0"/>
              </a:rPr>
              <a:t>I 5 GRANDI TRATTI DELLA PERSONALITA’ nel DSM5</a:t>
            </a:r>
          </a:p>
          <a:p>
            <a:pPr marL="742950" indent="-285750"/>
            <a:r>
              <a:rPr lang="it-IT" sz="2800" b="1" kern="1200" dirty="0">
                <a:solidFill>
                  <a:srgbClr val="000000"/>
                </a:solidFill>
                <a:effectLst/>
                <a:latin typeface="Times New Roman" panose="02020603050405020304" pitchFamily="18" charset="0"/>
              </a:rPr>
              <a:t>Dopo la iniziale diagnosi del funzionamento del Sé e del funzionamento interpersonale, si passa alla parte successiva, ovvero l’individuazione di 5 grandi tratti/ domini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Affettività Negativa (AN), </a:t>
            </a:r>
          </a:p>
          <a:p>
            <a:pPr marL="742950" indent="-285750"/>
            <a:r>
              <a:rPr lang="it-IT" sz="2800" b="1" kern="1200" dirty="0">
                <a:solidFill>
                  <a:srgbClr val="000000"/>
                </a:solidFill>
                <a:effectLst/>
                <a:latin typeface="Times New Roman" panose="02020603050405020304" pitchFamily="18" charset="0"/>
              </a:rPr>
              <a:t>Distacco (D), </a:t>
            </a:r>
          </a:p>
          <a:p>
            <a:pPr marL="742950" indent="-285750"/>
            <a:r>
              <a:rPr lang="it-IT" sz="2800" b="1" kern="1200" dirty="0">
                <a:solidFill>
                  <a:srgbClr val="000000"/>
                </a:solidFill>
                <a:effectLst/>
                <a:latin typeface="Times New Roman" panose="02020603050405020304" pitchFamily="18" charset="0"/>
              </a:rPr>
              <a:t>Antagonismo (A), </a:t>
            </a:r>
          </a:p>
          <a:p>
            <a:pPr marL="742950" indent="-285750"/>
            <a:r>
              <a:rPr lang="it-IT" sz="2800" b="1" kern="1200" dirty="0">
                <a:solidFill>
                  <a:srgbClr val="000000"/>
                </a:solidFill>
                <a:effectLst/>
                <a:latin typeface="Times New Roman" panose="02020603050405020304" pitchFamily="18" charset="0"/>
              </a:rPr>
              <a:t>Disinibizione vs </a:t>
            </a:r>
            <a:r>
              <a:rPr lang="it-IT" sz="2800" b="1" kern="1200" dirty="0" err="1">
                <a:solidFill>
                  <a:srgbClr val="000000"/>
                </a:solidFill>
                <a:effectLst/>
                <a:latin typeface="Times New Roman" panose="02020603050405020304" pitchFamily="18" charset="0"/>
              </a:rPr>
              <a:t>Compulsività</a:t>
            </a:r>
            <a:r>
              <a:rPr lang="it-IT" sz="2800" b="1" kern="1200" dirty="0">
                <a:solidFill>
                  <a:srgbClr val="000000"/>
                </a:solidFill>
                <a:effectLst/>
                <a:latin typeface="Times New Roman" panose="02020603050405020304" pitchFamily="18" charset="0"/>
              </a:rPr>
              <a:t> (DS vs C) e </a:t>
            </a:r>
          </a:p>
          <a:p>
            <a:pPr marL="742950" indent="-285750"/>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(P). </a:t>
            </a:r>
          </a:p>
          <a:p>
            <a:endParaRPr lang="it-IT" dirty="0"/>
          </a:p>
        </p:txBody>
      </p:sp>
    </p:spTree>
    <p:extLst>
      <p:ext uri="{BB962C8B-B14F-4D97-AF65-F5344CB8AC3E}">
        <p14:creationId xmlns:p14="http://schemas.microsoft.com/office/powerpoint/2010/main" val="889902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D84562-1EFB-1A93-BE50-30F498EB69F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97A8EC7-E696-9854-E146-BE745BFA7E05}"/>
              </a:ext>
            </a:extLst>
          </p:cNvPr>
          <p:cNvSpPr>
            <a:spLocks noGrp="1"/>
          </p:cNvSpPr>
          <p:nvPr>
            <p:ph idx="1"/>
          </p:nvPr>
        </p:nvSpPr>
        <p:spPr/>
        <p:txBody>
          <a:bodyPr>
            <a:normAutofit/>
          </a:bodyPr>
          <a:lstStyle/>
          <a:p>
            <a:pPr marL="742950" indent="-285750"/>
            <a:r>
              <a:rPr lang="it-IT" sz="2800" b="1" kern="1200" dirty="0">
                <a:solidFill>
                  <a:srgbClr val="000000"/>
                </a:solidFill>
                <a:effectLst/>
                <a:latin typeface="Times New Roman" panose="02020603050405020304" pitchFamily="18" charset="0"/>
              </a:rPr>
              <a:t>Questi 5 domini, valutati anche su una scala dimensionale (0-3) sono ulteriormente articolabili in un totale di 25 sottodomini o “trait-</a:t>
            </a:r>
            <a:r>
              <a:rPr lang="it-IT" sz="2800" b="1" kern="1200" dirty="0" err="1">
                <a:solidFill>
                  <a:srgbClr val="000000"/>
                </a:solidFill>
                <a:effectLst/>
                <a:latin typeface="Times New Roman" panose="02020603050405020304" pitchFamily="18" charset="0"/>
              </a:rPr>
              <a:t>facets</a:t>
            </a:r>
            <a:r>
              <a:rPr lang="it-IT" sz="2800" b="1" kern="1200" dirty="0">
                <a:solidFill>
                  <a:srgbClr val="000000"/>
                </a:solidFill>
                <a:effectLst/>
                <a:latin typeface="Times New Roman" panose="02020603050405020304" pitchFamily="18" charset="0"/>
              </a:rPr>
              <a:t>” ovvero sfaccettature.</a:t>
            </a:r>
          </a:p>
          <a:p>
            <a:pPr marL="742950" indent="-285750"/>
            <a:r>
              <a:rPr lang="it-IT" sz="2800" b="1" kern="1200" dirty="0">
                <a:solidFill>
                  <a:srgbClr val="000000"/>
                </a:solidFill>
                <a:effectLst/>
                <a:latin typeface="Times New Roman" panose="02020603050405020304" pitchFamily="18" charset="0"/>
              </a:rPr>
              <a:t>Questa descrizione può essere approfondita prendendo in considerazione le 25 sfaccettature associate ai vari domini. </a:t>
            </a:r>
          </a:p>
          <a:p>
            <a:pPr marL="742950" indent="-285750"/>
            <a:r>
              <a:rPr lang="it-IT" sz="2800" b="1" kern="1200" dirty="0">
                <a:solidFill>
                  <a:srgbClr val="000000"/>
                </a:solidFill>
                <a:effectLst/>
                <a:latin typeface="Times New Roman" panose="02020603050405020304" pitchFamily="18" charset="0"/>
              </a:rPr>
              <a:t>Le informazioni derivate da domini e sottodomini possono essere quindi utilizzate per la diagnosi e per la formulazione del caso, ovvero per la progettazione di un intervento terapeutico anche se nessuno dei criteri dei disturbi della personalità sia soddisfatto.</a:t>
            </a:r>
          </a:p>
          <a:p>
            <a:pPr marL="742950" indent="-28575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669237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C9C26-0879-8DB0-F23D-D6B900E332B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25 sfaccettature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B4ED538-5195-16CC-359A-FB8A909CDF8E}"/>
              </a:ext>
            </a:extLst>
          </p:cNvPr>
          <p:cNvSpPr>
            <a:spLocks noGrp="1"/>
          </p:cNvSpPr>
          <p:nvPr>
            <p:ph idx="1"/>
          </p:nvPr>
        </p:nvSpPr>
        <p:spPr/>
        <p:txBody>
          <a:bodyPr/>
          <a:lstStyle/>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Affettività ridotta, Anedonia, Angoscia di separazione, Ansia, Convinzioni ed esperienze inusuali, </a:t>
            </a:r>
            <a:r>
              <a:rPr lang="it-IT" sz="3200" b="1" kern="1200" dirty="0" err="1">
                <a:solidFill>
                  <a:srgbClr val="000000"/>
                </a:solidFill>
                <a:effectLst/>
                <a:latin typeface="Times New Roman" panose="02020603050405020304" pitchFamily="18" charset="0"/>
              </a:rPr>
              <a:t>Depressività</a:t>
            </a:r>
            <a:r>
              <a:rPr lang="it-IT" sz="3200" b="1" kern="1200" dirty="0">
                <a:solidFill>
                  <a:srgbClr val="000000"/>
                </a:solidFill>
                <a:effectLst/>
                <a:latin typeface="Times New Roman" panose="02020603050405020304" pitchFamily="18" charset="0"/>
              </a:rPr>
              <a:t>, </a:t>
            </a:r>
            <a:r>
              <a:rPr lang="it-IT" sz="3200" b="1" kern="1200" dirty="0" err="1">
                <a:solidFill>
                  <a:srgbClr val="000000"/>
                </a:solidFill>
                <a:effectLst/>
                <a:latin typeface="Times New Roman" panose="02020603050405020304" pitchFamily="18" charset="0"/>
              </a:rPr>
              <a:t>Disregolazione</a:t>
            </a:r>
            <a:r>
              <a:rPr lang="it-IT" sz="3200" b="1" kern="1200" dirty="0">
                <a:solidFill>
                  <a:srgbClr val="000000"/>
                </a:solidFill>
                <a:effectLst/>
                <a:latin typeface="Times New Roman" panose="02020603050405020304" pitchFamily="18" charset="0"/>
              </a:rPr>
              <a:t> percettiva, Distraibilità, Eccentricità, Evitamento dell’intimità, Grandiosità, Impulsività, Inganno, Insensibilità, Irresponsabilità, Labilità emotiva, </a:t>
            </a:r>
            <a:r>
              <a:rPr lang="it-IT" sz="3200" b="1" kern="1200" dirty="0" err="1">
                <a:solidFill>
                  <a:srgbClr val="000000"/>
                </a:solidFill>
                <a:effectLst/>
                <a:latin typeface="Times New Roman" panose="02020603050405020304" pitchFamily="18" charset="0"/>
              </a:rPr>
              <a:t>Manipolatorietà</a:t>
            </a:r>
            <a:r>
              <a:rPr lang="it-IT" sz="3200" b="1" kern="1200" dirty="0">
                <a:solidFill>
                  <a:srgbClr val="000000"/>
                </a:solidFill>
                <a:effectLst/>
                <a:latin typeface="Times New Roman" panose="02020603050405020304" pitchFamily="18" charset="0"/>
              </a:rPr>
              <a:t>, Ostilità, Perfezionismo rigido, Perseverazione, Ricerca di attenzione, Ritiro, Sospettosità, Sottomissione, Tendenza a correre rischi,</a:t>
            </a:r>
          </a:p>
          <a:p>
            <a:pPr marL="0" indent="0">
              <a:buNone/>
            </a:pPr>
            <a:r>
              <a:rPr lang="it-IT" sz="32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449261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944ED1-3A50-A208-8C9D-679C5B7CDA47}"/>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ANALISI DEI TRATTI STABILI DEI DIVERSI DISTURBI DI PERSONALITA’ CRITERIO B tratti psicopatologici</a:t>
            </a:r>
            <a:endParaRPr lang="it-IT" dirty="0"/>
          </a:p>
        </p:txBody>
      </p:sp>
      <p:sp>
        <p:nvSpPr>
          <p:cNvPr id="3" name="Segnaposto contenuto 2">
            <a:extLst>
              <a:ext uri="{FF2B5EF4-FFF2-40B4-BE49-F238E27FC236}">
                <a16:creationId xmlns:a16="http://schemas.microsoft.com/office/drawing/2014/main" id="{41A63F06-55B3-E4AB-F6BE-5C2B889D6910}"/>
              </a:ext>
            </a:extLst>
          </p:cNvPr>
          <p:cNvSpPr>
            <a:spLocks noGrp="1"/>
          </p:cNvSpPr>
          <p:nvPr>
            <p:ph idx="1"/>
          </p:nvPr>
        </p:nvSpPr>
        <p:spPr/>
        <p:txBody>
          <a:bodyPr>
            <a:normAutofit fontScale="85000" lnSpcReduction="20000"/>
          </a:bodyPr>
          <a:lstStyle/>
          <a:p>
            <a:pPr marL="0" indent="0" algn="ctr">
              <a:buNone/>
            </a:pPr>
            <a:r>
              <a:rPr lang="it-IT" sz="2800" b="1" kern="1200" dirty="0">
                <a:solidFill>
                  <a:srgbClr val="000000"/>
                </a:solidFill>
                <a:effectLst/>
                <a:latin typeface="Times New Roman" panose="02020603050405020304" pitchFamily="18" charset="0"/>
              </a:rPr>
              <a:t>  </a:t>
            </a:r>
          </a:p>
          <a:p>
            <a:pPr marL="742950" indent="-285750"/>
            <a:r>
              <a:rPr lang="it-IT" sz="3500" b="1" kern="1200" dirty="0">
                <a:solidFill>
                  <a:srgbClr val="000000"/>
                </a:solidFill>
                <a:effectLst/>
                <a:latin typeface="Times New Roman" panose="02020603050405020304" pitchFamily="18" charset="0"/>
              </a:rPr>
              <a:t>I tratti patologici della personalità sono organizzati secondo il DSM 5 in 5 domini maggiori</a:t>
            </a:r>
          </a:p>
          <a:p>
            <a:pPr marL="742950" indent="-285750"/>
            <a:r>
              <a:rPr lang="it-IT" sz="3500" b="1" kern="1200" dirty="0">
                <a:solidFill>
                  <a:srgbClr val="000000"/>
                </a:solidFill>
                <a:effectLst/>
                <a:latin typeface="Times New Roman" panose="02020603050405020304" pitchFamily="18" charset="0"/>
              </a:rPr>
              <a:t> </a:t>
            </a:r>
          </a:p>
          <a:p>
            <a:pPr marL="742950" indent="-285750"/>
            <a:r>
              <a:rPr lang="it-IT" sz="3500" b="1" kern="1200" dirty="0">
                <a:solidFill>
                  <a:srgbClr val="000000"/>
                </a:solidFill>
                <a:effectLst/>
                <a:latin typeface="Times New Roman" panose="02020603050405020304" pitchFamily="18" charset="0"/>
              </a:rPr>
              <a:t>AFFETTIVITA’ NEGATIVA</a:t>
            </a:r>
          </a:p>
          <a:p>
            <a:pPr marL="742950" indent="-285750"/>
            <a:r>
              <a:rPr lang="it-IT" sz="3500" b="1" kern="1200" dirty="0">
                <a:solidFill>
                  <a:srgbClr val="000000"/>
                </a:solidFill>
                <a:effectLst/>
                <a:latin typeface="Times New Roman" panose="02020603050405020304" pitchFamily="18" charset="0"/>
              </a:rPr>
              <a:t>DISTACCO</a:t>
            </a:r>
          </a:p>
          <a:p>
            <a:pPr marL="742950" indent="-285750"/>
            <a:r>
              <a:rPr lang="it-IT" sz="3500" b="1" kern="1200" dirty="0">
                <a:solidFill>
                  <a:srgbClr val="000000"/>
                </a:solidFill>
                <a:effectLst/>
                <a:latin typeface="Times New Roman" panose="02020603050405020304" pitchFamily="18" charset="0"/>
              </a:rPr>
              <a:t>ANTAGONISMO</a:t>
            </a:r>
          </a:p>
          <a:p>
            <a:pPr marL="742950" indent="-285750"/>
            <a:r>
              <a:rPr lang="it-IT" sz="3500" b="1" kern="1200" dirty="0">
                <a:solidFill>
                  <a:srgbClr val="000000"/>
                </a:solidFill>
                <a:effectLst/>
                <a:latin typeface="Times New Roman" panose="02020603050405020304" pitchFamily="18" charset="0"/>
              </a:rPr>
              <a:t>DISINIBIZIONE</a:t>
            </a:r>
          </a:p>
          <a:p>
            <a:pPr marL="742950" indent="-285750"/>
            <a:r>
              <a:rPr lang="it-IT" sz="3500" b="1" kern="1200" dirty="0">
                <a:solidFill>
                  <a:srgbClr val="000000"/>
                </a:solidFill>
                <a:effectLst/>
                <a:latin typeface="Times New Roman" panose="02020603050405020304" pitchFamily="18" charset="0"/>
              </a:rPr>
              <a:t>PSICOTICISMO</a:t>
            </a:r>
          </a:p>
          <a:p>
            <a:pPr marL="0" indent="0">
              <a:buNone/>
            </a:pPr>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078474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6B7AB5-E03C-6198-BFFC-76A73F502F0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53BE8DC-7814-F870-94C9-B8842EE81573}"/>
              </a:ext>
            </a:extLst>
          </p:cNvPr>
          <p:cNvSpPr>
            <a:spLocks noGrp="1"/>
          </p:cNvSpPr>
          <p:nvPr>
            <p:ph idx="1"/>
          </p:nvPr>
        </p:nvSpPr>
        <p:spPr/>
        <p:txBody>
          <a:bodyPr>
            <a:normAutofit/>
          </a:bodyPr>
          <a:lstStyle/>
          <a:p>
            <a:pPr marL="742950" indent="-285750"/>
            <a:r>
              <a:rPr lang="it-IT" sz="2800" b="1" kern="1200" dirty="0">
                <a:solidFill>
                  <a:srgbClr val="000000"/>
                </a:solidFill>
                <a:effectLst/>
                <a:latin typeface="Times New Roman" panose="02020603050405020304" pitchFamily="18" charset="0"/>
              </a:rPr>
              <a:t>Ognuno di questi tratti, come abbiamo visto si può suddividere in molteplici sfaccettature.</a:t>
            </a:r>
          </a:p>
          <a:p>
            <a:pPr marL="742950" indent="-285750"/>
            <a:r>
              <a:rPr lang="it-IT" sz="2800" b="1" kern="1200" dirty="0">
                <a:solidFill>
                  <a:srgbClr val="000000"/>
                </a:solidFill>
                <a:effectLst/>
                <a:latin typeface="Times New Roman" panose="02020603050405020304" pitchFamily="18" charset="0"/>
              </a:rPr>
              <a:t>Possiamo riassumere nelle prossime pagine l’elenco dei tratti e delle loro sfaccettature.</a:t>
            </a:r>
          </a:p>
          <a:p>
            <a:pPr marL="742950" indent="-285750"/>
            <a:r>
              <a:rPr lang="it-IT" sz="2800" b="1" kern="1200" dirty="0">
                <a:solidFill>
                  <a:srgbClr val="000000"/>
                </a:solidFill>
                <a:effectLst/>
                <a:latin typeface="Times New Roman" panose="02020603050405020304" pitchFamily="18" charset="0"/>
              </a:rPr>
              <a:t>Il quadro che ne deriva è certamente complesso e non stupisce la opposizione dei clinici ad una proposta così articolata da divenire difficilmente usata in ambito applicativo.</a:t>
            </a:r>
          </a:p>
          <a:p>
            <a:pPr marL="742950" indent="-285750"/>
            <a:r>
              <a:rPr lang="it-IT" sz="2800" b="1" kern="1200" dirty="0">
                <a:solidFill>
                  <a:srgbClr val="000000"/>
                </a:solidFill>
                <a:effectLst/>
                <a:latin typeface="Times New Roman" panose="02020603050405020304" pitchFamily="18" charset="0"/>
              </a:rPr>
              <a:t>Per lo meno per ora.</a:t>
            </a:r>
          </a:p>
          <a:p>
            <a:endParaRPr lang="it-IT" dirty="0"/>
          </a:p>
        </p:txBody>
      </p:sp>
    </p:spTree>
    <p:extLst>
      <p:ext uri="{BB962C8B-B14F-4D97-AF65-F5344CB8AC3E}">
        <p14:creationId xmlns:p14="http://schemas.microsoft.com/office/powerpoint/2010/main" val="902909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A2520D-2D0A-2D94-10E4-AC6D0FC192F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E67B0D-6475-1BF6-54DF-CBD787E16928}"/>
              </a:ext>
            </a:extLst>
          </p:cNvPr>
          <p:cNvSpPr>
            <a:spLocks noGrp="1"/>
          </p:cNvSpPr>
          <p:nvPr>
            <p:ph idx="1"/>
          </p:nvPr>
        </p:nvSpPr>
        <p:spPr/>
        <p:txBody>
          <a:bodyPr/>
          <a:lstStyle/>
          <a:p>
            <a:r>
              <a:rPr lang="it-IT" sz="3600" b="1" kern="1200" dirty="0">
                <a:solidFill>
                  <a:srgbClr val="000000"/>
                </a:solidFill>
                <a:effectLst/>
                <a:latin typeface="Times New Roman" panose="02020603050405020304" pitchFamily="18" charset="0"/>
              </a:rPr>
              <a:t>Chiaramente la definizione di tutti questi tratti impone il ricorso a sistemi, per quanto possibile, codificati di </a:t>
            </a:r>
            <a:r>
              <a:rPr lang="it-IT" sz="3600" b="1" kern="1200" dirty="0" err="1">
                <a:solidFill>
                  <a:srgbClr val="000000"/>
                </a:solidFill>
                <a:effectLst/>
                <a:latin typeface="Times New Roman" panose="02020603050405020304" pitchFamily="18" charset="0"/>
              </a:rPr>
              <a:t>assessment</a:t>
            </a:r>
            <a:r>
              <a:rPr lang="it-IT" sz="3600" b="1" kern="1200" dirty="0">
                <a:solidFill>
                  <a:srgbClr val="000000"/>
                </a:solidFill>
                <a:effectLst/>
                <a:latin typeface="Times New Roman" panose="02020603050405020304" pitchFamily="18" charset="0"/>
              </a:rPr>
              <a:t> (test PID-5) ed anche questi aspetti, graditissimi al mondo accademico che con essi può pubblicare moltissimo, rendono alquanto complessa la valutazione. </a:t>
            </a:r>
          </a:p>
          <a:p>
            <a:endParaRPr lang="it-IT" dirty="0"/>
          </a:p>
        </p:txBody>
      </p:sp>
    </p:spTree>
    <p:extLst>
      <p:ext uri="{BB962C8B-B14F-4D97-AF65-F5344CB8AC3E}">
        <p14:creationId xmlns:p14="http://schemas.microsoft.com/office/powerpoint/2010/main" val="2319225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C1565D-85CB-AC13-5B59-2062F0750FBE}"/>
              </a:ext>
            </a:extLst>
          </p:cNvPr>
          <p:cNvSpPr>
            <a:spLocks noGrp="1"/>
          </p:cNvSpPr>
          <p:nvPr>
            <p:ph type="title"/>
          </p:nvPr>
        </p:nvSpPr>
        <p:spPr/>
        <p:txBody>
          <a:bodyPr/>
          <a:lstStyle/>
          <a:p>
            <a:r>
              <a:rPr lang="it-IT" dirty="0"/>
              <a:t>I 5 GRANDI TRATTI DI PERSONALITA’</a:t>
            </a:r>
            <a:br>
              <a:rPr lang="it-IT" dirty="0"/>
            </a:br>
            <a:r>
              <a:rPr lang="it-IT" dirty="0"/>
              <a:t>AFFETTIVITA’ NEGATIVA</a:t>
            </a:r>
          </a:p>
        </p:txBody>
      </p:sp>
      <p:sp>
        <p:nvSpPr>
          <p:cNvPr id="3" name="Segnaposto contenuto 2">
            <a:extLst>
              <a:ext uri="{FF2B5EF4-FFF2-40B4-BE49-F238E27FC236}">
                <a16:creationId xmlns:a16="http://schemas.microsoft.com/office/drawing/2014/main" id="{B61EBC2B-8854-3514-9E8B-6E73B336BDF5}"/>
              </a:ext>
            </a:extLst>
          </p:cNvPr>
          <p:cNvSpPr>
            <a:spLocks noGrp="1"/>
          </p:cNvSpPr>
          <p:nvPr>
            <p:ph idx="1"/>
          </p:nvPr>
        </p:nvSpPr>
        <p:spPr/>
        <p:txBody>
          <a:bodyPr>
            <a:normAutofit fontScale="55000" lnSpcReduction="20000"/>
          </a:bodyPr>
          <a:lstStyle/>
          <a:p>
            <a:pPr marL="0" indent="0">
              <a:buNone/>
            </a:pPr>
            <a:r>
              <a:rPr lang="it-IT" sz="2800" b="1" kern="1200" dirty="0">
                <a:solidFill>
                  <a:srgbClr val="000000"/>
                </a:solidFill>
                <a:effectLst/>
                <a:latin typeface="Times New Roman" panose="02020603050405020304" pitchFamily="18" charset="0"/>
              </a:rPr>
              <a:t>AFFETTIVITA NEGATIVA (vs stabilità emotiva)</a:t>
            </a:r>
          </a:p>
          <a:p>
            <a:pPr marL="742950" indent="-285750"/>
            <a:r>
              <a:rPr lang="it-IT" sz="2800" b="1" kern="1200" dirty="0">
                <a:solidFill>
                  <a:srgbClr val="000000"/>
                </a:solidFill>
                <a:effectLst/>
                <a:latin typeface="Times New Roman" panose="02020603050405020304" pitchFamily="18" charset="0"/>
              </a:rPr>
              <a:t>Il paziente manifesta frequenti e violente emozioni negative(ansia depressione colpa, vergogna, preoccupazione rabbia), con associate manifestazioni comportamentali (es autolesionismo) ed interpersonali (es eccessiva dipendenza)</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SFACCETTATURE della affettività negativa</a:t>
            </a:r>
          </a:p>
          <a:p>
            <a:pPr marL="742950" indent="-285750"/>
            <a:r>
              <a:rPr lang="it-IT" sz="2800" b="1" kern="1200" dirty="0">
                <a:solidFill>
                  <a:srgbClr val="000000"/>
                </a:solidFill>
                <a:effectLst/>
                <a:latin typeface="Times New Roman" panose="02020603050405020304" pitchFamily="18" charset="0"/>
              </a:rPr>
              <a:t>LABILITA’ EMOTIVA</a:t>
            </a:r>
          </a:p>
          <a:p>
            <a:pPr marL="742950" indent="-285750"/>
            <a:r>
              <a:rPr lang="it-IT" sz="2800" b="1" kern="1200" dirty="0">
                <a:solidFill>
                  <a:srgbClr val="000000"/>
                </a:solidFill>
                <a:effectLst/>
                <a:latin typeface="Times New Roman" panose="02020603050405020304" pitchFamily="18" charset="0"/>
              </a:rPr>
              <a:t>APPRENSIVITA’</a:t>
            </a:r>
          </a:p>
          <a:p>
            <a:pPr marL="742950" indent="-285750"/>
            <a:r>
              <a:rPr lang="it-IT" sz="2800" b="1" kern="1200" dirty="0">
                <a:solidFill>
                  <a:srgbClr val="000000"/>
                </a:solidFill>
                <a:effectLst/>
                <a:latin typeface="Times New Roman" panose="02020603050405020304" pitchFamily="18" charset="0"/>
              </a:rPr>
              <a:t>ANSIA DA SEPARAZIONE</a:t>
            </a:r>
          </a:p>
          <a:p>
            <a:pPr marL="742950" indent="-285750"/>
            <a:r>
              <a:rPr lang="it-IT" sz="2800" b="1" kern="1200" dirty="0">
                <a:solidFill>
                  <a:srgbClr val="000000"/>
                </a:solidFill>
                <a:effectLst/>
                <a:latin typeface="Times New Roman" panose="02020603050405020304" pitchFamily="18" charset="0"/>
              </a:rPr>
              <a:t>SOTTOMISSIONE</a:t>
            </a:r>
          </a:p>
          <a:p>
            <a:pPr marL="742950" indent="-285750"/>
            <a:r>
              <a:rPr lang="it-IT" sz="2800" b="1" kern="1200" dirty="0">
                <a:solidFill>
                  <a:srgbClr val="000000"/>
                </a:solidFill>
                <a:effectLst/>
                <a:latin typeface="Times New Roman" panose="02020603050405020304" pitchFamily="18" charset="0"/>
              </a:rPr>
              <a:t>OSTILITA’</a:t>
            </a:r>
          </a:p>
          <a:p>
            <a:pPr marL="742950" indent="-285750"/>
            <a:r>
              <a:rPr lang="it-IT" sz="2800" b="1" kern="1200" dirty="0">
                <a:solidFill>
                  <a:srgbClr val="000000"/>
                </a:solidFill>
                <a:effectLst/>
                <a:latin typeface="Times New Roman" panose="02020603050405020304" pitchFamily="18" charset="0"/>
              </a:rPr>
              <a:t>PERSEVERAZIONE (anche quando non è più utile o ci sono chiari segnali che indicano la opportunità di interrompere un comportamento la persona continua a ripetersi)</a:t>
            </a:r>
          </a:p>
          <a:p>
            <a:pPr marL="742950" indent="-285750"/>
            <a:r>
              <a:rPr lang="it-IT" sz="2800" b="1" kern="1200" dirty="0">
                <a:solidFill>
                  <a:srgbClr val="000000"/>
                </a:solidFill>
                <a:effectLst/>
                <a:latin typeface="Times New Roman" panose="02020603050405020304" pitchFamily="18" charset="0"/>
              </a:rPr>
              <a:t>DEPRESSIONE (presente anche nel tratto distacco)</a:t>
            </a:r>
          </a:p>
          <a:p>
            <a:pPr marL="742950" indent="-285750"/>
            <a:r>
              <a:rPr lang="it-IT" sz="2800" b="1" kern="1200" dirty="0">
                <a:solidFill>
                  <a:srgbClr val="000000"/>
                </a:solidFill>
                <a:effectLst/>
                <a:latin typeface="Times New Roman" panose="02020603050405020304" pitchFamily="18" charset="0"/>
              </a:rPr>
              <a:t>SOSPETTOSITA’ (presente anche nel tratto distacco)</a:t>
            </a:r>
          </a:p>
          <a:p>
            <a:pPr marL="742950" indent="-285750"/>
            <a:r>
              <a:rPr lang="it-IT" sz="2800" b="1" kern="1200" dirty="0">
                <a:solidFill>
                  <a:srgbClr val="000000"/>
                </a:solidFill>
                <a:effectLst/>
                <a:latin typeface="Times New Roman" panose="02020603050405020304" pitchFamily="18" charset="0"/>
              </a:rPr>
              <a:t>AFFETTIVITA’ RISTRETTA</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661809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2E76D9-C707-EB8F-D082-7CC4FA52767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DISTACCO (vs estroversione)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317886D-D79A-04E1-0660-C5FB153BB56B}"/>
              </a:ext>
            </a:extLst>
          </p:cNvPr>
          <p:cNvSpPr>
            <a:spLocks noGrp="1"/>
          </p:cNvSpPr>
          <p:nvPr>
            <p:ph idx="1"/>
          </p:nvPr>
        </p:nvSpPr>
        <p:spPr/>
        <p:txBody>
          <a:bodyPr>
            <a:normAutofit fontScale="77500" lnSpcReduction="20000"/>
          </a:bodyPr>
          <a:lstStyle/>
          <a:p>
            <a:pPr marL="742950" indent="-285750"/>
            <a:r>
              <a:rPr lang="it-IT" sz="2800" b="1" kern="1200" dirty="0">
                <a:solidFill>
                  <a:srgbClr val="000000"/>
                </a:solidFill>
                <a:effectLst/>
                <a:latin typeface="Times New Roman" panose="02020603050405020304" pitchFamily="18" charset="0"/>
              </a:rPr>
              <a:t>Si tratta della tendenza ad evitare esperienze sociali ed emotive, una limitata capacità di esprimere sentimenti e di provare piacere o interesse. Si osservano introversione ed evitamento delle esperienze socio emotive, ritiro dalle relazioni interpersonali (es poche amicizie, mancanza di relazione affettive) sia attraverso lo scarso riconoscimento ed espressione delle emozioni e del piacere)</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SFACCETTATURE dei distacco</a:t>
            </a:r>
          </a:p>
          <a:p>
            <a:pPr marL="742950" indent="-285750"/>
            <a:r>
              <a:rPr lang="it-IT" sz="2800" b="1" kern="1200" dirty="0">
                <a:solidFill>
                  <a:srgbClr val="000000"/>
                </a:solidFill>
                <a:effectLst/>
                <a:latin typeface="Times New Roman" panose="02020603050405020304" pitchFamily="18" charset="0"/>
              </a:rPr>
              <a:t>ISOLAMENTO</a:t>
            </a:r>
          </a:p>
          <a:p>
            <a:pPr marL="742950" indent="-285750"/>
            <a:r>
              <a:rPr lang="it-IT" sz="2800" b="1" kern="1200" dirty="0">
                <a:solidFill>
                  <a:srgbClr val="000000"/>
                </a:solidFill>
                <a:effectLst/>
                <a:latin typeface="Times New Roman" panose="02020603050405020304" pitchFamily="18" charset="0"/>
              </a:rPr>
              <a:t>EVITAMENTO DELLA INTIMITA’</a:t>
            </a:r>
          </a:p>
          <a:p>
            <a:pPr marL="742950" indent="-285750"/>
            <a:r>
              <a:rPr lang="it-IT" sz="2800" b="1" kern="1200" dirty="0">
                <a:solidFill>
                  <a:srgbClr val="000000"/>
                </a:solidFill>
                <a:effectLst/>
                <a:latin typeface="Times New Roman" panose="02020603050405020304" pitchFamily="18" charset="0"/>
              </a:rPr>
              <a:t>ANEIDONIA</a:t>
            </a:r>
          </a:p>
          <a:p>
            <a:pPr marL="742950" indent="-285750"/>
            <a:r>
              <a:rPr lang="it-IT" sz="2800" b="1" kern="1200" dirty="0">
                <a:solidFill>
                  <a:srgbClr val="000000"/>
                </a:solidFill>
                <a:effectLst/>
                <a:latin typeface="Times New Roman" panose="02020603050405020304" pitchFamily="18" charset="0"/>
              </a:rPr>
              <a:t>TENDENZE DEPRESSIVE</a:t>
            </a:r>
          </a:p>
          <a:p>
            <a:pPr marL="742950" indent="-285750"/>
            <a:r>
              <a:rPr lang="it-IT" sz="2800" b="1" kern="1200" dirty="0">
                <a:solidFill>
                  <a:srgbClr val="000000"/>
                </a:solidFill>
                <a:effectLst/>
                <a:latin typeface="Times New Roman" panose="02020603050405020304" pitchFamily="18" charset="0"/>
              </a:rPr>
              <a:t>AFFETTIVITA’ RISTRETTA</a:t>
            </a:r>
          </a:p>
          <a:p>
            <a:pPr marL="742950" indent="-285750"/>
            <a:r>
              <a:rPr lang="it-IT" sz="2800" b="1" kern="1200" dirty="0">
                <a:solidFill>
                  <a:srgbClr val="000000"/>
                </a:solidFill>
                <a:effectLst/>
                <a:latin typeface="Times New Roman" panose="02020603050405020304" pitchFamily="18" charset="0"/>
              </a:rPr>
              <a:t>SOSPETTOSITA’ </a:t>
            </a:r>
          </a:p>
          <a:p>
            <a:endParaRPr lang="it-IT" dirty="0"/>
          </a:p>
        </p:txBody>
      </p:sp>
    </p:spTree>
    <p:extLst>
      <p:ext uri="{BB962C8B-B14F-4D97-AF65-F5344CB8AC3E}">
        <p14:creationId xmlns:p14="http://schemas.microsoft.com/office/powerpoint/2010/main" val="1433703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009CAF-74FE-EC76-7582-4CBA007EDA6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Disturbi personalità appendice 3 DSM5</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DEC34D9-4B34-A78B-9078-D22E8B09428F}"/>
              </a:ext>
            </a:extLst>
          </p:cNvPr>
          <p:cNvSpPr>
            <a:spLocks noGrp="1"/>
          </p:cNvSpPr>
          <p:nvPr>
            <p:ph idx="1"/>
          </p:nvPr>
        </p:nvSpPr>
        <p:spPr/>
        <p:txBody>
          <a:bodyPr>
            <a:normAutofit lnSpcReduction="10000"/>
          </a:bodyPr>
          <a:lstStyle/>
          <a:p>
            <a:pPr marL="342900" indent="-342900" algn="ctr"/>
            <a:r>
              <a:rPr lang="it-IT" sz="1800" b="1" kern="1200" dirty="0">
                <a:solidFill>
                  <a:srgbClr val="000000"/>
                </a:solidFill>
                <a:effectLst/>
                <a:latin typeface="Times New Roman" panose="02020603050405020304" pitchFamily="18" charset="0"/>
              </a:rPr>
              <a:t>Disturbi di Personalità </a:t>
            </a:r>
          </a:p>
          <a:p>
            <a:pPr marL="342900" indent="-342900"/>
            <a:r>
              <a:rPr lang="it-IT" sz="1800" b="1" kern="1200" dirty="0">
                <a:solidFill>
                  <a:srgbClr val="000000"/>
                </a:solidFill>
                <a:effectLst/>
                <a:latin typeface="Times New Roman" panose="02020603050405020304" pitchFamily="18" charset="0"/>
              </a:rPr>
              <a:t> </a:t>
            </a:r>
          </a:p>
          <a:p>
            <a:pPr marL="742950" indent="-285750"/>
            <a:r>
              <a:rPr lang="it-IT" sz="2400" b="1" kern="1200" dirty="0">
                <a:solidFill>
                  <a:srgbClr val="000000"/>
                </a:solidFill>
                <a:effectLst/>
                <a:latin typeface="Times New Roman" panose="02020603050405020304" pitchFamily="18" charset="0"/>
              </a:rPr>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pPr marL="342900" indent="-342900"/>
            <a:r>
              <a:rPr lang="it-IT" sz="2400" b="1" kern="1200" dirty="0">
                <a:solidFill>
                  <a:srgbClr val="000000"/>
                </a:solidFill>
                <a:effectLst/>
                <a:latin typeface="Times New Roman" panose="02020603050405020304" pitchFamily="18" charset="0"/>
              </a:rPr>
              <a:t> </a:t>
            </a:r>
          </a:p>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Precedente sistema era categoriale, le differenze erano prevalentemente qualitative. E’ stato criticato per la scarsa attenzione data alle caratteristiche specifiche del paziente ed al  suo vissuto soggettivo oltre che per le frequenti </a:t>
            </a:r>
            <a:r>
              <a:rPr lang="it-IT" sz="2400" b="1" kern="1200" dirty="0" err="1">
                <a:solidFill>
                  <a:srgbClr val="000000"/>
                </a:solidFill>
                <a:effectLst/>
                <a:latin typeface="Times New Roman" panose="02020603050405020304" pitchFamily="18" charset="0"/>
              </a:rPr>
              <a:t>codiagnosi</a:t>
            </a:r>
            <a:endParaRPr lang="it-IT" sz="24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564726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70E573-CD6B-916C-EF3B-963A7B2852D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ANTAGONISMO (vs disponibilità)</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E07D871-5A28-C65D-2BF8-CFF84DCC67AA}"/>
              </a:ext>
            </a:extLst>
          </p:cNvPr>
          <p:cNvSpPr>
            <a:spLocks noGrp="1"/>
          </p:cNvSpPr>
          <p:nvPr>
            <p:ph idx="1"/>
          </p:nvPr>
        </p:nvSpPr>
        <p:spPr/>
        <p:txBody>
          <a:bodyPr>
            <a:normAutofit fontScale="77500" lnSpcReduction="20000"/>
          </a:bodyPr>
          <a:lstStyle/>
          <a:p>
            <a:pPr marL="742950" indent="-285750"/>
            <a:r>
              <a:rPr lang="it-IT" sz="2800" b="1" kern="1200" dirty="0">
                <a:solidFill>
                  <a:srgbClr val="000000"/>
                </a:solidFill>
                <a:effectLst/>
                <a:latin typeface="Times New Roman" panose="02020603050405020304" pitchFamily="18" charset="0"/>
              </a:rPr>
              <a:t>La persona si pone in posizione di scontro con gli altri, può avere un senso esagerato del proprio valore e della propria importanza ed attendersi trattamenti speciali, non si dimostra consapevole dei bisogni degli altri, tende a sfruttare gli altri  mancanza di empatia</a:t>
            </a:r>
          </a:p>
          <a:p>
            <a:pPr marL="742950" indent="-285750"/>
            <a:r>
              <a:rPr lang="it-IT" sz="2800" b="1" kern="1200" dirty="0">
                <a:solidFill>
                  <a:srgbClr val="000000"/>
                </a:solidFill>
                <a:effectLst/>
                <a:latin typeface="Times New Roman" panose="02020603050405020304" pitchFamily="18" charset="0"/>
              </a:rPr>
              <a:t>SFACCETTATURE dell’antagonismo</a:t>
            </a:r>
          </a:p>
          <a:p>
            <a:pPr marL="742950" indent="-285750"/>
            <a:r>
              <a:rPr lang="it-IT" sz="2800" b="1" kern="1200" dirty="0">
                <a:solidFill>
                  <a:srgbClr val="000000"/>
                </a:solidFill>
                <a:effectLst/>
                <a:latin typeface="Times New Roman" panose="02020603050405020304" pitchFamily="18" charset="0"/>
              </a:rPr>
              <a:t>TENDENZA A MANIPOLARE</a:t>
            </a:r>
          </a:p>
          <a:p>
            <a:pPr marL="742950" indent="-285750"/>
            <a:r>
              <a:rPr lang="it-IT" sz="2800" b="1" kern="1200" dirty="0">
                <a:solidFill>
                  <a:srgbClr val="000000"/>
                </a:solidFill>
                <a:effectLst/>
                <a:latin typeface="Times New Roman" panose="02020603050405020304" pitchFamily="18" charset="0"/>
              </a:rPr>
              <a:t>TENDENZA AD IMBROGLIARE</a:t>
            </a:r>
          </a:p>
          <a:p>
            <a:pPr marL="742950" indent="-285750"/>
            <a:r>
              <a:rPr lang="it-IT" sz="2800" b="1" kern="1200" dirty="0">
                <a:solidFill>
                  <a:srgbClr val="000000"/>
                </a:solidFill>
                <a:effectLst/>
                <a:latin typeface="Times New Roman" panose="02020603050405020304" pitchFamily="18" charset="0"/>
              </a:rPr>
              <a:t>GRANDIOSITA’</a:t>
            </a:r>
          </a:p>
          <a:p>
            <a:pPr marL="742950" indent="-285750"/>
            <a:r>
              <a:rPr lang="it-IT" sz="2800" b="1" kern="1200" dirty="0">
                <a:solidFill>
                  <a:srgbClr val="000000"/>
                </a:solidFill>
                <a:effectLst/>
                <a:latin typeface="Times New Roman" panose="02020603050405020304" pitchFamily="18" charset="0"/>
              </a:rPr>
              <a:t>RICERCA DI ATTENZIONI</a:t>
            </a:r>
          </a:p>
          <a:p>
            <a:pPr marL="742950" indent="-285750"/>
            <a:r>
              <a:rPr lang="it-IT" sz="2800" b="1" kern="1200" dirty="0">
                <a:solidFill>
                  <a:srgbClr val="000000"/>
                </a:solidFill>
                <a:effectLst/>
                <a:latin typeface="Times New Roman" panose="02020603050405020304" pitchFamily="18" charset="0"/>
              </a:rPr>
              <a:t>MANCANZA DI ATTENZIONE AI PROBLEMI BISOGNI E DESIDERI DEGLI ALTRI</a:t>
            </a:r>
          </a:p>
          <a:p>
            <a:pPr marL="742950" indent="-285750"/>
            <a:r>
              <a:rPr lang="it-IT" sz="2800" b="1" kern="1200" dirty="0">
                <a:solidFill>
                  <a:srgbClr val="000000"/>
                </a:solidFill>
                <a:effectLst/>
                <a:latin typeface="Times New Roman" panose="02020603050405020304" pitchFamily="18" charset="0"/>
              </a:rPr>
              <a:t>OSTILITA’</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614665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523498-6609-896E-E982-7C232F66C6F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DISINIBIZIONE (vs coscienziosità)</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30777A3-7847-9949-8979-CA20EA20474C}"/>
              </a:ext>
            </a:extLst>
          </p:cNvPr>
          <p:cNvSpPr>
            <a:spLocks noGrp="1"/>
          </p:cNvSpPr>
          <p:nvPr>
            <p:ph idx="1"/>
          </p:nvPr>
        </p:nvSpPr>
        <p:spPr/>
        <p:txBody>
          <a:bodyPr>
            <a:normAutofit fontScale="92500" lnSpcReduction="10000"/>
          </a:bodyPr>
          <a:lstStyle/>
          <a:p>
            <a:pPr marL="742950" indent="-285750"/>
            <a:r>
              <a:rPr lang="it-IT" sz="2800" b="1" kern="1200" dirty="0">
                <a:solidFill>
                  <a:srgbClr val="000000"/>
                </a:solidFill>
                <a:effectLst/>
                <a:latin typeface="Times New Roman" panose="02020603050405020304" pitchFamily="18" charset="0"/>
              </a:rPr>
              <a:t>Sono orientati a ricercare il piacere immediato, il comportamento è impulsivo, comandato da pensieri ed emozioni e stimoli del momento senza dar peso alla esperienza passata o alle possibili conseguenze future. Hanno difficoltà a rimandare nel tempo la gratificazione.</a:t>
            </a:r>
          </a:p>
          <a:p>
            <a:pPr marL="742950" indent="-285750"/>
            <a:r>
              <a:rPr lang="it-IT" sz="2800" b="1" kern="1200" dirty="0">
                <a:solidFill>
                  <a:srgbClr val="000000"/>
                </a:solidFill>
                <a:effectLst/>
                <a:latin typeface="Times New Roman" panose="02020603050405020304" pitchFamily="18" charset="0"/>
              </a:rPr>
              <a:t>SFACCETTATURE della disinibizione</a:t>
            </a:r>
          </a:p>
          <a:p>
            <a:pPr marL="742950" indent="-285750"/>
            <a:r>
              <a:rPr lang="it-IT" sz="2800" b="1" kern="1200" dirty="0">
                <a:solidFill>
                  <a:srgbClr val="000000"/>
                </a:solidFill>
                <a:effectLst/>
                <a:latin typeface="Times New Roman" panose="02020603050405020304" pitchFamily="18" charset="0"/>
              </a:rPr>
              <a:t>IRRESPONSABILITA’</a:t>
            </a:r>
          </a:p>
          <a:p>
            <a:pPr marL="742950" indent="-285750"/>
            <a:r>
              <a:rPr lang="it-IT" sz="2800" b="1" kern="1200" dirty="0">
                <a:solidFill>
                  <a:srgbClr val="000000"/>
                </a:solidFill>
                <a:effectLst/>
                <a:latin typeface="Times New Roman" panose="02020603050405020304" pitchFamily="18" charset="0"/>
              </a:rPr>
              <a:t>IMPULSIVITA’</a:t>
            </a:r>
          </a:p>
          <a:p>
            <a:pPr marL="742950" indent="-285750"/>
            <a:r>
              <a:rPr lang="it-IT" sz="2800" b="1" kern="1200" dirty="0">
                <a:solidFill>
                  <a:srgbClr val="000000"/>
                </a:solidFill>
                <a:effectLst/>
                <a:latin typeface="Times New Roman" panose="02020603050405020304" pitchFamily="18" charset="0"/>
              </a:rPr>
              <a:t>DISTRAIBILITA’</a:t>
            </a:r>
          </a:p>
          <a:p>
            <a:pPr marL="742950" indent="-285750"/>
            <a:r>
              <a:rPr lang="it-IT" sz="2800" b="1" kern="1200" dirty="0">
                <a:solidFill>
                  <a:srgbClr val="000000"/>
                </a:solidFill>
                <a:effectLst/>
                <a:latin typeface="Times New Roman" panose="02020603050405020304" pitchFamily="18" charset="0"/>
              </a:rPr>
              <a:t>ASSUNZIONE DI RISCHIO</a:t>
            </a:r>
          </a:p>
          <a:p>
            <a:pPr marL="742950" indent="-285750"/>
            <a:r>
              <a:rPr lang="it-IT" sz="2800" b="1" kern="1200" dirty="0">
                <a:solidFill>
                  <a:srgbClr val="000000"/>
                </a:solidFill>
                <a:effectLst/>
                <a:latin typeface="Times New Roman" panose="02020603050405020304" pitchFamily="18" charset="0"/>
              </a:rPr>
              <a:t>MANCANZA DI PERFEZIONISMO</a:t>
            </a:r>
          </a:p>
          <a:p>
            <a:pPr marL="342900" indent="-34290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681471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5C3344-BCE8-BC9B-BCB7-120E5484D136}"/>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PSICOTICISMO (vs lucidità mentale)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9F41983-3DC3-D2BF-8143-D97E8A1AFABF}"/>
              </a:ext>
            </a:extLst>
          </p:cNvPr>
          <p:cNvSpPr>
            <a:spLocks noGrp="1"/>
          </p:cNvSpPr>
          <p:nvPr>
            <p:ph idx="1"/>
          </p:nvPr>
        </p:nvSpPr>
        <p:spPr/>
        <p:txBody>
          <a:bodyPr>
            <a:normAutofit/>
          </a:bodyPr>
          <a:lstStyle/>
          <a:p>
            <a:pPr marL="742950" indent="-285750"/>
            <a:r>
              <a:rPr lang="it-IT" sz="2800" b="1" kern="1200" dirty="0">
                <a:solidFill>
                  <a:srgbClr val="000000"/>
                </a:solidFill>
                <a:effectLst/>
                <a:latin typeface="Times New Roman" panose="02020603050405020304" pitchFamily="18" charset="0"/>
              </a:rPr>
              <a:t>Manifesta numerosi comportamenti e pensieri stravaganti, strani eccentrici. Tali stranezze includono sia i processi (percezione, esperienze dissociative) che i contenuti (pensieri deliranti)</a:t>
            </a:r>
          </a:p>
          <a:p>
            <a:pPr marL="742950" indent="-285750"/>
            <a:r>
              <a:rPr lang="it-IT" sz="2800" b="1" kern="1200" dirty="0">
                <a:solidFill>
                  <a:srgbClr val="000000"/>
                </a:solidFill>
                <a:effectLst/>
                <a:latin typeface="Times New Roman" panose="02020603050405020304" pitchFamily="18" charset="0"/>
              </a:rPr>
              <a:t>SFACCETTATURE dello </a:t>
            </a:r>
            <a:r>
              <a:rPr lang="it-IT" sz="2800" b="1" kern="1200" dirty="0" err="1">
                <a:solidFill>
                  <a:srgbClr val="000000"/>
                </a:solidFill>
                <a:effectLst/>
                <a:latin typeface="Times New Roman" panose="02020603050405020304" pitchFamily="18" charset="0"/>
              </a:rPr>
              <a:t>psicoticismo</a:t>
            </a:r>
            <a:endParaRPr lang="it-IT" sz="2800" b="1" kern="1200" dirty="0">
              <a:solidFill>
                <a:srgbClr val="000000"/>
              </a:solidFill>
              <a:effectLst/>
              <a:latin typeface="Times New Roman" panose="02020603050405020304" pitchFamily="18" charset="0"/>
            </a:endParaRPr>
          </a:p>
          <a:p>
            <a:pPr marL="742950" indent="-285750"/>
            <a:r>
              <a:rPr lang="it-IT" sz="2800" b="1" kern="1200" dirty="0">
                <a:solidFill>
                  <a:srgbClr val="000000"/>
                </a:solidFill>
                <a:effectLst/>
                <a:latin typeface="Times New Roman" panose="02020603050405020304" pitchFamily="18" charset="0"/>
              </a:rPr>
              <a:t>ESPERIENZE E CONVINZIONI INSOLITE</a:t>
            </a:r>
          </a:p>
          <a:p>
            <a:pPr marL="742950" indent="-285750"/>
            <a:r>
              <a:rPr lang="it-IT" sz="2800" b="1" kern="1200" dirty="0">
                <a:solidFill>
                  <a:srgbClr val="000000"/>
                </a:solidFill>
                <a:effectLst/>
                <a:latin typeface="Times New Roman" panose="02020603050405020304" pitchFamily="18" charset="0"/>
              </a:rPr>
              <a:t>ECCENTRICITA’</a:t>
            </a:r>
          </a:p>
          <a:p>
            <a:pPr marL="742950" indent="-285750"/>
            <a:r>
              <a:rPr lang="it-IT" sz="2800" b="1" kern="1200" dirty="0">
                <a:solidFill>
                  <a:srgbClr val="000000"/>
                </a:solidFill>
                <a:effectLst/>
                <a:latin typeface="Times New Roman" panose="02020603050405020304" pitchFamily="18" charset="0"/>
              </a:rPr>
              <a:t>DISREGOLAZIONE COGNITIVA E PERCETTIVA</a:t>
            </a:r>
          </a:p>
          <a:p>
            <a:pPr marL="342900" indent="-34290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3567764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B9F36-A390-64B5-5EB6-B7E7EFE7CE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0F8C4F-6C7B-2F7A-072C-A54E955A5867}"/>
              </a:ext>
            </a:extLst>
          </p:cNvPr>
          <p:cNvSpPr>
            <a:spLocks noGrp="1"/>
          </p:cNvSpPr>
          <p:nvPr>
            <p:ph idx="1"/>
          </p:nvPr>
        </p:nvSpPr>
        <p:spPr/>
        <p:txBody>
          <a:bodyPr>
            <a:normAutofit fontScale="92500"/>
          </a:bodyPr>
          <a:lstStyle/>
          <a:p>
            <a:pPr marL="742950" indent="-285750"/>
            <a:r>
              <a:rPr lang="it-IT" sz="2800" b="1" kern="1200" dirty="0">
                <a:solidFill>
                  <a:srgbClr val="000000"/>
                </a:solidFill>
                <a:effectLst/>
                <a:latin typeface="Times New Roman" panose="02020603050405020304" pitchFamily="18" charset="0"/>
              </a:rPr>
              <a:t>Assumendo che il tratto sia una dimensione continua, ne consegue che i Disturbi della Personalità (DP) si instaurano quando uno specifico tratto di base assume caratteristiche abnormi, si presenta in maniera eccessiva o troppo rigida e inflessibile oppure in tutte le circostanze della vita.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I Disturbi di Personalità (DP) possono essere considerati quindi come varianti patologiche della personalità normale. in altre parole, un po’ di sospettosità è presente nella maggior parte delle persone, ed è un tratto salvavita, una forma di gelosia e sospettosità patologiche e pervasive caratterizzano la esistenza del paranoide</a:t>
            </a:r>
          </a:p>
          <a:p>
            <a:endParaRPr lang="it-IT" dirty="0"/>
          </a:p>
        </p:txBody>
      </p:sp>
    </p:spTree>
    <p:extLst>
      <p:ext uri="{BB962C8B-B14F-4D97-AF65-F5344CB8AC3E}">
        <p14:creationId xmlns:p14="http://schemas.microsoft.com/office/powerpoint/2010/main" val="953746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B4CD90-DA6C-C1BF-71C7-E2DF5C1F925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 DIVERSI DISTURBI DI PERSONALITA’ NELLA NUOVA CLASSIFICAZIONE DSM 5</a:t>
            </a:r>
            <a:endParaRPr lang="it-IT" dirty="0"/>
          </a:p>
        </p:txBody>
      </p:sp>
      <p:sp>
        <p:nvSpPr>
          <p:cNvPr id="3" name="Segnaposto contenuto 2">
            <a:extLst>
              <a:ext uri="{FF2B5EF4-FFF2-40B4-BE49-F238E27FC236}">
                <a16:creationId xmlns:a16="http://schemas.microsoft.com/office/drawing/2014/main" id="{EDADA848-6ED7-6092-BD34-0B7D3CB5C4CC}"/>
              </a:ext>
            </a:extLst>
          </p:cNvPr>
          <p:cNvSpPr>
            <a:spLocks noGrp="1"/>
          </p:cNvSpPr>
          <p:nvPr>
            <p:ph idx="1"/>
          </p:nvPr>
        </p:nvSpPr>
        <p:spPr/>
        <p:txBody>
          <a:bodyPr>
            <a:normAutofit fontScale="62500" lnSpcReduction="20000"/>
          </a:bodyPr>
          <a:lstStyle/>
          <a:p>
            <a:pPr marL="342900" indent="-342900" algn="ctr"/>
            <a:br>
              <a:rPr lang="it-IT" sz="2800" b="1" kern="1200" dirty="0">
                <a:solidFill>
                  <a:srgbClr val="000000"/>
                </a:solidFill>
                <a:effectLst/>
                <a:latin typeface="Times New Roman" panose="02020603050405020304" pitchFamily="18" charset="0"/>
              </a:rPr>
            </a:br>
            <a:r>
              <a:rPr lang="it-IT" sz="2800" b="1" kern="1200" dirty="0">
                <a:solidFill>
                  <a:srgbClr val="000000"/>
                </a:solidFill>
                <a:effectLst/>
                <a:latin typeface="Times New Roman" panose="02020603050405020304" pitchFamily="18" charset="0"/>
              </a:rPr>
              <a:t> I disturbi descritti  nel DSM 5 sono:</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Disturbo antisociale</a:t>
            </a:r>
          </a:p>
          <a:p>
            <a:pPr marL="742950" indent="-285750"/>
            <a:r>
              <a:rPr lang="it-IT" sz="2800" b="1" kern="1200" dirty="0">
                <a:solidFill>
                  <a:srgbClr val="000000"/>
                </a:solidFill>
                <a:effectLst/>
                <a:latin typeface="Times New Roman" panose="02020603050405020304" pitchFamily="18" charset="0"/>
              </a:rPr>
              <a:t>Disturbo evitante</a:t>
            </a:r>
          </a:p>
          <a:p>
            <a:pPr marL="742950" indent="-285750"/>
            <a:r>
              <a:rPr lang="it-IT" sz="2800" b="1" kern="1200" dirty="0">
                <a:solidFill>
                  <a:srgbClr val="000000"/>
                </a:solidFill>
                <a:effectLst/>
                <a:latin typeface="Times New Roman" panose="02020603050405020304" pitchFamily="18" charset="0"/>
              </a:rPr>
              <a:t>Disturbo borderline</a:t>
            </a:r>
          </a:p>
          <a:p>
            <a:pPr marL="742950" indent="-285750"/>
            <a:r>
              <a:rPr lang="it-IT" sz="2800" b="1" kern="1200" dirty="0">
                <a:solidFill>
                  <a:srgbClr val="000000"/>
                </a:solidFill>
                <a:effectLst/>
                <a:latin typeface="Times New Roman" panose="02020603050405020304" pitchFamily="18" charset="0"/>
              </a:rPr>
              <a:t>Disturbo narcisistico</a:t>
            </a:r>
          </a:p>
          <a:p>
            <a:pPr marL="742950" indent="-285750"/>
            <a:r>
              <a:rPr lang="it-IT" sz="2800" b="1" kern="1200" dirty="0">
                <a:solidFill>
                  <a:srgbClr val="000000"/>
                </a:solidFill>
                <a:effectLst/>
                <a:latin typeface="Times New Roman" panose="02020603050405020304" pitchFamily="18" charset="0"/>
              </a:rPr>
              <a:t>Disturbo ossessivo compulsivo</a:t>
            </a:r>
          </a:p>
          <a:p>
            <a:pPr marL="742950" indent="-285750"/>
            <a:r>
              <a:rPr lang="it-IT" sz="2800" b="1" kern="1200" dirty="0">
                <a:solidFill>
                  <a:srgbClr val="000000"/>
                </a:solidFill>
                <a:effectLst/>
                <a:latin typeface="Times New Roman" panose="02020603050405020304" pitchFamily="18" charset="0"/>
              </a:rPr>
              <a:t>Disturbo </a:t>
            </a:r>
            <a:r>
              <a:rPr lang="it-IT" sz="2800" b="1" kern="1200" dirty="0" err="1">
                <a:solidFill>
                  <a:srgbClr val="000000"/>
                </a:solidFill>
                <a:effectLst/>
                <a:latin typeface="Times New Roman" panose="02020603050405020304" pitchFamily="18" charset="0"/>
              </a:rPr>
              <a:t>schizotipico</a:t>
            </a:r>
            <a:endParaRPr lang="it-IT" sz="2800" b="1" kern="1200" dirty="0">
              <a:solidFill>
                <a:srgbClr val="000000"/>
              </a:solidFill>
              <a:effectLst/>
              <a:latin typeface="Times New Roman" panose="02020603050405020304" pitchFamily="18" charset="0"/>
            </a:endParaRP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Di ogni disturbo di personalità vengono definiti i caratteristici:</a:t>
            </a:r>
          </a:p>
          <a:p>
            <a:pPr marL="742950" indent="-285750"/>
            <a:r>
              <a:rPr lang="it-IT" sz="2800" b="1" kern="1200" dirty="0">
                <a:solidFill>
                  <a:srgbClr val="000000"/>
                </a:solidFill>
                <a:effectLst/>
                <a:latin typeface="Times New Roman" panose="02020603050405020304" pitchFamily="18" charset="0"/>
              </a:rPr>
              <a:t>Disturbi del funzionamento di personalità (criterio A)</a:t>
            </a:r>
          </a:p>
          <a:p>
            <a:pPr marL="742950" indent="-285750"/>
            <a:r>
              <a:rPr lang="it-IT" sz="2800" b="1" kern="1200" dirty="0">
                <a:solidFill>
                  <a:srgbClr val="000000"/>
                </a:solidFill>
                <a:effectLst/>
                <a:latin typeface="Times New Roman" panose="02020603050405020304" pitchFamily="18" charset="0"/>
              </a:rPr>
              <a:t>Caratteristiche dei tratti patologici di personalità (criterio B)</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690385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C248F-9BC0-4CB9-9F2E-24C1773C901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ANTISOCIALE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8F56993-6A44-C9DB-3458-82E46FAE6623}"/>
              </a:ext>
            </a:extLst>
          </p:cNvPr>
          <p:cNvSpPr>
            <a:spLocks noGrp="1"/>
          </p:cNvSpPr>
          <p:nvPr>
            <p:ph idx="1"/>
          </p:nvPr>
        </p:nvSpPr>
        <p:spPr/>
        <p:txBody>
          <a:bodyPr>
            <a:normAutofit fontScale="85000" lnSpcReduction="20000"/>
          </a:bodyPr>
          <a:lstStyle/>
          <a:p>
            <a:pPr marL="742950" indent="-285750"/>
            <a:r>
              <a:rPr lang="it-IT" sz="2800" b="1" kern="1200" dirty="0">
                <a:solidFill>
                  <a:srgbClr val="000000"/>
                </a:solidFill>
                <a:effectLst/>
                <a:latin typeface="Times New Roman" panose="02020603050405020304" pitchFamily="18" charset="0"/>
              </a:rPr>
              <a:t>Le caratteristiche tipiche sono la incapacità di conformarsi al comportamento legale ed etico, la mancanza di preoccupazione per gli altri, accompagnata dalla tendenza ad imbrogliare, a manipolare e ad affrontare i rischi.</a:t>
            </a:r>
          </a:p>
          <a:p>
            <a:pPr marL="742950" indent="-285750"/>
            <a:r>
              <a:rPr lang="it-IT" sz="2800" b="1" kern="1200" dirty="0">
                <a:solidFill>
                  <a:srgbClr val="000000"/>
                </a:solidFill>
                <a:effectLst/>
                <a:latin typeface="Times New Roman" panose="02020603050405020304" pitchFamily="18" charset="0"/>
              </a:rPr>
              <a:t>Criterio A</a:t>
            </a:r>
          </a:p>
          <a:p>
            <a:pPr marL="742950" indent="-285750"/>
            <a:r>
              <a:rPr lang="it-IT" sz="2800" b="1" kern="1200" dirty="0">
                <a:solidFill>
                  <a:srgbClr val="000000"/>
                </a:solidFill>
                <a:effectLst/>
                <a:latin typeface="Times New Roman" panose="02020603050405020304" pitchFamily="18" charset="0"/>
              </a:rPr>
              <a:t>Identità: egocentrismo, autostima legata alla propria posizione di dominio, potere</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obiettivi basati sulla gratificazione personale, assenza di standard prosociale, fallimento di conformarsi alla legge o alla etica</a:t>
            </a:r>
          </a:p>
          <a:p>
            <a:pPr marL="742950" indent="-285750"/>
            <a:r>
              <a:rPr lang="it-IT" sz="2800" b="1" kern="1200" dirty="0">
                <a:solidFill>
                  <a:srgbClr val="000000"/>
                </a:solidFill>
                <a:effectLst/>
                <a:latin typeface="Times New Roman" panose="02020603050405020304" pitchFamily="18" charset="0"/>
              </a:rPr>
              <a:t>Empatia: mancanza di considerazione per i bisogni degli altri e per la loro sofferenza, mancanza di rimorso</a:t>
            </a:r>
          </a:p>
          <a:p>
            <a:pPr marL="742950" indent="-285750"/>
            <a:r>
              <a:rPr lang="it-IT" sz="2800" b="1" kern="1200" dirty="0">
                <a:solidFill>
                  <a:srgbClr val="000000"/>
                </a:solidFill>
                <a:effectLst/>
                <a:latin typeface="Times New Roman" panose="02020603050405020304" pitchFamily="18" charset="0"/>
              </a:rPr>
              <a:t>Intimità incapacità di mantenere una relazione, sfruttamento inganno e dominanza dell’altro</a:t>
            </a:r>
          </a:p>
          <a:p>
            <a:pPr marL="342900" indent="-34290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946688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CF588F-A788-5391-9949-F67BD15572F6}"/>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Criterio B</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0F4595B-18E7-AE68-DD3A-8AEC9A848EC4}"/>
              </a:ext>
            </a:extLst>
          </p:cNvPr>
          <p:cNvSpPr>
            <a:spLocks noGrp="1"/>
          </p:cNvSpPr>
          <p:nvPr>
            <p:ph idx="1"/>
          </p:nvPr>
        </p:nvSpPr>
        <p:spPr/>
        <p:txBody>
          <a:bodyPr>
            <a:normAutofit fontScale="70000" lnSpcReduction="20000"/>
          </a:bodyPr>
          <a:lstStyle/>
          <a:p>
            <a:pPr marL="342900" indent="-342900"/>
            <a:r>
              <a:rPr lang="it-IT" sz="2800" b="1" kern="1200" dirty="0">
                <a:solidFill>
                  <a:srgbClr val="000000"/>
                </a:solidFill>
                <a:effectLst/>
                <a:latin typeface="Times New Roman" panose="02020603050405020304" pitchFamily="18" charset="0"/>
              </a:rPr>
              <a:t>Antisociale (tratti)</a:t>
            </a:r>
          </a:p>
          <a:p>
            <a:pPr marL="742950" indent="-285750"/>
            <a:r>
              <a:rPr lang="it-IT" sz="2800" b="1" kern="1200" dirty="0">
                <a:solidFill>
                  <a:srgbClr val="000000"/>
                </a:solidFill>
                <a:effectLst/>
                <a:latin typeface="Times New Roman" panose="02020603050405020304" pitchFamily="18" charset="0"/>
              </a:rPr>
              <a:t>Manipolazione (un aspetto dell’antagonismo) uso di seduzione per raggiungere obiettivi</a:t>
            </a:r>
          </a:p>
          <a:p>
            <a:pPr marL="742950" indent="-285750"/>
            <a:r>
              <a:rPr lang="it-IT" sz="2800" b="1" kern="1200" dirty="0">
                <a:solidFill>
                  <a:srgbClr val="000000"/>
                </a:solidFill>
                <a:effectLst/>
                <a:latin typeface="Times New Roman" panose="02020603050405020304" pitchFamily="18" charset="0"/>
              </a:rPr>
              <a:t>Incuria (un aspetto dell’antagonismo) mancanza di preoccupazione per i sentimenti altrui, di senso di colpa, aggressività, sadismo</a:t>
            </a:r>
          </a:p>
          <a:p>
            <a:pPr marL="742950" indent="-285750"/>
            <a:r>
              <a:rPr lang="it-IT" sz="2800" b="1" kern="1200" dirty="0">
                <a:solidFill>
                  <a:srgbClr val="000000"/>
                </a:solidFill>
                <a:effectLst/>
                <a:latin typeface="Times New Roman" panose="02020603050405020304" pitchFamily="18" charset="0"/>
              </a:rPr>
              <a:t>Tendenza ad imbrogliare (un aspetto dell’antagonismo) disonestà e fraudolenza, imbroglio sulle proprie capacità</a:t>
            </a:r>
          </a:p>
          <a:p>
            <a:pPr marL="742950" indent="-285750"/>
            <a:r>
              <a:rPr lang="it-IT" sz="2800" b="1" kern="1200" dirty="0">
                <a:solidFill>
                  <a:srgbClr val="000000"/>
                </a:solidFill>
                <a:effectLst/>
                <a:latin typeface="Times New Roman" panose="02020603050405020304" pitchFamily="18" charset="0"/>
              </a:rPr>
              <a:t>Ostilità (un aspetto dell’antagonismo) irritabilità, insulti, vendetta</a:t>
            </a:r>
          </a:p>
          <a:p>
            <a:pPr marL="742950" indent="-285750"/>
            <a:r>
              <a:rPr lang="it-IT" sz="2800" b="1" kern="1200" dirty="0">
                <a:solidFill>
                  <a:srgbClr val="000000"/>
                </a:solidFill>
                <a:effectLst/>
                <a:latin typeface="Times New Roman" panose="02020603050405020304" pitchFamily="18" charset="0"/>
              </a:rPr>
              <a:t>Assunzione di rischio (un aspetto della disinibizione) coinvolgimento in attività ad alto rischio senza considerazione alle conseguenze. Si annoiano facilmente, mancano di preoccupazione per eventuali conseguenze o per la propria incapacità.</a:t>
            </a:r>
          </a:p>
          <a:p>
            <a:pPr marL="742950" indent="-285750"/>
            <a:r>
              <a:rPr lang="it-IT" sz="2800" b="1" kern="1200" dirty="0">
                <a:solidFill>
                  <a:srgbClr val="000000"/>
                </a:solidFill>
                <a:effectLst/>
                <a:latin typeface="Times New Roman" panose="02020603050405020304" pitchFamily="18" charset="0"/>
              </a:rPr>
              <a:t>Impulsività (un aspetto della disinibizione) poca o nessuna pianificazione agisce sull’impulso del momento </a:t>
            </a:r>
          </a:p>
          <a:p>
            <a:pPr marL="742950" indent="-285750"/>
            <a:r>
              <a:rPr lang="it-IT" sz="2800" b="1" kern="1200" dirty="0">
                <a:solidFill>
                  <a:srgbClr val="000000"/>
                </a:solidFill>
                <a:effectLst/>
                <a:latin typeface="Times New Roman" panose="02020603050405020304" pitchFamily="18" charset="0"/>
              </a:rPr>
              <a:t>Irresponsabilità (un aspetto della disinibizione) non rispetta gli accordi debiti o promesse.</a:t>
            </a:r>
          </a:p>
          <a:p>
            <a:endParaRPr lang="it-IT" dirty="0"/>
          </a:p>
        </p:txBody>
      </p:sp>
    </p:spTree>
    <p:extLst>
      <p:ext uri="{BB962C8B-B14F-4D97-AF65-F5344CB8AC3E}">
        <p14:creationId xmlns:p14="http://schemas.microsoft.com/office/powerpoint/2010/main" val="1490030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B0C533-1B4A-3402-2E96-3380FA7E7B4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A8FA4D-263A-CC98-6846-BC2189F2C0CF}"/>
              </a:ext>
            </a:extLst>
          </p:cNvPr>
          <p:cNvSpPr>
            <a:spLocks noGrp="1"/>
          </p:cNvSpPr>
          <p:nvPr>
            <p:ph idx="1"/>
          </p:nvPr>
        </p:nvSpPr>
        <p:spPr/>
        <p:txBody>
          <a:bodyPr>
            <a:normAutofit fontScale="92500" lnSpcReduction="20000"/>
          </a:bodyPr>
          <a:lstStyle/>
          <a:p>
            <a:pPr marL="342900" indent="-342900"/>
            <a:r>
              <a:rPr lang="it-IT" sz="2800" b="1" kern="1200" dirty="0">
                <a:solidFill>
                  <a:srgbClr val="000000"/>
                </a:solidFill>
                <a:effectLst/>
                <a:latin typeface="Times New Roman" panose="02020603050405020304" pitchFamily="18" charset="0"/>
              </a:rPr>
              <a:t>PSICOPATIA diversità con disturbo antisociale</a:t>
            </a:r>
          </a:p>
          <a:p>
            <a:pPr marL="742950" indent="-285750"/>
            <a:r>
              <a:rPr lang="it-IT" sz="2800" b="1" kern="1200" dirty="0">
                <a:solidFill>
                  <a:srgbClr val="000000"/>
                </a:solidFill>
                <a:effectLst/>
                <a:latin typeface="Times New Roman" panose="02020603050405020304" pitchFamily="18" charset="0"/>
              </a:rPr>
              <a:t>Manca di ansia o di paura (dominio della affettività negativa), presenta uno stile interpersonale aggressivo e fraudolento.  Freddo e distaccato (dominio del distacco) ed alti livelli di ricerca di attenzione (dominio dell’antagonismo).</a:t>
            </a:r>
          </a:p>
          <a:p>
            <a:pPr marL="742950" indent="-285750"/>
            <a:r>
              <a:rPr lang="it-IT" sz="2800" b="1" kern="1200" dirty="0">
                <a:solidFill>
                  <a:srgbClr val="000000"/>
                </a:solidFill>
                <a:effectLst/>
                <a:latin typeface="Times New Roman" panose="02020603050405020304" pitchFamily="18" charset="0"/>
              </a:rPr>
              <a:t>Alta ricerca di attenzione, soggetto dominante ed assertivo. Immune allo stress.</a:t>
            </a:r>
          </a:p>
          <a:p>
            <a:pPr marL="742950" indent="-285750"/>
            <a:r>
              <a:rPr lang="it-IT" sz="2800" b="1" kern="1200" dirty="0">
                <a:solidFill>
                  <a:srgbClr val="000000"/>
                </a:solidFill>
                <a:effectLst/>
                <a:latin typeface="Times New Roman" panose="02020603050405020304" pitchFamily="18" charset="0"/>
              </a:rPr>
              <a:t>Il criterio della insensibilità alla ansia non è tipico del disturbo antisociale di personalità Lo psicopatico può avere in molti casi un livello di funzionamento apparentemente meno compromesso di quello caratteristico del disturbo antisociale di personalità.</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4266447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269806-D647-A984-9B6B-095028EE178E}"/>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EVITANTE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8D4F032-89DF-CF26-E2A1-4FC86F08F0BE}"/>
              </a:ext>
            </a:extLst>
          </p:cNvPr>
          <p:cNvSpPr>
            <a:spLocks noGrp="1"/>
          </p:cNvSpPr>
          <p:nvPr>
            <p:ph idx="1"/>
          </p:nvPr>
        </p:nvSpPr>
        <p:spPr/>
        <p:txBody>
          <a:bodyPr>
            <a:normAutofit fontScale="55000" lnSpcReduction="20000"/>
          </a:bodyPr>
          <a:lstStyle/>
          <a:p>
            <a:pPr marL="742950" indent="-285750"/>
            <a:r>
              <a:rPr lang="it-IT" sz="2800" b="1" kern="1200" dirty="0">
                <a:solidFill>
                  <a:srgbClr val="000000"/>
                </a:solidFill>
                <a:effectLst/>
                <a:latin typeface="Times New Roman" panose="02020603050405020304" pitchFamily="18" charset="0"/>
              </a:rPr>
              <a:t>Evitamento di situazioni sociali ed inibizione delle relazioni interpersonali associati a senso di inadeguatezza, preoccupazione ansiosa, paura del rifiuto e del ridicolo ed imbarazzo. Domini prevalenti affettività negativa e distacco.</a:t>
            </a:r>
          </a:p>
          <a:p>
            <a:pPr marL="742950" indent="-285750"/>
            <a:r>
              <a:rPr lang="it-IT" sz="2800" b="1" kern="1200" dirty="0">
                <a:solidFill>
                  <a:srgbClr val="000000"/>
                </a:solidFill>
                <a:effectLst/>
                <a:latin typeface="Times New Roman" panose="02020603050405020304" pitchFamily="18" charset="0"/>
              </a:rPr>
              <a:t>Criterio A</a:t>
            </a:r>
          </a:p>
          <a:p>
            <a:pPr marL="742950" indent="-285750"/>
            <a:r>
              <a:rPr lang="it-IT" sz="2800" b="1" kern="1200" dirty="0">
                <a:solidFill>
                  <a:srgbClr val="000000"/>
                </a:solidFill>
                <a:effectLst/>
                <a:latin typeface="Times New Roman" panose="02020603050405020304" pitchFamily="18" charset="0"/>
              </a:rPr>
              <a:t>Identità bassa autostima, si ritiene incapace socialmente, brutto inferiore e si vergogna</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si pone standard elevati associati alla percezione di non farcela, non si ritiene capace di impegnarsi in capacità che richiedono contatto sociale</a:t>
            </a:r>
          </a:p>
          <a:p>
            <a:pPr marL="742950" indent="-285750"/>
            <a:r>
              <a:rPr lang="it-IT" sz="2800" b="1" kern="1200" dirty="0">
                <a:solidFill>
                  <a:srgbClr val="000000"/>
                </a:solidFill>
                <a:effectLst/>
                <a:latin typeface="Times New Roman" panose="02020603050405020304" pitchFamily="18" charset="0"/>
              </a:rPr>
              <a:t>Empatia: sensibilità alla critica ed al rifiuto</a:t>
            </a:r>
          </a:p>
          <a:p>
            <a:pPr marL="742950" indent="-285750"/>
            <a:r>
              <a:rPr lang="it-IT" sz="2800" b="1" kern="1200" dirty="0">
                <a:solidFill>
                  <a:srgbClr val="000000"/>
                </a:solidFill>
                <a:effectLst/>
                <a:latin typeface="Times New Roman" panose="02020603050405020304" pitchFamily="18" charset="0"/>
              </a:rPr>
              <a:t>Intimità entra in rapporto solo quando è sicuro di essere accettato. Paura di essere preso in giro o ridicolizzato</a:t>
            </a:r>
          </a:p>
          <a:p>
            <a:pPr>
              <a:lnSpc>
                <a:spcPct val="107000"/>
              </a:lnSpc>
              <a:spcAft>
                <a:spcPts val="800"/>
              </a:spcAft>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indent="-342900"/>
            <a:r>
              <a:rPr lang="it-IT" sz="2800" b="1" kern="1200" dirty="0">
                <a:solidFill>
                  <a:srgbClr val="000000"/>
                </a:solidFill>
                <a:effectLst/>
                <a:latin typeface="Times New Roman" panose="02020603050405020304" pitchFamily="18" charset="0"/>
              </a:rPr>
              <a:t>Criterio B disturbo evitante</a:t>
            </a:r>
            <a:br>
              <a:rPr lang="it-IT" sz="2800" b="1" kern="1200" dirty="0">
                <a:solidFill>
                  <a:srgbClr val="000000"/>
                </a:solidFill>
                <a:effectLst/>
                <a:latin typeface="Times New Roman" panose="02020603050405020304" pitchFamily="18" charset="0"/>
              </a:rPr>
            </a:br>
            <a:r>
              <a:rPr lang="it-IT" sz="2800" b="1" kern="1200" dirty="0">
                <a:solidFill>
                  <a:srgbClr val="000000"/>
                </a:solidFill>
                <a:effectLst/>
                <a:latin typeface="Times New Roman" panose="02020603050405020304" pitchFamily="18" charset="0"/>
              </a:rPr>
              <a:t>Ansia (un aspetto della affettività negativa) tensione fino al panico in relazione a situazioni sociali preoccupazioni relative agli effetti di esperienze sgradevoli passate. Paura dell’imbarazzo e della mancanza di certezza.</a:t>
            </a:r>
          </a:p>
          <a:p>
            <a:pPr marL="742950" indent="-285750"/>
            <a:r>
              <a:rPr lang="it-IT" sz="2800" b="1" kern="1200" dirty="0">
                <a:solidFill>
                  <a:srgbClr val="000000"/>
                </a:solidFill>
                <a:effectLst/>
                <a:latin typeface="Times New Roman" panose="02020603050405020304" pitchFamily="18" charset="0"/>
              </a:rPr>
              <a:t>Isolamento (un aspetto del distacco) evitamento di contatti sociali</a:t>
            </a:r>
          </a:p>
          <a:p>
            <a:pPr marL="742950" indent="-285750"/>
            <a:r>
              <a:rPr lang="it-IT" sz="2800" b="1" kern="1200" dirty="0" err="1">
                <a:solidFill>
                  <a:srgbClr val="000000"/>
                </a:solidFill>
                <a:effectLst/>
                <a:latin typeface="Times New Roman" panose="02020603050405020304" pitchFamily="18" charset="0"/>
              </a:rPr>
              <a:t>Aneidonia</a:t>
            </a:r>
            <a:r>
              <a:rPr lang="it-IT" sz="2800" b="1" kern="1200" dirty="0">
                <a:solidFill>
                  <a:srgbClr val="000000"/>
                </a:solidFill>
                <a:effectLst/>
                <a:latin typeface="Times New Roman" panose="02020603050405020304" pitchFamily="18" charset="0"/>
              </a:rPr>
              <a:t> (un aspetto del distacco) mancanza di capacità di provare piacere o interesse</a:t>
            </a:r>
          </a:p>
          <a:p>
            <a:pPr marL="742950" indent="-285750"/>
            <a:r>
              <a:rPr lang="it-IT" sz="2800" b="1" kern="1200" dirty="0">
                <a:solidFill>
                  <a:srgbClr val="000000"/>
                </a:solidFill>
                <a:effectLst/>
                <a:latin typeface="Times New Roman" panose="02020603050405020304" pitchFamily="18" charset="0"/>
              </a:rPr>
              <a:t>Evitamento della intimità (un aspetto del distacco) </a:t>
            </a:r>
          </a:p>
          <a:p>
            <a:endParaRPr lang="it-IT" dirty="0"/>
          </a:p>
        </p:txBody>
      </p:sp>
    </p:spTree>
    <p:extLst>
      <p:ext uri="{BB962C8B-B14F-4D97-AF65-F5344CB8AC3E}">
        <p14:creationId xmlns:p14="http://schemas.microsoft.com/office/powerpoint/2010/main" val="1738810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FD689-DBD1-6C83-2CAB-29F4C58881EE}"/>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BORDERLINE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3FFFFDB-0430-FD51-B9A9-2C9C6BB99A8E}"/>
              </a:ext>
            </a:extLst>
          </p:cNvPr>
          <p:cNvSpPr>
            <a:spLocks noGrp="1"/>
          </p:cNvSpPr>
          <p:nvPr>
            <p:ph idx="1"/>
          </p:nvPr>
        </p:nvSpPr>
        <p:spPr/>
        <p:txBody>
          <a:bodyPr>
            <a:normAutofit fontScale="32500" lnSpcReduction="20000"/>
          </a:bodyPr>
          <a:lstStyle/>
          <a:p>
            <a:pPr marL="742950" indent="-285750"/>
            <a:r>
              <a:rPr lang="it-IT" sz="2800" b="1" kern="1200" dirty="0">
                <a:solidFill>
                  <a:srgbClr val="000000"/>
                </a:solidFill>
                <a:effectLst/>
                <a:latin typeface="Times New Roman" panose="02020603050405020304" pitchFamily="18" charset="0"/>
              </a:rPr>
              <a:t>Instabilità nella visione di sé, dei propri obiettivi, delle relazioni interpersonali, della affettività, accompagnata da impulsività, grande assunzione di rischi ed ostilità</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disturbo borderline</a:t>
            </a:r>
          </a:p>
          <a:p>
            <a:pPr marL="742950" indent="-285750"/>
            <a:r>
              <a:rPr lang="it-IT" sz="2800" b="1" kern="1200" dirty="0">
                <a:solidFill>
                  <a:srgbClr val="000000"/>
                </a:solidFill>
                <a:effectLst/>
                <a:latin typeface="Times New Roman" panose="02020603050405020304" pitchFamily="18" charset="0"/>
              </a:rPr>
              <a:t>Identità molto impoverita, poco sviluppata, immagine di sé poco stabile, molta critica di sé, senso cronico di vuoto, stati dissociativi sotto stress.</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instabilità di obiettivi aspirazioni e valori</a:t>
            </a:r>
          </a:p>
          <a:p>
            <a:pPr marL="742950" indent="-285750"/>
            <a:r>
              <a:rPr lang="it-IT" sz="2800" b="1" kern="1200" dirty="0">
                <a:solidFill>
                  <a:srgbClr val="000000"/>
                </a:solidFill>
                <a:effectLst/>
                <a:latin typeface="Times New Roman" panose="02020603050405020304" pitchFamily="18" charset="0"/>
              </a:rPr>
              <a:t>Empatia compromissione nella capacità di riconoscere i sentimenti e le emozioni degli altri.</a:t>
            </a:r>
          </a:p>
          <a:p>
            <a:pPr marL="742950" indent="-285750"/>
            <a:r>
              <a:rPr lang="it-IT" sz="2800" b="1" kern="1200" dirty="0">
                <a:solidFill>
                  <a:srgbClr val="000000"/>
                </a:solidFill>
                <a:effectLst/>
                <a:latin typeface="Times New Roman" panose="02020603050405020304" pitchFamily="18" charset="0"/>
              </a:rPr>
              <a:t>Intimità intensa, instabile e conflittuale, sfiducia, preoccupazione intensa relativa a reale o presunto abbandono. Estrema idealizzazione o svalutazione degli altri, ritiro o </a:t>
            </a:r>
            <a:r>
              <a:rPr lang="it-IT" sz="2800" b="1" kern="1200" dirty="0" err="1">
                <a:solidFill>
                  <a:srgbClr val="000000"/>
                </a:solidFill>
                <a:effectLst/>
                <a:latin typeface="Times New Roman" panose="02020603050405020304" pitchFamily="18" charset="0"/>
              </a:rPr>
              <a:t>sopracoinvolgimento</a:t>
            </a:r>
            <a:r>
              <a:rPr lang="it-IT" sz="2800" b="1" kern="1200" dirty="0">
                <a:solidFill>
                  <a:srgbClr val="000000"/>
                </a:solidFill>
                <a:effectLst/>
                <a:latin typeface="Times New Roman" panose="02020603050405020304" pitchFamily="18" charset="0"/>
              </a:rPr>
              <a:t>.</a:t>
            </a:r>
          </a:p>
          <a:p>
            <a:pPr>
              <a:lnSpc>
                <a:spcPct val="107000"/>
              </a:lnSpc>
              <a:spcAft>
                <a:spcPts val="800"/>
              </a:spcAft>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indent="-342900"/>
            <a:r>
              <a:rPr lang="it-IT" sz="2800" b="1" kern="1200" dirty="0">
                <a:solidFill>
                  <a:srgbClr val="000000"/>
                </a:solidFill>
                <a:effectLst/>
                <a:latin typeface="Times New Roman" panose="02020603050405020304" pitchFamily="18" charset="0"/>
              </a:rPr>
              <a:t>Criterio B disturbo Borderline</a:t>
            </a:r>
          </a:p>
          <a:p>
            <a:pPr marL="742950" indent="-285750"/>
            <a:r>
              <a:rPr lang="it-IT" sz="2800" b="1" kern="1200" dirty="0">
                <a:solidFill>
                  <a:srgbClr val="000000"/>
                </a:solidFill>
                <a:effectLst/>
                <a:latin typeface="Times New Roman" panose="02020603050405020304" pitchFamily="18" charset="0"/>
              </a:rPr>
              <a:t>Labilità emotiva (aspetto di affettività negativa) </a:t>
            </a:r>
          </a:p>
          <a:p>
            <a:pPr marL="742950" indent="-285750"/>
            <a:r>
              <a:rPr lang="it-IT" sz="2800" b="1" kern="1200" dirty="0">
                <a:solidFill>
                  <a:srgbClr val="000000"/>
                </a:solidFill>
                <a:effectLst/>
                <a:latin typeface="Times New Roman" panose="02020603050405020304" pitchFamily="18" charset="0"/>
              </a:rPr>
              <a:t>Ansia (aspetto di affettività negativa) ansia tensione fino al panico, spesso in relazione a situazioni stressanti interpersonali. Paura sul futuro, apprensione nei confronti della incertezza, paura di crollare.</a:t>
            </a:r>
          </a:p>
          <a:p>
            <a:pPr marL="742950" indent="-285750"/>
            <a:r>
              <a:rPr lang="it-IT" sz="2800" b="1" kern="1200" dirty="0">
                <a:solidFill>
                  <a:srgbClr val="000000"/>
                </a:solidFill>
                <a:effectLst/>
                <a:latin typeface="Times New Roman" panose="02020603050405020304" pitchFamily="18" charset="0"/>
              </a:rPr>
              <a:t>Ansia di separazione (aspetto di affettività negativa) paura di essere abbandonato da persone significativa associato alla pura della eccessiva dipendenza ed alla prospettiva di perdita di autonomia</a:t>
            </a:r>
          </a:p>
          <a:p>
            <a:pPr marL="742950" indent="-285750"/>
            <a:r>
              <a:rPr lang="it-IT" sz="2800" b="1" kern="1200" dirty="0">
                <a:solidFill>
                  <a:srgbClr val="000000"/>
                </a:solidFill>
                <a:effectLst/>
                <a:latin typeface="Times New Roman" panose="02020603050405020304" pitchFamily="18" charset="0"/>
              </a:rPr>
              <a:t>Impulsività (un aspetto della disinibizione) agisce di </a:t>
            </a:r>
            <a:r>
              <a:rPr lang="it-IT" sz="2800" b="1" kern="1200" dirty="0" err="1">
                <a:solidFill>
                  <a:srgbClr val="000000"/>
                </a:solidFill>
                <a:effectLst/>
                <a:latin typeface="Times New Roman" panose="02020603050405020304" pitchFamily="18" charset="0"/>
              </a:rPr>
              <a:t>impuso</a:t>
            </a:r>
            <a:r>
              <a:rPr lang="it-IT" sz="2800" b="1" kern="1200" dirty="0">
                <a:solidFill>
                  <a:srgbClr val="000000"/>
                </a:solidFill>
                <a:effectLst/>
                <a:latin typeface="Times New Roman" panose="02020603050405020304" pitchFamily="18" charset="0"/>
              </a:rPr>
              <a:t> come risposta a stimoli del momento, manca di pianificazione o considerazione sulle conseguenze, senso di urgenza e </a:t>
            </a:r>
            <a:r>
              <a:rPr lang="it-IT" sz="2800" b="1" kern="1200" dirty="0" err="1">
                <a:solidFill>
                  <a:srgbClr val="000000"/>
                </a:solidFill>
                <a:effectLst/>
                <a:latin typeface="Times New Roman" panose="02020603050405020304" pitchFamily="18" charset="0"/>
              </a:rPr>
              <a:t>autolesività</a:t>
            </a:r>
            <a:r>
              <a:rPr lang="it-IT" sz="2800" b="1" kern="1200" dirty="0">
                <a:solidFill>
                  <a:srgbClr val="000000"/>
                </a:solidFill>
                <a:effectLst/>
                <a:latin typeface="Times New Roman" panose="02020603050405020304" pitchFamily="18" charset="0"/>
              </a:rPr>
              <a:t> in condizioni di disagio emotivo.</a:t>
            </a:r>
          </a:p>
          <a:p>
            <a:pPr marL="742950" indent="-285750"/>
            <a:r>
              <a:rPr lang="it-IT" sz="2800" b="1" kern="1200" dirty="0">
                <a:solidFill>
                  <a:srgbClr val="000000"/>
                </a:solidFill>
                <a:effectLst/>
                <a:latin typeface="Times New Roman" panose="02020603050405020304" pitchFamily="18" charset="0"/>
              </a:rPr>
              <a:t>Assunzione di rischio (aspetto di affettività negativa) si coinvolge in attività rischiose ed autolesionistiche senza pensare alle conseguenze. Ignora le possibilità di rischio personale</a:t>
            </a:r>
          </a:p>
          <a:p>
            <a:pPr marL="742950" indent="-285750"/>
            <a:r>
              <a:rPr lang="it-IT" sz="2800" b="1" kern="1200" dirty="0">
                <a:solidFill>
                  <a:srgbClr val="000000"/>
                </a:solidFill>
                <a:effectLst/>
                <a:latin typeface="Times New Roman" panose="02020603050405020304" pitchFamily="18" charset="0"/>
              </a:rPr>
              <a:t>Ostilità (aspetto dell’antagonismo) si arrabbiano anche per piccole difficoltà o critiche</a:t>
            </a:r>
          </a:p>
          <a:p>
            <a:pPr marL="742950" indent="-28575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459087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DE743F-C3B0-DAF9-3145-282188111D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18489C-1BDB-F0E6-4497-44FE1C8078C9}"/>
              </a:ext>
            </a:extLst>
          </p:cNvPr>
          <p:cNvSpPr>
            <a:spLocks noGrp="1"/>
          </p:cNvSpPr>
          <p:nvPr>
            <p:ph idx="1"/>
          </p:nvPr>
        </p:nvSpPr>
        <p:spPr/>
        <p:txBody>
          <a:bodyPr>
            <a:normAutofit/>
          </a:bodyPr>
          <a:lstStyle/>
          <a:p>
            <a:pPr marL="342900" lvl="0" indent="-342900">
              <a:buFont typeface="Arial" panose="020B0604020202020204" pitchFamily="34" charset="0"/>
              <a:buChar char="*"/>
            </a:pPr>
            <a:r>
              <a:rPr lang="it-IT" sz="2800" b="1" kern="1200" dirty="0">
                <a:solidFill>
                  <a:srgbClr val="000000"/>
                </a:solidFill>
                <a:effectLst/>
                <a:latin typeface="Times New Roman" panose="02020603050405020304" pitchFamily="18" charset="0"/>
              </a:rPr>
              <a:t>Sistema alternativo si rifà a Modello dimensionale. La personalità è vista come un insieme di tratti disposti lungo un continuum e la patologia è valutata in modo quantitativo. Tenendo conto del peso dato a ben 25 tratti di personalità. Il quadro che ne deriva può essere utile per un eventuale progetto riabilitativo ed è certamente un quadro molto individualizzato. Un problema può sorgere dal considerare la somma di singoli tratti come equivalente all’insieme.  </a:t>
            </a:r>
          </a:p>
          <a:p>
            <a:endParaRPr lang="it-IT" dirty="0"/>
          </a:p>
        </p:txBody>
      </p:sp>
    </p:spTree>
    <p:extLst>
      <p:ext uri="{BB962C8B-B14F-4D97-AF65-F5344CB8AC3E}">
        <p14:creationId xmlns:p14="http://schemas.microsoft.com/office/powerpoint/2010/main" val="2451261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23B95B-F8BE-742C-0420-B72C86622AD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NARCISISTICO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AB9DDFA-DDB1-65F2-216C-34C725A52A92}"/>
              </a:ext>
            </a:extLst>
          </p:cNvPr>
          <p:cNvSpPr>
            <a:spLocks noGrp="1"/>
          </p:cNvSpPr>
          <p:nvPr>
            <p:ph idx="1"/>
          </p:nvPr>
        </p:nvSpPr>
        <p:spPr/>
        <p:txBody>
          <a:bodyPr>
            <a:normAutofit fontScale="55000" lnSpcReduction="20000"/>
          </a:bodyPr>
          <a:lstStyle/>
          <a:p>
            <a:pPr marL="742950" indent="-285750"/>
            <a:r>
              <a:rPr lang="it-IT" sz="2800" b="1" kern="1200" dirty="0">
                <a:solidFill>
                  <a:srgbClr val="000000"/>
                </a:solidFill>
                <a:effectLst/>
                <a:latin typeface="Times New Roman" panose="02020603050405020304" pitchFamily="18" charset="0"/>
              </a:rPr>
              <a:t>Livelli variabili e volubili di autostima, ricercano la attenzione e la approvazione, e la grandiosità.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del disturbo narcisistico</a:t>
            </a:r>
          </a:p>
          <a:p>
            <a:pPr marL="742950" indent="-285750"/>
            <a:r>
              <a:rPr lang="it-IT" sz="2800" b="1" kern="1200" dirty="0">
                <a:solidFill>
                  <a:srgbClr val="000000"/>
                </a:solidFill>
                <a:effectLst/>
                <a:latin typeface="Times New Roman" panose="02020603050405020304" pitchFamily="18" charset="0"/>
              </a:rPr>
              <a:t>Identità si basano sugli altri per dare una definizione di se e della propria autostima, esagerata considerazione di sé la emotività è legata alla propria autostima</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gli obiettivi servono ad ottenere ammirazione ed approvazione, standard molto alti per sentirsi eccezionali o troppo bassi per </a:t>
            </a:r>
            <a:r>
              <a:rPr lang="it-IT" sz="2800" b="1" kern="1200" dirty="0" err="1">
                <a:solidFill>
                  <a:srgbClr val="000000"/>
                </a:solidFill>
                <a:effectLst/>
                <a:latin typeface="Times New Roman" panose="02020603050405020304" pitchFamily="18" charset="0"/>
              </a:rPr>
              <a:t>assicurari</a:t>
            </a:r>
            <a:r>
              <a:rPr lang="it-IT" sz="2800" b="1" kern="1200" dirty="0">
                <a:solidFill>
                  <a:srgbClr val="000000"/>
                </a:solidFill>
                <a:effectLst/>
                <a:latin typeface="Times New Roman" panose="02020603050405020304" pitchFamily="18" charset="0"/>
              </a:rPr>
              <a:t> il successo. Sono spesso inconsapevoli delle proprie motivazioni</a:t>
            </a:r>
          </a:p>
          <a:p>
            <a:pPr marL="742950" indent="-285750"/>
            <a:r>
              <a:rPr lang="it-IT" sz="2800" b="1" kern="1200" dirty="0">
                <a:solidFill>
                  <a:srgbClr val="000000"/>
                </a:solidFill>
                <a:effectLst/>
                <a:latin typeface="Times New Roman" panose="02020603050405020304" pitchFamily="18" charset="0"/>
              </a:rPr>
              <a:t>Empatia non considerano sentimenti o bisogni degli altri. Seguono i desideri degli altri solo per avere approvazione.</a:t>
            </a:r>
          </a:p>
          <a:p>
            <a:pPr marL="742950" indent="-285750"/>
            <a:r>
              <a:rPr lang="it-IT" sz="2800" b="1" kern="1200" dirty="0">
                <a:solidFill>
                  <a:srgbClr val="000000"/>
                </a:solidFill>
                <a:effectLst/>
                <a:latin typeface="Times New Roman" panose="02020603050405020304" pitchFamily="18" charset="0"/>
              </a:rPr>
              <a:t>Intimità: relazioni superficiali che servono ad aumentare la autostima ed i propri vantaggi</a:t>
            </a:r>
          </a:p>
          <a:p>
            <a:pPr marL="342900" indent="-342900"/>
            <a:r>
              <a:rPr lang="it-IT" sz="2800" b="1" kern="1200" dirty="0">
                <a:solidFill>
                  <a:srgbClr val="000000"/>
                </a:solidFill>
                <a:effectLst/>
                <a:latin typeface="Times New Roman" panose="02020603050405020304" pitchFamily="18" charset="0"/>
              </a:rPr>
              <a:t> </a:t>
            </a:r>
          </a:p>
          <a:p>
            <a:pPr marL="342900" indent="-342900"/>
            <a:r>
              <a:rPr lang="it-IT" sz="2800" b="1" kern="1200" dirty="0">
                <a:solidFill>
                  <a:srgbClr val="000000"/>
                </a:solidFill>
                <a:effectLst/>
                <a:latin typeface="Times New Roman" panose="02020603050405020304" pitchFamily="18" charset="0"/>
              </a:rPr>
              <a:t>Criterio B disturbo narcisistico</a:t>
            </a:r>
          </a:p>
          <a:p>
            <a:pPr marL="742950" indent="-285750"/>
            <a:r>
              <a:rPr lang="it-IT" sz="2800" b="1" kern="1200" dirty="0">
                <a:solidFill>
                  <a:srgbClr val="000000"/>
                </a:solidFill>
                <a:effectLst/>
                <a:latin typeface="Times New Roman" panose="02020603050405020304" pitchFamily="18" charset="0"/>
              </a:rPr>
              <a:t>Grandiosità (un aspetto dell’antagonismo) tutto centrato su di sé, sente di avere diritti speciali, pensa che una sia superiore agli altri</a:t>
            </a:r>
          </a:p>
          <a:p>
            <a:pPr marL="742950" indent="-285750"/>
            <a:r>
              <a:rPr lang="it-IT" sz="2800" b="1" kern="1200" dirty="0">
                <a:solidFill>
                  <a:srgbClr val="000000"/>
                </a:solidFill>
                <a:effectLst/>
                <a:latin typeface="Times New Roman" panose="02020603050405020304" pitchFamily="18" charset="0"/>
              </a:rPr>
              <a:t>Ricerca di attenzione (un aspetto dell’antagonismo) ricercano costantemente ammirazione</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968573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8722C1-3674-81E8-C3C1-225E1535B62C}"/>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OSSESSIVO COMPULSIVO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C4BEFD3-E6B6-FA13-EA14-CE83462EDE80}"/>
              </a:ext>
            </a:extLst>
          </p:cNvPr>
          <p:cNvSpPr>
            <a:spLocks noGrp="1"/>
          </p:cNvSpPr>
          <p:nvPr>
            <p:ph idx="1"/>
          </p:nvPr>
        </p:nvSpPr>
        <p:spPr/>
        <p:txBody>
          <a:bodyPr>
            <a:normAutofit fontScale="47500" lnSpcReduction="20000"/>
          </a:bodyPr>
          <a:lstStyle/>
          <a:p>
            <a:pPr marL="742950" indent="-285750"/>
            <a:r>
              <a:rPr lang="it-IT" sz="2800" b="1" kern="1200" dirty="0">
                <a:solidFill>
                  <a:srgbClr val="000000"/>
                </a:solidFill>
                <a:effectLst/>
                <a:latin typeface="Times New Roman" panose="02020603050405020304" pitchFamily="18" charset="0"/>
              </a:rPr>
              <a:t>Difficoltà a stabilire e mantenere rapporti interpersonali, perfezionismo, inflessibilità e restrizione nella espressione delle emozioni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disturbo ossessivo compulsivo di personalità</a:t>
            </a:r>
          </a:p>
          <a:p>
            <a:pPr marL="742950" indent="-285750"/>
            <a:r>
              <a:rPr lang="it-IT" sz="2800" b="1" kern="1200" dirty="0">
                <a:solidFill>
                  <a:srgbClr val="000000"/>
                </a:solidFill>
                <a:effectLst/>
                <a:latin typeface="Times New Roman" panose="02020603050405020304" pitchFamily="18" charset="0"/>
              </a:rPr>
              <a:t>Identità deriva il senso di sé dal lavoro e dalla produttività, non esprime emozioni</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difficoltà nel portare a termine i compiti standard interni irragionevolmente alti. Molto coscienzioso e moralistico.</a:t>
            </a:r>
          </a:p>
          <a:p>
            <a:pPr marL="742950" indent="-285750"/>
            <a:r>
              <a:rPr lang="it-IT" sz="2800" b="1" kern="1200" dirty="0">
                <a:solidFill>
                  <a:srgbClr val="000000"/>
                </a:solidFill>
                <a:effectLst/>
                <a:latin typeface="Times New Roman" panose="02020603050405020304" pitchFamily="18" charset="0"/>
              </a:rPr>
              <a:t>Empatia gli risulta difficile capire ed apprezzare le idee, i sentimenti ed i comportamenti degli altri</a:t>
            </a:r>
          </a:p>
          <a:p>
            <a:pPr marL="742950" indent="-285750"/>
            <a:r>
              <a:rPr lang="it-IT" sz="2800" b="1" kern="1200" dirty="0">
                <a:solidFill>
                  <a:srgbClr val="000000"/>
                </a:solidFill>
                <a:effectLst/>
                <a:latin typeface="Times New Roman" panose="02020603050405020304" pitchFamily="18" charset="0"/>
              </a:rPr>
              <a:t>Intimità le relazioni sono considerate come secondarie rispetto al lavoro ed alla produttività. La loro rigidità influenza negativamente i loro rapporti con gli altri</a:t>
            </a:r>
          </a:p>
          <a:p>
            <a:pPr marL="342900" indent="-342900"/>
            <a:r>
              <a:rPr lang="it-IT" sz="2800" b="1" kern="1200" dirty="0">
                <a:solidFill>
                  <a:srgbClr val="000000"/>
                </a:solidFill>
                <a:effectLst/>
                <a:latin typeface="Times New Roman" panose="02020603050405020304" pitchFamily="18" charset="0"/>
              </a:rPr>
              <a:t> </a:t>
            </a:r>
          </a:p>
          <a:p>
            <a:pPr marL="342900" indent="-342900"/>
            <a:r>
              <a:rPr lang="it-IT" sz="2800" b="1" kern="1200" dirty="0">
                <a:solidFill>
                  <a:srgbClr val="000000"/>
                </a:solidFill>
                <a:effectLst/>
                <a:latin typeface="Times New Roman" panose="02020603050405020304" pitchFamily="18" charset="0"/>
              </a:rPr>
              <a:t>Criterio B Disturbo ossessivo compulsivo di P.</a:t>
            </a:r>
            <a:br>
              <a:rPr lang="it-IT" sz="2800" b="1" kern="1200" dirty="0">
                <a:solidFill>
                  <a:srgbClr val="000000"/>
                </a:solidFill>
                <a:effectLst/>
                <a:latin typeface="Times New Roman" panose="02020603050405020304" pitchFamily="18" charset="0"/>
              </a:rPr>
            </a:br>
            <a:endParaRPr lang="it-IT" sz="2800" b="1" kern="1200" dirty="0">
              <a:solidFill>
                <a:srgbClr val="000000"/>
              </a:solidFill>
              <a:effectLst/>
              <a:latin typeface="Times New Roman" panose="02020603050405020304" pitchFamily="18" charset="0"/>
            </a:endParaRPr>
          </a:p>
          <a:p>
            <a:pPr marL="742950" indent="-285750"/>
            <a:r>
              <a:rPr lang="it-IT" sz="2800" b="1" kern="1200" dirty="0">
                <a:solidFill>
                  <a:srgbClr val="000000"/>
                </a:solidFill>
                <a:effectLst/>
                <a:latin typeface="Times New Roman" panose="02020603050405020304" pitchFamily="18" charset="0"/>
              </a:rPr>
              <a:t>Perfezionismo rigido (aspetto della estrema coscienziosità opposto del distacco) tutto deve essere perfetto e senza errori, estrema lentezza per guardare ogni dettaglio, difficoltà nel cambiare opinione</a:t>
            </a:r>
          </a:p>
          <a:p>
            <a:pPr marL="742950" indent="-285750"/>
            <a:r>
              <a:rPr lang="it-IT" sz="2800" b="1" kern="1200" dirty="0">
                <a:solidFill>
                  <a:srgbClr val="000000"/>
                </a:solidFill>
                <a:effectLst/>
                <a:latin typeface="Times New Roman" panose="02020603050405020304" pitchFamily="18" charset="0"/>
              </a:rPr>
              <a:t>Perseverazione (aspetto nella affettività negativa) insiste anche quando non serve o non funziona</a:t>
            </a:r>
          </a:p>
          <a:p>
            <a:pPr marL="742950" indent="-285750"/>
            <a:r>
              <a:rPr lang="it-IT" sz="2800" b="1" kern="1200" dirty="0">
                <a:solidFill>
                  <a:srgbClr val="000000"/>
                </a:solidFill>
                <a:effectLst/>
                <a:latin typeface="Times New Roman" panose="02020603050405020304" pitchFamily="18" charset="0"/>
              </a:rPr>
              <a:t>Evitamento della intimità (un aspetto del distacco)</a:t>
            </a:r>
          </a:p>
          <a:p>
            <a:pPr marL="742950" indent="-285750"/>
            <a:r>
              <a:rPr lang="it-IT" sz="2800" b="1" kern="1200" dirty="0">
                <a:solidFill>
                  <a:srgbClr val="000000"/>
                </a:solidFill>
                <a:effectLst/>
                <a:latin typeface="Times New Roman" panose="02020603050405020304" pitchFamily="18" charset="0"/>
              </a:rPr>
              <a:t>Affettività coartata ( un aspetto del distacco) scarse reazioni indifferenza e freddezza.</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1221824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A9D3B0-71D3-8C2F-E4CB-B7A3773396E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SCHIZOTIPICO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E5D27CD-5635-4D29-4708-A9BC53D17C7B}"/>
              </a:ext>
            </a:extLst>
          </p:cNvPr>
          <p:cNvSpPr>
            <a:spLocks noGrp="1"/>
          </p:cNvSpPr>
          <p:nvPr>
            <p:ph idx="1"/>
          </p:nvPr>
        </p:nvSpPr>
        <p:spPr/>
        <p:txBody>
          <a:bodyPr>
            <a:normAutofit fontScale="32500" lnSpcReduction="20000"/>
          </a:bodyPr>
          <a:lstStyle/>
          <a:p>
            <a:pPr marL="742950" indent="-285750"/>
            <a:r>
              <a:rPr lang="it-IT" sz="2800" b="1" kern="1200" dirty="0">
                <a:solidFill>
                  <a:srgbClr val="000000"/>
                </a:solidFill>
                <a:effectLst/>
                <a:latin typeface="Times New Roman" panose="02020603050405020304" pitchFamily="18" charset="0"/>
              </a:rPr>
              <a:t>incapaci di relazioni sociali, eccentrici nel loro pensiero, nella percezione e nel comportamento associato ad una distorsione della immagine di sé, obiettivi personali incoerenti, sospettosi .</a:t>
            </a:r>
          </a:p>
          <a:p>
            <a:pPr>
              <a:lnSpc>
                <a:spcPct val="107000"/>
              </a:lnSpc>
              <a:spcAft>
                <a:spcPts val="800"/>
              </a:spcAft>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disturbo </a:t>
            </a:r>
            <a:r>
              <a:rPr lang="it-IT" sz="2800" b="1" kern="1200" dirty="0" err="1">
                <a:solidFill>
                  <a:srgbClr val="000000"/>
                </a:solidFill>
                <a:effectLst/>
                <a:latin typeface="Times New Roman" panose="02020603050405020304" pitchFamily="18" charset="0"/>
              </a:rPr>
              <a:t>schizotipico</a:t>
            </a:r>
            <a:r>
              <a:rPr lang="it-IT" sz="2800" b="1" kern="1200" dirty="0">
                <a:solidFill>
                  <a:srgbClr val="000000"/>
                </a:solidFill>
                <a:effectLst/>
                <a:latin typeface="Times New Roman" panose="02020603050405020304" pitchFamily="18" charset="0"/>
              </a:rPr>
              <a:t> di P.</a:t>
            </a:r>
          </a:p>
          <a:p>
            <a:pPr marL="742950" indent="-285750"/>
            <a:r>
              <a:rPr lang="it-IT" sz="2800" b="1" kern="1200" dirty="0">
                <a:solidFill>
                  <a:srgbClr val="000000"/>
                </a:solidFill>
                <a:effectLst/>
                <a:latin typeface="Times New Roman" panose="02020603050405020304" pitchFamily="18" charset="0"/>
              </a:rPr>
              <a:t>Identità confini confusi tra se e gli altri, concetto di se distorto, espressione delle emozioni spesso non congruente col contesto.</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obiettivi incoerenti o irrealistici, standard interni poco realistici</a:t>
            </a:r>
          </a:p>
          <a:p>
            <a:pPr marL="742950" indent="-285750"/>
            <a:r>
              <a:rPr lang="it-IT" sz="2800" b="1" kern="1200" dirty="0">
                <a:solidFill>
                  <a:srgbClr val="000000"/>
                </a:solidFill>
                <a:effectLst/>
                <a:latin typeface="Times New Roman" panose="02020603050405020304" pitchFamily="18" charset="0"/>
              </a:rPr>
              <a:t>Empatia difficoltà nel riconoscere le barriere tra se e gli altri frequente errori nel valutare le motivazioni o i comportamenti degli altri</a:t>
            </a:r>
          </a:p>
          <a:p>
            <a:pPr marL="742950" indent="-285750"/>
            <a:r>
              <a:rPr lang="it-IT" sz="2800" b="1" kern="1200" dirty="0">
                <a:solidFill>
                  <a:srgbClr val="000000"/>
                </a:solidFill>
                <a:effectLst/>
                <a:latin typeface="Times New Roman" panose="02020603050405020304" pitchFamily="18" charset="0"/>
              </a:rPr>
              <a:t>Intimità incapacità nello sviluppare relazioni intime, ansia e sfiducia</a:t>
            </a:r>
          </a:p>
          <a:p>
            <a:pPr marL="342900" indent="-342900"/>
            <a:r>
              <a:rPr lang="it-IT" sz="2800" b="1" kern="1200" dirty="0">
                <a:solidFill>
                  <a:srgbClr val="000000"/>
                </a:solidFill>
                <a:effectLst/>
                <a:latin typeface="Times New Roman" panose="02020603050405020304" pitchFamily="18" charset="0"/>
              </a:rPr>
              <a:t> </a:t>
            </a:r>
          </a:p>
          <a:p>
            <a:pPr marL="342900" indent="-342900"/>
            <a:r>
              <a:rPr lang="it-IT" sz="2800" b="1" kern="1200" dirty="0">
                <a:solidFill>
                  <a:srgbClr val="000000"/>
                </a:solidFill>
                <a:effectLst/>
                <a:latin typeface="Times New Roman" panose="02020603050405020304" pitchFamily="18" charset="0"/>
              </a:rPr>
              <a:t>Criterio B Disturbo </a:t>
            </a:r>
            <a:r>
              <a:rPr lang="it-IT" sz="2800" b="1" kern="1200" dirty="0" err="1">
                <a:solidFill>
                  <a:srgbClr val="000000"/>
                </a:solidFill>
                <a:effectLst/>
                <a:latin typeface="Times New Roman" panose="02020603050405020304" pitchFamily="18" charset="0"/>
              </a:rPr>
              <a:t>schizotipico</a:t>
            </a:r>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4 o più dei seguenti 6 tratti patologici di personalità</a:t>
            </a:r>
          </a:p>
          <a:p>
            <a:pPr marL="742950" indent="-285750"/>
            <a:r>
              <a:rPr lang="it-IT" sz="2800" b="1" kern="1200" dirty="0" err="1">
                <a:solidFill>
                  <a:srgbClr val="000000"/>
                </a:solidFill>
                <a:effectLst/>
                <a:latin typeface="Times New Roman" panose="02020603050405020304" pitchFamily="18" charset="0"/>
              </a:rPr>
              <a:t>Disregolazione</a:t>
            </a:r>
            <a:r>
              <a:rPr lang="it-IT" sz="2800" b="1" kern="1200" dirty="0">
                <a:solidFill>
                  <a:srgbClr val="000000"/>
                </a:solidFill>
                <a:effectLst/>
                <a:latin typeface="Times New Roman" panose="02020603050405020304" pitchFamily="18" charset="0"/>
              </a:rPr>
              <a:t> percettiva e cognitiva (aspetto di </a:t>
            </a:r>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processi di pensiero insoliti, vaghi, metaforici, eccessivamente elaborati, pensiero o linguaggio stereotipati. Strane sensazioni percettive</a:t>
            </a:r>
          </a:p>
          <a:p>
            <a:pPr marL="742950" indent="-285750"/>
            <a:r>
              <a:rPr lang="it-IT" sz="2800" b="1" kern="1200" dirty="0">
                <a:solidFill>
                  <a:srgbClr val="000000"/>
                </a:solidFill>
                <a:effectLst/>
                <a:latin typeface="Times New Roman" panose="02020603050405020304" pitchFamily="18" charset="0"/>
              </a:rPr>
              <a:t>Convinzioni o esperienze insolite (un aspetto dello </a:t>
            </a:r>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pensiero dal contenuto  bizzarro e particolare. Esperienze insolite della realtà</a:t>
            </a:r>
          </a:p>
          <a:p>
            <a:pPr marL="742950" indent="-285750"/>
            <a:r>
              <a:rPr lang="it-IT" sz="2800" b="1" kern="1200" dirty="0">
                <a:solidFill>
                  <a:srgbClr val="000000"/>
                </a:solidFill>
                <a:effectLst/>
                <a:latin typeface="Times New Roman" panose="02020603050405020304" pitchFamily="18" charset="0"/>
              </a:rPr>
              <a:t>Eccentricità (un aspetto dello </a:t>
            </a:r>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comportamento o modo di presentarsi insolito, dice  cose strane o inappropriate</a:t>
            </a:r>
          </a:p>
          <a:p>
            <a:pPr marL="742950" indent="-285750"/>
            <a:r>
              <a:rPr lang="it-IT" sz="2800" b="1" kern="1200" dirty="0">
                <a:solidFill>
                  <a:srgbClr val="000000"/>
                </a:solidFill>
                <a:effectLst/>
                <a:latin typeface="Times New Roman" panose="02020603050405020304" pitchFamily="18" charset="0"/>
              </a:rPr>
              <a:t>Affettività ristretta (un aspetto del distacco) scarse reazioni emotive, emozioni coartate indifferenza freddezza</a:t>
            </a:r>
          </a:p>
          <a:p>
            <a:pPr marL="742950" indent="-285750"/>
            <a:r>
              <a:rPr lang="it-IT" sz="2800" b="1" kern="1200" dirty="0">
                <a:solidFill>
                  <a:srgbClr val="000000"/>
                </a:solidFill>
                <a:effectLst/>
                <a:latin typeface="Times New Roman" panose="02020603050405020304" pitchFamily="18" charset="0"/>
              </a:rPr>
              <a:t>Ritiro sociale (un aspetto del distacco) preferisce tare solo, reticente nei rapporti </a:t>
            </a:r>
            <a:r>
              <a:rPr lang="it-IT" sz="2800" b="1" kern="1200" dirty="0" err="1">
                <a:solidFill>
                  <a:srgbClr val="000000"/>
                </a:solidFill>
                <a:effectLst/>
                <a:latin typeface="Times New Roman" panose="02020603050405020304" pitchFamily="18" charset="0"/>
              </a:rPr>
              <a:t>inteprersonali</a:t>
            </a:r>
            <a:r>
              <a:rPr lang="it-IT" sz="2800" b="1" kern="1200" dirty="0">
                <a:solidFill>
                  <a:srgbClr val="000000"/>
                </a:solidFill>
                <a:effectLst/>
                <a:latin typeface="Times New Roman" panose="02020603050405020304" pitchFamily="18" charset="0"/>
              </a:rPr>
              <a:t> evita i contatti sociali manca di </a:t>
            </a:r>
            <a:r>
              <a:rPr lang="it-IT" sz="2800" b="1" kern="1200" dirty="0" err="1">
                <a:solidFill>
                  <a:srgbClr val="000000"/>
                </a:solidFill>
                <a:effectLst/>
                <a:latin typeface="Times New Roman" panose="02020603050405020304" pitchFamily="18" charset="0"/>
              </a:rPr>
              <a:t>iniziaticve</a:t>
            </a:r>
            <a:r>
              <a:rPr lang="it-IT" sz="2800" b="1" kern="1200" dirty="0">
                <a:solidFill>
                  <a:srgbClr val="000000"/>
                </a:solidFill>
                <a:effectLst/>
                <a:latin typeface="Times New Roman" panose="02020603050405020304" pitchFamily="18" charset="0"/>
              </a:rPr>
              <a:t> sul piano sociale</a:t>
            </a:r>
          </a:p>
          <a:p>
            <a:pPr marL="742950" indent="-285750"/>
            <a:r>
              <a:rPr lang="it-IT" sz="2800" b="1" kern="1200" dirty="0">
                <a:solidFill>
                  <a:srgbClr val="000000"/>
                </a:solidFill>
                <a:effectLst/>
                <a:latin typeface="Times New Roman" panose="02020603050405020304" pitchFamily="18" charset="0"/>
              </a:rPr>
              <a:t>Sospettosità (un aspetto di distacco) sensibilità al tradimento dubbi sulla lealtà degli altri senso di </a:t>
            </a:r>
            <a:r>
              <a:rPr lang="it-IT" sz="2800" b="1" kern="1200" dirty="0" err="1">
                <a:solidFill>
                  <a:srgbClr val="000000"/>
                </a:solidFill>
                <a:effectLst/>
                <a:latin typeface="Times New Roman" panose="02020603050405020304" pitchFamily="18" charset="0"/>
              </a:rPr>
              <a:t>persecuzio</a:t>
            </a:r>
            <a:r>
              <a:rPr lang="it-IT" sz="2800" b="1" kern="1200" dirty="0">
                <a:solidFill>
                  <a:srgbClr val="000000"/>
                </a:solidFill>
                <a:effectLst/>
                <a:latin typeface="Times New Roman" panose="02020603050405020304" pitchFamily="18" charset="0"/>
              </a:rPr>
              <a:t> ne</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4196637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48D15-C9A3-9689-F288-7AED95195C3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D019D5F-CE28-DD83-C398-1B8BAF65C425}"/>
              </a:ext>
            </a:extLst>
          </p:cNvPr>
          <p:cNvSpPr>
            <a:spLocks noGrp="1"/>
          </p:cNvSpPr>
          <p:nvPr>
            <p:ph idx="1"/>
          </p:nvPr>
        </p:nvSpPr>
        <p:spPr/>
        <p:txBody>
          <a:bodyPr>
            <a:normAutofit fontScale="70000" lnSpcReduction="20000"/>
          </a:bodyPr>
          <a:lstStyle/>
          <a:p>
            <a:pPr marL="742950" indent="-285750"/>
            <a:r>
              <a:rPr lang="it-IT" sz="2800" b="1" kern="1200" dirty="0">
                <a:solidFill>
                  <a:srgbClr val="000000"/>
                </a:solidFill>
                <a:effectLst/>
                <a:latin typeface="Times New Roman" panose="02020603050405020304" pitchFamily="18" charset="0"/>
              </a:rPr>
              <a:t>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800" b="1" kern="1200" dirty="0" err="1">
                <a:solidFill>
                  <a:srgbClr val="000000"/>
                </a:solidFill>
                <a:effectLst/>
                <a:latin typeface="Times New Roman" panose="02020603050405020304" pitchFamily="18" charset="0"/>
              </a:rPr>
              <a:t>Personality</a:t>
            </a:r>
            <a:r>
              <a:rPr lang="it-IT" sz="2800" b="1" kern="1200" dirty="0">
                <a:solidFill>
                  <a:srgbClr val="000000"/>
                </a:solidFill>
                <a:effectLst/>
                <a:latin typeface="Times New Roman" panose="02020603050405020304" pitchFamily="18" charset="0"/>
              </a:rPr>
              <a:t> Disorders Trait </a:t>
            </a:r>
            <a:r>
              <a:rPr lang="it-IT" sz="2800" b="1" kern="1200" dirty="0" err="1">
                <a:solidFill>
                  <a:srgbClr val="000000"/>
                </a:solidFill>
                <a:effectLst/>
                <a:latin typeface="Times New Roman" panose="02020603050405020304" pitchFamily="18" charset="0"/>
              </a:rPr>
              <a:t>Specified</a:t>
            </a:r>
            <a:r>
              <a:rPr lang="it-IT" sz="2800" b="1" kern="1200" dirty="0">
                <a:solidFill>
                  <a:srgbClr val="000000"/>
                </a:solidFill>
                <a:effectLst/>
                <a:latin typeface="Times New Roman" panose="02020603050405020304" pitchFamily="18" charset="0"/>
              </a:rPr>
              <a:t> (</a:t>
            </a:r>
            <a:r>
              <a:rPr lang="it-IT" sz="2800" b="1" kern="1200" dirty="0" err="1">
                <a:solidFill>
                  <a:srgbClr val="000000"/>
                </a:solidFill>
                <a:effectLst/>
                <a:latin typeface="Times New Roman" panose="02020603050405020304" pitchFamily="18" charset="0"/>
              </a:rPr>
              <a:t>PDTs</a:t>
            </a:r>
            <a:r>
              <a:rPr lang="it-IT" sz="2800" b="1" kern="1200" dirty="0">
                <a:solidFill>
                  <a:srgbClr val="000000"/>
                </a:solidFill>
                <a:effectLst/>
                <a:latin typeface="Times New Roman" panose="02020603050405020304" pitchFamily="18" charset="0"/>
              </a:rPr>
              <a:t>) che prendono il posto dei famosi disturbi di personalità Non Altrimenti Specificati del DSM-IV-TR.</a:t>
            </a:r>
          </a:p>
          <a:p>
            <a:pPr marL="342900" indent="-34290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La diagnosi di disturbo tratto specifico riguarda una tendenza a percepire, sentire, comportarsi e pensare in modo relativamente costanti nel tempo e nei contesti.</a:t>
            </a:r>
          </a:p>
          <a:p>
            <a:pPr marL="742950" indent="-285750"/>
            <a:r>
              <a:rPr lang="it-IT" sz="2800" b="1" kern="1200" dirty="0">
                <a:solidFill>
                  <a:srgbClr val="000000"/>
                </a:solidFill>
                <a:effectLst/>
                <a:latin typeface="Times New Roman" panose="02020603050405020304" pitchFamily="18" charset="0"/>
              </a:rPr>
              <a:t>I disturbi di personalità esclusi (schizoide, paranoide istrionico e dipendente) rientrano nelle possibilità di diagnosi di disturbo TS es. tratto di sospettosità del dominio distacco/estroversione esaurisce i criteri per il disturbo paranoide di personalità.</a:t>
            </a:r>
          </a:p>
          <a:p>
            <a:pPr marL="742950" indent="-285750"/>
            <a:r>
              <a:rPr lang="it-IT" sz="2800" b="1" kern="1200" dirty="0">
                <a:solidFill>
                  <a:srgbClr val="000000"/>
                </a:solidFill>
                <a:effectLst/>
                <a:latin typeface="Times New Roman" panose="02020603050405020304" pitchFamily="18" charset="0"/>
              </a:rPr>
              <a:t>La diagnosi di DP-TS quindi si fa quando il funzionamento è compromesso, ma il soggetto non presenta tratti patologici richiesti per la diagnosi dei 6DP, ma tratti di personalità patologici misti</a:t>
            </a:r>
          </a:p>
          <a:p>
            <a:pPr marL="342900" indent="-342900" algn="ctr"/>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1596373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C2642-3D9B-638C-9549-71EEDC54145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8F8107A-CEE6-878E-45DF-5B12CBED50A9}"/>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048516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D841B8-4138-1D67-649D-F80E4A4BFC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C350563-9510-E589-32F4-2C575996B43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9839732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C90A6E-91B5-5FE7-32A5-C6686BEF9E3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411B2EF-9825-EFDE-F349-BDE0F7931471}"/>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927818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29879B-B46D-2741-ABF0-4377B5865FA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BB8CBFF-F4A1-3E84-9E9B-91304E1B9785}"/>
              </a:ext>
            </a:extLst>
          </p:cNvPr>
          <p:cNvSpPr>
            <a:spLocks noGrp="1"/>
          </p:cNvSpPr>
          <p:nvPr>
            <p:ph idx="1"/>
          </p:nvPr>
        </p:nvSpPr>
        <p:spPr/>
        <p:txBody>
          <a:bodyPr/>
          <a:lstStyle/>
          <a:p>
            <a:r>
              <a:rPr lang="it-IT" sz="2800" b="1" kern="1200" dirty="0">
                <a:solidFill>
                  <a:srgbClr val="000000"/>
                </a:solidFill>
                <a:effectLst/>
                <a:latin typeface="Times New Roman" panose="02020603050405020304" pitchFamily="18" charset="0"/>
              </a:rPr>
              <a:t>La diagnosi dei disturbi di personalità proposta nella appendice 3 è ibrida, nel criterio A si segue un approccio categoriale nel valutare il funzionamento della personalità. Ovvero si risponde alla domanda ci troviamo di fronte ad un disturbo di personalità o no?</a:t>
            </a:r>
          </a:p>
          <a:p>
            <a:endParaRPr lang="it-IT" dirty="0"/>
          </a:p>
        </p:txBody>
      </p:sp>
    </p:spTree>
    <p:extLst>
      <p:ext uri="{BB962C8B-B14F-4D97-AF65-F5344CB8AC3E}">
        <p14:creationId xmlns:p14="http://schemas.microsoft.com/office/powerpoint/2010/main" val="4252359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2FB627-4928-61CA-1BFE-BD4208D918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E21FBE-E462-5B8F-A3B6-17F828301B80}"/>
              </a:ext>
            </a:extLst>
          </p:cNvPr>
          <p:cNvSpPr>
            <a:spLocks noGrp="1"/>
          </p:cNvSpPr>
          <p:nvPr>
            <p:ph idx="1"/>
          </p:nvPr>
        </p:nvSpPr>
        <p:spPr/>
        <p:txBody>
          <a:bodyPr>
            <a:normAutofit fontScale="92500" lnSpcReduction="10000"/>
          </a:bodyPr>
          <a:lstStyle/>
          <a:p>
            <a:pPr marL="342900" lvl="0" indent="-342900">
              <a:buFont typeface="Arial" panose="020B0604020202020204" pitchFamily="34" charset="0"/>
              <a:buChar char="*"/>
            </a:pPr>
            <a:r>
              <a:rPr lang="it-IT" sz="2800" b="1" kern="1200" dirty="0">
                <a:solidFill>
                  <a:srgbClr val="000000"/>
                </a:solidFill>
                <a:effectLst/>
                <a:latin typeface="Times New Roman" panose="02020603050405020304" pitchFamily="18" charset="0"/>
              </a:rPr>
              <a:t>Nel criterio B si valuta invece la presenza di tratti patologici di personalità. Cioè si arriva a dare un peso a tutti i tratti patologici eventualmente presenti e si giunge ad una diagnosi.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Non si tratta di un sistema semplice né da comprendere né da applicare. Lo scopo della proposta, per ora collocata in appendice, è abituare i clinici alla nuova classificazione, dimensionale e tratto specifica, ed orientare la ricerca in questa direzione.  </a:t>
            </a:r>
          </a:p>
          <a:p>
            <a:pPr marL="342900" indent="-34290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In entrambi i sistemi i disturbi di personalità presentano delle caratteristiche comuni.</a:t>
            </a:r>
          </a:p>
          <a:p>
            <a:endParaRPr lang="it-IT" dirty="0"/>
          </a:p>
        </p:txBody>
      </p:sp>
    </p:spTree>
    <p:extLst>
      <p:ext uri="{BB962C8B-B14F-4D97-AF65-F5344CB8AC3E}">
        <p14:creationId xmlns:p14="http://schemas.microsoft.com/office/powerpoint/2010/main" val="3520678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D45B13-FDA4-EF48-0752-F8FB6FCD2B1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E775834-1263-26DA-3547-6023E687EA73}"/>
              </a:ext>
            </a:extLst>
          </p:cNvPr>
          <p:cNvSpPr>
            <a:spLocks noGrp="1"/>
          </p:cNvSpPr>
          <p:nvPr>
            <p:ph idx="1"/>
          </p:nvPr>
        </p:nvSpPr>
        <p:spPr/>
        <p:txBody>
          <a:bodyPr>
            <a:normAutofit fontScale="77500" lnSpcReduction="20000"/>
          </a:bodyPr>
          <a:lstStyle/>
          <a:p>
            <a:pPr marL="342900" indent="-342900"/>
            <a:r>
              <a:rPr lang="it-IT" sz="2800" b="1" kern="1200" dirty="0">
                <a:solidFill>
                  <a:srgbClr val="000000"/>
                </a:solidFill>
                <a:effectLst/>
                <a:latin typeface="Times New Roman" panose="02020603050405020304" pitchFamily="18" charset="0"/>
              </a:rPr>
              <a:t>CRITERI PER LA DEFINIZIONE DEI DISTURBI DI PERSONALITA’</a:t>
            </a:r>
            <a:br>
              <a:rPr lang="it-IT" sz="2800" b="1" kern="1200" dirty="0">
                <a:solidFill>
                  <a:srgbClr val="000000"/>
                </a:solidFill>
                <a:effectLst/>
                <a:latin typeface="Times New Roman" panose="02020603050405020304" pitchFamily="18" charset="0"/>
              </a:rPr>
            </a:br>
            <a:r>
              <a:rPr lang="it-IT" sz="2800" b="1" kern="1200" dirty="0">
                <a:solidFill>
                  <a:srgbClr val="000000"/>
                </a:solidFill>
                <a:effectLst/>
                <a:latin typeface="Times New Roman" panose="02020603050405020304" pitchFamily="18" charset="0"/>
              </a:rPr>
              <a:t>nel sistema dimensionale</a:t>
            </a:r>
          </a:p>
          <a:p>
            <a:pPr marL="342900" indent="-342900"/>
            <a:r>
              <a:rPr lang="it-IT" sz="2800" b="1" kern="1200" dirty="0">
                <a:solidFill>
                  <a:srgbClr val="000000"/>
                </a:solidFill>
                <a:effectLst/>
                <a:latin typeface="Times New Roman" panose="02020603050405020304" pitchFamily="18" charset="0"/>
              </a:rPr>
              <a:t> </a:t>
            </a:r>
          </a:p>
          <a:p>
            <a:pPr marL="342900" indent="-342900"/>
            <a:r>
              <a:rPr lang="it-IT" sz="2800" b="1" kern="1200" dirty="0">
                <a:solidFill>
                  <a:srgbClr val="000000"/>
                </a:solidFill>
                <a:effectLst/>
                <a:latin typeface="Times New Roman" panose="02020603050405020304" pitchFamily="18" charset="0"/>
              </a:rPr>
              <a:t>CRITERIO A </a:t>
            </a:r>
            <a:br>
              <a:rPr lang="it-IT" sz="2800" b="1" kern="1200" dirty="0">
                <a:solidFill>
                  <a:srgbClr val="000000"/>
                </a:solidFill>
                <a:effectLst/>
                <a:latin typeface="Times New Roman" panose="02020603050405020304" pitchFamily="18" charset="0"/>
              </a:rPr>
            </a:br>
            <a:r>
              <a:rPr lang="it-IT" sz="2800" b="1" kern="1200" dirty="0">
                <a:solidFill>
                  <a:srgbClr val="000000"/>
                </a:solidFill>
                <a:effectLst/>
                <a:latin typeface="Times New Roman" panose="02020603050405020304" pitchFamily="18" charset="0"/>
              </a:rPr>
              <a:t>LIVELLO DI FUNZIONAMENTO DELLA PERSONALITA’</a:t>
            </a:r>
          </a:p>
          <a:p>
            <a:pPr marL="742950" indent="-285750"/>
            <a:r>
              <a:rPr lang="it-IT" sz="2800" b="1" kern="1200" dirty="0">
                <a:solidFill>
                  <a:srgbClr val="000000"/>
                </a:solidFill>
                <a:effectLst/>
                <a:latin typeface="Times New Roman" panose="02020603050405020304" pitchFamily="18" charset="0"/>
              </a:rPr>
              <a:t>In primo luogo si effettua una valutazione dimensionale del livello di compromissione del Sé e delle relazioni interpersonali, attraverso un continuum di gravità espresso con 5 livelli (0 equivale alla salute, nessuna patologia; 1 lievi segni patologici; 2 moderata patologia; 3 grave patologia; 4 estrema invalidità nella valutazione del Continuum del funzionamento del Sé e dei rapporti interpersonali). Per giungere alla decisione che esiste un disturbo di personalità si deve misurare uno stabile disturbo nel funzionamento del sé e ad un altrettanto stabile disturbo nelle relazioni interpersonali.</a:t>
            </a:r>
          </a:p>
          <a:p>
            <a:pPr marL="742950" indent="-28575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795359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5B1A07-0629-3F63-512F-26638F75D26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484AF79-027D-3541-901E-8DBBE016BD51}"/>
              </a:ext>
            </a:extLst>
          </p:cNvPr>
          <p:cNvSpPr>
            <a:spLocks noGrp="1"/>
          </p:cNvSpPr>
          <p:nvPr>
            <p:ph idx="1"/>
          </p:nvPr>
        </p:nvSpPr>
        <p:spPr/>
        <p:txBody>
          <a:bodyPr>
            <a:normAutofit fontScale="77500" lnSpcReduction="20000"/>
          </a:bodyPr>
          <a:lstStyle/>
          <a:p>
            <a:pPr marL="342900" indent="-342900"/>
            <a:r>
              <a:rPr lang="it-IT" sz="2800" b="1" kern="1200" dirty="0">
                <a:solidFill>
                  <a:srgbClr val="000000"/>
                </a:solidFill>
                <a:effectLst/>
                <a:latin typeface="Times New Roman" panose="02020603050405020304" pitchFamily="18" charset="0"/>
              </a:rPr>
              <a:t>Valutazione del CRITERIO A ovvero Funzionamento del Sé </a:t>
            </a:r>
          </a:p>
          <a:p>
            <a:pPr marL="742950" indent="-285750"/>
            <a:r>
              <a:rPr lang="it-IT" sz="2800" b="1" kern="1200" dirty="0">
                <a:solidFill>
                  <a:srgbClr val="000000"/>
                </a:solidFill>
                <a:effectLst/>
                <a:latin typeface="Times New Roman" panose="02020603050405020304" pitchFamily="18" charset="0"/>
              </a:rPr>
              <a:t>Per quanto riguarda il funzionamento del Sé si hanno due aree da valutare lungo un continuum di gravità:</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(1) l’identità, intesa come l’esperienza di se stessi come soggetti unici e dotati di confini definiti, la stabilità della propria autostima, l’accuratezza della propria auto-valutazione e la capacità di regolare una vasta gamma di emozioni;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(2) l’</a:t>
            </a:r>
            <a:r>
              <a:rPr lang="it-IT" sz="2800" b="1" kern="1200" dirty="0" err="1">
                <a:solidFill>
                  <a:srgbClr val="000000"/>
                </a:solidFill>
                <a:effectLst/>
                <a:latin typeface="Times New Roman" panose="02020603050405020304" pitchFamily="18" charset="0"/>
              </a:rPr>
              <a:t>autodirezionalità</a:t>
            </a:r>
            <a:r>
              <a:rPr lang="it-IT" sz="2800" b="1" kern="1200" dirty="0">
                <a:solidFill>
                  <a:srgbClr val="000000"/>
                </a:solidFill>
                <a:effectLst/>
                <a:latin typeface="Times New Roman" panose="02020603050405020304" pitchFamily="18" charset="0"/>
              </a:rPr>
              <a:t>, intesa come capacità di perseguire obiettivi a breve termine e scopi di vita coerenti e significativi, l’utilizzo di standard di comportamento interni costruttivi e prosociali e la capacità di riflette in modo produttivo su di sé.</a:t>
            </a:r>
          </a:p>
          <a:p>
            <a:pPr marL="742950" indent="-28575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4066309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836F57-5D6B-4B8D-BC1F-FEE37BE3C674}"/>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Il funzionamento interpersonale CRITERIO 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511F076-9457-AAE1-453C-7979A8FE6C8C}"/>
              </a:ext>
            </a:extLst>
          </p:cNvPr>
          <p:cNvSpPr>
            <a:spLocks noGrp="1"/>
          </p:cNvSpPr>
          <p:nvPr>
            <p:ph idx="1"/>
          </p:nvPr>
        </p:nvSpPr>
        <p:spPr/>
        <p:txBody>
          <a:bodyPr>
            <a:normAutofit fontScale="92500" lnSpcReduction="10000"/>
          </a:bodyPr>
          <a:lstStyle/>
          <a:p>
            <a:pPr marL="742950" indent="-285750"/>
            <a:r>
              <a:rPr lang="it-IT" sz="2800" b="1" kern="1200" dirty="0">
                <a:solidFill>
                  <a:srgbClr val="000000"/>
                </a:solidFill>
                <a:effectLst/>
                <a:latin typeface="Times New Roman" panose="02020603050405020304" pitchFamily="18" charset="0"/>
              </a:rPr>
              <a:t>Il Funzionamento interpersonale, invece, è valutato tenendo conto di due dimensioni: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(1) l’empatia, intesa come comprensione delle esperienze e motivazioni altrui, tolleranza di prospettive diverse e comprensione degli effetti del proprio comportamento sugli altri;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(2) l’intimità, intesa come profondità e durata delle relazioni positive con gli altri, desiderio e capacità di intimità e rispetto reciproco.</a:t>
            </a:r>
          </a:p>
          <a:p>
            <a:pPr marL="742950" indent="-28575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099779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A751BF-3EE1-746C-D481-A3BAF1F80D5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EB52BD0-282F-9500-5714-4BE31ABA9D1E}"/>
              </a:ext>
            </a:extLst>
          </p:cNvPr>
          <p:cNvSpPr>
            <a:spLocks noGrp="1"/>
          </p:cNvSpPr>
          <p:nvPr>
            <p:ph idx="1"/>
          </p:nvPr>
        </p:nvSpPr>
        <p:spPr/>
        <p:txBody>
          <a:bodyPr>
            <a:normAutofit fontScale="85000" lnSpcReduction="20000"/>
          </a:bodyPr>
          <a:lstStyle/>
          <a:p>
            <a:pPr marL="742950" indent="-285750"/>
            <a:r>
              <a:rPr lang="it-IT" sz="2800" b="1" kern="1200" dirty="0">
                <a:solidFill>
                  <a:srgbClr val="000000"/>
                </a:solidFill>
                <a:effectLst/>
                <a:latin typeface="Times New Roman" panose="02020603050405020304" pitchFamily="18" charset="0"/>
              </a:rPr>
              <a:t>Dopo aver definito questa parte generale che dimostra l’esistenza di un generico disturbo di personalità si passa a quella di diagnostica utile per definire quale disturbo clinico sia presente e quale costellazione di tratti patologici caratterizzi il paziente.</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Naturalmente questa valutazione apparentemente così scientificamente numerica chiama pesantemente in causa le competenze e la sensibilità del diagnosta rischiando di favorire diversità di opinione sui diversi casi.</a:t>
            </a:r>
          </a:p>
          <a:p>
            <a:pPr marL="742950" indent="-285750"/>
            <a:r>
              <a:rPr lang="it-IT" sz="2800" b="1" kern="1200" dirty="0">
                <a:solidFill>
                  <a:srgbClr val="000000"/>
                </a:solidFill>
                <a:effectLst/>
                <a:latin typeface="Times New Roman" panose="02020603050405020304" pitchFamily="18" charset="0"/>
              </a:rPr>
              <a:t> </a:t>
            </a:r>
          </a:p>
          <a:p>
            <a:pPr>
              <a:lnSpc>
                <a:spcPct val="107000"/>
              </a:lnSpc>
              <a:spcAft>
                <a:spcPts val="800"/>
              </a:spcAft>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Nel caso si fosse evidenziata la presenza di un disturbo di personalità si procede per valutare il criterio B ovvero quale specifico  disturbo sia presente e ciò basandosi sulla analisi dei tratti patologici eventualmente presenti</a:t>
            </a:r>
          </a:p>
          <a:p>
            <a:endParaRPr lang="it-IT" dirty="0"/>
          </a:p>
        </p:txBody>
      </p:sp>
    </p:spTree>
    <p:extLst>
      <p:ext uri="{BB962C8B-B14F-4D97-AF65-F5344CB8AC3E}">
        <p14:creationId xmlns:p14="http://schemas.microsoft.com/office/powerpoint/2010/main" val="33668867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3286</Words>
  <Application>Microsoft Office PowerPoint</Application>
  <PresentationFormat>Widescreen</PresentationFormat>
  <Paragraphs>251</Paragraphs>
  <Slides>36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36</vt:i4>
      </vt:variant>
    </vt:vector>
  </HeadingPairs>
  <TitlesOfParts>
    <vt:vector size="41" baseType="lpstr">
      <vt:lpstr>Arial</vt:lpstr>
      <vt:lpstr>Calibri</vt:lpstr>
      <vt:lpstr>Calibri Light</vt:lpstr>
      <vt:lpstr>Times New Roman</vt:lpstr>
      <vt:lpstr>Tema di Office</vt:lpstr>
      <vt:lpstr>SISTEMA DIMENSIONALE DISTURBI DI PERSONALITA’</vt:lpstr>
      <vt:lpstr>Disturbi personalità appendice 3 DSM5 </vt:lpstr>
      <vt:lpstr>Presentazione standard di PowerPoint</vt:lpstr>
      <vt:lpstr>Presentazione standard di PowerPoint</vt:lpstr>
      <vt:lpstr>Presentazione standard di PowerPoint</vt:lpstr>
      <vt:lpstr>Presentazione standard di PowerPoint</vt:lpstr>
      <vt:lpstr>Presentazione standard di PowerPoint</vt:lpstr>
      <vt:lpstr>Il funzionamento interpersonale CRITERIO A </vt:lpstr>
      <vt:lpstr>Presentazione standard di PowerPoint</vt:lpstr>
      <vt:lpstr>Presentazione standard di PowerPoint</vt:lpstr>
      <vt:lpstr>Presentazione standard di PowerPoint</vt:lpstr>
      <vt:lpstr>Presentazione standard di PowerPoint</vt:lpstr>
      <vt:lpstr>Presentazione standard di PowerPoint</vt:lpstr>
      <vt:lpstr>25 sfaccettature </vt:lpstr>
      <vt:lpstr>ANALISI DEI TRATTI STABILI DEI DIVERSI DISTURBI DI PERSONALITA’ CRITERIO B tratti psicopatologici</vt:lpstr>
      <vt:lpstr>Presentazione standard di PowerPoint</vt:lpstr>
      <vt:lpstr>Presentazione standard di PowerPoint</vt:lpstr>
      <vt:lpstr>I 5 GRANDI TRATTI DI PERSONALITA’ AFFETTIVITA’ NEGATIVA</vt:lpstr>
      <vt:lpstr>DISTACCO (vs estroversione) </vt:lpstr>
      <vt:lpstr>ANTAGONISMO (vs disponibilità) </vt:lpstr>
      <vt:lpstr>DISINIBIZIONE (vs coscienziosità) </vt:lpstr>
      <vt:lpstr>PSICOTICISMO (vs lucidità mentale) </vt:lpstr>
      <vt:lpstr>Presentazione standard di PowerPoint</vt:lpstr>
      <vt:lpstr>I DIVERSI DISTURBI DI PERSONALITA’ NELLA NUOVA CLASSIFICAZIONE DSM 5</vt:lpstr>
      <vt:lpstr>DISTURBO ANTISOCIALE DI PERSONALITA’ </vt:lpstr>
      <vt:lpstr>Criterio B </vt:lpstr>
      <vt:lpstr>Presentazione standard di PowerPoint</vt:lpstr>
      <vt:lpstr>DISTURBO EVITANTE DI PERSONALITA’ </vt:lpstr>
      <vt:lpstr>DISTURBO BORDERLINE DI PERSONALITA’ </vt:lpstr>
      <vt:lpstr>DISTURBO NARCISISTICO DI PERSONALITA’ </vt:lpstr>
      <vt:lpstr>DISTURBO OSSESSIVO COMPULSIVO DI PERSONALITA’ </vt:lpstr>
      <vt:lpstr>DISTURBO SCHIZOTIPICO DI PERSONALITA’ </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 DIMENSIONALE DISTURBI DI PERSONALITA’</dc:title>
  <dc:creator>FRANCESCO ROVETTO</dc:creator>
  <cp:lastModifiedBy>FRANCESCO ROVETTO</cp:lastModifiedBy>
  <cp:revision>2</cp:revision>
  <dcterms:created xsi:type="dcterms:W3CDTF">2023-06-02T13:29:53Z</dcterms:created>
  <dcterms:modified xsi:type="dcterms:W3CDTF">2023-06-02T16:25:18Z</dcterms:modified>
</cp:coreProperties>
</file>