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9" r:id="rId3"/>
    <p:sldId id="484" r:id="rId4"/>
    <p:sldId id="486" r:id="rId5"/>
    <p:sldId id="291" r:id="rId6"/>
    <p:sldId id="292" r:id="rId7"/>
    <p:sldId id="294" r:id="rId8"/>
    <p:sldId id="257" r:id="rId9"/>
    <p:sldId id="264" r:id="rId10"/>
    <p:sldId id="293" r:id="rId11"/>
    <p:sldId id="265" r:id="rId12"/>
    <p:sldId id="280" r:id="rId13"/>
    <p:sldId id="258" r:id="rId14"/>
    <p:sldId id="295" r:id="rId15"/>
    <p:sldId id="281" r:id="rId16"/>
    <p:sldId id="267" r:id="rId17"/>
    <p:sldId id="282" r:id="rId18"/>
    <p:sldId id="268" r:id="rId19"/>
    <p:sldId id="283" r:id="rId20"/>
    <p:sldId id="270" r:id="rId21"/>
    <p:sldId id="296" r:id="rId22"/>
    <p:sldId id="260" r:id="rId23"/>
    <p:sldId id="271" r:id="rId24"/>
    <p:sldId id="272" r:id="rId25"/>
    <p:sldId id="285" r:id="rId26"/>
    <p:sldId id="286" r:id="rId27"/>
    <p:sldId id="262" r:id="rId28"/>
    <p:sldId id="275" r:id="rId29"/>
    <p:sldId id="276" r:id="rId30"/>
    <p:sldId id="287" r:id="rId31"/>
    <p:sldId id="277" r:id="rId32"/>
    <p:sldId id="297" r:id="rId33"/>
    <p:sldId id="278" r:id="rId34"/>
    <p:sldId id="263" r:id="rId35"/>
    <p:sldId id="288" r:id="rId36"/>
    <p:sldId id="298" r:id="rId37"/>
    <p:sldId id="299" r:id="rId38"/>
    <p:sldId id="301" r:id="rId39"/>
    <p:sldId id="303" r:id="rId40"/>
    <p:sldId id="304" r:id="rId41"/>
    <p:sldId id="305" r:id="rId42"/>
    <p:sldId id="307" r:id="rId43"/>
    <p:sldId id="308" r:id="rId44"/>
    <p:sldId id="309" r:id="rId45"/>
    <p:sldId id="310" r:id="rId46"/>
    <p:sldId id="314" r:id="rId47"/>
    <p:sldId id="342" r:id="rId48"/>
    <p:sldId id="343" r:id="rId49"/>
    <p:sldId id="315" r:id="rId50"/>
    <p:sldId id="344" r:id="rId51"/>
    <p:sldId id="479" r:id="rId52"/>
    <p:sldId id="316" r:id="rId53"/>
    <p:sldId id="317" r:id="rId54"/>
    <p:sldId id="345" r:id="rId55"/>
    <p:sldId id="318" r:id="rId56"/>
    <p:sldId id="319" r:id="rId57"/>
    <p:sldId id="320" r:id="rId58"/>
    <p:sldId id="346" r:id="rId59"/>
    <p:sldId id="322" r:id="rId60"/>
    <p:sldId id="323" r:id="rId61"/>
    <p:sldId id="324" r:id="rId62"/>
    <p:sldId id="326" r:id="rId63"/>
    <p:sldId id="327" r:id="rId64"/>
    <p:sldId id="347" r:id="rId65"/>
    <p:sldId id="328" r:id="rId66"/>
    <p:sldId id="329" r:id="rId67"/>
    <p:sldId id="348" r:id="rId68"/>
    <p:sldId id="330" r:id="rId69"/>
    <p:sldId id="331" r:id="rId70"/>
    <p:sldId id="332" r:id="rId71"/>
    <p:sldId id="333" r:id="rId72"/>
    <p:sldId id="349" r:id="rId73"/>
    <p:sldId id="334" r:id="rId74"/>
    <p:sldId id="350" r:id="rId75"/>
    <p:sldId id="335" r:id="rId76"/>
    <p:sldId id="478" r:id="rId77"/>
    <p:sldId id="336" r:id="rId78"/>
    <p:sldId id="480" r:id="rId79"/>
    <p:sldId id="337" r:id="rId80"/>
    <p:sldId id="338" r:id="rId81"/>
    <p:sldId id="339" r:id="rId82"/>
    <p:sldId id="340" r:id="rId83"/>
    <p:sldId id="341" r:id="rId84"/>
    <p:sldId id="351" r:id="rId85"/>
    <p:sldId id="352" r:id="rId86"/>
    <p:sldId id="353" r:id="rId87"/>
    <p:sldId id="354" r:id="rId88"/>
    <p:sldId id="355" r:id="rId89"/>
    <p:sldId id="356" r:id="rId90"/>
    <p:sldId id="357" r:id="rId91"/>
    <p:sldId id="358" r:id="rId92"/>
    <p:sldId id="359" r:id="rId93"/>
    <p:sldId id="360" r:id="rId94"/>
    <p:sldId id="361" r:id="rId95"/>
    <p:sldId id="362" r:id="rId96"/>
    <p:sldId id="363" r:id="rId97"/>
    <p:sldId id="364" r:id="rId98"/>
    <p:sldId id="365" r:id="rId99"/>
    <p:sldId id="366" r:id="rId100"/>
    <p:sldId id="367" r:id="rId101"/>
    <p:sldId id="368" r:id="rId102"/>
    <p:sldId id="369" r:id="rId103"/>
    <p:sldId id="370" r:id="rId104"/>
    <p:sldId id="371" r:id="rId105"/>
    <p:sldId id="481" r:id="rId106"/>
    <p:sldId id="372" r:id="rId107"/>
    <p:sldId id="373" r:id="rId108"/>
    <p:sldId id="374" r:id="rId109"/>
    <p:sldId id="375" r:id="rId110"/>
    <p:sldId id="376" r:id="rId111"/>
    <p:sldId id="377" r:id="rId112"/>
    <p:sldId id="378" r:id="rId113"/>
    <p:sldId id="379" r:id="rId114"/>
    <p:sldId id="380" r:id="rId115"/>
    <p:sldId id="381" r:id="rId116"/>
    <p:sldId id="382" r:id="rId117"/>
    <p:sldId id="383" r:id="rId118"/>
    <p:sldId id="384" r:id="rId119"/>
    <p:sldId id="482" r:id="rId120"/>
    <p:sldId id="385" r:id="rId121"/>
    <p:sldId id="386" r:id="rId122"/>
    <p:sldId id="387" r:id="rId123"/>
    <p:sldId id="388" r:id="rId124"/>
    <p:sldId id="389" r:id="rId125"/>
    <p:sldId id="390" r:id="rId126"/>
    <p:sldId id="391" r:id="rId127"/>
    <p:sldId id="392" r:id="rId128"/>
    <p:sldId id="393" r:id="rId129"/>
    <p:sldId id="394" r:id="rId130"/>
    <p:sldId id="395" r:id="rId131"/>
    <p:sldId id="396" r:id="rId132"/>
    <p:sldId id="397" r:id="rId133"/>
    <p:sldId id="398" r:id="rId134"/>
    <p:sldId id="399" r:id="rId135"/>
    <p:sldId id="400" r:id="rId136"/>
    <p:sldId id="401" r:id="rId137"/>
    <p:sldId id="402" r:id="rId138"/>
    <p:sldId id="403" r:id="rId139"/>
    <p:sldId id="404" r:id="rId140"/>
    <p:sldId id="405" r:id="rId141"/>
    <p:sldId id="406" r:id="rId142"/>
    <p:sldId id="407" r:id="rId143"/>
    <p:sldId id="408" r:id="rId144"/>
    <p:sldId id="409" r:id="rId145"/>
    <p:sldId id="410" r:id="rId146"/>
    <p:sldId id="411" r:id="rId147"/>
    <p:sldId id="412" r:id="rId148"/>
    <p:sldId id="413" r:id="rId149"/>
    <p:sldId id="414" r:id="rId150"/>
    <p:sldId id="415" r:id="rId151"/>
    <p:sldId id="416" r:id="rId152"/>
    <p:sldId id="417" r:id="rId153"/>
    <p:sldId id="418" r:id="rId154"/>
    <p:sldId id="419" r:id="rId155"/>
    <p:sldId id="420" r:id="rId156"/>
    <p:sldId id="421" r:id="rId157"/>
    <p:sldId id="422" r:id="rId158"/>
    <p:sldId id="423" r:id="rId159"/>
    <p:sldId id="424" r:id="rId160"/>
    <p:sldId id="425" r:id="rId161"/>
    <p:sldId id="426" r:id="rId162"/>
    <p:sldId id="427" r:id="rId163"/>
    <p:sldId id="428" r:id="rId164"/>
    <p:sldId id="429" r:id="rId165"/>
    <p:sldId id="430" r:id="rId166"/>
    <p:sldId id="431" r:id="rId167"/>
    <p:sldId id="432" r:id="rId168"/>
    <p:sldId id="433" r:id="rId169"/>
    <p:sldId id="434" r:id="rId170"/>
    <p:sldId id="435" r:id="rId171"/>
    <p:sldId id="436" r:id="rId172"/>
    <p:sldId id="437" r:id="rId173"/>
    <p:sldId id="438" r:id="rId174"/>
    <p:sldId id="439" r:id="rId175"/>
    <p:sldId id="440" r:id="rId176"/>
    <p:sldId id="441" r:id="rId177"/>
    <p:sldId id="442" r:id="rId178"/>
    <p:sldId id="443" r:id="rId179"/>
    <p:sldId id="444" r:id="rId180"/>
    <p:sldId id="445" r:id="rId181"/>
    <p:sldId id="446" r:id="rId182"/>
    <p:sldId id="447" r:id="rId183"/>
    <p:sldId id="448" r:id="rId184"/>
    <p:sldId id="449" r:id="rId185"/>
    <p:sldId id="450" r:id="rId186"/>
    <p:sldId id="451" r:id="rId187"/>
    <p:sldId id="452" r:id="rId188"/>
    <p:sldId id="453" r:id="rId189"/>
    <p:sldId id="454" r:id="rId190"/>
    <p:sldId id="455" r:id="rId191"/>
    <p:sldId id="456" r:id="rId192"/>
    <p:sldId id="457" r:id="rId193"/>
    <p:sldId id="458" r:id="rId194"/>
    <p:sldId id="459" r:id="rId195"/>
    <p:sldId id="460" r:id="rId196"/>
    <p:sldId id="461" r:id="rId197"/>
    <p:sldId id="462" r:id="rId198"/>
    <p:sldId id="463" r:id="rId199"/>
    <p:sldId id="464" r:id="rId200"/>
    <p:sldId id="465" r:id="rId201"/>
    <p:sldId id="466" r:id="rId202"/>
    <p:sldId id="467" r:id="rId203"/>
    <p:sldId id="468" r:id="rId204"/>
    <p:sldId id="469" r:id="rId205"/>
    <p:sldId id="470" r:id="rId206"/>
    <p:sldId id="471" r:id="rId207"/>
    <p:sldId id="472" r:id="rId208"/>
    <p:sldId id="473" r:id="rId209"/>
    <p:sldId id="474" r:id="rId210"/>
    <p:sldId id="475" r:id="rId211"/>
    <p:sldId id="476" r:id="rId212"/>
    <p:sldId id="477" r:id="rId213"/>
    <p:sldId id="483" r:id="rId21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044"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16" Type="http://schemas.openxmlformats.org/officeDocument/2006/relationships/viewProps" Target="viewProps.xml"/><Relationship Id="rId211" Type="http://schemas.openxmlformats.org/officeDocument/2006/relationships/slide" Target="slides/slide210.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presProps" Target="presProp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49A8AFA0-0262-4654-A2F9-F67ADB957712}" type="datetimeFigureOut">
              <a:rPr lang="it-IT" smtClean="0"/>
              <a:t>18/10/2017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1329595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9A8AFA0-0262-4654-A2F9-F67ADB957712}" type="datetimeFigureOut">
              <a:rPr lang="it-IT" smtClean="0"/>
              <a:t>18/10/2017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3829430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9A8AFA0-0262-4654-A2F9-F67ADB957712}" type="datetimeFigureOut">
              <a:rPr lang="it-IT" smtClean="0"/>
              <a:t>18/10/2017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2344311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9A8AFA0-0262-4654-A2F9-F67ADB957712}" type="datetimeFigureOut">
              <a:rPr lang="it-IT" smtClean="0"/>
              <a:t>18/10/2017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3337456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49A8AFA0-0262-4654-A2F9-F67ADB957712}" type="datetimeFigureOut">
              <a:rPr lang="it-IT" smtClean="0"/>
              <a:t>18/10/2017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4126624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9A8AFA0-0262-4654-A2F9-F67ADB957712}" type="datetimeFigureOut">
              <a:rPr lang="it-IT" smtClean="0"/>
              <a:t>18/10/2017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1441820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49A8AFA0-0262-4654-A2F9-F67ADB957712}" type="datetimeFigureOut">
              <a:rPr lang="it-IT" smtClean="0"/>
              <a:t>18/10/2017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1228886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49A8AFA0-0262-4654-A2F9-F67ADB957712}" type="datetimeFigureOut">
              <a:rPr lang="it-IT" smtClean="0"/>
              <a:t>18/10/2017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2312353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9A8AFA0-0262-4654-A2F9-F67ADB957712}" type="datetimeFigureOut">
              <a:rPr lang="it-IT" smtClean="0"/>
              <a:t>18/10/2017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193401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9A8AFA0-0262-4654-A2F9-F67ADB957712}" type="datetimeFigureOut">
              <a:rPr lang="it-IT" smtClean="0"/>
              <a:t>18/10/2017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171736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9A8AFA0-0262-4654-A2F9-F67ADB957712}" type="datetimeFigureOut">
              <a:rPr lang="it-IT" smtClean="0"/>
              <a:t>18/10/2017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1794557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A8AFA0-0262-4654-A2F9-F67ADB957712}" type="datetimeFigureOut">
              <a:rPr lang="it-IT" smtClean="0"/>
              <a:t>18/10/2017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5F4F82-75C2-4B4A-9E96-246236F8514A}" type="slidenum">
              <a:rPr lang="it-IT" smtClean="0"/>
              <a:t>‹N›</a:t>
            </a:fld>
            <a:endParaRPr lang="it-IT"/>
          </a:p>
        </p:txBody>
      </p:sp>
    </p:spTree>
    <p:extLst>
      <p:ext uri="{BB962C8B-B14F-4D97-AF65-F5344CB8AC3E}">
        <p14:creationId xmlns:p14="http://schemas.microsoft.com/office/powerpoint/2010/main" val="7608781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francesco@rovetto.ne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Il piacere di apprendere</a:t>
            </a:r>
          </a:p>
        </p:txBody>
      </p:sp>
      <p:sp>
        <p:nvSpPr>
          <p:cNvPr id="3" name="Sottotitolo 2"/>
          <p:cNvSpPr>
            <a:spLocks noGrp="1"/>
          </p:cNvSpPr>
          <p:nvPr>
            <p:ph type="subTitle" idx="1"/>
          </p:nvPr>
        </p:nvSpPr>
        <p:spPr/>
        <p:txBody>
          <a:bodyPr/>
          <a:lstStyle/>
          <a:p>
            <a:r>
              <a:rPr lang="it-IT" dirty="0"/>
              <a:t>Rovetto</a:t>
            </a:r>
          </a:p>
          <a:p>
            <a:r>
              <a:rPr lang="it-IT" dirty="0"/>
              <a:t>1  Concetti generali</a:t>
            </a:r>
          </a:p>
        </p:txBody>
      </p:sp>
    </p:spTree>
    <p:extLst>
      <p:ext uri="{BB962C8B-B14F-4D97-AF65-F5344CB8AC3E}">
        <p14:creationId xmlns:p14="http://schemas.microsoft.com/office/powerpoint/2010/main" val="789184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Le tracce di questi ricordi così selezionati, possono persistere per un'intera esistenza, governando in modo diretto il nostro comportamento. In gran parte noi non immagazziniamo eventi ma significati e relazione tra significati</a:t>
            </a:r>
          </a:p>
          <a:p>
            <a:endParaRPr lang="it-IT" dirty="0"/>
          </a:p>
        </p:txBody>
      </p:sp>
    </p:spTree>
    <p:extLst>
      <p:ext uri="{BB962C8B-B14F-4D97-AF65-F5344CB8AC3E}">
        <p14:creationId xmlns:p14="http://schemas.microsoft.com/office/powerpoint/2010/main" val="152088344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Quando studiamo lingue quali il greco, il russo, l'arabo o l' ebraico, che hanno un alfabeto diverso da quello latino, è possibile esercitarsi trascrivendo parole italiane col nuovo alfabeto. Potremmo ad esempio divertirci ad immaginare, o meglio a trascrivere  in lettere non latine il nostro nome o le insegne dei negozi o i testi pubblicitari di cartelloni che vediamo attorno a noi. Questo esercizio non richiede neppure la conoscenza di parole straniere o  di precise basi grammaticali ed è pertanto possibile fin dalle prime settimane di studio. Raggiunti livelli più alti di conoscenza linguistica, sarà possibile andare al cinema a vedere un film in lingua originale. </a:t>
            </a:r>
          </a:p>
        </p:txBody>
      </p:sp>
    </p:spTree>
    <p:extLst>
      <p:ext uri="{BB962C8B-B14F-4D97-AF65-F5344CB8AC3E}">
        <p14:creationId xmlns:p14="http://schemas.microsoft.com/office/powerpoint/2010/main" val="33658404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Potremo anche usare il tempo che trascorriamo alla guida in automobile o nei mezzi pubblici per ascoltare cassette con lezioni di lingua. Sarà anche utile procurarsi dei giornali o dei libri, possibilmente interessanti, nella lingua che stiamo studiando e cercare di capirci qualcosa. Un appassionato di elettronica, di pesca o di moda, potrà trovare più interessante la lettura di una rivista straniera relativa al suo hobby, rispetto alla lettura di un testo letterario o  di un libro di grammatica. Sembra infine che uno dei modi migliori per apprendere le lingue sia quello di innamorarsi di qualcuno che parla d'abitudine quella lingua. In tale caso la motivazione a comprendere ed a comunicare e le gratificazioni che derivano da questi tentativi di comunicazione, sono così potenti ed immediate da risultare più efficaci di qualsiasi corso </a:t>
            </a:r>
            <a:r>
              <a:rPr lang="it-IT" i="1" dirty="0"/>
              <a:t>full immersion</a:t>
            </a:r>
            <a:r>
              <a:rPr lang="it-IT" dirty="0"/>
              <a:t>. </a:t>
            </a:r>
          </a:p>
          <a:p>
            <a:pPr marL="0" indent="0">
              <a:buNone/>
            </a:pPr>
            <a:endParaRPr lang="it-IT" dirty="0"/>
          </a:p>
        </p:txBody>
      </p:sp>
    </p:spTree>
    <p:extLst>
      <p:ext uri="{BB962C8B-B14F-4D97-AF65-F5344CB8AC3E}">
        <p14:creationId xmlns:p14="http://schemas.microsoft.com/office/powerpoint/2010/main" val="280133566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 Sarebbe a questo punto ripetitivo  parlare delle grandi possibilità di ripasso che può trovare lo studente di botanica, di geologia, di veterinaria, di medicina, di ingegneria, di giurisprudenza, ecc., se solo si guarda attorno con curiosità e con creatività. Alcune materie certamente si presteranno poco ad un uso e ad una "</a:t>
            </a:r>
            <a:r>
              <a:rPr lang="it-IT" dirty="0" err="1"/>
              <a:t>rimuginazione</a:t>
            </a:r>
            <a:r>
              <a:rPr lang="it-IT" dirty="0"/>
              <a:t>" di questo tipo. Lo studio assieme ad un compagno sarà in questi casi molto utile e ci metterà in grado di parlare di argomenti altrimenti assai insoliti. </a:t>
            </a:r>
          </a:p>
          <a:p>
            <a:r>
              <a:rPr lang="it-IT" dirty="0"/>
              <a:t> </a:t>
            </a:r>
          </a:p>
        </p:txBody>
      </p:sp>
    </p:spTree>
    <p:extLst>
      <p:ext uri="{BB962C8B-B14F-4D97-AF65-F5344CB8AC3E}">
        <p14:creationId xmlns:p14="http://schemas.microsoft.com/office/powerpoint/2010/main" val="331043718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 Riassumendo quanto detto finora, sarà utile cercare di capire ciò che stiamo studiando, estrarne il significato e mettere le nuove conoscenze in rapporto con nozioni precedentemente acquisite. Per fare ciò useremo, con fantasia e curiosità, le mille occasioni concesse dalle nostre giornate per poter rielaborare ed usare quanto stiamo apprendendo. </a:t>
            </a:r>
          </a:p>
        </p:txBody>
      </p:sp>
    </p:spTree>
    <p:extLst>
      <p:ext uri="{BB962C8B-B14F-4D97-AF65-F5344CB8AC3E}">
        <p14:creationId xmlns:p14="http://schemas.microsoft.com/office/powerpoint/2010/main" val="285208068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MEMORIZZAZIONE DI ELENCHI</a:t>
            </a:r>
          </a:p>
        </p:txBody>
      </p:sp>
      <p:sp>
        <p:nvSpPr>
          <p:cNvPr id="3" name="Segnaposto contenuto 2"/>
          <p:cNvSpPr>
            <a:spLocks noGrp="1"/>
          </p:cNvSpPr>
          <p:nvPr>
            <p:ph idx="1"/>
          </p:nvPr>
        </p:nvSpPr>
        <p:spPr/>
        <p:txBody>
          <a:bodyPr>
            <a:normAutofit fontScale="85000" lnSpcReduction="10000"/>
          </a:bodyPr>
          <a:lstStyle/>
          <a:p>
            <a:pPr marL="0" indent="0">
              <a:buNone/>
            </a:pPr>
            <a:r>
              <a:rPr lang="it-IT" dirty="0"/>
              <a:t> </a:t>
            </a:r>
          </a:p>
          <a:p>
            <a:pPr marL="0" indent="0">
              <a:buNone/>
            </a:pPr>
            <a:r>
              <a:rPr lang="it-IT" dirty="0"/>
              <a:t>A) ELENCHI CON ELEMENTI SERIATI </a:t>
            </a:r>
          </a:p>
          <a:p>
            <a:r>
              <a:rPr lang="it-IT" dirty="0"/>
              <a:t> </a:t>
            </a:r>
          </a:p>
          <a:p>
            <a:r>
              <a:rPr lang="it-IT" dirty="0"/>
              <a:t>     All'interno delle varie materie troveremo quasi sempre dei punti piuttosto difficili, degli elenchi, delle classificazioni di cui comprendiamo l'importanza ma che sono difficili da ricordare. A volte questi elenchi sono composti da elementi che possono essere facilmente inclusi in una serie se solamente ci soffermiamo un po'a ragionare su ciò che stiamo studiando e ce lo raffiguriamo mentalmente. </a:t>
            </a:r>
          </a:p>
        </p:txBody>
      </p:sp>
    </p:spTree>
    <p:extLst>
      <p:ext uri="{BB962C8B-B14F-4D97-AF65-F5344CB8AC3E}">
        <p14:creationId xmlns:p14="http://schemas.microsoft.com/office/powerpoint/2010/main" val="329776702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Pensiamo ad esempio ai nomi delle dita della mano: il pollice si distingue tra gli altri tanto nel nome quanto nelle sue caratteristiche e funzioni, l'indice serve ad indicare, il medio sta nel mezzo, sull'anulare si mette l' anello ed il mignolo è il più piccolo. Più facili ancora i nomi delle dita dei piedi che si chiamano primo dito (alluce), secondo, terzo, quarto e quinto dito. In tali casi, per ricordare la classificazione, basta capire la regola che la sottende e cercare di visualizzare quanto stiamo apprendendo. Sarà così possibile memorizzare elenchi lunghissimi quasi senza sforzo. </a:t>
            </a:r>
          </a:p>
          <a:p>
            <a:endParaRPr lang="it-IT" dirty="0"/>
          </a:p>
        </p:txBody>
      </p:sp>
    </p:spTree>
    <p:extLst>
      <p:ext uri="{BB962C8B-B14F-4D97-AF65-F5344CB8AC3E}">
        <p14:creationId xmlns:p14="http://schemas.microsoft.com/office/powerpoint/2010/main" val="232510284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B) ELENCHI CON ELEMENTI NON SERIATI </a:t>
            </a:r>
          </a:p>
          <a:p>
            <a:r>
              <a:rPr lang="it-IT" dirty="0"/>
              <a:t> </a:t>
            </a:r>
          </a:p>
          <a:p>
            <a:r>
              <a:rPr lang="it-IT" dirty="0"/>
              <a:t>    Diverso è invece il caso in cui i nomi degli elementi che compongono una serie sono del tutto arbitrari, o sono comunque tali da non favorirci nel nostro compito di apprendimento. Questi elenchi risultano ancor più difficili da ricordare se, nella loro esposizione, è necessario seguire un preciso ordine.  In questi casi risulta utilissimo, spesso indispensabile, ricorrere a degli accorgimenti mnemotecnici, tali cioè da favorire il ricordo. </a:t>
            </a:r>
          </a:p>
          <a:p>
            <a:endParaRPr lang="it-IT" dirty="0"/>
          </a:p>
        </p:txBody>
      </p:sp>
    </p:spTree>
    <p:extLst>
      <p:ext uri="{BB962C8B-B14F-4D97-AF65-F5344CB8AC3E}">
        <p14:creationId xmlns:p14="http://schemas.microsoft.com/office/powerpoint/2010/main" val="282751437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1) IL SISTEMA DELL'ACRONIMO </a:t>
            </a:r>
          </a:p>
          <a:p>
            <a:r>
              <a:rPr lang="it-IT" dirty="0"/>
              <a:t> </a:t>
            </a:r>
          </a:p>
          <a:p>
            <a:r>
              <a:rPr lang="it-IT" dirty="0"/>
              <a:t>     Pensiamo all' esempio al nome delle catene montuose che compongono le Alpi. Che le Marittime si chiamino così è abbastanza logico in quanto raggiungono il mare. A  qualcuno sarà facile ricordare che le Giulie si trovano dalle parti del confine con l' Austria e la Jugoslavia dove appunto abbiamo il Friuli Venezia Giulia. Ma che le Pennine, le Lepontine e le Retiche si trovino dove sono, è un puro atto di fede, </a:t>
            </a:r>
            <a:r>
              <a:rPr lang="it-IT" dirty="0" err="1"/>
              <a:t>ammenoché</a:t>
            </a:r>
            <a:r>
              <a:rPr lang="it-IT" dirty="0"/>
              <a:t> uno non vi sia stato in vacanza o non conosca le ragioni per cui gli è stato attribuito tale nome. Il ricordo della frase " MA </a:t>
            </a:r>
            <a:r>
              <a:rPr lang="it-IT" dirty="0" err="1"/>
              <a:t>COn</a:t>
            </a:r>
            <a:r>
              <a:rPr lang="it-IT" dirty="0"/>
              <a:t> </a:t>
            </a:r>
            <a:r>
              <a:rPr lang="it-IT" dirty="0" err="1"/>
              <a:t>GRAn</a:t>
            </a:r>
            <a:r>
              <a:rPr lang="it-IT" dirty="0"/>
              <a:t> </a:t>
            </a:r>
            <a:r>
              <a:rPr lang="it-IT" dirty="0" err="1"/>
              <a:t>PENa</a:t>
            </a:r>
            <a:r>
              <a:rPr lang="it-IT" dirty="0"/>
              <a:t> LE RE‑CA GIU'" consente in poco tempo di ricordare tutte le catene che compongono le Alpi in sequenza ordinata da ovest ad est (MA= Marittime; CO= Cozie; GRA= Graie ecc.). </a:t>
            </a:r>
          </a:p>
        </p:txBody>
      </p:sp>
    </p:spTree>
    <p:extLst>
      <p:ext uri="{BB962C8B-B14F-4D97-AF65-F5344CB8AC3E}">
        <p14:creationId xmlns:p14="http://schemas.microsoft.com/office/powerpoint/2010/main" val="381509831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Per raggiungere lo stesso risultato senza fare ricorso alla poesiola, occorrerebbe uno sforzo assai maggiore, ed oltretutto il ricordo sarebbe meno stabile. E' meglio usare il nostro tempo ed i nostri sforzi per capire quanto dobbiamo e possiamo capire, non sprecando fatica inutilmente nella memorizzazione di elenchi che meglio possono essere gestiti con specifici accorgimenti mnemonici.. </a:t>
            </a:r>
          </a:p>
          <a:p>
            <a:r>
              <a:rPr lang="it-IT" dirty="0"/>
              <a:t> </a:t>
            </a:r>
          </a:p>
          <a:p>
            <a:endParaRPr lang="it-IT" dirty="0"/>
          </a:p>
        </p:txBody>
      </p:sp>
    </p:spTree>
    <p:extLst>
      <p:ext uri="{BB962C8B-B14F-4D97-AF65-F5344CB8AC3E}">
        <p14:creationId xmlns:p14="http://schemas.microsoft.com/office/powerpoint/2010/main" val="5616429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Questo non è un invito alla pigrizia ma alla razionalità. Già gli antichi oratori greci e latini usavano sistemi del genere per mandare a memoria rapidamente lunghi elenchi di informazioni in tempi in cui la mancanza della stampa rendeva necessario un uso assai ampio delle proprie capacità di memorizzazione. Gli stessi computer spesso, per facilitare le ricerche, si formano degli indici, trovati i quali, possono riportare rapidamente sullo schermo intere pagine di informazioni</a:t>
            </a:r>
          </a:p>
        </p:txBody>
      </p:sp>
    </p:spTree>
    <p:extLst>
      <p:ext uri="{BB962C8B-B14F-4D97-AF65-F5344CB8AC3E}">
        <p14:creationId xmlns:p14="http://schemas.microsoft.com/office/powerpoint/2010/main" val="3156845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Apprendere significa perciò  attribuire un valore ed un significato alle esperienze che ci accade di vivere,  confrontare ed integrare le nuove informazioni così ricevute con quanto già era noto in precedenza e, soprattutto, riuscire ad applicare queste nuove conoscenze nella soluzione di compiti reali. </a:t>
            </a:r>
          </a:p>
        </p:txBody>
      </p:sp>
    </p:spTree>
    <p:extLst>
      <p:ext uri="{BB962C8B-B14F-4D97-AF65-F5344CB8AC3E}">
        <p14:creationId xmlns:p14="http://schemas.microsoft.com/office/powerpoint/2010/main" val="321507341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Questo sistema basato sull'uso dell'acronimo, ovvero dell' utilizzo della prima o delle prime lettere di parole per comporre frasi che facilitino la memorizzazione di lunghi elenchi, può essere usato in modo assai estensivo. Ricordo, oltre 20 anni fa, studiando Biochimica, il mio scontro con le pagine che descrivevano gli aminoacidi. La necessità principale, consisteva naturalmente nel capire perché queste sostanze si chiamano aminoacidi (sono formati da un gruppo aminico e da un radicale acido) ed a cosa servono (sono i componenti essenziali delle proteine a loro volta elementi fondamentali di ogni forma vivente</a:t>
            </a:r>
          </a:p>
        </p:txBody>
      </p:sp>
    </p:spTree>
    <p:extLst>
      <p:ext uri="{BB962C8B-B14F-4D97-AF65-F5344CB8AC3E}">
        <p14:creationId xmlns:p14="http://schemas.microsoft.com/office/powerpoint/2010/main" val="340650673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Ci troviamo quindi di fronte ad un capitolo centrale della Biochimica. Prima di accingerci alla memorizzazione di un elenco, occorre quindi comprendere nelle sue linee generali ciò che stiamo studiando. Il problema immediatamente successivo consiste però nel ricordare la classificazione di questi elementi, altrimenti lo studio di gran parte della biochimica diverrebbe un fatto teorico ed astratto. Gli aminoacidi sono una trentina, ed i loro nomi, come ad esempio, alanina, metionina, valina, certamente non ci aiutano molto in uno sforzo di classificazione.</a:t>
            </a:r>
          </a:p>
        </p:txBody>
      </p:sp>
    </p:spTree>
    <p:extLst>
      <p:ext uri="{BB962C8B-B14F-4D97-AF65-F5344CB8AC3E}">
        <p14:creationId xmlns:p14="http://schemas.microsoft.com/office/powerpoint/2010/main" val="229921700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Mi sono molto divertito nel cercare di riordinare queste cinque tremende pagine del libro di biochimica ricorrendo a simpatiche poesiole che mi mettono tutt' ora in grado di ricordare, a vent'anni di distanza, questa importante classificazione. Si trattava in questo caso di una specie di tabella a doppia entrata. Il primo obiettivo consisteva infatti nel ricordare quali erano le classi dei diversi aminoacidi. Si trattava poi di attribuire ad ogni classe i diversi aminoacidi, e ciò possibilmente in ordine di progressiva complessità molecolare. </a:t>
            </a:r>
          </a:p>
        </p:txBody>
      </p:sp>
    </p:spTree>
    <p:extLst>
      <p:ext uri="{BB962C8B-B14F-4D97-AF65-F5344CB8AC3E}">
        <p14:creationId xmlns:p14="http://schemas.microsoft.com/office/powerpoint/2010/main" val="326482062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Dato che gli aminoacidi vengono di solito classificati in: Alifatici, Aromatici, Iodati, Solforati, Eterociclici, Acidi e Basici, con un po' di fantasia e molto divertimento, misi a punto la frase: " </a:t>
            </a:r>
            <a:r>
              <a:rPr lang="it-IT" dirty="0" err="1"/>
              <a:t>ALIgi</a:t>
            </a:r>
            <a:r>
              <a:rPr lang="it-IT" dirty="0"/>
              <a:t> A ROMA ODIA </a:t>
            </a:r>
            <a:r>
              <a:rPr lang="it-IT" dirty="0" err="1"/>
              <a:t>SOLFeggiare</a:t>
            </a:r>
            <a:r>
              <a:rPr lang="it-IT" dirty="0"/>
              <a:t> in </a:t>
            </a:r>
            <a:r>
              <a:rPr lang="it-IT" dirty="0" err="1"/>
              <a:t>biCICLetta</a:t>
            </a:r>
            <a:r>
              <a:rPr lang="it-IT" dirty="0"/>
              <a:t>: è ACIDO quel </a:t>
            </a:r>
            <a:r>
              <a:rPr lang="it-IT" dirty="0" err="1"/>
              <a:t>BAStardo</a:t>
            </a:r>
            <a:r>
              <a:rPr lang="it-IT" dirty="0"/>
              <a:t>!" (non me ne voglia il mio amico Aligi, ma il suo nome iniziava proprio come gli Alifatici e poi risultava facile immaginarlo un po'  arrabbiato, in bicicletta, per le vie di Roma!). La visualizzazione di una scena del genere è tanto facile che la classificazione si stampa indelebilmente nel cervello con essa. Rimane ora il problema di ricordare i componenti delle singole classi. Gli alifatici comprendono, in ordine progressivo, la Glicina, Alanina, Serina, Treonina, Valina, Leucina ed Isoleucina.</a:t>
            </a:r>
          </a:p>
        </p:txBody>
      </p:sp>
    </p:spTree>
    <p:extLst>
      <p:ext uri="{BB962C8B-B14F-4D97-AF65-F5344CB8AC3E}">
        <p14:creationId xmlns:p14="http://schemas.microsoft.com/office/powerpoint/2010/main" val="83191678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Per ricordarle mi è stato utile ricavare dalle loro iniziali quanto segue: "</a:t>
            </a:r>
            <a:r>
              <a:rPr lang="it-IT" dirty="0" err="1"/>
              <a:t>ALIgi</a:t>
            </a:r>
            <a:r>
              <a:rPr lang="it-IT" dirty="0"/>
              <a:t> canta: il </a:t>
            </a:r>
            <a:r>
              <a:rPr lang="it-IT" dirty="0" err="1"/>
              <a:t>GLICINe</a:t>
            </a:r>
            <a:r>
              <a:rPr lang="it-IT" dirty="0"/>
              <a:t> ALLA </a:t>
            </a:r>
            <a:r>
              <a:rPr lang="it-IT" dirty="0" err="1"/>
              <a:t>SERa</a:t>
            </a:r>
            <a:r>
              <a:rPr lang="it-IT" dirty="0"/>
              <a:t> </a:t>
            </a:r>
            <a:r>
              <a:rPr lang="it-IT" dirty="0" err="1"/>
              <a:t>TREma</a:t>
            </a:r>
            <a:r>
              <a:rPr lang="it-IT" dirty="0"/>
              <a:t> nella VAL‑LE </a:t>
            </a:r>
            <a:r>
              <a:rPr lang="it-IT" dirty="0" err="1"/>
              <a:t>ISOlata</a:t>
            </a:r>
            <a:r>
              <a:rPr lang="it-IT" dirty="0"/>
              <a:t>". Il fatto di preporre alla frase l' espressione "Aligi canta:" rendeva facile il ricordare che stavamo parlando degli Alifatici, mentre il resto della espressione consentiva di ricordare gli aminoacidi nell' ordine (il </a:t>
            </a:r>
            <a:r>
              <a:rPr lang="it-IT" dirty="0" err="1"/>
              <a:t>GLICINe</a:t>
            </a:r>
            <a:r>
              <a:rPr lang="it-IT" dirty="0"/>
              <a:t> = Glicina; ALLA = Alanina; </a:t>
            </a:r>
            <a:r>
              <a:rPr lang="it-IT" dirty="0" err="1"/>
              <a:t>SERa</a:t>
            </a:r>
            <a:r>
              <a:rPr lang="it-IT" dirty="0"/>
              <a:t> = Serina </a:t>
            </a:r>
            <a:r>
              <a:rPr lang="it-IT" dirty="0" err="1"/>
              <a:t>ecc</a:t>
            </a:r>
            <a:r>
              <a:rPr lang="it-IT" dirty="0"/>
              <a:t>). Se torniamo alla frase originale della classificazione vediamo come Aligi A ROMA odia solfeggiare ecc., </a:t>
            </a:r>
          </a:p>
        </p:txBody>
      </p:sp>
    </p:spTree>
    <p:extLst>
      <p:ext uri="{BB962C8B-B14F-4D97-AF65-F5344CB8AC3E}">
        <p14:creationId xmlns:p14="http://schemas.microsoft.com/office/powerpoint/2010/main" val="201482022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dato che ora conosciamo gli Alifatici, possiamo passare agli A </a:t>
            </a:r>
            <a:r>
              <a:rPr lang="it-IT" dirty="0" err="1"/>
              <a:t>ROMAtici</a:t>
            </a:r>
            <a:r>
              <a:rPr lang="it-IT" dirty="0"/>
              <a:t> che sono ricordati dalla frase "L'AROMA TI </a:t>
            </a:r>
            <a:r>
              <a:rPr lang="it-IT" dirty="0" err="1"/>
              <a:t>ROde</a:t>
            </a:r>
            <a:r>
              <a:rPr lang="it-IT" dirty="0"/>
              <a:t> il </a:t>
            </a:r>
            <a:r>
              <a:rPr lang="it-IT" dirty="0" err="1"/>
              <a:t>FEgato</a:t>
            </a:r>
            <a:r>
              <a:rPr lang="it-IT" dirty="0"/>
              <a:t>" laddove L' AROMA= si tratta di aminoacidi AROMATICI; TI </a:t>
            </a:r>
            <a:r>
              <a:rPr lang="it-IT" dirty="0" err="1"/>
              <a:t>ROde</a:t>
            </a:r>
            <a:r>
              <a:rPr lang="it-IT" dirty="0"/>
              <a:t>= Tirosina; il </a:t>
            </a:r>
            <a:r>
              <a:rPr lang="it-IT" dirty="0" err="1"/>
              <a:t>FEgato</a:t>
            </a:r>
            <a:r>
              <a:rPr lang="it-IT" dirty="0"/>
              <a:t>= Fenilalanina). Andando avanti rapidamente, senza tediare il lettore, basterà dire che gli Iodati (</a:t>
            </a:r>
            <a:r>
              <a:rPr lang="it-IT" dirty="0" err="1"/>
              <a:t>Iodogorgonico</a:t>
            </a:r>
            <a:r>
              <a:rPr lang="it-IT" dirty="0"/>
              <a:t>, </a:t>
            </a:r>
            <a:r>
              <a:rPr lang="it-IT" dirty="0" err="1"/>
              <a:t>Triiodotironina</a:t>
            </a:r>
            <a:r>
              <a:rPr lang="it-IT" dirty="0"/>
              <a:t>, Tiroxina) possono essere ricordati dalla frase: "Odio la gorgone che in tre tiri ti strozza." I solforati sono Cisteina e Metionina da cui: "Lo zolfo se CI‑</a:t>
            </a:r>
            <a:r>
              <a:rPr lang="it-IT" dirty="0" err="1"/>
              <a:t>STa</a:t>
            </a:r>
            <a:r>
              <a:rPr lang="it-IT" dirty="0"/>
              <a:t> </a:t>
            </a:r>
            <a:r>
              <a:rPr lang="it-IT" dirty="0" err="1"/>
              <a:t>METtilo</a:t>
            </a:r>
            <a:r>
              <a:rPr lang="it-IT" dirty="0"/>
              <a:t>", mentre gli eterociclici, gli acidi ed i basici sono compresi nelle frasi "I tristi Proletari ed i Dromedari si proteggono istintivamente"; "Se mangi Asparagi acidi non ti crescono i glutei" e "Ti basterà dire che Argante e </a:t>
            </a:r>
            <a:r>
              <a:rPr lang="it-IT" dirty="0" err="1"/>
              <a:t>Lisippo</a:t>
            </a:r>
            <a:r>
              <a:rPr lang="it-IT" dirty="0"/>
              <a:t> usarono un idrante liso per bagnare l' ornitorinco citrullo". </a:t>
            </a:r>
          </a:p>
          <a:p>
            <a:endParaRPr lang="it-IT" dirty="0"/>
          </a:p>
        </p:txBody>
      </p:sp>
    </p:spTree>
    <p:extLst>
      <p:ext uri="{BB962C8B-B14F-4D97-AF65-F5344CB8AC3E}">
        <p14:creationId xmlns:p14="http://schemas.microsoft.com/office/powerpoint/2010/main" val="80265433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 Se qualcuno trova questo sistema troppo complesso, che ci provi a trovarne uno più semplice. L'importante è non disperarsi di fronte agli "elenchi del telefono" che ogni tanto ci capita di incontrare negli studi di medicina, legge, biologia ecc. ed usare la nostra creatività ed il nostro spirito per rendere divertenti e facili da memorizzare anche elenchi piuttosto complessi. </a:t>
            </a:r>
          </a:p>
          <a:p>
            <a:r>
              <a:rPr lang="it-IT" dirty="0"/>
              <a:t> </a:t>
            </a:r>
          </a:p>
        </p:txBody>
      </p:sp>
    </p:spTree>
    <p:extLst>
      <p:ext uri="{BB962C8B-B14F-4D97-AF65-F5344CB8AC3E}">
        <p14:creationId xmlns:p14="http://schemas.microsoft.com/office/powerpoint/2010/main" val="120161643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Ciò che è utile discutere qui non è la bellezza di singoli versi, o di frasi più o meno scherzose, quanto piuttosto dell' opportunità di adottare un metodo. Direi anzi che lo sforzo (di per sé lieve e divertente) di ricercare il proprio sistema di memorizzazione è certamente premiato da un ricordo assai più stabile e personale di quanto non avverrebbe se ricordassimo gli elenchi con filastrocche "standard". </a:t>
            </a:r>
          </a:p>
          <a:p>
            <a:endParaRPr lang="it-IT" dirty="0"/>
          </a:p>
        </p:txBody>
      </p:sp>
    </p:spTree>
    <p:extLst>
      <p:ext uri="{BB962C8B-B14F-4D97-AF65-F5344CB8AC3E}">
        <p14:creationId xmlns:p14="http://schemas.microsoft.com/office/powerpoint/2010/main" val="232001862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Alcuni sistemi possono essere infatti assai personali. Questi sistemi funzionano infatti per noi che li abbiamo creati, mentre agli altri possono risultare a tal punto cervellotici da essere più difficili dello studio tradizionale. Se però per noi funzionano, non dobbiamo vergognarcene. </a:t>
            </a:r>
          </a:p>
          <a:p>
            <a:r>
              <a:rPr lang="it-IT" dirty="0"/>
              <a:t> </a:t>
            </a:r>
          </a:p>
          <a:p>
            <a:endParaRPr lang="it-IT" dirty="0"/>
          </a:p>
        </p:txBody>
      </p:sp>
    </p:spTree>
    <p:extLst>
      <p:ext uri="{BB962C8B-B14F-4D97-AF65-F5344CB8AC3E}">
        <p14:creationId xmlns:p14="http://schemas.microsoft.com/office/powerpoint/2010/main" val="126483341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Parlando con altri Professori universitari (tutta gente a suo tempo laureata con lode), ho trovato che quasi tutti avevano messo a punto dei sistemi simili per ricordare alcuni argomenti particolarmente ostici. In effetti sono poi molte le persone che possono ricordarsi con immediatezza quanti giorni ha un certo mese dell'anno senza far ricorso alla poesiola "trenta dì conta novembre...." ? </a:t>
            </a:r>
          </a:p>
          <a:p>
            <a:r>
              <a:rPr lang="it-IT" dirty="0"/>
              <a:t> </a:t>
            </a:r>
            <a:endParaRPr lang="it-IT" dirty="0"/>
          </a:p>
        </p:txBody>
      </p:sp>
    </p:spTree>
    <p:extLst>
      <p:ext uri="{BB962C8B-B14F-4D97-AF65-F5344CB8AC3E}">
        <p14:creationId xmlns:p14="http://schemas.microsoft.com/office/powerpoint/2010/main" val="3679296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 Anche l'apprendimento a livello scolastico è, o dovrebbe essere, il risultato di un accostamento attivo, creativo, critico e motivato ad una determinata materia e non già il frutto di innumerevoli letture svogliate e distratte di alcune pagine di libro. </a:t>
            </a:r>
          </a:p>
        </p:txBody>
      </p:sp>
    </p:spTree>
    <p:extLst>
      <p:ext uri="{BB962C8B-B14F-4D97-AF65-F5344CB8AC3E}">
        <p14:creationId xmlns:p14="http://schemas.microsoft.com/office/powerpoint/2010/main" val="367126627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55000" lnSpcReduction="20000"/>
          </a:bodyPr>
          <a:lstStyle/>
          <a:p>
            <a:r>
              <a:rPr lang="it-IT" dirty="0"/>
              <a:t> Con l' uso delle informazioni e l' aumento delle nostre conoscenze nello specifico settore, il ricorso alle poesiole sarà sempre meno necessario. Tali accorgimenti sono utili proprio in una fase iniziale di studio. Quando conosceremo approfonditamente gli argomenti in corso di studio, il ricordo di queste classificazioni si sarà a tal punto fissato da non avere bisogno di particolari sostegni. </a:t>
            </a:r>
          </a:p>
          <a:p>
            <a:r>
              <a:rPr lang="it-IT" dirty="0"/>
              <a:t> </a:t>
            </a:r>
          </a:p>
          <a:p>
            <a:r>
              <a:rPr lang="it-IT" dirty="0"/>
              <a:t>     Questo sistema di catalogazione si rivela particolarmente utile quando si ha a che fare con parole astratte o che comunque posseggano uno scarso potere di immagine. Ad esempio, la visualizzazione del termine "Alifatici", può risultare abbastanza difficile, per lo meno finché non abbiamo maneggiato, annusato, assaggiato, tali prodotti. Nelle fasi iniziali del nostro studio può essere invece assai più facile visualizzare l' amico </a:t>
            </a:r>
            <a:r>
              <a:rPr lang="it-IT" dirty="0" err="1"/>
              <a:t>ALIgi</a:t>
            </a:r>
            <a:r>
              <a:rPr lang="it-IT" dirty="0"/>
              <a:t> mentre va in bicicletta per Roma. Questa scenetta, con tanto di Colosseo e di bicicletta malandata, è certamente più facile da vivere nella nostra immaginazione e richiama alla memoria, come abbiamo visto nell'ordine giusto, svariate classi di elementi altrimenti scarsamente rappresentabili.  </a:t>
            </a:r>
          </a:p>
        </p:txBody>
      </p:sp>
    </p:spTree>
    <p:extLst>
      <p:ext uri="{BB962C8B-B14F-4D97-AF65-F5344CB8AC3E}">
        <p14:creationId xmlns:p14="http://schemas.microsoft.com/office/powerpoint/2010/main" val="297555651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2) SISTEMA DELLA FORMA DEL NUMERO </a:t>
            </a:r>
          </a:p>
          <a:p>
            <a:r>
              <a:rPr lang="it-IT" dirty="0"/>
              <a:t> </a:t>
            </a:r>
          </a:p>
          <a:p>
            <a:r>
              <a:rPr lang="it-IT" dirty="0"/>
              <a:t>     Non sempre però le cose sono così complesse. A volte dobbiamo ricordare degli elenchi di oggetti che hanno una loro precisa identità e che già di per </a:t>
            </a:r>
            <a:r>
              <a:rPr lang="it-IT" dirty="0" err="1"/>
              <a:t>sè</a:t>
            </a:r>
            <a:r>
              <a:rPr lang="it-IT" dirty="0"/>
              <a:t> sono facilmente raffigurabili, come avviene ad esempio in un elenco di titoli di libri di un autore, in una lista della spesa ecc.; generalmente questi elenchi  devono essere ricordati secondo un ordine predeterminato. In questi casi si ricorre, con maggiore facilità, ad un altro accorgimento definito della "forma del numero". </a:t>
            </a:r>
          </a:p>
          <a:p>
            <a:r>
              <a:rPr lang="it-IT" dirty="0"/>
              <a:t> </a:t>
            </a:r>
          </a:p>
        </p:txBody>
      </p:sp>
    </p:spTree>
    <p:extLst>
      <p:ext uri="{BB962C8B-B14F-4D97-AF65-F5344CB8AC3E}">
        <p14:creationId xmlns:p14="http://schemas.microsoft.com/office/powerpoint/2010/main" val="310439837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40000" lnSpcReduction="20000"/>
          </a:bodyPr>
          <a:lstStyle/>
          <a:p>
            <a:r>
              <a:rPr lang="it-IT" dirty="0"/>
              <a:t> Per applicare questo metodo, si cerca di imparare, una volta per tutte, ad associare i numeri da 1 a 10 con un' immagine facilmente rievocabile nella nostra mente. Sceglieremo le immagini da associare mentalmente ai numeri, sulla base della somiglianza fisica tra la forma della cifra e l'immagine scelta; ad esempio:  </a:t>
            </a:r>
          </a:p>
          <a:p>
            <a:r>
              <a:rPr lang="it-IT" dirty="0"/>
              <a:t>1 = matita, penna, palo, candela, pene, pagliuzza. </a:t>
            </a:r>
          </a:p>
          <a:p>
            <a:r>
              <a:rPr lang="it-IT" dirty="0"/>
              <a:t>2 = cigno. </a:t>
            </a:r>
          </a:p>
          <a:p>
            <a:r>
              <a:rPr lang="it-IT" dirty="0"/>
              <a:t>3 = seno, sedere, colline. </a:t>
            </a:r>
          </a:p>
          <a:p>
            <a:r>
              <a:rPr lang="it-IT" dirty="0"/>
              <a:t> </a:t>
            </a:r>
          </a:p>
          <a:p>
            <a:r>
              <a:rPr lang="it-IT" dirty="0"/>
              <a:t>4 = barca a vela, sedia, tenda canadese da campeggio. </a:t>
            </a:r>
          </a:p>
          <a:p>
            <a:r>
              <a:rPr lang="it-IT" dirty="0"/>
              <a:t> </a:t>
            </a:r>
          </a:p>
          <a:p>
            <a:r>
              <a:rPr lang="it-IT" dirty="0"/>
              <a:t>5 = gancio, amo, donna incinta, fiasco. </a:t>
            </a:r>
          </a:p>
          <a:p>
            <a:r>
              <a:rPr lang="it-IT" dirty="0"/>
              <a:t> </a:t>
            </a:r>
          </a:p>
          <a:p>
            <a:r>
              <a:rPr lang="it-IT" dirty="0"/>
              <a:t>6 = ciliegia, pipa, mazza da golf, bambino che fa le capriole. </a:t>
            </a:r>
          </a:p>
          <a:p>
            <a:r>
              <a:rPr lang="it-IT" dirty="0"/>
              <a:t> </a:t>
            </a:r>
          </a:p>
          <a:p>
            <a:r>
              <a:rPr lang="it-IT" dirty="0"/>
              <a:t>7 = lenza, boomerang, gobbo. </a:t>
            </a:r>
          </a:p>
          <a:p>
            <a:r>
              <a:rPr lang="it-IT" dirty="0"/>
              <a:t> </a:t>
            </a:r>
          </a:p>
          <a:p>
            <a:r>
              <a:rPr lang="it-IT" dirty="0"/>
              <a:t>8 = clessidra, pupazzo di neve, donna formosa. </a:t>
            </a:r>
          </a:p>
          <a:p>
            <a:r>
              <a:rPr lang="it-IT" dirty="0"/>
              <a:t> </a:t>
            </a:r>
          </a:p>
          <a:p>
            <a:r>
              <a:rPr lang="it-IT" dirty="0"/>
              <a:t>  9 = racchetta da tennis, girino, spermatozoo, specchio col manico. </a:t>
            </a:r>
          </a:p>
          <a:p>
            <a:r>
              <a:rPr lang="it-IT" dirty="0"/>
              <a:t> </a:t>
            </a:r>
          </a:p>
          <a:p>
            <a:r>
              <a:rPr lang="it-IT" dirty="0"/>
              <a:t>10= Stanlio e Ollio. </a:t>
            </a:r>
          </a:p>
          <a:p>
            <a:r>
              <a:rPr lang="it-IT" dirty="0"/>
              <a:t> </a:t>
            </a:r>
          </a:p>
        </p:txBody>
      </p:sp>
    </p:spTree>
    <p:extLst>
      <p:ext uri="{BB962C8B-B14F-4D97-AF65-F5344CB8AC3E}">
        <p14:creationId xmlns:p14="http://schemas.microsoft.com/office/powerpoint/2010/main" val="391712574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Si tratta naturalmente di scelte estremamente personali. Gli oggetti suggeriti nell'elenco sono solamente quelli che più frequentemente vengono usati a questo scopo data la loro facilità di visualizzazione e la loro innegabile somiglianza di forma con il numero. Niente ci vieta di usarne di diversi. </a:t>
            </a:r>
          </a:p>
          <a:p>
            <a:r>
              <a:rPr lang="it-IT" dirty="0"/>
              <a:t> </a:t>
            </a:r>
          </a:p>
          <a:p>
            <a:r>
              <a:rPr lang="it-IT" dirty="0"/>
              <a:t>     Una volta che ci siamo abituati a rappresentare mentalmente i numeri con una precisa serie di oggetti standard e per noi facilmente evocabili,  possiamo usare questa nostra capacità per memorizzare degli elenchi di informazioni. </a:t>
            </a:r>
          </a:p>
          <a:p>
            <a:r>
              <a:rPr lang="it-IT" dirty="0"/>
              <a:t> </a:t>
            </a:r>
          </a:p>
          <a:p>
            <a:endParaRPr lang="it-IT" dirty="0"/>
          </a:p>
        </p:txBody>
      </p:sp>
    </p:spTree>
    <p:extLst>
      <p:ext uri="{BB962C8B-B14F-4D97-AF65-F5344CB8AC3E}">
        <p14:creationId xmlns:p14="http://schemas.microsoft.com/office/powerpoint/2010/main" val="33358910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r>
              <a:rPr lang="it-IT" dirty="0"/>
              <a:t> Immaginiamo, ad esempio, di dover ricordare alcune delle opere maggiori di Gabriele D'Annunzio e di volerle ricordare nel seguente ordine: 1= laudi; 2= Novelle della Pescara; 3= Il Piacere; 4= Il Trionfo della morte; 5= Il fuoco; 6= Forse che sì forse che no; 7= Francesca da Rimini; 8= La figlia di Iorio; 9= La fiaccola sotto il moggio; 10= Fedra; 11= Notturno; 12= Faville del Maglio. A seconda delle immagini da noi scelte per rappresentare i numeri, potremo vedere, nella nostra immaginazione delle scene abbastanza curiose e facilissime da ricordare. Ad esempio, dato che 1 è rappresentabile come un campanile, vedremo, nella nostra immagine mentale, un certo numero di suore, vicine ad un campanile, che cantano Laudi; Cerchiamo di immaginare i colori del campanile, delle vesti delle suore, del cielo, il movimento della scena ed il suono del canto delle laudi. Una tale scena, con un minimo esercizio, può essere visualizzata in modo sufficientemente completo in circa 5‑10 secondi e, proprio per la pregnanza delle informazioni, questa immagine tende a fissarsi molto rapidamente e stabilmente in memoria. </a:t>
            </a:r>
          </a:p>
          <a:p>
            <a:r>
              <a:rPr lang="it-IT" dirty="0"/>
              <a:t> </a:t>
            </a:r>
          </a:p>
        </p:txBody>
      </p:sp>
    </p:spTree>
    <p:extLst>
      <p:ext uri="{BB962C8B-B14F-4D97-AF65-F5344CB8AC3E}">
        <p14:creationId xmlns:p14="http://schemas.microsoft.com/office/powerpoint/2010/main" val="275281352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Al numero 2 abbiamo deciso di far corrispondere un cigno che, quando nuota su un lago assomiglia, come forma, a questa cifra. Possiamo allora immaginare un cigno bianco che nuota su un laghetto azzurro e che pesca. L'atto del pescare ci porterà alla mente per assonanza le "Novelle della Pescara". </a:t>
            </a:r>
          </a:p>
          <a:p>
            <a:r>
              <a:rPr lang="it-IT" dirty="0"/>
              <a:t> </a:t>
            </a:r>
          </a:p>
          <a:p>
            <a:r>
              <a:rPr lang="it-IT" dirty="0"/>
              <a:t>    Se abbiamo scelto per il numero 3  il seno, potemmo immaginarci il seno prosperoso e prorompente di una "donna di piacere"; in questo modo il termine "piacere" ed il numero 3 saranno fortemente associati. </a:t>
            </a:r>
          </a:p>
          <a:p>
            <a:r>
              <a:rPr lang="it-IT" dirty="0"/>
              <a:t> </a:t>
            </a:r>
          </a:p>
        </p:txBody>
      </p:sp>
    </p:spTree>
    <p:extLst>
      <p:ext uri="{BB962C8B-B14F-4D97-AF65-F5344CB8AC3E}">
        <p14:creationId xmlns:p14="http://schemas.microsoft.com/office/powerpoint/2010/main" val="14509346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Proseguendo negli esempi, vediamo come il numero 4 è rappresentato da una sedia di cui ricorda la forma; dovendo ricordare, come quarta opera dell'elenco "Il trionfo della morte", possiamo immaginarci un cadavere stecchito appoggiato su due sedie e l'associazione risulterà certamente assai utile. </a:t>
            </a:r>
          </a:p>
          <a:p>
            <a:r>
              <a:rPr lang="it-IT" dirty="0"/>
              <a:t> </a:t>
            </a:r>
          </a:p>
          <a:p>
            <a:r>
              <a:rPr lang="it-IT" dirty="0"/>
              <a:t>    Potete provare ora a fare le successive associazioni e vedrete come in fondo questo esercizio possa risultare abbastanza piacevole, rapido e straordinariamente efficiente. La associazione delle diverse opere con i relativi numeri, vi consentirà di ricordare tutti gli elementi della serie, in ordine diretto o inverso, senza sbagli o esitazioni. </a:t>
            </a:r>
          </a:p>
          <a:p>
            <a:endParaRPr lang="it-IT" dirty="0"/>
          </a:p>
        </p:txBody>
      </p:sp>
    </p:spTree>
    <p:extLst>
      <p:ext uri="{BB962C8B-B14F-4D97-AF65-F5344CB8AC3E}">
        <p14:creationId xmlns:p14="http://schemas.microsoft.com/office/powerpoint/2010/main" val="144918801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r>
              <a:rPr lang="it-IT" dirty="0"/>
              <a:t> Nella nostra immaginazione, che è un fatto privato e tale dovrebbe rimanere, in molti casi tenderemo a formare immagini assai dense di particolari, capaci di suscitare divertimento, orrore, curiosità, eccitamento, insomma, usiamo immagini, per quanto possibile, non neutre. Sarà utile per questo ricorrere ad ingrandimenti esagerati, oppure immaginare scene rimpicciolite, oggetti scandalosi o usati in modo bizzarro. </a:t>
            </a:r>
          </a:p>
          <a:p>
            <a:r>
              <a:rPr lang="it-IT" dirty="0"/>
              <a:t> </a:t>
            </a:r>
          </a:p>
          <a:p>
            <a:r>
              <a:rPr lang="it-IT" dirty="0"/>
              <a:t>   Qualora l'elenco di oggetti da ricordare non si limitasse a 10 elementi, si potranno immaginare i nostri 10 numeri modificati, es. sotto ghiaccio, per associarli agli oggetti che vanno da 11 a 20. </a:t>
            </a:r>
          </a:p>
          <a:p>
            <a:r>
              <a:rPr lang="it-IT" dirty="0"/>
              <a:t> </a:t>
            </a:r>
          </a:p>
          <a:p>
            <a:r>
              <a:rPr lang="it-IT" dirty="0"/>
              <a:t>    Così ad esempio, se a 1 corrisponde un campanile, e l' opera all' undicesimo posto nella nostra serie è il "Notturno" e per ricordarlo potremo raffigurarci mentalmente un campanile, ricoperto di neve e ghiaccio, di notte, illuminato dalla luna ecc. </a:t>
            </a:r>
          </a:p>
          <a:p>
            <a:r>
              <a:rPr lang="it-IT" dirty="0"/>
              <a:t> </a:t>
            </a:r>
          </a:p>
        </p:txBody>
      </p:sp>
    </p:spTree>
    <p:extLst>
      <p:ext uri="{BB962C8B-B14F-4D97-AF65-F5344CB8AC3E}">
        <p14:creationId xmlns:p14="http://schemas.microsoft.com/office/powerpoint/2010/main" val="82083125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40000" lnSpcReduction="20000"/>
          </a:bodyPr>
          <a:lstStyle/>
          <a:p>
            <a:r>
              <a:rPr lang="it-IT" dirty="0"/>
              <a:t> Alcune persone preferiscono associare ai numeri, parole che abbiano con essi delle assonanze, ad esempio: </a:t>
            </a:r>
          </a:p>
          <a:p>
            <a:r>
              <a:rPr lang="it-IT" dirty="0"/>
              <a:t> </a:t>
            </a:r>
          </a:p>
          <a:p>
            <a:r>
              <a:rPr lang="it-IT" dirty="0"/>
              <a:t>1 = pruno, bruno. </a:t>
            </a:r>
          </a:p>
          <a:p>
            <a:r>
              <a:rPr lang="it-IT" dirty="0"/>
              <a:t> </a:t>
            </a:r>
          </a:p>
          <a:p>
            <a:r>
              <a:rPr lang="it-IT" dirty="0"/>
              <a:t>2= bue, lue. </a:t>
            </a:r>
          </a:p>
          <a:p>
            <a:r>
              <a:rPr lang="it-IT" dirty="0"/>
              <a:t> </a:t>
            </a:r>
          </a:p>
          <a:p>
            <a:r>
              <a:rPr lang="it-IT" dirty="0"/>
              <a:t>3 = re, tè, frappè. </a:t>
            </a:r>
          </a:p>
          <a:p>
            <a:r>
              <a:rPr lang="it-IT" dirty="0"/>
              <a:t> </a:t>
            </a:r>
          </a:p>
          <a:p>
            <a:r>
              <a:rPr lang="it-IT" dirty="0"/>
              <a:t>4 = gatto, ratto, matto. </a:t>
            </a:r>
          </a:p>
          <a:p>
            <a:r>
              <a:rPr lang="it-IT" dirty="0"/>
              <a:t> </a:t>
            </a:r>
          </a:p>
          <a:p>
            <a:r>
              <a:rPr lang="it-IT" dirty="0"/>
              <a:t>5 = lingue. </a:t>
            </a:r>
          </a:p>
          <a:p>
            <a:r>
              <a:rPr lang="it-IT" dirty="0"/>
              <a:t> </a:t>
            </a:r>
          </a:p>
          <a:p>
            <a:r>
              <a:rPr lang="it-IT" dirty="0"/>
              <a:t>6 = nei, cammei, dei. </a:t>
            </a:r>
          </a:p>
          <a:p>
            <a:r>
              <a:rPr lang="it-IT" dirty="0"/>
              <a:t> </a:t>
            </a:r>
          </a:p>
          <a:p>
            <a:r>
              <a:rPr lang="it-IT" dirty="0"/>
              <a:t>7 = tette, fette, vette. </a:t>
            </a:r>
          </a:p>
          <a:p>
            <a:r>
              <a:rPr lang="it-IT" dirty="0"/>
              <a:t> </a:t>
            </a:r>
          </a:p>
          <a:p>
            <a:r>
              <a:rPr lang="it-IT" dirty="0"/>
              <a:t>8 = risotto, biscotto, fagotto. </a:t>
            </a:r>
          </a:p>
          <a:p>
            <a:r>
              <a:rPr lang="it-IT" dirty="0"/>
              <a:t> </a:t>
            </a:r>
          </a:p>
          <a:p>
            <a:r>
              <a:rPr lang="it-IT" dirty="0"/>
              <a:t>9 = bove, Giove. </a:t>
            </a:r>
          </a:p>
          <a:p>
            <a:r>
              <a:rPr lang="it-IT" dirty="0"/>
              <a:t> </a:t>
            </a:r>
          </a:p>
          <a:p>
            <a:r>
              <a:rPr lang="it-IT" dirty="0"/>
              <a:t>10= ceci, preci, feci. </a:t>
            </a:r>
          </a:p>
          <a:p>
            <a:r>
              <a:rPr lang="it-IT" dirty="0"/>
              <a:t> </a:t>
            </a:r>
          </a:p>
        </p:txBody>
      </p:sp>
    </p:spTree>
    <p:extLst>
      <p:ext uri="{BB962C8B-B14F-4D97-AF65-F5344CB8AC3E}">
        <p14:creationId xmlns:p14="http://schemas.microsoft.com/office/powerpoint/2010/main" val="4548635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Anche in questo caso è opportuno scegliere ed abituarsi ad usare l'immagine che ci risulta maggiormente congeniale per ogni numero. Riusciremo così ad essere sufficientemente rapidi nel formare le associazioni relative. Anche seguendo questo sistema sarà importante ricorrere ad immagini colorate, sensuali, fantasiose e coinvolgenti, tali da fissarsi con facilità nella memoria. </a:t>
            </a:r>
          </a:p>
          <a:p>
            <a:r>
              <a:rPr lang="it-IT" dirty="0"/>
              <a:t> </a:t>
            </a:r>
          </a:p>
        </p:txBody>
      </p:sp>
    </p:spTree>
    <p:extLst>
      <p:ext uri="{BB962C8B-B14F-4D97-AF65-F5344CB8AC3E}">
        <p14:creationId xmlns:p14="http://schemas.microsoft.com/office/powerpoint/2010/main" val="1840826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Il rapido progresso tecnologico fa inoltre sì che conoscenze e tecniche fino a pochi anni fa all'avanguardia, siano oggi superate. Per tenersi al passo, occorre leggere e ricordare nuovi manuali tecnici, nuove procedure, e ciò rapidamente e spesso in un'età in cui si sono abbandonati da anni i banchi scolastici. </a:t>
            </a:r>
          </a:p>
        </p:txBody>
      </p:sp>
    </p:spTree>
    <p:extLst>
      <p:ext uri="{BB962C8B-B14F-4D97-AF65-F5344CB8AC3E}">
        <p14:creationId xmlns:p14="http://schemas.microsoft.com/office/powerpoint/2010/main" val="156997219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Il sistema della visualizzazione dei numeri associati agli oggetti da ricordare è particolarmente facile quando dobbiamo visualizzare liste di oggetti concreti. Le rime o le storielle citate precedentemente, si prestano invece assai meglio alla memorizzazione di nomi tecnici o astratti. A volte ci troviamo di fronte alla necessità di memorizzare liste di elementi misti, alcuni dei quali più facilmente visualizzabili rispetto ad altri. In questo caso, potremmo fare delle semplici associazioni col suono del nome dell'oggetto che vogliamo ricordare. Qualora, ad esempio, dovessimo ricordare, in seconda posizione il nome dell' aminoacido alanina, sostanza chimica certamente difficile da visualizzare, potremmo raggiungere il nostro scopo immaginando un </a:t>
            </a:r>
            <a:r>
              <a:rPr lang="it-IT" dirty="0" err="1"/>
              <a:t>ALANo</a:t>
            </a:r>
            <a:r>
              <a:rPr lang="it-IT" dirty="0"/>
              <a:t> (che ci ricorda la </a:t>
            </a:r>
            <a:r>
              <a:rPr lang="it-IT" dirty="0" err="1"/>
              <a:t>ALANina</a:t>
            </a:r>
            <a:r>
              <a:rPr lang="it-IT" dirty="0"/>
              <a:t>) che insegue un cigno (equivalente al numero 2 nel sistema della forma del numero).  </a:t>
            </a:r>
          </a:p>
        </p:txBody>
      </p:sp>
    </p:spTree>
    <p:extLst>
      <p:ext uri="{BB962C8B-B14F-4D97-AF65-F5344CB8AC3E}">
        <p14:creationId xmlns:p14="http://schemas.microsoft.com/office/powerpoint/2010/main" val="260613492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Naturalmente questi sistemi non ci esonerano dalla necessità di studiare. Infatti, se non sapessimo cosa sono gli aminoacidi, né che tra essi si trova una sostanza di nome alanina, rischieremmo una figura assai triste andando dal professore a raccontare storie di cani e di cigni. </a:t>
            </a:r>
          </a:p>
          <a:p>
            <a:r>
              <a:rPr lang="it-IT" dirty="0"/>
              <a:t> </a:t>
            </a:r>
          </a:p>
          <a:p>
            <a:r>
              <a:rPr lang="it-IT" dirty="0"/>
              <a:t>   Le tecniche di memorizzazione possono tornare quindi utili per ricordare gli elementi su cui comunque dovremmo effettuare le nostre operazioni mentali superiori, che consistono nel comprendere ciò che stiamo studiando e nel formare nuove associazioni tra i concetti appena acquisiti e quelli già noti in precedenza. </a:t>
            </a:r>
          </a:p>
          <a:p>
            <a:r>
              <a:rPr lang="it-IT" dirty="0"/>
              <a:t> </a:t>
            </a:r>
          </a:p>
        </p:txBody>
      </p:sp>
    </p:spTree>
    <p:extLst>
      <p:ext uri="{BB962C8B-B14F-4D97-AF65-F5344CB8AC3E}">
        <p14:creationId xmlns:p14="http://schemas.microsoft.com/office/powerpoint/2010/main" val="349169809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Si tratta in fondo di una condizione molto simile a quella in cui si trova chi usa un computer per scrivere il testo di un libro. La macchina può sollevarlo dalla necessità di dovere sprecare molto tempo in dattilografia mentre scrive e corregge il testo, si tratta quindi di un utile supporto tecnico. Non è però il computer a scrivere il libro; quest'ultimo è infatti opera dello studio, della pazienza e della creatività dell'autore. Il possesso di una strumentazione che ci possa liberare dagli aspetti più ripetitivi e fastidiosi del nostro lavoro, ci lascia più tempo ed energie da dedicare alla analisi dei particolari rilevanti di ciò che stiamo apprendendo.  </a:t>
            </a:r>
          </a:p>
        </p:txBody>
      </p:sp>
    </p:spTree>
    <p:extLst>
      <p:ext uri="{BB962C8B-B14F-4D97-AF65-F5344CB8AC3E}">
        <p14:creationId xmlns:p14="http://schemas.microsoft.com/office/powerpoint/2010/main" val="171996190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ALTRI SISTEMI MNEMOTECNICI</a:t>
            </a:r>
          </a:p>
        </p:txBody>
      </p:sp>
      <p:sp>
        <p:nvSpPr>
          <p:cNvPr id="3" name="Segnaposto contenuto 2"/>
          <p:cNvSpPr>
            <a:spLocks noGrp="1"/>
          </p:cNvSpPr>
          <p:nvPr>
            <p:ph idx="1"/>
          </p:nvPr>
        </p:nvSpPr>
        <p:spPr/>
        <p:txBody>
          <a:bodyPr>
            <a:normAutofit fontScale="55000" lnSpcReduction="20000"/>
          </a:bodyPr>
          <a:lstStyle/>
          <a:p>
            <a:pPr marL="0" indent="0">
              <a:buNone/>
            </a:pPr>
            <a:r>
              <a:rPr lang="it-IT" dirty="0"/>
              <a:t>Negli esempi precedenti ho dato delle indicazioni su come sia possibile memorizzare piccole liste di elementi nell' ordine desiderato. </a:t>
            </a:r>
          </a:p>
          <a:p>
            <a:r>
              <a:rPr lang="it-IT" dirty="0"/>
              <a:t> </a:t>
            </a:r>
          </a:p>
          <a:p>
            <a:r>
              <a:rPr lang="it-IT" dirty="0"/>
              <a:t>     Da secoli sono stati messi a punto sistemi capaci di consentire la memorizzazione di migliaia di elementi nell'ordine desiderato. Uno di questi, definito il metodo dei "loci" (dal latino </a:t>
            </a:r>
            <a:r>
              <a:rPr lang="it-IT" i="1" dirty="0"/>
              <a:t>loci</a:t>
            </a:r>
            <a:r>
              <a:rPr lang="it-IT" dirty="0"/>
              <a:t>=luoghi), o della casa romana, prevede che noi ci abituiamo a ricordare ed a visualizzare rapidamente una casa molto addobbata, mantenendo nella nostra immaginazione sempre fissi tutti i dettagli dell' arredamento. In fase di memorizzazione, possiamo raffigurarci noi stessi nell' atto di percorrere, sempre nello stesso ordine, le stanze della casa e nel deporre, in prossimità di svariati elementi particolarmente rilevanti dell' arredamento, gli oggetti che poi desideriamo ricordare o altri elementi che, per particolari somiglianze o assonanze ci possano facilmente ricordare ciò che vogliamo. In seguito, percorrendo mentalmente la stessa stanza, potremo facilmente rivedere quanto vi abbiamo "depositato". Con un sistema del genere si può ricordare la collocazione di qualche centinaio di elementi e, con l' esercizio, superare questo limite.  </a:t>
            </a:r>
          </a:p>
        </p:txBody>
      </p:sp>
    </p:spTree>
    <p:extLst>
      <p:ext uri="{BB962C8B-B14F-4D97-AF65-F5344CB8AC3E}">
        <p14:creationId xmlns:p14="http://schemas.microsoft.com/office/powerpoint/2010/main" val="140976942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it-IT" sz="1100" dirty="0"/>
              <a:t> </a:t>
            </a:r>
            <a:r>
              <a:rPr lang="it-IT" sz="2400" dirty="0"/>
              <a:t>Il ricordo dei numeri costituisce spesso un fatto piuttosto difficile. I numeri sono inoltre difficilmente visualizzabili, in quanto entità astratte. Da oltre 300 anni è stato messo a punto un sistema di trasformazione dei numeri in parole di senso compiuto. Questo sistema  consiste nell' attribuire ad ogni numero una consonante e, aggiungendo liberamente le vocali, possiamo così trasformare qualunque cifra in parole facilmente memorizzabili. Il codice abitualmente usato di questo sistema è il seguente: </a:t>
            </a:r>
          </a:p>
          <a:p>
            <a:pPr marL="0" indent="0">
              <a:buNone/>
            </a:pPr>
            <a:endParaRPr lang="it-IT" sz="1100" dirty="0"/>
          </a:p>
        </p:txBody>
      </p:sp>
    </p:spTree>
    <p:extLst>
      <p:ext uri="{BB962C8B-B14F-4D97-AF65-F5344CB8AC3E}">
        <p14:creationId xmlns:p14="http://schemas.microsoft.com/office/powerpoint/2010/main" val="125198087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47500" lnSpcReduction="20000"/>
          </a:bodyPr>
          <a:lstStyle/>
          <a:p>
            <a:r>
              <a:rPr lang="en-US" dirty="0"/>
              <a:t>0 = </a:t>
            </a:r>
            <a:r>
              <a:rPr lang="en-US" dirty="0" err="1"/>
              <a:t>z,s,x</a:t>
            </a:r>
            <a:r>
              <a:rPr lang="en-US" dirty="0"/>
              <a:t>. </a:t>
            </a:r>
            <a:endParaRPr lang="it-IT" dirty="0"/>
          </a:p>
          <a:p>
            <a:r>
              <a:rPr lang="en-US" dirty="0"/>
              <a:t> </a:t>
            </a:r>
            <a:endParaRPr lang="it-IT" dirty="0"/>
          </a:p>
          <a:p>
            <a:r>
              <a:rPr lang="en-US" dirty="0"/>
              <a:t>1 = </a:t>
            </a:r>
            <a:r>
              <a:rPr lang="en-US" dirty="0" err="1"/>
              <a:t>t,d</a:t>
            </a:r>
            <a:r>
              <a:rPr lang="en-US" dirty="0"/>
              <a:t>. </a:t>
            </a:r>
            <a:endParaRPr lang="it-IT" dirty="0"/>
          </a:p>
          <a:p>
            <a:r>
              <a:rPr lang="en-US" dirty="0"/>
              <a:t> </a:t>
            </a:r>
            <a:endParaRPr lang="it-IT" dirty="0"/>
          </a:p>
          <a:p>
            <a:r>
              <a:rPr lang="en-US" dirty="0"/>
              <a:t>2 = n, </a:t>
            </a:r>
            <a:r>
              <a:rPr lang="en-US" dirty="0" err="1"/>
              <a:t>gn.</a:t>
            </a:r>
            <a:r>
              <a:rPr lang="en-US" dirty="0"/>
              <a:t> </a:t>
            </a:r>
            <a:endParaRPr lang="it-IT" dirty="0"/>
          </a:p>
          <a:p>
            <a:r>
              <a:rPr lang="en-US" dirty="0"/>
              <a:t> </a:t>
            </a:r>
            <a:endParaRPr lang="it-IT" dirty="0"/>
          </a:p>
          <a:p>
            <a:r>
              <a:rPr lang="en-US" dirty="0"/>
              <a:t>3 = m. </a:t>
            </a:r>
            <a:endParaRPr lang="it-IT" dirty="0"/>
          </a:p>
          <a:p>
            <a:r>
              <a:rPr lang="en-US" dirty="0"/>
              <a:t> </a:t>
            </a:r>
            <a:endParaRPr lang="it-IT" dirty="0"/>
          </a:p>
          <a:p>
            <a:r>
              <a:rPr lang="en-US" dirty="0"/>
              <a:t>4 = r. </a:t>
            </a:r>
            <a:endParaRPr lang="it-IT" dirty="0"/>
          </a:p>
          <a:p>
            <a:r>
              <a:rPr lang="en-US" dirty="0"/>
              <a:t> </a:t>
            </a:r>
            <a:endParaRPr lang="it-IT" dirty="0"/>
          </a:p>
          <a:p>
            <a:r>
              <a:rPr lang="en-US" dirty="0"/>
              <a:t>5 = l. </a:t>
            </a:r>
            <a:endParaRPr lang="it-IT" dirty="0"/>
          </a:p>
          <a:p>
            <a:r>
              <a:rPr lang="en-US" dirty="0"/>
              <a:t> </a:t>
            </a:r>
            <a:endParaRPr lang="it-IT" dirty="0"/>
          </a:p>
          <a:p>
            <a:r>
              <a:rPr lang="en-US" dirty="0"/>
              <a:t>6 = c dolce, g dolce (</a:t>
            </a:r>
            <a:r>
              <a:rPr lang="en-US" dirty="0" err="1"/>
              <a:t>es</a:t>
            </a:r>
            <a:r>
              <a:rPr lang="en-US" dirty="0"/>
              <a:t>. </a:t>
            </a:r>
            <a:r>
              <a:rPr lang="en-US" dirty="0" err="1"/>
              <a:t>cera</a:t>
            </a:r>
            <a:r>
              <a:rPr lang="en-US" dirty="0"/>
              <a:t>, </a:t>
            </a:r>
            <a:r>
              <a:rPr lang="en-US" dirty="0" err="1"/>
              <a:t>giostra</a:t>
            </a:r>
            <a:r>
              <a:rPr lang="en-US" dirty="0"/>
              <a:t>). </a:t>
            </a:r>
            <a:endParaRPr lang="it-IT" dirty="0"/>
          </a:p>
          <a:p>
            <a:r>
              <a:rPr lang="en-US" dirty="0"/>
              <a:t> </a:t>
            </a:r>
            <a:endParaRPr lang="it-IT" dirty="0"/>
          </a:p>
          <a:p>
            <a:r>
              <a:rPr lang="it-IT" dirty="0"/>
              <a:t>7 = k, cioè c dura, g dura (es. cura, gatto). </a:t>
            </a:r>
          </a:p>
          <a:p>
            <a:r>
              <a:rPr lang="it-IT" dirty="0"/>
              <a:t> </a:t>
            </a:r>
          </a:p>
          <a:p>
            <a:r>
              <a:rPr lang="it-IT" dirty="0"/>
              <a:t>8 = f, v. </a:t>
            </a:r>
          </a:p>
          <a:p>
            <a:r>
              <a:rPr lang="it-IT" dirty="0"/>
              <a:t> </a:t>
            </a:r>
          </a:p>
          <a:p>
            <a:r>
              <a:rPr lang="it-IT" dirty="0"/>
              <a:t>9 = p, b.</a:t>
            </a:r>
          </a:p>
        </p:txBody>
      </p:sp>
    </p:spTree>
    <p:extLst>
      <p:ext uri="{BB962C8B-B14F-4D97-AF65-F5344CB8AC3E}">
        <p14:creationId xmlns:p14="http://schemas.microsoft.com/office/powerpoint/2010/main" val="327692640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Ogni libro sulle tecniche per potenziare la memoria, riferisce la possibile traduzione dei numeri da 1 a 1000. Tali parole non sono comunque né fisse né limitate a 1000. Ad esempio il numero 9394, può essere ricordato con la parola </a:t>
            </a:r>
            <a:r>
              <a:rPr lang="it-IT" dirty="0" err="1"/>
              <a:t>PoMPieRe</a:t>
            </a:r>
            <a:r>
              <a:rPr lang="it-IT" dirty="0"/>
              <a:t> (P=9; M=3; P=9; R=4). La data di nascita di Sigmund Freud, 1856, può essere facilmente ricordata associando al padre della psicanalisi, la parola "</a:t>
            </a:r>
            <a:r>
              <a:rPr lang="it-IT" dirty="0" err="1"/>
              <a:t>DiaVoLaCcio</a:t>
            </a:r>
            <a:r>
              <a:rPr lang="it-IT" dirty="0"/>
              <a:t>". Può essere interessante cercare di attribuire un'immagine al proprio numero di telefono o al numero di targa della nostra automobile, magari ricorrendo alla associazione di più parole semplici. </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92396656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Tutte le tecniche di memorizzazione richiedono grandi capacità di immaginazione, curiosità e fantasia. Non si tratta di tecniche complesse, tuttavia l'esercizio ne rende assai più semplice l' uso, consentendoci una rapidità sempre maggiore.  Oltretutto questa ricerca di poesiole, di assonanze, di immagini mentali divertenti e colorate, costituisce un'attività ben più divertente e creativa della  tradizionale lotta dello studente contro gli odiosi elenchi di informazioni. Questo divertimento e questo piacere possono contribuire a mantenere alta la nostra motivazione allo studio, ed abituarci a ricordare le informazioni per noi più significative non ricorrendo solamente al ragionamento ma anche alle immagini ed alle emozioni. </a:t>
            </a:r>
          </a:p>
        </p:txBody>
      </p:sp>
    </p:spTree>
    <p:extLst>
      <p:ext uri="{BB962C8B-B14F-4D97-AF65-F5344CB8AC3E}">
        <p14:creationId xmlns:p14="http://schemas.microsoft.com/office/powerpoint/2010/main" val="402788539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SISTEMI DI DISCRIMINAZIONE</a:t>
            </a:r>
          </a:p>
        </p:txBody>
      </p:sp>
      <p:sp>
        <p:nvSpPr>
          <p:cNvPr id="3" name="Segnaposto contenuto 2"/>
          <p:cNvSpPr>
            <a:spLocks noGrp="1"/>
          </p:cNvSpPr>
          <p:nvPr>
            <p:ph idx="1"/>
          </p:nvPr>
        </p:nvSpPr>
        <p:spPr/>
        <p:txBody>
          <a:bodyPr>
            <a:normAutofit/>
          </a:bodyPr>
          <a:lstStyle/>
          <a:p>
            <a:pPr marL="0" indent="0">
              <a:buNone/>
            </a:pPr>
            <a:r>
              <a:rPr lang="it-IT" dirty="0"/>
              <a:t> In molti casi, alcune informazioni appaiono difficili da ricordare in quanto non riusciamo a cogliere le piccole differenze che permettono di distinguere tra loro alcuni dei concetti nuovi che dobbiamo apprendere, inducendoci così in confusione. </a:t>
            </a:r>
          </a:p>
          <a:p>
            <a:pPr marL="0" indent="0">
              <a:buNone/>
            </a:pPr>
            <a:endParaRPr lang="it-IT" dirty="0"/>
          </a:p>
        </p:txBody>
      </p:sp>
    </p:spTree>
    <p:extLst>
      <p:ext uri="{BB962C8B-B14F-4D97-AF65-F5344CB8AC3E}">
        <p14:creationId xmlns:p14="http://schemas.microsoft.com/office/powerpoint/2010/main" val="141271995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Ricordo a questo proposito un episodio divertente che mi accadde circa un anno fa al ristorante cinese. Mentre attendevo una portata, ho provato a trascrivere su un foglietto gli ideogrammi che indicavano il piatto che noi chiamiamo "maiale in agrodolce". Nel trascriverlo feci del mio meglio, e in effetti, la cameriera mi fece i suoi complimenti per la mia calligrafia. Purtroppo però non conosco il cinese, e dato che per me, il compito di trascrizione era essenzialmente un compito di riproduzione pittorica e non già di copiatura di un messaggio dotato di significato, non vidi un piccolo </a:t>
            </a:r>
            <a:r>
              <a:rPr lang="it-IT" dirty="0" err="1"/>
              <a:t>segnetto</a:t>
            </a:r>
            <a:r>
              <a:rPr lang="it-IT" dirty="0"/>
              <a:t> in alto (forse si trattava della coda del maiale!) e così scrissi la frase "cane in agrodolce" (o qualcosa del genere, in effetti anche la comunicazione verbale con la cameriera non era del tutto facile). </a:t>
            </a:r>
          </a:p>
          <a:p>
            <a:pPr marL="0" indent="0">
              <a:buNone/>
            </a:pPr>
            <a:endParaRPr lang="it-IT" dirty="0"/>
          </a:p>
        </p:txBody>
      </p:sp>
    </p:spTree>
    <p:extLst>
      <p:ext uri="{BB962C8B-B14F-4D97-AF65-F5344CB8AC3E}">
        <p14:creationId xmlns:p14="http://schemas.microsoft.com/office/powerpoint/2010/main" val="2379692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Molti ragazzi sono in grado di leggere ed applicare un manuale inerente un gioco o una </a:t>
            </a:r>
            <a:r>
              <a:rPr lang="it-IT" dirty="0" err="1"/>
              <a:t>App</a:t>
            </a:r>
            <a:r>
              <a:rPr lang="it-IT" dirty="0"/>
              <a:t> dominandone le modalità di uso in poche oro o anche in pochi minuti, ma poi affermano di non aver memoria o di non essere in grado di apprendere o di studiare un manuale scolastico. Se il precedente fosse proposto come compito forse si bloccherebbero</a:t>
            </a:r>
          </a:p>
        </p:txBody>
      </p:sp>
    </p:spTree>
    <p:extLst>
      <p:ext uri="{BB962C8B-B14F-4D97-AF65-F5344CB8AC3E}">
        <p14:creationId xmlns:p14="http://schemas.microsoft.com/office/powerpoint/2010/main" val="163335490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Fin tanto che non si conosce bene una lingua è facile prendere "fischi per fiaschi". La capacità di imparare a distinguere i fischi dai fiaschi, attribuendo un chiaro significato anche ai dettagli, riveste un'importanza essenziale in ogni processo di apprendimento e viene definita tecnicamente capacità di discriminazione. </a:t>
            </a:r>
          </a:p>
          <a:p>
            <a:r>
              <a:rPr lang="it-IT" dirty="0"/>
              <a:t> </a:t>
            </a:r>
          </a:p>
        </p:txBody>
      </p:sp>
    </p:spTree>
    <p:extLst>
      <p:ext uri="{BB962C8B-B14F-4D97-AF65-F5344CB8AC3E}">
        <p14:creationId xmlns:p14="http://schemas.microsoft.com/office/powerpoint/2010/main" val="335348666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 In fondo l'apprendimento è costituito in gran parte da un progressivo affinamento delle nostre capacità di compiere discriminazioni sempre più sottili e generalizzazioni sempre più complesse. </a:t>
            </a:r>
          </a:p>
        </p:txBody>
      </p:sp>
    </p:spTree>
    <p:extLst>
      <p:ext uri="{BB962C8B-B14F-4D97-AF65-F5344CB8AC3E}">
        <p14:creationId xmlns:p14="http://schemas.microsoft.com/office/powerpoint/2010/main" val="268977300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Questo compito è particolarmente difficile quando abbiamo a che fare con soggetti ritardati mentali, cui dobbiamo fornire mille esempi diversi prima di giungere alla formazione di un concetto sufficientemente "universale". Anche studenti di normale intelligenza però possono cadere quando si tratta di apprendere ad esempio la differenza tra i processi di transfert e di transfer, di assorbimento e di adsorbimento, tra le parole inglesi </a:t>
            </a:r>
            <a:r>
              <a:rPr lang="it-IT" dirty="0" err="1"/>
              <a:t>where</a:t>
            </a:r>
            <a:r>
              <a:rPr lang="it-IT" dirty="0"/>
              <a:t> e </a:t>
            </a:r>
            <a:r>
              <a:rPr lang="it-IT" dirty="0" err="1"/>
              <a:t>were</a:t>
            </a:r>
            <a:r>
              <a:rPr lang="it-IT" dirty="0"/>
              <a:t> ecc. </a:t>
            </a:r>
          </a:p>
          <a:p>
            <a:pPr marL="0" indent="0">
              <a:buNone/>
            </a:pPr>
            <a:r>
              <a:rPr lang="it-IT" dirty="0"/>
              <a:t> </a:t>
            </a:r>
          </a:p>
        </p:txBody>
      </p:sp>
    </p:spTree>
    <p:extLst>
      <p:ext uri="{BB962C8B-B14F-4D97-AF65-F5344CB8AC3E}">
        <p14:creationId xmlns:p14="http://schemas.microsoft.com/office/powerpoint/2010/main" val="388693433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Tale difficoltà è comprensibile se ricordiamo il fatto che una delle cause maggiori di oblio è appunto la interferenza tra tracce mnestiche simili o ritenute simili. Il nostro compito allora diventa quello di rendere più chiaramente diversi i concetti tra cui cerchiamo di promuovere una discriminazione. Lavorando con soggetti ritardati mentali, ad esempio, se vogliamo insegnare loro a distinguere la lettera M dalla lettera N, possiamo scrivere queste due lettere su cartoncini colorati con colori diversi su cui sono raffigurati oggetti noti il cui nome inizia rispettivamente con la M  e con la N</a:t>
            </a:r>
          </a:p>
        </p:txBody>
      </p:sp>
    </p:spTree>
    <p:extLst>
      <p:ext uri="{BB962C8B-B14F-4D97-AF65-F5344CB8AC3E}">
        <p14:creationId xmlns:p14="http://schemas.microsoft.com/office/powerpoint/2010/main" val="64097880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Dopo molte pazienti prove, il soggetto mostrerà di saper distinguere senza fare più alcun errore le due lettere, aiutato in questo dalla notevole quantità di indizi differenziali (tra cui il colore del cartoncino), e da un grande uso di gratificazioni per ogni risposta esatta. Si provvede allora a rendere meno chiaramente diverse le due lettere eliminando ad esempio la parte contenente la figura e premiando il soggetto quando si mostra capace di distinguere le due lettere anche in assenza di tale indizio. </a:t>
            </a:r>
          </a:p>
        </p:txBody>
      </p:sp>
    </p:spTree>
    <p:extLst>
      <p:ext uri="{BB962C8B-B14F-4D97-AF65-F5344CB8AC3E}">
        <p14:creationId xmlns:p14="http://schemas.microsoft.com/office/powerpoint/2010/main" val="164156695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Quando il soggetto si mostra capace di compiere tale discriminazione con estrema sicurezza, essendo aiutato solamente dalla differenza della forma delle due lettere e dal colore del cartoncino su cui esse sono scritte, si può procedere a sfumare l'aiuto fornito dal colore. Se ad esempio, inizialmente la lettera M era scritta su un cartoncino rosso e la N su uno bianco, ed il soggetto era riuscito ad attribuire con sicurezza il suono appropriato alle diverse lettere, potremmo proporgli una M scritta su un cartoncino rosa scuro ed una N scritta su un cartoncino rosa chiaro. Il colore dello sfondo gioca quindi anche in questo caso un ruolo importante, ma probabilmente meno decisivo di quanto non avvenisse in precedenza. </a:t>
            </a:r>
          </a:p>
          <a:p>
            <a:pPr marL="0" indent="0">
              <a:buNone/>
            </a:pPr>
            <a:r>
              <a:rPr lang="it-IT" dirty="0"/>
              <a:t> </a:t>
            </a:r>
          </a:p>
        </p:txBody>
      </p:sp>
    </p:spTree>
    <p:extLst>
      <p:ext uri="{BB962C8B-B14F-4D97-AF65-F5344CB8AC3E}">
        <p14:creationId xmlns:p14="http://schemas.microsoft.com/office/powerpoint/2010/main" val="274704162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Quando poi il soggetto mostra di aver raggiunto una padronanza anche in queste circostanze, può essere arrivato il momento di proporgli le due lettere scritte su un cartoncino rosa di tonalità intermedia. Dopo aver premiato molte risposte discriminative esatte, ci troveremo di fronte alla necessità di stimolare i processi di generalizzazione del soggetto. Gli mostreremo quindi delle M e delle N scritte con grafie e con grandezze diverse fino a giungere alla completa padronanza della capacità di discriminare tra le due lettere in diversi contesti. </a:t>
            </a:r>
          </a:p>
          <a:p>
            <a:r>
              <a:rPr lang="it-IT" dirty="0"/>
              <a:t> </a:t>
            </a:r>
          </a:p>
          <a:p>
            <a:endParaRPr lang="it-IT" dirty="0"/>
          </a:p>
        </p:txBody>
      </p:sp>
    </p:spTree>
    <p:extLst>
      <p:ext uri="{BB962C8B-B14F-4D97-AF65-F5344CB8AC3E}">
        <p14:creationId xmlns:p14="http://schemas.microsoft.com/office/powerpoint/2010/main" val="177503644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Se lavoriamo per l' educazione di un ritardato grave, dobbiamo mettere in conto di dover continuamente ricorrere a strategie di discriminazione simili a quelle appena descritte. Non possiamo infatti dare niente per scontato. I progressi saranno naturalmente lenti, ciò nonostante riusciremo a raggiungere dei livelli di comprensione e di padronanza altrimenti irraggiungibili. </a:t>
            </a:r>
          </a:p>
          <a:p>
            <a:r>
              <a:rPr lang="it-IT" dirty="0"/>
              <a:t> </a:t>
            </a:r>
          </a:p>
          <a:p>
            <a:r>
              <a:rPr lang="it-IT" dirty="0"/>
              <a:t>     Le stesse strategie di apprendimento possono tornare utili anche a chi non è ritardato mentale. Naturalmente, in questi casi il ricorso a strategie così formalizzate sarà un fatto raro e non già la norma. </a:t>
            </a:r>
          </a:p>
        </p:txBody>
      </p:sp>
    </p:spTree>
    <p:extLst>
      <p:ext uri="{BB962C8B-B14F-4D97-AF65-F5344CB8AC3E}">
        <p14:creationId xmlns:p14="http://schemas.microsoft.com/office/powerpoint/2010/main" val="410894408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Per quanto riguarda parole simili quali ad esempio </a:t>
            </a:r>
            <a:r>
              <a:rPr lang="it-IT" dirty="0" err="1"/>
              <a:t>where</a:t>
            </a:r>
            <a:r>
              <a:rPr lang="it-IT" dirty="0"/>
              <a:t> (parola inglese che significa "dove") e </a:t>
            </a:r>
            <a:r>
              <a:rPr lang="it-IT" dirty="0" err="1"/>
              <a:t>were</a:t>
            </a:r>
            <a:r>
              <a:rPr lang="it-IT" dirty="0"/>
              <a:t> (che in lingua inglese indica la voce verbale "erano"), il metodo probabilmente migliore, consiste nell'enfatizzare la differenza di pronuncia delle due soffiando fuori l'aria in corrispondenza della H che in Inglese è tutt'altro che muta (è prezioso per questo l' esempio che troviamo nella versione originale del film  My Fair Lady!). </a:t>
            </a:r>
          </a:p>
          <a:p>
            <a:endParaRPr lang="it-IT" dirty="0"/>
          </a:p>
          <a:p>
            <a:endParaRPr lang="it-IT" dirty="0"/>
          </a:p>
        </p:txBody>
      </p:sp>
    </p:spTree>
    <p:extLst>
      <p:ext uri="{BB962C8B-B14F-4D97-AF65-F5344CB8AC3E}">
        <p14:creationId xmlns:p14="http://schemas.microsoft.com/office/powerpoint/2010/main" val="36469379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Questa pronuncia alquanto paradossale e l' inserimento delle due parole in frasi tali da consentire una chiara discriminazione del significato, consentono di distinguere in modo netto le due parole. Sarà quindi utile imparare a memoria delle frasi il cui senso ci ricordi in modo non equivoco il significato delle due parole (es. </a:t>
            </a:r>
            <a:r>
              <a:rPr lang="it-IT" dirty="0" err="1"/>
              <a:t>wHere</a:t>
            </a:r>
            <a:r>
              <a:rPr lang="it-IT" dirty="0"/>
              <a:t> </a:t>
            </a:r>
            <a:r>
              <a:rPr lang="it-IT" dirty="0" err="1"/>
              <a:t>were</a:t>
            </a:r>
            <a:r>
              <a:rPr lang="it-IT" dirty="0"/>
              <a:t> </a:t>
            </a:r>
            <a:r>
              <a:rPr lang="it-IT" dirty="0" err="1"/>
              <a:t>you</a:t>
            </a:r>
            <a:r>
              <a:rPr lang="it-IT" dirty="0"/>
              <a:t> </a:t>
            </a:r>
            <a:r>
              <a:rPr lang="it-IT" dirty="0" err="1"/>
              <a:t>wHen</a:t>
            </a:r>
            <a:r>
              <a:rPr lang="it-IT" dirty="0"/>
              <a:t> I </a:t>
            </a:r>
            <a:r>
              <a:rPr lang="it-IT" dirty="0" err="1"/>
              <a:t>wanted</a:t>
            </a:r>
            <a:r>
              <a:rPr lang="it-IT" dirty="0"/>
              <a:t> </a:t>
            </a:r>
            <a:r>
              <a:rPr lang="it-IT" dirty="0" err="1"/>
              <a:t>you</a:t>
            </a:r>
            <a:r>
              <a:rPr lang="it-IT" dirty="0"/>
              <a:t>? = dove eri quando ti desideravo?). Tali frasi saranno apprese pronunciando in modo volutamente esagerato la intensità del suono soffiato della H. Dopo aver acquisito una completa padronanza di tale differenza, possiamo provare a pronunciare in modo un po' meno enfatico la H mantenendo però chiara nella nostra memoria la differenza  tra i significati. </a:t>
            </a:r>
          </a:p>
          <a:p>
            <a:endParaRPr lang="it-IT" dirty="0"/>
          </a:p>
        </p:txBody>
      </p:sp>
    </p:spTree>
    <p:extLst>
      <p:ext uri="{BB962C8B-B14F-4D97-AF65-F5344CB8AC3E}">
        <p14:creationId xmlns:p14="http://schemas.microsoft.com/office/powerpoint/2010/main" val="2592465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Spesso inoltre, ci accostiamo allo studio per divertimento, come avviene ad esempio quando dobbiamo studiare interi libri per conseguire un brevetto di pilotaggio o una patente nautica. </a:t>
            </a:r>
          </a:p>
          <a:p>
            <a:endParaRPr lang="it-IT" dirty="0"/>
          </a:p>
        </p:txBody>
      </p:sp>
    </p:spTree>
    <p:extLst>
      <p:ext uri="{BB962C8B-B14F-4D97-AF65-F5344CB8AC3E}">
        <p14:creationId xmlns:p14="http://schemas.microsoft.com/office/powerpoint/2010/main" val="16930321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 Per mia curiosità ho voluto applicare recentemente su me stesso queste strategie discriminative cercando di imparare rapidamente l'alfabeto ebraico. Tale alfabeto si prestava assai bene a questo tipo di strategia, essendo assai diverso dagli altri alfabeti da me conosciuti, ed essendo, in precedenza a me totalmente ignoto. Alcune lettere di questo alfabeto, sono così caratteristiche da essere facilmente riconoscibili</a:t>
            </a:r>
          </a:p>
        </p:txBody>
      </p:sp>
    </p:spTree>
    <p:extLst>
      <p:ext uri="{BB962C8B-B14F-4D97-AF65-F5344CB8AC3E}">
        <p14:creationId xmlns:p14="http://schemas.microsoft.com/office/powerpoint/2010/main" val="263433502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Per lo meno a me è risultato facile distinguere dopo pochi minuti, lettere come quella dal suono simile alla nostra L che in questo alfabeto è scritta in modo tale da ricordare un 5, o la lettera equivalente alla R alla S alla SH ed alla K che sono piuttosto caratteristiche e facili da distinguere. </a:t>
            </a:r>
          </a:p>
        </p:txBody>
      </p:sp>
    </p:spTree>
    <p:extLst>
      <p:ext uri="{BB962C8B-B14F-4D97-AF65-F5344CB8AC3E}">
        <p14:creationId xmlns:p14="http://schemas.microsoft.com/office/powerpoint/2010/main" val="315485359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Identificate queste lettere più "facili", ho passato alcuni minuti a giocare con un testo divertendomi ad identificare queste lettere e traendo da questa capacità iniziale di lettura un certo piacere ed un rafforzamento della mia decisione di andare avanti. Padroneggiate le prime cinque lettere, non è stato difficile identificarne e </a:t>
            </a:r>
            <a:r>
              <a:rPr lang="it-IT" dirty="0" err="1"/>
              <a:t>distingerne</a:t>
            </a:r>
            <a:r>
              <a:rPr lang="it-IT" dirty="0"/>
              <a:t> altre 5 o 6 anch' esse piuttosto caratteristiche e facilmente riconoscibili.</a:t>
            </a:r>
          </a:p>
        </p:txBody>
      </p:sp>
    </p:spTree>
    <p:extLst>
      <p:ext uri="{BB962C8B-B14F-4D97-AF65-F5344CB8AC3E}">
        <p14:creationId xmlns:p14="http://schemas.microsoft.com/office/powerpoint/2010/main" val="225863363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Dopo aver rafforzato la capacità di identificare quasi metà di questo alfabeto per la maggioranza noi alquanto insolito, ho iniziato ad avere, da una parte il piacere di notare che riuscivo a dare a molte parole un suono quasi corrispondente alle trascrizioni in lettere latine, e dall' altra sono stato in grado di identificare le lettere su cui invece cadevo più facilmente. </a:t>
            </a:r>
          </a:p>
        </p:txBody>
      </p:sp>
    </p:spTree>
    <p:extLst>
      <p:ext uri="{BB962C8B-B14F-4D97-AF65-F5344CB8AC3E}">
        <p14:creationId xmlns:p14="http://schemas.microsoft.com/office/powerpoint/2010/main" val="204569076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Rinforzando la capacità discriminativa col piacere derivante dall' aumento della competenza, sono così riuscito ad identificare alcuni gruppi di lettere per me assai simili tra loro e ad applicare su di esse  tecniche in fondo simili a quella che usiamo nella didattica con i ritardati mentali. Ho provveduto quindi ad amplificare le differenze tra questi "</a:t>
            </a:r>
            <a:r>
              <a:rPr lang="it-IT" dirty="0" err="1"/>
              <a:t>segnetti</a:t>
            </a:r>
            <a:r>
              <a:rPr lang="it-IT" dirty="0"/>
              <a:t>" per me quasi indistinguibili, facilitando in tale modo il compito di discriminazione</a:t>
            </a:r>
          </a:p>
          <a:p>
            <a:endParaRPr lang="it-IT" dirty="0"/>
          </a:p>
        </p:txBody>
      </p:sp>
    </p:spTree>
    <p:extLst>
      <p:ext uri="{BB962C8B-B14F-4D97-AF65-F5344CB8AC3E}">
        <p14:creationId xmlns:p14="http://schemas.microsoft.com/office/powerpoint/2010/main" val="299423870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Dopo circa due ore di tale esercizio ho provato a fare il compito inverso. Ho cercato cioè di  attribuire una grafia "ebraica" a parole italiane. Iniziavo così ad impegnare i meccanismi di memoria di rievocazione e non già quelli di riconoscimento. In tale circostanze sono emerse difficoltà nuove. Solo cercando di riscrivere certe lettere infatti emergono dubbi quali ad esempio «in quale direzione si scrivono le gambette della lettera </a:t>
            </a:r>
            <a:r>
              <a:rPr lang="it-IT" dirty="0" err="1"/>
              <a:t>aleph</a:t>
            </a:r>
            <a:r>
              <a:rPr lang="it-IT" dirty="0"/>
              <a:t>?» o «dove va il puntino sulle lettere equivalenti alla nostra "o" ed alla nostra "u"?». La ricerca curiosa delle risposte a tali dubbi  favorisce notevolmente il ricordo. </a:t>
            </a:r>
          </a:p>
          <a:p>
            <a:endParaRPr lang="it-IT" dirty="0"/>
          </a:p>
        </p:txBody>
      </p:sp>
    </p:spTree>
    <p:extLst>
      <p:ext uri="{BB962C8B-B14F-4D97-AF65-F5344CB8AC3E}">
        <p14:creationId xmlns:p14="http://schemas.microsoft.com/office/powerpoint/2010/main" val="83077536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Ottenuta una certa padronanza in questa opera di discriminazione e di ricostruzione, è venuto il momento di usare, magari un po' a sproposito, le nozioni così acquisite, cercando, ad esempio, di trascrivere rapidamente le insegne dei negozi o i nomi degli amici e dei pazienti in questo alfabeto così diverso dal nostro. Successivamente non mi sono fatto mancare il piacere di leggere, o per lo meno di attribuire un suono ai segni presenti su alcune monete israeliane, sul frontone della locale sinagoga, o sul retro di un disco, nonché il piacere di far vedere la capacità appena acquisita ad amici israeliani. La pronuncia era orrenda, ma in fondo cosa si poteva pretendere da un impegno che, complessivamente, non aveva superato le 5 ore?. Non avendo successivamente coltivato questa abilità, forse gran parte di essa è andata persa, è probabile però che un ripasso potrebbe riportarmi rapidamente alla padronanza raggiunta precedentemente. </a:t>
            </a:r>
          </a:p>
          <a:p>
            <a:endParaRPr lang="it-IT" dirty="0"/>
          </a:p>
        </p:txBody>
      </p:sp>
    </p:spTree>
    <p:extLst>
      <p:ext uri="{BB962C8B-B14F-4D97-AF65-F5344CB8AC3E}">
        <p14:creationId xmlns:p14="http://schemas.microsoft.com/office/powerpoint/2010/main" val="210043981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Questa esperienza di apprendimento piuttosto rapido era stata da me effettuata proprio per vedere su me stesso la applicabilità e la efficacia di tecniche di insegnamento che erano state comunicate ad un vasto gruppo di insegnanti di sostegno in occasione di un seminario sulle nuove metodologie per il recupero di soggetti con ritardo mentale tenutosi a Milano nella primavera 87 e da me coordinato. </a:t>
            </a:r>
          </a:p>
        </p:txBody>
      </p:sp>
    </p:spTree>
    <p:extLst>
      <p:ext uri="{BB962C8B-B14F-4D97-AF65-F5344CB8AC3E}">
        <p14:creationId xmlns:p14="http://schemas.microsoft.com/office/powerpoint/2010/main" val="220834155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In fondo per un soggetto ritardato, il fatto di affrontare lo studio dell'alfabeto latino, per noi così chiaro, non è un fatto semplice. Per cercare di capire le sue difficoltà può essere utile mettersi nei suoi panni ed affrontare lo studio di alfabeti per noi insoliti quali appunto l'arabo o l'ebraico. E' stata probabilmente l'esperienza assai stimolante legata alla conduzione di questo corso sulle strategie di insegnamento speciale a spingermi a scrivere questo mio lavoro, mi sembra infatti molto triste il fatto che molti studenti di intelligenza normale, passino noiosissimi mesi su dei libri per apprendere cose che, in modo ben più divertente e motivante, potrebbero essere apprese in poche ore. </a:t>
            </a:r>
          </a:p>
          <a:p>
            <a:r>
              <a:rPr lang="it-IT" dirty="0"/>
              <a:t> </a:t>
            </a:r>
          </a:p>
        </p:txBody>
      </p:sp>
    </p:spTree>
    <p:extLst>
      <p:ext uri="{BB962C8B-B14F-4D97-AF65-F5344CB8AC3E}">
        <p14:creationId xmlns:p14="http://schemas.microsoft.com/office/powerpoint/2010/main" val="260724370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Naturalmente però lo studio e l' apprendimento non sono identificabili unicamente con la memorizzazione. Stratagemmi come quelli proposti possono rivelarsi utilissimi quando dobbiamo affrontare parti piuttosto ardue, anche se limitate, del nostro corso. Per l'impostazione di un approccio razionale allo studio di interi libri o per la pianificazione dello studio di una materia nuova, sono necessarie ben altre considerazioni cui daremo spazio nei prossimi capitoli. </a:t>
            </a:r>
          </a:p>
          <a:p>
            <a:endParaRPr lang="it-IT" dirty="0"/>
          </a:p>
        </p:txBody>
      </p:sp>
    </p:spTree>
    <p:extLst>
      <p:ext uri="{BB962C8B-B14F-4D97-AF65-F5344CB8AC3E}">
        <p14:creationId xmlns:p14="http://schemas.microsoft.com/office/powerpoint/2010/main" val="3060460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 La conoscenza di una efficace metodologia di studio ed una analisi dei numerosi problemi, soprattutto emotivi e relazionali, che possono interferire con le nostre capacità di apprendimento, potranno rendere assai più gradevole e produttivo il tempo da noi dedicato allo studio.  L'apprendimento può però divenire assai più rapido, stabile e gradevole se conosciamo e mettiamo in atto alcuni semplici accorgimenti che sarà quindi utile prendere in esame. </a:t>
            </a:r>
          </a:p>
          <a:p>
            <a:pPr marL="0" indent="0">
              <a:buNone/>
            </a:pPr>
            <a:r>
              <a:rPr lang="it-IT" dirty="0"/>
              <a:t> </a:t>
            </a:r>
          </a:p>
        </p:txBody>
      </p:sp>
    </p:spTree>
    <p:extLst>
      <p:ext uri="{BB962C8B-B14F-4D97-AF65-F5344CB8AC3E}">
        <p14:creationId xmlns:p14="http://schemas.microsoft.com/office/powerpoint/2010/main" val="236029576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"Non ti creare problemi per il domani, ci pensa lui, il domani a portare le sue pene: ad ogni giorno bastano i suoi affanni" </a:t>
            </a:r>
          </a:p>
          <a:p>
            <a:r>
              <a:rPr lang="it-IT" dirty="0"/>
              <a:t>(Matteo 6: 34) </a:t>
            </a:r>
          </a:p>
          <a:p>
            <a:endParaRPr lang="it-IT" dirty="0"/>
          </a:p>
        </p:txBody>
      </p:sp>
    </p:spTree>
    <p:extLst>
      <p:ext uri="{BB962C8B-B14F-4D97-AF65-F5344CB8AC3E}">
        <p14:creationId xmlns:p14="http://schemas.microsoft.com/office/powerpoint/2010/main" val="209592240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9 GESTIONE DEL TEMPO</a:t>
            </a:r>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251648093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"coloro che usano male il tempo sono i primi a lamentarsi della sua brevità" (Jean de la </a:t>
            </a:r>
            <a:r>
              <a:rPr lang="it-IT" dirty="0" err="1"/>
              <a:t>Bruyere</a:t>
            </a:r>
            <a:r>
              <a:rPr lang="it-IT" dirty="0"/>
              <a:t>. </a:t>
            </a:r>
            <a:r>
              <a:rPr lang="it-IT" dirty="0" err="1"/>
              <a:t>Caracteres</a:t>
            </a:r>
            <a:r>
              <a:rPr lang="it-IT" dirty="0"/>
              <a:t>, "</a:t>
            </a:r>
            <a:r>
              <a:rPr lang="it-IT" dirty="0" err="1"/>
              <a:t>Des</a:t>
            </a:r>
            <a:r>
              <a:rPr lang="it-IT" dirty="0"/>
              <a:t> </a:t>
            </a:r>
            <a:r>
              <a:rPr lang="it-IT" dirty="0" err="1"/>
              <a:t>Jugements</a:t>
            </a:r>
            <a:r>
              <a:rPr lang="it-IT" dirty="0"/>
              <a:t>"). </a:t>
            </a:r>
          </a:p>
          <a:p>
            <a:pPr marL="0" indent="0">
              <a:buNone/>
            </a:pPr>
            <a:r>
              <a:rPr lang="it-IT" dirty="0"/>
              <a:t> </a:t>
            </a:r>
          </a:p>
        </p:txBody>
      </p:sp>
    </p:spTree>
    <p:extLst>
      <p:ext uri="{BB962C8B-B14F-4D97-AF65-F5344CB8AC3E}">
        <p14:creationId xmlns:p14="http://schemas.microsoft.com/office/powerpoint/2010/main" val="250383400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Non </a:t>
            </a:r>
            <a:r>
              <a:rPr lang="it-IT" dirty="0" err="1"/>
              <a:t>e’</a:t>
            </a:r>
            <a:r>
              <a:rPr lang="it-IT" dirty="0"/>
              <a:t> possibile perdere tempo</a:t>
            </a:r>
          </a:p>
        </p:txBody>
      </p:sp>
      <p:sp>
        <p:nvSpPr>
          <p:cNvPr id="3" name="Segnaposto contenuto 2"/>
          <p:cNvSpPr>
            <a:spLocks noGrp="1"/>
          </p:cNvSpPr>
          <p:nvPr>
            <p:ph idx="1"/>
          </p:nvPr>
        </p:nvSpPr>
        <p:spPr/>
        <p:txBody>
          <a:bodyPr/>
          <a:lstStyle/>
          <a:p>
            <a:r>
              <a:rPr lang="it-IT" dirty="0"/>
              <a:t>Ogni giorno abbiamo 84600 secondi, 24 ore, sia che prendiamo il Nobel sia che ci dondoliamo su una sedia o giochiamo alla playstation sono sempre 24 ore.</a:t>
            </a:r>
          </a:p>
          <a:p>
            <a:endParaRPr lang="it-IT" dirty="0"/>
          </a:p>
        </p:txBody>
      </p:sp>
    </p:spTree>
    <p:extLst>
      <p:ext uri="{BB962C8B-B14F-4D97-AF65-F5344CB8AC3E}">
        <p14:creationId xmlns:p14="http://schemas.microsoft.com/office/powerpoint/2010/main" val="176812676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Anche il tempo che passiamo in una fila allo sportello di un ufficio postale, o il tempo che dedichiamo a riguardare per la terza volta in televisione un film che neppure ci entusiasma troppo, è tempo di vita. A volte anzi, proprio in queste frange di tempo "perso" il nostro cervello lavora alla risoluzione di problemi che ci assillano, riuscendo magari a trovare delle soluzioni brillanti. </a:t>
            </a:r>
          </a:p>
        </p:txBody>
      </p:sp>
    </p:spTree>
    <p:extLst>
      <p:ext uri="{BB962C8B-B14F-4D97-AF65-F5344CB8AC3E}">
        <p14:creationId xmlns:p14="http://schemas.microsoft.com/office/powerpoint/2010/main" val="18566613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In molti casi, la sensazione di aver "perso" del tempo può indurci un sottile senso di colpa per effetto del quale affrontiamo poi con maggiore decisione i nostri impegni. Errori e perdite di tempo possono essere grandi maestri. </a:t>
            </a:r>
          </a:p>
          <a:p>
            <a:r>
              <a:rPr lang="it-IT" dirty="0"/>
              <a:t>Non sembra quindi utile ossessionarci per razionalizzare al massimo la nostra esistenza e pretendere da noi stessi la capacità di organizzare e gestire in maniera perfetta il nostro tempo. </a:t>
            </a:r>
          </a:p>
        </p:txBody>
      </p:sp>
    </p:spTree>
    <p:extLst>
      <p:ext uri="{BB962C8B-B14F-4D97-AF65-F5344CB8AC3E}">
        <p14:creationId xmlns:p14="http://schemas.microsoft.com/office/powerpoint/2010/main" val="179273079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Vale però la pena di vedere se, per caso, una parte dell' insoddisfazione che ogni tanto sembra attanagliarci, non debba essere attribuita a cronici e ripetitivi errori nella gestione del nostro tempo. </a:t>
            </a:r>
          </a:p>
          <a:p>
            <a:r>
              <a:rPr lang="it-IT" dirty="0"/>
              <a:t>Riuscire a rispettare una scadenza, da noi liberamente fissata per un esame, può essere assai più gratificante di quanto non sia il fatto di rivedere insulsi telefilm in televisione o peggio ancora, passare decine di ore su </a:t>
            </a:r>
            <a:r>
              <a:rPr lang="it-IT" dirty="0" err="1"/>
              <a:t>facebook</a:t>
            </a:r>
            <a:r>
              <a:rPr lang="it-IT" dirty="0"/>
              <a:t>. Allo stesso modo è molto piacevole imparare a dire di no ed a non lasciarci coinvolgere in imprese di cui, in fondo, non ci importa un gran che.</a:t>
            </a:r>
          </a:p>
        </p:txBody>
      </p:sp>
    </p:spTree>
    <p:extLst>
      <p:ext uri="{BB962C8B-B14F-4D97-AF65-F5344CB8AC3E}">
        <p14:creationId xmlns:p14="http://schemas.microsoft.com/office/powerpoint/2010/main" val="330505234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Non siamo eterni, e forse è questo che rende più importante l'uso del tempo che ci è dato vivere. I 365 giorni di un anno, fanno sì che 10 anni siano composti di 3650 giorni (più qualche bisestile) ed in fondo 3mila giorni non sono tanti.</a:t>
            </a:r>
          </a:p>
        </p:txBody>
      </p:sp>
    </p:spTree>
    <p:extLst>
      <p:ext uri="{BB962C8B-B14F-4D97-AF65-F5344CB8AC3E}">
        <p14:creationId xmlns:p14="http://schemas.microsoft.com/office/powerpoint/2010/main" val="1299767990"/>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 LADRI DI TEMPO </a:t>
            </a:r>
            <a:br>
              <a:rPr lang="it-IT" dirty="0"/>
            </a:br>
            <a:endParaRPr lang="it-IT" dirty="0"/>
          </a:p>
        </p:txBody>
      </p:sp>
      <p:sp>
        <p:nvSpPr>
          <p:cNvPr id="3" name="Segnaposto contenuto 2"/>
          <p:cNvSpPr>
            <a:spLocks noGrp="1"/>
          </p:cNvSpPr>
          <p:nvPr>
            <p:ph idx="1"/>
          </p:nvPr>
        </p:nvSpPr>
        <p:spPr/>
        <p:txBody>
          <a:bodyPr>
            <a:normAutofit/>
          </a:bodyPr>
          <a:lstStyle/>
          <a:p>
            <a:pPr marL="0" indent="0">
              <a:buNone/>
            </a:pPr>
            <a:r>
              <a:rPr lang="it-IT" dirty="0"/>
              <a:t> Quando chiediamo a qualcuno, sia egli studente, manager o disoccupato, dove, come e perché ritiene di perdere tempo, generalmente ci sentiamo fare un elenco di eventi o situazioni "esterni" al suo controllo che apparentemente rubano il poco tempo che ritiene di avere a disposizione.  </a:t>
            </a:r>
          </a:p>
        </p:txBody>
      </p:sp>
    </p:spTree>
    <p:extLst>
      <p:ext uri="{BB962C8B-B14F-4D97-AF65-F5344CB8AC3E}">
        <p14:creationId xmlns:p14="http://schemas.microsoft.com/office/powerpoint/2010/main" val="178281255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marL="0" indent="0">
              <a:buNone/>
            </a:pPr>
            <a:r>
              <a:rPr lang="it-IT" dirty="0"/>
              <a:t>I ladri di tempo più frequentemente chiamati in causa sono il telefono, i colleghi o collaboratori che vengono ad esporre i loro problemi o a fare quattro chiacchere, visitatori, parenti, clienti, fornitori, amici che arrivano all' improvviso. Vi sono inoltre  collaboratori non abbastanza preparati e competenti cui non sembra possibile delegare alcune mansioni.  Ed inoltre gli appuntamenti col dentista per i figli e la necessità di accompagnarli ovunque, le faccende di casa, le interruzioni e la televisione, le e-mail, </a:t>
            </a:r>
            <a:r>
              <a:rPr lang="it-IT" dirty="0" err="1"/>
              <a:t>whatsapp</a:t>
            </a:r>
            <a:r>
              <a:rPr lang="it-IT" dirty="0"/>
              <a:t>, </a:t>
            </a:r>
            <a:r>
              <a:rPr lang="it-IT" dirty="0" err="1"/>
              <a:t>facebook</a:t>
            </a:r>
            <a:r>
              <a:rPr lang="it-IT" dirty="0"/>
              <a:t> etc.</a:t>
            </a:r>
          </a:p>
        </p:txBody>
      </p:sp>
    </p:spTree>
    <p:extLst>
      <p:ext uri="{BB962C8B-B14F-4D97-AF65-F5344CB8AC3E}">
        <p14:creationId xmlns:p14="http://schemas.microsoft.com/office/powerpoint/2010/main" val="1265902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In genere il ruolo dell'insegnante si modifica infatti profondamente nel tempo passando da un massimo di direttività e di sostegno, tipico delle prime classi elementari, ad un ruolo didattico sempre più specialistico, ma che lascia un sempre maggior grado di libertà ed autonomia, e quindi di responsabilità, allo studente del liceo o dell'università. </a:t>
            </a:r>
          </a:p>
          <a:p>
            <a:endParaRPr lang="it-IT" dirty="0"/>
          </a:p>
        </p:txBody>
      </p:sp>
    </p:spTree>
    <p:extLst>
      <p:ext uri="{BB962C8B-B14F-4D97-AF65-F5344CB8AC3E}">
        <p14:creationId xmlns:p14="http://schemas.microsoft.com/office/powerpoint/2010/main" val="50005944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In effetti, in genere, più che "ladri di tempo esterni" noi ci troviamo ad affrontare dei "ladri di tempo interni a noi stessi", ovvero dobbiamo fare i conti con la nostra incapacità di gestire le nostre ore. </a:t>
            </a:r>
          </a:p>
          <a:p>
            <a:r>
              <a:rPr lang="it-IT" dirty="0"/>
              <a:t>Tra i più terribili "ladri di tempo interni" troviamo la nostra tendenza a non avere chiari obiettivi e priorità. Ci manca spesso un programma di lavoro quotidiano, non ci fissiamo scadenze, tendiamo ad interrompere lavori al sopraggiungere di continue nuove "priorità". </a:t>
            </a:r>
          </a:p>
          <a:p>
            <a:pPr marL="0" indent="0">
              <a:buNone/>
            </a:pPr>
            <a:endParaRPr lang="it-IT" dirty="0"/>
          </a:p>
        </p:txBody>
      </p:sp>
    </p:spTree>
    <p:extLst>
      <p:ext uri="{BB962C8B-B14F-4D97-AF65-F5344CB8AC3E}">
        <p14:creationId xmlns:p14="http://schemas.microsoft.com/office/powerpoint/2010/main" val="310878844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Spesso ci troviamo inoltre a combattere con la nostra tendenza a strafare e ad un inutile perfezionismo che ci spinge a dedicare troppa attenzione a particolari di scarso rilievo. Perdiamo tempo a causa del nostro disordine e della nostra disorganizzazione.</a:t>
            </a:r>
          </a:p>
        </p:txBody>
      </p:sp>
    </p:spTree>
    <p:extLst>
      <p:ext uri="{BB962C8B-B14F-4D97-AF65-F5344CB8AC3E}">
        <p14:creationId xmlns:p14="http://schemas.microsoft.com/office/powerpoint/2010/main" val="2323356288"/>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80% dei nostri risultati deriva dal 20% dei nostri sforzi</a:t>
            </a:r>
          </a:p>
          <a:p>
            <a:r>
              <a:rPr lang="it-IT" dirty="0"/>
              <a:t>E viceversa</a:t>
            </a:r>
          </a:p>
        </p:txBody>
      </p:sp>
    </p:spTree>
    <p:extLst>
      <p:ext uri="{BB962C8B-B14F-4D97-AF65-F5344CB8AC3E}">
        <p14:creationId xmlns:p14="http://schemas.microsoft.com/office/powerpoint/2010/main" val="258242776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Per gli studenti spesso è deleteria la tendenza a  disperdersi in troppi  interessi, la incapacità di dire di "no" ed il tentativo di prendere posizioni o decisioni senza essere adeguatamente informati sull'argomento. Tutto ciò li fa trovare in una posizione di continua indecisione. Anche il fatto di dedicare poco tempo all'esercizio fisico può contribuire a rendere molti studenti  così stanchi ed in cattiva forma, da farli diventare sempre meno  efficienti.  La attività fisica e relazionale è una della prime carenze negli </a:t>
            </a:r>
            <a:r>
              <a:rPr lang="it-IT" dirty="0" err="1"/>
              <a:t>hikikomori</a:t>
            </a:r>
            <a:r>
              <a:rPr lang="it-IT" dirty="0"/>
              <a:t>.</a:t>
            </a:r>
          </a:p>
        </p:txBody>
      </p:sp>
    </p:spTree>
    <p:extLst>
      <p:ext uri="{BB962C8B-B14F-4D97-AF65-F5344CB8AC3E}">
        <p14:creationId xmlns:p14="http://schemas.microsoft.com/office/powerpoint/2010/main" val="166705699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In effetti, nella maggioranza dei casi, i più pericolosi "ladri di tempo" sono quelli interni. Quelli esterni in genere non sono altro che la proiezione all' esterno di nostre improduttive indecisioni e delle nostre  incapacità personali. Spesso l'avversario più difficile da vincere consiste proprio nelle nostre abitudini improduttive e nelle nostre eterne scuse.    </a:t>
            </a:r>
          </a:p>
        </p:txBody>
      </p:sp>
    </p:spTree>
    <p:extLst>
      <p:ext uri="{BB962C8B-B14F-4D97-AF65-F5344CB8AC3E}">
        <p14:creationId xmlns:p14="http://schemas.microsoft.com/office/powerpoint/2010/main" val="97517210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Una ricerca esasperata dell'efficienza sarebbe un modo sicuro per ricordarci in continuazione il fatto che siamo inefficienti e farci percepire i nostri compiti di studio o lavorativi come ostacoli esterni contro cui siamo in lotta e non già come elementi con cui entriamo in contatto nel modo più coinvolgente. La lotta contro il tempo, giustificata forse in pochissimi momenti della nostra esistenza, non sembra essere il modo più efficace e logico per aumentare la nostra efficienza. </a:t>
            </a:r>
          </a:p>
          <a:p>
            <a:endParaRPr lang="it-IT" dirty="0"/>
          </a:p>
        </p:txBody>
      </p:sp>
    </p:spTree>
    <p:extLst>
      <p:ext uri="{BB962C8B-B14F-4D97-AF65-F5344CB8AC3E}">
        <p14:creationId xmlns:p14="http://schemas.microsoft.com/office/powerpoint/2010/main" val="463525010"/>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Cerchiamo quindi di aumentare la efficienza nel nostro impegno quotidiano, sia esso rivolto allo studio, al lavoro, o ad entrambi, non già per l'angosciosa ricerca di un successo futuro o per l'incalzare di scadenze reali o presunte che siano, quanto piuttosto, per il piacere di vedere come, con pochi semplici accorgimenti, la nostra attività ed il nostro impegno, possano diventare assai più sereni e produttivi. Qualunque attività e tra queste anche lo studio, può aiutarci a trovare un rapporto col mondo e con noi stessi.  </a:t>
            </a:r>
          </a:p>
        </p:txBody>
      </p:sp>
    </p:spTree>
    <p:extLst>
      <p:ext uri="{BB962C8B-B14F-4D97-AF65-F5344CB8AC3E}">
        <p14:creationId xmlns:p14="http://schemas.microsoft.com/office/powerpoint/2010/main" val="208399099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PROGRAMMAZIONE DEI NOSTRI IMPEGNI </a:t>
            </a:r>
            <a:br>
              <a:rPr lang="it-IT" dirty="0"/>
            </a:br>
            <a:endParaRPr lang="it-IT" dirty="0"/>
          </a:p>
        </p:txBody>
      </p:sp>
      <p:sp>
        <p:nvSpPr>
          <p:cNvPr id="3" name="Segnaposto contenuto 2"/>
          <p:cNvSpPr>
            <a:spLocks noGrp="1"/>
          </p:cNvSpPr>
          <p:nvPr>
            <p:ph idx="1"/>
          </p:nvPr>
        </p:nvSpPr>
        <p:spPr/>
        <p:txBody>
          <a:bodyPr>
            <a:normAutofit fontScale="92500" lnSpcReduction="20000"/>
          </a:bodyPr>
          <a:lstStyle/>
          <a:p>
            <a:pPr marL="0" indent="0">
              <a:buNone/>
            </a:pPr>
            <a:r>
              <a:rPr lang="it-IT" dirty="0"/>
              <a:t>Partiamo dalla constatazione che, per quanto possa seccarci, le ore del giorno sono 24. Di queste, un certo numero devono essere dedicate al sonno ed altre alla cura della nostra persona. </a:t>
            </a:r>
          </a:p>
          <a:p>
            <a:r>
              <a:rPr lang="it-IT" dirty="0"/>
              <a:t> </a:t>
            </a:r>
          </a:p>
          <a:p>
            <a:r>
              <a:rPr lang="it-IT" dirty="0"/>
              <a:t>     Soprattutto se non siamo più giovanissimi, possiamo inoltre vedere come l'anno non sia una entità immensa, come ci sembrava quando eravamo bambini. In effetti i capodanni e le estati si susseguono gli uni alle altre con un ritmo apparentemente sempre più incalzante. </a:t>
            </a:r>
          </a:p>
        </p:txBody>
      </p:sp>
    </p:spTree>
    <p:extLst>
      <p:ext uri="{BB962C8B-B14F-4D97-AF65-F5344CB8AC3E}">
        <p14:creationId xmlns:p14="http://schemas.microsoft.com/office/powerpoint/2010/main" val="1851454943"/>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Dieci anni rappresentano una fetta di vita importante. La "perdita" di un giorno, non è quindi un dramma, ma non è neppure un fatto insignificante. Gli ammalati di malattie gravi, che si rendono drammaticamente conto del fatto che la loro vita non è eterna, sono spesso portati ad attribuire un grande  significato ad ogni minuto della loro sopravvivenza. </a:t>
            </a:r>
          </a:p>
        </p:txBody>
      </p:sp>
    </p:spTree>
    <p:extLst>
      <p:ext uri="{BB962C8B-B14F-4D97-AF65-F5344CB8AC3E}">
        <p14:creationId xmlns:p14="http://schemas.microsoft.com/office/powerpoint/2010/main" val="1532683428"/>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In effetti però la differenza tra la loro e la nostra condizione è solo quantitativa, loro sanno di doversi attendere una fine imminente, che noi non sappiamo collocare nel tempo, ma che anche per noi è altrettanto certa e reale (toccar ferro o fare gli scongiuri a questo punto può tranquillizzare, ma non modifica sostanzialmente il discorso). La routine in cui spesso ci adagiamo, costituita da azioni ripetitive e non criticate, fatte semplicemente perché si "deve" o perché si è sempre fatto così, è certamente assai rassicurante. Essa però fa scorrere i giorni con una tale regolarità da suscitare in noi scarsissime reazioni emotive. Azioni insulse si susseguono in una catena assai poco significativa e ci troviamo vecchi senza neppure accorgercene.  </a:t>
            </a:r>
          </a:p>
          <a:p>
            <a:endParaRPr lang="it-IT" dirty="0"/>
          </a:p>
        </p:txBody>
      </p:sp>
    </p:spTree>
    <p:extLst>
      <p:ext uri="{BB962C8B-B14F-4D97-AF65-F5344CB8AC3E}">
        <p14:creationId xmlns:p14="http://schemas.microsoft.com/office/powerpoint/2010/main" val="3187129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Proprio da questa libertà e da questa necessità di  autocontrollo, scaturiscono, a volte, per l'allievo alcune grosse difficoltà. La didattica in ambito universitario ad esempio è organizzata in genere in modo tale da lasciare allo studente un notevole grado di autonomia e la possibilità di decidere tempi, luoghi, e modi di studio. </a:t>
            </a:r>
          </a:p>
        </p:txBody>
      </p:sp>
    </p:spTree>
    <p:extLst>
      <p:ext uri="{BB962C8B-B14F-4D97-AF65-F5344CB8AC3E}">
        <p14:creationId xmlns:p14="http://schemas.microsoft.com/office/powerpoint/2010/main" val="3393902987"/>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Dato quindi per assodato il fatto che il nostro tempo e le nostre energie sono limitate, cerchiamo di usarle per raggiungere scopi ed obiettivi in qualche modo significativi. Il riconoscimento del valore insostituibile di ogni giorno della nostra vita e la definizione dei nostri obiettivi, anche se minuti ed apparentemente frivoli, costituiscono il primo passo verso una corretta gestione del nostro tempo. Queste osservazioni non vogliono suggerire il fatto che ognuno debba sentirsi obbligato a compiere "grandi" realizzazioni. Possiamo anche legittimamente decidere di vivere una vita ritirata o poco appariscente e dare un valore ai piccoli fatti quotidiani che ci accade di vivere, così come d'altra parte, a volte troviamo dirigenti in posizioni "apicali" che invecchiano giorno dopo giorno senza partecipare se non in modo superficiale a ciò che fanno. </a:t>
            </a:r>
          </a:p>
        </p:txBody>
      </p:sp>
    </p:spTree>
    <p:extLst>
      <p:ext uri="{BB962C8B-B14F-4D97-AF65-F5344CB8AC3E}">
        <p14:creationId xmlns:p14="http://schemas.microsoft.com/office/powerpoint/2010/main" val="263419954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 NOSTRI OBIETTIVI </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 E‘ impressionante la quantità di persone, non solo studenti, che si lasciano trascinare dal flusso della vita senza essersi mai dati cura di fissarsi degli obiettivi o delle scadenze che non siano "imposte" dagli altri o dagli eventi. </a:t>
            </a:r>
          </a:p>
          <a:p>
            <a:r>
              <a:rPr lang="it-IT" dirty="0"/>
              <a:t> </a:t>
            </a:r>
          </a:p>
          <a:p>
            <a:r>
              <a:rPr lang="it-IT" dirty="0"/>
              <a:t>     Un semplice antidoto a questa condizione può essere costituito dal suggerimento di scrivere su un foglietto, possibilmente sulla nostra agenda, quelle che ci sembrano essere le "cose da fare". In fondo la parola "agenda", ha in latino proprio questo significato. Via via che emergono delle necessità o dei desideri, o delle idee, scriviamoli, in modo schematico, ma sufficientemente chiaro sulla nostra agenda. </a:t>
            </a:r>
          </a:p>
        </p:txBody>
      </p:sp>
    </p:spTree>
    <p:extLst>
      <p:ext uri="{BB962C8B-B14F-4D97-AF65-F5344CB8AC3E}">
        <p14:creationId xmlns:p14="http://schemas.microsoft.com/office/powerpoint/2010/main" val="3422952445"/>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Progetti minuti, quali ad esempio il fatto di fare un duplicato delle chiavi dell' automobile, non meritano una grande analisi. Obiettivi più complessi, quali il fatto di superare un esame universitario, implicheranno una serie di impegni certamente assai più articolata. Ad esempio, dovremo procurarci i libri, i quaderni, il materiale di uso e di consultazione, andare in biblioteca, telefonare ad alcuni amici per metterci d'accordo con loro per un ripasso, iscriverci all'esame ecc.  </a:t>
            </a:r>
          </a:p>
        </p:txBody>
      </p:sp>
    </p:spTree>
    <p:extLst>
      <p:ext uri="{BB962C8B-B14F-4D97-AF65-F5344CB8AC3E}">
        <p14:creationId xmlns:p14="http://schemas.microsoft.com/office/powerpoint/2010/main" val="1262752954"/>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Il fatto di scrivere sull'agenda queste necessità man mano che ci vengono alla mente, ci consentirà ad esempio, di poter acquistare in un'unica uscita la maggior parte del materiale che ci occorre, magari cogliendo l'occasione per farci fare la copia delle chiavi dell'auto dal fabbro vicino alla libreria in cui siamo andati ad acquistare i libri. </a:t>
            </a:r>
          </a:p>
        </p:txBody>
      </p:sp>
    </p:spTree>
    <p:extLst>
      <p:ext uri="{BB962C8B-B14F-4D97-AF65-F5344CB8AC3E}">
        <p14:creationId xmlns:p14="http://schemas.microsoft.com/office/powerpoint/2010/main" val="372314717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Ciò ci eviterà di disperdere il nostro tempo in cinque o sei uscite, col rischio di rimanere imbottigliati più volte nel traffico cittadino. Allo stesso modo, telefonando per tempo al nostro amico per prendere accordi per un ripasso, avremo il vantaggio di fissarci una scadenza che ci solleciterà maggiormente nello studio.</a:t>
            </a:r>
          </a:p>
        </p:txBody>
      </p:sp>
    </p:spTree>
    <p:extLst>
      <p:ext uri="{BB962C8B-B14F-4D97-AF65-F5344CB8AC3E}">
        <p14:creationId xmlns:p14="http://schemas.microsoft.com/office/powerpoint/2010/main" val="4308900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Nel corso della stessa telefonata potremo chiedere all'amico, che magari abita più vicino di noi all'università, di iscriverci all' esame e di guardare le date dei prossimi appelli dell' esame che stiamo preparando. Sembrano banalità ma è incredibile il tempo che si risparmia nell'organizzare in modo alquanto più efficiente ed economico la nostra giornata. Questa maggiore efficienza sarà possibile solo se sappiamo considerare in modo sufficientemente globale e sereno i nostri impegni senza suddividerli in compartimenti stagni (es. lo studio separato dal lavoro, dal divertimento e dalla famiglia).  </a:t>
            </a:r>
          </a:p>
        </p:txBody>
      </p:sp>
    </p:spTree>
    <p:extLst>
      <p:ext uri="{BB962C8B-B14F-4D97-AF65-F5344CB8AC3E}">
        <p14:creationId xmlns:p14="http://schemas.microsoft.com/office/powerpoint/2010/main" val="3708397231"/>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 Tra gli obiettivi che scriveremo in agenda, ve ne saranno alcuni che rappresentano delle vere e proprie "priorità" ed altri che invece non sono così essenziali. Vedere i nostri vari impegni in un contesto più generale, ci consente di essere più precisi nell'attribuire le priorità alle nostre diverse attività. </a:t>
            </a:r>
          </a:p>
          <a:p>
            <a:r>
              <a:rPr lang="it-IT" dirty="0"/>
              <a:t>     Possiamo vedere così che molte cose possono essere trascurate, rimandate o delegate, senza gravi problemi, consentendoci così di impegnarci in attività assai più significative ed oltretutto gratificanti. </a:t>
            </a:r>
          </a:p>
          <a:p>
            <a:r>
              <a:rPr lang="it-IT" dirty="0"/>
              <a:t> </a:t>
            </a:r>
          </a:p>
          <a:p>
            <a:endParaRPr lang="it-IT" dirty="0"/>
          </a:p>
        </p:txBody>
      </p:sp>
    </p:spTree>
    <p:extLst>
      <p:ext uri="{BB962C8B-B14F-4D97-AF65-F5344CB8AC3E}">
        <p14:creationId xmlns:p14="http://schemas.microsoft.com/office/powerpoint/2010/main" val="19481042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Questi elenchi di cose da fare, verranno periodicamente rivisti e provvederemo a cancellare dalla lista le cose fatte o le cose che via via perdono di significato. Personalmente, provo un gran piacere in questa azione di cancellazione, essa costituisce infatti la prova tangibile del fatto che mi sto avvicinando ad un obiettivo prefissato. </a:t>
            </a:r>
          </a:p>
          <a:p>
            <a:r>
              <a:rPr lang="it-IT" dirty="0"/>
              <a:t> </a:t>
            </a:r>
          </a:p>
          <a:p>
            <a:r>
              <a:rPr lang="it-IT" dirty="0"/>
              <a:t>     I progetti complessi ed a lunga durata possono articolarsi nell' arco di anni, il successo parziale e la soddisfazione nel vedere che ci avviciniamo alla nostra meta, così come dimostrato tangibilmente dall' atto di "spuntare" le nostre liste, costituiscono un utile sostegno ad un  impegno così prolungato. </a:t>
            </a:r>
          </a:p>
          <a:p>
            <a:pPr marL="0" indent="0">
              <a:buNone/>
            </a:pPr>
            <a:endParaRPr lang="it-IT" dirty="0"/>
          </a:p>
        </p:txBody>
      </p:sp>
    </p:spTree>
    <p:extLst>
      <p:ext uri="{BB962C8B-B14F-4D97-AF65-F5344CB8AC3E}">
        <p14:creationId xmlns:p14="http://schemas.microsoft.com/office/powerpoint/2010/main" val="410733966"/>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Spesso alcuni obiettivi che ci eravamo fissati possono perdere nel tempo la loro priorità fino a diventare quasi insignificanti, sarà quindi opportuno imparare a toglierli dal nostro elenco. Ciò non costituirà una sconfitta, quanto piuttosto una decisione che ci consentirà di dedicare il nostro tempo ad obiettivi più importanti. </a:t>
            </a:r>
          </a:p>
          <a:p>
            <a:r>
              <a:rPr lang="it-IT" dirty="0"/>
              <a:t> </a:t>
            </a:r>
          </a:p>
          <a:p>
            <a:r>
              <a:rPr lang="it-IT" dirty="0"/>
              <a:t>   Molte delle più semplici attività descritte nell' elenco potranno costituire oggetto delle piccole "pause" dello studio. Se ad esempio, abbiamo deciso di dover fare delle telefonate, comprarci delle riviste, riordinare i cassetti ecc., potremmo effettuare queste attività importanti ma non urgentissime, proprio in quei momenti di calo dell'attenzione nello studio, che, come abbiamo visto, scandiscono periodicamente il flusso del nostro impegno. </a:t>
            </a:r>
          </a:p>
        </p:txBody>
      </p:sp>
    </p:spTree>
    <p:extLst>
      <p:ext uri="{BB962C8B-B14F-4D97-AF65-F5344CB8AC3E}">
        <p14:creationId xmlns:p14="http://schemas.microsoft.com/office/powerpoint/2010/main" val="2480479850"/>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Un altro uso delle liste può essere quello di sapere che cosa fare nei tempi morti. Ciò ci aiuterà a non fossilizzarci nello studio a tavolino, ed allo stesso tempo ad evitare di perdere le nostre ore libere dedicandoci ad attività inconcludenti che vengono ripetute solamente perché "si deve". </a:t>
            </a:r>
          </a:p>
          <a:p>
            <a:r>
              <a:rPr lang="it-IT" dirty="0"/>
              <a:t>    Un proprio personale "deposito di idee" ci consentirà una gestione assai più produttiva e, tutto sommato, piacevole e gratificante del nostro tempo.  </a:t>
            </a:r>
          </a:p>
        </p:txBody>
      </p:sp>
    </p:spTree>
    <p:extLst>
      <p:ext uri="{BB962C8B-B14F-4D97-AF65-F5344CB8AC3E}">
        <p14:creationId xmlns:p14="http://schemas.microsoft.com/office/powerpoint/2010/main" val="9177635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Non tutti gli studenti hanno però appreso nel corso dei precedenti anni della loro formazione  un metodo efficace di studio, adeguate tecniche di memorizzazione e di lettura o sono in grado di programmare o di valutare il livello della propria preparazione in assenza di un costante controllo da parte del professore.  </a:t>
            </a:r>
          </a:p>
          <a:p>
            <a:r>
              <a:rPr lang="it-IT" dirty="0"/>
              <a:t>Ciò accade anche perché la laurea, la promozione,  o l'acquisizione di certe nuove abilità, a volte sembrano eventi così lontani nel tempo, da non costituire una motivazione sufficiente a sostenere l'impegno di studio. </a:t>
            </a:r>
          </a:p>
          <a:p>
            <a:endParaRPr lang="it-IT" dirty="0"/>
          </a:p>
        </p:txBody>
      </p:sp>
    </p:spTree>
    <p:extLst>
      <p:ext uri="{BB962C8B-B14F-4D97-AF65-F5344CB8AC3E}">
        <p14:creationId xmlns:p14="http://schemas.microsoft.com/office/powerpoint/2010/main" val="2862298675"/>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LO SPRECO DI TEMPO </a:t>
            </a:r>
            <a:br>
              <a:rPr lang="it-IT" dirty="0"/>
            </a:br>
            <a:endParaRPr lang="it-IT" dirty="0"/>
          </a:p>
        </p:txBody>
      </p:sp>
      <p:sp>
        <p:nvSpPr>
          <p:cNvPr id="3" name="Segnaposto contenuto 2"/>
          <p:cNvSpPr>
            <a:spLocks noGrp="1"/>
          </p:cNvSpPr>
          <p:nvPr>
            <p:ph idx="1"/>
          </p:nvPr>
        </p:nvSpPr>
        <p:spPr/>
        <p:txBody>
          <a:bodyPr>
            <a:normAutofit fontScale="92500" lnSpcReduction="10000"/>
          </a:bodyPr>
          <a:lstStyle/>
          <a:p>
            <a:r>
              <a:rPr lang="it-IT" dirty="0"/>
              <a:t>Non avrebbe senso parlare di gestione del tempo se non avessimo stabilito degli obiettivi verso cui muoverci. Ciò non ostante possiamo raggiungere questi obiettivi in molti modi diversi. Molti studenti hanno un'idea abbastanza chiara degli obiettivi verso cui muoversi, ma poi, non sapendo gestire il proprio tempo, sembrano muoversi in continuazione senza riuscire a combinare un granché. </a:t>
            </a:r>
          </a:p>
          <a:p>
            <a:r>
              <a:rPr lang="it-IT" dirty="0"/>
              <a:t> </a:t>
            </a:r>
          </a:p>
        </p:txBody>
      </p:sp>
    </p:spTree>
    <p:extLst>
      <p:ext uri="{BB962C8B-B14F-4D97-AF65-F5344CB8AC3E}">
        <p14:creationId xmlns:p14="http://schemas.microsoft.com/office/powerpoint/2010/main" val="945405594"/>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A volte dedichiamo una grande quantità di tempo ad azioni che in fondo hanno un significato assai marginale nella nostra vita. Ricordo di aver impiegato intere mattinate nel traffico per ritirare dei libri o consegnare degli oggetti che in fondo un fattorino avrebbe potuto recapitare per poche lire. In effetti, piccoli accorgimenti possono portare ad un notevole aumento della nostra efficienza e della soddisfazione che possiamo trarre dalla nostra giornata. Sarà ad esempio utile imparare a scegliere accuratamente il mezzo con cui muoverci (in città il motorino è spesso migliore dell'automobile), ed a  raggruppare in modo logico più attività diverse.  </a:t>
            </a:r>
          </a:p>
        </p:txBody>
      </p:sp>
    </p:spTree>
    <p:extLst>
      <p:ext uri="{BB962C8B-B14F-4D97-AF65-F5344CB8AC3E}">
        <p14:creationId xmlns:p14="http://schemas.microsoft.com/office/powerpoint/2010/main" val="896475825"/>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Potremmo ad esempio usare il tempo della guida per ascoltare cassette o per rivedere mentalmente quanto abbiamo studiato. L'abitudine di portare con noi dei libri o delle fotocopie che potranno essere letti nei possibili tempi di attesa, e di avere sempre con noi una agenda in cui annotare idee, obiettivi e riflessioni, può aiutarci al di là di ogni aspettativa. E' incredibile quanto si possa fare durante gli spostamenti o nei "tempi morti" della nostra giornata. </a:t>
            </a:r>
          </a:p>
        </p:txBody>
      </p:sp>
    </p:spTree>
    <p:extLst>
      <p:ext uri="{BB962C8B-B14F-4D97-AF65-F5344CB8AC3E}">
        <p14:creationId xmlns:p14="http://schemas.microsoft.com/office/powerpoint/2010/main" val="1063060894"/>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Oltre l' 80% di questo libro è stato scritto e corretto, ad esempio, nei miei trasferimenti in treno tra Milano e Padova (dove insegno nel corso di laurea in Psicologia). In molti casi, trovandomi alle prese con un capitolo che non "veniva" sono stato addirittura contento per dei ritardi che verosimilmente hanno indispettito la maggioranza dei miei occasionali compagni di viaggio.  </a:t>
            </a:r>
          </a:p>
        </p:txBody>
      </p:sp>
    </p:spTree>
    <p:extLst>
      <p:ext uri="{BB962C8B-B14F-4D97-AF65-F5344CB8AC3E}">
        <p14:creationId xmlns:p14="http://schemas.microsoft.com/office/powerpoint/2010/main" val="1095479800"/>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Se l' uso di queste frange di tempo è importante, è però altrettanto importante imparare a delegare parte delle nostre incombenze e a dire di </a:t>
            </a:r>
            <a:r>
              <a:rPr lang="it-IT" i="1" dirty="0"/>
              <a:t>NO</a:t>
            </a:r>
            <a:r>
              <a:rPr lang="it-IT" dirty="0"/>
              <a:t> a parte delle proposte che ci vengono fatte. Il nostro tempo ha un valore e non è recuperabile. La vita è nostra, possiamo imparare a dire di no alle proposte che ci vengono fatte, in modo così dolce, ma allo stesso modo deciso, da non offendere chi richiede il nostro tempo, e da sentirci padroni della nostra vita. Siano essi impegni religiosi, politici, artistici, o semplicemente passatempi, noi non stiamo rifiutando chi ci fa queste proposte o dando un giudizio negativo sulle stesse. </a:t>
            </a:r>
          </a:p>
        </p:txBody>
      </p:sp>
    </p:spTree>
    <p:extLst>
      <p:ext uri="{BB962C8B-B14F-4D97-AF65-F5344CB8AC3E}">
        <p14:creationId xmlns:p14="http://schemas.microsoft.com/office/powerpoint/2010/main" val="1882832092"/>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Stiamo semplicemente affermando il nostro diritto ad una gestione personale del nostro tempo ed a una scelta, altrettanto personale, delle priorità. Nel dire di no o nel prendere decisioni non siamo obbligati a seguire i desideri degli altri, né dobbiamo sempre chiedere scusa, dare giustificazioni o essere logici. La consapevolezza del nostro diritto di essere illogici e di dissentire dagli altri non ci obbliga ad andare sempre controcorrente, anzi, in genere, le nostre decisioni finiranno con l' essere logiche e pienamente giustificabili. E' però piacevole essere consapevoli del nostro diritto di non seguire sempre e comunque il gregge.  </a:t>
            </a:r>
          </a:p>
        </p:txBody>
      </p:sp>
    </p:spTree>
    <p:extLst>
      <p:ext uri="{BB962C8B-B14F-4D97-AF65-F5344CB8AC3E}">
        <p14:creationId xmlns:p14="http://schemas.microsoft.com/office/powerpoint/2010/main" val="250892193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Se analizziamo quanto facciamo ogni giorno non è difficile vedere  quando e come sprechiamo la maggior parte del nostro tempo. Così facendo possiamo inoltre capire come la maggior parte delle situazioni che "mangiano" il nostro </a:t>
            </a:r>
            <a:r>
              <a:rPr lang="it-IT" dirty="0" err="1"/>
              <a:t>tampo</a:t>
            </a:r>
            <a:r>
              <a:rPr lang="it-IT" dirty="0"/>
              <a:t> siano in gran parte evitabili. Se ad esempio, notiamo che nella stesura della tesi o di piccoli compiti di ricerca, sprechiamo più tempo in dattilografia che non nella ricerca stessa, possiamo imparare ad usare un computer o un sistema di videoscrittura. Il tempo dedicato ad apprendere l' uso del programma, sarà più che ripagato dopo il primo breve lavoro. In questo modo otterremo una piacevole divisione del lavoro. </a:t>
            </a:r>
          </a:p>
        </p:txBody>
      </p:sp>
    </p:spTree>
    <p:extLst>
      <p:ext uri="{BB962C8B-B14F-4D97-AF65-F5344CB8AC3E}">
        <p14:creationId xmlns:p14="http://schemas.microsoft.com/office/powerpoint/2010/main" val="849575316"/>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La macchina compirà la parte noiosa e ripetitiva del lavoro battendo e ribattendo pazientemente per noi, ad oltre 200 lettere al secondo, le successive versioni del nostro testo; a noi sarà  lasciata la parte creativa. Ciò ci consentirà  di pretendere da noi stessi dei lavori assai più precisi e controllati, ed in minore tempo. Anche una ricerca bibliografica può essere svolta con uno spreco infinitamente minore di tempo, se usiamo i computer della nostra università, che generalmente hanno accesso a banche dati internazionali. In questo modo oltretutto, impareremo metodiche nuove di ricerca di informazioni ancora poco usate ed avremo occasione di incontrare realtà e persone per noi nuove.</a:t>
            </a:r>
          </a:p>
        </p:txBody>
      </p:sp>
    </p:spTree>
    <p:extLst>
      <p:ext uri="{BB962C8B-B14F-4D97-AF65-F5344CB8AC3E}">
        <p14:creationId xmlns:p14="http://schemas.microsoft.com/office/powerpoint/2010/main" val="4146480924"/>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Se non disponiamo di computer collegati a banche dati, possiamo sveltire comunque il tempo dedicato alle ricerche bibliografiche fotocopiando l'indice del numero di dicembre delle ultime annate delle riviste che ci interessano. Generalmente questo numero contiene l'indice cumulativo di tutti i numeri della rivista usciti nell' anno. In questo modo, consultando solamente una rivista per annata, potremmo avere in breve tempo le stesse indicazioni che altrimenti avremmo ottenuto consultando un numero magari 12 volte maggiore di riviste (se si tratta di un mensile). La fotocopia, ci consentirà oltretutto di poter continuare a casa (o in tram) la nostra ricerca. </a:t>
            </a:r>
          </a:p>
          <a:p>
            <a:endParaRPr lang="it-IT" dirty="0"/>
          </a:p>
        </p:txBody>
      </p:sp>
    </p:spTree>
    <p:extLst>
      <p:ext uri="{BB962C8B-B14F-4D97-AF65-F5344CB8AC3E}">
        <p14:creationId xmlns:p14="http://schemas.microsoft.com/office/powerpoint/2010/main" val="2023286258"/>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Ho fornito semplicemente alcuni esempi sui molti modi in cui è possibile aumentare la nostra efficienza nell' impegno di lavoro o di studio. </a:t>
            </a:r>
          </a:p>
          <a:p>
            <a:r>
              <a:rPr lang="it-IT" dirty="0"/>
              <a:t> </a:t>
            </a:r>
          </a:p>
          <a:p>
            <a:r>
              <a:rPr lang="it-IT" dirty="0"/>
              <a:t>     Siamo noi stessi, e non già gli altri, a definire gli obiettivi verso cui dobbiamo muoverci. La ricerca di una serie di accorgimenti volti ad evitare le componenti più fastidiose della nostra attività, contribuirà a rendere più gratificante il nostro impegno e quindi a mantenere nel tempo un valido livello di motivazione.  Si tratta quindi in gran parte, di suggerimenti volti a liberare e non già a coartare la nostra libertà ed espressività. </a:t>
            </a:r>
          </a:p>
        </p:txBody>
      </p:sp>
    </p:spTree>
    <p:extLst>
      <p:ext uri="{BB962C8B-B14F-4D97-AF65-F5344CB8AC3E}">
        <p14:creationId xmlns:p14="http://schemas.microsoft.com/office/powerpoint/2010/main" val="1219547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Francesco Rovetto</a:t>
            </a:r>
          </a:p>
          <a:p>
            <a:r>
              <a:rPr lang="it-IT" dirty="0"/>
              <a:t>3356058145</a:t>
            </a:r>
          </a:p>
          <a:p>
            <a:r>
              <a:rPr lang="it-IT" dirty="0">
                <a:hlinkClick r:id="rId2"/>
              </a:rPr>
              <a:t>francesco@rovetto.net</a:t>
            </a:r>
            <a:endParaRPr lang="it-IT" dirty="0"/>
          </a:p>
          <a:p>
            <a:r>
              <a:rPr lang="it-IT" dirty="0"/>
              <a:t>SFU Sigmund Freud </a:t>
            </a:r>
            <a:r>
              <a:rPr lang="it-IT" dirty="0" err="1"/>
              <a:t>University</a:t>
            </a:r>
            <a:r>
              <a:rPr lang="it-IT" dirty="0"/>
              <a:t> sede di Milano</a:t>
            </a:r>
          </a:p>
        </p:txBody>
      </p:sp>
    </p:spTree>
    <p:extLst>
      <p:ext uri="{BB962C8B-B14F-4D97-AF65-F5344CB8AC3E}">
        <p14:creationId xmlns:p14="http://schemas.microsoft.com/office/powerpoint/2010/main" val="2690960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I problemi di studio non derivano però solamente da difficoltà "tecniche", vi sono infatti molti studenti che si sentono bloccati da situazioni emotive difficili da superare: ad esempio dalla paura degli esami o dalla paura di parlare in pubblico. </a:t>
            </a:r>
          </a:p>
          <a:p>
            <a:r>
              <a:rPr lang="it-IT" dirty="0"/>
              <a:t>Altri si bloccano nello studio in conseguenza di eventi privati che sembrano impedire ogni possibile impegno  («....Come posso mettermi a studiare ora che Lui mi ha lasciata ?»). </a:t>
            </a:r>
          </a:p>
          <a:p>
            <a:endParaRPr lang="it-IT" dirty="0"/>
          </a:p>
        </p:txBody>
      </p:sp>
    </p:spTree>
    <p:extLst>
      <p:ext uri="{BB962C8B-B14F-4D97-AF65-F5344CB8AC3E}">
        <p14:creationId xmlns:p14="http://schemas.microsoft.com/office/powerpoint/2010/main" val="1391791969"/>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La tendenza a diffidare delle innovazioni può avere gravi conseguenze, però a volte è altrettanto controproducente la smania di voler essere necessariamente sempre all' avanguardia. Se intendiamo scrivere un testo col computer non è necessario rincorrere sempre l'ultimo modello di apparecchiatura presente sul mercato. Spesso infatti il costo della nuova attrezzatura ed il tempo necessario per familiarizzarsi con un nuovo programma e con una nuova macchina, "mangiano" ampiamente il risparmio di tempo che tale mezzo ci consente. Naturalmente un uso decisamente professionale imporrà l' impiego di strumenti adeguati. I cambiamenti di apparecchiature e di programma dovrebbero però essere fatti non già per sentirci all' avanguardia, quanto piuttosto per una oggettiva considerazione dei risparmi e delle soddisfazioni che ci consentono. </a:t>
            </a:r>
          </a:p>
        </p:txBody>
      </p:sp>
    </p:spTree>
    <p:extLst>
      <p:ext uri="{BB962C8B-B14F-4D97-AF65-F5344CB8AC3E}">
        <p14:creationId xmlns:p14="http://schemas.microsoft.com/office/powerpoint/2010/main" val="2354064302"/>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TEMPO PERSO IN PREOCCUPAZIONI </a:t>
            </a:r>
            <a:br>
              <a:rPr lang="it-IT" dirty="0"/>
            </a:br>
            <a:endParaRPr lang="it-IT" dirty="0"/>
          </a:p>
        </p:txBody>
      </p:sp>
      <p:sp>
        <p:nvSpPr>
          <p:cNvPr id="3" name="Segnaposto contenuto 2"/>
          <p:cNvSpPr>
            <a:spLocks noGrp="1"/>
          </p:cNvSpPr>
          <p:nvPr>
            <p:ph idx="1"/>
          </p:nvPr>
        </p:nvSpPr>
        <p:spPr/>
        <p:txBody>
          <a:bodyPr>
            <a:normAutofit fontScale="70000" lnSpcReduction="20000"/>
          </a:bodyPr>
          <a:lstStyle/>
          <a:p>
            <a:r>
              <a:rPr lang="it-IT" dirty="0"/>
              <a:t> Il modo probabilmente più insidioso per minare alla base la nostra potenziale efficienza, è quello di crearci e mantenerci nel tempo delle preoccupazioni che sono in genere inutili e dannose. Inutili perché spesso ci preoccupiamo di cose risolvibili ed in questo caso sarebbe meglio destinare le nostre energie alla risoluzione dei problemi che ci ostacolano. Quando invece ci preoccupiamo per cose </a:t>
            </a:r>
            <a:r>
              <a:rPr lang="it-IT" dirty="0" err="1"/>
              <a:t>irresolvibili</a:t>
            </a:r>
            <a:r>
              <a:rPr lang="it-IT" dirty="0"/>
              <a:t>, i nostri sforzi sono del tutto inutili. </a:t>
            </a:r>
          </a:p>
          <a:p>
            <a:r>
              <a:rPr lang="it-IT" dirty="0"/>
              <a:t> </a:t>
            </a:r>
          </a:p>
          <a:p>
            <a:r>
              <a:rPr lang="it-IT" dirty="0"/>
              <a:t>     Le preoccupazioni sono inoltre dannose in quanto ci fanno spesso perdere la fiducia nelle nostre capacità. Ci possiamo preoccupare in molti modi diversi, e spesso le scuse e le lamentele che portiamo per giustificare queste nostre preoccupazioni, sono più assurde e controproducenti dell' evento stesso per cui ci preoccupiamo. </a:t>
            </a:r>
          </a:p>
          <a:p>
            <a:pPr marL="0" indent="0">
              <a:buNone/>
            </a:pPr>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3819108238"/>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Sarà spesso possibile ridimensionare le nostre ansie e limitare la nostra tendenza alla lamentela ed alla sterile rimuginazione su quanto avviene, se pianificheremo l' uso del nostro tempo e impareremo ad identificare la dannosa irrazionalità della maggioranza delle nostre preoccupazioni. </a:t>
            </a:r>
          </a:p>
        </p:txBody>
      </p:sp>
    </p:spTree>
    <p:extLst>
      <p:ext uri="{BB962C8B-B14F-4D97-AF65-F5344CB8AC3E}">
        <p14:creationId xmlns:p14="http://schemas.microsoft.com/office/powerpoint/2010/main" val="2111735520"/>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Gli studenti spesso perdono gran parte del loro tempo rinviando a tempo indefinito la realizzazione dei loro progetti. Generalmente decidiamo di rinviare l'inizio del nostro impegno al prossimo lunedì, a  domani, o a settembre. Per quanto prossimo possa essere il giorno previsto per l'inizio del nostro impegno, in effetti, si tratta sempre di un domani che poi, per misteriose ragioni, resterà sempre tale. Stabilire delle scadenze per i progetti e gli obiettivi che abbiamo messo in agenda, anche per quelli più banali e meno coinvolgenti e rispettare tali scadenze, poste da noi stessi, è un buon modo per imparare a non rimandare a tempo indefinito l'inizio dei nostri impegni e potere andare così incontro ad una serie di interessanti occasioni di cambiamento. </a:t>
            </a:r>
          </a:p>
        </p:txBody>
      </p:sp>
    </p:spTree>
    <p:extLst>
      <p:ext uri="{BB962C8B-B14F-4D97-AF65-F5344CB8AC3E}">
        <p14:creationId xmlns:p14="http://schemas.microsoft.com/office/powerpoint/2010/main" val="1053311864"/>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GESTIONE DEL TEMPO DI STUDIO </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 Lo studio, come abbiamo visto, è un'attività complessa che ci coinvolge in diversi modi. Una accurata programmazione del nostro impegno, può rendere più produttivo il nostro studio. </a:t>
            </a:r>
          </a:p>
          <a:p>
            <a:r>
              <a:rPr lang="it-IT" dirty="0"/>
              <a:t> </a:t>
            </a:r>
          </a:p>
          <a:p>
            <a:r>
              <a:rPr lang="it-IT" dirty="0"/>
              <a:t>      Sarà ad esempio utile fissarci un orario di studio.  Ognuno troverà quali sono le ore in cui rende maggiormente. In genere le ore del mattino sono le più produttive. Vi sono però persone che invece rendono di più nel pomeriggio o addirittura di sera o di notte. Per molte persone, alcune parti del giorno si prestano meglio allo studio teorico, ed altre alle esercitazioni pratiche. L' orario di studio che ci sceglieremo terrà conto di queste nostre caratteristiche. </a:t>
            </a:r>
          </a:p>
          <a:p>
            <a:endParaRPr lang="it-IT" dirty="0"/>
          </a:p>
          <a:p>
            <a:endParaRPr lang="it-IT" dirty="0"/>
          </a:p>
        </p:txBody>
      </p:sp>
    </p:spTree>
    <p:extLst>
      <p:ext uri="{BB962C8B-B14F-4D97-AF65-F5344CB8AC3E}">
        <p14:creationId xmlns:p14="http://schemas.microsoft.com/office/powerpoint/2010/main" val="287246683"/>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Non è bene ridurre le ore del sonno al di sotto del minimo che ci è necessario. Anche per questo, ognuno dovrebbe conoscersi abbastanza per capire quante ore di sonno gli consentiranno di riposarsi a sufficienza. Cerchiamo di non avvilirci sentendoci "bambini" se ci accorgiamo di aver bisogno di 9 ore di riposo per notte; impariamo a concederci il riposo necessario soprattutto quando siamo sotto stress</a:t>
            </a:r>
          </a:p>
        </p:txBody>
      </p:sp>
    </p:spTree>
    <p:extLst>
      <p:ext uri="{BB962C8B-B14F-4D97-AF65-F5344CB8AC3E}">
        <p14:creationId xmlns:p14="http://schemas.microsoft.com/office/powerpoint/2010/main" val="519207202"/>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Sarebbe in effetti puerile cercare di imitare coloro cui bastano 6 ore di sonno, per poi crollare per la stanchezza. Il fatto di fissarsi degli orari è comunque fondamentale se vogliamo avere un rendimento in qualche modo regolare e prevedibile. Nel pianificare un nostro impegno settimanale, sarà prudente cercare di prevedere una mattina, un pomeriggio ed una sera infrasettimanali totalmente liberi da impegni. In questi spazi potremo  andare a fare acquisti, o concederci degli svaghi che in qualche modo potranno rafforzare la nostra capacità di concentrazione nello studio.</a:t>
            </a:r>
          </a:p>
        </p:txBody>
      </p:sp>
    </p:spTree>
    <p:extLst>
      <p:ext uri="{BB962C8B-B14F-4D97-AF65-F5344CB8AC3E}">
        <p14:creationId xmlns:p14="http://schemas.microsoft.com/office/powerpoint/2010/main" val="2868058408"/>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Sempre al fine di poter programmare meglio il nostro impegno, potrei suggerire di contare ripetutamente quante pagine riusciamo a leggere in un'ora di studio attento. Questo dato varia a seconda delle nostre capacità di lettura, della difficoltà dell'argomento e delle caratteristiche del testo. Se noi sappiamo quante pagine di un dato testo possiamo leggere in un'ora, e conosciamo il numero di ore che prevediamo di dedicare allo studio, sarà possibile fare delle previsioni di studio per la mattina, per il pomeriggio, per la settimana ecc. Sarà anche possibile sapere quanti giorni di studio dovremo dedicare ad un certo libro. Naturalmente si tratta di calcoli abbastanza approssimativi. Ciò nonostante solo una valutazione del genere ci permetterà di fissare degli obiettivi realistici e di avere la soddisfazione di vedere che essi si stanno realizzando. </a:t>
            </a:r>
          </a:p>
          <a:p>
            <a:endParaRPr lang="it-IT" dirty="0"/>
          </a:p>
        </p:txBody>
      </p:sp>
    </p:spTree>
    <p:extLst>
      <p:ext uri="{BB962C8B-B14F-4D97-AF65-F5344CB8AC3E}">
        <p14:creationId xmlns:p14="http://schemas.microsoft.com/office/powerpoint/2010/main" val="2153972942"/>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Dato che il rendimento non è mai costante ai valori massimi e che, come abbiamo visto, è opportuno concederci piccole pause di riposo, nel fare il conto delle nostre possibilità di studio, generalmente considereremo valido un obiettivo che si avvicini all'80% del massimo rendimento teorico possibile. Se ad esempio, abbiamo visto che riusciamo a leggere 10 pagine all' ora, e prevediamo di studiare in un dato giorno 10 ore, ci fisseremo l' obiettivo di studiare 80 e non già 100 pagine in quel giorno. Se poi riusciremo a fare di più tanto meglio. </a:t>
            </a:r>
          </a:p>
        </p:txBody>
      </p:sp>
    </p:spTree>
    <p:extLst>
      <p:ext uri="{BB962C8B-B14F-4D97-AF65-F5344CB8AC3E}">
        <p14:creationId xmlns:p14="http://schemas.microsoft.com/office/powerpoint/2010/main" val="2165036477"/>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Dato che, come abbiamo visto è utile prevedere praticamente due giorni di riposo alla settimana, possiamo dire che, a 80 pagine al giorno, per 5 giorni di studio alla settimana, si potrebbe, in linea teorica, studiare 400 pagine alla settimana, anche su questa figura è bene calcolare un 20% di perdita per fattori vari è quindi assolutamente realistico prevedere di poter studiare circa 320 pagine in una settimana di tale impegno. Questi calcoli, alquanto realistici e prudenziali, ci consentiranno di programmarci in modo abbastanza accurato, prevedendo ad esempio quando potremo iniziare un ripasso assieme ad un amico, o a quale appello di esami iscriverci con realistiche possibilità di successo. Sarà piacevole constatare la accuratezza delle nostre previsioni, o addirittura notare che stiamo andando più rapidamente dei tempi previsti.</a:t>
            </a:r>
          </a:p>
        </p:txBody>
      </p:sp>
    </p:spTree>
    <p:extLst>
      <p:ext uri="{BB962C8B-B14F-4D97-AF65-F5344CB8AC3E}">
        <p14:creationId xmlns:p14="http://schemas.microsoft.com/office/powerpoint/2010/main" val="1667373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Altri invece studiano moltissimo, spesso più di loro colleghi, ma poi non riescono a ricordare quanto hanno letto. </a:t>
            </a:r>
          </a:p>
          <a:p>
            <a:r>
              <a:rPr lang="it-IT" dirty="0"/>
              <a:t>Alcuni hanno paura dell’insuccesso, ma ancora di più temono il successo visto come obbedienza passiva ai genitori, come rischio di passare per secchioni, per lecchini. Come il rischio di «finire» come il proprio padre</a:t>
            </a:r>
          </a:p>
          <a:p>
            <a:endParaRPr lang="it-IT" dirty="0"/>
          </a:p>
        </p:txBody>
      </p:sp>
    </p:spTree>
    <p:extLst>
      <p:ext uri="{BB962C8B-B14F-4D97-AF65-F5344CB8AC3E}">
        <p14:creationId xmlns:p14="http://schemas.microsoft.com/office/powerpoint/2010/main" val="3220629866"/>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Nel nostro studio, possiamo anche costituirci dei veri e propri "depositi di tempo", facendoci dei riassunti o degli schemi di argomenti che successivamente ci torneranno utili nello studio di altre materie. Ricorrendo sempre ad esempi medici, che sono quelli che conosco meglio, gli appunti di anatomia del sistema nervoso, presi nel corso dello studio dell' anatomia generale, ci torneranno utili quando studieremo neurologia. Gli appunti di farmacologia, saranno fondamentali per lo studio delle varie cliniche, ecc. </a:t>
            </a:r>
          </a:p>
          <a:p>
            <a:pPr marL="0" indent="0">
              <a:buNone/>
            </a:pPr>
            <a:endParaRPr lang="it-IT" dirty="0"/>
          </a:p>
        </p:txBody>
      </p:sp>
    </p:spTree>
    <p:extLst>
      <p:ext uri="{BB962C8B-B14F-4D97-AF65-F5344CB8AC3E}">
        <p14:creationId xmlns:p14="http://schemas.microsoft.com/office/powerpoint/2010/main" val="2587155809"/>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Gli appunti, gli schemi ed i riassunti che riterremo utile compilare, non dovranno essere quindi gettati, sarà anzi utile prevedere l'uso di raccoglitori a fogli mobili scegliendo una volta per tutte un formato che ci soddisfi. Questi fogli, variamente raccolti, rivisti e completati potranno così costituire una base importante dei nostri studi soprattutto negli anni seguenti o quando ci iscriveremo a qualche corso di specializzazione. </a:t>
            </a:r>
          </a:p>
          <a:p>
            <a:pPr marL="0" indent="0">
              <a:buNone/>
            </a:pPr>
            <a:endParaRPr lang="it-IT" dirty="0"/>
          </a:p>
        </p:txBody>
      </p:sp>
    </p:spTree>
    <p:extLst>
      <p:ext uri="{BB962C8B-B14F-4D97-AF65-F5344CB8AC3E}">
        <p14:creationId xmlns:p14="http://schemas.microsoft.com/office/powerpoint/2010/main" val="3249483781"/>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Per potere migliorare un po'la gestione personale del nostro tempo, è di solito utile imparare a definire in modo oggettivo i nostri obiettivi definendone le rispettive priorità, imparare ad organizzarsi, ed a controllare periodicamente i risultati del nostro impegno. </a:t>
            </a:r>
          </a:p>
        </p:txBody>
      </p:sp>
    </p:spTree>
    <p:extLst>
      <p:ext uri="{BB962C8B-B14F-4D97-AF65-F5344CB8AC3E}">
        <p14:creationId xmlns:p14="http://schemas.microsoft.com/office/powerpoint/2010/main" val="3623808950"/>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Nel cercare di imparare a gestire correttamente il tempo, non dovremmo porci l'obiettivo di raggiungere una completa efficienza, quanto piuttosto quello di acquisire delle strategie che ci consentano di evitare di compiere errori grossolani. Un atteggiamento eccessivamente proteso alla ricerca del successo potrebbe renderci assai meno "umani" e simpatici agli occhi dei nostri amici e, alla lunga, finirebbe con l' annoiarci e con l'isolarci dal resto del contesto sociale.</a:t>
            </a:r>
            <a:endParaRPr lang="it-IT" dirty="0"/>
          </a:p>
        </p:txBody>
      </p:sp>
    </p:spTree>
    <p:extLst>
      <p:ext uri="{BB962C8B-B14F-4D97-AF65-F5344CB8AC3E}">
        <p14:creationId xmlns:p14="http://schemas.microsoft.com/office/powerpoint/2010/main" val="10657234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 Naturalmente le situazioni patologiche capaci di interferire direttamente con l’apprendimento, meritano una attenzione specifica.</a:t>
            </a:r>
          </a:p>
          <a:p>
            <a:r>
              <a:rPr lang="it-IT" dirty="0"/>
              <a:t>Tra queste potremmo includere disabilità intellettiva, autismo, grave disturbo dell’apprendimento, mutismo selettivo, fobia sociale, gravi disturbi di personalità, intossicazione da sostanze.</a:t>
            </a:r>
          </a:p>
          <a:p>
            <a:r>
              <a:rPr lang="it-IT" dirty="0"/>
              <a:t> </a:t>
            </a:r>
          </a:p>
        </p:txBody>
      </p:sp>
    </p:spTree>
    <p:extLst>
      <p:ext uri="{BB962C8B-B14F-4D97-AF65-F5344CB8AC3E}">
        <p14:creationId xmlns:p14="http://schemas.microsoft.com/office/powerpoint/2010/main" val="1100251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Tranne casi particolari possiamo comunque affermare che l’apprendimento è un'esperienza utile e divertente. Capace di espandere le nostre potenzialità ed anche la durata oltre che la qualità della nostra esistenza</a:t>
            </a:r>
          </a:p>
        </p:txBody>
      </p:sp>
    </p:spTree>
    <p:extLst>
      <p:ext uri="{BB962C8B-B14F-4D97-AF65-F5344CB8AC3E}">
        <p14:creationId xmlns:p14="http://schemas.microsoft.com/office/powerpoint/2010/main" val="2954122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Naturalmente in ogni corso di studi si trovano materie interessanti ed altre per noi pesanti e sgradevoli. </a:t>
            </a:r>
          </a:p>
        </p:txBody>
      </p:sp>
    </p:spTree>
    <p:extLst>
      <p:ext uri="{BB962C8B-B14F-4D97-AF65-F5344CB8AC3E}">
        <p14:creationId xmlns:p14="http://schemas.microsoft.com/office/powerpoint/2010/main" val="19964922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Soprattutto quando incontreremo delle materie sgradite sarà importante saper mettere in atto dei metodi di studio intelligenti capaci di aiutarci a superare lo scoglio, senza perdere troppo tempo a lamentarci, ad accusare noi stessi, gli altri o il destino, della scelta della facoltà o a maledire il docente che potrebbe bocciarci.  </a:t>
            </a:r>
          </a:p>
          <a:p>
            <a:endParaRPr lang="it-IT" dirty="0"/>
          </a:p>
        </p:txBody>
      </p:sp>
    </p:spTree>
    <p:extLst>
      <p:ext uri="{BB962C8B-B14F-4D97-AF65-F5344CB8AC3E}">
        <p14:creationId xmlns:p14="http://schemas.microsoft.com/office/powerpoint/2010/main" val="711274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Una maggiore efficienza nello studio può infatti a sua volta contribuire a mantenere alta la nostra motivazione ed a ridurre le nostre paure. </a:t>
            </a:r>
          </a:p>
          <a:p>
            <a:endParaRPr lang="it-IT" dirty="0"/>
          </a:p>
        </p:txBody>
      </p:sp>
    </p:spTree>
    <p:extLst>
      <p:ext uri="{BB962C8B-B14F-4D97-AF65-F5344CB8AC3E}">
        <p14:creationId xmlns:p14="http://schemas.microsoft.com/office/powerpoint/2010/main" val="20620387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r>
              <a:rPr lang="it-IT" dirty="0"/>
              <a:t> Sono consapevole del fatto che molte delle osservazioni che verranno fatte sono certamente utili per aumentare la efficienza dello studente a livello "tattico", ma che possono incidere poco a livello "strategico". Le tecniche proposte possono, in altre parole, contribuire a modificare il comportamento di studio agendo in genere ad un livello alquanto superficiale e non risolvere automaticamente "tutti" i problemi dello studente. Ritengo comunque che anche questi piccoli aiuti concreti dati al momento giusto possano rivelarsi assai importanti  </a:t>
            </a:r>
          </a:p>
          <a:p>
            <a:endParaRPr lang="it-IT" dirty="0"/>
          </a:p>
          <a:p>
            <a:r>
              <a:rPr lang="it-IT" dirty="0"/>
              <a:t>Se però le difficoltà dello studente dipendono proprio da una confusione su temi esistenziali di fondo, probabilmente, queste mie note potrebbero produrre solamente un impatto marginale, e si rivelerebbe necessario un intervento terapeutico individualizzato. </a:t>
            </a:r>
          </a:p>
          <a:p>
            <a:br>
              <a:rPr lang="it-IT" dirty="0"/>
            </a:br>
            <a:endParaRPr lang="it-IT" dirty="0"/>
          </a:p>
        </p:txBody>
      </p:sp>
    </p:spTree>
    <p:extLst>
      <p:ext uri="{BB962C8B-B14F-4D97-AF65-F5344CB8AC3E}">
        <p14:creationId xmlns:p14="http://schemas.microsoft.com/office/powerpoint/2010/main" val="17542850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Un altro rischio di cui sono consapevole, nel momento in cui mi accingo a descrivere alcune tecniche di studio, è quello di poter spingere lo studente a preoccuparsi troppo degli aspetti metodologici trascurando così il proprio diretto contatto con i contenuti della materia che sta studiando </a:t>
            </a:r>
          </a:p>
        </p:txBody>
      </p:sp>
    </p:spTree>
    <p:extLst>
      <p:ext uri="{BB962C8B-B14F-4D97-AF65-F5344CB8AC3E}">
        <p14:creationId xmlns:p14="http://schemas.microsoft.com/office/powerpoint/2010/main" val="33523004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Gli studenti di successo attraversano nel loro corso di studi una serie di fasi in cui si domandano quale sia la tecnica più idonea per affrontare un certo problema, così come gli adolescenti si scambiano spesso confidenze sui "modi" giusti di condurre un corteggiamento. E' giusto probabilmente soddisfare alcuni di questi dubbi; non disperdiamoci però nella tecnica ritenendo che questa sia immutabile o che possa risolvere ogni problema. </a:t>
            </a:r>
          </a:p>
        </p:txBody>
      </p:sp>
    </p:spTree>
    <p:extLst>
      <p:ext uri="{BB962C8B-B14F-4D97-AF65-F5344CB8AC3E}">
        <p14:creationId xmlns:p14="http://schemas.microsoft.com/office/powerpoint/2010/main" val="3053353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SUPERARE GLI ESAMI NON E’ IL VOSTRO OBIETTIVO</a:t>
            </a:r>
          </a:p>
          <a:p>
            <a:endParaRPr lang="it-IT" dirty="0"/>
          </a:p>
          <a:p>
            <a:r>
              <a:rPr lang="it-IT" dirty="0"/>
              <a:t>IL VOSTRO OBIETTIVO E’ APPRENDERE</a:t>
            </a:r>
          </a:p>
          <a:p>
            <a:endParaRPr lang="it-IT" dirty="0"/>
          </a:p>
          <a:p>
            <a:r>
              <a:rPr lang="it-IT" dirty="0"/>
              <a:t>SUPERARE GLI ESAMI E’ UNA CONSEGUENZA DELL’AVER APPRESO</a:t>
            </a:r>
          </a:p>
        </p:txBody>
      </p:sp>
    </p:spTree>
    <p:extLst>
      <p:ext uri="{BB962C8B-B14F-4D97-AF65-F5344CB8AC3E}">
        <p14:creationId xmlns:p14="http://schemas.microsoft.com/office/powerpoint/2010/main" val="7490791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Leggendo il libro noi lo modifichiamo in quanto ne cogliamo aspetti che altri probabilmente non colgono, il libro però a sua volta modifica noi, il nostro modo di essere e di pensare. La tecnica di studio più efficace scaturisce da questo incontro in cui la persona e la materia si compenetrano.  </a:t>
            </a:r>
          </a:p>
          <a:p>
            <a:endParaRPr lang="it-IT" dirty="0"/>
          </a:p>
        </p:txBody>
      </p:sp>
    </p:spTree>
    <p:extLst>
      <p:ext uri="{BB962C8B-B14F-4D97-AF65-F5344CB8AC3E}">
        <p14:creationId xmlns:p14="http://schemas.microsoft.com/office/powerpoint/2010/main" val="4441909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Uno studente esperto divora certi libri e ne legge altri con estrema lentezza, a volte fa schemi, riassunti e prospetti di quanto sta studiando, altre volte si accontenta di riascoltare le registrazioni delle lezioni del professore e magari non acquista neppure il libro di testo. </a:t>
            </a:r>
          </a:p>
          <a:p>
            <a:r>
              <a:rPr lang="it-IT" dirty="0"/>
              <a:t>Sarebbe assurdo proporre metodi di studio vincolanti ed universali a chi abbia questo splendido rapporto con l'oggetto del suo studio. </a:t>
            </a:r>
          </a:p>
        </p:txBody>
      </p:sp>
    </p:spTree>
    <p:extLst>
      <p:ext uri="{BB962C8B-B14F-4D97-AF65-F5344CB8AC3E}">
        <p14:creationId xmlns:p14="http://schemas.microsoft.com/office/powerpoint/2010/main" val="36732522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A questi livelli non si lotta più contro lo studio, ma ci si sente ispirati, capaci di rapidissime associazioni, instancabili, curiosi. </a:t>
            </a:r>
          </a:p>
          <a:p>
            <a:r>
              <a:rPr lang="it-IT" dirty="0"/>
              <a:t>Potremmo dire anche entusiasti, sfruttando una parola di origine greca che indica una condizione in cui dentro di noi (en) alberga addirittura una energia divina (</a:t>
            </a:r>
            <a:r>
              <a:rPr lang="it-IT" dirty="0" err="1"/>
              <a:t>theos</a:t>
            </a:r>
            <a:r>
              <a:rPr lang="it-IT" dirty="0"/>
              <a:t>). </a:t>
            </a:r>
          </a:p>
        </p:txBody>
      </p:sp>
    </p:spTree>
    <p:extLst>
      <p:ext uri="{BB962C8B-B14F-4D97-AF65-F5344CB8AC3E}">
        <p14:creationId xmlns:p14="http://schemas.microsoft.com/office/powerpoint/2010/main" val="19289349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Ma quanta fatica, quanta noia, quanta preparazione occorrono in genere per raggiungere quei momenti! Tante volte ci scorniamo con pagine noiosissime, tante volte ci sembra di non cogliere il bandolo della matassa o di essere molto lontani da qualsiasi tipo di emozione positiva e di semplice interesse o di coinvolgimento. Anche l' entusiasmo e la creatività devono essere spesso pazientemente favoriti e sostenuti. </a:t>
            </a:r>
          </a:p>
          <a:p>
            <a:endParaRPr lang="it-IT" dirty="0"/>
          </a:p>
          <a:p>
            <a:endParaRPr lang="it-IT" dirty="0"/>
          </a:p>
        </p:txBody>
      </p:sp>
    </p:spTree>
    <p:extLst>
      <p:ext uri="{BB962C8B-B14F-4D97-AF65-F5344CB8AC3E}">
        <p14:creationId xmlns:p14="http://schemas.microsoft.com/office/powerpoint/2010/main" val="29324049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Ritengo perciò che adeguati suggerimenti tecnici possano rivelarsi utili per aiutare uno studente che in fondo voglia studiare ma che non abbia ancora "ingranato" nel suo impegno, o che si trovi ad affrontare una materia particolarmente difficile o che viva momenti assai difficili dal punto di vista emotivo. Naturalmente si tratta di proposte che ognuno vedrà di adattare al suo caso specifico, e di applicare con curiosità e creatività.       </a:t>
            </a:r>
          </a:p>
        </p:txBody>
      </p:sp>
    </p:spTree>
    <p:extLst>
      <p:ext uri="{BB962C8B-B14F-4D97-AF65-F5344CB8AC3E}">
        <p14:creationId xmlns:p14="http://schemas.microsoft.com/office/powerpoint/2010/main" val="25036999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la sola capacità di apprendere e di conoscere molte cose non rende necessariamente una persona migliore degli altri. Un'erudizione maggiore, in altre parole, può contribuire a renderci più liberi ed efficienti, non rende però una persona "superiore" ad un' altra, né le fornisce automaticamente doti di umanità che probabilmente non vanno ricercate sui libri. </a:t>
            </a:r>
          </a:p>
          <a:p>
            <a:endParaRPr lang="it-IT" dirty="0"/>
          </a:p>
        </p:txBody>
      </p:sp>
    </p:spTree>
    <p:extLst>
      <p:ext uri="{BB962C8B-B14F-4D97-AF65-F5344CB8AC3E}">
        <p14:creationId xmlns:p14="http://schemas.microsoft.com/office/powerpoint/2010/main" val="41895230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4 LA MEMORIA</a:t>
            </a:r>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42553447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MEMORIA</a:t>
            </a:r>
          </a:p>
        </p:txBody>
      </p:sp>
      <p:sp>
        <p:nvSpPr>
          <p:cNvPr id="3" name="Segnaposto contenuto 2"/>
          <p:cNvSpPr>
            <a:spLocks noGrp="1"/>
          </p:cNvSpPr>
          <p:nvPr>
            <p:ph idx="1"/>
          </p:nvPr>
        </p:nvSpPr>
        <p:spPr/>
        <p:txBody>
          <a:bodyPr>
            <a:normAutofit fontScale="62500" lnSpcReduction="20000"/>
          </a:bodyPr>
          <a:lstStyle/>
          <a:p>
            <a:pPr marL="0" indent="0">
              <a:buNone/>
            </a:pPr>
            <a:endParaRPr lang="it-IT" dirty="0"/>
          </a:p>
          <a:p>
            <a:r>
              <a:rPr lang="it-IT" dirty="0"/>
              <a:t>   A poco servirebbe lo studio se poi non ricordassimo quanto appreso. </a:t>
            </a:r>
          </a:p>
          <a:p>
            <a:r>
              <a:rPr lang="it-IT" dirty="0"/>
              <a:t> </a:t>
            </a:r>
          </a:p>
          <a:p>
            <a:r>
              <a:rPr lang="it-IT" dirty="0"/>
              <a:t>   Purtroppo questa sembra essere la condizione di molti studenti. Alcuni studiano molte ore al giorno ma alla sera non ricordano quanto hanno letto; altri studiano, apparentemente apprendono, guardando il libro hanno l'impressione di sapere tutto, salvo poi fare scena muta all' esame. Certi studenti inoltre sanno ripetere quanto scritto nei libri ma cadono di fronte a domande che richiedono una organizzazione diversa del materiale. Altri infine possono trovare facile studiare, apprendere e ricordare alcune materie, mentre ne trovano difficilissime altre. </a:t>
            </a:r>
          </a:p>
          <a:p>
            <a:r>
              <a:rPr lang="it-IT" dirty="0"/>
              <a:t> </a:t>
            </a:r>
          </a:p>
          <a:p>
            <a:r>
              <a:rPr lang="it-IT" dirty="0"/>
              <a:t>   In tutti questi casi si nota una efficienza di studio assai modesta ed alcuni studenti affermano che questi "vuoti di memoria" finiscono col rallentare anche di anni il loro corso di studi. </a:t>
            </a:r>
          </a:p>
          <a:p>
            <a:endParaRPr lang="it-IT" dirty="0"/>
          </a:p>
        </p:txBody>
      </p:sp>
    </p:spTree>
    <p:extLst>
      <p:ext uri="{BB962C8B-B14F-4D97-AF65-F5344CB8AC3E}">
        <p14:creationId xmlns:p14="http://schemas.microsoft.com/office/powerpoint/2010/main" val="28006196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PROCESSO DI MEMORIZZAZIONE</a:t>
            </a:r>
          </a:p>
        </p:txBody>
      </p:sp>
      <p:sp>
        <p:nvSpPr>
          <p:cNvPr id="3" name="Segnaposto contenuto 2"/>
          <p:cNvSpPr>
            <a:spLocks noGrp="1"/>
          </p:cNvSpPr>
          <p:nvPr>
            <p:ph idx="1"/>
          </p:nvPr>
        </p:nvSpPr>
        <p:spPr/>
        <p:txBody>
          <a:bodyPr>
            <a:normAutofit fontScale="92500" lnSpcReduction="10000"/>
          </a:bodyPr>
          <a:lstStyle/>
          <a:p>
            <a:r>
              <a:rPr lang="it-IT" dirty="0"/>
              <a:t> Gli stimoli percepiti dagli organi di senso subiscono una complessa serie di rielaborazioni prima di trasformarsi in informazioni capaci eventualmente di essere immagazzinate stabilmente  nella memoria. La nostra cultura precedente, le nostre emozioni, i nostri pregiudizi, influenzano notevolmente questi processi di rielaborazione e quindi la facilità ed il modo in cui determinate informazioni vengono immagazzinate nella memoria. </a:t>
            </a:r>
          </a:p>
          <a:p>
            <a:endParaRPr lang="it-IT" dirty="0"/>
          </a:p>
        </p:txBody>
      </p:sp>
    </p:spTree>
    <p:extLst>
      <p:ext uri="{BB962C8B-B14F-4D97-AF65-F5344CB8AC3E}">
        <p14:creationId xmlns:p14="http://schemas.microsoft.com/office/powerpoint/2010/main" val="12905553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Nella memoria a lungo termine vengono immagazzinati prevalentemente concetti e relazioni tra concetti. Spesso a questi concetti immagazzinati nella nostra memoria sono profondamente connesse anche le tracce delle emozioni che questi ricordi suscitano in noi o lo stato d' animo in cui ci troviamo quando abbiamo appreso tali informazioni. </a:t>
            </a:r>
          </a:p>
          <a:p>
            <a:endParaRPr lang="it-IT" dirty="0"/>
          </a:p>
        </p:txBody>
      </p:sp>
    </p:spTree>
    <p:extLst>
      <p:ext uri="{BB962C8B-B14F-4D97-AF65-F5344CB8AC3E}">
        <p14:creationId xmlns:p14="http://schemas.microsoft.com/office/powerpoint/2010/main" val="192715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NON CONFONDETE LE CONSEGUENZE CON I REALI OBIETTIVI</a:t>
            </a:r>
          </a:p>
          <a:p>
            <a:endParaRPr lang="it-IT" dirty="0"/>
          </a:p>
          <a:p>
            <a:r>
              <a:rPr lang="it-IT" dirty="0"/>
              <a:t>L’UNIVERSITA’ NON E’ UNA SCUOLA DELL’OBBLIGO, MA UNA OPPRTUNITA’ </a:t>
            </a:r>
          </a:p>
          <a:p>
            <a:r>
              <a:rPr lang="it-IT" dirty="0"/>
              <a:t>L’OBIETTIVO </a:t>
            </a:r>
            <a:r>
              <a:rPr lang="it-IT" dirty="0" err="1"/>
              <a:t>DI</a:t>
            </a:r>
            <a:r>
              <a:rPr lang="it-IT" dirty="0"/>
              <a:t> UN PROFESSORE E’ QUELLO </a:t>
            </a:r>
            <a:r>
              <a:rPr lang="it-IT" dirty="0" err="1"/>
              <a:t>DI</a:t>
            </a:r>
            <a:r>
              <a:rPr lang="it-IT" dirty="0"/>
              <a:t> PROMUOVERE TUTTI, CIO’ INDICA CHE ABBIAMO INSEGNATO BENE E , SOPRATTUTTO CHE AVETE ACUISITO LA MATERIA SUFFICENTEMENTE PER SVOLGERE IN MODO DIGNITOSO LA PROFESSIONE.</a:t>
            </a:r>
          </a:p>
          <a:p>
            <a:r>
              <a:rPr lang="it-IT" dirty="0"/>
              <a:t>Bocciare, per il prof è frustrante, poi vi deve riesaminare dopo un mese.</a:t>
            </a:r>
          </a:p>
          <a:p>
            <a:r>
              <a:rPr lang="it-IT" dirty="0"/>
              <a:t>È comunque meglio ripetere la preparazione mentre siete in università piuttosto che trovarsi di fronte ad un paziente e creare danni</a:t>
            </a:r>
          </a:p>
        </p:txBody>
      </p:sp>
    </p:spTree>
    <p:extLst>
      <p:ext uri="{BB962C8B-B14F-4D97-AF65-F5344CB8AC3E}">
        <p14:creationId xmlns:p14="http://schemas.microsoft.com/office/powerpoint/2010/main" val="3294352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Memorizzare e rievocare sono piuttosto compiti attivi per i quali è richiesto appunto uno sforzo di riorganizzazione del materiale in corso di apprendimento. Tale organizzazione avviene spesso in modo semiautomatico, essa può essere però notevolmente facilitata e resa più efficiente con particolari accorgimenti.  </a:t>
            </a:r>
          </a:p>
          <a:p>
            <a:endParaRPr lang="it-IT" dirty="0"/>
          </a:p>
        </p:txBody>
      </p:sp>
    </p:spTree>
    <p:extLst>
      <p:ext uri="{BB962C8B-B14F-4D97-AF65-F5344CB8AC3E}">
        <p14:creationId xmlns:p14="http://schemas.microsoft.com/office/powerpoint/2010/main" val="32694308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Come vedremo, le strategie di memorizzazione più efficaci sono diverse a seconda delle caratteristiche del materiale da ricordare, di ciò che tale materiale significa per noi, e della  preparazione precedentemente acquisita </a:t>
            </a:r>
          </a:p>
        </p:txBody>
      </p:sp>
    </p:spTree>
    <p:extLst>
      <p:ext uri="{BB962C8B-B14F-4D97-AF65-F5344CB8AC3E}">
        <p14:creationId xmlns:p14="http://schemas.microsoft.com/office/powerpoint/2010/main" val="12797808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Alcuni autori suppongono l'esistenza di due diversi sistemi di codifica mediante i quali elaboriamo gli stimoli per immetterli nel magazzino della memoria: il sistema verbale o il sistema per immagini. Un oggetto potrà essere quindi ricordato per il suo nome o per una descrizione verbale con cui ce lo raffiguriamo mentalmente; lo stesso oggetto potrà però essere ricordato sulla base della sua immagine. Se un ricordo si basa sia sull'immagine che sul concetto di ciò che abbiamo appreso tenderà ad essere piuttosto stabile e di facile acquisizione, i nomi o gli eventi ad alto valore d'immagine, che si prestano cioè ad una semplice ed immediata raffigurazione mentale, sono quindi in genere piuttosto facili da ricordare. </a:t>
            </a:r>
          </a:p>
        </p:txBody>
      </p:sp>
    </p:spTree>
    <p:extLst>
      <p:ext uri="{BB962C8B-B14F-4D97-AF65-F5344CB8AC3E}">
        <p14:creationId xmlns:p14="http://schemas.microsoft.com/office/powerpoint/2010/main" val="15985999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Lo studente che usa l'immaginazione cercando di farsi una raffigurazione mentale di ciò che sta studiando si trova in genere assai facilitato. Lo studio in questo caso non  risulta particolarmente difficile o faticoso. Se ci abituiamo a raffigurarci, magari in modo caricaturato, ciò che stiamo studiando e se lasciamo che il reticolo delle nuove acquisizioni si completi man mano che procediamo nello studio, sentiamo che le barriere tra noi ed il libro cadono.  </a:t>
            </a:r>
          </a:p>
          <a:p>
            <a:endParaRPr lang="it-IT" dirty="0"/>
          </a:p>
        </p:txBody>
      </p:sp>
    </p:spTree>
    <p:extLst>
      <p:ext uri="{BB962C8B-B14F-4D97-AF65-F5344CB8AC3E}">
        <p14:creationId xmlns:p14="http://schemas.microsoft.com/office/powerpoint/2010/main" val="17655246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L'aiuto offerto dall'immaginazione alla memoria è noto già dall' antichità, ed anche oggi, molte tra le migliori strategie di memorizzazione, si basano sull'uso di immagini mentali. </a:t>
            </a:r>
          </a:p>
          <a:p>
            <a:r>
              <a:rPr lang="it-IT" dirty="0"/>
              <a:t> </a:t>
            </a:r>
          </a:p>
          <a:p>
            <a:pPr marL="0" indent="0">
              <a:buNone/>
            </a:pPr>
            <a:endParaRPr lang="it-IT" dirty="0"/>
          </a:p>
          <a:p>
            <a:endParaRPr lang="it-IT" dirty="0"/>
          </a:p>
        </p:txBody>
      </p:sp>
    </p:spTree>
    <p:extLst>
      <p:ext uri="{BB962C8B-B14F-4D97-AF65-F5344CB8AC3E}">
        <p14:creationId xmlns:p14="http://schemas.microsoft.com/office/powerpoint/2010/main" val="33697607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L'attribuzione di un significato a quanto stiamo studiando, equivale a mettere in relazione il materiale in corso di studio con quanto abbiamo appreso in precedenza. Per fare questo potremo cercare di considerare ciò che stiamo studiando sotto molte angolature diverse, riconoscere le immagini visive ed emotive che vengono suscitate dal materiale stesso.  </a:t>
            </a:r>
          </a:p>
          <a:p>
            <a:r>
              <a:rPr lang="it-IT" dirty="0"/>
              <a:t>Nel caso ci trovassimo a studiare materiale praticamente incapace di suscitare immagini ed associazioni, come avviene quando dobbiamo apprendere lunghi elenchi di nomi o date, potremmo ricorrere ad alcuni sistemi di memorizzazione che prenderemo in esame nelle prossime pagine. </a:t>
            </a:r>
          </a:p>
        </p:txBody>
      </p:sp>
    </p:spTree>
    <p:extLst>
      <p:ext uri="{BB962C8B-B14F-4D97-AF65-F5344CB8AC3E}">
        <p14:creationId xmlns:p14="http://schemas.microsoft.com/office/powerpoint/2010/main" val="24081716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Dato il suo rapidissimo decadimento, la memoria del  Registro Sensoriale non è certo quella che ci aiuta a superare un esame. In questi brevi istanti, il materiale recepito viene però analizzato e riconosciuto. Questo evento permette di attribuire un significato allo stimolo percepito. Per questo riconoscimento è indispensabile un confronto con materiale già presente nella memoria a lungo termine; potremmo quindi dire che ogni volta che leggiamo un libro in effetti leggiamo anche un po' di noi stessi. </a:t>
            </a:r>
          </a:p>
        </p:txBody>
      </p:sp>
    </p:spTree>
    <p:extLst>
      <p:ext uri="{BB962C8B-B14F-4D97-AF65-F5344CB8AC3E}">
        <p14:creationId xmlns:p14="http://schemas.microsoft.com/office/powerpoint/2010/main" val="32893687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Anche il fatto di trovare nuovo o curioso un dato argomento equivale a riconoscere il fatto che per qualche motivo esso ci colpisce e si distingue ai nostri occhi da categorie a noi precedentemente note. La novità, la curiosità e l' interesse di una data materia o di una pagina o di libro, non sono quindi proprietà intrinseche dell' argomento che stiamo studiando, quanto piuttosto valori che noi gli attribuiamo o meglio ancora sono il nostro incontro col libro e con l'autore. Se così non fosse non esisterebbero matematici, filosofi o clavicembalisti, cioè persone che trovano tanto interessanti da dedicargli una vita di studio materie che magari per altri sono marginali o addirittura del tutto inutili. </a:t>
            </a:r>
          </a:p>
        </p:txBody>
      </p:sp>
    </p:spTree>
    <p:extLst>
      <p:ext uri="{BB962C8B-B14F-4D97-AF65-F5344CB8AC3E}">
        <p14:creationId xmlns:p14="http://schemas.microsoft.com/office/powerpoint/2010/main" val="36957121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Allo stesso modo possiamo dire che non esistono materie intrinsecamente "noiose" che non potremo "mai" tollerare. Queste forme di "odio" o di rifiuto sono dovute in gran parte ad un complesso rapporto di atteggiamenti, raffigurazioni di </a:t>
            </a:r>
            <a:r>
              <a:rPr lang="it-IT" dirty="0" err="1"/>
              <a:t>sè</a:t>
            </a:r>
            <a:r>
              <a:rPr lang="it-IT" dirty="0"/>
              <a:t> e del mondo, di disponibilità di conoscenze precedenti e di metodi usati nel nostro approccio alla materia. Anche il rifiuto di una certa materia è un atteggiamento appreso che come tale può essere modificato.</a:t>
            </a:r>
          </a:p>
        </p:txBody>
      </p:sp>
    </p:spTree>
    <p:extLst>
      <p:ext uri="{BB962C8B-B14F-4D97-AF65-F5344CB8AC3E}">
        <p14:creationId xmlns:p14="http://schemas.microsoft.com/office/powerpoint/2010/main" val="36406874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 Appena uno stimolo è stato identificato come particolarmente importante e significativo, viene immesso nei circuiti della memoria a breve termine (STM). In questo magazzino, quindi, non arriva un materiale quasi esclusivamente prodotto da un evento percettivo, come avviene nel Registro Sensoriale, ma arriva un materiale già in gran parte elaborato, confrontato con quanto già appreso, e caratterizzato da emozioni (come ad es. l' interesse, la noia, il fastidio, la curiosità). </a:t>
            </a:r>
          </a:p>
          <a:p>
            <a:r>
              <a:rPr lang="it-IT" dirty="0"/>
              <a:t> </a:t>
            </a:r>
          </a:p>
        </p:txBody>
      </p:sp>
    </p:spTree>
    <p:extLst>
      <p:ext uri="{BB962C8B-B14F-4D97-AF65-F5344CB8AC3E}">
        <p14:creationId xmlns:p14="http://schemas.microsoft.com/office/powerpoint/2010/main" val="3466358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In scuola sono stato un disastro nelle scuole medie inferiori  (rimandato alle elementari, in prima seconda e terza media e bocciato in quarta ginnasio ovvero nel primo liceo classico)</a:t>
            </a:r>
          </a:p>
        </p:txBody>
      </p:sp>
    </p:spTree>
    <p:extLst>
      <p:ext uri="{BB962C8B-B14F-4D97-AF65-F5344CB8AC3E}">
        <p14:creationId xmlns:p14="http://schemas.microsoft.com/office/powerpoint/2010/main" val="36519177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Lasciato a </a:t>
            </a:r>
            <a:r>
              <a:rPr lang="it-IT" dirty="0" err="1"/>
              <a:t>sè</a:t>
            </a:r>
            <a:r>
              <a:rPr lang="it-IT" dirty="0"/>
              <a:t> il materiale immesso nella memoria a breve termine decade dopo un intervallo di alcuni secondi (10‑30). Le informazioni possono essere mantenute nella memoria a breve termine solamente mediante una continua ed attenta ripetizione</a:t>
            </a:r>
          </a:p>
        </p:txBody>
      </p:sp>
    </p:spTree>
    <p:extLst>
      <p:ext uri="{BB962C8B-B14F-4D97-AF65-F5344CB8AC3E}">
        <p14:creationId xmlns:p14="http://schemas.microsoft.com/office/powerpoint/2010/main" val="24704744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Le informazioni accolte nella memoria a breve termine non passano necessariamente in quella a lungo termine, non si organizzano cioè automaticamente in ricordi stabili nel tempo. Data la necessità di attenzione e ripetizione per il mantenimento della traccia mnestica presente in memoria a breve termine, noi siamo consapevoli del contenuto di questo registro di memoria. Siamo però  in grado di usare le informazioni così immagazzinate solo per il tempo in cui le manteniamo efficienti con l'attenzione e la ripetizione. </a:t>
            </a:r>
          </a:p>
          <a:p>
            <a:endParaRPr lang="it-IT" dirty="0"/>
          </a:p>
        </p:txBody>
      </p:sp>
    </p:spTree>
    <p:extLst>
      <p:ext uri="{BB962C8B-B14F-4D97-AF65-F5344CB8AC3E}">
        <p14:creationId xmlns:p14="http://schemas.microsoft.com/office/powerpoint/2010/main" val="13977886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 Un tipico caso di impiego di memoria a breve termine avviene quando si cerca di telefonare ad un numero telefonico occupato.  Nei casi però in cui troviamo il numero particolarmente "facile", se cioè esso presenta delle ripetizioni di sequenze di numeri al suo interno, se è simile ad un numero già conosciuto, o se è per noi molto importante e ne prevedessimo la necessità di frequente uso nel futuro, anche una sola occasione di uso potrebbe essere sufficiente a fissarlo in modo definitivo nella nostra memoria a lungo termine. </a:t>
            </a:r>
          </a:p>
          <a:p>
            <a:pPr marL="0" indent="0">
              <a:buNone/>
            </a:pPr>
            <a:r>
              <a:rPr lang="it-IT" dirty="0"/>
              <a:t> </a:t>
            </a:r>
          </a:p>
        </p:txBody>
      </p:sp>
    </p:spTree>
    <p:extLst>
      <p:ext uri="{BB962C8B-B14F-4D97-AF65-F5344CB8AC3E}">
        <p14:creationId xmlns:p14="http://schemas.microsoft.com/office/powerpoint/2010/main" val="11790038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La ripetizione continua è quindi necessaria per mantenere una informazione nella memoria a breve termine. La ripetizione con attenzione, la ricerca di un significato e la associazione a  materiale precedentemente noto, sono invece accorgimenti utili per ottenere un ricordo a lungo termine di quanto appreso. </a:t>
            </a:r>
          </a:p>
          <a:p>
            <a:r>
              <a:rPr lang="it-IT" dirty="0"/>
              <a:t> </a:t>
            </a:r>
          </a:p>
          <a:p>
            <a:pPr marL="0" indent="0">
              <a:buNone/>
            </a:pPr>
            <a:endParaRPr lang="it-IT" dirty="0"/>
          </a:p>
        </p:txBody>
      </p:sp>
    </p:spTree>
    <p:extLst>
      <p:ext uri="{BB962C8B-B14F-4D97-AF65-F5344CB8AC3E}">
        <p14:creationId xmlns:p14="http://schemas.microsoft.com/office/powerpoint/2010/main" val="7068681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La memoria a lungo termine (LTM) ha appunto la caratteristica di poter conservare a lungo, forse per sempre, il materiale che vi viene immesso. Non si conoscono i limiti quantitativi di questo magazzino. Si sa però che le caratteristiche delle informazioni conservate in esso sono più di tipo semantico che fonologico sensoriale. Si ricorda cioè nel tempo più il senso, il significato, di quanto appreso che non l'esatta raffigurazione  delle cose viste o udite. </a:t>
            </a:r>
          </a:p>
        </p:txBody>
      </p:sp>
    </p:spTree>
    <p:extLst>
      <p:ext uri="{BB962C8B-B14F-4D97-AF65-F5344CB8AC3E}">
        <p14:creationId xmlns:p14="http://schemas.microsoft.com/office/powerpoint/2010/main" val="30876147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 TRACCE DEL RICORDO</a:t>
            </a:r>
          </a:p>
        </p:txBody>
      </p:sp>
      <p:sp>
        <p:nvSpPr>
          <p:cNvPr id="3" name="Segnaposto contenuto 2"/>
          <p:cNvSpPr>
            <a:spLocks noGrp="1"/>
          </p:cNvSpPr>
          <p:nvPr>
            <p:ph idx="1"/>
          </p:nvPr>
        </p:nvSpPr>
        <p:spPr/>
        <p:txBody>
          <a:bodyPr>
            <a:normAutofit fontScale="70000" lnSpcReduction="20000"/>
          </a:bodyPr>
          <a:lstStyle/>
          <a:p>
            <a:r>
              <a:rPr lang="it-IT" dirty="0"/>
              <a:t>LE "TRACCE" DEL RICORDO </a:t>
            </a:r>
          </a:p>
          <a:p>
            <a:r>
              <a:rPr lang="it-IT" dirty="0"/>
              <a:t> A volte sembra di esserci dimenticati tutto, a  riprova però del fatto che una "traccia" è rimasta, nonostante la nostra incapacità di rievocazione, sta il fatto che, se tentiamo di riapprendere la poesia "dimenticata" ci accorgiamo che questo è un compito notevolmente più semplice di quanto non sarebbe l'apprendere una poesia di uguale lunghezza, ma per noi totalmente nuova. Si nota cioè un "risparmio" di tempo e fatica nel </a:t>
            </a:r>
            <a:r>
              <a:rPr lang="it-IT" dirty="0" err="1"/>
              <a:t>riapprendimento</a:t>
            </a:r>
            <a:r>
              <a:rPr lang="it-IT" dirty="0"/>
              <a:t>. </a:t>
            </a:r>
          </a:p>
          <a:p>
            <a:r>
              <a:rPr lang="it-IT" dirty="0"/>
              <a:t> </a:t>
            </a:r>
          </a:p>
          <a:p>
            <a:r>
              <a:rPr lang="it-IT" dirty="0"/>
              <a:t>    Proprio queste strategie di "riconoscimento", "rievocazione" e "risparmio" hanno consentito di capire alcuni dei meccanismi della memoria a lungo termine. </a:t>
            </a:r>
          </a:p>
          <a:p>
            <a:pPr marL="0" indent="0">
              <a:buNone/>
            </a:pPr>
            <a:r>
              <a:rPr lang="it-IT" dirty="0"/>
              <a:t> </a:t>
            </a:r>
          </a:p>
          <a:p>
            <a:endParaRPr lang="it-IT" dirty="0"/>
          </a:p>
        </p:txBody>
      </p:sp>
    </p:spTree>
    <p:extLst>
      <p:ext uri="{BB962C8B-B14F-4D97-AF65-F5344CB8AC3E}">
        <p14:creationId xmlns:p14="http://schemas.microsoft.com/office/powerpoint/2010/main" val="33488947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L'apparente oblio  è probabilmente dovuto al disuso della traccia mnestica, cioè del ricordo, ed alla interferenza dovuta all' apprendimento successivo di nuove informazioni </a:t>
            </a:r>
          </a:p>
          <a:p>
            <a:endParaRPr lang="it-IT" dirty="0"/>
          </a:p>
          <a:p>
            <a:endParaRPr lang="it-IT" dirty="0"/>
          </a:p>
        </p:txBody>
      </p:sp>
    </p:spTree>
    <p:extLst>
      <p:ext uri="{BB962C8B-B14F-4D97-AF65-F5344CB8AC3E}">
        <p14:creationId xmlns:p14="http://schemas.microsoft.com/office/powerpoint/2010/main" val="10774689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Queste considerazioni dovrebbero rassicurare chi è stato bocciato ad un esame, o chi si rimette a studiare dopo anni di interruzione.  </a:t>
            </a:r>
          </a:p>
        </p:txBody>
      </p:sp>
    </p:spTree>
    <p:extLst>
      <p:ext uri="{BB962C8B-B14F-4D97-AF65-F5344CB8AC3E}">
        <p14:creationId xmlns:p14="http://schemas.microsoft.com/office/powerpoint/2010/main" val="4526272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Con un po'di studio però i ricordi ritorneranno rapidamente al livello di padronanza precedentemente raggiunto.  La traccia di un ricordo diventa assai più resistente se viene periodicamente rafforzata con una nuova rievocazione e nuove associazioni. </a:t>
            </a:r>
          </a:p>
          <a:p>
            <a:endParaRPr lang="it-IT" dirty="0"/>
          </a:p>
        </p:txBody>
      </p:sp>
    </p:spTree>
    <p:extLst>
      <p:ext uri="{BB962C8B-B14F-4D97-AF65-F5344CB8AC3E}">
        <p14:creationId xmlns:p14="http://schemas.microsoft.com/office/powerpoint/2010/main" val="18299814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MEMORIA E LO STUDIO</a:t>
            </a:r>
          </a:p>
        </p:txBody>
      </p:sp>
      <p:sp>
        <p:nvSpPr>
          <p:cNvPr id="3" name="Segnaposto contenuto 2"/>
          <p:cNvSpPr>
            <a:spLocks noGrp="1"/>
          </p:cNvSpPr>
          <p:nvPr>
            <p:ph idx="1"/>
          </p:nvPr>
        </p:nvSpPr>
        <p:spPr/>
        <p:txBody>
          <a:bodyPr>
            <a:normAutofit fontScale="62500" lnSpcReduction="20000"/>
          </a:bodyPr>
          <a:lstStyle/>
          <a:p>
            <a:pPr marL="0" indent="0">
              <a:buNone/>
            </a:pPr>
            <a:r>
              <a:rPr lang="it-IT" dirty="0"/>
              <a:t>  In questa rapida carrellata sui meccanismi della memoria, abbiamo visto come, in fondo, i processi che maggiormente ci interessano siano i seguenti: </a:t>
            </a:r>
          </a:p>
          <a:p>
            <a:r>
              <a:rPr lang="it-IT" dirty="0"/>
              <a:t> </a:t>
            </a:r>
          </a:p>
          <a:p>
            <a:r>
              <a:rPr lang="it-IT" dirty="0"/>
              <a:t>1) come fare passare il materiale dalla memoria a breve termine a quella a lungo termine. </a:t>
            </a:r>
          </a:p>
          <a:p>
            <a:r>
              <a:rPr lang="it-IT" dirty="0"/>
              <a:t> </a:t>
            </a:r>
          </a:p>
          <a:p>
            <a:r>
              <a:rPr lang="it-IT" dirty="0"/>
              <a:t>2) Come facilitare la associazione del materiale in corso di studio con quanto appreso in precedenza.  </a:t>
            </a:r>
          </a:p>
          <a:p>
            <a:endParaRPr lang="it-IT" dirty="0"/>
          </a:p>
          <a:p>
            <a:r>
              <a:rPr lang="it-IT" dirty="0"/>
              <a:t>3) Come favorire la rievocazione, assicurando al materiale appreso una facile reperibilità attraverso i meccanismi di memoria e di rievocazione. </a:t>
            </a:r>
          </a:p>
          <a:p>
            <a:r>
              <a:rPr lang="it-IT" dirty="0"/>
              <a:t> </a:t>
            </a:r>
          </a:p>
          <a:p>
            <a:r>
              <a:rPr lang="it-IT" dirty="0"/>
              <a:t>     Per dare un tentativo di risposta a queste domande sarà utile riprendere alcuni dei punti già esposti nelle pagine precedenti. </a:t>
            </a:r>
          </a:p>
          <a:p>
            <a:endParaRPr lang="it-IT" dirty="0"/>
          </a:p>
          <a:p>
            <a:endParaRPr lang="it-IT" dirty="0"/>
          </a:p>
        </p:txBody>
      </p:sp>
    </p:spTree>
    <p:extLst>
      <p:ext uri="{BB962C8B-B14F-4D97-AF65-F5344CB8AC3E}">
        <p14:creationId xmlns:p14="http://schemas.microsoft.com/office/powerpoint/2010/main" val="2878112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Poi è scattato qualcosa e sono stato un ottimo studente nel liceo ed in università, ( tra i migliori 10 di Milano alla maturità, laurea con lode nel primo appello possibile)</a:t>
            </a:r>
          </a:p>
          <a:p>
            <a:r>
              <a:rPr lang="it-IT" dirty="0"/>
              <a:t>vi assicuro che si fa molta meno fatica a prendere un 8 piuttosto che andare aventi a furia di 4 da rimediare.</a:t>
            </a:r>
          </a:p>
          <a:p>
            <a:r>
              <a:rPr lang="it-IT" dirty="0"/>
              <a:t>Alcuni accorgimenti sono utili per risparmiare fatica e fare dell’apprendimento una esperienza piacevole ed efficiente-</a:t>
            </a:r>
          </a:p>
          <a:p>
            <a:endParaRPr lang="it-IT" dirty="0"/>
          </a:p>
        </p:txBody>
      </p:sp>
    </p:spTree>
    <p:extLst>
      <p:ext uri="{BB962C8B-B14F-4D97-AF65-F5344CB8AC3E}">
        <p14:creationId xmlns:p14="http://schemas.microsoft.com/office/powerpoint/2010/main" val="34458384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Come abbiamo visto il più potente meccanismo per il passaggio dalla memoria a breve a quella a lungo termine consiste nella ripetizione attenta di quanto vogliamo apprendere. Il materiale che può essere ripetuto però non è molto, in quanto, data la rapidità con cui decade definitivamente la traccia del ricordo dalla memoria a breve termine, non sarebbe possibile mantenere in questo magazzino un quantitativo illimitato di informazioni. </a:t>
            </a:r>
          </a:p>
          <a:p>
            <a:r>
              <a:rPr lang="it-IT" dirty="0"/>
              <a:t> </a:t>
            </a:r>
          </a:p>
          <a:p>
            <a:r>
              <a:rPr lang="it-IT" dirty="0"/>
              <a:t>     In effetti, il quantitativo massimo di informazioni che può essere contenuto nel registro della memoria a breve termine è di circa 7 unità informative.  </a:t>
            </a:r>
          </a:p>
          <a:p>
            <a:endParaRPr lang="it-IT" dirty="0"/>
          </a:p>
        </p:txBody>
      </p:sp>
    </p:spTree>
    <p:extLst>
      <p:ext uri="{BB962C8B-B14F-4D97-AF65-F5344CB8AC3E}">
        <p14:creationId xmlns:p14="http://schemas.microsoft.com/office/powerpoint/2010/main" val="3491088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E' esperienza comune infatti che è spesso più facile apprendere un numero telefonico se suddividiamo le cifre in gruppi di due o tre, e ciò soprattutto se riusciamo a dare una cadenza particolare alla pronuncia del numero o se troviamo delle regolarità all' interno di esso. Un numero quale 5.1.4.1.3.1. (cinque, uno, quattro, uno, tre, uno) risulta più facile da ricordare come 51.41.31 (cinquantuno, quarantuno, trentuno) oppure cinque uno, quattro uno, tre uno, che non come successione di cifre isolate, o raggruppate per tre 514. 131 (</a:t>
            </a:r>
            <a:r>
              <a:rPr lang="it-IT" dirty="0" err="1"/>
              <a:t>cinquecentoquattordici</a:t>
            </a:r>
            <a:r>
              <a:rPr lang="it-IT" dirty="0"/>
              <a:t>, </a:t>
            </a:r>
            <a:r>
              <a:rPr lang="it-IT" dirty="0" err="1"/>
              <a:t>centotrentuno</a:t>
            </a:r>
            <a:r>
              <a:rPr lang="it-IT" dirty="0"/>
              <a:t>). </a:t>
            </a:r>
          </a:p>
          <a:p>
            <a:r>
              <a:rPr lang="it-IT" dirty="0"/>
              <a:t> </a:t>
            </a:r>
          </a:p>
        </p:txBody>
      </p:sp>
    </p:spTree>
    <p:extLst>
      <p:ext uri="{BB962C8B-B14F-4D97-AF65-F5344CB8AC3E}">
        <p14:creationId xmlns:p14="http://schemas.microsoft.com/office/powerpoint/2010/main" val="25082807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a:t>
            </a:r>
          </a:p>
          <a:p>
            <a:r>
              <a:rPr lang="it-IT" dirty="0"/>
              <a:t>      La ripetizione automatica e priva di interesse di numeri e di sillabe, è capace di mantenere una informazione nel magazzino della memoria a breve termine ma non riesce in genere a farla transitare nella memoria a lungo termine. Una ripetizione associata ad una rielaborazione attenta e motivata di quanto andiamo leggendo faciliterà notevolmente la formazione di un ricordo stabile. </a:t>
            </a:r>
          </a:p>
          <a:p>
            <a:endParaRPr lang="it-IT" dirty="0"/>
          </a:p>
          <a:p>
            <a:endParaRPr lang="it-IT" dirty="0"/>
          </a:p>
        </p:txBody>
      </p:sp>
    </p:spTree>
    <p:extLst>
      <p:ext uri="{BB962C8B-B14F-4D97-AF65-F5344CB8AC3E}">
        <p14:creationId xmlns:p14="http://schemas.microsoft.com/office/powerpoint/2010/main" val="33722308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Il limite di capacità della memoria a breve termine e la rapidità di trasferimento delle informazioni nella memoria a lungo termine possono essere aumentati con estrema facilità, se trasformiamo questi elementi privi di significato e risonanza emotiva in altre immagini mentali per noi più significative e coinvolgenti. </a:t>
            </a:r>
          </a:p>
          <a:p>
            <a:r>
              <a:rPr lang="it-IT" dirty="0"/>
              <a:t> </a:t>
            </a:r>
          </a:p>
          <a:p>
            <a:endParaRPr lang="it-IT" dirty="0"/>
          </a:p>
        </p:txBody>
      </p:sp>
    </p:spTree>
    <p:extLst>
      <p:ext uri="{BB962C8B-B14F-4D97-AF65-F5344CB8AC3E}">
        <p14:creationId xmlns:p14="http://schemas.microsoft.com/office/powerpoint/2010/main" val="41904580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La maggioranza di coloro che hanno studiato con successo, hanno appreso spontaneamente a gestire in modo diverso le informazioni dotate di un senso, da quelle che in effetti non hanno un senso vero e proprio (es. i nomi delle varie catene montuose che compongono le Alpi). Per queste ultime è particolarmente utile trovare stratagemmi atti a facilitare la memorizzazione e la rievocazione. </a:t>
            </a:r>
          </a:p>
          <a:p>
            <a:endParaRPr lang="it-IT" dirty="0"/>
          </a:p>
        </p:txBody>
      </p:sp>
    </p:spTree>
    <p:extLst>
      <p:ext uri="{BB962C8B-B14F-4D97-AF65-F5344CB8AC3E}">
        <p14:creationId xmlns:p14="http://schemas.microsoft.com/office/powerpoint/2010/main" val="36462876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 La memoria a lungo termine codifica le informazioni raggruppandole in vario modo secondo criteri che sono legati alle abitudini linguistiche del soggetto.  </a:t>
            </a:r>
          </a:p>
          <a:p>
            <a:r>
              <a:rPr lang="it-IT" dirty="0"/>
              <a:t>    Spesso, studiando, si tende a raggruppare le informazioni non tanto sulla base dell'ordine iniziale di presentazione, quanto piuttosto del grado di somiglianza di significato (raggruppamento semantico). Esistono però anche raggruppamenti su base non semantica, per esempio acustica, grammaticale, alfabetica ecc. </a:t>
            </a:r>
          </a:p>
        </p:txBody>
      </p:sp>
    </p:spTree>
    <p:extLst>
      <p:ext uri="{BB962C8B-B14F-4D97-AF65-F5344CB8AC3E}">
        <p14:creationId xmlns:p14="http://schemas.microsoft.com/office/powerpoint/2010/main" val="5557296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Quando ci </a:t>
            </a:r>
            <a:r>
              <a:rPr lang="it-IT" dirty="0" err="1"/>
              <a:t>impegnamo</a:t>
            </a:r>
            <a:r>
              <a:rPr lang="it-IT" dirty="0"/>
              <a:t> nello studio sarà quindi utile cercare di comprendere il senso generale e l'organizzazione di quanto stiamo studiando cercando poi di ricordarne per primi i concetti fondamentali; le informazioni accessorie troveranno allora una facile collocazione</a:t>
            </a:r>
          </a:p>
        </p:txBody>
      </p:sp>
    </p:spTree>
    <p:extLst>
      <p:ext uri="{BB962C8B-B14F-4D97-AF65-F5344CB8AC3E}">
        <p14:creationId xmlns:p14="http://schemas.microsoft.com/office/powerpoint/2010/main" val="21726286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 In molti casi libri scritti con frasi e parole complesse risulteranno più difficili da comprendere e ricordare rispetto ad altri più semplici. In particolare la complessità grammaticale della frase può influenzare la difficoltà di memorizzazione.</a:t>
            </a:r>
          </a:p>
        </p:txBody>
      </p:sp>
    </p:spTree>
    <p:extLst>
      <p:ext uri="{BB962C8B-B14F-4D97-AF65-F5344CB8AC3E}">
        <p14:creationId xmlns:p14="http://schemas.microsoft.com/office/powerpoint/2010/main" val="29797350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Il metodo di studio "a pappagallo" non ci facilita quando cerchiamo di espandere le nostre conoscenze in quanto, come abbiamo visto, l'apprendimento si manifesta soprattutto mettendo in relazione concetti vecchi e nuovi e fornendoci nuovi modi di interpretazione della realtà. Un accumulo di frasi senza alcun significato, compresse a forza nei nostri circuiti di memoria, può forse farci prendere qualche striminzita sufficienza in una interrogazione  . Si tratta quindi alla lunga, del metodo di studio di gran lunga più faticoso.  </a:t>
            </a:r>
          </a:p>
          <a:p>
            <a:pPr marL="0" indent="0">
              <a:buNone/>
            </a:pPr>
            <a:endParaRPr lang="it-IT" dirty="0"/>
          </a:p>
        </p:txBody>
      </p:sp>
    </p:spTree>
    <p:extLst>
      <p:ext uri="{BB962C8B-B14F-4D97-AF65-F5344CB8AC3E}">
        <p14:creationId xmlns:p14="http://schemas.microsoft.com/office/powerpoint/2010/main" val="34218031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Data la importanza della  immaginazione e della comprensione dei concetti generali di quanto viene studiato, il fatto di prendere rapidamente in esame uno schema generale dell'argomento o una fotografia, o un disegno che in qualche modo rappresentino una parte significativa di quanto stiamo studiando oltre all' analisi dell' indice e dei titoli dei capitoli prima di accingerci allo studio metodico del testo, ci fornirà informazioni utilissime che ci permetteranno poi di apprendere e di organizzare con facilità tutti gli ulteriori dettagli della materia. </a:t>
            </a:r>
          </a:p>
        </p:txBody>
      </p:sp>
    </p:spTree>
    <p:extLst>
      <p:ext uri="{BB962C8B-B14F-4D97-AF65-F5344CB8AC3E}">
        <p14:creationId xmlns:p14="http://schemas.microsoft.com/office/powerpoint/2010/main" val="859998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Vorrei condividere alcuni di questi accorgimenti in particolare riguardo</a:t>
            </a:r>
          </a:p>
          <a:p>
            <a:r>
              <a:rPr lang="it-IT" dirty="0"/>
              <a:t>La memoria e le tecniche per potenziarla</a:t>
            </a:r>
          </a:p>
          <a:p>
            <a:r>
              <a:rPr lang="it-IT" dirty="0"/>
              <a:t>La gestione del tempo di studio</a:t>
            </a:r>
          </a:p>
          <a:p>
            <a:r>
              <a:rPr lang="it-IT" dirty="0"/>
              <a:t>Argomenti inerenti La «voglia» di studiare e le strategie utili per la gestione delle emozioni ed in particolare della ansia da esame sono altrettanto  importanti e si intersecano con i precedenti in modo indissolubile</a:t>
            </a:r>
          </a:p>
          <a:p>
            <a:endParaRPr lang="it-IT" dirty="0"/>
          </a:p>
        </p:txBody>
      </p:sp>
    </p:spTree>
    <p:extLst>
      <p:ext uri="{BB962C8B-B14F-4D97-AF65-F5344CB8AC3E}">
        <p14:creationId xmlns:p14="http://schemas.microsoft.com/office/powerpoint/2010/main" val="13520805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TRANSFER INTERFERENZA OBLIO</a:t>
            </a:r>
          </a:p>
        </p:txBody>
      </p:sp>
      <p:sp>
        <p:nvSpPr>
          <p:cNvPr id="3" name="Segnaposto contenuto 2"/>
          <p:cNvSpPr>
            <a:spLocks noGrp="1"/>
          </p:cNvSpPr>
          <p:nvPr>
            <p:ph idx="1"/>
          </p:nvPr>
        </p:nvSpPr>
        <p:spPr/>
        <p:txBody>
          <a:bodyPr>
            <a:normAutofit/>
          </a:bodyPr>
          <a:lstStyle/>
          <a:p>
            <a:pPr marL="0" indent="0">
              <a:buNone/>
            </a:pPr>
            <a:r>
              <a:rPr lang="it-IT" dirty="0"/>
              <a:t> Spesso notiamo che l'avere appreso in precedenza alcune nozioni o alcune capacità tecniche, ci facilita notevolmente l' acquisizione di compiti successivi. Ad esempio, il fatto di avere imparato a guidare un automobile, può rendere più semplice il tentativo di apprendere a guidare un camion.  </a:t>
            </a:r>
          </a:p>
          <a:p>
            <a:pPr marL="0" indent="0">
              <a:buNone/>
            </a:pPr>
            <a:r>
              <a:rPr lang="it-IT" dirty="0"/>
              <a:t>Si parla in questo caso di transfer positivo. </a:t>
            </a:r>
          </a:p>
          <a:p>
            <a:pPr marL="0" indent="0">
              <a:buNone/>
            </a:pPr>
            <a:endParaRPr lang="it-IT" dirty="0"/>
          </a:p>
        </p:txBody>
      </p:sp>
    </p:spTree>
    <p:extLst>
      <p:ext uri="{BB962C8B-B14F-4D97-AF65-F5344CB8AC3E}">
        <p14:creationId xmlns:p14="http://schemas.microsoft.com/office/powerpoint/2010/main" val="12411925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A volte invece può verificarsi un' interferenza tale da indurre confusione e da rendere addirittura più complessa la esecuzione di un compito già padroneggiato. Si parla in questo caso di transfer negativo.  </a:t>
            </a:r>
          </a:p>
          <a:p>
            <a:endParaRPr lang="it-IT" dirty="0"/>
          </a:p>
        </p:txBody>
      </p:sp>
    </p:spTree>
    <p:extLst>
      <p:ext uri="{BB962C8B-B14F-4D97-AF65-F5344CB8AC3E}">
        <p14:creationId xmlns:p14="http://schemas.microsoft.com/office/powerpoint/2010/main" val="36495644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Un esempio di transfer negativo si può notare, ad esempio, quando cerchiamo di apprendere due lingue affini, quali il tedesco e l' inglese o lo spagnolo ed il portoghese. Le conoscenze relative ad una lingua si generalizzano impropriamente all' altra, inducendoci ad errori che altrimenti non avremmo compiuto.  </a:t>
            </a:r>
          </a:p>
        </p:txBody>
      </p:sp>
    </p:spTree>
    <p:extLst>
      <p:ext uri="{BB962C8B-B14F-4D97-AF65-F5344CB8AC3E}">
        <p14:creationId xmlns:p14="http://schemas.microsoft.com/office/powerpoint/2010/main" val="87051427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facilitare per quanto possibile un transfer positivo. Sarà ad esempio utile rispettare un piano di studi logico e ben organizzato, ed evitare di studiare contemporaneamente materie che possono favorire l' insorgenza di confusione. </a:t>
            </a:r>
          </a:p>
          <a:p>
            <a:endParaRPr lang="it-IT" dirty="0"/>
          </a:p>
          <a:p>
            <a:endParaRPr lang="it-IT" dirty="0"/>
          </a:p>
        </p:txBody>
      </p:sp>
    </p:spTree>
    <p:extLst>
      <p:ext uri="{BB962C8B-B14F-4D97-AF65-F5344CB8AC3E}">
        <p14:creationId xmlns:p14="http://schemas.microsoft.com/office/powerpoint/2010/main" val="381588871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Negli studi di medicina, sarà ad esempio utile studiare l'anatomia, la fisiologia e la patologia generale prima di affrontare lo studio della clinica medica, così come è importante superare l' esame di chimica generale prima di affrontare lo studio della biochimica. Quest'ultima dovrebbe a sua volta precedere lo studio della farmacologia. </a:t>
            </a:r>
          </a:p>
          <a:p>
            <a:endParaRPr lang="it-IT" dirty="0"/>
          </a:p>
        </p:txBody>
      </p:sp>
    </p:spTree>
    <p:extLst>
      <p:ext uri="{BB962C8B-B14F-4D97-AF65-F5344CB8AC3E}">
        <p14:creationId xmlns:p14="http://schemas.microsoft.com/office/powerpoint/2010/main" val="225886859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L'interferenza negativa con la fissazione nella memoria di quanto stiamo studiando può avvenire anche per effetto di generici stimoli distraenti. </a:t>
            </a:r>
          </a:p>
          <a:p>
            <a:r>
              <a:rPr lang="it-IT" dirty="0"/>
              <a:t>Molti studi hanno ad esempio mostrato che spesso si ha una buona ritenzione di informazioni apprese prima del sonno. </a:t>
            </a:r>
          </a:p>
          <a:p>
            <a:endParaRPr lang="it-IT" dirty="0"/>
          </a:p>
          <a:p>
            <a:endParaRPr lang="it-IT" dirty="0"/>
          </a:p>
        </p:txBody>
      </p:sp>
    </p:spTree>
    <p:extLst>
      <p:ext uri="{BB962C8B-B14F-4D97-AF65-F5344CB8AC3E}">
        <p14:creationId xmlns:p14="http://schemas.microsoft.com/office/powerpoint/2010/main" val="357865247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Durante il sonno infatti il livello di attività generale è notevolmente più basso che durante la veglia, e vi sono così minori occasioni di distrazione e così l' ultimo materiale appreso può fissarsi con maggiore facilità nella memoria a lungo termine. Sarà quindi utile concederci alla sera e magari anche al mattino dopo il risveglio, qualche minuto per compiere un ripasso globale di quanto studiato durante il giorno.</a:t>
            </a:r>
          </a:p>
        </p:txBody>
      </p:sp>
    </p:spTree>
    <p:extLst>
      <p:ext uri="{BB962C8B-B14F-4D97-AF65-F5344CB8AC3E}">
        <p14:creationId xmlns:p14="http://schemas.microsoft.com/office/powerpoint/2010/main" val="16069180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D' altra parte la capacità di memorizzazione può variare nei diversi momenti della giornata a seconda delle abitudini e delle caratteristiche del soggetto. Di solito il rendimento maggiore si osserva al mattino. Sarà comunque opportuno che una persona riesca a capire quali sono le proprie preferenze a questo riguardo. </a:t>
            </a:r>
          </a:p>
          <a:p>
            <a:pPr marL="0" indent="0">
              <a:buNone/>
            </a:pPr>
            <a:endParaRPr lang="it-IT" dirty="0"/>
          </a:p>
        </p:txBody>
      </p:sp>
    </p:spTree>
    <p:extLst>
      <p:ext uri="{BB962C8B-B14F-4D97-AF65-F5344CB8AC3E}">
        <p14:creationId xmlns:p14="http://schemas.microsoft.com/office/powerpoint/2010/main" val="33999352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Solo con un po'di prove ed errori è possibile riuscire a stabilire gli orari in cui tendiamo ad essere più efficienti nelle diverse  materie, o preferiamo mettere in atto un determinato tipo di studio. Per molti, ad esempio, studiando chimica, potrà risultare più utile riservare il mattino allo studio teorico, e destinare la sera agli esercizi; queste "preferenze" naturalmente sono del tutto indicative e possono essere tranquillamente ignorate in caso di bisogno. </a:t>
            </a:r>
          </a:p>
          <a:p>
            <a:endParaRPr lang="it-IT" dirty="0"/>
          </a:p>
        </p:txBody>
      </p:sp>
    </p:spTree>
    <p:extLst>
      <p:ext uri="{BB962C8B-B14F-4D97-AF65-F5344CB8AC3E}">
        <p14:creationId xmlns:p14="http://schemas.microsoft.com/office/powerpoint/2010/main" val="7102466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Il processo di oblio non sembra essere dovuto tanto al progressivo attenuarsi di una traccia di ricordo, quanto piuttosto alle modificazioni che essa subisce per raggiungere una maggiore stabilità. Le tracce del ricordo infatti, tendono a stabilizzarsi e ad aggregarsi in complessi organici dotati di un significato possibilmente unitario, eventualmente perdendo in questo processo una parte della loro individualità. In questa attività di trasformazione e rielaborazione delle tracce si assiste ad un rimaneggiamento, di quanto abbiamo appreso. </a:t>
            </a:r>
          </a:p>
        </p:txBody>
      </p:sp>
    </p:spTree>
    <p:extLst>
      <p:ext uri="{BB962C8B-B14F-4D97-AF65-F5344CB8AC3E}">
        <p14:creationId xmlns:p14="http://schemas.microsoft.com/office/powerpoint/2010/main" val="2175519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PIACERE DI APPRENDERE </a:t>
            </a:r>
          </a:p>
        </p:txBody>
      </p:sp>
      <p:sp>
        <p:nvSpPr>
          <p:cNvPr id="3" name="Segnaposto contenuto 2"/>
          <p:cNvSpPr>
            <a:spLocks noGrp="1"/>
          </p:cNvSpPr>
          <p:nvPr>
            <p:ph idx="1"/>
          </p:nvPr>
        </p:nvSpPr>
        <p:spPr/>
        <p:txBody>
          <a:bodyPr>
            <a:normAutofit fontScale="92500" lnSpcReduction="20000"/>
          </a:bodyPr>
          <a:lstStyle/>
          <a:p>
            <a:pPr marL="0" indent="0">
              <a:buNone/>
            </a:pPr>
            <a:r>
              <a:rPr lang="it-IT" dirty="0"/>
              <a:t> </a:t>
            </a:r>
          </a:p>
          <a:p>
            <a:r>
              <a:rPr lang="it-IT" dirty="0"/>
              <a:t>     In ogni istante della nostra vita, che noi lo vogliamo o no, i nostri sensi vengono stimolati e forniscono al cervello un flusso continuo di informazioni.  </a:t>
            </a:r>
          </a:p>
          <a:p>
            <a:r>
              <a:rPr lang="it-IT" dirty="0"/>
              <a:t>     Se tutti questi dati, spesso contraddittori e confusi, dovessero accumularsi in modo indelebile nella nostra memoria, probabilmente, dopo i primi minuti di esistenza sarebbe difficilissimo entrare in rapporto col mondo esterno oltre che con noi stessi.  </a:t>
            </a:r>
          </a:p>
        </p:txBody>
      </p:sp>
    </p:spTree>
    <p:extLst>
      <p:ext uri="{BB962C8B-B14F-4D97-AF65-F5344CB8AC3E}">
        <p14:creationId xmlns:p14="http://schemas.microsoft.com/office/powerpoint/2010/main" val="389841013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Questa rielaborazione sembra favorire quella che gli studiosi della </a:t>
            </a:r>
            <a:r>
              <a:rPr lang="it-IT" i="1" dirty="0"/>
              <a:t>Gestalt</a:t>
            </a:r>
            <a:r>
              <a:rPr lang="it-IT" dirty="0"/>
              <a:t> hanno chiamato "buona forma" ovvero una ricerca di un ordine, una </a:t>
            </a:r>
            <a:r>
              <a:rPr lang="it-IT" dirty="0" err="1"/>
              <a:t>simmetrizzazione</a:t>
            </a:r>
            <a:r>
              <a:rPr lang="it-IT" dirty="0"/>
              <a:t>, una uniformità col tutto già appreso o in via di apprendimento. </a:t>
            </a:r>
            <a:r>
              <a:rPr lang="it-IT" dirty="0" err="1"/>
              <a:t>E'plausibile</a:t>
            </a:r>
            <a:r>
              <a:rPr lang="it-IT" dirty="0"/>
              <a:t> che le tracce meno organizzate, confuse e meno articolate, come quelle relative al materiale privo di significato si disgreghino rapidamente e possano assimilarsi ad altre tracce più stabili e forti apprese successivamente.</a:t>
            </a:r>
          </a:p>
        </p:txBody>
      </p:sp>
    </p:spTree>
    <p:extLst>
      <p:ext uri="{BB962C8B-B14F-4D97-AF65-F5344CB8AC3E}">
        <p14:creationId xmlns:p14="http://schemas.microsoft.com/office/powerpoint/2010/main" val="40108915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Il ricordo di un dato evento non è costituito solo dalla impressione fotografica (o meglio, cinematografica) di quanto accaduto, ma  è caratterizzato  anche  dal ricordo delle condizioni emotive in cui il materiale è stato appreso, e viene profondamente influenzato anche dai nostri pregiudizi. Se prendiamo in considerazione le reazioni emotive suscitate da un determinato evento, notiamo come gli elementi piacevoli siano ricordati più facilmente rispetto a quelli spiacevoli o neutri. </a:t>
            </a:r>
          </a:p>
        </p:txBody>
      </p:sp>
    </p:spTree>
    <p:extLst>
      <p:ext uri="{BB962C8B-B14F-4D97-AF65-F5344CB8AC3E}">
        <p14:creationId xmlns:p14="http://schemas.microsoft.com/office/powerpoint/2010/main" val="185455007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Allo stesso modo si ricordano più rapidamente ed a lungo eventi o informazioni spiacevoli rispetto a quelle neutre. Naturalmente il concetto di piacevolezza è legato a "strutture di riferimento" individuali. Ciò che è congruo con le proprie "strutture di riferimento"  sembra venire ricordato piuttosto facilmente. Ad esempio è in genere più facile ricordare qualcosa che sia in accordo con le proprie posizioni politiche, o  con i propri pregiudizi, piuttosto che non qualcosa di divergente da essi.</a:t>
            </a:r>
          </a:p>
        </p:txBody>
      </p:sp>
    </p:spTree>
    <p:extLst>
      <p:ext uri="{BB962C8B-B14F-4D97-AF65-F5344CB8AC3E}">
        <p14:creationId xmlns:p14="http://schemas.microsoft.com/office/powerpoint/2010/main" val="294382124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Possiamo quindi affermare che la capacità di rievocazione è influenzata dalla personalità del soggetto e dalle emozioni suscitate in lui dalla materia che sta studiando. La scelta di una facoltà che si accordi con le nostre inclinazioni e preferenze, anche se si tratta di una facoltà apparentemente difficile, dovrebbe quindi porci di fronte a materie ed argomenti il cui apprendimento si rivela essere più semplice e gradevole di quanto non si possa credere; in questo caso il nostro impegno di studio e di memorizzazione risulterà in genere più produttivo di quanto non succederebbe affrontando un corso di studi che magari viene considerato più facile ma di cui però in fondo non ci interessa un gran ché. </a:t>
            </a:r>
          </a:p>
          <a:p>
            <a:pPr marL="0" indent="0">
              <a:buNone/>
            </a:pPr>
            <a:endParaRPr lang="it-IT"/>
          </a:p>
        </p:txBody>
      </p:sp>
    </p:spTree>
    <p:extLst>
      <p:ext uri="{BB962C8B-B14F-4D97-AF65-F5344CB8AC3E}">
        <p14:creationId xmlns:p14="http://schemas.microsoft.com/office/powerpoint/2010/main" val="361842667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5 ACCORGIMENTI PER MIGLIORARE MEMORIA</a:t>
            </a:r>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362212611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ACCORGIMENTI PER MIGLIORARE L'EFFICIENZA DELLA MEMORIA </a:t>
            </a:r>
          </a:p>
          <a:p>
            <a:r>
              <a:rPr lang="it-IT" dirty="0"/>
              <a:t> </a:t>
            </a:r>
          </a:p>
          <a:p>
            <a:r>
              <a:rPr lang="it-IT" dirty="0"/>
              <a:t>   Come avete trascorso il vostro compleanno? a meno che non sia ricorso recentemente o che non vi sia avvenuto qualcosa di estremamente particolare, probabilmente dovrete fare un certo sforzo per ricordarvi qualcosa di quel giorno. Per facilitarvi nel recupero di qualche ricordo potrebbe, tornarvi utile guardare il calendario e vedere in quale giorno è caduto, potreste pensare ad uno dei regali che avete ricevuto o alle persone con cui lo avete festeggiato o alla torta su cui avete spento le candeline. </a:t>
            </a:r>
          </a:p>
          <a:p>
            <a:r>
              <a:rPr lang="it-IT" dirty="0"/>
              <a:t> </a:t>
            </a:r>
          </a:p>
          <a:p>
            <a:r>
              <a:rPr lang="it-IT" dirty="0"/>
              <a:t>   Probabilmente non appena riuscirete a trovare nella vostra memoria un dettaglio connesso a quel giorno, sarà poi molto più facile ricordare molti altri particolari.  </a:t>
            </a:r>
          </a:p>
        </p:txBody>
      </p:sp>
    </p:spTree>
    <p:extLst>
      <p:ext uri="{BB962C8B-B14F-4D97-AF65-F5344CB8AC3E}">
        <p14:creationId xmlns:p14="http://schemas.microsoft.com/office/powerpoint/2010/main" val="28510424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Qualora voi aveste parlato ripetutamente del vostro compleanno, telefonando ad esempio a dei parenti che abitano lontano per far loro un resoconto dei festeggiamenti, o aveste ricevuto un regalo talmente gradito da essere descritto e mostrato più volte agli amici, il recupero di tale ricordo sarebbe assai più semplice. </a:t>
            </a:r>
          </a:p>
          <a:p>
            <a:r>
              <a:rPr lang="it-IT" dirty="0"/>
              <a:t> </a:t>
            </a:r>
          </a:p>
          <a:p>
            <a:r>
              <a:rPr lang="it-IT" dirty="0"/>
              <a:t>    Il ricordo di un evento che non abbia suscitato in noi reazioni emotive significative  e su cui non abbiamo speso tempo per un riepilogo o che non mostri alcun interesse, sarà quasi impossibile. Ciò accade sia per una serie di difficoltà nel momento della fissazione del ricordo, sia per la sua incerta collocazione tra le informazioni già stabilmente acquisite oltre che per la facilità con cui queste informazioni subiscono l' interferenza di altre notizie più significative. </a:t>
            </a:r>
          </a:p>
        </p:txBody>
      </p:sp>
    </p:spTree>
    <p:extLst>
      <p:ext uri="{BB962C8B-B14F-4D97-AF65-F5344CB8AC3E}">
        <p14:creationId xmlns:p14="http://schemas.microsoft.com/office/powerpoint/2010/main" val="86507947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D' altra parte anche il ricordo di eventi che ci hanno colpito molto non è mai un ricordo fotografico di quanto accaduto, si tratta piuttosto di un resoconto di quanto da noi recepito che viene filtrato e  trasformato dal nostro precedente bagaglio culturale, dalle nostre emozioni e dai nostri pregiudizi. Ciò è dimostrato, ad esempio, dalla grande differenza tra le testimonianze offerte, in completa buona fede, da diverse persone che hanno assistito ad un unico episodio delittuoso. </a:t>
            </a:r>
          </a:p>
          <a:p>
            <a:pPr marL="0" indent="0">
              <a:buNone/>
            </a:pPr>
            <a:endParaRPr lang="it-IT" dirty="0"/>
          </a:p>
        </p:txBody>
      </p:sp>
    </p:spTree>
    <p:extLst>
      <p:ext uri="{BB962C8B-B14F-4D97-AF65-F5344CB8AC3E}">
        <p14:creationId xmlns:p14="http://schemas.microsoft.com/office/powerpoint/2010/main" val="178478056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 Alla luce di quanto appena detto e di quanto già descritto nel precedente capitolo, possiamo affermare quindi che, perché un evento venga ricordato in modo sufficientemente stabile e completo, devono avvenire i seguenti processi: </a:t>
            </a:r>
          </a:p>
          <a:p>
            <a:r>
              <a:rPr lang="it-IT" dirty="0"/>
              <a:t> </a:t>
            </a:r>
          </a:p>
          <a:p>
            <a:r>
              <a:rPr lang="it-IT" dirty="0"/>
              <a:t>1) All' informazione dovrà essere attribuito un particolare significato tale da distinguerlo dal resto del contesto (es. è più facile ricordar ciò che è avvenuto nel giorno del nostro compleanno piuttosto che in un anonimo giorno di quattro o cinque mesi fa)  </a:t>
            </a:r>
          </a:p>
        </p:txBody>
      </p:sp>
    </p:spTree>
    <p:extLst>
      <p:ext uri="{BB962C8B-B14F-4D97-AF65-F5344CB8AC3E}">
        <p14:creationId xmlns:p14="http://schemas.microsoft.com/office/powerpoint/2010/main" val="20496374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2) Una informazione risulta più facile da ricordare se può essere codificata in più modi. Come abbiamo visto, ad esempio, le parole concrete possono essere visualizzate in modo più semplice rispetto alle parole astratte e ciò le rende più facili da ricordare. Nel nostro esempio, il fatto di avere descritto i nostri regali al telefono, oltre che averli toccati ed usati ne favorisce il ricordo. Informazioni che hanno un senso compiuto potranno essere ricordate più facilmente di elenchi di dati o nomi non correlati tra loro da alcuna connessione logica. Le informazioni il cui senso sia pienamente compreso, possono infatti entrare più facilmente in un reticolo di significati già formato. </a:t>
            </a:r>
          </a:p>
        </p:txBody>
      </p:sp>
    </p:spTree>
    <p:extLst>
      <p:ext uri="{BB962C8B-B14F-4D97-AF65-F5344CB8AC3E}">
        <p14:creationId xmlns:p14="http://schemas.microsoft.com/office/powerpoint/2010/main" val="2357819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Se registrassimo ogni stimolo di ogni istante probabilmente avremmo una autonomia di una decina di minuti e poi l’Hard disk sarebbe saturo di informazioni senza senso.</a:t>
            </a:r>
          </a:p>
          <a:p>
            <a:r>
              <a:rPr lang="it-IT" dirty="0"/>
              <a:t> Solo quel materiale cui abbiamo attribuito un significato o che evochi in noi  una sia pur lieve risonanza emotiva, sembra procedere verso un ordinato immagazzinamento nella memoria a lungo termine. </a:t>
            </a:r>
          </a:p>
        </p:txBody>
      </p:sp>
    </p:spTree>
    <p:extLst>
      <p:ext uri="{BB962C8B-B14F-4D97-AF65-F5344CB8AC3E}">
        <p14:creationId xmlns:p14="http://schemas.microsoft.com/office/powerpoint/2010/main" val="30164727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Ogni elemento di tale reticolo sarà capace di facilitare il ricordo degli altri. E' per questo che è assai più facile ricordare una poesia scritta in italiano piuttosto che una scritta in una lingua a noi sconosciuta. Per un meccanismo pressoché analogo, il ricordo della torta di compleanno che è un oggetto concreto e facilmente visualizzabile, può facilitare il ricordo della festa, di chi era presente e dei regali. Il ricordo di tale insieme di eventi può riportarci alla mente il senso di gioia e di allegria che vivevamo, cioè la situazione emotiva di quel momento.  </a:t>
            </a:r>
          </a:p>
        </p:txBody>
      </p:sp>
    </p:spTree>
    <p:extLst>
      <p:ext uri="{BB962C8B-B14F-4D97-AF65-F5344CB8AC3E}">
        <p14:creationId xmlns:p14="http://schemas.microsoft.com/office/powerpoint/2010/main" val="285032289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4) Stati emotivi simili a quelli che noi vivevamo al momento della fissazione del ricordo facilitano la rievocazione, stati dissimili, di solito, la inibiscono. Vediamo infatti che se stiamo festeggiando un compleanno risulta più facile ricordare ciò che è avvenuto nei precedenti compleanni, se siamo ad un funerale è più facile ricordarci di precedenti funerali. </a:t>
            </a:r>
          </a:p>
          <a:p>
            <a:pPr marL="0" indent="0">
              <a:buNone/>
            </a:pPr>
            <a:endParaRPr lang="it-IT" dirty="0"/>
          </a:p>
          <a:p>
            <a:endParaRPr lang="it-IT" dirty="0"/>
          </a:p>
          <a:p>
            <a:endParaRPr lang="it-IT" dirty="0"/>
          </a:p>
        </p:txBody>
      </p:sp>
    </p:spTree>
    <p:extLst>
      <p:ext uri="{BB962C8B-B14F-4D97-AF65-F5344CB8AC3E}">
        <p14:creationId xmlns:p14="http://schemas.microsoft.com/office/powerpoint/2010/main" val="1613400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5) La ripetizione periodica garantisce un ricordo assai stabile di quanto abbiamo appreso. La traccia di un evento sia pur significativo di cui però non abbiamo mai parlato e su cui non abbiamo mai riflettuto, subirà le interferenze dei mille eventi accaduti successivamente. L'effetto combinato dello scarso uso di questa traccia di ricordo e delle interferenze che agiscono su di essa, renderà quasi impossibile una rievocazione sufficientemente fedele. </a:t>
            </a:r>
          </a:p>
        </p:txBody>
      </p:sp>
    </p:spTree>
    <p:extLst>
      <p:ext uri="{BB962C8B-B14F-4D97-AF65-F5344CB8AC3E}">
        <p14:creationId xmlns:p14="http://schemas.microsoft.com/office/powerpoint/2010/main" val="351598843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DIVERSE STRATEGIE PER DIVERSI MATERIALI </a:t>
            </a:r>
          </a:p>
          <a:p>
            <a:r>
              <a:rPr lang="it-IT" dirty="0"/>
              <a:t> </a:t>
            </a:r>
          </a:p>
          <a:p>
            <a:r>
              <a:rPr lang="it-IT" dirty="0"/>
              <a:t>   Alla luce delle considerazioni fatte, possiamo capire come una corretta strategia di studio possa facilitare notevolmente i processi di memorizzazione, e come, d'altro canto, sia poco plausibile la pretesa di apprendere in modo "indolore" dormendo vicino ad un registratore acceso. Non si possono tuttavia  escludere importanti progressi futuri nelle metodiche di insegnamento automatizzato, o la possibilità di aumentare l' efficienza della memoria con mezzi farmacologici. </a:t>
            </a:r>
          </a:p>
          <a:p>
            <a:r>
              <a:rPr lang="it-IT" dirty="0"/>
              <a:t> </a:t>
            </a:r>
          </a:p>
          <a:p>
            <a:endParaRPr lang="it-IT" dirty="0"/>
          </a:p>
        </p:txBody>
      </p:sp>
    </p:spTree>
    <p:extLst>
      <p:ext uri="{BB962C8B-B14F-4D97-AF65-F5344CB8AC3E}">
        <p14:creationId xmlns:p14="http://schemas.microsoft.com/office/powerpoint/2010/main" val="324582180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Innanzitutto sarà opportuno avere una visione di insieme della materia per potere comprendere il contesto in cui si collocano le informazioni. </a:t>
            </a:r>
          </a:p>
          <a:p>
            <a:r>
              <a:rPr lang="it-IT" dirty="0"/>
              <a:t> </a:t>
            </a:r>
          </a:p>
          <a:p>
            <a:r>
              <a:rPr lang="it-IT" dirty="0"/>
              <a:t>   In genere tra i libri universitari possiamo trovare dei testi descrittivi di cui è necessario identificare e ricordare i concetti fondamentali. Possiamo però dover affrontare lo studio di manuali, di taglio più tecnico, di cui occorre spesso ricordare lunghi elenchi e classificazioni. Questi diversi testi imporranno un approccio differente. </a:t>
            </a:r>
          </a:p>
        </p:txBody>
      </p:sp>
    </p:spTree>
    <p:extLst>
      <p:ext uri="{BB962C8B-B14F-4D97-AF65-F5344CB8AC3E}">
        <p14:creationId xmlns:p14="http://schemas.microsoft.com/office/powerpoint/2010/main" val="83442313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LA MEMORIZZAZIONE DEL MATERIALE DESCRITTIVO </a:t>
            </a:r>
          </a:p>
          <a:p>
            <a:r>
              <a:rPr lang="it-IT" dirty="0"/>
              <a:t> </a:t>
            </a:r>
          </a:p>
          <a:p>
            <a:r>
              <a:rPr lang="it-IT" dirty="0"/>
              <a:t>    Il modo migliore per ricordare le parti descrittive consiste nel comprenderle, estrarne gli elementi essenziali, e, se possibile, cercare di farci una nostra immagine mentale dell' argomento. Dopo aver compreso una determinata parte di testo, sarà spesso utile farne un riassunto schematico, in cui ogni parola, ogni freccia ed ogni segno, ci consentano di recuperare e rievocare il significato di quanto esposto dall'autore nel suo lavoro. Il semplice fatto di creare questo riassunto schematico, ci obbliga a guardare l'argomento nella sua globalità, ad astrarne i principali elementi ed a porli in relazione tra loro. </a:t>
            </a:r>
          </a:p>
        </p:txBody>
      </p:sp>
    </p:spTree>
    <p:extLst>
      <p:ext uri="{BB962C8B-B14F-4D97-AF65-F5344CB8AC3E}">
        <p14:creationId xmlns:p14="http://schemas.microsoft.com/office/powerpoint/2010/main" val="424731998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Nel momento in cui creiamo questo riassunto, noi controlliamo il nostro operato e ciò equivale ad un ripasso, cioè ad un recupero della traccia mnestica, quindi ad un suo rafforzamento. La disponibilità di questi schemi riassuntivi ci faciliterà inoltre molto durante il ripasso. Quanto abbiamo appreso può essere poi messo in connessione con informazioni precedentemente acquisite che magari riguardano altre materie di studio. </a:t>
            </a:r>
          </a:p>
        </p:txBody>
      </p:sp>
    </p:spTree>
    <p:extLst>
      <p:ext uri="{BB962C8B-B14F-4D97-AF65-F5344CB8AC3E}">
        <p14:creationId xmlns:p14="http://schemas.microsoft.com/office/powerpoint/2010/main" val="71315606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E' chiara ad esempio l' utilità di ricercare su una cartina geografica la posizione in cui sono accaduti eventi storici, di collocare in un corretto contesto storico la vita e le opere di un autore letterario di qualche secolo fa, o di ripassare la fisica dell' atomo quando iniziamo lo studio della chimica. Questa opera di ricollegamento in cui si ripassano contemporaneamente più materie può essere anche meno ovvia e assai più "personalizzata". Sarà più facile vivere in modo emotivamente coinvolgente, e quindi facilitare il ricordo di argomenti di storia o cultura inglese, se siamo stati in Inghilterra o abbiamo conosciuto qualche simpatica </a:t>
            </a:r>
            <a:r>
              <a:rPr lang="it-IT" dirty="0" err="1"/>
              <a:t>inglesina</a:t>
            </a:r>
            <a:r>
              <a:rPr lang="it-IT" dirty="0"/>
              <a:t>!.  </a:t>
            </a:r>
          </a:p>
          <a:p>
            <a:endParaRPr lang="it-IT" dirty="0"/>
          </a:p>
        </p:txBody>
      </p:sp>
    </p:spTree>
    <p:extLst>
      <p:ext uri="{BB962C8B-B14F-4D97-AF65-F5344CB8AC3E}">
        <p14:creationId xmlns:p14="http://schemas.microsoft.com/office/powerpoint/2010/main" val="201626054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Un ulteriore metodo per rafforzare il ricordo di quanto appreso consiste nel parlare spesso di ciò che stiamo studiando o nell' usare, mettendole in pratica, le nozioni che abbiamo acquisito. Se studiamo meteorologia, usiamo un po' del nostro tempo, magari quando siamo in autobus o camminiamo per strada, per guardare e classificare le nuvole. Se non ci riusciamo saremo consapevoli della nostra scarsa preparazione ed andremo a guardare il libro con molta maggiore attenzione e interesse. Le informazioni così acquisite risponderanno ad una nostra curiosità e si fisseranno in modo rapido e stabile nella nostra memoria. </a:t>
            </a:r>
          </a:p>
        </p:txBody>
      </p:sp>
    </p:spTree>
    <p:extLst>
      <p:ext uri="{BB962C8B-B14F-4D97-AF65-F5344CB8AC3E}">
        <p14:creationId xmlns:p14="http://schemas.microsoft.com/office/powerpoint/2010/main" val="428908829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Qualora invece riuscissimo a dare un nome ed una spiegazione a fenomeni in precedenza sconosciuti, avremmo la soddisfazione (rinforzo) per aver notato i nostri progressi ed un'occasione in più di rievocazione, uso e verifica delle nostre conoscenze. Osservazioni analoghe possono essere fatte con le lingue. Il fatto di usare le poche parole straniere che conosciamo in ogni possibile occasione rafforza notevolmente il nostro ricordo e la nostra motivazione ad ampliare le nostre conoscenze.</a:t>
            </a:r>
          </a:p>
        </p:txBody>
      </p:sp>
    </p:spTree>
    <p:extLst>
      <p:ext uri="{BB962C8B-B14F-4D97-AF65-F5344CB8AC3E}">
        <p14:creationId xmlns:p14="http://schemas.microsoft.com/office/powerpoint/2010/main" val="276211428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TotalTime>
  <Words>14917</Words>
  <Application>Microsoft Office PowerPoint</Application>
  <PresentationFormat>Presentazione su schermo (4:3)</PresentationFormat>
  <Paragraphs>436</Paragraphs>
  <Slides>213</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213</vt:i4>
      </vt:variant>
    </vt:vector>
  </HeadingPairs>
  <TitlesOfParts>
    <vt:vector size="216" baseType="lpstr">
      <vt:lpstr>Arial</vt:lpstr>
      <vt:lpstr>Calibri</vt:lpstr>
      <vt:lpstr>Tema di Office</vt:lpstr>
      <vt:lpstr>Il piacere di apprendere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PIACERE DI APPRENDERE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4 LA MEMORIA</vt:lpstr>
      <vt:lpstr>LA MEMORIA</vt:lpstr>
      <vt:lpstr>IL PROCESSO DI MEMORIZZAZIONE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 TRACCE DEL RICORDO</vt:lpstr>
      <vt:lpstr>Presentazione standard di PowerPoint</vt:lpstr>
      <vt:lpstr>Presentazione standard di PowerPoint</vt:lpstr>
      <vt:lpstr>Presentazione standard di PowerPoint</vt:lpstr>
      <vt:lpstr>LA MEMORIA E LO STUDIO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TRANSFER INTERFERENZA OBLIO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5 ACCORGIMENTI PER MIGLIORARE MEMORIA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MEMORIZZAZIONE DI ELENCHI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ALTRI SISTEMI MNEMOTECNICI</vt:lpstr>
      <vt:lpstr>Presentazione standard di PowerPoint</vt:lpstr>
      <vt:lpstr>Presentazione standard di PowerPoint</vt:lpstr>
      <vt:lpstr>Presentazione standard di PowerPoint</vt:lpstr>
      <vt:lpstr>Presentazione standard di PowerPoint</vt:lpstr>
      <vt:lpstr>SISTEMI DI DISCRIMINAZIONE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9 GESTIONE DEL TEMPO</vt:lpstr>
      <vt:lpstr>Presentazione standard di PowerPoint</vt:lpstr>
      <vt:lpstr>Non e’ possibile perdere tempo</vt:lpstr>
      <vt:lpstr>Presentazione standard di PowerPoint</vt:lpstr>
      <vt:lpstr>Presentazione standard di PowerPoint</vt:lpstr>
      <vt:lpstr>Presentazione standard di PowerPoint</vt:lpstr>
      <vt:lpstr>Presentazione standard di PowerPoint</vt:lpstr>
      <vt:lpstr>I LADRI DI TEMPO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PROGRAMMAZIONE DEI NOSTRI IMPEGNI  </vt:lpstr>
      <vt:lpstr>Presentazione standard di PowerPoint</vt:lpstr>
      <vt:lpstr>Presentazione standard di PowerPoint</vt:lpstr>
      <vt:lpstr>Presentazione standard di PowerPoint</vt:lpstr>
      <vt:lpstr>I NOSTRI OBIETTIVI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LO SPRECO DI TEMPO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TEMPO PERSO IN PREOCCUPAZIONI  </vt:lpstr>
      <vt:lpstr>Presentazione standard di PowerPoint</vt:lpstr>
      <vt:lpstr>Presentazione standard di PowerPoint</vt:lpstr>
      <vt:lpstr>LA GESTIONE DEL TEMPO DI STUDIO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piacere di apprendere</dc:title>
  <dc:creator>francesco</dc:creator>
  <cp:lastModifiedBy>FRANCESCO ROVETTO</cp:lastModifiedBy>
  <cp:revision>17</cp:revision>
  <dcterms:created xsi:type="dcterms:W3CDTF">2014-11-30T17:21:13Z</dcterms:created>
  <dcterms:modified xsi:type="dcterms:W3CDTF">2017-10-18T11:56:21Z</dcterms:modified>
</cp:coreProperties>
</file>