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65" r:id="rId3"/>
    <p:sldId id="404" r:id="rId4"/>
    <p:sldId id="403" r:id="rId5"/>
    <p:sldId id="405" r:id="rId6"/>
    <p:sldId id="407" r:id="rId7"/>
    <p:sldId id="408" r:id="rId8"/>
    <p:sldId id="389" r:id="rId9"/>
    <p:sldId id="390" r:id="rId10"/>
    <p:sldId id="391" r:id="rId11"/>
    <p:sldId id="392" r:id="rId12"/>
    <p:sldId id="393" r:id="rId13"/>
    <p:sldId id="394" r:id="rId14"/>
    <p:sldId id="396" r:id="rId15"/>
    <p:sldId id="257" r:id="rId16"/>
    <p:sldId id="258" r:id="rId17"/>
    <p:sldId id="259" r:id="rId18"/>
    <p:sldId id="395" r:id="rId19"/>
    <p:sldId id="260" r:id="rId20"/>
    <p:sldId id="397" r:id="rId21"/>
    <p:sldId id="277" r:id="rId22"/>
    <p:sldId id="278" r:id="rId23"/>
    <p:sldId id="261" r:id="rId24"/>
    <p:sldId id="262" r:id="rId25"/>
    <p:sldId id="398" r:id="rId26"/>
    <p:sldId id="263" r:id="rId27"/>
    <p:sldId id="399" r:id="rId28"/>
    <p:sldId id="264" r:id="rId29"/>
    <p:sldId id="265" r:id="rId30"/>
    <p:sldId id="266" r:id="rId31"/>
    <p:sldId id="267" r:id="rId32"/>
    <p:sldId id="268" r:id="rId33"/>
    <p:sldId id="269" r:id="rId34"/>
    <p:sldId id="270" r:id="rId35"/>
    <p:sldId id="271" r:id="rId36"/>
    <p:sldId id="400" r:id="rId37"/>
    <p:sldId id="272" r:id="rId38"/>
    <p:sldId id="273" r:id="rId39"/>
    <p:sldId id="274" r:id="rId40"/>
    <p:sldId id="275" r:id="rId41"/>
    <p:sldId id="276" r:id="rId42"/>
    <p:sldId id="279" r:id="rId43"/>
    <p:sldId id="280" r:id="rId44"/>
    <p:sldId id="281" r:id="rId45"/>
    <p:sldId id="282" r:id="rId46"/>
    <p:sldId id="283" r:id="rId47"/>
    <p:sldId id="417" r:id="rId48"/>
    <p:sldId id="284" r:id="rId49"/>
    <p:sldId id="285" r:id="rId50"/>
    <p:sldId id="409" r:id="rId51"/>
    <p:sldId id="410" r:id="rId52"/>
    <p:sldId id="411" r:id="rId53"/>
    <p:sldId id="412" r:id="rId54"/>
    <p:sldId id="413" r:id="rId55"/>
    <p:sldId id="414" r:id="rId56"/>
    <p:sldId id="415" r:id="rId57"/>
    <p:sldId id="416" r:id="rId58"/>
    <p:sldId id="286" r:id="rId59"/>
    <p:sldId id="287" r:id="rId60"/>
    <p:sldId id="288" r:id="rId61"/>
    <p:sldId id="289" r:id="rId62"/>
    <p:sldId id="418" r:id="rId63"/>
    <p:sldId id="419" r:id="rId64"/>
    <p:sldId id="420" r:id="rId65"/>
    <p:sldId id="421" r:id="rId66"/>
    <p:sldId id="290" r:id="rId67"/>
    <p:sldId id="291" r:id="rId68"/>
    <p:sldId id="292" r:id="rId69"/>
    <p:sldId id="293" r:id="rId70"/>
    <p:sldId id="294" r:id="rId71"/>
    <p:sldId id="295" r:id="rId72"/>
    <p:sldId id="296" r:id="rId73"/>
    <p:sldId id="297" r:id="rId74"/>
    <p:sldId id="298" r:id="rId75"/>
    <p:sldId id="299" r:id="rId76"/>
    <p:sldId id="300" r:id="rId77"/>
    <p:sldId id="301" r:id="rId78"/>
    <p:sldId id="302" r:id="rId79"/>
    <p:sldId id="303" r:id="rId80"/>
    <p:sldId id="304" r:id="rId81"/>
    <p:sldId id="305" r:id="rId82"/>
    <p:sldId id="306" r:id="rId83"/>
    <p:sldId id="307" r:id="rId84"/>
    <p:sldId id="308" r:id="rId85"/>
    <p:sldId id="309" r:id="rId86"/>
    <p:sldId id="310" r:id="rId87"/>
    <p:sldId id="311" r:id="rId88"/>
    <p:sldId id="312" r:id="rId89"/>
    <p:sldId id="313" r:id="rId90"/>
    <p:sldId id="314" r:id="rId91"/>
    <p:sldId id="315" r:id="rId92"/>
    <p:sldId id="316" r:id="rId93"/>
    <p:sldId id="317" r:id="rId94"/>
    <p:sldId id="318" r:id="rId95"/>
    <p:sldId id="319" r:id="rId96"/>
    <p:sldId id="320" r:id="rId97"/>
    <p:sldId id="321" r:id="rId98"/>
    <p:sldId id="322" r:id="rId99"/>
    <p:sldId id="323" r:id="rId100"/>
    <p:sldId id="324" r:id="rId101"/>
    <p:sldId id="325" r:id="rId102"/>
    <p:sldId id="326" r:id="rId103"/>
    <p:sldId id="327" r:id="rId104"/>
    <p:sldId id="328" r:id="rId105"/>
    <p:sldId id="329" r:id="rId106"/>
    <p:sldId id="330" r:id="rId107"/>
    <p:sldId id="331" r:id="rId108"/>
    <p:sldId id="332" r:id="rId109"/>
    <p:sldId id="333" r:id="rId110"/>
    <p:sldId id="334" r:id="rId111"/>
    <p:sldId id="335" r:id="rId112"/>
    <p:sldId id="336" r:id="rId113"/>
    <p:sldId id="337" r:id="rId114"/>
    <p:sldId id="338" r:id="rId115"/>
    <p:sldId id="339" r:id="rId116"/>
    <p:sldId id="340" r:id="rId117"/>
    <p:sldId id="341" r:id="rId118"/>
    <p:sldId id="342" r:id="rId119"/>
    <p:sldId id="343" r:id="rId120"/>
    <p:sldId id="344" r:id="rId121"/>
    <p:sldId id="345" r:id="rId122"/>
    <p:sldId id="346" r:id="rId123"/>
    <p:sldId id="347" r:id="rId124"/>
    <p:sldId id="348" r:id="rId125"/>
    <p:sldId id="349" r:id="rId126"/>
    <p:sldId id="350" r:id="rId127"/>
    <p:sldId id="351" r:id="rId128"/>
    <p:sldId id="352" r:id="rId129"/>
    <p:sldId id="353" r:id="rId130"/>
    <p:sldId id="354" r:id="rId131"/>
    <p:sldId id="355" r:id="rId132"/>
    <p:sldId id="356" r:id="rId133"/>
    <p:sldId id="357" r:id="rId134"/>
    <p:sldId id="358" r:id="rId135"/>
    <p:sldId id="359" r:id="rId136"/>
    <p:sldId id="360" r:id="rId137"/>
    <p:sldId id="361" r:id="rId138"/>
    <p:sldId id="362" r:id="rId139"/>
    <p:sldId id="363" r:id="rId140"/>
    <p:sldId id="364" r:id="rId141"/>
    <p:sldId id="366" r:id="rId142"/>
    <p:sldId id="367" r:id="rId143"/>
    <p:sldId id="368" r:id="rId144"/>
    <p:sldId id="369" r:id="rId145"/>
    <p:sldId id="370" r:id="rId146"/>
    <p:sldId id="371" r:id="rId147"/>
    <p:sldId id="372" r:id="rId148"/>
    <p:sldId id="373" r:id="rId149"/>
    <p:sldId id="374" r:id="rId150"/>
    <p:sldId id="375" r:id="rId151"/>
    <p:sldId id="376" r:id="rId152"/>
    <p:sldId id="377" r:id="rId153"/>
    <p:sldId id="378" r:id="rId154"/>
    <p:sldId id="379" r:id="rId155"/>
    <p:sldId id="380" r:id="rId156"/>
    <p:sldId id="381" r:id="rId157"/>
    <p:sldId id="382" r:id="rId158"/>
    <p:sldId id="383" r:id="rId159"/>
    <p:sldId id="384" r:id="rId160"/>
    <p:sldId id="385" r:id="rId161"/>
    <p:sldId id="386" r:id="rId162"/>
    <p:sldId id="387" r:id="rId163"/>
    <p:sldId id="388" r:id="rId16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1" autoAdjust="0"/>
    <p:restoredTop sz="94660"/>
  </p:normalViewPr>
  <p:slideViewPr>
    <p:cSldViewPr snapToGrid="0">
      <p:cViewPr varScale="1">
        <p:scale>
          <a:sx n="75" d="100"/>
          <a:sy n="75" d="100"/>
        </p:scale>
        <p:origin x="735" y="2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presProps" Target="presProp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B2CF03-97B0-182D-0DF7-E76A4A9A77E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1F75A37-281F-9A81-26E7-B649B9C703B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1F4C2313-E509-A6A1-AAB4-6A503B72B6ED}"/>
              </a:ext>
            </a:extLst>
          </p:cNvPr>
          <p:cNvSpPr>
            <a:spLocks noGrp="1"/>
          </p:cNvSpPr>
          <p:nvPr>
            <p:ph type="dt" sz="half" idx="10"/>
          </p:nvPr>
        </p:nvSpPr>
        <p:spPr/>
        <p:txBody>
          <a:bodyPr/>
          <a:lstStyle/>
          <a:p>
            <a:fld id="{3534746D-722E-403E-BBB0-319394EE6F82}" type="datetimeFigureOut">
              <a:rPr lang="it-IT" smtClean="0"/>
              <a:t>01/04/2026</a:t>
            </a:fld>
            <a:endParaRPr lang="it-IT"/>
          </a:p>
        </p:txBody>
      </p:sp>
      <p:sp>
        <p:nvSpPr>
          <p:cNvPr id="5" name="Segnaposto piè di pagina 4">
            <a:extLst>
              <a:ext uri="{FF2B5EF4-FFF2-40B4-BE49-F238E27FC236}">
                <a16:creationId xmlns:a16="http://schemas.microsoft.com/office/drawing/2014/main" id="{A7F0A963-93D9-8A31-4911-32DE4BF0C08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146BEFD-CF0F-4117-D3D8-29DA222498D6}"/>
              </a:ext>
            </a:extLst>
          </p:cNvPr>
          <p:cNvSpPr>
            <a:spLocks noGrp="1"/>
          </p:cNvSpPr>
          <p:nvPr>
            <p:ph type="sldNum" sz="quarter" idx="12"/>
          </p:nvPr>
        </p:nvSpPr>
        <p:spPr/>
        <p:txBody>
          <a:bodyPr/>
          <a:lstStyle/>
          <a:p>
            <a:fld id="{0274D6BC-DDF0-4519-A65B-DED3860B24D9}" type="slidenum">
              <a:rPr lang="it-IT" smtClean="0"/>
              <a:t>‹N›</a:t>
            </a:fld>
            <a:endParaRPr lang="it-IT"/>
          </a:p>
        </p:txBody>
      </p:sp>
    </p:spTree>
    <p:extLst>
      <p:ext uri="{BB962C8B-B14F-4D97-AF65-F5344CB8AC3E}">
        <p14:creationId xmlns:p14="http://schemas.microsoft.com/office/powerpoint/2010/main" val="3419592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0DF865-C3B3-B53F-BC00-1DEC43A25748}"/>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CB356A4-BFCB-1635-2C8D-A1B6AB1D7F09}"/>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081655-CB80-6534-71BB-CE146DCAC0BA}"/>
              </a:ext>
            </a:extLst>
          </p:cNvPr>
          <p:cNvSpPr>
            <a:spLocks noGrp="1"/>
          </p:cNvSpPr>
          <p:nvPr>
            <p:ph type="dt" sz="half" idx="10"/>
          </p:nvPr>
        </p:nvSpPr>
        <p:spPr/>
        <p:txBody>
          <a:bodyPr/>
          <a:lstStyle/>
          <a:p>
            <a:fld id="{3534746D-722E-403E-BBB0-319394EE6F82}" type="datetimeFigureOut">
              <a:rPr lang="it-IT" smtClean="0"/>
              <a:t>01/04/2026</a:t>
            </a:fld>
            <a:endParaRPr lang="it-IT"/>
          </a:p>
        </p:txBody>
      </p:sp>
      <p:sp>
        <p:nvSpPr>
          <p:cNvPr id="5" name="Segnaposto piè di pagina 4">
            <a:extLst>
              <a:ext uri="{FF2B5EF4-FFF2-40B4-BE49-F238E27FC236}">
                <a16:creationId xmlns:a16="http://schemas.microsoft.com/office/drawing/2014/main" id="{BEB4E099-4768-4E2F-B041-7B746F7BFBB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82B9A46-4608-30E9-5851-34D8351F7037}"/>
              </a:ext>
            </a:extLst>
          </p:cNvPr>
          <p:cNvSpPr>
            <a:spLocks noGrp="1"/>
          </p:cNvSpPr>
          <p:nvPr>
            <p:ph type="sldNum" sz="quarter" idx="12"/>
          </p:nvPr>
        </p:nvSpPr>
        <p:spPr/>
        <p:txBody>
          <a:bodyPr/>
          <a:lstStyle/>
          <a:p>
            <a:fld id="{0274D6BC-DDF0-4519-A65B-DED3860B24D9}" type="slidenum">
              <a:rPr lang="it-IT" smtClean="0"/>
              <a:t>‹N›</a:t>
            </a:fld>
            <a:endParaRPr lang="it-IT"/>
          </a:p>
        </p:txBody>
      </p:sp>
    </p:spTree>
    <p:extLst>
      <p:ext uri="{BB962C8B-B14F-4D97-AF65-F5344CB8AC3E}">
        <p14:creationId xmlns:p14="http://schemas.microsoft.com/office/powerpoint/2010/main" val="2386926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74E80945-425D-65FC-A6BD-529C85CBD4B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132F338-9CAD-D9B4-1E1A-2364CFFF93D8}"/>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760649C-4586-07F3-049F-0605FF180246}"/>
              </a:ext>
            </a:extLst>
          </p:cNvPr>
          <p:cNvSpPr>
            <a:spLocks noGrp="1"/>
          </p:cNvSpPr>
          <p:nvPr>
            <p:ph type="dt" sz="half" idx="10"/>
          </p:nvPr>
        </p:nvSpPr>
        <p:spPr/>
        <p:txBody>
          <a:bodyPr/>
          <a:lstStyle/>
          <a:p>
            <a:fld id="{3534746D-722E-403E-BBB0-319394EE6F82}" type="datetimeFigureOut">
              <a:rPr lang="it-IT" smtClean="0"/>
              <a:t>01/04/2026</a:t>
            </a:fld>
            <a:endParaRPr lang="it-IT"/>
          </a:p>
        </p:txBody>
      </p:sp>
      <p:sp>
        <p:nvSpPr>
          <p:cNvPr id="5" name="Segnaposto piè di pagina 4">
            <a:extLst>
              <a:ext uri="{FF2B5EF4-FFF2-40B4-BE49-F238E27FC236}">
                <a16:creationId xmlns:a16="http://schemas.microsoft.com/office/drawing/2014/main" id="{70C864AA-79C9-1DBF-620F-6DC57B64D28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4C03218-CDC6-DF08-9893-ED9634ACD32B}"/>
              </a:ext>
            </a:extLst>
          </p:cNvPr>
          <p:cNvSpPr>
            <a:spLocks noGrp="1"/>
          </p:cNvSpPr>
          <p:nvPr>
            <p:ph type="sldNum" sz="quarter" idx="12"/>
          </p:nvPr>
        </p:nvSpPr>
        <p:spPr/>
        <p:txBody>
          <a:bodyPr/>
          <a:lstStyle/>
          <a:p>
            <a:fld id="{0274D6BC-DDF0-4519-A65B-DED3860B24D9}" type="slidenum">
              <a:rPr lang="it-IT" smtClean="0"/>
              <a:t>‹N›</a:t>
            </a:fld>
            <a:endParaRPr lang="it-IT"/>
          </a:p>
        </p:txBody>
      </p:sp>
    </p:spTree>
    <p:extLst>
      <p:ext uri="{BB962C8B-B14F-4D97-AF65-F5344CB8AC3E}">
        <p14:creationId xmlns:p14="http://schemas.microsoft.com/office/powerpoint/2010/main" val="1072351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3923FA-E990-3AFD-7BA4-1719066BA51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EDA8E98-0D6B-B761-4554-FB0302C14762}"/>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7ACD3AD-C810-E406-DDF7-650B75C073AF}"/>
              </a:ext>
            </a:extLst>
          </p:cNvPr>
          <p:cNvSpPr>
            <a:spLocks noGrp="1"/>
          </p:cNvSpPr>
          <p:nvPr>
            <p:ph type="dt" sz="half" idx="10"/>
          </p:nvPr>
        </p:nvSpPr>
        <p:spPr/>
        <p:txBody>
          <a:bodyPr/>
          <a:lstStyle/>
          <a:p>
            <a:fld id="{3534746D-722E-403E-BBB0-319394EE6F82}" type="datetimeFigureOut">
              <a:rPr lang="it-IT" smtClean="0"/>
              <a:t>01/04/2026</a:t>
            </a:fld>
            <a:endParaRPr lang="it-IT"/>
          </a:p>
        </p:txBody>
      </p:sp>
      <p:sp>
        <p:nvSpPr>
          <p:cNvPr id="5" name="Segnaposto piè di pagina 4">
            <a:extLst>
              <a:ext uri="{FF2B5EF4-FFF2-40B4-BE49-F238E27FC236}">
                <a16:creationId xmlns:a16="http://schemas.microsoft.com/office/drawing/2014/main" id="{73C79FDF-28C8-BD39-94D9-4B450CDB941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B5E84B9-76C8-90BC-413B-9E8D6C756597}"/>
              </a:ext>
            </a:extLst>
          </p:cNvPr>
          <p:cNvSpPr>
            <a:spLocks noGrp="1"/>
          </p:cNvSpPr>
          <p:nvPr>
            <p:ph type="sldNum" sz="quarter" idx="12"/>
          </p:nvPr>
        </p:nvSpPr>
        <p:spPr/>
        <p:txBody>
          <a:bodyPr/>
          <a:lstStyle/>
          <a:p>
            <a:fld id="{0274D6BC-DDF0-4519-A65B-DED3860B24D9}" type="slidenum">
              <a:rPr lang="it-IT" smtClean="0"/>
              <a:t>‹N›</a:t>
            </a:fld>
            <a:endParaRPr lang="it-IT"/>
          </a:p>
        </p:txBody>
      </p:sp>
    </p:spTree>
    <p:extLst>
      <p:ext uri="{BB962C8B-B14F-4D97-AF65-F5344CB8AC3E}">
        <p14:creationId xmlns:p14="http://schemas.microsoft.com/office/powerpoint/2010/main" val="3495233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5A0815-D6D5-098F-819C-EEE9FF244C14}"/>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1656DB86-DFCD-2F07-3318-797E20B1F4C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1BBF5185-DF27-D74E-539F-CDBB430B441C}"/>
              </a:ext>
            </a:extLst>
          </p:cNvPr>
          <p:cNvSpPr>
            <a:spLocks noGrp="1"/>
          </p:cNvSpPr>
          <p:nvPr>
            <p:ph type="dt" sz="half" idx="10"/>
          </p:nvPr>
        </p:nvSpPr>
        <p:spPr/>
        <p:txBody>
          <a:bodyPr/>
          <a:lstStyle/>
          <a:p>
            <a:fld id="{3534746D-722E-403E-BBB0-319394EE6F82}" type="datetimeFigureOut">
              <a:rPr lang="it-IT" smtClean="0"/>
              <a:t>01/04/2026</a:t>
            </a:fld>
            <a:endParaRPr lang="it-IT"/>
          </a:p>
        </p:txBody>
      </p:sp>
      <p:sp>
        <p:nvSpPr>
          <p:cNvPr id="5" name="Segnaposto piè di pagina 4">
            <a:extLst>
              <a:ext uri="{FF2B5EF4-FFF2-40B4-BE49-F238E27FC236}">
                <a16:creationId xmlns:a16="http://schemas.microsoft.com/office/drawing/2014/main" id="{A96CFC12-0D54-D559-9B42-0FD85A49E6F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BE3BAA5-3BF5-4FA9-2183-BF52B34A3BC8}"/>
              </a:ext>
            </a:extLst>
          </p:cNvPr>
          <p:cNvSpPr>
            <a:spLocks noGrp="1"/>
          </p:cNvSpPr>
          <p:nvPr>
            <p:ph type="sldNum" sz="quarter" idx="12"/>
          </p:nvPr>
        </p:nvSpPr>
        <p:spPr/>
        <p:txBody>
          <a:bodyPr/>
          <a:lstStyle/>
          <a:p>
            <a:fld id="{0274D6BC-DDF0-4519-A65B-DED3860B24D9}" type="slidenum">
              <a:rPr lang="it-IT" smtClean="0"/>
              <a:t>‹N›</a:t>
            </a:fld>
            <a:endParaRPr lang="it-IT"/>
          </a:p>
        </p:txBody>
      </p:sp>
    </p:spTree>
    <p:extLst>
      <p:ext uri="{BB962C8B-B14F-4D97-AF65-F5344CB8AC3E}">
        <p14:creationId xmlns:p14="http://schemas.microsoft.com/office/powerpoint/2010/main" val="307085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17F074-982B-0520-7C5B-657051596F3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1670A7C-193F-B0ED-5D59-97084AAF332A}"/>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578B94A-9256-5CE4-C4C7-1E682A6AFA7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DDA7C058-D3E6-7A43-7553-846EF31E734C}"/>
              </a:ext>
            </a:extLst>
          </p:cNvPr>
          <p:cNvSpPr>
            <a:spLocks noGrp="1"/>
          </p:cNvSpPr>
          <p:nvPr>
            <p:ph type="dt" sz="half" idx="10"/>
          </p:nvPr>
        </p:nvSpPr>
        <p:spPr/>
        <p:txBody>
          <a:bodyPr/>
          <a:lstStyle/>
          <a:p>
            <a:fld id="{3534746D-722E-403E-BBB0-319394EE6F82}" type="datetimeFigureOut">
              <a:rPr lang="it-IT" smtClean="0"/>
              <a:t>01/04/2026</a:t>
            </a:fld>
            <a:endParaRPr lang="it-IT"/>
          </a:p>
        </p:txBody>
      </p:sp>
      <p:sp>
        <p:nvSpPr>
          <p:cNvPr id="6" name="Segnaposto piè di pagina 5">
            <a:extLst>
              <a:ext uri="{FF2B5EF4-FFF2-40B4-BE49-F238E27FC236}">
                <a16:creationId xmlns:a16="http://schemas.microsoft.com/office/drawing/2014/main" id="{B1225B6A-ABC1-0F56-4C5E-66A51897773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B3FD489-2AB6-7D78-966C-05C706D7F321}"/>
              </a:ext>
            </a:extLst>
          </p:cNvPr>
          <p:cNvSpPr>
            <a:spLocks noGrp="1"/>
          </p:cNvSpPr>
          <p:nvPr>
            <p:ph type="sldNum" sz="quarter" idx="12"/>
          </p:nvPr>
        </p:nvSpPr>
        <p:spPr/>
        <p:txBody>
          <a:bodyPr/>
          <a:lstStyle/>
          <a:p>
            <a:fld id="{0274D6BC-DDF0-4519-A65B-DED3860B24D9}" type="slidenum">
              <a:rPr lang="it-IT" smtClean="0"/>
              <a:t>‹N›</a:t>
            </a:fld>
            <a:endParaRPr lang="it-IT"/>
          </a:p>
        </p:txBody>
      </p:sp>
    </p:spTree>
    <p:extLst>
      <p:ext uri="{BB962C8B-B14F-4D97-AF65-F5344CB8AC3E}">
        <p14:creationId xmlns:p14="http://schemas.microsoft.com/office/powerpoint/2010/main" val="3524055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CEA5A9-F095-80D9-AFC0-FEDC47D8C30E}"/>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2FA8D96B-5093-CA4D-A876-4D6A3CF2FE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ABC6F42C-106A-C8EA-398E-D906C4A7F14F}"/>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CFCBC74-FE7B-8EBE-EBE3-B60284E59C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10DA7FE7-8BA0-BFE4-54B8-D7040ED90EC4}"/>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2CA9B9B1-C7EA-B787-BA7B-220C8F851976}"/>
              </a:ext>
            </a:extLst>
          </p:cNvPr>
          <p:cNvSpPr>
            <a:spLocks noGrp="1"/>
          </p:cNvSpPr>
          <p:nvPr>
            <p:ph type="dt" sz="half" idx="10"/>
          </p:nvPr>
        </p:nvSpPr>
        <p:spPr/>
        <p:txBody>
          <a:bodyPr/>
          <a:lstStyle/>
          <a:p>
            <a:fld id="{3534746D-722E-403E-BBB0-319394EE6F82}" type="datetimeFigureOut">
              <a:rPr lang="it-IT" smtClean="0"/>
              <a:t>01/04/2026</a:t>
            </a:fld>
            <a:endParaRPr lang="it-IT"/>
          </a:p>
        </p:txBody>
      </p:sp>
      <p:sp>
        <p:nvSpPr>
          <p:cNvPr id="8" name="Segnaposto piè di pagina 7">
            <a:extLst>
              <a:ext uri="{FF2B5EF4-FFF2-40B4-BE49-F238E27FC236}">
                <a16:creationId xmlns:a16="http://schemas.microsoft.com/office/drawing/2014/main" id="{12DA414A-1458-7ACA-E065-34587E716932}"/>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D70723E5-FC48-7159-3F84-B7DCEDB717C3}"/>
              </a:ext>
            </a:extLst>
          </p:cNvPr>
          <p:cNvSpPr>
            <a:spLocks noGrp="1"/>
          </p:cNvSpPr>
          <p:nvPr>
            <p:ph type="sldNum" sz="quarter" idx="12"/>
          </p:nvPr>
        </p:nvSpPr>
        <p:spPr/>
        <p:txBody>
          <a:bodyPr/>
          <a:lstStyle/>
          <a:p>
            <a:fld id="{0274D6BC-DDF0-4519-A65B-DED3860B24D9}" type="slidenum">
              <a:rPr lang="it-IT" smtClean="0"/>
              <a:t>‹N›</a:t>
            </a:fld>
            <a:endParaRPr lang="it-IT"/>
          </a:p>
        </p:txBody>
      </p:sp>
    </p:spTree>
    <p:extLst>
      <p:ext uri="{BB962C8B-B14F-4D97-AF65-F5344CB8AC3E}">
        <p14:creationId xmlns:p14="http://schemas.microsoft.com/office/powerpoint/2010/main" val="2957166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F046F9-947B-B213-6294-E24EF41D3A0F}"/>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99CA762C-9F89-AC45-A7BB-B2F442E39D4E}"/>
              </a:ext>
            </a:extLst>
          </p:cNvPr>
          <p:cNvSpPr>
            <a:spLocks noGrp="1"/>
          </p:cNvSpPr>
          <p:nvPr>
            <p:ph type="dt" sz="half" idx="10"/>
          </p:nvPr>
        </p:nvSpPr>
        <p:spPr/>
        <p:txBody>
          <a:bodyPr/>
          <a:lstStyle/>
          <a:p>
            <a:fld id="{3534746D-722E-403E-BBB0-319394EE6F82}" type="datetimeFigureOut">
              <a:rPr lang="it-IT" smtClean="0"/>
              <a:t>01/04/2026</a:t>
            </a:fld>
            <a:endParaRPr lang="it-IT"/>
          </a:p>
        </p:txBody>
      </p:sp>
      <p:sp>
        <p:nvSpPr>
          <p:cNvPr id="4" name="Segnaposto piè di pagina 3">
            <a:extLst>
              <a:ext uri="{FF2B5EF4-FFF2-40B4-BE49-F238E27FC236}">
                <a16:creationId xmlns:a16="http://schemas.microsoft.com/office/drawing/2014/main" id="{3011A37C-30F3-EC11-8722-B2D1E9CA2C2B}"/>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80E7F8D-9BC7-9B2C-071A-311A81E3F9C1}"/>
              </a:ext>
            </a:extLst>
          </p:cNvPr>
          <p:cNvSpPr>
            <a:spLocks noGrp="1"/>
          </p:cNvSpPr>
          <p:nvPr>
            <p:ph type="sldNum" sz="quarter" idx="12"/>
          </p:nvPr>
        </p:nvSpPr>
        <p:spPr/>
        <p:txBody>
          <a:bodyPr/>
          <a:lstStyle/>
          <a:p>
            <a:fld id="{0274D6BC-DDF0-4519-A65B-DED3860B24D9}" type="slidenum">
              <a:rPr lang="it-IT" smtClean="0"/>
              <a:t>‹N›</a:t>
            </a:fld>
            <a:endParaRPr lang="it-IT"/>
          </a:p>
        </p:txBody>
      </p:sp>
    </p:spTree>
    <p:extLst>
      <p:ext uri="{BB962C8B-B14F-4D97-AF65-F5344CB8AC3E}">
        <p14:creationId xmlns:p14="http://schemas.microsoft.com/office/powerpoint/2010/main" val="2474399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E4233813-686C-EE4C-E0A2-CF58B53DF21D}"/>
              </a:ext>
            </a:extLst>
          </p:cNvPr>
          <p:cNvSpPr>
            <a:spLocks noGrp="1"/>
          </p:cNvSpPr>
          <p:nvPr>
            <p:ph type="dt" sz="half" idx="10"/>
          </p:nvPr>
        </p:nvSpPr>
        <p:spPr/>
        <p:txBody>
          <a:bodyPr/>
          <a:lstStyle/>
          <a:p>
            <a:fld id="{3534746D-722E-403E-BBB0-319394EE6F82}" type="datetimeFigureOut">
              <a:rPr lang="it-IT" smtClean="0"/>
              <a:t>01/04/2026</a:t>
            </a:fld>
            <a:endParaRPr lang="it-IT"/>
          </a:p>
        </p:txBody>
      </p:sp>
      <p:sp>
        <p:nvSpPr>
          <p:cNvPr id="3" name="Segnaposto piè di pagina 2">
            <a:extLst>
              <a:ext uri="{FF2B5EF4-FFF2-40B4-BE49-F238E27FC236}">
                <a16:creationId xmlns:a16="http://schemas.microsoft.com/office/drawing/2014/main" id="{F5F4DA93-8062-A0BE-A6E0-A4A8A635C417}"/>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18D4AE87-3153-EBFB-16F4-BF8A286819DF}"/>
              </a:ext>
            </a:extLst>
          </p:cNvPr>
          <p:cNvSpPr>
            <a:spLocks noGrp="1"/>
          </p:cNvSpPr>
          <p:nvPr>
            <p:ph type="sldNum" sz="quarter" idx="12"/>
          </p:nvPr>
        </p:nvSpPr>
        <p:spPr/>
        <p:txBody>
          <a:bodyPr/>
          <a:lstStyle/>
          <a:p>
            <a:fld id="{0274D6BC-DDF0-4519-A65B-DED3860B24D9}" type="slidenum">
              <a:rPr lang="it-IT" smtClean="0"/>
              <a:t>‹N›</a:t>
            </a:fld>
            <a:endParaRPr lang="it-IT"/>
          </a:p>
        </p:txBody>
      </p:sp>
    </p:spTree>
    <p:extLst>
      <p:ext uri="{BB962C8B-B14F-4D97-AF65-F5344CB8AC3E}">
        <p14:creationId xmlns:p14="http://schemas.microsoft.com/office/powerpoint/2010/main" val="3666967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B0C1E1-FA56-421F-D2B1-0949E8365F4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FA641A3-5955-A695-A48D-6AA4E8768E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98F1594C-9977-78BD-A211-6D54B9C271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A89AAA6-A1FC-54A2-17B2-F6D4FBBE04A3}"/>
              </a:ext>
            </a:extLst>
          </p:cNvPr>
          <p:cNvSpPr>
            <a:spLocks noGrp="1"/>
          </p:cNvSpPr>
          <p:nvPr>
            <p:ph type="dt" sz="half" idx="10"/>
          </p:nvPr>
        </p:nvSpPr>
        <p:spPr/>
        <p:txBody>
          <a:bodyPr/>
          <a:lstStyle/>
          <a:p>
            <a:fld id="{3534746D-722E-403E-BBB0-319394EE6F82}" type="datetimeFigureOut">
              <a:rPr lang="it-IT" smtClean="0"/>
              <a:t>01/04/2026</a:t>
            </a:fld>
            <a:endParaRPr lang="it-IT"/>
          </a:p>
        </p:txBody>
      </p:sp>
      <p:sp>
        <p:nvSpPr>
          <p:cNvPr id="6" name="Segnaposto piè di pagina 5">
            <a:extLst>
              <a:ext uri="{FF2B5EF4-FFF2-40B4-BE49-F238E27FC236}">
                <a16:creationId xmlns:a16="http://schemas.microsoft.com/office/drawing/2014/main" id="{D42F5D5F-0A24-D405-08CB-16D1B7D66AF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E1C0DD0-2180-48C7-9C21-BDCF3C963439}"/>
              </a:ext>
            </a:extLst>
          </p:cNvPr>
          <p:cNvSpPr>
            <a:spLocks noGrp="1"/>
          </p:cNvSpPr>
          <p:nvPr>
            <p:ph type="sldNum" sz="quarter" idx="12"/>
          </p:nvPr>
        </p:nvSpPr>
        <p:spPr/>
        <p:txBody>
          <a:bodyPr/>
          <a:lstStyle/>
          <a:p>
            <a:fld id="{0274D6BC-DDF0-4519-A65B-DED3860B24D9}" type="slidenum">
              <a:rPr lang="it-IT" smtClean="0"/>
              <a:t>‹N›</a:t>
            </a:fld>
            <a:endParaRPr lang="it-IT"/>
          </a:p>
        </p:txBody>
      </p:sp>
    </p:spTree>
    <p:extLst>
      <p:ext uri="{BB962C8B-B14F-4D97-AF65-F5344CB8AC3E}">
        <p14:creationId xmlns:p14="http://schemas.microsoft.com/office/powerpoint/2010/main" val="3389500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FE74BE-AF93-CB0C-083C-E7DFE3BB9C8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2F7CAB07-F232-9C19-3DE2-668650577B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DA23448-F054-C100-8E74-E0EA8E38CC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0FE8DBB-A374-62FD-C8DB-CBF5D76D47F2}"/>
              </a:ext>
            </a:extLst>
          </p:cNvPr>
          <p:cNvSpPr>
            <a:spLocks noGrp="1"/>
          </p:cNvSpPr>
          <p:nvPr>
            <p:ph type="dt" sz="half" idx="10"/>
          </p:nvPr>
        </p:nvSpPr>
        <p:spPr/>
        <p:txBody>
          <a:bodyPr/>
          <a:lstStyle/>
          <a:p>
            <a:fld id="{3534746D-722E-403E-BBB0-319394EE6F82}" type="datetimeFigureOut">
              <a:rPr lang="it-IT" smtClean="0"/>
              <a:t>01/04/2026</a:t>
            </a:fld>
            <a:endParaRPr lang="it-IT"/>
          </a:p>
        </p:txBody>
      </p:sp>
      <p:sp>
        <p:nvSpPr>
          <p:cNvPr id="6" name="Segnaposto piè di pagina 5">
            <a:extLst>
              <a:ext uri="{FF2B5EF4-FFF2-40B4-BE49-F238E27FC236}">
                <a16:creationId xmlns:a16="http://schemas.microsoft.com/office/drawing/2014/main" id="{55A82082-FCF7-F831-F977-3A1197C3E18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A696727-64F3-E493-AD21-D774B4EADED4}"/>
              </a:ext>
            </a:extLst>
          </p:cNvPr>
          <p:cNvSpPr>
            <a:spLocks noGrp="1"/>
          </p:cNvSpPr>
          <p:nvPr>
            <p:ph type="sldNum" sz="quarter" idx="12"/>
          </p:nvPr>
        </p:nvSpPr>
        <p:spPr/>
        <p:txBody>
          <a:bodyPr/>
          <a:lstStyle/>
          <a:p>
            <a:fld id="{0274D6BC-DDF0-4519-A65B-DED3860B24D9}" type="slidenum">
              <a:rPr lang="it-IT" smtClean="0"/>
              <a:t>‹N›</a:t>
            </a:fld>
            <a:endParaRPr lang="it-IT"/>
          </a:p>
        </p:txBody>
      </p:sp>
    </p:spTree>
    <p:extLst>
      <p:ext uri="{BB962C8B-B14F-4D97-AF65-F5344CB8AC3E}">
        <p14:creationId xmlns:p14="http://schemas.microsoft.com/office/powerpoint/2010/main" val="1988142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6371FD8E-C06A-7544-1CE0-0D7C7B9535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10FF26C-F16C-80CB-DE62-95C250283B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1F926D2-4098-B5C8-E282-2A85121382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534746D-722E-403E-BBB0-319394EE6F82}" type="datetimeFigureOut">
              <a:rPr lang="it-IT" smtClean="0"/>
              <a:t>01/04/2026</a:t>
            </a:fld>
            <a:endParaRPr lang="it-IT"/>
          </a:p>
        </p:txBody>
      </p:sp>
      <p:sp>
        <p:nvSpPr>
          <p:cNvPr id="5" name="Segnaposto piè di pagina 4">
            <a:extLst>
              <a:ext uri="{FF2B5EF4-FFF2-40B4-BE49-F238E27FC236}">
                <a16:creationId xmlns:a16="http://schemas.microsoft.com/office/drawing/2014/main" id="{DE0358B6-59BA-E22D-A758-3A8DD8A0E4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2CF7303B-9327-0DD1-E296-77113F6E65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274D6BC-DDF0-4519-A65B-DED3860B24D9}" type="slidenum">
              <a:rPr lang="it-IT" smtClean="0"/>
              <a:t>‹N›</a:t>
            </a:fld>
            <a:endParaRPr lang="it-IT"/>
          </a:p>
        </p:txBody>
      </p:sp>
    </p:spTree>
    <p:extLst>
      <p:ext uri="{BB962C8B-B14F-4D97-AF65-F5344CB8AC3E}">
        <p14:creationId xmlns:p14="http://schemas.microsoft.com/office/powerpoint/2010/main" val="18680691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8D7FC8-2E16-B641-549B-0AC1E06160FC}"/>
              </a:ext>
            </a:extLst>
          </p:cNvPr>
          <p:cNvSpPr>
            <a:spLocks noGrp="1"/>
          </p:cNvSpPr>
          <p:nvPr>
            <p:ph type="ctrTitle"/>
          </p:nvPr>
        </p:nvSpPr>
        <p:spPr/>
        <p:txBody>
          <a:bodyPr>
            <a:normAutofit fontScale="90000"/>
          </a:bodyPr>
          <a:lstStyle/>
          <a:p>
            <a:pPr marL="342900" indent="-342900" algn="just">
              <a:lnSpc>
                <a:spcPct val="115000"/>
              </a:lnSpc>
            </a:pPr>
            <a:br>
              <a:rPr lang="it-IT" b="1">
                <a:solidFill>
                  <a:srgbClr val="000000"/>
                </a:solidFill>
                <a:latin typeface="Times New Roman" panose="02020603050405020304" pitchFamily="18" charset="0"/>
              </a:rPr>
            </a:br>
            <a:r>
              <a:rPr lang="it-IT" b="1">
                <a:solidFill>
                  <a:srgbClr val="000000"/>
                </a:solidFill>
                <a:latin typeface="Times New Roman" panose="02020603050405020304" pitchFamily="18" charset="0"/>
              </a:rPr>
              <a:t>PSICOLOGIA </a:t>
            </a:r>
            <a:r>
              <a:rPr lang="it-IT" b="1" dirty="0">
                <a:solidFill>
                  <a:srgbClr val="000000"/>
                </a:solidFill>
                <a:latin typeface="Times New Roman" panose="02020603050405020304" pitchFamily="18" charset="0"/>
              </a:rPr>
              <a:t>FORENSE</a:t>
            </a:r>
            <a:r>
              <a:rPr lang="it-IT" b="1">
                <a:solidFill>
                  <a:srgbClr val="000000"/>
                </a:solidFill>
                <a:latin typeface="Times New Roman" panose="02020603050405020304" pitchFamily="18" charset="0"/>
              </a:rPr>
              <a:t>: </a:t>
            </a:r>
            <a:br>
              <a:rPr lang="it-IT" b="1">
                <a:solidFill>
                  <a:srgbClr val="000000"/>
                </a:solidFill>
                <a:latin typeface="Times New Roman" panose="02020603050405020304" pitchFamily="18" charset="0"/>
              </a:rPr>
            </a:br>
            <a:r>
              <a:rPr lang="it-IT" b="1">
                <a:solidFill>
                  <a:srgbClr val="000000"/>
                </a:solidFill>
                <a:latin typeface="Times New Roman" panose="02020603050405020304" pitchFamily="18" charset="0"/>
              </a:rPr>
              <a:t>La Pratica </a:t>
            </a:r>
            <a:r>
              <a:rPr lang="it-IT" b="1" dirty="0">
                <a:solidFill>
                  <a:srgbClr val="000000"/>
                </a:solidFill>
                <a:latin typeface="Times New Roman" panose="02020603050405020304" pitchFamily="18" charset="0"/>
              </a:rPr>
              <a:t>Peritale</a:t>
            </a:r>
            <a:br>
              <a:rPr lang="it-IT" b="1" dirty="0">
                <a:solidFill>
                  <a:srgbClr val="000000"/>
                </a:solidFill>
                <a:latin typeface="Times New Roman" panose="02020603050405020304" pitchFamily="18" charset="0"/>
              </a:rPr>
            </a:br>
            <a:endParaRPr lang="it-IT" dirty="0"/>
          </a:p>
        </p:txBody>
      </p:sp>
      <p:sp>
        <p:nvSpPr>
          <p:cNvPr id="3" name="Sottotitolo 2">
            <a:extLst>
              <a:ext uri="{FF2B5EF4-FFF2-40B4-BE49-F238E27FC236}">
                <a16:creationId xmlns:a16="http://schemas.microsoft.com/office/drawing/2014/main" id="{05DB4CFC-72CC-2A3E-D10E-D911FC63EB6C}"/>
              </a:ext>
            </a:extLst>
          </p:cNvPr>
          <p:cNvSpPr>
            <a:spLocks noGrp="1"/>
          </p:cNvSpPr>
          <p:nvPr>
            <p:ph type="subTitle" idx="1"/>
          </p:nvPr>
        </p:nvSpPr>
        <p:spPr/>
        <p:txBody>
          <a:bodyPr>
            <a:normAutofit fontScale="62500" lnSpcReduction="20000"/>
          </a:bodyPr>
          <a:lstStyle/>
          <a:p>
            <a:r>
              <a:rPr lang="it-IT" sz="5400" b="1" dirty="0">
                <a:solidFill>
                  <a:srgbClr val="000000"/>
                </a:solidFill>
                <a:latin typeface="Times New Roman" panose="02020603050405020304" pitchFamily="18" charset="0"/>
              </a:rPr>
              <a:t>Francesco</a:t>
            </a:r>
            <a:r>
              <a:rPr lang="it-IT" b="1" dirty="0">
                <a:solidFill>
                  <a:srgbClr val="000000"/>
                </a:solidFill>
                <a:latin typeface="Times New Roman" panose="02020603050405020304" pitchFamily="18" charset="0"/>
              </a:rPr>
              <a:t> </a:t>
            </a:r>
            <a:r>
              <a:rPr lang="it-IT" sz="6000" b="1" dirty="0">
                <a:solidFill>
                  <a:srgbClr val="000000"/>
                </a:solidFill>
                <a:latin typeface="Times New Roman" panose="02020603050405020304" pitchFamily="18" charset="0"/>
              </a:rPr>
              <a:t>Rovetto</a:t>
            </a:r>
          </a:p>
          <a:p>
            <a:r>
              <a:rPr lang="it-IT" sz="6000" b="1" dirty="0">
                <a:solidFill>
                  <a:srgbClr val="000000"/>
                </a:solidFill>
                <a:latin typeface="Times New Roman" panose="02020603050405020304" pitchFamily="18" charset="0"/>
              </a:rPr>
              <a:t>SFU Vienna sede di Milano</a:t>
            </a:r>
          </a:p>
          <a:p>
            <a:r>
              <a:rPr lang="it-IT" sz="6000" b="1" dirty="0">
                <a:solidFill>
                  <a:srgbClr val="000000"/>
                </a:solidFill>
                <a:latin typeface="Times New Roman" panose="02020603050405020304" pitchFamily="18" charset="0"/>
              </a:rPr>
              <a:t>3356058145</a:t>
            </a:r>
            <a:endParaRPr lang="it-IT" sz="6000" dirty="0"/>
          </a:p>
        </p:txBody>
      </p:sp>
    </p:spTree>
    <p:extLst>
      <p:ext uri="{BB962C8B-B14F-4D97-AF65-F5344CB8AC3E}">
        <p14:creationId xmlns:p14="http://schemas.microsoft.com/office/powerpoint/2010/main" val="3252504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EAB342-8EF5-A6D9-C7BD-F6843654180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6B40815-BC0F-B0A0-74AE-EC38A1C70FC8}"/>
              </a:ext>
            </a:extLst>
          </p:cNvPr>
          <p:cNvSpPr>
            <a:spLocks noGrp="1"/>
          </p:cNvSpPr>
          <p:nvPr>
            <p:ph idx="1"/>
          </p:nvPr>
        </p:nvSpPr>
        <p:spPr/>
        <p:txBody>
          <a:bodyPr/>
          <a:lstStyle/>
          <a:p>
            <a:r>
              <a:rPr lang="it-IT" dirty="0"/>
              <a:t>La legge di Hammurabi «occhio per occhio, dente per dente» apparentemente spietata, in effetti è stato un grande progresso rispetto alla situazione primordiale. Sanciva infatti che deve esistere un equilibrio tra il danno inferto e la pena da applicare.</a:t>
            </a:r>
          </a:p>
          <a:p>
            <a:r>
              <a:rPr lang="it-IT" dirty="0"/>
              <a:t>La naturale tendenza alla vendetta avrebbe infatti indotto ad uccidere chi ti faceva cadere un dente dando luogo a faide interminabili, lotte tra tribù  contrapposte e distruzione.</a:t>
            </a:r>
          </a:p>
          <a:p>
            <a:r>
              <a:rPr lang="it-IT" dirty="0"/>
              <a:t>L’amministrazione della giustizia con i suoi riti, i suoi linguaggi non sempre facilmente comprensibili, i suoi tempi dilatati, sembra svolgere questo importante ruolo di contenimento della vendetta</a:t>
            </a:r>
          </a:p>
          <a:p>
            <a:endParaRPr lang="it-IT" dirty="0"/>
          </a:p>
        </p:txBody>
      </p:sp>
    </p:spTree>
    <p:extLst>
      <p:ext uri="{BB962C8B-B14F-4D97-AF65-F5344CB8AC3E}">
        <p14:creationId xmlns:p14="http://schemas.microsoft.com/office/powerpoint/2010/main" val="249564118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0A90D592-67AD-73AC-590A-4901556F2BED}"/>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300C316-2E0F-D93D-78F3-D5DA56208FAC}"/>
              </a:ext>
            </a:extLst>
          </p:cNvPr>
          <p:cNvSpPr>
            <a:spLocks noGrp="1"/>
          </p:cNvSpPr>
          <p:nvPr>
            <p:ph type="title"/>
          </p:nvPr>
        </p:nvSpPr>
        <p:spPr/>
        <p:txBody>
          <a:bodyPr>
            <a:normAutofit fontScale="90000"/>
          </a:bodyPr>
          <a:lstStyle/>
          <a:p>
            <a:r>
              <a:rPr lang="it-IT" kern="100" dirty="0">
                <a:latin typeface="Aptos" panose="020B0004020202020204" pitchFamily="34" charset="0"/>
                <a:ea typeface="Times New Roman" panose="02020603050405020304" pitchFamily="18" charset="0"/>
                <a:cs typeface="Times New Roman" panose="02020603050405020304" pitchFamily="18" charset="0"/>
              </a:rPr>
              <a:t>LA FORMAZIONE PROFESSIONALE </a:t>
            </a:r>
            <a:r>
              <a:rPr lang="it-IT" kern="100" dirty="0" err="1">
                <a:latin typeface="Aptos" panose="020B0004020202020204" pitchFamily="34" charset="0"/>
                <a:ea typeface="Times New Roman" panose="02020603050405020304" pitchFamily="18" charset="0"/>
                <a:cs typeface="Times New Roman" panose="02020603050405020304" pitchFamily="18" charset="0"/>
              </a:rPr>
              <a:t>OTTlMALE</a:t>
            </a:r>
            <a:r>
              <a:rPr lang="it-IT" kern="100" dirty="0">
                <a:latin typeface="Aptos" panose="020B0004020202020204" pitchFamily="34" charset="0"/>
                <a:ea typeface="Times New Roman" panose="02020603050405020304" pitchFamily="18" charset="0"/>
                <a:cs typeface="Times New Roman" panose="02020603050405020304" pitchFamily="18" charset="0"/>
              </a:rPr>
              <a:t> DEL PERITO</a:t>
            </a:r>
            <a:br>
              <a:rPr lang="it-IT" kern="100" dirty="0">
                <a:latin typeface="Aptos" panose="020B0004020202020204" pitchFamily="34" charset="0"/>
                <a:ea typeface="Times New Roman" panose="02020603050405020304" pitchFamily="18" charset="0"/>
                <a:cs typeface="Times New Roman" panose="02020603050405020304" pitchFamily="18" charset="0"/>
              </a:rPr>
            </a:br>
            <a:r>
              <a:rPr lang="it-IT" kern="100" dirty="0">
                <a:latin typeface="Aptos" panose="020B0004020202020204" pitchFamily="34" charset="0"/>
                <a:ea typeface="Times New Roman" panose="02020603050405020304" pitchFamily="18" charset="0"/>
                <a:cs typeface="Times New Roman" panose="02020603050405020304" pitchFamily="18" charset="0"/>
              </a:rPr>
              <a:t>E DEL CONSULENTE </a:t>
            </a:r>
            <a:endParaRPr lang="it-IT" dirty="0"/>
          </a:p>
        </p:txBody>
      </p:sp>
      <p:sp>
        <p:nvSpPr>
          <p:cNvPr id="3" name="Segnaposto contenuto 2">
            <a:extLst>
              <a:ext uri="{FF2B5EF4-FFF2-40B4-BE49-F238E27FC236}">
                <a16:creationId xmlns:a16="http://schemas.microsoft.com/office/drawing/2014/main" id="{A9B83AC1-7CE2-EBF6-88C4-61CE43053AC8}"/>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 Consigliere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Lo Psichiatra/Psicologo forense deve essere in grado di consigliare e far comprendere. sia a livello razionale sia emotivo, con obiettività, saggezza. Critica e conoscenza della realtà giudiziaria e della reattività umana, le migliori strategie processuali possibili in tema di psichiatria a chi chiede il suo parere,</a:t>
            </a:r>
          </a:p>
          <a:p>
            <a:r>
              <a:rPr lang="it-IT" kern="100" dirty="0">
                <a:latin typeface="Aptos" panose="020B0004020202020204" pitchFamily="34" charset="0"/>
                <a:ea typeface="Times New Roman" panose="02020603050405020304" pitchFamily="18" charset="0"/>
                <a:cs typeface="Times New Roman" panose="02020603050405020304" pitchFamily="18" charset="0"/>
              </a:rPr>
              <a:t>Psichiatra/Psicologo: OTTO POSSIBILI RUOLI</a:t>
            </a:r>
            <a:endParaRPr lang="it-IT" dirty="0"/>
          </a:p>
        </p:txBody>
      </p:sp>
    </p:spTree>
    <p:extLst>
      <p:ext uri="{BB962C8B-B14F-4D97-AF65-F5344CB8AC3E}">
        <p14:creationId xmlns:p14="http://schemas.microsoft.com/office/powerpoint/2010/main" val="275693121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CA3539E2-EFDC-BFE4-50D6-D17E5A71551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983D837-ED5A-9E9E-167D-AAE586894E1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F9F78F7-4375-8B17-40F0-71809122BA7A}"/>
              </a:ext>
            </a:extLst>
          </p:cNvPr>
          <p:cNvSpPr>
            <a:spLocks noGrp="1"/>
          </p:cNvSpPr>
          <p:nvPr>
            <p:ph idx="1"/>
          </p:nvPr>
        </p:nvSpPr>
        <p:spPr/>
        <p:txBody>
          <a:bodyPr/>
          <a:lstStyle/>
          <a:p>
            <a:pPr marL="742950" indent="-285750" algn="just">
              <a:lnSpc>
                <a:spcPct val="115000"/>
              </a:lnSpc>
            </a:pPr>
            <a:r>
              <a:rPr lang="it-IT" b="1" dirty="0">
                <a:solidFill>
                  <a:srgbClr val="000000"/>
                </a:solidFill>
                <a:latin typeface="Times New Roman" panose="02020603050405020304" pitchFamily="18" charset="0"/>
              </a:rPr>
              <a:t>2. Insegnante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Lo Psichiatra/Psicologo forense deve avere capacità pedagogiche, didattiche, psicologiche, di empatia, per spiegare e illustrare complessi concetti di psichiatria. criminologia e medicina legale a persone che non sono specialiste della materia.</a:t>
            </a:r>
          </a:p>
          <a:p>
            <a:endParaRPr lang="it-IT" dirty="0"/>
          </a:p>
        </p:txBody>
      </p:sp>
    </p:spTree>
    <p:extLst>
      <p:ext uri="{BB962C8B-B14F-4D97-AF65-F5344CB8AC3E}">
        <p14:creationId xmlns:p14="http://schemas.microsoft.com/office/powerpoint/2010/main" val="412748694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BCE544B5-19A5-178E-4070-3F8D885F5B2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82A430E-750D-8BB0-6884-E5C00F71F32C}"/>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3. Clinico-Psichiatra/Psicologo </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59FCBFE-A7DA-5446-DA7A-C060E476D006}"/>
              </a:ext>
            </a:extLst>
          </p:cNvPr>
          <p:cNvSpPr>
            <a:spLocks noGrp="1"/>
          </p:cNvSpPr>
          <p:nvPr>
            <p:ph idx="1"/>
          </p:nvPr>
        </p:nvSpPr>
        <p:spPr/>
        <p:txBody>
          <a:bodyPr/>
          <a:lstStyle/>
          <a:p>
            <a:r>
              <a:rPr lang="it-IT" b="1" dirty="0">
                <a:solidFill>
                  <a:srgbClr val="000000"/>
                </a:solidFill>
                <a:latin typeface="Times New Roman" panose="02020603050405020304" pitchFamily="18" charset="0"/>
              </a:rPr>
              <a:t>Lo Psichiatra/Psicologo forense deve possedere un'approfondita conoscenza del campo psichiatrico in tema di diagnosi. terapie psicoterapiche e farmacoterapiche, prognosi. non solo per quanto concerne le gravi e rare malattie mentali. ma anche per tutte quelle psicopatologie nascoste sotto un'apparente normalità che possono invece rivelarsi con un comportamento criminale.</a:t>
            </a:r>
          </a:p>
          <a:p>
            <a:endParaRPr lang="it-IT" dirty="0"/>
          </a:p>
        </p:txBody>
      </p:sp>
    </p:spTree>
    <p:extLst>
      <p:ext uri="{BB962C8B-B14F-4D97-AF65-F5344CB8AC3E}">
        <p14:creationId xmlns:p14="http://schemas.microsoft.com/office/powerpoint/2010/main" val="299907639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9F17AE78-E0AA-A967-F1A5-F53EF48C592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5833094-E59B-9167-2189-2C952A6B5D81}"/>
              </a:ext>
            </a:extLst>
          </p:cNvPr>
          <p:cNvSpPr>
            <a:spLocks noGrp="1"/>
          </p:cNvSpPr>
          <p:nvPr>
            <p:ph type="title"/>
          </p:nvPr>
        </p:nvSpPr>
        <p:spPr/>
        <p:txBody>
          <a:bodyPr/>
          <a:lstStyle/>
          <a:p>
            <a:r>
              <a:rPr lang="it-IT" kern="100" dirty="0">
                <a:latin typeface="Aptos" panose="020B0004020202020204" pitchFamily="34" charset="0"/>
                <a:ea typeface="Times New Roman" panose="02020603050405020304" pitchFamily="18" charset="0"/>
                <a:cs typeface="Times New Roman" panose="02020603050405020304" pitchFamily="18" charset="0"/>
              </a:rPr>
              <a:t>4. Criminologo</a:t>
            </a:r>
            <a:endParaRPr lang="it-IT" dirty="0"/>
          </a:p>
        </p:txBody>
      </p:sp>
      <p:sp>
        <p:nvSpPr>
          <p:cNvPr id="3" name="Segnaposto contenuto 2">
            <a:extLst>
              <a:ext uri="{FF2B5EF4-FFF2-40B4-BE49-F238E27FC236}">
                <a16:creationId xmlns:a16="http://schemas.microsoft.com/office/drawing/2014/main" id="{C07E3F7D-FDC8-6ECB-90C4-6406BCDABE77}"/>
              </a:ext>
            </a:extLst>
          </p:cNvPr>
          <p:cNvSpPr>
            <a:spLocks noGrp="1"/>
          </p:cNvSpPr>
          <p:nvPr>
            <p:ph idx="1"/>
          </p:nvPr>
        </p:nvSpPr>
        <p:spPr/>
        <p:txBody>
          <a:bodyPr/>
          <a:lstStyle/>
          <a:p>
            <a:r>
              <a:rPr lang="it-IT" b="1" dirty="0">
                <a:solidFill>
                  <a:srgbClr val="000000"/>
                </a:solidFill>
                <a:latin typeface="Times New Roman" panose="02020603050405020304" pitchFamily="18" charset="0"/>
              </a:rPr>
              <a:t>Lo Psichiatra/Psicologo forense non può ignorare che nel suo mestiere deve servirsi di concetti come "valutazione" e "trattamento“ molto più ampi e complessi che non "diagnosi" e "terapia" e che necessitano di conoscenze in campi specifici come la </a:t>
            </a:r>
            <a:r>
              <a:rPr lang="it-IT" b="1" dirty="0" err="1">
                <a:solidFill>
                  <a:srgbClr val="000000"/>
                </a:solidFill>
                <a:latin typeface="Times New Roman" panose="02020603050405020304" pitchFamily="18" charset="0"/>
              </a:rPr>
              <a:t>criminogenesi</a:t>
            </a:r>
            <a:r>
              <a:rPr lang="it-IT" b="1" dirty="0">
                <a:solidFill>
                  <a:srgbClr val="000000"/>
                </a:solidFill>
                <a:latin typeface="Times New Roman" panose="02020603050405020304" pitchFamily="18" charset="0"/>
              </a:rPr>
              <a:t>. la </a:t>
            </a:r>
            <a:r>
              <a:rPr lang="it-IT" b="1" dirty="0" err="1">
                <a:solidFill>
                  <a:srgbClr val="000000"/>
                </a:solidFill>
                <a:latin typeface="Times New Roman" panose="02020603050405020304" pitchFamily="18" charset="0"/>
              </a:rPr>
              <a:t>criminodianamica</a:t>
            </a:r>
            <a:r>
              <a:rPr lang="it-IT" b="1" dirty="0">
                <a:solidFill>
                  <a:srgbClr val="000000"/>
                </a:solidFill>
                <a:latin typeface="Times New Roman" panose="02020603050405020304" pitchFamily="18" charset="0"/>
              </a:rPr>
              <a:t>. la vittimologia forense. Le psicoterapie forensi. la psicologia la sociologia criminale ecc. </a:t>
            </a:r>
          </a:p>
          <a:p>
            <a:endParaRPr lang="it-IT" dirty="0"/>
          </a:p>
        </p:txBody>
      </p:sp>
    </p:spTree>
    <p:extLst>
      <p:ext uri="{BB962C8B-B14F-4D97-AF65-F5344CB8AC3E}">
        <p14:creationId xmlns:p14="http://schemas.microsoft.com/office/powerpoint/2010/main" val="263248493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C1E0FCE4-8111-492E-0504-EB21E3683EA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08C6BC3-7F8B-5A3D-B418-60CFBB75CDC0}"/>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5. Medico legale</a:t>
            </a:r>
            <a:br>
              <a:rPr lang="it-IT" b="1" dirty="0">
                <a:solidFill>
                  <a:srgbClr val="000000"/>
                </a:solidFill>
                <a:latin typeface="Times New Roman" panose="02020603050405020304" pitchFamily="18" charset="0"/>
              </a:rPr>
            </a:br>
            <a:r>
              <a:rPr lang="it-IT" b="1" dirty="0">
                <a:solidFill>
                  <a:srgbClr val="000000"/>
                </a:solidFill>
                <a:latin typeface="Times New Roman" panose="02020603050405020304" pitchFamily="18" charset="0"/>
              </a:rPr>
              <a:t>6. Testimone</a:t>
            </a:r>
            <a:endParaRPr lang="it-IT" dirty="0"/>
          </a:p>
        </p:txBody>
      </p:sp>
      <p:sp>
        <p:nvSpPr>
          <p:cNvPr id="3" name="Segnaposto contenuto 2">
            <a:extLst>
              <a:ext uri="{FF2B5EF4-FFF2-40B4-BE49-F238E27FC236}">
                <a16:creationId xmlns:a16="http://schemas.microsoft.com/office/drawing/2014/main" id="{DE9D1C90-D8B0-3386-F626-0766AFD8D6C0}"/>
              </a:ext>
            </a:extLst>
          </p:cNvPr>
          <p:cNvSpPr>
            <a:spLocks noGrp="1"/>
          </p:cNvSpPr>
          <p:nvPr>
            <p:ph idx="1"/>
          </p:nvPr>
        </p:nvSpPr>
        <p:spPr/>
        <p:txBody>
          <a:bodyPr>
            <a:normAutofit/>
          </a:bodyPr>
          <a:lstStyle/>
          <a:p>
            <a:pPr marL="0" lvl="0" indent="0" algn="just">
              <a:lnSpc>
                <a:spcPct val="115000"/>
              </a:lnSpc>
              <a:buNone/>
            </a:pPr>
            <a:r>
              <a:rPr lang="it-IT" b="1" dirty="0">
                <a:solidFill>
                  <a:srgbClr val="000000"/>
                </a:solidFill>
                <a:latin typeface="Times New Roman" panose="02020603050405020304" pitchFamily="18" charset="0"/>
              </a:rPr>
              <a:t>Lo Psichiatra/Psicologo forense deve saper usare nelle aule giudiziarie la specifica terminologia giuridica per capire e farsi capire e non può ignorare le complesse leggi formali e soprattutto informali che muovono il mondo giudiziario nel rapportarsi personalmente e professionalmente con i magistrati. Gli avvocati, gli altri periti e consulenti ecc.</a:t>
            </a:r>
          </a:p>
          <a:p>
            <a:endParaRPr lang="it-IT" dirty="0"/>
          </a:p>
        </p:txBody>
      </p:sp>
    </p:spTree>
    <p:extLst>
      <p:ext uri="{BB962C8B-B14F-4D97-AF65-F5344CB8AC3E}">
        <p14:creationId xmlns:p14="http://schemas.microsoft.com/office/powerpoint/2010/main" val="80836824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5E5B3DF9-C757-47AC-21D6-DED0D85060E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BB82FFE-1475-EE4D-E97A-2AEED2E74FEA}"/>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7. Comunicatore </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15DBEDA5-918C-15F0-DF01-00A593C041DD}"/>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Lo Psichiatra/Psicologo forense deve avere la formazione di un buon comunicatore che sa come presentarsi, come parlare. cosa dire per smuovere il razionale e le emozioni di chi lo ascolta e di chi deve giudicare.</a:t>
            </a:r>
          </a:p>
          <a:p>
            <a:endParaRPr lang="it-IT" dirty="0"/>
          </a:p>
        </p:txBody>
      </p:sp>
    </p:spTree>
    <p:extLst>
      <p:ext uri="{BB962C8B-B14F-4D97-AF65-F5344CB8AC3E}">
        <p14:creationId xmlns:p14="http://schemas.microsoft.com/office/powerpoint/2010/main" val="326306423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254EE308-F34D-876B-F71C-55FFF22D519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1644563-4B88-3E0F-489B-7AADC727144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9C3CD38-6547-1AF9-3CFE-45AD6ACA5B31}"/>
              </a:ext>
            </a:extLst>
          </p:cNvPr>
          <p:cNvSpPr>
            <a:spLocks noGrp="1"/>
          </p:cNvSpPr>
          <p:nvPr>
            <p:ph idx="1"/>
          </p:nvPr>
        </p:nvSpPr>
        <p:spPr/>
        <p:txBody>
          <a:bodyPr/>
          <a:lstStyle/>
          <a:p>
            <a:r>
              <a:rPr lang="it-IT" b="1" dirty="0">
                <a:solidFill>
                  <a:srgbClr val="000000"/>
                </a:solidFill>
                <a:latin typeface="Times New Roman" panose="02020603050405020304" pitchFamily="18" charset="0"/>
              </a:rPr>
              <a:t>È un ambito in cui è necessaria molta attenzione. Le decisioni vengono prese dal giudice, ma le indicazioni fornite dal perito o dal consulente possono influenzare tali scelte. Il sistema giudiziario serve a mitigare, ritualizzandole le risse e le vendette, si tratta di un ambito assai differente da quello accogliente, materno e comprensivo, giustificante cui siamo formati noi psicologi. Non è insolita la situazione in cui un consulente venga deferito all’ ordine</a:t>
            </a:r>
          </a:p>
          <a:p>
            <a:endParaRPr lang="it-IT" dirty="0"/>
          </a:p>
        </p:txBody>
      </p:sp>
    </p:spTree>
    <p:extLst>
      <p:ext uri="{BB962C8B-B14F-4D97-AF65-F5344CB8AC3E}">
        <p14:creationId xmlns:p14="http://schemas.microsoft.com/office/powerpoint/2010/main" val="244643097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41E2FF96-EC82-2980-AF64-210025E5B30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B20B840-1A6A-B77F-D75A-BAE1474ABB5D}"/>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DISTURBI MENTALI, IMPUTABILITA’   E PERICOLOSITA’ SOCIALE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DAA55387-D961-D4F1-2513-C540064990CD}"/>
              </a:ext>
            </a:extLst>
          </p:cNvPr>
          <p:cNvSpPr>
            <a:spLocks noGrp="1"/>
          </p:cNvSpPr>
          <p:nvPr>
            <p:ph idx="1"/>
          </p:nvPr>
        </p:nvSpPr>
        <p:spPr/>
        <p:txBody>
          <a:bodyPr>
            <a:normAutofit fontScale="92500" lnSpcReduction="20000"/>
          </a:bodyPr>
          <a:lstStyle/>
          <a:p>
            <a:pPr marL="0" indent="0" algn="just">
              <a:lnSpc>
                <a:spcPct val="115000"/>
              </a:lnSpc>
              <a:buNone/>
            </a:pPr>
            <a:r>
              <a:rPr lang="it-IT" b="1" dirty="0">
                <a:solidFill>
                  <a:srgbClr val="000000"/>
                </a:solidFill>
                <a:latin typeface="Times New Roman" panose="02020603050405020304" pitchFamily="18" charset="0"/>
              </a:rPr>
              <a:t> </a:t>
            </a:r>
          </a:p>
          <a:p>
            <a:pPr marL="342900" indent="-342900" algn="just">
              <a:lnSpc>
                <a:spcPct val="115000"/>
              </a:lnSpc>
            </a:pPr>
            <a:r>
              <a:rPr lang="it-IT" b="1" dirty="0">
                <a:solidFill>
                  <a:srgbClr val="000000"/>
                </a:solidFill>
                <a:latin typeface="Times New Roman" panose="02020603050405020304" pitchFamily="18" charset="0"/>
              </a:rPr>
              <a:t>Dal riscontro di un disturbo psichiatrico anche grave, non discende automaticamente una assoluzione per incapacità di intendere e/o di volere. Questo è un concetto giuridico che trova nella diagnosi una base solo se rilevante nell’ottica del reato preso in esame-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Una diagnosi DSM-5 non porta automaticamente alla dichiarazione di incapacità di intendere e di volere, il giudizio va sempre va sempre messo in contesto. E’ un sistema migliore rispetto alla condizione precedente in cui le diagnosi erano assolutamente arbitrarie, ma non è sufficiente.</a:t>
            </a:r>
          </a:p>
          <a:p>
            <a:endParaRPr lang="it-IT" dirty="0"/>
          </a:p>
        </p:txBody>
      </p:sp>
    </p:spTree>
    <p:extLst>
      <p:ext uri="{BB962C8B-B14F-4D97-AF65-F5344CB8AC3E}">
        <p14:creationId xmlns:p14="http://schemas.microsoft.com/office/powerpoint/2010/main" val="248977006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2C44060A-E8F7-32E2-644A-56ABB808421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74751DE-B18C-AFFA-F08E-80DB1A5983F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EB932D1-00BF-1DAF-63D1-F57782CF91BF}"/>
              </a:ext>
            </a:extLst>
          </p:cNvPr>
          <p:cNvSpPr>
            <a:spLocks noGrp="1"/>
          </p:cNvSpPr>
          <p:nvPr>
            <p:ph idx="1"/>
          </p:nvPr>
        </p:nvSpPr>
        <p:spPr/>
        <p:txBody>
          <a:bodyPr>
            <a:normAutofit fontScale="92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L’imputato riconosciuto come non imputabile a causa di vizio totale (art 88) o parziale (art 89) di mente deve essere valutato anche per l’aspetto di potenziale pericolosità sociale ovvero per il rischio di costituire una minaccia per la società o di reiterare il reato.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Oltre che per le lesioni cerebrali, la demenza, il ritardo mentale, la schizofrenia ed altre patologie molto gravi sono state inoltre incluse anche i disturbi di personalità. Questi però per avere rilevanza sul piano dell’imputabilità devono avere </a:t>
            </a:r>
            <a:r>
              <a:rPr lang="it-IT" b="1" i="1" dirty="0">
                <a:solidFill>
                  <a:srgbClr val="000000"/>
                </a:solidFill>
                <a:latin typeface="Times New Roman" panose="02020603050405020304" pitchFamily="18" charset="0"/>
              </a:rPr>
              <a:t> c</a:t>
            </a:r>
            <a:r>
              <a:rPr lang="it-IT" b="1" i="1" u="sng" dirty="0">
                <a:solidFill>
                  <a:srgbClr val="000000"/>
                </a:solidFill>
                <a:latin typeface="Times New Roman" panose="02020603050405020304" pitchFamily="18" charset="0"/>
              </a:rPr>
              <a:t>onsistenza</a:t>
            </a:r>
            <a:r>
              <a:rPr lang="it-IT" b="1" i="1" dirty="0">
                <a:solidFill>
                  <a:srgbClr val="000000"/>
                </a:solidFill>
                <a:latin typeface="Times New Roman" panose="02020603050405020304" pitchFamily="18" charset="0"/>
              </a:rPr>
              <a:t>, i</a:t>
            </a:r>
            <a:r>
              <a:rPr lang="it-IT" b="1" i="1" u="sng" dirty="0">
                <a:solidFill>
                  <a:srgbClr val="000000"/>
                </a:solidFill>
                <a:latin typeface="Times New Roman" panose="02020603050405020304" pitchFamily="18" charset="0"/>
              </a:rPr>
              <a:t>ntensità</a:t>
            </a:r>
            <a:r>
              <a:rPr lang="it-IT" b="1" i="1" dirty="0">
                <a:solidFill>
                  <a:srgbClr val="000000"/>
                </a:solidFill>
                <a:latin typeface="Times New Roman" panose="02020603050405020304" pitchFamily="18" charset="0"/>
              </a:rPr>
              <a:t>, r</a:t>
            </a:r>
            <a:r>
              <a:rPr lang="it-IT" b="1" i="1" u="sng" dirty="0">
                <a:solidFill>
                  <a:srgbClr val="000000"/>
                </a:solidFill>
                <a:latin typeface="Times New Roman" panose="02020603050405020304" pitchFamily="18" charset="0"/>
              </a:rPr>
              <a:t>ilevanza</a:t>
            </a:r>
            <a:r>
              <a:rPr lang="it-IT" b="1" i="1" dirty="0">
                <a:solidFill>
                  <a:srgbClr val="000000"/>
                </a:solidFill>
                <a:latin typeface="Times New Roman" panose="02020603050405020304" pitchFamily="18" charset="0"/>
              </a:rPr>
              <a:t> e </a:t>
            </a:r>
            <a:r>
              <a:rPr lang="it-IT" b="1" i="1" u="sng" dirty="0">
                <a:solidFill>
                  <a:srgbClr val="000000"/>
                </a:solidFill>
                <a:latin typeface="Times New Roman" panose="02020603050405020304" pitchFamily="18" charset="0"/>
              </a:rPr>
              <a:t>gravità</a:t>
            </a:r>
            <a:r>
              <a:rPr lang="it-IT" b="1" i="1" dirty="0">
                <a:solidFill>
                  <a:srgbClr val="000000"/>
                </a:solidFill>
                <a:latin typeface="Times New Roman" panose="02020603050405020304" pitchFamily="18" charset="0"/>
              </a:rPr>
              <a:t> tali da concretamente incidere sulle capacità di intendere e di volere</a:t>
            </a:r>
            <a:r>
              <a:rPr lang="it-IT" b="1" dirty="0">
                <a:solidFill>
                  <a:srgbClr val="000000"/>
                </a:solidFill>
                <a:latin typeface="Times New Roman" panose="02020603050405020304" pitchFamily="18" charset="0"/>
              </a:rPr>
              <a:t>.</a:t>
            </a:r>
          </a:p>
          <a:p>
            <a:endParaRPr lang="it-IT" dirty="0"/>
          </a:p>
        </p:txBody>
      </p:sp>
    </p:spTree>
    <p:extLst>
      <p:ext uri="{BB962C8B-B14F-4D97-AF65-F5344CB8AC3E}">
        <p14:creationId xmlns:p14="http://schemas.microsoft.com/office/powerpoint/2010/main" val="61531053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9D03523D-6792-2683-E513-302C0797230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54B5210-931A-94A7-3286-A5F76ADFEE9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354FB82-E69E-D617-0FE5-5F2EC230BA7C}"/>
              </a:ext>
            </a:extLst>
          </p:cNvPr>
          <p:cNvSpPr>
            <a:spLocks noGrp="1"/>
          </p:cNvSpPr>
          <p:nvPr>
            <p:ph idx="1"/>
          </p:nvPr>
        </p:nvSpPr>
        <p:spPr/>
        <p:txBody>
          <a:bodyPr>
            <a:normAutofit fontScale="92500" lnSpcReduction="10000"/>
          </a:bodyPr>
          <a:lstStyle/>
          <a:p>
            <a:pPr marL="342900" indent="19050" algn="just">
              <a:lnSpc>
                <a:spcPct val="115000"/>
              </a:lnSpc>
            </a:pPr>
            <a:r>
              <a:rPr lang="it-IT" b="1" dirty="0">
                <a:solidFill>
                  <a:srgbClr val="000000"/>
                </a:solidFill>
                <a:latin typeface="Times New Roman" panose="02020603050405020304" pitchFamily="18" charset="0"/>
              </a:rPr>
              <a:t>il giudizio circa l’eventuale pericolosità sociale del reo da parte dello psichiatra forense porta all’indicazione di una misura di sicurezza anche per reati minori che, di norma, non comportano l’applicazione di una misura restrittiva in carcere.</a:t>
            </a:r>
          </a:p>
          <a:p>
            <a:pPr marL="342900" indent="19050" algn="just">
              <a:lnSpc>
                <a:spcPct val="115000"/>
              </a:lnSpc>
            </a:pPr>
            <a:r>
              <a:rPr lang="it-IT" b="1" dirty="0">
                <a:solidFill>
                  <a:srgbClr val="000000"/>
                </a:solidFill>
                <a:latin typeface="Times New Roman" panose="02020603050405020304" pitchFamily="18" charset="0"/>
              </a:rPr>
              <a:t> </a:t>
            </a:r>
          </a:p>
          <a:p>
            <a:pPr marL="342900" indent="19050" algn="just">
              <a:lnSpc>
                <a:spcPct val="115000"/>
              </a:lnSpc>
            </a:pPr>
            <a:r>
              <a:rPr lang="it-IT" b="1" dirty="0">
                <a:solidFill>
                  <a:srgbClr val="000000"/>
                </a:solidFill>
                <a:latin typeface="Times New Roman" panose="02020603050405020304" pitchFamily="18" charset="0"/>
              </a:rPr>
              <a:t>La pericolosità sociale è definita dal C.P. all’art. 203:</a:t>
            </a:r>
          </a:p>
          <a:p>
            <a:pPr marL="342900" indent="19050" algn="just">
              <a:lnSpc>
                <a:spcPct val="115000"/>
              </a:lnSpc>
            </a:pPr>
            <a:r>
              <a:rPr lang="it-IT" b="1" dirty="0">
                <a:solidFill>
                  <a:srgbClr val="000000"/>
                </a:solidFill>
                <a:latin typeface="Times New Roman" panose="02020603050405020304" pitchFamily="18" charset="0"/>
              </a:rPr>
              <a:t>    </a:t>
            </a:r>
            <a:r>
              <a:rPr lang="it-IT" b="1" i="1" dirty="0">
                <a:solidFill>
                  <a:srgbClr val="000000"/>
                </a:solidFill>
                <a:latin typeface="Times New Roman" panose="02020603050405020304" pitchFamily="18" charset="0"/>
              </a:rPr>
              <a:t>è socialmente pericolosa la persona, anche se non imputabile o non punibile, … quando è probabile che commetta nuovi fatti prevenuti dalla Legge come reati.</a:t>
            </a: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21338875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802A0-F13A-E899-2DD7-F5AC8F55A52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4081E42-C0AF-DFB3-CDC6-6178A15CD4F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2DDEF08-0905-8267-E8B6-21666445C01E}"/>
              </a:ext>
            </a:extLst>
          </p:cNvPr>
          <p:cNvSpPr>
            <a:spLocks noGrp="1"/>
          </p:cNvSpPr>
          <p:nvPr>
            <p:ph idx="1"/>
          </p:nvPr>
        </p:nvSpPr>
        <p:spPr/>
        <p:txBody>
          <a:bodyPr>
            <a:normAutofit lnSpcReduction="10000"/>
          </a:bodyPr>
          <a:lstStyle/>
          <a:p>
            <a:r>
              <a:rPr lang="it-IT" dirty="0"/>
              <a:t>In ambito civile le cause vengono spesso definite «liti» gli avvocati «vincono» o «perdono» una causa. Le controparti vengono definite parti avverse, ogni collaborazione tra le parti viene a volte considerata come tradimento degli interessi del proprio assistito.</a:t>
            </a:r>
          </a:p>
          <a:p>
            <a:r>
              <a:rPr lang="it-IT" dirty="0"/>
              <a:t>La mediazione in ambito giudiziario è un istituto ben codificato ma spesso disatteso.</a:t>
            </a:r>
          </a:p>
          <a:p>
            <a:r>
              <a:rPr lang="it-IT" dirty="0"/>
              <a:t>Se, come consulente di parte, mi trovo a seguire il caso di una persona che abbia subito un grosso trauma, istintivamente vorrei aiutarlo a venire fuori dal PTSD ma in questo caso l’avvocato non è felice in quanto se poi il paziente-cliente sta bene il risarcimento diminuisce</a:t>
            </a:r>
          </a:p>
        </p:txBody>
      </p:sp>
    </p:spTree>
    <p:extLst>
      <p:ext uri="{BB962C8B-B14F-4D97-AF65-F5344CB8AC3E}">
        <p14:creationId xmlns:p14="http://schemas.microsoft.com/office/powerpoint/2010/main" val="165782528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3255BC62-EBE9-05BA-8B8E-92315B5D204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BE16AB6-B069-EC1E-4D09-8C6CDD1DCC1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7704272-AF65-9EC1-23B9-EF4F5F4F93D4}"/>
              </a:ext>
            </a:extLst>
          </p:cNvPr>
          <p:cNvSpPr>
            <a:spLocks noGrp="1"/>
          </p:cNvSpPr>
          <p:nvPr>
            <p:ph idx="1"/>
          </p:nvPr>
        </p:nvSpPr>
        <p:spPr/>
        <p:txBody>
          <a:bodyPr/>
          <a:lstStyle/>
          <a:p>
            <a:r>
              <a:rPr lang="it-IT" b="1" dirty="0">
                <a:solidFill>
                  <a:srgbClr val="000000"/>
                </a:solidFill>
                <a:latin typeface="Times New Roman" panose="02020603050405020304" pitchFamily="18" charset="0"/>
              </a:rPr>
              <a:t>La </a:t>
            </a:r>
            <a:r>
              <a:rPr lang="it-IT" b="1" u="sng" dirty="0">
                <a:solidFill>
                  <a:srgbClr val="000000"/>
                </a:solidFill>
                <a:latin typeface="Times New Roman" panose="02020603050405020304" pitchFamily="18" charset="0"/>
              </a:rPr>
              <a:t>pericolosità sociale psichiatrica</a:t>
            </a:r>
            <a:r>
              <a:rPr lang="it-IT" b="1" dirty="0">
                <a:solidFill>
                  <a:srgbClr val="000000"/>
                </a:solidFill>
                <a:latin typeface="Times New Roman" panose="02020603050405020304" pitchFamily="18" charset="0"/>
              </a:rPr>
              <a:t> consiste, di fatto, nella previsione che il comportamento criminoso possa o meno reiterarsi sulla sola base del quadro clinico considerati tutti gli elementi anamnestici, nosografici, diagnostici e prognostici. Il giudizio di pericolosità sociale in caso di infermità psichica, ai sensi degli artt. 88 e 89 C.P., comporta l’applicazione di una </a:t>
            </a:r>
            <a:r>
              <a:rPr lang="it-IT" b="1" i="1" dirty="0">
                <a:solidFill>
                  <a:srgbClr val="000000"/>
                </a:solidFill>
                <a:latin typeface="Times New Roman" panose="02020603050405020304" pitchFamily="18" charset="0"/>
              </a:rPr>
              <a:t>misura di sicurezza</a:t>
            </a:r>
            <a:r>
              <a:rPr lang="it-IT" b="1" dirty="0">
                <a:solidFill>
                  <a:srgbClr val="000000"/>
                </a:solidFill>
                <a:latin typeface="Times New Roman" panose="02020603050405020304" pitchFamily="18" charset="0"/>
              </a:rPr>
              <a:t> come dagli artt. 219 e 222 C.P. e art.31,  L.633 del 10 ottobre 1986.</a:t>
            </a:r>
          </a:p>
          <a:p>
            <a:endParaRPr lang="it-IT" dirty="0"/>
          </a:p>
        </p:txBody>
      </p:sp>
    </p:spTree>
    <p:extLst>
      <p:ext uri="{BB962C8B-B14F-4D97-AF65-F5344CB8AC3E}">
        <p14:creationId xmlns:p14="http://schemas.microsoft.com/office/powerpoint/2010/main" val="300809784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E7FDDC5B-E86B-A722-4A20-42F506A762F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15DF1D7-8F8F-CFD7-28A0-8DFA3EA5224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F9E41DC-3C78-2A62-2F3B-859A13D5A3CA}"/>
              </a:ext>
            </a:extLst>
          </p:cNvPr>
          <p:cNvSpPr>
            <a:spLocks noGrp="1"/>
          </p:cNvSpPr>
          <p:nvPr>
            <p:ph idx="1"/>
          </p:nvPr>
        </p:nvSpPr>
        <p:spPr/>
        <p:txBody>
          <a:bodyPr>
            <a:normAutofit fontScale="70000" lnSpcReduction="20000"/>
          </a:bodyPr>
          <a:lstStyle/>
          <a:p>
            <a:pPr marL="533400" indent="19050" algn="just">
              <a:lnSpc>
                <a:spcPct val="115000"/>
              </a:lnSpc>
            </a:pPr>
            <a:r>
              <a:rPr lang="it-IT" b="1" dirty="0">
                <a:solidFill>
                  <a:srgbClr val="000000"/>
                </a:solidFill>
                <a:latin typeface="Times New Roman" panose="02020603050405020304" pitchFamily="18" charset="0"/>
              </a:rPr>
              <a:t>Già con diverse pronunce la Corte Costituzionale aveva stabilito:</a:t>
            </a:r>
          </a:p>
          <a:p>
            <a:pPr marL="533400" indent="19050" algn="just">
              <a:lnSpc>
                <a:spcPct val="115000"/>
              </a:lnSpc>
            </a:pPr>
            <a:r>
              <a:rPr lang="it-IT" b="1" dirty="0">
                <a:solidFill>
                  <a:srgbClr val="000000"/>
                </a:solidFill>
                <a:latin typeface="Times New Roman" panose="02020603050405020304" pitchFamily="18" charset="0"/>
              </a:rPr>
              <a:t>n.138/1982 </a:t>
            </a:r>
          </a:p>
          <a:p>
            <a:pPr marL="533400" indent="19050" algn="just">
              <a:lnSpc>
                <a:spcPct val="115000"/>
              </a:lnSpc>
            </a:pPr>
            <a:r>
              <a:rPr lang="it-IT" b="1" dirty="0">
                <a:solidFill>
                  <a:srgbClr val="000000"/>
                </a:solidFill>
                <a:latin typeface="Times New Roman" panose="02020603050405020304" pitchFamily="18" charset="0"/>
              </a:rPr>
              <a:t>Il superamento del concetto di </a:t>
            </a:r>
            <a:r>
              <a:rPr lang="it-IT" b="1" u="sng" dirty="0">
                <a:solidFill>
                  <a:srgbClr val="000000"/>
                </a:solidFill>
                <a:latin typeface="Times New Roman" panose="02020603050405020304" pitchFamily="18" charset="0"/>
              </a:rPr>
              <a:t>presunzione</a:t>
            </a:r>
            <a:r>
              <a:rPr lang="it-IT" b="1" dirty="0">
                <a:solidFill>
                  <a:srgbClr val="000000"/>
                </a:solidFill>
                <a:latin typeface="Times New Roman" panose="02020603050405020304" pitchFamily="18" charset="0"/>
              </a:rPr>
              <a:t> di pericolosità nel caso di imputati giudicati infermi di mente.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n.249/1983 </a:t>
            </a:r>
          </a:p>
          <a:p>
            <a:pPr marL="342900" indent="19050" algn="just">
              <a:lnSpc>
                <a:spcPct val="115000"/>
              </a:lnSpc>
            </a:pPr>
            <a:r>
              <a:rPr lang="it-IT" b="1" dirty="0">
                <a:solidFill>
                  <a:srgbClr val="000000"/>
                </a:solidFill>
                <a:latin typeface="Times New Roman" panose="02020603050405020304" pitchFamily="18" charset="0"/>
              </a:rPr>
              <a:t>La </a:t>
            </a:r>
            <a:r>
              <a:rPr lang="it-IT" b="1" u="sng" dirty="0">
                <a:solidFill>
                  <a:srgbClr val="000000"/>
                </a:solidFill>
                <a:latin typeface="Times New Roman" panose="02020603050405020304" pitchFamily="18" charset="0"/>
              </a:rPr>
              <a:t>non automaticità</a:t>
            </a:r>
            <a:r>
              <a:rPr lang="it-IT" b="1" dirty="0">
                <a:solidFill>
                  <a:srgbClr val="000000"/>
                </a:solidFill>
                <a:latin typeface="Times New Roman" panose="02020603050405020304" pitchFamily="18" charset="0"/>
              </a:rPr>
              <a:t> della misura cautelare e la necessità di accertare se, al momento della sua applicazione, il soggetto sia ancora pericoloso.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n.253/2003 </a:t>
            </a:r>
          </a:p>
          <a:p>
            <a:pPr marL="342900" indent="19050" algn="just">
              <a:lnSpc>
                <a:spcPct val="115000"/>
              </a:lnSpc>
            </a:pPr>
            <a:r>
              <a:rPr lang="it-IT" b="1" dirty="0">
                <a:solidFill>
                  <a:srgbClr val="000000"/>
                </a:solidFill>
                <a:latin typeface="Times New Roman" panose="02020603050405020304" pitchFamily="18" charset="0"/>
              </a:rPr>
              <a:t>Possibilità per il Giudice di ordinare </a:t>
            </a:r>
            <a:r>
              <a:rPr lang="it-IT" b="1" u="sng" dirty="0">
                <a:solidFill>
                  <a:srgbClr val="000000"/>
                </a:solidFill>
                <a:latin typeface="Times New Roman" panose="02020603050405020304" pitchFamily="18" charset="0"/>
              </a:rPr>
              <a:t>misure</a:t>
            </a:r>
            <a:r>
              <a:rPr lang="it-IT" b="1" dirty="0">
                <a:solidFill>
                  <a:srgbClr val="000000"/>
                </a:solidFill>
                <a:latin typeface="Times New Roman" panose="02020603050405020304" pitchFamily="18" charset="0"/>
              </a:rPr>
              <a:t> </a:t>
            </a:r>
            <a:r>
              <a:rPr lang="it-IT" b="1" u="sng" dirty="0">
                <a:solidFill>
                  <a:srgbClr val="000000"/>
                </a:solidFill>
                <a:latin typeface="Times New Roman" panose="02020603050405020304" pitchFamily="18" charset="0"/>
              </a:rPr>
              <a:t>alternative</a:t>
            </a:r>
            <a:r>
              <a:rPr lang="it-IT" b="1" dirty="0">
                <a:solidFill>
                  <a:srgbClr val="000000"/>
                </a:solidFill>
                <a:latin typeface="Times New Roman" panose="02020603050405020304" pitchFamily="18" charset="0"/>
              </a:rPr>
              <a:t> all’internamento in REMS e più idonee alla finalità di cura dell’infermo. Di fatto, sono considerati e vanno analizzati come possibili indicatori i seguenti fattori:</a:t>
            </a:r>
          </a:p>
          <a:p>
            <a:pPr marL="342900" indent="19050" algn="just">
              <a:lnSpc>
                <a:spcPct val="115000"/>
              </a:lnSpc>
            </a:pP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257149779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E2937294-C084-5FF8-ED8F-0FC52EF3759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30A6CEC-4759-6246-9ABD-567546A5E84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C36D275-0A81-9733-6727-C3345F776F78}"/>
              </a:ext>
            </a:extLst>
          </p:cNvPr>
          <p:cNvSpPr>
            <a:spLocks noGrp="1"/>
          </p:cNvSpPr>
          <p:nvPr>
            <p:ph idx="1"/>
          </p:nvPr>
        </p:nvSpPr>
        <p:spPr/>
        <p:txBody>
          <a:bodyPr>
            <a:normAutofit/>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1. Persistenza </a:t>
            </a:r>
            <a:r>
              <a:rPr lang="it-IT" b="1" u="sng" dirty="0">
                <a:solidFill>
                  <a:srgbClr val="000000"/>
                </a:solidFill>
                <a:latin typeface="Times New Roman" panose="02020603050405020304" pitchFamily="18" charset="0"/>
              </a:rPr>
              <a:t>allo stato</a:t>
            </a:r>
            <a:r>
              <a:rPr lang="it-IT" b="1" dirty="0">
                <a:solidFill>
                  <a:srgbClr val="000000"/>
                </a:solidFill>
                <a:latin typeface="Times New Roman" panose="02020603050405020304" pitchFamily="18" charset="0"/>
              </a:rPr>
              <a:t> del quadro psicopatologico già considerato rilevante ai fini degli artt. 88 e 89 C.P.</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2. Carattere di cronicità o acuzie del Disturbo e sua espressività clinica in anamnesi.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3. Rispondenza o meno del quadro clinico al trattamento e tipologia di trattamento ritenuto necessario </a:t>
            </a:r>
          </a:p>
          <a:p>
            <a:endParaRPr lang="it-IT" dirty="0"/>
          </a:p>
        </p:txBody>
      </p:sp>
    </p:spTree>
    <p:extLst>
      <p:ext uri="{BB962C8B-B14F-4D97-AF65-F5344CB8AC3E}">
        <p14:creationId xmlns:p14="http://schemas.microsoft.com/office/powerpoint/2010/main" val="256791512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F2E4246B-4C89-A8C5-34F3-BD4674F443F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9C7B6CF-2711-E2B5-2ABF-D153E5C7CF9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DE12212-C0A4-6AC2-E22E-570C08334950}"/>
              </a:ext>
            </a:extLst>
          </p:cNvPr>
          <p:cNvSpPr>
            <a:spLocks noGrp="1"/>
          </p:cNvSpPr>
          <p:nvPr>
            <p:ph idx="1"/>
          </p:nvPr>
        </p:nvSpPr>
        <p:spPr/>
        <p:txBody>
          <a:bodyPr>
            <a:normAutofit fontScale="40000" lnSpcReduction="20000"/>
          </a:bodyPr>
          <a:lstStyle/>
          <a:p>
            <a:pPr marL="533400" indent="-285750" algn="just">
              <a:lnSpc>
                <a:spcPct val="115000"/>
              </a:lnSpc>
            </a:pPr>
            <a:r>
              <a:rPr lang="it-IT" b="1" dirty="0">
                <a:solidFill>
                  <a:srgbClr val="000000"/>
                </a:solidFill>
                <a:latin typeface="Times New Roman" panose="02020603050405020304" pitchFamily="18" charset="0"/>
              </a:rPr>
              <a:t>L’art. 133 C.P. indica le </a:t>
            </a:r>
            <a:r>
              <a:rPr lang="it-IT" b="1" u="sng" dirty="0">
                <a:solidFill>
                  <a:srgbClr val="000000"/>
                </a:solidFill>
                <a:latin typeface="Times New Roman" panose="02020603050405020304" pitchFamily="18" charset="0"/>
              </a:rPr>
              <a:t>circostanze</a:t>
            </a:r>
            <a:r>
              <a:rPr lang="it-IT" b="1" dirty="0">
                <a:solidFill>
                  <a:srgbClr val="000000"/>
                </a:solidFill>
                <a:latin typeface="Times New Roman" panose="02020603050405020304" pitchFamily="18" charset="0"/>
              </a:rPr>
              <a:t> che definiscono la gravità </a:t>
            </a:r>
            <a:r>
              <a:rPr lang="it-IT" b="1">
                <a:solidFill>
                  <a:srgbClr val="000000"/>
                </a:solidFill>
                <a:latin typeface="Times New Roman" panose="02020603050405020304" pitchFamily="18" charset="0"/>
              </a:rPr>
              <a:t>del reato </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i="1" dirty="0">
                <a:solidFill>
                  <a:srgbClr val="000000"/>
                </a:solidFill>
                <a:latin typeface="Times New Roman" panose="02020603050405020304" pitchFamily="18" charset="0"/>
              </a:rPr>
              <a:t>    </a:t>
            </a:r>
            <a:r>
              <a:rPr lang="it-IT" b="1" dirty="0">
                <a:solidFill>
                  <a:srgbClr val="000000"/>
                </a:solidFill>
                <a:latin typeface="Times New Roman" panose="02020603050405020304" pitchFamily="18" charset="0"/>
              </a:rPr>
              <a:t>natura, specie, mezzi, oggetto, tempo,</a:t>
            </a:r>
          </a:p>
          <a:p>
            <a:pPr marL="533400" indent="-285750" algn="just">
              <a:lnSpc>
                <a:spcPct val="115000"/>
              </a:lnSpc>
            </a:pPr>
            <a:r>
              <a:rPr lang="it-IT" b="1" dirty="0">
                <a:solidFill>
                  <a:srgbClr val="000000"/>
                </a:solidFill>
                <a:latin typeface="Times New Roman" panose="02020603050405020304" pitchFamily="18" charset="0"/>
              </a:rPr>
              <a:t> luogo ed ogni  modalità dell’azione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   gravità del danno o del pericolo cagionato</a:t>
            </a:r>
          </a:p>
          <a:p>
            <a:pPr marL="533400" indent="-285750" algn="just">
              <a:lnSpc>
                <a:spcPct val="115000"/>
              </a:lnSpc>
            </a:pPr>
            <a:r>
              <a:rPr lang="it-IT" b="1" dirty="0">
                <a:solidFill>
                  <a:srgbClr val="000000"/>
                </a:solidFill>
                <a:latin typeface="Times New Roman" panose="02020603050405020304" pitchFamily="18" charset="0"/>
              </a:rPr>
              <a:t>     intensità del dolo o grado della colpa</a:t>
            </a:r>
          </a:p>
          <a:p>
            <a:pPr marL="342900" indent="-342900" algn="just">
              <a:lnSpc>
                <a:spcPct val="115000"/>
              </a:lnSpc>
            </a:pPr>
            <a:r>
              <a:rPr lang="it-IT" b="1" dirty="0">
                <a:solidFill>
                  <a:srgbClr val="000000"/>
                </a:solidFill>
                <a:latin typeface="Times New Roman" panose="02020603050405020304" pitchFamily="18" charset="0"/>
              </a:rPr>
              <a:t> </a:t>
            </a:r>
          </a:p>
          <a:p>
            <a:pPr marL="342900" indent="-342900" algn="just">
              <a:lnSpc>
                <a:spcPct val="115000"/>
              </a:lnSpc>
            </a:pPr>
            <a:r>
              <a:rPr lang="it-IT" b="1" dirty="0">
                <a:solidFill>
                  <a:srgbClr val="000000"/>
                </a:solidFill>
                <a:latin typeface="Times New Roman" panose="02020603050405020304" pitchFamily="18" charset="0"/>
              </a:rPr>
              <a:t> </a:t>
            </a:r>
          </a:p>
          <a:p>
            <a:pPr marL="723900" indent="-361950" algn="just">
              <a:lnSpc>
                <a:spcPct val="115000"/>
              </a:lnSpc>
            </a:pPr>
            <a:r>
              <a:rPr lang="it-IT" b="1" dirty="0">
                <a:solidFill>
                  <a:srgbClr val="000000"/>
                </a:solidFill>
                <a:latin typeface="Times New Roman" panose="02020603050405020304" pitchFamily="18" charset="0"/>
              </a:rPr>
              <a:t>Lo stesso articolo 133 C.P. definisce</a:t>
            </a:r>
          </a:p>
          <a:p>
            <a:pPr marL="723900" indent="-361950" algn="just">
              <a:lnSpc>
                <a:spcPct val="115000"/>
              </a:lnSpc>
            </a:pPr>
            <a:r>
              <a:rPr lang="it-IT" b="1" dirty="0">
                <a:solidFill>
                  <a:srgbClr val="000000"/>
                </a:solidFill>
                <a:latin typeface="Times New Roman" panose="02020603050405020304" pitchFamily="18" charset="0"/>
              </a:rPr>
              <a:t>anche la </a:t>
            </a:r>
            <a:r>
              <a:rPr lang="it-IT" b="1" u="sng" dirty="0">
                <a:solidFill>
                  <a:srgbClr val="000000"/>
                </a:solidFill>
                <a:latin typeface="Times New Roman" panose="02020603050405020304" pitchFamily="18" charset="0"/>
              </a:rPr>
              <a:t>capacità di delinquere</a:t>
            </a:r>
            <a:r>
              <a:rPr lang="it-IT" b="1" dirty="0">
                <a:solidFill>
                  <a:srgbClr val="000000"/>
                </a:solidFill>
                <a:latin typeface="Times New Roman" panose="02020603050405020304" pitchFamily="18" charset="0"/>
              </a:rPr>
              <a:t>:</a:t>
            </a:r>
          </a:p>
          <a:p>
            <a:pPr marL="2514600" algn="just">
              <a:lnSpc>
                <a:spcPct val="115000"/>
              </a:lnSpc>
            </a:pPr>
            <a:r>
              <a:rPr lang="it-IT" b="1" dirty="0">
                <a:solidFill>
                  <a:srgbClr val="000000"/>
                </a:solidFill>
                <a:latin typeface="Times New Roman" panose="02020603050405020304" pitchFamily="18" charset="0"/>
              </a:rPr>
              <a:t>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motivazioni e carattere del reo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precedenti penali e giudiziari e condotta antecedente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condotta contemporanea e successiva al reato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condizione di vita individuale, familiare e sociale del reo</a:t>
            </a:r>
          </a:p>
          <a:p>
            <a:pPr marL="342900" indent="-342900" algn="just">
              <a:lnSpc>
                <a:spcPct val="115000"/>
              </a:lnSpc>
            </a:pPr>
            <a:r>
              <a:rPr lang="it-IT" b="1" dirty="0">
                <a:solidFill>
                  <a:srgbClr val="000000"/>
                </a:solidFill>
                <a:latin typeface="Times New Roman" panose="02020603050405020304" pitchFamily="18" charset="0"/>
              </a:rPr>
              <a:t> </a:t>
            </a:r>
          </a:p>
          <a:p>
            <a:endParaRPr lang="it-IT" dirty="0"/>
          </a:p>
        </p:txBody>
      </p:sp>
    </p:spTree>
    <p:extLst>
      <p:ext uri="{BB962C8B-B14F-4D97-AF65-F5344CB8AC3E}">
        <p14:creationId xmlns:p14="http://schemas.microsoft.com/office/powerpoint/2010/main" val="399468761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F1978212-5BEF-6A5D-9859-2BD9D6BFC16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63EC464-A9C9-D52A-DF14-3ADC65BC2BB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896E70A-346E-7307-4929-29E89200B13B}"/>
              </a:ext>
            </a:extLst>
          </p:cNvPr>
          <p:cNvSpPr>
            <a:spLocks noGrp="1"/>
          </p:cNvSpPr>
          <p:nvPr>
            <p:ph idx="1"/>
          </p:nvPr>
        </p:nvSpPr>
        <p:spPr/>
        <p:txBody>
          <a:bodyPr>
            <a:normAutofit fontScale="92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4. Compliance, coscienza di malattia e della correlazione disturbo/reato.</a:t>
            </a:r>
          </a:p>
          <a:p>
            <a:pPr marL="342900" indent="-342900" algn="just">
              <a:lnSpc>
                <a:spcPct val="115000"/>
              </a:lnSpc>
            </a:pPr>
            <a:r>
              <a:rPr lang="it-IT" b="1" dirty="0">
                <a:solidFill>
                  <a:srgbClr val="000000"/>
                </a:solidFill>
                <a:latin typeface="Times New Roman" panose="02020603050405020304" pitchFamily="18" charset="0"/>
              </a:rPr>
              <a:t>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5. Presenza in anamnesi di una correlazione tra l’andamento del quadro clinico e la presenza di comportamenti criminosi.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Accanto a criteri più clinici, tuttavia, entrano spesso in gioco altre considerazioni, quali la presenza o meno di una rete familiare e socio-ambientale più o meno adeguata, la situazione sociale del reo, la presenza/assenza di Strutture ed Agenzie idonee al trattamento del caso. In pratica criteri non di competenza dello psichiatra.</a:t>
            </a:r>
          </a:p>
          <a:p>
            <a:endParaRPr lang="it-IT" dirty="0"/>
          </a:p>
        </p:txBody>
      </p:sp>
    </p:spTree>
    <p:extLst>
      <p:ext uri="{BB962C8B-B14F-4D97-AF65-F5344CB8AC3E}">
        <p14:creationId xmlns:p14="http://schemas.microsoft.com/office/powerpoint/2010/main" val="24675677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AD9486B0-03E5-081B-D8FA-A13128572E7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27F043F-45DC-24F4-B667-44681EA7CAA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E92105A-784A-7CAD-8D51-CDED56A0E4EC}"/>
              </a:ext>
            </a:extLst>
          </p:cNvPr>
          <p:cNvSpPr>
            <a:spLocks noGrp="1"/>
          </p:cNvSpPr>
          <p:nvPr>
            <p:ph idx="1"/>
          </p:nvPr>
        </p:nvSpPr>
        <p:spPr/>
        <p:txBody>
          <a:bodyPr>
            <a:normAutofit lnSpcReduction="1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In primo luogo viene avanzata l’obiezione che la pronuncia del giudizio di pericolosità sociale da parte dello psichiatra forense </a:t>
            </a:r>
            <a:r>
              <a:rPr lang="it-IT" b="1" u="sng" dirty="0">
                <a:solidFill>
                  <a:srgbClr val="000000"/>
                </a:solidFill>
                <a:latin typeface="Times New Roman" panose="02020603050405020304" pitchFamily="18" charset="0"/>
              </a:rPr>
              <a:t>non</a:t>
            </a:r>
            <a:r>
              <a:rPr lang="it-IT" b="1" dirty="0">
                <a:solidFill>
                  <a:srgbClr val="000000"/>
                </a:solidFill>
                <a:latin typeface="Times New Roman" panose="02020603050405020304" pitchFamily="18" charset="0"/>
              </a:rPr>
              <a:t> abbia </a:t>
            </a:r>
            <a:r>
              <a:rPr lang="it-IT" b="1" u="sng" dirty="0">
                <a:solidFill>
                  <a:srgbClr val="000000"/>
                </a:solidFill>
                <a:latin typeface="Times New Roman" panose="02020603050405020304" pitchFamily="18" charset="0"/>
              </a:rPr>
              <a:t>pertinenza</a:t>
            </a:r>
            <a:r>
              <a:rPr lang="it-IT" b="1" dirty="0">
                <a:solidFill>
                  <a:srgbClr val="000000"/>
                </a:solidFill>
                <a:latin typeface="Times New Roman" panose="02020603050405020304" pitchFamily="18" charset="0"/>
              </a:rPr>
              <a:t> rispetto ad un ambito che in altri Sistemi legislativi è considerato di esclusiva pertinenza del Giudice.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In ogni caso, si deve prendere atto che a chi accetta un incarico di CTU (in teoria non rinunciabile senza motivi di incompatibilità, sottoposti alla esclusiva competenza del Magistrato), sarà sottoposto anche il quesito della </a:t>
            </a:r>
            <a:r>
              <a:rPr lang="it-IT" b="1" i="1" dirty="0">
                <a:solidFill>
                  <a:srgbClr val="000000"/>
                </a:solidFill>
                <a:latin typeface="Times New Roman" panose="02020603050405020304" pitchFamily="18" charset="0"/>
              </a:rPr>
              <a:t>pericolosità</a:t>
            </a:r>
            <a:r>
              <a:rPr lang="it-IT" b="1" dirty="0">
                <a:solidFill>
                  <a:srgbClr val="000000"/>
                </a:solidFill>
                <a:latin typeface="Times New Roman" panose="02020603050405020304" pitchFamily="18" charset="0"/>
              </a:rPr>
              <a:t>, per cui la presunzione di incompetenza non risolve il problema.</a:t>
            </a:r>
          </a:p>
          <a:p>
            <a:endParaRPr lang="it-IT" dirty="0"/>
          </a:p>
        </p:txBody>
      </p:sp>
    </p:spTree>
    <p:extLst>
      <p:ext uri="{BB962C8B-B14F-4D97-AF65-F5344CB8AC3E}">
        <p14:creationId xmlns:p14="http://schemas.microsoft.com/office/powerpoint/2010/main" val="135318746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85CA4507-C339-C84A-A78B-ADF8FEB17BB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DBFB22B-C115-2DC3-3949-7EF3F69F226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02846E6-E275-D720-AF51-F9ADC7307227}"/>
              </a:ext>
            </a:extLst>
          </p:cNvPr>
          <p:cNvSpPr>
            <a:spLocks noGrp="1"/>
          </p:cNvSpPr>
          <p:nvPr>
            <p:ph idx="1"/>
          </p:nvPr>
        </p:nvSpPr>
        <p:spPr/>
        <p:txBody>
          <a:bodyPr>
            <a:normAutofit fontScale="77500" lnSpcReduction="20000"/>
          </a:bodyPr>
          <a:lstStyle/>
          <a:p>
            <a:pPr marL="361950" indent="-285750" algn="just">
              <a:lnSpc>
                <a:spcPct val="115000"/>
              </a:lnSpc>
            </a:pPr>
            <a:r>
              <a:rPr lang="it-IT" b="1" dirty="0">
                <a:solidFill>
                  <a:srgbClr val="000000"/>
                </a:solidFill>
                <a:latin typeface="Times New Roman" panose="02020603050405020304" pitchFamily="18" charset="0"/>
              </a:rPr>
              <a:t>In via generale si possono sottolineare alcuni specifici aspetti problematici:</a:t>
            </a:r>
          </a:p>
          <a:p>
            <a:pPr marL="361950" indent="-285750" algn="just">
              <a:lnSpc>
                <a:spcPct val="115000"/>
              </a:lnSpc>
            </a:pPr>
            <a:r>
              <a:rPr lang="it-IT" b="1" dirty="0">
                <a:solidFill>
                  <a:srgbClr val="000000"/>
                </a:solidFill>
                <a:latin typeface="Times New Roman" panose="02020603050405020304" pitchFamily="18" charset="0"/>
              </a:rPr>
              <a:t>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1.  la valutazione della pericolosità di un reo comporta un giudizio su una tematica più ampia di quella clinica, riguardando aspetti interpersonali, sociali educativi e </a:t>
            </a:r>
            <a:r>
              <a:rPr lang="it-IT" b="1" dirty="0" err="1">
                <a:solidFill>
                  <a:srgbClr val="000000"/>
                </a:solidFill>
                <a:latin typeface="Times New Roman" panose="02020603050405020304" pitchFamily="18" charset="0"/>
              </a:rPr>
              <a:t>socioambientali</a:t>
            </a:r>
            <a:endParaRPr lang="it-IT" b="1" dirty="0">
              <a:solidFill>
                <a:srgbClr val="000000"/>
              </a:solidFill>
              <a:latin typeface="Times New Roman" panose="02020603050405020304" pitchFamily="18" charset="0"/>
            </a:endParaRPr>
          </a:p>
          <a:p>
            <a:pPr marL="628650" indent="-628650" algn="just">
              <a:lnSpc>
                <a:spcPct val="115000"/>
              </a:lnSpc>
            </a:pPr>
            <a:r>
              <a:rPr lang="it-IT" b="1" dirty="0">
                <a:solidFill>
                  <a:srgbClr val="000000"/>
                </a:solidFill>
                <a:latin typeface="Times New Roman" panose="02020603050405020304" pitchFamily="18" charset="0"/>
              </a:rPr>
              <a:t>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2. la flessibilità e complessità della valutazione clinica in ambito psichiatrico contrasta con la rigidità del sistema normativo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3. la carenza di strutture e la debolezza del sistema sanitario in ambito psichiatrico costituisce un ulteriore ostacolo alla possibilità di effettuare una valutazione prognostica </a:t>
            </a:r>
          </a:p>
          <a:p>
            <a:endParaRPr lang="it-IT" dirty="0"/>
          </a:p>
        </p:txBody>
      </p:sp>
    </p:spTree>
    <p:extLst>
      <p:ext uri="{BB962C8B-B14F-4D97-AF65-F5344CB8AC3E}">
        <p14:creationId xmlns:p14="http://schemas.microsoft.com/office/powerpoint/2010/main" val="341166413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04401C4B-3985-38E2-6BDE-891F249E54A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4C7D18E-28CD-1E1E-042D-0B32F02783E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4FBD7FC-BE1C-817A-34F3-1EC39DC48C4C}"/>
              </a:ext>
            </a:extLst>
          </p:cNvPr>
          <p:cNvSpPr>
            <a:spLocks noGrp="1"/>
          </p:cNvSpPr>
          <p:nvPr>
            <p:ph idx="1"/>
          </p:nvPr>
        </p:nvSpPr>
        <p:spPr/>
        <p:txBody>
          <a:bodyPr>
            <a:normAutofit fontScale="92500" lnSpcReduction="1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4. il contrasto tra una pronuncia prognostica orientata nel senso della protezione sociale ed una orientata in senso terapeutico e riabilitativo.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5. la </a:t>
            </a:r>
            <a:r>
              <a:rPr lang="it-IT" b="1" dirty="0" err="1">
                <a:solidFill>
                  <a:srgbClr val="000000"/>
                </a:solidFill>
                <a:latin typeface="Times New Roman" panose="02020603050405020304" pitchFamily="18" charset="0"/>
              </a:rPr>
              <a:t>contradditorietà</a:t>
            </a:r>
            <a:r>
              <a:rPr lang="it-IT" b="1" dirty="0">
                <a:solidFill>
                  <a:srgbClr val="000000"/>
                </a:solidFill>
                <a:latin typeface="Times New Roman" panose="02020603050405020304" pitchFamily="18" charset="0"/>
              </a:rPr>
              <a:t> tra la formazione all’</a:t>
            </a:r>
            <a:r>
              <a:rPr lang="it-IT" b="1" i="1" dirty="0">
                <a:solidFill>
                  <a:srgbClr val="000000"/>
                </a:solidFill>
                <a:latin typeface="Times New Roman" panose="02020603050405020304" pitchFamily="18" charset="0"/>
              </a:rPr>
              <a:t>ascolto</a:t>
            </a:r>
            <a:r>
              <a:rPr lang="it-IT" b="1" dirty="0">
                <a:solidFill>
                  <a:srgbClr val="000000"/>
                </a:solidFill>
                <a:latin typeface="Times New Roman" panose="02020603050405020304" pitchFamily="18" charset="0"/>
              </a:rPr>
              <a:t> ed alla cura, nella professione dello psichiatra e la formazione alla valutazione ed al giudizio nella professione del Magistrato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6. la difformità e difficile corrispondenza tra complessità dell’eziopatogenesi e la ristrettezza e la rigidità dell’ambito normativo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7. la non rispondenza tra la gravità del reato e la possibile reiterazione del comportamento delittuoso su base clinico prognostica.</a:t>
            </a:r>
          </a:p>
          <a:p>
            <a:endParaRPr lang="it-IT" dirty="0"/>
          </a:p>
        </p:txBody>
      </p:sp>
    </p:spTree>
    <p:extLst>
      <p:ext uri="{BB962C8B-B14F-4D97-AF65-F5344CB8AC3E}">
        <p14:creationId xmlns:p14="http://schemas.microsoft.com/office/powerpoint/2010/main" val="410144102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F4CDDA24-5ED1-0522-B519-7AA91A75F3D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5620002-B858-42AA-858E-59FD6DEEBC8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2933E7C-5A5D-4A82-5FD8-9F6B92901516}"/>
              </a:ext>
            </a:extLst>
          </p:cNvPr>
          <p:cNvSpPr>
            <a:spLocks noGrp="1"/>
          </p:cNvSpPr>
          <p:nvPr>
            <p:ph idx="1"/>
          </p:nvPr>
        </p:nvSpPr>
        <p:spPr/>
        <p:txBody>
          <a:bodyPr>
            <a:normAutofit fontScale="62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Più utile circoscrivere con accuratezza i confini teorici di una valutazione attuale della pericolosità sociale del reo e, se mai, cercare di proporre una alternativa che arricchisca il contributo della psichiatria al Diritto.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Allo stato, quindi, in termini di Giurisprudenza e di Diritto si possono e si debbono fare alcune osservazioni che permettono un migliore inquadramento teorico e pratico del problema.</a:t>
            </a:r>
          </a:p>
          <a:p>
            <a:pPr marL="342900" indent="-342900" algn="just">
              <a:lnSpc>
                <a:spcPct val="115000"/>
              </a:lnSpc>
            </a:pPr>
            <a:r>
              <a:rPr lang="it-IT" b="1" dirty="0">
                <a:solidFill>
                  <a:srgbClr val="000000"/>
                </a:solidFill>
                <a:latin typeface="Times New Roman" panose="02020603050405020304" pitchFamily="18" charset="0"/>
              </a:rPr>
              <a:t> </a:t>
            </a:r>
          </a:p>
          <a:p>
            <a:pPr marL="342900" indent="19050" algn="just">
              <a:lnSpc>
                <a:spcPct val="115000"/>
              </a:lnSpc>
            </a:pPr>
            <a:r>
              <a:rPr lang="it-IT" b="1" dirty="0">
                <a:solidFill>
                  <a:srgbClr val="000000"/>
                </a:solidFill>
                <a:latin typeface="Times New Roman" panose="02020603050405020304" pitchFamily="18" charset="0"/>
              </a:rPr>
              <a:t>Tale orientamento permette in via teorica che lo psichiatra si pronunci </a:t>
            </a:r>
            <a:r>
              <a:rPr lang="it-IT" b="1" u="sng" dirty="0">
                <a:solidFill>
                  <a:srgbClr val="000000"/>
                </a:solidFill>
                <a:latin typeface="Times New Roman" panose="02020603050405020304" pitchFamily="18" charset="0"/>
              </a:rPr>
              <a:t>anche</a:t>
            </a:r>
            <a:r>
              <a:rPr lang="it-IT" b="1" dirty="0">
                <a:solidFill>
                  <a:srgbClr val="000000"/>
                </a:solidFill>
                <a:latin typeface="Times New Roman" panose="02020603050405020304" pitchFamily="18" charset="0"/>
              </a:rPr>
              <a:t> sul tipo di misura più idonea a contrastare la possibilità di una futura reiterazione del reato e riporta il giudizio psichiatrico di </a:t>
            </a:r>
            <a:r>
              <a:rPr lang="it-IT" b="1" i="1" dirty="0">
                <a:solidFill>
                  <a:srgbClr val="000000"/>
                </a:solidFill>
                <a:latin typeface="Times New Roman" panose="02020603050405020304" pitchFamily="18" charset="0"/>
              </a:rPr>
              <a:t>pericolosità </a:t>
            </a:r>
            <a:r>
              <a:rPr lang="it-IT" b="1" dirty="0">
                <a:solidFill>
                  <a:srgbClr val="000000"/>
                </a:solidFill>
                <a:latin typeface="Times New Roman" panose="02020603050405020304" pitchFamily="18" charset="0"/>
              </a:rPr>
              <a:t>nel proprio ambito naturale e competente, quello </a:t>
            </a:r>
            <a:r>
              <a:rPr lang="it-IT" b="1" u="sng" dirty="0">
                <a:solidFill>
                  <a:srgbClr val="000000"/>
                </a:solidFill>
                <a:latin typeface="Times New Roman" panose="02020603050405020304" pitchFamily="18" charset="0"/>
              </a:rPr>
              <a:t>terapeutico</a:t>
            </a:r>
            <a:r>
              <a:rPr lang="it-IT" b="1" dirty="0">
                <a:solidFill>
                  <a:srgbClr val="000000"/>
                </a:solidFill>
                <a:latin typeface="Times New Roman" panose="02020603050405020304" pitchFamily="18" charset="0"/>
              </a:rPr>
              <a:t>. </a:t>
            </a:r>
          </a:p>
          <a:p>
            <a:pPr marL="266700" indent="19050" algn="just">
              <a:lnSpc>
                <a:spcPct val="115000"/>
              </a:lnSpc>
            </a:pPr>
            <a:r>
              <a:rPr lang="it-IT" b="1" dirty="0">
                <a:solidFill>
                  <a:srgbClr val="000000"/>
                </a:solidFill>
                <a:latin typeface="Times New Roman" panose="02020603050405020304" pitchFamily="18" charset="0"/>
              </a:rPr>
              <a:t>Quindi, alla luce dell’attuale orientamento, il giudizio di pericolosità dovrebbe essere rivisto al termine del dibattimento, prima della pronuncia definitiva;</a:t>
            </a:r>
          </a:p>
          <a:p>
            <a:endParaRPr lang="it-IT" dirty="0"/>
          </a:p>
        </p:txBody>
      </p:sp>
    </p:spTree>
    <p:extLst>
      <p:ext uri="{BB962C8B-B14F-4D97-AF65-F5344CB8AC3E}">
        <p14:creationId xmlns:p14="http://schemas.microsoft.com/office/powerpoint/2010/main" val="49726654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7FDBA79C-4DD2-D8D9-E7A0-CFC43902461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A3B40DD-3DDA-D31F-4C4F-01134306D37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400C419-928B-BE38-6517-BC4DC6D68BAD}"/>
              </a:ext>
            </a:extLst>
          </p:cNvPr>
          <p:cNvSpPr>
            <a:spLocks noGrp="1"/>
          </p:cNvSpPr>
          <p:nvPr>
            <p:ph idx="1"/>
          </p:nvPr>
        </p:nvSpPr>
        <p:spPr/>
        <p:txBody>
          <a:bodyPr>
            <a:normAutofit fontScale="92500" lnSpcReduction="20000"/>
          </a:bodyPr>
          <a:lstStyle/>
          <a:p>
            <a:pPr marL="266700" indent="19050" algn="just">
              <a:lnSpc>
                <a:spcPct val="115000"/>
              </a:lnSpc>
            </a:pPr>
            <a:r>
              <a:rPr lang="it-IT" b="1" dirty="0">
                <a:solidFill>
                  <a:srgbClr val="000000"/>
                </a:solidFill>
                <a:latin typeface="Times New Roman" panose="02020603050405020304" pitchFamily="18" charset="0"/>
              </a:rPr>
              <a:t>sempre più numerosi sono i casi in cui, sia a livello di quesito che in sede dibattimentale, allo psichiatra viene richiesto di pronunciarsi sulle concrete e più utili misure da adottare al fine di prevenire una possibile reiterazione del reato. </a:t>
            </a:r>
          </a:p>
          <a:p>
            <a:pPr marL="342900" indent="-76200" algn="just">
              <a:lnSpc>
                <a:spcPct val="115000"/>
              </a:lnSpc>
            </a:pPr>
            <a:r>
              <a:rPr lang="it-IT" b="1" dirty="0">
                <a:solidFill>
                  <a:srgbClr val="000000"/>
                </a:solidFill>
                <a:latin typeface="Times New Roman" panose="02020603050405020304" pitchFamily="18" charset="0"/>
              </a:rPr>
              <a:t>Allo stato attuale esiste tuttavia la possibilità che il quesito posto al CTU si limiti alla sola richiesta di formulare un giudizio di pericolosità.</a:t>
            </a:r>
          </a:p>
          <a:p>
            <a:pPr marL="342900" indent="-76200" algn="just">
              <a:lnSpc>
                <a:spcPct val="115000"/>
              </a:lnSpc>
            </a:pPr>
            <a:r>
              <a:rPr lang="it-IT" b="1" dirty="0">
                <a:solidFill>
                  <a:srgbClr val="000000"/>
                </a:solidFill>
                <a:latin typeface="Times New Roman" panose="02020603050405020304" pitchFamily="18" charset="0"/>
              </a:rPr>
              <a:t> In questo caso (il CTU è prima di tutto un medico) lo psichiatra deve richiedere un’integrazione del quesito ed in ogni caso pronunciarsi in merito alle eventuali misure terapeutiche da adottare.</a:t>
            </a:r>
          </a:p>
          <a:p>
            <a:endParaRPr lang="it-IT" dirty="0"/>
          </a:p>
        </p:txBody>
      </p:sp>
    </p:spTree>
    <p:extLst>
      <p:ext uri="{BB962C8B-B14F-4D97-AF65-F5344CB8AC3E}">
        <p14:creationId xmlns:p14="http://schemas.microsoft.com/office/powerpoint/2010/main" val="8378865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43E95-CF4C-03DD-39F5-C3356B927BC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912F260-FEFD-A369-9147-E93BD337537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B37768F-3B13-0AF7-20BA-9DC38D9447A0}"/>
              </a:ext>
            </a:extLst>
          </p:cNvPr>
          <p:cNvSpPr>
            <a:spLocks noGrp="1"/>
          </p:cNvSpPr>
          <p:nvPr>
            <p:ph idx="1"/>
          </p:nvPr>
        </p:nvSpPr>
        <p:spPr/>
        <p:txBody>
          <a:bodyPr/>
          <a:lstStyle/>
          <a:p>
            <a:r>
              <a:rPr lang="it-IT" dirty="0"/>
              <a:t>Nella veste di consulenti di parte, a volte possiamo percepirci come mercenari, come vedremo, non siamo tenuti tanto a dire il vero, quanto a fedelmente assistere gli interessi della nostra parte. Se troviamo giustificazioni alla controparte possiamo incorrere nell’ipotesi di infedele patrocinio.</a:t>
            </a:r>
          </a:p>
          <a:p>
            <a:r>
              <a:rPr lang="it-IT" dirty="0"/>
              <a:t>Un mondo fittiziamente di bianchi e di neri quello della giustizia e di tonalità di grigio quello della psicologia clinica</a:t>
            </a:r>
          </a:p>
        </p:txBody>
      </p:sp>
    </p:spTree>
    <p:extLst>
      <p:ext uri="{BB962C8B-B14F-4D97-AF65-F5344CB8AC3E}">
        <p14:creationId xmlns:p14="http://schemas.microsoft.com/office/powerpoint/2010/main" val="333646991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C5BFF4C5-78CA-EBBA-7D46-651B2CBD037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7FB20CF-F79D-2916-5293-3141C2114A0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0DD39F7-94E4-5009-9325-B3BBCFC97E92}"/>
              </a:ext>
            </a:extLst>
          </p:cNvPr>
          <p:cNvSpPr>
            <a:spLocks noGrp="1"/>
          </p:cNvSpPr>
          <p:nvPr>
            <p:ph idx="1"/>
          </p:nvPr>
        </p:nvSpPr>
        <p:spPr/>
        <p:txBody>
          <a:bodyPr>
            <a:normAutofit fontScale="92500" lnSpcReduction="20000"/>
          </a:bodyPr>
          <a:lstStyle/>
          <a:p>
            <a:pPr marL="342900" indent="19050" algn="just">
              <a:lnSpc>
                <a:spcPct val="115000"/>
              </a:lnSpc>
            </a:pPr>
            <a:r>
              <a:rPr lang="it-IT" b="1" dirty="0">
                <a:solidFill>
                  <a:srgbClr val="000000"/>
                </a:solidFill>
                <a:latin typeface="Times New Roman" panose="02020603050405020304" pitchFamily="18" charset="0"/>
              </a:rPr>
              <a:t>Una conseguenza della (giusta) posizione assunta a livello giurisprudenziale a proposito della applicazione della misura di sicurezza, comporta anche che venga persa un’occasione per avviare un percorso terapeutico, altrimenti impraticabile e che sarebbe certo vantaggioso per l’indagato. </a:t>
            </a:r>
          </a:p>
          <a:p>
            <a:pPr marL="342900" indent="19050" algn="just">
              <a:lnSpc>
                <a:spcPct val="115000"/>
              </a:lnSpc>
            </a:pPr>
            <a:r>
              <a:rPr lang="it-IT" b="1" dirty="0">
                <a:solidFill>
                  <a:srgbClr val="000000"/>
                </a:solidFill>
                <a:latin typeface="Times New Roman" panose="02020603050405020304" pitchFamily="18" charset="0"/>
              </a:rPr>
              <a:t>A questo proposito non vediamo altra soluzione possibile di un cambiamento della norma che affidi la pronuncia circa le misure da adottare in seguito alla conclusione del processo ad un organismo giudicante che possa avvalersi di professionalità capaci di integrare le competenze del Giudice.</a:t>
            </a:r>
          </a:p>
          <a:p>
            <a:endParaRPr lang="it-IT" dirty="0"/>
          </a:p>
        </p:txBody>
      </p:sp>
    </p:spTree>
    <p:extLst>
      <p:ext uri="{BB962C8B-B14F-4D97-AF65-F5344CB8AC3E}">
        <p14:creationId xmlns:p14="http://schemas.microsoft.com/office/powerpoint/2010/main" val="396438889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CC4AB8AC-062A-EB6C-A0B6-95D5DEB1E99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964EC31-E9A3-5C3D-5D51-0090ECB7779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47D214B-D1FD-5926-E593-81F66F88F42E}"/>
              </a:ext>
            </a:extLst>
          </p:cNvPr>
          <p:cNvSpPr>
            <a:spLocks noGrp="1"/>
          </p:cNvSpPr>
          <p:nvPr>
            <p:ph idx="1"/>
          </p:nvPr>
        </p:nvSpPr>
        <p:spPr/>
        <p:txBody>
          <a:bodyPr/>
          <a:lstStyle/>
          <a:p>
            <a:pPr marL="342900" indent="19050" algn="just">
              <a:lnSpc>
                <a:spcPct val="115000"/>
              </a:lnSpc>
            </a:pPr>
            <a:r>
              <a:rPr lang="it-IT" b="1" dirty="0">
                <a:solidFill>
                  <a:srgbClr val="000000"/>
                </a:solidFill>
                <a:latin typeface="Times New Roman" panose="02020603050405020304" pitchFamily="18" charset="0"/>
              </a:rPr>
              <a:t>In questo caso il compito dello psichiatra forense rientrerebbe nell’ambito di una sua stretta competenza e fornirebbe al Giudice uno strumento per meglio articolare il dispositivo della sentenza. </a:t>
            </a:r>
          </a:p>
          <a:p>
            <a:pPr marL="342900" indent="19050" algn="just">
              <a:lnSpc>
                <a:spcPct val="115000"/>
              </a:lnSpc>
            </a:pPr>
            <a:r>
              <a:rPr lang="it-IT" b="1" dirty="0">
                <a:solidFill>
                  <a:srgbClr val="000000"/>
                </a:solidFill>
                <a:latin typeface="Times New Roman" panose="02020603050405020304" pitchFamily="18" charset="0"/>
              </a:rPr>
              <a:t>Da questo punto di vista si ritiene che potrebbe essere considerato auspicabile che il quesito da porre allo psichiatra non insista più sul concetto di pericolosità sociale, che giustamente nella sua ampiezza e genericità riteniamo di competenza solo del Giudice. </a:t>
            </a:r>
          </a:p>
          <a:p>
            <a:endParaRPr lang="it-IT" dirty="0"/>
          </a:p>
        </p:txBody>
      </p:sp>
    </p:spTree>
    <p:extLst>
      <p:ext uri="{BB962C8B-B14F-4D97-AF65-F5344CB8AC3E}">
        <p14:creationId xmlns:p14="http://schemas.microsoft.com/office/powerpoint/2010/main" val="380909940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5D459002-1CE9-CADB-6C2E-6B086048B90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75F4F4D-6D2F-F943-ED9B-52603B1A0B8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C30E1B7-29EE-A328-8198-32B977CDE982}"/>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Un quesito più rispondente alla professionalità dello psichiatra potrebbe essere così formulato:</a:t>
            </a:r>
          </a:p>
          <a:p>
            <a:pPr marL="342900" lvl="0" indent="-342900" algn="just">
              <a:lnSpc>
                <a:spcPct val="115000"/>
              </a:lnSpc>
              <a:buFont typeface="Arial" panose="020B0604020202020204" pitchFamily="34" charset="0"/>
              <a:buChar char="*"/>
            </a:pPr>
            <a:r>
              <a:rPr lang="it-IT" b="1" i="1" u="sng" dirty="0">
                <a:solidFill>
                  <a:srgbClr val="000000"/>
                </a:solidFill>
                <a:latin typeface="Times New Roman" panose="02020603050405020304" pitchFamily="18" charset="0"/>
              </a:rPr>
              <a:t>in caso di incapacità totale o parziale, indichi il CTU se e quali misure terapeutiche, a suo giudizio, risultino idonee al fine di prevenire la possibile reiterazione del reato</a:t>
            </a:r>
            <a:r>
              <a:rPr lang="it-IT" b="1" dirty="0">
                <a:solidFill>
                  <a:srgbClr val="000000"/>
                </a:solidFill>
                <a:latin typeface="Times New Roman" panose="02020603050405020304" pitchFamily="18" charset="0"/>
              </a:rPr>
              <a:t>. </a:t>
            </a:r>
          </a:p>
          <a:p>
            <a:pPr marL="742950" indent="-285750" algn="just">
              <a:lnSpc>
                <a:spcPct val="115000"/>
              </a:lnSpc>
            </a:pPr>
            <a:r>
              <a:rPr lang="it-IT" b="1" dirty="0">
                <a:solidFill>
                  <a:srgbClr val="000000"/>
                </a:solidFill>
                <a:latin typeface="Times New Roman" panose="02020603050405020304" pitchFamily="18" charset="0"/>
              </a:rPr>
              <a:t> </a:t>
            </a:r>
          </a:p>
          <a:p>
            <a:endParaRPr lang="it-IT" dirty="0"/>
          </a:p>
        </p:txBody>
      </p:sp>
    </p:spTree>
    <p:extLst>
      <p:ext uri="{BB962C8B-B14F-4D97-AF65-F5344CB8AC3E}">
        <p14:creationId xmlns:p14="http://schemas.microsoft.com/office/powerpoint/2010/main" val="6967977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3BF1B51B-07B6-6B63-A903-D2A121C67A6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6A40EB0-F446-469B-9542-DD4785D0423B}"/>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STRUMENTI DIAGNOSTICI UTILIZZATI NELLE PERIZIE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45AB6528-69E4-FD26-440C-7F6D1C52EB7C}"/>
              </a:ext>
            </a:extLst>
          </p:cNvPr>
          <p:cNvSpPr>
            <a:spLocks noGrp="1"/>
          </p:cNvSpPr>
          <p:nvPr>
            <p:ph idx="1"/>
          </p:nvPr>
        </p:nvSpPr>
        <p:spPr/>
        <p:txBody>
          <a:bodyPr>
            <a:normAutofit fontScale="70000" lnSpcReduction="20000"/>
          </a:bodyPr>
          <a:lstStyle/>
          <a:p>
            <a:pPr marL="342900" indent="-342900" algn="just">
              <a:lnSpc>
                <a:spcPct val="115000"/>
              </a:lnSpc>
            </a:pPr>
            <a:r>
              <a:rPr lang="it-IT" b="1" dirty="0">
                <a:solidFill>
                  <a:srgbClr val="000000"/>
                </a:solidFill>
                <a:latin typeface="Times New Roman" panose="02020603050405020304" pitchFamily="18" charset="0"/>
              </a:rPr>
              <a:t>Strumenti  validati sperimentalmente</a:t>
            </a:r>
            <a:br>
              <a:rPr lang="it-IT" b="1" dirty="0">
                <a:solidFill>
                  <a:srgbClr val="000000"/>
                </a:solidFill>
                <a:latin typeface="Times New Roman" panose="02020603050405020304" pitchFamily="18" charset="0"/>
              </a:rPr>
            </a:b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Rorschach uno dei test più usati ed abusati in perizia non è stato assolutamente disegnato per uso in ambito giudiziario, sovrastima patologia in quanto mette in evidenza tratti di possibile interpretazione clinica.</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Proiettivi spesso proiettano dinamiche del perito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Indice di deterioramento derivato dalle differenze tra prove verbali e di performance è stato indicato dallo stesso </a:t>
            </a:r>
            <a:r>
              <a:rPr lang="it-IT" b="1" dirty="0" err="1">
                <a:solidFill>
                  <a:srgbClr val="000000"/>
                </a:solidFill>
                <a:latin typeface="Times New Roman" panose="02020603050405020304" pitchFamily="18" charset="0"/>
              </a:rPr>
              <a:t>Wechsler</a:t>
            </a:r>
            <a:r>
              <a:rPr lang="it-IT" b="1" dirty="0">
                <a:solidFill>
                  <a:srgbClr val="000000"/>
                </a:solidFill>
                <a:latin typeface="Times New Roman" panose="02020603050405020304" pitchFamily="18" charset="0"/>
              </a:rPr>
              <a:t> come una ipotesi di lavoro, viene usato come base pseudo scientifica per definire una condizione di decadimento mentale.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Valutazione nei REMS spesso fatta bene, a volte però prevale il ritualismo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Ricerca per adattare test ad ambito giuridico. Iniziamo a disporre di strumenti diagnostici specifici</a:t>
            </a:r>
          </a:p>
          <a:p>
            <a:endParaRPr lang="it-IT" dirty="0"/>
          </a:p>
        </p:txBody>
      </p:sp>
    </p:spTree>
    <p:extLst>
      <p:ext uri="{BB962C8B-B14F-4D97-AF65-F5344CB8AC3E}">
        <p14:creationId xmlns:p14="http://schemas.microsoft.com/office/powerpoint/2010/main" val="377100153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2348954B-C5B4-E16F-E919-62A1E5536FB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8AD4B15-D908-6942-99DF-B6CB3AD5276E}"/>
              </a:ext>
            </a:extLst>
          </p:cNvPr>
          <p:cNvSpPr>
            <a:spLocks noGrp="1"/>
          </p:cNvSpPr>
          <p:nvPr>
            <p:ph type="title"/>
          </p:nvPr>
        </p:nvSpPr>
        <p:spPr/>
        <p:txBody>
          <a:bodyPr/>
          <a:lstStyle/>
          <a:p>
            <a:r>
              <a:rPr lang="it-IT" b="1" kern="100" dirty="0">
                <a:latin typeface="Aptos" panose="020B0004020202020204" pitchFamily="34" charset="0"/>
                <a:ea typeface="Times New Roman" panose="02020603050405020304" pitchFamily="18" charset="0"/>
                <a:cs typeface="Times New Roman" panose="02020603050405020304" pitchFamily="18" charset="0"/>
              </a:rPr>
              <a:t>PROPOSTE</a:t>
            </a:r>
            <a:endParaRPr lang="it-IT" dirty="0"/>
          </a:p>
        </p:txBody>
      </p:sp>
      <p:sp>
        <p:nvSpPr>
          <p:cNvPr id="3" name="Segnaposto contenuto 2">
            <a:extLst>
              <a:ext uri="{FF2B5EF4-FFF2-40B4-BE49-F238E27FC236}">
                <a16:creationId xmlns:a16="http://schemas.microsoft.com/office/drawing/2014/main" id="{B90AFBEE-6FC6-C684-748C-047FECE0BC48}"/>
              </a:ext>
            </a:extLst>
          </p:cNvPr>
          <p:cNvSpPr>
            <a:spLocks noGrp="1"/>
          </p:cNvSpPr>
          <p:nvPr>
            <p:ph idx="1"/>
          </p:nvPr>
        </p:nvSpPr>
        <p:spPr/>
        <p:txBody>
          <a:bodyPr>
            <a:normAutofit fontScale="92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Tarare strumenti per uso giudiziario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Prudenza nell’ uso di diagnostici clinici. Necessità di indicare se esistono prove sperimentali che ne dimostrano la applicabilità in ambito giuridico.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Spesso si richiede alla perizia una capacità predittiva (es pericolosità sociale, idoneità genitoriale, misure alternative), i test clinici sono in genere diagnostici tarati in modo molto sensibile. Se non esistono prove della validità predittiva di tali strumenti possono al più essere affiancati ad altri test, facendo poi prove a ritroso (follow-up) per vedere se avevano capacità predittive.</a:t>
            </a:r>
          </a:p>
          <a:p>
            <a:endParaRPr lang="it-IT" dirty="0"/>
          </a:p>
        </p:txBody>
      </p:sp>
    </p:spTree>
    <p:extLst>
      <p:ext uri="{BB962C8B-B14F-4D97-AF65-F5344CB8AC3E}">
        <p14:creationId xmlns:p14="http://schemas.microsoft.com/office/powerpoint/2010/main" val="268569436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41ED49B4-6A96-A9FE-B18C-7752DA31842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B736FDC-01C1-4318-ABDB-83BC62CBE875}"/>
              </a:ext>
            </a:extLst>
          </p:cNvPr>
          <p:cNvSpPr>
            <a:spLocks noGrp="1"/>
          </p:cNvSpPr>
          <p:nvPr>
            <p:ph type="title"/>
          </p:nvPr>
        </p:nvSpPr>
        <p:spPr/>
        <p:txBody>
          <a:bodyPr/>
          <a:lstStyle/>
          <a:p>
            <a:r>
              <a:rPr lang="it-IT" kern="100" dirty="0">
                <a:latin typeface="Aptos" panose="020B0004020202020204" pitchFamily="34" charset="0"/>
                <a:ea typeface="MS PGothic" panose="020B0600070205080204" pitchFamily="34" charset="-128"/>
                <a:cs typeface="Times New Roman" panose="02020603050405020304" pitchFamily="18" charset="0"/>
              </a:rPr>
              <a:t>La “consulenza tecnica di parte”:</a:t>
            </a:r>
            <a:endParaRPr lang="it-IT" dirty="0"/>
          </a:p>
        </p:txBody>
      </p:sp>
      <p:sp>
        <p:nvSpPr>
          <p:cNvPr id="3" name="Segnaposto contenuto 2">
            <a:extLst>
              <a:ext uri="{FF2B5EF4-FFF2-40B4-BE49-F238E27FC236}">
                <a16:creationId xmlns:a16="http://schemas.microsoft.com/office/drawing/2014/main" id="{3E5904E4-23CF-DC16-7C2F-80C693275D8D}"/>
              </a:ext>
            </a:extLst>
          </p:cNvPr>
          <p:cNvSpPr>
            <a:spLocks noGrp="1"/>
          </p:cNvSpPr>
          <p:nvPr>
            <p:ph idx="1"/>
          </p:nvPr>
        </p:nvSpPr>
        <p:spPr/>
        <p:txBody>
          <a:bodyPr>
            <a:normAutofit fontScale="77500" lnSpcReduction="20000"/>
          </a:bodyPr>
          <a:lstStyle/>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art. 233. Consulenza tecnica fuori dei casi di perizia</a:t>
            </a:r>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[1] Quando non è stata disposta perizia, ciascuna parte può nominare, in numero non superiore a due, propri consulenti tecnici. Questi possono esporre al giudice il proprio parere, anche presentando memorie a norma dell'articolo 121. </a:t>
            </a:r>
            <a:endParaRPr lang="it-IT" b="1" dirty="0">
              <a:solidFill>
                <a:srgbClr val="000000"/>
              </a:solidFill>
              <a:latin typeface="Times New Roman" panose="02020603050405020304" pitchFamily="18" charset="0"/>
            </a:endParaRPr>
          </a:p>
          <a:p>
            <a:pPr>
              <a:lnSpc>
                <a:spcPct val="115000"/>
              </a:lnSpc>
              <a:spcAft>
                <a:spcPts val="800"/>
              </a:spcAft>
            </a:pPr>
            <a:r>
              <a:rPr lang="it-IT" kern="100" dirty="0">
                <a:latin typeface="Aptos" panose="020B0004020202020204" pitchFamily="34" charset="0"/>
                <a:ea typeface="MS PGothic" panose="020B0600070205080204" pitchFamily="34" charset="-128"/>
                <a:cs typeface="Times New Roman" panose="02020603050405020304" pitchFamily="18" charset="0"/>
              </a:rPr>
              <a:t> </a:t>
            </a:r>
            <a:endParaRPr lang="it-IT" kern="100" dirty="0">
              <a:latin typeface="Aptos" panose="020B0004020202020204" pitchFamily="34" charset="0"/>
              <a:ea typeface="Times New Roman" panose="02020603050405020304" pitchFamily="18" charset="0"/>
              <a:cs typeface="Times New Roman" panose="02020603050405020304" pitchFamily="18" charset="0"/>
            </a:endParaRPr>
          </a:p>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 </a:t>
            </a:r>
            <a:endParaRPr lang="it-IT" b="1" dirty="0">
              <a:solidFill>
                <a:srgbClr val="000000"/>
              </a:solidFill>
              <a:latin typeface="Times New Roman" panose="02020603050405020304" pitchFamily="18" charset="0"/>
            </a:endParaRPr>
          </a:p>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I) Capacità di intendere e di volere</a:t>
            </a:r>
            <a:endParaRPr lang="it-IT" b="1" dirty="0">
              <a:solidFill>
                <a:srgbClr val="000000"/>
              </a:solidFill>
              <a:latin typeface="Times New Roman" panose="02020603050405020304" pitchFamily="18" charset="0"/>
            </a:endParaRPr>
          </a:p>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Perizia volta a stabilire le condizioni di mente dell’imputato al momento del fatto ed in relazione al fatto (perizia sulla imputabilità).</a:t>
            </a: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308896045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8C4B14E2-10E5-7FEB-3D93-74D6A64803A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697FA92-299F-636E-66A3-42EF8EE2BD6F}"/>
              </a:ext>
            </a:extLst>
          </p:cNvPr>
          <p:cNvSpPr>
            <a:spLocks noGrp="1"/>
          </p:cNvSpPr>
          <p:nvPr>
            <p:ph type="title"/>
          </p:nvPr>
        </p:nvSpPr>
        <p:spPr/>
        <p:txBody>
          <a:bodyPr/>
          <a:lstStyle/>
          <a:p>
            <a:r>
              <a:rPr lang="it-IT" b="1" kern="100" dirty="0">
                <a:latin typeface="Aptos" panose="020B0004020202020204" pitchFamily="34" charset="0"/>
                <a:ea typeface="MS PGothic" panose="020B0600070205080204" pitchFamily="34" charset="-128"/>
                <a:cs typeface="Times New Roman" panose="02020603050405020304" pitchFamily="18" charset="0"/>
              </a:rPr>
              <a:t>Riferimenti normativi</a:t>
            </a:r>
            <a:endParaRPr lang="it-IT" dirty="0"/>
          </a:p>
        </p:txBody>
      </p:sp>
      <p:sp>
        <p:nvSpPr>
          <p:cNvPr id="3" name="Segnaposto contenuto 2">
            <a:extLst>
              <a:ext uri="{FF2B5EF4-FFF2-40B4-BE49-F238E27FC236}">
                <a16:creationId xmlns:a16="http://schemas.microsoft.com/office/drawing/2014/main" id="{4CB7D9F7-ECE1-F70B-99FF-8BF96497D313}"/>
              </a:ext>
            </a:extLst>
          </p:cNvPr>
          <p:cNvSpPr>
            <a:spLocks noGrp="1"/>
          </p:cNvSpPr>
          <p:nvPr>
            <p:ph idx="1"/>
          </p:nvPr>
        </p:nvSpPr>
        <p:spPr/>
        <p:txBody>
          <a:bodyPr/>
          <a:lstStyle/>
          <a:p>
            <a:br>
              <a:rPr lang="it-IT" b="1" kern="100" dirty="0">
                <a:latin typeface="Aptos" panose="020B0004020202020204" pitchFamily="34" charset="0"/>
                <a:ea typeface="MS PGothic" panose="020B0600070205080204" pitchFamily="34" charset="-128"/>
                <a:cs typeface="Times New Roman" panose="02020603050405020304" pitchFamily="18" charset="0"/>
              </a:rPr>
            </a:b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Art. 85 Capacità d'intendere e di volere</a:t>
            </a: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Nessuno può essere punito per un fatto preveduto dalla legge come reato, se, al momento in cui lo ha commesso, non era imputabile.</a:t>
            </a: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E' imputabile chi ha la capacità di intendere e di volere.</a:t>
            </a:r>
            <a:br>
              <a:rPr lang="it-IT" kern="100" dirty="0">
                <a:latin typeface="Aptos" panose="020B0004020202020204" pitchFamily="34" charset="0"/>
                <a:ea typeface="MS PGothic" panose="020B0600070205080204" pitchFamily="34" charset="-128"/>
                <a:cs typeface="Times New Roman" panose="02020603050405020304" pitchFamily="18" charset="0"/>
              </a:rPr>
            </a:br>
            <a:endParaRPr lang="it-IT" dirty="0"/>
          </a:p>
        </p:txBody>
      </p:sp>
    </p:spTree>
    <p:extLst>
      <p:ext uri="{BB962C8B-B14F-4D97-AF65-F5344CB8AC3E}">
        <p14:creationId xmlns:p14="http://schemas.microsoft.com/office/powerpoint/2010/main" val="117586746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615D9229-E291-1A1B-867A-CB8AAE3655B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3652A44-6938-F77B-E537-4B42160648F5}"/>
              </a:ext>
            </a:extLst>
          </p:cNvPr>
          <p:cNvSpPr>
            <a:spLocks noGrp="1"/>
          </p:cNvSpPr>
          <p:nvPr>
            <p:ph type="title"/>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IMPUTABILITA’</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D0522044-7165-EF5E-5864-9D1E1C5C7F5B}"/>
              </a:ext>
            </a:extLst>
          </p:cNvPr>
          <p:cNvSpPr>
            <a:spLocks noGrp="1"/>
          </p:cNvSpPr>
          <p:nvPr>
            <p:ph idx="1"/>
          </p:nvPr>
        </p:nvSpPr>
        <p:spPr/>
        <p:txBody>
          <a:bodyPr>
            <a:normAutofit fontScale="92500" lnSpcReduction="1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ea typeface="MS PGothic" panose="020B0600070205080204" pitchFamily="34" charset="-128"/>
              </a:rPr>
              <a:t>E’ considerata in via presuntiva come normalmente presente (salvo che nei minori  di anni 14)</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ea typeface="MS PGothic" panose="020B0600070205080204" pitchFamily="34" charset="-128"/>
              </a:rPr>
              <a:t>E’ basata sulla valutazione della adeguata efficienza delle funzioni cognitiva e volitiva. Consiste nella valutazione del funzionamento cognitivo al momento del fatto e in relazione al fatto commesso</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ea typeface="MS PGothic" panose="020B0600070205080204" pitchFamily="34" charset="-128"/>
              </a:rPr>
              <a:t>Può essere limitata o esclusa da una causa idonea o da determinate circostanze che comunque devono essere ben identificate e descritte. Di interesse dello psicologo e psichiatra la limitazione o esclusione della imputabilità per malattie mentali.</a:t>
            </a: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24061400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B244B9A7-D2BC-5103-8ABA-14360F4DB6C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4EF2F42-938E-2790-D942-8310FD50D77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A322A39-1121-DCA4-B092-4C3BCDC21B2B}"/>
              </a:ext>
            </a:extLst>
          </p:cNvPr>
          <p:cNvSpPr>
            <a:spLocks noGrp="1"/>
          </p:cNvSpPr>
          <p:nvPr>
            <p:ph idx="1"/>
          </p:nvPr>
        </p:nvSpPr>
        <p:spPr/>
        <p:txBody>
          <a:bodyPr>
            <a:normAutofit fontScale="92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ea typeface="MS PGothic" panose="020B0600070205080204" pitchFamily="34" charset="-128"/>
              </a:rPr>
              <a:t>Art. 88 Vizio totale di mente </a:t>
            </a: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Non </a:t>
            </a:r>
            <a:r>
              <a:rPr lang="it-IT" b="1" dirty="0" err="1">
                <a:solidFill>
                  <a:srgbClr val="000000"/>
                </a:solidFill>
                <a:latin typeface="Times New Roman" panose="02020603050405020304" pitchFamily="18" charset="0"/>
                <a:ea typeface="MS PGothic" panose="020B0600070205080204" pitchFamily="34" charset="-128"/>
              </a:rPr>
              <a:t>e'</a:t>
            </a:r>
            <a:r>
              <a:rPr lang="it-IT" b="1" dirty="0">
                <a:solidFill>
                  <a:srgbClr val="000000"/>
                </a:solidFill>
                <a:latin typeface="Times New Roman" panose="02020603050405020304" pitchFamily="18" charset="0"/>
                <a:ea typeface="MS PGothic" panose="020B0600070205080204" pitchFamily="34" charset="-128"/>
              </a:rPr>
              <a:t> imputabile chi, nel momento in cui ha commesso il fatto, era, per infermità, in tale stato di mente da escludere la capacità di intendere o di volere. </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ea typeface="MS PGothic" panose="020B0600070205080204" pitchFamily="34" charset="-128"/>
              </a:rPr>
              <a:t>Art. 89 Vizio parziale di mente </a:t>
            </a: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Chi, nel momento in cui ha commesso il fatto, era, per infermità, in tale stato di mente da scemare grandemente, senza escluderla, la capacità d'intendere o di volere, risponde del reato commesso; ma la pena è diminuita </a:t>
            </a:r>
            <a:endParaRPr lang="it-IT" b="1" dirty="0">
              <a:solidFill>
                <a:srgbClr val="000000"/>
              </a:solidFill>
              <a:latin typeface="Times New Roman" panose="02020603050405020304" pitchFamily="18" charset="0"/>
            </a:endParaRPr>
          </a:p>
          <a:p>
            <a:pPr>
              <a:lnSpc>
                <a:spcPct val="115000"/>
              </a:lnSpc>
              <a:spcAft>
                <a:spcPts val="800"/>
              </a:spcAft>
            </a:pPr>
            <a:r>
              <a:rPr lang="it-IT" kern="100" dirty="0">
                <a:latin typeface="Aptos" panose="020B0004020202020204" pitchFamily="34" charset="0"/>
                <a:ea typeface="MS PGothic" panose="020B0600070205080204" pitchFamily="34" charset="-128"/>
                <a:cs typeface="Times New Roman" panose="02020603050405020304" pitchFamily="18" charset="0"/>
              </a:rPr>
              <a:t> </a:t>
            </a:r>
            <a:endParaRPr lang="it-IT" kern="100" dirty="0">
              <a:latin typeface="Aptos" panose="020B000402020202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03176674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3EA1478D-CBF2-F698-DE2E-DC2DF346681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7737FD9-5595-A5CB-C2CA-3F03288D89EF}"/>
              </a:ext>
            </a:extLst>
          </p:cNvPr>
          <p:cNvSpPr>
            <a:spLocks noGrp="1"/>
          </p:cNvSpPr>
          <p:nvPr>
            <p:ph type="title"/>
          </p:nvPr>
        </p:nvSpPr>
        <p:spPr/>
        <p:txBody>
          <a:bodyPr/>
          <a:lstStyle/>
          <a:p>
            <a:r>
              <a:rPr lang="it-IT" kern="100" dirty="0">
                <a:latin typeface="Aptos" panose="020B0004020202020204" pitchFamily="34" charset="0"/>
                <a:ea typeface="MS PGothic" panose="020B0600070205080204" pitchFamily="34" charset="-128"/>
                <a:cs typeface="Times New Roman" panose="02020603050405020304" pitchFamily="18" charset="0"/>
              </a:rPr>
              <a:t>) </a:t>
            </a:r>
            <a:r>
              <a:rPr lang="it-IT" b="1" kern="100" dirty="0">
                <a:latin typeface="Aptos" panose="020B0004020202020204" pitchFamily="34" charset="0"/>
                <a:ea typeface="MS PGothic" panose="020B0600070205080204" pitchFamily="34" charset="-128"/>
                <a:cs typeface="Times New Roman" panose="02020603050405020304" pitchFamily="18" charset="0"/>
              </a:rPr>
              <a:t>possibile quesito</a:t>
            </a:r>
            <a:endParaRPr lang="it-IT" dirty="0"/>
          </a:p>
        </p:txBody>
      </p:sp>
      <p:sp>
        <p:nvSpPr>
          <p:cNvPr id="3" name="Segnaposto contenuto 2">
            <a:extLst>
              <a:ext uri="{FF2B5EF4-FFF2-40B4-BE49-F238E27FC236}">
                <a16:creationId xmlns:a16="http://schemas.microsoft.com/office/drawing/2014/main" id="{556A5E78-0A2B-D1EA-4F0B-C7A94695FA12}"/>
              </a:ext>
            </a:extLst>
          </p:cNvPr>
          <p:cNvSpPr>
            <a:spLocks noGrp="1"/>
          </p:cNvSpPr>
          <p:nvPr>
            <p:ph idx="1"/>
          </p:nvPr>
        </p:nvSpPr>
        <p:spPr/>
        <p:txBody>
          <a:bodyPr>
            <a:normAutofit fontScale="92500" lnSpcReduction="20000"/>
          </a:bodyPr>
          <a:lstStyle/>
          <a:p>
            <a:r>
              <a:rPr lang="it-IT" b="1" kern="100" dirty="0">
                <a:latin typeface="Aptos" panose="020B0004020202020204" pitchFamily="34" charset="0"/>
                <a:ea typeface="MS PGothic" panose="020B0600070205080204" pitchFamily="34" charset="-128"/>
                <a:cs typeface="Times New Roman" panose="02020603050405020304" pitchFamily="18" charset="0"/>
              </a:rPr>
              <a:t>:</a:t>
            </a:r>
            <a:br>
              <a:rPr lang="it-IT" b="1" kern="100" dirty="0">
                <a:latin typeface="Aptos" panose="020B0004020202020204" pitchFamily="34" charset="0"/>
                <a:ea typeface="MS PGothic" panose="020B0600070205080204" pitchFamily="34" charset="-128"/>
                <a:cs typeface="Times New Roman" panose="02020603050405020304" pitchFamily="18" charset="0"/>
              </a:rPr>
            </a:b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b="1" i="1" kern="100" dirty="0">
                <a:latin typeface="Aptos" panose="020B0004020202020204" pitchFamily="34" charset="0"/>
                <a:ea typeface="MS PGothic" panose="020B0600070205080204" pitchFamily="34" charset="-128"/>
                <a:cs typeface="Times New Roman" panose="02020603050405020304" pitchFamily="18" charset="0"/>
              </a:rPr>
              <a:t>"dica il perito, esaminati gli atti di causa, visitato il sig. x, eseguiti tutti gli accertamenti clinici e di laboratorio che riterrà necessari ed opportuni (e che fin da ora si autorizzano nei limiti del 2°comma dell'art. 228 c.p.p.), quali fossero le condizioni di mente al momento del fatto per cui si procede; in specie se la sua capacità di intendere o di volere fosse, per infermità, esclusa o grandemente scemata."</a:t>
            </a:r>
            <a:br>
              <a:rPr lang="it-IT" b="1" i="1"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Di regola si tratta di un appendice al normale quesito sulla capacità di intendere e di volere.</a:t>
            </a:r>
            <a:br>
              <a:rPr lang="it-IT" kern="100" dirty="0">
                <a:latin typeface="Aptos" panose="020B0004020202020204" pitchFamily="34" charset="0"/>
                <a:ea typeface="MS PGothic" panose="020B0600070205080204" pitchFamily="34" charset="-128"/>
                <a:cs typeface="Times New Roman" panose="02020603050405020304" pitchFamily="18" charset="0"/>
              </a:rPr>
            </a:b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b="1" kern="100" dirty="0">
                <a:latin typeface="Aptos" panose="020B0004020202020204" pitchFamily="34" charset="0"/>
                <a:ea typeface="MS PGothic" panose="020B0600070205080204" pitchFamily="34" charset="-128"/>
                <a:cs typeface="Times New Roman" panose="02020603050405020304" pitchFamily="18" charset="0"/>
              </a:rPr>
              <a:t>"... </a:t>
            </a:r>
            <a:r>
              <a:rPr lang="it-IT" b="1" i="1" kern="100" dirty="0">
                <a:latin typeface="Aptos" panose="020B0004020202020204" pitchFamily="34" charset="0"/>
                <a:ea typeface="MS PGothic" panose="020B0600070205080204" pitchFamily="34" charset="-128"/>
                <a:cs typeface="Times New Roman" panose="02020603050405020304" pitchFamily="18" charset="0"/>
              </a:rPr>
              <a:t>In caso di accertato vizio di mente, dica altresì il perito se il sig. X sia da ritenersi persona socialmente pericolosa</a:t>
            </a:r>
            <a:r>
              <a:rPr lang="it-IT" b="1" kern="100" dirty="0">
                <a:latin typeface="Aptos" panose="020B0004020202020204" pitchFamily="34" charset="0"/>
                <a:ea typeface="MS PGothic" panose="020B0600070205080204" pitchFamily="34" charset="-128"/>
                <a:cs typeface="Times New Roman" panose="02020603050405020304" pitchFamily="18" charset="0"/>
              </a:rPr>
              <a:t>."</a:t>
            </a:r>
            <a:br>
              <a:rPr lang="it-IT" b="1" kern="100" dirty="0">
                <a:latin typeface="Aptos" panose="020B0004020202020204" pitchFamily="34" charset="0"/>
                <a:ea typeface="MS PGothic" panose="020B0600070205080204" pitchFamily="34" charset="-128"/>
                <a:cs typeface="Times New Roman" panose="02020603050405020304" pitchFamily="18" charset="0"/>
              </a:rPr>
            </a:br>
            <a:endParaRPr lang="it-IT" dirty="0"/>
          </a:p>
        </p:txBody>
      </p:sp>
    </p:spTree>
    <p:extLst>
      <p:ext uri="{BB962C8B-B14F-4D97-AF65-F5344CB8AC3E}">
        <p14:creationId xmlns:p14="http://schemas.microsoft.com/office/powerpoint/2010/main" val="6621961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B84CB-53D7-7417-49B3-EADF2950461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C021F6F-11B8-6CE7-922E-8C55277B9488}"/>
              </a:ext>
            </a:extLst>
          </p:cNvPr>
          <p:cNvSpPr>
            <a:spLocks noGrp="1"/>
          </p:cNvSpPr>
          <p:nvPr>
            <p:ph type="title"/>
          </p:nvPr>
        </p:nvSpPr>
        <p:spPr/>
        <p:txBody>
          <a:bodyPr/>
          <a:lstStyle/>
          <a:p>
            <a:r>
              <a:rPr lang="it-IT" dirty="0"/>
              <a:t>ARGOMENTI DI APPROFONDIMENTO</a:t>
            </a:r>
          </a:p>
        </p:txBody>
      </p:sp>
      <p:sp>
        <p:nvSpPr>
          <p:cNvPr id="3" name="Segnaposto contenuto 2">
            <a:extLst>
              <a:ext uri="{FF2B5EF4-FFF2-40B4-BE49-F238E27FC236}">
                <a16:creationId xmlns:a16="http://schemas.microsoft.com/office/drawing/2014/main" id="{64A505E9-FD44-C4C3-6B22-AACC796D072A}"/>
              </a:ext>
            </a:extLst>
          </p:cNvPr>
          <p:cNvSpPr>
            <a:spLocks noGrp="1"/>
          </p:cNvSpPr>
          <p:nvPr>
            <p:ph idx="1"/>
          </p:nvPr>
        </p:nvSpPr>
        <p:spPr/>
        <p:txBody>
          <a:bodyPr/>
          <a:lstStyle/>
          <a:p>
            <a:r>
              <a:rPr lang="it-IT" dirty="0"/>
              <a:t>La mediazione in ambito giuridico</a:t>
            </a:r>
          </a:p>
          <a:p>
            <a:r>
              <a:rPr lang="it-IT" dirty="0"/>
              <a:t>La giustizia riparativa</a:t>
            </a:r>
          </a:p>
          <a:p>
            <a:r>
              <a:rPr lang="it-IT" dirty="0"/>
              <a:t>Le pene alternative al carcere</a:t>
            </a:r>
          </a:p>
          <a:p>
            <a:r>
              <a:rPr lang="it-IT" dirty="0"/>
              <a:t>La rieducazione in carcere, limiti e prospettive</a:t>
            </a:r>
          </a:p>
          <a:p>
            <a:endParaRPr lang="it-IT" dirty="0"/>
          </a:p>
          <a:p>
            <a:endParaRPr lang="it-IT" dirty="0"/>
          </a:p>
          <a:p>
            <a:endParaRPr lang="it-IT" dirty="0"/>
          </a:p>
        </p:txBody>
      </p:sp>
    </p:spTree>
    <p:extLst>
      <p:ext uri="{BB962C8B-B14F-4D97-AF65-F5344CB8AC3E}">
        <p14:creationId xmlns:p14="http://schemas.microsoft.com/office/powerpoint/2010/main" val="212169724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4D375630-56E2-8AB8-C7F1-C92D7BC4C1C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F485115-AA74-50A3-8847-B64F05D5E544}"/>
              </a:ext>
            </a:extLst>
          </p:cNvPr>
          <p:cNvSpPr>
            <a:spLocks noGrp="1"/>
          </p:cNvSpPr>
          <p:nvPr>
            <p:ph type="title"/>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Pericolosità sociale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56CFF590-7E3B-A75F-79DC-C4765473D35F}"/>
              </a:ext>
            </a:extLst>
          </p:cNvPr>
          <p:cNvSpPr>
            <a:spLocks noGrp="1"/>
          </p:cNvSpPr>
          <p:nvPr>
            <p:ph idx="1"/>
          </p:nvPr>
        </p:nvSpPr>
        <p:spPr/>
        <p:txBody>
          <a:bodyPr>
            <a:normAutofit fontScale="70000" lnSpcReduction="20000"/>
          </a:bodyPr>
          <a:lstStyle/>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Art. 203 C.P. - Pericolosità sociale</a:t>
            </a:r>
            <a:endParaRPr lang="it-IT" b="1" dirty="0">
              <a:solidFill>
                <a:srgbClr val="000000"/>
              </a:solidFill>
              <a:latin typeface="Times New Roman" panose="02020603050405020304" pitchFamily="18" charset="0"/>
            </a:endParaRPr>
          </a:p>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Agli effetti della legge penale, è socialmente pericolosa la persona, anche se non imputabile o non punibile, la quale ha commesso taluno dei fatti indicati nell'articolo precedente, quando è probabile che commetta nuovi fatti preveduti dalla legge come reati.</a:t>
            </a:r>
            <a:endParaRPr lang="it-IT" b="1" dirty="0">
              <a:solidFill>
                <a:srgbClr val="000000"/>
              </a:solidFill>
              <a:latin typeface="Times New Roman" panose="02020603050405020304" pitchFamily="18" charset="0"/>
            </a:endParaRPr>
          </a:p>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La qualità di persona socialmente pericolosa si desume dalle circostanze indicate nell'articolo 133.</a:t>
            </a:r>
            <a:endParaRPr lang="it-IT" b="1" dirty="0">
              <a:solidFill>
                <a:srgbClr val="000000"/>
              </a:solidFill>
              <a:latin typeface="Times New Roman" panose="02020603050405020304" pitchFamily="18" charset="0"/>
            </a:endParaRPr>
          </a:p>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 </a:t>
            </a:r>
            <a:endParaRPr lang="it-IT" b="1" dirty="0">
              <a:solidFill>
                <a:srgbClr val="000000"/>
              </a:solidFill>
              <a:latin typeface="Times New Roman" panose="02020603050405020304" pitchFamily="18" charset="0"/>
            </a:endParaRPr>
          </a:p>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Solo nel caso in cui il perito ravvisi la presenza di un vizio di mente, dovrà pronunciarsi sulla eventuale pericolosità sociale da esso derivante</a:t>
            </a:r>
            <a:endParaRPr lang="it-IT" b="1" dirty="0">
              <a:solidFill>
                <a:srgbClr val="000000"/>
              </a:solidFill>
              <a:latin typeface="Times New Roman" panose="02020603050405020304" pitchFamily="18" charset="0"/>
            </a:endParaRPr>
          </a:p>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Il Perito è competente solo sulla Pericolosità sociale Psichiatrica (ossia correlata e causata da vizio di mente)</a:t>
            </a:r>
            <a:br>
              <a:rPr lang="it-IT" b="1" dirty="0">
                <a:solidFill>
                  <a:srgbClr val="000000"/>
                </a:solidFill>
                <a:latin typeface="Times New Roman" panose="02020603050405020304" pitchFamily="18" charset="0"/>
                <a:ea typeface="MS PGothic" panose="020B0600070205080204" pitchFamily="34" charset="-128"/>
              </a:rPr>
            </a:b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386876256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83C24AE0-20F6-FBC0-81BB-BA73DA9F683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43CDE65-C519-73F4-F320-D5042E9A127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152B609-CA46-DBD4-BBFC-94CB828FA0A3}"/>
              </a:ext>
            </a:extLst>
          </p:cNvPr>
          <p:cNvSpPr>
            <a:spLocks noGrp="1"/>
          </p:cNvSpPr>
          <p:nvPr>
            <p:ph idx="1"/>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l'art. 31 della legge 663 del 1986 ha abrogato l'art. 204 c.p. che prevedeva la "pericolosità sociale presunta". E' sempre necessario un accertamento caso per caso della pericolosità.</a:t>
            </a:r>
            <a:br>
              <a:rPr lang="it-IT" b="1" dirty="0">
                <a:solidFill>
                  <a:srgbClr val="000000"/>
                </a:solidFill>
                <a:latin typeface="Times New Roman" panose="02020603050405020304" pitchFamily="18" charset="0"/>
                <a:ea typeface="MS PGothic" panose="020B0600070205080204" pitchFamily="34" charset="-128"/>
              </a:rPr>
            </a:b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410746032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76D776EB-EE2D-21F9-7679-02F69A1FEC6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B62D289-AA99-B2B9-DDBB-BA26A3E1729A}"/>
              </a:ext>
            </a:extLst>
          </p:cNvPr>
          <p:cNvSpPr>
            <a:spLocks noGrp="1"/>
          </p:cNvSpPr>
          <p:nvPr>
            <p:ph type="title"/>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CAPACITÀ DI STARE IN GIUDIZIO</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909A95EE-B020-72E0-220E-89327361F34C}"/>
              </a:ext>
            </a:extLst>
          </p:cNvPr>
          <p:cNvSpPr>
            <a:spLocks noGrp="1"/>
          </p:cNvSpPr>
          <p:nvPr>
            <p:ph idx="1"/>
          </p:nvPr>
        </p:nvSpPr>
        <p:spPr/>
        <p:txBody>
          <a:bodyPr>
            <a:normAutofit fontScale="62500" lnSpcReduction="20000"/>
          </a:bodyPr>
          <a:lstStyle/>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Perizia volta a verificare la sussistenza delle capacità psichiche minime per una partecipazione attiva ed effettiva al processo. </a:t>
            </a:r>
            <a:endParaRPr lang="it-IT" b="1" dirty="0">
              <a:solidFill>
                <a:srgbClr val="000000"/>
              </a:solidFill>
              <a:latin typeface="Times New Roman" panose="02020603050405020304" pitchFamily="18" charset="0"/>
            </a:endParaRPr>
          </a:p>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Diritto all’esercizio dell’autodifesa comprendendo la natura accusatoria del processo</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ea typeface="MS PGothic" panose="020B0600070205080204" pitchFamily="34" charset="-128"/>
              </a:rPr>
              <a:t>Recepire significato e contenuti delle indagini;</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ea typeface="MS PGothic" panose="020B0600070205080204" pitchFamily="34" charset="-128"/>
              </a:rPr>
              <a:t>Preparare propria linea difensiva;</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ea typeface="MS PGothic" panose="020B0600070205080204" pitchFamily="34" charset="-128"/>
              </a:rPr>
              <a:t>Richiesta di fornire prove;</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ea typeface="MS PGothic" panose="020B0600070205080204" pitchFamily="34" charset="-128"/>
              </a:rPr>
              <a:t>Non fornitura prove sfavorevoli;</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ea typeface="MS PGothic" panose="020B0600070205080204" pitchFamily="34" charset="-128"/>
              </a:rPr>
              <a:t>Scegliere un difensore con cui saper collaborare per tutelare i propri interessi;</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ea typeface="MS PGothic" panose="020B0600070205080204" pitchFamily="34" charset="-128"/>
              </a:rPr>
              <a:t>Reggere il contraddittorio</a:t>
            </a:r>
            <a:endParaRPr lang="it-IT" b="1" dirty="0">
              <a:solidFill>
                <a:srgbClr val="000000"/>
              </a:solidFill>
              <a:latin typeface="Times New Roman" panose="02020603050405020304" pitchFamily="18" charset="0"/>
            </a:endParaRPr>
          </a:p>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In caso di incapacità di stare il giudizio la conseguenza:</a:t>
            </a:r>
            <a:endParaRPr lang="it-IT" b="1" dirty="0">
              <a:solidFill>
                <a:srgbClr val="000000"/>
              </a:solidFill>
              <a:latin typeface="Times New Roman" panose="02020603050405020304" pitchFamily="18" charset="0"/>
            </a:endParaRPr>
          </a:p>
          <a:p>
            <a:pPr marL="742950" indent="-285750" algn="just">
              <a:lnSpc>
                <a:spcPct val="115000"/>
              </a:lnSpc>
            </a:pPr>
            <a:r>
              <a:rPr lang="it-IT" b="1" dirty="0">
                <a:solidFill>
                  <a:srgbClr val="000000"/>
                </a:solidFill>
                <a:latin typeface="Times New Roman" panose="02020603050405020304" pitchFamily="18" charset="0"/>
                <a:ea typeface="MS PGothic" panose="020B0600070205080204" pitchFamily="34" charset="-128"/>
              </a:rPr>
              <a:t>Sospensione del processo</a:t>
            </a: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410717507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C1BF45CA-C241-3343-C73A-59CFB660846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635C5DD-1C33-5828-A31D-9B44A53FD0E9}"/>
              </a:ext>
            </a:extLst>
          </p:cNvPr>
          <p:cNvSpPr>
            <a:spLocks noGrp="1"/>
          </p:cNvSpPr>
          <p:nvPr>
            <p:ph type="title"/>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possibile quesito:</a:t>
            </a:r>
            <a:endParaRPr lang="it-IT" dirty="0"/>
          </a:p>
        </p:txBody>
      </p:sp>
      <p:sp>
        <p:nvSpPr>
          <p:cNvPr id="3" name="Segnaposto contenuto 2">
            <a:extLst>
              <a:ext uri="{FF2B5EF4-FFF2-40B4-BE49-F238E27FC236}">
                <a16:creationId xmlns:a16="http://schemas.microsoft.com/office/drawing/2014/main" id="{C448A151-4AD3-ACF5-3239-A1A594872CCB}"/>
              </a:ext>
            </a:extLst>
          </p:cNvPr>
          <p:cNvSpPr>
            <a:spLocks noGrp="1"/>
          </p:cNvSpPr>
          <p:nvPr>
            <p:ph idx="1"/>
          </p:nvPr>
        </p:nvSpPr>
        <p:spPr/>
        <p:txBody>
          <a:bodyPr/>
          <a:lstStyle/>
          <a:p>
            <a:pPr marL="0" indent="0">
              <a:buNone/>
            </a:pPr>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r>
              <a:rPr lang="it-IT" b="1" i="1" dirty="0">
                <a:solidFill>
                  <a:srgbClr val="000000"/>
                </a:solidFill>
                <a:latin typeface="Times New Roman" panose="02020603050405020304" pitchFamily="18" charset="0"/>
                <a:ea typeface="MS PGothic" panose="020B0600070205080204" pitchFamily="34" charset="-128"/>
              </a:rPr>
              <a:t>"Dica il perito, esaminati gli atti di causa, visitato il sig. x, eseguiti tutti gli accertamenti clinici e di laboratorio che riterrà necessari ed opportuni (e che fin da ora si autorizzano nei limiti del 2°comma dell'art. 228 c.p.p.), quali siano le attuali condizioni di mente e, in particolare, se sia in grado di partecipare coscientemente al processo" </a:t>
            </a:r>
            <a:br>
              <a:rPr lang="it-IT" b="1" i="1" dirty="0">
                <a:solidFill>
                  <a:srgbClr val="000000"/>
                </a:solidFill>
                <a:latin typeface="Times New Roman" panose="02020603050405020304" pitchFamily="18" charset="0"/>
                <a:ea typeface="MS PGothic" panose="020B0600070205080204" pitchFamily="34" charset="-128"/>
              </a:rPr>
            </a:b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138508544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30DD0064-601B-D40D-F859-3DD462E4655D}"/>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FEC7D31-6134-107F-36AF-795E0153CE8C}"/>
              </a:ext>
            </a:extLst>
          </p:cNvPr>
          <p:cNvSpPr>
            <a:spLocks noGrp="1"/>
          </p:cNvSpPr>
          <p:nvPr>
            <p:ph type="title"/>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ACCERTAMENTI SULLA VITTIMA DI REATO</a:t>
            </a:r>
            <a:endParaRPr lang="it-IT" dirty="0"/>
          </a:p>
        </p:txBody>
      </p:sp>
      <p:sp>
        <p:nvSpPr>
          <p:cNvPr id="3" name="Segnaposto contenuto 2">
            <a:extLst>
              <a:ext uri="{FF2B5EF4-FFF2-40B4-BE49-F238E27FC236}">
                <a16:creationId xmlns:a16="http://schemas.microsoft.com/office/drawing/2014/main" id="{0AB82748-1B0F-5200-BD01-636C7CCC47CE}"/>
              </a:ext>
            </a:extLst>
          </p:cNvPr>
          <p:cNvSpPr>
            <a:spLocks noGrp="1"/>
          </p:cNvSpPr>
          <p:nvPr>
            <p:ph idx="1"/>
          </p:nvPr>
        </p:nvSpPr>
        <p:spPr/>
        <p:txBody>
          <a:bodyPr>
            <a:normAutofit fontScale="77500" lnSpcReduction="20000"/>
          </a:bodyPr>
          <a:lstStyle/>
          <a:p>
            <a:pPr marL="0" indent="0" algn="just">
              <a:lnSpc>
                <a:spcPct val="115000"/>
              </a:lnSpc>
              <a:buNone/>
            </a:pP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ea typeface="MS PGothic" panose="020B0600070205080204" pitchFamily="34" charset="-128"/>
              </a:rPr>
              <a:t>REATI SESSUALI </a:t>
            </a:r>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 Perizie volte ad accertare se il soggetto passivo si trovava in condizioni di inferiorità psichica. </a:t>
            </a:r>
            <a:endParaRPr lang="it-IT" b="1" dirty="0">
              <a:solidFill>
                <a:srgbClr val="000000"/>
              </a:solidFill>
              <a:latin typeface="Times New Roman" panose="02020603050405020304" pitchFamily="18" charset="0"/>
            </a:endParaRPr>
          </a:p>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La disciplina è stata radicalmente rinnovata dalla Legge 66 del 1996: </a:t>
            </a:r>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la disciplina è stata spostata dal Titolo IX: DEI DELITTI CONTRO LA MORALITA' PUBBLICA E IL BUON COSTUME a quello DEI DELITTI CONTRO LA LIBERTA' PERSONALE</a:t>
            </a:r>
            <a:endParaRPr lang="it-IT" b="1" dirty="0">
              <a:solidFill>
                <a:srgbClr val="000000"/>
              </a:solidFill>
              <a:latin typeface="Times New Roman" panose="02020603050405020304" pitchFamily="18" charset="0"/>
            </a:endParaRPr>
          </a:p>
          <a:p>
            <a:pPr>
              <a:lnSpc>
                <a:spcPct val="115000"/>
              </a:lnSpc>
              <a:spcAft>
                <a:spcPts val="800"/>
              </a:spcAft>
            </a:pPr>
            <a:r>
              <a:rPr lang="it-IT" kern="100" dirty="0">
                <a:latin typeface="Aptos" panose="020B0004020202020204" pitchFamily="34" charset="0"/>
                <a:ea typeface="MS PGothic" panose="020B0600070205080204" pitchFamily="34" charset="-128"/>
                <a:cs typeface="Times New Roman" panose="02020603050405020304" pitchFamily="18" charset="0"/>
              </a:rPr>
              <a:t> </a:t>
            </a:r>
            <a:endParaRPr lang="it-IT" kern="100" dirty="0">
              <a:latin typeface="Aptos" panose="020B000402020202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18152768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EDD10310-3B60-6FC0-FD00-2F218C3CB1E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DB716AB-387A-280E-64AA-4B312EF16BFC}"/>
              </a:ext>
            </a:extLst>
          </p:cNvPr>
          <p:cNvSpPr>
            <a:spLocks noGrp="1"/>
          </p:cNvSpPr>
          <p:nvPr>
            <p:ph type="title"/>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I) Violenza sessuale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002337CA-D3D4-FC72-DA5E-3D0626947346}"/>
              </a:ext>
            </a:extLst>
          </p:cNvPr>
          <p:cNvSpPr>
            <a:spLocks noGrp="1"/>
          </p:cNvSpPr>
          <p:nvPr>
            <p:ph idx="1"/>
          </p:nvPr>
        </p:nvSpPr>
        <p:spPr>
          <a:xfrm>
            <a:off x="838200" y="1959439"/>
            <a:ext cx="10515600" cy="4351338"/>
          </a:xfrm>
        </p:spPr>
        <p:txBody>
          <a:bodyPr>
            <a:normAutofit fontScale="92500" lnSpcReduction="10000"/>
          </a:bodyPr>
          <a:lstStyle/>
          <a:p>
            <a:r>
              <a:rPr lang="it-IT" b="1" kern="100" dirty="0">
                <a:latin typeface="Aptos" panose="020B0004020202020204" pitchFamily="34" charset="0"/>
                <a:ea typeface="MS PGothic" panose="020B0600070205080204" pitchFamily="34" charset="-128"/>
                <a:cs typeface="Times New Roman" panose="02020603050405020304" pitchFamily="18" charset="0"/>
              </a:rPr>
              <a:t>Art . 609 bis C. P. Violenza sessuale</a:t>
            </a:r>
            <a:r>
              <a:rPr lang="it-IT" kern="100" dirty="0">
                <a:latin typeface="Aptos" panose="020B0004020202020204" pitchFamily="34" charset="0"/>
                <a:ea typeface="MS PGothic" panose="020B0600070205080204" pitchFamily="34" charset="-128"/>
                <a:cs typeface="Times New Roman" panose="02020603050405020304" pitchFamily="18" charset="0"/>
              </a:rPr>
              <a:t> </a:t>
            </a: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Chiunque, con violenza o minaccia o mediante abuso di autorità, costringe taluno a compiere o subire atti sessuali è punito con la reclusione da cinque a dieci anni. </a:t>
            </a: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Alla stessa pena soggiace chi induce taluno a compiere o subire atti sessuali: </a:t>
            </a: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1) abusando delle condizioni di inferiorità fisica o psichica della persona offesa al momento del fatto; </a:t>
            </a: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2) traendo in inganno la persona offesa per essersi il colpevole sostituito ad altra persona. </a:t>
            </a: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Nei casi di minore gravità la pena è diminuita in misura non eccedente i due terzi. </a:t>
            </a:r>
            <a:endParaRPr lang="it-IT" dirty="0"/>
          </a:p>
        </p:txBody>
      </p:sp>
    </p:spTree>
    <p:extLst>
      <p:ext uri="{BB962C8B-B14F-4D97-AF65-F5344CB8AC3E}">
        <p14:creationId xmlns:p14="http://schemas.microsoft.com/office/powerpoint/2010/main" val="99959009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B1F1A4D2-8C7E-EB15-2B53-A9D92A3E99B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EE59D73-5EF0-7F8E-513D-67C6A867CEF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3B34710-467B-2340-D332-013787E65D48}"/>
              </a:ext>
            </a:extLst>
          </p:cNvPr>
          <p:cNvSpPr>
            <a:spLocks noGrp="1"/>
          </p:cNvSpPr>
          <p:nvPr>
            <p:ph idx="1"/>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Il reato di violenza sessuale si realizza dunque in caso di:</a:t>
            </a:r>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a) Costrizione (violenza o minaccia)</a:t>
            </a:r>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b) Induzione</a:t>
            </a: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 Abuso di condizioni di inferiorità</a:t>
            </a: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 Sostituzione di persona</a:t>
            </a: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290198450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174B697F-2FBE-116B-3710-7CB83B3B336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1AE526F-E1D7-9888-726E-23CE16EBF55A}"/>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ea typeface="MS PGothic" panose="020B0600070205080204" pitchFamily="34" charset="-128"/>
              </a:rPr>
              <a:t>In alcuni casi la violenza è aggravata. Tra questi i casi di violenza su minori</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4327870-1547-20AD-2962-C29F115D5AC9}"/>
              </a:ext>
            </a:extLst>
          </p:cNvPr>
          <p:cNvSpPr>
            <a:spLocks noGrp="1"/>
          </p:cNvSpPr>
          <p:nvPr>
            <p:ph idx="1"/>
          </p:nvPr>
        </p:nvSpPr>
        <p:spPr/>
        <p:txBody>
          <a:bodyPr>
            <a:normAutofit fontScale="92500" lnSpcReduction="20000"/>
          </a:bodyPr>
          <a:lstStyle/>
          <a:p>
            <a:pPr marL="0" indent="0" algn="just">
              <a:lnSpc>
                <a:spcPct val="115000"/>
              </a:lnSpc>
              <a:buNone/>
            </a:pPr>
            <a:r>
              <a:rPr lang="it-IT" b="1" dirty="0">
                <a:solidFill>
                  <a:srgbClr val="000000"/>
                </a:solidFill>
                <a:latin typeface="Times New Roman" panose="02020603050405020304" pitchFamily="18" charset="0"/>
                <a:ea typeface="MS PGothic" panose="020B0600070205080204" pitchFamily="34" charset="-128"/>
              </a:rPr>
              <a:t>Si ha reato anche fuori dai casi della violenza se gli atti sessuali sono commessi da maggiorenne con minorenni: </a:t>
            </a:r>
            <a:endParaRPr lang="it-IT" b="1" dirty="0">
              <a:solidFill>
                <a:srgbClr val="000000"/>
              </a:solidFill>
              <a:latin typeface="Times New Roman" panose="02020603050405020304" pitchFamily="18" charset="0"/>
            </a:endParaRPr>
          </a:p>
          <a:p>
            <a:r>
              <a:rPr lang="it-IT" b="1" kern="100" dirty="0">
                <a:latin typeface="Aptos" panose="020B0004020202020204" pitchFamily="34" charset="0"/>
                <a:ea typeface="MS PGothic" panose="020B0600070205080204" pitchFamily="34" charset="-128"/>
                <a:cs typeface="Times New Roman" panose="02020603050405020304" pitchFamily="18" charset="0"/>
              </a:rPr>
              <a:t>Art . 609 quater Atti sessuali con minorenne</a:t>
            </a:r>
            <a:br>
              <a:rPr lang="it-IT" b="1"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 </a:t>
            </a: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Soggiace alla pena stabilita dall'articolo 609-bis chiunque, </a:t>
            </a:r>
            <a:r>
              <a:rPr lang="it-IT" b="1" kern="100" dirty="0">
                <a:latin typeface="Aptos" panose="020B0004020202020204" pitchFamily="34" charset="0"/>
                <a:ea typeface="MS PGothic" panose="020B0600070205080204" pitchFamily="34" charset="-128"/>
                <a:cs typeface="Times New Roman" panose="02020603050405020304" pitchFamily="18" charset="0"/>
              </a:rPr>
              <a:t>al di fuori delle ipotesi previste in detto articolo</a:t>
            </a:r>
            <a:r>
              <a:rPr lang="it-IT" kern="100" dirty="0">
                <a:latin typeface="Aptos" panose="020B0004020202020204" pitchFamily="34" charset="0"/>
                <a:ea typeface="MS PGothic" panose="020B0600070205080204" pitchFamily="34" charset="-128"/>
                <a:cs typeface="Times New Roman" panose="02020603050405020304" pitchFamily="18" charset="0"/>
              </a:rPr>
              <a:t>, compie atti sessuali con persona che al momento del fatto: </a:t>
            </a: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1) non ha compiuto gli anni quattordici; </a:t>
            </a: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2) non ha compiuto gli anni sedici, quando il colpevole sia l'ascendente, il genitore anche adottivo, il tutore, ovvero altra persona cui, per ragioni di cura, di educazione, di istruzione, di vigilanza o di custodia, il minore è affidato o che abbia, con quest’ultimo, una relazione di convivenza. </a:t>
            </a:r>
            <a:br>
              <a:rPr lang="it-IT" kern="100" dirty="0">
                <a:latin typeface="Aptos" panose="020B0004020202020204" pitchFamily="34" charset="0"/>
                <a:ea typeface="MS PGothic" panose="020B0600070205080204" pitchFamily="34" charset="-128"/>
                <a:cs typeface="Times New Roman" panose="02020603050405020304" pitchFamily="18" charset="0"/>
              </a:rPr>
            </a:br>
            <a:endParaRPr lang="it-IT" dirty="0"/>
          </a:p>
        </p:txBody>
      </p:sp>
    </p:spTree>
    <p:extLst>
      <p:ext uri="{BB962C8B-B14F-4D97-AF65-F5344CB8AC3E}">
        <p14:creationId xmlns:p14="http://schemas.microsoft.com/office/powerpoint/2010/main" val="399989134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736AB50F-83EB-B61B-7FCF-0BE3D77922E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131A47D-D72C-C9D7-0384-B871B86B5260}"/>
              </a:ext>
            </a:extLst>
          </p:cNvPr>
          <p:cNvSpPr>
            <a:spLocks noGrp="1"/>
          </p:cNvSpPr>
          <p:nvPr>
            <p:ph type="title"/>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Atti sessuali con minori:</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4DDB51D5-A0E3-7F53-F917-C6E7B002B72E}"/>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ea typeface="MS PGothic" panose="020B0600070205080204" pitchFamily="34" charset="-128"/>
              </a:rPr>
              <a:t>1) Minori anni quattordici;</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ea typeface="MS PGothic" panose="020B0600070205080204" pitchFamily="34" charset="-128"/>
              </a:rPr>
              <a:t>2) Minori anni sedici, se in presenza di particolari circostanze;</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ea typeface="MS PGothic" panose="020B0600070205080204" pitchFamily="34" charset="-128"/>
              </a:rPr>
              <a:t>3) Aggravamento per minori di anni dieci;</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ea typeface="MS PGothic" panose="020B0600070205080204" pitchFamily="34" charset="-128"/>
              </a:rPr>
              <a:t>4) Particolare disciplina nei rapporti tra minori;</a:t>
            </a:r>
            <a:r>
              <a:rPr lang="it-IT" b="1" dirty="0">
                <a:solidFill>
                  <a:srgbClr val="000000"/>
                </a:solidFill>
                <a:latin typeface="Times New Roman" panose="02020603050405020304" pitchFamily="18" charset="0"/>
              </a:rPr>
              <a:t> </a:t>
            </a:r>
          </a:p>
          <a:p>
            <a:endParaRPr lang="it-IT" dirty="0"/>
          </a:p>
        </p:txBody>
      </p:sp>
    </p:spTree>
    <p:extLst>
      <p:ext uri="{BB962C8B-B14F-4D97-AF65-F5344CB8AC3E}">
        <p14:creationId xmlns:p14="http://schemas.microsoft.com/office/powerpoint/2010/main" val="56241428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620878CD-A470-665B-0409-95E6FAECF57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7E8B1CD-C4D0-9121-B036-1BC4782874A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FD08112-41AB-54E2-1648-4CAB8EA38322}"/>
              </a:ext>
            </a:extLst>
          </p:cNvPr>
          <p:cNvSpPr>
            <a:spLocks noGrp="1"/>
          </p:cNvSpPr>
          <p:nvPr>
            <p:ph idx="1"/>
          </p:nvPr>
        </p:nvSpPr>
        <p:spPr/>
        <p:txBody>
          <a:bodyPr>
            <a:normAutofit fontScale="70000" lnSpcReduction="20000"/>
          </a:bodyPr>
          <a:lstStyle/>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In alcuni casi è necessario procedere a verifica “tecnica” dello stato di inferiorità</a:t>
            </a:r>
            <a:endParaRPr lang="it-IT" b="1" dirty="0">
              <a:solidFill>
                <a:srgbClr val="000000"/>
              </a:solidFill>
              <a:latin typeface="Times New Roman" panose="02020603050405020304" pitchFamily="18" charset="0"/>
            </a:endParaRPr>
          </a:p>
          <a:p>
            <a:pPr marL="342900" indent="-342900" algn="just">
              <a:lnSpc>
                <a:spcPct val="115000"/>
              </a:lnSpc>
            </a:pP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Possibile quesito :</a:t>
            </a:r>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r>
              <a:rPr lang="it-IT" b="1" i="1" dirty="0">
                <a:solidFill>
                  <a:srgbClr val="000000"/>
                </a:solidFill>
                <a:latin typeface="Times New Roman" panose="02020603050405020304" pitchFamily="18" charset="0"/>
                <a:ea typeface="MS PGothic" panose="020B0600070205080204" pitchFamily="34" charset="-128"/>
              </a:rPr>
              <a:t>"tenuto conto della dinamica del reato per cui è processo, dica il perito se il sig. tizio, al momento del fatto, si trovava o meno in condizioni di inferiorità psichica"</a:t>
            </a:r>
            <a:br>
              <a:rPr lang="it-IT" b="1" i="1" dirty="0">
                <a:solidFill>
                  <a:srgbClr val="000000"/>
                </a:solidFill>
                <a:latin typeface="Times New Roman" panose="02020603050405020304" pitchFamily="18" charset="0"/>
                <a:ea typeface="MS PGothic" panose="020B0600070205080204" pitchFamily="34" charset="-128"/>
              </a:rPr>
            </a:br>
            <a:endParaRPr lang="it-IT" b="1" dirty="0">
              <a:solidFill>
                <a:srgbClr val="000000"/>
              </a:solidFill>
              <a:latin typeface="Times New Roman" panose="02020603050405020304" pitchFamily="18" charset="0"/>
            </a:endParaRPr>
          </a:p>
          <a:p>
            <a:r>
              <a:rPr lang="it-IT" b="1" kern="100" dirty="0">
                <a:latin typeface="Aptos" panose="020B0004020202020204" pitchFamily="34" charset="0"/>
                <a:ea typeface="MS PGothic" panose="020B0600070205080204" pitchFamily="34" charset="-128"/>
                <a:cs typeface="Times New Roman" panose="02020603050405020304" pitchFamily="18" charset="0"/>
              </a:rPr>
              <a:t>Questioni:</a:t>
            </a:r>
            <a:br>
              <a:rPr lang="it-IT" kern="100" dirty="0">
                <a:latin typeface="Aptos" panose="020B0004020202020204" pitchFamily="34" charset="0"/>
                <a:ea typeface="MS PGothic" panose="020B0600070205080204" pitchFamily="34" charset="-128"/>
                <a:cs typeface="Times New Roman" panose="02020603050405020304" pitchFamily="18" charset="0"/>
              </a:rPr>
            </a:b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a) La "malattia mentale" in sé del soggetto passivo non è più considerata un'aggravante (come nella vecchia normativa). Acquista rilievo solo nella misura in cui determina una condizione di inferiorità psichica. Questo per:</a:t>
            </a: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 tutelare la libertà sessuale dei malati psichici;</a:t>
            </a: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 per dare maggiore concretezza alle dinamiche di abuso</a:t>
            </a:r>
            <a:br>
              <a:rPr lang="it-IT" kern="100" dirty="0">
                <a:latin typeface="Aptos" panose="020B0004020202020204" pitchFamily="34" charset="0"/>
                <a:ea typeface="MS PGothic" panose="020B0600070205080204" pitchFamily="34" charset="-128"/>
                <a:cs typeface="Times New Roman" panose="02020603050405020304" pitchFamily="18" charset="0"/>
              </a:rPr>
            </a:br>
            <a:endParaRPr lang="it-IT" dirty="0"/>
          </a:p>
        </p:txBody>
      </p:sp>
    </p:spTree>
    <p:extLst>
      <p:ext uri="{BB962C8B-B14F-4D97-AF65-F5344CB8AC3E}">
        <p14:creationId xmlns:p14="http://schemas.microsoft.com/office/powerpoint/2010/main" val="1856830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40DAC-CE33-A8CA-DA10-D9F7F0A2A0D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C663032-B663-FAF9-5AD1-BBAF827A75F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F0285A5-A865-BD58-6C54-42DE5043FD4D}"/>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163697827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442540D4-DF69-D02A-B3A9-9C0517DFAF3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B10689A-AF32-1420-CDD9-5E532D877EB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39F703A-818D-0F56-0339-D93791FA49B4}"/>
              </a:ext>
            </a:extLst>
          </p:cNvPr>
          <p:cNvSpPr>
            <a:spLocks noGrp="1"/>
          </p:cNvSpPr>
          <p:nvPr>
            <p:ph idx="1"/>
          </p:nvPr>
        </p:nvSpPr>
        <p:spPr/>
        <p:txBody>
          <a:bodyPr>
            <a:normAutofit fontScale="85000" lnSpcReduction="10000"/>
          </a:bodyPr>
          <a:lstStyle/>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b) Non è più necessaria la "incapacità a resistere a cagione delle proprie condizioni di inferiorità" (vecchio art. 519).</a:t>
            </a: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Il passaggio da tale concetto a quello di "abuso" rende il fenomeno molto più sfumato: per realizzarsi abuso è sufficiente la partecipazione condizionata da uno stato soggettivo particolare</a:t>
            </a:r>
            <a:endParaRPr lang="it-IT" b="1" dirty="0">
              <a:solidFill>
                <a:srgbClr val="000000"/>
              </a:solidFill>
              <a:latin typeface="Times New Roman" panose="02020603050405020304" pitchFamily="18" charset="0"/>
            </a:endParaRPr>
          </a:p>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Si passa dal concetto di “incapacità di rifiuto” a quello di “consenso viziato”</a:t>
            </a:r>
            <a:endParaRPr lang="it-IT" b="1" dirty="0">
              <a:solidFill>
                <a:srgbClr val="000000"/>
              </a:solidFill>
              <a:latin typeface="Times New Roman" panose="02020603050405020304" pitchFamily="18" charset="0"/>
            </a:endParaRPr>
          </a:p>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c) La perizia sul soggetto passivo perde caratteristiche strettamente diagnostiche (che possono costituire tuttavia utili presupposti) per acquisire maggiori caratteri di tipo “transazionale”: indagine sui caratteri della relazione tra soggetto attivo e soggetto passivo.</a:t>
            </a: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402323794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47B82B09-634B-5C80-5CE1-82ABBF72F3C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8A5F1E8-77A3-A26B-22D0-AD73CAC4F07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DC14ABE-2BFB-BA4F-9050-B36C7F255C7D}"/>
              </a:ext>
            </a:extLst>
          </p:cNvPr>
          <p:cNvSpPr>
            <a:spLocks noGrp="1"/>
          </p:cNvSpPr>
          <p:nvPr>
            <p:ph idx="1"/>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Tutto ciò comporta rischi di:</a:t>
            </a:r>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 Sovrapposizione di ruoli tra perito e giudice (nella misura in cui si passa sottilmente da una indagine sulle premesse cliniche ad una indagine sulle dinamiche di relazione);</a:t>
            </a: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 Rischi di “circolarità di ragionamento” tra abuso e inferiorità;</a:t>
            </a: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 Perdita di certezza nella individuazione dei confini del reato</a:t>
            </a:r>
            <a:br>
              <a:rPr lang="it-IT" b="1" dirty="0">
                <a:solidFill>
                  <a:srgbClr val="000000"/>
                </a:solidFill>
                <a:latin typeface="Times New Roman" panose="02020603050405020304" pitchFamily="18" charset="0"/>
                <a:ea typeface="MS PGothic" panose="020B0600070205080204" pitchFamily="34" charset="-128"/>
              </a:rPr>
            </a:b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215243171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444AF079-E7F2-39C4-8A8B-FB965263C2D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9B0253E-5284-7CF5-0075-D66277BC9C3C}"/>
              </a:ext>
            </a:extLst>
          </p:cNvPr>
          <p:cNvSpPr>
            <a:spLocks noGrp="1"/>
          </p:cNvSpPr>
          <p:nvPr>
            <p:ph type="title"/>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CIRCONVENZIONE DI INCAPACE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A2883720-A415-5425-44F5-4A4EA29E95D8}"/>
              </a:ext>
            </a:extLst>
          </p:cNvPr>
          <p:cNvSpPr>
            <a:spLocks noGrp="1"/>
          </p:cNvSpPr>
          <p:nvPr>
            <p:ph idx="1"/>
          </p:nvPr>
        </p:nvSpPr>
        <p:spPr/>
        <p:txBody>
          <a:bodyPr>
            <a:normAutofit fontScale="85000" lnSpcReduction="20000"/>
          </a:bodyPr>
          <a:lstStyle/>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Perizie volte a stabilire se il soggetto passivo fosse suscettibile di comportamenti suggestivi</a:t>
            </a:r>
            <a:endParaRPr lang="it-IT" b="1" dirty="0">
              <a:solidFill>
                <a:srgbClr val="000000"/>
              </a:solidFill>
              <a:latin typeface="Times New Roman" panose="02020603050405020304" pitchFamily="18" charset="0"/>
            </a:endParaRPr>
          </a:p>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Art. 643 C.P. Circonvenzione di persone incapaci</a:t>
            </a:r>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“Chiunque, per procurare a sé o ad altri un profitto, abusando dei bisogni, delle passioni o della inesperienza di una persona minore, ovvero abusando dello stato d'infermità o deficienza psichica di una persona, anche se non interdetta o inabilitata, la induce a compiere un atto, che importi qualsiasi effetto giuridico per lei o per altri dannoso, è punito con la reclusione da due a sei anni e con la multa da lire quattrocentomila a quattro milioni.”</a:t>
            </a:r>
            <a:br>
              <a:rPr lang="it-IT" b="1" dirty="0">
                <a:solidFill>
                  <a:srgbClr val="000000"/>
                </a:solidFill>
                <a:latin typeface="Times New Roman" panose="02020603050405020304" pitchFamily="18" charset="0"/>
                <a:ea typeface="MS PGothic" panose="020B0600070205080204" pitchFamily="34" charset="-128"/>
              </a:rPr>
            </a:b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354353714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66117429-7F6F-A93D-3373-05DF49022C7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287F575-0AFA-A841-ADFC-2BA8AD5E3AA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4530C69-4382-EEA4-1CCD-EE56ACFDB6BF}"/>
              </a:ext>
            </a:extLst>
          </p:cNvPr>
          <p:cNvSpPr>
            <a:spLocks noGrp="1"/>
          </p:cNvSpPr>
          <p:nvPr>
            <p:ph idx="1"/>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I) La vittima (soggetto passivo)</a:t>
            </a:r>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La norma tutela il diritto alla libera autodeterminazione dei soggetti in stato di inferiorità psichica: punisce chi, approfittando di tale stato, li induce a concludere negozi giuridici al loro svantaggiosi.</a:t>
            </a:r>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Lo stato di inferiorità psichica riguarda:</a:t>
            </a: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1) i minori</a:t>
            </a: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2) chi si trova in stato di: “infermità o deficienza psichica”</a:t>
            </a:r>
            <a:br>
              <a:rPr lang="it-IT" b="1" dirty="0">
                <a:solidFill>
                  <a:srgbClr val="000000"/>
                </a:solidFill>
                <a:latin typeface="Times New Roman" panose="02020603050405020304" pitchFamily="18" charset="0"/>
                <a:ea typeface="MS PGothic" panose="020B0600070205080204" pitchFamily="34" charset="-128"/>
              </a:rPr>
            </a:b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2371180624"/>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DBDB6C13-EFFF-AE82-1BB0-8CC42F0D3CE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5882BA6-E38D-35BA-206D-13729A00A72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D40D4AB-060D-36B9-5FA5-1AD0E8466DAA}"/>
              </a:ext>
            </a:extLst>
          </p:cNvPr>
          <p:cNvSpPr>
            <a:spLocks noGrp="1"/>
          </p:cNvSpPr>
          <p:nvPr>
            <p:ph idx="1"/>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Anche in questo caso non valgono categorie diagnostiche in sé, ma le compromissioni psicopatologiche in relazione ai fatti:</a:t>
            </a: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“per la consumazione del reato di circonvenzione di persone incapaci, ex art. 643 c.p., è necessaria l'esistenza di uno stato di infermità o deficienza psichica di una persona: per l'esistenza di tale stato, non occorre una vera e propria malattia mentale, ma occorre pur sempre un'effettiva e notevole menomazione delle facoltà intellettive o volitive, tale da rendere possibile la suggestione del minorato da parte di altri” (Cass., II, 11.6.1992, in Cass. </a:t>
            </a:r>
            <a:r>
              <a:rPr lang="it-IT" b="1" dirty="0" err="1">
                <a:solidFill>
                  <a:srgbClr val="000000"/>
                </a:solidFill>
                <a:latin typeface="Times New Roman" panose="02020603050405020304" pitchFamily="18" charset="0"/>
                <a:ea typeface="MS PGothic" panose="020B0600070205080204" pitchFamily="34" charset="-128"/>
              </a:rPr>
              <a:t>pen</a:t>
            </a:r>
            <a:r>
              <a:rPr lang="it-IT" b="1" dirty="0">
                <a:solidFill>
                  <a:srgbClr val="000000"/>
                </a:solidFill>
                <a:latin typeface="Times New Roman" panose="02020603050405020304" pitchFamily="18" charset="0"/>
                <a:ea typeface="MS PGothic" panose="020B0600070205080204" pitchFamily="34" charset="-128"/>
              </a:rPr>
              <a:t>., 1994, p. 299).</a:t>
            </a:r>
            <a:br>
              <a:rPr lang="it-IT" b="1" dirty="0">
                <a:solidFill>
                  <a:srgbClr val="000000"/>
                </a:solidFill>
                <a:latin typeface="Times New Roman" panose="02020603050405020304" pitchFamily="18" charset="0"/>
                <a:ea typeface="MS PGothic" panose="020B0600070205080204" pitchFamily="34" charset="-128"/>
              </a:rPr>
            </a:b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207375191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505DBABE-5FAF-7278-3580-6C9563BABA5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4CC5AA6-D0DC-26C1-6907-CE8690A829C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96A0D9D-1666-255C-64FF-20F8897BA392}"/>
              </a:ext>
            </a:extLst>
          </p:cNvPr>
          <p:cNvSpPr>
            <a:spLocks noGrp="1"/>
          </p:cNvSpPr>
          <p:nvPr>
            <p:ph idx="1"/>
          </p:nvPr>
        </p:nvSpPr>
        <p:spPr/>
        <p:txBody>
          <a:bodyPr>
            <a:normAutofit lnSpcReduction="10000"/>
          </a:bodyPr>
          <a:lstStyle/>
          <a:p>
            <a:r>
              <a:rPr lang="it-IT" b="1" dirty="0">
                <a:solidFill>
                  <a:srgbClr val="000000"/>
                </a:solidFill>
                <a:latin typeface="Times New Roman" panose="02020603050405020304" pitchFamily="18" charset="0"/>
                <a:ea typeface="MS PGothic" panose="020B0600070205080204" pitchFamily="34" charset="-128"/>
              </a:rPr>
              <a:t>Esempio particolare, il rapporto terapeuta-paziente (può esserci circonvenzione anche se il paziente non è “malato di mente”:</a:t>
            </a:r>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“che, ove nel rapporto di psicoterapia la relazione di transfert agisca su pazienti in condizioni di precario equilibrio psicoaffettivo ovvero con connotazioni psicopatologiche, in alcuni casi, da accertare volta per volta in concreto, si può realizzare un vero e proprio rapporto di dipendenza che configura quello stato di deficienza psichica previsto dall'art. 643” (Cass., II, 10.3.1989, in </a:t>
            </a:r>
            <a:r>
              <a:rPr lang="it-IT" b="1" dirty="0" err="1">
                <a:solidFill>
                  <a:srgbClr val="000000"/>
                </a:solidFill>
                <a:latin typeface="Times New Roman" panose="02020603050405020304" pitchFamily="18" charset="0"/>
                <a:ea typeface="MS PGothic" panose="020B0600070205080204" pitchFamily="34" charset="-128"/>
              </a:rPr>
              <a:t>Giust</a:t>
            </a:r>
            <a:r>
              <a:rPr lang="it-IT" b="1" dirty="0">
                <a:solidFill>
                  <a:srgbClr val="000000"/>
                </a:solidFill>
                <a:latin typeface="Times New Roman" panose="02020603050405020304" pitchFamily="18" charset="0"/>
                <a:ea typeface="MS PGothic" panose="020B0600070205080204" pitchFamily="34" charset="-128"/>
              </a:rPr>
              <a:t>. </a:t>
            </a:r>
            <a:r>
              <a:rPr lang="it-IT" b="1" dirty="0" err="1">
                <a:solidFill>
                  <a:srgbClr val="000000"/>
                </a:solidFill>
                <a:latin typeface="Times New Roman" panose="02020603050405020304" pitchFamily="18" charset="0"/>
                <a:ea typeface="MS PGothic" panose="020B0600070205080204" pitchFamily="34" charset="-128"/>
              </a:rPr>
              <a:t>pen</a:t>
            </a:r>
            <a:r>
              <a:rPr lang="it-IT" b="1" dirty="0">
                <a:solidFill>
                  <a:srgbClr val="000000"/>
                </a:solidFill>
                <a:latin typeface="Times New Roman" panose="02020603050405020304" pitchFamily="18" charset="0"/>
                <a:ea typeface="MS PGothic" panose="020B0600070205080204" pitchFamily="34" charset="-128"/>
              </a:rPr>
              <a:t>., 1990, II, c. 415; in Giur. it., 1990, II, p. 154; in Foro it., 1989, II, c. 641 ss.; e in Cass. </a:t>
            </a:r>
            <a:r>
              <a:rPr lang="it-IT" b="1" dirty="0" err="1">
                <a:solidFill>
                  <a:srgbClr val="000000"/>
                </a:solidFill>
                <a:latin typeface="Times New Roman" panose="02020603050405020304" pitchFamily="18" charset="0"/>
                <a:ea typeface="MS PGothic" panose="020B0600070205080204" pitchFamily="34" charset="-128"/>
              </a:rPr>
              <a:t>pen</a:t>
            </a:r>
            <a:r>
              <a:rPr lang="it-IT" b="1" dirty="0">
                <a:solidFill>
                  <a:srgbClr val="000000"/>
                </a:solidFill>
                <a:latin typeface="Times New Roman" panose="02020603050405020304" pitchFamily="18" charset="0"/>
                <a:ea typeface="MS PGothic" panose="020B0600070205080204" pitchFamily="34" charset="-128"/>
              </a:rPr>
              <a:t>., 1990, p. 2115).</a:t>
            </a:r>
            <a:br>
              <a:rPr lang="it-IT" b="1" dirty="0">
                <a:solidFill>
                  <a:srgbClr val="000000"/>
                </a:solidFill>
                <a:latin typeface="Times New Roman" panose="02020603050405020304" pitchFamily="18" charset="0"/>
                <a:ea typeface="MS PGothic" panose="020B0600070205080204" pitchFamily="34" charset="-128"/>
              </a:rPr>
            </a:b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347208285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08B8704F-8BFF-C373-CABF-A665D99C6DF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06D4FE3-B7DA-7FC6-830E-A449E0085F94}"/>
              </a:ext>
            </a:extLst>
          </p:cNvPr>
          <p:cNvSpPr>
            <a:spLocks noGrp="1"/>
          </p:cNvSpPr>
          <p:nvPr>
            <p:ph type="title"/>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La tutela non si limita ad un piano patrimoniale:</a:t>
            </a:r>
            <a:endParaRPr lang="it-IT" dirty="0"/>
          </a:p>
        </p:txBody>
      </p:sp>
      <p:sp>
        <p:nvSpPr>
          <p:cNvPr id="3" name="Segnaposto contenuto 2">
            <a:extLst>
              <a:ext uri="{FF2B5EF4-FFF2-40B4-BE49-F238E27FC236}">
                <a16:creationId xmlns:a16="http://schemas.microsoft.com/office/drawing/2014/main" id="{22FB4644-D60A-6FA0-3F64-B23930A198B4}"/>
              </a:ext>
            </a:extLst>
          </p:cNvPr>
          <p:cNvSpPr>
            <a:spLocks noGrp="1"/>
          </p:cNvSpPr>
          <p:nvPr>
            <p:ph idx="1"/>
          </p:nvPr>
        </p:nvSpPr>
        <p:spPr/>
        <p:txBody>
          <a:bodyPr>
            <a:normAutofit fontScale="92500" lnSpcReduction="20000"/>
          </a:bodyPr>
          <a:lstStyle/>
          <a:p>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"al pari del patrimonio del minore, il delitto di cui all'art. 643 c.p. tutela altresì la possibilità, al minore stesso garantita, di orientare la propria attività in una direzione che non sia per lui pregiudizievole a causa degli altrui abusi; risponde pertanto del reato di circonvenzione di incapaci il sedicente regista che presentatosi in casa di una ragazza quindicenne, in assenza dei genitori, allo scopo di eseguire dei provini di un film musicale (film annunciato tramite inserzione pubblicitaria sulla stampa, cui la ragazza stessa aveva in precedenza risposto dichiarandosi disponibile a partecipare come cantante-attrice), la convinca gradualmente, mediante promesse ed allettamenti, a farsi ritrarre nuda in più pose e riprese filmate" (Trib. Lecce, 13.5.1991, in Foro it., 1992, II, p. 316).</a:t>
            </a:r>
            <a:br>
              <a:rPr lang="it-IT" b="1" dirty="0">
                <a:solidFill>
                  <a:srgbClr val="000000"/>
                </a:solidFill>
                <a:latin typeface="Times New Roman" panose="02020603050405020304" pitchFamily="18" charset="0"/>
                <a:ea typeface="MS PGothic" panose="020B0600070205080204" pitchFamily="34" charset="-128"/>
              </a:rPr>
            </a:b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24029344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E4740395-CBB2-1AB4-4860-843658875E8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C3D1931-4B42-CEA2-087D-E6897C251C2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1D89253-1791-F7A2-953A-0A6BAEDB9879}"/>
              </a:ext>
            </a:extLst>
          </p:cNvPr>
          <p:cNvSpPr>
            <a:spLocks noGrp="1"/>
          </p:cNvSpPr>
          <p:nvPr>
            <p:ph idx="1"/>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II) Le attività peritali</a:t>
            </a:r>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“L'incombenza affidata al perito è quella di accertare le condizioni di </a:t>
            </a:r>
            <a:r>
              <a:rPr lang="it-IT" b="1" dirty="0" err="1">
                <a:solidFill>
                  <a:srgbClr val="000000"/>
                </a:solidFill>
                <a:latin typeface="Times New Roman" panose="02020603050405020304" pitchFamily="18" charset="0"/>
                <a:ea typeface="MS PGothic" panose="020B0600070205080204" pitchFamily="34" charset="-128"/>
              </a:rPr>
              <a:t>circonvenibilità</a:t>
            </a:r>
            <a:r>
              <a:rPr lang="it-IT" b="1" dirty="0">
                <a:solidFill>
                  <a:srgbClr val="000000"/>
                </a:solidFill>
                <a:latin typeface="Times New Roman" panose="02020603050405020304" pitchFamily="18" charset="0"/>
                <a:ea typeface="MS PGothic" panose="020B0600070205080204" pitchFamily="34" charset="-128"/>
              </a:rPr>
              <a:t> per deficienza psichica o per infermità di mente (verità clinica), non di pronunciarsi sull'avvenuta o meno circonvenzione (verità processuale)” (Fornari, Trattato di psichiatria forense).</a:t>
            </a:r>
            <a:br>
              <a:rPr lang="it-IT" b="1" dirty="0">
                <a:solidFill>
                  <a:srgbClr val="000000"/>
                </a:solidFill>
                <a:latin typeface="Times New Roman" panose="02020603050405020304" pitchFamily="18" charset="0"/>
                <a:ea typeface="MS PGothic" panose="020B0600070205080204" pitchFamily="34" charset="-128"/>
              </a:rPr>
            </a:b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631311546"/>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E960E86D-CC95-6CB0-9D78-7EF7211D258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E559352-0615-6D09-3940-1D1697EC742C}"/>
              </a:ext>
            </a:extLst>
          </p:cNvPr>
          <p:cNvSpPr>
            <a:spLocks noGrp="1"/>
          </p:cNvSpPr>
          <p:nvPr>
            <p:ph type="title"/>
          </p:nvPr>
        </p:nvSpPr>
        <p:spPr/>
        <p:txBody>
          <a:bodyPr/>
          <a:lstStyle/>
          <a:p>
            <a:r>
              <a:rPr lang="it-IT" kern="100" dirty="0">
                <a:latin typeface="Aptos" panose="020B0004020202020204" pitchFamily="34" charset="0"/>
                <a:ea typeface="MS PGothic" panose="020B0600070205080204" pitchFamily="34" charset="-128"/>
                <a:cs typeface="Times New Roman" panose="02020603050405020304" pitchFamily="18" charset="0"/>
              </a:rPr>
              <a:t>Possibile quesito:</a:t>
            </a:r>
            <a:endParaRPr lang="it-IT" dirty="0"/>
          </a:p>
        </p:txBody>
      </p:sp>
      <p:sp>
        <p:nvSpPr>
          <p:cNvPr id="3" name="Segnaposto contenuto 2">
            <a:extLst>
              <a:ext uri="{FF2B5EF4-FFF2-40B4-BE49-F238E27FC236}">
                <a16:creationId xmlns:a16="http://schemas.microsoft.com/office/drawing/2014/main" id="{BA60816A-CD98-EF78-1C88-59CA37191B3A}"/>
              </a:ext>
            </a:extLst>
          </p:cNvPr>
          <p:cNvSpPr>
            <a:spLocks noGrp="1"/>
          </p:cNvSpPr>
          <p:nvPr>
            <p:ph idx="1"/>
          </p:nvPr>
        </p:nvSpPr>
        <p:spPr/>
        <p:txBody>
          <a:bodyPr/>
          <a:lstStyle/>
          <a:p>
            <a:br>
              <a:rPr lang="it-IT" kern="100" dirty="0">
                <a:latin typeface="Aptos" panose="020B0004020202020204" pitchFamily="34" charset="0"/>
                <a:ea typeface="MS PGothic" panose="020B0600070205080204" pitchFamily="34" charset="-128"/>
                <a:cs typeface="Times New Roman" panose="02020603050405020304" pitchFamily="18" charset="0"/>
              </a:rPr>
            </a:b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b="1" i="1" kern="100" dirty="0">
                <a:latin typeface="Aptos" panose="020B0004020202020204" pitchFamily="34" charset="0"/>
                <a:ea typeface="MS PGothic" panose="020B0600070205080204" pitchFamily="34" charset="-128"/>
                <a:cs typeface="Times New Roman" panose="02020603050405020304" pitchFamily="18" charset="0"/>
              </a:rPr>
              <a:t>"Accerti il perito se, alla data penalmente rilevante, Tizio si trovasse in condizioni di infermità o deficienza psichica tali da renderlo persona </a:t>
            </a:r>
            <a:r>
              <a:rPr lang="it-IT" b="1" i="1" kern="100" dirty="0" err="1">
                <a:latin typeface="Aptos" panose="020B0004020202020204" pitchFamily="34" charset="0"/>
                <a:ea typeface="MS PGothic" panose="020B0600070205080204" pitchFamily="34" charset="-128"/>
                <a:cs typeface="Times New Roman" panose="02020603050405020304" pitchFamily="18" charset="0"/>
              </a:rPr>
              <a:t>circonvenibile</a:t>
            </a:r>
            <a:r>
              <a:rPr lang="it-IT" b="1" i="1" kern="100" dirty="0">
                <a:latin typeface="Aptos" panose="020B0004020202020204" pitchFamily="34" charset="0"/>
                <a:ea typeface="MS PGothic" panose="020B0600070205080204" pitchFamily="34" charset="-128"/>
                <a:cs typeface="Times New Roman" panose="02020603050405020304" pitchFamily="18" charset="0"/>
              </a:rPr>
              <a:t>. Dica altresì se dette condizioni fossero riconoscibili anche da terzi, non particolarmente competenti nel settore specifico in esame"</a:t>
            </a:r>
            <a:br>
              <a:rPr lang="it-IT" i="1" kern="100" dirty="0">
                <a:latin typeface="Aptos" panose="020B0004020202020204" pitchFamily="34" charset="0"/>
                <a:ea typeface="MS PGothic" panose="020B0600070205080204" pitchFamily="34" charset="-128"/>
                <a:cs typeface="Times New Roman" panose="02020603050405020304" pitchFamily="18" charset="0"/>
              </a:rPr>
            </a:br>
            <a:br>
              <a:rPr lang="it-IT" i="1" kern="100" dirty="0">
                <a:latin typeface="Aptos" panose="020B0004020202020204" pitchFamily="34" charset="0"/>
                <a:ea typeface="MS PGothic" panose="020B0600070205080204" pitchFamily="34" charset="-128"/>
                <a:cs typeface="Times New Roman" panose="02020603050405020304" pitchFamily="18" charset="0"/>
              </a:rPr>
            </a:br>
            <a:endParaRPr lang="it-IT" dirty="0"/>
          </a:p>
        </p:txBody>
      </p:sp>
    </p:spTree>
    <p:extLst>
      <p:ext uri="{BB962C8B-B14F-4D97-AF65-F5344CB8AC3E}">
        <p14:creationId xmlns:p14="http://schemas.microsoft.com/office/powerpoint/2010/main" val="3135195621"/>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5185AD9A-33A8-223F-332D-70ED8F7527C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BA8BBDC-0BC9-CD28-A7AA-B52716D43E6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E7BFFD6-8FBD-228D-CD2A-D1CC20F2C42E}"/>
              </a:ext>
            </a:extLst>
          </p:cNvPr>
          <p:cNvSpPr>
            <a:spLocks noGrp="1"/>
          </p:cNvSpPr>
          <p:nvPr>
            <p:ph idx="1"/>
          </p:nvPr>
        </p:nvSpPr>
        <p:spPr/>
        <p:txBody>
          <a:bodyPr/>
          <a:lstStyle/>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L'attività peritale riguarderà:</a:t>
            </a:r>
            <a:br>
              <a:rPr lang="it-IT" b="1" dirty="0">
                <a:solidFill>
                  <a:srgbClr val="000000"/>
                </a:solidFill>
                <a:latin typeface="Times New Roman" panose="02020603050405020304" pitchFamily="18" charset="0"/>
                <a:ea typeface="MS PGothic" panose="020B0600070205080204" pitchFamily="34" charset="-128"/>
              </a:rPr>
            </a:br>
            <a:endParaRPr lang="it-IT" b="1" dirty="0">
              <a:solidFill>
                <a:srgbClr val="000000"/>
              </a:solidFill>
              <a:latin typeface="Times New Roman" panose="02020603050405020304" pitchFamily="18" charset="0"/>
            </a:endParaRPr>
          </a:p>
          <a:p>
            <a:r>
              <a:rPr lang="it-IT" kern="100" dirty="0">
                <a:latin typeface="Aptos" panose="020B0004020202020204" pitchFamily="34" charset="0"/>
                <a:ea typeface="MS PGothic" panose="020B0600070205080204" pitchFamily="34" charset="-128"/>
                <a:cs typeface="Times New Roman" panose="02020603050405020304" pitchFamily="18" charset="0"/>
              </a:rPr>
              <a:t>1) Lo stato psicopatologico del soggetto. </a:t>
            </a: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Si andranno ad indagare le compromissioni cognitive, affettive, comportamentali che possono avere influito nel compimento dell'atto. L'indagine psicopatologica sarà diversamente focalizzata a seconda della diversa tipologia di atto indotto.</a:t>
            </a:r>
            <a:br>
              <a:rPr lang="it-IT" kern="100" dirty="0">
                <a:latin typeface="Aptos" panose="020B0004020202020204" pitchFamily="34" charset="0"/>
                <a:ea typeface="MS PGothic" panose="020B0600070205080204" pitchFamily="34" charset="-128"/>
                <a:cs typeface="Times New Roman" panose="02020603050405020304" pitchFamily="18" charset="0"/>
              </a:rPr>
            </a:br>
            <a:br>
              <a:rPr lang="it-IT" kern="100" dirty="0">
                <a:latin typeface="Aptos" panose="020B0004020202020204" pitchFamily="34" charset="0"/>
                <a:ea typeface="MS PGothic" panose="020B0600070205080204" pitchFamily="34" charset="-128"/>
                <a:cs typeface="Times New Roman" panose="02020603050405020304" pitchFamily="18" charset="0"/>
              </a:rPr>
            </a:br>
            <a:endParaRPr lang="it-IT" dirty="0"/>
          </a:p>
        </p:txBody>
      </p:sp>
    </p:spTree>
    <p:extLst>
      <p:ext uri="{BB962C8B-B14F-4D97-AF65-F5344CB8AC3E}">
        <p14:creationId xmlns:p14="http://schemas.microsoft.com/office/powerpoint/2010/main" val="11294778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98EC1F-CDE4-E2F4-4D31-A5C08A63260C}"/>
              </a:ext>
            </a:extLst>
          </p:cNvPr>
          <p:cNvSpPr>
            <a:spLocks noGrp="1"/>
          </p:cNvSpPr>
          <p:nvPr>
            <p:ph type="title"/>
          </p:nvPr>
        </p:nvSpPr>
        <p:spPr/>
        <p:txBody>
          <a:bodyPr/>
          <a:lstStyle/>
          <a:p>
            <a:r>
              <a:rPr lang="it-IT" sz="1800" b="1" kern="1200" dirty="0">
                <a:solidFill>
                  <a:srgbClr val="000000"/>
                </a:solidFill>
                <a:effectLst/>
                <a:latin typeface="Times New Roman" panose="02020603050405020304" pitchFamily="18" charset="0"/>
              </a:rPr>
              <a:t>CHE COSA E’ LA PSICOLOGIA GIURIDICA</a:t>
            </a:r>
            <a:br>
              <a:rPr lang="it-IT" sz="1800" b="1" kern="1200" dirty="0">
                <a:solidFill>
                  <a:srgbClr val="000000"/>
                </a:solidFill>
                <a:effectLst/>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68A3B903-5E04-04BA-665A-85C59A19AF78}"/>
              </a:ext>
            </a:extLst>
          </p:cNvPr>
          <p:cNvSpPr>
            <a:spLocks noGrp="1"/>
          </p:cNvSpPr>
          <p:nvPr>
            <p:ph idx="1"/>
          </p:nvPr>
        </p:nvSpPr>
        <p:spPr/>
        <p:txBody>
          <a:bodyPr>
            <a:normAutofit fontScale="85000" lnSpcReduction="10000"/>
          </a:bodyPr>
          <a:lstStyle/>
          <a:p>
            <a:pPr marL="742950" indent="-285750" algn="just">
              <a:lnSpc>
                <a:spcPct val="115000"/>
              </a:lnSpc>
            </a:pPr>
            <a:r>
              <a:rPr lang="it-IT" b="1" dirty="0">
                <a:solidFill>
                  <a:srgbClr val="000000"/>
                </a:solidFill>
                <a:latin typeface="Times New Roman" panose="02020603050405020304" pitchFamily="18" charset="0"/>
                <a:ea typeface="MS PGothic" panose="020B0600070205080204" pitchFamily="34" charset="-128"/>
              </a:rPr>
              <a:t>“Settore della psicologia applicata che si occupa di tutte le problematiche psicologiche che insorgono nella pratica giudiziaria” (Galimberti U., Enciclopedia Garzanti di psicologia )</a:t>
            </a:r>
            <a:r>
              <a:rPr lang="it-IT" b="1" dirty="0">
                <a:solidFill>
                  <a:srgbClr val="000000"/>
                </a:solidFill>
                <a:latin typeface="Times New Roman" panose="02020603050405020304" pitchFamily="18" charset="0"/>
              </a:rPr>
              <a:t>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La Psicologia giuridica si occupa, dei processi cognitivi, emotivi e comportamentali aventi rilevanza per l’amministrazione della giustizia.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Si riferisce a persone autrici di reato sia partecipanti al processo giudiziario in qualità di imputati, testimoni, parti lese, avvocati e giudici. Può inoltre dare contributi per la stesura di normative. Interagisce con numerose altre discipline sanitarie sociali e giuridiche tra cui la medicina legale e la psichiatria forense</a:t>
            </a:r>
          </a:p>
          <a:p>
            <a:endParaRPr lang="it-IT" dirty="0"/>
          </a:p>
        </p:txBody>
      </p:sp>
    </p:spTree>
    <p:extLst>
      <p:ext uri="{BB962C8B-B14F-4D97-AF65-F5344CB8AC3E}">
        <p14:creationId xmlns:p14="http://schemas.microsoft.com/office/powerpoint/2010/main" val="135009809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D906430F-7FD2-89A2-F760-0AADB997E33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4DAF283-A178-DEA9-3986-A1E676FF9E7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9DDA6A3-A4AA-C7A1-50AB-21978AE379CC}"/>
              </a:ext>
            </a:extLst>
          </p:cNvPr>
          <p:cNvSpPr>
            <a:spLocks noGrp="1"/>
          </p:cNvSpPr>
          <p:nvPr>
            <p:ph idx="1"/>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Fornari distingue tra:</a:t>
            </a: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 </a:t>
            </a:r>
            <a:r>
              <a:rPr lang="it-IT" b="1" dirty="0" err="1">
                <a:solidFill>
                  <a:srgbClr val="000000"/>
                </a:solidFill>
                <a:latin typeface="Times New Roman" panose="02020603050405020304" pitchFamily="18" charset="0"/>
                <a:ea typeface="MS PGothic" panose="020B0600070205080204" pitchFamily="34" charset="-128"/>
              </a:rPr>
              <a:t>Suggestibilità</a:t>
            </a:r>
            <a:r>
              <a:rPr lang="it-IT" b="1" dirty="0">
                <a:solidFill>
                  <a:srgbClr val="000000"/>
                </a:solidFill>
                <a:latin typeface="Times New Roman" panose="02020603050405020304" pitchFamily="18" charset="0"/>
                <a:ea typeface="MS PGothic" panose="020B0600070205080204" pitchFamily="34" charset="-128"/>
              </a:rPr>
              <a:t> particolare (non direttamente riconducibile a patologia psichiatrica maggiore);</a:t>
            </a: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 </a:t>
            </a:r>
            <a:r>
              <a:rPr lang="it-IT" b="1" dirty="0" err="1">
                <a:solidFill>
                  <a:srgbClr val="000000"/>
                </a:solidFill>
                <a:latin typeface="Times New Roman" panose="02020603050405020304" pitchFamily="18" charset="0"/>
                <a:ea typeface="MS PGothic" panose="020B0600070205080204" pitchFamily="34" charset="-128"/>
              </a:rPr>
              <a:t>Suggestibilità</a:t>
            </a:r>
            <a:r>
              <a:rPr lang="it-IT" b="1" dirty="0">
                <a:solidFill>
                  <a:srgbClr val="000000"/>
                </a:solidFill>
                <a:latin typeface="Times New Roman" panose="02020603050405020304" pitchFamily="18" charset="0"/>
                <a:ea typeface="MS PGothic" panose="020B0600070205080204" pitchFamily="34" charset="-128"/>
              </a:rPr>
              <a:t> patologica (riconducibile ad un disturbo mentale </a:t>
            </a:r>
            <a:r>
              <a:rPr lang="it-IT" b="1" dirty="0" err="1">
                <a:solidFill>
                  <a:srgbClr val="000000"/>
                </a:solidFill>
                <a:latin typeface="Times New Roman" panose="02020603050405020304" pitchFamily="18" charset="0"/>
                <a:ea typeface="MS PGothic" panose="020B0600070205080204" pitchFamily="34" charset="-128"/>
              </a:rPr>
              <a:t>nosograficamente</a:t>
            </a:r>
            <a:r>
              <a:rPr lang="it-IT" b="1" dirty="0">
                <a:solidFill>
                  <a:srgbClr val="000000"/>
                </a:solidFill>
                <a:latin typeface="Times New Roman" panose="02020603050405020304" pitchFamily="18" charset="0"/>
                <a:ea typeface="MS PGothic" panose="020B0600070205080204" pitchFamily="34" charset="-128"/>
              </a:rPr>
              <a:t> riconoscibile)</a:t>
            </a:r>
            <a:br>
              <a:rPr lang="it-IT" b="1" dirty="0">
                <a:solidFill>
                  <a:srgbClr val="000000"/>
                </a:solidFill>
                <a:latin typeface="Times New Roman" panose="02020603050405020304" pitchFamily="18" charset="0"/>
                <a:ea typeface="MS PGothic" panose="020B0600070205080204" pitchFamily="34" charset="-128"/>
              </a:rPr>
            </a:b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2378517348"/>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DFD595C5-AA44-95E6-249F-225B830236C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D7E6356-58C3-1F9C-A24F-D4C3279E28A0}"/>
              </a:ext>
            </a:extLst>
          </p:cNvPr>
          <p:cNvSpPr>
            <a:spLocks noGrp="1"/>
          </p:cNvSpPr>
          <p:nvPr>
            <p:ph type="title"/>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2) Indagine transazionale. </a:t>
            </a:r>
            <a:endParaRPr lang="it-IT" dirty="0"/>
          </a:p>
        </p:txBody>
      </p:sp>
      <p:sp>
        <p:nvSpPr>
          <p:cNvPr id="3" name="Segnaposto contenuto 2">
            <a:extLst>
              <a:ext uri="{FF2B5EF4-FFF2-40B4-BE49-F238E27FC236}">
                <a16:creationId xmlns:a16="http://schemas.microsoft.com/office/drawing/2014/main" id="{203C3A3F-6D7D-2D84-6006-5721F7029343}"/>
              </a:ext>
            </a:extLst>
          </p:cNvPr>
          <p:cNvSpPr>
            <a:spLocks noGrp="1"/>
          </p:cNvSpPr>
          <p:nvPr>
            <p:ph idx="1"/>
          </p:nvPr>
        </p:nvSpPr>
        <p:spPr/>
        <p:txBody>
          <a:bodyPr/>
          <a:lstStyle/>
          <a:p>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Nella misura in cui lo stato di </a:t>
            </a:r>
            <a:r>
              <a:rPr lang="it-IT" b="1" dirty="0" err="1">
                <a:solidFill>
                  <a:srgbClr val="000000"/>
                </a:solidFill>
                <a:latin typeface="Times New Roman" panose="02020603050405020304" pitchFamily="18" charset="0"/>
                <a:ea typeface="MS PGothic" panose="020B0600070205080204" pitchFamily="34" charset="-128"/>
              </a:rPr>
              <a:t>circonvenibilità</a:t>
            </a:r>
            <a:r>
              <a:rPr lang="it-IT" b="1" dirty="0">
                <a:solidFill>
                  <a:srgbClr val="000000"/>
                </a:solidFill>
                <a:latin typeface="Times New Roman" panose="02020603050405020304" pitchFamily="18" charset="0"/>
                <a:ea typeface="MS PGothic" panose="020B0600070205080204" pitchFamily="34" charset="-128"/>
              </a:rPr>
              <a:t> si costituisce come “relativo” (ossia all'interno di un rapporto tra due soggetti) al perito può venire chiesto anche in indagare la dinamica relazionale all'interno della quale si possono essere instaurati comportamenti di suggestione (come nei casi di abuso sessuale).</a:t>
            </a:r>
            <a:br>
              <a:rPr lang="it-IT" b="1" dirty="0">
                <a:solidFill>
                  <a:srgbClr val="000000"/>
                </a:solidFill>
                <a:latin typeface="Times New Roman" panose="02020603050405020304" pitchFamily="18" charset="0"/>
                <a:ea typeface="MS PGothic" panose="020B0600070205080204" pitchFamily="34" charset="-128"/>
              </a:rPr>
            </a:b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799639252"/>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03E9BA34-C50A-731A-AE27-2733BAE1BBB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351CE6B-FB88-380B-373B-FBA2DC2B9763}"/>
              </a:ext>
            </a:extLst>
          </p:cNvPr>
          <p:cNvSpPr>
            <a:spLocks noGrp="1"/>
          </p:cNvSpPr>
          <p:nvPr>
            <p:ph type="title"/>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3) Riconoscibilità</a:t>
            </a:r>
            <a:endParaRPr lang="it-IT" dirty="0"/>
          </a:p>
        </p:txBody>
      </p:sp>
      <p:sp>
        <p:nvSpPr>
          <p:cNvPr id="3" name="Segnaposto contenuto 2">
            <a:extLst>
              <a:ext uri="{FF2B5EF4-FFF2-40B4-BE49-F238E27FC236}">
                <a16:creationId xmlns:a16="http://schemas.microsoft.com/office/drawing/2014/main" id="{BC19CFF7-E9CD-C25D-AB15-D25DEA1EE7B9}"/>
              </a:ext>
            </a:extLst>
          </p:cNvPr>
          <p:cNvSpPr>
            <a:spLocks noGrp="1"/>
          </p:cNvSpPr>
          <p:nvPr>
            <p:ph idx="1"/>
          </p:nvPr>
        </p:nvSpPr>
        <p:spPr/>
        <p:txBody>
          <a:bodyPr/>
          <a:lstStyle/>
          <a:p>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 </a:t>
            </a: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Al perito può anche essere chiesto se lo stato di “inferiorità o deficienza psichica” fosse genericamente riconoscibile in relazione al contesto e alla situazione dei comportamenti di circonvenzione.</a:t>
            </a:r>
            <a:endParaRPr lang="it-IT" b="1" dirty="0">
              <a:solidFill>
                <a:srgbClr val="000000"/>
              </a:solidFill>
              <a:latin typeface="Times New Roman" panose="02020603050405020304" pitchFamily="18" charset="0"/>
            </a:endParaRPr>
          </a:p>
          <a:p>
            <a:r>
              <a:rPr lang="it-IT" b="1" dirty="0">
                <a:solidFill>
                  <a:srgbClr val="000000"/>
                </a:solidFill>
                <a:latin typeface="Times New Roman" panose="02020603050405020304" pitchFamily="18" charset="0"/>
                <a:ea typeface="MS PGothic" panose="020B0600070205080204" pitchFamily="34" charset="-128"/>
              </a:rPr>
              <a:t>Art. 613 c.p.</a:t>
            </a: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Stato di incapacità procurato senza il consenso</a:t>
            </a: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1895099756"/>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26CDF87C-64CD-B29E-FD63-75B60954516D}"/>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C83867D-B10C-B2FC-15C2-A5ABC37182F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05264A6-EEC4-EF88-EBD2-225743E22DBF}"/>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43803085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E38A0715-734A-74B7-A2E4-71ADA09F8D5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CF63BFE-0F40-9700-F79A-5C4AA6F7A5E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1D3E0C1-35DB-8F45-9410-3FD202A2CE9A}"/>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71720830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BB7FAC91-36D6-3E2D-9F07-0F6C4D11928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5E2C89B-E0DD-ED5B-6C2E-DEE376CBFF8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670F890-D4A0-283E-C47C-22A804EE6492}"/>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1407853911"/>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92D63591-1B30-94E0-847C-0DB8CBA4828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12F3003-DE38-A506-2CFB-D0D3F61BA13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B926AC7-CA89-4D52-684D-AB57D11494A8}"/>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18754314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3B2F37AF-DB0C-BBE3-3FCC-5B572FF2CEB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8705B67-3BBA-EAFA-80A8-4C67F035022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9EF49E6-DBC1-081B-46A1-371D35D5A420}"/>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3483988740"/>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391AB580-6402-22C6-6EEC-0C54C68FE34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7364D7A-6E69-9101-7178-FCECECE7061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39B194A-926D-9293-C6E2-0CEDF496F6ED}"/>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86971699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9DC3D035-3C7E-C511-31C4-C14E20BB19B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0948649-596C-867B-F606-0F009A57E95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2A74603-9EF1-54D8-C2B3-F05D24C1DABC}"/>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11073671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4F0DE5-7284-6A48-7424-1A1A383931B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9D00E84-4CCE-419A-904D-2D26F44189AE}"/>
              </a:ext>
            </a:extLst>
          </p:cNvPr>
          <p:cNvSpPr>
            <a:spLocks noGrp="1"/>
          </p:cNvSpPr>
          <p:nvPr>
            <p:ph idx="1"/>
          </p:nvPr>
        </p:nvSpPr>
        <p:spPr/>
        <p:txBody>
          <a:bodyPr/>
          <a:lstStyle/>
          <a:p>
            <a:r>
              <a:rPr lang="it-IT" b="1" dirty="0">
                <a:solidFill>
                  <a:srgbClr val="000000"/>
                </a:solidFill>
                <a:latin typeface="Times New Roman" panose="02020603050405020304" pitchFamily="18" charset="0"/>
              </a:rPr>
              <a:t> La psicologia sperimentale e la </a:t>
            </a:r>
            <a:r>
              <a:rPr lang="it-IT" b="1" dirty="0" err="1">
                <a:solidFill>
                  <a:srgbClr val="000000"/>
                </a:solidFill>
                <a:latin typeface="Times New Roman" panose="02020603050405020304" pitchFamily="18" charset="0"/>
              </a:rPr>
              <a:t>neuropsicolgia</a:t>
            </a:r>
            <a:r>
              <a:rPr lang="it-IT" b="1" dirty="0">
                <a:solidFill>
                  <a:srgbClr val="000000"/>
                </a:solidFill>
                <a:latin typeface="Times New Roman" panose="02020603050405020304" pitchFamily="18" charset="0"/>
              </a:rPr>
              <a:t> hanno inoltre consentito di approfondire temi quali: </a:t>
            </a:r>
            <a:r>
              <a:rPr lang="it-IT" b="1" i="1" dirty="0">
                <a:solidFill>
                  <a:srgbClr val="000000"/>
                </a:solidFill>
                <a:latin typeface="Times New Roman" panose="02020603050405020304" pitchFamily="18" charset="0"/>
              </a:rPr>
              <a:t>la testimonianza e il suo grado di accuratezza, il grado di affidabilità del processamento delle informazioni, l’influenza di vari</a:t>
            </a:r>
            <a:r>
              <a:rPr lang="it-IT" b="1" dirty="0">
                <a:solidFill>
                  <a:srgbClr val="000000"/>
                </a:solidFill>
                <a:latin typeface="Times New Roman" panose="02020603050405020304" pitchFamily="18" charset="0"/>
              </a:rPr>
              <a:t> </a:t>
            </a:r>
            <a:r>
              <a:rPr lang="it-IT" b="1" i="1" dirty="0">
                <a:solidFill>
                  <a:srgbClr val="000000"/>
                </a:solidFill>
                <a:latin typeface="Times New Roman" panose="02020603050405020304" pitchFamily="18" charset="0"/>
              </a:rPr>
              <a:t>fattori personali e situazionali sulla memoria, le false credenze e memorie, le confessioni, il ragionamento giudiziario, l’effetto della testimonianza di esperti e periti, ecc.).</a:t>
            </a: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835077849"/>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F457BB75-8116-9ACA-D7BF-47982F5F6EB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7906055-89ED-BDAD-D916-F83C4E684AA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F50F457-5358-18F5-55A4-A77716ABDE44}"/>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4091682081"/>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3932189F-DAC7-F0D1-FC60-833F614ACA5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25A8C72-5EC4-0679-294F-BF1AA9487F7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3DBFFD7-6F14-6CCF-162C-752A2D1C56BA}"/>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119085689"/>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AD02050E-F19B-9274-D307-282A21D775B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4E47D20-7411-5C03-4E7C-79EF6581F0B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C3BF11D-2DBD-6DA9-35CE-8DB11E457967}"/>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3481611096"/>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A9A33162-DADC-CD1E-9A12-CA6CA917D30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EED5E9F-0F24-3BB5-9AA3-19A84E1BF4B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0CD6EF2-51B0-A8D4-AE50-A37C77496B3D}"/>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37642140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44CC45-C729-2FC3-6F2C-C4AA46DBF618}"/>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Ambiti di intervento dello psicologo giuridico</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A7407F18-EEA0-2DCF-5694-796911A08AD0}"/>
              </a:ext>
            </a:extLst>
          </p:cNvPr>
          <p:cNvSpPr>
            <a:spLocks noGrp="1"/>
          </p:cNvSpPr>
          <p:nvPr>
            <p:ph idx="1"/>
          </p:nvPr>
        </p:nvSpPr>
        <p:spPr/>
        <p:txBody>
          <a:bodyPr>
            <a:normAutofit fontScale="77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Entrando nello specifico del lavoro dello psicologi in ambito giuridico ci si riferisce, ad esempio, all’</a:t>
            </a:r>
            <a:r>
              <a:rPr lang="it-IT" b="1" dirty="0" err="1">
                <a:solidFill>
                  <a:srgbClr val="000000"/>
                </a:solidFill>
                <a:latin typeface="Times New Roman" panose="02020603050405020304" pitchFamily="18" charset="0"/>
              </a:rPr>
              <a:t>assessment</a:t>
            </a:r>
            <a:r>
              <a:rPr lang="it-IT" b="1" dirty="0">
                <a:solidFill>
                  <a:srgbClr val="000000"/>
                </a:solidFill>
                <a:latin typeface="Times New Roman" panose="02020603050405020304" pitchFamily="18" charset="0"/>
              </a:rPr>
              <a:t> e alla diagnosi psicologica, alla valutazione della pericolosità, dell’imputabilità e responsabilità penale di adulti e minori, alla valutazione e quantificazione del danno psichico ed esistenziale, al </a:t>
            </a:r>
            <a:r>
              <a:rPr lang="it-IT" b="1" dirty="0" err="1">
                <a:solidFill>
                  <a:srgbClr val="000000"/>
                </a:solidFill>
                <a:latin typeface="Times New Roman" panose="02020603050405020304" pitchFamily="18" charset="0"/>
              </a:rPr>
              <a:t>criminal</a:t>
            </a:r>
            <a:r>
              <a:rPr lang="it-IT" b="1" dirty="0">
                <a:solidFill>
                  <a:srgbClr val="000000"/>
                </a:solidFill>
                <a:latin typeface="Times New Roman" panose="02020603050405020304" pitchFamily="18" charset="0"/>
              </a:rPr>
              <a:t> profiling, </a:t>
            </a:r>
          </a:p>
          <a:p>
            <a:pPr marL="342900" indent="-342900" algn="just">
              <a:lnSpc>
                <a:spcPct val="115000"/>
              </a:lnSpc>
            </a:pPr>
            <a:r>
              <a:rPr lang="it-IT" b="1" dirty="0">
                <a:solidFill>
                  <a:srgbClr val="000000"/>
                </a:solidFill>
                <a:latin typeface="Times New Roman" panose="02020603050405020304" pitchFamily="18" charset="0"/>
              </a:rPr>
              <a:t>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alla valutazione di minori e del contesto familiare in casi di pregiudizio, all’</a:t>
            </a:r>
            <a:r>
              <a:rPr lang="it-IT" b="1" dirty="0" err="1">
                <a:solidFill>
                  <a:srgbClr val="000000"/>
                </a:solidFill>
                <a:latin typeface="Times New Roman" panose="02020603050405020304" pitchFamily="18" charset="0"/>
              </a:rPr>
              <a:t>assessment</a:t>
            </a:r>
            <a:r>
              <a:rPr lang="it-IT" b="1" dirty="0">
                <a:solidFill>
                  <a:srgbClr val="000000"/>
                </a:solidFill>
                <a:latin typeface="Times New Roman" panose="02020603050405020304" pitchFamily="18" charset="0"/>
              </a:rPr>
              <a:t> di minori autori di reato, alla valutazione dei minori e delle capacità genitoriali in casi di affidamento per separazione o divorzio, alla mediazione e risoluzione dei conflitti, alla valutazione per lo sviluppo di percorsi di riabilitazione e reinserimento sociale e lavorativo di autori di reato, ecc.</a:t>
            </a:r>
          </a:p>
          <a:p>
            <a:pPr marL="342900" indent="-342900" algn="just">
              <a:lnSpc>
                <a:spcPct val="115000"/>
              </a:lnSpc>
            </a:pPr>
            <a:r>
              <a:rPr lang="it-IT" b="1" dirty="0">
                <a:solidFill>
                  <a:srgbClr val="000000"/>
                </a:solidFill>
                <a:latin typeface="Times New Roman" panose="02020603050405020304" pitchFamily="18" charset="0"/>
              </a:rPr>
              <a:t> </a:t>
            </a:r>
          </a:p>
          <a:p>
            <a:endParaRPr lang="it-IT" dirty="0"/>
          </a:p>
        </p:txBody>
      </p:sp>
    </p:spTree>
    <p:extLst>
      <p:ext uri="{BB962C8B-B14F-4D97-AF65-F5344CB8AC3E}">
        <p14:creationId xmlns:p14="http://schemas.microsoft.com/office/powerpoint/2010/main" val="40611111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93091-B79D-0ADA-A316-5F2A021011B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D61ECDB-06A9-D027-C7EF-CF41AF2649A2}"/>
              </a:ext>
            </a:extLst>
          </p:cNvPr>
          <p:cNvSpPr>
            <a:spLocks noGrp="1"/>
          </p:cNvSpPr>
          <p:nvPr>
            <p:ph type="title"/>
          </p:nvPr>
        </p:nvSpPr>
        <p:spPr/>
        <p:txBody>
          <a:bodyPr/>
          <a:lstStyle/>
          <a:p>
            <a:r>
              <a:rPr lang="it-IT" dirty="0"/>
              <a:t>ARGOMENTI DI APPROFONDIMENTO</a:t>
            </a:r>
          </a:p>
        </p:txBody>
      </p:sp>
      <p:sp>
        <p:nvSpPr>
          <p:cNvPr id="3" name="Segnaposto contenuto 2">
            <a:extLst>
              <a:ext uri="{FF2B5EF4-FFF2-40B4-BE49-F238E27FC236}">
                <a16:creationId xmlns:a16="http://schemas.microsoft.com/office/drawing/2014/main" id="{95CC5953-52CB-39D5-199C-1DDD2A9AF18F}"/>
              </a:ext>
            </a:extLst>
          </p:cNvPr>
          <p:cNvSpPr>
            <a:spLocks noGrp="1"/>
          </p:cNvSpPr>
          <p:nvPr>
            <p:ph idx="1"/>
          </p:nvPr>
        </p:nvSpPr>
        <p:spPr/>
        <p:txBody>
          <a:bodyPr/>
          <a:lstStyle/>
          <a:p>
            <a:r>
              <a:rPr lang="it-IT" dirty="0"/>
              <a:t>La testimonianza</a:t>
            </a:r>
          </a:p>
          <a:p>
            <a:r>
              <a:rPr lang="it-IT" dirty="0"/>
              <a:t>False </a:t>
            </a:r>
            <a:r>
              <a:rPr lang="it-IT" dirty="0" err="1"/>
              <a:t>memory</a:t>
            </a:r>
            <a:r>
              <a:rPr lang="it-IT" dirty="0"/>
              <a:t> </a:t>
            </a:r>
            <a:r>
              <a:rPr lang="it-IT" dirty="0" err="1"/>
              <a:t>syndrome</a:t>
            </a:r>
            <a:endParaRPr lang="it-IT" dirty="0"/>
          </a:p>
          <a:p>
            <a:r>
              <a:rPr lang="it-IT" dirty="0"/>
              <a:t>Le false confessioni</a:t>
            </a:r>
          </a:p>
          <a:p>
            <a:r>
              <a:rPr lang="it-IT" dirty="0"/>
              <a:t>La valutazione della pericolosità sociale</a:t>
            </a:r>
          </a:p>
          <a:p>
            <a:r>
              <a:rPr lang="it-IT" dirty="0"/>
              <a:t>La valutazione delle capacità genitoriali</a:t>
            </a:r>
          </a:p>
        </p:txBody>
      </p:sp>
    </p:spTree>
    <p:extLst>
      <p:ext uri="{BB962C8B-B14F-4D97-AF65-F5344CB8AC3E}">
        <p14:creationId xmlns:p14="http://schemas.microsoft.com/office/powerpoint/2010/main" val="2576196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245E6B-80CE-745A-626C-9FBA88899FA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70D943B-4F5C-0990-4FBF-E8FEAF8D01BA}"/>
              </a:ext>
            </a:extLst>
          </p:cNvPr>
          <p:cNvSpPr>
            <a:spLocks noGrp="1"/>
          </p:cNvSpPr>
          <p:nvPr>
            <p:ph idx="1"/>
          </p:nvPr>
        </p:nvSpPr>
        <p:spPr/>
        <p:txBody>
          <a:bodyPr/>
          <a:lstStyle/>
          <a:p>
            <a:r>
              <a:rPr lang="it-IT" b="1" dirty="0">
                <a:solidFill>
                  <a:srgbClr val="000000"/>
                </a:solidFill>
                <a:latin typeface="Times New Roman" panose="02020603050405020304" pitchFamily="18" charset="0"/>
              </a:rPr>
              <a:t>Vengono affrontati, inoltre, gli impatti sociali del sistema legale </a:t>
            </a:r>
            <a:r>
              <a:rPr lang="it-IT" b="1" i="1" dirty="0">
                <a:solidFill>
                  <a:srgbClr val="000000"/>
                </a:solidFill>
                <a:latin typeface="Times New Roman" panose="02020603050405020304" pitchFamily="18" charset="0"/>
              </a:rPr>
              <a:t>(epidemiologia e prevenzione dei reati (es. formazione alla legalità nelle scuole), atteggiamenti verso la giustizia, sicurezza urbana (es rotonde invece di semafori), competenze degli operatori della giustizia, (es. formazione di equipe per l’intervento con donne o minori abusati) </a:t>
            </a:r>
            <a:br>
              <a:rPr lang="it-IT" b="1" dirty="0">
                <a:solidFill>
                  <a:srgbClr val="000000"/>
                </a:solidFill>
                <a:latin typeface="Times New Roman" panose="02020603050405020304" pitchFamily="18" charset="0"/>
              </a:rPr>
            </a:b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3260536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F8EF237F-4DFF-1F17-211F-3DDB5D4A14E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13B9C34-856C-6346-D1B4-DF4541B2F66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FCA13A1-DF73-44D7-C3F2-41166AEC47FD}"/>
              </a:ext>
            </a:extLst>
          </p:cNvPr>
          <p:cNvSpPr>
            <a:spLocks noGrp="1"/>
          </p:cNvSpPr>
          <p:nvPr>
            <p:ph idx="1"/>
          </p:nvPr>
        </p:nvSpPr>
        <p:spPr/>
        <p:txBody>
          <a:bodyPr/>
          <a:lstStyle/>
          <a:p>
            <a:pPr marL="342900" indent="-342900" algn="just">
              <a:lnSpc>
                <a:spcPct val="115000"/>
              </a:lnSpc>
            </a:pPr>
            <a:r>
              <a:rPr lang="it-IT" b="1" dirty="0">
                <a:solidFill>
                  <a:srgbClr val="000000"/>
                </a:solidFill>
                <a:latin typeface="Times New Roman" panose="02020603050405020304" pitchFamily="18" charset="0"/>
              </a:rPr>
              <a:t>Francesco Rovetto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Docente SFU Vienna sede Milano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Già </a:t>
            </a:r>
            <a:r>
              <a:rPr lang="it-IT" b="1" dirty="0" err="1">
                <a:solidFill>
                  <a:srgbClr val="000000"/>
                </a:solidFill>
                <a:latin typeface="Times New Roman" panose="02020603050405020304" pitchFamily="18" charset="0"/>
              </a:rPr>
              <a:t>Ord</a:t>
            </a:r>
            <a:r>
              <a:rPr lang="it-IT" b="1" dirty="0">
                <a:solidFill>
                  <a:srgbClr val="000000"/>
                </a:solidFill>
                <a:latin typeface="Times New Roman" panose="02020603050405020304" pitchFamily="18" charset="0"/>
              </a:rPr>
              <a:t> Psicologia Clinica  Università di Pavia</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E-mail personale </a:t>
            </a:r>
            <a:r>
              <a:rPr lang="it-IT" b="1" u="sng" dirty="0">
                <a:solidFill>
                  <a:srgbClr val="000000"/>
                </a:solidFill>
                <a:latin typeface="Times New Roman" panose="02020603050405020304" pitchFamily="18" charset="0"/>
              </a:rPr>
              <a:t>francesco@rovetto.net</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Sito: www.rovetto.net</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Tel 3356058145</a:t>
            </a:r>
          </a:p>
          <a:p>
            <a:endParaRPr lang="it-IT" dirty="0"/>
          </a:p>
        </p:txBody>
      </p:sp>
    </p:spTree>
    <p:extLst>
      <p:ext uri="{BB962C8B-B14F-4D97-AF65-F5344CB8AC3E}">
        <p14:creationId xmlns:p14="http://schemas.microsoft.com/office/powerpoint/2010/main" val="27319896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23413-4F09-F60E-2A78-F3BECCBB79A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860D36F-F3F4-6547-B1F3-ABCAEE0B2DE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2B4563F-22E3-DC0A-5C96-97A45EDE9D40}"/>
              </a:ext>
            </a:extLst>
          </p:cNvPr>
          <p:cNvSpPr>
            <a:spLocks noGrp="1"/>
          </p:cNvSpPr>
          <p:nvPr>
            <p:ph idx="1"/>
          </p:nvPr>
        </p:nvSpPr>
        <p:spPr/>
        <p:txBody>
          <a:bodyPr/>
          <a:lstStyle/>
          <a:p>
            <a:r>
              <a:rPr lang="it-IT" dirty="0"/>
              <a:t>Efficacia di corsi di educazione alla legalità nelle scuole</a:t>
            </a:r>
          </a:p>
          <a:p>
            <a:r>
              <a:rPr lang="it-IT" dirty="0"/>
              <a:t>Epidemiologia dei reati in </a:t>
            </a:r>
            <a:r>
              <a:rPr lang="it-IT" dirty="0" err="1"/>
              <a:t>italia</a:t>
            </a:r>
            <a:r>
              <a:rPr lang="it-IT" dirty="0"/>
              <a:t> dal dopoguerra ad oggi</a:t>
            </a:r>
          </a:p>
          <a:p>
            <a:r>
              <a:rPr lang="it-IT" dirty="0"/>
              <a:t>La formazione di forze dell’ordine nella tutela di donne e/o minori vittime di abuso</a:t>
            </a:r>
          </a:p>
        </p:txBody>
      </p:sp>
    </p:spTree>
    <p:extLst>
      <p:ext uri="{BB962C8B-B14F-4D97-AF65-F5344CB8AC3E}">
        <p14:creationId xmlns:p14="http://schemas.microsoft.com/office/powerpoint/2010/main" val="29541688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536AD-8278-3F35-C796-A0021AD77B3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926CB56-B26B-25C9-28CA-8BA718D5D8E2}"/>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I LUOGHI ED I RUOLI IN CUI OPERANO GLI PSICOLOGI IN AMBITO GIURIDICO</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2B11F3AC-34A3-B341-4034-0E85DB6E11E0}"/>
              </a:ext>
            </a:extLst>
          </p:cNvPr>
          <p:cNvSpPr>
            <a:spLocks noGrp="1"/>
          </p:cNvSpPr>
          <p:nvPr>
            <p:ph idx="1"/>
          </p:nvPr>
        </p:nvSpPr>
        <p:spPr/>
        <p:txBody>
          <a:bodyPr>
            <a:normAutofit fontScale="62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Ausiliari CTP (test </a:t>
            </a:r>
            <a:r>
              <a:rPr lang="it-IT" b="1" dirty="0" err="1">
                <a:solidFill>
                  <a:srgbClr val="000000"/>
                </a:solidFill>
                <a:latin typeface="Times New Roman" panose="02020603050405020304" pitchFamily="18" charset="0"/>
              </a:rPr>
              <a:t>ecc</a:t>
            </a:r>
            <a:r>
              <a:rPr lang="it-IT" b="1" dirty="0">
                <a:solidFill>
                  <a:srgbClr val="000000"/>
                </a:solidFill>
                <a:latin typeface="Times New Roman" panose="02020603050405020304" pitchFamily="18" charset="0"/>
              </a:rPr>
              <a:t>)</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Tribunale minori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Giudici onorari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Ascolto dei minori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Case di prima accoglienza</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Carceri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Diritto famiglia</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Valutazione capacità genitoriali (anche per adozione e per separazioni conflittuali)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Colloqui protetti con minori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Case protette per donne vittime di violenza</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Comunità terapeutiche</a:t>
            </a:r>
          </a:p>
          <a:p>
            <a:endParaRPr lang="it-IT" dirty="0"/>
          </a:p>
        </p:txBody>
      </p:sp>
    </p:spTree>
    <p:extLst>
      <p:ext uri="{BB962C8B-B14F-4D97-AF65-F5344CB8AC3E}">
        <p14:creationId xmlns:p14="http://schemas.microsoft.com/office/powerpoint/2010/main" val="12940226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19A98-69CC-F621-40F1-DE4984E928D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4F4E3F4-E342-238A-8BD5-FEB115430D1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AB3A25E-E7C7-5D69-E673-6F1C600C8C82}"/>
              </a:ext>
            </a:extLst>
          </p:cNvPr>
          <p:cNvSpPr>
            <a:spLocks noGrp="1"/>
          </p:cNvSpPr>
          <p:nvPr>
            <p:ph idx="1"/>
          </p:nvPr>
        </p:nvSpPr>
        <p:spPr/>
        <p:txBody>
          <a:bodyPr>
            <a:normAutofit fontScale="77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nei servizi psicologici della ASL;</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come libero professionista consulente a singoli individui o a professionisti del mondo medico-giuridico </a:t>
            </a:r>
            <a:r>
              <a:rPr lang="it-IT" b="1" i="1" dirty="0">
                <a:solidFill>
                  <a:srgbClr val="000000"/>
                </a:solidFill>
                <a:latin typeface="Times New Roman" panose="02020603050405020304" pitchFamily="18" charset="0"/>
              </a:rPr>
              <a:t>(Medici Legali, Avvocati, Psichiatri) </a:t>
            </a:r>
            <a:r>
              <a:rPr lang="it-IT" b="1" dirty="0">
                <a:solidFill>
                  <a:srgbClr val="000000"/>
                </a:solidFill>
                <a:latin typeface="Times New Roman" panose="02020603050405020304" pitchFamily="18" charset="0"/>
              </a:rPr>
              <a:t>o a società e studi professionali che operano su problematiche legali in ambito familiare, assicurativo e lavorativo;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come CTU, CTP-Esperto presso i Tribunali Ordinario, Penale, Civile e Minorile;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come esperto presso i Tribunali di sorveglianza;</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come consulente dei Centri per la Giustizia minorile;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come ricercatore in centri studi e ricerche pubblici e privati e presso l’università. </a:t>
            </a:r>
          </a:p>
          <a:p>
            <a:pPr marL="342900" indent="-342900" algn="just">
              <a:lnSpc>
                <a:spcPct val="115000"/>
              </a:lnSpc>
            </a:pPr>
            <a:r>
              <a:rPr lang="it-IT" b="1" dirty="0">
                <a:solidFill>
                  <a:srgbClr val="000000"/>
                </a:solidFill>
                <a:latin typeface="Times New Roman" panose="02020603050405020304" pitchFamily="18" charset="0"/>
              </a:rPr>
              <a:t> </a:t>
            </a:r>
          </a:p>
          <a:p>
            <a:endParaRPr lang="it-IT" dirty="0"/>
          </a:p>
        </p:txBody>
      </p:sp>
    </p:spTree>
    <p:extLst>
      <p:ext uri="{BB962C8B-B14F-4D97-AF65-F5344CB8AC3E}">
        <p14:creationId xmlns:p14="http://schemas.microsoft.com/office/powerpoint/2010/main" val="41691298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7FD8ED-F13A-2899-057A-8D0DB309DDAD}"/>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Le diverse branche della psicologia giuridica </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786FA82F-7CB5-68F3-2A69-8FA76A7CA93D}"/>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la psicologia criminale </a:t>
            </a:r>
            <a:r>
              <a:rPr lang="it-IT" b="1" i="1" dirty="0">
                <a:solidFill>
                  <a:srgbClr val="000000"/>
                </a:solidFill>
                <a:latin typeface="Times New Roman" panose="02020603050405020304" pitchFamily="18" charset="0"/>
              </a:rPr>
              <a:t>(studia e interviene sulla persona deviante e autrice di reati</a:t>
            </a:r>
            <a:r>
              <a:rPr lang="it-IT" b="1" dirty="0">
                <a:solidFill>
                  <a:srgbClr val="000000"/>
                </a:solidFill>
                <a:latin typeface="Times New Roman" panose="02020603050405020304" pitchFamily="18" charset="0"/>
              </a:rPr>
              <a:t> si occupa ad esempio pericolosità sociale o rischio di recidiva</a:t>
            </a:r>
            <a:r>
              <a:rPr lang="it-IT" b="1" i="1" dirty="0">
                <a:solidFill>
                  <a:srgbClr val="000000"/>
                </a:solidFill>
                <a:latin typeface="Times New Roman" panose="02020603050405020304" pitchFamily="18" charset="0"/>
              </a:rPr>
              <a:t>)</a:t>
            </a:r>
            <a:r>
              <a:rPr lang="it-IT" b="1" dirty="0">
                <a:solidFill>
                  <a:srgbClr val="000000"/>
                </a:solidFill>
                <a:latin typeface="Times New Roman" panose="02020603050405020304" pitchFamily="18" charset="0"/>
              </a:rPr>
              <a:t>;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la psicologia forense </a:t>
            </a:r>
            <a:r>
              <a:rPr lang="it-IT" b="1" i="1" dirty="0">
                <a:solidFill>
                  <a:srgbClr val="000000"/>
                </a:solidFill>
                <a:latin typeface="Times New Roman" panose="02020603050405020304" pitchFamily="18" charset="0"/>
              </a:rPr>
              <a:t>(si occupa delle problematiche psicologiche della persona che partecipa al processo come imputato, parte lesa, denunziante, testimone, accusatore, difensore e giudice)</a:t>
            </a:r>
            <a:r>
              <a:rPr lang="it-IT" b="1" dirty="0">
                <a:solidFill>
                  <a:srgbClr val="000000"/>
                </a:solidFill>
                <a:latin typeface="Times New Roman" panose="02020603050405020304" pitchFamily="18" charset="0"/>
              </a:rPr>
              <a:t>; Si concretizza in perizie, consulenze tecniche, preparazione alla testimonianza, valutazioni del danno di natura psichica </a:t>
            </a:r>
            <a:r>
              <a:rPr lang="it-IT" b="1" dirty="0" err="1">
                <a:solidFill>
                  <a:srgbClr val="000000"/>
                </a:solidFill>
                <a:latin typeface="Times New Roman" panose="02020603050405020304" pitchFamily="18" charset="0"/>
              </a:rPr>
              <a:t>ecc</a:t>
            </a:r>
            <a:r>
              <a:rPr lang="it-IT" b="1" dirty="0">
                <a:solidFill>
                  <a:srgbClr val="000000"/>
                </a:solidFill>
                <a:latin typeface="Times New Roman" panose="02020603050405020304" pitchFamily="18" charset="0"/>
              </a:rPr>
              <a:t>-</a:t>
            </a:r>
          </a:p>
          <a:p>
            <a:endParaRPr lang="it-IT" dirty="0"/>
          </a:p>
        </p:txBody>
      </p:sp>
    </p:spTree>
    <p:extLst>
      <p:ext uri="{BB962C8B-B14F-4D97-AF65-F5344CB8AC3E}">
        <p14:creationId xmlns:p14="http://schemas.microsoft.com/office/powerpoint/2010/main" val="39895134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0DBF84-4C80-DB19-0F63-CC53AEB89C3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F7E9724-883E-8C2E-CB62-660971D5F9BE}"/>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 la psicologia penitenziaria </a:t>
            </a:r>
            <a:r>
              <a:rPr lang="it-IT" b="1" i="1" dirty="0">
                <a:solidFill>
                  <a:srgbClr val="000000"/>
                </a:solidFill>
                <a:latin typeface="Times New Roman" panose="02020603050405020304" pitchFamily="18" charset="0"/>
              </a:rPr>
              <a:t>(studia e interviene sulla persona in quanto condannata) si occupa di aspetti riabilitativi, analisi del rischio suicidio, gestione di comunità psichiatriche giudiziarie, REMS </a:t>
            </a:r>
            <a:r>
              <a:rPr lang="it-IT" b="1" i="1" dirty="0" err="1">
                <a:solidFill>
                  <a:srgbClr val="000000"/>
                </a:solidFill>
                <a:latin typeface="Times New Roman" panose="02020603050405020304" pitchFamily="18" charset="0"/>
              </a:rPr>
              <a:t>ecc</a:t>
            </a:r>
            <a:r>
              <a:rPr lang="it-IT" b="1" i="1" dirty="0">
                <a:solidFill>
                  <a:srgbClr val="000000"/>
                </a:solidFill>
                <a:latin typeface="Times New Roman" panose="02020603050405020304" pitchFamily="18" charset="0"/>
              </a:rPr>
              <a:t> </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i="1" dirty="0">
                <a:solidFill>
                  <a:srgbClr val="000000"/>
                </a:solidFill>
                <a:latin typeface="Times New Roman" panose="02020603050405020304" pitchFamily="18" charset="0"/>
              </a:rPr>
              <a:t> </a:t>
            </a:r>
            <a:r>
              <a:rPr lang="it-IT" b="1" dirty="0">
                <a:solidFill>
                  <a:srgbClr val="000000"/>
                </a:solidFill>
                <a:latin typeface="Times New Roman" panose="02020603050405020304" pitchFamily="18" charset="0"/>
              </a:rPr>
              <a:t>la psicologia legale, che attiene ai costrutti psicologici necessari per la comprensione, l’applicazione e gli effetti psicologici delle norme.</a:t>
            </a:r>
          </a:p>
          <a:p>
            <a:endParaRPr lang="it-IT" dirty="0"/>
          </a:p>
        </p:txBody>
      </p:sp>
    </p:spTree>
    <p:extLst>
      <p:ext uri="{BB962C8B-B14F-4D97-AF65-F5344CB8AC3E}">
        <p14:creationId xmlns:p14="http://schemas.microsoft.com/office/powerpoint/2010/main" val="22664542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82E0E7-B717-D08E-E7AA-D58505E9F2C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5852444-2A8D-0203-F956-BC5058B84948}"/>
              </a:ext>
            </a:extLst>
          </p:cNvPr>
          <p:cNvSpPr>
            <a:spLocks noGrp="1"/>
          </p:cNvSpPr>
          <p:nvPr>
            <p:ph idx="1"/>
          </p:nvPr>
        </p:nvSpPr>
        <p:spPr/>
        <p:txBody>
          <a:bodyPr/>
          <a:lstStyle/>
          <a:p>
            <a:r>
              <a:rPr lang="it-IT" dirty="0"/>
              <a:t>Strategie per la valutazione ed il contenimento del rischio suicidio in carcere</a:t>
            </a:r>
          </a:p>
          <a:p>
            <a:r>
              <a:rPr lang="it-IT" dirty="0"/>
              <a:t>La gestione di comunità psichiatriche giudiziarie</a:t>
            </a:r>
          </a:p>
          <a:p>
            <a:r>
              <a:rPr lang="it-IT" dirty="0"/>
              <a:t>Dall’OPG alle REMS</a:t>
            </a:r>
          </a:p>
          <a:p>
            <a:endParaRPr lang="it-IT" dirty="0"/>
          </a:p>
        </p:txBody>
      </p:sp>
    </p:spTree>
    <p:extLst>
      <p:ext uri="{BB962C8B-B14F-4D97-AF65-F5344CB8AC3E}">
        <p14:creationId xmlns:p14="http://schemas.microsoft.com/office/powerpoint/2010/main" val="38057775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E9F39B-66A7-2F21-4E5B-63027604C051}"/>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Lo psicologo giuridico opera anche in ambito legislativo</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53C81E64-2AAE-303D-936E-13FA7ECA003B}"/>
              </a:ext>
            </a:extLst>
          </p:cNvPr>
          <p:cNvSpPr>
            <a:spLocks noGrp="1"/>
          </p:cNvSpPr>
          <p:nvPr>
            <p:ph idx="1"/>
          </p:nvPr>
        </p:nvSpPr>
        <p:spPr/>
        <p:txBody>
          <a:bodyPr>
            <a:normAutofit fontScale="85000" lnSpcReduction="1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 Ha definito il proprio modus operandi professionale non solo nel rispetto del Codice deontologico degli psicologi, ma esplicitando specifiche linee guida condivise dagli psicologi del settore (</a:t>
            </a:r>
            <a:r>
              <a:rPr lang="it-IT" b="1" i="1" dirty="0">
                <a:solidFill>
                  <a:srgbClr val="000000"/>
                </a:solidFill>
                <a:latin typeface="Times New Roman" panose="02020603050405020304" pitchFamily="18" charset="0"/>
              </a:rPr>
              <a:t>Carta di Noto, 1996, aggiornamenti 2002 e 2011 con linee guida per l indagine e l’esame psicologico del minore;</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i="1" dirty="0">
                <a:solidFill>
                  <a:srgbClr val="000000"/>
                </a:solidFill>
                <a:latin typeface="Times New Roman" panose="02020603050405020304" pitchFamily="18" charset="0"/>
              </a:rPr>
              <a:t> Linee guida deontologiche per Psicologo Forense dell’Associazione Italiana Psicologia Giuridica, Torino, 1999). </a:t>
            </a:r>
            <a:r>
              <a:rPr lang="it-IT" b="1" dirty="0">
                <a:solidFill>
                  <a:srgbClr val="000000"/>
                </a:solidFill>
                <a:latin typeface="Times New Roman" panose="02020603050405020304" pitchFamily="18" charset="0"/>
              </a:rPr>
              <a:t> Gli psicologi giuridici interagiscono con molte figure professionali come, ad esempio, magistrati, avvocati, psichiatri, neuropsichiatri infantili, criminologi, educatori, assistenti sociali e responsabili di Servizi, forze dell’ordine, ecc..</a:t>
            </a:r>
          </a:p>
          <a:p>
            <a:endParaRPr lang="it-IT" dirty="0"/>
          </a:p>
        </p:txBody>
      </p:sp>
    </p:spTree>
    <p:extLst>
      <p:ext uri="{BB962C8B-B14F-4D97-AF65-F5344CB8AC3E}">
        <p14:creationId xmlns:p14="http://schemas.microsoft.com/office/powerpoint/2010/main" val="2939903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76B7E5-C67A-A958-A50A-DD20FC70BD1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8C561A8-1D45-7471-40B5-7CF2F56CD848}"/>
              </a:ext>
            </a:extLst>
          </p:cNvPr>
          <p:cNvSpPr>
            <a:spLocks noGrp="1"/>
          </p:cNvSpPr>
          <p:nvPr>
            <p:ph idx="1"/>
          </p:nvPr>
        </p:nvSpPr>
        <p:spPr/>
        <p:txBody>
          <a:bodyPr/>
          <a:lstStyle/>
          <a:p>
            <a:r>
              <a:rPr lang="it-IT" dirty="0"/>
              <a:t>La carta di Noto</a:t>
            </a:r>
          </a:p>
        </p:txBody>
      </p:sp>
    </p:spTree>
    <p:extLst>
      <p:ext uri="{BB962C8B-B14F-4D97-AF65-F5344CB8AC3E}">
        <p14:creationId xmlns:p14="http://schemas.microsoft.com/office/powerpoint/2010/main" val="33697554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D7124D-665B-FF19-AC33-451A604BA740}"/>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LA FORMAZIONE DELLO PSICOLOGO IN AMBITO GIURIDICO</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417BB1D5-22F7-5EA7-1EA2-5FF01A9B51C2}"/>
              </a:ext>
            </a:extLst>
          </p:cNvPr>
          <p:cNvSpPr>
            <a:spLocks noGrp="1"/>
          </p:cNvSpPr>
          <p:nvPr>
            <p:ph idx="1"/>
          </p:nvPr>
        </p:nvSpPr>
        <p:spPr/>
        <p:txBody>
          <a:bodyPr>
            <a:normAutofit fontScale="77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Lo psicologo giuridico o forense è un laureato magistrale, abilitato dall'Esame di stato all'esercizio della professione, iscritto all’Albo degli psicologi nella sezione A, capace di operare in completa autonomia professionale.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Dopo la laurea ha frequentato corsi di specializzazione e/o perfezionamento acquisendo una formazione mirata sulle norme e procedure inerenti il sistema giuridico nelle sue fattispecie civili, penali, amministrative ed ecclesiastiche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Gli ordini regionali si sono interrogati ed hanno emesso linee guida riguardo la formazione degli psicologi operanti in ambito giuridico. Tali requisiti essenziali di competenza professionale sono consultabili nei siti degli Ordini regionali.</a:t>
            </a:r>
          </a:p>
          <a:p>
            <a:endParaRPr lang="it-IT" dirty="0"/>
          </a:p>
        </p:txBody>
      </p:sp>
    </p:spTree>
    <p:extLst>
      <p:ext uri="{BB962C8B-B14F-4D97-AF65-F5344CB8AC3E}">
        <p14:creationId xmlns:p14="http://schemas.microsoft.com/office/powerpoint/2010/main" val="37252313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EA47E5-FF39-8DB2-3A54-58AC6A93FBB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72C897B-9DC9-A2D5-2863-D41ED0885B43}"/>
              </a:ext>
            </a:extLst>
          </p:cNvPr>
          <p:cNvSpPr>
            <a:spLocks noGrp="1"/>
          </p:cNvSpPr>
          <p:nvPr>
            <p:ph idx="1"/>
          </p:nvPr>
        </p:nvSpPr>
        <p:spPr/>
        <p:txBody>
          <a:bodyPr>
            <a:normAutofit fontScale="92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Diversi articoli di legge impediscono lo studio della personalità dell’imputato maggiorenne. In caso di sospetta incapacità di intendere e/o di volere è prevista una valutazione da parte dello psichiatra (o di un neurologo) non di uno psicologo.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Sarà quindi improbabile che uno psicologo venga investito dell’incarico di fare una valutazione della capacità di intendere e di volere di un imputato di omicidio, se non come collaboratore di uno psichiatra forense.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Nel diritto minorile invece lo psicologo svolge un ruolo molto rilevante, potendo anche divenire giudice onorario nel tribunale dei minorenni. </a:t>
            </a:r>
          </a:p>
          <a:p>
            <a:endParaRPr lang="it-IT" dirty="0"/>
          </a:p>
        </p:txBody>
      </p:sp>
    </p:spTree>
    <p:extLst>
      <p:ext uri="{BB962C8B-B14F-4D97-AF65-F5344CB8AC3E}">
        <p14:creationId xmlns:p14="http://schemas.microsoft.com/office/powerpoint/2010/main" val="2537843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440538-55C6-C3EC-FBE7-4A4617540292}"/>
              </a:ext>
            </a:extLst>
          </p:cNvPr>
          <p:cNvSpPr>
            <a:spLocks noGrp="1"/>
          </p:cNvSpPr>
          <p:nvPr>
            <p:ph type="title"/>
          </p:nvPr>
        </p:nvSpPr>
        <p:spPr/>
        <p:txBody>
          <a:bodyPr/>
          <a:lstStyle/>
          <a:p>
            <a:r>
              <a:rPr lang="it-IT" b="1" dirty="0">
                <a:latin typeface="Calibri" panose="020F0502020204030204" pitchFamily="34" charset="0"/>
                <a:ea typeface="Calibri" panose="020F0502020204030204" pitchFamily="34" charset="0"/>
              </a:rPr>
              <a:t>Programma  e </a:t>
            </a:r>
            <a:r>
              <a:rPr lang="it-IT" b="1">
                <a:latin typeface="Calibri" panose="020F0502020204030204" pitchFamily="34" charset="0"/>
                <a:ea typeface="Calibri" panose="020F0502020204030204" pitchFamily="34" charset="0"/>
              </a:rPr>
              <a:t>calendario 2026</a:t>
            </a:r>
            <a:br>
              <a:rPr lang="it-IT" dirty="0">
                <a:latin typeface="Arial" panose="020B0604020202020204" pitchFamily="34" charset="0"/>
                <a:ea typeface="Arial" panose="020B0604020202020204" pitchFamily="34" charset="0"/>
              </a:rPr>
            </a:br>
            <a:endParaRPr lang="it-IT" dirty="0"/>
          </a:p>
        </p:txBody>
      </p:sp>
      <p:sp>
        <p:nvSpPr>
          <p:cNvPr id="3" name="Segnaposto contenuto 2">
            <a:extLst>
              <a:ext uri="{FF2B5EF4-FFF2-40B4-BE49-F238E27FC236}">
                <a16:creationId xmlns:a16="http://schemas.microsoft.com/office/drawing/2014/main" id="{B0C8DF36-9451-BC8E-86AE-C06EB5854F53}"/>
              </a:ext>
            </a:extLst>
          </p:cNvPr>
          <p:cNvSpPr>
            <a:spLocks noGrp="1"/>
          </p:cNvSpPr>
          <p:nvPr>
            <p:ph idx="1"/>
          </p:nvPr>
        </p:nvSpPr>
        <p:spPr/>
        <p:txBody>
          <a:bodyPr>
            <a:normAutofit/>
          </a:bodyPr>
          <a:lstStyle/>
          <a:p>
            <a:pPr marL="0" indent="0">
              <a:buNone/>
              <a:tabLst>
                <a:tab pos="1890395" algn="r"/>
                <a:tab pos="1980565" algn="l"/>
              </a:tabLst>
            </a:pPr>
            <a:endParaRPr lang="it-IT" sz="1800" dirty="0">
              <a:effectLst/>
              <a:latin typeface="Arial" panose="020B0604020202020204" pitchFamily="34" charset="0"/>
              <a:ea typeface="Arial" panose="020B0604020202020204" pitchFamily="34" charset="0"/>
            </a:endParaRPr>
          </a:p>
          <a:p>
            <a:pPr>
              <a:tabLst>
                <a:tab pos="1890395" algn="r"/>
                <a:tab pos="1980565" algn="l"/>
              </a:tabLst>
            </a:pPr>
            <a:r>
              <a:rPr lang="it-IT" sz="1800" dirty="0">
                <a:latin typeface="Calibri" panose="020F0502020204030204" pitchFamily="34" charset="0"/>
                <a:ea typeface="Calibri" panose="020F0502020204030204" pitchFamily="34" charset="0"/>
              </a:rPr>
              <a:t>01</a:t>
            </a:r>
            <a:r>
              <a:rPr lang="it-IT" sz="1800" dirty="0">
                <a:effectLst/>
                <a:latin typeface="Calibri" panose="020F0502020204030204" pitchFamily="34" charset="0"/>
                <a:ea typeface="Calibri" panose="020F0502020204030204" pitchFamily="34" charset="0"/>
              </a:rPr>
              <a:t>-04</a:t>
            </a:r>
            <a:r>
              <a:rPr lang="it-IT" sz="1800" dirty="0">
                <a:latin typeface="Calibri" panose="020F0502020204030204" pitchFamily="34" charset="0"/>
                <a:ea typeface="Calibri" panose="020F0502020204030204" pitchFamily="34" charset="0"/>
              </a:rPr>
              <a:t> </a:t>
            </a:r>
            <a:r>
              <a:rPr lang="it-IT" sz="1800" dirty="0">
                <a:effectLst/>
                <a:latin typeface="Calibri" panose="020F0502020204030204" pitchFamily="34" charset="0"/>
                <a:ea typeface="Calibri" panose="020F0502020204030204" pitchFamily="34" charset="0"/>
              </a:rPr>
              <a:t>I possibili ruoli dello psicologo in ambito giuridico e forense.</a:t>
            </a:r>
            <a:endParaRPr lang="it-IT" sz="1800" dirty="0">
              <a:effectLst/>
              <a:latin typeface="Arial" panose="020B0604020202020204" pitchFamily="34" charset="0"/>
              <a:ea typeface="Arial" panose="020B0604020202020204" pitchFamily="34" charset="0"/>
            </a:endParaRPr>
          </a:p>
          <a:p>
            <a:pPr>
              <a:tabLst>
                <a:tab pos="1890395" algn="r"/>
                <a:tab pos="1980565" algn="l"/>
              </a:tabLst>
            </a:pPr>
            <a:r>
              <a:rPr lang="it-IT" sz="1800" dirty="0">
                <a:effectLst/>
                <a:latin typeface="Calibri" panose="020F0502020204030204" pitchFamily="34" charset="0"/>
                <a:ea typeface="Calibri" panose="020F0502020204030204" pitchFamily="34" charset="0"/>
              </a:rPr>
              <a:t>08 04 La consulenza tecnica di ufficio CTU e la consulenza tecnica di parte CTP.</a:t>
            </a:r>
            <a:endParaRPr lang="it-IT" sz="1800" dirty="0">
              <a:effectLst/>
              <a:latin typeface="Arial" panose="020B0604020202020204" pitchFamily="34" charset="0"/>
              <a:ea typeface="Arial" panose="020B0604020202020204" pitchFamily="34" charset="0"/>
            </a:endParaRPr>
          </a:p>
          <a:p>
            <a:pPr>
              <a:tabLst>
                <a:tab pos="1890395" algn="r"/>
                <a:tab pos="1980565" algn="l"/>
              </a:tabLst>
            </a:pPr>
            <a:r>
              <a:rPr lang="it-IT" sz="1800" dirty="0">
                <a:effectLst/>
                <a:latin typeface="Calibri" panose="020F0502020204030204" pitchFamily="34" charset="0"/>
                <a:ea typeface="Calibri" panose="020F0502020204030204" pitchFamily="34" charset="0"/>
              </a:rPr>
              <a:t>15 04 La redazione di una relazione tecnica.</a:t>
            </a:r>
            <a:endParaRPr lang="it-IT" sz="1800" dirty="0">
              <a:effectLst/>
              <a:latin typeface="Arial" panose="020B0604020202020204" pitchFamily="34" charset="0"/>
              <a:ea typeface="Arial" panose="020B0604020202020204" pitchFamily="34" charset="0"/>
            </a:endParaRPr>
          </a:p>
          <a:p>
            <a:pPr>
              <a:tabLst>
                <a:tab pos="1890395" algn="r"/>
                <a:tab pos="1980565" algn="l"/>
              </a:tabLst>
            </a:pPr>
            <a:r>
              <a:rPr lang="it-IT" sz="1800" dirty="0">
                <a:latin typeface="Calibri" panose="020F0502020204030204" pitchFamily="34" charset="0"/>
                <a:ea typeface="Calibri" panose="020F0502020204030204" pitchFamily="34" charset="0"/>
              </a:rPr>
              <a:t>22</a:t>
            </a:r>
            <a:r>
              <a:rPr lang="it-IT" sz="1800" dirty="0">
                <a:effectLst/>
                <a:latin typeface="Calibri" panose="020F0502020204030204" pitchFamily="34" charset="0"/>
                <a:ea typeface="Calibri" panose="020F0502020204030204" pitchFamily="34" charset="0"/>
              </a:rPr>
              <a:t>-04 La redazione di una relazione tecnica con esempi pratici.</a:t>
            </a:r>
            <a:endParaRPr lang="it-IT" sz="1800" dirty="0">
              <a:effectLst/>
              <a:latin typeface="Arial" panose="020B0604020202020204" pitchFamily="34" charset="0"/>
              <a:ea typeface="Arial" panose="020B0604020202020204" pitchFamily="34" charset="0"/>
            </a:endParaRPr>
          </a:p>
          <a:p>
            <a:pPr>
              <a:tabLst>
                <a:tab pos="1890395" algn="r"/>
                <a:tab pos="1980565" algn="l"/>
              </a:tabLst>
            </a:pPr>
            <a:r>
              <a:rPr lang="it-IT" sz="1800" dirty="0">
                <a:effectLst/>
                <a:latin typeface="Calibri" panose="020F0502020204030204" pitchFamily="34" charset="0"/>
                <a:ea typeface="Calibri" panose="020F0502020204030204" pitchFamily="34" charset="0"/>
              </a:rPr>
              <a:t>29-04 a colloquio col periziando</a:t>
            </a:r>
            <a:endParaRPr lang="it-IT" sz="1800" dirty="0">
              <a:effectLst/>
              <a:latin typeface="Arial" panose="020B0604020202020204" pitchFamily="34" charset="0"/>
              <a:ea typeface="Arial" panose="020B0604020202020204" pitchFamily="34" charset="0"/>
            </a:endParaRPr>
          </a:p>
          <a:p>
            <a:pPr>
              <a:tabLst>
                <a:tab pos="1890395" algn="r"/>
                <a:tab pos="1980565" algn="l"/>
              </a:tabLst>
            </a:pPr>
            <a:r>
              <a:rPr lang="it-IT" sz="1800" dirty="0">
                <a:effectLst/>
                <a:latin typeface="Calibri" panose="020F0502020204030204" pitchFamily="34" charset="0"/>
                <a:ea typeface="Calibri" panose="020F0502020204030204" pitchFamily="34" charset="0"/>
              </a:rPr>
              <a:t>06-05 psicopatologia delle condotte criminali</a:t>
            </a:r>
            <a:endParaRPr lang="it-IT" sz="1800" dirty="0">
              <a:effectLst/>
              <a:latin typeface="Arial" panose="020B0604020202020204" pitchFamily="34" charset="0"/>
              <a:ea typeface="Arial" panose="020B0604020202020204" pitchFamily="34" charset="0"/>
            </a:endParaRPr>
          </a:p>
          <a:p>
            <a:pPr>
              <a:tabLst>
                <a:tab pos="1890395" algn="r"/>
                <a:tab pos="1980565" algn="l"/>
              </a:tabLst>
            </a:pPr>
            <a:r>
              <a:rPr lang="it-IT" sz="1800" dirty="0">
                <a:latin typeface="Calibri" panose="020F0502020204030204" pitchFamily="34" charset="0"/>
                <a:ea typeface="Calibri" panose="020F0502020204030204" pitchFamily="34" charset="0"/>
              </a:rPr>
              <a:t>13</a:t>
            </a:r>
            <a:r>
              <a:rPr lang="it-IT" sz="1800" dirty="0">
                <a:effectLst/>
                <a:latin typeface="Calibri" panose="020F0502020204030204" pitchFamily="34" charset="0"/>
                <a:ea typeface="Calibri" panose="020F0502020204030204" pitchFamily="34" charset="0"/>
              </a:rPr>
              <a:t>-05 la valutazione del danno di natura psichica</a:t>
            </a:r>
            <a:endParaRPr lang="it-IT" sz="1800" dirty="0">
              <a:effectLst/>
              <a:latin typeface="Arial" panose="020B0604020202020204" pitchFamily="34" charset="0"/>
              <a:ea typeface="Arial" panose="020B0604020202020204" pitchFamily="34" charset="0"/>
            </a:endParaRPr>
          </a:p>
          <a:p>
            <a:pPr>
              <a:tabLst>
                <a:tab pos="1890395" algn="r"/>
                <a:tab pos="1980565" algn="l"/>
              </a:tabLst>
            </a:pPr>
            <a:r>
              <a:rPr lang="it-IT" sz="1800" dirty="0">
                <a:latin typeface="Calibri" panose="020F0502020204030204" pitchFamily="34" charset="0"/>
                <a:ea typeface="Calibri" panose="020F0502020204030204" pitchFamily="34" charset="0"/>
              </a:rPr>
              <a:t>20</a:t>
            </a:r>
            <a:r>
              <a:rPr lang="it-IT" sz="1800" dirty="0">
                <a:effectLst/>
                <a:latin typeface="Calibri" panose="020F0502020204030204" pitchFamily="34" charset="0"/>
                <a:ea typeface="Calibri" panose="020F0502020204030204" pitchFamily="34" charset="0"/>
              </a:rPr>
              <a:t>-05 </a:t>
            </a:r>
            <a:r>
              <a:rPr lang="it-IT" sz="1800" dirty="0" err="1">
                <a:effectLst/>
                <a:latin typeface="Calibri" panose="020F0502020204030204" pitchFamily="34" charset="0"/>
                <a:ea typeface="Calibri" panose="020F0502020204030204" pitchFamily="34" charset="0"/>
              </a:rPr>
              <a:t>criminal</a:t>
            </a:r>
            <a:r>
              <a:rPr lang="it-IT" sz="1800" dirty="0">
                <a:effectLst/>
                <a:latin typeface="Calibri" panose="020F0502020204030204" pitchFamily="34" charset="0"/>
                <a:ea typeface="Calibri" panose="020F0502020204030204" pitchFamily="34" charset="0"/>
              </a:rPr>
              <a:t> profiling  </a:t>
            </a:r>
            <a:endParaRPr lang="it-IT" sz="1800" dirty="0">
              <a:effectLst/>
              <a:latin typeface="Arial" panose="020B0604020202020204" pitchFamily="34" charset="0"/>
              <a:ea typeface="Arial" panose="020B0604020202020204" pitchFamily="34" charset="0"/>
            </a:endParaRPr>
          </a:p>
          <a:p>
            <a:endParaRPr lang="it-IT" dirty="0"/>
          </a:p>
        </p:txBody>
      </p:sp>
    </p:spTree>
    <p:extLst>
      <p:ext uri="{BB962C8B-B14F-4D97-AF65-F5344CB8AC3E}">
        <p14:creationId xmlns:p14="http://schemas.microsoft.com/office/powerpoint/2010/main" val="31856405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8CB99F03-C64A-FACC-7258-3EE7B73FA69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9321577-DB32-E1EE-4A32-5E52152E6931}"/>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LO PSICOLOGO IN AMBITO INVESTIGATIVO</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868A1ADF-BFE0-23B4-D5EF-E918B3073A98}"/>
              </a:ext>
            </a:extLst>
          </p:cNvPr>
          <p:cNvSpPr>
            <a:spLocks noGrp="1"/>
          </p:cNvSpPr>
          <p:nvPr>
            <p:ph idx="1"/>
          </p:nvPr>
        </p:nvSpPr>
        <p:spPr/>
        <p:txBody>
          <a:bodyPr>
            <a:normAutofit fontScale="77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Abbiamo tutti guardato in televisione innumerevoli puntate di serial che implicano indagini psicologiche sull’autore di reati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Il </a:t>
            </a:r>
            <a:r>
              <a:rPr lang="it-IT" b="1" dirty="0" err="1">
                <a:solidFill>
                  <a:srgbClr val="000000"/>
                </a:solidFill>
                <a:latin typeface="Times New Roman" panose="02020603050405020304" pitchFamily="18" charset="0"/>
              </a:rPr>
              <a:t>criminal</a:t>
            </a:r>
            <a:r>
              <a:rPr lang="it-IT" b="1" dirty="0">
                <a:solidFill>
                  <a:srgbClr val="000000"/>
                </a:solidFill>
                <a:latin typeface="Times New Roman" panose="02020603050405020304" pitchFamily="18" charset="0"/>
              </a:rPr>
              <a:t> profiling è diventata una attività idealizzata da molti giovani psicologi.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In effetti la polizia di Stato e l’arma dei Carabinieri dispongono di psicologi (pochissimi) che appartengono ai loro corpi e che possono saltuariamente aiutare nella analisi di scene del crimine nei colloqui con indiziati, nelle trattative e nei patteggiamenti, ma le prove per arrivare ad incriminazione ed eventualmente condanna sono prove fattuali alla cui definizione concorrono più periti balistici, chimici, genetisti, esperti di intercettazioni ambientali ecc. Quindi questo ambito, sia pur affascinante deve essere ridimensionato e non considerato una vera e propria opportunità lavorativa.</a:t>
            </a:r>
          </a:p>
          <a:p>
            <a:endParaRPr lang="it-IT" dirty="0"/>
          </a:p>
        </p:txBody>
      </p:sp>
    </p:spTree>
    <p:extLst>
      <p:ext uri="{BB962C8B-B14F-4D97-AF65-F5344CB8AC3E}">
        <p14:creationId xmlns:p14="http://schemas.microsoft.com/office/powerpoint/2010/main" val="799465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7BE01F45-130A-617E-CB9C-A31C563C3C6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13C9C50-2379-AF1C-C981-7BEACCB0CDA3}"/>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LO PSICOLOGO FORENSE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59083439-13BE-DFBB-7B0A-D83B1D4FB9F4}"/>
              </a:ext>
            </a:extLst>
          </p:cNvPr>
          <p:cNvSpPr>
            <a:spLocks noGrp="1"/>
          </p:cNvSpPr>
          <p:nvPr>
            <p:ph idx="1"/>
          </p:nvPr>
        </p:nvSpPr>
        <p:spPr/>
        <p:txBody>
          <a:bodyPr>
            <a:normAutofit fontScale="92500" lnSpcReduction="20000"/>
          </a:bodyPr>
          <a:lstStyle/>
          <a:p>
            <a:pPr marL="0" indent="0" algn="just">
              <a:lnSpc>
                <a:spcPct val="115000"/>
              </a:lnSpc>
              <a:buNone/>
            </a:pPr>
            <a:r>
              <a:rPr lang="it-IT" b="1" dirty="0">
                <a:solidFill>
                  <a:srgbClr val="000000"/>
                </a:solidFill>
                <a:latin typeface="Times New Roman" panose="02020603050405020304" pitchFamily="18" charset="0"/>
              </a:rPr>
              <a:t>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Le opportunità professionali che si aprono allo psicologo forense sono molteplici, ma anche in questo caso differenti da quello osservate nei telefilm.</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La formazione di uno psicologo forense è diversa da quella ricevuta nei corsi universitari ed ulteriormente specializzata tenendo conto delle diverse aree del diritto (penale, civile, minorile, </a:t>
            </a:r>
            <a:r>
              <a:rPr lang="it-IT" b="1" dirty="0" err="1">
                <a:solidFill>
                  <a:srgbClr val="000000"/>
                </a:solidFill>
                <a:latin typeface="Times New Roman" panose="02020603050405020304" pitchFamily="18" charset="0"/>
              </a:rPr>
              <a:t>ecclesiatico</a:t>
            </a:r>
            <a:r>
              <a:rPr lang="it-IT" b="1" dirty="0">
                <a:solidFill>
                  <a:srgbClr val="000000"/>
                </a:solidFill>
                <a:latin typeface="Times New Roman" panose="02020603050405020304" pitchFamily="18" charset="0"/>
              </a:rPr>
              <a:t>) in cui andrà ad operare. In molti casi, come vedremo, la mentalità e la formazione in ambito psicoterapeutico mal si adattano a ciò che viene chiamato a svolgere lo psicologo in ambito forense </a:t>
            </a:r>
          </a:p>
          <a:p>
            <a:endParaRPr lang="it-IT" dirty="0"/>
          </a:p>
        </p:txBody>
      </p:sp>
    </p:spTree>
    <p:extLst>
      <p:ext uri="{BB962C8B-B14F-4D97-AF65-F5344CB8AC3E}">
        <p14:creationId xmlns:p14="http://schemas.microsoft.com/office/powerpoint/2010/main" val="40576092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B9D4D886-955B-770E-2DA3-E585F00FC30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3A1C40E-A2C5-5A25-7CB3-E93B83C3C5B9}"/>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FUNZIONI E ATTIVITÀ PROFESSIONALI CARATTERISTICHE DELLO PSICOLOGO FORENSE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476BC959-DEEA-A8D3-F867-07E2005FAFA1}"/>
              </a:ext>
            </a:extLst>
          </p:cNvPr>
          <p:cNvSpPr>
            <a:spLocks noGrp="1"/>
          </p:cNvSpPr>
          <p:nvPr>
            <p:ph idx="1"/>
          </p:nvPr>
        </p:nvSpPr>
        <p:spPr/>
        <p:txBody>
          <a:bodyPr>
            <a:normAutofit fontScale="850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Svolgimento, in qualità di Perito, in ambito penale, di perizie su nomina del giudice.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Svolgimento, in ambito civile, di consulenze tecnico-giudiziarie in qualità di CTU </a:t>
            </a:r>
            <a:r>
              <a:rPr lang="it-IT" b="1" i="1" dirty="0">
                <a:solidFill>
                  <a:srgbClr val="000000"/>
                </a:solidFill>
                <a:latin typeface="Times New Roman" panose="02020603050405020304" pitchFamily="18" charset="0"/>
              </a:rPr>
              <a:t>(Consulente Tecnico d’Ufficio), </a:t>
            </a:r>
            <a:r>
              <a:rPr lang="it-IT" b="1" dirty="0">
                <a:solidFill>
                  <a:srgbClr val="000000"/>
                </a:solidFill>
                <a:latin typeface="Times New Roman" panose="02020603050405020304" pitchFamily="18" charset="0"/>
              </a:rPr>
              <a:t>Consulente Tecnico del Pubblico Ministero </a:t>
            </a:r>
            <a:r>
              <a:rPr lang="it-IT" b="1" i="1" dirty="0">
                <a:solidFill>
                  <a:srgbClr val="000000"/>
                </a:solidFill>
                <a:latin typeface="Times New Roman" panose="02020603050405020304" pitchFamily="18" charset="0"/>
              </a:rPr>
              <a:t>(CTPM) </a:t>
            </a:r>
            <a:r>
              <a:rPr lang="it-IT" b="1" dirty="0">
                <a:solidFill>
                  <a:srgbClr val="000000"/>
                </a:solidFill>
                <a:latin typeface="Times New Roman" panose="02020603050405020304" pitchFamily="18" charset="0"/>
              </a:rPr>
              <a:t>e di parte </a:t>
            </a:r>
            <a:r>
              <a:rPr lang="it-IT" b="1" i="1" dirty="0">
                <a:solidFill>
                  <a:srgbClr val="000000"/>
                </a:solidFill>
                <a:latin typeface="Times New Roman" panose="02020603050405020304" pitchFamily="18" charset="0"/>
              </a:rPr>
              <a:t>(CTP), </a:t>
            </a:r>
            <a:r>
              <a:rPr lang="it-IT" b="1" dirty="0">
                <a:solidFill>
                  <a:srgbClr val="000000"/>
                </a:solidFill>
                <a:latin typeface="Times New Roman" panose="02020603050405020304" pitchFamily="18" charset="0"/>
              </a:rPr>
              <a:t>su nomina degli avvocati di parte.</a:t>
            </a:r>
          </a:p>
          <a:p>
            <a:pPr marL="457200" indent="-285750" algn="just">
              <a:lnSpc>
                <a:spcPct val="115000"/>
              </a:lnSpc>
            </a:pPr>
            <a:br>
              <a:rPr lang="it-IT" b="1" dirty="0">
                <a:solidFill>
                  <a:srgbClr val="000000"/>
                </a:solidFill>
                <a:latin typeface="Times New Roman" panose="02020603050405020304" pitchFamily="18" charset="0"/>
              </a:rPr>
            </a:br>
            <a:r>
              <a:rPr lang="it-IT" b="1" dirty="0">
                <a:solidFill>
                  <a:srgbClr val="000000"/>
                </a:solidFill>
                <a:latin typeface="Times New Roman" panose="02020603050405020304" pitchFamily="18" charset="0"/>
              </a:rPr>
              <a:t>Attuazione di colloqui psicologici, somministrazione di batterie integrate di test e osservazioni strutturate, visite domiciliari, visite collegiali per svolgimento delle attività peritali.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Svolgimento di consulenze e redazione di perizie per il tribunale ecclesiastico in processi canonici di nullità del matrimonio.</a:t>
            </a:r>
          </a:p>
          <a:p>
            <a:endParaRPr lang="it-IT" dirty="0"/>
          </a:p>
        </p:txBody>
      </p:sp>
    </p:spTree>
    <p:extLst>
      <p:ext uri="{BB962C8B-B14F-4D97-AF65-F5344CB8AC3E}">
        <p14:creationId xmlns:p14="http://schemas.microsoft.com/office/powerpoint/2010/main" val="640663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B3F83BD7-CF4E-80F8-F69A-B228A7B199B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1CB2B60-3A7F-561A-0CBD-D98847DE399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739C6AC-728C-93C4-4176-7122C5A75F84}"/>
              </a:ext>
            </a:extLst>
          </p:cNvPr>
          <p:cNvSpPr>
            <a:spLocks noGrp="1"/>
          </p:cNvSpPr>
          <p:nvPr>
            <p:ph idx="1"/>
          </p:nvPr>
        </p:nvSpPr>
        <p:spPr/>
        <p:txBody>
          <a:bodyPr>
            <a:normAutofit fontScale="850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Consulenza psicologica per il dibattimento e presso i tribunali per minorenni e i tribunali di sorveglianza.</a:t>
            </a:r>
          </a:p>
          <a:p>
            <a:pPr marL="342900" lvl="0" indent="-342900" algn="just">
              <a:lnSpc>
                <a:spcPct val="115000"/>
              </a:lnSpc>
              <a:buFont typeface="Arial" panose="020B0604020202020204" pitchFamily="34" charset="0"/>
              <a:buChar char="*"/>
            </a:pPr>
            <a:r>
              <a:rPr lang="it-IT" b="1" dirty="0" err="1">
                <a:solidFill>
                  <a:srgbClr val="000000"/>
                </a:solidFill>
                <a:latin typeface="Times New Roman" panose="02020603050405020304" pitchFamily="18" charset="0"/>
              </a:rPr>
              <a:t>Assessment</a:t>
            </a:r>
            <a:r>
              <a:rPr lang="it-IT" b="1" dirty="0">
                <a:solidFill>
                  <a:srgbClr val="000000"/>
                </a:solidFill>
                <a:latin typeface="Times New Roman" panose="02020603050405020304" pitchFamily="18" charset="0"/>
              </a:rPr>
              <a:t> e diagnosi della personalità dell'imputato per la valutazione della capacità di intendere e volere, della pericolosità sociale e delle misure di sicurezza. Per tali compiti nel caso di </a:t>
            </a:r>
            <a:r>
              <a:rPr lang="it-IT" b="1" dirty="0" err="1">
                <a:solidFill>
                  <a:srgbClr val="000000"/>
                </a:solidFill>
                <a:latin typeface="Times New Roman" panose="02020603050405020304" pitchFamily="18" charset="0"/>
              </a:rPr>
              <a:t>periziandi</a:t>
            </a:r>
            <a:r>
              <a:rPr lang="it-IT" b="1" dirty="0">
                <a:solidFill>
                  <a:srgbClr val="000000"/>
                </a:solidFill>
                <a:latin typeface="Times New Roman" panose="02020603050405020304" pitchFamily="18" charset="0"/>
              </a:rPr>
              <a:t> adulti viene di solito chiamato uno psichiatra, ma lo psicologo lo affianca per la valutazione con test.</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Selezione o costruzione, adattamento e standardizzazione, somministrazione e interpretazione di strumenti di indagine psicologica specifici per l’ambito criminologico funzionali alla sintesi psicodiagnostica </a:t>
            </a:r>
            <a:r>
              <a:rPr lang="it-IT" b="1" i="1" dirty="0">
                <a:solidFill>
                  <a:srgbClr val="000000"/>
                </a:solidFill>
                <a:latin typeface="Times New Roman" panose="02020603050405020304" pitchFamily="18" charset="0"/>
              </a:rPr>
              <a:t> es PPI-R test di valutazione dei tratti psicopatici di personalità</a:t>
            </a: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28636995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6EB343EF-7AC1-02AC-6E8F-FE0C442B314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A348926-39BB-3598-F933-D409D76DABD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CF78C3B-0ACB-2C06-8C4D-711576AF1357}"/>
              </a:ext>
            </a:extLst>
          </p:cNvPr>
          <p:cNvSpPr>
            <a:spLocks noGrp="1"/>
          </p:cNvSpPr>
          <p:nvPr>
            <p:ph idx="1"/>
          </p:nvPr>
        </p:nvSpPr>
        <p:spPr/>
        <p:txBody>
          <a:bodyPr>
            <a:normAutofit fontScale="92500" lnSpcReduction="10000"/>
          </a:bodyPr>
          <a:lstStyle/>
          <a:p>
            <a:pPr marL="342900" lvl="0" indent="-342900" algn="just">
              <a:lnSpc>
                <a:spcPct val="115000"/>
              </a:lnSpc>
              <a:buFont typeface="Arial" panose="020B0604020202020204" pitchFamily="34" charset="0"/>
              <a:buChar char="*"/>
            </a:pPr>
            <a:r>
              <a:rPr lang="it-IT" b="1" dirty="0" err="1">
                <a:solidFill>
                  <a:srgbClr val="000000"/>
                </a:solidFill>
                <a:latin typeface="Times New Roman" panose="02020603050405020304" pitchFamily="18" charset="0"/>
              </a:rPr>
              <a:t>Assessment</a:t>
            </a:r>
            <a:r>
              <a:rPr lang="it-IT" b="1" dirty="0">
                <a:solidFill>
                  <a:srgbClr val="000000"/>
                </a:solidFill>
                <a:latin typeface="Times New Roman" panose="02020603050405020304" pitchFamily="18" charset="0"/>
              </a:rPr>
              <a:t> e consulenza per persone ad alto rischio di aggressività sociale, nelle comunità, nei contesti di correzione e nei contesti lavorativi </a:t>
            </a:r>
            <a:r>
              <a:rPr lang="it-IT" b="1" i="1" dirty="0">
                <a:solidFill>
                  <a:srgbClr val="000000"/>
                </a:solidFill>
                <a:latin typeface="Times New Roman" panose="02020603050405020304" pitchFamily="18" charset="0"/>
              </a:rPr>
              <a:t>(ad esempio, per mobbing maltrattamenti familiari).</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Valutazione dell'idoneità e dell'attendibilità della testimonianza </a:t>
            </a:r>
            <a:r>
              <a:rPr lang="it-IT" b="1" i="1" dirty="0">
                <a:solidFill>
                  <a:srgbClr val="000000"/>
                </a:solidFill>
                <a:latin typeface="Times New Roman" panose="02020603050405020304" pitchFamily="18" charset="0"/>
              </a:rPr>
              <a:t>(soprattutto in caso di minori, soggetti con deficit cognitivi).</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Assistenza all’ascolto e interrogatori protetti del minore e valutazione peritale in ipotesi di abuso sessuale o maltrattamento di minore.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Valutazione della maturità, imputabilità e grado di responsabilità di minori autori di reato.</a:t>
            </a:r>
          </a:p>
          <a:p>
            <a:endParaRPr lang="it-IT" dirty="0"/>
          </a:p>
        </p:txBody>
      </p:sp>
    </p:spTree>
    <p:extLst>
      <p:ext uri="{BB962C8B-B14F-4D97-AF65-F5344CB8AC3E}">
        <p14:creationId xmlns:p14="http://schemas.microsoft.com/office/powerpoint/2010/main" val="33759942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C133535D-32C3-1121-EFC2-C6FBDC5E3EA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4834C7E-A847-0C1F-277B-22D6DA055FE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54AAA94-E522-185E-9221-EAAF88AD4677}"/>
              </a:ext>
            </a:extLst>
          </p:cNvPr>
          <p:cNvSpPr>
            <a:spLocks noGrp="1"/>
          </p:cNvSpPr>
          <p:nvPr>
            <p:ph idx="1"/>
          </p:nvPr>
        </p:nvSpPr>
        <p:spPr/>
        <p:txBody>
          <a:bodyPr>
            <a:normAutofit fontScale="850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Valutazione della capacità genitoriale e dell’idoneità per adozioni e affidamenti, mediazione familiare.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Consulenza psicologica e vigilanza in caso di affidamento pre-adottivo, affidamento a istituzioni o a famiglie.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Valutazione dello stato psicologico e delle capacità cognitive della persona, ad esempio nei casi di interdizione e inabilitazione, di proposta di amministrazione di sostegno, di richiesta di riattribuzione di genere sessuale, ecc.</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Valutazioni psicodiagnostiche per finalità pensionistiche, per l’idoneità al porto d’armi per idoneità alla guida dopo sospensione della patente e valutazioni in merito al danno psichico e al danno esistenziale e morale.</a:t>
            </a:r>
          </a:p>
          <a:p>
            <a:endParaRPr lang="it-IT" dirty="0"/>
          </a:p>
        </p:txBody>
      </p:sp>
    </p:spTree>
    <p:extLst>
      <p:ext uri="{BB962C8B-B14F-4D97-AF65-F5344CB8AC3E}">
        <p14:creationId xmlns:p14="http://schemas.microsoft.com/office/powerpoint/2010/main" val="11320985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D7965E-8CC3-FAD6-34E4-3932A4AC8DC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EA1946B-187E-3CB2-4E57-A1BF93A7401A}"/>
              </a:ext>
            </a:extLst>
          </p:cNvPr>
          <p:cNvSpPr>
            <a:spLocks noGrp="1"/>
          </p:cNvSpPr>
          <p:nvPr>
            <p:ph idx="1"/>
          </p:nvPr>
        </p:nvSpPr>
        <p:spPr/>
        <p:txBody>
          <a:bodyPr/>
          <a:lstStyle/>
          <a:p>
            <a:r>
              <a:rPr lang="it-IT" dirty="0"/>
              <a:t>I test in ambito peritale</a:t>
            </a:r>
          </a:p>
          <a:p>
            <a:r>
              <a:rPr lang="it-IT" dirty="0"/>
              <a:t>I criteri di nullità matrimoniale secondo il diritto ecclesiastico</a:t>
            </a:r>
          </a:p>
          <a:p>
            <a:r>
              <a:rPr lang="it-IT" dirty="0"/>
              <a:t>La capacità di intendere e/o di volere</a:t>
            </a:r>
          </a:p>
        </p:txBody>
      </p:sp>
    </p:spTree>
    <p:extLst>
      <p:ext uri="{BB962C8B-B14F-4D97-AF65-F5344CB8AC3E}">
        <p14:creationId xmlns:p14="http://schemas.microsoft.com/office/powerpoint/2010/main" val="3227280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C828A144-CF01-241E-EFF7-B89CBC12E17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8490C28-E124-A033-8A3C-D52149C710C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495F140-1895-B57B-8533-40FDEF46059B}"/>
              </a:ext>
            </a:extLst>
          </p:cNvPr>
          <p:cNvSpPr>
            <a:spLocks noGrp="1"/>
          </p:cNvSpPr>
          <p:nvPr>
            <p:ph idx="1"/>
          </p:nvPr>
        </p:nvSpPr>
        <p:spPr/>
        <p:txBody>
          <a:bodyPr>
            <a:normAutofit/>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Realizzazione di studi e ricerche psico-sociali su fenomeno di devianza, del bullismo, comportamenti violenti del gruppo dei pari </a:t>
            </a:r>
            <a:r>
              <a:rPr lang="it-IT" b="1" i="1" dirty="0">
                <a:solidFill>
                  <a:srgbClr val="000000"/>
                </a:solidFill>
                <a:latin typeface="Times New Roman" panose="02020603050405020304" pitchFamily="18" charset="0"/>
              </a:rPr>
              <a:t>(branco), </a:t>
            </a:r>
            <a:r>
              <a:rPr lang="it-IT" b="1" dirty="0">
                <a:solidFill>
                  <a:srgbClr val="000000"/>
                </a:solidFill>
                <a:latin typeface="Times New Roman" panose="02020603050405020304" pitchFamily="18" charset="0"/>
              </a:rPr>
              <a:t>percezione sociale della sicurezza urbana, ecc.</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Realizzazione di studi e ricerche empiriche e sperimentali sui processi cognitivi di rilievo giuridico </a:t>
            </a:r>
            <a:r>
              <a:rPr lang="it-IT" b="1" i="1" dirty="0">
                <a:solidFill>
                  <a:srgbClr val="000000"/>
                </a:solidFill>
                <a:latin typeface="Times New Roman" panose="02020603050405020304" pitchFamily="18" charset="0"/>
              </a:rPr>
              <a:t>(ad esempio, la testimonianza e il suo grado di accuratezza, processi mnestici e ricostruttivi, falsi ricordi, suggestionabilità, il ragionamento giudiziario, ecc.).</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a:t>
            </a:r>
          </a:p>
          <a:p>
            <a:endParaRPr lang="it-IT" dirty="0"/>
          </a:p>
        </p:txBody>
      </p:sp>
    </p:spTree>
    <p:extLst>
      <p:ext uri="{BB962C8B-B14F-4D97-AF65-F5344CB8AC3E}">
        <p14:creationId xmlns:p14="http://schemas.microsoft.com/office/powerpoint/2010/main" val="35881395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47B900BE-1829-CC1D-BCDE-14EA5273FF6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654C1F0-0110-FEF0-23F0-D1E11CBC910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369E5C5-A05F-DDEE-0383-FBE24ABB3CC1}"/>
              </a:ext>
            </a:extLst>
          </p:cNvPr>
          <p:cNvSpPr>
            <a:spLocks noGrp="1"/>
          </p:cNvSpPr>
          <p:nvPr>
            <p:ph idx="1"/>
          </p:nvPr>
        </p:nvSpPr>
        <p:spPr/>
        <p:txBody>
          <a:bodyPr/>
          <a:lstStyle/>
          <a:p>
            <a:r>
              <a:rPr lang="it-IT" b="1" dirty="0">
                <a:solidFill>
                  <a:srgbClr val="000000"/>
                </a:solidFill>
                <a:latin typeface="Times New Roman" panose="02020603050405020304" pitchFamily="18" charset="0"/>
              </a:rPr>
              <a:t>Formazione su temi della psicologia giuridica e supervisione per operatori socio sanitari (es ginecologi e pediatri per interventi in caso di abuso), operatori del sistema giudiziario, </a:t>
            </a:r>
            <a:r>
              <a:rPr lang="it-IT" b="1" dirty="0" err="1">
                <a:solidFill>
                  <a:srgbClr val="000000"/>
                </a:solidFill>
                <a:latin typeface="Times New Roman" panose="02020603050405020304" pitchFamily="18" charset="0"/>
              </a:rPr>
              <a:t>ecc</a:t>
            </a:r>
            <a:endParaRPr lang="it-IT" b="1" dirty="0">
              <a:solidFill>
                <a:srgbClr val="000000"/>
              </a:solidFill>
              <a:latin typeface="Times New Roman" panose="02020603050405020304" pitchFamily="18" charset="0"/>
            </a:endParaRPr>
          </a:p>
          <a:p>
            <a:endParaRPr lang="it-IT" b="1" dirty="0">
              <a:solidFill>
                <a:srgbClr val="000000"/>
              </a:solidFill>
              <a:latin typeface="Times New Roman" panose="02020603050405020304" pitchFamily="18" charset="0"/>
            </a:endParaRPr>
          </a:p>
          <a:p>
            <a:r>
              <a:rPr lang="it-IT" b="1" dirty="0">
                <a:solidFill>
                  <a:srgbClr val="000000"/>
                </a:solidFill>
                <a:latin typeface="Times New Roman" panose="02020603050405020304" pitchFamily="18" charset="0"/>
              </a:rPr>
              <a:t>Attività di sperimentazione, ricerca e didattica nell'ambito delle specifiche competenze caratterizzanti il settore. </a:t>
            </a:r>
          </a:p>
          <a:p>
            <a:endParaRPr lang="it-IT" dirty="0"/>
          </a:p>
        </p:txBody>
      </p:sp>
    </p:spTree>
    <p:extLst>
      <p:ext uri="{BB962C8B-B14F-4D97-AF65-F5344CB8AC3E}">
        <p14:creationId xmlns:p14="http://schemas.microsoft.com/office/powerpoint/2010/main" val="18385546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0051BC15-1CFE-262C-719A-DA407A34211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0809227-3477-3C41-296D-7A9C0A931A14}"/>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LO PSICOLOGO E LE PERIZIE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4FB031B-351E-A4D4-6149-187607CA2657}"/>
              </a:ext>
            </a:extLst>
          </p:cNvPr>
          <p:cNvSpPr>
            <a:spLocks noGrp="1"/>
          </p:cNvSpPr>
          <p:nvPr>
            <p:ph idx="1"/>
          </p:nvPr>
        </p:nvSpPr>
        <p:spPr/>
        <p:txBody>
          <a:bodyPr>
            <a:normAutofit fontScale="85000" lnSpcReduction="1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Uno dei ruoli principali che lo psicologo forense può essere chiamato a svolgere è quello di consulente tecnico (concetto simile al perito) chiamato dal giudice o dalle parti (accusa o difesa).</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In molti casi la consulenza viene chiesta quando occorra entrare in ambiti tecnici specifici (ad esempio ingegneristici come nel caso del crollo di un ponte, ma anche psicologici in molti casi di violenze ad abusi). In questi casi il giudice formula   all’esperto un quesito che delimita notevolmente l’ambito di indagine. Noi psicologi non siamo in genere abituati a questi limiti cui è necessario attenersi nella risposta al quesito. Il giudice è «</a:t>
            </a:r>
            <a:r>
              <a:rPr lang="it-IT" b="1" dirty="0" err="1">
                <a:solidFill>
                  <a:srgbClr val="000000"/>
                </a:solidFill>
                <a:latin typeface="Times New Roman" panose="02020603050405020304" pitchFamily="18" charset="0"/>
              </a:rPr>
              <a:t>peritus</a:t>
            </a:r>
            <a:r>
              <a:rPr lang="it-IT" b="1" dirty="0">
                <a:solidFill>
                  <a:srgbClr val="000000"/>
                </a:solidFill>
                <a:latin typeface="Times New Roman" panose="02020603050405020304" pitchFamily="18" charset="0"/>
              </a:rPr>
              <a:t> </a:t>
            </a:r>
            <a:r>
              <a:rPr lang="it-IT" b="1" dirty="0" err="1">
                <a:solidFill>
                  <a:srgbClr val="000000"/>
                </a:solidFill>
                <a:latin typeface="Times New Roman" panose="02020603050405020304" pitchFamily="18" charset="0"/>
              </a:rPr>
              <a:t>peritorum</a:t>
            </a:r>
            <a:r>
              <a:rPr lang="it-IT" b="1" dirty="0">
                <a:solidFill>
                  <a:srgbClr val="000000"/>
                </a:solidFill>
                <a:latin typeface="Times New Roman" panose="02020603050405020304" pitchFamily="18" charset="0"/>
              </a:rPr>
              <a:t>» per cui può anche ignorare la valutazione del proprio consulente tecnico.</a:t>
            </a:r>
          </a:p>
          <a:p>
            <a:endParaRPr lang="it-IT" dirty="0"/>
          </a:p>
        </p:txBody>
      </p:sp>
    </p:spTree>
    <p:extLst>
      <p:ext uri="{BB962C8B-B14F-4D97-AF65-F5344CB8AC3E}">
        <p14:creationId xmlns:p14="http://schemas.microsoft.com/office/powerpoint/2010/main" val="1656305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CCE7D6-CD4E-433B-9B8B-234B594875C7}"/>
              </a:ext>
            </a:extLst>
          </p:cNvPr>
          <p:cNvSpPr>
            <a:spLocks noGrp="1"/>
          </p:cNvSpPr>
          <p:nvPr>
            <p:ph type="title"/>
          </p:nvPr>
        </p:nvSpPr>
        <p:spPr/>
        <p:txBody>
          <a:bodyPr/>
          <a:lstStyle/>
          <a:p>
            <a:r>
              <a:rPr lang="it-IT" dirty="0"/>
              <a:t>CRITERI E METODI DI VALUTAZIONE </a:t>
            </a:r>
          </a:p>
        </p:txBody>
      </p:sp>
      <p:sp>
        <p:nvSpPr>
          <p:cNvPr id="3" name="Segnaposto contenuto 2">
            <a:extLst>
              <a:ext uri="{FF2B5EF4-FFF2-40B4-BE49-F238E27FC236}">
                <a16:creationId xmlns:a16="http://schemas.microsoft.com/office/drawing/2014/main" id="{EE1DCCA1-0FEC-441D-B4E3-F1E5A4ADC2F2}"/>
              </a:ext>
            </a:extLst>
          </p:cNvPr>
          <p:cNvSpPr>
            <a:spLocks noGrp="1"/>
          </p:cNvSpPr>
          <p:nvPr>
            <p:ph idx="1"/>
          </p:nvPr>
        </p:nvSpPr>
        <p:spPr/>
        <p:txBody>
          <a:bodyPr>
            <a:normAutofit/>
          </a:bodyPr>
          <a:lstStyle/>
          <a:p>
            <a:pPr marL="0" indent="0">
              <a:buNone/>
            </a:pPr>
            <a:r>
              <a:rPr lang="it-IT" dirty="0"/>
              <a:t>   </a:t>
            </a:r>
          </a:p>
          <a:p>
            <a:r>
              <a:rPr lang="it-IT" dirty="0"/>
              <a:t>Valutazione Finale: Esame scritto a domande a scelta multipla ed aperte</a:t>
            </a:r>
          </a:p>
          <a:p>
            <a:r>
              <a:rPr lang="it-IT" dirty="0"/>
              <a:t>IN ALTERNATIVA lo studente può preparare e discutere una relazione effettuata su una dei tenti argomenti che saranno indicati nel corso delle lezioni. Prevedo di poter pubblicare un volume con tali relazioni che darebbe il vantaggio di avere una pubblicazione a stampa nel curriculum. (NB dispongo di mezzi utili a distinguere relazioni compilate esclusivamente con AI)</a:t>
            </a:r>
          </a:p>
          <a:p>
            <a:pPr marL="0" indent="0">
              <a:buNone/>
            </a:pPr>
            <a:endParaRPr lang="it-IT" dirty="0"/>
          </a:p>
          <a:p>
            <a:endParaRPr lang="it-IT" dirty="0"/>
          </a:p>
          <a:p>
            <a:endParaRPr lang="it-IT" dirty="0"/>
          </a:p>
          <a:p>
            <a:endParaRPr lang="it-IT" dirty="0"/>
          </a:p>
        </p:txBody>
      </p:sp>
    </p:spTree>
    <p:extLst>
      <p:ext uri="{BB962C8B-B14F-4D97-AF65-F5344CB8AC3E}">
        <p14:creationId xmlns:p14="http://schemas.microsoft.com/office/powerpoint/2010/main" val="5870025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B6B5EBD4-3147-06B3-97DC-58A16A7BDC7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9292FDC-E155-34E8-71CC-E71F3B01051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BE4E136-AA31-B1DE-8422-8E38C50EA156}"/>
              </a:ext>
            </a:extLst>
          </p:cNvPr>
          <p:cNvSpPr>
            <a:spLocks noGrp="1"/>
          </p:cNvSpPr>
          <p:nvPr>
            <p:ph idx="1"/>
          </p:nvPr>
        </p:nvSpPr>
        <p:spPr/>
        <p:txBody>
          <a:bodyPr>
            <a:normAutofit fontScale="92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L’esperto deve ricordarsi che non sta valutando il caso in veste di terapeuta. Si cerca di definire una situazione e non già di trovare soluzioni. Proposte possono essere fatte ma solo se sollecitate in fase di redazione del quesito. Dobbiamo inoltre ricordare che i nostri interlocutori sono giudici ed avvocati, spesso, ma non sempre, piuttosto colti, ma formati in ambito diverso. L’esperto deve quindi fare la sua relazione con un linguaggio non troppo tecnico, comprensibile e non interpretabile a seconda delle necessità delle parti. L’esperto deve avere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Imparzialità; Indipendenza; integrità</a:t>
            </a:r>
          </a:p>
          <a:p>
            <a:endParaRPr lang="it-IT" dirty="0"/>
          </a:p>
        </p:txBody>
      </p:sp>
    </p:spTree>
    <p:extLst>
      <p:ext uri="{BB962C8B-B14F-4D97-AF65-F5344CB8AC3E}">
        <p14:creationId xmlns:p14="http://schemas.microsoft.com/office/powerpoint/2010/main" val="18521645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3FF14053-74A2-6DD3-7047-21A56786C2B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96514A7-35F6-DC11-082B-DD339DD1224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C78A040-CE2B-F5EF-1F92-5161708A77BC}"/>
              </a:ext>
            </a:extLst>
          </p:cNvPr>
          <p:cNvSpPr>
            <a:spLocks noGrp="1"/>
          </p:cNvSpPr>
          <p:nvPr>
            <p:ph idx="1"/>
          </p:nvPr>
        </p:nvSpPr>
        <p:spPr/>
        <p:txBody>
          <a:bodyPr/>
          <a:lstStyle/>
          <a:p>
            <a:r>
              <a:rPr lang="it-IT" b="1" dirty="0">
                <a:solidFill>
                  <a:srgbClr val="000000"/>
                </a:solidFill>
                <a:latin typeface="Times New Roman" panose="02020603050405020304" pitchFamily="18" charset="0"/>
              </a:rPr>
              <a:t>Se scrivete una relazione tecnica di 50 pagine con termini troppo specialistici Giudice ed avvocati leggeranno solo il paragrafo “Conclusioni”. Se scrivete una relazione di 6-7 pagine scritta in italiano con chiari rapporti causa-effetto, con più fatti che interpretazioni, probabilmente la relazione sarà letta per intero e lascerà una traccia più ampia nel dibattito.</a:t>
            </a:r>
          </a:p>
          <a:p>
            <a:endParaRPr lang="it-IT" dirty="0"/>
          </a:p>
        </p:txBody>
      </p:sp>
    </p:spTree>
    <p:extLst>
      <p:ext uri="{BB962C8B-B14F-4D97-AF65-F5344CB8AC3E}">
        <p14:creationId xmlns:p14="http://schemas.microsoft.com/office/powerpoint/2010/main" val="27703036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6A196174-C811-77F7-226A-DFAF50B4E83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FC9D0D8-5241-76FB-908D-00240D156803}"/>
              </a:ext>
            </a:extLst>
          </p:cNvPr>
          <p:cNvSpPr>
            <a:spLocks noGrp="1"/>
          </p:cNvSpPr>
          <p:nvPr>
            <p:ph type="title"/>
          </p:nvPr>
        </p:nvSpPr>
        <p:spPr/>
        <p:txBody>
          <a:bodyPr>
            <a:normAutofit fontScale="90000"/>
          </a:bodyPr>
          <a:lstStyle/>
          <a:p>
            <a:pPr marL="742950" indent="-285750" algn="just">
              <a:lnSpc>
                <a:spcPct val="115000"/>
              </a:lnSpc>
            </a:pPr>
            <a:r>
              <a:rPr lang="it-IT" b="1" dirty="0">
                <a:solidFill>
                  <a:srgbClr val="000000"/>
                </a:solidFill>
                <a:latin typeface="Times New Roman" panose="02020603050405020304" pitchFamily="18" charset="0"/>
              </a:rPr>
              <a:t>LE </a:t>
            </a:r>
            <a:br>
              <a:rPr lang="it-IT" b="1" dirty="0">
                <a:solidFill>
                  <a:srgbClr val="000000"/>
                </a:solidFill>
                <a:latin typeface="Times New Roman" panose="02020603050405020304" pitchFamily="18" charset="0"/>
              </a:rPr>
            </a:br>
            <a:r>
              <a:rPr lang="it-IT" b="1" dirty="0">
                <a:solidFill>
                  <a:srgbClr val="000000"/>
                </a:solidFill>
                <a:latin typeface="Times New Roman" panose="02020603050405020304" pitchFamily="18" charset="0"/>
              </a:rPr>
              <a:t>PERIZIE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464D5CBF-C2D6-B542-0A16-708A6BACF0C6}"/>
              </a:ext>
            </a:extLst>
          </p:cNvPr>
          <p:cNvSpPr>
            <a:spLocks noGrp="1"/>
          </p:cNvSpPr>
          <p:nvPr>
            <p:ph idx="1"/>
          </p:nvPr>
        </p:nvSpPr>
        <p:spPr/>
        <p:txBody>
          <a:bodyPr>
            <a:normAutofit fontScale="92500" lnSpcReduction="10000"/>
          </a:bodyPr>
          <a:lstStyle/>
          <a:p>
            <a:pPr marL="742950" indent="-285750" algn="just">
              <a:lnSpc>
                <a:spcPct val="115000"/>
              </a:lnSpc>
            </a:pPr>
            <a:r>
              <a:rPr lang="it-IT" b="1" dirty="0">
                <a:solidFill>
                  <a:srgbClr val="000000"/>
                </a:solidFill>
                <a:latin typeface="Times New Roman" panose="02020603050405020304" pitchFamily="18" charset="0"/>
                <a:ea typeface="MS PGothic" panose="020B0600070205080204" pitchFamily="34" charset="-128"/>
              </a:rPr>
              <a:t>Indaga i fattori psicologici rilevanti ai fini della valutazione giudiziaria. </a:t>
            </a:r>
            <a:endParaRPr lang="it-IT" b="1" dirty="0">
              <a:solidFill>
                <a:srgbClr val="000000"/>
              </a:solidFill>
              <a:latin typeface="Times New Roman" panose="02020603050405020304" pitchFamily="18" charset="0"/>
            </a:endParaRPr>
          </a:p>
          <a:p>
            <a:pPr marL="742950" indent="-285750" algn="just">
              <a:lnSpc>
                <a:spcPct val="115000"/>
              </a:lnSpc>
            </a:pPr>
            <a:r>
              <a:rPr lang="it-IT" b="1" dirty="0">
                <a:solidFill>
                  <a:srgbClr val="000000"/>
                </a:solidFill>
                <a:latin typeface="Times New Roman" panose="02020603050405020304" pitchFamily="18" charset="0"/>
                <a:ea typeface="MS PGothic" panose="020B0600070205080204" pitchFamily="34" charset="-128"/>
              </a:rPr>
              <a:t> </a:t>
            </a:r>
            <a:endParaRPr lang="it-IT" b="1" dirty="0">
              <a:solidFill>
                <a:srgbClr val="000000"/>
              </a:solidFill>
              <a:latin typeface="Times New Roman" panose="02020603050405020304" pitchFamily="18" charset="0"/>
            </a:endParaRPr>
          </a:p>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Quando si parla di Perizie e Consulenti Tecnici ci trova nell’ambito della Psicologia Forense </a:t>
            </a:r>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sym typeface="Wingdings" panose="05000000000000000000" pitchFamily="2" charset="2"/>
              </a:rPr>
              <a:t></a:t>
            </a:r>
            <a:r>
              <a:rPr lang="it-IT" b="1" dirty="0">
                <a:solidFill>
                  <a:srgbClr val="000000"/>
                </a:solidFill>
                <a:latin typeface="Times New Roman" panose="02020603050405020304" pitchFamily="18" charset="0"/>
                <a:ea typeface="MS PGothic" panose="020B0600070205080204" pitchFamily="34" charset="-128"/>
              </a:rPr>
              <a:t>  cioè la Psicologia che viene chiamata in causa per chiarire aspetti rilevanti per il giudice per consentirgli di esprimere un giudizio basato su fondamenti scientifici condivisi.  </a:t>
            </a: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37296719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E0F0DD2E-C917-035A-DA69-FFBE77355F0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40EEBBE-C8F0-881A-86D2-C6C51335A4DD}"/>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Discipline parallele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52C375ED-9C20-9BC7-3408-E6935163A16B}"/>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1) psichiatria forense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2)medicina legale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3) psicopatologia forense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4) criminologia</a:t>
            </a:r>
          </a:p>
          <a:p>
            <a:endParaRPr lang="it-IT" dirty="0"/>
          </a:p>
        </p:txBody>
      </p:sp>
    </p:spTree>
    <p:extLst>
      <p:ext uri="{BB962C8B-B14F-4D97-AF65-F5344CB8AC3E}">
        <p14:creationId xmlns:p14="http://schemas.microsoft.com/office/powerpoint/2010/main" val="9050946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04544338-DEB5-9260-70B1-C11353A1865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1C0A5FD-DDF2-3FDA-20DB-DDD7A1D05DB4}"/>
              </a:ext>
            </a:extLst>
          </p:cNvPr>
          <p:cNvSpPr>
            <a:spLocks noGrp="1"/>
          </p:cNvSpPr>
          <p:nvPr>
            <p:ph type="title"/>
          </p:nvPr>
        </p:nvSpPr>
        <p:spPr/>
        <p:txBody>
          <a:bodyPr/>
          <a:lstStyle/>
          <a:p>
            <a:r>
              <a:rPr lang="it-IT" kern="100" dirty="0">
                <a:latin typeface="Aptos" panose="020B0004020202020204" pitchFamily="34" charset="0"/>
                <a:ea typeface="Times New Roman" panose="02020603050405020304" pitchFamily="18" charset="0"/>
                <a:cs typeface="Times New Roman" panose="02020603050405020304" pitchFamily="18" charset="0"/>
              </a:rPr>
              <a:t>ATTIVITA’ PERITALI</a:t>
            </a:r>
            <a:br>
              <a:rPr lang="it-IT" kern="100" dirty="0">
                <a:latin typeface="Aptos" panose="020B000402020202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56E213DA-780C-8478-5C47-2D7E67E56FB2}"/>
              </a:ext>
            </a:extLst>
          </p:cNvPr>
          <p:cNvSpPr>
            <a:spLocks noGrp="1"/>
          </p:cNvSpPr>
          <p:nvPr>
            <p:ph idx="1"/>
          </p:nvPr>
        </p:nvSpPr>
        <p:spPr/>
        <p:txBody>
          <a:bodyPr>
            <a:normAutofit fontScale="77500" lnSpcReduction="20000"/>
          </a:bodyPr>
          <a:lstStyle/>
          <a:p>
            <a:pPr marL="342900" indent="-342900" algn="just">
              <a:lnSpc>
                <a:spcPct val="115000"/>
              </a:lnSpc>
            </a:pPr>
            <a:r>
              <a:rPr lang="it-IT" b="1" dirty="0">
                <a:solidFill>
                  <a:srgbClr val="000000"/>
                </a:solidFill>
                <a:latin typeface="Times New Roman" panose="02020603050405020304" pitchFamily="18" charset="0"/>
              </a:rPr>
              <a:t>I termini utilizzati</a:t>
            </a:r>
            <a:br>
              <a:rPr lang="it-IT" b="1" dirty="0">
                <a:solidFill>
                  <a:srgbClr val="000000"/>
                </a:solidFill>
                <a:latin typeface="Times New Roman" panose="02020603050405020304" pitchFamily="18" charset="0"/>
              </a:rPr>
            </a:b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La legge prevede la figura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del Perito (nominato dal giudice) in ambito penale,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del Consulente Tecnico del Pubblico Ministero (nominato dal PM) e dei Consulenti  Tecnici di Parte (nominati in psichiatria forense in particolare dalla difesa e dalla parte civile).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È invalso l'uso frequente nelle aule giudiziarie indicare (impropriamente) il Perito come Consulente Tecnico d'Ufficio (C.T.U.) termine </a:t>
            </a:r>
            <a:r>
              <a:rPr lang="it-IT" b="1" dirty="0" err="1">
                <a:solidFill>
                  <a:srgbClr val="000000"/>
                </a:solidFill>
                <a:latin typeface="Times New Roman" panose="02020603050405020304" pitchFamily="18" charset="0"/>
              </a:rPr>
              <a:t>piu’</a:t>
            </a:r>
            <a:r>
              <a:rPr lang="it-IT" b="1" dirty="0">
                <a:solidFill>
                  <a:srgbClr val="000000"/>
                </a:solidFill>
                <a:latin typeface="Times New Roman" panose="02020603050405020304" pitchFamily="18" charset="0"/>
              </a:rPr>
              <a:t> adeguato all’ambito civile,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tutti gli altri consulenti (del PM, della difesa, della parte civile ecc.) come Consulenti Tecnici di Parte (C.T.P.). </a:t>
            </a:r>
          </a:p>
          <a:p>
            <a:endParaRPr lang="it-IT" dirty="0"/>
          </a:p>
        </p:txBody>
      </p:sp>
    </p:spTree>
    <p:extLst>
      <p:ext uri="{BB962C8B-B14F-4D97-AF65-F5344CB8AC3E}">
        <p14:creationId xmlns:p14="http://schemas.microsoft.com/office/powerpoint/2010/main" val="8179024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D5E4256A-387A-0903-1DFE-5329F6A7118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E7EAEDD-DA3D-03F8-5E68-F844118F9E7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A8C3006-DEC2-37FE-218E-93A6312594D8}"/>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CP = CODICE PENALE CPP= CODICE DI PROCEDURA PENALE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CC= CODICE CIVILE CPC= CODICE DI PROCEDURA CIVILE</a:t>
            </a:r>
          </a:p>
          <a:p>
            <a:endParaRPr lang="it-IT" dirty="0"/>
          </a:p>
        </p:txBody>
      </p:sp>
    </p:spTree>
    <p:extLst>
      <p:ext uri="{BB962C8B-B14F-4D97-AF65-F5344CB8AC3E}">
        <p14:creationId xmlns:p14="http://schemas.microsoft.com/office/powerpoint/2010/main" val="4421249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9D66D0E0-AB4B-FE01-6C26-E65FDBB248B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D3EF165-C582-C64C-86F9-79F5EA4362EB}"/>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NON SOLO PERITI</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71C5EBEB-2642-1A87-24F0-7992B51042DB}"/>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Ausiliario del CTP/ CTU o del Perito (es test, osservazione ecc. la relazione tecnica viene firmata dal consulente di parte che se ne assume la responsabilità, ma l’ausiliario può partecipare a tutte le fasi del processo imparando moltissimo)</a:t>
            </a:r>
          </a:p>
          <a:p>
            <a:r>
              <a:rPr lang="it-IT" kern="100" dirty="0">
                <a:latin typeface="Aptos" panose="020B0004020202020204" pitchFamily="34" charset="0"/>
                <a:ea typeface="Times New Roman" panose="02020603050405020304" pitchFamily="18" charset="0"/>
                <a:cs typeface="Times New Roman" panose="02020603050405020304" pitchFamily="18" charset="0"/>
              </a:rPr>
              <a:t>Prima di svolgere funzioni di CTP ed ancor più di CTU occorre una valida esperienza. Valida scelta di iniziare la propria attività come ausiliario del CTP</a:t>
            </a:r>
            <a:endParaRPr lang="it-IT" dirty="0"/>
          </a:p>
        </p:txBody>
      </p:sp>
    </p:spTree>
    <p:extLst>
      <p:ext uri="{BB962C8B-B14F-4D97-AF65-F5344CB8AC3E}">
        <p14:creationId xmlns:p14="http://schemas.microsoft.com/office/powerpoint/2010/main" val="36097815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DD58CE-B70A-A486-D71A-8FEFD8DE8D7F}"/>
              </a:ext>
            </a:extLst>
          </p:cNvPr>
          <p:cNvSpPr>
            <a:spLocks noGrp="1"/>
          </p:cNvSpPr>
          <p:nvPr>
            <p:ph type="title"/>
          </p:nvPr>
        </p:nvSpPr>
        <p:spPr/>
        <p:txBody>
          <a:bodyPr/>
          <a:lstStyle/>
          <a:p>
            <a:r>
              <a:rPr lang="it-IT" b="1" dirty="0">
                <a:solidFill>
                  <a:srgbClr val="663366"/>
                </a:solidFill>
                <a:latin typeface="Rockwell" panose="02060603020205020403" pitchFamily="18" charset="0"/>
                <a:cs typeface="Rockwell" panose="02060603020205020403" pitchFamily="18" charset="0"/>
              </a:rPr>
              <a:t>Il consulente tecnico d’ufficio CTU</a:t>
            </a:r>
            <a:br>
              <a:rPr lang="it-IT" b="1" dirty="0">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0B0B27E-02B5-3A3F-21C9-5950749E6818}"/>
              </a:ext>
            </a:extLst>
          </p:cNvPr>
          <p:cNvSpPr>
            <a:spLocks noGrp="1"/>
          </p:cNvSpPr>
          <p:nvPr>
            <p:ph idx="1"/>
          </p:nvPr>
        </p:nvSpPr>
        <p:spPr/>
        <p:txBody>
          <a:bodyPr/>
          <a:lstStyle/>
          <a:p>
            <a:pPr marL="342900" lvl="0" indent="-342900">
              <a:buFont typeface="Arial" panose="020B0604020202020204" pitchFamily="34" charset="0"/>
              <a:buChar char="*"/>
            </a:pPr>
            <a:r>
              <a:rPr lang="it-IT" sz="2400" b="1" kern="1200" dirty="0">
                <a:solidFill>
                  <a:srgbClr val="595959"/>
                </a:solidFill>
                <a:effectLst/>
                <a:latin typeface="Rockwell" panose="02060603020205020403" pitchFamily="18" charset="0"/>
                <a:cs typeface="Rockwell" panose="02060603020205020403" pitchFamily="18" charset="0"/>
              </a:rPr>
              <a:t>Il consulente tecnico del giudice è un suo ausiliario</a:t>
            </a:r>
            <a:endParaRPr lang="it-IT" sz="2400" b="1" kern="1200" dirty="0">
              <a:effectLst/>
              <a:latin typeface="Times New Roman" panose="02020603050405020304" pitchFamily="18" charset="0"/>
            </a:endParaRPr>
          </a:p>
          <a:p>
            <a:pPr marL="342900" lvl="0" indent="-342900">
              <a:buFont typeface="Arial" panose="020B0604020202020204" pitchFamily="34" charset="0"/>
              <a:buChar char="*"/>
            </a:pPr>
            <a:r>
              <a:rPr lang="it-IT" sz="2400" b="1" kern="1200" dirty="0">
                <a:solidFill>
                  <a:srgbClr val="595959"/>
                </a:solidFill>
                <a:effectLst/>
                <a:latin typeface="Rockwell" panose="02060603020205020403" pitchFamily="18" charset="0"/>
                <a:cs typeface="Rockwell" panose="02060603020205020403" pitchFamily="18" charset="0"/>
              </a:rPr>
              <a:t>In ambito civile, si chiama CTU (consulente tecnico d’ufficio)</a:t>
            </a:r>
            <a:endParaRPr lang="it-IT" sz="2400" b="1" kern="1200" dirty="0">
              <a:effectLst/>
              <a:latin typeface="Times New Roman" panose="02020603050405020304" pitchFamily="18" charset="0"/>
            </a:endParaRPr>
          </a:p>
          <a:p>
            <a:pPr marL="342900" lvl="0" indent="-342900">
              <a:buFont typeface="Arial" panose="020B0604020202020204" pitchFamily="34" charset="0"/>
              <a:buChar char="*"/>
            </a:pPr>
            <a:r>
              <a:rPr lang="it-IT" sz="2400" b="1" kern="1200" dirty="0">
                <a:solidFill>
                  <a:srgbClr val="595959"/>
                </a:solidFill>
                <a:effectLst/>
                <a:latin typeface="Rockwell" panose="02060603020205020403" pitchFamily="18" charset="0"/>
                <a:cs typeface="Rockwell" panose="02060603020205020403" pitchFamily="18" charset="0"/>
              </a:rPr>
              <a:t>a differenza dell’ambito penale, in cui il consulente del giudice si chiama “perito”</a:t>
            </a:r>
            <a:endParaRPr lang="it-IT" sz="2400" b="1" kern="1200" dirty="0">
              <a:effectLst/>
              <a:latin typeface="Times New Roman" panose="02020603050405020304" pitchFamily="18" charset="0"/>
            </a:endParaRPr>
          </a:p>
          <a:p>
            <a:pPr marL="342900" lvl="0" indent="-342900">
              <a:buFont typeface="Arial" panose="020B0604020202020204" pitchFamily="34" charset="0"/>
              <a:buChar char="*"/>
            </a:pPr>
            <a:r>
              <a:rPr lang="it-IT" sz="2400" b="1" kern="1200" dirty="0">
                <a:solidFill>
                  <a:srgbClr val="595959"/>
                </a:solidFill>
                <a:effectLst/>
                <a:latin typeface="Rockwell" panose="02060603020205020403" pitchFamily="18" charset="0"/>
                <a:cs typeface="Rockwell" panose="02060603020205020403" pitchFamily="18" charset="0"/>
              </a:rPr>
              <a:t>Il CTU viene nominato quando il giudice ha bisogno di farsi assistere da un esperto dotato di “speciale competenza” nella materia</a:t>
            </a:r>
            <a:endParaRPr lang="it-IT" sz="2400" b="1" kern="1200" dirty="0">
              <a:effectLst/>
              <a:latin typeface="Times New Roman" panose="02020603050405020304" pitchFamily="18" charset="0"/>
            </a:endParaRPr>
          </a:p>
          <a:p>
            <a:pPr marL="342900" lvl="0" indent="-342900">
              <a:buFont typeface="Arial" panose="020B0604020202020204" pitchFamily="34" charset="0"/>
              <a:buChar char="*"/>
            </a:pPr>
            <a:r>
              <a:rPr lang="it-IT" sz="2400" b="1" kern="1200" dirty="0">
                <a:solidFill>
                  <a:srgbClr val="595959"/>
                </a:solidFill>
                <a:effectLst/>
                <a:latin typeface="Rockwell" panose="02060603020205020403" pitchFamily="18" charset="0"/>
                <a:cs typeface="Rockwell" panose="02060603020205020403" pitchFamily="18" charset="0"/>
              </a:rPr>
              <a:t>quando cioè la competenza del giudice non è sufficiente a decidere</a:t>
            </a:r>
            <a:endParaRPr lang="it-IT" sz="2400" b="1" kern="1200" dirty="0">
              <a:effectLst/>
              <a:latin typeface="Times New Roman" panose="02020603050405020304" pitchFamily="18" charset="0"/>
            </a:endParaRPr>
          </a:p>
          <a:p>
            <a:pPr marL="228600" indent="-228600"/>
            <a:r>
              <a:rPr lang="it-IT" sz="2400" b="1" kern="1200" dirty="0">
                <a:solidFill>
                  <a:srgbClr val="595959"/>
                </a:solidFill>
                <a:effectLst/>
                <a:latin typeface="Rockwell" panose="02060603020205020403" pitchFamily="18" charset="0"/>
                <a:cs typeface="Rockwell" panose="02060603020205020403" pitchFamily="18" charset="0"/>
              </a:rPr>
              <a:t> </a:t>
            </a:r>
            <a:endParaRPr lang="it-IT" sz="2400" b="1" kern="1200" dirty="0">
              <a:effectLst/>
              <a:latin typeface="Times New Roman" panose="02020603050405020304" pitchFamily="18" charset="0"/>
            </a:endParaRPr>
          </a:p>
          <a:p>
            <a:endParaRPr lang="it-IT" dirty="0"/>
          </a:p>
        </p:txBody>
      </p:sp>
    </p:spTree>
    <p:extLst>
      <p:ext uri="{BB962C8B-B14F-4D97-AF65-F5344CB8AC3E}">
        <p14:creationId xmlns:p14="http://schemas.microsoft.com/office/powerpoint/2010/main" val="1662567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6C6D690E-6306-0CA1-02D0-CBFAD043A72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C71F254-F1C1-B329-29F7-781CD8847D68}"/>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PER SVOLGERE FUNZIONI DI CTU</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6FC91A9B-7955-3404-FF9C-2E61ECDA701F}"/>
              </a:ext>
            </a:extLst>
          </p:cNvPr>
          <p:cNvSpPr>
            <a:spLocks noGrp="1"/>
          </p:cNvSpPr>
          <p:nvPr>
            <p:ph idx="1"/>
          </p:nvPr>
        </p:nvSpPr>
        <p:spPr/>
        <p:txBody>
          <a:bodyPr>
            <a:normAutofit lnSpcReduction="1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Per svolgere funzioni di CTU di solito per lo meno 5 anni di iscrizione all’ordine professionale, possedere una morale specchiata</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esperienza specifica</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Corsi di formazione specifici  (per lo meno 100 ore con esame finale)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Utili le pubblicazioni; Non è indispensabile, anzi a volte fuorviante, la formazione come psicoterapeuta</a:t>
            </a:r>
          </a:p>
          <a:p>
            <a:endParaRPr lang="it-IT" dirty="0"/>
          </a:p>
        </p:txBody>
      </p:sp>
    </p:spTree>
    <p:extLst>
      <p:ext uri="{BB962C8B-B14F-4D97-AF65-F5344CB8AC3E}">
        <p14:creationId xmlns:p14="http://schemas.microsoft.com/office/powerpoint/2010/main" val="41821443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BCA9AC7F-404C-1FBA-1B11-AAF118364E5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177162E-6EB6-42CE-6141-54F46992FDF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62DD565-2F21-29A3-4FE7-7E800592EBFD}"/>
              </a:ext>
            </a:extLst>
          </p:cNvPr>
          <p:cNvSpPr>
            <a:spLocks noGrp="1"/>
          </p:cNvSpPr>
          <p:nvPr>
            <p:ph idx="1"/>
          </p:nvPr>
        </p:nvSpPr>
        <p:spPr/>
        <p:txBody>
          <a:bodyPr>
            <a:normAutofit fontScale="85000" lnSpcReduction="1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Presso ogni tribunale è istituito l’albo dei consulenti tecnici diviso in categorie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1 medico chirurgica; 2 Industriale; 3 commerciale; 4 agricola; 5 bancaria; 6 assicurativa. Per affinità lo psicologo spesso è nella categoria medica</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Presso i tribunali è possibile iscrizione albo CTU ma serve a poco se non si è conosciuti. Conviene iniziare come CTP o meglio ancora come ausiliario del CTP e vedere se questo particolare ambito realmente interessa</a:t>
            </a:r>
          </a:p>
          <a:p>
            <a:pPr marL="342900" lvl="0" indent="-342900" algn="just">
              <a:lnSpc>
                <a:spcPct val="115000"/>
              </a:lnSpc>
              <a:buFont typeface="Arial" panose="020B0604020202020204" pitchFamily="34" charset="0"/>
              <a:buChar char="*"/>
            </a:pPr>
            <a:endParaRPr lang="it-IT" b="1" dirty="0">
              <a:solidFill>
                <a:srgbClr val="000000"/>
              </a:solidFill>
              <a:latin typeface="Times New Roman" panose="02020603050405020304" pitchFamily="18" charset="0"/>
            </a:endParaRPr>
          </a:p>
          <a:p>
            <a:pPr marL="342900" indent="-342900" algn="just">
              <a:lnSpc>
                <a:spcPct val="115000"/>
              </a:lnSpc>
            </a:pPr>
            <a:r>
              <a:rPr lang="it-IT" b="1" dirty="0">
                <a:solidFill>
                  <a:srgbClr val="000000"/>
                </a:solidFill>
                <a:latin typeface="Times New Roman" panose="02020603050405020304" pitchFamily="18" charset="0"/>
              </a:rPr>
              <a:t> </a:t>
            </a:r>
          </a:p>
          <a:p>
            <a:endParaRPr lang="it-IT" dirty="0"/>
          </a:p>
        </p:txBody>
      </p:sp>
    </p:spTree>
    <p:extLst>
      <p:ext uri="{BB962C8B-B14F-4D97-AF65-F5344CB8AC3E}">
        <p14:creationId xmlns:p14="http://schemas.microsoft.com/office/powerpoint/2010/main" val="2486657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D126E6-F9A7-D7BC-A75B-E1393D55640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1982BB0-18F4-AC0E-B2F9-959CCC7C9611}"/>
              </a:ext>
            </a:extLst>
          </p:cNvPr>
          <p:cNvSpPr>
            <a:spLocks noGrp="1"/>
          </p:cNvSpPr>
          <p:nvPr>
            <p:ph idx="1"/>
          </p:nvPr>
        </p:nvSpPr>
        <p:spPr/>
        <p:txBody>
          <a:bodyPr/>
          <a:lstStyle/>
          <a:p>
            <a:pPr>
              <a:tabLst>
                <a:tab pos="1890395" algn="r"/>
                <a:tab pos="1980565" algn="l"/>
              </a:tabLst>
            </a:pPr>
            <a:r>
              <a:rPr lang="it-IT" sz="2800" dirty="0">
                <a:effectLst/>
                <a:latin typeface="Calibri" panose="020F0502020204030204" pitchFamily="34" charset="0"/>
                <a:ea typeface="Calibri" panose="020F0502020204030204" pitchFamily="34" charset="0"/>
              </a:rPr>
              <a:t>Gran parte delle lezioni del corso si baseranno sullo studio di materiale messo a disposizione da parte del docente. La preparazione </a:t>
            </a:r>
            <a:r>
              <a:rPr lang="it-IT" dirty="0">
                <a:latin typeface="Calibri" panose="020F0502020204030204" pitchFamily="34" charset="0"/>
                <a:ea typeface="Calibri" panose="020F0502020204030204" pitchFamily="34" charset="0"/>
              </a:rPr>
              <a:t>PER </a:t>
            </a:r>
            <a:r>
              <a:rPr lang="it-IT" sz="2800" dirty="0">
                <a:effectLst/>
                <a:latin typeface="Calibri" panose="020F0502020204030204" pitchFamily="34" charset="0"/>
                <a:ea typeface="Calibri" panose="020F0502020204030204" pitchFamily="34" charset="0"/>
              </a:rPr>
              <a:t>l’esame si basa però anche sullo studio del libro </a:t>
            </a:r>
            <a:endParaRPr lang="it-IT" sz="2800" dirty="0">
              <a:effectLst/>
              <a:latin typeface="Arial" panose="020B0604020202020204" pitchFamily="34" charset="0"/>
              <a:ea typeface="Arial" panose="020B0604020202020204" pitchFamily="34" charset="0"/>
            </a:endParaRPr>
          </a:p>
          <a:p>
            <a:pPr marL="342900" lvl="0" indent="-342900">
              <a:buFont typeface="Arial" panose="020B0604020202020204" pitchFamily="34" charset="0"/>
              <a:buChar char="●"/>
              <a:tabLst>
                <a:tab pos="1890395" algn="r"/>
                <a:tab pos="1980565" algn="l"/>
              </a:tabLst>
            </a:pPr>
            <a:r>
              <a:rPr lang="it-IT" sz="2800" dirty="0">
                <a:solidFill>
                  <a:srgbClr val="000000"/>
                </a:solidFill>
                <a:effectLst/>
                <a:latin typeface="Calibri" panose="020F0502020204030204" pitchFamily="34" charset="0"/>
                <a:ea typeface="Calibri" panose="020F0502020204030204" pitchFamily="34" charset="0"/>
                <a:cs typeface="Noto Sans Symbols"/>
              </a:rPr>
              <a:t>Petruccelli I. (2017) Elementi di psicologia giuridica e criminologica, Franco Angeli</a:t>
            </a:r>
            <a:endParaRPr lang="it-IT" sz="2800" dirty="0">
              <a:effectLst/>
              <a:latin typeface="Noto Sans Symbols"/>
              <a:ea typeface="Noto Sans Symbols"/>
              <a:cs typeface="Noto Sans Symbols"/>
            </a:endParaRPr>
          </a:p>
          <a:p>
            <a:pPr>
              <a:tabLst>
                <a:tab pos="1890395" algn="r"/>
                <a:tab pos="1980565" algn="l"/>
              </a:tabLst>
            </a:pPr>
            <a:r>
              <a:rPr lang="it-IT" dirty="0">
                <a:latin typeface="Calibri" panose="020F0502020204030204" pitchFamily="34" charset="0"/>
                <a:ea typeface="Calibri" panose="020F0502020204030204" pitchFamily="34" charset="0"/>
              </a:rPr>
              <a:t>Tale volume</a:t>
            </a:r>
            <a:r>
              <a:rPr lang="it-IT" sz="2800" dirty="0">
                <a:effectLst/>
                <a:latin typeface="Calibri" panose="020F0502020204030204" pitchFamily="34" charset="0"/>
                <a:ea typeface="Calibri" panose="020F0502020204030204" pitchFamily="34" charset="0"/>
              </a:rPr>
              <a:t> analizza in dettaglio l’ambito della giustizia minorile, settore di prevalente interesse per lo psicologo cui per legge vengono affidati casi inerenti il diritto minorile e di famiglia ma che raramente si vedrà affidato un ruolo peritale in casi interessanti gli adulti  </a:t>
            </a:r>
            <a:endParaRPr lang="it-IT" sz="2800" dirty="0">
              <a:effectLst/>
              <a:latin typeface="Arial" panose="020B0604020202020204" pitchFamily="34" charset="0"/>
              <a:ea typeface="Arial" panose="020B0604020202020204" pitchFamily="34" charset="0"/>
            </a:endParaRPr>
          </a:p>
          <a:p>
            <a:endParaRPr lang="it-IT" dirty="0"/>
          </a:p>
        </p:txBody>
      </p:sp>
    </p:spTree>
    <p:extLst>
      <p:ext uri="{BB962C8B-B14F-4D97-AF65-F5344CB8AC3E}">
        <p14:creationId xmlns:p14="http://schemas.microsoft.com/office/powerpoint/2010/main" val="28126107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81F2D7-589E-D49F-4BED-4F95A2D6CE7D}"/>
              </a:ext>
            </a:extLst>
          </p:cNvPr>
          <p:cNvSpPr>
            <a:spLocks noGrp="1"/>
          </p:cNvSpPr>
          <p:nvPr>
            <p:ph type="title"/>
          </p:nvPr>
        </p:nvSpPr>
        <p:spPr/>
        <p:txBody>
          <a:bodyPr>
            <a:normAutofit fontScale="90000"/>
          </a:bodyPr>
          <a:lstStyle/>
          <a:p>
            <a:r>
              <a:rPr lang="it-IT" kern="100" dirty="0" err="1">
                <a:solidFill>
                  <a:srgbClr val="000000"/>
                </a:solidFill>
                <a:latin typeface="Garamond" panose="02020404030301010803" pitchFamily="18" charset="0"/>
                <a:ea typeface="Garamond" panose="02020404030301010803" pitchFamily="18" charset="0"/>
                <a:cs typeface="Garamond" panose="02020404030301010803" pitchFamily="18" charset="0"/>
              </a:rPr>
              <a:t>equisiti</a:t>
            </a:r>
            <a:r>
              <a:rPr lang="it-IT" kern="100" dirty="0">
                <a:solidFill>
                  <a:srgbClr val="000000"/>
                </a:solidFill>
                <a:latin typeface="Garamond" panose="02020404030301010803" pitchFamily="18" charset="0"/>
                <a:ea typeface="Garamond" panose="02020404030301010803" pitchFamily="18" charset="0"/>
                <a:cs typeface="Garamond" panose="02020404030301010803" pitchFamily="18" charset="0"/>
              </a:rPr>
              <a:t> per l'iscrizione all'albo dei consulenti tecnici </a:t>
            </a:r>
            <a:br>
              <a:rPr lang="it-IT" sz="4800" kern="100" dirty="0">
                <a:solidFill>
                  <a:srgbClr val="000000"/>
                </a:solidFill>
                <a:latin typeface="Garamond" panose="02020404030301010803" pitchFamily="18" charset="0"/>
                <a:ea typeface="Garamond" panose="02020404030301010803" pitchFamily="18" charset="0"/>
                <a:cs typeface="Garamond" panose="02020404030301010803" pitchFamily="18" charset="0"/>
              </a:rPr>
            </a:br>
            <a:endParaRPr lang="it-IT" dirty="0"/>
          </a:p>
        </p:txBody>
      </p:sp>
      <p:sp>
        <p:nvSpPr>
          <p:cNvPr id="3" name="Segnaposto contenuto 2">
            <a:extLst>
              <a:ext uri="{FF2B5EF4-FFF2-40B4-BE49-F238E27FC236}">
                <a16:creationId xmlns:a16="http://schemas.microsoft.com/office/drawing/2014/main" id="{8D2CDB7E-4AA2-4BE6-7143-42741D64486E}"/>
              </a:ext>
            </a:extLst>
          </p:cNvPr>
          <p:cNvSpPr>
            <a:spLocks noGrp="1"/>
          </p:cNvSpPr>
          <p:nvPr>
            <p:ph idx="1"/>
          </p:nvPr>
        </p:nvSpPr>
        <p:spPr>
          <a:xfrm>
            <a:off x="1050471" y="1690688"/>
            <a:ext cx="10515600" cy="4351338"/>
          </a:xfrm>
        </p:spPr>
        <p:txBody>
          <a:bodyPr>
            <a:normAutofit lnSpcReduction="10000"/>
          </a:bodyPr>
          <a:lstStyle/>
          <a:p>
            <a:pPr marL="0" marR="3175" indent="0" algn="just">
              <a:lnSpc>
                <a:spcPct val="103000"/>
              </a:lnSpc>
              <a:spcAft>
                <a:spcPts val="540"/>
              </a:spcAft>
              <a:buNone/>
            </a:pPr>
            <a:r>
              <a:rPr lang="it-IT" sz="2400" u="none"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possono essere iscritti nell'albo coloro che: </a:t>
            </a:r>
          </a:p>
          <a:p>
            <a:pPr marL="742950" marR="3175" lvl="1" indent="-285750" algn="just" fontAlgn="base">
              <a:lnSpc>
                <a:spcPct val="103000"/>
              </a:lnSpc>
              <a:spcAft>
                <a:spcPts val="540"/>
              </a:spcAft>
              <a:buClr>
                <a:srgbClr val="000000"/>
              </a:buClr>
              <a:buSzPts val="1100"/>
              <a:buFont typeface="+mj-lt"/>
              <a:buAutoNum type="alphaLcParenR"/>
            </a:pPr>
            <a:r>
              <a:rPr lang="it-IT" u="none"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sono iscritti nei rispettivi ordini o collegi professionali, o ruoli, o associazioni professionali; </a:t>
            </a:r>
          </a:p>
          <a:p>
            <a:pPr marL="742950" marR="3175" lvl="1" indent="-285750" algn="just" fontAlgn="base">
              <a:lnSpc>
                <a:spcPct val="103000"/>
              </a:lnSpc>
              <a:spcAft>
                <a:spcPts val="540"/>
              </a:spcAft>
              <a:buClr>
                <a:srgbClr val="000000"/>
              </a:buClr>
              <a:buSzPts val="1100"/>
              <a:buFont typeface="+mj-lt"/>
              <a:buAutoNum type="alphaLcParenR"/>
            </a:pPr>
            <a:r>
              <a:rPr lang="it-IT" u="none"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sono in regola con gli obblighi di formazione professionale continua, ove previsti; </a:t>
            </a:r>
          </a:p>
          <a:p>
            <a:pPr marL="742950" marR="3175" lvl="1" indent="-285750" algn="just" fontAlgn="base">
              <a:lnSpc>
                <a:spcPct val="103000"/>
              </a:lnSpc>
              <a:spcAft>
                <a:spcPts val="540"/>
              </a:spcAft>
              <a:buClr>
                <a:srgbClr val="000000"/>
              </a:buClr>
              <a:buSzPts val="1100"/>
              <a:buFont typeface="+mj-lt"/>
              <a:buAutoNum type="alphaLcParenR"/>
            </a:pPr>
            <a:r>
              <a:rPr lang="it-IT" u="none"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sono di condotta morale specchiata; </a:t>
            </a:r>
          </a:p>
          <a:p>
            <a:pPr marL="742950" marR="3175" lvl="1" indent="-285750" algn="just" fontAlgn="base">
              <a:lnSpc>
                <a:spcPct val="103000"/>
              </a:lnSpc>
              <a:spcAft>
                <a:spcPts val="540"/>
              </a:spcAft>
              <a:buClr>
                <a:srgbClr val="000000"/>
              </a:buClr>
              <a:buSzPts val="1100"/>
              <a:buFont typeface="+mj-lt"/>
              <a:buAutoNum type="alphaLcParenR"/>
            </a:pPr>
            <a:r>
              <a:rPr lang="it-IT" u="sng"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sono dotati di speciale competenza tecnica nelle materie oggetto della categoria di interesse;</a:t>
            </a:r>
            <a:r>
              <a:rPr lang="it-IT" u="none"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 </a:t>
            </a:r>
          </a:p>
          <a:p>
            <a:pPr marL="742950" marR="3175" lvl="1" indent="-285750" algn="just" fontAlgn="base">
              <a:lnSpc>
                <a:spcPct val="103000"/>
              </a:lnSpc>
              <a:spcAft>
                <a:spcPts val="540"/>
              </a:spcAft>
              <a:buClr>
                <a:srgbClr val="000000"/>
              </a:buClr>
              <a:buSzPts val="1100"/>
              <a:buFont typeface="+mj-lt"/>
              <a:buAutoNum type="alphaLcParenR"/>
            </a:pPr>
            <a:r>
              <a:rPr lang="it-IT" u="none"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hanno residenza anagrafica o domicilio professionale ai sensi dell'articolo 16 della legge 21 dicembre 1999, n. 526 nel circondario del tribunale. </a:t>
            </a:r>
          </a:p>
          <a:p>
            <a:endParaRPr lang="it-IT" dirty="0"/>
          </a:p>
        </p:txBody>
      </p:sp>
    </p:spTree>
    <p:extLst>
      <p:ext uri="{BB962C8B-B14F-4D97-AF65-F5344CB8AC3E}">
        <p14:creationId xmlns:p14="http://schemas.microsoft.com/office/powerpoint/2010/main" val="16252684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DBA85A-34D5-1585-570F-6E620233769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D2885A3-2961-E966-A3F5-2B5075E411F4}"/>
              </a:ext>
            </a:extLst>
          </p:cNvPr>
          <p:cNvSpPr>
            <a:spLocks noGrp="1"/>
          </p:cNvSpPr>
          <p:nvPr>
            <p:ph idx="1"/>
          </p:nvPr>
        </p:nvSpPr>
        <p:spPr/>
        <p:txBody>
          <a:bodyPr>
            <a:normAutofit/>
          </a:bodyPr>
          <a:lstStyle/>
          <a:p>
            <a:pPr marL="342900" marR="3175" lvl="0" indent="-342900" algn="just" fontAlgn="base">
              <a:lnSpc>
                <a:spcPct val="103000"/>
              </a:lnSpc>
              <a:spcAft>
                <a:spcPts val="540"/>
              </a:spcAft>
              <a:buClr>
                <a:srgbClr val="000000"/>
              </a:buClr>
              <a:buSzPts val="1100"/>
              <a:buFont typeface="+mj-lt"/>
              <a:buAutoNum type="arabicPeriod"/>
            </a:pPr>
            <a:r>
              <a:rPr lang="it-IT" sz="2000" u="none"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Ai fini del comma 1, lettera a), il professionista deve essere iscritto nel rispettivo ordine o collegio professionale. Per le professioni non organizzate in ordini o collegi, il professionista deve essere iscritto nel ruolo dei periti e degli esperti tenuto dalla camera di commercio, industria, artigianato e agricoltura o ad una delle associazioni professionali inserite nell'elenco di cui all'articolo 2, comma 7, della legge 14 gennaio 2013, n. 4, che rilasciano l'attestato di qualità e di qualificazione professionale dei servizi prestati dai soci. </a:t>
            </a:r>
          </a:p>
          <a:p>
            <a:pPr marL="342900" marR="3175" lvl="0" indent="-342900" algn="just" fontAlgn="base">
              <a:lnSpc>
                <a:spcPct val="103000"/>
              </a:lnSpc>
              <a:spcAft>
                <a:spcPts val="540"/>
              </a:spcAft>
              <a:buClr>
                <a:srgbClr val="000000"/>
              </a:buClr>
              <a:buSzPts val="1100"/>
              <a:buFont typeface="+mj-lt"/>
              <a:buAutoNum type="arabicPeriod"/>
            </a:pPr>
            <a:r>
              <a:rPr lang="it-IT" sz="2000" u="none"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Gli obblighi di formazione professionale continua di cui al comma 1, lettera b), sono quelli previsti dai rispettivi ordinamenti professionali o, per le professioni non organizzate in ordini o collegi, dall'associazione di cui all'articolo 2 della legge n. 4 del 2013 alla quale è iscritto l'aspirante. </a:t>
            </a:r>
          </a:p>
          <a:p>
            <a:pPr marL="342900" marR="3175" lvl="0" indent="-342900" algn="just" fontAlgn="base">
              <a:lnSpc>
                <a:spcPct val="103000"/>
              </a:lnSpc>
              <a:spcAft>
                <a:spcPts val="540"/>
              </a:spcAft>
              <a:buClr>
                <a:srgbClr val="000000"/>
              </a:buClr>
              <a:buSzPts val="1100"/>
              <a:buFont typeface="+mj-lt"/>
              <a:buAutoNum type="arabicPeriod"/>
            </a:pPr>
            <a:r>
              <a:rPr lang="it-IT" sz="2000" u="sng"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Il requisito della speciale competenza tecnica previsto dal comma 1, lettera d), sussiste quando con specifico</a:t>
            </a:r>
            <a:r>
              <a:rPr lang="it-IT" sz="2000" u="none"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 </a:t>
            </a:r>
            <a:r>
              <a:rPr lang="it-IT" sz="2000" u="sng"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riferimento alla categoria e all'eventuale settore di specializzazione l'attività professionale è stata esercitata per</a:t>
            </a:r>
            <a:r>
              <a:rPr lang="it-IT" sz="2000" u="none"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 </a:t>
            </a:r>
            <a:r>
              <a:rPr lang="it-IT" sz="2000" u="sng"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almeno cinque anni in modo effettivo e continuativo.</a:t>
            </a:r>
            <a:r>
              <a:rPr lang="it-IT" sz="2000" u="none"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 </a:t>
            </a:r>
          </a:p>
          <a:p>
            <a:endParaRPr lang="it-IT" dirty="0"/>
          </a:p>
        </p:txBody>
      </p:sp>
    </p:spTree>
    <p:extLst>
      <p:ext uri="{BB962C8B-B14F-4D97-AF65-F5344CB8AC3E}">
        <p14:creationId xmlns:p14="http://schemas.microsoft.com/office/powerpoint/2010/main" val="820697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B4DFB3-D4A5-108B-2ADA-591AB7B2F81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2DC2F2E-49CC-732D-38D7-259BE0077B7B}"/>
              </a:ext>
            </a:extLst>
          </p:cNvPr>
          <p:cNvSpPr>
            <a:spLocks noGrp="1"/>
          </p:cNvSpPr>
          <p:nvPr>
            <p:ph idx="1"/>
          </p:nvPr>
        </p:nvSpPr>
        <p:spPr/>
        <p:txBody>
          <a:bodyPr/>
          <a:lstStyle/>
          <a:p>
            <a:pPr marL="342900" marR="3175" lvl="0" indent="-342900" algn="just" fontAlgn="base">
              <a:lnSpc>
                <a:spcPct val="103000"/>
              </a:lnSpc>
              <a:spcAft>
                <a:spcPts val="540"/>
              </a:spcAft>
              <a:buClr>
                <a:srgbClr val="000000"/>
              </a:buClr>
              <a:buSzPts val="1100"/>
              <a:buFont typeface="+mj-lt"/>
              <a:buAutoNum type="arabicPeriod"/>
            </a:pPr>
            <a:r>
              <a:rPr lang="it-IT" sz="1400" u="sng"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In mancanza del requisito di cui al comma 4, la speciale competenza tecnica è riconosciuta quando ricorrono</a:t>
            </a:r>
            <a:r>
              <a:rPr lang="it-IT" sz="1400" u="none"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 </a:t>
            </a:r>
            <a:r>
              <a:rPr lang="it-IT" sz="1400" u="sng"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almeno due delle seguenti circostanze:</a:t>
            </a:r>
            <a:r>
              <a:rPr lang="it-IT" sz="1400" u="none"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 </a:t>
            </a:r>
          </a:p>
          <a:p>
            <a:pPr marL="742950" marR="3175" lvl="1" indent="-285750" algn="just" fontAlgn="base">
              <a:lnSpc>
                <a:spcPct val="103000"/>
              </a:lnSpc>
              <a:spcAft>
                <a:spcPts val="540"/>
              </a:spcAft>
              <a:buClr>
                <a:srgbClr val="000000"/>
              </a:buClr>
              <a:buSzPts val="1100"/>
              <a:buFont typeface="+mj-lt"/>
              <a:buAutoNum type="alphaLcParenR"/>
            </a:pPr>
            <a:r>
              <a:rPr lang="it-IT" sz="1400" u="sng"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possesso di adeguati titoli di specializzazione o</a:t>
            </a:r>
            <a:r>
              <a:rPr lang="it-IT" sz="1400" u="sng" strike="noStrike" kern="100" dirty="0">
                <a:solidFill>
                  <a:srgbClr val="000000"/>
                </a:solidFill>
                <a:effectLst/>
                <a:uFill>
                  <a:solidFill>
                    <a:srgbClr val="000000"/>
                  </a:solidFill>
                </a:uFill>
                <a:latin typeface="Calibri" panose="020F0502020204030204" pitchFamily="34" charset="0"/>
                <a:ea typeface="Calibri" panose="020F0502020204030204" pitchFamily="34" charset="0"/>
                <a:cs typeface="Garamond" panose="02020404030301010803" pitchFamily="18" charset="0"/>
              </a:rPr>
              <a:t> </a:t>
            </a:r>
            <a:r>
              <a:rPr lang="it-IT" sz="1400" u="sng"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approfondimento post-universitari, </a:t>
            </a:r>
            <a:r>
              <a:rPr lang="it-IT" sz="1400" u="sng" strike="noStrike" kern="100" dirty="0" err="1">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purchè</a:t>
            </a:r>
            <a:r>
              <a:rPr lang="it-IT" sz="1400" u="sng"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 l'aspirante</a:t>
            </a:r>
            <a:r>
              <a:rPr lang="it-IT" sz="1400" u="none"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 </a:t>
            </a:r>
            <a:r>
              <a:rPr lang="it-IT" sz="1400" u="sng"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sia iscritto da almeno cinque anni nei rispettivi ordini, collegi o associazioni professionali;</a:t>
            </a:r>
            <a:r>
              <a:rPr lang="it-IT" sz="1400" u="none"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 </a:t>
            </a:r>
          </a:p>
          <a:p>
            <a:pPr marL="742950" marR="3175" lvl="1" indent="-285750" algn="just" fontAlgn="base">
              <a:lnSpc>
                <a:spcPct val="103000"/>
              </a:lnSpc>
              <a:spcAft>
                <a:spcPts val="540"/>
              </a:spcAft>
              <a:buClr>
                <a:srgbClr val="000000"/>
              </a:buClr>
              <a:buSzPts val="1100"/>
              <a:buFont typeface="+mj-lt"/>
              <a:buAutoNum type="alphaLcParenR"/>
            </a:pPr>
            <a:r>
              <a:rPr lang="it-IT" sz="1400" u="sng"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possesso di adeguato curriculum scientifico, comprendente, a titolo esemplificativo, attività di docenza,</a:t>
            </a:r>
            <a:r>
              <a:rPr lang="it-IT" sz="1400" u="none"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 </a:t>
            </a:r>
            <a:r>
              <a:rPr lang="it-IT" sz="1400" u="sng"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attività di ricerca, iscrizione a società scientifiche, pubblicazioni su riviste scientifiche;</a:t>
            </a:r>
            <a:r>
              <a:rPr lang="it-IT" sz="1400" u="none"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 </a:t>
            </a:r>
          </a:p>
          <a:p>
            <a:pPr marL="742950" marR="3175" lvl="1" indent="-285750" algn="just" fontAlgn="base">
              <a:lnSpc>
                <a:spcPct val="103000"/>
              </a:lnSpc>
              <a:spcAft>
                <a:spcPts val="540"/>
              </a:spcAft>
              <a:buClr>
                <a:srgbClr val="000000"/>
              </a:buClr>
              <a:buSzPts val="1100"/>
              <a:buFont typeface="+mj-lt"/>
              <a:buAutoNum type="alphaLcParenR"/>
            </a:pPr>
            <a:r>
              <a:rPr lang="it-IT" sz="1400" u="none"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conseguimento della certificazione UNI relativa all'attività professionale svolta, rilasciata da un organismo di certificazione accreditato. </a:t>
            </a:r>
          </a:p>
          <a:p>
            <a:pPr marL="342900" marR="3175" lvl="0" indent="-342900" algn="just" fontAlgn="base">
              <a:lnSpc>
                <a:spcPct val="103000"/>
              </a:lnSpc>
              <a:spcAft>
                <a:spcPts val="540"/>
              </a:spcAft>
              <a:buClr>
                <a:srgbClr val="000000"/>
              </a:buClr>
              <a:buSzPts val="1100"/>
              <a:buFont typeface="+mj-lt"/>
              <a:buAutoNum type="arabicPeriod"/>
            </a:pPr>
            <a:r>
              <a:rPr lang="it-IT" sz="1400" u="none"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Per la categoria medico-chirurgica, ai fini di cui al comma 4 rileva l'esercizio della professione successivamente al conseguimento del titolo di specializzazione. Per la specializzazione in medicina legale, non si applica il requisito di cui al comma 4 ed è sufficiente il possesso di uno tra quelli previsti al comma 5, lettere a) e b). </a:t>
            </a:r>
          </a:p>
          <a:p>
            <a:pPr marL="342900" marR="3175" lvl="0" indent="-342900" algn="just" fontAlgn="base">
              <a:lnSpc>
                <a:spcPct val="103000"/>
              </a:lnSpc>
              <a:spcAft>
                <a:spcPts val="540"/>
              </a:spcAft>
              <a:buClr>
                <a:srgbClr val="000000"/>
              </a:buClr>
              <a:buSzPts val="1100"/>
              <a:buFont typeface="+mj-lt"/>
              <a:buAutoNum type="arabicPeriod"/>
            </a:pPr>
            <a:r>
              <a:rPr lang="it-IT" sz="1400" u="none"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L'aspirante può essere iscritto, nell'ambito del medesimo albo, in più categorie o settori di specializzazione, quando soddisfa i requisiti previsti per ciascuno di essi. </a:t>
            </a:r>
          </a:p>
          <a:p>
            <a:pPr marL="342900" marR="3175" lvl="0" indent="-342900" algn="just" fontAlgn="base">
              <a:lnSpc>
                <a:spcPct val="103000"/>
              </a:lnSpc>
              <a:spcAft>
                <a:spcPts val="540"/>
              </a:spcAft>
              <a:buClr>
                <a:srgbClr val="000000"/>
              </a:buClr>
              <a:buSzPts val="1100"/>
              <a:buFont typeface="+mj-lt"/>
              <a:buAutoNum type="arabicPeriod"/>
            </a:pPr>
            <a:r>
              <a:rPr lang="it-IT" sz="1400" u="none"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Ai fini dell'iscrizione nella categoria e nel settore di specializzazione richiesti, la speciale competenza tecnica è valutata dal comitato. </a:t>
            </a:r>
          </a:p>
          <a:p>
            <a:endParaRPr lang="it-IT" dirty="0"/>
          </a:p>
        </p:txBody>
      </p:sp>
    </p:spTree>
    <p:extLst>
      <p:ext uri="{BB962C8B-B14F-4D97-AF65-F5344CB8AC3E}">
        <p14:creationId xmlns:p14="http://schemas.microsoft.com/office/powerpoint/2010/main" val="39230543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AFDC18-64AD-0BB5-EA05-4CF198092E5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242934E-F510-1A72-13A3-0AF08EEEDB94}"/>
              </a:ext>
            </a:extLst>
          </p:cNvPr>
          <p:cNvSpPr>
            <a:spLocks noGrp="1"/>
          </p:cNvSpPr>
          <p:nvPr>
            <p:ph idx="1"/>
          </p:nvPr>
        </p:nvSpPr>
        <p:spPr/>
        <p:txBody>
          <a:bodyPr>
            <a:normAutofit/>
          </a:bodyPr>
          <a:lstStyle/>
          <a:p>
            <a:pPr marL="6350" marR="3175" indent="-6350" algn="just">
              <a:lnSpc>
                <a:spcPct val="103000"/>
              </a:lnSpc>
              <a:spcAft>
                <a:spcPts val="550"/>
              </a:spcAft>
            </a:pPr>
            <a:r>
              <a:rPr lang="it-IT" sz="1800" b="1" kern="100" dirty="0">
                <a:solidFill>
                  <a:srgbClr val="000000"/>
                </a:solidFill>
                <a:effectLst/>
                <a:latin typeface="Garamond" panose="02020404030301010803" pitchFamily="18" charset="0"/>
                <a:ea typeface="Garamond" panose="02020404030301010803" pitchFamily="18" charset="0"/>
                <a:cs typeface="Garamond" panose="02020404030301010803" pitchFamily="18" charset="0"/>
              </a:rPr>
              <a:t>In merito alla “attività professionale” </a:t>
            </a:r>
            <a:endParaRPr lang="it-IT" sz="1800" kern="100" dirty="0">
              <a:solidFill>
                <a:srgbClr val="000000"/>
              </a:solidFill>
              <a:effectLst/>
              <a:latin typeface="Garamond" panose="02020404030301010803" pitchFamily="18" charset="0"/>
              <a:ea typeface="Garamond" panose="02020404030301010803" pitchFamily="18" charset="0"/>
              <a:cs typeface="Garamond" panose="02020404030301010803" pitchFamily="18" charset="0"/>
            </a:endParaRPr>
          </a:p>
          <a:p>
            <a:pPr marL="6350" marR="3175" indent="-6350" algn="just">
              <a:lnSpc>
                <a:spcPct val="103000"/>
              </a:lnSpc>
              <a:spcAft>
                <a:spcPts val="550"/>
              </a:spcAft>
            </a:pPr>
            <a:r>
              <a:rPr lang="it-IT" sz="1800" b="1" kern="100" dirty="0">
                <a:solidFill>
                  <a:srgbClr val="000000"/>
                </a:solidFill>
                <a:effectLst/>
                <a:latin typeface="Garamond" panose="02020404030301010803" pitchFamily="18" charset="0"/>
                <a:ea typeface="Garamond" panose="02020404030301010803" pitchFamily="18" charset="0"/>
                <a:cs typeface="Garamond" panose="02020404030301010803" pitchFamily="18" charset="0"/>
              </a:rPr>
              <a:t>Attività professionale in qualità di: consulente tecnico d’ufficio, perito e consulente tecnico di parte in ambito civile e penale; esperti ex art. 351 e 362 c.p.p., esperto nell’ascolto del minore in ambito civile, valutazioni psico-forensi stragiudiziali, Giudice onorario presso il Tribunale per i Minorenni o la Sezione Famiglia della Corte d’Appello, Esperto presso il Tribunale di Sorveglianza, Esperto ex art. 80 dell’ordinamento penitenziario, </a:t>
            </a:r>
            <a:r>
              <a:rPr lang="it-IT" sz="1800" b="1" kern="100" dirty="0" err="1">
                <a:solidFill>
                  <a:srgbClr val="000000"/>
                </a:solidFill>
                <a:effectLst/>
                <a:latin typeface="Garamond" panose="02020404030301010803" pitchFamily="18" charset="0"/>
                <a:ea typeface="Garamond" panose="02020404030301010803" pitchFamily="18" charset="0"/>
                <a:cs typeface="Garamond" panose="02020404030301010803" pitchFamily="18" charset="0"/>
              </a:rPr>
              <a:t>psicodiagnosta</a:t>
            </a:r>
            <a:r>
              <a:rPr lang="it-IT" sz="1800" b="1" kern="100" dirty="0">
                <a:solidFill>
                  <a:srgbClr val="000000"/>
                </a:solidFill>
                <a:effectLst/>
                <a:latin typeface="Garamond" panose="02020404030301010803" pitchFamily="18" charset="0"/>
                <a:ea typeface="Garamond" panose="02020404030301010803" pitchFamily="18" charset="0"/>
                <a:cs typeface="Garamond" panose="02020404030301010803" pitchFamily="18" charset="0"/>
              </a:rPr>
              <a:t> forense su adulti e/o minori, psicologo che operi o abbia operato nei servizi pubblici in strutture private o in regime di libera professione su aspetti connessi ai temi della psicologia giuridica e/o psicologia forense. </a:t>
            </a:r>
            <a:endParaRPr lang="it-IT" sz="1800" kern="100" dirty="0">
              <a:solidFill>
                <a:srgbClr val="000000"/>
              </a:solidFill>
              <a:effectLst/>
              <a:latin typeface="Garamond" panose="02020404030301010803" pitchFamily="18" charset="0"/>
              <a:ea typeface="Garamond" panose="02020404030301010803" pitchFamily="18" charset="0"/>
              <a:cs typeface="Garamond" panose="02020404030301010803" pitchFamily="18" charset="0"/>
            </a:endParaRPr>
          </a:p>
          <a:p>
            <a:endParaRPr lang="it-IT" dirty="0"/>
          </a:p>
        </p:txBody>
      </p:sp>
    </p:spTree>
    <p:extLst>
      <p:ext uri="{BB962C8B-B14F-4D97-AF65-F5344CB8AC3E}">
        <p14:creationId xmlns:p14="http://schemas.microsoft.com/office/powerpoint/2010/main" val="27849691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D59AEB-8C84-D287-8E02-1E25F3921A9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E46CF83-7D96-3276-D425-248EE0884E5C}"/>
              </a:ext>
            </a:extLst>
          </p:cNvPr>
          <p:cNvSpPr>
            <a:spLocks noGrp="1"/>
          </p:cNvSpPr>
          <p:nvPr>
            <p:ph idx="1"/>
          </p:nvPr>
        </p:nvSpPr>
        <p:spPr/>
        <p:txBody>
          <a:bodyPr>
            <a:normAutofit fontScale="92500" lnSpcReduction="10000"/>
          </a:bodyPr>
          <a:lstStyle/>
          <a:p>
            <a:pPr marL="6350" marR="3175" indent="-6350" algn="just">
              <a:lnSpc>
                <a:spcPct val="103000"/>
              </a:lnSpc>
              <a:spcAft>
                <a:spcPts val="550"/>
              </a:spcAft>
            </a:pPr>
            <a:r>
              <a:rPr lang="it-IT" sz="2800" b="1" kern="100" dirty="0">
                <a:solidFill>
                  <a:srgbClr val="000000"/>
                </a:solidFill>
                <a:effectLst/>
                <a:latin typeface="Garamond" panose="02020404030301010803" pitchFamily="18" charset="0"/>
                <a:ea typeface="Garamond" panose="02020404030301010803" pitchFamily="18" charset="0"/>
                <a:cs typeface="Garamond" panose="02020404030301010803" pitchFamily="18" charset="0"/>
              </a:rPr>
              <a:t>In merito a “in modo effettivo e continuativo” </a:t>
            </a:r>
            <a:endParaRPr lang="it-IT" sz="2800" kern="100" dirty="0">
              <a:solidFill>
                <a:srgbClr val="000000"/>
              </a:solidFill>
              <a:effectLst/>
              <a:latin typeface="Garamond" panose="02020404030301010803" pitchFamily="18" charset="0"/>
              <a:ea typeface="Garamond" panose="02020404030301010803" pitchFamily="18" charset="0"/>
              <a:cs typeface="Garamond" panose="02020404030301010803" pitchFamily="18" charset="0"/>
            </a:endParaRPr>
          </a:p>
          <a:p>
            <a:pPr marL="6350" marR="3175" indent="-6350" algn="just">
              <a:lnSpc>
                <a:spcPct val="103000"/>
              </a:lnSpc>
              <a:spcAft>
                <a:spcPts val="550"/>
              </a:spcAft>
            </a:pPr>
            <a:r>
              <a:rPr lang="it-IT" sz="2800" b="1" kern="100" dirty="0">
                <a:solidFill>
                  <a:srgbClr val="000000"/>
                </a:solidFill>
                <a:effectLst/>
                <a:latin typeface="Garamond" panose="02020404030301010803" pitchFamily="18" charset="0"/>
                <a:ea typeface="Garamond" panose="02020404030301010803" pitchFamily="18" charset="0"/>
                <a:cs typeface="Garamond" panose="02020404030301010803" pitchFamily="18" charset="0"/>
              </a:rPr>
              <a:t>Al fine di rendere  il più possibile omogenee le valutazioni sul territorio nazionale, si propone di definire che per le attività professionali che prevedono il conferimento di un incarico d’ufficio e/o di parte, esperto nell’ascolto del minore in ambito civile, valutazioni psico-forensi stragiudiziali, la soglia per qualificare il modo “effettivo e continuativo” sia di norma 10 incarichi nell’arco di 5 anni, mentre per le altre attività vale il criterio della durata temporale (ad esempio, per il ruolo di Giudice onorario o Esperto ex art.80). </a:t>
            </a:r>
            <a:endParaRPr lang="it-IT" sz="2800" kern="100" dirty="0">
              <a:solidFill>
                <a:srgbClr val="000000"/>
              </a:solidFill>
              <a:effectLst/>
              <a:latin typeface="Garamond" panose="02020404030301010803" pitchFamily="18" charset="0"/>
              <a:ea typeface="Garamond" panose="02020404030301010803" pitchFamily="18" charset="0"/>
              <a:cs typeface="Garamond" panose="02020404030301010803" pitchFamily="18" charset="0"/>
            </a:endParaRPr>
          </a:p>
          <a:p>
            <a:pPr marL="6350" marR="3175" indent="-6350" algn="l">
              <a:lnSpc>
                <a:spcPct val="107000"/>
              </a:lnSpc>
              <a:spcAft>
                <a:spcPts val="520"/>
              </a:spcAft>
            </a:pPr>
            <a:r>
              <a:rPr lang="it-IT" sz="2800" kern="100" dirty="0">
                <a:solidFill>
                  <a:srgbClr val="000000"/>
                </a:solidFill>
                <a:effectLst/>
                <a:latin typeface="Garamond" panose="02020404030301010803" pitchFamily="18" charset="0"/>
                <a:ea typeface="Garamond" panose="02020404030301010803" pitchFamily="18" charset="0"/>
                <a:cs typeface="Garamond" panose="02020404030301010803" pitchFamily="18" charset="0"/>
              </a:rPr>
              <a:t> </a:t>
            </a:r>
          </a:p>
          <a:p>
            <a:endParaRPr lang="it-IT" dirty="0"/>
          </a:p>
        </p:txBody>
      </p:sp>
    </p:spTree>
    <p:extLst>
      <p:ext uri="{BB962C8B-B14F-4D97-AF65-F5344CB8AC3E}">
        <p14:creationId xmlns:p14="http://schemas.microsoft.com/office/powerpoint/2010/main" val="39534293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7FF4EF-63F5-2DE3-3A06-82ECD79E0DF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9B93618-1787-82F4-3F37-61817A205CFB}"/>
              </a:ext>
            </a:extLst>
          </p:cNvPr>
          <p:cNvSpPr>
            <a:spLocks noGrp="1"/>
          </p:cNvSpPr>
          <p:nvPr>
            <p:ph idx="1"/>
          </p:nvPr>
        </p:nvSpPr>
        <p:spPr/>
        <p:txBody>
          <a:bodyPr/>
          <a:lstStyle/>
          <a:p>
            <a:pPr marL="6350" marR="3175" indent="-6350" algn="just">
              <a:lnSpc>
                <a:spcPct val="103000"/>
              </a:lnSpc>
              <a:spcAft>
                <a:spcPts val="545"/>
              </a:spcAft>
            </a:pPr>
            <a:r>
              <a:rPr lang="it-IT" sz="1800" kern="100" dirty="0">
                <a:solidFill>
                  <a:srgbClr val="000000"/>
                </a:solidFill>
                <a:effectLst/>
                <a:latin typeface="Garamond" panose="02020404030301010803" pitchFamily="18" charset="0"/>
                <a:ea typeface="Garamond" panose="02020404030301010803" pitchFamily="18" charset="0"/>
                <a:cs typeface="Garamond" panose="02020404030301010803" pitchFamily="18" charset="0"/>
              </a:rPr>
              <a:t>In mancanza del requisito di cui al comma 4, la speciale competenza tecnica è riconosciuta quando ricorrono almeno due delle seguenti circostanze: </a:t>
            </a:r>
          </a:p>
          <a:p>
            <a:pPr marL="342900" marR="3175" lvl="0" indent="-342900" algn="just" fontAlgn="base">
              <a:lnSpc>
                <a:spcPct val="103000"/>
              </a:lnSpc>
              <a:spcAft>
                <a:spcPts val="545"/>
              </a:spcAft>
              <a:buClr>
                <a:srgbClr val="000000"/>
              </a:buClr>
              <a:buSzPts val="1200"/>
              <a:buFont typeface="+mj-lt"/>
              <a:buAutoNum type="alphaLcParenR"/>
            </a:pPr>
            <a:r>
              <a:rPr lang="it-IT" sz="1800" u="none"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possesso di adeguati titoli di specializzazione o approfondimento post-universitari, purché l’aspirante sia iscritto da almeno cinque anni nei rispettivi ordini, collegi o associazioni professionali; </a:t>
            </a:r>
          </a:p>
          <a:p>
            <a:pPr marL="342900" marR="3175" lvl="0" indent="-342900" algn="just" fontAlgn="base">
              <a:lnSpc>
                <a:spcPct val="103000"/>
              </a:lnSpc>
              <a:spcAft>
                <a:spcPts val="545"/>
              </a:spcAft>
              <a:buClr>
                <a:srgbClr val="000000"/>
              </a:buClr>
              <a:buSzPts val="1200"/>
              <a:buFont typeface="+mj-lt"/>
              <a:buAutoNum type="alphaLcParenR"/>
            </a:pPr>
            <a:r>
              <a:rPr lang="it-IT" sz="1800" u="none"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possesso di adeguato curriculum scientifico, comprendente, a titolo esemplificativo, attività di docenza, attività di ricerca, iscrizione a società scientifiche, pubblicazioni su riviste scientifiche; </a:t>
            </a:r>
          </a:p>
          <a:p>
            <a:pPr marL="342900" marR="3175" lvl="0" indent="-342900" algn="just" fontAlgn="base">
              <a:lnSpc>
                <a:spcPct val="103000"/>
              </a:lnSpc>
              <a:spcAft>
                <a:spcPts val="545"/>
              </a:spcAft>
              <a:buClr>
                <a:srgbClr val="000000"/>
              </a:buClr>
              <a:buSzPts val="1200"/>
              <a:buFont typeface="+mj-lt"/>
              <a:buAutoNum type="alphaLcParenR"/>
            </a:pPr>
            <a:r>
              <a:rPr lang="it-IT" sz="1800" u="none" strike="noStrike" kern="100" dirty="0">
                <a:solidFill>
                  <a:srgbClr val="000000"/>
                </a:solidFill>
                <a:effectLst/>
                <a:uFill>
                  <a:solidFill>
                    <a:srgbClr val="000000"/>
                  </a:solidFill>
                </a:uFill>
                <a:latin typeface="Garamond" panose="02020404030301010803" pitchFamily="18" charset="0"/>
                <a:ea typeface="Garamond" panose="02020404030301010803" pitchFamily="18" charset="0"/>
                <a:cs typeface="Garamond" panose="02020404030301010803" pitchFamily="18" charset="0"/>
              </a:rPr>
              <a:t>conseguimento della certificazione UNI relativa all’attività professionale svolta, rilasciata da un organismo di certificazione accreditato”. </a:t>
            </a:r>
          </a:p>
          <a:p>
            <a:endParaRPr lang="it-IT" dirty="0"/>
          </a:p>
        </p:txBody>
      </p:sp>
    </p:spTree>
    <p:extLst>
      <p:ext uri="{BB962C8B-B14F-4D97-AF65-F5344CB8AC3E}">
        <p14:creationId xmlns:p14="http://schemas.microsoft.com/office/powerpoint/2010/main" val="40296770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4C6D3E-8216-D355-DD3D-6970B2FBEC7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B18BC81-7669-103E-0D99-5DA7FBF0989A}"/>
              </a:ext>
            </a:extLst>
          </p:cNvPr>
          <p:cNvSpPr>
            <a:spLocks noGrp="1"/>
          </p:cNvSpPr>
          <p:nvPr>
            <p:ph idx="1"/>
          </p:nvPr>
        </p:nvSpPr>
        <p:spPr/>
        <p:txBody>
          <a:bodyPr/>
          <a:lstStyle/>
          <a:p>
            <a:pPr marL="6350" marR="3175" indent="-6350" algn="just">
              <a:lnSpc>
                <a:spcPct val="99000"/>
              </a:lnSpc>
              <a:spcAft>
                <a:spcPts val="605"/>
              </a:spcAft>
            </a:pPr>
            <a:r>
              <a:rPr lang="it-IT" sz="1800" i="1" kern="100" dirty="0">
                <a:solidFill>
                  <a:srgbClr val="000000"/>
                </a:solidFill>
                <a:effectLst/>
                <a:latin typeface="Garamond" panose="02020404030301010803" pitchFamily="18" charset="0"/>
                <a:ea typeface="Garamond" panose="02020404030301010803" pitchFamily="18" charset="0"/>
                <a:cs typeface="Garamond" panose="02020404030301010803" pitchFamily="18" charset="0"/>
              </a:rPr>
              <a:t>“Per quanto riguarda il titolo della specializzazione in psicoterapia e della specializzazione universitaria in psicologia del ciclo di vita, psicologia clinica, neuropsicologia, psicologia della salute, valutazione psicologica e consulenza (DM 50/2019), tenendo presente sia la qualificazione della speciale competenza ai fini del ruolo di CTU sia l’art. 5 del Codice Deontologico delle Psicologiche e degli Psicologi italiani, si ritiene che questo titolo debba essere integrato da una formazione di base </a:t>
            </a:r>
            <a:r>
              <a:rPr lang="it-IT" sz="1800" i="1" kern="100" dirty="0" err="1">
                <a:solidFill>
                  <a:srgbClr val="000000"/>
                </a:solidFill>
                <a:effectLst/>
                <a:latin typeface="Garamond" panose="02020404030301010803" pitchFamily="18" charset="0"/>
                <a:ea typeface="Garamond" panose="02020404030301010803" pitchFamily="18" charset="0"/>
                <a:cs typeface="Garamond" panose="02020404030301010803" pitchFamily="18" charset="0"/>
              </a:rPr>
              <a:t>teoricometodologica</a:t>
            </a:r>
            <a:r>
              <a:rPr lang="it-IT" sz="1800" i="1" kern="100" dirty="0">
                <a:solidFill>
                  <a:srgbClr val="000000"/>
                </a:solidFill>
                <a:effectLst/>
                <a:latin typeface="Garamond" panose="02020404030301010803" pitchFamily="18" charset="0"/>
                <a:ea typeface="Garamond" panose="02020404030301010803" pitchFamily="18" charset="0"/>
                <a:cs typeface="Garamond" panose="02020404030301010803" pitchFamily="18" charset="0"/>
              </a:rPr>
              <a:t> in ambito psico-giuridico/forense</a:t>
            </a:r>
            <a:r>
              <a:rPr lang="it-IT" sz="1800" kern="100" dirty="0">
                <a:solidFill>
                  <a:srgbClr val="000000"/>
                </a:solidFill>
                <a:effectLst/>
                <a:latin typeface="Garamond" panose="02020404030301010803" pitchFamily="18" charset="0"/>
                <a:ea typeface="Garamond" panose="02020404030301010803" pitchFamily="18" charset="0"/>
                <a:cs typeface="Garamond" panose="02020404030301010803" pitchFamily="18" charset="0"/>
              </a:rPr>
              <a:t>.” </a:t>
            </a:r>
          </a:p>
          <a:p>
            <a:pPr marL="6350" marR="3175" indent="-6350" algn="just">
              <a:lnSpc>
                <a:spcPct val="103000"/>
              </a:lnSpc>
              <a:spcAft>
                <a:spcPts val="545"/>
              </a:spcAft>
            </a:pPr>
            <a:r>
              <a:rPr lang="it-IT" sz="1800" kern="100" dirty="0">
                <a:solidFill>
                  <a:srgbClr val="000000"/>
                </a:solidFill>
                <a:effectLst/>
                <a:latin typeface="Garamond" panose="02020404030301010803" pitchFamily="18" charset="0"/>
                <a:ea typeface="Garamond" panose="02020404030301010803" pitchFamily="18" charset="0"/>
                <a:cs typeface="Garamond" panose="02020404030301010803" pitchFamily="18" charset="0"/>
              </a:rPr>
              <a:t>Si è ritenuto opportuno aggiungere un’ulteriore specifica rispetto a quanto scritto a maggio 2023 sulla tipologia della formazione specialistica in psicologia giuridica/forense che deve essere comunque sempre posseduta anche da parte di chi è in possesso della specializzazione, per evitare che possano essere fatte valere anche solo poche ore residuali di formazione in psicologia giuridica, presenti in alcune scuole di specializzazione in psicoterapia, per poter accedere all’elenco consulenti dei CTU. </a:t>
            </a:r>
          </a:p>
          <a:p>
            <a:endParaRPr lang="it-IT" dirty="0"/>
          </a:p>
        </p:txBody>
      </p:sp>
    </p:spTree>
    <p:extLst>
      <p:ext uri="{BB962C8B-B14F-4D97-AF65-F5344CB8AC3E}">
        <p14:creationId xmlns:p14="http://schemas.microsoft.com/office/powerpoint/2010/main" val="17435929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2075AE-86D5-ADF8-EA9D-E34BA370219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AF6118E-D38A-5916-2068-57008A84D2ED}"/>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36499259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EFBAF07B-6E94-1C85-1869-73CF4E128DED}"/>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9705C91-880C-12C5-EC3D-E81EEF4AFF69}"/>
              </a:ext>
            </a:extLst>
          </p:cNvPr>
          <p:cNvSpPr>
            <a:spLocks noGrp="1"/>
          </p:cNvSpPr>
          <p:nvPr>
            <p:ph type="title"/>
          </p:nvPr>
        </p:nvSpPr>
        <p:spPr/>
        <p:txBody>
          <a:bodyPr/>
          <a:lstStyle/>
          <a:p>
            <a:r>
              <a:rPr lang="it-IT" dirty="0"/>
              <a:t>RISCHI DEL CTU</a:t>
            </a:r>
          </a:p>
        </p:txBody>
      </p:sp>
      <p:sp>
        <p:nvSpPr>
          <p:cNvPr id="3" name="Segnaposto contenuto 2">
            <a:extLst>
              <a:ext uri="{FF2B5EF4-FFF2-40B4-BE49-F238E27FC236}">
                <a16:creationId xmlns:a16="http://schemas.microsoft.com/office/drawing/2014/main" id="{090016BF-7E12-7F7B-DA8F-2089ED607C9B}"/>
              </a:ext>
            </a:extLst>
          </p:cNvPr>
          <p:cNvSpPr>
            <a:spLocks noGrp="1"/>
          </p:cNvSpPr>
          <p:nvPr>
            <p:ph idx="1"/>
          </p:nvPr>
        </p:nvSpPr>
        <p:spPr/>
        <p:txBody>
          <a:bodyPr>
            <a:normAutofit lnSpcReduction="10000"/>
          </a:bodyPr>
          <a:lstStyle/>
          <a:p>
            <a:r>
              <a:rPr lang="it-IT" b="1" dirty="0">
                <a:solidFill>
                  <a:srgbClr val="000000"/>
                </a:solidFill>
                <a:latin typeface="Times New Roman" panose="02020603050405020304" pitchFamily="18" charset="0"/>
              </a:rPr>
              <a:t>Se non si adempie agli obblighi derivanti agli obblighi ricevuti si può andare incontro a giudizio disciplinare avvertimento, sospensione dall’albo fino ad un anno, o infine radiazione dall’albo. </a:t>
            </a:r>
          </a:p>
          <a:p>
            <a:r>
              <a:rPr lang="it-IT" b="1" dirty="0">
                <a:solidFill>
                  <a:srgbClr val="000000"/>
                </a:solidFill>
                <a:latin typeface="Times New Roman" panose="02020603050405020304" pitchFamily="18" charset="0"/>
              </a:rPr>
              <a:t>Per gravi colpe possibile l’arresto, multe ed il risarcimento dei danni causati alle parti. Se fornisce interpretazioni mendaci o affermi fatti non conformi al vero (es di aver fatto accertamenti o di aver costatato fatti cui non ha assistito) può essere condannato da 2 a 6 anni di reclusione e ciò porta alla interdizione dai pubblici uffici o della professione. Per arrivare a tali (rari) esiti, occorre dimostrare la consapevolezza del perito nel fornire pareri falsi</a:t>
            </a:r>
          </a:p>
          <a:p>
            <a:endParaRPr lang="it-IT" dirty="0"/>
          </a:p>
        </p:txBody>
      </p:sp>
    </p:spTree>
    <p:extLst>
      <p:ext uri="{BB962C8B-B14F-4D97-AF65-F5344CB8AC3E}">
        <p14:creationId xmlns:p14="http://schemas.microsoft.com/office/powerpoint/2010/main" val="27684269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2A2251F8-7B16-93B3-7A28-F566EC12DC6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F969BB7-2BA3-471F-CB9E-2F143EAA531F}"/>
              </a:ext>
            </a:extLst>
          </p:cNvPr>
          <p:cNvSpPr>
            <a:spLocks noGrp="1"/>
          </p:cNvSpPr>
          <p:nvPr>
            <p:ph type="title"/>
          </p:nvPr>
        </p:nvSpPr>
        <p:spPr/>
        <p:txBody>
          <a:bodyPr/>
          <a:lstStyle/>
          <a:p>
            <a:r>
              <a:rPr lang="it-IT" dirty="0"/>
              <a:t>RISCHI DEL CTP</a:t>
            </a:r>
          </a:p>
        </p:txBody>
      </p:sp>
      <p:sp>
        <p:nvSpPr>
          <p:cNvPr id="3" name="Segnaposto contenuto 2">
            <a:extLst>
              <a:ext uri="{FF2B5EF4-FFF2-40B4-BE49-F238E27FC236}">
                <a16:creationId xmlns:a16="http://schemas.microsoft.com/office/drawing/2014/main" id="{709385D0-44CC-B413-4BE9-E5FD5CEAB2A4}"/>
              </a:ext>
            </a:extLst>
          </p:cNvPr>
          <p:cNvSpPr>
            <a:spLocks noGrp="1"/>
          </p:cNvSpPr>
          <p:nvPr>
            <p:ph idx="1"/>
          </p:nvPr>
        </p:nvSpPr>
        <p:spPr/>
        <p:txBody>
          <a:bodyPr>
            <a:normAutofit fontScale="85000" lnSpcReduction="1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Il CTP non è tenuto alla verità ma alla fedeltà ai suoi doveri professionali ed agli interessi del suo assistito, anche qui occorre la consapevolezza di nuocere all’interesse della parte specialmente se in collusione con la controparte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Gli avvocati ed i CPT possono presentare al CTU, a voce o per scritto, osservazioni o istanze.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Il giudice, per gravi motivi può richiedere la sostituzione del CTU</a:t>
            </a:r>
          </a:p>
          <a:p>
            <a:pPr marL="342900" indent="-342900" algn="just">
              <a:lnSpc>
                <a:spcPct val="115000"/>
              </a:lnSpc>
            </a:pPr>
            <a:r>
              <a:rPr lang="it-IT" b="1" dirty="0">
                <a:solidFill>
                  <a:srgbClr val="000000"/>
                </a:solidFill>
                <a:latin typeface="Times New Roman" panose="02020603050405020304" pitchFamily="18" charset="0"/>
              </a:rPr>
              <a:t>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Il Giudice può nominare CTU anche persona di sua fiducia non iscritta all’albo presso il Tribunale</a:t>
            </a:r>
          </a:p>
          <a:p>
            <a:endParaRPr lang="it-IT" dirty="0"/>
          </a:p>
        </p:txBody>
      </p:sp>
    </p:spTree>
    <p:extLst>
      <p:ext uri="{BB962C8B-B14F-4D97-AF65-F5344CB8AC3E}">
        <p14:creationId xmlns:p14="http://schemas.microsoft.com/office/powerpoint/2010/main" val="2923342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606767-B23A-4C92-A7A8-7E3F731D944C}"/>
              </a:ext>
            </a:extLst>
          </p:cNvPr>
          <p:cNvSpPr>
            <a:spLocks noGrp="1"/>
          </p:cNvSpPr>
          <p:nvPr>
            <p:ph type="title"/>
          </p:nvPr>
        </p:nvSpPr>
        <p:spPr>
          <a:xfrm>
            <a:off x="838200" y="143183"/>
            <a:ext cx="10515600" cy="1325563"/>
          </a:xfrm>
        </p:spPr>
        <p:txBody>
          <a:bodyPr/>
          <a:lstStyle/>
          <a:p>
            <a:pPr algn="ctr"/>
            <a:r>
              <a:rPr lang="it-IT" b="1" dirty="0"/>
              <a:t>Obiettivi</a:t>
            </a:r>
            <a:br>
              <a:rPr lang="it-IT" dirty="0"/>
            </a:br>
            <a:endParaRPr lang="it-IT" dirty="0"/>
          </a:p>
        </p:txBody>
      </p:sp>
      <p:sp>
        <p:nvSpPr>
          <p:cNvPr id="3" name="Segnaposto contenuto 2">
            <a:extLst>
              <a:ext uri="{FF2B5EF4-FFF2-40B4-BE49-F238E27FC236}">
                <a16:creationId xmlns:a16="http://schemas.microsoft.com/office/drawing/2014/main" id="{D9498BA5-55FF-4EA1-B878-B50C41800948}"/>
              </a:ext>
            </a:extLst>
          </p:cNvPr>
          <p:cNvSpPr>
            <a:spLocks noGrp="1"/>
          </p:cNvSpPr>
          <p:nvPr>
            <p:ph idx="1"/>
          </p:nvPr>
        </p:nvSpPr>
        <p:spPr/>
        <p:txBody>
          <a:bodyPr>
            <a:normAutofit fontScale="85000" lnSpcReduction="20000"/>
          </a:bodyPr>
          <a:lstStyle/>
          <a:p>
            <a:r>
              <a:rPr lang="it-IT" dirty="0"/>
              <a:t>Al termine del corso gli studenti otterranno:</a:t>
            </a:r>
          </a:p>
          <a:p>
            <a:r>
              <a:rPr lang="it-IT" dirty="0"/>
              <a:t>-	Conoscenza dei termini usati in ambito giuridico e forense e dei ruoli delle persone coinvolte</a:t>
            </a:r>
          </a:p>
          <a:p>
            <a:r>
              <a:rPr lang="it-IT" dirty="0"/>
              <a:t>-	Capacità di comprendere la struttura e le modalità di presentazione di una consulenza tecnica</a:t>
            </a:r>
          </a:p>
          <a:p>
            <a:r>
              <a:rPr lang="it-IT" dirty="0"/>
              <a:t>-	Conoscenza degli ambiti di intervento previsti per lo psicologo in ambito giuridico e forense</a:t>
            </a:r>
          </a:p>
          <a:p>
            <a:r>
              <a:rPr lang="it-IT" dirty="0"/>
              <a:t>-	Capacità di strutturare un intervento in caso di separazione, ascolto del minore</a:t>
            </a:r>
          </a:p>
          <a:p>
            <a:r>
              <a:rPr lang="it-IT" dirty="0"/>
              <a:t>-	Capacità di collaborare con lo psichiatra forense in caso di crimini maggiori commessi da adulti</a:t>
            </a:r>
          </a:p>
          <a:p>
            <a:r>
              <a:rPr lang="it-IT" dirty="0"/>
              <a:t>-	Conoscenza dei criteri di valutazione del danno di natura psichica</a:t>
            </a:r>
          </a:p>
          <a:p>
            <a:endParaRPr lang="it-IT" dirty="0"/>
          </a:p>
          <a:p>
            <a:endParaRPr lang="it-IT" dirty="0"/>
          </a:p>
          <a:p>
            <a:endParaRPr lang="it-IT" dirty="0"/>
          </a:p>
        </p:txBody>
      </p:sp>
    </p:spTree>
    <p:extLst>
      <p:ext uri="{BB962C8B-B14F-4D97-AF65-F5344CB8AC3E}">
        <p14:creationId xmlns:p14="http://schemas.microsoft.com/office/powerpoint/2010/main" val="18956688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9B5FED38-5DBE-DEC0-91FF-C5637C2332E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4E42745-6A31-F804-B250-C1386F1FE15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D19619B-0C96-9218-C865-0066C2B5805A}"/>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Gli avvocati possono sollecitare il Giudice a nominare un CTU anche se nella maggior parte dei casi Giudice nomina autonomamente il CTU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 CTU ed i periti del giudice hanno maggiori strumenti per l’espletamento del loro incarico che non i CTP. ad es il CTU può ritirare incartamenti che il CTP può solamente consultare in loco.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CTU e periti sono pubblici ufficiali. Con differenze sostanziali dal punto di vista legale rispetto ai CTP.</a:t>
            </a:r>
          </a:p>
          <a:p>
            <a:endParaRPr lang="it-IT" dirty="0"/>
          </a:p>
        </p:txBody>
      </p:sp>
    </p:spTree>
    <p:extLst>
      <p:ext uri="{BB962C8B-B14F-4D97-AF65-F5344CB8AC3E}">
        <p14:creationId xmlns:p14="http://schemas.microsoft.com/office/powerpoint/2010/main" val="42625954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7E7F3E90-3257-6147-DD07-CB928BB588F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3E021DC-A956-40BB-DB21-A651149ED79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EB29EA8-CA54-6135-A312-9829B2E0839E}"/>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Si richiede correttezza delle procedure e coerenza metodologica e deontologica.</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La risposta al quesito del giudice deve essere chiara e pienamente coerente con la richiesta del giudice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Nel lavoro dello psicologo forense non si accertano solamente verità oggettive, ma anche verità soggettive. Emergono forti tensioni etico-morali e grandi turbamenti di coscienza</a:t>
            </a:r>
          </a:p>
          <a:p>
            <a:endParaRPr lang="it-IT" dirty="0"/>
          </a:p>
        </p:txBody>
      </p:sp>
    </p:spTree>
    <p:extLst>
      <p:ext uri="{BB962C8B-B14F-4D97-AF65-F5344CB8AC3E}">
        <p14:creationId xmlns:p14="http://schemas.microsoft.com/office/powerpoint/2010/main" val="33458093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55298F-0AFD-2F47-558A-8267F48630E8}"/>
              </a:ext>
            </a:extLst>
          </p:cNvPr>
          <p:cNvSpPr>
            <a:spLocks noGrp="1"/>
          </p:cNvSpPr>
          <p:nvPr>
            <p:ph type="title"/>
          </p:nvPr>
        </p:nvSpPr>
        <p:spPr/>
        <p:txBody>
          <a:bodyPr/>
          <a:lstStyle/>
          <a:p>
            <a:r>
              <a:rPr lang="it-IT" b="1" dirty="0">
                <a:solidFill>
                  <a:srgbClr val="663366"/>
                </a:solidFill>
                <a:latin typeface="Rockwell" panose="02060603020205020403" pitchFamily="18" charset="0"/>
                <a:cs typeface="Rockwell" panose="02060603020205020403" pitchFamily="18" charset="0"/>
              </a:rPr>
              <a:t>E il consulente tecnico di parte?</a:t>
            </a:r>
            <a:br>
              <a:rPr lang="it-IT" b="1" dirty="0">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272CAF7E-FBEB-E10C-B581-083F1DC0578B}"/>
              </a:ext>
            </a:extLst>
          </p:cNvPr>
          <p:cNvSpPr>
            <a:spLocks noGrp="1"/>
          </p:cNvSpPr>
          <p:nvPr>
            <p:ph idx="1"/>
          </p:nvPr>
        </p:nvSpPr>
        <p:spPr/>
        <p:txBody>
          <a:bodyPr/>
          <a:lstStyle/>
          <a:p>
            <a:pPr marL="342900" lvl="0" indent="-342900">
              <a:buFont typeface="Arial" panose="020B0604020202020204" pitchFamily="34" charset="0"/>
              <a:buChar char="*"/>
            </a:pPr>
            <a:r>
              <a:rPr lang="it-IT" sz="2400" b="1" kern="1200" dirty="0">
                <a:solidFill>
                  <a:srgbClr val="595959"/>
                </a:solidFill>
                <a:effectLst/>
                <a:latin typeface="Rockwell" panose="02060603020205020403" pitchFamily="18" charset="0"/>
                <a:cs typeface="Rockwell" panose="02060603020205020403" pitchFamily="18" charset="0"/>
              </a:rPr>
              <a:t>Il rapporto tra la parte e il proprio consulente è regolato da un contratto privato</a:t>
            </a:r>
            <a:endParaRPr lang="it-IT" sz="2400" b="1" kern="1200" dirty="0">
              <a:effectLst/>
              <a:latin typeface="Times New Roman" panose="02020603050405020304" pitchFamily="18" charset="0"/>
            </a:endParaRPr>
          </a:p>
          <a:p>
            <a:pPr marL="342900" lvl="0" indent="-342900">
              <a:buFont typeface="Arial" panose="020B0604020202020204" pitchFamily="34" charset="0"/>
              <a:buChar char="*"/>
            </a:pPr>
            <a:r>
              <a:rPr lang="it-IT" sz="2400" b="1" kern="1200" dirty="0">
                <a:solidFill>
                  <a:srgbClr val="595959"/>
                </a:solidFill>
                <a:effectLst/>
                <a:latin typeface="Rockwell" panose="02060603020205020403" pitchFamily="18" charset="0"/>
                <a:cs typeface="Rockwell" panose="02060603020205020403" pitchFamily="18" charset="0"/>
              </a:rPr>
              <a:t>in linea di principio la parte può scegliersi come consulente chi vuole, purché vi sia un atto di nomina nei tempi previsti</a:t>
            </a:r>
            <a:endParaRPr lang="it-IT" sz="2400" b="1" kern="1200" dirty="0">
              <a:effectLst/>
              <a:latin typeface="Times New Roman" panose="02020603050405020304" pitchFamily="18" charset="0"/>
            </a:endParaRPr>
          </a:p>
          <a:p>
            <a:pPr marL="342900" lvl="0" indent="-342900">
              <a:buFont typeface="Arial" panose="020B0604020202020204" pitchFamily="34" charset="0"/>
              <a:buChar char="*"/>
            </a:pPr>
            <a:r>
              <a:rPr lang="it-IT" sz="2400" b="1" kern="1200" dirty="0">
                <a:solidFill>
                  <a:srgbClr val="595959"/>
                </a:solidFill>
                <a:effectLst/>
                <a:latin typeface="Rockwell" panose="02060603020205020403" pitchFamily="18" charset="0"/>
                <a:cs typeface="Rockwell" panose="02060603020205020403" pitchFamily="18" charset="0"/>
              </a:rPr>
              <a:t>se è un professionista iscritto ad Albo, è soggetto a sanzione disciplinare se commette illeciti (anche ove abbia assunto l’incarico senza adeguata competenza)</a:t>
            </a:r>
            <a:endParaRPr lang="it-IT" sz="2400" b="1" kern="1200" dirty="0">
              <a:effectLst/>
              <a:latin typeface="Times New Roman" panose="02020603050405020304" pitchFamily="18" charset="0"/>
            </a:endParaRPr>
          </a:p>
          <a:p>
            <a:pPr marL="342900" lvl="0" indent="-342900">
              <a:buFont typeface="Arial" panose="020B0604020202020204" pitchFamily="34" charset="0"/>
              <a:buChar char="*"/>
            </a:pPr>
            <a:r>
              <a:rPr lang="it-IT" sz="2400" b="1" kern="1200" dirty="0">
                <a:solidFill>
                  <a:srgbClr val="595959"/>
                </a:solidFill>
                <a:effectLst/>
                <a:latin typeface="Rockwell" panose="02060603020205020403" pitchFamily="18" charset="0"/>
                <a:cs typeface="Rockwell" panose="02060603020205020403" pitchFamily="18" charset="0"/>
              </a:rPr>
              <a:t>ma il Codice Civile (norma di rango superiore) attribuisce al contratto professionale la natura di una obbligazione di mezzi (ovvero non si può assumere un incarico se non si è in grado di svolgerlo al meglio)</a:t>
            </a:r>
            <a:endParaRPr lang="it-IT" sz="2400" b="1" kern="1200" dirty="0">
              <a:effectLst/>
              <a:latin typeface="Times New Roman" panose="02020603050405020304" pitchFamily="18" charset="0"/>
            </a:endParaRPr>
          </a:p>
          <a:p>
            <a:endParaRPr lang="it-IT" dirty="0"/>
          </a:p>
        </p:txBody>
      </p:sp>
    </p:spTree>
    <p:extLst>
      <p:ext uri="{BB962C8B-B14F-4D97-AF65-F5344CB8AC3E}">
        <p14:creationId xmlns:p14="http://schemas.microsoft.com/office/powerpoint/2010/main" val="19131380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048C19-3F96-E7DA-841B-24B4467E0AFC}"/>
              </a:ext>
            </a:extLst>
          </p:cNvPr>
          <p:cNvSpPr>
            <a:spLocks noGrp="1"/>
          </p:cNvSpPr>
          <p:nvPr>
            <p:ph type="title"/>
          </p:nvPr>
        </p:nvSpPr>
        <p:spPr/>
        <p:txBody>
          <a:bodyPr/>
          <a:lstStyle/>
          <a:p>
            <a:r>
              <a:rPr lang="it-IT" dirty="0"/>
              <a:t>Rapporti tra CTU e CTP</a:t>
            </a:r>
          </a:p>
        </p:txBody>
      </p:sp>
      <p:sp>
        <p:nvSpPr>
          <p:cNvPr id="3" name="Segnaposto contenuto 2">
            <a:extLst>
              <a:ext uri="{FF2B5EF4-FFF2-40B4-BE49-F238E27FC236}">
                <a16:creationId xmlns:a16="http://schemas.microsoft.com/office/drawing/2014/main" id="{03EAF635-824B-9947-0C19-523004DD6BDC}"/>
              </a:ext>
            </a:extLst>
          </p:cNvPr>
          <p:cNvSpPr>
            <a:spLocks noGrp="1"/>
          </p:cNvSpPr>
          <p:nvPr>
            <p:ph idx="1"/>
          </p:nvPr>
        </p:nvSpPr>
        <p:spPr/>
        <p:txBody>
          <a:bodyPr>
            <a:normAutofit lnSpcReduction="10000"/>
          </a:bodyPr>
          <a:lstStyle/>
          <a:p>
            <a:pPr marL="228600" indent="-228600"/>
            <a:r>
              <a:rPr lang="it-IT" sz="1800" b="1" kern="1200" dirty="0">
                <a:solidFill>
                  <a:srgbClr val="663366"/>
                </a:solidFill>
                <a:effectLst/>
                <a:latin typeface="Rockwell" panose="02060603020205020403" pitchFamily="18" charset="0"/>
                <a:cs typeface="Rockwell" panose="02060603020205020403" pitchFamily="18" charset="0"/>
              </a:rPr>
              <a:t> </a:t>
            </a:r>
            <a:endParaRPr lang="it-IT" sz="1800" b="1" kern="1200" dirty="0">
              <a:effectLst/>
              <a:latin typeface="Times New Roman" panose="02020603050405020304" pitchFamily="18" charset="0"/>
            </a:endParaRPr>
          </a:p>
          <a:p>
            <a:pPr marL="342900" lvl="0" indent="-342900">
              <a:buFont typeface="Arial" panose="020B0604020202020204" pitchFamily="34" charset="0"/>
              <a:buChar char="*"/>
            </a:pPr>
            <a:r>
              <a:rPr lang="it-IT" sz="1800" b="1" kern="1200" dirty="0">
                <a:solidFill>
                  <a:srgbClr val="595959"/>
                </a:solidFill>
                <a:effectLst/>
                <a:latin typeface="Rockwell" panose="02060603020205020403" pitchFamily="18" charset="0"/>
                <a:cs typeface="Rockwell" panose="02060603020205020403" pitchFamily="18" charset="0"/>
              </a:rPr>
              <a:t>Anche se vi è sempre facoltà di ricorrere al Giudice nei conflitti tra CTU e consulenti di parte, è necessario che il CTU preveda ogni possibile insidia</a:t>
            </a:r>
            <a:endParaRPr lang="it-IT" sz="1800" b="1" kern="1200" dirty="0">
              <a:effectLst/>
              <a:latin typeface="Times New Roman" panose="02020603050405020304" pitchFamily="18" charset="0"/>
            </a:endParaRPr>
          </a:p>
          <a:p>
            <a:pPr marL="342900" lvl="0" indent="-342900">
              <a:buFont typeface="Arial" panose="020B0604020202020204" pitchFamily="34" charset="0"/>
              <a:buChar char="*"/>
            </a:pPr>
            <a:r>
              <a:rPr lang="it-IT" sz="1800" b="1" kern="1200" dirty="0">
                <a:solidFill>
                  <a:srgbClr val="595959"/>
                </a:solidFill>
                <a:effectLst/>
                <a:latin typeface="Rockwell" panose="02060603020205020403" pitchFamily="18" charset="0"/>
                <a:cs typeface="Rockwell" panose="02060603020205020403" pitchFamily="18" charset="0"/>
              </a:rPr>
              <a:t>accertandosi, all’inizio delle operazioni peritali, dell’identità di un consulente e della esistenza della formale nomina</a:t>
            </a:r>
            <a:endParaRPr lang="it-IT" sz="1800" b="1" kern="1200" dirty="0">
              <a:effectLst/>
              <a:latin typeface="Times New Roman" panose="02020603050405020304" pitchFamily="18" charset="0"/>
            </a:endParaRPr>
          </a:p>
          <a:p>
            <a:pPr marL="342900" lvl="0" indent="-342900">
              <a:buFont typeface="Arial" panose="020B0604020202020204" pitchFamily="34" charset="0"/>
              <a:buChar char="*"/>
            </a:pPr>
            <a:r>
              <a:rPr lang="it-IT" sz="1800" b="1" kern="1200" dirty="0">
                <a:solidFill>
                  <a:srgbClr val="595959"/>
                </a:solidFill>
                <a:effectLst/>
                <a:latin typeface="Rockwell" panose="02060603020205020403" pitchFamily="18" charset="0"/>
                <a:cs typeface="Rockwell" panose="02060603020205020403" pitchFamily="18" charset="0"/>
              </a:rPr>
              <a:t>anche se spesso questa formalità pur prevista viene trascurata, è meglio, almeno al primo incontro, stendere un verbale delle operazioni peritali e farlo firmare dai presenti </a:t>
            </a:r>
            <a:endParaRPr lang="it-IT" sz="1800" b="1" kern="1200" dirty="0">
              <a:effectLst/>
              <a:latin typeface="Times New Roman" panose="02020603050405020304" pitchFamily="18" charset="0"/>
            </a:endParaRPr>
          </a:p>
          <a:p>
            <a:pPr marL="342900" lvl="0" indent="-342900">
              <a:buFont typeface="Arial" panose="020B0604020202020204" pitchFamily="34" charset="0"/>
              <a:buChar char="*"/>
            </a:pPr>
            <a:r>
              <a:rPr lang="it-IT" sz="1800" b="1" kern="1200" dirty="0">
                <a:solidFill>
                  <a:srgbClr val="595959"/>
                </a:solidFill>
                <a:effectLst/>
                <a:latin typeface="Rockwell" panose="02060603020205020403" pitchFamily="18" charset="0"/>
                <a:cs typeface="Rockwell" panose="02060603020205020403" pitchFamily="18" charset="0"/>
              </a:rPr>
              <a:t>non dando per scontato che il consulente di parte conosca le prassi e le norme deontologiche in uso</a:t>
            </a:r>
            <a:endParaRPr lang="it-IT" sz="1800" b="1" kern="1200" dirty="0">
              <a:effectLst/>
              <a:latin typeface="Times New Roman" panose="02020603050405020304" pitchFamily="18" charset="0"/>
            </a:endParaRPr>
          </a:p>
          <a:p>
            <a:pPr marL="342900" lvl="0" indent="-342900">
              <a:buFont typeface="Arial" panose="020B0604020202020204" pitchFamily="34" charset="0"/>
              <a:buChar char="*"/>
            </a:pPr>
            <a:r>
              <a:rPr lang="it-IT" sz="1800" b="1" kern="1200" dirty="0">
                <a:solidFill>
                  <a:srgbClr val="595959"/>
                </a:solidFill>
                <a:effectLst/>
                <a:latin typeface="Rockwell" panose="02060603020205020403" pitchFamily="18" charset="0"/>
                <a:cs typeface="Rockwell" panose="02060603020205020403" pitchFamily="18" charset="0"/>
              </a:rPr>
              <a:t>evitando con cura di  adottare comportamenti che possano apparire collusivi o sbilanciati a favore di una delle parti</a:t>
            </a:r>
            <a:endParaRPr lang="it-IT" sz="1800" b="1" kern="1200" dirty="0">
              <a:effectLst/>
              <a:latin typeface="Times New Roman" panose="02020603050405020304" pitchFamily="18" charset="0"/>
            </a:endParaRPr>
          </a:p>
          <a:p>
            <a:pPr marL="342900" lvl="0" indent="-342900">
              <a:buFont typeface="Arial" panose="020B0604020202020204" pitchFamily="34" charset="0"/>
              <a:buChar char="*"/>
            </a:pPr>
            <a:r>
              <a:rPr lang="it-IT" sz="1800" b="1" kern="1200" dirty="0">
                <a:solidFill>
                  <a:srgbClr val="595959"/>
                </a:solidFill>
                <a:effectLst/>
                <a:latin typeface="Rockwell" panose="02060603020205020403" pitchFamily="18" charset="0"/>
                <a:cs typeface="Rockwell" panose="02060603020205020403" pitchFamily="18" charset="0"/>
              </a:rPr>
              <a:t>mettendo sempre al corrente tutte le parti di comunicazioni che provengono da una di esse per salvaguardare in ogni momento il diritto al contraddittorio</a:t>
            </a:r>
            <a:endParaRPr lang="it-IT" sz="1800" b="1" kern="1200" dirty="0">
              <a:effectLst/>
              <a:latin typeface="Times New Roman" panose="02020603050405020304" pitchFamily="18" charset="0"/>
            </a:endParaRPr>
          </a:p>
          <a:p>
            <a:pPr marL="342900" lvl="0" indent="-342900">
              <a:buFont typeface="Arial" panose="020B0604020202020204" pitchFamily="34" charset="0"/>
              <a:buChar char="*"/>
            </a:pPr>
            <a:r>
              <a:rPr lang="it-IT" sz="1800" b="1" kern="1200" dirty="0">
                <a:solidFill>
                  <a:srgbClr val="595959"/>
                </a:solidFill>
                <a:effectLst/>
                <a:latin typeface="Rockwell" panose="02060603020205020403" pitchFamily="18" charset="0"/>
                <a:cs typeface="Rockwell" panose="02060603020205020403" pitchFamily="18" charset="0"/>
              </a:rPr>
              <a:t>non recependo documenti difensivi che non siano già agli atti</a:t>
            </a:r>
            <a:endParaRPr lang="it-IT" sz="1800" b="1" kern="1200" dirty="0">
              <a:effectLst/>
              <a:latin typeface="Times New Roman" panose="02020603050405020304" pitchFamily="18" charset="0"/>
            </a:endParaRPr>
          </a:p>
          <a:p>
            <a:endParaRPr lang="it-IT" dirty="0"/>
          </a:p>
        </p:txBody>
      </p:sp>
    </p:spTree>
    <p:extLst>
      <p:ext uri="{BB962C8B-B14F-4D97-AF65-F5344CB8AC3E}">
        <p14:creationId xmlns:p14="http://schemas.microsoft.com/office/powerpoint/2010/main" val="24242185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19007C-D327-6D1F-B992-F474F263CA5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1A78F70-7D7C-80B3-6AC3-FD540CD02076}"/>
              </a:ext>
            </a:extLst>
          </p:cNvPr>
          <p:cNvSpPr>
            <a:spLocks noGrp="1"/>
          </p:cNvSpPr>
          <p:nvPr>
            <p:ph idx="1"/>
          </p:nvPr>
        </p:nvSpPr>
        <p:spPr/>
        <p:txBody>
          <a:bodyPr/>
          <a:lstStyle/>
          <a:p>
            <a:pPr marL="342900" lvl="0" indent="-342900">
              <a:buFont typeface="Arial" panose="020B0604020202020204" pitchFamily="34" charset="0"/>
              <a:buChar char="*"/>
            </a:pPr>
            <a:r>
              <a:rPr lang="it-IT" sz="1800" b="1" kern="1200" dirty="0">
                <a:solidFill>
                  <a:srgbClr val="595959"/>
                </a:solidFill>
                <a:effectLst/>
                <a:latin typeface="Rockwell" panose="02060603020205020403" pitchFamily="18" charset="0"/>
                <a:cs typeface="Rockwell" panose="02060603020205020403" pitchFamily="18" charset="0"/>
              </a:rPr>
              <a:t>I rapporti personali pregressi tra CTU e CTP devono essere sospesi</a:t>
            </a:r>
            <a:endParaRPr lang="it-IT" sz="1800" b="1" kern="1200" dirty="0">
              <a:effectLst/>
              <a:latin typeface="Times New Roman" panose="02020603050405020304" pitchFamily="18" charset="0"/>
            </a:endParaRPr>
          </a:p>
          <a:p>
            <a:pPr marL="342900" lvl="0" indent="-342900">
              <a:buFont typeface="Arial" panose="020B0604020202020204" pitchFamily="34" charset="0"/>
              <a:buChar char="*"/>
            </a:pPr>
            <a:r>
              <a:rPr lang="it-IT" sz="1800" b="1" kern="1200" dirty="0">
                <a:solidFill>
                  <a:srgbClr val="595959"/>
                </a:solidFill>
                <a:effectLst/>
                <a:latin typeface="Rockwell" panose="02060603020205020403" pitchFamily="18" charset="0"/>
                <a:cs typeface="Rockwell" panose="02060603020205020403" pitchFamily="18" charset="0"/>
              </a:rPr>
              <a:t>il CTU deve poter mantenere sempre una terzietà</a:t>
            </a:r>
            <a:endParaRPr lang="it-IT" sz="1800" b="1" kern="1200" dirty="0">
              <a:effectLst/>
              <a:latin typeface="Times New Roman" panose="02020603050405020304" pitchFamily="18" charset="0"/>
            </a:endParaRPr>
          </a:p>
          <a:p>
            <a:pPr marL="342900" lvl="0" indent="-342900">
              <a:buFont typeface="Arial" panose="020B0604020202020204" pitchFamily="34" charset="0"/>
              <a:buChar char="*"/>
            </a:pPr>
            <a:r>
              <a:rPr lang="it-IT" sz="1800" b="1" kern="1200" dirty="0">
                <a:solidFill>
                  <a:srgbClr val="595959"/>
                </a:solidFill>
                <a:effectLst/>
                <a:latin typeface="Rockwell" panose="02060603020205020403" pitchFamily="18" charset="0"/>
                <a:cs typeface="Rockwell" panose="02060603020205020403" pitchFamily="18" charset="0"/>
              </a:rPr>
              <a:t>e il CTP deve restare aderente al proprio mandato di difesa tecnica della parte, essendo in grado di tollerare il contraddittorio anche con colleghi più esperti</a:t>
            </a:r>
            <a:endParaRPr lang="it-IT" sz="1800" b="1" kern="1200" dirty="0">
              <a:effectLst/>
              <a:latin typeface="Times New Roman" panose="02020603050405020304" pitchFamily="18" charset="0"/>
            </a:endParaRPr>
          </a:p>
          <a:p>
            <a:pPr marL="342900" lvl="0" indent="-342900">
              <a:buFont typeface="Arial" panose="020B0604020202020204" pitchFamily="34" charset="0"/>
              <a:buChar char="*"/>
            </a:pPr>
            <a:r>
              <a:rPr lang="it-IT" sz="1800" b="1" kern="1200" dirty="0">
                <a:solidFill>
                  <a:srgbClr val="595959"/>
                </a:solidFill>
                <a:effectLst/>
                <a:latin typeface="Rockwell" panose="02060603020205020403" pitchFamily="18" charset="0"/>
                <a:cs typeface="Rockwell" panose="02060603020205020403" pitchFamily="18" charset="0"/>
              </a:rPr>
              <a:t>Il CTU deve essere in una situazione in cui non vi sia conflitto di interessi</a:t>
            </a:r>
            <a:endParaRPr lang="it-IT" sz="1800" b="1" kern="1200" dirty="0">
              <a:effectLst/>
              <a:latin typeface="Times New Roman" panose="02020603050405020304" pitchFamily="18" charset="0"/>
            </a:endParaRPr>
          </a:p>
          <a:p>
            <a:pPr marL="342900" lvl="0" indent="-342900">
              <a:buFont typeface="Arial" panose="020B0604020202020204" pitchFamily="34" charset="0"/>
              <a:buChar char="*"/>
            </a:pPr>
            <a:r>
              <a:rPr lang="it-IT" sz="1800" b="1" kern="1200" dirty="0">
                <a:solidFill>
                  <a:srgbClr val="595959"/>
                </a:solidFill>
                <a:effectLst/>
                <a:latin typeface="Rockwell" panose="02060603020205020403" pitchFamily="18" charset="0"/>
                <a:cs typeface="Rockwell" panose="02060603020205020403" pitchFamily="18" charset="0"/>
              </a:rPr>
              <a:t>questo vale anche per il CTP, allo scopo di assicurare una corretta difesa tecnica della parte</a:t>
            </a:r>
            <a:endParaRPr lang="it-IT" sz="1800" b="1" kern="1200" dirty="0">
              <a:effectLst/>
              <a:latin typeface="Times New Roman" panose="02020603050405020304" pitchFamily="18" charset="0"/>
            </a:endParaRPr>
          </a:p>
          <a:p>
            <a:pPr marL="342900" lvl="0" indent="-342900">
              <a:buFont typeface="Arial" panose="020B0604020202020204" pitchFamily="34" charset="0"/>
              <a:buChar char="*"/>
            </a:pPr>
            <a:r>
              <a:rPr lang="it-IT" sz="1800" b="1" kern="1200" dirty="0">
                <a:solidFill>
                  <a:srgbClr val="595959"/>
                </a:solidFill>
                <a:effectLst/>
                <a:latin typeface="Rockwell" panose="02060603020205020403" pitchFamily="18" charset="0"/>
                <a:cs typeface="Rockwell" panose="02060603020205020403" pitchFamily="18" charset="0"/>
              </a:rPr>
              <a:t>bisogna essere e sentirsi in grado di non subire influenze dovute a stima o soggezione nei confronti delle altre parti</a:t>
            </a:r>
            <a:endParaRPr lang="it-IT" sz="1800" b="1" kern="1200" dirty="0">
              <a:effectLst/>
              <a:latin typeface="Times New Roman" panose="02020603050405020304" pitchFamily="18" charset="0"/>
            </a:endParaRPr>
          </a:p>
          <a:p>
            <a:endParaRPr lang="it-IT" dirty="0"/>
          </a:p>
        </p:txBody>
      </p:sp>
    </p:spTree>
    <p:extLst>
      <p:ext uri="{BB962C8B-B14F-4D97-AF65-F5344CB8AC3E}">
        <p14:creationId xmlns:p14="http://schemas.microsoft.com/office/powerpoint/2010/main" val="118838800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9EE2AF-7981-F1B2-9FA1-84E9CD3392E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E19CE9D-A75C-4036-3432-F192A8D466E6}"/>
              </a:ext>
            </a:extLst>
          </p:cNvPr>
          <p:cNvSpPr>
            <a:spLocks noGrp="1"/>
          </p:cNvSpPr>
          <p:nvPr>
            <p:ph idx="1"/>
          </p:nvPr>
        </p:nvSpPr>
        <p:spPr/>
        <p:txBody>
          <a:bodyPr/>
          <a:lstStyle/>
          <a:p>
            <a:pPr marL="342900" lvl="0" indent="-342900">
              <a:buFont typeface="Arial" panose="020B0604020202020204" pitchFamily="34" charset="0"/>
              <a:buChar char="*"/>
            </a:pPr>
            <a:r>
              <a:rPr lang="it-IT" sz="1800" b="1" kern="1200" dirty="0">
                <a:solidFill>
                  <a:srgbClr val="595959"/>
                </a:solidFill>
                <a:effectLst/>
                <a:latin typeface="Rockwell" panose="02060603020205020403" pitchFamily="18" charset="0"/>
                <a:cs typeface="Rockwell" panose="02060603020205020403" pitchFamily="18" charset="0"/>
              </a:rPr>
              <a:t>Particolarmente insidiosa per l’esperto, soprattutto in ambito famiglia, è la </a:t>
            </a:r>
            <a:r>
              <a:rPr lang="it-IT" sz="1800" b="1" kern="1200" dirty="0">
                <a:solidFill>
                  <a:srgbClr val="FF0000"/>
                </a:solidFill>
                <a:effectLst/>
                <a:latin typeface="Rockwell" panose="02060603020205020403" pitchFamily="18" charset="0"/>
                <a:cs typeface="Rockwell" panose="02060603020205020403" pitchFamily="18" charset="0"/>
              </a:rPr>
              <a:t>tentazione terapeutica</a:t>
            </a:r>
            <a:endParaRPr lang="it-IT" sz="1800" b="1" kern="1200" dirty="0">
              <a:effectLst/>
              <a:latin typeface="Times New Roman" panose="02020603050405020304" pitchFamily="18" charset="0"/>
            </a:endParaRPr>
          </a:p>
          <a:p>
            <a:pPr marL="342900" lvl="0" indent="-342900">
              <a:buFont typeface="Arial" panose="020B0604020202020204" pitchFamily="34" charset="0"/>
              <a:buChar char="*"/>
            </a:pPr>
            <a:r>
              <a:rPr lang="it-IT" sz="1800" b="1" kern="1200" dirty="0">
                <a:solidFill>
                  <a:srgbClr val="595959"/>
                </a:solidFill>
                <a:effectLst/>
                <a:latin typeface="Rockwell" panose="02060603020205020403" pitchFamily="18" charset="0"/>
                <a:cs typeface="Rockwell" panose="02060603020205020403" pitchFamily="18" charset="0"/>
              </a:rPr>
              <a:t>la consulenza è un’attività valutativa che svolgiamo per il giudice, nostro committente, per aiutarlo a comprendere ai fini della decisione</a:t>
            </a:r>
            <a:endParaRPr lang="it-IT" sz="1800" b="1" kern="1200" dirty="0">
              <a:effectLst/>
              <a:latin typeface="Times New Roman" panose="02020603050405020304" pitchFamily="18" charset="0"/>
            </a:endParaRPr>
          </a:p>
          <a:p>
            <a:pPr marL="342900" lvl="0" indent="-342900">
              <a:buFont typeface="Arial" panose="020B0604020202020204" pitchFamily="34" charset="0"/>
              <a:buChar char="*"/>
            </a:pPr>
            <a:r>
              <a:rPr lang="it-IT" sz="1800" b="1" kern="1200" dirty="0">
                <a:solidFill>
                  <a:srgbClr val="595959"/>
                </a:solidFill>
                <a:effectLst/>
                <a:latin typeface="Rockwell" panose="02060603020205020403" pitchFamily="18" charset="0"/>
                <a:cs typeface="Rockwell" panose="02060603020205020403" pitchFamily="18" charset="0"/>
              </a:rPr>
              <a:t>anche se può avere indirettamente effetti benefici sulla famiglia, non è questo il mandato del consulente </a:t>
            </a:r>
            <a:endParaRPr lang="it-IT" sz="1800" b="1" kern="1200" dirty="0">
              <a:effectLst/>
              <a:latin typeface="Times New Roman" panose="02020603050405020304" pitchFamily="18" charset="0"/>
            </a:endParaRPr>
          </a:p>
          <a:p>
            <a:pPr marL="342900" lvl="0" indent="-342900">
              <a:buFont typeface="Arial" panose="020B0604020202020204" pitchFamily="34" charset="0"/>
              <a:buChar char="*"/>
            </a:pPr>
            <a:r>
              <a:rPr lang="it-IT" sz="1800" b="1" kern="1200" dirty="0">
                <a:solidFill>
                  <a:srgbClr val="595959"/>
                </a:solidFill>
                <a:effectLst/>
                <a:latin typeface="Rockwell" panose="02060603020205020403" pitchFamily="18" charset="0"/>
                <a:cs typeface="Rockwell" panose="02060603020205020403" pitchFamily="18" charset="0"/>
              </a:rPr>
              <a:t>In ambito famiglia il consulente viene spesso autorizzato a emettere disposizioni</a:t>
            </a:r>
            <a:endParaRPr lang="it-IT" sz="1800" b="1" kern="1200" dirty="0">
              <a:effectLst/>
              <a:latin typeface="Times New Roman" panose="02020603050405020304" pitchFamily="18" charset="0"/>
            </a:endParaRPr>
          </a:p>
          <a:p>
            <a:pPr marL="342900" lvl="0" indent="-342900">
              <a:buFont typeface="Arial" panose="020B0604020202020204" pitchFamily="34" charset="0"/>
              <a:buChar char="*"/>
            </a:pPr>
            <a:r>
              <a:rPr lang="it-IT" sz="1800" b="1" kern="1200" dirty="0">
                <a:solidFill>
                  <a:srgbClr val="595959"/>
                </a:solidFill>
                <a:effectLst/>
                <a:latin typeface="Rockwell" panose="02060603020205020403" pitchFamily="18" charset="0"/>
                <a:cs typeface="Rockwell" panose="02060603020205020403" pitchFamily="18" charset="0"/>
              </a:rPr>
              <a:t>ma non a effettuare interventi diretti (es. mediazione)</a:t>
            </a:r>
            <a:endParaRPr lang="it-IT" sz="1800" b="1" kern="1200" dirty="0">
              <a:effectLst/>
              <a:latin typeface="Times New Roman" panose="02020603050405020304" pitchFamily="18" charset="0"/>
            </a:endParaRPr>
          </a:p>
          <a:p>
            <a:pPr marL="342900" lvl="0" indent="-342900">
              <a:buFont typeface="Arial" panose="020B0604020202020204" pitchFamily="34" charset="0"/>
              <a:buChar char="*"/>
            </a:pPr>
            <a:r>
              <a:rPr lang="it-IT" sz="1800" b="1" kern="1200" dirty="0">
                <a:solidFill>
                  <a:srgbClr val="595959"/>
                </a:solidFill>
                <a:effectLst/>
                <a:latin typeface="Rockwell" panose="02060603020205020403" pitchFamily="18" charset="0"/>
                <a:cs typeface="Rockwell" panose="02060603020205020403" pitchFamily="18" charset="0"/>
              </a:rPr>
              <a:t>ove accadesse che il Giudice glieli chieda deve rifiutarvisi </a:t>
            </a:r>
            <a:endParaRPr lang="it-IT" sz="1800" b="1" kern="1200" dirty="0">
              <a:effectLst/>
              <a:latin typeface="Times New Roman" panose="02020603050405020304" pitchFamily="18" charset="0"/>
            </a:endParaRPr>
          </a:p>
          <a:p>
            <a:pPr marL="342900" lvl="0" indent="-342900">
              <a:buFont typeface="Arial" panose="020B0604020202020204" pitchFamily="34" charset="0"/>
              <a:buChar char="*"/>
            </a:pPr>
            <a:r>
              <a:rPr lang="it-IT" sz="1800" b="1" kern="1200" dirty="0">
                <a:solidFill>
                  <a:srgbClr val="595959"/>
                </a:solidFill>
                <a:effectLst/>
                <a:latin typeface="Rockwell" panose="02060603020205020403" pitchFamily="18" charset="0"/>
                <a:cs typeface="Rockwell" panose="02060603020205020403" pitchFamily="18" charset="0"/>
              </a:rPr>
              <a:t>Mantenere una posizione di </a:t>
            </a:r>
            <a:r>
              <a:rPr lang="it-IT" sz="1800" b="1" kern="1200" dirty="0">
                <a:solidFill>
                  <a:srgbClr val="FF0000"/>
                </a:solidFill>
                <a:effectLst/>
                <a:latin typeface="Rockwell" panose="02060603020205020403" pitchFamily="18" charset="0"/>
                <a:cs typeface="Rockwell" panose="02060603020205020403" pitchFamily="18" charset="0"/>
              </a:rPr>
              <a:t>astinenza dall’intervento </a:t>
            </a:r>
            <a:r>
              <a:rPr lang="it-IT" sz="1800" b="1" kern="1200" dirty="0">
                <a:solidFill>
                  <a:srgbClr val="595959"/>
                </a:solidFill>
                <a:effectLst/>
                <a:latin typeface="Rockwell" panose="02060603020205020403" pitchFamily="18" charset="0"/>
                <a:cs typeface="Rockwell" panose="02060603020205020403" pitchFamily="18" charset="0"/>
              </a:rPr>
              <a:t>è la competenza più critica per l’esperto abituato a curare o intervenire sul conflitto</a:t>
            </a:r>
            <a:endParaRPr lang="it-IT" sz="1800" b="1" kern="1200" dirty="0">
              <a:effectLst/>
              <a:latin typeface="Times New Roman" panose="02020603050405020304" pitchFamily="18" charset="0"/>
            </a:endParaRPr>
          </a:p>
          <a:p>
            <a:pPr marL="342900" lvl="0" indent="-342900">
              <a:buFont typeface="Arial" panose="020B0604020202020204" pitchFamily="34" charset="0"/>
              <a:buChar char="*"/>
            </a:pPr>
            <a:r>
              <a:rPr lang="it-IT" sz="1800" b="1" kern="1200" dirty="0">
                <a:solidFill>
                  <a:srgbClr val="595959"/>
                </a:solidFill>
                <a:effectLst/>
                <a:latin typeface="Rockwell" panose="02060603020205020403" pitchFamily="18" charset="0"/>
                <a:cs typeface="Rockwell" panose="02060603020205020403" pitchFamily="18" charset="0"/>
              </a:rPr>
              <a:t>soprattutto in questo contesto, in cui molto frequentemente il conflitto tra genitori e loro famiglie è molto acceso</a:t>
            </a:r>
            <a:endParaRPr lang="it-IT" sz="1800" b="1" kern="1200" dirty="0">
              <a:effectLst/>
              <a:latin typeface="Times New Roman" panose="02020603050405020304" pitchFamily="18" charset="0"/>
            </a:endParaRPr>
          </a:p>
          <a:p>
            <a:endParaRPr lang="it-IT" dirty="0"/>
          </a:p>
        </p:txBody>
      </p:sp>
    </p:spTree>
    <p:extLst>
      <p:ext uri="{BB962C8B-B14F-4D97-AF65-F5344CB8AC3E}">
        <p14:creationId xmlns:p14="http://schemas.microsoft.com/office/powerpoint/2010/main" val="10902265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F2EE4DA8-F5D8-2804-F68F-89E2C298D83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8E3F584-1104-DDBC-808B-E1D3BDD74290}"/>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RICHIESTE DEL MAGISTRATO AL PERITO AL MOMENTO</a:t>
            </a:r>
            <a:br>
              <a:rPr lang="it-IT" b="1" dirty="0">
                <a:solidFill>
                  <a:srgbClr val="000000"/>
                </a:solidFill>
                <a:latin typeface="Times New Roman" panose="02020603050405020304" pitchFamily="18" charset="0"/>
              </a:rPr>
            </a:br>
            <a:r>
              <a:rPr lang="it-IT" b="1" dirty="0">
                <a:solidFill>
                  <a:srgbClr val="000000"/>
                </a:solidFill>
                <a:latin typeface="Times New Roman" panose="02020603050405020304" pitchFamily="18" charset="0"/>
              </a:rPr>
              <a:t>DEL CONFERIMENTO DELL’INCARICO</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B011338-D912-8FA7-77CC-5BA281BD1DD0}"/>
              </a:ext>
            </a:extLst>
          </p:cNvPr>
          <p:cNvSpPr>
            <a:spLocks noGrp="1"/>
          </p:cNvSpPr>
          <p:nvPr>
            <p:ph idx="1"/>
          </p:nvPr>
        </p:nvSpPr>
        <p:spPr/>
        <p:txBody>
          <a:bodyPr>
            <a:normAutofit fontScale="92500" lnSpcReduction="1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In ambito civile il Giudice nomina il CTU che viene convocato in tribunale di fronte agli avvocati e viene informato riguardo all’intervento che gli è richiesto dandogli un termine di solito 60 o 90 giorni gli avvocati possono nominare un CTP</a:t>
            </a:r>
          </a:p>
          <a:p>
            <a:pPr>
              <a:lnSpc>
                <a:spcPct val="115000"/>
              </a:lnSpc>
              <a:spcAft>
                <a:spcPts val="800"/>
              </a:spcAft>
            </a:pPr>
            <a:r>
              <a:rPr lang="it-IT" kern="100" dirty="0">
                <a:latin typeface="Aptos" panose="020B0004020202020204" pitchFamily="34" charset="0"/>
                <a:ea typeface="Times New Roman" panose="02020603050405020304" pitchFamily="18" charset="0"/>
                <a:cs typeface="Times New Roman" panose="02020603050405020304" pitchFamily="18" charset="0"/>
              </a:rPr>
              <a:t> </a:t>
            </a:r>
          </a:p>
          <a:p>
            <a:pPr>
              <a:lnSpc>
                <a:spcPct val="115000"/>
              </a:lnSpc>
              <a:spcAft>
                <a:spcPts val="800"/>
              </a:spcAft>
            </a:pPr>
            <a:r>
              <a:rPr lang="it-IT" kern="100" dirty="0">
                <a:latin typeface="Aptos" panose="020B0004020202020204" pitchFamily="34" charset="0"/>
                <a:ea typeface="Times New Roman" panose="02020603050405020304" pitchFamily="18" charset="0"/>
                <a:cs typeface="Times New Roman" panose="02020603050405020304" pitchFamily="18" charset="0"/>
              </a:rPr>
              <a:t>Il CTU deve essere presente al momento della nomina e deve dichiarare, prima di accettare l’incarico, La presenza di eventuali incapacità, incompatibilità o astensione per motivi di opportunità (es parentela o interessi in comune con uno degli imputati o degli avvocati </a:t>
            </a:r>
          </a:p>
          <a:p>
            <a:endParaRPr lang="it-IT" dirty="0"/>
          </a:p>
        </p:txBody>
      </p:sp>
    </p:spTree>
    <p:extLst>
      <p:ext uri="{BB962C8B-B14F-4D97-AF65-F5344CB8AC3E}">
        <p14:creationId xmlns:p14="http://schemas.microsoft.com/office/powerpoint/2010/main" val="207786692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B31AA631-30B7-6F7C-DB81-6F2A9923FF4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C6612BD-35E0-F89F-9AED-ACB3A0C76E4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01FD2EA-157E-E1E0-C1FA-EF537CCBCF9D}"/>
              </a:ext>
            </a:extLst>
          </p:cNvPr>
          <p:cNvSpPr>
            <a:spLocks noGrp="1"/>
          </p:cNvSpPr>
          <p:nvPr>
            <p:ph idx="1"/>
          </p:nvPr>
        </p:nvSpPr>
        <p:spPr/>
        <p:txBody>
          <a:bodyPr>
            <a:normAutofit fontScale="77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Se accetta l’incarico deve pronunciare della formula d'impegno</a:t>
            </a:r>
            <a:r>
              <a:rPr lang="it-IT" b="1" i="1" dirty="0">
                <a:solidFill>
                  <a:srgbClr val="000000"/>
                </a:solidFill>
                <a:latin typeface="Times New Roman" panose="02020603050405020304" pitchFamily="18" charset="0"/>
              </a:rPr>
              <a:t> "Consapevole della responsabilità morale </a:t>
            </a:r>
            <a:r>
              <a:rPr lang="it-IT" b="1" dirty="0">
                <a:solidFill>
                  <a:srgbClr val="000000"/>
                </a:solidFill>
                <a:latin typeface="Times New Roman" panose="02020603050405020304" pitchFamily="18" charset="0"/>
              </a:rPr>
              <a:t>e </a:t>
            </a:r>
            <a:r>
              <a:rPr lang="it-IT" b="1" i="1" dirty="0">
                <a:solidFill>
                  <a:srgbClr val="000000"/>
                </a:solidFill>
                <a:latin typeface="Times New Roman" panose="02020603050405020304" pitchFamily="18" charset="0"/>
              </a:rPr>
              <a:t>giuridica che assumo nello svolgimento dell'i</a:t>
            </a:r>
            <a:r>
              <a:rPr lang="it-IT" b="1" dirty="0">
                <a:solidFill>
                  <a:srgbClr val="000000"/>
                </a:solidFill>
                <a:latin typeface="Times New Roman" panose="02020603050405020304" pitchFamily="18" charset="0"/>
              </a:rPr>
              <a:t>n</a:t>
            </a:r>
            <a:r>
              <a:rPr lang="it-IT" b="1" i="1" dirty="0">
                <a:solidFill>
                  <a:srgbClr val="000000"/>
                </a:solidFill>
                <a:latin typeface="Times New Roman" panose="02020603050405020304" pitchFamily="18" charset="0"/>
              </a:rPr>
              <a:t>carico, mi</a:t>
            </a:r>
            <a:r>
              <a:rPr lang="it-IT" b="1" dirty="0">
                <a:solidFill>
                  <a:srgbClr val="000000"/>
                </a:solidFill>
                <a:latin typeface="Times New Roman" panose="02020603050405020304" pitchFamily="18" charset="0"/>
              </a:rPr>
              <a:t> </a:t>
            </a:r>
            <a:r>
              <a:rPr lang="it-IT" b="1" i="1" dirty="0">
                <a:solidFill>
                  <a:srgbClr val="000000"/>
                </a:solidFill>
                <a:latin typeface="Times New Roman" panose="02020603050405020304" pitchFamily="18" charset="0"/>
              </a:rPr>
              <a:t>impegno ad adempiere al mio ufficio senza altro scopo che quello di far conoscere la verità </a:t>
            </a:r>
            <a:r>
              <a:rPr lang="it-IT" b="1" dirty="0">
                <a:solidFill>
                  <a:srgbClr val="000000"/>
                </a:solidFill>
                <a:latin typeface="Times New Roman" panose="02020603050405020304" pitchFamily="18" charset="0"/>
              </a:rPr>
              <a:t>e </a:t>
            </a:r>
            <a:r>
              <a:rPr lang="it-IT" b="1" i="1" dirty="0">
                <a:solidFill>
                  <a:srgbClr val="000000"/>
                </a:solidFill>
                <a:latin typeface="Times New Roman" panose="02020603050405020304" pitchFamily="18" charset="0"/>
              </a:rPr>
              <a:t>a mantenere </a:t>
            </a:r>
            <a:r>
              <a:rPr lang="it-IT" b="1" dirty="0">
                <a:solidFill>
                  <a:srgbClr val="000000"/>
                </a:solidFill>
                <a:latin typeface="Times New Roman" panose="02020603050405020304" pitchFamily="18" charset="0"/>
              </a:rPr>
              <a:t>il </a:t>
            </a:r>
            <a:r>
              <a:rPr lang="it-IT" b="1" i="1" dirty="0">
                <a:solidFill>
                  <a:srgbClr val="000000"/>
                </a:solidFill>
                <a:latin typeface="Times New Roman" panose="02020603050405020304" pitchFamily="18" charset="0"/>
              </a:rPr>
              <a:t>segreto su tutte le operazioni peritali".</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Si impegnerà quindi a fornire  una data di inizio delle attività peritali, di solito presso il proprio studio professionale. La risposta ai quesiti peritali in genere viene formulata attraverso relazione scritta da consegnare di persona in tribunale entro una data fissata. In effetti la relazione (perizia) sarà preparata prima di tale data per dar termine ai consulenti tecnici delle altre parti (PM e difesa) di leggere l’elaborato e formulare eventuali obiezioni di cui può tener conto nella stesura dell’elaborato finale.</a:t>
            </a:r>
          </a:p>
          <a:p>
            <a:pPr marL="342900" indent="-342900" algn="just">
              <a:lnSpc>
                <a:spcPct val="115000"/>
              </a:lnSpc>
            </a:pP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147690506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2F13B879-C6FA-DD60-C483-0BF622800DE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4A51106-4744-C876-8A46-060FE6198F9A}"/>
              </a:ext>
            </a:extLst>
          </p:cNvPr>
          <p:cNvSpPr>
            <a:spLocks noGrp="1"/>
          </p:cNvSpPr>
          <p:nvPr>
            <p:ph type="title"/>
          </p:nvPr>
        </p:nvSpPr>
        <p:spPr/>
        <p:txBody>
          <a:bodyPr>
            <a:normAutofit fontScale="90000"/>
          </a:bodyPr>
          <a:lstStyle/>
          <a:p>
            <a:r>
              <a:rPr lang="it-IT" kern="100" dirty="0">
                <a:latin typeface="Aptos" panose="020B0004020202020204" pitchFamily="34" charset="0"/>
                <a:ea typeface="Times New Roman" panose="02020603050405020304" pitchFamily="18" charset="0"/>
                <a:cs typeface="Times New Roman" panose="02020603050405020304" pitchFamily="18" charset="0"/>
              </a:rPr>
              <a:t>RICHIESTE DEL PERITO DA PRESENTARE AL MAGISTRATO</a:t>
            </a:r>
            <a:br>
              <a:rPr lang="it-IT" kern="100" dirty="0">
                <a:latin typeface="Aptos" panose="020B0004020202020204" pitchFamily="34" charset="0"/>
                <a:ea typeface="Times New Roman" panose="02020603050405020304" pitchFamily="18" charset="0"/>
                <a:cs typeface="Times New Roman" panose="02020603050405020304" pitchFamily="18" charset="0"/>
              </a:rPr>
            </a:br>
            <a:r>
              <a:rPr lang="it-IT" kern="100" dirty="0">
                <a:latin typeface="Aptos" panose="020B0004020202020204" pitchFamily="34" charset="0"/>
                <a:ea typeface="Times New Roman" panose="02020603050405020304" pitchFamily="18" charset="0"/>
                <a:cs typeface="Times New Roman" panose="02020603050405020304" pitchFamily="18" charset="0"/>
              </a:rPr>
              <a:t>AL MOMENTO DEL CONFERIMENTO DELL’INCARICO</a:t>
            </a:r>
            <a:endParaRPr lang="it-IT" dirty="0"/>
          </a:p>
        </p:txBody>
      </p:sp>
      <p:sp>
        <p:nvSpPr>
          <p:cNvPr id="3" name="Segnaposto contenuto 2">
            <a:extLst>
              <a:ext uri="{FF2B5EF4-FFF2-40B4-BE49-F238E27FC236}">
                <a16:creationId xmlns:a16="http://schemas.microsoft.com/office/drawing/2014/main" id="{AE89C641-53B7-EA0F-E4E6-3748FCEB4B75}"/>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 Procedere alle operazioni peritali anche in luoghi diversi dall’ ufficio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2. Utilizzare il proprio mezzo di trasporto per tutti gli spostamenti legati all’espletamento dell’incarico peritale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3. Utilizzare il mezzo aereo, allorquando il luogo dove esaminare il soggetto o dove presentarsi nell’aula giudiziaria è molta distante dal luogo di residenza del perito</a:t>
            </a:r>
          </a:p>
          <a:p>
            <a:endParaRPr lang="it-IT" dirty="0"/>
          </a:p>
        </p:txBody>
      </p:sp>
    </p:spTree>
    <p:extLst>
      <p:ext uri="{BB962C8B-B14F-4D97-AF65-F5344CB8AC3E}">
        <p14:creationId xmlns:p14="http://schemas.microsoft.com/office/powerpoint/2010/main" val="379095056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A9EFC070-171A-C292-9B49-FDF1BB5CA20D}"/>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C3DE1A7-955D-8798-9505-B152963027B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EEDE67E-C9BA-FA53-FBBB-3DDC96AF2323}"/>
              </a:ext>
            </a:extLst>
          </p:cNvPr>
          <p:cNvSpPr>
            <a:spLocks noGrp="1"/>
          </p:cNvSpPr>
          <p:nvPr>
            <p:ph idx="1"/>
          </p:nvPr>
        </p:nvSpPr>
        <p:spPr/>
        <p:txBody>
          <a:bodyPr>
            <a:normAutofit fontScale="92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4. Avvalersi di ausiliari tecnici di fiducia per lo svolgimento di attività peritali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5. Ottenere copia degli atti esistenti nel fascicolo per il dibattimento o nel fascicolo processuale in genere. in quanto rilevanti per l'esecuzione dell'incarico peritale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6. Acquisire da privati, ivi comprese le parti, la documentazione che queste riterranno di conferirgli e che potrà essere rilevante ai fini dell’ espletamento dell'Incarico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7. Consultare ed estrarne fotocopia, presso enti pubblici, della documentazione rilevante ai fini dell'incarico peritale</a:t>
            </a:r>
          </a:p>
          <a:p>
            <a:endParaRPr lang="it-IT" dirty="0"/>
          </a:p>
        </p:txBody>
      </p:sp>
    </p:spTree>
    <p:extLst>
      <p:ext uri="{BB962C8B-B14F-4D97-AF65-F5344CB8AC3E}">
        <p14:creationId xmlns:p14="http://schemas.microsoft.com/office/powerpoint/2010/main" val="1202438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F7FC53-2971-499A-B7EC-922504EF567A}"/>
              </a:ext>
            </a:extLst>
          </p:cNvPr>
          <p:cNvSpPr>
            <a:spLocks noGrp="1"/>
          </p:cNvSpPr>
          <p:nvPr>
            <p:ph type="title"/>
          </p:nvPr>
        </p:nvSpPr>
        <p:spPr/>
        <p:txBody>
          <a:bodyPr/>
          <a:lstStyle/>
          <a:p>
            <a:pPr algn="ctr"/>
            <a:r>
              <a:rPr lang="it-IT" b="1" dirty="0"/>
              <a:t>Bibliografia</a:t>
            </a:r>
            <a:br>
              <a:rPr lang="it-IT" dirty="0"/>
            </a:br>
            <a:endParaRPr lang="it-IT" dirty="0"/>
          </a:p>
        </p:txBody>
      </p:sp>
      <p:sp>
        <p:nvSpPr>
          <p:cNvPr id="3" name="Segnaposto contenuto 2">
            <a:extLst>
              <a:ext uri="{FF2B5EF4-FFF2-40B4-BE49-F238E27FC236}">
                <a16:creationId xmlns:a16="http://schemas.microsoft.com/office/drawing/2014/main" id="{42EF8778-3195-4CD7-BE56-A0C5CD9DAF21}"/>
              </a:ext>
            </a:extLst>
          </p:cNvPr>
          <p:cNvSpPr>
            <a:spLocks noGrp="1"/>
          </p:cNvSpPr>
          <p:nvPr>
            <p:ph idx="1"/>
          </p:nvPr>
        </p:nvSpPr>
        <p:spPr/>
        <p:txBody>
          <a:bodyPr>
            <a:normAutofit fontScale="85000" lnSpcReduction="20000"/>
          </a:bodyPr>
          <a:lstStyle/>
          <a:p>
            <a:pPr marL="0" indent="0">
              <a:buNone/>
            </a:pPr>
            <a:endParaRPr lang="it-IT" dirty="0"/>
          </a:p>
          <a:p>
            <a:r>
              <a:rPr lang="it-IT" dirty="0"/>
              <a:t>Petruccelli I. (2017) Elementi di psicologia giuridica e criminologica Franco Angeli </a:t>
            </a:r>
          </a:p>
          <a:p>
            <a:r>
              <a:rPr lang="it-IT" dirty="0"/>
              <a:t>Materiale messo a disposizione dal Docente</a:t>
            </a:r>
          </a:p>
          <a:p>
            <a:endParaRPr lang="it-IT" dirty="0"/>
          </a:p>
          <a:p>
            <a:r>
              <a:rPr lang="it-IT" dirty="0"/>
              <a:t>Lettura suggerita:</a:t>
            </a:r>
          </a:p>
          <a:p>
            <a:r>
              <a:rPr lang="it-IT" dirty="0"/>
              <a:t>Dambone C (2019) La violenza spettacolarizzata. Ed Franco Angeli</a:t>
            </a:r>
          </a:p>
          <a:p>
            <a:endParaRPr lang="it-IT" dirty="0"/>
          </a:p>
          <a:p>
            <a:r>
              <a:rPr lang="it-IT" b="1" dirty="0"/>
              <a:t>PER CHI VOLESSE APPROFONDIRE A LIVELLO PROFESSIONALE L’ARGOMENTO, IN SOSTITUZIONE DI QUANTO SOPRA ELENCATO:</a:t>
            </a:r>
          </a:p>
          <a:p>
            <a:r>
              <a:rPr lang="it-IT" dirty="0"/>
              <a:t>Gulotta G. (2020) Compendio di psicologia giuridico forense criminale ed investigativa ed Giuffrè Francis Lefebvre </a:t>
            </a:r>
          </a:p>
          <a:p>
            <a:endParaRPr lang="it-IT" dirty="0"/>
          </a:p>
          <a:p>
            <a:endParaRPr lang="it-IT" dirty="0"/>
          </a:p>
        </p:txBody>
      </p:sp>
    </p:spTree>
    <p:extLst>
      <p:ext uri="{BB962C8B-B14F-4D97-AF65-F5344CB8AC3E}">
        <p14:creationId xmlns:p14="http://schemas.microsoft.com/office/powerpoint/2010/main" val="175619930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D241F738-6AD2-AA9F-7CD3-3F7CF3FC213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B59D03E-82E2-45BA-63AF-26256F16739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734A689-ED12-5CA4-BBC7-BBB9B40D7DD8}"/>
              </a:ext>
            </a:extLst>
          </p:cNvPr>
          <p:cNvSpPr>
            <a:spLocks noGrp="1"/>
          </p:cNvSpPr>
          <p:nvPr>
            <p:ph idx="1"/>
          </p:nvPr>
        </p:nvSpPr>
        <p:spPr/>
        <p:txBody>
          <a:bodyPr>
            <a:normAutofit fontScale="92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8. Accedere con l'ausiliario tecnico prescelto più volte all'istituto penitenziario ove il detenuto risulti ristretto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9. Esaminare ed estrarre fotocopia della documentazione sanitaria e disciplinare concernente il periziando, presso l'istituto penitenziario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10. Trasferire il periziando, se detenuto In carcere, presso un altro istituto penitenziario, in un carcere più vicino al luogo di residenza dei periti e più adeguato all'esame peritale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11. Autorizzare il periziando, a recarsi, libero nella persona o tradotto, nel luogo indicato dal perito, ove sarà esaminato nei giorni o nelle ore che saranno specificate</a:t>
            </a:r>
          </a:p>
          <a:p>
            <a:endParaRPr lang="it-IT" dirty="0"/>
          </a:p>
        </p:txBody>
      </p:sp>
    </p:spTree>
    <p:extLst>
      <p:ext uri="{BB962C8B-B14F-4D97-AF65-F5344CB8AC3E}">
        <p14:creationId xmlns:p14="http://schemas.microsoft.com/office/powerpoint/2010/main" val="97428681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1DAA3434-989E-ED6F-B801-E36FF6C1BA6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F970F40-204B-5B38-B919-98942221996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A09B307-6094-D27E-ACA5-4C305CD5C31A}"/>
              </a:ext>
            </a:extLst>
          </p:cNvPr>
          <p:cNvSpPr>
            <a:spLocks noGrp="1"/>
          </p:cNvSpPr>
          <p:nvPr>
            <p:ph idx="1"/>
          </p:nvPr>
        </p:nvSpPr>
        <p:spPr/>
        <p:txBody>
          <a:bodyPr>
            <a:normAutofit fontScale="77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12. Ottenere copia conforme all'originale del verbale dell'udienza di conferimento dell'incarico peritale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13. Utilizzare anche negli istituti di detenzione attrezzature di carattere clinico diagnostico (videoregistrazione, </a:t>
            </a:r>
            <a:r>
              <a:rPr lang="it-IT" b="1" dirty="0" err="1">
                <a:solidFill>
                  <a:srgbClr val="000000"/>
                </a:solidFill>
                <a:latin typeface="Times New Roman" panose="02020603050405020304" pitchFamily="18" charset="0"/>
              </a:rPr>
              <a:t>audioregistrazione</a:t>
            </a:r>
            <a:r>
              <a:rPr lang="it-IT" b="1" dirty="0">
                <a:solidFill>
                  <a:srgbClr val="000000"/>
                </a:solidFill>
                <a:latin typeface="Times New Roman" panose="02020603050405020304" pitchFamily="18" charset="0"/>
              </a:rPr>
              <a:t>, oftalmoscopio, sfigmomanometro, martelletto </a:t>
            </a:r>
            <a:r>
              <a:rPr lang="it-IT" b="1" dirty="0" err="1">
                <a:solidFill>
                  <a:srgbClr val="000000"/>
                </a:solidFill>
                <a:latin typeface="Times New Roman" panose="02020603050405020304" pitchFamily="18" charset="0"/>
              </a:rPr>
              <a:t>reflessologico</a:t>
            </a:r>
            <a:r>
              <a:rPr lang="it-IT" b="1" dirty="0">
                <a:solidFill>
                  <a:srgbClr val="000000"/>
                </a:solidFill>
                <a:latin typeface="Times New Roman" panose="02020603050405020304" pitchFamily="18" charset="0"/>
              </a:rPr>
              <a:t> ecc.)</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14. Avvalersi dell'ausilio di un interprete se il soggetto è straniero o parla dialetti difficilmente comprensibili o se è muto, sordo o presenta altre gravi difficoltà alla comunicazione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15. Operare per ciascun perito, nelle perizie collegiali, anche disgiuntamente dagli altri, per singole attività che non inficino la collegialità dell’incarico.</a:t>
            </a:r>
          </a:p>
          <a:p>
            <a:pPr>
              <a:lnSpc>
                <a:spcPct val="115000"/>
              </a:lnSpc>
              <a:spcAft>
                <a:spcPts val="800"/>
              </a:spcAft>
            </a:pPr>
            <a:r>
              <a:rPr lang="it-IT" kern="100" dirty="0">
                <a:latin typeface="Aptos" panose="020B000402020202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86295365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BE40A008-06C1-833B-BA44-6E2912BF1B9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2531A1C-EB72-86A0-3505-ABB1B5FFD6DF}"/>
              </a:ext>
            </a:extLst>
          </p:cNvPr>
          <p:cNvSpPr>
            <a:spLocks noGrp="1"/>
          </p:cNvSpPr>
          <p:nvPr>
            <p:ph type="title"/>
          </p:nvPr>
        </p:nvSpPr>
        <p:spPr/>
        <p:txBody>
          <a:bodyPr/>
          <a:lstStyle/>
          <a:p>
            <a:r>
              <a:rPr lang="it-IT" kern="100" dirty="0">
                <a:latin typeface="Aptos" panose="020B0004020202020204" pitchFamily="34" charset="0"/>
                <a:ea typeface="Times New Roman" panose="02020603050405020304" pitchFamily="18" charset="0"/>
                <a:cs typeface="Times New Roman" panose="02020603050405020304" pitchFamily="18" charset="0"/>
              </a:rPr>
              <a:t>Nell'effettuare tali richieste sono importanti alcune avvertenze.</a:t>
            </a:r>
            <a:endParaRPr lang="it-IT" dirty="0"/>
          </a:p>
        </p:txBody>
      </p:sp>
      <p:sp>
        <p:nvSpPr>
          <p:cNvPr id="3" name="Segnaposto contenuto 2">
            <a:extLst>
              <a:ext uri="{FF2B5EF4-FFF2-40B4-BE49-F238E27FC236}">
                <a16:creationId xmlns:a16="http://schemas.microsoft.com/office/drawing/2014/main" id="{0D3C2BF2-1305-886D-DD13-FEE9D8BEE5EC}"/>
              </a:ext>
            </a:extLst>
          </p:cNvPr>
          <p:cNvSpPr>
            <a:spLocks noGrp="1"/>
          </p:cNvSpPr>
          <p:nvPr>
            <p:ph idx="1"/>
          </p:nvPr>
        </p:nvSpPr>
        <p:spPr/>
        <p:txBody>
          <a:bodyPr>
            <a:normAutofit fontScale="925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1. È utile che le richieste siano formulate al momento del conferimento dell'incarico, piuttosto che in seguito, in quanto risparmiano, non solo perdite di tempo, ma anche problemi tecnici quali quelli di non poter accedere alle istituzioni penitenziarie o non avere le spese nell'onorario retribuito. In sede di conferimento dell'incarico è inoltre consigliabile fare richieste anche se poi non saranno utilizzate, piuttosto che doverle formulare in seguito (ad esempio, avvalersi di ausiliari se è il caso).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2. Tutte le richieste formulate al magistrato possono essere concesse o possono essere rifiutate.</a:t>
            </a:r>
          </a:p>
          <a:p>
            <a:endParaRPr lang="it-IT" dirty="0"/>
          </a:p>
        </p:txBody>
      </p:sp>
    </p:spTree>
    <p:extLst>
      <p:ext uri="{BB962C8B-B14F-4D97-AF65-F5344CB8AC3E}">
        <p14:creationId xmlns:p14="http://schemas.microsoft.com/office/powerpoint/2010/main" val="376476708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6F15F745-B059-11CC-61B8-0F2D41D316D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BD8768E-CE92-B907-42F9-4472CEABB59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8F79B1A-DDCF-E7E9-FCA5-5FE8F13A4B56}"/>
              </a:ext>
            </a:extLst>
          </p:cNvPr>
          <p:cNvSpPr>
            <a:spLocks noGrp="1"/>
          </p:cNvSpPr>
          <p:nvPr>
            <p:ph idx="1"/>
          </p:nvPr>
        </p:nvSpPr>
        <p:spPr/>
        <p:txBody>
          <a:bodyPr>
            <a:normAutofit fontScale="85000" lnSpcReduction="1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3. Nel caso il magistrato rifiuti delle richieste che il perito ritiene indispensabili e irrinunciabili, il perito può chiedere di rinunciare all'incarico.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4. Non tutte le richieste illustrate devono essere formulate verbalmente nella loro completezza al momento dell'incarico. In genere, in un primo tempo, il perito cerca di capire la situazione generale reale della perizia, e cioè sapere se deve richiedere una perizia collegiale, dove si trova il periziando per richiedere eventuali autorizzazioni ecc., poi, in un secondo tempo, formula le richieste. In genere dopo la concessione dei termini e prima che il magistrato fissi la data della prossima udienza è bene formulare le richieste. </a:t>
            </a:r>
          </a:p>
          <a:p>
            <a:endParaRPr lang="it-IT" dirty="0"/>
          </a:p>
        </p:txBody>
      </p:sp>
    </p:spTree>
    <p:extLst>
      <p:ext uri="{BB962C8B-B14F-4D97-AF65-F5344CB8AC3E}">
        <p14:creationId xmlns:p14="http://schemas.microsoft.com/office/powerpoint/2010/main" val="398149954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9E922113-36B9-26B6-E137-C5300E0E576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E95D600-C142-F982-1D19-83F2D006D1B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0389604-5E61-66AE-2A57-874E00D7B65B}"/>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Ad esempio: " Presidente, chiederei l'autorizzazione del mezzo proprio, e/o del mezzo aereo, di avvalermi di ausiliari, l'autorizzazione all'accesso ripetuto nelle istituzioni, a estrarre fotocopia di documentazione medica ecc.". La brevità e la concisione del perito sono particolarmente apprezzate, anche nell'ambito della formulazione delle richieste</a:t>
            </a:r>
          </a:p>
          <a:p>
            <a:pPr>
              <a:lnSpc>
                <a:spcPct val="115000"/>
              </a:lnSpc>
              <a:spcAft>
                <a:spcPts val="800"/>
              </a:spcAft>
            </a:pPr>
            <a:r>
              <a:rPr lang="it-IT" kern="100" dirty="0">
                <a:latin typeface="Aptos" panose="020B000402020202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103896092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2555D295-A01D-562D-9954-4356530FF9D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DC6CAE3-465E-2C59-886C-41869796CC25}"/>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DIRITTI DEL CONSULENTE DI PARTE NEL CORSO DI UN ACCERTAMENTO PERITALE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9B28A4DB-47EC-E8E0-1C65-1AA0515B64A3}"/>
              </a:ext>
            </a:extLst>
          </p:cNvPr>
          <p:cNvSpPr>
            <a:spLocks noGrp="1"/>
          </p:cNvSpPr>
          <p:nvPr>
            <p:ph idx="1"/>
          </p:nvPr>
        </p:nvSpPr>
        <p:spPr/>
        <p:txBody>
          <a:bodyPr/>
          <a:lstStyle/>
          <a:p>
            <a:r>
              <a:rPr lang="it-IT" b="1" dirty="0">
                <a:solidFill>
                  <a:srgbClr val="000000"/>
                </a:solidFill>
                <a:latin typeface="Times New Roman" panose="02020603050405020304" pitchFamily="18" charset="0"/>
              </a:rPr>
              <a:t>Dopo essere stato nominato dal PM o da un Avvocato (difensore o di parte civile) il Consulente di parte ha diritto ad assistere attivamente al conferimento dell'incarico peritale ed a formulare richieste inerenti il quesito e  a formulare richieste di specifiche o modalità di condotta delle indagini peritali (es uso di telecamere o specchi unidirezionali se viene interrogato un minore). Il CTP ha il diritto di rivolgersi al giudice per ogni controversia sorta con il perito</a:t>
            </a:r>
          </a:p>
          <a:p>
            <a:endParaRPr lang="it-IT" dirty="0"/>
          </a:p>
        </p:txBody>
      </p:sp>
    </p:spTree>
    <p:extLst>
      <p:ext uri="{BB962C8B-B14F-4D97-AF65-F5344CB8AC3E}">
        <p14:creationId xmlns:p14="http://schemas.microsoft.com/office/powerpoint/2010/main" val="211610139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596E744B-2CF4-DE11-54EB-C8D8648C841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9F5B6FC-1B23-90DD-A287-0211A64C0F95}"/>
              </a:ext>
            </a:extLst>
          </p:cNvPr>
          <p:cNvSpPr>
            <a:spLocks noGrp="1"/>
          </p:cNvSpPr>
          <p:nvPr>
            <p:ph type="title"/>
          </p:nvPr>
        </p:nvSpPr>
        <p:spPr/>
        <p:txBody>
          <a:bodyPr>
            <a:normAutofit fontScale="90000"/>
          </a:bodyPr>
          <a:lstStyle/>
          <a:p>
            <a:r>
              <a:rPr lang="it-IT" kern="100" dirty="0">
                <a:latin typeface="Aptos" panose="020B0004020202020204" pitchFamily="34" charset="0"/>
                <a:ea typeface="Times New Roman" panose="02020603050405020304" pitchFamily="18" charset="0"/>
                <a:cs typeface="Times New Roman" panose="02020603050405020304" pitchFamily="18" charset="0"/>
              </a:rPr>
              <a:t>DIVIETI POSTI AL CONSULENTE DI PARTE NEL CORSO</a:t>
            </a:r>
            <a:br>
              <a:rPr lang="it-IT" kern="100" dirty="0">
                <a:latin typeface="Aptos" panose="020B0004020202020204" pitchFamily="34" charset="0"/>
                <a:ea typeface="Times New Roman" panose="02020603050405020304" pitchFamily="18" charset="0"/>
                <a:cs typeface="Times New Roman" panose="02020603050405020304" pitchFamily="18" charset="0"/>
              </a:rPr>
            </a:br>
            <a:r>
              <a:rPr lang="it-IT" kern="100" dirty="0">
                <a:latin typeface="Aptos" panose="020B0004020202020204" pitchFamily="34" charset="0"/>
                <a:ea typeface="Times New Roman" panose="02020603050405020304" pitchFamily="18" charset="0"/>
                <a:cs typeface="Times New Roman" panose="02020603050405020304" pitchFamily="18" charset="0"/>
              </a:rPr>
              <a:t>DELL ACCERTAMENTO PERITALE</a:t>
            </a:r>
            <a:br>
              <a:rPr lang="it-IT" kern="100" dirty="0">
                <a:latin typeface="Aptos" panose="020B000402020202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50AD8F87-7F30-DB2D-E13F-DE8D03166C4F}"/>
              </a:ext>
            </a:extLst>
          </p:cNvPr>
          <p:cNvSpPr>
            <a:spLocks noGrp="1"/>
          </p:cNvSpPr>
          <p:nvPr>
            <p:ph idx="1"/>
          </p:nvPr>
        </p:nvSpPr>
        <p:spPr/>
        <p:txBody>
          <a:bodyPr>
            <a:normAutofit lnSpcReduction="1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1. Divieto di disturbare con domande inadeguate per qualità. quantità e tempismo il colloquio psichiatrico peritale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2. Divieto di ritardare pretestuosamente i tempi di esecuzione dell’accertamento peritale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 3. Divieto di stimolare il periziando ad auto-accusarsi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4. Divieto di minacciare il perito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5. Divieto di servirsi dei mezzi stampa per un uso non consentito dalla legge o di registrare in modo occulto gli incontri peritali</a:t>
            </a:r>
          </a:p>
          <a:p>
            <a:endParaRPr lang="it-IT" dirty="0"/>
          </a:p>
        </p:txBody>
      </p:sp>
    </p:spTree>
    <p:extLst>
      <p:ext uri="{BB962C8B-B14F-4D97-AF65-F5344CB8AC3E}">
        <p14:creationId xmlns:p14="http://schemas.microsoft.com/office/powerpoint/2010/main" val="382279835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0C8D6312-4138-EEB9-EC8A-5BF71307766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BB46E6C-A8C7-DF6B-8D69-5BAD8F74D065}"/>
              </a:ext>
            </a:extLst>
          </p:cNvPr>
          <p:cNvSpPr>
            <a:spLocks noGrp="1"/>
          </p:cNvSpPr>
          <p:nvPr>
            <p:ph type="title"/>
          </p:nvPr>
        </p:nvSpPr>
        <p:spPr/>
        <p:txBody>
          <a:bodyPr/>
          <a:lstStyle/>
          <a:p>
            <a:r>
              <a:rPr lang="it-IT" kern="100" dirty="0">
                <a:latin typeface="Aptos" panose="020B0004020202020204" pitchFamily="34" charset="0"/>
                <a:ea typeface="Times New Roman" panose="02020603050405020304" pitchFamily="18" charset="0"/>
                <a:cs typeface="Times New Roman" panose="02020603050405020304" pitchFamily="18" charset="0"/>
              </a:rPr>
              <a:t> I REQUISITI SOSTANZIALI MINIMI DELLA RELAZIONE PERITALE SCRITTA</a:t>
            </a:r>
            <a:endParaRPr lang="it-IT" dirty="0"/>
          </a:p>
        </p:txBody>
      </p:sp>
      <p:sp>
        <p:nvSpPr>
          <p:cNvPr id="3" name="Segnaposto contenuto 2">
            <a:extLst>
              <a:ext uri="{FF2B5EF4-FFF2-40B4-BE49-F238E27FC236}">
                <a16:creationId xmlns:a16="http://schemas.microsoft.com/office/drawing/2014/main" id="{7E54A91E-DCDB-EF3E-31C1-0E6B2B9D439A}"/>
              </a:ext>
            </a:extLst>
          </p:cNvPr>
          <p:cNvSpPr>
            <a:spLocks noGrp="1"/>
          </p:cNvSpPr>
          <p:nvPr>
            <p:ph idx="1"/>
          </p:nvPr>
        </p:nvSpPr>
        <p:spPr/>
        <p:txBody>
          <a:bodyPr>
            <a:normAutofit lnSpcReduction="1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Comprensibilità onestà obiettività</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 fatti obiettivi devono essere separati dai pareri personali di chi scrive la perizia.</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Percorso logico comprensibile e condivisibile tra fatti e pareri che devono fondarsi su basi scientifiche condivise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 concetti devono essere immediatamente comprensibili da chi ascolta e chi giudica in un'aula giudiziaria.</a:t>
            </a:r>
          </a:p>
          <a:p>
            <a:pPr marL="342900" indent="-342900" algn="just">
              <a:lnSpc>
                <a:spcPct val="115000"/>
              </a:lnSpc>
            </a:pPr>
            <a:r>
              <a:rPr lang="it-IT" b="1" dirty="0">
                <a:solidFill>
                  <a:srgbClr val="000000"/>
                </a:solidFill>
                <a:latin typeface="Times New Roman" panose="02020603050405020304" pitchFamily="18" charset="0"/>
              </a:rPr>
              <a:t> </a:t>
            </a:r>
          </a:p>
          <a:p>
            <a:endParaRPr lang="it-IT" dirty="0"/>
          </a:p>
        </p:txBody>
      </p:sp>
    </p:spTree>
    <p:extLst>
      <p:ext uri="{BB962C8B-B14F-4D97-AF65-F5344CB8AC3E}">
        <p14:creationId xmlns:p14="http://schemas.microsoft.com/office/powerpoint/2010/main" val="248357078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CAFB05AD-070A-9687-1D36-3986B1E02A0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94E2551-4929-5AF6-84C1-9908CE11224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EDC937D-A254-3CFF-60D8-62779B4CCE6B}"/>
              </a:ext>
            </a:extLst>
          </p:cNvPr>
          <p:cNvSpPr>
            <a:spLocks noGrp="1"/>
          </p:cNvSpPr>
          <p:nvPr>
            <p:ph idx="1"/>
          </p:nvPr>
        </p:nvSpPr>
        <p:spPr/>
        <p:txBody>
          <a:bodyPr>
            <a:normAutofit lnSpcReduction="1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Il perito può costruire ed elaborare per iscritto la perizia in molti modi, tutti corretti.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Tuttavia è utile che nella stesura della perizia siano rispettate alcune formalità, sia allo scopo di rintracciare più facilmente il documento nelle cancellerie giudiziarie o nel proprio archivio personale, sia per non essere vittima di giuste obiezioni in fase di esame, o per evitare manchevolezze e imprecisioni che rendono la perizia criticabile per scarsa diligenza, trascuratezza, omissioni tali da farne perdere il valore sino a essere disattesa </a:t>
            </a:r>
          </a:p>
          <a:p>
            <a:endParaRPr lang="it-IT" dirty="0"/>
          </a:p>
        </p:txBody>
      </p:sp>
    </p:spTree>
    <p:extLst>
      <p:ext uri="{BB962C8B-B14F-4D97-AF65-F5344CB8AC3E}">
        <p14:creationId xmlns:p14="http://schemas.microsoft.com/office/powerpoint/2010/main" val="273573471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6E5BC121-48FB-F8D2-57FE-C9B1F483A59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9CAABB2-27E0-5B7F-0A80-B118361C41FF}"/>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REQUISITI FORMALI MINIMI DELLA RELAZIONE PERITALE SCRITTA</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E94002B6-C0D4-9E7E-AD31-4C157A797983}"/>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 . Identificazione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2. Incarico peritale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3. Svolgimento delle operazioni peritali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4. Il fatto per cui si procede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5. Esame della documentazione medico-psichiatrica</a:t>
            </a:r>
          </a:p>
          <a:p>
            <a:r>
              <a:rPr lang="it-IT" kern="100" dirty="0">
                <a:latin typeface="Aptos" panose="020B0004020202020204" pitchFamily="34" charset="0"/>
                <a:ea typeface="Times New Roman" panose="02020603050405020304" pitchFamily="18" charset="0"/>
                <a:cs typeface="Times New Roman" panose="02020603050405020304" pitchFamily="18" charset="0"/>
              </a:rPr>
              <a:t>6. Esame diretto del periziando</a:t>
            </a:r>
            <a:endParaRPr lang="it-IT" dirty="0"/>
          </a:p>
        </p:txBody>
      </p:sp>
    </p:spTree>
    <p:extLst>
      <p:ext uri="{BB962C8B-B14F-4D97-AF65-F5344CB8AC3E}">
        <p14:creationId xmlns:p14="http://schemas.microsoft.com/office/powerpoint/2010/main" val="1066199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81BE2C-216C-048D-8FAA-A189FF66592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E8D691A-3405-026D-2654-DCFB4BBF4D53}"/>
              </a:ext>
            </a:extLst>
          </p:cNvPr>
          <p:cNvSpPr>
            <a:spLocks noGrp="1"/>
          </p:cNvSpPr>
          <p:nvPr>
            <p:ph idx="1"/>
          </p:nvPr>
        </p:nvSpPr>
        <p:spPr/>
        <p:txBody>
          <a:bodyPr/>
          <a:lstStyle/>
          <a:p>
            <a:r>
              <a:rPr lang="it-IT" dirty="0"/>
              <a:t>Non è facile per uno psicologo clinico entrare in piena sintonia col mondo della giustizia.</a:t>
            </a:r>
          </a:p>
          <a:p>
            <a:r>
              <a:rPr lang="it-IT" dirty="0"/>
              <a:t>La psicologia clinica ha un approccio molto «materno» accogliente e volto alla comprensione ed a trovare soluzioni per ridurre la sofferenza umana</a:t>
            </a:r>
          </a:p>
          <a:p>
            <a:r>
              <a:rPr lang="it-IT" dirty="0"/>
              <a:t>Il mondo della giustizia è più volto ad attribuire colpe ed eventualmente pene. Molto più giudicante e «paterno».</a:t>
            </a:r>
          </a:p>
        </p:txBody>
      </p:sp>
    </p:spTree>
    <p:extLst>
      <p:ext uri="{BB962C8B-B14F-4D97-AF65-F5344CB8AC3E}">
        <p14:creationId xmlns:p14="http://schemas.microsoft.com/office/powerpoint/2010/main" val="1499026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CFBEDDF7-5D9A-4F80-B422-189B82E4131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A56D01F-5EDA-6FB8-B96F-0E83D2317F5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77E6695-6AD8-1FC5-B704-4BC3B47F1605}"/>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7. Considerazioni psichiatrico-forensi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8. Risposte ai quesiti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9. Termine delle operazioni peritali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IO. Allegati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 </a:t>
            </a:r>
            <a:r>
              <a:rPr lang="it-IT" b="1" dirty="0" err="1">
                <a:solidFill>
                  <a:srgbClr val="000000"/>
                </a:solidFill>
                <a:latin typeface="Times New Roman" panose="02020603050405020304" pitchFamily="18" charset="0"/>
              </a:rPr>
              <a:t>I</a:t>
            </a:r>
            <a:r>
              <a:rPr lang="it-IT" b="1" dirty="0">
                <a:solidFill>
                  <a:srgbClr val="000000"/>
                </a:solidFill>
                <a:latin typeface="Times New Roman" panose="02020603050405020304" pitchFamily="18" charset="0"/>
              </a:rPr>
              <a:t>. Archivio</a:t>
            </a:r>
          </a:p>
          <a:p>
            <a:endParaRPr lang="it-IT" dirty="0"/>
          </a:p>
        </p:txBody>
      </p:sp>
    </p:spTree>
    <p:extLst>
      <p:ext uri="{BB962C8B-B14F-4D97-AF65-F5344CB8AC3E}">
        <p14:creationId xmlns:p14="http://schemas.microsoft.com/office/powerpoint/2010/main" val="372787186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C045188B-5179-E86E-603C-5399DD36434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B1108A7-8DFD-E3D8-DE8C-7A4F48D69BDF}"/>
              </a:ext>
            </a:extLst>
          </p:cNvPr>
          <p:cNvSpPr>
            <a:spLocks noGrp="1"/>
          </p:cNvSpPr>
          <p:nvPr>
            <p:ph type="title"/>
          </p:nvPr>
        </p:nvSpPr>
        <p:spPr/>
        <p:txBody>
          <a:bodyPr/>
          <a:lstStyle/>
          <a:p>
            <a:r>
              <a:rPr lang="it-IT" kern="100" dirty="0">
                <a:latin typeface="Aptos" panose="020B0004020202020204" pitchFamily="34" charset="0"/>
                <a:ea typeface="Times New Roman" panose="02020603050405020304" pitchFamily="18" charset="0"/>
                <a:cs typeface="Times New Roman" panose="02020603050405020304" pitchFamily="18" charset="0"/>
              </a:rPr>
              <a:t>I. Il frontespizio</a:t>
            </a:r>
            <a:endParaRPr lang="it-IT" dirty="0"/>
          </a:p>
        </p:txBody>
      </p:sp>
      <p:sp>
        <p:nvSpPr>
          <p:cNvPr id="3" name="Segnaposto contenuto 2">
            <a:extLst>
              <a:ext uri="{FF2B5EF4-FFF2-40B4-BE49-F238E27FC236}">
                <a16:creationId xmlns:a16="http://schemas.microsoft.com/office/drawing/2014/main" id="{8DD82691-68A2-9B2B-4FD6-45EA443968E8}"/>
              </a:ext>
            </a:extLst>
          </p:cNvPr>
          <p:cNvSpPr>
            <a:spLocks noGrp="1"/>
          </p:cNvSpPr>
          <p:nvPr>
            <p:ph idx="1"/>
          </p:nvPr>
        </p:nvSpPr>
        <p:spPr/>
        <p:txBody>
          <a:bodyPr>
            <a:normAutofit fontScale="92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Nel frontespizio, a livello di mezza pagina, deve essere scritto in grande il nome e cognome del periziando, ad esempio: "Perizia psichiatrica in persona di ... ". Oppure meglio ancora se si vuole scrivere: "Perizia psichiatrica sulla capacità processuale e penale di ... " ecc., precisando non solo nome e cognome del periziato ma anche l'oggetto della perizia</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In alto, sempre nel frontespizio, deve comparire il numero del procedimento   penale o i vari numeri del procedimento penale: per esempio sul registro generale, oppure sul registro del GIP ecc., e l'organismo giudiziario che ha conferito l'incarico, per esempio: "Procura della Repubblica del Tribunale di ... , Dott ... ".</a:t>
            </a:r>
          </a:p>
          <a:p>
            <a:endParaRPr lang="it-IT" dirty="0"/>
          </a:p>
        </p:txBody>
      </p:sp>
    </p:spTree>
    <p:extLst>
      <p:ext uri="{BB962C8B-B14F-4D97-AF65-F5344CB8AC3E}">
        <p14:creationId xmlns:p14="http://schemas.microsoft.com/office/powerpoint/2010/main" val="215609160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FC947558-0B38-8060-B9BE-BC186D9875B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68924DD-F2A1-D0D1-964E-4C56CC8EB3D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B05DAC7-8294-5CED-06E6-3A28314F5C93}"/>
              </a:ext>
            </a:extLst>
          </p:cNvPr>
          <p:cNvSpPr>
            <a:spLocks noGrp="1"/>
          </p:cNvSpPr>
          <p:nvPr>
            <p:ph idx="1"/>
          </p:nvPr>
        </p:nvSpPr>
        <p:spPr/>
        <p:txBody>
          <a:bodyPr>
            <a:normAutofit fontScale="925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La precisazione è molto utile, non solo per aiutare la cancelleria nel porre la perizia nel fascicolo corretto, ma anche per il perito per rintracciare la perizia nel proprio archivio personale. Il nome del periziando non è spesso sufficiente per poter collocare con precisione la perizia nei tribunali. Senza il numero del procedimento giudiziario, vi è difficoltà a rintracciare il fascicolo giudiziario, a retribuire l'onorario, a specificare, se richieste dal perito, le date di udienza ecc.</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Infine, verso la parte bassa del frontespizio, il nome e cognome del perito, che può essere accompagnato </a:t>
            </a:r>
            <a:r>
              <a:rPr lang="it-IT" b="1" i="1" dirty="0">
                <a:solidFill>
                  <a:srgbClr val="000000"/>
                </a:solidFill>
                <a:latin typeface="Times New Roman" panose="02020603050405020304" pitchFamily="18" charset="0"/>
              </a:rPr>
              <a:t>brevemente </a:t>
            </a:r>
            <a:r>
              <a:rPr lang="it-IT" b="1" dirty="0">
                <a:solidFill>
                  <a:srgbClr val="000000"/>
                </a:solidFill>
                <a:latin typeface="Times New Roman" panose="02020603050405020304" pitchFamily="18" charset="0"/>
              </a:rPr>
              <a:t>dai titoli, e qualifiche. </a:t>
            </a:r>
          </a:p>
          <a:p>
            <a:endParaRPr lang="it-IT" dirty="0"/>
          </a:p>
        </p:txBody>
      </p:sp>
    </p:spTree>
    <p:extLst>
      <p:ext uri="{BB962C8B-B14F-4D97-AF65-F5344CB8AC3E}">
        <p14:creationId xmlns:p14="http://schemas.microsoft.com/office/powerpoint/2010/main" val="147462819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00922557-E3B4-8B2F-C007-30F0582A0AF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69A14A8-A0AC-F48E-2268-BF27E2866D7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8D4D369-FFD0-ED2F-0BC5-D592F7DCE5BD}"/>
              </a:ext>
            </a:extLst>
          </p:cNvPr>
          <p:cNvSpPr>
            <a:spLocks noGrp="1"/>
          </p:cNvSpPr>
          <p:nvPr>
            <p:ph idx="1"/>
          </p:nvPr>
        </p:nvSpPr>
        <p:spPr/>
        <p:txBody>
          <a:bodyPr/>
          <a:lstStyle/>
          <a:p>
            <a:r>
              <a:rPr lang="it-IT" b="1" dirty="0">
                <a:solidFill>
                  <a:srgbClr val="000000"/>
                </a:solidFill>
                <a:latin typeface="Times New Roman" panose="02020603050405020304" pitchFamily="18" charset="0"/>
              </a:rPr>
              <a:t>Non è sempre consigliabile specificare i numeri di telefono e l'indirizzo dell'abitazione, dello studio, in quanto la perizia è un documento che giunge alla conoscenza di parecchie persone e non tutte possono essere soddisfatte degli esiti peritali e potrebbero reagire con modalità diverse, soprattutto avendo a disposizione indirizzi e numeri di telefono.</a:t>
            </a:r>
          </a:p>
          <a:p>
            <a:endParaRPr lang="it-IT" dirty="0"/>
          </a:p>
        </p:txBody>
      </p:sp>
    </p:spTree>
    <p:extLst>
      <p:ext uri="{BB962C8B-B14F-4D97-AF65-F5344CB8AC3E}">
        <p14:creationId xmlns:p14="http://schemas.microsoft.com/office/powerpoint/2010/main" val="125031072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78DA5621-37A6-860C-4D2B-4586CACC5F3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092E925-F2B4-A9C4-BE08-107440AD0CB2}"/>
              </a:ext>
            </a:extLst>
          </p:cNvPr>
          <p:cNvSpPr>
            <a:spLocks noGrp="1"/>
          </p:cNvSpPr>
          <p:nvPr>
            <p:ph type="title"/>
          </p:nvPr>
        </p:nvSpPr>
        <p:spPr/>
        <p:txBody>
          <a:bodyPr/>
          <a:lstStyle/>
          <a:p>
            <a:r>
              <a:rPr lang="it-IT" kern="100" dirty="0">
                <a:latin typeface="Aptos" panose="020B0004020202020204" pitchFamily="34" charset="0"/>
                <a:ea typeface="Times New Roman" panose="02020603050405020304" pitchFamily="18" charset="0"/>
                <a:cs typeface="Times New Roman" panose="02020603050405020304" pitchFamily="18" charset="0"/>
              </a:rPr>
              <a:t>2. L’indice</a:t>
            </a:r>
            <a:endParaRPr lang="it-IT" dirty="0"/>
          </a:p>
        </p:txBody>
      </p:sp>
      <p:sp>
        <p:nvSpPr>
          <p:cNvPr id="3" name="Segnaposto contenuto 2">
            <a:extLst>
              <a:ext uri="{FF2B5EF4-FFF2-40B4-BE49-F238E27FC236}">
                <a16:creationId xmlns:a16="http://schemas.microsoft.com/office/drawing/2014/main" id="{0F960447-E831-D952-F797-1BF69FD8E2BC}"/>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Scrivere l'indice è consigliabile solo quando la perizia è molto complessa e costituita da numerose pagine.</a:t>
            </a:r>
          </a:p>
          <a:p>
            <a:pPr marL="742950" indent="-285750" algn="just">
              <a:lnSpc>
                <a:spcPct val="115000"/>
              </a:lnSpc>
            </a:pPr>
            <a:r>
              <a:rPr lang="it-IT" b="1" dirty="0">
                <a:solidFill>
                  <a:srgbClr val="000000"/>
                </a:solidFill>
                <a:latin typeface="Times New Roman" panose="02020603050405020304" pitchFamily="18" charset="0"/>
              </a:rPr>
              <a:t> </a:t>
            </a:r>
          </a:p>
          <a:p>
            <a:endParaRPr lang="it-IT" dirty="0"/>
          </a:p>
        </p:txBody>
      </p:sp>
    </p:spTree>
    <p:extLst>
      <p:ext uri="{BB962C8B-B14F-4D97-AF65-F5344CB8AC3E}">
        <p14:creationId xmlns:p14="http://schemas.microsoft.com/office/powerpoint/2010/main" val="268381113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92BDB23E-B99E-F811-82A2-D1F23C6CB0B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C0E0764-B3B9-5E68-94AD-2AC5523D2148}"/>
              </a:ext>
            </a:extLst>
          </p:cNvPr>
          <p:cNvSpPr>
            <a:spLocks noGrp="1"/>
          </p:cNvSpPr>
          <p:nvPr>
            <p:ph type="title"/>
          </p:nvPr>
        </p:nvSpPr>
        <p:spPr/>
        <p:txBody>
          <a:bodyPr/>
          <a:lstStyle/>
          <a:p>
            <a:r>
              <a:rPr lang="it-IT" kern="100" dirty="0">
                <a:latin typeface="Aptos" panose="020B0004020202020204" pitchFamily="34" charset="0"/>
                <a:ea typeface="Times New Roman" panose="02020603050405020304" pitchFamily="18" charset="0"/>
                <a:cs typeface="Times New Roman" panose="02020603050405020304" pitchFamily="18" charset="0"/>
              </a:rPr>
              <a:t>3. L’incarico peritale e i quesiti</a:t>
            </a:r>
            <a:endParaRPr lang="it-IT" dirty="0"/>
          </a:p>
        </p:txBody>
      </p:sp>
      <p:sp>
        <p:nvSpPr>
          <p:cNvPr id="3" name="Segnaposto contenuto 2">
            <a:extLst>
              <a:ext uri="{FF2B5EF4-FFF2-40B4-BE49-F238E27FC236}">
                <a16:creationId xmlns:a16="http://schemas.microsoft.com/office/drawing/2014/main" id="{962FA7BD-2A78-7B4D-3D87-F4AA7FE28764}"/>
              </a:ext>
            </a:extLst>
          </p:cNvPr>
          <p:cNvSpPr>
            <a:spLocks noGrp="1"/>
          </p:cNvSpPr>
          <p:nvPr>
            <p:ph idx="1"/>
          </p:nvPr>
        </p:nvSpPr>
        <p:spPr/>
        <p:txBody>
          <a:bodyPr/>
          <a:lstStyle/>
          <a:p>
            <a:r>
              <a:rPr lang="it-IT" b="1" dirty="0">
                <a:solidFill>
                  <a:srgbClr val="000000"/>
                </a:solidFill>
                <a:latin typeface="Times New Roman" panose="02020603050405020304" pitchFamily="18" charset="0"/>
              </a:rPr>
              <a:t>In questo capitolo deve essere presentato in modo chiaro e preciso quando, dove e chi ha attribuito l'incarico: se è un magistrato, un avvocato, una parte; quali sono i quesiti, quali sono le qualifiche di riferimento del perito.</a:t>
            </a:r>
          </a:p>
          <a:p>
            <a:endParaRPr lang="it-IT" dirty="0"/>
          </a:p>
        </p:txBody>
      </p:sp>
    </p:spTree>
    <p:extLst>
      <p:ext uri="{BB962C8B-B14F-4D97-AF65-F5344CB8AC3E}">
        <p14:creationId xmlns:p14="http://schemas.microsoft.com/office/powerpoint/2010/main" val="8918249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49B25E20-6798-3CDC-7FFC-C7B88EABF16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8F5FB1E-D276-FB4F-5EDE-4914A59BB59D}"/>
              </a:ext>
            </a:extLst>
          </p:cNvPr>
          <p:cNvSpPr>
            <a:spLocks noGrp="1"/>
          </p:cNvSpPr>
          <p:nvPr>
            <p:ph type="title"/>
          </p:nvPr>
        </p:nvSpPr>
        <p:spPr/>
        <p:txBody>
          <a:bodyPr/>
          <a:lstStyle/>
          <a:p>
            <a:r>
              <a:rPr lang="it-IT" kern="100" dirty="0">
                <a:latin typeface="Aptos" panose="020B0004020202020204" pitchFamily="34" charset="0"/>
                <a:ea typeface="Times New Roman" panose="02020603050405020304" pitchFamily="18" charset="0"/>
                <a:cs typeface="Times New Roman" panose="02020603050405020304" pitchFamily="18" charset="0"/>
              </a:rPr>
              <a:t>4. Lo svolgimento delle operazioni peritali</a:t>
            </a:r>
            <a:endParaRPr lang="it-IT" dirty="0"/>
          </a:p>
        </p:txBody>
      </p:sp>
      <p:sp>
        <p:nvSpPr>
          <p:cNvPr id="3" name="Segnaposto contenuto 2">
            <a:extLst>
              <a:ext uri="{FF2B5EF4-FFF2-40B4-BE49-F238E27FC236}">
                <a16:creationId xmlns:a16="http://schemas.microsoft.com/office/drawing/2014/main" id="{9BB654D5-9BF5-5776-B359-402B916F5A5F}"/>
              </a:ext>
            </a:extLst>
          </p:cNvPr>
          <p:cNvSpPr>
            <a:spLocks noGrp="1"/>
          </p:cNvSpPr>
          <p:nvPr>
            <p:ph idx="1"/>
          </p:nvPr>
        </p:nvSpPr>
        <p:spPr/>
        <p:txBody>
          <a:bodyPr/>
          <a:lstStyle/>
          <a:p>
            <a:r>
              <a:rPr lang="it-IT" b="1" dirty="0">
                <a:solidFill>
                  <a:srgbClr val="000000"/>
                </a:solidFill>
                <a:latin typeface="Times New Roman" panose="02020603050405020304" pitchFamily="18" charset="0"/>
              </a:rPr>
              <a:t>Il perito (CTU) deve precisare il numero, la durata dei colloqui con il periziando, e, ogni volta, le generalità e le qualifiche delle persone presenti. Nel caso a ogni colloquio si sia compilato un verbale, questi saranno allegati alla perizia. Questi dati sono spesso richiesti dagli avvocati delle parti.</a:t>
            </a:r>
          </a:p>
          <a:p>
            <a:endParaRPr lang="it-IT" dirty="0"/>
          </a:p>
        </p:txBody>
      </p:sp>
    </p:spTree>
    <p:extLst>
      <p:ext uri="{BB962C8B-B14F-4D97-AF65-F5344CB8AC3E}">
        <p14:creationId xmlns:p14="http://schemas.microsoft.com/office/powerpoint/2010/main" val="389821307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622F3F38-AFF6-E439-809D-306D9C29700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457F852-607E-274D-EC47-A05EE4F279D1}"/>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5. Il fatto per cui attualmente si procede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2BD64B3C-AB29-37B1-F686-674E5C4A25D6}"/>
              </a:ext>
            </a:extLst>
          </p:cNvPr>
          <p:cNvSpPr>
            <a:spLocks noGrp="1"/>
          </p:cNvSpPr>
          <p:nvPr>
            <p:ph idx="1"/>
          </p:nvPr>
        </p:nvSpPr>
        <p:spPr/>
        <p:txBody>
          <a:bodyPr>
            <a:normAutofit fontScale="77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È indispensabile che la perizia psichiatrica sia centrata su un fatto ben preciso, quindi, nell'ambito di questa necessità, è importante che risulti in perizia, la descrizione brevissima dell'imputazione così come è stata formulata.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Segue poi l'elencazione dei documenti consultati. Spesso gli avvocati delle parti chiedono con insistenza l'elenco preciso e specifico della documentazione consultata (confessione del periziando, verbali della polizia, dei carabinieri, dichiarazione dei testimoni ecc.). Il racconto del periziando al perito, sui fatti, o è riportato integralmente, o è consigliabile fare un brevissimo riassunto. Riportare solamente i pezzi più significativi del colloquio può esporre a un numero maggiore di critiche dagli avvocati delle parti, non soddisfatte dall'esito peritale.</a:t>
            </a:r>
          </a:p>
          <a:p>
            <a:pPr marL="342900" indent="-342900" algn="just">
              <a:lnSpc>
                <a:spcPct val="115000"/>
              </a:lnSpc>
            </a:pPr>
            <a:r>
              <a:rPr lang="it-IT" b="1" dirty="0">
                <a:solidFill>
                  <a:srgbClr val="000000"/>
                </a:solidFill>
                <a:latin typeface="Times New Roman" panose="02020603050405020304" pitchFamily="18" charset="0"/>
              </a:rPr>
              <a:t> </a:t>
            </a:r>
          </a:p>
          <a:p>
            <a:endParaRPr lang="it-IT" dirty="0"/>
          </a:p>
        </p:txBody>
      </p:sp>
    </p:spTree>
    <p:extLst>
      <p:ext uri="{BB962C8B-B14F-4D97-AF65-F5344CB8AC3E}">
        <p14:creationId xmlns:p14="http://schemas.microsoft.com/office/powerpoint/2010/main" val="168243126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7E8B57E4-F534-E6C5-4D24-B77C0C6A798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F9D43C9-5E10-8B16-7AF5-3720DF849779}"/>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6. L’esame della documentazione medico-psichiatrica</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D49F4D10-EB7A-CF86-185E-E54BD3D91B11}"/>
              </a:ext>
            </a:extLst>
          </p:cNvPr>
          <p:cNvSpPr>
            <a:spLocks noGrp="1"/>
          </p:cNvSpPr>
          <p:nvPr>
            <p:ph idx="1"/>
          </p:nvPr>
        </p:nvSpPr>
        <p:spPr/>
        <p:txBody>
          <a:bodyPr/>
          <a:lstStyle/>
          <a:p>
            <a:r>
              <a:rPr lang="it-IT" b="1" dirty="0">
                <a:solidFill>
                  <a:srgbClr val="000000"/>
                </a:solidFill>
                <a:latin typeface="Times New Roman" panose="02020603050405020304" pitchFamily="18" charset="0"/>
              </a:rPr>
              <a:t>Molto brevemente viene riportato il riassunto della documentazione medico-psichiatrica agli atti, con la stessa metodica, viene anche riportata la documentazione medico-psichiatrica non presente agli atti.</a:t>
            </a:r>
          </a:p>
          <a:p>
            <a:endParaRPr lang="it-IT" dirty="0"/>
          </a:p>
        </p:txBody>
      </p:sp>
    </p:spTree>
    <p:extLst>
      <p:ext uri="{BB962C8B-B14F-4D97-AF65-F5344CB8AC3E}">
        <p14:creationId xmlns:p14="http://schemas.microsoft.com/office/powerpoint/2010/main" val="426317755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06E02641-4DDE-C6CC-FED9-F8FEE2C94AC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666A285-AA54-3586-8E3E-4945B10FBF14}"/>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7. L’esame diretto del periziando</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4473CD95-4E2F-1554-772B-DA9C2F50DB00}"/>
              </a:ext>
            </a:extLst>
          </p:cNvPr>
          <p:cNvSpPr>
            <a:spLocks noGrp="1"/>
          </p:cNvSpPr>
          <p:nvPr>
            <p:ph idx="1"/>
          </p:nvPr>
        </p:nvSpPr>
        <p:spPr/>
        <p:txBody>
          <a:bodyPr/>
          <a:lstStyle/>
          <a:p>
            <a:r>
              <a:rPr lang="it-IT" b="1" dirty="0">
                <a:solidFill>
                  <a:srgbClr val="000000"/>
                </a:solidFill>
                <a:latin typeface="Times New Roman" panose="02020603050405020304" pitchFamily="18" charset="0"/>
              </a:rPr>
              <a:t>È riportato, ampiamente e profondamente, l'esame psichiatrico del periziando (la sua anamnesi familiare, personale, fisiologica, medica; l'esame psichiatrico, neurologico, e, se praticati, i reattivi mentali).</a:t>
            </a:r>
          </a:p>
          <a:p>
            <a:endParaRPr lang="it-IT" dirty="0"/>
          </a:p>
        </p:txBody>
      </p:sp>
    </p:spTree>
    <p:extLst>
      <p:ext uri="{BB962C8B-B14F-4D97-AF65-F5344CB8AC3E}">
        <p14:creationId xmlns:p14="http://schemas.microsoft.com/office/powerpoint/2010/main" val="1044269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E90A0E-399F-6539-57C6-E11E0A898F4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69286A9-515A-3A84-C36C-B6096D65EA18}"/>
              </a:ext>
            </a:extLst>
          </p:cNvPr>
          <p:cNvSpPr>
            <a:spLocks noGrp="1"/>
          </p:cNvSpPr>
          <p:nvPr>
            <p:ph idx="1"/>
          </p:nvPr>
        </p:nvSpPr>
        <p:spPr/>
        <p:txBody>
          <a:bodyPr/>
          <a:lstStyle/>
          <a:p>
            <a:r>
              <a:rPr lang="it-IT" dirty="0"/>
              <a:t>Il motto portante della giustizia è </a:t>
            </a:r>
            <a:r>
              <a:rPr lang="it-IT" dirty="0" err="1"/>
              <a:t>unicuique</a:t>
            </a:r>
            <a:r>
              <a:rPr lang="it-IT" dirty="0"/>
              <a:t> </a:t>
            </a:r>
            <a:r>
              <a:rPr lang="it-IT" dirty="0" err="1"/>
              <a:t>suum</a:t>
            </a:r>
            <a:r>
              <a:rPr lang="it-IT" dirty="0"/>
              <a:t> </a:t>
            </a:r>
            <a:r>
              <a:rPr lang="it-IT" dirty="0" err="1"/>
              <a:t>tribuere</a:t>
            </a:r>
            <a:r>
              <a:rPr lang="it-IT" dirty="0"/>
              <a:t>, che vuol dire dare ad ognuno il suo sia in termini di risarcimento sia in termini di pena. </a:t>
            </a:r>
          </a:p>
          <a:p>
            <a:r>
              <a:rPr lang="it-IT" dirty="0"/>
              <a:t>La tendenza alla giustizia riparativa che tende cioè a rimediare ai torti inferti o a quella rieducativa e riabilitativa sono tendenze sempre più esplorate ma non sono attualmente tendenze prevalenti.</a:t>
            </a:r>
          </a:p>
        </p:txBody>
      </p:sp>
    </p:spTree>
    <p:extLst>
      <p:ext uri="{BB962C8B-B14F-4D97-AF65-F5344CB8AC3E}">
        <p14:creationId xmlns:p14="http://schemas.microsoft.com/office/powerpoint/2010/main" val="53890090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92ACF70E-138E-4544-E7E4-F2F64FD6FEC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316B18E-A3BA-B852-D2B4-B1CB21521FDA}"/>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8. Le considerazioni psichiatrico-forensi</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7A34944A-F192-0B23-BB6B-C21CBF94EF17}"/>
              </a:ext>
            </a:extLst>
          </p:cNvPr>
          <p:cNvSpPr>
            <a:spLocks noGrp="1"/>
          </p:cNvSpPr>
          <p:nvPr>
            <p:ph idx="1"/>
          </p:nvPr>
        </p:nvSpPr>
        <p:spPr/>
        <p:txBody>
          <a:bodyPr>
            <a:normAutofit fontScale="700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È soprattutto nelle considerazioni psichiatrico-forensi che si può rilevare la professionalità del perito. Un metodo può essere quello di suddividere le considerazioni psichiatrico-forensi in relazione ai quesiti posti (ad esempio, la capacità di intendere e di volere al momento del fatto; la capacità di intendere e di volere allo stato attuale; la pericolosità; la capacità di assistere coscientemente al proprio processo ecc.).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Ognuno di questi temi è trattato prima illustrando i dati di fatto, poi gli aspetti critici e problematici e infine sono chiaramente motivati i propri pareri in merito.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Nel trattare gli aspetti critici e i limiti, il perito deve essere in grado possibilmente di prevenire i problemi, le domande di precisazione, di chiarificazione e le obiezioni che potranno successivamente fare le parti o le persone che dovranno giudicare.</a:t>
            </a:r>
          </a:p>
          <a:p>
            <a:pPr>
              <a:lnSpc>
                <a:spcPct val="115000"/>
              </a:lnSpc>
              <a:spcAft>
                <a:spcPts val="800"/>
              </a:spcAft>
            </a:pPr>
            <a:r>
              <a:rPr lang="it-IT" kern="100" dirty="0">
                <a:latin typeface="Aptos" panose="020B000402020202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138937652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9A268694-FAF0-6587-D082-B65655C4C47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56FC628-4498-8218-EFDD-4FE41D572503}"/>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9. Le conclusioni</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924AE3A3-60A8-B3B0-40D0-CC7FBFE9325A}"/>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Le conclusioni devono essere brevissime, formulate sinteticamente, e devono essere esclusivamente di tipo psichiatrico-forense nella risposta ai quesiti.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In alcuni casi si ha la impressione (certamente erronea!) che il Giudice e gli avvocati leggano solo queste righe che quindi dovrebbero essere curate in modo particolare scritte in modo comprensibile e redatte in modo tale da invogliare alla lettura dell’elaborato.</a:t>
            </a:r>
          </a:p>
          <a:p>
            <a:endParaRPr lang="it-IT" dirty="0"/>
          </a:p>
        </p:txBody>
      </p:sp>
    </p:spTree>
    <p:extLst>
      <p:ext uri="{BB962C8B-B14F-4D97-AF65-F5344CB8AC3E}">
        <p14:creationId xmlns:p14="http://schemas.microsoft.com/office/powerpoint/2010/main" val="159326338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942063B2-1EC4-4E49-80B5-BD14671317C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82DD64C-B204-8522-8C6C-6ABF17E11CE8}"/>
              </a:ext>
            </a:extLst>
          </p:cNvPr>
          <p:cNvSpPr>
            <a:spLocks noGrp="1"/>
          </p:cNvSpPr>
          <p:nvPr>
            <p:ph type="title"/>
          </p:nvPr>
        </p:nvSpPr>
        <p:spPr/>
        <p:txBody>
          <a:bodyPr/>
          <a:lstStyle/>
          <a:p>
            <a:r>
              <a:rPr lang="it-IT" kern="100" dirty="0">
                <a:latin typeface="Aptos" panose="020B0004020202020204" pitchFamily="34" charset="0"/>
                <a:ea typeface="Times New Roman" panose="02020603050405020304" pitchFamily="18" charset="0"/>
                <a:cs typeface="Times New Roman" panose="02020603050405020304" pitchFamily="18" charset="0"/>
              </a:rPr>
              <a:t>10. Data e firma del perito</a:t>
            </a:r>
            <a:endParaRPr lang="it-IT" dirty="0"/>
          </a:p>
        </p:txBody>
      </p:sp>
      <p:sp>
        <p:nvSpPr>
          <p:cNvPr id="3" name="Segnaposto contenuto 2">
            <a:extLst>
              <a:ext uri="{FF2B5EF4-FFF2-40B4-BE49-F238E27FC236}">
                <a16:creationId xmlns:a16="http://schemas.microsoft.com/office/drawing/2014/main" id="{7E8AA9B3-2331-B009-9132-ED4DCAE2D253}"/>
              </a:ext>
            </a:extLst>
          </p:cNvPr>
          <p:cNvSpPr>
            <a:spLocks noGrp="1"/>
          </p:cNvSpPr>
          <p:nvPr>
            <p:ph idx="1"/>
          </p:nvPr>
        </p:nvSpPr>
        <p:spPr/>
        <p:txBody>
          <a:bodyPr/>
          <a:lstStyle/>
          <a:p>
            <a:r>
              <a:rPr lang="it-IT" b="1" dirty="0">
                <a:solidFill>
                  <a:srgbClr val="000000"/>
                </a:solidFill>
                <a:latin typeface="Times New Roman" panose="02020603050405020304" pitchFamily="18" charset="0"/>
              </a:rPr>
              <a:t>La perizia deve riportare la data in cui è stata effettivamente terminata. Dopo la consegna o prima ancora della consegna, possono pervenire al fascicolo giudiziario dei documenti che non sono stati visti dal perito ed è quindi importante che risulti che sino a quella data il perito si è basato su specifiche informazioni.</a:t>
            </a:r>
          </a:p>
          <a:p>
            <a:endParaRPr lang="it-IT" dirty="0"/>
          </a:p>
        </p:txBody>
      </p:sp>
    </p:spTree>
    <p:extLst>
      <p:ext uri="{BB962C8B-B14F-4D97-AF65-F5344CB8AC3E}">
        <p14:creationId xmlns:p14="http://schemas.microsoft.com/office/powerpoint/2010/main" val="131008613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72661A89-7CDD-0E50-8554-C5B8F814F40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ED0ED6F-63D9-A72E-FA2B-F9FBE9438E72}"/>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11. Presenza di allegati</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3D74B186-249C-C6C1-E6BE-1D03971CD457}"/>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Tutto quanto è stato acquisito dal perito, non deve essere riportato integralmente nell'ambito della perizia ma negli allegati allo scopo di non appesantire la lettura e la mole della perizia e nello stesso tempo, fornire la documentazione esatta e obiettiva.</a:t>
            </a:r>
          </a:p>
          <a:p>
            <a:pPr marL="342900" indent="-342900" algn="just">
              <a:lnSpc>
                <a:spcPct val="115000"/>
              </a:lnSpc>
            </a:pPr>
            <a:r>
              <a:rPr lang="it-IT" b="1" dirty="0">
                <a:solidFill>
                  <a:srgbClr val="000000"/>
                </a:solidFill>
                <a:latin typeface="Times New Roman" panose="02020603050405020304" pitchFamily="18" charset="0"/>
              </a:rPr>
              <a:t>    Tra gli allegati si pongono anche i protocolli dell'indagine psicodiagnostica.</a:t>
            </a:r>
          </a:p>
          <a:p>
            <a:pPr marL="342900" indent="-342900" algn="just">
              <a:lnSpc>
                <a:spcPct val="115000"/>
              </a:lnSpc>
            </a:pPr>
            <a:r>
              <a:rPr lang="it-IT" b="1" dirty="0">
                <a:solidFill>
                  <a:srgbClr val="000000"/>
                </a:solidFill>
                <a:latin typeface="Times New Roman" panose="02020603050405020304" pitchFamily="18" charset="0"/>
              </a:rPr>
              <a:t> </a:t>
            </a:r>
          </a:p>
          <a:p>
            <a:endParaRPr lang="it-IT" dirty="0"/>
          </a:p>
        </p:txBody>
      </p:sp>
    </p:spTree>
    <p:extLst>
      <p:ext uri="{BB962C8B-B14F-4D97-AF65-F5344CB8AC3E}">
        <p14:creationId xmlns:p14="http://schemas.microsoft.com/office/powerpoint/2010/main" val="19015665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BB4139DE-4C44-5A7D-103B-32402CBB7D2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3ACE5F7-54AD-DB31-628E-AADBB8318745}"/>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12. Copia della perizia nel proprio archivio personale con tutta la documentazione degli allegati</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D4471D2E-A4C9-4280-8565-F40B1649BB7F}"/>
              </a:ext>
            </a:extLst>
          </p:cNvPr>
          <p:cNvSpPr>
            <a:spLocks noGrp="1"/>
          </p:cNvSpPr>
          <p:nvPr>
            <p:ph idx="1"/>
          </p:nvPr>
        </p:nvSpPr>
        <p:spPr/>
        <p:txBody>
          <a:bodyPr/>
          <a:lstStyle/>
          <a:p>
            <a:r>
              <a:rPr lang="it-IT" b="1" dirty="0">
                <a:solidFill>
                  <a:srgbClr val="000000"/>
                </a:solidFill>
                <a:latin typeface="Times New Roman" panose="02020603050405020304" pitchFamily="18" charset="0"/>
              </a:rPr>
              <a:t>È importante tenere un archivio personale, perché il perito può essere chiamato anche a distanza di anni a rispondere della perizia e può anche essere imputato a causa della perizia. Quindi deve essere in possesso di tutti gli allegati precisi, ricordiamo che nell'archivio non è sufficiente il nome e cognome dell'imputato ma è importante mettere i vari numeri del procedimento penale e l'organismo giudiziario che ha richiesto la perizia o la consulenza. Inoltre è meglio aggiungere anche la data di consegna perché talvolta tutti questi dati non sono sufficienti per rintracciare la perizia.</a:t>
            </a:r>
          </a:p>
          <a:p>
            <a:endParaRPr lang="it-IT" dirty="0"/>
          </a:p>
        </p:txBody>
      </p:sp>
    </p:spTree>
    <p:extLst>
      <p:ext uri="{BB962C8B-B14F-4D97-AF65-F5344CB8AC3E}">
        <p14:creationId xmlns:p14="http://schemas.microsoft.com/office/powerpoint/2010/main" val="295841297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6F36592B-CA37-CBEE-9A72-F3D763180A4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E6B2DC7-EAB2-7A76-0BAA-4E94411DE296}"/>
              </a:ext>
            </a:extLst>
          </p:cNvPr>
          <p:cNvSpPr>
            <a:spLocks noGrp="1"/>
          </p:cNvSpPr>
          <p:nvPr>
            <p:ph type="title"/>
          </p:nvPr>
        </p:nvSpPr>
        <p:spPr/>
        <p:txBody>
          <a:bodyPr/>
          <a:lstStyle/>
          <a:p>
            <a:r>
              <a:rPr lang="it-IT" kern="100" dirty="0">
                <a:latin typeface="Aptos" panose="020B0004020202020204" pitchFamily="34" charset="0"/>
                <a:ea typeface="Times New Roman" panose="02020603050405020304" pitchFamily="18" charset="0"/>
                <a:cs typeface="Times New Roman" panose="02020603050405020304" pitchFamily="18" charset="0"/>
              </a:rPr>
              <a:t>LE RELAZIONI DEI CTP</a:t>
            </a:r>
            <a:br>
              <a:rPr lang="it-IT" kern="100" dirty="0">
                <a:latin typeface="Aptos" panose="020B000402020202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09B062E-5CFD-3DE1-1F8F-C6E3DBC537B0}"/>
              </a:ext>
            </a:extLst>
          </p:cNvPr>
          <p:cNvSpPr>
            <a:spLocks noGrp="1"/>
          </p:cNvSpPr>
          <p:nvPr>
            <p:ph idx="1"/>
          </p:nvPr>
        </p:nvSpPr>
        <p:spPr/>
        <p:txBody>
          <a:bodyPr>
            <a:normAutofit fontScale="92500" lnSpcReduction="10000"/>
          </a:bodyPr>
          <a:lstStyle/>
          <a:p>
            <a:r>
              <a:rPr lang="it-IT" kern="100" dirty="0">
                <a:latin typeface="Aptos" panose="020B0004020202020204" pitchFamily="34" charset="0"/>
                <a:ea typeface="Times New Roman" panose="02020603050405020304" pitchFamily="18" charset="0"/>
                <a:cs typeface="Times New Roman" panose="02020603050405020304" pitchFamily="18" charset="0"/>
              </a:rPr>
              <a:t>Il CTP non segue, in genere tutte le formalità sopradescritte, il suo maggiore ruolo consiste nel partecipare agli incontri ed alle attività peritali, prendere note, partecipare attivamente ad interrogare il periziando, sempre chiedendo autorizzazione al perito/CTU che dirige le operazioni. Il CTP opera attivamente per preparare il proprio assistito a rispondere in modo adeguato alle domande e spesso lo agevola in questo. Il CTP tutela gli interessi della sua parte legge con estrema attenzione le bozze della relazione del CTU e, se d’accordo ne rinforza le conclusioni, se si oppone lo fa in maniera logica, scientificamente solida e persuasiva eventualmente allegando la propria relazione a quella consegnata dal CTU. La relazione del CTP è molto meno formale di quella del CTU e maggiormente concentrata sugli aspetti che cerca di far prevalere</a:t>
            </a:r>
          </a:p>
          <a:p>
            <a:endParaRPr lang="it-IT" dirty="0"/>
          </a:p>
        </p:txBody>
      </p:sp>
    </p:spTree>
    <p:extLst>
      <p:ext uri="{BB962C8B-B14F-4D97-AF65-F5344CB8AC3E}">
        <p14:creationId xmlns:p14="http://schemas.microsoft.com/office/powerpoint/2010/main" val="218753928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1D1D2A35-F22C-DD0B-3C5C-EA10C6399A0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9002381-B07E-0EE1-A2E0-40352E1BE171}"/>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IL GIUDICE PUÒ ACCOGLIERE O NON ACCOGLIERE UNA PERIZIA.</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B22E7C5-93B6-33F1-06BA-13EE4A0688B7}"/>
              </a:ext>
            </a:extLst>
          </p:cNvPr>
          <p:cNvSpPr>
            <a:spLocks noGrp="1"/>
          </p:cNvSpPr>
          <p:nvPr>
            <p:ph idx="1"/>
          </p:nvPr>
        </p:nvSpPr>
        <p:spPr/>
        <p:txBody>
          <a:bodyPr/>
          <a:lstStyle/>
          <a:p>
            <a:r>
              <a:rPr lang="it-IT" b="1" dirty="0">
                <a:solidFill>
                  <a:srgbClr val="000000"/>
                </a:solidFill>
                <a:latin typeface="Times New Roman" panose="02020603050405020304" pitchFamily="18" charset="0"/>
              </a:rPr>
              <a:t>Quando il giudice esamina la perizia (del CTU) può accoglierla totalmente o in parte. In qualsiasi caso il giudice, dopo aver attentamente valutato la perizia, deve fare proprie le conclusioni peritali.   Il giudice deve, valutare se tutto il percorso logico deduttivo, che lega i dati fattuali presentati dal perito, sia congruo con le conclusioni, se non vi siano contraddizioni palesi di dati di fatto o di interpretazioni nell'ambito della perizia, se non vi siano frasi o concetti ambigui, oscuri, sibillini, e non vi siano palesi discordanze con dati obiettivi ecc.  </a:t>
            </a:r>
          </a:p>
          <a:p>
            <a:endParaRPr lang="it-IT" dirty="0"/>
          </a:p>
        </p:txBody>
      </p:sp>
    </p:spTree>
    <p:extLst>
      <p:ext uri="{BB962C8B-B14F-4D97-AF65-F5344CB8AC3E}">
        <p14:creationId xmlns:p14="http://schemas.microsoft.com/office/powerpoint/2010/main" val="261782531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0AD9DEBB-9721-A4FD-8AE3-D43C27FB025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151A9F5-5FCA-F767-2E74-6F8BC8FBFD6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7527F03-B153-85C4-782A-5060999414ED}"/>
              </a:ext>
            </a:extLst>
          </p:cNvPr>
          <p:cNvSpPr>
            <a:spLocks noGrp="1"/>
          </p:cNvSpPr>
          <p:nvPr>
            <p:ph idx="1"/>
          </p:nvPr>
        </p:nvSpPr>
        <p:spPr/>
        <p:txBody>
          <a:bodyPr>
            <a:normAutofit fontScale="85000" lnSpcReduction="1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Nell'ambito poi dell'accoglienza della perizia, può chiedere alcuni chiarimenti,  Nel caso di una perizia completamente disattesa, il giudice può chiederne una nuova stesura. In alcuni casi i giudici possono </a:t>
            </a:r>
            <a:r>
              <a:rPr lang="it-IT" b="1" dirty="0" err="1">
                <a:solidFill>
                  <a:srgbClr val="000000"/>
                </a:solidFill>
                <a:latin typeface="Times New Roman" panose="02020603050405020304" pitchFamily="18" charset="0"/>
              </a:rPr>
              <a:t>essereparticolarmente</a:t>
            </a:r>
            <a:r>
              <a:rPr lang="it-IT" b="1" dirty="0">
                <a:solidFill>
                  <a:srgbClr val="000000"/>
                </a:solidFill>
                <a:latin typeface="Times New Roman" panose="02020603050405020304" pitchFamily="18" charset="0"/>
              </a:rPr>
              <a:t> stimolati e giustificati dalle osservazioni dei consulenti tecnici di parte che mettono in luce vizi logici, contraddizioni, oscurità, ambiguità, inesattezze nella compilazione del perito d' ufficio.</a:t>
            </a:r>
          </a:p>
          <a:p>
            <a:pPr marL="342900" indent="-342900" algn="just">
              <a:lnSpc>
                <a:spcPct val="115000"/>
              </a:lnSpc>
            </a:pPr>
            <a:r>
              <a:rPr lang="it-IT" b="1" dirty="0">
                <a:solidFill>
                  <a:srgbClr val="000000"/>
                </a:solidFill>
                <a:latin typeface="Times New Roman" panose="02020603050405020304" pitchFamily="18" charset="0"/>
              </a:rPr>
              <a:t> </a:t>
            </a:r>
          </a:p>
          <a:p>
            <a:pPr marL="342900" indent="-342900" algn="just">
              <a:lnSpc>
                <a:spcPct val="115000"/>
              </a:lnSpc>
            </a:pPr>
            <a:r>
              <a:rPr lang="it-IT" b="1" dirty="0">
                <a:solidFill>
                  <a:srgbClr val="000000"/>
                </a:solidFill>
                <a:latin typeface="Times New Roman" panose="02020603050405020304" pitchFamily="18" charset="0"/>
              </a:rPr>
              <a:t>   Il magistrato che rigetta la perizia è però tenuto a specificare, motivandolo per iscritto, perché ha disatteso le conclusioni della perizia precedente.</a:t>
            </a:r>
          </a:p>
          <a:p>
            <a:endParaRPr lang="it-IT" dirty="0"/>
          </a:p>
        </p:txBody>
      </p:sp>
    </p:spTree>
    <p:extLst>
      <p:ext uri="{BB962C8B-B14F-4D97-AF65-F5344CB8AC3E}">
        <p14:creationId xmlns:p14="http://schemas.microsoft.com/office/powerpoint/2010/main" val="428147997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276DAE63-A39F-D7E7-8612-89F9D5C1B8C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E792BE3-AD56-A3AA-0E71-D79AA106C6AD}"/>
              </a:ext>
            </a:extLst>
          </p:cNvPr>
          <p:cNvSpPr>
            <a:spLocks noGrp="1"/>
          </p:cNvSpPr>
          <p:nvPr>
            <p:ph type="title"/>
          </p:nvPr>
        </p:nvSpPr>
        <p:spPr/>
        <p:txBody>
          <a:bodyPr>
            <a:normAutofit fontScale="90000"/>
          </a:bodyPr>
          <a:lstStyle/>
          <a:p>
            <a:pPr marL="342900" indent="-285750" algn="just">
              <a:lnSpc>
                <a:spcPct val="115000"/>
              </a:lnSpc>
            </a:pPr>
            <a:r>
              <a:rPr lang="it-IT" b="1" dirty="0">
                <a:solidFill>
                  <a:srgbClr val="000000"/>
                </a:solidFill>
                <a:latin typeface="Times New Roman" panose="02020603050405020304" pitchFamily="18" charset="0"/>
              </a:rPr>
              <a:t> </a:t>
            </a:r>
            <a:br>
              <a:rPr lang="it-IT" b="1" dirty="0">
                <a:solidFill>
                  <a:srgbClr val="000000"/>
                </a:solidFill>
                <a:latin typeface="Times New Roman" panose="02020603050405020304" pitchFamily="18" charset="0"/>
              </a:rPr>
            </a:br>
            <a:r>
              <a:rPr lang="it-IT" b="1" dirty="0">
                <a:solidFill>
                  <a:srgbClr val="000000"/>
                </a:solidFill>
                <a:latin typeface="Times New Roman" panose="02020603050405020304" pitchFamily="18" charset="0"/>
              </a:rPr>
              <a:t>IL PERITO ED I REATI CHE PUO’ COMPIERE O DI CUI PUO’ ESSERE VITTIMA NELLA SUA ATTIVITA’</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441AE5C2-0EFB-751C-09E0-DE144A27946B}"/>
              </a:ext>
            </a:extLst>
          </p:cNvPr>
          <p:cNvSpPr>
            <a:spLocks noGrp="1"/>
          </p:cNvSpPr>
          <p:nvPr>
            <p:ph idx="1"/>
          </p:nvPr>
        </p:nvSpPr>
        <p:spPr/>
        <p:txBody>
          <a:bodyPr/>
          <a:lstStyle/>
          <a:p>
            <a:pPr marL="342900" indent="-342900" algn="just">
              <a:lnSpc>
                <a:spcPct val="115000"/>
              </a:lnSpc>
            </a:pPr>
            <a:r>
              <a:rPr lang="it-IT" b="1" dirty="0">
                <a:solidFill>
                  <a:srgbClr val="000000"/>
                </a:solidFill>
                <a:latin typeface="Times New Roman" panose="02020603050405020304" pitchFamily="18" charset="0"/>
              </a:rPr>
              <a:t>PRINCIPALI REATI DI CUI PUÒ ESSERE ACCUSATO IL PERITO Psichiatra/Psicologo</a:t>
            </a:r>
          </a:p>
          <a:p>
            <a:pPr marL="342900" indent="-342900" algn="just">
              <a:lnSpc>
                <a:spcPct val="115000"/>
              </a:lnSpc>
            </a:pPr>
            <a:r>
              <a:rPr lang="it-IT" b="1" dirty="0">
                <a:solidFill>
                  <a:srgbClr val="000000"/>
                </a:solidFill>
                <a:latin typeface="Times New Roman" panose="02020603050405020304" pitchFamily="18" charset="0"/>
              </a:rPr>
              <a:t>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Concussione; Corruzione per un atto d'ufficio; Abuso d'ufficio; Rivelazione e utilizzazione di segreti d'ufficio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Rifiuto di atti di ufficio. Omissione Omessa denuncia di reato da parte del pubblico ufficiale Falsa perizia o interpretazione</a:t>
            </a:r>
          </a:p>
          <a:p>
            <a:endParaRPr lang="it-IT" dirty="0"/>
          </a:p>
        </p:txBody>
      </p:sp>
    </p:spTree>
    <p:extLst>
      <p:ext uri="{BB962C8B-B14F-4D97-AF65-F5344CB8AC3E}">
        <p14:creationId xmlns:p14="http://schemas.microsoft.com/office/powerpoint/2010/main" val="250793596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770856C9-B02B-9818-5630-0341B5F6372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885F800-9329-3C89-96D6-42F32261D886}"/>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Il perito come potenziale vittima di reato</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E5197AA-D374-FD83-CB5C-D6FCD7A2B164}"/>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Il Perito, nell'espletamento del suo incarico peritale, può essere oggetto di manipolazione, minacce, violenze ecc., da parte di altre persone che non gli permettono di svolgere correttamente il suo accertamento peritale. Può anche essere </a:t>
            </a:r>
          </a:p>
          <a:p>
            <a:pPr marL="342900" indent="-285750" algn="just">
              <a:lnSpc>
                <a:spcPct val="115000"/>
              </a:lnSpc>
            </a:pPr>
            <a:r>
              <a:rPr lang="it-IT" b="1" dirty="0">
                <a:solidFill>
                  <a:srgbClr val="000000"/>
                </a:solidFill>
                <a:latin typeface="Times New Roman" panose="02020603050405020304" pitchFamily="18" charset="0"/>
              </a:rPr>
              <a:t>Istigato alla corruzione.  </a:t>
            </a:r>
          </a:p>
          <a:p>
            <a:endParaRPr lang="it-IT" dirty="0"/>
          </a:p>
        </p:txBody>
      </p:sp>
    </p:spTree>
    <p:extLst>
      <p:ext uri="{BB962C8B-B14F-4D97-AF65-F5344CB8AC3E}">
        <p14:creationId xmlns:p14="http://schemas.microsoft.com/office/powerpoint/2010/main" val="307618063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7316</TotalTime>
  <Words>12695</Words>
  <Application>Microsoft Office PowerPoint</Application>
  <PresentationFormat>Widescreen</PresentationFormat>
  <Paragraphs>556</Paragraphs>
  <Slides>163</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163</vt:i4>
      </vt:variant>
    </vt:vector>
  </HeadingPairs>
  <TitlesOfParts>
    <vt:vector size="172" baseType="lpstr">
      <vt:lpstr>Aptos</vt:lpstr>
      <vt:lpstr>Aptos Display</vt:lpstr>
      <vt:lpstr>Arial</vt:lpstr>
      <vt:lpstr>Calibri</vt:lpstr>
      <vt:lpstr>Garamond</vt:lpstr>
      <vt:lpstr>Noto Sans Symbols</vt:lpstr>
      <vt:lpstr>Rockwell</vt:lpstr>
      <vt:lpstr>Times New Roman</vt:lpstr>
      <vt:lpstr>Tema di Office</vt:lpstr>
      <vt:lpstr> PSICOLOGIA FORENSE:  La Pratica Peritale </vt:lpstr>
      <vt:lpstr>Presentazione standard di PowerPoint</vt:lpstr>
      <vt:lpstr>Programma  e calendario 2026 </vt:lpstr>
      <vt:lpstr>CRITERI E METODI DI VALUTAZIONE </vt:lpstr>
      <vt:lpstr>Presentazione standard di PowerPoint</vt:lpstr>
      <vt:lpstr>Obiettivi </vt:lpstr>
      <vt:lpstr>Bibliografia </vt:lpstr>
      <vt:lpstr>Presentazione standard di PowerPoint</vt:lpstr>
      <vt:lpstr>Presentazione standard di PowerPoint</vt:lpstr>
      <vt:lpstr>Presentazione standard di PowerPoint</vt:lpstr>
      <vt:lpstr>Presentazione standard di PowerPoint</vt:lpstr>
      <vt:lpstr>Presentazione standard di PowerPoint</vt:lpstr>
      <vt:lpstr>ARGOMENTI DI APPROFONDIMENTO</vt:lpstr>
      <vt:lpstr>Presentazione standard di PowerPoint</vt:lpstr>
      <vt:lpstr>CHE COSA E’ LA PSICOLOGIA GIURIDICA </vt:lpstr>
      <vt:lpstr>Presentazione standard di PowerPoint</vt:lpstr>
      <vt:lpstr>Ambiti di intervento dello psicologo giuridico </vt:lpstr>
      <vt:lpstr>ARGOMENTI DI APPROFONDIMENTO</vt:lpstr>
      <vt:lpstr>Presentazione standard di PowerPoint</vt:lpstr>
      <vt:lpstr>Presentazione standard di PowerPoint</vt:lpstr>
      <vt:lpstr>I LUOGHI ED I RUOLI IN CUI OPERANO GLI PSICOLOGI IN AMBITO GIURIDICO </vt:lpstr>
      <vt:lpstr>Presentazione standard di PowerPoint</vt:lpstr>
      <vt:lpstr>Le diverse branche della psicologia giuridica  </vt:lpstr>
      <vt:lpstr>Presentazione standard di PowerPoint</vt:lpstr>
      <vt:lpstr>Presentazione standard di PowerPoint</vt:lpstr>
      <vt:lpstr>Lo psicologo giuridico opera anche in ambito legislativo </vt:lpstr>
      <vt:lpstr>Presentazione standard di PowerPoint</vt:lpstr>
      <vt:lpstr>LA FORMAZIONE DELLO PSICOLOGO IN AMBITO GIURIDICO </vt:lpstr>
      <vt:lpstr>Presentazione standard di PowerPoint</vt:lpstr>
      <vt:lpstr>LO PSICOLOGO IN AMBITO INVESTIGATIVO </vt:lpstr>
      <vt:lpstr>LO PSICOLOGO FORENSE </vt:lpstr>
      <vt:lpstr>FUNZIONI E ATTIVITÀ PROFESSIONALI CARATTERISTICHE DELLO PSICOLOGO FORENSE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LO PSICOLOGO E LE PERIZIE </vt:lpstr>
      <vt:lpstr>Presentazione standard di PowerPoint</vt:lpstr>
      <vt:lpstr>Presentazione standard di PowerPoint</vt:lpstr>
      <vt:lpstr>LE  PERIZIE </vt:lpstr>
      <vt:lpstr>Discipline parallele </vt:lpstr>
      <vt:lpstr>ATTIVITA’ PERITALI </vt:lpstr>
      <vt:lpstr>Presentazione standard di PowerPoint</vt:lpstr>
      <vt:lpstr>NON SOLO PERITI </vt:lpstr>
      <vt:lpstr>Il consulente tecnico d’ufficio CTU </vt:lpstr>
      <vt:lpstr>PER SVOLGERE FUNZIONI DI CTU </vt:lpstr>
      <vt:lpstr>Presentazione standard di PowerPoint</vt:lpstr>
      <vt:lpstr>equisiti per l'iscrizione all'albo dei consulenti tecnici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RISCHI DEL CTU</vt:lpstr>
      <vt:lpstr>RISCHI DEL CTP</vt:lpstr>
      <vt:lpstr>Presentazione standard di PowerPoint</vt:lpstr>
      <vt:lpstr>Presentazione standard di PowerPoint</vt:lpstr>
      <vt:lpstr>E il consulente tecnico di parte? </vt:lpstr>
      <vt:lpstr>Rapporti tra CTU e CTP</vt:lpstr>
      <vt:lpstr>Presentazione standard di PowerPoint</vt:lpstr>
      <vt:lpstr>Presentazione standard di PowerPoint</vt:lpstr>
      <vt:lpstr>RICHIESTE DEL MAGISTRATO AL PERITO AL MOMENTO DEL CONFERIMENTO DELL’INCARICO </vt:lpstr>
      <vt:lpstr>Presentazione standard di PowerPoint</vt:lpstr>
      <vt:lpstr>RICHIESTE DEL PERITO DA PRESENTARE AL MAGISTRATO AL MOMENTO DEL CONFERIMENTO DELL’INCARICO</vt:lpstr>
      <vt:lpstr>Presentazione standard di PowerPoint</vt:lpstr>
      <vt:lpstr>Presentazione standard di PowerPoint</vt:lpstr>
      <vt:lpstr>Presentazione standard di PowerPoint</vt:lpstr>
      <vt:lpstr>Nell'effettuare tali richieste sono importanti alcune avvertenze.</vt:lpstr>
      <vt:lpstr>Presentazione standard di PowerPoint</vt:lpstr>
      <vt:lpstr>Presentazione standard di PowerPoint</vt:lpstr>
      <vt:lpstr>DIRITTI DEL CONSULENTE DI PARTE NEL CORSO DI UN ACCERTAMENTO PERITALE </vt:lpstr>
      <vt:lpstr>DIVIETI POSTI AL CONSULENTE DI PARTE NEL CORSO DELL ACCERTAMENTO PERITALE </vt:lpstr>
      <vt:lpstr> I REQUISITI SOSTANZIALI MINIMI DELLA RELAZIONE PERITALE SCRITTA</vt:lpstr>
      <vt:lpstr>Presentazione standard di PowerPoint</vt:lpstr>
      <vt:lpstr>REQUISITI FORMALI MINIMI DELLA RELAZIONE PERITALE SCRITTA </vt:lpstr>
      <vt:lpstr>Presentazione standard di PowerPoint</vt:lpstr>
      <vt:lpstr>I. Il frontespizio</vt:lpstr>
      <vt:lpstr>Presentazione standard di PowerPoint</vt:lpstr>
      <vt:lpstr>Presentazione standard di PowerPoint</vt:lpstr>
      <vt:lpstr>2. L’indice</vt:lpstr>
      <vt:lpstr>3. L’incarico peritale e i quesiti</vt:lpstr>
      <vt:lpstr>4. Lo svolgimento delle operazioni peritali</vt:lpstr>
      <vt:lpstr>5. Il fatto per cui attualmente si procede </vt:lpstr>
      <vt:lpstr>6. L’esame della documentazione medico-psichiatrica </vt:lpstr>
      <vt:lpstr>7. L’esame diretto del periziando </vt:lpstr>
      <vt:lpstr>8. Le considerazioni psichiatrico-forensi </vt:lpstr>
      <vt:lpstr>9. Le conclusioni </vt:lpstr>
      <vt:lpstr>10. Data e firma del perito</vt:lpstr>
      <vt:lpstr>11. Presenza di allegati </vt:lpstr>
      <vt:lpstr>12. Copia della perizia nel proprio archivio personale con tutta la documentazione degli allegati </vt:lpstr>
      <vt:lpstr>LE RELAZIONI DEI CTP </vt:lpstr>
      <vt:lpstr>IL GIUDICE PUÒ ACCOGLIERE O NON ACCOGLIERE UNA PERIZIA. </vt:lpstr>
      <vt:lpstr>Presentazione standard di PowerPoint</vt:lpstr>
      <vt:lpstr>  IL PERITO ED I REATI CHE PUO’ COMPIERE O DI CUI PUO’ ESSERE VITTIMA NELLA SUA ATTIVITA’ </vt:lpstr>
      <vt:lpstr>Il perito come potenziale vittima di reato </vt:lpstr>
      <vt:lpstr>LA FORMAZIONE PROFESSIONALE OTTlMALE DEL PERITO E DEL CONSULENTE </vt:lpstr>
      <vt:lpstr>Presentazione standard di PowerPoint</vt:lpstr>
      <vt:lpstr>3. Clinico-Psichiatra/Psicologo  </vt:lpstr>
      <vt:lpstr>4. Criminologo</vt:lpstr>
      <vt:lpstr>5. Medico legale 6. Testimone</vt:lpstr>
      <vt:lpstr>7. Comunicatore  </vt:lpstr>
      <vt:lpstr>Presentazione standard di PowerPoint</vt:lpstr>
      <vt:lpstr>DISTURBI MENTALI, IMPUTABILITA’   E PERICOLOSITA’ SOCIALE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STRUMENTI DIAGNOSTICI UTILIZZATI NELLE PERIZIE </vt:lpstr>
      <vt:lpstr>PROPOSTE</vt:lpstr>
      <vt:lpstr>La “consulenza tecnica di parte”:</vt:lpstr>
      <vt:lpstr>Riferimenti normativi</vt:lpstr>
      <vt:lpstr>IMPUTABILITA’ </vt:lpstr>
      <vt:lpstr>Presentazione standard di PowerPoint</vt:lpstr>
      <vt:lpstr>) possibile quesito</vt:lpstr>
      <vt:lpstr>Pericolosità sociale </vt:lpstr>
      <vt:lpstr>Presentazione standard di PowerPoint</vt:lpstr>
      <vt:lpstr>CAPACITÀ DI STARE IN GIUDIZIO </vt:lpstr>
      <vt:lpstr>possibile quesito:</vt:lpstr>
      <vt:lpstr>ACCERTAMENTI SULLA VITTIMA DI REATO</vt:lpstr>
      <vt:lpstr>I) Violenza sessuale </vt:lpstr>
      <vt:lpstr>Presentazione standard di PowerPoint</vt:lpstr>
      <vt:lpstr>In alcuni casi la violenza è aggravata. Tra questi i casi di violenza su minori </vt:lpstr>
      <vt:lpstr>Atti sessuali con minori: </vt:lpstr>
      <vt:lpstr>Presentazione standard di PowerPoint</vt:lpstr>
      <vt:lpstr>Presentazione standard di PowerPoint</vt:lpstr>
      <vt:lpstr>Presentazione standard di PowerPoint</vt:lpstr>
      <vt:lpstr>CIRCONVENZIONE DI INCAPACE </vt:lpstr>
      <vt:lpstr>Presentazione standard di PowerPoint</vt:lpstr>
      <vt:lpstr>Presentazione standard di PowerPoint</vt:lpstr>
      <vt:lpstr>Presentazione standard di PowerPoint</vt:lpstr>
      <vt:lpstr>La tutela non si limita ad un piano patrimoniale:</vt:lpstr>
      <vt:lpstr>Presentazione standard di PowerPoint</vt:lpstr>
      <vt:lpstr>Possibile quesito:</vt:lpstr>
      <vt:lpstr>Presentazione standard di PowerPoint</vt:lpstr>
      <vt:lpstr>Presentazione standard di PowerPoint</vt:lpstr>
      <vt:lpstr>2) Indagine transazionale. </vt:lpstr>
      <vt:lpstr>3) Riconoscibilità</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FRANCESCO ROVETTO</dc:creator>
  <cp:lastModifiedBy>FRANCESCO ROVETTO</cp:lastModifiedBy>
  <cp:revision>3</cp:revision>
  <dcterms:created xsi:type="dcterms:W3CDTF">2025-02-07T18:17:23Z</dcterms:created>
  <dcterms:modified xsi:type="dcterms:W3CDTF">2026-04-01T05:17:52Z</dcterms:modified>
</cp:coreProperties>
</file>