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27" r:id="rId3"/>
    <p:sldId id="428" r:id="rId4"/>
    <p:sldId id="402" r:id="rId5"/>
    <p:sldId id="403" r:id="rId6"/>
    <p:sldId id="269" r:id="rId7"/>
    <p:sldId id="381" r:id="rId8"/>
    <p:sldId id="409" r:id="rId9"/>
    <p:sldId id="401" r:id="rId10"/>
    <p:sldId id="270" r:id="rId11"/>
    <p:sldId id="271" r:id="rId12"/>
    <p:sldId id="404" r:id="rId13"/>
    <p:sldId id="405" r:id="rId14"/>
    <p:sldId id="406" r:id="rId15"/>
    <p:sldId id="407" r:id="rId16"/>
    <p:sldId id="408" r:id="rId17"/>
    <p:sldId id="410" r:id="rId18"/>
    <p:sldId id="411" r:id="rId19"/>
    <p:sldId id="412" r:id="rId20"/>
    <p:sldId id="413" r:id="rId21"/>
    <p:sldId id="414" r:id="rId22"/>
    <p:sldId id="415" r:id="rId23"/>
    <p:sldId id="416" r:id="rId24"/>
    <p:sldId id="417" r:id="rId25"/>
    <p:sldId id="418" r:id="rId26"/>
    <p:sldId id="419" r:id="rId27"/>
    <p:sldId id="420" r:id="rId28"/>
    <p:sldId id="421" r:id="rId29"/>
    <p:sldId id="422" r:id="rId30"/>
    <p:sldId id="423" r:id="rId31"/>
    <p:sldId id="424" r:id="rId32"/>
    <p:sldId id="425" r:id="rId33"/>
    <p:sldId id="426" r:id="rId34"/>
    <p:sldId id="257" r:id="rId35"/>
    <p:sldId id="258" r:id="rId36"/>
    <p:sldId id="259" r:id="rId37"/>
    <p:sldId id="260" r:id="rId38"/>
    <p:sldId id="261" r:id="rId39"/>
    <p:sldId id="262" r:id="rId40"/>
    <p:sldId id="263" r:id="rId41"/>
    <p:sldId id="264" r:id="rId42"/>
    <p:sldId id="265" r:id="rId43"/>
    <p:sldId id="266" r:id="rId44"/>
    <p:sldId id="267" r:id="rId45"/>
    <p:sldId id="268" r:id="rId46"/>
    <p:sldId id="272" r:id="rId47"/>
    <p:sldId id="273" r:id="rId48"/>
    <p:sldId id="274" r:id="rId49"/>
    <p:sldId id="275" r:id="rId50"/>
    <p:sldId id="276" r:id="rId51"/>
    <p:sldId id="277" r:id="rId52"/>
    <p:sldId id="278" r:id="rId53"/>
    <p:sldId id="279" r:id="rId54"/>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994A08-4E54-4BC1-8C09-A54BBA86709D}" v="15" dt="2025-03-25T12:29:51.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88" d="100"/>
          <a:sy n="88" d="100"/>
        </p:scale>
        <p:origin x="1095" y="5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BF14ABD-AE01-45BB-B7A9-278FF70BB145}"/>
              </a:ext>
            </a:extLst>
          </p:cNvPr>
          <p:cNvSpPr>
            <a:spLocks noGrp="1"/>
          </p:cNvSpPr>
          <p:nvPr>
            <p:ph type="dt" sz="half" idx="10"/>
          </p:nvPr>
        </p:nvSpPr>
        <p:spPr/>
        <p:txBody>
          <a:bodyPr/>
          <a:lstStyle>
            <a:lvl1pPr>
              <a:defRPr/>
            </a:lvl1pPr>
          </a:lstStyle>
          <a:p>
            <a:pPr>
              <a:defRPr/>
            </a:pPr>
            <a:fld id="{236BAE85-B993-4CA8-A496-BCC70E6F5868}" type="datetimeFigureOut">
              <a:rPr lang="it-IT"/>
              <a:pPr>
                <a:defRPr/>
              </a:pPr>
              <a:t>12/05/2026</a:t>
            </a:fld>
            <a:endParaRPr lang="it-IT"/>
          </a:p>
        </p:txBody>
      </p:sp>
      <p:sp>
        <p:nvSpPr>
          <p:cNvPr id="5" name="Segnaposto piè di pagina 4">
            <a:extLst>
              <a:ext uri="{FF2B5EF4-FFF2-40B4-BE49-F238E27FC236}">
                <a16:creationId xmlns:a16="http://schemas.microsoft.com/office/drawing/2014/main" id="{BB85C2FE-4BC0-4E40-9E78-96FB067442A9}"/>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A2E65EA6-4EBD-4ACE-94FC-0DFF5BB310DE}"/>
              </a:ext>
            </a:extLst>
          </p:cNvPr>
          <p:cNvSpPr>
            <a:spLocks noGrp="1"/>
          </p:cNvSpPr>
          <p:nvPr>
            <p:ph type="sldNum" sz="quarter" idx="12"/>
          </p:nvPr>
        </p:nvSpPr>
        <p:spPr/>
        <p:txBody>
          <a:bodyPr/>
          <a:lstStyle>
            <a:lvl1pPr>
              <a:defRPr/>
            </a:lvl1pPr>
          </a:lstStyle>
          <a:p>
            <a:pPr>
              <a:defRPr/>
            </a:pPr>
            <a:fld id="{A0349240-D9A0-4B9F-88EC-B594BA48D2F3}" type="slidenum">
              <a:rPr lang="it-IT" altLang="it-IT"/>
              <a:pPr>
                <a:defRPr/>
              </a:pPr>
              <a:t>‹N›</a:t>
            </a:fld>
            <a:endParaRPr lang="it-IT" altLang="it-IT"/>
          </a:p>
        </p:txBody>
      </p:sp>
    </p:spTree>
    <p:extLst>
      <p:ext uri="{BB962C8B-B14F-4D97-AF65-F5344CB8AC3E}">
        <p14:creationId xmlns:p14="http://schemas.microsoft.com/office/powerpoint/2010/main" val="2850903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664ED1C-FCB6-4CB5-B73B-41450A2516EA}"/>
              </a:ext>
            </a:extLst>
          </p:cNvPr>
          <p:cNvSpPr>
            <a:spLocks noGrp="1"/>
          </p:cNvSpPr>
          <p:nvPr>
            <p:ph type="dt" sz="half" idx="10"/>
          </p:nvPr>
        </p:nvSpPr>
        <p:spPr/>
        <p:txBody>
          <a:bodyPr/>
          <a:lstStyle>
            <a:lvl1pPr>
              <a:defRPr/>
            </a:lvl1pPr>
          </a:lstStyle>
          <a:p>
            <a:pPr>
              <a:defRPr/>
            </a:pPr>
            <a:fld id="{C76CBDCF-92ED-4E20-A5C3-7BA471397500}" type="datetimeFigureOut">
              <a:rPr lang="it-IT"/>
              <a:pPr>
                <a:defRPr/>
              </a:pPr>
              <a:t>12/05/2026</a:t>
            </a:fld>
            <a:endParaRPr lang="it-IT"/>
          </a:p>
        </p:txBody>
      </p:sp>
      <p:sp>
        <p:nvSpPr>
          <p:cNvPr id="5" name="Segnaposto piè di pagina 4">
            <a:extLst>
              <a:ext uri="{FF2B5EF4-FFF2-40B4-BE49-F238E27FC236}">
                <a16:creationId xmlns:a16="http://schemas.microsoft.com/office/drawing/2014/main" id="{6692D931-6F33-4560-A3AA-EB14340355CF}"/>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05704F08-5AD2-4700-AD4F-0607CA69C33B}"/>
              </a:ext>
            </a:extLst>
          </p:cNvPr>
          <p:cNvSpPr>
            <a:spLocks noGrp="1"/>
          </p:cNvSpPr>
          <p:nvPr>
            <p:ph type="sldNum" sz="quarter" idx="12"/>
          </p:nvPr>
        </p:nvSpPr>
        <p:spPr/>
        <p:txBody>
          <a:bodyPr/>
          <a:lstStyle>
            <a:lvl1pPr>
              <a:defRPr/>
            </a:lvl1pPr>
          </a:lstStyle>
          <a:p>
            <a:pPr>
              <a:defRPr/>
            </a:pPr>
            <a:fld id="{6EFF617A-E5E5-4EA1-8F81-EB80C585C05F}" type="slidenum">
              <a:rPr lang="it-IT" altLang="it-IT"/>
              <a:pPr>
                <a:defRPr/>
              </a:pPr>
              <a:t>‹N›</a:t>
            </a:fld>
            <a:endParaRPr lang="it-IT" altLang="it-IT"/>
          </a:p>
        </p:txBody>
      </p:sp>
    </p:spTree>
    <p:extLst>
      <p:ext uri="{BB962C8B-B14F-4D97-AF65-F5344CB8AC3E}">
        <p14:creationId xmlns:p14="http://schemas.microsoft.com/office/powerpoint/2010/main" val="3828193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307A5F1-CDAB-4263-8621-DC67360D63CD}"/>
              </a:ext>
            </a:extLst>
          </p:cNvPr>
          <p:cNvSpPr>
            <a:spLocks noGrp="1"/>
          </p:cNvSpPr>
          <p:nvPr>
            <p:ph type="dt" sz="half" idx="10"/>
          </p:nvPr>
        </p:nvSpPr>
        <p:spPr/>
        <p:txBody>
          <a:bodyPr/>
          <a:lstStyle>
            <a:lvl1pPr>
              <a:defRPr/>
            </a:lvl1pPr>
          </a:lstStyle>
          <a:p>
            <a:pPr>
              <a:defRPr/>
            </a:pPr>
            <a:fld id="{5352BDDC-0232-4F7C-88BD-DC5D29AFF62E}" type="datetimeFigureOut">
              <a:rPr lang="it-IT"/>
              <a:pPr>
                <a:defRPr/>
              </a:pPr>
              <a:t>12/05/2026</a:t>
            </a:fld>
            <a:endParaRPr lang="it-IT"/>
          </a:p>
        </p:txBody>
      </p:sp>
      <p:sp>
        <p:nvSpPr>
          <p:cNvPr id="5" name="Segnaposto piè di pagina 4">
            <a:extLst>
              <a:ext uri="{FF2B5EF4-FFF2-40B4-BE49-F238E27FC236}">
                <a16:creationId xmlns:a16="http://schemas.microsoft.com/office/drawing/2014/main" id="{8FA763EC-F198-4A00-BC20-92F79255C90E}"/>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DD45726D-B776-427F-A71A-BCE1EA2285A9}"/>
              </a:ext>
            </a:extLst>
          </p:cNvPr>
          <p:cNvSpPr>
            <a:spLocks noGrp="1"/>
          </p:cNvSpPr>
          <p:nvPr>
            <p:ph type="sldNum" sz="quarter" idx="12"/>
          </p:nvPr>
        </p:nvSpPr>
        <p:spPr/>
        <p:txBody>
          <a:bodyPr/>
          <a:lstStyle>
            <a:lvl1pPr>
              <a:defRPr/>
            </a:lvl1pPr>
          </a:lstStyle>
          <a:p>
            <a:pPr>
              <a:defRPr/>
            </a:pPr>
            <a:fld id="{6D7EC85B-0A81-4F5F-B14D-A4A2F4C5D3DF}" type="slidenum">
              <a:rPr lang="it-IT" altLang="it-IT"/>
              <a:pPr>
                <a:defRPr/>
              </a:pPr>
              <a:t>‹N›</a:t>
            </a:fld>
            <a:endParaRPr lang="it-IT" altLang="it-IT"/>
          </a:p>
        </p:txBody>
      </p:sp>
    </p:spTree>
    <p:extLst>
      <p:ext uri="{BB962C8B-B14F-4D97-AF65-F5344CB8AC3E}">
        <p14:creationId xmlns:p14="http://schemas.microsoft.com/office/powerpoint/2010/main" val="50460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BABE39B-2B36-48A8-854E-D0C7BFCB18AB}"/>
              </a:ext>
            </a:extLst>
          </p:cNvPr>
          <p:cNvSpPr>
            <a:spLocks noGrp="1"/>
          </p:cNvSpPr>
          <p:nvPr>
            <p:ph type="dt" sz="half" idx="10"/>
          </p:nvPr>
        </p:nvSpPr>
        <p:spPr/>
        <p:txBody>
          <a:bodyPr/>
          <a:lstStyle>
            <a:lvl1pPr>
              <a:defRPr/>
            </a:lvl1pPr>
          </a:lstStyle>
          <a:p>
            <a:pPr>
              <a:defRPr/>
            </a:pPr>
            <a:fld id="{218965D0-CF3B-4131-A4AD-CE572AA05337}" type="datetimeFigureOut">
              <a:rPr lang="it-IT"/>
              <a:pPr>
                <a:defRPr/>
              </a:pPr>
              <a:t>12/05/2026</a:t>
            </a:fld>
            <a:endParaRPr lang="it-IT"/>
          </a:p>
        </p:txBody>
      </p:sp>
      <p:sp>
        <p:nvSpPr>
          <p:cNvPr id="5" name="Segnaposto piè di pagina 4">
            <a:extLst>
              <a:ext uri="{FF2B5EF4-FFF2-40B4-BE49-F238E27FC236}">
                <a16:creationId xmlns:a16="http://schemas.microsoft.com/office/drawing/2014/main" id="{5C06BED5-2814-44C1-842C-722FBA9459C7}"/>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17DDBD44-DF14-4C1B-B30D-414BDE2B2850}"/>
              </a:ext>
            </a:extLst>
          </p:cNvPr>
          <p:cNvSpPr>
            <a:spLocks noGrp="1"/>
          </p:cNvSpPr>
          <p:nvPr>
            <p:ph type="sldNum" sz="quarter" idx="12"/>
          </p:nvPr>
        </p:nvSpPr>
        <p:spPr/>
        <p:txBody>
          <a:bodyPr/>
          <a:lstStyle>
            <a:lvl1pPr>
              <a:defRPr/>
            </a:lvl1pPr>
          </a:lstStyle>
          <a:p>
            <a:pPr>
              <a:defRPr/>
            </a:pPr>
            <a:fld id="{4DA72C7A-D064-4522-BC9A-A9CAB4AEF467}" type="slidenum">
              <a:rPr lang="it-IT" altLang="it-IT"/>
              <a:pPr>
                <a:defRPr/>
              </a:pPr>
              <a:t>‹N›</a:t>
            </a:fld>
            <a:endParaRPr lang="it-IT" altLang="it-IT"/>
          </a:p>
        </p:txBody>
      </p:sp>
    </p:spTree>
    <p:extLst>
      <p:ext uri="{BB962C8B-B14F-4D97-AF65-F5344CB8AC3E}">
        <p14:creationId xmlns:p14="http://schemas.microsoft.com/office/powerpoint/2010/main" val="2592990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5883413C-6260-4460-9B3D-744AB4FDFCE2}"/>
              </a:ext>
            </a:extLst>
          </p:cNvPr>
          <p:cNvSpPr>
            <a:spLocks noGrp="1"/>
          </p:cNvSpPr>
          <p:nvPr>
            <p:ph type="dt" sz="half" idx="10"/>
          </p:nvPr>
        </p:nvSpPr>
        <p:spPr/>
        <p:txBody>
          <a:bodyPr/>
          <a:lstStyle>
            <a:lvl1pPr>
              <a:defRPr/>
            </a:lvl1pPr>
          </a:lstStyle>
          <a:p>
            <a:pPr>
              <a:defRPr/>
            </a:pPr>
            <a:fld id="{8265B870-27EB-4F65-B756-B575D760A23F}" type="datetimeFigureOut">
              <a:rPr lang="it-IT"/>
              <a:pPr>
                <a:defRPr/>
              </a:pPr>
              <a:t>12/05/2026</a:t>
            </a:fld>
            <a:endParaRPr lang="it-IT"/>
          </a:p>
        </p:txBody>
      </p:sp>
      <p:sp>
        <p:nvSpPr>
          <p:cNvPr id="5" name="Segnaposto piè di pagina 4">
            <a:extLst>
              <a:ext uri="{FF2B5EF4-FFF2-40B4-BE49-F238E27FC236}">
                <a16:creationId xmlns:a16="http://schemas.microsoft.com/office/drawing/2014/main" id="{99EA7D19-7A23-4D78-9D3B-C8B4D9DAEEE7}"/>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1CA60EF3-DD38-4D72-8D7A-C9556D9F2494}"/>
              </a:ext>
            </a:extLst>
          </p:cNvPr>
          <p:cNvSpPr>
            <a:spLocks noGrp="1"/>
          </p:cNvSpPr>
          <p:nvPr>
            <p:ph type="sldNum" sz="quarter" idx="12"/>
          </p:nvPr>
        </p:nvSpPr>
        <p:spPr/>
        <p:txBody>
          <a:bodyPr/>
          <a:lstStyle>
            <a:lvl1pPr>
              <a:defRPr/>
            </a:lvl1pPr>
          </a:lstStyle>
          <a:p>
            <a:pPr>
              <a:defRPr/>
            </a:pPr>
            <a:fld id="{01ECF6B7-E446-40B2-8CF6-E44EF25C7484}" type="slidenum">
              <a:rPr lang="it-IT" altLang="it-IT"/>
              <a:pPr>
                <a:defRPr/>
              </a:pPr>
              <a:t>‹N›</a:t>
            </a:fld>
            <a:endParaRPr lang="it-IT" altLang="it-IT"/>
          </a:p>
        </p:txBody>
      </p:sp>
    </p:spTree>
    <p:extLst>
      <p:ext uri="{BB962C8B-B14F-4D97-AF65-F5344CB8AC3E}">
        <p14:creationId xmlns:p14="http://schemas.microsoft.com/office/powerpoint/2010/main" val="4201291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DAE42161-052E-4145-8C03-D1D07BA1685D}"/>
              </a:ext>
            </a:extLst>
          </p:cNvPr>
          <p:cNvSpPr>
            <a:spLocks noGrp="1"/>
          </p:cNvSpPr>
          <p:nvPr>
            <p:ph type="dt" sz="half" idx="10"/>
          </p:nvPr>
        </p:nvSpPr>
        <p:spPr/>
        <p:txBody>
          <a:bodyPr/>
          <a:lstStyle>
            <a:lvl1pPr>
              <a:defRPr/>
            </a:lvl1pPr>
          </a:lstStyle>
          <a:p>
            <a:pPr>
              <a:defRPr/>
            </a:pPr>
            <a:fld id="{DDA60372-B5E8-44CC-A41A-24D85753B053}" type="datetimeFigureOut">
              <a:rPr lang="it-IT"/>
              <a:pPr>
                <a:defRPr/>
              </a:pPr>
              <a:t>12/05/2026</a:t>
            </a:fld>
            <a:endParaRPr lang="it-IT"/>
          </a:p>
        </p:txBody>
      </p:sp>
      <p:sp>
        <p:nvSpPr>
          <p:cNvPr id="6" name="Segnaposto piè di pagina 4">
            <a:extLst>
              <a:ext uri="{FF2B5EF4-FFF2-40B4-BE49-F238E27FC236}">
                <a16:creationId xmlns:a16="http://schemas.microsoft.com/office/drawing/2014/main" id="{9B7A5F64-FFAE-4424-A578-49F8BEDC7BC5}"/>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1F3CD8C1-12A3-4C52-B4DF-D9F6BB7063A0}"/>
              </a:ext>
            </a:extLst>
          </p:cNvPr>
          <p:cNvSpPr>
            <a:spLocks noGrp="1"/>
          </p:cNvSpPr>
          <p:nvPr>
            <p:ph type="sldNum" sz="quarter" idx="12"/>
          </p:nvPr>
        </p:nvSpPr>
        <p:spPr/>
        <p:txBody>
          <a:bodyPr/>
          <a:lstStyle>
            <a:lvl1pPr>
              <a:defRPr/>
            </a:lvl1pPr>
          </a:lstStyle>
          <a:p>
            <a:pPr>
              <a:defRPr/>
            </a:pPr>
            <a:fld id="{CFAC346C-7B94-4E8D-BDC2-7FBCC524D3BC}" type="slidenum">
              <a:rPr lang="it-IT" altLang="it-IT"/>
              <a:pPr>
                <a:defRPr/>
              </a:pPr>
              <a:t>‹N›</a:t>
            </a:fld>
            <a:endParaRPr lang="it-IT" altLang="it-IT"/>
          </a:p>
        </p:txBody>
      </p:sp>
    </p:spTree>
    <p:extLst>
      <p:ext uri="{BB962C8B-B14F-4D97-AF65-F5344CB8AC3E}">
        <p14:creationId xmlns:p14="http://schemas.microsoft.com/office/powerpoint/2010/main" val="16212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7D7F8BE7-4C38-4223-9B8A-0726CA83A541}"/>
              </a:ext>
            </a:extLst>
          </p:cNvPr>
          <p:cNvSpPr>
            <a:spLocks noGrp="1"/>
          </p:cNvSpPr>
          <p:nvPr>
            <p:ph type="dt" sz="half" idx="10"/>
          </p:nvPr>
        </p:nvSpPr>
        <p:spPr/>
        <p:txBody>
          <a:bodyPr/>
          <a:lstStyle>
            <a:lvl1pPr>
              <a:defRPr/>
            </a:lvl1pPr>
          </a:lstStyle>
          <a:p>
            <a:pPr>
              <a:defRPr/>
            </a:pPr>
            <a:fld id="{B52F3BC8-440C-42FA-88AF-9759A7904100}" type="datetimeFigureOut">
              <a:rPr lang="it-IT"/>
              <a:pPr>
                <a:defRPr/>
              </a:pPr>
              <a:t>12/05/2026</a:t>
            </a:fld>
            <a:endParaRPr lang="it-IT"/>
          </a:p>
        </p:txBody>
      </p:sp>
      <p:sp>
        <p:nvSpPr>
          <p:cNvPr id="8" name="Segnaposto piè di pagina 4">
            <a:extLst>
              <a:ext uri="{FF2B5EF4-FFF2-40B4-BE49-F238E27FC236}">
                <a16:creationId xmlns:a16="http://schemas.microsoft.com/office/drawing/2014/main" id="{B03A4908-9683-4C8F-B32E-E70C6C456AA7}"/>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B6676553-D179-457E-875E-E8E907DE826F}"/>
              </a:ext>
            </a:extLst>
          </p:cNvPr>
          <p:cNvSpPr>
            <a:spLocks noGrp="1"/>
          </p:cNvSpPr>
          <p:nvPr>
            <p:ph type="sldNum" sz="quarter" idx="12"/>
          </p:nvPr>
        </p:nvSpPr>
        <p:spPr/>
        <p:txBody>
          <a:bodyPr/>
          <a:lstStyle>
            <a:lvl1pPr>
              <a:defRPr/>
            </a:lvl1pPr>
          </a:lstStyle>
          <a:p>
            <a:pPr>
              <a:defRPr/>
            </a:pPr>
            <a:fld id="{22B26D76-853A-4942-A253-8D854C410703}" type="slidenum">
              <a:rPr lang="it-IT" altLang="it-IT"/>
              <a:pPr>
                <a:defRPr/>
              </a:pPr>
              <a:t>‹N›</a:t>
            </a:fld>
            <a:endParaRPr lang="it-IT" altLang="it-IT"/>
          </a:p>
        </p:txBody>
      </p:sp>
    </p:spTree>
    <p:extLst>
      <p:ext uri="{BB962C8B-B14F-4D97-AF65-F5344CB8AC3E}">
        <p14:creationId xmlns:p14="http://schemas.microsoft.com/office/powerpoint/2010/main" val="1887869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FE13D10E-3C06-44E6-8AA9-703EC81EE0B8}"/>
              </a:ext>
            </a:extLst>
          </p:cNvPr>
          <p:cNvSpPr>
            <a:spLocks noGrp="1"/>
          </p:cNvSpPr>
          <p:nvPr>
            <p:ph type="dt" sz="half" idx="10"/>
          </p:nvPr>
        </p:nvSpPr>
        <p:spPr/>
        <p:txBody>
          <a:bodyPr/>
          <a:lstStyle>
            <a:lvl1pPr>
              <a:defRPr/>
            </a:lvl1pPr>
          </a:lstStyle>
          <a:p>
            <a:pPr>
              <a:defRPr/>
            </a:pPr>
            <a:fld id="{B844082D-53B1-441A-BA44-7B1B8F35CB7E}" type="datetimeFigureOut">
              <a:rPr lang="it-IT"/>
              <a:pPr>
                <a:defRPr/>
              </a:pPr>
              <a:t>12/05/2026</a:t>
            </a:fld>
            <a:endParaRPr lang="it-IT"/>
          </a:p>
        </p:txBody>
      </p:sp>
      <p:sp>
        <p:nvSpPr>
          <p:cNvPr id="4" name="Segnaposto piè di pagina 4">
            <a:extLst>
              <a:ext uri="{FF2B5EF4-FFF2-40B4-BE49-F238E27FC236}">
                <a16:creationId xmlns:a16="http://schemas.microsoft.com/office/drawing/2014/main" id="{7630E36A-6E47-4B3E-8B82-941E1C5D5E08}"/>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A0628E42-BAA3-461E-B772-BE7184E0FAAE}"/>
              </a:ext>
            </a:extLst>
          </p:cNvPr>
          <p:cNvSpPr>
            <a:spLocks noGrp="1"/>
          </p:cNvSpPr>
          <p:nvPr>
            <p:ph type="sldNum" sz="quarter" idx="12"/>
          </p:nvPr>
        </p:nvSpPr>
        <p:spPr/>
        <p:txBody>
          <a:bodyPr/>
          <a:lstStyle>
            <a:lvl1pPr>
              <a:defRPr/>
            </a:lvl1pPr>
          </a:lstStyle>
          <a:p>
            <a:pPr>
              <a:defRPr/>
            </a:pPr>
            <a:fld id="{1D62E77E-A724-4DCE-BC23-45C8901D5B08}" type="slidenum">
              <a:rPr lang="it-IT" altLang="it-IT"/>
              <a:pPr>
                <a:defRPr/>
              </a:pPr>
              <a:t>‹N›</a:t>
            </a:fld>
            <a:endParaRPr lang="it-IT" altLang="it-IT"/>
          </a:p>
        </p:txBody>
      </p:sp>
    </p:spTree>
    <p:extLst>
      <p:ext uri="{BB962C8B-B14F-4D97-AF65-F5344CB8AC3E}">
        <p14:creationId xmlns:p14="http://schemas.microsoft.com/office/powerpoint/2010/main" val="3009618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8722A12C-4BA2-4B2A-BE05-258F5E8B8090}"/>
              </a:ext>
            </a:extLst>
          </p:cNvPr>
          <p:cNvSpPr>
            <a:spLocks noGrp="1"/>
          </p:cNvSpPr>
          <p:nvPr>
            <p:ph type="dt" sz="half" idx="10"/>
          </p:nvPr>
        </p:nvSpPr>
        <p:spPr/>
        <p:txBody>
          <a:bodyPr/>
          <a:lstStyle>
            <a:lvl1pPr>
              <a:defRPr/>
            </a:lvl1pPr>
          </a:lstStyle>
          <a:p>
            <a:pPr>
              <a:defRPr/>
            </a:pPr>
            <a:fld id="{7E2A77C4-562E-424A-B610-4612AB748964}" type="datetimeFigureOut">
              <a:rPr lang="it-IT"/>
              <a:pPr>
                <a:defRPr/>
              </a:pPr>
              <a:t>12/05/2026</a:t>
            </a:fld>
            <a:endParaRPr lang="it-IT"/>
          </a:p>
        </p:txBody>
      </p:sp>
      <p:sp>
        <p:nvSpPr>
          <p:cNvPr id="3" name="Segnaposto piè di pagina 4">
            <a:extLst>
              <a:ext uri="{FF2B5EF4-FFF2-40B4-BE49-F238E27FC236}">
                <a16:creationId xmlns:a16="http://schemas.microsoft.com/office/drawing/2014/main" id="{A165F642-4D8A-4F77-BE7A-F044EE9458F5}"/>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C9DA1738-A3F6-433A-80A3-1BBF867B4764}"/>
              </a:ext>
            </a:extLst>
          </p:cNvPr>
          <p:cNvSpPr>
            <a:spLocks noGrp="1"/>
          </p:cNvSpPr>
          <p:nvPr>
            <p:ph type="sldNum" sz="quarter" idx="12"/>
          </p:nvPr>
        </p:nvSpPr>
        <p:spPr/>
        <p:txBody>
          <a:bodyPr/>
          <a:lstStyle>
            <a:lvl1pPr>
              <a:defRPr/>
            </a:lvl1pPr>
          </a:lstStyle>
          <a:p>
            <a:pPr>
              <a:defRPr/>
            </a:pPr>
            <a:fld id="{DF8DC415-CB30-4AE0-B396-634F5381A292}" type="slidenum">
              <a:rPr lang="it-IT" altLang="it-IT"/>
              <a:pPr>
                <a:defRPr/>
              </a:pPr>
              <a:t>‹N›</a:t>
            </a:fld>
            <a:endParaRPr lang="it-IT" altLang="it-IT"/>
          </a:p>
        </p:txBody>
      </p:sp>
    </p:spTree>
    <p:extLst>
      <p:ext uri="{BB962C8B-B14F-4D97-AF65-F5344CB8AC3E}">
        <p14:creationId xmlns:p14="http://schemas.microsoft.com/office/powerpoint/2010/main" val="103741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F4393566-057A-4599-972F-394EC47926F0}"/>
              </a:ext>
            </a:extLst>
          </p:cNvPr>
          <p:cNvSpPr>
            <a:spLocks noGrp="1"/>
          </p:cNvSpPr>
          <p:nvPr>
            <p:ph type="dt" sz="half" idx="10"/>
          </p:nvPr>
        </p:nvSpPr>
        <p:spPr/>
        <p:txBody>
          <a:bodyPr/>
          <a:lstStyle>
            <a:lvl1pPr>
              <a:defRPr/>
            </a:lvl1pPr>
          </a:lstStyle>
          <a:p>
            <a:pPr>
              <a:defRPr/>
            </a:pPr>
            <a:fld id="{5CB24BF9-E416-4B03-BBF5-78250CE00067}" type="datetimeFigureOut">
              <a:rPr lang="it-IT"/>
              <a:pPr>
                <a:defRPr/>
              </a:pPr>
              <a:t>12/05/2026</a:t>
            </a:fld>
            <a:endParaRPr lang="it-IT"/>
          </a:p>
        </p:txBody>
      </p:sp>
      <p:sp>
        <p:nvSpPr>
          <p:cNvPr id="6" name="Segnaposto piè di pagina 4">
            <a:extLst>
              <a:ext uri="{FF2B5EF4-FFF2-40B4-BE49-F238E27FC236}">
                <a16:creationId xmlns:a16="http://schemas.microsoft.com/office/drawing/2014/main" id="{4688368A-F528-478C-BCF5-FDCAE5B6A1BB}"/>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85FD9963-3531-4839-8C10-3AFC95022BD4}"/>
              </a:ext>
            </a:extLst>
          </p:cNvPr>
          <p:cNvSpPr>
            <a:spLocks noGrp="1"/>
          </p:cNvSpPr>
          <p:nvPr>
            <p:ph type="sldNum" sz="quarter" idx="12"/>
          </p:nvPr>
        </p:nvSpPr>
        <p:spPr/>
        <p:txBody>
          <a:bodyPr/>
          <a:lstStyle>
            <a:lvl1pPr>
              <a:defRPr/>
            </a:lvl1pPr>
          </a:lstStyle>
          <a:p>
            <a:pPr>
              <a:defRPr/>
            </a:pPr>
            <a:fld id="{40F34F8A-F7EE-4643-9C8F-5DC67C178CCD}" type="slidenum">
              <a:rPr lang="it-IT" altLang="it-IT"/>
              <a:pPr>
                <a:defRPr/>
              </a:pPr>
              <a:t>‹N›</a:t>
            </a:fld>
            <a:endParaRPr lang="it-IT" altLang="it-IT"/>
          </a:p>
        </p:txBody>
      </p:sp>
    </p:spTree>
    <p:extLst>
      <p:ext uri="{BB962C8B-B14F-4D97-AF65-F5344CB8AC3E}">
        <p14:creationId xmlns:p14="http://schemas.microsoft.com/office/powerpoint/2010/main" val="2266556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E3D62C86-DA39-47CB-A174-5B3159B67053}"/>
              </a:ext>
            </a:extLst>
          </p:cNvPr>
          <p:cNvSpPr>
            <a:spLocks noGrp="1"/>
          </p:cNvSpPr>
          <p:nvPr>
            <p:ph type="dt" sz="half" idx="10"/>
          </p:nvPr>
        </p:nvSpPr>
        <p:spPr/>
        <p:txBody>
          <a:bodyPr/>
          <a:lstStyle>
            <a:lvl1pPr>
              <a:defRPr/>
            </a:lvl1pPr>
          </a:lstStyle>
          <a:p>
            <a:pPr>
              <a:defRPr/>
            </a:pPr>
            <a:fld id="{ADCDCC1C-047A-41F9-9B89-50F6229E5290}" type="datetimeFigureOut">
              <a:rPr lang="it-IT"/>
              <a:pPr>
                <a:defRPr/>
              </a:pPr>
              <a:t>12/05/2026</a:t>
            </a:fld>
            <a:endParaRPr lang="it-IT"/>
          </a:p>
        </p:txBody>
      </p:sp>
      <p:sp>
        <p:nvSpPr>
          <p:cNvPr id="6" name="Segnaposto piè di pagina 4">
            <a:extLst>
              <a:ext uri="{FF2B5EF4-FFF2-40B4-BE49-F238E27FC236}">
                <a16:creationId xmlns:a16="http://schemas.microsoft.com/office/drawing/2014/main" id="{EC61FCCE-6344-4125-A0C6-2A2C42778BAD}"/>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975C75AC-9359-492C-A06B-8CA64B648B3E}"/>
              </a:ext>
            </a:extLst>
          </p:cNvPr>
          <p:cNvSpPr>
            <a:spLocks noGrp="1"/>
          </p:cNvSpPr>
          <p:nvPr>
            <p:ph type="sldNum" sz="quarter" idx="12"/>
          </p:nvPr>
        </p:nvSpPr>
        <p:spPr/>
        <p:txBody>
          <a:bodyPr/>
          <a:lstStyle>
            <a:lvl1pPr>
              <a:defRPr/>
            </a:lvl1pPr>
          </a:lstStyle>
          <a:p>
            <a:pPr>
              <a:defRPr/>
            </a:pPr>
            <a:fld id="{CA1C0F0A-FAD5-48DF-88BF-6F644721C24C}" type="slidenum">
              <a:rPr lang="it-IT" altLang="it-IT"/>
              <a:pPr>
                <a:defRPr/>
              </a:pPr>
              <a:t>‹N›</a:t>
            </a:fld>
            <a:endParaRPr lang="it-IT" altLang="it-IT"/>
          </a:p>
        </p:txBody>
      </p:sp>
    </p:spTree>
    <p:extLst>
      <p:ext uri="{BB962C8B-B14F-4D97-AF65-F5344CB8AC3E}">
        <p14:creationId xmlns:p14="http://schemas.microsoft.com/office/powerpoint/2010/main" val="97434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a:extLst>
              <a:ext uri="{FF2B5EF4-FFF2-40B4-BE49-F238E27FC236}">
                <a16:creationId xmlns:a16="http://schemas.microsoft.com/office/drawing/2014/main" id="{13A80091-3E67-4D71-9935-22EA26F54CA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Segnaposto testo 2">
            <a:extLst>
              <a:ext uri="{FF2B5EF4-FFF2-40B4-BE49-F238E27FC236}">
                <a16:creationId xmlns:a16="http://schemas.microsoft.com/office/drawing/2014/main" id="{A14C4CCD-E858-4C5D-99FA-A11F7EF000B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1346FB06-2F49-4608-9FCB-6EC22FB947E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5DDAECC-75F4-4C6E-8E39-721AE655C442}" type="datetimeFigureOut">
              <a:rPr lang="it-IT"/>
              <a:pPr>
                <a:defRPr/>
              </a:pPr>
              <a:t>12/05/2026</a:t>
            </a:fld>
            <a:endParaRPr lang="it-IT"/>
          </a:p>
        </p:txBody>
      </p:sp>
      <p:sp>
        <p:nvSpPr>
          <p:cNvPr id="5" name="Segnaposto piè di pagina 4">
            <a:extLst>
              <a:ext uri="{FF2B5EF4-FFF2-40B4-BE49-F238E27FC236}">
                <a16:creationId xmlns:a16="http://schemas.microsoft.com/office/drawing/2014/main" id="{B2D0B814-8AE2-4829-84C1-76C2AED4EF6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a:extLst>
              <a:ext uri="{FF2B5EF4-FFF2-40B4-BE49-F238E27FC236}">
                <a16:creationId xmlns:a16="http://schemas.microsoft.com/office/drawing/2014/main" id="{CFA419DB-FAA6-4C5B-9361-2B7F6FC119E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B57A8B6-4C18-4ADA-B547-DF81B898CA9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51CA64-149D-45DD-B27B-7B9C98637BF9}"/>
              </a:ext>
            </a:extLst>
          </p:cNvPr>
          <p:cNvSpPr>
            <a:spLocks noGrp="1"/>
          </p:cNvSpPr>
          <p:nvPr>
            <p:ph type="ctrTitle"/>
          </p:nvPr>
        </p:nvSpPr>
        <p:spPr/>
        <p:txBody>
          <a:bodyPr rtlCol="0">
            <a:normAutofit fontScale="90000"/>
          </a:bodyPr>
          <a:lstStyle/>
          <a:p>
            <a:pPr eaLnBrk="1" fontAlgn="auto" hangingPunct="1">
              <a:spcAft>
                <a:spcPts val="0"/>
              </a:spcAft>
              <a:defRPr/>
            </a:pPr>
            <a:r>
              <a:rPr lang="it-IT" dirty="0"/>
              <a:t>CRITERI VALUTAZIONE DANNO PSICHICO</a:t>
            </a:r>
            <a:br>
              <a:rPr lang="it-IT" dirty="0"/>
            </a:br>
            <a:endParaRPr lang="it-IT" dirty="0"/>
          </a:p>
        </p:txBody>
      </p:sp>
      <p:sp>
        <p:nvSpPr>
          <p:cNvPr id="3" name="Sottotitolo 2">
            <a:extLst>
              <a:ext uri="{FF2B5EF4-FFF2-40B4-BE49-F238E27FC236}">
                <a16:creationId xmlns:a16="http://schemas.microsoft.com/office/drawing/2014/main" id="{649579D7-DDDD-427F-92B6-95E60DA06755}"/>
              </a:ext>
            </a:extLst>
          </p:cNvPr>
          <p:cNvSpPr>
            <a:spLocks noGrp="1"/>
          </p:cNvSpPr>
          <p:nvPr>
            <p:ph type="subTitle" idx="1"/>
          </p:nvPr>
        </p:nvSpPr>
        <p:spPr/>
        <p:txBody>
          <a:bodyPr rtlCol="0">
            <a:normAutofit/>
          </a:bodyPr>
          <a:lstStyle/>
          <a:p>
            <a:pPr eaLnBrk="1" fontAlgn="auto" hangingPunct="1">
              <a:spcAft>
                <a:spcPts val="0"/>
              </a:spcAft>
              <a:defRPr/>
            </a:pPr>
            <a:r>
              <a:rPr lang="it-IT" dirty="0"/>
              <a:t> </a:t>
            </a:r>
          </a:p>
          <a:p>
            <a:pPr eaLnBrk="1" fontAlgn="auto" hangingPunct="1">
              <a:spcAft>
                <a:spcPts val="0"/>
              </a:spcAft>
              <a:defRPr/>
            </a:pP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B082D5E5-81C3-48BF-B7DA-576BF9134F26}"/>
              </a:ext>
            </a:extLst>
          </p:cNvPr>
          <p:cNvSpPr>
            <a:spLocks noGrp="1"/>
          </p:cNvSpPr>
          <p:nvPr>
            <p:ph type="title"/>
          </p:nvPr>
        </p:nvSpPr>
        <p:spPr/>
        <p:txBody>
          <a:bodyPr/>
          <a:lstStyle/>
          <a:p>
            <a:pPr eaLnBrk="1" hangingPunct="1"/>
            <a:endParaRPr lang="it-IT" altLang="it-IT"/>
          </a:p>
        </p:txBody>
      </p:sp>
      <p:sp>
        <p:nvSpPr>
          <p:cNvPr id="4099" name="Segnaposto contenuto 2">
            <a:extLst>
              <a:ext uri="{FF2B5EF4-FFF2-40B4-BE49-F238E27FC236}">
                <a16:creationId xmlns:a16="http://schemas.microsoft.com/office/drawing/2014/main" id="{5DD6B293-7806-4A45-81E2-90D4D79C77B5}"/>
              </a:ext>
            </a:extLst>
          </p:cNvPr>
          <p:cNvSpPr>
            <a:spLocks noGrp="1"/>
          </p:cNvSpPr>
          <p:nvPr>
            <p:ph idx="1"/>
          </p:nvPr>
        </p:nvSpPr>
        <p:spPr/>
        <p:txBody>
          <a:bodyPr/>
          <a:lstStyle/>
          <a:p>
            <a:pPr eaLnBrk="1" hangingPunct="1"/>
            <a:r>
              <a:rPr lang="it-IT" altLang="it-IT"/>
              <a:t>Lucro cessante e danno emergente</a:t>
            </a:r>
          </a:p>
          <a:p>
            <a:pPr eaLnBrk="1" hangingPunct="1"/>
            <a:r>
              <a:rPr lang="it-IT" altLang="it-IT"/>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B7124F2A-0B2E-4C6E-A013-BA50079D81F2}"/>
              </a:ext>
            </a:extLst>
          </p:cNvPr>
          <p:cNvSpPr>
            <a:spLocks noGrp="1"/>
          </p:cNvSpPr>
          <p:nvPr>
            <p:ph type="title"/>
          </p:nvPr>
        </p:nvSpPr>
        <p:spPr/>
        <p:txBody>
          <a:bodyPr/>
          <a:lstStyle/>
          <a:p>
            <a:pPr eaLnBrk="1" hangingPunct="1"/>
            <a:r>
              <a:rPr lang="it-IT" altLang="it-IT"/>
              <a:t>Salute bene costituzionalmente protetto</a:t>
            </a:r>
          </a:p>
        </p:txBody>
      </p:sp>
      <p:sp>
        <p:nvSpPr>
          <p:cNvPr id="5123" name="Segnaposto contenuto 2">
            <a:extLst>
              <a:ext uri="{FF2B5EF4-FFF2-40B4-BE49-F238E27FC236}">
                <a16:creationId xmlns:a16="http://schemas.microsoft.com/office/drawing/2014/main" id="{CB85FA0C-578B-434C-B8DC-D7DBC6EAA821}"/>
              </a:ext>
            </a:extLst>
          </p:cNvPr>
          <p:cNvSpPr>
            <a:spLocks noGrp="1"/>
          </p:cNvSpPr>
          <p:nvPr>
            <p:ph idx="1"/>
          </p:nvPr>
        </p:nvSpPr>
        <p:spPr/>
        <p:txBody>
          <a:bodyPr/>
          <a:lstStyle/>
          <a:p>
            <a:pPr eaLnBrk="1" hangingPunct="1"/>
            <a:r>
              <a:rPr lang="it-IT" altLang="it-IT" dirty="0"/>
              <a:t>Danno psichico ed esistenziale</a:t>
            </a:r>
          </a:p>
          <a:p>
            <a:pPr eaLnBrk="1" hangingPunct="1"/>
            <a:r>
              <a:rPr lang="it-IT" altLang="it-IT" dirty="0"/>
              <a:t>Danno biologico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B30990-8D7E-1CB8-5763-6AC94895A089}"/>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1. Danno biologico di natura psichica</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EE0D979C-EFB4-E7A3-E08E-16BA2A7AA8B5}"/>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È definito come la compromissione dell’integrità psicofisica della persona, suscettibile di accertamento medico-legale.</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Deve essere diagnosticato secondo i criteri del DSM-5 o dell’ICD-11.</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La valutazione include:</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Diagnosi clinica (disturbi d’ansia, PTSD, depressione, disturbi dell’adattamento, ecc.).</a:t>
            </a:r>
          </a:p>
          <a:p>
            <a:pPr>
              <a:spcAft>
                <a:spcPts val="900"/>
              </a:spcAf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4010309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184E71-4A26-DFE8-7891-32D42F3E7A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FBC8F7A-5F34-7C31-AAB7-EC507D8E2CCE}"/>
              </a:ext>
            </a:extLst>
          </p:cNvPr>
          <p:cNvSpPr>
            <a:spLocks noGrp="1"/>
          </p:cNvSpPr>
          <p:nvPr>
            <p:ph idx="1"/>
          </p:nvPr>
        </p:nvSpPr>
        <p:spPr/>
        <p:txBody>
          <a:bodyPr/>
          <a:lstStyle/>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Esame psicodiagnostico (test psicometrici come MMPI-2, Rorschach, SCID, ecc.).</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Causalità (deve esistere un nesso causale tra l’evento dannoso e il disturbo psichico).</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Quantificazione del danno in termini di percentuale di invalidità permanente o temporanea (secondo le tabelle medico-legali).</a:t>
            </a:r>
          </a:p>
          <a:p>
            <a:endParaRPr lang="it-IT" dirty="0"/>
          </a:p>
        </p:txBody>
      </p:sp>
    </p:spTree>
    <p:extLst>
      <p:ext uri="{BB962C8B-B14F-4D97-AF65-F5344CB8AC3E}">
        <p14:creationId xmlns:p14="http://schemas.microsoft.com/office/powerpoint/2010/main" val="2726370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5FD0F7-38B7-5BD2-2E30-9EEBB76C40AA}"/>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2. Danno morale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D0757E7F-DC93-8793-E451-1842D602122D}"/>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È il pregiudizio soggettivo e temporaneo legato alla sofferenza emotiva derivante dall’evento dannoso.</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Non è sempre quantificabile in termini percentuali come il danno biologico, ma viene riconosciuto in sede giudiziaria.</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Può essere valutato attraverso:</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Testimonianze (dichiarazioni del soggetto e dei suoi familiari).</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Esame clinico (manifestazioni di sofferenza emotiva, ansia, disperazione).</a:t>
            </a:r>
          </a:p>
          <a:p>
            <a:pPr>
              <a:spcAft>
                <a:spcPts val="900"/>
              </a:spcAf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Durata della sofferenza e intensità del disagio.</a:t>
            </a:r>
          </a:p>
          <a:p>
            <a:endParaRPr lang="it-IT" dirty="0"/>
          </a:p>
        </p:txBody>
      </p:sp>
    </p:spTree>
    <p:extLst>
      <p:ext uri="{BB962C8B-B14F-4D97-AF65-F5344CB8AC3E}">
        <p14:creationId xmlns:p14="http://schemas.microsoft.com/office/powerpoint/2010/main" val="3873231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3D4B9E-E82F-EA95-235D-C76B57123198}"/>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3. Danno esistenziale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6534F1E9-F0F6-3D2F-A44D-A4295DC0F338}"/>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È il peggioramento della qualità della vita e l’alterazione della sfera relazionale e sociale della vittima.</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Include la perdita di interessi, il ritiro sociale, la compromissione della vita lavorativa o affettiva.</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Si valuta attraverso:</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Modifiche delle abitudini di vita (prima e dopo l’evento).</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Conseguenze sull’autonomia personale.</a:t>
            </a:r>
          </a:p>
          <a:p>
            <a:pPr>
              <a:spcAft>
                <a:spcPts val="900"/>
              </a:spcAf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Perdita di capacità relazionali e lavorative.</a:t>
            </a:r>
          </a:p>
          <a:p>
            <a:endParaRPr lang="it-IT" dirty="0"/>
          </a:p>
        </p:txBody>
      </p:sp>
    </p:spTree>
    <p:extLst>
      <p:ext uri="{BB962C8B-B14F-4D97-AF65-F5344CB8AC3E}">
        <p14:creationId xmlns:p14="http://schemas.microsoft.com/office/powerpoint/2010/main" val="2482513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E99C06-BC86-90AA-76FD-B7603AD6B55F}"/>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Metodologia di valutazione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D0DB356B-2D97-44EC-F1FE-163EC6D80575}"/>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Colloqui clinici e anamnesi psichiatrica.</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Somministrazione di test psicodiagnostici (MMPI-2, WAIS, PAI, ecc.).</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Analisi della documentazione sanitaria (cartelle cliniche, referti specialistici).</a:t>
            </a:r>
          </a:p>
          <a:p>
            <a:pPr>
              <a:spcAft>
                <a:spcPts val="900"/>
              </a:spcAf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Osservazione diretta e analisi del contesto sociale e lavorativo.</a:t>
            </a:r>
          </a:p>
          <a:p>
            <a:endParaRPr lang="it-IT" dirty="0"/>
          </a:p>
        </p:txBody>
      </p:sp>
    </p:spTree>
    <p:extLst>
      <p:ext uri="{BB962C8B-B14F-4D97-AF65-F5344CB8AC3E}">
        <p14:creationId xmlns:p14="http://schemas.microsoft.com/office/powerpoint/2010/main" val="3983204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19A5AF-DA27-2133-D9BF-A757D67174BD}"/>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1. Strumenti di valutazione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009A5576-AC64-BA92-0154-437CE53B8781}"/>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a. Colloquio clinico e anamnesi psichiatrica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Raccolta della storia personale, clinica e traumatica del soggetto.</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Esame dello stato mentale (comportamento, affettività, contenuto del pensiero, capacità cognitive).</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Valutazione della congruenza tra il racconto del paziente e le evidenze cliniche.</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a:buNone/>
            </a:pPr>
            <a:r>
              <a:rPr lang="it-IT" sz="1800" dirty="0">
                <a:solidFill>
                  <a:srgbClr val="808080"/>
                </a:solidFill>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507101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77C757-02FA-04D4-3ABF-AA5D1E5C3CB0}"/>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b. Test psicodiagnostici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D883E7B9-9C54-DCE6-D6CA-1F00151A294F}"/>
              </a:ext>
            </a:extLst>
          </p:cNvPr>
          <p:cNvSpPr>
            <a:spLocks noGrp="1"/>
          </p:cNvSpPr>
          <p:nvPr>
            <p:ph idx="1"/>
          </p:nvPr>
        </p:nvSpPr>
        <p:spPr/>
        <p:txBody>
          <a:bodyPr/>
          <a:lstStyle/>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L’uso di test standardizzati permette di ottenere dati oggettivi sul funzionamento psichico del soggetto.</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1. </a:t>
            </a:r>
            <a:r>
              <a:rPr lang="it-IT" sz="3200" dirty="0">
                <a:effectLst/>
                <a:latin typeface="Aptos" panose="020B0004020202020204" pitchFamily="34" charset="0"/>
                <a:ea typeface="Aptos" panose="020B0004020202020204" pitchFamily="34" charset="0"/>
                <a:cs typeface="Aptos" panose="020B0004020202020204" pitchFamily="34" charset="0"/>
              </a:rPr>
              <a:t>Test di personalità e psicopatologia</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MMPI-2 / MMPI-2-RF (Minnesota </a:t>
            </a:r>
            <a:r>
              <a:rPr lang="it-IT" sz="3200" dirty="0" err="1">
                <a:effectLst/>
                <a:latin typeface="Aptos" panose="020B0004020202020204" pitchFamily="34" charset="0"/>
                <a:ea typeface="Aptos" panose="020B0004020202020204" pitchFamily="34" charset="0"/>
                <a:cs typeface="Aptos" panose="020B0004020202020204" pitchFamily="34" charset="0"/>
              </a:rPr>
              <a:t>Multiphasic</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err="1">
                <a:effectLst/>
                <a:latin typeface="Aptos" panose="020B0004020202020204" pitchFamily="34" charset="0"/>
                <a:ea typeface="Aptos" panose="020B0004020202020204" pitchFamily="34" charset="0"/>
                <a:cs typeface="Aptos" panose="020B0004020202020204" pitchFamily="34" charset="0"/>
              </a:rPr>
              <a:t>Personality</a:t>
            </a:r>
            <a:r>
              <a:rPr lang="it-IT" sz="3200" dirty="0">
                <a:effectLst/>
                <a:latin typeface="Aptos" panose="020B0004020202020204" pitchFamily="34" charset="0"/>
                <a:ea typeface="Aptos" panose="020B0004020202020204" pitchFamily="34" charset="0"/>
                <a:cs typeface="Aptos" panose="020B0004020202020204" pitchFamily="34" charset="0"/>
              </a:rPr>
              <a:t> Inventory): utile per identificare sintomi psicopatologici e disturbi di personalità.</a:t>
            </a:r>
          </a:p>
          <a:p>
            <a:endParaRPr lang="it-IT" dirty="0"/>
          </a:p>
        </p:txBody>
      </p:sp>
    </p:spTree>
    <p:extLst>
      <p:ext uri="{BB962C8B-B14F-4D97-AF65-F5344CB8AC3E}">
        <p14:creationId xmlns:p14="http://schemas.microsoft.com/office/powerpoint/2010/main" val="4206105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7F2240-0BAE-1B20-1FE1-A8501AED11B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1519113-C22D-4B31-EBAE-FF54DE696A3E}"/>
              </a:ext>
            </a:extLst>
          </p:cNvPr>
          <p:cNvSpPr>
            <a:spLocks noGrp="1"/>
          </p:cNvSpPr>
          <p:nvPr>
            <p:ph idx="1"/>
          </p:nvPr>
        </p:nvSpPr>
        <p:spPr/>
        <p:txBody>
          <a:bodyPr/>
          <a:lstStyle/>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PAI (</a:t>
            </a:r>
            <a:r>
              <a:rPr lang="it-IT" sz="3200" dirty="0" err="1">
                <a:effectLst/>
                <a:latin typeface="Aptos" panose="020B0004020202020204" pitchFamily="34" charset="0"/>
                <a:ea typeface="Aptos" panose="020B0004020202020204" pitchFamily="34" charset="0"/>
                <a:cs typeface="Aptos" panose="020B0004020202020204" pitchFamily="34" charset="0"/>
              </a:rPr>
              <a:t>Personality</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err="1">
                <a:effectLst/>
                <a:latin typeface="Aptos" panose="020B0004020202020204" pitchFamily="34" charset="0"/>
                <a:ea typeface="Aptos" panose="020B0004020202020204" pitchFamily="34" charset="0"/>
                <a:cs typeface="Aptos" panose="020B0004020202020204" pitchFamily="34" charset="0"/>
              </a:rPr>
              <a:t>Assessment</a:t>
            </a:r>
            <a:r>
              <a:rPr lang="it-IT" sz="3200" dirty="0">
                <a:effectLst/>
                <a:latin typeface="Aptos" panose="020B0004020202020204" pitchFamily="34" charset="0"/>
                <a:ea typeface="Aptos" panose="020B0004020202020204" pitchFamily="34" charset="0"/>
                <a:cs typeface="Aptos" panose="020B0004020202020204" pitchFamily="34" charset="0"/>
              </a:rPr>
              <a:t> Inventory): simile al MMPI-2, aiuta a valutare distress emotivo e adattamento.</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SCID-5 (</a:t>
            </a:r>
            <a:r>
              <a:rPr lang="it-IT" sz="3200" dirty="0" err="1">
                <a:effectLst/>
                <a:latin typeface="Aptos" panose="020B0004020202020204" pitchFamily="34" charset="0"/>
                <a:ea typeface="Aptos" panose="020B0004020202020204" pitchFamily="34" charset="0"/>
                <a:cs typeface="Aptos" panose="020B0004020202020204" pitchFamily="34" charset="0"/>
              </a:rPr>
              <a:t>Structured</a:t>
            </a:r>
            <a:r>
              <a:rPr lang="it-IT" sz="3200" dirty="0">
                <a:effectLst/>
                <a:latin typeface="Aptos" panose="020B0004020202020204" pitchFamily="34" charset="0"/>
                <a:ea typeface="Aptos" panose="020B0004020202020204" pitchFamily="34" charset="0"/>
                <a:cs typeface="Aptos" panose="020B0004020202020204" pitchFamily="34" charset="0"/>
              </a:rPr>
              <a:t> Clinical Interview for DSM-5): intervista strutturata per la diagnosi di disturbi mentali secondo il DSM-5.</a:t>
            </a:r>
          </a:p>
          <a:p>
            <a:endParaRPr lang="it-IT" dirty="0"/>
          </a:p>
        </p:txBody>
      </p:sp>
    </p:spTree>
    <p:extLst>
      <p:ext uri="{BB962C8B-B14F-4D97-AF65-F5344CB8AC3E}">
        <p14:creationId xmlns:p14="http://schemas.microsoft.com/office/powerpoint/2010/main" val="728625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E6731F-A9B2-7393-D3B5-DDE3A9481F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26F8A6A-2DF6-EB26-AFD0-27439D59B709}"/>
              </a:ext>
            </a:extLst>
          </p:cNvPr>
          <p:cNvSpPr>
            <a:spLocks noGrp="1"/>
          </p:cNvSpPr>
          <p:nvPr>
            <p:ph idx="1"/>
          </p:nvPr>
        </p:nvSpPr>
        <p:spPr/>
        <p:txBody>
          <a:bodyPr/>
          <a:lstStyle/>
          <a:p>
            <a:r>
              <a:rPr lang="it-IT" dirty="0">
                <a:effectLst/>
                <a:latin typeface="Times New Roman" panose="02020603050405020304" pitchFamily="18" charset="0"/>
                <a:ea typeface="Aptos" panose="020B0004020202020204" pitchFamily="34" charset="0"/>
                <a:cs typeface="Aptos" panose="020B0004020202020204" pitchFamily="34" charset="0"/>
              </a:rPr>
              <a:t>La valutazione del danno psichico in ambito legale richiede un approccio integrato tra colloquio clinico, test psicodiagnostici e analisi medico-legale, con strumenti che garantiscano un’analisi obiettiva e scientifica della condizione della vittima.</a:t>
            </a:r>
            <a:endParaRPr lang="it-IT"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079606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B1B372-9234-0B1F-B0BE-9B4C67DD906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7CC1523-9DE4-A2A4-A6E3-A6863F488D09}"/>
              </a:ext>
            </a:extLst>
          </p:cNvPr>
          <p:cNvSpPr>
            <a:spLocks noGrp="1"/>
          </p:cNvSpPr>
          <p:nvPr>
            <p:ph idx="1"/>
          </p:nvPr>
        </p:nvSpPr>
        <p:spPr/>
        <p:txBody>
          <a:bodyPr/>
          <a:lstStyle/>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SCL-90-R (</a:t>
            </a:r>
            <a:r>
              <a:rPr lang="it-IT" sz="3200" dirty="0" err="1">
                <a:effectLst/>
                <a:latin typeface="Aptos" panose="020B0004020202020204" pitchFamily="34" charset="0"/>
                <a:ea typeface="Aptos" panose="020B0004020202020204" pitchFamily="34" charset="0"/>
                <a:cs typeface="Aptos" panose="020B0004020202020204" pitchFamily="34" charset="0"/>
              </a:rPr>
              <a:t>Symptom</a:t>
            </a:r>
            <a:r>
              <a:rPr lang="it-IT" sz="3200" dirty="0">
                <a:effectLst/>
                <a:latin typeface="Aptos" panose="020B0004020202020204" pitchFamily="34" charset="0"/>
                <a:ea typeface="Aptos" panose="020B0004020202020204" pitchFamily="34" charset="0"/>
                <a:cs typeface="Aptos" panose="020B0004020202020204" pitchFamily="34" charset="0"/>
              </a:rPr>
              <a:t> Checklist-90-R): misura il livello generale di disagio psicologico.</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2. </a:t>
            </a:r>
            <a:r>
              <a:rPr lang="it-IT" sz="3200" dirty="0">
                <a:effectLst/>
                <a:latin typeface="Aptos" panose="020B0004020202020204" pitchFamily="34" charset="0"/>
                <a:ea typeface="Aptos" panose="020B0004020202020204" pitchFamily="34" charset="0"/>
                <a:cs typeface="Aptos" panose="020B0004020202020204" pitchFamily="34" charset="0"/>
              </a:rPr>
              <a:t>Test specifici per trauma e stress</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CAPS-5 (</a:t>
            </a:r>
            <a:r>
              <a:rPr lang="it-IT" sz="3200" dirty="0" err="1">
                <a:effectLst/>
                <a:latin typeface="Aptos" panose="020B0004020202020204" pitchFamily="34" charset="0"/>
                <a:ea typeface="Aptos" panose="020B0004020202020204" pitchFamily="34" charset="0"/>
                <a:cs typeface="Aptos" panose="020B0004020202020204" pitchFamily="34" charset="0"/>
              </a:rPr>
              <a:t>Clinician-Administered</a:t>
            </a:r>
            <a:r>
              <a:rPr lang="it-IT" sz="3200" dirty="0">
                <a:effectLst/>
                <a:latin typeface="Aptos" panose="020B0004020202020204" pitchFamily="34" charset="0"/>
                <a:ea typeface="Aptos" panose="020B0004020202020204" pitchFamily="34" charset="0"/>
                <a:cs typeface="Aptos" panose="020B0004020202020204" pitchFamily="34" charset="0"/>
              </a:rPr>
              <a:t> PTSD Scale for DSM-5): test </a:t>
            </a:r>
            <a:r>
              <a:rPr lang="it-IT" sz="3200" dirty="0" err="1">
                <a:effectLst/>
                <a:latin typeface="Aptos" panose="020B0004020202020204" pitchFamily="34" charset="0"/>
                <a:ea typeface="Aptos" panose="020B0004020202020204" pitchFamily="34" charset="0"/>
                <a:cs typeface="Aptos" panose="020B0004020202020204" pitchFamily="34" charset="0"/>
              </a:rPr>
              <a:t>gold</a:t>
            </a:r>
            <a:r>
              <a:rPr lang="it-IT" sz="3200" dirty="0">
                <a:effectLst/>
                <a:latin typeface="Aptos" panose="020B0004020202020204" pitchFamily="34" charset="0"/>
                <a:ea typeface="Aptos" panose="020B0004020202020204" pitchFamily="34" charset="0"/>
                <a:cs typeface="Aptos" panose="020B0004020202020204" pitchFamily="34" charset="0"/>
              </a:rPr>
              <a:t> standard per la diagnosi di Disturbo Post-Traumatico da Stress (PTSD).</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IES-R (Impact of Event Scale – </a:t>
            </a:r>
            <a:r>
              <a:rPr lang="it-IT" sz="3200" dirty="0" err="1">
                <a:effectLst/>
                <a:latin typeface="Aptos" panose="020B0004020202020204" pitchFamily="34" charset="0"/>
                <a:ea typeface="Aptos" panose="020B0004020202020204" pitchFamily="34" charset="0"/>
                <a:cs typeface="Aptos" panose="020B0004020202020204" pitchFamily="34" charset="0"/>
              </a:rPr>
              <a:t>Revised</a:t>
            </a:r>
            <a:r>
              <a:rPr lang="it-IT" sz="3200" dirty="0">
                <a:effectLst/>
                <a:latin typeface="Aptos" panose="020B0004020202020204" pitchFamily="34" charset="0"/>
                <a:ea typeface="Aptos" panose="020B0004020202020204" pitchFamily="34" charset="0"/>
                <a:cs typeface="Aptos" panose="020B0004020202020204" pitchFamily="34" charset="0"/>
              </a:rPr>
              <a:t>): misura la gravità dei sintomi legati a un evento traumatico.</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BDI-II (Beck </a:t>
            </a:r>
            <a:r>
              <a:rPr lang="it-IT" sz="3200" dirty="0" err="1">
                <a:effectLst/>
                <a:latin typeface="Aptos" panose="020B0004020202020204" pitchFamily="34" charset="0"/>
                <a:ea typeface="Aptos" panose="020B0004020202020204" pitchFamily="34" charset="0"/>
                <a:cs typeface="Aptos" panose="020B0004020202020204" pitchFamily="34" charset="0"/>
              </a:rPr>
              <a:t>Depression</a:t>
            </a:r>
            <a:r>
              <a:rPr lang="it-IT" sz="3200" dirty="0">
                <a:effectLst/>
                <a:latin typeface="Aptos" panose="020B0004020202020204" pitchFamily="34" charset="0"/>
                <a:ea typeface="Aptos" panose="020B0004020202020204" pitchFamily="34" charset="0"/>
                <a:cs typeface="Aptos" panose="020B0004020202020204" pitchFamily="34" charset="0"/>
              </a:rPr>
              <a:t> Inventory-II): misura la gravità della depressione.</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BAI (Beck </a:t>
            </a:r>
            <a:r>
              <a:rPr lang="it-IT" sz="3200" dirty="0" err="1">
                <a:effectLst/>
                <a:latin typeface="Aptos" panose="020B0004020202020204" pitchFamily="34" charset="0"/>
                <a:ea typeface="Aptos" panose="020B0004020202020204" pitchFamily="34" charset="0"/>
                <a:cs typeface="Aptos" panose="020B0004020202020204" pitchFamily="34" charset="0"/>
              </a:rPr>
              <a:t>Anxiety</a:t>
            </a:r>
            <a:r>
              <a:rPr lang="it-IT" sz="3200" dirty="0">
                <a:effectLst/>
                <a:latin typeface="Aptos" panose="020B0004020202020204" pitchFamily="34" charset="0"/>
                <a:ea typeface="Aptos" panose="020B0004020202020204" pitchFamily="34" charset="0"/>
                <a:cs typeface="Aptos" panose="020B0004020202020204" pitchFamily="34" charset="0"/>
              </a:rPr>
              <a:t> Inventory): valuta il livello di ansia.</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3. </a:t>
            </a:r>
            <a:r>
              <a:rPr lang="it-IT" sz="3200" dirty="0">
                <a:effectLst/>
                <a:latin typeface="Aptos" panose="020B0004020202020204" pitchFamily="34" charset="0"/>
                <a:ea typeface="Aptos" panose="020B0004020202020204" pitchFamily="34" charset="0"/>
                <a:cs typeface="Aptos" panose="020B0004020202020204" pitchFamily="34" charset="0"/>
              </a:rPr>
              <a:t>Test cognitivi e neuropsicologici</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WAIS-IV (</a:t>
            </a:r>
            <a:r>
              <a:rPr lang="it-IT" sz="3200" dirty="0" err="1">
                <a:effectLst/>
                <a:latin typeface="Aptos" panose="020B0004020202020204" pitchFamily="34" charset="0"/>
                <a:ea typeface="Aptos" panose="020B0004020202020204" pitchFamily="34" charset="0"/>
                <a:cs typeface="Aptos" panose="020B0004020202020204" pitchFamily="34" charset="0"/>
              </a:rPr>
              <a:t>Wechsler</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err="1">
                <a:effectLst/>
                <a:latin typeface="Aptos" panose="020B0004020202020204" pitchFamily="34" charset="0"/>
                <a:ea typeface="Aptos" panose="020B0004020202020204" pitchFamily="34" charset="0"/>
                <a:cs typeface="Aptos" panose="020B0004020202020204" pitchFamily="34" charset="0"/>
              </a:rPr>
              <a:t>Adult</a:t>
            </a:r>
            <a:r>
              <a:rPr lang="it-IT" sz="3200" dirty="0">
                <a:effectLst/>
                <a:latin typeface="Aptos" panose="020B0004020202020204" pitchFamily="34" charset="0"/>
                <a:ea typeface="Aptos" panose="020B0004020202020204" pitchFamily="34" charset="0"/>
                <a:cs typeface="Aptos" panose="020B0004020202020204" pitchFamily="34" charset="0"/>
              </a:rPr>
              <a:t> Intelligence Scale – IV): utile per valutare deficit cognitivi associati a trauma cranico o disturbi psichici.</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TOMM (Test of Memory </a:t>
            </a:r>
            <a:r>
              <a:rPr lang="it-IT" sz="3200" dirty="0" err="1">
                <a:effectLst/>
                <a:latin typeface="Aptos" panose="020B0004020202020204" pitchFamily="34" charset="0"/>
                <a:ea typeface="Aptos" panose="020B0004020202020204" pitchFamily="34" charset="0"/>
                <a:cs typeface="Aptos" panose="020B0004020202020204" pitchFamily="34" charset="0"/>
              </a:rPr>
              <a:t>Malingering</a:t>
            </a:r>
            <a:r>
              <a:rPr lang="it-IT" sz="3200" dirty="0">
                <a:effectLst/>
                <a:latin typeface="Aptos" panose="020B0004020202020204" pitchFamily="34" charset="0"/>
                <a:ea typeface="Aptos" panose="020B0004020202020204" pitchFamily="34" charset="0"/>
                <a:cs typeface="Aptos" panose="020B0004020202020204" pitchFamily="34" charset="0"/>
              </a:rPr>
              <a:t>): rileva simulazione o esagerazione di deficit mnemonici.</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Rey 15 Item Test: test per identificare simulazione di deficit cognitivi.</a:t>
            </a:r>
          </a:p>
          <a:p>
            <a:endParaRPr lang="it-IT" dirty="0"/>
          </a:p>
        </p:txBody>
      </p:sp>
    </p:spTree>
    <p:extLst>
      <p:ext uri="{BB962C8B-B14F-4D97-AF65-F5344CB8AC3E}">
        <p14:creationId xmlns:p14="http://schemas.microsoft.com/office/powerpoint/2010/main" val="3169443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23A0A6-09CC-625C-1451-F84432CCC6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820D502-6F45-00AB-7B38-3D6BD1541EBC}"/>
              </a:ext>
            </a:extLst>
          </p:cNvPr>
          <p:cNvSpPr>
            <a:spLocks noGrp="1"/>
          </p:cNvSpPr>
          <p:nvPr>
            <p:ph idx="1"/>
          </p:nvPr>
        </p:nvSpPr>
        <p:spPr/>
        <p:txBody>
          <a:bodyPr/>
          <a:lstStyle/>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SCL-90-R (</a:t>
            </a:r>
            <a:r>
              <a:rPr lang="it-IT" sz="3200" dirty="0" err="1">
                <a:effectLst/>
                <a:latin typeface="Aptos" panose="020B0004020202020204" pitchFamily="34" charset="0"/>
                <a:ea typeface="Aptos" panose="020B0004020202020204" pitchFamily="34" charset="0"/>
                <a:cs typeface="Aptos" panose="020B0004020202020204" pitchFamily="34" charset="0"/>
              </a:rPr>
              <a:t>Symptom</a:t>
            </a:r>
            <a:r>
              <a:rPr lang="it-IT" sz="3200" dirty="0">
                <a:effectLst/>
                <a:latin typeface="Aptos" panose="020B0004020202020204" pitchFamily="34" charset="0"/>
                <a:ea typeface="Aptos" panose="020B0004020202020204" pitchFamily="34" charset="0"/>
                <a:cs typeface="Aptos" panose="020B0004020202020204" pitchFamily="34" charset="0"/>
              </a:rPr>
              <a:t> Checklist-90-R): misura il livello generale di disagio psicologico.</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2. </a:t>
            </a:r>
            <a:r>
              <a:rPr lang="it-IT" sz="3200" dirty="0">
                <a:effectLst/>
                <a:latin typeface="Aptos" panose="020B0004020202020204" pitchFamily="34" charset="0"/>
                <a:ea typeface="Aptos" panose="020B0004020202020204" pitchFamily="34" charset="0"/>
                <a:cs typeface="Aptos" panose="020B0004020202020204" pitchFamily="34" charset="0"/>
              </a:rPr>
              <a:t>Test specifici per trauma e stress</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CAPS-5 (</a:t>
            </a:r>
            <a:r>
              <a:rPr lang="it-IT" sz="3200" dirty="0" err="1">
                <a:effectLst/>
                <a:latin typeface="Aptos" panose="020B0004020202020204" pitchFamily="34" charset="0"/>
                <a:ea typeface="Aptos" panose="020B0004020202020204" pitchFamily="34" charset="0"/>
                <a:cs typeface="Aptos" panose="020B0004020202020204" pitchFamily="34" charset="0"/>
              </a:rPr>
              <a:t>Clinician-Administered</a:t>
            </a:r>
            <a:r>
              <a:rPr lang="it-IT" sz="3200" dirty="0">
                <a:effectLst/>
                <a:latin typeface="Aptos" panose="020B0004020202020204" pitchFamily="34" charset="0"/>
                <a:ea typeface="Aptos" panose="020B0004020202020204" pitchFamily="34" charset="0"/>
                <a:cs typeface="Aptos" panose="020B0004020202020204" pitchFamily="34" charset="0"/>
              </a:rPr>
              <a:t> PTSD Scale for DSM-5): test </a:t>
            </a:r>
            <a:r>
              <a:rPr lang="it-IT" sz="3200" dirty="0" err="1">
                <a:effectLst/>
                <a:latin typeface="Aptos" panose="020B0004020202020204" pitchFamily="34" charset="0"/>
                <a:ea typeface="Aptos" panose="020B0004020202020204" pitchFamily="34" charset="0"/>
                <a:cs typeface="Aptos" panose="020B0004020202020204" pitchFamily="34" charset="0"/>
              </a:rPr>
              <a:t>gold</a:t>
            </a:r>
            <a:r>
              <a:rPr lang="it-IT" sz="3200" dirty="0">
                <a:effectLst/>
                <a:latin typeface="Aptos" panose="020B0004020202020204" pitchFamily="34" charset="0"/>
                <a:ea typeface="Aptos" panose="020B0004020202020204" pitchFamily="34" charset="0"/>
                <a:cs typeface="Aptos" panose="020B0004020202020204" pitchFamily="34" charset="0"/>
              </a:rPr>
              <a:t> standard per la diagnosi di Disturbo Post-Traumatico da Stress (PTSD).</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a:t>
            </a:r>
            <a:endParaRPr lang="it-IT" dirty="0"/>
          </a:p>
        </p:txBody>
      </p:sp>
    </p:spTree>
    <p:extLst>
      <p:ext uri="{BB962C8B-B14F-4D97-AF65-F5344CB8AC3E}">
        <p14:creationId xmlns:p14="http://schemas.microsoft.com/office/powerpoint/2010/main" val="1064052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D314F0-BA1A-00CC-6206-D0FBFE08F1D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00E293-FEB5-69E4-168C-531D879BD915}"/>
              </a:ext>
            </a:extLst>
          </p:cNvPr>
          <p:cNvSpPr>
            <a:spLocks noGrp="1"/>
          </p:cNvSpPr>
          <p:nvPr>
            <p:ph idx="1"/>
          </p:nvPr>
        </p:nvSpPr>
        <p:spPr/>
        <p:txBody>
          <a:bodyPr/>
          <a:lstStyle/>
          <a:p>
            <a:pPr>
              <a:spcAft>
                <a:spcPts val="900"/>
              </a:spcAft>
              <a:buNone/>
            </a:pPr>
            <a:r>
              <a:rPr lang="it-IT" sz="3200" dirty="0">
                <a:effectLst/>
                <a:latin typeface="Aptos" panose="020B0004020202020204" pitchFamily="34" charset="0"/>
                <a:ea typeface="Aptos" panose="020B0004020202020204" pitchFamily="34" charset="0"/>
                <a:cs typeface="Aptos" panose="020B0004020202020204" pitchFamily="34" charset="0"/>
              </a:rPr>
              <a:t>IES-R (Impact of Event Scale – </a:t>
            </a:r>
            <a:r>
              <a:rPr lang="it-IT" sz="3200" dirty="0" err="1">
                <a:effectLst/>
                <a:latin typeface="Aptos" panose="020B0004020202020204" pitchFamily="34" charset="0"/>
                <a:ea typeface="Aptos" panose="020B0004020202020204" pitchFamily="34" charset="0"/>
                <a:cs typeface="Aptos" panose="020B0004020202020204" pitchFamily="34" charset="0"/>
              </a:rPr>
              <a:t>Revised</a:t>
            </a:r>
            <a:r>
              <a:rPr lang="it-IT" sz="3200" dirty="0">
                <a:effectLst/>
                <a:latin typeface="Aptos" panose="020B0004020202020204" pitchFamily="34" charset="0"/>
                <a:ea typeface="Aptos" panose="020B0004020202020204" pitchFamily="34" charset="0"/>
                <a:cs typeface="Aptos" panose="020B0004020202020204" pitchFamily="34" charset="0"/>
              </a:rPr>
              <a:t>): misura la gravità dei sintomi legati a un evento traumatico.</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BDI-II (Beck </a:t>
            </a:r>
            <a:r>
              <a:rPr lang="it-IT" sz="3200" dirty="0" err="1">
                <a:effectLst/>
                <a:latin typeface="Aptos" panose="020B0004020202020204" pitchFamily="34" charset="0"/>
                <a:ea typeface="Aptos" panose="020B0004020202020204" pitchFamily="34" charset="0"/>
                <a:cs typeface="Aptos" panose="020B0004020202020204" pitchFamily="34" charset="0"/>
              </a:rPr>
              <a:t>Depression</a:t>
            </a:r>
            <a:r>
              <a:rPr lang="it-IT" sz="3200" dirty="0">
                <a:effectLst/>
                <a:latin typeface="Aptos" panose="020B0004020202020204" pitchFamily="34" charset="0"/>
                <a:ea typeface="Aptos" panose="020B0004020202020204" pitchFamily="34" charset="0"/>
                <a:cs typeface="Aptos" panose="020B0004020202020204" pitchFamily="34" charset="0"/>
              </a:rPr>
              <a:t> Inventory-II): misura la gravità della depressione.</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BAI (Beck </a:t>
            </a:r>
            <a:r>
              <a:rPr lang="it-IT" sz="3200" dirty="0" err="1">
                <a:effectLst/>
                <a:latin typeface="Aptos" panose="020B0004020202020204" pitchFamily="34" charset="0"/>
                <a:ea typeface="Aptos" panose="020B0004020202020204" pitchFamily="34" charset="0"/>
                <a:cs typeface="Aptos" panose="020B0004020202020204" pitchFamily="34" charset="0"/>
              </a:rPr>
              <a:t>Anxiety</a:t>
            </a:r>
            <a:r>
              <a:rPr lang="it-IT" sz="3200" dirty="0">
                <a:effectLst/>
                <a:latin typeface="Aptos" panose="020B0004020202020204" pitchFamily="34" charset="0"/>
                <a:ea typeface="Aptos" panose="020B0004020202020204" pitchFamily="34" charset="0"/>
                <a:cs typeface="Aptos" panose="020B0004020202020204" pitchFamily="34" charset="0"/>
              </a:rPr>
              <a:t> Inventory): valuta il livello di ansia.</a:t>
            </a:r>
          </a:p>
          <a:p>
            <a:endParaRPr lang="it-IT" dirty="0"/>
          </a:p>
        </p:txBody>
      </p:sp>
    </p:spTree>
    <p:extLst>
      <p:ext uri="{BB962C8B-B14F-4D97-AF65-F5344CB8AC3E}">
        <p14:creationId xmlns:p14="http://schemas.microsoft.com/office/powerpoint/2010/main" val="1083376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941ECC-60A9-89D9-C421-C929E3CB3EF0}"/>
              </a:ext>
            </a:extLst>
          </p:cNvPr>
          <p:cNvSpPr>
            <a:spLocks noGrp="1"/>
          </p:cNvSpPr>
          <p:nvPr>
            <p:ph type="title"/>
          </p:nvPr>
        </p:nvSpPr>
        <p:spPr/>
        <p:txBody>
          <a:bodyPr/>
          <a:lstStyle/>
          <a:p>
            <a:r>
              <a:rPr lang="it-IT" sz="4000" dirty="0">
                <a:latin typeface="Times New Roman" panose="02020603050405020304" pitchFamily="18" charset="0"/>
                <a:ea typeface="Aptos" panose="020B0004020202020204" pitchFamily="34" charset="0"/>
                <a:cs typeface="Aptos" panose="020B0004020202020204" pitchFamily="34" charset="0"/>
              </a:rPr>
              <a:t>3. </a:t>
            </a:r>
            <a:r>
              <a:rPr lang="it-IT" sz="4000" dirty="0">
                <a:latin typeface="Aptos" panose="020B0004020202020204" pitchFamily="34" charset="0"/>
                <a:ea typeface="Aptos" panose="020B0004020202020204" pitchFamily="34" charset="0"/>
                <a:cs typeface="Aptos" panose="020B0004020202020204" pitchFamily="34" charset="0"/>
              </a:rPr>
              <a:t>Test cognitivi e neuropsicologici</a:t>
            </a:r>
            <a:br>
              <a:rPr lang="it-IT" sz="4000" dirty="0">
                <a:latin typeface="Aptos" panose="020B0004020202020204" pitchFamily="34" charset="0"/>
                <a:ea typeface="Aptos" panose="020B0004020202020204" pitchFamily="34" charset="0"/>
                <a:cs typeface="Aptos" panose="020B0004020202020204" pitchFamily="34" charset="0"/>
              </a:rPr>
            </a:br>
            <a:endParaRPr lang="it-IT" sz="4000" dirty="0"/>
          </a:p>
        </p:txBody>
      </p:sp>
      <p:sp>
        <p:nvSpPr>
          <p:cNvPr id="3" name="Segnaposto contenuto 2">
            <a:extLst>
              <a:ext uri="{FF2B5EF4-FFF2-40B4-BE49-F238E27FC236}">
                <a16:creationId xmlns:a16="http://schemas.microsoft.com/office/drawing/2014/main" id="{3BFAEC78-98C4-DF7E-0F45-013379C6E5F4}"/>
              </a:ext>
            </a:extLst>
          </p:cNvPr>
          <p:cNvSpPr>
            <a:spLocks noGrp="1"/>
          </p:cNvSpPr>
          <p:nvPr>
            <p:ph idx="1"/>
          </p:nvPr>
        </p:nvSpPr>
        <p:spPr/>
        <p:txBody>
          <a:bodyPr/>
          <a:lstStyle/>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WAIS-IV (</a:t>
            </a:r>
            <a:r>
              <a:rPr lang="it-IT" sz="3200" dirty="0" err="1">
                <a:effectLst/>
                <a:latin typeface="Aptos" panose="020B0004020202020204" pitchFamily="34" charset="0"/>
                <a:ea typeface="Aptos" panose="020B0004020202020204" pitchFamily="34" charset="0"/>
                <a:cs typeface="Aptos" panose="020B0004020202020204" pitchFamily="34" charset="0"/>
              </a:rPr>
              <a:t>Wechsler</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err="1">
                <a:effectLst/>
                <a:latin typeface="Aptos" panose="020B0004020202020204" pitchFamily="34" charset="0"/>
                <a:ea typeface="Aptos" panose="020B0004020202020204" pitchFamily="34" charset="0"/>
                <a:cs typeface="Aptos" panose="020B0004020202020204" pitchFamily="34" charset="0"/>
              </a:rPr>
              <a:t>Adult</a:t>
            </a:r>
            <a:r>
              <a:rPr lang="it-IT" sz="3200" dirty="0">
                <a:effectLst/>
                <a:latin typeface="Aptos" panose="020B0004020202020204" pitchFamily="34" charset="0"/>
                <a:ea typeface="Aptos" panose="020B0004020202020204" pitchFamily="34" charset="0"/>
                <a:cs typeface="Aptos" panose="020B0004020202020204" pitchFamily="34" charset="0"/>
              </a:rPr>
              <a:t> Intelligence Scale – IV): utile per valutare deficit cognitivi associati a trauma cranico o disturbi psichici.</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TOMM (Test of Memory </a:t>
            </a:r>
            <a:r>
              <a:rPr lang="it-IT" sz="3200" dirty="0" err="1">
                <a:effectLst/>
                <a:latin typeface="Aptos" panose="020B0004020202020204" pitchFamily="34" charset="0"/>
                <a:ea typeface="Aptos" panose="020B0004020202020204" pitchFamily="34" charset="0"/>
                <a:cs typeface="Aptos" panose="020B0004020202020204" pitchFamily="34" charset="0"/>
              </a:rPr>
              <a:t>Malingering</a:t>
            </a:r>
            <a:r>
              <a:rPr lang="it-IT" sz="3200" dirty="0">
                <a:effectLst/>
                <a:latin typeface="Aptos" panose="020B0004020202020204" pitchFamily="34" charset="0"/>
                <a:ea typeface="Aptos" panose="020B0004020202020204" pitchFamily="34" charset="0"/>
                <a:cs typeface="Aptos" panose="020B0004020202020204" pitchFamily="34" charset="0"/>
              </a:rPr>
              <a:t>): rileva simulazione o esagerazione di deficit mnemonici.</a:t>
            </a:r>
          </a:p>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Rey 15 Item Test: test per identificare simulazione di deficit cognitivi.</a:t>
            </a:r>
          </a:p>
          <a:p>
            <a:endParaRPr lang="it-IT" dirty="0"/>
          </a:p>
        </p:txBody>
      </p:sp>
    </p:spTree>
    <p:extLst>
      <p:ext uri="{BB962C8B-B14F-4D97-AF65-F5344CB8AC3E}">
        <p14:creationId xmlns:p14="http://schemas.microsoft.com/office/powerpoint/2010/main" val="1424318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08C605-A4E5-076F-50E8-56C215A567D0}"/>
              </a:ext>
            </a:extLst>
          </p:cNvPr>
          <p:cNvSpPr>
            <a:spLocks noGrp="1"/>
          </p:cNvSpPr>
          <p:nvPr>
            <p:ph type="title"/>
          </p:nvPr>
        </p:nvSpPr>
        <p:spPr/>
        <p:txBody>
          <a:bodyPr/>
          <a:lstStyle/>
          <a:p>
            <a:r>
              <a:rPr lang="it-IT" sz="4000" dirty="0">
                <a:latin typeface="Times New Roman" panose="02020603050405020304" pitchFamily="18" charset="0"/>
                <a:ea typeface="Aptos" panose="020B0004020202020204" pitchFamily="34" charset="0"/>
                <a:cs typeface="Aptos" panose="020B0004020202020204" pitchFamily="34" charset="0"/>
              </a:rPr>
              <a:t>2. Parametri di valutazione del danno psichico</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6F0906ED-5CF2-C4C1-B77A-43CF8E8C945E}"/>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b="1" dirty="0">
                <a:effectLst/>
                <a:latin typeface="Times New Roman" panose="02020603050405020304" pitchFamily="18" charset="0"/>
                <a:ea typeface="Aptos" panose="020B0004020202020204" pitchFamily="34" charset="0"/>
                <a:cs typeface="Aptos" panose="020B0004020202020204" pitchFamily="34" charset="0"/>
              </a:rPr>
              <a:t>a. Nesso di causalità</a:t>
            </a:r>
            <a:endParaRPr lang="it-IT" sz="1800" b="1"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Deve esserci una relazione diretta tra l’evento dannoso e il disturbo psichico.</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Si valuta attraverso l’anamnesi, la documentazione clinica e il decorso dei sintomi.</a:t>
            </a:r>
          </a:p>
          <a:p>
            <a:pPr>
              <a:spcAft>
                <a:spcPts val="900"/>
              </a:spcAft>
              <a:buNone/>
            </a:pPr>
            <a:r>
              <a:rPr lang="it-IT" sz="1800" b="1" dirty="0">
                <a:effectLst/>
                <a:latin typeface="Times New Roman" panose="02020603050405020304" pitchFamily="18" charset="0"/>
                <a:ea typeface="Aptos" panose="020B0004020202020204" pitchFamily="34" charset="0"/>
                <a:cs typeface="Aptos" panose="020B0004020202020204" pitchFamily="34" charset="0"/>
              </a:rPr>
              <a:t>b. Grado di compromissione</a:t>
            </a:r>
            <a:endParaRPr lang="it-IT" sz="1800" b="1"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Il danno psichico può essere valutato in termini di invalidità temporanea (giorni di inabilità al lavoro) o invalidità permanente (percentuale di riduzione della capacità lavorativa e sociale).</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Le tabelle medico-legali utilizzano parametri per quantificare l’invalidità in base ai disturbi diagnosticati.</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678753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3ABE3C-5BED-9C78-C8D9-71C0B98E5AF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9EBF100-D6BD-3788-21E8-019124B9460C}"/>
              </a:ext>
            </a:extLst>
          </p:cNvPr>
          <p:cNvSpPr>
            <a:spLocks noGrp="1"/>
          </p:cNvSpPr>
          <p:nvPr>
            <p:ph idx="1"/>
          </p:nvPr>
        </p:nvSpPr>
        <p:spPr/>
        <p:txBody>
          <a:bodyPr/>
          <a:lstStyle/>
          <a:p>
            <a:pPr>
              <a:spcAft>
                <a:spcPts val="900"/>
              </a:spcAft>
              <a:buNone/>
            </a:pPr>
            <a:r>
              <a:rPr lang="it-IT" sz="3200" dirty="0">
                <a:effectLst/>
                <a:latin typeface="Times New Roman" panose="02020603050405020304" pitchFamily="18" charset="0"/>
                <a:ea typeface="Aptos" panose="020B0004020202020204" pitchFamily="34" charset="0"/>
                <a:cs typeface="Aptos" panose="020B0004020202020204" pitchFamily="34" charset="0"/>
              </a:rPr>
              <a:t>•</a:t>
            </a:r>
            <a:r>
              <a:rPr lang="it-IT" sz="2400" b="1" dirty="0">
                <a:latin typeface="Times New Roman" panose="02020603050405020304" pitchFamily="18" charset="0"/>
                <a:ea typeface="Aptos" panose="020B0004020202020204" pitchFamily="34" charset="0"/>
                <a:cs typeface="Aptos" panose="020B0004020202020204" pitchFamily="34" charset="0"/>
              </a:rPr>
              <a:t>c. Intensità e durata del disturbo</a:t>
            </a:r>
            <a:endParaRPr lang="it-IT" sz="2400" b="1" dirty="0">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2400" dirty="0">
                <a:effectLst/>
                <a:latin typeface="Times New Roman" panose="02020603050405020304" pitchFamily="18" charset="0"/>
                <a:ea typeface="Aptos" panose="020B0004020202020204" pitchFamily="34" charset="0"/>
                <a:cs typeface="Aptos" panose="020B0004020202020204" pitchFamily="34" charset="0"/>
              </a:rPr>
              <a:t> </a:t>
            </a:r>
            <a:r>
              <a:rPr lang="it-IT" sz="2400" dirty="0">
                <a:effectLst/>
                <a:latin typeface="Aptos" panose="020B0004020202020204" pitchFamily="34" charset="0"/>
                <a:ea typeface="Aptos" panose="020B0004020202020204" pitchFamily="34" charset="0"/>
                <a:cs typeface="Aptos" panose="020B0004020202020204" pitchFamily="34" charset="0"/>
              </a:rPr>
              <a:t>La persistenza dei sintomi nel tempo aumenta il grado di severità del danno.</a:t>
            </a:r>
          </a:p>
          <a:p>
            <a:pPr>
              <a:spcAft>
                <a:spcPts val="900"/>
              </a:spcAft>
              <a:buNone/>
            </a:pPr>
            <a:r>
              <a:rPr lang="it-IT" sz="2400" dirty="0">
                <a:effectLst/>
                <a:latin typeface="Times New Roman" panose="02020603050405020304" pitchFamily="18" charset="0"/>
                <a:ea typeface="Aptos" panose="020B0004020202020204" pitchFamily="34" charset="0"/>
                <a:cs typeface="Aptos" panose="020B0004020202020204" pitchFamily="34" charset="0"/>
              </a:rPr>
              <a:t>• </a:t>
            </a:r>
            <a:r>
              <a:rPr lang="it-IT" sz="2400" dirty="0">
                <a:effectLst/>
                <a:latin typeface="Aptos" panose="020B0004020202020204" pitchFamily="34" charset="0"/>
                <a:ea typeface="Aptos" panose="020B0004020202020204" pitchFamily="34" charset="0"/>
                <a:cs typeface="Aptos" panose="020B0004020202020204" pitchFamily="34" charset="0"/>
              </a:rPr>
              <a:t>Disturbi cronici come PTSD e depressione maggiore hanno un impatto maggiore rispetto a disturbi transitori.</a:t>
            </a:r>
          </a:p>
          <a:p>
            <a:pPr>
              <a:spcAft>
                <a:spcPts val="900"/>
              </a:spcAft>
              <a:buNone/>
            </a:pPr>
            <a:r>
              <a:rPr lang="it-IT" sz="2400" b="1" dirty="0">
                <a:effectLst/>
                <a:latin typeface="Times New Roman" panose="02020603050405020304" pitchFamily="18" charset="0"/>
                <a:ea typeface="Aptos" panose="020B0004020202020204" pitchFamily="34" charset="0"/>
                <a:cs typeface="Aptos" panose="020B0004020202020204" pitchFamily="34" charset="0"/>
              </a:rPr>
              <a:t>d. Impatto sulla qualità della vita</a:t>
            </a:r>
            <a:endParaRPr lang="it-IT" sz="2400" b="1"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2400" dirty="0">
                <a:effectLst/>
                <a:latin typeface="Times New Roman" panose="02020603050405020304" pitchFamily="18" charset="0"/>
                <a:ea typeface="Aptos" panose="020B0004020202020204" pitchFamily="34" charset="0"/>
                <a:cs typeface="Aptos" panose="020B0004020202020204" pitchFamily="34" charset="0"/>
              </a:rPr>
              <a:t>• </a:t>
            </a:r>
            <a:r>
              <a:rPr lang="it-IT" sz="2400" dirty="0">
                <a:effectLst/>
                <a:latin typeface="Aptos" panose="020B0004020202020204" pitchFamily="34" charset="0"/>
                <a:ea typeface="Aptos" panose="020B0004020202020204" pitchFamily="34" charset="0"/>
                <a:cs typeface="Aptos" panose="020B0004020202020204" pitchFamily="34" charset="0"/>
              </a:rPr>
              <a:t>Alterazioni delle relazioni sociali, lavorative e familiari.</a:t>
            </a:r>
          </a:p>
          <a:p>
            <a:pPr>
              <a:spcAft>
                <a:spcPts val="900"/>
              </a:spcAft>
            </a:pPr>
            <a:r>
              <a:rPr lang="it-IT" sz="2400" dirty="0">
                <a:effectLst/>
                <a:latin typeface="Times New Roman" panose="02020603050405020304" pitchFamily="18" charset="0"/>
                <a:ea typeface="Aptos" panose="020B0004020202020204" pitchFamily="34" charset="0"/>
                <a:cs typeface="Aptos" panose="020B0004020202020204" pitchFamily="34" charset="0"/>
              </a:rPr>
              <a:t>• </a:t>
            </a:r>
            <a:r>
              <a:rPr lang="it-IT" sz="2400" dirty="0">
                <a:effectLst/>
                <a:latin typeface="Aptos" panose="020B0004020202020204" pitchFamily="34" charset="0"/>
                <a:ea typeface="Aptos" panose="020B0004020202020204" pitchFamily="34" charset="0"/>
                <a:cs typeface="Aptos" panose="020B0004020202020204" pitchFamily="34" charset="0"/>
              </a:rPr>
              <a:t>Perdita di interessi, isolamento sociale, compromissione della routine quotidiana.</a:t>
            </a:r>
          </a:p>
          <a:p>
            <a:endParaRPr lang="it-IT" dirty="0"/>
          </a:p>
        </p:txBody>
      </p:sp>
    </p:spTree>
    <p:extLst>
      <p:ext uri="{BB962C8B-B14F-4D97-AF65-F5344CB8AC3E}">
        <p14:creationId xmlns:p14="http://schemas.microsoft.com/office/powerpoint/2010/main" val="2811736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7D61AA-BD62-80F5-95D7-F15A443099A3}"/>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3. Metodi di quantificazione del danno</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2F1E0EBD-818E-302A-F2C9-A7F30320E00E}"/>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b="1" dirty="0">
                <a:effectLst/>
                <a:latin typeface="Times New Roman" panose="02020603050405020304" pitchFamily="18" charset="0"/>
                <a:ea typeface="Aptos" panose="020B0004020202020204" pitchFamily="34" charset="0"/>
                <a:cs typeface="Aptos" panose="020B0004020202020204" pitchFamily="34" charset="0"/>
              </a:rPr>
              <a:t>a. Tabelle medico-legali</a:t>
            </a:r>
            <a:endParaRPr lang="it-IT" sz="1800" b="1"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Tabelle del Tribunale di Milano: utilizzate per il calcolo del danno non patrimoniale, con specifiche percentuali di invalidità per danni psichici.</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Tabelle INAIL: per il riconoscimento del danno in ambito lavorativo.</a:t>
            </a:r>
          </a:p>
          <a:p>
            <a:pPr>
              <a:spcAft>
                <a:spcPts val="900"/>
              </a:spcAft>
              <a:buNone/>
            </a:pPr>
            <a:r>
              <a:rPr lang="it-IT" sz="1800" b="1" dirty="0">
                <a:effectLst/>
                <a:latin typeface="Times New Roman" panose="02020603050405020304" pitchFamily="18" charset="0"/>
                <a:ea typeface="Aptos" panose="020B0004020202020204" pitchFamily="34" charset="0"/>
                <a:cs typeface="Aptos" panose="020B0004020202020204" pitchFamily="34" charset="0"/>
              </a:rPr>
              <a:t>b. Scale di gravità del danno psichico</a:t>
            </a:r>
            <a:endParaRPr lang="it-IT" sz="1800" b="1" dirty="0">
              <a:effectLst/>
              <a:latin typeface="Aptos" panose="020B0004020202020204" pitchFamily="34" charset="0"/>
              <a:ea typeface="Aptos" panose="020B0004020202020204" pitchFamily="34" charset="0"/>
              <a:cs typeface="Aptos" panose="020B0004020202020204" pitchFamily="34" charset="0"/>
            </a:endParaRP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DSM-5: Specificatori di gravità (lieve, moderato, grave).</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GAF (Global </a:t>
            </a:r>
            <a:r>
              <a:rPr lang="it-IT" sz="1800" dirty="0" err="1">
                <a:effectLst/>
                <a:latin typeface="Aptos" panose="020B0004020202020204" pitchFamily="34" charset="0"/>
                <a:ea typeface="Aptos" panose="020B0004020202020204" pitchFamily="34" charset="0"/>
                <a:cs typeface="Aptos" panose="020B0004020202020204" pitchFamily="34" charset="0"/>
              </a:rPr>
              <a:t>Assessment</a:t>
            </a:r>
            <a:r>
              <a:rPr lang="it-IT" sz="1800" dirty="0">
                <a:effectLst/>
                <a:latin typeface="Aptos" panose="020B0004020202020204" pitchFamily="34" charset="0"/>
                <a:ea typeface="Aptos" panose="020B0004020202020204" pitchFamily="34" charset="0"/>
                <a:cs typeface="Aptos" panose="020B0004020202020204" pitchFamily="34" charset="0"/>
              </a:rPr>
              <a:t> of </a:t>
            </a:r>
            <a:r>
              <a:rPr lang="it-IT" sz="1800" dirty="0" err="1">
                <a:effectLst/>
                <a:latin typeface="Aptos" panose="020B0004020202020204" pitchFamily="34" charset="0"/>
                <a:ea typeface="Aptos" panose="020B0004020202020204" pitchFamily="34" charset="0"/>
                <a:cs typeface="Aptos" panose="020B0004020202020204" pitchFamily="34" charset="0"/>
              </a:rPr>
              <a:t>Functioning</a:t>
            </a:r>
            <a:r>
              <a:rPr lang="it-IT" sz="1800" dirty="0">
                <a:effectLst/>
                <a:latin typeface="Aptos" panose="020B0004020202020204" pitchFamily="34" charset="0"/>
                <a:ea typeface="Aptos" panose="020B0004020202020204" pitchFamily="34" charset="0"/>
                <a:cs typeface="Aptos" panose="020B0004020202020204" pitchFamily="34" charset="0"/>
              </a:rPr>
              <a:t>): valuta il livello di funzionamento psicologico e sociale (non più presente nel DSM-5, ma ancora usato in ambito forense).</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WHO-DAS 2.0 (World Health Organization </a:t>
            </a:r>
            <a:r>
              <a:rPr lang="it-IT" sz="1800" dirty="0" err="1">
                <a:effectLst/>
                <a:latin typeface="Aptos" panose="020B0004020202020204" pitchFamily="34" charset="0"/>
                <a:ea typeface="Aptos" panose="020B0004020202020204" pitchFamily="34" charset="0"/>
                <a:cs typeface="Aptos" panose="020B0004020202020204" pitchFamily="34" charset="0"/>
              </a:rPr>
              <a:t>Disability</a:t>
            </a:r>
            <a:r>
              <a:rPr lang="it-IT" sz="1800" dirty="0">
                <a:effectLst/>
                <a:latin typeface="Aptos" panose="020B0004020202020204" pitchFamily="34" charset="0"/>
                <a:ea typeface="Aptos" panose="020B0004020202020204" pitchFamily="34" charset="0"/>
                <a:cs typeface="Aptos" panose="020B0004020202020204" pitchFamily="34" charset="0"/>
              </a:rPr>
              <a:t> </a:t>
            </a:r>
            <a:r>
              <a:rPr lang="it-IT" sz="1800" dirty="0" err="1">
                <a:effectLst/>
                <a:latin typeface="Aptos" panose="020B0004020202020204" pitchFamily="34" charset="0"/>
                <a:ea typeface="Aptos" panose="020B0004020202020204" pitchFamily="34" charset="0"/>
                <a:cs typeface="Aptos" panose="020B0004020202020204" pitchFamily="34" charset="0"/>
              </a:rPr>
              <a:t>Assessment</a:t>
            </a:r>
            <a:r>
              <a:rPr lang="it-IT" sz="1800" dirty="0">
                <a:effectLst/>
                <a:latin typeface="Aptos" panose="020B0004020202020204" pitchFamily="34" charset="0"/>
                <a:ea typeface="Aptos" panose="020B0004020202020204" pitchFamily="34" charset="0"/>
                <a:cs typeface="Aptos" panose="020B0004020202020204" pitchFamily="34" charset="0"/>
              </a:rPr>
              <a:t> Schedule): misura l’impatto del disturbo sulla vita quotidiana.</a:t>
            </a:r>
          </a:p>
          <a:p>
            <a:pPr>
              <a:spcAft>
                <a:spcPts val="900"/>
              </a:spcAf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932230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5BE05D-0675-9C56-FD0F-E98FA6F55373}"/>
              </a:ext>
            </a:extLst>
          </p:cNvPr>
          <p:cNvSpPr>
            <a:spLocks noGrp="1"/>
          </p:cNvSpPr>
          <p:nvPr>
            <p:ph type="title"/>
          </p:nvPr>
        </p:nvSpPr>
        <p:spPr/>
        <p:txBody>
          <a:bodyPr/>
          <a:lstStyle/>
          <a:p>
            <a:r>
              <a:rPr lang="it-IT" sz="3600" dirty="0">
                <a:latin typeface="Times New Roman" panose="02020603050405020304" pitchFamily="18" charset="0"/>
                <a:ea typeface="Aptos" panose="020B0004020202020204" pitchFamily="34" charset="0"/>
                <a:cs typeface="Aptos" panose="020B0004020202020204" pitchFamily="34" charset="0"/>
              </a:rPr>
              <a:t>4. Aspetti forensi e strategie per evitare distorsioni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FB112C8A-6F5F-A25D-FEFF-49F9BBB40E8E}"/>
              </a:ext>
            </a:extLst>
          </p:cNvPr>
          <p:cNvSpPr>
            <a:spLocks noGrp="1"/>
          </p:cNvSpPr>
          <p:nvPr>
            <p:ph idx="1"/>
          </p:nvPr>
        </p:nvSpPr>
        <p:spPr/>
        <p:txBody>
          <a:bodyPr/>
          <a:lstStyle/>
          <a:p>
            <a:pPr>
              <a:spcAft>
                <a:spcPts val="900"/>
              </a:spcAft>
              <a:buNone/>
            </a:pPr>
            <a:r>
              <a:rPr lang="it-IT" sz="2400" dirty="0">
                <a:effectLst/>
                <a:latin typeface="Times New Roman" panose="02020603050405020304" pitchFamily="18" charset="0"/>
                <a:ea typeface="Aptos" panose="020B0004020202020204" pitchFamily="34" charset="0"/>
                <a:cs typeface="Aptos" panose="020B0004020202020204" pitchFamily="34" charset="0"/>
              </a:rPr>
              <a:t>• </a:t>
            </a:r>
            <a:r>
              <a:rPr lang="it-IT" sz="2400" dirty="0">
                <a:effectLst/>
                <a:latin typeface="Aptos" panose="020B0004020202020204" pitchFamily="34" charset="0"/>
                <a:ea typeface="Aptos" panose="020B0004020202020204" pitchFamily="34" charset="0"/>
                <a:cs typeface="Aptos" panose="020B0004020202020204" pitchFamily="34" charset="0"/>
              </a:rPr>
              <a:t>Simulazione e dissimulazione: uso di test di validità come il SIMS (</a:t>
            </a:r>
            <a:r>
              <a:rPr lang="it-IT" sz="2400" dirty="0" err="1">
                <a:effectLst/>
                <a:latin typeface="Aptos" panose="020B0004020202020204" pitchFamily="34" charset="0"/>
                <a:ea typeface="Aptos" panose="020B0004020202020204" pitchFamily="34" charset="0"/>
                <a:cs typeface="Aptos" panose="020B0004020202020204" pitchFamily="34" charset="0"/>
              </a:rPr>
              <a:t>Structured</a:t>
            </a:r>
            <a:r>
              <a:rPr lang="it-IT" sz="2400" dirty="0">
                <a:effectLst/>
                <a:latin typeface="Aptos" panose="020B0004020202020204" pitchFamily="34" charset="0"/>
                <a:ea typeface="Aptos" panose="020B0004020202020204" pitchFamily="34" charset="0"/>
                <a:cs typeface="Aptos" panose="020B0004020202020204" pitchFamily="34" charset="0"/>
              </a:rPr>
              <a:t> Inventory of </a:t>
            </a:r>
            <a:r>
              <a:rPr lang="it-IT" sz="2400" dirty="0" err="1">
                <a:effectLst/>
                <a:latin typeface="Aptos" panose="020B0004020202020204" pitchFamily="34" charset="0"/>
                <a:ea typeface="Aptos" panose="020B0004020202020204" pitchFamily="34" charset="0"/>
                <a:cs typeface="Aptos" panose="020B0004020202020204" pitchFamily="34" charset="0"/>
              </a:rPr>
              <a:t>Malingered</a:t>
            </a:r>
            <a:r>
              <a:rPr lang="it-IT" sz="2400" dirty="0">
                <a:effectLst/>
                <a:latin typeface="Aptos" panose="020B0004020202020204" pitchFamily="34" charset="0"/>
                <a:ea typeface="Aptos" panose="020B0004020202020204" pitchFamily="34" charset="0"/>
                <a:cs typeface="Aptos" panose="020B0004020202020204" pitchFamily="34" charset="0"/>
              </a:rPr>
              <a:t> </a:t>
            </a:r>
            <a:r>
              <a:rPr lang="it-IT" sz="2400" dirty="0" err="1">
                <a:effectLst/>
                <a:latin typeface="Aptos" panose="020B0004020202020204" pitchFamily="34" charset="0"/>
                <a:ea typeface="Aptos" panose="020B0004020202020204" pitchFamily="34" charset="0"/>
                <a:cs typeface="Aptos" panose="020B0004020202020204" pitchFamily="34" charset="0"/>
              </a:rPr>
              <a:t>Symptomatology</a:t>
            </a:r>
            <a:r>
              <a:rPr lang="it-IT" sz="2400" dirty="0">
                <a:effectLst/>
                <a:latin typeface="Aptos" panose="020B0004020202020204" pitchFamily="34" charset="0"/>
                <a:ea typeface="Aptos" panose="020B0004020202020204" pitchFamily="34" charset="0"/>
                <a:cs typeface="Aptos" panose="020B0004020202020204" pitchFamily="34" charset="0"/>
              </a:rPr>
              <a:t>) per individuare tentativi di esagerazione o minimizzazione dei sintomi.</a:t>
            </a:r>
          </a:p>
          <a:p>
            <a:pPr>
              <a:spcAft>
                <a:spcPts val="900"/>
              </a:spcAft>
              <a:buNone/>
            </a:pPr>
            <a:r>
              <a:rPr lang="it-IT" sz="2400" dirty="0">
                <a:effectLst/>
                <a:latin typeface="Times New Roman" panose="02020603050405020304" pitchFamily="18" charset="0"/>
                <a:ea typeface="Aptos" panose="020B0004020202020204" pitchFamily="34" charset="0"/>
                <a:cs typeface="Aptos" panose="020B0004020202020204" pitchFamily="34" charset="0"/>
              </a:rPr>
              <a:t>• </a:t>
            </a:r>
            <a:r>
              <a:rPr lang="it-IT" sz="2400" dirty="0">
                <a:effectLst/>
                <a:latin typeface="Aptos" panose="020B0004020202020204" pitchFamily="34" charset="0"/>
                <a:ea typeface="Aptos" panose="020B0004020202020204" pitchFamily="34" charset="0"/>
                <a:cs typeface="Aptos" panose="020B0004020202020204" pitchFamily="34" charset="0"/>
              </a:rPr>
              <a:t>Coerenza tra diagnosi e narrazione: confronto tra anamnesi, esiti dei test e comportamento del paziente.</a:t>
            </a:r>
          </a:p>
          <a:p>
            <a:pPr>
              <a:spcAft>
                <a:spcPts val="900"/>
              </a:spcAft>
            </a:pPr>
            <a:r>
              <a:rPr lang="it-IT" sz="2400" dirty="0">
                <a:effectLst/>
                <a:latin typeface="Times New Roman" panose="02020603050405020304" pitchFamily="18" charset="0"/>
                <a:ea typeface="Aptos" panose="020B0004020202020204" pitchFamily="34" charset="0"/>
                <a:cs typeface="Aptos" panose="020B0004020202020204" pitchFamily="34" charset="0"/>
              </a:rPr>
              <a:t>• </a:t>
            </a:r>
            <a:r>
              <a:rPr lang="it-IT" sz="2400" dirty="0">
                <a:effectLst/>
                <a:latin typeface="Aptos" panose="020B0004020202020204" pitchFamily="34" charset="0"/>
                <a:ea typeface="Aptos" panose="020B0004020202020204" pitchFamily="34" charset="0"/>
                <a:cs typeface="Aptos" panose="020B0004020202020204" pitchFamily="34" charset="0"/>
              </a:rPr>
              <a:t>Verifica della documentazione medica pregressa: per escludere condizioni preesistenti non legate all’evento in esame.</a:t>
            </a:r>
          </a:p>
          <a:p>
            <a:endParaRPr lang="it-IT" dirty="0"/>
          </a:p>
        </p:txBody>
      </p:sp>
    </p:spTree>
    <p:extLst>
      <p:ext uri="{BB962C8B-B14F-4D97-AF65-F5344CB8AC3E}">
        <p14:creationId xmlns:p14="http://schemas.microsoft.com/office/powerpoint/2010/main" val="1311153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F3C02F-69EF-E128-888C-CA4F0D3F88B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A814F8-07A9-BF83-AE89-F3CB28CE7060}"/>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764402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D2196-91D1-636B-8A57-716A6B7E32C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DF910E9-B3DF-3048-B127-C04742EBF64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CB2AC21-33B4-60C5-BA08-BF821F77C23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29091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1FF86D-D75B-93FA-864C-7E17EBCA7919}"/>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Aspetti giuridici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227B6274-AB11-76BE-B3FD-830AC6C84DE7}"/>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La valutazione del danno psichico è spesso richiesta in cause di:</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Responsabilità civile (incidenti stradali, mobbing, malpractice medica).</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Diritto penale (violenza domestica, stalking, abusi).</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Diritto del lavoro (stress lavoro-correlato, burnout, mobbing).</a:t>
            </a:r>
          </a:p>
          <a:p>
            <a:pPr>
              <a:spcAft>
                <a:spcPts val="900"/>
              </a:spcAf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La quantificazione economica segue le tabelle di liquidazione del danno non patrimoniale adottate dai tribunali.</a:t>
            </a:r>
          </a:p>
          <a:p>
            <a:endParaRPr lang="it-IT" dirty="0"/>
          </a:p>
        </p:txBody>
      </p:sp>
    </p:spTree>
    <p:extLst>
      <p:ext uri="{BB962C8B-B14F-4D97-AF65-F5344CB8AC3E}">
        <p14:creationId xmlns:p14="http://schemas.microsoft.com/office/powerpoint/2010/main" val="3513549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D9A2-E62E-FDF0-3A40-4A8608966C9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3E8CC56-F62B-01BA-B261-54715CE31E7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46AECE-E488-5B85-B8E0-60E4920A7E97}"/>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279041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2C068-25F0-E49F-57CB-90C1DEEC6B7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580BB8B-C4F6-2117-14F9-F59BD100A1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25BC167-674F-B47F-7499-2E1B9B98BA59}"/>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41540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3A0BA-2C86-37AB-A456-26582CA846C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819F474-5E64-E780-0BF9-9F45F3D3A1B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30A859B-1BA3-728F-703F-6F8A557A899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424568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C9744-D7ED-3E36-747D-430796D7AB5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76FF81E-2360-2D60-8183-7860740C6EB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263FDD3-7F52-7FAF-BE05-FC182A8970E3}"/>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627365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76040D-EB2F-47A9-BC67-B7604B445362}"/>
              </a:ext>
            </a:extLst>
          </p:cNvPr>
          <p:cNvSpPr>
            <a:spLocks noGrp="1"/>
          </p:cNvSpPr>
          <p:nvPr>
            <p:ph type="title"/>
          </p:nvPr>
        </p:nvSpPr>
        <p:spPr/>
        <p:txBody>
          <a:bodyPr rtlCol="0">
            <a:normAutofit fontScale="90000"/>
          </a:bodyPr>
          <a:lstStyle/>
          <a:p>
            <a:pPr eaLnBrk="1" fontAlgn="auto" hangingPunct="1">
              <a:spcAft>
                <a:spcPts val="0"/>
              </a:spcAft>
              <a:defRPr/>
            </a:pPr>
            <a:r>
              <a:rPr lang="it-IT" b="1" dirty="0"/>
              <a:t>danno biologico </a:t>
            </a:r>
            <a:r>
              <a:rPr lang="it-IT" b="1" i="1" dirty="0"/>
              <a:t>temporaneo</a:t>
            </a:r>
            <a:r>
              <a:rPr lang="it-IT" b="1" dirty="0"/>
              <a:t> di natura psichica. </a:t>
            </a:r>
            <a:br>
              <a:rPr lang="it-IT" dirty="0"/>
            </a:br>
            <a:endParaRPr lang="it-IT" dirty="0"/>
          </a:p>
        </p:txBody>
      </p:sp>
      <p:sp>
        <p:nvSpPr>
          <p:cNvPr id="3" name="Segnaposto contenuto 2">
            <a:extLst>
              <a:ext uri="{FF2B5EF4-FFF2-40B4-BE49-F238E27FC236}">
                <a16:creationId xmlns:a16="http://schemas.microsoft.com/office/drawing/2014/main" id="{0207A8DD-CEAB-40C5-88C4-7B4080881DA8}"/>
              </a:ext>
            </a:extLst>
          </p:cNvPr>
          <p:cNvSpPr>
            <a:spLocks noGrp="1"/>
          </p:cNvSpPr>
          <p:nvPr>
            <p:ph idx="1"/>
          </p:nvPr>
        </p:nvSpPr>
        <p:spPr/>
        <p:txBody>
          <a:bodyPr rtlCol="0">
            <a:normAutofit fontScale="92500" lnSpcReduction="20000"/>
          </a:bodyPr>
          <a:lstStyle/>
          <a:p>
            <a:pPr eaLnBrk="1" fontAlgn="auto" hangingPunct="1">
              <a:spcAft>
                <a:spcPts val="0"/>
              </a:spcAft>
              <a:defRPr/>
            </a:pPr>
            <a:r>
              <a:rPr lang="it-IT" dirty="0"/>
              <a:t>I sintomi psicopatologici rappresentano reazioni transitorie ad eventi lesivi costituenti uno stimolo psicosociale stressante, </a:t>
            </a:r>
          </a:p>
          <a:p>
            <a:pPr eaLnBrk="1" fontAlgn="auto" hangingPunct="1">
              <a:spcAft>
                <a:spcPts val="0"/>
              </a:spcAft>
              <a:defRPr/>
            </a:pPr>
            <a:r>
              <a:rPr lang="it-IT" dirty="0"/>
              <a:t>qualche deficit dell’attenzione, una riduzione della capacità di concentrarsi a lungo in un compito, </a:t>
            </a:r>
          </a:p>
          <a:p>
            <a:pPr eaLnBrk="1" fontAlgn="auto" hangingPunct="1">
              <a:spcAft>
                <a:spcPts val="0"/>
              </a:spcAft>
              <a:defRPr/>
            </a:pPr>
            <a:r>
              <a:rPr lang="it-IT" dirty="0"/>
              <a:t>una lieve labilità emotiva, modeste alterazioni del ritmo del sonno anche episodiche, transitori stati depressivi, abbassamento delle prestazioni scolastiche e/o lavorative scaturite da futili motivi,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ED447B-462C-45EC-B6D2-751907042ED3}"/>
              </a:ext>
            </a:extLst>
          </p:cNvPr>
          <p:cNvSpPr>
            <a:spLocks noGrp="1"/>
          </p:cNvSpPr>
          <p:nvPr>
            <p:ph type="title"/>
          </p:nvPr>
        </p:nvSpPr>
        <p:spPr/>
        <p:txBody>
          <a:bodyPr rtlCol="0">
            <a:normAutofit fontScale="90000"/>
          </a:bodyPr>
          <a:lstStyle/>
          <a:p>
            <a:pPr eaLnBrk="1" fontAlgn="auto" hangingPunct="1">
              <a:spcAft>
                <a:spcPts val="0"/>
              </a:spcAft>
              <a:defRPr/>
            </a:pPr>
            <a:r>
              <a:rPr lang="it-IT" b="1" dirty="0"/>
              <a:t>Indicazione valutativa proposta 10-15%.</a:t>
            </a:r>
            <a:br>
              <a:rPr lang="it-IT" dirty="0"/>
            </a:br>
            <a:endParaRPr lang="it-IT" dirty="0"/>
          </a:p>
        </p:txBody>
      </p:sp>
      <p:sp>
        <p:nvSpPr>
          <p:cNvPr id="7171" name="Segnaposto contenuto 2">
            <a:extLst>
              <a:ext uri="{FF2B5EF4-FFF2-40B4-BE49-F238E27FC236}">
                <a16:creationId xmlns:a16="http://schemas.microsoft.com/office/drawing/2014/main" id="{DF78D16D-3BD7-484C-8382-4866FF548BFF}"/>
              </a:ext>
            </a:extLst>
          </p:cNvPr>
          <p:cNvSpPr>
            <a:spLocks noGrp="1"/>
          </p:cNvSpPr>
          <p:nvPr>
            <p:ph idx="1"/>
          </p:nvPr>
        </p:nvSpPr>
        <p:spPr/>
        <p:txBody>
          <a:bodyPr/>
          <a:lstStyle/>
          <a:p>
            <a:pPr eaLnBrk="1" hangingPunct="1"/>
            <a:r>
              <a:rPr lang="it-IT" altLang="it-IT"/>
              <a:t>Intensificazione e permanenza, a distanza di almeno uno o due anni, di sintomi nell’ambito delle funzioni cognitive e della vita affettiva: appiattimento dell’affettività, difficoltà espressive, occasionali attacchi di panico, abbandono delle amicizie, alterazione dei rapporti interpersonali, con possibilità di interruzione di relazioni affettive stabili e peggioramento del modo globale di essere.</a:t>
            </a:r>
            <a:r>
              <a:rPr lang="it-IT" altLang="it-IT" b="1"/>
              <a:t> </a:t>
            </a:r>
            <a:endParaRPr lang="it-IT" altLang="it-IT"/>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E0C163-F64F-484D-9BCF-EDB53BD68E51}"/>
              </a:ext>
            </a:extLst>
          </p:cNvPr>
          <p:cNvSpPr>
            <a:spLocks noGrp="1"/>
          </p:cNvSpPr>
          <p:nvPr>
            <p:ph type="title"/>
          </p:nvPr>
        </p:nvSpPr>
        <p:spPr/>
        <p:txBody>
          <a:bodyPr rtlCol="0">
            <a:normAutofit fontScale="90000"/>
          </a:bodyPr>
          <a:lstStyle/>
          <a:p>
            <a:pPr eaLnBrk="1" fontAlgn="auto" hangingPunct="1">
              <a:spcAft>
                <a:spcPts val="0"/>
              </a:spcAft>
              <a:defRPr/>
            </a:pPr>
            <a:r>
              <a:rPr lang="it-IT" b="1" dirty="0"/>
              <a:t>Indicazione valutativa proposta 20-30%.</a:t>
            </a:r>
            <a:br>
              <a:rPr lang="it-IT" dirty="0"/>
            </a:br>
            <a:endParaRPr lang="it-IT" dirty="0"/>
          </a:p>
        </p:txBody>
      </p:sp>
      <p:sp>
        <p:nvSpPr>
          <p:cNvPr id="3" name="Segnaposto contenuto 2">
            <a:extLst>
              <a:ext uri="{FF2B5EF4-FFF2-40B4-BE49-F238E27FC236}">
                <a16:creationId xmlns:a16="http://schemas.microsoft.com/office/drawing/2014/main" id="{2DB087A9-E200-4A68-B756-324F660D0E0C}"/>
              </a:ext>
            </a:extLst>
          </p:cNvPr>
          <p:cNvSpPr>
            <a:spLocks noGrp="1"/>
          </p:cNvSpPr>
          <p:nvPr>
            <p:ph idx="1"/>
          </p:nvPr>
        </p:nvSpPr>
        <p:spPr/>
        <p:txBody>
          <a:bodyPr rtlCol="0">
            <a:normAutofit lnSpcReduction="10000"/>
          </a:bodyPr>
          <a:lstStyle/>
          <a:p>
            <a:pPr eaLnBrk="1" fontAlgn="auto" hangingPunct="1">
              <a:spcAft>
                <a:spcPts val="0"/>
              </a:spcAft>
              <a:defRPr/>
            </a:pPr>
            <a:r>
              <a:rPr lang="it-IT" dirty="0"/>
              <a:t>Presenza di sintomi psicopatologici più gravi quali: idee di suicidio, frequenti attacchi di panico, tendenze </a:t>
            </a:r>
            <a:r>
              <a:rPr lang="it-IT" dirty="0" err="1"/>
              <a:t>cleptomaniche</a:t>
            </a:r>
            <a:r>
              <a:rPr lang="it-IT" dirty="0"/>
              <a:t> ed altre anomalie della condotta (</a:t>
            </a:r>
            <a:r>
              <a:rPr lang="it-IT" dirty="0" err="1"/>
              <a:t>potus</a:t>
            </a:r>
            <a:r>
              <a:rPr lang="it-IT" dirty="0"/>
              <a:t>, assunzione incongrua di psicofarmaci, trascorrere spesso la notte fuori casa), alterazioni significative del tono dell’umore, prendere decisioni avventate che coinvolgono altri componenti della famiglia, ripetute assenze non giustificate dal lavoro, ecc.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5704DB-5760-4B43-8A1B-7ACCF3DAC294}"/>
              </a:ext>
            </a:extLst>
          </p:cNvPr>
          <p:cNvSpPr>
            <a:spLocks noGrp="1"/>
          </p:cNvSpPr>
          <p:nvPr>
            <p:ph type="title"/>
          </p:nvPr>
        </p:nvSpPr>
        <p:spPr/>
        <p:txBody>
          <a:bodyPr rtlCol="0">
            <a:normAutofit fontScale="90000"/>
          </a:bodyPr>
          <a:lstStyle/>
          <a:p>
            <a:pPr eaLnBrk="1" fontAlgn="auto" hangingPunct="1">
              <a:spcAft>
                <a:spcPts val="0"/>
              </a:spcAft>
              <a:defRPr/>
            </a:pPr>
            <a:r>
              <a:rPr lang="it-IT" b="1" dirty="0"/>
              <a:t>Indicazione valutativa proposta </a:t>
            </a:r>
            <a:br>
              <a:rPr lang="it-IT" b="1" dirty="0"/>
            </a:br>
            <a:r>
              <a:rPr lang="it-IT" b="1" dirty="0"/>
              <a:t>30-40%.</a:t>
            </a:r>
            <a:endParaRPr lang="it-IT" dirty="0"/>
          </a:p>
        </p:txBody>
      </p:sp>
      <p:sp>
        <p:nvSpPr>
          <p:cNvPr id="3" name="Segnaposto contenuto 2">
            <a:extLst>
              <a:ext uri="{FF2B5EF4-FFF2-40B4-BE49-F238E27FC236}">
                <a16:creationId xmlns:a16="http://schemas.microsoft.com/office/drawing/2014/main" id="{B5982E50-38A6-4D25-9B4F-30B90931C784}"/>
              </a:ext>
            </a:extLst>
          </p:cNvPr>
          <p:cNvSpPr>
            <a:spLocks noGrp="1"/>
          </p:cNvSpPr>
          <p:nvPr>
            <p:ph idx="1"/>
          </p:nvPr>
        </p:nvSpPr>
        <p:spPr/>
        <p:txBody>
          <a:bodyPr rtlCol="0">
            <a:normAutofit fontScale="85000" lnSpcReduction="20000"/>
          </a:bodyPr>
          <a:lstStyle/>
          <a:p>
            <a:pPr eaLnBrk="1" fontAlgn="auto" hangingPunct="1">
              <a:spcAft>
                <a:spcPts val="0"/>
              </a:spcAft>
              <a:defRPr/>
            </a:pPr>
            <a:r>
              <a:rPr lang="it-IT" dirty="0"/>
              <a:t>Presenza di più gravi sintomi psicopatologici: diminuzione delle capacità critiche dell’esame di realtà, episodiche alterazioni dell’orientamento </a:t>
            </a:r>
            <a:r>
              <a:rPr lang="it-IT" dirty="0" err="1"/>
              <a:t>temporo-spaziale</a:t>
            </a:r>
            <a:r>
              <a:rPr lang="it-IT" dirty="0"/>
              <a:t> ed affettivo, diminuzione delle funzioni cognitive con significativo deficit delle prestazioni abituali, sia nella vita di relazione che sul lavoro, significativa alterazione della capacità di entrare in rapporto con gli altri per la difficoltà di comunicazione, alterazione anche gravi del comportamento (episodi di violenza, tendenze </a:t>
            </a:r>
            <a:r>
              <a:rPr lang="it-IT" dirty="0" err="1"/>
              <a:t>tossicofiliche</a:t>
            </a:r>
            <a:r>
              <a:rPr lang="it-IT" dirty="0"/>
              <a:t>, disordini affettivi e sessuali anche nell’ambito familiare), subentranti episodi depressivi, ecc. </a:t>
            </a:r>
          </a:p>
          <a:p>
            <a:pPr eaLnBrk="1" fontAlgn="auto" hangingPunct="1">
              <a:spcAft>
                <a:spcPts val="0"/>
              </a:spcAft>
              <a:defRPr/>
            </a:pPr>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9F0196-E9CE-490C-9F56-B4BB696167E8}"/>
              </a:ext>
            </a:extLst>
          </p:cNvPr>
          <p:cNvSpPr>
            <a:spLocks noGrp="1"/>
          </p:cNvSpPr>
          <p:nvPr>
            <p:ph type="title"/>
          </p:nvPr>
        </p:nvSpPr>
        <p:spPr/>
        <p:txBody>
          <a:bodyPr rtlCol="0">
            <a:normAutofit fontScale="90000"/>
          </a:bodyPr>
          <a:lstStyle/>
          <a:p>
            <a:pPr eaLnBrk="1" fontAlgn="auto" hangingPunct="1">
              <a:spcAft>
                <a:spcPts val="0"/>
              </a:spcAft>
              <a:defRPr/>
            </a:pPr>
            <a:r>
              <a:rPr lang="it-IT" b="1" dirty="0"/>
              <a:t>Indicazione valutativa proposta </a:t>
            </a:r>
            <a:br>
              <a:rPr lang="it-IT" b="1" dirty="0"/>
            </a:br>
            <a:r>
              <a:rPr lang="it-IT" b="1" dirty="0"/>
              <a:t>40-50%.</a:t>
            </a:r>
            <a:endParaRPr lang="it-IT" dirty="0"/>
          </a:p>
        </p:txBody>
      </p:sp>
      <p:sp>
        <p:nvSpPr>
          <p:cNvPr id="10243" name="Segnaposto contenuto 2">
            <a:extLst>
              <a:ext uri="{FF2B5EF4-FFF2-40B4-BE49-F238E27FC236}">
                <a16:creationId xmlns:a16="http://schemas.microsoft.com/office/drawing/2014/main" id="{F202604C-F4A8-4DD5-8E3B-8C264E3C2771}"/>
              </a:ext>
            </a:extLst>
          </p:cNvPr>
          <p:cNvSpPr>
            <a:spLocks noGrp="1"/>
          </p:cNvSpPr>
          <p:nvPr>
            <p:ph idx="1"/>
          </p:nvPr>
        </p:nvSpPr>
        <p:spPr/>
        <p:txBody>
          <a:bodyPr/>
          <a:lstStyle/>
          <a:p>
            <a:pPr eaLnBrk="1" hangingPunct="1"/>
            <a:r>
              <a:rPr lang="it-IT" altLang="it-IT"/>
              <a:t>Significativa, ma episodica alterazione della capacità di comunicare, di entrare e di essere in relazione con gli altri, diminuzione delle capacità critiche e di giudizio e saltuari deliri con deficit del funzionamento sociale ed occupazionale.</a:t>
            </a:r>
            <a:r>
              <a:rPr lang="it-IT" altLang="it-IT" b="1"/>
              <a:t> </a:t>
            </a:r>
            <a:endParaRPr lang="it-IT" altLang="it-IT"/>
          </a:p>
          <a:p>
            <a:pPr eaLnBrk="1" hangingPunct="1"/>
            <a:endParaRPr lang="it-IT" alt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1C43E-9EF8-4DB7-A0A8-9A3A7A44772D}"/>
              </a:ext>
            </a:extLst>
          </p:cNvPr>
          <p:cNvSpPr>
            <a:spLocks noGrp="1"/>
          </p:cNvSpPr>
          <p:nvPr>
            <p:ph type="title"/>
          </p:nvPr>
        </p:nvSpPr>
        <p:spPr/>
        <p:txBody>
          <a:bodyPr rtlCol="0">
            <a:normAutofit fontScale="90000"/>
          </a:bodyPr>
          <a:lstStyle/>
          <a:p>
            <a:pPr eaLnBrk="1" fontAlgn="auto" hangingPunct="1">
              <a:spcAft>
                <a:spcPts val="0"/>
              </a:spcAft>
              <a:defRPr/>
            </a:pPr>
            <a:r>
              <a:rPr lang="it-IT" b="1" dirty="0"/>
              <a:t>Indicazione  valutativa  55-65%.</a:t>
            </a:r>
            <a:br>
              <a:rPr lang="it-IT" dirty="0"/>
            </a:br>
            <a:endParaRPr lang="it-IT" dirty="0"/>
          </a:p>
        </p:txBody>
      </p:sp>
      <p:sp>
        <p:nvSpPr>
          <p:cNvPr id="11267" name="Segnaposto contenuto 2">
            <a:extLst>
              <a:ext uri="{FF2B5EF4-FFF2-40B4-BE49-F238E27FC236}">
                <a16:creationId xmlns:a16="http://schemas.microsoft.com/office/drawing/2014/main" id="{41093AE6-AA0E-47C2-AD91-C091A94127A1}"/>
              </a:ext>
            </a:extLst>
          </p:cNvPr>
          <p:cNvSpPr>
            <a:spLocks noGrp="1"/>
          </p:cNvSpPr>
          <p:nvPr>
            <p:ph idx="1"/>
          </p:nvPr>
        </p:nvSpPr>
        <p:spPr/>
        <p:txBody>
          <a:bodyPr/>
          <a:lstStyle/>
          <a:p>
            <a:pPr eaLnBrk="1" hangingPunct="1"/>
            <a:r>
              <a:rPr lang="it-IT" altLang="it-IT"/>
              <a:t>Presenza di deliri e di allucinazioni che compromettano gravemente la vita quotidiana del soggetto.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0397C3-EBB9-739C-5D73-3B708E4C54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7E9C47B-F212-36D2-9E9D-97BCE19DE638}"/>
              </a:ext>
            </a:extLst>
          </p:cNvPr>
          <p:cNvSpPr>
            <a:spLocks noGrp="1"/>
          </p:cNvSpPr>
          <p:nvPr>
            <p:ph idx="1"/>
          </p:nvPr>
        </p:nvSpPr>
        <p:spPr/>
        <p:txBody>
          <a:bodyPr/>
          <a:lstStyle/>
          <a:p>
            <a:r>
              <a:rPr lang="it-IT" dirty="0">
                <a:effectLst/>
                <a:latin typeface="Times New Roman" panose="02020603050405020304" pitchFamily="18" charset="0"/>
                <a:ea typeface="Aptos" panose="020B0004020202020204" pitchFamily="34" charset="0"/>
              </a:rPr>
              <a:t>La valutazione del danno di natura psichica in ambito legale segue criteri specifici che variano a seconda del contesto giuridico (civile, penale, assicurativo). In generale, il danno psichico può essere valutato in termini di danno biologico psichico, danno morale e danno esistenziale. </a:t>
            </a:r>
            <a:endParaRPr lang="it-IT" dirty="0"/>
          </a:p>
        </p:txBody>
      </p:sp>
    </p:spTree>
    <p:extLst>
      <p:ext uri="{BB962C8B-B14F-4D97-AF65-F5344CB8AC3E}">
        <p14:creationId xmlns:p14="http://schemas.microsoft.com/office/powerpoint/2010/main" val="23485100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1EF9BDBD-2D9F-461F-BD87-2A9723472213}"/>
              </a:ext>
            </a:extLst>
          </p:cNvPr>
          <p:cNvSpPr>
            <a:spLocks noGrp="1"/>
          </p:cNvSpPr>
          <p:nvPr>
            <p:ph type="title"/>
          </p:nvPr>
        </p:nvSpPr>
        <p:spPr/>
        <p:txBody>
          <a:bodyPr/>
          <a:lstStyle/>
          <a:p>
            <a:pPr eaLnBrk="1" hangingPunct="1"/>
            <a:r>
              <a:rPr lang="it-IT" altLang="it-IT" b="1"/>
              <a:t>Indicazione valutativa 65-75%.</a:t>
            </a:r>
            <a:endParaRPr lang="it-IT" altLang="it-IT"/>
          </a:p>
        </p:txBody>
      </p:sp>
      <p:sp>
        <p:nvSpPr>
          <p:cNvPr id="12291" name="Segnaposto contenuto 2">
            <a:extLst>
              <a:ext uri="{FF2B5EF4-FFF2-40B4-BE49-F238E27FC236}">
                <a16:creationId xmlns:a16="http://schemas.microsoft.com/office/drawing/2014/main" id="{78D8DE61-0EC9-436F-925E-34A17E1D2D81}"/>
              </a:ext>
            </a:extLst>
          </p:cNvPr>
          <p:cNvSpPr>
            <a:spLocks noGrp="1"/>
          </p:cNvSpPr>
          <p:nvPr>
            <p:ph idx="1"/>
          </p:nvPr>
        </p:nvSpPr>
        <p:spPr/>
        <p:txBody>
          <a:bodyPr/>
          <a:lstStyle/>
          <a:p>
            <a:pPr eaLnBrk="1" hangingPunct="1"/>
            <a:r>
              <a:rPr lang="it-IT" altLang="it-IT"/>
              <a:t>Diminuzione della capacità di avere cura della propria persona, rischi o di atti violenti contro sé stessi e contro gli altri, frequenti stati di eccitamento psicomotorio, perdita delle relazioni sociali ed affettive. </a:t>
            </a:r>
          </a:p>
          <a:p>
            <a:pPr eaLnBrk="1" hangingPunct="1"/>
            <a:endParaRPr lang="it-IT" alt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14E7C2-2513-4210-AD04-F61AC0B8F0EE}"/>
              </a:ext>
            </a:extLst>
          </p:cNvPr>
          <p:cNvSpPr>
            <a:spLocks noGrp="1"/>
          </p:cNvSpPr>
          <p:nvPr>
            <p:ph type="title"/>
          </p:nvPr>
        </p:nvSpPr>
        <p:spPr/>
        <p:txBody>
          <a:bodyPr rtlCol="0">
            <a:normAutofit fontScale="90000"/>
          </a:bodyPr>
          <a:lstStyle/>
          <a:p>
            <a:pPr eaLnBrk="1" fontAlgn="auto" hangingPunct="1">
              <a:spcAft>
                <a:spcPts val="0"/>
              </a:spcAft>
              <a:defRPr/>
            </a:pPr>
            <a:r>
              <a:rPr lang="it-IT" b="1" dirty="0"/>
              <a:t>Indicazione valutativa 75-90%.</a:t>
            </a:r>
            <a:br>
              <a:rPr lang="it-IT" dirty="0"/>
            </a:br>
            <a:endParaRPr lang="it-IT" dirty="0"/>
          </a:p>
        </p:txBody>
      </p:sp>
      <p:sp>
        <p:nvSpPr>
          <p:cNvPr id="13315" name="Segnaposto contenuto 2">
            <a:extLst>
              <a:ext uri="{FF2B5EF4-FFF2-40B4-BE49-F238E27FC236}">
                <a16:creationId xmlns:a16="http://schemas.microsoft.com/office/drawing/2014/main" id="{CA32E9B2-2ED9-4934-9A98-86CF3CE6983F}"/>
              </a:ext>
            </a:extLst>
          </p:cNvPr>
          <p:cNvSpPr>
            <a:spLocks noGrp="1"/>
          </p:cNvSpPr>
          <p:nvPr>
            <p:ph idx="1"/>
          </p:nvPr>
        </p:nvSpPr>
        <p:spPr/>
        <p:txBody>
          <a:bodyPr/>
          <a:lstStyle/>
          <a:p>
            <a:pPr eaLnBrk="1" hangingPunct="1"/>
            <a:r>
              <a:rPr lang="it-IT" altLang="it-IT"/>
              <a:t>Incapacità quasi completa di badare a sé stessi ed inemendabile sintomatologia aggressiva con alto rischio suicidario e di violenze eterodirette.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DCA2919F-68C1-46C3-AB4D-F76481A6FA14}"/>
              </a:ext>
            </a:extLst>
          </p:cNvPr>
          <p:cNvSpPr>
            <a:spLocks noGrp="1"/>
          </p:cNvSpPr>
          <p:nvPr>
            <p:ph type="title"/>
          </p:nvPr>
        </p:nvSpPr>
        <p:spPr/>
        <p:txBody>
          <a:bodyPr/>
          <a:lstStyle/>
          <a:p>
            <a:pPr eaLnBrk="1" hangingPunct="1"/>
            <a:endParaRPr lang="it-IT" altLang="it-IT"/>
          </a:p>
        </p:txBody>
      </p:sp>
      <p:sp>
        <p:nvSpPr>
          <p:cNvPr id="14339" name="Segnaposto contenuto 2">
            <a:extLst>
              <a:ext uri="{FF2B5EF4-FFF2-40B4-BE49-F238E27FC236}">
                <a16:creationId xmlns:a16="http://schemas.microsoft.com/office/drawing/2014/main" id="{71A4993A-9CE6-4977-8797-610F29A9D26A}"/>
              </a:ext>
            </a:extLst>
          </p:cNvPr>
          <p:cNvSpPr>
            <a:spLocks noGrp="1"/>
          </p:cNvSpPr>
          <p:nvPr>
            <p:ph idx="1"/>
          </p:nvPr>
        </p:nvSpPr>
        <p:spPr/>
        <p:txBody>
          <a:bodyPr/>
          <a:lstStyle/>
          <a:p>
            <a:pPr eaLnBrk="1" hangingPunct="1"/>
            <a:r>
              <a:rPr lang="it-IT" altLang="it-IT"/>
              <a:t>L’estesa gamma di valutazioni e decisioni del perito non rappresenta altro che l’espressione di un giudizio clinico sulle capacità di funzionare di ogni paziente rispetto alla gestione di sé stesso secondo i parametri fondamentali dell’integrità psichica, che sono esattamente gli stessi di quelli che vengono considerati nel processo diagnostico e valutativo del danno psichico.</a:t>
            </a:r>
          </a:p>
          <a:p>
            <a:pPr eaLnBrk="1" hangingPunct="1"/>
            <a:endParaRPr lang="it-IT" altLang="it-IT"/>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8CA61511-ABB3-4DA1-B88E-1EAD1E063798}"/>
              </a:ext>
            </a:extLst>
          </p:cNvPr>
          <p:cNvSpPr>
            <a:spLocks noGrp="1"/>
          </p:cNvSpPr>
          <p:nvPr>
            <p:ph type="title"/>
          </p:nvPr>
        </p:nvSpPr>
        <p:spPr/>
        <p:txBody>
          <a:bodyPr/>
          <a:lstStyle/>
          <a:p>
            <a:pPr eaLnBrk="1" hangingPunct="1"/>
            <a:endParaRPr lang="it-IT" altLang="it-IT"/>
          </a:p>
        </p:txBody>
      </p:sp>
      <p:sp>
        <p:nvSpPr>
          <p:cNvPr id="15363" name="Segnaposto contenuto 2">
            <a:extLst>
              <a:ext uri="{FF2B5EF4-FFF2-40B4-BE49-F238E27FC236}">
                <a16:creationId xmlns:a16="http://schemas.microsoft.com/office/drawing/2014/main" id="{9D4BC68B-F7A7-4A36-8493-6E77C3A68BF5}"/>
              </a:ext>
            </a:extLst>
          </p:cNvPr>
          <p:cNvSpPr>
            <a:spLocks noGrp="1"/>
          </p:cNvSpPr>
          <p:nvPr>
            <p:ph idx="1"/>
          </p:nvPr>
        </p:nvSpPr>
        <p:spPr/>
        <p:txBody>
          <a:bodyPr/>
          <a:lstStyle/>
          <a:p>
            <a:pPr eaLnBrk="1" hangingPunct="1"/>
            <a:r>
              <a:rPr lang="it-IT" altLang="it-IT"/>
              <a:t>Se il paziente è autonomo e fino a che punto, cosa gli si può consentire di fare, cosa è opportuno che non faccia, se è il caso o meno che esca temporaneamente, da solo o accompagnato, da un reparto ospedaliero, ecc.</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87913F0E-F3E2-4FAF-AE3F-32C1C84912A9}"/>
              </a:ext>
            </a:extLst>
          </p:cNvPr>
          <p:cNvSpPr>
            <a:spLocks noGrp="1"/>
          </p:cNvSpPr>
          <p:nvPr>
            <p:ph type="title"/>
          </p:nvPr>
        </p:nvSpPr>
        <p:spPr/>
        <p:txBody>
          <a:bodyPr/>
          <a:lstStyle/>
          <a:p>
            <a:pPr eaLnBrk="1" hangingPunct="1"/>
            <a:endParaRPr lang="it-IT" altLang="it-IT"/>
          </a:p>
        </p:txBody>
      </p:sp>
      <p:sp>
        <p:nvSpPr>
          <p:cNvPr id="16387" name="Segnaposto contenuto 2">
            <a:extLst>
              <a:ext uri="{FF2B5EF4-FFF2-40B4-BE49-F238E27FC236}">
                <a16:creationId xmlns:a16="http://schemas.microsoft.com/office/drawing/2014/main" id="{E4B4DD09-8AD3-4B26-89A0-0734B7C7D980}"/>
              </a:ext>
            </a:extLst>
          </p:cNvPr>
          <p:cNvSpPr>
            <a:spLocks noGrp="1"/>
          </p:cNvSpPr>
          <p:nvPr>
            <p:ph idx="1"/>
          </p:nvPr>
        </p:nvSpPr>
        <p:spPr/>
        <p:txBody>
          <a:bodyPr/>
          <a:lstStyle/>
          <a:p>
            <a:pPr eaLnBrk="1" hangingPunct="1"/>
            <a:r>
              <a:rPr lang="it-IT" altLang="it-IT"/>
              <a:t>Tali decisioni conseguono al giudizio clinico che lo specialista ha potuto elaborare  nell’osservazione longitudinale del paziente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BA0AAE70-BB30-4D7E-8F87-9553F2B2BB23}"/>
              </a:ext>
            </a:extLst>
          </p:cNvPr>
          <p:cNvSpPr>
            <a:spLocks noGrp="1"/>
          </p:cNvSpPr>
          <p:nvPr>
            <p:ph type="title"/>
          </p:nvPr>
        </p:nvSpPr>
        <p:spPr/>
        <p:txBody>
          <a:bodyPr/>
          <a:lstStyle/>
          <a:p>
            <a:pPr eaLnBrk="1" hangingPunct="1"/>
            <a:endParaRPr lang="it-IT" altLang="it-IT"/>
          </a:p>
        </p:txBody>
      </p:sp>
      <p:sp>
        <p:nvSpPr>
          <p:cNvPr id="17411" name="Segnaposto contenuto 2">
            <a:extLst>
              <a:ext uri="{FF2B5EF4-FFF2-40B4-BE49-F238E27FC236}">
                <a16:creationId xmlns:a16="http://schemas.microsoft.com/office/drawing/2014/main" id="{C96B1915-F6B9-46D3-85D5-85736A88D8F6}"/>
              </a:ext>
            </a:extLst>
          </p:cNvPr>
          <p:cNvSpPr>
            <a:spLocks noGrp="1"/>
          </p:cNvSpPr>
          <p:nvPr>
            <p:ph idx="1"/>
          </p:nvPr>
        </p:nvSpPr>
        <p:spPr/>
        <p:txBody>
          <a:bodyPr/>
          <a:lstStyle/>
          <a:p>
            <a:pPr eaLnBrk="1" hangingPunct="1"/>
            <a:r>
              <a:rPr lang="it-IT" altLang="it-IT"/>
              <a:t>è in questo momento che il clinico e il medico legale devono confrontarsi con le loro competenze ed esperienze per mettere assieme i criteri di base della diagnostica psichiatrica con quelli della medicina legale, in un insieme dinamico e dialettico che si integri in una comune intesa valutativa.</a:t>
            </a:r>
          </a:p>
          <a:p>
            <a:pPr eaLnBrk="1" hangingPunct="1"/>
            <a:endParaRPr lang="it-IT" altLang="it-IT"/>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4917A-81DE-4CAA-92E2-68FA9B66FC8D}"/>
              </a:ext>
            </a:extLst>
          </p:cNvPr>
          <p:cNvSpPr>
            <a:spLocks noGrp="1"/>
          </p:cNvSpPr>
          <p:nvPr>
            <p:ph type="ctrTitle"/>
          </p:nvPr>
        </p:nvSpPr>
        <p:spPr/>
        <p:txBody>
          <a:bodyPr>
            <a:normAutofit fontScale="90000"/>
          </a:bodyPr>
          <a:lstStyle/>
          <a:p>
            <a:r>
              <a:rPr lang="it-IT" dirty="0"/>
              <a:t>VALUTAZIONE DEL DANNO DI NATURA PSICHICA </a:t>
            </a:r>
            <a:br>
              <a:rPr lang="it-IT" dirty="0"/>
            </a:br>
            <a:r>
              <a:rPr lang="it-IT" dirty="0"/>
              <a:t>PARAMETRI LAZIO</a:t>
            </a:r>
          </a:p>
        </p:txBody>
      </p:sp>
      <p:sp>
        <p:nvSpPr>
          <p:cNvPr id="3" name="Sottotitolo 2">
            <a:extLst>
              <a:ext uri="{FF2B5EF4-FFF2-40B4-BE49-F238E27FC236}">
                <a16:creationId xmlns:a16="http://schemas.microsoft.com/office/drawing/2014/main" id="{D09F638F-1E68-4232-B768-F3B8AF8102D5}"/>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28610908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618CF6-E6F5-4B39-A6F5-976B7EC089D0}"/>
              </a:ext>
            </a:extLst>
          </p:cNvPr>
          <p:cNvSpPr>
            <a:spLocks noGrp="1"/>
          </p:cNvSpPr>
          <p:nvPr>
            <p:ph type="title"/>
          </p:nvPr>
        </p:nvSpPr>
        <p:spPr/>
        <p:txBody>
          <a:bodyPr/>
          <a:lstStyle/>
          <a:p>
            <a:r>
              <a:rPr lang="it-IT" dirty="0">
                <a:latin typeface="Calibri" panose="020F0502020204030204" pitchFamily="34" charset="0"/>
                <a:ea typeface="Calibri" panose="020F0502020204030204" pitchFamily="34" charset="0"/>
                <a:cs typeface="Times New Roman" panose="02020603050405020304" pitchFamily="18" charset="0"/>
              </a:rPr>
              <a:t>VALUTAZIONE DANNO PARAMETRI LAZIO</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44F7DA7-EB55-426A-86FD-4C4DA96F8A54}"/>
              </a:ext>
            </a:extLst>
          </p:cNvPr>
          <p:cNvSpPr>
            <a:spLocks noGrp="1"/>
          </p:cNvSpPr>
          <p:nvPr>
            <p:ph idx="1"/>
          </p:nvPr>
        </p:nvSpPr>
        <p:spPr/>
        <p:txBody>
          <a:bodyPr>
            <a:normAutofit/>
          </a:bodyPr>
          <a:lstStyle/>
          <a:p>
            <a:pPr>
              <a:lnSpc>
                <a:spcPct val="115000"/>
              </a:lnSpc>
              <a:spcAft>
                <a:spcPts val="750"/>
              </a:spcAft>
            </a:pPr>
            <a:r>
              <a:rPr lang="it-IT" sz="1350" dirty="0">
                <a:latin typeface="Calibri" panose="020F0502020204030204" pitchFamily="34" charset="0"/>
                <a:ea typeface="Calibri" panose="020F0502020204030204" pitchFamily="34" charset="0"/>
                <a:cs typeface="Times New Roman" panose="02020603050405020304" pitchFamily="18" charset="0"/>
              </a:rPr>
              <a:t>La metodologia applicata per la stima del danno psichico è quella prevista nella tabella che si riporta di seguito: </a:t>
            </a:r>
          </a:p>
          <a:p>
            <a:pPr>
              <a:lnSpc>
                <a:spcPct val="115000"/>
              </a:lnSpc>
              <a:spcAft>
                <a:spcPts val="750"/>
              </a:spcAft>
            </a:pPr>
            <a:r>
              <a:rPr lang="it-IT" sz="1350" dirty="0">
                <a:latin typeface="Calibri" panose="020F0502020204030204" pitchFamily="34" charset="0"/>
                <a:ea typeface="Calibri" panose="020F0502020204030204" pitchFamily="34" charset="0"/>
                <a:cs typeface="Times New Roman" panose="02020603050405020304" pitchFamily="18" charset="0"/>
              </a:rPr>
              <a:t>Classi AMA	Danno Psichico</a:t>
            </a:r>
          </a:p>
          <a:p>
            <a:pPr>
              <a:lnSpc>
                <a:spcPct val="115000"/>
              </a:lnSpc>
              <a:spcAft>
                <a:spcPts val="750"/>
              </a:spcAft>
            </a:pPr>
            <a:r>
              <a:rPr lang="it-IT" sz="1350" dirty="0">
                <a:latin typeface="Calibri" panose="020F0502020204030204" pitchFamily="34" charset="0"/>
                <a:ea typeface="Calibri" panose="020F0502020204030204" pitchFamily="34" charset="0"/>
                <a:cs typeface="Times New Roman" panose="02020603050405020304" pitchFamily="18" charset="0"/>
              </a:rPr>
              <a:t>Criteri AMA	Danno Psichico</a:t>
            </a:r>
          </a:p>
          <a:p>
            <a:pPr>
              <a:lnSpc>
                <a:spcPct val="115000"/>
              </a:lnSpc>
              <a:spcAft>
                <a:spcPts val="750"/>
              </a:spcAft>
            </a:pPr>
            <a:r>
              <a:rPr lang="it-IT" sz="1350" dirty="0">
                <a:latin typeface="Calibri" panose="020F0502020204030204" pitchFamily="34" charset="0"/>
                <a:ea typeface="Calibri" panose="020F0502020204030204" pitchFamily="34" charset="0"/>
                <a:cs typeface="Times New Roman" panose="02020603050405020304" pitchFamily="18" charset="0"/>
              </a:rPr>
              <a:t>Criteri Ordine Psicologi del Lazio</a:t>
            </a:r>
          </a:p>
          <a:p>
            <a:endParaRPr lang="it-IT" dirty="0"/>
          </a:p>
        </p:txBody>
      </p:sp>
    </p:spTree>
    <p:extLst>
      <p:ext uri="{BB962C8B-B14F-4D97-AF65-F5344CB8AC3E}">
        <p14:creationId xmlns:p14="http://schemas.microsoft.com/office/powerpoint/2010/main" val="33810485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415358-188B-48EC-88F2-9BA6C52AAD2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B03D36-293D-4DAC-963A-C9952AD6B16B}"/>
              </a:ext>
            </a:extLst>
          </p:cNvPr>
          <p:cNvSpPr>
            <a:spLocks noGrp="1"/>
          </p:cNvSpPr>
          <p:nvPr>
            <p:ph idx="1"/>
          </p:nvPr>
        </p:nvSpPr>
        <p:spPr/>
        <p:txBody>
          <a:bodyPr>
            <a:normAutofit/>
          </a:bodyPr>
          <a:lstStyle/>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Classe I</a:t>
            </a:r>
          </a:p>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0-5%	Nessun pregiudizio per le attività quotidiane, comportamento sociale adeguato, capacità di concentrazione normale, adattamento normale. Tale condizione non comporta danno alla persona	Non è presente nessuna sintomatologia e nessun disagio nel funzionamento sociale o familiare o lavorativo. L’identità è coesa e l’esame di realtà è integro. Il funzionamento dell’Io è conservato.</a:t>
            </a:r>
          </a:p>
          <a:p>
            <a:endParaRPr lang="it-IT" dirty="0"/>
          </a:p>
        </p:txBody>
      </p:sp>
    </p:spTree>
    <p:extLst>
      <p:ext uri="{BB962C8B-B14F-4D97-AF65-F5344CB8AC3E}">
        <p14:creationId xmlns:p14="http://schemas.microsoft.com/office/powerpoint/2010/main" val="6184234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73249-EBF1-427C-BE29-03D00B9D4C0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67EB2EA-6E4A-4AD1-AFA8-DA34414B21AA}"/>
              </a:ext>
            </a:extLst>
          </p:cNvPr>
          <p:cNvSpPr>
            <a:spLocks noGrp="1"/>
          </p:cNvSpPr>
          <p:nvPr>
            <p:ph idx="1"/>
          </p:nvPr>
        </p:nvSpPr>
        <p:spPr/>
        <p:txBody>
          <a:bodyPr>
            <a:normAutofit fontScale="92500"/>
          </a:bodyPr>
          <a:lstStyle/>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Classe II </a:t>
            </a:r>
          </a:p>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6-15%	Lieve pregiudizio, compatibile comunque con l’esecuzione della maggior parte delle attività precedenti. 	La sintomatologia è lieve, ed è presente un lieve disagio nel funzionamento sociale o familiare o lavorativo. L’identità è coesa e l’esame di realtà è integro. Il funzionamento dell’Io è complessivamente conservato. </a:t>
            </a:r>
            <a:r>
              <a:rPr lang="it-IT" sz="2100">
                <a:latin typeface="Calibri" panose="020F0502020204030204" pitchFamily="34" charset="0"/>
                <a:ea typeface="Calibri" panose="020F0502020204030204" pitchFamily="34" charset="0"/>
                <a:cs typeface="Times New Roman" panose="02020603050405020304" pitchFamily="18" charset="0"/>
              </a:rPr>
              <a:t>I meccanismi di difesa utilizzati per far fronte alla angosce depressive, persecutorie o confusionali sono, solitamente, evoluti e maturi: rimozione, repressione, spostamento, formazione reattiva, razionalizzazione, introiezione, intellettualizzazione, identificazione, altruismo, sublimazione, umorismo, ascetismo, annullamento retroattivo, sessualizzazione, isolamento dell’affetto, anticipazione</a:t>
            </a:r>
          </a:p>
          <a:p>
            <a:endParaRPr lang="it-IT"/>
          </a:p>
        </p:txBody>
      </p:sp>
    </p:spTree>
    <p:extLst>
      <p:ext uri="{BB962C8B-B14F-4D97-AF65-F5344CB8AC3E}">
        <p14:creationId xmlns:p14="http://schemas.microsoft.com/office/powerpoint/2010/main" val="1268646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12B724-763C-E447-B15A-C7472C15AFE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AF681C7-8941-F70F-563E-1575903E730B}"/>
              </a:ext>
            </a:extLst>
          </p:cNvPr>
          <p:cNvSpPr>
            <a:spLocks noGrp="1"/>
          </p:cNvSpPr>
          <p:nvPr>
            <p:ph idx="1"/>
          </p:nvPr>
        </p:nvSpPr>
        <p:spPr/>
        <p:txBody>
          <a:bodyPr/>
          <a:lstStyle/>
          <a:p>
            <a:r>
              <a:rPr lang="it-IT" dirty="0"/>
              <a:t>Il danno è risarcibile se deriva da comportamento illecito. Se manca questa premessa difficilmente rivestirà interesse a livello forense</a:t>
            </a:r>
          </a:p>
        </p:txBody>
      </p:sp>
    </p:spTree>
    <p:extLst>
      <p:ext uri="{BB962C8B-B14F-4D97-AF65-F5344CB8AC3E}">
        <p14:creationId xmlns:p14="http://schemas.microsoft.com/office/powerpoint/2010/main" val="20474548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899DE2-1C5A-4EEA-B628-FCD1FB7338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D68CB50-E37D-493C-99AA-3FD4373E7BA2}"/>
              </a:ext>
            </a:extLst>
          </p:cNvPr>
          <p:cNvSpPr>
            <a:spLocks noGrp="1"/>
          </p:cNvSpPr>
          <p:nvPr>
            <p:ph idx="1"/>
          </p:nvPr>
        </p:nvSpPr>
        <p:spPr/>
        <p:txBody>
          <a:bodyPr>
            <a:normAutofit/>
          </a:bodyPr>
          <a:lstStyle/>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Classe III</a:t>
            </a:r>
          </a:p>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16-40%	Moderato pregiudizio compatibile solo con l’esecuzione di alcune delle attività precedenti. 	La sintomatologia è di media entità, ed è presente un disagio clinicamente significativo che si ripercuote negativamente sul funzionamento sociale, familiare e/o lavorativo. I confini tra sé e gli altri possono essere instabili. Il funzionamento dell’Io è irregolare e incostante con difficoltà nella gestione degli impulsi. L’esame di realtà è presente, ma compromesso per alcuni aspetti. I meccanismi di difesa utilizzati per far fronte alle angosce depressive, persecutorie o confusionali si alternano tra arcaici ed evoluti. </a:t>
            </a:r>
          </a:p>
          <a:p>
            <a:endParaRPr lang="it-IT" dirty="0"/>
          </a:p>
        </p:txBody>
      </p:sp>
    </p:spTree>
    <p:extLst>
      <p:ext uri="{BB962C8B-B14F-4D97-AF65-F5344CB8AC3E}">
        <p14:creationId xmlns:p14="http://schemas.microsoft.com/office/powerpoint/2010/main" val="339620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0FE116-3084-40E0-9247-FF8DCE1EE7B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AFA8F68-DD38-46F8-834A-EED788C19F94}"/>
              </a:ext>
            </a:extLst>
          </p:cNvPr>
          <p:cNvSpPr>
            <a:spLocks noGrp="1"/>
          </p:cNvSpPr>
          <p:nvPr>
            <p:ph idx="1"/>
          </p:nvPr>
        </p:nvSpPr>
        <p:spPr/>
        <p:txBody>
          <a:bodyPr>
            <a:normAutofit lnSpcReduction="10000"/>
          </a:bodyPr>
          <a:lstStyle/>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Classe IV</a:t>
            </a:r>
          </a:p>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41%-80%	Grave pregiudizio, con limitazione significativa </a:t>
            </a:r>
            <a:r>
              <a:rPr lang="it-IT" sz="2100" dirty="0" err="1">
                <a:latin typeface="Calibri" panose="020F0502020204030204" pitchFamily="34" charset="0"/>
                <a:ea typeface="Calibri" panose="020F0502020204030204" pitchFamily="34" charset="0"/>
                <a:cs typeface="Times New Roman" panose="02020603050405020304" pitchFamily="18" charset="0"/>
              </a:rPr>
              <a:t>del’esecuzione</a:t>
            </a:r>
            <a:r>
              <a:rPr lang="it-IT" sz="2100" dirty="0">
                <a:latin typeface="Calibri" panose="020F0502020204030204" pitchFamily="34" charset="0"/>
                <a:ea typeface="Calibri" panose="020F0502020204030204" pitchFamily="34" charset="0"/>
                <a:cs typeface="Times New Roman" panose="02020603050405020304" pitchFamily="18" charset="0"/>
              </a:rPr>
              <a:t> delle attività precedenti. 	La sintomatologia è di grave entità, con una compromissione altrettanto grave del funzionamento sociale, lavorativo e di altre aree importanti per la vita dell’individuo. Il funzionamento dell’Io è intermittente e irregolare con difficoltà nel controllare gli impulsi. L’esame di realtà è generalmente compromesso, ma può essere episodicamente presente . I meccanismi di difesa utilizzati per far fronte alle angosce depressive, persecutorie o confusionali si possono alternare tra arcaici ed evoluti, ma prevalgono quelli arcaici come scissione, proiezione, idealizzazione e svalutazione primitive, negazione, </a:t>
            </a:r>
            <a:r>
              <a:rPr lang="it-IT" sz="2100" dirty="0" err="1">
                <a:latin typeface="Calibri" panose="020F0502020204030204" pitchFamily="34" charset="0"/>
                <a:ea typeface="Calibri" panose="020F0502020204030204" pitchFamily="34" charset="0"/>
                <a:cs typeface="Times New Roman" panose="02020603050405020304" pitchFamily="18" charset="0"/>
              </a:rPr>
              <a:t>acting-out.e</a:t>
            </a:r>
            <a:r>
              <a:rPr lang="it-IT" sz="2100" dirty="0">
                <a:latin typeface="Calibri" panose="020F0502020204030204" pitchFamily="34" charset="0"/>
                <a:ea typeface="Calibri" panose="020F0502020204030204" pitchFamily="34"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8607805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5FCBB7-6D8D-4F30-A2AA-C540EF0D0D0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6531B74-FA1C-49A0-87F6-89BF18FE7EE7}"/>
              </a:ext>
            </a:extLst>
          </p:cNvPr>
          <p:cNvSpPr>
            <a:spLocks noGrp="1"/>
          </p:cNvSpPr>
          <p:nvPr>
            <p:ph idx="1"/>
          </p:nvPr>
        </p:nvSpPr>
        <p:spPr/>
        <p:txBody>
          <a:bodyPr>
            <a:normAutofit fontScale="92500"/>
          </a:bodyPr>
          <a:lstStyle/>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Classe V</a:t>
            </a:r>
          </a:p>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&gt;80%	Gravissimo pregiudizio, con impossibilità per l’esecuzione delle attività precedenti. 	La sintomatologia è di gravissima entità, con una compromissione altrettanto grave del funzionamento sociale, lavorativo e di altre aree importanti per la vita dell’individuo. Si riscontra mancanza del senso di continuità dell’identità, con una frammentazione dell’Io e perdita delle funzioni principali. L’esame di realtà è compromesso. I meccanismi di difesa sono arcaici e primitivi: scissione, identificazione proiettiva, proiezione, diniego, dissociazione, idealizzazione, </a:t>
            </a:r>
            <a:r>
              <a:rPr lang="it-IT" sz="2100" dirty="0" err="1">
                <a:latin typeface="Calibri" panose="020F0502020204030204" pitchFamily="34" charset="0"/>
                <a:ea typeface="Calibri" panose="020F0502020204030204" pitchFamily="34" charset="0"/>
                <a:cs typeface="Times New Roman" panose="02020603050405020304" pitchFamily="18" charset="0"/>
              </a:rPr>
              <a:t>acting</a:t>
            </a:r>
            <a:r>
              <a:rPr lang="it-IT" sz="2100" dirty="0">
                <a:latin typeface="Calibri" panose="020F0502020204030204" pitchFamily="34" charset="0"/>
                <a:ea typeface="Calibri" panose="020F0502020204030204" pitchFamily="34" charset="0"/>
                <a:cs typeface="Times New Roman" panose="02020603050405020304" pitchFamily="18" charset="0"/>
              </a:rPr>
              <a:t>-out, somatizzazione, regressione, fantasia schizoide.</a:t>
            </a:r>
          </a:p>
          <a:p>
            <a:pPr>
              <a:lnSpc>
                <a:spcPct val="115000"/>
              </a:lnSpc>
              <a:spcAft>
                <a:spcPts val="750"/>
              </a:spcAft>
            </a:pPr>
            <a:r>
              <a:rPr lang="it-IT" sz="2100" dirty="0">
                <a:latin typeface="Calibri" panose="020F0502020204030204" pitchFamily="34" charset="0"/>
                <a:ea typeface="Calibri" panose="020F050202020403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9258260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CDAC0B-2522-41E6-9F4C-632AFDDA9A1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9E502E7-D124-4106-ABD6-FE041D862DDE}"/>
              </a:ext>
            </a:extLst>
          </p:cNvPr>
          <p:cNvSpPr>
            <a:spLocks noGrp="1"/>
          </p:cNvSpPr>
          <p:nvPr>
            <p:ph idx="1"/>
          </p:nvPr>
        </p:nvSpPr>
        <p:spPr/>
        <p:txBody>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Il danno esistenziale, i pregiudizi esistenziali e il danno morale interessanti l’assetto psicologico e la personalità, le relazioni familiari e affettive, le attività realizzatrici (riposo, ricreative, sociali, </a:t>
            </a:r>
            <a:r>
              <a:rPr lang="it-IT" sz="2100" dirty="0" err="1">
                <a:latin typeface="Calibri" panose="020F0502020204030204" pitchFamily="34" charset="0"/>
                <a:ea typeface="Calibri" panose="020F0502020204030204" pitchFamily="34" charset="0"/>
                <a:cs typeface="Times New Roman" panose="02020603050405020304" pitchFamily="18" charset="0"/>
              </a:rPr>
              <a:t>autorealizzatrici</a:t>
            </a:r>
            <a:r>
              <a:rPr lang="it-IT" sz="2100" dirty="0">
                <a:latin typeface="Calibri" panose="020F0502020204030204" pitchFamily="34" charset="0"/>
                <a:ea typeface="Calibri" panose="020F0502020204030204" pitchFamily="34" charset="0"/>
                <a:cs typeface="Times New Roman" panose="02020603050405020304" pitchFamily="18" charset="0"/>
              </a:rPr>
              <a:t>) sono quantificabili nel </a:t>
            </a:r>
            <a:r>
              <a:rPr lang="it-IT" sz="2100" dirty="0" err="1">
                <a:latin typeface="Calibri" panose="020F0502020204030204" pitchFamily="34" charset="0"/>
                <a:ea typeface="Calibri" panose="020F0502020204030204" pitchFamily="34" charset="0"/>
                <a:cs typeface="Times New Roman" panose="02020603050405020304" pitchFamily="18" charset="0"/>
              </a:rPr>
              <a:t>barème</a:t>
            </a:r>
            <a:r>
              <a:rPr lang="it-IT" sz="2100" dirty="0">
                <a:latin typeface="Calibri" panose="020F0502020204030204" pitchFamily="34" charset="0"/>
                <a:ea typeface="Calibri" panose="020F0502020204030204" pitchFamily="34" charset="0"/>
                <a:cs typeface="Times New Roman" panose="02020603050405020304" pitchFamily="18" charset="0"/>
              </a:rPr>
              <a:t> moderato (16-30%) - medio (31-50%). in virtù della presenza di un disturbo post traumatico da stress cronico in comorbilità con un disturbo ansioso depressivo reattivo.</a:t>
            </a:r>
          </a:p>
          <a:p>
            <a:endParaRPr lang="it-IT" dirty="0"/>
          </a:p>
        </p:txBody>
      </p:sp>
    </p:spTree>
    <p:extLst>
      <p:ext uri="{BB962C8B-B14F-4D97-AF65-F5344CB8AC3E}">
        <p14:creationId xmlns:p14="http://schemas.microsoft.com/office/powerpoint/2010/main" val="3372061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074" name="Titolo 1">
            <a:extLst>
              <a:ext uri="{FF2B5EF4-FFF2-40B4-BE49-F238E27FC236}">
                <a16:creationId xmlns:a16="http://schemas.microsoft.com/office/drawing/2014/main" id="{07C05F09-AFEA-4B21-9724-348625269041}"/>
              </a:ext>
            </a:extLst>
          </p:cNvPr>
          <p:cNvSpPr>
            <a:spLocks noGrp="1"/>
          </p:cNvSpPr>
          <p:nvPr>
            <p:ph type="title"/>
          </p:nvPr>
        </p:nvSpPr>
        <p:spPr/>
        <p:txBody>
          <a:bodyPr/>
          <a:lstStyle/>
          <a:p>
            <a:pPr eaLnBrk="1" hangingPunct="1"/>
            <a:r>
              <a:rPr lang="it-IT" altLang="it-IT" dirty="0"/>
              <a:t>LA SEQUENZA CHE PORTA ALL’EVENTUALE RISARCIMENTO</a:t>
            </a:r>
          </a:p>
        </p:txBody>
      </p:sp>
      <p:sp>
        <p:nvSpPr>
          <p:cNvPr id="3075" name="Segnaposto contenuto 2">
            <a:extLst>
              <a:ext uri="{FF2B5EF4-FFF2-40B4-BE49-F238E27FC236}">
                <a16:creationId xmlns:a16="http://schemas.microsoft.com/office/drawing/2014/main" id="{56D76AA1-FC98-48BE-BFBC-E1769E1ED89E}"/>
              </a:ext>
            </a:extLst>
          </p:cNvPr>
          <p:cNvSpPr>
            <a:spLocks noGrp="1"/>
          </p:cNvSpPr>
          <p:nvPr>
            <p:ph idx="1"/>
          </p:nvPr>
        </p:nvSpPr>
        <p:spPr/>
        <p:txBody>
          <a:bodyPr/>
          <a:lstStyle/>
          <a:p>
            <a:pPr eaLnBrk="1" hangingPunct="1"/>
            <a:r>
              <a:rPr lang="it-IT" altLang="it-IT"/>
              <a:t>E’ avvenuto un fatto illecito</a:t>
            </a:r>
          </a:p>
          <a:p>
            <a:pPr eaLnBrk="1" hangingPunct="1"/>
            <a:r>
              <a:rPr lang="it-IT" altLang="it-IT"/>
              <a:t>Da questo evento è derivato un danno</a:t>
            </a:r>
          </a:p>
          <a:p>
            <a:pPr eaLnBrk="1" hangingPunct="1"/>
            <a:r>
              <a:rPr lang="it-IT" altLang="it-IT"/>
              <a:t>Questo danno è grave</a:t>
            </a:r>
          </a:p>
          <a:p>
            <a:pPr eaLnBrk="1" hangingPunct="1"/>
            <a:r>
              <a:rPr lang="it-IT" altLang="it-IT"/>
              <a:t>Non ha altre cause </a:t>
            </a:r>
          </a:p>
          <a:p>
            <a:pPr eaLnBrk="1" hangingPunct="1"/>
            <a:r>
              <a:rPr lang="it-IT" altLang="it-IT"/>
              <a:t>Se ci sono concause devono essere specificate</a:t>
            </a:r>
          </a:p>
          <a:p>
            <a:pPr eaLnBrk="1" hangingPunct="1"/>
            <a:r>
              <a:rPr lang="it-IT" altLang="it-IT"/>
              <a:t>Le conseguenze sono direttamente correlate</a:t>
            </a:r>
          </a:p>
          <a:p>
            <a:pPr eaLnBrk="1" hangingPunct="1"/>
            <a:r>
              <a:rPr lang="it-IT" altLang="it-IT"/>
              <a:t>Rapporto chiaro di causa ed effetto</a:t>
            </a:r>
          </a:p>
          <a:p>
            <a:pPr eaLnBrk="1" hangingPunct="1"/>
            <a:r>
              <a:rPr lang="it-IT" altLang="it-IT"/>
              <a:t>Il danno non è transitorio</a:t>
            </a:r>
          </a:p>
          <a:p>
            <a:pPr eaLnBrk="1" hangingPunct="1"/>
            <a:endParaRPr lang="it-IT" alt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VALUTAZIONE DEL DANNO DI NATURA PSICHICA</a:t>
            </a:r>
          </a:p>
        </p:txBody>
      </p:sp>
      <p:sp>
        <p:nvSpPr>
          <p:cNvPr id="3" name="Segnaposto contenuto 2"/>
          <p:cNvSpPr>
            <a:spLocks noGrp="1"/>
          </p:cNvSpPr>
          <p:nvPr>
            <p:ph idx="1"/>
          </p:nvPr>
        </p:nvSpPr>
        <p:spPr/>
        <p:txBody>
          <a:bodyPr/>
          <a:lstStyle/>
          <a:p>
            <a:r>
              <a:rPr lang="it-IT" dirty="0"/>
              <a:t>Il valore d una persona in quanto tale non si esaurisce nella sola attitudine a produrre un reddito ma </a:t>
            </a:r>
            <a:r>
              <a:rPr lang="it-IT"/>
              <a:t>esprime tutte </a:t>
            </a:r>
            <a:r>
              <a:rPr lang="it-IT" dirty="0"/>
              <a:t>le </a:t>
            </a:r>
            <a:r>
              <a:rPr lang="it-IT"/>
              <a:t>funzioni naturali </a:t>
            </a:r>
            <a:r>
              <a:rPr lang="it-IT" dirty="0"/>
              <a:t>afferenti al </a:t>
            </a:r>
            <a:r>
              <a:rPr lang="it-IT"/>
              <a:t>soggetto nella </a:t>
            </a:r>
            <a:r>
              <a:rPr lang="it-IT" dirty="0"/>
              <a:t>integrazione delle sue dimensioni biologiche psicologiche e sociali (Brondolo e Marigliano il danno psichico)</a:t>
            </a:r>
          </a:p>
        </p:txBody>
      </p:sp>
    </p:spTree>
    <p:extLst>
      <p:ext uri="{BB962C8B-B14F-4D97-AF65-F5344CB8AC3E}">
        <p14:creationId xmlns:p14="http://schemas.microsoft.com/office/powerpoint/2010/main" val="1050955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2D073-79B1-3799-0932-FB4CCE5291B6}"/>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Aspetti giuridici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FBA18311-7D0C-1ECE-F421-8207CB55F7A9}"/>
              </a:ext>
            </a:extLst>
          </p:cNvPr>
          <p:cNvSpPr>
            <a:spLocks noGrp="1"/>
          </p:cNvSpPr>
          <p:nvPr>
            <p:ph idx="1"/>
          </p:nvPr>
        </p:nvSpPr>
        <p:spPr/>
        <p:txBody>
          <a:bodyPr/>
          <a:lstStyle/>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La valutazione del danno psichico è spesso richiesta in cause di:</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Responsabilità civile (incidenti stradali, mobbing, malpractice medica).</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Diritto penale (violenza domestica, stalking, abusi).</a:t>
            </a:r>
          </a:p>
          <a:p>
            <a:pPr>
              <a:spcAft>
                <a:spcPts val="900"/>
              </a:spcAft>
              <a:buNone/>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Diritto del lavoro (stress lavoro-correlato, burnout, mobbing).</a:t>
            </a:r>
          </a:p>
          <a:p>
            <a:pPr>
              <a:spcAft>
                <a:spcPts val="900"/>
              </a:spcAf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La quantificazione economica segue le tabelle di liquidazione del danno non patrimoniale adottate dai tribunali.</a:t>
            </a:r>
          </a:p>
          <a:p>
            <a:endParaRPr lang="it-IT" dirty="0"/>
          </a:p>
        </p:txBody>
      </p:sp>
    </p:spTree>
    <p:extLst>
      <p:ext uri="{BB962C8B-B14F-4D97-AF65-F5344CB8AC3E}">
        <p14:creationId xmlns:p14="http://schemas.microsoft.com/office/powerpoint/2010/main" val="4042039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sistema giuridico seguendo il dettato costituzionale tutela i diritti dell’uomo la sofferenza umana viene riconosciuta come ingiusta anche se non prodotto da eventi illeciti</a:t>
            </a:r>
          </a:p>
        </p:txBody>
      </p:sp>
    </p:spTree>
    <p:extLst>
      <p:ext uri="{BB962C8B-B14F-4D97-AF65-F5344CB8AC3E}">
        <p14:creationId xmlns:p14="http://schemas.microsoft.com/office/powerpoint/2010/main" val="361558711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2103</TotalTime>
  <Words>2729</Words>
  <Application>Microsoft Office PowerPoint</Application>
  <PresentationFormat>Presentazione su schermo (4:3)</PresentationFormat>
  <Paragraphs>169</Paragraphs>
  <Slides>53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53</vt:i4>
      </vt:variant>
    </vt:vector>
  </HeadingPairs>
  <TitlesOfParts>
    <vt:vector size="58" baseType="lpstr">
      <vt:lpstr>Aptos</vt:lpstr>
      <vt:lpstr>Arial</vt:lpstr>
      <vt:lpstr>Calibri</vt:lpstr>
      <vt:lpstr>Times New Roman</vt:lpstr>
      <vt:lpstr>Tema di Office</vt:lpstr>
      <vt:lpstr>CRITERI VALUTAZIONE DANNO PSICHICO </vt:lpstr>
      <vt:lpstr>Presentazione standard di PowerPoint</vt:lpstr>
      <vt:lpstr>Aspetti giuridici </vt:lpstr>
      <vt:lpstr>Presentazione standard di PowerPoint</vt:lpstr>
      <vt:lpstr>Presentazione standard di PowerPoint</vt:lpstr>
      <vt:lpstr>LA SEQUENZA CHE PORTA ALL’EVENTUALE RISARCIMENTO</vt:lpstr>
      <vt:lpstr>VALUTAZIONE DEL DANNO DI NATURA PSICHICA</vt:lpstr>
      <vt:lpstr>Aspetti giuridici </vt:lpstr>
      <vt:lpstr>Presentazione standard di PowerPoint</vt:lpstr>
      <vt:lpstr>Presentazione standard di PowerPoint</vt:lpstr>
      <vt:lpstr>Salute bene costituzionalmente protetto</vt:lpstr>
      <vt:lpstr>1. Danno biologico di natura psichica </vt:lpstr>
      <vt:lpstr>Presentazione standard di PowerPoint</vt:lpstr>
      <vt:lpstr>2. Danno morale </vt:lpstr>
      <vt:lpstr>3. Danno esistenziale </vt:lpstr>
      <vt:lpstr>Metodologia di valutazione </vt:lpstr>
      <vt:lpstr>1. Strumenti di valutazione </vt:lpstr>
      <vt:lpstr>b. Test psicodiagnostici </vt:lpstr>
      <vt:lpstr>Presentazione standard di PowerPoint</vt:lpstr>
      <vt:lpstr>Presentazione standard di PowerPoint</vt:lpstr>
      <vt:lpstr>Presentazione standard di PowerPoint</vt:lpstr>
      <vt:lpstr>Presentazione standard di PowerPoint</vt:lpstr>
      <vt:lpstr>3. Test cognitivi e neuropsicologici </vt:lpstr>
      <vt:lpstr>2. Parametri di valutazione del danno psichico </vt:lpstr>
      <vt:lpstr>Presentazione standard di PowerPoint</vt:lpstr>
      <vt:lpstr>3. Metodi di quantificazione del danno </vt:lpstr>
      <vt:lpstr>4. Aspetti forensi e strategie per evitare distorsioni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danno biologico temporaneo di natura psichica.  </vt:lpstr>
      <vt:lpstr>Indicazione valutativa proposta 10-15%. </vt:lpstr>
      <vt:lpstr>Indicazione valutativa proposta 20-30%. </vt:lpstr>
      <vt:lpstr>Indicazione valutativa proposta  30-40%.</vt:lpstr>
      <vt:lpstr>Indicazione valutativa proposta  40-50%.</vt:lpstr>
      <vt:lpstr>Indicazione  valutativa  55-65%. </vt:lpstr>
      <vt:lpstr>Indicazione valutativa 65-75%.</vt:lpstr>
      <vt:lpstr>Indicazione valutativa 75-90%. </vt:lpstr>
      <vt:lpstr>Presentazione standard di PowerPoint</vt:lpstr>
      <vt:lpstr>Presentazione standard di PowerPoint</vt:lpstr>
      <vt:lpstr>Presentazione standard di PowerPoint</vt:lpstr>
      <vt:lpstr>Presentazione standard di PowerPoint</vt:lpstr>
      <vt:lpstr>VALUTAZIONE DEL DANNO DI NATURA PSICHICA  PARAMETRI LAZIO</vt:lpstr>
      <vt:lpstr>VALUTAZIONE DANNO PARAMETRI LAZIO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CRITERI VALUTAZIONE DANNO PSICHICO</dc:title>
  <dc:creator>.</dc:creator>
  <cp:lastModifiedBy>FRANCESCO ROVETTO</cp:lastModifiedBy>
  <cp:revision>11</cp:revision>
  <dcterms:created xsi:type="dcterms:W3CDTF">2007-11-23T13:52:22Z</dcterms:created>
  <dcterms:modified xsi:type="dcterms:W3CDTF">2026-05-12T17:55:28Z</dcterms:modified>
</cp:coreProperties>
</file>