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slides/slide408.xml" ContentType="application/vnd.openxmlformats-officedocument.presentationml.slide+xml"/>
  <Override PartName="/ppt/slides/slide409.xml" ContentType="application/vnd.openxmlformats-officedocument.presentationml.slide+xml"/>
  <Override PartName="/ppt/slides/slide410.xml" ContentType="application/vnd.openxmlformats-officedocument.presentationml.slide+xml"/>
  <Override PartName="/ppt/slides/slide411.xml" ContentType="application/vnd.openxmlformats-officedocument.presentationml.slide+xml"/>
  <Override PartName="/ppt/slides/slide412.xml" ContentType="application/vnd.openxmlformats-officedocument.presentationml.slide+xml"/>
  <Override PartName="/ppt/slides/slide413.xml" ContentType="application/vnd.openxmlformats-officedocument.presentationml.slide+xml"/>
  <Override PartName="/ppt/slides/slide414.xml" ContentType="application/vnd.openxmlformats-officedocument.presentationml.slide+xml"/>
  <Override PartName="/ppt/slides/slide415.xml" ContentType="application/vnd.openxmlformats-officedocument.presentationml.slide+xml"/>
  <Override PartName="/ppt/slides/slide416.xml" ContentType="application/vnd.openxmlformats-officedocument.presentationml.slide+xml"/>
  <Override PartName="/ppt/slides/slide417.xml" ContentType="application/vnd.openxmlformats-officedocument.presentationml.slide+xml"/>
  <Override PartName="/ppt/slides/slide418.xml" ContentType="application/vnd.openxmlformats-officedocument.presentationml.slide+xml"/>
  <Override PartName="/ppt/slides/slide419.xml" ContentType="application/vnd.openxmlformats-officedocument.presentationml.slide+xml"/>
  <Override PartName="/ppt/slides/slide420.xml" ContentType="application/vnd.openxmlformats-officedocument.presentationml.slide+xml"/>
  <Override PartName="/ppt/slides/slide421.xml" ContentType="application/vnd.openxmlformats-officedocument.presentationml.slide+xml"/>
  <Override PartName="/ppt/slides/slide422.xml" ContentType="application/vnd.openxmlformats-officedocument.presentationml.slide+xml"/>
  <Override PartName="/ppt/slides/slide423.xml" ContentType="application/vnd.openxmlformats-officedocument.presentationml.slide+xml"/>
  <Override PartName="/ppt/slides/slide424.xml" ContentType="application/vnd.openxmlformats-officedocument.presentationml.slide+xml"/>
  <Override PartName="/ppt/slides/slide425.xml" ContentType="application/vnd.openxmlformats-officedocument.presentationml.slide+xml"/>
  <Override PartName="/ppt/slides/slide426.xml" ContentType="application/vnd.openxmlformats-officedocument.presentationml.slide+xml"/>
  <Override PartName="/ppt/slides/slide427.xml" ContentType="application/vnd.openxmlformats-officedocument.presentationml.slide+xml"/>
  <Override PartName="/ppt/slides/slide428.xml" ContentType="application/vnd.openxmlformats-officedocument.presentationml.slide+xml"/>
  <Override PartName="/ppt/slides/slide429.xml" ContentType="application/vnd.openxmlformats-officedocument.presentationml.slide+xml"/>
  <Override PartName="/ppt/slides/slide430.xml" ContentType="application/vnd.openxmlformats-officedocument.presentationml.slide+xml"/>
  <Override PartName="/ppt/slides/slide431.xml" ContentType="application/vnd.openxmlformats-officedocument.presentationml.slide+xml"/>
  <Override PartName="/ppt/slides/slide432.xml" ContentType="application/vnd.openxmlformats-officedocument.presentationml.slide+xml"/>
  <Override PartName="/ppt/slides/slide433.xml" ContentType="application/vnd.openxmlformats-officedocument.presentationml.slide+xml"/>
  <Override PartName="/ppt/slides/slide434.xml" ContentType="application/vnd.openxmlformats-officedocument.presentationml.slide+xml"/>
  <Override PartName="/ppt/slides/slide435.xml" ContentType="application/vnd.openxmlformats-officedocument.presentationml.slide+xml"/>
  <Override PartName="/ppt/slides/slide436.xml" ContentType="application/vnd.openxmlformats-officedocument.presentationml.slide+xml"/>
  <Override PartName="/ppt/slides/slide437.xml" ContentType="application/vnd.openxmlformats-officedocument.presentationml.slide+xml"/>
  <Override PartName="/ppt/slides/slide438.xml" ContentType="application/vnd.openxmlformats-officedocument.presentationml.slide+xml"/>
  <Override PartName="/ppt/slides/slide439.xml" ContentType="application/vnd.openxmlformats-officedocument.presentationml.slide+xml"/>
  <Override PartName="/ppt/slides/slide440.xml" ContentType="application/vnd.openxmlformats-officedocument.presentationml.slide+xml"/>
  <Override PartName="/ppt/slides/slide441.xml" ContentType="application/vnd.openxmlformats-officedocument.presentationml.slide+xml"/>
  <Override PartName="/ppt/slides/slide442.xml" ContentType="application/vnd.openxmlformats-officedocument.presentationml.slide+xml"/>
  <Override PartName="/ppt/slides/slide443.xml" ContentType="application/vnd.openxmlformats-officedocument.presentationml.slide+xml"/>
  <Override PartName="/ppt/slides/slide444.xml" ContentType="application/vnd.openxmlformats-officedocument.presentationml.slide+xml"/>
  <Override PartName="/ppt/slides/slide445.xml" ContentType="application/vnd.openxmlformats-officedocument.presentationml.slide+xml"/>
  <Override PartName="/ppt/slides/slide446.xml" ContentType="application/vnd.openxmlformats-officedocument.presentationml.slide+xml"/>
  <Override PartName="/ppt/slides/slide447.xml" ContentType="application/vnd.openxmlformats-officedocument.presentationml.slide+xml"/>
  <Override PartName="/ppt/slides/slide448.xml" ContentType="application/vnd.openxmlformats-officedocument.presentationml.slide+xml"/>
  <Override PartName="/ppt/slides/slide449.xml" ContentType="application/vnd.openxmlformats-officedocument.presentationml.slide+xml"/>
  <Override PartName="/ppt/slides/slide450.xml" ContentType="application/vnd.openxmlformats-officedocument.presentationml.slide+xml"/>
  <Override PartName="/ppt/slides/slide451.xml" ContentType="application/vnd.openxmlformats-officedocument.presentationml.slide+xml"/>
  <Override PartName="/ppt/slides/slide452.xml" ContentType="application/vnd.openxmlformats-officedocument.presentationml.slide+xml"/>
  <Override PartName="/ppt/slides/slide453.xml" ContentType="application/vnd.openxmlformats-officedocument.presentationml.slide+xml"/>
  <Override PartName="/ppt/slides/slide454.xml" ContentType="application/vnd.openxmlformats-officedocument.presentationml.slide+xml"/>
  <Override PartName="/ppt/slides/slide455.xml" ContentType="application/vnd.openxmlformats-officedocument.presentationml.slide+xml"/>
  <Override PartName="/ppt/slides/slide456.xml" ContentType="application/vnd.openxmlformats-officedocument.presentationml.slide+xml"/>
  <Override PartName="/ppt/slides/slide457.xml" ContentType="application/vnd.openxmlformats-officedocument.presentationml.slide+xml"/>
  <Override PartName="/ppt/slides/slide458.xml" ContentType="application/vnd.openxmlformats-officedocument.presentationml.slide+xml"/>
  <Override PartName="/ppt/slides/slide459.xml" ContentType="application/vnd.openxmlformats-officedocument.presentationml.slide+xml"/>
  <Override PartName="/ppt/slides/slide460.xml" ContentType="application/vnd.openxmlformats-officedocument.presentationml.slide+xml"/>
  <Override PartName="/ppt/slides/slide461.xml" ContentType="application/vnd.openxmlformats-officedocument.presentationml.slide+xml"/>
  <Override PartName="/ppt/slides/slide462.xml" ContentType="application/vnd.openxmlformats-officedocument.presentationml.slide+xml"/>
  <Override PartName="/ppt/slides/slide463.xml" ContentType="application/vnd.openxmlformats-officedocument.presentationml.slide+xml"/>
  <Override PartName="/ppt/slides/slide464.xml" ContentType="application/vnd.openxmlformats-officedocument.presentationml.slide+xml"/>
  <Override PartName="/ppt/slides/slide465.xml" ContentType="application/vnd.openxmlformats-officedocument.presentationml.slide+xml"/>
  <Override PartName="/ppt/slides/slide466.xml" ContentType="application/vnd.openxmlformats-officedocument.presentationml.slide+xml"/>
  <Override PartName="/ppt/slides/slide467.xml" ContentType="application/vnd.openxmlformats-officedocument.presentationml.slide+xml"/>
  <Override PartName="/ppt/slides/slide468.xml" ContentType="application/vnd.openxmlformats-officedocument.presentationml.slide+xml"/>
  <Override PartName="/ppt/slides/slide469.xml" ContentType="application/vnd.openxmlformats-officedocument.presentationml.slide+xml"/>
  <Override PartName="/ppt/slides/slide470.xml" ContentType="application/vnd.openxmlformats-officedocument.presentationml.slide+xml"/>
  <Override PartName="/ppt/slides/slide471.xml" ContentType="application/vnd.openxmlformats-officedocument.presentationml.slide+xml"/>
  <Override PartName="/ppt/slides/slide472.xml" ContentType="application/vnd.openxmlformats-officedocument.presentationml.slide+xml"/>
  <Override PartName="/ppt/slides/slide473.xml" ContentType="application/vnd.openxmlformats-officedocument.presentationml.slide+xml"/>
  <Override PartName="/ppt/slides/slide474.xml" ContentType="application/vnd.openxmlformats-officedocument.presentationml.slide+xml"/>
  <Override PartName="/ppt/slides/slide475.xml" ContentType="application/vnd.openxmlformats-officedocument.presentationml.slide+xml"/>
  <Override PartName="/ppt/slides/slide476.xml" ContentType="application/vnd.openxmlformats-officedocument.presentationml.slide+xml"/>
  <Override PartName="/ppt/slides/slide477.xml" ContentType="application/vnd.openxmlformats-officedocument.presentationml.slide+xml"/>
  <Override PartName="/ppt/slides/slide478.xml" ContentType="application/vnd.openxmlformats-officedocument.presentationml.slide+xml"/>
  <Override PartName="/ppt/slides/slide479.xml" ContentType="application/vnd.openxmlformats-officedocument.presentationml.slide+xml"/>
  <Override PartName="/ppt/slides/slide480.xml" ContentType="application/vnd.openxmlformats-officedocument.presentationml.slide+xml"/>
  <Override PartName="/ppt/slides/slide481.xml" ContentType="application/vnd.openxmlformats-officedocument.presentationml.slide+xml"/>
  <Override PartName="/ppt/slides/slide482.xml" ContentType="application/vnd.openxmlformats-officedocument.presentationml.slide+xml"/>
  <Override PartName="/ppt/slides/slide483.xml" ContentType="application/vnd.openxmlformats-officedocument.presentationml.slide+xml"/>
  <Override PartName="/ppt/slides/slide484.xml" ContentType="application/vnd.openxmlformats-officedocument.presentationml.slide+xml"/>
  <Override PartName="/ppt/slides/slide485.xml" ContentType="application/vnd.openxmlformats-officedocument.presentationml.slide+xml"/>
  <Override PartName="/ppt/slides/slide486.xml" ContentType="application/vnd.openxmlformats-officedocument.presentationml.slide+xml"/>
  <Override PartName="/ppt/slides/slide487.xml" ContentType="application/vnd.openxmlformats-officedocument.presentationml.slide+xml"/>
  <Override PartName="/ppt/slides/slide488.xml" ContentType="application/vnd.openxmlformats-officedocument.presentationml.slide+xml"/>
  <Override PartName="/ppt/slides/slide489.xml" ContentType="application/vnd.openxmlformats-officedocument.presentationml.slide+xml"/>
  <Override PartName="/ppt/slides/slide490.xml" ContentType="application/vnd.openxmlformats-officedocument.presentationml.slide+xml"/>
  <Override PartName="/ppt/slides/slide491.xml" ContentType="application/vnd.openxmlformats-officedocument.presentationml.slide+xml"/>
  <Override PartName="/ppt/slides/slide492.xml" ContentType="application/vnd.openxmlformats-officedocument.presentationml.slide+xml"/>
  <Override PartName="/ppt/slides/slide493.xml" ContentType="application/vnd.openxmlformats-officedocument.presentationml.slide+xml"/>
  <Override PartName="/ppt/slides/slide494.xml" ContentType="application/vnd.openxmlformats-officedocument.presentationml.slide+xml"/>
  <Override PartName="/ppt/slides/slide495.xml" ContentType="application/vnd.openxmlformats-officedocument.presentationml.slide+xml"/>
  <Override PartName="/ppt/slides/slide496.xml" ContentType="application/vnd.openxmlformats-officedocument.presentationml.slide+xml"/>
  <Override PartName="/ppt/slides/slide497.xml" ContentType="application/vnd.openxmlformats-officedocument.presentationml.slide+xml"/>
  <Override PartName="/ppt/slides/slide498.xml" ContentType="application/vnd.openxmlformats-officedocument.presentationml.slide+xml"/>
  <Override PartName="/ppt/slides/slide499.xml" ContentType="application/vnd.openxmlformats-officedocument.presentationml.slide+xml"/>
  <Override PartName="/ppt/slides/slide500.xml" ContentType="application/vnd.openxmlformats-officedocument.presentationml.slide+xml"/>
  <Override PartName="/ppt/slides/slide501.xml" ContentType="application/vnd.openxmlformats-officedocument.presentationml.slide+xml"/>
  <Override PartName="/ppt/slides/slide502.xml" ContentType="application/vnd.openxmlformats-officedocument.presentationml.slide+xml"/>
  <Override PartName="/ppt/slides/slide503.xml" ContentType="application/vnd.openxmlformats-officedocument.presentationml.slide+xml"/>
  <Override PartName="/ppt/slides/slide504.xml" ContentType="application/vnd.openxmlformats-officedocument.presentationml.slide+xml"/>
  <Override PartName="/ppt/slides/slide505.xml" ContentType="application/vnd.openxmlformats-officedocument.presentationml.slide+xml"/>
  <Override PartName="/ppt/slides/slide506.xml" ContentType="application/vnd.openxmlformats-officedocument.presentationml.slide+xml"/>
  <Override PartName="/ppt/slides/slide507.xml" ContentType="application/vnd.openxmlformats-officedocument.presentationml.slide+xml"/>
  <Override PartName="/ppt/slides/slide508.xml" ContentType="application/vnd.openxmlformats-officedocument.presentationml.slide+xml"/>
  <Override PartName="/ppt/slides/slide509.xml" ContentType="application/vnd.openxmlformats-officedocument.presentationml.slide+xml"/>
  <Override PartName="/ppt/slides/slide510.xml" ContentType="application/vnd.openxmlformats-officedocument.presentationml.slide+xml"/>
  <Override PartName="/ppt/slides/slide511.xml" ContentType="application/vnd.openxmlformats-officedocument.presentationml.slide+xml"/>
  <Override PartName="/ppt/slides/slide512.xml" ContentType="application/vnd.openxmlformats-officedocument.presentationml.slide+xml"/>
  <Override PartName="/ppt/slides/slide513.xml" ContentType="application/vnd.openxmlformats-officedocument.presentationml.slide+xml"/>
  <Override PartName="/ppt/slides/slide514.xml" ContentType="application/vnd.openxmlformats-officedocument.presentationml.slide+xml"/>
  <Override PartName="/ppt/slides/slide515.xml" ContentType="application/vnd.openxmlformats-officedocument.presentationml.slide+xml"/>
  <Override PartName="/ppt/slides/slide516.xml" ContentType="application/vnd.openxmlformats-officedocument.presentationml.slide+xml"/>
  <Override PartName="/ppt/slides/slide517.xml" ContentType="application/vnd.openxmlformats-officedocument.presentationml.slide+xml"/>
  <Override PartName="/ppt/slides/slide518.xml" ContentType="application/vnd.openxmlformats-officedocument.presentationml.slide+xml"/>
  <Override PartName="/ppt/slides/slide519.xml" ContentType="application/vnd.openxmlformats-officedocument.presentationml.slide+xml"/>
  <Override PartName="/ppt/slides/slide520.xml" ContentType="application/vnd.openxmlformats-officedocument.presentationml.slide+xml"/>
  <Override PartName="/ppt/slides/slide521.xml" ContentType="application/vnd.openxmlformats-officedocument.presentationml.slide+xml"/>
  <Override PartName="/ppt/slides/slide522.xml" ContentType="application/vnd.openxmlformats-officedocument.presentationml.slide+xml"/>
  <Override PartName="/ppt/slides/slide523.xml" ContentType="application/vnd.openxmlformats-officedocument.presentationml.slide+xml"/>
  <Override PartName="/ppt/slides/slide524.xml" ContentType="application/vnd.openxmlformats-officedocument.presentationml.slide+xml"/>
  <Override PartName="/ppt/slides/slide525.xml" ContentType="application/vnd.openxmlformats-officedocument.presentationml.slide+xml"/>
  <Override PartName="/ppt/slides/slide526.xml" ContentType="application/vnd.openxmlformats-officedocument.presentationml.slide+xml"/>
  <Override PartName="/ppt/slides/slide527.xml" ContentType="application/vnd.openxmlformats-officedocument.presentationml.slide+xml"/>
  <Override PartName="/ppt/slides/slide528.xml" ContentType="application/vnd.openxmlformats-officedocument.presentationml.slide+xml"/>
  <Override PartName="/ppt/slides/slide529.xml" ContentType="application/vnd.openxmlformats-officedocument.presentationml.slide+xml"/>
  <Override PartName="/ppt/slides/slide530.xml" ContentType="application/vnd.openxmlformats-officedocument.presentationml.slide+xml"/>
  <Override PartName="/ppt/slides/slide531.xml" ContentType="application/vnd.openxmlformats-officedocument.presentationml.slide+xml"/>
  <Override PartName="/ppt/slides/slide532.xml" ContentType="application/vnd.openxmlformats-officedocument.presentationml.slide+xml"/>
  <Override PartName="/ppt/slides/slide533.xml" ContentType="application/vnd.openxmlformats-officedocument.presentationml.slide+xml"/>
  <Override PartName="/ppt/slides/slide534.xml" ContentType="application/vnd.openxmlformats-officedocument.presentationml.slide+xml"/>
  <Override PartName="/ppt/slides/slide535.xml" ContentType="application/vnd.openxmlformats-officedocument.presentationml.slide+xml"/>
  <Override PartName="/ppt/slides/slide536.xml" ContentType="application/vnd.openxmlformats-officedocument.presentationml.slide+xml"/>
  <Override PartName="/ppt/slides/slide537.xml" ContentType="application/vnd.openxmlformats-officedocument.presentationml.slide+xml"/>
  <Override PartName="/ppt/slides/slide538.xml" ContentType="application/vnd.openxmlformats-officedocument.presentationml.slide+xml"/>
  <Override PartName="/ppt/slides/slide539.xml" ContentType="application/vnd.openxmlformats-officedocument.presentationml.slide+xml"/>
  <Override PartName="/ppt/slides/slide540.xml" ContentType="application/vnd.openxmlformats-officedocument.presentationml.slide+xml"/>
  <Override PartName="/ppt/slides/slide541.xml" ContentType="application/vnd.openxmlformats-officedocument.presentationml.slide+xml"/>
  <Override PartName="/ppt/slides/slide542.xml" ContentType="application/vnd.openxmlformats-officedocument.presentationml.slide+xml"/>
  <Override PartName="/ppt/slides/slide543.xml" ContentType="application/vnd.openxmlformats-officedocument.presentationml.slide+xml"/>
  <Override PartName="/ppt/slides/slide544.xml" ContentType="application/vnd.openxmlformats-officedocument.presentationml.slide+xml"/>
  <Override PartName="/ppt/slides/slide545.xml" ContentType="application/vnd.openxmlformats-officedocument.presentationml.slide+xml"/>
  <Override PartName="/ppt/slides/slide546.xml" ContentType="application/vnd.openxmlformats-officedocument.presentationml.slide+xml"/>
  <Override PartName="/ppt/slides/slide547.xml" ContentType="application/vnd.openxmlformats-officedocument.presentationml.slide+xml"/>
  <Override PartName="/ppt/slides/slide548.xml" ContentType="application/vnd.openxmlformats-officedocument.presentationml.slide+xml"/>
  <Override PartName="/ppt/slides/slide549.xml" ContentType="application/vnd.openxmlformats-officedocument.presentationml.slide+xml"/>
  <Override PartName="/ppt/slides/slide550.xml" ContentType="application/vnd.openxmlformats-officedocument.presentationml.slide+xml"/>
  <Override PartName="/ppt/slides/slide551.xml" ContentType="application/vnd.openxmlformats-officedocument.presentationml.slide+xml"/>
  <Override PartName="/ppt/slides/slide552.xml" ContentType="application/vnd.openxmlformats-officedocument.presentationml.slide+xml"/>
  <Override PartName="/ppt/slides/slide553.xml" ContentType="application/vnd.openxmlformats-officedocument.presentationml.slide+xml"/>
  <Override PartName="/ppt/slides/slide554.xml" ContentType="application/vnd.openxmlformats-officedocument.presentationml.slide+xml"/>
  <Override PartName="/ppt/slides/slide555.xml" ContentType="application/vnd.openxmlformats-officedocument.presentationml.slide+xml"/>
  <Override PartName="/ppt/slides/slide556.xml" ContentType="application/vnd.openxmlformats-officedocument.presentationml.slide+xml"/>
  <Override PartName="/ppt/slides/slide557.xml" ContentType="application/vnd.openxmlformats-officedocument.presentationml.slide+xml"/>
  <Override PartName="/ppt/slides/slide558.xml" ContentType="application/vnd.openxmlformats-officedocument.presentationml.slide+xml"/>
  <Override PartName="/ppt/slides/slide559.xml" ContentType="application/vnd.openxmlformats-officedocument.presentationml.slide+xml"/>
  <Override PartName="/ppt/slides/slide560.xml" ContentType="application/vnd.openxmlformats-officedocument.presentationml.slide+xml"/>
  <Override PartName="/ppt/slides/slide561.xml" ContentType="application/vnd.openxmlformats-officedocument.presentationml.slide+xml"/>
  <Override PartName="/ppt/slides/slide562.xml" ContentType="application/vnd.openxmlformats-officedocument.presentationml.slide+xml"/>
  <Override PartName="/ppt/slides/slide563.xml" ContentType="application/vnd.openxmlformats-officedocument.presentationml.slide+xml"/>
  <Override PartName="/ppt/slides/slide564.xml" ContentType="application/vnd.openxmlformats-officedocument.presentationml.slide+xml"/>
  <Override PartName="/ppt/slides/slide565.xml" ContentType="application/vnd.openxmlformats-officedocument.presentationml.slide+xml"/>
  <Override PartName="/ppt/slides/slide566.xml" ContentType="application/vnd.openxmlformats-officedocument.presentationml.slide+xml"/>
  <Override PartName="/ppt/slides/slide567.xml" ContentType="application/vnd.openxmlformats-officedocument.presentationml.slide+xml"/>
  <Override PartName="/ppt/slides/slide568.xml" ContentType="application/vnd.openxmlformats-officedocument.presentationml.slide+xml"/>
  <Override PartName="/ppt/slides/slide569.xml" ContentType="application/vnd.openxmlformats-officedocument.presentationml.slide+xml"/>
  <Override PartName="/ppt/slides/slide570.xml" ContentType="application/vnd.openxmlformats-officedocument.presentationml.slide+xml"/>
  <Override PartName="/ppt/slides/slide571.xml" ContentType="application/vnd.openxmlformats-officedocument.presentationml.slide+xml"/>
  <Override PartName="/ppt/slides/slide572.xml" ContentType="application/vnd.openxmlformats-officedocument.presentationml.slide+xml"/>
  <Override PartName="/ppt/slides/slide573.xml" ContentType="application/vnd.openxmlformats-officedocument.presentationml.slide+xml"/>
  <Override PartName="/ppt/slides/slide574.xml" ContentType="application/vnd.openxmlformats-officedocument.presentationml.slide+xml"/>
  <Override PartName="/ppt/slides/slide575.xml" ContentType="application/vnd.openxmlformats-officedocument.presentationml.slide+xml"/>
  <Override PartName="/ppt/slides/slide576.xml" ContentType="application/vnd.openxmlformats-officedocument.presentationml.slide+xml"/>
  <Override PartName="/ppt/slides/slide577.xml" ContentType="application/vnd.openxmlformats-officedocument.presentationml.slide+xml"/>
  <Override PartName="/ppt/slides/slide578.xml" ContentType="application/vnd.openxmlformats-officedocument.presentationml.slide+xml"/>
  <Override PartName="/ppt/slides/slide579.xml" ContentType="application/vnd.openxmlformats-officedocument.presentationml.slide+xml"/>
  <Override PartName="/ppt/slides/slide580.xml" ContentType="application/vnd.openxmlformats-officedocument.presentationml.slide+xml"/>
  <Override PartName="/ppt/slides/slide581.xml" ContentType="application/vnd.openxmlformats-officedocument.presentationml.slide+xml"/>
  <Override PartName="/ppt/slides/slide582.xml" ContentType="application/vnd.openxmlformats-officedocument.presentationml.slide+xml"/>
  <Override PartName="/ppt/slides/slide583.xml" ContentType="application/vnd.openxmlformats-officedocument.presentationml.slide+xml"/>
  <Override PartName="/ppt/slides/slide584.xml" ContentType="application/vnd.openxmlformats-officedocument.presentationml.slide+xml"/>
  <Override PartName="/ppt/slides/slide585.xml" ContentType="application/vnd.openxmlformats-officedocument.presentationml.slide+xml"/>
  <Override PartName="/ppt/slides/slide586.xml" ContentType="application/vnd.openxmlformats-officedocument.presentationml.slide+xml"/>
  <Override PartName="/ppt/slides/slide587.xml" ContentType="application/vnd.openxmlformats-officedocument.presentationml.slide+xml"/>
  <Override PartName="/ppt/slides/slide588.xml" ContentType="application/vnd.openxmlformats-officedocument.presentationml.slide+xml"/>
  <Override PartName="/ppt/slides/slide589.xml" ContentType="application/vnd.openxmlformats-officedocument.presentationml.slide+xml"/>
  <Override PartName="/ppt/slides/slide590.xml" ContentType="application/vnd.openxmlformats-officedocument.presentationml.slide+xml"/>
  <Override PartName="/ppt/slides/slide591.xml" ContentType="application/vnd.openxmlformats-officedocument.presentationml.slide+xml"/>
  <Override PartName="/ppt/slides/slide592.xml" ContentType="application/vnd.openxmlformats-officedocument.presentationml.slide+xml"/>
  <Override PartName="/ppt/slides/slide593.xml" ContentType="application/vnd.openxmlformats-officedocument.presentationml.slide+xml"/>
  <Override PartName="/ppt/slides/slide594.xml" ContentType="application/vnd.openxmlformats-officedocument.presentationml.slide+xml"/>
  <Override PartName="/ppt/slides/slide595.xml" ContentType="application/vnd.openxmlformats-officedocument.presentationml.slide+xml"/>
  <Override PartName="/ppt/slides/slide596.xml" ContentType="application/vnd.openxmlformats-officedocument.presentationml.slide+xml"/>
  <Override PartName="/ppt/slides/slide597.xml" ContentType="application/vnd.openxmlformats-officedocument.presentationml.slide+xml"/>
  <Override PartName="/ppt/slides/slide598.xml" ContentType="application/vnd.openxmlformats-officedocument.presentationml.slide+xml"/>
  <Override PartName="/ppt/slides/slide599.xml" ContentType="application/vnd.openxmlformats-officedocument.presentationml.slide+xml"/>
  <Override PartName="/ppt/slides/slide600.xml" ContentType="application/vnd.openxmlformats-officedocument.presentationml.slide+xml"/>
  <Override PartName="/ppt/slides/slide601.xml" ContentType="application/vnd.openxmlformats-officedocument.presentationml.slide+xml"/>
  <Override PartName="/ppt/slides/slide602.xml" ContentType="application/vnd.openxmlformats-officedocument.presentationml.slide+xml"/>
  <Override PartName="/ppt/slides/slide603.xml" ContentType="application/vnd.openxmlformats-officedocument.presentationml.slide+xml"/>
  <Override PartName="/ppt/slides/slide604.xml" ContentType="application/vnd.openxmlformats-officedocument.presentationml.slide+xml"/>
  <Override PartName="/ppt/slides/slide605.xml" ContentType="application/vnd.openxmlformats-officedocument.presentationml.slide+xml"/>
  <Override PartName="/ppt/slides/slide606.xml" ContentType="application/vnd.openxmlformats-officedocument.presentationml.slide+xml"/>
  <Override PartName="/ppt/slides/slide607.xml" ContentType="application/vnd.openxmlformats-officedocument.presentationml.slide+xml"/>
  <Override PartName="/ppt/slides/slide608.xml" ContentType="application/vnd.openxmlformats-officedocument.presentationml.slide+xml"/>
  <Override PartName="/ppt/slides/slide609.xml" ContentType="application/vnd.openxmlformats-officedocument.presentationml.slide+xml"/>
  <Override PartName="/ppt/slides/slide610.xml" ContentType="application/vnd.openxmlformats-officedocument.presentationml.slide+xml"/>
  <Override PartName="/ppt/slides/slide611.xml" ContentType="application/vnd.openxmlformats-officedocument.presentationml.slide+xml"/>
  <Override PartName="/ppt/slides/slide612.xml" ContentType="application/vnd.openxmlformats-officedocument.presentationml.slide+xml"/>
  <Override PartName="/ppt/slides/slide613.xml" ContentType="application/vnd.openxmlformats-officedocument.presentationml.slide+xml"/>
  <Override PartName="/ppt/slides/slide614.xml" ContentType="application/vnd.openxmlformats-officedocument.presentationml.slide+xml"/>
  <Override PartName="/ppt/slides/slide615.xml" ContentType="application/vnd.openxmlformats-officedocument.presentationml.slide+xml"/>
  <Override PartName="/ppt/slides/slide616.xml" ContentType="application/vnd.openxmlformats-officedocument.presentationml.slide+xml"/>
  <Override PartName="/ppt/slides/slide617.xml" ContentType="application/vnd.openxmlformats-officedocument.presentationml.slide+xml"/>
  <Override PartName="/ppt/slides/slide618.xml" ContentType="application/vnd.openxmlformats-officedocument.presentationml.slide+xml"/>
  <Override PartName="/ppt/slides/slide619.xml" ContentType="application/vnd.openxmlformats-officedocument.presentationml.slide+xml"/>
  <Override PartName="/ppt/slides/slide620.xml" ContentType="application/vnd.openxmlformats-officedocument.presentationml.slide+xml"/>
  <Override PartName="/ppt/slides/slide621.xml" ContentType="application/vnd.openxmlformats-officedocument.presentationml.slide+xml"/>
  <Override PartName="/ppt/slides/slide622.xml" ContentType="application/vnd.openxmlformats-officedocument.presentationml.slide+xml"/>
  <Override PartName="/ppt/slides/slide623.xml" ContentType="application/vnd.openxmlformats-officedocument.presentationml.slide+xml"/>
  <Override PartName="/ppt/slides/slide624.xml" ContentType="application/vnd.openxmlformats-officedocument.presentationml.slide+xml"/>
  <Override PartName="/ppt/slides/slide625.xml" ContentType="application/vnd.openxmlformats-officedocument.presentationml.slide+xml"/>
  <Override PartName="/ppt/slides/slide626.xml" ContentType="application/vnd.openxmlformats-officedocument.presentationml.slide+xml"/>
  <Override PartName="/ppt/slides/slide627.xml" ContentType="application/vnd.openxmlformats-officedocument.presentationml.slide+xml"/>
  <Override PartName="/ppt/slides/slide628.xml" ContentType="application/vnd.openxmlformats-officedocument.presentationml.slide+xml"/>
  <Override PartName="/ppt/slides/slide629.xml" ContentType="application/vnd.openxmlformats-officedocument.presentationml.slide+xml"/>
  <Override PartName="/ppt/slides/slide630.xml" ContentType="application/vnd.openxmlformats-officedocument.presentationml.slide+xml"/>
  <Override PartName="/ppt/slides/slide631.xml" ContentType="application/vnd.openxmlformats-officedocument.presentationml.slide+xml"/>
  <Override PartName="/ppt/slides/slide632.xml" ContentType="application/vnd.openxmlformats-officedocument.presentationml.slide+xml"/>
  <Override PartName="/ppt/slides/slide633.xml" ContentType="application/vnd.openxmlformats-officedocument.presentationml.slide+xml"/>
  <Override PartName="/ppt/slides/slide634.xml" ContentType="application/vnd.openxmlformats-officedocument.presentationml.slide+xml"/>
  <Override PartName="/ppt/slides/slide635.xml" ContentType="application/vnd.openxmlformats-officedocument.presentationml.slide+xml"/>
  <Override PartName="/ppt/slides/slide636.xml" ContentType="application/vnd.openxmlformats-officedocument.presentationml.slide+xml"/>
  <Override PartName="/ppt/slides/slide637.xml" ContentType="application/vnd.openxmlformats-officedocument.presentationml.slide+xml"/>
  <Override PartName="/ppt/slides/slide638.xml" ContentType="application/vnd.openxmlformats-officedocument.presentationml.slide+xml"/>
  <Override PartName="/ppt/slides/slide639.xml" ContentType="application/vnd.openxmlformats-officedocument.presentationml.slide+xml"/>
  <Override PartName="/ppt/slides/slide640.xml" ContentType="application/vnd.openxmlformats-officedocument.presentationml.slide+xml"/>
  <Override PartName="/ppt/slides/slide641.xml" ContentType="application/vnd.openxmlformats-officedocument.presentationml.slide+xml"/>
  <Override PartName="/ppt/slides/slide642.xml" ContentType="application/vnd.openxmlformats-officedocument.presentationml.slide+xml"/>
  <Override PartName="/ppt/slides/slide643.xml" ContentType="application/vnd.openxmlformats-officedocument.presentationml.slide+xml"/>
  <Override PartName="/ppt/slides/slide644.xml" ContentType="application/vnd.openxmlformats-officedocument.presentationml.slide+xml"/>
  <Override PartName="/ppt/slides/slide645.xml" ContentType="application/vnd.openxmlformats-officedocument.presentationml.slide+xml"/>
  <Override PartName="/ppt/slides/slide646.xml" ContentType="application/vnd.openxmlformats-officedocument.presentationml.slide+xml"/>
  <Override PartName="/ppt/slides/slide647.xml" ContentType="application/vnd.openxmlformats-officedocument.presentationml.slide+xml"/>
  <Override PartName="/ppt/slides/slide648.xml" ContentType="application/vnd.openxmlformats-officedocument.presentationml.slide+xml"/>
  <Override PartName="/ppt/slides/slide649.xml" ContentType="application/vnd.openxmlformats-officedocument.presentationml.slide+xml"/>
  <Override PartName="/ppt/slides/slide650.xml" ContentType="application/vnd.openxmlformats-officedocument.presentationml.slide+xml"/>
  <Override PartName="/ppt/slides/slide651.xml" ContentType="application/vnd.openxmlformats-officedocument.presentationml.slide+xml"/>
  <Override PartName="/ppt/slides/slide652.xml" ContentType="application/vnd.openxmlformats-officedocument.presentationml.slide+xml"/>
  <Override PartName="/ppt/slides/slide653.xml" ContentType="application/vnd.openxmlformats-officedocument.presentationml.slide+xml"/>
  <Override PartName="/ppt/slides/slide654.xml" ContentType="application/vnd.openxmlformats-officedocument.presentationml.slide+xml"/>
  <Override PartName="/ppt/slides/slide655.xml" ContentType="application/vnd.openxmlformats-officedocument.presentationml.slide+xml"/>
  <Override PartName="/ppt/slides/slide656.xml" ContentType="application/vnd.openxmlformats-officedocument.presentationml.slide+xml"/>
  <Override PartName="/ppt/slides/slide657.xml" ContentType="application/vnd.openxmlformats-officedocument.presentationml.slide+xml"/>
  <Override PartName="/ppt/slides/slide658.xml" ContentType="application/vnd.openxmlformats-officedocument.presentationml.slide+xml"/>
  <Override PartName="/ppt/slides/slide659.xml" ContentType="application/vnd.openxmlformats-officedocument.presentationml.slide+xml"/>
  <Override PartName="/ppt/slides/slide660.xml" ContentType="application/vnd.openxmlformats-officedocument.presentationml.slide+xml"/>
  <Override PartName="/ppt/slides/slide661.xml" ContentType="application/vnd.openxmlformats-officedocument.presentationml.slide+xml"/>
  <Override PartName="/ppt/slides/slide662.xml" ContentType="application/vnd.openxmlformats-officedocument.presentationml.slide+xml"/>
  <Override PartName="/ppt/slides/slide663.xml" ContentType="application/vnd.openxmlformats-officedocument.presentationml.slide+xml"/>
  <Override PartName="/ppt/slides/slide664.xml" ContentType="application/vnd.openxmlformats-officedocument.presentationml.slide+xml"/>
  <Override PartName="/ppt/slides/slide665.xml" ContentType="application/vnd.openxmlformats-officedocument.presentationml.slide+xml"/>
  <Override PartName="/ppt/slides/slide666.xml" ContentType="application/vnd.openxmlformats-officedocument.presentationml.slide+xml"/>
  <Override PartName="/ppt/slides/slide667.xml" ContentType="application/vnd.openxmlformats-officedocument.presentationml.slide+xml"/>
  <Override PartName="/ppt/slides/slide668.xml" ContentType="application/vnd.openxmlformats-officedocument.presentationml.slide+xml"/>
  <Override PartName="/ppt/slides/slide669.xml" ContentType="application/vnd.openxmlformats-officedocument.presentationml.slide+xml"/>
  <Override PartName="/ppt/slides/slide670.xml" ContentType="application/vnd.openxmlformats-officedocument.presentationml.slide+xml"/>
  <Override PartName="/ppt/slides/slide671.xml" ContentType="application/vnd.openxmlformats-officedocument.presentationml.slide+xml"/>
  <Override PartName="/ppt/slides/slide672.xml" ContentType="application/vnd.openxmlformats-officedocument.presentationml.slide+xml"/>
  <Override PartName="/ppt/slides/slide673.xml" ContentType="application/vnd.openxmlformats-officedocument.presentationml.slide+xml"/>
  <Override PartName="/ppt/slides/slide674.xml" ContentType="application/vnd.openxmlformats-officedocument.presentationml.slide+xml"/>
  <Override PartName="/ppt/slides/slide675.xml" ContentType="application/vnd.openxmlformats-officedocument.presentationml.slide+xml"/>
  <Override PartName="/ppt/slides/slide676.xml" ContentType="application/vnd.openxmlformats-officedocument.presentationml.slide+xml"/>
  <Override PartName="/ppt/slides/slide677.xml" ContentType="application/vnd.openxmlformats-officedocument.presentationml.slide+xml"/>
  <Override PartName="/ppt/slides/slide678.xml" ContentType="application/vnd.openxmlformats-officedocument.presentationml.slide+xml"/>
  <Override PartName="/ppt/slides/slide679.xml" ContentType="application/vnd.openxmlformats-officedocument.presentationml.slide+xml"/>
  <Override PartName="/ppt/slides/slide680.xml" ContentType="application/vnd.openxmlformats-officedocument.presentationml.slide+xml"/>
  <Override PartName="/ppt/slides/slide681.xml" ContentType="application/vnd.openxmlformats-officedocument.presentationml.slide+xml"/>
  <Override PartName="/ppt/slides/slide682.xml" ContentType="application/vnd.openxmlformats-officedocument.presentationml.slide+xml"/>
  <Override PartName="/ppt/slides/slide683.xml" ContentType="application/vnd.openxmlformats-officedocument.presentationml.slide+xml"/>
  <Override PartName="/ppt/slides/slide684.xml" ContentType="application/vnd.openxmlformats-officedocument.presentationml.slide+xml"/>
  <Override PartName="/ppt/slides/slide685.xml" ContentType="application/vnd.openxmlformats-officedocument.presentationml.slide+xml"/>
  <Override PartName="/ppt/slides/slide686.xml" ContentType="application/vnd.openxmlformats-officedocument.presentationml.slide+xml"/>
  <Override PartName="/ppt/slides/slide687.xml" ContentType="application/vnd.openxmlformats-officedocument.presentationml.slide+xml"/>
  <Override PartName="/ppt/slides/slide688.xml" ContentType="application/vnd.openxmlformats-officedocument.presentationml.slide+xml"/>
  <Override PartName="/ppt/slides/slide689.xml" ContentType="application/vnd.openxmlformats-officedocument.presentationml.slide+xml"/>
  <Override PartName="/ppt/slides/slide690.xml" ContentType="application/vnd.openxmlformats-officedocument.presentationml.slide+xml"/>
  <Override PartName="/ppt/slides/slide691.xml" ContentType="application/vnd.openxmlformats-officedocument.presentationml.slide+xml"/>
  <Override PartName="/ppt/slides/slide692.xml" ContentType="application/vnd.openxmlformats-officedocument.presentationml.slide+xml"/>
  <Override PartName="/ppt/slides/slide693.xml" ContentType="application/vnd.openxmlformats-officedocument.presentationml.slide+xml"/>
  <Override PartName="/ppt/slides/slide694.xml" ContentType="application/vnd.openxmlformats-officedocument.presentationml.slide+xml"/>
  <Override PartName="/ppt/slides/slide695.xml" ContentType="application/vnd.openxmlformats-officedocument.presentationml.slide+xml"/>
  <Override PartName="/ppt/slides/slide696.xml" ContentType="application/vnd.openxmlformats-officedocument.presentationml.slide+xml"/>
  <Override PartName="/ppt/slides/slide697.xml" ContentType="application/vnd.openxmlformats-officedocument.presentationml.slide+xml"/>
  <Override PartName="/ppt/slides/slide698.xml" ContentType="application/vnd.openxmlformats-officedocument.presentationml.slide+xml"/>
  <Override PartName="/ppt/slides/slide699.xml" ContentType="application/vnd.openxmlformats-officedocument.presentationml.slide+xml"/>
  <Override PartName="/ppt/slides/slide700.xml" ContentType="application/vnd.openxmlformats-officedocument.presentationml.slide+xml"/>
  <Override PartName="/ppt/slides/slide701.xml" ContentType="application/vnd.openxmlformats-officedocument.presentationml.slide+xml"/>
  <Override PartName="/ppt/slides/slide702.xml" ContentType="application/vnd.openxmlformats-officedocument.presentationml.slide+xml"/>
  <Override PartName="/ppt/slides/slide703.xml" ContentType="application/vnd.openxmlformats-officedocument.presentationml.slide+xml"/>
  <Override PartName="/ppt/slides/slide704.xml" ContentType="application/vnd.openxmlformats-officedocument.presentationml.slide+xml"/>
  <Override PartName="/ppt/slides/slide705.xml" ContentType="application/vnd.openxmlformats-officedocument.presentationml.slide+xml"/>
  <Override PartName="/ppt/slides/slide706.xml" ContentType="application/vnd.openxmlformats-officedocument.presentationml.slide+xml"/>
  <Override PartName="/ppt/slides/slide707.xml" ContentType="application/vnd.openxmlformats-officedocument.presentationml.slide+xml"/>
  <Override PartName="/ppt/slides/slide708.xml" ContentType="application/vnd.openxmlformats-officedocument.presentationml.slide+xml"/>
  <Override PartName="/ppt/slides/slide709.xml" ContentType="application/vnd.openxmlformats-officedocument.presentationml.slide+xml"/>
  <Override PartName="/ppt/slides/slide710.xml" ContentType="application/vnd.openxmlformats-officedocument.presentationml.slide+xml"/>
  <Override PartName="/ppt/slides/slide711.xml" ContentType="application/vnd.openxmlformats-officedocument.presentationml.slide+xml"/>
  <Override PartName="/ppt/slides/slide712.xml" ContentType="application/vnd.openxmlformats-officedocument.presentationml.slide+xml"/>
  <Override PartName="/ppt/slides/slide713.xml" ContentType="application/vnd.openxmlformats-officedocument.presentationml.slide+xml"/>
  <Override PartName="/ppt/slides/slide714.xml" ContentType="application/vnd.openxmlformats-officedocument.presentationml.slide+xml"/>
  <Override PartName="/ppt/slides/slide715.xml" ContentType="application/vnd.openxmlformats-officedocument.presentationml.slide+xml"/>
  <Override PartName="/ppt/slides/slide716.xml" ContentType="application/vnd.openxmlformats-officedocument.presentationml.slide+xml"/>
  <Override PartName="/ppt/slides/slide717.xml" ContentType="application/vnd.openxmlformats-officedocument.presentationml.slide+xml"/>
  <Override PartName="/ppt/slides/slide718.xml" ContentType="application/vnd.openxmlformats-officedocument.presentationml.slide+xml"/>
  <Override PartName="/ppt/slides/slide719.xml" ContentType="application/vnd.openxmlformats-officedocument.presentationml.slide+xml"/>
  <Override PartName="/ppt/slides/slide720.xml" ContentType="application/vnd.openxmlformats-officedocument.presentationml.slide+xml"/>
  <Override PartName="/ppt/slides/slide721.xml" ContentType="application/vnd.openxmlformats-officedocument.presentationml.slide+xml"/>
  <Override PartName="/ppt/slides/slide722.xml" ContentType="application/vnd.openxmlformats-officedocument.presentationml.slide+xml"/>
  <Override PartName="/ppt/slides/slide723.xml" ContentType="application/vnd.openxmlformats-officedocument.presentationml.slide+xml"/>
  <Override PartName="/ppt/slides/slide724.xml" ContentType="application/vnd.openxmlformats-officedocument.presentationml.slide+xml"/>
  <Override PartName="/ppt/slides/slide725.xml" ContentType="application/vnd.openxmlformats-officedocument.presentationml.slide+xml"/>
  <Override PartName="/ppt/slides/slide726.xml" ContentType="application/vnd.openxmlformats-officedocument.presentationml.slide+xml"/>
  <Override PartName="/ppt/slides/slide727.xml" ContentType="application/vnd.openxmlformats-officedocument.presentationml.slide+xml"/>
  <Override PartName="/ppt/slides/slide728.xml" ContentType="application/vnd.openxmlformats-officedocument.presentationml.slide+xml"/>
  <Override PartName="/ppt/slides/slide729.xml" ContentType="application/vnd.openxmlformats-officedocument.presentationml.slide+xml"/>
  <Override PartName="/ppt/slides/slide730.xml" ContentType="application/vnd.openxmlformats-officedocument.presentationml.slide+xml"/>
  <Override PartName="/ppt/slides/slide731.xml" ContentType="application/vnd.openxmlformats-officedocument.presentationml.slide+xml"/>
  <Override PartName="/ppt/slides/slide732.xml" ContentType="application/vnd.openxmlformats-officedocument.presentationml.slide+xml"/>
  <Override PartName="/ppt/slides/slide733.xml" ContentType="application/vnd.openxmlformats-officedocument.presentationml.slide+xml"/>
  <Override PartName="/ppt/slides/slide734.xml" ContentType="application/vnd.openxmlformats-officedocument.presentationml.slide+xml"/>
  <Override PartName="/ppt/slides/slide735.xml" ContentType="application/vnd.openxmlformats-officedocument.presentationml.slide+xml"/>
  <Override PartName="/ppt/slides/slide736.xml" ContentType="application/vnd.openxmlformats-officedocument.presentationml.slide+xml"/>
  <Override PartName="/ppt/slides/slide737.xml" ContentType="application/vnd.openxmlformats-officedocument.presentationml.slide+xml"/>
  <Override PartName="/ppt/slides/slide738.xml" ContentType="application/vnd.openxmlformats-officedocument.presentationml.slide+xml"/>
  <Override PartName="/ppt/slides/slide739.xml" ContentType="application/vnd.openxmlformats-officedocument.presentationml.slide+xml"/>
  <Override PartName="/ppt/slides/slide740.xml" ContentType="application/vnd.openxmlformats-officedocument.presentationml.slide+xml"/>
  <Override PartName="/ppt/slides/slide741.xml" ContentType="application/vnd.openxmlformats-officedocument.presentationml.slide+xml"/>
  <Override PartName="/ppt/slides/slide742.xml" ContentType="application/vnd.openxmlformats-officedocument.presentationml.slide+xml"/>
  <Override PartName="/ppt/slides/slide743.xml" ContentType="application/vnd.openxmlformats-officedocument.presentationml.slide+xml"/>
  <Override PartName="/ppt/slides/slide744.xml" ContentType="application/vnd.openxmlformats-officedocument.presentationml.slide+xml"/>
  <Override PartName="/ppt/slides/slide745.xml" ContentType="application/vnd.openxmlformats-officedocument.presentationml.slide+xml"/>
  <Override PartName="/ppt/slides/slide746.xml" ContentType="application/vnd.openxmlformats-officedocument.presentationml.slide+xml"/>
  <Override PartName="/ppt/slides/slide747.xml" ContentType="application/vnd.openxmlformats-officedocument.presentationml.slide+xml"/>
  <Override PartName="/ppt/slides/slide748.xml" ContentType="application/vnd.openxmlformats-officedocument.presentationml.slide+xml"/>
  <Override PartName="/ppt/slides/slide749.xml" ContentType="application/vnd.openxmlformats-officedocument.presentationml.slide+xml"/>
  <Override PartName="/ppt/slides/slide750.xml" ContentType="application/vnd.openxmlformats-officedocument.presentationml.slide+xml"/>
  <Override PartName="/ppt/slides/slide751.xml" ContentType="application/vnd.openxmlformats-officedocument.presentationml.slide+xml"/>
  <Override PartName="/ppt/slides/slide752.xml" ContentType="application/vnd.openxmlformats-officedocument.presentationml.slide+xml"/>
  <Override PartName="/ppt/slides/slide753.xml" ContentType="application/vnd.openxmlformats-officedocument.presentationml.slide+xml"/>
  <Override PartName="/ppt/slides/slide754.xml" ContentType="application/vnd.openxmlformats-officedocument.presentationml.slide+xml"/>
  <Override PartName="/ppt/slides/slide755.xml" ContentType="application/vnd.openxmlformats-officedocument.presentationml.slide+xml"/>
  <Override PartName="/ppt/slides/slide756.xml" ContentType="application/vnd.openxmlformats-officedocument.presentationml.slide+xml"/>
  <Override PartName="/ppt/slides/slide757.xml" ContentType="application/vnd.openxmlformats-officedocument.presentationml.slide+xml"/>
  <Override PartName="/ppt/slides/slide758.xml" ContentType="application/vnd.openxmlformats-officedocument.presentationml.slide+xml"/>
  <Override PartName="/ppt/slides/slide759.xml" ContentType="application/vnd.openxmlformats-officedocument.presentationml.slide+xml"/>
  <Override PartName="/ppt/slides/slide760.xml" ContentType="application/vnd.openxmlformats-officedocument.presentationml.slide+xml"/>
  <Override PartName="/ppt/slides/slide761.xml" ContentType="application/vnd.openxmlformats-officedocument.presentationml.slide+xml"/>
  <Override PartName="/ppt/slides/slide762.xml" ContentType="application/vnd.openxmlformats-officedocument.presentationml.slide+xml"/>
  <Override PartName="/ppt/slides/slide763.xml" ContentType="application/vnd.openxmlformats-officedocument.presentationml.slide+xml"/>
  <Override PartName="/ppt/slides/slide764.xml" ContentType="application/vnd.openxmlformats-officedocument.presentationml.slide+xml"/>
  <Override PartName="/ppt/slides/slide765.xml" ContentType="application/vnd.openxmlformats-officedocument.presentationml.slide+xml"/>
  <Override PartName="/ppt/slides/slide766.xml" ContentType="application/vnd.openxmlformats-officedocument.presentationml.slide+xml"/>
  <Override PartName="/ppt/slides/slide767.xml" ContentType="application/vnd.openxmlformats-officedocument.presentationml.slide+xml"/>
  <Override PartName="/ppt/slides/slide768.xml" ContentType="application/vnd.openxmlformats-officedocument.presentationml.slide+xml"/>
  <Override PartName="/ppt/slides/slide769.xml" ContentType="application/vnd.openxmlformats-officedocument.presentationml.slide+xml"/>
  <Override PartName="/ppt/slides/slide770.xml" ContentType="application/vnd.openxmlformats-officedocument.presentationml.slide+xml"/>
  <Override PartName="/ppt/slides/slide771.xml" ContentType="application/vnd.openxmlformats-officedocument.presentationml.slide+xml"/>
  <Override PartName="/ppt/slides/slide772.xml" ContentType="application/vnd.openxmlformats-officedocument.presentationml.slide+xml"/>
  <Override PartName="/ppt/slides/slide773.xml" ContentType="application/vnd.openxmlformats-officedocument.presentationml.slide+xml"/>
  <Override PartName="/ppt/slides/slide774.xml" ContentType="application/vnd.openxmlformats-officedocument.presentationml.slide+xml"/>
  <Override PartName="/ppt/slides/slide775.xml" ContentType="application/vnd.openxmlformats-officedocument.presentationml.slide+xml"/>
  <Override PartName="/ppt/slides/slide776.xml" ContentType="application/vnd.openxmlformats-officedocument.presentationml.slide+xml"/>
  <Override PartName="/ppt/slides/slide777.xml" ContentType="application/vnd.openxmlformats-officedocument.presentationml.slide+xml"/>
  <Override PartName="/ppt/slides/slide778.xml" ContentType="application/vnd.openxmlformats-officedocument.presentationml.slide+xml"/>
  <Override PartName="/ppt/slides/slide779.xml" ContentType="application/vnd.openxmlformats-officedocument.presentationml.slide+xml"/>
  <Override PartName="/ppt/slides/slide780.xml" ContentType="application/vnd.openxmlformats-officedocument.presentationml.slide+xml"/>
  <Override PartName="/ppt/slides/slide781.xml" ContentType="application/vnd.openxmlformats-officedocument.presentationml.slide+xml"/>
  <Override PartName="/ppt/slides/slide782.xml" ContentType="application/vnd.openxmlformats-officedocument.presentationml.slide+xml"/>
  <Override PartName="/ppt/slides/slide783.xml" ContentType="application/vnd.openxmlformats-officedocument.presentationml.slide+xml"/>
  <Override PartName="/ppt/slides/slide784.xml" ContentType="application/vnd.openxmlformats-officedocument.presentationml.slide+xml"/>
  <Override PartName="/ppt/slides/slide785.xml" ContentType="application/vnd.openxmlformats-officedocument.presentationml.slide+xml"/>
  <Override PartName="/ppt/slides/slide786.xml" ContentType="application/vnd.openxmlformats-officedocument.presentationml.slide+xml"/>
  <Override PartName="/ppt/slides/slide787.xml" ContentType="application/vnd.openxmlformats-officedocument.presentationml.slide+xml"/>
  <Override PartName="/ppt/slides/slide788.xml" ContentType="application/vnd.openxmlformats-officedocument.presentationml.slide+xml"/>
  <Override PartName="/ppt/slides/slide789.xml" ContentType="application/vnd.openxmlformats-officedocument.presentationml.slide+xml"/>
  <Override PartName="/ppt/slides/slide790.xml" ContentType="application/vnd.openxmlformats-officedocument.presentationml.slide+xml"/>
  <Override PartName="/ppt/slides/slide791.xml" ContentType="application/vnd.openxmlformats-officedocument.presentationml.slide+xml"/>
  <Override PartName="/ppt/slides/slide792.xml" ContentType="application/vnd.openxmlformats-officedocument.presentationml.slide+xml"/>
  <Override PartName="/ppt/slides/slide793.xml" ContentType="application/vnd.openxmlformats-officedocument.presentationml.slide+xml"/>
  <Override PartName="/ppt/slides/slide794.xml" ContentType="application/vnd.openxmlformats-officedocument.presentationml.slide+xml"/>
  <Override PartName="/ppt/slides/slide795.xml" ContentType="application/vnd.openxmlformats-officedocument.presentationml.slide+xml"/>
  <Override PartName="/ppt/slides/slide796.xml" ContentType="application/vnd.openxmlformats-officedocument.presentationml.slide+xml"/>
  <Override PartName="/ppt/slides/slide797.xml" ContentType="application/vnd.openxmlformats-officedocument.presentationml.slide+xml"/>
  <Override PartName="/ppt/slides/slide798.xml" ContentType="application/vnd.openxmlformats-officedocument.presentationml.slide+xml"/>
  <Override PartName="/ppt/slides/slide799.xml" ContentType="application/vnd.openxmlformats-officedocument.presentationml.slide+xml"/>
  <Override PartName="/ppt/slides/slide800.xml" ContentType="application/vnd.openxmlformats-officedocument.presentationml.slide+xml"/>
  <Override PartName="/ppt/slides/slide801.xml" ContentType="application/vnd.openxmlformats-officedocument.presentationml.slide+xml"/>
  <Override PartName="/ppt/slides/slide802.xml" ContentType="application/vnd.openxmlformats-officedocument.presentationml.slide+xml"/>
  <Override PartName="/ppt/slides/slide803.xml" ContentType="application/vnd.openxmlformats-officedocument.presentationml.slide+xml"/>
  <Override PartName="/ppt/slides/slide804.xml" ContentType="application/vnd.openxmlformats-officedocument.presentationml.slide+xml"/>
  <Override PartName="/ppt/slides/slide805.xml" ContentType="application/vnd.openxmlformats-officedocument.presentationml.slide+xml"/>
  <Override PartName="/ppt/slides/slide806.xml" ContentType="application/vnd.openxmlformats-officedocument.presentationml.slide+xml"/>
  <Override PartName="/ppt/slides/slide807.xml" ContentType="application/vnd.openxmlformats-officedocument.presentationml.slide+xml"/>
  <Override PartName="/ppt/slides/slide808.xml" ContentType="application/vnd.openxmlformats-officedocument.presentationml.slide+xml"/>
  <Override PartName="/ppt/slides/slide809.xml" ContentType="application/vnd.openxmlformats-officedocument.presentationml.slide+xml"/>
  <Override PartName="/ppt/slides/slide810.xml" ContentType="application/vnd.openxmlformats-officedocument.presentationml.slide+xml"/>
  <Override PartName="/ppt/slides/slide811.xml" ContentType="application/vnd.openxmlformats-officedocument.presentationml.slide+xml"/>
  <Override PartName="/ppt/slides/slide812.xml" ContentType="application/vnd.openxmlformats-officedocument.presentationml.slide+xml"/>
  <Override PartName="/ppt/slides/slide813.xml" ContentType="application/vnd.openxmlformats-officedocument.presentationml.slide+xml"/>
  <Override PartName="/ppt/slides/slide814.xml" ContentType="application/vnd.openxmlformats-officedocument.presentationml.slide+xml"/>
  <Override PartName="/ppt/slides/slide815.xml" ContentType="application/vnd.openxmlformats-officedocument.presentationml.slide+xml"/>
  <Override PartName="/ppt/slides/slide816.xml" ContentType="application/vnd.openxmlformats-officedocument.presentationml.slide+xml"/>
  <Override PartName="/ppt/slides/slide817.xml" ContentType="application/vnd.openxmlformats-officedocument.presentationml.slide+xml"/>
  <Override PartName="/ppt/slides/slide818.xml" ContentType="application/vnd.openxmlformats-officedocument.presentationml.slide+xml"/>
  <Override PartName="/ppt/slides/slide819.xml" ContentType="application/vnd.openxmlformats-officedocument.presentationml.slide+xml"/>
  <Override PartName="/ppt/slides/slide820.xml" ContentType="application/vnd.openxmlformats-officedocument.presentationml.slide+xml"/>
  <Override PartName="/ppt/slides/slide821.xml" ContentType="application/vnd.openxmlformats-officedocument.presentationml.slide+xml"/>
  <Override PartName="/ppt/slides/slide822.xml" ContentType="application/vnd.openxmlformats-officedocument.presentationml.slide+xml"/>
  <Override PartName="/ppt/slides/slide823.xml" ContentType="application/vnd.openxmlformats-officedocument.presentationml.slide+xml"/>
  <Override PartName="/ppt/slides/slide824.xml" ContentType="application/vnd.openxmlformats-officedocument.presentationml.slide+xml"/>
  <Override PartName="/ppt/slides/slide825.xml" ContentType="application/vnd.openxmlformats-officedocument.presentationml.slide+xml"/>
  <Override PartName="/ppt/slides/slide826.xml" ContentType="application/vnd.openxmlformats-officedocument.presentationml.slide+xml"/>
  <Override PartName="/ppt/slides/slide827.xml" ContentType="application/vnd.openxmlformats-officedocument.presentationml.slide+xml"/>
  <Override PartName="/ppt/slides/slide828.xml" ContentType="application/vnd.openxmlformats-officedocument.presentationml.slide+xml"/>
  <Override PartName="/ppt/slides/slide829.xml" ContentType="application/vnd.openxmlformats-officedocument.presentationml.slide+xml"/>
  <Override PartName="/ppt/slides/slide830.xml" ContentType="application/vnd.openxmlformats-officedocument.presentationml.slide+xml"/>
  <Override PartName="/ppt/slides/slide831.xml" ContentType="application/vnd.openxmlformats-officedocument.presentationml.slide+xml"/>
  <Override PartName="/ppt/slides/slide832.xml" ContentType="application/vnd.openxmlformats-officedocument.presentationml.slide+xml"/>
  <Override PartName="/ppt/slides/slide833.xml" ContentType="application/vnd.openxmlformats-officedocument.presentationml.slide+xml"/>
  <Override PartName="/ppt/slides/slide834.xml" ContentType="application/vnd.openxmlformats-officedocument.presentationml.slide+xml"/>
  <Override PartName="/ppt/slides/slide835.xml" ContentType="application/vnd.openxmlformats-officedocument.presentationml.slide+xml"/>
  <Override PartName="/ppt/slides/slide836.xml" ContentType="application/vnd.openxmlformats-officedocument.presentationml.slide+xml"/>
  <Override PartName="/ppt/slides/slide837.xml" ContentType="application/vnd.openxmlformats-officedocument.presentationml.slide+xml"/>
  <Override PartName="/ppt/slides/slide838.xml" ContentType="application/vnd.openxmlformats-officedocument.presentationml.slide+xml"/>
  <Override PartName="/ppt/slides/slide839.xml" ContentType="application/vnd.openxmlformats-officedocument.presentationml.slide+xml"/>
  <Override PartName="/ppt/slides/slide840.xml" ContentType="application/vnd.openxmlformats-officedocument.presentationml.slide+xml"/>
  <Override PartName="/ppt/slides/slide841.xml" ContentType="application/vnd.openxmlformats-officedocument.presentationml.slide+xml"/>
  <Override PartName="/ppt/slides/slide842.xml" ContentType="application/vnd.openxmlformats-officedocument.presentationml.slide+xml"/>
  <Override PartName="/ppt/slides/slide843.xml" ContentType="application/vnd.openxmlformats-officedocument.presentationml.slide+xml"/>
  <Override PartName="/ppt/slides/slide844.xml" ContentType="application/vnd.openxmlformats-officedocument.presentationml.slide+xml"/>
  <Override PartName="/ppt/slides/slide845.xml" ContentType="application/vnd.openxmlformats-officedocument.presentationml.slide+xml"/>
  <Override PartName="/ppt/slides/slide846.xml" ContentType="application/vnd.openxmlformats-officedocument.presentationml.slide+xml"/>
  <Override PartName="/ppt/slides/slide847.xml" ContentType="application/vnd.openxmlformats-officedocument.presentationml.slide+xml"/>
  <Override PartName="/ppt/slides/slide848.xml" ContentType="application/vnd.openxmlformats-officedocument.presentationml.slide+xml"/>
  <Override PartName="/ppt/slides/slide849.xml" ContentType="application/vnd.openxmlformats-officedocument.presentationml.slide+xml"/>
  <Override PartName="/ppt/slides/slide850.xml" ContentType="application/vnd.openxmlformats-officedocument.presentationml.slide+xml"/>
  <Override PartName="/ppt/slides/slide851.xml" ContentType="application/vnd.openxmlformats-officedocument.presentationml.slide+xml"/>
  <Override PartName="/ppt/slides/slide852.xml" ContentType="application/vnd.openxmlformats-officedocument.presentationml.slide+xml"/>
  <Override PartName="/ppt/slides/slide853.xml" ContentType="application/vnd.openxmlformats-officedocument.presentationml.slide+xml"/>
  <Override PartName="/ppt/slides/slide854.xml" ContentType="application/vnd.openxmlformats-officedocument.presentationml.slide+xml"/>
  <Override PartName="/ppt/slides/slide855.xml" ContentType="application/vnd.openxmlformats-officedocument.presentationml.slide+xml"/>
  <Override PartName="/ppt/slides/slide856.xml" ContentType="application/vnd.openxmlformats-officedocument.presentationml.slide+xml"/>
  <Override PartName="/ppt/slides/slide857.xml" ContentType="application/vnd.openxmlformats-officedocument.presentationml.slide+xml"/>
  <Override PartName="/ppt/slides/slide858.xml" ContentType="application/vnd.openxmlformats-officedocument.presentationml.slide+xml"/>
  <Override PartName="/ppt/slides/slide859.xml" ContentType="application/vnd.openxmlformats-officedocument.presentationml.slide+xml"/>
  <Override PartName="/ppt/slides/slide860.xml" ContentType="application/vnd.openxmlformats-officedocument.presentationml.slide+xml"/>
  <Override PartName="/ppt/slides/slide861.xml" ContentType="application/vnd.openxmlformats-officedocument.presentationml.slide+xml"/>
  <Override PartName="/ppt/slides/slide862.xml" ContentType="application/vnd.openxmlformats-officedocument.presentationml.slide+xml"/>
  <Override PartName="/ppt/slides/slide863.xml" ContentType="application/vnd.openxmlformats-officedocument.presentationml.slide+xml"/>
  <Override PartName="/ppt/slides/slide864.xml" ContentType="application/vnd.openxmlformats-officedocument.presentationml.slide+xml"/>
  <Override PartName="/ppt/slides/slide865.xml" ContentType="application/vnd.openxmlformats-officedocument.presentationml.slide+xml"/>
  <Override PartName="/ppt/slides/slide866.xml" ContentType="application/vnd.openxmlformats-officedocument.presentationml.slide+xml"/>
  <Override PartName="/ppt/slides/slide867.xml" ContentType="application/vnd.openxmlformats-officedocument.presentationml.slide+xml"/>
  <Override PartName="/ppt/slides/slide868.xml" ContentType="application/vnd.openxmlformats-officedocument.presentationml.slide+xml"/>
  <Override PartName="/ppt/slides/slide869.xml" ContentType="application/vnd.openxmlformats-officedocument.presentationml.slide+xml"/>
  <Override PartName="/ppt/slides/slide870.xml" ContentType="application/vnd.openxmlformats-officedocument.presentationml.slide+xml"/>
  <Override PartName="/ppt/slides/slide871.xml" ContentType="application/vnd.openxmlformats-officedocument.presentationml.slide+xml"/>
  <Override PartName="/ppt/slides/slide872.xml" ContentType="application/vnd.openxmlformats-officedocument.presentationml.slide+xml"/>
  <Override PartName="/ppt/slides/slide873.xml" ContentType="application/vnd.openxmlformats-officedocument.presentationml.slide+xml"/>
  <Override PartName="/ppt/slides/slide874.xml" ContentType="application/vnd.openxmlformats-officedocument.presentationml.slide+xml"/>
  <Override PartName="/ppt/slides/slide875.xml" ContentType="application/vnd.openxmlformats-officedocument.presentationml.slide+xml"/>
  <Override PartName="/ppt/slides/slide876.xml" ContentType="application/vnd.openxmlformats-officedocument.presentationml.slide+xml"/>
  <Override PartName="/ppt/slides/slide877.xml" ContentType="application/vnd.openxmlformats-officedocument.presentationml.slide+xml"/>
  <Override PartName="/ppt/slides/slide878.xml" ContentType="application/vnd.openxmlformats-officedocument.presentationml.slide+xml"/>
  <Override PartName="/ppt/slides/slide879.xml" ContentType="application/vnd.openxmlformats-officedocument.presentationml.slide+xml"/>
  <Override PartName="/ppt/slides/slide880.xml" ContentType="application/vnd.openxmlformats-officedocument.presentationml.slide+xml"/>
  <Override PartName="/ppt/slides/slide881.xml" ContentType="application/vnd.openxmlformats-officedocument.presentationml.slide+xml"/>
  <Override PartName="/ppt/slides/slide882.xml" ContentType="application/vnd.openxmlformats-officedocument.presentationml.slide+xml"/>
  <Override PartName="/ppt/slides/slide883.xml" ContentType="application/vnd.openxmlformats-officedocument.presentationml.slide+xml"/>
  <Override PartName="/ppt/slides/slide884.xml" ContentType="application/vnd.openxmlformats-officedocument.presentationml.slide+xml"/>
  <Override PartName="/ppt/slides/slide885.xml" ContentType="application/vnd.openxmlformats-officedocument.presentationml.slide+xml"/>
  <Override PartName="/ppt/slides/slide886.xml" ContentType="application/vnd.openxmlformats-officedocument.presentationml.slide+xml"/>
  <Override PartName="/ppt/slides/slide887.xml" ContentType="application/vnd.openxmlformats-officedocument.presentationml.slide+xml"/>
  <Override PartName="/ppt/slides/slide888.xml" ContentType="application/vnd.openxmlformats-officedocument.presentationml.slide+xml"/>
  <Override PartName="/ppt/slides/slide889.xml" ContentType="application/vnd.openxmlformats-officedocument.presentationml.slide+xml"/>
  <Override PartName="/ppt/slides/slide890.xml" ContentType="application/vnd.openxmlformats-officedocument.presentationml.slide+xml"/>
  <Override PartName="/ppt/slides/slide891.xml" ContentType="application/vnd.openxmlformats-officedocument.presentationml.slide+xml"/>
  <Override PartName="/ppt/slides/slide892.xml" ContentType="application/vnd.openxmlformats-officedocument.presentationml.slide+xml"/>
  <Override PartName="/ppt/slides/slide893.xml" ContentType="application/vnd.openxmlformats-officedocument.presentationml.slide+xml"/>
  <Override PartName="/ppt/slides/slide894.xml" ContentType="application/vnd.openxmlformats-officedocument.presentationml.slide+xml"/>
  <Override PartName="/ppt/slides/slide895.xml" ContentType="application/vnd.openxmlformats-officedocument.presentationml.slide+xml"/>
  <Override PartName="/ppt/slides/slide896.xml" ContentType="application/vnd.openxmlformats-officedocument.presentationml.slide+xml"/>
  <Override PartName="/ppt/slides/slide897.xml" ContentType="application/vnd.openxmlformats-officedocument.presentationml.slide+xml"/>
  <Override PartName="/ppt/slides/slide898.xml" ContentType="application/vnd.openxmlformats-officedocument.presentationml.slide+xml"/>
  <Override PartName="/ppt/slides/slide899.xml" ContentType="application/vnd.openxmlformats-officedocument.presentationml.slide+xml"/>
  <Override PartName="/ppt/slides/slide900.xml" ContentType="application/vnd.openxmlformats-officedocument.presentationml.slide+xml"/>
  <Override PartName="/ppt/slides/slide901.xml" ContentType="application/vnd.openxmlformats-officedocument.presentationml.slide+xml"/>
  <Override PartName="/ppt/slides/slide902.xml" ContentType="application/vnd.openxmlformats-officedocument.presentationml.slide+xml"/>
  <Override PartName="/ppt/slides/slide903.xml" ContentType="application/vnd.openxmlformats-officedocument.presentationml.slide+xml"/>
  <Override PartName="/ppt/slides/slide904.xml" ContentType="application/vnd.openxmlformats-officedocument.presentationml.slide+xml"/>
  <Override PartName="/ppt/slides/slide905.xml" ContentType="application/vnd.openxmlformats-officedocument.presentationml.slide+xml"/>
  <Override PartName="/ppt/slides/slide906.xml" ContentType="application/vnd.openxmlformats-officedocument.presentationml.slide+xml"/>
  <Override PartName="/ppt/slides/slide907.xml" ContentType="application/vnd.openxmlformats-officedocument.presentationml.slide+xml"/>
  <Override PartName="/ppt/slides/slide908.xml" ContentType="application/vnd.openxmlformats-officedocument.presentationml.slide+xml"/>
  <Override PartName="/ppt/slides/slide909.xml" ContentType="application/vnd.openxmlformats-officedocument.presentationml.slide+xml"/>
  <Override PartName="/ppt/slides/slide910.xml" ContentType="application/vnd.openxmlformats-officedocument.presentationml.slide+xml"/>
  <Override PartName="/ppt/slides/slide911.xml" ContentType="application/vnd.openxmlformats-officedocument.presentationml.slide+xml"/>
  <Override PartName="/ppt/slides/slide912.xml" ContentType="application/vnd.openxmlformats-officedocument.presentationml.slide+xml"/>
  <Override PartName="/ppt/slides/slide913.xml" ContentType="application/vnd.openxmlformats-officedocument.presentationml.slide+xml"/>
  <Override PartName="/ppt/slides/slide914.xml" ContentType="application/vnd.openxmlformats-officedocument.presentationml.slide+xml"/>
  <Override PartName="/ppt/slides/slide915.xml" ContentType="application/vnd.openxmlformats-officedocument.presentationml.slide+xml"/>
  <Override PartName="/ppt/slides/slide916.xml" ContentType="application/vnd.openxmlformats-officedocument.presentationml.slide+xml"/>
  <Override PartName="/ppt/slides/slide917.xml" ContentType="application/vnd.openxmlformats-officedocument.presentationml.slide+xml"/>
  <Override PartName="/ppt/slides/slide918.xml" ContentType="application/vnd.openxmlformats-officedocument.presentationml.slide+xml"/>
  <Override PartName="/ppt/slides/slide919.xml" ContentType="application/vnd.openxmlformats-officedocument.presentationml.slide+xml"/>
  <Override PartName="/ppt/slides/slide920.xml" ContentType="application/vnd.openxmlformats-officedocument.presentationml.slide+xml"/>
  <Override PartName="/ppt/slides/slide921.xml" ContentType="application/vnd.openxmlformats-officedocument.presentationml.slide+xml"/>
  <Override PartName="/ppt/slides/slide922.xml" ContentType="application/vnd.openxmlformats-officedocument.presentationml.slide+xml"/>
  <Override PartName="/ppt/slides/slide923.xml" ContentType="application/vnd.openxmlformats-officedocument.presentationml.slide+xml"/>
  <Override PartName="/ppt/slides/slide924.xml" ContentType="application/vnd.openxmlformats-officedocument.presentationml.slide+xml"/>
  <Override PartName="/ppt/slides/slide925.xml" ContentType="application/vnd.openxmlformats-officedocument.presentationml.slide+xml"/>
  <Override PartName="/ppt/slides/slide926.xml" ContentType="application/vnd.openxmlformats-officedocument.presentationml.slide+xml"/>
  <Override PartName="/ppt/slides/slide927.xml" ContentType="application/vnd.openxmlformats-officedocument.presentationml.slide+xml"/>
  <Override PartName="/ppt/slides/slide928.xml" ContentType="application/vnd.openxmlformats-officedocument.presentationml.slide+xml"/>
  <Override PartName="/ppt/slides/slide929.xml" ContentType="application/vnd.openxmlformats-officedocument.presentationml.slide+xml"/>
  <Override PartName="/ppt/slides/slide930.xml" ContentType="application/vnd.openxmlformats-officedocument.presentationml.slide+xml"/>
  <Override PartName="/ppt/slides/slide931.xml" ContentType="application/vnd.openxmlformats-officedocument.presentationml.slide+xml"/>
  <Override PartName="/ppt/slides/slide932.xml" ContentType="application/vnd.openxmlformats-officedocument.presentationml.slide+xml"/>
  <Override PartName="/ppt/slides/slide933.xml" ContentType="application/vnd.openxmlformats-officedocument.presentationml.slide+xml"/>
  <Override PartName="/ppt/slides/slide934.xml" ContentType="application/vnd.openxmlformats-officedocument.presentationml.slide+xml"/>
  <Override PartName="/ppt/slides/slide935.xml" ContentType="application/vnd.openxmlformats-officedocument.presentationml.slide+xml"/>
  <Override PartName="/ppt/slides/slide936.xml" ContentType="application/vnd.openxmlformats-officedocument.presentationml.slide+xml"/>
  <Override PartName="/ppt/slides/slide937.xml" ContentType="application/vnd.openxmlformats-officedocument.presentationml.slide+xml"/>
  <Override PartName="/ppt/slides/slide938.xml" ContentType="application/vnd.openxmlformats-officedocument.presentationml.slide+xml"/>
  <Override PartName="/ppt/slides/slide939.xml" ContentType="application/vnd.openxmlformats-officedocument.presentationml.slide+xml"/>
  <Override PartName="/ppt/slides/slide940.xml" ContentType="application/vnd.openxmlformats-officedocument.presentationml.slide+xml"/>
  <Override PartName="/ppt/slides/slide941.xml" ContentType="application/vnd.openxmlformats-officedocument.presentationml.slide+xml"/>
  <Override PartName="/ppt/slides/slide942.xml" ContentType="application/vnd.openxmlformats-officedocument.presentationml.slide+xml"/>
  <Override PartName="/ppt/slides/slide943.xml" ContentType="application/vnd.openxmlformats-officedocument.presentationml.slide+xml"/>
  <Override PartName="/ppt/slides/slide944.xml" ContentType="application/vnd.openxmlformats-officedocument.presentationml.slide+xml"/>
  <Override PartName="/ppt/slides/slide945.xml" ContentType="application/vnd.openxmlformats-officedocument.presentationml.slide+xml"/>
  <Override PartName="/ppt/slides/slide946.xml" ContentType="application/vnd.openxmlformats-officedocument.presentationml.slide+xml"/>
  <Override PartName="/ppt/slides/slide947.xml" ContentType="application/vnd.openxmlformats-officedocument.presentationml.slide+xml"/>
  <Override PartName="/ppt/slides/slide948.xml" ContentType="application/vnd.openxmlformats-officedocument.presentationml.slide+xml"/>
  <Override PartName="/ppt/slides/slide949.xml" ContentType="application/vnd.openxmlformats-officedocument.presentationml.slide+xml"/>
  <Override PartName="/ppt/slides/slide950.xml" ContentType="application/vnd.openxmlformats-officedocument.presentationml.slide+xml"/>
  <Override PartName="/ppt/slides/slide951.xml" ContentType="application/vnd.openxmlformats-officedocument.presentationml.slide+xml"/>
  <Override PartName="/ppt/slides/slide952.xml" ContentType="application/vnd.openxmlformats-officedocument.presentationml.slide+xml"/>
  <Override PartName="/ppt/slides/slide953.xml" ContentType="application/vnd.openxmlformats-officedocument.presentationml.slide+xml"/>
  <Override PartName="/ppt/slides/slide954.xml" ContentType="application/vnd.openxmlformats-officedocument.presentationml.slide+xml"/>
  <Override PartName="/ppt/slides/slide955.xml" ContentType="application/vnd.openxmlformats-officedocument.presentationml.slide+xml"/>
  <Override PartName="/ppt/slides/slide956.xml" ContentType="application/vnd.openxmlformats-officedocument.presentationml.slide+xml"/>
  <Override PartName="/ppt/slides/slide957.xml" ContentType="application/vnd.openxmlformats-officedocument.presentationml.slide+xml"/>
  <Override PartName="/ppt/slides/slide958.xml" ContentType="application/vnd.openxmlformats-officedocument.presentationml.slide+xml"/>
  <Override PartName="/ppt/slides/slide959.xml" ContentType="application/vnd.openxmlformats-officedocument.presentationml.slide+xml"/>
  <Override PartName="/ppt/slides/slide960.xml" ContentType="application/vnd.openxmlformats-officedocument.presentationml.slide+xml"/>
  <Override PartName="/ppt/slides/slide961.xml" ContentType="application/vnd.openxmlformats-officedocument.presentationml.slide+xml"/>
  <Override PartName="/ppt/slides/slide962.xml" ContentType="application/vnd.openxmlformats-officedocument.presentationml.slide+xml"/>
  <Override PartName="/ppt/slides/slide963.xml" ContentType="application/vnd.openxmlformats-officedocument.presentationml.slide+xml"/>
  <Override PartName="/ppt/slides/slide964.xml" ContentType="application/vnd.openxmlformats-officedocument.presentationml.slide+xml"/>
  <Override PartName="/ppt/slides/slide965.xml" ContentType="application/vnd.openxmlformats-officedocument.presentationml.slide+xml"/>
  <Override PartName="/ppt/slides/slide966.xml" ContentType="application/vnd.openxmlformats-officedocument.presentationml.slide+xml"/>
  <Override PartName="/ppt/slides/slide967.xml" ContentType="application/vnd.openxmlformats-officedocument.presentationml.slide+xml"/>
  <Override PartName="/ppt/slides/slide968.xml" ContentType="application/vnd.openxmlformats-officedocument.presentationml.slide+xml"/>
  <Override PartName="/ppt/slides/slide969.xml" ContentType="application/vnd.openxmlformats-officedocument.presentationml.slide+xml"/>
  <Override PartName="/ppt/slides/slide970.xml" ContentType="application/vnd.openxmlformats-officedocument.presentationml.slide+xml"/>
  <Override PartName="/ppt/slides/slide971.xml" ContentType="application/vnd.openxmlformats-officedocument.presentationml.slide+xml"/>
  <Override PartName="/ppt/slides/slide972.xml" ContentType="application/vnd.openxmlformats-officedocument.presentationml.slide+xml"/>
  <Override PartName="/ppt/slides/slide973.xml" ContentType="application/vnd.openxmlformats-officedocument.presentationml.slide+xml"/>
  <Override PartName="/ppt/slides/slide974.xml" ContentType="application/vnd.openxmlformats-officedocument.presentationml.slide+xml"/>
  <Override PartName="/ppt/slides/slide975.xml" ContentType="application/vnd.openxmlformats-officedocument.presentationml.slide+xml"/>
  <Override PartName="/ppt/slides/slide976.xml" ContentType="application/vnd.openxmlformats-officedocument.presentationml.slide+xml"/>
  <Override PartName="/ppt/slides/slide977.xml" ContentType="application/vnd.openxmlformats-officedocument.presentationml.slide+xml"/>
  <Override PartName="/ppt/slides/slide978.xml" ContentType="application/vnd.openxmlformats-officedocument.presentationml.slide+xml"/>
  <Override PartName="/ppt/slides/slide979.xml" ContentType="application/vnd.openxmlformats-officedocument.presentationml.slide+xml"/>
  <Override PartName="/ppt/slides/slide980.xml" ContentType="application/vnd.openxmlformats-officedocument.presentationml.slide+xml"/>
  <Override PartName="/ppt/slides/slide981.xml" ContentType="application/vnd.openxmlformats-officedocument.presentationml.slide+xml"/>
  <Override PartName="/ppt/slides/slide982.xml" ContentType="application/vnd.openxmlformats-officedocument.presentationml.slide+xml"/>
  <Override PartName="/ppt/slides/slide983.xml" ContentType="application/vnd.openxmlformats-officedocument.presentationml.slide+xml"/>
  <Override PartName="/ppt/slides/slide984.xml" ContentType="application/vnd.openxmlformats-officedocument.presentationml.slide+xml"/>
  <Override PartName="/ppt/slides/slide985.xml" ContentType="application/vnd.openxmlformats-officedocument.presentationml.slide+xml"/>
  <Override PartName="/ppt/slides/slide986.xml" ContentType="application/vnd.openxmlformats-officedocument.presentationml.slide+xml"/>
  <Override PartName="/ppt/slides/slide987.xml" ContentType="application/vnd.openxmlformats-officedocument.presentationml.slide+xml"/>
  <Override PartName="/ppt/slides/slide988.xml" ContentType="application/vnd.openxmlformats-officedocument.presentationml.slide+xml"/>
  <Override PartName="/ppt/slides/slide989.xml" ContentType="application/vnd.openxmlformats-officedocument.presentationml.slide+xml"/>
  <Override PartName="/ppt/slides/slide990.xml" ContentType="application/vnd.openxmlformats-officedocument.presentationml.slide+xml"/>
  <Override PartName="/ppt/slides/slide991.xml" ContentType="application/vnd.openxmlformats-officedocument.presentationml.slide+xml"/>
  <Override PartName="/ppt/slides/slide992.xml" ContentType="application/vnd.openxmlformats-officedocument.presentationml.slide+xml"/>
  <Override PartName="/ppt/slides/slide993.xml" ContentType="application/vnd.openxmlformats-officedocument.presentationml.slide+xml"/>
  <Override PartName="/ppt/slides/slide994.xml" ContentType="application/vnd.openxmlformats-officedocument.presentationml.slide+xml"/>
  <Override PartName="/ppt/slides/slide995.xml" ContentType="application/vnd.openxmlformats-officedocument.presentationml.slide+xml"/>
  <Override PartName="/ppt/slides/slide996.xml" ContentType="application/vnd.openxmlformats-officedocument.presentationml.slide+xml"/>
  <Override PartName="/ppt/slides/slide997.xml" ContentType="application/vnd.openxmlformats-officedocument.presentationml.slide+xml"/>
  <Override PartName="/ppt/slides/slide998.xml" ContentType="application/vnd.openxmlformats-officedocument.presentationml.slide+xml"/>
  <Override PartName="/ppt/slides/slide999.xml" ContentType="application/vnd.openxmlformats-officedocument.presentationml.slide+xml"/>
  <Override PartName="/ppt/slides/slide1000.xml" ContentType="application/vnd.openxmlformats-officedocument.presentationml.slide+xml"/>
  <Override PartName="/ppt/slides/slide1001.xml" ContentType="application/vnd.openxmlformats-officedocument.presentationml.slide+xml"/>
  <Override PartName="/ppt/slides/slide1002.xml" ContentType="application/vnd.openxmlformats-officedocument.presentationml.slide+xml"/>
  <Override PartName="/ppt/slides/slide1003.xml" ContentType="application/vnd.openxmlformats-officedocument.presentationml.slide+xml"/>
  <Override PartName="/ppt/slides/slide1004.xml" ContentType="application/vnd.openxmlformats-officedocument.presentationml.slide+xml"/>
  <Override PartName="/ppt/slides/slide1005.xml" ContentType="application/vnd.openxmlformats-officedocument.presentationml.slide+xml"/>
  <Override PartName="/ppt/slides/slide1006.xml" ContentType="application/vnd.openxmlformats-officedocument.presentationml.slide+xml"/>
  <Override PartName="/ppt/slides/slide1007.xml" ContentType="application/vnd.openxmlformats-officedocument.presentationml.slide+xml"/>
  <Override PartName="/ppt/slides/slide1008.xml" ContentType="application/vnd.openxmlformats-officedocument.presentationml.slide+xml"/>
  <Override PartName="/ppt/slides/slide1009.xml" ContentType="application/vnd.openxmlformats-officedocument.presentationml.slide+xml"/>
  <Override PartName="/ppt/slides/slide1010.xml" ContentType="application/vnd.openxmlformats-officedocument.presentationml.slide+xml"/>
  <Override PartName="/ppt/slides/slide1011.xml" ContentType="application/vnd.openxmlformats-officedocument.presentationml.slide+xml"/>
  <Override PartName="/ppt/slides/slide1012.xml" ContentType="application/vnd.openxmlformats-officedocument.presentationml.slide+xml"/>
  <Override PartName="/ppt/slides/slide1013.xml" ContentType="application/vnd.openxmlformats-officedocument.presentationml.slide+xml"/>
  <Override PartName="/ppt/slides/slide1014.xml" ContentType="application/vnd.openxmlformats-officedocument.presentationml.slide+xml"/>
  <Override PartName="/ppt/slides/slide1015.xml" ContentType="application/vnd.openxmlformats-officedocument.presentationml.slide+xml"/>
  <Override PartName="/ppt/slides/slide1016.xml" ContentType="application/vnd.openxmlformats-officedocument.presentationml.slide+xml"/>
  <Override PartName="/ppt/slides/slide1017.xml" ContentType="application/vnd.openxmlformats-officedocument.presentationml.slide+xml"/>
  <Override PartName="/ppt/slides/slide1018.xml" ContentType="application/vnd.openxmlformats-officedocument.presentationml.slide+xml"/>
  <Override PartName="/ppt/slides/slide1019.xml" ContentType="application/vnd.openxmlformats-officedocument.presentationml.slide+xml"/>
  <Override PartName="/ppt/slides/slide1020.xml" ContentType="application/vnd.openxmlformats-officedocument.presentationml.slide+xml"/>
  <Override PartName="/ppt/slides/slide1021.xml" ContentType="application/vnd.openxmlformats-officedocument.presentationml.slide+xml"/>
  <Override PartName="/ppt/slides/slide1022.xml" ContentType="application/vnd.openxmlformats-officedocument.presentationml.slide+xml"/>
  <Override PartName="/ppt/slides/slide1023.xml" ContentType="application/vnd.openxmlformats-officedocument.presentationml.slide+xml"/>
  <Override PartName="/ppt/slides/slide1024.xml" ContentType="application/vnd.openxmlformats-officedocument.presentationml.slide+xml"/>
  <Override PartName="/ppt/slides/slide1025.xml" ContentType="application/vnd.openxmlformats-officedocument.presentationml.slide+xml"/>
  <Override PartName="/ppt/slides/slide1026.xml" ContentType="application/vnd.openxmlformats-officedocument.presentationml.slide+xml"/>
  <Override PartName="/ppt/slides/slide1027.xml" ContentType="application/vnd.openxmlformats-officedocument.presentationml.slide+xml"/>
  <Override PartName="/ppt/slides/slide1028.xml" ContentType="application/vnd.openxmlformats-officedocument.presentationml.slide+xml"/>
  <Override PartName="/ppt/slides/slide1029.xml" ContentType="application/vnd.openxmlformats-officedocument.presentationml.slide+xml"/>
  <Override PartName="/ppt/slides/slide1030.xml" ContentType="application/vnd.openxmlformats-officedocument.presentationml.slide+xml"/>
  <Override PartName="/ppt/slides/slide1031.xml" ContentType="application/vnd.openxmlformats-officedocument.presentationml.slide+xml"/>
  <Override PartName="/ppt/slides/slide1032.xml" ContentType="application/vnd.openxmlformats-officedocument.presentationml.slide+xml"/>
  <Override PartName="/ppt/slides/slide1033.xml" ContentType="application/vnd.openxmlformats-officedocument.presentationml.slide+xml"/>
  <Override PartName="/ppt/slides/slide1034.xml" ContentType="application/vnd.openxmlformats-officedocument.presentationml.slide+xml"/>
  <Override PartName="/ppt/slides/slide1035.xml" ContentType="application/vnd.openxmlformats-officedocument.presentationml.slide+xml"/>
  <Override PartName="/ppt/slides/slide1036.xml" ContentType="application/vnd.openxmlformats-officedocument.presentationml.slide+xml"/>
  <Override PartName="/ppt/slides/slide1037.xml" ContentType="application/vnd.openxmlformats-officedocument.presentationml.slide+xml"/>
  <Override PartName="/ppt/slides/slide1038.xml" ContentType="application/vnd.openxmlformats-officedocument.presentationml.slide+xml"/>
  <Override PartName="/ppt/slides/slide1039.xml" ContentType="application/vnd.openxmlformats-officedocument.presentationml.slide+xml"/>
  <Override PartName="/ppt/slides/slide1040.xml" ContentType="application/vnd.openxmlformats-officedocument.presentationml.slide+xml"/>
  <Override PartName="/ppt/slides/slide1041.xml" ContentType="application/vnd.openxmlformats-officedocument.presentationml.slide+xml"/>
  <Override PartName="/ppt/slides/slide1042.xml" ContentType="application/vnd.openxmlformats-officedocument.presentationml.slide+xml"/>
  <Override PartName="/ppt/slides/slide1043.xml" ContentType="application/vnd.openxmlformats-officedocument.presentationml.slide+xml"/>
  <Override PartName="/ppt/slides/slide1044.xml" ContentType="application/vnd.openxmlformats-officedocument.presentationml.slide+xml"/>
  <Override PartName="/ppt/slides/slide1045.xml" ContentType="application/vnd.openxmlformats-officedocument.presentationml.slide+xml"/>
  <Override PartName="/ppt/slides/slide1046.xml" ContentType="application/vnd.openxmlformats-officedocument.presentationml.slide+xml"/>
  <Override PartName="/ppt/slides/slide1047.xml" ContentType="application/vnd.openxmlformats-officedocument.presentationml.slide+xml"/>
  <Override PartName="/ppt/slides/slide1048.xml" ContentType="application/vnd.openxmlformats-officedocument.presentationml.slide+xml"/>
  <Override PartName="/ppt/slides/slide1049.xml" ContentType="application/vnd.openxmlformats-officedocument.presentationml.slide+xml"/>
  <Override PartName="/ppt/slides/slide1050.xml" ContentType="application/vnd.openxmlformats-officedocument.presentationml.slide+xml"/>
  <Override PartName="/ppt/slides/slide1051.xml" ContentType="application/vnd.openxmlformats-officedocument.presentationml.slide+xml"/>
  <Override PartName="/ppt/slides/slide1052.xml" ContentType="application/vnd.openxmlformats-officedocument.presentationml.slide+xml"/>
  <Override PartName="/ppt/slides/slide1053.xml" ContentType="application/vnd.openxmlformats-officedocument.presentationml.slide+xml"/>
  <Override PartName="/ppt/slides/slide1054.xml" ContentType="application/vnd.openxmlformats-officedocument.presentationml.slide+xml"/>
  <Override PartName="/ppt/slides/slide1055.xml" ContentType="application/vnd.openxmlformats-officedocument.presentationml.slide+xml"/>
  <Override PartName="/ppt/slides/slide1056.xml" ContentType="application/vnd.openxmlformats-officedocument.presentationml.slide+xml"/>
  <Override PartName="/ppt/slides/slide1057.xml" ContentType="application/vnd.openxmlformats-officedocument.presentationml.slide+xml"/>
  <Override PartName="/ppt/slides/slide1058.xml" ContentType="application/vnd.openxmlformats-officedocument.presentationml.slide+xml"/>
  <Override PartName="/ppt/slides/slide1059.xml" ContentType="application/vnd.openxmlformats-officedocument.presentationml.slide+xml"/>
  <Override PartName="/ppt/slides/slide1060.xml" ContentType="application/vnd.openxmlformats-officedocument.presentationml.slide+xml"/>
  <Override PartName="/ppt/slides/slide1061.xml" ContentType="application/vnd.openxmlformats-officedocument.presentationml.slide+xml"/>
  <Override PartName="/ppt/slides/slide1062.xml" ContentType="application/vnd.openxmlformats-officedocument.presentationml.slide+xml"/>
  <Override PartName="/ppt/slides/slide1063.xml" ContentType="application/vnd.openxmlformats-officedocument.presentationml.slide+xml"/>
  <Override PartName="/ppt/slides/slide1064.xml" ContentType="application/vnd.openxmlformats-officedocument.presentationml.slide+xml"/>
  <Override PartName="/ppt/slides/slide1065.xml" ContentType="application/vnd.openxmlformats-officedocument.presentationml.slide+xml"/>
  <Override PartName="/ppt/slides/slide1066.xml" ContentType="application/vnd.openxmlformats-officedocument.presentationml.slide+xml"/>
  <Override PartName="/ppt/slides/slide1067.xml" ContentType="application/vnd.openxmlformats-officedocument.presentationml.slide+xml"/>
  <Override PartName="/ppt/slides/slide1068.xml" ContentType="application/vnd.openxmlformats-officedocument.presentationml.slide+xml"/>
  <Override PartName="/ppt/slides/slide1069.xml" ContentType="application/vnd.openxmlformats-officedocument.presentationml.slide+xml"/>
  <Override PartName="/ppt/slides/slide1070.xml" ContentType="application/vnd.openxmlformats-officedocument.presentationml.slide+xml"/>
  <Override PartName="/ppt/slides/slide1071.xml" ContentType="application/vnd.openxmlformats-officedocument.presentationml.slide+xml"/>
  <Override PartName="/ppt/slides/slide1072.xml" ContentType="application/vnd.openxmlformats-officedocument.presentationml.slide+xml"/>
  <Override PartName="/ppt/slides/slide1073.xml" ContentType="application/vnd.openxmlformats-officedocument.presentationml.slide+xml"/>
  <Override PartName="/ppt/slides/slide1074.xml" ContentType="application/vnd.openxmlformats-officedocument.presentationml.slide+xml"/>
  <Override PartName="/ppt/slides/slide1075.xml" ContentType="application/vnd.openxmlformats-officedocument.presentationml.slide+xml"/>
  <Override PartName="/ppt/slides/slide1076.xml" ContentType="application/vnd.openxmlformats-officedocument.presentationml.slide+xml"/>
  <Override PartName="/ppt/slides/slide1077.xml" ContentType="application/vnd.openxmlformats-officedocument.presentationml.slide+xml"/>
  <Override PartName="/ppt/slides/slide1078.xml" ContentType="application/vnd.openxmlformats-officedocument.presentationml.slide+xml"/>
  <Override PartName="/ppt/slides/slide1079.xml" ContentType="application/vnd.openxmlformats-officedocument.presentationml.slide+xml"/>
  <Override PartName="/ppt/slides/slide1080.xml" ContentType="application/vnd.openxmlformats-officedocument.presentationml.slide+xml"/>
  <Override PartName="/ppt/slides/slide1081.xml" ContentType="application/vnd.openxmlformats-officedocument.presentationml.slide+xml"/>
  <Override PartName="/ppt/slides/slide1082.xml" ContentType="application/vnd.openxmlformats-officedocument.presentationml.slide+xml"/>
  <Override PartName="/ppt/slides/slide1083.xml" ContentType="application/vnd.openxmlformats-officedocument.presentationml.slide+xml"/>
  <Override PartName="/ppt/slides/slide1084.xml" ContentType="application/vnd.openxmlformats-officedocument.presentationml.slide+xml"/>
  <Override PartName="/ppt/slides/slide1085.xml" ContentType="application/vnd.openxmlformats-officedocument.presentationml.slide+xml"/>
  <Override PartName="/ppt/slides/slide1086.xml" ContentType="application/vnd.openxmlformats-officedocument.presentationml.slide+xml"/>
  <Override PartName="/ppt/slides/slide1087.xml" ContentType="application/vnd.openxmlformats-officedocument.presentationml.slide+xml"/>
  <Override PartName="/ppt/slides/slide1088.xml" ContentType="application/vnd.openxmlformats-officedocument.presentationml.slide+xml"/>
  <Override PartName="/ppt/slides/slide1089.xml" ContentType="application/vnd.openxmlformats-officedocument.presentationml.slide+xml"/>
  <Override PartName="/ppt/slides/slide1090.xml" ContentType="application/vnd.openxmlformats-officedocument.presentationml.slide+xml"/>
  <Override PartName="/ppt/slides/slide1091.xml" ContentType="application/vnd.openxmlformats-officedocument.presentationml.slide+xml"/>
  <Override PartName="/ppt/slides/slide1092.xml" ContentType="application/vnd.openxmlformats-officedocument.presentationml.slide+xml"/>
  <Override PartName="/ppt/slides/slide1093.xml" ContentType="application/vnd.openxmlformats-officedocument.presentationml.slide+xml"/>
  <Override PartName="/ppt/slides/slide1094.xml" ContentType="application/vnd.openxmlformats-officedocument.presentationml.slide+xml"/>
  <Override PartName="/ppt/slides/slide1095.xml" ContentType="application/vnd.openxmlformats-officedocument.presentationml.slide+xml"/>
  <Override PartName="/ppt/slides/slide1096.xml" ContentType="application/vnd.openxmlformats-officedocument.presentationml.slide+xml"/>
  <Override PartName="/ppt/slides/slide1097.xml" ContentType="application/vnd.openxmlformats-officedocument.presentationml.slide+xml"/>
  <Override PartName="/ppt/slides/slide1098.xml" ContentType="application/vnd.openxmlformats-officedocument.presentationml.slide+xml"/>
  <Override PartName="/ppt/slides/slide1099.xml" ContentType="application/vnd.openxmlformats-officedocument.presentationml.slide+xml"/>
  <Override PartName="/ppt/slides/slide1100.xml" ContentType="application/vnd.openxmlformats-officedocument.presentationml.slide+xml"/>
  <Override PartName="/ppt/slides/slide1101.xml" ContentType="application/vnd.openxmlformats-officedocument.presentationml.slide+xml"/>
  <Override PartName="/ppt/slides/slide1102.xml" ContentType="application/vnd.openxmlformats-officedocument.presentationml.slide+xml"/>
  <Override PartName="/ppt/slides/slide1103.xml" ContentType="application/vnd.openxmlformats-officedocument.presentationml.slide+xml"/>
  <Override PartName="/ppt/slides/slide1104.xml" ContentType="application/vnd.openxmlformats-officedocument.presentationml.slide+xml"/>
  <Override PartName="/ppt/slides/slide1105.xml" ContentType="application/vnd.openxmlformats-officedocument.presentationml.slide+xml"/>
  <Override PartName="/ppt/slides/slide1106.xml" ContentType="application/vnd.openxmlformats-officedocument.presentationml.slide+xml"/>
  <Override PartName="/ppt/slides/slide1107.xml" ContentType="application/vnd.openxmlformats-officedocument.presentationml.slide+xml"/>
  <Override PartName="/ppt/slides/slide1108.xml" ContentType="application/vnd.openxmlformats-officedocument.presentationml.slide+xml"/>
  <Override PartName="/ppt/slides/slide1109.xml" ContentType="application/vnd.openxmlformats-officedocument.presentationml.slide+xml"/>
  <Override PartName="/ppt/slides/slide1110.xml" ContentType="application/vnd.openxmlformats-officedocument.presentationml.slide+xml"/>
  <Override PartName="/ppt/slides/slide1111.xml" ContentType="application/vnd.openxmlformats-officedocument.presentationml.slide+xml"/>
  <Override PartName="/ppt/slides/slide1112.xml" ContentType="application/vnd.openxmlformats-officedocument.presentationml.slide+xml"/>
  <Override PartName="/ppt/slides/slide1113.xml" ContentType="application/vnd.openxmlformats-officedocument.presentationml.slide+xml"/>
  <Override PartName="/ppt/slides/slide1114.xml" ContentType="application/vnd.openxmlformats-officedocument.presentationml.slide+xml"/>
  <Override PartName="/ppt/slides/slide1115.xml" ContentType="application/vnd.openxmlformats-officedocument.presentationml.slide+xml"/>
  <Override PartName="/ppt/slides/slide1116.xml" ContentType="application/vnd.openxmlformats-officedocument.presentationml.slide+xml"/>
  <Override PartName="/ppt/slides/slide1117.xml" ContentType="application/vnd.openxmlformats-officedocument.presentationml.slide+xml"/>
  <Override PartName="/ppt/slides/slide1118.xml" ContentType="application/vnd.openxmlformats-officedocument.presentationml.slide+xml"/>
  <Override PartName="/ppt/slides/slide1119.xml" ContentType="application/vnd.openxmlformats-officedocument.presentationml.slide+xml"/>
  <Override PartName="/ppt/slides/slide1120.xml" ContentType="application/vnd.openxmlformats-officedocument.presentationml.slide+xml"/>
  <Override PartName="/ppt/slides/slide1121.xml" ContentType="application/vnd.openxmlformats-officedocument.presentationml.slide+xml"/>
  <Override PartName="/ppt/slides/slide1122.xml" ContentType="application/vnd.openxmlformats-officedocument.presentationml.slide+xml"/>
  <Override PartName="/ppt/slides/slide1123.xml" ContentType="application/vnd.openxmlformats-officedocument.presentationml.slide+xml"/>
  <Override PartName="/ppt/slides/slide1124.xml" ContentType="application/vnd.openxmlformats-officedocument.presentationml.slide+xml"/>
  <Override PartName="/ppt/slides/slide1125.xml" ContentType="application/vnd.openxmlformats-officedocument.presentationml.slide+xml"/>
  <Override PartName="/ppt/slides/slide1126.xml" ContentType="application/vnd.openxmlformats-officedocument.presentationml.slide+xml"/>
  <Override PartName="/ppt/slides/slide1127.xml" ContentType="application/vnd.openxmlformats-officedocument.presentationml.slide+xml"/>
  <Override PartName="/ppt/slides/slide1128.xml" ContentType="application/vnd.openxmlformats-officedocument.presentationml.slide+xml"/>
  <Override PartName="/ppt/slides/slide1129.xml" ContentType="application/vnd.openxmlformats-officedocument.presentationml.slide+xml"/>
  <Override PartName="/ppt/slides/slide1130.xml" ContentType="application/vnd.openxmlformats-officedocument.presentationml.slide+xml"/>
  <Override PartName="/ppt/slides/slide1131.xml" ContentType="application/vnd.openxmlformats-officedocument.presentationml.slide+xml"/>
  <Override PartName="/ppt/slides/slide1132.xml" ContentType="application/vnd.openxmlformats-officedocument.presentationml.slide+xml"/>
  <Override PartName="/ppt/slides/slide1133.xml" ContentType="application/vnd.openxmlformats-officedocument.presentationml.slide+xml"/>
  <Override PartName="/ppt/slides/slide1134.xml" ContentType="application/vnd.openxmlformats-officedocument.presentationml.slide+xml"/>
  <Override PartName="/ppt/slides/slide1135.xml" ContentType="application/vnd.openxmlformats-officedocument.presentationml.slide+xml"/>
  <Override PartName="/ppt/slides/slide1136.xml" ContentType="application/vnd.openxmlformats-officedocument.presentationml.slide+xml"/>
  <Override PartName="/ppt/slides/slide1137.xml" ContentType="application/vnd.openxmlformats-officedocument.presentationml.slide+xml"/>
  <Override PartName="/ppt/slides/slide1138.xml" ContentType="application/vnd.openxmlformats-officedocument.presentationml.slide+xml"/>
  <Override PartName="/ppt/slides/slide1139.xml" ContentType="application/vnd.openxmlformats-officedocument.presentationml.slide+xml"/>
  <Override PartName="/ppt/slides/slide1140.xml" ContentType="application/vnd.openxmlformats-officedocument.presentationml.slide+xml"/>
  <Override PartName="/ppt/slides/slide1141.xml" ContentType="application/vnd.openxmlformats-officedocument.presentationml.slide+xml"/>
  <Override PartName="/ppt/slides/slide1142.xml" ContentType="application/vnd.openxmlformats-officedocument.presentationml.slide+xml"/>
  <Override PartName="/ppt/slides/slide1143.xml" ContentType="application/vnd.openxmlformats-officedocument.presentationml.slide+xml"/>
  <Override PartName="/ppt/slides/slide1144.xml" ContentType="application/vnd.openxmlformats-officedocument.presentationml.slide+xml"/>
  <Override PartName="/ppt/slides/slide1145.xml" ContentType="application/vnd.openxmlformats-officedocument.presentationml.slide+xml"/>
  <Override PartName="/ppt/slides/slide1146.xml" ContentType="application/vnd.openxmlformats-officedocument.presentationml.slide+xml"/>
  <Override PartName="/ppt/slides/slide1147.xml" ContentType="application/vnd.openxmlformats-officedocument.presentationml.slide+xml"/>
  <Override PartName="/ppt/slides/slide1148.xml" ContentType="application/vnd.openxmlformats-officedocument.presentationml.slide+xml"/>
  <Override PartName="/ppt/slides/slide1149.xml" ContentType="application/vnd.openxmlformats-officedocument.presentationml.slide+xml"/>
  <Override PartName="/ppt/slides/slide1150.xml" ContentType="application/vnd.openxmlformats-officedocument.presentationml.slide+xml"/>
  <Override PartName="/ppt/slides/slide1151.xml" ContentType="application/vnd.openxmlformats-officedocument.presentationml.slide+xml"/>
  <Override PartName="/ppt/slides/slide1152.xml" ContentType="application/vnd.openxmlformats-officedocument.presentationml.slide+xml"/>
  <Override PartName="/ppt/slides/slide1153.xml" ContentType="application/vnd.openxmlformats-officedocument.presentationml.slide+xml"/>
  <Override PartName="/ppt/slides/slide1154.xml" ContentType="application/vnd.openxmlformats-officedocument.presentationml.slide+xml"/>
  <Override PartName="/ppt/slides/slide1155.xml" ContentType="application/vnd.openxmlformats-officedocument.presentationml.slide+xml"/>
  <Override PartName="/ppt/slides/slide1156.xml" ContentType="application/vnd.openxmlformats-officedocument.presentationml.slide+xml"/>
  <Override PartName="/ppt/slides/slide1157.xml" ContentType="application/vnd.openxmlformats-officedocument.presentationml.slide+xml"/>
  <Override PartName="/ppt/slides/slide1158.xml" ContentType="application/vnd.openxmlformats-officedocument.presentationml.slide+xml"/>
  <Override PartName="/ppt/slides/slide1159.xml" ContentType="application/vnd.openxmlformats-officedocument.presentationml.slide+xml"/>
  <Override PartName="/ppt/slides/slide1160.xml" ContentType="application/vnd.openxmlformats-officedocument.presentationml.slide+xml"/>
  <Override PartName="/ppt/slides/slide1161.xml" ContentType="application/vnd.openxmlformats-officedocument.presentationml.slide+xml"/>
  <Override PartName="/ppt/slides/slide1162.xml" ContentType="application/vnd.openxmlformats-officedocument.presentationml.slide+xml"/>
  <Override PartName="/ppt/slides/slide1163.xml" ContentType="application/vnd.openxmlformats-officedocument.presentationml.slide+xml"/>
  <Override PartName="/ppt/slides/slide1164.xml" ContentType="application/vnd.openxmlformats-officedocument.presentationml.slide+xml"/>
  <Override PartName="/ppt/slides/slide1165.xml" ContentType="application/vnd.openxmlformats-officedocument.presentationml.slide+xml"/>
  <Override PartName="/ppt/slides/slide1166.xml" ContentType="application/vnd.openxmlformats-officedocument.presentationml.slide+xml"/>
  <Override PartName="/ppt/slides/slide1167.xml" ContentType="application/vnd.openxmlformats-officedocument.presentationml.slide+xml"/>
  <Override PartName="/ppt/slides/slide1168.xml" ContentType="application/vnd.openxmlformats-officedocument.presentationml.slide+xml"/>
  <Override PartName="/ppt/slides/slide1169.xml" ContentType="application/vnd.openxmlformats-officedocument.presentationml.slide+xml"/>
  <Override PartName="/ppt/slides/slide1170.xml" ContentType="application/vnd.openxmlformats-officedocument.presentationml.slide+xml"/>
  <Override PartName="/ppt/slides/slide1171.xml" ContentType="application/vnd.openxmlformats-officedocument.presentationml.slide+xml"/>
  <Override PartName="/ppt/slides/slide1172.xml" ContentType="application/vnd.openxmlformats-officedocument.presentationml.slide+xml"/>
  <Override PartName="/ppt/slides/slide1173.xml" ContentType="application/vnd.openxmlformats-officedocument.presentationml.slide+xml"/>
  <Override PartName="/ppt/slides/slide1174.xml" ContentType="application/vnd.openxmlformats-officedocument.presentationml.slide+xml"/>
  <Override PartName="/ppt/slides/slide1175.xml" ContentType="application/vnd.openxmlformats-officedocument.presentationml.slide+xml"/>
  <Override PartName="/ppt/slides/slide1176.xml" ContentType="application/vnd.openxmlformats-officedocument.presentationml.slide+xml"/>
  <Override PartName="/ppt/slides/slide1177.xml" ContentType="application/vnd.openxmlformats-officedocument.presentationml.slide+xml"/>
  <Override PartName="/ppt/slides/slide1178.xml" ContentType="application/vnd.openxmlformats-officedocument.presentationml.slide+xml"/>
  <Override PartName="/ppt/slides/slide1179.xml" ContentType="application/vnd.openxmlformats-officedocument.presentationml.slide+xml"/>
  <Override PartName="/ppt/slides/slide1180.xml" ContentType="application/vnd.openxmlformats-officedocument.presentationml.slide+xml"/>
  <Override PartName="/ppt/slides/slide1181.xml" ContentType="application/vnd.openxmlformats-officedocument.presentationml.slide+xml"/>
  <Override PartName="/ppt/slides/slide1182.xml" ContentType="application/vnd.openxmlformats-officedocument.presentationml.slide+xml"/>
  <Override PartName="/ppt/slides/slide1183.xml" ContentType="application/vnd.openxmlformats-officedocument.presentationml.slide+xml"/>
  <Override PartName="/ppt/slides/slide1184.xml" ContentType="application/vnd.openxmlformats-officedocument.presentationml.slide+xml"/>
  <Override PartName="/ppt/slides/slide1185.xml" ContentType="application/vnd.openxmlformats-officedocument.presentationml.slide+xml"/>
  <Override PartName="/ppt/slides/slide1186.xml" ContentType="application/vnd.openxmlformats-officedocument.presentationml.slide+xml"/>
  <Override PartName="/ppt/slides/slide1187.xml" ContentType="application/vnd.openxmlformats-officedocument.presentationml.slide+xml"/>
  <Override PartName="/ppt/slides/slide1188.xml" ContentType="application/vnd.openxmlformats-officedocument.presentationml.slide+xml"/>
  <Override PartName="/ppt/slides/slide1189.xml" ContentType="application/vnd.openxmlformats-officedocument.presentationml.slide+xml"/>
  <Override PartName="/ppt/slides/slide1190.xml" ContentType="application/vnd.openxmlformats-officedocument.presentationml.slide+xml"/>
  <Override PartName="/ppt/slides/slide1191.xml" ContentType="application/vnd.openxmlformats-officedocument.presentationml.slide+xml"/>
  <Override PartName="/ppt/slides/slide1192.xml" ContentType="application/vnd.openxmlformats-officedocument.presentationml.slide+xml"/>
  <Override PartName="/ppt/slides/slide1193.xml" ContentType="application/vnd.openxmlformats-officedocument.presentationml.slide+xml"/>
  <Override PartName="/ppt/slides/slide1194.xml" ContentType="application/vnd.openxmlformats-officedocument.presentationml.slide+xml"/>
  <Override PartName="/ppt/slides/slide1195.xml" ContentType="application/vnd.openxmlformats-officedocument.presentationml.slide+xml"/>
  <Override PartName="/ppt/slides/slide1196.xml" ContentType="application/vnd.openxmlformats-officedocument.presentationml.slide+xml"/>
  <Override PartName="/ppt/slides/slide1197.xml" ContentType="application/vnd.openxmlformats-officedocument.presentationml.slide+xml"/>
  <Override PartName="/ppt/slides/slide1198.xml" ContentType="application/vnd.openxmlformats-officedocument.presentationml.slide+xml"/>
  <Override PartName="/ppt/slides/slide1199.xml" ContentType="application/vnd.openxmlformats-officedocument.presentationml.slide+xml"/>
  <Override PartName="/ppt/slides/slide1200.xml" ContentType="application/vnd.openxmlformats-officedocument.presentationml.slide+xml"/>
  <Override PartName="/ppt/slides/slide1201.xml" ContentType="application/vnd.openxmlformats-officedocument.presentationml.slide+xml"/>
  <Override PartName="/ppt/slides/slide1202.xml" ContentType="application/vnd.openxmlformats-officedocument.presentationml.slide+xml"/>
  <Override PartName="/ppt/slides/slide1203.xml" ContentType="application/vnd.openxmlformats-officedocument.presentationml.slide+xml"/>
  <Override PartName="/ppt/slides/slide1204.xml" ContentType="application/vnd.openxmlformats-officedocument.presentationml.slide+xml"/>
  <Override PartName="/ppt/slides/slide1205.xml" ContentType="application/vnd.openxmlformats-officedocument.presentationml.slide+xml"/>
  <Override PartName="/ppt/slides/slide1206.xml" ContentType="application/vnd.openxmlformats-officedocument.presentationml.slide+xml"/>
  <Override PartName="/ppt/slides/slide1207.xml" ContentType="application/vnd.openxmlformats-officedocument.presentationml.slide+xml"/>
  <Override PartName="/ppt/slides/slide1208.xml" ContentType="application/vnd.openxmlformats-officedocument.presentationml.slide+xml"/>
  <Override PartName="/ppt/slides/slide1209.xml" ContentType="application/vnd.openxmlformats-officedocument.presentationml.slide+xml"/>
  <Override PartName="/ppt/slides/slide1210.xml" ContentType="application/vnd.openxmlformats-officedocument.presentationml.slide+xml"/>
  <Override PartName="/ppt/slides/slide1211.xml" ContentType="application/vnd.openxmlformats-officedocument.presentationml.slide+xml"/>
  <Override PartName="/ppt/slides/slide1212.xml" ContentType="application/vnd.openxmlformats-officedocument.presentationml.slide+xml"/>
  <Override PartName="/ppt/slides/slide1213.xml" ContentType="application/vnd.openxmlformats-officedocument.presentationml.slide+xml"/>
  <Override PartName="/ppt/slides/slide1214.xml" ContentType="application/vnd.openxmlformats-officedocument.presentationml.slide+xml"/>
  <Override PartName="/ppt/slides/slide1215.xml" ContentType="application/vnd.openxmlformats-officedocument.presentationml.slide+xml"/>
  <Override PartName="/ppt/slides/slide1216.xml" ContentType="application/vnd.openxmlformats-officedocument.presentationml.slide+xml"/>
  <Override PartName="/ppt/slides/slide1217.xml" ContentType="application/vnd.openxmlformats-officedocument.presentationml.slide+xml"/>
  <Override PartName="/ppt/slides/slide1218.xml" ContentType="application/vnd.openxmlformats-officedocument.presentationml.slide+xml"/>
  <Override PartName="/ppt/slides/slide1219.xml" ContentType="application/vnd.openxmlformats-officedocument.presentationml.slide+xml"/>
  <Override PartName="/ppt/slides/slide1220.xml" ContentType="application/vnd.openxmlformats-officedocument.presentationml.slide+xml"/>
  <Override PartName="/ppt/slides/slide1221.xml" ContentType="application/vnd.openxmlformats-officedocument.presentationml.slide+xml"/>
  <Override PartName="/ppt/slides/slide1222.xml" ContentType="application/vnd.openxmlformats-officedocument.presentationml.slide+xml"/>
  <Override PartName="/ppt/slides/slide1223.xml" ContentType="application/vnd.openxmlformats-officedocument.presentationml.slide+xml"/>
  <Override PartName="/ppt/slides/slide1224.xml" ContentType="application/vnd.openxmlformats-officedocument.presentationml.slide+xml"/>
  <Override PartName="/ppt/slides/slide1225.xml" ContentType="application/vnd.openxmlformats-officedocument.presentationml.slide+xml"/>
  <Override PartName="/ppt/slides/slide1226.xml" ContentType="application/vnd.openxmlformats-officedocument.presentationml.slide+xml"/>
  <Override PartName="/ppt/slides/slide1227.xml" ContentType="application/vnd.openxmlformats-officedocument.presentationml.slide+xml"/>
  <Override PartName="/ppt/slides/slide1228.xml" ContentType="application/vnd.openxmlformats-officedocument.presentationml.slide+xml"/>
  <Override PartName="/ppt/slides/slide1229.xml" ContentType="application/vnd.openxmlformats-officedocument.presentationml.slide+xml"/>
  <Override PartName="/ppt/slides/slide1230.xml" ContentType="application/vnd.openxmlformats-officedocument.presentationml.slide+xml"/>
  <Override PartName="/ppt/slides/slide1231.xml" ContentType="application/vnd.openxmlformats-officedocument.presentationml.slide+xml"/>
  <Override PartName="/ppt/slides/slide1232.xml" ContentType="application/vnd.openxmlformats-officedocument.presentationml.slide+xml"/>
  <Override PartName="/ppt/slides/slide1233.xml" ContentType="application/vnd.openxmlformats-officedocument.presentationml.slide+xml"/>
  <Override PartName="/ppt/slides/slide1234.xml" ContentType="application/vnd.openxmlformats-officedocument.presentationml.slide+xml"/>
  <Override PartName="/ppt/slides/slide1235.xml" ContentType="application/vnd.openxmlformats-officedocument.presentationml.slide+xml"/>
  <Override PartName="/ppt/slides/slide1236.xml" ContentType="application/vnd.openxmlformats-officedocument.presentationml.slide+xml"/>
  <Override PartName="/ppt/slides/slide1237.xml" ContentType="application/vnd.openxmlformats-officedocument.presentationml.slide+xml"/>
  <Override PartName="/ppt/slides/slide1238.xml" ContentType="application/vnd.openxmlformats-officedocument.presentationml.slide+xml"/>
  <Override PartName="/ppt/slides/slide1239.xml" ContentType="application/vnd.openxmlformats-officedocument.presentationml.slide+xml"/>
  <Override PartName="/ppt/slides/slide1240.xml" ContentType="application/vnd.openxmlformats-officedocument.presentationml.slide+xml"/>
  <Override PartName="/ppt/slides/slide1241.xml" ContentType="application/vnd.openxmlformats-officedocument.presentationml.slide+xml"/>
  <Override PartName="/ppt/slides/slide1242.xml" ContentType="application/vnd.openxmlformats-officedocument.presentationml.slide+xml"/>
  <Override PartName="/ppt/slides/slide1243.xml" ContentType="application/vnd.openxmlformats-officedocument.presentationml.slide+xml"/>
  <Override PartName="/ppt/slides/slide1244.xml" ContentType="application/vnd.openxmlformats-officedocument.presentationml.slide+xml"/>
  <Override PartName="/ppt/slides/slide1245.xml" ContentType="application/vnd.openxmlformats-officedocument.presentationml.slide+xml"/>
  <Override PartName="/ppt/slides/slide1246.xml" ContentType="application/vnd.openxmlformats-officedocument.presentationml.slide+xml"/>
  <Override PartName="/ppt/slides/slide1247.xml" ContentType="application/vnd.openxmlformats-officedocument.presentationml.slide+xml"/>
  <Override PartName="/ppt/slides/slide1248.xml" ContentType="application/vnd.openxmlformats-officedocument.presentationml.slide+xml"/>
  <Override PartName="/ppt/slides/slide1249.xml" ContentType="application/vnd.openxmlformats-officedocument.presentationml.slide+xml"/>
  <Override PartName="/ppt/slides/slide1250.xml" ContentType="application/vnd.openxmlformats-officedocument.presentationml.slide+xml"/>
  <Override PartName="/ppt/slides/slide1251.xml" ContentType="application/vnd.openxmlformats-officedocument.presentationml.slide+xml"/>
  <Override PartName="/ppt/slides/slide1252.xml" ContentType="application/vnd.openxmlformats-officedocument.presentationml.slide+xml"/>
  <Override PartName="/ppt/slides/slide1253.xml" ContentType="application/vnd.openxmlformats-officedocument.presentationml.slide+xml"/>
  <Override PartName="/ppt/slides/slide1254.xml" ContentType="application/vnd.openxmlformats-officedocument.presentationml.slide+xml"/>
  <Override PartName="/ppt/slides/slide1255.xml" ContentType="application/vnd.openxmlformats-officedocument.presentationml.slide+xml"/>
  <Override PartName="/ppt/slides/slide1256.xml" ContentType="application/vnd.openxmlformats-officedocument.presentationml.slide+xml"/>
  <Override PartName="/ppt/slides/slide1257.xml" ContentType="application/vnd.openxmlformats-officedocument.presentationml.slide+xml"/>
  <Override PartName="/ppt/slides/slide1258.xml" ContentType="application/vnd.openxmlformats-officedocument.presentationml.slide+xml"/>
  <Override PartName="/ppt/slides/slide1259.xml" ContentType="application/vnd.openxmlformats-officedocument.presentationml.slide+xml"/>
  <Override PartName="/ppt/slides/slide1260.xml" ContentType="application/vnd.openxmlformats-officedocument.presentationml.slide+xml"/>
  <Override PartName="/ppt/slides/slide1261.xml" ContentType="application/vnd.openxmlformats-officedocument.presentationml.slide+xml"/>
  <Override PartName="/ppt/slides/slide1262.xml" ContentType="application/vnd.openxmlformats-officedocument.presentationml.slide+xml"/>
  <Override PartName="/ppt/slides/slide1263.xml" ContentType="application/vnd.openxmlformats-officedocument.presentationml.slide+xml"/>
  <Override PartName="/ppt/slides/slide1264.xml" ContentType="application/vnd.openxmlformats-officedocument.presentationml.slide+xml"/>
  <Override PartName="/ppt/slides/slide1265.xml" ContentType="application/vnd.openxmlformats-officedocument.presentationml.slide+xml"/>
  <Override PartName="/ppt/slides/slide1266.xml" ContentType="application/vnd.openxmlformats-officedocument.presentationml.slide+xml"/>
  <Override PartName="/ppt/slides/slide1267.xml" ContentType="application/vnd.openxmlformats-officedocument.presentationml.slide+xml"/>
  <Override PartName="/ppt/slides/slide1268.xml" ContentType="application/vnd.openxmlformats-officedocument.presentationml.slide+xml"/>
  <Override PartName="/ppt/slides/slide1269.xml" ContentType="application/vnd.openxmlformats-officedocument.presentationml.slide+xml"/>
  <Override PartName="/ppt/slides/slide1270.xml" ContentType="application/vnd.openxmlformats-officedocument.presentationml.slide+xml"/>
  <Override PartName="/ppt/slides/slide1271.xml" ContentType="application/vnd.openxmlformats-officedocument.presentationml.slide+xml"/>
  <Override PartName="/ppt/slides/slide1272.xml" ContentType="application/vnd.openxmlformats-officedocument.presentationml.slide+xml"/>
  <Override PartName="/ppt/slides/slide1273.xml" ContentType="application/vnd.openxmlformats-officedocument.presentationml.slide+xml"/>
  <Override PartName="/ppt/slides/slide1274.xml" ContentType="application/vnd.openxmlformats-officedocument.presentationml.slide+xml"/>
  <Override PartName="/ppt/slides/slide1275.xml" ContentType="application/vnd.openxmlformats-officedocument.presentationml.slide+xml"/>
  <Override PartName="/ppt/slides/slide1276.xml" ContentType="application/vnd.openxmlformats-officedocument.presentationml.slide+xml"/>
  <Override PartName="/ppt/slides/slide1277.xml" ContentType="application/vnd.openxmlformats-officedocument.presentationml.slide+xml"/>
  <Override PartName="/ppt/slides/slide1278.xml" ContentType="application/vnd.openxmlformats-officedocument.presentationml.slide+xml"/>
  <Override PartName="/ppt/slides/slide1279.xml" ContentType="application/vnd.openxmlformats-officedocument.presentationml.slide+xml"/>
  <Override PartName="/ppt/slides/slide1280.xml" ContentType="application/vnd.openxmlformats-officedocument.presentationml.slide+xml"/>
  <Override PartName="/ppt/slides/slide1281.xml" ContentType="application/vnd.openxmlformats-officedocument.presentationml.slide+xml"/>
  <Override PartName="/ppt/slides/slide1282.xml" ContentType="application/vnd.openxmlformats-officedocument.presentationml.slide+xml"/>
  <Override PartName="/ppt/slides/slide1283.xml" ContentType="application/vnd.openxmlformats-officedocument.presentationml.slide+xml"/>
  <Override PartName="/ppt/slides/slide1284.xml" ContentType="application/vnd.openxmlformats-officedocument.presentationml.slide+xml"/>
  <Override PartName="/ppt/slides/slide1285.xml" ContentType="application/vnd.openxmlformats-officedocument.presentationml.slide+xml"/>
  <Override PartName="/ppt/slides/slide1286.xml" ContentType="application/vnd.openxmlformats-officedocument.presentationml.slide+xml"/>
  <Override PartName="/ppt/slides/slide1287.xml" ContentType="application/vnd.openxmlformats-officedocument.presentationml.slide+xml"/>
  <Override PartName="/ppt/slides/slide1288.xml" ContentType="application/vnd.openxmlformats-officedocument.presentationml.slide+xml"/>
  <Override PartName="/ppt/slides/slide1289.xml" ContentType="application/vnd.openxmlformats-officedocument.presentationml.slide+xml"/>
  <Override PartName="/ppt/slides/slide1290.xml" ContentType="application/vnd.openxmlformats-officedocument.presentationml.slide+xml"/>
  <Override PartName="/ppt/slides/slide1291.xml" ContentType="application/vnd.openxmlformats-officedocument.presentationml.slide+xml"/>
  <Override PartName="/ppt/slides/slide1292.xml" ContentType="application/vnd.openxmlformats-officedocument.presentationml.slide+xml"/>
  <Override PartName="/ppt/slides/slide1293.xml" ContentType="application/vnd.openxmlformats-officedocument.presentationml.slide+xml"/>
  <Override PartName="/ppt/slides/slide1294.xml" ContentType="application/vnd.openxmlformats-officedocument.presentationml.slide+xml"/>
  <Override PartName="/ppt/slides/slide1295.xml" ContentType="application/vnd.openxmlformats-officedocument.presentationml.slide+xml"/>
  <Override PartName="/ppt/slides/slide1296.xml" ContentType="application/vnd.openxmlformats-officedocument.presentationml.slide+xml"/>
  <Override PartName="/ppt/slides/slide1297.xml" ContentType="application/vnd.openxmlformats-officedocument.presentationml.slide+xml"/>
  <Override PartName="/ppt/slides/slide1298.xml" ContentType="application/vnd.openxmlformats-officedocument.presentationml.slide+xml"/>
  <Override PartName="/ppt/slides/slide1299.xml" ContentType="application/vnd.openxmlformats-officedocument.presentationml.slide+xml"/>
  <Override PartName="/ppt/slides/slide1300.xml" ContentType="application/vnd.openxmlformats-officedocument.presentationml.slide+xml"/>
  <Override PartName="/ppt/slides/slide1301.xml" ContentType="application/vnd.openxmlformats-officedocument.presentationml.slide+xml"/>
  <Override PartName="/ppt/slides/slide1302.xml" ContentType="application/vnd.openxmlformats-officedocument.presentationml.slide+xml"/>
  <Override PartName="/ppt/slides/slide1303.xml" ContentType="application/vnd.openxmlformats-officedocument.presentationml.slide+xml"/>
  <Override PartName="/ppt/slides/slide1304.xml" ContentType="application/vnd.openxmlformats-officedocument.presentationml.slide+xml"/>
  <Override PartName="/ppt/slides/slide1305.xml" ContentType="application/vnd.openxmlformats-officedocument.presentationml.slide+xml"/>
  <Override PartName="/ppt/slides/slide1306.xml" ContentType="application/vnd.openxmlformats-officedocument.presentationml.slide+xml"/>
  <Override PartName="/ppt/slides/slide1307.xml" ContentType="application/vnd.openxmlformats-officedocument.presentationml.slide+xml"/>
  <Override PartName="/ppt/slides/slide1308.xml" ContentType="application/vnd.openxmlformats-officedocument.presentationml.slide+xml"/>
  <Override PartName="/ppt/slides/slide1309.xml" ContentType="application/vnd.openxmlformats-officedocument.presentationml.slide+xml"/>
  <Override PartName="/ppt/slides/slide1310.xml" ContentType="application/vnd.openxmlformats-officedocument.presentationml.slide+xml"/>
  <Override PartName="/ppt/slides/slide1311.xml" ContentType="application/vnd.openxmlformats-officedocument.presentationml.slide+xml"/>
  <Override PartName="/ppt/slides/slide1312.xml" ContentType="application/vnd.openxmlformats-officedocument.presentationml.slide+xml"/>
  <Override PartName="/ppt/slides/slide1313.xml" ContentType="application/vnd.openxmlformats-officedocument.presentationml.slide+xml"/>
  <Override PartName="/ppt/slides/slide1314.xml" ContentType="application/vnd.openxmlformats-officedocument.presentationml.slide+xml"/>
  <Override PartName="/ppt/slides/slide1315.xml" ContentType="application/vnd.openxmlformats-officedocument.presentationml.slide+xml"/>
  <Override PartName="/ppt/slides/slide1316.xml" ContentType="application/vnd.openxmlformats-officedocument.presentationml.slide+xml"/>
  <Override PartName="/ppt/slides/slide1317.xml" ContentType="application/vnd.openxmlformats-officedocument.presentationml.slide+xml"/>
  <Override PartName="/ppt/slides/slide1318.xml" ContentType="application/vnd.openxmlformats-officedocument.presentationml.slide+xml"/>
  <Override PartName="/ppt/slides/slide1319.xml" ContentType="application/vnd.openxmlformats-officedocument.presentationml.slide+xml"/>
  <Override PartName="/ppt/slides/slide1320.xml" ContentType="application/vnd.openxmlformats-officedocument.presentationml.slide+xml"/>
  <Override PartName="/ppt/slides/slide1321.xml" ContentType="application/vnd.openxmlformats-officedocument.presentationml.slide+xml"/>
  <Override PartName="/ppt/slides/slide1322.xml" ContentType="application/vnd.openxmlformats-officedocument.presentationml.slide+xml"/>
  <Override PartName="/ppt/slides/slide1323.xml" ContentType="application/vnd.openxmlformats-officedocument.presentationml.slide+xml"/>
  <Override PartName="/ppt/slides/slide1324.xml" ContentType="application/vnd.openxmlformats-officedocument.presentationml.slide+xml"/>
  <Override PartName="/ppt/slides/slide1325.xml" ContentType="application/vnd.openxmlformats-officedocument.presentationml.slide+xml"/>
  <Override PartName="/ppt/slides/slide1326.xml" ContentType="application/vnd.openxmlformats-officedocument.presentationml.slide+xml"/>
  <Override PartName="/ppt/slides/slide1327.xml" ContentType="application/vnd.openxmlformats-officedocument.presentationml.slide+xml"/>
  <Override PartName="/ppt/slides/slide1328.xml" ContentType="application/vnd.openxmlformats-officedocument.presentationml.slide+xml"/>
  <Override PartName="/ppt/slides/slide1329.xml" ContentType="application/vnd.openxmlformats-officedocument.presentationml.slide+xml"/>
  <Override PartName="/ppt/slides/slide1330.xml" ContentType="application/vnd.openxmlformats-officedocument.presentationml.slide+xml"/>
  <Override PartName="/ppt/slides/slide1331.xml" ContentType="application/vnd.openxmlformats-officedocument.presentationml.slide+xml"/>
  <Override PartName="/ppt/slides/slide1332.xml" ContentType="application/vnd.openxmlformats-officedocument.presentationml.slide+xml"/>
  <Override PartName="/ppt/slides/slide1333.xml" ContentType="application/vnd.openxmlformats-officedocument.presentationml.slide+xml"/>
  <Override PartName="/ppt/slides/slide1334.xml" ContentType="application/vnd.openxmlformats-officedocument.presentationml.slide+xml"/>
  <Override PartName="/ppt/slides/slide1335.xml" ContentType="application/vnd.openxmlformats-officedocument.presentationml.slide+xml"/>
  <Override PartName="/ppt/slides/slide1336.xml" ContentType="application/vnd.openxmlformats-officedocument.presentationml.slide+xml"/>
  <Override PartName="/ppt/slides/slide1337.xml" ContentType="application/vnd.openxmlformats-officedocument.presentationml.slide+xml"/>
  <Override PartName="/ppt/slides/slide1338.xml" ContentType="application/vnd.openxmlformats-officedocument.presentationml.slide+xml"/>
  <Override PartName="/ppt/slides/slide1339.xml" ContentType="application/vnd.openxmlformats-officedocument.presentationml.slide+xml"/>
  <Override PartName="/ppt/slides/slide1340.xml" ContentType="application/vnd.openxmlformats-officedocument.presentationml.slide+xml"/>
  <Override PartName="/ppt/slides/slide1341.xml" ContentType="application/vnd.openxmlformats-officedocument.presentationml.slide+xml"/>
  <Override PartName="/ppt/slides/slide1342.xml" ContentType="application/vnd.openxmlformats-officedocument.presentationml.slide+xml"/>
  <Override PartName="/ppt/slides/slide1343.xml" ContentType="application/vnd.openxmlformats-officedocument.presentationml.slide+xml"/>
  <Override PartName="/ppt/slides/slide1344.xml" ContentType="application/vnd.openxmlformats-officedocument.presentationml.slide+xml"/>
  <Override PartName="/ppt/slides/slide1345.xml" ContentType="application/vnd.openxmlformats-officedocument.presentationml.slide+xml"/>
  <Override PartName="/ppt/slides/slide1346.xml" ContentType="application/vnd.openxmlformats-officedocument.presentationml.slide+xml"/>
  <Override PartName="/ppt/slides/slide1347.xml" ContentType="application/vnd.openxmlformats-officedocument.presentationml.slide+xml"/>
  <Override PartName="/ppt/slides/slide1348.xml" ContentType="application/vnd.openxmlformats-officedocument.presentationml.slide+xml"/>
  <Override PartName="/ppt/slides/slide1349.xml" ContentType="application/vnd.openxmlformats-officedocument.presentationml.slide+xml"/>
  <Override PartName="/ppt/slides/slide1350.xml" ContentType="application/vnd.openxmlformats-officedocument.presentationml.slide+xml"/>
  <Override PartName="/ppt/slides/slide1351.xml" ContentType="application/vnd.openxmlformats-officedocument.presentationml.slide+xml"/>
  <Override PartName="/ppt/slides/slide1352.xml" ContentType="application/vnd.openxmlformats-officedocument.presentationml.slide+xml"/>
  <Override PartName="/ppt/slides/slide1353.xml" ContentType="application/vnd.openxmlformats-officedocument.presentationml.slide+xml"/>
  <Override PartName="/ppt/slides/slide1354.xml" ContentType="application/vnd.openxmlformats-officedocument.presentationml.slide+xml"/>
  <Override PartName="/ppt/slides/slide1355.xml" ContentType="application/vnd.openxmlformats-officedocument.presentationml.slide+xml"/>
  <Override PartName="/ppt/slides/slide1356.xml" ContentType="application/vnd.openxmlformats-officedocument.presentationml.slide+xml"/>
  <Override PartName="/ppt/slides/slide1357.xml" ContentType="application/vnd.openxmlformats-officedocument.presentationml.slide+xml"/>
  <Override PartName="/ppt/slides/slide1358.xml" ContentType="application/vnd.openxmlformats-officedocument.presentationml.slide+xml"/>
  <Override PartName="/ppt/slides/slide1359.xml" ContentType="application/vnd.openxmlformats-officedocument.presentationml.slide+xml"/>
  <Override PartName="/ppt/slides/slide1360.xml" ContentType="application/vnd.openxmlformats-officedocument.presentationml.slide+xml"/>
  <Override PartName="/ppt/slides/slide1361.xml" ContentType="application/vnd.openxmlformats-officedocument.presentationml.slide+xml"/>
  <Override PartName="/ppt/slides/slide1362.xml" ContentType="application/vnd.openxmlformats-officedocument.presentationml.slide+xml"/>
  <Override PartName="/ppt/slides/slide1363.xml" ContentType="application/vnd.openxmlformats-officedocument.presentationml.slide+xml"/>
  <Override PartName="/ppt/slides/slide1364.xml" ContentType="application/vnd.openxmlformats-officedocument.presentationml.slide+xml"/>
  <Override PartName="/ppt/slides/slide1365.xml" ContentType="application/vnd.openxmlformats-officedocument.presentationml.slide+xml"/>
  <Override PartName="/ppt/slides/slide1366.xml" ContentType="application/vnd.openxmlformats-officedocument.presentationml.slide+xml"/>
  <Override PartName="/ppt/slides/slide1367.xml" ContentType="application/vnd.openxmlformats-officedocument.presentationml.slide+xml"/>
  <Override PartName="/ppt/slides/slide1368.xml" ContentType="application/vnd.openxmlformats-officedocument.presentationml.slide+xml"/>
  <Override PartName="/ppt/slides/slide1369.xml" ContentType="application/vnd.openxmlformats-officedocument.presentationml.slide+xml"/>
  <Override PartName="/ppt/slides/slide1370.xml" ContentType="application/vnd.openxmlformats-officedocument.presentationml.slide+xml"/>
  <Override PartName="/ppt/slides/slide1371.xml" ContentType="application/vnd.openxmlformats-officedocument.presentationml.slide+xml"/>
  <Override PartName="/ppt/slides/slide1372.xml" ContentType="application/vnd.openxmlformats-officedocument.presentationml.slide+xml"/>
  <Override PartName="/ppt/slides/slide1373.xml" ContentType="application/vnd.openxmlformats-officedocument.presentationml.slide+xml"/>
  <Override PartName="/ppt/slides/slide1374.xml" ContentType="application/vnd.openxmlformats-officedocument.presentationml.slide+xml"/>
  <Override PartName="/ppt/slides/slide1375.xml" ContentType="application/vnd.openxmlformats-officedocument.presentationml.slide+xml"/>
  <Override PartName="/ppt/slides/slide1376.xml" ContentType="application/vnd.openxmlformats-officedocument.presentationml.slide+xml"/>
  <Override PartName="/ppt/slides/slide1377.xml" ContentType="application/vnd.openxmlformats-officedocument.presentationml.slide+xml"/>
  <Override PartName="/ppt/slides/slide1378.xml" ContentType="application/vnd.openxmlformats-officedocument.presentationml.slide+xml"/>
  <Override PartName="/ppt/slides/slide1379.xml" ContentType="application/vnd.openxmlformats-officedocument.presentationml.slide+xml"/>
  <Override PartName="/ppt/slides/slide1380.xml" ContentType="application/vnd.openxmlformats-officedocument.presentationml.slide+xml"/>
  <Override PartName="/ppt/slides/slide1381.xml" ContentType="application/vnd.openxmlformats-officedocument.presentationml.slide+xml"/>
  <Override PartName="/ppt/slides/slide1382.xml" ContentType="application/vnd.openxmlformats-officedocument.presentationml.slide+xml"/>
  <Override PartName="/ppt/slides/slide1383.xml" ContentType="application/vnd.openxmlformats-officedocument.presentationml.slide+xml"/>
  <Override PartName="/ppt/slides/slide1384.xml" ContentType="application/vnd.openxmlformats-officedocument.presentationml.slide+xml"/>
  <Override PartName="/ppt/slides/slide1385.xml" ContentType="application/vnd.openxmlformats-officedocument.presentationml.slide+xml"/>
  <Override PartName="/ppt/slides/slide1386.xml" ContentType="application/vnd.openxmlformats-officedocument.presentationml.slide+xml"/>
  <Override PartName="/ppt/slides/slide1387.xml" ContentType="application/vnd.openxmlformats-officedocument.presentationml.slide+xml"/>
  <Override PartName="/ppt/slides/slide1388.xml" ContentType="application/vnd.openxmlformats-officedocument.presentationml.slide+xml"/>
  <Override PartName="/ppt/slides/slide1389.xml" ContentType="application/vnd.openxmlformats-officedocument.presentationml.slide+xml"/>
  <Override PartName="/ppt/slides/slide1390.xml" ContentType="application/vnd.openxmlformats-officedocument.presentationml.slide+xml"/>
  <Override PartName="/ppt/slides/slide1391.xml" ContentType="application/vnd.openxmlformats-officedocument.presentationml.slide+xml"/>
  <Override PartName="/ppt/slides/slide1392.xml" ContentType="application/vnd.openxmlformats-officedocument.presentationml.slide+xml"/>
  <Override PartName="/ppt/slides/slide1393.xml" ContentType="application/vnd.openxmlformats-officedocument.presentationml.slide+xml"/>
  <Override PartName="/ppt/slides/slide1394.xml" ContentType="application/vnd.openxmlformats-officedocument.presentationml.slide+xml"/>
  <Override PartName="/ppt/slides/slide1395.xml" ContentType="application/vnd.openxmlformats-officedocument.presentationml.slide+xml"/>
  <Override PartName="/ppt/slides/slide1396.xml" ContentType="application/vnd.openxmlformats-officedocument.presentationml.slide+xml"/>
  <Override PartName="/ppt/slides/slide1397.xml" ContentType="application/vnd.openxmlformats-officedocument.presentationml.slide+xml"/>
  <Override PartName="/ppt/slides/slide1398.xml" ContentType="application/vnd.openxmlformats-officedocument.presentationml.slide+xml"/>
  <Override PartName="/ppt/slides/slide1399.xml" ContentType="application/vnd.openxmlformats-officedocument.presentationml.slide+xml"/>
  <Override PartName="/ppt/slides/slide1400.xml" ContentType="application/vnd.openxmlformats-officedocument.presentationml.slide+xml"/>
  <Override PartName="/ppt/slides/slide1401.xml" ContentType="application/vnd.openxmlformats-officedocument.presentationml.slide+xml"/>
  <Override PartName="/ppt/slides/slide1402.xml" ContentType="application/vnd.openxmlformats-officedocument.presentationml.slide+xml"/>
  <Override PartName="/ppt/slides/slide1403.xml" ContentType="application/vnd.openxmlformats-officedocument.presentationml.slide+xml"/>
  <Override PartName="/ppt/slides/slide1404.xml" ContentType="application/vnd.openxmlformats-officedocument.presentationml.slide+xml"/>
  <Override PartName="/ppt/slides/slide1405.xml" ContentType="application/vnd.openxmlformats-officedocument.presentationml.slide+xml"/>
  <Override PartName="/ppt/slides/slide1406.xml" ContentType="application/vnd.openxmlformats-officedocument.presentationml.slide+xml"/>
  <Override PartName="/ppt/slides/slide1407.xml" ContentType="application/vnd.openxmlformats-officedocument.presentationml.slide+xml"/>
  <Override PartName="/ppt/slides/slide1408.xml" ContentType="application/vnd.openxmlformats-officedocument.presentationml.slide+xml"/>
  <Override PartName="/ppt/slides/slide1409.xml" ContentType="application/vnd.openxmlformats-officedocument.presentationml.slide+xml"/>
  <Override PartName="/ppt/slides/slide1410.xml" ContentType="application/vnd.openxmlformats-officedocument.presentationml.slide+xml"/>
  <Override PartName="/ppt/slides/slide1411.xml" ContentType="application/vnd.openxmlformats-officedocument.presentationml.slide+xml"/>
  <Override PartName="/ppt/slides/slide1412.xml" ContentType="application/vnd.openxmlformats-officedocument.presentationml.slide+xml"/>
  <Override PartName="/ppt/slides/slide1413.xml" ContentType="application/vnd.openxmlformats-officedocument.presentationml.slide+xml"/>
  <Override PartName="/ppt/slides/slide1414.xml" ContentType="application/vnd.openxmlformats-officedocument.presentationml.slide+xml"/>
  <Override PartName="/ppt/slides/slide1415.xml" ContentType="application/vnd.openxmlformats-officedocument.presentationml.slide+xml"/>
  <Override PartName="/ppt/slides/slide1416.xml" ContentType="application/vnd.openxmlformats-officedocument.presentationml.slide+xml"/>
  <Override PartName="/ppt/slides/slide1417.xml" ContentType="application/vnd.openxmlformats-officedocument.presentationml.slide+xml"/>
  <Override PartName="/ppt/slides/slide1418.xml" ContentType="application/vnd.openxmlformats-officedocument.presentationml.slide+xml"/>
  <Override PartName="/ppt/slides/slide1419.xml" ContentType="application/vnd.openxmlformats-officedocument.presentationml.slide+xml"/>
  <Override PartName="/ppt/slides/slide1420.xml" ContentType="application/vnd.openxmlformats-officedocument.presentationml.slide+xml"/>
  <Override PartName="/ppt/slides/slide1421.xml" ContentType="application/vnd.openxmlformats-officedocument.presentationml.slide+xml"/>
  <Override PartName="/ppt/slides/slide1422.xml" ContentType="application/vnd.openxmlformats-officedocument.presentationml.slide+xml"/>
  <Override PartName="/ppt/slides/slide1423.xml" ContentType="application/vnd.openxmlformats-officedocument.presentationml.slide+xml"/>
  <Override PartName="/ppt/slides/slide1424.xml" ContentType="application/vnd.openxmlformats-officedocument.presentationml.slide+xml"/>
  <Override PartName="/ppt/slides/slide1425.xml" ContentType="application/vnd.openxmlformats-officedocument.presentationml.slide+xml"/>
  <Override PartName="/ppt/slides/slide1426.xml" ContentType="application/vnd.openxmlformats-officedocument.presentationml.slide+xml"/>
  <Override PartName="/ppt/slides/slide1427.xml" ContentType="application/vnd.openxmlformats-officedocument.presentationml.slide+xml"/>
  <Override PartName="/ppt/slides/slide1428.xml" ContentType="application/vnd.openxmlformats-officedocument.presentationml.slide+xml"/>
  <Override PartName="/ppt/slides/slide1429.xml" ContentType="application/vnd.openxmlformats-officedocument.presentationml.slide+xml"/>
  <Override PartName="/ppt/slides/slide1430.xml" ContentType="application/vnd.openxmlformats-officedocument.presentationml.slide+xml"/>
  <Override PartName="/ppt/slides/slide1431.xml" ContentType="application/vnd.openxmlformats-officedocument.presentationml.slide+xml"/>
  <Override PartName="/ppt/slides/slide1432.xml" ContentType="application/vnd.openxmlformats-officedocument.presentationml.slide+xml"/>
  <Override PartName="/ppt/slides/slide1433.xml" ContentType="application/vnd.openxmlformats-officedocument.presentationml.slide+xml"/>
  <Override PartName="/ppt/slides/slide1434.xml" ContentType="application/vnd.openxmlformats-officedocument.presentationml.slide+xml"/>
  <Override PartName="/ppt/slides/slide1435.xml" ContentType="application/vnd.openxmlformats-officedocument.presentationml.slide+xml"/>
  <Override PartName="/ppt/slides/slide1436.xml" ContentType="application/vnd.openxmlformats-officedocument.presentationml.slide+xml"/>
  <Override PartName="/ppt/slides/slide1437.xml" ContentType="application/vnd.openxmlformats-officedocument.presentationml.slide+xml"/>
  <Override PartName="/ppt/slides/slide1438.xml" ContentType="application/vnd.openxmlformats-officedocument.presentationml.slide+xml"/>
  <Override PartName="/ppt/slides/slide1439.xml" ContentType="application/vnd.openxmlformats-officedocument.presentationml.slide+xml"/>
  <Override PartName="/ppt/slides/slide1440.xml" ContentType="application/vnd.openxmlformats-officedocument.presentationml.slide+xml"/>
  <Override PartName="/ppt/slides/slide1441.xml" ContentType="application/vnd.openxmlformats-officedocument.presentationml.slide+xml"/>
  <Override PartName="/ppt/slides/slide1442.xml" ContentType="application/vnd.openxmlformats-officedocument.presentationml.slide+xml"/>
  <Override PartName="/ppt/slides/slide1443.xml" ContentType="application/vnd.openxmlformats-officedocument.presentationml.slide+xml"/>
  <Override PartName="/ppt/slides/slide1444.xml" ContentType="application/vnd.openxmlformats-officedocument.presentationml.slide+xml"/>
  <Override PartName="/ppt/slides/slide1445.xml" ContentType="application/vnd.openxmlformats-officedocument.presentationml.slide+xml"/>
  <Override PartName="/ppt/slides/slide1446.xml" ContentType="application/vnd.openxmlformats-officedocument.presentationml.slide+xml"/>
  <Override PartName="/ppt/slides/slide1447.xml" ContentType="application/vnd.openxmlformats-officedocument.presentationml.slide+xml"/>
  <Override PartName="/ppt/slides/slide1448.xml" ContentType="application/vnd.openxmlformats-officedocument.presentationml.slide+xml"/>
  <Override PartName="/ppt/slides/slide1449.xml" ContentType="application/vnd.openxmlformats-officedocument.presentationml.slide+xml"/>
  <Override PartName="/ppt/slides/slide1450.xml" ContentType="application/vnd.openxmlformats-officedocument.presentationml.slide+xml"/>
  <Override PartName="/ppt/slides/slide1451.xml" ContentType="application/vnd.openxmlformats-officedocument.presentationml.slide+xml"/>
  <Override PartName="/ppt/slides/slide1452.xml" ContentType="application/vnd.openxmlformats-officedocument.presentationml.slide+xml"/>
  <Override PartName="/ppt/slides/slide1453.xml" ContentType="application/vnd.openxmlformats-officedocument.presentationml.slide+xml"/>
  <Override PartName="/ppt/slides/slide1454.xml" ContentType="application/vnd.openxmlformats-officedocument.presentationml.slide+xml"/>
  <Override PartName="/ppt/slides/slide1455.xml" ContentType="application/vnd.openxmlformats-officedocument.presentationml.slide+xml"/>
  <Override PartName="/ppt/slides/slide1456.xml" ContentType="application/vnd.openxmlformats-officedocument.presentationml.slide+xml"/>
  <Override PartName="/ppt/slides/slide1457.xml" ContentType="application/vnd.openxmlformats-officedocument.presentationml.slide+xml"/>
  <Override PartName="/ppt/slides/slide1458.xml" ContentType="application/vnd.openxmlformats-officedocument.presentationml.slide+xml"/>
  <Override PartName="/ppt/slides/slide1459.xml" ContentType="application/vnd.openxmlformats-officedocument.presentationml.slide+xml"/>
  <Override PartName="/ppt/slides/slide1460.xml" ContentType="application/vnd.openxmlformats-officedocument.presentationml.slide+xml"/>
  <Override PartName="/ppt/slides/slide1461.xml" ContentType="application/vnd.openxmlformats-officedocument.presentationml.slide+xml"/>
  <Override PartName="/ppt/slides/slide1462.xml" ContentType="application/vnd.openxmlformats-officedocument.presentationml.slide+xml"/>
  <Override PartName="/ppt/slides/slide1463.xml" ContentType="application/vnd.openxmlformats-officedocument.presentationml.slide+xml"/>
  <Override PartName="/ppt/slides/slide1464.xml" ContentType="application/vnd.openxmlformats-officedocument.presentationml.slide+xml"/>
  <Override PartName="/ppt/slides/slide1465.xml" ContentType="application/vnd.openxmlformats-officedocument.presentationml.slide+xml"/>
  <Override PartName="/ppt/slides/slide1466.xml" ContentType="application/vnd.openxmlformats-officedocument.presentationml.slide+xml"/>
  <Override PartName="/ppt/slides/slide1467.xml" ContentType="application/vnd.openxmlformats-officedocument.presentationml.slide+xml"/>
  <Override PartName="/ppt/slides/slide1468.xml" ContentType="application/vnd.openxmlformats-officedocument.presentationml.slide+xml"/>
  <Override PartName="/ppt/slides/slide1469.xml" ContentType="application/vnd.openxmlformats-officedocument.presentationml.slide+xml"/>
  <Override PartName="/ppt/slides/slide1470.xml" ContentType="application/vnd.openxmlformats-officedocument.presentationml.slide+xml"/>
  <Override PartName="/ppt/slides/slide1471.xml" ContentType="application/vnd.openxmlformats-officedocument.presentationml.slide+xml"/>
  <Override PartName="/ppt/slides/slide1472.xml" ContentType="application/vnd.openxmlformats-officedocument.presentationml.slide+xml"/>
  <Override PartName="/ppt/slides/slide1473.xml" ContentType="application/vnd.openxmlformats-officedocument.presentationml.slide+xml"/>
  <Override PartName="/ppt/slides/slide1474.xml" ContentType="application/vnd.openxmlformats-officedocument.presentationml.slide+xml"/>
  <Override PartName="/ppt/slides/slide1475.xml" ContentType="application/vnd.openxmlformats-officedocument.presentationml.slide+xml"/>
  <Override PartName="/ppt/slides/slide1476.xml" ContentType="application/vnd.openxmlformats-officedocument.presentationml.slide+xml"/>
  <Override PartName="/ppt/slides/slide1477.xml" ContentType="application/vnd.openxmlformats-officedocument.presentationml.slide+xml"/>
  <Override PartName="/ppt/slides/slide1478.xml" ContentType="application/vnd.openxmlformats-officedocument.presentationml.slide+xml"/>
  <Override PartName="/ppt/slides/slide1479.xml" ContentType="application/vnd.openxmlformats-officedocument.presentationml.slide+xml"/>
  <Override PartName="/ppt/slides/slide1480.xml" ContentType="application/vnd.openxmlformats-officedocument.presentationml.slide+xml"/>
  <Override PartName="/ppt/slides/slide1481.xml" ContentType="application/vnd.openxmlformats-officedocument.presentationml.slide+xml"/>
  <Override PartName="/ppt/slides/slide1482.xml" ContentType="application/vnd.openxmlformats-officedocument.presentationml.slide+xml"/>
  <Override PartName="/ppt/slides/slide1483.xml" ContentType="application/vnd.openxmlformats-officedocument.presentationml.slide+xml"/>
  <Override PartName="/ppt/slides/slide1484.xml" ContentType="application/vnd.openxmlformats-officedocument.presentationml.slide+xml"/>
  <Override PartName="/ppt/slides/slide1485.xml" ContentType="application/vnd.openxmlformats-officedocument.presentationml.slide+xml"/>
  <Override PartName="/ppt/slides/slide1486.xml" ContentType="application/vnd.openxmlformats-officedocument.presentationml.slide+xml"/>
  <Override PartName="/ppt/slides/slide1487.xml" ContentType="application/vnd.openxmlformats-officedocument.presentationml.slide+xml"/>
  <Override PartName="/ppt/slides/slide1488.xml" ContentType="application/vnd.openxmlformats-officedocument.presentationml.slide+xml"/>
  <Override PartName="/ppt/slides/slide1489.xml" ContentType="application/vnd.openxmlformats-officedocument.presentationml.slide+xml"/>
  <Override PartName="/ppt/slides/slide1490.xml" ContentType="application/vnd.openxmlformats-officedocument.presentationml.slide+xml"/>
  <Override PartName="/ppt/slides/slide1491.xml" ContentType="application/vnd.openxmlformats-officedocument.presentationml.slide+xml"/>
  <Override PartName="/ppt/slides/slide1492.xml" ContentType="application/vnd.openxmlformats-officedocument.presentationml.slide+xml"/>
  <Override PartName="/ppt/slides/slide1493.xml" ContentType="application/vnd.openxmlformats-officedocument.presentationml.slide+xml"/>
  <Override PartName="/ppt/slides/slide1494.xml" ContentType="application/vnd.openxmlformats-officedocument.presentationml.slide+xml"/>
  <Override PartName="/ppt/slides/slide1495.xml" ContentType="application/vnd.openxmlformats-officedocument.presentationml.slide+xml"/>
  <Override PartName="/ppt/slides/slide1496.xml" ContentType="application/vnd.openxmlformats-officedocument.presentationml.slide+xml"/>
  <Override PartName="/ppt/slides/slide1497.xml" ContentType="application/vnd.openxmlformats-officedocument.presentationml.slide+xml"/>
  <Override PartName="/ppt/slides/slide1498.xml" ContentType="application/vnd.openxmlformats-officedocument.presentationml.slide+xml"/>
  <Override PartName="/ppt/slides/slide1499.xml" ContentType="application/vnd.openxmlformats-officedocument.presentationml.slide+xml"/>
  <Override PartName="/ppt/slides/slide1500.xml" ContentType="application/vnd.openxmlformats-officedocument.presentationml.slide+xml"/>
  <Override PartName="/ppt/slides/slide1501.xml" ContentType="application/vnd.openxmlformats-officedocument.presentationml.slide+xml"/>
  <Override PartName="/ppt/slides/slide1502.xml" ContentType="application/vnd.openxmlformats-officedocument.presentationml.slide+xml"/>
  <Override PartName="/ppt/slides/slide1503.xml" ContentType="application/vnd.openxmlformats-officedocument.presentationml.slide+xml"/>
  <Override PartName="/ppt/slides/slide1504.xml" ContentType="application/vnd.openxmlformats-officedocument.presentationml.slide+xml"/>
  <Override PartName="/ppt/slides/slide1505.xml" ContentType="application/vnd.openxmlformats-officedocument.presentationml.slide+xml"/>
  <Override PartName="/ppt/slides/slide1506.xml" ContentType="application/vnd.openxmlformats-officedocument.presentationml.slide+xml"/>
  <Override PartName="/ppt/slides/slide1507.xml" ContentType="application/vnd.openxmlformats-officedocument.presentationml.slide+xml"/>
  <Override PartName="/ppt/slides/slide1508.xml" ContentType="application/vnd.openxmlformats-officedocument.presentationml.slide+xml"/>
  <Override PartName="/ppt/slides/slide1509.xml" ContentType="application/vnd.openxmlformats-officedocument.presentationml.slide+xml"/>
  <Override PartName="/ppt/slides/slide1510.xml" ContentType="application/vnd.openxmlformats-officedocument.presentationml.slide+xml"/>
  <Override PartName="/ppt/slides/slide1511.xml" ContentType="application/vnd.openxmlformats-officedocument.presentationml.slide+xml"/>
  <Override PartName="/ppt/slides/slide1512.xml" ContentType="application/vnd.openxmlformats-officedocument.presentationml.slide+xml"/>
  <Override PartName="/ppt/slides/slide1513.xml" ContentType="application/vnd.openxmlformats-officedocument.presentationml.slide+xml"/>
  <Override PartName="/ppt/slides/slide1514.xml" ContentType="application/vnd.openxmlformats-officedocument.presentationml.slide+xml"/>
  <Override PartName="/ppt/slides/slide1515.xml" ContentType="application/vnd.openxmlformats-officedocument.presentationml.slide+xml"/>
  <Override PartName="/ppt/slides/slide1516.xml" ContentType="application/vnd.openxmlformats-officedocument.presentationml.slide+xml"/>
  <Override PartName="/ppt/slides/slide1517.xml" ContentType="application/vnd.openxmlformats-officedocument.presentationml.slide+xml"/>
  <Override PartName="/ppt/slides/slide1518.xml" ContentType="application/vnd.openxmlformats-officedocument.presentationml.slide+xml"/>
  <Override PartName="/ppt/slides/slide1519.xml" ContentType="application/vnd.openxmlformats-officedocument.presentationml.slide+xml"/>
  <Override PartName="/ppt/slides/slide1520.xml" ContentType="application/vnd.openxmlformats-officedocument.presentationml.slide+xml"/>
  <Override PartName="/ppt/slides/slide1521.xml" ContentType="application/vnd.openxmlformats-officedocument.presentationml.slide+xml"/>
  <Override PartName="/ppt/slides/slide1522.xml" ContentType="application/vnd.openxmlformats-officedocument.presentationml.slide+xml"/>
  <Override PartName="/ppt/slides/slide1523.xml" ContentType="application/vnd.openxmlformats-officedocument.presentationml.slide+xml"/>
  <Override PartName="/ppt/slides/slide1524.xml" ContentType="application/vnd.openxmlformats-officedocument.presentationml.slide+xml"/>
  <Override PartName="/ppt/slides/slide1525.xml" ContentType="application/vnd.openxmlformats-officedocument.presentationml.slide+xml"/>
  <Override PartName="/ppt/slides/slide1526.xml" ContentType="application/vnd.openxmlformats-officedocument.presentationml.slide+xml"/>
  <Override PartName="/ppt/slides/slide1527.xml" ContentType="application/vnd.openxmlformats-officedocument.presentationml.slide+xml"/>
  <Override PartName="/ppt/slides/slide1528.xml" ContentType="application/vnd.openxmlformats-officedocument.presentationml.slide+xml"/>
  <Override PartName="/ppt/slides/slide1529.xml" ContentType="application/vnd.openxmlformats-officedocument.presentationml.slide+xml"/>
  <Override PartName="/ppt/slides/slide1530.xml" ContentType="application/vnd.openxmlformats-officedocument.presentationml.slide+xml"/>
  <Override PartName="/ppt/slides/slide1531.xml" ContentType="application/vnd.openxmlformats-officedocument.presentationml.slide+xml"/>
  <Override PartName="/ppt/slides/slide1532.xml" ContentType="application/vnd.openxmlformats-officedocument.presentationml.slide+xml"/>
  <Override PartName="/ppt/slides/slide1533.xml" ContentType="application/vnd.openxmlformats-officedocument.presentationml.slide+xml"/>
  <Override PartName="/ppt/slides/slide1534.xml" ContentType="application/vnd.openxmlformats-officedocument.presentationml.slide+xml"/>
  <Override PartName="/ppt/slides/slide1535.xml" ContentType="application/vnd.openxmlformats-officedocument.presentationml.slide+xml"/>
  <Override PartName="/ppt/slides/slide1536.xml" ContentType="application/vnd.openxmlformats-officedocument.presentationml.slide+xml"/>
  <Override PartName="/ppt/slides/slide1537.xml" ContentType="application/vnd.openxmlformats-officedocument.presentationml.slide+xml"/>
  <Override PartName="/ppt/slides/slide1538.xml" ContentType="application/vnd.openxmlformats-officedocument.presentationml.slide+xml"/>
  <Override PartName="/ppt/slides/slide1539.xml" ContentType="application/vnd.openxmlformats-officedocument.presentationml.slide+xml"/>
  <Override PartName="/ppt/slides/slide1540.xml" ContentType="application/vnd.openxmlformats-officedocument.presentationml.slide+xml"/>
  <Override PartName="/ppt/slides/slide1541.xml" ContentType="application/vnd.openxmlformats-officedocument.presentationml.slide+xml"/>
  <Override PartName="/ppt/slides/slide1542.xml" ContentType="application/vnd.openxmlformats-officedocument.presentationml.slide+xml"/>
  <Override PartName="/ppt/slides/slide1543.xml" ContentType="application/vnd.openxmlformats-officedocument.presentationml.slide+xml"/>
  <Override PartName="/ppt/slides/slide1544.xml" ContentType="application/vnd.openxmlformats-officedocument.presentationml.slide+xml"/>
  <Override PartName="/ppt/slides/slide1545.xml" ContentType="application/vnd.openxmlformats-officedocument.presentationml.slide+xml"/>
  <Override PartName="/ppt/slides/slide1546.xml" ContentType="application/vnd.openxmlformats-officedocument.presentationml.slide+xml"/>
  <Override PartName="/ppt/slides/slide1547.xml" ContentType="application/vnd.openxmlformats-officedocument.presentationml.slide+xml"/>
  <Override PartName="/ppt/slides/slide1548.xml" ContentType="application/vnd.openxmlformats-officedocument.presentationml.slide+xml"/>
  <Override PartName="/ppt/slides/slide1549.xml" ContentType="application/vnd.openxmlformats-officedocument.presentationml.slide+xml"/>
  <Override PartName="/ppt/slides/slide1550.xml" ContentType="application/vnd.openxmlformats-officedocument.presentationml.slide+xml"/>
  <Override PartName="/ppt/slides/slide1551.xml" ContentType="application/vnd.openxmlformats-officedocument.presentationml.slide+xml"/>
  <Override PartName="/ppt/slides/slide1552.xml" ContentType="application/vnd.openxmlformats-officedocument.presentationml.slide+xml"/>
  <Override PartName="/ppt/slides/slide1553.xml" ContentType="application/vnd.openxmlformats-officedocument.presentationml.slide+xml"/>
  <Override PartName="/ppt/slides/slide1554.xml" ContentType="application/vnd.openxmlformats-officedocument.presentationml.slide+xml"/>
  <Override PartName="/ppt/slides/slide1555.xml" ContentType="application/vnd.openxmlformats-officedocument.presentationml.slide+xml"/>
  <Override PartName="/ppt/slides/slide1556.xml" ContentType="application/vnd.openxmlformats-officedocument.presentationml.slide+xml"/>
  <Override PartName="/ppt/slides/slide1557.xml" ContentType="application/vnd.openxmlformats-officedocument.presentationml.slide+xml"/>
  <Override PartName="/ppt/slides/slide1558.xml" ContentType="application/vnd.openxmlformats-officedocument.presentationml.slide+xml"/>
  <Override PartName="/ppt/slides/slide1559.xml" ContentType="application/vnd.openxmlformats-officedocument.presentationml.slide+xml"/>
  <Override PartName="/ppt/slides/slide1560.xml" ContentType="application/vnd.openxmlformats-officedocument.presentationml.slide+xml"/>
  <Override PartName="/ppt/slides/slide1561.xml" ContentType="application/vnd.openxmlformats-officedocument.presentationml.slide+xml"/>
  <Override PartName="/ppt/slides/slide1562.xml" ContentType="application/vnd.openxmlformats-officedocument.presentationml.slide+xml"/>
  <Override PartName="/ppt/slides/slide1563.xml" ContentType="application/vnd.openxmlformats-officedocument.presentationml.slide+xml"/>
  <Override PartName="/ppt/slides/slide1564.xml" ContentType="application/vnd.openxmlformats-officedocument.presentationml.slide+xml"/>
  <Override PartName="/ppt/slides/slide1565.xml" ContentType="application/vnd.openxmlformats-officedocument.presentationml.slide+xml"/>
  <Override PartName="/ppt/slides/slide1566.xml" ContentType="application/vnd.openxmlformats-officedocument.presentationml.slide+xml"/>
  <Override PartName="/ppt/slides/slide1567.xml" ContentType="application/vnd.openxmlformats-officedocument.presentationml.slide+xml"/>
  <Override PartName="/ppt/slides/slide1568.xml" ContentType="application/vnd.openxmlformats-officedocument.presentationml.slide+xml"/>
  <Override PartName="/ppt/slides/slide1569.xml" ContentType="application/vnd.openxmlformats-officedocument.presentationml.slide+xml"/>
  <Override PartName="/ppt/slides/slide1570.xml" ContentType="application/vnd.openxmlformats-officedocument.presentationml.slide+xml"/>
  <Override PartName="/ppt/slides/slide1571.xml" ContentType="application/vnd.openxmlformats-officedocument.presentationml.slide+xml"/>
  <Override PartName="/ppt/slides/slide1572.xml" ContentType="application/vnd.openxmlformats-officedocument.presentationml.slide+xml"/>
  <Override PartName="/ppt/slides/slide1573.xml" ContentType="application/vnd.openxmlformats-officedocument.presentationml.slide+xml"/>
  <Override PartName="/ppt/slides/slide1574.xml" ContentType="application/vnd.openxmlformats-officedocument.presentationml.slide+xml"/>
  <Override PartName="/ppt/slides/slide1575.xml" ContentType="application/vnd.openxmlformats-officedocument.presentationml.slide+xml"/>
  <Override PartName="/ppt/slides/slide1576.xml" ContentType="application/vnd.openxmlformats-officedocument.presentationml.slide+xml"/>
  <Override PartName="/ppt/slides/slide1577.xml" ContentType="application/vnd.openxmlformats-officedocument.presentationml.slide+xml"/>
  <Override PartName="/ppt/slides/slide1578.xml" ContentType="application/vnd.openxmlformats-officedocument.presentationml.slide+xml"/>
  <Override PartName="/ppt/slides/slide1579.xml" ContentType="application/vnd.openxmlformats-officedocument.presentationml.slide+xml"/>
  <Override PartName="/ppt/slides/slide1580.xml" ContentType="application/vnd.openxmlformats-officedocument.presentationml.slide+xml"/>
  <Override PartName="/ppt/slides/slide1581.xml" ContentType="application/vnd.openxmlformats-officedocument.presentationml.slide+xml"/>
  <Override PartName="/ppt/slides/slide1582.xml" ContentType="application/vnd.openxmlformats-officedocument.presentationml.slide+xml"/>
  <Override PartName="/ppt/slides/slide1583.xml" ContentType="application/vnd.openxmlformats-officedocument.presentationml.slide+xml"/>
  <Override PartName="/ppt/slides/slide1584.xml" ContentType="application/vnd.openxmlformats-officedocument.presentationml.slide+xml"/>
  <Override PartName="/ppt/slides/slide1585.xml" ContentType="application/vnd.openxmlformats-officedocument.presentationml.slide+xml"/>
  <Override PartName="/ppt/slides/slide1586.xml" ContentType="application/vnd.openxmlformats-officedocument.presentationml.slide+xml"/>
  <Override PartName="/ppt/slides/slide1587.xml" ContentType="application/vnd.openxmlformats-officedocument.presentationml.slide+xml"/>
  <Override PartName="/ppt/slides/slide1588.xml" ContentType="application/vnd.openxmlformats-officedocument.presentationml.slide+xml"/>
  <Override PartName="/ppt/slides/slide1589.xml" ContentType="application/vnd.openxmlformats-officedocument.presentationml.slide+xml"/>
  <Override PartName="/ppt/slides/slide1590.xml" ContentType="application/vnd.openxmlformats-officedocument.presentationml.slide+xml"/>
  <Override PartName="/ppt/slides/slide1591.xml" ContentType="application/vnd.openxmlformats-officedocument.presentationml.slide+xml"/>
  <Override PartName="/ppt/slides/slide1592.xml" ContentType="application/vnd.openxmlformats-officedocument.presentationml.slide+xml"/>
  <Override PartName="/ppt/slides/slide1593.xml" ContentType="application/vnd.openxmlformats-officedocument.presentationml.slide+xml"/>
  <Override PartName="/ppt/slides/slide1594.xml" ContentType="application/vnd.openxmlformats-officedocument.presentationml.slide+xml"/>
  <Override PartName="/ppt/slides/slide1595.xml" ContentType="application/vnd.openxmlformats-officedocument.presentationml.slide+xml"/>
  <Override PartName="/ppt/slides/slide1596.xml" ContentType="application/vnd.openxmlformats-officedocument.presentationml.slide+xml"/>
  <Override PartName="/ppt/slides/slide1597.xml" ContentType="application/vnd.openxmlformats-officedocument.presentationml.slide+xml"/>
  <Override PartName="/ppt/slides/slide1598.xml" ContentType="application/vnd.openxmlformats-officedocument.presentationml.slide+xml"/>
  <Override PartName="/ppt/slides/slide1599.xml" ContentType="application/vnd.openxmlformats-officedocument.presentationml.slide+xml"/>
  <Override PartName="/ppt/slides/slide1600.xml" ContentType="application/vnd.openxmlformats-officedocument.presentationml.slide+xml"/>
  <Override PartName="/ppt/slides/slide1601.xml" ContentType="application/vnd.openxmlformats-officedocument.presentationml.slide+xml"/>
  <Override PartName="/ppt/slides/slide1602.xml" ContentType="application/vnd.openxmlformats-officedocument.presentationml.slide+xml"/>
  <Override PartName="/ppt/slides/slide1603.xml" ContentType="application/vnd.openxmlformats-officedocument.presentationml.slide+xml"/>
  <Override PartName="/ppt/slides/slide1604.xml" ContentType="application/vnd.openxmlformats-officedocument.presentationml.slide+xml"/>
  <Override PartName="/ppt/slides/slide1605.xml" ContentType="application/vnd.openxmlformats-officedocument.presentationml.slide+xml"/>
  <Override PartName="/ppt/slides/slide1606.xml" ContentType="application/vnd.openxmlformats-officedocument.presentationml.slide+xml"/>
  <Override PartName="/ppt/slides/slide1607.xml" ContentType="application/vnd.openxmlformats-officedocument.presentationml.slide+xml"/>
  <Override PartName="/ppt/slides/slide1608.xml" ContentType="application/vnd.openxmlformats-officedocument.presentationml.slide+xml"/>
  <Override PartName="/ppt/slides/slide1609.xml" ContentType="application/vnd.openxmlformats-officedocument.presentationml.slide+xml"/>
  <Override PartName="/ppt/slides/slide1610.xml" ContentType="application/vnd.openxmlformats-officedocument.presentationml.slide+xml"/>
  <Override PartName="/ppt/slides/slide1611.xml" ContentType="application/vnd.openxmlformats-officedocument.presentationml.slide+xml"/>
  <Override PartName="/ppt/slides/slide1612.xml" ContentType="application/vnd.openxmlformats-officedocument.presentationml.slide+xml"/>
  <Override PartName="/ppt/slides/slide1613.xml" ContentType="application/vnd.openxmlformats-officedocument.presentationml.slide+xml"/>
  <Override PartName="/ppt/slides/slide1614.xml" ContentType="application/vnd.openxmlformats-officedocument.presentationml.slide+xml"/>
  <Override PartName="/ppt/slides/slide1615.xml" ContentType="application/vnd.openxmlformats-officedocument.presentationml.slide+xml"/>
  <Override PartName="/ppt/slides/slide1616.xml" ContentType="application/vnd.openxmlformats-officedocument.presentationml.slide+xml"/>
  <Override PartName="/ppt/slides/slide1617.xml" ContentType="application/vnd.openxmlformats-officedocument.presentationml.slide+xml"/>
  <Override PartName="/ppt/slides/slide1618.xml" ContentType="application/vnd.openxmlformats-officedocument.presentationml.slide+xml"/>
  <Override PartName="/ppt/slides/slide1619.xml" ContentType="application/vnd.openxmlformats-officedocument.presentationml.slide+xml"/>
  <Override PartName="/ppt/slides/slide1620.xml" ContentType="application/vnd.openxmlformats-officedocument.presentationml.slide+xml"/>
  <Override PartName="/ppt/slides/slide1621.xml" ContentType="application/vnd.openxmlformats-officedocument.presentationml.slide+xml"/>
  <Override PartName="/ppt/slides/slide1622.xml" ContentType="application/vnd.openxmlformats-officedocument.presentationml.slide+xml"/>
  <Override PartName="/ppt/slides/slide1623.xml" ContentType="application/vnd.openxmlformats-officedocument.presentationml.slide+xml"/>
  <Override PartName="/ppt/slides/slide1624.xml" ContentType="application/vnd.openxmlformats-officedocument.presentationml.slide+xml"/>
  <Override PartName="/ppt/slides/slide1625.xml" ContentType="application/vnd.openxmlformats-officedocument.presentationml.slide+xml"/>
  <Override PartName="/ppt/slides/slide1626.xml" ContentType="application/vnd.openxmlformats-officedocument.presentationml.slide+xml"/>
  <Override PartName="/ppt/slides/slide1627.xml" ContentType="application/vnd.openxmlformats-officedocument.presentationml.slide+xml"/>
  <Override PartName="/ppt/slides/slide1628.xml" ContentType="application/vnd.openxmlformats-officedocument.presentationml.slide+xml"/>
  <Override PartName="/ppt/slides/slide1629.xml" ContentType="application/vnd.openxmlformats-officedocument.presentationml.slide+xml"/>
  <Override PartName="/ppt/slides/slide1630.xml" ContentType="application/vnd.openxmlformats-officedocument.presentationml.slide+xml"/>
  <Override PartName="/ppt/slides/slide1631.xml" ContentType="application/vnd.openxmlformats-officedocument.presentationml.slide+xml"/>
  <Override PartName="/ppt/slides/slide1632.xml" ContentType="application/vnd.openxmlformats-officedocument.presentationml.slide+xml"/>
  <Override PartName="/ppt/slides/slide1633.xml" ContentType="application/vnd.openxmlformats-officedocument.presentationml.slide+xml"/>
  <Override PartName="/ppt/slides/slide1634.xml" ContentType="application/vnd.openxmlformats-officedocument.presentationml.slide+xml"/>
  <Override PartName="/ppt/slides/slide1635.xml" ContentType="application/vnd.openxmlformats-officedocument.presentationml.slide+xml"/>
  <Override PartName="/ppt/slides/slide1636.xml" ContentType="application/vnd.openxmlformats-officedocument.presentationml.slide+xml"/>
  <Override PartName="/ppt/slides/slide1637.xml" ContentType="application/vnd.openxmlformats-officedocument.presentationml.slide+xml"/>
  <Override PartName="/ppt/slides/slide1638.xml" ContentType="application/vnd.openxmlformats-officedocument.presentationml.slide+xml"/>
  <Override PartName="/ppt/slides/slide1639.xml" ContentType="application/vnd.openxmlformats-officedocument.presentationml.slide+xml"/>
  <Override PartName="/ppt/slides/slide1640.xml" ContentType="application/vnd.openxmlformats-officedocument.presentationml.slide+xml"/>
  <Override PartName="/ppt/slides/slide1641.xml" ContentType="application/vnd.openxmlformats-officedocument.presentationml.slide+xml"/>
  <Override PartName="/ppt/slides/slide1642.xml" ContentType="application/vnd.openxmlformats-officedocument.presentationml.slide+xml"/>
  <Override PartName="/ppt/slides/slide1643.xml" ContentType="application/vnd.openxmlformats-officedocument.presentationml.slide+xml"/>
  <Override PartName="/ppt/slides/slide1644.xml" ContentType="application/vnd.openxmlformats-officedocument.presentationml.slide+xml"/>
  <Override PartName="/ppt/slides/slide1645.xml" ContentType="application/vnd.openxmlformats-officedocument.presentationml.slide+xml"/>
  <Override PartName="/ppt/slides/slide1646.xml" ContentType="application/vnd.openxmlformats-officedocument.presentationml.slide+xml"/>
  <Override PartName="/ppt/slides/slide1647.xml" ContentType="application/vnd.openxmlformats-officedocument.presentationml.slide+xml"/>
  <Override PartName="/ppt/slides/slide1648.xml" ContentType="application/vnd.openxmlformats-officedocument.presentationml.slide+xml"/>
  <Override PartName="/ppt/slides/slide1649.xml" ContentType="application/vnd.openxmlformats-officedocument.presentationml.slide+xml"/>
  <Override PartName="/ppt/slides/slide1650.xml" ContentType="application/vnd.openxmlformats-officedocument.presentationml.slide+xml"/>
  <Override PartName="/ppt/slides/slide1651.xml" ContentType="application/vnd.openxmlformats-officedocument.presentationml.slide+xml"/>
  <Override PartName="/ppt/slides/slide1652.xml" ContentType="application/vnd.openxmlformats-officedocument.presentationml.slide+xml"/>
  <Override PartName="/ppt/slides/slide1653.xml" ContentType="application/vnd.openxmlformats-officedocument.presentationml.slide+xml"/>
  <Override PartName="/ppt/slides/slide1654.xml" ContentType="application/vnd.openxmlformats-officedocument.presentationml.slide+xml"/>
  <Override PartName="/ppt/slides/slide1655.xml" ContentType="application/vnd.openxmlformats-officedocument.presentationml.slide+xml"/>
  <Override PartName="/ppt/slides/slide1656.xml" ContentType="application/vnd.openxmlformats-officedocument.presentationml.slide+xml"/>
  <Override PartName="/ppt/slides/slide1657.xml" ContentType="application/vnd.openxmlformats-officedocument.presentationml.slide+xml"/>
  <Override PartName="/ppt/slides/slide1658.xml" ContentType="application/vnd.openxmlformats-officedocument.presentationml.slide+xml"/>
  <Override PartName="/ppt/slides/slide1659.xml" ContentType="application/vnd.openxmlformats-officedocument.presentationml.slide+xml"/>
  <Override PartName="/ppt/slides/slide1660.xml" ContentType="application/vnd.openxmlformats-officedocument.presentationml.slide+xml"/>
  <Override PartName="/ppt/slides/slide1661.xml" ContentType="application/vnd.openxmlformats-officedocument.presentationml.slide+xml"/>
  <Override PartName="/ppt/slides/slide1662.xml" ContentType="application/vnd.openxmlformats-officedocument.presentationml.slide+xml"/>
  <Override PartName="/ppt/slides/slide1663.xml" ContentType="application/vnd.openxmlformats-officedocument.presentationml.slide+xml"/>
  <Override PartName="/ppt/slides/slide1664.xml" ContentType="application/vnd.openxmlformats-officedocument.presentationml.slide+xml"/>
  <Override PartName="/ppt/slides/slide1665.xml" ContentType="application/vnd.openxmlformats-officedocument.presentationml.slide+xml"/>
  <Override PartName="/ppt/slides/slide1666.xml" ContentType="application/vnd.openxmlformats-officedocument.presentationml.slide+xml"/>
  <Override PartName="/ppt/slides/slide1667.xml" ContentType="application/vnd.openxmlformats-officedocument.presentationml.slide+xml"/>
  <Override PartName="/ppt/slides/slide1668.xml" ContentType="application/vnd.openxmlformats-officedocument.presentationml.slide+xml"/>
  <Override PartName="/ppt/slides/slide1669.xml" ContentType="application/vnd.openxmlformats-officedocument.presentationml.slide+xml"/>
  <Override PartName="/ppt/slides/slide1670.xml" ContentType="application/vnd.openxmlformats-officedocument.presentationml.slide+xml"/>
  <Override PartName="/ppt/slides/slide1671.xml" ContentType="application/vnd.openxmlformats-officedocument.presentationml.slide+xml"/>
  <Override PartName="/ppt/slides/slide1672.xml" ContentType="application/vnd.openxmlformats-officedocument.presentationml.slide+xml"/>
  <Override PartName="/ppt/slides/slide1673.xml" ContentType="application/vnd.openxmlformats-officedocument.presentationml.slide+xml"/>
  <Override PartName="/ppt/slides/slide1674.xml" ContentType="application/vnd.openxmlformats-officedocument.presentationml.slide+xml"/>
  <Override PartName="/ppt/slides/slide1675.xml" ContentType="application/vnd.openxmlformats-officedocument.presentationml.slide+xml"/>
  <Override PartName="/ppt/slides/slide1676.xml" ContentType="application/vnd.openxmlformats-officedocument.presentationml.slide+xml"/>
  <Override PartName="/ppt/slides/slide1677.xml" ContentType="application/vnd.openxmlformats-officedocument.presentationml.slide+xml"/>
  <Override PartName="/ppt/slides/slide1678.xml" ContentType="application/vnd.openxmlformats-officedocument.presentationml.slide+xml"/>
  <Override PartName="/ppt/slides/slide1679.xml" ContentType="application/vnd.openxmlformats-officedocument.presentationml.slide+xml"/>
  <Override PartName="/ppt/slides/slide1680.xml" ContentType="application/vnd.openxmlformats-officedocument.presentationml.slide+xml"/>
  <Override PartName="/ppt/slides/slide1681.xml" ContentType="application/vnd.openxmlformats-officedocument.presentationml.slide+xml"/>
  <Override PartName="/ppt/slides/slide1682.xml" ContentType="application/vnd.openxmlformats-officedocument.presentationml.slide+xml"/>
  <Override PartName="/ppt/slides/slide1683.xml" ContentType="application/vnd.openxmlformats-officedocument.presentationml.slide+xml"/>
  <Override PartName="/ppt/slides/slide1684.xml" ContentType="application/vnd.openxmlformats-officedocument.presentationml.slide+xml"/>
  <Override PartName="/ppt/slides/slide1685.xml" ContentType="application/vnd.openxmlformats-officedocument.presentationml.slide+xml"/>
  <Override PartName="/ppt/slides/slide1686.xml" ContentType="application/vnd.openxmlformats-officedocument.presentationml.slide+xml"/>
  <Override PartName="/ppt/slides/slide1687.xml" ContentType="application/vnd.openxmlformats-officedocument.presentationml.slide+xml"/>
  <Override PartName="/ppt/slides/slide1688.xml" ContentType="application/vnd.openxmlformats-officedocument.presentationml.slide+xml"/>
  <Override PartName="/ppt/slides/slide1689.xml" ContentType="application/vnd.openxmlformats-officedocument.presentationml.slide+xml"/>
  <Override PartName="/ppt/slides/slide1690.xml" ContentType="application/vnd.openxmlformats-officedocument.presentationml.slide+xml"/>
  <Override PartName="/ppt/slides/slide1691.xml" ContentType="application/vnd.openxmlformats-officedocument.presentationml.slide+xml"/>
  <Override PartName="/ppt/slides/slide1692.xml" ContentType="application/vnd.openxmlformats-officedocument.presentationml.slide+xml"/>
  <Override PartName="/ppt/slides/slide1693.xml" ContentType="application/vnd.openxmlformats-officedocument.presentationml.slide+xml"/>
  <Override PartName="/ppt/slides/slide1694.xml" ContentType="application/vnd.openxmlformats-officedocument.presentationml.slide+xml"/>
  <Override PartName="/ppt/slides/slide1695.xml" ContentType="application/vnd.openxmlformats-officedocument.presentationml.slide+xml"/>
  <Override PartName="/ppt/slides/slide1696.xml" ContentType="application/vnd.openxmlformats-officedocument.presentationml.slide+xml"/>
  <Override PartName="/ppt/slides/slide1697.xml" ContentType="application/vnd.openxmlformats-officedocument.presentationml.slide+xml"/>
  <Override PartName="/ppt/slides/slide1698.xml" ContentType="application/vnd.openxmlformats-officedocument.presentationml.slide+xml"/>
  <Override PartName="/ppt/slides/slide1699.xml" ContentType="application/vnd.openxmlformats-officedocument.presentationml.slide+xml"/>
  <Override PartName="/ppt/slides/slide1700.xml" ContentType="application/vnd.openxmlformats-officedocument.presentationml.slide+xml"/>
  <Override PartName="/ppt/slides/slide1701.xml" ContentType="application/vnd.openxmlformats-officedocument.presentationml.slide+xml"/>
  <Override PartName="/ppt/slides/slide1702.xml" ContentType="application/vnd.openxmlformats-officedocument.presentationml.slide+xml"/>
  <Override PartName="/ppt/slides/slide1703.xml" ContentType="application/vnd.openxmlformats-officedocument.presentationml.slide+xml"/>
  <Override PartName="/ppt/slides/slide1704.xml" ContentType="application/vnd.openxmlformats-officedocument.presentationml.slide+xml"/>
  <Override PartName="/ppt/slides/slide1705.xml" ContentType="application/vnd.openxmlformats-officedocument.presentationml.slide+xml"/>
  <Override PartName="/ppt/slides/slide1706.xml" ContentType="application/vnd.openxmlformats-officedocument.presentationml.slide+xml"/>
  <Override PartName="/ppt/slides/slide1707.xml" ContentType="application/vnd.openxmlformats-officedocument.presentationml.slide+xml"/>
  <Override PartName="/ppt/slides/slide1708.xml" ContentType="application/vnd.openxmlformats-officedocument.presentationml.slide+xml"/>
  <Override PartName="/ppt/slides/slide1709.xml" ContentType="application/vnd.openxmlformats-officedocument.presentationml.slide+xml"/>
  <Override PartName="/ppt/slides/slide1710.xml" ContentType="application/vnd.openxmlformats-officedocument.presentationml.slide+xml"/>
  <Override PartName="/ppt/slides/slide1711.xml" ContentType="application/vnd.openxmlformats-officedocument.presentationml.slide+xml"/>
  <Override PartName="/ppt/slides/slide1712.xml" ContentType="application/vnd.openxmlformats-officedocument.presentationml.slide+xml"/>
  <Override PartName="/ppt/slides/slide1713.xml" ContentType="application/vnd.openxmlformats-officedocument.presentationml.slide+xml"/>
  <Override PartName="/ppt/slides/slide1714.xml" ContentType="application/vnd.openxmlformats-officedocument.presentationml.slide+xml"/>
  <Override PartName="/ppt/slides/slide1715.xml" ContentType="application/vnd.openxmlformats-officedocument.presentationml.slide+xml"/>
  <Override PartName="/ppt/slides/slide1716.xml" ContentType="application/vnd.openxmlformats-officedocument.presentationml.slide+xml"/>
  <Override PartName="/ppt/slides/slide1717.xml" ContentType="application/vnd.openxmlformats-officedocument.presentationml.slide+xml"/>
  <Override PartName="/ppt/slides/slide1718.xml" ContentType="application/vnd.openxmlformats-officedocument.presentationml.slide+xml"/>
  <Override PartName="/ppt/slides/slide1719.xml" ContentType="application/vnd.openxmlformats-officedocument.presentationml.slide+xml"/>
  <Override PartName="/ppt/slides/slide1720.xml" ContentType="application/vnd.openxmlformats-officedocument.presentationml.slide+xml"/>
  <Override PartName="/ppt/slides/slide1721.xml" ContentType="application/vnd.openxmlformats-officedocument.presentationml.slide+xml"/>
  <Override PartName="/ppt/slides/slide1722.xml" ContentType="application/vnd.openxmlformats-officedocument.presentationml.slide+xml"/>
  <Override PartName="/ppt/slides/slide1723.xml" ContentType="application/vnd.openxmlformats-officedocument.presentationml.slide+xml"/>
  <Override PartName="/ppt/slides/slide1724.xml" ContentType="application/vnd.openxmlformats-officedocument.presentationml.slide+xml"/>
  <Override PartName="/ppt/slides/slide1725.xml" ContentType="application/vnd.openxmlformats-officedocument.presentationml.slide+xml"/>
  <Override PartName="/ppt/slides/slide1726.xml" ContentType="application/vnd.openxmlformats-officedocument.presentationml.slide+xml"/>
  <Override PartName="/ppt/slides/slide1727.xml" ContentType="application/vnd.openxmlformats-officedocument.presentationml.slide+xml"/>
  <Override PartName="/ppt/slides/slide1728.xml" ContentType="application/vnd.openxmlformats-officedocument.presentationml.slide+xml"/>
  <Override PartName="/ppt/slides/slide1729.xml" ContentType="application/vnd.openxmlformats-officedocument.presentationml.slide+xml"/>
  <Override PartName="/ppt/slides/slide1730.xml" ContentType="application/vnd.openxmlformats-officedocument.presentationml.slide+xml"/>
  <Override PartName="/ppt/slides/slide1731.xml" ContentType="application/vnd.openxmlformats-officedocument.presentationml.slide+xml"/>
  <Override PartName="/ppt/slides/slide1732.xml" ContentType="application/vnd.openxmlformats-officedocument.presentationml.slide+xml"/>
  <Override PartName="/ppt/slides/slide1733.xml" ContentType="application/vnd.openxmlformats-officedocument.presentationml.slide+xml"/>
  <Override PartName="/ppt/slides/slide1734.xml" ContentType="application/vnd.openxmlformats-officedocument.presentationml.slide+xml"/>
  <Override PartName="/ppt/slides/slide1735.xml" ContentType="application/vnd.openxmlformats-officedocument.presentationml.slide+xml"/>
  <Override PartName="/ppt/slides/slide1736.xml" ContentType="application/vnd.openxmlformats-officedocument.presentationml.slide+xml"/>
  <Override PartName="/ppt/slides/slide1737.xml" ContentType="application/vnd.openxmlformats-officedocument.presentationml.slide+xml"/>
  <Override PartName="/ppt/slides/slide1738.xml" ContentType="application/vnd.openxmlformats-officedocument.presentationml.slide+xml"/>
  <Override PartName="/ppt/slides/slide1739.xml" ContentType="application/vnd.openxmlformats-officedocument.presentationml.slide+xml"/>
  <Override PartName="/ppt/slides/slide1740.xml" ContentType="application/vnd.openxmlformats-officedocument.presentationml.slide+xml"/>
  <Override PartName="/ppt/slides/slide1741.xml" ContentType="application/vnd.openxmlformats-officedocument.presentationml.slide+xml"/>
  <Override PartName="/ppt/slides/slide1742.xml" ContentType="application/vnd.openxmlformats-officedocument.presentationml.slide+xml"/>
  <Override PartName="/ppt/slides/slide1743.xml" ContentType="application/vnd.openxmlformats-officedocument.presentationml.slide+xml"/>
  <Override PartName="/ppt/slides/slide1744.xml" ContentType="application/vnd.openxmlformats-officedocument.presentationml.slide+xml"/>
  <Override PartName="/ppt/slides/slide1745.xml" ContentType="application/vnd.openxmlformats-officedocument.presentationml.slide+xml"/>
  <Override PartName="/ppt/slides/slide1746.xml" ContentType="application/vnd.openxmlformats-officedocument.presentationml.slide+xml"/>
  <Override PartName="/ppt/slides/slide1747.xml" ContentType="application/vnd.openxmlformats-officedocument.presentationml.slide+xml"/>
  <Override PartName="/ppt/slides/slide1748.xml" ContentType="application/vnd.openxmlformats-officedocument.presentationml.slide+xml"/>
  <Override PartName="/ppt/slides/slide1749.xml" ContentType="application/vnd.openxmlformats-officedocument.presentationml.slide+xml"/>
  <Override PartName="/ppt/slides/slide1750.xml" ContentType="application/vnd.openxmlformats-officedocument.presentationml.slide+xml"/>
  <Override PartName="/ppt/slides/slide1751.xml" ContentType="application/vnd.openxmlformats-officedocument.presentationml.slide+xml"/>
  <Override PartName="/ppt/slides/slide1752.xml" ContentType="application/vnd.openxmlformats-officedocument.presentationml.slide+xml"/>
  <Override PartName="/ppt/slides/slide1753.xml" ContentType="application/vnd.openxmlformats-officedocument.presentationml.slide+xml"/>
  <Override PartName="/ppt/slides/slide1754.xml" ContentType="application/vnd.openxmlformats-officedocument.presentationml.slide+xml"/>
  <Override PartName="/ppt/slides/slide1755.xml" ContentType="application/vnd.openxmlformats-officedocument.presentationml.slide+xml"/>
  <Override PartName="/ppt/slides/slide1756.xml" ContentType="application/vnd.openxmlformats-officedocument.presentationml.slide+xml"/>
  <Override PartName="/ppt/slides/slide1757.xml" ContentType="application/vnd.openxmlformats-officedocument.presentationml.slide+xml"/>
  <Override PartName="/ppt/slides/slide1758.xml" ContentType="application/vnd.openxmlformats-officedocument.presentationml.slide+xml"/>
  <Override PartName="/ppt/slides/slide1759.xml" ContentType="application/vnd.openxmlformats-officedocument.presentationml.slide+xml"/>
  <Override PartName="/ppt/slides/slide1760.xml" ContentType="application/vnd.openxmlformats-officedocument.presentationml.slide+xml"/>
  <Override PartName="/ppt/slides/slide1761.xml" ContentType="application/vnd.openxmlformats-officedocument.presentationml.slide+xml"/>
  <Override PartName="/ppt/slides/slide1762.xml" ContentType="application/vnd.openxmlformats-officedocument.presentationml.slide+xml"/>
  <Override PartName="/ppt/slides/slide1763.xml" ContentType="application/vnd.openxmlformats-officedocument.presentationml.slide+xml"/>
  <Override PartName="/ppt/slides/slide1764.xml" ContentType="application/vnd.openxmlformats-officedocument.presentationml.slide+xml"/>
  <Override PartName="/ppt/slides/slide1765.xml" ContentType="application/vnd.openxmlformats-officedocument.presentationml.slide+xml"/>
  <Override PartName="/ppt/slides/slide1766.xml" ContentType="application/vnd.openxmlformats-officedocument.presentationml.slide+xml"/>
  <Override PartName="/ppt/slides/slide1767.xml" ContentType="application/vnd.openxmlformats-officedocument.presentationml.slide+xml"/>
  <Override PartName="/ppt/slides/slide1768.xml" ContentType="application/vnd.openxmlformats-officedocument.presentationml.slide+xml"/>
  <Override PartName="/ppt/slides/slide1769.xml" ContentType="application/vnd.openxmlformats-officedocument.presentationml.slide+xml"/>
  <Override PartName="/ppt/slides/slide1770.xml" ContentType="application/vnd.openxmlformats-officedocument.presentationml.slide+xml"/>
  <Override PartName="/ppt/slides/slide1771.xml" ContentType="application/vnd.openxmlformats-officedocument.presentationml.slide+xml"/>
  <Override PartName="/ppt/slides/slide1772.xml" ContentType="application/vnd.openxmlformats-officedocument.presentationml.slide+xml"/>
  <Override PartName="/ppt/slides/slide1773.xml" ContentType="application/vnd.openxmlformats-officedocument.presentationml.slide+xml"/>
  <Override PartName="/ppt/slides/slide1774.xml" ContentType="application/vnd.openxmlformats-officedocument.presentationml.slide+xml"/>
  <Override PartName="/ppt/slides/slide1775.xml" ContentType="application/vnd.openxmlformats-officedocument.presentationml.slide+xml"/>
  <Override PartName="/ppt/slides/slide1776.xml" ContentType="application/vnd.openxmlformats-officedocument.presentationml.slide+xml"/>
  <Override PartName="/ppt/slides/slide1777.xml" ContentType="application/vnd.openxmlformats-officedocument.presentationml.slide+xml"/>
  <Override PartName="/ppt/slides/slide1778.xml" ContentType="application/vnd.openxmlformats-officedocument.presentationml.slide+xml"/>
  <Override PartName="/ppt/slides/slide1779.xml" ContentType="application/vnd.openxmlformats-officedocument.presentationml.slide+xml"/>
  <Override PartName="/ppt/slides/slide1780.xml" ContentType="application/vnd.openxmlformats-officedocument.presentationml.slide+xml"/>
  <Override PartName="/ppt/slides/slide1781.xml" ContentType="application/vnd.openxmlformats-officedocument.presentationml.slide+xml"/>
  <Override PartName="/ppt/slides/slide1782.xml" ContentType="application/vnd.openxmlformats-officedocument.presentationml.slide+xml"/>
  <Override PartName="/ppt/slides/slide1783.xml" ContentType="application/vnd.openxmlformats-officedocument.presentationml.slide+xml"/>
  <Override PartName="/ppt/slides/slide1784.xml" ContentType="application/vnd.openxmlformats-officedocument.presentationml.slide+xml"/>
  <Override PartName="/ppt/slides/slide1785.xml" ContentType="application/vnd.openxmlformats-officedocument.presentationml.slide+xml"/>
  <Override PartName="/ppt/slides/slide1786.xml" ContentType="application/vnd.openxmlformats-officedocument.presentationml.slide+xml"/>
  <Override PartName="/ppt/slides/slide1787.xml" ContentType="application/vnd.openxmlformats-officedocument.presentationml.slide+xml"/>
  <Override PartName="/ppt/slides/slide1788.xml" ContentType="application/vnd.openxmlformats-officedocument.presentationml.slide+xml"/>
  <Override PartName="/ppt/slides/slide1789.xml" ContentType="application/vnd.openxmlformats-officedocument.presentationml.slide+xml"/>
  <Override PartName="/ppt/slides/slide1790.xml" ContentType="application/vnd.openxmlformats-officedocument.presentationml.slide+xml"/>
  <Override PartName="/ppt/slides/slide1791.xml" ContentType="application/vnd.openxmlformats-officedocument.presentationml.slide+xml"/>
  <Override PartName="/ppt/slides/slide1792.xml" ContentType="application/vnd.openxmlformats-officedocument.presentationml.slide+xml"/>
  <Override PartName="/ppt/slides/slide1793.xml" ContentType="application/vnd.openxmlformats-officedocument.presentationml.slide+xml"/>
  <Override PartName="/ppt/slides/slide1794.xml" ContentType="application/vnd.openxmlformats-officedocument.presentationml.slide+xml"/>
  <Override PartName="/ppt/slides/slide1795.xml" ContentType="application/vnd.openxmlformats-officedocument.presentationml.slide+xml"/>
  <Override PartName="/ppt/slides/slide1796.xml" ContentType="application/vnd.openxmlformats-officedocument.presentationml.slide+xml"/>
  <Override PartName="/ppt/slides/slide1797.xml" ContentType="application/vnd.openxmlformats-officedocument.presentationml.slide+xml"/>
  <Override PartName="/ppt/slides/slide1798.xml" ContentType="application/vnd.openxmlformats-officedocument.presentationml.slide+xml"/>
  <Override PartName="/ppt/slides/slide1799.xml" ContentType="application/vnd.openxmlformats-officedocument.presentationml.slide+xml"/>
  <Override PartName="/ppt/slides/slide1800.xml" ContentType="application/vnd.openxmlformats-officedocument.presentationml.slide+xml"/>
  <Override PartName="/ppt/slides/slide1801.xml" ContentType="application/vnd.openxmlformats-officedocument.presentationml.slide+xml"/>
  <Override PartName="/ppt/slides/slide1802.xml" ContentType="application/vnd.openxmlformats-officedocument.presentationml.slide+xml"/>
  <Override PartName="/ppt/slides/slide1803.xml" ContentType="application/vnd.openxmlformats-officedocument.presentationml.slide+xml"/>
  <Override PartName="/ppt/slides/slide1804.xml" ContentType="application/vnd.openxmlformats-officedocument.presentationml.slide+xml"/>
  <Override PartName="/ppt/slides/slide1805.xml" ContentType="application/vnd.openxmlformats-officedocument.presentationml.slide+xml"/>
  <Override PartName="/ppt/slides/slide1806.xml" ContentType="application/vnd.openxmlformats-officedocument.presentationml.slide+xml"/>
  <Override PartName="/ppt/slides/slide1807.xml" ContentType="application/vnd.openxmlformats-officedocument.presentationml.slide+xml"/>
  <Override PartName="/ppt/slides/slide1808.xml" ContentType="application/vnd.openxmlformats-officedocument.presentationml.slide+xml"/>
  <Override PartName="/ppt/slides/slide1809.xml" ContentType="application/vnd.openxmlformats-officedocument.presentationml.slide+xml"/>
  <Override PartName="/ppt/slides/slide1810.xml" ContentType="application/vnd.openxmlformats-officedocument.presentationml.slide+xml"/>
  <Override PartName="/ppt/slides/slide1811.xml" ContentType="application/vnd.openxmlformats-officedocument.presentationml.slide+xml"/>
  <Override PartName="/ppt/slides/slide1812.xml" ContentType="application/vnd.openxmlformats-officedocument.presentationml.slide+xml"/>
  <Override PartName="/ppt/slides/slide1813.xml" ContentType="application/vnd.openxmlformats-officedocument.presentationml.slide+xml"/>
  <Override PartName="/ppt/slides/slide1814.xml" ContentType="application/vnd.openxmlformats-officedocument.presentationml.slide+xml"/>
  <Override PartName="/ppt/slides/slide1815.xml" ContentType="application/vnd.openxmlformats-officedocument.presentationml.slide+xml"/>
  <Override PartName="/ppt/slides/slide1816.xml" ContentType="application/vnd.openxmlformats-officedocument.presentationml.slide+xml"/>
  <Override PartName="/ppt/slides/slide1817.xml" ContentType="application/vnd.openxmlformats-officedocument.presentationml.slide+xml"/>
  <Override PartName="/ppt/slides/slide1818.xml" ContentType="application/vnd.openxmlformats-officedocument.presentationml.slide+xml"/>
  <Override PartName="/ppt/slides/slide1819.xml" ContentType="application/vnd.openxmlformats-officedocument.presentationml.slide+xml"/>
  <Override PartName="/ppt/slides/slide1820.xml" ContentType="application/vnd.openxmlformats-officedocument.presentationml.slide+xml"/>
  <Override PartName="/ppt/slides/slide1821.xml" ContentType="application/vnd.openxmlformats-officedocument.presentationml.slide+xml"/>
  <Override PartName="/ppt/slides/slide1822.xml" ContentType="application/vnd.openxmlformats-officedocument.presentationml.slide+xml"/>
  <Override PartName="/ppt/slides/slide1823.xml" ContentType="application/vnd.openxmlformats-officedocument.presentationml.slide+xml"/>
  <Override PartName="/ppt/slides/slide1824.xml" ContentType="application/vnd.openxmlformats-officedocument.presentationml.slide+xml"/>
  <Override PartName="/ppt/slides/slide1825.xml" ContentType="application/vnd.openxmlformats-officedocument.presentationml.slide+xml"/>
  <Override PartName="/ppt/slides/slide1826.xml" ContentType="application/vnd.openxmlformats-officedocument.presentationml.slide+xml"/>
  <Override PartName="/ppt/slides/slide1827.xml" ContentType="application/vnd.openxmlformats-officedocument.presentationml.slide+xml"/>
  <Override PartName="/ppt/slides/slide1828.xml" ContentType="application/vnd.openxmlformats-officedocument.presentationml.slide+xml"/>
  <Override PartName="/ppt/slides/slide1829.xml" ContentType="application/vnd.openxmlformats-officedocument.presentationml.slide+xml"/>
  <Override PartName="/ppt/slides/slide1830.xml" ContentType="application/vnd.openxmlformats-officedocument.presentationml.slide+xml"/>
  <Override PartName="/ppt/slides/slide1831.xml" ContentType="application/vnd.openxmlformats-officedocument.presentationml.slide+xml"/>
  <Override PartName="/ppt/slides/slide1832.xml" ContentType="application/vnd.openxmlformats-officedocument.presentationml.slide+xml"/>
  <Override PartName="/ppt/slides/slide1833.xml" ContentType="application/vnd.openxmlformats-officedocument.presentationml.slide+xml"/>
  <Override PartName="/ppt/slides/slide1834.xml" ContentType="application/vnd.openxmlformats-officedocument.presentationml.slide+xml"/>
  <Override PartName="/ppt/slides/slide1835.xml" ContentType="application/vnd.openxmlformats-officedocument.presentationml.slide+xml"/>
  <Override PartName="/ppt/slides/slide1836.xml" ContentType="application/vnd.openxmlformats-officedocument.presentationml.slide+xml"/>
  <Override PartName="/ppt/slides/slide1837.xml" ContentType="application/vnd.openxmlformats-officedocument.presentationml.slide+xml"/>
  <Override PartName="/ppt/slides/slide1838.xml" ContentType="application/vnd.openxmlformats-officedocument.presentationml.slide+xml"/>
  <Override PartName="/ppt/slides/slide1839.xml" ContentType="application/vnd.openxmlformats-officedocument.presentationml.slide+xml"/>
  <Override PartName="/ppt/slides/slide1840.xml" ContentType="application/vnd.openxmlformats-officedocument.presentationml.slide+xml"/>
  <Override PartName="/ppt/slides/slide1841.xml" ContentType="application/vnd.openxmlformats-officedocument.presentationml.slide+xml"/>
  <Override PartName="/ppt/slides/slide1842.xml" ContentType="application/vnd.openxmlformats-officedocument.presentationml.slide+xml"/>
  <Override PartName="/ppt/slides/slide1843.xml" ContentType="application/vnd.openxmlformats-officedocument.presentationml.slide+xml"/>
  <Override PartName="/ppt/slides/slide1844.xml" ContentType="application/vnd.openxmlformats-officedocument.presentationml.slide+xml"/>
  <Override PartName="/ppt/slides/slide1845.xml" ContentType="application/vnd.openxmlformats-officedocument.presentationml.slide+xml"/>
  <Override PartName="/ppt/slides/slide1846.xml" ContentType="application/vnd.openxmlformats-officedocument.presentationml.slide+xml"/>
  <Override PartName="/ppt/slides/slide1847.xml" ContentType="application/vnd.openxmlformats-officedocument.presentationml.slide+xml"/>
  <Override PartName="/ppt/slides/slide1848.xml" ContentType="application/vnd.openxmlformats-officedocument.presentationml.slide+xml"/>
  <Override PartName="/ppt/slides/slide1849.xml" ContentType="application/vnd.openxmlformats-officedocument.presentationml.slide+xml"/>
  <Override PartName="/ppt/slides/slide1850.xml" ContentType="application/vnd.openxmlformats-officedocument.presentationml.slide+xml"/>
  <Override PartName="/ppt/slides/slide1851.xml" ContentType="application/vnd.openxmlformats-officedocument.presentationml.slide+xml"/>
  <Override PartName="/ppt/slides/slide1852.xml" ContentType="application/vnd.openxmlformats-officedocument.presentationml.slide+xml"/>
  <Override PartName="/ppt/slides/slide1853.xml" ContentType="application/vnd.openxmlformats-officedocument.presentationml.slide+xml"/>
  <Override PartName="/ppt/slides/slide1854.xml" ContentType="application/vnd.openxmlformats-officedocument.presentationml.slide+xml"/>
  <Override PartName="/ppt/slides/slide1855.xml" ContentType="application/vnd.openxmlformats-officedocument.presentationml.slide+xml"/>
  <Override PartName="/ppt/slides/slide1856.xml" ContentType="application/vnd.openxmlformats-officedocument.presentationml.slide+xml"/>
  <Override PartName="/ppt/slides/slide1857.xml" ContentType="application/vnd.openxmlformats-officedocument.presentationml.slide+xml"/>
  <Override PartName="/ppt/slides/slide1858.xml" ContentType="application/vnd.openxmlformats-officedocument.presentationml.slide+xml"/>
  <Override PartName="/ppt/slides/slide1859.xml" ContentType="application/vnd.openxmlformats-officedocument.presentationml.slide+xml"/>
  <Override PartName="/ppt/slides/slide1860.xml" ContentType="application/vnd.openxmlformats-officedocument.presentationml.slide+xml"/>
  <Override PartName="/ppt/slides/slide1861.xml" ContentType="application/vnd.openxmlformats-officedocument.presentationml.slide+xml"/>
  <Override PartName="/ppt/slides/slide1862.xml" ContentType="application/vnd.openxmlformats-officedocument.presentationml.slide+xml"/>
  <Override PartName="/ppt/slides/slide1863.xml" ContentType="application/vnd.openxmlformats-officedocument.presentationml.slide+xml"/>
  <Override PartName="/ppt/slides/slide1864.xml" ContentType="application/vnd.openxmlformats-officedocument.presentationml.slide+xml"/>
  <Override PartName="/ppt/slides/slide1865.xml" ContentType="application/vnd.openxmlformats-officedocument.presentationml.slide+xml"/>
  <Override PartName="/ppt/slides/slide1866.xml" ContentType="application/vnd.openxmlformats-officedocument.presentationml.slide+xml"/>
  <Override PartName="/ppt/slides/slide1867.xml" ContentType="application/vnd.openxmlformats-officedocument.presentationml.slide+xml"/>
  <Override PartName="/ppt/slides/slide1868.xml" ContentType="application/vnd.openxmlformats-officedocument.presentationml.slide+xml"/>
  <Override PartName="/ppt/slides/slide1869.xml" ContentType="application/vnd.openxmlformats-officedocument.presentationml.slide+xml"/>
  <Override PartName="/ppt/slides/slide1870.xml" ContentType="application/vnd.openxmlformats-officedocument.presentationml.slide+xml"/>
  <Override PartName="/ppt/slides/slide1871.xml" ContentType="application/vnd.openxmlformats-officedocument.presentationml.slide+xml"/>
  <Override PartName="/ppt/slides/slide1872.xml" ContentType="application/vnd.openxmlformats-officedocument.presentationml.slide+xml"/>
  <Override PartName="/ppt/slides/slide1873.xml" ContentType="application/vnd.openxmlformats-officedocument.presentationml.slide+xml"/>
  <Override PartName="/ppt/slides/slide1874.xml" ContentType="application/vnd.openxmlformats-officedocument.presentationml.slide+xml"/>
  <Override PartName="/ppt/slides/slide1875.xml" ContentType="application/vnd.openxmlformats-officedocument.presentationml.slide+xml"/>
  <Override PartName="/ppt/slides/slide1876.xml" ContentType="application/vnd.openxmlformats-officedocument.presentationml.slide+xml"/>
  <Override PartName="/ppt/slides/slide1877.xml" ContentType="application/vnd.openxmlformats-officedocument.presentationml.slide+xml"/>
  <Override PartName="/ppt/slides/slide1878.xml" ContentType="application/vnd.openxmlformats-officedocument.presentationml.slide+xml"/>
  <Override PartName="/ppt/slides/slide1879.xml" ContentType="application/vnd.openxmlformats-officedocument.presentationml.slide+xml"/>
  <Override PartName="/ppt/slides/slide1880.xml" ContentType="application/vnd.openxmlformats-officedocument.presentationml.slide+xml"/>
  <Override PartName="/ppt/slides/slide1881.xml" ContentType="application/vnd.openxmlformats-officedocument.presentationml.slide+xml"/>
  <Override PartName="/ppt/slides/slide1882.xml" ContentType="application/vnd.openxmlformats-officedocument.presentationml.slide+xml"/>
  <Override PartName="/ppt/slides/slide1883.xml" ContentType="application/vnd.openxmlformats-officedocument.presentationml.slide+xml"/>
  <Override PartName="/ppt/slides/slide1884.xml" ContentType="application/vnd.openxmlformats-officedocument.presentationml.slide+xml"/>
  <Override PartName="/ppt/slides/slide1885.xml" ContentType="application/vnd.openxmlformats-officedocument.presentationml.slide+xml"/>
  <Override PartName="/ppt/slides/slide1886.xml" ContentType="application/vnd.openxmlformats-officedocument.presentationml.slide+xml"/>
  <Override PartName="/ppt/slides/slide1887.xml" ContentType="application/vnd.openxmlformats-officedocument.presentationml.slide+xml"/>
  <Override PartName="/ppt/slides/slide1888.xml" ContentType="application/vnd.openxmlformats-officedocument.presentationml.slide+xml"/>
  <Override PartName="/ppt/slides/slide1889.xml" ContentType="application/vnd.openxmlformats-officedocument.presentationml.slide+xml"/>
  <Override PartName="/ppt/slides/slide1890.xml" ContentType="application/vnd.openxmlformats-officedocument.presentationml.slide+xml"/>
  <Override PartName="/ppt/slides/slide1891.xml" ContentType="application/vnd.openxmlformats-officedocument.presentationml.slide+xml"/>
  <Override PartName="/ppt/slides/slide1892.xml" ContentType="application/vnd.openxmlformats-officedocument.presentationml.slide+xml"/>
  <Override PartName="/ppt/slides/slide1893.xml" ContentType="application/vnd.openxmlformats-officedocument.presentationml.slide+xml"/>
  <Override PartName="/ppt/slides/slide1894.xml" ContentType="application/vnd.openxmlformats-officedocument.presentationml.slide+xml"/>
  <Override PartName="/ppt/slides/slide1895.xml" ContentType="application/vnd.openxmlformats-officedocument.presentationml.slide+xml"/>
  <Override PartName="/ppt/slides/slide1896.xml" ContentType="application/vnd.openxmlformats-officedocument.presentationml.slide+xml"/>
  <Override PartName="/ppt/slides/slide1897.xml" ContentType="application/vnd.openxmlformats-officedocument.presentationml.slide+xml"/>
  <Override PartName="/ppt/slides/slide1898.xml" ContentType="application/vnd.openxmlformats-officedocument.presentationml.slide+xml"/>
  <Override PartName="/ppt/slides/slide1899.xml" ContentType="application/vnd.openxmlformats-officedocument.presentationml.slide+xml"/>
  <Override PartName="/ppt/slides/slide1900.xml" ContentType="application/vnd.openxmlformats-officedocument.presentationml.slide+xml"/>
  <Override PartName="/ppt/slides/slide1901.xml" ContentType="application/vnd.openxmlformats-officedocument.presentationml.slide+xml"/>
  <Override PartName="/ppt/slides/slide1902.xml" ContentType="application/vnd.openxmlformats-officedocument.presentationml.slide+xml"/>
  <Override PartName="/ppt/slides/slide1903.xml" ContentType="application/vnd.openxmlformats-officedocument.presentationml.slide+xml"/>
  <Override PartName="/ppt/slides/slide1904.xml" ContentType="application/vnd.openxmlformats-officedocument.presentationml.slide+xml"/>
  <Override PartName="/ppt/slides/slide1905.xml" ContentType="application/vnd.openxmlformats-officedocument.presentationml.slide+xml"/>
  <Override PartName="/ppt/slides/slide1906.xml" ContentType="application/vnd.openxmlformats-officedocument.presentationml.slide+xml"/>
  <Override PartName="/ppt/slides/slide1907.xml" ContentType="application/vnd.openxmlformats-officedocument.presentationml.slide+xml"/>
  <Override PartName="/ppt/slides/slide1908.xml" ContentType="application/vnd.openxmlformats-officedocument.presentationml.slide+xml"/>
  <Override PartName="/ppt/slides/slide1909.xml" ContentType="application/vnd.openxmlformats-officedocument.presentationml.slide+xml"/>
  <Override PartName="/ppt/slides/slide1910.xml" ContentType="application/vnd.openxmlformats-officedocument.presentationml.slide+xml"/>
  <Override PartName="/ppt/slides/slide1911.xml" ContentType="application/vnd.openxmlformats-officedocument.presentationml.slide+xml"/>
  <Override PartName="/ppt/slides/slide1912.xml" ContentType="application/vnd.openxmlformats-officedocument.presentationml.slide+xml"/>
  <Override PartName="/ppt/slides/slide1913.xml" ContentType="application/vnd.openxmlformats-officedocument.presentationml.slide+xml"/>
  <Override PartName="/ppt/slides/slide1914.xml" ContentType="application/vnd.openxmlformats-officedocument.presentationml.slide+xml"/>
  <Override PartName="/ppt/slides/slide1915.xml" ContentType="application/vnd.openxmlformats-officedocument.presentationml.slide+xml"/>
  <Override PartName="/ppt/slides/slide1916.xml" ContentType="application/vnd.openxmlformats-officedocument.presentationml.slide+xml"/>
  <Override PartName="/ppt/slides/slide1917.xml" ContentType="application/vnd.openxmlformats-officedocument.presentationml.slide+xml"/>
  <Override PartName="/ppt/slides/slide1918.xml" ContentType="application/vnd.openxmlformats-officedocument.presentationml.slide+xml"/>
  <Override PartName="/ppt/slides/slide1919.xml" ContentType="application/vnd.openxmlformats-officedocument.presentationml.slide+xml"/>
  <Override PartName="/ppt/slides/slide1920.xml" ContentType="application/vnd.openxmlformats-officedocument.presentationml.slide+xml"/>
  <Override PartName="/ppt/slides/slide1921.xml" ContentType="application/vnd.openxmlformats-officedocument.presentationml.slide+xml"/>
  <Override PartName="/ppt/slides/slide1922.xml" ContentType="application/vnd.openxmlformats-officedocument.presentationml.slide+xml"/>
  <Override PartName="/ppt/slides/slide1923.xml" ContentType="application/vnd.openxmlformats-officedocument.presentationml.slide+xml"/>
  <Override PartName="/ppt/slides/slide1924.xml" ContentType="application/vnd.openxmlformats-officedocument.presentationml.slide+xml"/>
  <Override PartName="/ppt/slides/slide1925.xml" ContentType="application/vnd.openxmlformats-officedocument.presentationml.slide+xml"/>
  <Override PartName="/ppt/slides/slide1926.xml" ContentType="application/vnd.openxmlformats-officedocument.presentationml.slide+xml"/>
  <Override PartName="/ppt/slides/slide1927.xml" ContentType="application/vnd.openxmlformats-officedocument.presentationml.slide+xml"/>
  <Override PartName="/ppt/slides/slide1928.xml" ContentType="application/vnd.openxmlformats-officedocument.presentationml.slide+xml"/>
  <Override PartName="/ppt/slides/slide1929.xml" ContentType="application/vnd.openxmlformats-officedocument.presentationml.slide+xml"/>
  <Override PartName="/ppt/slides/slide1930.xml" ContentType="application/vnd.openxmlformats-officedocument.presentationml.slide+xml"/>
  <Override PartName="/ppt/slides/slide1931.xml" ContentType="application/vnd.openxmlformats-officedocument.presentationml.slide+xml"/>
  <Override PartName="/ppt/slides/slide1932.xml" ContentType="application/vnd.openxmlformats-officedocument.presentationml.slide+xml"/>
  <Override PartName="/ppt/slides/slide1933.xml" ContentType="application/vnd.openxmlformats-officedocument.presentationml.slide+xml"/>
  <Override PartName="/ppt/slides/slide1934.xml" ContentType="application/vnd.openxmlformats-officedocument.presentationml.slide+xml"/>
  <Override PartName="/ppt/slides/slide1935.xml" ContentType="application/vnd.openxmlformats-officedocument.presentationml.slide+xml"/>
  <Override PartName="/ppt/slides/slide1936.xml" ContentType="application/vnd.openxmlformats-officedocument.presentationml.slide+xml"/>
  <Override PartName="/ppt/slides/slide1937.xml" ContentType="application/vnd.openxmlformats-officedocument.presentationml.slide+xml"/>
  <Override PartName="/ppt/slides/slide1938.xml" ContentType="application/vnd.openxmlformats-officedocument.presentationml.slide+xml"/>
  <Override PartName="/ppt/slides/slide1939.xml" ContentType="application/vnd.openxmlformats-officedocument.presentationml.slide+xml"/>
  <Override PartName="/ppt/slides/slide1940.xml" ContentType="application/vnd.openxmlformats-officedocument.presentationml.slide+xml"/>
  <Override PartName="/ppt/slides/slide1941.xml" ContentType="application/vnd.openxmlformats-officedocument.presentationml.slide+xml"/>
  <Override PartName="/ppt/slides/slide1942.xml" ContentType="application/vnd.openxmlformats-officedocument.presentationml.slide+xml"/>
  <Override PartName="/ppt/slides/slide1943.xml" ContentType="application/vnd.openxmlformats-officedocument.presentationml.slide+xml"/>
  <Override PartName="/ppt/slides/slide1944.xml" ContentType="application/vnd.openxmlformats-officedocument.presentationml.slide+xml"/>
  <Override PartName="/ppt/slides/slide1945.xml" ContentType="application/vnd.openxmlformats-officedocument.presentationml.slide+xml"/>
  <Override PartName="/ppt/slides/slide19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48"/>
  </p:notesMasterIdLst>
  <p:sldIdLst>
    <p:sldId id="833" r:id="rId2"/>
    <p:sldId id="834" r:id="rId3"/>
    <p:sldId id="835" r:id="rId4"/>
    <p:sldId id="836" r:id="rId5"/>
    <p:sldId id="837" r:id="rId6"/>
    <p:sldId id="838" r:id="rId7"/>
    <p:sldId id="839" r:id="rId8"/>
    <p:sldId id="840" r:id="rId9"/>
    <p:sldId id="841" r:id="rId10"/>
    <p:sldId id="842" r:id="rId11"/>
    <p:sldId id="843" r:id="rId12"/>
    <p:sldId id="844" r:id="rId13"/>
    <p:sldId id="845" r:id="rId14"/>
    <p:sldId id="846" r:id="rId15"/>
    <p:sldId id="847" r:id="rId16"/>
    <p:sldId id="848" r:id="rId17"/>
    <p:sldId id="849" r:id="rId18"/>
    <p:sldId id="850" r:id="rId19"/>
    <p:sldId id="851" r:id="rId20"/>
    <p:sldId id="852" r:id="rId21"/>
    <p:sldId id="853" r:id="rId22"/>
    <p:sldId id="854" r:id="rId23"/>
    <p:sldId id="855" r:id="rId24"/>
    <p:sldId id="856" r:id="rId25"/>
    <p:sldId id="857" r:id="rId26"/>
    <p:sldId id="858" r:id="rId27"/>
    <p:sldId id="859" r:id="rId28"/>
    <p:sldId id="860" r:id="rId29"/>
    <p:sldId id="861" r:id="rId30"/>
    <p:sldId id="862" r:id="rId31"/>
    <p:sldId id="863" r:id="rId32"/>
    <p:sldId id="864" r:id="rId33"/>
    <p:sldId id="865" r:id="rId34"/>
    <p:sldId id="866" r:id="rId35"/>
    <p:sldId id="867" r:id="rId36"/>
    <p:sldId id="868" r:id="rId37"/>
    <p:sldId id="869" r:id="rId38"/>
    <p:sldId id="870" r:id="rId39"/>
    <p:sldId id="871" r:id="rId40"/>
    <p:sldId id="872" r:id="rId41"/>
    <p:sldId id="873" r:id="rId42"/>
    <p:sldId id="874" r:id="rId43"/>
    <p:sldId id="875" r:id="rId44"/>
    <p:sldId id="876" r:id="rId45"/>
    <p:sldId id="877" r:id="rId46"/>
    <p:sldId id="878" r:id="rId47"/>
    <p:sldId id="879" r:id="rId48"/>
    <p:sldId id="880" r:id="rId49"/>
    <p:sldId id="881" r:id="rId50"/>
    <p:sldId id="882" r:id="rId51"/>
    <p:sldId id="883" r:id="rId52"/>
    <p:sldId id="884" r:id="rId53"/>
    <p:sldId id="885" r:id="rId54"/>
    <p:sldId id="886" r:id="rId55"/>
    <p:sldId id="887" r:id="rId56"/>
    <p:sldId id="888" r:id="rId57"/>
    <p:sldId id="889" r:id="rId58"/>
    <p:sldId id="890" r:id="rId59"/>
    <p:sldId id="891" r:id="rId60"/>
    <p:sldId id="892" r:id="rId61"/>
    <p:sldId id="893" r:id="rId62"/>
    <p:sldId id="894" r:id="rId63"/>
    <p:sldId id="895" r:id="rId64"/>
    <p:sldId id="896" r:id="rId65"/>
    <p:sldId id="897" r:id="rId66"/>
    <p:sldId id="898" r:id="rId67"/>
    <p:sldId id="899" r:id="rId68"/>
    <p:sldId id="900" r:id="rId69"/>
    <p:sldId id="901" r:id="rId70"/>
    <p:sldId id="902" r:id="rId71"/>
    <p:sldId id="903" r:id="rId72"/>
    <p:sldId id="904" r:id="rId73"/>
    <p:sldId id="905" r:id="rId74"/>
    <p:sldId id="906" r:id="rId75"/>
    <p:sldId id="907" r:id="rId76"/>
    <p:sldId id="908" r:id="rId77"/>
    <p:sldId id="909" r:id="rId78"/>
    <p:sldId id="910" r:id="rId79"/>
    <p:sldId id="911" r:id="rId80"/>
    <p:sldId id="912" r:id="rId81"/>
    <p:sldId id="913" r:id="rId82"/>
    <p:sldId id="914" r:id="rId83"/>
    <p:sldId id="915" r:id="rId84"/>
    <p:sldId id="916" r:id="rId85"/>
    <p:sldId id="917" r:id="rId86"/>
    <p:sldId id="918" r:id="rId87"/>
    <p:sldId id="919" r:id="rId88"/>
    <p:sldId id="920" r:id="rId89"/>
    <p:sldId id="921" r:id="rId90"/>
    <p:sldId id="922" r:id="rId91"/>
    <p:sldId id="923" r:id="rId92"/>
    <p:sldId id="924" r:id="rId93"/>
    <p:sldId id="925" r:id="rId94"/>
    <p:sldId id="926" r:id="rId95"/>
    <p:sldId id="927" r:id="rId96"/>
    <p:sldId id="928" r:id="rId97"/>
    <p:sldId id="929" r:id="rId98"/>
    <p:sldId id="930" r:id="rId99"/>
    <p:sldId id="931" r:id="rId100"/>
    <p:sldId id="932" r:id="rId101"/>
    <p:sldId id="933" r:id="rId102"/>
    <p:sldId id="934" r:id="rId103"/>
    <p:sldId id="935" r:id="rId104"/>
    <p:sldId id="936" r:id="rId105"/>
    <p:sldId id="937" r:id="rId106"/>
    <p:sldId id="938" r:id="rId107"/>
    <p:sldId id="939" r:id="rId108"/>
    <p:sldId id="940" r:id="rId109"/>
    <p:sldId id="941" r:id="rId110"/>
    <p:sldId id="942" r:id="rId111"/>
    <p:sldId id="943" r:id="rId112"/>
    <p:sldId id="944" r:id="rId113"/>
    <p:sldId id="945" r:id="rId114"/>
    <p:sldId id="946" r:id="rId115"/>
    <p:sldId id="947" r:id="rId116"/>
    <p:sldId id="948" r:id="rId117"/>
    <p:sldId id="949" r:id="rId118"/>
    <p:sldId id="950" r:id="rId119"/>
    <p:sldId id="951" r:id="rId120"/>
    <p:sldId id="952" r:id="rId121"/>
    <p:sldId id="953" r:id="rId122"/>
    <p:sldId id="954" r:id="rId123"/>
    <p:sldId id="955" r:id="rId124"/>
    <p:sldId id="956" r:id="rId125"/>
    <p:sldId id="957" r:id="rId126"/>
    <p:sldId id="958" r:id="rId127"/>
    <p:sldId id="959" r:id="rId128"/>
    <p:sldId id="960" r:id="rId129"/>
    <p:sldId id="961" r:id="rId130"/>
    <p:sldId id="962" r:id="rId131"/>
    <p:sldId id="963" r:id="rId132"/>
    <p:sldId id="964" r:id="rId133"/>
    <p:sldId id="965" r:id="rId134"/>
    <p:sldId id="966" r:id="rId135"/>
    <p:sldId id="967" r:id="rId136"/>
    <p:sldId id="968" r:id="rId137"/>
    <p:sldId id="969" r:id="rId138"/>
    <p:sldId id="970" r:id="rId139"/>
    <p:sldId id="971" r:id="rId140"/>
    <p:sldId id="972" r:id="rId141"/>
    <p:sldId id="973" r:id="rId142"/>
    <p:sldId id="974" r:id="rId143"/>
    <p:sldId id="975" r:id="rId144"/>
    <p:sldId id="976" r:id="rId145"/>
    <p:sldId id="977" r:id="rId146"/>
    <p:sldId id="978" r:id="rId147"/>
    <p:sldId id="979" r:id="rId148"/>
    <p:sldId id="980" r:id="rId149"/>
    <p:sldId id="981" r:id="rId150"/>
    <p:sldId id="982" r:id="rId151"/>
    <p:sldId id="983" r:id="rId152"/>
    <p:sldId id="984" r:id="rId153"/>
    <p:sldId id="985" r:id="rId154"/>
    <p:sldId id="986" r:id="rId155"/>
    <p:sldId id="987" r:id="rId156"/>
    <p:sldId id="988" r:id="rId157"/>
    <p:sldId id="989" r:id="rId158"/>
    <p:sldId id="990" r:id="rId159"/>
    <p:sldId id="991" r:id="rId160"/>
    <p:sldId id="992" r:id="rId161"/>
    <p:sldId id="993" r:id="rId162"/>
    <p:sldId id="994" r:id="rId163"/>
    <p:sldId id="995" r:id="rId164"/>
    <p:sldId id="996" r:id="rId165"/>
    <p:sldId id="997" r:id="rId166"/>
    <p:sldId id="998" r:id="rId167"/>
    <p:sldId id="999" r:id="rId168"/>
    <p:sldId id="1000" r:id="rId169"/>
    <p:sldId id="1001" r:id="rId170"/>
    <p:sldId id="1002" r:id="rId171"/>
    <p:sldId id="1003" r:id="rId172"/>
    <p:sldId id="1004" r:id="rId173"/>
    <p:sldId id="1005" r:id="rId174"/>
    <p:sldId id="1006" r:id="rId175"/>
    <p:sldId id="1007" r:id="rId176"/>
    <p:sldId id="1008" r:id="rId177"/>
    <p:sldId id="1009" r:id="rId178"/>
    <p:sldId id="1010" r:id="rId179"/>
    <p:sldId id="1011" r:id="rId180"/>
    <p:sldId id="1012" r:id="rId181"/>
    <p:sldId id="1013" r:id="rId182"/>
    <p:sldId id="1014" r:id="rId183"/>
    <p:sldId id="1015" r:id="rId184"/>
    <p:sldId id="1016" r:id="rId185"/>
    <p:sldId id="1017" r:id="rId186"/>
    <p:sldId id="1018" r:id="rId187"/>
    <p:sldId id="1019" r:id="rId188"/>
    <p:sldId id="1020" r:id="rId189"/>
    <p:sldId id="1021" r:id="rId190"/>
    <p:sldId id="1022" r:id="rId191"/>
    <p:sldId id="1023" r:id="rId192"/>
    <p:sldId id="1024" r:id="rId193"/>
    <p:sldId id="1025" r:id="rId194"/>
    <p:sldId id="1026" r:id="rId195"/>
    <p:sldId id="1027" r:id="rId196"/>
    <p:sldId id="1028" r:id="rId197"/>
    <p:sldId id="1029" r:id="rId198"/>
    <p:sldId id="1030" r:id="rId199"/>
    <p:sldId id="1031" r:id="rId200"/>
    <p:sldId id="1032" r:id="rId201"/>
    <p:sldId id="1033" r:id="rId202"/>
    <p:sldId id="1034" r:id="rId203"/>
    <p:sldId id="1035" r:id="rId204"/>
    <p:sldId id="1036" r:id="rId205"/>
    <p:sldId id="1037" r:id="rId206"/>
    <p:sldId id="1038" r:id="rId207"/>
    <p:sldId id="1039" r:id="rId208"/>
    <p:sldId id="1040" r:id="rId209"/>
    <p:sldId id="1041" r:id="rId210"/>
    <p:sldId id="1042" r:id="rId211"/>
    <p:sldId id="1043" r:id="rId212"/>
    <p:sldId id="1044" r:id="rId213"/>
    <p:sldId id="1045" r:id="rId214"/>
    <p:sldId id="1046" r:id="rId215"/>
    <p:sldId id="1047" r:id="rId216"/>
    <p:sldId id="1048" r:id="rId217"/>
    <p:sldId id="1049" r:id="rId218"/>
    <p:sldId id="1050" r:id="rId219"/>
    <p:sldId id="1051" r:id="rId220"/>
    <p:sldId id="1052" r:id="rId221"/>
    <p:sldId id="1053" r:id="rId222"/>
    <p:sldId id="1054" r:id="rId223"/>
    <p:sldId id="1055" r:id="rId224"/>
    <p:sldId id="1056" r:id="rId225"/>
    <p:sldId id="1057" r:id="rId226"/>
    <p:sldId id="1058" r:id="rId227"/>
    <p:sldId id="1059" r:id="rId228"/>
    <p:sldId id="1060" r:id="rId229"/>
    <p:sldId id="1061" r:id="rId230"/>
    <p:sldId id="1062" r:id="rId231"/>
    <p:sldId id="1063" r:id="rId232"/>
    <p:sldId id="1064" r:id="rId233"/>
    <p:sldId id="1065" r:id="rId234"/>
    <p:sldId id="1066" r:id="rId235"/>
    <p:sldId id="1067" r:id="rId236"/>
    <p:sldId id="1068" r:id="rId237"/>
    <p:sldId id="1069" r:id="rId238"/>
    <p:sldId id="1070" r:id="rId239"/>
    <p:sldId id="1071" r:id="rId240"/>
    <p:sldId id="1072" r:id="rId241"/>
    <p:sldId id="1073" r:id="rId242"/>
    <p:sldId id="1074" r:id="rId243"/>
    <p:sldId id="1075" r:id="rId244"/>
    <p:sldId id="1076" r:id="rId245"/>
    <p:sldId id="1077" r:id="rId246"/>
    <p:sldId id="1078" r:id="rId247"/>
    <p:sldId id="1079" r:id="rId248"/>
    <p:sldId id="1080" r:id="rId249"/>
    <p:sldId id="1081" r:id="rId250"/>
    <p:sldId id="1082" r:id="rId251"/>
    <p:sldId id="1083" r:id="rId252"/>
    <p:sldId id="1084" r:id="rId253"/>
    <p:sldId id="1085" r:id="rId254"/>
    <p:sldId id="1086" r:id="rId255"/>
    <p:sldId id="1087" r:id="rId256"/>
    <p:sldId id="1088" r:id="rId257"/>
    <p:sldId id="1089" r:id="rId258"/>
    <p:sldId id="1090" r:id="rId259"/>
    <p:sldId id="1091" r:id="rId260"/>
    <p:sldId id="1092" r:id="rId261"/>
    <p:sldId id="1093" r:id="rId262"/>
    <p:sldId id="1094" r:id="rId263"/>
    <p:sldId id="1095" r:id="rId264"/>
    <p:sldId id="1096" r:id="rId265"/>
    <p:sldId id="1097" r:id="rId266"/>
    <p:sldId id="1098" r:id="rId267"/>
    <p:sldId id="1099" r:id="rId268"/>
    <p:sldId id="1100" r:id="rId269"/>
    <p:sldId id="1101" r:id="rId270"/>
    <p:sldId id="1102" r:id="rId271"/>
    <p:sldId id="1103" r:id="rId272"/>
    <p:sldId id="1104" r:id="rId273"/>
    <p:sldId id="1105" r:id="rId274"/>
    <p:sldId id="1106" r:id="rId275"/>
    <p:sldId id="1107" r:id="rId276"/>
    <p:sldId id="1108" r:id="rId277"/>
    <p:sldId id="1109" r:id="rId278"/>
    <p:sldId id="1110" r:id="rId279"/>
    <p:sldId id="1111" r:id="rId280"/>
    <p:sldId id="1112" r:id="rId281"/>
    <p:sldId id="1113" r:id="rId282"/>
    <p:sldId id="1114" r:id="rId283"/>
    <p:sldId id="1115" r:id="rId284"/>
    <p:sldId id="1116" r:id="rId285"/>
    <p:sldId id="1117" r:id="rId286"/>
    <p:sldId id="1118" r:id="rId287"/>
    <p:sldId id="1119" r:id="rId288"/>
    <p:sldId id="1120" r:id="rId289"/>
    <p:sldId id="1121" r:id="rId290"/>
    <p:sldId id="1122" r:id="rId291"/>
    <p:sldId id="1123" r:id="rId292"/>
    <p:sldId id="1124" r:id="rId293"/>
    <p:sldId id="1125" r:id="rId294"/>
    <p:sldId id="1126" r:id="rId295"/>
    <p:sldId id="1127" r:id="rId296"/>
    <p:sldId id="1128" r:id="rId297"/>
    <p:sldId id="1129" r:id="rId298"/>
    <p:sldId id="1130" r:id="rId299"/>
    <p:sldId id="1131" r:id="rId300"/>
    <p:sldId id="1132" r:id="rId301"/>
    <p:sldId id="1133" r:id="rId302"/>
    <p:sldId id="1134" r:id="rId303"/>
    <p:sldId id="1135" r:id="rId304"/>
    <p:sldId id="1136" r:id="rId305"/>
    <p:sldId id="1137" r:id="rId306"/>
    <p:sldId id="1138" r:id="rId307"/>
    <p:sldId id="1139" r:id="rId308"/>
    <p:sldId id="1140" r:id="rId309"/>
    <p:sldId id="1141" r:id="rId310"/>
    <p:sldId id="1142" r:id="rId311"/>
    <p:sldId id="1143" r:id="rId312"/>
    <p:sldId id="1144" r:id="rId313"/>
    <p:sldId id="1145" r:id="rId314"/>
    <p:sldId id="1146" r:id="rId315"/>
    <p:sldId id="1147" r:id="rId316"/>
    <p:sldId id="1148" r:id="rId317"/>
    <p:sldId id="1149" r:id="rId318"/>
    <p:sldId id="1150" r:id="rId319"/>
    <p:sldId id="1151" r:id="rId320"/>
    <p:sldId id="1152" r:id="rId321"/>
    <p:sldId id="1153" r:id="rId322"/>
    <p:sldId id="1154" r:id="rId323"/>
    <p:sldId id="1155" r:id="rId324"/>
    <p:sldId id="1156" r:id="rId325"/>
    <p:sldId id="1157" r:id="rId326"/>
    <p:sldId id="1158" r:id="rId327"/>
    <p:sldId id="1159" r:id="rId328"/>
    <p:sldId id="1160" r:id="rId329"/>
    <p:sldId id="1161" r:id="rId330"/>
    <p:sldId id="1162" r:id="rId331"/>
    <p:sldId id="1163" r:id="rId332"/>
    <p:sldId id="1164" r:id="rId333"/>
    <p:sldId id="1165" r:id="rId334"/>
    <p:sldId id="1166" r:id="rId335"/>
    <p:sldId id="1167" r:id="rId336"/>
    <p:sldId id="1168" r:id="rId337"/>
    <p:sldId id="1169" r:id="rId338"/>
    <p:sldId id="1170" r:id="rId339"/>
    <p:sldId id="1171" r:id="rId340"/>
    <p:sldId id="1172" r:id="rId341"/>
    <p:sldId id="1173" r:id="rId342"/>
    <p:sldId id="1174" r:id="rId343"/>
    <p:sldId id="1175" r:id="rId344"/>
    <p:sldId id="1176" r:id="rId345"/>
    <p:sldId id="1177" r:id="rId346"/>
    <p:sldId id="1178" r:id="rId347"/>
    <p:sldId id="1179" r:id="rId348"/>
    <p:sldId id="1180" r:id="rId349"/>
    <p:sldId id="1181" r:id="rId350"/>
    <p:sldId id="1182" r:id="rId351"/>
    <p:sldId id="1183" r:id="rId352"/>
    <p:sldId id="1184" r:id="rId353"/>
    <p:sldId id="1185" r:id="rId354"/>
    <p:sldId id="1186" r:id="rId355"/>
    <p:sldId id="1187" r:id="rId356"/>
    <p:sldId id="1188" r:id="rId357"/>
    <p:sldId id="1189" r:id="rId358"/>
    <p:sldId id="1190" r:id="rId359"/>
    <p:sldId id="1191" r:id="rId360"/>
    <p:sldId id="1192" r:id="rId361"/>
    <p:sldId id="1193" r:id="rId362"/>
    <p:sldId id="1194" r:id="rId363"/>
    <p:sldId id="1195" r:id="rId364"/>
    <p:sldId id="1196" r:id="rId365"/>
    <p:sldId id="1197" r:id="rId366"/>
    <p:sldId id="1198" r:id="rId367"/>
    <p:sldId id="1199" r:id="rId368"/>
    <p:sldId id="1200" r:id="rId369"/>
    <p:sldId id="1201" r:id="rId370"/>
    <p:sldId id="1202" r:id="rId371"/>
    <p:sldId id="1203" r:id="rId372"/>
    <p:sldId id="1204" r:id="rId373"/>
    <p:sldId id="1205" r:id="rId374"/>
    <p:sldId id="1206" r:id="rId375"/>
    <p:sldId id="1207" r:id="rId376"/>
    <p:sldId id="1208" r:id="rId377"/>
    <p:sldId id="1209" r:id="rId378"/>
    <p:sldId id="1210" r:id="rId379"/>
    <p:sldId id="1211" r:id="rId380"/>
    <p:sldId id="1212" r:id="rId381"/>
    <p:sldId id="1213" r:id="rId382"/>
    <p:sldId id="1214" r:id="rId383"/>
    <p:sldId id="1215" r:id="rId384"/>
    <p:sldId id="1216" r:id="rId385"/>
    <p:sldId id="1217" r:id="rId386"/>
    <p:sldId id="1218" r:id="rId387"/>
    <p:sldId id="1219" r:id="rId388"/>
    <p:sldId id="1220" r:id="rId389"/>
    <p:sldId id="1221" r:id="rId390"/>
    <p:sldId id="1222" r:id="rId391"/>
    <p:sldId id="1223" r:id="rId392"/>
    <p:sldId id="1224" r:id="rId393"/>
    <p:sldId id="1225" r:id="rId394"/>
    <p:sldId id="1226" r:id="rId395"/>
    <p:sldId id="1227" r:id="rId396"/>
    <p:sldId id="1228" r:id="rId397"/>
    <p:sldId id="1229" r:id="rId398"/>
    <p:sldId id="1230" r:id="rId399"/>
    <p:sldId id="1231" r:id="rId400"/>
    <p:sldId id="1232" r:id="rId401"/>
    <p:sldId id="1233" r:id="rId402"/>
    <p:sldId id="1234" r:id="rId403"/>
    <p:sldId id="1235" r:id="rId404"/>
    <p:sldId id="1236" r:id="rId405"/>
    <p:sldId id="1237" r:id="rId406"/>
    <p:sldId id="1238" r:id="rId407"/>
    <p:sldId id="1239" r:id="rId408"/>
    <p:sldId id="1240" r:id="rId409"/>
    <p:sldId id="1241" r:id="rId410"/>
    <p:sldId id="1242" r:id="rId411"/>
    <p:sldId id="1243" r:id="rId412"/>
    <p:sldId id="1244" r:id="rId413"/>
    <p:sldId id="1245" r:id="rId414"/>
    <p:sldId id="1246" r:id="rId415"/>
    <p:sldId id="1247" r:id="rId416"/>
    <p:sldId id="1248" r:id="rId417"/>
    <p:sldId id="1249" r:id="rId418"/>
    <p:sldId id="1250" r:id="rId419"/>
    <p:sldId id="1251" r:id="rId420"/>
    <p:sldId id="1252" r:id="rId421"/>
    <p:sldId id="1253" r:id="rId422"/>
    <p:sldId id="1254" r:id="rId423"/>
    <p:sldId id="1255" r:id="rId424"/>
    <p:sldId id="1256" r:id="rId425"/>
    <p:sldId id="1257" r:id="rId426"/>
    <p:sldId id="1258" r:id="rId427"/>
    <p:sldId id="1259" r:id="rId428"/>
    <p:sldId id="1260" r:id="rId429"/>
    <p:sldId id="1261" r:id="rId430"/>
    <p:sldId id="1262" r:id="rId431"/>
    <p:sldId id="1263" r:id="rId432"/>
    <p:sldId id="1264" r:id="rId433"/>
    <p:sldId id="1265" r:id="rId434"/>
    <p:sldId id="1266" r:id="rId435"/>
    <p:sldId id="1267" r:id="rId436"/>
    <p:sldId id="1268" r:id="rId437"/>
    <p:sldId id="1269" r:id="rId438"/>
    <p:sldId id="1270" r:id="rId439"/>
    <p:sldId id="1271" r:id="rId440"/>
    <p:sldId id="1272" r:id="rId441"/>
    <p:sldId id="1273" r:id="rId442"/>
    <p:sldId id="1274" r:id="rId443"/>
    <p:sldId id="1275" r:id="rId444"/>
    <p:sldId id="1276" r:id="rId445"/>
    <p:sldId id="1277" r:id="rId446"/>
    <p:sldId id="1278" r:id="rId447"/>
    <p:sldId id="1279" r:id="rId448"/>
    <p:sldId id="1280" r:id="rId449"/>
    <p:sldId id="1281" r:id="rId450"/>
    <p:sldId id="1282" r:id="rId451"/>
    <p:sldId id="1283" r:id="rId452"/>
    <p:sldId id="1284" r:id="rId453"/>
    <p:sldId id="1285" r:id="rId454"/>
    <p:sldId id="1286" r:id="rId455"/>
    <p:sldId id="1287" r:id="rId456"/>
    <p:sldId id="1288" r:id="rId457"/>
    <p:sldId id="1289" r:id="rId458"/>
    <p:sldId id="1290" r:id="rId459"/>
    <p:sldId id="1291" r:id="rId460"/>
    <p:sldId id="1292" r:id="rId461"/>
    <p:sldId id="1293" r:id="rId462"/>
    <p:sldId id="1294" r:id="rId463"/>
    <p:sldId id="1295" r:id="rId464"/>
    <p:sldId id="1296" r:id="rId465"/>
    <p:sldId id="1297" r:id="rId466"/>
    <p:sldId id="1298" r:id="rId467"/>
    <p:sldId id="1299" r:id="rId468"/>
    <p:sldId id="1300" r:id="rId469"/>
    <p:sldId id="1301" r:id="rId470"/>
    <p:sldId id="1302" r:id="rId471"/>
    <p:sldId id="1303" r:id="rId472"/>
    <p:sldId id="1304" r:id="rId473"/>
    <p:sldId id="1305" r:id="rId474"/>
    <p:sldId id="1306" r:id="rId475"/>
    <p:sldId id="1307" r:id="rId476"/>
    <p:sldId id="1308" r:id="rId477"/>
    <p:sldId id="1309" r:id="rId478"/>
    <p:sldId id="1310" r:id="rId479"/>
    <p:sldId id="1311" r:id="rId480"/>
    <p:sldId id="1312" r:id="rId481"/>
    <p:sldId id="1313" r:id="rId482"/>
    <p:sldId id="1314" r:id="rId483"/>
    <p:sldId id="1315" r:id="rId484"/>
    <p:sldId id="1316" r:id="rId485"/>
    <p:sldId id="1317" r:id="rId486"/>
    <p:sldId id="1318" r:id="rId487"/>
    <p:sldId id="1319" r:id="rId488"/>
    <p:sldId id="1320" r:id="rId489"/>
    <p:sldId id="1321" r:id="rId490"/>
    <p:sldId id="1322" r:id="rId491"/>
    <p:sldId id="1323" r:id="rId492"/>
    <p:sldId id="1324" r:id="rId493"/>
    <p:sldId id="1325" r:id="rId494"/>
    <p:sldId id="1326" r:id="rId495"/>
    <p:sldId id="1327" r:id="rId496"/>
    <p:sldId id="1328" r:id="rId497"/>
    <p:sldId id="1329" r:id="rId498"/>
    <p:sldId id="1330" r:id="rId499"/>
    <p:sldId id="1331" r:id="rId500"/>
    <p:sldId id="1332" r:id="rId501"/>
    <p:sldId id="1333" r:id="rId502"/>
    <p:sldId id="1334" r:id="rId503"/>
    <p:sldId id="1335" r:id="rId504"/>
    <p:sldId id="1336" r:id="rId505"/>
    <p:sldId id="1337" r:id="rId506"/>
    <p:sldId id="1338" r:id="rId507"/>
    <p:sldId id="1339" r:id="rId508"/>
    <p:sldId id="1340" r:id="rId509"/>
    <p:sldId id="1341" r:id="rId510"/>
    <p:sldId id="1342" r:id="rId511"/>
    <p:sldId id="1343" r:id="rId512"/>
    <p:sldId id="1344" r:id="rId513"/>
    <p:sldId id="1345" r:id="rId514"/>
    <p:sldId id="1346" r:id="rId515"/>
    <p:sldId id="1347" r:id="rId516"/>
    <p:sldId id="1348" r:id="rId517"/>
    <p:sldId id="1349" r:id="rId518"/>
    <p:sldId id="1350" r:id="rId519"/>
    <p:sldId id="1351" r:id="rId520"/>
    <p:sldId id="1352" r:id="rId521"/>
    <p:sldId id="1353" r:id="rId522"/>
    <p:sldId id="1354" r:id="rId523"/>
    <p:sldId id="1355" r:id="rId524"/>
    <p:sldId id="1356" r:id="rId525"/>
    <p:sldId id="1357" r:id="rId526"/>
    <p:sldId id="1358" r:id="rId527"/>
    <p:sldId id="1359" r:id="rId528"/>
    <p:sldId id="1360" r:id="rId529"/>
    <p:sldId id="1361" r:id="rId530"/>
    <p:sldId id="1362" r:id="rId531"/>
    <p:sldId id="1363" r:id="rId532"/>
    <p:sldId id="1364" r:id="rId533"/>
    <p:sldId id="1365" r:id="rId534"/>
    <p:sldId id="1366" r:id="rId535"/>
    <p:sldId id="1367" r:id="rId536"/>
    <p:sldId id="1368" r:id="rId537"/>
    <p:sldId id="1369" r:id="rId538"/>
    <p:sldId id="1370" r:id="rId539"/>
    <p:sldId id="1371" r:id="rId540"/>
    <p:sldId id="1372" r:id="rId541"/>
    <p:sldId id="1373" r:id="rId542"/>
    <p:sldId id="1374" r:id="rId543"/>
    <p:sldId id="1375" r:id="rId544"/>
    <p:sldId id="1376" r:id="rId545"/>
    <p:sldId id="1377" r:id="rId546"/>
    <p:sldId id="1378" r:id="rId547"/>
    <p:sldId id="1379" r:id="rId548"/>
    <p:sldId id="1380" r:id="rId549"/>
    <p:sldId id="1381" r:id="rId550"/>
    <p:sldId id="1382" r:id="rId551"/>
    <p:sldId id="1383" r:id="rId552"/>
    <p:sldId id="1384" r:id="rId553"/>
    <p:sldId id="1385" r:id="rId554"/>
    <p:sldId id="1386" r:id="rId555"/>
    <p:sldId id="1387" r:id="rId556"/>
    <p:sldId id="1388" r:id="rId557"/>
    <p:sldId id="1389" r:id="rId558"/>
    <p:sldId id="1390" r:id="rId559"/>
    <p:sldId id="1391" r:id="rId560"/>
    <p:sldId id="1392" r:id="rId561"/>
    <p:sldId id="1393" r:id="rId562"/>
    <p:sldId id="1394" r:id="rId563"/>
    <p:sldId id="1395" r:id="rId564"/>
    <p:sldId id="1396" r:id="rId565"/>
    <p:sldId id="1397" r:id="rId566"/>
    <p:sldId id="1398" r:id="rId567"/>
    <p:sldId id="1399" r:id="rId568"/>
    <p:sldId id="1400" r:id="rId569"/>
    <p:sldId id="1401" r:id="rId570"/>
    <p:sldId id="1402" r:id="rId571"/>
    <p:sldId id="1403" r:id="rId572"/>
    <p:sldId id="1404" r:id="rId573"/>
    <p:sldId id="1405" r:id="rId574"/>
    <p:sldId id="1406" r:id="rId575"/>
    <p:sldId id="1407" r:id="rId576"/>
    <p:sldId id="1408" r:id="rId577"/>
    <p:sldId id="1409" r:id="rId578"/>
    <p:sldId id="1410" r:id="rId579"/>
    <p:sldId id="1411" r:id="rId580"/>
    <p:sldId id="1412" r:id="rId581"/>
    <p:sldId id="1413" r:id="rId582"/>
    <p:sldId id="1414" r:id="rId583"/>
    <p:sldId id="1415" r:id="rId584"/>
    <p:sldId id="1416" r:id="rId585"/>
    <p:sldId id="1417" r:id="rId586"/>
    <p:sldId id="1418" r:id="rId587"/>
    <p:sldId id="1419" r:id="rId588"/>
    <p:sldId id="1420" r:id="rId589"/>
    <p:sldId id="1421" r:id="rId590"/>
    <p:sldId id="1422" r:id="rId591"/>
    <p:sldId id="1423" r:id="rId592"/>
    <p:sldId id="1424" r:id="rId593"/>
    <p:sldId id="1425" r:id="rId594"/>
    <p:sldId id="1426" r:id="rId595"/>
    <p:sldId id="1427" r:id="rId596"/>
    <p:sldId id="1428" r:id="rId597"/>
    <p:sldId id="1429" r:id="rId598"/>
    <p:sldId id="1430" r:id="rId599"/>
    <p:sldId id="1431" r:id="rId600"/>
    <p:sldId id="1432" r:id="rId601"/>
    <p:sldId id="1433" r:id="rId602"/>
    <p:sldId id="1434" r:id="rId603"/>
    <p:sldId id="1435" r:id="rId604"/>
    <p:sldId id="1436" r:id="rId605"/>
    <p:sldId id="1437" r:id="rId606"/>
    <p:sldId id="1438" r:id="rId607"/>
    <p:sldId id="1439" r:id="rId608"/>
    <p:sldId id="1440" r:id="rId609"/>
    <p:sldId id="1441" r:id="rId610"/>
    <p:sldId id="1442" r:id="rId611"/>
    <p:sldId id="1443" r:id="rId612"/>
    <p:sldId id="1444" r:id="rId613"/>
    <p:sldId id="1445" r:id="rId614"/>
    <p:sldId id="1446" r:id="rId615"/>
    <p:sldId id="1447" r:id="rId616"/>
    <p:sldId id="1448" r:id="rId617"/>
    <p:sldId id="1449" r:id="rId618"/>
    <p:sldId id="1450" r:id="rId619"/>
    <p:sldId id="1451" r:id="rId620"/>
    <p:sldId id="1452" r:id="rId621"/>
    <p:sldId id="1453" r:id="rId622"/>
    <p:sldId id="1454" r:id="rId623"/>
    <p:sldId id="1455" r:id="rId624"/>
    <p:sldId id="1456" r:id="rId625"/>
    <p:sldId id="1457" r:id="rId626"/>
    <p:sldId id="1458" r:id="rId627"/>
    <p:sldId id="1459" r:id="rId628"/>
    <p:sldId id="1460" r:id="rId629"/>
    <p:sldId id="1461" r:id="rId630"/>
    <p:sldId id="1462" r:id="rId631"/>
    <p:sldId id="1463" r:id="rId632"/>
    <p:sldId id="1464" r:id="rId633"/>
    <p:sldId id="1465" r:id="rId634"/>
    <p:sldId id="1466" r:id="rId635"/>
    <p:sldId id="1467" r:id="rId636"/>
    <p:sldId id="1468" r:id="rId637"/>
    <p:sldId id="1469" r:id="rId638"/>
    <p:sldId id="1470" r:id="rId639"/>
    <p:sldId id="1471" r:id="rId640"/>
    <p:sldId id="1472" r:id="rId641"/>
    <p:sldId id="1473" r:id="rId642"/>
    <p:sldId id="1474" r:id="rId643"/>
    <p:sldId id="1475" r:id="rId644"/>
    <p:sldId id="1476" r:id="rId645"/>
    <p:sldId id="1477" r:id="rId646"/>
    <p:sldId id="1478" r:id="rId647"/>
    <p:sldId id="1479" r:id="rId648"/>
    <p:sldId id="1480" r:id="rId649"/>
    <p:sldId id="1481" r:id="rId650"/>
    <p:sldId id="1482" r:id="rId651"/>
    <p:sldId id="1483" r:id="rId652"/>
    <p:sldId id="1484" r:id="rId653"/>
    <p:sldId id="1485" r:id="rId654"/>
    <p:sldId id="1486" r:id="rId655"/>
    <p:sldId id="1487" r:id="rId656"/>
    <p:sldId id="1488" r:id="rId657"/>
    <p:sldId id="1489" r:id="rId658"/>
    <p:sldId id="1490" r:id="rId659"/>
    <p:sldId id="1491" r:id="rId660"/>
    <p:sldId id="1492" r:id="rId661"/>
    <p:sldId id="1493" r:id="rId662"/>
    <p:sldId id="1494" r:id="rId663"/>
    <p:sldId id="1495" r:id="rId664"/>
    <p:sldId id="1496" r:id="rId665"/>
    <p:sldId id="1497" r:id="rId666"/>
    <p:sldId id="1498" r:id="rId667"/>
    <p:sldId id="1499" r:id="rId668"/>
    <p:sldId id="1500" r:id="rId669"/>
    <p:sldId id="1501" r:id="rId670"/>
    <p:sldId id="1502" r:id="rId671"/>
    <p:sldId id="1503" r:id="rId672"/>
    <p:sldId id="1504" r:id="rId673"/>
    <p:sldId id="1505" r:id="rId674"/>
    <p:sldId id="1506" r:id="rId675"/>
    <p:sldId id="1507" r:id="rId676"/>
    <p:sldId id="1508" r:id="rId677"/>
    <p:sldId id="1509" r:id="rId678"/>
    <p:sldId id="1510" r:id="rId679"/>
    <p:sldId id="1511" r:id="rId680"/>
    <p:sldId id="1512" r:id="rId681"/>
    <p:sldId id="1513" r:id="rId682"/>
    <p:sldId id="1514" r:id="rId683"/>
    <p:sldId id="1515" r:id="rId684"/>
    <p:sldId id="1516" r:id="rId685"/>
    <p:sldId id="1517" r:id="rId686"/>
    <p:sldId id="1518" r:id="rId687"/>
    <p:sldId id="1519" r:id="rId688"/>
    <p:sldId id="1520" r:id="rId689"/>
    <p:sldId id="1521" r:id="rId690"/>
    <p:sldId id="1522" r:id="rId691"/>
    <p:sldId id="1523" r:id="rId692"/>
    <p:sldId id="1524" r:id="rId693"/>
    <p:sldId id="1525" r:id="rId694"/>
    <p:sldId id="1526" r:id="rId695"/>
    <p:sldId id="1527" r:id="rId696"/>
    <p:sldId id="1528" r:id="rId697"/>
    <p:sldId id="1529" r:id="rId698"/>
    <p:sldId id="1530" r:id="rId699"/>
    <p:sldId id="1531" r:id="rId700"/>
    <p:sldId id="1532" r:id="rId701"/>
    <p:sldId id="1533" r:id="rId702"/>
    <p:sldId id="1534" r:id="rId703"/>
    <p:sldId id="1535" r:id="rId704"/>
    <p:sldId id="1536" r:id="rId705"/>
    <p:sldId id="1537" r:id="rId706"/>
    <p:sldId id="1538" r:id="rId707"/>
    <p:sldId id="1539" r:id="rId708"/>
    <p:sldId id="1540" r:id="rId709"/>
    <p:sldId id="1541" r:id="rId710"/>
    <p:sldId id="1542" r:id="rId711"/>
    <p:sldId id="1543" r:id="rId712"/>
    <p:sldId id="1544" r:id="rId713"/>
    <p:sldId id="1545" r:id="rId714"/>
    <p:sldId id="1546" r:id="rId715"/>
    <p:sldId id="1547" r:id="rId716"/>
    <p:sldId id="1548" r:id="rId717"/>
    <p:sldId id="1549" r:id="rId718"/>
    <p:sldId id="1550" r:id="rId719"/>
    <p:sldId id="1551" r:id="rId720"/>
    <p:sldId id="1552" r:id="rId721"/>
    <p:sldId id="1553" r:id="rId722"/>
    <p:sldId id="1554" r:id="rId723"/>
    <p:sldId id="1555" r:id="rId724"/>
    <p:sldId id="1556" r:id="rId725"/>
    <p:sldId id="1557" r:id="rId726"/>
    <p:sldId id="1558" r:id="rId727"/>
    <p:sldId id="1559" r:id="rId728"/>
    <p:sldId id="1560" r:id="rId729"/>
    <p:sldId id="1561" r:id="rId730"/>
    <p:sldId id="1562" r:id="rId731"/>
    <p:sldId id="1563" r:id="rId732"/>
    <p:sldId id="1564" r:id="rId733"/>
    <p:sldId id="1565" r:id="rId734"/>
    <p:sldId id="1566" r:id="rId735"/>
    <p:sldId id="1567" r:id="rId736"/>
    <p:sldId id="1568" r:id="rId737"/>
    <p:sldId id="1569" r:id="rId738"/>
    <p:sldId id="1570" r:id="rId739"/>
    <p:sldId id="1571" r:id="rId740"/>
    <p:sldId id="1572" r:id="rId741"/>
    <p:sldId id="1573" r:id="rId742"/>
    <p:sldId id="1574" r:id="rId743"/>
    <p:sldId id="1575" r:id="rId744"/>
    <p:sldId id="1576" r:id="rId745"/>
    <p:sldId id="1577" r:id="rId746"/>
    <p:sldId id="1578" r:id="rId747"/>
    <p:sldId id="1579" r:id="rId748"/>
    <p:sldId id="1580" r:id="rId749"/>
    <p:sldId id="1581" r:id="rId750"/>
    <p:sldId id="1582" r:id="rId751"/>
    <p:sldId id="1583" r:id="rId752"/>
    <p:sldId id="1584" r:id="rId753"/>
    <p:sldId id="1585" r:id="rId754"/>
    <p:sldId id="1586" r:id="rId755"/>
    <p:sldId id="1587" r:id="rId756"/>
    <p:sldId id="1588" r:id="rId757"/>
    <p:sldId id="1589" r:id="rId758"/>
    <p:sldId id="1590" r:id="rId759"/>
    <p:sldId id="1591" r:id="rId760"/>
    <p:sldId id="1592" r:id="rId761"/>
    <p:sldId id="1593" r:id="rId762"/>
    <p:sldId id="1594" r:id="rId763"/>
    <p:sldId id="1595" r:id="rId764"/>
    <p:sldId id="1596" r:id="rId765"/>
    <p:sldId id="1597" r:id="rId766"/>
    <p:sldId id="1598" r:id="rId767"/>
    <p:sldId id="1599" r:id="rId768"/>
    <p:sldId id="1600" r:id="rId769"/>
    <p:sldId id="1601" r:id="rId770"/>
    <p:sldId id="1602" r:id="rId771"/>
    <p:sldId id="1603" r:id="rId772"/>
    <p:sldId id="1604" r:id="rId773"/>
    <p:sldId id="1605" r:id="rId774"/>
    <p:sldId id="1606" r:id="rId775"/>
    <p:sldId id="1607" r:id="rId776"/>
    <p:sldId id="1608" r:id="rId777"/>
    <p:sldId id="1609" r:id="rId778"/>
    <p:sldId id="1610" r:id="rId779"/>
    <p:sldId id="1611" r:id="rId780"/>
    <p:sldId id="1612" r:id="rId781"/>
    <p:sldId id="1613" r:id="rId782"/>
    <p:sldId id="1614" r:id="rId783"/>
    <p:sldId id="1615" r:id="rId784"/>
    <p:sldId id="1616" r:id="rId785"/>
    <p:sldId id="1617" r:id="rId786"/>
    <p:sldId id="1618" r:id="rId787"/>
    <p:sldId id="1619" r:id="rId788"/>
    <p:sldId id="1620" r:id="rId789"/>
    <p:sldId id="1621" r:id="rId790"/>
    <p:sldId id="1622" r:id="rId791"/>
    <p:sldId id="1623" r:id="rId792"/>
    <p:sldId id="1624" r:id="rId793"/>
    <p:sldId id="1625" r:id="rId794"/>
    <p:sldId id="1626" r:id="rId795"/>
    <p:sldId id="1627" r:id="rId796"/>
    <p:sldId id="1628" r:id="rId797"/>
    <p:sldId id="1629" r:id="rId798"/>
    <p:sldId id="1630" r:id="rId799"/>
    <p:sldId id="1631" r:id="rId800"/>
    <p:sldId id="1632" r:id="rId801"/>
    <p:sldId id="1633" r:id="rId802"/>
    <p:sldId id="1634" r:id="rId803"/>
    <p:sldId id="1635" r:id="rId804"/>
    <p:sldId id="1636" r:id="rId805"/>
    <p:sldId id="1637" r:id="rId806"/>
    <p:sldId id="1638" r:id="rId807"/>
    <p:sldId id="1639" r:id="rId808"/>
    <p:sldId id="1640" r:id="rId809"/>
    <p:sldId id="1641" r:id="rId810"/>
    <p:sldId id="1642" r:id="rId811"/>
    <p:sldId id="1643" r:id="rId812"/>
    <p:sldId id="1644" r:id="rId813"/>
    <p:sldId id="1645" r:id="rId814"/>
    <p:sldId id="1646" r:id="rId815"/>
    <p:sldId id="1647" r:id="rId816"/>
    <p:sldId id="1648" r:id="rId817"/>
    <p:sldId id="1649" r:id="rId818"/>
    <p:sldId id="1650" r:id="rId819"/>
    <p:sldId id="1651" r:id="rId820"/>
    <p:sldId id="1652" r:id="rId821"/>
    <p:sldId id="1653" r:id="rId822"/>
    <p:sldId id="1654" r:id="rId823"/>
    <p:sldId id="1655" r:id="rId824"/>
    <p:sldId id="1656" r:id="rId825"/>
    <p:sldId id="1657" r:id="rId826"/>
    <p:sldId id="1658" r:id="rId827"/>
    <p:sldId id="1659" r:id="rId828"/>
    <p:sldId id="1660" r:id="rId829"/>
    <p:sldId id="1661" r:id="rId830"/>
    <p:sldId id="1662" r:id="rId831"/>
    <p:sldId id="1663" r:id="rId832"/>
    <p:sldId id="1664" r:id="rId833"/>
    <p:sldId id="1665" r:id="rId834"/>
    <p:sldId id="1666" r:id="rId835"/>
    <p:sldId id="1667" r:id="rId836"/>
    <p:sldId id="1668" r:id="rId837"/>
    <p:sldId id="1669" r:id="rId838"/>
    <p:sldId id="1670" r:id="rId839"/>
    <p:sldId id="1671" r:id="rId840"/>
    <p:sldId id="1672" r:id="rId841"/>
    <p:sldId id="1673" r:id="rId842"/>
    <p:sldId id="1674" r:id="rId843"/>
    <p:sldId id="1675" r:id="rId844"/>
    <p:sldId id="1676" r:id="rId845"/>
    <p:sldId id="1677" r:id="rId846"/>
    <p:sldId id="1678" r:id="rId847"/>
    <p:sldId id="1679" r:id="rId848"/>
    <p:sldId id="1680" r:id="rId849"/>
    <p:sldId id="1681" r:id="rId850"/>
    <p:sldId id="1682" r:id="rId851"/>
    <p:sldId id="1683" r:id="rId852"/>
    <p:sldId id="1684" r:id="rId853"/>
    <p:sldId id="1685" r:id="rId854"/>
    <p:sldId id="1686" r:id="rId855"/>
    <p:sldId id="1687" r:id="rId856"/>
    <p:sldId id="1688" r:id="rId857"/>
    <p:sldId id="1689" r:id="rId858"/>
    <p:sldId id="1690" r:id="rId859"/>
    <p:sldId id="1691" r:id="rId860"/>
    <p:sldId id="1692" r:id="rId861"/>
    <p:sldId id="1693" r:id="rId862"/>
    <p:sldId id="1694" r:id="rId863"/>
    <p:sldId id="1695" r:id="rId864"/>
    <p:sldId id="1696" r:id="rId865"/>
    <p:sldId id="1697" r:id="rId866"/>
    <p:sldId id="1698" r:id="rId867"/>
    <p:sldId id="1699" r:id="rId868"/>
    <p:sldId id="1700" r:id="rId869"/>
    <p:sldId id="1701" r:id="rId870"/>
    <p:sldId id="1702" r:id="rId871"/>
    <p:sldId id="1703" r:id="rId872"/>
    <p:sldId id="1704" r:id="rId873"/>
    <p:sldId id="1705" r:id="rId874"/>
    <p:sldId id="1706" r:id="rId875"/>
    <p:sldId id="1707" r:id="rId876"/>
    <p:sldId id="1708" r:id="rId877"/>
    <p:sldId id="1709" r:id="rId878"/>
    <p:sldId id="1710" r:id="rId879"/>
    <p:sldId id="1711" r:id="rId880"/>
    <p:sldId id="1712" r:id="rId881"/>
    <p:sldId id="1713" r:id="rId882"/>
    <p:sldId id="1714" r:id="rId883"/>
    <p:sldId id="1715" r:id="rId884"/>
    <p:sldId id="1716" r:id="rId885"/>
    <p:sldId id="1717" r:id="rId886"/>
    <p:sldId id="1718" r:id="rId887"/>
    <p:sldId id="1719" r:id="rId888"/>
    <p:sldId id="1720" r:id="rId889"/>
    <p:sldId id="1721" r:id="rId890"/>
    <p:sldId id="1722" r:id="rId891"/>
    <p:sldId id="1723" r:id="rId892"/>
    <p:sldId id="1724" r:id="rId893"/>
    <p:sldId id="1725" r:id="rId894"/>
    <p:sldId id="1726" r:id="rId895"/>
    <p:sldId id="1727" r:id="rId896"/>
    <p:sldId id="1728" r:id="rId897"/>
    <p:sldId id="1729" r:id="rId898"/>
    <p:sldId id="1730" r:id="rId899"/>
    <p:sldId id="1731" r:id="rId900"/>
    <p:sldId id="1732" r:id="rId901"/>
    <p:sldId id="1733" r:id="rId902"/>
    <p:sldId id="1734" r:id="rId903"/>
    <p:sldId id="1735" r:id="rId904"/>
    <p:sldId id="1736" r:id="rId905"/>
    <p:sldId id="1737" r:id="rId906"/>
    <p:sldId id="1738" r:id="rId907"/>
    <p:sldId id="1739" r:id="rId908"/>
    <p:sldId id="1740" r:id="rId909"/>
    <p:sldId id="1741" r:id="rId910"/>
    <p:sldId id="1742" r:id="rId911"/>
    <p:sldId id="1743" r:id="rId912"/>
    <p:sldId id="1744" r:id="rId913"/>
    <p:sldId id="1745" r:id="rId914"/>
    <p:sldId id="1746" r:id="rId915"/>
    <p:sldId id="1747" r:id="rId916"/>
    <p:sldId id="1748" r:id="rId917"/>
    <p:sldId id="1749" r:id="rId918"/>
    <p:sldId id="1750" r:id="rId919"/>
    <p:sldId id="1751" r:id="rId920"/>
    <p:sldId id="1752" r:id="rId921"/>
    <p:sldId id="1753" r:id="rId922"/>
    <p:sldId id="1754" r:id="rId923"/>
    <p:sldId id="1755" r:id="rId924"/>
    <p:sldId id="1756" r:id="rId925"/>
    <p:sldId id="1757" r:id="rId926"/>
    <p:sldId id="1758" r:id="rId927"/>
    <p:sldId id="1759" r:id="rId928"/>
    <p:sldId id="1760" r:id="rId929"/>
    <p:sldId id="1761" r:id="rId930"/>
    <p:sldId id="1762" r:id="rId931"/>
    <p:sldId id="1763" r:id="rId932"/>
    <p:sldId id="1764" r:id="rId933"/>
    <p:sldId id="1765" r:id="rId934"/>
    <p:sldId id="1766" r:id="rId935"/>
    <p:sldId id="1767" r:id="rId936"/>
    <p:sldId id="1768" r:id="rId937"/>
    <p:sldId id="1769" r:id="rId938"/>
    <p:sldId id="1770" r:id="rId939"/>
    <p:sldId id="1771" r:id="rId940"/>
    <p:sldId id="1772" r:id="rId941"/>
    <p:sldId id="1773" r:id="rId942"/>
    <p:sldId id="1774" r:id="rId943"/>
    <p:sldId id="1775" r:id="rId944"/>
    <p:sldId id="1776" r:id="rId945"/>
    <p:sldId id="1777" r:id="rId946"/>
    <p:sldId id="1778" r:id="rId947"/>
    <p:sldId id="1779" r:id="rId948"/>
    <p:sldId id="1780" r:id="rId949"/>
    <p:sldId id="1781" r:id="rId950"/>
    <p:sldId id="1782" r:id="rId951"/>
    <p:sldId id="1783" r:id="rId952"/>
    <p:sldId id="1784" r:id="rId953"/>
    <p:sldId id="1785" r:id="rId954"/>
    <p:sldId id="1786" r:id="rId955"/>
    <p:sldId id="1787" r:id="rId956"/>
    <p:sldId id="1788" r:id="rId957"/>
    <p:sldId id="1789" r:id="rId958"/>
    <p:sldId id="1790" r:id="rId959"/>
    <p:sldId id="1791" r:id="rId960"/>
    <p:sldId id="1792" r:id="rId961"/>
    <p:sldId id="1793" r:id="rId962"/>
    <p:sldId id="1794" r:id="rId963"/>
    <p:sldId id="1795" r:id="rId964"/>
    <p:sldId id="1796" r:id="rId965"/>
    <p:sldId id="1797" r:id="rId966"/>
    <p:sldId id="1798" r:id="rId967"/>
    <p:sldId id="1799" r:id="rId968"/>
    <p:sldId id="1800" r:id="rId969"/>
    <p:sldId id="1801" r:id="rId970"/>
    <p:sldId id="1802" r:id="rId971"/>
    <p:sldId id="1803" r:id="rId972"/>
    <p:sldId id="1804" r:id="rId973"/>
    <p:sldId id="1805" r:id="rId974"/>
    <p:sldId id="1806" r:id="rId975"/>
    <p:sldId id="1807" r:id="rId976"/>
    <p:sldId id="1808" r:id="rId977"/>
    <p:sldId id="1809" r:id="rId978"/>
    <p:sldId id="1810" r:id="rId979"/>
    <p:sldId id="1811" r:id="rId980"/>
    <p:sldId id="1812" r:id="rId981"/>
    <p:sldId id="1813" r:id="rId982"/>
    <p:sldId id="1814" r:id="rId983"/>
    <p:sldId id="1815" r:id="rId984"/>
    <p:sldId id="1816" r:id="rId985"/>
    <p:sldId id="1817" r:id="rId986"/>
    <p:sldId id="1818" r:id="rId987"/>
    <p:sldId id="1819" r:id="rId988"/>
    <p:sldId id="1820" r:id="rId989"/>
    <p:sldId id="1821" r:id="rId990"/>
    <p:sldId id="1822" r:id="rId991"/>
    <p:sldId id="1823" r:id="rId992"/>
    <p:sldId id="1824" r:id="rId993"/>
    <p:sldId id="1825" r:id="rId994"/>
    <p:sldId id="1826" r:id="rId995"/>
    <p:sldId id="1827" r:id="rId996"/>
    <p:sldId id="1828" r:id="rId997"/>
    <p:sldId id="1829" r:id="rId998"/>
    <p:sldId id="1830" r:id="rId999"/>
    <p:sldId id="1831" r:id="rId1000"/>
    <p:sldId id="1832" r:id="rId1001"/>
    <p:sldId id="1833" r:id="rId1002"/>
    <p:sldId id="1834" r:id="rId1003"/>
    <p:sldId id="1835" r:id="rId1004"/>
    <p:sldId id="1836" r:id="rId1005"/>
    <p:sldId id="1837" r:id="rId1006"/>
    <p:sldId id="1838" r:id="rId1007"/>
    <p:sldId id="1839" r:id="rId1008"/>
    <p:sldId id="1840" r:id="rId1009"/>
    <p:sldId id="1841" r:id="rId1010"/>
    <p:sldId id="1842" r:id="rId1011"/>
    <p:sldId id="1843" r:id="rId1012"/>
    <p:sldId id="1844" r:id="rId1013"/>
    <p:sldId id="1845" r:id="rId1014"/>
    <p:sldId id="1846" r:id="rId1015"/>
    <p:sldId id="1847" r:id="rId1016"/>
    <p:sldId id="1848" r:id="rId1017"/>
    <p:sldId id="1849" r:id="rId1018"/>
    <p:sldId id="1850" r:id="rId1019"/>
    <p:sldId id="1851" r:id="rId1020"/>
    <p:sldId id="1852" r:id="rId1021"/>
    <p:sldId id="1853" r:id="rId1022"/>
    <p:sldId id="1854" r:id="rId1023"/>
    <p:sldId id="1855" r:id="rId1024"/>
    <p:sldId id="1856" r:id="rId1025"/>
    <p:sldId id="1857" r:id="rId1026"/>
    <p:sldId id="1858" r:id="rId1027"/>
    <p:sldId id="1859" r:id="rId1028"/>
    <p:sldId id="1860" r:id="rId1029"/>
    <p:sldId id="1861" r:id="rId1030"/>
    <p:sldId id="1862" r:id="rId1031"/>
    <p:sldId id="1863" r:id="rId1032"/>
    <p:sldId id="1864" r:id="rId1033"/>
    <p:sldId id="1865" r:id="rId1034"/>
    <p:sldId id="1866" r:id="rId1035"/>
    <p:sldId id="1867" r:id="rId1036"/>
    <p:sldId id="1868" r:id="rId1037"/>
    <p:sldId id="1869" r:id="rId1038"/>
    <p:sldId id="1870" r:id="rId1039"/>
    <p:sldId id="1871" r:id="rId1040"/>
    <p:sldId id="1872" r:id="rId1041"/>
    <p:sldId id="1873" r:id="rId1042"/>
    <p:sldId id="1874" r:id="rId1043"/>
    <p:sldId id="1875" r:id="rId1044"/>
    <p:sldId id="1876" r:id="rId1045"/>
    <p:sldId id="1877" r:id="rId1046"/>
    <p:sldId id="1878" r:id="rId1047"/>
    <p:sldId id="1879" r:id="rId1048"/>
    <p:sldId id="1880" r:id="rId1049"/>
    <p:sldId id="1881" r:id="rId1050"/>
    <p:sldId id="1882" r:id="rId1051"/>
    <p:sldId id="1883" r:id="rId1052"/>
    <p:sldId id="1884" r:id="rId1053"/>
    <p:sldId id="1885" r:id="rId1054"/>
    <p:sldId id="1886" r:id="rId1055"/>
    <p:sldId id="1887" r:id="rId1056"/>
    <p:sldId id="1888" r:id="rId1057"/>
    <p:sldId id="1889" r:id="rId1058"/>
    <p:sldId id="1890" r:id="rId1059"/>
    <p:sldId id="1891" r:id="rId1060"/>
    <p:sldId id="1892" r:id="rId1061"/>
    <p:sldId id="1893" r:id="rId1062"/>
    <p:sldId id="1894" r:id="rId1063"/>
    <p:sldId id="1895" r:id="rId1064"/>
    <p:sldId id="1896" r:id="rId1065"/>
    <p:sldId id="1897" r:id="rId1066"/>
    <p:sldId id="1898" r:id="rId1067"/>
    <p:sldId id="1899" r:id="rId1068"/>
    <p:sldId id="1900" r:id="rId1069"/>
    <p:sldId id="1901" r:id="rId1070"/>
    <p:sldId id="1902" r:id="rId1071"/>
    <p:sldId id="1903" r:id="rId1072"/>
    <p:sldId id="1904" r:id="rId1073"/>
    <p:sldId id="1905" r:id="rId1074"/>
    <p:sldId id="1906" r:id="rId1075"/>
    <p:sldId id="1907" r:id="rId1076"/>
    <p:sldId id="1908" r:id="rId1077"/>
    <p:sldId id="1909" r:id="rId1078"/>
    <p:sldId id="1910" r:id="rId1079"/>
    <p:sldId id="1911" r:id="rId1080"/>
    <p:sldId id="1912" r:id="rId1081"/>
    <p:sldId id="1913" r:id="rId1082"/>
    <p:sldId id="1914" r:id="rId1083"/>
    <p:sldId id="1915" r:id="rId1084"/>
    <p:sldId id="1916" r:id="rId1085"/>
    <p:sldId id="1917" r:id="rId1086"/>
    <p:sldId id="1918" r:id="rId1087"/>
    <p:sldId id="1919" r:id="rId1088"/>
    <p:sldId id="1920" r:id="rId1089"/>
    <p:sldId id="1921" r:id="rId1090"/>
    <p:sldId id="1922" r:id="rId1091"/>
    <p:sldId id="1923" r:id="rId1092"/>
    <p:sldId id="1924" r:id="rId1093"/>
    <p:sldId id="1925" r:id="rId1094"/>
    <p:sldId id="1926" r:id="rId1095"/>
    <p:sldId id="1927" r:id="rId1096"/>
    <p:sldId id="1928" r:id="rId1097"/>
    <p:sldId id="1929" r:id="rId1098"/>
    <p:sldId id="1930" r:id="rId1099"/>
    <p:sldId id="1931" r:id="rId1100"/>
    <p:sldId id="1932" r:id="rId1101"/>
    <p:sldId id="1933" r:id="rId1102"/>
    <p:sldId id="1934" r:id="rId1103"/>
    <p:sldId id="1935" r:id="rId1104"/>
    <p:sldId id="1936" r:id="rId1105"/>
    <p:sldId id="1937" r:id="rId1106"/>
    <p:sldId id="1938" r:id="rId1107"/>
    <p:sldId id="1939" r:id="rId1108"/>
    <p:sldId id="1940" r:id="rId1109"/>
    <p:sldId id="1941" r:id="rId1110"/>
    <p:sldId id="1942" r:id="rId1111"/>
    <p:sldId id="1943" r:id="rId1112"/>
    <p:sldId id="1944" r:id="rId1113"/>
    <p:sldId id="1945" r:id="rId1114"/>
    <p:sldId id="1946" r:id="rId1115"/>
    <p:sldId id="1947" r:id="rId1116"/>
    <p:sldId id="1948" r:id="rId1117"/>
    <p:sldId id="1949" r:id="rId1118"/>
    <p:sldId id="1950" r:id="rId1119"/>
    <p:sldId id="1951" r:id="rId1120"/>
    <p:sldId id="1952" r:id="rId1121"/>
    <p:sldId id="1953" r:id="rId1122"/>
    <p:sldId id="1954" r:id="rId1123"/>
    <p:sldId id="1955" r:id="rId1124"/>
    <p:sldId id="1956" r:id="rId1125"/>
    <p:sldId id="1957" r:id="rId1126"/>
    <p:sldId id="1958" r:id="rId1127"/>
    <p:sldId id="1959" r:id="rId1128"/>
    <p:sldId id="1960" r:id="rId1129"/>
    <p:sldId id="1961" r:id="rId1130"/>
    <p:sldId id="1962" r:id="rId1131"/>
    <p:sldId id="1963" r:id="rId1132"/>
    <p:sldId id="1964" r:id="rId1133"/>
    <p:sldId id="1965" r:id="rId1134"/>
    <p:sldId id="1966" r:id="rId1135"/>
    <p:sldId id="1967" r:id="rId1136"/>
    <p:sldId id="1968" r:id="rId1137"/>
    <p:sldId id="1969" r:id="rId1138"/>
    <p:sldId id="1970" r:id="rId1139"/>
    <p:sldId id="1971" r:id="rId1140"/>
    <p:sldId id="1972" r:id="rId1141"/>
    <p:sldId id="1973" r:id="rId1142"/>
    <p:sldId id="1974" r:id="rId1143"/>
    <p:sldId id="1975" r:id="rId1144"/>
    <p:sldId id="1976" r:id="rId1145"/>
    <p:sldId id="1977" r:id="rId1146"/>
    <p:sldId id="1978" r:id="rId1147"/>
    <p:sldId id="1979" r:id="rId1148"/>
    <p:sldId id="1980" r:id="rId1149"/>
    <p:sldId id="1981" r:id="rId1150"/>
    <p:sldId id="1982" r:id="rId1151"/>
    <p:sldId id="1983" r:id="rId1152"/>
    <p:sldId id="1984" r:id="rId1153"/>
    <p:sldId id="1985" r:id="rId1154"/>
    <p:sldId id="1986" r:id="rId1155"/>
    <p:sldId id="1987" r:id="rId1156"/>
    <p:sldId id="1988" r:id="rId1157"/>
    <p:sldId id="1989" r:id="rId1158"/>
    <p:sldId id="1990" r:id="rId1159"/>
    <p:sldId id="1991" r:id="rId1160"/>
    <p:sldId id="1992" r:id="rId1161"/>
    <p:sldId id="1993" r:id="rId1162"/>
    <p:sldId id="1994" r:id="rId1163"/>
    <p:sldId id="1995" r:id="rId1164"/>
    <p:sldId id="1996" r:id="rId1165"/>
    <p:sldId id="1997" r:id="rId1166"/>
    <p:sldId id="1998" r:id="rId1167"/>
    <p:sldId id="1999" r:id="rId1168"/>
    <p:sldId id="2000" r:id="rId1169"/>
    <p:sldId id="2001" r:id="rId1170"/>
    <p:sldId id="2002" r:id="rId1171"/>
    <p:sldId id="2003" r:id="rId1172"/>
    <p:sldId id="2004" r:id="rId1173"/>
    <p:sldId id="2005" r:id="rId1174"/>
    <p:sldId id="2006" r:id="rId1175"/>
    <p:sldId id="2007" r:id="rId1176"/>
    <p:sldId id="2008" r:id="rId1177"/>
    <p:sldId id="2009" r:id="rId1178"/>
    <p:sldId id="2010" r:id="rId1179"/>
    <p:sldId id="2011" r:id="rId1180"/>
    <p:sldId id="2012" r:id="rId1181"/>
    <p:sldId id="2013" r:id="rId1182"/>
    <p:sldId id="2014" r:id="rId1183"/>
    <p:sldId id="2015" r:id="rId1184"/>
    <p:sldId id="2016" r:id="rId1185"/>
    <p:sldId id="2017" r:id="rId1186"/>
    <p:sldId id="2018" r:id="rId1187"/>
    <p:sldId id="2019" r:id="rId1188"/>
    <p:sldId id="2020" r:id="rId1189"/>
    <p:sldId id="2021" r:id="rId1190"/>
    <p:sldId id="2022" r:id="rId1191"/>
    <p:sldId id="2023" r:id="rId1192"/>
    <p:sldId id="2024" r:id="rId1193"/>
    <p:sldId id="2025" r:id="rId1194"/>
    <p:sldId id="2026" r:id="rId1195"/>
    <p:sldId id="2027" r:id="rId1196"/>
    <p:sldId id="2028" r:id="rId1197"/>
    <p:sldId id="2029" r:id="rId1198"/>
    <p:sldId id="2030" r:id="rId1199"/>
    <p:sldId id="2031" r:id="rId1200"/>
    <p:sldId id="2032" r:id="rId1201"/>
    <p:sldId id="2033" r:id="rId1202"/>
    <p:sldId id="2034" r:id="rId1203"/>
    <p:sldId id="2035" r:id="rId1204"/>
    <p:sldId id="2036" r:id="rId1205"/>
    <p:sldId id="2037" r:id="rId1206"/>
    <p:sldId id="2038" r:id="rId1207"/>
    <p:sldId id="2039" r:id="rId1208"/>
    <p:sldId id="2040" r:id="rId1209"/>
    <p:sldId id="2041" r:id="rId1210"/>
    <p:sldId id="2042" r:id="rId1211"/>
    <p:sldId id="2043" r:id="rId1212"/>
    <p:sldId id="2044" r:id="rId1213"/>
    <p:sldId id="2045" r:id="rId1214"/>
    <p:sldId id="2046" r:id="rId1215"/>
    <p:sldId id="2047" r:id="rId1216"/>
    <p:sldId id="2048" r:id="rId1217"/>
    <p:sldId id="2049" r:id="rId1218"/>
    <p:sldId id="2050" r:id="rId1219"/>
    <p:sldId id="2051" r:id="rId1220"/>
    <p:sldId id="2052" r:id="rId1221"/>
    <p:sldId id="2053" r:id="rId1222"/>
    <p:sldId id="2054" r:id="rId1223"/>
    <p:sldId id="2055" r:id="rId1224"/>
    <p:sldId id="2056" r:id="rId1225"/>
    <p:sldId id="2057" r:id="rId1226"/>
    <p:sldId id="2058" r:id="rId1227"/>
    <p:sldId id="2059" r:id="rId1228"/>
    <p:sldId id="2060" r:id="rId1229"/>
    <p:sldId id="2061" r:id="rId1230"/>
    <p:sldId id="2062" r:id="rId1231"/>
    <p:sldId id="2063" r:id="rId1232"/>
    <p:sldId id="2064" r:id="rId1233"/>
    <p:sldId id="2065" r:id="rId1234"/>
    <p:sldId id="2066" r:id="rId1235"/>
    <p:sldId id="2067" r:id="rId1236"/>
    <p:sldId id="2068" r:id="rId1237"/>
    <p:sldId id="2069" r:id="rId1238"/>
    <p:sldId id="2070" r:id="rId1239"/>
    <p:sldId id="2071" r:id="rId1240"/>
    <p:sldId id="2072" r:id="rId1241"/>
    <p:sldId id="2073" r:id="rId1242"/>
    <p:sldId id="2074" r:id="rId1243"/>
    <p:sldId id="2075" r:id="rId1244"/>
    <p:sldId id="2076" r:id="rId1245"/>
    <p:sldId id="2077" r:id="rId1246"/>
    <p:sldId id="2078" r:id="rId1247"/>
    <p:sldId id="2079" r:id="rId1248"/>
    <p:sldId id="2080" r:id="rId1249"/>
    <p:sldId id="2081" r:id="rId1250"/>
    <p:sldId id="2082" r:id="rId1251"/>
    <p:sldId id="2083" r:id="rId1252"/>
    <p:sldId id="2084" r:id="rId1253"/>
    <p:sldId id="2085" r:id="rId1254"/>
    <p:sldId id="2086" r:id="rId1255"/>
    <p:sldId id="2087" r:id="rId1256"/>
    <p:sldId id="2088" r:id="rId1257"/>
    <p:sldId id="2089" r:id="rId1258"/>
    <p:sldId id="2090" r:id="rId1259"/>
    <p:sldId id="2091" r:id="rId1260"/>
    <p:sldId id="2092" r:id="rId1261"/>
    <p:sldId id="2093" r:id="rId1262"/>
    <p:sldId id="2094" r:id="rId1263"/>
    <p:sldId id="2095" r:id="rId1264"/>
    <p:sldId id="2096" r:id="rId1265"/>
    <p:sldId id="2097" r:id="rId1266"/>
    <p:sldId id="2098" r:id="rId1267"/>
    <p:sldId id="2099" r:id="rId1268"/>
    <p:sldId id="2100" r:id="rId1269"/>
    <p:sldId id="2101" r:id="rId1270"/>
    <p:sldId id="2102" r:id="rId1271"/>
    <p:sldId id="2103" r:id="rId1272"/>
    <p:sldId id="2104" r:id="rId1273"/>
    <p:sldId id="2105" r:id="rId1274"/>
    <p:sldId id="2106" r:id="rId1275"/>
    <p:sldId id="2107" r:id="rId1276"/>
    <p:sldId id="2108" r:id="rId1277"/>
    <p:sldId id="2109" r:id="rId1278"/>
    <p:sldId id="2110" r:id="rId1279"/>
    <p:sldId id="2111" r:id="rId1280"/>
    <p:sldId id="2112" r:id="rId1281"/>
    <p:sldId id="2113" r:id="rId1282"/>
    <p:sldId id="2114" r:id="rId1283"/>
    <p:sldId id="2115" r:id="rId1284"/>
    <p:sldId id="2116" r:id="rId1285"/>
    <p:sldId id="2117" r:id="rId1286"/>
    <p:sldId id="2118" r:id="rId1287"/>
    <p:sldId id="2119" r:id="rId1288"/>
    <p:sldId id="2120" r:id="rId1289"/>
    <p:sldId id="2121" r:id="rId1290"/>
    <p:sldId id="2122" r:id="rId1291"/>
    <p:sldId id="2123" r:id="rId1292"/>
    <p:sldId id="2124" r:id="rId1293"/>
    <p:sldId id="2125" r:id="rId1294"/>
    <p:sldId id="2126" r:id="rId1295"/>
    <p:sldId id="2127" r:id="rId1296"/>
    <p:sldId id="2128" r:id="rId1297"/>
    <p:sldId id="2129" r:id="rId1298"/>
    <p:sldId id="2130" r:id="rId1299"/>
    <p:sldId id="2131" r:id="rId1300"/>
    <p:sldId id="2132" r:id="rId1301"/>
    <p:sldId id="2133" r:id="rId1302"/>
    <p:sldId id="2134" r:id="rId1303"/>
    <p:sldId id="2135" r:id="rId1304"/>
    <p:sldId id="2136" r:id="rId1305"/>
    <p:sldId id="2137" r:id="rId1306"/>
    <p:sldId id="2138" r:id="rId1307"/>
    <p:sldId id="2139" r:id="rId1308"/>
    <p:sldId id="2140" r:id="rId1309"/>
    <p:sldId id="2141" r:id="rId1310"/>
    <p:sldId id="2142" r:id="rId1311"/>
    <p:sldId id="2143" r:id="rId1312"/>
    <p:sldId id="2144" r:id="rId1313"/>
    <p:sldId id="2145" r:id="rId1314"/>
    <p:sldId id="2146" r:id="rId1315"/>
    <p:sldId id="2147" r:id="rId1316"/>
    <p:sldId id="2148" r:id="rId1317"/>
    <p:sldId id="2149" r:id="rId1318"/>
    <p:sldId id="2150" r:id="rId1319"/>
    <p:sldId id="2151" r:id="rId1320"/>
    <p:sldId id="2152" r:id="rId1321"/>
    <p:sldId id="2153" r:id="rId1322"/>
    <p:sldId id="2154" r:id="rId1323"/>
    <p:sldId id="2155" r:id="rId1324"/>
    <p:sldId id="2156" r:id="rId1325"/>
    <p:sldId id="2157" r:id="rId1326"/>
    <p:sldId id="2158" r:id="rId1327"/>
    <p:sldId id="2159" r:id="rId1328"/>
    <p:sldId id="2160" r:id="rId1329"/>
    <p:sldId id="2161" r:id="rId1330"/>
    <p:sldId id="2162" r:id="rId1331"/>
    <p:sldId id="2163" r:id="rId1332"/>
    <p:sldId id="2164" r:id="rId1333"/>
    <p:sldId id="2165" r:id="rId1334"/>
    <p:sldId id="2166" r:id="rId1335"/>
    <p:sldId id="2167" r:id="rId1336"/>
    <p:sldId id="2168" r:id="rId1337"/>
    <p:sldId id="2169" r:id="rId1338"/>
    <p:sldId id="2170" r:id="rId1339"/>
    <p:sldId id="2171" r:id="rId1340"/>
    <p:sldId id="2172" r:id="rId1341"/>
    <p:sldId id="2173" r:id="rId1342"/>
    <p:sldId id="2174" r:id="rId1343"/>
    <p:sldId id="2175" r:id="rId1344"/>
    <p:sldId id="2176" r:id="rId1345"/>
    <p:sldId id="2177" r:id="rId1346"/>
    <p:sldId id="2178" r:id="rId1347"/>
    <p:sldId id="2179" r:id="rId1348"/>
    <p:sldId id="2180" r:id="rId1349"/>
    <p:sldId id="2181" r:id="rId1350"/>
    <p:sldId id="2182" r:id="rId1351"/>
    <p:sldId id="2183" r:id="rId1352"/>
    <p:sldId id="2184" r:id="rId1353"/>
    <p:sldId id="2185" r:id="rId1354"/>
    <p:sldId id="2186" r:id="rId1355"/>
    <p:sldId id="2187" r:id="rId1356"/>
    <p:sldId id="2188" r:id="rId1357"/>
    <p:sldId id="2189" r:id="rId1358"/>
    <p:sldId id="2190" r:id="rId1359"/>
    <p:sldId id="2191" r:id="rId1360"/>
    <p:sldId id="2192" r:id="rId1361"/>
    <p:sldId id="2193" r:id="rId1362"/>
    <p:sldId id="2194" r:id="rId1363"/>
    <p:sldId id="2195" r:id="rId1364"/>
    <p:sldId id="2196" r:id="rId1365"/>
    <p:sldId id="2197" r:id="rId1366"/>
    <p:sldId id="2198" r:id="rId1367"/>
    <p:sldId id="2199" r:id="rId1368"/>
    <p:sldId id="2200" r:id="rId1369"/>
    <p:sldId id="2201" r:id="rId1370"/>
    <p:sldId id="2202" r:id="rId1371"/>
    <p:sldId id="2203" r:id="rId1372"/>
    <p:sldId id="2204" r:id="rId1373"/>
    <p:sldId id="2205" r:id="rId1374"/>
    <p:sldId id="2206" r:id="rId1375"/>
    <p:sldId id="2207" r:id="rId1376"/>
    <p:sldId id="2208" r:id="rId1377"/>
    <p:sldId id="2209" r:id="rId1378"/>
    <p:sldId id="2210" r:id="rId1379"/>
    <p:sldId id="2211" r:id="rId1380"/>
    <p:sldId id="2212" r:id="rId1381"/>
    <p:sldId id="2213" r:id="rId1382"/>
    <p:sldId id="2214" r:id="rId1383"/>
    <p:sldId id="2215" r:id="rId1384"/>
    <p:sldId id="2216" r:id="rId1385"/>
    <p:sldId id="2217" r:id="rId1386"/>
    <p:sldId id="2218" r:id="rId1387"/>
    <p:sldId id="2219" r:id="rId1388"/>
    <p:sldId id="2220" r:id="rId1389"/>
    <p:sldId id="2221" r:id="rId1390"/>
    <p:sldId id="2222" r:id="rId1391"/>
    <p:sldId id="2223" r:id="rId1392"/>
    <p:sldId id="2224" r:id="rId1393"/>
    <p:sldId id="2225" r:id="rId1394"/>
    <p:sldId id="2226" r:id="rId1395"/>
    <p:sldId id="2227" r:id="rId1396"/>
    <p:sldId id="2228" r:id="rId1397"/>
    <p:sldId id="2229" r:id="rId1398"/>
    <p:sldId id="2230" r:id="rId1399"/>
    <p:sldId id="2231" r:id="rId1400"/>
    <p:sldId id="2232" r:id="rId1401"/>
    <p:sldId id="2233" r:id="rId1402"/>
    <p:sldId id="2234" r:id="rId1403"/>
    <p:sldId id="2235" r:id="rId1404"/>
    <p:sldId id="2236" r:id="rId1405"/>
    <p:sldId id="2237" r:id="rId1406"/>
    <p:sldId id="2238" r:id="rId1407"/>
    <p:sldId id="2239" r:id="rId1408"/>
    <p:sldId id="2240" r:id="rId1409"/>
    <p:sldId id="2241" r:id="rId1410"/>
    <p:sldId id="2242" r:id="rId1411"/>
    <p:sldId id="2243" r:id="rId1412"/>
    <p:sldId id="2244" r:id="rId1413"/>
    <p:sldId id="2245" r:id="rId1414"/>
    <p:sldId id="2246" r:id="rId1415"/>
    <p:sldId id="2247" r:id="rId1416"/>
    <p:sldId id="2248" r:id="rId1417"/>
    <p:sldId id="2249" r:id="rId1418"/>
    <p:sldId id="2250" r:id="rId1419"/>
    <p:sldId id="2251" r:id="rId1420"/>
    <p:sldId id="2252" r:id="rId1421"/>
    <p:sldId id="2253" r:id="rId1422"/>
    <p:sldId id="2254" r:id="rId1423"/>
    <p:sldId id="2255" r:id="rId1424"/>
    <p:sldId id="2256" r:id="rId1425"/>
    <p:sldId id="2257" r:id="rId1426"/>
    <p:sldId id="2258" r:id="rId1427"/>
    <p:sldId id="2259" r:id="rId1428"/>
    <p:sldId id="2260" r:id="rId1429"/>
    <p:sldId id="2261" r:id="rId1430"/>
    <p:sldId id="2262" r:id="rId1431"/>
    <p:sldId id="2263" r:id="rId1432"/>
    <p:sldId id="2264" r:id="rId1433"/>
    <p:sldId id="2265" r:id="rId1434"/>
    <p:sldId id="2266" r:id="rId1435"/>
    <p:sldId id="2267" r:id="rId1436"/>
    <p:sldId id="2268" r:id="rId1437"/>
    <p:sldId id="2269" r:id="rId1438"/>
    <p:sldId id="2270" r:id="rId1439"/>
    <p:sldId id="2271" r:id="rId1440"/>
    <p:sldId id="2272" r:id="rId1441"/>
    <p:sldId id="2273" r:id="rId1442"/>
    <p:sldId id="2274" r:id="rId1443"/>
    <p:sldId id="2275" r:id="rId1444"/>
    <p:sldId id="2276" r:id="rId1445"/>
    <p:sldId id="2277" r:id="rId1446"/>
    <p:sldId id="2278" r:id="rId1447"/>
    <p:sldId id="2279" r:id="rId1448"/>
    <p:sldId id="2280" r:id="rId1449"/>
    <p:sldId id="2281" r:id="rId1450"/>
    <p:sldId id="2282" r:id="rId1451"/>
    <p:sldId id="2283" r:id="rId1452"/>
    <p:sldId id="2284" r:id="rId1453"/>
    <p:sldId id="2285" r:id="rId1454"/>
    <p:sldId id="2286" r:id="rId1455"/>
    <p:sldId id="2287" r:id="rId1456"/>
    <p:sldId id="2288" r:id="rId1457"/>
    <p:sldId id="2289" r:id="rId1458"/>
    <p:sldId id="2290" r:id="rId1459"/>
    <p:sldId id="2291" r:id="rId1460"/>
    <p:sldId id="2292" r:id="rId1461"/>
    <p:sldId id="2293" r:id="rId1462"/>
    <p:sldId id="2294" r:id="rId1463"/>
    <p:sldId id="2295" r:id="rId1464"/>
    <p:sldId id="2296" r:id="rId1465"/>
    <p:sldId id="2297" r:id="rId1466"/>
    <p:sldId id="2298" r:id="rId1467"/>
    <p:sldId id="2300" r:id="rId1468"/>
    <p:sldId id="2301" r:id="rId1469"/>
    <p:sldId id="2302" r:id="rId1470"/>
    <p:sldId id="2303" r:id="rId1471"/>
    <p:sldId id="2304" r:id="rId1472"/>
    <p:sldId id="2305" r:id="rId1473"/>
    <p:sldId id="2306" r:id="rId1474"/>
    <p:sldId id="2307" r:id="rId1475"/>
    <p:sldId id="2308" r:id="rId1476"/>
    <p:sldId id="2309" r:id="rId1477"/>
    <p:sldId id="2310" r:id="rId1478"/>
    <p:sldId id="2311" r:id="rId1479"/>
    <p:sldId id="2312" r:id="rId1480"/>
    <p:sldId id="2313" r:id="rId1481"/>
    <p:sldId id="2314" r:id="rId1482"/>
    <p:sldId id="2315" r:id="rId1483"/>
    <p:sldId id="2316" r:id="rId1484"/>
    <p:sldId id="2317" r:id="rId1485"/>
    <p:sldId id="2318" r:id="rId1486"/>
    <p:sldId id="2319" r:id="rId1487"/>
    <p:sldId id="2320" r:id="rId1488"/>
    <p:sldId id="2321" r:id="rId1489"/>
    <p:sldId id="2322" r:id="rId1490"/>
    <p:sldId id="2323" r:id="rId1491"/>
    <p:sldId id="2324" r:id="rId1492"/>
    <p:sldId id="2325" r:id="rId1493"/>
    <p:sldId id="2326" r:id="rId1494"/>
    <p:sldId id="2327" r:id="rId1495"/>
    <p:sldId id="2328" r:id="rId1496"/>
    <p:sldId id="2329" r:id="rId1497"/>
    <p:sldId id="2330" r:id="rId1498"/>
    <p:sldId id="2331" r:id="rId1499"/>
    <p:sldId id="2332" r:id="rId1500"/>
    <p:sldId id="2333" r:id="rId1501"/>
    <p:sldId id="2334" r:id="rId1502"/>
    <p:sldId id="2335" r:id="rId1503"/>
    <p:sldId id="2336" r:id="rId1504"/>
    <p:sldId id="2337" r:id="rId1505"/>
    <p:sldId id="2338" r:id="rId1506"/>
    <p:sldId id="2339" r:id="rId1507"/>
    <p:sldId id="2340" r:id="rId1508"/>
    <p:sldId id="2341" r:id="rId1509"/>
    <p:sldId id="2342" r:id="rId1510"/>
    <p:sldId id="2343" r:id="rId1511"/>
    <p:sldId id="2344" r:id="rId1512"/>
    <p:sldId id="2345" r:id="rId1513"/>
    <p:sldId id="2346" r:id="rId1514"/>
    <p:sldId id="2347" r:id="rId1515"/>
    <p:sldId id="2348" r:id="rId1516"/>
    <p:sldId id="2349" r:id="rId1517"/>
    <p:sldId id="2350" r:id="rId1518"/>
    <p:sldId id="2351" r:id="rId1519"/>
    <p:sldId id="2352" r:id="rId1520"/>
    <p:sldId id="2353" r:id="rId1521"/>
    <p:sldId id="2354" r:id="rId1522"/>
    <p:sldId id="2355" r:id="rId1523"/>
    <p:sldId id="2356" r:id="rId1524"/>
    <p:sldId id="2357" r:id="rId1525"/>
    <p:sldId id="2358" r:id="rId1526"/>
    <p:sldId id="2359" r:id="rId1527"/>
    <p:sldId id="2360" r:id="rId1528"/>
    <p:sldId id="2361" r:id="rId1529"/>
    <p:sldId id="2362" r:id="rId1530"/>
    <p:sldId id="2363" r:id="rId1531"/>
    <p:sldId id="2364" r:id="rId1532"/>
    <p:sldId id="2365" r:id="rId1533"/>
    <p:sldId id="2366" r:id="rId1534"/>
    <p:sldId id="2367" r:id="rId1535"/>
    <p:sldId id="2368" r:id="rId1536"/>
    <p:sldId id="2369" r:id="rId1537"/>
    <p:sldId id="2370" r:id="rId1538"/>
    <p:sldId id="2371" r:id="rId1539"/>
    <p:sldId id="2372" r:id="rId1540"/>
    <p:sldId id="2373" r:id="rId1541"/>
    <p:sldId id="2374" r:id="rId1542"/>
    <p:sldId id="2375" r:id="rId1543"/>
    <p:sldId id="2376" r:id="rId1544"/>
    <p:sldId id="2377" r:id="rId1545"/>
    <p:sldId id="2378" r:id="rId1546"/>
    <p:sldId id="2379" r:id="rId1547"/>
    <p:sldId id="2380" r:id="rId1548"/>
    <p:sldId id="2381" r:id="rId1549"/>
    <p:sldId id="2382" r:id="rId1550"/>
    <p:sldId id="2383" r:id="rId1551"/>
    <p:sldId id="2384" r:id="rId1552"/>
    <p:sldId id="2385" r:id="rId1553"/>
    <p:sldId id="2386" r:id="rId1554"/>
    <p:sldId id="2387" r:id="rId1555"/>
    <p:sldId id="2388" r:id="rId1556"/>
    <p:sldId id="2389" r:id="rId1557"/>
    <p:sldId id="2390" r:id="rId1558"/>
    <p:sldId id="2391" r:id="rId1559"/>
    <p:sldId id="2392" r:id="rId1560"/>
    <p:sldId id="2393" r:id="rId1561"/>
    <p:sldId id="2394" r:id="rId1562"/>
    <p:sldId id="2395" r:id="rId1563"/>
    <p:sldId id="2396" r:id="rId1564"/>
    <p:sldId id="2397" r:id="rId1565"/>
    <p:sldId id="2398" r:id="rId1566"/>
    <p:sldId id="2399" r:id="rId1567"/>
    <p:sldId id="2400" r:id="rId1568"/>
    <p:sldId id="2401" r:id="rId1569"/>
    <p:sldId id="2402" r:id="rId1570"/>
    <p:sldId id="2403" r:id="rId1571"/>
    <p:sldId id="2404" r:id="rId1572"/>
    <p:sldId id="2405" r:id="rId1573"/>
    <p:sldId id="2406" r:id="rId1574"/>
    <p:sldId id="2407" r:id="rId1575"/>
    <p:sldId id="2408" r:id="rId1576"/>
    <p:sldId id="2409" r:id="rId1577"/>
    <p:sldId id="2410" r:id="rId1578"/>
    <p:sldId id="2411" r:id="rId1579"/>
    <p:sldId id="2412" r:id="rId1580"/>
    <p:sldId id="2413" r:id="rId1581"/>
    <p:sldId id="2414" r:id="rId1582"/>
    <p:sldId id="2415" r:id="rId1583"/>
    <p:sldId id="2416" r:id="rId1584"/>
    <p:sldId id="2417" r:id="rId1585"/>
    <p:sldId id="2418" r:id="rId1586"/>
    <p:sldId id="2419" r:id="rId1587"/>
    <p:sldId id="2420" r:id="rId1588"/>
    <p:sldId id="2421" r:id="rId1589"/>
    <p:sldId id="2422" r:id="rId1590"/>
    <p:sldId id="2423" r:id="rId1591"/>
    <p:sldId id="2424" r:id="rId1592"/>
    <p:sldId id="2425" r:id="rId1593"/>
    <p:sldId id="2426" r:id="rId1594"/>
    <p:sldId id="2427" r:id="rId1595"/>
    <p:sldId id="2428" r:id="rId1596"/>
    <p:sldId id="2429" r:id="rId1597"/>
    <p:sldId id="2430" r:id="rId1598"/>
    <p:sldId id="2431" r:id="rId1599"/>
    <p:sldId id="2432" r:id="rId1600"/>
    <p:sldId id="2433" r:id="rId1601"/>
    <p:sldId id="2434" r:id="rId1602"/>
    <p:sldId id="2435" r:id="rId1603"/>
    <p:sldId id="2436" r:id="rId1604"/>
    <p:sldId id="2437" r:id="rId1605"/>
    <p:sldId id="2438" r:id="rId1606"/>
    <p:sldId id="2439" r:id="rId1607"/>
    <p:sldId id="2440" r:id="rId1608"/>
    <p:sldId id="2441" r:id="rId1609"/>
    <p:sldId id="2442" r:id="rId1610"/>
    <p:sldId id="2443" r:id="rId1611"/>
    <p:sldId id="2444" r:id="rId1612"/>
    <p:sldId id="2445" r:id="rId1613"/>
    <p:sldId id="2446" r:id="rId1614"/>
    <p:sldId id="2447" r:id="rId1615"/>
    <p:sldId id="2448" r:id="rId1616"/>
    <p:sldId id="2449" r:id="rId1617"/>
    <p:sldId id="2450" r:id="rId1618"/>
    <p:sldId id="2451" r:id="rId1619"/>
    <p:sldId id="2452" r:id="rId1620"/>
    <p:sldId id="2453" r:id="rId1621"/>
    <p:sldId id="2454" r:id="rId1622"/>
    <p:sldId id="2455" r:id="rId1623"/>
    <p:sldId id="2456" r:id="rId1624"/>
    <p:sldId id="2457" r:id="rId1625"/>
    <p:sldId id="2458" r:id="rId1626"/>
    <p:sldId id="2459" r:id="rId1627"/>
    <p:sldId id="2460" r:id="rId1628"/>
    <p:sldId id="2461" r:id="rId1629"/>
    <p:sldId id="2462" r:id="rId1630"/>
    <p:sldId id="2463" r:id="rId1631"/>
    <p:sldId id="2464" r:id="rId1632"/>
    <p:sldId id="2465" r:id="rId1633"/>
    <p:sldId id="2466" r:id="rId1634"/>
    <p:sldId id="2467" r:id="rId1635"/>
    <p:sldId id="2468" r:id="rId1636"/>
    <p:sldId id="2469" r:id="rId1637"/>
    <p:sldId id="2470" r:id="rId1638"/>
    <p:sldId id="2471" r:id="rId1639"/>
    <p:sldId id="2472" r:id="rId1640"/>
    <p:sldId id="2473" r:id="rId1641"/>
    <p:sldId id="2474" r:id="rId1642"/>
    <p:sldId id="2475" r:id="rId1643"/>
    <p:sldId id="2476" r:id="rId1644"/>
    <p:sldId id="2477" r:id="rId1645"/>
    <p:sldId id="2478" r:id="rId1646"/>
    <p:sldId id="2479" r:id="rId1647"/>
    <p:sldId id="2480" r:id="rId1648"/>
    <p:sldId id="2481" r:id="rId1649"/>
    <p:sldId id="2482" r:id="rId1650"/>
    <p:sldId id="2483" r:id="rId1651"/>
    <p:sldId id="2484" r:id="rId1652"/>
    <p:sldId id="2485" r:id="rId1653"/>
    <p:sldId id="2486" r:id="rId1654"/>
    <p:sldId id="2487" r:id="rId1655"/>
    <p:sldId id="2488" r:id="rId1656"/>
    <p:sldId id="2489" r:id="rId1657"/>
    <p:sldId id="2490" r:id="rId1658"/>
    <p:sldId id="2491" r:id="rId1659"/>
    <p:sldId id="2492" r:id="rId1660"/>
    <p:sldId id="2493" r:id="rId1661"/>
    <p:sldId id="2494" r:id="rId1662"/>
    <p:sldId id="2495" r:id="rId1663"/>
    <p:sldId id="2496" r:id="rId1664"/>
    <p:sldId id="2497" r:id="rId1665"/>
    <p:sldId id="2498" r:id="rId1666"/>
    <p:sldId id="2499" r:id="rId1667"/>
    <p:sldId id="2500" r:id="rId1668"/>
    <p:sldId id="2501" r:id="rId1669"/>
    <p:sldId id="2502" r:id="rId1670"/>
    <p:sldId id="2503" r:id="rId1671"/>
    <p:sldId id="2504" r:id="rId1672"/>
    <p:sldId id="2505" r:id="rId1673"/>
    <p:sldId id="2506" r:id="rId1674"/>
    <p:sldId id="2507" r:id="rId1675"/>
    <p:sldId id="2508" r:id="rId1676"/>
    <p:sldId id="2509" r:id="rId1677"/>
    <p:sldId id="2510" r:id="rId1678"/>
    <p:sldId id="2511" r:id="rId1679"/>
    <p:sldId id="2512" r:id="rId1680"/>
    <p:sldId id="2513" r:id="rId1681"/>
    <p:sldId id="2514" r:id="rId1682"/>
    <p:sldId id="2515" r:id="rId1683"/>
    <p:sldId id="2516" r:id="rId1684"/>
    <p:sldId id="2517" r:id="rId1685"/>
    <p:sldId id="2518" r:id="rId1686"/>
    <p:sldId id="2519" r:id="rId1687"/>
    <p:sldId id="2520" r:id="rId1688"/>
    <p:sldId id="2521" r:id="rId1689"/>
    <p:sldId id="2522" r:id="rId1690"/>
    <p:sldId id="2523" r:id="rId1691"/>
    <p:sldId id="2524" r:id="rId1692"/>
    <p:sldId id="2525" r:id="rId1693"/>
    <p:sldId id="2526" r:id="rId1694"/>
    <p:sldId id="2527" r:id="rId1695"/>
    <p:sldId id="2528" r:id="rId1696"/>
    <p:sldId id="2529" r:id="rId1697"/>
    <p:sldId id="2530" r:id="rId1698"/>
    <p:sldId id="2531" r:id="rId1699"/>
    <p:sldId id="2532" r:id="rId1700"/>
    <p:sldId id="2533" r:id="rId1701"/>
    <p:sldId id="2534" r:id="rId1702"/>
    <p:sldId id="2535" r:id="rId1703"/>
    <p:sldId id="2536" r:id="rId1704"/>
    <p:sldId id="2537" r:id="rId1705"/>
    <p:sldId id="2538" r:id="rId1706"/>
    <p:sldId id="2539" r:id="rId1707"/>
    <p:sldId id="2540" r:id="rId1708"/>
    <p:sldId id="2541" r:id="rId1709"/>
    <p:sldId id="2542" r:id="rId1710"/>
    <p:sldId id="2543" r:id="rId1711"/>
    <p:sldId id="2544" r:id="rId1712"/>
    <p:sldId id="2545" r:id="rId1713"/>
    <p:sldId id="2546" r:id="rId1714"/>
    <p:sldId id="2547" r:id="rId1715"/>
    <p:sldId id="2548" r:id="rId1716"/>
    <p:sldId id="2549" r:id="rId1717"/>
    <p:sldId id="2550" r:id="rId1718"/>
    <p:sldId id="2551" r:id="rId1719"/>
    <p:sldId id="2552" r:id="rId1720"/>
    <p:sldId id="2553" r:id="rId1721"/>
    <p:sldId id="2554" r:id="rId1722"/>
    <p:sldId id="2555" r:id="rId1723"/>
    <p:sldId id="2556" r:id="rId1724"/>
    <p:sldId id="2557" r:id="rId1725"/>
    <p:sldId id="2558" r:id="rId1726"/>
    <p:sldId id="2559" r:id="rId1727"/>
    <p:sldId id="2560" r:id="rId1728"/>
    <p:sldId id="2561" r:id="rId1729"/>
    <p:sldId id="2562" r:id="rId1730"/>
    <p:sldId id="2563" r:id="rId1731"/>
    <p:sldId id="2564" r:id="rId1732"/>
    <p:sldId id="2565" r:id="rId1733"/>
    <p:sldId id="2566" r:id="rId1734"/>
    <p:sldId id="2567" r:id="rId1735"/>
    <p:sldId id="2568" r:id="rId1736"/>
    <p:sldId id="2569" r:id="rId1737"/>
    <p:sldId id="2570" r:id="rId1738"/>
    <p:sldId id="2571" r:id="rId1739"/>
    <p:sldId id="2572" r:id="rId1740"/>
    <p:sldId id="2573" r:id="rId1741"/>
    <p:sldId id="2574" r:id="rId1742"/>
    <p:sldId id="2575" r:id="rId1743"/>
    <p:sldId id="2576" r:id="rId1744"/>
    <p:sldId id="2577" r:id="rId1745"/>
    <p:sldId id="2578" r:id="rId1746"/>
    <p:sldId id="2579" r:id="rId1747"/>
    <p:sldId id="2580" r:id="rId1748"/>
    <p:sldId id="2581" r:id="rId1749"/>
    <p:sldId id="2582" r:id="rId1750"/>
    <p:sldId id="2583" r:id="rId1751"/>
    <p:sldId id="2584" r:id="rId1752"/>
    <p:sldId id="2585" r:id="rId1753"/>
    <p:sldId id="2586" r:id="rId1754"/>
    <p:sldId id="2587" r:id="rId1755"/>
    <p:sldId id="2588" r:id="rId1756"/>
    <p:sldId id="2589" r:id="rId1757"/>
    <p:sldId id="2590" r:id="rId1758"/>
    <p:sldId id="2591" r:id="rId1759"/>
    <p:sldId id="2592" r:id="rId1760"/>
    <p:sldId id="2593" r:id="rId1761"/>
    <p:sldId id="2594" r:id="rId1762"/>
    <p:sldId id="2595" r:id="rId1763"/>
    <p:sldId id="2596" r:id="rId1764"/>
    <p:sldId id="2597" r:id="rId1765"/>
    <p:sldId id="2598" r:id="rId1766"/>
    <p:sldId id="2599" r:id="rId1767"/>
    <p:sldId id="2600" r:id="rId1768"/>
    <p:sldId id="2601" r:id="rId1769"/>
    <p:sldId id="2602" r:id="rId1770"/>
    <p:sldId id="2603" r:id="rId1771"/>
    <p:sldId id="2604" r:id="rId1772"/>
    <p:sldId id="2605" r:id="rId1773"/>
    <p:sldId id="2606" r:id="rId1774"/>
    <p:sldId id="2607" r:id="rId1775"/>
    <p:sldId id="2608" r:id="rId1776"/>
    <p:sldId id="2609" r:id="rId1777"/>
    <p:sldId id="2610" r:id="rId1778"/>
    <p:sldId id="2611" r:id="rId1779"/>
    <p:sldId id="2612" r:id="rId1780"/>
    <p:sldId id="2613" r:id="rId1781"/>
    <p:sldId id="2614" r:id="rId1782"/>
    <p:sldId id="2615" r:id="rId1783"/>
    <p:sldId id="2616" r:id="rId1784"/>
    <p:sldId id="2617" r:id="rId1785"/>
    <p:sldId id="2618" r:id="rId1786"/>
    <p:sldId id="2619" r:id="rId1787"/>
    <p:sldId id="2620" r:id="rId1788"/>
    <p:sldId id="2621" r:id="rId1789"/>
    <p:sldId id="2622" r:id="rId1790"/>
    <p:sldId id="2623" r:id="rId1791"/>
    <p:sldId id="2624" r:id="rId1792"/>
    <p:sldId id="2625" r:id="rId1793"/>
    <p:sldId id="2626" r:id="rId1794"/>
    <p:sldId id="2627" r:id="rId1795"/>
    <p:sldId id="2628" r:id="rId1796"/>
    <p:sldId id="2629" r:id="rId1797"/>
    <p:sldId id="2630" r:id="rId1798"/>
    <p:sldId id="2631" r:id="rId1799"/>
    <p:sldId id="2632" r:id="rId1800"/>
    <p:sldId id="2633" r:id="rId1801"/>
    <p:sldId id="2634" r:id="rId1802"/>
    <p:sldId id="2635" r:id="rId1803"/>
    <p:sldId id="2636" r:id="rId1804"/>
    <p:sldId id="2637" r:id="rId1805"/>
    <p:sldId id="2638" r:id="rId1806"/>
    <p:sldId id="2639" r:id="rId1807"/>
    <p:sldId id="2640" r:id="rId1808"/>
    <p:sldId id="2641" r:id="rId1809"/>
    <p:sldId id="2642" r:id="rId1810"/>
    <p:sldId id="2643" r:id="rId1811"/>
    <p:sldId id="2644" r:id="rId1812"/>
    <p:sldId id="2645" r:id="rId1813"/>
    <p:sldId id="2646" r:id="rId1814"/>
    <p:sldId id="2647" r:id="rId1815"/>
    <p:sldId id="2648" r:id="rId1816"/>
    <p:sldId id="2649" r:id="rId1817"/>
    <p:sldId id="2650" r:id="rId1818"/>
    <p:sldId id="2651" r:id="rId1819"/>
    <p:sldId id="2652" r:id="rId1820"/>
    <p:sldId id="2653" r:id="rId1821"/>
    <p:sldId id="2654" r:id="rId1822"/>
    <p:sldId id="2655" r:id="rId1823"/>
    <p:sldId id="2656" r:id="rId1824"/>
    <p:sldId id="2657" r:id="rId1825"/>
    <p:sldId id="2658" r:id="rId1826"/>
    <p:sldId id="2659" r:id="rId1827"/>
    <p:sldId id="2660" r:id="rId1828"/>
    <p:sldId id="2661" r:id="rId1829"/>
    <p:sldId id="2662" r:id="rId1830"/>
    <p:sldId id="2663" r:id="rId1831"/>
    <p:sldId id="2664" r:id="rId1832"/>
    <p:sldId id="2665" r:id="rId1833"/>
    <p:sldId id="2666" r:id="rId1834"/>
    <p:sldId id="2667" r:id="rId1835"/>
    <p:sldId id="2668" r:id="rId1836"/>
    <p:sldId id="2669" r:id="rId1837"/>
    <p:sldId id="2670" r:id="rId1838"/>
    <p:sldId id="2671" r:id="rId1839"/>
    <p:sldId id="2672" r:id="rId1840"/>
    <p:sldId id="2673" r:id="rId1841"/>
    <p:sldId id="2674" r:id="rId1842"/>
    <p:sldId id="2675" r:id="rId1843"/>
    <p:sldId id="2676" r:id="rId1844"/>
    <p:sldId id="2677" r:id="rId1845"/>
    <p:sldId id="2678" r:id="rId1846"/>
    <p:sldId id="2679" r:id="rId1847"/>
    <p:sldId id="2680" r:id="rId1848"/>
    <p:sldId id="2681" r:id="rId1849"/>
    <p:sldId id="2682" r:id="rId1850"/>
    <p:sldId id="2683" r:id="rId1851"/>
    <p:sldId id="2684" r:id="rId1852"/>
    <p:sldId id="2685" r:id="rId1853"/>
    <p:sldId id="2686" r:id="rId1854"/>
    <p:sldId id="2687" r:id="rId1855"/>
    <p:sldId id="2688" r:id="rId1856"/>
    <p:sldId id="2689" r:id="rId1857"/>
    <p:sldId id="2690" r:id="rId1858"/>
    <p:sldId id="2691" r:id="rId1859"/>
    <p:sldId id="2692" r:id="rId1860"/>
    <p:sldId id="2693" r:id="rId1861"/>
    <p:sldId id="2694" r:id="rId1862"/>
    <p:sldId id="2695" r:id="rId1863"/>
    <p:sldId id="2696" r:id="rId1864"/>
    <p:sldId id="2697" r:id="rId1865"/>
    <p:sldId id="2698" r:id="rId1866"/>
    <p:sldId id="2699" r:id="rId1867"/>
    <p:sldId id="2700" r:id="rId1868"/>
    <p:sldId id="2701" r:id="rId1869"/>
    <p:sldId id="2702" r:id="rId1870"/>
    <p:sldId id="2703" r:id="rId1871"/>
    <p:sldId id="2704" r:id="rId1872"/>
    <p:sldId id="2705" r:id="rId1873"/>
    <p:sldId id="2706" r:id="rId1874"/>
    <p:sldId id="2707" r:id="rId1875"/>
    <p:sldId id="2708" r:id="rId1876"/>
    <p:sldId id="2709" r:id="rId1877"/>
    <p:sldId id="2710" r:id="rId1878"/>
    <p:sldId id="2711" r:id="rId1879"/>
    <p:sldId id="2712" r:id="rId1880"/>
    <p:sldId id="2713" r:id="rId1881"/>
    <p:sldId id="2714" r:id="rId1882"/>
    <p:sldId id="2715" r:id="rId1883"/>
    <p:sldId id="2716" r:id="rId1884"/>
    <p:sldId id="2717" r:id="rId1885"/>
    <p:sldId id="2718" r:id="rId1886"/>
    <p:sldId id="2719" r:id="rId1887"/>
    <p:sldId id="2720" r:id="rId1888"/>
    <p:sldId id="2721" r:id="rId1889"/>
    <p:sldId id="2722" r:id="rId1890"/>
    <p:sldId id="2723" r:id="rId1891"/>
    <p:sldId id="2724" r:id="rId1892"/>
    <p:sldId id="2725" r:id="rId1893"/>
    <p:sldId id="2726" r:id="rId1894"/>
    <p:sldId id="2727" r:id="rId1895"/>
    <p:sldId id="2728" r:id="rId1896"/>
    <p:sldId id="2729" r:id="rId1897"/>
    <p:sldId id="2730" r:id="rId1898"/>
    <p:sldId id="2731" r:id="rId1899"/>
    <p:sldId id="2732" r:id="rId1900"/>
    <p:sldId id="2733" r:id="rId1901"/>
    <p:sldId id="2734" r:id="rId1902"/>
    <p:sldId id="2735" r:id="rId1903"/>
    <p:sldId id="2736" r:id="rId1904"/>
    <p:sldId id="2737" r:id="rId1905"/>
    <p:sldId id="2738" r:id="rId1906"/>
    <p:sldId id="2739" r:id="rId1907"/>
    <p:sldId id="2740" r:id="rId1908"/>
    <p:sldId id="2741" r:id="rId1909"/>
    <p:sldId id="2742" r:id="rId1910"/>
    <p:sldId id="2743" r:id="rId1911"/>
    <p:sldId id="2744" r:id="rId1912"/>
    <p:sldId id="2745" r:id="rId1913"/>
    <p:sldId id="2746" r:id="rId1914"/>
    <p:sldId id="2747" r:id="rId1915"/>
    <p:sldId id="2748" r:id="rId1916"/>
    <p:sldId id="2749" r:id="rId1917"/>
    <p:sldId id="2750" r:id="rId1918"/>
    <p:sldId id="2751" r:id="rId1919"/>
    <p:sldId id="2752" r:id="rId1920"/>
    <p:sldId id="2753" r:id="rId1921"/>
    <p:sldId id="2754" r:id="rId1922"/>
    <p:sldId id="2755" r:id="rId1923"/>
    <p:sldId id="2756" r:id="rId1924"/>
    <p:sldId id="2757" r:id="rId1925"/>
    <p:sldId id="2758" r:id="rId1926"/>
    <p:sldId id="2759" r:id="rId1927"/>
    <p:sldId id="2760" r:id="rId1928"/>
    <p:sldId id="2761" r:id="rId1929"/>
    <p:sldId id="2762" r:id="rId1930"/>
    <p:sldId id="2763" r:id="rId1931"/>
    <p:sldId id="2764" r:id="rId1932"/>
    <p:sldId id="2765" r:id="rId1933"/>
    <p:sldId id="2766" r:id="rId1934"/>
    <p:sldId id="2767" r:id="rId1935"/>
    <p:sldId id="2768" r:id="rId1936"/>
    <p:sldId id="2769" r:id="rId1937"/>
    <p:sldId id="2770" r:id="rId1938"/>
    <p:sldId id="2771" r:id="rId1939"/>
    <p:sldId id="2772" r:id="rId1940"/>
    <p:sldId id="2773" r:id="rId1941"/>
    <p:sldId id="2774" r:id="rId1942"/>
    <p:sldId id="2775" r:id="rId1943"/>
    <p:sldId id="2776" r:id="rId1944"/>
    <p:sldId id="2777" r:id="rId1945"/>
    <p:sldId id="2778" r:id="rId1946"/>
    <p:sldId id="2779" r:id="rId194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69" d="100"/>
          <a:sy n="69" d="100"/>
        </p:scale>
        <p:origin x="264"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522" Type="http://schemas.openxmlformats.org/officeDocument/2006/relationships/slide" Target="slides/slide1521.xml"/><Relationship Id="rId1827" Type="http://schemas.openxmlformats.org/officeDocument/2006/relationships/slide" Target="slides/slide1826.xml"/><Relationship Id="rId21" Type="http://schemas.openxmlformats.org/officeDocument/2006/relationships/slide" Target="slides/slide20.xml"/><Relationship Id="rId170" Type="http://schemas.openxmlformats.org/officeDocument/2006/relationships/slide" Target="slides/slide169.xml"/><Relationship Id="rId268" Type="http://schemas.openxmlformats.org/officeDocument/2006/relationships/slide" Target="slides/slide267.xml"/><Relationship Id="rId475" Type="http://schemas.openxmlformats.org/officeDocument/2006/relationships/slide" Target="slides/slide474.xml"/><Relationship Id="rId682" Type="http://schemas.openxmlformats.org/officeDocument/2006/relationships/slide" Target="slides/slide681.xml"/><Relationship Id="rId128" Type="http://schemas.openxmlformats.org/officeDocument/2006/relationships/slide" Target="slides/slide127.xml"/><Relationship Id="rId335" Type="http://schemas.openxmlformats.org/officeDocument/2006/relationships/slide" Target="slides/slide334.xml"/><Relationship Id="rId542" Type="http://schemas.openxmlformats.org/officeDocument/2006/relationships/slide" Target="slides/slide541.xml"/><Relationship Id="rId987" Type="http://schemas.openxmlformats.org/officeDocument/2006/relationships/slide" Target="slides/slide986.xml"/><Relationship Id="rId1172" Type="http://schemas.openxmlformats.org/officeDocument/2006/relationships/slide" Target="slides/slide1171.xml"/><Relationship Id="rId402" Type="http://schemas.openxmlformats.org/officeDocument/2006/relationships/slide" Target="slides/slide401.xml"/><Relationship Id="rId847" Type="http://schemas.openxmlformats.org/officeDocument/2006/relationships/slide" Target="slides/slide846.xml"/><Relationship Id="rId1032" Type="http://schemas.openxmlformats.org/officeDocument/2006/relationships/slide" Target="slides/slide1031.xml"/><Relationship Id="rId1477" Type="http://schemas.openxmlformats.org/officeDocument/2006/relationships/slide" Target="slides/slide1476.xml"/><Relationship Id="rId1684" Type="http://schemas.openxmlformats.org/officeDocument/2006/relationships/slide" Target="slides/slide1683.xml"/><Relationship Id="rId1891" Type="http://schemas.openxmlformats.org/officeDocument/2006/relationships/slide" Target="slides/slide1890.xml"/><Relationship Id="rId707" Type="http://schemas.openxmlformats.org/officeDocument/2006/relationships/slide" Target="slides/slide706.xml"/><Relationship Id="rId914" Type="http://schemas.openxmlformats.org/officeDocument/2006/relationships/slide" Target="slides/slide913.xml"/><Relationship Id="rId1337" Type="http://schemas.openxmlformats.org/officeDocument/2006/relationships/slide" Target="slides/slide1336.xml"/><Relationship Id="rId1544" Type="http://schemas.openxmlformats.org/officeDocument/2006/relationships/slide" Target="slides/slide1543.xml"/><Relationship Id="rId1751" Type="http://schemas.openxmlformats.org/officeDocument/2006/relationships/slide" Target="slides/slide1750.xml"/><Relationship Id="rId43" Type="http://schemas.openxmlformats.org/officeDocument/2006/relationships/slide" Target="slides/slide42.xml"/><Relationship Id="rId1404" Type="http://schemas.openxmlformats.org/officeDocument/2006/relationships/slide" Target="slides/slide1403.xml"/><Relationship Id="rId1611" Type="http://schemas.openxmlformats.org/officeDocument/2006/relationships/slide" Target="slides/slide1610.xml"/><Relationship Id="rId1849" Type="http://schemas.openxmlformats.org/officeDocument/2006/relationships/slide" Target="slides/slide1848.xml"/><Relationship Id="rId192" Type="http://schemas.openxmlformats.org/officeDocument/2006/relationships/slide" Target="slides/slide191.xml"/><Relationship Id="rId1709" Type="http://schemas.openxmlformats.org/officeDocument/2006/relationships/slide" Target="slides/slide1708.xml"/><Relationship Id="rId1916" Type="http://schemas.openxmlformats.org/officeDocument/2006/relationships/slide" Target="slides/slide1915.xml"/><Relationship Id="rId497" Type="http://schemas.openxmlformats.org/officeDocument/2006/relationships/slide" Target="slides/slide496.xml"/><Relationship Id="rId357" Type="http://schemas.openxmlformats.org/officeDocument/2006/relationships/slide" Target="slides/slide356.xml"/><Relationship Id="rId1194" Type="http://schemas.openxmlformats.org/officeDocument/2006/relationships/slide" Target="slides/slide1193.xml"/><Relationship Id="rId217" Type="http://schemas.openxmlformats.org/officeDocument/2006/relationships/slide" Target="slides/slide216.xml"/><Relationship Id="rId564" Type="http://schemas.openxmlformats.org/officeDocument/2006/relationships/slide" Target="slides/slide563.xml"/><Relationship Id="rId771" Type="http://schemas.openxmlformats.org/officeDocument/2006/relationships/slide" Target="slides/slide770.xml"/><Relationship Id="rId869" Type="http://schemas.openxmlformats.org/officeDocument/2006/relationships/slide" Target="slides/slide868.xml"/><Relationship Id="rId1499" Type="http://schemas.openxmlformats.org/officeDocument/2006/relationships/slide" Target="slides/slide1498.xml"/><Relationship Id="rId424" Type="http://schemas.openxmlformats.org/officeDocument/2006/relationships/slide" Target="slides/slide423.xml"/><Relationship Id="rId631" Type="http://schemas.openxmlformats.org/officeDocument/2006/relationships/slide" Target="slides/slide630.xml"/><Relationship Id="rId729" Type="http://schemas.openxmlformats.org/officeDocument/2006/relationships/slide" Target="slides/slide728.xml"/><Relationship Id="rId1054" Type="http://schemas.openxmlformats.org/officeDocument/2006/relationships/slide" Target="slides/slide1053.xml"/><Relationship Id="rId1261" Type="http://schemas.openxmlformats.org/officeDocument/2006/relationships/slide" Target="slides/slide1260.xml"/><Relationship Id="rId1359" Type="http://schemas.openxmlformats.org/officeDocument/2006/relationships/slide" Target="slides/slide1358.xml"/><Relationship Id="rId936" Type="http://schemas.openxmlformats.org/officeDocument/2006/relationships/slide" Target="slides/slide935.xml"/><Relationship Id="rId1121" Type="http://schemas.openxmlformats.org/officeDocument/2006/relationships/slide" Target="slides/slide1120.xml"/><Relationship Id="rId1219" Type="http://schemas.openxmlformats.org/officeDocument/2006/relationships/slide" Target="slides/slide1218.xml"/><Relationship Id="rId1566" Type="http://schemas.openxmlformats.org/officeDocument/2006/relationships/slide" Target="slides/slide1565.xml"/><Relationship Id="rId1773" Type="http://schemas.openxmlformats.org/officeDocument/2006/relationships/slide" Target="slides/slide1772.xml"/><Relationship Id="rId65" Type="http://schemas.openxmlformats.org/officeDocument/2006/relationships/slide" Target="slides/slide64.xml"/><Relationship Id="rId1426" Type="http://schemas.openxmlformats.org/officeDocument/2006/relationships/slide" Target="slides/slide1425.xml"/><Relationship Id="rId1633" Type="http://schemas.openxmlformats.org/officeDocument/2006/relationships/slide" Target="slides/slide1632.xml"/><Relationship Id="rId1840" Type="http://schemas.openxmlformats.org/officeDocument/2006/relationships/slide" Target="slides/slide1839.xml"/><Relationship Id="rId1700" Type="http://schemas.openxmlformats.org/officeDocument/2006/relationships/slide" Target="slides/slide1699.xml"/><Relationship Id="rId1938" Type="http://schemas.openxmlformats.org/officeDocument/2006/relationships/slide" Target="slides/slide1937.xml"/><Relationship Id="rId281" Type="http://schemas.openxmlformats.org/officeDocument/2006/relationships/slide" Target="slides/slide280.xml"/><Relationship Id="rId141" Type="http://schemas.openxmlformats.org/officeDocument/2006/relationships/slide" Target="slides/slide140.xml"/><Relationship Id="rId379" Type="http://schemas.openxmlformats.org/officeDocument/2006/relationships/slide" Target="slides/slide378.xml"/><Relationship Id="rId586" Type="http://schemas.openxmlformats.org/officeDocument/2006/relationships/slide" Target="slides/slide585.xml"/><Relationship Id="rId793" Type="http://schemas.openxmlformats.org/officeDocument/2006/relationships/slide" Target="slides/slide792.xml"/><Relationship Id="rId7" Type="http://schemas.openxmlformats.org/officeDocument/2006/relationships/slide" Target="slides/slide6.xml"/><Relationship Id="rId239" Type="http://schemas.openxmlformats.org/officeDocument/2006/relationships/slide" Target="slides/slide238.xml"/><Relationship Id="rId446" Type="http://schemas.openxmlformats.org/officeDocument/2006/relationships/slide" Target="slides/slide445.xml"/><Relationship Id="rId653" Type="http://schemas.openxmlformats.org/officeDocument/2006/relationships/slide" Target="slides/slide652.xml"/><Relationship Id="rId1076" Type="http://schemas.openxmlformats.org/officeDocument/2006/relationships/slide" Target="slides/slide1075.xml"/><Relationship Id="rId1283" Type="http://schemas.openxmlformats.org/officeDocument/2006/relationships/slide" Target="slides/slide1282.xml"/><Relationship Id="rId1490" Type="http://schemas.openxmlformats.org/officeDocument/2006/relationships/slide" Target="slides/slide1489.xml"/><Relationship Id="rId306" Type="http://schemas.openxmlformats.org/officeDocument/2006/relationships/slide" Target="slides/slide305.xml"/><Relationship Id="rId860" Type="http://schemas.openxmlformats.org/officeDocument/2006/relationships/slide" Target="slides/slide859.xml"/><Relationship Id="rId958" Type="http://schemas.openxmlformats.org/officeDocument/2006/relationships/slide" Target="slides/slide957.xml"/><Relationship Id="rId1143" Type="http://schemas.openxmlformats.org/officeDocument/2006/relationships/slide" Target="slides/slide1142.xml"/><Relationship Id="rId1588" Type="http://schemas.openxmlformats.org/officeDocument/2006/relationships/slide" Target="slides/slide1587.xml"/><Relationship Id="rId1795" Type="http://schemas.openxmlformats.org/officeDocument/2006/relationships/slide" Target="slides/slide1794.xml"/><Relationship Id="rId87" Type="http://schemas.openxmlformats.org/officeDocument/2006/relationships/slide" Target="slides/slide86.xml"/><Relationship Id="rId513" Type="http://schemas.openxmlformats.org/officeDocument/2006/relationships/slide" Target="slides/slide512.xml"/><Relationship Id="rId720" Type="http://schemas.openxmlformats.org/officeDocument/2006/relationships/slide" Target="slides/slide719.xml"/><Relationship Id="rId818" Type="http://schemas.openxmlformats.org/officeDocument/2006/relationships/slide" Target="slides/slide817.xml"/><Relationship Id="rId1350" Type="http://schemas.openxmlformats.org/officeDocument/2006/relationships/slide" Target="slides/slide1349.xml"/><Relationship Id="rId1448" Type="http://schemas.openxmlformats.org/officeDocument/2006/relationships/slide" Target="slides/slide1447.xml"/><Relationship Id="rId1655" Type="http://schemas.openxmlformats.org/officeDocument/2006/relationships/slide" Target="slides/slide1654.xml"/><Relationship Id="rId1003" Type="http://schemas.openxmlformats.org/officeDocument/2006/relationships/slide" Target="slides/slide1002.xml"/><Relationship Id="rId1210" Type="http://schemas.openxmlformats.org/officeDocument/2006/relationships/slide" Target="slides/slide1209.xml"/><Relationship Id="rId1308" Type="http://schemas.openxmlformats.org/officeDocument/2006/relationships/slide" Target="slides/slide1307.xml"/><Relationship Id="rId1862" Type="http://schemas.openxmlformats.org/officeDocument/2006/relationships/slide" Target="slides/slide1861.xml"/><Relationship Id="rId1515" Type="http://schemas.openxmlformats.org/officeDocument/2006/relationships/slide" Target="slides/slide1514.xml"/><Relationship Id="rId1722" Type="http://schemas.openxmlformats.org/officeDocument/2006/relationships/slide" Target="slides/slide1721.xml"/><Relationship Id="rId14" Type="http://schemas.openxmlformats.org/officeDocument/2006/relationships/slide" Target="slides/slide13.xml"/><Relationship Id="rId163" Type="http://schemas.openxmlformats.org/officeDocument/2006/relationships/slide" Target="slides/slide162.xml"/><Relationship Id="rId370" Type="http://schemas.openxmlformats.org/officeDocument/2006/relationships/slide" Target="slides/slide369.xml"/><Relationship Id="rId230" Type="http://schemas.openxmlformats.org/officeDocument/2006/relationships/slide" Target="slides/slide229.xml"/><Relationship Id="rId468" Type="http://schemas.openxmlformats.org/officeDocument/2006/relationships/slide" Target="slides/slide467.xml"/><Relationship Id="rId675" Type="http://schemas.openxmlformats.org/officeDocument/2006/relationships/slide" Target="slides/slide674.xml"/><Relationship Id="rId882" Type="http://schemas.openxmlformats.org/officeDocument/2006/relationships/slide" Target="slides/slide881.xml"/><Relationship Id="rId1098" Type="http://schemas.openxmlformats.org/officeDocument/2006/relationships/slide" Target="slides/slide1097.xml"/><Relationship Id="rId328" Type="http://schemas.openxmlformats.org/officeDocument/2006/relationships/slide" Target="slides/slide327.xml"/><Relationship Id="rId535" Type="http://schemas.openxmlformats.org/officeDocument/2006/relationships/slide" Target="slides/slide534.xml"/><Relationship Id="rId742" Type="http://schemas.openxmlformats.org/officeDocument/2006/relationships/slide" Target="slides/slide741.xml"/><Relationship Id="rId1165" Type="http://schemas.openxmlformats.org/officeDocument/2006/relationships/slide" Target="slides/slide1164.xml"/><Relationship Id="rId1372" Type="http://schemas.openxmlformats.org/officeDocument/2006/relationships/slide" Target="slides/slide1371.xml"/><Relationship Id="rId602" Type="http://schemas.openxmlformats.org/officeDocument/2006/relationships/slide" Target="slides/slide601.xml"/><Relationship Id="rId1025" Type="http://schemas.openxmlformats.org/officeDocument/2006/relationships/slide" Target="slides/slide1024.xml"/><Relationship Id="rId1232" Type="http://schemas.openxmlformats.org/officeDocument/2006/relationships/slide" Target="slides/slide1231.xml"/><Relationship Id="rId1677" Type="http://schemas.openxmlformats.org/officeDocument/2006/relationships/slide" Target="slides/slide1676.xml"/><Relationship Id="rId1884" Type="http://schemas.openxmlformats.org/officeDocument/2006/relationships/slide" Target="slides/slide1883.xml"/><Relationship Id="rId907" Type="http://schemas.openxmlformats.org/officeDocument/2006/relationships/slide" Target="slides/slide906.xml"/><Relationship Id="rId1537" Type="http://schemas.openxmlformats.org/officeDocument/2006/relationships/slide" Target="slides/slide1536.xml"/><Relationship Id="rId1744" Type="http://schemas.openxmlformats.org/officeDocument/2006/relationships/slide" Target="slides/slide1743.xml"/><Relationship Id="rId1951" Type="http://schemas.openxmlformats.org/officeDocument/2006/relationships/theme" Target="theme/theme1.xml"/><Relationship Id="rId36" Type="http://schemas.openxmlformats.org/officeDocument/2006/relationships/slide" Target="slides/slide35.xml"/><Relationship Id="rId1604" Type="http://schemas.openxmlformats.org/officeDocument/2006/relationships/slide" Target="slides/slide1603.xml"/><Relationship Id="rId185" Type="http://schemas.openxmlformats.org/officeDocument/2006/relationships/slide" Target="slides/slide184.xml"/><Relationship Id="rId1811" Type="http://schemas.openxmlformats.org/officeDocument/2006/relationships/slide" Target="slides/slide1810.xml"/><Relationship Id="rId1909" Type="http://schemas.openxmlformats.org/officeDocument/2006/relationships/slide" Target="slides/slide1908.xml"/><Relationship Id="rId392" Type="http://schemas.openxmlformats.org/officeDocument/2006/relationships/slide" Target="slides/slide391.xml"/><Relationship Id="rId697" Type="http://schemas.openxmlformats.org/officeDocument/2006/relationships/slide" Target="slides/slide696.xml"/><Relationship Id="rId252" Type="http://schemas.openxmlformats.org/officeDocument/2006/relationships/slide" Target="slides/slide251.xml"/><Relationship Id="rId1187" Type="http://schemas.openxmlformats.org/officeDocument/2006/relationships/slide" Target="slides/slide1186.xml"/><Relationship Id="rId112" Type="http://schemas.openxmlformats.org/officeDocument/2006/relationships/slide" Target="slides/slide111.xml"/><Relationship Id="rId557" Type="http://schemas.openxmlformats.org/officeDocument/2006/relationships/slide" Target="slides/slide556.xml"/><Relationship Id="rId764" Type="http://schemas.openxmlformats.org/officeDocument/2006/relationships/slide" Target="slides/slide763.xml"/><Relationship Id="rId971" Type="http://schemas.openxmlformats.org/officeDocument/2006/relationships/slide" Target="slides/slide970.xml"/><Relationship Id="rId1394" Type="http://schemas.openxmlformats.org/officeDocument/2006/relationships/slide" Target="slides/slide1393.xml"/><Relationship Id="rId1699" Type="http://schemas.openxmlformats.org/officeDocument/2006/relationships/slide" Target="slides/slide1698.xml"/><Relationship Id="rId417" Type="http://schemas.openxmlformats.org/officeDocument/2006/relationships/slide" Target="slides/slide416.xml"/><Relationship Id="rId624" Type="http://schemas.openxmlformats.org/officeDocument/2006/relationships/slide" Target="slides/slide623.xml"/><Relationship Id="rId831" Type="http://schemas.openxmlformats.org/officeDocument/2006/relationships/slide" Target="slides/slide830.xml"/><Relationship Id="rId1047" Type="http://schemas.openxmlformats.org/officeDocument/2006/relationships/slide" Target="slides/slide1046.xml"/><Relationship Id="rId1254" Type="http://schemas.openxmlformats.org/officeDocument/2006/relationships/slide" Target="slides/slide1253.xml"/><Relationship Id="rId1461" Type="http://schemas.openxmlformats.org/officeDocument/2006/relationships/slide" Target="slides/slide1460.xml"/><Relationship Id="rId929" Type="http://schemas.openxmlformats.org/officeDocument/2006/relationships/slide" Target="slides/slide928.xml"/><Relationship Id="rId1114" Type="http://schemas.openxmlformats.org/officeDocument/2006/relationships/slide" Target="slides/slide1113.xml"/><Relationship Id="rId1321" Type="http://schemas.openxmlformats.org/officeDocument/2006/relationships/slide" Target="slides/slide1320.xml"/><Relationship Id="rId1559" Type="http://schemas.openxmlformats.org/officeDocument/2006/relationships/slide" Target="slides/slide1558.xml"/><Relationship Id="rId1766" Type="http://schemas.openxmlformats.org/officeDocument/2006/relationships/slide" Target="slides/slide1765.xml"/><Relationship Id="rId58" Type="http://schemas.openxmlformats.org/officeDocument/2006/relationships/slide" Target="slides/slide57.xml"/><Relationship Id="rId1419" Type="http://schemas.openxmlformats.org/officeDocument/2006/relationships/slide" Target="slides/slide1418.xml"/><Relationship Id="rId1626" Type="http://schemas.openxmlformats.org/officeDocument/2006/relationships/slide" Target="slides/slide1625.xml"/><Relationship Id="rId1833" Type="http://schemas.openxmlformats.org/officeDocument/2006/relationships/slide" Target="slides/slide1832.xml"/><Relationship Id="rId1900" Type="http://schemas.openxmlformats.org/officeDocument/2006/relationships/slide" Target="slides/slide1899.xml"/><Relationship Id="rId274" Type="http://schemas.openxmlformats.org/officeDocument/2006/relationships/slide" Target="slides/slide273.xml"/><Relationship Id="rId481" Type="http://schemas.openxmlformats.org/officeDocument/2006/relationships/slide" Target="slides/slide480.xml"/><Relationship Id="rId134" Type="http://schemas.openxmlformats.org/officeDocument/2006/relationships/slide" Target="slides/slide133.xml"/><Relationship Id="rId579" Type="http://schemas.openxmlformats.org/officeDocument/2006/relationships/slide" Target="slides/slide578.xml"/><Relationship Id="rId786" Type="http://schemas.openxmlformats.org/officeDocument/2006/relationships/slide" Target="slides/slide785.xml"/><Relationship Id="rId993" Type="http://schemas.openxmlformats.org/officeDocument/2006/relationships/slide" Target="slides/slide992.xml"/><Relationship Id="rId341" Type="http://schemas.openxmlformats.org/officeDocument/2006/relationships/slide" Target="slides/slide340.xml"/><Relationship Id="rId439" Type="http://schemas.openxmlformats.org/officeDocument/2006/relationships/slide" Target="slides/slide438.xml"/><Relationship Id="rId646" Type="http://schemas.openxmlformats.org/officeDocument/2006/relationships/slide" Target="slides/slide645.xml"/><Relationship Id="rId1069" Type="http://schemas.openxmlformats.org/officeDocument/2006/relationships/slide" Target="slides/slide1068.xml"/><Relationship Id="rId1276" Type="http://schemas.openxmlformats.org/officeDocument/2006/relationships/slide" Target="slides/slide1275.xml"/><Relationship Id="rId1483" Type="http://schemas.openxmlformats.org/officeDocument/2006/relationships/slide" Target="slides/slide1482.xml"/><Relationship Id="rId201" Type="http://schemas.openxmlformats.org/officeDocument/2006/relationships/slide" Target="slides/slide200.xml"/><Relationship Id="rId506" Type="http://schemas.openxmlformats.org/officeDocument/2006/relationships/slide" Target="slides/slide505.xml"/><Relationship Id="rId853" Type="http://schemas.openxmlformats.org/officeDocument/2006/relationships/slide" Target="slides/slide852.xml"/><Relationship Id="rId1136" Type="http://schemas.openxmlformats.org/officeDocument/2006/relationships/slide" Target="slides/slide1135.xml"/><Relationship Id="rId1690" Type="http://schemas.openxmlformats.org/officeDocument/2006/relationships/slide" Target="slides/slide1689.xml"/><Relationship Id="rId1788" Type="http://schemas.openxmlformats.org/officeDocument/2006/relationships/slide" Target="slides/slide1787.xml"/><Relationship Id="rId713" Type="http://schemas.openxmlformats.org/officeDocument/2006/relationships/slide" Target="slides/slide712.xml"/><Relationship Id="rId920" Type="http://schemas.openxmlformats.org/officeDocument/2006/relationships/slide" Target="slides/slide919.xml"/><Relationship Id="rId1343" Type="http://schemas.openxmlformats.org/officeDocument/2006/relationships/slide" Target="slides/slide1342.xml"/><Relationship Id="rId1550" Type="http://schemas.openxmlformats.org/officeDocument/2006/relationships/slide" Target="slides/slide1549.xml"/><Relationship Id="rId1648" Type="http://schemas.openxmlformats.org/officeDocument/2006/relationships/slide" Target="slides/slide1647.xml"/><Relationship Id="rId1203" Type="http://schemas.openxmlformats.org/officeDocument/2006/relationships/slide" Target="slides/slide1202.xml"/><Relationship Id="rId1410" Type="http://schemas.openxmlformats.org/officeDocument/2006/relationships/slide" Target="slides/slide1409.xml"/><Relationship Id="rId1508" Type="http://schemas.openxmlformats.org/officeDocument/2006/relationships/slide" Target="slides/slide1507.xml"/><Relationship Id="rId1855" Type="http://schemas.openxmlformats.org/officeDocument/2006/relationships/slide" Target="slides/slide1854.xml"/><Relationship Id="rId1715" Type="http://schemas.openxmlformats.org/officeDocument/2006/relationships/slide" Target="slides/slide1714.xml"/><Relationship Id="rId1922" Type="http://schemas.openxmlformats.org/officeDocument/2006/relationships/slide" Target="slides/slide1921.xml"/><Relationship Id="rId296" Type="http://schemas.openxmlformats.org/officeDocument/2006/relationships/slide" Target="slides/slide295.xml"/><Relationship Id="rId156" Type="http://schemas.openxmlformats.org/officeDocument/2006/relationships/slide" Target="slides/slide155.xml"/><Relationship Id="rId363" Type="http://schemas.openxmlformats.org/officeDocument/2006/relationships/slide" Target="slides/slide362.xml"/><Relationship Id="rId570" Type="http://schemas.openxmlformats.org/officeDocument/2006/relationships/slide" Target="slides/slide569.xml"/><Relationship Id="rId223" Type="http://schemas.openxmlformats.org/officeDocument/2006/relationships/slide" Target="slides/slide222.xml"/><Relationship Id="rId430" Type="http://schemas.openxmlformats.org/officeDocument/2006/relationships/slide" Target="slides/slide429.xml"/><Relationship Id="rId668" Type="http://schemas.openxmlformats.org/officeDocument/2006/relationships/slide" Target="slides/slide667.xml"/><Relationship Id="rId875" Type="http://schemas.openxmlformats.org/officeDocument/2006/relationships/slide" Target="slides/slide874.xml"/><Relationship Id="rId1060" Type="http://schemas.openxmlformats.org/officeDocument/2006/relationships/slide" Target="slides/slide1059.xml"/><Relationship Id="rId1298" Type="http://schemas.openxmlformats.org/officeDocument/2006/relationships/slide" Target="slides/slide1297.xml"/><Relationship Id="rId528" Type="http://schemas.openxmlformats.org/officeDocument/2006/relationships/slide" Target="slides/slide527.xml"/><Relationship Id="rId735" Type="http://schemas.openxmlformats.org/officeDocument/2006/relationships/slide" Target="slides/slide734.xml"/><Relationship Id="rId942" Type="http://schemas.openxmlformats.org/officeDocument/2006/relationships/slide" Target="slides/slide941.xml"/><Relationship Id="rId1158" Type="http://schemas.openxmlformats.org/officeDocument/2006/relationships/slide" Target="slides/slide1157.xml"/><Relationship Id="rId1365" Type="http://schemas.openxmlformats.org/officeDocument/2006/relationships/slide" Target="slides/slide1364.xml"/><Relationship Id="rId1572" Type="http://schemas.openxmlformats.org/officeDocument/2006/relationships/slide" Target="slides/slide1571.xml"/><Relationship Id="rId1018" Type="http://schemas.openxmlformats.org/officeDocument/2006/relationships/slide" Target="slides/slide1017.xml"/><Relationship Id="rId1225" Type="http://schemas.openxmlformats.org/officeDocument/2006/relationships/slide" Target="slides/slide1224.xml"/><Relationship Id="rId1432" Type="http://schemas.openxmlformats.org/officeDocument/2006/relationships/slide" Target="slides/slide1431.xml"/><Relationship Id="rId1877" Type="http://schemas.openxmlformats.org/officeDocument/2006/relationships/slide" Target="slides/slide1876.xml"/><Relationship Id="rId71" Type="http://schemas.openxmlformats.org/officeDocument/2006/relationships/slide" Target="slides/slide70.xml"/><Relationship Id="rId802" Type="http://schemas.openxmlformats.org/officeDocument/2006/relationships/slide" Target="slides/slide801.xml"/><Relationship Id="rId1737" Type="http://schemas.openxmlformats.org/officeDocument/2006/relationships/slide" Target="slides/slide1736.xml"/><Relationship Id="rId1944" Type="http://schemas.openxmlformats.org/officeDocument/2006/relationships/slide" Target="slides/slide1943.xml"/><Relationship Id="rId29" Type="http://schemas.openxmlformats.org/officeDocument/2006/relationships/slide" Target="slides/slide28.xml"/><Relationship Id="rId178" Type="http://schemas.openxmlformats.org/officeDocument/2006/relationships/slide" Target="slides/slide177.xml"/><Relationship Id="rId1804" Type="http://schemas.openxmlformats.org/officeDocument/2006/relationships/slide" Target="slides/slide1803.xml"/><Relationship Id="rId385" Type="http://schemas.openxmlformats.org/officeDocument/2006/relationships/slide" Target="slides/slide384.xml"/><Relationship Id="rId592" Type="http://schemas.openxmlformats.org/officeDocument/2006/relationships/slide" Target="slides/slide591.xml"/><Relationship Id="rId245" Type="http://schemas.openxmlformats.org/officeDocument/2006/relationships/slide" Target="slides/slide244.xml"/><Relationship Id="rId452" Type="http://schemas.openxmlformats.org/officeDocument/2006/relationships/slide" Target="slides/slide451.xml"/><Relationship Id="rId897" Type="http://schemas.openxmlformats.org/officeDocument/2006/relationships/slide" Target="slides/slide896.xml"/><Relationship Id="rId1082" Type="http://schemas.openxmlformats.org/officeDocument/2006/relationships/slide" Target="slides/slide1081.xml"/><Relationship Id="rId105" Type="http://schemas.openxmlformats.org/officeDocument/2006/relationships/slide" Target="slides/slide104.xml"/><Relationship Id="rId312" Type="http://schemas.openxmlformats.org/officeDocument/2006/relationships/slide" Target="slides/slide311.xml"/><Relationship Id="rId757" Type="http://schemas.openxmlformats.org/officeDocument/2006/relationships/slide" Target="slides/slide756.xml"/><Relationship Id="rId964" Type="http://schemas.openxmlformats.org/officeDocument/2006/relationships/slide" Target="slides/slide963.xml"/><Relationship Id="rId1387" Type="http://schemas.openxmlformats.org/officeDocument/2006/relationships/slide" Target="slides/slide1386.xml"/><Relationship Id="rId1594" Type="http://schemas.openxmlformats.org/officeDocument/2006/relationships/slide" Target="slides/slide1593.xml"/><Relationship Id="rId93" Type="http://schemas.openxmlformats.org/officeDocument/2006/relationships/slide" Target="slides/slide92.xml"/><Relationship Id="rId617" Type="http://schemas.openxmlformats.org/officeDocument/2006/relationships/slide" Target="slides/slide616.xml"/><Relationship Id="rId824" Type="http://schemas.openxmlformats.org/officeDocument/2006/relationships/slide" Target="slides/slide823.xml"/><Relationship Id="rId1247" Type="http://schemas.openxmlformats.org/officeDocument/2006/relationships/slide" Target="slides/slide1246.xml"/><Relationship Id="rId1454" Type="http://schemas.openxmlformats.org/officeDocument/2006/relationships/slide" Target="slides/slide1453.xml"/><Relationship Id="rId1661" Type="http://schemas.openxmlformats.org/officeDocument/2006/relationships/slide" Target="slides/slide1660.xml"/><Relationship Id="rId1899" Type="http://schemas.openxmlformats.org/officeDocument/2006/relationships/slide" Target="slides/slide1898.xml"/><Relationship Id="rId1107" Type="http://schemas.openxmlformats.org/officeDocument/2006/relationships/slide" Target="slides/slide1106.xml"/><Relationship Id="rId1314" Type="http://schemas.openxmlformats.org/officeDocument/2006/relationships/slide" Target="slides/slide1313.xml"/><Relationship Id="rId1521" Type="http://schemas.openxmlformats.org/officeDocument/2006/relationships/slide" Target="slides/slide1520.xml"/><Relationship Id="rId1759" Type="http://schemas.openxmlformats.org/officeDocument/2006/relationships/slide" Target="slides/slide1758.xml"/><Relationship Id="rId1619" Type="http://schemas.openxmlformats.org/officeDocument/2006/relationships/slide" Target="slides/slide1618.xml"/><Relationship Id="rId1826" Type="http://schemas.openxmlformats.org/officeDocument/2006/relationships/slide" Target="slides/slide1825.xml"/><Relationship Id="rId20" Type="http://schemas.openxmlformats.org/officeDocument/2006/relationships/slide" Target="slides/slide19.xml"/><Relationship Id="rId267" Type="http://schemas.openxmlformats.org/officeDocument/2006/relationships/slide" Target="slides/slide266.xml"/><Relationship Id="rId474" Type="http://schemas.openxmlformats.org/officeDocument/2006/relationships/slide" Target="slides/slide473.xml"/><Relationship Id="rId127" Type="http://schemas.openxmlformats.org/officeDocument/2006/relationships/slide" Target="slides/slide126.xml"/><Relationship Id="rId681" Type="http://schemas.openxmlformats.org/officeDocument/2006/relationships/slide" Target="slides/slide680.xml"/><Relationship Id="rId779" Type="http://schemas.openxmlformats.org/officeDocument/2006/relationships/slide" Target="slides/slide778.xml"/><Relationship Id="rId986" Type="http://schemas.openxmlformats.org/officeDocument/2006/relationships/slide" Target="slides/slide985.xml"/><Relationship Id="rId334" Type="http://schemas.openxmlformats.org/officeDocument/2006/relationships/slide" Target="slides/slide333.xml"/><Relationship Id="rId541" Type="http://schemas.openxmlformats.org/officeDocument/2006/relationships/slide" Target="slides/slide540.xml"/><Relationship Id="rId639" Type="http://schemas.openxmlformats.org/officeDocument/2006/relationships/slide" Target="slides/slide638.xml"/><Relationship Id="rId1171" Type="http://schemas.openxmlformats.org/officeDocument/2006/relationships/slide" Target="slides/slide1170.xml"/><Relationship Id="rId1269" Type="http://schemas.openxmlformats.org/officeDocument/2006/relationships/slide" Target="slides/slide1268.xml"/><Relationship Id="rId1476" Type="http://schemas.openxmlformats.org/officeDocument/2006/relationships/slide" Target="slides/slide1475.xml"/><Relationship Id="rId401" Type="http://schemas.openxmlformats.org/officeDocument/2006/relationships/slide" Target="slides/slide400.xml"/><Relationship Id="rId846" Type="http://schemas.openxmlformats.org/officeDocument/2006/relationships/slide" Target="slides/slide845.xml"/><Relationship Id="rId1031" Type="http://schemas.openxmlformats.org/officeDocument/2006/relationships/slide" Target="slides/slide1030.xml"/><Relationship Id="rId1129" Type="http://schemas.openxmlformats.org/officeDocument/2006/relationships/slide" Target="slides/slide1128.xml"/><Relationship Id="rId1683" Type="http://schemas.openxmlformats.org/officeDocument/2006/relationships/slide" Target="slides/slide1682.xml"/><Relationship Id="rId1890" Type="http://schemas.openxmlformats.org/officeDocument/2006/relationships/slide" Target="slides/slide1889.xml"/><Relationship Id="rId706" Type="http://schemas.openxmlformats.org/officeDocument/2006/relationships/slide" Target="slides/slide705.xml"/><Relationship Id="rId913" Type="http://schemas.openxmlformats.org/officeDocument/2006/relationships/slide" Target="slides/slide912.xml"/><Relationship Id="rId1336" Type="http://schemas.openxmlformats.org/officeDocument/2006/relationships/slide" Target="slides/slide1335.xml"/><Relationship Id="rId1543" Type="http://schemas.openxmlformats.org/officeDocument/2006/relationships/slide" Target="slides/slide1542.xml"/><Relationship Id="rId1750" Type="http://schemas.openxmlformats.org/officeDocument/2006/relationships/slide" Target="slides/slide1749.xml"/><Relationship Id="rId42" Type="http://schemas.openxmlformats.org/officeDocument/2006/relationships/slide" Target="slides/slide41.xml"/><Relationship Id="rId1403" Type="http://schemas.openxmlformats.org/officeDocument/2006/relationships/slide" Target="slides/slide1402.xml"/><Relationship Id="rId1610" Type="http://schemas.openxmlformats.org/officeDocument/2006/relationships/slide" Target="slides/slide1609.xml"/><Relationship Id="rId1848" Type="http://schemas.openxmlformats.org/officeDocument/2006/relationships/slide" Target="slides/slide1847.xml"/><Relationship Id="rId191" Type="http://schemas.openxmlformats.org/officeDocument/2006/relationships/slide" Target="slides/slide190.xml"/><Relationship Id="rId1708" Type="http://schemas.openxmlformats.org/officeDocument/2006/relationships/slide" Target="slides/slide1707.xml"/><Relationship Id="rId1915" Type="http://schemas.openxmlformats.org/officeDocument/2006/relationships/slide" Target="slides/slide1914.xml"/><Relationship Id="rId289" Type="http://schemas.openxmlformats.org/officeDocument/2006/relationships/slide" Target="slides/slide288.xml"/><Relationship Id="rId496" Type="http://schemas.openxmlformats.org/officeDocument/2006/relationships/slide" Target="slides/slide495.xml"/><Relationship Id="rId149" Type="http://schemas.openxmlformats.org/officeDocument/2006/relationships/slide" Target="slides/slide148.xml"/><Relationship Id="rId356" Type="http://schemas.openxmlformats.org/officeDocument/2006/relationships/slide" Target="slides/slide355.xml"/><Relationship Id="rId563" Type="http://schemas.openxmlformats.org/officeDocument/2006/relationships/slide" Target="slides/slide562.xml"/><Relationship Id="rId770" Type="http://schemas.openxmlformats.org/officeDocument/2006/relationships/slide" Target="slides/slide769.xml"/><Relationship Id="rId1193" Type="http://schemas.openxmlformats.org/officeDocument/2006/relationships/slide" Target="slides/slide1192.xml"/><Relationship Id="rId216" Type="http://schemas.openxmlformats.org/officeDocument/2006/relationships/slide" Target="slides/slide215.xml"/><Relationship Id="rId423" Type="http://schemas.openxmlformats.org/officeDocument/2006/relationships/slide" Target="slides/slide422.xml"/><Relationship Id="rId868" Type="http://schemas.openxmlformats.org/officeDocument/2006/relationships/slide" Target="slides/slide867.xml"/><Relationship Id="rId1053" Type="http://schemas.openxmlformats.org/officeDocument/2006/relationships/slide" Target="slides/slide1052.xml"/><Relationship Id="rId1260" Type="http://schemas.openxmlformats.org/officeDocument/2006/relationships/slide" Target="slides/slide1259.xml"/><Relationship Id="rId1498" Type="http://schemas.openxmlformats.org/officeDocument/2006/relationships/slide" Target="slides/slide1497.xml"/><Relationship Id="rId630" Type="http://schemas.openxmlformats.org/officeDocument/2006/relationships/slide" Target="slides/slide629.xml"/><Relationship Id="rId728" Type="http://schemas.openxmlformats.org/officeDocument/2006/relationships/slide" Target="slides/slide727.xml"/><Relationship Id="rId935" Type="http://schemas.openxmlformats.org/officeDocument/2006/relationships/slide" Target="slides/slide934.xml"/><Relationship Id="rId1358" Type="http://schemas.openxmlformats.org/officeDocument/2006/relationships/slide" Target="slides/slide1357.xml"/><Relationship Id="rId1565" Type="http://schemas.openxmlformats.org/officeDocument/2006/relationships/slide" Target="slides/slide1564.xml"/><Relationship Id="rId1772" Type="http://schemas.openxmlformats.org/officeDocument/2006/relationships/slide" Target="slides/slide1771.xml"/><Relationship Id="rId64" Type="http://schemas.openxmlformats.org/officeDocument/2006/relationships/slide" Target="slides/slide63.xml"/><Relationship Id="rId367" Type="http://schemas.openxmlformats.org/officeDocument/2006/relationships/slide" Target="slides/slide366.xml"/><Relationship Id="rId574" Type="http://schemas.openxmlformats.org/officeDocument/2006/relationships/slide" Target="slides/slide573.xml"/><Relationship Id="rId1120" Type="http://schemas.openxmlformats.org/officeDocument/2006/relationships/slide" Target="slides/slide1119.xml"/><Relationship Id="rId1218" Type="http://schemas.openxmlformats.org/officeDocument/2006/relationships/slide" Target="slides/slide1217.xml"/><Relationship Id="rId1425" Type="http://schemas.openxmlformats.org/officeDocument/2006/relationships/slide" Target="slides/slide1424.xml"/><Relationship Id="rId227" Type="http://schemas.openxmlformats.org/officeDocument/2006/relationships/slide" Target="slides/slide226.xml"/><Relationship Id="rId781" Type="http://schemas.openxmlformats.org/officeDocument/2006/relationships/slide" Target="slides/slide780.xml"/><Relationship Id="rId879" Type="http://schemas.openxmlformats.org/officeDocument/2006/relationships/slide" Target="slides/slide878.xml"/><Relationship Id="rId1632" Type="http://schemas.openxmlformats.org/officeDocument/2006/relationships/slide" Target="slides/slide1631.xml"/><Relationship Id="rId1937" Type="http://schemas.openxmlformats.org/officeDocument/2006/relationships/slide" Target="slides/slide1936.xml"/><Relationship Id="rId434" Type="http://schemas.openxmlformats.org/officeDocument/2006/relationships/slide" Target="slides/slide433.xml"/><Relationship Id="rId641" Type="http://schemas.openxmlformats.org/officeDocument/2006/relationships/slide" Target="slides/slide640.xml"/><Relationship Id="rId739" Type="http://schemas.openxmlformats.org/officeDocument/2006/relationships/slide" Target="slides/slide738.xml"/><Relationship Id="rId1064" Type="http://schemas.openxmlformats.org/officeDocument/2006/relationships/slide" Target="slides/slide1063.xml"/><Relationship Id="rId1271" Type="http://schemas.openxmlformats.org/officeDocument/2006/relationships/slide" Target="slides/slide1270.xml"/><Relationship Id="rId1369" Type="http://schemas.openxmlformats.org/officeDocument/2006/relationships/slide" Target="slides/slide1368.xml"/><Relationship Id="rId1576" Type="http://schemas.openxmlformats.org/officeDocument/2006/relationships/slide" Target="slides/slide1575.xml"/><Relationship Id="rId280" Type="http://schemas.openxmlformats.org/officeDocument/2006/relationships/slide" Target="slides/slide279.xml"/><Relationship Id="rId501" Type="http://schemas.openxmlformats.org/officeDocument/2006/relationships/slide" Target="slides/slide500.xml"/><Relationship Id="rId946" Type="http://schemas.openxmlformats.org/officeDocument/2006/relationships/slide" Target="slides/slide945.xml"/><Relationship Id="rId1131" Type="http://schemas.openxmlformats.org/officeDocument/2006/relationships/slide" Target="slides/slide1130.xml"/><Relationship Id="rId1229" Type="http://schemas.openxmlformats.org/officeDocument/2006/relationships/slide" Target="slides/slide1228.xml"/><Relationship Id="rId1783" Type="http://schemas.openxmlformats.org/officeDocument/2006/relationships/slide" Target="slides/slide1782.xml"/><Relationship Id="rId75" Type="http://schemas.openxmlformats.org/officeDocument/2006/relationships/slide" Target="slides/slide74.xml"/><Relationship Id="rId140" Type="http://schemas.openxmlformats.org/officeDocument/2006/relationships/slide" Target="slides/slide139.xml"/><Relationship Id="rId378" Type="http://schemas.openxmlformats.org/officeDocument/2006/relationships/slide" Target="slides/slide377.xml"/><Relationship Id="rId585" Type="http://schemas.openxmlformats.org/officeDocument/2006/relationships/slide" Target="slides/slide584.xml"/><Relationship Id="rId792" Type="http://schemas.openxmlformats.org/officeDocument/2006/relationships/slide" Target="slides/slide791.xml"/><Relationship Id="rId806" Type="http://schemas.openxmlformats.org/officeDocument/2006/relationships/slide" Target="slides/slide805.xml"/><Relationship Id="rId1436" Type="http://schemas.openxmlformats.org/officeDocument/2006/relationships/slide" Target="slides/slide1435.xml"/><Relationship Id="rId1643" Type="http://schemas.openxmlformats.org/officeDocument/2006/relationships/slide" Target="slides/slide1642.xml"/><Relationship Id="rId1850" Type="http://schemas.openxmlformats.org/officeDocument/2006/relationships/slide" Target="slides/slide1849.xml"/><Relationship Id="rId6" Type="http://schemas.openxmlformats.org/officeDocument/2006/relationships/slide" Target="slides/slide5.xml"/><Relationship Id="rId238" Type="http://schemas.openxmlformats.org/officeDocument/2006/relationships/slide" Target="slides/slide237.xml"/><Relationship Id="rId445" Type="http://schemas.openxmlformats.org/officeDocument/2006/relationships/slide" Target="slides/slide444.xml"/><Relationship Id="rId652" Type="http://schemas.openxmlformats.org/officeDocument/2006/relationships/slide" Target="slides/slide651.xml"/><Relationship Id="rId1075" Type="http://schemas.openxmlformats.org/officeDocument/2006/relationships/slide" Target="slides/slide1074.xml"/><Relationship Id="rId1282" Type="http://schemas.openxmlformats.org/officeDocument/2006/relationships/slide" Target="slides/slide1281.xml"/><Relationship Id="rId1503" Type="http://schemas.openxmlformats.org/officeDocument/2006/relationships/slide" Target="slides/slide1502.xml"/><Relationship Id="rId1710" Type="http://schemas.openxmlformats.org/officeDocument/2006/relationships/slide" Target="slides/slide1709.xml"/><Relationship Id="rId1948" Type="http://schemas.openxmlformats.org/officeDocument/2006/relationships/notesMaster" Target="notesMasters/notesMaster1.xml"/><Relationship Id="rId291" Type="http://schemas.openxmlformats.org/officeDocument/2006/relationships/slide" Target="slides/slide290.xml"/><Relationship Id="rId305" Type="http://schemas.openxmlformats.org/officeDocument/2006/relationships/slide" Target="slides/slide304.xml"/><Relationship Id="rId512" Type="http://schemas.openxmlformats.org/officeDocument/2006/relationships/slide" Target="slides/slide511.xml"/><Relationship Id="rId957" Type="http://schemas.openxmlformats.org/officeDocument/2006/relationships/slide" Target="slides/slide956.xml"/><Relationship Id="rId1142" Type="http://schemas.openxmlformats.org/officeDocument/2006/relationships/slide" Target="slides/slide1141.xml"/><Relationship Id="rId1587" Type="http://schemas.openxmlformats.org/officeDocument/2006/relationships/slide" Target="slides/slide1586.xml"/><Relationship Id="rId1794" Type="http://schemas.openxmlformats.org/officeDocument/2006/relationships/slide" Target="slides/slide1793.xml"/><Relationship Id="rId1808" Type="http://schemas.openxmlformats.org/officeDocument/2006/relationships/slide" Target="slides/slide1807.xml"/><Relationship Id="rId86" Type="http://schemas.openxmlformats.org/officeDocument/2006/relationships/slide" Target="slides/slide85.xml"/><Relationship Id="rId151" Type="http://schemas.openxmlformats.org/officeDocument/2006/relationships/slide" Target="slides/slide150.xml"/><Relationship Id="rId389" Type="http://schemas.openxmlformats.org/officeDocument/2006/relationships/slide" Target="slides/slide388.xml"/><Relationship Id="rId596" Type="http://schemas.openxmlformats.org/officeDocument/2006/relationships/slide" Target="slides/slide595.xml"/><Relationship Id="rId817" Type="http://schemas.openxmlformats.org/officeDocument/2006/relationships/slide" Target="slides/slide816.xml"/><Relationship Id="rId1002" Type="http://schemas.openxmlformats.org/officeDocument/2006/relationships/slide" Target="slides/slide1001.xml"/><Relationship Id="rId1447" Type="http://schemas.openxmlformats.org/officeDocument/2006/relationships/slide" Target="slides/slide1446.xml"/><Relationship Id="rId1654" Type="http://schemas.openxmlformats.org/officeDocument/2006/relationships/slide" Target="slides/slide1653.xml"/><Relationship Id="rId1861" Type="http://schemas.openxmlformats.org/officeDocument/2006/relationships/slide" Target="slides/slide1860.xml"/><Relationship Id="rId249" Type="http://schemas.openxmlformats.org/officeDocument/2006/relationships/slide" Target="slides/slide248.xml"/><Relationship Id="rId456" Type="http://schemas.openxmlformats.org/officeDocument/2006/relationships/slide" Target="slides/slide455.xml"/><Relationship Id="rId663" Type="http://schemas.openxmlformats.org/officeDocument/2006/relationships/slide" Target="slides/slide662.xml"/><Relationship Id="rId870" Type="http://schemas.openxmlformats.org/officeDocument/2006/relationships/slide" Target="slides/slide869.xml"/><Relationship Id="rId1086" Type="http://schemas.openxmlformats.org/officeDocument/2006/relationships/slide" Target="slides/slide1085.xml"/><Relationship Id="rId1293" Type="http://schemas.openxmlformats.org/officeDocument/2006/relationships/slide" Target="slides/slide1292.xml"/><Relationship Id="rId1307" Type="http://schemas.openxmlformats.org/officeDocument/2006/relationships/slide" Target="slides/slide1306.xml"/><Relationship Id="rId1514" Type="http://schemas.openxmlformats.org/officeDocument/2006/relationships/slide" Target="slides/slide1513.xml"/><Relationship Id="rId1721" Type="http://schemas.openxmlformats.org/officeDocument/2006/relationships/slide" Target="slides/slide1720.xml"/><Relationship Id="rId13" Type="http://schemas.openxmlformats.org/officeDocument/2006/relationships/slide" Target="slides/slide12.xml"/><Relationship Id="rId109" Type="http://schemas.openxmlformats.org/officeDocument/2006/relationships/slide" Target="slides/slide108.xml"/><Relationship Id="rId316" Type="http://schemas.openxmlformats.org/officeDocument/2006/relationships/slide" Target="slides/slide315.xml"/><Relationship Id="rId523" Type="http://schemas.openxmlformats.org/officeDocument/2006/relationships/slide" Target="slides/slide522.xml"/><Relationship Id="rId968" Type="http://schemas.openxmlformats.org/officeDocument/2006/relationships/slide" Target="slides/slide967.xml"/><Relationship Id="rId1153" Type="http://schemas.openxmlformats.org/officeDocument/2006/relationships/slide" Target="slides/slide1152.xml"/><Relationship Id="rId1598" Type="http://schemas.openxmlformats.org/officeDocument/2006/relationships/slide" Target="slides/slide1597.xml"/><Relationship Id="rId1819" Type="http://schemas.openxmlformats.org/officeDocument/2006/relationships/slide" Target="slides/slide1818.xml"/><Relationship Id="rId97" Type="http://schemas.openxmlformats.org/officeDocument/2006/relationships/slide" Target="slides/slide96.xml"/><Relationship Id="rId730" Type="http://schemas.openxmlformats.org/officeDocument/2006/relationships/slide" Target="slides/slide729.xml"/><Relationship Id="rId828" Type="http://schemas.openxmlformats.org/officeDocument/2006/relationships/slide" Target="slides/slide827.xml"/><Relationship Id="rId1013" Type="http://schemas.openxmlformats.org/officeDocument/2006/relationships/slide" Target="slides/slide1012.xml"/><Relationship Id="rId1360" Type="http://schemas.openxmlformats.org/officeDocument/2006/relationships/slide" Target="slides/slide1359.xml"/><Relationship Id="rId1458" Type="http://schemas.openxmlformats.org/officeDocument/2006/relationships/slide" Target="slides/slide1457.xml"/><Relationship Id="rId1665" Type="http://schemas.openxmlformats.org/officeDocument/2006/relationships/slide" Target="slides/slide1664.xml"/><Relationship Id="rId1872" Type="http://schemas.openxmlformats.org/officeDocument/2006/relationships/slide" Target="slides/slide1871.xml"/><Relationship Id="rId162" Type="http://schemas.openxmlformats.org/officeDocument/2006/relationships/slide" Target="slides/slide161.xml"/><Relationship Id="rId467" Type="http://schemas.openxmlformats.org/officeDocument/2006/relationships/slide" Target="slides/slide466.xml"/><Relationship Id="rId1097" Type="http://schemas.openxmlformats.org/officeDocument/2006/relationships/slide" Target="slides/slide1096.xml"/><Relationship Id="rId1220" Type="http://schemas.openxmlformats.org/officeDocument/2006/relationships/slide" Target="slides/slide1219.xml"/><Relationship Id="rId1318" Type="http://schemas.openxmlformats.org/officeDocument/2006/relationships/slide" Target="slides/slide1317.xml"/><Relationship Id="rId1525" Type="http://schemas.openxmlformats.org/officeDocument/2006/relationships/slide" Target="slides/slide1524.xml"/><Relationship Id="rId674" Type="http://schemas.openxmlformats.org/officeDocument/2006/relationships/slide" Target="slides/slide673.xml"/><Relationship Id="rId881" Type="http://schemas.openxmlformats.org/officeDocument/2006/relationships/slide" Target="slides/slide880.xml"/><Relationship Id="rId979" Type="http://schemas.openxmlformats.org/officeDocument/2006/relationships/slide" Target="slides/slide978.xml"/><Relationship Id="rId1732" Type="http://schemas.openxmlformats.org/officeDocument/2006/relationships/slide" Target="slides/slide1731.xml"/><Relationship Id="rId24" Type="http://schemas.openxmlformats.org/officeDocument/2006/relationships/slide" Target="slides/slide23.xml"/><Relationship Id="rId327" Type="http://schemas.openxmlformats.org/officeDocument/2006/relationships/slide" Target="slides/slide326.xml"/><Relationship Id="rId534" Type="http://schemas.openxmlformats.org/officeDocument/2006/relationships/slide" Target="slides/slide533.xml"/><Relationship Id="rId741" Type="http://schemas.openxmlformats.org/officeDocument/2006/relationships/slide" Target="slides/slide740.xml"/><Relationship Id="rId839" Type="http://schemas.openxmlformats.org/officeDocument/2006/relationships/slide" Target="slides/slide838.xml"/><Relationship Id="rId1164" Type="http://schemas.openxmlformats.org/officeDocument/2006/relationships/slide" Target="slides/slide1163.xml"/><Relationship Id="rId1371" Type="http://schemas.openxmlformats.org/officeDocument/2006/relationships/slide" Target="slides/slide1370.xml"/><Relationship Id="rId1469" Type="http://schemas.openxmlformats.org/officeDocument/2006/relationships/slide" Target="slides/slide1468.xml"/><Relationship Id="rId173" Type="http://schemas.openxmlformats.org/officeDocument/2006/relationships/slide" Target="slides/slide172.xml"/><Relationship Id="rId380" Type="http://schemas.openxmlformats.org/officeDocument/2006/relationships/slide" Target="slides/slide379.xml"/><Relationship Id="rId601" Type="http://schemas.openxmlformats.org/officeDocument/2006/relationships/slide" Target="slides/slide600.xml"/><Relationship Id="rId1024" Type="http://schemas.openxmlformats.org/officeDocument/2006/relationships/slide" Target="slides/slide1023.xml"/><Relationship Id="rId1231" Type="http://schemas.openxmlformats.org/officeDocument/2006/relationships/slide" Target="slides/slide1230.xml"/><Relationship Id="rId1676" Type="http://schemas.openxmlformats.org/officeDocument/2006/relationships/slide" Target="slides/slide1675.xml"/><Relationship Id="rId1883" Type="http://schemas.openxmlformats.org/officeDocument/2006/relationships/slide" Target="slides/slide1882.xml"/><Relationship Id="rId240" Type="http://schemas.openxmlformats.org/officeDocument/2006/relationships/slide" Target="slides/slide239.xml"/><Relationship Id="rId478" Type="http://schemas.openxmlformats.org/officeDocument/2006/relationships/slide" Target="slides/slide477.xml"/><Relationship Id="rId685" Type="http://schemas.openxmlformats.org/officeDocument/2006/relationships/slide" Target="slides/slide684.xml"/><Relationship Id="rId892" Type="http://schemas.openxmlformats.org/officeDocument/2006/relationships/slide" Target="slides/slide891.xml"/><Relationship Id="rId906" Type="http://schemas.openxmlformats.org/officeDocument/2006/relationships/slide" Target="slides/slide905.xml"/><Relationship Id="rId1329" Type="http://schemas.openxmlformats.org/officeDocument/2006/relationships/slide" Target="slides/slide1328.xml"/><Relationship Id="rId1536" Type="http://schemas.openxmlformats.org/officeDocument/2006/relationships/slide" Target="slides/slide1535.xml"/><Relationship Id="rId1743" Type="http://schemas.openxmlformats.org/officeDocument/2006/relationships/slide" Target="slides/slide1742.xml"/><Relationship Id="rId1950" Type="http://schemas.openxmlformats.org/officeDocument/2006/relationships/viewProps" Target="viewProps.xml"/><Relationship Id="rId35" Type="http://schemas.openxmlformats.org/officeDocument/2006/relationships/slide" Target="slides/slide34.xml"/><Relationship Id="rId100" Type="http://schemas.openxmlformats.org/officeDocument/2006/relationships/slide" Target="slides/slide99.xml"/><Relationship Id="rId338" Type="http://schemas.openxmlformats.org/officeDocument/2006/relationships/slide" Target="slides/slide337.xml"/><Relationship Id="rId545" Type="http://schemas.openxmlformats.org/officeDocument/2006/relationships/slide" Target="slides/slide544.xml"/><Relationship Id="rId752" Type="http://schemas.openxmlformats.org/officeDocument/2006/relationships/slide" Target="slides/slide751.xml"/><Relationship Id="rId1175" Type="http://schemas.openxmlformats.org/officeDocument/2006/relationships/slide" Target="slides/slide1174.xml"/><Relationship Id="rId1382" Type="http://schemas.openxmlformats.org/officeDocument/2006/relationships/slide" Target="slides/slide1381.xml"/><Relationship Id="rId1603" Type="http://schemas.openxmlformats.org/officeDocument/2006/relationships/slide" Target="slides/slide1602.xml"/><Relationship Id="rId1810" Type="http://schemas.openxmlformats.org/officeDocument/2006/relationships/slide" Target="slides/slide1809.xml"/><Relationship Id="rId184" Type="http://schemas.openxmlformats.org/officeDocument/2006/relationships/slide" Target="slides/slide183.xml"/><Relationship Id="rId391" Type="http://schemas.openxmlformats.org/officeDocument/2006/relationships/slide" Target="slides/slide390.xml"/><Relationship Id="rId405" Type="http://schemas.openxmlformats.org/officeDocument/2006/relationships/slide" Target="slides/slide404.xml"/><Relationship Id="rId612" Type="http://schemas.openxmlformats.org/officeDocument/2006/relationships/slide" Target="slides/slide611.xml"/><Relationship Id="rId1035" Type="http://schemas.openxmlformats.org/officeDocument/2006/relationships/slide" Target="slides/slide1034.xml"/><Relationship Id="rId1242" Type="http://schemas.openxmlformats.org/officeDocument/2006/relationships/slide" Target="slides/slide1241.xml"/><Relationship Id="rId1687" Type="http://schemas.openxmlformats.org/officeDocument/2006/relationships/slide" Target="slides/slide1686.xml"/><Relationship Id="rId1894" Type="http://schemas.openxmlformats.org/officeDocument/2006/relationships/slide" Target="slides/slide1893.xml"/><Relationship Id="rId1908" Type="http://schemas.openxmlformats.org/officeDocument/2006/relationships/slide" Target="slides/slide1907.xml"/><Relationship Id="rId251" Type="http://schemas.openxmlformats.org/officeDocument/2006/relationships/slide" Target="slides/slide250.xml"/><Relationship Id="rId489" Type="http://schemas.openxmlformats.org/officeDocument/2006/relationships/slide" Target="slides/slide488.xml"/><Relationship Id="rId696" Type="http://schemas.openxmlformats.org/officeDocument/2006/relationships/slide" Target="slides/slide695.xml"/><Relationship Id="rId917" Type="http://schemas.openxmlformats.org/officeDocument/2006/relationships/slide" Target="slides/slide916.xml"/><Relationship Id="rId1102" Type="http://schemas.openxmlformats.org/officeDocument/2006/relationships/slide" Target="slides/slide1101.xml"/><Relationship Id="rId1547" Type="http://schemas.openxmlformats.org/officeDocument/2006/relationships/slide" Target="slides/slide1546.xml"/><Relationship Id="rId1754" Type="http://schemas.openxmlformats.org/officeDocument/2006/relationships/slide" Target="slides/slide1753.xml"/><Relationship Id="rId46" Type="http://schemas.openxmlformats.org/officeDocument/2006/relationships/slide" Target="slides/slide45.xml"/><Relationship Id="rId349" Type="http://schemas.openxmlformats.org/officeDocument/2006/relationships/slide" Target="slides/slide348.xml"/><Relationship Id="rId556" Type="http://schemas.openxmlformats.org/officeDocument/2006/relationships/slide" Target="slides/slide555.xml"/><Relationship Id="rId763" Type="http://schemas.openxmlformats.org/officeDocument/2006/relationships/slide" Target="slides/slide762.xml"/><Relationship Id="rId1186" Type="http://schemas.openxmlformats.org/officeDocument/2006/relationships/slide" Target="slides/slide1185.xml"/><Relationship Id="rId1393" Type="http://schemas.openxmlformats.org/officeDocument/2006/relationships/slide" Target="slides/slide1392.xml"/><Relationship Id="rId1407" Type="http://schemas.openxmlformats.org/officeDocument/2006/relationships/slide" Target="slides/slide1406.xml"/><Relationship Id="rId1614" Type="http://schemas.openxmlformats.org/officeDocument/2006/relationships/slide" Target="slides/slide1613.xml"/><Relationship Id="rId1821" Type="http://schemas.openxmlformats.org/officeDocument/2006/relationships/slide" Target="slides/slide1820.xml"/><Relationship Id="rId111" Type="http://schemas.openxmlformats.org/officeDocument/2006/relationships/slide" Target="slides/slide110.xml"/><Relationship Id="rId195" Type="http://schemas.openxmlformats.org/officeDocument/2006/relationships/slide" Target="slides/slide194.xml"/><Relationship Id="rId209" Type="http://schemas.openxmlformats.org/officeDocument/2006/relationships/slide" Target="slides/slide208.xml"/><Relationship Id="rId416" Type="http://schemas.openxmlformats.org/officeDocument/2006/relationships/slide" Target="slides/slide415.xml"/><Relationship Id="rId970" Type="http://schemas.openxmlformats.org/officeDocument/2006/relationships/slide" Target="slides/slide969.xml"/><Relationship Id="rId1046" Type="http://schemas.openxmlformats.org/officeDocument/2006/relationships/slide" Target="slides/slide1045.xml"/><Relationship Id="rId1253" Type="http://schemas.openxmlformats.org/officeDocument/2006/relationships/slide" Target="slides/slide1252.xml"/><Relationship Id="rId1698" Type="http://schemas.openxmlformats.org/officeDocument/2006/relationships/slide" Target="slides/slide1697.xml"/><Relationship Id="rId1919" Type="http://schemas.openxmlformats.org/officeDocument/2006/relationships/slide" Target="slides/slide1918.xml"/><Relationship Id="rId623" Type="http://schemas.openxmlformats.org/officeDocument/2006/relationships/slide" Target="slides/slide622.xml"/><Relationship Id="rId830" Type="http://schemas.openxmlformats.org/officeDocument/2006/relationships/slide" Target="slides/slide829.xml"/><Relationship Id="rId928" Type="http://schemas.openxmlformats.org/officeDocument/2006/relationships/slide" Target="slides/slide927.xml"/><Relationship Id="rId1460" Type="http://schemas.openxmlformats.org/officeDocument/2006/relationships/slide" Target="slides/slide1459.xml"/><Relationship Id="rId1558" Type="http://schemas.openxmlformats.org/officeDocument/2006/relationships/slide" Target="slides/slide1557.xml"/><Relationship Id="rId1765" Type="http://schemas.openxmlformats.org/officeDocument/2006/relationships/slide" Target="slides/slide1764.xml"/><Relationship Id="rId57" Type="http://schemas.openxmlformats.org/officeDocument/2006/relationships/slide" Target="slides/slide56.xml"/><Relationship Id="rId262" Type="http://schemas.openxmlformats.org/officeDocument/2006/relationships/slide" Target="slides/slide261.xml"/><Relationship Id="rId567" Type="http://schemas.openxmlformats.org/officeDocument/2006/relationships/slide" Target="slides/slide566.xml"/><Relationship Id="rId1113" Type="http://schemas.openxmlformats.org/officeDocument/2006/relationships/slide" Target="slides/slide1112.xml"/><Relationship Id="rId1197" Type="http://schemas.openxmlformats.org/officeDocument/2006/relationships/slide" Target="slides/slide1196.xml"/><Relationship Id="rId1320" Type="http://schemas.openxmlformats.org/officeDocument/2006/relationships/slide" Target="slides/slide1319.xml"/><Relationship Id="rId1418" Type="http://schemas.openxmlformats.org/officeDocument/2006/relationships/slide" Target="slides/slide1417.xml"/><Relationship Id="rId122" Type="http://schemas.openxmlformats.org/officeDocument/2006/relationships/slide" Target="slides/slide121.xml"/><Relationship Id="rId774" Type="http://schemas.openxmlformats.org/officeDocument/2006/relationships/slide" Target="slides/slide773.xml"/><Relationship Id="rId981" Type="http://schemas.openxmlformats.org/officeDocument/2006/relationships/slide" Target="slides/slide980.xml"/><Relationship Id="rId1057" Type="http://schemas.openxmlformats.org/officeDocument/2006/relationships/slide" Target="slides/slide1056.xml"/><Relationship Id="rId1625" Type="http://schemas.openxmlformats.org/officeDocument/2006/relationships/slide" Target="slides/slide1624.xml"/><Relationship Id="rId1832" Type="http://schemas.openxmlformats.org/officeDocument/2006/relationships/slide" Target="slides/slide1831.xml"/><Relationship Id="rId427" Type="http://schemas.openxmlformats.org/officeDocument/2006/relationships/slide" Target="slides/slide426.xml"/><Relationship Id="rId634" Type="http://schemas.openxmlformats.org/officeDocument/2006/relationships/slide" Target="slides/slide633.xml"/><Relationship Id="rId841" Type="http://schemas.openxmlformats.org/officeDocument/2006/relationships/slide" Target="slides/slide840.xml"/><Relationship Id="rId1264" Type="http://schemas.openxmlformats.org/officeDocument/2006/relationships/slide" Target="slides/slide1263.xml"/><Relationship Id="rId1471" Type="http://schemas.openxmlformats.org/officeDocument/2006/relationships/slide" Target="slides/slide1470.xml"/><Relationship Id="rId1569" Type="http://schemas.openxmlformats.org/officeDocument/2006/relationships/slide" Target="slides/slide1568.xml"/><Relationship Id="rId273" Type="http://schemas.openxmlformats.org/officeDocument/2006/relationships/slide" Target="slides/slide272.xml"/><Relationship Id="rId480" Type="http://schemas.openxmlformats.org/officeDocument/2006/relationships/slide" Target="slides/slide479.xml"/><Relationship Id="rId701" Type="http://schemas.openxmlformats.org/officeDocument/2006/relationships/slide" Target="slides/slide700.xml"/><Relationship Id="rId939" Type="http://schemas.openxmlformats.org/officeDocument/2006/relationships/slide" Target="slides/slide938.xml"/><Relationship Id="rId1124" Type="http://schemas.openxmlformats.org/officeDocument/2006/relationships/slide" Target="slides/slide1123.xml"/><Relationship Id="rId1331" Type="http://schemas.openxmlformats.org/officeDocument/2006/relationships/slide" Target="slides/slide1330.xml"/><Relationship Id="rId1776" Type="http://schemas.openxmlformats.org/officeDocument/2006/relationships/slide" Target="slides/slide1775.xml"/><Relationship Id="rId68" Type="http://schemas.openxmlformats.org/officeDocument/2006/relationships/slide" Target="slides/slide67.xml"/><Relationship Id="rId133" Type="http://schemas.openxmlformats.org/officeDocument/2006/relationships/slide" Target="slides/slide132.xml"/><Relationship Id="rId340" Type="http://schemas.openxmlformats.org/officeDocument/2006/relationships/slide" Target="slides/slide339.xml"/><Relationship Id="rId578" Type="http://schemas.openxmlformats.org/officeDocument/2006/relationships/slide" Target="slides/slide577.xml"/><Relationship Id="rId785" Type="http://schemas.openxmlformats.org/officeDocument/2006/relationships/slide" Target="slides/slide784.xml"/><Relationship Id="rId992" Type="http://schemas.openxmlformats.org/officeDocument/2006/relationships/slide" Target="slides/slide991.xml"/><Relationship Id="rId1429" Type="http://schemas.openxmlformats.org/officeDocument/2006/relationships/slide" Target="slides/slide1428.xml"/><Relationship Id="rId1636" Type="http://schemas.openxmlformats.org/officeDocument/2006/relationships/slide" Target="slides/slide1635.xml"/><Relationship Id="rId1843" Type="http://schemas.openxmlformats.org/officeDocument/2006/relationships/slide" Target="slides/slide1842.xml"/><Relationship Id="rId200" Type="http://schemas.openxmlformats.org/officeDocument/2006/relationships/slide" Target="slides/slide199.xml"/><Relationship Id="rId438" Type="http://schemas.openxmlformats.org/officeDocument/2006/relationships/slide" Target="slides/slide437.xml"/><Relationship Id="rId645" Type="http://schemas.openxmlformats.org/officeDocument/2006/relationships/slide" Target="slides/slide644.xml"/><Relationship Id="rId852" Type="http://schemas.openxmlformats.org/officeDocument/2006/relationships/slide" Target="slides/slide851.xml"/><Relationship Id="rId1068" Type="http://schemas.openxmlformats.org/officeDocument/2006/relationships/slide" Target="slides/slide1067.xml"/><Relationship Id="rId1275" Type="http://schemas.openxmlformats.org/officeDocument/2006/relationships/slide" Target="slides/slide1274.xml"/><Relationship Id="rId1482" Type="http://schemas.openxmlformats.org/officeDocument/2006/relationships/slide" Target="slides/slide1481.xml"/><Relationship Id="rId1703" Type="http://schemas.openxmlformats.org/officeDocument/2006/relationships/slide" Target="slides/slide1702.xml"/><Relationship Id="rId1910" Type="http://schemas.openxmlformats.org/officeDocument/2006/relationships/slide" Target="slides/slide1909.xml"/><Relationship Id="rId284" Type="http://schemas.openxmlformats.org/officeDocument/2006/relationships/slide" Target="slides/slide283.xml"/><Relationship Id="rId491" Type="http://schemas.openxmlformats.org/officeDocument/2006/relationships/slide" Target="slides/slide490.xml"/><Relationship Id="rId505" Type="http://schemas.openxmlformats.org/officeDocument/2006/relationships/slide" Target="slides/slide504.xml"/><Relationship Id="rId712" Type="http://schemas.openxmlformats.org/officeDocument/2006/relationships/slide" Target="slides/slide711.xml"/><Relationship Id="rId1135" Type="http://schemas.openxmlformats.org/officeDocument/2006/relationships/slide" Target="slides/slide1134.xml"/><Relationship Id="rId1342" Type="http://schemas.openxmlformats.org/officeDocument/2006/relationships/slide" Target="slides/slide1341.xml"/><Relationship Id="rId1787" Type="http://schemas.openxmlformats.org/officeDocument/2006/relationships/slide" Target="slides/slide1786.xml"/><Relationship Id="rId79" Type="http://schemas.openxmlformats.org/officeDocument/2006/relationships/slide" Target="slides/slide78.xml"/><Relationship Id="rId144" Type="http://schemas.openxmlformats.org/officeDocument/2006/relationships/slide" Target="slides/slide143.xml"/><Relationship Id="rId589" Type="http://schemas.openxmlformats.org/officeDocument/2006/relationships/slide" Target="slides/slide588.xml"/><Relationship Id="rId796" Type="http://schemas.openxmlformats.org/officeDocument/2006/relationships/slide" Target="slides/slide795.xml"/><Relationship Id="rId1202" Type="http://schemas.openxmlformats.org/officeDocument/2006/relationships/slide" Target="slides/slide1201.xml"/><Relationship Id="rId1647" Type="http://schemas.openxmlformats.org/officeDocument/2006/relationships/slide" Target="slides/slide1646.xml"/><Relationship Id="rId1854" Type="http://schemas.openxmlformats.org/officeDocument/2006/relationships/slide" Target="slides/slide1853.xml"/><Relationship Id="rId351" Type="http://schemas.openxmlformats.org/officeDocument/2006/relationships/slide" Target="slides/slide350.xml"/><Relationship Id="rId449" Type="http://schemas.openxmlformats.org/officeDocument/2006/relationships/slide" Target="slides/slide448.xml"/><Relationship Id="rId656" Type="http://schemas.openxmlformats.org/officeDocument/2006/relationships/slide" Target="slides/slide655.xml"/><Relationship Id="rId863" Type="http://schemas.openxmlformats.org/officeDocument/2006/relationships/slide" Target="slides/slide862.xml"/><Relationship Id="rId1079" Type="http://schemas.openxmlformats.org/officeDocument/2006/relationships/slide" Target="slides/slide1078.xml"/><Relationship Id="rId1286" Type="http://schemas.openxmlformats.org/officeDocument/2006/relationships/slide" Target="slides/slide1285.xml"/><Relationship Id="rId1493" Type="http://schemas.openxmlformats.org/officeDocument/2006/relationships/slide" Target="slides/slide1492.xml"/><Relationship Id="rId1507" Type="http://schemas.openxmlformats.org/officeDocument/2006/relationships/slide" Target="slides/slide1506.xml"/><Relationship Id="rId1714" Type="http://schemas.openxmlformats.org/officeDocument/2006/relationships/slide" Target="slides/slide1713.xml"/><Relationship Id="rId211" Type="http://schemas.openxmlformats.org/officeDocument/2006/relationships/slide" Target="slides/slide210.xml"/><Relationship Id="rId295" Type="http://schemas.openxmlformats.org/officeDocument/2006/relationships/slide" Target="slides/slide294.xml"/><Relationship Id="rId309" Type="http://schemas.openxmlformats.org/officeDocument/2006/relationships/slide" Target="slides/slide308.xml"/><Relationship Id="rId516" Type="http://schemas.openxmlformats.org/officeDocument/2006/relationships/slide" Target="slides/slide515.xml"/><Relationship Id="rId1146" Type="http://schemas.openxmlformats.org/officeDocument/2006/relationships/slide" Target="slides/slide1145.xml"/><Relationship Id="rId1798" Type="http://schemas.openxmlformats.org/officeDocument/2006/relationships/slide" Target="slides/slide1797.xml"/><Relationship Id="rId1921" Type="http://schemas.openxmlformats.org/officeDocument/2006/relationships/slide" Target="slides/slide1920.xml"/><Relationship Id="rId723" Type="http://schemas.openxmlformats.org/officeDocument/2006/relationships/slide" Target="slides/slide722.xml"/><Relationship Id="rId930" Type="http://schemas.openxmlformats.org/officeDocument/2006/relationships/slide" Target="slides/slide929.xml"/><Relationship Id="rId1006" Type="http://schemas.openxmlformats.org/officeDocument/2006/relationships/slide" Target="slides/slide1005.xml"/><Relationship Id="rId1353" Type="http://schemas.openxmlformats.org/officeDocument/2006/relationships/slide" Target="slides/slide1352.xml"/><Relationship Id="rId1560" Type="http://schemas.openxmlformats.org/officeDocument/2006/relationships/slide" Target="slides/slide1559.xml"/><Relationship Id="rId1658" Type="http://schemas.openxmlformats.org/officeDocument/2006/relationships/slide" Target="slides/slide1657.xml"/><Relationship Id="rId1865" Type="http://schemas.openxmlformats.org/officeDocument/2006/relationships/slide" Target="slides/slide1864.xml"/><Relationship Id="rId155" Type="http://schemas.openxmlformats.org/officeDocument/2006/relationships/slide" Target="slides/slide154.xml"/><Relationship Id="rId362" Type="http://schemas.openxmlformats.org/officeDocument/2006/relationships/slide" Target="slides/slide361.xml"/><Relationship Id="rId1213" Type="http://schemas.openxmlformats.org/officeDocument/2006/relationships/slide" Target="slides/slide1212.xml"/><Relationship Id="rId1297" Type="http://schemas.openxmlformats.org/officeDocument/2006/relationships/slide" Target="slides/slide1296.xml"/><Relationship Id="rId1420" Type="http://schemas.openxmlformats.org/officeDocument/2006/relationships/slide" Target="slides/slide1419.xml"/><Relationship Id="rId1518" Type="http://schemas.openxmlformats.org/officeDocument/2006/relationships/slide" Target="slides/slide1517.xml"/><Relationship Id="rId222" Type="http://schemas.openxmlformats.org/officeDocument/2006/relationships/slide" Target="slides/slide221.xml"/><Relationship Id="rId667" Type="http://schemas.openxmlformats.org/officeDocument/2006/relationships/slide" Target="slides/slide666.xml"/><Relationship Id="rId874" Type="http://schemas.openxmlformats.org/officeDocument/2006/relationships/slide" Target="slides/slide873.xml"/><Relationship Id="rId1725" Type="http://schemas.openxmlformats.org/officeDocument/2006/relationships/slide" Target="slides/slide1724.xml"/><Relationship Id="rId1932" Type="http://schemas.openxmlformats.org/officeDocument/2006/relationships/slide" Target="slides/slide1931.xml"/><Relationship Id="rId17" Type="http://schemas.openxmlformats.org/officeDocument/2006/relationships/slide" Target="slides/slide16.xml"/><Relationship Id="rId527" Type="http://schemas.openxmlformats.org/officeDocument/2006/relationships/slide" Target="slides/slide526.xml"/><Relationship Id="rId734" Type="http://schemas.openxmlformats.org/officeDocument/2006/relationships/slide" Target="slides/slide733.xml"/><Relationship Id="rId941" Type="http://schemas.openxmlformats.org/officeDocument/2006/relationships/slide" Target="slides/slide940.xml"/><Relationship Id="rId1157" Type="http://schemas.openxmlformats.org/officeDocument/2006/relationships/slide" Target="slides/slide1156.xml"/><Relationship Id="rId1364" Type="http://schemas.openxmlformats.org/officeDocument/2006/relationships/slide" Target="slides/slide1363.xml"/><Relationship Id="rId1571" Type="http://schemas.openxmlformats.org/officeDocument/2006/relationships/slide" Target="slides/slide1570.xml"/><Relationship Id="rId70" Type="http://schemas.openxmlformats.org/officeDocument/2006/relationships/slide" Target="slides/slide69.xml"/><Relationship Id="rId166" Type="http://schemas.openxmlformats.org/officeDocument/2006/relationships/slide" Target="slides/slide165.xml"/><Relationship Id="rId373" Type="http://schemas.openxmlformats.org/officeDocument/2006/relationships/slide" Target="slides/slide372.xml"/><Relationship Id="rId580" Type="http://schemas.openxmlformats.org/officeDocument/2006/relationships/slide" Target="slides/slide579.xml"/><Relationship Id="rId801" Type="http://schemas.openxmlformats.org/officeDocument/2006/relationships/slide" Target="slides/slide800.xml"/><Relationship Id="rId1017" Type="http://schemas.openxmlformats.org/officeDocument/2006/relationships/slide" Target="slides/slide1016.xml"/><Relationship Id="rId1224" Type="http://schemas.openxmlformats.org/officeDocument/2006/relationships/slide" Target="slides/slide1223.xml"/><Relationship Id="rId1431" Type="http://schemas.openxmlformats.org/officeDocument/2006/relationships/slide" Target="slides/slide1430.xml"/><Relationship Id="rId1669" Type="http://schemas.openxmlformats.org/officeDocument/2006/relationships/slide" Target="slides/slide1668.xml"/><Relationship Id="rId1876" Type="http://schemas.openxmlformats.org/officeDocument/2006/relationships/slide" Target="slides/slide1875.xml"/><Relationship Id="rId1" Type="http://schemas.openxmlformats.org/officeDocument/2006/relationships/slideMaster" Target="slideMasters/slideMaster1.xml"/><Relationship Id="rId233" Type="http://schemas.openxmlformats.org/officeDocument/2006/relationships/slide" Target="slides/slide232.xml"/><Relationship Id="rId440" Type="http://schemas.openxmlformats.org/officeDocument/2006/relationships/slide" Target="slides/slide439.xml"/><Relationship Id="rId678" Type="http://schemas.openxmlformats.org/officeDocument/2006/relationships/slide" Target="slides/slide677.xml"/><Relationship Id="rId885" Type="http://schemas.openxmlformats.org/officeDocument/2006/relationships/slide" Target="slides/slide884.xml"/><Relationship Id="rId1070" Type="http://schemas.openxmlformats.org/officeDocument/2006/relationships/slide" Target="slides/slide1069.xml"/><Relationship Id="rId1529" Type="http://schemas.openxmlformats.org/officeDocument/2006/relationships/slide" Target="slides/slide1528.xml"/><Relationship Id="rId1736" Type="http://schemas.openxmlformats.org/officeDocument/2006/relationships/slide" Target="slides/slide1735.xml"/><Relationship Id="rId1943" Type="http://schemas.openxmlformats.org/officeDocument/2006/relationships/slide" Target="slides/slide1942.xml"/><Relationship Id="rId28" Type="http://schemas.openxmlformats.org/officeDocument/2006/relationships/slide" Target="slides/slide27.xml"/><Relationship Id="rId300" Type="http://schemas.openxmlformats.org/officeDocument/2006/relationships/slide" Target="slides/slide299.xml"/><Relationship Id="rId538" Type="http://schemas.openxmlformats.org/officeDocument/2006/relationships/slide" Target="slides/slide537.xml"/><Relationship Id="rId745" Type="http://schemas.openxmlformats.org/officeDocument/2006/relationships/slide" Target="slides/slide744.xml"/><Relationship Id="rId952" Type="http://schemas.openxmlformats.org/officeDocument/2006/relationships/slide" Target="slides/slide951.xml"/><Relationship Id="rId1168" Type="http://schemas.openxmlformats.org/officeDocument/2006/relationships/slide" Target="slides/slide1167.xml"/><Relationship Id="rId1375" Type="http://schemas.openxmlformats.org/officeDocument/2006/relationships/slide" Target="slides/slide1374.xml"/><Relationship Id="rId1582" Type="http://schemas.openxmlformats.org/officeDocument/2006/relationships/slide" Target="slides/slide1581.xml"/><Relationship Id="rId1803" Type="http://schemas.openxmlformats.org/officeDocument/2006/relationships/slide" Target="slides/slide1802.xml"/><Relationship Id="rId81" Type="http://schemas.openxmlformats.org/officeDocument/2006/relationships/slide" Target="slides/slide80.xml"/><Relationship Id="rId177" Type="http://schemas.openxmlformats.org/officeDocument/2006/relationships/slide" Target="slides/slide176.xml"/><Relationship Id="rId384" Type="http://schemas.openxmlformats.org/officeDocument/2006/relationships/slide" Target="slides/slide383.xml"/><Relationship Id="rId591" Type="http://schemas.openxmlformats.org/officeDocument/2006/relationships/slide" Target="slides/slide590.xml"/><Relationship Id="rId605" Type="http://schemas.openxmlformats.org/officeDocument/2006/relationships/slide" Target="slides/slide604.xml"/><Relationship Id="rId812" Type="http://schemas.openxmlformats.org/officeDocument/2006/relationships/slide" Target="slides/slide811.xml"/><Relationship Id="rId1028" Type="http://schemas.openxmlformats.org/officeDocument/2006/relationships/slide" Target="slides/slide1027.xml"/><Relationship Id="rId1235" Type="http://schemas.openxmlformats.org/officeDocument/2006/relationships/slide" Target="slides/slide1234.xml"/><Relationship Id="rId1442" Type="http://schemas.openxmlformats.org/officeDocument/2006/relationships/slide" Target="slides/slide1441.xml"/><Relationship Id="rId1887" Type="http://schemas.openxmlformats.org/officeDocument/2006/relationships/slide" Target="slides/slide1886.xml"/><Relationship Id="rId244" Type="http://schemas.openxmlformats.org/officeDocument/2006/relationships/slide" Target="slides/slide243.xml"/><Relationship Id="rId689" Type="http://schemas.openxmlformats.org/officeDocument/2006/relationships/slide" Target="slides/slide688.xml"/><Relationship Id="rId896" Type="http://schemas.openxmlformats.org/officeDocument/2006/relationships/slide" Target="slides/slide895.xml"/><Relationship Id="rId1081" Type="http://schemas.openxmlformats.org/officeDocument/2006/relationships/slide" Target="slides/slide1080.xml"/><Relationship Id="rId1302" Type="http://schemas.openxmlformats.org/officeDocument/2006/relationships/slide" Target="slides/slide1301.xml"/><Relationship Id="rId1747" Type="http://schemas.openxmlformats.org/officeDocument/2006/relationships/slide" Target="slides/slide1746.xml"/><Relationship Id="rId39" Type="http://schemas.openxmlformats.org/officeDocument/2006/relationships/slide" Target="slides/slide38.xml"/><Relationship Id="rId451" Type="http://schemas.openxmlformats.org/officeDocument/2006/relationships/slide" Target="slides/slide450.xml"/><Relationship Id="rId549" Type="http://schemas.openxmlformats.org/officeDocument/2006/relationships/slide" Target="slides/slide548.xml"/><Relationship Id="rId756" Type="http://schemas.openxmlformats.org/officeDocument/2006/relationships/slide" Target="slides/slide755.xml"/><Relationship Id="rId1179" Type="http://schemas.openxmlformats.org/officeDocument/2006/relationships/slide" Target="slides/slide1178.xml"/><Relationship Id="rId1386" Type="http://schemas.openxmlformats.org/officeDocument/2006/relationships/slide" Target="slides/slide1385.xml"/><Relationship Id="rId1593" Type="http://schemas.openxmlformats.org/officeDocument/2006/relationships/slide" Target="slides/slide1592.xml"/><Relationship Id="rId1607" Type="http://schemas.openxmlformats.org/officeDocument/2006/relationships/slide" Target="slides/slide1606.xml"/><Relationship Id="rId1814" Type="http://schemas.openxmlformats.org/officeDocument/2006/relationships/slide" Target="slides/slide1813.xml"/><Relationship Id="rId104" Type="http://schemas.openxmlformats.org/officeDocument/2006/relationships/slide" Target="slides/slide103.xml"/><Relationship Id="rId188" Type="http://schemas.openxmlformats.org/officeDocument/2006/relationships/slide" Target="slides/slide187.xml"/><Relationship Id="rId311" Type="http://schemas.openxmlformats.org/officeDocument/2006/relationships/slide" Target="slides/slide310.xml"/><Relationship Id="rId395" Type="http://schemas.openxmlformats.org/officeDocument/2006/relationships/slide" Target="slides/slide394.xml"/><Relationship Id="rId409" Type="http://schemas.openxmlformats.org/officeDocument/2006/relationships/slide" Target="slides/slide408.xml"/><Relationship Id="rId963" Type="http://schemas.openxmlformats.org/officeDocument/2006/relationships/slide" Target="slides/slide962.xml"/><Relationship Id="rId1039" Type="http://schemas.openxmlformats.org/officeDocument/2006/relationships/slide" Target="slides/slide1038.xml"/><Relationship Id="rId1246" Type="http://schemas.openxmlformats.org/officeDocument/2006/relationships/slide" Target="slides/slide1245.xml"/><Relationship Id="rId1898" Type="http://schemas.openxmlformats.org/officeDocument/2006/relationships/slide" Target="slides/slide1897.xml"/><Relationship Id="rId92" Type="http://schemas.openxmlformats.org/officeDocument/2006/relationships/slide" Target="slides/slide91.xml"/><Relationship Id="rId616" Type="http://schemas.openxmlformats.org/officeDocument/2006/relationships/slide" Target="slides/slide615.xml"/><Relationship Id="rId823" Type="http://schemas.openxmlformats.org/officeDocument/2006/relationships/slide" Target="slides/slide822.xml"/><Relationship Id="rId1453" Type="http://schemas.openxmlformats.org/officeDocument/2006/relationships/slide" Target="slides/slide1452.xml"/><Relationship Id="rId1660" Type="http://schemas.openxmlformats.org/officeDocument/2006/relationships/slide" Target="slides/slide1659.xml"/><Relationship Id="rId1758" Type="http://schemas.openxmlformats.org/officeDocument/2006/relationships/slide" Target="slides/slide1757.xml"/><Relationship Id="rId255" Type="http://schemas.openxmlformats.org/officeDocument/2006/relationships/slide" Target="slides/slide254.xml"/><Relationship Id="rId462" Type="http://schemas.openxmlformats.org/officeDocument/2006/relationships/slide" Target="slides/slide461.xml"/><Relationship Id="rId1092" Type="http://schemas.openxmlformats.org/officeDocument/2006/relationships/slide" Target="slides/slide1091.xml"/><Relationship Id="rId1106" Type="http://schemas.openxmlformats.org/officeDocument/2006/relationships/slide" Target="slides/slide1105.xml"/><Relationship Id="rId1313" Type="http://schemas.openxmlformats.org/officeDocument/2006/relationships/slide" Target="slides/slide1312.xml"/><Relationship Id="rId1397" Type="http://schemas.openxmlformats.org/officeDocument/2006/relationships/slide" Target="slides/slide1396.xml"/><Relationship Id="rId1520" Type="http://schemas.openxmlformats.org/officeDocument/2006/relationships/slide" Target="slides/slide1519.xml"/><Relationship Id="rId115" Type="http://schemas.openxmlformats.org/officeDocument/2006/relationships/slide" Target="slides/slide114.xml"/><Relationship Id="rId322" Type="http://schemas.openxmlformats.org/officeDocument/2006/relationships/slide" Target="slides/slide321.xml"/><Relationship Id="rId767" Type="http://schemas.openxmlformats.org/officeDocument/2006/relationships/slide" Target="slides/slide766.xml"/><Relationship Id="rId974" Type="http://schemas.openxmlformats.org/officeDocument/2006/relationships/slide" Target="slides/slide973.xml"/><Relationship Id="rId1618" Type="http://schemas.openxmlformats.org/officeDocument/2006/relationships/slide" Target="slides/slide1617.xml"/><Relationship Id="rId1825" Type="http://schemas.openxmlformats.org/officeDocument/2006/relationships/slide" Target="slides/slide1824.xml"/><Relationship Id="rId199" Type="http://schemas.openxmlformats.org/officeDocument/2006/relationships/slide" Target="slides/slide198.xml"/><Relationship Id="rId627" Type="http://schemas.openxmlformats.org/officeDocument/2006/relationships/slide" Target="slides/slide626.xml"/><Relationship Id="rId834" Type="http://schemas.openxmlformats.org/officeDocument/2006/relationships/slide" Target="slides/slide833.xml"/><Relationship Id="rId1257" Type="http://schemas.openxmlformats.org/officeDocument/2006/relationships/slide" Target="slides/slide1256.xml"/><Relationship Id="rId1464" Type="http://schemas.openxmlformats.org/officeDocument/2006/relationships/slide" Target="slides/slide1463.xml"/><Relationship Id="rId1671" Type="http://schemas.openxmlformats.org/officeDocument/2006/relationships/slide" Target="slides/slide1670.xml"/><Relationship Id="rId266" Type="http://schemas.openxmlformats.org/officeDocument/2006/relationships/slide" Target="slides/slide265.xml"/><Relationship Id="rId473" Type="http://schemas.openxmlformats.org/officeDocument/2006/relationships/slide" Target="slides/slide472.xml"/><Relationship Id="rId680" Type="http://schemas.openxmlformats.org/officeDocument/2006/relationships/slide" Target="slides/slide679.xml"/><Relationship Id="rId901" Type="http://schemas.openxmlformats.org/officeDocument/2006/relationships/slide" Target="slides/slide900.xml"/><Relationship Id="rId1117" Type="http://schemas.openxmlformats.org/officeDocument/2006/relationships/slide" Target="slides/slide1116.xml"/><Relationship Id="rId1324" Type="http://schemas.openxmlformats.org/officeDocument/2006/relationships/slide" Target="slides/slide1323.xml"/><Relationship Id="rId1531" Type="http://schemas.openxmlformats.org/officeDocument/2006/relationships/slide" Target="slides/slide1530.xml"/><Relationship Id="rId1769" Type="http://schemas.openxmlformats.org/officeDocument/2006/relationships/slide" Target="slides/slide1768.xml"/><Relationship Id="rId30" Type="http://schemas.openxmlformats.org/officeDocument/2006/relationships/slide" Target="slides/slide29.xml"/><Relationship Id="rId126" Type="http://schemas.openxmlformats.org/officeDocument/2006/relationships/slide" Target="slides/slide125.xml"/><Relationship Id="rId333" Type="http://schemas.openxmlformats.org/officeDocument/2006/relationships/slide" Target="slides/slide332.xml"/><Relationship Id="rId540" Type="http://schemas.openxmlformats.org/officeDocument/2006/relationships/slide" Target="slides/slide539.xml"/><Relationship Id="rId778" Type="http://schemas.openxmlformats.org/officeDocument/2006/relationships/slide" Target="slides/slide777.xml"/><Relationship Id="rId985" Type="http://schemas.openxmlformats.org/officeDocument/2006/relationships/slide" Target="slides/slide984.xml"/><Relationship Id="rId1170" Type="http://schemas.openxmlformats.org/officeDocument/2006/relationships/slide" Target="slides/slide1169.xml"/><Relationship Id="rId1629" Type="http://schemas.openxmlformats.org/officeDocument/2006/relationships/slide" Target="slides/slide1628.xml"/><Relationship Id="rId1836" Type="http://schemas.openxmlformats.org/officeDocument/2006/relationships/slide" Target="slides/slide1835.xml"/><Relationship Id="rId638" Type="http://schemas.openxmlformats.org/officeDocument/2006/relationships/slide" Target="slides/slide637.xml"/><Relationship Id="rId845" Type="http://schemas.openxmlformats.org/officeDocument/2006/relationships/slide" Target="slides/slide844.xml"/><Relationship Id="rId1030" Type="http://schemas.openxmlformats.org/officeDocument/2006/relationships/slide" Target="slides/slide1029.xml"/><Relationship Id="rId1268" Type="http://schemas.openxmlformats.org/officeDocument/2006/relationships/slide" Target="slides/slide1267.xml"/><Relationship Id="rId1475" Type="http://schemas.openxmlformats.org/officeDocument/2006/relationships/slide" Target="slides/slide1474.xml"/><Relationship Id="rId1682" Type="http://schemas.openxmlformats.org/officeDocument/2006/relationships/slide" Target="slides/slide1681.xml"/><Relationship Id="rId1903" Type="http://schemas.openxmlformats.org/officeDocument/2006/relationships/slide" Target="slides/slide1902.xml"/><Relationship Id="rId277" Type="http://schemas.openxmlformats.org/officeDocument/2006/relationships/slide" Target="slides/slide276.xml"/><Relationship Id="rId400" Type="http://schemas.openxmlformats.org/officeDocument/2006/relationships/slide" Target="slides/slide399.xml"/><Relationship Id="rId484" Type="http://schemas.openxmlformats.org/officeDocument/2006/relationships/slide" Target="slides/slide483.xml"/><Relationship Id="rId705" Type="http://schemas.openxmlformats.org/officeDocument/2006/relationships/slide" Target="slides/slide704.xml"/><Relationship Id="rId1128" Type="http://schemas.openxmlformats.org/officeDocument/2006/relationships/slide" Target="slides/slide1127.xml"/><Relationship Id="rId1335" Type="http://schemas.openxmlformats.org/officeDocument/2006/relationships/slide" Target="slides/slide1334.xml"/><Relationship Id="rId1542" Type="http://schemas.openxmlformats.org/officeDocument/2006/relationships/slide" Target="slides/slide1541.xml"/><Relationship Id="rId137" Type="http://schemas.openxmlformats.org/officeDocument/2006/relationships/slide" Target="slides/slide136.xml"/><Relationship Id="rId344" Type="http://schemas.openxmlformats.org/officeDocument/2006/relationships/slide" Target="slides/slide343.xml"/><Relationship Id="rId691" Type="http://schemas.openxmlformats.org/officeDocument/2006/relationships/slide" Target="slides/slide690.xml"/><Relationship Id="rId789" Type="http://schemas.openxmlformats.org/officeDocument/2006/relationships/slide" Target="slides/slide788.xml"/><Relationship Id="rId912" Type="http://schemas.openxmlformats.org/officeDocument/2006/relationships/slide" Target="slides/slide911.xml"/><Relationship Id="rId996" Type="http://schemas.openxmlformats.org/officeDocument/2006/relationships/slide" Target="slides/slide995.xml"/><Relationship Id="rId1847" Type="http://schemas.openxmlformats.org/officeDocument/2006/relationships/slide" Target="slides/slide1846.xml"/><Relationship Id="rId41" Type="http://schemas.openxmlformats.org/officeDocument/2006/relationships/slide" Target="slides/slide40.xml"/><Relationship Id="rId551" Type="http://schemas.openxmlformats.org/officeDocument/2006/relationships/slide" Target="slides/slide550.xml"/><Relationship Id="rId649" Type="http://schemas.openxmlformats.org/officeDocument/2006/relationships/slide" Target="slides/slide648.xml"/><Relationship Id="rId856" Type="http://schemas.openxmlformats.org/officeDocument/2006/relationships/slide" Target="slides/slide855.xml"/><Relationship Id="rId1181" Type="http://schemas.openxmlformats.org/officeDocument/2006/relationships/slide" Target="slides/slide1180.xml"/><Relationship Id="rId1279" Type="http://schemas.openxmlformats.org/officeDocument/2006/relationships/slide" Target="slides/slide1278.xml"/><Relationship Id="rId1402" Type="http://schemas.openxmlformats.org/officeDocument/2006/relationships/slide" Target="slides/slide1401.xml"/><Relationship Id="rId1486" Type="http://schemas.openxmlformats.org/officeDocument/2006/relationships/slide" Target="slides/slide1485.xml"/><Relationship Id="rId1707" Type="http://schemas.openxmlformats.org/officeDocument/2006/relationships/slide" Target="slides/slide1706.xml"/><Relationship Id="rId190" Type="http://schemas.openxmlformats.org/officeDocument/2006/relationships/slide" Target="slides/slide189.xml"/><Relationship Id="rId204" Type="http://schemas.openxmlformats.org/officeDocument/2006/relationships/slide" Target="slides/slide203.xml"/><Relationship Id="rId288" Type="http://schemas.openxmlformats.org/officeDocument/2006/relationships/slide" Target="slides/slide287.xml"/><Relationship Id="rId411" Type="http://schemas.openxmlformats.org/officeDocument/2006/relationships/slide" Target="slides/slide410.xml"/><Relationship Id="rId509" Type="http://schemas.openxmlformats.org/officeDocument/2006/relationships/slide" Target="slides/slide508.xml"/><Relationship Id="rId1041" Type="http://schemas.openxmlformats.org/officeDocument/2006/relationships/slide" Target="slides/slide1040.xml"/><Relationship Id="rId1139" Type="http://schemas.openxmlformats.org/officeDocument/2006/relationships/slide" Target="slides/slide1138.xml"/><Relationship Id="rId1346" Type="http://schemas.openxmlformats.org/officeDocument/2006/relationships/slide" Target="slides/slide1345.xml"/><Relationship Id="rId1693" Type="http://schemas.openxmlformats.org/officeDocument/2006/relationships/slide" Target="slides/slide1692.xml"/><Relationship Id="rId1914" Type="http://schemas.openxmlformats.org/officeDocument/2006/relationships/slide" Target="slides/slide1913.xml"/><Relationship Id="rId495" Type="http://schemas.openxmlformats.org/officeDocument/2006/relationships/slide" Target="slides/slide494.xml"/><Relationship Id="rId716" Type="http://schemas.openxmlformats.org/officeDocument/2006/relationships/slide" Target="slides/slide715.xml"/><Relationship Id="rId923" Type="http://schemas.openxmlformats.org/officeDocument/2006/relationships/slide" Target="slides/slide922.xml"/><Relationship Id="rId1553" Type="http://schemas.openxmlformats.org/officeDocument/2006/relationships/slide" Target="slides/slide1552.xml"/><Relationship Id="rId1760" Type="http://schemas.openxmlformats.org/officeDocument/2006/relationships/slide" Target="slides/slide1759.xml"/><Relationship Id="rId1858" Type="http://schemas.openxmlformats.org/officeDocument/2006/relationships/slide" Target="slides/slide1857.xml"/><Relationship Id="rId52" Type="http://schemas.openxmlformats.org/officeDocument/2006/relationships/slide" Target="slides/slide51.xml"/><Relationship Id="rId148" Type="http://schemas.openxmlformats.org/officeDocument/2006/relationships/slide" Target="slides/slide147.xml"/><Relationship Id="rId355" Type="http://schemas.openxmlformats.org/officeDocument/2006/relationships/slide" Target="slides/slide354.xml"/><Relationship Id="rId562" Type="http://schemas.openxmlformats.org/officeDocument/2006/relationships/slide" Target="slides/slide561.xml"/><Relationship Id="rId1192" Type="http://schemas.openxmlformats.org/officeDocument/2006/relationships/slide" Target="slides/slide1191.xml"/><Relationship Id="rId1206" Type="http://schemas.openxmlformats.org/officeDocument/2006/relationships/slide" Target="slides/slide1205.xml"/><Relationship Id="rId1413" Type="http://schemas.openxmlformats.org/officeDocument/2006/relationships/slide" Target="slides/slide1412.xml"/><Relationship Id="rId1620" Type="http://schemas.openxmlformats.org/officeDocument/2006/relationships/slide" Target="slides/slide1619.xml"/><Relationship Id="rId215" Type="http://schemas.openxmlformats.org/officeDocument/2006/relationships/slide" Target="slides/slide214.xml"/><Relationship Id="rId422" Type="http://schemas.openxmlformats.org/officeDocument/2006/relationships/slide" Target="slides/slide421.xml"/><Relationship Id="rId867" Type="http://schemas.openxmlformats.org/officeDocument/2006/relationships/slide" Target="slides/slide866.xml"/><Relationship Id="rId1052" Type="http://schemas.openxmlformats.org/officeDocument/2006/relationships/slide" Target="slides/slide1051.xml"/><Relationship Id="rId1497" Type="http://schemas.openxmlformats.org/officeDocument/2006/relationships/slide" Target="slides/slide1496.xml"/><Relationship Id="rId1718" Type="http://schemas.openxmlformats.org/officeDocument/2006/relationships/slide" Target="slides/slide1717.xml"/><Relationship Id="rId1925" Type="http://schemas.openxmlformats.org/officeDocument/2006/relationships/slide" Target="slides/slide1924.xml"/><Relationship Id="rId299" Type="http://schemas.openxmlformats.org/officeDocument/2006/relationships/slide" Target="slides/slide298.xml"/><Relationship Id="rId727" Type="http://schemas.openxmlformats.org/officeDocument/2006/relationships/slide" Target="slides/slide726.xml"/><Relationship Id="rId934" Type="http://schemas.openxmlformats.org/officeDocument/2006/relationships/slide" Target="slides/slide933.xml"/><Relationship Id="rId1357" Type="http://schemas.openxmlformats.org/officeDocument/2006/relationships/slide" Target="slides/slide1356.xml"/><Relationship Id="rId1564" Type="http://schemas.openxmlformats.org/officeDocument/2006/relationships/slide" Target="slides/slide1563.xml"/><Relationship Id="rId1771" Type="http://schemas.openxmlformats.org/officeDocument/2006/relationships/slide" Target="slides/slide1770.xml"/><Relationship Id="rId63" Type="http://schemas.openxmlformats.org/officeDocument/2006/relationships/slide" Target="slides/slide62.xml"/><Relationship Id="rId159" Type="http://schemas.openxmlformats.org/officeDocument/2006/relationships/slide" Target="slides/slide158.xml"/><Relationship Id="rId366" Type="http://schemas.openxmlformats.org/officeDocument/2006/relationships/slide" Target="slides/slide365.xml"/><Relationship Id="rId573" Type="http://schemas.openxmlformats.org/officeDocument/2006/relationships/slide" Target="slides/slide572.xml"/><Relationship Id="rId780" Type="http://schemas.openxmlformats.org/officeDocument/2006/relationships/slide" Target="slides/slide779.xml"/><Relationship Id="rId1217" Type="http://schemas.openxmlformats.org/officeDocument/2006/relationships/slide" Target="slides/slide1216.xml"/><Relationship Id="rId1424" Type="http://schemas.openxmlformats.org/officeDocument/2006/relationships/slide" Target="slides/slide1423.xml"/><Relationship Id="rId1631" Type="http://schemas.openxmlformats.org/officeDocument/2006/relationships/slide" Target="slides/slide1630.xml"/><Relationship Id="rId1869" Type="http://schemas.openxmlformats.org/officeDocument/2006/relationships/slide" Target="slides/slide1868.xml"/><Relationship Id="rId226" Type="http://schemas.openxmlformats.org/officeDocument/2006/relationships/slide" Target="slides/slide225.xml"/><Relationship Id="rId433" Type="http://schemas.openxmlformats.org/officeDocument/2006/relationships/slide" Target="slides/slide432.xml"/><Relationship Id="rId878" Type="http://schemas.openxmlformats.org/officeDocument/2006/relationships/slide" Target="slides/slide877.xml"/><Relationship Id="rId1063" Type="http://schemas.openxmlformats.org/officeDocument/2006/relationships/slide" Target="slides/slide1062.xml"/><Relationship Id="rId1270" Type="http://schemas.openxmlformats.org/officeDocument/2006/relationships/slide" Target="slides/slide1269.xml"/><Relationship Id="rId1729" Type="http://schemas.openxmlformats.org/officeDocument/2006/relationships/slide" Target="slides/slide1728.xml"/><Relationship Id="rId1936" Type="http://schemas.openxmlformats.org/officeDocument/2006/relationships/slide" Target="slides/slide1935.xml"/><Relationship Id="rId640" Type="http://schemas.openxmlformats.org/officeDocument/2006/relationships/slide" Target="slides/slide639.xml"/><Relationship Id="rId738" Type="http://schemas.openxmlformats.org/officeDocument/2006/relationships/slide" Target="slides/slide737.xml"/><Relationship Id="rId945" Type="http://schemas.openxmlformats.org/officeDocument/2006/relationships/slide" Target="slides/slide944.xml"/><Relationship Id="rId1368" Type="http://schemas.openxmlformats.org/officeDocument/2006/relationships/slide" Target="slides/slide1367.xml"/><Relationship Id="rId1575" Type="http://schemas.openxmlformats.org/officeDocument/2006/relationships/slide" Target="slides/slide1574.xml"/><Relationship Id="rId1782" Type="http://schemas.openxmlformats.org/officeDocument/2006/relationships/slide" Target="slides/slide1781.xml"/><Relationship Id="rId74" Type="http://schemas.openxmlformats.org/officeDocument/2006/relationships/slide" Target="slides/slide73.xml"/><Relationship Id="rId377" Type="http://schemas.openxmlformats.org/officeDocument/2006/relationships/slide" Target="slides/slide376.xml"/><Relationship Id="rId500" Type="http://schemas.openxmlformats.org/officeDocument/2006/relationships/slide" Target="slides/slide499.xml"/><Relationship Id="rId584" Type="http://schemas.openxmlformats.org/officeDocument/2006/relationships/slide" Target="slides/slide583.xml"/><Relationship Id="rId805" Type="http://schemas.openxmlformats.org/officeDocument/2006/relationships/slide" Target="slides/slide804.xml"/><Relationship Id="rId1130" Type="http://schemas.openxmlformats.org/officeDocument/2006/relationships/slide" Target="slides/slide1129.xml"/><Relationship Id="rId1228" Type="http://schemas.openxmlformats.org/officeDocument/2006/relationships/slide" Target="slides/slide1227.xml"/><Relationship Id="rId1435" Type="http://schemas.openxmlformats.org/officeDocument/2006/relationships/slide" Target="slides/slide1434.xml"/><Relationship Id="rId5" Type="http://schemas.openxmlformats.org/officeDocument/2006/relationships/slide" Target="slides/slide4.xml"/><Relationship Id="rId237" Type="http://schemas.openxmlformats.org/officeDocument/2006/relationships/slide" Target="slides/slide236.xml"/><Relationship Id="rId791" Type="http://schemas.openxmlformats.org/officeDocument/2006/relationships/slide" Target="slides/slide790.xml"/><Relationship Id="rId889" Type="http://schemas.openxmlformats.org/officeDocument/2006/relationships/slide" Target="slides/slide888.xml"/><Relationship Id="rId1074" Type="http://schemas.openxmlformats.org/officeDocument/2006/relationships/slide" Target="slides/slide1073.xml"/><Relationship Id="rId1642" Type="http://schemas.openxmlformats.org/officeDocument/2006/relationships/slide" Target="slides/slide1641.xml"/><Relationship Id="rId1947" Type="http://schemas.openxmlformats.org/officeDocument/2006/relationships/slide" Target="slides/slide1946.xml"/><Relationship Id="rId444" Type="http://schemas.openxmlformats.org/officeDocument/2006/relationships/slide" Target="slides/slide443.xml"/><Relationship Id="rId651" Type="http://schemas.openxmlformats.org/officeDocument/2006/relationships/slide" Target="slides/slide650.xml"/><Relationship Id="rId749" Type="http://schemas.openxmlformats.org/officeDocument/2006/relationships/slide" Target="slides/slide748.xml"/><Relationship Id="rId1281" Type="http://schemas.openxmlformats.org/officeDocument/2006/relationships/slide" Target="slides/slide1280.xml"/><Relationship Id="rId1379" Type="http://schemas.openxmlformats.org/officeDocument/2006/relationships/slide" Target="slides/slide1378.xml"/><Relationship Id="rId1502" Type="http://schemas.openxmlformats.org/officeDocument/2006/relationships/slide" Target="slides/slide1501.xml"/><Relationship Id="rId1586" Type="http://schemas.openxmlformats.org/officeDocument/2006/relationships/slide" Target="slides/slide1585.xml"/><Relationship Id="rId1807" Type="http://schemas.openxmlformats.org/officeDocument/2006/relationships/slide" Target="slides/slide1806.xml"/><Relationship Id="rId290" Type="http://schemas.openxmlformats.org/officeDocument/2006/relationships/slide" Target="slides/slide289.xml"/><Relationship Id="rId304" Type="http://schemas.openxmlformats.org/officeDocument/2006/relationships/slide" Target="slides/slide303.xml"/><Relationship Id="rId388" Type="http://schemas.openxmlformats.org/officeDocument/2006/relationships/slide" Target="slides/slide387.xml"/><Relationship Id="rId511" Type="http://schemas.openxmlformats.org/officeDocument/2006/relationships/slide" Target="slides/slide510.xml"/><Relationship Id="rId609" Type="http://schemas.openxmlformats.org/officeDocument/2006/relationships/slide" Target="slides/slide608.xml"/><Relationship Id="rId956" Type="http://schemas.openxmlformats.org/officeDocument/2006/relationships/slide" Target="slides/slide955.xml"/><Relationship Id="rId1141" Type="http://schemas.openxmlformats.org/officeDocument/2006/relationships/slide" Target="slides/slide1140.xml"/><Relationship Id="rId1239" Type="http://schemas.openxmlformats.org/officeDocument/2006/relationships/slide" Target="slides/slide1238.xml"/><Relationship Id="rId1793" Type="http://schemas.openxmlformats.org/officeDocument/2006/relationships/slide" Target="slides/slide1792.xml"/><Relationship Id="rId85" Type="http://schemas.openxmlformats.org/officeDocument/2006/relationships/slide" Target="slides/slide84.xml"/><Relationship Id="rId150" Type="http://schemas.openxmlformats.org/officeDocument/2006/relationships/slide" Target="slides/slide149.xml"/><Relationship Id="rId595" Type="http://schemas.openxmlformats.org/officeDocument/2006/relationships/slide" Target="slides/slide594.xml"/><Relationship Id="rId816" Type="http://schemas.openxmlformats.org/officeDocument/2006/relationships/slide" Target="slides/slide815.xml"/><Relationship Id="rId1001" Type="http://schemas.openxmlformats.org/officeDocument/2006/relationships/slide" Target="slides/slide1000.xml"/><Relationship Id="rId1446" Type="http://schemas.openxmlformats.org/officeDocument/2006/relationships/slide" Target="slides/slide1445.xml"/><Relationship Id="rId1653" Type="http://schemas.openxmlformats.org/officeDocument/2006/relationships/slide" Target="slides/slide1652.xml"/><Relationship Id="rId1860" Type="http://schemas.openxmlformats.org/officeDocument/2006/relationships/slide" Target="slides/slide1859.xml"/><Relationship Id="rId248" Type="http://schemas.openxmlformats.org/officeDocument/2006/relationships/slide" Target="slides/slide247.xml"/><Relationship Id="rId455" Type="http://schemas.openxmlformats.org/officeDocument/2006/relationships/slide" Target="slides/slide454.xml"/><Relationship Id="rId662" Type="http://schemas.openxmlformats.org/officeDocument/2006/relationships/slide" Target="slides/slide661.xml"/><Relationship Id="rId1085" Type="http://schemas.openxmlformats.org/officeDocument/2006/relationships/slide" Target="slides/slide1084.xml"/><Relationship Id="rId1292" Type="http://schemas.openxmlformats.org/officeDocument/2006/relationships/slide" Target="slides/slide1291.xml"/><Relationship Id="rId1306" Type="http://schemas.openxmlformats.org/officeDocument/2006/relationships/slide" Target="slides/slide1305.xml"/><Relationship Id="rId1513" Type="http://schemas.openxmlformats.org/officeDocument/2006/relationships/slide" Target="slides/slide1512.xml"/><Relationship Id="rId1720" Type="http://schemas.openxmlformats.org/officeDocument/2006/relationships/slide" Target="slides/slide1719.xml"/><Relationship Id="rId12" Type="http://schemas.openxmlformats.org/officeDocument/2006/relationships/slide" Target="slides/slide11.xml"/><Relationship Id="rId108" Type="http://schemas.openxmlformats.org/officeDocument/2006/relationships/slide" Target="slides/slide107.xml"/><Relationship Id="rId315" Type="http://schemas.openxmlformats.org/officeDocument/2006/relationships/slide" Target="slides/slide314.xml"/><Relationship Id="rId522" Type="http://schemas.openxmlformats.org/officeDocument/2006/relationships/slide" Target="slides/slide521.xml"/><Relationship Id="rId967" Type="http://schemas.openxmlformats.org/officeDocument/2006/relationships/slide" Target="slides/slide966.xml"/><Relationship Id="rId1152" Type="http://schemas.openxmlformats.org/officeDocument/2006/relationships/slide" Target="slides/slide1151.xml"/><Relationship Id="rId1597" Type="http://schemas.openxmlformats.org/officeDocument/2006/relationships/slide" Target="slides/slide1596.xml"/><Relationship Id="rId1818" Type="http://schemas.openxmlformats.org/officeDocument/2006/relationships/slide" Target="slides/slide1817.xml"/><Relationship Id="rId96" Type="http://schemas.openxmlformats.org/officeDocument/2006/relationships/slide" Target="slides/slide95.xml"/><Relationship Id="rId161" Type="http://schemas.openxmlformats.org/officeDocument/2006/relationships/slide" Target="slides/slide160.xml"/><Relationship Id="rId399" Type="http://schemas.openxmlformats.org/officeDocument/2006/relationships/slide" Target="slides/slide398.xml"/><Relationship Id="rId827" Type="http://schemas.openxmlformats.org/officeDocument/2006/relationships/slide" Target="slides/slide826.xml"/><Relationship Id="rId1012" Type="http://schemas.openxmlformats.org/officeDocument/2006/relationships/slide" Target="slides/slide1011.xml"/><Relationship Id="rId1457" Type="http://schemas.openxmlformats.org/officeDocument/2006/relationships/slide" Target="slides/slide1456.xml"/><Relationship Id="rId1664" Type="http://schemas.openxmlformats.org/officeDocument/2006/relationships/slide" Target="slides/slide1663.xml"/><Relationship Id="rId1871" Type="http://schemas.openxmlformats.org/officeDocument/2006/relationships/slide" Target="slides/slide1870.xml"/><Relationship Id="rId259" Type="http://schemas.openxmlformats.org/officeDocument/2006/relationships/slide" Target="slides/slide258.xml"/><Relationship Id="rId466" Type="http://schemas.openxmlformats.org/officeDocument/2006/relationships/slide" Target="slides/slide465.xml"/><Relationship Id="rId673" Type="http://schemas.openxmlformats.org/officeDocument/2006/relationships/slide" Target="slides/slide672.xml"/><Relationship Id="rId880" Type="http://schemas.openxmlformats.org/officeDocument/2006/relationships/slide" Target="slides/slide879.xml"/><Relationship Id="rId1096" Type="http://schemas.openxmlformats.org/officeDocument/2006/relationships/slide" Target="slides/slide1095.xml"/><Relationship Id="rId1317" Type="http://schemas.openxmlformats.org/officeDocument/2006/relationships/slide" Target="slides/slide1316.xml"/><Relationship Id="rId1524" Type="http://schemas.openxmlformats.org/officeDocument/2006/relationships/slide" Target="slides/slide1523.xml"/><Relationship Id="rId1731" Type="http://schemas.openxmlformats.org/officeDocument/2006/relationships/slide" Target="slides/slide1730.xml"/><Relationship Id="rId23" Type="http://schemas.openxmlformats.org/officeDocument/2006/relationships/slide" Target="slides/slide22.xml"/><Relationship Id="rId119" Type="http://schemas.openxmlformats.org/officeDocument/2006/relationships/slide" Target="slides/slide118.xml"/><Relationship Id="rId326" Type="http://schemas.openxmlformats.org/officeDocument/2006/relationships/slide" Target="slides/slide325.xml"/><Relationship Id="rId533" Type="http://schemas.openxmlformats.org/officeDocument/2006/relationships/slide" Target="slides/slide532.xml"/><Relationship Id="rId978" Type="http://schemas.openxmlformats.org/officeDocument/2006/relationships/slide" Target="slides/slide977.xml"/><Relationship Id="rId1163" Type="http://schemas.openxmlformats.org/officeDocument/2006/relationships/slide" Target="slides/slide1162.xml"/><Relationship Id="rId1370" Type="http://schemas.openxmlformats.org/officeDocument/2006/relationships/slide" Target="slides/slide1369.xml"/><Relationship Id="rId1829" Type="http://schemas.openxmlformats.org/officeDocument/2006/relationships/slide" Target="slides/slide1828.xml"/><Relationship Id="rId740" Type="http://schemas.openxmlformats.org/officeDocument/2006/relationships/slide" Target="slides/slide739.xml"/><Relationship Id="rId838" Type="http://schemas.openxmlformats.org/officeDocument/2006/relationships/slide" Target="slides/slide837.xml"/><Relationship Id="rId1023" Type="http://schemas.openxmlformats.org/officeDocument/2006/relationships/slide" Target="slides/slide1022.xml"/><Relationship Id="rId1468" Type="http://schemas.openxmlformats.org/officeDocument/2006/relationships/slide" Target="slides/slide1467.xml"/><Relationship Id="rId1675" Type="http://schemas.openxmlformats.org/officeDocument/2006/relationships/slide" Target="slides/slide1674.xml"/><Relationship Id="rId1882" Type="http://schemas.openxmlformats.org/officeDocument/2006/relationships/slide" Target="slides/slide1881.xml"/><Relationship Id="rId172" Type="http://schemas.openxmlformats.org/officeDocument/2006/relationships/slide" Target="slides/slide171.xml"/><Relationship Id="rId477" Type="http://schemas.openxmlformats.org/officeDocument/2006/relationships/slide" Target="slides/slide476.xml"/><Relationship Id="rId600" Type="http://schemas.openxmlformats.org/officeDocument/2006/relationships/slide" Target="slides/slide599.xml"/><Relationship Id="rId684" Type="http://schemas.openxmlformats.org/officeDocument/2006/relationships/slide" Target="slides/slide683.xml"/><Relationship Id="rId1230" Type="http://schemas.openxmlformats.org/officeDocument/2006/relationships/slide" Target="slides/slide1229.xml"/><Relationship Id="rId1328" Type="http://schemas.openxmlformats.org/officeDocument/2006/relationships/slide" Target="slides/slide1327.xml"/><Relationship Id="rId1535" Type="http://schemas.openxmlformats.org/officeDocument/2006/relationships/slide" Target="slides/slide1534.xml"/><Relationship Id="rId337" Type="http://schemas.openxmlformats.org/officeDocument/2006/relationships/slide" Target="slides/slide336.xml"/><Relationship Id="rId891" Type="http://schemas.openxmlformats.org/officeDocument/2006/relationships/slide" Target="slides/slide890.xml"/><Relationship Id="rId905" Type="http://schemas.openxmlformats.org/officeDocument/2006/relationships/slide" Target="slides/slide904.xml"/><Relationship Id="rId989" Type="http://schemas.openxmlformats.org/officeDocument/2006/relationships/slide" Target="slides/slide988.xml"/><Relationship Id="rId1742" Type="http://schemas.openxmlformats.org/officeDocument/2006/relationships/slide" Target="slides/slide1741.xml"/><Relationship Id="rId34" Type="http://schemas.openxmlformats.org/officeDocument/2006/relationships/slide" Target="slides/slide33.xml"/><Relationship Id="rId544" Type="http://schemas.openxmlformats.org/officeDocument/2006/relationships/slide" Target="slides/slide543.xml"/><Relationship Id="rId751" Type="http://schemas.openxmlformats.org/officeDocument/2006/relationships/slide" Target="slides/slide750.xml"/><Relationship Id="rId849" Type="http://schemas.openxmlformats.org/officeDocument/2006/relationships/slide" Target="slides/slide848.xml"/><Relationship Id="rId1174" Type="http://schemas.openxmlformats.org/officeDocument/2006/relationships/slide" Target="slides/slide1173.xml"/><Relationship Id="rId1381" Type="http://schemas.openxmlformats.org/officeDocument/2006/relationships/slide" Target="slides/slide1380.xml"/><Relationship Id="rId1479" Type="http://schemas.openxmlformats.org/officeDocument/2006/relationships/slide" Target="slides/slide1478.xml"/><Relationship Id="rId1602" Type="http://schemas.openxmlformats.org/officeDocument/2006/relationships/slide" Target="slides/slide1601.xml"/><Relationship Id="rId1686" Type="http://schemas.openxmlformats.org/officeDocument/2006/relationships/slide" Target="slides/slide1685.xml"/><Relationship Id="rId183" Type="http://schemas.openxmlformats.org/officeDocument/2006/relationships/slide" Target="slides/slide182.xml"/><Relationship Id="rId390" Type="http://schemas.openxmlformats.org/officeDocument/2006/relationships/slide" Target="slides/slide389.xml"/><Relationship Id="rId404" Type="http://schemas.openxmlformats.org/officeDocument/2006/relationships/slide" Target="slides/slide403.xml"/><Relationship Id="rId611" Type="http://schemas.openxmlformats.org/officeDocument/2006/relationships/slide" Target="slides/slide610.xml"/><Relationship Id="rId1034" Type="http://schemas.openxmlformats.org/officeDocument/2006/relationships/slide" Target="slides/slide1033.xml"/><Relationship Id="rId1241" Type="http://schemas.openxmlformats.org/officeDocument/2006/relationships/slide" Target="slides/slide1240.xml"/><Relationship Id="rId1339" Type="http://schemas.openxmlformats.org/officeDocument/2006/relationships/slide" Target="slides/slide1338.xml"/><Relationship Id="rId1893" Type="http://schemas.openxmlformats.org/officeDocument/2006/relationships/slide" Target="slides/slide1892.xml"/><Relationship Id="rId1907" Type="http://schemas.openxmlformats.org/officeDocument/2006/relationships/slide" Target="slides/slide1906.xml"/><Relationship Id="rId250" Type="http://schemas.openxmlformats.org/officeDocument/2006/relationships/slide" Target="slides/slide249.xml"/><Relationship Id="rId488" Type="http://schemas.openxmlformats.org/officeDocument/2006/relationships/slide" Target="slides/slide487.xml"/><Relationship Id="rId695" Type="http://schemas.openxmlformats.org/officeDocument/2006/relationships/slide" Target="slides/slide694.xml"/><Relationship Id="rId709" Type="http://schemas.openxmlformats.org/officeDocument/2006/relationships/slide" Target="slides/slide708.xml"/><Relationship Id="rId916" Type="http://schemas.openxmlformats.org/officeDocument/2006/relationships/slide" Target="slides/slide915.xml"/><Relationship Id="rId1101" Type="http://schemas.openxmlformats.org/officeDocument/2006/relationships/slide" Target="slides/slide1100.xml"/><Relationship Id="rId1546" Type="http://schemas.openxmlformats.org/officeDocument/2006/relationships/slide" Target="slides/slide1545.xml"/><Relationship Id="rId1753" Type="http://schemas.openxmlformats.org/officeDocument/2006/relationships/slide" Target="slides/slide1752.xml"/><Relationship Id="rId45" Type="http://schemas.openxmlformats.org/officeDocument/2006/relationships/slide" Target="slides/slide44.xml"/><Relationship Id="rId110" Type="http://schemas.openxmlformats.org/officeDocument/2006/relationships/slide" Target="slides/slide109.xml"/><Relationship Id="rId348" Type="http://schemas.openxmlformats.org/officeDocument/2006/relationships/slide" Target="slides/slide347.xml"/><Relationship Id="rId555" Type="http://schemas.openxmlformats.org/officeDocument/2006/relationships/slide" Target="slides/slide554.xml"/><Relationship Id="rId762" Type="http://schemas.openxmlformats.org/officeDocument/2006/relationships/slide" Target="slides/slide761.xml"/><Relationship Id="rId1185" Type="http://schemas.openxmlformats.org/officeDocument/2006/relationships/slide" Target="slides/slide1184.xml"/><Relationship Id="rId1392" Type="http://schemas.openxmlformats.org/officeDocument/2006/relationships/slide" Target="slides/slide1391.xml"/><Relationship Id="rId1406" Type="http://schemas.openxmlformats.org/officeDocument/2006/relationships/slide" Target="slides/slide1405.xml"/><Relationship Id="rId1613" Type="http://schemas.openxmlformats.org/officeDocument/2006/relationships/slide" Target="slides/slide1612.xml"/><Relationship Id="rId1820" Type="http://schemas.openxmlformats.org/officeDocument/2006/relationships/slide" Target="slides/slide1819.xml"/><Relationship Id="rId194" Type="http://schemas.openxmlformats.org/officeDocument/2006/relationships/slide" Target="slides/slide193.xml"/><Relationship Id="rId208" Type="http://schemas.openxmlformats.org/officeDocument/2006/relationships/slide" Target="slides/slide207.xml"/><Relationship Id="rId415" Type="http://schemas.openxmlformats.org/officeDocument/2006/relationships/slide" Target="slides/slide414.xml"/><Relationship Id="rId622" Type="http://schemas.openxmlformats.org/officeDocument/2006/relationships/slide" Target="slides/slide621.xml"/><Relationship Id="rId1045" Type="http://schemas.openxmlformats.org/officeDocument/2006/relationships/slide" Target="slides/slide1044.xml"/><Relationship Id="rId1252" Type="http://schemas.openxmlformats.org/officeDocument/2006/relationships/slide" Target="slides/slide1251.xml"/><Relationship Id="rId1697" Type="http://schemas.openxmlformats.org/officeDocument/2006/relationships/slide" Target="slides/slide1696.xml"/><Relationship Id="rId1918" Type="http://schemas.openxmlformats.org/officeDocument/2006/relationships/slide" Target="slides/slide1917.xml"/><Relationship Id="rId261" Type="http://schemas.openxmlformats.org/officeDocument/2006/relationships/slide" Target="slides/slide260.xml"/><Relationship Id="rId499" Type="http://schemas.openxmlformats.org/officeDocument/2006/relationships/slide" Target="slides/slide498.xml"/><Relationship Id="rId927" Type="http://schemas.openxmlformats.org/officeDocument/2006/relationships/slide" Target="slides/slide926.xml"/><Relationship Id="rId1112" Type="http://schemas.openxmlformats.org/officeDocument/2006/relationships/slide" Target="slides/slide1111.xml"/><Relationship Id="rId1557" Type="http://schemas.openxmlformats.org/officeDocument/2006/relationships/slide" Target="slides/slide1556.xml"/><Relationship Id="rId1764" Type="http://schemas.openxmlformats.org/officeDocument/2006/relationships/slide" Target="slides/slide1763.xml"/><Relationship Id="rId56" Type="http://schemas.openxmlformats.org/officeDocument/2006/relationships/slide" Target="slides/slide55.xml"/><Relationship Id="rId359" Type="http://schemas.openxmlformats.org/officeDocument/2006/relationships/slide" Target="slides/slide358.xml"/><Relationship Id="rId566" Type="http://schemas.openxmlformats.org/officeDocument/2006/relationships/slide" Target="slides/slide565.xml"/><Relationship Id="rId773" Type="http://schemas.openxmlformats.org/officeDocument/2006/relationships/slide" Target="slides/slide772.xml"/><Relationship Id="rId1196" Type="http://schemas.openxmlformats.org/officeDocument/2006/relationships/slide" Target="slides/slide1195.xml"/><Relationship Id="rId1417" Type="http://schemas.openxmlformats.org/officeDocument/2006/relationships/slide" Target="slides/slide1416.xml"/><Relationship Id="rId1624" Type="http://schemas.openxmlformats.org/officeDocument/2006/relationships/slide" Target="slides/slide1623.xml"/><Relationship Id="rId1831" Type="http://schemas.openxmlformats.org/officeDocument/2006/relationships/slide" Target="slides/slide1830.xml"/><Relationship Id="rId121" Type="http://schemas.openxmlformats.org/officeDocument/2006/relationships/slide" Target="slides/slide120.xml"/><Relationship Id="rId219" Type="http://schemas.openxmlformats.org/officeDocument/2006/relationships/slide" Target="slides/slide218.xml"/><Relationship Id="rId426" Type="http://schemas.openxmlformats.org/officeDocument/2006/relationships/slide" Target="slides/slide425.xml"/><Relationship Id="rId633" Type="http://schemas.openxmlformats.org/officeDocument/2006/relationships/slide" Target="slides/slide632.xml"/><Relationship Id="rId980" Type="http://schemas.openxmlformats.org/officeDocument/2006/relationships/slide" Target="slides/slide979.xml"/><Relationship Id="rId1056" Type="http://schemas.openxmlformats.org/officeDocument/2006/relationships/slide" Target="slides/slide1055.xml"/><Relationship Id="rId1263" Type="http://schemas.openxmlformats.org/officeDocument/2006/relationships/slide" Target="slides/slide1262.xml"/><Relationship Id="rId1929" Type="http://schemas.openxmlformats.org/officeDocument/2006/relationships/slide" Target="slides/slide1928.xml"/><Relationship Id="rId840" Type="http://schemas.openxmlformats.org/officeDocument/2006/relationships/slide" Target="slides/slide839.xml"/><Relationship Id="rId938" Type="http://schemas.openxmlformats.org/officeDocument/2006/relationships/slide" Target="slides/slide937.xml"/><Relationship Id="rId1470" Type="http://schemas.openxmlformats.org/officeDocument/2006/relationships/slide" Target="slides/slide1469.xml"/><Relationship Id="rId1568" Type="http://schemas.openxmlformats.org/officeDocument/2006/relationships/slide" Target="slides/slide1567.xml"/><Relationship Id="rId1775" Type="http://schemas.openxmlformats.org/officeDocument/2006/relationships/slide" Target="slides/slide1774.xml"/><Relationship Id="rId67" Type="http://schemas.openxmlformats.org/officeDocument/2006/relationships/slide" Target="slides/slide66.xml"/><Relationship Id="rId272" Type="http://schemas.openxmlformats.org/officeDocument/2006/relationships/slide" Target="slides/slide271.xml"/><Relationship Id="rId577" Type="http://schemas.openxmlformats.org/officeDocument/2006/relationships/slide" Target="slides/slide576.xml"/><Relationship Id="rId700" Type="http://schemas.openxmlformats.org/officeDocument/2006/relationships/slide" Target="slides/slide699.xml"/><Relationship Id="rId1123" Type="http://schemas.openxmlformats.org/officeDocument/2006/relationships/slide" Target="slides/slide1122.xml"/><Relationship Id="rId1330" Type="http://schemas.openxmlformats.org/officeDocument/2006/relationships/slide" Target="slides/slide1329.xml"/><Relationship Id="rId1428" Type="http://schemas.openxmlformats.org/officeDocument/2006/relationships/slide" Target="slides/slide1427.xml"/><Relationship Id="rId1635" Type="http://schemas.openxmlformats.org/officeDocument/2006/relationships/slide" Target="slides/slide1634.xml"/><Relationship Id="rId132" Type="http://schemas.openxmlformats.org/officeDocument/2006/relationships/slide" Target="slides/slide131.xml"/><Relationship Id="rId784" Type="http://schemas.openxmlformats.org/officeDocument/2006/relationships/slide" Target="slides/slide783.xml"/><Relationship Id="rId991" Type="http://schemas.openxmlformats.org/officeDocument/2006/relationships/slide" Target="slides/slide990.xml"/><Relationship Id="rId1067" Type="http://schemas.openxmlformats.org/officeDocument/2006/relationships/slide" Target="slides/slide1066.xml"/><Relationship Id="rId1842" Type="http://schemas.openxmlformats.org/officeDocument/2006/relationships/slide" Target="slides/slide1841.xml"/><Relationship Id="rId437" Type="http://schemas.openxmlformats.org/officeDocument/2006/relationships/slide" Target="slides/slide436.xml"/><Relationship Id="rId644" Type="http://schemas.openxmlformats.org/officeDocument/2006/relationships/slide" Target="slides/slide643.xml"/><Relationship Id="rId851" Type="http://schemas.openxmlformats.org/officeDocument/2006/relationships/slide" Target="slides/slide850.xml"/><Relationship Id="rId1274" Type="http://schemas.openxmlformats.org/officeDocument/2006/relationships/slide" Target="slides/slide1273.xml"/><Relationship Id="rId1481" Type="http://schemas.openxmlformats.org/officeDocument/2006/relationships/slide" Target="slides/slide1480.xml"/><Relationship Id="rId1579" Type="http://schemas.openxmlformats.org/officeDocument/2006/relationships/slide" Target="slides/slide1578.xml"/><Relationship Id="rId1702" Type="http://schemas.openxmlformats.org/officeDocument/2006/relationships/slide" Target="slides/slide1701.xml"/><Relationship Id="rId283" Type="http://schemas.openxmlformats.org/officeDocument/2006/relationships/slide" Target="slides/slide282.xml"/><Relationship Id="rId490" Type="http://schemas.openxmlformats.org/officeDocument/2006/relationships/slide" Target="slides/slide489.xml"/><Relationship Id="rId504" Type="http://schemas.openxmlformats.org/officeDocument/2006/relationships/slide" Target="slides/slide503.xml"/><Relationship Id="rId711" Type="http://schemas.openxmlformats.org/officeDocument/2006/relationships/slide" Target="slides/slide710.xml"/><Relationship Id="rId949" Type="http://schemas.openxmlformats.org/officeDocument/2006/relationships/slide" Target="slides/slide948.xml"/><Relationship Id="rId1134" Type="http://schemas.openxmlformats.org/officeDocument/2006/relationships/slide" Target="slides/slide1133.xml"/><Relationship Id="rId1341" Type="http://schemas.openxmlformats.org/officeDocument/2006/relationships/slide" Target="slides/slide1340.xml"/><Relationship Id="rId1786" Type="http://schemas.openxmlformats.org/officeDocument/2006/relationships/slide" Target="slides/slide1785.xml"/><Relationship Id="rId78" Type="http://schemas.openxmlformats.org/officeDocument/2006/relationships/slide" Target="slides/slide77.xml"/><Relationship Id="rId143" Type="http://schemas.openxmlformats.org/officeDocument/2006/relationships/slide" Target="slides/slide142.xml"/><Relationship Id="rId350" Type="http://schemas.openxmlformats.org/officeDocument/2006/relationships/slide" Target="slides/slide349.xml"/><Relationship Id="rId588" Type="http://schemas.openxmlformats.org/officeDocument/2006/relationships/slide" Target="slides/slide587.xml"/><Relationship Id="rId795" Type="http://schemas.openxmlformats.org/officeDocument/2006/relationships/slide" Target="slides/slide794.xml"/><Relationship Id="rId809" Type="http://schemas.openxmlformats.org/officeDocument/2006/relationships/slide" Target="slides/slide808.xml"/><Relationship Id="rId1201" Type="http://schemas.openxmlformats.org/officeDocument/2006/relationships/slide" Target="slides/slide1200.xml"/><Relationship Id="rId1439" Type="http://schemas.openxmlformats.org/officeDocument/2006/relationships/slide" Target="slides/slide1438.xml"/><Relationship Id="rId1646" Type="http://schemas.openxmlformats.org/officeDocument/2006/relationships/slide" Target="slides/slide1645.xml"/><Relationship Id="rId1853" Type="http://schemas.openxmlformats.org/officeDocument/2006/relationships/slide" Target="slides/slide1852.xml"/><Relationship Id="rId9" Type="http://schemas.openxmlformats.org/officeDocument/2006/relationships/slide" Target="slides/slide8.xml"/><Relationship Id="rId210" Type="http://schemas.openxmlformats.org/officeDocument/2006/relationships/slide" Target="slides/slide209.xml"/><Relationship Id="rId448" Type="http://schemas.openxmlformats.org/officeDocument/2006/relationships/slide" Target="slides/slide447.xml"/><Relationship Id="rId655" Type="http://schemas.openxmlformats.org/officeDocument/2006/relationships/slide" Target="slides/slide654.xml"/><Relationship Id="rId862" Type="http://schemas.openxmlformats.org/officeDocument/2006/relationships/slide" Target="slides/slide861.xml"/><Relationship Id="rId1078" Type="http://schemas.openxmlformats.org/officeDocument/2006/relationships/slide" Target="slides/slide1077.xml"/><Relationship Id="rId1285" Type="http://schemas.openxmlformats.org/officeDocument/2006/relationships/slide" Target="slides/slide1284.xml"/><Relationship Id="rId1492" Type="http://schemas.openxmlformats.org/officeDocument/2006/relationships/slide" Target="slides/slide1491.xml"/><Relationship Id="rId1506" Type="http://schemas.openxmlformats.org/officeDocument/2006/relationships/slide" Target="slides/slide1505.xml"/><Relationship Id="rId1713" Type="http://schemas.openxmlformats.org/officeDocument/2006/relationships/slide" Target="slides/slide1712.xml"/><Relationship Id="rId1920" Type="http://schemas.openxmlformats.org/officeDocument/2006/relationships/slide" Target="slides/slide1919.xml"/><Relationship Id="rId294" Type="http://schemas.openxmlformats.org/officeDocument/2006/relationships/slide" Target="slides/slide293.xml"/><Relationship Id="rId308" Type="http://schemas.openxmlformats.org/officeDocument/2006/relationships/slide" Target="slides/slide307.xml"/><Relationship Id="rId515" Type="http://schemas.openxmlformats.org/officeDocument/2006/relationships/slide" Target="slides/slide514.xml"/><Relationship Id="rId722" Type="http://schemas.openxmlformats.org/officeDocument/2006/relationships/slide" Target="slides/slide721.xml"/><Relationship Id="rId1145" Type="http://schemas.openxmlformats.org/officeDocument/2006/relationships/slide" Target="slides/slide1144.xml"/><Relationship Id="rId1352" Type="http://schemas.openxmlformats.org/officeDocument/2006/relationships/slide" Target="slides/slide1351.xml"/><Relationship Id="rId1797" Type="http://schemas.openxmlformats.org/officeDocument/2006/relationships/slide" Target="slides/slide1796.xml"/><Relationship Id="rId89" Type="http://schemas.openxmlformats.org/officeDocument/2006/relationships/slide" Target="slides/slide88.xml"/><Relationship Id="rId154" Type="http://schemas.openxmlformats.org/officeDocument/2006/relationships/slide" Target="slides/slide153.xml"/><Relationship Id="rId361" Type="http://schemas.openxmlformats.org/officeDocument/2006/relationships/slide" Target="slides/slide360.xml"/><Relationship Id="rId599" Type="http://schemas.openxmlformats.org/officeDocument/2006/relationships/slide" Target="slides/slide598.xml"/><Relationship Id="rId1005" Type="http://schemas.openxmlformats.org/officeDocument/2006/relationships/slide" Target="slides/slide1004.xml"/><Relationship Id="rId1212" Type="http://schemas.openxmlformats.org/officeDocument/2006/relationships/slide" Target="slides/slide1211.xml"/><Relationship Id="rId1657" Type="http://schemas.openxmlformats.org/officeDocument/2006/relationships/slide" Target="slides/slide1656.xml"/><Relationship Id="rId1864" Type="http://schemas.openxmlformats.org/officeDocument/2006/relationships/slide" Target="slides/slide1863.xml"/><Relationship Id="rId459" Type="http://schemas.openxmlformats.org/officeDocument/2006/relationships/slide" Target="slides/slide458.xml"/><Relationship Id="rId666" Type="http://schemas.openxmlformats.org/officeDocument/2006/relationships/slide" Target="slides/slide665.xml"/><Relationship Id="rId873" Type="http://schemas.openxmlformats.org/officeDocument/2006/relationships/slide" Target="slides/slide872.xml"/><Relationship Id="rId1089" Type="http://schemas.openxmlformats.org/officeDocument/2006/relationships/slide" Target="slides/slide1088.xml"/><Relationship Id="rId1296" Type="http://schemas.openxmlformats.org/officeDocument/2006/relationships/slide" Target="slides/slide1295.xml"/><Relationship Id="rId1517" Type="http://schemas.openxmlformats.org/officeDocument/2006/relationships/slide" Target="slides/slide1516.xml"/><Relationship Id="rId1724" Type="http://schemas.openxmlformats.org/officeDocument/2006/relationships/slide" Target="slides/slide1723.xml"/><Relationship Id="rId16" Type="http://schemas.openxmlformats.org/officeDocument/2006/relationships/slide" Target="slides/slide15.xml"/><Relationship Id="rId221" Type="http://schemas.openxmlformats.org/officeDocument/2006/relationships/slide" Target="slides/slide220.xml"/><Relationship Id="rId319" Type="http://schemas.openxmlformats.org/officeDocument/2006/relationships/slide" Target="slides/slide318.xml"/><Relationship Id="rId526" Type="http://schemas.openxmlformats.org/officeDocument/2006/relationships/slide" Target="slides/slide525.xml"/><Relationship Id="rId1156" Type="http://schemas.openxmlformats.org/officeDocument/2006/relationships/slide" Target="slides/slide1155.xml"/><Relationship Id="rId1363" Type="http://schemas.openxmlformats.org/officeDocument/2006/relationships/slide" Target="slides/slide1362.xml"/><Relationship Id="rId1931" Type="http://schemas.openxmlformats.org/officeDocument/2006/relationships/slide" Target="slides/slide1930.xml"/><Relationship Id="rId733" Type="http://schemas.openxmlformats.org/officeDocument/2006/relationships/slide" Target="slides/slide732.xml"/><Relationship Id="rId940" Type="http://schemas.openxmlformats.org/officeDocument/2006/relationships/slide" Target="slides/slide939.xml"/><Relationship Id="rId1016" Type="http://schemas.openxmlformats.org/officeDocument/2006/relationships/slide" Target="slides/slide1015.xml"/><Relationship Id="rId1570" Type="http://schemas.openxmlformats.org/officeDocument/2006/relationships/slide" Target="slides/slide1569.xml"/><Relationship Id="rId1668" Type="http://schemas.openxmlformats.org/officeDocument/2006/relationships/slide" Target="slides/slide1667.xml"/><Relationship Id="rId1875" Type="http://schemas.openxmlformats.org/officeDocument/2006/relationships/slide" Target="slides/slide1874.xml"/><Relationship Id="rId165" Type="http://schemas.openxmlformats.org/officeDocument/2006/relationships/slide" Target="slides/slide164.xml"/><Relationship Id="rId372" Type="http://schemas.openxmlformats.org/officeDocument/2006/relationships/slide" Target="slides/slide371.xml"/><Relationship Id="rId677" Type="http://schemas.openxmlformats.org/officeDocument/2006/relationships/slide" Target="slides/slide676.xml"/><Relationship Id="rId800" Type="http://schemas.openxmlformats.org/officeDocument/2006/relationships/slide" Target="slides/slide799.xml"/><Relationship Id="rId1223" Type="http://schemas.openxmlformats.org/officeDocument/2006/relationships/slide" Target="slides/slide1222.xml"/><Relationship Id="rId1430" Type="http://schemas.openxmlformats.org/officeDocument/2006/relationships/slide" Target="slides/slide1429.xml"/><Relationship Id="rId1528" Type="http://schemas.openxmlformats.org/officeDocument/2006/relationships/slide" Target="slides/slide1527.xml"/><Relationship Id="rId232" Type="http://schemas.openxmlformats.org/officeDocument/2006/relationships/slide" Target="slides/slide231.xml"/><Relationship Id="rId884" Type="http://schemas.openxmlformats.org/officeDocument/2006/relationships/slide" Target="slides/slide883.xml"/><Relationship Id="rId1735" Type="http://schemas.openxmlformats.org/officeDocument/2006/relationships/slide" Target="slides/slide1734.xml"/><Relationship Id="rId1942" Type="http://schemas.openxmlformats.org/officeDocument/2006/relationships/slide" Target="slides/slide1941.xml"/><Relationship Id="rId27" Type="http://schemas.openxmlformats.org/officeDocument/2006/relationships/slide" Target="slides/slide26.xml"/><Relationship Id="rId537" Type="http://schemas.openxmlformats.org/officeDocument/2006/relationships/slide" Target="slides/slide536.xml"/><Relationship Id="rId744" Type="http://schemas.openxmlformats.org/officeDocument/2006/relationships/slide" Target="slides/slide743.xml"/><Relationship Id="rId951" Type="http://schemas.openxmlformats.org/officeDocument/2006/relationships/slide" Target="slides/slide950.xml"/><Relationship Id="rId1167" Type="http://schemas.openxmlformats.org/officeDocument/2006/relationships/slide" Target="slides/slide1166.xml"/><Relationship Id="rId1374" Type="http://schemas.openxmlformats.org/officeDocument/2006/relationships/slide" Target="slides/slide1373.xml"/><Relationship Id="rId1581" Type="http://schemas.openxmlformats.org/officeDocument/2006/relationships/slide" Target="slides/slide1580.xml"/><Relationship Id="rId1679" Type="http://schemas.openxmlformats.org/officeDocument/2006/relationships/slide" Target="slides/slide1678.xml"/><Relationship Id="rId1802" Type="http://schemas.openxmlformats.org/officeDocument/2006/relationships/slide" Target="slides/slide1801.xml"/><Relationship Id="rId80" Type="http://schemas.openxmlformats.org/officeDocument/2006/relationships/slide" Target="slides/slide79.xml"/><Relationship Id="rId176" Type="http://schemas.openxmlformats.org/officeDocument/2006/relationships/slide" Target="slides/slide175.xml"/><Relationship Id="rId383" Type="http://schemas.openxmlformats.org/officeDocument/2006/relationships/slide" Target="slides/slide382.xml"/><Relationship Id="rId590" Type="http://schemas.openxmlformats.org/officeDocument/2006/relationships/slide" Target="slides/slide589.xml"/><Relationship Id="rId604" Type="http://schemas.openxmlformats.org/officeDocument/2006/relationships/slide" Target="slides/slide603.xml"/><Relationship Id="rId811" Type="http://schemas.openxmlformats.org/officeDocument/2006/relationships/slide" Target="slides/slide810.xml"/><Relationship Id="rId1027" Type="http://schemas.openxmlformats.org/officeDocument/2006/relationships/slide" Target="slides/slide1026.xml"/><Relationship Id="rId1234" Type="http://schemas.openxmlformats.org/officeDocument/2006/relationships/slide" Target="slides/slide1233.xml"/><Relationship Id="rId1441" Type="http://schemas.openxmlformats.org/officeDocument/2006/relationships/slide" Target="slides/slide1440.xml"/><Relationship Id="rId1886" Type="http://schemas.openxmlformats.org/officeDocument/2006/relationships/slide" Target="slides/slide1885.xml"/><Relationship Id="rId243" Type="http://schemas.openxmlformats.org/officeDocument/2006/relationships/slide" Target="slides/slide242.xml"/><Relationship Id="rId450" Type="http://schemas.openxmlformats.org/officeDocument/2006/relationships/slide" Target="slides/slide449.xml"/><Relationship Id="rId688" Type="http://schemas.openxmlformats.org/officeDocument/2006/relationships/slide" Target="slides/slide687.xml"/><Relationship Id="rId895" Type="http://schemas.openxmlformats.org/officeDocument/2006/relationships/slide" Target="slides/slide894.xml"/><Relationship Id="rId909" Type="http://schemas.openxmlformats.org/officeDocument/2006/relationships/slide" Target="slides/slide908.xml"/><Relationship Id="rId1080" Type="http://schemas.openxmlformats.org/officeDocument/2006/relationships/slide" Target="slides/slide1079.xml"/><Relationship Id="rId1301" Type="http://schemas.openxmlformats.org/officeDocument/2006/relationships/slide" Target="slides/slide1300.xml"/><Relationship Id="rId1539" Type="http://schemas.openxmlformats.org/officeDocument/2006/relationships/slide" Target="slides/slide1538.xml"/><Relationship Id="rId1746" Type="http://schemas.openxmlformats.org/officeDocument/2006/relationships/slide" Target="slides/slide1745.xml"/><Relationship Id="rId38" Type="http://schemas.openxmlformats.org/officeDocument/2006/relationships/slide" Target="slides/slide37.xml"/><Relationship Id="rId103" Type="http://schemas.openxmlformats.org/officeDocument/2006/relationships/slide" Target="slides/slide102.xml"/><Relationship Id="rId310" Type="http://schemas.openxmlformats.org/officeDocument/2006/relationships/slide" Target="slides/slide309.xml"/><Relationship Id="rId548" Type="http://schemas.openxmlformats.org/officeDocument/2006/relationships/slide" Target="slides/slide547.xml"/><Relationship Id="rId755" Type="http://schemas.openxmlformats.org/officeDocument/2006/relationships/slide" Target="slides/slide754.xml"/><Relationship Id="rId962" Type="http://schemas.openxmlformats.org/officeDocument/2006/relationships/slide" Target="slides/slide961.xml"/><Relationship Id="rId1178" Type="http://schemas.openxmlformats.org/officeDocument/2006/relationships/slide" Target="slides/slide1177.xml"/><Relationship Id="rId1385" Type="http://schemas.openxmlformats.org/officeDocument/2006/relationships/slide" Target="slides/slide1384.xml"/><Relationship Id="rId1592" Type="http://schemas.openxmlformats.org/officeDocument/2006/relationships/slide" Target="slides/slide1591.xml"/><Relationship Id="rId1606" Type="http://schemas.openxmlformats.org/officeDocument/2006/relationships/slide" Target="slides/slide1605.xml"/><Relationship Id="rId1813" Type="http://schemas.openxmlformats.org/officeDocument/2006/relationships/slide" Target="slides/slide1812.xml"/><Relationship Id="rId91" Type="http://schemas.openxmlformats.org/officeDocument/2006/relationships/slide" Target="slides/slide90.xml"/><Relationship Id="rId187" Type="http://schemas.openxmlformats.org/officeDocument/2006/relationships/slide" Target="slides/slide186.xml"/><Relationship Id="rId394" Type="http://schemas.openxmlformats.org/officeDocument/2006/relationships/slide" Target="slides/slide393.xml"/><Relationship Id="rId408" Type="http://schemas.openxmlformats.org/officeDocument/2006/relationships/slide" Target="slides/slide407.xml"/><Relationship Id="rId615" Type="http://schemas.openxmlformats.org/officeDocument/2006/relationships/slide" Target="slides/slide614.xml"/><Relationship Id="rId822" Type="http://schemas.openxmlformats.org/officeDocument/2006/relationships/slide" Target="slides/slide821.xml"/><Relationship Id="rId1038" Type="http://schemas.openxmlformats.org/officeDocument/2006/relationships/slide" Target="slides/slide1037.xml"/><Relationship Id="rId1245" Type="http://schemas.openxmlformats.org/officeDocument/2006/relationships/slide" Target="slides/slide1244.xml"/><Relationship Id="rId1452" Type="http://schemas.openxmlformats.org/officeDocument/2006/relationships/slide" Target="slides/slide1451.xml"/><Relationship Id="rId1897" Type="http://schemas.openxmlformats.org/officeDocument/2006/relationships/slide" Target="slides/slide1896.xml"/><Relationship Id="rId254" Type="http://schemas.openxmlformats.org/officeDocument/2006/relationships/slide" Target="slides/slide253.xml"/><Relationship Id="rId699" Type="http://schemas.openxmlformats.org/officeDocument/2006/relationships/slide" Target="slides/slide698.xml"/><Relationship Id="rId1091" Type="http://schemas.openxmlformats.org/officeDocument/2006/relationships/slide" Target="slides/slide1090.xml"/><Relationship Id="rId1105" Type="http://schemas.openxmlformats.org/officeDocument/2006/relationships/slide" Target="slides/slide1104.xml"/><Relationship Id="rId1312" Type="http://schemas.openxmlformats.org/officeDocument/2006/relationships/slide" Target="slides/slide1311.xml"/><Relationship Id="rId1757" Type="http://schemas.openxmlformats.org/officeDocument/2006/relationships/slide" Target="slides/slide1756.xml"/><Relationship Id="rId49" Type="http://schemas.openxmlformats.org/officeDocument/2006/relationships/slide" Target="slides/slide48.xml"/><Relationship Id="rId114" Type="http://schemas.openxmlformats.org/officeDocument/2006/relationships/slide" Target="slides/slide113.xml"/><Relationship Id="rId461" Type="http://schemas.openxmlformats.org/officeDocument/2006/relationships/slide" Target="slides/slide460.xml"/><Relationship Id="rId559" Type="http://schemas.openxmlformats.org/officeDocument/2006/relationships/slide" Target="slides/slide558.xml"/><Relationship Id="rId766" Type="http://schemas.openxmlformats.org/officeDocument/2006/relationships/slide" Target="slides/slide765.xml"/><Relationship Id="rId1189" Type="http://schemas.openxmlformats.org/officeDocument/2006/relationships/slide" Target="slides/slide1188.xml"/><Relationship Id="rId1396" Type="http://schemas.openxmlformats.org/officeDocument/2006/relationships/slide" Target="slides/slide1395.xml"/><Relationship Id="rId1617" Type="http://schemas.openxmlformats.org/officeDocument/2006/relationships/slide" Target="slides/slide1616.xml"/><Relationship Id="rId1824" Type="http://schemas.openxmlformats.org/officeDocument/2006/relationships/slide" Target="slides/slide1823.xml"/><Relationship Id="rId198" Type="http://schemas.openxmlformats.org/officeDocument/2006/relationships/slide" Target="slides/slide197.xml"/><Relationship Id="rId321" Type="http://schemas.openxmlformats.org/officeDocument/2006/relationships/slide" Target="slides/slide320.xml"/><Relationship Id="rId419" Type="http://schemas.openxmlformats.org/officeDocument/2006/relationships/slide" Target="slides/slide418.xml"/><Relationship Id="rId626" Type="http://schemas.openxmlformats.org/officeDocument/2006/relationships/slide" Target="slides/slide625.xml"/><Relationship Id="rId973" Type="http://schemas.openxmlformats.org/officeDocument/2006/relationships/slide" Target="slides/slide972.xml"/><Relationship Id="rId1049" Type="http://schemas.openxmlformats.org/officeDocument/2006/relationships/slide" Target="slides/slide1048.xml"/><Relationship Id="rId1256" Type="http://schemas.openxmlformats.org/officeDocument/2006/relationships/slide" Target="slides/slide1255.xml"/><Relationship Id="rId833" Type="http://schemas.openxmlformats.org/officeDocument/2006/relationships/slide" Target="slides/slide832.xml"/><Relationship Id="rId1116" Type="http://schemas.openxmlformats.org/officeDocument/2006/relationships/slide" Target="slides/slide1115.xml"/><Relationship Id="rId1463" Type="http://schemas.openxmlformats.org/officeDocument/2006/relationships/slide" Target="slides/slide1462.xml"/><Relationship Id="rId1670" Type="http://schemas.openxmlformats.org/officeDocument/2006/relationships/slide" Target="slides/slide1669.xml"/><Relationship Id="rId1768" Type="http://schemas.openxmlformats.org/officeDocument/2006/relationships/slide" Target="slides/slide1767.xml"/><Relationship Id="rId265" Type="http://schemas.openxmlformats.org/officeDocument/2006/relationships/slide" Target="slides/slide264.xml"/><Relationship Id="rId472" Type="http://schemas.openxmlformats.org/officeDocument/2006/relationships/slide" Target="slides/slide471.xml"/><Relationship Id="rId900" Type="http://schemas.openxmlformats.org/officeDocument/2006/relationships/slide" Target="slides/slide899.xml"/><Relationship Id="rId1323" Type="http://schemas.openxmlformats.org/officeDocument/2006/relationships/slide" Target="slides/slide1322.xml"/><Relationship Id="rId1530" Type="http://schemas.openxmlformats.org/officeDocument/2006/relationships/slide" Target="slides/slide1529.xml"/><Relationship Id="rId1628" Type="http://schemas.openxmlformats.org/officeDocument/2006/relationships/slide" Target="slides/slide1627.xml"/><Relationship Id="rId125" Type="http://schemas.openxmlformats.org/officeDocument/2006/relationships/slide" Target="slides/slide124.xml"/><Relationship Id="rId332" Type="http://schemas.openxmlformats.org/officeDocument/2006/relationships/slide" Target="slides/slide331.xml"/><Relationship Id="rId777" Type="http://schemas.openxmlformats.org/officeDocument/2006/relationships/slide" Target="slides/slide776.xml"/><Relationship Id="rId984" Type="http://schemas.openxmlformats.org/officeDocument/2006/relationships/slide" Target="slides/slide983.xml"/><Relationship Id="rId1835" Type="http://schemas.openxmlformats.org/officeDocument/2006/relationships/slide" Target="slides/slide1834.xml"/><Relationship Id="rId637" Type="http://schemas.openxmlformats.org/officeDocument/2006/relationships/slide" Target="slides/slide636.xml"/><Relationship Id="rId844" Type="http://schemas.openxmlformats.org/officeDocument/2006/relationships/slide" Target="slides/slide843.xml"/><Relationship Id="rId1267" Type="http://schemas.openxmlformats.org/officeDocument/2006/relationships/slide" Target="slides/slide1266.xml"/><Relationship Id="rId1474" Type="http://schemas.openxmlformats.org/officeDocument/2006/relationships/slide" Target="slides/slide1473.xml"/><Relationship Id="rId1681" Type="http://schemas.openxmlformats.org/officeDocument/2006/relationships/slide" Target="slides/slide1680.xml"/><Relationship Id="rId1902" Type="http://schemas.openxmlformats.org/officeDocument/2006/relationships/slide" Target="slides/slide1901.xml"/><Relationship Id="rId276" Type="http://schemas.openxmlformats.org/officeDocument/2006/relationships/slide" Target="slides/slide275.xml"/><Relationship Id="rId483" Type="http://schemas.openxmlformats.org/officeDocument/2006/relationships/slide" Target="slides/slide482.xml"/><Relationship Id="rId690" Type="http://schemas.openxmlformats.org/officeDocument/2006/relationships/slide" Target="slides/slide689.xml"/><Relationship Id="rId704" Type="http://schemas.openxmlformats.org/officeDocument/2006/relationships/slide" Target="slides/slide703.xml"/><Relationship Id="rId911" Type="http://schemas.openxmlformats.org/officeDocument/2006/relationships/slide" Target="slides/slide910.xml"/><Relationship Id="rId1127" Type="http://schemas.openxmlformats.org/officeDocument/2006/relationships/slide" Target="slides/slide1126.xml"/><Relationship Id="rId1334" Type="http://schemas.openxmlformats.org/officeDocument/2006/relationships/slide" Target="slides/slide1333.xml"/><Relationship Id="rId1541" Type="http://schemas.openxmlformats.org/officeDocument/2006/relationships/slide" Target="slides/slide1540.xml"/><Relationship Id="rId1779" Type="http://schemas.openxmlformats.org/officeDocument/2006/relationships/slide" Target="slides/slide1778.xml"/><Relationship Id="rId40" Type="http://schemas.openxmlformats.org/officeDocument/2006/relationships/slide" Target="slides/slide39.xml"/><Relationship Id="rId136" Type="http://schemas.openxmlformats.org/officeDocument/2006/relationships/slide" Target="slides/slide135.xml"/><Relationship Id="rId343" Type="http://schemas.openxmlformats.org/officeDocument/2006/relationships/slide" Target="slides/slide342.xml"/><Relationship Id="rId550" Type="http://schemas.openxmlformats.org/officeDocument/2006/relationships/slide" Target="slides/slide549.xml"/><Relationship Id="rId788" Type="http://schemas.openxmlformats.org/officeDocument/2006/relationships/slide" Target="slides/slide787.xml"/><Relationship Id="rId995" Type="http://schemas.openxmlformats.org/officeDocument/2006/relationships/slide" Target="slides/slide994.xml"/><Relationship Id="rId1180" Type="http://schemas.openxmlformats.org/officeDocument/2006/relationships/slide" Target="slides/slide1179.xml"/><Relationship Id="rId1401" Type="http://schemas.openxmlformats.org/officeDocument/2006/relationships/slide" Target="slides/slide1400.xml"/><Relationship Id="rId1639" Type="http://schemas.openxmlformats.org/officeDocument/2006/relationships/slide" Target="slides/slide1638.xml"/><Relationship Id="rId1846" Type="http://schemas.openxmlformats.org/officeDocument/2006/relationships/slide" Target="slides/slide1845.xml"/><Relationship Id="rId203" Type="http://schemas.openxmlformats.org/officeDocument/2006/relationships/slide" Target="slides/slide202.xml"/><Relationship Id="rId648" Type="http://schemas.openxmlformats.org/officeDocument/2006/relationships/slide" Target="slides/slide647.xml"/><Relationship Id="rId855" Type="http://schemas.openxmlformats.org/officeDocument/2006/relationships/slide" Target="slides/slide854.xml"/><Relationship Id="rId1040" Type="http://schemas.openxmlformats.org/officeDocument/2006/relationships/slide" Target="slides/slide1039.xml"/><Relationship Id="rId1278" Type="http://schemas.openxmlformats.org/officeDocument/2006/relationships/slide" Target="slides/slide1277.xml"/><Relationship Id="rId1485" Type="http://schemas.openxmlformats.org/officeDocument/2006/relationships/slide" Target="slides/slide1484.xml"/><Relationship Id="rId1692" Type="http://schemas.openxmlformats.org/officeDocument/2006/relationships/slide" Target="slides/slide1691.xml"/><Relationship Id="rId1706" Type="http://schemas.openxmlformats.org/officeDocument/2006/relationships/slide" Target="slides/slide1705.xml"/><Relationship Id="rId1913" Type="http://schemas.openxmlformats.org/officeDocument/2006/relationships/slide" Target="slides/slide1912.xml"/><Relationship Id="rId287" Type="http://schemas.openxmlformats.org/officeDocument/2006/relationships/slide" Target="slides/slide286.xml"/><Relationship Id="rId410" Type="http://schemas.openxmlformats.org/officeDocument/2006/relationships/slide" Target="slides/slide409.xml"/><Relationship Id="rId494" Type="http://schemas.openxmlformats.org/officeDocument/2006/relationships/slide" Target="slides/slide493.xml"/><Relationship Id="rId508" Type="http://schemas.openxmlformats.org/officeDocument/2006/relationships/slide" Target="slides/slide507.xml"/><Relationship Id="rId715" Type="http://schemas.openxmlformats.org/officeDocument/2006/relationships/slide" Target="slides/slide714.xml"/><Relationship Id="rId922" Type="http://schemas.openxmlformats.org/officeDocument/2006/relationships/slide" Target="slides/slide921.xml"/><Relationship Id="rId1138" Type="http://schemas.openxmlformats.org/officeDocument/2006/relationships/slide" Target="slides/slide1137.xml"/><Relationship Id="rId1345" Type="http://schemas.openxmlformats.org/officeDocument/2006/relationships/slide" Target="slides/slide1344.xml"/><Relationship Id="rId1552" Type="http://schemas.openxmlformats.org/officeDocument/2006/relationships/slide" Target="slides/slide1551.xml"/><Relationship Id="rId147" Type="http://schemas.openxmlformats.org/officeDocument/2006/relationships/slide" Target="slides/slide146.xml"/><Relationship Id="rId354" Type="http://schemas.openxmlformats.org/officeDocument/2006/relationships/slide" Target="slides/slide353.xml"/><Relationship Id="rId799" Type="http://schemas.openxmlformats.org/officeDocument/2006/relationships/slide" Target="slides/slide798.xml"/><Relationship Id="rId1191" Type="http://schemas.openxmlformats.org/officeDocument/2006/relationships/slide" Target="slides/slide1190.xml"/><Relationship Id="rId1205" Type="http://schemas.openxmlformats.org/officeDocument/2006/relationships/slide" Target="slides/slide1204.xml"/><Relationship Id="rId1857" Type="http://schemas.openxmlformats.org/officeDocument/2006/relationships/slide" Target="slides/slide1856.xml"/><Relationship Id="rId51" Type="http://schemas.openxmlformats.org/officeDocument/2006/relationships/slide" Target="slides/slide50.xml"/><Relationship Id="rId561" Type="http://schemas.openxmlformats.org/officeDocument/2006/relationships/slide" Target="slides/slide560.xml"/><Relationship Id="rId659" Type="http://schemas.openxmlformats.org/officeDocument/2006/relationships/slide" Target="slides/slide658.xml"/><Relationship Id="rId866" Type="http://schemas.openxmlformats.org/officeDocument/2006/relationships/slide" Target="slides/slide865.xml"/><Relationship Id="rId1289" Type="http://schemas.openxmlformats.org/officeDocument/2006/relationships/slide" Target="slides/slide1288.xml"/><Relationship Id="rId1412" Type="http://schemas.openxmlformats.org/officeDocument/2006/relationships/slide" Target="slides/slide1411.xml"/><Relationship Id="rId1496" Type="http://schemas.openxmlformats.org/officeDocument/2006/relationships/slide" Target="slides/slide1495.xml"/><Relationship Id="rId1717" Type="http://schemas.openxmlformats.org/officeDocument/2006/relationships/slide" Target="slides/slide1716.xml"/><Relationship Id="rId1924" Type="http://schemas.openxmlformats.org/officeDocument/2006/relationships/slide" Target="slides/slide1923.xml"/><Relationship Id="rId214" Type="http://schemas.openxmlformats.org/officeDocument/2006/relationships/slide" Target="slides/slide213.xml"/><Relationship Id="rId298" Type="http://schemas.openxmlformats.org/officeDocument/2006/relationships/slide" Target="slides/slide297.xml"/><Relationship Id="rId421" Type="http://schemas.openxmlformats.org/officeDocument/2006/relationships/slide" Target="slides/slide420.xml"/><Relationship Id="rId519" Type="http://schemas.openxmlformats.org/officeDocument/2006/relationships/slide" Target="slides/slide518.xml"/><Relationship Id="rId1051" Type="http://schemas.openxmlformats.org/officeDocument/2006/relationships/slide" Target="slides/slide1050.xml"/><Relationship Id="rId1149" Type="http://schemas.openxmlformats.org/officeDocument/2006/relationships/slide" Target="slides/slide1148.xml"/><Relationship Id="rId1356" Type="http://schemas.openxmlformats.org/officeDocument/2006/relationships/slide" Target="slides/slide1355.xml"/><Relationship Id="rId158" Type="http://schemas.openxmlformats.org/officeDocument/2006/relationships/slide" Target="slides/slide157.xml"/><Relationship Id="rId726" Type="http://schemas.openxmlformats.org/officeDocument/2006/relationships/slide" Target="slides/slide725.xml"/><Relationship Id="rId933" Type="http://schemas.openxmlformats.org/officeDocument/2006/relationships/slide" Target="slides/slide932.xml"/><Relationship Id="rId1009" Type="http://schemas.openxmlformats.org/officeDocument/2006/relationships/slide" Target="slides/slide1008.xml"/><Relationship Id="rId1563" Type="http://schemas.openxmlformats.org/officeDocument/2006/relationships/slide" Target="slides/slide1562.xml"/><Relationship Id="rId1770" Type="http://schemas.openxmlformats.org/officeDocument/2006/relationships/slide" Target="slides/slide1769.xml"/><Relationship Id="rId1868" Type="http://schemas.openxmlformats.org/officeDocument/2006/relationships/slide" Target="slides/slide1867.xml"/><Relationship Id="rId62" Type="http://schemas.openxmlformats.org/officeDocument/2006/relationships/slide" Target="slides/slide61.xml"/><Relationship Id="rId365" Type="http://schemas.openxmlformats.org/officeDocument/2006/relationships/slide" Target="slides/slide364.xml"/><Relationship Id="rId572" Type="http://schemas.openxmlformats.org/officeDocument/2006/relationships/slide" Target="slides/slide571.xml"/><Relationship Id="rId1216" Type="http://schemas.openxmlformats.org/officeDocument/2006/relationships/slide" Target="slides/slide1215.xml"/><Relationship Id="rId1423" Type="http://schemas.openxmlformats.org/officeDocument/2006/relationships/slide" Target="slides/slide1422.xml"/><Relationship Id="rId1630" Type="http://schemas.openxmlformats.org/officeDocument/2006/relationships/slide" Target="slides/slide1629.xml"/><Relationship Id="rId225" Type="http://schemas.openxmlformats.org/officeDocument/2006/relationships/slide" Target="slides/slide224.xml"/><Relationship Id="rId432" Type="http://schemas.openxmlformats.org/officeDocument/2006/relationships/slide" Target="slides/slide431.xml"/><Relationship Id="rId877" Type="http://schemas.openxmlformats.org/officeDocument/2006/relationships/slide" Target="slides/slide876.xml"/><Relationship Id="rId1062" Type="http://schemas.openxmlformats.org/officeDocument/2006/relationships/slide" Target="slides/slide1061.xml"/><Relationship Id="rId1728" Type="http://schemas.openxmlformats.org/officeDocument/2006/relationships/slide" Target="slides/slide1727.xml"/><Relationship Id="rId1935" Type="http://schemas.openxmlformats.org/officeDocument/2006/relationships/slide" Target="slides/slide1934.xml"/><Relationship Id="rId737" Type="http://schemas.openxmlformats.org/officeDocument/2006/relationships/slide" Target="slides/slide736.xml"/><Relationship Id="rId944" Type="http://schemas.openxmlformats.org/officeDocument/2006/relationships/slide" Target="slides/slide943.xml"/><Relationship Id="rId1367" Type="http://schemas.openxmlformats.org/officeDocument/2006/relationships/slide" Target="slides/slide1366.xml"/><Relationship Id="rId1574" Type="http://schemas.openxmlformats.org/officeDocument/2006/relationships/slide" Target="slides/slide1573.xml"/><Relationship Id="rId1781" Type="http://schemas.openxmlformats.org/officeDocument/2006/relationships/slide" Target="slides/slide1780.xml"/><Relationship Id="rId73" Type="http://schemas.openxmlformats.org/officeDocument/2006/relationships/slide" Target="slides/slide72.xml"/><Relationship Id="rId169" Type="http://schemas.openxmlformats.org/officeDocument/2006/relationships/slide" Target="slides/slide168.xml"/><Relationship Id="rId376" Type="http://schemas.openxmlformats.org/officeDocument/2006/relationships/slide" Target="slides/slide375.xml"/><Relationship Id="rId583" Type="http://schemas.openxmlformats.org/officeDocument/2006/relationships/slide" Target="slides/slide582.xml"/><Relationship Id="rId790" Type="http://schemas.openxmlformats.org/officeDocument/2006/relationships/slide" Target="slides/slide789.xml"/><Relationship Id="rId804" Type="http://schemas.openxmlformats.org/officeDocument/2006/relationships/slide" Target="slides/slide803.xml"/><Relationship Id="rId1227" Type="http://schemas.openxmlformats.org/officeDocument/2006/relationships/slide" Target="slides/slide1226.xml"/><Relationship Id="rId1434" Type="http://schemas.openxmlformats.org/officeDocument/2006/relationships/slide" Target="slides/slide1433.xml"/><Relationship Id="rId1641" Type="http://schemas.openxmlformats.org/officeDocument/2006/relationships/slide" Target="slides/slide1640.xml"/><Relationship Id="rId1879" Type="http://schemas.openxmlformats.org/officeDocument/2006/relationships/slide" Target="slides/slide1878.xml"/><Relationship Id="rId4" Type="http://schemas.openxmlformats.org/officeDocument/2006/relationships/slide" Target="slides/slide3.xml"/><Relationship Id="rId236" Type="http://schemas.openxmlformats.org/officeDocument/2006/relationships/slide" Target="slides/slide235.xml"/><Relationship Id="rId443" Type="http://schemas.openxmlformats.org/officeDocument/2006/relationships/slide" Target="slides/slide442.xml"/><Relationship Id="rId650" Type="http://schemas.openxmlformats.org/officeDocument/2006/relationships/slide" Target="slides/slide649.xml"/><Relationship Id="rId888" Type="http://schemas.openxmlformats.org/officeDocument/2006/relationships/slide" Target="slides/slide887.xml"/><Relationship Id="rId1073" Type="http://schemas.openxmlformats.org/officeDocument/2006/relationships/slide" Target="slides/slide1072.xml"/><Relationship Id="rId1280" Type="http://schemas.openxmlformats.org/officeDocument/2006/relationships/slide" Target="slides/slide1279.xml"/><Relationship Id="rId1501" Type="http://schemas.openxmlformats.org/officeDocument/2006/relationships/slide" Target="slides/slide1500.xml"/><Relationship Id="rId1739" Type="http://schemas.openxmlformats.org/officeDocument/2006/relationships/slide" Target="slides/slide1738.xml"/><Relationship Id="rId1946" Type="http://schemas.openxmlformats.org/officeDocument/2006/relationships/slide" Target="slides/slide1945.xml"/><Relationship Id="rId303" Type="http://schemas.openxmlformats.org/officeDocument/2006/relationships/slide" Target="slides/slide302.xml"/><Relationship Id="rId748" Type="http://schemas.openxmlformats.org/officeDocument/2006/relationships/slide" Target="slides/slide747.xml"/><Relationship Id="rId955" Type="http://schemas.openxmlformats.org/officeDocument/2006/relationships/slide" Target="slides/slide954.xml"/><Relationship Id="rId1140" Type="http://schemas.openxmlformats.org/officeDocument/2006/relationships/slide" Target="slides/slide1139.xml"/><Relationship Id="rId1378" Type="http://schemas.openxmlformats.org/officeDocument/2006/relationships/slide" Target="slides/slide1377.xml"/><Relationship Id="rId1585" Type="http://schemas.openxmlformats.org/officeDocument/2006/relationships/slide" Target="slides/slide1584.xml"/><Relationship Id="rId1792" Type="http://schemas.openxmlformats.org/officeDocument/2006/relationships/slide" Target="slides/slide1791.xml"/><Relationship Id="rId1806" Type="http://schemas.openxmlformats.org/officeDocument/2006/relationships/slide" Target="slides/slide1805.xml"/><Relationship Id="rId84" Type="http://schemas.openxmlformats.org/officeDocument/2006/relationships/slide" Target="slides/slide83.xml"/><Relationship Id="rId387" Type="http://schemas.openxmlformats.org/officeDocument/2006/relationships/slide" Target="slides/slide386.xml"/><Relationship Id="rId510" Type="http://schemas.openxmlformats.org/officeDocument/2006/relationships/slide" Target="slides/slide509.xml"/><Relationship Id="rId594" Type="http://schemas.openxmlformats.org/officeDocument/2006/relationships/slide" Target="slides/slide593.xml"/><Relationship Id="rId608" Type="http://schemas.openxmlformats.org/officeDocument/2006/relationships/slide" Target="slides/slide607.xml"/><Relationship Id="rId815" Type="http://schemas.openxmlformats.org/officeDocument/2006/relationships/slide" Target="slides/slide814.xml"/><Relationship Id="rId1238" Type="http://schemas.openxmlformats.org/officeDocument/2006/relationships/slide" Target="slides/slide1237.xml"/><Relationship Id="rId1445" Type="http://schemas.openxmlformats.org/officeDocument/2006/relationships/slide" Target="slides/slide1444.xml"/><Relationship Id="rId1652" Type="http://schemas.openxmlformats.org/officeDocument/2006/relationships/slide" Target="slides/slide1651.xml"/><Relationship Id="rId247" Type="http://schemas.openxmlformats.org/officeDocument/2006/relationships/slide" Target="slides/slide246.xml"/><Relationship Id="rId899" Type="http://schemas.openxmlformats.org/officeDocument/2006/relationships/slide" Target="slides/slide898.xml"/><Relationship Id="rId1000" Type="http://schemas.openxmlformats.org/officeDocument/2006/relationships/slide" Target="slides/slide999.xml"/><Relationship Id="rId1084" Type="http://schemas.openxmlformats.org/officeDocument/2006/relationships/slide" Target="slides/slide1083.xml"/><Relationship Id="rId1305" Type="http://schemas.openxmlformats.org/officeDocument/2006/relationships/slide" Target="slides/slide1304.xml"/><Relationship Id="rId107" Type="http://schemas.openxmlformats.org/officeDocument/2006/relationships/slide" Target="slides/slide106.xml"/><Relationship Id="rId454" Type="http://schemas.openxmlformats.org/officeDocument/2006/relationships/slide" Target="slides/slide453.xml"/><Relationship Id="rId661" Type="http://schemas.openxmlformats.org/officeDocument/2006/relationships/slide" Target="slides/slide660.xml"/><Relationship Id="rId759" Type="http://schemas.openxmlformats.org/officeDocument/2006/relationships/slide" Target="slides/slide758.xml"/><Relationship Id="rId966" Type="http://schemas.openxmlformats.org/officeDocument/2006/relationships/slide" Target="slides/slide965.xml"/><Relationship Id="rId1291" Type="http://schemas.openxmlformats.org/officeDocument/2006/relationships/slide" Target="slides/slide1290.xml"/><Relationship Id="rId1389" Type="http://schemas.openxmlformats.org/officeDocument/2006/relationships/slide" Target="slides/slide1388.xml"/><Relationship Id="rId1512" Type="http://schemas.openxmlformats.org/officeDocument/2006/relationships/slide" Target="slides/slide1511.xml"/><Relationship Id="rId1596" Type="http://schemas.openxmlformats.org/officeDocument/2006/relationships/slide" Target="slides/slide1595.xml"/><Relationship Id="rId1817" Type="http://schemas.openxmlformats.org/officeDocument/2006/relationships/slide" Target="slides/slide1816.xml"/><Relationship Id="rId11" Type="http://schemas.openxmlformats.org/officeDocument/2006/relationships/slide" Target="slides/slide10.xml"/><Relationship Id="rId314" Type="http://schemas.openxmlformats.org/officeDocument/2006/relationships/slide" Target="slides/slide313.xml"/><Relationship Id="rId398" Type="http://schemas.openxmlformats.org/officeDocument/2006/relationships/slide" Target="slides/slide397.xml"/><Relationship Id="rId521" Type="http://schemas.openxmlformats.org/officeDocument/2006/relationships/slide" Target="slides/slide520.xml"/><Relationship Id="rId619" Type="http://schemas.openxmlformats.org/officeDocument/2006/relationships/slide" Target="slides/slide618.xml"/><Relationship Id="rId1151" Type="http://schemas.openxmlformats.org/officeDocument/2006/relationships/slide" Target="slides/slide1150.xml"/><Relationship Id="rId1249" Type="http://schemas.openxmlformats.org/officeDocument/2006/relationships/slide" Target="slides/slide1248.xml"/><Relationship Id="rId95" Type="http://schemas.openxmlformats.org/officeDocument/2006/relationships/slide" Target="slides/slide94.xml"/><Relationship Id="rId160" Type="http://schemas.openxmlformats.org/officeDocument/2006/relationships/slide" Target="slides/slide159.xml"/><Relationship Id="rId826" Type="http://schemas.openxmlformats.org/officeDocument/2006/relationships/slide" Target="slides/slide825.xml"/><Relationship Id="rId1011" Type="http://schemas.openxmlformats.org/officeDocument/2006/relationships/slide" Target="slides/slide1010.xml"/><Relationship Id="rId1109" Type="http://schemas.openxmlformats.org/officeDocument/2006/relationships/slide" Target="slides/slide1108.xml"/><Relationship Id="rId1456" Type="http://schemas.openxmlformats.org/officeDocument/2006/relationships/slide" Target="slides/slide1455.xml"/><Relationship Id="rId1663" Type="http://schemas.openxmlformats.org/officeDocument/2006/relationships/slide" Target="slides/slide1662.xml"/><Relationship Id="rId1870" Type="http://schemas.openxmlformats.org/officeDocument/2006/relationships/slide" Target="slides/slide1869.xml"/><Relationship Id="rId258" Type="http://schemas.openxmlformats.org/officeDocument/2006/relationships/slide" Target="slides/slide257.xml"/><Relationship Id="rId465" Type="http://schemas.openxmlformats.org/officeDocument/2006/relationships/slide" Target="slides/slide464.xml"/><Relationship Id="rId672" Type="http://schemas.openxmlformats.org/officeDocument/2006/relationships/slide" Target="slides/slide671.xml"/><Relationship Id="rId1095" Type="http://schemas.openxmlformats.org/officeDocument/2006/relationships/slide" Target="slides/slide1094.xml"/><Relationship Id="rId1316" Type="http://schemas.openxmlformats.org/officeDocument/2006/relationships/slide" Target="slides/slide1315.xml"/><Relationship Id="rId1523" Type="http://schemas.openxmlformats.org/officeDocument/2006/relationships/slide" Target="slides/slide1522.xml"/><Relationship Id="rId1730" Type="http://schemas.openxmlformats.org/officeDocument/2006/relationships/slide" Target="slides/slide1729.xml"/><Relationship Id="rId22" Type="http://schemas.openxmlformats.org/officeDocument/2006/relationships/slide" Target="slides/slide21.xml"/><Relationship Id="rId118" Type="http://schemas.openxmlformats.org/officeDocument/2006/relationships/slide" Target="slides/slide117.xml"/><Relationship Id="rId325" Type="http://schemas.openxmlformats.org/officeDocument/2006/relationships/slide" Target="slides/slide324.xml"/><Relationship Id="rId532" Type="http://schemas.openxmlformats.org/officeDocument/2006/relationships/slide" Target="slides/slide531.xml"/><Relationship Id="rId977" Type="http://schemas.openxmlformats.org/officeDocument/2006/relationships/slide" Target="slides/slide976.xml"/><Relationship Id="rId1162" Type="http://schemas.openxmlformats.org/officeDocument/2006/relationships/slide" Target="slides/slide1161.xml"/><Relationship Id="rId1828" Type="http://schemas.openxmlformats.org/officeDocument/2006/relationships/slide" Target="slides/slide1827.xml"/><Relationship Id="rId171" Type="http://schemas.openxmlformats.org/officeDocument/2006/relationships/slide" Target="slides/slide170.xml"/><Relationship Id="rId837" Type="http://schemas.openxmlformats.org/officeDocument/2006/relationships/slide" Target="slides/slide836.xml"/><Relationship Id="rId1022" Type="http://schemas.openxmlformats.org/officeDocument/2006/relationships/slide" Target="slides/slide1021.xml"/><Relationship Id="rId1467" Type="http://schemas.openxmlformats.org/officeDocument/2006/relationships/slide" Target="slides/slide1466.xml"/><Relationship Id="rId1674" Type="http://schemas.openxmlformats.org/officeDocument/2006/relationships/slide" Target="slides/slide1673.xml"/><Relationship Id="rId1881" Type="http://schemas.openxmlformats.org/officeDocument/2006/relationships/slide" Target="slides/slide1880.xml"/><Relationship Id="rId269" Type="http://schemas.openxmlformats.org/officeDocument/2006/relationships/slide" Target="slides/slide268.xml"/><Relationship Id="rId476" Type="http://schemas.openxmlformats.org/officeDocument/2006/relationships/slide" Target="slides/slide475.xml"/><Relationship Id="rId683" Type="http://schemas.openxmlformats.org/officeDocument/2006/relationships/slide" Target="slides/slide682.xml"/><Relationship Id="rId890" Type="http://schemas.openxmlformats.org/officeDocument/2006/relationships/slide" Target="slides/slide889.xml"/><Relationship Id="rId904" Type="http://schemas.openxmlformats.org/officeDocument/2006/relationships/slide" Target="slides/slide903.xml"/><Relationship Id="rId1327" Type="http://schemas.openxmlformats.org/officeDocument/2006/relationships/slide" Target="slides/slide1326.xml"/><Relationship Id="rId1534" Type="http://schemas.openxmlformats.org/officeDocument/2006/relationships/slide" Target="slides/slide1533.xml"/><Relationship Id="rId1741" Type="http://schemas.openxmlformats.org/officeDocument/2006/relationships/slide" Target="slides/slide1740.xml"/><Relationship Id="rId33" Type="http://schemas.openxmlformats.org/officeDocument/2006/relationships/slide" Target="slides/slide32.xml"/><Relationship Id="rId129" Type="http://schemas.openxmlformats.org/officeDocument/2006/relationships/slide" Target="slides/slide128.xml"/><Relationship Id="rId336" Type="http://schemas.openxmlformats.org/officeDocument/2006/relationships/slide" Target="slides/slide335.xml"/><Relationship Id="rId543" Type="http://schemas.openxmlformats.org/officeDocument/2006/relationships/slide" Target="slides/slide542.xml"/><Relationship Id="rId988" Type="http://schemas.openxmlformats.org/officeDocument/2006/relationships/slide" Target="slides/slide987.xml"/><Relationship Id="rId1173" Type="http://schemas.openxmlformats.org/officeDocument/2006/relationships/slide" Target="slides/slide1172.xml"/><Relationship Id="rId1380" Type="http://schemas.openxmlformats.org/officeDocument/2006/relationships/slide" Target="slides/slide1379.xml"/><Relationship Id="rId1601" Type="http://schemas.openxmlformats.org/officeDocument/2006/relationships/slide" Target="slides/slide1600.xml"/><Relationship Id="rId1839" Type="http://schemas.openxmlformats.org/officeDocument/2006/relationships/slide" Target="slides/slide1838.xml"/><Relationship Id="rId182" Type="http://schemas.openxmlformats.org/officeDocument/2006/relationships/slide" Target="slides/slide181.xml"/><Relationship Id="rId403" Type="http://schemas.openxmlformats.org/officeDocument/2006/relationships/slide" Target="slides/slide402.xml"/><Relationship Id="rId750" Type="http://schemas.openxmlformats.org/officeDocument/2006/relationships/slide" Target="slides/slide749.xml"/><Relationship Id="rId848" Type="http://schemas.openxmlformats.org/officeDocument/2006/relationships/slide" Target="slides/slide847.xml"/><Relationship Id="rId1033" Type="http://schemas.openxmlformats.org/officeDocument/2006/relationships/slide" Target="slides/slide1032.xml"/><Relationship Id="rId1478" Type="http://schemas.openxmlformats.org/officeDocument/2006/relationships/slide" Target="slides/slide1477.xml"/><Relationship Id="rId1685" Type="http://schemas.openxmlformats.org/officeDocument/2006/relationships/slide" Target="slides/slide1684.xml"/><Relationship Id="rId1892" Type="http://schemas.openxmlformats.org/officeDocument/2006/relationships/slide" Target="slides/slide1891.xml"/><Relationship Id="rId1906" Type="http://schemas.openxmlformats.org/officeDocument/2006/relationships/slide" Target="slides/slide1905.xml"/><Relationship Id="rId487" Type="http://schemas.openxmlformats.org/officeDocument/2006/relationships/slide" Target="slides/slide486.xml"/><Relationship Id="rId610" Type="http://schemas.openxmlformats.org/officeDocument/2006/relationships/slide" Target="slides/slide609.xml"/><Relationship Id="rId694" Type="http://schemas.openxmlformats.org/officeDocument/2006/relationships/slide" Target="slides/slide693.xml"/><Relationship Id="rId708" Type="http://schemas.openxmlformats.org/officeDocument/2006/relationships/slide" Target="slides/slide707.xml"/><Relationship Id="rId915" Type="http://schemas.openxmlformats.org/officeDocument/2006/relationships/slide" Target="slides/slide914.xml"/><Relationship Id="rId1240" Type="http://schemas.openxmlformats.org/officeDocument/2006/relationships/slide" Target="slides/slide1239.xml"/><Relationship Id="rId1338" Type="http://schemas.openxmlformats.org/officeDocument/2006/relationships/slide" Target="slides/slide1337.xml"/><Relationship Id="rId1545" Type="http://schemas.openxmlformats.org/officeDocument/2006/relationships/slide" Target="slides/slide1544.xml"/><Relationship Id="rId347" Type="http://schemas.openxmlformats.org/officeDocument/2006/relationships/slide" Target="slides/slide346.xml"/><Relationship Id="rId999" Type="http://schemas.openxmlformats.org/officeDocument/2006/relationships/slide" Target="slides/slide998.xml"/><Relationship Id="rId1100" Type="http://schemas.openxmlformats.org/officeDocument/2006/relationships/slide" Target="slides/slide1099.xml"/><Relationship Id="rId1184" Type="http://schemas.openxmlformats.org/officeDocument/2006/relationships/slide" Target="slides/slide1183.xml"/><Relationship Id="rId1405" Type="http://schemas.openxmlformats.org/officeDocument/2006/relationships/slide" Target="slides/slide1404.xml"/><Relationship Id="rId1752" Type="http://schemas.openxmlformats.org/officeDocument/2006/relationships/slide" Target="slides/slide1751.xml"/><Relationship Id="rId44" Type="http://schemas.openxmlformats.org/officeDocument/2006/relationships/slide" Target="slides/slide43.xml"/><Relationship Id="rId554" Type="http://schemas.openxmlformats.org/officeDocument/2006/relationships/slide" Target="slides/slide553.xml"/><Relationship Id="rId761" Type="http://schemas.openxmlformats.org/officeDocument/2006/relationships/slide" Target="slides/slide760.xml"/><Relationship Id="rId859" Type="http://schemas.openxmlformats.org/officeDocument/2006/relationships/slide" Target="slides/slide858.xml"/><Relationship Id="rId1391" Type="http://schemas.openxmlformats.org/officeDocument/2006/relationships/slide" Target="slides/slide1390.xml"/><Relationship Id="rId1489" Type="http://schemas.openxmlformats.org/officeDocument/2006/relationships/slide" Target="slides/slide1488.xml"/><Relationship Id="rId1612" Type="http://schemas.openxmlformats.org/officeDocument/2006/relationships/slide" Target="slides/slide1611.xml"/><Relationship Id="rId1696" Type="http://schemas.openxmlformats.org/officeDocument/2006/relationships/slide" Target="slides/slide1695.xml"/><Relationship Id="rId1917" Type="http://schemas.openxmlformats.org/officeDocument/2006/relationships/slide" Target="slides/slide1916.xml"/><Relationship Id="rId193" Type="http://schemas.openxmlformats.org/officeDocument/2006/relationships/slide" Target="slides/slide192.xml"/><Relationship Id="rId207" Type="http://schemas.openxmlformats.org/officeDocument/2006/relationships/slide" Target="slides/slide206.xml"/><Relationship Id="rId414" Type="http://schemas.openxmlformats.org/officeDocument/2006/relationships/slide" Target="slides/slide413.xml"/><Relationship Id="rId498" Type="http://schemas.openxmlformats.org/officeDocument/2006/relationships/slide" Target="slides/slide497.xml"/><Relationship Id="rId621" Type="http://schemas.openxmlformats.org/officeDocument/2006/relationships/slide" Target="slides/slide620.xml"/><Relationship Id="rId1044" Type="http://schemas.openxmlformats.org/officeDocument/2006/relationships/slide" Target="slides/slide1043.xml"/><Relationship Id="rId1251" Type="http://schemas.openxmlformats.org/officeDocument/2006/relationships/slide" Target="slides/slide1250.xml"/><Relationship Id="rId1349" Type="http://schemas.openxmlformats.org/officeDocument/2006/relationships/slide" Target="slides/slide1348.xml"/><Relationship Id="rId260" Type="http://schemas.openxmlformats.org/officeDocument/2006/relationships/slide" Target="slides/slide259.xml"/><Relationship Id="rId719" Type="http://schemas.openxmlformats.org/officeDocument/2006/relationships/slide" Target="slides/slide718.xml"/><Relationship Id="rId926" Type="http://schemas.openxmlformats.org/officeDocument/2006/relationships/slide" Target="slides/slide925.xml"/><Relationship Id="rId1111" Type="http://schemas.openxmlformats.org/officeDocument/2006/relationships/slide" Target="slides/slide1110.xml"/><Relationship Id="rId1556" Type="http://schemas.openxmlformats.org/officeDocument/2006/relationships/slide" Target="slides/slide1555.xml"/><Relationship Id="rId1763" Type="http://schemas.openxmlformats.org/officeDocument/2006/relationships/slide" Target="slides/slide1762.xml"/><Relationship Id="rId55" Type="http://schemas.openxmlformats.org/officeDocument/2006/relationships/slide" Target="slides/slide54.xml"/><Relationship Id="rId120" Type="http://schemas.openxmlformats.org/officeDocument/2006/relationships/slide" Target="slides/slide119.xml"/><Relationship Id="rId358" Type="http://schemas.openxmlformats.org/officeDocument/2006/relationships/slide" Target="slides/slide357.xml"/><Relationship Id="rId565" Type="http://schemas.openxmlformats.org/officeDocument/2006/relationships/slide" Target="slides/slide564.xml"/><Relationship Id="rId772" Type="http://schemas.openxmlformats.org/officeDocument/2006/relationships/slide" Target="slides/slide771.xml"/><Relationship Id="rId1195" Type="http://schemas.openxmlformats.org/officeDocument/2006/relationships/slide" Target="slides/slide1194.xml"/><Relationship Id="rId1209" Type="http://schemas.openxmlformats.org/officeDocument/2006/relationships/slide" Target="slides/slide1208.xml"/><Relationship Id="rId1416" Type="http://schemas.openxmlformats.org/officeDocument/2006/relationships/slide" Target="slides/slide1415.xml"/><Relationship Id="rId1623" Type="http://schemas.openxmlformats.org/officeDocument/2006/relationships/slide" Target="slides/slide1622.xml"/><Relationship Id="rId1830" Type="http://schemas.openxmlformats.org/officeDocument/2006/relationships/slide" Target="slides/slide1829.xml"/><Relationship Id="rId218" Type="http://schemas.openxmlformats.org/officeDocument/2006/relationships/slide" Target="slides/slide217.xml"/><Relationship Id="rId425" Type="http://schemas.openxmlformats.org/officeDocument/2006/relationships/slide" Target="slides/slide424.xml"/><Relationship Id="rId632" Type="http://schemas.openxmlformats.org/officeDocument/2006/relationships/slide" Target="slides/slide631.xml"/><Relationship Id="rId1055" Type="http://schemas.openxmlformats.org/officeDocument/2006/relationships/slide" Target="slides/slide1054.xml"/><Relationship Id="rId1262" Type="http://schemas.openxmlformats.org/officeDocument/2006/relationships/slide" Target="slides/slide1261.xml"/><Relationship Id="rId1928" Type="http://schemas.openxmlformats.org/officeDocument/2006/relationships/slide" Target="slides/slide1927.xml"/><Relationship Id="rId271" Type="http://schemas.openxmlformats.org/officeDocument/2006/relationships/slide" Target="slides/slide270.xml"/><Relationship Id="rId937" Type="http://schemas.openxmlformats.org/officeDocument/2006/relationships/slide" Target="slides/slide936.xml"/><Relationship Id="rId1122" Type="http://schemas.openxmlformats.org/officeDocument/2006/relationships/slide" Target="slides/slide1121.xml"/><Relationship Id="rId1567" Type="http://schemas.openxmlformats.org/officeDocument/2006/relationships/slide" Target="slides/slide1566.xml"/><Relationship Id="rId1774" Type="http://schemas.openxmlformats.org/officeDocument/2006/relationships/slide" Target="slides/slide1773.xml"/><Relationship Id="rId66" Type="http://schemas.openxmlformats.org/officeDocument/2006/relationships/slide" Target="slides/slide65.xml"/><Relationship Id="rId131" Type="http://schemas.openxmlformats.org/officeDocument/2006/relationships/slide" Target="slides/slide130.xml"/><Relationship Id="rId369" Type="http://schemas.openxmlformats.org/officeDocument/2006/relationships/slide" Target="slides/slide368.xml"/><Relationship Id="rId576" Type="http://schemas.openxmlformats.org/officeDocument/2006/relationships/slide" Target="slides/slide575.xml"/><Relationship Id="rId783" Type="http://schemas.openxmlformats.org/officeDocument/2006/relationships/slide" Target="slides/slide782.xml"/><Relationship Id="rId990" Type="http://schemas.openxmlformats.org/officeDocument/2006/relationships/slide" Target="slides/slide989.xml"/><Relationship Id="rId1427" Type="http://schemas.openxmlformats.org/officeDocument/2006/relationships/slide" Target="slides/slide1426.xml"/><Relationship Id="rId1634" Type="http://schemas.openxmlformats.org/officeDocument/2006/relationships/slide" Target="slides/slide1633.xml"/><Relationship Id="rId1841" Type="http://schemas.openxmlformats.org/officeDocument/2006/relationships/slide" Target="slides/slide1840.xml"/><Relationship Id="rId229" Type="http://schemas.openxmlformats.org/officeDocument/2006/relationships/slide" Target="slides/slide228.xml"/><Relationship Id="rId436" Type="http://schemas.openxmlformats.org/officeDocument/2006/relationships/slide" Target="slides/slide435.xml"/><Relationship Id="rId643" Type="http://schemas.openxmlformats.org/officeDocument/2006/relationships/slide" Target="slides/slide642.xml"/><Relationship Id="rId1066" Type="http://schemas.openxmlformats.org/officeDocument/2006/relationships/slide" Target="slides/slide1065.xml"/><Relationship Id="rId1273" Type="http://schemas.openxmlformats.org/officeDocument/2006/relationships/slide" Target="slides/slide1272.xml"/><Relationship Id="rId1480" Type="http://schemas.openxmlformats.org/officeDocument/2006/relationships/slide" Target="slides/slide1479.xml"/><Relationship Id="rId1939" Type="http://schemas.openxmlformats.org/officeDocument/2006/relationships/slide" Target="slides/slide1938.xml"/><Relationship Id="rId850" Type="http://schemas.openxmlformats.org/officeDocument/2006/relationships/slide" Target="slides/slide849.xml"/><Relationship Id="rId948" Type="http://schemas.openxmlformats.org/officeDocument/2006/relationships/slide" Target="slides/slide947.xml"/><Relationship Id="rId1133" Type="http://schemas.openxmlformats.org/officeDocument/2006/relationships/slide" Target="slides/slide1132.xml"/><Relationship Id="rId1578" Type="http://schemas.openxmlformats.org/officeDocument/2006/relationships/slide" Target="slides/slide1577.xml"/><Relationship Id="rId1701" Type="http://schemas.openxmlformats.org/officeDocument/2006/relationships/slide" Target="slides/slide1700.xml"/><Relationship Id="rId1785" Type="http://schemas.openxmlformats.org/officeDocument/2006/relationships/slide" Target="slides/slide1784.xml"/><Relationship Id="rId77" Type="http://schemas.openxmlformats.org/officeDocument/2006/relationships/slide" Target="slides/slide76.xml"/><Relationship Id="rId282" Type="http://schemas.openxmlformats.org/officeDocument/2006/relationships/slide" Target="slides/slide281.xml"/><Relationship Id="rId503" Type="http://schemas.openxmlformats.org/officeDocument/2006/relationships/slide" Target="slides/slide502.xml"/><Relationship Id="rId587" Type="http://schemas.openxmlformats.org/officeDocument/2006/relationships/slide" Target="slides/slide586.xml"/><Relationship Id="rId710" Type="http://schemas.openxmlformats.org/officeDocument/2006/relationships/slide" Target="slides/slide709.xml"/><Relationship Id="rId808" Type="http://schemas.openxmlformats.org/officeDocument/2006/relationships/slide" Target="slides/slide807.xml"/><Relationship Id="rId1340" Type="http://schemas.openxmlformats.org/officeDocument/2006/relationships/slide" Target="slides/slide1339.xml"/><Relationship Id="rId1438" Type="http://schemas.openxmlformats.org/officeDocument/2006/relationships/slide" Target="slides/slide1437.xml"/><Relationship Id="rId1645" Type="http://schemas.openxmlformats.org/officeDocument/2006/relationships/slide" Target="slides/slide1644.xml"/><Relationship Id="rId8" Type="http://schemas.openxmlformats.org/officeDocument/2006/relationships/slide" Target="slides/slide7.xml"/><Relationship Id="rId142" Type="http://schemas.openxmlformats.org/officeDocument/2006/relationships/slide" Target="slides/slide141.xml"/><Relationship Id="rId447" Type="http://schemas.openxmlformats.org/officeDocument/2006/relationships/slide" Target="slides/slide446.xml"/><Relationship Id="rId794" Type="http://schemas.openxmlformats.org/officeDocument/2006/relationships/slide" Target="slides/slide793.xml"/><Relationship Id="rId1077" Type="http://schemas.openxmlformats.org/officeDocument/2006/relationships/slide" Target="slides/slide1076.xml"/><Relationship Id="rId1200" Type="http://schemas.openxmlformats.org/officeDocument/2006/relationships/slide" Target="slides/slide1199.xml"/><Relationship Id="rId1852" Type="http://schemas.openxmlformats.org/officeDocument/2006/relationships/slide" Target="slides/slide1851.xml"/><Relationship Id="rId654" Type="http://schemas.openxmlformats.org/officeDocument/2006/relationships/slide" Target="slides/slide653.xml"/><Relationship Id="rId861" Type="http://schemas.openxmlformats.org/officeDocument/2006/relationships/slide" Target="slides/slide860.xml"/><Relationship Id="rId959" Type="http://schemas.openxmlformats.org/officeDocument/2006/relationships/slide" Target="slides/slide958.xml"/><Relationship Id="rId1284" Type="http://schemas.openxmlformats.org/officeDocument/2006/relationships/slide" Target="slides/slide1283.xml"/><Relationship Id="rId1491" Type="http://schemas.openxmlformats.org/officeDocument/2006/relationships/slide" Target="slides/slide1490.xml"/><Relationship Id="rId1505" Type="http://schemas.openxmlformats.org/officeDocument/2006/relationships/slide" Target="slides/slide1504.xml"/><Relationship Id="rId1589" Type="http://schemas.openxmlformats.org/officeDocument/2006/relationships/slide" Target="slides/slide1588.xml"/><Relationship Id="rId1712" Type="http://schemas.openxmlformats.org/officeDocument/2006/relationships/slide" Target="slides/slide1711.xml"/><Relationship Id="rId293" Type="http://schemas.openxmlformats.org/officeDocument/2006/relationships/slide" Target="slides/slide292.xml"/><Relationship Id="rId307" Type="http://schemas.openxmlformats.org/officeDocument/2006/relationships/slide" Target="slides/slide306.xml"/><Relationship Id="rId514" Type="http://schemas.openxmlformats.org/officeDocument/2006/relationships/slide" Target="slides/slide513.xml"/><Relationship Id="rId721" Type="http://schemas.openxmlformats.org/officeDocument/2006/relationships/slide" Target="slides/slide720.xml"/><Relationship Id="rId1144" Type="http://schemas.openxmlformats.org/officeDocument/2006/relationships/slide" Target="slides/slide1143.xml"/><Relationship Id="rId1351" Type="http://schemas.openxmlformats.org/officeDocument/2006/relationships/slide" Target="slides/slide1350.xml"/><Relationship Id="rId1449" Type="http://schemas.openxmlformats.org/officeDocument/2006/relationships/slide" Target="slides/slide1448.xml"/><Relationship Id="rId1796" Type="http://schemas.openxmlformats.org/officeDocument/2006/relationships/slide" Target="slides/slide1795.xml"/><Relationship Id="rId88" Type="http://schemas.openxmlformats.org/officeDocument/2006/relationships/slide" Target="slides/slide87.xml"/><Relationship Id="rId153" Type="http://schemas.openxmlformats.org/officeDocument/2006/relationships/slide" Target="slides/slide152.xml"/><Relationship Id="rId360" Type="http://schemas.openxmlformats.org/officeDocument/2006/relationships/slide" Target="slides/slide359.xml"/><Relationship Id="rId598" Type="http://schemas.openxmlformats.org/officeDocument/2006/relationships/slide" Target="slides/slide597.xml"/><Relationship Id="rId819" Type="http://schemas.openxmlformats.org/officeDocument/2006/relationships/slide" Target="slides/slide818.xml"/><Relationship Id="rId1004" Type="http://schemas.openxmlformats.org/officeDocument/2006/relationships/slide" Target="slides/slide1003.xml"/><Relationship Id="rId1211" Type="http://schemas.openxmlformats.org/officeDocument/2006/relationships/slide" Target="slides/slide1210.xml"/><Relationship Id="rId1656" Type="http://schemas.openxmlformats.org/officeDocument/2006/relationships/slide" Target="slides/slide1655.xml"/><Relationship Id="rId1863" Type="http://schemas.openxmlformats.org/officeDocument/2006/relationships/slide" Target="slides/slide1862.xml"/><Relationship Id="rId220" Type="http://schemas.openxmlformats.org/officeDocument/2006/relationships/slide" Target="slides/slide219.xml"/><Relationship Id="rId458" Type="http://schemas.openxmlformats.org/officeDocument/2006/relationships/slide" Target="slides/slide457.xml"/><Relationship Id="rId665" Type="http://schemas.openxmlformats.org/officeDocument/2006/relationships/slide" Target="slides/slide664.xml"/><Relationship Id="rId872" Type="http://schemas.openxmlformats.org/officeDocument/2006/relationships/slide" Target="slides/slide871.xml"/><Relationship Id="rId1088" Type="http://schemas.openxmlformats.org/officeDocument/2006/relationships/slide" Target="slides/slide1087.xml"/><Relationship Id="rId1295" Type="http://schemas.openxmlformats.org/officeDocument/2006/relationships/slide" Target="slides/slide1294.xml"/><Relationship Id="rId1309" Type="http://schemas.openxmlformats.org/officeDocument/2006/relationships/slide" Target="slides/slide1308.xml"/><Relationship Id="rId1516" Type="http://schemas.openxmlformats.org/officeDocument/2006/relationships/slide" Target="slides/slide1515.xml"/><Relationship Id="rId1723" Type="http://schemas.openxmlformats.org/officeDocument/2006/relationships/slide" Target="slides/slide1722.xml"/><Relationship Id="rId1930" Type="http://schemas.openxmlformats.org/officeDocument/2006/relationships/slide" Target="slides/slide1929.xml"/><Relationship Id="rId15" Type="http://schemas.openxmlformats.org/officeDocument/2006/relationships/slide" Target="slides/slide14.xml"/><Relationship Id="rId318" Type="http://schemas.openxmlformats.org/officeDocument/2006/relationships/slide" Target="slides/slide317.xml"/><Relationship Id="rId525" Type="http://schemas.openxmlformats.org/officeDocument/2006/relationships/slide" Target="slides/slide524.xml"/><Relationship Id="rId732" Type="http://schemas.openxmlformats.org/officeDocument/2006/relationships/slide" Target="slides/slide731.xml"/><Relationship Id="rId1155" Type="http://schemas.openxmlformats.org/officeDocument/2006/relationships/slide" Target="slides/slide1154.xml"/><Relationship Id="rId1362" Type="http://schemas.openxmlformats.org/officeDocument/2006/relationships/slide" Target="slides/slide1361.xml"/><Relationship Id="rId99" Type="http://schemas.openxmlformats.org/officeDocument/2006/relationships/slide" Target="slides/slide98.xml"/><Relationship Id="rId164" Type="http://schemas.openxmlformats.org/officeDocument/2006/relationships/slide" Target="slides/slide163.xml"/><Relationship Id="rId371" Type="http://schemas.openxmlformats.org/officeDocument/2006/relationships/slide" Target="slides/slide370.xml"/><Relationship Id="rId1015" Type="http://schemas.openxmlformats.org/officeDocument/2006/relationships/slide" Target="slides/slide1014.xml"/><Relationship Id="rId1222" Type="http://schemas.openxmlformats.org/officeDocument/2006/relationships/slide" Target="slides/slide1221.xml"/><Relationship Id="rId1667" Type="http://schemas.openxmlformats.org/officeDocument/2006/relationships/slide" Target="slides/slide1666.xml"/><Relationship Id="rId1874" Type="http://schemas.openxmlformats.org/officeDocument/2006/relationships/slide" Target="slides/slide1873.xml"/><Relationship Id="rId469" Type="http://schemas.openxmlformats.org/officeDocument/2006/relationships/slide" Target="slides/slide468.xml"/><Relationship Id="rId676" Type="http://schemas.openxmlformats.org/officeDocument/2006/relationships/slide" Target="slides/slide675.xml"/><Relationship Id="rId883" Type="http://schemas.openxmlformats.org/officeDocument/2006/relationships/slide" Target="slides/slide882.xml"/><Relationship Id="rId1099" Type="http://schemas.openxmlformats.org/officeDocument/2006/relationships/slide" Target="slides/slide1098.xml"/><Relationship Id="rId1527" Type="http://schemas.openxmlformats.org/officeDocument/2006/relationships/slide" Target="slides/slide1526.xml"/><Relationship Id="rId1734" Type="http://schemas.openxmlformats.org/officeDocument/2006/relationships/slide" Target="slides/slide1733.xml"/><Relationship Id="rId1941" Type="http://schemas.openxmlformats.org/officeDocument/2006/relationships/slide" Target="slides/slide1940.xml"/><Relationship Id="rId26" Type="http://schemas.openxmlformats.org/officeDocument/2006/relationships/slide" Target="slides/slide25.xml"/><Relationship Id="rId231" Type="http://schemas.openxmlformats.org/officeDocument/2006/relationships/slide" Target="slides/slide230.xml"/><Relationship Id="rId329" Type="http://schemas.openxmlformats.org/officeDocument/2006/relationships/slide" Target="slides/slide328.xml"/><Relationship Id="rId536" Type="http://schemas.openxmlformats.org/officeDocument/2006/relationships/slide" Target="slides/slide535.xml"/><Relationship Id="rId1166" Type="http://schemas.openxmlformats.org/officeDocument/2006/relationships/slide" Target="slides/slide1165.xml"/><Relationship Id="rId1373" Type="http://schemas.openxmlformats.org/officeDocument/2006/relationships/slide" Target="slides/slide1372.xml"/><Relationship Id="rId175" Type="http://schemas.openxmlformats.org/officeDocument/2006/relationships/slide" Target="slides/slide174.xml"/><Relationship Id="rId743" Type="http://schemas.openxmlformats.org/officeDocument/2006/relationships/slide" Target="slides/slide742.xml"/><Relationship Id="rId950" Type="http://schemas.openxmlformats.org/officeDocument/2006/relationships/slide" Target="slides/slide949.xml"/><Relationship Id="rId1026" Type="http://schemas.openxmlformats.org/officeDocument/2006/relationships/slide" Target="slides/slide1025.xml"/><Relationship Id="rId1580" Type="http://schemas.openxmlformats.org/officeDocument/2006/relationships/slide" Target="slides/slide1579.xml"/><Relationship Id="rId1678" Type="http://schemas.openxmlformats.org/officeDocument/2006/relationships/slide" Target="slides/slide1677.xml"/><Relationship Id="rId1801" Type="http://schemas.openxmlformats.org/officeDocument/2006/relationships/slide" Target="slides/slide1800.xml"/><Relationship Id="rId1885" Type="http://schemas.openxmlformats.org/officeDocument/2006/relationships/slide" Target="slides/slide1884.xml"/><Relationship Id="rId382" Type="http://schemas.openxmlformats.org/officeDocument/2006/relationships/slide" Target="slides/slide381.xml"/><Relationship Id="rId603" Type="http://schemas.openxmlformats.org/officeDocument/2006/relationships/slide" Target="slides/slide602.xml"/><Relationship Id="rId687" Type="http://schemas.openxmlformats.org/officeDocument/2006/relationships/slide" Target="slides/slide686.xml"/><Relationship Id="rId810" Type="http://schemas.openxmlformats.org/officeDocument/2006/relationships/slide" Target="slides/slide809.xml"/><Relationship Id="rId908" Type="http://schemas.openxmlformats.org/officeDocument/2006/relationships/slide" Target="slides/slide907.xml"/><Relationship Id="rId1233" Type="http://schemas.openxmlformats.org/officeDocument/2006/relationships/slide" Target="slides/slide1232.xml"/><Relationship Id="rId1440" Type="http://schemas.openxmlformats.org/officeDocument/2006/relationships/slide" Target="slides/slide1439.xml"/><Relationship Id="rId1538" Type="http://schemas.openxmlformats.org/officeDocument/2006/relationships/slide" Target="slides/slide1537.xml"/><Relationship Id="rId242" Type="http://schemas.openxmlformats.org/officeDocument/2006/relationships/slide" Target="slides/slide241.xml"/><Relationship Id="rId894" Type="http://schemas.openxmlformats.org/officeDocument/2006/relationships/slide" Target="slides/slide893.xml"/><Relationship Id="rId1177" Type="http://schemas.openxmlformats.org/officeDocument/2006/relationships/slide" Target="slides/slide1176.xml"/><Relationship Id="rId1300" Type="http://schemas.openxmlformats.org/officeDocument/2006/relationships/slide" Target="slides/slide1299.xml"/><Relationship Id="rId1745" Type="http://schemas.openxmlformats.org/officeDocument/2006/relationships/slide" Target="slides/slide1744.xml"/><Relationship Id="rId1952" Type="http://schemas.openxmlformats.org/officeDocument/2006/relationships/tableStyles" Target="tableStyles.xml"/><Relationship Id="rId37" Type="http://schemas.openxmlformats.org/officeDocument/2006/relationships/slide" Target="slides/slide36.xml"/><Relationship Id="rId102" Type="http://schemas.openxmlformats.org/officeDocument/2006/relationships/slide" Target="slides/slide101.xml"/><Relationship Id="rId547" Type="http://schemas.openxmlformats.org/officeDocument/2006/relationships/slide" Target="slides/slide546.xml"/><Relationship Id="rId754" Type="http://schemas.openxmlformats.org/officeDocument/2006/relationships/slide" Target="slides/slide753.xml"/><Relationship Id="rId961" Type="http://schemas.openxmlformats.org/officeDocument/2006/relationships/slide" Target="slides/slide960.xml"/><Relationship Id="rId1384" Type="http://schemas.openxmlformats.org/officeDocument/2006/relationships/slide" Target="slides/slide1383.xml"/><Relationship Id="rId1591" Type="http://schemas.openxmlformats.org/officeDocument/2006/relationships/slide" Target="slides/slide1590.xml"/><Relationship Id="rId1605" Type="http://schemas.openxmlformats.org/officeDocument/2006/relationships/slide" Target="slides/slide1604.xml"/><Relationship Id="rId1689" Type="http://schemas.openxmlformats.org/officeDocument/2006/relationships/slide" Target="slides/slide1688.xml"/><Relationship Id="rId1812" Type="http://schemas.openxmlformats.org/officeDocument/2006/relationships/slide" Target="slides/slide1811.xml"/><Relationship Id="rId90" Type="http://schemas.openxmlformats.org/officeDocument/2006/relationships/slide" Target="slides/slide89.xml"/><Relationship Id="rId186" Type="http://schemas.openxmlformats.org/officeDocument/2006/relationships/slide" Target="slides/slide185.xml"/><Relationship Id="rId393" Type="http://schemas.openxmlformats.org/officeDocument/2006/relationships/slide" Target="slides/slide392.xml"/><Relationship Id="rId407" Type="http://schemas.openxmlformats.org/officeDocument/2006/relationships/slide" Target="slides/slide406.xml"/><Relationship Id="rId614" Type="http://schemas.openxmlformats.org/officeDocument/2006/relationships/slide" Target="slides/slide613.xml"/><Relationship Id="rId821" Type="http://schemas.openxmlformats.org/officeDocument/2006/relationships/slide" Target="slides/slide820.xml"/><Relationship Id="rId1037" Type="http://schemas.openxmlformats.org/officeDocument/2006/relationships/slide" Target="slides/slide1036.xml"/><Relationship Id="rId1244" Type="http://schemas.openxmlformats.org/officeDocument/2006/relationships/slide" Target="slides/slide1243.xml"/><Relationship Id="rId1451" Type="http://schemas.openxmlformats.org/officeDocument/2006/relationships/slide" Target="slides/slide1450.xml"/><Relationship Id="rId1896" Type="http://schemas.openxmlformats.org/officeDocument/2006/relationships/slide" Target="slides/slide1895.xml"/><Relationship Id="rId253" Type="http://schemas.openxmlformats.org/officeDocument/2006/relationships/slide" Target="slides/slide252.xml"/><Relationship Id="rId460" Type="http://schemas.openxmlformats.org/officeDocument/2006/relationships/slide" Target="slides/slide459.xml"/><Relationship Id="rId698" Type="http://schemas.openxmlformats.org/officeDocument/2006/relationships/slide" Target="slides/slide697.xml"/><Relationship Id="rId919" Type="http://schemas.openxmlformats.org/officeDocument/2006/relationships/slide" Target="slides/slide918.xml"/><Relationship Id="rId1090" Type="http://schemas.openxmlformats.org/officeDocument/2006/relationships/slide" Target="slides/slide1089.xml"/><Relationship Id="rId1104" Type="http://schemas.openxmlformats.org/officeDocument/2006/relationships/slide" Target="slides/slide1103.xml"/><Relationship Id="rId1311" Type="http://schemas.openxmlformats.org/officeDocument/2006/relationships/slide" Target="slides/slide1310.xml"/><Relationship Id="rId1549" Type="http://schemas.openxmlformats.org/officeDocument/2006/relationships/slide" Target="slides/slide1548.xml"/><Relationship Id="rId1756" Type="http://schemas.openxmlformats.org/officeDocument/2006/relationships/slide" Target="slides/slide1755.xml"/><Relationship Id="rId48" Type="http://schemas.openxmlformats.org/officeDocument/2006/relationships/slide" Target="slides/slide47.xml"/><Relationship Id="rId113" Type="http://schemas.openxmlformats.org/officeDocument/2006/relationships/slide" Target="slides/slide112.xml"/><Relationship Id="rId320" Type="http://schemas.openxmlformats.org/officeDocument/2006/relationships/slide" Target="slides/slide319.xml"/><Relationship Id="rId558" Type="http://schemas.openxmlformats.org/officeDocument/2006/relationships/slide" Target="slides/slide557.xml"/><Relationship Id="rId765" Type="http://schemas.openxmlformats.org/officeDocument/2006/relationships/slide" Target="slides/slide764.xml"/><Relationship Id="rId972" Type="http://schemas.openxmlformats.org/officeDocument/2006/relationships/slide" Target="slides/slide971.xml"/><Relationship Id="rId1188" Type="http://schemas.openxmlformats.org/officeDocument/2006/relationships/slide" Target="slides/slide1187.xml"/><Relationship Id="rId1395" Type="http://schemas.openxmlformats.org/officeDocument/2006/relationships/slide" Target="slides/slide1394.xml"/><Relationship Id="rId1409" Type="http://schemas.openxmlformats.org/officeDocument/2006/relationships/slide" Target="slides/slide1408.xml"/><Relationship Id="rId1616" Type="http://schemas.openxmlformats.org/officeDocument/2006/relationships/slide" Target="slides/slide1615.xml"/><Relationship Id="rId1823" Type="http://schemas.openxmlformats.org/officeDocument/2006/relationships/slide" Target="slides/slide1822.xml"/><Relationship Id="rId197" Type="http://schemas.openxmlformats.org/officeDocument/2006/relationships/slide" Target="slides/slide196.xml"/><Relationship Id="rId418" Type="http://schemas.openxmlformats.org/officeDocument/2006/relationships/slide" Target="slides/slide417.xml"/><Relationship Id="rId625" Type="http://schemas.openxmlformats.org/officeDocument/2006/relationships/slide" Target="slides/slide624.xml"/><Relationship Id="rId832" Type="http://schemas.openxmlformats.org/officeDocument/2006/relationships/slide" Target="slides/slide831.xml"/><Relationship Id="rId1048" Type="http://schemas.openxmlformats.org/officeDocument/2006/relationships/slide" Target="slides/slide1047.xml"/><Relationship Id="rId1255" Type="http://schemas.openxmlformats.org/officeDocument/2006/relationships/slide" Target="slides/slide1254.xml"/><Relationship Id="rId1462" Type="http://schemas.openxmlformats.org/officeDocument/2006/relationships/slide" Target="slides/slide1461.xml"/><Relationship Id="rId264" Type="http://schemas.openxmlformats.org/officeDocument/2006/relationships/slide" Target="slides/slide263.xml"/><Relationship Id="rId471" Type="http://schemas.openxmlformats.org/officeDocument/2006/relationships/slide" Target="slides/slide470.xml"/><Relationship Id="rId1115" Type="http://schemas.openxmlformats.org/officeDocument/2006/relationships/slide" Target="slides/slide1114.xml"/><Relationship Id="rId1322" Type="http://schemas.openxmlformats.org/officeDocument/2006/relationships/slide" Target="slides/slide1321.xml"/><Relationship Id="rId1767" Type="http://schemas.openxmlformats.org/officeDocument/2006/relationships/slide" Target="slides/slide1766.xml"/><Relationship Id="rId59" Type="http://schemas.openxmlformats.org/officeDocument/2006/relationships/slide" Target="slides/slide58.xml"/><Relationship Id="rId124" Type="http://schemas.openxmlformats.org/officeDocument/2006/relationships/slide" Target="slides/slide123.xml"/><Relationship Id="rId569" Type="http://schemas.openxmlformats.org/officeDocument/2006/relationships/slide" Target="slides/slide568.xml"/><Relationship Id="rId776" Type="http://schemas.openxmlformats.org/officeDocument/2006/relationships/slide" Target="slides/slide775.xml"/><Relationship Id="rId983" Type="http://schemas.openxmlformats.org/officeDocument/2006/relationships/slide" Target="slides/slide982.xml"/><Relationship Id="rId1199" Type="http://schemas.openxmlformats.org/officeDocument/2006/relationships/slide" Target="slides/slide1198.xml"/><Relationship Id="rId1627" Type="http://schemas.openxmlformats.org/officeDocument/2006/relationships/slide" Target="slides/slide1626.xml"/><Relationship Id="rId1834" Type="http://schemas.openxmlformats.org/officeDocument/2006/relationships/slide" Target="slides/slide1833.xml"/><Relationship Id="rId331" Type="http://schemas.openxmlformats.org/officeDocument/2006/relationships/slide" Target="slides/slide330.xml"/><Relationship Id="rId429" Type="http://schemas.openxmlformats.org/officeDocument/2006/relationships/slide" Target="slides/slide428.xml"/><Relationship Id="rId636" Type="http://schemas.openxmlformats.org/officeDocument/2006/relationships/slide" Target="slides/slide635.xml"/><Relationship Id="rId1059" Type="http://schemas.openxmlformats.org/officeDocument/2006/relationships/slide" Target="slides/slide1058.xml"/><Relationship Id="rId1266" Type="http://schemas.openxmlformats.org/officeDocument/2006/relationships/slide" Target="slides/slide1265.xml"/><Relationship Id="rId1473" Type="http://schemas.openxmlformats.org/officeDocument/2006/relationships/slide" Target="slides/slide1472.xml"/><Relationship Id="rId843" Type="http://schemas.openxmlformats.org/officeDocument/2006/relationships/slide" Target="slides/slide842.xml"/><Relationship Id="rId1126" Type="http://schemas.openxmlformats.org/officeDocument/2006/relationships/slide" Target="slides/slide1125.xml"/><Relationship Id="rId1680" Type="http://schemas.openxmlformats.org/officeDocument/2006/relationships/slide" Target="slides/slide1679.xml"/><Relationship Id="rId1778" Type="http://schemas.openxmlformats.org/officeDocument/2006/relationships/slide" Target="slides/slide1777.xml"/><Relationship Id="rId1901" Type="http://schemas.openxmlformats.org/officeDocument/2006/relationships/slide" Target="slides/slide1900.xml"/><Relationship Id="rId275" Type="http://schemas.openxmlformats.org/officeDocument/2006/relationships/slide" Target="slides/slide274.xml"/><Relationship Id="rId482" Type="http://schemas.openxmlformats.org/officeDocument/2006/relationships/slide" Target="slides/slide481.xml"/><Relationship Id="rId703" Type="http://schemas.openxmlformats.org/officeDocument/2006/relationships/slide" Target="slides/slide702.xml"/><Relationship Id="rId910" Type="http://schemas.openxmlformats.org/officeDocument/2006/relationships/slide" Target="slides/slide909.xml"/><Relationship Id="rId1333" Type="http://schemas.openxmlformats.org/officeDocument/2006/relationships/slide" Target="slides/slide1332.xml"/><Relationship Id="rId1540" Type="http://schemas.openxmlformats.org/officeDocument/2006/relationships/slide" Target="slides/slide1539.xml"/><Relationship Id="rId1638" Type="http://schemas.openxmlformats.org/officeDocument/2006/relationships/slide" Target="slides/slide1637.xml"/><Relationship Id="rId135" Type="http://schemas.openxmlformats.org/officeDocument/2006/relationships/slide" Target="slides/slide134.xml"/><Relationship Id="rId342" Type="http://schemas.openxmlformats.org/officeDocument/2006/relationships/slide" Target="slides/slide341.xml"/><Relationship Id="rId787" Type="http://schemas.openxmlformats.org/officeDocument/2006/relationships/slide" Target="slides/slide786.xml"/><Relationship Id="rId994" Type="http://schemas.openxmlformats.org/officeDocument/2006/relationships/slide" Target="slides/slide993.xml"/><Relationship Id="rId1400" Type="http://schemas.openxmlformats.org/officeDocument/2006/relationships/slide" Target="slides/slide1399.xml"/><Relationship Id="rId1845" Type="http://schemas.openxmlformats.org/officeDocument/2006/relationships/slide" Target="slides/slide1844.xml"/><Relationship Id="rId202" Type="http://schemas.openxmlformats.org/officeDocument/2006/relationships/slide" Target="slides/slide201.xml"/><Relationship Id="rId647" Type="http://schemas.openxmlformats.org/officeDocument/2006/relationships/slide" Target="slides/slide646.xml"/><Relationship Id="rId854" Type="http://schemas.openxmlformats.org/officeDocument/2006/relationships/slide" Target="slides/slide853.xml"/><Relationship Id="rId1277" Type="http://schemas.openxmlformats.org/officeDocument/2006/relationships/slide" Target="slides/slide1276.xml"/><Relationship Id="rId1484" Type="http://schemas.openxmlformats.org/officeDocument/2006/relationships/slide" Target="slides/slide1483.xml"/><Relationship Id="rId1691" Type="http://schemas.openxmlformats.org/officeDocument/2006/relationships/slide" Target="slides/slide1690.xml"/><Relationship Id="rId1705" Type="http://schemas.openxmlformats.org/officeDocument/2006/relationships/slide" Target="slides/slide1704.xml"/><Relationship Id="rId1912" Type="http://schemas.openxmlformats.org/officeDocument/2006/relationships/slide" Target="slides/slide1911.xml"/><Relationship Id="rId286" Type="http://schemas.openxmlformats.org/officeDocument/2006/relationships/slide" Target="slides/slide285.xml"/><Relationship Id="rId493" Type="http://schemas.openxmlformats.org/officeDocument/2006/relationships/slide" Target="slides/slide492.xml"/><Relationship Id="rId507" Type="http://schemas.openxmlformats.org/officeDocument/2006/relationships/slide" Target="slides/slide506.xml"/><Relationship Id="rId714" Type="http://schemas.openxmlformats.org/officeDocument/2006/relationships/slide" Target="slides/slide713.xml"/><Relationship Id="rId921" Type="http://schemas.openxmlformats.org/officeDocument/2006/relationships/slide" Target="slides/slide920.xml"/><Relationship Id="rId1137" Type="http://schemas.openxmlformats.org/officeDocument/2006/relationships/slide" Target="slides/slide1136.xml"/><Relationship Id="rId1344" Type="http://schemas.openxmlformats.org/officeDocument/2006/relationships/slide" Target="slides/slide1343.xml"/><Relationship Id="rId1551" Type="http://schemas.openxmlformats.org/officeDocument/2006/relationships/slide" Target="slides/slide1550.xml"/><Relationship Id="rId1789" Type="http://schemas.openxmlformats.org/officeDocument/2006/relationships/slide" Target="slides/slide1788.xml"/><Relationship Id="rId50" Type="http://schemas.openxmlformats.org/officeDocument/2006/relationships/slide" Target="slides/slide49.xml"/><Relationship Id="rId146" Type="http://schemas.openxmlformats.org/officeDocument/2006/relationships/slide" Target="slides/slide145.xml"/><Relationship Id="rId353" Type="http://schemas.openxmlformats.org/officeDocument/2006/relationships/slide" Target="slides/slide352.xml"/><Relationship Id="rId560" Type="http://schemas.openxmlformats.org/officeDocument/2006/relationships/slide" Target="slides/slide559.xml"/><Relationship Id="rId798" Type="http://schemas.openxmlformats.org/officeDocument/2006/relationships/slide" Target="slides/slide797.xml"/><Relationship Id="rId1190" Type="http://schemas.openxmlformats.org/officeDocument/2006/relationships/slide" Target="slides/slide1189.xml"/><Relationship Id="rId1204" Type="http://schemas.openxmlformats.org/officeDocument/2006/relationships/slide" Target="slides/slide1203.xml"/><Relationship Id="rId1411" Type="http://schemas.openxmlformats.org/officeDocument/2006/relationships/slide" Target="slides/slide1410.xml"/><Relationship Id="rId1649" Type="http://schemas.openxmlformats.org/officeDocument/2006/relationships/slide" Target="slides/slide1648.xml"/><Relationship Id="rId1856" Type="http://schemas.openxmlformats.org/officeDocument/2006/relationships/slide" Target="slides/slide1855.xml"/><Relationship Id="rId213" Type="http://schemas.openxmlformats.org/officeDocument/2006/relationships/slide" Target="slides/slide212.xml"/><Relationship Id="rId420" Type="http://schemas.openxmlformats.org/officeDocument/2006/relationships/slide" Target="slides/slide419.xml"/><Relationship Id="rId658" Type="http://schemas.openxmlformats.org/officeDocument/2006/relationships/slide" Target="slides/slide657.xml"/><Relationship Id="rId865" Type="http://schemas.openxmlformats.org/officeDocument/2006/relationships/slide" Target="slides/slide864.xml"/><Relationship Id="rId1050" Type="http://schemas.openxmlformats.org/officeDocument/2006/relationships/slide" Target="slides/slide1049.xml"/><Relationship Id="rId1288" Type="http://schemas.openxmlformats.org/officeDocument/2006/relationships/slide" Target="slides/slide1287.xml"/><Relationship Id="rId1495" Type="http://schemas.openxmlformats.org/officeDocument/2006/relationships/slide" Target="slides/slide1494.xml"/><Relationship Id="rId1509" Type="http://schemas.openxmlformats.org/officeDocument/2006/relationships/slide" Target="slides/slide1508.xml"/><Relationship Id="rId1716" Type="http://schemas.openxmlformats.org/officeDocument/2006/relationships/slide" Target="slides/slide1715.xml"/><Relationship Id="rId1923" Type="http://schemas.openxmlformats.org/officeDocument/2006/relationships/slide" Target="slides/slide1922.xml"/><Relationship Id="rId297" Type="http://schemas.openxmlformats.org/officeDocument/2006/relationships/slide" Target="slides/slide296.xml"/><Relationship Id="rId518" Type="http://schemas.openxmlformats.org/officeDocument/2006/relationships/slide" Target="slides/slide517.xml"/><Relationship Id="rId725" Type="http://schemas.openxmlformats.org/officeDocument/2006/relationships/slide" Target="slides/slide724.xml"/><Relationship Id="rId932" Type="http://schemas.openxmlformats.org/officeDocument/2006/relationships/slide" Target="slides/slide931.xml"/><Relationship Id="rId1148" Type="http://schemas.openxmlformats.org/officeDocument/2006/relationships/slide" Target="slides/slide1147.xml"/><Relationship Id="rId1355" Type="http://schemas.openxmlformats.org/officeDocument/2006/relationships/slide" Target="slides/slide1354.xml"/><Relationship Id="rId1562" Type="http://schemas.openxmlformats.org/officeDocument/2006/relationships/slide" Target="slides/slide1561.xml"/><Relationship Id="rId157" Type="http://schemas.openxmlformats.org/officeDocument/2006/relationships/slide" Target="slides/slide156.xml"/><Relationship Id="rId364" Type="http://schemas.openxmlformats.org/officeDocument/2006/relationships/slide" Target="slides/slide363.xml"/><Relationship Id="rId1008" Type="http://schemas.openxmlformats.org/officeDocument/2006/relationships/slide" Target="slides/slide1007.xml"/><Relationship Id="rId1215" Type="http://schemas.openxmlformats.org/officeDocument/2006/relationships/slide" Target="slides/slide1214.xml"/><Relationship Id="rId1422" Type="http://schemas.openxmlformats.org/officeDocument/2006/relationships/slide" Target="slides/slide1421.xml"/><Relationship Id="rId1867" Type="http://schemas.openxmlformats.org/officeDocument/2006/relationships/slide" Target="slides/slide1866.xml"/><Relationship Id="rId61" Type="http://schemas.openxmlformats.org/officeDocument/2006/relationships/slide" Target="slides/slide60.xml"/><Relationship Id="rId571" Type="http://schemas.openxmlformats.org/officeDocument/2006/relationships/slide" Target="slides/slide570.xml"/><Relationship Id="rId669" Type="http://schemas.openxmlformats.org/officeDocument/2006/relationships/slide" Target="slides/slide668.xml"/><Relationship Id="rId876" Type="http://schemas.openxmlformats.org/officeDocument/2006/relationships/slide" Target="slides/slide875.xml"/><Relationship Id="rId1299" Type="http://schemas.openxmlformats.org/officeDocument/2006/relationships/slide" Target="slides/slide1298.xml"/><Relationship Id="rId1727" Type="http://schemas.openxmlformats.org/officeDocument/2006/relationships/slide" Target="slides/slide1726.xml"/><Relationship Id="rId1934" Type="http://schemas.openxmlformats.org/officeDocument/2006/relationships/slide" Target="slides/slide1933.xml"/><Relationship Id="rId19" Type="http://schemas.openxmlformats.org/officeDocument/2006/relationships/slide" Target="slides/slide18.xml"/><Relationship Id="rId224" Type="http://schemas.openxmlformats.org/officeDocument/2006/relationships/slide" Target="slides/slide223.xml"/><Relationship Id="rId431" Type="http://schemas.openxmlformats.org/officeDocument/2006/relationships/slide" Target="slides/slide430.xml"/><Relationship Id="rId529" Type="http://schemas.openxmlformats.org/officeDocument/2006/relationships/slide" Target="slides/slide528.xml"/><Relationship Id="rId736" Type="http://schemas.openxmlformats.org/officeDocument/2006/relationships/slide" Target="slides/slide735.xml"/><Relationship Id="rId1061" Type="http://schemas.openxmlformats.org/officeDocument/2006/relationships/slide" Target="slides/slide1060.xml"/><Relationship Id="rId1159" Type="http://schemas.openxmlformats.org/officeDocument/2006/relationships/slide" Target="slides/slide1158.xml"/><Relationship Id="rId1366" Type="http://schemas.openxmlformats.org/officeDocument/2006/relationships/slide" Target="slides/slide1365.xml"/><Relationship Id="rId168" Type="http://schemas.openxmlformats.org/officeDocument/2006/relationships/slide" Target="slides/slide167.xml"/><Relationship Id="rId943" Type="http://schemas.openxmlformats.org/officeDocument/2006/relationships/slide" Target="slides/slide942.xml"/><Relationship Id="rId1019" Type="http://schemas.openxmlformats.org/officeDocument/2006/relationships/slide" Target="slides/slide1018.xml"/><Relationship Id="rId1573" Type="http://schemas.openxmlformats.org/officeDocument/2006/relationships/slide" Target="slides/slide1572.xml"/><Relationship Id="rId1780" Type="http://schemas.openxmlformats.org/officeDocument/2006/relationships/slide" Target="slides/slide1779.xml"/><Relationship Id="rId1878" Type="http://schemas.openxmlformats.org/officeDocument/2006/relationships/slide" Target="slides/slide1877.xml"/><Relationship Id="rId72" Type="http://schemas.openxmlformats.org/officeDocument/2006/relationships/slide" Target="slides/slide71.xml"/><Relationship Id="rId375" Type="http://schemas.openxmlformats.org/officeDocument/2006/relationships/slide" Target="slides/slide374.xml"/><Relationship Id="rId582" Type="http://schemas.openxmlformats.org/officeDocument/2006/relationships/slide" Target="slides/slide581.xml"/><Relationship Id="rId803" Type="http://schemas.openxmlformats.org/officeDocument/2006/relationships/slide" Target="slides/slide802.xml"/><Relationship Id="rId1226" Type="http://schemas.openxmlformats.org/officeDocument/2006/relationships/slide" Target="slides/slide1225.xml"/><Relationship Id="rId1433" Type="http://schemas.openxmlformats.org/officeDocument/2006/relationships/slide" Target="slides/slide1432.xml"/><Relationship Id="rId1640" Type="http://schemas.openxmlformats.org/officeDocument/2006/relationships/slide" Target="slides/slide1639.xml"/><Relationship Id="rId1738" Type="http://schemas.openxmlformats.org/officeDocument/2006/relationships/slide" Target="slides/slide1737.xml"/><Relationship Id="rId3" Type="http://schemas.openxmlformats.org/officeDocument/2006/relationships/slide" Target="slides/slide2.xml"/><Relationship Id="rId235" Type="http://schemas.openxmlformats.org/officeDocument/2006/relationships/slide" Target="slides/slide234.xml"/><Relationship Id="rId442" Type="http://schemas.openxmlformats.org/officeDocument/2006/relationships/slide" Target="slides/slide441.xml"/><Relationship Id="rId887" Type="http://schemas.openxmlformats.org/officeDocument/2006/relationships/slide" Target="slides/slide886.xml"/><Relationship Id="rId1072" Type="http://schemas.openxmlformats.org/officeDocument/2006/relationships/slide" Target="slides/slide1071.xml"/><Relationship Id="rId1500" Type="http://schemas.openxmlformats.org/officeDocument/2006/relationships/slide" Target="slides/slide1499.xml"/><Relationship Id="rId1945" Type="http://schemas.openxmlformats.org/officeDocument/2006/relationships/slide" Target="slides/slide1944.xml"/><Relationship Id="rId302" Type="http://schemas.openxmlformats.org/officeDocument/2006/relationships/slide" Target="slides/slide301.xml"/><Relationship Id="rId747" Type="http://schemas.openxmlformats.org/officeDocument/2006/relationships/slide" Target="slides/slide746.xml"/><Relationship Id="rId954" Type="http://schemas.openxmlformats.org/officeDocument/2006/relationships/slide" Target="slides/slide953.xml"/><Relationship Id="rId1377" Type="http://schemas.openxmlformats.org/officeDocument/2006/relationships/slide" Target="slides/slide1376.xml"/><Relationship Id="rId1584" Type="http://schemas.openxmlformats.org/officeDocument/2006/relationships/slide" Target="slides/slide1583.xml"/><Relationship Id="rId1791" Type="http://schemas.openxmlformats.org/officeDocument/2006/relationships/slide" Target="slides/slide1790.xml"/><Relationship Id="rId1805" Type="http://schemas.openxmlformats.org/officeDocument/2006/relationships/slide" Target="slides/slide1804.xml"/><Relationship Id="rId83" Type="http://schemas.openxmlformats.org/officeDocument/2006/relationships/slide" Target="slides/slide82.xml"/><Relationship Id="rId179" Type="http://schemas.openxmlformats.org/officeDocument/2006/relationships/slide" Target="slides/slide178.xml"/><Relationship Id="rId386" Type="http://schemas.openxmlformats.org/officeDocument/2006/relationships/slide" Target="slides/slide385.xml"/><Relationship Id="rId593" Type="http://schemas.openxmlformats.org/officeDocument/2006/relationships/slide" Target="slides/slide592.xml"/><Relationship Id="rId607" Type="http://schemas.openxmlformats.org/officeDocument/2006/relationships/slide" Target="slides/slide606.xml"/><Relationship Id="rId814" Type="http://schemas.openxmlformats.org/officeDocument/2006/relationships/slide" Target="slides/slide813.xml"/><Relationship Id="rId1237" Type="http://schemas.openxmlformats.org/officeDocument/2006/relationships/slide" Target="slides/slide1236.xml"/><Relationship Id="rId1444" Type="http://schemas.openxmlformats.org/officeDocument/2006/relationships/slide" Target="slides/slide1443.xml"/><Relationship Id="rId1651" Type="http://schemas.openxmlformats.org/officeDocument/2006/relationships/slide" Target="slides/slide1650.xml"/><Relationship Id="rId1889" Type="http://schemas.openxmlformats.org/officeDocument/2006/relationships/slide" Target="slides/slide1888.xml"/><Relationship Id="rId246" Type="http://schemas.openxmlformats.org/officeDocument/2006/relationships/slide" Target="slides/slide245.xml"/><Relationship Id="rId453" Type="http://schemas.openxmlformats.org/officeDocument/2006/relationships/slide" Target="slides/slide452.xml"/><Relationship Id="rId660" Type="http://schemas.openxmlformats.org/officeDocument/2006/relationships/slide" Target="slides/slide659.xml"/><Relationship Id="rId898" Type="http://schemas.openxmlformats.org/officeDocument/2006/relationships/slide" Target="slides/slide897.xml"/><Relationship Id="rId1083" Type="http://schemas.openxmlformats.org/officeDocument/2006/relationships/slide" Target="slides/slide1082.xml"/><Relationship Id="rId1290" Type="http://schemas.openxmlformats.org/officeDocument/2006/relationships/slide" Target="slides/slide1289.xml"/><Relationship Id="rId1304" Type="http://schemas.openxmlformats.org/officeDocument/2006/relationships/slide" Target="slides/slide1303.xml"/><Relationship Id="rId1511" Type="http://schemas.openxmlformats.org/officeDocument/2006/relationships/slide" Target="slides/slide1510.xml"/><Relationship Id="rId1749" Type="http://schemas.openxmlformats.org/officeDocument/2006/relationships/slide" Target="slides/slide1748.xml"/><Relationship Id="rId106" Type="http://schemas.openxmlformats.org/officeDocument/2006/relationships/slide" Target="slides/slide105.xml"/><Relationship Id="rId313" Type="http://schemas.openxmlformats.org/officeDocument/2006/relationships/slide" Target="slides/slide312.xml"/><Relationship Id="rId758" Type="http://schemas.openxmlformats.org/officeDocument/2006/relationships/slide" Target="slides/slide757.xml"/><Relationship Id="rId965" Type="http://schemas.openxmlformats.org/officeDocument/2006/relationships/slide" Target="slides/slide964.xml"/><Relationship Id="rId1150" Type="http://schemas.openxmlformats.org/officeDocument/2006/relationships/slide" Target="slides/slide1149.xml"/><Relationship Id="rId1388" Type="http://schemas.openxmlformats.org/officeDocument/2006/relationships/slide" Target="slides/slide1387.xml"/><Relationship Id="rId1595" Type="http://schemas.openxmlformats.org/officeDocument/2006/relationships/slide" Target="slides/slide1594.xml"/><Relationship Id="rId1609" Type="http://schemas.openxmlformats.org/officeDocument/2006/relationships/slide" Target="slides/slide1608.xml"/><Relationship Id="rId1816" Type="http://schemas.openxmlformats.org/officeDocument/2006/relationships/slide" Target="slides/slide1815.xml"/><Relationship Id="rId10" Type="http://schemas.openxmlformats.org/officeDocument/2006/relationships/slide" Target="slides/slide9.xml"/><Relationship Id="rId94" Type="http://schemas.openxmlformats.org/officeDocument/2006/relationships/slide" Target="slides/slide93.xml"/><Relationship Id="rId397" Type="http://schemas.openxmlformats.org/officeDocument/2006/relationships/slide" Target="slides/slide396.xml"/><Relationship Id="rId520" Type="http://schemas.openxmlformats.org/officeDocument/2006/relationships/slide" Target="slides/slide519.xml"/><Relationship Id="rId618" Type="http://schemas.openxmlformats.org/officeDocument/2006/relationships/slide" Target="slides/slide617.xml"/><Relationship Id="rId825" Type="http://schemas.openxmlformats.org/officeDocument/2006/relationships/slide" Target="slides/slide824.xml"/><Relationship Id="rId1248" Type="http://schemas.openxmlformats.org/officeDocument/2006/relationships/slide" Target="slides/slide1247.xml"/><Relationship Id="rId1455" Type="http://schemas.openxmlformats.org/officeDocument/2006/relationships/slide" Target="slides/slide1454.xml"/><Relationship Id="rId1662" Type="http://schemas.openxmlformats.org/officeDocument/2006/relationships/slide" Target="slides/slide1661.xml"/><Relationship Id="rId257" Type="http://schemas.openxmlformats.org/officeDocument/2006/relationships/slide" Target="slides/slide256.xml"/><Relationship Id="rId464" Type="http://schemas.openxmlformats.org/officeDocument/2006/relationships/slide" Target="slides/slide463.xml"/><Relationship Id="rId1010" Type="http://schemas.openxmlformats.org/officeDocument/2006/relationships/slide" Target="slides/slide1009.xml"/><Relationship Id="rId1094" Type="http://schemas.openxmlformats.org/officeDocument/2006/relationships/slide" Target="slides/slide1093.xml"/><Relationship Id="rId1108" Type="http://schemas.openxmlformats.org/officeDocument/2006/relationships/slide" Target="slides/slide1107.xml"/><Relationship Id="rId1315" Type="http://schemas.openxmlformats.org/officeDocument/2006/relationships/slide" Target="slides/slide1314.xml"/><Relationship Id="rId117" Type="http://schemas.openxmlformats.org/officeDocument/2006/relationships/slide" Target="slides/slide116.xml"/><Relationship Id="rId671" Type="http://schemas.openxmlformats.org/officeDocument/2006/relationships/slide" Target="slides/slide670.xml"/><Relationship Id="rId769" Type="http://schemas.openxmlformats.org/officeDocument/2006/relationships/slide" Target="slides/slide768.xml"/><Relationship Id="rId976" Type="http://schemas.openxmlformats.org/officeDocument/2006/relationships/slide" Target="slides/slide975.xml"/><Relationship Id="rId1399" Type="http://schemas.openxmlformats.org/officeDocument/2006/relationships/slide" Target="slides/slide1398.xml"/><Relationship Id="rId324" Type="http://schemas.openxmlformats.org/officeDocument/2006/relationships/slide" Target="slides/slide323.xml"/><Relationship Id="rId531" Type="http://schemas.openxmlformats.org/officeDocument/2006/relationships/slide" Target="slides/slide530.xml"/><Relationship Id="rId629" Type="http://schemas.openxmlformats.org/officeDocument/2006/relationships/slide" Target="slides/slide628.xml"/><Relationship Id="rId1161" Type="http://schemas.openxmlformats.org/officeDocument/2006/relationships/slide" Target="slides/slide1160.xml"/><Relationship Id="rId1259" Type="http://schemas.openxmlformats.org/officeDocument/2006/relationships/slide" Target="slides/slide1258.xml"/><Relationship Id="rId1466" Type="http://schemas.openxmlformats.org/officeDocument/2006/relationships/slide" Target="slides/slide1465.xml"/><Relationship Id="rId836" Type="http://schemas.openxmlformats.org/officeDocument/2006/relationships/slide" Target="slides/slide835.xml"/><Relationship Id="rId1021" Type="http://schemas.openxmlformats.org/officeDocument/2006/relationships/slide" Target="slides/slide1020.xml"/><Relationship Id="rId1119" Type="http://schemas.openxmlformats.org/officeDocument/2006/relationships/slide" Target="slides/slide1118.xml"/><Relationship Id="rId1673" Type="http://schemas.openxmlformats.org/officeDocument/2006/relationships/slide" Target="slides/slide1672.xml"/><Relationship Id="rId1880" Type="http://schemas.openxmlformats.org/officeDocument/2006/relationships/slide" Target="slides/slide1879.xml"/><Relationship Id="rId903" Type="http://schemas.openxmlformats.org/officeDocument/2006/relationships/slide" Target="slides/slide902.xml"/><Relationship Id="rId1326" Type="http://schemas.openxmlformats.org/officeDocument/2006/relationships/slide" Target="slides/slide1325.xml"/><Relationship Id="rId1533" Type="http://schemas.openxmlformats.org/officeDocument/2006/relationships/slide" Target="slides/slide1532.xml"/><Relationship Id="rId1740" Type="http://schemas.openxmlformats.org/officeDocument/2006/relationships/slide" Target="slides/slide1739.xml"/><Relationship Id="rId32" Type="http://schemas.openxmlformats.org/officeDocument/2006/relationships/slide" Target="slides/slide31.xml"/><Relationship Id="rId1600" Type="http://schemas.openxmlformats.org/officeDocument/2006/relationships/slide" Target="slides/slide1599.xml"/><Relationship Id="rId1838" Type="http://schemas.openxmlformats.org/officeDocument/2006/relationships/slide" Target="slides/slide1837.xml"/><Relationship Id="rId181" Type="http://schemas.openxmlformats.org/officeDocument/2006/relationships/slide" Target="slides/slide180.xml"/><Relationship Id="rId1905" Type="http://schemas.openxmlformats.org/officeDocument/2006/relationships/slide" Target="slides/slide1904.xml"/><Relationship Id="rId279" Type="http://schemas.openxmlformats.org/officeDocument/2006/relationships/slide" Target="slides/slide278.xml"/><Relationship Id="rId486" Type="http://schemas.openxmlformats.org/officeDocument/2006/relationships/slide" Target="slides/slide485.xml"/><Relationship Id="rId693" Type="http://schemas.openxmlformats.org/officeDocument/2006/relationships/slide" Target="slides/slide692.xml"/><Relationship Id="rId139" Type="http://schemas.openxmlformats.org/officeDocument/2006/relationships/slide" Target="slides/slide138.xml"/><Relationship Id="rId346" Type="http://schemas.openxmlformats.org/officeDocument/2006/relationships/slide" Target="slides/slide345.xml"/><Relationship Id="rId553" Type="http://schemas.openxmlformats.org/officeDocument/2006/relationships/slide" Target="slides/slide552.xml"/><Relationship Id="rId760" Type="http://schemas.openxmlformats.org/officeDocument/2006/relationships/slide" Target="slides/slide759.xml"/><Relationship Id="rId998" Type="http://schemas.openxmlformats.org/officeDocument/2006/relationships/slide" Target="slides/slide997.xml"/><Relationship Id="rId1183" Type="http://schemas.openxmlformats.org/officeDocument/2006/relationships/slide" Target="slides/slide1182.xml"/><Relationship Id="rId1390" Type="http://schemas.openxmlformats.org/officeDocument/2006/relationships/slide" Target="slides/slide1389.xml"/><Relationship Id="rId206" Type="http://schemas.openxmlformats.org/officeDocument/2006/relationships/slide" Target="slides/slide205.xml"/><Relationship Id="rId413" Type="http://schemas.openxmlformats.org/officeDocument/2006/relationships/slide" Target="slides/slide412.xml"/><Relationship Id="rId858" Type="http://schemas.openxmlformats.org/officeDocument/2006/relationships/slide" Target="slides/slide857.xml"/><Relationship Id="rId1043" Type="http://schemas.openxmlformats.org/officeDocument/2006/relationships/slide" Target="slides/slide1042.xml"/><Relationship Id="rId1488" Type="http://schemas.openxmlformats.org/officeDocument/2006/relationships/slide" Target="slides/slide1487.xml"/><Relationship Id="rId1695" Type="http://schemas.openxmlformats.org/officeDocument/2006/relationships/slide" Target="slides/slide1694.xml"/><Relationship Id="rId620" Type="http://schemas.openxmlformats.org/officeDocument/2006/relationships/slide" Target="slides/slide619.xml"/><Relationship Id="rId718" Type="http://schemas.openxmlformats.org/officeDocument/2006/relationships/slide" Target="slides/slide717.xml"/><Relationship Id="rId925" Type="http://schemas.openxmlformats.org/officeDocument/2006/relationships/slide" Target="slides/slide924.xml"/><Relationship Id="rId1250" Type="http://schemas.openxmlformats.org/officeDocument/2006/relationships/slide" Target="slides/slide1249.xml"/><Relationship Id="rId1348" Type="http://schemas.openxmlformats.org/officeDocument/2006/relationships/slide" Target="slides/slide1347.xml"/><Relationship Id="rId1555" Type="http://schemas.openxmlformats.org/officeDocument/2006/relationships/slide" Target="slides/slide1554.xml"/><Relationship Id="rId1762" Type="http://schemas.openxmlformats.org/officeDocument/2006/relationships/slide" Target="slides/slide1761.xml"/><Relationship Id="rId1110" Type="http://schemas.openxmlformats.org/officeDocument/2006/relationships/slide" Target="slides/slide1109.xml"/><Relationship Id="rId1208" Type="http://schemas.openxmlformats.org/officeDocument/2006/relationships/slide" Target="slides/slide1207.xml"/><Relationship Id="rId1415" Type="http://schemas.openxmlformats.org/officeDocument/2006/relationships/slide" Target="slides/slide1414.xml"/><Relationship Id="rId54" Type="http://schemas.openxmlformats.org/officeDocument/2006/relationships/slide" Target="slides/slide53.xml"/><Relationship Id="rId1622" Type="http://schemas.openxmlformats.org/officeDocument/2006/relationships/slide" Target="slides/slide1621.xml"/><Relationship Id="rId1927" Type="http://schemas.openxmlformats.org/officeDocument/2006/relationships/slide" Target="slides/slide1926.xml"/><Relationship Id="rId270" Type="http://schemas.openxmlformats.org/officeDocument/2006/relationships/slide" Target="slides/slide269.xml"/><Relationship Id="rId130" Type="http://schemas.openxmlformats.org/officeDocument/2006/relationships/slide" Target="slides/slide129.xml"/><Relationship Id="rId368" Type="http://schemas.openxmlformats.org/officeDocument/2006/relationships/slide" Target="slides/slide367.xml"/><Relationship Id="rId575" Type="http://schemas.openxmlformats.org/officeDocument/2006/relationships/slide" Target="slides/slide574.xml"/><Relationship Id="rId782" Type="http://schemas.openxmlformats.org/officeDocument/2006/relationships/slide" Target="slides/slide781.xml"/><Relationship Id="rId228" Type="http://schemas.openxmlformats.org/officeDocument/2006/relationships/slide" Target="slides/slide227.xml"/><Relationship Id="rId435" Type="http://schemas.openxmlformats.org/officeDocument/2006/relationships/slide" Target="slides/slide434.xml"/><Relationship Id="rId642" Type="http://schemas.openxmlformats.org/officeDocument/2006/relationships/slide" Target="slides/slide641.xml"/><Relationship Id="rId1065" Type="http://schemas.openxmlformats.org/officeDocument/2006/relationships/slide" Target="slides/slide1064.xml"/><Relationship Id="rId1272" Type="http://schemas.openxmlformats.org/officeDocument/2006/relationships/slide" Target="slides/slide1271.xml"/><Relationship Id="rId502" Type="http://schemas.openxmlformats.org/officeDocument/2006/relationships/slide" Target="slides/slide501.xml"/><Relationship Id="rId947" Type="http://schemas.openxmlformats.org/officeDocument/2006/relationships/slide" Target="slides/slide946.xml"/><Relationship Id="rId1132" Type="http://schemas.openxmlformats.org/officeDocument/2006/relationships/slide" Target="slides/slide1131.xml"/><Relationship Id="rId1577" Type="http://schemas.openxmlformats.org/officeDocument/2006/relationships/slide" Target="slides/slide1576.xml"/><Relationship Id="rId1784" Type="http://schemas.openxmlformats.org/officeDocument/2006/relationships/slide" Target="slides/slide1783.xml"/><Relationship Id="rId76" Type="http://schemas.openxmlformats.org/officeDocument/2006/relationships/slide" Target="slides/slide75.xml"/><Relationship Id="rId807" Type="http://schemas.openxmlformats.org/officeDocument/2006/relationships/slide" Target="slides/slide806.xml"/><Relationship Id="rId1437" Type="http://schemas.openxmlformats.org/officeDocument/2006/relationships/slide" Target="slides/slide1436.xml"/><Relationship Id="rId1644" Type="http://schemas.openxmlformats.org/officeDocument/2006/relationships/slide" Target="slides/slide1643.xml"/><Relationship Id="rId1851" Type="http://schemas.openxmlformats.org/officeDocument/2006/relationships/slide" Target="slides/slide1850.xml"/><Relationship Id="rId1504" Type="http://schemas.openxmlformats.org/officeDocument/2006/relationships/slide" Target="slides/slide1503.xml"/><Relationship Id="rId1711" Type="http://schemas.openxmlformats.org/officeDocument/2006/relationships/slide" Target="slides/slide1710.xml"/><Relationship Id="rId1949" Type="http://schemas.openxmlformats.org/officeDocument/2006/relationships/presProps" Target="presProps.xml"/><Relationship Id="rId292" Type="http://schemas.openxmlformats.org/officeDocument/2006/relationships/slide" Target="slides/slide291.xml"/><Relationship Id="rId1809" Type="http://schemas.openxmlformats.org/officeDocument/2006/relationships/slide" Target="slides/slide1808.xml"/><Relationship Id="rId597" Type="http://schemas.openxmlformats.org/officeDocument/2006/relationships/slide" Target="slides/slide596.xml"/><Relationship Id="rId152" Type="http://schemas.openxmlformats.org/officeDocument/2006/relationships/slide" Target="slides/slide151.xml"/><Relationship Id="rId457" Type="http://schemas.openxmlformats.org/officeDocument/2006/relationships/slide" Target="slides/slide456.xml"/><Relationship Id="rId1087" Type="http://schemas.openxmlformats.org/officeDocument/2006/relationships/slide" Target="slides/slide1086.xml"/><Relationship Id="rId1294" Type="http://schemas.openxmlformats.org/officeDocument/2006/relationships/slide" Target="slides/slide1293.xml"/><Relationship Id="rId664" Type="http://schemas.openxmlformats.org/officeDocument/2006/relationships/slide" Target="slides/slide663.xml"/><Relationship Id="rId871" Type="http://schemas.openxmlformats.org/officeDocument/2006/relationships/slide" Target="slides/slide870.xml"/><Relationship Id="rId969" Type="http://schemas.openxmlformats.org/officeDocument/2006/relationships/slide" Target="slides/slide968.xml"/><Relationship Id="rId1599" Type="http://schemas.openxmlformats.org/officeDocument/2006/relationships/slide" Target="slides/slide1598.xml"/><Relationship Id="rId317" Type="http://schemas.openxmlformats.org/officeDocument/2006/relationships/slide" Target="slides/slide316.xml"/><Relationship Id="rId524" Type="http://schemas.openxmlformats.org/officeDocument/2006/relationships/slide" Target="slides/slide523.xml"/><Relationship Id="rId731" Type="http://schemas.openxmlformats.org/officeDocument/2006/relationships/slide" Target="slides/slide730.xml"/><Relationship Id="rId1154" Type="http://schemas.openxmlformats.org/officeDocument/2006/relationships/slide" Target="slides/slide1153.xml"/><Relationship Id="rId1361" Type="http://schemas.openxmlformats.org/officeDocument/2006/relationships/slide" Target="slides/slide1360.xml"/><Relationship Id="rId1459" Type="http://schemas.openxmlformats.org/officeDocument/2006/relationships/slide" Target="slides/slide1458.xml"/><Relationship Id="rId98" Type="http://schemas.openxmlformats.org/officeDocument/2006/relationships/slide" Target="slides/slide97.xml"/><Relationship Id="rId829" Type="http://schemas.openxmlformats.org/officeDocument/2006/relationships/slide" Target="slides/slide828.xml"/><Relationship Id="rId1014" Type="http://schemas.openxmlformats.org/officeDocument/2006/relationships/slide" Target="slides/slide1013.xml"/><Relationship Id="rId1221" Type="http://schemas.openxmlformats.org/officeDocument/2006/relationships/slide" Target="slides/slide1220.xml"/><Relationship Id="rId1666" Type="http://schemas.openxmlformats.org/officeDocument/2006/relationships/slide" Target="slides/slide1665.xml"/><Relationship Id="rId1873" Type="http://schemas.openxmlformats.org/officeDocument/2006/relationships/slide" Target="slides/slide1872.xml"/><Relationship Id="rId1319" Type="http://schemas.openxmlformats.org/officeDocument/2006/relationships/slide" Target="slides/slide1318.xml"/><Relationship Id="rId1526" Type="http://schemas.openxmlformats.org/officeDocument/2006/relationships/slide" Target="slides/slide1525.xml"/><Relationship Id="rId1733" Type="http://schemas.openxmlformats.org/officeDocument/2006/relationships/slide" Target="slides/slide1732.xml"/><Relationship Id="rId1940" Type="http://schemas.openxmlformats.org/officeDocument/2006/relationships/slide" Target="slides/slide1939.xml"/><Relationship Id="rId25" Type="http://schemas.openxmlformats.org/officeDocument/2006/relationships/slide" Target="slides/slide24.xml"/><Relationship Id="rId1800" Type="http://schemas.openxmlformats.org/officeDocument/2006/relationships/slide" Target="slides/slide1799.xml"/><Relationship Id="rId174" Type="http://schemas.openxmlformats.org/officeDocument/2006/relationships/slide" Target="slides/slide173.xml"/><Relationship Id="rId381" Type="http://schemas.openxmlformats.org/officeDocument/2006/relationships/slide" Target="slides/slide380.xml"/><Relationship Id="rId241" Type="http://schemas.openxmlformats.org/officeDocument/2006/relationships/slide" Target="slides/slide240.xml"/><Relationship Id="rId479" Type="http://schemas.openxmlformats.org/officeDocument/2006/relationships/slide" Target="slides/slide478.xml"/><Relationship Id="rId686" Type="http://schemas.openxmlformats.org/officeDocument/2006/relationships/slide" Target="slides/slide685.xml"/><Relationship Id="rId893" Type="http://schemas.openxmlformats.org/officeDocument/2006/relationships/slide" Target="slides/slide892.xml"/><Relationship Id="rId339" Type="http://schemas.openxmlformats.org/officeDocument/2006/relationships/slide" Target="slides/slide338.xml"/><Relationship Id="rId546" Type="http://schemas.openxmlformats.org/officeDocument/2006/relationships/slide" Target="slides/slide545.xml"/><Relationship Id="rId753" Type="http://schemas.openxmlformats.org/officeDocument/2006/relationships/slide" Target="slides/slide752.xml"/><Relationship Id="rId1176" Type="http://schemas.openxmlformats.org/officeDocument/2006/relationships/slide" Target="slides/slide1175.xml"/><Relationship Id="rId1383" Type="http://schemas.openxmlformats.org/officeDocument/2006/relationships/slide" Target="slides/slide1382.xml"/><Relationship Id="rId101" Type="http://schemas.openxmlformats.org/officeDocument/2006/relationships/slide" Target="slides/slide100.xml"/><Relationship Id="rId406" Type="http://schemas.openxmlformats.org/officeDocument/2006/relationships/slide" Target="slides/slide405.xml"/><Relationship Id="rId960" Type="http://schemas.openxmlformats.org/officeDocument/2006/relationships/slide" Target="slides/slide959.xml"/><Relationship Id="rId1036" Type="http://schemas.openxmlformats.org/officeDocument/2006/relationships/slide" Target="slides/slide1035.xml"/><Relationship Id="rId1243" Type="http://schemas.openxmlformats.org/officeDocument/2006/relationships/slide" Target="slides/slide1242.xml"/><Relationship Id="rId1590" Type="http://schemas.openxmlformats.org/officeDocument/2006/relationships/slide" Target="slides/slide1589.xml"/><Relationship Id="rId1688" Type="http://schemas.openxmlformats.org/officeDocument/2006/relationships/slide" Target="slides/slide1687.xml"/><Relationship Id="rId1895" Type="http://schemas.openxmlformats.org/officeDocument/2006/relationships/slide" Target="slides/slide1894.xml"/><Relationship Id="rId613" Type="http://schemas.openxmlformats.org/officeDocument/2006/relationships/slide" Target="slides/slide612.xml"/><Relationship Id="rId820" Type="http://schemas.openxmlformats.org/officeDocument/2006/relationships/slide" Target="slides/slide819.xml"/><Relationship Id="rId918" Type="http://schemas.openxmlformats.org/officeDocument/2006/relationships/slide" Target="slides/slide917.xml"/><Relationship Id="rId1450" Type="http://schemas.openxmlformats.org/officeDocument/2006/relationships/slide" Target="slides/slide1449.xml"/><Relationship Id="rId1548" Type="http://schemas.openxmlformats.org/officeDocument/2006/relationships/slide" Target="slides/slide1547.xml"/><Relationship Id="rId1755" Type="http://schemas.openxmlformats.org/officeDocument/2006/relationships/slide" Target="slides/slide1754.xml"/><Relationship Id="rId1103" Type="http://schemas.openxmlformats.org/officeDocument/2006/relationships/slide" Target="slides/slide1102.xml"/><Relationship Id="rId1310" Type="http://schemas.openxmlformats.org/officeDocument/2006/relationships/slide" Target="slides/slide1309.xml"/><Relationship Id="rId1408" Type="http://schemas.openxmlformats.org/officeDocument/2006/relationships/slide" Target="slides/slide1407.xml"/><Relationship Id="rId47" Type="http://schemas.openxmlformats.org/officeDocument/2006/relationships/slide" Target="slides/slide46.xml"/><Relationship Id="rId1615" Type="http://schemas.openxmlformats.org/officeDocument/2006/relationships/slide" Target="slides/slide1614.xml"/><Relationship Id="rId1822" Type="http://schemas.openxmlformats.org/officeDocument/2006/relationships/slide" Target="slides/slide1821.xml"/><Relationship Id="rId196" Type="http://schemas.openxmlformats.org/officeDocument/2006/relationships/slide" Target="slides/slide195.xml"/><Relationship Id="rId263" Type="http://schemas.openxmlformats.org/officeDocument/2006/relationships/slide" Target="slides/slide262.xml"/><Relationship Id="rId470" Type="http://schemas.openxmlformats.org/officeDocument/2006/relationships/slide" Target="slides/slide469.xml"/><Relationship Id="rId123" Type="http://schemas.openxmlformats.org/officeDocument/2006/relationships/slide" Target="slides/slide122.xml"/><Relationship Id="rId330" Type="http://schemas.openxmlformats.org/officeDocument/2006/relationships/slide" Target="slides/slide329.xml"/><Relationship Id="rId568" Type="http://schemas.openxmlformats.org/officeDocument/2006/relationships/slide" Target="slides/slide567.xml"/><Relationship Id="rId775" Type="http://schemas.openxmlformats.org/officeDocument/2006/relationships/slide" Target="slides/slide774.xml"/><Relationship Id="rId982" Type="http://schemas.openxmlformats.org/officeDocument/2006/relationships/slide" Target="slides/slide981.xml"/><Relationship Id="rId1198" Type="http://schemas.openxmlformats.org/officeDocument/2006/relationships/slide" Target="slides/slide1197.xml"/><Relationship Id="rId428" Type="http://schemas.openxmlformats.org/officeDocument/2006/relationships/slide" Target="slides/slide427.xml"/><Relationship Id="rId635" Type="http://schemas.openxmlformats.org/officeDocument/2006/relationships/slide" Target="slides/slide634.xml"/><Relationship Id="rId842" Type="http://schemas.openxmlformats.org/officeDocument/2006/relationships/slide" Target="slides/slide841.xml"/><Relationship Id="rId1058" Type="http://schemas.openxmlformats.org/officeDocument/2006/relationships/slide" Target="slides/slide1057.xml"/><Relationship Id="rId1265" Type="http://schemas.openxmlformats.org/officeDocument/2006/relationships/slide" Target="slides/slide1264.xml"/><Relationship Id="rId1472" Type="http://schemas.openxmlformats.org/officeDocument/2006/relationships/slide" Target="slides/slide1471.xml"/><Relationship Id="rId702" Type="http://schemas.openxmlformats.org/officeDocument/2006/relationships/slide" Target="slides/slide701.xml"/><Relationship Id="rId1125" Type="http://schemas.openxmlformats.org/officeDocument/2006/relationships/slide" Target="slides/slide1124.xml"/><Relationship Id="rId1332" Type="http://schemas.openxmlformats.org/officeDocument/2006/relationships/slide" Target="slides/slide1331.xml"/><Relationship Id="rId1777" Type="http://schemas.openxmlformats.org/officeDocument/2006/relationships/slide" Target="slides/slide1776.xml"/><Relationship Id="rId69" Type="http://schemas.openxmlformats.org/officeDocument/2006/relationships/slide" Target="slides/slide68.xml"/><Relationship Id="rId1637" Type="http://schemas.openxmlformats.org/officeDocument/2006/relationships/slide" Target="slides/slide1636.xml"/><Relationship Id="rId1844" Type="http://schemas.openxmlformats.org/officeDocument/2006/relationships/slide" Target="slides/slide1843.xml"/><Relationship Id="rId1704" Type="http://schemas.openxmlformats.org/officeDocument/2006/relationships/slide" Target="slides/slide1703.xml"/><Relationship Id="rId285" Type="http://schemas.openxmlformats.org/officeDocument/2006/relationships/slide" Target="slides/slide284.xml"/><Relationship Id="rId1911" Type="http://schemas.openxmlformats.org/officeDocument/2006/relationships/slide" Target="slides/slide1910.xml"/><Relationship Id="rId492" Type="http://schemas.openxmlformats.org/officeDocument/2006/relationships/slide" Target="slides/slide491.xml"/><Relationship Id="rId797" Type="http://schemas.openxmlformats.org/officeDocument/2006/relationships/slide" Target="slides/slide796.xml"/><Relationship Id="rId145" Type="http://schemas.openxmlformats.org/officeDocument/2006/relationships/slide" Target="slides/slide144.xml"/><Relationship Id="rId352" Type="http://schemas.openxmlformats.org/officeDocument/2006/relationships/slide" Target="slides/slide351.xml"/><Relationship Id="rId1287" Type="http://schemas.openxmlformats.org/officeDocument/2006/relationships/slide" Target="slides/slide1286.xml"/><Relationship Id="rId212" Type="http://schemas.openxmlformats.org/officeDocument/2006/relationships/slide" Target="slides/slide211.xml"/><Relationship Id="rId657" Type="http://schemas.openxmlformats.org/officeDocument/2006/relationships/slide" Target="slides/slide656.xml"/><Relationship Id="rId864" Type="http://schemas.openxmlformats.org/officeDocument/2006/relationships/slide" Target="slides/slide863.xml"/><Relationship Id="rId1494" Type="http://schemas.openxmlformats.org/officeDocument/2006/relationships/slide" Target="slides/slide1493.xml"/><Relationship Id="rId1799" Type="http://schemas.openxmlformats.org/officeDocument/2006/relationships/slide" Target="slides/slide1798.xml"/><Relationship Id="rId517" Type="http://schemas.openxmlformats.org/officeDocument/2006/relationships/slide" Target="slides/slide516.xml"/><Relationship Id="rId724" Type="http://schemas.openxmlformats.org/officeDocument/2006/relationships/slide" Target="slides/slide723.xml"/><Relationship Id="rId931" Type="http://schemas.openxmlformats.org/officeDocument/2006/relationships/slide" Target="slides/slide930.xml"/><Relationship Id="rId1147" Type="http://schemas.openxmlformats.org/officeDocument/2006/relationships/slide" Target="slides/slide1146.xml"/><Relationship Id="rId1354" Type="http://schemas.openxmlformats.org/officeDocument/2006/relationships/slide" Target="slides/slide1353.xml"/><Relationship Id="rId1561" Type="http://schemas.openxmlformats.org/officeDocument/2006/relationships/slide" Target="slides/slide1560.xml"/><Relationship Id="rId60" Type="http://schemas.openxmlformats.org/officeDocument/2006/relationships/slide" Target="slides/slide59.xml"/><Relationship Id="rId1007" Type="http://schemas.openxmlformats.org/officeDocument/2006/relationships/slide" Target="slides/slide1006.xml"/><Relationship Id="rId1214" Type="http://schemas.openxmlformats.org/officeDocument/2006/relationships/slide" Target="slides/slide1213.xml"/><Relationship Id="rId1421" Type="http://schemas.openxmlformats.org/officeDocument/2006/relationships/slide" Target="slides/slide1420.xml"/><Relationship Id="rId1659" Type="http://schemas.openxmlformats.org/officeDocument/2006/relationships/slide" Target="slides/slide1658.xml"/><Relationship Id="rId1866" Type="http://schemas.openxmlformats.org/officeDocument/2006/relationships/slide" Target="slides/slide1865.xml"/><Relationship Id="rId1519" Type="http://schemas.openxmlformats.org/officeDocument/2006/relationships/slide" Target="slides/slide1518.xml"/><Relationship Id="rId1726" Type="http://schemas.openxmlformats.org/officeDocument/2006/relationships/slide" Target="slides/slide1725.xml"/><Relationship Id="rId1933" Type="http://schemas.openxmlformats.org/officeDocument/2006/relationships/slide" Target="slides/slide1932.xml"/><Relationship Id="rId18" Type="http://schemas.openxmlformats.org/officeDocument/2006/relationships/slide" Target="slides/slide17.xml"/><Relationship Id="rId167" Type="http://schemas.openxmlformats.org/officeDocument/2006/relationships/slide" Target="slides/slide166.xml"/><Relationship Id="rId374" Type="http://schemas.openxmlformats.org/officeDocument/2006/relationships/slide" Target="slides/slide373.xml"/><Relationship Id="rId581" Type="http://schemas.openxmlformats.org/officeDocument/2006/relationships/slide" Target="slides/slide580.xml"/><Relationship Id="rId234" Type="http://schemas.openxmlformats.org/officeDocument/2006/relationships/slide" Target="slides/slide233.xml"/><Relationship Id="rId679" Type="http://schemas.openxmlformats.org/officeDocument/2006/relationships/slide" Target="slides/slide678.xml"/><Relationship Id="rId886" Type="http://schemas.openxmlformats.org/officeDocument/2006/relationships/slide" Target="slides/slide885.xml"/><Relationship Id="rId2" Type="http://schemas.openxmlformats.org/officeDocument/2006/relationships/slide" Target="slides/slide1.xml"/><Relationship Id="rId441" Type="http://schemas.openxmlformats.org/officeDocument/2006/relationships/slide" Target="slides/slide440.xml"/><Relationship Id="rId539" Type="http://schemas.openxmlformats.org/officeDocument/2006/relationships/slide" Target="slides/slide538.xml"/><Relationship Id="rId746" Type="http://schemas.openxmlformats.org/officeDocument/2006/relationships/slide" Target="slides/slide745.xml"/><Relationship Id="rId1071" Type="http://schemas.openxmlformats.org/officeDocument/2006/relationships/slide" Target="slides/slide1070.xml"/><Relationship Id="rId1169" Type="http://schemas.openxmlformats.org/officeDocument/2006/relationships/slide" Target="slides/slide1168.xml"/><Relationship Id="rId1376" Type="http://schemas.openxmlformats.org/officeDocument/2006/relationships/slide" Target="slides/slide1375.xml"/><Relationship Id="rId1583" Type="http://schemas.openxmlformats.org/officeDocument/2006/relationships/slide" Target="slides/slide1582.xml"/><Relationship Id="rId301" Type="http://schemas.openxmlformats.org/officeDocument/2006/relationships/slide" Target="slides/slide300.xml"/><Relationship Id="rId953" Type="http://schemas.openxmlformats.org/officeDocument/2006/relationships/slide" Target="slides/slide952.xml"/><Relationship Id="rId1029" Type="http://schemas.openxmlformats.org/officeDocument/2006/relationships/slide" Target="slides/slide1028.xml"/><Relationship Id="rId1236" Type="http://schemas.openxmlformats.org/officeDocument/2006/relationships/slide" Target="slides/slide1235.xml"/><Relationship Id="rId1790" Type="http://schemas.openxmlformats.org/officeDocument/2006/relationships/slide" Target="slides/slide1789.xml"/><Relationship Id="rId1888" Type="http://schemas.openxmlformats.org/officeDocument/2006/relationships/slide" Target="slides/slide1887.xml"/><Relationship Id="rId82" Type="http://schemas.openxmlformats.org/officeDocument/2006/relationships/slide" Target="slides/slide81.xml"/><Relationship Id="rId606" Type="http://schemas.openxmlformats.org/officeDocument/2006/relationships/slide" Target="slides/slide605.xml"/><Relationship Id="rId813" Type="http://schemas.openxmlformats.org/officeDocument/2006/relationships/slide" Target="slides/slide812.xml"/><Relationship Id="rId1443" Type="http://schemas.openxmlformats.org/officeDocument/2006/relationships/slide" Target="slides/slide1442.xml"/><Relationship Id="rId1650" Type="http://schemas.openxmlformats.org/officeDocument/2006/relationships/slide" Target="slides/slide1649.xml"/><Relationship Id="rId1748" Type="http://schemas.openxmlformats.org/officeDocument/2006/relationships/slide" Target="slides/slide1747.xml"/><Relationship Id="rId1303" Type="http://schemas.openxmlformats.org/officeDocument/2006/relationships/slide" Target="slides/slide1302.xml"/><Relationship Id="rId1510" Type="http://schemas.openxmlformats.org/officeDocument/2006/relationships/slide" Target="slides/slide1509.xml"/><Relationship Id="rId1608" Type="http://schemas.openxmlformats.org/officeDocument/2006/relationships/slide" Target="slides/slide1607.xml"/><Relationship Id="rId1815" Type="http://schemas.openxmlformats.org/officeDocument/2006/relationships/slide" Target="slides/slide1814.xml"/><Relationship Id="rId189" Type="http://schemas.openxmlformats.org/officeDocument/2006/relationships/slide" Target="slides/slide188.xml"/><Relationship Id="rId396" Type="http://schemas.openxmlformats.org/officeDocument/2006/relationships/slide" Target="slides/slide395.xml"/><Relationship Id="rId256" Type="http://schemas.openxmlformats.org/officeDocument/2006/relationships/slide" Target="slides/slide255.xml"/><Relationship Id="rId463" Type="http://schemas.openxmlformats.org/officeDocument/2006/relationships/slide" Target="slides/slide462.xml"/><Relationship Id="rId670" Type="http://schemas.openxmlformats.org/officeDocument/2006/relationships/slide" Target="slides/slide669.xml"/><Relationship Id="rId1093" Type="http://schemas.openxmlformats.org/officeDocument/2006/relationships/slide" Target="slides/slide1092.xml"/><Relationship Id="rId116" Type="http://schemas.openxmlformats.org/officeDocument/2006/relationships/slide" Target="slides/slide115.xml"/><Relationship Id="rId323" Type="http://schemas.openxmlformats.org/officeDocument/2006/relationships/slide" Target="slides/slide322.xml"/><Relationship Id="rId530" Type="http://schemas.openxmlformats.org/officeDocument/2006/relationships/slide" Target="slides/slide529.xml"/><Relationship Id="rId768" Type="http://schemas.openxmlformats.org/officeDocument/2006/relationships/slide" Target="slides/slide767.xml"/><Relationship Id="rId975" Type="http://schemas.openxmlformats.org/officeDocument/2006/relationships/slide" Target="slides/slide974.xml"/><Relationship Id="rId1160" Type="http://schemas.openxmlformats.org/officeDocument/2006/relationships/slide" Target="slides/slide1159.xml"/><Relationship Id="rId1398" Type="http://schemas.openxmlformats.org/officeDocument/2006/relationships/slide" Target="slides/slide1397.xml"/><Relationship Id="rId628" Type="http://schemas.openxmlformats.org/officeDocument/2006/relationships/slide" Target="slides/slide627.xml"/><Relationship Id="rId835" Type="http://schemas.openxmlformats.org/officeDocument/2006/relationships/slide" Target="slides/slide834.xml"/><Relationship Id="rId1258" Type="http://schemas.openxmlformats.org/officeDocument/2006/relationships/slide" Target="slides/slide1257.xml"/><Relationship Id="rId1465" Type="http://schemas.openxmlformats.org/officeDocument/2006/relationships/slide" Target="slides/slide1464.xml"/><Relationship Id="rId1672" Type="http://schemas.openxmlformats.org/officeDocument/2006/relationships/slide" Target="slides/slide1671.xml"/><Relationship Id="rId1020" Type="http://schemas.openxmlformats.org/officeDocument/2006/relationships/slide" Target="slides/slide1019.xml"/><Relationship Id="rId1118" Type="http://schemas.openxmlformats.org/officeDocument/2006/relationships/slide" Target="slides/slide1117.xml"/><Relationship Id="rId1325" Type="http://schemas.openxmlformats.org/officeDocument/2006/relationships/slide" Target="slides/slide1324.xml"/><Relationship Id="rId1532" Type="http://schemas.openxmlformats.org/officeDocument/2006/relationships/slide" Target="slides/slide1531.xml"/><Relationship Id="rId902" Type="http://schemas.openxmlformats.org/officeDocument/2006/relationships/slide" Target="slides/slide901.xml"/><Relationship Id="rId1837" Type="http://schemas.openxmlformats.org/officeDocument/2006/relationships/slide" Target="slides/slide1836.xml"/><Relationship Id="rId31" Type="http://schemas.openxmlformats.org/officeDocument/2006/relationships/slide" Target="slides/slide30.xml"/><Relationship Id="rId180" Type="http://schemas.openxmlformats.org/officeDocument/2006/relationships/slide" Target="slides/slide179.xml"/><Relationship Id="rId278" Type="http://schemas.openxmlformats.org/officeDocument/2006/relationships/slide" Target="slides/slide277.xml"/><Relationship Id="rId1904" Type="http://schemas.openxmlformats.org/officeDocument/2006/relationships/slide" Target="slides/slide1903.xml"/><Relationship Id="rId485" Type="http://schemas.openxmlformats.org/officeDocument/2006/relationships/slide" Target="slides/slide484.xml"/><Relationship Id="rId692" Type="http://schemas.openxmlformats.org/officeDocument/2006/relationships/slide" Target="slides/slide691.xml"/><Relationship Id="rId138" Type="http://schemas.openxmlformats.org/officeDocument/2006/relationships/slide" Target="slides/slide137.xml"/><Relationship Id="rId345" Type="http://schemas.openxmlformats.org/officeDocument/2006/relationships/slide" Target="slides/slide344.xml"/><Relationship Id="rId552" Type="http://schemas.openxmlformats.org/officeDocument/2006/relationships/slide" Target="slides/slide551.xml"/><Relationship Id="rId997" Type="http://schemas.openxmlformats.org/officeDocument/2006/relationships/slide" Target="slides/slide996.xml"/><Relationship Id="rId1182" Type="http://schemas.openxmlformats.org/officeDocument/2006/relationships/slide" Target="slides/slide1181.xml"/><Relationship Id="rId205" Type="http://schemas.openxmlformats.org/officeDocument/2006/relationships/slide" Target="slides/slide204.xml"/><Relationship Id="rId412" Type="http://schemas.openxmlformats.org/officeDocument/2006/relationships/slide" Target="slides/slide411.xml"/><Relationship Id="rId857" Type="http://schemas.openxmlformats.org/officeDocument/2006/relationships/slide" Target="slides/slide856.xml"/><Relationship Id="rId1042" Type="http://schemas.openxmlformats.org/officeDocument/2006/relationships/slide" Target="slides/slide1041.xml"/><Relationship Id="rId1487" Type="http://schemas.openxmlformats.org/officeDocument/2006/relationships/slide" Target="slides/slide1486.xml"/><Relationship Id="rId1694" Type="http://schemas.openxmlformats.org/officeDocument/2006/relationships/slide" Target="slides/slide1693.xml"/><Relationship Id="rId717" Type="http://schemas.openxmlformats.org/officeDocument/2006/relationships/slide" Target="slides/slide716.xml"/><Relationship Id="rId924" Type="http://schemas.openxmlformats.org/officeDocument/2006/relationships/slide" Target="slides/slide923.xml"/><Relationship Id="rId1347" Type="http://schemas.openxmlformats.org/officeDocument/2006/relationships/slide" Target="slides/slide1346.xml"/><Relationship Id="rId1554" Type="http://schemas.openxmlformats.org/officeDocument/2006/relationships/slide" Target="slides/slide1553.xml"/><Relationship Id="rId1761" Type="http://schemas.openxmlformats.org/officeDocument/2006/relationships/slide" Target="slides/slide1760.xml"/><Relationship Id="rId53" Type="http://schemas.openxmlformats.org/officeDocument/2006/relationships/slide" Target="slides/slide52.xml"/><Relationship Id="rId1207" Type="http://schemas.openxmlformats.org/officeDocument/2006/relationships/slide" Target="slides/slide1206.xml"/><Relationship Id="rId1414" Type="http://schemas.openxmlformats.org/officeDocument/2006/relationships/slide" Target="slides/slide1413.xml"/><Relationship Id="rId1621" Type="http://schemas.openxmlformats.org/officeDocument/2006/relationships/slide" Target="slides/slide1620.xml"/><Relationship Id="rId1859" Type="http://schemas.openxmlformats.org/officeDocument/2006/relationships/slide" Target="slides/slide1858.xml"/><Relationship Id="rId1719" Type="http://schemas.openxmlformats.org/officeDocument/2006/relationships/slide" Target="slides/slide1718.xml"/><Relationship Id="rId1926" Type="http://schemas.openxmlformats.org/officeDocument/2006/relationships/slide" Target="slides/slide19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BAF0E3C-6E5F-4A72-84D9-0A7F5A0781FC}" type="datetimeFigureOut">
              <a:rPr lang="it-IT" smtClean="0"/>
              <a:t>16/03/2018</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ED2CDC-9C90-41EC-9631-F3BE9022799D}" type="slidenum">
              <a:rPr lang="it-IT" smtClean="0"/>
              <a:t>‹N›</a:t>
            </a:fld>
            <a:endParaRPr lang="it-IT"/>
          </a:p>
        </p:txBody>
      </p:sp>
    </p:spTree>
    <p:extLst>
      <p:ext uri="{BB962C8B-B14F-4D97-AF65-F5344CB8AC3E}">
        <p14:creationId xmlns:p14="http://schemas.microsoft.com/office/powerpoint/2010/main" val="3426623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3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3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3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3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3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3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1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3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3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3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3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3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3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3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3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3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3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2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3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3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3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3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3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3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3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3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3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3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4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3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3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3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3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3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3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3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3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3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3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5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36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36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36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36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36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36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36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36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37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3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6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37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37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37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37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37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37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37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5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59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60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16.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86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079900C-4D46-4484-AE4F-F42601B148BA}" type="slidenum">
              <a:rPr lang="it-IT" smtClean="0"/>
              <a:t>147</a:t>
            </a:fld>
            <a:endParaRPr lang="it-IT"/>
          </a:p>
        </p:txBody>
      </p:sp>
    </p:spTree>
    <p:extLst>
      <p:ext uri="{BB962C8B-B14F-4D97-AF65-F5344CB8AC3E}">
        <p14:creationId xmlns:p14="http://schemas.microsoft.com/office/powerpoint/2010/main" val="6183769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E8FD99F4-FB9E-4322-AD70-070DCD56795A}" type="slidenum">
              <a:rPr lang="it-IT"/>
              <a:pPr/>
              <a:t>1319</a:t>
            </a:fld>
            <a:endParaRPr lang="it-IT"/>
          </a:p>
        </p:txBody>
      </p:sp>
      <p:sp>
        <p:nvSpPr>
          <p:cNvPr id="27649"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27650"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F791FB69-275C-4EB3-8ED5-F43C6325036C}" type="slidenum">
              <a:rPr lang="it-IT"/>
              <a:pPr/>
              <a:t>1320</a:t>
            </a:fld>
            <a:endParaRPr lang="it-IT"/>
          </a:p>
        </p:txBody>
      </p:sp>
      <p:sp>
        <p:nvSpPr>
          <p:cNvPr id="28673"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28674"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22188488-E318-4FBE-816B-1241FEB7B7C4}" type="slidenum">
              <a:rPr lang="it-IT"/>
              <a:pPr/>
              <a:t>1321</a:t>
            </a:fld>
            <a:endParaRPr lang="it-IT"/>
          </a:p>
        </p:txBody>
      </p:sp>
      <p:sp>
        <p:nvSpPr>
          <p:cNvPr id="29697"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29698"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9988486C-FDBD-4DAE-B6F8-3E587D85020D}" type="slidenum">
              <a:rPr lang="it-IT"/>
              <a:pPr/>
              <a:t>1322</a:t>
            </a:fld>
            <a:endParaRPr lang="it-IT"/>
          </a:p>
        </p:txBody>
      </p:sp>
      <p:sp>
        <p:nvSpPr>
          <p:cNvPr id="30721"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0722"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B450FA23-8CBF-482D-A0CB-1B98E0CF6E7F}" type="slidenum">
              <a:rPr lang="it-IT"/>
              <a:pPr/>
              <a:t>1323</a:t>
            </a:fld>
            <a:endParaRPr lang="it-IT"/>
          </a:p>
        </p:txBody>
      </p:sp>
      <p:sp>
        <p:nvSpPr>
          <p:cNvPr id="31745"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1746"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863AC712-D441-4C50-AE6D-8E191A984665}" type="slidenum">
              <a:rPr lang="it-IT"/>
              <a:pPr/>
              <a:t>1324</a:t>
            </a:fld>
            <a:endParaRPr lang="it-IT"/>
          </a:p>
        </p:txBody>
      </p:sp>
      <p:sp>
        <p:nvSpPr>
          <p:cNvPr id="32769"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2770"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1E061A42-69E1-48A3-93D4-5E4123CE0392}" type="slidenum">
              <a:rPr lang="it-IT"/>
              <a:pPr/>
              <a:t>1325</a:t>
            </a:fld>
            <a:endParaRPr lang="it-IT"/>
          </a:p>
        </p:txBody>
      </p:sp>
      <p:sp>
        <p:nvSpPr>
          <p:cNvPr id="33793"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3794"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C5116FE1-4930-4CED-B876-84BDE48E2DE2}" type="slidenum">
              <a:rPr lang="it-IT"/>
              <a:pPr/>
              <a:t>1326</a:t>
            </a:fld>
            <a:endParaRPr lang="it-IT"/>
          </a:p>
        </p:txBody>
      </p:sp>
      <p:sp>
        <p:nvSpPr>
          <p:cNvPr id="34817"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4818"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6F6845A6-AE6C-4C95-96F9-109B5997638B}" type="slidenum">
              <a:rPr lang="it-IT"/>
              <a:pPr/>
              <a:t>1327</a:t>
            </a:fld>
            <a:endParaRPr lang="it-IT"/>
          </a:p>
        </p:txBody>
      </p:sp>
      <p:sp>
        <p:nvSpPr>
          <p:cNvPr id="35841"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5842"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F0D8DDA8-40B2-4113-AC88-DF850CB514E1}" type="slidenum">
              <a:rPr lang="it-IT"/>
              <a:pPr/>
              <a:t>1328</a:t>
            </a:fld>
            <a:endParaRPr lang="it-IT"/>
          </a:p>
        </p:txBody>
      </p:sp>
      <p:sp>
        <p:nvSpPr>
          <p:cNvPr id="36865"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6866"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65C40003-8CF3-448C-B5D7-44D8E5838746}" type="slidenum">
              <a:rPr lang="it-IT" smtClean="0"/>
              <a:t>715</a:t>
            </a:fld>
            <a:endParaRPr lang="it-IT"/>
          </a:p>
        </p:txBody>
      </p:sp>
    </p:spTree>
    <p:extLst>
      <p:ext uri="{BB962C8B-B14F-4D97-AF65-F5344CB8AC3E}">
        <p14:creationId xmlns:p14="http://schemas.microsoft.com/office/powerpoint/2010/main" val="2381704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649036F2-FB3B-4765-88EB-E8043D6DD501}" type="slidenum">
              <a:rPr lang="it-IT"/>
              <a:pPr/>
              <a:t>1331</a:t>
            </a:fld>
            <a:endParaRPr lang="it-IT"/>
          </a:p>
        </p:txBody>
      </p:sp>
      <p:sp>
        <p:nvSpPr>
          <p:cNvPr id="24577"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24578"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69905C36-4154-404B-B9B5-D392A04D1CDA}" type="slidenum">
              <a:rPr lang="it-IT"/>
              <a:pPr/>
              <a:t>1332</a:t>
            </a:fld>
            <a:endParaRPr lang="it-IT"/>
          </a:p>
        </p:txBody>
      </p:sp>
      <p:sp>
        <p:nvSpPr>
          <p:cNvPr id="25601"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25602"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C6EE01E3-EBFB-4361-B451-1A28F95E4476}" type="slidenum">
              <a:rPr lang="it-IT"/>
              <a:pPr/>
              <a:t>1333</a:t>
            </a:fld>
            <a:endParaRPr lang="it-IT"/>
          </a:p>
        </p:txBody>
      </p:sp>
      <p:sp>
        <p:nvSpPr>
          <p:cNvPr id="26625"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26626"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E8FD99F4-FB9E-4322-AD70-070DCD56795A}" type="slidenum">
              <a:rPr lang="it-IT"/>
              <a:pPr/>
              <a:t>1334</a:t>
            </a:fld>
            <a:endParaRPr lang="it-IT"/>
          </a:p>
        </p:txBody>
      </p:sp>
      <p:sp>
        <p:nvSpPr>
          <p:cNvPr id="27649"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27650"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F791FB69-275C-4EB3-8ED5-F43C6325036C}" type="slidenum">
              <a:rPr lang="it-IT"/>
              <a:pPr/>
              <a:t>1335</a:t>
            </a:fld>
            <a:endParaRPr lang="it-IT"/>
          </a:p>
        </p:txBody>
      </p:sp>
      <p:sp>
        <p:nvSpPr>
          <p:cNvPr id="28673"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28674"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22188488-E318-4FBE-816B-1241FEB7B7C4}" type="slidenum">
              <a:rPr lang="it-IT"/>
              <a:pPr/>
              <a:t>1336</a:t>
            </a:fld>
            <a:endParaRPr lang="it-IT"/>
          </a:p>
        </p:txBody>
      </p:sp>
      <p:sp>
        <p:nvSpPr>
          <p:cNvPr id="29697"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29698"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9988486C-FDBD-4DAE-B6F8-3E587D85020D}" type="slidenum">
              <a:rPr lang="it-IT"/>
              <a:pPr/>
              <a:t>1337</a:t>
            </a:fld>
            <a:endParaRPr lang="it-IT"/>
          </a:p>
        </p:txBody>
      </p:sp>
      <p:sp>
        <p:nvSpPr>
          <p:cNvPr id="30721"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0722"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B450FA23-8CBF-482D-A0CB-1B98E0CF6E7F}" type="slidenum">
              <a:rPr lang="it-IT"/>
              <a:pPr/>
              <a:t>1338</a:t>
            </a:fld>
            <a:endParaRPr lang="it-IT"/>
          </a:p>
        </p:txBody>
      </p:sp>
      <p:sp>
        <p:nvSpPr>
          <p:cNvPr id="31745"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1746"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863AC712-D441-4C50-AE6D-8E191A984665}" type="slidenum">
              <a:rPr lang="it-IT"/>
              <a:pPr/>
              <a:t>1339</a:t>
            </a:fld>
            <a:endParaRPr lang="it-IT"/>
          </a:p>
        </p:txBody>
      </p:sp>
      <p:sp>
        <p:nvSpPr>
          <p:cNvPr id="32769"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2770"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1E061A42-69E1-48A3-93D4-5E4123CE0392}" type="slidenum">
              <a:rPr lang="it-IT"/>
              <a:pPr/>
              <a:t>1340</a:t>
            </a:fld>
            <a:endParaRPr lang="it-IT"/>
          </a:p>
        </p:txBody>
      </p:sp>
      <p:sp>
        <p:nvSpPr>
          <p:cNvPr id="33793"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3794"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C62A571C-D830-4CBD-A3FF-71215BDEA9CD}" type="slidenum">
              <a:rPr lang="it-IT" smtClean="0"/>
              <a:pPr/>
              <a:t>728</a:t>
            </a:fld>
            <a:endParaRPr lang="it-IT"/>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C5116FE1-4930-4CED-B876-84BDE48E2DE2}" type="slidenum">
              <a:rPr lang="it-IT"/>
              <a:pPr/>
              <a:t>1341</a:t>
            </a:fld>
            <a:endParaRPr lang="it-IT"/>
          </a:p>
        </p:txBody>
      </p:sp>
      <p:sp>
        <p:nvSpPr>
          <p:cNvPr id="34817"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4818"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6F6845A6-AE6C-4C95-96F9-109B5997638B}" type="slidenum">
              <a:rPr lang="it-IT"/>
              <a:pPr/>
              <a:t>1342</a:t>
            </a:fld>
            <a:endParaRPr lang="it-IT"/>
          </a:p>
        </p:txBody>
      </p:sp>
      <p:sp>
        <p:nvSpPr>
          <p:cNvPr id="35841"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5842"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F0D8DDA8-40B2-4113-AC88-DF850CB514E1}" type="slidenum">
              <a:rPr lang="it-IT"/>
              <a:pPr/>
              <a:t>1343</a:t>
            </a:fld>
            <a:endParaRPr lang="it-IT"/>
          </a:p>
        </p:txBody>
      </p:sp>
      <p:sp>
        <p:nvSpPr>
          <p:cNvPr id="36865"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6866"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6DC6EFCA-CBF7-43BA-9C1C-07539BA53DD7}" type="slidenum">
              <a:rPr lang="it-IT"/>
              <a:pPr/>
              <a:t>1344</a:t>
            </a:fld>
            <a:endParaRPr lang="it-IT"/>
          </a:p>
        </p:txBody>
      </p:sp>
      <p:sp>
        <p:nvSpPr>
          <p:cNvPr id="37889"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7890"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EC36E335-4374-4A26-B20C-547082A570C0}" type="slidenum">
              <a:rPr lang="it-IT"/>
              <a:pPr/>
              <a:t>1345</a:t>
            </a:fld>
            <a:endParaRPr lang="it-IT"/>
          </a:p>
        </p:txBody>
      </p:sp>
      <p:sp>
        <p:nvSpPr>
          <p:cNvPr id="38913"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8914"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51F6446B-1315-47B4-9304-0D36DDAC6D0A}" type="slidenum">
              <a:rPr lang="it-IT"/>
              <a:pPr/>
              <a:t>1346</a:t>
            </a:fld>
            <a:endParaRPr lang="it-IT"/>
          </a:p>
        </p:txBody>
      </p:sp>
      <p:sp>
        <p:nvSpPr>
          <p:cNvPr id="39937"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9938"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8FFB759C-5640-4D89-AA3A-69359E2E2082}" type="slidenum">
              <a:rPr lang="it-IT"/>
              <a:pPr/>
              <a:t>1347</a:t>
            </a:fld>
            <a:endParaRPr lang="it-IT"/>
          </a:p>
        </p:txBody>
      </p:sp>
      <p:sp>
        <p:nvSpPr>
          <p:cNvPr id="40961"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40962"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28C3999F-0D66-4BEF-8EC3-80B794766951}" type="slidenum">
              <a:rPr lang="it-IT"/>
              <a:pPr/>
              <a:t>1348</a:t>
            </a:fld>
            <a:endParaRPr lang="it-IT"/>
          </a:p>
        </p:txBody>
      </p:sp>
      <p:sp>
        <p:nvSpPr>
          <p:cNvPr id="41985"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41986"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F9777271-089B-4536-A066-2CC5A3A5EFFA}" type="slidenum">
              <a:rPr lang="it-IT"/>
              <a:pPr/>
              <a:t>1349</a:t>
            </a:fld>
            <a:endParaRPr lang="it-IT"/>
          </a:p>
        </p:txBody>
      </p:sp>
      <p:sp>
        <p:nvSpPr>
          <p:cNvPr id="43009"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43010"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DE3A8D92-81C4-48BC-A632-A0213C780EBC}" type="slidenum">
              <a:rPr lang="it-IT" altLang="it-IT" smtClean="0">
                <a:solidFill>
                  <a:srgbClr val="000000"/>
                </a:solidFill>
                <a:latin typeface="Times New Roman" pitchFamily="16" charset="0"/>
              </a:rPr>
              <a:pPr eaLnBrk="1"/>
              <a:t>1350</a:t>
            </a:fld>
            <a:endParaRPr lang="it-IT" altLang="it-IT">
              <a:solidFill>
                <a:srgbClr val="000000"/>
              </a:solidFill>
              <a:latin typeface="Times New Roman" pitchFamily="16" charset="0"/>
            </a:endParaRPr>
          </a:p>
        </p:txBody>
      </p:sp>
      <p:sp>
        <p:nvSpPr>
          <p:cNvPr id="10243"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0244"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89046A1-D1C2-4818-91C3-78B78FA533FD}" type="slidenum">
              <a:rPr lang="it-IT" smtClean="0"/>
              <a:t>847</a:t>
            </a:fld>
            <a:endParaRPr lang="it-IT"/>
          </a:p>
        </p:txBody>
      </p:sp>
    </p:spTree>
    <p:extLst>
      <p:ext uri="{BB962C8B-B14F-4D97-AF65-F5344CB8AC3E}">
        <p14:creationId xmlns:p14="http://schemas.microsoft.com/office/powerpoint/2010/main" val="190108379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6D674065-E212-4103-B250-5244DE4CB0E0}" type="slidenum">
              <a:rPr lang="it-IT" altLang="it-IT" smtClean="0">
                <a:solidFill>
                  <a:srgbClr val="000000"/>
                </a:solidFill>
                <a:latin typeface="Times New Roman" pitchFamily="16" charset="0"/>
              </a:rPr>
              <a:pPr eaLnBrk="1"/>
              <a:t>1351</a:t>
            </a:fld>
            <a:endParaRPr lang="it-IT" altLang="it-IT">
              <a:solidFill>
                <a:srgbClr val="000000"/>
              </a:solidFill>
              <a:latin typeface="Times New Roman" pitchFamily="16" charset="0"/>
            </a:endParaRPr>
          </a:p>
        </p:txBody>
      </p:sp>
      <p:sp>
        <p:nvSpPr>
          <p:cNvPr id="11267"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1268"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04E33934-24ED-4880-A181-1123755AE056}" type="slidenum">
              <a:rPr lang="it-IT" altLang="it-IT" smtClean="0">
                <a:solidFill>
                  <a:srgbClr val="000000"/>
                </a:solidFill>
                <a:latin typeface="Times New Roman" pitchFamily="16" charset="0"/>
              </a:rPr>
              <a:pPr eaLnBrk="1"/>
              <a:t>1353</a:t>
            </a:fld>
            <a:endParaRPr lang="it-IT" altLang="it-IT">
              <a:solidFill>
                <a:srgbClr val="000000"/>
              </a:solidFill>
              <a:latin typeface="Times New Roman" pitchFamily="16" charset="0"/>
            </a:endParaRPr>
          </a:p>
        </p:txBody>
      </p:sp>
      <p:sp>
        <p:nvSpPr>
          <p:cNvPr id="12291"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2292"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B6EEE97B-2D80-462B-9F1E-41345604F786}" type="slidenum">
              <a:rPr lang="it-IT" altLang="it-IT" smtClean="0">
                <a:solidFill>
                  <a:srgbClr val="000000"/>
                </a:solidFill>
                <a:latin typeface="Times New Roman" pitchFamily="16" charset="0"/>
              </a:rPr>
              <a:pPr eaLnBrk="1"/>
              <a:t>1354</a:t>
            </a:fld>
            <a:endParaRPr lang="it-IT" altLang="it-IT">
              <a:solidFill>
                <a:srgbClr val="000000"/>
              </a:solidFill>
              <a:latin typeface="Times New Roman" pitchFamily="16" charset="0"/>
            </a:endParaRPr>
          </a:p>
        </p:txBody>
      </p:sp>
      <p:sp>
        <p:nvSpPr>
          <p:cNvPr id="13315"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3316"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D82B35CD-E336-49C2-8B6B-2737F388261E}" type="slidenum">
              <a:rPr lang="it-IT" altLang="it-IT" smtClean="0">
                <a:solidFill>
                  <a:srgbClr val="000000"/>
                </a:solidFill>
                <a:latin typeface="Times New Roman" pitchFamily="16" charset="0"/>
              </a:rPr>
              <a:pPr eaLnBrk="1"/>
              <a:t>1355</a:t>
            </a:fld>
            <a:endParaRPr lang="it-IT" altLang="it-IT">
              <a:solidFill>
                <a:srgbClr val="000000"/>
              </a:solidFill>
              <a:latin typeface="Times New Roman" pitchFamily="16" charset="0"/>
            </a:endParaRPr>
          </a:p>
        </p:txBody>
      </p:sp>
      <p:sp>
        <p:nvSpPr>
          <p:cNvPr id="14339"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4340"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03A99888-4D31-47EF-BFEE-CEB6B0C70900}" type="slidenum">
              <a:rPr lang="it-IT" altLang="it-IT" smtClean="0">
                <a:solidFill>
                  <a:srgbClr val="000000"/>
                </a:solidFill>
                <a:latin typeface="Times New Roman" pitchFamily="16" charset="0"/>
              </a:rPr>
              <a:pPr eaLnBrk="1"/>
              <a:t>1356</a:t>
            </a:fld>
            <a:endParaRPr lang="it-IT" altLang="it-IT">
              <a:solidFill>
                <a:srgbClr val="000000"/>
              </a:solidFill>
              <a:latin typeface="Times New Roman" pitchFamily="16" charset="0"/>
            </a:endParaRPr>
          </a:p>
        </p:txBody>
      </p:sp>
      <p:sp>
        <p:nvSpPr>
          <p:cNvPr id="10243"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0244"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D8C95F3C-7CD6-4EE5-96DB-2A79263B3D9F}" type="slidenum">
              <a:rPr lang="it-IT" altLang="it-IT" smtClean="0">
                <a:solidFill>
                  <a:srgbClr val="000000"/>
                </a:solidFill>
                <a:latin typeface="Times New Roman" pitchFamily="16" charset="0"/>
              </a:rPr>
              <a:pPr eaLnBrk="1"/>
              <a:t>1357</a:t>
            </a:fld>
            <a:endParaRPr lang="it-IT" altLang="it-IT">
              <a:solidFill>
                <a:srgbClr val="000000"/>
              </a:solidFill>
              <a:latin typeface="Times New Roman" pitchFamily="16" charset="0"/>
            </a:endParaRPr>
          </a:p>
        </p:txBody>
      </p:sp>
      <p:sp>
        <p:nvSpPr>
          <p:cNvPr id="11267"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1268"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31EF98CD-D737-42AE-AD6F-2D4BEEF01BF0}" type="slidenum">
              <a:rPr lang="it-IT" altLang="it-IT" smtClean="0">
                <a:solidFill>
                  <a:srgbClr val="000000"/>
                </a:solidFill>
                <a:latin typeface="Times New Roman" pitchFamily="16" charset="0"/>
              </a:rPr>
              <a:pPr eaLnBrk="1"/>
              <a:t>1358</a:t>
            </a:fld>
            <a:endParaRPr lang="it-IT" altLang="it-IT">
              <a:solidFill>
                <a:srgbClr val="000000"/>
              </a:solidFill>
              <a:latin typeface="Times New Roman" pitchFamily="16" charset="0"/>
            </a:endParaRPr>
          </a:p>
        </p:txBody>
      </p:sp>
      <p:sp>
        <p:nvSpPr>
          <p:cNvPr id="12291"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2292"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DB788DCB-9DB3-4688-B4FD-21A137D4325F}" type="slidenum">
              <a:rPr lang="it-IT" altLang="it-IT" smtClean="0">
                <a:solidFill>
                  <a:srgbClr val="000000"/>
                </a:solidFill>
                <a:latin typeface="Times New Roman" pitchFamily="16" charset="0"/>
              </a:rPr>
              <a:pPr eaLnBrk="1"/>
              <a:t>1359</a:t>
            </a:fld>
            <a:endParaRPr lang="it-IT" altLang="it-IT">
              <a:solidFill>
                <a:srgbClr val="000000"/>
              </a:solidFill>
              <a:latin typeface="Times New Roman" pitchFamily="16" charset="0"/>
            </a:endParaRPr>
          </a:p>
        </p:txBody>
      </p:sp>
      <p:sp>
        <p:nvSpPr>
          <p:cNvPr id="13315"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3316"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2302D64A-54A4-4505-9496-5A7FFFD059FB}" type="slidenum">
              <a:rPr lang="it-IT" altLang="it-IT" smtClean="0">
                <a:solidFill>
                  <a:srgbClr val="000000"/>
                </a:solidFill>
                <a:latin typeface="Times New Roman" pitchFamily="16" charset="0"/>
              </a:rPr>
              <a:pPr eaLnBrk="1"/>
              <a:t>1360</a:t>
            </a:fld>
            <a:endParaRPr lang="it-IT" altLang="it-IT">
              <a:solidFill>
                <a:srgbClr val="000000"/>
              </a:solidFill>
              <a:latin typeface="Times New Roman" pitchFamily="16" charset="0"/>
            </a:endParaRPr>
          </a:p>
        </p:txBody>
      </p:sp>
      <p:sp>
        <p:nvSpPr>
          <p:cNvPr id="14339"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4340"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B659F7C5-BF6F-4C27-826A-0BE5C9CB2904}" type="slidenum">
              <a:rPr lang="it-IT" altLang="it-IT" smtClean="0">
                <a:solidFill>
                  <a:srgbClr val="000000"/>
                </a:solidFill>
                <a:latin typeface="Times New Roman" pitchFamily="16" charset="0"/>
              </a:rPr>
              <a:pPr eaLnBrk="1"/>
              <a:t>1361</a:t>
            </a:fld>
            <a:endParaRPr lang="it-IT" altLang="it-IT">
              <a:solidFill>
                <a:srgbClr val="000000"/>
              </a:solidFill>
              <a:latin typeface="Times New Roman" pitchFamily="16" charset="0"/>
            </a:endParaRPr>
          </a:p>
        </p:txBody>
      </p:sp>
      <p:sp>
        <p:nvSpPr>
          <p:cNvPr id="15363"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5364"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89046A1-D1C2-4818-91C3-78B78FA533FD}" type="slidenum">
              <a:rPr lang="it-IT" smtClean="0"/>
              <a:t>855</a:t>
            </a:fld>
            <a:endParaRPr lang="it-IT"/>
          </a:p>
        </p:txBody>
      </p:sp>
    </p:spTree>
    <p:extLst>
      <p:ext uri="{BB962C8B-B14F-4D97-AF65-F5344CB8AC3E}">
        <p14:creationId xmlns:p14="http://schemas.microsoft.com/office/powerpoint/2010/main" val="190108379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D6C65880-D01D-4B0D-A0C7-8536C48BB3AD}" type="slidenum">
              <a:rPr lang="it-IT" altLang="it-IT" smtClean="0">
                <a:solidFill>
                  <a:srgbClr val="000000"/>
                </a:solidFill>
                <a:latin typeface="Times New Roman" pitchFamily="16" charset="0"/>
              </a:rPr>
              <a:pPr eaLnBrk="1"/>
              <a:t>1362</a:t>
            </a:fld>
            <a:endParaRPr lang="it-IT" altLang="it-IT">
              <a:solidFill>
                <a:srgbClr val="000000"/>
              </a:solidFill>
              <a:latin typeface="Times New Roman" pitchFamily="16" charset="0"/>
            </a:endParaRPr>
          </a:p>
        </p:txBody>
      </p:sp>
      <p:sp>
        <p:nvSpPr>
          <p:cNvPr id="10243"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0244"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E678407C-E3E9-4BCA-BEFC-235441211D79}" type="slidenum">
              <a:rPr lang="it-IT" altLang="it-IT" smtClean="0">
                <a:solidFill>
                  <a:srgbClr val="000000"/>
                </a:solidFill>
                <a:latin typeface="Times New Roman" pitchFamily="16" charset="0"/>
              </a:rPr>
              <a:pPr eaLnBrk="1"/>
              <a:t>1363</a:t>
            </a:fld>
            <a:endParaRPr lang="it-IT" altLang="it-IT">
              <a:solidFill>
                <a:srgbClr val="000000"/>
              </a:solidFill>
              <a:latin typeface="Times New Roman" pitchFamily="16" charset="0"/>
            </a:endParaRPr>
          </a:p>
        </p:txBody>
      </p:sp>
      <p:sp>
        <p:nvSpPr>
          <p:cNvPr id="11267"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1268"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227B3216-6951-4D90-BDD0-4223D81CA57F}" type="slidenum">
              <a:rPr lang="it-IT" altLang="it-IT" smtClean="0">
                <a:solidFill>
                  <a:srgbClr val="000000"/>
                </a:solidFill>
                <a:latin typeface="Times New Roman" pitchFamily="16" charset="0"/>
              </a:rPr>
              <a:pPr eaLnBrk="1"/>
              <a:t>1364</a:t>
            </a:fld>
            <a:endParaRPr lang="it-IT" altLang="it-IT">
              <a:solidFill>
                <a:srgbClr val="000000"/>
              </a:solidFill>
              <a:latin typeface="Times New Roman" pitchFamily="16" charset="0"/>
            </a:endParaRPr>
          </a:p>
        </p:txBody>
      </p:sp>
      <p:sp>
        <p:nvSpPr>
          <p:cNvPr id="12291"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2292"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897A18C7-2329-4997-BFB4-9F454C47E0F3}" type="slidenum">
              <a:rPr lang="it-IT" altLang="it-IT" smtClean="0">
                <a:solidFill>
                  <a:srgbClr val="000000"/>
                </a:solidFill>
                <a:latin typeface="Times New Roman" pitchFamily="16" charset="0"/>
              </a:rPr>
              <a:pPr eaLnBrk="1"/>
              <a:t>1365</a:t>
            </a:fld>
            <a:endParaRPr lang="it-IT" altLang="it-IT">
              <a:solidFill>
                <a:srgbClr val="000000"/>
              </a:solidFill>
              <a:latin typeface="Times New Roman" pitchFamily="16" charset="0"/>
            </a:endParaRPr>
          </a:p>
        </p:txBody>
      </p:sp>
      <p:sp>
        <p:nvSpPr>
          <p:cNvPr id="13315"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3316"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9D8013B4-92E9-4C2A-AD07-CAA25F8BFC9F}" type="slidenum">
              <a:rPr lang="it-IT" altLang="it-IT" smtClean="0">
                <a:solidFill>
                  <a:srgbClr val="000000"/>
                </a:solidFill>
                <a:latin typeface="Times New Roman" pitchFamily="16" charset="0"/>
              </a:rPr>
              <a:pPr eaLnBrk="1"/>
              <a:t>1366</a:t>
            </a:fld>
            <a:endParaRPr lang="it-IT" altLang="it-IT">
              <a:solidFill>
                <a:srgbClr val="000000"/>
              </a:solidFill>
              <a:latin typeface="Times New Roman" pitchFamily="16" charset="0"/>
            </a:endParaRPr>
          </a:p>
        </p:txBody>
      </p:sp>
      <p:sp>
        <p:nvSpPr>
          <p:cNvPr id="14339"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4340"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AFA24273-8EF3-4141-9C55-B69F709DE907}" type="slidenum">
              <a:rPr lang="it-IT" altLang="it-IT" smtClean="0">
                <a:solidFill>
                  <a:srgbClr val="000000"/>
                </a:solidFill>
                <a:latin typeface="Times New Roman" pitchFamily="16" charset="0"/>
              </a:rPr>
              <a:pPr eaLnBrk="1"/>
              <a:t>1367</a:t>
            </a:fld>
            <a:endParaRPr lang="it-IT" altLang="it-IT">
              <a:solidFill>
                <a:srgbClr val="000000"/>
              </a:solidFill>
              <a:latin typeface="Times New Roman" pitchFamily="16" charset="0"/>
            </a:endParaRPr>
          </a:p>
        </p:txBody>
      </p:sp>
      <p:sp>
        <p:nvSpPr>
          <p:cNvPr id="15363"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5364"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DF3449F8-2C75-44F0-9E3B-AFD0E0DF642C}" type="slidenum">
              <a:rPr lang="it-IT" altLang="it-IT" smtClean="0">
                <a:solidFill>
                  <a:srgbClr val="000000"/>
                </a:solidFill>
                <a:latin typeface="Times New Roman" pitchFamily="16" charset="0"/>
              </a:rPr>
              <a:pPr eaLnBrk="1"/>
              <a:t>1368</a:t>
            </a:fld>
            <a:endParaRPr lang="it-IT" altLang="it-IT">
              <a:solidFill>
                <a:srgbClr val="000000"/>
              </a:solidFill>
              <a:latin typeface="Times New Roman" pitchFamily="16" charset="0"/>
            </a:endParaRPr>
          </a:p>
        </p:txBody>
      </p:sp>
      <p:sp>
        <p:nvSpPr>
          <p:cNvPr id="16387"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6388"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A33DA85C-C236-4ADF-B581-CB6198B4AF71}" type="slidenum">
              <a:rPr lang="it-IT" altLang="it-IT" smtClean="0">
                <a:solidFill>
                  <a:srgbClr val="000000"/>
                </a:solidFill>
                <a:latin typeface="Times New Roman" pitchFamily="16" charset="0"/>
              </a:rPr>
              <a:pPr eaLnBrk="1"/>
              <a:t>1369</a:t>
            </a:fld>
            <a:endParaRPr lang="it-IT" altLang="it-IT">
              <a:solidFill>
                <a:srgbClr val="000000"/>
              </a:solidFill>
              <a:latin typeface="Times New Roman" pitchFamily="16" charset="0"/>
            </a:endParaRPr>
          </a:p>
        </p:txBody>
      </p:sp>
      <p:sp>
        <p:nvSpPr>
          <p:cNvPr id="14339"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4340"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750C431F-22DC-4898-AB96-5F555373E129}" type="slidenum">
              <a:rPr lang="it-IT" altLang="it-IT" smtClean="0">
                <a:solidFill>
                  <a:srgbClr val="000000"/>
                </a:solidFill>
                <a:latin typeface="Times New Roman" pitchFamily="16" charset="0"/>
              </a:rPr>
              <a:pPr eaLnBrk="1"/>
              <a:t>1370</a:t>
            </a:fld>
            <a:endParaRPr lang="it-IT" altLang="it-IT">
              <a:solidFill>
                <a:srgbClr val="000000"/>
              </a:solidFill>
              <a:latin typeface="Times New Roman" pitchFamily="16" charset="0"/>
            </a:endParaRPr>
          </a:p>
        </p:txBody>
      </p:sp>
      <p:sp>
        <p:nvSpPr>
          <p:cNvPr id="15363"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5364"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6B1B5EE9-46F6-4CE0-9E0A-8C0EBC3716AA}" type="slidenum">
              <a:rPr lang="it-IT" altLang="it-IT" smtClean="0">
                <a:solidFill>
                  <a:srgbClr val="000000"/>
                </a:solidFill>
                <a:latin typeface="Times New Roman" pitchFamily="16" charset="0"/>
              </a:rPr>
              <a:pPr eaLnBrk="1"/>
              <a:t>1371</a:t>
            </a:fld>
            <a:endParaRPr lang="it-IT" altLang="it-IT">
              <a:solidFill>
                <a:srgbClr val="000000"/>
              </a:solidFill>
              <a:latin typeface="Times New Roman" pitchFamily="16" charset="0"/>
            </a:endParaRPr>
          </a:p>
        </p:txBody>
      </p:sp>
      <p:sp>
        <p:nvSpPr>
          <p:cNvPr id="16387"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6388"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89046A1-D1C2-4818-91C3-78B78FA533FD}" type="slidenum">
              <a:rPr lang="it-IT" smtClean="0"/>
              <a:t>866</a:t>
            </a:fld>
            <a:endParaRPr lang="it-IT"/>
          </a:p>
        </p:txBody>
      </p:sp>
    </p:spTree>
    <p:extLst>
      <p:ext uri="{BB962C8B-B14F-4D97-AF65-F5344CB8AC3E}">
        <p14:creationId xmlns:p14="http://schemas.microsoft.com/office/powerpoint/2010/main" val="190108379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9F72CFCB-609D-4149-8792-0CF3D37EDDDB}" type="slidenum">
              <a:rPr lang="it-IT" altLang="it-IT" smtClean="0">
                <a:solidFill>
                  <a:srgbClr val="000000"/>
                </a:solidFill>
                <a:latin typeface="Times New Roman" pitchFamily="16" charset="0"/>
              </a:rPr>
              <a:pPr eaLnBrk="1"/>
              <a:t>1372</a:t>
            </a:fld>
            <a:endParaRPr lang="it-IT" altLang="it-IT">
              <a:solidFill>
                <a:srgbClr val="000000"/>
              </a:solidFill>
              <a:latin typeface="Times New Roman" pitchFamily="16" charset="0"/>
            </a:endParaRPr>
          </a:p>
        </p:txBody>
      </p:sp>
      <p:sp>
        <p:nvSpPr>
          <p:cNvPr id="17411"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7412"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E117E785-7A7D-4FA6-A526-B10DE1216B48}" type="slidenum">
              <a:rPr lang="it-IT" altLang="it-IT" smtClean="0">
                <a:solidFill>
                  <a:srgbClr val="000000"/>
                </a:solidFill>
                <a:latin typeface="Times New Roman" pitchFamily="16" charset="0"/>
              </a:rPr>
              <a:pPr eaLnBrk="1"/>
              <a:t>1373</a:t>
            </a:fld>
            <a:endParaRPr lang="it-IT" altLang="it-IT">
              <a:solidFill>
                <a:srgbClr val="000000"/>
              </a:solidFill>
              <a:latin typeface="Times New Roman" pitchFamily="16" charset="0"/>
            </a:endParaRPr>
          </a:p>
        </p:txBody>
      </p:sp>
      <p:sp>
        <p:nvSpPr>
          <p:cNvPr id="18435"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8436"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8AD31951-B93A-48C2-ACEB-797628B7015C}" type="slidenum">
              <a:rPr lang="it-IT" altLang="it-IT" smtClean="0">
                <a:solidFill>
                  <a:srgbClr val="000000"/>
                </a:solidFill>
                <a:latin typeface="Times New Roman" pitchFamily="16" charset="0"/>
              </a:rPr>
              <a:pPr eaLnBrk="1"/>
              <a:t>1374</a:t>
            </a:fld>
            <a:endParaRPr lang="it-IT" altLang="it-IT">
              <a:solidFill>
                <a:srgbClr val="000000"/>
              </a:solidFill>
              <a:latin typeface="Times New Roman" pitchFamily="16" charset="0"/>
            </a:endParaRPr>
          </a:p>
        </p:txBody>
      </p:sp>
      <p:sp>
        <p:nvSpPr>
          <p:cNvPr id="19459"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9460"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D2872F33-F134-4576-A029-7A3E9995701E}" type="slidenum">
              <a:rPr lang="it-IT" altLang="it-IT" smtClean="0">
                <a:solidFill>
                  <a:srgbClr val="000000"/>
                </a:solidFill>
                <a:latin typeface="Times New Roman" pitchFamily="16" charset="0"/>
              </a:rPr>
              <a:pPr eaLnBrk="1"/>
              <a:t>1375</a:t>
            </a:fld>
            <a:endParaRPr lang="it-IT" altLang="it-IT">
              <a:solidFill>
                <a:srgbClr val="000000"/>
              </a:solidFill>
              <a:latin typeface="Times New Roman" pitchFamily="16" charset="0"/>
            </a:endParaRPr>
          </a:p>
        </p:txBody>
      </p:sp>
      <p:sp>
        <p:nvSpPr>
          <p:cNvPr id="20483"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20484"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EDB0C358-A061-4421-B346-748C2C2B682E}" type="slidenum">
              <a:rPr lang="it-IT" altLang="it-IT" smtClean="0">
                <a:solidFill>
                  <a:srgbClr val="000000"/>
                </a:solidFill>
                <a:latin typeface="Times New Roman" pitchFamily="16" charset="0"/>
              </a:rPr>
              <a:pPr eaLnBrk="1"/>
              <a:t>1376</a:t>
            </a:fld>
            <a:endParaRPr lang="it-IT" altLang="it-IT">
              <a:solidFill>
                <a:srgbClr val="000000"/>
              </a:solidFill>
              <a:latin typeface="Times New Roman" pitchFamily="16" charset="0"/>
            </a:endParaRPr>
          </a:p>
        </p:txBody>
      </p:sp>
      <p:sp>
        <p:nvSpPr>
          <p:cNvPr id="21507"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21508"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F742B845-283D-42FB-9697-6D941173A1C0}" type="slidenum">
              <a:rPr lang="it-IT" altLang="it-IT" smtClean="0">
                <a:solidFill>
                  <a:srgbClr val="000000"/>
                </a:solidFill>
                <a:latin typeface="Times New Roman" pitchFamily="16" charset="0"/>
              </a:rPr>
              <a:pPr eaLnBrk="1"/>
              <a:t>1377</a:t>
            </a:fld>
            <a:endParaRPr lang="it-IT" altLang="it-IT">
              <a:solidFill>
                <a:srgbClr val="000000"/>
              </a:solidFill>
              <a:latin typeface="Times New Roman" pitchFamily="16" charset="0"/>
            </a:endParaRPr>
          </a:p>
        </p:txBody>
      </p:sp>
      <p:sp>
        <p:nvSpPr>
          <p:cNvPr id="22531"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22532"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EB4B611D-E9B2-4188-8B43-22A36630CBB9}" type="slidenum">
              <a:rPr lang="it-IT" altLang="it-IT" smtClean="0">
                <a:solidFill>
                  <a:srgbClr val="000000"/>
                </a:solidFill>
                <a:latin typeface="Times New Roman" pitchFamily="16" charset="0"/>
              </a:rPr>
              <a:pPr eaLnBrk="1"/>
              <a:t>1378</a:t>
            </a:fld>
            <a:endParaRPr lang="it-IT" altLang="it-IT">
              <a:solidFill>
                <a:srgbClr val="000000"/>
              </a:solidFill>
              <a:latin typeface="Times New Roman" pitchFamily="16" charset="0"/>
            </a:endParaRPr>
          </a:p>
        </p:txBody>
      </p:sp>
      <p:sp>
        <p:nvSpPr>
          <p:cNvPr id="23555"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23556"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L’enfasi relativa ai problemi nei due </a:t>
            </a:r>
            <a:r>
              <a:rPr lang="it-IT" dirty="0" err="1"/>
              <a:t>tip</a:t>
            </a:r>
            <a:r>
              <a:rPr lang="it-IT" dirty="0"/>
              <a:t> idi autocontrollo</a:t>
            </a:r>
          </a:p>
        </p:txBody>
      </p:sp>
      <p:sp>
        <p:nvSpPr>
          <p:cNvPr id="4" name="Segnaposto numero diapositiva 3"/>
          <p:cNvSpPr>
            <a:spLocks noGrp="1"/>
          </p:cNvSpPr>
          <p:nvPr>
            <p:ph type="sldNum" sz="quarter" idx="10"/>
          </p:nvPr>
        </p:nvSpPr>
        <p:spPr/>
        <p:txBody>
          <a:bodyPr/>
          <a:lstStyle/>
          <a:p>
            <a:fld id="{B90FFC26-9360-3E45-A5D6-37FAA1C1D41B}" type="slidenum">
              <a:rPr lang="it-IT" smtClean="0"/>
              <a:pPr/>
              <a:t>1570</a:t>
            </a:fld>
            <a:endParaRPr lang="it-IT"/>
          </a:p>
        </p:txBody>
      </p:sp>
    </p:spTree>
    <p:extLst>
      <p:ext uri="{BB962C8B-B14F-4D97-AF65-F5344CB8AC3E}">
        <p14:creationId xmlns:p14="http://schemas.microsoft.com/office/powerpoint/2010/main" val="229247158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B90FFC26-9360-3E45-A5D6-37FAA1C1D41B}" type="slidenum">
              <a:rPr lang="it-IT" smtClean="0"/>
              <a:pPr/>
              <a:t>1598</a:t>
            </a:fld>
            <a:endParaRPr lang="it-IT"/>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B90FFC26-9360-3E45-A5D6-37FAA1C1D41B}" type="slidenum">
              <a:rPr lang="it-IT" smtClean="0"/>
              <a:pPr/>
              <a:t>1604</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649036F2-FB3B-4765-88EB-E8043D6DD501}" type="slidenum">
              <a:rPr lang="it-IT"/>
              <a:pPr/>
              <a:t>1316</a:t>
            </a:fld>
            <a:endParaRPr lang="it-IT"/>
          </a:p>
        </p:txBody>
      </p:sp>
      <p:sp>
        <p:nvSpPr>
          <p:cNvPr id="24577"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24578"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01834FE-0080-4563-BA8D-67CE6CD62D18}" type="slidenum">
              <a:rPr lang="it-IT" smtClean="0"/>
              <a:t>1864</a:t>
            </a:fld>
            <a:endParaRPr lang="it-IT"/>
          </a:p>
        </p:txBody>
      </p:sp>
    </p:spTree>
    <p:extLst>
      <p:ext uri="{BB962C8B-B14F-4D97-AF65-F5344CB8AC3E}">
        <p14:creationId xmlns:p14="http://schemas.microsoft.com/office/powerpoint/2010/main" val="36696764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69905C36-4154-404B-B9B5-D392A04D1CDA}" type="slidenum">
              <a:rPr lang="it-IT"/>
              <a:pPr/>
              <a:t>1317</a:t>
            </a:fld>
            <a:endParaRPr lang="it-IT"/>
          </a:p>
        </p:txBody>
      </p:sp>
      <p:sp>
        <p:nvSpPr>
          <p:cNvPr id="25601"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25602"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C6EE01E3-EBFB-4361-B451-1A28F95E4476}" type="slidenum">
              <a:rPr lang="it-IT"/>
              <a:pPr/>
              <a:t>1318</a:t>
            </a:fld>
            <a:endParaRPr lang="it-IT"/>
          </a:p>
        </p:txBody>
      </p:sp>
      <p:sp>
        <p:nvSpPr>
          <p:cNvPr id="26625"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26626"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97A90AA0-CFD7-41A0-AC4B-C28B3D651D91}" type="datetimeFigureOut">
              <a:rPr lang="it-IT" smtClean="0"/>
              <a:t>16/03/2018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CA18B04-05B2-4F76-9DDC-43C29DEBF9B6}" type="slidenum">
              <a:rPr lang="it-IT" smtClean="0"/>
              <a:t>‹N›</a:t>
            </a:fld>
            <a:endParaRPr lang="it-IT"/>
          </a:p>
        </p:txBody>
      </p:sp>
    </p:spTree>
    <p:extLst>
      <p:ext uri="{BB962C8B-B14F-4D97-AF65-F5344CB8AC3E}">
        <p14:creationId xmlns:p14="http://schemas.microsoft.com/office/powerpoint/2010/main" val="1534639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97A90AA0-CFD7-41A0-AC4B-C28B3D651D91}" type="datetimeFigureOut">
              <a:rPr lang="it-IT" smtClean="0"/>
              <a:t>16/03/2018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CA18B04-05B2-4F76-9DDC-43C29DEBF9B6}" type="slidenum">
              <a:rPr lang="it-IT" smtClean="0"/>
              <a:t>‹N›</a:t>
            </a:fld>
            <a:endParaRPr lang="it-IT"/>
          </a:p>
        </p:txBody>
      </p:sp>
    </p:spTree>
    <p:extLst>
      <p:ext uri="{BB962C8B-B14F-4D97-AF65-F5344CB8AC3E}">
        <p14:creationId xmlns:p14="http://schemas.microsoft.com/office/powerpoint/2010/main" val="199469755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8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9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9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9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9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9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9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9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9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9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97A90AA0-CFD7-41A0-AC4B-C28B3D651D91}" type="datetimeFigureOut">
              <a:rPr lang="it-IT" smtClean="0"/>
              <a:t>16/03/2018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CA18B04-05B2-4F76-9DDC-43C29DEBF9B6}" type="slidenum">
              <a:rPr lang="it-IT" smtClean="0"/>
              <a:t>‹N›</a:t>
            </a:fld>
            <a:endParaRPr lang="it-IT"/>
          </a:p>
        </p:txBody>
      </p:sp>
    </p:spTree>
    <p:extLst>
      <p:ext uri="{BB962C8B-B14F-4D97-AF65-F5344CB8AC3E}">
        <p14:creationId xmlns:p14="http://schemas.microsoft.com/office/powerpoint/2010/main" val="405095563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9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10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10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10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10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10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10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10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10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10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02428979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10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11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11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11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11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11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11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userDrawn="1">
  <p:cSld name="11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11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11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02428979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11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12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12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12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12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userDrawn="1">
  <p:cSld name="12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12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12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12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12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02428979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12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13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13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13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13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13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13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13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13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13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02428979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13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14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userDrawn="1">
  <p:cSld name="14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14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14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14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userDrawn="1">
  <p:cSld name="14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userDrawn="1">
  <p:cSld name="14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14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14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02428979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14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userDrawn="1">
  <p:cSld name="15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15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15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userDrawn="1">
  <p:cSld name="15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userDrawn="1">
  <p:cSld name="15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userDrawn="1">
  <p:cSld name="15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15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userDrawn="1">
  <p:cSld name="15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15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16352730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15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16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userDrawn="1">
  <p:cSld name="16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16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16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userDrawn="1">
  <p:cSld name="16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userDrawn="1">
  <p:cSld name="16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userDrawn="1">
  <p:cSld name="16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userDrawn="1">
  <p:cSld name="16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userDrawn="1">
  <p:cSld name="16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16352730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userDrawn="1">
  <p:cSld name="16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userDrawn="1">
  <p:cSld name="17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17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17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userDrawn="1">
  <p:cSld name="17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userDrawn="1">
  <p:cSld name="17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userDrawn="1">
  <p:cSld name="17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userDrawn="1">
  <p:cSld name="17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userDrawn="1">
  <p:cSld name="17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userDrawn="1">
  <p:cSld name="17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163527302"/>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userDrawn="1">
  <p:cSld name="17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userDrawn="1">
  <p:cSld name="18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userDrawn="1">
  <p:cSld name="18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userDrawn="1">
  <p:cSld name="18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userDrawn="1">
  <p:cSld name="18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userDrawn="1">
  <p:cSld name="18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userDrawn="1">
  <p:cSld name="18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userDrawn="1">
  <p:cSld name="18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userDrawn="1">
  <p:cSld name="18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userDrawn="1">
  <p:cSld name="18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97A90AA0-CFD7-41A0-AC4B-C28B3D651D91}" type="datetimeFigureOut">
              <a:rPr lang="it-IT" smtClean="0"/>
              <a:t>16/03/2018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CA18B04-05B2-4F76-9DDC-43C29DEBF9B6}" type="slidenum">
              <a:rPr lang="it-IT" smtClean="0"/>
              <a:t>‹N›</a:t>
            </a:fld>
            <a:endParaRPr lang="it-IT"/>
          </a:p>
        </p:txBody>
      </p:sp>
    </p:spTree>
    <p:extLst>
      <p:ext uri="{BB962C8B-B14F-4D97-AF65-F5344CB8AC3E}">
        <p14:creationId xmlns:p14="http://schemas.microsoft.com/office/powerpoint/2010/main" val="42030822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16352730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userDrawn="1">
  <p:cSld name="18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userDrawn="1">
  <p:cSld name="19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userDrawn="1">
  <p:cSld name="19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userDrawn="1">
  <p:cSld name="19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userDrawn="1">
  <p:cSld name="19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userDrawn="1">
  <p:cSld name="19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userDrawn="1">
  <p:cSld name="19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userDrawn="1">
  <p:cSld name="19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userDrawn="1">
  <p:cSld name="19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userDrawn="1">
  <p:cSld name="19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163527302"/>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userDrawn="1">
  <p:cSld name="19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userDrawn="1">
  <p:cSld name="20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userDrawn="1">
  <p:cSld name="20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userDrawn="1">
  <p:cSld name="20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userDrawn="1">
  <p:cSld name="20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userDrawn="1">
  <p:cSld name="20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userDrawn="1">
  <p:cSld name="20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userDrawn="1">
  <p:cSld name="20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userDrawn="1">
  <p:cSld name="20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userDrawn="1">
  <p:cSld name="20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16352730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userDrawn="1">
  <p:cSld name="20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userDrawn="1">
  <p:cSld name="21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userDrawn="1">
  <p:cSld name="21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userDrawn="1">
  <p:cSld name="21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userDrawn="1">
  <p:cSld name="21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userDrawn="1">
  <p:cSld name="21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userDrawn="1">
  <p:cSld name="21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userDrawn="1">
  <p:cSld name="21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a:xfrm>
            <a:off x="685800" y="2130425"/>
            <a:ext cx="7769225" cy="1466850"/>
          </a:xfrm>
        </p:spPr>
        <p:txBody>
          <a:bodyPr/>
          <a:lstStyle/>
          <a:p>
            <a:r>
              <a:rPr lang="it-IT"/>
              <a:t>Fare clic per modificare lo stile del titolo</a:t>
            </a:r>
          </a:p>
        </p:txBody>
      </p:sp>
    </p:spTree>
    <p:extLst>
      <p:ext uri="{BB962C8B-B14F-4D97-AF65-F5344CB8AC3E}">
        <p14:creationId xmlns:p14="http://schemas.microsoft.com/office/powerpoint/2010/main" val="2880874381"/>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userDrawn="1">
  <p:cSld name="21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9780473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163527302"/>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userDrawn="1">
  <p:cSld name="21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416690335"/>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userDrawn="1">
  <p:cSld name="21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4049336262"/>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userDrawn="1">
  <p:cSld name="22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405786627"/>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userDrawn="1">
  <p:cSld name="22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150311721"/>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userDrawn="1">
  <p:cSld name="22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907619337"/>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userDrawn="1">
  <p:cSld name="22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363909903"/>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userDrawn="1">
  <p:cSld name="22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644364666"/>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userDrawn="1">
  <p:cSld name="22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361588760"/>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userDrawn="1">
  <p:cSld name="22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411252350"/>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userDrawn="1">
  <p:cSld name="22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9682934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110961618"/>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22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911951304"/>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22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145813294"/>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userDrawn="1">
  <p:cSld name="23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835142291"/>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userDrawn="1">
  <p:cSld name="23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4197079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1109616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1109616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1109616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1109616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110961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97A90AA0-CFD7-41A0-AC4B-C28B3D651D91}" type="datetimeFigureOut">
              <a:rPr lang="it-IT" smtClean="0"/>
              <a:t>16/03/2018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CA18B04-05B2-4F76-9DDC-43C29DEBF9B6}" type="slidenum">
              <a:rPr lang="it-IT" smtClean="0"/>
              <a:t>‹N›</a:t>
            </a:fld>
            <a:endParaRPr lang="it-IT"/>
          </a:p>
        </p:txBody>
      </p:sp>
    </p:spTree>
    <p:extLst>
      <p:ext uri="{BB962C8B-B14F-4D97-AF65-F5344CB8AC3E}">
        <p14:creationId xmlns:p14="http://schemas.microsoft.com/office/powerpoint/2010/main" val="8217522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4078336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4078336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4078336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4078336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4078336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97A90AA0-CFD7-41A0-AC4B-C28B3D651D91}" type="datetimeFigureOut">
              <a:rPr lang="it-IT" smtClean="0"/>
              <a:t>16/03/2018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CA18B04-05B2-4F76-9DDC-43C29DEBF9B6}" type="slidenum">
              <a:rPr lang="it-IT" smtClean="0"/>
              <a:t>‹N›</a:t>
            </a:fld>
            <a:endParaRPr lang="it-IT"/>
          </a:p>
        </p:txBody>
      </p:sp>
    </p:spTree>
    <p:extLst>
      <p:ext uri="{BB962C8B-B14F-4D97-AF65-F5344CB8AC3E}">
        <p14:creationId xmlns:p14="http://schemas.microsoft.com/office/powerpoint/2010/main" val="356333506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3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3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3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3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3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3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3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3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97A90AA0-CFD7-41A0-AC4B-C28B3D651D91}" type="datetimeFigureOut">
              <a:rPr lang="it-IT" smtClean="0"/>
              <a:t>16/03/2018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CA18B04-05B2-4F76-9DDC-43C29DEBF9B6}" type="slidenum">
              <a:rPr lang="it-IT" smtClean="0"/>
              <a:t>‹N›</a:t>
            </a:fld>
            <a:endParaRPr lang="it-IT"/>
          </a:p>
        </p:txBody>
      </p:sp>
    </p:spTree>
    <p:extLst>
      <p:ext uri="{BB962C8B-B14F-4D97-AF65-F5344CB8AC3E}">
        <p14:creationId xmlns:p14="http://schemas.microsoft.com/office/powerpoint/2010/main" val="80417169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3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4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4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4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4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4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4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4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4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4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97A90AA0-CFD7-41A0-AC4B-C28B3D651D91}" type="datetimeFigureOut">
              <a:rPr lang="it-IT" smtClean="0"/>
              <a:t>16/03/2018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CA18B04-05B2-4F76-9DDC-43C29DEBF9B6}" type="slidenum">
              <a:rPr lang="it-IT" smtClean="0"/>
              <a:t>‹N›</a:t>
            </a:fld>
            <a:endParaRPr lang="it-IT"/>
          </a:p>
        </p:txBody>
      </p:sp>
    </p:spTree>
    <p:extLst>
      <p:ext uri="{BB962C8B-B14F-4D97-AF65-F5344CB8AC3E}">
        <p14:creationId xmlns:p14="http://schemas.microsoft.com/office/powerpoint/2010/main" val="76378701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4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5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5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5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5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5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5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5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5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5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97A90AA0-CFD7-41A0-AC4B-C28B3D651D91}" type="datetimeFigureOut">
              <a:rPr lang="it-IT" smtClean="0"/>
              <a:t>16/03/2018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CA18B04-05B2-4F76-9DDC-43C29DEBF9B6}" type="slidenum">
              <a:rPr lang="it-IT" smtClean="0"/>
              <a:t>‹N›</a:t>
            </a:fld>
            <a:endParaRPr lang="it-IT"/>
          </a:p>
        </p:txBody>
      </p:sp>
    </p:spTree>
    <p:extLst>
      <p:ext uri="{BB962C8B-B14F-4D97-AF65-F5344CB8AC3E}">
        <p14:creationId xmlns:p14="http://schemas.microsoft.com/office/powerpoint/2010/main" val="414283114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5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6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6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6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6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6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6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6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6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6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97A90AA0-CFD7-41A0-AC4B-C28B3D651D91}" type="datetimeFigureOut">
              <a:rPr lang="it-IT" smtClean="0"/>
              <a:t>16/03/2018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CA18B04-05B2-4F76-9DDC-43C29DEBF9B6}" type="slidenum">
              <a:rPr lang="it-IT" smtClean="0"/>
              <a:t>‹N›</a:t>
            </a:fld>
            <a:endParaRPr lang="it-IT"/>
          </a:p>
        </p:txBody>
      </p:sp>
    </p:spTree>
    <p:extLst>
      <p:ext uri="{BB962C8B-B14F-4D97-AF65-F5344CB8AC3E}">
        <p14:creationId xmlns:p14="http://schemas.microsoft.com/office/powerpoint/2010/main" val="100836451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6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7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7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7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7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7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7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7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7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7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97A90AA0-CFD7-41A0-AC4B-C28B3D651D91}" type="datetimeFigureOut">
              <a:rPr lang="it-IT" smtClean="0"/>
              <a:t>16/03/2018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CA18B04-05B2-4F76-9DDC-43C29DEBF9B6}" type="slidenum">
              <a:rPr lang="it-IT" smtClean="0"/>
              <a:t>‹N›</a:t>
            </a:fld>
            <a:endParaRPr lang="it-IT"/>
          </a:p>
        </p:txBody>
      </p:sp>
    </p:spTree>
    <p:extLst>
      <p:ext uri="{BB962C8B-B14F-4D97-AF65-F5344CB8AC3E}">
        <p14:creationId xmlns:p14="http://schemas.microsoft.com/office/powerpoint/2010/main" val="216321572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7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8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8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8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8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8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8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8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8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8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Masters/_rels/slideMaster1.xml.rels><?xml version="1.0" encoding="UTF-8" standalone="yes"?>
<Relationships xmlns="http://schemas.openxmlformats.org/package/2006/relationships"><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63" Type="http://schemas.openxmlformats.org/officeDocument/2006/relationships/slideLayout" Target="../slideLayouts/slideLayout63.xml"/><Relationship Id="rId84" Type="http://schemas.openxmlformats.org/officeDocument/2006/relationships/slideLayout" Target="../slideLayouts/slideLayout84.xml"/><Relationship Id="rId138" Type="http://schemas.openxmlformats.org/officeDocument/2006/relationships/slideLayout" Target="../slideLayouts/slideLayout138.xml"/><Relationship Id="rId159" Type="http://schemas.openxmlformats.org/officeDocument/2006/relationships/slideLayout" Target="../slideLayouts/slideLayout159.xml"/><Relationship Id="rId170" Type="http://schemas.openxmlformats.org/officeDocument/2006/relationships/slideLayout" Target="../slideLayouts/slideLayout170.xml"/><Relationship Id="rId191" Type="http://schemas.openxmlformats.org/officeDocument/2006/relationships/slideLayout" Target="../slideLayouts/slideLayout191.xml"/><Relationship Id="rId205" Type="http://schemas.openxmlformats.org/officeDocument/2006/relationships/slideLayout" Target="../slideLayouts/slideLayout205.xml"/><Relationship Id="rId226" Type="http://schemas.openxmlformats.org/officeDocument/2006/relationships/slideLayout" Target="../slideLayouts/slideLayout226.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53" Type="http://schemas.openxmlformats.org/officeDocument/2006/relationships/slideLayout" Target="../slideLayouts/slideLayout53.xml"/><Relationship Id="rId74" Type="http://schemas.openxmlformats.org/officeDocument/2006/relationships/slideLayout" Target="../slideLayouts/slideLayout74.xml"/><Relationship Id="rId128" Type="http://schemas.openxmlformats.org/officeDocument/2006/relationships/slideLayout" Target="../slideLayouts/slideLayout128.xml"/><Relationship Id="rId149" Type="http://schemas.openxmlformats.org/officeDocument/2006/relationships/slideLayout" Target="../slideLayouts/slideLayout149.xml"/><Relationship Id="rId5" Type="http://schemas.openxmlformats.org/officeDocument/2006/relationships/slideLayout" Target="../slideLayouts/slideLayout5.xml"/><Relationship Id="rId95" Type="http://schemas.openxmlformats.org/officeDocument/2006/relationships/slideLayout" Target="../slideLayouts/slideLayout95.xml"/><Relationship Id="rId160" Type="http://schemas.openxmlformats.org/officeDocument/2006/relationships/slideLayout" Target="../slideLayouts/slideLayout160.xml"/><Relationship Id="rId181" Type="http://schemas.openxmlformats.org/officeDocument/2006/relationships/slideLayout" Target="../slideLayouts/slideLayout181.xml"/><Relationship Id="rId216" Type="http://schemas.openxmlformats.org/officeDocument/2006/relationships/slideLayout" Target="../slideLayouts/slideLayout216.xml"/><Relationship Id="rId237" Type="http://schemas.openxmlformats.org/officeDocument/2006/relationships/slideLayout" Target="../slideLayouts/slideLayout237.xml"/><Relationship Id="rId22" Type="http://schemas.openxmlformats.org/officeDocument/2006/relationships/slideLayout" Target="../slideLayouts/slideLayout22.xml"/><Relationship Id="rId43" Type="http://schemas.openxmlformats.org/officeDocument/2006/relationships/slideLayout" Target="../slideLayouts/slideLayout43.xml"/><Relationship Id="rId64" Type="http://schemas.openxmlformats.org/officeDocument/2006/relationships/slideLayout" Target="../slideLayouts/slideLayout64.xml"/><Relationship Id="rId118" Type="http://schemas.openxmlformats.org/officeDocument/2006/relationships/slideLayout" Target="../slideLayouts/slideLayout118.xml"/><Relationship Id="rId139" Type="http://schemas.openxmlformats.org/officeDocument/2006/relationships/slideLayout" Target="../slideLayouts/slideLayout139.xml"/><Relationship Id="rId85" Type="http://schemas.openxmlformats.org/officeDocument/2006/relationships/slideLayout" Target="../slideLayouts/slideLayout85.xml"/><Relationship Id="rId150" Type="http://schemas.openxmlformats.org/officeDocument/2006/relationships/slideLayout" Target="../slideLayouts/slideLayout150.xml"/><Relationship Id="rId171" Type="http://schemas.openxmlformats.org/officeDocument/2006/relationships/slideLayout" Target="../slideLayouts/slideLayout171.xml"/><Relationship Id="rId192" Type="http://schemas.openxmlformats.org/officeDocument/2006/relationships/slideLayout" Target="../slideLayouts/slideLayout192.xml"/><Relationship Id="rId206" Type="http://schemas.openxmlformats.org/officeDocument/2006/relationships/slideLayout" Target="../slideLayouts/slideLayout206.xml"/><Relationship Id="rId227" Type="http://schemas.openxmlformats.org/officeDocument/2006/relationships/slideLayout" Target="../slideLayouts/slideLayout227.xml"/><Relationship Id="rId201" Type="http://schemas.openxmlformats.org/officeDocument/2006/relationships/slideLayout" Target="../slideLayouts/slideLayout201.xml"/><Relationship Id="rId222" Type="http://schemas.openxmlformats.org/officeDocument/2006/relationships/slideLayout" Target="../slideLayouts/slideLayout222.xml"/><Relationship Id="rId243" Type="http://schemas.openxmlformats.org/officeDocument/2006/relationships/slideLayout" Target="../slideLayouts/slideLayout24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124" Type="http://schemas.openxmlformats.org/officeDocument/2006/relationships/slideLayout" Target="../slideLayouts/slideLayout124.xml"/><Relationship Id="rId129" Type="http://schemas.openxmlformats.org/officeDocument/2006/relationships/slideLayout" Target="../slideLayouts/slideLayout129.xml"/><Relationship Id="rId54" Type="http://schemas.openxmlformats.org/officeDocument/2006/relationships/slideLayout" Target="../slideLayouts/slideLayout54.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40" Type="http://schemas.openxmlformats.org/officeDocument/2006/relationships/slideLayout" Target="../slideLayouts/slideLayout140.xml"/><Relationship Id="rId145" Type="http://schemas.openxmlformats.org/officeDocument/2006/relationships/slideLayout" Target="../slideLayouts/slideLayout145.xml"/><Relationship Id="rId161" Type="http://schemas.openxmlformats.org/officeDocument/2006/relationships/slideLayout" Target="../slideLayouts/slideLayout161.xml"/><Relationship Id="rId166" Type="http://schemas.openxmlformats.org/officeDocument/2006/relationships/slideLayout" Target="../slideLayouts/slideLayout166.xml"/><Relationship Id="rId182" Type="http://schemas.openxmlformats.org/officeDocument/2006/relationships/slideLayout" Target="../slideLayouts/slideLayout182.xml"/><Relationship Id="rId187" Type="http://schemas.openxmlformats.org/officeDocument/2006/relationships/slideLayout" Target="../slideLayouts/slideLayout187.xml"/><Relationship Id="rId217" Type="http://schemas.openxmlformats.org/officeDocument/2006/relationships/slideLayout" Target="../slideLayouts/slideLayout217.xml"/><Relationship Id="rId1" Type="http://schemas.openxmlformats.org/officeDocument/2006/relationships/slideLayout" Target="../slideLayouts/slideLayout1.xml"/><Relationship Id="rId6" Type="http://schemas.openxmlformats.org/officeDocument/2006/relationships/slideLayout" Target="../slideLayouts/slideLayout6.xml"/><Relationship Id="rId212" Type="http://schemas.openxmlformats.org/officeDocument/2006/relationships/slideLayout" Target="../slideLayouts/slideLayout212.xml"/><Relationship Id="rId233" Type="http://schemas.openxmlformats.org/officeDocument/2006/relationships/slideLayout" Target="../slideLayouts/slideLayout233.xml"/><Relationship Id="rId238" Type="http://schemas.openxmlformats.org/officeDocument/2006/relationships/slideLayout" Target="../slideLayouts/slideLayout238.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119" Type="http://schemas.openxmlformats.org/officeDocument/2006/relationships/slideLayout" Target="../slideLayouts/slideLayout119.xml"/><Relationship Id="rId44" Type="http://schemas.openxmlformats.org/officeDocument/2006/relationships/slideLayout" Target="../slideLayouts/slideLayout44.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130" Type="http://schemas.openxmlformats.org/officeDocument/2006/relationships/slideLayout" Target="../slideLayouts/slideLayout130.xml"/><Relationship Id="rId135" Type="http://schemas.openxmlformats.org/officeDocument/2006/relationships/slideLayout" Target="../slideLayouts/slideLayout135.xml"/><Relationship Id="rId151" Type="http://schemas.openxmlformats.org/officeDocument/2006/relationships/slideLayout" Target="../slideLayouts/slideLayout151.xml"/><Relationship Id="rId156" Type="http://schemas.openxmlformats.org/officeDocument/2006/relationships/slideLayout" Target="../slideLayouts/slideLayout156.xml"/><Relationship Id="rId177" Type="http://schemas.openxmlformats.org/officeDocument/2006/relationships/slideLayout" Target="../slideLayouts/slideLayout177.xml"/><Relationship Id="rId198" Type="http://schemas.openxmlformats.org/officeDocument/2006/relationships/slideLayout" Target="../slideLayouts/slideLayout198.xml"/><Relationship Id="rId172" Type="http://schemas.openxmlformats.org/officeDocument/2006/relationships/slideLayout" Target="../slideLayouts/slideLayout172.xml"/><Relationship Id="rId193" Type="http://schemas.openxmlformats.org/officeDocument/2006/relationships/slideLayout" Target="../slideLayouts/slideLayout193.xml"/><Relationship Id="rId202" Type="http://schemas.openxmlformats.org/officeDocument/2006/relationships/slideLayout" Target="../slideLayouts/slideLayout202.xml"/><Relationship Id="rId207" Type="http://schemas.openxmlformats.org/officeDocument/2006/relationships/slideLayout" Target="../slideLayouts/slideLayout207.xml"/><Relationship Id="rId223" Type="http://schemas.openxmlformats.org/officeDocument/2006/relationships/slideLayout" Target="../slideLayouts/slideLayout223.xml"/><Relationship Id="rId228" Type="http://schemas.openxmlformats.org/officeDocument/2006/relationships/slideLayout" Target="../slideLayouts/slideLayout228.xml"/><Relationship Id="rId244" Type="http://schemas.openxmlformats.org/officeDocument/2006/relationships/theme" Target="../theme/theme1.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120" Type="http://schemas.openxmlformats.org/officeDocument/2006/relationships/slideLayout" Target="../slideLayouts/slideLayout120.xml"/><Relationship Id="rId125" Type="http://schemas.openxmlformats.org/officeDocument/2006/relationships/slideLayout" Target="../slideLayouts/slideLayout125.xml"/><Relationship Id="rId141" Type="http://schemas.openxmlformats.org/officeDocument/2006/relationships/slideLayout" Target="../slideLayouts/slideLayout141.xml"/><Relationship Id="rId146" Type="http://schemas.openxmlformats.org/officeDocument/2006/relationships/slideLayout" Target="../slideLayouts/slideLayout146.xml"/><Relationship Id="rId167" Type="http://schemas.openxmlformats.org/officeDocument/2006/relationships/slideLayout" Target="../slideLayouts/slideLayout167.xml"/><Relationship Id="rId188" Type="http://schemas.openxmlformats.org/officeDocument/2006/relationships/slideLayout" Target="../slideLayouts/slideLayout188.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162" Type="http://schemas.openxmlformats.org/officeDocument/2006/relationships/slideLayout" Target="../slideLayouts/slideLayout162.xml"/><Relationship Id="rId183" Type="http://schemas.openxmlformats.org/officeDocument/2006/relationships/slideLayout" Target="../slideLayouts/slideLayout183.xml"/><Relationship Id="rId213" Type="http://schemas.openxmlformats.org/officeDocument/2006/relationships/slideLayout" Target="../slideLayouts/slideLayout213.xml"/><Relationship Id="rId218" Type="http://schemas.openxmlformats.org/officeDocument/2006/relationships/slideLayout" Target="../slideLayouts/slideLayout218.xml"/><Relationship Id="rId234" Type="http://schemas.openxmlformats.org/officeDocument/2006/relationships/slideLayout" Target="../slideLayouts/slideLayout234.xml"/><Relationship Id="rId239" Type="http://schemas.openxmlformats.org/officeDocument/2006/relationships/slideLayout" Target="../slideLayouts/slideLayout239.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slideLayout" Target="../slideLayouts/slideLayout115.xml"/><Relationship Id="rId131" Type="http://schemas.openxmlformats.org/officeDocument/2006/relationships/slideLayout" Target="../slideLayouts/slideLayout131.xml"/><Relationship Id="rId136" Type="http://schemas.openxmlformats.org/officeDocument/2006/relationships/slideLayout" Target="../slideLayouts/slideLayout136.xml"/><Relationship Id="rId157" Type="http://schemas.openxmlformats.org/officeDocument/2006/relationships/slideLayout" Target="../slideLayouts/slideLayout157.xml"/><Relationship Id="rId178" Type="http://schemas.openxmlformats.org/officeDocument/2006/relationships/slideLayout" Target="../slideLayouts/slideLayout178.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52" Type="http://schemas.openxmlformats.org/officeDocument/2006/relationships/slideLayout" Target="../slideLayouts/slideLayout152.xml"/><Relationship Id="rId173" Type="http://schemas.openxmlformats.org/officeDocument/2006/relationships/slideLayout" Target="../slideLayouts/slideLayout173.xml"/><Relationship Id="rId194" Type="http://schemas.openxmlformats.org/officeDocument/2006/relationships/slideLayout" Target="../slideLayouts/slideLayout194.xml"/><Relationship Id="rId199" Type="http://schemas.openxmlformats.org/officeDocument/2006/relationships/slideLayout" Target="../slideLayouts/slideLayout199.xml"/><Relationship Id="rId203" Type="http://schemas.openxmlformats.org/officeDocument/2006/relationships/slideLayout" Target="../slideLayouts/slideLayout203.xml"/><Relationship Id="rId208" Type="http://schemas.openxmlformats.org/officeDocument/2006/relationships/slideLayout" Target="../slideLayouts/slideLayout208.xml"/><Relationship Id="rId229" Type="http://schemas.openxmlformats.org/officeDocument/2006/relationships/slideLayout" Target="../slideLayouts/slideLayout229.xml"/><Relationship Id="rId19" Type="http://schemas.openxmlformats.org/officeDocument/2006/relationships/slideLayout" Target="../slideLayouts/slideLayout19.xml"/><Relationship Id="rId224" Type="http://schemas.openxmlformats.org/officeDocument/2006/relationships/slideLayout" Target="../slideLayouts/slideLayout224.xml"/><Relationship Id="rId240" Type="http://schemas.openxmlformats.org/officeDocument/2006/relationships/slideLayout" Target="../slideLayouts/slideLayout240.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126" Type="http://schemas.openxmlformats.org/officeDocument/2006/relationships/slideLayout" Target="../slideLayouts/slideLayout126.xml"/><Relationship Id="rId147" Type="http://schemas.openxmlformats.org/officeDocument/2006/relationships/slideLayout" Target="../slideLayouts/slideLayout147.xml"/><Relationship Id="rId168" Type="http://schemas.openxmlformats.org/officeDocument/2006/relationships/slideLayout" Target="../slideLayouts/slideLayout16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121" Type="http://schemas.openxmlformats.org/officeDocument/2006/relationships/slideLayout" Target="../slideLayouts/slideLayout121.xml"/><Relationship Id="rId142" Type="http://schemas.openxmlformats.org/officeDocument/2006/relationships/slideLayout" Target="../slideLayouts/slideLayout142.xml"/><Relationship Id="rId163" Type="http://schemas.openxmlformats.org/officeDocument/2006/relationships/slideLayout" Target="../slideLayouts/slideLayout163.xml"/><Relationship Id="rId184" Type="http://schemas.openxmlformats.org/officeDocument/2006/relationships/slideLayout" Target="../slideLayouts/slideLayout184.xml"/><Relationship Id="rId189" Type="http://schemas.openxmlformats.org/officeDocument/2006/relationships/slideLayout" Target="../slideLayouts/slideLayout189.xml"/><Relationship Id="rId219" Type="http://schemas.openxmlformats.org/officeDocument/2006/relationships/slideLayout" Target="../slideLayouts/slideLayout219.xml"/><Relationship Id="rId3" Type="http://schemas.openxmlformats.org/officeDocument/2006/relationships/slideLayout" Target="../slideLayouts/slideLayout3.xml"/><Relationship Id="rId214" Type="http://schemas.openxmlformats.org/officeDocument/2006/relationships/slideLayout" Target="../slideLayouts/slideLayout214.xml"/><Relationship Id="rId230" Type="http://schemas.openxmlformats.org/officeDocument/2006/relationships/slideLayout" Target="../slideLayouts/slideLayout230.xml"/><Relationship Id="rId235" Type="http://schemas.openxmlformats.org/officeDocument/2006/relationships/slideLayout" Target="../slideLayouts/slideLayout235.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116" Type="http://schemas.openxmlformats.org/officeDocument/2006/relationships/slideLayout" Target="../slideLayouts/slideLayout116.xml"/><Relationship Id="rId137" Type="http://schemas.openxmlformats.org/officeDocument/2006/relationships/slideLayout" Target="../slideLayouts/slideLayout137.xml"/><Relationship Id="rId158" Type="http://schemas.openxmlformats.org/officeDocument/2006/relationships/slideLayout" Target="../slideLayouts/slideLayout158.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32" Type="http://schemas.openxmlformats.org/officeDocument/2006/relationships/slideLayout" Target="../slideLayouts/slideLayout132.xml"/><Relationship Id="rId153" Type="http://schemas.openxmlformats.org/officeDocument/2006/relationships/slideLayout" Target="../slideLayouts/slideLayout153.xml"/><Relationship Id="rId174" Type="http://schemas.openxmlformats.org/officeDocument/2006/relationships/slideLayout" Target="../slideLayouts/slideLayout174.xml"/><Relationship Id="rId179" Type="http://schemas.openxmlformats.org/officeDocument/2006/relationships/slideLayout" Target="../slideLayouts/slideLayout179.xml"/><Relationship Id="rId195" Type="http://schemas.openxmlformats.org/officeDocument/2006/relationships/slideLayout" Target="../slideLayouts/slideLayout195.xml"/><Relationship Id="rId209" Type="http://schemas.openxmlformats.org/officeDocument/2006/relationships/slideLayout" Target="../slideLayouts/slideLayout209.xml"/><Relationship Id="rId190" Type="http://schemas.openxmlformats.org/officeDocument/2006/relationships/slideLayout" Target="../slideLayouts/slideLayout190.xml"/><Relationship Id="rId204" Type="http://schemas.openxmlformats.org/officeDocument/2006/relationships/slideLayout" Target="../slideLayouts/slideLayout204.xml"/><Relationship Id="rId220" Type="http://schemas.openxmlformats.org/officeDocument/2006/relationships/slideLayout" Target="../slideLayouts/slideLayout220.xml"/><Relationship Id="rId225" Type="http://schemas.openxmlformats.org/officeDocument/2006/relationships/slideLayout" Target="../slideLayouts/slideLayout225.xml"/><Relationship Id="rId241" Type="http://schemas.openxmlformats.org/officeDocument/2006/relationships/slideLayout" Target="../slideLayouts/slideLayout241.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27" Type="http://schemas.openxmlformats.org/officeDocument/2006/relationships/slideLayout" Target="../slideLayouts/slideLayout12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122" Type="http://schemas.openxmlformats.org/officeDocument/2006/relationships/slideLayout" Target="../slideLayouts/slideLayout122.xml"/><Relationship Id="rId143" Type="http://schemas.openxmlformats.org/officeDocument/2006/relationships/slideLayout" Target="../slideLayouts/slideLayout143.xml"/><Relationship Id="rId148" Type="http://schemas.openxmlformats.org/officeDocument/2006/relationships/slideLayout" Target="../slideLayouts/slideLayout148.xml"/><Relationship Id="rId164" Type="http://schemas.openxmlformats.org/officeDocument/2006/relationships/slideLayout" Target="../slideLayouts/slideLayout164.xml"/><Relationship Id="rId169" Type="http://schemas.openxmlformats.org/officeDocument/2006/relationships/slideLayout" Target="../slideLayouts/slideLayout169.xml"/><Relationship Id="rId185" Type="http://schemas.openxmlformats.org/officeDocument/2006/relationships/slideLayout" Target="../slideLayouts/slideLayout185.xml"/><Relationship Id="rId4" Type="http://schemas.openxmlformats.org/officeDocument/2006/relationships/slideLayout" Target="../slideLayouts/slideLayout4.xml"/><Relationship Id="rId9" Type="http://schemas.openxmlformats.org/officeDocument/2006/relationships/slideLayout" Target="../slideLayouts/slideLayout9.xml"/><Relationship Id="rId180" Type="http://schemas.openxmlformats.org/officeDocument/2006/relationships/slideLayout" Target="../slideLayouts/slideLayout180.xml"/><Relationship Id="rId210" Type="http://schemas.openxmlformats.org/officeDocument/2006/relationships/slideLayout" Target="../slideLayouts/slideLayout210.xml"/><Relationship Id="rId215" Type="http://schemas.openxmlformats.org/officeDocument/2006/relationships/slideLayout" Target="../slideLayouts/slideLayout215.xml"/><Relationship Id="rId236" Type="http://schemas.openxmlformats.org/officeDocument/2006/relationships/slideLayout" Target="../slideLayouts/slideLayout236.xml"/><Relationship Id="rId26" Type="http://schemas.openxmlformats.org/officeDocument/2006/relationships/slideLayout" Target="../slideLayouts/slideLayout26.xml"/><Relationship Id="rId231" Type="http://schemas.openxmlformats.org/officeDocument/2006/relationships/slideLayout" Target="../slideLayouts/slideLayout231.xml"/><Relationship Id="rId47" Type="http://schemas.openxmlformats.org/officeDocument/2006/relationships/slideLayout" Target="../slideLayouts/slideLayout47.xml"/><Relationship Id="rId68" Type="http://schemas.openxmlformats.org/officeDocument/2006/relationships/slideLayout" Target="../slideLayouts/slideLayout68.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33" Type="http://schemas.openxmlformats.org/officeDocument/2006/relationships/slideLayout" Target="../slideLayouts/slideLayout133.xml"/><Relationship Id="rId154" Type="http://schemas.openxmlformats.org/officeDocument/2006/relationships/slideLayout" Target="../slideLayouts/slideLayout154.xml"/><Relationship Id="rId175" Type="http://schemas.openxmlformats.org/officeDocument/2006/relationships/slideLayout" Target="../slideLayouts/slideLayout175.xml"/><Relationship Id="rId196" Type="http://schemas.openxmlformats.org/officeDocument/2006/relationships/slideLayout" Target="../slideLayouts/slideLayout196.xml"/><Relationship Id="rId200" Type="http://schemas.openxmlformats.org/officeDocument/2006/relationships/slideLayout" Target="../slideLayouts/slideLayout200.xml"/><Relationship Id="rId16" Type="http://schemas.openxmlformats.org/officeDocument/2006/relationships/slideLayout" Target="../slideLayouts/slideLayout16.xml"/><Relationship Id="rId221" Type="http://schemas.openxmlformats.org/officeDocument/2006/relationships/slideLayout" Target="../slideLayouts/slideLayout221.xml"/><Relationship Id="rId242" Type="http://schemas.openxmlformats.org/officeDocument/2006/relationships/slideLayout" Target="../slideLayouts/slideLayout242.xml"/><Relationship Id="rId37" Type="http://schemas.openxmlformats.org/officeDocument/2006/relationships/slideLayout" Target="../slideLayouts/slideLayout37.xml"/><Relationship Id="rId58" Type="http://schemas.openxmlformats.org/officeDocument/2006/relationships/slideLayout" Target="../slideLayouts/slideLayout58.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123" Type="http://schemas.openxmlformats.org/officeDocument/2006/relationships/slideLayout" Target="../slideLayouts/slideLayout123.xml"/><Relationship Id="rId144" Type="http://schemas.openxmlformats.org/officeDocument/2006/relationships/slideLayout" Target="../slideLayouts/slideLayout144.xml"/><Relationship Id="rId90" Type="http://schemas.openxmlformats.org/officeDocument/2006/relationships/slideLayout" Target="../slideLayouts/slideLayout90.xml"/><Relationship Id="rId165" Type="http://schemas.openxmlformats.org/officeDocument/2006/relationships/slideLayout" Target="../slideLayouts/slideLayout165.xml"/><Relationship Id="rId186" Type="http://schemas.openxmlformats.org/officeDocument/2006/relationships/slideLayout" Target="../slideLayouts/slideLayout186.xml"/><Relationship Id="rId211" Type="http://schemas.openxmlformats.org/officeDocument/2006/relationships/slideLayout" Target="../slideLayouts/slideLayout211.xml"/><Relationship Id="rId232" Type="http://schemas.openxmlformats.org/officeDocument/2006/relationships/slideLayout" Target="../slideLayouts/slideLayout232.xml"/><Relationship Id="rId27" Type="http://schemas.openxmlformats.org/officeDocument/2006/relationships/slideLayout" Target="../slideLayouts/slideLayout27.xml"/><Relationship Id="rId48" Type="http://schemas.openxmlformats.org/officeDocument/2006/relationships/slideLayout" Target="../slideLayouts/slideLayout48.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34" Type="http://schemas.openxmlformats.org/officeDocument/2006/relationships/slideLayout" Target="../slideLayouts/slideLayout134.xml"/><Relationship Id="rId80" Type="http://schemas.openxmlformats.org/officeDocument/2006/relationships/slideLayout" Target="../slideLayouts/slideLayout80.xml"/><Relationship Id="rId155" Type="http://schemas.openxmlformats.org/officeDocument/2006/relationships/slideLayout" Target="../slideLayouts/slideLayout155.xml"/><Relationship Id="rId176" Type="http://schemas.openxmlformats.org/officeDocument/2006/relationships/slideLayout" Target="../slideLayouts/slideLayout176.xml"/><Relationship Id="rId197" Type="http://schemas.openxmlformats.org/officeDocument/2006/relationships/slideLayout" Target="../slideLayouts/slideLayout1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A90AA0-CFD7-41A0-AC4B-C28B3D651D91}" type="datetimeFigureOut">
              <a:rPr lang="it-IT" smtClean="0"/>
              <a:t>16/03/2018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A18B04-05B2-4F76-9DDC-43C29DEBF9B6}" type="slidenum">
              <a:rPr lang="it-IT" smtClean="0"/>
              <a:t>‹N›</a:t>
            </a:fld>
            <a:endParaRPr lang="it-IT"/>
          </a:p>
        </p:txBody>
      </p:sp>
    </p:spTree>
    <p:extLst>
      <p:ext uri="{BB962C8B-B14F-4D97-AF65-F5344CB8AC3E}">
        <p14:creationId xmlns:p14="http://schemas.microsoft.com/office/powerpoint/2010/main" val="174312912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 id="2147483671" r:id="rId22"/>
    <p:sldLayoutId id="2147483672" r:id="rId23"/>
    <p:sldLayoutId id="2147483673" r:id="rId24"/>
    <p:sldLayoutId id="2147483674" r:id="rId25"/>
    <p:sldLayoutId id="2147483675" r:id="rId26"/>
    <p:sldLayoutId id="2147483676" r:id="rId27"/>
    <p:sldLayoutId id="2147483677" r:id="rId28"/>
    <p:sldLayoutId id="2147483678" r:id="rId29"/>
    <p:sldLayoutId id="2147483679" r:id="rId30"/>
    <p:sldLayoutId id="2147483680" r:id="rId31"/>
    <p:sldLayoutId id="2147483681" r:id="rId32"/>
    <p:sldLayoutId id="2147483682" r:id="rId33"/>
    <p:sldLayoutId id="2147483683" r:id="rId34"/>
    <p:sldLayoutId id="2147483684" r:id="rId35"/>
    <p:sldLayoutId id="2147483685" r:id="rId36"/>
    <p:sldLayoutId id="2147483686" r:id="rId37"/>
    <p:sldLayoutId id="2147483687" r:id="rId38"/>
    <p:sldLayoutId id="2147483688" r:id="rId39"/>
    <p:sldLayoutId id="2147483689" r:id="rId40"/>
    <p:sldLayoutId id="2147483690" r:id="rId41"/>
    <p:sldLayoutId id="2147483691" r:id="rId42"/>
    <p:sldLayoutId id="2147483692" r:id="rId43"/>
    <p:sldLayoutId id="2147483693" r:id="rId44"/>
    <p:sldLayoutId id="2147483694" r:id="rId45"/>
    <p:sldLayoutId id="2147483695" r:id="rId46"/>
    <p:sldLayoutId id="2147483696" r:id="rId47"/>
    <p:sldLayoutId id="2147483697" r:id="rId48"/>
    <p:sldLayoutId id="2147483698" r:id="rId49"/>
    <p:sldLayoutId id="2147483699" r:id="rId50"/>
    <p:sldLayoutId id="2147483700" r:id="rId51"/>
    <p:sldLayoutId id="2147483701" r:id="rId52"/>
    <p:sldLayoutId id="2147483702" r:id="rId53"/>
    <p:sldLayoutId id="2147483703" r:id="rId54"/>
    <p:sldLayoutId id="2147483704" r:id="rId55"/>
    <p:sldLayoutId id="2147483705" r:id="rId56"/>
    <p:sldLayoutId id="2147483706" r:id="rId57"/>
    <p:sldLayoutId id="2147483707" r:id="rId58"/>
    <p:sldLayoutId id="2147483708" r:id="rId59"/>
    <p:sldLayoutId id="2147483709" r:id="rId60"/>
    <p:sldLayoutId id="2147483710" r:id="rId61"/>
    <p:sldLayoutId id="2147483711" r:id="rId62"/>
    <p:sldLayoutId id="2147483712" r:id="rId63"/>
    <p:sldLayoutId id="2147483713" r:id="rId64"/>
    <p:sldLayoutId id="2147483714" r:id="rId65"/>
    <p:sldLayoutId id="2147483715" r:id="rId66"/>
    <p:sldLayoutId id="2147483716" r:id="rId67"/>
    <p:sldLayoutId id="2147483717" r:id="rId68"/>
    <p:sldLayoutId id="2147483718" r:id="rId69"/>
    <p:sldLayoutId id="2147483719" r:id="rId70"/>
    <p:sldLayoutId id="2147483720" r:id="rId71"/>
    <p:sldLayoutId id="2147483721" r:id="rId72"/>
    <p:sldLayoutId id="2147483722" r:id="rId73"/>
    <p:sldLayoutId id="2147483723" r:id="rId74"/>
    <p:sldLayoutId id="2147483724" r:id="rId75"/>
    <p:sldLayoutId id="2147483725" r:id="rId76"/>
    <p:sldLayoutId id="2147483726" r:id="rId77"/>
    <p:sldLayoutId id="2147483727" r:id="rId78"/>
    <p:sldLayoutId id="2147483728" r:id="rId79"/>
    <p:sldLayoutId id="2147483729" r:id="rId80"/>
    <p:sldLayoutId id="2147483730" r:id="rId81"/>
    <p:sldLayoutId id="2147483731" r:id="rId82"/>
    <p:sldLayoutId id="2147483732" r:id="rId83"/>
    <p:sldLayoutId id="2147483733" r:id="rId84"/>
    <p:sldLayoutId id="2147483734" r:id="rId85"/>
    <p:sldLayoutId id="2147483735" r:id="rId86"/>
    <p:sldLayoutId id="2147483736" r:id="rId87"/>
    <p:sldLayoutId id="2147483737" r:id="rId88"/>
    <p:sldLayoutId id="2147483738" r:id="rId89"/>
    <p:sldLayoutId id="2147483739" r:id="rId90"/>
    <p:sldLayoutId id="2147483740" r:id="rId91"/>
    <p:sldLayoutId id="2147483741" r:id="rId92"/>
    <p:sldLayoutId id="2147483742" r:id="rId93"/>
    <p:sldLayoutId id="2147483743" r:id="rId94"/>
    <p:sldLayoutId id="2147483744" r:id="rId95"/>
    <p:sldLayoutId id="2147483745" r:id="rId96"/>
    <p:sldLayoutId id="2147483746" r:id="rId97"/>
    <p:sldLayoutId id="2147483747" r:id="rId98"/>
    <p:sldLayoutId id="2147483748" r:id="rId99"/>
    <p:sldLayoutId id="2147483749" r:id="rId100"/>
    <p:sldLayoutId id="2147483750" r:id="rId101"/>
    <p:sldLayoutId id="2147483751" r:id="rId102"/>
    <p:sldLayoutId id="2147483752" r:id="rId103"/>
    <p:sldLayoutId id="2147483753" r:id="rId104"/>
    <p:sldLayoutId id="2147483754" r:id="rId105"/>
    <p:sldLayoutId id="2147483755" r:id="rId106"/>
    <p:sldLayoutId id="2147483756" r:id="rId107"/>
    <p:sldLayoutId id="2147483757" r:id="rId108"/>
    <p:sldLayoutId id="2147483758" r:id="rId109"/>
    <p:sldLayoutId id="2147483759" r:id="rId110"/>
    <p:sldLayoutId id="2147483760" r:id="rId111"/>
    <p:sldLayoutId id="2147483761" r:id="rId112"/>
    <p:sldLayoutId id="2147483762" r:id="rId113"/>
    <p:sldLayoutId id="2147483763" r:id="rId114"/>
    <p:sldLayoutId id="2147483764" r:id="rId115"/>
    <p:sldLayoutId id="2147483765" r:id="rId116"/>
    <p:sldLayoutId id="2147483766" r:id="rId117"/>
    <p:sldLayoutId id="2147483767" r:id="rId118"/>
    <p:sldLayoutId id="2147483768" r:id="rId119"/>
    <p:sldLayoutId id="2147483769" r:id="rId120"/>
    <p:sldLayoutId id="2147483770" r:id="rId121"/>
    <p:sldLayoutId id="2147483771" r:id="rId122"/>
    <p:sldLayoutId id="2147483772" r:id="rId123"/>
    <p:sldLayoutId id="2147483773" r:id="rId124"/>
    <p:sldLayoutId id="2147483774" r:id="rId125"/>
    <p:sldLayoutId id="2147483775" r:id="rId126"/>
    <p:sldLayoutId id="2147483776" r:id="rId127"/>
    <p:sldLayoutId id="2147483777" r:id="rId128"/>
    <p:sldLayoutId id="2147483778" r:id="rId129"/>
    <p:sldLayoutId id="2147483779" r:id="rId130"/>
    <p:sldLayoutId id="2147483780" r:id="rId131"/>
    <p:sldLayoutId id="2147483781" r:id="rId132"/>
    <p:sldLayoutId id="2147483782" r:id="rId133"/>
    <p:sldLayoutId id="2147483783" r:id="rId134"/>
    <p:sldLayoutId id="2147483784" r:id="rId135"/>
    <p:sldLayoutId id="2147483785" r:id="rId136"/>
    <p:sldLayoutId id="2147483786" r:id="rId137"/>
    <p:sldLayoutId id="2147483787" r:id="rId138"/>
    <p:sldLayoutId id="2147483788" r:id="rId139"/>
    <p:sldLayoutId id="2147483789" r:id="rId140"/>
    <p:sldLayoutId id="2147483790" r:id="rId141"/>
    <p:sldLayoutId id="2147483791" r:id="rId142"/>
    <p:sldLayoutId id="2147483792" r:id="rId143"/>
    <p:sldLayoutId id="2147483793" r:id="rId144"/>
    <p:sldLayoutId id="2147483794" r:id="rId145"/>
    <p:sldLayoutId id="2147483795" r:id="rId146"/>
    <p:sldLayoutId id="2147483796" r:id="rId147"/>
    <p:sldLayoutId id="2147483797" r:id="rId148"/>
    <p:sldLayoutId id="2147483798" r:id="rId149"/>
    <p:sldLayoutId id="2147483799" r:id="rId150"/>
    <p:sldLayoutId id="2147483800" r:id="rId151"/>
    <p:sldLayoutId id="2147483801" r:id="rId152"/>
    <p:sldLayoutId id="2147483802" r:id="rId153"/>
    <p:sldLayoutId id="2147483803" r:id="rId154"/>
    <p:sldLayoutId id="2147483804" r:id="rId155"/>
    <p:sldLayoutId id="2147483805" r:id="rId156"/>
    <p:sldLayoutId id="2147483806" r:id="rId157"/>
    <p:sldLayoutId id="2147483807" r:id="rId158"/>
    <p:sldLayoutId id="2147483808" r:id="rId159"/>
    <p:sldLayoutId id="2147483809" r:id="rId160"/>
    <p:sldLayoutId id="2147483810" r:id="rId161"/>
    <p:sldLayoutId id="2147483811" r:id="rId162"/>
    <p:sldLayoutId id="2147483812" r:id="rId163"/>
    <p:sldLayoutId id="2147483813" r:id="rId164"/>
    <p:sldLayoutId id="2147483814" r:id="rId165"/>
    <p:sldLayoutId id="2147483815" r:id="rId166"/>
    <p:sldLayoutId id="2147483816" r:id="rId167"/>
    <p:sldLayoutId id="2147483817" r:id="rId168"/>
    <p:sldLayoutId id="2147483818" r:id="rId169"/>
    <p:sldLayoutId id="2147483819" r:id="rId170"/>
    <p:sldLayoutId id="2147483820" r:id="rId171"/>
    <p:sldLayoutId id="2147483821" r:id="rId172"/>
    <p:sldLayoutId id="2147483822" r:id="rId173"/>
    <p:sldLayoutId id="2147483823" r:id="rId174"/>
    <p:sldLayoutId id="2147483824" r:id="rId175"/>
    <p:sldLayoutId id="2147483825" r:id="rId176"/>
    <p:sldLayoutId id="2147483826" r:id="rId177"/>
    <p:sldLayoutId id="2147483827" r:id="rId178"/>
    <p:sldLayoutId id="2147483828" r:id="rId179"/>
    <p:sldLayoutId id="2147483829" r:id="rId180"/>
    <p:sldLayoutId id="2147483830" r:id="rId181"/>
    <p:sldLayoutId id="2147483831" r:id="rId182"/>
    <p:sldLayoutId id="2147483832" r:id="rId183"/>
    <p:sldLayoutId id="2147483833" r:id="rId184"/>
    <p:sldLayoutId id="2147483834" r:id="rId185"/>
    <p:sldLayoutId id="2147483835" r:id="rId186"/>
    <p:sldLayoutId id="2147483836" r:id="rId187"/>
    <p:sldLayoutId id="2147483837" r:id="rId188"/>
    <p:sldLayoutId id="2147483838" r:id="rId189"/>
    <p:sldLayoutId id="2147483839" r:id="rId190"/>
    <p:sldLayoutId id="2147483840" r:id="rId191"/>
    <p:sldLayoutId id="2147483841" r:id="rId192"/>
    <p:sldLayoutId id="2147483842" r:id="rId193"/>
    <p:sldLayoutId id="2147483843" r:id="rId194"/>
    <p:sldLayoutId id="2147483844" r:id="rId195"/>
    <p:sldLayoutId id="2147483845" r:id="rId196"/>
    <p:sldLayoutId id="2147483846" r:id="rId197"/>
    <p:sldLayoutId id="2147483847" r:id="rId198"/>
    <p:sldLayoutId id="2147483848" r:id="rId199"/>
    <p:sldLayoutId id="2147483849" r:id="rId200"/>
    <p:sldLayoutId id="2147483850" r:id="rId201"/>
    <p:sldLayoutId id="2147483851" r:id="rId202"/>
    <p:sldLayoutId id="2147483852" r:id="rId203"/>
    <p:sldLayoutId id="2147483853" r:id="rId204"/>
    <p:sldLayoutId id="2147483854" r:id="rId205"/>
    <p:sldLayoutId id="2147483855" r:id="rId206"/>
    <p:sldLayoutId id="2147483856" r:id="rId207"/>
    <p:sldLayoutId id="2147483857" r:id="rId208"/>
    <p:sldLayoutId id="2147483858" r:id="rId209"/>
    <p:sldLayoutId id="2147483859" r:id="rId210"/>
    <p:sldLayoutId id="2147483860" r:id="rId211"/>
    <p:sldLayoutId id="2147483861" r:id="rId212"/>
    <p:sldLayoutId id="2147483862" r:id="rId213"/>
    <p:sldLayoutId id="2147483863" r:id="rId214"/>
    <p:sldLayoutId id="2147483864" r:id="rId215"/>
    <p:sldLayoutId id="2147483865" r:id="rId216"/>
    <p:sldLayoutId id="2147483866" r:id="rId217"/>
    <p:sldLayoutId id="2147483867" r:id="rId218"/>
    <p:sldLayoutId id="2147483868" r:id="rId219"/>
    <p:sldLayoutId id="2147483869" r:id="rId220"/>
    <p:sldLayoutId id="2147483870" r:id="rId221"/>
    <p:sldLayoutId id="2147483871" r:id="rId222"/>
    <p:sldLayoutId id="2147483872" r:id="rId223"/>
    <p:sldLayoutId id="2147483873" r:id="rId224"/>
    <p:sldLayoutId id="2147483874" r:id="rId225"/>
    <p:sldLayoutId id="2147483875" r:id="rId226"/>
    <p:sldLayoutId id="2147483876" r:id="rId227"/>
    <p:sldLayoutId id="2147483877" r:id="rId228"/>
    <p:sldLayoutId id="2147483878" r:id="rId229"/>
    <p:sldLayoutId id="2147483879" r:id="rId230"/>
    <p:sldLayoutId id="2147483880" r:id="rId231"/>
    <p:sldLayoutId id="2147483881" r:id="rId232"/>
    <p:sldLayoutId id="2147483882" r:id="rId233"/>
    <p:sldLayoutId id="2147483883" r:id="rId234"/>
    <p:sldLayoutId id="2147483884" r:id="rId235"/>
    <p:sldLayoutId id="2147483885" r:id="rId236"/>
    <p:sldLayoutId id="2147483886" r:id="rId237"/>
    <p:sldLayoutId id="2147483887" r:id="rId238"/>
    <p:sldLayoutId id="2147483888" r:id="rId239"/>
    <p:sldLayoutId id="2147483889" r:id="rId240"/>
    <p:sldLayoutId id="2147483890" r:id="rId241"/>
    <p:sldLayoutId id="2147483891" r:id="rId242"/>
    <p:sldLayoutId id="2147483892" r:id="rId24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0.xml.rels><?xml version="1.0" encoding="UTF-8" standalone="yes"?>
<Relationships xmlns="http://schemas.openxmlformats.org/package/2006/relationships"><Relationship Id="rId1" Type="http://schemas.openxmlformats.org/officeDocument/2006/relationships/slideLayout" Target="../slideLayouts/slideLayout153.xml"/></Relationships>
</file>

<file path=ppt/slides/_rels/slide1001.xml.rels><?xml version="1.0" encoding="UTF-8" standalone="yes"?>
<Relationships xmlns="http://schemas.openxmlformats.org/package/2006/relationships"><Relationship Id="rId1" Type="http://schemas.openxmlformats.org/officeDocument/2006/relationships/slideLayout" Target="../slideLayouts/slideLayout154.xml"/></Relationships>
</file>

<file path=ppt/slides/_rels/slide10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03.xml.rels><?xml version="1.0" encoding="UTF-8" standalone="yes"?>
<Relationships xmlns="http://schemas.openxmlformats.org/package/2006/relationships"><Relationship Id="rId1" Type="http://schemas.openxmlformats.org/officeDocument/2006/relationships/slideLayout" Target="../slideLayouts/slideLayout155.xml"/></Relationships>
</file>

<file path=ppt/slides/_rels/slide1004.xml.rels><?xml version="1.0" encoding="UTF-8" standalone="yes"?>
<Relationships xmlns="http://schemas.openxmlformats.org/package/2006/relationships"><Relationship Id="rId1" Type="http://schemas.openxmlformats.org/officeDocument/2006/relationships/slideLayout" Target="../slideLayouts/slideLayout156.xml"/></Relationships>
</file>

<file path=ppt/slides/_rels/slide1005.xml.rels><?xml version="1.0" encoding="UTF-8" standalone="yes"?>
<Relationships xmlns="http://schemas.openxmlformats.org/package/2006/relationships"><Relationship Id="rId1" Type="http://schemas.openxmlformats.org/officeDocument/2006/relationships/slideLayout" Target="../slideLayouts/slideLayout157.xml"/></Relationships>
</file>

<file path=ppt/slides/_rels/slide1006.xml.rels><?xml version="1.0" encoding="UTF-8" standalone="yes"?>
<Relationships xmlns="http://schemas.openxmlformats.org/package/2006/relationships"><Relationship Id="rId1" Type="http://schemas.openxmlformats.org/officeDocument/2006/relationships/slideLayout" Target="../slideLayouts/slideLayout158.xml"/></Relationships>
</file>

<file path=ppt/slides/_rels/slide1007.xml.rels><?xml version="1.0" encoding="UTF-8" standalone="yes"?>
<Relationships xmlns="http://schemas.openxmlformats.org/package/2006/relationships"><Relationship Id="rId1" Type="http://schemas.openxmlformats.org/officeDocument/2006/relationships/slideLayout" Target="../slideLayouts/slideLayout159.xml"/></Relationships>
</file>

<file path=ppt/slides/_rels/slide1008.xml.rels><?xml version="1.0" encoding="UTF-8" standalone="yes"?>
<Relationships xmlns="http://schemas.openxmlformats.org/package/2006/relationships"><Relationship Id="rId1" Type="http://schemas.openxmlformats.org/officeDocument/2006/relationships/slideLayout" Target="../slideLayouts/slideLayout160.xml"/></Relationships>
</file>

<file path=ppt/slides/_rels/slide1009.xml.rels><?xml version="1.0" encoding="UTF-8" standalone="yes"?>
<Relationships xmlns="http://schemas.openxmlformats.org/package/2006/relationships"><Relationship Id="rId1" Type="http://schemas.openxmlformats.org/officeDocument/2006/relationships/slideLayout" Target="../slideLayouts/slideLayout16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11.xml.rels><?xml version="1.0" encoding="UTF-8" standalone="yes"?>
<Relationships xmlns="http://schemas.openxmlformats.org/package/2006/relationships"><Relationship Id="rId1" Type="http://schemas.openxmlformats.org/officeDocument/2006/relationships/slideLayout" Target="../slideLayouts/slideLayout162.xml"/></Relationships>
</file>

<file path=ppt/slides/_rels/slide1012.xml.rels><?xml version="1.0" encoding="UTF-8" standalone="yes"?>
<Relationships xmlns="http://schemas.openxmlformats.org/package/2006/relationships"><Relationship Id="rId1" Type="http://schemas.openxmlformats.org/officeDocument/2006/relationships/slideLayout" Target="../slideLayouts/slideLayout163.xml"/></Relationships>
</file>

<file path=ppt/slides/_rels/slide1013.xml.rels><?xml version="1.0" encoding="UTF-8" standalone="yes"?>
<Relationships xmlns="http://schemas.openxmlformats.org/package/2006/relationships"><Relationship Id="rId1" Type="http://schemas.openxmlformats.org/officeDocument/2006/relationships/slideLayout" Target="../slideLayouts/slideLayout164.xml"/></Relationships>
</file>

<file path=ppt/slides/_rels/slide1014.xml.rels><?xml version="1.0" encoding="UTF-8" standalone="yes"?>
<Relationships xmlns="http://schemas.openxmlformats.org/package/2006/relationships"><Relationship Id="rId1" Type="http://schemas.openxmlformats.org/officeDocument/2006/relationships/slideLayout" Target="../slideLayouts/slideLayout165.xml"/></Relationships>
</file>

<file path=ppt/slides/_rels/slide10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16.xml.rels><?xml version="1.0" encoding="UTF-8" standalone="yes"?>
<Relationships xmlns="http://schemas.openxmlformats.org/package/2006/relationships"><Relationship Id="rId1" Type="http://schemas.openxmlformats.org/officeDocument/2006/relationships/slideLayout" Target="../slideLayouts/slideLayout166.xml"/></Relationships>
</file>

<file path=ppt/slides/_rels/slide1017.xml.rels><?xml version="1.0" encoding="UTF-8" standalone="yes"?>
<Relationships xmlns="http://schemas.openxmlformats.org/package/2006/relationships"><Relationship Id="rId1" Type="http://schemas.openxmlformats.org/officeDocument/2006/relationships/slideLayout" Target="../slideLayouts/slideLayout167.xml"/></Relationships>
</file>

<file path=ppt/slides/_rels/slide1018.xml.rels><?xml version="1.0" encoding="UTF-8" standalone="yes"?>
<Relationships xmlns="http://schemas.openxmlformats.org/package/2006/relationships"><Relationship Id="rId1" Type="http://schemas.openxmlformats.org/officeDocument/2006/relationships/slideLayout" Target="../slideLayouts/slideLayout168.xml"/></Relationships>
</file>

<file path=ppt/slides/_rels/slide1019.xml.rels><?xml version="1.0" encoding="UTF-8" standalone="yes"?>
<Relationships xmlns="http://schemas.openxmlformats.org/package/2006/relationships"><Relationship Id="rId1" Type="http://schemas.openxmlformats.org/officeDocument/2006/relationships/slideLayout" Target="../slideLayouts/slideLayout169.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0.xml.rels><?xml version="1.0" encoding="UTF-8" standalone="yes"?>
<Relationships xmlns="http://schemas.openxmlformats.org/package/2006/relationships"><Relationship Id="rId1" Type="http://schemas.openxmlformats.org/officeDocument/2006/relationships/slideLayout" Target="../slideLayouts/slideLayout170.xml"/></Relationships>
</file>

<file path=ppt/slides/_rels/slide1021.xml.rels><?xml version="1.0" encoding="UTF-8" standalone="yes"?>
<Relationships xmlns="http://schemas.openxmlformats.org/package/2006/relationships"><Relationship Id="rId1" Type="http://schemas.openxmlformats.org/officeDocument/2006/relationships/slideLayout" Target="../slideLayouts/slideLayout171.xml"/></Relationships>
</file>

<file path=ppt/slides/_rels/slide1022.xml.rels><?xml version="1.0" encoding="UTF-8" standalone="yes"?>
<Relationships xmlns="http://schemas.openxmlformats.org/package/2006/relationships"><Relationship Id="rId1" Type="http://schemas.openxmlformats.org/officeDocument/2006/relationships/slideLayout" Target="../slideLayouts/slideLayout172.xml"/></Relationships>
</file>

<file path=ppt/slides/_rels/slide1023.xml.rels><?xml version="1.0" encoding="UTF-8" standalone="yes"?>
<Relationships xmlns="http://schemas.openxmlformats.org/package/2006/relationships"><Relationship Id="rId1" Type="http://schemas.openxmlformats.org/officeDocument/2006/relationships/slideLayout" Target="../slideLayouts/slideLayout173.xml"/></Relationships>
</file>

<file path=ppt/slides/_rels/slide1024.xml.rels><?xml version="1.0" encoding="UTF-8" standalone="yes"?>
<Relationships xmlns="http://schemas.openxmlformats.org/package/2006/relationships"><Relationship Id="rId1" Type="http://schemas.openxmlformats.org/officeDocument/2006/relationships/slideLayout" Target="../slideLayouts/slideLayout174.xml"/></Relationships>
</file>

<file path=ppt/slides/_rels/slide1025.xml.rels><?xml version="1.0" encoding="UTF-8" standalone="yes"?>
<Relationships xmlns="http://schemas.openxmlformats.org/package/2006/relationships"><Relationship Id="rId1" Type="http://schemas.openxmlformats.org/officeDocument/2006/relationships/slideLayout" Target="../slideLayouts/slideLayout175.xml"/></Relationships>
</file>

<file path=ppt/slides/_rels/slide10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7.xml.rels><?xml version="1.0" encoding="UTF-8" standalone="yes"?>
<Relationships xmlns="http://schemas.openxmlformats.org/package/2006/relationships"><Relationship Id="rId1" Type="http://schemas.openxmlformats.org/officeDocument/2006/relationships/slideLayout" Target="../slideLayouts/slideLayout176.xml"/></Relationships>
</file>

<file path=ppt/slides/_rels/slide1028.xml.rels><?xml version="1.0" encoding="UTF-8" standalone="yes"?>
<Relationships xmlns="http://schemas.openxmlformats.org/package/2006/relationships"><Relationship Id="rId1" Type="http://schemas.openxmlformats.org/officeDocument/2006/relationships/slideLayout" Target="../slideLayouts/slideLayout177.xml"/></Relationships>
</file>

<file path=ppt/slides/_rels/slide1029.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0.xml.rels><?xml version="1.0" encoding="UTF-8" standalone="yes"?>
<Relationships xmlns="http://schemas.openxmlformats.org/package/2006/relationships"><Relationship Id="rId1" Type="http://schemas.openxmlformats.org/officeDocument/2006/relationships/slideLayout" Target="../slideLayouts/slideLayout179.xml"/></Relationships>
</file>

<file path=ppt/slides/_rels/slide1031.xml.rels><?xml version="1.0" encoding="UTF-8" standalone="yes"?>
<Relationships xmlns="http://schemas.openxmlformats.org/package/2006/relationships"><Relationship Id="rId1" Type="http://schemas.openxmlformats.org/officeDocument/2006/relationships/slideLayout" Target="../slideLayouts/slideLayout180.xml"/></Relationships>
</file>

<file path=ppt/slides/_rels/slide1032.xml.rels><?xml version="1.0" encoding="UTF-8" standalone="yes"?>
<Relationships xmlns="http://schemas.openxmlformats.org/package/2006/relationships"><Relationship Id="rId1" Type="http://schemas.openxmlformats.org/officeDocument/2006/relationships/slideLayout" Target="../slideLayouts/slideLayout181.xml"/></Relationships>
</file>

<file path=ppt/slides/_rels/slide10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34.xml.rels><?xml version="1.0" encoding="UTF-8" standalone="yes"?>
<Relationships xmlns="http://schemas.openxmlformats.org/package/2006/relationships"><Relationship Id="rId1" Type="http://schemas.openxmlformats.org/officeDocument/2006/relationships/slideLayout" Target="../slideLayouts/slideLayout182.xml"/></Relationships>
</file>

<file path=ppt/slides/_rels/slide1035.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1036.xml.rels><?xml version="1.0" encoding="UTF-8" standalone="yes"?>
<Relationships xmlns="http://schemas.openxmlformats.org/package/2006/relationships"><Relationship Id="rId1" Type="http://schemas.openxmlformats.org/officeDocument/2006/relationships/slideLayout" Target="../slideLayouts/slideLayout184.xml"/></Relationships>
</file>

<file path=ppt/slides/_rels/slide1037.xml.rels><?xml version="1.0" encoding="UTF-8" standalone="yes"?>
<Relationships xmlns="http://schemas.openxmlformats.org/package/2006/relationships"><Relationship Id="rId1" Type="http://schemas.openxmlformats.org/officeDocument/2006/relationships/slideLayout" Target="../slideLayouts/slideLayout185.xml"/></Relationships>
</file>

<file path=ppt/slides/_rels/slide1038.xml.rels><?xml version="1.0" encoding="UTF-8" standalone="yes"?>
<Relationships xmlns="http://schemas.openxmlformats.org/package/2006/relationships"><Relationship Id="rId1" Type="http://schemas.openxmlformats.org/officeDocument/2006/relationships/slideLayout" Target="../slideLayouts/slideLayout186.xml"/></Relationships>
</file>

<file path=ppt/slides/_rels/slide1039.xml.rels><?xml version="1.0" encoding="UTF-8" standalone="yes"?>
<Relationships xmlns="http://schemas.openxmlformats.org/package/2006/relationships"><Relationship Id="rId1" Type="http://schemas.openxmlformats.org/officeDocument/2006/relationships/slideLayout" Target="../slideLayouts/slideLayout18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0.xml.rels><?xml version="1.0" encoding="UTF-8" standalone="yes"?>
<Relationships xmlns="http://schemas.openxmlformats.org/package/2006/relationships"><Relationship Id="rId1" Type="http://schemas.openxmlformats.org/officeDocument/2006/relationships/slideLayout" Target="../slideLayouts/slideLayout188.xml"/></Relationships>
</file>

<file path=ppt/slides/_rels/slide1041.xml.rels><?xml version="1.0" encoding="UTF-8" standalone="yes"?>
<Relationships xmlns="http://schemas.openxmlformats.org/package/2006/relationships"><Relationship Id="rId1" Type="http://schemas.openxmlformats.org/officeDocument/2006/relationships/slideLayout" Target="../slideLayouts/slideLayout189.xml"/></Relationships>
</file>

<file path=ppt/slides/_rels/slide1042.xml.rels><?xml version="1.0" encoding="UTF-8" standalone="yes"?>
<Relationships xmlns="http://schemas.openxmlformats.org/package/2006/relationships"><Relationship Id="rId1" Type="http://schemas.openxmlformats.org/officeDocument/2006/relationships/slideLayout" Target="../slideLayouts/slideLayout190.xml"/></Relationships>
</file>

<file path=ppt/slides/_rels/slide1043.xml.rels><?xml version="1.0" encoding="UTF-8" standalone="yes"?>
<Relationships xmlns="http://schemas.openxmlformats.org/package/2006/relationships"><Relationship Id="rId1" Type="http://schemas.openxmlformats.org/officeDocument/2006/relationships/slideLayout" Target="../slideLayouts/slideLayout191.xml"/></Relationships>
</file>

<file path=ppt/slides/_rels/slide1044.xml.rels><?xml version="1.0" encoding="UTF-8" standalone="yes"?>
<Relationships xmlns="http://schemas.openxmlformats.org/package/2006/relationships"><Relationship Id="rId1" Type="http://schemas.openxmlformats.org/officeDocument/2006/relationships/slideLayout" Target="../slideLayouts/slideLayout192.xml"/></Relationships>
</file>

<file path=ppt/slides/_rels/slide1045.xml.rels><?xml version="1.0" encoding="UTF-8" standalone="yes"?>
<Relationships xmlns="http://schemas.openxmlformats.org/package/2006/relationships"><Relationship Id="rId1" Type="http://schemas.openxmlformats.org/officeDocument/2006/relationships/slideLayout" Target="../slideLayouts/slideLayout193.xml"/></Relationships>
</file>

<file path=ppt/slides/_rels/slide10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5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5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5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5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5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5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5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6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06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6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6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07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07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0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7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7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7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7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078.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0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08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8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0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08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0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0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09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09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095.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096.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0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0.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10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10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103.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10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105.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106.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08.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109.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0.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11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112.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111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1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15.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116.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117.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118.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1119.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0.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1121.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12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123.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124.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11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26.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1127.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1128.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1129.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0.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11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2.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1133.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1134.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1135.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136.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137.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1138.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1139.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2.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11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84.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1185.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1186.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1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88.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1189.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0.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1191.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1192.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11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94.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1195.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196.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1197.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1198.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1199.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0.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1201.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1202.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1203.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1204.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12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06.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1207.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1208.xml.rels><?xml version="1.0" encoding="UTF-8" standalone="yes"?>
<Relationships xmlns="http://schemas.openxmlformats.org/package/2006/relationships"><Relationship Id="rId1" Type="http://schemas.openxmlformats.org/officeDocument/2006/relationships/slideLayout" Target="../slideLayouts/slideLayout105.xml"/></Relationships>
</file>

<file path=ppt/slides/_rels/slide1209.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0.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1211.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12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13.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1214.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1215.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1216.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1217.xml.rels><?xml version="1.0" encoding="UTF-8" standalone="yes"?>
<Relationships xmlns="http://schemas.openxmlformats.org/package/2006/relationships"><Relationship Id="rId1" Type="http://schemas.openxmlformats.org/officeDocument/2006/relationships/slideLayout" Target="../slideLayouts/slideLayout113.xml"/></Relationships>
</file>

<file path=ppt/slides/_rels/slide12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19.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0.xml.rels><?xml version="1.0" encoding="UTF-8" standalone="yes"?>
<Relationships xmlns="http://schemas.openxmlformats.org/package/2006/relationships"><Relationship Id="rId1" Type="http://schemas.openxmlformats.org/officeDocument/2006/relationships/slideLayout" Target="../slideLayouts/slideLayout115.xml"/></Relationships>
</file>

<file path=ppt/slides/_rels/slide1221.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1222.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12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24.xml.rels><?xml version="1.0" encoding="UTF-8" standalone="yes"?>
<Relationships xmlns="http://schemas.openxmlformats.org/package/2006/relationships"><Relationship Id="rId1" Type="http://schemas.openxmlformats.org/officeDocument/2006/relationships/slideLayout" Target="../slideLayouts/slideLayout118.xml"/></Relationships>
</file>

<file path=ppt/slides/_rels/slide1225.xml.rels><?xml version="1.0" encoding="UTF-8" standalone="yes"?>
<Relationships xmlns="http://schemas.openxmlformats.org/package/2006/relationships"><Relationship Id="rId1" Type="http://schemas.openxmlformats.org/officeDocument/2006/relationships/slideLayout" Target="../slideLayouts/slideLayout119.xml"/></Relationships>
</file>

<file path=ppt/slides/_rels/slide1226.xml.rels><?xml version="1.0" encoding="UTF-8" standalone="yes"?>
<Relationships xmlns="http://schemas.openxmlformats.org/package/2006/relationships"><Relationship Id="rId1" Type="http://schemas.openxmlformats.org/officeDocument/2006/relationships/slideLayout" Target="../slideLayouts/slideLayout120.xml"/></Relationships>
</file>

<file path=ppt/slides/_rels/slide1227.xml.rels><?xml version="1.0" encoding="UTF-8" standalone="yes"?>
<Relationships xmlns="http://schemas.openxmlformats.org/package/2006/relationships"><Relationship Id="rId1" Type="http://schemas.openxmlformats.org/officeDocument/2006/relationships/slideLayout" Target="../slideLayouts/slideLayout121.xml"/></Relationships>
</file>

<file path=ppt/slides/_rels/slide1228.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1229.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0.xml.rels><?xml version="1.0" encoding="UTF-8" standalone="yes"?>
<Relationships xmlns="http://schemas.openxmlformats.org/package/2006/relationships"><Relationship Id="rId1" Type="http://schemas.openxmlformats.org/officeDocument/2006/relationships/slideLayout" Target="../slideLayouts/slideLayout143.xml"/></Relationships>
</file>

<file path=ppt/slides/_rels/slide12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62.xml.rels><?xml version="1.0" encoding="UTF-8" standalone="yes"?>
<Relationships xmlns="http://schemas.openxmlformats.org/package/2006/relationships"><Relationship Id="rId1" Type="http://schemas.openxmlformats.org/officeDocument/2006/relationships/slideLayout" Target="../slideLayouts/slideLayout124.xml"/></Relationships>
</file>

<file path=ppt/slides/_rels/slide1263.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1264.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1265.xml.rels><?xml version="1.0" encoding="UTF-8" standalone="yes"?>
<Relationships xmlns="http://schemas.openxmlformats.org/package/2006/relationships"><Relationship Id="rId1" Type="http://schemas.openxmlformats.org/officeDocument/2006/relationships/slideLayout" Target="../slideLayouts/slideLayout127.xml"/></Relationships>
</file>

<file path=ppt/slides/_rels/slide1266.xml.rels><?xml version="1.0" encoding="UTF-8" standalone="yes"?>
<Relationships xmlns="http://schemas.openxmlformats.org/package/2006/relationships"><Relationship Id="rId1" Type="http://schemas.openxmlformats.org/officeDocument/2006/relationships/slideLayout" Target="../slideLayouts/slideLayout128.xml"/></Relationships>
</file>

<file path=ppt/slides/_rels/slide1267.xml.rels><?xml version="1.0" encoding="UTF-8" standalone="yes"?>
<Relationships xmlns="http://schemas.openxmlformats.org/package/2006/relationships"><Relationship Id="rId1" Type="http://schemas.openxmlformats.org/officeDocument/2006/relationships/slideLayout" Target="../slideLayouts/slideLayout129.xml"/></Relationships>
</file>

<file path=ppt/slides/_rels/slide1268.xml.rels><?xml version="1.0" encoding="UTF-8" standalone="yes"?>
<Relationships xmlns="http://schemas.openxmlformats.org/package/2006/relationships"><Relationship Id="rId1" Type="http://schemas.openxmlformats.org/officeDocument/2006/relationships/slideLayout" Target="../slideLayouts/slideLayout130.xml"/></Relationships>
</file>

<file path=ppt/slides/_rels/slide12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0.xml.rels><?xml version="1.0" encoding="UTF-8" standalone="yes"?>
<Relationships xmlns="http://schemas.openxmlformats.org/package/2006/relationships"><Relationship Id="rId1" Type="http://schemas.openxmlformats.org/officeDocument/2006/relationships/slideLayout" Target="../slideLayouts/slideLayout131.xml"/></Relationships>
</file>

<file path=ppt/slides/_rels/slide1271.xml.rels><?xml version="1.0" encoding="UTF-8" standalone="yes"?>
<Relationships xmlns="http://schemas.openxmlformats.org/package/2006/relationships"><Relationship Id="rId1" Type="http://schemas.openxmlformats.org/officeDocument/2006/relationships/slideLayout" Target="../slideLayouts/slideLayout132.xml"/></Relationships>
</file>

<file path=ppt/slides/_rels/slide1272.xml.rels><?xml version="1.0" encoding="UTF-8" standalone="yes"?>
<Relationships xmlns="http://schemas.openxmlformats.org/package/2006/relationships"><Relationship Id="rId1" Type="http://schemas.openxmlformats.org/officeDocument/2006/relationships/slideLayout" Target="../slideLayouts/slideLayout133.xml"/></Relationships>
</file>

<file path=ppt/slides/_rels/slide1273.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1274.xml.rels><?xml version="1.0" encoding="UTF-8" standalone="yes"?>
<Relationships xmlns="http://schemas.openxmlformats.org/package/2006/relationships"><Relationship Id="rId1" Type="http://schemas.openxmlformats.org/officeDocument/2006/relationships/slideLayout" Target="../slideLayouts/slideLayout135.xml"/></Relationships>
</file>

<file path=ppt/slides/_rels/slide1275.xml.rels><?xml version="1.0" encoding="UTF-8" standalone="yes"?>
<Relationships xmlns="http://schemas.openxmlformats.org/package/2006/relationships"><Relationship Id="rId1" Type="http://schemas.openxmlformats.org/officeDocument/2006/relationships/slideLayout" Target="../slideLayouts/slideLayout136.xml"/></Relationships>
</file>

<file path=ppt/slides/_rels/slide12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77.xml.rels><?xml version="1.0" encoding="UTF-8" standalone="yes"?>
<Relationships xmlns="http://schemas.openxmlformats.org/package/2006/relationships"><Relationship Id="rId1" Type="http://schemas.openxmlformats.org/officeDocument/2006/relationships/slideLayout" Target="../slideLayouts/slideLayout137.xml"/></Relationships>
</file>

<file path=ppt/slides/_rels/slide1278.xml.rels><?xml version="1.0" encoding="UTF-8" standalone="yes"?>
<Relationships xmlns="http://schemas.openxmlformats.org/package/2006/relationships"><Relationship Id="rId1" Type="http://schemas.openxmlformats.org/officeDocument/2006/relationships/slideLayout" Target="../slideLayouts/slideLayout138.xml"/></Relationships>
</file>

<file path=ppt/slides/_rels/slide1279.xml.rels><?xml version="1.0" encoding="UTF-8" standalone="yes"?>
<Relationships xmlns="http://schemas.openxmlformats.org/package/2006/relationships"><Relationship Id="rId1" Type="http://schemas.openxmlformats.org/officeDocument/2006/relationships/slideLayout" Target="../slideLayouts/slideLayout139.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0.xml.rels><?xml version="1.0" encoding="UTF-8" standalone="yes"?>
<Relationships xmlns="http://schemas.openxmlformats.org/package/2006/relationships"><Relationship Id="rId1" Type="http://schemas.openxmlformats.org/officeDocument/2006/relationships/slideLayout" Target="../slideLayouts/slideLayout140.xml"/></Relationships>
</file>

<file path=ppt/slides/_rels/slide1281.xml.rels><?xml version="1.0" encoding="UTF-8" standalone="yes"?>
<Relationships xmlns="http://schemas.openxmlformats.org/package/2006/relationships"><Relationship Id="rId1" Type="http://schemas.openxmlformats.org/officeDocument/2006/relationships/slideLayout" Target="../slideLayouts/slideLayout141.xml"/></Relationships>
</file>

<file path=ppt/slides/_rels/slide1282.xml.rels><?xml version="1.0" encoding="UTF-8" standalone="yes"?>
<Relationships xmlns="http://schemas.openxmlformats.org/package/2006/relationships"><Relationship Id="rId1" Type="http://schemas.openxmlformats.org/officeDocument/2006/relationships/slideLayout" Target="../slideLayouts/slideLayout142.xml"/></Relationships>
</file>

<file path=ppt/slides/_rels/slide12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3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3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3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3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3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3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13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13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13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13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13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13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13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13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13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134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134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134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134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134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134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134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134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134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28.xml"/></Relationships>
</file>

<file path=ppt/slides/_rels/slide135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13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135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135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135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28.xml"/></Relationships>
</file>

<file path=ppt/slides/_rels/slide135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135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135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136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136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28.xml"/></Relationships>
</file>

<file path=ppt/slides/_rels/slide136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136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136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136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136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136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136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28.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137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137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137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137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137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137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137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137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13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5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5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4.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16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3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0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0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0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0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0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70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0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0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70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7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1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71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7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1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71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71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71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72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72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72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72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72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72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72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728.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729.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3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731.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7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3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73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735.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73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737.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738.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739.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0.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1741.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742.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743.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1744.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745.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746.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747.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748.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1749.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51.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1752.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75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754.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755.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1756.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1757.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1758.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1759.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0.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1761.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1762.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1763.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1764.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765.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7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67.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1768.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1769.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70.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1771.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1772.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1773.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774.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1775.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1776.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17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78.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1779.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0.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1781.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782.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1783.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1784.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1785.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1786.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1787.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1788.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1789.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0.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1791.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17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93.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1794.xml.rels><?xml version="1.0" encoding="UTF-8" standalone="yes"?>
<Relationships xmlns="http://schemas.openxmlformats.org/package/2006/relationships"><Relationship Id="rId1" Type="http://schemas.openxmlformats.org/officeDocument/2006/relationships/slideLayout" Target="../slideLayouts/slideLayout105.xml"/></Relationships>
</file>

<file path=ppt/slides/_rels/slide17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96.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1797.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17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99.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0.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1801.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1802.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18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04.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1805.xml.rels><?xml version="1.0" encoding="UTF-8" standalone="yes"?>
<Relationships xmlns="http://schemas.openxmlformats.org/package/2006/relationships"><Relationship Id="rId1" Type="http://schemas.openxmlformats.org/officeDocument/2006/relationships/slideLayout" Target="../slideLayouts/slideLayout113.xml"/></Relationships>
</file>

<file path=ppt/slides/_rels/slide1806.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1807.xml.rels><?xml version="1.0" encoding="UTF-8" standalone="yes"?>
<Relationships xmlns="http://schemas.openxmlformats.org/package/2006/relationships"><Relationship Id="rId1" Type="http://schemas.openxmlformats.org/officeDocument/2006/relationships/slideLayout" Target="../slideLayouts/slideLayout115.xml"/></Relationships>
</file>

<file path=ppt/slides/_rels/slide1808.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18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0.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1811.xml.rels><?xml version="1.0" encoding="UTF-8" standalone="yes"?>
<Relationships xmlns="http://schemas.openxmlformats.org/package/2006/relationships"><Relationship Id="rId1" Type="http://schemas.openxmlformats.org/officeDocument/2006/relationships/slideLayout" Target="../slideLayouts/slideLayout118.xml"/></Relationships>
</file>

<file path=ppt/slides/_rels/slide1812.xml.rels><?xml version="1.0" encoding="UTF-8" standalone="yes"?>
<Relationships xmlns="http://schemas.openxmlformats.org/package/2006/relationships"><Relationship Id="rId1" Type="http://schemas.openxmlformats.org/officeDocument/2006/relationships/slideLayout" Target="../slideLayouts/slideLayout119.xml"/></Relationships>
</file>

<file path=ppt/slides/_rels/slide1813.xml.rels><?xml version="1.0" encoding="UTF-8" standalone="yes"?>
<Relationships xmlns="http://schemas.openxmlformats.org/package/2006/relationships"><Relationship Id="rId1" Type="http://schemas.openxmlformats.org/officeDocument/2006/relationships/slideLayout" Target="../slideLayouts/slideLayout120.xml"/></Relationships>
</file>

<file path=ppt/slides/_rels/slide18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15.xml.rels><?xml version="1.0" encoding="UTF-8" standalone="yes"?>
<Relationships xmlns="http://schemas.openxmlformats.org/package/2006/relationships"><Relationship Id="rId1" Type="http://schemas.openxmlformats.org/officeDocument/2006/relationships/slideLayout" Target="../slideLayouts/slideLayout121.xml"/></Relationships>
</file>

<file path=ppt/slides/_rels/slide1816.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1817.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1818.xml.rels><?xml version="1.0" encoding="UTF-8" standalone="yes"?>
<Relationships xmlns="http://schemas.openxmlformats.org/package/2006/relationships"><Relationship Id="rId1" Type="http://schemas.openxmlformats.org/officeDocument/2006/relationships/slideLayout" Target="../slideLayouts/slideLayout124.xml"/></Relationships>
</file>

<file path=ppt/slides/_rels/slide1819.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0.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1821.xml.rels><?xml version="1.0" encoding="UTF-8" standalone="yes"?>
<Relationships xmlns="http://schemas.openxmlformats.org/package/2006/relationships"><Relationship Id="rId1" Type="http://schemas.openxmlformats.org/officeDocument/2006/relationships/slideLayout" Target="../slideLayouts/slideLayout127.xml"/></Relationships>
</file>

<file path=ppt/slides/_rels/slide1822.xml.rels><?xml version="1.0" encoding="UTF-8" standalone="yes"?>
<Relationships xmlns="http://schemas.openxmlformats.org/package/2006/relationships"><Relationship Id="rId1" Type="http://schemas.openxmlformats.org/officeDocument/2006/relationships/slideLayout" Target="../slideLayouts/slideLayout128.xml"/></Relationships>
</file>

<file path=ppt/slides/_rels/slide1823.xml.rels><?xml version="1.0" encoding="UTF-8" standalone="yes"?>
<Relationships xmlns="http://schemas.openxmlformats.org/package/2006/relationships"><Relationship Id="rId1" Type="http://schemas.openxmlformats.org/officeDocument/2006/relationships/slideLayout" Target="../slideLayouts/slideLayout129.xml"/></Relationships>
</file>

<file path=ppt/slides/_rels/slide18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25.xml.rels><?xml version="1.0" encoding="UTF-8" standalone="yes"?>
<Relationships xmlns="http://schemas.openxmlformats.org/package/2006/relationships"><Relationship Id="rId1" Type="http://schemas.openxmlformats.org/officeDocument/2006/relationships/slideLayout" Target="../slideLayouts/slideLayout130.xml"/></Relationships>
</file>

<file path=ppt/slides/_rels/slide1826.xml.rels><?xml version="1.0" encoding="UTF-8" standalone="yes"?>
<Relationships xmlns="http://schemas.openxmlformats.org/package/2006/relationships"><Relationship Id="rId1" Type="http://schemas.openxmlformats.org/officeDocument/2006/relationships/slideLayout" Target="../slideLayouts/slideLayout131.xml"/></Relationships>
</file>

<file path=ppt/slides/_rels/slide1827.xml.rels><?xml version="1.0" encoding="UTF-8" standalone="yes"?>
<Relationships xmlns="http://schemas.openxmlformats.org/package/2006/relationships"><Relationship Id="rId1" Type="http://schemas.openxmlformats.org/officeDocument/2006/relationships/slideLayout" Target="../slideLayouts/slideLayout132.xml"/></Relationships>
</file>

<file path=ppt/slides/_rels/slide1828.xml.rels><?xml version="1.0" encoding="UTF-8" standalone="yes"?>
<Relationships xmlns="http://schemas.openxmlformats.org/package/2006/relationships"><Relationship Id="rId1" Type="http://schemas.openxmlformats.org/officeDocument/2006/relationships/slideLayout" Target="../slideLayouts/slideLayout133.xml"/></Relationships>
</file>

<file path=ppt/slides/_rels/slide18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0.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1831.xml.rels><?xml version="1.0" encoding="UTF-8" standalone="yes"?>
<Relationships xmlns="http://schemas.openxmlformats.org/package/2006/relationships"><Relationship Id="rId1" Type="http://schemas.openxmlformats.org/officeDocument/2006/relationships/slideLayout" Target="../slideLayouts/slideLayout135.xml"/></Relationships>
</file>

<file path=ppt/slides/_rels/slide1832.xml.rels><?xml version="1.0" encoding="UTF-8" standalone="yes"?>
<Relationships xmlns="http://schemas.openxmlformats.org/package/2006/relationships"><Relationship Id="rId1" Type="http://schemas.openxmlformats.org/officeDocument/2006/relationships/slideLayout" Target="../slideLayouts/slideLayout136.xml"/></Relationships>
</file>

<file path=ppt/slides/_rels/slide1833.xml.rels><?xml version="1.0" encoding="UTF-8" standalone="yes"?>
<Relationships xmlns="http://schemas.openxmlformats.org/package/2006/relationships"><Relationship Id="rId1" Type="http://schemas.openxmlformats.org/officeDocument/2006/relationships/slideLayout" Target="../slideLayouts/slideLayout137.xml"/></Relationships>
</file>

<file path=ppt/slides/_rels/slide1834.xml.rels><?xml version="1.0" encoding="UTF-8" standalone="yes"?>
<Relationships xmlns="http://schemas.openxmlformats.org/package/2006/relationships"><Relationship Id="rId1" Type="http://schemas.openxmlformats.org/officeDocument/2006/relationships/slideLayout" Target="../slideLayouts/slideLayout138.xml"/></Relationships>
</file>

<file path=ppt/slides/_rels/slide18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36.xml.rels><?xml version="1.0" encoding="UTF-8" standalone="yes"?>
<Relationships xmlns="http://schemas.openxmlformats.org/package/2006/relationships"><Relationship Id="rId1" Type="http://schemas.openxmlformats.org/officeDocument/2006/relationships/slideLayout" Target="../slideLayouts/slideLayout139.xml"/></Relationships>
</file>

<file path=ppt/slides/_rels/slide1837.xml.rels><?xml version="1.0" encoding="UTF-8" standalone="yes"?>
<Relationships xmlns="http://schemas.openxmlformats.org/package/2006/relationships"><Relationship Id="rId1" Type="http://schemas.openxmlformats.org/officeDocument/2006/relationships/slideLayout" Target="../slideLayouts/slideLayout140.xml"/></Relationships>
</file>

<file path=ppt/slides/_rels/slide1838.xml.rels><?xml version="1.0" encoding="UTF-8" standalone="yes"?>
<Relationships xmlns="http://schemas.openxmlformats.org/package/2006/relationships"><Relationship Id="rId1" Type="http://schemas.openxmlformats.org/officeDocument/2006/relationships/slideLayout" Target="../slideLayouts/slideLayout141.xml"/></Relationships>
</file>

<file path=ppt/slides/_rels/slide1839.xml.rels><?xml version="1.0" encoding="UTF-8" standalone="yes"?>
<Relationships xmlns="http://schemas.openxmlformats.org/package/2006/relationships"><Relationship Id="rId1" Type="http://schemas.openxmlformats.org/officeDocument/2006/relationships/slideLayout" Target="../slideLayouts/slideLayout14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40.xml.rels><?xml version="1.0" encoding="UTF-8" standalone="yes"?>
<Relationships xmlns="http://schemas.openxmlformats.org/package/2006/relationships"><Relationship Id="rId1" Type="http://schemas.openxmlformats.org/officeDocument/2006/relationships/slideLayout" Target="../slideLayouts/slideLayout143.xml"/></Relationships>
</file>

<file path=ppt/slides/_rels/slide1841.xml.rels><?xml version="1.0" encoding="UTF-8" standalone="yes"?>
<Relationships xmlns="http://schemas.openxmlformats.org/package/2006/relationships"><Relationship Id="rId1" Type="http://schemas.openxmlformats.org/officeDocument/2006/relationships/slideLayout" Target="../slideLayouts/slideLayout144.xml"/></Relationships>
</file>

<file path=ppt/slides/_rels/slide1842.xml.rels><?xml version="1.0" encoding="UTF-8" standalone="yes"?>
<Relationships xmlns="http://schemas.openxmlformats.org/package/2006/relationships"><Relationship Id="rId1" Type="http://schemas.openxmlformats.org/officeDocument/2006/relationships/slideLayout" Target="../slideLayouts/slideLayout145.xml"/></Relationships>
</file>

<file path=ppt/slides/_rels/slide1843.xml.rels><?xml version="1.0" encoding="UTF-8" standalone="yes"?>
<Relationships xmlns="http://schemas.openxmlformats.org/package/2006/relationships"><Relationship Id="rId1" Type="http://schemas.openxmlformats.org/officeDocument/2006/relationships/slideLayout" Target="../slideLayouts/slideLayout146.xml"/></Relationships>
</file>

<file path=ppt/slides/_rels/slide1844.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1845.xml.rels><?xml version="1.0" encoding="UTF-8" standalone="yes"?>
<Relationships xmlns="http://schemas.openxmlformats.org/package/2006/relationships"><Relationship Id="rId1" Type="http://schemas.openxmlformats.org/officeDocument/2006/relationships/slideLayout" Target="../slideLayouts/slideLayout148.xml"/></Relationships>
</file>

<file path=ppt/slides/_rels/slide1846.xml.rels><?xml version="1.0" encoding="UTF-8" standalone="yes"?>
<Relationships xmlns="http://schemas.openxmlformats.org/package/2006/relationships"><Relationship Id="rId1" Type="http://schemas.openxmlformats.org/officeDocument/2006/relationships/slideLayout" Target="../slideLayouts/slideLayout149.xml"/></Relationships>
</file>

<file path=ppt/slides/_rels/slide1847.xml.rels><?xml version="1.0" encoding="UTF-8" standalone="yes"?>
<Relationships xmlns="http://schemas.openxmlformats.org/package/2006/relationships"><Relationship Id="rId1" Type="http://schemas.openxmlformats.org/officeDocument/2006/relationships/slideLayout" Target="../slideLayouts/slideLayout150.xml"/></Relationships>
</file>

<file path=ppt/slides/_rels/slide18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49.xml.rels><?xml version="1.0" encoding="UTF-8" standalone="yes"?>
<Relationships xmlns="http://schemas.openxmlformats.org/package/2006/relationships"><Relationship Id="rId1" Type="http://schemas.openxmlformats.org/officeDocument/2006/relationships/slideLayout" Target="../slideLayouts/slideLayout151.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0.xml.rels><?xml version="1.0" encoding="UTF-8" standalone="yes"?>
<Relationships xmlns="http://schemas.openxmlformats.org/package/2006/relationships"><Relationship Id="rId1" Type="http://schemas.openxmlformats.org/officeDocument/2006/relationships/slideLayout" Target="../slideLayouts/slideLayout152.xml"/></Relationships>
</file>

<file path=ppt/slides/_rels/slide1851.xml.rels><?xml version="1.0" encoding="UTF-8" standalone="yes"?>
<Relationships xmlns="http://schemas.openxmlformats.org/package/2006/relationships"><Relationship Id="rId1" Type="http://schemas.openxmlformats.org/officeDocument/2006/relationships/slideLayout" Target="../slideLayouts/slideLayout153.xml"/></Relationships>
</file>

<file path=ppt/slides/_rels/slide1852.xml.rels><?xml version="1.0" encoding="UTF-8" standalone="yes"?>
<Relationships xmlns="http://schemas.openxmlformats.org/package/2006/relationships"><Relationship Id="rId1" Type="http://schemas.openxmlformats.org/officeDocument/2006/relationships/slideLayout" Target="../slideLayouts/slideLayout154.xml"/></Relationships>
</file>

<file path=ppt/slides/_rels/slide1853.xml.rels><?xml version="1.0" encoding="UTF-8" standalone="yes"?>
<Relationships xmlns="http://schemas.openxmlformats.org/package/2006/relationships"><Relationship Id="rId1" Type="http://schemas.openxmlformats.org/officeDocument/2006/relationships/slideLayout" Target="../slideLayouts/slideLayout155.xml"/></Relationships>
</file>

<file path=ppt/slides/_rels/slide1854.xml.rels><?xml version="1.0" encoding="UTF-8" standalone="yes"?>
<Relationships xmlns="http://schemas.openxmlformats.org/package/2006/relationships"><Relationship Id="rId1" Type="http://schemas.openxmlformats.org/officeDocument/2006/relationships/slideLayout" Target="../slideLayouts/slideLayout156.xml"/></Relationships>
</file>

<file path=ppt/slides/_rels/slide1855.xml.rels><?xml version="1.0" encoding="UTF-8" standalone="yes"?>
<Relationships xmlns="http://schemas.openxmlformats.org/package/2006/relationships"><Relationship Id="rId1" Type="http://schemas.openxmlformats.org/officeDocument/2006/relationships/slideLayout" Target="../slideLayouts/slideLayout157.xml"/></Relationships>
</file>

<file path=ppt/slides/_rels/slide1856.xml.rels><?xml version="1.0" encoding="UTF-8" standalone="yes"?>
<Relationships xmlns="http://schemas.openxmlformats.org/package/2006/relationships"><Relationship Id="rId1" Type="http://schemas.openxmlformats.org/officeDocument/2006/relationships/slideLayout" Target="../slideLayouts/slideLayout158.xml"/></Relationships>
</file>

<file path=ppt/slides/_rels/slide1857.xml.rels><?xml version="1.0" encoding="UTF-8" standalone="yes"?>
<Relationships xmlns="http://schemas.openxmlformats.org/package/2006/relationships"><Relationship Id="rId1" Type="http://schemas.openxmlformats.org/officeDocument/2006/relationships/slideLayout" Target="../slideLayouts/slideLayout159.xml"/></Relationships>
</file>

<file path=ppt/slides/_rels/slide1858.xml.rels><?xml version="1.0" encoding="UTF-8" standalone="yes"?>
<Relationships xmlns="http://schemas.openxmlformats.org/package/2006/relationships"><Relationship Id="rId1" Type="http://schemas.openxmlformats.org/officeDocument/2006/relationships/slideLayout" Target="../slideLayouts/slideLayout160.xml"/></Relationships>
</file>

<file path=ppt/slides/_rels/slide1859.xml.rels><?xml version="1.0" encoding="UTF-8" standalone="yes"?>
<Relationships xmlns="http://schemas.openxmlformats.org/package/2006/relationships"><Relationship Id="rId1" Type="http://schemas.openxmlformats.org/officeDocument/2006/relationships/slideLayout" Target="../slideLayouts/slideLayout161.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61.xml.rels><?xml version="1.0" encoding="UTF-8" standalone="yes"?>
<Relationships xmlns="http://schemas.openxmlformats.org/package/2006/relationships"><Relationship Id="rId1" Type="http://schemas.openxmlformats.org/officeDocument/2006/relationships/slideLayout" Target="../slideLayouts/slideLayout162.xml"/></Relationships>
</file>

<file path=ppt/slides/_rels/slide1862.xml.rels><?xml version="1.0" encoding="UTF-8" standalone="yes"?>
<Relationships xmlns="http://schemas.openxmlformats.org/package/2006/relationships"><Relationship Id="rId1" Type="http://schemas.openxmlformats.org/officeDocument/2006/relationships/slideLayout" Target="../slideLayouts/slideLayout163.xml"/></Relationships>
</file>

<file path=ppt/slides/_rels/slide18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4.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64.xml"/></Relationships>
</file>

<file path=ppt/slides/_rels/slide1865.xml.rels><?xml version="1.0" encoding="UTF-8" standalone="yes"?>
<Relationships xmlns="http://schemas.openxmlformats.org/package/2006/relationships"><Relationship Id="rId1" Type="http://schemas.openxmlformats.org/officeDocument/2006/relationships/slideLayout" Target="../slideLayouts/slideLayout165.xml"/></Relationships>
</file>

<file path=ppt/slides/_rels/slide1866.xml.rels><?xml version="1.0" encoding="UTF-8" standalone="yes"?>
<Relationships xmlns="http://schemas.openxmlformats.org/package/2006/relationships"><Relationship Id="rId1" Type="http://schemas.openxmlformats.org/officeDocument/2006/relationships/slideLayout" Target="../slideLayouts/slideLayout166.xml"/></Relationships>
</file>

<file path=ppt/slides/_rels/slide1867.xml.rels><?xml version="1.0" encoding="UTF-8" standalone="yes"?>
<Relationships xmlns="http://schemas.openxmlformats.org/package/2006/relationships"><Relationship Id="rId1" Type="http://schemas.openxmlformats.org/officeDocument/2006/relationships/slideLayout" Target="../slideLayouts/slideLayout167.xml"/></Relationships>
</file>

<file path=ppt/slides/_rels/slide1868.xml.rels><?xml version="1.0" encoding="UTF-8" standalone="yes"?>
<Relationships xmlns="http://schemas.openxmlformats.org/package/2006/relationships"><Relationship Id="rId1" Type="http://schemas.openxmlformats.org/officeDocument/2006/relationships/slideLayout" Target="../slideLayouts/slideLayout168.xml"/></Relationships>
</file>

<file path=ppt/slides/_rels/slide18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0.xml.rels><?xml version="1.0" encoding="UTF-8" standalone="yes"?>
<Relationships xmlns="http://schemas.openxmlformats.org/package/2006/relationships"><Relationship Id="rId1" Type="http://schemas.openxmlformats.org/officeDocument/2006/relationships/slideLayout" Target="../slideLayouts/slideLayout169.xml"/></Relationships>
</file>

<file path=ppt/slides/_rels/slide1871.xml.rels><?xml version="1.0" encoding="UTF-8" standalone="yes"?>
<Relationships xmlns="http://schemas.openxmlformats.org/package/2006/relationships"><Relationship Id="rId1" Type="http://schemas.openxmlformats.org/officeDocument/2006/relationships/slideLayout" Target="../slideLayouts/slideLayout170.xml"/></Relationships>
</file>

<file path=ppt/slides/_rels/slide18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3.xml.rels><?xml version="1.0" encoding="UTF-8" standalone="yes"?>
<Relationships xmlns="http://schemas.openxmlformats.org/package/2006/relationships"><Relationship Id="rId1" Type="http://schemas.openxmlformats.org/officeDocument/2006/relationships/slideLayout" Target="../slideLayouts/slideLayout171.xml"/></Relationships>
</file>

<file path=ppt/slides/_rels/slide1874.xml.rels><?xml version="1.0" encoding="UTF-8" standalone="yes"?>
<Relationships xmlns="http://schemas.openxmlformats.org/package/2006/relationships"><Relationship Id="rId1" Type="http://schemas.openxmlformats.org/officeDocument/2006/relationships/slideLayout" Target="../slideLayouts/slideLayout172.xml"/></Relationships>
</file>

<file path=ppt/slides/_rels/slide1875.xml.rels><?xml version="1.0" encoding="UTF-8" standalone="yes"?>
<Relationships xmlns="http://schemas.openxmlformats.org/package/2006/relationships"><Relationship Id="rId1" Type="http://schemas.openxmlformats.org/officeDocument/2006/relationships/slideLayout" Target="../slideLayouts/slideLayout173.xml"/></Relationships>
</file>

<file path=ppt/slides/_rels/slide18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77.xml.rels><?xml version="1.0" encoding="UTF-8" standalone="yes"?>
<Relationships xmlns="http://schemas.openxmlformats.org/package/2006/relationships"><Relationship Id="rId1" Type="http://schemas.openxmlformats.org/officeDocument/2006/relationships/slideLayout" Target="../slideLayouts/slideLayout174.xml"/></Relationships>
</file>

<file path=ppt/slides/_rels/slide1878.xml.rels><?xml version="1.0" encoding="UTF-8" standalone="yes"?>
<Relationships xmlns="http://schemas.openxmlformats.org/package/2006/relationships"><Relationship Id="rId1" Type="http://schemas.openxmlformats.org/officeDocument/2006/relationships/slideLayout" Target="../slideLayouts/slideLayout175.xml"/></Relationships>
</file>

<file path=ppt/slides/_rels/slide1879.xml.rels><?xml version="1.0" encoding="UTF-8" standalone="yes"?>
<Relationships xmlns="http://schemas.openxmlformats.org/package/2006/relationships"><Relationship Id="rId1" Type="http://schemas.openxmlformats.org/officeDocument/2006/relationships/slideLayout" Target="../slideLayouts/slideLayout176.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0.xml.rels><?xml version="1.0" encoding="UTF-8" standalone="yes"?>
<Relationships xmlns="http://schemas.openxmlformats.org/package/2006/relationships"><Relationship Id="rId1" Type="http://schemas.openxmlformats.org/officeDocument/2006/relationships/slideLayout" Target="../slideLayouts/slideLayout177.xml"/></Relationships>
</file>

<file path=ppt/slides/_rels/slide1881.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1882.xml.rels><?xml version="1.0" encoding="UTF-8" standalone="yes"?>
<Relationships xmlns="http://schemas.openxmlformats.org/package/2006/relationships"><Relationship Id="rId1" Type="http://schemas.openxmlformats.org/officeDocument/2006/relationships/slideLayout" Target="../slideLayouts/slideLayout179.xml"/></Relationships>
</file>

<file path=ppt/slides/_rels/slide1883.xml.rels><?xml version="1.0" encoding="UTF-8" standalone="yes"?>
<Relationships xmlns="http://schemas.openxmlformats.org/package/2006/relationships"><Relationship Id="rId1" Type="http://schemas.openxmlformats.org/officeDocument/2006/relationships/slideLayout" Target="../slideLayouts/slideLayout180.xml"/></Relationships>
</file>

<file path=ppt/slides/_rels/slide1884.xml.rels><?xml version="1.0" encoding="UTF-8" standalone="yes"?>
<Relationships xmlns="http://schemas.openxmlformats.org/package/2006/relationships"><Relationship Id="rId1" Type="http://schemas.openxmlformats.org/officeDocument/2006/relationships/slideLayout" Target="../slideLayouts/slideLayout181.xml"/></Relationships>
</file>

<file path=ppt/slides/_rels/slide1885.xml.rels><?xml version="1.0" encoding="UTF-8" standalone="yes"?>
<Relationships xmlns="http://schemas.openxmlformats.org/package/2006/relationships"><Relationship Id="rId1" Type="http://schemas.openxmlformats.org/officeDocument/2006/relationships/slideLayout" Target="../slideLayouts/slideLayout182.xml"/></Relationships>
</file>

<file path=ppt/slides/_rels/slide1886.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1887.xml.rels><?xml version="1.0" encoding="UTF-8" standalone="yes"?>
<Relationships xmlns="http://schemas.openxmlformats.org/package/2006/relationships"><Relationship Id="rId1" Type="http://schemas.openxmlformats.org/officeDocument/2006/relationships/slideLayout" Target="../slideLayouts/slideLayout184.xml"/></Relationships>
</file>

<file path=ppt/slides/_rels/slide1888.xml.rels><?xml version="1.0" encoding="UTF-8" standalone="yes"?>
<Relationships xmlns="http://schemas.openxmlformats.org/package/2006/relationships"><Relationship Id="rId1" Type="http://schemas.openxmlformats.org/officeDocument/2006/relationships/slideLayout" Target="../slideLayouts/slideLayout185.xml"/></Relationships>
</file>

<file path=ppt/slides/_rels/slide1889.xml.rels><?xml version="1.0" encoding="UTF-8" standalone="yes"?>
<Relationships xmlns="http://schemas.openxmlformats.org/package/2006/relationships"><Relationship Id="rId1" Type="http://schemas.openxmlformats.org/officeDocument/2006/relationships/slideLayout" Target="../slideLayouts/slideLayout186.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0.xml.rels><?xml version="1.0" encoding="UTF-8" standalone="yes"?>
<Relationships xmlns="http://schemas.openxmlformats.org/package/2006/relationships"><Relationship Id="rId1" Type="http://schemas.openxmlformats.org/officeDocument/2006/relationships/slideLayout" Target="../slideLayouts/slideLayout187.xml"/></Relationships>
</file>

<file path=ppt/slides/_rels/slide1891.xml.rels><?xml version="1.0" encoding="UTF-8" standalone="yes"?>
<Relationships xmlns="http://schemas.openxmlformats.org/package/2006/relationships"><Relationship Id="rId1" Type="http://schemas.openxmlformats.org/officeDocument/2006/relationships/slideLayout" Target="../slideLayouts/slideLayout188.xml"/></Relationships>
</file>

<file path=ppt/slides/_rels/slide1892.xml.rels><?xml version="1.0" encoding="UTF-8" standalone="yes"?>
<Relationships xmlns="http://schemas.openxmlformats.org/package/2006/relationships"><Relationship Id="rId1" Type="http://schemas.openxmlformats.org/officeDocument/2006/relationships/slideLayout" Target="../slideLayouts/slideLayout189.xml"/></Relationships>
</file>

<file path=ppt/slides/_rels/slide1893.xml.rels><?xml version="1.0" encoding="UTF-8" standalone="yes"?>
<Relationships xmlns="http://schemas.openxmlformats.org/package/2006/relationships"><Relationship Id="rId1" Type="http://schemas.openxmlformats.org/officeDocument/2006/relationships/slideLayout" Target="../slideLayouts/slideLayout190.xml"/></Relationships>
</file>

<file path=ppt/slides/_rels/slide1894.xml.rels><?xml version="1.0" encoding="UTF-8" standalone="yes"?>
<Relationships xmlns="http://schemas.openxmlformats.org/package/2006/relationships"><Relationship Id="rId1" Type="http://schemas.openxmlformats.org/officeDocument/2006/relationships/slideLayout" Target="../slideLayouts/slideLayout191.xml"/></Relationships>
</file>

<file path=ppt/slides/_rels/slide1895.xml.rels><?xml version="1.0" encoding="UTF-8" standalone="yes"?>
<Relationships xmlns="http://schemas.openxmlformats.org/package/2006/relationships"><Relationship Id="rId1" Type="http://schemas.openxmlformats.org/officeDocument/2006/relationships/slideLayout" Target="../slideLayouts/slideLayout192.xml"/></Relationships>
</file>

<file path=ppt/slides/_rels/slide1896.xml.rels><?xml version="1.0" encoding="UTF-8" standalone="yes"?>
<Relationships xmlns="http://schemas.openxmlformats.org/package/2006/relationships"><Relationship Id="rId1" Type="http://schemas.openxmlformats.org/officeDocument/2006/relationships/slideLayout" Target="../slideLayouts/slideLayout193.xml"/></Relationships>
</file>

<file path=ppt/slides/_rels/slide1897.xml.rels><?xml version="1.0" encoding="UTF-8" standalone="yes"?>
<Relationships xmlns="http://schemas.openxmlformats.org/package/2006/relationships"><Relationship Id="rId1" Type="http://schemas.openxmlformats.org/officeDocument/2006/relationships/slideLayout" Target="../slideLayouts/slideLayout194.xml"/></Relationships>
</file>

<file path=ppt/slides/_rels/slide1898.xml.rels><?xml version="1.0" encoding="UTF-8" standalone="yes"?>
<Relationships xmlns="http://schemas.openxmlformats.org/package/2006/relationships"><Relationship Id="rId1" Type="http://schemas.openxmlformats.org/officeDocument/2006/relationships/slideLayout" Target="../slideLayouts/slideLayout195.xml"/></Relationships>
</file>

<file path=ppt/slides/_rels/slide1899.xml.rels><?xml version="1.0" encoding="UTF-8" standalone="yes"?>
<Relationships xmlns="http://schemas.openxmlformats.org/package/2006/relationships"><Relationship Id="rId1" Type="http://schemas.openxmlformats.org/officeDocument/2006/relationships/slideLayout" Target="../slideLayouts/slideLayout19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00.xml.rels><?xml version="1.0" encoding="UTF-8" standalone="yes"?>
<Relationships xmlns="http://schemas.openxmlformats.org/package/2006/relationships"><Relationship Id="rId1" Type="http://schemas.openxmlformats.org/officeDocument/2006/relationships/slideLayout" Target="../slideLayouts/slideLayout197.xml"/></Relationships>
</file>

<file path=ppt/slides/_rels/slide1901.xml.rels><?xml version="1.0" encoding="UTF-8" standalone="yes"?>
<Relationships xmlns="http://schemas.openxmlformats.org/package/2006/relationships"><Relationship Id="rId1" Type="http://schemas.openxmlformats.org/officeDocument/2006/relationships/slideLayout" Target="../slideLayouts/slideLayout198.xml"/></Relationships>
</file>

<file path=ppt/slides/_rels/slide1902.xml.rels><?xml version="1.0" encoding="UTF-8" standalone="yes"?>
<Relationships xmlns="http://schemas.openxmlformats.org/package/2006/relationships"><Relationship Id="rId1" Type="http://schemas.openxmlformats.org/officeDocument/2006/relationships/slideLayout" Target="../slideLayouts/slideLayout199.xml"/></Relationships>
</file>

<file path=ppt/slides/_rels/slide1903.xml.rels><?xml version="1.0" encoding="UTF-8" standalone="yes"?>
<Relationships xmlns="http://schemas.openxmlformats.org/package/2006/relationships"><Relationship Id="rId1" Type="http://schemas.openxmlformats.org/officeDocument/2006/relationships/slideLayout" Target="../slideLayouts/slideLayout200.xml"/></Relationships>
</file>

<file path=ppt/slides/_rels/slide1904.xml.rels><?xml version="1.0" encoding="UTF-8" standalone="yes"?>
<Relationships xmlns="http://schemas.openxmlformats.org/package/2006/relationships"><Relationship Id="rId1" Type="http://schemas.openxmlformats.org/officeDocument/2006/relationships/slideLayout" Target="../slideLayouts/slideLayout201.xml"/></Relationships>
</file>

<file path=ppt/slides/_rels/slide1905.xml.rels><?xml version="1.0" encoding="UTF-8" standalone="yes"?>
<Relationships xmlns="http://schemas.openxmlformats.org/package/2006/relationships"><Relationship Id="rId1" Type="http://schemas.openxmlformats.org/officeDocument/2006/relationships/slideLayout" Target="../slideLayouts/slideLayout202.xml"/></Relationships>
</file>

<file path=ppt/slides/_rels/slide1906.xml.rels><?xml version="1.0" encoding="UTF-8" standalone="yes"?>
<Relationships xmlns="http://schemas.openxmlformats.org/package/2006/relationships"><Relationship Id="rId1" Type="http://schemas.openxmlformats.org/officeDocument/2006/relationships/slideLayout" Target="../slideLayouts/slideLayout203.xml"/></Relationships>
</file>

<file path=ppt/slides/_rels/slide1907.xml.rels><?xml version="1.0" encoding="UTF-8" standalone="yes"?>
<Relationships xmlns="http://schemas.openxmlformats.org/package/2006/relationships"><Relationship Id="rId1" Type="http://schemas.openxmlformats.org/officeDocument/2006/relationships/slideLayout" Target="../slideLayouts/slideLayout204.xml"/></Relationships>
</file>

<file path=ppt/slides/_rels/slide1908.xml.rels><?xml version="1.0" encoding="UTF-8" standalone="yes"?>
<Relationships xmlns="http://schemas.openxmlformats.org/package/2006/relationships"><Relationship Id="rId1" Type="http://schemas.openxmlformats.org/officeDocument/2006/relationships/slideLayout" Target="../slideLayouts/slideLayout205.xml"/></Relationships>
</file>

<file path=ppt/slides/_rels/slide1909.xml.rels><?xml version="1.0" encoding="UTF-8" standalone="yes"?>
<Relationships xmlns="http://schemas.openxmlformats.org/package/2006/relationships"><Relationship Id="rId1" Type="http://schemas.openxmlformats.org/officeDocument/2006/relationships/slideLayout" Target="../slideLayouts/slideLayout206.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0.xml.rels><?xml version="1.0" encoding="UTF-8" standalone="yes"?>
<Relationships xmlns="http://schemas.openxmlformats.org/package/2006/relationships"><Relationship Id="rId1" Type="http://schemas.openxmlformats.org/officeDocument/2006/relationships/slideLayout" Target="../slideLayouts/slideLayout207.xml"/></Relationships>
</file>

<file path=ppt/slides/_rels/slide1911.xml.rels><?xml version="1.0" encoding="UTF-8" standalone="yes"?>
<Relationships xmlns="http://schemas.openxmlformats.org/package/2006/relationships"><Relationship Id="rId1" Type="http://schemas.openxmlformats.org/officeDocument/2006/relationships/slideLayout" Target="../slideLayouts/slideLayout208.xml"/></Relationships>
</file>

<file path=ppt/slides/_rels/slide1912.xml.rels><?xml version="1.0" encoding="UTF-8" standalone="yes"?>
<Relationships xmlns="http://schemas.openxmlformats.org/package/2006/relationships"><Relationship Id="rId1" Type="http://schemas.openxmlformats.org/officeDocument/2006/relationships/slideLayout" Target="../slideLayouts/slideLayout209.xml"/></Relationships>
</file>

<file path=ppt/slides/_rels/slide1913.xml.rels><?xml version="1.0" encoding="UTF-8" standalone="yes"?>
<Relationships xmlns="http://schemas.openxmlformats.org/package/2006/relationships"><Relationship Id="rId1" Type="http://schemas.openxmlformats.org/officeDocument/2006/relationships/slideLayout" Target="../slideLayouts/slideLayout210.xml"/></Relationships>
</file>

<file path=ppt/slides/_rels/slide1914.xml.rels><?xml version="1.0" encoding="UTF-8" standalone="yes"?>
<Relationships xmlns="http://schemas.openxmlformats.org/package/2006/relationships"><Relationship Id="rId1" Type="http://schemas.openxmlformats.org/officeDocument/2006/relationships/slideLayout" Target="../slideLayouts/slideLayout211.xml"/></Relationships>
</file>

<file path=ppt/slides/_rels/slide1915.xml.rels><?xml version="1.0" encoding="UTF-8" standalone="yes"?>
<Relationships xmlns="http://schemas.openxmlformats.org/package/2006/relationships"><Relationship Id="rId1" Type="http://schemas.openxmlformats.org/officeDocument/2006/relationships/slideLayout" Target="../slideLayouts/slideLayout212.xml"/></Relationships>
</file>

<file path=ppt/slides/_rels/slide1916.xml.rels><?xml version="1.0" encoding="UTF-8" standalone="yes"?>
<Relationships xmlns="http://schemas.openxmlformats.org/package/2006/relationships"><Relationship Id="rId1" Type="http://schemas.openxmlformats.org/officeDocument/2006/relationships/slideLayout" Target="../slideLayouts/slideLayout213.xml"/></Relationships>
</file>

<file path=ppt/slides/_rels/slide1917.xml.rels><?xml version="1.0" encoding="UTF-8" standalone="yes"?>
<Relationships xmlns="http://schemas.openxmlformats.org/package/2006/relationships"><Relationship Id="rId1" Type="http://schemas.openxmlformats.org/officeDocument/2006/relationships/slideLayout" Target="../slideLayouts/slideLayout214.xml"/></Relationships>
</file>

<file path=ppt/slides/_rels/slide1918.xml.rels><?xml version="1.0" encoding="UTF-8" standalone="yes"?>
<Relationships xmlns="http://schemas.openxmlformats.org/package/2006/relationships"><Relationship Id="rId1" Type="http://schemas.openxmlformats.org/officeDocument/2006/relationships/slideLayout" Target="../slideLayouts/slideLayout215.xml"/></Relationships>
</file>

<file path=ppt/slides/_rels/slide19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0.xml.rels><?xml version="1.0" encoding="UTF-8" standalone="yes"?>
<Relationships xmlns="http://schemas.openxmlformats.org/package/2006/relationships"><Relationship Id="rId1" Type="http://schemas.openxmlformats.org/officeDocument/2006/relationships/slideLayout" Target="../slideLayouts/slideLayout216.xml"/></Relationships>
</file>

<file path=ppt/slides/_rels/slide1921.xml.rels><?xml version="1.0" encoding="UTF-8" standalone="yes"?>
<Relationships xmlns="http://schemas.openxmlformats.org/package/2006/relationships"><Relationship Id="rId1" Type="http://schemas.openxmlformats.org/officeDocument/2006/relationships/slideLayout" Target="../slideLayouts/slideLayout217.xml"/></Relationships>
</file>

<file path=ppt/slides/_rels/slide1922.xml.rels><?xml version="1.0" encoding="UTF-8" standalone="yes"?>
<Relationships xmlns="http://schemas.openxmlformats.org/package/2006/relationships"><Relationship Id="rId1" Type="http://schemas.openxmlformats.org/officeDocument/2006/relationships/slideLayout" Target="../slideLayouts/slideLayout218.xml"/></Relationships>
</file>

<file path=ppt/slides/_rels/slide1923.xml.rels><?xml version="1.0" encoding="UTF-8" standalone="yes"?>
<Relationships xmlns="http://schemas.openxmlformats.org/package/2006/relationships"><Relationship Id="rId1" Type="http://schemas.openxmlformats.org/officeDocument/2006/relationships/slideLayout" Target="../slideLayouts/slideLayout219.xml"/></Relationships>
</file>

<file path=ppt/slides/_rels/slide1924.xml.rels><?xml version="1.0" encoding="UTF-8" standalone="yes"?>
<Relationships xmlns="http://schemas.openxmlformats.org/package/2006/relationships"><Relationship Id="rId1" Type="http://schemas.openxmlformats.org/officeDocument/2006/relationships/slideLayout" Target="../slideLayouts/slideLayout220.xml"/></Relationships>
</file>

<file path=ppt/slides/_rels/slide1925.xml.rels><?xml version="1.0" encoding="UTF-8" standalone="yes"?>
<Relationships xmlns="http://schemas.openxmlformats.org/package/2006/relationships"><Relationship Id="rId1" Type="http://schemas.openxmlformats.org/officeDocument/2006/relationships/slideLayout" Target="../slideLayouts/slideLayout221.xml"/></Relationships>
</file>

<file path=ppt/slides/_rels/slide1926.xml.rels><?xml version="1.0" encoding="UTF-8" standalone="yes"?>
<Relationships xmlns="http://schemas.openxmlformats.org/package/2006/relationships"><Relationship Id="rId1" Type="http://schemas.openxmlformats.org/officeDocument/2006/relationships/slideLayout" Target="../slideLayouts/slideLayout222.xml"/></Relationships>
</file>

<file path=ppt/slides/_rels/slide1927.xml.rels><?xml version="1.0" encoding="UTF-8" standalone="yes"?>
<Relationships xmlns="http://schemas.openxmlformats.org/package/2006/relationships"><Relationship Id="rId1" Type="http://schemas.openxmlformats.org/officeDocument/2006/relationships/slideLayout" Target="../slideLayouts/slideLayout223.xml"/></Relationships>
</file>

<file path=ppt/slides/_rels/slide1928.xml.rels><?xml version="1.0" encoding="UTF-8" standalone="yes"?>
<Relationships xmlns="http://schemas.openxmlformats.org/package/2006/relationships"><Relationship Id="rId1" Type="http://schemas.openxmlformats.org/officeDocument/2006/relationships/slideLayout" Target="../slideLayouts/slideLayout224.xml"/></Relationships>
</file>

<file path=ppt/slides/_rels/slide1929.xml.rels><?xml version="1.0" encoding="UTF-8" standalone="yes"?>
<Relationships xmlns="http://schemas.openxmlformats.org/package/2006/relationships"><Relationship Id="rId1" Type="http://schemas.openxmlformats.org/officeDocument/2006/relationships/slideLayout" Target="../slideLayouts/slideLayout225.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0.xml.rels><?xml version="1.0" encoding="UTF-8" standalone="yes"?>
<Relationships xmlns="http://schemas.openxmlformats.org/package/2006/relationships"><Relationship Id="rId1" Type="http://schemas.openxmlformats.org/officeDocument/2006/relationships/slideLayout" Target="../slideLayouts/slideLayout226.xml"/></Relationships>
</file>

<file path=ppt/slides/_rels/slide1931.xml.rels><?xml version="1.0" encoding="UTF-8" standalone="yes"?>
<Relationships xmlns="http://schemas.openxmlformats.org/package/2006/relationships"><Relationship Id="rId1" Type="http://schemas.openxmlformats.org/officeDocument/2006/relationships/slideLayout" Target="../slideLayouts/slideLayout227.xml"/></Relationships>
</file>

<file path=ppt/slides/_rels/slide1932.xml.rels><?xml version="1.0" encoding="UTF-8" standalone="yes"?>
<Relationships xmlns="http://schemas.openxmlformats.org/package/2006/relationships"><Relationship Id="rId1" Type="http://schemas.openxmlformats.org/officeDocument/2006/relationships/slideLayout" Target="../slideLayouts/slideLayout229.xml"/></Relationships>
</file>

<file path=ppt/slides/_rels/slide1933.xml.rels><?xml version="1.0" encoding="UTF-8" standalone="yes"?>
<Relationships xmlns="http://schemas.openxmlformats.org/package/2006/relationships"><Relationship Id="rId1" Type="http://schemas.openxmlformats.org/officeDocument/2006/relationships/slideLayout" Target="../slideLayouts/slideLayout230.xml"/></Relationships>
</file>

<file path=ppt/slides/_rels/slide1934.xml.rels><?xml version="1.0" encoding="UTF-8" standalone="yes"?>
<Relationships xmlns="http://schemas.openxmlformats.org/package/2006/relationships"><Relationship Id="rId1" Type="http://schemas.openxmlformats.org/officeDocument/2006/relationships/slideLayout" Target="../slideLayouts/slideLayout231.xml"/></Relationships>
</file>

<file path=ppt/slides/_rels/slide1935.xml.rels><?xml version="1.0" encoding="UTF-8" standalone="yes"?>
<Relationships xmlns="http://schemas.openxmlformats.org/package/2006/relationships"><Relationship Id="rId1" Type="http://schemas.openxmlformats.org/officeDocument/2006/relationships/slideLayout" Target="../slideLayouts/slideLayout232.xml"/></Relationships>
</file>

<file path=ppt/slides/_rels/slide1936.xml.rels><?xml version="1.0" encoding="UTF-8" standalone="yes"?>
<Relationships xmlns="http://schemas.openxmlformats.org/package/2006/relationships"><Relationship Id="rId1" Type="http://schemas.openxmlformats.org/officeDocument/2006/relationships/slideLayout" Target="../slideLayouts/slideLayout233.xml"/></Relationships>
</file>

<file path=ppt/slides/_rels/slide1937.xml.rels><?xml version="1.0" encoding="UTF-8" standalone="yes"?>
<Relationships xmlns="http://schemas.openxmlformats.org/package/2006/relationships"><Relationship Id="rId1" Type="http://schemas.openxmlformats.org/officeDocument/2006/relationships/slideLayout" Target="../slideLayouts/slideLayout234.xml"/></Relationships>
</file>

<file path=ppt/slides/_rels/slide1938.xml.rels><?xml version="1.0" encoding="UTF-8" standalone="yes"?>
<Relationships xmlns="http://schemas.openxmlformats.org/package/2006/relationships"><Relationship Id="rId1" Type="http://schemas.openxmlformats.org/officeDocument/2006/relationships/slideLayout" Target="../slideLayouts/slideLayout235.xml"/></Relationships>
</file>

<file path=ppt/slides/_rels/slide1939.xml.rels><?xml version="1.0" encoding="UTF-8" standalone="yes"?>
<Relationships xmlns="http://schemas.openxmlformats.org/package/2006/relationships"><Relationship Id="rId1" Type="http://schemas.openxmlformats.org/officeDocument/2006/relationships/slideLayout" Target="../slideLayouts/slideLayout236.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0.xml.rels><?xml version="1.0" encoding="UTF-8" standalone="yes"?>
<Relationships xmlns="http://schemas.openxmlformats.org/package/2006/relationships"><Relationship Id="rId1" Type="http://schemas.openxmlformats.org/officeDocument/2006/relationships/slideLayout" Target="../slideLayouts/slideLayout237.xml"/></Relationships>
</file>

<file path=ppt/slides/_rels/slide1941.xml.rels><?xml version="1.0" encoding="UTF-8" standalone="yes"?>
<Relationships xmlns="http://schemas.openxmlformats.org/package/2006/relationships"><Relationship Id="rId1" Type="http://schemas.openxmlformats.org/officeDocument/2006/relationships/slideLayout" Target="../slideLayouts/slideLayout238.xml"/></Relationships>
</file>

<file path=ppt/slides/_rels/slide1942.xml.rels><?xml version="1.0" encoding="UTF-8" standalone="yes"?>
<Relationships xmlns="http://schemas.openxmlformats.org/package/2006/relationships"><Relationship Id="rId1" Type="http://schemas.openxmlformats.org/officeDocument/2006/relationships/slideLayout" Target="../slideLayouts/slideLayout239.xml"/></Relationships>
</file>

<file path=ppt/slides/_rels/slide1943.xml.rels><?xml version="1.0" encoding="UTF-8" standalone="yes"?>
<Relationships xmlns="http://schemas.openxmlformats.org/package/2006/relationships"><Relationship Id="rId1" Type="http://schemas.openxmlformats.org/officeDocument/2006/relationships/slideLayout" Target="../slideLayouts/slideLayout240.xml"/></Relationships>
</file>

<file path=ppt/slides/_rels/slide1944.xml.rels><?xml version="1.0" encoding="UTF-8" standalone="yes"?>
<Relationships xmlns="http://schemas.openxmlformats.org/package/2006/relationships"><Relationship Id="rId1" Type="http://schemas.openxmlformats.org/officeDocument/2006/relationships/slideLayout" Target="../slideLayouts/slideLayout241.xml"/></Relationships>
</file>

<file path=ppt/slides/_rels/slide1945.xml.rels><?xml version="1.0" encoding="UTF-8" standalone="yes"?>
<Relationships xmlns="http://schemas.openxmlformats.org/package/2006/relationships"><Relationship Id="rId1" Type="http://schemas.openxmlformats.org/officeDocument/2006/relationships/slideLayout" Target="../slideLayouts/slideLayout242.xml"/></Relationships>
</file>

<file path=ppt/slides/_rels/slide1946.xml.rels><?xml version="1.0" encoding="UTF-8" standalone="yes"?>
<Relationships xmlns="http://schemas.openxmlformats.org/package/2006/relationships"><Relationship Id="rId1" Type="http://schemas.openxmlformats.org/officeDocument/2006/relationships/slideLayout" Target="../slideLayouts/slideLayout243.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3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3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3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3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3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4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4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4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hyperlink" Target="file:///C:\Users\rovetto\Desktop\DSM-4-TR\ifa\ifa05\te01d.htm" TargetMode="External"/><Relationship Id="rId2" Type="http://schemas.openxmlformats.org/officeDocument/2006/relationships/hyperlink" Target="file:///C:\Users\rovetto\Desktop\DSM-4-TR\ifa\ifa05\frcr01a.htm" TargetMode="External"/><Relationship Id="rId1" Type="http://schemas.openxmlformats.org/officeDocument/2006/relationships/slideLayout" Target="../slideLayouts/slideLayout88.xml"/></Relationships>
</file>

<file path=ppt/slides/_rels/slide4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file:///C:\Users\rovetto\Desktop\DSM-4-TR\ifa\ifa05\frcr01a.htm" TargetMode="External"/><Relationship Id="rId1" Type="http://schemas.openxmlformats.org/officeDocument/2006/relationships/slideLayout" Target="../slideLayouts/slideLayout89.xml"/></Relationships>
</file>

<file path=ppt/slides/_rels/slide4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hyperlink" Target="file:///C:\Users\rovetto\Desktop\DSM-4-TR\ifa\ifa05\frcr01b.htm" TargetMode="External"/><Relationship Id="rId1" Type="http://schemas.openxmlformats.org/officeDocument/2006/relationships/slideLayout" Target="../slideLayouts/slideLayout90.xml"/></Relationships>
</file>

<file path=ppt/slides/_rels/slide4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file:///C:\Users\rovetto\Desktop\DSM-4-TR\ifa\ifa01\frcr01.htm" TargetMode="External"/><Relationship Id="rId2" Type="http://schemas.openxmlformats.org/officeDocument/2006/relationships/hyperlink" Target="file:///C:\Users\rovetto\Desktop\DSM-4-TR\ifa\ifa05\frcr01c.htm" TargetMode="External"/><Relationship Id="rId1" Type="http://schemas.openxmlformats.org/officeDocument/2006/relationships/slideLayout" Target="../slideLayouts/slideLayout91.xml"/><Relationship Id="rId5" Type="http://schemas.openxmlformats.org/officeDocument/2006/relationships/hyperlink" Target="file:///C:\Users\rovetto\Desktop\DSM-4-TR\ifa\ifa10\frcr01b.htm" TargetMode="External"/><Relationship Id="rId4" Type="http://schemas.openxmlformats.org/officeDocument/2006/relationships/hyperlink" Target="file:///C:\Users\rovetto\Desktop\DSM-4-TR\classi\classe04\frcr01.htm" TargetMode="External"/></Relationships>
</file>

<file path=ppt/slides/_rels/slide4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file:///C:\Users\rovetto\Desktop\DSM-4-TR\ifa\ifa04\frcr01b.htm" TargetMode="External"/><Relationship Id="rId2" Type="http://schemas.openxmlformats.org/officeDocument/2006/relationships/hyperlink" Target="file:///C:\Users\rovetto\Desktop\DSM-4-TR\ifa\ifa04\frcr01a.htm" TargetMode="External"/><Relationship Id="rId1" Type="http://schemas.openxmlformats.org/officeDocument/2006/relationships/slideLayout" Target="../slideLayouts/slideLayout92.xml"/><Relationship Id="rId4" Type="http://schemas.openxmlformats.org/officeDocument/2006/relationships/hyperlink" Target="file:///C:\Users\rovetto\Desktop\DSM-4-TR\classi\classe06\frcr07.htm" TargetMode="External"/></Relationships>
</file>

<file path=ppt/slides/_rels/slide4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file:///C:\Users\rovetto\Desktop\DSM-4-TR\classi\classe06\frcr06.htm" TargetMode="External"/><Relationship Id="rId2" Type="http://schemas.openxmlformats.org/officeDocument/2006/relationships/hyperlink" Target="file:///C:\Users\rovetto\Desktop\DSM-4-TR\classi\classe15\frcr01b.htm" TargetMode="External"/><Relationship Id="rId1" Type="http://schemas.openxmlformats.org/officeDocument/2006/relationships/slideLayout" Target="../slideLayouts/slideLayout93.xml"/><Relationship Id="rId4" Type="http://schemas.openxmlformats.org/officeDocument/2006/relationships/hyperlink" Target="file:///C:\Users\rovetto\Desktop\DSM-4-TR\classi\classe06\frte.htm" TargetMode="External"/></Relationships>
</file>

<file path=ppt/slides/_rels/slide4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file:///C:\Users\rovetto\Desktop\DSM-4-TR\ifa\ifa05\te01c.htm" TargetMode="External"/><Relationship Id="rId1" Type="http://schemas.openxmlformats.org/officeDocument/2006/relationships/slideLayout" Target="../slideLayouts/slideLayout94.xml"/></Relationships>
</file>

<file path=ppt/slides/_rels/slide4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50.xml.rels><?xml version="1.0" encoding="UTF-8" standalone="yes"?>
<Relationships xmlns="http://schemas.openxmlformats.org/package/2006/relationships"><Relationship Id="rId3" Type="http://schemas.openxmlformats.org/officeDocument/2006/relationships/hyperlink" Target="file:///C:\Users\rovetto\Desktop\DSM-4-TR\classi\classe04\frcr01.htm" TargetMode="External"/><Relationship Id="rId2" Type="http://schemas.openxmlformats.org/officeDocument/2006/relationships/hyperlink" Target="file:///C:\Users\rovetto\Desktop\DSM-4-TR\ifa\ifa05\frcr01a.htm" TargetMode="External"/><Relationship Id="rId1" Type="http://schemas.openxmlformats.org/officeDocument/2006/relationships/slideLayout" Target="../slideLayouts/slideLayout95.xml"/></Relationships>
</file>

<file path=ppt/slides/_rels/slide5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file:///C:\Users\rovetto\Desktop\DSM-4-TR\ifa\ifa05\te01c.htm" TargetMode="External"/><Relationship Id="rId2" Type="http://schemas.openxmlformats.org/officeDocument/2006/relationships/hyperlink" Target="file:///C:\Users\rovetto\Desktop\DSM-4-TR\ifa\ifa01\frcr01.htm" TargetMode="External"/><Relationship Id="rId1" Type="http://schemas.openxmlformats.org/officeDocument/2006/relationships/slideLayout" Target="../slideLayouts/slideLayout96.xml"/></Relationships>
</file>

<file path=ppt/slides/_rels/slide5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5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5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hyperlink" Target="file:///C:\Users\rovetto\Desktop\DSM-4-TR\ifa\ifa05\frcr01d.htm" TargetMode="External"/><Relationship Id="rId2" Type="http://schemas.openxmlformats.org/officeDocument/2006/relationships/hyperlink" Target="file:///C:\Users\rovetto\Desktop\DSM-4-TR\ifa\ifa05\frcr01b.htm" TargetMode="External"/><Relationship Id="rId1" Type="http://schemas.openxmlformats.org/officeDocument/2006/relationships/slideLayout" Target="../slideLayouts/slideLayout99.xml"/><Relationship Id="rId4" Type="http://schemas.openxmlformats.org/officeDocument/2006/relationships/hyperlink" Target="file:///C:\Users\rovetto\Desktop\DSM-4-TR\ifa\ifa01\frcr01.htm" TargetMode="External"/></Relationships>
</file>

<file path=ppt/slides/_rels/slide5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hyperlink" Target="file:///C:\Users\rovetto\Desktop\DSM-4-TR\classi\classe01\frte02.htm" TargetMode="External"/><Relationship Id="rId1" Type="http://schemas.openxmlformats.org/officeDocument/2006/relationships/slideLayout" Target="../slideLayouts/slideLayout100.xml"/></Relationships>
</file>

<file path=ppt/slides/_rels/slide5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5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file:///C:\Users\rovetto\Desktop\DSM-4-TR\ifa\ifa01\frcr01.htm" TargetMode="External"/><Relationship Id="rId2" Type="http://schemas.openxmlformats.org/officeDocument/2006/relationships/hyperlink" Target="file:///C:\Users\rovetto\Desktop\DSM-4-TR\ifa\ifa05\te01b.htm" TargetMode="External"/><Relationship Id="rId1" Type="http://schemas.openxmlformats.org/officeDocument/2006/relationships/slideLayout" Target="../slideLayouts/slideLayout102.xml"/><Relationship Id="rId4" Type="http://schemas.openxmlformats.org/officeDocument/2006/relationships/hyperlink" Target="file:///C:\Users\rovetto\Desktop\DSM-4-TR\ifa\ifa05\frcr01a.htm" TargetMode="External"/></Relationships>
</file>

<file path=ppt/slides/_rels/slide5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hyperlink" Target="file:///C:\Users\rovetto\Desktop\DSM-4-TR\ifa\ifa05\te01b.htm" TargetMode="External"/><Relationship Id="rId1" Type="http://schemas.openxmlformats.org/officeDocument/2006/relationships/slideLayout" Target="../slideLayouts/slideLayout103.xml"/></Relationships>
</file>

<file path=ppt/slides/_rels/slide5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hyperlink" Target="file:///C:\Users\rovetto\Desktop\DSM-4-TR\ifa\ifa05\te01b.htm" TargetMode="External"/><Relationship Id="rId1" Type="http://schemas.openxmlformats.org/officeDocument/2006/relationships/slideLayout" Target="../slideLayouts/slideLayout104.xml"/></Relationships>
</file>

<file path=ppt/slides/_rels/slide5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60.xml.rels><?xml version="1.0" encoding="UTF-8" standalone="yes"?>
<Relationships xmlns="http://schemas.openxmlformats.org/package/2006/relationships"><Relationship Id="rId3" Type="http://schemas.openxmlformats.org/officeDocument/2006/relationships/hyperlink" Target="file:///C:\Users\rovetto\Desktop\DSM-4-TR\ifa\ifa05\frcr01d.htm" TargetMode="External"/><Relationship Id="rId2" Type="http://schemas.openxmlformats.org/officeDocument/2006/relationships/hyperlink" Target="file:///C:\Users\rovetto\Desktop\DSM-4-TR\ifa\ifa05\frcr01c.htm" TargetMode="External"/><Relationship Id="rId1" Type="http://schemas.openxmlformats.org/officeDocument/2006/relationships/slideLayout" Target="../slideLayouts/slideLayout105.xml"/></Relationships>
</file>

<file path=ppt/slides/_rels/slide6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6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6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6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6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6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6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6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13.xml"/></Relationships>
</file>

<file path=ppt/slides/_rels/slide7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7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15.xml"/></Relationships>
</file>

<file path=ppt/slides/_rels/slide7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7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7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18.xml"/></Relationships>
</file>

<file path=ppt/slides/_rels/slide7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6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19.xml"/></Relationships>
</file>

<file path=ppt/slides/_rels/slide7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20.xml"/></Relationships>
</file>

<file path=ppt/slides/_rels/slide78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8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8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8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8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8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21.xml"/></Relationships>
</file>

<file path=ppt/slides/_rels/slide79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9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9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9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9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9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0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80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80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80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80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80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0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80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81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1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81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815.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8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8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8.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82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24.xml"/></Relationships>
</file>

<file path=ppt/slides/_rels/slide830.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83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83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833.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83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8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6.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837.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838.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839.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840.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84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8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3.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844.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8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48.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849.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850.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851.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852.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853.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854.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85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8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2.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893.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894.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895.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896.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8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8.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8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1.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902.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9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9.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0.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911.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912.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913.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914.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9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6.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917.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918.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919.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0.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921.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922.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9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7.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928.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929.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0.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931.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932.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933.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934.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9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36.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937.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938.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939.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0.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941.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942.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943.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944.xml.rels><?xml version="1.0" encoding="UTF-8" standalone="yes"?>
<Relationships xmlns="http://schemas.openxmlformats.org/package/2006/relationships"><Relationship Id="rId1" Type="http://schemas.openxmlformats.org/officeDocument/2006/relationships/slideLayout" Target="../slideLayouts/slideLayout105.xml"/></Relationships>
</file>

<file path=ppt/slides/_rels/slide9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7.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948.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949.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50.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951.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9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53.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954.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955.xml.rels><?xml version="1.0" encoding="UTF-8" standalone="yes"?>
<Relationships xmlns="http://schemas.openxmlformats.org/package/2006/relationships"><Relationship Id="rId1" Type="http://schemas.openxmlformats.org/officeDocument/2006/relationships/slideLayout" Target="../slideLayouts/slideLayout113.xml"/></Relationships>
</file>

<file path=ppt/slides/_rels/slide956.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957.xml.rels><?xml version="1.0" encoding="UTF-8" standalone="yes"?>
<Relationships xmlns="http://schemas.openxmlformats.org/package/2006/relationships"><Relationship Id="rId1" Type="http://schemas.openxmlformats.org/officeDocument/2006/relationships/slideLayout" Target="../slideLayouts/slideLayout115.xml"/></Relationships>
</file>

<file path=ppt/slides/_rels/slide958.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9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0.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961.xml.rels><?xml version="1.0" encoding="UTF-8" standalone="yes"?>
<Relationships xmlns="http://schemas.openxmlformats.org/package/2006/relationships"><Relationship Id="rId1" Type="http://schemas.openxmlformats.org/officeDocument/2006/relationships/slideLayout" Target="../slideLayouts/slideLayout118.xml"/></Relationships>
</file>

<file path=ppt/slides/_rels/slide962.xml.rels><?xml version="1.0" encoding="UTF-8" standalone="yes"?>
<Relationships xmlns="http://schemas.openxmlformats.org/package/2006/relationships"><Relationship Id="rId1" Type="http://schemas.openxmlformats.org/officeDocument/2006/relationships/slideLayout" Target="../slideLayouts/slideLayout119.xml"/></Relationships>
</file>

<file path=ppt/slides/_rels/slide963.xml.rels><?xml version="1.0" encoding="UTF-8" standalone="yes"?>
<Relationships xmlns="http://schemas.openxmlformats.org/package/2006/relationships"><Relationship Id="rId1" Type="http://schemas.openxmlformats.org/officeDocument/2006/relationships/slideLayout" Target="../slideLayouts/slideLayout120.xml"/></Relationships>
</file>

<file path=ppt/slides/_rels/slide964.xml.rels><?xml version="1.0" encoding="UTF-8" standalone="yes"?>
<Relationships xmlns="http://schemas.openxmlformats.org/package/2006/relationships"><Relationship Id="rId1" Type="http://schemas.openxmlformats.org/officeDocument/2006/relationships/slideLayout" Target="../slideLayouts/slideLayout121.xml"/></Relationships>
</file>

<file path=ppt/slides/_rels/slide9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6.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967.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968.xml.rels><?xml version="1.0" encoding="UTF-8" standalone="yes"?>
<Relationships xmlns="http://schemas.openxmlformats.org/package/2006/relationships"><Relationship Id="rId1" Type="http://schemas.openxmlformats.org/officeDocument/2006/relationships/slideLayout" Target="../slideLayouts/slideLayout124.xml"/></Relationships>
</file>

<file path=ppt/slides/_rels/slide969.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0.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971.xml.rels><?xml version="1.0" encoding="UTF-8" standalone="yes"?>
<Relationships xmlns="http://schemas.openxmlformats.org/package/2006/relationships"><Relationship Id="rId1" Type="http://schemas.openxmlformats.org/officeDocument/2006/relationships/slideLayout" Target="../slideLayouts/slideLayout127.xml"/></Relationships>
</file>

<file path=ppt/slides/_rels/slide972.xml.rels><?xml version="1.0" encoding="UTF-8" standalone="yes"?>
<Relationships xmlns="http://schemas.openxmlformats.org/package/2006/relationships"><Relationship Id="rId1" Type="http://schemas.openxmlformats.org/officeDocument/2006/relationships/slideLayout" Target="../slideLayouts/slideLayout128.xml"/></Relationships>
</file>

<file path=ppt/slides/_rels/slide973.xml.rels><?xml version="1.0" encoding="UTF-8" standalone="yes"?>
<Relationships xmlns="http://schemas.openxmlformats.org/package/2006/relationships"><Relationship Id="rId1" Type="http://schemas.openxmlformats.org/officeDocument/2006/relationships/slideLayout" Target="../slideLayouts/slideLayout129.xml"/></Relationships>
</file>

<file path=ppt/slides/_rels/slide974.xml.rels><?xml version="1.0" encoding="UTF-8" standalone="yes"?>
<Relationships xmlns="http://schemas.openxmlformats.org/package/2006/relationships"><Relationship Id="rId1" Type="http://schemas.openxmlformats.org/officeDocument/2006/relationships/slideLayout" Target="../slideLayouts/slideLayout130.xml"/></Relationships>
</file>

<file path=ppt/slides/_rels/slide975.xml.rels><?xml version="1.0" encoding="UTF-8" standalone="yes"?>
<Relationships xmlns="http://schemas.openxmlformats.org/package/2006/relationships"><Relationship Id="rId1" Type="http://schemas.openxmlformats.org/officeDocument/2006/relationships/slideLayout" Target="../slideLayouts/slideLayout131.xml"/></Relationships>
</file>

<file path=ppt/slides/_rels/slide9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77.xml.rels><?xml version="1.0" encoding="UTF-8" standalone="yes"?>
<Relationships xmlns="http://schemas.openxmlformats.org/package/2006/relationships"><Relationship Id="rId1" Type="http://schemas.openxmlformats.org/officeDocument/2006/relationships/slideLayout" Target="../slideLayouts/slideLayout132.xml"/></Relationships>
</file>

<file path=ppt/slides/_rels/slide978.xml.rels><?xml version="1.0" encoding="UTF-8" standalone="yes"?>
<Relationships xmlns="http://schemas.openxmlformats.org/package/2006/relationships"><Relationship Id="rId1" Type="http://schemas.openxmlformats.org/officeDocument/2006/relationships/slideLayout" Target="../slideLayouts/slideLayout133.xml"/></Relationships>
</file>

<file path=ppt/slides/_rels/slide979.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0.xml.rels><?xml version="1.0" encoding="UTF-8" standalone="yes"?>
<Relationships xmlns="http://schemas.openxmlformats.org/package/2006/relationships"><Relationship Id="rId1" Type="http://schemas.openxmlformats.org/officeDocument/2006/relationships/slideLayout" Target="../slideLayouts/slideLayout135.xml"/></Relationships>
</file>

<file path=ppt/slides/_rels/slide981.xml.rels><?xml version="1.0" encoding="UTF-8" standalone="yes"?>
<Relationships xmlns="http://schemas.openxmlformats.org/package/2006/relationships"><Relationship Id="rId1" Type="http://schemas.openxmlformats.org/officeDocument/2006/relationships/slideLayout" Target="../slideLayouts/slideLayout136.xml"/></Relationships>
</file>

<file path=ppt/slides/_rels/slide982.xml.rels><?xml version="1.0" encoding="UTF-8" standalone="yes"?>
<Relationships xmlns="http://schemas.openxmlformats.org/package/2006/relationships"><Relationship Id="rId1" Type="http://schemas.openxmlformats.org/officeDocument/2006/relationships/slideLayout" Target="../slideLayouts/slideLayout137.xml"/></Relationships>
</file>

<file path=ppt/slides/_rels/slide983.xml.rels><?xml version="1.0" encoding="UTF-8" standalone="yes"?>
<Relationships xmlns="http://schemas.openxmlformats.org/package/2006/relationships"><Relationship Id="rId1" Type="http://schemas.openxmlformats.org/officeDocument/2006/relationships/slideLayout" Target="../slideLayouts/slideLayout138.xml"/></Relationships>
</file>

<file path=ppt/slides/_rels/slide984.xml.rels><?xml version="1.0" encoding="UTF-8" standalone="yes"?>
<Relationships xmlns="http://schemas.openxmlformats.org/package/2006/relationships"><Relationship Id="rId1" Type="http://schemas.openxmlformats.org/officeDocument/2006/relationships/slideLayout" Target="../slideLayouts/slideLayout139.xml"/></Relationships>
</file>

<file path=ppt/slides/_rels/slide985.xml.rels><?xml version="1.0" encoding="UTF-8" standalone="yes"?>
<Relationships xmlns="http://schemas.openxmlformats.org/package/2006/relationships"><Relationship Id="rId1" Type="http://schemas.openxmlformats.org/officeDocument/2006/relationships/slideLayout" Target="../slideLayouts/slideLayout140.xml"/></Relationships>
</file>

<file path=ppt/slides/_rels/slide986.xml.rels><?xml version="1.0" encoding="UTF-8" standalone="yes"?>
<Relationships xmlns="http://schemas.openxmlformats.org/package/2006/relationships"><Relationship Id="rId1" Type="http://schemas.openxmlformats.org/officeDocument/2006/relationships/slideLayout" Target="../slideLayouts/slideLayout141.xml"/></Relationships>
</file>

<file path=ppt/slides/_rels/slide9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88.xml.rels><?xml version="1.0" encoding="UTF-8" standalone="yes"?>
<Relationships xmlns="http://schemas.openxmlformats.org/package/2006/relationships"><Relationship Id="rId1" Type="http://schemas.openxmlformats.org/officeDocument/2006/relationships/slideLayout" Target="../slideLayouts/slideLayout142.xml"/></Relationships>
</file>

<file path=ppt/slides/_rels/slide989.xml.rels><?xml version="1.0" encoding="UTF-8" standalone="yes"?>
<Relationships xmlns="http://schemas.openxmlformats.org/package/2006/relationships"><Relationship Id="rId1" Type="http://schemas.openxmlformats.org/officeDocument/2006/relationships/slideLayout" Target="../slideLayouts/slideLayout14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0.xml.rels><?xml version="1.0" encoding="UTF-8" standalone="yes"?>
<Relationships xmlns="http://schemas.openxmlformats.org/package/2006/relationships"><Relationship Id="rId1" Type="http://schemas.openxmlformats.org/officeDocument/2006/relationships/slideLayout" Target="../slideLayouts/slideLayout144.xml"/></Relationships>
</file>

<file path=ppt/slides/_rels/slide991.xml.rels><?xml version="1.0" encoding="UTF-8" standalone="yes"?>
<Relationships xmlns="http://schemas.openxmlformats.org/package/2006/relationships"><Relationship Id="rId1" Type="http://schemas.openxmlformats.org/officeDocument/2006/relationships/slideLayout" Target="../slideLayouts/slideLayout145.xml"/></Relationships>
</file>

<file path=ppt/slides/_rels/slide992.xml.rels><?xml version="1.0" encoding="UTF-8" standalone="yes"?>
<Relationships xmlns="http://schemas.openxmlformats.org/package/2006/relationships"><Relationship Id="rId1" Type="http://schemas.openxmlformats.org/officeDocument/2006/relationships/slideLayout" Target="../slideLayouts/slideLayout146.xml"/></Relationships>
</file>

<file path=ppt/slides/_rels/slide993.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994.xml.rels><?xml version="1.0" encoding="UTF-8" standalone="yes"?>
<Relationships xmlns="http://schemas.openxmlformats.org/package/2006/relationships"><Relationship Id="rId1" Type="http://schemas.openxmlformats.org/officeDocument/2006/relationships/slideLayout" Target="../slideLayouts/slideLayout148.xml"/></Relationships>
</file>

<file path=ppt/slides/_rels/slide9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96.xml.rels><?xml version="1.0" encoding="UTF-8" standalone="yes"?>
<Relationships xmlns="http://schemas.openxmlformats.org/package/2006/relationships"><Relationship Id="rId1" Type="http://schemas.openxmlformats.org/officeDocument/2006/relationships/slideLayout" Target="../slideLayouts/slideLayout149.xml"/></Relationships>
</file>

<file path=ppt/slides/_rels/slide997.xml.rels><?xml version="1.0" encoding="UTF-8" standalone="yes"?>
<Relationships xmlns="http://schemas.openxmlformats.org/package/2006/relationships"><Relationship Id="rId1" Type="http://schemas.openxmlformats.org/officeDocument/2006/relationships/slideLayout" Target="../slideLayouts/slideLayout150.xml"/></Relationships>
</file>

<file path=ppt/slides/_rels/slide998.xml.rels><?xml version="1.0" encoding="UTF-8" standalone="yes"?>
<Relationships xmlns="http://schemas.openxmlformats.org/package/2006/relationships"><Relationship Id="rId1" Type="http://schemas.openxmlformats.org/officeDocument/2006/relationships/slideLayout" Target="../slideLayouts/slideLayout151.xml"/></Relationships>
</file>

<file path=ppt/slides/_rels/slide999.xml.rels><?xml version="1.0" encoding="UTF-8" standalone="yes"?>
<Relationships xmlns="http://schemas.openxmlformats.org/package/2006/relationships"><Relationship Id="rId1" Type="http://schemas.openxmlformats.org/officeDocument/2006/relationships/slideLayout" Target="../slideLayouts/slideLayout15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DELLO SPETTRO AUTISTICO</a:t>
            </a:r>
            <a:endParaRPr dirty="0"/>
          </a:p>
        </p:txBody>
      </p:sp>
      <p:sp>
        <p:nvSpPr>
          <p:cNvPr id="8" name="Sottotitolo 7"/>
          <p:cNvSpPr>
            <a:spLocks noGrp="1"/>
          </p:cNvSpPr>
          <p:nvPr>
            <p:ph type="subTitle" idx="1"/>
          </p:nvPr>
        </p:nvSpPr>
        <p:spPr/>
        <p:txBody>
          <a:bodyPr/>
          <a:lstStyle/>
          <a:p>
            <a:pPr eaLnBrk="1" hangingPunct="1">
              <a:defRPr/>
            </a:pPr>
            <a:r>
              <a:rPr lang="it-IT" dirty="0"/>
              <a:t>LEZIONE 16-1</a:t>
            </a:r>
          </a:p>
        </p:txBody>
      </p:sp>
    </p:spTree>
    <p:extLst>
      <p:ext uri="{BB962C8B-B14F-4D97-AF65-F5344CB8AC3E}">
        <p14:creationId xmlns:p14="http://schemas.microsoft.com/office/powerpoint/2010/main" val="3413228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In anni passati l’autismo era diagnosi rare, interessando circa 4 persone su 10.000. attualmente abbiamo superato i 60 casi su 10.000 ed in alcune ricerche, probabilmente non del tutto affidabili per i criteri seguiti per giungere a diagnosi, ci si avvicina a 100/10.000 ovvero 1/100 dato simile al già grandissimo numero delle persone con disabilità intellettiva. </a:t>
            </a:r>
          </a:p>
          <a:p>
            <a:r>
              <a:rPr lang="it-IT" sz="2800" dirty="0"/>
              <a:t>Si nota una prevalenza (4/1) di autismo nel genere maschile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24348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buNone/>
            </a:pPr>
            <a:r>
              <a:rPr lang="en-US" dirty="0"/>
              <a:t>I bambini con </a:t>
            </a:r>
            <a:r>
              <a:rPr lang="en-US" dirty="0" err="1"/>
              <a:t>compromissioni</a:t>
            </a:r>
            <a:r>
              <a:rPr lang="en-US" dirty="0"/>
              <a:t> del </a:t>
            </a:r>
            <a:r>
              <a:rPr lang="en-US" dirty="0" err="1"/>
              <a:t>linguaggio</a:t>
            </a:r>
            <a:r>
              <a:rPr lang="en-US" dirty="0"/>
              <a:t> </a:t>
            </a:r>
            <a:r>
              <a:rPr lang="en-US" dirty="0" err="1"/>
              <a:t>ricettivo</a:t>
            </a:r>
            <a:r>
              <a:rPr lang="en-US" dirty="0"/>
              <a:t> </a:t>
            </a:r>
            <a:r>
              <a:rPr lang="en-US" dirty="0" err="1"/>
              <a:t>hanno</a:t>
            </a:r>
            <a:r>
              <a:rPr lang="en-US" dirty="0"/>
              <a:t> </a:t>
            </a:r>
            <a:r>
              <a:rPr lang="en-US" dirty="0" err="1"/>
              <a:t>una</a:t>
            </a:r>
            <a:r>
              <a:rPr lang="en-US" dirty="0"/>
              <a:t> </a:t>
            </a:r>
            <a:r>
              <a:rPr lang="en-US" dirty="0" err="1"/>
              <a:t>prognosi</a:t>
            </a:r>
            <a:r>
              <a:rPr lang="en-US" dirty="0"/>
              <a:t> </a:t>
            </a:r>
            <a:r>
              <a:rPr lang="en-US" dirty="0" err="1"/>
              <a:t>peggiore</a:t>
            </a:r>
            <a:r>
              <a:rPr lang="en-US" dirty="0"/>
              <a:t> </a:t>
            </a:r>
            <a:r>
              <a:rPr lang="en-US" dirty="0" err="1"/>
              <a:t>rispetto</a:t>
            </a:r>
            <a:r>
              <a:rPr lang="en-US" dirty="0"/>
              <a:t> a </a:t>
            </a:r>
            <a:r>
              <a:rPr lang="en-US" dirty="0" err="1"/>
              <a:t>quelli</a:t>
            </a:r>
            <a:r>
              <a:rPr lang="en-US" dirty="0"/>
              <a:t> con </a:t>
            </a:r>
            <a:r>
              <a:rPr lang="en-US" dirty="0" err="1"/>
              <a:t>compromissioni</a:t>
            </a:r>
            <a:r>
              <a:rPr lang="en-US" dirty="0"/>
              <a:t> </a:t>
            </a:r>
            <a:r>
              <a:rPr lang="en-US" dirty="0" err="1"/>
              <a:t>prevalentemente</a:t>
            </a:r>
            <a:r>
              <a:rPr lang="en-US" dirty="0"/>
              <a:t> </a:t>
            </a:r>
            <a:r>
              <a:rPr lang="en-US" dirty="0" err="1"/>
              <a:t>espressive</a:t>
            </a:r>
            <a:r>
              <a:rPr lang="en-US" dirty="0"/>
              <a:t>. </a:t>
            </a:r>
            <a:r>
              <a:rPr lang="it-IT" dirty="0"/>
              <a:t> </a:t>
            </a:r>
          </a:p>
          <a:p>
            <a:pPr marL="0" indent="0">
              <a:buNone/>
            </a:pPr>
            <a:r>
              <a:rPr lang="it-IT" dirty="0"/>
              <a:t>A tali difficoltà spesso si associano anche difficoltà nella lettura e nella scrittura.</a:t>
            </a:r>
          </a:p>
          <a:p>
            <a:endParaRPr lang="it-IT" dirty="0"/>
          </a:p>
          <a:p>
            <a:endParaRPr lang="it-IT" dirty="0"/>
          </a:p>
        </p:txBody>
      </p:sp>
    </p:spTree>
    <p:extLst>
      <p:ext uri="{BB962C8B-B14F-4D97-AF65-F5344CB8AC3E}">
        <p14:creationId xmlns:p14="http://schemas.microsoft.com/office/powerpoint/2010/main" val="2509638608"/>
      </p:ext>
    </p:extLst>
  </p:cSld>
  <p:clrMapOvr>
    <a:masterClrMapping/>
  </p:clrMapOvr>
</p:sld>
</file>

<file path=ppt/slides/slide10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Strana la storia del Bupropione.</a:t>
            </a:r>
          </a:p>
          <a:p>
            <a:r>
              <a:rPr lang="it-IT" sz="2000" dirty="0"/>
              <a:t>Si tratta di un farmaco antidepressivo  messo a punto oltre 30 anni fa e che non è mei stato approvato e diffuso in Europa in quanto non ha dimostrato di essere un antidepressivo migliore di quelli già presenti sul mercato.</a:t>
            </a:r>
          </a:p>
          <a:p>
            <a:r>
              <a:rPr lang="it-IT" sz="2000" dirty="0"/>
              <a:t>Una decina di anni fa in America alcuni ricercatori hanno notato come i pazienti sottoposti a cure con Bupropione trovassero disgustose le sigarette.</a:t>
            </a:r>
          </a:p>
          <a:p>
            <a:r>
              <a:rPr lang="it-IT" sz="2000" dirty="0"/>
              <a:t>Dopo aver provato che numerosi pazienti sottoposti a terapia con </a:t>
            </a:r>
            <a:r>
              <a:rPr lang="it-IT" sz="2000" dirty="0" err="1"/>
              <a:t>buproprione</a:t>
            </a:r>
            <a:r>
              <a:rPr lang="it-IT" sz="2000" dirty="0"/>
              <a:t> abbandonavano il tabacco, le case farmaceutiche hanno trovato possibile dichiarare tale uso per il prodotto ed iniziare un importante pressione di marketing.</a:t>
            </a:r>
          </a:p>
        </p:txBody>
      </p:sp>
      <p:sp>
        <p:nvSpPr>
          <p:cNvPr id="3" name="Titolo 2"/>
          <p:cNvSpPr>
            <a:spLocks noGrp="1"/>
          </p:cNvSpPr>
          <p:nvPr>
            <p:ph type="title"/>
          </p:nvPr>
        </p:nvSpPr>
        <p:spPr/>
        <p:txBody>
          <a:bodyPr/>
          <a:lstStyle/>
          <a:p>
            <a:r>
              <a:rPr lang="it-IT" dirty="0"/>
              <a:t>BUPROPIONE (QUOMEN ZYBAN)</a:t>
            </a:r>
          </a:p>
        </p:txBody>
      </p:sp>
    </p:spTree>
    <p:extLst>
      <p:ext uri="{BB962C8B-B14F-4D97-AF65-F5344CB8AC3E}">
        <p14:creationId xmlns:p14="http://schemas.microsoft.com/office/powerpoint/2010/main" val="2366186697"/>
      </p:ext>
    </p:extLst>
  </p:cSld>
  <p:clrMapOvr>
    <a:masterClrMapping/>
  </p:clrMapOvr>
</p:sld>
</file>

<file path=ppt/slides/slide10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Innanzitutto, da un prodotto intrinsecamente economico hanno applicato un prezzo basato sul potenziale risparmio nei costi delle sigarette piuttosto che basato sul reale costo del prodotto.</a:t>
            </a:r>
          </a:p>
          <a:p>
            <a:r>
              <a:rPr lang="it-IT" sz="2000" dirty="0"/>
              <a:t>Non tutti i fumatori sviluppano la avversione attesa nei confronti del fumo. La terapia ha comunque bisogno di un sostegno psicologico.</a:t>
            </a:r>
          </a:p>
          <a:p>
            <a:r>
              <a:rPr lang="it-IT" sz="2000" dirty="0"/>
              <a:t> </a:t>
            </a:r>
          </a:p>
          <a:p>
            <a:r>
              <a:rPr lang="it-IT" sz="2000" dirty="0"/>
              <a:t>Mentre potremmo assimilare i cerotti ed i </a:t>
            </a:r>
            <a:r>
              <a:rPr lang="it-IT" sz="2000" dirty="0" err="1"/>
              <a:t>chewing</a:t>
            </a:r>
            <a:r>
              <a:rPr lang="it-IT" sz="2000" dirty="0"/>
              <a:t> </a:t>
            </a:r>
            <a:r>
              <a:rPr lang="it-IT" sz="2000" dirty="0" err="1"/>
              <a:t>gum</a:t>
            </a:r>
            <a:r>
              <a:rPr lang="it-IT" sz="2000" dirty="0"/>
              <a:t> al metadone (prodotti sostitutivi) il bupropione dovrebbe essere assimilato all’</a:t>
            </a:r>
            <a:r>
              <a:rPr lang="it-IT" sz="2000" dirty="0" err="1"/>
              <a:t>antabuse</a:t>
            </a:r>
            <a:r>
              <a:rPr lang="it-IT" sz="2000" dirty="0"/>
              <a:t> ovvero dovrebbe rendere disgustoso un prodotto nei cui confronti si è sviluppato dipendenza.</a:t>
            </a:r>
          </a:p>
          <a:p>
            <a:r>
              <a:rPr lang="it-IT" sz="2000" dirty="0"/>
              <a:t>Il trattamento dura circa tre mesi, i risultati non sono entusiasmanti il farmaco è piuttosto stimolante e può indurre insonnia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19911898"/>
      </p:ext>
    </p:extLst>
  </p:cSld>
  <p:clrMapOvr>
    <a:masterClrMapping/>
  </p:clrMapOvr>
</p:sld>
</file>

<file path=ppt/slides/slide10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it-IT" dirty="0"/>
              <a:t>  I NON PSICOFARMACI</a:t>
            </a:r>
            <a:br>
              <a:rPr lang="it-IT" dirty="0"/>
            </a:br>
            <a:r>
              <a:rPr lang="it-IT" dirty="0"/>
              <a:t>i betabloccanti e farmaci per la enuresi</a:t>
            </a:r>
            <a:endParaRPr dirty="0"/>
          </a:p>
        </p:txBody>
      </p:sp>
      <p:sp>
        <p:nvSpPr>
          <p:cNvPr id="8" name="Sottotitolo 7"/>
          <p:cNvSpPr>
            <a:spLocks noGrp="1"/>
          </p:cNvSpPr>
          <p:nvPr>
            <p:ph type="subTitle" idx="1"/>
          </p:nvPr>
        </p:nvSpPr>
        <p:spPr/>
        <p:txBody>
          <a:bodyPr/>
          <a:lstStyle/>
          <a:p>
            <a:pPr>
              <a:defRPr/>
            </a:pPr>
            <a:r>
              <a:rPr lang="it-IT" dirty="0"/>
              <a:t>Lezione 46-4</a:t>
            </a:r>
          </a:p>
          <a:p>
            <a:pPr>
              <a:defRPr/>
            </a:pPr>
            <a:r>
              <a:rPr lang="it-IT" dirty="0"/>
              <a:t> i beta bloccanti e farmaci per </a:t>
            </a:r>
            <a:r>
              <a:rPr lang="it-IT"/>
              <a:t>la enuresi</a:t>
            </a:r>
            <a:endParaRPr lang="it-IT" dirty="0"/>
          </a:p>
        </p:txBody>
      </p:sp>
    </p:spTree>
    <p:extLst>
      <p:ext uri="{BB962C8B-B14F-4D97-AF65-F5344CB8AC3E}">
        <p14:creationId xmlns:p14="http://schemas.microsoft.com/office/powerpoint/2010/main" val="2316639576"/>
      </p:ext>
    </p:extLst>
  </p:cSld>
  <p:clrMapOvr>
    <a:masterClrMapping/>
  </p:clrMapOvr>
</p:sld>
</file>

<file path=ppt/slides/slide10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Un aspetto costitutivo delle reazioni ansiose è costituito dalla componente fisiologica di risposta immediata alla </a:t>
            </a:r>
            <a:r>
              <a:rPr lang="it-IT" sz="2800" dirty="0" err="1"/>
              <a:t>increzione</a:t>
            </a:r>
            <a:r>
              <a:rPr lang="it-IT" sz="2800" dirty="0"/>
              <a:t> di adrenalina.</a:t>
            </a:r>
          </a:p>
          <a:p>
            <a:r>
              <a:rPr lang="it-IT" sz="2800" dirty="0"/>
              <a:t>Esiste una classe di farmaci chiamata beta bloccanti che bloccano i  recettori beta della adrenalina. Si tratta di recettori periferici la cui stimolazione fa arrossire, sudare, induce tachicardia, aumenta la pressione del sangue.</a:t>
            </a:r>
          </a:p>
        </p:txBody>
      </p:sp>
      <p:sp>
        <p:nvSpPr>
          <p:cNvPr id="3" name="Titolo 2"/>
          <p:cNvSpPr>
            <a:spLocks noGrp="1"/>
          </p:cNvSpPr>
          <p:nvPr>
            <p:ph type="title"/>
          </p:nvPr>
        </p:nvSpPr>
        <p:spPr/>
        <p:txBody>
          <a:bodyPr/>
          <a:lstStyle/>
          <a:p>
            <a:r>
              <a:rPr lang="it-IT" dirty="0"/>
              <a:t>I BETA BLOCCANTI</a:t>
            </a:r>
          </a:p>
        </p:txBody>
      </p:sp>
    </p:spTree>
    <p:extLst>
      <p:ext uri="{BB962C8B-B14F-4D97-AF65-F5344CB8AC3E}">
        <p14:creationId xmlns:p14="http://schemas.microsoft.com/office/powerpoint/2010/main" val="3256825665"/>
      </p:ext>
    </p:extLst>
  </p:cSld>
  <p:clrMapOvr>
    <a:masterClrMapping/>
  </p:clrMapOvr>
</p:sld>
</file>

<file path=ppt/slides/slide10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Generalmente i beta bloccanti sono venduti come antipertensivi, ovvero prodotti utili per abbassare la pressione sanguigna.</a:t>
            </a:r>
          </a:p>
          <a:p>
            <a:r>
              <a:rPr lang="it-IT" sz="2400" dirty="0"/>
              <a:t>A basse dosi (es ¼ di compressa di </a:t>
            </a:r>
            <a:r>
              <a:rPr lang="it-IT" sz="2400" dirty="0" err="1"/>
              <a:t>Tenormin</a:t>
            </a:r>
            <a:r>
              <a:rPr lang="it-IT" sz="2400" dirty="0"/>
              <a:t>) nel giro di pochi minuti (es dopo mezz’ora dalla assunzione) il prodotto consente al timido di parlare in pubblico senza arrossire, o di affrontare un esame senza provare alcuna tachicardia. L’effetto del prodotto persiste per quasi un giorno intero.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63050033"/>
      </p:ext>
    </p:extLst>
  </p:cSld>
  <p:clrMapOvr>
    <a:masterClrMapping/>
  </p:clrMapOvr>
</p:sld>
</file>

<file path=ppt/slides/slide10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1800" dirty="0"/>
              <a:t>Il prodotto non limita la memoria e non induce sonno come farebbe una benzodiazepina. L’uso dei betabloccanti nel trattamento della fobia sociale e di patologie ad alta componente psicosomatica è piuttosto diffuso. E certamente molto efficiente se inserito in un progetto di sostegno psicologico.</a:t>
            </a:r>
          </a:p>
          <a:p>
            <a:r>
              <a:rPr lang="it-IT" sz="1800" dirty="0"/>
              <a:t>Dopo che il paziente è riuscito a parlare in pubblico per 5 o 6 volte senza star male senza tachicardia e senza arrossire si ottiene una vera e propria desensibilizzazione dal vivo.</a:t>
            </a:r>
          </a:p>
          <a:p>
            <a:r>
              <a:rPr lang="it-IT" sz="1800" dirty="0"/>
              <a:t>Il betabloccante non induce dipendenza e tanto meno assuefazione, ma naturalmente il concomitante sostegno psicologico dovrà aiutare il paziente ad attribuire al proprio impegno e non già al farmaco la risoluzione del problema.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74339699"/>
      </p:ext>
    </p:extLst>
  </p:cSld>
  <p:clrMapOvr>
    <a:masterClrMapping/>
  </p:clrMapOvr>
</p:sld>
</file>

<file path=ppt/slides/slide10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Anche l’enuresi è una patologia descritta nel DSM-5.</a:t>
            </a:r>
          </a:p>
          <a:p>
            <a:r>
              <a:rPr lang="it-IT" sz="2000" dirty="0"/>
              <a:t>Alcuni prodotti vengono proposti per il trattamento di questo fastidioso problema.</a:t>
            </a:r>
          </a:p>
          <a:p>
            <a:r>
              <a:rPr lang="it-IT" sz="2000" dirty="0"/>
              <a:t>Il primo prodotto usato, da oltre 30 anni, nel trattamento della enuresi è stato il </a:t>
            </a:r>
            <a:r>
              <a:rPr lang="it-IT" sz="2000" dirty="0" err="1"/>
              <a:t>Tofranil</a:t>
            </a:r>
            <a:r>
              <a:rPr lang="it-IT" sz="2000" dirty="0"/>
              <a:t>.</a:t>
            </a:r>
          </a:p>
          <a:p>
            <a:r>
              <a:rPr lang="it-IT" sz="2000" dirty="0"/>
              <a:t>In genere veniva dato a persone di età superiore a 10 anni. Le dosi suggerite sono pari a 0,8 mg Kg die in una unica somministrazione circa 5 ore prima dell’orario abituale di enuresi.</a:t>
            </a:r>
          </a:p>
          <a:p>
            <a:r>
              <a:rPr lang="it-IT" sz="2000" dirty="0"/>
              <a:t>In altre parole, per una persona di 60 kg di peso sono utili circa 50 mg presi di solito verso le 19.</a:t>
            </a:r>
          </a:p>
        </p:txBody>
      </p:sp>
      <p:sp>
        <p:nvSpPr>
          <p:cNvPr id="3" name="Titolo 2"/>
          <p:cNvSpPr>
            <a:spLocks noGrp="1"/>
          </p:cNvSpPr>
          <p:nvPr>
            <p:ph type="title"/>
          </p:nvPr>
        </p:nvSpPr>
        <p:spPr/>
        <p:txBody>
          <a:bodyPr/>
          <a:lstStyle/>
          <a:p>
            <a:r>
              <a:rPr lang="it-IT" dirty="0"/>
              <a:t>TRATTAMENTO DELLA ENURESI</a:t>
            </a:r>
          </a:p>
        </p:txBody>
      </p:sp>
    </p:spTree>
    <p:extLst>
      <p:ext uri="{BB962C8B-B14F-4D97-AF65-F5344CB8AC3E}">
        <p14:creationId xmlns:p14="http://schemas.microsoft.com/office/powerpoint/2010/main" val="2761933120"/>
      </p:ext>
    </p:extLst>
  </p:cSld>
  <p:clrMapOvr>
    <a:masterClrMapping/>
  </p:clrMapOvr>
</p:sld>
</file>

<file path=ppt/slides/slide10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Il prodotto rende più  rilassata la parete della vescica che quindi diventa più capiente, abbastanza per superare la notto. Questo antidepressivo inoltre rende più leggero il sonno.</a:t>
            </a:r>
          </a:p>
          <a:p>
            <a:r>
              <a:rPr lang="it-IT" sz="2000" dirty="0"/>
              <a:t>In tempi recenti la indicazione per il trattamento della enuresi è stata tolta dal foglietto illustrativo del farmaco e non viene consentita la somministrazione a pazienti di età inferiore a 18 anni a causa di potenziali rischi cardiovascolari.</a:t>
            </a:r>
          </a:p>
          <a:p>
            <a:r>
              <a:rPr lang="it-IT" sz="2000" dirty="0"/>
              <a:t>Il prodotto induce secchezza della bocca, tachicardia, a volte ingrossamento prostatico, può indurre difficoltà visive e stitichezza, reversibili alla sospensione e dipendenti dalla dose.</a:t>
            </a:r>
          </a:p>
          <a:p>
            <a:r>
              <a:rPr lang="it-IT" sz="2000" dirty="0"/>
              <a:t>Nella esperienza clinica il prodotto si è dimostrato molto valido, sempre che inserito in un programma terapeutico che lasciasse anche spazio ad una presa in carico psicologica del caso.</a:t>
            </a:r>
          </a:p>
          <a:p>
            <a:endParaRPr lang="it-IT" dirty="0"/>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59800409"/>
      </p:ext>
    </p:extLst>
  </p:cSld>
  <p:clrMapOvr>
    <a:masterClrMapping/>
  </p:clrMapOvr>
</p:sld>
</file>

<file path=ppt/slides/slide10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Si tratta di un prodotto più recente del precedente. Ha la funzione di ridurre in modo significativo la diuresi nelle ore dopo la assunzione.</a:t>
            </a:r>
          </a:p>
          <a:p>
            <a:r>
              <a:rPr lang="it-IT" sz="2000" dirty="0"/>
              <a:t>In effetti può funzionare.. Se il bambino orina prima di andare a letto e non beve un ora prima e per 8 ore dopo aver preso questo ormone antidiuretico sintetico, probabilmente riesce a superare la notte senza bagnare il letto. </a:t>
            </a:r>
          </a:p>
          <a:p>
            <a:r>
              <a:rPr lang="it-IT" sz="2000" dirty="0"/>
              <a:t>Rispetto al </a:t>
            </a:r>
            <a:r>
              <a:rPr lang="it-IT" sz="2000" dirty="0" err="1"/>
              <a:t>tofranil</a:t>
            </a:r>
            <a:r>
              <a:rPr lang="it-IT" sz="2000" dirty="0"/>
              <a:t> ha un costo assai maggiore.  .</a:t>
            </a:r>
          </a:p>
          <a:p>
            <a:r>
              <a:rPr lang="it-IT" sz="2000" dirty="0"/>
              <a:t>Il prodotto non contribuisce ad una rieducazione del paziente. Semplicemente gli blocca la diuresi nelle ore successive alla assunzione.</a:t>
            </a:r>
          </a:p>
        </p:txBody>
      </p:sp>
      <p:sp>
        <p:nvSpPr>
          <p:cNvPr id="3" name="Titolo 2"/>
          <p:cNvSpPr>
            <a:spLocks noGrp="1"/>
          </p:cNvSpPr>
          <p:nvPr>
            <p:ph type="title"/>
          </p:nvPr>
        </p:nvSpPr>
        <p:spPr/>
        <p:txBody>
          <a:bodyPr/>
          <a:lstStyle/>
          <a:p>
            <a:r>
              <a:rPr lang="it-IT" dirty="0"/>
              <a:t>MINIRIN DDVAP (compresse o spray nasale)</a:t>
            </a:r>
          </a:p>
        </p:txBody>
      </p:sp>
    </p:spTree>
    <p:extLst>
      <p:ext uri="{BB962C8B-B14F-4D97-AF65-F5344CB8AC3E}">
        <p14:creationId xmlns:p14="http://schemas.microsoft.com/office/powerpoint/2010/main" val="3991188602"/>
      </p:ext>
    </p:extLst>
  </p:cSld>
  <p:clrMapOvr>
    <a:masterClrMapping/>
  </p:clrMapOvr>
</p:sld>
</file>

<file path=ppt/slides/slide10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1800" dirty="0"/>
              <a:t>Se il paziente beve dopo aver preso l’antidiuretico può andare incontro a gravi rialzi di pressione, cefalea ed anche attacchi epilettici.</a:t>
            </a:r>
          </a:p>
          <a:p>
            <a:r>
              <a:rPr lang="it-IT" sz="1800" dirty="0"/>
              <a:t>Quando si sospende il trattamento le probabilità di ricaduta sono molto alte, in tale caso la ditta farmaceutica che lo produce suggerisce di riprendere per mesi la cura.</a:t>
            </a:r>
          </a:p>
          <a:p>
            <a:r>
              <a:rPr lang="it-IT" sz="1800" dirty="0"/>
              <a:t>Dato che la enuresi prima o poi passa spontaneamente nella vasta maggioranza dei casi, proporre terapie di durata indefinita sembra un modo costoso per attendere la spontanea risoluzione del problema.</a:t>
            </a:r>
          </a:p>
          <a:p>
            <a:r>
              <a:rPr lang="it-IT" sz="1800" dirty="0"/>
              <a:t>Il farmaco certamente funziona in un gran numero di casi, mette in grado di affrontare una settimana bianca limitando drasticamente il rischio di incidente. Lo ritengo quindi utile in casi selezionati, ma ritengo indispensabile anche l’ascolto del paziente e la formulazione di un progetto terapeutico individualizzato.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6120540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Disturbi  del linguaggio</a:t>
            </a:r>
            <a:br>
              <a:rPr lang="it-IT" dirty="0"/>
            </a:br>
            <a:r>
              <a:rPr lang="it-IT" dirty="0"/>
              <a:t>diagnosi differenziale</a:t>
            </a:r>
          </a:p>
        </p:txBody>
      </p:sp>
      <p:sp>
        <p:nvSpPr>
          <p:cNvPr id="3" name="Sottotitolo 2"/>
          <p:cNvSpPr>
            <a:spLocks noGrp="1"/>
          </p:cNvSpPr>
          <p:nvPr>
            <p:ph type="subTitle" idx="1"/>
          </p:nvPr>
        </p:nvSpPr>
        <p:spPr/>
        <p:txBody>
          <a:bodyPr/>
          <a:lstStyle/>
          <a:p>
            <a:r>
              <a:rPr lang="it-IT" dirty="0"/>
              <a:t>Lezione 18-4</a:t>
            </a:r>
          </a:p>
        </p:txBody>
      </p:sp>
    </p:spTree>
    <p:extLst>
      <p:ext uri="{BB962C8B-B14F-4D97-AF65-F5344CB8AC3E}">
        <p14:creationId xmlns:p14="http://schemas.microsoft.com/office/powerpoint/2010/main" val="967538328"/>
      </p:ext>
    </p:extLst>
  </p:cSld>
  <p:clrMapOvr>
    <a:masterClrMapping/>
  </p:clrMapOvr>
</p:sld>
</file>

<file path=ppt/slides/slide10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I luoghi e gli operatori della Psichiatria oggi </a:t>
            </a:r>
            <a:endParaRPr dirty="0"/>
          </a:p>
        </p:txBody>
      </p:sp>
      <p:sp>
        <p:nvSpPr>
          <p:cNvPr id="8" name="Sottotitolo 7"/>
          <p:cNvSpPr>
            <a:spLocks noGrp="1"/>
          </p:cNvSpPr>
          <p:nvPr>
            <p:ph type="subTitle" idx="1"/>
          </p:nvPr>
        </p:nvSpPr>
        <p:spPr/>
        <p:txBody>
          <a:bodyPr/>
          <a:lstStyle/>
          <a:p>
            <a:pPr>
              <a:defRPr/>
            </a:pPr>
            <a:r>
              <a:rPr lang="it-IT" dirty="0"/>
              <a:t>Lezione 47-1</a:t>
            </a:r>
          </a:p>
        </p:txBody>
      </p:sp>
    </p:spTree>
    <p:extLst>
      <p:ext uri="{BB962C8B-B14F-4D97-AF65-F5344CB8AC3E}">
        <p14:creationId xmlns:p14="http://schemas.microsoft.com/office/powerpoint/2010/main" val="3877750173"/>
      </p:ext>
    </p:extLst>
  </p:cSld>
  <p:clrMapOvr>
    <a:masterClrMapping/>
  </p:clrMapOvr>
</p:sld>
</file>

<file path=ppt/slides/slide10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Fino al 1979 la psichiatria era prevalentemente </a:t>
            </a:r>
            <a:r>
              <a:rPr lang="it-IT" sz="2400" dirty="0" err="1"/>
              <a:t>custodialistica</a:t>
            </a:r>
            <a:r>
              <a:rPr lang="it-IT" sz="2400" dirty="0"/>
              <a:t>.</a:t>
            </a:r>
          </a:p>
          <a:p>
            <a:r>
              <a:rPr lang="it-IT" sz="2400" dirty="0"/>
              <a:t>Il «matto pericoloso» era internato in manicomio più per difesa della sicurezza pubblica che non per la terapia del paziente stesso.</a:t>
            </a:r>
          </a:p>
          <a:p>
            <a:r>
              <a:rPr lang="it-IT" sz="2400" dirty="0"/>
              <a:t>Successivamente alla promulgazione della legge 180, il trattamento psichiatrico è diventato un atto medico rivolto alla terapia ed alla riabilitazione della persona che presentava una patologia spesso, ma non esclusivamente, psicotica.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99794469"/>
      </p:ext>
    </p:extLst>
  </p:cSld>
  <p:clrMapOvr>
    <a:masterClrMapping/>
  </p:clrMapOvr>
</p:sld>
</file>

<file path=ppt/slides/slide10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Probabilmente senza gli antipsicotici (neurolettici) entrati in uso negli anni 50 questa rivoluzione non sarebbe stata neppure pensabile.</a:t>
            </a:r>
          </a:p>
          <a:p>
            <a:r>
              <a:rPr lang="it-IT" sz="2400" dirty="0"/>
              <a:t>I ricoveri psichiatrici sono concepiti in funzione terapeutica, sono in genere di breve durata, sono stati aboliti e progressivamente chiusi gli enormi manicomi.</a:t>
            </a:r>
          </a:p>
          <a:p>
            <a:r>
              <a:rPr lang="it-IT" sz="2400" dirty="0"/>
              <a:t>Dalla legge 180 in avanti (1979) i reparti psichiatrici (non per nulla definiti spesso «repartini» non possono avere più di 15 letti. La terapia, è offerta tendenzialmente a pazienti che volontariamente chiedono un ricovero.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3329826"/>
      </p:ext>
    </p:extLst>
  </p:cSld>
  <p:clrMapOvr>
    <a:masterClrMapping/>
  </p:clrMapOvr>
</p:sld>
</file>

<file path=ppt/slides/slide10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Se resa obbligatoria da una crisi psicotica acuta  in cui il paziente non ha consapevolezza della propria patologia, si può procedere ad un ricovero in TSO Trattamento Sanitario Obbligatorio (in passato definito ricovero coatto), ma il paziente viene ampiamente tutelato dalla legge. Per procedere a tale ricovero occorre il parere di due medici, la conferma del ricovero da parte del Sindaco (che è la autorità preposta alla sanità sul territorio) e del giudice tutelare. Tutte queste complicate tutele servono a far sì che non venga usata l’arma del ricovero per reprimere la dissidenza o semplicemente per allontanare, squalificare o anche eliminare personaggi scomodi, come purtroppo avveniva in regimi autoritari.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27347638"/>
      </p:ext>
    </p:extLst>
  </p:cSld>
  <p:clrMapOvr>
    <a:masterClrMapping/>
  </p:clrMapOvr>
</p:sld>
</file>

<file path=ppt/slides/slide10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Non appena possibile il paziente viene inviato a casa ed invitato a seguire trattamenti ambulatoriali presso il Centro </a:t>
            </a:r>
            <a:r>
              <a:rPr lang="it-IT" sz="2800" dirty="0" err="1"/>
              <a:t>Psico</a:t>
            </a:r>
            <a:r>
              <a:rPr lang="it-IT" sz="2800" dirty="0"/>
              <a:t> Sociale locale.</a:t>
            </a:r>
          </a:p>
          <a:p>
            <a:r>
              <a:rPr lang="it-IT" sz="2800" dirty="0"/>
              <a:t>Solo casi particolarmente cronici o caratterizzati da gravi disabilità saranno assistiti presso centri di riabilitazione che hanno diversi gradi di intensità di tutela.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26655388"/>
      </p:ext>
    </p:extLst>
  </p:cSld>
  <p:clrMapOvr>
    <a:masterClrMapping/>
  </p:clrMapOvr>
</p:sld>
</file>

<file path=ppt/slides/slide10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I luoghi e gli operatori della Psichiatria oggi </a:t>
            </a:r>
            <a:endParaRPr dirty="0"/>
          </a:p>
        </p:txBody>
      </p:sp>
      <p:sp>
        <p:nvSpPr>
          <p:cNvPr id="8" name="Sottotitolo 7"/>
          <p:cNvSpPr>
            <a:spLocks noGrp="1"/>
          </p:cNvSpPr>
          <p:nvPr>
            <p:ph type="subTitle" idx="1"/>
          </p:nvPr>
        </p:nvSpPr>
        <p:spPr/>
        <p:txBody>
          <a:bodyPr/>
          <a:lstStyle/>
          <a:p>
            <a:pPr>
              <a:defRPr/>
            </a:pPr>
            <a:r>
              <a:rPr lang="it-IT" dirty="0"/>
              <a:t>Lezione 47-2</a:t>
            </a:r>
          </a:p>
        </p:txBody>
      </p:sp>
    </p:spTree>
    <p:extLst>
      <p:ext uri="{BB962C8B-B14F-4D97-AF65-F5344CB8AC3E}">
        <p14:creationId xmlns:p14="http://schemas.microsoft.com/office/powerpoint/2010/main" val="1112059683"/>
      </p:ext>
    </p:extLst>
  </p:cSld>
  <p:clrMapOvr>
    <a:masterClrMapping/>
  </p:clrMapOvr>
</p:sld>
</file>

<file path=ppt/slides/slide10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 </a:t>
            </a:r>
          </a:p>
          <a:p>
            <a:r>
              <a:rPr lang="it-IT" sz="2000" dirty="0"/>
              <a:t>Caduto il muro della vecchia istituzione, si rende necessario formulare un nuovo piano di intervento che a partire dall’applicazione della legge 180 ha cercato, inizialmente con non poche difficoltà, di attuare una riorganizzare dei servizi in modo da poter garantire al malato un’assistenza territoriale, in stretto rapporto con la famiglia e l’ambiente.</a:t>
            </a:r>
          </a:p>
          <a:p>
            <a:endParaRPr lang="it-IT" sz="2000" dirty="0"/>
          </a:p>
          <a:p>
            <a:r>
              <a:rPr lang="it-IT" sz="2000" dirty="0"/>
              <a:t>L’organizzazione dei servizi, che da quel momento è andata sviluppandosi, ha assunto una configurazione via via più delineata, seppur nel territorio italiano esistono ad oggi ancora molte differenze a livello regionale</a:t>
            </a:r>
            <a:r>
              <a:rPr lang="it-IT" dirty="0"/>
              <a:t>.</a:t>
            </a:r>
          </a:p>
          <a:p>
            <a:endParaRPr lang="it-IT" dirty="0"/>
          </a:p>
        </p:txBody>
      </p:sp>
      <p:sp>
        <p:nvSpPr>
          <p:cNvPr id="3" name="Titolo 2"/>
          <p:cNvSpPr>
            <a:spLocks noGrp="1"/>
          </p:cNvSpPr>
          <p:nvPr>
            <p:ph type="title"/>
          </p:nvPr>
        </p:nvSpPr>
        <p:spPr/>
        <p:txBody>
          <a:bodyPr/>
          <a:lstStyle/>
          <a:p>
            <a:r>
              <a:rPr lang="it-IT" dirty="0"/>
              <a:t>I luoghi della psichiatria oggi</a:t>
            </a:r>
          </a:p>
        </p:txBody>
      </p:sp>
    </p:spTree>
    <p:extLst>
      <p:ext uri="{BB962C8B-B14F-4D97-AF65-F5344CB8AC3E}">
        <p14:creationId xmlns:p14="http://schemas.microsoft.com/office/powerpoint/2010/main" val="3930707954"/>
      </p:ext>
    </p:extLst>
  </p:cSld>
  <p:clrMapOvr>
    <a:masterClrMapping/>
  </p:clrMapOvr>
</p:sld>
</file>

<file path=ppt/slides/slide10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In Lombardia il servizio psichiatrico è costituito dal </a:t>
            </a:r>
          </a:p>
          <a:p>
            <a:r>
              <a:rPr lang="it-IT" sz="2000" b="1" dirty="0"/>
              <a:t>Dipartimento di Salute Mentale DSM</a:t>
            </a:r>
            <a:r>
              <a:rPr lang="it-IT" sz="2000" dirty="0"/>
              <a:t>, da cui dipendono le </a:t>
            </a:r>
          </a:p>
          <a:p>
            <a:r>
              <a:rPr lang="it-IT" sz="2000" b="1" dirty="0"/>
              <a:t>Unità Operative Psichiatriche</a:t>
            </a:r>
            <a:r>
              <a:rPr lang="it-IT" sz="2000" dirty="0"/>
              <a:t>, che si articolano in vari presidi tra cui </a:t>
            </a:r>
          </a:p>
          <a:p>
            <a:r>
              <a:rPr lang="it-IT" sz="2000" b="1" dirty="0"/>
              <a:t>l’SPDC, ovvero il servizio psichiatrico di diagnosi e cura </a:t>
            </a:r>
            <a:r>
              <a:rPr lang="it-IT" sz="2000" dirty="0"/>
              <a:t>questo servizio è costituito da un piccolo reparto psichiatrico posto all’interno di un ospedale generale; I letti non possono essere più di 15 per evitare di ricreare una vero e proprio manicomio. </a:t>
            </a:r>
          </a:p>
        </p:txBody>
      </p:sp>
      <p:sp>
        <p:nvSpPr>
          <p:cNvPr id="3" name="Titolo 2"/>
          <p:cNvSpPr>
            <a:spLocks noGrp="1"/>
          </p:cNvSpPr>
          <p:nvPr>
            <p:ph type="title"/>
          </p:nvPr>
        </p:nvSpPr>
        <p:spPr/>
        <p:txBody>
          <a:bodyPr/>
          <a:lstStyle/>
          <a:p>
            <a:r>
              <a:rPr lang="it-IT" dirty="0"/>
              <a:t>Servizio Psichiatrico in Lombardia</a:t>
            </a:r>
          </a:p>
        </p:txBody>
      </p:sp>
    </p:spTree>
    <p:extLst>
      <p:ext uri="{BB962C8B-B14F-4D97-AF65-F5344CB8AC3E}">
        <p14:creationId xmlns:p14="http://schemas.microsoft.com/office/powerpoint/2010/main" val="3410888505"/>
      </p:ext>
    </p:extLst>
  </p:cSld>
  <p:clrMapOvr>
    <a:masterClrMapping/>
  </p:clrMapOvr>
</p:sld>
</file>

<file path=ppt/slides/slide10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Nel reparto operano medici infermieri e spesso anche psicologi ed assistenti sociali. Le riunioni di equipe sono frequenti, la terapia in ambito psichiatrico infatti dovrebbe essere profondamente adattata alle specifiche necessità del singolo paziente. Il paziente dovrebbe uscire dal ricovero con un piano terapeutico individualizzato che sarà comunicato al medico di famiglia ed al CPS che poi proseguirà le cure a livello territoriale ed ambulatoriale.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05787768"/>
      </p:ext>
    </p:extLst>
  </p:cSld>
  <p:clrMapOvr>
    <a:masterClrMapping/>
  </p:clrMapOvr>
</p:sld>
</file>

<file path=ppt/slides/slide10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reparto SPDC è chiuso a chiave per tutela dei pazienti meno consapevoli di malattia e più inclini a passare all’atto con azioni potenzialmente dannose verso di sé o degli altri.</a:t>
            </a:r>
          </a:p>
          <a:p>
            <a:r>
              <a:rPr lang="it-IT" sz="2400" dirty="0"/>
              <a:t>In occasione di un ricovero in SPDC, se un paziente entra come volontario può uscire semplicemente firmando un modulo.</a:t>
            </a:r>
          </a:p>
          <a:p>
            <a:r>
              <a:rPr lang="it-IT" sz="2400" dirty="0"/>
              <a:t>Se è entrato con un TSO (trattamento sanitario obbligatorio) può essere trattenuto anche contro la sua volontà per 15 giorni, e non per un giorno di più (sarebbe sequestro di persona impedirgli di uscire dopo tale periodo).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8034916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a:t>
            </a:r>
          </a:p>
        </p:txBody>
      </p:sp>
      <p:sp>
        <p:nvSpPr>
          <p:cNvPr id="3" name="Segnaposto contenuto 2"/>
          <p:cNvSpPr>
            <a:spLocks noGrp="1"/>
          </p:cNvSpPr>
          <p:nvPr>
            <p:ph idx="1"/>
          </p:nvPr>
        </p:nvSpPr>
        <p:spPr/>
        <p:txBody>
          <a:bodyPr>
            <a:normAutofit lnSpcReduction="10000"/>
          </a:bodyPr>
          <a:lstStyle/>
          <a:p>
            <a:r>
              <a:rPr lang="it-IT" dirty="0"/>
              <a:t>Occorre accertarsi che il bambino non sia sordo o comunque ipoacusico (sordastro), che non presenti difficoltà motorie capaci di interessare gli organi della fonazione.</a:t>
            </a:r>
          </a:p>
          <a:p>
            <a:r>
              <a:rPr lang="it-IT" dirty="0"/>
              <a:t>Il bambino con mutismo selettivo può presentare gravi alterazioni dell’eloquio in pubblico ma poi mostra di avere la capacità di parlare correttamente in ambienti ritenuti sicuri</a:t>
            </a:r>
          </a:p>
          <a:p>
            <a:pPr marL="0" indent="0">
              <a:buNone/>
            </a:pPr>
            <a:endParaRPr lang="it-IT" dirty="0"/>
          </a:p>
        </p:txBody>
      </p:sp>
    </p:spTree>
    <p:extLst>
      <p:ext uri="{BB962C8B-B14F-4D97-AF65-F5344CB8AC3E}">
        <p14:creationId xmlns:p14="http://schemas.microsoft.com/office/powerpoint/2010/main" val="1576154637"/>
      </p:ext>
    </p:extLst>
  </p:cSld>
  <p:clrMapOvr>
    <a:masterClrMapping/>
  </p:clrMapOvr>
</p:sld>
</file>

<file path=ppt/slides/slide10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fatto che gli antipsicotici ci mettano 20 giorni a produrre appieno i loro effetti crea qualche problema. </a:t>
            </a:r>
          </a:p>
          <a:p>
            <a:r>
              <a:rPr lang="it-IT" sz="2400" dirty="0"/>
              <a:t>Se il paziente entra in condizioni di grande gravità, sarà tendenzialmente sottoposto a cure estremamente forti. E ciò per lo meno per sfruttare l’effetto genericamente sedativo di questi farmaci.</a:t>
            </a:r>
          </a:p>
          <a:p>
            <a:r>
              <a:rPr lang="it-IT" sz="2400" dirty="0"/>
              <a:t>Se è meno grave, ma comunque richiede un periodo di ricovero più prolungato, gli psichiatri cercheranno di convincerlo a continuare il ricovero in regime volontario.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83964882"/>
      </p:ext>
    </p:extLst>
  </p:cSld>
  <p:clrMapOvr>
    <a:masterClrMapping/>
  </p:clrMapOvr>
</p:sld>
</file>

<file path=ppt/slides/slide10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paziente in TSO può essere ricoverato esclusivamente nel reparto SPDC che si occupa del territorio in cui lo stesso risiede. Anche il CPS di riferimento è quello vicino alla residenza del paziente e ciò a volte crea qualche difficoltà.</a:t>
            </a:r>
          </a:p>
          <a:p>
            <a:r>
              <a:rPr lang="it-IT" sz="2400" dirty="0"/>
              <a:t>Il ridotto numero di letti disponibili comunque spesso obbliga a limitare i ricoveri a pazienti estremamente gravi e per periodi brevi. In molti casi ai servizi pubblici, si affiancano cliniche private. Queste in genere ospitano pazienti meno gravi ed esclusivamente in regime di ricovero volontario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95858565"/>
      </p:ext>
    </p:extLst>
  </p:cSld>
  <p:clrMapOvr>
    <a:masterClrMapping/>
  </p:clrMapOvr>
</p:sld>
</file>

<file path=ppt/slides/slide10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b="1" dirty="0"/>
              <a:t>il CPS centro psicosociale</a:t>
            </a:r>
            <a:r>
              <a:rPr lang="it-IT" sz="2800" dirty="0"/>
              <a:t>, si tratta di una istituzione ambulatoriale. Ovvero il paziente dorme a casa sua e si reca al CPS per visite e terapie. Ha il compito di coordinare tutte le attività territoriali ambulatoriali psichiatriche, psicoterapeutiche e riabilitative; si trova nell’ambito territoriale di residenza del paziente. In esso opera una equipe multidisciplinare (medici infermieri, psicologi assistenti sociali, tecnici della riabilitazione)</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54902587"/>
      </p:ext>
    </p:extLst>
  </p:cSld>
  <p:clrMapOvr>
    <a:masterClrMapping/>
  </p:clrMapOvr>
</p:sld>
</file>

<file path=ppt/slides/slide10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b="1" dirty="0"/>
              <a:t>il CRT centro residenziale di terapia psichiatrica</a:t>
            </a:r>
            <a:r>
              <a:rPr lang="it-IT" sz="2800" dirty="0"/>
              <a:t>, E’ un centro residenziale, ovvero il paziente dorme in tale centro. Il CRT è deputato ai trattamenti a medio e/o lungo termine; </a:t>
            </a:r>
          </a:p>
          <a:p>
            <a:r>
              <a:rPr lang="it-IT" sz="2800" b="1" dirty="0"/>
              <a:t>le CP comunità protette</a:t>
            </a:r>
            <a:r>
              <a:rPr lang="it-IT" sz="2800" dirty="0"/>
              <a:t>, sono strutture a carattere abitativo rivolte a quei soggetti che necessitano di interventi riabilitativi e/o assistenziali di più lunga durata;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65976999"/>
      </p:ext>
    </p:extLst>
  </p:cSld>
  <p:clrMapOvr>
    <a:masterClrMapping/>
  </p:clrMapOvr>
</p:sld>
</file>

<file path=ppt/slides/slide10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infine ci sono le strutture semiresidenziali a cui appartengono </a:t>
            </a:r>
          </a:p>
          <a:p>
            <a:r>
              <a:rPr lang="it-IT" sz="2400" b="1" dirty="0"/>
              <a:t>il </a:t>
            </a:r>
            <a:r>
              <a:rPr lang="it-IT" sz="2400" b="1" dirty="0" err="1"/>
              <a:t>Day</a:t>
            </a:r>
            <a:r>
              <a:rPr lang="it-IT" sz="2400" b="1" dirty="0"/>
              <a:t> Hospital </a:t>
            </a:r>
            <a:r>
              <a:rPr lang="it-IT" sz="2400" dirty="0"/>
              <a:t>e i </a:t>
            </a:r>
          </a:p>
          <a:p>
            <a:r>
              <a:rPr lang="it-IT" sz="2400" b="1" dirty="0"/>
              <a:t>Centri Diurni</a:t>
            </a:r>
            <a:r>
              <a:rPr lang="it-IT" sz="2400" dirty="0"/>
              <a:t>, in cui si svolgono attività prevalentemente riabilitative, durante l’arco della giornata, dirette a pazienti la cui patologia è tale per cui non necessitano di una permanenza in una struttura residenziale, ma per i quali risulterebbe insufficiente il trattamento ambulatoriale.</a:t>
            </a:r>
          </a:p>
          <a:p>
            <a:endParaRPr lang="it-IT" sz="2400" dirty="0"/>
          </a:p>
        </p:txBody>
      </p:sp>
      <p:sp>
        <p:nvSpPr>
          <p:cNvPr id="3" name="Titolo 2"/>
          <p:cNvSpPr>
            <a:spLocks noGrp="1"/>
          </p:cNvSpPr>
          <p:nvPr>
            <p:ph type="title"/>
          </p:nvPr>
        </p:nvSpPr>
        <p:spPr/>
        <p:txBody>
          <a:bodyPr/>
          <a:lstStyle/>
          <a:p>
            <a:r>
              <a:rPr lang="it-IT" dirty="0"/>
              <a:t>Strutture semiresidenziali</a:t>
            </a:r>
          </a:p>
        </p:txBody>
      </p:sp>
    </p:spTree>
    <p:extLst>
      <p:ext uri="{BB962C8B-B14F-4D97-AF65-F5344CB8AC3E}">
        <p14:creationId xmlns:p14="http://schemas.microsoft.com/office/powerpoint/2010/main" val="1201894594"/>
      </p:ext>
    </p:extLst>
  </p:cSld>
  <p:clrMapOvr>
    <a:masterClrMapping/>
  </p:clrMapOvr>
</p:sld>
</file>

<file path=ppt/slides/slide10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1800" dirty="0"/>
              <a:t>Questi servizi sono o dovrebbero essere collegati tra loro, coordinandosi attorno a un progetto di più ampio respiro messo a punto dal CPS di riferimento affinché sia possibile occuparsi del paziente in modo completo.</a:t>
            </a:r>
          </a:p>
          <a:p>
            <a:endParaRPr lang="it-IT" sz="1800" dirty="0"/>
          </a:p>
          <a:p>
            <a:r>
              <a:rPr lang="it-IT" sz="1800" b="1" dirty="0"/>
              <a:t>Questi servizi nascono e si poggiano sul lavoro di équipe che con loro si è evoluta, uno strumento privilegiato attraverso il quale passa e si realizza la cura del paziente.</a:t>
            </a:r>
          </a:p>
          <a:p>
            <a:endParaRPr lang="it-IT" sz="1800" dirty="0"/>
          </a:p>
          <a:p>
            <a:r>
              <a:rPr lang="it-IT" sz="1800" dirty="0"/>
              <a:t>Si è reso infatti necessario ridefinire nel tempo anche i modelli teorici di riferimento per l’équipe psichiatrica. Quelli preesistenti, nati e sviluppati per la gestione istituzionale della malattia psichica, risultavano inadeguati alla nuova situazione che impone ora, tra gli altri parametri, anche un più ampio raggio d’azione nel territorio per gli interventi clinici d’équipe.</a:t>
            </a:r>
          </a:p>
          <a:p>
            <a:r>
              <a:rPr lang="it-IT" sz="1800" dirty="0"/>
              <a:t> </a:t>
            </a:r>
          </a:p>
          <a:p>
            <a:r>
              <a:rPr lang="it-IT"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78135576"/>
      </p:ext>
    </p:extLst>
  </p:cSld>
  <p:clrMapOvr>
    <a:masterClrMapping/>
  </p:clrMapOvr>
</p:sld>
</file>

<file path=ppt/slides/slide10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OPG </a:t>
            </a:r>
            <a:br>
              <a:rPr lang="it-IT" dirty="0"/>
            </a:br>
            <a:r>
              <a:rPr lang="it-IT" dirty="0"/>
              <a:t>Ospedale Psichiatrico Giudiziario</a:t>
            </a:r>
            <a:endParaRPr dirty="0"/>
          </a:p>
        </p:txBody>
      </p:sp>
      <p:sp>
        <p:nvSpPr>
          <p:cNvPr id="8" name="Sottotitolo 7"/>
          <p:cNvSpPr>
            <a:spLocks noGrp="1"/>
          </p:cNvSpPr>
          <p:nvPr>
            <p:ph type="subTitle" idx="1"/>
          </p:nvPr>
        </p:nvSpPr>
        <p:spPr/>
        <p:txBody>
          <a:bodyPr/>
          <a:lstStyle/>
          <a:p>
            <a:pPr>
              <a:defRPr/>
            </a:pPr>
            <a:r>
              <a:rPr lang="it-IT" dirty="0"/>
              <a:t>Lezione 47-3</a:t>
            </a:r>
          </a:p>
        </p:txBody>
      </p:sp>
    </p:spTree>
    <p:extLst>
      <p:ext uri="{BB962C8B-B14F-4D97-AF65-F5344CB8AC3E}">
        <p14:creationId xmlns:p14="http://schemas.microsoft.com/office/powerpoint/2010/main" val="2882002144"/>
      </p:ext>
    </p:extLst>
  </p:cSld>
  <p:clrMapOvr>
    <a:masterClrMapping/>
  </p:clrMapOvr>
</p:sld>
</file>

<file path=ppt/slides/slide10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Fino a poco tempo fa l’OPG Ospedale Psichiatrico Giudiziario, manteneva il suo nome di Manicomio Criminale.</a:t>
            </a:r>
          </a:p>
          <a:p>
            <a:r>
              <a:rPr lang="it-IT" sz="2400" dirty="0"/>
              <a:t>In Italia esistevano 6 OPG.</a:t>
            </a:r>
          </a:p>
          <a:p>
            <a:r>
              <a:rPr lang="it-IT" sz="2400" dirty="0"/>
              <a:t>Alcune inchieste giornalistiche hanno mostrato che queste istituzioni avevano disatteso il loro obiettivo terapeutico, giustificato dal termine Ospedale, a favore dell’aspetto detentivo tipico del termine Manicomio, ovvero il luogo di detenzione del «maniaco».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19417046"/>
      </p:ext>
    </p:extLst>
  </p:cSld>
  <p:clrMapOvr>
    <a:masterClrMapping/>
  </p:clrMapOvr>
</p:sld>
</file>

<file path=ppt/slides/slide10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In effetti gli OPG avevano una amministrazione mista. Il ministero della giustizia (divisione carceri e manicomi) si occupava degli aspetti inerenti la custodia utilizzando il personale della Polizia Penitenziaria, il ministero della sanità si occupava degli aspetti terapeutici.</a:t>
            </a:r>
          </a:p>
          <a:p>
            <a:r>
              <a:rPr lang="it-IT" sz="2800" dirty="0"/>
              <a:t>Fino a poco tempo fa prevaleva di gran lunga l’aspetto detentivo.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51289544"/>
      </p:ext>
    </p:extLst>
  </p:cSld>
  <p:clrMapOvr>
    <a:masterClrMapping/>
  </p:clrMapOvr>
</p:sld>
</file>

<file path=ppt/slides/slide10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Per quanto riguarda l’aspetto terapeutico la situazione variava in modo straordinario da una realtà all’altra.</a:t>
            </a:r>
          </a:p>
          <a:p>
            <a:r>
              <a:rPr lang="it-IT" sz="2800" dirty="0"/>
              <a:t>L’Ospedale di Castiglione delle Stiviere (Mantova) è nato come ospedale, in esso era presente anche la sezione femminile e l’aspetto terapeutico e riabilitativo è stato sempre molto curato.</a:t>
            </a:r>
          </a:p>
          <a:p>
            <a:r>
              <a:rPr lang="it-IT" sz="2800" dirty="0"/>
              <a:t>La presenza di Psicologi, di tecnici della riabilitazione si affiancava in modo costruttivo a quella degli psichiatri e degli psicologi.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0595445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en-US" dirty="0" err="1"/>
              <a:t>Occorre</a:t>
            </a:r>
            <a:r>
              <a:rPr lang="en-US" dirty="0"/>
              <a:t> </a:t>
            </a:r>
            <a:r>
              <a:rPr lang="en-US" dirty="0" err="1"/>
              <a:t>escludere</a:t>
            </a:r>
            <a:r>
              <a:rPr lang="en-US" dirty="0"/>
              <a:t> </a:t>
            </a:r>
            <a:r>
              <a:rPr lang="en-US" dirty="0" err="1"/>
              <a:t>il</a:t>
            </a:r>
            <a:r>
              <a:rPr lang="en-US" dirty="0"/>
              <a:t> </a:t>
            </a:r>
            <a:r>
              <a:rPr lang="en-US" dirty="0" err="1"/>
              <a:t>ritardo</a:t>
            </a:r>
            <a:r>
              <a:rPr lang="en-US" dirty="0"/>
              <a:t> </a:t>
            </a:r>
            <a:r>
              <a:rPr lang="en-US" dirty="0" err="1"/>
              <a:t>mentale</a:t>
            </a:r>
            <a:r>
              <a:rPr lang="en-US" dirty="0"/>
              <a:t> (</a:t>
            </a:r>
            <a:r>
              <a:rPr lang="en-US" dirty="0" err="1"/>
              <a:t>disabilità</a:t>
            </a:r>
            <a:r>
              <a:rPr lang="en-US" dirty="0"/>
              <a:t> </a:t>
            </a:r>
            <a:r>
              <a:rPr lang="en-US" dirty="0" err="1"/>
              <a:t>intellettiva</a:t>
            </a:r>
            <a:r>
              <a:rPr lang="en-US" dirty="0"/>
              <a:t>).</a:t>
            </a:r>
          </a:p>
          <a:p>
            <a:r>
              <a:rPr lang="en-US" dirty="0" err="1"/>
              <a:t>Altrettanto</a:t>
            </a:r>
            <a:r>
              <a:rPr lang="en-US" dirty="0"/>
              <a:t> </a:t>
            </a:r>
            <a:r>
              <a:rPr lang="en-US" dirty="0" err="1"/>
              <a:t>importante</a:t>
            </a:r>
            <a:r>
              <a:rPr lang="en-US" dirty="0"/>
              <a:t> </a:t>
            </a:r>
            <a:r>
              <a:rPr lang="en-US" dirty="0" err="1"/>
              <a:t>escludere</a:t>
            </a:r>
            <a:r>
              <a:rPr lang="en-US" dirty="0"/>
              <a:t> </a:t>
            </a:r>
            <a:r>
              <a:rPr lang="en-US" dirty="0" err="1"/>
              <a:t>disturbi</a:t>
            </a:r>
            <a:r>
              <a:rPr lang="en-US" dirty="0"/>
              <a:t> </a:t>
            </a:r>
            <a:r>
              <a:rPr lang="en-US" dirty="0" err="1"/>
              <a:t>neurologici</a:t>
            </a:r>
            <a:r>
              <a:rPr lang="en-US" dirty="0"/>
              <a:t>. Ad </a:t>
            </a:r>
            <a:r>
              <a:rPr lang="en-US" dirty="0" err="1"/>
              <a:t>esempio</a:t>
            </a:r>
            <a:r>
              <a:rPr lang="en-US" dirty="0"/>
              <a:t> </a:t>
            </a:r>
            <a:r>
              <a:rPr lang="en-US" dirty="0" err="1"/>
              <a:t>anche</a:t>
            </a:r>
            <a:r>
              <a:rPr lang="en-US" dirty="0"/>
              <a:t> </a:t>
            </a:r>
            <a:r>
              <a:rPr lang="en-US" dirty="0" err="1"/>
              <a:t>il</a:t>
            </a:r>
            <a:r>
              <a:rPr lang="en-US" dirty="0"/>
              <a:t> piccolo male con </a:t>
            </a:r>
            <a:r>
              <a:rPr lang="en-US" dirty="0" err="1"/>
              <a:t>assenze</a:t>
            </a:r>
            <a:r>
              <a:rPr lang="en-US" dirty="0"/>
              <a:t> </a:t>
            </a:r>
            <a:r>
              <a:rPr lang="en-US" dirty="0" err="1"/>
              <a:t>può</a:t>
            </a:r>
            <a:r>
              <a:rPr lang="en-US" dirty="0"/>
              <a:t> </a:t>
            </a:r>
            <a:r>
              <a:rPr lang="en-US" dirty="0" err="1"/>
              <a:t>interferire</a:t>
            </a:r>
            <a:r>
              <a:rPr lang="en-US" dirty="0"/>
              <a:t> a </a:t>
            </a:r>
            <a:r>
              <a:rPr lang="en-US" dirty="0" err="1"/>
              <a:t>tal</a:t>
            </a:r>
            <a:r>
              <a:rPr lang="en-US" dirty="0"/>
              <a:t> </a:t>
            </a:r>
            <a:r>
              <a:rPr lang="en-US" dirty="0" err="1"/>
              <a:t>punto</a:t>
            </a:r>
            <a:r>
              <a:rPr lang="en-US" dirty="0"/>
              <a:t> con la </a:t>
            </a:r>
            <a:r>
              <a:rPr lang="en-US" dirty="0" err="1"/>
              <a:t>presenza</a:t>
            </a:r>
            <a:r>
              <a:rPr lang="en-US" dirty="0"/>
              <a:t> del bambino da </a:t>
            </a:r>
            <a:r>
              <a:rPr lang="en-US" dirty="0" err="1"/>
              <a:t>rendergli</a:t>
            </a:r>
            <a:r>
              <a:rPr lang="en-US" dirty="0"/>
              <a:t> difficile la </a:t>
            </a:r>
            <a:r>
              <a:rPr lang="en-US" dirty="0" err="1"/>
              <a:t>comprensione</a:t>
            </a:r>
            <a:r>
              <a:rPr lang="en-US" dirty="0"/>
              <a:t> di </a:t>
            </a:r>
            <a:r>
              <a:rPr lang="en-US" dirty="0" err="1"/>
              <a:t>una</a:t>
            </a:r>
            <a:r>
              <a:rPr lang="en-US" dirty="0"/>
              <a:t> conversazione.</a:t>
            </a:r>
          </a:p>
          <a:p>
            <a:r>
              <a:rPr lang="en-US" dirty="0"/>
              <a:t>Una </a:t>
            </a:r>
            <a:r>
              <a:rPr lang="en-US" dirty="0" err="1"/>
              <a:t>condizione</a:t>
            </a:r>
            <a:r>
              <a:rPr lang="en-US" dirty="0"/>
              <a:t> di </a:t>
            </a:r>
            <a:r>
              <a:rPr lang="en-US" dirty="0" err="1"/>
              <a:t>paresi</a:t>
            </a:r>
            <a:r>
              <a:rPr lang="en-US" dirty="0"/>
              <a:t> </a:t>
            </a:r>
            <a:r>
              <a:rPr lang="en-US" dirty="0" err="1"/>
              <a:t>spastica</a:t>
            </a:r>
            <a:r>
              <a:rPr lang="en-US" dirty="0"/>
              <a:t> </a:t>
            </a:r>
            <a:r>
              <a:rPr lang="en-US" dirty="0" err="1"/>
              <a:t>può</a:t>
            </a:r>
            <a:r>
              <a:rPr lang="en-US" dirty="0"/>
              <a:t> </a:t>
            </a:r>
            <a:r>
              <a:rPr lang="en-US" dirty="0" err="1"/>
              <a:t>interferire</a:t>
            </a:r>
            <a:r>
              <a:rPr lang="en-US" dirty="0"/>
              <a:t> con la </a:t>
            </a:r>
            <a:r>
              <a:rPr lang="en-US" dirty="0" err="1"/>
              <a:t>corretta</a:t>
            </a:r>
            <a:r>
              <a:rPr lang="en-US" dirty="0"/>
              <a:t> </a:t>
            </a:r>
            <a:r>
              <a:rPr lang="en-US" dirty="0" err="1"/>
              <a:t>articolazione</a:t>
            </a:r>
            <a:r>
              <a:rPr lang="en-US" dirty="0"/>
              <a:t> </a:t>
            </a:r>
            <a:r>
              <a:rPr lang="en-US" dirty="0" err="1"/>
              <a:t>della</a:t>
            </a:r>
            <a:r>
              <a:rPr lang="en-US" dirty="0"/>
              <a:t> </a:t>
            </a:r>
            <a:r>
              <a:rPr lang="en-US" dirty="0" err="1"/>
              <a:t>parola</a:t>
            </a:r>
            <a:endParaRPr lang="en-US" dirty="0"/>
          </a:p>
        </p:txBody>
      </p:sp>
    </p:spTree>
    <p:extLst>
      <p:ext uri="{BB962C8B-B14F-4D97-AF65-F5344CB8AC3E}">
        <p14:creationId xmlns:p14="http://schemas.microsoft.com/office/powerpoint/2010/main" val="2533963665"/>
      </p:ext>
    </p:extLst>
  </p:cSld>
  <p:clrMapOvr>
    <a:masterClrMapping/>
  </p:clrMapOvr>
</p:sld>
</file>

<file path=ppt/slides/slide10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struttura è relativamente costosa, ma certamente efficace per quanto riguarda i suoi fini terapeutici e riabilitativi.</a:t>
            </a:r>
          </a:p>
          <a:p>
            <a:r>
              <a:rPr lang="it-IT" sz="2400" dirty="0"/>
              <a:t>Non mi sento di esprimere un parere altrettanto positivo su altre istituzioni analoghe, e ciò soprattutto per quelle collocate geograficamente nelle regioni meridionali.</a:t>
            </a:r>
          </a:p>
          <a:p>
            <a:r>
              <a:rPr lang="it-IT" sz="2400" dirty="0"/>
              <a:t>Va comunque detto come tali istituzioni, a differenza di Castiglione D.S. erano carceri ridefiniti ospedali, la mancanza di strutture architettoniche adeguate e di personale qualificato probabilmente sono concause nell’orrore che ne è derivato.</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388911962"/>
      </p:ext>
    </p:extLst>
  </p:cSld>
  <p:clrMapOvr>
    <a:masterClrMapping/>
  </p:clrMapOvr>
</p:sld>
</file>

<file path=ppt/slides/slide10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costituzione definisce le finalità della detenzione come una occasione di rieducazione, in particolare gli utenti degli OPG sono in parte persone ritenute non imputabili a causa di malattia mentale, ma nel contempo pericolose a livello sociale, dei malati quindi , incapaci di comprendere la natura antigiuridica del loro agire e di essere liberi di esprimere la loro volontà.</a:t>
            </a:r>
          </a:p>
          <a:p>
            <a:r>
              <a:rPr lang="it-IT" sz="2400" dirty="0"/>
              <a:t>Non imputabili quindi, ma potenzialmente pericolosi e bisognosi di cure.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306268807"/>
      </p:ext>
    </p:extLst>
  </p:cSld>
  <p:clrMapOvr>
    <a:masterClrMapping/>
  </p:clrMapOvr>
</p:sld>
</file>

<file path=ppt/slides/slide10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La dimissione dall’ OPG avveniva non tanto alla fine del periodo di pena come nel carcere, ma quando il paziente appariva guarito. In mancanza di cure tale internamento poteva avere durata indefinita.</a:t>
            </a:r>
          </a:p>
          <a:p>
            <a:r>
              <a:rPr lang="it-IT" sz="2000" dirty="0"/>
              <a:t>Al momento attuale gli OPG sono stati chiusi a favore della apertura di comunità terapeutiche giudiziarie.</a:t>
            </a:r>
          </a:p>
          <a:p>
            <a:r>
              <a:rPr lang="it-IT" sz="2000" dirty="0"/>
              <a:t>L’unico OPG rimasto, per lo meno in teoria, è Castiglione D.S.</a:t>
            </a:r>
          </a:p>
          <a:p>
            <a:r>
              <a:rPr lang="it-IT" sz="2000" dirty="0"/>
              <a:t>La apertura delle comunità pone problemi di difficile soluzione e non sorprende che la transizione verso la completa chiusura del «manicomi criminali» abbi preso anni e non sia ancora completamente conclusa.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04876652"/>
      </p:ext>
    </p:extLst>
  </p:cSld>
  <p:clrMapOvr>
    <a:masterClrMapping/>
  </p:clrMapOvr>
</p:sld>
</file>

<file path=ppt/slides/slide10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it-IT" dirty="0"/>
              <a:t>CARATTERISTICHE DEGLI INTERNATI negli OPG  </a:t>
            </a:r>
            <a:br>
              <a:rPr lang="it-IT" dirty="0"/>
            </a:br>
            <a:r>
              <a:rPr lang="it-IT" dirty="0"/>
              <a:t> </a:t>
            </a:r>
            <a:endParaRPr dirty="0"/>
          </a:p>
        </p:txBody>
      </p:sp>
      <p:sp>
        <p:nvSpPr>
          <p:cNvPr id="8" name="Sottotitolo 7"/>
          <p:cNvSpPr>
            <a:spLocks noGrp="1"/>
          </p:cNvSpPr>
          <p:nvPr>
            <p:ph type="subTitle" idx="1"/>
          </p:nvPr>
        </p:nvSpPr>
        <p:spPr/>
        <p:txBody>
          <a:bodyPr/>
          <a:lstStyle/>
          <a:p>
            <a:pPr>
              <a:defRPr/>
            </a:pPr>
            <a:r>
              <a:rPr lang="it-IT" dirty="0"/>
              <a:t>Lezione 47-4</a:t>
            </a:r>
          </a:p>
        </p:txBody>
      </p:sp>
    </p:spTree>
    <p:extLst>
      <p:ext uri="{BB962C8B-B14F-4D97-AF65-F5344CB8AC3E}">
        <p14:creationId xmlns:p14="http://schemas.microsoft.com/office/powerpoint/2010/main" val="4017283158"/>
      </p:ext>
    </p:extLst>
  </p:cSld>
  <p:clrMapOvr>
    <a:masterClrMapping/>
  </p:clrMapOvr>
</p:sld>
</file>

<file path=ppt/slides/slide10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 </a:t>
            </a:r>
          </a:p>
          <a:p>
            <a:r>
              <a:rPr lang="it-IT" sz="2000" dirty="0"/>
              <a:t>Per quel che riguarda i pazienti, o altrimenti indicati come internati, questa è sicuramente tra le quattro problematiche menzionate, quella più interessante in chiave sociologica e giuridica. Diventa infatti necessario riflettere sull’identità dell’internato in O.P.G., sia in merito alla posizione giuridica, che per quel che riguarda le caratteristiche antropologiche e culturali, la tipologia del disturbo psicotico, il profilo criminale, la tipologia della pericolosità sociale da cui dipendeva l'internamento e durata dell'internamento. </a:t>
            </a:r>
          </a:p>
          <a:p>
            <a:endParaRPr lang="it-IT" sz="2000" dirty="0"/>
          </a:p>
          <a:p>
            <a:r>
              <a:rPr lang="it-IT" sz="2000" dirty="0"/>
              <a:t>Per quel che interessa la posizione giuridica di questi soggetti va sottolineato che la popolazione internata potrebbe essere divisa in sette categorie giuridiche che essenzialmente sono le seguenti:</a:t>
            </a:r>
          </a:p>
          <a:p>
            <a:endParaRPr lang="it-IT" dirty="0"/>
          </a:p>
          <a:p>
            <a:endParaRPr lang="it-IT" dirty="0"/>
          </a:p>
        </p:txBody>
      </p:sp>
      <p:sp>
        <p:nvSpPr>
          <p:cNvPr id="3" name="Titolo 2"/>
          <p:cNvSpPr>
            <a:spLocks noGrp="1"/>
          </p:cNvSpPr>
          <p:nvPr>
            <p:ph type="title"/>
          </p:nvPr>
        </p:nvSpPr>
        <p:spPr/>
        <p:txBody>
          <a:bodyPr/>
          <a:lstStyle/>
          <a:p>
            <a:r>
              <a:rPr lang="it-IT" dirty="0"/>
              <a:t>L’IDENTITA’ DEGLI INTERNATI IN OPG</a:t>
            </a:r>
          </a:p>
        </p:txBody>
      </p:sp>
    </p:spTree>
    <p:extLst>
      <p:ext uri="{BB962C8B-B14F-4D97-AF65-F5344CB8AC3E}">
        <p14:creationId xmlns:p14="http://schemas.microsoft.com/office/powerpoint/2010/main" val="1176468313"/>
      </p:ext>
    </p:extLst>
  </p:cSld>
  <p:clrMapOvr>
    <a:masterClrMapping/>
  </p:clrMapOvr>
</p:sld>
</file>

<file path=ppt/slides/slide10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42900" indent="-342900">
              <a:buAutoNum type="arabicParenR"/>
            </a:pPr>
            <a:r>
              <a:rPr lang="it-IT" sz="2400" dirty="0"/>
              <a:t>Internati prosciolti per infermità mentale (art. 89 e segg. c.p.) sottoposti al ricovero in ospedale psichiatrico giudiziario in quanto socialmente pericolosi (art. 222 c.p.): è il caso "classico", per cui un soggetto entra in O.P.G., in cui il soggetto è ritenuto non imputabile, ma socialmente pericoloso</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81018655"/>
      </p:ext>
    </p:extLst>
  </p:cSld>
  <p:clrMapOvr>
    <a:masterClrMapping/>
  </p:clrMapOvr>
</p:sld>
</file>

<file path=ppt/slides/slide10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2) Internati con infermità mentale sopravvenuta per i quali sia stato ordinato l'internamento in ospedale psichiatrico giudiziario o in casa di cura e custodia (C.C.C.)(art. 212 c.p.): è categoria "gemella" della n.6, ma riguarda i non imputabili. Vi rientrano la maggio parte degli internati in c.d. </a:t>
            </a:r>
            <a:r>
              <a:rPr lang="it-IT" sz="2400" i="1" dirty="0"/>
              <a:t>doppia diagnosi</a:t>
            </a:r>
            <a:r>
              <a:rPr lang="it-IT" sz="2400" dirty="0"/>
              <a:t>, riconosciuti non imputabili per cause diverse dal vizio di mente come ad esempio, la cronica intossicazione da alcol o da sostanze stupefacenti, o il sordomutismo.</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86177307"/>
      </p:ext>
    </p:extLst>
  </p:cSld>
  <p:clrMapOvr>
    <a:masterClrMapping/>
  </p:clrMapOvr>
</p:sld>
</file>

<file path=ppt/slides/slide10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3) Internati provvisori imputati, in qualsiasi grado di giudizio, sottoposti alla misura di sicurezza provvisoria in ospedale psichiatrico giudiziario, in considerazione della presunta pericolosità sociale ed in attesa di un giudizio definitivo (art. 206 c.p., 312 c.p.p.): si tratta dell'uso cautelare della misura di sicurezza, in cui il giudice non si è ancora pronunciato definitivamente né sull'imputabilità né sulla pericolosità sociale.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955024169"/>
      </p:ext>
    </p:extLst>
  </p:cSld>
  <p:clrMapOvr>
    <a:masterClrMapping/>
  </p:clrMapOvr>
</p:sld>
</file>

<file path=ppt/slides/slide10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4) Internati con vizio parziale di mente, dichiarati socialmente pericolosi ed assegnati alla casa di cura e custodia, eventualmente in aggiunta alla pena detentiva, previo accertamento della pericolosità sociale (art. 219 c.p.): è questa la categoria che meglio riassume le contraddizioni del sistema del doppio binario, si tratta infatti di persone </a:t>
            </a:r>
            <a:r>
              <a:rPr lang="it-IT" sz="2000" dirty="0" err="1"/>
              <a:t>semimputabili</a:t>
            </a:r>
            <a:r>
              <a:rPr lang="it-IT" sz="2000" dirty="0"/>
              <a:t>, che devono scontare cumulativamente sia una pena che una misura di sicurezza. Rientrano in questa categoria i seminfermi di mente ex art. 89, che hanno commesso il fatto in un momento in cui, per infermità, la loro capacità di intendere e volere era scemata grandemente e vengono ritenuti socialmente pericolosi.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26480280"/>
      </p:ext>
    </p:extLst>
  </p:cSld>
  <p:clrMapOvr>
    <a:masterClrMapping/>
  </p:clrMapOvr>
</p:sld>
</file>

<file path=ppt/slides/slide10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5) Detenuti minorati psichici (art. 111 D.P.R. 230/2000, Regolamento di esecuzione dell'ordinamento penitenziario): è categoria complessa, poiché vi rientrano soggetti considerati imputabili (e quindi condannati) dal giudice di cognizione, ma che presentano, già al momento del fatto una patologia psichiatrica tale da non consentirne, o comunque sconsigliarne, a detta del giudice di sorveglianza, la permanenza in un istituto ordinario, ma non sufficientemente grave da compromettere, anche solo parzialmente, la capacità di intendere e di volere.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9490091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 Come abbiamo visto, anche i disturbi dello spettro autistico implicano una espressione linguistica profondamente alterata. In alcuni casi (Rett, Disintegrativo dell’infanzia) il linguaggio piuttosto ben acquisito prima dei 3 anni viene successivamente perso.</a:t>
            </a:r>
          </a:p>
          <a:p>
            <a:r>
              <a:rPr lang="it-IT" dirty="0"/>
              <a:t>Si notano disturbi del linguaggio anche in alcuni casi di disturbo da deficit di attenzione con iperattività.</a:t>
            </a:r>
          </a:p>
          <a:p>
            <a:pPr marL="0" indent="0">
              <a:buNone/>
            </a:pPr>
            <a:r>
              <a:rPr lang="it-IT" dirty="0"/>
              <a:t> </a:t>
            </a:r>
          </a:p>
          <a:p>
            <a:endParaRPr lang="it-IT" dirty="0"/>
          </a:p>
        </p:txBody>
      </p:sp>
    </p:spTree>
    <p:extLst>
      <p:ext uri="{BB962C8B-B14F-4D97-AF65-F5344CB8AC3E}">
        <p14:creationId xmlns:p14="http://schemas.microsoft.com/office/powerpoint/2010/main" val="1763847455"/>
      </p:ext>
    </p:extLst>
  </p:cSld>
  <p:clrMapOvr>
    <a:masterClrMapping/>
  </p:clrMapOvr>
</p:sld>
</file>

<file path=ppt/slides/slide10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7544" y="1844824"/>
            <a:ext cx="8229600" cy="4268799"/>
          </a:xfrm>
        </p:spPr>
        <p:txBody>
          <a:bodyPr/>
          <a:lstStyle/>
          <a:p>
            <a:r>
              <a:rPr lang="it-IT" sz="2400" dirty="0"/>
              <a:t>6) detenuti condannati in cui l'infermità di mente sia sopravvenuta durante l'esecuzione della pena (art. 148 c.p.): è il caso simile al precedente, nonché "categoria gemella" del n. 3 con la sola, ma rilevante differenza che la patologia mentale è sopravvenuta o si è slatentizzata durante la detenzione. Secondo il Regolamento di esecuzione dell'ordinamento penitenziario non è necessario il trasferimento in O.P.G., poiché possono essere destinati alle c.d. sezioni psichiatriche delle carceri.</a:t>
            </a:r>
          </a:p>
          <a:p>
            <a:endParaRPr lang="it-IT" sz="2400" dirty="0"/>
          </a:p>
          <a:p>
            <a:endParaRPr lang="it-IT" sz="2400"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93119192"/>
      </p:ext>
    </p:extLst>
  </p:cSld>
  <p:clrMapOvr>
    <a:masterClrMapping/>
  </p:clrMapOvr>
</p:sld>
</file>

<file path=ppt/slides/slide10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7) Detenuti dei quali deve essere accertata l'infermità psichica, per un periodo non superiore a trenta giorni (art. 112 c. 2 D.P.R. 230/2000, Regolamento di esecuzione dell'ordinamento penitenziario): sono i c.d. detenuti osservandi, trasferiti in O.P.G per un periodo di osservazione psichiatrica, che può essere effettuato anche in un reparto di osservazione psichiatrica delle carceri, con il rilevante vantaggio della non sospensione del computo della pena.</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57267381"/>
      </p:ext>
    </p:extLst>
  </p:cSld>
  <p:clrMapOvr>
    <a:masterClrMapping/>
  </p:clrMapOvr>
</p:sld>
</file>

<file path=ppt/slides/slide10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Da alcuni dati ufficiali recentemente raccolti emerge a tale proposito che circa un terzo dei detenuti totali ha avuto un iter giudiziario classico e sono stati considerati soggetti non imputabili ma socialmente pericolosi, un altro gruppo dai numeri rilevanti riguarda quei soggetti definiti provvisori, riconducibili alla categoria n.3, dove la detenzione, in questo caso l’internamento è una misura cautelare. Mentre pare molto interessante il dato che rileva un importante numero di detenuti, circa 120, che provengono dal più classico circuito carcerario, considerato causa dell’insorgenza del disturbo psichico.</a:t>
            </a:r>
          </a:p>
          <a:p>
            <a:r>
              <a:rPr lang="it-IT" sz="20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64961244"/>
      </p:ext>
    </p:extLst>
  </p:cSld>
  <p:clrMapOvr>
    <a:masterClrMapping/>
  </p:clrMapOvr>
</p:sld>
</file>

<file path=ppt/slides/slide10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Questo dato ci porta inevitabilmente a riflettere sulle condizioni psicopatogene del carcere, ma rivela anche la totale mancanza di un servizio di diagnosi e cura che possa farsi carico di tali situazioni se non con il trasferimento del detenuto in O.P.G.</a:t>
            </a:r>
          </a:p>
          <a:p>
            <a:endParaRPr lang="it-IT" sz="2000" dirty="0"/>
          </a:p>
          <a:p>
            <a:r>
              <a:rPr lang="it-IT" sz="2000" dirty="0"/>
              <a:t>Quello che emerge è dunque una totale disomogeneità della popolazione internata, dunque appare evidente come le categorie giuridiche non siano  sufficienti a descriverne la complessità, che meglio può essere compresa facendo riferimento a tre aspetti salienti, quali quello personale, criminale e clinico.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14543594"/>
      </p:ext>
    </p:extLst>
  </p:cSld>
  <p:clrMapOvr>
    <a:masterClrMapping/>
  </p:clrMapOvr>
</p:sld>
</file>

<file path=ppt/slides/slide10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In generale l’aspetto personale consente di comprendere chi sia l’internato, anzitutto un soggetto deviante con scarso adeguamento sociale, spesso celibe/nubile, con un livello di scolarità basso, età media intorno ai 41 anni, mentre solo il 25% ha meno di 35 anni.</a:t>
            </a:r>
          </a:p>
          <a:p>
            <a:r>
              <a:rPr lang="it-IT" sz="2000" dirty="0"/>
              <a:t> </a:t>
            </a:r>
          </a:p>
          <a:p>
            <a:r>
              <a:rPr lang="it-IT" sz="2000" dirty="0"/>
              <a:t>Un dato molto interessante se paragonato alla situazione della carceri degli ultimi anni, è che gli internati sono per la quasi totalità di nazionalità italiana.</a:t>
            </a:r>
          </a:p>
          <a:p>
            <a:endParaRPr lang="it-IT" sz="2000" dirty="0"/>
          </a:p>
          <a:p>
            <a:r>
              <a:rPr lang="it-IT" sz="2000" dirty="0"/>
              <a:t>È possibile operare un ulteriore suddivisione, avvalendoci di due macro categorie: gli autori di reato contro la persona e gli autori di reato contro il patrimonio o comunque di minore allarme sociale.</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53705140"/>
      </p:ext>
    </p:extLst>
  </p:cSld>
  <p:clrMapOvr>
    <a:masterClrMapping/>
  </p:clrMapOvr>
</p:sld>
</file>

<file path=ppt/slides/slide10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Seppur con percentuali differenti, dovute alle diverse scelte metodologiche e classificatorie, rimane sempre preponderante il primo gruppo, con una forbice che va dal 56,71% rilevato da Manacorda nel 1983 al 75% indicato nella ricerca di </a:t>
            </a:r>
            <a:r>
              <a:rPr lang="it-IT" sz="2000" dirty="0" err="1"/>
              <a:t>Andreoli</a:t>
            </a:r>
            <a:r>
              <a:rPr lang="it-IT" sz="2000" dirty="0"/>
              <a:t> nel 2001, da considerarsi più attendibile, non solo perché più recente, ma perché è, ad oggi, la prima unica analisi della totalità della popolazione internata e non un semplice monitoraggio "a campione". Scorporando i dati a seconda delle tipologie di reato e seguendo la tripartizione proposta da </a:t>
            </a:r>
            <a:r>
              <a:rPr lang="it-IT" sz="2000" dirty="0" err="1"/>
              <a:t>Andreoli</a:t>
            </a:r>
            <a:r>
              <a:rPr lang="it-IT" sz="2000" dirty="0"/>
              <a:t>, tra reati contro la persona, contro il patrimonio e altri reati.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25744635"/>
      </p:ext>
    </p:extLst>
  </p:cSld>
  <p:clrMapOvr>
    <a:masterClrMapping/>
  </p:clrMapOvr>
</p:sld>
</file>

<file path=ppt/slides/slide10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Come si manifestano le malattie</a:t>
            </a:r>
          </a:p>
        </p:txBody>
      </p:sp>
      <p:sp>
        <p:nvSpPr>
          <p:cNvPr id="3" name="Sottotitolo 2"/>
          <p:cNvSpPr>
            <a:spLocks noGrp="1"/>
          </p:cNvSpPr>
          <p:nvPr>
            <p:ph type="subTitle" idx="1"/>
          </p:nvPr>
        </p:nvSpPr>
        <p:spPr/>
        <p:txBody>
          <a:bodyPr/>
          <a:lstStyle/>
          <a:p>
            <a:r>
              <a:rPr lang="it-IT" dirty="0"/>
              <a:t>dipendenze</a:t>
            </a:r>
          </a:p>
          <a:p>
            <a:r>
              <a:rPr lang="it-IT" dirty="0"/>
              <a:t>Lezioni 48- 60</a:t>
            </a:r>
          </a:p>
          <a:p>
            <a:endParaRPr lang="it-IT" dirty="0"/>
          </a:p>
        </p:txBody>
      </p:sp>
    </p:spTree>
    <p:extLst>
      <p:ext uri="{BB962C8B-B14F-4D97-AF65-F5344CB8AC3E}">
        <p14:creationId xmlns:p14="http://schemas.microsoft.com/office/powerpoint/2010/main" val="1614818705"/>
      </p:ext>
    </p:extLst>
  </p:cSld>
  <p:clrMapOvr>
    <a:masterClrMapping/>
  </p:clrMapOvr>
</p:sld>
</file>

<file path=ppt/slides/slide10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LE DIPENDENZE PATOLOGICHE</a:t>
            </a:r>
            <a:endParaRPr dirty="0"/>
          </a:p>
        </p:txBody>
      </p:sp>
      <p:sp>
        <p:nvSpPr>
          <p:cNvPr id="8" name="Sottotitolo 7"/>
          <p:cNvSpPr>
            <a:spLocks noGrp="1"/>
          </p:cNvSpPr>
          <p:nvPr>
            <p:ph type="subTitle" idx="1"/>
          </p:nvPr>
        </p:nvSpPr>
        <p:spPr/>
        <p:txBody>
          <a:bodyPr/>
          <a:lstStyle/>
          <a:p>
            <a:pPr eaLnBrk="1" hangingPunct="1">
              <a:defRPr/>
            </a:pPr>
            <a:r>
              <a:rPr lang="it-IT" dirty="0"/>
              <a:t>LEZIONE 48-1</a:t>
            </a:r>
          </a:p>
        </p:txBody>
      </p:sp>
    </p:spTree>
    <p:extLst>
      <p:ext uri="{BB962C8B-B14F-4D97-AF65-F5344CB8AC3E}">
        <p14:creationId xmlns:p14="http://schemas.microsoft.com/office/powerpoint/2010/main" val="3114881169"/>
      </p:ext>
    </p:extLst>
  </p:cSld>
  <p:clrMapOvr>
    <a:masterClrMapping/>
  </p:clrMapOvr>
</p:sld>
</file>

<file path=ppt/slides/slide10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Riprendiamo ora con la analisi delle diverse classi patologiche illustrate nel DSM 5.</a:t>
            </a:r>
          </a:p>
          <a:p>
            <a:r>
              <a:rPr lang="it-IT" sz="2400" dirty="0"/>
              <a:t>La digressione fatta esplorando il mondo della psicofarmacologia e della psichiatria ci tornerà particolarmente utile nell’esplorare le prossime patologie, in particolare questo ambito delle dipendenze. Si tratta di un ambito cui la organizzazione psichiatrica ha destinato interi servizi: i SERT ovvero servizi per le tossicodipendenze, che da qualche tempo sempre più tendono ad essere definiti SERD ovvero servizi per le dipendenze patologiche.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20322793"/>
      </p:ext>
    </p:extLst>
  </p:cSld>
  <p:clrMapOvr>
    <a:masterClrMapping/>
  </p:clrMapOvr>
</p:sld>
</file>

<file path=ppt/slides/slide10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Tale cambiamento di nome è conseguente all’esplosiva diffusione della </a:t>
            </a:r>
            <a:r>
              <a:rPr lang="it-IT" sz="2400" dirty="0" err="1"/>
              <a:t>ludopatia</a:t>
            </a:r>
            <a:r>
              <a:rPr lang="it-IT" sz="2400" dirty="0"/>
              <a:t>, ovvero la dipendenza da gioco di azzardo patologico prima tra le forme riconosciute di dipendenza comportamentale patologica.</a:t>
            </a:r>
          </a:p>
          <a:p>
            <a:r>
              <a:rPr lang="it-IT" sz="2400" dirty="0"/>
              <a:t>I disturbi che stiamo prendendo in esame sono quindi straordinariamente attuali interessanti e con forti risvolti a livello clinico ed anche sociale.</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7916559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Disturbi della comunicazione</a:t>
            </a:r>
            <a:br>
              <a:rPr lang="it-IT" dirty="0"/>
            </a:br>
            <a:r>
              <a:rPr lang="it-IT" dirty="0"/>
              <a:t>Disturbo fonetico fonologico</a:t>
            </a:r>
          </a:p>
        </p:txBody>
      </p:sp>
      <p:sp>
        <p:nvSpPr>
          <p:cNvPr id="3" name="Sottotitolo 2"/>
          <p:cNvSpPr>
            <a:spLocks noGrp="1"/>
          </p:cNvSpPr>
          <p:nvPr>
            <p:ph type="subTitle" idx="1"/>
          </p:nvPr>
        </p:nvSpPr>
        <p:spPr/>
        <p:txBody>
          <a:bodyPr/>
          <a:lstStyle/>
          <a:p>
            <a:r>
              <a:rPr lang="it-IT" dirty="0"/>
              <a:t>Lezione 19-1</a:t>
            </a:r>
          </a:p>
        </p:txBody>
      </p:sp>
    </p:spTree>
    <p:extLst>
      <p:ext uri="{BB962C8B-B14F-4D97-AF65-F5344CB8AC3E}">
        <p14:creationId xmlns:p14="http://schemas.microsoft.com/office/powerpoint/2010/main" val="3685152455"/>
      </p:ext>
    </p:extLst>
  </p:cSld>
  <p:clrMapOvr>
    <a:masterClrMapping/>
  </p:clrMapOvr>
</p:sld>
</file>

<file path=ppt/slides/slide10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Nella grande maggioranza dei casi il trattamento di questi pazienti richiede un intervento integrato in cui farmaci psicoterapia, ed a volte trattamenti di gruppo ed in comunità sono necessariamente affiancati, per quanto al vostro livello di preparazione non sia il caso di addentrarci nella descrizione di tecniche terapeutiche, non si può affrontare il tema delle dipendenze patologiche ignorando le molteplici necessità delle persone che ci troviamo di fronte</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84915298"/>
      </p:ext>
    </p:extLst>
  </p:cSld>
  <p:clrMapOvr>
    <a:masterClrMapping/>
  </p:clrMapOvr>
</p:sld>
</file>

<file path=ppt/slides/slide10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Con il temine droga non si intende esclusivamente una sostanza illegale come la marijuana, cocaina o eroina, ma si intende qualunque sostanza “psicoattiva”, cioè che agisce sul cervello  e che può potenzialmente costituire una sostanza di abuso, come caffeina, alcool, nicotina etc. </a:t>
            </a:r>
          </a:p>
          <a:p>
            <a:endParaRPr lang="it-IT" sz="2400" dirty="0"/>
          </a:p>
          <a:p>
            <a:r>
              <a:rPr lang="it-IT" sz="2400" dirty="0"/>
              <a:t>L’uso di sostanze segue le leggi fondamentali della ricerca del piacere e dell’avversione al dolore. Alcune persone possono usarle con moderazione, mentre altri diventano consumatori patologici.</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73742312"/>
      </p:ext>
    </p:extLst>
  </p:cSld>
  <p:clrMapOvr>
    <a:masterClrMapping/>
  </p:clrMapOvr>
</p:sld>
</file>

<file path=ppt/slides/slide10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Testimonianze dell’uso di droghe ne abbiamo fin dai tempi antichi esse venivano assunte per sconfiggere il dolore, per la ricerca del piacere, per ampliare le capacità percettive, per entrare in contatto con forze soprannaturali e per enfatizzare il passaggio da una fase all’altra della vita</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28926693"/>
      </p:ext>
    </p:extLst>
  </p:cSld>
  <p:clrMapOvr>
    <a:masterClrMapping/>
  </p:clrMapOvr>
</p:sld>
</file>

<file path=ppt/slides/slide10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1800" b="1" dirty="0"/>
              <a:t>Evoluzione del significato ad esso associato  delle droghe</a:t>
            </a:r>
            <a:r>
              <a:rPr lang="it-IT" sz="1800" dirty="0"/>
              <a:t>: </a:t>
            </a:r>
          </a:p>
          <a:p>
            <a:endParaRPr lang="it-IT" sz="1800" dirty="0"/>
          </a:p>
          <a:p>
            <a:r>
              <a:rPr lang="it-IT" sz="1800" dirty="0"/>
              <a:t>anni 50: è un fenomeno elitario, marginale, queste venivano assunte dagli artisti per facilitare il processo creativo, per accedere ad aree altrimenti inaccessibili dell’esperienza interiore, da medici e farmacisti, da persone malate a seguito di terapie. </a:t>
            </a:r>
          </a:p>
          <a:p>
            <a:endParaRPr lang="it-IT" sz="1800" dirty="0"/>
          </a:p>
          <a:p>
            <a:r>
              <a:rPr lang="it-IT" sz="1800" dirty="0"/>
              <a:t>Anni 60: è un fenomeno giovanile per cercare  di opporsi al conformismo rifacendosi a culture opposte a quelle nelle quali si è cresciuti, è in questi anni che si viene a creare un allarme sociale per quanto riguarda l’assunzione di droghe. </a:t>
            </a:r>
          </a:p>
          <a:p>
            <a:endParaRPr lang="it-IT" sz="1800" dirty="0"/>
          </a:p>
          <a:p>
            <a:r>
              <a:rPr lang="it-IT" sz="1800" dirty="0"/>
              <a:t>Anni 70: ampliamento  del mercato ,vengono introdotti gli oppiacei tra cui morfina ed eroina.</a:t>
            </a:r>
          </a:p>
          <a:p>
            <a:endParaRPr lang="it-IT" sz="1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14467652"/>
      </p:ext>
    </p:extLst>
  </p:cSld>
  <p:clrMapOvr>
    <a:masterClrMapping/>
  </p:clrMapOvr>
</p:sld>
</file>

<file path=ppt/slides/slide10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Anni 80: viene ad affievolirsi la connessione tra uso di sostanze e protesta. La droga viene vista ora come una possibile stampella del successo sociale. </a:t>
            </a:r>
          </a:p>
          <a:p>
            <a:r>
              <a:rPr lang="it-IT" sz="2000" dirty="0"/>
              <a:t>L’uso si diffonde a tutti i sistemi sociali. È in questo periodo che nascono i primi servizi pubblici per la tossicodipendenza. SERT</a:t>
            </a:r>
          </a:p>
          <a:p>
            <a:endParaRPr lang="it-IT" sz="2000" dirty="0"/>
          </a:p>
          <a:p>
            <a:r>
              <a:rPr lang="it-IT" sz="2000" dirty="0"/>
              <a:t>Fino a quel periodo la droga era </a:t>
            </a:r>
            <a:r>
              <a:rPr lang="it-IT" sz="2000" dirty="0" err="1"/>
              <a:t>chiarmaenti</a:t>
            </a:r>
            <a:r>
              <a:rPr lang="it-IT" sz="2000" dirty="0"/>
              <a:t> indicativa della «</a:t>
            </a:r>
            <a:r>
              <a:rPr lang="it-IT" sz="2000" dirty="0" err="1"/>
              <a:t>tribu</a:t>
            </a:r>
            <a:r>
              <a:rPr lang="it-IT" sz="2000" dirty="0"/>
              <a:t>» di appartenenza. La eroina era di «sinistra» e da emarginati, la cocaina «di destra» e da ricchi, la cannabis da giovani alternativi, gli acidi da artisti alternativi. Le contaminazioni tra una tribù e l’altra rare e poco accettate. Ma poi le cose sono cambiate</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64779816"/>
      </p:ext>
    </p:extLst>
  </p:cSld>
  <p:clrMapOvr>
    <a:masterClrMapping/>
  </p:clrMapOvr>
</p:sld>
</file>

<file path=ppt/slides/slide10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1981 primo caso di infezione  da AIDS</a:t>
            </a:r>
          </a:p>
          <a:p>
            <a:r>
              <a:rPr lang="it-IT" sz="2000" dirty="0"/>
              <a:t>1983 scoperta dei test per valutare la presenza del virus. La eroina iniettata per endovenosa passa di moda. Nel giro di pochi anni il tossicodipendente da eroina «bucata» diventa un fenomeno residuale.</a:t>
            </a:r>
          </a:p>
          <a:p>
            <a:endParaRPr lang="it-IT" sz="2000" dirty="0"/>
          </a:p>
          <a:p>
            <a:r>
              <a:rPr lang="it-IT" sz="2000" dirty="0"/>
              <a:t>Anni 90: crollano le ideologie. Si assiste ad una rapida e capillare diffusione della cocaina e delle droghe sintetiche. Si afferma una cultura della performance, in cui l’utilizzo di sostanze psicoattive, dai farmaci agli integratori energetici, è ritenuto lecito ed è anche fortemente pubblicizzato. Non si comprano più sostanze, si comprano le sensazioni ed il piacere. Si afferma una tendenza alla politossicodipendenza</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31509203"/>
      </p:ext>
    </p:extLst>
  </p:cSld>
  <p:clrMapOvr>
    <a:masterClrMapping/>
  </p:clrMapOvr>
</p:sld>
</file>

<file path=ppt/slides/slide10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LE DIPENDENZE PATOLOGICHE</a:t>
            </a:r>
            <a:endParaRPr dirty="0"/>
          </a:p>
        </p:txBody>
      </p:sp>
      <p:sp>
        <p:nvSpPr>
          <p:cNvPr id="8" name="Sottotitolo 7"/>
          <p:cNvSpPr>
            <a:spLocks noGrp="1"/>
          </p:cNvSpPr>
          <p:nvPr>
            <p:ph type="subTitle" idx="1"/>
          </p:nvPr>
        </p:nvSpPr>
        <p:spPr/>
        <p:txBody>
          <a:bodyPr/>
          <a:lstStyle/>
          <a:p>
            <a:pPr eaLnBrk="1" hangingPunct="1">
              <a:defRPr/>
            </a:pPr>
            <a:r>
              <a:rPr lang="it-IT" dirty="0"/>
              <a:t>LEZIONE 48-2</a:t>
            </a:r>
          </a:p>
        </p:txBody>
      </p:sp>
    </p:spTree>
    <p:extLst>
      <p:ext uri="{BB962C8B-B14F-4D97-AF65-F5344CB8AC3E}">
        <p14:creationId xmlns:p14="http://schemas.microsoft.com/office/powerpoint/2010/main" val="2949067611"/>
      </p:ext>
    </p:extLst>
  </p:cSld>
  <p:clrMapOvr>
    <a:masterClrMapping/>
  </p:clrMapOvr>
</p:sld>
</file>

<file path=ppt/slides/slide10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39552" y="1412776"/>
            <a:ext cx="8208912" cy="5047536"/>
          </a:xfrm>
          <a:prstGeom prst="rect">
            <a:avLst/>
          </a:prstGeom>
          <a:noFill/>
        </p:spPr>
        <p:txBody>
          <a:bodyPr wrap="square" rtlCol="0">
            <a:spAutoFit/>
          </a:bodyPr>
          <a:lstStyle/>
          <a:p>
            <a:r>
              <a:rPr lang="it-IT" sz="2800" b="1" dirty="0"/>
              <a:t>Tossicodipendenza: </a:t>
            </a:r>
            <a:r>
              <a:rPr lang="it-IT" sz="2800" dirty="0"/>
              <a:t>condizione caratterizzata dall'irrefrenabile bisogno di fare uso continuato di sostanze psicoattive. Lo stile di vita del tossicodipendente è centrato sulla droga di elezione, senza alcun riguardo per il danno che ne deriva, le conseguenze sono sul piano biologico, psicologico e sociale. </a:t>
            </a:r>
          </a:p>
          <a:p>
            <a:endParaRPr lang="it-IT" sz="2800" dirty="0"/>
          </a:p>
          <a:p>
            <a:endParaRPr lang="it-IT" sz="2200" dirty="0"/>
          </a:p>
          <a:p>
            <a:endParaRPr lang="it-IT" sz="2200" dirty="0"/>
          </a:p>
          <a:p>
            <a:endParaRPr lang="it-IT" dirty="0"/>
          </a:p>
          <a:p>
            <a:endParaRPr lang="it-IT" dirty="0"/>
          </a:p>
          <a:p>
            <a:endParaRPr lang="it-IT" dirty="0"/>
          </a:p>
        </p:txBody>
      </p:sp>
    </p:spTree>
    <p:extLst>
      <p:ext uri="{BB962C8B-B14F-4D97-AF65-F5344CB8AC3E}">
        <p14:creationId xmlns:p14="http://schemas.microsoft.com/office/powerpoint/2010/main" val="4117681563"/>
      </p:ext>
    </p:extLst>
  </p:cSld>
  <p:clrMapOvr>
    <a:masterClrMapping/>
  </p:clrMapOvr>
</p:sld>
</file>

<file path=ppt/slides/slide10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spcBef>
                <a:spcPct val="0"/>
              </a:spcBef>
            </a:pPr>
            <a:r>
              <a:rPr lang="it-IT" sz="2800" dirty="0">
                <a:solidFill>
                  <a:prstClr val="black"/>
                </a:solidFill>
                <a:latin typeface="Arial" charset="0"/>
                <a:cs typeface="Arial" charset="0"/>
              </a:rPr>
              <a:t>In linea di massima si parla di tossicodipendenza quando la persona spende molto tempo per procurarsi le sostanze, per consumarle e per smaltirne gli effetti e tutto ciò causa gravi conseguenze a livello fisico sociale interferendo con le relazioni con la vita lavorativa ed espone il soggetto a rischi per la salute e per la libertà</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26610278"/>
      </p:ext>
    </p:extLst>
  </p:cSld>
  <p:clrMapOvr>
    <a:masterClrMapping/>
  </p:clrMapOvr>
</p:sld>
</file>

<file path=ppt/slides/slide10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A stretto rigore di termini, non dobbiamo includere tra i tossicodipendenti colui che usa saltuariamente una sostanza. In altre parole, due </a:t>
            </a:r>
            <a:r>
              <a:rPr lang="it-IT" sz="2000" dirty="0" err="1"/>
              <a:t>sbronse</a:t>
            </a:r>
            <a:r>
              <a:rPr lang="it-IT" sz="2000" dirty="0"/>
              <a:t> all’anno (es capodanno e compleanno) non autorizzano a definire alcoldipendente una persona, anche se sono certamente comportamenti a rischio.</a:t>
            </a:r>
          </a:p>
          <a:p>
            <a:r>
              <a:rPr lang="it-IT" sz="2000" dirty="0"/>
              <a:t>Quattro sbronze settimanali che portano a divorzi, incidenti sul lavoro e licenziamenti sono certamente una grave forma patologica.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3036595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FONETICO FONOLOGICO</a:t>
            </a:r>
          </a:p>
        </p:txBody>
      </p:sp>
      <p:sp>
        <p:nvSpPr>
          <p:cNvPr id="3" name="Segnaposto contenuto 2"/>
          <p:cNvSpPr>
            <a:spLocks noGrp="1"/>
          </p:cNvSpPr>
          <p:nvPr>
            <p:ph idx="1"/>
          </p:nvPr>
        </p:nvSpPr>
        <p:spPr/>
        <p:txBody>
          <a:bodyPr>
            <a:normAutofit fontScale="92500" lnSpcReduction="20000"/>
          </a:bodyPr>
          <a:lstStyle/>
          <a:p>
            <a:r>
              <a:rPr lang="it-IT" b="1" dirty="0"/>
              <a:t> </a:t>
            </a:r>
            <a:r>
              <a:rPr lang="it-IT" dirty="0"/>
              <a:t>Il paziente con questo disturbo, fin da bambino, ha difficoltà ad emettere i suoni, parla con voce estremamente nasale, oppure parla velocissimo mangiandosi letteralmente le parole. In alcuni casi parla come paperino nei cartoni animati. Tutto ciò limita pesantemente la comprensibilità di ciò che dice. Un disturbo di questo genere limita pesantemente i rapporti sociali le capacità lavorative e scolastiche.  </a:t>
            </a:r>
          </a:p>
          <a:p>
            <a:r>
              <a:rPr lang="it-IT" dirty="0"/>
              <a:t>In molti casi viene ritenuto meno intelligente di quanto in realtà non sia.</a:t>
            </a:r>
          </a:p>
          <a:p>
            <a:endParaRPr lang="it-IT" dirty="0"/>
          </a:p>
          <a:p>
            <a:endParaRPr lang="it-IT" dirty="0"/>
          </a:p>
        </p:txBody>
      </p:sp>
    </p:spTree>
    <p:extLst>
      <p:ext uri="{BB962C8B-B14F-4D97-AF65-F5344CB8AC3E}">
        <p14:creationId xmlns:p14="http://schemas.microsoft.com/office/powerpoint/2010/main" val="182995197"/>
      </p:ext>
    </p:extLst>
  </p:cSld>
  <p:clrMapOvr>
    <a:masterClrMapping/>
  </p:clrMapOvr>
</p:sld>
</file>

<file path=ppt/slides/slide10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55576" y="1520786"/>
            <a:ext cx="7704856" cy="3416320"/>
          </a:xfrm>
          <a:prstGeom prst="rect">
            <a:avLst/>
          </a:prstGeom>
        </p:spPr>
        <p:txBody>
          <a:bodyPr wrap="square">
            <a:spAutoFit/>
          </a:bodyPr>
          <a:lstStyle/>
          <a:p>
            <a:r>
              <a:rPr lang="it-IT" sz="2400" b="1" dirty="0"/>
              <a:t>Abuso e dipendenza</a:t>
            </a:r>
            <a:r>
              <a:rPr lang="it-IT" sz="2400" dirty="0"/>
              <a:t>:  A definire queste condizioni concorrono tre criteri conosciuti informalmente come le tre C:</a:t>
            </a:r>
          </a:p>
          <a:p>
            <a:pPr marL="1200150" lvl="2" indent="-285750">
              <a:buFont typeface="Arial" pitchFamily="34" charset="0"/>
              <a:buChar char="•"/>
            </a:pPr>
            <a:r>
              <a:rPr lang="it-IT" sz="2400" dirty="0"/>
              <a:t>Uso continuativo</a:t>
            </a:r>
          </a:p>
          <a:p>
            <a:pPr marL="1200150" lvl="2" indent="-285750">
              <a:buFont typeface="Arial" pitchFamily="34" charset="0"/>
              <a:buChar char="•"/>
            </a:pPr>
            <a:r>
              <a:rPr lang="it-IT" sz="2400" dirty="0"/>
              <a:t>Uso compulsivo</a:t>
            </a:r>
          </a:p>
          <a:p>
            <a:pPr marL="1200150" lvl="2" indent="-285750">
              <a:buFont typeface="Arial" pitchFamily="34" charset="0"/>
              <a:buChar char="•"/>
            </a:pPr>
            <a:r>
              <a:rPr lang="it-IT" sz="2400" dirty="0"/>
              <a:t>Perdita di controllo</a:t>
            </a:r>
          </a:p>
          <a:p>
            <a:r>
              <a:rPr lang="it-IT" sz="2400" dirty="0"/>
              <a:t>Se si parla di abuso ci si riferisce solo alla prima C cioè l’uso continuativo, se invece parliamo di dipendenza allora sono comprese tutte e tre le C. </a:t>
            </a:r>
          </a:p>
        </p:txBody>
      </p:sp>
    </p:spTree>
    <p:extLst>
      <p:ext uri="{BB962C8B-B14F-4D97-AF65-F5344CB8AC3E}">
        <p14:creationId xmlns:p14="http://schemas.microsoft.com/office/powerpoint/2010/main" val="2004107766"/>
      </p:ext>
    </p:extLst>
  </p:cSld>
  <p:clrMapOvr>
    <a:masterClrMapping/>
  </p:clrMapOvr>
</p:sld>
</file>

<file path=ppt/slides/slide10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9512" y="1628800"/>
            <a:ext cx="8640960" cy="4093428"/>
          </a:xfrm>
          <a:prstGeom prst="rect">
            <a:avLst/>
          </a:prstGeom>
          <a:noFill/>
        </p:spPr>
        <p:txBody>
          <a:bodyPr wrap="square" rtlCol="0">
            <a:spAutoFit/>
          </a:bodyPr>
          <a:lstStyle/>
          <a:p>
            <a:r>
              <a:rPr lang="it-IT" sz="2200" dirty="0"/>
              <a:t>La dipendenza porta a sintomi fisici come la </a:t>
            </a:r>
            <a:r>
              <a:rPr lang="it-IT" sz="2200" b="1" dirty="0"/>
              <a:t>tolleranza</a:t>
            </a:r>
            <a:r>
              <a:rPr lang="it-IT" sz="2200" dirty="0"/>
              <a:t> e l’</a:t>
            </a:r>
            <a:r>
              <a:rPr lang="it-IT" sz="2200" b="1" dirty="0"/>
              <a:t>astinenza</a:t>
            </a:r>
            <a:r>
              <a:rPr lang="it-IT" sz="2200" dirty="0"/>
              <a:t>. </a:t>
            </a:r>
          </a:p>
          <a:p>
            <a:endParaRPr lang="it-IT" sz="2200" dirty="0"/>
          </a:p>
          <a:p>
            <a:r>
              <a:rPr lang="it-IT" sz="2200" dirty="0"/>
              <a:t>Con </a:t>
            </a:r>
            <a:r>
              <a:rPr lang="it-IT" sz="2200" b="1" dirty="0"/>
              <a:t>tolleranza</a:t>
            </a:r>
            <a:r>
              <a:rPr lang="it-IT" sz="2200" dirty="0"/>
              <a:t> ci si riferisce all’adattamento del corpo alla sostanza indicato dal bisogno di quantità sempre maggiori per raggiungere l’effetto desiderato. </a:t>
            </a:r>
          </a:p>
          <a:p>
            <a:endParaRPr lang="it-IT" sz="2200" dirty="0"/>
          </a:p>
          <a:p>
            <a:endParaRPr lang="it-IT" sz="2200" dirty="0"/>
          </a:p>
          <a:p>
            <a:r>
              <a:rPr lang="it-IT" sz="2200" dirty="0"/>
              <a:t>Con </a:t>
            </a:r>
            <a:r>
              <a:rPr lang="it-IT" sz="2200" b="1" dirty="0"/>
              <a:t>astinenza</a:t>
            </a:r>
            <a:r>
              <a:rPr lang="it-IT" sz="2200" dirty="0"/>
              <a:t> ci si riferisce alla presenza di sintomi fisici o fisiologici se l’uso della sostanza viene sospeso o anche solo diminuito. </a:t>
            </a:r>
          </a:p>
          <a:p>
            <a:endParaRPr lang="it-IT" dirty="0"/>
          </a:p>
        </p:txBody>
      </p:sp>
    </p:spTree>
    <p:extLst>
      <p:ext uri="{BB962C8B-B14F-4D97-AF65-F5344CB8AC3E}">
        <p14:creationId xmlns:p14="http://schemas.microsoft.com/office/powerpoint/2010/main" val="919427569"/>
      </p:ext>
    </p:extLst>
  </p:cSld>
  <p:clrMapOvr>
    <a:masterClrMapping/>
  </p:clrMapOvr>
</p:sld>
</file>

<file path=ppt/slides/slide10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1196752"/>
            <a:ext cx="8784976" cy="6063198"/>
          </a:xfrm>
          <a:prstGeom prst="rect">
            <a:avLst/>
          </a:prstGeom>
          <a:noFill/>
        </p:spPr>
        <p:txBody>
          <a:bodyPr wrap="square" rtlCol="0">
            <a:spAutoFit/>
          </a:bodyPr>
          <a:lstStyle/>
          <a:p>
            <a:r>
              <a:rPr lang="it-IT" sz="2200" dirty="0"/>
              <a:t>Nel DSM-I “l’addiction” era classificata come un disordine di personalità. L’alcool era la sola specifica sostanza d’abuso considerata.</a:t>
            </a:r>
          </a:p>
          <a:p>
            <a:endParaRPr lang="it-IT" sz="2200" dirty="0"/>
          </a:p>
          <a:p>
            <a:r>
              <a:rPr lang="it-IT" sz="2200" dirty="0"/>
              <a:t>Il DSM-III considerava i Disturbi da Uso di Sostanze come una nuova classe diagnostica che si occupava dei cambiamenti comportamentali associati ad un uso regolare di sostanze agenti sul sistema nervoso centrale (SNC). </a:t>
            </a:r>
          </a:p>
          <a:p>
            <a:endParaRPr lang="it-IT" sz="2200" dirty="0"/>
          </a:p>
          <a:p>
            <a:r>
              <a:rPr lang="it-IT" sz="2200" dirty="0"/>
              <a:t>Il DSM-III-R  introduce il concetto di Disturbi da Uso di Sostanze Psicoattive.</a:t>
            </a:r>
          </a:p>
          <a:p>
            <a:endParaRPr lang="it-IT" sz="2200" dirty="0"/>
          </a:p>
          <a:p>
            <a:r>
              <a:rPr lang="it-IT" sz="2200" dirty="0"/>
              <a:t>Il DSM-IV classifica i disturbi in Disturbi Correlati all’Uso di Sostanze. Fra le sostanze implicate vengono compresi anche molti farmaci (anestetici, analgesici, anticonvulsivanti, antinfiammatori, ecc.) e sostanze tossiche.</a:t>
            </a:r>
          </a:p>
          <a:p>
            <a:endParaRPr lang="it-IT" dirty="0"/>
          </a:p>
          <a:p>
            <a:endParaRPr lang="it-IT" dirty="0"/>
          </a:p>
        </p:txBody>
      </p:sp>
    </p:spTree>
    <p:extLst>
      <p:ext uri="{BB962C8B-B14F-4D97-AF65-F5344CB8AC3E}">
        <p14:creationId xmlns:p14="http://schemas.microsoft.com/office/powerpoint/2010/main" val="2478791831"/>
      </p:ext>
    </p:extLst>
  </p:cSld>
  <p:clrMapOvr>
    <a:masterClrMapping/>
  </p:clrMapOvr>
</p:sld>
</file>

<file path=ppt/slides/slide10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07504" y="1340768"/>
            <a:ext cx="8856984" cy="3816429"/>
          </a:xfrm>
          <a:prstGeom prst="rect">
            <a:avLst/>
          </a:prstGeom>
        </p:spPr>
        <p:txBody>
          <a:bodyPr wrap="square">
            <a:spAutoFit/>
          </a:bodyPr>
          <a:lstStyle/>
          <a:p>
            <a:r>
              <a:rPr lang="it-IT" sz="2200" dirty="0"/>
              <a:t>Il DSM V  fonde le categorie di abuso e dipendenza. La categoria ora viene chiamata “Disturbi da dipendenza e correlati all'uso di sostanze”. </a:t>
            </a:r>
          </a:p>
          <a:p>
            <a:r>
              <a:rPr lang="it-IT" sz="2200" dirty="0"/>
              <a:t>Le differenze con le edizioni precedenti sono:</a:t>
            </a:r>
          </a:p>
          <a:p>
            <a:pPr marL="285750" indent="-285750">
              <a:buFont typeface="Arial" pitchFamily="34" charset="0"/>
              <a:buChar char="•"/>
            </a:pPr>
            <a:r>
              <a:rPr lang="it-IT" sz="2200" dirty="0"/>
              <a:t>aggiunta alla lista dei sintomi del </a:t>
            </a:r>
            <a:r>
              <a:rPr lang="it-IT" sz="2200" dirty="0" err="1"/>
              <a:t>craving</a:t>
            </a:r>
            <a:r>
              <a:rPr lang="it-IT" sz="2200" dirty="0"/>
              <a:t>, che starebbe ad indicare forte desiderio di utilizzare la droga;</a:t>
            </a:r>
          </a:p>
          <a:p>
            <a:endParaRPr lang="it-IT" sz="2200" dirty="0"/>
          </a:p>
          <a:p>
            <a:pPr marL="285750" indent="-285750">
              <a:buFont typeface="Arial" pitchFamily="34" charset="0"/>
              <a:buChar char="•"/>
            </a:pPr>
            <a:r>
              <a:rPr lang="it-IT" sz="2200" dirty="0"/>
              <a:t>eliminazione del criterio riguardante i problemi legali ricorrenti, a causa della difficile applicazione a livello internazionale;</a:t>
            </a:r>
          </a:p>
          <a:p>
            <a:endParaRPr lang="it-IT" sz="2200" dirty="0"/>
          </a:p>
          <a:p>
            <a:pPr marL="285750" indent="-285750">
              <a:buFont typeface="Arial" pitchFamily="34" charset="0"/>
              <a:buChar char="•"/>
            </a:pPr>
            <a:endParaRPr lang="it-IT" sz="2200" dirty="0"/>
          </a:p>
        </p:txBody>
      </p:sp>
    </p:spTree>
    <p:extLst>
      <p:ext uri="{BB962C8B-B14F-4D97-AF65-F5344CB8AC3E}">
        <p14:creationId xmlns:p14="http://schemas.microsoft.com/office/powerpoint/2010/main" val="1781026250"/>
      </p:ext>
    </p:extLst>
  </p:cSld>
  <p:clrMapOvr>
    <a:masterClrMapping/>
  </p:clrMapOvr>
</p:sld>
</file>

<file path=ppt/slides/slide10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39552" y="1305342"/>
            <a:ext cx="7776864" cy="4154984"/>
          </a:xfrm>
          <a:prstGeom prst="rect">
            <a:avLst/>
          </a:prstGeom>
        </p:spPr>
        <p:txBody>
          <a:bodyPr wrap="square">
            <a:spAutoFit/>
          </a:bodyPr>
          <a:lstStyle/>
          <a:p>
            <a:r>
              <a:rPr lang="it-IT" sz="2400" dirty="0"/>
              <a:t>aumentata la soglia del numero di criteri da soddisfare per porre diagnosi di disturbo da uso di sostanze: nella versione precedente era richiesto un solo sintomo per la diagnosi di abuso, ora per il disturbo da uso di sostanze lieve è richiesta la presenza, per un periodo di dodici mesi, di almeno due sintomi;</a:t>
            </a:r>
          </a:p>
          <a:p>
            <a:endParaRPr lang="it-IT" sz="2400" dirty="0"/>
          </a:p>
          <a:p>
            <a:r>
              <a:rPr lang="it-IT" sz="2400" dirty="0"/>
              <a:t>aggiunta del  disturbo da uso di tabacco ed i criteri per l’astinenza da cannabis e da caffeina. </a:t>
            </a:r>
          </a:p>
          <a:p>
            <a:endParaRPr lang="it-IT" sz="2400" dirty="0"/>
          </a:p>
          <a:p>
            <a:r>
              <a:rPr lang="it-IT" sz="2400" dirty="0"/>
              <a:t>Aggiunta del disturbo da gioco d'azzardo (</a:t>
            </a:r>
            <a:r>
              <a:rPr lang="it-IT" sz="2400" dirty="0" err="1"/>
              <a:t>gambling</a:t>
            </a:r>
            <a:r>
              <a:rPr lang="it-IT" sz="2400" dirty="0"/>
              <a:t>).</a:t>
            </a:r>
          </a:p>
        </p:txBody>
      </p:sp>
    </p:spTree>
    <p:extLst>
      <p:ext uri="{BB962C8B-B14F-4D97-AF65-F5344CB8AC3E}">
        <p14:creationId xmlns:p14="http://schemas.microsoft.com/office/powerpoint/2010/main" val="2729740226"/>
      </p:ext>
    </p:extLst>
  </p:cSld>
  <p:clrMapOvr>
    <a:masterClrMapping/>
  </p:clrMapOvr>
</p:sld>
</file>

<file path=ppt/slides/slide10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 ALCOLDIPENDENZA</a:t>
            </a:r>
            <a:endParaRPr dirty="0"/>
          </a:p>
        </p:txBody>
      </p:sp>
      <p:sp>
        <p:nvSpPr>
          <p:cNvPr id="8" name="Sottotitolo 7"/>
          <p:cNvSpPr>
            <a:spLocks noGrp="1"/>
          </p:cNvSpPr>
          <p:nvPr>
            <p:ph type="subTitle" idx="1"/>
          </p:nvPr>
        </p:nvSpPr>
        <p:spPr/>
        <p:txBody>
          <a:bodyPr/>
          <a:lstStyle/>
          <a:p>
            <a:pPr eaLnBrk="1" hangingPunct="1">
              <a:defRPr/>
            </a:pPr>
            <a:r>
              <a:rPr lang="it-IT" dirty="0"/>
              <a:t>LEZIONE 48-3</a:t>
            </a:r>
          </a:p>
        </p:txBody>
      </p:sp>
    </p:spTree>
    <p:extLst>
      <p:ext uri="{BB962C8B-B14F-4D97-AF65-F5344CB8AC3E}">
        <p14:creationId xmlns:p14="http://schemas.microsoft.com/office/powerpoint/2010/main" val="2094018426"/>
      </p:ext>
    </p:extLst>
  </p:cSld>
  <p:clrMapOvr>
    <a:masterClrMapping/>
  </p:clrMapOvr>
</p:sld>
</file>

<file path=ppt/slides/slide10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b="1" dirty="0"/>
              <a:t>SUDDIVISIONE DELLE SOSTANZE</a:t>
            </a:r>
          </a:p>
          <a:p>
            <a:r>
              <a:rPr lang="it-IT" sz="2400" dirty="0"/>
              <a:t>Le sostanze possono essere suddivise in base all’effetto che hanno sul sistema nervoso.</a:t>
            </a:r>
          </a:p>
          <a:p>
            <a:endParaRPr lang="it-IT" sz="2400" dirty="0"/>
          </a:p>
          <a:p>
            <a:r>
              <a:rPr lang="it-IT" sz="2400" b="1" dirty="0"/>
              <a:t>INIBITORI</a:t>
            </a:r>
          </a:p>
          <a:p>
            <a:r>
              <a:rPr lang="it-IT" sz="2400" dirty="0"/>
              <a:t>Sostanze che producono un effetto tranquillizzante, sedativo  e di intorpidimento compromettendo la performance motoria.</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46998032"/>
      </p:ext>
    </p:extLst>
  </p:cSld>
  <p:clrMapOvr>
    <a:masterClrMapping/>
  </p:clrMapOvr>
</p:sld>
</file>

<file path=ppt/slides/slide10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spcBef>
                <a:spcPct val="0"/>
              </a:spcBef>
            </a:pPr>
            <a:r>
              <a:rPr lang="it-IT" sz="2400" b="1" dirty="0">
                <a:solidFill>
                  <a:prstClr val="black"/>
                </a:solidFill>
                <a:latin typeface="Arial" charset="0"/>
                <a:cs typeface="Arial" charset="0"/>
              </a:rPr>
              <a:t>Alcool. </a:t>
            </a:r>
            <a:r>
              <a:rPr lang="it-IT" sz="2400" dirty="0">
                <a:solidFill>
                  <a:prstClr val="black"/>
                </a:solidFill>
                <a:latin typeface="Arial" charset="0"/>
                <a:cs typeface="Arial" charset="0"/>
              </a:rPr>
              <a:t>L’alcol è un sedativo. A basse dosi la sedazione sulla corteccia cerebrale viene mediata soprattutto dal GABA, lo stesso neurotrasmettitore su cui agiscono le benzodiazepine. Per tale motivo può ridurre la ansia sociale, la persona si preoccupa di meno di quello che gli altri possono pensare di lui/lei e può addirittura apparire più allegro e disinibito.</a:t>
            </a:r>
          </a:p>
          <a:p>
            <a:pPr lvl="0">
              <a:spcBef>
                <a:spcPct val="0"/>
              </a:spcBef>
            </a:pPr>
            <a:r>
              <a:rPr lang="it-IT" sz="2400" dirty="0">
                <a:solidFill>
                  <a:prstClr val="black"/>
                </a:solidFill>
                <a:latin typeface="Arial" charset="0"/>
                <a:cs typeface="Arial" charset="0"/>
              </a:rPr>
              <a:t>Col progredire della intossicazione acuta, la sedazione aumenta, la persona diventa </a:t>
            </a:r>
            <a:r>
              <a:rPr lang="it-IT" sz="2400" dirty="0" err="1">
                <a:solidFill>
                  <a:prstClr val="black"/>
                </a:solidFill>
                <a:latin typeface="Arial" charset="0"/>
                <a:cs typeface="Arial" charset="0"/>
              </a:rPr>
              <a:t>incoordinato</a:t>
            </a:r>
            <a:r>
              <a:rPr lang="it-IT" sz="2400" dirty="0">
                <a:solidFill>
                  <a:prstClr val="black"/>
                </a:solidFill>
                <a:latin typeface="Arial" charset="0"/>
                <a:cs typeface="Arial" charset="0"/>
              </a:rPr>
              <a:t> nei movimenti e non riesce a connettere.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43270261"/>
      </p:ext>
    </p:extLst>
  </p:cSld>
  <p:clrMapOvr>
    <a:masterClrMapping/>
  </p:clrMapOvr>
</p:sld>
</file>

<file path=ppt/slides/slide10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spcBef>
                <a:spcPct val="0"/>
              </a:spcBef>
            </a:pPr>
            <a:r>
              <a:rPr lang="it-IT" sz="2400" dirty="0">
                <a:solidFill>
                  <a:prstClr val="black"/>
                </a:solidFill>
                <a:latin typeface="Arial" charset="0"/>
                <a:cs typeface="Arial" charset="0"/>
              </a:rPr>
              <a:t>Aumentando ancora la alcolemia (tasso alcolico nel sangue) può manifestarsi una condizione di coma etilico.</a:t>
            </a:r>
          </a:p>
          <a:p>
            <a:pPr lvl="0">
              <a:spcBef>
                <a:spcPct val="0"/>
              </a:spcBef>
            </a:pPr>
            <a:r>
              <a:rPr lang="it-IT" sz="2400" dirty="0">
                <a:solidFill>
                  <a:prstClr val="black"/>
                </a:solidFill>
                <a:latin typeface="Arial" charset="0"/>
                <a:cs typeface="Arial" charset="0"/>
              </a:rPr>
              <a:t>L’alcol è in assoluto la droga più pericolosa con oltre 30000 morti anno per patologie alcol correlate. Metà degli omicidi, dei suicidi e gran parte degli incidenti stradali sono correlati ad abuso alcolico.</a:t>
            </a:r>
          </a:p>
          <a:p>
            <a:pPr lvl="0">
              <a:spcBef>
                <a:spcPct val="0"/>
              </a:spcBef>
            </a:pPr>
            <a:r>
              <a:rPr lang="it-IT" sz="2400" dirty="0">
                <a:solidFill>
                  <a:prstClr val="black"/>
                </a:solidFill>
                <a:latin typeface="Arial" charset="0"/>
                <a:cs typeface="Arial" charset="0"/>
              </a:rPr>
              <a:t>L’abuso alcolico da parte di minorenni è particolarmente dannoso interferendo sullo sviluppo neurologico.</a:t>
            </a:r>
          </a:p>
          <a:p>
            <a:pPr lvl="0">
              <a:spcBef>
                <a:spcPct val="0"/>
              </a:spcBef>
            </a:pPr>
            <a:r>
              <a:rPr lang="it-IT" sz="2400" dirty="0">
                <a:solidFill>
                  <a:prstClr val="black"/>
                </a:solidFill>
                <a:latin typeface="Arial" charset="0"/>
                <a:cs typeface="Arial" charset="0"/>
              </a:rPr>
              <a:t>Può causare gravi danni sul feto in caso di </a:t>
            </a:r>
            <a:r>
              <a:rPr lang="it-IT" sz="2400" dirty="0" err="1">
                <a:solidFill>
                  <a:prstClr val="black"/>
                </a:solidFill>
                <a:latin typeface="Arial" charset="0"/>
                <a:cs typeface="Arial" charset="0"/>
              </a:rPr>
              <a:t>alcoldipendenza</a:t>
            </a:r>
            <a:r>
              <a:rPr lang="it-IT" sz="2400" dirty="0">
                <a:solidFill>
                  <a:prstClr val="black"/>
                </a:solidFill>
                <a:latin typeface="Arial" charset="0"/>
                <a:cs typeface="Arial" charset="0"/>
              </a:rPr>
              <a:t> materna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15573352"/>
      </p:ext>
    </p:extLst>
  </p:cSld>
  <p:clrMapOvr>
    <a:masterClrMapping/>
  </p:clrMapOvr>
</p:sld>
</file>

<file path=ppt/slides/slide10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L’uso cronico danneggia  tutti i sistemi fondamentali del corpo. I bevitori cronici spesso mancano di vitamina B, la sua carenza causa: l’encefalopatia di </a:t>
            </a:r>
            <a:r>
              <a:rPr lang="it-IT" sz="2800" dirty="0" err="1"/>
              <a:t>Wernicke</a:t>
            </a:r>
            <a:r>
              <a:rPr lang="it-IT" sz="2800" dirty="0"/>
              <a:t>, e la sindrome di </a:t>
            </a:r>
            <a:r>
              <a:rPr lang="it-IT" sz="2800" dirty="0" err="1"/>
              <a:t>Korsakoff</a:t>
            </a:r>
            <a:r>
              <a:rPr lang="it-IT" sz="2800" dirty="0"/>
              <a:t>. </a:t>
            </a:r>
          </a:p>
          <a:p>
            <a:r>
              <a:rPr lang="it-IT" sz="2800" dirty="0"/>
              <a:t>I problemi gastroenterici che sono dovuti a uso prolungato di alcol sono: cancro, ulcera, cirrosi epatica e pancreatite.</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1322571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dirty="0" err="1"/>
              <a:t>Anche</a:t>
            </a:r>
            <a:r>
              <a:rPr lang="en-US" dirty="0"/>
              <a:t> in </a:t>
            </a:r>
            <a:r>
              <a:rPr lang="en-US" dirty="0" err="1"/>
              <a:t>questo</a:t>
            </a:r>
            <a:r>
              <a:rPr lang="en-US" dirty="0"/>
              <a:t> </a:t>
            </a:r>
            <a:r>
              <a:rPr lang="en-US" dirty="0" err="1"/>
              <a:t>caso</a:t>
            </a:r>
            <a:r>
              <a:rPr lang="en-US" dirty="0"/>
              <a:t> è </a:t>
            </a:r>
            <a:r>
              <a:rPr lang="en-US" dirty="0" err="1"/>
              <a:t>importante</a:t>
            </a:r>
            <a:r>
              <a:rPr lang="en-US" dirty="0"/>
              <a:t> </a:t>
            </a:r>
            <a:r>
              <a:rPr lang="en-US" dirty="0" err="1"/>
              <a:t>procedere</a:t>
            </a:r>
            <a:r>
              <a:rPr lang="en-US" dirty="0"/>
              <a:t> ad accurate </a:t>
            </a:r>
            <a:r>
              <a:rPr lang="en-US" dirty="0" err="1"/>
              <a:t>diagnosi</a:t>
            </a:r>
            <a:r>
              <a:rPr lang="en-US" dirty="0"/>
              <a:t> </a:t>
            </a:r>
            <a:r>
              <a:rPr lang="en-US" dirty="0" err="1"/>
              <a:t>differenziali</a:t>
            </a:r>
            <a:r>
              <a:rPr lang="en-US" dirty="0"/>
              <a:t>  </a:t>
            </a:r>
            <a:r>
              <a:rPr lang="en-US" dirty="0" err="1"/>
              <a:t>estese</a:t>
            </a:r>
            <a:r>
              <a:rPr lang="en-US" dirty="0"/>
              <a:t> </a:t>
            </a:r>
            <a:r>
              <a:rPr lang="en-US" dirty="0" err="1"/>
              <a:t>anche</a:t>
            </a:r>
            <a:r>
              <a:rPr lang="en-US" dirty="0"/>
              <a:t> ad </a:t>
            </a:r>
            <a:r>
              <a:rPr lang="en-US" dirty="0" err="1"/>
              <a:t>aspetti</a:t>
            </a:r>
            <a:r>
              <a:rPr lang="en-US" dirty="0"/>
              <a:t> </a:t>
            </a:r>
            <a:r>
              <a:rPr lang="en-US" dirty="0" err="1"/>
              <a:t>organici</a:t>
            </a:r>
            <a:r>
              <a:rPr lang="en-US" dirty="0"/>
              <a:t> (</a:t>
            </a:r>
            <a:r>
              <a:rPr lang="en-US" dirty="0" err="1"/>
              <a:t>sordità</a:t>
            </a:r>
            <a:r>
              <a:rPr lang="en-US" dirty="0"/>
              <a:t>? </a:t>
            </a:r>
            <a:r>
              <a:rPr lang="en-US" dirty="0" err="1"/>
              <a:t>Palatoschisi</a:t>
            </a:r>
            <a:r>
              <a:rPr lang="en-US" dirty="0"/>
              <a:t>? </a:t>
            </a:r>
            <a:r>
              <a:rPr lang="en-US" dirty="0" err="1"/>
              <a:t>Deviazione</a:t>
            </a:r>
            <a:r>
              <a:rPr lang="en-US" dirty="0"/>
              <a:t> </a:t>
            </a:r>
            <a:r>
              <a:rPr lang="en-US" dirty="0" err="1"/>
              <a:t>setto</a:t>
            </a:r>
            <a:r>
              <a:rPr lang="en-US" dirty="0"/>
              <a:t> </a:t>
            </a:r>
            <a:r>
              <a:rPr lang="en-US" dirty="0" err="1"/>
              <a:t>nasale</a:t>
            </a:r>
            <a:r>
              <a:rPr lang="en-US" dirty="0"/>
              <a:t>? </a:t>
            </a:r>
            <a:r>
              <a:rPr lang="en-US" dirty="0" err="1"/>
              <a:t>Disturbi</a:t>
            </a:r>
            <a:r>
              <a:rPr lang="en-US" dirty="0"/>
              <a:t> </a:t>
            </a:r>
            <a:r>
              <a:rPr lang="en-US" dirty="0" err="1"/>
              <a:t>neurologici</a:t>
            </a:r>
            <a:r>
              <a:rPr lang="en-US" dirty="0"/>
              <a:t>?).</a:t>
            </a:r>
          </a:p>
          <a:p>
            <a:r>
              <a:rPr lang="en-US" dirty="0"/>
              <a:t>In </a:t>
            </a:r>
            <a:r>
              <a:rPr lang="en-US" dirty="0" err="1"/>
              <a:t>alcuni</a:t>
            </a:r>
            <a:r>
              <a:rPr lang="en-US" dirty="0"/>
              <a:t> </a:t>
            </a:r>
            <a:r>
              <a:rPr lang="en-US" dirty="0" err="1"/>
              <a:t>casi</a:t>
            </a:r>
            <a:r>
              <a:rPr lang="en-US" dirty="0"/>
              <a:t> </a:t>
            </a:r>
            <a:r>
              <a:rPr lang="en-US" dirty="0" err="1"/>
              <a:t>inoltre</a:t>
            </a:r>
            <a:r>
              <a:rPr lang="en-US" dirty="0"/>
              <a:t> </a:t>
            </a:r>
            <a:r>
              <a:rPr lang="en-US" dirty="0" err="1"/>
              <a:t>persone</a:t>
            </a:r>
            <a:r>
              <a:rPr lang="en-US" dirty="0"/>
              <a:t> con forte </a:t>
            </a:r>
            <a:r>
              <a:rPr lang="en-US" dirty="0" err="1"/>
              <a:t>fobia</a:t>
            </a:r>
            <a:r>
              <a:rPr lang="en-US" dirty="0"/>
              <a:t> </a:t>
            </a:r>
            <a:r>
              <a:rPr lang="en-US" dirty="0" err="1"/>
              <a:t>sociale</a:t>
            </a:r>
            <a:r>
              <a:rPr lang="en-US" dirty="0"/>
              <a:t> </a:t>
            </a:r>
            <a:r>
              <a:rPr lang="en-US" dirty="0" err="1"/>
              <a:t>possono</a:t>
            </a:r>
            <a:r>
              <a:rPr lang="en-US" dirty="0"/>
              <a:t> </a:t>
            </a:r>
            <a:r>
              <a:rPr lang="en-US" dirty="0" err="1"/>
              <a:t>essere</a:t>
            </a:r>
            <a:r>
              <a:rPr lang="en-US" dirty="0"/>
              <a:t> a </a:t>
            </a:r>
            <a:r>
              <a:rPr lang="en-US" dirty="0" err="1"/>
              <a:t>tal</a:t>
            </a:r>
            <a:r>
              <a:rPr lang="en-US" dirty="0"/>
              <a:t> </a:t>
            </a:r>
            <a:r>
              <a:rPr lang="en-US" dirty="0" err="1"/>
              <a:t>punto</a:t>
            </a:r>
            <a:r>
              <a:rPr lang="en-US" dirty="0"/>
              <a:t> </a:t>
            </a:r>
            <a:r>
              <a:rPr lang="en-US" dirty="0" err="1"/>
              <a:t>imbarazzati</a:t>
            </a:r>
            <a:r>
              <a:rPr lang="en-US" dirty="0"/>
              <a:t> dal </a:t>
            </a:r>
            <a:r>
              <a:rPr lang="en-US" dirty="0" err="1"/>
              <a:t>parlare</a:t>
            </a:r>
            <a:r>
              <a:rPr lang="en-US" dirty="0"/>
              <a:t> in </a:t>
            </a:r>
            <a:r>
              <a:rPr lang="en-US" dirty="0" err="1"/>
              <a:t>pubblico</a:t>
            </a:r>
            <a:r>
              <a:rPr lang="en-US" dirty="0"/>
              <a:t> da non </a:t>
            </a:r>
            <a:r>
              <a:rPr lang="en-US" dirty="0" err="1"/>
              <a:t>riuscire</a:t>
            </a:r>
            <a:r>
              <a:rPr lang="en-US" dirty="0"/>
              <a:t> a </a:t>
            </a:r>
            <a:r>
              <a:rPr lang="en-US" dirty="0" err="1"/>
              <a:t>parlare</a:t>
            </a:r>
            <a:r>
              <a:rPr lang="en-US" dirty="0"/>
              <a:t> in </a:t>
            </a:r>
            <a:r>
              <a:rPr lang="en-US" dirty="0" err="1"/>
              <a:t>modo</a:t>
            </a:r>
            <a:r>
              <a:rPr lang="en-US" dirty="0"/>
              <a:t> </a:t>
            </a:r>
            <a:r>
              <a:rPr lang="en-US" dirty="0" err="1"/>
              <a:t>comprensibile</a:t>
            </a:r>
            <a:r>
              <a:rPr lang="en-US" dirty="0"/>
              <a:t>.</a:t>
            </a:r>
          </a:p>
          <a:p>
            <a:pPr marL="0" indent="0">
              <a:buNone/>
            </a:pPr>
            <a:endParaRPr lang="it-IT" dirty="0"/>
          </a:p>
        </p:txBody>
      </p:sp>
    </p:spTree>
    <p:extLst>
      <p:ext uri="{BB962C8B-B14F-4D97-AF65-F5344CB8AC3E}">
        <p14:creationId xmlns:p14="http://schemas.microsoft.com/office/powerpoint/2010/main" val="2525737144"/>
      </p:ext>
    </p:extLst>
  </p:cSld>
  <p:clrMapOvr>
    <a:masterClrMapping/>
  </p:clrMapOvr>
</p:sld>
</file>

<file path=ppt/slides/slide10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crisi di astinenza può essere molto impressionante.</a:t>
            </a:r>
          </a:p>
          <a:p>
            <a:r>
              <a:rPr lang="it-IT" sz="2400" dirty="0"/>
              <a:t>Il paziente inizia a vedere piccoli animali che camminano sui muri e camminano sul suo corpo (si chiama </a:t>
            </a:r>
            <a:r>
              <a:rPr lang="it-IT" sz="2400" dirty="0" err="1"/>
              <a:t>microzoopsia</a:t>
            </a:r>
            <a:r>
              <a:rPr lang="it-IT" sz="2400" dirty="0"/>
              <a:t>). Il paziente è terrorizzato da ciò che vede e che sente.</a:t>
            </a:r>
          </a:p>
          <a:p>
            <a:r>
              <a:rPr lang="it-IT" sz="2400" dirty="0"/>
              <a:t>Appare confuso e disorientato, trema in modo vistoso. Compare una condizione definita «delirium tremens» che è una assoluta emergenza sanitaria. In queste condizioni il paziente deve essere ricoverato.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69344632"/>
      </p:ext>
    </p:extLst>
  </p:cSld>
  <p:clrMapOvr>
    <a:masterClrMapping/>
  </p:clrMapOvr>
</p:sld>
</file>

<file path=ppt/slides/slide10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Essendo l’alcol un sedativo, quando viene bruscamente sospeso, il corpo si attiva, la pressione sanguigna si innalza, si manifesta tachicardia, sudorazione e tremori.</a:t>
            </a:r>
          </a:p>
          <a:p>
            <a:r>
              <a:rPr lang="it-IT" sz="2000" dirty="0"/>
              <a:t>Certamente con un bicchiere di superalcolico passerebbe tutto, ed è anche per questo che la dipendenza alcolica tende ad essere una malattia degenerativa, cronica ed ingravescente. </a:t>
            </a:r>
          </a:p>
          <a:p>
            <a:r>
              <a:rPr lang="it-IT" sz="2000" dirty="0"/>
              <a:t>Quando il paziente inizia a sentire in sé piccoli segni di </a:t>
            </a:r>
            <a:r>
              <a:rPr lang="it-IT" sz="2000" dirty="0" err="1"/>
              <a:t>astineenza</a:t>
            </a:r>
            <a:r>
              <a:rPr lang="it-IT" sz="2000" dirty="0"/>
              <a:t>, bevendo li porta subito sotto controllo, il tremore e la angoscia finiscono subito e si sente pronto ad affrontare il mondo. Il paziente alcoldipendente vive molte crisi di astinenza, ogni mattina si sveglia con tremori, agitazione ed angoscia, ma basta bere un caffè corretto grappa e tutto passa. Subito.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02709386"/>
      </p:ext>
    </p:extLst>
  </p:cSld>
  <p:clrMapOvr>
    <a:masterClrMapping/>
  </p:clrMapOvr>
</p:sld>
</file>

<file path=ppt/slides/slide10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La presa in carico di un paziente alcoldipendente non è facile, un passo essenziale, che a volte richiede mesi consiste nell’ammettere di essere un alcolista, che l’alcol ha creato e continua a creare una serie infinita di conseguenze negative nella sua vita, che la attribuzione di colpe agli altri è una scusa che protrae nel tempo il suo disturbo.</a:t>
            </a:r>
          </a:p>
          <a:p>
            <a:r>
              <a:rPr lang="it-IT" sz="2000" dirty="0"/>
              <a:t>Occorre anche sfatare il mito della possibilità di bere in modo moderato.</a:t>
            </a:r>
          </a:p>
          <a:p>
            <a:r>
              <a:rPr lang="it-IT" sz="2000" dirty="0"/>
              <a:t>Se una persona è caduta nella dipendenza alcolica la sua dose massima di alcol è pari a ZERO. Purtroppo la loro genetica, ed il loro metabolismo, oltre che la loro storia fanno s+ che dopo il primo bicchierino, siano disinibiti e tutti i buoni propositi finiscano con l’essere traditi.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81245218"/>
      </p:ext>
    </p:extLst>
  </p:cSld>
  <p:clrMapOvr>
    <a:masterClrMapping/>
  </p:clrMapOvr>
</p:sld>
</file>

<file path=ppt/slides/slide10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dirty="0"/>
              <a:t> TRATTAMENTO ALCOLDIPENDENZA</a:t>
            </a:r>
            <a:br>
              <a:rPr lang="it-IT" dirty="0"/>
            </a:br>
            <a:r>
              <a:rPr lang="it-IT" dirty="0"/>
              <a:t>I SEDATIVI</a:t>
            </a:r>
            <a:endParaRPr dirty="0"/>
          </a:p>
        </p:txBody>
      </p:sp>
      <p:sp>
        <p:nvSpPr>
          <p:cNvPr id="8" name="Sottotitolo 7"/>
          <p:cNvSpPr>
            <a:spLocks noGrp="1"/>
          </p:cNvSpPr>
          <p:nvPr>
            <p:ph type="subTitle" idx="1"/>
          </p:nvPr>
        </p:nvSpPr>
        <p:spPr/>
        <p:txBody>
          <a:bodyPr/>
          <a:lstStyle/>
          <a:p>
            <a:pPr eaLnBrk="1" hangingPunct="1">
              <a:defRPr/>
            </a:pPr>
            <a:r>
              <a:rPr lang="it-IT" dirty="0"/>
              <a:t>LEZIONE 48-4</a:t>
            </a:r>
          </a:p>
        </p:txBody>
      </p:sp>
    </p:spTree>
    <p:extLst>
      <p:ext uri="{BB962C8B-B14F-4D97-AF65-F5344CB8AC3E}">
        <p14:creationId xmlns:p14="http://schemas.microsoft.com/office/powerpoint/2010/main" val="3993066097"/>
      </p:ext>
    </p:extLst>
  </p:cSld>
  <p:clrMapOvr>
    <a:masterClrMapping/>
  </p:clrMapOvr>
</p:sld>
</file>

<file path=ppt/slides/slide10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Una terapia di gruppo può essere utilissima per consentire al paziente un sostegno un esempio e delle adeguate norme.</a:t>
            </a:r>
          </a:p>
          <a:p>
            <a:r>
              <a:rPr lang="it-IT" sz="2400" dirty="0"/>
              <a:t>Ma la terapia non si deve arrestare con l’intervento col singolo, la intera famiglia è </a:t>
            </a:r>
            <a:r>
              <a:rPr lang="it-IT" sz="2400" dirty="0" err="1"/>
              <a:t>codipendente</a:t>
            </a:r>
            <a:r>
              <a:rPr lang="it-IT" sz="2400" dirty="0"/>
              <a:t>, spesso volendo aiutare il paziente mettono in atto comportamenti che in effetti favoriscono il perdurare della dipendenza.</a:t>
            </a:r>
          </a:p>
          <a:p>
            <a:r>
              <a:rPr lang="it-IT" sz="2400" dirty="0"/>
              <a:t>Questo concetto di </a:t>
            </a:r>
            <a:r>
              <a:rPr lang="it-IT" sz="2400" dirty="0" err="1"/>
              <a:t>codipendenza</a:t>
            </a:r>
            <a:r>
              <a:rPr lang="it-IT" sz="2400" dirty="0"/>
              <a:t> lo ritroviamo valido per tutte le forme di dipendenza che prenderemo in esame nelle prossime pagine. </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12820772"/>
      </p:ext>
    </p:extLst>
  </p:cSld>
  <p:clrMapOvr>
    <a:masterClrMapping/>
  </p:clrMapOvr>
</p:sld>
</file>

<file path=ppt/slides/slide10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terapia farmacologica nel caso di </a:t>
            </a:r>
            <a:r>
              <a:rPr lang="it-IT" sz="2400" dirty="0" err="1"/>
              <a:t>alcoldipendenza</a:t>
            </a:r>
            <a:r>
              <a:rPr lang="it-IT" sz="2400" dirty="0"/>
              <a:t> richiede l’uso di vitamine per ripristinare l’equilibrio metabolico fortemente compromesso. </a:t>
            </a:r>
          </a:p>
          <a:p>
            <a:r>
              <a:rPr lang="it-IT" sz="2400" dirty="0"/>
              <a:t>Una particolare attenzione deve essere data alla funzionalità del fegato.</a:t>
            </a:r>
          </a:p>
          <a:p>
            <a:r>
              <a:rPr lang="it-IT" sz="2400" dirty="0"/>
              <a:t>Prodotti che rendono disgustosa la assunzione di sostanze alcoliche come l’Etiltox o l’Antabuse possono rivelarsi molto utili all’interno di una presa in carico anche psicologica della persona alcoldipendente.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06007521"/>
      </p:ext>
    </p:extLst>
  </p:cSld>
  <p:clrMapOvr>
    <a:masterClrMapping/>
  </p:clrMapOvr>
</p:sld>
</file>

<file path=ppt/slides/slide10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Se lavorate come psicologi in un servizio per alcoldipendenti preparatevi ad incontrare persone con storie piene di sofferenza che hanno imparato a raccontare bugie prima di tutto a se stessi (es non sono alcolista, posso smettere quando voglio, la colpa è tutta di mia moglie, del lavoro </a:t>
            </a:r>
            <a:r>
              <a:rPr lang="it-IT" sz="2400" dirty="0" err="1"/>
              <a:t>ecc</a:t>
            </a:r>
            <a:r>
              <a:rPr lang="it-IT" sz="2400" dirty="0"/>
              <a:t>). Non stupitevi quindi se racconterà anche a voi qualche inesattezza.</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08335431"/>
      </p:ext>
    </p:extLst>
  </p:cSld>
  <p:clrMapOvr>
    <a:masterClrMapping/>
  </p:clrMapOvr>
</p:sld>
</file>

<file path=ppt/slides/slide10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Preparatevi inoltre alle ricadute che sono quasi la norma nel trattamento delle dipendenze patologiche (tutte). È comunque bellissimo quando il successo si manifesta e dura a lungo e vi ricompensa ampiamente di tutte queste difficoltà.</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80592761"/>
      </p:ext>
    </p:extLst>
  </p:cSld>
  <p:clrMapOvr>
    <a:masterClrMapping/>
  </p:clrMapOvr>
</p:sld>
</file>

<file path=ppt/slides/slide10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Sedativi-ansiolitici-ipnotici. </a:t>
            </a:r>
            <a:r>
              <a:rPr lang="it-IT" dirty="0"/>
              <a:t>Si tratta di farmaci largamente prescritti dal medico generico, dallo psichiatra e da altri specialisti per la cura e il trattamento delle forme ansiose dall’insonnia, dalla rigidità e dalla spasticità muscolare, dagli episodi epilettici.</a:t>
            </a:r>
          </a:p>
          <a:p>
            <a:r>
              <a:rPr lang="it-IT" dirty="0"/>
              <a:t>In lezioni precedenti abbiamo parlato in particolare delle benzodiazepine, dei loro pregi, ma anche dei loro limiti e rischi di uso.</a:t>
            </a:r>
          </a:p>
          <a:p>
            <a:endParaRPr lang="it-IT" dirty="0"/>
          </a:p>
          <a:p>
            <a:r>
              <a:rPr lang="it-IT" dirty="0"/>
              <a:t>I sedativi comprendono: </a:t>
            </a:r>
          </a:p>
          <a:p>
            <a:pPr marL="285750" indent="-285750">
              <a:buFont typeface="Arial" pitchFamily="34" charset="0"/>
              <a:buChar char="•"/>
            </a:pPr>
            <a:r>
              <a:rPr lang="it-IT" dirty="0"/>
              <a:t>i Barbiturici, che però hanno mostrato di dare grave assuefazione;</a:t>
            </a:r>
          </a:p>
          <a:p>
            <a:pPr marL="285750" indent="-285750">
              <a:buFont typeface="Arial" pitchFamily="34" charset="0"/>
              <a:buChar char="•"/>
            </a:pPr>
            <a:r>
              <a:rPr lang="it-IT" dirty="0"/>
              <a:t>le  Benzodiazepine, che si presentano come farmaci per l’ansia non particolarmente sedativi, possono dare dipendenza se usate per diverse settimane o più, e possono produrre sintomi di tolleranza e astinenza.</a:t>
            </a:r>
          </a:p>
          <a:p>
            <a:pPr marL="285750" indent="-285750">
              <a:buFont typeface="Arial" pitchFamily="34" charset="0"/>
              <a:buChar char="•"/>
            </a:pPr>
            <a:endParaRPr lang="it-IT" dirty="0"/>
          </a:p>
          <a:p>
            <a:r>
              <a:rPr lang="it-IT" dirty="0"/>
              <a:t>Entrambi potenziano l’attività del GABA, un neurotrasmettitore inibitorio. </a:t>
            </a:r>
          </a:p>
          <a:p>
            <a:endParaRPr lang="it-IT" dirty="0"/>
          </a:p>
        </p:txBody>
      </p:sp>
      <p:sp>
        <p:nvSpPr>
          <p:cNvPr id="3" name="Titolo 2"/>
          <p:cNvSpPr>
            <a:spLocks noGrp="1"/>
          </p:cNvSpPr>
          <p:nvPr>
            <p:ph type="title"/>
          </p:nvPr>
        </p:nvSpPr>
        <p:spPr/>
        <p:txBody>
          <a:bodyPr/>
          <a:lstStyle/>
          <a:p>
            <a:r>
              <a:rPr lang="it-IT" dirty="0"/>
              <a:t>SEDATIVI ANSIOLITICI IPNOINDUCENTI</a:t>
            </a:r>
          </a:p>
        </p:txBody>
      </p:sp>
    </p:spTree>
    <p:extLst>
      <p:ext uri="{BB962C8B-B14F-4D97-AF65-F5344CB8AC3E}">
        <p14:creationId xmlns:p14="http://schemas.microsoft.com/office/powerpoint/2010/main" val="2159786123"/>
      </p:ext>
    </p:extLst>
  </p:cSld>
  <p:clrMapOvr>
    <a:masterClrMapping/>
  </p:clrMapOvr>
</p:sld>
</file>

<file path=ppt/slides/slide10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1520" y="1700808"/>
            <a:ext cx="8352928" cy="4708981"/>
          </a:xfrm>
          <a:prstGeom prst="rect">
            <a:avLst/>
          </a:prstGeom>
          <a:noFill/>
        </p:spPr>
        <p:txBody>
          <a:bodyPr wrap="square" rtlCol="0">
            <a:spAutoFit/>
          </a:bodyPr>
          <a:lstStyle/>
          <a:p>
            <a:r>
              <a:rPr lang="it-IT" sz="2200" dirty="0"/>
              <a:t>L’uso prolungato di questi farmaci porta alla dipendenza fisica propriamente detta, in genere senza sviluppo di craving né ricerca compulsiva della sostanza.</a:t>
            </a:r>
          </a:p>
          <a:p>
            <a:endParaRPr lang="it-IT" sz="2200" dirty="0"/>
          </a:p>
          <a:p>
            <a:r>
              <a:rPr lang="it-IT" sz="2200" dirty="0"/>
              <a:t>La sospensione dell’uso di questi farmaci deve avvenire mediante una riduzione graduale. Ciò permette di attenuare l’effetto dei fattori che possono aggravare la sindrome di astinenza e dovrebbe essere messa in atto ogni volta che l’assunzione sia durata più di due settimane. </a:t>
            </a:r>
          </a:p>
          <a:p>
            <a:endParaRPr lang="it-IT" sz="2200" dirty="0"/>
          </a:p>
          <a:p>
            <a:r>
              <a:rPr lang="it-IT" sz="2200" dirty="0"/>
              <a:t>Più lenta è la sospensione, meno gravi sono i sintomi di astinenza.  </a:t>
            </a:r>
          </a:p>
          <a:p>
            <a:endParaRPr lang="it-IT" dirty="0"/>
          </a:p>
          <a:p>
            <a:endParaRPr lang="it-IT" dirty="0"/>
          </a:p>
        </p:txBody>
      </p:sp>
    </p:spTree>
    <p:extLst>
      <p:ext uri="{BB962C8B-B14F-4D97-AF65-F5344CB8AC3E}">
        <p14:creationId xmlns:p14="http://schemas.microsoft.com/office/powerpoint/2010/main" val="44783055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b="1" dirty="0" err="1"/>
              <a:t>Caratteristiche</a:t>
            </a:r>
            <a:r>
              <a:rPr lang="en-US" b="1" dirty="0"/>
              <a:t> </a:t>
            </a:r>
            <a:r>
              <a:rPr lang="en-US" b="1" dirty="0" err="1"/>
              <a:t>diagnostiche</a:t>
            </a:r>
            <a:endParaRPr lang="it-IT" dirty="0"/>
          </a:p>
          <a:p>
            <a:r>
              <a:rPr lang="en-US" dirty="0"/>
              <a:t> La </a:t>
            </a:r>
            <a:r>
              <a:rPr lang="en-US" dirty="0" err="1"/>
              <a:t>produzione</a:t>
            </a:r>
            <a:r>
              <a:rPr lang="en-US" dirty="0"/>
              <a:t> </a:t>
            </a:r>
            <a:r>
              <a:rPr lang="en-US" dirty="0" err="1"/>
              <a:t>dei</a:t>
            </a:r>
            <a:r>
              <a:rPr lang="en-US" dirty="0"/>
              <a:t> </a:t>
            </a:r>
            <a:r>
              <a:rPr lang="en-US" dirty="0" err="1"/>
              <a:t>suoni</a:t>
            </a:r>
            <a:r>
              <a:rPr lang="en-US" dirty="0"/>
              <a:t>  </a:t>
            </a:r>
            <a:r>
              <a:rPr lang="en-US" dirty="0" err="1"/>
              <a:t>richiede</a:t>
            </a:r>
            <a:r>
              <a:rPr lang="en-US" dirty="0"/>
              <a:t>  </a:t>
            </a:r>
            <a:r>
              <a:rPr lang="en-US" dirty="0" err="1"/>
              <a:t>sia</a:t>
            </a:r>
            <a:r>
              <a:rPr lang="en-US" dirty="0"/>
              <a:t> la </a:t>
            </a:r>
            <a:r>
              <a:rPr lang="en-US" dirty="0" err="1"/>
              <a:t>conoscenza</a:t>
            </a:r>
            <a:r>
              <a:rPr lang="en-US" dirty="0"/>
              <a:t> </a:t>
            </a:r>
            <a:r>
              <a:rPr lang="en-US" dirty="0" err="1"/>
              <a:t>dei</a:t>
            </a:r>
            <a:r>
              <a:rPr lang="en-US" dirty="0"/>
              <a:t> </a:t>
            </a:r>
            <a:r>
              <a:rPr lang="en-US" dirty="0" err="1"/>
              <a:t>suoni</a:t>
            </a:r>
            <a:r>
              <a:rPr lang="en-US" dirty="0"/>
              <a:t> </a:t>
            </a:r>
            <a:r>
              <a:rPr lang="en-US" dirty="0" err="1"/>
              <a:t>necessari</a:t>
            </a:r>
            <a:r>
              <a:rPr lang="en-US" dirty="0"/>
              <a:t> per </a:t>
            </a:r>
            <a:r>
              <a:rPr lang="en-US" dirty="0" err="1"/>
              <a:t>comunicare</a:t>
            </a:r>
            <a:r>
              <a:rPr lang="en-US" dirty="0"/>
              <a:t> </a:t>
            </a:r>
            <a:r>
              <a:rPr lang="en-US" dirty="0" err="1"/>
              <a:t>verbalmente</a:t>
            </a:r>
            <a:r>
              <a:rPr lang="en-US" dirty="0"/>
              <a:t> </a:t>
            </a:r>
            <a:r>
              <a:rPr lang="en-US" dirty="0" err="1"/>
              <a:t>sia</a:t>
            </a:r>
            <a:r>
              <a:rPr lang="en-US" dirty="0"/>
              <a:t> la </a:t>
            </a:r>
            <a:r>
              <a:rPr lang="en-US" dirty="0" err="1"/>
              <a:t>capacita</a:t>
            </a:r>
            <a:r>
              <a:rPr lang="en-US" dirty="0"/>
              <a:t> di </a:t>
            </a:r>
            <a:r>
              <a:rPr lang="en-US" dirty="0" err="1"/>
              <a:t>coordinare</a:t>
            </a:r>
            <a:r>
              <a:rPr lang="en-US" dirty="0"/>
              <a:t> i </a:t>
            </a:r>
            <a:r>
              <a:rPr lang="en-US" dirty="0" err="1"/>
              <a:t>movimenti</a:t>
            </a:r>
            <a:r>
              <a:rPr lang="en-US" dirty="0"/>
              <a:t> degli </a:t>
            </a:r>
            <a:r>
              <a:rPr lang="en-US" dirty="0" err="1"/>
              <a:t>organi</a:t>
            </a:r>
            <a:r>
              <a:rPr lang="en-US" dirty="0"/>
              <a:t> </a:t>
            </a:r>
            <a:r>
              <a:rPr lang="en-US" dirty="0" err="1"/>
              <a:t>coinvolti</a:t>
            </a:r>
            <a:r>
              <a:rPr lang="en-US" dirty="0"/>
              <a:t> </a:t>
            </a:r>
            <a:r>
              <a:rPr lang="en-US" dirty="0" err="1"/>
              <a:t>nella</a:t>
            </a:r>
            <a:r>
              <a:rPr lang="en-US" dirty="0"/>
              <a:t> </a:t>
            </a:r>
            <a:r>
              <a:rPr lang="en-US" dirty="0" err="1"/>
              <a:t>fonazione</a:t>
            </a:r>
            <a:r>
              <a:rPr lang="en-US" dirty="0"/>
              <a:t> (</a:t>
            </a:r>
            <a:r>
              <a:rPr lang="en-US" dirty="0" err="1"/>
              <a:t>tra</a:t>
            </a:r>
            <a:r>
              <a:rPr lang="en-US" dirty="0"/>
              <a:t> cui </a:t>
            </a:r>
            <a:r>
              <a:rPr lang="en-US" dirty="0" err="1"/>
              <a:t>mascella</a:t>
            </a:r>
            <a:r>
              <a:rPr lang="en-US" dirty="0"/>
              <a:t>, lingua e </a:t>
            </a:r>
            <a:r>
              <a:rPr lang="en-US" dirty="0" err="1"/>
              <a:t>labbra</a:t>
            </a:r>
            <a:r>
              <a:rPr lang="en-US" dirty="0"/>
              <a:t>) con la </a:t>
            </a:r>
            <a:r>
              <a:rPr lang="en-US" dirty="0" err="1"/>
              <a:t>respirazione</a:t>
            </a:r>
            <a:r>
              <a:rPr lang="en-US" dirty="0"/>
              <a:t> e con la </a:t>
            </a:r>
            <a:r>
              <a:rPr lang="en-US" dirty="0" err="1"/>
              <a:t>espressione</a:t>
            </a:r>
            <a:r>
              <a:rPr lang="en-US" dirty="0"/>
              <a:t> del </a:t>
            </a:r>
            <a:r>
              <a:rPr lang="en-US" dirty="0" err="1"/>
              <a:t>linguaggio</a:t>
            </a:r>
            <a:r>
              <a:rPr lang="en-US" dirty="0"/>
              <a:t>.  </a:t>
            </a:r>
            <a:endParaRPr lang="it-IT" dirty="0"/>
          </a:p>
        </p:txBody>
      </p:sp>
    </p:spTree>
    <p:extLst>
      <p:ext uri="{BB962C8B-B14F-4D97-AF65-F5344CB8AC3E}">
        <p14:creationId xmlns:p14="http://schemas.microsoft.com/office/powerpoint/2010/main" val="3318920399"/>
      </p:ext>
    </p:extLst>
  </p:cSld>
  <p:clrMapOvr>
    <a:masterClrMapping/>
  </p:clrMapOvr>
</p:sld>
</file>

<file path=ppt/slides/slide10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 GLI OPPIACEI</a:t>
            </a:r>
            <a:endParaRPr dirty="0"/>
          </a:p>
        </p:txBody>
      </p:sp>
      <p:sp>
        <p:nvSpPr>
          <p:cNvPr id="8" name="Sottotitolo 7"/>
          <p:cNvSpPr>
            <a:spLocks noGrp="1"/>
          </p:cNvSpPr>
          <p:nvPr>
            <p:ph type="subTitle" idx="1"/>
          </p:nvPr>
        </p:nvSpPr>
        <p:spPr/>
        <p:txBody>
          <a:bodyPr/>
          <a:lstStyle/>
          <a:p>
            <a:pPr eaLnBrk="1" hangingPunct="1">
              <a:defRPr/>
            </a:pPr>
            <a:r>
              <a:rPr lang="it-IT" dirty="0"/>
              <a:t>LEZIONE 49-1</a:t>
            </a:r>
          </a:p>
        </p:txBody>
      </p:sp>
    </p:spTree>
    <p:extLst>
      <p:ext uri="{BB962C8B-B14F-4D97-AF65-F5344CB8AC3E}">
        <p14:creationId xmlns:p14="http://schemas.microsoft.com/office/powerpoint/2010/main" val="1283119268"/>
      </p:ext>
    </p:extLst>
  </p:cSld>
  <p:clrMapOvr>
    <a:masterClrMapping/>
  </p:clrMapOvr>
</p:sld>
</file>

<file path=ppt/slides/slide10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1196752"/>
            <a:ext cx="8784976" cy="3816429"/>
          </a:xfrm>
          <a:prstGeom prst="rect">
            <a:avLst/>
          </a:prstGeom>
          <a:noFill/>
        </p:spPr>
        <p:txBody>
          <a:bodyPr wrap="square" rtlCol="0">
            <a:spAutoFit/>
          </a:bodyPr>
          <a:lstStyle/>
          <a:p>
            <a:r>
              <a:rPr lang="it-IT" sz="2200" b="1" dirty="0"/>
              <a:t>Oppiacei. </a:t>
            </a:r>
          </a:p>
          <a:p>
            <a:endParaRPr lang="it-IT" sz="2200" b="1" dirty="0"/>
          </a:p>
          <a:p>
            <a:r>
              <a:rPr lang="it-IT" sz="2200" dirty="0"/>
              <a:t> Possono essere: </a:t>
            </a:r>
          </a:p>
          <a:p>
            <a:pPr marL="285750" indent="-285750">
              <a:buFont typeface="Arial" pitchFamily="34" charset="0"/>
              <a:buChar char="•"/>
            </a:pPr>
            <a:r>
              <a:rPr lang="it-IT" sz="2200" dirty="0"/>
              <a:t>Naturali, come l’oppio stesso la morfina e la codeina</a:t>
            </a:r>
          </a:p>
          <a:p>
            <a:pPr marL="285750" indent="-285750">
              <a:buFont typeface="Arial" pitchFamily="34" charset="0"/>
              <a:buChar char="•"/>
            </a:pPr>
            <a:r>
              <a:rPr lang="it-IT" sz="2200" dirty="0"/>
              <a:t>Semisintetici come l’eroina</a:t>
            </a:r>
          </a:p>
          <a:p>
            <a:pPr marL="285750" indent="-285750">
              <a:buFont typeface="Arial" pitchFamily="34" charset="0"/>
              <a:buChar char="•"/>
            </a:pPr>
            <a:r>
              <a:rPr lang="it-IT" sz="2200" dirty="0"/>
              <a:t>Sintetici come il metadone e gli analgesici (</a:t>
            </a:r>
            <a:r>
              <a:rPr lang="it-IT" sz="2200" dirty="0" err="1"/>
              <a:t>Vicodin</a:t>
            </a:r>
            <a:r>
              <a:rPr lang="it-IT" sz="2200" dirty="0"/>
              <a:t>, </a:t>
            </a:r>
            <a:r>
              <a:rPr lang="it-IT" sz="2200" dirty="0" err="1"/>
              <a:t>Demerol</a:t>
            </a:r>
            <a:r>
              <a:rPr lang="it-IT" sz="2200" dirty="0"/>
              <a:t> ecc..)</a:t>
            </a:r>
          </a:p>
          <a:p>
            <a:r>
              <a:rPr lang="it-IT" sz="2200" dirty="0"/>
              <a:t>Sono anche chiamati narcotici, poiché sono potenti inibitori del SNC i cui effetti principali includono analgesia (sollievo del dolore), sensazione di euforia e sedazione.</a:t>
            </a:r>
          </a:p>
          <a:p>
            <a:endParaRPr lang="it-IT" sz="2200" dirty="0"/>
          </a:p>
          <a:p>
            <a:endParaRPr lang="it-IT" sz="2200" dirty="0"/>
          </a:p>
        </p:txBody>
      </p:sp>
    </p:spTree>
    <p:extLst>
      <p:ext uri="{BB962C8B-B14F-4D97-AF65-F5344CB8AC3E}">
        <p14:creationId xmlns:p14="http://schemas.microsoft.com/office/powerpoint/2010/main" val="2392082647"/>
      </p:ext>
    </p:extLst>
  </p:cSld>
  <p:clrMapOvr>
    <a:masterClrMapping/>
  </p:clrMapOvr>
</p:sld>
</file>

<file path=ppt/slides/slide10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Possono essere assunti oralmente, per endovena, sniffati (ovvero assunti per via </a:t>
            </a:r>
            <a:r>
              <a:rPr lang="it-IT" sz="2000" dirty="0" err="1"/>
              <a:t>endonasale</a:t>
            </a:r>
            <a:r>
              <a:rPr lang="it-IT" sz="2000" dirty="0"/>
              <a:t> come la cocaina) o fumati. Per fumare la eroina si mette su una lastra metallica riscaldata e se </a:t>
            </a:r>
            <a:r>
              <a:rPr lang="it-IT" sz="2000" dirty="0" err="1"/>
              <a:t>nee</a:t>
            </a:r>
            <a:r>
              <a:rPr lang="it-IT" sz="2000" dirty="0"/>
              <a:t> aspirano i </a:t>
            </a:r>
            <a:r>
              <a:rPr lang="it-IT" sz="2000" dirty="0" err="1"/>
              <a:t>vaopri</a:t>
            </a:r>
            <a:r>
              <a:rPr lang="it-IT" sz="2000" dirty="0"/>
              <a:t> «</a:t>
            </a:r>
            <a:r>
              <a:rPr lang="it-IT" sz="2000" dirty="0" err="1"/>
              <a:t>chase</a:t>
            </a:r>
            <a:r>
              <a:rPr lang="it-IT" sz="2000" dirty="0"/>
              <a:t> the Dragon» ovvero insegui il dragone.   </a:t>
            </a:r>
          </a:p>
          <a:p>
            <a:r>
              <a:rPr lang="it-IT" sz="2000" dirty="0"/>
              <a:t>L’effetto la durata di azione e il tempo per raggiungerlo dipendono dal modo di somministrazione. </a:t>
            </a:r>
          </a:p>
          <a:p>
            <a:endParaRPr lang="it-IT" sz="2000" dirty="0"/>
          </a:p>
          <a:p>
            <a:r>
              <a:rPr lang="it-IT" sz="2000" dirty="0"/>
              <a:t>La tolleranza fisica e psicologica si sviluppa velocemente.</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2849447"/>
      </p:ext>
    </p:extLst>
  </p:cSld>
  <p:clrMapOvr>
    <a:masterClrMapping/>
  </p:clrMapOvr>
</p:sld>
</file>

<file path=ppt/slides/slide10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L’uso di eroina o di altri oppiacei induce rapidamente uno stato di forte sedazione.</a:t>
            </a:r>
          </a:p>
          <a:p>
            <a:r>
              <a:rPr lang="it-IT" sz="2400" dirty="0"/>
              <a:t>L’effetto è talmente rapido che alcuni tossicodipendenti sono morti di overdose con ago in vena.</a:t>
            </a:r>
          </a:p>
          <a:p>
            <a:r>
              <a:rPr lang="it-IT" sz="2400" dirty="0"/>
              <a:t>La eroina iniettata produce un calore nella vena, un forte sapore chimico in gola, si drizzano i capelli e subentra , nel giro di secondi un forte rilassamento.</a:t>
            </a:r>
          </a:p>
          <a:p>
            <a:r>
              <a:rPr lang="it-IT" sz="2400" dirty="0"/>
              <a:t>Il respiro ed il battito cardiaco rallentano, tanto che la overdose può portare ad un arresto del respiro.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6329774"/>
      </p:ext>
    </p:extLst>
  </p:cSld>
  <p:clrMapOvr>
    <a:masterClrMapping/>
  </p:clrMapOvr>
</p:sld>
</file>

<file path=ppt/slides/slide10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Passano tutti i dolori. Per questo la persona si trascura e ad esempio i denti si cariano e compaiono artrosi ed altri disturbi di cui però non si rende conto.</a:t>
            </a:r>
          </a:p>
          <a:p>
            <a:r>
              <a:rPr lang="it-IT" sz="2400" dirty="0"/>
              <a:t>I muscoli si rilassano, e ciò capita  sia in quelli volontari sia in quelli viscerali. Tale rilassamento fa sì che il paziente barcolli, non tenga la testa eretta e possa perdere saliva dalla bocca lasciata aperta. Il rilassamento dei muscoli viscerali porta ad una gravissima stitichezza.</a:t>
            </a:r>
          </a:p>
          <a:p>
            <a:r>
              <a:rPr lang="it-IT" sz="2400" dirty="0"/>
              <a:t>Il prodotto induce molta sonnolenza  e toglie ogni ansia.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92330755"/>
      </p:ext>
    </p:extLst>
  </p:cSld>
  <p:clrMapOvr>
    <a:masterClrMapping/>
  </p:clrMapOvr>
</p:sld>
</file>

<file path=ppt/slides/slide10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 GLI OPPIACEI</a:t>
            </a:r>
            <a:br>
              <a:rPr lang="it-IT" dirty="0"/>
            </a:br>
            <a:r>
              <a:rPr lang="it-IT" dirty="0"/>
              <a:t>sindrome di astinenza</a:t>
            </a:r>
            <a:endParaRPr dirty="0"/>
          </a:p>
        </p:txBody>
      </p:sp>
      <p:sp>
        <p:nvSpPr>
          <p:cNvPr id="8" name="Sottotitolo 7"/>
          <p:cNvSpPr>
            <a:spLocks noGrp="1"/>
          </p:cNvSpPr>
          <p:nvPr>
            <p:ph type="subTitle" idx="1"/>
          </p:nvPr>
        </p:nvSpPr>
        <p:spPr/>
        <p:txBody>
          <a:bodyPr/>
          <a:lstStyle/>
          <a:p>
            <a:pPr eaLnBrk="1" hangingPunct="1">
              <a:defRPr/>
            </a:pPr>
            <a:r>
              <a:rPr lang="it-IT" dirty="0"/>
              <a:t>LEZIONE 49-2</a:t>
            </a:r>
          </a:p>
        </p:txBody>
      </p:sp>
    </p:spTree>
    <p:extLst>
      <p:ext uri="{BB962C8B-B14F-4D97-AF65-F5344CB8AC3E}">
        <p14:creationId xmlns:p14="http://schemas.microsoft.com/office/powerpoint/2010/main" val="2378070165"/>
      </p:ext>
    </p:extLst>
  </p:cSld>
  <p:clrMapOvr>
    <a:masterClrMapping/>
  </p:clrMapOvr>
</p:sld>
</file>

<file path=ppt/slides/slide10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Quando il paziente smette di «farsi» la situazione bruscamente si inverte.</a:t>
            </a:r>
          </a:p>
          <a:p>
            <a:r>
              <a:rPr lang="it-IT" sz="2400" dirty="0"/>
              <a:t>Compaiono tachicardia, il respiro si inframmezza con continui sbadigli questi ultimi possono durare anche 15 giorni</a:t>
            </a:r>
          </a:p>
          <a:p>
            <a:r>
              <a:rPr lang="it-IT" sz="2400" dirty="0"/>
              <a:t>La insonnia è totale e può durare 4 o 5 giorni, il paziente sa che basterebbe farsi una piccola dose per riprendere a dormire</a:t>
            </a:r>
          </a:p>
          <a:p>
            <a:r>
              <a:rPr lang="it-IT" sz="2400" dirty="0"/>
              <a:t>Dopo tanto tempo passato in anestesia, compaiono dolori anche senza causa, il corpo a lungo trascurato da comunque molte ragioni per la comparsa dei dolori.</a:t>
            </a:r>
          </a:p>
        </p:txBody>
      </p:sp>
      <p:sp>
        <p:nvSpPr>
          <p:cNvPr id="3" name="Titolo 2"/>
          <p:cNvSpPr>
            <a:spLocks noGrp="1"/>
          </p:cNvSpPr>
          <p:nvPr>
            <p:ph type="title"/>
          </p:nvPr>
        </p:nvSpPr>
        <p:spPr/>
        <p:txBody>
          <a:bodyPr/>
          <a:lstStyle/>
          <a:p>
            <a:r>
              <a:rPr lang="it-IT" dirty="0"/>
              <a:t>La sindrome di astinenza</a:t>
            </a:r>
          </a:p>
        </p:txBody>
      </p:sp>
    </p:spTree>
    <p:extLst>
      <p:ext uri="{BB962C8B-B14F-4D97-AF65-F5344CB8AC3E}">
        <p14:creationId xmlns:p14="http://schemas.microsoft.com/office/powerpoint/2010/main" val="896914954"/>
      </p:ext>
    </p:extLst>
  </p:cSld>
  <p:clrMapOvr>
    <a:masterClrMapping/>
  </p:clrMapOvr>
</p:sld>
</file>

<file path=ppt/slides/slide10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L’intestino riprende a muoversi e crea atroci dolori (i cosiddetti «dolori di reni»).</a:t>
            </a:r>
          </a:p>
          <a:p>
            <a:r>
              <a:rPr lang="it-IT" sz="2400" dirty="0"/>
              <a:t>I muscoli volontari si riattivano e il paziente «scalcia» ovvero ha contrazioni involontarie anche degli arti superiori o inferiori</a:t>
            </a:r>
          </a:p>
          <a:p>
            <a:r>
              <a:rPr lang="it-IT" sz="2400" dirty="0"/>
              <a:t>Il paziente è molto nervoso ed ansioso. Il tempo non passa mai</a:t>
            </a:r>
          </a:p>
          <a:p>
            <a:r>
              <a:rPr lang="it-IT" sz="2400" dirty="0"/>
              <a:t>In queste circostanze il paziente sa che facendosi una piccola dose gran parte dei dolori passerebbe nel giro di secondi, il craving aumenta a dismisura ed il premio per la ricaduta è potente ed immediato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68147205"/>
      </p:ext>
    </p:extLst>
  </p:cSld>
  <p:clrMapOvr>
    <a:masterClrMapping/>
  </p:clrMapOvr>
</p:sld>
</file>

<file path=ppt/slides/slide10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79512" y="1412776"/>
            <a:ext cx="8712968" cy="3816429"/>
          </a:xfrm>
          <a:prstGeom prst="rect">
            <a:avLst/>
          </a:prstGeom>
        </p:spPr>
        <p:txBody>
          <a:bodyPr wrap="square">
            <a:spAutoFit/>
          </a:bodyPr>
          <a:lstStyle/>
          <a:p>
            <a:r>
              <a:rPr lang="it-IT" sz="2200" dirty="0"/>
              <a:t>L’astinenza da oppiacei può essere molto dolorosa con gravi sintomi simili all’influenza, inclusi vomito, sudorazione, dolori, </a:t>
            </a:r>
            <a:r>
              <a:rPr lang="it-IT" sz="2200" dirty="0" err="1"/>
              <a:t>etc</a:t>
            </a:r>
            <a:r>
              <a:rPr lang="it-IT" sz="2200" b="1" i="1" dirty="0"/>
              <a:t> </a:t>
            </a:r>
            <a:endParaRPr lang="it-IT" sz="2200" dirty="0"/>
          </a:p>
          <a:p>
            <a:endParaRPr lang="it-IT" sz="2200" dirty="0"/>
          </a:p>
          <a:p>
            <a:r>
              <a:rPr lang="it-IT" sz="2200" dirty="0"/>
              <a:t>L’individuo subito dopo aver ingerito oppiacei sperimenta un estremo senso di calma e rilassatezza con una certa dose di euforia. Questa poi tende a scomparire, e cominciano a farsi strada sintomi di segno opposto. All’inizio la persona usa queste sostanze perché sono gradevoli, dopo qualche tempo non ne può fare a meno e le usa per evitare la crisi di astinenza.</a:t>
            </a:r>
          </a:p>
          <a:p>
            <a:r>
              <a:rPr lang="it-IT" sz="2200" dirty="0"/>
              <a:t>Si giungerà ad un punto in cui il piacere non sarà più raggiungibile e la persona continuerà a farsi essenzialmente per non stare male.</a:t>
            </a:r>
          </a:p>
        </p:txBody>
      </p:sp>
    </p:spTree>
    <p:extLst>
      <p:ext uri="{BB962C8B-B14F-4D97-AF65-F5344CB8AC3E}">
        <p14:creationId xmlns:p14="http://schemas.microsoft.com/office/powerpoint/2010/main" val="364034782"/>
      </p:ext>
    </p:extLst>
  </p:cSld>
  <p:clrMapOvr>
    <a:masterClrMapping/>
  </p:clrMapOvr>
</p:sld>
</file>

<file path=ppt/slides/slide10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solidFill>
                  <a:prstClr val="black"/>
                </a:solidFill>
                <a:latin typeface="Arial" charset="0"/>
                <a:cs typeface="Arial" charset="0"/>
              </a:rPr>
              <a:t>La trappola in cui cade chi si droga è molto insidiosa. Se l’oppiaceo riduce ansia dolori e facilita il sonno, in crisi di astinenza, induce in modo amplificato i sintomi da cui il paziente cercava di fuggire. La ansia raggiunge livelli insopportabili, i dolori compaiono «sine materia», ovvero in completa assenza di ragioni o cause organiche, la insonnia può tenere svegli per molti giorni consecutivi. L’unico modo per venirne fuori è quello di passare attraverso la crisi, ma basta una dose per riprendere a star bene e la tendenza alla ricaduta è quasi la norma</a:t>
            </a:r>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8184851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I bambini con </a:t>
            </a:r>
            <a:r>
              <a:rPr lang="en-US" dirty="0" err="1"/>
              <a:t>difficoltà</a:t>
            </a:r>
            <a:r>
              <a:rPr lang="en-US" dirty="0"/>
              <a:t> </a:t>
            </a:r>
            <a:r>
              <a:rPr lang="en-US" dirty="0" err="1"/>
              <a:t>nella</a:t>
            </a:r>
            <a:r>
              <a:rPr lang="en-US" dirty="0"/>
              <a:t> </a:t>
            </a:r>
            <a:r>
              <a:rPr lang="en-US" dirty="0" err="1"/>
              <a:t>produzione</a:t>
            </a:r>
            <a:r>
              <a:rPr lang="en-US" dirty="0"/>
              <a:t> </a:t>
            </a:r>
            <a:r>
              <a:rPr lang="en-US" dirty="0" err="1"/>
              <a:t>dell'eloquio</a:t>
            </a:r>
            <a:r>
              <a:rPr lang="en-US" dirty="0"/>
              <a:t> </a:t>
            </a:r>
            <a:r>
              <a:rPr lang="en-US" dirty="0" err="1"/>
              <a:t>possono</a:t>
            </a:r>
            <a:r>
              <a:rPr lang="en-US" dirty="0"/>
              <a:t> </a:t>
            </a:r>
            <a:r>
              <a:rPr lang="en-US" dirty="0" err="1"/>
              <a:t>manifestare</a:t>
            </a:r>
            <a:r>
              <a:rPr lang="en-US" dirty="0"/>
              <a:t> </a:t>
            </a:r>
            <a:r>
              <a:rPr lang="en-US" dirty="0" err="1"/>
              <a:t>una</a:t>
            </a:r>
            <a:r>
              <a:rPr lang="en-US" dirty="0"/>
              <a:t> </a:t>
            </a:r>
            <a:r>
              <a:rPr lang="en-US" dirty="0" err="1"/>
              <a:t>scarsa</a:t>
            </a:r>
            <a:r>
              <a:rPr lang="en-US" dirty="0"/>
              <a:t> </a:t>
            </a:r>
            <a:r>
              <a:rPr lang="en-US" dirty="0" err="1"/>
              <a:t>competenza</a:t>
            </a:r>
            <a:r>
              <a:rPr lang="en-US" dirty="0"/>
              <a:t> </a:t>
            </a:r>
            <a:r>
              <a:rPr lang="en-US" dirty="0" err="1"/>
              <a:t>nella</a:t>
            </a:r>
            <a:r>
              <a:rPr lang="en-US" dirty="0"/>
              <a:t> </a:t>
            </a:r>
            <a:r>
              <a:rPr lang="en-US" dirty="0" err="1"/>
              <a:t>emissione</a:t>
            </a:r>
            <a:r>
              <a:rPr lang="en-US" dirty="0"/>
              <a:t> di </a:t>
            </a:r>
            <a:r>
              <a:rPr lang="en-US" dirty="0" err="1"/>
              <a:t>suoni</a:t>
            </a:r>
            <a:r>
              <a:rPr lang="en-US" dirty="0"/>
              <a:t> </a:t>
            </a:r>
            <a:r>
              <a:rPr lang="en-US" dirty="0" err="1"/>
              <a:t>specifici</a:t>
            </a:r>
            <a:r>
              <a:rPr lang="en-US" dirty="0"/>
              <a:t> (</a:t>
            </a:r>
            <a:r>
              <a:rPr lang="en-US" i="1" dirty="0" err="1"/>
              <a:t>c,l</a:t>
            </a:r>
            <a:r>
              <a:rPr lang="en-US" i="1" dirty="0"/>
              <a:t>, r, s, z, </a:t>
            </a:r>
            <a:r>
              <a:rPr lang="en-US" i="1" dirty="0" err="1"/>
              <a:t>gl</a:t>
            </a:r>
            <a:r>
              <a:rPr lang="en-US" i="1" dirty="0"/>
              <a:t>, </a:t>
            </a:r>
            <a:r>
              <a:rPr lang="en-US" i="1" dirty="0" err="1"/>
              <a:t>gn</a:t>
            </a:r>
            <a:r>
              <a:rPr lang="en-US" dirty="0"/>
              <a:t> o </a:t>
            </a:r>
            <a:r>
              <a:rPr lang="en-US" dirty="0" err="1"/>
              <a:t>una</a:t>
            </a:r>
            <a:r>
              <a:rPr lang="en-US" dirty="0"/>
              <a:t> </a:t>
            </a:r>
            <a:r>
              <a:rPr lang="en-US" dirty="0" err="1"/>
              <a:t>combinazione</a:t>
            </a:r>
            <a:r>
              <a:rPr lang="en-US" dirty="0"/>
              <a:t> di </a:t>
            </a:r>
            <a:r>
              <a:rPr lang="en-US" dirty="0" err="1"/>
              <a:t>consonanti</a:t>
            </a:r>
            <a:r>
              <a:rPr lang="en-US" dirty="0"/>
              <a:t> e </a:t>
            </a:r>
            <a:r>
              <a:rPr lang="en-US" dirty="0" err="1"/>
              <a:t>vocali</a:t>
            </a:r>
            <a:r>
              <a:rPr lang="en-US" dirty="0"/>
              <a:t>). </a:t>
            </a:r>
          </a:p>
          <a:p>
            <a:r>
              <a:rPr lang="en-US" dirty="0" err="1"/>
              <a:t>Possono</a:t>
            </a:r>
            <a:r>
              <a:rPr lang="en-US" dirty="0"/>
              <a:t> </a:t>
            </a:r>
            <a:r>
              <a:rPr lang="en-US" dirty="0" err="1"/>
              <a:t>inoltre</a:t>
            </a:r>
            <a:r>
              <a:rPr lang="en-US" dirty="0"/>
              <a:t> </a:t>
            </a:r>
            <a:r>
              <a:rPr lang="en-US" dirty="0" err="1"/>
              <a:t>avere</a:t>
            </a:r>
            <a:r>
              <a:rPr lang="en-US" dirty="0"/>
              <a:t> </a:t>
            </a:r>
            <a:r>
              <a:rPr lang="en-US" dirty="0" err="1"/>
              <a:t>difficoltà</a:t>
            </a:r>
            <a:r>
              <a:rPr lang="en-US" dirty="0"/>
              <a:t> </a:t>
            </a:r>
            <a:r>
              <a:rPr lang="en-US" dirty="0" err="1"/>
              <a:t>nel</a:t>
            </a:r>
            <a:r>
              <a:rPr lang="en-US" dirty="0"/>
              <a:t> </a:t>
            </a:r>
            <a:r>
              <a:rPr lang="en-US" dirty="0" err="1"/>
              <a:t>coordinare</a:t>
            </a:r>
            <a:r>
              <a:rPr lang="en-US" dirty="0"/>
              <a:t> </a:t>
            </a:r>
            <a:r>
              <a:rPr lang="en-US" dirty="0" err="1"/>
              <a:t>gli</a:t>
            </a:r>
            <a:r>
              <a:rPr lang="en-US" dirty="0"/>
              <a:t> </a:t>
            </a:r>
            <a:r>
              <a:rPr lang="en-US" dirty="0" err="1"/>
              <a:t>organi</a:t>
            </a:r>
            <a:r>
              <a:rPr lang="en-US" dirty="0"/>
              <a:t> </a:t>
            </a:r>
            <a:r>
              <a:rPr lang="en-US" dirty="0" err="1"/>
              <a:t>della</a:t>
            </a:r>
            <a:r>
              <a:rPr lang="en-US" dirty="0"/>
              <a:t> </a:t>
            </a:r>
            <a:r>
              <a:rPr lang="en-US" dirty="0" err="1"/>
              <a:t>fonazione</a:t>
            </a:r>
            <a:r>
              <a:rPr lang="en-US" dirty="0"/>
              <a:t> e </a:t>
            </a:r>
            <a:r>
              <a:rPr lang="en-US" dirty="0" err="1"/>
              <a:t>della</a:t>
            </a:r>
            <a:r>
              <a:rPr lang="en-US" dirty="0"/>
              <a:t> </a:t>
            </a:r>
            <a:r>
              <a:rPr lang="en-US" dirty="0" err="1"/>
              <a:t>respirazione</a:t>
            </a:r>
            <a:r>
              <a:rPr lang="en-US" dirty="0"/>
              <a:t> in </a:t>
            </a:r>
            <a:r>
              <a:rPr lang="en-US" dirty="0" err="1"/>
              <a:t>modo</a:t>
            </a:r>
            <a:r>
              <a:rPr lang="en-US" dirty="0"/>
              <a:t> </a:t>
            </a:r>
            <a:r>
              <a:rPr lang="en-US" dirty="0" err="1"/>
              <a:t>adeguato</a:t>
            </a:r>
            <a:r>
              <a:rPr lang="en-US" dirty="0"/>
              <a:t>.  </a:t>
            </a:r>
            <a:endParaRPr lang="it-IT" dirty="0"/>
          </a:p>
          <a:p>
            <a:endParaRPr lang="it-IT" dirty="0"/>
          </a:p>
        </p:txBody>
      </p:sp>
    </p:spTree>
    <p:extLst>
      <p:ext uri="{BB962C8B-B14F-4D97-AF65-F5344CB8AC3E}">
        <p14:creationId xmlns:p14="http://schemas.microsoft.com/office/powerpoint/2010/main" val="611537255"/>
      </p:ext>
    </p:extLst>
  </p:cSld>
  <p:clrMapOvr>
    <a:masterClrMapping/>
  </p:clrMapOvr>
</p:sld>
</file>

<file path=ppt/slides/slide10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solidFill>
                  <a:prstClr val="black"/>
                </a:solidFill>
                <a:latin typeface="Arial" charset="0"/>
                <a:cs typeface="Arial" charset="0"/>
              </a:rPr>
              <a:t>A questo punto inizia il problema delle ricadute. È in questo periodo che maggiore è il rischio di morte per “overdose”; infatti in un soggetto tossicodipendente in disintossicazione si assiste alla progressiva diminuzione della tolleranza. Il ricorso ad una dose uguale a quella assunta nel periodo di tolleranza potrà in questo caso provocare una “overdose” ovvero di collasso o anche di morte per sovraddosaggio.</a:t>
            </a: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47722236"/>
      </p:ext>
    </p:extLst>
  </p:cSld>
  <p:clrMapOvr>
    <a:masterClrMapping/>
  </p:clrMapOvr>
</p:sld>
</file>

<file path=ppt/slides/slide10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 GLI OPPIACEI</a:t>
            </a:r>
            <a:br>
              <a:rPr lang="it-IT" dirty="0"/>
            </a:br>
            <a:r>
              <a:rPr lang="it-IT" dirty="0"/>
              <a:t>L’USO E LA DIFFUSIONE</a:t>
            </a:r>
            <a:endParaRPr dirty="0"/>
          </a:p>
        </p:txBody>
      </p:sp>
      <p:sp>
        <p:nvSpPr>
          <p:cNvPr id="8" name="Sottotitolo 7"/>
          <p:cNvSpPr>
            <a:spLocks noGrp="1"/>
          </p:cNvSpPr>
          <p:nvPr>
            <p:ph type="subTitle" idx="1"/>
          </p:nvPr>
        </p:nvSpPr>
        <p:spPr/>
        <p:txBody>
          <a:bodyPr/>
          <a:lstStyle/>
          <a:p>
            <a:pPr eaLnBrk="1" hangingPunct="1">
              <a:defRPr/>
            </a:pPr>
            <a:r>
              <a:rPr lang="it-IT" dirty="0"/>
              <a:t>LEZIONE 49-3</a:t>
            </a:r>
          </a:p>
        </p:txBody>
      </p:sp>
    </p:spTree>
    <p:extLst>
      <p:ext uri="{BB962C8B-B14F-4D97-AF65-F5344CB8AC3E}">
        <p14:creationId xmlns:p14="http://schemas.microsoft.com/office/powerpoint/2010/main" val="2676664847"/>
      </p:ext>
    </p:extLst>
  </p:cSld>
  <p:clrMapOvr>
    <a:masterClrMapping/>
  </p:clrMapOvr>
</p:sld>
</file>

<file path=ppt/slides/slide10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L’eroina, dopo un periodo in cui è andata fuori moda essendo considerata una droga da «sfigati», da falliti, da persone destinate all’AIDS, sta riprendendo quote di mercato.</a:t>
            </a:r>
          </a:p>
          <a:p>
            <a:r>
              <a:rPr lang="it-IT" sz="2000" dirty="0"/>
              <a:t>Ora non viene più bucata in modo esclusivo. Rientra all’interno di un più ampio giro di </a:t>
            </a:r>
            <a:r>
              <a:rPr lang="it-IT" sz="2000" dirty="0" err="1"/>
              <a:t>poliassunzioni</a:t>
            </a:r>
            <a:r>
              <a:rPr lang="it-IT" sz="2000" dirty="0"/>
              <a:t>.</a:t>
            </a:r>
          </a:p>
          <a:p>
            <a:r>
              <a:rPr lang="it-IT" sz="2000" dirty="0"/>
              <a:t>Tipico il caso della persona che inizia la serata con alcol, poi passa alla cocaina con cui si tiene su per tutta la notte ed infine al mattino si fuma i vapori di eroina per calmarsi e magari dormire, oppure mescola cocaina ed eroina (lo «</a:t>
            </a:r>
            <a:r>
              <a:rPr lang="it-IT" sz="2000" dirty="0" err="1"/>
              <a:t>speedball</a:t>
            </a:r>
            <a:r>
              <a:rPr lang="it-IT" sz="2000" dirty="0"/>
              <a:t>») e se la  inietta per concludere  «alla grande» una serata e poi poter dormire.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20884160"/>
      </p:ext>
    </p:extLst>
  </p:cSld>
  <p:clrMapOvr>
    <a:masterClrMapping/>
  </p:clrMapOvr>
</p:sld>
</file>

<file path=ppt/slides/slide10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Tutto questo abuso fa spendere enormi quantità di tempo e di denaro e la persona alla fine pensa di non potersi «divertire « se non ricorrendo a stimolazioni violentissime e continuative ed il circolo tende a perpetuarsi finché il fisico ed il portafoglio reggono o finché non viene persa la libertà a causa del cronico abuso e delle sue conseguenze.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67890727"/>
      </p:ext>
    </p:extLst>
  </p:cSld>
  <p:clrMapOvr>
    <a:masterClrMapping/>
  </p:clrMapOvr>
</p:sld>
</file>

<file path=ppt/slides/slide10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Sul piano del trattamento farmacologico spesso vengono usati quasi tutti i farmaci disponibili, ma in particolare ricordiamo il metadone (che si sostituisce alla eroina e riduce il bisogno e la crisi di astinenza, il </a:t>
            </a:r>
            <a:r>
              <a:rPr lang="it-IT" sz="2400" dirty="0" err="1"/>
              <a:t>naltrexone</a:t>
            </a:r>
            <a:r>
              <a:rPr lang="it-IT" sz="2400" dirty="0"/>
              <a:t> che invece blocca le azioni gratificanti della eroina e va somministrato solo a pazienti astinenti da tempo.</a:t>
            </a:r>
          </a:p>
          <a:p>
            <a:r>
              <a:rPr lang="it-IT" sz="2400" dirty="0"/>
              <a:t>Di tutti tali farmaci ho parlato nel capitolo dedicato ai «non psicofarmaci» in una precedente lezione.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47523560"/>
      </p:ext>
    </p:extLst>
  </p:cSld>
  <p:clrMapOvr>
    <a:masterClrMapping/>
  </p:clrMapOvr>
</p:sld>
</file>

<file path=ppt/slides/slide10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durata dell’effetto «piacevole» della eroina è di poche ore. In altre parole il prodotto non ha una emivita lunga. Le crisi di astinenza si ripresentano entro le 5-6 ore dalla iniezione. Per tale motivo il tossicodipendente da eroina deve svegliarsi avendo una dose  disponibile, verso metà giornata dovrà usarne altra, e così nel pomeriggio e prima di addormentarsi.</a:t>
            </a:r>
          </a:p>
          <a:p>
            <a:r>
              <a:rPr lang="it-IT" sz="2400" dirty="0"/>
              <a:t>Da tre a cinque iniezioni al giorno sono indispensabili per evitare ogni crisi di astinenza.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1098382"/>
      </p:ext>
    </p:extLst>
  </p:cSld>
  <p:clrMapOvr>
    <a:masterClrMapping/>
  </p:clrMapOvr>
</p:sld>
</file>

<file path=ppt/slides/slide10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vita del tossicodipendente è quindi centrata continuamente sulle azioni utili per procurarsi la «roba», per vivere i momenti di «sballo» successivi alla assunzione e per riprendersi. La vita sociale lavorativa e di studio viene così del tutto annullata.</a:t>
            </a:r>
          </a:p>
          <a:p>
            <a:r>
              <a:rPr lang="it-IT" sz="2400" dirty="0"/>
              <a:t>Ciò corrisponde pienamente alla definizione delle dipendenze patologiche.</a:t>
            </a:r>
          </a:p>
          <a:p>
            <a:r>
              <a:rPr lang="it-IT" sz="2400" dirty="0"/>
              <a:t>Nelle prossime sezioni prenderemo in esame  sostanze che, forse, non obbligano ad un uso altrettanto costante. Le dinamiche dell’abuso sono comunque simili.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27889425"/>
      </p:ext>
    </p:extLst>
  </p:cSld>
  <p:clrMapOvr>
    <a:masterClrMapping/>
  </p:clrMapOvr>
</p:sld>
</file>

<file path=ppt/slides/slide10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 GLI STIMOLANTI</a:t>
            </a:r>
            <a:br>
              <a:rPr lang="it-IT" dirty="0"/>
            </a:br>
            <a:r>
              <a:rPr lang="it-IT" dirty="0"/>
              <a:t>COCAINA</a:t>
            </a:r>
            <a:endParaRPr dirty="0"/>
          </a:p>
        </p:txBody>
      </p:sp>
      <p:sp>
        <p:nvSpPr>
          <p:cNvPr id="8" name="Sottotitolo 7"/>
          <p:cNvSpPr>
            <a:spLocks noGrp="1"/>
          </p:cNvSpPr>
          <p:nvPr>
            <p:ph type="subTitle" idx="1"/>
          </p:nvPr>
        </p:nvSpPr>
        <p:spPr/>
        <p:txBody>
          <a:bodyPr/>
          <a:lstStyle/>
          <a:p>
            <a:pPr eaLnBrk="1" hangingPunct="1">
              <a:defRPr/>
            </a:pPr>
            <a:r>
              <a:rPr lang="it-IT" dirty="0"/>
              <a:t>LEZIONE 49-4</a:t>
            </a:r>
          </a:p>
        </p:txBody>
      </p:sp>
    </p:spTree>
    <p:extLst>
      <p:ext uri="{BB962C8B-B14F-4D97-AF65-F5344CB8AC3E}">
        <p14:creationId xmlns:p14="http://schemas.microsoft.com/office/powerpoint/2010/main" val="429246771"/>
      </p:ext>
    </p:extLst>
  </p:cSld>
  <p:clrMapOvr>
    <a:masterClrMapping/>
  </p:clrMapOvr>
</p:sld>
</file>

<file path=ppt/slides/slide10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3916" y="1340768"/>
            <a:ext cx="8640960" cy="4462760"/>
          </a:xfrm>
          <a:prstGeom prst="rect">
            <a:avLst/>
          </a:prstGeom>
          <a:noFill/>
        </p:spPr>
        <p:txBody>
          <a:bodyPr wrap="square" rtlCol="0">
            <a:spAutoFit/>
          </a:bodyPr>
          <a:lstStyle/>
          <a:p>
            <a:r>
              <a:rPr lang="it-IT" sz="2200" b="1" dirty="0"/>
              <a:t>STIMOLANTI</a:t>
            </a:r>
          </a:p>
          <a:p>
            <a:endParaRPr lang="it-IT" sz="2200" b="1" dirty="0"/>
          </a:p>
          <a:p>
            <a:r>
              <a:rPr lang="it-IT" sz="2400" dirty="0"/>
              <a:t>È il termine generico dato alle sostanze psicoattive che aumentano l’attività del SNC, questi aumentano l’attivazione , la vigilanza e l’energia. Queste hanno anche usi medici sicuri e appropriati, ma l’abuso può causare psicosi o esporre al rischio di morte.</a:t>
            </a:r>
          </a:p>
          <a:p>
            <a:r>
              <a:rPr lang="it-IT" sz="2400" dirty="0"/>
              <a:t>Prodotti quali le amfetamine e derivati sono disponibili da oltre cento anni e sono stati usati da studenti, da militari e camionisti per essere più efficienti e resistere al sonno fino a metà degli anni ‘70.</a:t>
            </a:r>
          </a:p>
          <a:p>
            <a:endParaRPr lang="it-IT" sz="2400" dirty="0"/>
          </a:p>
        </p:txBody>
      </p:sp>
    </p:spTree>
    <p:extLst>
      <p:ext uri="{BB962C8B-B14F-4D97-AF65-F5344CB8AC3E}">
        <p14:creationId xmlns:p14="http://schemas.microsoft.com/office/powerpoint/2010/main" val="1234870897"/>
      </p:ext>
    </p:extLst>
  </p:cSld>
  <p:clrMapOvr>
    <a:masterClrMapping/>
  </p:clrMapOvr>
</p:sld>
</file>

<file path=ppt/slides/slide10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cocaina ha una storia di uso ed abuso secolare, fino alla prima metà del 900 era un ingrediente della Coca Cola.</a:t>
            </a:r>
          </a:p>
          <a:p>
            <a:r>
              <a:rPr lang="it-IT" sz="2400" dirty="0"/>
              <a:t>Niente di realmente nuovo quindi, ma l’abuso negli ultimi decenni ha assunto una diffusione ed una intensità sconosciuta in precedenza con importanti conseguenze sociali oltre che sanitarie.</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6141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Non si sa spiegare questa epidemia che forse dipende dalla maggiore propensione ad identificare e diagnosticare questa patologia </a:t>
            </a:r>
            <a:r>
              <a:rPr lang="it-IT" sz="2400"/>
              <a:t>ma che certamente </a:t>
            </a:r>
            <a:r>
              <a:rPr lang="it-IT" sz="2400" dirty="0"/>
              <a:t>ha anche altre cause. Tra queste sono state studiate cause legate al rapporto con i genitori, con televisione ed altri tipi di realtà virtuale, e cause relative all’abusi di farmaci ed inquinanti, ma nessuna di queste concause è universalmente accettata.</a:t>
            </a:r>
          </a:p>
          <a:p>
            <a:r>
              <a:rPr lang="it-IT" sz="2400" dirty="0"/>
              <a:t>Negli anni tra il</a:t>
            </a:r>
            <a:r>
              <a:rPr lang="it-IT" sz="2400" dirty="0">
                <a:solidFill>
                  <a:srgbClr val="000000"/>
                </a:solidFill>
                <a:latin typeface="Tahoma"/>
              </a:rPr>
              <a:t>1950 e la fine degli anni ’60 si notava un deciso predominio dell’ambientalismo ad</a:t>
            </a:r>
            <a:r>
              <a:rPr lang="it-IT" sz="2400" dirty="0">
                <a:solidFill>
                  <a:srgbClr val="3333CD"/>
                </a:solidFill>
                <a:latin typeface="Wingdings-Regular"/>
              </a:rPr>
              <a:t> </a:t>
            </a:r>
            <a:r>
              <a:rPr lang="it-IT" sz="2400" dirty="0">
                <a:solidFill>
                  <a:srgbClr val="000000"/>
                </a:solidFill>
                <a:latin typeface="Tahoma"/>
              </a:rPr>
              <a:t>es. La teoria della ‘madre frigorifero’</a:t>
            </a:r>
            <a:r>
              <a:rPr lang="it-IT" sz="2400" dirty="0"/>
              <a:t>.</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96206053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dirty="0" err="1"/>
              <a:t>ll</a:t>
            </a:r>
            <a:r>
              <a:rPr lang="en-US" dirty="0"/>
              <a:t> </a:t>
            </a:r>
            <a:r>
              <a:rPr lang="en-US" dirty="0" err="1"/>
              <a:t>disturbo</a:t>
            </a:r>
            <a:r>
              <a:rPr lang="en-US" dirty="0"/>
              <a:t> </a:t>
            </a:r>
            <a:r>
              <a:rPr lang="en-US" dirty="0" err="1"/>
              <a:t>fonetico-fonologico</a:t>
            </a:r>
            <a:r>
              <a:rPr lang="en-US" dirty="0"/>
              <a:t> ha </a:t>
            </a:r>
            <a:r>
              <a:rPr lang="en-US" dirty="0" err="1"/>
              <a:t>pertanto</a:t>
            </a:r>
            <a:r>
              <a:rPr lang="en-US" dirty="0"/>
              <a:t> diverse cause </a:t>
            </a:r>
            <a:r>
              <a:rPr lang="en-US" dirty="0" err="1"/>
              <a:t>possibili</a:t>
            </a:r>
            <a:r>
              <a:rPr lang="en-US" dirty="0"/>
              <a:t>.   Un </a:t>
            </a:r>
            <a:r>
              <a:rPr lang="en-US" dirty="0" err="1"/>
              <a:t>disturbo</a:t>
            </a:r>
            <a:r>
              <a:rPr lang="en-US" dirty="0"/>
              <a:t> </a:t>
            </a:r>
            <a:r>
              <a:rPr lang="en-US" dirty="0" err="1"/>
              <a:t>fonetico-fonologico</a:t>
            </a:r>
            <a:r>
              <a:rPr lang="en-US" dirty="0"/>
              <a:t>  </a:t>
            </a:r>
            <a:r>
              <a:rPr lang="en-US" dirty="0" err="1"/>
              <a:t>viene</a:t>
            </a:r>
            <a:r>
              <a:rPr lang="en-US" dirty="0"/>
              <a:t> </a:t>
            </a:r>
            <a:r>
              <a:rPr lang="en-US" dirty="0" err="1"/>
              <a:t>diagnosticato</a:t>
            </a:r>
            <a:r>
              <a:rPr lang="en-US" dirty="0"/>
              <a:t>  </a:t>
            </a:r>
            <a:r>
              <a:rPr lang="en-US" dirty="0" err="1"/>
              <a:t>quando</a:t>
            </a:r>
            <a:r>
              <a:rPr lang="en-US" dirty="0"/>
              <a:t> la </a:t>
            </a:r>
            <a:r>
              <a:rPr lang="en-US" dirty="0" err="1"/>
              <a:t>produzione</a:t>
            </a:r>
            <a:r>
              <a:rPr lang="en-US" dirty="0"/>
              <a:t>  </a:t>
            </a:r>
            <a:r>
              <a:rPr lang="en-US" dirty="0" err="1"/>
              <a:t>dei</a:t>
            </a:r>
            <a:r>
              <a:rPr lang="en-US" dirty="0"/>
              <a:t> </a:t>
            </a:r>
            <a:r>
              <a:rPr lang="en-US" dirty="0" err="1"/>
              <a:t>suoni</a:t>
            </a:r>
            <a:r>
              <a:rPr lang="en-US" dirty="0"/>
              <a:t> </a:t>
            </a:r>
            <a:r>
              <a:rPr lang="en-US" dirty="0" err="1"/>
              <a:t>dell'eloquio</a:t>
            </a:r>
            <a:r>
              <a:rPr lang="en-US" dirty="0"/>
              <a:t> non e </a:t>
            </a:r>
            <a:r>
              <a:rPr lang="en-US" dirty="0" err="1"/>
              <a:t>quella</a:t>
            </a:r>
            <a:r>
              <a:rPr lang="en-US" dirty="0"/>
              <a:t> </a:t>
            </a:r>
            <a:r>
              <a:rPr lang="en-US" dirty="0" err="1"/>
              <a:t>che</a:t>
            </a:r>
            <a:r>
              <a:rPr lang="en-US" dirty="0"/>
              <a:t> ci </a:t>
            </a:r>
            <a:r>
              <a:rPr lang="en-US" dirty="0" err="1"/>
              <a:t>si</a:t>
            </a:r>
            <a:r>
              <a:rPr lang="en-US" dirty="0"/>
              <a:t> </a:t>
            </a:r>
            <a:r>
              <a:rPr lang="en-US" dirty="0" err="1"/>
              <a:t>aspetterebbe</a:t>
            </a:r>
            <a:r>
              <a:rPr lang="en-US" dirty="0"/>
              <a:t> in base </a:t>
            </a:r>
            <a:r>
              <a:rPr lang="en-US" dirty="0" err="1"/>
              <a:t>all'età</a:t>
            </a:r>
            <a:r>
              <a:rPr lang="en-US" dirty="0"/>
              <a:t> e </a:t>
            </a:r>
            <a:r>
              <a:rPr lang="en-US" dirty="0" err="1"/>
              <a:t>alla</a:t>
            </a:r>
            <a:r>
              <a:rPr lang="en-US" dirty="0"/>
              <a:t> </a:t>
            </a:r>
            <a:r>
              <a:rPr lang="en-US" dirty="0" err="1"/>
              <a:t>fase</a:t>
            </a:r>
            <a:r>
              <a:rPr lang="en-US" dirty="0"/>
              <a:t> di </a:t>
            </a:r>
            <a:r>
              <a:rPr lang="en-US" dirty="0" err="1"/>
              <a:t>sviluppo</a:t>
            </a:r>
            <a:r>
              <a:rPr lang="en-US" dirty="0"/>
              <a:t> del bambino </a:t>
            </a:r>
          </a:p>
          <a:p>
            <a:r>
              <a:rPr lang="en-US" dirty="0"/>
              <a:t>e  </a:t>
            </a:r>
            <a:r>
              <a:rPr lang="en-US" dirty="0" err="1"/>
              <a:t>quando</a:t>
            </a:r>
            <a:r>
              <a:rPr lang="it-IT" dirty="0"/>
              <a:t> </a:t>
            </a:r>
            <a:r>
              <a:rPr lang="en-US" dirty="0"/>
              <a:t>i deficit non </a:t>
            </a:r>
            <a:r>
              <a:rPr lang="en-US" dirty="0" err="1"/>
              <a:t>sono</a:t>
            </a:r>
            <a:r>
              <a:rPr lang="en-US" dirty="0"/>
              <a:t> </a:t>
            </a:r>
            <a:r>
              <a:rPr lang="en-US" dirty="0" err="1"/>
              <a:t>il</a:t>
            </a:r>
            <a:r>
              <a:rPr lang="en-US" dirty="0"/>
              <a:t> </a:t>
            </a:r>
            <a:r>
              <a:rPr lang="en-US" dirty="0" err="1"/>
              <a:t>risultato</a:t>
            </a:r>
            <a:r>
              <a:rPr lang="en-US" dirty="0"/>
              <a:t> </a:t>
            </a:r>
            <a:r>
              <a:rPr lang="en-US" dirty="0" err="1"/>
              <a:t>diretto</a:t>
            </a:r>
            <a:r>
              <a:rPr lang="en-US" dirty="0"/>
              <a:t> </a:t>
            </a:r>
            <a:r>
              <a:rPr lang="en-US" dirty="0" err="1"/>
              <a:t>ed</a:t>
            </a:r>
            <a:r>
              <a:rPr lang="en-US" dirty="0"/>
              <a:t> </a:t>
            </a:r>
            <a:r>
              <a:rPr lang="en-US" dirty="0" err="1"/>
              <a:t>esclusivo</a:t>
            </a:r>
            <a:r>
              <a:rPr lang="en-US" dirty="0"/>
              <a:t> di </a:t>
            </a:r>
            <a:r>
              <a:rPr lang="en-US" dirty="0" err="1"/>
              <a:t>compromissione</a:t>
            </a:r>
            <a:r>
              <a:rPr lang="en-US" dirty="0"/>
              <a:t> </a:t>
            </a:r>
            <a:r>
              <a:rPr lang="en-US" dirty="0" err="1"/>
              <a:t>fisica</a:t>
            </a:r>
            <a:r>
              <a:rPr lang="en-US" dirty="0"/>
              <a:t>, </a:t>
            </a:r>
            <a:r>
              <a:rPr lang="en-US" dirty="0" err="1"/>
              <a:t>strutturale</a:t>
            </a:r>
            <a:r>
              <a:rPr lang="en-US" dirty="0"/>
              <a:t>, </a:t>
            </a:r>
            <a:r>
              <a:rPr lang="en-US" dirty="0" err="1"/>
              <a:t>neurologica</a:t>
            </a:r>
            <a:r>
              <a:rPr lang="en-US" dirty="0"/>
              <a:t> o </a:t>
            </a:r>
            <a:r>
              <a:rPr lang="en-US" dirty="0" err="1"/>
              <a:t>uditiva</a:t>
            </a:r>
            <a:r>
              <a:rPr lang="en-US" dirty="0"/>
              <a:t>. </a:t>
            </a:r>
          </a:p>
        </p:txBody>
      </p:sp>
    </p:spTree>
    <p:extLst>
      <p:ext uri="{BB962C8B-B14F-4D97-AF65-F5344CB8AC3E}">
        <p14:creationId xmlns:p14="http://schemas.microsoft.com/office/powerpoint/2010/main" val="2297821619"/>
      </p:ext>
    </p:extLst>
  </p:cSld>
  <p:clrMapOvr>
    <a:masterClrMapping/>
  </p:clrMapOvr>
</p:sld>
</file>

<file path=ppt/slides/slide1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Cocaina. È lo stimolante più forte conosciuto, deriva da foglie di coca che cresce in Sud America.</a:t>
            </a:r>
          </a:p>
          <a:p>
            <a:r>
              <a:rPr lang="it-IT" sz="2400" dirty="0"/>
              <a:t>Blocca la ricaptazione dei neurotrasmettitori di dopamina, noradrenalina, serotonina, causando l’aumento della trasmissione di tali sostanze chimiche nel cervello così da causare euforia, fiducia in se stessi, energia ed eccitazione. </a:t>
            </a:r>
          </a:p>
          <a:p>
            <a:endParaRPr lang="it-IT" sz="2400" dirty="0"/>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29423683"/>
      </p:ext>
    </p:extLst>
  </p:cSld>
  <p:clrMapOvr>
    <a:masterClrMapping/>
  </p:clrMapOvr>
</p:sld>
</file>

<file path=ppt/slides/slide1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La dipendenza si sviluppa in modo rapido. La via di assunzione più comune è quella sniffata (aspirata per via nasale), ma può essere iniettata o fumata.</a:t>
            </a:r>
          </a:p>
          <a:p>
            <a:r>
              <a:rPr lang="it-IT" sz="2400" dirty="0"/>
              <a:t>Per fumarla deve essere preparata in modo particolare («crack») ed ha effetti devastanti </a:t>
            </a:r>
          </a:p>
          <a:p>
            <a:r>
              <a:rPr lang="it-IT" sz="2400" dirty="0"/>
              <a:t>Quando viene usata crea una rapida fase di piacere e di eccitazioni, ma quando «cala» l’effetto si inverte e compare una brutta depressione</a:t>
            </a:r>
          </a:p>
          <a:p>
            <a:r>
              <a:rPr lang="it-IT" sz="2400" dirty="0"/>
              <a:t>Il famoso crash da astinenza da cocaina causa: craving (desiderio compulsivo), depressione, irritabilità; i consumatori a volte uniscono eroina e cocaina (</a:t>
            </a:r>
            <a:r>
              <a:rPr lang="it-IT" sz="2400" dirty="0" err="1"/>
              <a:t>speedball</a:t>
            </a:r>
            <a:r>
              <a:rPr lang="it-IT" sz="2400" dirty="0"/>
              <a:t>) per sfumare gli effetti del crash</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78130091"/>
      </p:ext>
    </p:extLst>
  </p:cSld>
  <p:clrMapOvr>
    <a:masterClrMapping/>
  </p:clrMapOvr>
</p:sld>
</file>

<file path=ppt/slides/slide1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via di somministrazione può favorire questo passaggio. Infatti chi riesce a contenere il consumo all’inalazione di cocaina è a minor rischio di pericolosi e rapidi aumenti di dosaggio, mentre è difficile mantenere il controllo sull’effetto intenso prodotto dalla cocaina somministrata per via endovena, e il massimo rischio è dato dalla forma fumabile di queste sostanze (nota in gergo come crack). Infatti ogni boccata di vapori può contenere decine di milligrammi di sostanza attiva, il cui passaggio dagli alveoli al circolo e al cervello avviene in pochi secondi.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01479991"/>
      </p:ext>
    </p:extLst>
  </p:cSld>
  <p:clrMapOvr>
    <a:masterClrMapping/>
  </p:clrMapOvr>
</p:sld>
</file>

<file path=ppt/slides/slide1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Tolleranza e dipendenza si sviluppano velocemente. </a:t>
            </a:r>
          </a:p>
          <a:p>
            <a:endParaRPr lang="it-IT" sz="2400" dirty="0"/>
          </a:p>
          <a:p>
            <a:r>
              <a:rPr lang="it-IT" sz="2400" dirty="0"/>
              <a:t>La sensazione di euforia, provata la prima volta è difficilmente riprovata durante l’esperienza tossicomanica, nonostante il forte aumento delle dosi. Il tossicodipendente vive a lungo la «nostalgia» per tale intensa sensazione.</a:t>
            </a:r>
          </a:p>
          <a:p>
            <a:r>
              <a:rPr lang="it-IT" sz="2400" dirty="0"/>
              <a:t>Molti comunque continuano ad usare la cocaina pur sapendo che il binge determinerà una sintomatologia delirante molto angosciante. </a:t>
            </a:r>
          </a:p>
          <a:p>
            <a:endParaRPr lang="it-IT" sz="2400"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63986792"/>
      </p:ext>
    </p:extLst>
  </p:cSld>
  <p:clrMapOvr>
    <a:masterClrMapping/>
  </p:clrMapOvr>
</p:sld>
</file>

<file path=ppt/slides/slide1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L’ansia, provocata dall’assunzione di cocaina, viene affrontata dal consumatore con l’uso di sostanze sedative come alcool, benzodiazepine e oppiacei. Per questo motivo, un’alta percentuale di cocainomani cronici è etilista.</a:t>
            </a:r>
          </a:p>
          <a:p>
            <a:r>
              <a:rPr lang="it-IT" sz="2400" dirty="0"/>
              <a:t>Nel corpo della persona che usa contemporaneamente cocaina ed alcol si forma una sostanza, il </a:t>
            </a:r>
            <a:r>
              <a:rPr lang="it-IT" sz="2400" dirty="0" err="1"/>
              <a:t>cocaetilene</a:t>
            </a:r>
            <a:r>
              <a:rPr lang="it-IT" sz="2400" dirty="0"/>
              <a:t>, molto tossica.</a:t>
            </a:r>
          </a:p>
          <a:p>
            <a:r>
              <a:rPr lang="it-IT" sz="2400" dirty="0"/>
              <a:t>L’uso cronico di cocaina può provocare intensi e cronici sbalzi di umore, si associa alla comparsa di sintomi psicotici e può esaltare precedenti tratti patologici di personalità. </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84278562"/>
      </p:ext>
    </p:extLst>
  </p:cSld>
  <p:clrMapOvr>
    <a:masterClrMapping/>
  </p:clrMapOvr>
</p:sld>
</file>

<file path=ppt/slides/slide1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cocaina è alla base di straordinari interessi commerciali e criminali.</a:t>
            </a:r>
          </a:p>
          <a:p>
            <a:r>
              <a:rPr lang="it-IT" sz="2400" dirty="0"/>
              <a:t>Intere categorie professionali sono fortemente influenzate dall’abuso di cocaina dichiaratamente utilizzata per aumentare la attenzione e la efficienza. Alcuni sperano nella cocaina per aumentare la potenza ed il desiderio sessuale.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83090500"/>
      </p:ext>
    </p:extLst>
  </p:cSld>
  <p:clrMapOvr>
    <a:masterClrMapping/>
  </p:clrMapOvr>
</p:sld>
</file>

<file path=ppt/slides/slide1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Una droga da persone efficienti e di successo che volendo sempre di più si condannano rapidamente alla inefficienza alla confusione ed alla paranoia.</a:t>
            </a:r>
          </a:p>
          <a:p>
            <a:r>
              <a:rPr lang="it-IT" sz="2400" dirty="0"/>
              <a:t>Alcuni aspetti della estrema volatilità del mercato azionario, che ha portato alla rovina milioni di persone, sono stati messi in relazione all’ abuso di cocaina.</a:t>
            </a:r>
          </a:p>
          <a:p>
            <a:r>
              <a:rPr lang="it-IT" sz="2400" dirty="0"/>
              <a:t>Poche sostanze stanno influenzando la storia attuale e la economia di intere nazioni e di organizzazioni criminali quanto la cocaina.</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47699923"/>
      </p:ext>
    </p:extLst>
  </p:cSld>
  <p:clrMapOvr>
    <a:masterClrMapping/>
  </p:clrMapOvr>
</p:sld>
</file>

<file path=ppt/slides/slide1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LE AMFETAMINE E PRODOTTI CORRELATI</a:t>
            </a:r>
            <a:endParaRPr dirty="0"/>
          </a:p>
        </p:txBody>
      </p:sp>
      <p:sp>
        <p:nvSpPr>
          <p:cNvPr id="8" name="Sottotitolo 7"/>
          <p:cNvSpPr>
            <a:spLocks noGrp="1"/>
          </p:cNvSpPr>
          <p:nvPr>
            <p:ph type="subTitle" idx="1"/>
          </p:nvPr>
        </p:nvSpPr>
        <p:spPr/>
        <p:txBody>
          <a:bodyPr/>
          <a:lstStyle/>
          <a:p>
            <a:pPr eaLnBrk="1" hangingPunct="1">
              <a:defRPr/>
            </a:pPr>
            <a:r>
              <a:rPr lang="it-IT" dirty="0"/>
              <a:t>LEZIONE 50-1</a:t>
            </a:r>
          </a:p>
        </p:txBody>
      </p:sp>
    </p:spTree>
    <p:extLst>
      <p:ext uri="{BB962C8B-B14F-4D97-AF65-F5344CB8AC3E}">
        <p14:creationId xmlns:p14="http://schemas.microsoft.com/office/powerpoint/2010/main" val="3665690723"/>
      </p:ext>
    </p:extLst>
  </p:cSld>
  <p:clrMapOvr>
    <a:masterClrMapping/>
  </p:clrMapOvr>
</p:sld>
</file>

<file path=ppt/slides/slide1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Sono droghe con struttura  chimica simile ai neurotrasmettitori come la  noradrenalina  e producono un rapido e forte effetto stimolante, aumentando la disponibilità di questi neurotrasmettitori. </a:t>
            </a:r>
          </a:p>
          <a:p>
            <a:r>
              <a:rPr lang="it-IT" sz="2400" dirty="0"/>
              <a:t>La versione più diffusa in ambito illegale delle amfetamine è la Metamfetamina; la ecstasy è strutturalmente una </a:t>
            </a:r>
            <a:r>
              <a:rPr lang="it-IT" sz="2400" dirty="0" err="1"/>
              <a:t>Metilen</a:t>
            </a:r>
            <a:r>
              <a:rPr lang="it-IT" sz="2400" dirty="0"/>
              <a:t> </a:t>
            </a:r>
            <a:r>
              <a:rPr lang="it-IT" sz="2400" dirty="0" err="1"/>
              <a:t>Diossi</a:t>
            </a:r>
            <a:r>
              <a:rPr lang="it-IT" sz="2400" dirty="0"/>
              <a:t> Metamfetamina.</a:t>
            </a:r>
          </a:p>
          <a:p>
            <a:endParaRPr lang="it-IT" sz="2400" dirty="0"/>
          </a:p>
        </p:txBody>
      </p:sp>
      <p:sp>
        <p:nvSpPr>
          <p:cNvPr id="3" name="Titolo 2"/>
          <p:cNvSpPr>
            <a:spLocks noGrp="1"/>
          </p:cNvSpPr>
          <p:nvPr>
            <p:ph type="title"/>
          </p:nvPr>
        </p:nvSpPr>
        <p:spPr/>
        <p:txBody>
          <a:bodyPr/>
          <a:lstStyle/>
          <a:p>
            <a:r>
              <a:rPr lang="it-IT" dirty="0"/>
              <a:t>Amfetamine e prodotti correlati</a:t>
            </a:r>
          </a:p>
        </p:txBody>
      </p:sp>
    </p:spTree>
    <p:extLst>
      <p:ext uri="{BB962C8B-B14F-4D97-AF65-F5344CB8AC3E}">
        <p14:creationId xmlns:p14="http://schemas.microsoft.com/office/powerpoint/2010/main" val="1634906806"/>
      </p:ext>
    </p:extLst>
  </p:cSld>
  <p:clrMapOvr>
    <a:masterClrMapping/>
  </p:clrMapOvr>
</p:sld>
</file>

<file path=ppt/slides/slide1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Attualmente le amfetamine hanno alcuni appropriati usi medici: </a:t>
            </a:r>
          </a:p>
          <a:p>
            <a:r>
              <a:rPr lang="it-IT" sz="2400" dirty="0"/>
              <a:t>uso standard per la narcolessia;</a:t>
            </a:r>
          </a:p>
          <a:p>
            <a:r>
              <a:rPr lang="it-IT" sz="2400" dirty="0"/>
              <a:t>deficit di attenzione con iperattività; </a:t>
            </a:r>
          </a:p>
          <a:p>
            <a:r>
              <a:rPr lang="it-IT" sz="2400" dirty="0"/>
              <a:t>Erano prescritte per il calo ponderale di peso, ma questa pratica è controversa poiché la ricerca indica che la riduzione di peso è solo temporanea mentre gli effetti collaterali sono duraturi e frequenti.</a:t>
            </a:r>
          </a:p>
          <a:p>
            <a:r>
              <a:rPr lang="it-IT" sz="2400" dirty="0"/>
              <a:t>Le amfetamine sono potenti tanto quanto la cocaina ma il loro effetto è più lungo, la tolleranza e la dipendenza sono come la cocaina, compaiono veloci (qualche settimana).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0030198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en-US" dirty="0"/>
              <a:t>In </a:t>
            </a:r>
            <a:r>
              <a:rPr lang="en-US" dirty="0" err="1"/>
              <a:t>generale</a:t>
            </a:r>
            <a:r>
              <a:rPr lang="en-US" dirty="0"/>
              <a:t> a 4  </a:t>
            </a:r>
            <a:r>
              <a:rPr lang="en-US" dirty="0" err="1"/>
              <a:t>anni</a:t>
            </a:r>
            <a:r>
              <a:rPr lang="en-US" dirty="0"/>
              <a:t> un bambino </a:t>
            </a:r>
            <a:r>
              <a:rPr lang="en-US" dirty="0" err="1"/>
              <a:t>dovrebbe</a:t>
            </a:r>
            <a:r>
              <a:rPr lang="en-US" dirty="0"/>
              <a:t> </a:t>
            </a:r>
            <a:r>
              <a:rPr lang="en-US" dirty="0" err="1"/>
              <a:t>parlare</a:t>
            </a:r>
            <a:r>
              <a:rPr lang="en-US" dirty="0"/>
              <a:t> in </a:t>
            </a:r>
            <a:r>
              <a:rPr lang="en-US" dirty="0" err="1"/>
              <a:t>modo</a:t>
            </a:r>
            <a:r>
              <a:rPr lang="en-US" dirty="0"/>
              <a:t> </a:t>
            </a:r>
            <a:r>
              <a:rPr lang="en-US" dirty="0" err="1"/>
              <a:t>pienamente</a:t>
            </a:r>
            <a:r>
              <a:rPr lang="en-US" dirty="0"/>
              <a:t> </a:t>
            </a:r>
            <a:r>
              <a:rPr lang="en-US" dirty="0" err="1"/>
              <a:t>comprensibile</a:t>
            </a:r>
            <a:r>
              <a:rPr lang="en-US" dirty="0"/>
              <a:t>, a 2 </a:t>
            </a:r>
            <a:r>
              <a:rPr lang="en-US" dirty="0" err="1"/>
              <a:t>anni</a:t>
            </a:r>
            <a:r>
              <a:rPr lang="en-US" dirty="0"/>
              <a:t> </a:t>
            </a:r>
            <a:r>
              <a:rPr lang="en-US" dirty="0" err="1"/>
              <a:t>si</a:t>
            </a:r>
            <a:r>
              <a:rPr lang="en-US" dirty="0"/>
              <a:t> </a:t>
            </a:r>
            <a:r>
              <a:rPr lang="en-US" dirty="0" err="1"/>
              <a:t>ammette</a:t>
            </a:r>
            <a:r>
              <a:rPr lang="en-US" dirty="0"/>
              <a:t> </a:t>
            </a:r>
            <a:r>
              <a:rPr lang="en-US" dirty="0" err="1"/>
              <a:t>che</a:t>
            </a:r>
            <a:r>
              <a:rPr lang="en-US" dirty="0"/>
              <a:t>, </a:t>
            </a:r>
            <a:r>
              <a:rPr lang="en-US" dirty="0" err="1"/>
              <a:t>anche</a:t>
            </a:r>
            <a:r>
              <a:rPr lang="en-US" dirty="0"/>
              <a:t> in </a:t>
            </a:r>
            <a:r>
              <a:rPr lang="en-US" dirty="0" err="1"/>
              <a:t>condizioni</a:t>
            </a:r>
            <a:r>
              <a:rPr lang="en-US" dirty="0"/>
              <a:t> di </a:t>
            </a:r>
            <a:r>
              <a:rPr lang="en-US" dirty="0" err="1"/>
              <a:t>normalità</a:t>
            </a:r>
            <a:r>
              <a:rPr lang="en-US" dirty="0"/>
              <a:t>,  </a:t>
            </a:r>
            <a:r>
              <a:rPr lang="en-US" i="1" dirty="0" err="1"/>
              <a:t>il</a:t>
            </a:r>
            <a:r>
              <a:rPr lang="en-US" i="1" dirty="0"/>
              <a:t> 50% </a:t>
            </a:r>
            <a:r>
              <a:rPr lang="en-US" dirty="0" err="1"/>
              <a:t>dell'eloquio</a:t>
            </a:r>
            <a:r>
              <a:rPr lang="en-US" dirty="0"/>
              <a:t> </a:t>
            </a:r>
            <a:r>
              <a:rPr lang="en-US" dirty="0" err="1"/>
              <a:t>possa</a:t>
            </a:r>
            <a:r>
              <a:rPr lang="en-US" dirty="0"/>
              <a:t> </a:t>
            </a:r>
            <a:r>
              <a:rPr lang="en-US" dirty="0" err="1"/>
              <a:t>essere</a:t>
            </a:r>
            <a:r>
              <a:rPr lang="en-US" dirty="0"/>
              <a:t> </a:t>
            </a:r>
            <a:r>
              <a:rPr lang="en-US" dirty="0" err="1"/>
              <a:t>difficilmente</a:t>
            </a:r>
            <a:r>
              <a:rPr lang="en-US" dirty="0"/>
              <a:t> </a:t>
            </a:r>
            <a:r>
              <a:rPr lang="en-US" dirty="0" err="1"/>
              <a:t>comprensibile</a:t>
            </a:r>
            <a:r>
              <a:rPr lang="en-US" dirty="0"/>
              <a:t> a </a:t>
            </a:r>
            <a:r>
              <a:rPr lang="en-US" dirty="0" err="1"/>
              <a:t>persone</a:t>
            </a:r>
            <a:r>
              <a:rPr lang="en-US" dirty="0"/>
              <a:t> </a:t>
            </a:r>
            <a:r>
              <a:rPr lang="en-US" dirty="0" err="1"/>
              <a:t>estranee</a:t>
            </a:r>
            <a:r>
              <a:rPr lang="en-US" dirty="0"/>
              <a:t> </a:t>
            </a:r>
            <a:r>
              <a:rPr lang="en-US" dirty="0" err="1"/>
              <a:t>alla</a:t>
            </a:r>
            <a:r>
              <a:rPr lang="en-US" dirty="0"/>
              <a:t> </a:t>
            </a:r>
            <a:r>
              <a:rPr lang="en-US" dirty="0" err="1"/>
              <a:t>famiglia</a:t>
            </a:r>
            <a:r>
              <a:rPr lang="en-US" dirty="0"/>
              <a:t>. </a:t>
            </a:r>
          </a:p>
          <a:p>
            <a:r>
              <a:rPr lang="en-US" dirty="0" err="1"/>
              <a:t>Molti</a:t>
            </a:r>
            <a:r>
              <a:rPr lang="en-US" dirty="0"/>
              <a:t> bambini </a:t>
            </a:r>
            <a:r>
              <a:rPr lang="en-US" dirty="0" err="1"/>
              <a:t>pronunciano</a:t>
            </a:r>
            <a:r>
              <a:rPr lang="en-US" dirty="0"/>
              <a:t> male </a:t>
            </a:r>
            <a:r>
              <a:rPr lang="en-US" dirty="0" err="1"/>
              <a:t>delle</a:t>
            </a:r>
            <a:r>
              <a:rPr lang="en-US" dirty="0"/>
              <a:t> parole </a:t>
            </a:r>
            <a:r>
              <a:rPr lang="en-US" dirty="0" err="1"/>
              <a:t>invertendo</a:t>
            </a:r>
            <a:r>
              <a:rPr lang="en-US" dirty="0"/>
              <a:t> </a:t>
            </a:r>
            <a:r>
              <a:rPr lang="en-US" dirty="0" err="1"/>
              <a:t>lettere</a:t>
            </a:r>
            <a:r>
              <a:rPr lang="en-US" dirty="0"/>
              <a:t> o </a:t>
            </a:r>
            <a:r>
              <a:rPr lang="en-US" dirty="0" err="1"/>
              <a:t>accorciando</a:t>
            </a:r>
            <a:r>
              <a:rPr lang="en-US" dirty="0"/>
              <a:t> le parole, ma a 8 </a:t>
            </a:r>
            <a:r>
              <a:rPr lang="en-US" dirty="0" err="1"/>
              <a:t>anni</a:t>
            </a:r>
            <a:r>
              <a:rPr lang="en-US" dirty="0"/>
              <a:t> </a:t>
            </a:r>
            <a:r>
              <a:rPr lang="en-US" dirty="0" err="1"/>
              <a:t>il</a:t>
            </a:r>
            <a:r>
              <a:rPr lang="en-US" dirty="0"/>
              <a:t> </a:t>
            </a:r>
            <a:r>
              <a:rPr lang="en-US" dirty="0" err="1"/>
              <a:t>linguaggio</a:t>
            </a:r>
            <a:r>
              <a:rPr lang="en-US" dirty="0"/>
              <a:t> </a:t>
            </a:r>
            <a:r>
              <a:rPr lang="en-US" dirty="0" err="1"/>
              <a:t>dovrebbe</a:t>
            </a:r>
            <a:r>
              <a:rPr lang="en-US" dirty="0"/>
              <a:t> </a:t>
            </a:r>
            <a:r>
              <a:rPr lang="en-US" dirty="0" err="1"/>
              <a:t>essere</a:t>
            </a:r>
            <a:r>
              <a:rPr lang="en-US" dirty="0"/>
              <a:t> </a:t>
            </a:r>
            <a:r>
              <a:rPr lang="en-US" dirty="0" err="1"/>
              <a:t>pienamente</a:t>
            </a:r>
            <a:r>
              <a:rPr lang="en-US" dirty="0"/>
              <a:t> </a:t>
            </a:r>
            <a:r>
              <a:rPr lang="en-US" dirty="0" err="1"/>
              <a:t>comprensibile</a:t>
            </a:r>
            <a:r>
              <a:rPr lang="en-US" dirty="0"/>
              <a:t>.</a:t>
            </a:r>
          </a:p>
          <a:p>
            <a:endParaRPr lang="it-IT" dirty="0"/>
          </a:p>
        </p:txBody>
      </p:sp>
    </p:spTree>
    <p:extLst>
      <p:ext uri="{BB962C8B-B14F-4D97-AF65-F5344CB8AC3E}">
        <p14:creationId xmlns:p14="http://schemas.microsoft.com/office/powerpoint/2010/main" val="4037947259"/>
      </p:ext>
    </p:extLst>
  </p:cSld>
  <p:clrMapOvr>
    <a:masterClrMapping/>
  </p:clrMapOvr>
</p:sld>
</file>

<file path=ppt/slides/slide1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Le amfetamine sono utilizzate prevalentemente per via orale. Producono senso di euforia ed aumentata fiducia in se stessi. Sono state usate per decenni dal 1900 in avanti da studenti militari ed altri lavoratori che volevano resistere alla stanchezza. L’uso ricreativo ha avuto una esplosione dagli anni ‘80 in avanti quando la eroina è andata fuori moda e molte persone hanno iniziato a ricercare la </a:t>
            </a:r>
            <a:r>
              <a:rPr lang="it-IT" sz="2400" dirty="0" err="1"/>
              <a:t>superefficienza</a:t>
            </a:r>
            <a:r>
              <a:rPr lang="it-IT" sz="2400" dirty="0"/>
              <a:t> fisica e mentale della cocaina. Purtroppo tale ricerca ha indotto molte persone a ricorrere a dosi esagerate.</a:t>
            </a:r>
          </a:p>
          <a:p>
            <a:endParaRPr lang="it-IT" sz="2000" dirty="0"/>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82122527"/>
      </p:ext>
    </p:extLst>
  </p:cSld>
  <p:clrMapOvr>
    <a:masterClrMapping/>
  </p:clrMapOvr>
</p:sld>
</file>

<file path=ppt/slides/slide1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Ad alti dosaggi si riscontrano segni di iperattività: aumento della frequenza cardiaca, ipertensione arteriosa (per cui gli accidenti cardiaci sono frequenti), bocca secca e dilatazione della pupilla. </a:t>
            </a:r>
          </a:p>
          <a:p>
            <a:r>
              <a:rPr lang="it-IT" sz="2400" dirty="0"/>
              <a:t>L’astinenza è la stessa della cocaina, ma dal punto di vista medico non è pericolosa, ma comunque il suo crash è spiacevole.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13723946"/>
      </p:ext>
    </p:extLst>
  </p:cSld>
  <p:clrMapOvr>
    <a:masterClrMapping/>
  </p:clrMapOvr>
</p:sld>
</file>

<file path=ppt/slides/slide1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7544" y="1916832"/>
            <a:ext cx="8229600" cy="4268799"/>
          </a:xfrm>
        </p:spPr>
        <p:txBody>
          <a:bodyPr/>
          <a:lstStyle/>
          <a:p>
            <a:r>
              <a:rPr lang="it-IT" sz="2000" dirty="0"/>
              <a:t>Favoriscono la comparsa di anoressia, insonnia o all’opposto letargia; l’umore è soggetto a repentini cambiamenti . </a:t>
            </a:r>
          </a:p>
          <a:p>
            <a:r>
              <a:rPr lang="it-IT" sz="2000" dirty="0"/>
              <a:t>Le persone che ne abusano possono essere irritabili, paranoici o violenti; possono</a:t>
            </a:r>
          </a:p>
          <a:p>
            <a:r>
              <a:rPr lang="it-IT" sz="2000" dirty="0"/>
              <a:t>verificarsi crisi di grande male, e può sopraggiungere la morte per ipertensione, ipertermia, aritmia o attacchi epilettici incontrollabili.</a:t>
            </a:r>
          </a:p>
          <a:p>
            <a:r>
              <a:rPr lang="it-IT" sz="2000" dirty="0"/>
              <a:t>Manifestano disturbi di tipo prevalentemente neuropsichiatrico, quali attacchi di panico, ansia, atteggiamenti di auto ed </a:t>
            </a:r>
            <a:r>
              <a:rPr lang="it-IT" sz="2000" dirty="0" err="1"/>
              <a:t>eteroaggressività</a:t>
            </a:r>
            <a:r>
              <a:rPr lang="it-IT" sz="2000" dirty="0"/>
              <a:t>. </a:t>
            </a:r>
          </a:p>
          <a:p>
            <a:r>
              <a:rPr lang="it-IT" sz="2000" dirty="0"/>
              <a:t>Il rischio di suicidi è elevato a causa di uno stato depressivo dell’umore permanente.</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01311343"/>
      </p:ext>
    </p:extLst>
  </p:cSld>
  <p:clrMapOvr>
    <a:masterClrMapping/>
  </p:clrMapOvr>
</p:sld>
</file>

<file path=ppt/slides/slide1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Si tratta di </a:t>
            </a:r>
            <a:r>
              <a:rPr lang="it-IT" sz="2400" dirty="0" err="1"/>
              <a:t>medtilendiossi</a:t>
            </a:r>
            <a:r>
              <a:rPr lang="it-IT" sz="2400" dirty="0"/>
              <a:t> metamfetamina. Fino al 1986 negli USA era usato nella terapia di coppia. Questo prodotto infatti fa comunicare le persone, al limite le persone si innamorano in modo indiscriminato (effetto </a:t>
            </a:r>
            <a:r>
              <a:rPr lang="it-IT" sz="2400" dirty="0" err="1"/>
              <a:t>entactogeno</a:t>
            </a:r>
            <a:r>
              <a:rPr lang="it-IT" sz="2400" dirty="0"/>
              <a:t>). Le persone sono contente, ballano senza curarsi della fatica.</a:t>
            </a:r>
          </a:p>
          <a:p>
            <a:r>
              <a:rPr lang="it-IT" sz="2400" dirty="0"/>
              <a:t>La morte a volte sopraggiunge per un improvviso aumento della temperatura corporea o per incidenti automobilistici quando improvvisamente l’effetto dello stimolante cessa e la persona si ritrova in pieno crash</a:t>
            </a:r>
          </a:p>
        </p:txBody>
      </p:sp>
      <p:sp>
        <p:nvSpPr>
          <p:cNvPr id="3" name="Titolo 2"/>
          <p:cNvSpPr>
            <a:spLocks noGrp="1"/>
          </p:cNvSpPr>
          <p:nvPr>
            <p:ph type="title"/>
          </p:nvPr>
        </p:nvSpPr>
        <p:spPr/>
        <p:txBody>
          <a:bodyPr/>
          <a:lstStyle/>
          <a:p>
            <a:r>
              <a:rPr lang="it-IT" dirty="0"/>
              <a:t>Ecstasy</a:t>
            </a:r>
          </a:p>
        </p:txBody>
      </p:sp>
    </p:spTree>
    <p:extLst>
      <p:ext uri="{BB962C8B-B14F-4D97-AF65-F5344CB8AC3E}">
        <p14:creationId xmlns:p14="http://schemas.microsoft.com/office/powerpoint/2010/main" val="961643437"/>
      </p:ext>
    </p:extLst>
  </p:cSld>
  <p:clrMapOvr>
    <a:masterClrMapping/>
  </p:clrMapOvr>
</p:sld>
</file>

<file path=ppt/slides/slide1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NICOTINA CAFFEINA</a:t>
            </a:r>
            <a:br>
              <a:rPr lang="it-IT" dirty="0"/>
            </a:br>
            <a:r>
              <a:rPr lang="it-IT" dirty="0"/>
              <a:t>ALLUCINOGENI</a:t>
            </a:r>
            <a:endParaRPr dirty="0"/>
          </a:p>
        </p:txBody>
      </p:sp>
      <p:sp>
        <p:nvSpPr>
          <p:cNvPr id="8" name="Sottotitolo 7"/>
          <p:cNvSpPr>
            <a:spLocks noGrp="1"/>
          </p:cNvSpPr>
          <p:nvPr>
            <p:ph type="subTitle" idx="1"/>
          </p:nvPr>
        </p:nvSpPr>
        <p:spPr/>
        <p:txBody>
          <a:bodyPr/>
          <a:lstStyle/>
          <a:p>
            <a:pPr eaLnBrk="1" hangingPunct="1">
              <a:defRPr/>
            </a:pPr>
            <a:r>
              <a:rPr lang="it-IT" dirty="0"/>
              <a:t>LEZIONE 50-2</a:t>
            </a:r>
          </a:p>
        </p:txBody>
      </p:sp>
    </p:spTree>
    <p:extLst>
      <p:ext uri="{BB962C8B-B14F-4D97-AF65-F5344CB8AC3E}">
        <p14:creationId xmlns:p14="http://schemas.microsoft.com/office/powerpoint/2010/main" val="3310462019"/>
      </p:ext>
    </p:extLst>
  </p:cSld>
  <p:clrMapOvr>
    <a:masterClrMapping/>
  </p:clrMapOvr>
</p:sld>
</file>

<file path=ppt/slides/slide1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Blando stimolante che si trova nelle foglie di tabacco.</a:t>
            </a:r>
          </a:p>
          <a:p>
            <a:r>
              <a:rPr lang="it-IT" sz="2000" dirty="0"/>
              <a:t>Dà fortissima dipendenza e può essere tossica se ingerita in grandi quantità.</a:t>
            </a:r>
          </a:p>
          <a:p>
            <a:r>
              <a:rPr lang="it-IT" sz="2000" dirty="0"/>
              <a:t>È assorbita rapidamente e raggiunge il cervello molto velocemente (20 secondi), aumenta il battito cardiaco , la pressione sanguigna e provoca un miglioramento dell’umore.</a:t>
            </a:r>
          </a:p>
          <a:p>
            <a:r>
              <a:rPr lang="it-IT" sz="2000" dirty="0"/>
              <a:t>I sintomi da astinenza sono : depressione, irritabilità, insonnia, inquietudine, aumento dell’appetito, aumento del peso.</a:t>
            </a:r>
          </a:p>
          <a:p>
            <a:r>
              <a:rPr lang="it-IT" sz="2000" dirty="0"/>
              <a:t>Le sostanze chimiche introdotte nei polmoni quando si fuma rendono la nicotina la droga più mortale al mondo, anche se legale.</a:t>
            </a:r>
          </a:p>
          <a:p>
            <a:r>
              <a:rPr lang="it-IT" sz="2000" dirty="0"/>
              <a:t> </a:t>
            </a:r>
          </a:p>
          <a:p>
            <a:endParaRPr lang="it-IT" dirty="0"/>
          </a:p>
        </p:txBody>
      </p:sp>
      <p:sp>
        <p:nvSpPr>
          <p:cNvPr id="3" name="Titolo 2"/>
          <p:cNvSpPr>
            <a:spLocks noGrp="1"/>
          </p:cNvSpPr>
          <p:nvPr>
            <p:ph type="title"/>
          </p:nvPr>
        </p:nvSpPr>
        <p:spPr/>
        <p:txBody>
          <a:bodyPr/>
          <a:lstStyle/>
          <a:p>
            <a:r>
              <a:rPr lang="it-IT" dirty="0"/>
              <a:t>Nicotina</a:t>
            </a:r>
          </a:p>
        </p:txBody>
      </p:sp>
    </p:spTree>
    <p:extLst>
      <p:ext uri="{BB962C8B-B14F-4D97-AF65-F5344CB8AC3E}">
        <p14:creationId xmlns:p14="http://schemas.microsoft.com/office/powerpoint/2010/main" val="218247842"/>
      </p:ext>
    </p:extLst>
  </p:cSld>
  <p:clrMapOvr>
    <a:masterClrMapping/>
  </p:clrMapOvr>
</p:sld>
</file>

<file path=ppt/slides/slide1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Provoca  effetti piacevolmente stimolanti.</a:t>
            </a:r>
          </a:p>
          <a:p>
            <a:r>
              <a:rPr lang="it-IT" sz="2400" dirty="0"/>
              <a:t>Gli effetti sono relativamente blandi se assunta in dosi moderate si hanno: sollievo da affaticamento, aumento vigilanza, sollievo dal mal di testa.</a:t>
            </a:r>
          </a:p>
          <a:p>
            <a:r>
              <a:rPr lang="it-IT" sz="2400" dirty="0"/>
              <a:t>È una droga molto rinforzante e l’assunzione regolare può causare dipendenza fisica e psicologica, con sintomi di tolleranza e astinenza, tuttavia la caffeina non è particolarmente tossica</a:t>
            </a:r>
          </a:p>
          <a:p>
            <a:endParaRPr lang="it-IT" dirty="0"/>
          </a:p>
        </p:txBody>
      </p:sp>
      <p:sp>
        <p:nvSpPr>
          <p:cNvPr id="3" name="Titolo 2"/>
          <p:cNvSpPr>
            <a:spLocks noGrp="1"/>
          </p:cNvSpPr>
          <p:nvPr>
            <p:ph type="title"/>
          </p:nvPr>
        </p:nvSpPr>
        <p:spPr/>
        <p:txBody>
          <a:bodyPr/>
          <a:lstStyle/>
          <a:p>
            <a:r>
              <a:rPr lang="it-IT" dirty="0"/>
              <a:t>Caffeina</a:t>
            </a:r>
          </a:p>
        </p:txBody>
      </p:sp>
    </p:spTree>
    <p:extLst>
      <p:ext uri="{BB962C8B-B14F-4D97-AF65-F5344CB8AC3E}">
        <p14:creationId xmlns:p14="http://schemas.microsoft.com/office/powerpoint/2010/main" val="81095639"/>
      </p:ext>
    </p:extLst>
  </p:cSld>
  <p:clrMapOvr>
    <a:masterClrMapping/>
  </p:clrMapOvr>
</p:sld>
</file>

<file path=ppt/slides/slide1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È il nome di tutte le sostanze sintetiche e naturali che causano percezioni sensoriali generate interiormente.</a:t>
            </a:r>
          </a:p>
          <a:p>
            <a:r>
              <a:rPr lang="it-IT" sz="2400" dirty="0"/>
              <a:t>Tali sostanze sono chiamate anche psichedeliche.</a:t>
            </a:r>
          </a:p>
          <a:p>
            <a:r>
              <a:rPr lang="it-IT" sz="2400" dirty="0"/>
              <a:t>L’ uso cronico di allucinogeni è rappresentato da una o due assunzioni alla settimana. </a:t>
            </a:r>
          </a:p>
          <a:p>
            <a:r>
              <a:rPr lang="it-IT" sz="2400" dirty="0"/>
              <a:t>La maggior parte degli allucinogeni vengono ingeriti per via orale, mescolati ad altre sostanze, in forma di pillole o sciolti su di una carta assorbente che viene poi succhiata. </a:t>
            </a:r>
          </a:p>
          <a:p>
            <a:endParaRPr lang="it-IT" dirty="0"/>
          </a:p>
          <a:p>
            <a:endParaRPr lang="it-IT" dirty="0"/>
          </a:p>
          <a:p>
            <a:endParaRPr lang="it-IT" dirty="0"/>
          </a:p>
        </p:txBody>
      </p:sp>
      <p:sp>
        <p:nvSpPr>
          <p:cNvPr id="3" name="Titolo 2"/>
          <p:cNvSpPr>
            <a:spLocks noGrp="1"/>
          </p:cNvSpPr>
          <p:nvPr>
            <p:ph type="title"/>
          </p:nvPr>
        </p:nvSpPr>
        <p:spPr/>
        <p:txBody>
          <a:bodyPr/>
          <a:lstStyle/>
          <a:p>
            <a:r>
              <a:rPr lang="it-IT" dirty="0"/>
              <a:t>ALLUCINOGENI</a:t>
            </a:r>
          </a:p>
        </p:txBody>
      </p:sp>
    </p:spTree>
    <p:extLst>
      <p:ext uri="{BB962C8B-B14F-4D97-AF65-F5344CB8AC3E}">
        <p14:creationId xmlns:p14="http://schemas.microsoft.com/office/powerpoint/2010/main" val="1555755301"/>
      </p:ext>
    </p:extLst>
  </p:cSld>
  <p:clrMapOvr>
    <a:masterClrMapping/>
  </p:clrMapOvr>
</p:sld>
</file>

<file path=ppt/slides/slide1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Gli psichedelici venivano in passato anche somministrati in psicoterapia, in particolare modo per trattare l’alcolismo, le nevrosi ossessive e le sociopatie, ma anche per alleviare le sofferenze dei malati terminali; non si sapeva ancora che i danni causati da queste sostanze potessero essere gravi.</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10468244"/>
      </p:ext>
    </p:extLst>
  </p:cSld>
  <p:clrMapOvr>
    <a:masterClrMapping/>
  </p:clrMapOvr>
</p:sld>
</file>

<file path=ppt/slides/slide1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LSD </a:t>
            </a:r>
            <a:r>
              <a:rPr lang="it-IT" sz="2400" dirty="0" err="1"/>
              <a:t>dietilamide</a:t>
            </a:r>
            <a:r>
              <a:rPr lang="it-IT" sz="2400" dirty="0"/>
              <a:t> dell’acido lisergico.  Ha una struttura simile alla serotonina e si lega a un tipo di recettori per essa.</a:t>
            </a:r>
          </a:p>
          <a:p>
            <a:r>
              <a:rPr lang="it-IT" sz="2400" dirty="0"/>
              <a:t>Fisicamente ha effetti sul sistema nervoso simpatico e causa: dilatazione delle pupille, aumento della temperatura e pressione sanguigna. </a:t>
            </a:r>
          </a:p>
          <a:p>
            <a:r>
              <a:rPr lang="it-IT" sz="2400" dirty="0"/>
              <a:t>Dal punto di vista psicologico causa: cambiamenti percettivi, con forti e violente allucinazioni, depersonalizzazione, aumento emotività .</a:t>
            </a:r>
          </a:p>
        </p:txBody>
      </p:sp>
      <p:sp>
        <p:nvSpPr>
          <p:cNvPr id="3" name="Titolo 2"/>
          <p:cNvSpPr>
            <a:spLocks noGrp="1"/>
          </p:cNvSpPr>
          <p:nvPr>
            <p:ph type="title"/>
          </p:nvPr>
        </p:nvSpPr>
        <p:spPr/>
        <p:txBody>
          <a:bodyPr/>
          <a:lstStyle/>
          <a:p>
            <a:r>
              <a:rPr lang="it-IT" dirty="0"/>
              <a:t>LSD</a:t>
            </a:r>
          </a:p>
        </p:txBody>
      </p:sp>
    </p:spTree>
    <p:extLst>
      <p:ext uri="{BB962C8B-B14F-4D97-AF65-F5344CB8AC3E}">
        <p14:creationId xmlns:p14="http://schemas.microsoft.com/office/powerpoint/2010/main" val="167952340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en-US" dirty="0" err="1"/>
              <a:t>Alcune</a:t>
            </a:r>
            <a:r>
              <a:rPr lang="en-US" dirty="0"/>
              <a:t> </a:t>
            </a:r>
            <a:r>
              <a:rPr lang="en-US" dirty="0" err="1"/>
              <a:t>difficoltà</a:t>
            </a:r>
            <a:r>
              <a:rPr lang="en-US" dirty="0"/>
              <a:t> </a:t>
            </a:r>
            <a:r>
              <a:rPr lang="en-US" dirty="0" err="1"/>
              <a:t>specifiche</a:t>
            </a:r>
            <a:r>
              <a:rPr lang="en-US" dirty="0"/>
              <a:t>, </a:t>
            </a:r>
            <a:r>
              <a:rPr lang="en-US" dirty="0" err="1"/>
              <a:t>quali</a:t>
            </a:r>
            <a:r>
              <a:rPr lang="en-US" dirty="0"/>
              <a:t> la </a:t>
            </a:r>
            <a:r>
              <a:rPr lang="en-US" dirty="0" err="1"/>
              <a:t>incapacità</a:t>
            </a:r>
            <a:r>
              <a:rPr lang="en-US" dirty="0"/>
              <a:t> di </a:t>
            </a:r>
            <a:r>
              <a:rPr lang="en-US" dirty="0" err="1"/>
              <a:t>pronunciare</a:t>
            </a:r>
            <a:r>
              <a:rPr lang="en-US" dirty="0"/>
              <a:t> </a:t>
            </a:r>
            <a:r>
              <a:rPr lang="en-US" dirty="0" err="1"/>
              <a:t>una</a:t>
            </a:r>
            <a:r>
              <a:rPr lang="en-US" dirty="0"/>
              <a:t> </a:t>
            </a:r>
            <a:r>
              <a:rPr lang="en-US" dirty="0" err="1"/>
              <a:t>lettera</a:t>
            </a:r>
            <a:r>
              <a:rPr lang="en-US" dirty="0"/>
              <a:t> (R o L) </a:t>
            </a:r>
            <a:r>
              <a:rPr lang="en-US" dirty="0" err="1"/>
              <a:t>che</a:t>
            </a:r>
            <a:r>
              <a:rPr lang="en-US" dirty="0"/>
              <a:t> non </a:t>
            </a:r>
            <a:r>
              <a:rPr lang="en-US" dirty="0" err="1"/>
              <a:t>interferisca</a:t>
            </a:r>
            <a:r>
              <a:rPr lang="en-US" dirty="0"/>
              <a:t> con la </a:t>
            </a:r>
            <a:r>
              <a:rPr lang="en-US" dirty="0" err="1"/>
              <a:t>comprensibilità</a:t>
            </a:r>
            <a:r>
              <a:rPr lang="en-US" dirty="0"/>
              <a:t> del </a:t>
            </a:r>
            <a:r>
              <a:rPr lang="en-US" dirty="0" err="1"/>
              <a:t>linguaggio</a:t>
            </a:r>
            <a:r>
              <a:rPr lang="en-US" dirty="0"/>
              <a:t>, non </a:t>
            </a:r>
            <a:r>
              <a:rPr lang="en-US" dirty="0" err="1"/>
              <a:t>dovrebbe</a:t>
            </a:r>
            <a:r>
              <a:rPr lang="en-US" dirty="0"/>
              <a:t> </a:t>
            </a:r>
            <a:r>
              <a:rPr lang="en-US" dirty="0" err="1"/>
              <a:t>essere</a:t>
            </a:r>
            <a:r>
              <a:rPr lang="en-US" dirty="0"/>
              <a:t> </a:t>
            </a:r>
            <a:r>
              <a:rPr lang="en-US" dirty="0" err="1"/>
              <a:t>sufficiente</a:t>
            </a:r>
            <a:r>
              <a:rPr lang="en-US" dirty="0"/>
              <a:t> a </a:t>
            </a:r>
            <a:r>
              <a:rPr lang="en-US" dirty="0" err="1"/>
              <a:t>giustificare</a:t>
            </a:r>
            <a:r>
              <a:rPr lang="en-US" dirty="0"/>
              <a:t> la </a:t>
            </a:r>
            <a:r>
              <a:rPr lang="en-US" dirty="0" err="1"/>
              <a:t>diagnosi</a:t>
            </a:r>
            <a:r>
              <a:rPr lang="en-US" dirty="0"/>
              <a:t> </a:t>
            </a:r>
            <a:r>
              <a:rPr lang="en-US" dirty="0" err="1"/>
              <a:t>anche</a:t>
            </a:r>
            <a:r>
              <a:rPr lang="en-US" dirty="0"/>
              <a:t> se </a:t>
            </a:r>
            <a:r>
              <a:rPr lang="en-US" dirty="0" err="1"/>
              <a:t>certamente</a:t>
            </a:r>
            <a:r>
              <a:rPr lang="en-US" dirty="0"/>
              <a:t> </a:t>
            </a:r>
            <a:r>
              <a:rPr lang="en-US" dirty="0" err="1"/>
              <a:t>può</a:t>
            </a:r>
            <a:r>
              <a:rPr lang="en-US" dirty="0"/>
              <a:t> </a:t>
            </a:r>
            <a:r>
              <a:rPr lang="en-US" dirty="0" err="1"/>
              <a:t>giustificare</a:t>
            </a:r>
            <a:r>
              <a:rPr lang="en-US" dirty="0"/>
              <a:t> un </a:t>
            </a:r>
            <a:r>
              <a:rPr lang="en-US" dirty="0" err="1"/>
              <a:t>intervento</a:t>
            </a:r>
            <a:r>
              <a:rPr lang="en-US" dirty="0"/>
              <a:t> </a:t>
            </a:r>
            <a:r>
              <a:rPr lang="en-US" dirty="0" err="1"/>
              <a:t>logopedico</a:t>
            </a:r>
            <a:r>
              <a:rPr lang="en-US" dirty="0"/>
              <a:t>. </a:t>
            </a:r>
            <a:endParaRPr lang="it-IT" dirty="0"/>
          </a:p>
          <a:p>
            <a:endParaRPr lang="it-IT" dirty="0"/>
          </a:p>
          <a:p>
            <a:r>
              <a:rPr lang="en-US" dirty="0" err="1"/>
              <a:t>Molta</a:t>
            </a:r>
            <a:r>
              <a:rPr lang="en-US" dirty="0"/>
              <a:t> </a:t>
            </a:r>
            <a:r>
              <a:rPr lang="en-US" dirty="0" err="1"/>
              <a:t>prudenza</a:t>
            </a:r>
            <a:r>
              <a:rPr lang="en-US" dirty="0"/>
              <a:t> </a:t>
            </a:r>
            <a:r>
              <a:rPr lang="en-US" dirty="0" err="1"/>
              <a:t>occorre</a:t>
            </a:r>
            <a:r>
              <a:rPr lang="en-US" dirty="0"/>
              <a:t> prima di </a:t>
            </a:r>
            <a:r>
              <a:rPr lang="en-US" dirty="0" err="1"/>
              <a:t>diagnosticare</a:t>
            </a:r>
            <a:r>
              <a:rPr lang="en-US" dirty="0"/>
              <a:t> come </a:t>
            </a:r>
            <a:r>
              <a:rPr lang="en-US" dirty="0" err="1"/>
              <a:t>portatore</a:t>
            </a:r>
            <a:r>
              <a:rPr lang="en-US" dirty="0"/>
              <a:t> di un </a:t>
            </a:r>
            <a:r>
              <a:rPr lang="en-US" dirty="0" err="1"/>
              <a:t>disturbo</a:t>
            </a:r>
            <a:r>
              <a:rPr lang="en-US" dirty="0"/>
              <a:t> </a:t>
            </a:r>
            <a:r>
              <a:rPr lang="en-US" dirty="0" err="1"/>
              <a:t>dell’eloquio</a:t>
            </a:r>
            <a:r>
              <a:rPr lang="en-US" dirty="0"/>
              <a:t> in un bambino </a:t>
            </a:r>
            <a:r>
              <a:rPr lang="en-US" dirty="0" err="1"/>
              <a:t>figlio</a:t>
            </a:r>
            <a:r>
              <a:rPr lang="en-US" dirty="0"/>
              <a:t> di </a:t>
            </a:r>
            <a:r>
              <a:rPr lang="en-US" dirty="0" err="1"/>
              <a:t>immigrati</a:t>
            </a:r>
            <a:r>
              <a:rPr lang="en-US" dirty="0"/>
              <a:t> </a:t>
            </a:r>
            <a:r>
              <a:rPr lang="en-US" dirty="0" err="1"/>
              <a:t>bilingue</a:t>
            </a:r>
            <a:r>
              <a:rPr lang="en-US" dirty="0"/>
              <a:t>, o in un bambino con </a:t>
            </a:r>
            <a:r>
              <a:rPr lang="en-US" dirty="0" err="1"/>
              <a:t>palatoschisi</a:t>
            </a:r>
            <a:r>
              <a:rPr lang="en-US" dirty="0"/>
              <a:t> o con </a:t>
            </a:r>
            <a:r>
              <a:rPr lang="en-US" dirty="0" err="1"/>
              <a:t>gravi</a:t>
            </a:r>
            <a:r>
              <a:rPr lang="en-US" dirty="0"/>
              <a:t>  </a:t>
            </a:r>
            <a:r>
              <a:rPr lang="en-US" dirty="0" err="1"/>
              <a:t>problemi</a:t>
            </a:r>
            <a:r>
              <a:rPr lang="en-US" dirty="0"/>
              <a:t> </a:t>
            </a:r>
            <a:r>
              <a:rPr lang="en-US" dirty="0" err="1"/>
              <a:t>organici</a:t>
            </a:r>
            <a:r>
              <a:rPr lang="en-US" dirty="0"/>
              <a:t>.</a:t>
            </a:r>
          </a:p>
          <a:p>
            <a:endParaRPr lang="it-IT" dirty="0"/>
          </a:p>
        </p:txBody>
      </p:sp>
    </p:spTree>
    <p:extLst>
      <p:ext uri="{BB962C8B-B14F-4D97-AF65-F5344CB8AC3E}">
        <p14:creationId xmlns:p14="http://schemas.microsoft.com/office/powerpoint/2010/main" val="332292124"/>
      </p:ext>
    </p:extLst>
  </p:cSld>
  <p:clrMapOvr>
    <a:masterClrMapping/>
  </p:clrMapOvr>
</p:sld>
</file>

<file path=ppt/slides/slide1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Il prodotto agisce a livello di centesimi di milligrammo, l’effetto dura moltissime ore, a volte anche 12 nelle quali il paziente prova sinestesie ( sente i quadri e vede la musica) ed allucinazioni visive. Viene assunto su pezzetti di carta assorbente messa sotto la lingua. A volte il prodotto ritorna attivo ore dopo la cessazione dell’effetto primario. Si tratta del «flashback» termine che già abbiamo visto parlando di disturbo da stress post traumatico. Il flashback dell’LSD è legato verosimilmente all’effetto di ritorno di una piccolissima quantità di prodotto che si lega al grasso sotto la lingua e poi torna in azione. Molte persone sotto LSD pensando di avere le ali si sono precipitate da grattacieli convinti di volare.</a:t>
            </a:r>
          </a:p>
          <a:p>
            <a:r>
              <a:rPr lang="it-IT" sz="2000" dirty="0"/>
              <a:t>La musica Psichedelica ed in genere l’arte psichedelica hanno avuto un grande seguito una cinquantina di anni fa.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05803188"/>
      </p:ext>
    </p:extLst>
  </p:cSld>
  <p:clrMapOvr>
    <a:masterClrMapping/>
  </p:clrMapOvr>
</p:sld>
</file>

<file path=ppt/slides/slide1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La sostanza è in grado di indurre in modo istantaneo un’alterazione della percezione del tempo e dello spazio. Sono frequenti distorsioni visive e pseudo allucinazioni, mentre sono più rare le vere allucinazioni; le emozioni risultano insolitamente intense e si modificano spesso ed all’improvviso, l’autostima è seriamente modificata, si presenta un improvviso stato di felicità.</a:t>
            </a:r>
          </a:p>
          <a:p>
            <a:r>
              <a:rPr lang="it-IT" sz="2400" dirty="0"/>
              <a:t>L’assunzione può essere per via orale e i suoi effetti durano dalle 6 alle 9 ore. </a:t>
            </a:r>
          </a:p>
          <a:p>
            <a:endParaRPr lang="it-IT" sz="2400" dirty="0"/>
          </a:p>
          <a:p>
            <a:r>
              <a:rPr lang="it-IT" sz="24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24887052"/>
      </p:ext>
    </p:extLst>
  </p:cSld>
  <p:clrMapOvr>
    <a:masterClrMapping/>
  </p:clrMapOvr>
</p:sld>
</file>

<file path=ppt/slides/slide1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95536" y="1844824"/>
            <a:ext cx="8229600" cy="4268799"/>
          </a:xfrm>
        </p:spPr>
        <p:txBody>
          <a:bodyPr/>
          <a:lstStyle/>
          <a:p>
            <a:r>
              <a:rPr lang="it-IT" sz="2400" dirty="0"/>
              <a:t>Durante una fase acuta di intossicazione potrebbe verificarsi quello definito come “</a:t>
            </a:r>
            <a:r>
              <a:rPr lang="it-IT" sz="2400" dirty="0" err="1"/>
              <a:t>bad</a:t>
            </a:r>
            <a:r>
              <a:rPr lang="it-IT" sz="2400" dirty="0"/>
              <a:t> trip” in cui il soggetto si trova in un grave stato di ansia e depressione, ideazione paranoide, paura di malattia  pur essendo consapevole di aver assunto la sostanza, si rende conto di non poter controllare l’effetto di questa e ne vorrebbe essere subito liberato; essa termina con l’eliminazione della sostanza che avviene in meno di 24 ore. </a:t>
            </a:r>
          </a:p>
          <a:p>
            <a:endParaRPr lang="it-IT" sz="2400" dirty="0"/>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68885987"/>
      </p:ext>
    </p:extLst>
  </p:cSld>
  <p:clrMapOvr>
    <a:masterClrMapping/>
  </p:clrMapOvr>
</p:sld>
</file>

<file path=ppt/slides/slide1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L’uso di LSD non sembra dare dipendenza psichica o astinenza, ma può dare tolleranza. </a:t>
            </a:r>
          </a:p>
          <a:p>
            <a:r>
              <a:rPr lang="it-IT" sz="2000" dirty="0"/>
              <a:t>Durante una fase acuta di intossicazione potrebbe verificarsi quello definito come “</a:t>
            </a:r>
            <a:r>
              <a:rPr lang="it-IT" sz="2000" dirty="0" err="1"/>
              <a:t>bad</a:t>
            </a:r>
            <a:r>
              <a:rPr lang="it-IT" sz="2000" dirty="0"/>
              <a:t> trip” in cui il soggetto si trova in un grave stato di ansia e depressione, ideazione paranoide, paura di malattia  pur essendo consapevole di aver assunto la sostanza, si rende conto di non poter controllare l’effetto di questa e ne vorrebbe essere subito liberato; essa termina con l’eliminazione della sostanza che avviene in meno di 24 ore. </a:t>
            </a:r>
          </a:p>
          <a:p>
            <a:r>
              <a:rPr lang="it-IT" sz="2000" dirty="0"/>
              <a:t>I pazienti possono diventare aggressivi verso gli altri o correre il rischio di suicidarsi; ad esempio, possono compiere atti pericolosi come gettarsi dalle finestre credendo di poter volare. </a:t>
            </a:r>
          </a:p>
          <a:p>
            <a:r>
              <a:rPr lang="it-IT" sz="2000" dirty="0"/>
              <a:t>Può verificarsi una persistenza dei sintomi psicotici anche dopo lo smaltimento della sostanza da parte del corpo. </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91928167"/>
      </p:ext>
    </p:extLst>
  </p:cSld>
  <p:clrMapOvr>
    <a:masterClrMapping/>
  </p:clrMapOvr>
</p:sld>
</file>

<file path=ppt/slides/slide1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 pazienti con sottostante disturbo schizofrenico o disturbi dell’umore vanno più facilmente incontro ad episodi psicotici. </a:t>
            </a:r>
          </a:p>
          <a:p>
            <a:r>
              <a:rPr lang="it-IT" sz="2400" dirty="0"/>
              <a:t>Si può considerare consumatore abituale di LSD un soggetto che abbia assunto tale sostanza per più di venti volte nel corso di diversi anni. Il miglior trattamento per un “</a:t>
            </a:r>
            <a:r>
              <a:rPr lang="it-IT" sz="2400" dirty="0" err="1"/>
              <a:t>bad</a:t>
            </a:r>
            <a:r>
              <a:rPr lang="it-IT" sz="2400" dirty="0"/>
              <a:t> trip” consiste nel rassicurare il paziente sottolineando che ciò che sta provando è stato indotto dalla sostanza ed è transitorio, ed è necessario tenerlo in un luogo confortevole, evitando di lasciarlo da solo e stimolandone l’attività fisica e la respirazione profonda.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9811271"/>
      </p:ext>
    </p:extLst>
  </p:cSld>
  <p:clrMapOvr>
    <a:masterClrMapping/>
  </p:clrMapOvr>
</p:sld>
</file>

<file path=ppt/slides/slide1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ALTRI</a:t>
            </a:r>
            <a:br>
              <a:rPr lang="it-IT" dirty="0"/>
            </a:br>
            <a:r>
              <a:rPr lang="it-IT" dirty="0"/>
              <a:t>ALLUCINOGENI</a:t>
            </a:r>
            <a:endParaRPr dirty="0"/>
          </a:p>
        </p:txBody>
      </p:sp>
      <p:sp>
        <p:nvSpPr>
          <p:cNvPr id="8" name="Sottotitolo 7"/>
          <p:cNvSpPr>
            <a:spLocks noGrp="1"/>
          </p:cNvSpPr>
          <p:nvPr>
            <p:ph type="subTitle" idx="1"/>
          </p:nvPr>
        </p:nvSpPr>
        <p:spPr/>
        <p:txBody>
          <a:bodyPr/>
          <a:lstStyle/>
          <a:p>
            <a:pPr eaLnBrk="1" hangingPunct="1">
              <a:defRPr/>
            </a:pPr>
            <a:r>
              <a:rPr lang="it-IT" dirty="0"/>
              <a:t>LEZIONE 50-3</a:t>
            </a:r>
          </a:p>
        </p:txBody>
      </p:sp>
    </p:spTree>
    <p:extLst>
      <p:ext uri="{BB962C8B-B14F-4D97-AF65-F5344CB8AC3E}">
        <p14:creationId xmlns:p14="http://schemas.microsoft.com/office/powerpoint/2010/main" val="2365529509"/>
      </p:ext>
    </p:extLst>
  </p:cSld>
  <p:clrMapOvr>
    <a:masterClrMapping/>
  </p:clrMapOvr>
</p:sld>
</file>

<file path=ppt/slides/slide1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b="1" dirty="0" err="1"/>
              <a:t>Psilocibina</a:t>
            </a:r>
            <a:r>
              <a:rPr lang="it-IT" sz="2800" b="1" dirty="0"/>
              <a:t> (funghi). </a:t>
            </a:r>
            <a:r>
              <a:rPr lang="it-IT" sz="2800" dirty="0"/>
              <a:t>È l’ingrediente attivo con proprietà allucinogene trovato nelle spore dei funghi, che crescono in tutto il mondo.</a:t>
            </a:r>
          </a:p>
          <a:p>
            <a:r>
              <a:rPr lang="it-IT" sz="2800" dirty="0"/>
              <a:t>Come LSD sono chimicamente simili alla serotonina e i suoi effetti sono simili all’LSD, anche se meno potente.</a:t>
            </a:r>
          </a:p>
          <a:p>
            <a:r>
              <a:rPr lang="it-IT" sz="2800" dirty="0"/>
              <a:t> </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78930479"/>
      </p:ext>
    </p:extLst>
  </p:cSld>
  <p:clrMapOvr>
    <a:masterClrMapping/>
  </p:clrMapOvr>
</p:sld>
</file>

<file path=ppt/slides/slide1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b="1" dirty="0"/>
              <a:t>Peyote/mescalina</a:t>
            </a:r>
            <a:r>
              <a:rPr lang="it-IT" sz="2400" dirty="0"/>
              <a:t>. È un piccolo cactus a forma di carota che si trova in Messico e America centrale. La Mescalina è il principale ingrediente psicoattivo del Peyote.</a:t>
            </a:r>
          </a:p>
          <a:p>
            <a:r>
              <a:rPr lang="it-IT" sz="2400" dirty="0"/>
              <a:t>Causa esperienze allucinatorie e euforiche simile all’LSD e ai funghi. </a:t>
            </a:r>
          </a:p>
          <a:p>
            <a:r>
              <a:rPr lang="it-IT" sz="2400" dirty="0"/>
              <a:t>Come per gli altri allucinogeni manifesta tolleranza, ma non  da dipendenza o astinenza, se non in casi rari. </a:t>
            </a:r>
          </a:p>
          <a:p>
            <a:r>
              <a:rPr lang="it-IT" sz="2400" dirty="0"/>
              <a:t>Il peyote è legale in alcuni stati, ed è usato dai  nativi americani per intenti religiosi.</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985366253"/>
      </p:ext>
    </p:extLst>
  </p:cSld>
  <p:clrMapOvr>
    <a:masterClrMapping/>
  </p:clrMapOvr>
</p:sld>
</file>

<file path=ppt/slides/slide1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Sono solventi, benzine, colle e vernici che se inalate producono un’azione psicoattiva, il cosiddetto “sballo”.  Si tratta di «droghe da poveri» molto tossiche sul piano fisico</a:t>
            </a:r>
          </a:p>
          <a:p>
            <a:r>
              <a:rPr lang="it-IT" sz="2400" dirty="0"/>
              <a:t>Gli inalanti causano effetti relativamente brevi: vertigine, sonnolenza, sensazione di euforia, eccitazione, biascicamenti e disinibizione. </a:t>
            </a:r>
          </a:p>
          <a:p>
            <a:endParaRPr lang="it-IT" dirty="0"/>
          </a:p>
          <a:p>
            <a:endParaRPr lang="it-IT" dirty="0"/>
          </a:p>
        </p:txBody>
      </p:sp>
      <p:sp>
        <p:nvSpPr>
          <p:cNvPr id="3" name="Titolo 2"/>
          <p:cNvSpPr>
            <a:spLocks noGrp="1"/>
          </p:cNvSpPr>
          <p:nvPr>
            <p:ph type="title"/>
          </p:nvPr>
        </p:nvSpPr>
        <p:spPr/>
        <p:txBody>
          <a:bodyPr/>
          <a:lstStyle/>
          <a:p>
            <a:r>
              <a:rPr lang="it-IT" dirty="0"/>
              <a:t>INALANTI</a:t>
            </a:r>
          </a:p>
        </p:txBody>
      </p:sp>
    </p:spTree>
    <p:extLst>
      <p:ext uri="{BB962C8B-B14F-4D97-AF65-F5344CB8AC3E}">
        <p14:creationId xmlns:p14="http://schemas.microsoft.com/office/powerpoint/2010/main" val="2304916257"/>
      </p:ext>
    </p:extLst>
  </p:cSld>
  <p:clrMapOvr>
    <a:masterClrMapping/>
  </p:clrMapOvr>
</p:sld>
</file>

<file path=ppt/slides/slide1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Molti inalanti non producono effetti significativi di tolleranza o astinenza, anche se esistono alcune eccezioni a questa regola. </a:t>
            </a:r>
          </a:p>
          <a:p>
            <a:r>
              <a:rPr lang="it-IT" sz="2800" dirty="0"/>
              <a:t>Sono comunque tutti tossici e alcuni effetti acuti sono: allucinazioni, mal di testa, perdita di coscienza, aritmie cardiache , coma o morte.</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5675188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en-US" dirty="0" err="1"/>
              <a:t>Esiste</a:t>
            </a:r>
            <a:r>
              <a:rPr lang="en-US" dirty="0"/>
              <a:t> </a:t>
            </a:r>
            <a:r>
              <a:rPr lang="en-US" dirty="0" err="1"/>
              <a:t>anche</a:t>
            </a:r>
            <a:r>
              <a:rPr lang="en-US" dirty="0"/>
              <a:t> </a:t>
            </a:r>
            <a:r>
              <a:rPr lang="en-US" dirty="0" err="1"/>
              <a:t>una</a:t>
            </a:r>
            <a:r>
              <a:rPr lang="en-US" dirty="0"/>
              <a:t> forte </a:t>
            </a:r>
            <a:r>
              <a:rPr lang="en-US" dirty="0" err="1"/>
              <a:t>familiarietà</a:t>
            </a:r>
            <a:r>
              <a:rPr lang="en-US" dirty="0"/>
              <a:t> per </a:t>
            </a:r>
            <a:r>
              <a:rPr lang="en-US" dirty="0" err="1"/>
              <a:t>questi</a:t>
            </a:r>
            <a:r>
              <a:rPr lang="en-US" dirty="0"/>
              <a:t> </a:t>
            </a:r>
            <a:r>
              <a:rPr lang="en-US" dirty="0" err="1"/>
              <a:t>disturbi</a:t>
            </a:r>
            <a:r>
              <a:rPr lang="en-US" dirty="0"/>
              <a:t>.</a:t>
            </a:r>
          </a:p>
          <a:p>
            <a:r>
              <a:rPr lang="en-US" dirty="0"/>
              <a:t>E’ </a:t>
            </a:r>
            <a:r>
              <a:rPr lang="en-US" dirty="0" err="1"/>
              <a:t>necessario</a:t>
            </a:r>
            <a:r>
              <a:rPr lang="en-US" dirty="0"/>
              <a:t> </a:t>
            </a:r>
            <a:r>
              <a:rPr lang="en-US" dirty="0" err="1"/>
              <a:t>accertarsi</a:t>
            </a:r>
            <a:r>
              <a:rPr lang="en-US" dirty="0"/>
              <a:t> </a:t>
            </a:r>
            <a:r>
              <a:rPr lang="en-US" dirty="0" err="1"/>
              <a:t>che</a:t>
            </a:r>
            <a:r>
              <a:rPr lang="en-US" dirty="0"/>
              <a:t> </a:t>
            </a:r>
            <a:r>
              <a:rPr lang="en-US" dirty="0" err="1"/>
              <a:t>il</a:t>
            </a:r>
            <a:r>
              <a:rPr lang="en-US" dirty="0"/>
              <a:t> </a:t>
            </a:r>
            <a:r>
              <a:rPr lang="en-US" dirty="0" err="1"/>
              <a:t>paziente</a:t>
            </a:r>
            <a:r>
              <a:rPr lang="en-US" dirty="0"/>
              <a:t> non </a:t>
            </a:r>
            <a:r>
              <a:rPr lang="en-US" dirty="0" err="1"/>
              <a:t>abbia</a:t>
            </a:r>
            <a:r>
              <a:rPr lang="en-US" dirty="0"/>
              <a:t> </a:t>
            </a:r>
            <a:r>
              <a:rPr lang="en-US" dirty="0" err="1"/>
              <a:t>una</a:t>
            </a:r>
            <a:r>
              <a:rPr lang="en-US" dirty="0"/>
              <a:t> </a:t>
            </a:r>
            <a:r>
              <a:rPr lang="en-US" dirty="0" err="1"/>
              <a:t>condizione</a:t>
            </a:r>
            <a:r>
              <a:rPr lang="en-US" dirty="0"/>
              <a:t> di </a:t>
            </a:r>
            <a:r>
              <a:rPr lang="en-US" dirty="0" err="1"/>
              <a:t>disabilità</a:t>
            </a:r>
            <a:r>
              <a:rPr lang="en-US" dirty="0"/>
              <a:t> </a:t>
            </a:r>
            <a:r>
              <a:rPr lang="en-US" dirty="0" err="1"/>
              <a:t>intellettiva</a:t>
            </a:r>
            <a:r>
              <a:rPr lang="en-US" dirty="0"/>
              <a:t>. In </a:t>
            </a:r>
            <a:r>
              <a:rPr lang="en-US" dirty="0" err="1"/>
              <a:t>particolare</a:t>
            </a:r>
            <a:r>
              <a:rPr lang="en-US" dirty="0"/>
              <a:t> la </a:t>
            </a:r>
            <a:r>
              <a:rPr lang="en-US" dirty="0" err="1"/>
              <a:t>sindrome</a:t>
            </a:r>
            <a:r>
              <a:rPr lang="en-US" dirty="0"/>
              <a:t> di Down </a:t>
            </a:r>
            <a:r>
              <a:rPr lang="en-US" dirty="0" err="1"/>
              <a:t>comporta</a:t>
            </a:r>
            <a:r>
              <a:rPr lang="en-US" dirty="0"/>
              <a:t> </a:t>
            </a:r>
            <a:r>
              <a:rPr lang="en-US" dirty="0" err="1"/>
              <a:t>sia</a:t>
            </a:r>
            <a:r>
              <a:rPr lang="en-US" dirty="0"/>
              <a:t> un </a:t>
            </a:r>
            <a:r>
              <a:rPr lang="en-US" dirty="0" err="1"/>
              <a:t>ritardo</a:t>
            </a:r>
            <a:r>
              <a:rPr lang="en-US" dirty="0"/>
              <a:t> </a:t>
            </a:r>
            <a:r>
              <a:rPr lang="en-US" dirty="0" err="1"/>
              <a:t>mentale</a:t>
            </a:r>
            <a:r>
              <a:rPr lang="en-US" dirty="0"/>
              <a:t> </a:t>
            </a:r>
            <a:r>
              <a:rPr lang="en-US" dirty="0" err="1"/>
              <a:t>sia</a:t>
            </a:r>
            <a:r>
              <a:rPr lang="en-US" dirty="0"/>
              <a:t> </a:t>
            </a:r>
            <a:r>
              <a:rPr lang="en-US" dirty="0" err="1"/>
              <a:t>una</a:t>
            </a:r>
            <a:r>
              <a:rPr lang="en-US" dirty="0"/>
              <a:t> </a:t>
            </a:r>
            <a:r>
              <a:rPr lang="en-US" dirty="0" err="1"/>
              <a:t>serie</a:t>
            </a:r>
            <a:r>
              <a:rPr lang="en-US" dirty="0"/>
              <a:t> di </a:t>
            </a:r>
            <a:r>
              <a:rPr lang="en-US" dirty="0" err="1"/>
              <a:t>difficoltà</a:t>
            </a:r>
            <a:r>
              <a:rPr lang="en-US" dirty="0"/>
              <a:t> </a:t>
            </a:r>
            <a:r>
              <a:rPr lang="en-US" dirty="0" err="1"/>
              <a:t>nella</a:t>
            </a:r>
            <a:r>
              <a:rPr lang="en-US" dirty="0"/>
              <a:t> </a:t>
            </a:r>
            <a:r>
              <a:rPr lang="en-US" dirty="0" err="1"/>
              <a:t>mobilità</a:t>
            </a:r>
            <a:r>
              <a:rPr lang="en-US" dirty="0"/>
              <a:t> e </a:t>
            </a:r>
            <a:r>
              <a:rPr lang="en-US" dirty="0" err="1"/>
              <a:t>nelle</a:t>
            </a:r>
            <a:r>
              <a:rPr lang="en-US" dirty="0"/>
              <a:t> </a:t>
            </a:r>
            <a:r>
              <a:rPr lang="en-US" dirty="0" err="1"/>
              <a:t>dimensioni</a:t>
            </a:r>
            <a:r>
              <a:rPr lang="en-US" dirty="0"/>
              <a:t> </a:t>
            </a:r>
            <a:r>
              <a:rPr lang="en-US" dirty="0" err="1"/>
              <a:t>della</a:t>
            </a:r>
            <a:r>
              <a:rPr lang="en-US" dirty="0"/>
              <a:t> lingua. In tale </a:t>
            </a:r>
            <a:r>
              <a:rPr lang="en-US" dirty="0" err="1"/>
              <a:t>caso</a:t>
            </a:r>
            <a:r>
              <a:rPr lang="en-US" dirty="0"/>
              <a:t> </a:t>
            </a:r>
            <a:r>
              <a:rPr lang="en-US" dirty="0" err="1"/>
              <a:t>prevale</a:t>
            </a:r>
            <a:r>
              <a:rPr lang="en-US" dirty="0"/>
              <a:t> la </a:t>
            </a:r>
            <a:r>
              <a:rPr lang="en-US" dirty="0" err="1"/>
              <a:t>diagnosi</a:t>
            </a:r>
            <a:r>
              <a:rPr lang="en-US" dirty="0"/>
              <a:t> di </a:t>
            </a:r>
            <a:r>
              <a:rPr lang="en-US" dirty="0" err="1"/>
              <a:t>sindrome</a:t>
            </a:r>
            <a:r>
              <a:rPr lang="en-US" dirty="0"/>
              <a:t> di Down, ma </a:t>
            </a:r>
            <a:r>
              <a:rPr lang="en-US" dirty="0" err="1"/>
              <a:t>il</a:t>
            </a:r>
            <a:r>
              <a:rPr lang="en-US" dirty="0"/>
              <a:t> </a:t>
            </a:r>
            <a:r>
              <a:rPr lang="en-US" dirty="0" err="1"/>
              <a:t>disturbo</a:t>
            </a:r>
            <a:r>
              <a:rPr lang="en-US" dirty="0"/>
              <a:t> </a:t>
            </a:r>
            <a:r>
              <a:rPr lang="en-US" dirty="0" err="1"/>
              <a:t>dell’eloquio</a:t>
            </a:r>
            <a:r>
              <a:rPr lang="en-US" dirty="0"/>
              <a:t> </a:t>
            </a:r>
            <a:r>
              <a:rPr lang="en-US" dirty="0" err="1"/>
              <a:t>può</a:t>
            </a:r>
            <a:r>
              <a:rPr lang="en-US" dirty="0"/>
              <a:t> </a:t>
            </a:r>
            <a:r>
              <a:rPr lang="en-US" dirty="0" err="1"/>
              <a:t>essere</a:t>
            </a:r>
            <a:r>
              <a:rPr lang="en-US" dirty="0"/>
              <a:t> </a:t>
            </a:r>
            <a:r>
              <a:rPr lang="en-US" dirty="0" err="1"/>
              <a:t>diagnosi</a:t>
            </a:r>
            <a:r>
              <a:rPr lang="en-US" dirty="0"/>
              <a:t> </a:t>
            </a:r>
            <a:r>
              <a:rPr lang="en-US" dirty="0" err="1"/>
              <a:t>addizionale</a:t>
            </a:r>
            <a:r>
              <a:rPr lang="en-US" dirty="0"/>
              <a:t> in </a:t>
            </a:r>
            <a:r>
              <a:rPr lang="en-US" dirty="0" err="1"/>
              <a:t>casi</a:t>
            </a:r>
            <a:r>
              <a:rPr lang="en-US" dirty="0"/>
              <a:t> </a:t>
            </a:r>
            <a:r>
              <a:rPr lang="en-US" dirty="0" err="1"/>
              <a:t>estremi</a:t>
            </a:r>
            <a:r>
              <a:rPr lang="en-US" dirty="0"/>
              <a:t>.</a:t>
            </a:r>
          </a:p>
          <a:p>
            <a:r>
              <a:rPr lang="it-IT" dirty="0"/>
              <a:t>Occorre accertarsi che il paziente sia capace di tenere correttamente la bocca aperta e chiusa e di soffiarsi il naso </a:t>
            </a:r>
          </a:p>
          <a:p>
            <a:endParaRPr lang="it-IT" dirty="0"/>
          </a:p>
        </p:txBody>
      </p:sp>
    </p:spTree>
    <p:extLst>
      <p:ext uri="{BB962C8B-B14F-4D97-AF65-F5344CB8AC3E}">
        <p14:creationId xmlns:p14="http://schemas.microsoft.com/office/powerpoint/2010/main" val="953496578"/>
      </p:ext>
    </p:extLst>
  </p:cSld>
  <p:clrMapOvr>
    <a:masterClrMapping/>
  </p:clrMapOvr>
</p:sld>
</file>

<file path=ppt/slides/slide1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Sono dose dipendenti: a piccole e medie dosi possono agire da stimolanti e determinano la comparsa di una lieve eccitazione, senso di benessere, disinibizione, elevazione del tono dell’umore e compromissione della capacità di giudizio; il soggetto può apparire iperattivo, irritabile e teso. </a:t>
            </a:r>
          </a:p>
          <a:p>
            <a:r>
              <a:rPr lang="it-IT" sz="2400" dirty="0"/>
              <a:t>Sono riferite l’insorgenza di psicosi acute e di attacchi di panico. </a:t>
            </a:r>
          </a:p>
          <a:p>
            <a:r>
              <a:rPr lang="it-IT" sz="2400" dirty="0"/>
              <a:t>Gli effetti sono immediati e durano da 5 a 45 minuti dopo la cessazione dello “sniffare”. Segue poi un periodo di sonnolenza che può protrarsi per un paio d’ore.</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9884010"/>
      </p:ext>
    </p:extLst>
  </p:cSld>
  <p:clrMapOvr>
    <a:masterClrMapping/>
  </p:clrMapOvr>
</p:sld>
</file>

<file path=ppt/slides/slide1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t>CANNABIS</a:t>
            </a:r>
            <a:br>
              <a:rPr lang="it-IT"/>
            </a:br>
            <a:r>
              <a:rPr lang="it-IT"/>
              <a:t>ED ALTRE SOSTANZE</a:t>
            </a:r>
            <a:endParaRPr dirty="0"/>
          </a:p>
        </p:txBody>
      </p:sp>
      <p:sp>
        <p:nvSpPr>
          <p:cNvPr id="8" name="Sottotitolo 7"/>
          <p:cNvSpPr>
            <a:spLocks noGrp="1"/>
          </p:cNvSpPr>
          <p:nvPr>
            <p:ph type="subTitle" idx="1"/>
          </p:nvPr>
        </p:nvSpPr>
        <p:spPr/>
        <p:txBody>
          <a:bodyPr/>
          <a:lstStyle/>
          <a:p>
            <a:pPr eaLnBrk="1" hangingPunct="1">
              <a:defRPr/>
            </a:pPr>
            <a:r>
              <a:rPr lang="it-IT" dirty="0"/>
              <a:t>LEZIONE 50-4</a:t>
            </a:r>
          </a:p>
        </p:txBody>
      </p:sp>
    </p:spTree>
    <p:extLst>
      <p:ext uri="{BB962C8B-B14F-4D97-AF65-F5344CB8AC3E}">
        <p14:creationId xmlns:p14="http://schemas.microsoft.com/office/powerpoint/2010/main" val="1156034369"/>
      </p:ext>
    </p:extLst>
  </p:cSld>
  <p:clrMapOvr>
    <a:masterClrMapping/>
  </p:clrMapOvr>
</p:sld>
</file>

<file path=ppt/slides/slide1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Gli effetti della marijuana sono vari, includono alcune proprietà inibitorie, allucinogene, stimolanti, che ne hanno resa controversa la classificazione.</a:t>
            </a:r>
          </a:p>
          <a:p>
            <a:endParaRPr lang="it-IT" sz="2000" dirty="0"/>
          </a:p>
          <a:p>
            <a:r>
              <a:rPr lang="it-IT" sz="2000" dirty="0"/>
              <a:t>È la droga illegale più usata al mondo, essa deriva dalla canapa indiana. Ogni parte della pianta contiene il</a:t>
            </a:r>
            <a:r>
              <a:rPr lang="it-IT" sz="2000" i="1" dirty="0"/>
              <a:t> </a:t>
            </a:r>
            <a:r>
              <a:rPr lang="it-IT" sz="2000" dirty="0"/>
              <a:t>principio attivo che è più concentrato nella cima e decresce man mano che si</a:t>
            </a:r>
            <a:r>
              <a:rPr lang="it-IT" sz="2000" i="1" dirty="0"/>
              <a:t> </a:t>
            </a:r>
            <a:r>
              <a:rPr lang="it-IT" sz="2000" dirty="0"/>
              <a:t>scende lungo la pianta.</a:t>
            </a:r>
          </a:p>
          <a:p>
            <a:endParaRPr lang="it-IT" sz="2000" dirty="0"/>
          </a:p>
          <a:p>
            <a:r>
              <a:rPr lang="it-IT" sz="2000" dirty="0"/>
              <a:t>Il suo uso dà un picco nell’arco di due ore, viene metabolizzato lentamente, ha un emivita (tempo necessario perché il corpo elimini metà della quantità della sostanza assunta) di circa due giorni. </a:t>
            </a:r>
          </a:p>
          <a:p>
            <a:endParaRPr lang="it-IT" dirty="0"/>
          </a:p>
          <a:p>
            <a:endParaRPr lang="it-IT" dirty="0"/>
          </a:p>
        </p:txBody>
      </p:sp>
      <p:sp>
        <p:nvSpPr>
          <p:cNvPr id="3" name="Titolo 2"/>
          <p:cNvSpPr>
            <a:spLocks noGrp="1"/>
          </p:cNvSpPr>
          <p:nvPr>
            <p:ph type="title"/>
          </p:nvPr>
        </p:nvSpPr>
        <p:spPr/>
        <p:txBody>
          <a:bodyPr/>
          <a:lstStyle/>
          <a:p>
            <a:r>
              <a:rPr lang="it-IT" dirty="0"/>
              <a:t>CANNABIS, MARIJUANA, HASHISH</a:t>
            </a:r>
          </a:p>
        </p:txBody>
      </p:sp>
    </p:spTree>
    <p:extLst>
      <p:ext uri="{BB962C8B-B14F-4D97-AF65-F5344CB8AC3E}">
        <p14:creationId xmlns:p14="http://schemas.microsoft.com/office/powerpoint/2010/main" val="4125120486"/>
      </p:ext>
    </p:extLst>
  </p:cSld>
  <p:clrMapOvr>
    <a:masterClrMapping/>
  </p:clrMapOvr>
</p:sld>
</file>

<file path=ppt/slides/slide1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marijuana ha anche effetti medici che ne hanno acceso la discussione sulla sua legalizzazione , essa aiuta a trattare la perdita di appetito, la nausea grave come conseguenza della chemioterapia, il glaucoma e il dolore.</a:t>
            </a:r>
          </a:p>
          <a:p>
            <a:r>
              <a:rPr lang="it-IT" sz="2400" dirty="0"/>
              <a:t>Tuttavia il suo uso regolare può causare: tolleranza, astinenza e dipendenza sia fisica che psicologica. </a:t>
            </a:r>
          </a:p>
          <a:p>
            <a:r>
              <a:rPr lang="it-IT" sz="2400" dirty="0"/>
              <a:t>Se usata da persone in fase di sviluppo (tra 12 e 16 anni) danneggia gravemente la formazione del lobo frontale</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33901800"/>
      </p:ext>
    </p:extLst>
  </p:cSld>
  <p:clrMapOvr>
    <a:masterClrMapping/>
  </p:clrMapOvr>
</p:sld>
</file>

<file path=ppt/slides/slide1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Il suo uso può favorire la comparsa di manifestazioni psicotiche, contribuisce ai problemi di apprendimento e di memoria breve termine, compromette giudizi, </a:t>
            </a:r>
            <a:r>
              <a:rPr lang="it-IT" sz="2000" dirty="0" err="1"/>
              <a:t>problem</a:t>
            </a:r>
            <a:r>
              <a:rPr lang="it-IT" sz="2000" dirty="0"/>
              <a:t> </a:t>
            </a:r>
            <a:r>
              <a:rPr lang="it-IT" sz="2000" dirty="0" err="1"/>
              <a:t>solving</a:t>
            </a:r>
            <a:r>
              <a:rPr lang="it-IT" sz="2000" dirty="0"/>
              <a:t>, ansia, attacchi di panico, e aumenta la possibilità di intraprendere comportamenti rischiosi. </a:t>
            </a:r>
          </a:p>
          <a:p>
            <a:r>
              <a:rPr lang="it-IT" sz="2000" dirty="0"/>
              <a:t>Il suo uso regolare ad alte ed altissime dosi può causare: tolleranza, astinenza e dipendenza sia fisica che psicologica.</a:t>
            </a:r>
          </a:p>
          <a:p>
            <a:r>
              <a:rPr lang="it-IT" sz="2000" dirty="0"/>
              <a:t>Ho parlato con pazienti che hanno usato per anni anche 20 canne al giorno ed i risultati sono devastanti. Il discorso può essere diverso per un uso ricreazionale di modestissime dosi in soggetti adulti, ma purtroppo la età di inizio di questo uso si colloca frequentemente in quella fascia di età pericolosa della preadolescenza.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85686281"/>
      </p:ext>
    </p:extLst>
  </p:cSld>
  <p:clrMapOvr>
    <a:masterClrMapping/>
  </p:clrMapOvr>
</p:sld>
</file>

<file path=ppt/slides/slide1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Il suo uso accelera le psicosi, contribuisce ai problemi di apprendimento e di memoria breve termine, compromette giudizi, </a:t>
            </a:r>
            <a:r>
              <a:rPr lang="it-IT" sz="2000" dirty="0" err="1"/>
              <a:t>problem</a:t>
            </a:r>
            <a:r>
              <a:rPr lang="it-IT" sz="2000" dirty="0"/>
              <a:t> </a:t>
            </a:r>
            <a:r>
              <a:rPr lang="it-IT" sz="2000" dirty="0" err="1"/>
              <a:t>solving</a:t>
            </a:r>
            <a:r>
              <a:rPr lang="it-IT" sz="2000" dirty="0"/>
              <a:t>, ansia, attacchi di panico, e aumenta la possibilità di intraprendere comportamenti rischiosi. </a:t>
            </a:r>
          </a:p>
          <a:p>
            <a:endParaRPr lang="it-IT" sz="2000" dirty="0"/>
          </a:p>
          <a:p>
            <a:r>
              <a:rPr lang="it-IT" sz="2000" dirty="0"/>
              <a:t>Alcuni ricercatori sostengono il fatto che la marijuana usata a lungo termine sia associata alla sindrome </a:t>
            </a:r>
            <a:r>
              <a:rPr lang="it-IT" sz="2000" dirty="0" err="1"/>
              <a:t>amotivazionale</a:t>
            </a:r>
            <a:r>
              <a:rPr lang="it-IT" sz="2000" dirty="0"/>
              <a:t>, che consiste in perdita di energia, ridotti livelli di impulso e motivazione, apatia, un certo grado di depressione e agitazione e ritiro dai precedenti interessi. </a:t>
            </a:r>
          </a:p>
          <a:p>
            <a:endParaRPr lang="it-IT" sz="2000" dirty="0"/>
          </a:p>
          <a:p>
            <a:r>
              <a:rPr lang="it-IT" sz="2000" dirty="0"/>
              <a:t>La prognosi è favorevole e di solito si assiste ad un completo recupero dopo circa sei mesi di astensione, in cui gli individui perdono motivazioni e intenzionalità.</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74418277"/>
      </p:ext>
    </p:extLst>
  </p:cSld>
  <p:clrMapOvr>
    <a:masterClrMapping/>
  </p:clrMapOvr>
</p:sld>
</file>

<file path=ppt/slides/slide1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Le reazioni di ansia e di panico sono ben controllate fornendo al soggetto sostegno e rassicurazione. </a:t>
            </a:r>
          </a:p>
          <a:p>
            <a:r>
              <a:rPr lang="it-IT" sz="2000" dirty="0"/>
              <a:t>Il trattamento dell’uso cronico di cannabis è reso difficile dal fatto che vi può essere nel soggetto un’alterazione della capacità di giudizio. La persona può insistere di stare bene, a dispetto dell’evidenza obiettiva del contrario. La maggior parte dei consumatori di droga sono convinti di essere in grado di controllare la sua assunzione tanto che l’invito a sospendere momentaneamente l’uso della sostanza viene accolto. </a:t>
            </a:r>
          </a:p>
          <a:p>
            <a:r>
              <a:rPr lang="it-IT" sz="2000" dirty="0"/>
              <a:t>Il coinvolgimento dei familiari è importante come pure la partecipazione a gruppi di autoaiuto, dove presenti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06544804"/>
      </p:ext>
    </p:extLst>
  </p:cSld>
  <p:clrMapOvr>
    <a:masterClrMapping/>
  </p:clrMapOvr>
</p:sld>
</file>

<file path=ppt/slides/slide1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La </a:t>
            </a:r>
            <a:r>
              <a:rPr lang="it-IT" sz="2000" dirty="0" err="1"/>
              <a:t>Ketamina</a:t>
            </a:r>
            <a:r>
              <a:rPr lang="it-IT" sz="2000" dirty="0"/>
              <a:t> è usata come anestetico, entrambi sono classificati come allucinogeni, ma in realtà il meccanismo cerebrale che avviene dopo il loro uso è molto diverso, per questo molti esperti non sono d’accordo con questa classificazione. </a:t>
            </a:r>
          </a:p>
          <a:p>
            <a:endParaRPr lang="it-IT" sz="2000" dirty="0"/>
          </a:p>
          <a:p>
            <a:r>
              <a:rPr lang="it-IT" sz="2000" dirty="0"/>
              <a:t>Producono diverse ore di stato euforico, rendono insensibile al dolore e mantengono però un completo uso dei propri muscoli, come risultato, chi ne fa uso risulta molto difficile da sottomettere. </a:t>
            </a:r>
          </a:p>
          <a:p>
            <a:endParaRPr lang="it-IT" sz="2000" dirty="0"/>
          </a:p>
          <a:p>
            <a:r>
              <a:rPr lang="it-IT" sz="2000" dirty="0"/>
              <a:t>Le overdose di PCP possono causare psicosi simili alla schizofrenia. Per overdose può indurre coma.</a:t>
            </a:r>
          </a:p>
          <a:p>
            <a:endParaRPr lang="it-IT" dirty="0"/>
          </a:p>
        </p:txBody>
      </p:sp>
      <p:sp>
        <p:nvSpPr>
          <p:cNvPr id="3" name="Titolo 2"/>
          <p:cNvSpPr>
            <a:spLocks noGrp="1"/>
          </p:cNvSpPr>
          <p:nvPr>
            <p:ph type="title"/>
          </p:nvPr>
        </p:nvSpPr>
        <p:spPr/>
        <p:txBody>
          <a:bodyPr/>
          <a:lstStyle/>
          <a:p>
            <a:r>
              <a:rPr lang="it-IT" dirty="0"/>
              <a:t>FENILCICLIDINA (PCP) E KETAMINA</a:t>
            </a:r>
          </a:p>
        </p:txBody>
      </p:sp>
    </p:spTree>
    <p:extLst>
      <p:ext uri="{BB962C8B-B14F-4D97-AF65-F5344CB8AC3E}">
        <p14:creationId xmlns:p14="http://schemas.microsoft.com/office/powerpoint/2010/main" val="843951785"/>
      </p:ext>
    </p:extLst>
  </p:cSld>
  <p:clrMapOvr>
    <a:masterClrMapping/>
  </p:clrMapOvr>
</p:sld>
</file>

<file path=ppt/slides/slide1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GHB (gamma –</a:t>
            </a:r>
            <a:r>
              <a:rPr lang="it-IT" sz="2400" dirty="0" err="1"/>
              <a:t>idrossibutirrato</a:t>
            </a:r>
            <a:r>
              <a:rPr lang="it-IT" sz="2400" dirty="0"/>
              <a:t>) . Fu sviluppato come anestetico, ed ora è usato come coadiuvante naturale per il body building e il sonno, ultimamente però  è anche usato come droga da “club”. In alcuni casi ad alte dosi, viene usata come «droga da stupro». </a:t>
            </a:r>
          </a:p>
          <a:p>
            <a:endParaRPr lang="it-IT" sz="2400" dirty="0"/>
          </a:p>
          <a:p>
            <a:r>
              <a:rPr lang="it-IT" sz="2400" dirty="0"/>
              <a:t>Il GHB agisce come inibitore e quindi con alcool produce pericolosi effetti sinergici.</a:t>
            </a:r>
          </a:p>
          <a:p>
            <a:endParaRPr lang="it-IT" sz="2400" dirty="0"/>
          </a:p>
          <a:p>
            <a:r>
              <a:rPr lang="it-IT" sz="2400" dirty="0"/>
              <a:t>Esso può sviluppare dipendenza e sindrome di astinenza simile a quella osservata per l’alcool e le </a:t>
            </a:r>
            <a:r>
              <a:rPr lang="it-IT" sz="2400" dirty="0" err="1"/>
              <a:t>Benziodiazepine</a:t>
            </a:r>
            <a:endParaRPr lang="it-IT" sz="2400" dirty="0"/>
          </a:p>
        </p:txBody>
      </p:sp>
      <p:sp>
        <p:nvSpPr>
          <p:cNvPr id="3" name="Titolo 2"/>
          <p:cNvSpPr>
            <a:spLocks noGrp="1"/>
          </p:cNvSpPr>
          <p:nvPr>
            <p:ph type="title"/>
          </p:nvPr>
        </p:nvSpPr>
        <p:spPr/>
        <p:txBody>
          <a:bodyPr/>
          <a:lstStyle/>
          <a:p>
            <a:r>
              <a:rPr lang="it-IT" dirty="0"/>
              <a:t>GHB</a:t>
            </a:r>
          </a:p>
        </p:txBody>
      </p:sp>
    </p:spTree>
    <p:extLst>
      <p:ext uri="{BB962C8B-B14F-4D97-AF65-F5344CB8AC3E}">
        <p14:creationId xmlns:p14="http://schemas.microsoft.com/office/powerpoint/2010/main" val="3756401029"/>
      </p:ext>
    </p:extLst>
  </p:cSld>
  <p:clrMapOvr>
    <a:masterClrMapping/>
  </p:clrMapOvr>
</p:sld>
</file>

<file path=ppt/slides/slide1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Steroidi anabolizzanti</a:t>
            </a:r>
            <a:r>
              <a:rPr lang="it-IT" dirty="0"/>
              <a:t>. </a:t>
            </a:r>
          </a:p>
          <a:p>
            <a:r>
              <a:rPr lang="it-IT" dirty="0"/>
              <a:t>Assomigliano al testosterone e aumentano la massa muscolare. </a:t>
            </a:r>
          </a:p>
          <a:p>
            <a:endParaRPr lang="it-IT" dirty="0"/>
          </a:p>
          <a:p>
            <a:r>
              <a:rPr lang="it-IT" dirty="0"/>
              <a:t>Gli steroidi hanno alcuni usi medici legali, come il trattamento per la perdita di massa muscolare, anemia, AIDS e come terapia sostitutiva al testosterone. </a:t>
            </a:r>
          </a:p>
          <a:p>
            <a:endParaRPr lang="it-IT" dirty="0"/>
          </a:p>
          <a:p>
            <a:r>
              <a:rPr lang="it-IT" dirty="0"/>
              <a:t>Gli utilizzatori di steroidi illegali tendono a utilizzare dosi più elevate dei quantitativi clinicamente approvati di tali sostanze. </a:t>
            </a:r>
          </a:p>
          <a:p>
            <a:r>
              <a:rPr lang="it-IT" dirty="0"/>
              <a:t>L’uso di queste sostanze a lungo termine causa problemi per la salute: atrofia testicolare, impotenza, acne, calvizie, epatite, alta pressione sanguigna, danni epatici, mascolinizzazione nelle donne.</a:t>
            </a:r>
          </a:p>
          <a:p>
            <a:endParaRPr lang="it-IT" dirty="0"/>
          </a:p>
          <a:p>
            <a:r>
              <a:rPr lang="it-IT" dirty="0"/>
              <a:t> Non ci sarebbe tolleranza ma l’astinenza si la quale causerebbe: depressione, insonnia, affaticamento e minore desiderio sessuale</a:t>
            </a:r>
          </a:p>
          <a:p>
            <a:endParaRPr lang="it-IT" dirty="0"/>
          </a:p>
        </p:txBody>
      </p:sp>
      <p:sp>
        <p:nvSpPr>
          <p:cNvPr id="3" name="Titolo 2"/>
          <p:cNvSpPr>
            <a:spLocks noGrp="1"/>
          </p:cNvSpPr>
          <p:nvPr>
            <p:ph type="title"/>
          </p:nvPr>
        </p:nvSpPr>
        <p:spPr/>
        <p:txBody>
          <a:bodyPr/>
          <a:lstStyle/>
          <a:p>
            <a:r>
              <a:rPr lang="it-IT" dirty="0"/>
              <a:t>STEROIDI ANABOLIZZANTI</a:t>
            </a:r>
          </a:p>
        </p:txBody>
      </p:sp>
    </p:spTree>
    <p:extLst>
      <p:ext uri="{BB962C8B-B14F-4D97-AF65-F5344CB8AC3E}">
        <p14:creationId xmlns:p14="http://schemas.microsoft.com/office/powerpoint/2010/main" val="419146676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en-US" dirty="0"/>
              <a:t>La </a:t>
            </a:r>
            <a:r>
              <a:rPr lang="en-US" dirty="0" err="1"/>
              <a:t>maggior</a:t>
            </a:r>
            <a:r>
              <a:rPr lang="en-US" dirty="0"/>
              <a:t> parte </a:t>
            </a:r>
            <a:r>
              <a:rPr lang="en-US" dirty="0" err="1"/>
              <a:t>dei</a:t>
            </a:r>
            <a:r>
              <a:rPr lang="en-US" dirty="0"/>
              <a:t> bambini con </a:t>
            </a:r>
            <a:r>
              <a:rPr lang="en-US" dirty="0" err="1"/>
              <a:t>disturbo</a:t>
            </a:r>
            <a:r>
              <a:rPr lang="en-US" dirty="0"/>
              <a:t> </a:t>
            </a:r>
            <a:r>
              <a:rPr lang="en-US" dirty="0" err="1"/>
              <a:t>fonetico-fonologico</a:t>
            </a:r>
            <a:r>
              <a:rPr lang="en-US" dirty="0"/>
              <a:t> </a:t>
            </a:r>
            <a:r>
              <a:rPr lang="en-US" dirty="0" err="1"/>
              <a:t>risponde</a:t>
            </a:r>
            <a:r>
              <a:rPr lang="en-US" dirty="0"/>
              <a:t> bene al </a:t>
            </a:r>
            <a:r>
              <a:rPr lang="en-US" dirty="0" err="1"/>
              <a:t>trattamento</a:t>
            </a:r>
            <a:r>
              <a:rPr lang="en-US" dirty="0"/>
              <a:t> </a:t>
            </a:r>
            <a:r>
              <a:rPr lang="en-US" dirty="0" err="1"/>
              <a:t>ortofonico</a:t>
            </a:r>
            <a:r>
              <a:rPr lang="en-US" dirty="0"/>
              <a:t> e </a:t>
            </a:r>
            <a:r>
              <a:rPr lang="en-US" dirty="0" err="1"/>
              <a:t>logopedico</a:t>
            </a:r>
            <a:r>
              <a:rPr lang="en-US" dirty="0"/>
              <a:t>, e le </a:t>
            </a:r>
            <a:r>
              <a:rPr lang="en-US" dirty="0" err="1"/>
              <a:t>difficolta</a:t>
            </a:r>
            <a:r>
              <a:rPr lang="en-US" dirty="0"/>
              <a:t> </a:t>
            </a:r>
            <a:r>
              <a:rPr lang="en-US" dirty="0" err="1"/>
              <a:t>nell'eloquio</a:t>
            </a:r>
            <a:r>
              <a:rPr lang="en-US" dirty="0"/>
              <a:t> </a:t>
            </a:r>
            <a:r>
              <a:rPr lang="en-US" dirty="0" err="1"/>
              <a:t>possono</a:t>
            </a:r>
            <a:r>
              <a:rPr lang="en-US" dirty="0"/>
              <a:t> </a:t>
            </a:r>
            <a:r>
              <a:rPr lang="en-US" dirty="0" err="1"/>
              <a:t>migliorare</a:t>
            </a:r>
            <a:r>
              <a:rPr lang="en-US" dirty="0"/>
              <a:t> </a:t>
            </a:r>
            <a:r>
              <a:rPr lang="en-US" dirty="0" err="1"/>
              <a:t>nel</a:t>
            </a:r>
            <a:r>
              <a:rPr lang="en-US" dirty="0"/>
              <a:t> tempo. Il </a:t>
            </a:r>
            <a:r>
              <a:rPr lang="en-US" dirty="0" err="1"/>
              <a:t>di­sturbo</a:t>
            </a:r>
            <a:r>
              <a:rPr lang="en-US" dirty="0"/>
              <a:t> </a:t>
            </a:r>
            <a:r>
              <a:rPr lang="en-US" dirty="0" err="1"/>
              <a:t>può</a:t>
            </a:r>
            <a:r>
              <a:rPr lang="en-US" dirty="0"/>
              <a:t> </a:t>
            </a:r>
            <a:r>
              <a:rPr lang="en-US" dirty="0" err="1"/>
              <a:t>pertanto</a:t>
            </a:r>
            <a:r>
              <a:rPr lang="en-US" dirty="0"/>
              <a:t> non </a:t>
            </a:r>
            <a:r>
              <a:rPr lang="en-US" dirty="0" err="1"/>
              <a:t>essere</a:t>
            </a:r>
            <a:r>
              <a:rPr lang="en-US" dirty="0"/>
              <a:t> </a:t>
            </a:r>
            <a:r>
              <a:rPr lang="en-US" dirty="0" err="1"/>
              <a:t>permanente</a:t>
            </a:r>
            <a:r>
              <a:rPr lang="en-US" dirty="0"/>
              <a:t>.</a:t>
            </a:r>
          </a:p>
          <a:p>
            <a:r>
              <a:rPr lang="en-US" dirty="0"/>
              <a:t>La </a:t>
            </a:r>
            <a:r>
              <a:rPr lang="en-US" dirty="0" err="1"/>
              <a:t>prognosi</a:t>
            </a:r>
            <a:r>
              <a:rPr lang="en-US" dirty="0"/>
              <a:t> è </a:t>
            </a:r>
            <a:r>
              <a:rPr lang="en-US" dirty="0" err="1"/>
              <a:t>più</a:t>
            </a:r>
            <a:r>
              <a:rPr lang="en-US" dirty="0"/>
              <a:t> grave se </a:t>
            </a:r>
            <a:r>
              <a:rPr lang="en-US" dirty="0" err="1"/>
              <a:t>associato</a:t>
            </a:r>
            <a:r>
              <a:rPr lang="en-US" dirty="0"/>
              <a:t> ad un </a:t>
            </a:r>
            <a:r>
              <a:rPr lang="en-US" dirty="0" err="1"/>
              <a:t>disturbo</a:t>
            </a:r>
            <a:r>
              <a:rPr lang="en-US" dirty="0"/>
              <a:t> del </a:t>
            </a:r>
            <a:r>
              <a:rPr lang="en-US" dirty="0" err="1"/>
              <a:t>linguaggio</a:t>
            </a:r>
            <a:r>
              <a:rPr lang="en-US" dirty="0"/>
              <a:t> o a </a:t>
            </a:r>
            <a:r>
              <a:rPr lang="en-US" dirty="0" err="1"/>
              <a:t>disturbi</a:t>
            </a:r>
            <a:r>
              <a:rPr lang="en-US" dirty="0"/>
              <a:t> </a:t>
            </a:r>
            <a:r>
              <a:rPr lang="en-US" dirty="0" err="1"/>
              <a:t>specifici</a:t>
            </a:r>
            <a:r>
              <a:rPr lang="en-US" dirty="0"/>
              <a:t> </a:t>
            </a:r>
            <a:r>
              <a:rPr lang="en-US" dirty="0" err="1"/>
              <a:t>dell’apprendimento</a:t>
            </a:r>
            <a:r>
              <a:rPr lang="en-US" dirty="0"/>
              <a:t>.</a:t>
            </a:r>
          </a:p>
          <a:p>
            <a:r>
              <a:rPr lang="it-IT" dirty="0"/>
              <a:t>Nel valutare il caso è importante se il bambino non presenti un quadro di mutismo selettivo. Questi ultimi pazienti però parlano in modo corretto quando si trovano in casa o con persone ritenute sicure.</a:t>
            </a:r>
          </a:p>
          <a:p>
            <a:endParaRPr lang="it-IT" dirty="0"/>
          </a:p>
        </p:txBody>
      </p:sp>
    </p:spTree>
    <p:extLst>
      <p:ext uri="{BB962C8B-B14F-4D97-AF65-F5344CB8AC3E}">
        <p14:creationId xmlns:p14="http://schemas.microsoft.com/office/powerpoint/2010/main" val="1949670600"/>
      </p:ext>
    </p:extLst>
  </p:cSld>
  <p:clrMapOvr>
    <a:masterClrMapping/>
  </p:clrMapOvr>
</p:sld>
</file>

<file path=ppt/slides/slide1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1082556"/>
            <a:ext cx="8856984" cy="646331"/>
          </a:xfrm>
          <a:prstGeom prst="rect">
            <a:avLst/>
          </a:prstGeom>
          <a:noFill/>
        </p:spPr>
        <p:txBody>
          <a:bodyPr wrap="square" rtlCol="0">
            <a:spAutoFit/>
          </a:bodyPr>
          <a:lstStyle/>
          <a:p>
            <a:endParaRPr lang="it-IT" b="1" dirty="0"/>
          </a:p>
          <a:p>
            <a:endParaRPr lang="it-IT" dirty="0"/>
          </a:p>
        </p:txBody>
      </p:sp>
    </p:spTree>
    <p:extLst>
      <p:ext uri="{BB962C8B-B14F-4D97-AF65-F5344CB8AC3E}">
        <p14:creationId xmlns:p14="http://schemas.microsoft.com/office/powerpoint/2010/main" val="3527618591"/>
      </p:ext>
    </p:extLst>
  </p:cSld>
  <p:clrMapOvr>
    <a:masterClrMapping/>
  </p:clrMapOvr>
</p:sld>
</file>

<file path=ppt/slides/slide1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764704"/>
            <a:ext cx="8640960" cy="4493538"/>
          </a:xfrm>
          <a:prstGeom prst="rect">
            <a:avLst/>
          </a:prstGeom>
          <a:noFill/>
        </p:spPr>
        <p:txBody>
          <a:bodyPr wrap="square" rtlCol="0">
            <a:spAutoFit/>
          </a:bodyPr>
          <a:lstStyle/>
          <a:p>
            <a:r>
              <a:rPr lang="it-IT" sz="2200" b="1" dirty="0"/>
              <a:t>SPIEGARE E TRATTARE I DISTURBI DA USO DI SOSTANZRE</a:t>
            </a:r>
          </a:p>
          <a:p>
            <a:endParaRPr lang="it-IT" sz="2200" b="1" dirty="0"/>
          </a:p>
          <a:p>
            <a:endParaRPr lang="it-IT" sz="2200" b="1" dirty="0"/>
          </a:p>
          <a:p>
            <a:r>
              <a:rPr lang="it-IT" sz="2200" dirty="0"/>
              <a:t>L’attuale approccio dominante per spiegare e trattare i disturbi da uso di sostanze è definito “Modello del disturbo” e ipotizza che la dipendenza sia legata ad altri disturbi medici. </a:t>
            </a:r>
          </a:p>
          <a:p>
            <a:endParaRPr lang="it-IT" sz="2200" dirty="0"/>
          </a:p>
          <a:p>
            <a:endParaRPr lang="it-IT" sz="2200" dirty="0"/>
          </a:p>
          <a:p>
            <a:r>
              <a:rPr lang="it-IT" sz="2200" dirty="0"/>
              <a:t>Questo modello è supportato da molte forze sociali, poiché le grandi industrie come quelle dell’alcool preferisce che sia la vulnerabilità biologica individuale e non la sostanza che dà dipendenza e che questa sia la vera radice del problema,.</a:t>
            </a:r>
          </a:p>
          <a:p>
            <a:endParaRPr lang="it-IT" sz="2200" dirty="0"/>
          </a:p>
        </p:txBody>
      </p:sp>
    </p:spTree>
    <p:extLst>
      <p:ext uri="{BB962C8B-B14F-4D97-AF65-F5344CB8AC3E}">
        <p14:creationId xmlns:p14="http://schemas.microsoft.com/office/powerpoint/2010/main" val="992497020"/>
      </p:ext>
    </p:extLst>
  </p:cSld>
  <p:clrMapOvr>
    <a:masterClrMapping/>
  </p:clrMapOvr>
</p:sld>
</file>

<file path=ppt/slides/slide1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07504" y="1268760"/>
            <a:ext cx="8856984" cy="3816429"/>
          </a:xfrm>
          <a:prstGeom prst="rect">
            <a:avLst/>
          </a:prstGeom>
        </p:spPr>
        <p:txBody>
          <a:bodyPr wrap="square">
            <a:spAutoFit/>
          </a:bodyPr>
          <a:lstStyle/>
          <a:p>
            <a:r>
              <a:rPr lang="it-IT" sz="2200" dirty="0"/>
              <a:t>Molto importante, nello spiegare e trattare  il disturbo da uso di sostanze è tener presente il concetto cardine della causalità multiple. </a:t>
            </a:r>
          </a:p>
          <a:p>
            <a:endParaRPr lang="it-IT" sz="2200" dirty="0"/>
          </a:p>
          <a:p>
            <a:endParaRPr lang="it-IT" sz="2200" dirty="0"/>
          </a:p>
          <a:p>
            <a:r>
              <a:rPr lang="it-IT" sz="2200" dirty="0"/>
              <a:t>Con l’abuso di sostanze, come con altri disturbi, l’uso di componenti multiple nella spiegazione e nel trattamento costituisce l’approccio più completo e utile.</a:t>
            </a:r>
          </a:p>
          <a:p>
            <a:endParaRPr lang="it-IT" sz="2200" dirty="0"/>
          </a:p>
          <a:p>
            <a:endParaRPr lang="it-IT" sz="2200" dirty="0"/>
          </a:p>
          <a:p>
            <a:r>
              <a:rPr lang="it-IT" sz="2200" dirty="0"/>
              <a:t>Le componenti sono: biologiche, sistemico-familiari, socioculturali, comportamentali, cognitive e psicodinamiche.</a:t>
            </a:r>
          </a:p>
        </p:txBody>
      </p:sp>
    </p:spTree>
    <p:extLst>
      <p:ext uri="{BB962C8B-B14F-4D97-AF65-F5344CB8AC3E}">
        <p14:creationId xmlns:p14="http://schemas.microsoft.com/office/powerpoint/2010/main" val="2403762837"/>
      </p:ext>
    </p:extLst>
  </p:cSld>
  <p:clrMapOvr>
    <a:masterClrMapping/>
  </p:clrMapOvr>
</p:sld>
</file>

<file path=ppt/slides/slide1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9512" y="692696"/>
            <a:ext cx="8640960" cy="4832092"/>
          </a:xfrm>
          <a:prstGeom prst="rect">
            <a:avLst/>
          </a:prstGeom>
          <a:noFill/>
        </p:spPr>
        <p:txBody>
          <a:bodyPr wrap="square" rtlCol="0">
            <a:spAutoFit/>
          </a:bodyPr>
          <a:lstStyle/>
          <a:p>
            <a:r>
              <a:rPr lang="it-IT" sz="2200" b="1" dirty="0"/>
              <a:t>COMPONENTI BIOLOGICHE</a:t>
            </a:r>
            <a:endParaRPr lang="it-IT" sz="2200" dirty="0"/>
          </a:p>
          <a:p>
            <a:r>
              <a:rPr lang="it-IT" sz="2200" dirty="0"/>
              <a:t> </a:t>
            </a:r>
          </a:p>
          <a:p>
            <a:r>
              <a:rPr lang="it-IT" sz="2200" dirty="0"/>
              <a:t>Tutte le droghe hanno proprietà ed effetti biologici  che devono essere presi in considerazione quando si cerca di comprendere l’abuso. In più molti dei sintomi principali della dipendenza da droghe, come la tolleranza e la dipendenza, hanno caratteristiche biologiche.  </a:t>
            </a:r>
          </a:p>
          <a:p>
            <a:endParaRPr lang="it-IT" sz="2200" dirty="0"/>
          </a:p>
          <a:p>
            <a:r>
              <a:rPr lang="it-IT" sz="2200" dirty="0"/>
              <a:t>Negli ultimi anni poi si sono avute nuove scoperte sulla biochimica delle dipendenze grazie alle ricerche sul cervello.</a:t>
            </a:r>
          </a:p>
          <a:p>
            <a:endParaRPr lang="it-IT" sz="2200" dirty="0"/>
          </a:p>
          <a:p>
            <a:r>
              <a:rPr lang="it-IT" sz="2200" dirty="0"/>
              <a:t>L’approccio biologico alla spiegazione e al trattamento dell’abuso di sostanze include ogni spiegazione o trattamento focalizzato sul copro e sui processi biologici. </a:t>
            </a:r>
          </a:p>
          <a:p>
            <a:endParaRPr lang="it-IT" sz="2200" dirty="0"/>
          </a:p>
        </p:txBody>
      </p:sp>
    </p:spTree>
    <p:extLst>
      <p:ext uri="{BB962C8B-B14F-4D97-AF65-F5344CB8AC3E}">
        <p14:creationId xmlns:p14="http://schemas.microsoft.com/office/powerpoint/2010/main" val="2512457755"/>
      </p:ext>
    </p:extLst>
  </p:cSld>
  <p:clrMapOvr>
    <a:masterClrMapping/>
  </p:clrMapOvr>
</p:sld>
</file>

<file path=ppt/slides/slide1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52159" y="1052736"/>
            <a:ext cx="8568952" cy="3077766"/>
          </a:xfrm>
          <a:prstGeom prst="rect">
            <a:avLst/>
          </a:prstGeom>
        </p:spPr>
        <p:txBody>
          <a:bodyPr wrap="square">
            <a:spAutoFit/>
          </a:bodyPr>
          <a:lstStyle/>
          <a:p>
            <a:r>
              <a:rPr lang="it-IT" sz="2200" dirty="0"/>
              <a:t>Il ruolo dei fattori genetici nella malattia mentale viene generalmente esplorato attraverso studi sulle famiglie, sulle adozioni e sui gemelli; gli studi sulle famiglie mostrano in esse una forte correlazione con l’alcoolismo, ad esempio un quarto dei figli diviene alcoolista. </a:t>
            </a:r>
          </a:p>
          <a:p>
            <a:endParaRPr lang="it-IT" sz="2200" dirty="0"/>
          </a:p>
          <a:p>
            <a:endParaRPr lang="it-IT" sz="2200" dirty="0"/>
          </a:p>
          <a:p>
            <a:r>
              <a:rPr lang="it-IT" sz="2200" dirty="0"/>
              <a:t>I fattori genetici possono predisporre l’individuo all’alcoolismo ma anche i fattori ambientali giocano un ruolo importante. </a:t>
            </a:r>
          </a:p>
          <a:p>
            <a:r>
              <a:rPr lang="it-IT" dirty="0"/>
              <a:t> </a:t>
            </a:r>
          </a:p>
        </p:txBody>
      </p:sp>
    </p:spTree>
    <p:extLst>
      <p:ext uri="{BB962C8B-B14F-4D97-AF65-F5344CB8AC3E}">
        <p14:creationId xmlns:p14="http://schemas.microsoft.com/office/powerpoint/2010/main" val="3194219837"/>
      </p:ext>
    </p:extLst>
  </p:cSld>
  <p:clrMapOvr>
    <a:masterClrMapping/>
  </p:clrMapOvr>
</p:sld>
</file>

<file path=ppt/slides/slide1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260648"/>
            <a:ext cx="8712968" cy="9110186"/>
          </a:xfrm>
          <a:prstGeom prst="rect">
            <a:avLst/>
          </a:prstGeom>
          <a:noFill/>
        </p:spPr>
        <p:txBody>
          <a:bodyPr wrap="square" rtlCol="0">
            <a:spAutoFit/>
          </a:bodyPr>
          <a:lstStyle/>
          <a:p>
            <a:r>
              <a:rPr lang="it-IT" sz="2200" b="1" dirty="0"/>
              <a:t>INTERVNTI BIOLOGICI</a:t>
            </a:r>
          </a:p>
          <a:p>
            <a:endParaRPr lang="it-IT" sz="2200" dirty="0"/>
          </a:p>
          <a:p>
            <a:r>
              <a:rPr lang="it-IT" sz="2200" b="1" dirty="0"/>
              <a:t>Alcool</a:t>
            </a:r>
            <a:r>
              <a:rPr lang="it-IT" sz="2200" dirty="0"/>
              <a:t> . Il trattamento inizia con un periodo di astinenza sotto supervisione medica. </a:t>
            </a:r>
          </a:p>
          <a:p>
            <a:r>
              <a:rPr lang="it-IT" sz="2200" dirty="0"/>
              <a:t>Vengono somministrati farmaci come: </a:t>
            </a:r>
          </a:p>
          <a:p>
            <a:endParaRPr lang="it-IT" sz="2200" dirty="0"/>
          </a:p>
          <a:p>
            <a:pPr marL="285750" indent="-285750">
              <a:buFont typeface="Arial" pitchFamily="34" charset="0"/>
              <a:buChar char="•"/>
            </a:pPr>
            <a:r>
              <a:rPr lang="it-IT" sz="2200" dirty="0"/>
              <a:t>Le benzodiazepine che danno tolleranza incrociata con l’alcool, questo per rendere più agevole l’astinenza;</a:t>
            </a:r>
          </a:p>
          <a:p>
            <a:endParaRPr lang="it-IT" sz="2200" dirty="0"/>
          </a:p>
          <a:p>
            <a:pPr marL="285750" indent="-285750">
              <a:buFont typeface="Arial" pitchFamily="34" charset="0"/>
              <a:buChar char="•"/>
            </a:pPr>
            <a:r>
              <a:rPr lang="it-IT" sz="2200" dirty="0"/>
              <a:t>il </a:t>
            </a:r>
            <a:r>
              <a:rPr lang="it-IT" sz="2200" dirty="0" err="1"/>
              <a:t>Disulfiram</a:t>
            </a:r>
            <a:r>
              <a:rPr lang="it-IT" sz="2200" dirty="0"/>
              <a:t> come terapia avversiva il quale se combinato con l’alcool dà sensazioni quali nausea, vampate e mal di testa;</a:t>
            </a:r>
          </a:p>
          <a:p>
            <a:endParaRPr lang="it-IT" sz="2200" dirty="0"/>
          </a:p>
          <a:p>
            <a:pPr marL="285750" indent="-285750">
              <a:buFont typeface="Arial" pitchFamily="34" charset="0"/>
              <a:buChar char="•"/>
            </a:pPr>
            <a:r>
              <a:rPr lang="it-IT" sz="2200" dirty="0"/>
              <a:t>gli SSRI che sono farmaci inibitori selettivi della </a:t>
            </a:r>
            <a:r>
              <a:rPr lang="it-IT" sz="2200" dirty="0" err="1"/>
              <a:t>ricaptazione</a:t>
            </a:r>
            <a:r>
              <a:rPr lang="it-IT" sz="2200" dirty="0"/>
              <a:t> della serotonina;</a:t>
            </a:r>
          </a:p>
          <a:p>
            <a:endParaRPr lang="it-IT" sz="2200" dirty="0"/>
          </a:p>
          <a:p>
            <a:pPr marL="285750" indent="-285750">
              <a:buFont typeface="Arial" pitchFamily="34" charset="0"/>
              <a:buChar char="•"/>
            </a:pPr>
            <a:r>
              <a:rPr lang="it-IT" sz="2200" dirty="0"/>
              <a:t>gli antagonisti degli oppiacei come il </a:t>
            </a:r>
            <a:r>
              <a:rPr lang="it-IT" sz="2200" dirty="0" err="1"/>
              <a:t>Naltrexone</a:t>
            </a:r>
            <a:r>
              <a:rPr lang="it-IT" sz="2200" dirty="0"/>
              <a:t>.</a:t>
            </a:r>
          </a:p>
          <a:p>
            <a:pPr marL="285750" indent="-285750">
              <a:buFont typeface="Arial" pitchFamily="34" charset="0"/>
              <a:buChar char="•"/>
            </a:pPr>
            <a:endParaRPr lang="it-IT" dirty="0"/>
          </a:p>
          <a:p>
            <a:r>
              <a:rPr lang="it-IT" dirty="0"/>
              <a:t> </a:t>
            </a:r>
          </a:p>
          <a:p>
            <a:endParaRPr lang="it-IT" dirty="0"/>
          </a:p>
          <a:p>
            <a:r>
              <a:rPr lang="it-IT" dirty="0"/>
              <a:t> </a:t>
            </a:r>
          </a:p>
          <a:p>
            <a:r>
              <a:rPr lang="it-IT" dirty="0"/>
              <a:t> </a:t>
            </a:r>
          </a:p>
          <a:p>
            <a:r>
              <a:rPr lang="it-IT" dirty="0"/>
              <a:t>Nicotina. Negli ultimi anni sono stati sviluppati diversi trattamenti biologici relativamente efficaci per la dipendenza da nicotina. Una strategia è quella di far ingerire ai pazienti degli agenti eversivi, come pezzetti di acetato d’argento, che creano un gusto amaro se combinati con il fumo. In alternativa, la nicotina può essere assunta attraverso </a:t>
            </a:r>
            <a:r>
              <a:rPr lang="it-IT" dirty="0" err="1"/>
              <a:t>chewingum</a:t>
            </a:r>
            <a:r>
              <a:rPr lang="it-IT" dirty="0"/>
              <a:t>, spray nasale, inalatore o cerotto transdermico (sulla pelle). Questi approcci vengono definiti strategie di sostituzione della nicotina, e successivamente il consumatore viene svezzato anche dalla nicotina. </a:t>
            </a:r>
          </a:p>
          <a:p>
            <a:endParaRPr lang="it-IT" dirty="0"/>
          </a:p>
        </p:txBody>
      </p:sp>
    </p:spTree>
    <p:extLst>
      <p:ext uri="{BB962C8B-B14F-4D97-AF65-F5344CB8AC3E}">
        <p14:creationId xmlns:p14="http://schemas.microsoft.com/office/powerpoint/2010/main" val="16532981"/>
      </p:ext>
    </p:extLst>
  </p:cSld>
  <p:clrMapOvr>
    <a:masterClrMapping/>
  </p:clrMapOvr>
</p:sld>
</file>

<file path=ppt/slides/slide1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9512" y="332656"/>
            <a:ext cx="8784976" cy="6186309"/>
          </a:xfrm>
          <a:prstGeom prst="rect">
            <a:avLst/>
          </a:prstGeom>
          <a:noFill/>
        </p:spPr>
        <p:txBody>
          <a:bodyPr wrap="square" rtlCol="0">
            <a:spAutoFit/>
          </a:bodyPr>
          <a:lstStyle/>
          <a:p>
            <a:r>
              <a:rPr lang="it-IT" sz="2200" b="1" dirty="0"/>
              <a:t>Cocaina</a:t>
            </a:r>
            <a:r>
              <a:rPr lang="it-IT" sz="2200" dirty="0"/>
              <a:t>. Per la cocaina sono stati testati molti farmaci come possibili trattamenti per ridurre il </a:t>
            </a:r>
            <a:r>
              <a:rPr lang="it-IT" sz="2200" dirty="0" err="1"/>
              <a:t>craving</a:t>
            </a:r>
            <a:r>
              <a:rPr lang="it-IT" sz="2200" dirty="0"/>
              <a:t>  e ripristinare l’equilibrio </a:t>
            </a:r>
            <a:r>
              <a:rPr lang="it-IT" sz="2200" dirty="0" err="1"/>
              <a:t>neurotrasmettitoriale</a:t>
            </a:r>
            <a:r>
              <a:rPr lang="it-IT" sz="2200" dirty="0"/>
              <a:t>. Il problema è che  il suo effetto è dose dipendente: se il soggetto aumenta il dosaggio di cocaina si perde l’effetto della vaccinazione.</a:t>
            </a:r>
          </a:p>
          <a:p>
            <a:endParaRPr lang="it-IT" sz="2200" dirty="0"/>
          </a:p>
          <a:p>
            <a:r>
              <a:rPr lang="it-IT" sz="2200" dirty="0"/>
              <a:t>I farmaci usati sono:</a:t>
            </a:r>
          </a:p>
          <a:p>
            <a:pPr marL="285750" indent="-285750">
              <a:buFont typeface="Arial" pitchFamily="34" charset="0"/>
              <a:buChar char="•"/>
            </a:pPr>
            <a:r>
              <a:rPr lang="it-IT" sz="2200" dirty="0"/>
              <a:t>gli antidepressivi </a:t>
            </a:r>
            <a:r>
              <a:rPr lang="it-IT" sz="2200" dirty="0" err="1"/>
              <a:t>triclici</a:t>
            </a:r>
            <a:r>
              <a:rPr lang="it-IT" sz="2200" dirty="0"/>
              <a:t>;</a:t>
            </a:r>
          </a:p>
          <a:p>
            <a:pPr marL="285750" indent="-285750">
              <a:buFont typeface="Arial" pitchFamily="34" charset="0"/>
              <a:buChar char="•"/>
            </a:pPr>
            <a:r>
              <a:rPr lang="it-IT" sz="2200" dirty="0"/>
              <a:t>gli SSRI;</a:t>
            </a:r>
          </a:p>
          <a:p>
            <a:pPr marL="285750" indent="-285750">
              <a:buFont typeface="Arial" pitchFamily="34" charset="0"/>
              <a:buChar char="•"/>
            </a:pPr>
            <a:r>
              <a:rPr lang="it-IT" sz="2200" dirty="0"/>
              <a:t>gli agonisti della dopamina;</a:t>
            </a:r>
          </a:p>
          <a:p>
            <a:pPr marL="285750" indent="-285750">
              <a:buFont typeface="Arial" pitchFamily="34" charset="0"/>
              <a:buChar char="•"/>
            </a:pPr>
            <a:r>
              <a:rPr lang="it-IT" sz="2200" dirty="0"/>
              <a:t>gli agonisti e gli antagonisti degli oppioidi;</a:t>
            </a:r>
          </a:p>
          <a:p>
            <a:pPr marL="285750" indent="-285750">
              <a:buFont typeface="Arial" pitchFamily="34" charset="0"/>
              <a:buChar char="•"/>
            </a:pPr>
            <a:r>
              <a:rPr lang="it-IT" sz="2200" dirty="0"/>
              <a:t>i farmaci anticonvulsivi. </a:t>
            </a:r>
          </a:p>
          <a:p>
            <a:endParaRPr lang="it-IT" sz="2200" dirty="0"/>
          </a:p>
          <a:p>
            <a:r>
              <a:rPr lang="it-IT" sz="2200" dirty="0"/>
              <a:t>Il trattamento della dipendenza da cocaina è difficile e solitamente comprende interventi multipli, incluse terapie individuali e di gruppo . </a:t>
            </a:r>
          </a:p>
          <a:p>
            <a:endParaRPr lang="it-IT" sz="2200" dirty="0"/>
          </a:p>
          <a:p>
            <a:r>
              <a:rPr lang="it-IT" sz="2200" dirty="0"/>
              <a:t>Il trattamento inizia di solito con l’astinenza e poi si va ad evitare la ricaduta..</a:t>
            </a:r>
          </a:p>
        </p:txBody>
      </p:sp>
    </p:spTree>
    <p:extLst>
      <p:ext uri="{BB962C8B-B14F-4D97-AF65-F5344CB8AC3E}">
        <p14:creationId xmlns:p14="http://schemas.microsoft.com/office/powerpoint/2010/main" val="1437852503"/>
      </p:ext>
    </p:extLst>
  </p:cSld>
  <p:clrMapOvr>
    <a:masterClrMapping/>
  </p:clrMapOvr>
</p:sld>
</file>

<file path=ppt/slides/slide1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1520" y="692696"/>
            <a:ext cx="8568952" cy="4093428"/>
          </a:xfrm>
          <a:prstGeom prst="rect">
            <a:avLst/>
          </a:prstGeom>
          <a:noFill/>
        </p:spPr>
        <p:txBody>
          <a:bodyPr wrap="square" rtlCol="0">
            <a:spAutoFit/>
          </a:bodyPr>
          <a:lstStyle/>
          <a:p>
            <a:r>
              <a:rPr lang="it-IT" sz="2200" b="1" dirty="0"/>
              <a:t>Nicotina</a:t>
            </a:r>
            <a:r>
              <a:rPr lang="it-IT" sz="2200" dirty="0"/>
              <a:t>. Negli ultimi anni sono stati sviluppati diversi trattamenti biologici relativamente efficaci per la dipendenza da nicotina. </a:t>
            </a:r>
          </a:p>
          <a:p>
            <a:endParaRPr lang="it-IT" sz="2200" dirty="0"/>
          </a:p>
          <a:p>
            <a:r>
              <a:rPr lang="it-IT" sz="2200" dirty="0"/>
              <a:t>Una strategia è quella di far ingerire ai pazienti degli agenti eversivi, come pezzetti di acetato d’argento, che creano un gusto amaro se combinati con il fumo. </a:t>
            </a:r>
          </a:p>
          <a:p>
            <a:endParaRPr lang="it-IT" sz="2200" dirty="0"/>
          </a:p>
          <a:p>
            <a:r>
              <a:rPr lang="it-IT" sz="2200" dirty="0"/>
              <a:t>In alternativa, la nicotina può essere assunta attraverso </a:t>
            </a:r>
            <a:r>
              <a:rPr lang="it-IT" sz="2200" dirty="0" err="1"/>
              <a:t>chewingum</a:t>
            </a:r>
            <a:r>
              <a:rPr lang="it-IT" sz="2200" dirty="0"/>
              <a:t>, spray nasale, inalatore o cerotto transdermico (sulla pelle). Questi approcci vengono definiti strategie di sostituzione della nicotina, e successivamente il consumatore viene svezzato anche dalla nicotina. </a:t>
            </a:r>
          </a:p>
          <a:p>
            <a:endParaRPr lang="it-IT" dirty="0"/>
          </a:p>
        </p:txBody>
      </p:sp>
    </p:spTree>
    <p:extLst>
      <p:ext uri="{BB962C8B-B14F-4D97-AF65-F5344CB8AC3E}">
        <p14:creationId xmlns:p14="http://schemas.microsoft.com/office/powerpoint/2010/main" val="2540452777"/>
      </p:ext>
    </p:extLst>
  </p:cSld>
  <p:clrMapOvr>
    <a:masterClrMapping/>
  </p:clrMapOvr>
</p:sld>
</file>

<file path=ppt/slides/slide1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95536" y="836712"/>
            <a:ext cx="8352928" cy="4431983"/>
          </a:xfrm>
          <a:prstGeom prst="rect">
            <a:avLst/>
          </a:prstGeom>
          <a:noFill/>
        </p:spPr>
        <p:txBody>
          <a:bodyPr wrap="square" rtlCol="0">
            <a:spAutoFit/>
          </a:bodyPr>
          <a:lstStyle/>
          <a:p>
            <a:r>
              <a:rPr lang="it-IT" sz="2200" b="1" dirty="0"/>
              <a:t>COMPONENTI SOCIOCULTUIRALI E SISTEMICO FAMILIARI</a:t>
            </a:r>
            <a:endParaRPr lang="it-IT" sz="2200" dirty="0"/>
          </a:p>
          <a:p>
            <a:endParaRPr lang="it-IT" sz="2200" b="1" dirty="0"/>
          </a:p>
          <a:p>
            <a:r>
              <a:rPr lang="it-IT" sz="2200" dirty="0"/>
              <a:t>La prospettiva socioculturale e sistemico-familiare si focalizza sulle grandi istituzioni sociali e il ruolo che esse hanno nel causare e trattare i problemi di abuso di sostane.</a:t>
            </a:r>
          </a:p>
          <a:p>
            <a:endParaRPr lang="it-IT" sz="2200" dirty="0"/>
          </a:p>
          <a:p>
            <a:r>
              <a:rPr lang="it-IT" sz="2200" dirty="0"/>
              <a:t>Per questa prospettiva l’abuso è correlato a variabili sociali, come ad esempio professioni con un alto livello di stress. </a:t>
            </a:r>
          </a:p>
          <a:p>
            <a:endParaRPr lang="it-IT" sz="2200" dirty="0"/>
          </a:p>
          <a:p>
            <a:r>
              <a:rPr lang="it-IT" sz="2200" dirty="0"/>
              <a:t>Secondo tale linea di pensiero, i teorici socioculturali incoraggiano il coinvolgimento nel trattamento della rete sociale di amici e familiari del paziente, un appoggio chiamato terapia di rete.</a:t>
            </a:r>
          </a:p>
          <a:p>
            <a:endParaRPr lang="it-IT" dirty="0"/>
          </a:p>
        </p:txBody>
      </p:sp>
    </p:spTree>
    <p:extLst>
      <p:ext uri="{BB962C8B-B14F-4D97-AF65-F5344CB8AC3E}">
        <p14:creationId xmlns:p14="http://schemas.microsoft.com/office/powerpoint/2010/main" val="88966730"/>
      </p:ext>
    </p:extLst>
  </p:cSld>
  <p:clrMapOvr>
    <a:masterClrMapping/>
  </p:clrMapOvr>
</p:sld>
</file>

<file path=ppt/slides/slide1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260648"/>
            <a:ext cx="8856984" cy="6524863"/>
          </a:xfrm>
          <a:prstGeom prst="rect">
            <a:avLst/>
          </a:prstGeom>
          <a:noFill/>
        </p:spPr>
        <p:txBody>
          <a:bodyPr wrap="square" rtlCol="0">
            <a:spAutoFit/>
          </a:bodyPr>
          <a:lstStyle/>
          <a:p>
            <a:r>
              <a:rPr lang="it-IT" sz="2200" dirty="0"/>
              <a:t>L’approccio sistemico-familiare analizza i legami, i sottosistemi e le forze omeostatiche all’interno della famiglia.</a:t>
            </a:r>
          </a:p>
          <a:p>
            <a:r>
              <a:rPr lang="it-IT" sz="2200" dirty="0"/>
              <a:t>I teorici sistemico-familiari hanno individuato degli schemi familiari che sembrano essere associati all’abuso di sostanze. </a:t>
            </a:r>
          </a:p>
          <a:p>
            <a:r>
              <a:rPr lang="it-IT" sz="2200" dirty="0"/>
              <a:t>Questi schemi sono :</a:t>
            </a:r>
          </a:p>
          <a:p>
            <a:pPr marL="285750" indent="-285750">
              <a:buFont typeface="Arial" pitchFamily="34" charset="0"/>
              <a:buChar char="•"/>
            </a:pPr>
            <a:r>
              <a:rPr lang="it-IT" sz="2200" dirty="0"/>
              <a:t>La negazione condivisa, che con altri meccanismi di difesa mantengono l’abuso di sostanze come un segreto protetto all’interno della famiglia. Ciò potrebbe portare la famiglia a richiedere un trattamento per altri problemi di un altro componente della famiglia. I terapeuti familiari sono quindi molto cauti a non focalizzarsi sul paziente designato (colui che la famiglia percepisce come disturbato) e, invece, valutano con attenzione la possibilità che la famiglia sia veramente organizzata in modo da proteggere la segreta tossicodipendenza di uno dei membri;</a:t>
            </a:r>
          </a:p>
          <a:p>
            <a:pPr marL="285750" indent="-285750">
              <a:buFont typeface="Arial" pitchFamily="34" charset="0"/>
              <a:buChar char="•"/>
            </a:pPr>
            <a:r>
              <a:rPr lang="it-IT" sz="2200" dirty="0"/>
              <a:t>Le relazioni co-dipendenti dove ci si riferisce alle relazioni in cui i membri della famiglia colludono inconsciamente con l’abuso della sostanza da parte di un membro della famiglia, o la autorizzano, anche se a livello consapevole vi si oppongono;</a:t>
            </a:r>
          </a:p>
          <a:p>
            <a:pPr marL="285750" indent="-285750">
              <a:buFont typeface="Arial" pitchFamily="34" charset="0"/>
              <a:buChar char="•"/>
            </a:pPr>
            <a:r>
              <a:rPr lang="it-IT" sz="2200" dirty="0"/>
              <a:t>L’autorizzazione ad abusare della sostanza.</a:t>
            </a:r>
          </a:p>
          <a:p>
            <a:endParaRPr lang="it-IT" sz="2200" dirty="0"/>
          </a:p>
        </p:txBody>
      </p:sp>
    </p:spTree>
    <p:extLst>
      <p:ext uri="{BB962C8B-B14F-4D97-AF65-F5344CB8AC3E}">
        <p14:creationId xmlns:p14="http://schemas.microsoft.com/office/powerpoint/2010/main" val="268022958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Balbuzie</a:t>
            </a:r>
            <a:br>
              <a:rPr lang="it-IT" dirty="0"/>
            </a:br>
            <a:r>
              <a:rPr lang="it-IT" sz="2400" dirty="0"/>
              <a:t>Disturbo della fluenza con esordio nella infanzia</a:t>
            </a:r>
          </a:p>
        </p:txBody>
      </p:sp>
      <p:sp>
        <p:nvSpPr>
          <p:cNvPr id="3" name="Sottotitolo 2"/>
          <p:cNvSpPr>
            <a:spLocks noGrp="1"/>
          </p:cNvSpPr>
          <p:nvPr>
            <p:ph type="subTitle" idx="1"/>
          </p:nvPr>
        </p:nvSpPr>
        <p:spPr/>
        <p:txBody>
          <a:bodyPr/>
          <a:lstStyle/>
          <a:p>
            <a:r>
              <a:rPr lang="it-IT" dirty="0"/>
              <a:t>Lezione 19-2</a:t>
            </a:r>
          </a:p>
        </p:txBody>
      </p:sp>
    </p:spTree>
    <p:extLst>
      <p:ext uri="{BB962C8B-B14F-4D97-AF65-F5344CB8AC3E}">
        <p14:creationId xmlns:p14="http://schemas.microsoft.com/office/powerpoint/2010/main" val="4153141414"/>
      </p:ext>
    </p:extLst>
  </p:cSld>
  <p:clrMapOvr>
    <a:masterClrMapping/>
  </p:clrMapOvr>
</p:sld>
</file>

<file path=ppt/slides/slide1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8217" y="764704"/>
            <a:ext cx="8784976" cy="4154984"/>
          </a:xfrm>
          <a:prstGeom prst="rect">
            <a:avLst/>
          </a:prstGeom>
          <a:noFill/>
        </p:spPr>
        <p:txBody>
          <a:bodyPr wrap="square" rtlCol="0">
            <a:spAutoFit/>
          </a:bodyPr>
          <a:lstStyle/>
          <a:p>
            <a:r>
              <a:rPr lang="it-IT" sz="2200" b="1" dirty="0"/>
              <a:t>COMPONENTI COMPORTAMENTALI</a:t>
            </a:r>
            <a:endParaRPr lang="it-IT" sz="2200" dirty="0"/>
          </a:p>
          <a:p>
            <a:r>
              <a:rPr lang="it-IT" sz="2200" dirty="0"/>
              <a:t> </a:t>
            </a:r>
          </a:p>
          <a:p>
            <a:r>
              <a:rPr lang="it-IT" sz="2200" dirty="0"/>
              <a:t>Si basano sui  tre pilastri della teoria comportamentale: condizionamento operante, condizionamento classico e apprendimento sociale o </a:t>
            </a:r>
            <a:r>
              <a:rPr lang="it-IT" sz="2200" dirty="0" err="1"/>
              <a:t>modeling</a:t>
            </a:r>
            <a:r>
              <a:rPr lang="it-IT" sz="2200" dirty="0"/>
              <a:t>.</a:t>
            </a:r>
          </a:p>
          <a:p>
            <a:endParaRPr lang="it-IT" sz="2200" dirty="0"/>
          </a:p>
          <a:p>
            <a:r>
              <a:rPr lang="it-IT" sz="2200" dirty="0"/>
              <a:t>In termini di condizionamento operante, le droghe possono essere altamente rinforzanti perché:</a:t>
            </a:r>
          </a:p>
          <a:p>
            <a:pPr marL="285750" indent="-285750">
              <a:buFont typeface="Arial" pitchFamily="34" charset="0"/>
              <a:buChar char="•"/>
            </a:pPr>
            <a:r>
              <a:rPr lang="it-IT" sz="2200" dirty="0"/>
              <a:t>inducono potenti stati emozionali piacevoli (rinforzo positivo);</a:t>
            </a:r>
          </a:p>
          <a:p>
            <a:pPr marL="285750" indent="-285750">
              <a:buFont typeface="Arial" pitchFamily="34" charset="0"/>
              <a:buChar char="•"/>
            </a:pPr>
            <a:r>
              <a:rPr lang="it-IT" sz="2200" dirty="0"/>
              <a:t>alleviano quelli spiacevoli (rinforzo negativo);</a:t>
            </a:r>
          </a:p>
          <a:p>
            <a:pPr marL="285750" indent="-285750">
              <a:buFont typeface="Arial" pitchFamily="34" charset="0"/>
              <a:buChar char="•"/>
            </a:pPr>
            <a:r>
              <a:rPr lang="it-IT" sz="2200" dirty="0"/>
              <a:t>danno sollievo dallo stress (rinforzo negativo) si parla di riduzione della tensione.</a:t>
            </a:r>
          </a:p>
          <a:p>
            <a:endParaRPr lang="it-IT" sz="2200" dirty="0"/>
          </a:p>
        </p:txBody>
      </p:sp>
    </p:spTree>
    <p:extLst>
      <p:ext uri="{BB962C8B-B14F-4D97-AF65-F5344CB8AC3E}">
        <p14:creationId xmlns:p14="http://schemas.microsoft.com/office/powerpoint/2010/main" val="2692331172"/>
      </p:ext>
    </p:extLst>
  </p:cSld>
  <p:clrMapOvr>
    <a:masterClrMapping/>
  </p:clrMapOvr>
</p:sld>
</file>

<file path=ppt/slides/slide1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1519" y="620688"/>
            <a:ext cx="8613607" cy="5047536"/>
          </a:xfrm>
          <a:prstGeom prst="rect">
            <a:avLst/>
          </a:prstGeom>
          <a:noFill/>
        </p:spPr>
        <p:txBody>
          <a:bodyPr wrap="square" rtlCol="0">
            <a:spAutoFit/>
          </a:bodyPr>
          <a:lstStyle/>
          <a:p>
            <a:r>
              <a:rPr lang="it-IT" sz="2200" dirty="0"/>
              <a:t>Anche il condizionamento classico, apprendimento risultante da associazioni mentali automatiche, può contribuire all’abuso di sostanze. Per i tossicodipendenti, gli indizi associati all’utilizzo della droga, come i quartieri, gli amici e tutti gli oggetti legati alla droga possono derivare stimoli condizionanti capaci di produrre forte </a:t>
            </a:r>
            <a:r>
              <a:rPr lang="it-IT" sz="2200" dirty="0" err="1"/>
              <a:t>craving</a:t>
            </a:r>
            <a:r>
              <a:rPr lang="it-IT" sz="2200" dirty="0"/>
              <a:t>. Proprio per questa ragione , gli alcolisti anonimi avvertono i loro membri in remissione di “stare lontani dalle persone, dai posti e dalle cose” associate al bere. </a:t>
            </a:r>
          </a:p>
          <a:p>
            <a:r>
              <a:rPr lang="it-IT" sz="2200" dirty="0"/>
              <a:t>Infine anche l’apprendimento sociale, come apprendimento vicario o </a:t>
            </a:r>
            <a:r>
              <a:rPr lang="it-IT" sz="2200" dirty="0" err="1"/>
              <a:t>modeling</a:t>
            </a:r>
            <a:r>
              <a:rPr lang="it-IT" sz="2200" dirty="0"/>
              <a:t>, assume forte influenza. </a:t>
            </a:r>
          </a:p>
          <a:p>
            <a:endParaRPr lang="it-IT" sz="2200" dirty="0"/>
          </a:p>
          <a:p>
            <a:r>
              <a:rPr lang="it-IT" sz="2200" dirty="0"/>
              <a:t>L’apprendimento all’interno della famiglia contribuisce alla trasmissione familiare della dipendenza di droghe al di sopra e al di là dei fattori genetici.</a:t>
            </a:r>
          </a:p>
          <a:p>
            <a:endParaRPr lang="it-IT" dirty="0"/>
          </a:p>
          <a:p>
            <a:endParaRPr lang="it-IT" dirty="0"/>
          </a:p>
        </p:txBody>
      </p:sp>
    </p:spTree>
    <p:extLst>
      <p:ext uri="{BB962C8B-B14F-4D97-AF65-F5344CB8AC3E}">
        <p14:creationId xmlns:p14="http://schemas.microsoft.com/office/powerpoint/2010/main" val="1360866035"/>
      </p:ext>
    </p:extLst>
  </p:cSld>
  <p:clrMapOvr>
    <a:masterClrMapping/>
  </p:clrMapOvr>
</p:sld>
</file>

<file path=ppt/slides/slide1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908720"/>
            <a:ext cx="8856984" cy="3816429"/>
          </a:xfrm>
          <a:prstGeom prst="rect">
            <a:avLst/>
          </a:prstGeom>
          <a:noFill/>
        </p:spPr>
        <p:txBody>
          <a:bodyPr wrap="square" rtlCol="0">
            <a:spAutoFit/>
          </a:bodyPr>
          <a:lstStyle/>
          <a:p>
            <a:r>
              <a:rPr lang="it-IT" sz="2200" b="1" dirty="0"/>
              <a:t>INTERVENTI COMPORTAMENTALI</a:t>
            </a:r>
            <a:endParaRPr lang="it-IT" sz="2200" dirty="0"/>
          </a:p>
          <a:p>
            <a:r>
              <a:rPr lang="it-IT" sz="2200" b="1" dirty="0"/>
              <a:t> </a:t>
            </a:r>
            <a:endParaRPr lang="it-IT" sz="2200" dirty="0"/>
          </a:p>
          <a:p>
            <a:r>
              <a:rPr lang="it-IT" sz="2200" b="1" dirty="0"/>
              <a:t>Condizionamento classico</a:t>
            </a:r>
            <a:r>
              <a:rPr lang="it-IT" sz="2200" dirty="0"/>
              <a:t>. Per estinguere il </a:t>
            </a:r>
            <a:r>
              <a:rPr lang="it-IT" sz="2200" dirty="0" err="1"/>
              <a:t>craving</a:t>
            </a:r>
            <a:r>
              <a:rPr lang="it-IT" sz="2200" dirty="0"/>
              <a:t> si possono utilizzare</a:t>
            </a:r>
          </a:p>
          <a:p>
            <a:pPr marL="285750" indent="-285750">
              <a:buFont typeface="Arial" pitchFamily="34" charset="0"/>
              <a:buChar char="•"/>
            </a:pPr>
            <a:r>
              <a:rPr lang="it-IT" sz="2200" dirty="0"/>
              <a:t>l’esposizione a  stimoli ambientali associati automaticamente alla droga in assenza di un rinforzante uso di droga;</a:t>
            </a:r>
          </a:p>
          <a:p>
            <a:pPr marL="285750" indent="-285750">
              <a:buFont typeface="Arial" pitchFamily="34" charset="0"/>
              <a:buChar char="•"/>
            </a:pPr>
            <a:r>
              <a:rPr lang="it-IT" sz="2200" dirty="0"/>
              <a:t>training di rilassamento;</a:t>
            </a:r>
          </a:p>
          <a:p>
            <a:pPr marL="285750" indent="-285750">
              <a:buFont typeface="Arial" pitchFamily="34" charset="0"/>
              <a:buChar char="•"/>
            </a:pPr>
            <a:r>
              <a:rPr lang="it-IT" sz="2200" dirty="0"/>
              <a:t>la sensibilizzazione </a:t>
            </a:r>
            <a:r>
              <a:rPr lang="it-IT" sz="2200" dirty="0" err="1"/>
              <a:t>covert</a:t>
            </a:r>
            <a:r>
              <a:rPr lang="it-IT" sz="2200" dirty="0"/>
              <a:t>, in cui il paziente viene spinto ad associare immagini emotive spiacevoli di pensiero riguardanti l’uso di droghe, al fine di associare la droga a conseguenze avversive, piuttosto che soddisfacenti.</a:t>
            </a:r>
          </a:p>
          <a:p>
            <a:endParaRPr lang="it-IT" sz="2200" dirty="0"/>
          </a:p>
        </p:txBody>
      </p:sp>
    </p:spTree>
    <p:extLst>
      <p:ext uri="{BB962C8B-B14F-4D97-AF65-F5344CB8AC3E}">
        <p14:creationId xmlns:p14="http://schemas.microsoft.com/office/powerpoint/2010/main" val="2708669715"/>
      </p:ext>
    </p:extLst>
  </p:cSld>
  <p:clrMapOvr>
    <a:masterClrMapping/>
  </p:clrMapOvr>
</p:sld>
</file>

<file path=ppt/slides/slide1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23528" y="908720"/>
            <a:ext cx="8568952" cy="5047536"/>
          </a:xfrm>
          <a:prstGeom prst="rect">
            <a:avLst/>
          </a:prstGeom>
        </p:spPr>
        <p:txBody>
          <a:bodyPr wrap="square">
            <a:spAutoFit/>
          </a:bodyPr>
          <a:lstStyle/>
          <a:p>
            <a:r>
              <a:rPr lang="it-IT" sz="2200" b="1" dirty="0"/>
              <a:t>Condizionamento operante .  </a:t>
            </a:r>
            <a:r>
              <a:rPr lang="it-IT" sz="2200" dirty="0"/>
              <a:t>La gestione delle contingenze: la quale ricompensa sistematicamente i comportamenti salutari del paziente, con  approvazione privilegi o ricompense materiali, e punisce o trattiene le ricompense in seguito a comportamenti orientati alla droga.</a:t>
            </a:r>
          </a:p>
          <a:p>
            <a:endParaRPr lang="it-IT" sz="2200" dirty="0"/>
          </a:p>
          <a:p>
            <a:r>
              <a:rPr lang="it-IT" sz="2200" b="1" dirty="0"/>
              <a:t>Apprendimento sociale . </a:t>
            </a:r>
            <a:r>
              <a:rPr lang="it-IT" sz="2200" dirty="0"/>
              <a:t>Due tipi di interventi possibili: </a:t>
            </a:r>
          </a:p>
          <a:p>
            <a:pPr marL="285750" indent="-285750">
              <a:buFont typeface="Arial" pitchFamily="34" charset="0"/>
              <a:buChar char="•"/>
            </a:pPr>
            <a:r>
              <a:rPr lang="it-IT" sz="2200" dirty="0"/>
              <a:t>il modello di prevenzione della ricaduta il quale si focalizza sull’aiutare il paziente a identificare ed evitare le situazioni ad alto rischio al fine di prevenire le ricadute, mentre, contemporaneamente, promuove metodi più salutari di gestione dello stress;</a:t>
            </a:r>
          </a:p>
          <a:p>
            <a:pPr marL="285750" indent="-285750">
              <a:buFont typeface="Arial" pitchFamily="34" charset="0"/>
              <a:buChar char="•"/>
            </a:pPr>
            <a:r>
              <a:rPr lang="it-IT" sz="2200" dirty="0"/>
              <a:t>il training all’autocontrollo comportamentale (BSCT), il quale si concentra sull’attenta registrazione degli schemi d’uso della droga, sullo sviluppo delle abilità sociali e sulla pianificazione di attività salutari</a:t>
            </a:r>
          </a:p>
          <a:p>
            <a:endParaRPr lang="it-IT" dirty="0"/>
          </a:p>
          <a:p>
            <a:endParaRPr lang="it-IT" dirty="0"/>
          </a:p>
        </p:txBody>
      </p:sp>
    </p:spTree>
    <p:extLst>
      <p:ext uri="{BB962C8B-B14F-4D97-AF65-F5344CB8AC3E}">
        <p14:creationId xmlns:p14="http://schemas.microsoft.com/office/powerpoint/2010/main" val="3547394930"/>
      </p:ext>
    </p:extLst>
  </p:cSld>
  <p:clrMapOvr>
    <a:masterClrMapping/>
  </p:clrMapOvr>
</p:sld>
</file>

<file path=ppt/slides/slide1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9512" y="260648"/>
            <a:ext cx="8784976" cy="5170646"/>
          </a:xfrm>
          <a:prstGeom prst="rect">
            <a:avLst/>
          </a:prstGeom>
          <a:noFill/>
        </p:spPr>
        <p:txBody>
          <a:bodyPr wrap="square" rtlCol="0">
            <a:spAutoFit/>
          </a:bodyPr>
          <a:lstStyle/>
          <a:p>
            <a:r>
              <a:rPr lang="it-IT" sz="2200" b="1" dirty="0"/>
              <a:t>COMPONENTI COGNITIVE</a:t>
            </a:r>
            <a:endParaRPr lang="it-IT" sz="2200" dirty="0"/>
          </a:p>
          <a:p>
            <a:r>
              <a:rPr lang="it-IT" sz="2200" b="1" dirty="0"/>
              <a:t> </a:t>
            </a:r>
            <a:endParaRPr lang="it-IT" sz="2200" dirty="0"/>
          </a:p>
          <a:p>
            <a:r>
              <a:rPr lang="it-IT" sz="2200" dirty="0"/>
              <a:t>I processi cognitivi sono pesantemente coinvolti nell’esperienza soggettiva degli effetti della droga. </a:t>
            </a:r>
          </a:p>
          <a:p>
            <a:r>
              <a:rPr lang="it-IT" sz="2200" dirty="0"/>
              <a:t>Ad esempio le aspettative su come ci si sentirà dopo aver bevuto influenzano di molto le sensazioni seguenti, quindi le aspettative possono essere molla per l’uso di droga come profezie che si auto-avverano. </a:t>
            </a:r>
          </a:p>
          <a:p>
            <a:endParaRPr lang="it-IT" sz="2200" dirty="0"/>
          </a:p>
          <a:p>
            <a:r>
              <a:rPr lang="it-IT" sz="2200" dirty="0"/>
              <a:t>In generale, la scarsa autostima e le basse aspettative di auto-efficacia sembrano costituire fattori di rischio per i problemi relativi alle droghe.</a:t>
            </a:r>
          </a:p>
          <a:p>
            <a:endParaRPr lang="it-IT" sz="2200" dirty="0"/>
          </a:p>
          <a:p>
            <a:r>
              <a:rPr lang="it-IT" sz="2200" dirty="0"/>
              <a:t>lo stress e gli schemi negativi di pensiero possono contribuire alle ricadute. </a:t>
            </a:r>
          </a:p>
          <a:p>
            <a:endParaRPr lang="it-IT" sz="2200" dirty="0"/>
          </a:p>
          <a:p>
            <a:r>
              <a:rPr lang="it-IT" sz="2200" dirty="0"/>
              <a:t>Importanza è data agli schemi cognitivi negativi e ai seguenti pensieri automatici negativi. </a:t>
            </a:r>
          </a:p>
        </p:txBody>
      </p:sp>
    </p:spTree>
    <p:extLst>
      <p:ext uri="{BB962C8B-B14F-4D97-AF65-F5344CB8AC3E}">
        <p14:creationId xmlns:p14="http://schemas.microsoft.com/office/powerpoint/2010/main" val="323848916"/>
      </p:ext>
    </p:extLst>
  </p:cSld>
  <p:clrMapOvr>
    <a:masterClrMapping/>
  </p:clrMapOvr>
</p:sld>
</file>

<file path=ppt/slides/slide1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9512" y="260648"/>
            <a:ext cx="8208912" cy="5109091"/>
          </a:xfrm>
          <a:prstGeom prst="rect">
            <a:avLst/>
          </a:prstGeom>
          <a:noFill/>
        </p:spPr>
        <p:txBody>
          <a:bodyPr wrap="square" rtlCol="0">
            <a:spAutoFit/>
          </a:bodyPr>
          <a:lstStyle/>
          <a:p>
            <a:r>
              <a:rPr lang="it-IT" sz="2200" b="1" dirty="0"/>
              <a:t>INTERVENTI COGNITIVI</a:t>
            </a:r>
            <a:endParaRPr lang="it-IT" sz="2200" dirty="0"/>
          </a:p>
          <a:p>
            <a:r>
              <a:rPr lang="it-IT" sz="2200" b="1" dirty="0"/>
              <a:t> </a:t>
            </a:r>
            <a:endParaRPr lang="it-IT" sz="2200" dirty="0"/>
          </a:p>
          <a:p>
            <a:r>
              <a:rPr lang="it-IT" sz="2200" dirty="0"/>
              <a:t>Alcuni dei trattamenti di prevenzione  già trattati negli interventi comportamentali hanno una componente cognitiva, e le due prospettive sono spesso combinate.</a:t>
            </a:r>
          </a:p>
          <a:p>
            <a:endParaRPr lang="it-IT" sz="2200" dirty="0"/>
          </a:p>
          <a:p>
            <a:r>
              <a:rPr lang="it-IT" sz="2200" dirty="0"/>
              <a:t>Si concentra sulla </a:t>
            </a:r>
            <a:r>
              <a:rPr lang="it-IT" sz="2200" b="1" dirty="0"/>
              <a:t>ristrutturazione cognitiva</a:t>
            </a:r>
            <a:r>
              <a:rPr lang="it-IT" sz="2200" dirty="0"/>
              <a:t>, volta al cambiamento degli schemi cognitivi distorti, insegnando ai pazienti migliori abilità sociali, aiutandoli ad identificare i pericoli delle ricadute e migliorando le loro scarse aspettative di auto-efficacia.</a:t>
            </a:r>
          </a:p>
          <a:p>
            <a:endParaRPr lang="it-IT" sz="2200" dirty="0"/>
          </a:p>
          <a:p>
            <a:r>
              <a:rPr lang="it-IT" sz="2200" dirty="0"/>
              <a:t>Il terapeuta assiste il paziente esaminando i suoi schemi cognitivi relativi alle droghe, sfida gli schemi automatici negativi (mi annoio se sono sobrio) e costruisco nuove auto-affermazioni positive di </a:t>
            </a:r>
            <a:r>
              <a:rPr lang="it-IT" sz="2200" dirty="0" err="1"/>
              <a:t>coping</a:t>
            </a:r>
            <a:r>
              <a:rPr lang="it-IT" sz="2200" dirty="0"/>
              <a:t>.</a:t>
            </a:r>
          </a:p>
          <a:p>
            <a:endParaRPr lang="it-IT" dirty="0"/>
          </a:p>
        </p:txBody>
      </p:sp>
    </p:spTree>
    <p:extLst>
      <p:ext uri="{BB962C8B-B14F-4D97-AF65-F5344CB8AC3E}">
        <p14:creationId xmlns:p14="http://schemas.microsoft.com/office/powerpoint/2010/main" val="4050375018"/>
      </p:ext>
    </p:extLst>
  </p:cSld>
  <p:clrMapOvr>
    <a:masterClrMapping/>
  </p:clrMapOvr>
</p:sld>
</file>

<file path=ppt/slides/slide1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1520" y="260648"/>
            <a:ext cx="8640960" cy="6340197"/>
          </a:xfrm>
          <a:prstGeom prst="rect">
            <a:avLst/>
          </a:prstGeom>
          <a:noFill/>
        </p:spPr>
        <p:txBody>
          <a:bodyPr wrap="square" rtlCol="0">
            <a:spAutoFit/>
          </a:bodyPr>
          <a:lstStyle/>
          <a:p>
            <a:r>
              <a:rPr lang="it-IT" sz="2200" b="1" dirty="0"/>
              <a:t>APPROCCIO COGNITIVO COMPORTAMENTALE.</a:t>
            </a:r>
            <a:r>
              <a:rPr lang="it-IT" sz="2200" dirty="0"/>
              <a:t> </a:t>
            </a:r>
          </a:p>
          <a:p>
            <a:r>
              <a:rPr lang="it-IT" sz="2200" dirty="0"/>
              <a:t>Riconosce il comportamento di abuso come un comportamento complesso appreso e mantenuto tramite i principi dell’apprendimento classico, il condizionamento operante, l’apprendimento sociale, che sono i pilastri teorici su cui si basa tale approccio.</a:t>
            </a:r>
          </a:p>
          <a:p>
            <a:endParaRPr lang="it-IT" sz="2200" dirty="0"/>
          </a:p>
          <a:p>
            <a:r>
              <a:rPr lang="it-IT" sz="2200" dirty="0"/>
              <a:t>Un presupposto fondamentale è che i comportamenti disfunzionali sono per lo più frutto di errati o mancati apprendimenti e quindi possono essere corretti con tecniche specifiche sia cognitive che comportamentali e riacquisiti in modo che essi siano funzionali alla vita della persona. </a:t>
            </a:r>
          </a:p>
          <a:p>
            <a:endParaRPr lang="it-IT" sz="2200" dirty="0"/>
          </a:p>
          <a:p>
            <a:r>
              <a:rPr lang="it-IT" sz="2200" dirty="0"/>
              <a:t>Strumenti di </a:t>
            </a:r>
            <a:r>
              <a:rPr lang="it-IT" sz="2200" dirty="0" err="1"/>
              <a:t>assessment</a:t>
            </a:r>
            <a:r>
              <a:rPr lang="it-IT" sz="2200" dirty="0"/>
              <a:t>:</a:t>
            </a:r>
          </a:p>
          <a:p>
            <a:r>
              <a:rPr lang="it-IT" sz="2200" dirty="0"/>
              <a:t>·         Il colloquio clinico</a:t>
            </a:r>
          </a:p>
          <a:p>
            <a:r>
              <a:rPr lang="en-US" sz="2200" dirty="0"/>
              <a:t>·         L’ASI (Addiction Severity Index)</a:t>
            </a:r>
            <a:endParaRPr lang="it-IT" sz="2200" dirty="0"/>
          </a:p>
          <a:p>
            <a:r>
              <a:rPr lang="en-US" sz="2200" dirty="0"/>
              <a:t>·         C.B.A (Cognitive Behavioral Assessment)</a:t>
            </a:r>
            <a:endParaRPr lang="it-IT" sz="2200" dirty="0"/>
          </a:p>
          <a:p>
            <a:r>
              <a:rPr lang="it-IT" sz="2200" dirty="0"/>
              <a:t>·         M.M.P.I</a:t>
            </a:r>
          </a:p>
          <a:p>
            <a:endParaRPr lang="it-IT" dirty="0"/>
          </a:p>
          <a:p>
            <a:endParaRPr lang="it-IT" dirty="0"/>
          </a:p>
          <a:p>
            <a:endParaRPr lang="it-IT" dirty="0"/>
          </a:p>
        </p:txBody>
      </p:sp>
    </p:spTree>
    <p:extLst>
      <p:ext uri="{BB962C8B-B14F-4D97-AF65-F5344CB8AC3E}">
        <p14:creationId xmlns:p14="http://schemas.microsoft.com/office/powerpoint/2010/main" val="2582248826"/>
      </p:ext>
    </p:extLst>
  </p:cSld>
  <p:clrMapOvr>
    <a:masterClrMapping/>
  </p:clrMapOvr>
</p:sld>
</file>

<file path=ppt/slides/slide1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260647"/>
            <a:ext cx="8856984" cy="5724644"/>
          </a:xfrm>
          <a:prstGeom prst="rect">
            <a:avLst/>
          </a:prstGeom>
          <a:noFill/>
        </p:spPr>
        <p:txBody>
          <a:bodyPr wrap="square" rtlCol="0">
            <a:spAutoFit/>
          </a:bodyPr>
          <a:lstStyle/>
          <a:p>
            <a:r>
              <a:rPr lang="it-IT" sz="2200" dirty="0"/>
              <a:t>Metodologie e tecniche principali</a:t>
            </a:r>
          </a:p>
          <a:p>
            <a:pPr marL="742950" lvl="1" indent="-285750">
              <a:buFont typeface="Arial" pitchFamily="34" charset="0"/>
              <a:buChar char="•"/>
            </a:pPr>
            <a:r>
              <a:rPr lang="it-IT" sz="2200" dirty="0"/>
              <a:t>Analisi funzionale attraverso la quale il soggetto impara a riconoscere quali sono i   fattori di rischio all’uso di sostanze, impara ad affrontarli e lavora sulle conseguenze del suo comportamento che spesso si rivelano rinforzanti e quindi forti fattori di mantenimento e ostacolo al trattamento.   </a:t>
            </a:r>
          </a:p>
          <a:p>
            <a:pPr marL="742950" lvl="1" indent="-285750">
              <a:buFont typeface="Arial" pitchFamily="34" charset="0"/>
              <a:buChar char="•"/>
            </a:pPr>
            <a:r>
              <a:rPr lang="it-IT" sz="2200" dirty="0"/>
              <a:t>Training di rilassamento e </a:t>
            </a:r>
          </a:p>
          <a:p>
            <a:pPr marL="742950" lvl="1" indent="-285750">
              <a:buFont typeface="Arial" pitchFamily="34" charset="0"/>
              <a:buChar char="•"/>
            </a:pPr>
            <a:r>
              <a:rPr lang="it-IT" sz="2200" dirty="0" err="1"/>
              <a:t>Problem</a:t>
            </a:r>
            <a:r>
              <a:rPr lang="it-IT" sz="2200" dirty="0"/>
              <a:t> </a:t>
            </a:r>
            <a:r>
              <a:rPr lang="it-IT" sz="2200" dirty="0" err="1"/>
              <a:t>solving</a:t>
            </a:r>
            <a:r>
              <a:rPr lang="it-IT" sz="2200" dirty="0"/>
              <a:t> </a:t>
            </a:r>
          </a:p>
          <a:p>
            <a:pPr marL="742950" lvl="1" indent="-285750">
              <a:buFont typeface="Arial" pitchFamily="34" charset="0"/>
              <a:buChar char="•"/>
            </a:pPr>
            <a:r>
              <a:rPr lang="it-IT" sz="2200" dirty="0"/>
              <a:t>Tecniche di esposizione</a:t>
            </a:r>
          </a:p>
          <a:p>
            <a:pPr marL="742950" lvl="1" indent="-285750">
              <a:buFont typeface="Arial" pitchFamily="34" charset="0"/>
              <a:buChar char="•"/>
            </a:pPr>
            <a:r>
              <a:rPr lang="it-IT" sz="2200" dirty="0"/>
              <a:t>Colloquio motivazionale</a:t>
            </a:r>
          </a:p>
          <a:p>
            <a:pPr marL="742950" lvl="1" indent="-285750">
              <a:buFont typeface="Arial" pitchFamily="34" charset="0"/>
              <a:buChar char="•"/>
            </a:pPr>
            <a:r>
              <a:rPr lang="it-IT" sz="2200" dirty="0"/>
              <a:t>Ristrutturazione cognitiva</a:t>
            </a:r>
          </a:p>
          <a:p>
            <a:pPr marL="742950" lvl="1" indent="-285750">
              <a:buFont typeface="Arial" pitchFamily="34" charset="0"/>
              <a:buChar char="•"/>
            </a:pPr>
            <a:r>
              <a:rPr lang="it-IT" sz="2200" dirty="0"/>
              <a:t>Tecniche comportamentali</a:t>
            </a:r>
          </a:p>
          <a:p>
            <a:pPr marL="742950" lvl="1" indent="-285750">
              <a:buFont typeface="Arial" pitchFamily="34" charset="0"/>
              <a:buChar char="•"/>
            </a:pPr>
            <a:r>
              <a:rPr lang="it-IT" sz="2200" dirty="0"/>
              <a:t>Training assertività</a:t>
            </a:r>
          </a:p>
          <a:p>
            <a:pPr marL="742950" lvl="1" indent="-285750">
              <a:buFont typeface="Arial" pitchFamily="34" charset="0"/>
              <a:buChar char="•"/>
            </a:pPr>
            <a:r>
              <a:rPr lang="it-IT" sz="2200" dirty="0"/>
              <a:t>Training di autocontrollo</a:t>
            </a:r>
          </a:p>
          <a:p>
            <a:pPr marL="742950" lvl="1" indent="-285750">
              <a:buFont typeface="Arial" pitchFamily="34" charset="0"/>
              <a:buChar char="•"/>
            </a:pPr>
            <a:r>
              <a:rPr lang="it-IT" sz="2200" dirty="0"/>
              <a:t>Tecniche per aumentare autostima e autoefficacia</a:t>
            </a:r>
          </a:p>
          <a:p>
            <a:pPr marL="742950" lvl="1" indent="-285750">
              <a:buFont typeface="Arial" pitchFamily="34" charset="0"/>
              <a:buChar char="•"/>
            </a:pPr>
            <a:endParaRPr lang="it-IT" dirty="0"/>
          </a:p>
          <a:p>
            <a:endParaRPr lang="it-IT" dirty="0"/>
          </a:p>
        </p:txBody>
      </p:sp>
    </p:spTree>
    <p:extLst>
      <p:ext uri="{BB962C8B-B14F-4D97-AF65-F5344CB8AC3E}">
        <p14:creationId xmlns:p14="http://schemas.microsoft.com/office/powerpoint/2010/main" val="1428165999"/>
      </p:ext>
    </p:extLst>
  </p:cSld>
  <p:clrMapOvr>
    <a:masterClrMapping/>
  </p:clrMapOvr>
</p:sld>
</file>

<file path=ppt/slides/slide1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260648"/>
            <a:ext cx="8856984" cy="5847755"/>
          </a:xfrm>
          <a:prstGeom prst="rect">
            <a:avLst/>
          </a:prstGeom>
          <a:noFill/>
        </p:spPr>
        <p:txBody>
          <a:bodyPr wrap="square" rtlCol="0">
            <a:spAutoFit/>
          </a:bodyPr>
          <a:lstStyle/>
          <a:p>
            <a:r>
              <a:rPr lang="it-IT" sz="2200" b="1" dirty="0"/>
              <a:t>LA RELAPSE PREVENTION THERAPY</a:t>
            </a:r>
            <a:endParaRPr lang="it-IT" sz="2200" dirty="0"/>
          </a:p>
          <a:p>
            <a:endParaRPr lang="it-IT" sz="2200" dirty="0"/>
          </a:p>
          <a:p>
            <a:r>
              <a:rPr lang="it-IT" sz="2200" dirty="0"/>
              <a:t>La RPT è un approccio psicoeducativo di autogestione che coniuga training di abilità con interventi cognitivi mirati ad insegnare al paziente nuove risposte adattive, a modificare convinzioni e aspettative </a:t>
            </a:r>
            <a:r>
              <a:rPr lang="it-IT" sz="2200" dirty="0" err="1"/>
              <a:t>maladattive</a:t>
            </a:r>
            <a:r>
              <a:rPr lang="it-IT" sz="2200" dirty="0"/>
              <a:t> perché distorte e a cambiare abitudini e stili di vita.</a:t>
            </a:r>
          </a:p>
          <a:p>
            <a:endParaRPr lang="it-IT" sz="2200" dirty="0"/>
          </a:p>
          <a:p>
            <a:r>
              <a:rPr lang="it-IT" sz="2200" dirty="0"/>
              <a:t>Un passaggio importante nel processo di trattamento è la rilettura, insieme al paziente, delle ricadute come “occasione di apprendimento”.</a:t>
            </a:r>
          </a:p>
          <a:p>
            <a:r>
              <a:rPr lang="it-IT" sz="2200" dirty="0"/>
              <a:t>Questa consente al paziente di evitare l’ AVE( </a:t>
            </a:r>
            <a:r>
              <a:rPr lang="it-IT" sz="2200" dirty="0" err="1"/>
              <a:t>Astinence</a:t>
            </a:r>
            <a:r>
              <a:rPr lang="it-IT" sz="2200" dirty="0"/>
              <a:t> </a:t>
            </a:r>
            <a:r>
              <a:rPr lang="it-IT" sz="2200" dirty="0" err="1"/>
              <a:t>Violation</a:t>
            </a:r>
            <a:r>
              <a:rPr lang="it-IT" sz="2200" dirty="0"/>
              <a:t> </a:t>
            </a:r>
            <a:r>
              <a:rPr lang="it-IT" sz="2200" dirty="0" err="1"/>
              <a:t>Effect</a:t>
            </a:r>
            <a:r>
              <a:rPr lang="it-IT" sz="2200" dirty="0"/>
              <a:t>) ovvero le conseguenze cognitivo- affettive derivanti dalla violazione dell’astinenza, come il conflitto interno, il senso di colpa e la vergogna.</a:t>
            </a:r>
          </a:p>
          <a:p>
            <a:endParaRPr lang="it-IT" sz="2200" dirty="0"/>
          </a:p>
          <a:p>
            <a:r>
              <a:rPr lang="it-IT" sz="2200" dirty="0"/>
              <a:t>Il senso di fallimento che può derivare dalla ricaduta si può accompagnare a pensieri disfunzionali del tipo “Non ce la farò mai”, “Ho compromesso tutto”, “sono senza speranza”.</a:t>
            </a:r>
          </a:p>
          <a:p>
            <a:endParaRPr lang="it-IT" sz="2200" dirty="0"/>
          </a:p>
        </p:txBody>
      </p:sp>
    </p:spTree>
    <p:extLst>
      <p:ext uri="{BB962C8B-B14F-4D97-AF65-F5344CB8AC3E}">
        <p14:creationId xmlns:p14="http://schemas.microsoft.com/office/powerpoint/2010/main" val="4285856042"/>
      </p:ext>
    </p:extLst>
  </p:cSld>
  <p:clrMapOvr>
    <a:masterClrMapping/>
  </p:clrMapOvr>
</p:sld>
</file>

<file path=ppt/slides/slide1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1520" y="548680"/>
            <a:ext cx="8640960" cy="5170646"/>
          </a:xfrm>
          <a:prstGeom prst="rect">
            <a:avLst/>
          </a:prstGeom>
          <a:noFill/>
        </p:spPr>
        <p:txBody>
          <a:bodyPr wrap="square" rtlCol="0">
            <a:spAutoFit/>
          </a:bodyPr>
          <a:lstStyle/>
          <a:p>
            <a:r>
              <a:rPr lang="it-IT" sz="2200" dirty="0"/>
              <a:t>Questo complesso processo di valutazione cognitiva assieme all’effetto rinforzante della sostanza, sia a livello neurobiologico che cognitivo, portano facilmente al ritorno ad una condizione di dipendenza conclamata.</a:t>
            </a:r>
          </a:p>
          <a:p>
            <a:endParaRPr lang="it-IT" sz="2200" dirty="0"/>
          </a:p>
          <a:p>
            <a:r>
              <a:rPr lang="it-IT" sz="2200" dirty="0"/>
              <a:t>La RPT si avvale di:</a:t>
            </a:r>
          </a:p>
          <a:p>
            <a:endParaRPr lang="it-IT" sz="2200" dirty="0"/>
          </a:p>
          <a:p>
            <a:r>
              <a:rPr lang="it-IT" sz="2200" dirty="0"/>
              <a:t>STRATEGIE SPECIFICHE:</a:t>
            </a:r>
          </a:p>
          <a:p>
            <a:r>
              <a:rPr lang="it-IT" sz="2200" dirty="0"/>
              <a:t>·         Individuare situazioni a rischio</a:t>
            </a:r>
          </a:p>
          <a:p>
            <a:r>
              <a:rPr lang="it-IT" sz="2200" dirty="0"/>
              <a:t>·         Sviluppare modalità di </a:t>
            </a:r>
            <a:r>
              <a:rPr lang="it-IT" sz="2200" dirty="0" err="1"/>
              <a:t>coping</a:t>
            </a:r>
            <a:endParaRPr lang="it-IT" sz="2200" dirty="0"/>
          </a:p>
          <a:p>
            <a:endParaRPr lang="it-IT" sz="2200" dirty="0"/>
          </a:p>
          <a:p>
            <a:r>
              <a:rPr lang="it-IT" sz="2200" dirty="0"/>
              <a:t> STRATEGIE GLOBALI</a:t>
            </a:r>
          </a:p>
          <a:p>
            <a:r>
              <a:rPr lang="it-IT" sz="2200" dirty="0"/>
              <a:t>·         Identificare fattori predisponenti, facilitanti e di mantenimento</a:t>
            </a:r>
          </a:p>
          <a:p>
            <a:r>
              <a:rPr lang="it-IT" sz="2200" dirty="0"/>
              <a:t>·         Modificare stili di vita.</a:t>
            </a:r>
          </a:p>
          <a:p>
            <a:r>
              <a:rPr lang="it-IT" sz="2200" dirty="0"/>
              <a:t> </a:t>
            </a:r>
          </a:p>
        </p:txBody>
      </p:sp>
    </p:spTree>
    <p:extLst>
      <p:ext uri="{BB962C8B-B14F-4D97-AF65-F5344CB8AC3E}">
        <p14:creationId xmlns:p14="http://schemas.microsoft.com/office/powerpoint/2010/main" val="238032604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en-US" b="1" dirty="0" err="1"/>
              <a:t>Disturbo</a:t>
            </a:r>
            <a:r>
              <a:rPr lang="en-US" b="1" dirty="0"/>
              <a:t> </a:t>
            </a:r>
            <a:r>
              <a:rPr lang="en-US" b="1" dirty="0" err="1"/>
              <a:t>della</a:t>
            </a:r>
            <a:r>
              <a:rPr lang="en-US" b="1" dirty="0"/>
              <a:t> fluenza</a:t>
            </a:r>
            <a:r>
              <a:rPr lang="it-IT" dirty="0"/>
              <a:t> </a:t>
            </a:r>
            <a:r>
              <a:rPr lang="en-US" b="1" dirty="0"/>
              <a:t>con </a:t>
            </a:r>
            <a:r>
              <a:rPr lang="en-US" b="1" dirty="0" err="1"/>
              <a:t>esordio</a:t>
            </a:r>
            <a:r>
              <a:rPr lang="en-US" b="1" dirty="0"/>
              <a:t> </a:t>
            </a:r>
            <a:r>
              <a:rPr lang="en-US" b="1" dirty="0" err="1"/>
              <a:t>nell'infanzia</a:t>
            </a:r>
            <a:r>
              <a:rPr lang="en-US" b="1" dirty="0"/>
              <a:t> (</a:t>
            </a:r>
            <a:r>
              <a:rPr lang="en-US" b="1" dirty="0" err="1"/>
              <a:t>balbuzie</a:t>
            </a:r>
            <a:r>
              <a:rPr lang="en-US" b="1" dirty="0"/>
              <a:t>)	</a:t>
            </a:r>
            <a:r>
              <a:rPr lang="it-IT" b="1" dirty="0"/>
              <a:t> </a:t>
            </a:r>
            <a:endParaRPr lang="it-IT" dirty="0"/>
          </a:p>
          <a:p>
            <a:pPr lvl="0"/>
            <a:r>
              <a:rPr lang="en-US" dirty="0"/>
              <a:t>La </a:t>
            </a:r>
            <a:r>
              <a:rPr lang="en-US" dirty="0" err="1"/>
              <a:t>balbuzie</a:t>
            </a:r>
            <a:r>
              <a:rPr lang="en-US" dirty="0"/>
              <a:t> </a:t>
            </a:r>
            <a:r>
              <a:rPr lang="en-US" dirty="0" err="1"/>
              <a:t>si</a:t>
            </a:r>
            <a:r>
              <a:rPr lang="en-US" dirty="0"/>
              <a:t> </a:t>
            </a:r>
            <a:r>
              <a:rPr lang="en-US" dirty="0" err="1"/>
              <a:t>presenta</a:t>
            </a:r>
            <a:r>
              <a:rPr lang="en-US" dirty="0"/>
              <a:t> con </a:t>
            </a:r>
            <a:r>
              <a:rPr lang="en-US" dirty="0" err="1"/>
              <a:t>alterazioni</a:t>
            </a:r>
            <a:r>
              <a:rPr lang="en-US" dirty="0"/>
              <a:t> </a:t>
            </a:r>
            <a:r>
              <a:rPr lang="en-US" dirty="0" err="1"/>
              <a:t>della</a:t>
            </a:r>
            <a:r>
              <a:rPr lang="en-US" dirty="0"/>
              <a:t> </a:t>
            </a:r>
            <a:r>
              <a:rPr lang="en-US" dirty="0" err="1"/>
              <a:t>normale</a:t>
            </a:r>
            <a:r>
              <a:rPr lang="en-US" dirty="0"/>
              <a:t> fluenza e </a:t>
            </a:r>
            <a:r>
              <a:rPr lang="en-US" dirty="0" err="1"/>
              <a:t>della</a:t>
            </a:r>
            <a:r>
              <a:rPr lang="en-US" dirty="0"/>
              <a:t> cadenza </a:t>
            </a:r>
            <a:r>
              <a:rPr lang="en-US" dirty="0" err="1"/>
              <a:t>dell'eloquio</a:t>
            </a:r>
            <a:r>
              <a:rPr lang="en-US" dirty="0"/>
              <a:t>, </a:t>
            </a:r>
            <a:r>
              <a:rPr lang="en-US" dirty="0" err="1"/>
              <a:t>che</a:t>
            </a:r>
            <a:r>
              <a:rPr lang="en-US" dirty="0"/>
              <a:t> </a:t>
            </a:r>
            <a:r>
              <a:rPr lang="en-US" dirty="0" err="1"/>
              <a:t>sono</a:t>
            </a:r>
            <a:r>
              <a:rPr lang="en-US" dirty="0"/>
              <a:t> inappropriate per </a:t>
            </a:r>
            <a:r>
              <a:rPr lang="en-US" dirty="0" err="1"/>
              <a:t>l'eta</a:t>
            </a:r>
            <a:r>
              <a:rPr lang="en-US" dirty="0"/>
              <a:t> </a:t>
            </a:r>
            <a:r>
              <a:rPr lang="en-US" dirty="0" err="1"/>
              <a:t>dell'individuo</a:t>
            </a:r>
            <a:r>
              <a:rPr lang="en-US" dirty="0"/>
              <a:t> e per le </a:t>
            </a:r>
            <a:r>
              <a:rPr lang="en-US" dirty="0" err="1"/>
              <a:t>abilita</a:t>
            </a:r>
            <a:r>
              <a:rPr lang="en-US" dirty="0"/>
              <a:t> </a:t>
            </a:r>
            <a:r>
              <a:rPr lang="en-US" dirty="0" err="1"/>
              <a:t>linguistiche</a:t>
            </a:r>
            <a:r>
              <a:rPr lang="en-US" dirty="0"/>
              <a:t>. Non </a:t>
            </a:r>
            <a:r>
              <a:rPr lang="en-US" dirty="0" err="1"/>
              <a:t>giudicheremo</a:t>
            </a:r>
            <a:r>
              <a:rPr lang="en-US" dirty="0"/>
              <a:t> </a:t>
            </a:r>
            <a:r>
              <a:rPr lang="en-US" dirty="0" err="1"/>
              <a:t>quindi</a:t>
            </a:r>
            <a:r>
              <a:rPr lang="en-US" dirty="0"/>
              <a:t> </a:t>
            </a:r>
            <a:r>
              <a:rPr lang="en-US" dirty="0" err="1"/>
              <a:t>balbuziente</a:t>
            </a:r>
            <a:r>
              <a:rPr lang="en-US" dirty="0"/>
              <a:t> un bambino </a:t>
            </a:r>
            <a:r>
              <a:rPr lang="en-US" dirty="0" err="1"/>
              <a:t>nella</a:t>
            </a:r>
            <a:r>
              <a:rPr lang="en-US" dirty="0"/>
              <a:t> </a:t>
            </a:r>
            <a:r>
              <a:rPr lang="en-US" dirty="0" err="1"/>
              <a:t>fase</a:t>
            </a:r>
            <a:r>
              <a:rPr lang="en-US" dirty="0"/>
              <a:t> di </a:t>
            </a:r>
            <a:r>
              <a:rPr lang="en-US" dirty="0" err="1"/>
              <a:t>lallazione</a:t>
            </a:r>
            <a:r>
              <a:rPr lang="en-US" dirty="0"/>
              <a:t>, la </a:t>
            </a:r>
            <a:r>
              <a:rPr lang="en-US" dirty="0" err="1"/>
              <a:t>balbuzie</a:t>
            </a:r>
            <a:r>
              <a:rPr lang="en-US" dirty="0"/>
              <a:t> non </a:t>
            </a:r>
            <a:r>
              <a:rPr lang="en-US" dirty="0" err="1"/>
              <a:t>viene</a:t>
            </a:r>
            <a:r>
              <a:rPr lang="en-US" dirty="0"/>
              <a:t> </a:t>
            </a:r>
            <a:r>
              <a:rPr lang="en-US" dirty="0" err="1"/>
              <a:t>diagnosticata</a:t>
            </a:r>
            <a:r>
              <a:rPr lang="en-US" dirty="0"/>
              <a:t> se la persona </a:t>
            </a:r>
            <a:r>
              <a:rPr lang="en-US" dirty="0" err="1"/>
              <a:t>presenta</a:t>
            </a:r>
            <a:r>
              <a:rPr lang="en-US" dirty="0"/>
              <a:t> </a:t>
            </a:r>
            <a:r>
              <a:rPr lang="en-US" dirty="0" err="1"/>
              <a:t>saltuari</a:t>
            </a:r>
            <a:r>
              <a:rPr lang="en-US" dirty="0"/>
              <a:t> </a:t>
            </a:r>
            <a:r>
              <a:rPr lang="en-US" dirty="0" err="1"/>
              <a:t>inceppi</a:t>
            </a:r>
            <a:r>
              <a:rPr lang="en-US" dirty="0"/>
              <a:t> o </a:t>
            </a:r>
            <a:r>
              <a:rPr lang="en-US" dirty="0" err="1"/>
              <a:t>ripetizioni</a:t>
            </a:r>
            <a:r>
              <a:rPr lang="en-US" dirty="0"/>
              <a:t> di </a:t>
            </a:r>
            <a:r>
              <a:rPr lang="en-US" dirty="0" err="1"/>
              <a:t>sillabe</a:t>
            </a:r>
            <a:r>
              <a:rPr lang="en-US" dirty="0"/>
              <a:t>, ma solo </a:t>
            </a:r>
            <a:r>
              <a:rPr lang="en-US" dirty="0" err="1"/>
              <a:t>nei</a:t>
            </a:r>
            <a:r>
              <a:rPr lang="en-US" dirty="0"/>
              <a:t> </a:t>
            </a:r>
            <a:r>
              <a:rPr lang="en-US" dirty="0" err="1"/>
              <a:t>casi</a:t>
            </a:r>
            <a:r>
              <a:rPr lang="en-US" dirty="0"/>
              <a:t> in cui </a:t>
            </a:r>
            <a:r>
              <a:rPr lang="en-US" dirty="0" err="1"/>
              <a:t>tali</a:t>
            </a:r>
            <a:r>
              <a:rPr lang="en-US" dirty="0"/>
              <a:t> </a:t>
            </a:r>
            <a:r>
              <a:rPr lang="en-US" dirty="0" err="1"/>
              <a:t>inceppi</a:t>
            </a:r>
            <a:r>
              <a:rPr lang="en-US" dirty="0"/>
              <a:t> </a:t>
            </a:r>
            <a:r>
              <a:rPr lang="en-US" dirty="0" err="1"/>
              <a:t>interferiscono</a:t>
            </a:r>
            <a:r>
              <a:rPr lang="en-US" dirty="0"/>
              <a:t> in </a:t>
            </a:r>
            <a:r>
              <a:rPr lang="en-US" dirty="0" err="1"/>
              <a:t>modo</a:t>
            </a:r>
            <a:r>
              <a:rPr lang="en-US" dirty="0"/>
              <a:t> </a:t>
            </a:r>
            <a:r>
              <a:rPr lang="en-US" dirty="0" err="1"/>
              <a:t>significativo</a:t>
            </a:r>
            <a:r>
              <a:rPr lang="en-US" dirty="0"/>
              <a:t> con la </a:t>
            </a:r>
            <a:r>
              <a:rPr lang="en-US" dirty="0" err="1"/>
              <a:t>comunicazione</a:t>
            </a:r>
            <a:r>
              <a:rPr lang="en-US" dirty="0"/>
              <a:t>. </a:t>
            </a:r>
          </a:p>
          <a:p>
            <a:endParaRPr lang="it-IT" dirty="0"/>
          </a:p>
        </p:txBody>
      </p:sp>
    </p:spTree>
    <p:extLst>
      <p:ext uri="{BB962C8B-B14F-4D97-AF65-F5344CB8AC3E}">
        <p14:creationId xmlns:p14="http://schemas.microsoft.com/office/powerpoint/2010/main" val="898155602"/>
      </p:ext>
    </p:extLst>
  </p:cSld>
  <p:clrMapOvr>
    <a:masterClrMapping/>
  </p:clrMapOvr>
</p:sld>
</file>

<file path=ppt/slides/slide1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76955" y="980728"/>
            <a:ext cx="8964488" cy="4832092"/>
          </a:xfrm>
          <a:prstGeom prst="rect">
            <a:avLst/>
          </a:prstGeom>
        </p:spPr>
        <p:txBody>
          <a:bodyPr wrap="square">
            <a:spAutoFit/>
          </a:bodyPr>
          <a:lstStyle/>
          <a:p>
            <a:r>
              <a:rPr lang="it-IT" sz="2200" dirty="0"/>
              <a:t>Tali strategie prevedono tre tipi di intervento:</a:t>
            </a:r>
          </a:p>
          <a:p>
            <a:r>
              <a:rPr lang="it-IT" sz="2200" dirty="0"/>
              <a:t>1.       Training delle abilità (includono risposte sia cognitive che comportamentali) per gestire le situazioni a rischio.</a:t>
            </a:r>
          </a:p>
          <a:p>
            <a:r>
              <a:rPr lang="it-IT" sz="2200" dirty="0"/>
              <a:t>2.       Ristrutturazione Cognitiva</a:t>
            </a:r>
          </a:p>
          <a:p>
            <a:pPr marL="342900" indent="-342900">
              <a:buAutoNum type="arabicPeriod" startAt="3"/>
            </a:pPr>
            <a:r>
              <a:rPr lang="it-IT" sz="2200" dirty="0"/>
              <a:t>Intervento sullo stile di vita.</a:t>
            </a:r>
          </a:p>
          <a:p>
            <a:endParaRPr lang="it-IT" sz="2200" dirty="0"/>
          </a:p>
          <a:p>
            <a:r>
              <a:rPr lang="it-IT" sz="2200" dirty="0"/>
              <a:t>MODALITA’: </a:t>
            </a:r>
          </a:p>
          <a:p>
            <a:pPr marL="285750" indent="-285750">
              <a:buFont typeface="Arial" pitchFamily="34" charset="0"/>
              <a:buChar char="•"/>
            </a:pPr>
            <a:r>
              <a:rPr lang="it-IT" sz="2200" dirty="0"/>
              <a:t>Fornire informazioni</a:t>
            </a:r>
          </a:p>
          <a:p>
            <a:pPr marL="285750" indent="-285750">
              <a:buFont typeface="Arial" pitchFamily="34" charset="0"/>
              <a:buChar char="•"/>
            </a:pPr>
            <a:r>
              <a:rPr lang="it-IT" sz="2200" dirty="0"/>
              <a:t>Prove comportamentali simulate</a:t>
            </a:r>
          </a:p>
          <a:p>
            <a:pPr marL="285750" indent="-285750">
              <a:buFont typeface="Arial" pitchFamily="34" charset="0"/>
              <a:buChar char="•"/>
            </a:pPr>
            <a:r>
              <a:rPr lang="it-IT" sz="2200" dirty="0" err="1"/>
              <a:t>Role-Playing</a:t>
            </a:r>
            <a:endParaRPr lang="it-IT" sz="2200" dirty="0"/>
          </a:p>
          <a:p>
            <a:pPr marL="285750" indent="-285750">
              <a:buFont typeface="Arial" pitchFamily="34" charset="0"/>
              <a:buChar char="•"/>
            </a:pPr>
            <a:r>
              <a:rPr lang="it-IT" sz="2200" dirty="0"/>
              <a:t>Utilizzo di feed-back valutativo</a:t>
            </a:r>
          </a:p>
          <a:p>
            <a:pPr marL="285750" indent="-285750">
              <a:buFont typeface="Arial" pitchFamily="34" charset="0"/>
              <a:buChar char="•"/>
            </a:pPr>
            <a:r>
              <a:rPr lang="it-IT" sz="2200" dirty="0"/>
              <a:t>Modellamento</a:t>
            </a:r>
          </a:p>
          <a:p>
            <a:pPr marL="285750" indent="-285750">
              <a:buFont typeface="Arial" pitchFamily="34" charset="0"/>
              <a:buChar char="•"/>
            </a:pPr>
            <a:r>
              <a:rPr lang="it-IT" sz="2200" dirty="0" err="1"/>
              <a:t>Homework</a:t>
            </a:r>
            <a:r>
              <a:rPr lang="it-IT" sz="2200" dirty="0"/>
              <a:t>, </a:t>
            </a:r>
          </a:p>
          <a:p>
            <a:pPr marL="285750" indent="-285750">
              <a:buFont typeface="Arial" pitchFamily="34" charset="0"/>
              <a:buChar char="•"/>
            </a:pPr>
            <a:r>
              <a:rPr lang="it-IT" sz="2200" dirty="0"/>
              <a:t>Addestramento in situazioni in immagine</a:t>
            </a:r>
          </a:p>
        </p:txBody>
      </p:sp>
    </p:spTree>
    <p:extLst>
      <p:ext uri="{BB962C8B-B14F-4D97-AF65-F5344CB8AC3E}">
        <p14:creationId xmlns:p14="http://schemas.microsoft.com/office/powerpoint/2010/main" val="65886726"/>
      </p:ext>
    </p:extLst>
  </p:cSld>
  <p:clrMapOvr>
    <a:masterClrMapping/>
  </p:clrMapOvr>
</p:sld>
</file>

<file path=ppt/slides/slide1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692696"/>
            <a:ext cx="8856984" cy="3816429"/>
          </a:xfrm>
          <a:prstGeom prst="rect">
            <a:avLst/>
          </a:prstGeom>
          <a:noFill/>
        </p:spPr>
        <p:txBody>
          <a:bodyPr wrap="square" rtlCol="0">
            <a:spAutoFit/>
          </a:bodyPr>
          <a:lstStyle/>
          <a:p>
            <a:r>
              <a:rPr lang="it-IT" sz="2200" b="1" dirty="0"/>
              <a:t>COMPONENTI PSICODINAMICHE</a:t>
            </a:r>
            <a:endParaRPr lang="it-IT" sz="2200" dirty="0"/>
          </a:p>
          <a:p>
            <a:r>
              <a:rPr lang="it-IT" sz="2200" b="1" dirty="0"/>
              <a:t> </a:t>
            </a:r>
          </a:p>
          <a:p>
            <a:r>
              <a:rPr lang="it-IT" sz="2200" dirty="0"/>
              <a:t>La sua reputazione è piuttosto negativa. Ciò avviene perché il modello psicodinamico non si combina bene con il modello del disturbo. Tuttavia i principi psicodinamici hanno un ruolo importante nella spiegazione e nel trattamenti dell’abuso di sostanze.</a:t>
            </a:r>
          </a:p>
          <a:p>
            <a:endParaRPr lang="it-IT" sz="2200" dirty="0"/>
          </a:p>
          <a:p>
            <a:endParaRPr lang="it-IT" sz="2200" dirty="0"/>
          </a:p>
          <a:p>
            <a:r>
              <a:rPr lang="it-IT" sz="2200" dirty="0"/>
              <a:t>Le teorie psicodinamiche considerano l’abuso di sostanze come un sintomo, o risultato di altre forze e problemi interni al paziente.</a:t>
            </a:r>
          </a:p>
          <a:p>
            <a:endParaRPr lang="it-IT" sz="2200" dirty="0"/>
          </a:p>
        </p:txBody>
      </p:sp>
    </p:spTree>
    <p:extLst>
      <p:ext uri="{BB962C8B-B14F-4D97-AF65-F5344CB8AC3E}">
        <p14:creationId xmlns:p14="http://schemas.microsoft.com/office/powerpoint/2010/main" val="124739206"/>
      </p:ext>
    </p:extLst>
  </p:cSld>
  <p:clrMapOvr>
    <a:masterClrMapping/>
  </p:clrMapOvr>
</p:sld>
</file>

<file path=ppt/slides/slide1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1166843"/>
            <a:ext cx="8496944" cy="3816429"/>
          </a:xfrm>
          <a:prstGeom prst="rect">
            <a:avLst/>
          </a:prstGeom>
        </p:spPr>
        <p:txBody>
          <a:bodyPr wrap="square">
            <a:spAutoFit/>
          </a:bodyPr>
          <a:lstStyle/>
          <a:p>
            <a:r>
              <a:rPr lang="it-IT" sz="2200" dirty="0"/>
              <a:t>Le spiegazioni psicodinamiche tendono a considerare l’abuso di sostanze come una strategia disadattiva di </a:t>
            </a:r>
            <a:r>
              <a:rPr lang="it-IT" sz="2200" dirty="0" err="1"/>
              <a:t>coping</a:t>
            </a:r>
            <a:r>
              <a:rPr lang="it-IT" sz="2200" dirty="0"/>
              <a:t> (o di difesa). L’abuso di droghe viene considerato come uno strumento per rendersi insensibili o evitare emozioni dolorose che l’Io non riesce a tollerare.</a:t>
            </a:r>
          </a:p>
          <a:p>
            <a:endParaRPr lang="it-IT" sz="2200" dirty="0"/>
          </a:p>
          <a:p>
            <a:r>
              <a:rPr lang="it-IT" sz="2200" dirty="0"/>
              <a:t>I tossicodipendenti sviluppano dei meccanismi di difesa:</a:t>
            </a:r>
          </a:p>
          <a:p>
            <a:pPr marL="285750" indent="-285750">
              <a:buFont typeface="Arial" pitchFamily="34" charset="0"/>
              <a:buChar char="•"/>
            </a:pPr>
            <a:r>
              <a:rPr lang="it-IT" sz="2200" dirty="0"/>
              <a:t>la negazione per proteggersi dalla consapevolezza dolorosa dei problemi</a:t>
            </a:r>
          </a:p>
          <a:p>
            <a:pPr marL="285750" indent="-285750">
              <a:buFont typeface="Arial" pitchFamily="34" charset="0"/>
              <a:buChar char="•"/>
            </a:pPr>
            <a:r>
              <a:rPr lang="it-IT" sz="2200" dirty="0"/>
              <a:t>il pensiero onnipotente , i tossicodipendenti spesso sembrano credere di poter controllare e gestire la droga che , in realtà, ha assunto il controllo su di loro.</a:t>
            </a:r>
          </a:p>
        </p:txBody>
      </p:sp>
    </p:spTree>
    <p:extLst>
      <p:ext uri="{BB962C8B-B14F-4D97-AF65-F5344CB8AC3E}">
        <p14:creationId xmlns:p14="http://schemas.microsoft.com/office/powerpoint/2010/main" val="2976814648"/>
      </p:ext>
    </p:extLst>
  </p:cSld>
  <p:clrMapOvr>
    <a:masterClrMapping/>
  </p:clrMapOvr>
</p:sld>
</file>

<file path=ppt/slides/slide1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07577" y="980728"/>
            <a:ext cx="8784976" cy="3816429"/>
          </a:xfrm>
          <a:prstGeom prst="rect">
            <a:avLst/>
          </a:prstGeom>
          <a:noFill/>
        </p:spPr>
        <p:txBody>
          <a:bodyPr wrap="square" rtlCol="0">
            <a:spAutoFit/>
          </a:bodyPr>
          <a:lstStyle/>
          <a:p>
            <a:r>
              <a:rPr lang="it-IT" sz="2200" b="1" dirty="0"/>
              <a:t>INTERVENTI PSICODIAMICI</a:t>
            </a:r>
          </a:p>
          <a:p>
            <a:endParaRPr lang="it-IT" sz="2200" dirty="0"/>
          </a:p>
          <a:p>
            <a:r>
              <a:rPr lang="it-IT" sz="2200" dirty="0"/>
              <a:t>Gli interventi di solito sono terapie strutturate direttive, spesso con una componente biologica e quindi raramente gli interventi psicodinamici tradizionali costituiscono la prima scelta di trattamento; ma comunque esse hanno un importante ruolo aggiuntivo.</a:t>
            </a:r>
          </a:p>
          <a:p>
            <a:endParaRPr lang="it-IT" sz="2200" dirty="0"/>
          </a:p>
          <a:p>
            <a:r>
              <a:rPr lang="it-IT" sz="2200" dirty="0"/>
              <a:t>Trattamenti psicoterapeutici sono ampliamente utilizzati per i disturbi da uso di sostanze e includono terapie individuali, familiari o e di gruppo, ciascuna con vari orientamenti.</a:t>
            </a:r>
          </a:p>
          <a:p>
            <a:endParaRPr lang="it-IT" sz="2200" dirty="0"/>
          </a:p>
        </p:txBody>
      </p:sp>
    </p:spTree>
    <p:extLst>
      <p:ext uri="{BB962C8B-B14F-4D97-AF65-F5344CB8AC3E}">
        <p14:creationId xmlns:p14="http://schemas.microsoft.com/office/powerpoint/2010/main" val="2653505656"/>
      </p:ext>
    </p:extLst>
  </p:cSld>
  <p:clrMapOvr>
    <a:masterClrMapping/>
  </p:clrMapOvr>
</p:sld>
</file>

<file path=ppt/slides/slide1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335846"/>
            <a:ext cx="8424936" cy="5170646"/>
          </a:xfrm>
          <a:prstGeom prst="rect">
            <a:avLst/>
          </a:prstGeom>
        </p:spPr>
        <p:txBody>
          <a:bodyPr wrap="square">
            <a:spAutoFit/>
          </a:bodyPr>
          <a:lstStyle/>
          <a:p>
            <a:r>
              <a:rPr lang="it-IT" sz="2200" dirty="0"/>
              <a:t>Quando la psicoterapia viene utilizzata nel trattamento delle dipendenze, essa deve occuparsi dei comportamenti legati alla dipendenza e dei pensieri e sentimenti che sembrano incoraggiarli, sostenerli o che ne sono il risultato. Insieme agli obiettivi specifici per la dipendenza che, per definizione, comportano la cessazione dell’</a:t>
            </a:r>
            <a:r>
              <a:rPr lang="it-IT" sz="2200" dirty="0" err="1"/>
              <a:t>autosomministrazione</a:t>
            </a:r>
            <a:r>
              <a:rPr lang="it-IT" sz="2200" dirty="0"/>
              <a:t> della sostanza, la psicoterapia tratta temi inerenti ad altri aspetti della vita dei pazienti, sia passati che presenti, supponendo che alcuni di questi contribuiscono al loro attuale uso di sostanze.</a:t>
            </a:r>
          </a:p>
          <a:p>
            <a:endParaRPr lang="it-IT" sz="2200" dirty="0"/>
          </a:p>
          <a:p>
            <a:r>
              <a:rPr lang="it-IT" sz="2200" dirty="0"/>
              <a:t>Il terapeuta tenta, attraverso l’uso di interpretazioni della relazione emotiva </a:t>
            </a:r>
            <a:r>
              <a:rPr lang="it-IT" sz="2200" dirty="0" err="1"/>
              <a:t>supportiva</a:t>
            </a:r>
            <a:r>
              <a:rPr lang="it-IT" sz="2200" dirty="0"/>
              <a:t>, di aiutare il paziente a sviluppare migliori abilità per gestire le emozioni problematiche. Gli interventi psicodinamici mirano a migliorare autostima, auto-accettazione, abilità dell’Io e le relazioni, al fine di ridurre il bisogno dell’utilizzo di droga.</a:t>
            </a:r>
          </a:p>
        </p:txBody>
      </p:sp>
    </p:spTree>
    <p:extLst>
      <p:ext uri="{BB962C8B-B14F-4D97-AF65-F5344CB8AC3E}">
        <p14:creationId xmlns:p14="http://schemas.microsoft.com/office/powerpoint/2010/main" val="2945881660"/>
      </p:ext>
    </p:extLst>
  </p:cSld>
  <p:clrMapOvr>
    <a:masterClrMapping/>
  </p:clrMapOvr>
</p:sld>
</file>

<file path=ppt/slides/slide1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9512" y="260648"/>
            <a:ext cx="8568952" cy="6801862"/>
          </a:xfrm>
          <a:prstGeom prst="rect">
            <a:avLst/>
          </a:prstGeom>
          <a:noFill/>
        </p:spPr>
        <p:txBody>
          <a:bodyPr wrap="square" rtlCol="0">
            <a:spAutoFit/>
          </a:bodyPr>
          <a:lstStyle/>
          <a:p>
            <a:r>
              <a:rPr lang="it-IT" sz="2200" b="1" dirty="0"/>
              <a:t>TRATTAMENTO MULTIMODALE INTEGRATO</a:t>
            </a:r>
          </a:p>
          <a:p>
            <a:endParaRPr lang="it-IT" sz="2200" dirty="0"/>
          </a:p>
          <a:p>
            <a:r>
              <a:rPr lang="it-IT" sz="2200" dirty="0"/>
              <a:t>La tossicodipendenza ha una natura </a:t>
            </a:r>
            <a:r>
              <a:rPr lang="it-IT" sz="2200" dirty="0" err="1"/>
              <a:t>bio</a:t>
            </a:r>
            <a:r>
              <a:rPr lang="it-IT" sz="2200" dirty="0"/>
              <a:t>-</a:t>
            </a:r>
            <a:r>
              <a:rPr lang="it-IT" sz="2200" dirty="0" err="1"/>
              <a:t>psico</a:t>
            </a:r>
            <a:r>
              <a:rPr lang="it-IT" sz="2200" dirty="0"/>
              <a:t>-sociale per questo è necessario che  il suo trattamento comporti attività integrate di tipo medico, psicologico-relazionale e socio-riabilitativo, per affrontare la malattia nella sua totalità.</a:t>
            </a:r>
          </a:p>
          <a:p>
            <a:endParaRPr lang="it-IT" sz="2200" dirty="0"/>
          </a:p>
          <a:p>
            <a:r>
              <a:rPr lang="it-IT" sz="2200" dirty="0"/>
              <a:t>È pratica comune che un soggetto trattato con una qualche forma di terapia farmacologica riceva anche una qualche forma di trattamento psicologico individuale, di gruppo o familiare, o una forma di auto-aiuto, o un intervento di tipo socioriabilitativo o assistenziale.</a:t>
            </a:r>
          </a:p>
          <a:p>
            <a:endParaRPr lang="it-IT" sz="2200" dirty="0"/>
          </a:p>
          <a:p>
            <a:r>
              <a:rPr lang="it-IT" sz="2200" dirty="0"/>
              <a:t>Tali interventi devono essere somministrati in una logica “unitaria”, da parte di una équipe multidisciplinare ed essere integrati tra loro. </a:t>
            </a:r>
          </a:p>
          <a:p>
            <a:endParaRPr lang="it-IT" sz="2200" dirty="0"/>
          </a:p>
          <a:p>
            <a:r>
              <a:rPr lang="it-IT" sz="2200" dirty="0"/>
              <a:t>Il trattamento multimodale integrato va naturalmente applicato tenendo conto del grado di motivazione ed accettazione dello stesso da parte del soggetto.</a:t>
            </a:r>
          </a:p>
          <a:p>
            <a:r>
              <a:rPr lang="it-IT" sz="2200" dirty="0"/>
              <a:t> </a:t>
            </a:r>
          </a:p>
          <a:p>
            <a:endParaRPr lang="it-IT" dirty="0"/>
          </a:p>
        </p:txBody>
      </p:sp>
    </p:spTree>
    <p:extLst>
      <p:ext uri="{BB962C8B-B14F-4D97-AF65-F5344CB8AC3E}">
        <p14:creationId xmlns:p14="http://schemas.microsoft.com/office/powerpoint/2010/main" val="3101853659"/>
      </p:ext>
    </p:extLst>
  </p:cSld>
  <p:clrMapOvr>
    <a:masterClrMapping/>
  </p:clrMapOvr>
</p:sld>
</file>

<file path=ppt/slides/slide1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60721" y="116632"/>
            <a:ext cx="8784976" cy="6186309"/>
          </a:xfrm>
          <a:prstGeom prst="rect">
            <a:avLst/>
          </a:prstGeom>
        </p:spPr>
        <p:txBody>
          <a:bodyPr wrap="square">
            <a:spAutoFit/>
          </a:bodyPr>
          <a:lstStyle/>
          <a:p>
            <a:r>
              <a:rPr lang="it-IT" sz="2200" b="1" dirty="0"/>
              <a:t>Elementi del Trattamento Multimodale Integrato</a:t>
            </a:r>
          </a:p>
          <a:p>
            <a:endParaRPr lang="it-IT" sz="2200" dirty="0"/>
          </a:p>
          <a:p>
            <a:r>
              <a:rPr lang="it-IT" sz="2200" dirty="0"/>
              <a:t>1. Attività medica:</a:t>
            </a:r>
          </a:p>
          <a:p>
            <a:r>
              <a:rPr lang="it-IT" sz="2200" dirty="0"/>
              <a:t>– controlli medici generali e infettivi (connessi</a:t>
            </a:r>
          </a:p>
          <a:p>
            <a:r>
              <a:rPr lang="it-IT" sz="2200" dirty="0"/>
              <a:t>all’infezione HIV)</a:t>
            </a:r>
          </a:p>
          <a:p>
            <a:r>
              <a:rPr lang="it-IT" sz="2200" dirty="0"/>
              <a:t>– disintossicazione (ambulatoriale, ospedaliera)</a:t>
            </a:r>
          </a:p>
          <a:p>
            <a:r>
              <a:rPr lang="it-IT" sz="2200" dirty="0"/>
              <a:t>– assistenza in carcere</a:t>
            </a:r>
          </a:p>
          <a:p>
            <a:r>
              <a:rPr lang="it-IT" sz="2200" dirty="0"/>
              <a:t>– trattamento con metadone: a breve termine (disintossicazione) e a lungo termine (mantenimento)</a:t>
            </a:r>
          </a:p>
          <a:p>
            <a:r>
              <a:rPr lang="it-IT" sz="2200" dirty="0"/>
              <a:t>– trattamento con </a:t>
            </a:r>
            <a:r>
              <a:rPr lang="it-IT" sz="2200" dirty="0" err="1"/>
              <a:t>naltrexone</a:t>
            </a:r>
            <a:endParaRPr lang="it-IT" sz="2200" dirty="0"/>
          </a:p>
          <a:p>
            <a:r>
              <a:rPr lang="it-IT" sz="2200" dirty="0"/>
              <a:t>– trattamento di disordini psichiatrici</a:t>
            </a:r>
          </a:p>
          <a:p>
            <a:endParaRPr lang="it-IT" sz="2200" dirty="0"/>
          </a:p>
          <a:p>
            <a:r>
              <a:rPr lang="it-IT" sz="2200" dirty="0"/>
              <a:t>2. Attività psicologica:</a:t>
            </a:r>
          </a:p>
          <a:p>
            <a:r>
              <a:rPr lang="it-IT" sz="2200" dirty="0"/>
              <a:t>– colloqui di appoggio</a:t>
            </a:r>
          </a:p>
          <a:p>
            <a:r>
              <a:rPr lang="it-IT" sz="2200" dirty="0"/>
              <a:t>– colloqui psicoterapici</a:t>
            </a:r>
          </a:p>
          <a:p>
            <a:r>
              <a:rPr lang="it-IT" sz="2200" dirty="0"/>
              <a:t>– terapia familiare</a:t>
            </a:r>
          </a:p>
          <a:p>
            <a:r>
              <a:rPr lang="it-IT" sz="2200" dirty="0"/>
              <a:t>– gruppi di discussione/terapia</a:t>
            </a:r>
          </a:p>
          <a:p>
            <a:endParaRPr lang="it-IT" sz="2200" dirty="0"/>
          </a:p>
        </p:txBody>
      </p:sp>
    </p:spTree>
    <p:extLst>
      <p:ext uri="{BB962C8B-B14F-4D97-AF65-F5344CB8AC3E}">
        <p14:creationId xmlns:p14="http://schemas.microsoft.com/office/powerpoint/2010/main" val="445623871"/>
      </p:ext>
    </p:extLst>
  </p:cSld>
  <p:clrMapOvr>
    <a:masterClrMapping/>
  </p:clrMapOvr>
</p:sld>
</file>

<file path=ppt/slides/slide1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260648"/>
            <a:ext cx="8784976" cy="7140416"/>
          </a:xfrm>
          <a:prstGeom prst="rect">
            <a:avLst/>
          </a:prstGeom>
          <a:noFill/>
        </p:spPr>
        <p:txBody>
          <a:bodyPr wrap="square" rtlCol="0">
            <a:spAutoFit/>
          </a:bodyPr>
          <a:lstStyle/>
          <a:p>
            <a:r>
              <a:rPr lang="it-IT" sz="2200" dirty="0"/>
              <a:t>3. Attività di assistenza sociale:</a:t>
            </a:r>
          </a:p>
          <a:p>
            <a:r>
              <a:rPr lang="it-IT" sz="2200" dirty="0"/>
              <a:t>– assistenza domiciliare</a:t>
            </a:r>
          </a:p>
          <a:p>
            <a:r>
              <a:rPr lang="it-IT" sz="2200" dirty="0"/>
              <a:t>– vitto/alloggio/sussidio</a:t>
            </a:r>
          </a:p>
          <a:p>
            <a:r>
              <a:rPr lang="it-IT" sz="2200" dirty="0"/>
              <a:t>– problemi di lavoro</a:t>
            </a:r>
          </a:p>
          <a:p>
            <a:endParaRPr lang="it-IT" sz="2200" dirty="0"/>
          </a:p>
          <a:p>
            <a:r>
              <a:rPr lang="it-IT" sz="2200" dirty="0"/>
              <a:t>4. Attivazione di percorsi di recupero:</a:t>
            </a:r>
          </a:p>
          <a:p>
            <a:r>
              <a:rPr lang="it-IT" sz="2200" dirty="0"/>
              <a:t>– avvio a Comunità Terapeutiche per ex-tossicodipendenti</a:t>
            </a:r>
          </a:p>
          <a:p>
            <a:r>
              <a:rPr lang="it-IT" sz="2200" dirty="0"/>
              <a:t>– gestione di attività terapeutiche residenziali pubbliche</a:t>
            </a:r>
          </a:p>
          <a:p>
            <a:r>
              <a:rPr lang="it-IT" sz="2200" dirty="0"/>
              <a:t>– sostegno a gruppi di auto-aiuto (AA, NA, CAT)</a:t>
            </a:r>
          </a:p>
          <a:p>
            <a:r>
              <a:rPr lang="it-IT" sz="2200" dirty="0"/>
              <a:t>I Servizi per le tossicodipendenze (</a:t>
            </a:r>
            <a:r>
              <a:rPr lang="it-IT" sz="2200" dirty="0" err="1"/>
              <a:t>Ser.T</a:t>
            </a:r>
            <a:r>
              <a:rPr lang="it-IT" sz="2200" dirty="0"/>
              <a:t>.) assicurano la disponibilità dei</a:t>
            </a:r>
          </a:p>
          <a:p>
            <a:r>
              <a:rPr lang="it-IT" sz="2200" dirty="0"/>
              <a:t>principali trattamenti. Tali trattamenti possono essere elencati come segue:</a:t>
            </a:r>
          </a:p>
          <a:p>
            <a:r>
              <a:rPr lang="it-IT" sz="2200" dirty="0"/>
              <a:t>– Interventi per la riduzione del rischio</a:t>
            </a:r>
          </a:p>
          <a:p>
            <a:r>
              <a:rPr lang="it-IT" sz="2200" dirty="0"/>
              <a:t>– Trattamenti con agonisti</a:t>
            </a:r>
          </a:p>
          <a:p>
            <a:r>
              <a:rPr lang="it-IT" sz="2200" dirty="0"/>
              <a:t>– Trattamenti di disintossicazione (</a:t>
            </a:r>
            <a:r>
              <a:rPr lang="it-IT" sz="2200" dirty="0" err="1"/>
              <a:t>antiastinenziali</a:t>
            </a:r>
            <a:r>
              <a:rPr lang="it-IT" sz="2200" dirty="0"/>
              <a:t>)</a:t>
            </a:r>
          </a:p>
          <a:p>
            <a:r>
              <a:rPr lang="it-IT" sz="2200" dirty="0"/>
              <a:t>– Trattamenti con antagonisti</a:t>
            </a:r>
          </a:p>
          <a:p>
            <a:r>
              <a:rPr lang="it-IT" sz="2200" dirty="0"/>
              <a:t>– Trattamenti psicologici</a:t>
            </a:r>
          </a:p>
          <a:p>
            <a:r>
              <a:rPr lang="it-IT" sz="2200" dirty="0"/>
              <a:t>– Trattamento dei problemi sociali</a:t>
            </a:r>
          </a:p>
          <a:p>
            <a:r>
              <a:rPr lang="it-IT" sz="2200" dirty="0"/>
              <a:t>– Autoaiuto</a:t>
            </a:r>
          </a:p>
          <a:p>
            <a:r>
              <a:rPr lang="it-IT" sz="2200" dirty="0"/>
              <a:t>– Trattamento comunitario</a:t>
            </a:r>
          </a:p>
          <a:p>
            <a:r>
              <a:rPr lang="it-IT" sz="2200" b="1" dirty="0"/>
              <a:t> </a:t>
            </a:r>
            <a:endParaRPr lang="it-IT" sz="2200" dirty="0"/>
          </a:p>
          <a:p>
            <a:endParaRPr lang="it-IT" dirty="0"/>
          </a:p>
        </p:txBody>
      </p:sp>
    </p:spTree>
    <p:extLst>
      <p:ext uri="{BB962C8B-B14F-4D97-AF65-F5344CB8AC3E}">
        <p14:creationId xmlns:p14="http://schemas.microsoft.com/office/powerpoint/2010/main" val="347231903"/>
      </p:ext>
    </p:extLst>
  </p:cSld>
  <p:clrMapOvr>
    <a:masterClrMapping/>
  </p:clrMapOvr>
</p:sld>
</file>

<file path=ppt/slides/slide1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07504" y="188640"/>
            <a:ext cx="8856984" cy="6063198"/>
          </a:xfrm>
          <a:prstGeom prst="rect">
            <a:avLst/>
          </a:prstGeom>
        </p:spPr>
        <p:txBody>
          <a:bodyPr wrap="square">
            <a:spAutoFit/>
          </a:bodyPr>
          <a:lstStyle/>
          <a:p>
            <a:r>
              <a:rPr lang="it-IT" sz="2200" b="1" dirty="0"/>
              <a:t>TERAPIA PER GLI OPPIACEI</a:t>
            </a:r>
            <a:endParaRPr lang="it-IT" sz="2200" dirty="0"/>
          </a:p>
          <a:p>
            <a:endParaRPr lang="it-IT" sz="2200" dirty="0"/>
          </a:p>
          <a:p>
            <a:r>
              <a:rPr lang="it-IT" sz="2200" dirty="0"/>
              <a:t>I trattamenti di maggior numero e con maggior efficacia per quanto riguarda l’abuso di sostanze sono quelle che riguardano l’eroina. </a:t>
            </a:r>
          </a:p>
          <a:p>
            <a:endParaRPr lang="it-IT" sz="2200" dirty="0"/>
          </a:p>
          <a:p>
            <a:r>
              <a:rPr lang="it-IT" sz="2200" dirty="0"/>
              <a:t>Sono trattamenti capaci di coprire tutte le aree di necessità dei pazienti, e abbastanza, conosciuti da poter essere praticati a livello di base, in strutture di primo livello, generalmente senza la necessità del ricovero, il quale si pone esclusivamente per pazienti particolarmente problematici </a:t>
            </a:r>
            <a:r>
              <a:rPr lang="it-IT" sz="2200" dirty="0" err="1"/>
              <a:t>polidipendenti</a:t>
            </a:r>
            <a:r>
              <a:rPr lang="it-IT" sz="2200" dirty="0"/>
              <a:t> cioè affetti da disordini mentali in aggiunta alla dipendenza.</a:t>
            </a:r>
          </a:p>
          <a:p>
            <a:endParaRPr lang="it-IT" sz="2200" dirty="0"/>
          </a:p>
          <a:p>
            <a:r>
              <a:rPr lang="it-IT" sz="2200" dirty="0"/>
              <a:t>Per il trattamento degli oppiacei abbiamo due strategie:</a:t>
            </a:r>
          </a:p>
          <a:p>
            <a:pPr marL="285750" lvl="0" indent="-285750">
              <a:buFont typeface="Arial" pitchFamily="34" charset="0"/>
              <a:buChar char="•"/>
            </a:pPr>
            <a:r>
              <a:rPr lang="it-IT" sz="2200" dirty="0"/>
              <a:t>La terapia agonista sostitutiva con il </a:t>
            </a:r>
            <a:r>
              <a:rPr lang="it-IT" sz="2200" b="1" dirty="0"/>
              <a:t>metadone</a:t>
            </a:r>
            <a:r>
              <a:rPr lang="it-IT" sz="2200" dirty="0"/>
              <a:t> </a:t>
            </a:r>
          </a:p>
          <a:p>
            <a:pPr marL="285750" lvl="0" indent="-285750">
              <a:buFont typeface="Arial" pitchFamily="34" charset="0"/>
              <a:buChar char="•"/>
            </a:pPr>
            <a:r>
              <a:rPr lang="it-IT" sz="2200" dirty="0"/>
              <a:t>La terapia antagonistica con </a:t>
            </a:r>
            <a:r>
              <a:rPr lang="it-IT" sz="2200" b="1" dirty="0"/>
              <a:t>Naloxone/</a:t>
            </a:r>
            <a:r>
              <a:rPr lang="it-IT" sz="2200" b="1" dirty="0" err="1"/>
              <a:t>Naltrexone</a:t>
            </a:r>
            <a:r>
              <a:rPr lang="it-IT" sz="2200" dirty="0"/>
              <a:t>. </a:t>
            </a:r>
          </a:p>
          <a:p>
            <a:pPr marL="285750" lvl="0" indent="-285750">
              <a:buFont typeface="Arial" pitchFamily="34" charset="0"/>
              <a:buChar char="•"/>
            </a:pPr>
            <a:endParaRPr lang="it-IT" sz="2200" dirty="0"/>
          </a:p>
          <a:p>
            <a:pPr lvl="0"/>
            <a:r>
              <a:rPr lang="it-IT" sz="2200" dirty="0"/>
              <a:t>Entrambe presentano vantaggi e svantaggi.</a:t>
            </a:r>
          </a:p>
          <a:p>
            <a:pPr lvl="0"/>
            <a:endParaRPr lang="it-IT" dirty="0"/>
          </a:p>
          <a:p>
            <a:endParaRPr lang="it-IT" dirty="0"/>
          </a:p>
        </p:txBody>
      </p:sp>
    </p:spTree>
    <p:extLst>
      <p:ext uri="{BB962C8B-B14F-4D97-AF65-F5344CB8AC3E}">
        <p14:creationId xmlns:p14="http://schemas.microsoft.com/office/powerpoint/2010/main" val="52228961"/>
      </p:ext>
    </p:extLst>
  </p:cSld>
  <p:clrMapOvr>
    <a:masterClrMapping/>
  </p:clrMapOvr>
</p:sld>
</file>

<file path=ppt/slides/slide1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9512" y="260648"/>
            <a:ext cx="8640960" cy="6463308"/>
          </a:xfrm>
          <a:prstGeom prst="rect">
            <a:avLst/>
          </a:prstGeom>
          <a:noFill/>
        </p:spPr>
        <p:txBody>
          <a:bodyPr wrap="square" rtlCol="0">
            <a:spAutoFit/>
          </a:bodyPr>
          <a:lstStyle/>
          <a:p>
            <a:pPr lvl="0"/>
            <a:r>
              <a:rPr lang="it-IT" sz="2200" dirty="0"/>
              <a:t>La terapia agonista sostitutiva con il </a:t>
            </a:r>
            <a:r>
              <a:rPr lang="it-IT" sz="2200" b="1" dirty="0"/>
              <a:t>metadone</a:t>
            </a:r>
            <a:r>
              <a:rPr lang="it-IT" sz="2200" dirty="0"/>
              <a:t> è un farmaco che può essere somministrato a bassi dosaggi e presenta una buona efficacia e pochi effetti collaterali.</a:t>
            </a:r>
          </a:p>
          <a:p>
            <a:r>
              <a:rPr lang="it-IT" sz="2200" dirty="0"/>
              <a:t> </a:t>
            </a:r>
          </a:p>
          <a:p>
            <a:r>
              <a:rPr lang="it-IT" sz="2200" dirty="0"/>
              <a:t>Vantaggi:</a:t>
            </a:r>
          </a:p>
          <a:p>
            <a:pPr marL="285750" lvl="0" indent="-285750">
              <a:buFont typeface="Arial" pitchFamily="34" charset="0"/>
              <a:buChar char="•"/>
            </a:pPr>
            <a:r>
              <a:rPr lang="it-IT" sz="2200" dirty="0"/>
              <a:t>Disassuefazione dal rito del buco e quindi una minor possibilità di riscontrare infezioni;</a:t>
            </a:r>
          </a:p>
          <a:p>
            <a:pPr marL="285750" lvl="0" indent="-285750">
              <a:buFont typeface="Arial" pitchFamily="34" charset="0"/>
              <a:buChar char="•"/>
            </a:pPr>
            <a:r>
              <a:rPr lang="it-IT" sz="2200" dirty="0"/>
              <a:t>Riduzione della crisi </a:t>
            </a:r>
            <a:r>
              <a:rPr lang="it-IT" sz="2200" dirty="0" err="1"/>
              <a:t>astinenziale</a:t>
            </a:r>
            <a:r>
              <a:rPr lang="it-IT" sz="2200" dirty="0"/>
              <a:t> poiché mentre l’eroina dopo 3 ore si estingue portando il soggetto in astinenza, il metadone è un farmaco che rimane stabile a livello ematico  per 22-56 ore.</a:t>
            </a:r>
          </a:p>
          <a:p>
            <a:pPr marL="285750" lvl="0" indent="-285750">
              <a:buFont typeface="Arial" pitchFamily="34" charset="0"/>
              <a:buChar char="•"/>
            </a:pPr>
            <a:r>
              <a:rPr lang="it-IT" sz="2200" dirty="0"/>
              <a:t>Ha un antagonista in caso di overdose.</a:t>
            </a:r>
          </a:p>
          <a:p>
            <a:pPr marL="285750" lvl="0" indent="-285750">
              <a:buFont typeface="Arial" pitchFamily="34" charset="0"/>
              <a:buChar char="•"/>
            </a:pPr>
            <a:r>
              <a:rPr lang="it-IT" sz="2200" dirty="0"/>
              <a:t>Ha un tasso di adesione elevatissimo.</a:t>
            </a:r>
          </a:p>
          <a:p>
            <a:pPr marL="285750" lvl="0" indent="-285750">
              <a:buFont typeface="Arial" pitchFamily="34" charset="0"/>
              <a:buChar char="•"/>
            </a:pPr>
            <a:r>
              <a:rPr lang="it-IT" sz="2200" dirty="0"/>
              <a:t>Presenta scarsa tossicità e scarsi effetti collaterali a lungo termine (stipsi, riduzione libido).</a:t>
            </a:r>
          </a:p>
          <a:p>
            <a:r>
              <a:rPr lang="it-IT" sz="2200" dirty="0"/>
              <a:t> </a:t>
            </a:r>
          </a:p>
          <a:p>
            <a:r>
              <a:rPr lang="it-IT" sz="2200" dirty="0"/>
              <a:t>Svantaggi:</a:t>
            </a:r>
          </a:p>
          <a:p>
            <a:pPr marL="285750" lvl="0" indent="-285750">
              <a:buFont typeface="Arial" pitchFamily="34" charset="0"/>
              <a:buChar char="•"/>
            </a:pPr>
            <a:r>
              <a:rPr lang="it-IT" sz="2200" dirty="0"/>
              <a:t>La persona rimane legata al metadone, viene semplicemente sostituita la sostanza per la quale è dipendente. </a:t>
            </a:r>
          </a:p>
          <a:p>
            <a:r>
              <a:rPr lang="it-IT" dirty="0"/>
              <a:t> </a:t>
            </a:r>
          </a:p>
        </p:txBody>
      </p:sp>
    </p:spTree>
    <p:extLst>
      <p:ext uri="{BB962C8B-B14F-4D97-AF65-F5344CB8AC3E}">
        <p14:creationId xmlns:p14="http://schemas.microsoft.com/office/powerpoint/2010/main" val="54980455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en-US" dirty="0"/>
              <a:t>La </a:t>
            </a:r>
            <a:r>
              <a:rPr lang="en-US" dirty="0" err="1"/>
              <a:t>balbuzie</a:t>
            </a:r>
            <a:r>
              <a:rPr lang="en-US" dirty="0"/>
              <a:t> </a:t>
            </a:r>
            <a:r>
              <a:rPr lang="en-US" dirty="0" err="1"/>
              <a:t>viene</a:t>
            </a:r>
            <a:r>
              <a:rPr lang="en-US" dirty="0"/>
              <a:t> </a:t>
            </a:r>
            <a:r>
              <a:rPr lang="en-US" dirty="0" err="1"/>
              <a:t>diagnosticata</a:t>
            </a:r>
            <a:r>
              <a:rPr lang="en-US" dirty="0"/>
              <a:t> solo </a:t>
            </a:r>
            <a:r>
              <a:rPr lang="en-US" dirty="0" err="1"/>
              <a:t>quando</a:t>
            </a:r>
            <a:r>
              <a:rPr lang="en-US" dirty="0"/>
              <a:t> le </a:t>
            </a:r>
            <a:r>
              <a:rPr lang="en-US" dirty="0" err="1"/>
              <a:t>difficoltà</a:t>
            </a:r>
            <a:r>
              <a:rPr lang="en-US" dirty="0"/>
              <a:t> </a:t>
            </a:r>
            <a:r>
              <a:rPr lang="en-US" dirty="0" err="1"/>
              <a:t>espressive</a:t>
            </a:r>
            <a:r>
              <a:rPr lang="en-US" dirty="0"/>
              <a:t> </a:t>
            </a:r>
            <a:r>
              <a:rPr lang="en-US" dirty="0" err="1"/>
              <a:t>interferiscono</a:t>
            </a:r>
            <a:r>
              <a:rPr lang="en-US" dirty="0"/>
              <a:t> </a:t>
            </a:r>
            <a:r>
              <a:rPr lang="en-US" dirty="0" err="1"/>
              <a:t>profondamente</a:t>
            </a:r>
            <a:r>
              <a:rPr lang="en-US" dirty="0"/>
              <a:t> e </a:t>
            </a:r>
            <a:r>
              <a:rPr lang="en-US" dirty="0" err="1"/>
              <a:t>persistentemente</a:t>
            </a:r>
            <a:r>
              <a:rPr lang="en-US" dirty="0"/>
              <a:t> con la vita </a:t>
            </a:r>
            <a:r>
              <a:rPr lang="en-US" dirty="0" err="1"/>
              <a:t>scolastica</a:t>
            </a:r>
            <a:r>
              <a:rPr lang="en-US" dirty="0"/>
              <a:t>, </a:t>
            </a:r>
            <a:r>
              <a:rPr lang="en-US" dirty="0" err="1"/>
              <a:t>lavorativa</a:t>
            </a:r>
            <a:r>
              <a:rPr lang="en-US" dirty="0"/>
              <a:t> e </a:t>
            </a:r>
            <a:r>
              <a:rPr lang="en-US" dirty="0" err="1"/>
              <a:t>relazionale</a:t>
            </a:r>
            <a:r>
              <a:rPr lang="en-US" dirty="0"/>
              <a:t>.</a:t>
            </a:r>
          </a:p>
          <a:p>
            <a:r>
              <a:rPr lang="en-US" dirty="0"/>
              <a:t>La </a:t>
            </a:r>
            <a:r>
              <a:rPr lang="en-US" dirty="0" err="1"/>
              <a:t>balbuzie</a:t>
            </a:r>
            <a:r>
              <a:rPr lang="en-US" dirty="0"/>
              <a:t> </a:t>
            </a:r>
            <a:r>
              <a:rPr lang="en-US" dirty="0" err="1"/>
              <a:t>si</a:t>
            </a:r>
            <a:r>
              <a:rPr lang="en-US" dirty="0"/>
              <a:t> </a:t>
            </a:r>
            <a:r>
              <a:rPr lang="en-US" dirty="0" err="1"/>
              <a:t>presenta</a:t>
            </a:r>
            <a:r>
              <a:rPr lang="en-US" dirty="0"/>
              <a:t> in </a:t>
            </a:r>
            <a:r>
              <a:rPr lang="en-US" dirty="0" err="1"/>
              <a:t>modo</a:t>
            </a:r>
            <a:r>
              <a:rPr lang="en-US" dirty="0"/>
              <a:t> </a:t>
            </a:r>
            <a:r>
              <a:rPr lang="en-US" dirty="0" err="1"/>
              <a:t>diverso</a:t>
            </a:r>
            <a:r>
              <a:rPr lang="en-US" dirty="0"/>
              <a:t> </a:t>
            </a:r>
            <a:r>
              <a:rPr lang="en-US" dirty="0" err="1"/>
              <a:t>nelle</a:t>
            </a:r>
            <a:r>
              <a:rPr lang="en-US" dirty="0"/>
              <a:t> diverse </a:t>
            </a:r>
            <a:r>
              <a:rPr lang="en-US" dirty="0" err="1"/>
              <a:t>situazioni</a:t>
            </a:r>
            <a:r>
              <a:rPr lang="en-US" dirty="0"/>
              <a:t> </a:t>
            </a:r>
            <a:r>
              <a:rPr lang="en-US" dirty="0" err="1"/>
              <a:t>ed</a:t>
            </a:r>
            <a:r>
              <a:rPr lang="en-US" dirty="0"/>
              <a:t> è </a:t>
            </a:r>
            <a:r>
              <a:rPr lang="en-US" dirty="0" err="1"/>
              <a:t>spesso</a:t>
            </a:r>
            <a:r>
              <a:rPr lang="en-US" dirty="0"/>
              <a:t> </a:t>
            </a:r>
            <a:r>
              <a:rPr lang="en-US" dirty="0" err="1"/>
              <a:t>più</a:t>
            </a:r>
            <a:r>
              <a:rPr lang="en-US" dirty="0"/>
              <a:t> grave </a:t>
            </a:r>
            <a:r>
              <a:rPr lang="en-US" dirty="0" err="1"/>
              <a:t>quando</a:t>
            </a:r>
            <a:r>
              <a:rPr lang="en-US" dirty="0"/>
              <a:t> vi è </a:t>
            </a:r>
            <a:r>
              <a:rPr lang="en-US" dirty="0" err="1"/>
              <a:t>una</a:t>
            </a:r>
            <a:r>
              <a:rPr lang="en-US" dirty="0"/>
              <a:t> forte </a:t>
            </a:r>
            <a:r>
              <a:rPr lang="en-US" dirty="0" err="1"/>
              <a:t>pressione</a:t>
            </a:r>
            <a:r>
              <a:rPr lang="en-US" dirty="0"/>
              <a:t> a </a:t>
            </a:r>
            <a:r>
              <a:rPr lang="en-US" dirty="0" err="1"/>
              <a:t>parlare</a:t>
            </a:r>
            <a:r>
              <a:rPr lang="en-US" dirty="0"/>
              <a:t> (</a:t>
            </a:r>
            <a:r>
              <a:rPr lang="en-US" dirty="0" err="1"/>
              <a:t>es</a:t>
            </a:r>
            <a:r>
              <a:rPr lang="en-US" dirty="0"/>
              <a:t> </a:t>
            </a:r>
            <a:r>
              <a:rPr lang="en-US" dirty="0" err="1"/>
              <a:t>una</a:t>
            </a:r>
            <a:r>
              <a:rPr lang="en-US" dirty="0"/>
              <a:t> </a:t>
            </a:r>
            <a:r>
              <a:rPr lang="en-US" dirty="0" err="1"/>
              <a:t>interrogazione</a:t>
            </a:r>
            <a:r>
              <a:rPr lang="en-US" dirty="0"/>
              <a:t>, un </a:t>
            </a:r>
            <a:r>
              <a:rPr lang="en-US" dirty="0" err="1"/>
              <a:t>colloquio</a:t>
            </a:r>
            <a:r>
              <a:rPr lang="en-US" dirty="0"/>
              <a:t> di </a:t>
            </a:r>
            <a:r>
              <a:rPr lang="en-US" dirty="0" err="1"/>
              <a:t>lavoro</a:t>
            </a:r>
            <a:r>
              <a:rPr lang="en-US" dirty="0"/>
              <a:t>).</a:t>
            </a:r>
          </a:p>
          <a:p>
            <a:r>
              <a:rPr lang="en-US" dirty="0" err="1"/>
              <a:t>Spesso</a:t>
            </a:r>
            <a:r>
              <a:rPr lang="en-US" dirty="0"/>
              <a:t> è </a:t>
            </a:r>
            <a:r>
              <a:rPr lang="en-US" dirty="0" err="1"/>
              <a:t>assente</a:t>
            </a:r>
            <a:r>
              <a:rPr lang="en-US" dirty="0"/>
              <a:t> </a:t>
            </a:r>
            <a:r>
              <a:rPr lang="en-US" dirty="0" err="1"/>
              <a:t>quando</a:t>
            </a:r>
            <a:r>
              <a:rPr lang="en-US" dirty="0"/>
              <a:t> la persona </a:t>
            </a:r>
            <a:r>
              <a:rPr lang="en-US" dirty="0" err="1"/>
              <a:t>canta</a:t>
            </a:r>
            <a:r>
              <a:rPr lang="en-US" dirty="0"/>
              <a:t>,  </a:t>
            </a:r>
            <a:r>
              <a:rPr lang="en-US" dirty="0" err="1"/>
              <a:t>oppure</a:t>
            </a:r>
            <a:r>
              <a:rPr lang="en-US" dirty="0"/>
              <a:t> </a:t>
            </a:r>
            <a:r>
              <a:rPr lang="en-US" dirty="0" err="1"/>
              <a:t>parla</a:t>
            </a:r>
            <a:r>
              <a:rPr lang="en-US" dirty="0"/>
              <a:t> con un </a:t>
            </a:r>
            <a:r>
              <a:rPr lang="en-US" dirty="0" err="1"/>
              <a:t>animale</a:t>
            </a:r>
            <a:r>
              <a:rPr lang="en-US" dirty="0"/>
              <a:t>, con bambino </a:t>
            </a:r>
            <a:r>
              <a:rPr lang="en-US" dirty="0" err="1"/>
              <a:t>piccolissimo</a:t>
            </a:r>
            <a:r>
              <a:rPr lang="en-US" dirty="0"/>
              <a:t> </a:t>
            </a:r>
            <a:endParaRPr lang="it-IT" dirty="0"/>
          </a:p>
          <a:p>
            <a:pPr lvl="0"/>
            <a:endParaRPr lang="it-IT" dirty="0"/>
          </a:p>
        </p:txBody>
      </p:sp>
    </p:spTree>
    <p:extLst>
      <p:ext uri="{BB962C8B-B14F-4D97-AF65-F5344CB8AC3E}">
        <p14:creationId xmlns:p14="http://schemas.microsoft.com/office/powerpoint/2010/main" val="53082435"/>
      </p:ext>
    </p:extLst>
  </p:cSld>
  <p:clrMapOvr>
    <a:masterClrMapping/>
  </p:clrMapOvr>
</p:sld>
</file>

<file path=ppt/slides/slide1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260648"/>
            <a:ext cx="8784976" cy="7078861"/>
          </a:xfrm>
          <a:prstGeom prst="rect">
            <a:avLst/>
          </a:prstGeom>
          <a:noFill/>
        </p:spPr>
        <p:txBody>
          <a:bodyPr wrap="square" rtlCol="0">
            <a:spAutoFit/>
          </a:bodyPr>
          <a:lstStyle/>
          <a:p>
            <a:pPr lvl="0"/>
            <a:r>
              <a:rPr lang="it-IT" sz="2200" dirty="0"/>
              <a:t>La terapia antagonistica con Naloxone/</a:t>
            </a:r>
            <a:r>
              <a:rPr lang="it-IT" sz="2200" dirty="0" err="1"/>
              <a:t>Naltrexone</a:t>
            </a:r>
            <a:r>
              <a:rPr lang="it-IT" sz="2200" dirty="0"/>
              <a:t>. </a:t>
            </a:r>
          </a:p>
          <a:p>
            <a:r>
              <a:rPr lang="it-IT" sz="2200" dirty="0"/>
              <a:t>Il Naloxone, è un farmaco che spiazza immediatamente la sostanza dai recettori degli oppiacei e risolve i problemi respiratori. Nel 99% dei casi il paziente, si riprende all’istante, il problema è che produce una fortissima crisi di astinenza. Dal Naloxone è stato derivato il </a:t>
            </a:r>
            <a:r>
              <a:rPr lang="it-IT" sz="2200" dirty="0" err="1"/>
              <a:t>Naltrexone</a:t>
            </a:r>
            <a:r>
              <a:rPr lang="it-IT" sz="2200" dirty="0"/>
              <a:t> l’idea alla base è che se a un tossicomane dopo lo svezzamento viene somministrato un farmaco in grado di bloccare il recettore degli oppiacei, questa persona sarà messa in condizioni di rimanere astinente in modo stabile.</a:t>
            </a:r>
          </a:p>
          <a:p>
            <a:r>
              <a:rPr lang="it-IT" sz="2200" dirty="0"/>
              <a:t>Vantaggi:</a:t>
            </a:r>
          </a:p>
          <a:p>
            <a:pPr marL="285750" lvl="0" indent="-285750">
              <a:buFont typeface="Arial" pitchFamily="34" charset="0"/>
              <a:buChar char="•"/>
            </a:pPr>
            <a:r>
              <a:rPr lang="it-IT" sz="2200" dirty="0"/>
              <a:t>Garantisce un basso rischio anche a persone con un deficit a livello epatico, per i quali è comunque sempre necessario valutare la funzionalità epatica;</a:t>
            </a:r>
          </a:p>
          <a:p>
            <a:pPr marL="285750" lvl="0" indent="-285750">
              <a:buFont typeface="Arial" pitchFamily="34" charset="0"/>
              <a:buChar char="•"/>
            </a:pPr>
            <a:r>
              <a:rPr lang="it-IT" sz="2200" dirty="0"/>
              <a:t>Se un paziente viene monitorato può essere accompagnato per lunghi periodi da questa strategia terapeutica. </a:t>
            </a:r>
          </a:p>
          <a:p>
            <a:pPr marL="342900" lvl="0" indent="-342900">
              <a:buFont typeface="Arial" pitchFamily="34" charset="0"/>
              <a:buChar char="•"/>
            </a:pPr>
            <a:r>
              <a:rPr lang="it-IT" sz="2200" dirty="0"/>
              <a:t>Farmaco eccellente per la bassa tossicità;</a:t>
            </a:r>
          </a:p>
          <a:p>
            <a:endParaRPr lang="it-IT" sz="2200" dirty="0"/>
          </a:p>
          <a:p>
            <a:r>
              <a:rPr lang="it-IT" sz="2200" dirty="0"/>
              <a:t>Svantaggi:</a:t>
            </a:r>
          </a:p>
          <a:p>
            <a:pPr marL="285750" lvl="0" indent="-285750">
              <a:buFont typeface="Arial" pitchFamily="34" charset="0"/>
              <a:buChar char="•"/>
            </a:pPr>
            <a:r>
              <a:rPr lang="it-IT" sz="2200" dirty="0"/>
              <a:t>Il tasso di </a:t>
            </a:r>
            <a:r>
              <a:rPr lang="it-IT" sz="2200" dirty="0" err="1"/>
              <a:t>drop</a:t>
            </a:r>
            <a:r>
              <a:rPr lang="it-IT" sz="2200" dirty="0"/>
              <a:t> out è molto alto a differenza del metadone che ha un tasso di adesione elevatissimo.</a:t>
            </a:r>
          </a:p>
          <a:p>
            <a:endParaRPr lang="it-IT" dirty="0"/>
          </a:p>
          <a:p>
            <a:endParaRPr lang="it-IT" dirty="0"/>
          </a:p>
        </p:txBody>
      </p:sp>
    </p:spTree>
    <p:extLst>
      <p:ext uri="{BB962C8B-B14F-4D97-AF65-F5344CB8AC3E}">
        <p14:creationId xmlns:p14="http://schemas.microsoft.com/office/powerpoint/2010/main" val="3913843027"/>
      </p:ext>
    </p:extLst>
  </p:cSld>
  <p:clrMapOvr>
    <a:masterClrMapping/>
  </p:clrMapOvr>
</p:sld>
</file>

<file path=ppt/slides/slide1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764704"/>
            <a:ext cx="8771300" cy="4093428"/>
          </a:xfrm>
          <a:prstGeom prst="rect">
            <a:avLst/>
          </a:prstGeom>
          <a:noFill/>
        </p:spPr>
        <p:txBody>
          <a:bodyPr wrap="square" rtlCol="0">
            <a:spAutoFit/>
          </a:bodyPr>
          <a:lstStyle/>
          <a:p>
            <a:r>
              <a:rPr lang="it-IT" sz="2200" dirty="0"/>
              <a:t>Per prima cosa il paziente va visitato e viene effettato un Test al Naloxone.</a:t>
            </a:r>
          </a:p>
          <a:p>
            <a:r>
              <a:rPr lang="it-IT" sz="2200" dirty="0"/>
              <a:t> All’inizio prenderà per esempio 50mg al giorno e poi, se le cose vanno bene, si possono aumentare le somministrazioni a settimana.</a:t>
            </a:r>
          </a:p>
          <a:p>
            <a:endParaRPr lang="it-IT" sz="2200" dirty="0"/>
          </a:p>
          <a:p>
            <a:r>
              <a:rPr lang="it-IT" sz="2200" dirty="0"/>
              <a:t>È fondamentale, quando si imposta la terapia per una tossicodipendenza, testare la motivazione di un soggetto, verificando il </a:t>
            </a:r>
            <a:r>
              <a:rPr lang="it-IT" sz="2200" dirty="0" err="1"/>
              <a:t>matching</a:t>
            </a:r>
            <a:r>
              <a:rPr lang="it-IT" sz="2200" dirty="0"/>
              <a:t> o meglio la compatibilità tra le caratteristiche del soggetto e il tipo di programma che gli si propone; ciò è importante per evitare il </a:t>
            </a:r>
            <a:r>
              <a:rPr lang="it-IT" sz="2200" dirty="0" err="1"/>
              <a:t>drop</a:t>
            </a:r>
            <a:r>
              <a:rPr lang="it-IT" sz="2200" dirty="0"/>
              <a:t> out.</a:t>
            </a:r>
          </a:p>
          <a:p>
            <a:endParaRPr lang="it-IT" sz="2200" dirty="0"/>
          </a:p>
          <a:p>
            <a:r>
              <a:rPr lang="it-IT" sz="2200" dirty="0"/>
              <a:t>Una buona adesione a un trattamento metadonico può essere il veicolo per passare poi al </a:t>
            </a:r>
            <a:r>
              <a:rPr lang="it-IT" sz="2200" dirty="0" err="1"/>
              <a:t>Naltrexone</a:t>
            </a:r>
            <a:r>
              <a:rPr lang="it-IT" sz="2200" dirty="0"/>
              <a:t> o alle terapie psicoterapiche. </a:t>
            </a:r>
          </a:p>
          <a:p>
            <a:endParaRPr lang="it-IT" dirty="0"/>
          </a:p>
        </p:txBody>
      </p:sp>
    </p:spTree>
    <p:extLst>
      <p:ext uri="{BB962C8B-B14F-4D97-AF65-F5344CB8AC3E}">
        <p14:creationId xmlns:p14="http://schemas.microsoft.com/office/powerpoint/2010/main" val="3493895252"/>
      </p:ext>
    </p:extLst>
  </p:cSld>
  <p:clrMapOvr>
    <a:masterClrMapping/>
  </p:clrMapOvr>
</p:sld>
</file>

<file path=ppt/slides/slide1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07504" y="751344"/>
            <a:ext cx="8856984" cy="4832092"/>
          </a:xfrm>
          <a:prstGeom prst="rect">
            <a:avLst/>
          </a:prstGeom>
        </p:spPr>
        <p:txBody>
          <a:bodyPr wrap="square">
            <a:spAutoFit/>
          </a:bodyPr>
          <a:lstStyle/>
          <a:p>
            <a:endParaRPr lang="it-IT" sz="2200" dirty="0"/>
          </a:p>
          <a:p>
            <a:r>
              <a:rPr lang="it-IT" sz="2200" dirty="0"/>
              <a:t>Molto usata nei SERT è la </a:t>
            </a:r>
            <a:r>
              <a:rPr lang="it-IT" sz="2200" dirty="0" err="1"/>
              <a:t>Buprenorfina</a:t>
            </a:r>
            <a:r>
              <a:rPr lang="it-IT" sz="2200" dirty="0"/>
              <a:t> (</a:t>
            </a:r>
            <a:r>
              <a:rPr lang="it-IT" sz="2200" dirty="0" err="1"/>
              <a:t>Subutex</a:t>
            </a:r>
            <a:r>
              <a:rPr lang="it-IT" sz="2200" dirty="0"/>
              <a:t>), un agonista parziale, un mix tra Metadone e </a:t>
            </a:r>
            <a:r>
              <a:rPr lang="it-IT" sz="2200" dirty="0" err="1"/>
              <a:t>Naltrexone</a:t>
            </a:r>
            <a:r>
              <a:rPr lang="it-IT" sz="2200" dirty="0"/>
              <a:t> che serve a ridurre i tempi di disassuefazione. Ha gli stessi effetti terapeutici del Metadone, ma carica di meno il paziente e la sua parte antagonistica, che è molto ridotta, comincia a ripulirlo lentamente. Nell’arco di mesi si può portare, lentamente, il paziente alla disassuefazione, cosa che risulta invece difficile con il Metadone. </a:t>
            </a:r>
          </a:p>
          <a:p>
            <a:endParaRPr lang="it-IT" sz="2200" dirty="0"/>
          </a:p>
          <a:p>
            <a:r>
              <a:rPr lang="it-IT" sz="2200" dirty="0"/>
              <a:t>Un’osservazione diagnostica seria dura dai 3 ai 6 mesi mediamente, perché la complessità </a:t>
            </a:r>
            <a:r>
              <a:rPr lang="it-IT" sz="2200" dirty="0" err="1"/>
              <a:t>neurotrasmettitoriale</a:t>
            </a:r>
            <a:r>
              <a:rPr lang="it-IT" sz="2200" dirty="0"/>
              <a:t> è tale che i residui delle sostanze o dell’accumulo di sostanze diverse che interagiscono tra di loro e si potenziano reciprocamente, aumentano il rischio di astinenza fisica e soprattutto psichica.</a:t>
            </a:r>
          </a:p>
        </p:txBody>
      </p:sp>
    </p:spTree>
    <p:extLst>
      <p:ext uri="{BB962C8B-B14F-4D97-AF65-F5344CB8AC3E}">
        <p14:creationId xmlns:p14="http://schemas.microsoft.com/office/powerpoint/2010/main" val="1334180348"/>
      </p:ext>
    </p:extLst>
  </p:cSld>
  <p:clrMapOvr>
    <a:masterClrMapping/>
  </p:clrMapOvr>
</p:sld>
</file>

<file path=ppt/slides/slide1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260648"/>
            <a:ext cx="8640960" cy="6463308"/>
          </a:xfrm>
          <a:prstGeom prst="rect">
            <a:avLst/>
          </a:prstGeom>
          <a:noFill/>
        </p:spPr>
        <p:txBody>
          <a:bodyPr wrap="square" rtlCol="0">
            <a:spAutoFit/>
          </a:bodyPr>
          <a:lstStyle/>
          <a:p>
            <a:r>
              <a:rPr lang="it-IT" sz="2200" b="1" dirty="0"/>
              <a:t>MODELLO DI GRUPPO CLINICO</a:t>
            </a:r>
            <a:endParaRPr lang="it-IT" sz="2200" dirty="0"/>
          </a:p>
          <a:p>
            <a:r>
              <a:rPr lang="it-IT" sz="2200" b="1" dirty="0"/>
              <a:t> </a:t>
            </a:r>
            <a:endParaRPr lang="it-IT" sz="2200" dirty="0"/>
          </a:p>
          <a:p>
            <a:r>
              <a:rPr lang="it-IT" sz="2200" dirty="0"/>
              <a:t>Tradizionalmente l’approccio della terapia di gruppo nel trattamento della dipendenza ha rappresentato la soluzione più popolare a questo problema e, attualmente, è l’intervento di elezione. </a:t>
            </a:r>
          </a:p>
          <a:p>
            <a:endParaRPr lang="it-IT" sz="2200" dirty="0"/>
          </a:p>
          <a:p>
            <a:r>
              <a:rPr lang="it-IT" sz="2200" dirty="0"/>
              <a:t>Comuni a tutti i tipi di trattamenti di gruppo devono essere il pieno beneficio del trattamento agli individui dipendenti e il riconoscimento e trattamento delle loro vulnerabilità di carattere e psicologiche. </a:t>
            </a:r>
          </a:p>
          <a:p>
            <a:endParaRPr lang="it-IT" sz="2200" dirty="0"/>
          </a:p>
          <a:p>
            <a:r>
              <a:rPr lang="it-IT" sz="2200" dirty="0"/>
              <a:t>Il gruppo deve fornire un elevato grado di sicurezza e di strutturazione. </a:t>
            </a:r>
          </a:p>
          <a:p>
            <a:endParaRPr lang="it-IT" sz="2200" dirty="0"/>
          </a:p>
          <a:p>
            <a:r>
              <a:rPr lang="it-IT" sz="2200" dirty="0"/>
              <a:t>Il gruppo ha la capacità di fornire un luogo sicuro per il cambiamento.  </a:t>
            </a:r>
          </a:p>
          <a:p>
            <a:endParaRPr lang="it-IT" sz="2200" dirty="0"/>
          </a:p>
          <a:p>
            <a:r>
              <a:rPr lang="it-IT" sz="2200" dirty="0"/>
              <a:t>Verrà riportato di seguito un modello di gruppo monosintomatico generale utile per la trattazione delle tossicodipendenze. Naturalmente ogni gruppo specifico richiederà la costruzioni di propri parametri anche a seconda della propria impostazione</a:t>
            </a:r>
          </a:p>
          <a:p>
            <a:endParaRPr lang="it-IT" dirty="0"/>
          </a:p>
        </p:txBody>
      </p:sp>
    </p:spTree>
    <p:extLst>
      <p:ext uri="{BB962C8B-B14F-4D97-AF65-F5344CB8AC3E}">
        <p14:creationId xmlns:p14="http://schemas.microsoft.com/office/powerpoint/2010/main" val="1580922858"/>
      </p:ext>
    </p:extLst>
  </p:cSld>
  <p:clrMapOvr>
    <a:masterClrMapping/>
  </p:clrMapOvr>
</p:sld>
</file>

<file path=ppt/slides/slide1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07504" y="836712"/>
            <a:ext cx="8856984" cy="4154984"/>
          </a:xfrm>
          <a:prstGeom prst="rect">
            <a:avLst/>
          </a:prstGeom>
          <a:noFill/>
        </p:spPr>
        <p:txBody>
          <a:bodyPr wrap="square" rtlCol="0">
            <a:spAutoFit/>
          </a:bodyPr>
          <a:lstStyle/>
          <a:p>
            <a:r>
              <a:rPr lang="it-IT" sz="2200" b="1" dirty="0"/>
              <a:t>Tipo di gruppo. </a:t>
            </a:r>
            <a:r>
              <a:rPr lang="it-IT" sz="2200" dirty="0"/>
              <a:t>Gruppo di psicoterapia analitica monosintomatico: disturbi del comportamento alimentare, tossicodipendenza </a:t>
            </a:r>
            <a:r>
              <a:rPr lang="it-IT" sz="2200" dirty="0" err="1"/>
              <a:t>etc</a:t>
            </a:r>
            <a:r>
              <a:rPr lang="it-IT" sz="2200" dirty="0"/>
              <a:t>…</a:t>
            </a:r>
          </a:p>
          <a:p>
            <a:endParaRPr lang="it-IT" sz="2200" b="1" dirty="0"/>
          </a:p>
          <a:p>
            <a:r>
              <a:rPr lang="it-IT" sz="2200" b="1" dirty="0"/>
              <a:t>Sede</a:t>
            </a:r>
            <a:r>
              <a:rPr lang="it-IT" sz="2200" dirty="0"/>
              <a:t>. Può essere un centro specializzato privato o pubblico in strutture cliniche di vario tipo o in uno studio professionale.</a:t>
            </a:r>
          </a:p>
          <a:p>
            <a:endParaRPr lang="it-IT" sz="2200" dirty="0"/>
          </a:p>
          <a:p>
            <a:r>
              <a:rPr lang="it-IT" sz="2200" b="1" dirty="0"/>
              <a:t>Cadenza sedute. </a:t>
            </a:r>
            <a:r>
              <a:rPr lang="it-IT" sz="2200" dirty="0"/>
              <a:t>Due volte alla settimana (1h o 1h30) o due sedute consecutive una vota alla settimana se necessario possono esserci integrazioni di sedute individuali o familiari </a:t>
            </a:r>
          </a:p>
          <a:p>
            <a:r>
              <a:rPr lang="it-IT" sz="2200" dirty="0"/>
              <a:t>La cadenza delle sedute è collegata anche al taglio che si vuole dare al gruppo  </a:t>
            </a:r>
          </a:p>
          <a:p>
            <a:r>
              <a:rPr lang="it-IT" sz="2200" dirty="0"/>
              <a:t> </a:t>
            </a:r>
          </a:p>
        </p:txBody>
      </p:sp>
    </p:spTree>
    <p:extLst>
      <p:ext uri="{BB962C8B-B14F-4D97-AF65-F5344CB8AC3E}">
        <p14:creationId xmlns:p14="http://schemas.microsoft.com/office/powerpoint/2010/main" val="1119385821"/>
      </p:ext>
    </p:extLst>
  </p:cSld>
  <p:clrMapOvr>
    <a:masterClrMapping/>
  </p:clrMapOvr>
</p:sld>
</file>

<file path=ppt/slides/slide1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980728"/>
            <a:ext cx="8496944" cy="4431983"/>
          </a:xfrm>
          <a:prstGeom prst="rect">
            <a:avLst/>
          </a:prstGeom>
        </p:spPr>
        <p:txBody>
          <a:bodyPr wrap="square">
            <a:spAutoFit/>
          </a:bodyPr>
          <a:lstStyle/>
          <a:p>
            <a:r>
              <a:rPr lang="it-IT" sz="2200" b="1" dirty="0"/>
              <a:t>Tipo di utenza e tipologia</a:t>
            </a:r>
            <a:r>
              <a:rPr lang="it-IT" sz="2200" dirty="0"/>
              <a:t>. La selezione avviene a partire dalla diagnosi sintomatica. Attenzione iniziale dei pazienti agli aspetti cognitivo-</a:t>
            </a:r>
            <a:r>
              <a:rPr lang="it-IT" sz="2200" dirty="0" err="1"/>
              <a:t>supportivi</a:t>
            </a:r>
            <a:r>
              <a:rPr lang="it-IT" sz="2200" dirty="0"/>
              <a:t>, alla dimensione familiare, alla forte coesione dovuta all’identificazione monosintomatica. </a:t>
            </a:r>
          </a:p>
          <a:p>
            <a:r>
              <a:rPr lang="it-IT" sz="2200" dirty="0"/>
              <a:t>Centrale è il problema della dipendenza interna e anche esterna (familiari, sostanze..) frequentemente l’età dei pazienti è inferiore a quella dei gruppi classici.</a:t>
            </a:r>
          </a:p>
          <a:p>
            <a:endParaRPr lang="it-IT" sz="2200" dirty="0"/>
          </a:p>
          <a:p>
            <a:r>
              <a:rPr lang="it-IT" sz="2200" b="1" dirty="0"/>
              <a:t>Numero utenti</a:t>
            </a:r>
            <a:r>
              <a:rPr lang="it-IT" sz="2200" dirty="0"/>
              <a:t>. da 5 a 8 </a:t>
            </a:r>
          </a:p>
          <a:p>
            <a:r>
              <a:rPr lang="it-IT" sz="2200" dirty="0"/>
              <a:t> </a:t>
            </a:r>
          </a:p>
          <a:p>
            <a:r>
              <a:rPr lang="it-IT" sz="2200" b="1" dirty="0"/>
              <a:t>Pagamento</a:t>
            </a:r>
            <a:r>
              <a:rPr lang="it-IT" sz="2200" dirty="0"/>
              <a:t>. Diretto nel caso di lavoro privato, indiretto se si svolge in servizi o centri.</a:t>
            </a:r>
          </a:p>
          <a:p>
            <a:endParaRPr lang="it-IT" dirty="0"/>
          </a:p>
        </p:txBody>
      </p:sp>
    </p:spTree>
    <p:extLst>
      <p:ext uri="{BB962C8B-B14F-4D97-AF65-F5344CB8AC3E}">
        <p14:creationId xmlns:p14="http://schemas.microsoft.com/office/powerpoint/2010/main" val="1449861756"/>
      </p:ext>
    </p:extLst>
  </p:cSld>
  <p:clrMapOvr>
    <a:masterClrMapping/>
  </p:clrMapOvr>
</p:sld>
</file>

<file path=ppt/slides/slide1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9512" y="260648"/>
            <a:ext cx="8964488" cy="6401753"/>
          </a:xfrm>
          <a:prstGeom prst="rect">
            <a:avLst/>
          </a:prstGeom>
          <a:noFill/>
        </p:spPr>
        <p:txBody>
          <a:bodyPr wrap="square" rtlCol="0">
            <a:spAutoFit/>
          </a:bodyPr>
          <a:lstStyle/>
          <a:p>
            <a:endParaRPr lang="it-IT" sz="2200" dirty="0"/>
          </a:p>
          <a:p>
            <a:r>
              <a:rPr lang="it-IT" sz="2200" b="1" dirty="0"/>
              <a:t>Domanda (modalità di inizio del rapporto).</a:t>
            </a:r>
            <a:r>
              <a:rPr lang="it-IT" sz="2200" dirty="0"/>
              <a:t> Individuale, familiare , invio da parte di strutture sociali o sanitarie, medici, conoscenti, altri pazienti. L’autonomia e le possibilità decisionali dei pazienti spesso sono parziali.   Individuale (o su invito di un collega) o di un servizio (interno-esterno) in ambulatorio pubblico. </a:t>
            </a:r>
          </a:p>
          <a:p>
            <a:r>
              <a:rPr lang="it-IT" sz="2200" dirty="0"/>
              <a:t>Vanno tenuti presenti i problemi dell’analisi della domanda, del contesto, della rappresentazione che il paziente ha di sé, delle aspettative, dell’istituzione terapeutica . </a:t>
            </a:r>
          </a:p>
          <a:p>
            <a:r>
              <a:rPr lang="it-IT" sz="2200" dirty="0"/>
              <a:t>Sono necessari colloqui preliminari, diagnosi e valutazione rispetto all’inserimento di quel specifico paziente in quello specifico gruppo. Tale valutazione va effettuata in particolare rispetto ai fattori sociali ed evolutivi (ad esempio, età e sesso)e all’impatto tra sintomatologia psichica individuale (famiglia o gruppo interno) e dinamiche interpersonali del gruppo terapeutico (e caratteristiche psichiche degli altri pazienti). </a:t>
            </a:r>
          </a:p>
          <a:p>
            <a:r>
              <a:rPr lang="it-IT" sz="2200" dirty="0"/>
              <a:t>Analisi dei rischi di </a:t>
            </a:r>
            <a:r>
              <a:rPr lang="it-IT" sz="2200" dirty="0" err="1"/>
              <a:t>drop</a:t>
            </a:r>
            <a:r>
              <a:rPr lang="it-IT" sz="2200" dirty="0"/>
              <a:t> out e della possibilità del paziente di tollerare, nell’incontro con gli altri, l’attivazione delle proprie matrici familiari interne.</a:t>
            </a:r>
          </a:p>
          <a:p>
            <a:r>
              <a:rPr lang="it-IT" dirty="0"/>
              <a:t> </a:t>
            </a:r>
          </a:p>
          <a:p>
            <a:endParaRPr lang="it-IT" b="1" dirty="0"/>
          </a:p>
        </p:txBody>
      </p:sp>
    </p:spTree>
    <p:extLst>
      <p:ext uri="{BB962C8B-B14F-4D97-AF65-F5344CB8AC3E}">
        <p14:creationId xmlns:p14="http://schemas.microsoft.com/office/powerpoint/2010/main" val="3361279403"/>
      </p:ext>
    </p:extLst>
  </p:cSld>
  <p:clrMapOvr>
    <a:masterClrMapping/>
  </p:clrMapOvr>
</p:sld>
</file>

<file path=ppt/slides/slide1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84564" y="1196752"/>
            <a:ext cx="8806145" cy="4093428"/>
          </a:xfrm>
          <a:prstGeom prst="rect">
            <a:avLst/>
          </a:prstGeom>
          <a:noFill/>
        </p:spPr>
        <p:txBody>
          <a:bodyPr wrap="square" rtlCol="0">
            <a:spAutoFit/>
          </a:bodyPr>
          <a:lstStyle/>
          <a:p>
            <a:r>
              <a:rPr lang="it-IT" sz="2200" b="1" dirty="0"/>
              <a:t>Farmaci</a:t>
            </a:r>
            <a:r>
              <a:rPr lang="it-IT" sz="2200" dirty="0"/>
              <a:t>. Il trattamento farmacologico è possibile e tendenzialmente transitorio. Viene gestito da psichiatri esterni al gruppo o in qualche caso dai conduttori stessi.</a:t>
            </a:r>
          </a:p>
          <a:p>
            <a:r>
              <a:rPr lang="it-IT" sz="2200" dirty="0"/>
              <a:t>Possibili trattamenti medici o comunitari iniziali anche di tipo non psichiatrico ma internistico.</a:t>
            </a:r>
          </a:p>
          <a:p>
            <a:r>
              <a:rPr lang="it-IT" sz="2200" dirty="0"/>
              <a:t> </a:t>
            </a:r>
          </a:p>
          <a:p>
            <a:endParaRPr lang="it-IT" sz="2200" b="1" dirty="0"/>
          </a:p>
          <a:p>
            <a:r>
              <a:rPr lang="it-IT" sz="2200" b="1" dirty="0"/>
              <a:t>Durata </a:t>
            </a:r>
            <a:r>
              <a:rPr lang="it-IT" sz="2200" dirty="0"/>
              <a:t>La durata è lunga, solitamente da 3 a 5 anni. </a:t>
            </a:r>
          </a:p>
          <a:p>
            <a:r>
              <a:rPr lang="it-IT" sz="2200" dirty="0"/>
              <a:t>Minore se si tratta di gruppi a termine. </a:t>
            </a:r>
          </a:p>
          <a:p>
            <a:r>
              <a:rPr lang="it-IT" sz="2200" dirty="0"/>
              <a:t>Nei casi più gravi il gruppo può essere anche solo un momento rilevante ma non unico di un più lungo trattamento che lo precede, o a volte, lo segue.</a:t>
            </a:r>
          </a:p>
          <a:p>
            <a:endParaRPr lang="it-IT" dirty="0"/>
          </a:p>
        </p:txBody>
      </p:sp>
    </p:spTree>
    <p:extLst>
      <p:ext uri="{BB962C8B-B14F-4D97-AF65-F5344CB8AC3E}">
        <p14:creationId xmlns:p14="http://schemas.microsoft.com/office/powerpoint/2010/main" val="185770534"/>
      </p:ext>
    </p:extLst>
  </p:cSld>
  <p:clrMapOvr>
    <a:masterClrMapping/>
  </p:clrMapOvr>
</p:sld>
</file>

<file path=ppt/slides/slide1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335846"/>
            <a:ext cx="8640960" cy="5847755"/>
          </a:xfrm>
          <a:prstGeom prst="rect">
            <a:avLst/>
          </a:prstGeom>
        </p:spPr>
        <p:txBody>
          <a:bodyPr wrap="square">
            <a:spAutoFit/>
          </a:bodyPr>
          <a:lstStyle/>
          <a:p>
            <a:r>
              <a:rPr lang="it-IT" sz="2200" b="1" dirty="0"/>
              <a:t>Obbiettivi. </a:t>
            </a:r>
          </a:p>
          <a:p>
            <a:pPr marL="285750" indent="-285750">
              <a:buFont typeface="Arial" pitchFamily="34" charset="0"/>
              <a:buChar char="•"/>
            </a:pPr>
            <a:r>
              <a:rPr lang="it-IT" sz="2200" dirty="0"/>
              <a:t>Trasformazione del self e superamento della psicopatologia.</a:t>
            </a:r>
          </a:p>
          <a:p>
            <a:pPr marL="285750" indent="-285750">
              <a:buFont typeface="Arial" pitchFamily="34" charset="0"/>
              <a:buChar char="•"/>
            </a:pPr>
            <a:r>
              <a:rPr lang="it-IT" sz="2200" dirty="0"/>
              <a:t>Maturazione delle strutture psichiche. </a:t>
            </a:r>
          </a:p>
          <a:p>
            <a:pPr marL="285750" indent="-285750">
              <a:buFont typeface="Arial" pitchFamily="34" charset="0"/>
              <a:buChar char="•"/>
            </a:pPr>
            <a:r>
              <a:rPr lang="it-IT" sz="2200" dirty="0"/>
              <a:t>Separazione/individuazione. </a:t>
            </a:r>
          </a:p>
          <a:p>
            <a:pPr marL="285750" indent="-285750">
              <a:buFont typeface="Arial" pitchFamily="34" charset="0"/>
              <a:buChar char="•"/>
            </a:pPr>
            <a:r>
              <a:rPr lang="it-IT" sz="2200" dirty="0"/>
              <a:t>Soggettivazione . </a:t>
            </a:r>
          </a:p>
          <a:p>
            <a:pPr marL="285750" indent="-285750">
              <a:buFont typeface="Arial" pitchFamily="34" charset="0"/>
              <a:buChar char="•"/>
            </a:pPr>
            <a:r>
              <a:rPr lang="it-IT" sz="2200" dirty="0"/>
              <a:t>Apertura di dialogo con le matrici familiari sature. </a:t>
            </a:r>
          </a:p>
          <a:p>
            <a:pPr marL="285750" indent="-285750">
              <a:buFont typeface="Arial" pitchFamily="34" charset="0"/>
              <a:buChar char="•"/>
            </a:pPr>
            <a:r>
              <a:rPr lang="it-IT" sz="2200" dirty="0"/>
              <a:t>Integrazione mente –corpo-relazione. </a:t>
            </a:r>
          </a:p>
          <a:p>
            <a:pPr marL="285750" indent="-285750">
              <a:buFont typeface="Arial" pitchFamily="34" charset="0"/>
              <a:buChar char="•"/>
            </a:pPr>
            <a:r>
              <a:rPr lang="it-IT" sz="2200" dirty="0"/>
              <a:t>Ampliamento della consapevolezza della dimensione inconscia e del suo legame con i sintomi. Forte attenzione alle tematiche e problematiche legate al sintomo, al corpo e al rapporto mente-corpo-relazione. </a:t>
            </a:r>
          </a:p>
          <a:p>
            <a:pPr marL="285750" indent="-285750">
              <a:buFont typeface="Arial" pitchFamily="34" charset="0"/>
              <a:buChar char="•"/>
            </a:pPr>
            <a:r>
              <a:rPr lang="it-IT" sz="2200" dirty="0"/>
              <a:t>Decentramento del sintomo, ma anche da fondamentalismi ideologici, culturali, ambientali. Riabilitazione relazionale e cognitiva nel caso di psicosi. </a:t>
            </a:r>
          </a:p>
          <a:p>
            <a:pPr marL="285750" indent="-285750">
              <a:buFont typeface="Arial" pitchFamily="34" charset="0"/>
              <a:buChar char="•"/>
            </a:pPr>
            <a:r>
              <a:rPr lang="it-IT" sz="2200" dirty="0"/>
              <a:t>Lavoro sulla possibilità di esserci (essere con sé, essere con gli altri) e sulla dipendenza.</a:t>
            </a:r>
          </a:p>
          <a:p>
            <a:endParaRPr lang="it-IT" sz="2200" dirty="0"/>
          </a:p>
          <a:p>
            <a:endParaRPr lang="it-IT" sz="2200" dirty="0"/>
          </a:p>
        </p:txBody>
      </p:sp>
    </p:spTree>
    <p:extLst>
      <p:ext uri="{BB962C8B-B14F-4D97-AF65-F5344CB8AC3E}">
        <p14:creationId xmlns:p14="http://schemas.microsoft.com/office/powerpoint/2010/main" val="1438532658"/>
      </p:ext>
    </p:extLst>
  </p:cSld>
  <p:clrMapOvr>
    <a:masterClrMapping/>
  </p:clrMapOvr>
</p:sld>
</file>

<file path=ppt/slides/slide1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52516" y="980728"/>
            <a:ext cx="8712968" cy="4431983"/>
          </a:xfrm>
          <a:prstGeom prst="rect">
            <a:avLst/>
          </a:prstGeom>
          <a:noFill/>
        </p:spPr>
        <p:txBody>
          <a:bodyPr wrap="square" rtlCol="0">
            <a:spAutoFit/>
          </a:bodyPr>
          <a:lstStyle/>
          <a:p>
            <a:r>
              <a:rPr lang="it-IT" sz="2200" b="1" dirty="0" err="1"/>
              <a:t>Setting</a:t>
            </a:r>
            <a:r>
              <a:rPr lang="it-IT" sz="2200" b="1" dirty="0"/>
              <a:t> e matrice di gruppo</a:t>
            </a:r>
            <a:r>
              <a:rPr lang="it-IT" sz="2200" dirty="0"/>
              <a:t>. La strutturata deve essere stabile dopo le fasi di fondazione o conseguentemente ad uscite ed inserimenti di nuovi pazienti. </a:t>
            </a:r>
          </a:p>
          <a:p>
            <a:r>
              <a:rPr lang="it-IT" sz="2200" dirty="0"/>
              <a:t>Posizione a cerchio con eventuale tavolino al centro. </a:t>
            </a:r>
          </a:p>
          <a:p>
            <a:r>
              <a:rPr lang="it-IT" sz="2200" dirty="0"/>
              <a:t>È frequente la presenza di osservatori o di co-terapeuti. </a:t>
            </a:r>
          </a:p>
          <a:p>
            <a:r>
              <a:rPr lang="it-IT" sz="2200" dirty="0"/>
              <a:t>Il contratto terapeutico parte dalla regolarità della presenza e della piena (potenziale) libertà comunicativa.  </a:t>
            </a:r>
          </a:p>
          <a:p>
            <a:r>
              <a:rPr lang="it-IT" sz="2200" dirty="0"/>
              <a:t> </a:t>
            </a:r>
          </a:p>
          <a:p>
            <a:endParaRPr lang="it-IT" sz="2200" dirty="0"/>
          </a:p>
          <a:p>
            <a:r>
              <a:rPr lang="it-IT" sz="2200" b="1" dirty="0"/>
              <a:t>Responsabilità/conduttore</a:t>
            </a:r>
            <a:r>
              <a:rPr lang="it-IT" sz="2200" dirty="0"/>
              <a:t>. </a:t>
            </a:r>
            <a:r>
              <a:rPr lang="it-IT" sz="2200" dirty="0" err="1"/>
              <a:t>Gruppoanalista</a:t>
            </a:r>
            <a:r>
              <a:rPr lang="it-IT" sz="2200" dirty="0"/>
              <a:t>/i con capacità di attenzione alla specifica situazione sintomatica  e alla questione famiglia.</a:t>
            </a:r>
          </a:p>
          <a:p>
            <a:endParaRPr lang="it-IT" sz="2200" b="1" dirty="0"/>
          </a:p>
          <a:p>
            <a:endParaRPr lang="it-IT" dirty="0"/>
          </a:p>
        </p:txBody>
      </p:sp>
    </p:spTree>
    <p:extLst>
      <p:ext uri="{BB962C8B-B14F-4D97-AF65-F5344CB8AC3E}">
        <p14:creationId xmlns:p14="http://schemas.microsoft.com/office/powerpoint/2010/main" val="367186406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b="1" dirty="0"/>
              <a:t> </a:t>
            </a:r>
            <a:r>
              <a:rPr lang="it-IT" dirty="0"/>
              <a:t>Anche in questo disturbo quindi sono indissolubilmente legati aspetti organici , psicologici e relazionali.</a:t>
            </a:r>
          </a:p>
          <a:p>
            <a:r>
              <a:rPr lang="it-IT" dirty="0"/>
              <a:t>Il balbuziente spesso manifesta ansia anticipatoria. Si rende conto di balbettare e mette in atto meccanismi che in molti casi aggravano la situazione, ad esempio tenta di parlare molto rapidamente, oppure evita del tutto di parlare in pubblico.</a:t>
            </a:r>
          </a:p>
          <a:p>
            <a:r>
              <a:rPr lang="it-IT" dirty="0"/>
              <a:t>Può anche «sentire» che non riuscirà a pronunciare una specifica parola (ad esempio coltello ed usa giri di parole dicendo ad esempio, dammi quello per tagliare.</a:t>
            </a:r>
          </a:p>
        </p:txBody>
      </p:sp>
    </p:spTree>
    <p:extLst>
      <p:ext uri="{BB962C8B-B14F-4D97-AF65-F5344CB8AC3E}">
        <p14:creationId xmlns:p14="http://schemas.microsoft.com/office/powerpoint/2010/main" val="3827351518"/>
      </p:ext>
    </p:extLst>
  </p:cSld>
  <p:clrMapOvr>
    <a:masterClrMapping/>
  </p:clrMapOvr>
</p:sld>
</file>

<file path=ppt/slides/slide1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9512" y="260647"/>
            <a:ext cx="8748464" cy="5786199"/>
          </a:xfrm>
          <a:prstGeom prst="rect">
            <a:avLst/>
          </a:prstGeom>
          <a:noFill/>
        </p:spPr>
        <p:txBody>
          <a:bodyPr wrap="square" rtlCol="0">
            <a:spAutoFit/>
          </a:bodyPr>
          <a:lstStyle/>
          <a:p>
            <a:r>
              <a:rPr lang="it-IT" sz="2200" b="1" dirty="0"/>
              <a:t>Conduzione</a:t>
            </a:r>
            <a:r>
              <a:rPr lang="it-IT" sz="2200" dirty="0"/>
              <a:t>. Poca direttività soprattutto dopo la fondazione e agevolazione del processo gruppale  e della sua funzionalità terapeutica. </a:t>
            </a:r>
          </a:p>
          <a:p>
            <a:r>
              <a:rPr lang="it-IT" sz="2200" dirty="0"/>
              <a:t>Lavoro sul singolo attraverso il gruppo. </a:t>
            </a:r>
          </a:p>
          <a:p>
            <a:r>
              <a:rPr lang="it-IT" sz="2200" dirty="0"/>
              <a:t>Oscillazione tra processo gruppale qui e ora e comprensione/trasformazione della gruppalità interna. </a:t>
            </a:r>
          </a:p>
          <a:p>
            <a:r>
              <a:rPr lang="it-IT" sz="2200" dirty="0"/>
              <a:t>Costante attenzione al divenire processuale del gruppo. </a:t>
            </a:r>
          </a:p>
          <a:p>
            <a:r>
              <a:rPr lang="it-IT" sz="2200" dirty="0"/>
              <a:t>Valorizzazione della comunicazione, dell’interazione, delle libere associazioni, della dimensione onirica.</a:t>
            </a:r>
          </a:p>
          <a:p>
            <a:endParaRPr lang="it-IT" sz="2200" b="1" dirty="0"/>
          </a:p>
          <a:p>
            <a:r>
              <a:rPr lang="it-IT" sz="2200" b="1" dirty="0"/>
              <a:t>Interventi (modalità tecnico- operativa). </a:t>
            </a:r>
            <a:r>
              <a:rPr lang="it-IT" sz="2200" dirty="0"/>
              <a:t>Attivazione della comunicazione e del processo gruppale, interpretazioni, stimolazioni della capacità associativa.</a:t>
            </a:r>
          </a:p>
          <a:p>
            <a:r>
              <a:rPr lang="it-IT" sz="2200" dirty="0"/>
              <a:t> Attenzione prevalente al rapporto fra dinamiche intrapsichiche e </a:t>
            </a:r>
            <a:r>
              <a:rPr lang="it-IT" sz="2200" dirty="0" err="1"/>
              <a:t>intragruppo</a:t>
            </a:r>
            <a:r>
              <a:rPr lang="it-IT" sz="2200" dirty="0"/>
              <a:t>. </a:t>
            </a:r>
          </a:p>
          <a:p>
            <a:r>
              <a:rPr lang="it-IT" sz="2200" dirty="0"/>
              <a:t>Attenzione alle dinamiche interpersonali interne/esterne.</a:t>
            </a:r>
          </a:p>
          <a:p>
            <a:r>
              <a:rPr lang="it-IT" sz="2200" dirty="0"/>
              <a:t> </a:t>
            </a:r>
          </a:p>
          <a:p>
            <a:r>
              <a:rPr lang="it-IT" dirty="0"/>
              <a:t> </a:t>
            </a:r>
          </a:p>
        </p:txBody>
      </p:sp>
    </p:spTree>
    <p:extLst>
      <p:ext uri="{BB962C8B-B14F-4D97-AF65-F5344CB8AC3E}">
        <p14:creationId xmlns:p14="http://schemas.microsoft.com/office/powerpoint/2010/main" val="3282148464"/>
      </p:ext>
    </p:extLst>
  </p:cSld>
  <p:clrMapOvr>
    <a:masterClrMapping/>
  </p:clrMapOvr>
</p:sld>
</file>

<file path=ppt/slides/slide1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79512" y="188640"/>
            <a:ext cx="8602488" cy="6463308"/>
          </a:xfrm>
          <a:prstGeom prst="rect">
            <a:avLst/>
          </a:prstGeom>
        </p:spPr>
        <p:txBody>
          <a:bodyPr wrap="square">
            <a:spAutoFit/>
          </a:bodyPr>
          <a:lstStyle/>
          <a:p>
            <a:r>
              <a:rPr lang="it-IT" sz="2200" b="1" dirty="0"/>
              <a:t>Processualità</a:t>
            </a:r>
            <a:r>
              <a:rPr lang="it-IT" sz="2200" dirty="0"/>
              <a:t>. Si devono riportare nel gruppo pensieri e accadimenti esterni.</a:t>
            </a:r>
          </a:p>
          <a:p>
            <a:r>
              <a:rPr lang="it-IT" sz="2200" dirty="0"/>
              <a:t>Attenzione iniziale ai sintomi e alla famiglia, alla sua storia e campo psichico, ai segreti e bisogni ecc.</a:t>
            </a:r>
          </a:p>
          <a:p>
            <a:r>
              <a:rPr lang="it-IT" sz="2200" dirty="0"/>
              <a:t> </a:t>
            </a:r>
          </a:p>
          <a:p>
            <a:r>
              <a:rPr lang="it-IT" sz="2200" b="1" dirty="0"/>
              <a:t>Formazione dei conduttori</a:t>
            </a:r>
            <a:r>
              <a:rPr lang="it-IT" sz="2200" dirty="0"/>
              <a:t>. Deve aver effettuato un training </a:t>
            </a:r>
            <a:r>
              <a:rPr lang="it-IT" sz="2200" dirty="0" err="1"/>
              <a:t>gruppoanalitico</a:t>
            </a:r>
            <a:r>
              <a:rPr lang="it-IT" sz="2200" dirty="0"/>
              <a:t>, l’osservazione di gruppi terapeutici, la supervisione, lo studio teorico clinico, e una terapia personale analitica di gruppo e deve aver partecipato a gruppi di elaborazione clinica e professionale.</a:t>
            </a:r>
          </a:p>
          <a:p>
            <a:r>
              <a:rPr lang="it-IT" sz="2200" dirty="0"/>
              <a:t>Deve essere “ il primo paziente del gruppo” (</a:t>
            </a:r>
            <a:r>
              <a:rPr lang="it-IT" sz="2200" dirty="0" err="1"/>
              <a:t>Foulkes</a:t>
            </a:r>
            <a:r>
              <a:rPr lang="it-IT" sz="2200" dirty="0"/>
              <a:t> ). </a:t>
            </a:r>
          </a:p>
          <a:p>
            <a:r>
              <a:rPr lang="it-IT" sz="2200" dirty="0"/>
              <a:t>Deve avere la capacità di leggere il rapporto fra il gruppo e i processi istituzionali e di effettuare una specifica fondazione del </a:t>
            </a:r>
            <a:r>
              <a:rPr lang="it-IT" sz="2200" dirty="0" err="1"/>
              <a:t>setting</a:t>
            </a:r>
            <a:r>
              <a:rPr lang="it-IT" sz="2200" dirty="0"/>
              <a:t> clinico-gruppale. </a:t>
            </a:r>
          </a:p>
          <a:p>
            <a:r>
              <a:rPr lang="it-IT" sz="2200" dirty="0"/>
              <a:t>Deve avere conoscenze specifiche e  approfondite sul sintomo e la capacità di lavorare in equipe e di pensare, eventualmente, trattamenti integrati.</a:t>
            </a:r>
          </a:p>
          <a:p>
            <a:r>
              <a:rPr lang="it-IT" sz="2200" dirty="0"/>
              <a:t>È necessaria in questo tipo di gruppi una maggiore consapevolezza rispetto ai fatti corporei  e alle dinamiche familiari.</a:t>
            </a:r>
          </a:p>
          <a:p>
            <a:endParaRPr lang="it-IT" dirty="0"/>
          </a:p>
        </p:txBody>
      </p:sp>
    </p:spTree>
    <p:extLst>
      <p:ext uri="{BB962C8B-B14F-4D97-AF65-F5344CB8AC3E}">
        <p14:creationId xmlns:p14="http://schemas.microsoft.com/office/powerpoint/2010/main" val="2089880136"/>
      </p:ext>
    </p:extLst>
  </p:cSld>
  <p:clrMapOvr>
    <a:masterClrMapping/>
  </p:clrMapOvr>
</p:sld>
</file>

<file path=ppt/slides/slide1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FATTA LEZIONE 50</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48934983"/>
      </p:ext>
    </p:extLst>
  </p:cSld>
  <p:clrMapOvr>
    <a:masterClrMapping/>
  </p:clrMapOvr>
</p:sld>
</file>

<file path=ppt/slides/slide1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dissociativi</a:t>
            </a:r>
            <a:endParaRPr dirty="0"/>
          </a:p>
        </p:txBody>
      </p:sp>
      <p:sp>
        <p:nvSpPr>
          <p:cNvPr id="8" name="Sottotitolo 7"/>
          <p:cNvSpPr>
            <a:spLocks noGrp="1"/>
          </p:cNvSpPr>
          <p:nvPr>
            <p:ph type="subTitle" idx="1"/>
          </p:nvPr>
        </p:nvSpPr>
        <p:spPr/>
        <p:txBody>
          <a:bodyPr/>
          <a:lstStyle/>
          <a:p>
            <a:pPr eaLnBrk="1" hangingPunct="1">
              <a:defRPr/>
            </a:pPr>
            <a:r>
              <a:rPr lang="it-IT" dirty="0"/>
              <a:t>Lezione 51-1</a:t>
            </a:r>
          </a:p>
        </p:txBody>
      </p:sp>
    </p:spTree>
    <p:extLst>
      <p:ext uri="{BB962C8B-B14F-4D97-AF65-F5344CB8AC3E}">
        <p14:creationId xmlns:p14="http://schemas.microsoft.com/office/powerpoint/2010/main" val="2349181419"/>
      </p:ext>
    </p:extLst>
  </p:cSld>
  <p:clrMapOvr>
    <a:masterClrMapping/>
  </p:clrMapOvr>
</p:sld>
</file>

<file path=ppt/slides/slide1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 disturbi dissociativi sono caratterizzati da una forte alterazione di funzioni psichiche fondamentali. </a:t>
            </a:r>
          </a:p>
          <a:p>
            <a:r>
              <a:rPr lang="it-IT" sz="2000" dirty="0"/>
              <a:t>Tali funzioni appaiono tra loro sconnesse e nel paziente viene a mancare una normale integrazione di queste funzioni. Sono in particolare coinvolte ed alterate:</a:t>
            </a:r>
          </a:p>
          <a:p>
            <a:r>
              <a:rPr lang="it-IT" sz="2000" dirty="0"/>
              <a:t>coscienza, </a:t>
            </a:r>
          </a:p>
          <a:p>
            <a:r>
              <a:rPr lang="it-IT" sz="2000" dirty="0"/>
              <a:t>memoria, </a:t>
            </a:r>
          </a:p>
          <a:p>
            <a:r>
              <a:rPr lang="it-IT" sz="2000" dirty="0"/>
              <a:t>identità, </a:t>
            </a:r>
          </a:p>
          <a:p>
            <a:r>
              <a:rPr lang="it-IT" sz="2000" dirty="0"/>
              <a:t>emotività, </a:t>
            </a:r>
          </a:p>
          <a:p>
            <a:r>
              <a:rPr lang="it-IT" sz="2000" dirty="0"/>
              <a:t>percezione, </a:t>
            </a:r>
          </a:p>
          <a:p>
            <a:r>
              <a:rPr lang="it-IT" sz="2000" dirty="0"/>
              <a:t>Tutte queste alterazioni hanno riflessi sulla rappresentazione corporea, sul controllo motorio e sul comportamento.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23333338"/>
      </p:ext>
    </p:extLst>
  </p:cSld>
  <p:clrMapOvr>
    <a:masterClrMapping/>
  </p:clrMapOvr>
</p:sld>
</file>

<file path=ppt/slides/slide1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800" dirty="0"/>
              <a:t>I disturbi dissociativi includono : </a:t>
            </a:r>
          </a:p>
          <a:p>
            <a:r>
              <a:rPr lang="it-IT" sz="2800" b="1" dirty="0"/>
              <a:t>disturbo dissociativo dell’identità</a:t>
            </a:r>
            <a:r>
              <a:rPr lang="it-IT" sz="2800" dirty="0"/>
              <a:t> (ovvero la personalità multipla), </a:t>
            </a:r>
          </a:p>
          <a:p>
            <a:r>
              <a:rPr lang="it-IT" sz="2800" b="1" dirty="0"/>
              <a:t>l’amnesia dissociativa </a:t>
            </a:r>
            <a:r>
              <a:rPr lang="it-IT" sz="2800" dirty="0"/>
              <a:t>(con la possibile associazione con la fuga dissociativa), </a:t>
            </a:r>
          </a:p>
          <a:p>
            <a:r>
              <a:rPr lang="it-IT" sz="2800" b="1" dirty="0"/>
              <a:t>il disturbo di depersonalizzazione/derealizzazione </a:t>
            </a:r>
            <a:r>
              <a:rPr lang="it-IT" sz="2800" dirty="0"/>
              <a:t>(diffusissimo nella sua forma meno grave), </a:t>
            </a:r>
          </a:p>
          <a:p>
            <a:r>
              <a:rPr lang="it-IT" sz="2800" dirty="0"/>
              <a:t>Esistono inoltre altre forme di disturbo dissociativo meno definite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70779287"/>
      </p:ext>
    </p:extLst>
  </p:cSld>
  <p:clrMapOvr>
    <a:masterClrMapping/>
  </p:clrMapOvr>
</p:sld>
</file>

<file path=ppt/slides/slide1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I disturbi dissociativi insorgono in molti casi dopo un trauma o una esperienza fortemente stressante. Hanno quindi una profonda relazione con i disturbi da trauma (es il disturbo da stress post traumatico. Se guardiamo bene infatti nel PTSD sono presenti forti fenomeni dissociativi e dispercettivi, oltre che forme di amnesia psicogena, ottundimento emotivo, depersonalizzazione e caratteristiche </a:t>
            </a:r>
            <a:r>
              <a:rPr lang="it-IT" sz="2800" dirty="0" err="1"/>
              <a:t>dispercezioni</a:t>
            </a:r>
            <a:r>
              <a:rPr lang="it-IT" sz="2800" dirty="0"/>
              <a:t> (flashback).</a:t>
            </a:r>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91764943"/>
      </p:ext>
    </p:extLst>
  </p:cSld>
  <p:clrMapOvr>
    <a:masterClrMapping/>
  </p:clrMapOvr>
</p:sld>
</file>

<file path=ppt/slides/slide1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Disturbo dissociativo della identità</a:t>
            </a:r>
            <a:endParaRPr dirty="0"/>
          </a:p>
        </p:txBody>
      </p:sp>
      <p:sp>
        <p:nvSpPr>
          <p:cNvPr id="8" name="Sottotitolo 7"/>
          <p:cNvSpPr>
            <a:spLocks noGrp="1"/>
          </p:cNvSpPr>
          <p:nvPr>
            <p:ph type="subTitle" idx="1"/>
          </p:nvPr>
        </p:nvSpPr>
        <p:spPr/>
        <p:txBody>
          <a:bodyPr/>
          <a:lstStyle/>
          <a:p>
            <a:pPr eaLnBrk="1" hangingPunct="1">
              <a:defRPr/>
            </a:pPr>
            <a:r>
              <a:rPr lang="it-IT" dirty="0"/>
              <a:t>Lezione 51-2</a:t>
            </a:r>
          </a:p>
        </p:txBody>
      </p:sp>
    </p:spTree>
    <p:extLst>
      <p:ext uri="{BB962C8B-B14F-4D97-AF65-F5344CB8AC3E}">
        <p14:creationId xmlns:p14="http://schemas.microsoft.com/office/powerpoint/2010/main" val="3833015869"/>
      </p:ext>
    </p:extLst>
  </p:cSld>
  <p:clrMapOvr>
    <a:masterClrMapping/>
  </p:clrMapOvr>
</p:sld>
</file>

<file path=ppt/slides/slide1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disturbo dissociativo dell'identità, viene anche definito Personalità multipla ed è caratterizzato dalla presenza nella stessa persona di due o più stati distinti di identità. La </a:t>
            </a:r>
          </a:p>
          <a:p>
            <a:r>
              <a:rPr lang="it-IT" sz="2400" dirty="0"/>
              <a:t> frammentazione dell’identità può variare a seconda della cultura di appartenenza e le circostanze. Sentirsi alternativamente come un santo o come un diavolo o in alternativa come il raffinato dottor </a:t>
            </a:r>
            <a:r>
              <a:rPr lang="it-IT" sz="2400" dirty="0" err="1"/>
              <a:t>Jackhill</a:t>
            </a:r>
            <a:r>
              <a:rPr lang="it-IT" sz="2400" dirty="0"/>
              <a:t> oppure come il vizioso </a:t>
            </a:r>
            <a:r>
              <a:rPr lang="it-IT" sz="2400" dirty="0" err="1"/>
              <a:t>Hyde</a:t>
            </a:r>
            <a:r>
              <a:rPr lang="it-IT" sz="2400" dirty="0"/>
              <a:t> sono piene espressioni culturali. In genere prevale un meccanismo di difesa chiamato scissione. </a:t>
            </a:r>
          </a:p>
          <a:p>
            <a:endParaRPr lang="it-IT" dirty="0"/>
          </a:p>
          <a:p>
            <a:endParaRPr lang="it-IT" dirty="0"/>
          </a:p>
        </p:txBody>
      </p:sp>
      <p:sp>
        <p:nvSpPr>
          <p:cNvPr id="3" name="Titolo 2"/>
          <p:cNvSpPr>
            <a:spLocks noGrp="1"/>
          </p:cNvSpPr>
          <p:nvPr>
            <p:ph type="title"/>
          </p:nvPr>
        </p:nvSpPr>
        <p:spPr/>
        <p:txBody>
          <a:bodyPr/>
          <a:lstStyle/>
          <a:p>
            <a:r>
              <a:rPr lang="it-IT" dirty="0"/>
              <a:t>DISTURBO DISSOCIATIVO DELL’IDENTITA’</a:t>
            </a:r>
          </a:p>
        </p:txBody>
      </p:sp>
    </p:spTree>
    <p:extLst>
      <p:ext uri="{BB962C8B-B14F-4D97-AF65-F5344CB8AC3E}">
        <p14:creationId xmlns:p14="http://schemas.microsoft.com/office/powerpoint/2010/main" val="803674130"/>
      </p:ext>
    </p:extLst>
  </p:cSld>
  <p:clrMapOvr>
    <a:masterClrMapping/>
  </p:clrMapOvr>
</p:sld>
</file>

<file path=ppt/slides/slide1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Dentro ognuno di noi esistono parti positive e parti negative. La integrazione di queste componenti non è sempre facile con la scissione è tutto più semplice: da una parte lo scuro e dall’altra il chiaro, da una parte il saggio e dall’altra l’impulsivo, la santa e la puttana. </a:t>
            </a:r>
          </a:p>
          <a:p>
            <a:r>
              <a:rPr lang="it-IT"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5196099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La balbuzie si presenta in vari </a:t>
            </a:r>
            <a:r>
              <a:rPr lang="it-IT" dirty="0" err="1"/>
              <a:t>modi.nel</a:t>
            </a:r>
            <a:r>
              <a:rPr lang="it-IT" dirty="0"/>
              <a:t> caso di una balbuzie clonica la persona ripete incessantemente una sillaba su cui si è bloccato e poi, con grande sforzo, riesce a pronunciare il resto della parola.</a:t>
            </a:r>
          </a:p>
          <a:p>
            <a:r>
              <a:rPr lang="it-IT" dirty="0"/>
              <a:t>Nella balbuzie di tipo clonico la persona si blocca e non riesce ad emettere alcun suono, gli organi della fonazione sono estremamente tesi.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02987334"/>
      </p:ext>
    </p:extLst>
  </p:cSld>
  <p:clrMapOvr>
    <a:masterClrMapping/>
  </p:clrMapOvr>
</p:sld>
</file>

<file path=ppt/slides/slide1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Non sono tollerabili gli stati che ci obbligano ad accettare di essere un po’ l’uno ed un po’ l’altro contemporaneamente.</a:t>
            </a:r>
          </a:p>
          <a:p>
            <a:r>
              <a:rPr lang="it-IT" sz="2800" dirty="0"/>
              <a:t>La vita della persona inizia così ad essere costellata di lacune e di amnesie, altrimenti dovrebbero  ricordarsi e prendere atto di quanto ha fatto, sentito, pensato, anche la personalità che viene artificialmente estromessa.</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68487358"/>
      </p:ext>
    </p:extLst>
  </p:cSld>
  <p:clrMapOvr>
    <a:masterClrMapping/>
  </p:clrMapOvr>
</p:sld>
</file>

<file path=ppt/slides/slide1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Di conseguenza, gli individui possono fare esperienza di discontinuità dell’identità e della memoria che possono non essere immediatamente evidenti agli altri e che vengono, per quanto possibile nascoste o mascherate.</a:t>
            </a:r>
          </a:p>
          <a:p>
            <a:r>
              <a:rPr lang="it-IT" sz="2800" dirty="0"/>
              <a:t>Queste persone possono sentire dentro di se impulsi, ragionamenti, voci inspiegabili e dissonanti con la loro personalità di cui sono consapevoli.</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49111553"/>
      </p:ext>
    </p:extLst>
  </p:cSld>
  <p:clrMapOvr>
    <a:masterClrMapping/>
  </p:clrMapOvr>
</p:sld>
</file>

<file path=ppt/slides/slide1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Possono vivere anche una alterazione del senso di sé. Possono sentirsi estranei al proprio corpo o dalle proprie emozioni o dai propri pensieri.</a:t>
            </a:r>
          </a:p>
          <a:p>
            <a:r>
              <a:rPr lang="it-IT" sz="2400" dirty="0"/>
              <a:t>Compaiono inoltre cambiamenti nella percezione. Si sentono depersonalizzati, ovvero fuori di sé, derealizzati, ovvero tutto attorno a loro appare strano, quasi una recita priva di senso. Possono emergere anestesia, alterazioni nel modo di vestirsi, di parlare, del vivere i propri valori abituali.</a:t>
            </a:r>
          </a:p>
          <a:p>
            <a:endParaRPr lang="it-IT" sz="2400"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89015835"/>
      </p:ext>
    </p:extLst>
  </p:cSld>
  <p:clrMapOvr>
    <a:masterClrMapping/>
  </p:clrMapOvr>
</p:sld>
</file>

<file path=ppt/slides/slide1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Disturbo dissociativo </a:t>
            </a:r>
            <a:r>
              <a:rPr lang="it-IT"/>
              <a:t>della identità: </a:t>
            </a:r>
            <a:r>
              <a:rPr lang="it-IT" dirty="0"/>
              <a:t>i sintomi</a:t>
            </a:r>
            <a:endParaRPr dirty="0"/>
          </a:p>
        </p:txBody>
      </p:sp>
      <p:sp>
        <p:nvSpPr>
          <p:cNvPr id="8" name="Sottotitolo 7"/>
          <p:cNvSpPr>
            <a:spLocks noGrp="1"/>
          </p:cNvSpPr>
          <p:nvPr>
            <p:ph type="subTitle" idx="1"/>
          </p:nvPr>
        </p:nvSpPr>
        <p:spPr/>
        <p:txBody>
          <a:bodyPr/>
          <a:lstStyle/>
          <a:p>
            <a:pPr eaLnBrk="1" hangingPunct="1">
              <a:defRPr/>
            </a:pPr>
            <a:r>
              <a:rPr lang="it-IT" dirty="0"/>
              <a:t>Lezione 51-3</a:t>
            </a:r>
          </a:p>
        </p:txBody>
      </p:sp>
    </p:spTree>
    <p:extLst>
      <p:ext uri="{BB962C8B-B14F-4D97-AF65-F5344CB8AC3E}">
        <p14:creationId xmlns:p14="http://schemas.microsoft.com/office/powerpoint/2010/main" val="142101152"/>
      </p:ext>
    </p:extLst>
  </p:cSld>
  <p:clrMapOvr>
    <a:masterClrMapping/>
  </p:clrMapOvr>
</p:sld>
</file>

<file path=ppt/slides/slide1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L'amnesia dissociativa è caratterizzata da incapacità di ricordare informazioni e di dare una continuità alla propria storia di vita.</a:t>
            </a:r>
          </a:p>
          <a:p>
            <a:r>
              <a:rPr lang="it-IT" sz="2800" dirty="0"/>
              <a:t>Questa amnesia può essere circoscritta ad un solo evento o ad un periodo, oppure selettiva su un aspetto specifico della vicenda oppure assai più vasta e generalizzata.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28115533"/>
      </p:ext>
    </p:extLst>
  </p:cSld>
  <p:clrMapOvr>
    <a:masterClrMapping/>
  </p:clrMapOvr>
</p:sld>
</file>

<file path=ppt/slides/slide1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In alcuni casi il paziente in periodo di amnesia fugge o girovaga.</a:t>
            </a:r>
          </a:p>
          <a:p>
            <a:r>
              <a:rPr lang="it-IT" sz="2800" dirty="0"/>
              <a:t>Alcune persone con amnesia si accorgono immediatamente di avere vuoti di memoria, ma la maggior parte degli individui con disturbi dissociativi inizialmente non si rende conto dell’amnesia. </a:t>
            </a:r>
          </a:p>
          <a:p>
            <a:r>
              <a:rPr lang="it-IT" sz="2800" dirty="0" err="1"/>
              <a:t>Jackhill</a:t>
            </a:r>
            <a:r>
              <a:rPr lang="it-IT" sz="2800" dirty="0"/>
              <a:t> non ricorda le malefatte di </a:t>
            </a:r>
            <a:r>
              <a:rPr lang="it-IT" sz="2800" dirty="0" err="1"/>
              <a:t>Hyde</a:t>
            </a:r>
            <a:r>
              <a:rPr lang="it-IT" sz="2800" dirty="0"/>
              <a:t>.</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64561780"/>
      </p:ext>
    </p:extLst>
  </p:cSld>
  <p:clrMapOvr>
    <a:masterClrMapping/>
  </p:clrMapOvr>
</p:sld>
</file>

<file path=ppt/slides/slide1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Il disturbo di depersonalizzazione/derealizzazione è un sintomo integrativo e caratteristico del disturbo di identità. Il paziente può vivere frequenti esperienze di irrealtà o di distacco dalla propria mente, da se stessi o dal proprio corpo.  Tali alterazioni dell’esperienza sono accompagnate da un esame di realtà integro. In altre parole la loro depersonalizzazione e derealizzazione non è di natura psicotica, non prevede necessariamente la presenza di  un pieno distacco dalla realtà.</a:t>
            </a:r>
          </a:p>
          <a:p>
            <a:r>
              <a:rPr lang="it-IT" sz="2400" dirty="0"/>
              <a:t>La persona vive in molti casi  queste sue esperienze come fortemente disturbanti e quando ne prende coscienza, a volte, li vive con spavento.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4619902"/>
      </p:ext>
    </p:extLst>
  </p:cSld>
  <p:clrMapOvr>
    <a:masterClrMapping/>
  </p:clrMapOvr>
</p:sld>
</file>

<file path=ppt/slides/slide1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Fenomeni di possessione esperienze di tortura o di «lavaggio del cervello», fasi di estasi mistica possono avere molti tratti in comune col disturbo dissociativo della identità.</a:t>
            </a:r>
          </a:p>
          <a:p>
            <a:r>
              <a:rPr lang="it-IT" sz="2800" dirty="0"/>
              <a:t>La diagnosi di disturbo dissociativo di personalità non si applica se la persona ha recentemente o cronicamente usato  prodotti quali gli allucinogeni, l’alcol ad alte dosi, se ha malattie organiche (es tumori cerebrali) o epilessie complesse.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49231320"/>
      </p:ext>
    </p:extLst>
  </p:cSld>
  <p:clrMapOvr>
    <a:masterClrMapping/>
  </p:clrMapOvr>
</p:sld>
</file>

<file path=ppt/slides/slide1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Quando entrano nella personalità alternativa queste persone possono cambiare rapidamente atteggiamenti, prospettive e preferenze personali. Si racconta di casi che nelle diverse personalità usano occhiali di diversa graduazione.</a:t>
            </a:r>
          </a:p>
          <a:p>
            <a:r>
              <a:rPr lang="it-IT" sz="2000" dirty="0"/>
              <a:t>Le persone percepiscono il proprio corpo come diverso. Nel classico caso della personalità della «santa» che si alterna con quella della «puttana» è facile capire come possa variare il linguaggio, gli abiti, le relazioni interpersonali. Ma anche il fisico, la postura, la prossemica, il timbro della voce si alterano. Poi, dato che la «santa» non riesce a tollerare le prodezze compiute nella altra personalità, subentra una condizione di amnesia a chiaro scopo difensivo. La persona trova più semplice pensare «non sono io», «tutto ciò è fuori dal mio controllo».</a:t>
            </a:r>
          </a:p>
          <a:p>
            <a:endParaRPr lang="it-IT" dirty="0"/>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2387096"/>
      </p:ext>
    </p:extLst>
  </p:cSld>
  <p:clrMapOvr>
    <a:masterClrMapping/>
  </p:clrMapOvr>
</p:sld>
</file>

<file path=ppt/slides/slide1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Anche la amnesia su eventi particolari, ad esempio il fatto di essere sposati o di ave avuto dei figli è spesso funzionale a poter mantenere il gioco delle personalità e la difesa della scissione.</a:t>
            </a:r>
          </a:p>
          <a:p>
            <a:r>
              <a:rPr lang="it-IT" sz="2400" dirty="0"/>
              <a:t>Quando compaiono indizi o prove di quanto si è compiuto nella personalità alternativa, il processo di accettazione può essere molto difficile e faticoso</a:t>
            </a:r>
          </a:p>
          <a:p>
            <a:r>
              <a:rPr lang="it-IT" sz="2400" dirty="0"/>
              <a:t>D’ altra parte il processo di accettazione e soprattutto di reintegrazione delle diverse personalità è importante.</a:t>
            </a:r>
          </a:p>
          <a:p>
            <a:r>
              <a:rPr lang="it-IT" sz="24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31029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Attualmente si sono trovate prove inerenti il ruolo della genetica, il ruolo di alcune anomalie cerebrali, alcune delle quali legate ad infezioni materne con conseguenze sul feto (es. rosolia), altre patologie (es. sclerosi tuberosa), danni legati a traumi da parto che abbiano comportato lunghe fasi di mancanza di ossigeno al cervello.</a:t>
            </a:r>
          </a:p>
          <a:p>
            <a:r>
              <a:rPr lang="it-IT"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9170882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In altre forme di balbuzie la persona fa lunghe pause, in certi casi riempiti da suoni stereotipati.</a:t>
            </a:r>
          </a:p>
          <a:p>
            <a:r>
              <a:rPr lang="it-IT" dirty="0"/>
              <a:t>A volte per sbloccare un inceppo il balbuziente può dilatare le narici, battere un pugno su un tavolo o un piede per terra, come se scaricasse in tale modo la tensione che gli blocca l’eloquio.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18778722"/>
      </p:ext>
    </p:extLst>
  </p:cSld>
  <p:clrMapOvr>
    <a:masterClrMapping/>
  </p:clrMapOvr>
</p:sld>
</file>

<file path=ppt/slides/slide1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In alcuni casi la persona può comportarsi come se la sua identità fosse stata sostituita da quella del “fantasma” di una ragazza che si era suicidata anni prima nella stessa comunità, parlando e agendo come se lei fosse ancora viva. Oppure un individuo può essere “sopraffatto” da un demone o da una divinità, il che provoca grave compromissione. In questi casi non è facile distinguere il disturbo dissociativo di personalità da forme di schizofrenia.</a:t>
            </a:r>
          </a:p>
          <a:p>
            <a:r>
              <a:rPr lang="it-IT" sz="2800" dirty="0"/>
              <a:t>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89847826"/>
      </p:ext>
    </p:extLst>
  </p:cSld>
  <p:clrMapOvr>
    <a:masterClrMapping/>
  </p:clrMapOvr>
</p:sld>
</file>

<file path=ppt/slides/slide1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 Le persone con disturbo dissociativo dell’identità manifestano spesso anche depressione, ansia, abuso di sostanze, autolesionismo, convulsioni non epilettiche. Data la origine spesso post traumatica del disturbo, possono vivere flashback dissociativi.</a:t>
            </a:r>
          </a:p>
          <a:p>
            <a:r>
              <a:rPr lang="it-IT" sz="2400" dirty="0"/>
              <a:t>Sono frequenti automutilazioni e comportamenti suicidari, sono facilmente suggestionabili.  Alcuni vivono fenomeni o episodi psicotici transitori. </a:t>
            </a:r>
          </a:p>
          <a:p>
            <a:r>
              <a:rPr lang="it-IT" sz="2400" dirty="0"/>
              <a:t>Si tratta di un disturbo non così raro come si potrebbe credere. Secondo alcune statistiche coinvolge un po’più dell’1% della popolazione</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49921638"/>
      </p:ext>
    </p:extLst>
  </p:cSld>
  <p:clrMapOvr>
    <a:masterClrMapping/>
  </p:clrMapOvr>
</p:sld>
</file>

<file path=ppt/slides/slide1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r>
              <a:rPr lang="it-IT" sz="2400" dirty="0"/>
              <a:t>Si tratta di persone che hanno vissuto esperienze opprimenti, eventi traumatici e/o abusi nell’infanzia. Può manifestarsi la prima volta quasi a ogni età (dalla prima infanzia all’età avanzata). La dissociazione nei bambini può generare problemi con la memoria, la concentrazione, l’attaccamento e il gioco traumatico ma in genere non si notano veri e proprie alternanze di personalità  anche perché la personalità abituale non è ancora del tutto formata.</a:t>
            </a:r>
          </a:p>
          <a:p>
            <a:r>
              <a:rPr lang="it-IT" sz="2400" dirty="0"/>
              <a:t>Quasi tutti gli adolescenti hanno in fondo più personalità o per lo meno non sanno bene chi sono. La diagnosi viene riservata a quei rari casi gravi e debilitanti.</a:t>
            </a:r>
          </a:p>
          <a:p>
            <a:r>
              <a:rPr lang="it-IT" sz="24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19358217"/>
      </p:ext>
    </p:extLst>
  </p:cSld>
  <p:clrMapOvr>
    <a:masterClrMapping/>
  </p:clrMapOvr>
</p:sld>
</file>

<file path=ppt/slides/slide1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Nelle persone più anziane, se si esclude la presenza di demenza o di malattie che interessano il cervello, di solito il disturbo insorge dopo esperienze traumatiche quali incidenti, morte di congiunti, ricoveri o abbandono della casa abituale, interventi chirurgici.</a:t>
            </a:r>
          </a:p>
          <a:p>
            <a:r>
              <a:rPr lang="it-IT" sz="2400" dirty="0"/>
              <a:t>In persone che vivano in una cultura diversa da quella di origine, il fatto di parlare nella loro lingua originaria, o di vestire abiti tradizionali della propria cultura di origine , può associarsi alla condivisione di valori o di comportamenti cui da tempo si erano distaccati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90577211"/>
      </p:ext>
    </p:extLst>
  </p:cSld>
  <p:clrMapOvr>
    <a:masterClrMapping/>
  </p:clrMapOvr>
</p:sld>
</file>

<file path=ppt/slides/slide1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 I maschi esibiscono in genere maggiori comportamenti criminali o violenti rispetto alle femmine; tra i maschi, fattori scatenanti comuni di stati dissociativi acuti includono combattimento, condizioni di prigionia e aggressioni fisiche o sessuali.</a:t>
            </a:r>
          </a:p>
          <a:p>
            <a:r>
              <a:rPr lang="it-IT" sz="2400" dirty="0"/>
              <a:t>Il rischio di suicidio o di tentativo di suicidio è particolarmente alto in questi pazienti</a:t>
            </a:r>
          </a:p>
          <a:p>
            <a:r>
              <a:rPr lang="it-IT" sz="2400" dirty="0"/>
              <a:t>Il trattamento di questi pazienti è certamente molto difficile e richiede tempi prolungati</a:t>
            </a:r>
          </a:p>
          <a:p>
            <a:endParaRPr lang="it-IT" sz="2400"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82327805"/>
      </p:ext>
    </p:extLst>
  </p:cSld>
  <p:clrMapOvr>
    <a:masterClrMapping/>
  </p:clrMapOvr>
</p:sld>
</file>

<file path=ppt/slides/slide1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Disturbo dissociativo della identità: diagnosi differenziale</a:t>
            </a:r>
            <a:endParaRPr dirty="0"/>
          </a:p>
        </p:txBody>
      </p:sp>
      <p:sp>
        <p:nvSpPr>
          <p:cNvPr id="8" name="Sottotitolo 7"/>
          <p:cNvSpPr>
            <a:spLocks noGrp="1"/>
          </p:cNvSpPr>
          <p:nvPr>
            <p:ph type="subTitle" idx="1"/>
          </p:nvPr>
        </p:nvSpPr>
        <p:spPr/>
        <p:txBody>
          <a:bodyPr/>
          <a:lstStyle/>
          <a:p>
            <a:pPr eaLnBrk="1" hangingPunct="1">
              <a:defRPr/>
            </a:pPr>
            <a:r>
              <a:rPr lang="it-IT" dirty="0"/>
              <a:t>Lezione 51-4</a:t>
            </a:r>
          </a:p>
        </p:txBody>
      </p:sp>
    </p:spTree>
    <p:extLst>
      <p:ext uri="{BB962C8B-B14F-4D97-AF65-F5344CB8AC3E}">
        <p14:creationId xmlns:p14="http://schemas.microsoft.com/office/powerpoint/2010/main" val="4241418433"/>
      </p:ext>
    </p:extLst>
  </p:cSld>
  <p:clrMapOvr>
    <a:masterClrMapping/>
  </p:clrMapOvr>
</p:sld>
</file>

<file path=ppt/slides/slide1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Spesso si tratta di pazienti molto depressi che estromettono la depressione dal loro spezio di coscienza.</a:t>
            </a:r>
          </a:p>
          <a:p>
            <a:r>
              <a:rPr lang="it-IT" sz="2400" dirty="0"/>
              <a:t> A motivo delle loro fluttuazioni di personalità persone con disturbo dissociativo dell’identità sono spesso erroneamente diagnosticati come affetti da disturbo bipolare, più spesso disturbo bipolare Il.  Le variazioni di umore si associano però in questi casi a variazioni di personalità.</a:t>
            </a:r>
          </a:p>
          <a:p>
            <a:endParaRPr lang="it-IT" dirty="0"/>
          </a:p>
        </p:txBody>
      </p:sp>
      <p:sp>
        <p:nvSpPr>
          <p:cNvPr id="3" name="Titolo 2"/>
          <p:cNvSpPr>
            <a:spLocks noGrp="1"/>
          </p:cNvSpPr>
          <p:nvPr>
            <p:ph type="title"/>
          </p:nvPr>
        </p:nvSpPr>
        <p:spPr/>
        <p:txBody>
          <a:bodyPr/>
          <a:lstStyle/>
          <a:p>
            <a:r>
              <a:rPr lang="it-IT" dirty="0"/>
              <a:t>Diagnosi differenziale</a:t>
            </a:r>
          </a:p>
        </p:txBody>
      </p:sp>
    </p:spTree>
    <p:extLst>
      <p:ext uri="{BB962C8B-B14F-4D97-AF65-F5344CB8AC3E}">
        <p14:creationId xmlns:p14="http://schemas.microsoft.com/office/powerpoint/2010/main" val="3246971047"/>
      </p:ext>
    </p:extLst>
  </p:cSld>
  <p:clrMapOvr>
    <a:masterClrMapping/>
  </p:clrMapOvr>
</p:sld>
</file>

<file path=ppt/slides/slide1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La diagnosi differenziale è molto difficile nei confronti del disturbo da stress post-traumatico. Si tratta in genere di paziente traumatizzati, i flashback sono momenti dissociativi e l’alterazione della emotività e della memoria sono comuni ad entrambi i disturbi.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58870014"/>
      </p:ext>
    </p:extLst>
  </p:cSld>
  <p:clrMapOvr>
    <a:masterClrMapping/>
  </p:clrMapOvr>
</p:sld>
</file>

<file path=ppt/slides/slide1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E’ evidente come il disturbo dissociativo dell’identità possa essere confuso con la schizofrenia o con altri disturbi psicotici. Possono essere presenti in entrambe le patologie le «voci» ed altre </a:t>
            </a:r>
            <a:r>
              <a:rPr lang="it-IT" sz="2400" dirty="0" err="1"/>
              <a:t>dispercezioni</a:t>
            </a:r>
            <a:r>
              <a:rPr lang="it-IT" sz="2400" dirty="0"/>
              <a:t>.  I disturbi dissociativi di personalità sono caratterizzati anche da una forte presenza di ideazione delirante, a volte con pensieri di possessione.</a:t>
            </a:r>
          </a:p>
          <a:p>
            <a:r>
              <a:rPr lang="it-IT" sz="2400" dirty="0"/>
              <a:t>In alcuni casi condizioni simili al disturbo dissociativo di personalità possono derivare da condizioni di abuso e dipendenza da sostanze, ma in questi casi di solito prevale la considerazione sulla origine «chimica» della dissociazione.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06052748"/>
      </p:ext>
    </p:extLst>
  </p:cSld>
  <p:clrMapOvr>
    <a:masterClrMapping/>
  </p:clrMapOvr>
</p:sld>
</file>

<file path=ppt/slides/slide1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Una condizione legata al disturbo di conversione (la isteria, ovvero disturbo da sintomi neurologici funzionali), può comportare blocchi motori o sensoriali che possono anche comparire e sparire, è spesso conseguente a traumi, proprio come nel disturbo dissociativo di personalità, ma in genere non prevede un disturbo dissociativo con personalità multiple.</a:t>
            </a:r>
          </a:p>
          <a:p>
            <a:r>
              <a:rPr lang="it-IT"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505416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Il balbuziente corretto a volte pronuncia molto lentamente alcune parole su cui si sarebbe inceppato e per farlo allunga la prima vocale dopo la lettera consonante su cui ci sarebbe stato il blocco.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89696146"/>
      </p:ext>
    </p:extLst>
  </p:cSld>
  <p:clrMapOvr>
    <a:masterClrMapping/>
  </p:clrMapOvr>
</p:sld>
</file>

<file path=ppt/slides/slide1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Anche alcune forme epilettiche complesse possono manifestarsi con frequenti fenomeni di  </a:t>
            </a:r>
            <a:r>
              <a:rPr lang="it-IT" sz="2400" dirty="0" err="1"/>
              <a:t>déjà</a:t>
            </a:r>
            <a:r>
              <a:rPr lang="it-IT" sz="2400" dirty="0"/>
              <a:t> vu ovvero sensazioni in cui sembra di aver già visto o vissuto una determinata situazione, possono comparire, derealizzazione, esperienze extracorporee, amnesia, sconnessioni della coscienza, allucinazioni e altri fenomeni intrusivi.</a:t>
            </a:r>
          </a:p>
          <a:p>
            <a:r>
              <a:rPr lang="it-IT" sz="2400" dirty="0"/>
              <a:t>Naturalmente in casi di sospetto di epilessia è importante eseguire un elettroencefalogramma, magari delle 24 ore.  </a:t>
            </a:r>
          </a:p>
          <a:p>
            <a:endParaRPr lang="it-IT" sz="2400"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68202731"/>
      </p:ext>
    </p:extLst>
  </p:cSld>
  <p:clrMapOvr>
    <a:masterClrMapping/>
  </p:clrMapOvr>
</p:sld>
</file>

<file path=ppt/slides/slide1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 Disturbo fittizio e simulazione, in questi casi i pazienti manifestano i propri sintomi in modo esagerato e molto plateale, mentre in genere, i pazienti con disturbo dissociativo di personalità tendono a nascondere i propri disturbi.</a:t>
            </a:r>
          </a:p>
          <a:p>
            <a:r>
              <a:rPr lang="it-IT" sz="2400" dirty="0"/>
              <a:t>In molti casi questo genere di simulazione è finalizzata a farsi scusare per un crimine o a ricercare di attrarre attenzione su di sé.</a:t>
            </a:r>
          </a:p>
          <a:p>
            <a:r>
              <a:rPr lang="it-IT" sz="24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5816218"/>
      </p:ext>
    </p:extLst>
  </p:cSld>
  <p:clrMapOvr>
    <a:masterClrMapping/>
  </p:clrMapOvr>
</p:sld>
</file>

<file path=ppt/slides/slide1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Amnesia dissociativa</a:t>
            </a:r>
            <a:endParaRPr dirty="0"/>
          </a:p>
        </p:txBody>
      </p:sp>
      <p:sp>
        <p:nvSpPr>
          <p:cNvPr id="8" name="Sottotitolo 7"/>
          <p:cNvSpPr>
            <a:spLocks noGrp="1"/>
          </p:cNvSpPr>
          <p:nvPr>
            <p:ph type="subTitle" idx="1"/>
          </p:nvPr>
        </p:nvSpPr>
        <p:spPr/>
        <p:txBody>
          <a:bodyPr/>
          <a:lstStyle/>
          <a:p>
            <a:pPr eaLnBrk="1" hangingPunct="1">
              <a:defRPr/>
            </a:pPr>
            <a:r>
              <a:rPr lang="it-IT" dirty="0"/>
              <a:t>Lezione 52-1</a:t>
            </a:r>
          </a:p>
        </p:txBody>
      </p:sp>
    </p:spTree>
    <p:extLst>
      <p:ext uri="{BB962C8B-B14F-4D97-AF65-F5344CB8AC3E}">
        <p14:creationId xmlns:p14="http://schemas.microsoft.com/office/powerpoint/2010/main" val="4277869168"/>
      </p:ext>
    </p:extLst>
  </p:cSld>
  <p:clrMapOvr>
    <a:masterClrMapping/>
  </p:clrMapOvr>
</p:sld>
</file>

<file path=ppt/slides/slide1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400" dirty="0"/>
              <a:t>Alcuni pazienti, si solito vittime di traumi o di gravi eventi stressanti, manifestano una forma di grave amnesia. La amnesia riguarda informazioni che si solito dovrebbero essere ricordate. Tale amnesia può essere circoscritta (ad esempio al trauma scatenante, lo stupro di cui sono state vittime, l’incidente stradale) oppure possono manifestare una amnesia generalizzata. Ad esempio non ricordano chi sono, dove abitano, come è costituita la propria famiglia.</a:t>
            </a:r>
          </a:p>
          <a:p>
            <a:r>
              <a:rPr lang="it-IT" sz="2400" dirty="0"/>
              <a:t>Ovviamente, per essere definito un disturbo, tale condizione deve causare  un disagio significativo compromettendo il funzionamento a livello lavorativo, sociale o in altre aree importanti.</a:t>
            </a:r>
          </a:p>
          <a:p>
            <a:r>
              <a:rPr lang="it-IT" sz="2400" dirty="0"/>
              <a:t> </a:t>
            </a:r>
          </a:p>
          <a:p>
            <a:endParaRPr lang="it-IT" dirty="0"/>
          </a:p>
          <a:p>
            <a:endParaRPr lang="it-IT" dirty="0"/>
          </a:p>
        </p:txBody>
      </p:sp>
      <p:sp>
        <p:nvSpPr>
          <p:cNvPr id="3" name="Titolo 2"/>
          <p:cNvSpPr>
            <a:spLocks noGrp="1"/>
          </p:cNvSpPr>
          <p:nvPr>
            <p:ph type="title"/>
          </p:nvPr>
        </p:nvSpPr>
        <p:spPr/>
        <p:txBody>
          <a:bodyPr/>
          <a:lstStyle/>
          <a:p>
            <a:r>
              <a:rPr lang="it-IT" dirty="0"/>
              <a:t>Amnesia Dissociativa</a:t>
            </a:r>
          </a:p>
        </p:txBody>
      </p:sp>
    </p:spTree>
    <p:extLst>
      <p:ext uri="{BB962C8B-B14F-4D97-AF65-F5344CB8AC3E}">
        <p14:creationId xmlns:p14="http://schemas.microsoft.com/office/powerpoint/2010/main" val="1589043953"/>
      </p:ext>
    </p:extLst>
  </p:cSld>
  <p:clrMapOvr>
    <a:masterClrMapping/>
  </p:clrMapOvr>
</p:sld>
</file>

<file path=ppt/slides/slide1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Anche un trauma cranico o l’uso di sostanze (ad esempio la </a:t>
            </a:r>
            <a:r>
              <a:rPr lang="it-IT" sz="2000" dirty="0" err="1"/>
              <a:t>ketamina</a:t>
            </a:r>
            <a:r>
              <a:rPr lang="it-IT" sz="2000" dirty="0"/>
              <a:t>, il GHB, le benzodiazepine ad alti dosaggi) possono indurre forme di grave amnesia. In questi casi  però non si pone la diagnosi di amnesia psicogena.</a:t>
            </a:r>
          </a:p>
          <a:p>
            <a:r>
              <a:rPr lang="it-IT" sz="2000" dirty="0"/>
              <a:t>La condizione non deve essere dovuta ad un disturbo dissociativo dell'identità, disturbo da stress post-traumatico, disturbo da stress acuto, disturbo da sintomi somatici, oppure da una condizione di demenza. Nella demenza il paziente non ricorda, in modo generalizzato quasi tutte le informazioni acquisite recentemente, mentre nella amnesia psicogena la amnesia è focalizzata su alcuni elementi spesso legati ad uno specifico trauma o improvvisa e generalizzata dopo un violento trauma psichico.</a:t>
            </a:r>
          </a:p>
          <a:p>
            <a:r>
              <a:rPr lang="it-IT" sz="20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89789295"/>
      </p:ext>
    </p:extLst>
  </p:cSld>
  <p:clrMapOvr>
    <a:masterClrMapping/>
  </p:clrMapOvr>
</p:sld>
</file>

<file path=ppt/slides/slide1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 </a:t>
            </a:r>
            <a:r>
              <a:rPr lang="it-IT" sz="2000" dirty="0"/>
              <a:t>L'amnesia circoscritta, l’incapacità di ricordare eventi di un periodo circoscritto di tempo, è la forma più comune di amnesia dissociativa. L’amnesia circoscritta può essere più ampia dell’amnesia per un singolo evento traumatico (per es., mesi o anni associati ad abuso infantile o a combattimento violento). </a:t>
            </a:r>
          </a:p>
          <a:p>
            <a:r>
              <a:rPr lang="it-IT" sz="2000" dirty="0"/>
              <a:t>Nell'amnesia selettiva, l’individuo può ricordare alcuni, ma non tutti, gli eventi riguardanti un periodo circoscritto di tempo. Di conseguenza, l’individuo può ricordare parte di un evento traumatico ma non altre. Alcuni individui presentano forme di amnesia sia circoscritta sia selettiva. Le lacune mnestiche possono consistere nella impossibilità di ricordare episodi brevi e </a:t>
            </a:r>
            <a:r>
              <a:rPr lang="it-IT" sz="2000" dirty="0" err="1"/>
              <a:t>ciscoscritti</a:t>
            </a:r>
            <a:r>
              <a:rPr lang="it-IT" sz="2000" dirty="0"/>
              <a:t>, o intere fasi della vita.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89674304"/>
      </p:ext>
    </p:extLst>
  </p:cSld>
  <p:clrMapOvr>
    <a:masterClrMapping/>
  </p:clrMapOvr>
</p:sld>
</file>

<file path=ppt/slides/slide1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Fasi di amnesia dissociativa possono ripresentarsi anche più volte nella vita di una persona con vita particolarmente esposta a traumi estremi.</a:t>
            </a:r>
          </a:p>
          <a:p>
            <a:r>
              <a:rPr lang="it-IT" sz="2400" dirty="0"/>
              <a:t>A volte, dopo anni, i ricordi di antiche violenze possono riemergere. Tipico ad esempio il caso della ragazza che arrivata a diciotto anni, avendo i primi rapporti sessuali (gradevoli) con un ragazzo liberamente scelto, ricorda di essere stata abusata da un parente quando aveva 8 anni ed aveva totalmente represso tale ricordo in quanto intollerabile alla coscienza.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36257156"/>
      </p:ext>
    </p:extLst>
  </p:cSld>
  <p:clrMapOvr>
    <a:masterClrMapping/>
  </p:clrMapOvr>
</p:sld>
</file>

<file path=ppt/slides/slide1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Lo psicoterapeuta dovrà in questi casi essere particolarmente prudente. Esiste una alta possibilità che tali ricordi recuperati siano falsi.</a:t>
            </a:r>
          </a:p>
          <a:p>
            <a:r>
              <a:rPr lang="it-IT" sz="2400" dirty="0"/>
              <a:t>È stata ampiamente studiata e descritta la False Memory </a:t>
            </a:r>
            <a:r>
              <a:rPr lang="it-IT" sz="2400" dirty="0" err="1"/>
              <a:t>Syndrome</a:t>
            </a:r>
            <a:r>
              <a:rPr lang="it-IT" sz="2400" dirty="0"/>
              <a:t>. In alcuni casi occorre avere questi falsi ricordi per giustificare alcune sofferenze psichiche altrimenti inspiegabili.</a:t>
            </a:r>
          </a:p>
          <a:p>
            <a:r>
              <a:rPr lang="it-IT" sz="2400" dirty="0"/>
              <a:t>Le psicoterapie dinamiche ed introspettive possono favorire il recupero di tali falsi ricordi.</a:t>
            </a:r>
          </a:p>
          <a:p>
            <a:r>
              <a:rPr lang="it-IT" sz="2400" dirty="0"/>
              <a:t>Grande prudenza quindi nel gestire tali ricordi recuperati a distanza di decenni se non ci sono prove concrete di quanto accaduto.</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31747211"/>
      </p:ext>
    </p:extLst>
  </p:cSld>
  <p:clrMapOvr>
    <a:masterClrMapping/>
  </p:clrMapOvr>
</p:sld>
</file>

<file path=ppt/slides/slide1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dirty="0"/>
              <a:t>Disturbo</a:t>
            </a:r>
            <a:br>
              <a:rPr lang="it-IT" dirty="0"/>
            </a:br>
            <a:r>
              <a:rPr lang="it-IT" dirty="0"/>
              <a:t>depersonalizzazione/</a:t>
            </a:r>
            <a:br>
              <a:rPr lang="it-IT" dirty="0"/>
            </a:br>
            <a:r>
              <a:rPr lang="it-IT" dirty="0"/>
              <a:t>derealizzazione</a:t>
            </a:r>
            <a:endParaRPr dirty="0"/>
          </a:p>
        </p:txBody>
      </p:sp>
      <p:sp>
        <p:nvSpPr>
          <p:cNvPr id="8" name="Sottotitolo 7"/>
          <p:cNvSpPr>
            <a:spLocks noGrp="1"/>
          </p:cNvSpPr>
          <p:nvPr>
            <p:ph type="subTitle" idx="1"/>
          </p:nvPr>
        </p:nvSpPr>
        <p:spPr/>
        <p:txBody>
          <a:bodyPr/>
          <a:lstStyle/>
          <a:p>
            <a:pPr eaLnBrk="1" hangingPunct="1">
              <a:defRPr/>
            </a:pPr>
            <a:r>
              <a:rPr lang="it-IT" dirty="0"/>
              <a:t>Lezione 52-3</a:t>
            </a:r>
          </a:p>
        </p:txBody>
      </p:sp>
    </p:spTree>
    <p:extLst>
      <p:ext uri="{BB962C8B-B14F-4D97-AF65-F5344CB8AC3E}">
        <p14:creationId xmlns:p14="http://schemas.microsoft.com/office/powerpoint/2010/main" val="708092933"/>
      </p:ext>
    </p:extLst>
  </p:cSld>
  <p:clrMapOvr>
    <a:masterClrMapping/>
  </p:clrMapOvr>
</p:sld>
</file>

<file path=ppt/slides/slide1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Nella sua forma più lieve, la depersonalizzazione e la derealizzazione sono esperienze e sensazioni vissute in qualche momento dalla maggior parte dei giovani adulti, spesso tra i più creativi, soprattutto se hanno passato un periodo molto stressante.</a:t>
            </a:r>
          </a:p>
          <a:p>
            <a:r>
              <a:rPr lang="it-IT" sz="2800" dirty="0"/>
              <a:t>Nella forma patologica, quella che si rivela invalidante i pazienti vivono episodi molti intensi di e persistenti  di depersonalizzazione, derealizzazione o entrambe:</a:t>
            </a:r>
          </a:p>
          <a:p>
            <a:endParaRPr lang="it-IT" dirty="0"/>
          </a:p>
        </p:txBody>
      </p:sp>
      <p:sp>
        <p:nvSpPr>
          <p:cNvPr id="3" name="Titolo 2"/>
          <p:cNvSpPr>
            <a:spLocks noGrp="1"/>
          </p:cNvSpPr>
          <p:nvPr>
            <p:ph type="title"/>
          </p:nvPr>
        </p:nvSpPr>
        <p:spPr/>
        <p:txBody>
          <a:bodyPr/>
          <a:lstStyle/>
          <a:p>
            <a:r>
              <a:rPr lang="it-IT" dirty="0"/>
              <a:t>Disturbo di depersonalizzazione/derealizzazione</a:t>
            </a:r>
          </a:p>
        </p:txBody>
      </p:sp>
    </p:spTree>
    <p:extLst>
      <p:ext uri="{BB962C8B-B14F-4D97-AF65-F5344CB8AC3E}">
        <p14:creationId xmlns:p14="http://schemas.microsoft.com/office/powerpoint/2010/main" val="396407659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Le parole più critiche sono quelle che iniziano con CH, GH, P, B. il balbuziente si ostina a cercare di pronunciare tali lettere senza congiungerle ad una vocale.</a:t>
            </a:r>
          </a:p>
          <a:p>
            <a:r>
              <a:rPr lang="it-IT" sz="2400" dirty="0"/>
              <a:t>Stress ed ansia sono spesso causa di un aggravamento della balbuzie, ma possono anche essere conseguenza della balbuzie stessa. In particolare può emergere ansia sociale, difficoltà con la scuola e col lavoro.</a:t>
            </a:r>
          </a:p>
          <a:p>
            <a:r>
              <a:rPr lang="it-IT" sz="2400" dirty="0"/>
              <a:t>Il balbuziente sembra spesso essere meno intelligente di quanto in effetti non sia.</a:t>
            </a:r>
          </a:p>
          <a:p>
            <a:r>
              <a:rPr lang="it-IT" sz="2400" dirty="0"/>
              <a:t>A motivo di reali o presunte prese in giro può essere particolarmente permaloso.</a:t>
            </a:r>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27369143"/>
      </p:ext>
    </p:extLst>
  </p:cSld>
  <p:clrMapOvr>
    <a:masterClrMapping/>
  </p:clrMapOvr>
</p:sld>
</file>

<file path=ppt/slides/slide1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000" dirty="0"/>
              <a:t>Con depersonalizzazione si indica una forte esperienze di irrealtà, di distacco, di essere un osservatore esterno rispetto ai propri pensieri, sentimenti, sensazioni. Il paziente vive come se fosse uno spettatore il proprio corpo o  le proprie azioni. Possono comparire  alterazioni percettive. Il senso del tempo è molto alterato. Il paziente si sente irreale, è presente una forte sensazione di ottundimento emotivo.</a:t>
            </a:r>
          </a:p>
          <a:p>
            <a:r>
              <a:rPr lang="it-IT" sz="2000" dirty="0"/>
              <a:t>Il paziente ha la impressione di non esistere, di non riuscire a sentire a pieno i propri sentimenti in alcuni casi sente che anche i suoi pensieri non sono comandati da lui. Può provare forme di anestesia in parti del corpo.</a:t>
            </a:r>
          </a:p>
          <a:p>
            <a:r>
              <a:rPr lang="it-IT" sz="2000" dirty="0"/>
              <a:t>In alcuni casi il paziente ha una esperienza come se fosse fuori del suo corpo.</a:t>
            </a:r>
          </a:p>
          <a:p>
            <a:r>
              <a:rPr lang="it-IT" sz="2000" dirty="0"/>
              <a:t>Tutto attorno a lui sembra ovattato</a:t>
            </a:r>
          </a:p>
          <a:p>
            <a:r>
              <a:rPr lang="it-IT" sz="2000" dirty="0"/>
              <a:t>La memoria non funziona in modo adeguato</a:t>
            </a:r>
          </a:p>
          <a:p>
            <a:endParaRPr lang="it-IT" dirty="0"/>
          </a:p>
          <a:p>
            <a:r>
              <a:rPr lang="it-IT" dirty="0"/>
              <a:t>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90352601"/>
      </p:ext>
    </p:extLst>
  </p:cSld>
  <p:clrMapOvr>
    <a:masterClrMapping/>
  </p:clrMapOvr>
</p:sld>
</file>

<file path=ppt/slides/slide1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La derealizzazione comporta una forte esperienza di irrealtà o di distacco rispetto all'ambiente circostante. Gli oggetti e le persone che li circondano appaiono irreali, deformati. Le persone appaiono come fossero dei robot </a:t>
            </a:r>
          </a:p>
          <a:p>
            <a:r>
              <a:rPr lang="it-IT" sz="2800" dirty="0"/>
              <a:t>La persona sente di vivere come in un sogno, come se tra lui ed il mondo ci fosse una barriera.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34870228"/>
      </p:ext>
    </p:extLst>
  </p:cSld>
  <p:clrMapOvr>
    <a:masterClrMapping/>
  </p:clrMapOvr>
</p:sld>
</file>

<file path=ppt/slides/slide1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A volte compaiono distorsioni percettive, si hanno fenomeni di micropsia o di macropsia. Una porta ad esempio può apparire troppo piccola o enorme. Anche i colori o i suoni possono sembrare strani o distorti.</a:t>
            </a:r>
          </a:p>
          <a:p>
            <a:r>
              <a:rPr lang="it-IT" sz="2800" dirty="0"/>
              <a:t>Il paziente può avere difficoltà a descrivere la propria condizione e teme di essere considerato pazzo o di poter apparire tale agli occhi degli altri. In altri casi il paziente sviluppa la convinzione di avere gravi danni cerebrali.</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01032441"/>
      </p:ext>
    </p:extLst>
  </p:cSld>
  <p:clrMapOvr>
    <a:masterClrMapping/>
  </p:clrMapOvr>
</p:sld>
</file>

<file path=ppt/slides/slide1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dirty="0"/>
              <a:t>Disturbo</a:t>
            </a:r>
            <a:br>
              <a:rPr lang="it-IT" dirty="0"/>
            </a:br>
            <a:r>
              <a:rPr lang="it-IT" dirty="0"/>
              <a:t>depersonalizzazione/</a:t>
            </a:r>
            <a:br>
              <a:rPr lang="it-IT" dirty="0"/>
            </a:br>
            <a:r>
              <a:rPr lang="it-IT" dirty="0"/>
              <a:t>derealizzazione</a:t>
            </a:r>
            <a:endParaRPr dirty="0"/>
          </a:p>
        </p:txBody>
      </p:sp>
      <p:sp>
        <p:nvSpPr>
          <p:cNvPr id="8" name="Sottotitolo 7"/>
          <p:cNvSpPr>
            <a:spLocks noGrp="1"/>
          </p:cNvSpPr>
          <p:nvPr>
            <p:ph type="subTitle" idx="1"/>
          </p:nvPr>
        </p:nvSpPr>
        <p:spPr/>
        <p:txBody>
          <a:bodyPr/>
          <a:lstStyle/>
          <a:p>
            <a:pPr eaLnBrk="1" hangingPunct="1">
              <a:defRPr/>
            </a:pPr>
            <a:r>
              <a:rPr lang="it-IT" dirty="0"/>
              <a:t>Lezione 52-4</a:t>
            </a:r>
          </a:p>
        </p:txBody>
      </p:sp>
    </p:spTree>
    <p:extLst>
      <p:ext uri="{BB962C8B-B14F-4D97-AF65-F5344CB8AC3E}">
        <p14:creationId xmlns:p14="http://schemas.microsoft.com/office/powerpoint/2010/main" val="1104549125"/>
      </p:ext>
    </p:extLst>
  </p:cSld>
  <p:clrMapOvr>
    <a:masterClrMapping/>
  </p:clrMapOvr>
</p:sld>
</file>

<file path=ppt/slides/slide1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000" dirty="0"/>
              <a:t>Durante le esperienze di depersonalizzazione o derealizzazione l'esame di realtà rimane integro. In altre parole la persona sa che le persone non sono dei robot o inanimate, ma ha questa forte percezione e ciò lo disturba. Queste sensazioni fanno sì che la persona sviluppi la paura di diventare pazzo, ma questa non è la evoluzione del disturbo di depersonalizzazione/derealizzazione.</a:t>
            </a:r>
          </a:p>
          <a:p>
            <a:r>
              <a:rPr lang="it-IT" sz="2000" dirty="0"/>
              <a:t>Il paziente può avere una forte tendenza a rimuginare  in modo ossessivo su di sé e sul proprio disturbo</a:t>
            </a:r>
          </a:p>
          <a:p>
            <a:r>
              <a:rPr lang="it-IT" sz="2000" dirty="0"/>
              <a:t>I sintomi causano disagio clinicamente significativo o compromissione del funziona-mento in ambito sociale, lavorativo o in altre aree importanti.</a:t>
            </a:r>
          </a:p>
          <a:p>
            <a:r>
              <a:rPr lang="it-IT" sz="2000" dirty="0"/>
              <a:t>Il disturbo non è attribuibile agli effetti fisiologici di una sostanza o ad altro disturbo psichiatrico.</a:t>
            </a:r>
          </a:p>
          <a:p>
            <a:endParaRPr lang="it-IT" dirty="0"/>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89397162"/>
      </p:ext>
    </p:extLst>
  </p:cSld>
  <p:clrMapOvr>
    <a:masterClrMapping/>
  </p:clrMapOvr>
</p:sld>
</file>

<file path=ppt/slides/slide1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Anche se la maggior parte delle persone può vivere episodi saltuari di depersonalizzazione/derealizzazione, il disturbo capace di rivelarsi invalidante per periodi prolungati si manifesta in meno del 2% della popolazione. In genere si tratta di adolescenti.</a:t>
            </a:r>
          </a:p>
          <a:p>
            <a:r>
              <a:rPr lang="it-IT" sz="2400" dirty="0"/>
              <a:t> Fattori quali lo stress, condizioni di forte ansia o depressione, la permanenza in ambienti  nuovi o </a:t>
            </a:r>
            <a:r>
              <a:rPr lang="it-IT" sz="2400" dirty="0" err="1"/>
              <a:t>iperstimolanti</a:t>
            </a:r>
            <a:r>
              <a:rPr lang="it-IT" sz="2400" dirty="0"/>
              <a:t>, e fattori fisici quali illuminazione  tipica delle discoteche, la mancanza di sonno ed anche la fase premestruale possono causare il peggioramento dei sintomi.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76988720"/>
      </p:ext>
    </p:extLst>
  </p:cSld>
  <p:clrMapOvr>
    <a:masterClrMapping/>
  </p:clrMapOvr>
</p:sld>
</file>

<file path=ppt/slides/slide1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Altri fattori stressanti possono includere abuso fisico; essere testimoni di violenze domestiche; crescere insieme a un genitore malato mentale fortemente disabile; morte inaspettata o suicidio di un membro della famiglia o di un amico stretto.  </a:t>
            </a:r>
          </a:p>
          <a:p>
            <a:endParaRPr lang="it-IT" sz="2800" dirty="0"/>
          </a:p>
          <a:p>
            <a:r>
              <a:rPr lang="it-IT" sz="2800" dirty="0"/>
              <a:t>Se compare in persone di più di 40 anni, è opportuno pensare a danni cerebrali o a uso di sostanze, le indagini cliniche saranno in questi casi particolarmente approfondite</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74240572"/>
      </p:ext>
    </p:extLst>
  </p:cSld>
  <p:clrMapOvr>
    <a:masterClrMapping/>
  </p:clrMapOvr>
</p:sld>
</file>

<file path=ppt/slides/slide1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Uso di sostanze: I sintomi possono essere indotti specificatamente da sostanze quali la cannabis, gli allucinogeni, la </a:t>
            </a:r>
            <a:r>
              <a:rPr lang="it-IT" sz="2400" dirty="0" err="1"/>
              <a:t>ketamina</a:t>
            </a:r>
            <a:r>
              <a:rPr lang="it-IT" sz="2400" dirty="0"/>
              <a:t> e la </a:t>
            </a:r>
            <a:r>
              <a:rPr lang="it-IT" sz="2400" dirty="0" err="1"/>
              <a:t>fenilciclidina</a:t>
            </a:r>
            <a:r>
              <a:rPr lang="it-IT" sz="2400" dirty="0"/>
              <a:t> , l’ecstasy  e la Salvia </a:t>
            </a:r>
            <a:r>
              <a:rPr lang="it-IT" sz="2400" dirty="0" err="1"/>
              <a:t>divinorum</a:t>
            </a:r>
            <a:r>
              <a:rPr lang="it-IT" sz="2400" dirty="0"/>
              <a:t>. In considerazione della insorgenza di questo disturbo in età adolescenziale un gran numero di casi apparentemente affetti da questo disturbo sono invece espressione di intossicazione da sostanze.</a:t>
            </a:r>
          </a:p>
          <a:p>
            <a:r>
              <a:rPr lang="it-IT" sz="2400" dirty="0"/>
              <a:t>Depressione maggiore: si manifesta con ottundimento affettivo, distacco, rimuginazioni,</a:t>
            </a:r>
          </a:p>
          <a:p>
            <a:r>
              <a:rPr lang="it-IT" sz="2400" dirty="0"/>
              <a:t>Disturbo ossessivo compulsivo sono presenti la rimuginazione e la paura di perdere il controllo, ma mancano molti dei sintomi costitutivi delle compulsioni</a:t>
            </a:r>
          </a:p>
        </p:txBody>
      </p:sp>
      <p:sp>
        <p:nvSpPr>
          <p:cNvPr id="3" name="Titolo 2"/>
          <p:cNvSpPr>
            <a:spLocks noGrp="1"/>
          </p:cNvSpPr>
          <p:nvPr>
            <p:ph type="title"/>
          </p:nvPr>
        </p:nvSpPr>
        <p:spPr/>
        <p:txBody>
          <a:bodyPr/>
          <a:lstStyle/>
          <a:p>
            <a:r>
              <a:rPr lang="it-IT" dirty="0"/>
              <a:t>Diagnosi differenziale</a:t>
            </a:r>
          </a:p>
        </p:txBody>
      </p:sp>
    </p:spTree>
    <p:extLst>
      <p:ext uri="{BB962C8B-B14F-4D97-AF65-F5344CB8AC3E}">
        <p14:creationId xmlns:p14="http://schemas.microsoft.com/office/powerpoint/2010/main" val="954487800"/>
      </p:ext>
    </p:extLst>
  </p:cSld>
  <p:clrMapOvr>
    <a:masterClrMapping/>
  </p:clrMapOvr>
</p:sld>
</file>

<file path=ppt/slides/slide1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Più complessa la diagnosi differenziale con altri disturbi dissociativi, ma una analisi attenta consente di distinguere nettamente le tre forme, anche se esiste  qualche sintomo comune. La origine traumatica nel caso del disturbo da </a:t>
            </a:r>
            <a:r>
              <a:rPr lang="it-IT" sz="2400" dirty="0" err="1"/>
              <a:t>depersonalizzazone</a:t>
            </a:r>
            <a:r>
              <a:rPr lang="it-IT" sz="2400" dirty="0"/>
              <a:t>/derealizzazione è meno marcate rispetto agli altri disturbi.</a:t>
            </a:r>
          </a:p>
          <a:p>
            <a:r>
              <a:rPr lang="it-IT" sz="2400" dirty="0"/>
              <a:t>Disturbi di ansia: nel caso di disturbo di panico si hanno forti sintomi di depersonalizzazione/derealizzazione, ma questi si presentano solo in occasione di attacchi che includono molti altri sintomi. </a:t>
            </a: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12156225"/>
      </p:ext>
    </p:extLst>
  </p:cSld>
  <p:clrMapOvr>
    <a:masterClrMapping/>
  </p:clrMapOvr>
</p:sld>
</file>

<file path=ppt/slides/slide1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In alcuni casi i due disturbi possono presentarsi contemporaneamente ed in questi casi la depersonalizzazione e derealizzazione si presenta anche indipendentemente dagli attacchi di panico.</a:t>
            </a:r>
          </a:p>
          <a:p>
            <a:r>
              <a:rPr lang="it-IT" sz="2400" dirty="0"/>
              <a:t>Disturbi neurologici su base organica. Con pazienti adulti ed in casi particolarmente resistenti ed invalidanti le indagini neurologiche devono essere molto attente ed approfondite.</a:t>
            </a:r>
          </a:p>
          <a:p>
            <a:r>
              <a:rPr lang="it-IT" sz="2400" dirty="0"/>
              <a:t>Trance ipnotica e episodi di trance  religiosa possono presentare sintomi simili alla derealizzazione/depersonalizzazione</a:t>
            </a:r>
          </a:p>
          <a:p>
            <a:endParaRPr lang="it-IT" sz="2400" dirty="0"/>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31850758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 Balbuzie</a:t>
            </a:r>
            <a:br>
              <a:rPr lang="it-IT" dirty="0"/>
            </a:br>
            <a:r>
              <a:rPr lang="it-IT" dirty="0"/>
              <a:t>evoluzione e decorso</a:t>
            </a:r>
          </a:p>
        </p:txBody>
      </p:sp>
      <p:sp>
        <p:nvSpPr>
          <p:cNvPr id="3" name="Sottotitolo 2"/>
          <p:cNvSpPr>
            <a:spLocks noGrp="1"/>
          </p:cNvSpPr>
          <p:nvPr>
            <p:ph type="subTitle" idx="1"/>
          </p:nvPr>
        </p:nvSpPr>
        <p:spPr/>
        <p:txBody>
          <a:bodyPr/>
          <a:lstStyle/>
          <a:p>
            <a:r>
              <a:rPr lang="it-IT" dirty="0"/>
              <a:t>Lezione 19-3</a:t>
            </a:r>
          </a:p>
        </p:txBody>
      </p:sp>
    </p:spTree>
    <p:extLst>
      <p:ext uri="{BB962C8B-B14F-4D97-AF65-F5344CB8AC3E}">
        <p14:creationId xmlns:p14="http://schemas.microsoft.com/office/powerpoint/2010/main" val="207164487"/>
      </p:ext>
    </p:extLst>
  </p:cSld>
  <p:clrMapOvr>
    <a:masterClrMapping/>
  </p:clrMapOvr>
</p:sld>
</file>

<file path=ppt/slides/slide1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658615"/>
          </a:xfrm>
        </p:spPr>
        <p:txBody>
          <a:bodyPr>
            <a:normAutofit fontScale="90000"/>
          </a:bodyPr>
          <a:lstStyle/>
          <a:p>
            <a:r>
              <a:rPr lang="it-IT" dirty="0"/>
              <a:t>I disturbi della nutrizione e dell’alimentazione.</a:t>
            </a:r>
            <a:br>
              <a:rPr lang="it-IT" dirty="0"/>
            </a:br>
            <a:r>
              <a:rPr lang="it-IT" dirty="0"/>
              <a:t>Aspetti generali</a:t>
            </a:r>
          </a:p>
        </p:txBody>
      </p:sp>
      <p:sp>
        <p:nvSpPr>
          <p:cNvPr id="3" name="Sottotitolo 2"/>
          <p:cNvSpPr>
            <a:spLocks noGrp="1"/>
          </p:cNvSpPr>
          <p:nvPr>
            <p:ph type="subTitle" idx="1"/>
          </p:nvPr>
        </p:nvSpPr>
        <p:spPr/>
        <p:txBody>
          <a:bodyPr/>
          <a:lstStyle/>
          <a:p>
            <a:r>
              <a:rPr lang="it-IT" dirty="0"/>
              <a:t>Lezione 53 - 1</a:t>
            </a:r>
          </a:p>
          <a:p>
            <a:endParaRPr lang="it-IT" dirty="0"/>
          </a:p>
        </p:txBody>
      </p:sp>
    </p:spTree>
    <p:extLst>
      <p:ext uri="{BB962C8B-B14F-4D97-AF65-F5344CB8AC3E}">
        <p14:creationId xmlns:p14="http://schemas.microsoft.com/office/powerpoint/2010/main" val="2672096569"/>
      </p:ext>
    </p:extLst>
  </p:cSld>
  <p:clrMapOvr>
    <a:masterClrMapping/>
  </p:clrMapOvr>
</p:sld>
</file>

<file path=ppt/slides/slide1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fontScale="70000" lnSpcReduction="20000"/>
          </a:bodyPr>
          <a:lstStyle/>
          <a:p>
            <a:pPr lvl="0" algn="just"/>
            <a:r>
              <a:rPr lang="it-IT" sz="5500" dirty="0"/>
              <a:t>Il DSM-5 definisce “disturbi della nutrizione e dell’alimentazione”, tutti quei disturbi che sono caratterizzati dalla presenza di evidenti alterazioni dei comportamenti legati all’alimentazione, da cui possono scaturire un forte disagio psichico e una grave compromissione della salute fisica della persona</a:t>
            </a:r>
          </a:p>
          <a:p>
            <a:pPr>
              <a:buNone/>
            </a:pPr>
            <a:endParaRPr lang="it-IT" dirty="0"/>
          </a:p>
        </p:txBody>
      </p:sp>
    </p:spTree>
    <p:extLst>
      <p:ext uri="{BB962C8B-B14F-4D97-AF65-F5344CB8AC3E}">
        <p14:creationId xmlns:p14="http://schemas.microsoft.com/office/powerpoint/2010/main" val="2729057933"/>
      </p:ext>
    </p:extLst>
  </p:cSld>
  <p:clrMapOvr>
    <a:masterClrMapping/>
  </p:clrMapOvr>
</p:sld>
</file>

<file path=ppt/slides/slide1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r>
              <a:rPr lang="it-IT" sz="3000" dirty="0"/>
              <a:t>Il DSM-5 include in questa sezione, le due categorie disturbi già presenti nelle precedenti edizioni: </a:t>
            </a:r>
            <a:r>
              <a:rPr lang="it-IT" sz="3000" b="1" dirty="0"/>
              <a:t>Anoressia Nervosa </a:t>
            </a:r>
            <a:r>
              <a:rPr lang="it-IT" sz="3000" dirty="0"/>
              <a:t>e </a:t>
            </a:r>
            <a:r>
              <a:rPr lang="it-IT" sz="3000" b="1" dirty="0"/>
              <a:t>Bulimia Nervosa</a:t>
            </a:r>
            <a:endParaRPr lang="it-IT" sz="3000" dirty="0"/>
          </a:p>
          <a:p>
            <a:pPr algn="just"/>
            <a:r>
              <a:rPr lang="it-IT" sz="3000" dirty="0"/>
              <a:t>Il DSM-5, invece, ha introdotto in questa sezione nosografica il </a:t>
            </a:r>
            <a:r>
              <a:rPr lang="it-IT" sz="3000" b="1" dirty="0">
                <a:solidFill>
                  <a:prstClr val="black"/>
                </a:solidFill>
              </a:rPr>
              <a:t>Disturbo da </a:t>
            </a:r>
            <a:r>
              <a:rPr lang="it-IT" sz="3000" b="1" dirty="0" err="1">
                <a:solidFill>
                  <a:prstClr val="black"/>
                </a:solidFill>
              </a:rPr>
              <a:t>Binge</a:t>
            </a:r>
            <a:r>
              <a:rPr lang="it-IT" sz="3000" b="1" dirty="0">
                <a:solidFill>
                  <a:prstClr val="black"/>
                </a:solidFill>
              </a:rPr>
              <a:t> </a:t>
            </a:r>
            <a:r>
              <a:rPr lang="it-IT" sz="3000" b="1" dirty="0" err="1">
                <a:solidFill>
                  <a:prstClr val="black"/>
                </a:solidFill>
              </a:rPr>
              <a:t>Eating</a:t>
            </a:r>
            <a:endParaRPr lang="it-IT" sz="3000" b="1" dirty="0"/>
          </a:p>
          <a:p>
            <a:pPr lvl="0" algn="just"/>
            <a:r>
              <a:rPr lang="it-IT" sz="3000" dirty="0"/>
              <a:t>Fanno parte di questa sezione, altri tipi di disturbi, prima presenti tra i disturbi che hanno un’ età di esordio nell’infanzia, come la </a:t>
            </a:r>
            <a:r>
              <a:rPr lang="it-IT" sz="3000" b="1" dirty="0"/>
              <a:t>Pica</a:t>
            </a:r>
            <a:r>
              <a:rPr lang="it-IT" sz="3000" dirty="0"/>
              <a:t> ed il </a:t>
            </a:r>
            <a:r>
              <a:rPr lang="it-IT" sz="3000" b="1" dirty="0"/>
              <a:t>Disturbo da Ruminazione</a:t>
            </a:r>
          </a:p>
          <a:p>
            <a:pPr algn="just"/>
            <a:endParaRPr lang="it-IT" sz="2800" dirty="0"/>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45938424"/>
      </p:ext>
    </p:extLst>
  </p:cSld>
  <p:clrMapOvr>
    <a:masterClrMapping/>
  </p:clrMapOvr>
</p:sld>
</file>

<file path=ppt/slides/slide1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gn="just"/>
            <a:r>
              <a:rPr lang="it-IT" sz="2800" dirty="0">
                <a:solidFill>
                  <a:prstClr val="black"/>
                </a:solidFill>
              </a:rPr>
              <a:t>In questa classe di disturbi, inoltre, sono compresi i </a:t>
            </a:r>
            <a:r>
              <a:rPr lang="it-IT" sz="2800" b="1" dirty="0">
                <a:solidFill>
                  <a:prstClr val="black"/>
                </a:solidFill>
              </a:rPr>
              <a:t>disturbi nutrizione o dell'alimentazione senza specificazione </a:t>
            </a:r>
            <a:r>
              <a:rPr lang="it-IT" sz="2800" dirty="0">
                <a:solidFill>
                  <a:prstClr val="black"/>
                </a:solidFill>
              </a:rPr>
              <a:t>e </a:t>
            </a:r>
            <a:r>
              <a:rPr lang="it-IT" sz="2800" b="1" dirty="0">
                <a:solidFill>
                  <a:prstClr val="black"/>
                </a:solidFill>
              </a:rPr>
              <a:t>con altra specificazione </a:t>
            </a:r>
            <a:endParaRPr lang="it-IT" sz="2800" b="1" dirty="0"/>
          </a:p>
          <a:p>
            <a:pPr algn="just"/>
            <a:r>
              <a:rPr lang="it-IT" sz="2800" dirty="0"/>
              <a:t>I disturbi della nutrizione e dell’alimentazione hanno una frequenza più alta nel mondo occidentale e si riscontrano maggiormente nel sesso femminile, sebbene siano presenti casi sia di anoressia, sia di bulimia nel sesso maschile (in un rapporto di circa 9:1). L’ età media di insorgenza è fra i 12 e i 18 anni</a:t>
            </a:r>
          </a:p>
          <a:p>
            <a:pPr lvl="0" algn="just"/>
            <a:endParaRPr lang="it-IT" dirty="0">
              <a:solidFill>
                <a:prstClr val="black"/>
              </a:solidFill>
            </a:endParaRPr>
          </a:p>
          <a:p>
            <a:pPr lvl="0" algn="just">
              <a:buNone/>
            </a:pPr>
            <a:endParaRPr lang="it-IT" dirty="0">
              <a:solidFill>
                <a:prstClr val="black"/>
              </a:solidFill>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6074782"/>
      </p:ext>
    </p:extLst>
  </p:cSld>
  <p:clrMapOvr>
    <a:masterClrMapping/>
  </p:clrMapOvr>
</p:sld>
</file>

<file path=ppt/slides/slide1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r>
              <a:rPr lang="it-IT" sz="2800" dirty="0"/>
              <a:t>Ormai esiste una diffusa concordanza nel ritenere che l’esordio e lo sviluppo di questi disturbi  siano dati dall’azione </a:t>
            </a:r>
            <a:r>
              <a:rPr lang="it-IT" sz="2800" b="1" dirty="0"/>
              <a:t>combinata </a:t>
            </a:r>
            <a:r>
              <a:rPr lang="it-IT" sz="2800" dirty="0"/>
              <a:t>e </a:t>
            </a:r>
            <a:r>
              <a:rPr lang="it-IT" sz="2800" b="1" dirty="0"/>
              <a:t>complessa</a:t>
            </a:r>
            <a:r>
              <a:rPr lang="it-IT" sz="2800" dirty="0"/>
              <a:t> di diversi fattori: genetici, biologici, psicologici, familiari, culturali e sociali</a:t>
            </a:r>
          </a:p>
          <a:p>
            <a:r>
              <a:rPr lang="it-IT" sz="2800" dirty="0"/>
              <a:t>I disturbi alimentari si manifestano con maggiore nei contesti sociali in cui prevalgono i modelli di bellezza centrati sulla magrezza, sul culto del valore estetico e dove è presente un certo livello di sviluppo</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84681981"/>
      </p:ext>
    </p:extLst>
  </p:cSld>
  <p:clrMapOvr>
    <a:masterClrMapping/>
  </p:clrMapOvr>
</p:sld>
</file>

<file path=ppt/slides/slide1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lgn="just"/>
            <a:r>
              <a:rPr lang="it-IT" sz="2800" dirty="0"/>
              <a:t>Per quanto concerne la predisposizione genetica, esiste una concordanza fra gemelli che dimostra una probabile concausa genetica. </a:t>
            </a:r>
          </a:p>
          <a:p>
            <a:pPr lvl="0" algn="just"/>
            <a:r>
              <a:rPr lang="it-IT" sz="2800" dirty="0"/>
              <a:t>I sistemi </a:t>
            </a:r>
            <a:r>
              <a:rPr lang="it-IT" sz="2800" dirty="0" err="1"/>
              <a:t>neurotrasmettitoriali</a:t>
            </a:r>
            <a:r>
              <a:rPr lang="it-IT" sz="2800" dirty="0"/>
              <a:t> </a:t>
            </a:r>
            <a:r>
              <a:rPr lang="it-IT" sz="2800" dirty="0" err="1"/>
              <a:t>serotoninergici</a:t>
            </a:r>
            <a:r>
              <a:rPr lang="it-IT" sz="2800" dirty="0"/>
              <a:t> e </a:t>
            </a:r>
            <a:r>
              <a:rPr lang="it-IT" sz="2800" dirty="0" err="1"/>
              <a:t>noradrenergici</a:t>
            </a:r>
            <a:r>
              <a:rPr lang="it-IT" sz="2800" dirty="0"/>
              <a:t>  dei pazienti con bulimia ed anoressia sembrano essere ipoattivi</a:t>
            </a:r>
          </a:p>
          <a:p>
            <a:pPr algn="just"/>
            <a:r>
              <a:rPr lang="it-IT" sz="2800" dirty="0"/>
              <a:t>Le condizioni organiche come squilibri </a:t>
            </a:r>
            <a:r>
              <a:rPr lang="it-IT" sz="2800" dirty="0" err="1"/>
              <a:t>idroelettrolitici</a:t>
            </a:r>
            <a:r>
              <a:rPr lang="it-IT" sz="2800" dirty="0"/>
              <a:t>, grave calo ponderale sintomi da digiuno o altre complicanze </a:t>
            </a:r>
            <a:r>
              <a:rPr lang="it-IT" sz="2800" dirty="0" err="1"/>
              <a:t>internistiche</a:t>
            </a:r>
            <a:r>
              <a:rPr lang="it-IT" sz="2800" dirty="0"/>
              <a:t> sono altrettanti fattori di predisposizione e di rischio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70099294"/>
      </p:ext>
    </p:extLst>
  </p:cSld>
  <p:clrMapOvr>
    <a:masterClrMapping/>
  </p:clrMapOvr>
</p:sld>
</file>

<file path=ppt/slides/slide1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658615"/>
          </a:xfrm>
        </p:spPr>
        <p:txBody>
          <a:bodyPr>
            <a:normAutofit fontScale="90000"/>
          </a:bodyPr>
          <a:lstStyle/>
          <a:p>
            <a:r>
              <a:rPr lang="it-IT" dirty="0"/>
              <a:t>I disturbi della nutrizione e dell’alimentazione.</a:t>
            </a:r>
            <a:br>
              <a:rPr lang="it-IT" dirty="0"/>
            </a:br>
            <a:r>
              <a:rPr lang="it-IT" dirty="0"/>
              <a:t>BMI</a:t>
            </a:r>
          </a:p>
        </p:txBody>
      </p:sp>
      <p:sp>
        <p:nvSpPr>
          <p:cNvPr id="3" name="Sottotitolo 2"/>
          <p:cNvSpPr>
            <a:spLocks noGrp="1"/>
          </p:cNvSpPr>
          <p:nvPr>
            <p:ph type="subTitle" idx="1"/>
          </p:nvPr>
        </p:nvSpPr>
        <p:spPr/>
        <p:txBody>
          <a:bodyPr/>
          <a:lstStyle/>
          <a:p>
            <a:r>
              <a:rPr lang="it-IT" dirty="0"/>
              <a:t>Lezione 53 - 2</a:t>
            </a:r>
          </a:p>
          <a:p>
            <a:endParaRPr lang="it-IT" dirty="0"/>
          </a:p>
        </p:txBody>
      </p:sp>
    </p:spTree>
    <p:extLst>
      <p:ext uri="{BB962C8B-B14F-4D97-AF65-F5344CB8AC3E}">
        <p14:creationId xmlns:p14="http://schemas.microsoft.com/office/powerpoint/2010/main" val="880580605"/>
      </p:ext>
    </p:extLst>
  </p:cSld>
  <p:clrMapOvr>
    <a:masterClrMapping/>
  </p:clrMapOvr>
</p:sld>
</file>

<file path=ppt/slides/slide1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r>
              <a:rPr lang="it-IT" dirty="0"/>
              <a:t>Esiste un sistema di misura , il </a:t>
            </a:r>
            <a:r>
              <a:rPr lang="it-IT" b="1" dirty="0"/>
              <a:t>Body Mass </a:t>
            </a:r>
            <a:r>
              <a:rPr lang="it-IT" b="1" dirty="0" err="1"/>
              <a:t>Index</a:t>
            </a:r>
            <a:r>
              <a:rPr lang="it-IT" b="1" dirty="0"/>
              <a:t> (BMI o  IMC)</a:t>
            </a:r>
            <a:r>
              <a:rPr lang="it-IT" dirty="0"/>
              <a:t>, ovvero l’</a:t>
            </a:r>
            <a:r>
              <a:rPr lang="it-IT" b="1" dirty="0"/>
              <a:t> </a:t>
            </a:r>
            <a:r>
              <a:rPr lang="it-IT" dirty="0"/>
              <a:t>indice di massa corporea, che serve per collocare il paziente entro il </a:t>
            </a:r>
            <a:r>
              <a:rPr lang="it-IT" dirty="0" err="1"/>
              <a:t>range</a:t>
            </a:r>
            <a:r>
              <a:rPr lang="it-IT" dirty="0"/>
              <a:t> di normalità o di criticità clinica. Esso è ottenuto dal rapporto tra altezza e peso ed è influenzato dall’età e sesso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29387710"/>
      </p:ext>
    </p:extLst>
  </p:cSld>
  <p:clrMapOvr>
    <a:masterClrMapping/>
  </p:clrMapOvr>
</p:sld>
</file>

<file path=ppt/slides/slide1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Per calcolare il BMI si moltiplica per se stesso il valore della altezza (statura) misurata in metri. Nel caso di una donna alta 1,65 si calcola 1,65 x 1,65 = 2,72</a:t>
            </a:r>
          </a:p>
          <a:p>
            <a:r>
              <a:rPr lang="it-IT" sz="2400" dirty="0"/>
              <a:t>Ora si divide il peso (misurato in chili)  per questo valore ad esempio se pesa 85 chili</a:t>
            </a:r>
          </a:p>
          <a:p>
            <a:r>
              <a:rPr lang="it-IT" sz="2400" dirty="0"/>
              <a:t>85 : 2,72 = 31,25 lieve obesità</a:t>
            </a:r>
          </a:p>
          <a:p>
            <a:r>
              <a:rPr lang="it-IT" sz="2400" dirty="0"/>
              <a:t>75 : 2,72 = 27,57 sovrappeso</a:t>
            </a:r>
          </a:p>
          <a:p>
            <a:r>
              <a:rPr lang="it-IT" sz="2400" dirty="0"/>
              <a:t>55 : 2,72 = 20,22 perfetta forma leggermente sotto</a:t>
            </a:r>
          </a:p>
          <a:p>
            <a:r>
              <a:rPr lang="it-IT" sz="2400" dirty="0"/>
              <a:t>45 : 2,72 = 16,54 grave sottopeso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75494232"/>
      </p:ext>
    </p:extLst>
  </p:cSld>
  <p:clrMapOvr>
    <a:masterClrMapping/>
  </p:clrMapOvr>
</p:sld>
</file>

<file path=ppt/slides/slide1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In pratica sopra il BMI 40 la obesità è grave e probabilmente il paziente è un buon candidato per la chirurgia </a:t>
            </a:r>
            <a:r>
              <a:rPr lang="it-IT" sz="2800" dirty="0" err="1"/>
              <a:t>bariatrica</a:t>
            </a:r>
            <a:r>
              <a:rPr lang="it-IT" sz="2800" dirty="0"/>
              <a:t>.</a:t>
            </a:r>
          </a:p>
          <a:p>
            <a:r>
              <a:rPr lang="it-IT" sz="2800" dirty="0"/>
              <a:t>Tra il 30 ed il 40 la obesità è </a:t>
            </a:r>
            <a:r>
              <a:rPr lang="it-IT" sz="2800" dirty="0" err="1"/>
              <a:t>progresssivamente</a:t>
            </a:r>
            <a:r>
              <a:rPr lang="it-IT" sz="2800" dirty="0"/>
              <a:t> sempre maggiore.</a:t>
            </a:r>
          </a:p>
          <a:p>
            <a:r>
              <a:rPr lang="it-IT" sz="2800" dirty="0"/>
              <a:t>Tra 27 e 30 si ha sovrappeso</a:t>
            </a:r>
          </a:p>
          <a:p>
            <a:r>
              <a:rPr lang="it-IT" sz="2800" dirty="0"/>
              <a:t>Tra 20 e 24 buona forma</a:t>
            </a:r>
          </a:p>
          <a:p>
            <a:r>
              <a:rPr lang="it-IT" sz="2800" dirty="0"/>
              <a:t>Al di sotto del 17,50 il sottopeso inizia ad essere pericoloso. Le indossatrici così magre non possono sfilare per non incentivare alla anoressia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2934671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b="1" dirty="0" err="1"/>
              <a:t>Sviluppo</a:t>
            </a:r>
            <a:r>
              <a:rPr lang="en-US" b="1" dirty="0"/>
              <a:t> e </a:t>
            </a:r>
            <a:r>
              <a:rPr lang="en-US" b="1" dirty="0" err="1"/>
              <a:t>decorso</a:t>
            </a:r>
            <a:endParaRPr lang="it-IT" dirty="0"/>
          </a:p>
          <a:p>
            <a:r>
              <a:rPr lang="en-US" dirty="0"/>
              <a:t>Il </a:t>
            </a:r>
            <a:r>
              <a:rPr lang="en-US" dirty="0" err="1"/>
              <a:t>disturbo</a:t>
            </a:r>
            <a:r>
              <a:rPr lang="en-US" dirty="0"/>
              <a:t> </a:t>
            </a:r>
            <a:r>
              <a:rPr lang="en-US" dirty="0" err="1"/>
              <a:t>della</a:t>
            </a:r>
            <a:r>
              <a:rPr lang="en-US" dirty="0"/>
              <a:t> fluenza con </a:t>
            </a:r>
            <a:r>
              <a:rPr lang="en-US" dirty="0" err="1"/>
              <a:t>esordio</a:t>
            </a:r>
            <a:r>
              <a:rPr lang="en-US" dirty="0"/>
              <a:t> </a:t>
            </a:r>
            <a:r>
              <a:rPr lang="en-US" dirty="0" err="1"/>
              <a:t>nell'infanzia</a:t>
            </a:r>
            <a:r>
              <a:rPr lang="en-US" dirty="0"/>
              <a:t> , </a:t>
            </a:r>
            <a:r>
              <a:rPr lang="en-US" dirty="0" err="1"/>
              <a:t>si</a:t>
            </a:r>
            <a:r>
              <a:rPr lang="en-US" dirty="0"/>
              <a:t> </a:t>
            </a:r>
            <a:r>
              <a:rPr lang="en-US" dirty="0" err="1"/>
              <a:t>manifesta</a:t>
            </a:r>
            <a:r>
              <a:rPr lang="en-US" dirty="0"/>
              <a:t> in </a:t>
            </a:r>
            <a:r>
              <a:rPr lang="en-US" dirty="0" err="1"/>
              <a:t>genere</a:t>
            </a:r>
            <a:r>
              <a:rPr lang="en-US" dirty="0"/>
              <a:t> </a:t>
            </a:r>
            <a:r>
              <a:rPr lang="en-US" dirty="0" err="1"/>
              <a:t>tra</a:t>
            </a:r>
            <a:r>
              <a:rPr lang="en-US" dirty="0"/>
              <a:t> i 2 e i 7 </a:t>
            </a:r>
            <a:r>
              <a:rPr lang="en-US" dirty="0" err="1"/>
              <a:t>anni</a:t>
            </a:r>
            <a:r>
              <a:rPr lang="en-US" dirty="0"/>
              <a:t> e </a:t>
            </a:r>
            <a:r>
              <a:rPr lang="en-US" dirty="0" err="1"/>
              <a:t>viene</a:t>
            </a:r>
            <a:r>
              <a:rPr lang="en-US" dirty="0"/>
              <a:t> </a:t>
            </a:r>
            <a:r>
              <a:rPr lang="en-US" dirty="0" err="1"/>
              <a:t>diagnosticato</a:t>
            </a:r>
            <a:r>
              <a:rPr lang="en-US" dirty="0"/>
              <a:t> prima </a:t>
            </a:r>
            <a:r>
              <a:rPr lang="en-US" dirty="0" err="1"/>
              <a:t>dei</a:t>
            </a:r>
            <a:r>
              <a:rPr lang="en-US" dirty="0"/>
              <a:t> 6 </a:t>
            </a:r>
            <a:r>
              <a:rPr lang="en-US" dirty="0" err="1"/>
              <a:t>anni</a:t>
            </a:r>
            <a:r>
              <a:rPr lang="en-US" dirty="0"/>
              <a:t>.  </a:t>
            </a:r>
            <a:r>
              <a:rPr lang="en-US" dirty="0" err="1"/>
              <a:t>L'esordio</a:t>
            </a:r>
            <a:r>
              <a:rPr lang="en-US" dirty="0"/>
              <a:t> </a:t>
            </a:r>
            <a:r>
              <a:rPr lang="en-US" dirty="0" err="1"/>
              <a:t>puo</a:t>
            </a:r>
            <a:r>
              <a:rPr lang="en-US" dirty="0"/>
              <a:t> </a:t>
            </a:r>
            <a:r>
              <a:rPr lang="en-US" dirty="0" err="1"/>
              <a:t>essere</a:t>
            </a:r>
            <a:r>
              <a:rPr lang="en-US" dirty="0"/>
              <a:t> </a:t>
            </a:r>
            <a:r>
              <a:rPr lang="en-US" dirty="0" err="1"/>
              <a:t>insidioso</a:t>
            </a:r>
            <a:r>
              <a:rPr lang="en-US" dirty="0"/>
              <a:t> o </a:t>
            </a:r>
            <a:r>
              <a:rPr lang="en-US" dirty="0" err="1"/>
              <a:t>improvviso</a:t>
            </a:r>
            <a:r>
              <a:rPr lang="en-US" dirty="0"/>
              <a:t>.  </a:t>
            </a:r>
            <a:endParaRPr lang="it-IT" dirty="0"/>
          </a:p>
          <a:p>
            <a:endParaRPr lang="it-IT" dirty="0"/>
          </a:p>
          <a:p>
            <a:endParaRPr lang="it-IT" dirty="0"/>
          </a:p>
        </p:txBody>
      </p:sp>
    </p:spTree>
    <p:extLst>
      <p:ext uri="{BB962C8B-B14F-4D97-AF65-F5344CB8AC3E}">
        <p14:creationId xmlns:p14="http://schemas.microsoft.com/office/powerpoint/2010/main" val="1943650927"/>
      </p:ext>
    </p:extLst>
  </p:cSld>
  <p:clrMapOvr>
    <a:masterClrMapping/>
  </p:clrMapOvr>
</p:sld>
</file>

<file path=ppt/slides/slide1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Il modello proposto alle donne è spesso inarrivabile e suscita insopportabili sensazioni di inadeguatezza. La pressione a dimagrire cui vengono sottoposte donne leggermente sovrappeso è molto patogena e spinge a non accettarsi e a spendere quanto più possibile pur di apparire adeguate. Non è assolutamente vero che quanto più magra tanto meglio. La obesità, d’altra parte è una grave causa di patologia.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01318630"/>
      </p:ext>
    </p:extLst>
  </p:cSld>
  <p:clrMapOvr>
    <a:masterClrMapping/>
  </p:clrMapOvr>
</p:sld>
</file>

<file path=ppt/slides/slide1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Cause che favoriscono la obesità sono la genetica (difficile essere snelli con genitori obesi), la obesità prima dei 12 anni (nei bambini si moltiplicano gli adipociti ovvero le cellule che accumulano il grasso e tale eccesso di adipociti continua ad influenzare il peso per tutta la vita, la prevenzione della obesità nei bambini e la loro educazione alimentare è un obiettivo importante)</a:t>
            </a:r>
          </a:p>
          <a:p>
            <a:r>
              <a:rPr lang="it-IT" sz="2400" dirty="0"/>
              <a:t>Una altra grave concausa di aumento di peso sono le diete, si dimagrisce e si ingrassa fino a perdere il controllo led peso. Ogni aumento ed ogni calo porta gravi squilibri ormonali e metabolici.</a:t>
            </a:r>
          </a:p>
          <a:p>
            <a:r>
              <a:rPr lang="it-IT" sz="2400" dirty="0"/>
              <a:t>La mancanza di attività fisica è grave concausa dell’aumento di peso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24677753"/>
      </p:ext>
    </p:extLst>
  </p:cSld>
  <p:clrMapOvr>
    <a:masterClrMapping/>
  </p:clrMapOvr>
</p:sld>
</file>

<file path=ppt/slides/slide1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658615"/>
          </a:xfrm>
        </p:spPr>
        <p:txBody>
          <a:bodyPr>
            <a:normAutofit fontScale="90000"/>
          </a:bodyPr>
          <a:lstStyle/>
          <a:p>
            <a:r>
              <a:rPr lang="it-IT" dirty="0"/>
              <a:t>I disturbi della nutrizione e dell’alimentazione.</a:t>
            </a:r>
            <a:br>
              <a:rPr lang="it-IT" dirty="0"/>
            </a:br>
            <a:r>
              <a:rPr lang="it-IT" dirty="0"/>
              <a:t>Fattori psicologici e relazionali</a:t>
            </a:r>
          </a:p>
        </p:txBody>
      </p:sp>
      <p:sp>
        <p:nvSpPr>
          <p:cNvPr id="3" name="Sottotitolo 2"/>
          <p:cNvSpPr>
            <a:spLocks noGrp="1"/>
          </p:cNvSpPr>
          <p:nvPr>
            <p:ph type="subTitle" idx="1"/>
          </p:nvPr>
        </p:nvSpPr>
        <p:spPr/>
        <p:txBody>
          <a:bodyPr/>
          <a:lstStyle/>
          <a:p>
            <a:r>
              <a:rPr lang="it-IT" dirty="0"/>
              <a:t>Lezione 53 - 3</a:t>
            </a:r>
          </a:p>
          <a:p>
            <a:endParaRPr lang="it-IT" dirty="0"/>
          </a:p>
        </p:txBody>
      </p:sp>
    </p:spTree>
    <p:extLst>
      <p:ext uri="{BB962C8B-B14F-4D97-AF65-F5344CB8AC3E}">
        <p14:creationId xmlns:p14="http://schemas.microsoft.com/office/powerpoint/2010/main" val="1838910808"/>
      </p:ext>
    </p:extLst>
  </p:cSld>
  <p:clrMapOvr>
    <a:masterClrMapping/>
  </p:clrMapOvr>
</p:sld>
</file>

<file path=ppt/slides/slide1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gn="just"/>
            <a:r>
              <a:rPr lang="it-IT" dirty="0"/>
              <a:t>Frequentemente, le patologie alimentari si riscontrano in quegli </a:t>
            </a:r>
            <a:r>
              <a:rPr lang="it-IT" b="1" dirty="0"/>
              <a:t>ambienti familiari </a:t>
            </a:r>
            <a:r>
              <a:rPr lang="it-IT" dirty="0"/>
              <a:t>in cui sono presenti eccessiva attenzione sull’aspetto fisico e sull’alimentazione, </a:t>
            </a:r>
            <a:r>
              <a:rPr lang="it-IT" dirty="0" err="1"/>
              <a:t>invischiamento</a:t>
            </a:r>
            <a:r>
              <a:rPr lang="it-IT" dirty="0"/>
              <a:t>, atteggiamenti ossessivi e ipercritici, incapacità di incoraggiare i figli, confusione dei ruoli</a:t>
            </a:r>
          </a:p>
          <a:p>
            <a:pPr lvl="0" algn="just"/>
            <a:endParaRPr lang="it-IT" dirty="0"/>
          </a:p>
          <a:p>
            <a:pPr lvl="0"/>
            <a:endParaRPr lang="it-IT" dirty="0"/>
          </a:p>
          <a:p>
            <a:endParaRPr lang="it-IT" dirty="0"/>
          </a:p>
        </p:txBody>
      </p:sp>
      <p:sp>
        <p:nvSpPr>
          <p:cNvPr id="3" name="Titolo 2"/>
          <p:cNvSpPr>
            <a:spLocks noGrp="1"/>
          </p:cNvSpPr>
          <p:nvPr>
            <p:ph type="title"/>
          </p:nvPr>
        </p:nvSpPr>
        <p:spPr/>
        <p:txBody>
          <a:bodyPr/>
          <a:lstStyle/>
          <a:p>
            <a:endParaRPr lang="it-IT"/>
          </a:p>
        </p:txBody>
      </p:sp>
      <p:sp>
        <p:nvSpPr>
          <p:cNvPr id="102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it-IT" sz="800" b="0" i="0" u="none" strike="noStrike" cap="none" normalizeH="0" baseline="0">
                <a:ln>
                  <a:noFill/>
                </a:ln>
                <a:solidFill>
                  <a:srgbClr val="333333"/>
                </a:solidFill>
                <a:effectLst/>
                <a:latin typeface="Verdana" pitchFamily="34" charset="0"/>
                <a:ea typeface="Times New Roman" pitchFamily="18" charset="0"/>
                <a:cs typeface="Arial" pitchFamily="34" charset="0"/>
              </a:rPr>
              <a:t>clima familiare in cui v’è n’eccessiva attenzione all’aspetto fisico e all’alimentazione, invischia mento, atteggiamenti ossessivi e ipercritici, incapacità di incoraggiare i figli, confusione dei ruoli</a:t>
            </a:r>
            <a:endParaRPr kumimoji="0" lang="it-IT" sz="18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932647660"/>
      </p:ext>
    </p:extLst>
  </p:cSld>
  <p:clrMapOvr>
    <a:masterClrMapping/>
  </p:clrMapOvr>
</p:sld>
</file>

<file path=ppt/slides/slide1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r>
              <a:rPr lang="it-IT" dirty="0"/>
              <a:t>Si possono identificare </a:t>
            </a:r>
            <a:r>
              <a:rPr lang="it-IT" b="1" dirty="0"/>
              <a:t>fattori psicologici </a:t>
            </a:r>
            <a:r>
              <a:rPr lang="it-IT" dirty="0"/>
              <a:t>comuni a tutti i pazienti che soffrono di disturbi alimentari.  </a:t>
            </a:r>
          </a:p>
          <a:p>
            <a:pPr algn="just"/>
            <a:r>
              <a:rPr lang="it-IT" dirty="0"/>
              <a:t>Questi fattori sono il </a:t>
            </a:r>
            <a:r>
              <a:rPr lang="it-IT" b="1" dirty="0"/>
              <a:t>perfezionismo clinico</a:t>
            </a:r>
            <a:r>
              <a:rPr lang="it-IT" dirty="0"/>
              <a:t>, la </a:t>
            </a:r>
            <a:r>
              <a:rPr lang="it-IT" b="1" dirty="0"/>
              <a:t>bassa autostima</a:t>
            </a:r>
            <a:r>
              <a:rPr lang="it-IT" dirty="0"/>
              <a:t>, l’</a:t>
            </a:r>
            <a:r>
              <a:rPr lang="it-IT" b="1" dirty="0"/>
              <a:t>intolleranza alle emozioni dolorose </a:t>
            </a:r>
            <a:r>
              <a:rPr lang="it-IT" dirty="0"/>
              <a:t>e  la </a:t>
            </a:r>
            <a:r>
              <a:rPr lang="it-IT" b="1" dirty="0"/>
              <a:t>difficoltà nei rapporti interpersonali</a:t>
            </a:r>
          </a:p>
          <a:p>
            <a:endParaRPr lang="it-IT" sz="2800" b="1"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61865103"/>
      </p:ext>
    </p:extLst>
  </p:cSld>
  <p:clrMapOvr>
    <a:masterClrMapping/>
  </p:clrMapOvr>
</p:sld>
</file>

<file path=ppt/slides/slide1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In molti casi la pressione del gruppo adolescenziale spinge le ragazze a considerare con particolare angoscia ogni aspetto del suo corpo. La pressione a mangiare cibi estremamente calorici e ad essere snelli, ad essere esageratamente gonfie in alcune parti del corpo e sgonfie in tute le altre parti, la presa in giro di gente leggermente sovrappeso che può esprimersi anche con episodi di bullismo o di cyberbullismo crea falsi miti e molte angosce.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66924221"/>
      </p:ext>
    </p:extLst>
  </p:cSld>
  <p:clrMapOvr>
    <a:masterClrMapping/>
  </p:clrMapOvr>
</p:sld>
</file>

<file path=ppt/slides/slide1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Anoressia e bulimia stanno diventando più rilevanti anche tra i maschi tra i quali prevale la vigoressia, ovvero il desiderio di avere un corpo sempre più vigoroso e muscoloso.</a:t>
            </a:r>
          </a:p>
          <a:p>
            <a:r>
              <a:rPr lang="it-IT" dirty="0"/>
              <a:t>Il corpo viene visto come un nemico.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57784101"/>
      </p:ext>
    </p:extLst>
  </p:cSld>
  <p:clrMapOvr>
    <a:masterClrMapping/>
  </p:clrMapOvr>
</p:sld>
</file>

<file path=ppt/slides/slide1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In un gran numero di casi le persone che sviluppano questo odio e disprezzo per il proprio corpo, troviamo una storia di abusi, non rara una storia di abusi sessuali.</a:t>
            </a:r>
          </a:p>
          <a:p>
            <a:r>
              <a:rPr lang="it-IT" sz="2400" dirty="0"/>
              <a:t>Tali abusi sono nella maggior parte dei casi </a:t>
            </a:r>
            <a:r>
              <a:rPr lang="it-IT" sz="2400" dirty="0" err="1"/>
              <a:t>intrafamiliari</a:t>
            </a:r>
            <a:r>
              <a:rPr lang="it-IT" sz="2400" dirty="0"/>
              <a:t> o compiuti comunque da conoscenti. Non vengono quindi messi in atto in modo tale da recare danno fisico alla piccola vittima, che anzi può viverli inizialmente con sentimenti misti. Proprio in tale ambivalenza spesso si annida il senso di rifiuto del proprio corpo, il desiderio di annullarsi o di farsi del male ed il senso di colpa che li perseguiterà negli anni successivi</a:t>
            </a:r>
            <a:r>
              <a:rPr lang="it-IT" dirty="0"/>
              <a:t>.</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35361653"/>
      </p:ext>
    </p:extLst>
  </p:cSld>
  <p:clrMapOvr>
    <a:masterClrMapping/>
  </p:clrMapOvr>
</p:sld>
</file>

<file path=ppt/slides/slide1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Fattori culturali (la moda, le diete) sociali (lo </a:t>
            </a:r>
            <a:r>
              <a:rPr lang="it-IT" dirty="0" err="1"/>
              <a:t>stalking</a:t>
            </a:r>
            <a:r>
              <a:rPr lang="it-IT" dirty="0"/>
              <a:t> ed il mobbing, i modelli di perfezione irraggiungibili), genetici, familiari, traumatici, ormonali concorrono quindi a generare disturbi dilaganti nelle nostre civiltà occidentali e meno rappresentati in società meno abbienti.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67545109"/>
      </p:ext>
    </p:extLst>
  </p:cSld>
  <p:clrMapOvr>
    <a:masterClrMapping/>
  </p:clrMapOvr>
</p:sld>
</file>

<file path=ppt/slides/slide1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611560" y="1700808"/>
            <a:ext cx="7772400" cy="1470025"/>
          </a:xfrm>
        </p:spPr>
        <p:txBody>
          <a:bodyPr>
            <a:normAutofit fontScale="90000"/>
          </a:bodyPr>
          <a:lstStyle/>
          <a:p>
            <a:r>
              <a:rPr lang="it-IT" dirty="0"/>
              <a:t>I diversi disturbi della nutrizione e dell’alimentazione.</a:t>
            </a:r>
            <a:br>
              <a:rPr lang="it-IT" dirty="0"/>
            </a:br>
            <a:endParaRPr lang="it-IT" dirty="0"/>
          </a:p>
        </p:txBody>
      </p:sp>
      <p:sp>
        <p:nvSpPr>
          <p:cNvPr id="5" name="Sottotitolo 4"/>
          <p:cNvSpPr>
            <a:spLocks noGrp="1"/>
          </p:cNvSpPr>
          <p:nvPr>
            <p:ph type="subTitle" idx="1"/>
          </p:nvPr>
        </p:nvSpPr>
        <p:spPr/>
        <p:txBody>
          <a:bodyPr/>
          <a:lstStyle/>
          <a:p>
            <a:r>
              <a:rPr lang="it-IT" dirty="0"/>
              <a:t>Lezione 53 - 4</a:t>
            </a:r>
          </a:p>
        </p:txBody>
      </p:sp>
    </p:spTree>
    <p:extLst>
      <p:ext uri="{BB962C8B-B14F-4D97-AF65-F5344CB8AC3E}">
        <p14:creationId xmlns:p14="http://schemas.microsoft.com/office/powerpoint/2010/main" val="145380883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en-US" dirty="0" err="1"/>
              <a:t>All’inizio</a:t>
            </a:r>
            <a:r>
              <a:rPr lang="en-US" dirty="0"/>
              <a:t> </a:t>
            </a:r>
            <a:r>
              <a:rPr lang="en-US" dirty="0" err="1"/>
              <a:t>il</a:t>
            </a:r>
            <a:r>
              <a:rPr lang="en-US" dirty="0"/>
              <a:t> bambino </a:t>
            </a:r>
            <a:r>
              <a:rPr lang="en-US" dirty="0" err="1"/>
              <a:t>potrebbe</a:t>
            </a:r>
            <a:r>
              <a:rPr lang="en-US" dirty="0"/>
              <a:t> non </a:t>
            </a:r>
            <a:r>
              <a:rPr lang="en-US" dirty="0" err="1"/>
              <a:t>essere</a:t>
            </a:r>
            <a:r>
              <a:rPr lang="en-US" dirty="0"/>
              <a:t> </a:t>
            </a:r>
            <a:r>
              <a:rPr lang="en-US" dirty="0" err="1"/>
              <a:t>consapevole</a:t>
            </a:r>
            <a:r>
              <a:rPr lang="en-US" dirty="0"/>
              <a:t> </a:t>
            </a:r>
            <a:r>
              <a:rPr lang="en-US" dirty="0" err="1"/>
              <a:t>delle</a:t>
            </a:r>
            <a:r>
              <a:rPr lang="en-US" dirty="0"/>
              <a:t> </a:t>
            </a:r>
            <a:r>
              <a:rPr lang="en-US" dirty="0" err="1"/>
              <a:t>proprie</a:t>
            </a:r>
            <a:r>
              <a:rPr lang="en-US" dirty="0"/>
              <a:t> </a:t>
            </a:r>
            <a:r>
              <a:rPr lang="en-US" dirty="0" err="1"/>
              <a:t>disfluenze</a:t>
            </a:r>
            <a:r>
              <a:rPr lang="en-US" dirty="0"/>
              <a:t>. </a:t>
            </a:r>
          </a:p>
          <a:p>
            <a:r>
              <a:rPr lang="en-US" dirty="0" err="1"/>
              <a:t>Può</a:t>
            </a:r>
            <a:r>
              <a:rPr lang="en-US" dirty="0"/>
              <a:t>  </a:t>
            </a:r>
            <a:r>
              <a:rPr lang="en-US" dirty="0" err="1"/>
              <a:t>ripeterele</a:t>
            </a:r>
            <a:r>
              <a:rPr lang="en-US" dirty="0"/>
              <a:t> </a:t>
            </a:r>
            <a:r>
              <a:rPr lang="en-US" dirty="0" err="1"/>
              <a:t>consonanti</a:t>
            </a:r>
            <a:r>
              <a:rPr lang="en-US" dirty="0"/>
              <a:t> </a:t>
            </a:r>
            <a:r>
              <a:rPr lang="en-US" dirty="0" err="1"/>
              <a:t>iniziali</a:t>
            </a:r>
            <a:r>
              <a:rPr lang="en-US" dirty="0"/>
              <a:t>, </a:t>
            </a:r>
            <a:r>
              <a:rPr lang="en-US" dirty="0" err="1"/>
              <a:t>oppure</a:t>
            </a:r>
            <a:r>
              <a:rPr lang="en-US" dirty="0"/>
              <a:t> </a:t>
            </a:r>
            <a:r>
              <a:rPr lang="en-US" dirty="0" err="1"/>
              <a:t>intere</a:t>
            </a:r>
            <a:r>
              <a:rPr lang="en-US" dirty="0"/>
              <a:t> parole </a:t>
            </a:r>
            <a:r>
              <a:rPr lang="en-US" dirty="0" err="1"/>
              <a:t>all’inizio</a:t>
            </a:r>
            <a:r>
              <a:rPr lang="en-US" dirty="0"/>
              <a:t> di </a:t>
            </a:r>
            <a:r>
              <a:rPr lang="en-US" dirty="0" err="1"/>
              <a:t>una</a:t>
            </a:r>
            <a:r>
              <a:rPr lang="en-US" dirty="0"/>
              <a:t> </a:t>
            </a:r>
            <a:r>
              <a:rPr lang="en-US" dirty="0" err="1"/>
              <a:t>frase</a:t>
            </a:r>
            <a:r>
              <a:rPr lang="en-US" dirty="0"/>
              <a:t> o </a:t>
            </a:r>
            <a:r>
              <a:rPr lang="en-US" dirty="0" err="1"/>
              <a:t>incepparsi</a:t>
            </a:r>
            <a:r>
              <a:rPr lang="en-US" dirty="0"/>
              <a:t> </a:t>
            </a:r>
            <a:r>
              <a:rPr lang="en-US" dirty="0" err="1"/>
              <a:t>su</a:t>
            </a:r>
            <a:r>
              <a:rPr lang="en-US" dirty="0"/>
              <a:t> parole </a:t>
            </a:r>
            <a:r>
              <a:rPr lang="en-US" dirty="0" err="1"/>
              <a:t>particolarmente</a:t>
            </a:r>
            <a:r>
              <a:rPr lang="en-US" dirty="0"/>
              <a:t> </a:t>
            </a:r>
            <a:r>
              <a:rPr lang="en-US" dirty="0" err="1"/>
              <a:t>lunghe</a:t>
            </a:r>
            <a:r>
              <a:rPr lang="en-US" dirty="0"/>
              <a:t>. </a:t>
            </a:r>
          </a:p>
          <a:p>
            <a:r>
              <a:rPr lang="en-US" dirty="0"/>
              <a:t>Col tempo la </a:t>
            </a:r>
            <a:r>
              <a:rPr lang="en-US" dirty="0" err="1"/>
              <a:t>balbuzie</a:t>
            </a:r>
            <a:r>
              <a:rPr lang="en-US" dirty="0"/>
              <a:t> </a:t>
            </a:r>
            <a:r>
              <a:rPr lang="en-US" dirty="0" err="1"/>
              <a:t>si</a:t>
            </a:r>
            <a:r>
              <a:rPr lang="en-US" dirty="0"/>
              <a:t> </a:t>
            </a:r>
            <a:r>
              <a:rPr lang="en-US" dirty="0" err="1"/>
              <a:t>aggrava</a:t>
            </a:r>
            <a:r>
              <a:rPr lang="en-US" dirty="0"/>
              <a:t> </a:t>
            </a:r>
            <a:r>
              <a:rPr lang="en-US" dirty="0" err="1"/>
              <a:t>rende</a:t>
            </a:r>
            <a:r>
              <a:rPr lang="en-US" dirty="0"/>
              <a:t> </a:t>
            </a:r>
            <a:r>
              <a:rPr lang="en-US" dirty="0" err="1"/>
              <a:t>inefficace</a:t>
            </a:r>
            <a:r>
              <a:rPr lang="en-US" dirty="0"/>
              <a:t> la </a:t>
            </a:r>
            <a:r>
              <a:rPr lang="en-US" dirty="0" err="1"/>
              <a:t>comunicazione</a:t>
            </a:r>
            <a:r>
              <a:rPr lang="en-US" dirty="0"/>
              <a:t> </a:t>
            </a:r>
            <a:r>
              <a:rPr lang="en-US" dirty="0" err="1"/>
              <a:t>ed</a:t>
            </a:r>
            <a:r>
              <a:rPr lang="en-US" dirty="0"/>
              <a:t> </a:t>
            </a:r>
            <a:r>
              <a:rPr lang="en-US" dirty="0" err="1"/>
              <a:t>il</a:t>
            </a:r>
            <a:r>
              <a:rPr lang="en-US" dirty="0"/>
              <a:t> bambino </a:t>
            </a:r>
            <a:r>
              <a:rPr lang="en-US" dirty="0" err="1"/>
              <a:t>diventa</a:t>
            </a:r>
            <a:r>
              <a:rPr lang="en-US" dirty="0"/>
              <a:t> </a:t>
            </a:r>
            <a:r>
              <a:rPr lang="en-US" dirty="0" err="1"/>
              <a:t>progressivamente</a:t>
            </a:r>
            <a:r>
              <a:rPr lang="en-US" dirty="0"/>
              <a:t> </a:t>
            </a:r>
            <a:r>
              <a:rPr lang="en-US" dirty="0" err="1"/>
              <a:t>più</a:t>
            </a:r>
            <a:r>
              <a:rPr lang="en-US" dirty="0"/>
              <a:t> </a:t>
            </a:r>
            <a:r>
              <a:rPr lang="en-US" dirty="0" err="1"/>
              <a:t>consapevole</a:t>
            </a:r>
            <a:r>
              <a:rPr lang="en-US" dirty="0"/>
              <a:t> </a:t>
            </a:r>
            <a:r>
              <a:rPr lang="en-US" dirty="0" err="1"/>
              <a:t>delle</a:t>
            </a:r>
            <a:r>
              <a:rPr lang="en-US" dirty="0"/>
              <a:t> sue </a:t>
            </a:r>
            <a:r>
              <a:rPr lang="en-US" dirty="0" err="1"/>
              <a:t>difficoltà</a:t>
            </a:r>
            <a:r>
              <a:rPr lang="en-US" dirty="0"/>
              <a:t>.</a:t>
            </a:r>
          </a:p>
          <a:p>
            <a:r>
              <a:rPr lang="it-IT" dirty="0"/>
              <a:t> </a:t>
            </a:r>
          </a:p>
        </p:txBody>
      </p:sp>
    </p:spTree>
    <p:extLst>
      <p:ext uri="{BB962C8B-B14F-4D97-AF65-F5344CB8AC3E}">
        <p14:creationId xmlns:p14="http://schemas.microsoft.com/office/powerpoint/2010/main" val="1818875451"/>
      </p:ext>
    </p:extLst>
  </p:cSld>
  <p:clrMapOvr>
    <a:masterClrMapping/>
  </p:clrMapOvr>
</p:sld>
</file>

<file path=ppt/slides/slide1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gn="just"/>
            <a:r>
              <a:rPr lang="it-IT" dirty="0">
                <a:solidFill>
                  <a:prstClr val="black"/>
                </a:solidFill>
              </a:rPr>
              <a:t>Dal punto di vista clinico, l’</a:t>
            </a:r>
            <a:r>
              <a:rPr lang="it-IT" dirty="0"/>
              <a:t>Anoressia Nervosa, la Bulimia Nervosa ed il</a:t>
            </a:r>
            <a:r>
              <a:rPr lang="it-IT" dirty="0">
                <a:solidFill>
                  <a:prstClr val="black"/>
                </a:solidFill>
              </a:rPr>
              <a:t> Disturbo da </a:t>
            </a:r>
            <a:r>
              <a:rPr lang="it-IT" dirty="0" err="1">
                <a:solidFill>
                  <a:prstClr val="black"/>
                </a:solidFill>
              </a:rPr>
              <a:t>Binge</a:t>
            </a:r>
            <a:r>
              <a:rPr lang="it-IT" dirty="0">
                <a:solidFill>
                  <a:prstClr val="black"/>
                </a:solidFill>
              </a:rPr>
              <a:t> </a:t>
            </a:r>
            <a:r>
              <a:rPr lang="it-IT" dirty="0" err="1">
                <a:solidFill>
                  <a:prstClr val="black"/>
                </a:solidFill>
              </a:rPr>
              <a:t>Eating</a:t>
            </a:r>
            <a:r>
              <a:rPr lang="it-IT" dirty="0">
                <a:solidFill>
                  <a:prstClr val="black"/>
                </a:solidFill>
              </a:rPr>
              <a:t> sono accomunati da </a:t>
            </a:r>
            <a:r>
              <a:rPr lang="it-IT" b="1" dirty="0">
                <a:solidFill>
                  <a:prstClr val="black"/>
                </a:solidFill>
              </a:rPr>
              <a:t>un’alterata percezione del peso </a:t>
            </a:r>
            <a:r>
              <a:rPr lang="it-IT" dirty="0">
                <a:solidFill>
                  <a:prstClr val="black"/>
                </a:solidFill>
              </a:rPr>
              <a:t>e</a:t>
            </a:r>
            <a:r>
              <a:rPr lang="it-IT" b="1" dirty="0">
                <a:solidFill>
                  <a:prstClr val="black"/>
                </a:solidFill>
              </a:rPr>
              <a:t> della propria immagine corporea </a:t>
            </a:r>
            <a:r>
              <a:rPr lang="it-IT" dirty="0">
                <a:solidFill>
                  <a:prstClr val="black"/>
                </a:solidFill>
              </a:rPr>
              <a:t>(sebbene nel </a:t>
            </a:r>
            <a:r>
              <a:rPr lang="it-IT" dirty="0" err="1">
                <a:solidFill>
                  <a:prstClr val="black"/>
                </a:solidFill>
              </a:rPr>
              <a:t>Binge</a:t>
            </a:r>
            <a:r>
              <a:rPr lang="it-IT" dirty="0">
                <a:solidFill>
                  <a:prstClr val="black"/>
                </a:solidFill>
              </a:rPr>
              <a:t> </a:t>
            </a:r>
            <a:r>
              <a:rPr lang="it-IT" dirty="0" err="1">
                <a:solidFill>
                  <a:prstClr val="black"/>
                </a:solidFill>
              </a:rPr>
              <a:t>Eating</a:t>
            </a:r>
            <a:r>
              <a:rPr lang="it-IT" dirty="0">
                <a:solidFill>
                  <a:prstClr val="black"/>
                </a:solidFill>
              </a:rPr>
              <a:t>, si nota una minore paura di ingrassare), da vasta gamma di  </a:t>
            </a:r>
            <a:r>
              <a:rPr lang="it-IT" b="1" dirty="0">
                <a:solidFill>
                  <a:prstClr val="black"/>
                </a:solidFill>
              </a:rPr>
              <a:t>condotte di controllo</a:t>
            </a:r>
            <a:r>
              <a:rPr lang="it-IT" dirty="0">
                <a:solidFill>
                  <a:prstClr val="black"/>
                </a:solidFill>
              </a:rPr>
              <a:t> e da un’eccessiva influenza di questi fattori sui </a:t>
            </a:r>
            <a:r>
              <a:rPr lang="it-IT" b="1" dirty="0">
                <a:solidFill>
                  <a:prstClr val="black"/>
                </a:solidFill>
              </a:rPr>
              <a:t>livelli di autostima</a:t>
            </a:r>
            <a:endParaRPr lang="it-IT" dirty="0"/>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8710308"/>
      </p:ext>
    </p:extLst>
  </p:cSld>
  <p:clrMapOvr>
    <a:masterClrMapping/>
  </p:clrMapOvr>
</p:sld>
</file>

<file path=ppt/slides/slide1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gn="just"/>
            <a:r>
              <a:rPr lang="it-IT" dirty="0">
                <a:solidFill>
                  <a:prstClr val="black"/>
                </a:solidFill>
              </a:rPr>
              <a:t>Ognuno di questi disturbi presenta criteri diagnostici specifici e distinti.</a:t>
            </a:r>
          </a:p>
          <a:p>
            <a:pPr algn="just"/>
            <a:r>
              <a:rPr lang="it-IT" dirty="0"/>
              <a:t>Gli approfondimenti clinici da fare per individuare la classe diagnostica di un determinato paziente, riguardano tutti quei fattori che hanno predisposto e favorito, in termini di rischio, e rinforzato il manifestarsi della psicopatologia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97774447"/>
      </p:ext>
    </p:extLst>
  </p:cSld>
  <p:clrMapOvr>
    <a:masterClrMapping/>
  </p:clrMapOvr>
</p:sld>
</file>

<file path=ppt/slides/slide1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gn="just"/>
            <a:r>
              <a:rPr lang="it-IT" dirty="0"/>
              <a:t>Altresì, gli approfondimenti diagnostici riguardano le modalità di esordio e di sviluppo, oltre che la durata e la gravità del disturbo (ad es. da quanto tempo è presente la sintomatologia e l’eventuale compromissione delle aree di funzionamento ed adattamento familiare, sociale e lavorativo)</a:t>
            </a:r>
          </a:p>
          <a:p>
            <a:pPr lvl="0" algn="just"/>
            <a:endParaRPr lang="it-IT" sz="3000"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19010780"/>
      </p:ext>
    </p:extLst>
  </p:cSld>
  <p:clrMapOvr>
    <a:masterClrMapping/>
  </p:clrMapOvr>
</p:sld>
</file>

<file path=ppt/slides/slide1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gn="just"/>
            <a:r>
              <a:rPr lang="it-IT" sz="3000" dirty="0">
                <a:solidFill>
                  <a:prstClr val="black"/>
                </a:solidFill>
              </a:rPr>
              <a:t>Frequentemente, questi disturbi sono associati a Disturbi dell’Umore (da un punto di vista clinico può essere presente deflessione timica, senso di impotenza e di colpa)</a:t>
            </a:r>
          </a:p>
          <a:p>
            <a:pPr lvl="0" algn="just"/>
            <a:r>
              <a:rPr lang="it-IT" sz="3000" dirty="0">
                <a:solidFill>
                  <a:prstClr val="black"/>
                </a:solidFill>
              </a:rPr>
              <a:t>Talora, si riscontrano tratti di Personalità </a:t>
            </a:r>
            <a:r>
              <a:rPr lang="it-IT" sz="3000" dirty="0" err="1">
                <a:solidFill>
                  <a:prstClr val="black"/>
                </a:solidFill>
              </a:rPr>
              <a:t>Ossessivo-Compulsiva</a:t>
            </a:r>
            <a:r>
              <a:rPr lang="it-IT" sz="3000" dirty="0">
                <a:solidFill>
                  <a:prstClr val="black"/>
                </a:solidFill>
              </a:rPr>
              <a:t> (può essere presente una tendenza ad attuare </a:t>
            </a:r>
            <a:r>
              <a:rPr lang="it-IT" sz="3000" dirty="0" err="1">
                <a:solidFill>
                  <a:prstClr val="black"/>
                </a:solidFill>
              </a:rPr>
              <a:t>compulsivamente</a:t>
            </a:r>
            <a:r>
              <a:rPr lang="it-IT" sz="3000" dirty="0">
                <a:solidFill>
                  <a:prstClr val="black"/>
                </a:solidFill>
              </a:rPr>
              <a:t> delle condotte </a:t>
            </a:r>
            <a:r>
              <a:rPr lang="it-IT" sz="3000" dirty="0" err="1">
                <a:solidFill>
                  <a:prstClr val="black"/>
                </a:solidFill>
              </a:rPr>
              <a:t>disadattive</a:t>
            </a:r>
            <a:r>
              <a:rPr lang="it-IT" sz="3000" dirty="0">
                <a:solidFill>
                  <a:prstClr val="black"/>
                </a:solidFill>
              </a:rPr>
              <a:t> per tenere sottocontrollo il peso e per gestire le paure ad esso connesse)</a:t>
            </a:r>
          </a:p>
          <a:p>
            <a:pPr lvl="0" algn="just"/>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34886196"/>
      </p:ext>
    </p:extLst>
  </p:cSld>
  <p:clrMapOvr>
    <a:masterClrMapping/>
  </p:clrMapOvr>
</p:sld>
</file>

<file path=ppt/slides/slide1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r>
              <a:rPr lang="it-IT" dirty="0"/>
              <a:t>Alcuni individui portatori dei disturbi descritti in questa classe diagnostica, riportano sintomi tipicamente manifestati da coloro i quali presentano un Disturbo da Abuso di Sostanze, facendo pensare che entrambi i disturbi possono implicare un comune coinvolgimento degli stessi circuiti neuronali deputati alla regolazione dell’autocontrollo e ricompensa</a:t>
            </a:r>
          </a:p>
          <a:p>
            <a:pPr lvl="0" algn="just"/>
            <a:endParaRPr lang="it-IT" sz="3000" dirty="0">
              <a:solidFill>
                <a:prstClr val="black"/>
              </a:solidFill>
            </a:endParaRPr>
          </a:p>
          <a:p>
            <a:pPr lvl="0" algn="just"/>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30330456"/>
      </p:ext>
    </p:extLst>
  </p:cSld>
  <p:clrMapOvr>
    <a:masterClrMapping/>
  </p:clrMapOvr>
</p:sld>
</file>

<file path=ppt/slides/slide1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611560" y="2132856"/>
            <a:ext cx="7844408" cy="1944216"/>
          </a:xfrm>
        </p:spPr>
        <p:txBody>
          <a:bodyPr>
            <a:normAutofit fontScale="90000"/>
          </a:bodyPr>
          <a:lstStyle/>
          <a:p>
            <a:r>
              <a:rPr lang="it-IT" dirty="0"/>
              <a:t>I disturbi della nutrizione e dell’alimentazione.</a:t>
            </a:r>
            <a:br>
              <a:rPr lang="it-IT" dirty="0"/>
            </a:br>
            <a:r>
              <a:rPr lang="it-IT" dirty="0"/>
              <a:t>Età infantile</a:t>
            </a:r>
          </a:p>
        </p:txBody>
      </p:sp>
      <p:sp>
        <p:nvSpPr>
          <p:cNvPr id="5" name="Sottotitolo 4"/>
          <p:cNvSpPr>
            <a:spLocks noGrp="1"/>
          </p:cNvSpPr>
          <p:nvPr>
            <p:ph type="subTitle" idx="1"/>
          </p:nvPr>
        </p:nvSpPr>
        <p:spPr>
          <a:xfrm>
            <a:off x="1331640" y="4365104"/>
            <a:ext cx="6400800" cy="1752600"/>
          </a:xfrm>
        </p:spPr>
        <p:txBody>
          <a:bodyPr/>
          <a:lstStyle/>
          <a:p>
            <a:r>
              <a:rPr lang="it-IT" dirty="0"/>
              <a:t>Lezione 54 -1</a:t>
            </a:r>
          </a:p>
        </p:txBody>
      </p:sp>
    </p:spTree>
    <p:extLst>
      <p:ext uri="{BB962C8B-B14F-4D97-AF65-F5344CB8AC3E}">
        <p14:creationId xmlns:p14="http://schemas.microsoft.com/office/powerpoint/2010/main" val="4145533218"/>
      </p:ext>
    </p:extLst>
  </p:cSld>
  <p:clrMapOvr>
    <a:masterClrMapping/>
  </p:clrMapOvr>
</p:sld>
</file>

<file path=ppt/slides/slide1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r>
              <a:rPr lang="it-IT" sz="2800" dirty="0"/>
              <a:t>Questo disturbo, tipico della età infantile, è caratterizzato da una persistente ingestione di una o più sostanze non commestibili (</a:t>
            </a:r>
            <a:r>
              <a:rPr lang="it-IT" sz="2800" dirty="0" err="1"/>
              <a:t>es</a:t>
            </a:r>
            <a:r>
              <a:rPr lang="it-IT" sz="2800" dirty="0"/>
              <a:t> carta, sapone, stoffa, capelli, lana, terra, gesso, talco in polvere, vernice, gomma, metallo, ciottoli, carbone, cenere, creta, amido o ghiaccio). Questo disturbo porta a gravi disfunzioni fisiche e può essere presente in </a:t>
            </a:r>
            <a:r>
              <a:rPr lang="it-IT" sz="2800" dirty="0" err="1"/>
              <a:t>comorbilità</a:t>
            </a:r>
            <a:r>
              <a:rPr lang="it-IT" sz="2800" dirty="0"/>
              <a:t> con altre malattie mentali(</a:t>
            </a:r>
            <a:r>
              <a:rPr lang="it-IT" sz="2800" dirty="0" err="1"/>
              <a:t>es</a:t>
            </a:r>
            <a:r>
              <a:rPr lang="it-IT" sz="2800" dirty="0"/>
              <a:t> disturbo dello spettro dell’autismo, schizofrenia e disturbo </a:t>
            </a:r>
            <a:r>
              <a:rPr lang="it-IT" sz="2800" dirty="0" err="1"/>
              <a:t>ossessivo-compulsivo</a:t>
            </a:r>
            <a:r>
              <a:rPr lang="it-IT" sz="2800" dirty="0"/>
              <a:t>)</a:t>
            </a:r>
            <a:endParaRPr lang="it-IT" sz="2500" dirty="0"/>
          </a:p>
        </p:txBody>
      </p:sp>
      <p:sp>
        <p:nvSpPr>
          <p:cNvPr id="3" name="Titolo 2"/>
          <p:cNvSpPr>
            <a:spLocks noGrp="1"/>
          </p:cNvSpPr>
          <p:nvPr>
            <p:ph type="title"/>
          </p:nvPr>
        </p:nvSpPr>
        <p:spPr/>
        <p:txBody>
          <a:bodyPr>
            <a:normAutofit fontScale="90000"/>
          </a:bodyPr>
          <a:lstStyle/>
          <a:p>
            <a:br>
              <a:rPr lang="it-IT" dirty="0"/>
            </a:br>
            <a:br>
              <a:rPr lang="it-IT" dirty="0"/>
            </a:br>
            <a:br>
              <a:rPr lang="it-IT" dirty="0"/>
            </a:br>
            <a:br>
              <a:rPr lang="it-IT" dirty="0"/>
            </a:br>
            <a:r>
              <a:rPr lang="it-IT" dirty="0"/>
              <a:t>Pica</a:t>
            </a:r>
          </a:p>
        </p:txBody>
      </p:sp>
    </p:spTree>
    <p:extLst>
      <p:ext uri="{BB962C8B-B14F-4D97-AF65-F5344CB8AC3E}">
        <p14:creationId xmlns:p14="http://schemas.microsoft.com/office/powerpoint/2010/main" val="2152723962"/>
      </p:ext>
    </p:extLst>
  </p:cSld>
  <p:clrMapOvr>
    <a:masterClrMapping/>
  </p:clrMapOvr>
</p:sld>
</file>

<file path=ppt/slides/slide1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r>
              <a:rPr lang="it-IT" sz="2800" dirty="0"/>
              <a:t>La caratteristica fondamentale è il ripetuto rigurgito del cibo dopo la nutrizione o l’alimentazione. Il cibo precedentemente ingerito, che può essere parzialmente digerito, è rigurgitato in bocca senza apparente nausea, involontari conati di vomito o disgusto. Il cibo può essere rimasticato e poi nuovamente sputato o inghiottito. Il rigurgito, nel disturbo da ruminazione, dovrebbe essere frequente, verificandosi almeno diverse volte a settimana, di solito ogni giorno. </a:t>
            </a:r>
          </a:p>
        </p:txBody>
      </p:sp>
      <p:sp>
        <p:nvSpPr>
          <p:cNvPr id="3" name="Titolo 2"/>
          <p:cNvSpPr>
            <a:spLocks noGrp="1"/>
          </p:cNvSpPr>
          <p:nvPr>
            <p:ph type="title"/>
          </p:nvPr>
        </p:nvSpPr>
        <p:spPr/>
        <p:txBody>
          <a:bodyPr/>
          <a:lstStyle/>
          <a:p>
            <a:r>
              <a:rPr lang="it-IT" sz="2800" dirty="0">
                <a:latin typeface="+mn-lt"/>
              </a:rPr>
              <a:t>Disturbo da ruminazione </a:t>
            </a:r>
          </a:p>
        </p:txBody>
      </p:sp>
    </p:spTree>
    <p:extLst>
      <p:ext uri="{BB962C8B-B14F-4D97-AF65-F5344CB8AC3E}">
        <p14:creationId xmlns:p14="http://schemas.microsoft.com/office/powerpoint/2010/main" val="2649918970"/>
      </p:ext>
    </p:extLst>
  </p:cSld>
  <p:clrMapOvr>
    <a:masterClrMapping/>
  </p:clrMapOvr>
</p:sld>
</file>

<file path=ppt/slides/slide1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r>
              <a:rPr lang="it-IT" sz="2800" dirty="0"/>
              <a:t>Il disturbo non è dovuto ad un’altra condizione gastrointestinale</a:t>
            </a:r>
          </a:p>
          <a:p>
            <a:pPr algn="just"/>
            <a:r>
              <a:rPr lang="it-IT" sz="2800" dirty="0"/>
              <a:t>A differenza di quanto avviene durante il decorso di anoressia nervosa o bulimia nervosa, il rigurgito non è finalizzato all’eliminazione del cibo come mezzo per smaltire le calorie ingerite </a:t>
            </a:r>
          </a:p>
          <a:p>
            <a:pPr algn="just"/>
            <a:r>
              <a:rPr lang="it-IT" sz="2800" dirty="0"/>
              <a:t>Il disturbo, spesso, si presenta in associazione con quadri clinici di disabilità intellettiva. </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72624917"/>
      </p:ext>
    </p:extLst>
  </p:cSld>
  <p:clrMapOvr>
    <a:masterClrMapping/>
  </p:clrMapOvr>
</p:sld>
</file>

<file path=ppt/slides/slide1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gn="just"/>
            <a:r>
              <a:rPr lang="it-IT" sz="2800" dirty="0"/>
              <a:t>Un disturbo della nutrizione o dell'alimentazione (per es., apparente mancanza di interesse per il mangiare o per il cibo; </a:t>
            </a:r>
            <a:r>
              <a:rPr lang="it-IT" sz="2800" dirty="0" err="1"/>
              <a:t>evitamento</a:t>
            </a:r>
            <a:r>
              <a:rPr lang="it-IT" sz="2800" dirty="0"/>
              <a:t> basato sulle caratteristiche sensoriali del cibo; preoccupazione relativa alle conseguenze negative del mangiare) che si manifesta con una significativa perdita di peso, un significativo deficit nutrizionale, una dipendenza  all'alimentazione parenterale oppure da supplementi nutrizionali orali ed una marcata interferenza con il funzionamento psicosociale.</a:t>
            </a:r>
          </a:p>
          <a:p>
            <a:endParaRPr lang="it-IT" dirty="0"/>
          </a:p>
        </p:txBody>
      </p:sp>
      <p:sp>
        <p:nvSpPr>
          <p:cNvPr id="3" name="Titolo 2"/>
          <p:cNvSpPr>
            <a:spLocks noGrp="1"/>
          </p:cNvSpPr>
          <p:nvPr>
            <p:ph type="title"/>
          </p:nvPr>
        </p:nvSpPr>
        <p:spPr/>
        <p:txBody>
          <a:bodyPr>
            <a:normAutofit fontScale="90000"/>
          </a:bodyPr>
          <a:lstStyle/>
          <a:p>
            <a:br>
              <a:rPr lang="it-IT" dirty="0"/>
            </a:br>
            <a:br>
              <a:rPr lang="it-IT" dirty="0"/>
            </a:br>
            <a:br>
              <a:rPr lang="it-IT" dirty="0"/>
            </a:br>
            <a:br>
              <a:rPr lang="it-IT" dirty="0"/>
            </a:br>
            <a:br>
              <a:rPr lang="it-IT" dirty="0"/>
            </a:br>
            <a:br>
              <a:rPr lang="it-IT" dirty="0"/>
            </a:br>
            <a:br>
              <a:rPr lang="it-IT" dirty="0"/>
            </a:br>
            <a:r>
              <a:rPr lang="it-IT" sz="2800" dirty="0">
                <a:latin typeface="+mn-lt"/>
              </a:rPr>
              <a:t>Disturbo evitante/restrittivo dell’assunzione di cibo</a:t>
            </a:r>
          </a:p>
        </p:txBody>
      </p:sp>
    </p:spTree>
    <p:extLst>
      <p:ext uri="{BB962C8B-B14F-4D97-AF65-F5344CB8AC3E}">
        <p14:creationId xmlns:p14="http://schemas.microsoft.com/office/powerpoint/2010/main" val="136562893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en-US" dirty="0"/>
              <a:t>Tale </a:t>
            </a:r>
            <a:r>
              <a:rPr lang="en-US" dirty="0" err="1"/>
              <a:t>consapevolezza</a:t>
            </a:r>
            <a:r>
              <a:rPr lang="en-US" dirty="0"/>
              <a:t> </a:t>
            </a:r>
            <a:r>
              <a:rPr lang="en-US" dirty="0" err="1"/>
              <a:t>può</a:t>
            </a:r>
            <a:r>
              <a:rPr lang="en-US" dirty="0"/>
              <a:t> </a:t>
            </a:r>
            <a:r>
              <a:rPr lang="en-US" dirty="0" err="1"/>
              <a:t>indurre</a:t>
            </a:r>
            <a:r>
              <a:rPr lang="en-US" dirty="0"/>
              <a:t> </a:t>
            </a:r>
            <a:r>
              <a:rPr lang="en-US" dirty="0" err="1"/>
              <a:t>meccanismi</a:t>
            </a:r>
            <a:r>
              <a:rPr lang="en-US" dirty="0"/>
              <a:t> di </a:t>
            </a:r>
            <a:r>
              <a:rPr lang="en-US" dirty="0" err="1"/>
              <a:t>evitamente</a:t>
            </a:r>
            <a:r>
              <a:rPr lang="en-US" dirty="0"/>
              <a:t> (</a:t>
            </a:r>
            <a:r>
              <a:rPr lang="en-US" dirty="0" err="1"/>
              <a:t>es</a:t>
            </a:r>
            <a:r>
              <a:rPr lang="en-US" dirty="0"/>
              <a:t> non </a:t>
            </a:r>
            <a:r>
              <a:rPr lang="en-US" dirty="0" err="1"/>
              <a:t>parlare</a:t>
            </a:r>
            <a:r>
              <a:rPr lang="en-US" dirty="0"/>
              <a:t> in </a:t>
            </a:r>
            <a:r>
              <a:rPr lang="en-US" dirty="0" err="1"/>
              <a:t>pubblico</a:t>
            </a:r>
            <a:r>
              <a:rPr lang="en-US" dirty="0"/>
              <a:t>). Il </a:t>
            </a:r>
            <a:r>
              <a:rPr lang="en-US" dirty="0" err="1"/>
              <a:t>disturbo</a:t>
            </a:r>
            <a:r>
              <a:rPr lang="en-US" dirty="0"/>
              <a:t>, se </a:t>
            </a:r>
            <a:r>
              <a:rPr lang="en-US" dirty="0" err="1"/>
              <a:t>perdura</a:t>
            </a:r>
            <a:r>
              <a:rPr lang="en-US" dirty="0"/>
              <a:t> in </a:t>
            </a:r>
            <a:r>
              <a:rPr lang="en-US" dirty="0" err="1"/>
              <a:t>adolescenza</a:t>
            </a:r>
            <a:r>
              <a:rPr lang="en-US" dirty="0"/>
              <a:t>, </a:t>
            </a:r>
            <a:r>
              <a:rPr lang="en-US" dirty="0" err="1"/>
              <a:t>interferisce</a:t>
            </a:r>
            <a:r>
              <a:rPr lang="en-US" dirty="0"/>
              <a:t> </a:t>
            </a:r>
            <a:r>
              <a:rPr lang="en-US" dirty="0" err="1"/>
              <a:t>pesamntemente</a:t>
            </a:r>
            <a:r>
              <a:rPr lang="en-US" dirty="0"/>
              <a:t> con la vita </a:t>
            </a:r>
            <a:r>
              <a:rPr lang="en-US" dirty="0" err="1"/>
              <a:t>relazionale</a:t>
            </a:r>
            <a:r>
              <a:rPr lang="en-US" dirty="0"/>
              <a:t> e </a:t>
            </a:r>
            <a:r>
              <a:rPr lang="en-US" dirty="0" err="1"/>
              <a:t>può</a:t>
            </a:r>
            <a:r>
              <a:rPr lang="en-US" dirty="0"/>
              <a:t> </a:t>
            </a:r>
            <a:r>
              <a:rPr lang="en-US" dirty="0" err="1"/>
              <a:t>perdurare</a:t>
            </a:r>
            <a:r>
              <a:rPr lang="en-US" dirty="0"/>
              <a:t> </a:t>
            </a:r>
            <a:r>
              <a:rPr lang="en-US" dirty="0" err="1"/>
              <a:t>anche</a:t>
            </a:r>
            <a:r>
              <a:rPr lang="en-US" dirty="0"/>
              <a:t> in </a:t>
            </a:r>
            <a:r>
              <a:rPr lang="en-US" dirty="0" err="1"/>
              <a:t>età</a:t>
            </a:r>
            <a:r>
              <a:rPr lang="en-US" dirty="0"/>
              <a:t> </a:t>
            </a:r>
            <a:r>
              <a:rPr lang="en-US" dirty="0" err="1"/>
              <a:t>adulta</a:t>
            </a:r>
            <a:r>
              <a:rPr lang="en-US" dirty="0"/>
              <a:t>.</a:t>
            </a:r>
          </a:p>
          <a:p>
            <a:r>
              <a:rPr lang="en-US" dirty="0"/>
              <a:t>In </a:t>
            </a:r>
            <a:r>
              <a:rPr lang="en-US" dirty="0" err="1"/>
              <a:t>molti</a:t>
            </a:r>
            <a:r>
              <a:rPr lang="en-US" dirty="0"/>
              <a:t> </a:t>
            </a:r>
            <a:r>
              <a:rPr lang="en-US" dirty="0" err="1"/>
              <a:t>casi</a:t>
            </a:r>
            <a:r>
              <a:rPr lang="en-US" dirty="0"/>
              <a:t> I bambini con </a:t>
            </a:r>
            <a:r>
              <a:rPr lang="en-US" dirty="0" err="1"/>
              <a:t>balbuzie</a:t>
            </a:r>
            <a:r>
              <a:rPr lang="en-US" dirty="0"/>
              <a:t> </a:t>
            </a:r>
            <a:r>
              <a:rPr lang="en-US" dirty="0" err="1"/>
              <a:t>sono</a:t>
            </a:r>
            <a:r>
              <a:rPr lang="en-US" dirty="0"/>
              <a:t> </a:t>
            </a:r>
            <a:r>
              <a:rPr lang="en-US" dirty="0" err="1"/>
              <a:t>figli</a:t>
            </a:r>
            <a:r>
              <a:rPr lang="en-US" dirty="0"/>
              <a:t> o </a:t>
            </a:r>
            <a:r>
              <a:rPr lang="en-US" dirty="0" err="1"/>
              <a:t>parenti</a:t>
            </a:r>
            <a:r>
              <a:rPr lang="en-US" dirty="0"/>
              <a:t> di </a:t>
            </a:r>
            <a:r>
              <a:rPr lang="en-US" dirty="0" err="1"/>
              <a:t>balbuzienti</a:t>
            </a:r>
            <a:r>
              <a:rPr lang="en-US" dirty="0"/>
              <a:t> e </a:t>
            </a:r>
            <a:r>
              <a:rPr lang="en-US" dirty="0" err="1"/>
              <a:t>ciò</a:t>
            </a:r>
            <a:r>
              <a:rPr lang="en-US" dirty="0"/>
              <a:t> </a:t>
            </a:r>
            <a:r>
              <a:rPr lang="en-US" dirty="0" err="1"/>
              <a:t>può</a:t>
            </a:r>
            <a:r>
              <a:rPr lang="en-US" dirty="0"/>
              <a:t> </a:t>
            </a:r>
            <a:r>
              <a:rPr lang="en-US" dirty="0" err="1"/>
              <a:t>creare</a:t>
            </a:r>
            <a:r>
              <a:rPr lang="en-US" dirty="0"/>
              <a:t> un </a:t>
            </a:r>
            <a:r>
              <a:rPr lang="en-US" dirty="0" err="1"/>
              <a:t>allarme</a:t>
            </a:r>
            <a:r>
              <a:rPr lang="en-US" dirty="0"/>
              <a:t> </a:t>
            </a:r>
            <a:r>
              <a:rPr lang="en-US" dirty="0" err="1"/>
              <a:t>nelle</a:t>
            </a:r>
            <a:r>
              <a:rPr lang="en-US" dirty="0"/>
              <a:t> </a:t>
            </a:r>
            <a:r>
              <a:rPr lang="en-US" dirty="0" err="1"/>
              <a:t>famiglie</a:t>
            </a:r>
            <a:r>
              <a:rPr lang="en-US" dirty="0"/>
              <a:t>. La </a:t>
            </a:r>
            <a:r>
              <a:rPr lang="en-US" dirty="0" err="1"/>
              <a:t>eccessiva</a:t>
            </a:r>
            <a:r>
              <a:rPr lang="en-US" dirty="0"/>
              <a:t> </a:t>
            </a:r>
            <a:r>
              <a:rPr lang="en-US" dirty="0" err="1"/>
              <a:t>concentrazione</a:t>
            </a:r>
            <a:r>
              <a:rPr lang="en-US" dirty="0"/>
              <a:t> </a:t>
            </a:r>
            <a:r>
              <a:rPr lang="en-US" dirty="0" err="1"/>
              <a:t>dei</a:t>
            </a:r>
            <a:r>
              <a:rPr lang="en-US" dirty="0"/>
              <a:t> </a:t>
            </a:r>
            <a:r>
              <a:rPr lang="en-US" dirty="0" err="1"/>
              <a:t>genitori</a:t>
            </a:r>
            <a:r>
              <a:rPr lang="en-US" dirty="0"/>
              <a:t> </a:t>
            </a:r>
            <a:r>
              <a:rPr lang="en-US" dirty="0" err="1"/>
              <a:t>sulle</a:t>
            </a:r>
            <a:r>
              <a:rPr lang="en-US" dirty="0"/>
              <a:t> </a:t>
            </a:r>
            <a:r>
              <a:rPr lang="en-US" dirty="0" err="1"/>
              <a:t>disfluenze</a:t>
            </a:r>
            <a:r>
              <a:rPr lang="en-US" dirty="0"/>
              <a:t> </a:t>
            </a:r>
            <a:r>
              <a:rPr lang="en-US" dirty="0" err="1"/>
              <a:t>può</a:t>
            </a:r>
            <a:r>
              <a:rPr lang="en-US" dirty="0"/>
              <a:t> </a:t>
            </a:r>
            <a:r>
              <a:rPr lang="en-US" dirty="0" err="1"/>
              <a:t>facilitare</a:t>
            </a:r>
            <a:r>
              <a:rPr lang="en-US" dirty="0"/>
              <a:t> </a:t>
            </a:r>
            <a:r>
              <a:rPr lang="en-US" dirty="0" err="1"/>
              <a:t>il</a:t>
            </a:r>
            <a:r>
              <a:rPr lang="en-US" dirty="0"/>
              <a:t> </a:t>
            </a:r>
            <a:r>
              <a:rPr lang="en-US" dirty="0" err="1"/>
              <a:t>perdurare</a:t>
            </a:r>
            <a:r>
              <a:rPr lang="en-US" dirty="0"/>
              <a:t> del </a:t>
            </a:r>
            <a:r>
              <a:rPr lang="en-US" dirty="0" err="1"/>
              <a:t>problema</a:t>
            </a:r>
            <a:r>
              <a:rPr lang="en-US" dirty="0"/>
              <a:t>.</a:t>
            </a:r>
            <a:endParaRPr lang="it-IT" dirty="0"/>
          </a:p>
          <a:p>
            <a:r>
              <a:rPr lang="it-IT" dirty="0"/>
              <a:t> </a:t>
            </a:r>
          </a:p>
        </p:txBody>
      </p:sp>
    </p:spTree>
    <p:extLst>
      <p:ext uri="{BB962C8B-B14F-4D97-AF65-F5344CB8AC3E}">
        <p14:creationId xmlns:p14="http://schemas.microsoft.com/office/powerpoint/2010/main" val="1736515450"/>
      </p:ext>
    </p:extLst>
  </p:cSld>
  <p:clrMapOvr>
    <a:masterClrMapping/>
  </p:clrMapOvr>
</p:sld>
</file>

<file path=ppt/slides/slide1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pPr lvl="0" algn="just">
              <a:buFont typeface="Arial" pitchFamily="34" charset="0"/>
              <a:buChar char="•"/>
            </a:pPr>
            <a:r>
              <a:rPr lang="it-IT" sz="2800" dirty="0">
                <a:latin typeface="+mn-lt"/>
              </a:rPr>
              <a:t> Una diagnosi differenziale va posta con l'anoressia nervosa o la bulimia nervosa, in quanto nel disturbo evitante/restrittivo l’assunzione di cibo non vi è un’eccessiva preoccupazione per il peso o la forma del proprio corpo</a:t>
            </a:r>
          </a:p>
          <a:p>
            <a:pPr lvl="0" algn="just">
              <a:buFont typeface="Arial" pitchFamily="34" charset="0"/>
              <a:buChar char="•"/>
            </a:pPr>
            <a:r>
              <a:rPr lang="it-IT" sz="2800" dirty="0">
                <a:latin typeface="+mn-lt"/>
              </a:rPr>
              <a:t> Frequentemente è associato i disturbi d’ansia, il disturbo </a:t>
            </a:r>
            <a:r>
              <a:rPr lang="it-IT" sz="2800" dirty="0" err="1">
                <a:latin typeface="+mn-lt"/>
              </a:rPr>
              <a:t>ossessivo-compulsivo</a:t>
            </a:r>
            <a:r>
              <a:rPr lang="it-IT" sz="2800" dirty="0">
                <a:latin typeface="+mn-lt"/>
              </a:rPr>
              <a:t> e i disturbi del </a:t>
            </a:r>
            <a:r>
              <a:rPr lang="it-IT" sz="2800" dirty="0" err="1">
                <a:latin typeface="+mn-lt"/>
              </a:rPr>
              <a:t>neurosviluppo</a:t>
            </a:r>
            <a:r>
              <a:rPr lang="it-IT" sz="2800" dirty="0">
                <a:latin typeface="+mn-lt"/>
              </a:rPr>
              <a:t> (come il disturbo da deficit di attenzione/iperattività e la disabilità intellettiva), e non è attribuibile a una condizione medica del disturbo dell'alimentazione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46370220"/>
      </p:ext>
    </p:extLst>
  </p:cSld>
  <p:clrMapOvr>
    <a:masterClrMapping/>
  </p:clrMapOvr>
</p:sld>
</file>

<file path=ppt/slides/slide1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611560" y="2132856"/>
            <a:ext cx="7844408" cy="1944216"/>
          </a:xfrm>
        </p:spPr>
        <p:txBody>
          <a:bodyPr>
            <a:normAutofit fontScale="90000"/>
          </a:bodyPr>
          <a:lstStyle/>
          <a:p>
            <a:r>
              <a:rPr lang="it-IT" dirty="0"/>
              <a:t>I disturbi della nutrizione e dell’alimentazione. </a:t>
            </a:r>
            <a:br>
              <a:rPr lang="it-IT" dirty="0"/>
            </a:br>
            <a:r>
              <a:rPr lang="it-IT" dirty="0"/>
              <a:t>Anoressia nervosa</a:t>
            </a:r>
          </a:p>
        </p:txBody>
      </p:sp>
      <p:sp>
        <p:nvSpPr>
          <p:cNvPr id="5" name="Sottotitolo 4"/>
          <p:cNvSpPr>
            <a:spLocks noGrp="1"/>
          </p:cNvSpPr>
          <p:nvPr>
            <p:ph type="subTitle" idx="1"/>
          </p:nvPr>
        </p:nvSpPr>
        <p:spPr>
          <a:xfrm>
            <a:off x="1406590" y="4365104"/>
            <a:ext cx="6400800" cy="1752600"/>
          </a:xfrm>
        </p:spPr>
        <p:txBody>
          <a:bodyPr/>
          <a:lstStyle/>
          <a:p>
            <a:r>
              <a:rPr lang="it-IT" dirty="0"/>
              <a:t>Lezione 54 -2</a:t>
            </a:r>
          </a:p>
          <a:p>
            <a:endParaRPr lang="it-IT" dirty="0"/>
          </a:p>
          <a:p>
            <a:endParaRPr lang="it-IT" dirty="0"/>
          </a:p>
        </p:txBody>
      </p:sp>
    </p:spTree>
    <p:extLst>
      <p:ext uri="{BB962C8B-B14F-4D97-AF65-F5344CB8AC3E}">
        <p14:creationId xmlns:p14="http://schemas.microsoft.com/office/powerpoint/2010/main" val="169852041"/>
      </p:ext>
    </p:extLst>
  </p:cSld>
  <p:clrMapOvr>
    <a:masterClrMapping/>
  </p:clrMapOvr>
</p:sld>
</file>

<file path=ppt/slides/slide1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lgn="just">
              <a:spcBef>
                <a:spcPct val="0"/>
              </a:spcBef>
              <a:buFont typeface="Arial" pitchFamily="34" charset="0"/>
              <a:buChar char="•"/>
            </a:pPr>
            <a:r>
              <a:rPr lang="it-IT" sz="3200" dirty="0">
                <a:latin typeface="+mn-lt"/>
              </a:rPr>
              <a:t> </a:t>
            </a:r>
            <a:r>
              <a:rPr lang="it-IT" sz="3200" dirty="0">
                <a:latin typeface="+mn-lt"/>
                <a:ea typeface="+mj-ea"/>
              </a:rPr>
              <a:t>L’età di esordio dell’anoressia nervosa è in adolescenza, in genere in un’età compresa fra i 12 e i 20 anni</a:t>
            </a:r>
          </a:p>
          <a:p>
            <a:pPr algn="just">
              <a:spcBef>
                <a:spcPct val="0"/>
              </a:spcBef>
              <a:buFont typeface="Arial" pitchFamily="34" charset="0"/>
              <a:buChar char="•"/>
            </a:pPr>
            <a:r>
              <a:rPr lang="it-IT" sz="3200" dirty="0">
                <a:latin typeface="+mn-lt"/>
                <a:ea typeface="+mj-ea"/>
              </a:rPr>
              <a:t> Colpisce in prevalenza il sesso femminile (la </a:t>
            </a:r>
            <a:r>
              <a:rPr lang="it-IT" sz="3200" dirty="0">
                <a:latin typeface="+mn-lt"/>
              </a:rPr>
              <a:t>prevalenza riflette approssimativamente un rapporto femmina-maschio di 10:1)</a:t>
            </a:r>
          </a:p>
          <a:p>
            <a:pPr algn="just">
              <a:spcBef>
                <a:spcPct val="0"/>
              </a:spcBef>
              <a:buFont typeface="Arial" pitchFamily="34" charset="0"/>
              <a:buChar char="•"/>
            </a:pPr>
            <a:r>
              <a:rPr lang="it-IT" sz="3200" dirty="0">
                <a:latin typeface="+mn-lt"/>
                <a:ea typeface="+mj-ea"/>
              </a:rPr>
              <a:t> Si presenta nelle classi sociali </a:t>
            </a:r>
            <a:r>
              <a:rPr lang="it-IT" sz="3200" dirty="0" err="1">
                <a:latin typeface="+mn-lt"/>
                <a:ea typeface="+mj-ea"/>
              </a:rPr>
              <a:t>medio-alte</a:t>
            </a:r>
            <a:endParaRPr lang="it-IT" sz="3200" dirty="0">
              <a:latin typeface="+mn-lt"/>
              <a:ea typeface="+mj-ea"/>
            </a:endParaRPr>
          </a:p>
          <a:p>
            <a:pPr algn="just">
              <a:spcBef>
                <a:spcPct val="0"/>
              </a:spcBef>
              <a:buFont typeface="Arial" pitchFamily="34" charset="0"/>
              <a:buChar char="•"/>
            </a:pPr>
            <a:r>
              <a:rPr lang="it-IT" sz="3200" dirty="0">
                <a:latin typeface="+mn-lt"/>
                <a:ea typeface="+mj-ea"/>
              </a:rPr>
              <a:t> Il 5-20 % dei casi è esposto a morte per dismetabolismo o per suicidio</a:t>
            </a:r>
          </a:p>
          <a:p>
            <a:pPr algn="just"/>
            <a:endParaRPr lang="it-IT" sz="2800" dirty="0">
              <a:latin typeface="+mn-lt"/>
            </a:endParaRPr>
          </a:p>
        </p:txBody>
      </p:sp>
      <p:sp>
        <p:nvSpPr>
          <p:cNvPr id="3" name="Titolo 2"/>
          <p:cNvSpPr>
            <a:spLocks noGrp="1"/>
          </p:cNvSpPr>
          <p:nvPr>
            <p:ph type="title"/>
          </p:nvPr>
        </p:nvSpPr>
        <p:spPr/>
        <p:txBody>
          <a:bodyPr>
            <a:normAutofit fontScale="90000"/>
          </a:bodyPr>
          <a:lstStyle/>
          <a:p>
            <a:r>
              <a:rPr lang="it-IT" sz="2800" dirty="0">
                <a:latin typeface="+mn-lt"/>
              </a:rPr>
              <a:t>Anoressia Nervosa</a:t>
            </a:r>
          </a:p>
        </p:txBody>
      </p:sp>
    </p:spTree>
    <p:extLst>
      <p:ext uri="{BB962C8B-B14F-4D97-AF65-F5344CB8AC3E}">
        <p14:creationId xmlns:p14="http://schemas.microsoft.com/office/powerpoint/2010/main" val="1916436884"/>
      </p:ext>
    </p:extLst>
  </p:cSld>
  <p:clrMapOvr>
    <a:masterClrMapping/>
  </p:clrMapOvr>
</p:sld>
</file>

<file path=ppt/slides/slide1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buFont typeface="Arial" pitchFamily="34" charset="0"/>
              <a:buChar char="•"/>
            </a:pPr>
            <a:r>
              <a:rPr lang="it-IT" sz="2800" dirty="0">
                <a:latin typeface="+mn-lt"/>
              </a:rPr>
              <a:t> Nel DSM-5, viene definita come una </a:t>
            </a:r>
            <a:r>
              <a:rPr lang="it-IT" sz="2800" b="1" dirty="0">
                <a:latin typeface="+mn-lt"/>
              </a:rPr>
              <a:t>restrizione nell'assunzione di calorie </a:t>
            </a:r>
            <a:r>
              <a:rPr lang="it-IT" sz="2800" dirty="0">
                <a:latin typeface="+mn-lt"/>
              </a:rPr>
              <a:t>in relazione alle necessità che impedisce di mantenere il peso corporeo al di sopra del peso minimo normale. Il limite minimo per un peso normale è un BMI di </a:t>
            </a:r>
            <a:r>
              <a:rPr lang="it-IT" sz="2800" b="1" dirty="0">
                <a:latin typeface="+mn-lt"/>
              </a:rPr>
              <a:t>17,5</a:t>
            </a:r>
            <a:r>
              <a:rPr lang="it-IT" sz="2800" dirty="0">
                <a:latin typeface="+mn-lt"/>
              </a:rPr>
              <a:t> kg/m</a:t>
            </a:r>
            <a:r>
              <a:rPr lang="it-IT" sz="2800" baseline="30000" dirty="0">
                <a:latin typeface="+mn-lt"/>
              </a:rPr>
              <a:t>2</a:t>
            </a:r>
            <a:r>
              <a:rPr lang="it-IT" sz="2800" dirty="0">
                <a:latin typeface="+mn-lt"/>
              </a:rPr>
              <a:t> </a:t>
            </a:r>
          </a:p>
          <a:p>
            <a:pPr algn="just">
              <a:buFont typeface="Arial" pitchFamily="34" charset="0"/>
              <a:buChar char="•"/>
            </a:pPr>
            <a:r>
              <a:rPr lang="it-IT" sz="2800" dirty="0">
                <a:latin typeface="+mn-lt"/>
              </a:rPr>
              <a:t> E’ caratterizzata da un’intensa paura di aumentare di peso o di diventare grassi, che viene gestita con comportamenti compensatori tali da interferire con l'aumento di peso, anche se è significativamente basso.</a:t>
            </a:r>
          </a:p>
          <a:p>
            <a:pPr algn="just"/>
            <a:endParaRPr lang="it-IT" sz="2800" dirty="0">
              <a:latin typeface="+mn-lt"/>
            </a:endParaRPr>
          </a:p>
        </p:txBody>
      </p:sp>
      <p:sp>
        <p:nvSpPr>
          <p:cNvPr id="3" name="Titolo 2"/>
          <p:cNvSpPr>
            <a:spLocks noGrp="1"/>
          </p:cNvSpPr>
          <p:nvPr>
            <p:ph type="title"/>
          </p:nvPr>
        </p:nvSpPr>
        <p:spPr/>
        <p:txBody>
          <a:bodyPr>
            <a:normAutofit fontScale="90000"/>
          </a:bodyPr>
          <a:lstStyle/>
          <a:p>
            <a:endParaRPr lang="it-IT" sz="2800" dirty="0"/>
          </a:p>
        </p:txBody>
      </p:sp>
    </p:spTree>
    <p:extLst>
      <p:ext uri="{BB962C8B-B14F-4D97-AF65-F5344CB8AC3E}">
        <p14:creationId xmlns:p14="http://schemas.microsoft.com/office/powerpoint/2010/main" val="235623923"/>
      </p:ext>
    </p:extLst>
  </p:cSld>
  <p:clrMapOvr>
    <a:masterClrMapping/>
  </p:clrMapOvr>
</p:sld>
</file>

<file path=ppt/slides/slide1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gn="just">
              <a:buFont typeface="Arial" pitchFamily="34" charset="0"/>
              <a:buChar char="•"/>
            </a:pPr>
            <a:r>
              <a:rPr lang="it-IT" sz="2800" dirty="0">
                <a:latin typeface="+mn-lt"/>
              </a:rPr>
              <a:t> </a:t>
            </a:r>
            <a:r>
              <a:rPr lang="it-IT" sz="3200" dirty="0">
                <a:latin typeface="+mn-lt"/>
              </a:rPr>
              <a:t>E’ presente, inoltre, un’alterazione del modo in cui l’individuo vive il proprio peso o la forma del proprio corpo, che influenza in modo eccessivo i livelli di autostima ed la capacità di riconoscere della gravità dell'attuale condizione di sottopeso</a:t>
            </a:r>
          </a:p>
          <a:p>
            <a:pPr lvl="0" algn="just">
              <a:buFont typeface="Arial" pitchFamily="34" charset="0"/>
              <a:buChar char="•"/>
            </a:pPr>
            <a:r>
              <a:rPr lang="it-IT" sz="3200" dirty="0">
                <a:latin typeface="+mn-lt"/>
              </a:rPr>
              <a:t> Nel DSM-5, l’amenorrea non rappresenta più un criterio vincolante per la diagnosi di anoressia nervosa</a:t>
            </a:r>
          </a:p>
          <a:p>
            <a:pPr lvl="0" algn="just"/>
            <a:endParaRPr lang="it-IT" sz="2800" dirty="0">
              <a:latin typeface="+mn-lt"/>
            </a:endParaRPr>
          </a:p>
          <a:p>
            <a:endParaRPr lang="it-IT" sz="2800" dirty="0">
              <a:latin typeface="+mn-lt"/>
            </a:endParaRP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47083532"/>
      </p:ext>
    </p:extLst>
  </p:cSld>
  <p:clrMapOvr>
    <a:masterClrMapping/>
  </p:clrMapOvr>
</p:sld>
</file>

<file path=ppt/slides/slide1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lgn="just">
              <a:buFont typeface="Arial" pitchFamily="34" charset="0"/>
              <a:buChar char="•"/>
            </a:pPr>
            <a:r>
              <a:rPr lang="it-IT" sz="2800" b="1" dirty="0"/>
              <a:t> </a:t>
            </a:r>
            <a:r>
              <a:rPr lang="it-IT" sz="3200" dirty="0">
                <a:latin typeface="+mn-lt"/>
              </a:rPr>
              <a:t>In base alle condotte preferite dal soggetto per mantenere un certo controllo del peso si possono fare distinzioni fra due sottotipi di anoressia: </a:t>
            </a:r>
            <a:r>
              <a:rPr lang="it-IT" sz="3200" b="1" dirty="0">
                <a:latin typeface="+mn-lt"/>
              </a:rPr>
              <a:t>con restrizioni </a:t>
            </a:r>
            <a:r>
              <a:rPr lang="it-IT" sz="3200" dirty="0">
                <a:latin typeface="+mn-lt"/>
              </a:rPr>
              <a:t>(con ricorso a dieta, digiuno e/o attività fisica eccessiva) e </a:t>
            </a:r>
            <a:r>
              <a:rPr lang="it-IT" sz="3200" b="1" dirty="0">
                <a:latin typeface="+mn-lt"/>
              </a:rPr>
              <a:t>con abbuffate/condotte di eliminazione </a:t>
            </a:r>
            <a:r>
              <a:rPr lang="it-IT" sz="3200" dirty="0">
                <a:latin typeface="+mn-lt"/>
              </a:rPr>
              <a:t>(sono presenti ad es., vomito autoindotto, uso inappropriato di lassativi, diuretici o enteroclismi)</a:t>
            </a:r>
          </a:p>
          <a:p>
            <a:endParaRPr lang="it-IT" sz="2800" dirty="0">
              <a:latin typeface="+mn-lt"/>
            </a:endParaRPr>
          </a:p>
          <a:p>
            <a:endParaRPr lang="it-IT" sz="2800" dirty="0">
              <a:latin typeface="+mn-lt"/>
            </a:endParaRPr>
          </a:p>
        </p:txBody>
      </p:sp>
      <p:sp>
        <p:nvSpPr>
          <p:cNvPr id="3" name="Titolo 2"/>
          <p:cNvSpPr>
            <a:spLocks noGrp="1"/>
          </p:cNvSpPr>
          <p:nvPr>
            <p:ph type="title"/>
          </p:nvPr>
        </p:nvSpPr>
        <p:spPr/>
        <p:txBody>
          <a:bodyPr/>
          <a:lstStyle/>
          <a:p>
            <a:endParaRPr lang="it-IT" dirty="0"/>
          </a:p>
        </p:txBody>
      </p:sp>
    </p:spTree>
    <p:extLst>
      <p:ext uri="{BB962C8B-B14F-4D97-AF65-F5344CB8AC3E}">
        <p14:creationId xmlns:p14="http://schemas.microsoft.com/office/powerpoint/2010/main" val="3926300431"/>
      </p:ext>
    </p:extLst>
  </p:cSld>
  <p:clrMapOvr>
    <a:masterClrMapping/>
  </p:clrMapOvr>
</p:sld>
</file>

<file path=ppt/slides/slide1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buFont typeface="Arial" pitchFamily="34" charset="0"/>
              <a:buChar char="•"/>
            </a:pPr>
            <a:r>
              <a:rPr lang="it-IT" sz="3200" dirty="0">
                <a:latin typeface="+mn-lt"/>
              </a:rPr>
              <a:t> L’ospedalizzazione va riservata a forme gravi di compromissione funzionale e per quadri connotati dalla comparsa di squilibri elettrolitici o altre complicanze, come ad es. rischi </a:t>
            </a:r>
            <a:r>
              <a:rPr lang="it-IT" sz="3200" dirty="0" err="1">
                <a:latin typeface="+mn-lt"/>
              </a:rPr>
              <a:t>suicidari</a:t>
            </a:r>
            <a:endParaRPr lang="it-IT" sz="3200" dirty="0">
              <a:latin typeface="+mn-lt"/>
            </a:endParaRP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94575209"/>
      </p:ext>
    </p:extLst>
  </p:cSld>
  <p:clrMapOvr>
    <a:masterClrMapping/>
  </p:clrMapOvr>
</p:sld>
</file>

<file path=ppt/slides/slide1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lgn="just">
              <a:buFont typeface="Arial" pitchFamily="34" charset="0"/>
              <a:buChar char="•"/>
            </a:pPr>
            <a:r>
              <a:rPr lang="it-IT" sz="2800" dirty="0"/>
              <a:t> </a:t>
            </a:r>
            <a:r>
              <a:rPr lang="it-IT" sz="2800" dirty="0">
                <a:latin typeface="+mn-lt"/>
              </a:rPr>
              <a:t>In molte pazienti anoressiche sono presenti tratti </a:t>
            </a:r>
            <a:r>
              <a:rPr lang="it-IT" sz="2800" dirty="0" err="1">
                <a:latin typeface="+mn-lt"/>
              </a:rPr>
              <a:t>ossessivo-compulsivi</a:t>
            </a:r>
            <a:r>
              <a:rPr lang="it-IT" sz="2800" dirty="0">
                <a:latin typeface="+mn-lt"/>
              </a:rPr>
              <a:t> (come il perfezionismo e l’ossessività intensificata), depressivi (come ritiro sociale, scarso interesse, perdita di peso) e fobici (come preoccupazione relativa all’alimentazione o al giudizio sociale)</a:t>
            </a:r>
          </a:p>
          <a:p>
            <a:pPr algn="just"/>
            <a:r>
              <a:rPr lang="it-IT" sz="2800" dirty="0">
                <a:latin typeface="+mn-lt"/>
              </a:rPr>
              <a:t>•</a:t>
            </a:r>
            <a:r>
              <a:rPr lang="it-IT" sz="2800" dirty="0"/>
              <a:t> </a:t>
            </a:r>
            <a:r>
              <a:rPr lang="it-IT" sz="2800" dirty="0">
                <a:latin typeface="+mn-lt"/>
              </a:rPr>
              <a:t>Un aspetto da tenere in considerazione è che il vomito autoindotto o l’uso di lassativi, enteroclismi, </a:t>
            </a:r>
            <a:r>
              <a:rPr lang="it-IT" sz="2800" dirty="0" err="1">
                <a:latin typeface="+mn-lt"/>
              </a:rPr>
              <a:t>etc</a:t>
            </a:r>
            <a:r>
              <a:rPr lang="it-IT" sz="2800" dirty="0">
                <a:latin typeface="+mn-lt"/>
              </a:rPr>
              <a:t> possono essere presenti sia nell’anoressia che nella bulimia. </a:t>
            </a:r>
          </a:p>
          <a:p>
            <a:pPr algn="just"/>
            <a:endParaRPr lang="it-IT" sz="2800" dirty="0">
              <a:latin typeface="+mn-lt"/>
            </a:endParaRPr>
          </a:p>
          <a:p>
            <a:pPr algn="just"/>
            <a:endParaRPr lang="it-IT" sz="2800" dirty="0">
              <a:latin typeface="+mn-lt"/>
            </a:endParaRPr>
          </a:p>
          <a:p>
            <a:pPr algn="just"/>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77848876"/>
      </p:ext>
    </p:extLst>
  </p:cSld>
  <p:clrMapOvr>
    <a:masterClrMapping/>
  </p:clrMapOvr>
</p:sld>
</file>

<file path=ppt/slides/slide1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buFont typeface="Arial" pitchFamily="34" charset="0"/>
              <a:buChar char="•"/>
            </a:pPr>
            <a:r>
              <a:rPr lang="it-IT" sz="3000" dirty="0">
                <a:latin typeface="+mn-lt"/>
              </a:rPr>
              <a:t>E’ stato osservato, inoltre, che a 10 anni dalla diagnosi, il 10% delle pazienti è passato dall’anoressia alla bulimia nervosa. Dunque, le due condizioni psicopatologiche sono spesso associate.</a:t>
            </a:r>
          </a:p>
          <a:p>
            <a:pPr algn="just">
              <a:buFont typeface="Arial" pitchFamily="34" charset="0"/>
              <a:buChar char="•"/>
            </a:pPr>
            <a:r>
              <a:rPr lang="it-IT" sz="3000" dirty="0">
                <a:latin typeface="+mn-lt"/>
              </a:rPr>
              <a:t>L’assenza di abbuffate e vomito permette di escludere la bulimia associata all’anoressia. Inoltre, il soggetto bulimico, a differenza dell’anoressico, può avere un peso corporeo normale </a:t>
            </a:r>
          </a:p>
          <a:p>
            <a:pPr algn="just"/>
            <a:endParaRPr lang="it-IT" sz="3000" dirty="0">
              <a:latin typeface="+mn-lt"/>
            </a:endParaRPr>
          </a:p>
        </p:txBody>
      </p:sp>
      <p:sp>
        <p:nvSpPr>
          <p:cNvPr id="3" name="Titolo 2"/>
          <p:cNvSpPr>
            <a:spLocks noGrp="1"/>
          </p:cNvSpPr>
          <p:nvPr>
            <p:ph type="title"/>
          </p:nvPr>
        </p:nvSpPr>
        <p:spPr/>
        <p:txBody>
          <a:bodyPr>
            <a:normAutofit fontScale="90000"/>
          </a:bodyPr>
          <a:lstStyle/>
          <a:p>
            <a:endParaRPr lang="it-IT" sz="2800" dirty="0">
              <a:latin typeface="+mn-lt"/>
            </a:endParaRPr>
          </a:p>
        </p:txBody>
      </p:sp>
    </p:spTree>
    <p:extLst>
      <p:ext uri="{BB962C8B-B14F-4D97-AF65-F5344CB8AC3E}">
        <p14:creationId xmlns:p14="http://schemas.microsoft.com/office/powerpoint/2010/main" val="2308254397"/>
      </p:ext>
    </p:extLst>
  </p:cSld>
  <p:clrMapOvr>
    <a:masterClrMapping/>
  </p:clrMapOvr>
</p:sld>
</file>

<file path=ppt/slides/slide1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611560" y="2132856"/>
            <a:ext cx="7844408" cy="1944216"/>
          </a:xfrm>
        </p:spPr>
        <p:txBody>
          <a:bodyPr>
            <a:normAutofit fontScale="90000"/>
          </a:bodyPr>
          <a:lstStyle/>
          <a:p>
            <a:r>
              <a:rPr lang="it-IT" dirty="0"/>
              <a:t>I disturbi della nutrizione e dell’alimentazione.</a:t>
            </a:r>
            <a:br>
              <a:rPr lang="it-IT" dirty="0"/>
            </a:br>
            <a:r>
              <a:rPr lang="it-IT" dirty="0"/>
              <a:t>Bulimia nervosa</a:t>
            </a:r>
          </a:p>
        </p:txBody>
      </p:sp>
      <p:sp>
        <p:nvSpPr>
          <p:cNvPr id="5" name="Sottotitolo 4"/>
          <p:cNvSpPr>
            <a:spLocks noGrp="1"/>
          </p:cNvSpPr>
          <p:nvPr>
            <p:ph type="subTitle" idx="1"/>
          </p:nvPr>
        </p:nvSpPr>
        <p:spPr>
          <a:xfrm>
            <a:off x="1331640" y="4365104"/>
            <a:ext cx="6400800" cy="1752600"/>
          </a:xfrm>
        </p:spPr>
        <p:txBody>
          <a:bodyPr/>
          <a:lstStyle/>
          <a:p>
            <a:r>
              <a:rPr lang="it-IT" dirty="0"/>
              <a:t>Lezione 54 -3</a:t>
            </a:r>
          </a:p>
        </p:txBody>
      </p:sp>
    </p:spTree>
    <p:extLst>
      <p:ext uri="{BB962C8B-B14F-4D97-AF65-F5344CB8AC3E}">
        <p14:creationId xmlns:p14="http://schemas.microsoft.com/office/powerpoint/2010/main" val="314001956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Balbuzie diagnosi differenziali</a:t>
            </a:r>
          </a:p>
        </p:txBody>
      </p:sp>
      <p:sp>
        <p:nvSpPr>
          <p:cNvPr id="3" name="Segnaposto contenuto 2"/>
          <p:cNvSpPr>
            <a:spLocks noGrp="1"/>
          </p:cNvSpPr>
          <p:nvPr>
            <p:ph idx="1"/>
          </p:nvPr>
        </p:nvSpPr>
        <p:spPr/>
        <p:txBody>
          <a:bodyPr>
            <a:normAutofit fontScale="70000" lnSpcReduction="20000"/>
          </a:bodyPr>
          <a:lstStyle/>
          <a:p>
            <a:pPr marL="0" indent="0">
              <a:buNone/>
            </a:pPr>
            <a:r>
              <a:rPr lang="it-IT" dirty="0"/>
              <a:t>Per procedere ad una diagnosi occorre effettuare una preliminare analisi del funzionamento degli organi dell’udito e della fonazione.</a:t>
            </a:r>
          </a:p>
          <a:p>
            <a:pPr marL="0" indent="0">
              <a:buNone/>
            </a:pPr>
            <a:r>
              <a:rPr lang="it-IT" dirty="0"/>
              <a:t>Occorre anche tener presente che molti bambini possono ripetere parole o suoni all’interno di una frase, senza che ciò rivesta alcun significato patologico. In genere tali disturbi passano </a:t>
            </a:r>
            <a:r>
              <a:rPr lang="it-IT" dirty="0" err="1"/>
              <a:t>ammenoché</a:t>
            </a:r>
            <a:r>
              <a:rPr lang="it-IT" dirty="0"/>
              <a:t> non vengano esacerbati dalle attenzioni e dalle preoccupazioni degli adulti. È meglio premiare le frasi dette bene piuttosto che sottolineare gli inceppi.</a:t>
            </a:r>
          </a:p>
          <a:p>
            <a:pPr marL="0" indent="0">
              <a:buNone/>
            </a:pPr>
            <a:r>
              <a:rPr lang="it-IT" dirty="0"/>
              <a:t>In alcuni casi disturbi dell’eloquio possono manifestarsi come effetti collaterali (transitori) di terapie farmacologiche</a:t>
            </a:r>
          </a:p>
          <a:p>
            <a:pPr marL="0" indent="0">
              <a:buNone/>
            </a:pPr>
            <a:r>
              <a:rPr lang="en-US" dirty="0"/>
              <a:t>I tic </a:t>
            </a:r>
            <a:r>
              <a:rPr lang="en-US" dirty="0" err="1"/>
              <a:t>vocali</a:t>
            </a:r>
            <a:r>
              <a:rPr lang="en-US" dirty="0"/>
              <a:t> e le </a:t>
            </a:r>
            <a:r>
              <a:rPr lang="en-US" dirty="0" err="1"/>
              <a:t>vocalizzazioni</a:t>
            </a:r>
            <a:r>
              <a:rPr lang="en-US" dirty="0"/>
              <a:t> </a:t>
            </a:r>
            <a:r>
              <a:rPr lang="en-US" dirty="0" err="1"/>
              <a:t>ripetitive</a:t>
            </a:r>
            <a:r>
              <a:rPr lang="en-US" dirty="0"/>
              <a:t> del </a:t>
            </a:r>
            <a:r>
              <a:rPr lang="en-US" dirty="0" err="1"/>
              <a:t>disturbo</a:t>
            </a:r>
            <a:r>
              <a:rPr lang="en-US" dirty="0"/>
              <a:t> di Tourette </a:t>
            </a:r>
            <a:r>
              <a:rPr lang="en-US" dirty="0" err="1"/>
              <a:t>dovrebbero</a:t>
            </a:r>
            <a:r>
              <a:rPr lang="en-US" dirty="0"/>
              <a:t> </a:t>
            </a:r>
            <a:r>
              <a:rPr lang="en-US" dirty="0" err="1"/>
              <a:t>essere</a:t>
            </a:r>
            <a:r>
              <a:rPr lang="en-US" dirty="0"/>
              <a:t> </a:t>
            </a:r>
            <a:r>
              <a:rPr lang="en-US" dirty="0" err="1"/>
              <a:t>distinti</a:t>
            </a:r>
            <a:r>
              <a:rPr lang="en-US" dirty="0"/>
              <a:t> </a:t>
            </a:r>
            <a:r>
              <a:rPr lang="en-US" dirty="0" err="1"/>
              <a:t>dalla</a:t>
            </a:r>
            <a:r>
              <a:rPr lang="en-US" dirty="0"/>
              <a:t> </a:t>
            </a:r>
            <a:r>
              <a:rPr lang="en-US" dirty="0" err="1"/>
              <a:t>balbuzie</a:t>
            </a:r>
            <a:r>
              <a:rPr lang="en-US" dirty="0"/>
              <a:t>. In </a:t>
            </a:r>
            <a:r>
              <a:rPr lang="en-US" dirty="0" err="1"/>
              <a:t>caso</a:t>
            </a:r>
            <a:r>
              <a:rPr lang="en-US" dirty="0"/>
              <a:t> di </a:t>
            </a:r>
            <a:r>
              <a:rPr lang="en-US" dirty="0" err="1"/>
              <a:t>sindrome</a:t>
            </a:r>
            <a:r>
              <a:rPr lang="en-US" dirty="0"/>
              <a:t> da tic </a:t>
            </a:r>
            <a:r>
              <a:rPr lang="en-US" dirty="0" err="1"/>
              <a:t>multipli</a:t>
            </a:r>
            <a:r>
              <a:rPr lang="en-US" dirty="0"/>
              <a:t> con </a:t>
            </a:r>
            <a:r>
              <a:rPr lang="en-US" dirty="0" err="1"/>
              <a:t>sindrome</a:t>
            </a:r>
            <a:r>
              <a:rPr lang="en-US" dirty="0"/>
              <a:t> di Tourette </a:t>
            </a:r>
            <a:r>
              <a:rPr lang="en-US" dirty="0" err="1"/>
              <a:t>prevale</a:t>
            </a:r>
            <a:r>
              <a:rPr lang="en-US" dirty="0"/>
              <a:t> </a:t>
            </a:r>
            <a:r>
              <a:rPr lang="en-US" dirty="0" err="1"/>
              <a:t>questa</a:t>
            </a:r>
            <a:r>
              <a:rPr lang="en-US" dirty="0"/>
              <a:t> ultima </a:t>
            </a:r>
            <a:r>
              <a:rPr lang="en-US" dirty="0" err="1"/>
              <a:t>diagnosi</a:t>
            </a:r>
            <a:r>
              <a:rPr lang="en-US" dirty="0"/>
              <a:t>.  </a:t>
            </a:r>
            <a:r>
              <a:rPr lang="it-IT" dirty="0"/>
              <a:t> </a:t>
            </a:r>
          </a:p>
          <a:p>
            <a:endParaRPr lang="it-IT" dirty="0"/>
          </a:p>
          <a:p>
            <a:endParaRPr lang="it-IT" dirty="0"/>
          </a:p>
          <a:p>
            <a:endParaRPr lang="it-IT" dirty="0"/>
          </a:p>
        </p:txBody>
      </p:sp>
    </p:spTree>
    <p:extLst>
      <p:ext uri="{BB962C8B-B14F-4D97-AF65-F5344CB8AC3E}">
        <p14:creationId xmlns:p14="http://schemas.microsoft.com/office/powerpoint/2010/main" val="1393315225"/>
      </p:ext>
    </p:extLst>
  </p:cSld>
  <p:clrMapOvr>
    <a:masterClrMapping/>
  </p:clrMapOvr>
</p:sld>
</file>

<file path=ppt/slides/slide1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lgn="just">
              <a:buFont typeface="Arial" pitchFamily="34" charset="0"/>
              <a:buChar char="•"/>
            </a:pPr>
            <a:r>
              <a:rPr lang="it-IT" sz="3000" dirty="0">
                <a:latin typeface="+mn-lt"/>
              </a:rPr>
              <a:t> E’ caratterizzata da ricorrenti abbuffate seguite dall’adozione eccessiva di mezzi inappropriati di eliminazione, come vomito autoindotto, uso di lassativi, diuretici o altri farmaci, digiuno, attività fisica </a:t>
            </a:r>
          </a:p>
          <a:p>
            <a:pPr algn="just">
              <a:buFont typeface="Arial" pitchFamily="34" charset="0"/>
              <a:buChar char="•"/>
            </a:pPr>
            <a:r>
              <a:rPr lang="it-IT" sz="3000" dirty="0">
                <a:latin typeface="+mn-lt"/>
              </a:rPr>
              <a:t> Queste abbuffate sono definite da due aspetti. Il primo è il mangiare per periodo di tempo (per es., due ore) una quantità di cibo che la maggior parte degli individui non riuscirebbe ad assumerebbe</a:t>
            </a:r>
          </a:p>
          <a:p>
            <a:endParaRPr lang="it-IT" sz="2800" dirty="0">
              <a:latin typeface="+mn-lt"/>
            </a:endParaRPr>
          </a:p>
        </p:txBody>
      </p:sp>
      <p:sp>
        <p:nvSpPr>
          <p:cNvPr id="3" name="Titolo 2"/>
          <p:cNvSpPr>
            <a:spLocks noGrp="1"/>
          </p:cNvSpPr>
          <p:nvPr>
            <p:ph type="title"/>
          </p:nvPr>
        </p:nvSpPr>
        <p:spPr/>
        <p:txBody>
          <a:bodyPr>
            <a:normAutofit fontScale="90000"/>
          </a:bodyPr>
          <a:lstStyle/>
          <a:p>
            <a:r>
              <a:rPr lang="it-IT" sz="2800" dirty="0"/>
              <a:t>Bulimia Nervosa</a:t>
            </a:r>
            <a:endParaRPr lang="it-IT" sz="2800" dirty="0">
              <a:latin typeface="+mn-lt"/>
            </a:endParaRPr>
          </a:p>
        </p:txBody>
      </p:sp>
    </p:spTree>
    <p:extLst>
      <p:ext uri="{BB962C8B-B14F-4D97-AF65-F5344CB8AC3E}">
        <p14:creationId xmlns:p14="http://schemas.microsoft.com/office/powerpoint/2010/main" val="632567056"/>
      </p:ext>
    </p:extLst>
  </p:cSld>
  <p:clrMapOvr>
    <a:masterClrMapping/>
  </p:clrMapOvr>
</p:sld>
</file>

<file path=ppt/slides/slide1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lgn="just">
              <a:buFont typeface="Arial" pitchFamily="34" charset="0"/>
              <a:buChar char="•"/>
            </a:pPr>
            <a:r>
              <a:rPr lang="it-IT" sz="3000" b="1" dirty="0">
                <a:latin typeface="+mn-lt"/>
              </a:rPr>
              <a:t> </a:t>
            </a:r>
            <a:r>
              <a:rPr lang="it-IT" sz="3000" dirty="0">
                <a:latin typeface="+mn-lt"/>
              </a:rPr>
              <a:t>Il secondo consiste nella sensazione di perdere il controllo durante l'episodio (per es., sensazione di non riuscire a smettere di mangiare o a controllare cosa e quanto si sta mangiando)</a:t>
            </a:r>
          </a:p>
          <a:p>
            <a:pPr algn="just">
              <a:buFont typeface="Arial" pitchFamily="34" charset="0"/>
              <a:buChar char="•"/>
            </a:pPr>
            <a:r>
              <a:rPr lang="it-IT" sz="3000" dirty="0">
                <a:latin typeface="+mn-lt"/>
              </a:rPr>
              <a:t> I livelli di autostima sono indebitamente influenzati dalla forma e dal peso del corpo.</a:t>
            </a:r>
          </a:p>
          <a:p>
            <a:pPr algn="just">
              <a:buFont typeface="Arial" pitchFamily="34" charset="0"/>
              <a:buChar char="•"/>
            </a:pPr>
            <a:r>
              <a:rPr lang="it-IT" sz="3000" dirty="0">
                <a:latin typeface="+mn-lt"/>
              </a:rPr>
              <a:t> Le abbuffate e le condotte compensatorie si verificano entrambe  in media almeno due volte alla settimana, per tre mesi.</a:t>
            </a:r>
          </a:p>
          <a:p>
            <a:pPr lvl="0">
              <a:buFont typeface="Arial" pitchFamily="34" charset="0"/>
              <a:buChar char="•"/>
            </a:pPr>
            <a:endParaRPr lang="it-IT" sz="2800" dirty="0">
              <a:latin typeface="+mn-lt"/>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19835321"/>
      </p:ext>
    </p:extLst>
  </p:cSld>
  <p:clrMapOvr>
    <a:masterClrMapping/>
  </p:clrMapOvr>
</p:sld>
</file>

<file path=ppt/slides/slide1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pPr algn="just">
              <a:buFont typeface="Arial" pitchFamily="34" charset="0"/>
              <a:buChar char="•"/>
            </a:pPr>
            <a:r>
              <a:rPr lang="it-IT" sz="3000" dirty="0">
                <a:latin typeface="+mn-lt"/>
              </a:rPr>
              <a:t> Gli individui con bulimia nervosa, tipicamente si vergognano dei loro problemi con l’alimentazione e tentano di nascondere i loro sintomi. Le abbuffate avvengono in solitudine, quanto più segretamente possibile. </a:t>
            </a:r>
          </a:p>
          <a:p>
            <a:pPr algn="just">
              <a:buFont typeface="Arial" pitchFamily="34" charset="0"/>
              <a:buChar char="•"/>
            </a:pPr>
            <a:r>
              <a:rPr lang="it-IT" sz="3000" dirty="0">
                <a:latin typeface="+mn-lt"/>
              </a:rPr>
              <a:t> L’ abbuffata spesso continua finché l’individuo non si sente sgradevolmente, o addirittura dolorosamente, pieno. L’antecedente più comune dell’abbuffata è un’emozione negativa. </a:t>
            </a:r>
          </a:p>
          <a:p>
            <a:r>
              <a:rPr lang="it-IT" sz="2800" dirty="0">
                <a:latin typeface="+mn-lt"/>
              </a:rPr>
              <a:t> </a:t>
            </a:r>
          </a:p>
          <a:p>
            <a:pPr>
              <a:buFont typeface="Arial" pitchFamily="34" charset="0"/>
              <a:buChar char="•"/>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20274759"/>
      </p:ext>
    </p:extLst>
  </p:cSld>
  <p:clrMapOvr>
    <a:masterClrMapping/>
  </p:clrMapOvr>
</p:sld>
</file>

<file path=ppt/slides/slide1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buFont typeface="Arial" pitchFamily="34" charset="0"/>
              <a:buChar char="•"/>
            </a:pPr>
            <a:r>
              <a:rPr lang="it-IT" sz="2800" dirty="0">
                <a:latin typeface="+mn-lt"/>
              </a:rPr>
              <a:t> </a:t>
            </a:r>
            <a:r>
              <a:rPr lang="it-IT" sz="3200" dirty="0">
                <a:latin typeface="+mn-lt"/>
              </a:rPr>
              <a:t>Altri fattori scatenanti comprendono condizioni interpersonali stressanti, restrizione dietetica, sentimenti negativi correlati al peso e alla forma del corpo e al cibo e noia. </a:t>
            </a:r>
          </a:p>
          <a:p>
            <a:pPr algn="just">
              <a:buFont typeface="Arial" pitchFamily="34" charset="0"/>
              <a:buChar char="•"/>
            </a:pPr>
            <a:r>
              <a:rPr lang="it-IT" sz="3200" dirty="0">
                <a:latin typeface="+mn-lt"/>
              </a:rPr>
              <a:t>Le abbuffate possono minimizzare o attenuare i fattori che hanno scatenato l’episodio nel breve termine, ma l’</a:t>
            </a:r>
            <a:r>
              <a:rPr lang="it-IT" sz="3200" dirty="0" err="1">
                <a:latin typeface="+mn-lt"/>
              </a:rPr>
              <a:t>autosvalutazione</a:t>
            </a:r>
            <a:r>
              <a:rPr lang="it-IT" sz="3200" dirty="0">
                <a:latin typeface="+mn-lt"/>
              </a:rPr>
              <a:t> e la disforia sono spesso conseguenze ritardate.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37315595"/>
      </p:ext>
    </p:extLst>
  </p:cSld>
  <p:clrMapOvr>
    <a:masterClrMapping/>
  </p:clrMapOvr>
</p:sld>
</file>

<file path=ppt/slides/slide1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buFont typeface="Arial" pitchFamily="34" charset="0"/>
              <a:buChar char="•"/>
            </a:pPr>
            <a:r>
              <a:rPr lang="it-IT" sz="2800" dirty="0">
                <a:latin typeface="+mn-lt"/>
              </a:rPr>
              <a:t> La diagnosi differenziale più importante è ovviamente quella fra bulimia e anoressia</a:t>
            </a:r>
          </a:p>
          <a:p>
            <a:pPr algn="just">
              <a:buFont typeface="Arial" pitchFamily="34" charset="0"/>
              <a:buChar char="•"/>
            </a:pPr>
            <a:r>
              <a:rPr lang="it-IT" sz="2800" dirty="0">
                <a:latin typeface="+mn-lt"/>
              </a:rPr>
              <a:t>L’aspetto più importante riguarda il peso (l’anoressica ha un BMI inferiore a 17,5). </a:t>
            </a:r>
          </a:p>
          <a:p>
            <a:pPr algn="just">
              <a:buFont typeface="Arial" pitchFamily="34" charset="0"/>
              <a:buChar char="•"/>
            </a:pPr>
            <a:r>
              <a:rPr lang="it-IT" sz="2800" dirty="0">
                <a:latin typeface="+mn-lt"/>
              </a:rPr>
              <a:t>Anche alcune caratteristiche psicologiche sono di aiuto nella diagnosi: la bulimica si vergogna di perdere il controllo, mentre l’anoressica non solo lo mantiene, ma è convinta e fiera di mantenerlo. La bulimica, inoltre, chiede più facilmente aiuto a clinici o  familiari.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90406505"/>
      </p:ext>
    </p:extLst>
  </p:cSld>
  <p:clrMapOvr>
    <a:masterClrMapping/>
  </p:clrMapOvr>
</p:sld>
</file>

<file path=ppt/slides/slide1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buFont typeface="Arial" pitchFamily="34" charset="0"/>
              <a:buChar char="•"/>
            </a:pPr>
            <a:r>
              <a:rPr lang="it-IT" sz="3200" dirty="0">
                <a:latin typeface="+mn-lt"/>
              </a:rPr>
              <a:t> Altro criterio importante di discriminazione è l’amenorrea, sempre presente nei casi di anoressia</a:t>
            </a:r>
          </a:p>
          <a:p>
            <a:pPr algn="just">
              <a:buFont typeface="Arial" pitchFamily="34" charset="0"/>
              <a:buChar char="•"/>
            </a:pPr>
            <a:r>
              <a:rPr lang="it-IT" sz="3200" dirty="0">
                <a:latin typeface="+mn-lt"/>
              </a:rPr>
              <a:t> Possono essere variamente associati alla Bulimia Nervosa i Disturbi da Abuso di Sostanze, i Disturbi dell’umore e sempre più spesso Disturbi di Personalità (Borderline, </a:t>
            </a:r>
            <a:r>
              <a:rPr lang="it-IT" sz="3200" dirty="0" err="1">
                <a:latin typeface="+mn-lt"/>
              </a:rPr>
              <a:t>Ossessivo-Compulsivo</a:t>
            </a:r>
            <a:r>
              <a:rPr lang="it-IT" sz="3200" dirty="0">
                <a:latin typeface="+mn-lt"/>
              </a:rPr>
              <a:t>, Istrionico)</a:t>
            </a:r>
          </a:p>
          <a:p>
            <a:pPr algn="just"/>
            <a:endParaRPr lang="it-IT" sz="2800" dirty="0">
              <a:latin typeface="+mn-lt"/>
            </a:endParaRP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11553576"/>
      </p:ext>
    </p:extLst>
  </p:cSld>
  <p:clrMapOvr>
    <a:masterClrMapping/>
  </p:clrMapOvr>
</p:sld>
</file>

<file path=ppt/slides/slide1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611560" y="2132856"/>
            <a:ext cx="7844408" cy="1944216"/>
          </a:xfrm>
        </p:spPr>
        <p:txBody>
          <a:bodyPr/>
          <a:lstStyle/>
          <a:p>
            <a:r>
              <a:rPr lang="it-IT" dirty="0"/>
              <a:t>I disturbi della nutrizione e dell’</a:t>
            </a:r>
            <a:r>
              <a:rPr lang="it-IT" dirty="0" err="1"/>
              <a:t>alimentazione.binge</a:t>
            </a:r>
            <a:r>
              <a:rPr lang="it-IT" dirty="0"/>
              <a:t> eating</a:t>
            </a:r>
          </a:p>
        </p:txBody>
      </p:sp>
      <p:sp>
        <p:nvSpPr>
          <p:cNvPr id="5" name="Sottotitolo 4"/>
          <p:cNvSpPr>
            <a:spLocks noGrp="1"/>
          </p:cNvSpPr>
          <p:nvPr>
            <p:ph type="subTitle" idx="1"/>
          </p:nvPr>
        </p:nvSpPr>
        <p:spPr>
          <a:xfrm>
            <a:off x="1331640" y="4365104"/>
            <a:ext cx="6400800" cy="1752600"/>
          </a:xfrm>
        </p:spPr>
        <p:txBody>
          <a:bodyPr/>
          <a:lstStyle/>
          <a:p>
            <a:r>
              <a:rPr lang="it-IT" dirty="0"/>
              <a:t>Lezione 54 -4</a:t>
            </a:r>
          </a:p>
        </p:txBody>
      </p:sp>
    </p:spTree>
    <p:extLst>
      <p:ext uri="{BB962C8B-B14F-4D97-AF65-F5344CB8AC3E}">
        <p14:creationId xmlns:p14="http://schemas.microsoft.com/office/powerpoint/2010/main" val="1827708668"/>
      </p:ext>
    </p:extLst>
  </p:cSld>
  <p:clrMapOvr>
    <a:masterClrMapping/>
  </p:clrMapOvr>
</p:sld>
</file>

<file path=ppt/slides/slide1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pPr algn="just">
              <a:buFont typeface="Arial" pitchFamily="34" charset="0"/>
              <a:buChar char="•"/>
            </a:pPr>
            <a:r>
              <a:rPr lang="it-IT" sz="3200" dirty="0">
                <a:solidFill>
                  <a:prstClr val="black"/>
                </a:solidFill>
                <a:latin typeface="+mn-lt"/>
              </a:rPr>
              <a:t> Si riscontrano le abbuffate tipiche della bulimia, ma non sono seguite dai sistemi di eliminazione </a:t>
            </a:r>
            <a:endParaRPr lang="it-IT" sz="3200" dirty="0">
              <a:latin typeface="+mn-lt"/>
            </a:endParaRPr>
          </a:p>
          <a:p>
            <a:pPr algn="just">
              <a:buFont typeface="Arial" pitchFamily="34" charset="0"/>
              <a:buChar char="•"/>
            </a:pPr>
            <a:r>
              <a:rPr lang="it-IT" sz="3200" dirty="0">
                <a:latin typeface="+mn-lt"/>
              </a:rPr>
              <a:t> L’abbuffata compulsiva è caratterizzata da due caratteri seguenti (entrambi necessari):</a:t>
            </a:r>
          </a:p>
          <a:p>
            <a:pPr algn="just"/>
            <a:r>
              <a:rPr lang="it-IT" sz="3200" dirty="0">
                <a:latin typeface="+mn-lt"/>
              </a:rPr>
              <a:t>-mangiare molto più del normale, in un periodo definito di tempo (per esempio ogni due ore) </a:t>
            </a:r>
          </a:p>
          <a:p>
            <a:pPr algn="just">
              <a:buFontTx/>
              <a:buChar char="-"/>
            </a:pPr>
            <a:r>
              <a:rPr lang="it-IT" sz="3200" dirty="0">
                <a:latin typeface="+mn-lt"/>
              </a:rPr>
              <a:t>impulso irrefrenabile e non gestibile a divorare i cibi </a:t>
            </a:r>
          </a:p>
          <a:p>
            <a:endParaRPr lang="it-IT" sz="2800" dirty="0"/>
          </a:p>
          <a:p>
            <a:pPr>
              <a:buFont typeface="Arial" pitchFamily="34" charset="0"/>
              <a:buChar char="•"/>
            </a:pPr>
            <a:endParaRPr lang="it-IT" sz="2800" dirty="0">
              <a:latin typeface="+mn-lt"/>
            </a:endParaRPr>
          </a:p>
          <a:p>
            <a:endParaRPr lang="it-IT" sz="2800" dirty="0">
              <a:latin typeface="+mn-lt"/>
            </a:endParaRPr>
          </a:p>
        </p:txBody>
      </p:sp>
      <p:sp>
        <p:nvSpPr>
          <p:cNvPr id="3" name="Titolo 2"/>
          <p:cNvSpPr>
            <a:spLocks noGrp="1"/>
          </p:cNvSpPr>
          <p:nvPr>
            <p:ph type="title"/>
          </p:nvPr>
        </p:nvSpPr>
        <p:spPr/>
        <p:txBody>
          <a:bodyPr>
            <a:normAutofit fontScale="90000"/>
          </a:bodyPr>
          <a:lstStyle/>
          <a:p>
            <a:r>
              <a:rPr lang="it-IT" sz="2800" dirty="0">
                <a:solidFill>
                  <a:prstClr val="black"/>
                </a:solidFill>
                <a:latin typeface="+mn-lt"/>
              </a:rPr>
              <a:t>Disturbo da </a:t>
            </a:r>
            <a:r>
              <a:rPr lang="it-IT" sz="2800" dirty="0" err="1">
                <a:solidFill>
                  <a:prstClr val="black"/>
                </a:solidFill>
                <a:latin typeface="+mn-lt"/>
              </a:rPr>
              <a:t>Binge</a:t>
            </a:r>
            <a:r>
              <a:rPr lang="it-IT" sz="2800" dirty="0">
                <a:solidFill>
                  <a:prstClr val="black"/>
                </a:solidFill>
                <a:latin typeface="+mn-lt"/>
              </a:rPr>
              <a:t> </a:t>
            </a:r>
            <a:r>
              <a:rPr lang="it-IT" sz="2800" dirty="0" err="1">
                <a:solidFill>
                  <a:prstClr val="black"/>
                </a:solidFill>
                <a:latin typeface="+mn-lt"/>
              </a:rPr>
              <a:t>Eating</a:t>
            </a:r>
            <a:r>
              <a:rPr lang="it-IT" sz="2800" dirty="0">
                <a:solidFill>
                  <a:prstClr val="black"/>
                </a:solidFill>
                <a:latin typeface="+mn-lt"/>
              </a:rPr>
              <a:t> </a:t>
            </a:r>
            <a:endParaRPr lang="it-IT" sz="2800" dirty="0"/>
          </a:p>
        </p:txBody>
      </p:sp>
    </p:spTree>
    <p:extLst>
      <p:ext uri="{BB962C8B-B14F-4D97-AF65-F5344CB8AC3E}">
        <p14:creationId xmlns:p14="http://schemas.microsoft.com/office/powerpoint/2010/main" val="2186423958"/>
      </p:ext>
    </p:extLst>
  </p:cSld>
  <p:clrMapOvr>
    <a:masterClrMapping/>
  </p:clrMapOvr>
</p:sld>
</file>

<file path=ppt/slides/slide1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lgn="just">
              <a:buFont typeface="Arial" pitchFamily="34" charset="0"/>
              <a:buChar char="•"/>
            </a:pPr>
            <a:r>
              <a:rPr lang="it-IT" dirty="0"/>
              <a:t> </a:t>
            </a:r>
            <a:r>
              <a:rPr lang="it-IT" sz="2800" dirty="0">
                <a:latin typeface="+mn-lt"/>
              </a:rPr>
              <a:t>Gli episodi di abbuffate sono associati ad almeno 3 dei seguenti caratteri:</a:t>
            </a:r>
          </a:p>
          <a:p>
            <a:pPr lvl="0" algn="just"/>
            <a:r>
              <a:rPr lang="it-IT" sz="2800" dirty="0">
                <a:latin typeface="+mn-lt"/>
              </a:rPr>
              <a:t>- Mangiare molto più rapidamente del normale </a:t>
            </a:r>
          </a:p>
          <a:p>
            <a:pPr lvl="0" algn="just"/>
            <a:r>
              <a:rPr lang="it-IT" sz="2800" dirty="0">
                <a:latin typeface="+mn-lt"/>
              </a:rPr>
              <a:t>- Mangiare fino ad avere una sensazione dolorosa di troppo pieno</a:t>
            </a:r>
          </a:p>
          <a:p>
            <a:pPr lvl="0" algn="just"/>
            <a:r>
              <a:rPr lang="it-IT" sz="2800" dirty="0">
                <a:latin typeface="+mn-lt"/>
              </a:rPr>
              <a:t>- Mangiando grandi quantità di cibo pur non sentendo la fame</a:t>
            </a:r>
          </a:p>
          <a:p>
            <a:pPr lvl="0" algn="just"/>
            <a:r>
              <a:rPr lang="it-IT" sz="2800" dirty="0">
                <a:latin typeface="+mn-lt"/>
              </a:rPr>
              <a:t>- Mangiare in solitudine a causa dell’imbarazzo per le quantità di cibo ingerite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40453538"/>
      </p:ext>
    </p:extLst>
  </p:cSld>
  <p:clrMapOvr>
    <a:masterClrMapping/>
  </p:clrMapOvr>
</p:sld>
</file>

<file path=ppt/slides/slide1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gn="just"/>
            <a:r>
              <a:rPr lang="it-IT" sz="2800" dirty="0">
                <a:latin typeface="+mn-lt"/>
              </a:rPr>
              <a:t> -Provare disgusto di sé, depressione o intensa colpa per aver mangiato molto</a:t>
            </a:r>
          </a:p>
          <a:p>
            <a:pPr algn="just">
              <a:buFont typeface="Arial" pitchFamily="34" charset="0"/>
              <a:buChar char="•"/>
            </a:pPr>
            <a:r>
              <a:rPr lang="it-IT" sz="2800" dirty="0">
                <a:latin typeface="+mn-lt"/>
              </a:rPr>
              <a:t> Le abbuffate compulsive suscitano sofferenza e disagio e avvengono, in media, almeno una volta la settimana per almeno 3 mesi</a:t>
            </a:r>
          </a:p>
          <a:p>
            <a:pPr algn="just">
              <a:buFont typeface="Arial" pitchFamily="34" charset="0"/>
              <a:buChar char="•"/>
            </a:pPr>
            <a:r>
              <a:rPr lang="it-IT" sz="2800" dirty="0">
                <a:latin typeface="+mn-lt"/>
              </a:rPr>
              <a:t>Il disturbo da </a:t>
            </a:r>
            <a:r>
              <a:rPr lang="it-IT" sz="2800" dirty="0" err="1">
                <a:latin typeface="+mn-lt"/>
              </a:rPr>
              <a:t>binge</a:t>
            </a:r>
            <a:r>
              <a:rPr lang="it-IT" sz="2800" dirty="0">
                <a:latin typeface="+mn-lt"/>
              </a:rPr>
              <a:t> </a:t>
            </a:r>
            <a:r>
              <a:rPr lang="it-IT" sz="2800" dirty="0" err="1">
                <a:latin typeface="+mn-lt"/>
              </a:rPr>
              <a:t>eating</a:t>
            </a:r>
            <a:r>
              <a:rPr lang="it-IT" sz="2800" dirty="0">
                <a:latin typeface="+mn-lt"/>
              </a:rPr>
              <a:t> si verifica in individui normopeso/sovrappeso e obesi. Esso è probabilmente associato al sovrappeso e all’obesità in individui che richiedono un trattamento. </a:t>
            </a:r>
          </a:p>
          <a:p>
            <a:pPr algn="just">
              <a:buFont typeface="Arial" pitchFamily="34" charset="0"/>
              <a:buChar char="•"/>
            </a:pPr>
            <a:endParaRPr lang="it-IT" sz="2800" dirty="0">
              <a:latin typeface="+mn-lt"/>
            </a:endParaRP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0112803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 Le </a:t>
            </a:r>
            <a:r>
              <a:rPr lang="en-US" dirty="0" err="1"/>
              <a:t>disfluenze</a:t>
            </a:r>
            <a:r>
              <a:rPr lang="en-US" dirty="0"/>
              <a:t> con </a:t>
            </a:r>
            <a:r>
              <a:rPr lang="en-US" dirty="0" err="1"/>
              <a:t>esordio</a:t>
            </a:r>
            <a:r>
              <a:rPr lang="en-US" dirty="0"/>
              <a:t> </a:t>
            </a:r>
            <a:r>
              <a:rPr lang="en-US" dirty="0" err="1"/>
              <a:t>nell'eta</a:t>
            </a:r>
            <a:r>
              <a:rPr lang="en-US" dirty="0"/>
              <a:t> </a:t>
            </a:r>
            <a:r>
              <a:rPr lang="en-US" dirty="0" err="1"/>
              <a:t>adulta</a:t>
            </a:r>
            <a:r>
              <a:rPr lang="en-US" dirty="0"/>
              <a:t> </a:t>
            </a:r>
            <a:r>
              <a:rPr lang="en-US" dirty="0" err="1"/>
              <a:t>sono</a:t>
            </a:r>
            <a:r>
              <a:rPr lang="en-US" dirty="0"/>
              <a:t> associate a </a:t>
            </a:r>
            <a:r>
              <a:rPr lang="en-US" dirty="0" err="1"/>
              <a:t>danni</a:t>
            </a:r>
            <a:r>
              <a:rPr lang="en-US" dirty="0"/>
              <a:t> </a:t>
            </a:r>
            <a:r>
              <a:rPr lang="en-US" dirty="0" err="1"/>
              <a:t>neurologici</a:t>
            </a:r>
            <a:r>
              <a:rPr lang="en-US" dirty="0"/>
              <a:t> </a:t>
            </a:r>
            <a:r>
              <a:rPr lang="en-US" dirty="0" err="1"/>
              <a:t>specifici</a:t>
            </a:r>
            <a:r>
              <a:rPr lang="en-US" dirty="0"/>
              <a:t> e a </a:t>
            </a:r>
            <a:r>
              <a:rPr lang="en-US" dirty="0" err="1"/>
              <a:t>una</a:t>
            </a:r>
            <a:r>
              <a:rPr lang="en-US" dirty="0"/>
              <a:t> </a:t>
            </a:r>
            <a:r>
              <a:rPr lang="en-US" dirty="0" err="1"/>
              <a:t>varietà</a:t>
            </a:r>
            <a:r>
              <a:rPr lang="en-US" dirty="0"/>
              <a:t> di </a:t>
            </a:r>
            <a:r>
              <a:rPr lang="en-US" dirty="0" err="1"/>
              <a:t>condizioni</a:t>
            </a:r>
            <a:r>
              <a:rPr lang="en-US" dirty="0"/>
              <a:t> </a:t>
            </a:r>
            <a:r>
              <a:rPr lang="en-US" dirty="0" err="1"/>
              <a:t>mediche</a:t>
            </a:r>
            <a:r>
              <a:rPr lang="en-US" dirty="0"/>
              <a:t> e di </a:t>
            </a:r>
            <a:r>
              <a:rPr lang="en-US" dirty="0" err="1"/>
              <a:t>disturbi</a:t>
            </a:r>
            <a:r>
              <a:rPr lang="en-US" dirty="0"/>
              <a:t> </a:t>
            </a:r>
            <a:r>
              <a:rPr lang="en-US" dirty="0" err="1"/>
              <a:t>mentali</a:t>
            </a:r>
            <a:r>
              <a:rPr lang="en-US" dirty="0"/>
              <a:t>.  Non </a:t>
            </a:r>
            <a:r>
              <a:rPr lang="en-US" dirty="0" err="1"/>
              <a:t>costituiscono</a:t>
            </a:r>
            <a:r>
              <a:rPr lang="en-US" dirty="0"/>
              <a:t> </a:t>
            </a:r>
            <a:r>
              <a:rPr lang="en-US" dirty="0" err="1"/>
              <a:t>quindi</a:t>
            </a:r>
            <a:r>
              <a:rPr lang="en-US" dirty="0"/>
              <a:t> </a:t>
            </a:r>
            <a:r>
              <a:rPr lang="en-US" dirty="0" err="1"/>
              <a:t>una</a:t>
            </a:r>
            <a:r>
              <a:rPr lang="en-US" dirty="0"/>
              <a:t> </a:t>
            </a:r>
            <a:r>
              <a:rPr lang="en-US" dirty="0" err="1"/>
              <a:t>categoria</a:t>
            </a:r>
            <a:r>
              <a:rPr lang="en-US" dirty="0"/>
              <a:t> del DSM-5 ma </a:t>
            </a:r>
            <a:r>
              <a:rPr lang="en-US" dirty="0" err="1"/>
              <a:t>devono</a:t>
            </a:r>
            <a:r>
              <a:rPr lang="en-US" dirty="0"/>
              <a:t> </a:t>
            </a:r>
            <a:r>
              <a:rPr lang="en-US" dirty="0" err="1"/>
              <a:t>essere</a:t>
            </a:r>
            <a:r>
              <a:rPr lang="en-US" dirty="0"/>
              <a:t> </a:t>
            </a:r>
            <a:r>
              <a:rPr lang="en-US" dirty="0" err="1"/>
              <a:t>messe</a:t>
            </a:r>
            <a:r>
              <a:rPr lang="en-US" dirty="0"/>
              <a:t> in </a:t>
            </a:r>
            <a:r>
              <a:rPr lang="en-US" dirty="0" err="1"/>
              <a:t>relazione</a:t>
            </a:r>
            <a:r>
              <a:rPr lang="en-US" dirty="0"/>
              <a:t> </a:t>
            </a:r>
            <a:r>
              <a:rPr lang="en-US" dirty="0" err="1"/>
              <a:t>ai</a:t>
            </a:r>
            <a:r>
              <a:rPr lang="en-US" dirty="0"/>
              <a:t> </a:t>
            </a:r>
            <a:r>
              <a:rPr lang="en-US" dirty="0" err="1"/>
              <a:t>disturbi</a:t>
            </a:r>
            <a:r>
              <a:rPr lang="en-US" dirty="0"/>
              <a:t> </a:t>
            </a:r>
            <a:r>
              <a:rPr lang="en-US" dirty="0" err="1"/>
              <a:t>organici</a:t>
            </a:r>
            <a:r>
              <a:rPr lang="en-US" dirty="0"/>
              <a:t> o </a:t>
            </a:r>
            <a:r>
              <a:rPr lang="en-US" dirty="0" err="1"/>
              <a:t>mentali</a:t>
            </a:r>
            <a:r>
              <a:rPr lang="en-US" dirty="0"/>
              <a:t> da cui </a:t>
            </a:r>
            <a:r>
              <a:rPr lang="en-US" dirty="0" err="1"/>
              <a:t>discendono</a:t>
            </a:r>
            <a:r>
              <a:rPr lang="en-US" dirty="0"/>
              <a:t>. </a:t>
            </a:r>
            <a:r>
              <a:rPr lang="it-IT" dirty="0"/>
              <a:t> </a:t>
            </a:r>
          </a:p>
          <a:p>
            <a:endParaRPr lang="it-IT" dirty="0"/>
          </a:p>
        </p:txBody>
      </p:sp>
    </p:spTree>
    <p:extLst>
      <p:ext uri="{BB962C8B-B14F-4D97-AF65-F5344CB8AC3E}">
        <p14:creationId xmlns:p14="http://schemas.microsoft.com/office/powerpoint/2010/main" val="2899462105"/>
      </p:ext>
    </p:extLst>
  </p:cSld>
  <p:clrMapOvr>
    <a:masterClrMapping/>
  </p:clrMapOvr>
</p:sld>
</file>

<file path=ppt/slides/slide1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lgn="just">
              <a:buFont typeface="Arial" pitchFamily="34" charset="0"/>
              <a:buChar char="•"/>
            </a:pPr>
            <a:r>
              <a:rPr lang="it-IT" sz="2800" dirty="0">
                <a:latin typeface="+mn-lt"/>
              </a:rPr>
              <a:t>Tuttavia, il disturbo da </a:t>
            </a:r>
            <a:r>
              <a:rPr lang="it-IT" sz="2800" dirty="0" err="1">
                <a:latin typeface="+mn-lt"/>
              </a:rPr>
              <a:t>binge</a:t>
            </a:r>
            <a:r>
              <a:rPr lang="it-IT" sz="2800" dirty="0">
                <a:latin typeface="+mn-lt"/>
              </a:rPr>
              <a:t> </a:t>
            </a:r>
            <a:r>
              <a:rPr lang="it-IT" sz="2800" dirty="0" err="1">
                <a:latin typeface="+mn-lt"/>
              </a:rPr>
              <a:t>eating</a:t>
            </a:r>
            <a:r>
              <a:rPr lang="it-IT" sz="2800" dirty="0">
                <a:latin typeface="+mn-lt"/>
              </a:rPr>
              <a:t> è distinto dall’obesità. La maggior parte degli individui obesi non si abbandona a ricorrenti abbuffate. </a:t>
            </a:r>
          </a:p>
          <a:p>
            <a:pPr algn="just">
              <a:buFont typeface="Arial" pitchFamily="34" charset="0"/>
              <a:buChar char="•"/>
            </a:pPr>
            <a:r>
              <a:rPr lang="it-IT" sz="2800" dirty="0">
                <a:latin typeface="+mn-lt"/>
              </a:rPr>
              <a:t>Inoltre, se confrontati con individui obesi di pari peso senza disturbo da </a:t>
            </a:r>
            <a:r>
              <a:rPr lang="it-IT" sz="2800" dirty="0" err="1">
                <a:latin typeface="+mn-lt"/>
              </a:rPr>
              <a:t>binge</a:t>
            </a:r>
            <a:r>
              <a:rPr lang="it-IT" sz="2800" dirty="0">
                <a:latin typeface="+mn-lt"/>
              </a:rPr>
              <a:t> </a:t>
            </a:r>
            <a:r>
              <a:rPr lang="it-IT" sz="2800" dirty="0" err="1">
                <a:latin typeface="+mn-lt"/>
              </a:rPr>
              <a:t>eating</a:t>
            </a:r>
            <a:r>
              <a:rPr lang="it-IT" sz="2800" dirty="0">
                <a:latin typeface="+mn-lt"/>
              </a:rPr>
              <a:t>, è stato osservato in studi di laboratorio sul comportamento alimentare come quelli con il disturbo consumino più calorie e mostrino una maggiore compromissione funzionale, minore qualità di vita, maggiore disagio soggettivo e maggiore </a:t>
            </a:r>
            <a:r>
              <a:rPr lang="it-IT" sz="2800" dirty="0" err="1">
                <a:latin typeface="+mn-lt"/>
              </a:rPr>
              <a:t>comorbilità</a:t>
            </a:r>
            <a:r>
              <a:rPr lang="it-IT" sz="2800" dirty="0">
                <a:latin typeface="+mn-lt"/>
              </a:rPr>
              <a:t> psichiatrica.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4899682"/>
      </p:ext>
    </p:extLst>
  </p:cSld>
  <p:clrMapOvr>
    <a:masterClrMapping/>
  </p:clrMapOvr>
</p:sld>
</file>

<file path=ppt/slides/slide1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buFont typeface="Arial" pitchFamily="34" charset="0"/>
              <a:buChar char="•"/>
            </a:pPr>
            <a:r>
              <a:rPr lang="it-IT" sz="2800" dirty="0">
                <a:latin typeface="+mn-lt"/>
              </a:rPr>
              <a:t> Il disturbo da </a:t>
            </a:r>
            <a:r>
              <a:rPr lang="it-IT" sz="2800" dirty="0" err="1">
                <a:latin typeface="+mn-lt"/>
              </a:rPr>
              <a:t>binge</a:t>
            </a:r>
            <a:r>
              <a:rPr lang="it-IT" sz="2800" dirty="0">
                <a:latin typeface="+mn-lt"/>
              </a:rPr>
              <a:t> </a:t>
            </a:r>
            <a:r>
              <a:rPr lang="it-IT" sz="2800" dirty="0" err="1">
                <a:latin typeface="+mn-lt"/>
              </a:rPr>
              <a:t>eating</a:t>
            </a:r>
            <a:r>
              <a:rPr lang="it-IT" sz="2800" dirty="0">
                <a:latin typeface="+mn-lt"/>
              </a:rPr>
              <a:t> differisce dalla bulimia nervosa per alcuni aspetti fondamentali. In termini di manifestazione clinica, la ricorrente condotta compensatoria inappropriata (per es., condotta di eliminazione, attività fisica eccessiva) osservata nella bulimia nervosa è assente nel disturbo da </a:t>
            </a:r>
            <a:r>
              <a:rPr lang="it-IT" sz="2800" dirty="0" err="1">
                <a:latin typeface="+mn-lt"/>
              </a:rPr>
              <a:t>binge</a:t>
            </a:r>
            <a:r>
              <a:rPr lang="it-IT" sz="2800" dirty="0">
                <a:latin typeface="+mn-lt"/>
              </a:rPr>
              <a:t> </a:t>
            </a:r>
            <a:r>
              <a:rPr lang="it-IT" sz="2800" dirty="0" err="1">
                <a:latin typeface="+mn-lt"/>
              </a:rPr>
              <a:t>eating</a:t>
            </a:r>
            <a:endParaRPr lang="it-IT" sz="2800" dirty="0">
              <a:latin typeface="+mn-lt"/>
            </a:endParaRPr>
          </a:p>
          <a:p>
            <a:pPr algn="just">
              <a:buFont typeface="Arial" pitchFamily="34" charset="0"/>
              <a:buChar char="•"/>
            </a:pPr>
            <a:r>
              <a:rPr lang="it-IT" sz="2800" dirty="0">
                <a:latin typeface="+mn-lt"/>
              </a:rPr>
              <a:t> Nel </a:t>
            </a:r>
            <a:r>
              <a:rPr lang="it-IT" sz="2800" dirty="0" err="1">
                <a:latin typeface="+mn-lt"/>
              </a:rPr>
              <a:t>binge</a:t>
            </a:r>
            <a:r>
              <a:rPr lang="it-IT" sz="2800" dirty="0">
                <a:latin typeface="+mn-lt"/>
              </a:rPr>
              <a:t> </a:t>
            </a:r>
            <a:r>
              <a:rPr lang="it-IT" sz="2800" dirty="0" err="1">
                <a:latin typeface="+mn-lt"/>
              </a:rPr>
              <a:t>eating</a:t>
            </a:r>
            <a:r>
              <a:rPr lang="it-IT" sz="2800" dirty="0">
                <a:latin typeface="+mn-lt"/>
              </a:rPr>
              <a:t> manca la restrizione dietetica marcata tra un episodio di abbuffata e l’altro. Possono riferire, tuttavia, frequenti tentativi di seguire una dieta</a:t>
            </a:r>
          </a:p>
        </p:txBody>
      </p:sp>
      <p:sp>
        <p:nvSpPr>
          <p:cNvPr id="3" name="Titolo 2"/>
          <p:cNvSpPr>
            <a:spLocks noGrp="1"/>
          </p:cNvSpPr>
          <p:nvPr>
            <p:ph type="title"/>
          </p:nvPr>
        </p:nvSpPr>
        <p:spPr/>
        <p:txBody>
          <a:bodyPr/>
          <a:lstStyle/>
          <a:p>
            <a:endParaRPr lang="it-IT" dirty="0"/>
          </a:p>
        </p:txBody>
      </p:sp>
    </p:spTree>
    <p:extLst>
      <p:ext uri="{BB962C8B-B14F-4D97-AF65-F5344CB8AC3E}">
        <p14:creationId xmlns:p14="http://schemas.microsoft.com/office/powerpoint/2010/main" val="1500574565"/>
      </p:ext>
    </p:extLst>
  </p:cSld>
  <p:clrMapOvr>
    <a:masterClrMapping/>
  </p:clrMapOvr>
</p:sld>
</file>

<file path=ppt/slides/slide1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pPr algn="just">
              <a:buFont typeface="Arial" pitchFamily="34" charset="0"/>
              <a:buChar char="•"/>
            </a:pPr>
            <a:r>
              <a:rPr lang="it-IT" dirty="0"/>
              <a:t> </a:t>
            </a:r>
            <a:r>
              <a:rPr lang="it-IT" sz="2400" dirty="0">
                <a:latin typeface="+mn-lt"/>
              </a:rPr>
              <a:t>I pazienti con disturbo da </a:t>
            </a:r>
            <a:r>
              <a:rPr lang="it-IT" sz="2400" dirty="0" err="1">
                <a:latin typeface="+mn-lt"/>
              </a:rPr>
              <a:t>binge</a:t>
            </a:r>
            <a:r>
              <a:rPr lang="it-IT" sz="2400">
                <a:latin typeface="+mn-lt"/>
              </a:rPr>
              <a:t> eating</a:t>
            </a:r>
            <a:r>
              <a:rPr lang="it-IT" sz="2400" dirty="0">
                <a:latin typeface="+mn-lt"/>
              </a:rPr>
              <a:t> differiscono dai bulimici per i seguenti aspetti: </a:t>
            </a:r>
          </a:p>
          <a:p>
            <a:pPr algn="just"/>
            <a:r>
              <a:rPr lang="it-IT" sz="2400" dirty="0">
                <a:latin typeface="+mn-lt"/>
              </a:rPr>
              <a:t>- sono meno ansiosi</a:t>
            </a:r>
          </a:p>
          <a:p>
            <a:pPr algn="just"/>
            <a:r>
              <a:rPr lang="it-IT" sz="2400" dirty="0">
                <a:latin typeface="+mn-lt"/>
              </a:rPr>
              <a:t>- provano meno colpa per essere sovrappeso</a:t>
            </a:r>
          </a:p>
          <a:p>
            <a:pPr algn="just"/>
            <a:r>
              <a:rPr lang="it-IT" sz="2400" dirty="0">
                <a:latin typeface="+mn-lt"/>
              </a:rPr>
              <a:t>- sono meno preoccupati della condotta alimentare</a:t>
            </a:r>
          </a:p>
          <a:p>
            <a:pPr algn="just"/>
            <a:r>
              <a:rPr lang="it-IT" sz="2400" dirty="0">
                <a:latin typeface="+mn-lt"/>
              </a:rPr>
              <a:t>- hanno migliore opinione di sé globale</a:t>
            </a:r>
          </a:p>
          <a:p>
            <a:pPr algn="just"/>
            <a:r>
              <a:rPr lang="it-IT" sz="2400" dirty="0">
                <a:latin typeface="+mn-lt"/>
              </a:rPr>
              <a:t>- percepiscono i propri stati interiori più accuratamente</a:t>
            </a:r>
          </a:p>
          <a:p>
            <a:pPr algn="just"/>
            <a:r>
              <a:rPr lang="it-IT" sz="2400" dirty="0">
                <a:latin typeface="+mn-lt"/>
              </a:rPr>
              <a:t>- sono più integrati socialmente</a:t>
            </a:r>
          </a:p>
          <a:p>
            <a:pPr algn="just">
              <a:buFontTx/>
              <a:buChar char="-"/>
            </a:pPr>
            <a:r>
              <a:rPr lang="it-IT" sz="2400" dirty="0">
                <a:latin typeface="+mn-lt"/>
              </a:rPr>
              <a:t>si impongono minori restrizioni alimentari</a:t>
            </a:r>
          </a:p>
          <a:p>
            <a:pPr algn="just">
              <a:buFontTx/>
              <a:buChar char="-"/>
            </a:pPr>
            <a:r>
              <a:rPr lang="it-IT" sz="2400" dirty="0">
                <a:latin typeface="+mn-lt"/>
              </a:rPr>
              <a:t> gli episodi di </a:t>
            </a:r>
            <a:r>
              <a:rPr lang="it-IT" sz="2400" dirty="0" err="1">
                <a:latin typeface="+mn-lt"/>
              </a:rPr>
              <a:t>discontrollo</a:t>
            </a:r>
            <a:r>
              <a:rPr lang="it-IT" sz="2400" dirty="0">
                <a:latin typeface="+mn-lt"/>
              </a:rPr>
              <a:t> alimentare sono meno gravi delle abbuffate bulimiche, hanno una qualità dissociativa</a:t>
            </a:r>
          </a:p>
          <a:p>
            <a:pPr algn="just"/>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01688170"/>
      </p:ext>
    </p:extLst>
  </p:cSld>
  <p:clrMapOvr>
    <a:masterClrMapping/>
  </p:clrMapOvr>
</p:sld>
</file>

<file path=ppt/slides/slide1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Evacuazione</a:t>
            </a:r>
            <a:br>
              <a:rPr lang="it-IT" dirty="0"/>
            </a:br>
            <a:r>
              <a:rPr lang="it-IT" dirty="0"/>
              <a:t>ENURESI</a:t>
            </a:r>
            <a:endParaRPr dirty="0"/>
          </a:p>
        </p:txBody>
      </p:sp>
      <p:sp>
        <p:nvSpPr>
          <p:cNvPr id="8" name="Sottotitolo 7"/>
          <p:cNvSpPr>
            <a:spLocks noGrp="1"/>
          </p:cNvSpPr>
          <p:nvPr>
            <p:ph type="subTitle" idx="1"/>
          </p:nvPr>
        </p:nvSpPr>
        <p:spPr/>
        <p:txBody>
          <a:bodyPr/>
          <a:lstStyle/>
          <a:p>
            <a:pPr eaLnBrk="1" hangingPunct="1">
              <a:defRPr/>
            </a:pPr>
            <a:r>
              <a:rPr lang="it-IT" dirty="0"/>
              <a:t>Lezione 55 - 1</a:t>
            </a:r>
          </a:p>
        </p:txBody>
      </p:sp>
    </p:spTree>
    <p:extLst>
      <p:ext uri="{BB962C8B-B14F-4D97-AF65-F5344CB8AC3E}">
        <p14:creationId xmlns:p14="http://schemas.microsoft.com/office/powerpoint/2010/main" val="2841249370"/>
      </p:ext>
    </p:extLst>
  </p:cSld>
  <p:clrMapOvr>
    <a:masterClrMapping/>
  </p:clrMapOvr>
</p:sld>
</file>

<file path=ppt/slides/slide1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Disturbi della evacuazione</a:t>
            </a:r>
          </a:p>
        </p:txBody>
      </p:sp>
      <p:sp>
        <p:nvSpPr>
          <p:cNvPr id="3" name="Segnaposto contenuto 2"/>
          <p:cNvSpPr>
            <a:spLocks noGrp="1"/>
          </p:cNvSpPr>
          <p:nvPr>
            <p:ph idx="1"/>
          </p:nvPr>
        </p:nvSpPr>
        <p:spPr/>
        <p:txBody>
          <a:bodyPr>
            <a:normAutofit fontScale="92500" lnSpcReduction="10000"/>
          </a:bodyPr>
          <a:lstStyle/>
          <a:p>
            <a:r>
              <a:rPr lang="it-IT" dirty="0"/>
              <a:t>Si tratta di disturbi diagnosticati per la prima volta nella infanzia ed adolescenza e caratterizzati dalla eliminazione in luoghi inappropriati di feci ed urine.</a:t>
            </a:r>
          </a:p>
          <a:p>
            <a:r>
              <a:rPr lang="it-IT" dirty="0"/>
              <a:t>Comprendono la enuresi (perdita di urine) e la encopresi (perdita di feci). </a:t>
            </a:r>
          </a:p>
          <a:p>
            <a:r>
              <a:rPr lang="it-IT" dirty="0"/>
              <a:t>Tutti i disturbi dell’evacuazione implicano l’evacuazione in luoghi inappropriata di urine o feci e sono solitamente diagnosticati per la prima volta nell’infanzia o nell’adolescenza. </a:t>
            </a:r>
          </a:p>
          <a:p>
            <a:endParaRPr lang="it-IT" dirty="0"/>
          </a:p>
        </p:txBody>
      </p:sp>
    </p:spTree>
    <p:extLst>
      <p:ext uri="{BB962C8B-B14F-4D97-AF65-F5344CB8AC3E}">
        <p14:creationId xmlns:p14="http://schemas.microsoft.com/office/powerpoint/2010/main" val="96149973"/>
      </p:ext>
    </p:extLst>
  </p:cSld>
  <p:clrMapOvr>
    <a:masterClrMapping/>
  </p:clrMapOvr>
</p:sld>
</file>

<file path=ppt/slides/slide1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p:cNvSpPr>
            <a:spLocks noGrp="1"/>
          </p:cNvSpPr>
          <p:nvPr>
            <p:ph type="title"/>
          </p:nvPr>
        </p:nvSpPr>
        <p:spPr/>
        <p:txBody>
          <a:bodyPr/>
          <a:lstStyle/>
          <a:p>
            <a:r>
              <a:rPr lang="it-IT" altLang="it-IT" dirty="0"/>
              <a:t>ENURESI</a:t>
            </a:r>
          </a:p>
        </p:txBody>
      </p:sp>
      <p:sp>
        <p:nvSpPr>
          <p:cNvPr id="21507" name="Segnaposto contenuto 2"/>
          <p:cNvSpPr>
            <a:spLocks noGrp="1"/>
          </p:cNvSpPr>
          <p:nvPr>
            <p:ph idx="1"/>
          </p:nvPr>
        </p:nvSpPr>
        <p:spPr/>
        <p:txBody>
          <a:bodyPr/>
          <a:lstStyle/>
          <a:p>
            <a:r>
              <a:rPr lang="it-IT" altLang="it-IT" sz="2400" b="1" dirty="0"/>
              <a:t>Caratteristiche diagnostiche</a:t>
            </a:r>
          </a:p>
          <a:p>
            <a:r>
              <a:rPr lang="it-IT" altLang="it-IT" sz="2400" b="1" dirty="0"/>
              <a:t>La manifestazione fondamentale dell’Enuresi è una ripetuta emissione di urine durante il giorno o di notte, nel letto o nei vestiti. </a:t>
            </a:r>
          </a:p>
          <a:p>
            <a:r>
              <a:rPr lang="it-IT" altLang="it-IT" sz="2400" b="1" dirty="0"/>
              <a:t>Nella maggior parte dei casi la emissione di orina è involontaria ma, occasionalmente può essere intenzionale. </a:t>
            </a:r>
          </a:p>
          <a:p>
            <a:r>
              <a:rPr lang="it-IT" altLang="it-IT" sz="2400" b="1" dirty="0"/>
              <a:t>Perché sia autorizzata una diagnosi di Enuresi, l’emissione di urine deve avvenire almeno due volte alla settimana per almeno 3 mesi, e comunque deve causare disagio clinicamente significativo</a:t>
            </a:r>
            <a:endParaRPr lang="it-IT" altLang="it-IT" sz="2400" dirty="0"/>
          </a:p>
        </p:txBody>
      </p:sp>
    </p:spTree>
    <p:extLst>
      <p:ext uri="{BB962C8B-B14F-4D97-AF65-F5344CB8AC3E}">
        <p14:creationId xmlns:p14="http://schemas.microsoft.com/office/powerpoint/2010/main" val="4258223000"/>
      </p:ext>
    </p:extLst>
  </p:cSld>
  <p:clrMapOvr>
    <a:masterClrMapping/>
  </p:clrMapOvr>
</p:sld>
</file>

<file path=ppt/slides/slide1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p:cNvSpPr>
            <a:spLocks noGrp="1"/>
          </p:cNvSpPr>
          <p:nvPr>
            <p:ph type="title"/>
          </p:nvPr>
        </p:nvSpPr>
        <p:spPr/>
        <p:txBody>
          <a:bodyPr/>
          <a:lstStyle/>
          <a:p>
            <a:endParaRPr lang="it-IT" altLang="it-IT"/>
          </a:p>
        </p:txBody>
      </p:sp>
      <p:sp>
        <p:nvSpPr>
          <p:cNvPr id="22531" name="Segnaposto contenuto 2"/>
          <p:cNvSpPr>
            <a:spLocks noGrp="1"/>
          </p:cNvSpPr>
          <p:nvPr>
            <p:ph idx="1"/>
          </p:nvPr>
        </p:nvSpPr>
        <p:spPr/>
        <p:txBody>
          <a:bodyPr/>
          <a:lstStyle/>
          <a:p>
            <a:r>
              <a:rPr lang="it-IT" altLang="it-IT" b="1" dirty="0"/>
              <a:t>La enuresi induce notevole  compromissione dell’area sociale, scolastica (lavorativa), o di altre aree importanti del funzionamento. </a:t>
            </a:r>
          </a:p>
          <a:p>
            <a:r>
              <a:rPr lang="it-IT" altLang="it-IT" b="1" dirty="0"/>
              <a:t>Il soggetto deve aver raggiunto un’età in cui è previsto il controllo della minzione, l’età cronologica o comunque mentale del bambino deve essere cioè di almeno 5 anni.</a:t>
            </a:r>
          </a:p>
        </p:txBody>
      </p:sp>
    </p:spTree>
    <p:extLst>
      <p:ext uri="{BB962C8B-B14F-4D97-AF65-F5344CB8AC3E}">
        <p14:creationId xmlns:p14="http://schemas.microsoft.com/office/powerpoint/2010/main" val="3323204206"/>
      </p:ext>
    </p:extLst>
  </p:cSld>
  <p:clrMapOvr>
    <a:masterClrMapping/>
  </p:clrMapOvr>
</p:sld>
</file>

<file path=ppt/slides/slide1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1"/>
          <p:cNvSpPr>
            <a:spLocks noGrp="1"/>
          </p:cNvSpPr>
          <p:nvPr>
            <p:ph type="title"/>
          </p:nvPr>
        </p:nvSpPr>
        <p:spPr/>
        <p:txBody>
          <a:bodyPr/>
          <a:lstStyle/>
          <a:p>
            <a:endParaRPr lang="it-IT" altLang="it-IT"/>
          </a:p>
        </p:txBody>
      </p:sp>
      <p:sp>
        <p:nvSpPr>
          <p:cNvPr id="23555" name="Segnaposto contenuto 2"/>
          <p:cNvSpPr>
            <a:spLocks noGrp="1"/>
          </p:cNvSpPr>
          <p:nvPr>
            <p:ph idx="1"/>
          </p:nvPr>
        </p:nvSpPr>
        <p:spPr/>
        <p:txBody>
          <a:bodyPr/>
          <a:lstStyle/>
          <a:p>
            <a:r>
              <a:rPr lang="it-IT" altLang="it-IT" b="1" dirty="0"/>
              <a:t>L’incontinenza urinaria non è dovuta esclusivamente agli effetti fisiologici diretti di una sostanza (per es., diuretici) o di una condizione medica generale (per es., diabete, spina bifida, un disturbo convulsivo).</a:t>
            </a:r>
          </a:p>
          <a:p>
            <a:pPr marL="0" indent="0">
              <a:buNone/>
            </a:pPr>
            <a:br>
              <a:rPr lang="it-IT" altLang="it-IT" b="1" dirty="0"/>
            </a:br>
            <a:endParaRPr lang="it-IT" altLang="it-IT" dirty="0"/>
          </a:p>
        </p:txBody>
      </p:sp>
    </p:spTree>
    <p:extLst>
      <p:ext uri="{BB962C8B-B14F-4D97-AF65-F5344CB8AC3E}">
        <p14:creationId xmlns:p14="http://schemas.microsoft.com/office/powerpoint/2010/main" val="3925632097"/>
      </p:ext>
    </p:extLst>
  </p:cSld>
  <p:clrMapOvr>
    <a:masterClrMapping/>
  </p:clrMapOvr>
</p:sld>
</file>

<file path=ppt/slides/slide1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p:cNvSpPr>
            <a:spLocks noGrp="1"/>
          </p:cNvSpPr>
          <p:nvPr>
            <p:ph type="title"/>
          </p:nvPr>
        </p:nvSpPr>
        <p:spPr>
          <a:xfrm>
            <a:off x="467544" y="1556792"/>
            <a:ext cx="8258204" cy="428628"/>
          </a:xfrm>
        </p:spPr>
        <p:txBody>
          <a:bodyPr>
            <a:normAutofit fontScale="90000"/>
          </a:bodyPr>
          <a:lstStyle/>
          <a:p>
            <a:r>
              <a:rPr lang="it-IT" altLang="it-IT" b="1"/>
              <a:t>Sottotipi</a:t>
            </a:r>
            <a:br>
              <a:rPr lang="it-IT" altLang="it-IT" b="1"/>
            </a:br>
            <a:endParaRPr lang="it-IT" altLang="it-IT"/>
          </a:p>
        </p:txBody>
      </p:sp>
      <p:sp>
        <p:nvSpPr>
          <p:cNvPr id="24579" name="Segnaposto contenuto 2"/>
          <p:cNvSpPr>
            <a:spLocks noGrp="1"/>
          </p:cNvSpPr>
          <p:nvPr>
            <p:ph idx="1"/>
          </p:nvPr>
        </p:nvSpPr>
        <p:spPr/>
        <p:txBody>
          <a:bodyPr/>
          <a:lstStyle/>
          <a:p>
            <a:pPr>
              <a:buFont typeface="Arial" charset="0"/>
              <a:buNone/>
            </a:pPr>
            <a:r>
              <a:rPr lang="it-IT" altLang="it-IT" b="1" dirty="0"/>
              <a:t> </a:t>
            </a:r>
            <a:r>
              <a:rPr lang="it-IT" altLang="it-IT" sz="2800" b="1" dirty="0"/>
              <a:t>Solo Notturna: Questo è il sottotipo più comune e viene definito come perdita di urine solo durante il sonno notturno. L’evento enuretico tipicamente si manifesta durante il primo terzo della notte, quando il sonno è più profondo. Occasionalmente l’emissione avviene durante la fase del sonno a movimenti oculari rapidi (REM), ed il bambino può ricordare un sogno che comportava l’atto di urinare.</a:t>
            </a:r>
          </a:p>
        </p:txBody>
      </p:sp>
    </p:spTree>
    <p:extLst>
      <p:ext uri="{BB962C8B-B14F-4D97-AF65-F5344CB8AC3E}">
        <p14:creationId xmlns:p14="http://schemas.microsoft.com/office/powerpoint/2010/main" val="3541832507"/>
      </p:ext>
    </p:extLst>
  </p:cSld>
  <p:clrMapOvr>
    <a:masterClrMapping/>
  </p:clrMapOvr>
</p:sld>
</file>

<file path=ppt/slides/slide1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olo 1"/>
          <p:cNvSpPr>
            <a:spLocks noGrp="1"/>
          </p:cNvSpPr>
          <p:nvPr>
            <p:ph type="title"/>
          </p:nvPr>
        </p:nvSpPr>
        <p:spPr/>
        <p:txBody>
          <a:bodyPr/>
          <a:lstStyle/>
          <a:p>
            <a:endParaRPr lang="it-IT" altLang="it-IT"/>
          </a:p>
        </p:txBody>
      </p:sp>
      <p:sp>
        <p:nvSpPr>
          <p:cNvPr id="25603" name="Segnaposto contenuto 2"/>
          <p:cNvSpPr>
            <a:spLocks noGrp="1"/>
          </p:cNvSpPr>
          <p:nvPr>
            <p:ph idx="1"/>
          </p:nvPr>
        </p:nvSpPr>
        <p:spPr/>
        <p:txBody>
          <a:bodyPr/>
          <a:lstStyle/>
          <a:p>
            <a:pPr>
              <a:buFont typeface="Arial" charset="0"/>
              <a:buNone/>
            </a:pPr>
            <a:r>
              <a:rPr lang="it-IT" altLang="it-IT" sz="2800" b="1" dirty="0"/>
              <a:t>   Solo Diurna: Questo sottotipo viene definito come perdita di urine durante le ore di veglia.  </a:t>
            </a:r>
          </a:p>
          <a:p>
            <a:pPr>
              <a:buFont typeface="Arial" charset="0"/>
              <a:buNone/>
            </a:pPr>
            <a:r>
              <a:rPr lang="it-IT" altLang="it-IT" sz="2800" b="1" dirty="0"/>
              <a:t> L’Enuresi diurna è più comune nelle femmine che nei maschi ed è rara dopo i 9 anni. I soggetti con Enuresi diurna possono essere divisi in due gruppi. Un gruppo con ‘‘incontinenza allo </a:t>
            </a:r>
            <a:r>
              <a:rPr lang="it-IT" altLang="it-IT" sz="2800" b="1" dirty="0" err="1"/>
              <a:t>stimolo’</a:t>
            </a:r>
            <a:r>
              <a:rPr lang="it-IT" altLang="it-IT" sz="2800" b="1" dirty="0"/>
              <a:t>’ ha un’Enuresi caratterizzata da improvvisi sintomi di stimolo ed instabilità del detrusore alla </a:t>
            </a:r>
            <a:r>
              <a:rPr lang="it-IT" altLang="it-IT" sz="2800" b="1" dirty="0" err="1"/>
              <a:t>cistometria</a:t>
            </a:r>
            <a:r>
              <a:rPr lang="it-IT" altLang="it-IT" sz="2800" b="1" dirty="0"/>
              <a:t>. </a:t>
            </a:r>
            <a:endParaRPr lang="it-IT" altLang="it-IT" sz="2800" dirty="0"/>
          </a:p>
        </p:txBody>
      </p:sp>
    </p:spTree>
    <p:extLst>
      <p:ext uri="{BB962C8B-B14F-4D97-AF65-F5344CB8AC3E}">
        <p14:creationId xmlns:p14="http://schemas.microsoft.com/office/powerpoint/2010/main" val="363250280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della comunicazione</a:t>
            </a:r>
            <a:br>
              <a:rPr lang="it-IT" dirty="0"/>
            </a:br>
            <a:r>
              <a:rPr lang="it-IT" dirty="0"/>
              <a:t>pragmatica</a:t>
            </a:r>
          </a:p>
        </p:txBody>
      </p:sp>
      <p:sp>
        <p:nvSpPr>
          <p:cNvPr id="3" name="Sottotitolo 2"/>
          <p:cNvSpPr>
            <a:spLocks noGrp="1"/>
          </p:cNvSpPr>
          <p:nvPr>
            <p:ph type="subTitle" idx="1"/>
          </p:nvPr>
        </p:nvSpPr>
        <p:spPr/>
        <p:txBody>
          <a:bodyPr/>
          <a:lstStyle/>
          <a:p>
            <a:r>
              <a:rPr lang="it-IT" dirty="0"/>
              <a:t>Lezione 19-4</a:t>
            </a:r>
          </a:p>
        </p:txBody>
      </p:sp>
    </p:spTree>
    <p:extLst>
      <p:ext uri="{BB962C8B-B14F-4D97-AF65-F5344CB8AC3E}">
        <p14:creationId xmlns:p14="http://schemas.microsoft.com/office/powerpoint/2010/main" val="1971481460"/>
      </p:ext>
    </p:extLst>
  </p:cSld>
  <p:clrMapOvr>
    <a:masterClrMapping/>
  </p:clrMapOvr>
</p:sld>
</file>

<file path=ppt/slides/slide1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olo 1"/>
          <p:cNvSpPr>
            <a:spLocks noGrp="1"/>
          </p:cNvSpPr>
          <p:nvPr>
            <p:ph type="title"/>
          </p:nvPr>
        </p:nvSpPr>
        <p:spPr/>
        <p:txBody>
          <a:bodyPr/>
          <a:lstStyle/>
          <a:p>
            <a:endParaRPr lang="it-IT" altLang="it-IT"/>
          </a:p>
        </p:txBody>
      </p:sp>
      <p:sp>
        <p:nvSpPr>
          <p:cNvPr id="26627" name="Segnaposto contenuto 2"/>
          <p:cNvSpPr>
            <a:spLocks noGrp="1"/>
          </p:cNvSpPr>
          <p:nvPr>
            <p:ph idx="1"/>
          </p:nvPr>
        </p:nvSpPr>
        <p:spPr/>
        <p:txBody>
          <a:bodyPr/>
          <a:lstStyle/>
          <a:p>
            <a:pPr>
              <a:buFont typeface="Arial" charset="0"/>
              <a:buNone/>
            </a:pPr>
            <a:r>
              <a:rPr lang="it-IT" altLang="it-IT" sz="2400" b="1" dirty="0"/>
              <a:t>Un altro gruppo con ‘‘posposizione dello svuotamento’’ consapevolmente ritarda gli stimoli ad urinare fino a che si ha l’incontinenza. In molti casi questo ritardo è dovuto al fatto che il bambino è molto coinvolte nel gioco o in altre attività. Questo capita soprattutto in bambini con disturbo da deficit di attenzione /iperattività.</a:t>
            </a:r>
          </a:p>
          <a:p>
            <a:pPr>
              <a:buFont typeface="Arial" charset="0"/>
              <a:buNone/>
            </a:pPr>
            <a:r>
              <a:rPr lang="it-IT" altLang="it-IT" sz="2400" b="1" dirty="0"/>
              <a:t>Altri bambini, ed anche adulti, in alcuni casi ritardano la minzione  perché non vogliono usare bagni «estranei» o perché non vogliono recarsi in gabinetto mentre altri li osservano, in questo caso spesso si tratta di fobia sociale.</a:t>
            </a:r>
          </a:p>
          <a:p>
            <a:pPr>
              <a:buFont typeface="Arial" charset="0"/>
              <a:buNone/>
            </a:pPr>
            <a:r>
              <a:rPr lang="it-IT" altLang="it-IT" sz="2400" b="1" dirty="0"/>
              <a:t> </a:t>
            </a:r>
          </a:p>
        </p:txBody>
      </p:sp>
    </p:spTree>
    <p:extLst>
      <p:ext uri="{BB962C8B-B14F-4D97-AF65-F5344CB8AC3E}">
        <p14:creationId xmlns:p14="http://schemas.microsoft.com/office/powerpoint/2010/main" val="1093402464"/>
      </p:ext>
    </p:extLst>
  </p:cSld>
  <p:clrMapOvr>
    <a:masterClrMapping/>
  </p:clrMapOvr>
</p:sld>
</file>

<file path=ppt/slides/slide1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Notturna e Diurna Il sottotipo viene definito come una combinazione dei due sottotipi precedenti.</a:t>
            </a:r>
          </a:p>
          <a:p>
            <a:r>
              <a:rPr lang="it-IT" dirty="0"/>
              <a:t>In questi casi, se non è presente una condizione di disabilità intellettiva, sarà comunque particolarmente utile valutare gli aspetti medici del caso.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93529305"/>
      </p:ext>
    </p:extLst>
  </p:cSld>
  <p:clrMapOvr>
    <a:masterClrMapping/>
  </p:clrMapOvr>
</p:sld>
</file>

<file path=ppt/slides/slide1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Evacuazione</a:t>
            </a:r>
            <a:br>
              <a:rPr lang="it-IT" dirty="0"/>
            </a:br>
            <a:r>
              <a:rPr lang="it-IT" dirty="0"/>
              <a:t>ENURESI</a:t>
            </a:r>
            <a:endParaRPr dirty="0"/>
          </a:p>
        </p:txBody>
      </p:sp>
      <p:sp>
        <p:nvSpPr>
          <p:cNvPr id="8" name="Sottotitolo 7"/>
          <p:cNvSpPr>
            <a:spLocks noGrp="1"/>
          </p:cNvSpPr>
          <p:nvPr>
            <p:ph type="subTitle" idx="1"/>
          </p:nvPr>
        </p:nvSpPr>
        <p:spPr/>
        <p:txBody>
          <a:bodyPr/>
          <a:lstStyle/>
          <a:p>
            <a:pPr eaLnBrk="1" hangingPunct="1">
              <a:defRPr/>
            </a:pPr>
            <a:r>
              <a:rPr lang="it-IT" dirty="0"/>
              <a:t>Lezione 55 - 2</a:t>
            </a:r>
          </a:p>
        </p:txBody>
      </p:sp>
    </p:spTree>
    <p:extLst>
      <p:ext uri="{BB962C8B-B14F-4D97-AF65-F5344CB8AC3E}">
        <p14:creationId xmlns:p14="http://schemas.microsoft.com/office/powerpoint/2010/main" val="2834507910"/>
      </p:ext>
    </p:extLst>
  </p:cSld>
  <p:clrMapOvr>
    <a:masterClrMapping/>
  </p:clrMapOvr>
</p:sld>
</file>

<file path=ppt/slides/slide1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1"/>
          <p:cNvSpPr>
            <a:spLocks noGrp="1"/>
          </p:cNvSpPr>
          <p:nvPr>
            <p:ph type="title"/>
          </p:nvPr>
        </p:nvSpPr>
        <p:spPr>
          <a:xfrm>
            <a:off x="457200" y="1285860"/>
            <a:ext cx="8258204" cy="919004"/>
          </a:xfrm>
        </p:spPr>
        <p:txBody>
          <a:bodyPr>
            <a:normAutofit fontScale="90000"/>
          </a:bodyPr>
          <a:lstStyle/>
          <a:p>
            <a:r>
              <a:rPr lang="it-IT" altLang="it-IT" b="1" dirty="0"/>
              <a:t>Manifestazioni e disturbi associati</a:t>
            </a:r>
            <a:br>
              <a:rPr lang="it-IT" altLang="it-IT" b="1" dirty="0"/>
            </a:br>
            <a:endParaRPr lang="it-IT" altLang="it-IT" dirty="0"/>
          </a:p>
        </p:txBody>
      </p:sp>
      <p:sp>
        <p:nvSpPr>
          <p:cNvPr id="27651" name="Segnaposto contenuto 2"/>
          <p:cNvSpPr>
            <a:spLocks noGrp="1"/>
          </p:cNvSpPr>
          <p:nvPr>
            <p:ph idx="1"/>
          </p:nvPr>
        </p:nvSpPr>
        <p:spPr/>
        <p:txBody>
          <a:bodyPr/>
          <a:lstStyle/>
          <a:p>
            <a:pPr>
              <a:buFont typeface="Arial" charset="0"/>
              <a:buNone/>
            </a:pPr>
            <a:r>
              <a:rPr lang="it-IT" altLang="it-IT" b="1" dirty="0"/>
              <a:t>   </a:t>
            </a:r>
            <a:r>
              <a:rPr lang="it-IT" altLang="it-IT" sz="2400" b="1" dirty="0"/>
              <a:t>La enuresi , per definizione, induce gravi conseguenze e limitazioni nella vita di chi ne è affetto.</a:t>
            </a:r>
          </a:p>
          <a:p>
            <a:pPr>
              <a:buFont typeface="Arial" charset="0"/>
              <a:buNone/>
            </a:pPr>
            <a:r>
              <a:rPr lang="it-IT" altLang="it-IT" sz="2400" b="1" dirty="0"/>
              <a:t>Il bambino ha paura di essere preso in giro, non può partecipare ad un campeggio o ad una escursione che implichi dormire fuori casa. Negli ultimi anni, con la disponibilità di mutandine assorbenti sempre più nascoste ed efficienti, queste limitazioni sono diminuite. La enuresi comunque ha effetti sulla autostima del bambino, lo espone al rischio di  punizione, e di rifiuto da parte di coloro che se ne prendono cura. </a:t>
            </a:r>
            <a:endParaRPr lang="it-IT" altLang="it-IT" sz="2400" dirty="0"/>
          </a:p>
        </p:txBody>
      </p:sp>
    </p:spTree>
    <p:extLst>
      <p:ext uri="{BB962C8B-B14F-4D97-AF65-F5344CB8AC3E}">
        <p14:creationId xmlns:p14="http://schemas.microsoft.com/office/powerpoint/2010/main" val="3500450983"/>
      </p:ext>
    </p:extLst>
  </p:cSld>
  <p:clrMapOvr>
    <a:masterClrMapping/>
  </p:clrMapOvr>
</p:sld>
</file>

<file path=ppt/slides/slide1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olo 1"/>
          <p:cNvSpPr>
            <a:spLocks noGrp="1"/>
          </p:cNvSpPr>
          <p:nvPr>
            <p:ph type="title"/>
          </p:nvPr>
        </p:nvSpPr>
        <p:spPr/>
        <p:txBody>
          <a:bodyPr/>
          <a:lstStyle/>
          <a:p>
            <a:endParaRPr lang="it-IT" altLang="it-IT"/>
          </a:p>
        </p:txBody>
      </p:sp>
      <p:sp>
        <p:nvSpPr>
          <p:cNvPr id="28675" name="Segnaposto contenuto 2"/>
          <p:cNvSpPr>
            <a:spLocks noGrp="1"/>
          </p:cNvSpPr>
          <p:nvPr>
            <p:ph idx="1"/>
          </p:nvPr>
        </p:nvSpPr>
        <p:spPr/>
        <p:txBody>
          <a:bodyPr/>
          <a:lstStyle/>
          <a:p>
            <a:pPr>
              <a:buFont typeface="Arial" charset="0"/>
              <a:buNone/>
            </a:pPr>
            <a:r>
              <a:rPr lang="it-IT" altLang="it-IT" sz="2400" b="1" dirty="0"/>
              <a:t>La maggior parte dei bambini con Enuresi non ha un concomitante disturbo mentale.</a:t>
            </a:r>
          </a:p>
          <a:p>
            <a:pPr>
              <a:buFont typeface="Arial" charset="0"/>
              <a:buNone/>
            </a:pPr>
            <a:r>
              <a:rPr lang="it-IT" altLang="it-IT" sz="2400" b="1" dirty="0"/>
              <a:t>Tra bambini con disturbi di natura psichica si nota una maggiore incidenza di enuresi. I ragazzi con disabilità intellettiva, con disturbi dell’apprendimento o delle capacità motorie possono manifestare una concomitante enuresi.</a:t>
            </a:r>
          </a:p>
          <a:p>
            <a:pPr>
              <a:buFont typeface="Arial" charset="0"/>
              <a:buNone/>
            </a:pPr>
            <a:r>
              <a:rPr lang="it-IT" altLang="it-IT" sz="2400" b="1" dirty="0"/>
              <a:t>La enuresi è particolarmente frequente in casi di disturbo da stress post traumatico, ed in bambini vittime di abuso, in bambini di famiglie in corso di divorzio o di separazione.</a:t>
            </a:r>
            <a:r>
              <a:rPr lang="it-IT" altLang="it-IT" sz="2800" b="1" dirty="0"/>
              <a:t> </a:t>
            </a:r>
          </a:p>
          <a:p>
            <a:pPr>
              <a:buFont typeface="Arial" charset="0"/>
              <a:buNone/>
            </a:pPr>
            <a:r>
              <a:rPr lang="it-IT" altLang="it-IT" sz="2800" b="1" dirty="0"/>
              <a:t> </a:t>
            </a:r>
            <a:endParaRPr lang="it-IT" altLang="it-IT" sz="2800" dirty="0"/>
          </a:p>
        </p:txBody>
      </p:sp>
    </p:spTree>
    <p:extLst>
      <p:ext uri="{BB962C8B-B14F-4D97-AF65-F5344CB8AC3E}">
        <p14:creationId xmlns:p14="http://schemas.microsoft.com/office/powerpoint/2010/main" val="2542493341"/>
      </p:ext>
    </p:extLst>
  </p:cSld>
  <p:clrMapOvr>
    <a:masterClrMapping/>
  </p:clrMapOvr>
</p:sld>
</file>

<file path=ppt/slides/slide1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olo 1"/>
          <p:cNvSpPr>
            <a:spLocks noGrp="1"/>
          </p:cNvSpPr>
          <p:nvPr>
            <p:ph type="title"/>
          </p:nvPr>
        </p:nvSpPr>
        <p:spPr/>
        <p:txBody>
          <a:bodyPr/>
          <a:lstStyle/>
          <a:p>
            <a:endParaRPr lang="it-IT" altLang="it-IT"/>
          </a:p>
        </p:txBody>
      </p:sp>
      <p:sp>
        <p:nvSpPr>
          <p:cNvPr id="29699" name="Segnaposto contenuto 2"/>
          <p:cNvSpPr>
            <a:spLocks noGrp="1"/>
          </p:cNvSpPr>
          <p:nvPr>
            <p:ph idx="1"/>
          </p:nvPr>
        </p:nvSpPr>
        <p:spPr/>
        <p:txBody>
          <a:bodyPr/>
          <a:lstStyle/>
          <a:p>
            <a:pPr>
              <a:buFont typeface="Arial" charset="0"/>
              <a:buNone/>
            </a:pPr>
            <a:r>
              <a:rPr lang="it-IT" altLang="it-IT" b="1" dirty="0"/>
              <a:t>Possono anche essere presenti Encopresi, Disturbo da Sonnambulismo, disturbo da terrore nel sonno. Le infezioni del tratto urinario sono più comuni nei bambini con Enuresi, specie il Tipo Diurno, rispetto a coloro che hanno una normale continenza. L’Enuresi di solito persiste per qualche tempo dopo un adeguato trattamento di una infezione associata. </a:t>
            </a:r>
            <a:endParaRPr lang="it-IT" altLang="it-IT" dirty="0"/>
          </a:p>
        </p:txBody>
      </p:sp>
    </p:spTree>
    <p:extLst>
      <p:ext uri="{BB962C8B-B14F-4D97-AF65-F5344CB8AC3E}">
        <p14:creationId xmlns:p14="http://schemas.microsoft.com/office/powerpoint/2010/main" val="410829921"/>
      </p:ext>
    </p:extLst>
  </p:cSld>
  <p:clrMapOvr>
    <a:masterClrMapping/>
  </p:clrMapOvr>
</p:sld>
</file>

<file path=ppt/slides/slide1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olo 1"/>
          <p:cNvSpPr>
            <a:spLocks noGrp="1"/>
          </p:cNvSpPr>
          <p:nvPr>
            <p:ph type="title"/>
          </p:nvPr>
        </p:nvSpPr>
        <p:spPr/>
        <p:txBody>
          <a:bodyPr/>
          <a:lstStyle/>
          <a:p>
            <a:endParaRPr lang="it-IT" altLang="it-IT"/>
          </a:p>
        </p:txBody>
      </p:sp>
      <p:sp>
        <p:nvSpPr>
          <p:cNvPr id="30723" name="Segnaposto contenuto 2"/>
          <p:cNvSpPr>
            <a:spLocks noGrp="1"/>
          </p:cNvSpPr>
          <p:nvPr>
            <p:ph idx="1"/>
          </p:nvPr>
        </p:nvSpPr>
        <p:spPr/>
        <p:txBody>
          <a:bodyPr/>
          <a:lstStyle/>
          <a:p>
            <a:pPr>
              <a:buFont typeface="Arial" charset="0"/>
              <a:buNone/>
            </a:pPr>
            <a:r>
              <a:rPr lang="it-IT" altLang="it-IT" sz="2800" b="1" dirty="0"/>
              <a:t>Sono stati indicati diversi fattori predisponenti, inclusa un’educazione sfinterica ritardata o trascurata, stress psicosociale, ritardo nello sviluppo di ritmi circadiani normali nella produzione delle urine con conseguente poliuria notturna o anomalie della sensibilità del recettore alla vasopressina centrale e una ridotta capacità vescicale funzionale con iperattività vescicale (sindrome della vescica instabile).</a:t>
            </a:r>
          </a:p>
          <a:p>
            <a:pPr marL="0" indent="0">
              <a:buNone/>
            </a:pPr>
            <a:endParaRPr lang="it-IT" altLang="it-IT" b="1" dirty="0"/>
          </a:p>
        </p:txBody>
      </p:sp>
    </p:spTree>
    <p:extLst>
      <p:ext uri="{BB962C8B-B14F-4D97-AF65-F5344CB8AC3E}">
        <p14:creationId xmlns:p14="http://schemas.microsoft.com/office/powerpoint/2010/main" val="2366490802"/>
      </p:ext>
    </p:extLst>
  </p:cSld>
  <p:clrMapOvr>
    <a:masterClrMapping/>
  </p:clrMapOvr>
</p:sld>
</file>

<file path=ppt/slides/slide1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Evacuazione</a:t>
            </a:r>
            <a:br>
              <a:rPr lang="it-IT" dirty="0"/>
            </a:br>
            <a:r>
              <a:rPr lang="it-IT" dirty="0"/>
              <a:t>ENURESI</a:t>
            </a:r>
            <a:endParaRPr dirty="0"/>
          </a:p>
        </p:txBody>
      </p:sp>
      <p:sp>
        <p:nvSpPr>
          <p:cNvPr id="8" name="Sottotitolo 7"/>
          <p:cNvSpPr>
            <a:spLocks noGrp="1"/>
          </p:cNvSpPr>
          <p:nvPr>
            <p:ph type="subTitle" idx="1"/>
          </p:nvPr>
        </p:nvSpPr>
        <p:spPr/>
        <p:txBody>
          <a:bodyPr/>
          <a:lstStyle/>
          <a:p>
            <a:pPr eaLnBrk="1" hangingPunct="1">
              <a:defRPr/>
            </a:pPr>
            <a:r>
              <a:rPr lang="it-IT" dirty="0"/>
              <a:t>Lezione 55 - 3</a:t>
            </a:r>
          </a:p>
        </p:txBody>
      </p:sp>
    </p:spTree>
    <p:extLst>
      <p:ext uri="{BB962C8B-B14F-4D97-AF65-F5344CB8AC3E}">
        <p14:creationId xmlns:p14="http://schemas.microsoft.com/office/powerpoint/2010/main" val="2896843494"/>
      </p:ext>
    </p:extLst>
  </p:cSld>
  <p:clrMapOvr>
    <a:masterClrMapping/>
  </p:clrMapOvr>
</p:sld>
</file>

<file path=ppt/slides/slide1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olo 1"/>
          <p:cNvSpPr>
            <a:spLocks noGrp="1"/>
          </p:cNvSpPr>
          <p:nvPr>
            <p:ph type="title"/>
          </p:nvPr>
        </p:nvSpPr>
        <p:spPr>
          <a:xfrm>
            <a:off x="539552" y="1844824"/>
            <a:ext cx="8258204" cy="428628"/>
          </a:xfrm>
        </p:spPr>
        <p:txBody>
          <a:bodyPr>
            <a:normAutofit fontScale="90000"/>
          </a:bodyPr>
          <a:lstStyle/>
          <a:p>
            <a:r>
              <a:rPr lang="it-IT" altLang="it-IT" b="1"/>
              <a:t>Prevalenza</a:t>
            </a:r>
            <a:br>
              <a:rPr lang="it-IT" altLang="it-IT" b="1"/>
            </a:br>
            <a:endParaRPr lang="it-IT" altLang="it-IT"/>
          </a:p>
        </p:txBody>
      </p:sp>
      <p:sp>
        <p:nvSpPr>
          <p:cNvPr id="31747" name="Segnaposto contenuto 2"/>
          <p:cNvSpPr>
            <a:spLocks noGrp="1"/>
          </p:cNvSpPr>
          <p:nvPr>
            <p:ph idx="1"/>
          </p:nvPr>
        </p:nvSpPr>
        <p:spPr/>
        <p:txBody>
          <a:bodyPr/>
          <a:lstStyle/>
          <a:p>
            <a:pPr>
              <a:buFont typeface="Arial" charset="0"/>
              <a:buNone/>
            </a:pPr>
            <a:endParaRPr lang="it-IT" altLang="it-IT" b="1"/>
          </a:p>
          <a:p>
            <a:r>
              <a:rPr lang="it-IT" altLang="it-IT" b="1"/>
              <a:t>La prevalenza dell’Enuresi è di circa il 5-10% tra i bambini di 5 anni, 3-5% tra quelli di 10 anni e di circa l’1% tra i soggetti di oltre 15 anni.</a:t>
            </a:r>
          </a:p>
        </p:txBody>
      </p:sp>
    </p:spTree>
    <p:extLst>
      <p:ext uri="{BB962C8B-B14F-4D97-AF65-F5344CB8AC3E}">
        <p14:creationId xmlns:p14="http://schemas.microsoft.com/office/powerpoint/2010/main" val="3049660956"/>
      </p:ext>
    </p:extLst>
  </p:cSld>
  <p:clrMapOvr>
    <a:masterClrMapping/>
  </p:clrMapOvr>
</p:sld>
</file>

<file path=ppt/slides/slide1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olo 1"/>
          <p:cNvSpPr>
            <a:spLocks noGrp="1"/>
          </p:cNvSpPr>
          <p:nvPr>
            <p:ph type="title"/>
          </p:nvPr>
        </p:nvSpPr>
        <p:spPr>
          <a:xfrm>
            <a:off x="467544" y="1772816"/>
            <a:ext cx="8258204" cy="428628"/>
          </a:xfrm>
        </p:spPr>
        <p:txBody>
          <a:bodyPr>
            <a:normAutofit fontScale="90000"/>
          </a:bodyPr>
          <a:lstStyle/>
          <a:p>
            <a:r>
              <a:rPr lang="it-IT" altLang="it-IT" b="1"/>
              <a:t>Decorso</a:t>
            </a:r>
            <a:br>
              <a:rPr lang="it-IT" altLang="it-IT" b="1"/>
            </a:br>
            <a:endParaRPr lang="it-IT" altLang="it-IT"/>
          </a:p>
        </p:txBody>
      </p:sp>
      <p:sp>
        <p:nvSpPr>
          <p:cNvPr id="32771" name="Segnaposto contenuto 2"/>
          <p:cNvSpPr>
            <a:spLocks noGrp="1"/>
          </p:cNvSpPr>
          <p:nvPr>
            <p:ph idx="1"/>
          </p:nvPr>
        </p:nvSpPr>
        <p:spPr/>
        <p:txBody>
          <a:bodyPr/>
          <a:lstStyle/>
          <a:p>
            <a:r>
              <a:rPr lang="it-IT" altLang="it-IT" sz="2400" b="1" dirty="0"/>
              <a:t>Sono stati descritti due tipi di decorso dell’Enuresi: un tipo “primario”, in cui il soggetto non ha mai raggiunto la continenza urinaria, ed un tipo “secondario”, in cui l’anomalia si sviluppa dopo che per un periodo è stata raggiunta la continenza urinaria. </a:t>
            </a:r>
          </a:p>
          <a:p>
            <a:pPr marL="0" indent="0">
              <a:buNone/>
            </a:pPr>
            <a:endParaRPr lang="it-IT" altLang="it-IT" b="1" dirty="0"/>
          </a:p>
        </p:txBody>
      </p:sp>
    </p:spTree>
    <p:extLst>
      <p:ext uri="{BB962C8B-B14F-4D97-AF65-F5344CB8AC3E}">
        <p14:creationId xmlns:p14="http://schemas.microsoft.com/office/powerpoint/2010/main" val="709563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 AUTISTIMO e teoria della mente</a:t>
            </a:r>
            <a:endParaRPr dirty="0"/>
          </a:p>
        </p:txBody>
      </p:sp>
      <p:sp>
        <p:nvSpPr>
          <p:cNvPr id="8" name="Sottotitolo 7"/>
          <p:cNvSpPr>
            <a:spLocks noGrp="1"/>
          </p:cNvSpPr>
          <p:nvPr>
            <p:ph type="subTitle" idx="1"/>
          </p:nvPr>
        </p:nvSpPr>
        <p:spPr/>
        <p:txBody>
          <a:bodyPr/>
          <a:lstStyle/>
          <a:p>
            <a:pPr eaLnBrk="1" hangingPunct="1">
              <a:defRPr/>
            </a:pPr>
            <a:r>
              <a:rPr lang="it-IT" dirty="0"/>
              <a:t>LEZIONE 16-3</a:t>
            </a:r>
          </a:p>
        </p:txBody>
      </p:sp>
    </p:spTree>
    <p:extLst>
      <p:ext uri="{BB962C8B-B14F-4D97-AF65-F5344CB8AC3E}">
        <p14:creationId xmlns:p14="http://schemas.microsoft.com/office/powerpoint/2010/main" val="243357605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b="1" dirty="0" err="1"/>
              <a:t>Disturbo</a:t>
            </a:r>
            <a:r>
              <a:rPr lang="en-US" b="1" dirty="0"/>
              <a:t> delta </a:t>
            </a:r>
            <a:r>
              <a:rPr lang="en-US" b="1" dirty="0" err="1"/>
              <a:t>comunicazione</a:t>
            </a:r>
            <a:r>
              <a:rPr lang="en-US" b="1" dirty="0"/>
              <a:t> </a:t>
            </a:r>
            <a:r>
              <a:rPr lang="en-US" b="1" dirty="0" err="1"/>
              <a:t>sociale</a:t>
            </a:r>
            <a:r>
              <a:rPr lang="en-US" b="1" dirty="0"/>
              <a:t> (</a:t>
            </a:r>
            <a:r>
              <a:rPr lang="en-US" b="1" dirty="0" err="1"/>
              <a:t>pr</a:t>
            </a:r>
            <a:r>
              <a:rPr lang="en-US" b="1" u="sng" dirty="0" err="1"/>
              <a:t>agmatica</a:t>
            </a:r>
            <a:r>
              <a:rPr lang="en-US" b="1" u="sng" dirty="0"/>
              <a:t>) </a:t>
            </a:r>
            <a:r>
              <a:rPr lang="it-IT" b="1" dirty="0"/>
              <a:t> </a:t>
            </a:r>
          </a:p>
          <a:p>
            <a:r>
              <a:rPr lang="it-IT" dirty="0"/>
              <a:t>Si tratta di una interessante ed importante nuova categoria diagnostica </a:t>
            </a:r>
            <a:r>
              <a:rPr lang="it-IT" dirty="0" err="1"/>
              <a:t>intodotta</a:t>
            </a:r>
            <a:r>
              <a:rPr lang="it-IT" dirty="0"/>
              <a:t> dal DSM-5</a:t>
            </a:r>
          </a:p>
          <a:p>
            <a:r>
              <a:rPr lang="en-US" dirty="0"/>
              <a:t>La persona </a:t>
            </a:r>
            <a:r>
              <a:rPr lang="en-US" dirty="0" err="1"/>
              <a:t>affetta</a:t>
            </a:r>
            <a:r>
              <a:rPr lang="en-US" dirty="0"/>
              <a:t> da </a:t>
            </a:r>
            <a:r>
              <a:rPr lang="en-US" dirty="0" err="1"/>
              <a:t>questo</a:t>
            </a:r>
            <a:r>
              <a:rPr lang="en-US" dirty="0"/>
              <a:t> </a:t>
            </a:r>
            <a:r>
              <a:rPr lang="en-US" dirty="0" err="1"/>
              <a:t>disturbo</a:t>
            </a:r>
            <a:r>
              <a:rPr lang="en-US" dirty="0"/>
              <a:t> </a:t>
            </a:r>
            <a:r>
              <a:rPr lang="en-US" dirty="0" err="1"/>
              <a:t>presenta</a:t>
            </a:r>
            <a:r>
              <a:rPr lang="en-US" dirty="0"/>
              <a:t> </a:t>
            </a:r>
            <a:r>
              <a:rPr lang="en-US" dirty="0" err="1"/>
              <a:t>persistenti</a:t>
            </a:r>
            <a:r>
              <a:rPr lang="en-US" dirty="0"/>
              <a:t> </a:t>
            </a:r>
            <a:r>
              <a:rPr lang="en-US" dirty="0" err="1"/>
              <a:t>disturbi</a:t>
            </a:r>
            <a:r>
              <a:rPr lang="en-US" dirty="0"/>
              <a:t> </a:t>
            </a:r>
            <a:r>
              <a:rPr lang="en-US" dirty="0" err="1"/>
              <a:t>nella</a:t>
            </a:r>
            <a:r>
              <a:rPr lang="en-US" dirty="0"/>
              <a:t> </a:t>
            </a:r>
            <a:r>
              <a:rPr lang="en-US" dirty="0" err="1"/>
              <a:t>comunicazione</a:t>
            </a:r>
            <a:r>
              <a:rPr lang="en-US" dirty="0"/>
              <a:t> non solo </a:t>
            </a:r>
            <a:r>
              <a:rPr lang="en-US" dirty="0" err="1"/>
              <a:t>verbale</a:t>
            </a:r>
            <a:r>
              <a:rPr lang="en-US" dirty="0"/>
              <a:t> , ma </a:t>
            </a:r>
            <a:r>
              <a:rPr lang="en-US" dirty="0" err="1"/>
              <a:t>anche</a:t>
            </a:r>
            <a:r>
              <a:rPr lang="en-US" dirty="0"/>
              <a:t> e, </a:t>
            </a:r>
            <a:r>
              <a:rPr lang="en-US" dirty="0" err="1"/>
              <a:t>soprattutto</a:t>
            </a:r>
            <a:r>
              <a:rPr lang="en-US" dirty="0"/>
              <a:t>, non </a:t>
            </a:r>
            <a:r>
              <a:rPr lang="en-US" dirty="0" err="1"/>
              <a:t>verbale</a:t>
            </a:r>
            <a:r>
              <a:rPr lang="en-US" dirty="0"/>
              <a:t>.</a:t>
            </a:r>
          </a:p>
        </p:txBody>
      </p:sp>
    </p:spTree>
    <p:extLst>
      <p:ext uri="{BB962C8B-B14F-4D97-AF65-F5344CB8AC3E}">
        <p14:creationId xmlns:p14="http://schemas.microsoft.com/office/powerpoint/2010/main" val="1623453932"/>
      </p:ext>
    </p:extLst>
  </p:cSld>
  <p:clrMapOvr>
    <a:masterClrMapping/>
  </p:clrMapOvr>
</p:sld>
</file>

<file path=ppt/slides/slide1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Per definizione, l’Enuresi primaria comincia all’età di 5 anni. Il momento in cui più comunemente esordisce l’Enuresi secondaria è tra i 5 e gli 8 anni, ma ciò può avvenire in qualsiasi momento. Dopo i 5 anni di età, la percentuale di remissioni spontanee è tra il 5 e il 10% per anno. La maggior parte dei bambini con questo disturbo raggiungono la continenza entro l’adolescenza, ma nell’1% circa dei casi il disturbo continua nell’età adulta.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60637775"/>
      </p:ext>
    </p:extLst>
  </p:cSld>
  <p:clrMapOvr>
    <a:masterClrMapping/>
  </p:clrMapOvr>
</p:sld>
</file>

<file path=ppt/slides/slide1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olo 1"/>
          <p:cNvSpPr>
            <a:spLocks noGrp="1"/>
          </p:cNvSpPr>
          <p:nvPr>
            <p:ph type="title"/>
          </p:nvPr>
        </p:nvSpPr>
        <p:spPr>
          <a:xfrm>
            <a:off x="467544" y="1556792"/>
            <a:ext cx="8258204" cy="428628"/>
          </a:xfrm>
        </p:spPr>
        <p:txBody>
          <a:bodyPr>
            <a:normAutofit fontScale="90000"/>
          </a:bodyPr>
          <a:lstStyle/>
          <a:p>
            <a:r>
              <a:rPr lang="it-IT" altLang="it-IT" b="1"/>
              <a:t>Familiarità</a:t>
            </a:r>
            <a:br>
              <a:rPr lang="it-IT" altLang="it-IT" b="1"/>
            </a:br>
            <a:endParaRPr lang="it-IT" altLang="it-IT"/>
          </a:p>
        </p:txBody>
      </p:sp>
      <p:sp>
        <p:nvSpPr>
          <p:cNvPr id="33795" name="Segnaposto contenuto 2"/>
          <p:cNvSpPr>
            <a:spLocks noGrp="1"/>
          </p:cNvSpPr>
          <p:nvPr>
            <p:ph idx="1"/>
          </p:nvPr>
        </p:nvSpPr>
        <p:spPr/>
        <p:txBody>
          <a:bodyPr>
            <a:normAutofit fontScale="92500" lnSpcReduction="10000"/>
          </a:bodyPr>
          <a:lstStyle/>
          <a:p>
            <a:r>
              <a:rPr lang="it-IT" altLang="it-IT" sz="2800" b="1" dirty="0"/>
              <a:t>Circa il 75% di tutti i bambini con Enuresi ha un parente biologico di primo grado che ha sofferto del disturbo. Il rischio di Enuresi è da 5 a 7 volte maggiore nei figli di un genitore con una storia di Enuresi. La concordanza per il disturbo è maggiore nei gemelli </a:t>
            </a:r>
            <a:r>
              <a:rPr lang="it-IT" altLang="it-IT" sz="2800" b="1" dirty="0" err="1"/>
              <a:t>monizigoti</a:t>
            </a:r>
            <a:r>
              <a:rPr lang="it-IT" altLang="it-IT" sz="2800" b="1" dirty="0"/>
              <a:t> che nei dizigoti. Sebbene le analisi genetico-molecolari abbiano individuato dei collegamenti ad alcuni cromosomi, non sono state identificate associazioni significative tra il legame ad un intervallo cromosomico e tipo di enuresi.</a:t>
            </a:r>
          </a:p>
          <a:p>
            <a:pPr marL="0" indent="0">
              <a:buNone/>
            </a:pPr>
            <a:br>
              <a:rPr lang="it-IT" altLang="it-IT" b="1" dirty="0"/>
            </a:br>
            <a:endParaRPr lang="it-IT" altLang="it-IT" b="1" dirty="0"/>
          </a:p>
          <a:p>
            <a:endParaRPr lang="it-IT" altLang="it-IT" dirty="0"/>
          </a:p>
        </p:txBody>
      </p:sp>
    </p:spTree>
    <p:extLst>
      <p:ext uri="{BB962C8B-B14F-4D97-AF65-F5344CB8AC3E}">
        <p14:creationId xmlns:p14="http://schemas.microsoft.com/office/powerpoint/2010/main" val="3340723895"/>
      </p:ext>
    </p:extLst>
  </p:cSld>
  <p:clrMapOvr>
    <a:masterClrMapping/>
  </p:clrMapOvr>
</p:sld>
</file>

<file path=ppt/slides/slide1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olo 1"/>
          <p:cNvSpPr>
            <a:spLocks noGrp="1"/>
          </p:cNvSpPr>
          <p:nvPr>
            <p:ph type="title"/>
          </p:nvPr>
        </p:nvSpPr>
        <p:spPr>
          <a:xfrm>
            <a:off x="467544" y="1700808"/>
            <a:ext cx="8258204" cy="428628"/>
          </a:xfrm>
        </p:spPr>
        <p:txBody>
          <a:bodyPr>
            <a:normAutofit fontScale="90000"/>
          </a:bodyPr>
          <a:lstStyle/>
          <a:p>
            <a:r>
              <a:rPr lang="it-IT" altLang="it-IT" b="1"/>
              <a:t>Diagnosi differenziale</a:t>
            </a:r>
            <a:br>
              <a:rPr lang="it-IT" altLang="it-IT" b="1"/>
            </a:br>
            <a:endParaRPr lang="it-IT" altLang="it-IT"/>
          </a:p>
        </p:txBody>
      </p:sp>
      <p:sp>
        <p:nvSpPr>
          <p:cNvPr id="34819" name="Segnaposto contenuto 2"/>
          <p:cNvSpPr>
            <a:spLocks noGrp="1"/>
          </p:cNvSpPr>
          <p:nvPr>
            <p:ph idx="1"/>
          </p:nvPr>
        </p:nvSpPr>
        <p:spPr/>
        <p:txBody>
          <a:bodyPr>
            <a:normAutofit lnSpcReduction="10000"/>
          </a:bodyPr>
          <a:lstStyle/>
          <a:p>
            <a:r>
              <a:rPr lang="it-IT" altLang="it-IT" sz="2800" b="1"/>
              <a:t>La diagnosi di Enuresi non viene fatta in presenza di una vescica neurologica o in presenza di una condizione medica generale che causi poliuria o minzione imperiosa (per es., diabete mellito non trattato o diabete insipido), o durante un’infezione acuta del tratto urinario. Comunque, una diagnosi di Enuresi è compatibile con tali condizioni se l’incontinenza urinaria era regolarmente presente prima dello sviluppo della condizione medica generale o se essa persiste dopo l’instaurazione di un trattamento adeguato.</a:t>
            </a:r>
          </a:p>
          <a:p>
            <a:endParaRPr lang="it-IT" altLang="it-IT"/>
          </a:p>
          <a:p>
            <a:endParaRPr lang="it-IT" altLang="it-IT"/>
          </a:p>
        </p:txBody>
      </p:sp>
    </p:spTree>
    <p:extLst>
      <p:ext uri="{BB962C8B-B14F-4D97-AF65-F5344CB8AC3E}">
        <p14:creationId xmlns:p14="http://schemas.microsoft.com/office/powerpoint/2010/main" val="3053489930"/>
      </p:ext>
    </p:extLst>
  </p:cSld>
  <p:clrMapOvr>
    <a:masterClrMapping/>
  </p:clrMapOvr>
</p:sld>
</file>

<file path=ppt/slides/slide1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Evacuazione</a:t>
            </a:r>
            <a:br>
              <a:rPr lang="it-IT" dirty="0"/>
            </a:br>
            <a:r>
              <a:rPr lang="it-IT" dirty="0"/>
              <a:t>ENCOPRESI</a:t>
            </a:r>
            <a:endParaRPr dirty="0"/>
          </a:p>
        </p:txBody>
      </p:sp>
      <p:sp>
        <p:nvSpPr>
          <p:cNvPr id="8" name="Sottotitolo 7"/>
          <p:cNvSpPr>
            <a:spLocks noGrp="1"/>
          </p:cNvSpPr>
          <p:nvPr>
            <p:ph type="subTitle" idx="1"/>
          </p:nvPr>
        </p:nvSpPr>
        <p:spPr/>
        <p:txBody>
          <a:bodyPr/>
          <a:lstStyle/>
          <a:p>
            <a:pPr eaLnBrk="1" hangingPunct="1">
              <a:defRPr/>
            </a:pPr>
            <a:r>
              <a:rPr lang="it-IT" dirty="0"/>
              <a:t>Lezione 55 - 4</a:t>
            </a:r>
          </a:p>
        </p:txBody>
      </p:sp>
    </p:spTree>
    <p:extLst>
      <p:ext uri="{BB962C8B-B14F-4D97-AF65-F5344CB8AC3E}">
        <p14:creationId xmlns:p14="http://schemas.microsoft.com/office/powerpoint/2010/main" val="4123930521"/>
      </p:ext>
    </p:extLst>
  </p:cSld>
  <p:clrMapOvr>
    <a:masterClrMapping/>
  </p:clrMapOvr>
</p:sld>
</file>

<file path=ppt/slides/slide1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olo 1"/>
          <p:cNvSpPr>
            <a:spLocks noGrp="1"/>
          </p:cNvSpPr>
          <p:nvPr>
            <p:ph type="title"/>
          </p:nvPr>
        </p:nvSpPr>
        <p:spPr/>
        <p:txBody>
          <a:bodyPr>
            <a:normAutofit fontScale="90000"/>
          </a:bodyPr>
          <a:lstStyle/>
          <a:p>
            <a:r>
              <a:rPr lang="it-IT" altLang="it-IT" b="1"/>
              <a:t>Encopresi</a:t>
            </a:r>
            <a:br>
              <a:rPr lang="it-IT" altLang="it-IT"/>
            </a:br>
            <a:endParaRPr lang="it-IT" altLang="it-IT"/>
          </a:p>
        </p:txBody>
      </p:sp>
      <p:sp>
        <p:nvSpPr>
          <p:cNvPr id="75779" name="Segnaposto contenuto 2"/>
          <p:cNvSpPr>
            <a:spLocks noGrp="1"/>
          </p:cNvSpPr>
          <p:nvPr>
            <p:ph idx="1"/>
          </p:nvPr>
        </p:nvSpPr>
        <p:spPr/>
        <p:txBody>
          <a:bodyPr/>
          <a:lstStyle/>
          <a:p>
            <a:pPr>
              <a:buFont typeface="Arial" charset="0"/>
              <a:buNone/>
            </a:pPr>
            <a:r>
              <a:rPr lang="it-IT" altLang="it-IT"/>
              <a:t>  l'encopretico  non è generalmente un soggetto sporco che, volontariamente, si defeca nei vestiti. </a:t>
            </a:r>
          </a:p>
          <a:p>
            <a:r>
              <a:rPr lang="it-IT" altLang="it-IT"/>
              <a:t>la maggioranza degli encopretici sono soggetti stitici, che cercano in ogni modo di trattenere  le feci, anche quando non possono far a meno di emetterle</a:t>
            </a:r>
          </a:p>
        </p:txBody>
      </p:sp>
    </p:spTree>
    <p:extLst>
      <p:ext uri="{BB962C8B-B14F-4D97-AF65-F5344CB8AC3E}">
        <p14:creationId xmlns:p14="http://schemas.microsoft.com/office/powerpoint/2010/main" val="2751445287"/>
      </p:ext>
    </p:extLst>
  </p:cSld>
  <p:clrMapOvr>
    <a:masterClrMapping/>
  </p:clrMapOvr>
</p:sld>
</file>

<file path=ppt/slides/slide1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olo 1"/>
          <p:cNvSpPr>
            <a:spLocks noGrp="1"/>
          </p:cNvSpPr>
          <p:nvPr>
            <p:ph type="title"/>
          </p:nvPr>
        </p:nvSpPr>
        <p:spPr/>
        <p:txBody>
          <a:bodyPr/>
          <a:lstStyle/>
          <a:p>
            <a:endParaRPr lang="it-IT" altLang="it-IT"/>
          </a:p>
        </p:txBody>
      </p:sp>
      <p:sp>
        <p:nvSpPr>
          <p:cNvPr id="76803" name="Segnaposto contenuto 2"/>
          <p:cNvSpPr>
            <a:spLocks noGrp="1"/>
          </p:cNvSpPr>
          <p:nvPr>
            <p:ph idx="1"/>
          </p:nvPr>
        </p:nvSpPr>
        <p:spPr/>
        <p:txBody>
          <a:bodyPr>
            <a:normAutofit lnSpcReduction="10000"/>
          </a:bodyPr>
          <a:lstStyle/>
          <a:p>
            <a:r>
              <a:rPr lang="it-IT" altLang="it-IT"/>
              <a:t>spesso lo fanno a natiche serrate ed in posti inconsueti come sopra un letto, sotto un tavolo, con la schiena appoggiata contro un muro, ecc.</a:t>
            </a:r>
          </a:p>
          <a:p>
            <a:r>
              <a:rPr lang="it-IT" altLang="it-IT"/>
              <a:t>La condizione di stitichezza cronica causa l'indurimento delle feci, fino a far diventare estremamente dolorosa la defecazione, che viene eseguita solitamente con estrema cautela ed in posizioni antalgiche.</a:t>
            </a:r>
          </a:p>
          <a:p>
            <a:endParaRPr lang="it-IT" altLang="it-IT"/>
          </a:p>
          <a:p>
            <a:endParaRPr lang="it-IT" altLang="it-IT"/>
          </a:p>
        </p:txBody>
      </p:sp>
    </p:spTree>
    <p:extLst>
      <p:ext uri="{BB962C8B-B14F-4D97-AF65-F5344CB8AC3E}">
        <p14:creationId xmlns:p14="http://schemas.microsoft.com/office/powerpoint/2010/main" val="3792342346"/>
      </p:ext>
    </p:extLst>
  </p:cSld>
  <p:clrMapOvr>
    <a:masterClrMapping/>
  </p:clrMapOvr>
</p:sld>
</file>

<file path=ppt/slides/slide1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olo 1"/>
          <p:cNvSpPr>
            <a:spLocks noGrp="1"/>
          </p:cNvSpPr>
          <p:nvPr>
            <p:ph type="title"/>
          </p:nvPr>
        </p:nvSpPr>
        <p:spPr/>
        <p:txBody>
          <a:bodyPr/>
          <a:lstStyle/>
          <a:p>
            <a:r>
              <a:rPr lang="it-IT" altLang="it-IT" dirty="0"/>
              <a:t>ENCOPRESI</a:t>
            </a:r>
          </a:p>
        </p:txBody>
      </p:sp>
      <p:sp>
        <p:nvSpPr>
          <p:cNvPr id="77827" name="Segnaposto contenuto 2"/>
          <p:cNvSpPr>
            <a:spLocks noGrp="1"/>
          </p:cNvSpPr>
          <p:nvPr>
            <p:ph idx="1"/>
          </p:nvPr>
        </p:nvSpPr>
        <p:spPr/>
        <p:txBody>
          <a:bodyPr/>
          <a:lstStyle/>
          <a:p>
            <a:r>
              <a:rPr lang="it-IT" altLang="it-IT" b="1" dirty="0"/>
              <a:t>Caratteristiche diagnostiche</a:t>
            </a:r>
          </a:p>
          <a:p>
            <a:r>
              <a:rPr lang="it-IT" altLang="it-IT" b="1" dirty="0"/>
              <a:t>La manifestazione fondamentale dell’Encopresi è la ripetuta evacuazione di feci in luoghi inappropriati (per es., nei vestiti o sul pavimento). La maggior parte delle volte ciò è involontario, ma occasionalmente può essere intenzionale. </a:t>
            </a:r>
            <a:endParaRPr lang="it-IT" altLang="it-IT" dirty="0"/>
          </a:p>
        </p:txBody>
      </p:sp>
    </p:spTree>
    <p:extLst>
      <p:ext uri="{BB962C8B-B14F-4D97-AF65-F5344CB8AC3E}">
        <p14:creationId xmlns:p14="http://schemas.microsoft.com/office/powerpoint/2010/main" val="1325141380"/>
      </p:ext>
    </p:extLst>
  </p:cSld>
  <p:clrMapOvr>
    <a:masterClrMapping/>
  </p:clrMapOvr>
</p:sld>
</file>

<file path=ppt/slides/slide1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olo 1"/>
          <p:cNvSpPr>
            <a:spLocks noGrp="1"/>
          </p:cNvSpPr>
          <p:nvPr>
            <p:ph type="title"/>
          </p:nvPr>
        </p:nvSpPr>
        <p:spPr/>
        <p:txBody>
          <a:bodyPr/>
          <a:lstStyle/>
          <a:p>
            <a:endParaRPr lang="it-IT" altLang="it-IT"/>
          </a:p>
        </p:txBody>
      </p:sp>
      <p:sp>
        <p:nvSpPr>
          <p:cNvPr id="78851" name="Segnaposto contenuto 2"/>
          <p:cNvSpPr>
            <a:spLocks noGrp="1"/>
          </p:cNvSpPr>
          <p:nvPr>
            <p:ph idx="1"/>
          </p:nvPr>
        </p:nvSpPr>
        <p:spPr/>
        <p:txBody>
          <a:bodyPr>
            <a:normAutofit fontScale="92500"/>
          </a:bodyPr>
          <a:lstStyle/>
          <a:p>
            <a:r>
              <a:rPr lang="it-IT" altLang="it-IT" b="1" dirty="0"/>
              <a:t>L’evento deve verificarsi almeno 1 volta al mese per almeno 3 mesi, e l’età cronologica e/o mentale del bambino deve essere di almeno 4 anni.  </a:t>
            </a:r>
          </a:p>
          <a:p>
            <a:r>
              <a:rPr lang="it-IT" altLang="it-IT" b="1" dirty="0"/>
              <a:t>L’incontinenza fecale non deve essere collegata esclusivamente agli effetti fisiologici diretti di una sostanza (per es., lassativi) o di una condizione medica generale, se non attraverso un meccanismo che comporti stitichezza.</a:t>
            </a:r>
          </a:p>
        </p:txBody>
      </p:sp>
    </p:spTree>
    <p:extLst>
      <p:ext uri="{BB962C8B-B14F-4D97-AF65-F5344CB8AC3E}">
        <p14:creationId xmlns:p14="http://schemas.microsoft.com/office/powerpoint/2010/main" val="4064915852"/>
      </p:ext>
    </p:extLst>
  </p:cSld>
  <p:clrMapOvr>
    <a:masterClrMapping/>
  </p:clrMapOvr>
</p:sld>
</file>

<file path=ppt/slides/slide1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olo 1"/>
          <p:cNvSpPr>
            <a:spLocks noGrp="1"/>
          </p:cNvSpPr>
          <p:nvPr>
            <p:ph type="title"/>
          </p:nvPr>
        </p:nvSpPr>
        <p:spPr/>
        <p:txBody>
          <a:bodyPr/>
          <a:lstStyle/>
          <a:p>
            <a:endParaRPr lang="it-IT" altLang="it-IT"/>
          </a:p>
        </p:txBody>
      </p:sp>
      <p:sp>
        <p:nvSpPr>
          <p:cNvPr id="79875" name="Segnaposto contenuto 2"/>
          <p:cNvSpPr>
            <a:spLocks noGrp="1"/>
          </p:cNvSpPr>
          <p:nvPr>
            <p:ph idx="1"/>
          </p:nvPr>
        </p:nvSpPr>
        <p:spPr/>
        <p:txBody>
          <a:bodyPr/>
          <a:lstStyle/>
          <a:p>
            <a:r>
              <a:rPr lang="it-IT" altLang="it-IT" sz="2400" b="1" dirty="0"/>
              <a:t>Quando l’evacuazione di feci è involontaria invece  che intenzionale, è spesso connessa a costipazione, intasamento e ritenzione, con successiva incontinenza da </a:t>
            </a:r>
            <a:r>
              <a:rPr lang="it-IT" altLang="it-IT" sz="2400" b="1" dirty="0" err="1"/>
              <a:t>sovrariempimento</a:t>
            </a:r>
            <a:r>
              <a:rPr lang="it-IT" altLang="it-IT" sz="2400" b="1" dirty="0"/>
              <a:t>. </a:t>
            </a:r>
          </a:p>
          <a:p>
            <a:r>
              <a:rPr lang="it-IT" altLang="it-IT" sz="2400" b="1" dirty="0"/>
              <a:t>Una dieta priva di scorie contribuisce spesso ad aggravare la stitichezza.</a:t>
            </a:r>
          </a:p>
          <a:p>
            <a:r>
              <a:rPr lang="it-IT" altLang="it-IT" sz="2400" b="1" dirty="0"/>
              <a:t>La struttura di personalità in un bambino non è ancora definita, ma sono evidenti in questi bambini molti tratti ossessivi, si tratta di bambini molto chiusi e spesso reattivi ed oppositivi.</a:t>
            </a:r>
            <a:endParaRPr lang="it-IT" altLang="it-IT" sz="2400" dirty="0"/>
          </a:p>
        </p:txBody>
      </p:sp>
    </p:spTree>
    <p:extLst>
      <p:ext uri="{BB962C8B-B14F-4D97-AF65-F5344CB8AC3E}">
        <p14:creationId xmlns:p14="http://schemas.microsoft.com/office/powerpoint/2010/main" val="1375215733"/>
      </p:ext>
    </p:extLst>
  </p:cSld>
  <p:clrMapOvr>
    <a:masterClrMapping/>
  </p:clrMapOvr>
</p:sld>
</file>

<file path=ppt/slides/slide1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olo 1"/>
          <p:cNvSpPr>
            <a:spLocks noGrp="1"/>
          </p:cNvSpPr>
          <p:nvPr>
            <p:ph type="title"/>
          </p:nvPr>
        </p:nvSpPr>
        <p:spPr/>
        <p:txBody>
          <a:bodyPr/>
          <a:lstStyle/>
          <a:p>
            <a:endParaRPr lang="it-IT" altLang="it-IT"/>
          </a:p>
        </p:txBody>
      </p:sp>
      <p:sp>
        <p:nvSpPr>
          <p:cNvPr id="80899" name="Segnaposto contenuto 2"/>
          <p:cNvSpPr>
            <a:spLocks noGrp="1"/>
          </p:cNvSpPr>
          <p:nvPr>
            <p:ph idx="1"/>
          </p:nvPr>
        </p:nvSpPr>
        <p:spPr/>
        <p:txBody>
          <a:bodyPr>
            <a:normAutofit lnSpcReduction="10000"/>
          </a:bodyPr>
          <a:lstStyle/>
          <a:p>
            <a:r>
              <a:rPr lang="it-IT" altLang="it-IT" sz="2400" b="1" dirty="0"/>
              <a:t>La costipazione può svilupparsi per motivi psicologici (per es., ansia riguardante il defecare in un posto particolare, o una modalità più generale di comportamento ansioso o oppositivo), che portano ad evitare la defecazione. La defecazione sul Water facilita la apertura dell’ano. Le feci nell’intestino del bambino stitico sono estremamente dure e la loro fuoriuscita induce intenso dolore.</a:t>
            </a:r>
          </a:p>
          <a:p>
            <a:r>
              <a:rPr lang="it-IT" altLang="it-IT" sz="2400" b="1" dirty="0"/>
              <a:t>La predisposizione fisiologica alla stitichezza si associa ad una disfunzione della muscolatura del colon (es colon irritabile) o a disfunzioni dello sfintere anale che può serrarsi o essere troppo rilassato ed incontinente e contribuire in altro modo alla perdita fecale.</a:t>
            </a:r>
          </a:p>
          <a:p>
            <a:r>
              <a:rPr lang="it-IT" altLang="it-IT" sz="2400" b="1" dirty="0"/>
              <a:t> </a:t>
            </a:r>
            <a:endParaRPr lang="it-IT" altLang="it-IT" sz="2400" dirty="0"/>
          </a:p>
        </p:txBody>
      </p:sp>
    </p:spTree>
    <p:extLst>
      <p:ext uri="{BB962C8B-B14F-4D97-AF65-F5344CB8AC3E}">
        <p14:creationId xmlns:p14="http://schemas.microsoft.com/office/powerpoint/2010/main" val="221390547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La persona è incapace di comunicare per scopi sociali. Non riesce a scambiare saluti o informazioni in modo socialmente adeguato. Non riesce ad esempio ad adeguare la comunicazione al contesto, ad esempio non fa differenza se sta comunicando con un anziano o con un coetaneo, se è in chiesa, in aula o al campo giochi.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17657076"/>
      </p:ext>
    </p:extLst>
  </p:cSld>
  <p:clrMapOvr>
    <a:masterClrMapping/>
  </p:clrMapOvr>
</p:sld>
</file>

<file path=ppt/slides/slide1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olo 1"/>
          <p:cNvSpPr>
            <a:spLocks noGrp="1"/>
          </p:cNvSpPr>
          <p:nvPr>
            <p:ph type="title"/>
          </p:nvPr>
        </p:nvSpPr>
        <p:spPr/>
        <p:txBody>
          <a:bodyPr/>
          <a:lstStyle/>
          <a:p>
            <a:endParaRPr lang="it-IT" altLang="it-IT"/>
          </a:p>
        </p:txBody>
      </p:sp>
      <p:sp>
        <p:nvSpPr>
          <p:cNvPr id="81923" name="Segnaposto contenuto 2"/>
          <p:cNvSpPr>
            <a:spLocks noGrp="1"/>
          </p:cNvSpPr>
          <p:nvPr>
            <p:ph idx="1"/>
          </p:nvPr>
        </p:nvSpPr>
        <p:spPr/>
        <p:txBody>
          <a:bodyPr/>
          <a:lstStyle/>
          <a:p>
            <a:r>
              <a:rPr lang="it-IT" altLang="it-IT"/>
              <a:t>il primo provvedimento consiste nell'analisi ed eventualmente nella normalizzazione della dieta di questi soggetti che, in genere, risulta priva di scorie. </a:t>
            </a:r>
          </a:p>
          <a:p>
            <a:r>
              <a:rPr lang="it-IT" altLang="it-IT"/>
              <a:t>L'integrazione dell'alimentazione con frutta e verdura </a:t>
            </a:r>
          </a:p>
          <a:p>
            <a:r>
              <a:rPr lang="it-IT" altLang="it-IT"/>
              <a:t>l'educazione dei soggetti a defecare in orari relativamente fissi della giornata, </a:t>
            </a:r>
          </a:p>
        </p:txBody>
      </p:sp>
    </p:spTree>
    <p:extLst>
      <p:ext uri="{BB962C8B-B14F-4D97-AF65-F5344CB8AC3E}">
        <p14:creationId xmlns:p14="http://schemas.microsoft.com/office/powerpoint/2010/main" val="1044081337"/>
      </p:ext>
    </p:extLst>
  </p:cSld>
  <p:clrMapOvr>
    <a:masterClrMapping/>
  </p:clrMapOvr>
</p:sld>
</file>

<file path=ppt/slides/slide1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olo 1"/>
          <p:cNvSpPr>
            <a:spLocks noGrp="1"/>
          </p:cNvSpPr>
          <p:nvPr>
            <p:ph type="title"/>
          </p:nvPr>
        </p:nvSpPr>
        <p:spPr/>
        <p:txBody>
          <a:bodyPr/>
          <a:lstStyle/>
          <a:p>
            <a:endParaRPr lang="it-IT" altLang="it-IT"/>
          </a:p>
        </p:txBody>
      </p:sp>
      <p:sp>
        <p:nvSpPr>
          <p:cNvPr id="82947" name="Segnaposto contenuto 2"/>
          <p:cNvSpPr>
            <a:spLocks noGrp="1"/>
          </p:cNvSpPr>
          <p:nvPr>
            <p:ph idx="1"/>
          </p:nvPr>
        </p:nvSpPr>
        <p:spPr/>
        <p:txBody>
          <a:bodyPr/>
          <a:lstStyle/>
          <a:p>
            <a:r>
              <a:rPr lang="it-IT" altLang="it-IT"/>
              <a:t>generalmente più facile defecare 10 o 20 minuti dopo uno dei pasti (quando è più intenso il riflesso gastro‑colico)  </a:t>
            </a:r>
          </a:p>
          <a:p>
            <a:r>
              <a:rPr lang="it-IT" altLang="it-IT"/>
              <a:t> spesso indispensabile liberare prima l'intestino dalle grosse masse fecali indurite in esso contenute, utilizzando eventualmente clisteri, supposte e lassativi.</a:t>
            </a:r>
          </a:p>
        </p:txBody>
      </p:sp>
    </p:spTree>
    <p:extLst>
      <p:ext uri="{BB962C8B-B14F-4D97-AF65-F5344CB8AC3E}">
        <p14:creationId xmlns:p14="http://schemas.microsoft.com/office/powerpoint/2010/main" val="2608148323"/>
      </p:ext>
    </p:extLst>
  </p:cSld>
  <p:clrMapOvr>
    <a:masterClrMapping/>
  </p:clrMapOvr>
</p:sld>
</file>

<file path=ppt/slides/slide1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olo 1"/>
          <p:cNvSpPr>
            <a:spLocks noGrp="1"/>
          </p:cNvSpPr>
          <p:nvPr>
            <p:ph type="title"/>
          </p:nvPr>
        </p:nvSpPr>
        <p:spPr/>
        <p:txBody>
          <a:bodyPr/>
          <a:lstStyle/>
          <a:p>
            <a:endParaRPr lang="it-IT" altLang="it-IT"/>
          </a:p>
        </p:txBody>
      </p:sp>
      <p:sp>
        <p:nvSpPr>
          <p:cNvPr id="83971" name="Segnaposto contenuto 2"/>
          <p:cNvSpPr>
            <a:spLocks noGrp="1"/>
          </p:cNvSpPr>
          <p:nvPr>
            <p:ph idx="1"/>
          </p:nvPr>
        </p:nvSpPr>
        <p:spPr/>
        <p:txBody>
          <a:bodyPr/>
          <a:lstStyle/>
          <a:p>
            <a:r>
              <a:rPr lang="it-IT" altLang="it-IT"/>
              <a:t>Anche una corretta educazione all'igiene personale (con eventuali  chiarimenti sulla fisiologia della defecazione) e </a:t>
            </a:r>
          </a:p>
          <a:p>
            <a:r>
              <a:rPr lang="it-IT" altLang="it-IT"/>
              <a:t>l'uso del rinforzo differenziale di comportamenti adattivi sempre più adeguati possono essere elementi terapeutici.</a:t>
            </a:r>
          </a:p>
        </p:txBody>
      </p:sp>
    </p:spTree>
    <p:extLst>
      <p:ext uri="{BB962C8B-B14F-4D97-AF65-F5344CB8AC3E}">
        <p14:creationId xmlns:p14="http://schemas.microsoft.com/office/powerpoint/2010/main" val="3388270389"/>
      </p:ext>
    </p:extLst>
  </p:cSld>
  <p:clrMapOvr>
    <a:masterClrMapping/>
  </p:clrMapOvr>
</p:sld>
</file>

<file path=ppt/slides/slide1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olo 1"/>
          <p:cNvSpPr>
            <a:spLocks noGrp="1"/>
          </p:cNvSpPr>
          <p:nvPr>
            <p:ph type="title"/>
          </p:nvPr>
        </p:nvSpPr>
        <p:spPr/>
        <p:txBody>
          <a:bodyPr/>
          <a:lstStyle/>
          <a:p>
            <a:endParaRPr lang="it-IT" altLang="it-IT"/>
          </a:p>
        </p:txBody>
      </p:sp>
      <p:sp>
        <p:nvSpPr>
          <p:cNvPr id="84995" name="Segnaposto contenuto 2"/>
          <p:cNvSpPr>
            <a:spLocks noGrp="1"/>
          </p:cNvSpPr>
          <p:nvPr>
            <p:ph idx="1"/>
          </p:nvPr>
        </p:nvSpPr>
        <p:spPr/>
        <p:txBody>
          <a:bodyPr/>
          <a:lstStyle/>
          <a:p>
            <a:r>
              <a:rPr lang="it-IT" altLang="it-IT" dirty="0"/>
              <a:t> l'encopretico ha spesso atteggiamenti, convinzioni e rapporti interpersonali particolarmente alterati ed, in particolare, dinamiche familiari non sempre di facile interpretazione. </a:t>
            </a:r>
          </a:p>
          <a:p>
            <a:r>
              <a:rPr lang="it-IT" altLang="it-IT" dirty="0"/>
              <a:t> La terapia sarà necessariamente prolungata a complessa.  </a:t>
            </a:r>
          </a:p>
          <a:p>
            <a:endParaRPr lang="it-IT" altLang="it-IT" dirty="0"/>
          </a:p>
          <a:p>
            <a:endParaRPr lang="it-IT" altLang="it-IT" dirty="0"/>
          </a:p>
        </p:txBody>
      </p:sp>
    </p:spTree>
    <p:extLst>
      <p:ext uri="{BB962C8B-B14F-4D97-AF65-F5344CB8AC3E}">
        <p14:creationId xmlns:p14="http://schemas.microsoft.com/office/powerpoint/2010/main" val="3801331132"/>
      </p:ext>
    </p:extLst>
  </p:cSld>
  <p:clrMapOvr>
    <a:masterClrMapping/>
  </p:clrMapOvr>
</p:sld>
</file>

<file path=ppt/slides/slide1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FATTA LEZ 55</a:t>
            </a:r>
          </a:p>
        </p:txBody>
      </p:sp>
    </p:spTree>
    <p:extLst>
      <p:ext uri="{BB962C8B-B14F-4D97-AF65-F5344CB8AC3E}">
        <p14:creationId xmlns:p14="http://schemas.microsoft.com/office/powerpoint/2010/main" val="1176878175"/>
      </p:ext>
    </p:extLst>
  </p:cSld>
  <p:clrMapOvr>
    <a:masterClrMapping/>
  </p:clrMapOvr>
</p:sld>
</file>

<file path=ppt/slides/slide1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di personalità</a:t>
            </a:r>
            <a:endParaRPr dirty="0"/>
          </a:p>
        </p:txBody>
      </p:sp>
      <p:sp>
        <p:nvSpPr>
          <p:cNvPr id="8" name="Sottotitolo 7"/>
          <p:cNvSpPr>
            <a:spLocks noGrp="1"/>
          </p:cNvSpPr>
          <p:nvPr>
            <p:ph type="subTitle" idx="1"/>
          </p:nvPr>
        </p:nvSpPr>
        <p:spPr/>
        <p:txBody>
          <a:bodyPr/>
          <a:lstStyle/>
          <a:p>
            <a:pPr eaLnBrk="1" hangingPunct="1">
              <a:defRPr/>
            </a:pPr>
            <a:r>
              <a:rPr lang="it-IT" dirty="0"/>
              <a:t>Lezione 56 -1</a:t>
            </a:r>
          </a:p>
        </p:txBody>
      </p:sp>
    </p:spTree>
    <p:extLst>
      <p:ext uri="{BB962C8B-B14F-4D97-AF65-F5344CB8AC3E}">
        <p14:creationId xmlns:p14="http://schemas.microsoft.com/office/powerpoint/2010/main" val="3500444538"/>
      </p:ext>
    </p:extLst>
  </p:cSld>
  <p:clrMapOvr>
    <a:masterClrMapping/>
  </p:clrMapOvr>
</p:sld>
</file>

<file path=ppt/slides/slide1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457200" y="1285875"/>
            <a:ext cx="8258175" cy="428625"/>
          </a:xfrm>
          <a:prstGeom prst="rect">
            <a:avLst/>
          </a:prstGeom>
          <a:noFill/>
          <a:ln w="9525" cap="flat">
            <a:noFill/>
            <a:round/>
            <a:headEnd/>
            <a:tailEnd/>
          </a:ln>
          <a:effectLst/>
        </p:spPr>
        <p:txBody>
          <a:bodyPr wrap="none" anchor="ctr"/>
          <a:lstStyle/>
          <a:p>
            <a:endParaRPr lang="it-IT"/>
          </a:p>
        </p:txBody>
      </p:sp>
      <p:sp>
        <p:nvSpPr>
          <p:cNvPr id="4098" name="Text Box 2"/>
          <p:cNvSpPr txBox="1">
            <a:spLocks noChangeArrowheads="1"/>
          </p:cNvSpPr>
          <p:nvPr/>
        </p:nvSpPr>
        <p:spPr bwMode="auto">
          <a:xfrm>
            <a:off x="457200" y="1857375"/>
            <a:ext cx="8229600" cy="4268788"/>
          </a:xfrm>
          <a:prstGeom prst="rect">
            <a:avLst/>
          </a:prstGeom>
          <a:noFill/>
          <a:ln w="9525" cap="flat">
            <a:noFill/>
            <a:round/>
            <a:headEnd/>
            <a:tailEnd/>
          </a:ln>
          <a:effectLst/>
        </p:spPr>
        <p:txBody>
          <a:bodyPr lIns="90000" tIns="45000" rIns="90000" bIns="45000"/>
          <a:lstStyle/>
          <a:p>
            <a:pPr marL="431800" indent="-323850" hangingPunct="1">
              <a:spcAft>
                <a:spcPts val="575"/>
              </a:spcAft>
              <a:buClr>
                <a:srgbClr val="1C1C1C"/>
              </a:buClr>
              <a:buSzPct val="50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I tratti di personalità sono pattern costanti, duraturi di percepire, rapportarsi e pensare nei confronti di se stessi e dell'ambiente.</a:t>
            </a:r>
          </a:p>
          <a:p>
            <a:pPr marL="431800" indent="-323850" hangingPunct="1">
              <a:spcAft>
                <a:spcPts val="575"/>
              </a:spcAft>
              <a:buClr>
                <a:srgbClr val="1C1C1C"/>
              </a:buClr>
              <a:buSzPct val="50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Si manifestano in un ampio spettro di contesti sociali e personali.</a:t>
            </a:r>
          </a:p>
          <a:p>
            <a:pPr marL="431800" indent="-323850" hangingPunct="1">
              <a:spcAft>
                <a:spcPts val="575"/>
              </a:spcAft>
              <a:buClr>
                <a:srgbClr val="1C1C1C"/>
              </a:buClr>
              <a:buSzPct val="50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Possiamo parlare di disturbi di personalità soltanto quando i tratti di personalità sono rigidi e disadattivi, e causano una significativa compromissione del funzionamento o una sofferenza soggettiva.</a:t>
            </a:r>
          </a:p>
        </p:txBody>
      </p:sp>
    </p:spTree>
    <p:extLst>
      <p:ext uri="{BB962C8B-B14F-4D97-AF65-F5344CB8AC3E}">
        <p14:creationId xmlns:p14="http://schemas.microsoft.com/office/powerpoint/2010/main" val="139741029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ext Box 1"/>
          <p:cNvSpPr txBox="1">
            <a:spLocks noChangeArrowheads="1"/>
          </p:cNvSpPr>
          <p:nvPr/>
        </p:nvSpPr>
        <p:spPr bwMode="auto">
          <a:xfrm>
            <a:off x="484188" y="1860550"/>
            <a:ext cx="8229600" cy="4268788"/>
          </a:xfrm>
          <a:prstGeom prst="rect">
            <a:avLst/>
          </a:prstGeom>
          <a:noFill/>
          <a:ln w="9525" cap="flat">
            <a:noFill/>
            <a:round/>
            <a:headEnd/>
            <a:tailEnd/>
          </a:ln>
          <a:effectLst/>
        </p:spPr>
        <p:txBody>
          <a:bodyPr lIns="90000" tIns="45000" rIns="90000" bIns="45000"/>
          <a:lstStyle/>
          <a:p>
            <a:pPr marL="215900" indent="-215900" hangingPunct="1">
              <a:lnSpc>
                <a:spcPct val="100000"/>
              </a:lnSpc>
              <a:spcAft>
                <a:spcPts val="575"/>
              </a:spcAft>
              <a:buSzPct val="45000"/>
              <a:buFont typeface="Symbol"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400">
                <a:solidFill>
                  <a:srgbClr val="000000"/>
                </a:solidFill>
                <a:latin typeface="Calibri" charset="0"/>
                <a:ea typeface="Microsoft YaHei" charset="0"/>
                <a:cs typeface="Microsoft YaHei" charset="0"/>
              </a:rPr>
              <a:t>Un disturbo di personalità è un pattern di esperienza interiore e di comportamento che devia in modo significativo dalle aspettative della cultura dell’individuo (l’espressione di abitudini, costumi o valori religiosi e politici professati dalla cultura di origine dell’individuo) che si manifesta in due (o più) delle seguenti aree:</a:t>
            </a:r>
          </a:p>
          <a:p>
            <a:pPr marL="215900" indent="-215900" hangingPunct="1">
              <a:lnSpc>
                <a:spcPct val="100000"/>
              </a:lnSpc>
              <a:buSzPct val="45000"/>
              <a:buFont typeface="Symbol"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200">
                <a:solidFill>
                  <a:srgbClr val="000000"/>
                </a:solidFill>
                <a:latin typeface="Calibri" charset="0"/>
                <a:ea typeface="Microsoft YaHei" charset="0"/>
                <a:cs typeface="Microsoft YaHei" charset="0"/>
              </a:rPr>
              <a:t>1. Cognitività (modi di percepire e interpretare se stessi, gli altri e gli eventi).</a:t>
            </a:r>
          </a:p>
          <a:p>
            <a:pPr marL="215900" indent="-215900" hangingPunct="1">
              <a:lnSpc>
                <a:spcPct val="100000"/>
              </a:lnSpc>
              <a:buSzPct val="45000"/>
              <a:buFont typeface="Symbol"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200">
                <a:solidFill>
                  <a:srgbClr val="000000"/>
                </a:solidFill>
                <a:latin typeface="Calibri" charset="0"/>
                <a:ea typeface="Microsoft YaHei" charset="0"/>
                <a:cs typeface="Microsoft YaHei" charset="0"/>
              </a:rPr>
              <a:t>2. Affettività (varietà, intensità, labilità e adeguatezza della risposta emotiva).</a:t>
            </a:r>
          </a:p>
          <a:p>
            <a:pPr marL="215900" indent="-215900" hangingPunct="1">
              <a:lnSpc>
                <a:spcPct val="100000"/>
              </a:lnSpc>
              <a:buSzPct val="45000"/>
              <a:buFont typeface="Symbol"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200">
                <a:solidFill>
                  <a:srgbClr val="000000"/>
                </a:solidFill>
                <a:latin typeface="Calibri" charset="0"/>
                <a:ea typeface="Microsoft YaHei" charset="0"/>
                <a:cs typeface="Microsoft YaHei" charset="0"/>
              </a:rPr>
              <a:t>3. Funzionamento interpersonale.</a:t>
            </a:r>
          </a:p>
          <a:p>
            <a:pPr marL="215900" indent="-215900" hangingPunct="1">
              <a:lnSpc>
                <a:spcPct val="100000"/>
              </a:lnSpc>
              <a:buSzPct val="45000"/>
              <a:buFont typeface="Symbol"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200">
                <a:solidFill>
                  <a:srgbClr val="000000"/>
                </a:solidFill>
                <a:latin typeface="Calibri" charset="0"/>
                <a:ea typeface="Microsoft YaHei" charset="0"/>
                <a:cs typeface="Microsoft YaHei" charset="0"/>
              </a:rPr>
              <a:t>4. Controllo degli impulsi.</a:t>
            </a:r>
          </a:p>
        </p:txBody>
      </p:sp>
    </p:spTree>
    <p:extLst>
      <p:ext uri="{BB962C8B-B14F-4D97-AF65-F5344CB8AC3E}">
        <p14:creationId xmlns:p14="http://schemas.microsoft.com/office/powerpoint/2010/main" val="250197482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484188" y="1800225"/>
            <a:ext cx="8229600" cy="4268788"/>
          </a:xfrm>
          <a:prstGeom prst="rect">
            <a:avLst/>
          </a:prstGeom>
          <a:noFill/>
          <a:ln w="9525" cap="flat">
            <a:noFill/>
            <a:round/>
            <a:headEnd/>
            <a:tailEnd/>
          </a:ln>
          <a:effectLst/>
        </p:spPr>
        <p:txBody>
          <a:bodyPr lIns="90000" tIns="45000" rIns="90000" bIns="45000"/>
          <a:lstStyle/>
          <a:p>
            <a:pPr marL="215900" indent="-215900"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È inflessibile e pervasivo in diverse situazioni personali e sociali.</a:t>
            </a:r>
          </a:p>
          <a:p>
            <a:pPr marL="215900" indent="-215900"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Determina disagio clinicamente significativo o compromissione del funzionamento in ambito sociale, lavorativo o in altre aree importanti.</a:t>
            </a:r>
          </a:p>
          <a:p>
            <a:pPr marL="215900" indent="-215900"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È costante, stabile nel tempo e di lunga durata, e si può far risalire l'esordio almeno all'adolescenza o alla prima età adulta</a:t>
            </a:r>
          </a:p>
        </p:txBody>
      </p:sp>
    </p:spTree>
    <p:extLst>
      <p:ext uri="{BB962C8B-B14F-4D97-AF65-F5344CB8AC3E}">
        <p14:creationId xmlns:p14="http://schemas.microsoft.com/office/powerpoint/2010/main" val="305336318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ext Box 1"/>
          <p:cNvSpPr txBox="1">
            <a:spLocks noChangeArrowheads="1"/>
          </p:cNvSpPr>
          <p:nvPr/>
        </p:nvSpPr>
        <p:spPr bwMode="auto">
          <a:xfrm>
            <a:off x="484188" y="1800225"/>
            <a:ext cx="8229600" cy="4268788"/>
          </a:xfrm>
          <a:prstGeom prst="rect">
            <a:avLst/>
          </a:prstGeom>
          <a:noFill/>
          <a:ln w="9525" cap="flat">
            <a:noFill/>
            <a:round/>
            <a:headEnd/>
            <a:tailEnd/>
          </a:ln>
          <a:effectLst/>
        </p:spPr>
        <p:txBody>
          <a:bodyPr lIns="90000" tIns="45000" rIns="90000" bIns="45000"/>
          <a:lstStyle/>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 Non risulta meglio giustificato come manifestazione o conseguenza di un altro disturbo mentale.</a:t>
            </a:r>
          </a:p>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 Non è attribuibile agli effetti fisiologici di una sostanza (per es., una sostanza di abuso, un farmaco) o di un'altra condizione medica (per es., un trauma cranico).</a:t>
            </a:r>
          </a:p>
          <a:p>
            <a:pPr hangingPunct="1">
              <a:lnSpc>
                <a:spcPct val="100000"/>
              </a:lnSpc>
              <a:spcAft>
                <a:spcPts val="142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it-IT" sz="2800">
              <a:solidFill>
                <a:srgbClr val="000000"/>
              </a:solidFill>
              <a:latin typeface="Calibri" charset="0"/>
              <a:ea typeface="Microsoft YaHei" charset="0"/>
              <a:cs typeface="Microsoft YaHei" charset="0"/>
            </a:endParaRPr>
          </a:p>
        </p:txBody>
      </p:sp>
    </p:spTree>
    <p:extLst>
      <p:ext uri="{BB962C8B-B14F-4D97-AF65-F5344CB8AC3E}">
        <p14:creationId xmlns:p14="http://schemas.microsoft.com/office/powerpoint/2010/main" val="44293576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pPr lvl="0"/>
            <a:r>
              <a:rPr lang="en-US" dirty="0"/>
              <a:t>Non </a:t>
            </a:r>
            <a:r>
              <a:rPr lang="en-US" dirty="0" err="1"/>
              <a:t>riesce</a:t>
            </a:r>
            <a:r>
              <a:rPr lang="en-US" dirty="0"/>
              <a:t> a  </a:t>
            </a:r>
            <a:r>
              <a:rPr lang="en-US" dirty="0" err="1"/>
              <a:t>rispet­tare</a:t>
            </a:r>
            <a:r>
              <a:rPr lang="en-US" dirty="0"/>
              <a:t> i  </a:t>
            </a:r>
            <a:r>
              <a:rPr lang="en-US" dirty="0" err="1"/>
              <a:t>turni</a:t>
            </a:r>
            <a:r>
              <a:rPr lang="en-US" dirty="0"/>
              <a:t>  in  </a:t>
            </a:r>
            <a:r>
              <a:rPr lang="en-US" dirty="0" err="1"/>
              <a:t>una</a:t>
            </a:r>
            <a:r>
              <a:rPr lang="en-US" dirty="0"/>
              <a:t>  conversazione,  non è </a:t>
            </a:r>
            <a:r>
              <a:rPr lang="en-US" dirty="0" err="1"/>
              <a:t>capace</a:t>
            </a:r>
            <a:r>
              <a:rPr lang="en-US" dirty="0"/>
              <a:t> di </a:t>
            </a:r>
            <a:r>
              <a:rPr lang="en-US" dirty="0" err="1"/>
              <a:t>spiegarsi</a:t>
            </a:r>
            <a:r>
              <a:rPr lang="en-US" dirty="0"/>
              <a:t> se </a:t>
            </a:r>
            <a:r>
              <a:rPr lang="en-US" dirty="0" err="1"/>
              <a:t>gli</a:t>
            </a:r>
            <a:r>
              <a:rPr lang="en-US" dirty="0"/>
              <a:t> </a:t>
            </a:r>
            <a:r>
              <a:rPr lang="en-US" dirty="0" err="1"/>
              <a:t>altri</a:t>
            </a:r>
            <a:r>
              <a:rPr lang="en-US" dirty="0"/>
              <a:t> non </a:t>
            </a:r>
            <a:r>
              <a:rPr lang="en-US" dirty="0" err="1"/>
              <a:t>comprendono</a:t>
            </a:r>
            <a:r>
              <a:rPr lang="en-US" dirty="0"/>
              <a:t> e, </a:t>
            </a:r>
            <a:r>
              <a:rPr lang="en-US" dirty="0" err="1"/>
              <a:t>soprattutto</a:t>
            </a:r>
            <a:r>
              <a:rPr lang="en-US" dirty="0"/>
              <a:t> </a:t>
            </a:r>
            <a:r>
              <a:rPr lang="en-US" dirty="0" err="1"/>
              <a:t>presenta</a:t>
            </a:r>
            <a:r>
              <a:rPr lang="en-US" dirty="0"/>
              <a:t> </a:t>
            </a:r>
            <a:r>
              <a:rPr lang="en-US" dirty="0" err="1"/>
              <a:t>una</a:t>
            </a:r>
            <a:r>
              <a:rPr lang="en-US" dirty="0"/>
              <a:t> </a:t>
            </a:r>
            <a:r>
              <a:rPr lang="en-US" dirty="0" err="1"/>
              <a:t>mimica</a:t>
            </a:r>
            <a:r>
              <a:rPr lang="en-US" dirty="0"/>
              <a:t> </a:t>
            </a:r>
            <a:r>
              <a:rPr lang="en-US" dirty="0" err="1"/>
              <a:t>ed</a:t>
            </a:r>
            <a:r>
              <a:rPr lang="en-US" dirty="0"/>
              <a:t> </a:t>
            </a:r>
            <a:r>
              <a:rPr lang="en-US" dirty="0" err="1"/>
              <a:t>una</a:t>
            </a:r>
            <a:r>
              <a:rPr lang="en-US" dirty="0"/>
              <a:t> </a:t>
            </a:r>
            <a:r>
              <a:rPr lang="en-US" dirty="0" err="1"/>
              <a:t>gestualità</a:t>
            </a:r>
            <a:r>
              <a:rPr lang="en-US" dirty="0"/>
              <a:t> </a:t>
            </a:r>
            <a:r>
              <a:rPr lang="en-US" dirty="0" err="1"/>
              <a:t>spesso</a:t>
            </a:r>
            <a:r>
              <a:rPr lang="en-US" dirty="0"/>
              <a:t> </a:t>
            </a:r>
            <a:r>
              <a:rPr lang="en-US" dirty="0" err="1"/>
              <a:t>incongrue</a:t>
            </a:r>
            <a:r>
              <a:rPr lang="en-US" dirty="0"/>
              <a:t> con la </a:t>
            </a:r>
            <a:r>
              <a:rPr lang="en-US" dirty="0" err="1"/>
              <a:t>comunicazione</a:t>
            </a:r>
            <a:r>
              <a:rPr lang="en-US" dirty="0"/>
              <a:t> </a:t>
            </a:r>
            <a:r>
              <a:rPr lang="en-US" dirty="0" err="1"/>
              <a:t>che</a:t>
            </a:r>
            <a:r>
              <a:rPr lang="en-US" dirty="0"/>
              <a:t> </a:t>
            </a:r>
            <a:r>
              <a:rPr lang="en-US" dirty="0" err="1"/>
              <a:t>vorrebbe</a:t>
            </a:r>
            <a:r>
              <a:rPr lang="en-US" dirty="0"/>
              <a:t> </a:t>
            </a:r>
            <a:r>
              <a:rPr lang="en-US" dirty="0" err="1"/>
              <a:t>esprimere</a:t>
            </a:r>
            <a:r>
              <a:rPr lang="en-US" dirty="0"/>
              <a:t>.</a:t>
            </a:r>
          </a:p>
          <a:p>
            <a:pPr lvl="0"/>
            <a:r>
              <a:rPr lang="en-US" dirty="0"/>
              <a:t>Ha </a:t>
            </a:r>
            <a:r>
              <a:rPr lang="en-US" dirty="0" err="1"/>
              <a:t>difficoltà</a:t>
            </a:r>
            <a:r>
              <a:rPr lang="en-US" dirty="0"/>
              <a:t> a </a:t>
            </a:r>
            <a:r>
              <a:rPr lang="en-US" dirty="0" err="1"/>
              <a:t>comprendere</a:t>
            </a:r>
            <a:r>
              <a:rPr lang="en-US" dirty="0"/>
              <a:t> le </a:t>
            </a:r>
            <a:r>
              <a:rPr lang="en-US" dirty="0" err="1"/>
              <a:t>metafore</a:t>
            </a:r>
            <a:r>
              <a:rPr lang="en-US" dirty="0"/>
              <a:t> , le </a:t>
            </a:r>
            <a:r>
              <a:rPr lang="en-US" dirty="0" err="1"/>
              <a:t>battute</a:t>
            </a:r>
            <a:r>
              <a:rPr lang="en-US" dirty="0"/>
              <a:t> di </a:t>
            </a:r>
            <a:r>
              <a:rPr lang="en-US" dirty="0" err="1"/>
              <a:t>spirito</a:t>
            </a:r>
            <a:r>
              <a:rPr lang="en-US" dirty="0"/>
              <a:t>, le </a:t>
            </a:r>
            <a:r>
              <a:rPr lang="en-US" dirty="0" err="1"/>
              <a:t>frasi</a:t>
            </a:r>
            <a:r>
              <a:rPr lang="en-US" dirty="0"/>
              <a:t> </a:t>
            </a:r>
            <a:r>
              <a:rPr lang="en-US" dirty="0" err="1"/>
              <a:t>ironiche</a:t>
            </a:r>
            <a:r>
              <a:rPr lang="en-US" dirty="0"/>
              <a:t> </a:t>
            </a:r>
            <a:r>
              <a:rPr lang="en-US" dirty="0" err="1"/>
              <a:t>il</a:t>
            </a:r>
            <a:r>
              <a:rPr lang="en-US" dirty="0"/>
              <a:t> cui </a:t>
            </a:r>
            <a:r>
              <a:rPr lang="en-US" dirty="0" err="1"/>
              <a:t>significato</a:t>
            </a:r>
            <a:r>
              <a:rPr lang="en-US" dirty="0"/>
              <a:t> </a:t>
            </a:r>
            <a:r>
              <a:rPr lang="en-US" dirty="0" err="1"/>
              <a:t>dipende</a:t>
            </a:r>
            <a:r>
              <a:rPr lang="en-US" dirty="0"/>
              <a:t> in gran parte </a:t>
            </a:r>
            <a:r>
              <a:rPr lang="en-US" dirty="0" err="1"/>
              <a:t>dalla</a:t>
            </a:r>
            <a:r>
              <a:rPr lang="en-US" dirty="0"/>
              <a:t> </a:t>
            </a:r>
            <a:r>
              <a:rPr lang="en-US" dirty="0" err="1"/>
              <a:t>intonazione</a:t>
            </a:r>
            <a:r>
              <a:rPr lang="en-US" dirty="0"/>
              <a:t> e dal </a:t>
            </a:r>
            <a:r>
              <a:rPr lang="en-US" dirty="0" err="1"/>
              <a:t>contesto</a:t>
            </a:r>
            <a:r>
              <a:rPr lang="en-US" dirty="0"/>
              <a:t>.</a:t>
            </a:r>
          </a:p>
          <a:p>
            <a:endParaRPr lang="it-IT" dirty="0"/>
          </a:p>
          <a:p>
            <a:endParaRPr lang="it-IT" dirty="0"/>
          </a:p>
          <a:p>
            <a:endParaRPr lang="it-IT" dirty="0"/>
          </a:p>
        </p:txBody>
      </p:sp>
    </p:spTree>
    <p:extLst>
      <p:ext uri="{BB962C8B-B14F-4D97-AF65-F5344CB8AC3E}">
        <p14:creationId xmlns:p14="http://schemas.microsoft.com/office/powerpoint/2010/main" val="1587496791"/>
      </p:ext>
    </p:extLst>
  </p:cSld>
  <p:clrMapOvr>
    <a:masterClrMapping/>
  </p:clrMapOvr>
</p:sld>
</file>

<file path=ppt/slides/slide1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ext Box 1"/>
          <p:cNvSpPr txBox="1">
            <a:spLocks noChangeArrowheads="1"/>
          </p:cNvSpPr>
          <p:nvPr/>
        </p:nvSpPr>
        <p:spPr bwMode="auto">
          <a:xfrm>
            <a:off x="685800" y="2130425"/>
            <a:ext cx="7772400" cy="1470025"/>
          </a:xfrm>
          <a:prstGeom prst="rect">
            <a:avLst/>
          </a:prstGeom>
          <a:noFill/>
          <a:ln w="9525" cap="flat">
            <a:noFill/>
            <a:round/>
            <a:headEnd/>
            <a:tailEnd/>
          </a:ln>
          <a:effectLst/>
        </p:spPr>
        <p:txBody>
          <a:bodyPr/>
          <a:lstStyle/>
          <a:p>
            <a:pPr algn="ctr" hangingPunct="1">
              <a:lnSpc>
                <a:spcPct val="10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600" b="1" dirty="0">
                <a:solidFill>
                  <a:srgbClr val="000000"/>
                </a:solidFill>
                <a:latin typeface="Tahoma" pitchFamily="32" charset="0"/>
                <a:ea typeface="Microsoft YaHei" charset="0"/>
                <a:cs typeface="Microsoft YaHei" charset="0"/>
              </a:rPr>
              <a:t>Disturbi di Personalità</a:t>
            </a:r>
            <a:br>
              <a:rPr lang="it-IT" sz="3600" b="1" dirty="0">
                <a:solidFill>
                  <a:srgbClr val="000000"/>
                </a:solidFill>
                <a:latin typeface="Tahoma" pitchFamily="32" charset="0"/>
                <a:ea typeface="Microsoft YaHei" charset="0"/>
                <a:cs typeface="Microsoft YaHei" charset="0"/>
              </a:rPr>
            </a:br>
            <a:r>
              <a:rPr lang="it-IT" sz="3600" b="1" dirty="0">
                <a:solidFill>
                  <a:srgbClr val="000000"/>
                </a:solidFill>
                <a:latin typeface="Tahoma" pitchFamily="32" charset="0"/>
                <a:ea typeface="Microsoft YaHei" charset="0"/>
                <a:cs typeface="Microsoft YaHei" charset="0"/>
              </a:rPr>
              <a:t>Aspetti diagnostici</a:t>
            </a:r>
          </a:p>
        </p:txBody>
      </p:sp>
      <p:sp>
        <p:nvSpPr>
          <p:cNvPr id="8194" name="Text Box 2"/>
          <p:cNvSpPr txBox="1">
            <a:spLocks noChangeArrowheads="1"/>
          </p:cNvSpPr>
          <p:nvPr/>
        </p:nvSpPr>
        <p:spPr bwMode="auto">
          <a:xfrm>
            <a:off x="1371600" y="3886200"/>
            <a:ext cx="6400800" cy="1752600"/>
          </a:xfrm>
          <a:prstGeom prst="rect">
            <a:avLst/>
          </a:prstGeom>
          <a:noFill/>
          <a:ln w="9525" cap="flat">
            <a:noFill/>
            <a:round/>
            <a:headEnd/>
            <a:tailEnd/>
          </a:ln>
          <a:effectLst/>
        </p:spPr>
        <p:txBody>
          <a:bodyPr lIns="90000" tIns="45000" rIns="90000" bIns="45000"/>
          <a:lstStyle/>
          <a:p>
            <a:pPr algn="ctr">
              <a:tabLst>
                <a:tab pos="723900" algn="l"/>
                <a:tab pos="1447800" algn="l"/>
                <a:tab pos="2171700" algn="l"/>
                <a:tab pos="2895600" algn="l"/>
                <a:tab pos="3619500" algn="l"/>
                <a:tab pos="4343400" algn="l"/>
                <a:tab pos="5067300" algn="l"/>
                <a:tab pos="5791200" algn="l"/>
              </a:tabLst>
            </a:pPr>
            <a:r>
              <a:rPr lang="it-IT" sz="3200" dirty="0">
                <a:solidFill>
                  <a:schemeClr val="bg1">
                    <a:lumMod val="50000"/>
                  </a:schemeClr>
                </a:solidFill>
                <a:latin typeface="+mn-lt"/>
              </a:rPr>
              <a:t>Lezione 56 -2 </a:t>
            </a:r>
          </a:p>
        </p:txBody>
      </p:sp>
    </p:spTree>
    <p:extLst>
      <p:ext uri="{BB962C8B-B14F-4D97-AF65-F5344CB8AC3E}">
        <p14:creationId xmlns:p14="http://schemas.microsoft.com/office/powerpoint/2010/main" val="395463649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ext Box 1"/>
          <p:cNvSpPr txBox="1">
            <a:spLocks noChangeArrowheads="1"/>
          </p:cNvSpPr>
          <p:nvPr/>
        </p:nvSpPr>
        <p:spPr bwMode="auto">
          <a:xfrm>
            <a:off x="503238" y="1800225"/>
            <a:ext cx="8351837" cy="4662488"/>
          </a:xfrm>
          <a:prstGeom prst="rect">
            <a:avLst/>
          </a:prstGeom>
          <a:noFill/>
          <a:ln w="9525" cap="flat">
            <a:noFill/>
            <a:round/>
            <a:headEnd/>
            <a:tailEnd/>
          </a:ln>
          <a:effectLst/>
        </p:spPr>
        <p:txBody>
          <a:bodyPr lIns="90000" tIns="45000" rIns="90000" bIns="45000"/>
          <a:lstStyle/>
          <a:p>
            <a:pPr>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dirty="0">
                <a:solidFill>
                  <a:srgbClr val="000000"/>
                </a:solidFill>
                <a:latin typeface="Calibri" charset="0"/>
                <a:ea typeface="Microsoft YaHei" charset="0"/>
                <a:cs typeface="Microsoft YaHei" charset="0"/>
              </a:rPr>
              <a:t> </a:t>
            </a:r>
            <a:r>
              <a:rPr lang="it-IT" sz="2400" dirty="0">
                <a:solidFill>
                  <a:srgbClr val="000000"/>
                </a:solidFill>
                <a:latin typeface="Calibri" charset="0"/>
                <a:ea typeface="Microsoft YaHei" charset="0"/>
                <a:cs typeface="Microsoft YaHei" charset="0"/>
              </a:rPr>
              <a:t>Compito del clinico è valutare la stabilità dei tratti di personalità nel tempo e in diverse situazioni, distinguendo i tratti che definiscono questi disturbi da caratteristiche che emergono in risposta a specifici eventi situazionali stressanti o stati mentali transitori (per es., disturbi bipolare, depressivo o d’ansia; intossicazione da sostanze).</a:t>
            </a:r>
          </a:p>
          <a:p>
            <a:pPr>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400" dirty="0">
                <a:solidFill>
                  <a:srgbClr val="000000"/>
                </a:solidFill>
                <a:latin typeface="Calibri" charset="0"/>
                <a:ea typeface="Microsoft YaHei" charset="0"/>
                <a:cs typeface="Microsoft YaHei" charset="0"/>
              </a:rPr>
              <a:t> La valutazione può essere complicata dal fatto che l'individuo può non considerare problematiche le caratteristiche che definiscono un disturbo di personalità  (cioè i tratti sono spesso </a:t>
            </a:r>
            <a:r>
              <a:rPr lang="it-IT" sz="2400" dirty="0" err="1">
                <a:solidFill>
                  <a:srgbClr val="000000"/>
                </a:solidFill>
                <a:latin typeface="Calibri" charset="0"/>
                <a:ea typeface="Microsoft YaHei" charset="0"/>
                <a:cs typeface="Microsoft YaHei" charset="0"/>
              </a:rPr>
              <a:t>egosintonici</a:t>
            </a:r>
            <a:r>
              <a:rPr lang="it-IT" sz="2400" dirty="0">
                <a:solidFill>
                  <a:srgbClr val="000000"/>
                </a:solidFill>
                <a:latin typeface="Calibri" charset="0"/>
                <a:ea typeface="Microsoft YaHei" charset="0"/>
                <a:cs typeface="Microsoft YaHei" charset="0"/>
              </a:rPr>
              <a:t>).  </a:t>
            </a:r>
          </a:p>
        </p:txBody>
      </p:sp>
    </p:spTree>
    <p:extLst>
      <p:ext uri="{BB962C8B-B14F-4D97-AF65-F5344CB8AC3E}">
        <p14:creationId xmlns:p14="http://schemas.microsoft.com/office/powerpoint/2010/main" val="426656829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ext Box 1"/>
          <p:cNvSpPr txBox="1">
            <a:spLocks noChangeArrowheads="1"/>
          </p:cNvSpPr>
          <p:nvPr/>
        </p:nvSpPr>
        <p:spPr bwMode="auto">
          <a:xfrm>
            <a:off x="431800" y="1893888"/>
            <a:ext cx="8351838" cy="4662487"/>
          </a:xfrm>
          <a:prstGeom prst="rect">
            <a:avLst/>
          </a:prstGeom>
          <a:noFill/>
          <a:ln w="9525" cap="flat">
            <a:noFill/>
            <a:round/>
            <a:headEnd/>
            <a:tailEnd/>
          </a:ln>
          <a:effectLst/>
        </p:spPr>
        <p:txBody>
          <a:bodyPr lIns="90000" tIns="45000" rIns="90000" bIns="45000"/>
          <a:lstStyle/>
          <a:p>
            <a:pPr marL="215900" indent="-215900" hangingPunct="1">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400" dirty="0">
                <a:solidFill>
                  <a:srgbClr val="000000"/>
                </a:solidFill>
                <a:latin typeface="Calibri" charset="0"/>
                <a:ea typeface="Microsoft YaHei" charset="0"/>
                <a:cs typeface="Microsoft YaHei" charset="0"/>
              </a:rPr>
              <a:t>Per diagnosticare un disturbo di personalità in un individuo con meno di 18 armi di età, le caratteristiche devono essere presenti per almeno 1 anno. L’unica eccezione è rappresentata dal disturbo antisociale di personalità.</a:t>
            </a:r>
          </a:p>
          <a:p>
            <a:pPr marL="215900" indent="-215900" hangingPunct="1">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400" dirty="0">
                <a:solidFill>
                  <a:srgbClr val="000000"/>
                </a:solidFill>
                <a:latin typeface="Calibri" charset="0"/>
                <a:ea typeface="Microsoft YaHei" charset="0"/>
                <a:cs typeface="Microsoft YaHei" charset="0"/>
              </a:rPr>
              <a:t>La comparsa di una modificazione della personalità in età adulta, o più tardi nel corso della vita, giustifica un’attenta valutazione per determinare se sia presente una modificazione della personalità dovuta a un’altra condizione medica o a un disturbo da uso di sostanze non riconosciuto.  </a:t>
            </a:r>
          </a:p>
        </p:txBody>
      </p:sp>
    </p:spTree>
    <p:extLst>
      <p:ext uri="{BB962C8B-B14F-4D97-AF65-F5344CB8AC3E}">
        <p14:creationId xmlns:p14="http://schemas.microsoft.com/office/powerpoint/2010/main" val="222937448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ext Box 1"/>
          <p:cNvSpPr txBox="1">
            <a:spLocks noChangeArrowheads="1"/>
          </p:cNvSpPr>
          <p:nvPr/>
        </p:nvSpPr>
        <p:spPr bwMode="auto">
          <a:xfrm>
            <a:off x="484188" y="1908175"/>
            <a:ext cx="8229600" cy="4268788"/>
          </a:xfrm>
          <a:prstGeom prst="rect">
            <a:avLst/>
          </a:prstGeom>
          <a:noFill/>
          <a:ln w="9525" cap="flat">
            <a:noFill/>
            <a:round/>
            <a:headEnd/>
            <a:tailEnd/>
          </a:ln>
          <a:effectLst/>
        </p:spPr>
        <p:txBody>
          <a:bodyPr lIns="90000" tIns="45000" rIns="90000" bIns="45000"/>
          <a:lstStyle/>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 Alcuni disturbi di personalità (per es., disturbo antisociale di personalità) vengono diagnosticati più frequentemente nei maschi. Altri (per es., disturbi borderline, istrionico e dipendente di personalità) nelle femmine. </a:t>
            </a:r>
          </a:p>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 La cautela nella valutazione è utile per non sovradiagnosticare o sottodiagnosticare certi disturbi di personalità nelle femmine o nei maschi a causa di stereotipi sociali che riguardano i tipici ruoli e comportamenti legati al genere.</a:t>
            </a:r>
          </a:p>
        </p:txBody>
      </p:sp>
    </p:spTree>
    <p:extLst>
      <p:ext uri="{BB962C8B-B14F-4D97-AF65-F5344CB8AC3E}">
        <p14:creationId xmlns:p14="http://schemas.microsoft.com/office/powerpoint/2010/main" val="386337096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ext Box 1"/>
          <p:cNvSpPr txBox="1">
            <a:spLocks noChangeArrowheads="1"/>
          </p:cNvSpPr>
          <p:nvPr/>
        </p:nvSpPr>
        <p:spPr bwMode="auto">
          <a:xfrm>
            <a:off x="287338" y="1658938"/>
            <a:ext cx="8640762" cy="4268787"/>
          </a:xfrm>
          <a:prstGeom prst="rect">
            <a:avLst/>
          </a:prstGeom>
          <a:noFill/>
          <a:ln w="9525" cap="flat">
            <a:noFill/>
            <a:round/>
            <a:headEnd/>
            <a:tailEnd/>
          </a:ln>
          <a:effectLst/>
        </p:spPr>
        <p:txBody>
          <a:bodyPr lIns="90000" tIns="45000" rIns="90000" bIns="45000"/>
          <a:lstStyle/>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dirty="0">
                <a:solidFill>
                  <a:srgbClr val="000000"/>
                </a:solidFill>
                <a:latin typeface="Calibri" charset="0"/>
                <a:ea typeface="Microsoft YaHei" charset="0"/>
                <a:cs typeface="Microsoft YaHei" charset="0"/>
              </a:rPr>
              <a:t> Nel DSM-IV veniva utilizzato un approccio diagnostico categoriale, secondo cui i DP rappresentano sindromi cliniche che sono distinte qualitativamente. </a:t>
            </a:r>
          </a:p>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dirty="0">
                <a:solidFill>
                  <a:srgbClr val="000000"/>
                </a:solidFill>
                <a:latin typeface="Calibri" charset="0"/>
                <a:ea typeface="Microsoft YaHei" charset="0"/>
                <a:cs typeface="Microsoft YaHei" charset="0"/>
              </a:rPr>
              <a:t> Il DSM 5 si basa su una prospettiva dimensionale, secondo la quale i DP costituiscono varianti disadattive di tratti di personalità che si confondono in modo impercettibile con la normalità e tra loro. Possiamo quindi vedere i cluster del DSM-IV (strano-eccentrico, amplificativo-emotivo e ansioso-timoroso) come dimensioni rappresentative di spettri di disfunzioni personologiche su un continuum con altri disturbi mentali</a:t>
            </a:r>
            <a:r>
              <a:rPr lang="it-IT" dirty="0">
                <a:solidFill>
                  <a:srgbClr val="000000"/>
                </a:solidFill>
                <a:latin typeface="Calibri" charset="0"/>
                <a:ea typeface="Microsoft YaHei" charset="0"/>
                <a:cs typeface="Microsoft YaHei" charset="0"/>
              </a:rPr>
              <a:t>. </a:t>
            </a:r>
          </a:p>
        </p:txBody>
      </p:sp>
    </p:spTree>
    <p:extLst>
      <p:ext uri="{BB962C8B-B14F-4D97-AF65-F5344CB8AC3E}">
        <p14:creationId xmlns:p14="http://schemas.microsoft.com/office/powerpoint/2010/main" val="54183358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ext Box 1"/>
          <p:cNvSpPr txBox="1">
            <a:spLocks noChangeArrowheads="1"/>
          </p:cNvSpPr>
          <p:nvPr/>
        </p:nvSpPr>
        <p:spPr bwMode="auto">
          <a:xfrm>
            <a:off x="685800" y="2130425"/>
            <a:ext cx="7772400" cy="1470025"/>
          </a:xfrm>
          <a:prstGeom prst="rect">
            <a:avLst/>
          </a:prstGeom>
          <a:noFill/>
          <a:ln w="9525" cap="flat">
            <a:noFill/>
            <a:round/>
            <a:headEnd/>
            <a:tailEnd/>
          </a:ln>
          <a:effectLst/>
        </p:spPr>
        <p:txBody>
          <a:bodyPr/>
          <a:lstStyle/>
          <a:p>
            <a:pPr algn="ctr" hangingPunct="1">
              <a:lnSpc>
                <a:spcPct val="10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600" b="1" dirty="0">
                <a:solidFill>
                  <a:srgbClr val="000000"/>
                </a:solidFill>
                <a:latin typeface="Tahoma" pitchFamily="32" charset="0"/>
                <a:ea typeface="Microsoft YaHei" charset="0"/>
                <a:cs typeface="Microsoft YaHei" charset="0"/>
              </a:rPr>
              <a:t>Disturbi di Personalità</a:t>
            </a:r>
            <a:br>
              <a:rPr lang="it-IT" sz="3600" b="1" dirty="0">
                <a:solidFill>
                  <a:srgbClr val="000000"/>
                </a:solidFill>
                <a:latin typeface="Tahoma" pitchFamily="32" charset="0"/>
                <a:ea typeface="Microsoft YaHei" charset="0"/>
                <a:cs typeface="Microsoft YaHei" charset="0"/>
              </a:rPr>
            </a:br>
            <a:r>
              <a:rPr lang="it-IT" sz="3600" b="1" dirty="0">
                <a:solidFill>
                  <a:srgbClr val="000000"/>
                </a:solidFill>
                <a:latin typeface="Tahoma" pitchFamily="32" charset="0"/>
                <a:ea typeface="Microsoft YaHei" charset="0"/>
                <a:cs typeface="Microsoft YaHei" charset="0"/>
              </a:rPr>
              <a:t>Aspetti diagnostici. Criteri di esclusione</a:t>
            </a:r>
          </a:p>
        </p:txBody>
      </p:sp>
      <p:sp>
        <p:nvSpPr>
          <p:cNvPr id="13314" name="Text Box 2"/>
          <p:cNvSpPr txBox="1">
            <a:spLocks noChangeArrowheads="1"/>
          </p:cNvSpPr>
          <p:nvPr/>
        </p:nvSpPr>
        <p:spPr bwMode="auto">
          <a:xfrm>
            <a:off x="1371600" y="3886200"/>
            <a:ext cx="6400800" cy="1752600"/>
          </a:xfrm>
          <a:prstGeom prst="rect">
            <a:avLst/>
          </a:prstGeom>
          <a:noFill/>
          <a:ln w="9525" cap="flat">
            <a:noFill/>
            <a:round/>
            <a:headEnd/>
            <a:tailEnd/>
          </a:ln>
          <a:effectLst/>
        </p:spPr>
        <p:txBody>
          <a:bodyPr lIns="90000" tIns="45000" rIns="90000" bIns="45000"/>
          <a:lstStyle/>
          <a:p>
            <a:pPr algn="ctr" hangingPunct="1">
              <a:lnSpc>
                <a:spcPct val="100000"/>
              </a:lnSpc>
              <a:buClrTx/>
              <a:buFontTx/>
              <a:buNone/>
              <a:tabLst>
                <a:tab pos="723900" algn="l"/>
                <a:tab pos="1447800" algn="l"/>
                <a:tab pos="2171700" algn="l"/>
                <a:tab pos="2895600" algn="l"/>
                <a:tab pos="3619500" algn="l"/>
                <a:tab pos="4343400" algn="l"/>
                <a:tab pos="5067300" algn="l"/>
                <a:tab pos="5791200" algn="l"/>
              </a:tabLst>
            </a:pPr>
            <a:r>
              <a:rPr lang="it-IT" sz="3200" dirty="0">
                <a:solidFill>
                  <a:schemeClr val="bg1">
                    <a:lumMod val="50000"/>
                  </a:schemeClr>
                </a:solidFill>
                <a:latin typeface="+mn-lt"/>
                <a:ea typeface="Microsoft YaHei" charset="0"/>
                <a:cs typeface="Microsoft YaHei" charset="0"/>
              </a:rPr>
              <a:t>Lezione 56 -3 </a:t>
            </a:r>
          </a:p>
        </p:txBody>
      </p:sp>
    </p:spTree>
    <p:extLst>
      <p:ext uri="{BB962C8B-B14F-4D97-AF65-F5344CB8AC3E}">
        <p14:creationId xmlns:p14="http://schemas.microsoft.com/office/powerpoint/2010/main" val="427355689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1"/>
          <p:cNvSpPr txBox="1">
            <a:spLocks noChangeArrowheads="1"/>
          </p:cNvSpPr>
          <p:nvPr/>
        </p:nvSpPr>
        <p:spPr bwMode="auto">
          <a:xfrm>
            <a:off x="360363" y="1827213"/>
            <a:ext cx="8640762" cy="4268787"/>
          </a:xfrm>
          <a:prstGeom prst="rect">
            <a:avLst/>
          </a:prstGeom>
          <a:noFill/>
          <a:ln w="9525" cap="flat">
            <a:noFill/>
            <a:round/>
            <a:headEnd/>
            <a:tailEnd/>
          </a:ln>
          <a:effectLst/>
        </p:spPr>
        <p:txBody>
          <a:bodyPr lIns="90000" tIns="45000" rIns="90000" bIns="45000"/>
          <a:lstStyle/>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pattern non risulta meglio giustificato come manifestazione o conseguenza di un altro disturbo mentale.</a:t>
            </a:r>
          </a:p>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Per i tre disturbi di personalità che possono essere correlati con i disturbi psicotici (cioè paranoide, schizoide e schizotipico) il pattern di comportamento non deve essere comparso solo durante il decorso di una schizofrenia, di un disturbo bipolare o depressivo con manifestazioni psicotiche, o di un altro disturbo psicotico. Se un individuo presenta un disturbo mentale persistente (per es., schizofrenia) preceduto da un preesistente disturbo di personalità, verrebbe registrato anche il disturbo di personalità, seguito da “premorboso” tra parentesi.</a:t>
            </a:r>
          </a:p>
        </p:txBody>
      </p:sp>
    </p:spTree>
    <p:extLst>
      <p:ext uri="{BB962C8B-B14F-4D97-AF65-F5344CB8AC3E}">
        <p14:creationId xmlns:p14="http://schemas.microsoft.com/office/powerpoint/2010/main" val="258543950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 Box 1"/>
          <p:cNvSpPr txBox="1">
            <a:spLocks noChangeArrowheads="1"/>
          </p:cNvSpPr>
          <p:nvPr/>
        </p:nvSpPr>
        <p:spPr bwMode="auto">
          <a:xfrm>
            <a:off x="484188" y="1800225"/>
            <a:ext cx="8229600" cy="4268788"/>
          </a:xfrm>
          <a:prstGeom prst="rect">
            <a:avLst/>
          </a:prstGeom>
          <a:noFill/>
          <a:ln w="9525" cap="flat">
            <a:noFill/>
            <a:round/>
            <a:headEnd/>
            <a:tailEnd/>
          </a:ln>
          <a:effectLst/>
        </p:spPr>
        <p:txBody>
          <a:bodyPr lIns="90000" tIns="45000" rIns="90000" bIns="45000"/>
          <a:lstStyle/>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clinico deve essere cauto nel diagnosticare i disturbi di personalità durante un episodio di un disturbo d’ansia o di un disturbo depressivo, poiché vi sono caratteristiche sintomatologiche trasversali che mimano tratti di personalità.</a:t>
            </a:r>
          </a:p>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Quando le modificazioni della personalità appaiono e persistono dopo l'esposizione a uno stress estremo, andrebbe presa in considerazione una diagnosi di disturbo da stress post-traumatico.</a:t>
            </a:r>
          </a:p>
        </p:txBody>
      </p:sp>
    </p:spTree>
    <p:extLst>
      <p:ext uri="{BB962C8B-B14F-4D97-AF65-F5344CB8AC3E}">
        <p14:creationId xmlns:p14="http://schemas.microsoft.com/office/powerpoint/2010/main" val="86371085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 Box 1"/>
          <p:cNvSpPr txBox="1">
            <a:spLocks noChangeArrowheads="1"/>
          </p:cNvSpPr>
          <p:nvPr/>
        </p:nvSpPr>
        <p:spPr bwMode="auto">
          <a:xfrm>
            <a:off x="484188" y="1797050"/>
            <a:ext cx="8229600" cy="4268788"/>
          </a:xfrm>
          <a:prstGeom prst="rect">
            <a:avLst/>
          </a:prstGeom>
          <a:noFill/>
          <a:ln w="9525" cap="flat">
            <a:noFill/>
            <a:round/>
            <a:headEnd/>
            <a:tailEnd/>
          </a:ln>
          <a:effectLst/>
        </p:spPr>
        <p:txBody>
          <a:bodyPr lIns="90000" tIns="45000" rIns="90000" bIns="45000"/>
          <a:lstStyle/>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dirty="0">
                <a:solidFill>
                  <a:srgbClr val="000000"/>
                </a:solidFill>
                <a:latin typeface="Calibri" charset="0"/>
                <a:ea typeface="Microsoft YaHei" charset="0"/>
                <a:cs typeface="Microsoft YaHei" charset="0"/>
              </a:rPr>
              <a:t> Quando un individuo è affetto da un disturbo da uso di sostanze, per fare diagnosi è importante non basarsi esclusivamente sui comportamenti conseguenti all’intossicazione o all’astinenza da sostanze, o che sono collegati ad attività finalizzate a sostenere l’uso di sostanze (per es., comportamento antisociale).</a:t>
            </a:r>
          </a:p>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dirty="0">
                <a:solidFill>
                  <a:srgbClr val="000000"/>
                </a:solidFill>
                <a:latin typeface="Calibri" charset="0"/>
                <a:ea typeface="Microsoft YaHei" charset="0"/>
                <a:cs typeface="Microsoft YaHei" charset="0"/>
              </a:rPr>
              <a:t> </a:t>
            </a:r>
          </a:p>
        </p:txBody>
      </p:sp>
    </p:spTree>
    <p:extLst>
      <p:ext uri="{BB962C8B-B14F-4D97-AF65-F5344CB8AC3E}">
        <p14:creationId xmlns:p14="http://schemas.microsoft.com/office/powerpoint/2010/main" val="413647028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11560" y="1700808"/>
            <a:ext cx="8064896" cy="2677656"/>
          </a:xfrm>
          <a:prstGeom prst="rect">
            <a:avLst/>
          </a:prstGeom>
        </p:spPr>
        <p:txBody>
          <a:bodyPr wrap="square">
            <a:spAutoFit/>
          </a:bodyPr>
          <a:lstStyle/>
          <a:p>
            <a:r>
              <a:rPr lang="it-IT" sz="2800" dirty="0"/>
              <a:t>Quando nella personalità insorgono cambiamenti duraturi come risultato degli effetti fisiologici di un’altra condizione medica (per es., tumore cerebrale), si dovrebbe considerare una diagnosi di modificazione della personalità dovuta a un’altra condizione medica.</a:t>
            </a:r>
          </a:p>
        </p:txBody>
      </p:sp>
    </p:spTree>
    <p:extLst>
      <p:ext uri="{BB962C8B-B14F-4D97-AF65-F5344CB8AC3E}">
        <p14:creationId xmlns:p14="http://schemas.microsoft.com/office/powerpoint/2010/main" val="231530889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Per </a:t>
            </a:r>
            <a:r>
              <a:rPr lang="en-US" dirty="0" err="1"/>
              <a:t>essere</a:t>
            </a:r>
            <a:r>
              <a:rPr lang="en-US" dirty="0"/>
              <a:t> </a:t>
            </a:r>
            <a:r>
              <a:rPr lang="en-US" dirty="0" err="1"/>
              <a:t>diagnosticabili</a:t>
            </a:r>
            <a:r>
              <a:rPr lang="en-US" dirty="0"/>
              <a:t> i deficit </a:t>
            </a:r>
            <a:r>
              <a:rPr lang="en-US" dirty="0" err="1"/>
              <a:t>devono</a:t>
            </a:r>
            <a:r>
              <a:rPr lang="en-US" dirty="0"/>
              <a:t> </a:t>
            </a:r>
            <a:r>
              <a:rPr lang="en-US" dirty="0" err="1"/>
              <a:t>causare</a:t>
            </a:r>
            <a:r>
              <a:rPr lang="en-US" dirty="0"/>
              <a:t> </a:t>
            </a:r>
            <a:r>
              <a:rPr lang="en-US" dirty="0" err="1"/>
              <a:t>limitazioni</a:t>
            </a:r>
            <a:r>
              <a:rPr lang="en-US" dirty="0"/>
              <a:t> </a:t>
            </a:r>
            <a:r>
              <a:rPr lang="en-US" dirty="0" err="1"/>
              <a:t>significative</a:t>
            </a:r>
            <a:r>
              <a:rPr lang="en-US" dirty="0"/>
              <a:t> </a:t>
            </a:r>
            <a:r>
              <a:rPr lang="en-US" dirty="0" err="1"/>
              <a:t>nelle</a:t>
            </a:r>
            <a:r>
              <a:rPr lang="en-US" dirty="0"/>
              <a:t>  </a:t>
            </a:r>
            <a:r>
              <a:rPr lang="en-US" dirty="0" err="1"/>
              <a:t>relazioni</a:t>
            </a:r>
            <a:r>
              <a:rPr lang="en-US" dirty="0"/>
              <a:t> </a:t>
            </a:r>
            <a:r>
              <a:rPr lang="en-US" dirty="0" err="1"/>
              <a:t>sociali</a:t>
            </a:r>
            <a:r>
              <a:rPr lang="en-US" dirty="0"/>
              <a:t>, </a:t>
            </a:r>
            <a:r>
              <a:rPr lang="en-US" dirty="0" err="1"/>
              <a:t>nel</a:t>
            </a:r>
            <a:r>
              <a:rPr lang="en-US" dirty="0"/>
              <a:t> </a:t>
            </a:r>
            <a:r>
              <a:rPr lang="en-US" dirty="0" err="1"/>
              <a:t>rendimento</a:t>
            </a:r>
            <a:r>
              <a:rPr lang="en-US" dirty="0"/>
              <a:t> </a:t>
            </a:r>
            <a:r>
              <a:rPr lang="en-US" dirty="0" err="1"/>
              <a:t>scolastico</a:t>
            </a:r>
            <a:r>
              <a:rPr lang="en-US" dirty="0"/>
              <a:t> o </a:t>
            </a:r>
            <a:r>
              <a:rPr lang="en-US" dirty="0" err="1"/>
              <a:t>nelle</a:t>
            </a:r>
            <a:r>
              <a:rPr lang="en-US" dirty="0"/>
              <a:t> </a:t>
            </a:r>
            <a:r>
              <a:rPr lang="en-US" dirty="0" err="1"/>
              <a:t>prestazioni</a:t>
            </a:r>
            <a:r>
              <a:rPr lang="en-US" dirty="0"/>
              <a:t> </a:t>
            </a:r>
            <a:r>
              <a:rPr lang="en-US" dirty="0" err="1"/>
              <a:t>professionali</a:t>
            </a:r>
            <a:r>
              <a:rPr lang="en-US" dirty="0"/>
              <a:t>.</a:t>
            </a:r>
            <a:endParaRPr lang="it-IT" dirty="0"/>
          </a:p>
          <a:p>
            <a:pPr lvl="0"/>
            <a:r>
              <a:rPr lang="it-IT" dirty="0"/>
              <a:t>Il disturbo inizia presto nella vita del bambino, ma poi diventa evidente man mano che le relazioni sociali si fanno più intense e complesse.  </a:t>
            </a:r>
          </a:p>
        </p:txBody>
      </p:sp>
    </p:spTree>
    <p:extLst>
      <p:ext uri="{BB962C8B-B14F-4D97-AF65-F5344CB8AC3E}">
        <p14:creationId xmlns:p14="http://schemas.microsoft.com/office/powerpoint/2010/main" val="4266700581"/>
      </p:ext>
    </p:extLst>
  </p:cSld>
  <p:clrMapOvr>
    <a:masterClrMapping/>
  </p:clrMapOvr>
</p:sld>
</file>

<file path=ppt/slides/slide1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di personalità</a:t>
            </a:r>
            <a:endParaRPr dirty="0"/>
          </a:p>
        </p:txBody>
      </p:sp>
      <p:sp>
        <p:nvSpPr>
          <p:cNvPr id="8" name="Sottotitolo 7"/>
          <p:cNvSpPr>
            <a:spLocks noGrp="1"/>
          </p:cNvSpPr>
          <p:nvPr>
            <p:ph type="subTitle" idx="1"/>
          </p:nvPr>
        </p:nvSpPr>
        <p:spPr/>
        <p:txBody>
          <a:bodyPr/>
          <a:lstStyle/>
          <a:p>
            <a:pPr eaLnBrk="1" hangingPunct="1">
              <a:defRPr/>
            </a:pPr>
            <a:r>
              <a:rPr lang="it-IT" dirty="0"/>
              <a:t>Lezione 56 -1</a:t>
            </a:r>
          </a:p>
        </p:txBody>
      </p:sp>
    </p:spTree>
    <p:extLst>
      <p:ext uri="{BB962C8B-B14F-4D97-AF65-F5344CB8AC3E}">
        <p14:creationId xmlns:p14="http://schemas.microsoft.com/office/powerpoint/2010/main" val="2328831023"/>
      </p:ext>
    </p:extLst>
  </p:cSld>
  <p:clrMapOvr>
    <a:masterClrMapping/>
  </p:clrMapOvr>
</p:sld>
</file>

<file path=ppt/slides/slide1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457200" y="1285875"/>
            <a:ext cx="8258175" cy="428625"/>
          </a:xfrm>
          <a:prstGeom prst="rect">
            <a:avLst/>
          </a:prstGeom>
          <a:noFill/>
          <a:ln w="9525" cap="flat">
            <a:noFill/>
            <a:round/>
            <a:headEnd/>
            <a:tailEnd/>
          </a:ln>
          <a:effectLst/>
        </p:spPr>
        <p:txBody>
          <a:bodyPr wrap="none" anchor="ctr"/>
          <a:lstStyle/>
          <a:p>
            <a:endParaRPr lang="it-IT"/>
          </a:p>
        </p:txBody>
      </p:sp>
      <p:sp>
        <p:nvSpPr>
          <p:cNvPr id="4098" name="Text Box 2"/>
          <p:cNvSpPr txBox="1">
            <a:spLocks noChangeArrowheads="1"/>
          </p:cNvSpPr>
          <p:nvPr/>
        </p:nvSpPr>
        <p:spPr bwMode="auto">
          <a:xfrm>
            <a:off x="457200" y="1857375"/>
            <a:ext cx="8229600" cy="4268788"/>
          </a:xfrm>
          <a:prstGeom prst="rect">
            <a:avLst/>
          </a:prstGeom>
          <a:noFill/>
          <a:ln w="9525" cap="flat">
            <a:noFill/>
            <a:round/>
            <a:headEnd/>
            <a:tailEnd/>
          </a:ln>
          <a:effectLst/>
        </p:spPr>
        <p:txBody>
          <a:bodyPr lIns="90000" tIns="45000" rIns="90000" bIns="45000"/>
          <a:lstStyle/>
          <a:p>
            <a:pPr marL="431800" indent="-323850" hangingPunct="1">
              <a:spcAft>
                <a:spcPts val="575"/>
              </a:spcAft>
              <a:buClr>
                <a:srgbClr val="1C1C1C"/>
              </a:buClr>
              <a:buSzPct val="50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I tratti di personalità sono pattern costanti, duraturi di percepire, rapportarsi e pensare nei confronti di se stessi e dell'ambiente.</a:t>
            </a:r>
          </a:p>
          <a:p>
            <a:pPr marL="431800" indent="-323850" hangingPunct="1">
              <a:spcAft>
                <a:spcPts val="575"/>
              </a:spcAft>
              <a:buClr>
                <a:srgbClr val="1C1C1C"/>
              </a:buClr>
              <a:buSzPct val="50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Si manifestano in un ampio spettro di contesti sociali e personali.</a:t>
            </a:r>
          </a:p>
          <a:p>
            <a:pPr marL="431800" indent="-323850" hangingPunct="1">
              <a:spcAft>
                <a:spcPts val="575"/>
              </a:spcAft>
              <a:buClr>
                <a:srgbClr val="1C1C1C"/>
              </a:buClr>
              <a:buSzPct val="50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Possiamo parlare di disturbi di personalità soltanto quando i tratti di personalità sono rigidi e disadattivi, e causano una significativa compromissione del funzionamento o una sofferenza soggettiva.</a:t>
            </a:r>
          </a:p>
        </p:txBody>
      </p:sp>
    </p:spTree>
    <p:extLst>
      <p:ext uri="{BB962C8B-B14F-4D97-AF65-F5344CB8AC3E}">
        <p14:creationId xmlns:p14="http://schemas.microsoft.com/office/powerpoint/2010/main" val="370691921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ext Box 1"/>
          <p:cNvSpPr txBox="1">
            <a:spLocks noChangeArrowheads="1"/>
          </p:cNvSpPr>
          <p:nvPr/>
        </p:nvSpPr>
        <p:spPr bwMode="auto">
          <a:xfrm>
            <a:off x="484188" y="1860550"/>
            <a:ext cx="8229600" cy="4268788"/>
          </a:xfrm>
          <a:prstGeom prst="rect">
            <a:avLst/>
          </a:prstGeom>
          <a:noFill/>
          <a:ln w="9525" cap="flat">
            <a:noFill/>
            <a:round/>
            <a:headEnd/>
            <a:tailEnd/>
          </a:ln>
          <a:effectLst/>
        </p:spPr>
        <p:txBody>
          <a:bodyPr lIns="90000" tIns="45000" rIns="90000" bIns="45000"/>
          <a:lstStyle/>
          <a:p>
            <a:pPr marL="215900" indent="-215900" hangingPunct="1">
              <a:lnSpc>
                <a:spcPct val="100000"/>
              </a:lnSpc>
              <a:spcAft>
                <a:spcPts val="575"/>
              </a:spcAft>
              <a:buSzPct val="45000"/>
              <a:buFont typeface="Symbol"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400">
                <a:solidFill>
                  <a:srgbClr val="000000"/>
                </a:solidFill>
                <a:latin typeface="Calibri" charset="0"/>
                <a:ea typeface="Microsoft YaHei" charset="0"/>
                <a:cs typeface="Microsoft YaHei" charset="0"/>
              </a:rPr>
              <a:t>Un disturbo di personalità è un pattern di esperienza interiore e di comportamento che devia in modo significativo dalle aspettative della cultura dell’individuo (l’espressione di abitudini, costumi o valori religiosi e politici professati dalla cultura di origine dell’individuo) che si manifesta in due (o più) delle seguenti aree:</a:t>
            </a:r>
          </a:p>
          <a:p>
            <a:pPr marL="215900" indent="-215900" hangingPunct="1">
              <a:lnSpc>
                <a:spcPct val="100000"/>
              </a:lnSpc>
              <a:buSzPct val="45000"/>
              <a:buFont typeface="Symbol"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200">
                <a:solidFill>
                  <a:srgbClr val="000000"/>
                </a:solidFill>
                <a:latin typeface="Calibri" charset="0"/>
                <a:ea typeface="Microsoft YaHei" charset="0"/>
                <a:cs typeface="Microsoft YaHei" charset="0"/>
              </a:rPr>
              <a:t>1. Cognitività (modi di percepire e interpretare se stessi, gli altri e gli eventi).</a:t>
            </a:r>
          </a:p>
          <a:p>
            <a:pPr marL="215900" indent="-215900" hangingPunct="1">
              <a:lnSpc>
                <a:spcPct val="100000"/>
              </a:lnSpc>
              <a:buSzPct val="45000"/>
              <a:buFont typeface="Symbol"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200">
                <a:solidFill>
                  <a:srgbClr val="000000"/>
                </a:solidFill>
                <a:latin typeface="Calibri" charset="0"/>
                <a:ea typeface="Microsoft YaHei" charset="0"/>
                <a:cs typeface="Microsoft YaHei" charset="0"/>
              </a:rPr>
              <a:t>2. Affettività (varietà, intensità, labilità e adeguatezza della risposta emotiva).</a:t>
            </a:r>
          </a:p>
          <a:p>
            <a:pPr marL="215900" indent="-215900" hangingPunct="1">
              <a:lnSpc>
                <a:spcPct val="100000"/>
              </a:lnSpc>
              <a:buSzPct val="45000"/>
              <a:buFont typeface="Symbol"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200">
                <a:solidFill>
                  <a:srgbClr val="000000"/>
                </a:solidFill>
                <a:latin typeface="Calibri" charset="0"/>
                <a:ea typeface="Microsoft YaHei" charset="0"/>
                <a:cs typeface="Microsoft YaHei" charset="0"/>
              </a:rPr>
              <a:t>3. Funzionamento interpersonale.</a:t>
            </a:r>
          </a:p>
          <a:p>
            <a:pPr marL="215900" indent="-215900" hangingPunct="1">
              <a:lnSpc>
                <a:spcPct val="100000"/>
              </a:lnSpc>
              <a:buSzPct val="45000"/>
              <a:buFont typeface="Symbol"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200">
                <a:solidFill>
                  <a:srgbClr val="000000"/>
                </a:solidFill>
                <a:latin typeface="Calibri" charset="0"/>
                <a:ea typeface="Microsoft YaHei" charset="0"/>
                <a:cs typeface="Microsoft YaHei" charset="0"/>
              </a:rPr>
              <a:t>4. Controllo degli impulsi.</a:t>
            </a:r>
          </a:p>
        </p:txBody>
      </p:sp>
    </p:spTree>
    <p:extLst>
      <p:ext uri="{BB962C8B-B14F-4D97-AF65-F5344CB8AC3E}">
        <p14:creationId xmlns:p14="http://schemas.microsoft.com/office/powerpoint/2010/main" val="399281243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484188" y="1800225"/>
            <a:ext cx="8229600" cy="4268788"/>
          </a:xfrm>
          <a:prstGeom prst="rect">
            <a:avLst/>
          </a:prstGeom>
          <a:noFill/>
          <a:ln w="9525" cap="flat">
            <a:noFill/>
            <a:round/>
            <a:headEnd/>
            <a:tailEnd/>
          </a:ln>
          <a:effectLst/>
        </p:spPr>
        <p:txBody>
          <a:bodyPr lIns="90000" tIns="45000" rIns="90000" bIns="45000"/>
          <a:lstStyle/>
          <a:p>
            <a:pPr marL="215900" indent="-215900"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È inflessibile e pervasivo in diverse situazioni personali e sociali.</a:t>
            </a:r>
          </a:p>
          <a:p>
            <a:pPr marL="215900" indent="-215900"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Determina disagio clinicamente significativo o compromissione del funzionamento in ambito sociale, lavorativo o in altre aree importanti.</a:t>
            </a:r>
          </a:p>
          <a:p>
            <a:pPr marL="215900" indent="-215900"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È costante, stabile nel tempo e di lunga durata, e si può far risalire l'esordio almeno all'adolescenza o alla prima età adulta</a:t>
            </a:r>
          </a:p>
        </p:txBody>
      </p:sp>
    </p:spTree>
    <p:extLst>
      <p:ext uri="{BB962C8B-B14F-4D97-AF65-F5344CB8AC3E}">
        <p14:creationId xmlns:p14="http://schemas.microsoft.com/office/powerpoint/2010/main" val="258493133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ext Box 1"/>
          <p:cNvSpPr txBox="1">
            <a:spLocks noChangeArrowheads="1"/>
          </p:cNvSpPr>
          <p:nvPr/>
        </p:nvSpPr>
        <p:spPr bwMode="auto">
          <a:xfrm>
            <a:off x="484188" y="1800225"/>
            <a:ext cx="8229600" cy="4268788"/>
          </a:xfrm>
          <a:prstGeom prst="rect">
            <a:avLst/>
          </a:prstGeom>
          <a:noFill/>
          <a:ln w="9525" cap="flat">
            <a:noFill/>
            <a:round/>
            <a:headEnd/>
            <a:tailEnd/>
          </a:ln>
          <a:effectLst/>
        </p:spPr>
        <p:txBody>
          <a:bodyPr lIns="90000" tIns="45000" rIns="90000" bIns="45000"/>
          <a:lstStyle/>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 Non risulta meglio giustificato come manifestazione o conseguenza di un altro disturbo mentale.</a:t>
            </a:r>
          </a:p>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 Non è attribuibile agli effetti fisiologici di una sostanza (per es., una sostanza di abuso, un farmaco) o di un'altra condizione medica (per es., un trauma cranico).</a:t>
            </a:r>
          </a:p>
          <a:p>
            <a:pPr hangingPunct="1">
              <a:lnSpc>
                <a:spcPct val="100000"/>
              </a:lnSpc>
              <a:spcAft>
                <a:spcPts val="142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it-IT" sz="2800">
              <a:solidFill>
                <a:srgbClr val="000000"/>
              </a:solidFill>
              <a:latin typeface="Calibri" charset="0"/>
              <a:ea typeface="Microsoft YaHei" charset="0"/>
              <a:cs typeface="Microsoft YaHei" charset="0"/>
            </a:endParaRPr>
          </a:p>
        </p:txBody>
      </p:sp>
    </p:spTree>
    <p:extLst>
      <p:ext uri="{BB962C8B-B14F-4D97-AF65-F5344CB8AC3E}">
        <p14:creationId xmlns:p14="http://schemas.microsoft.com/office/powerpoint/2010/main" val="293181308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ext Box 1"/>
          <p:cNvSpPr txBox="1">
            <a:spLocks noChangeArrowheads="1"/>
          </p:cNvSpPr>
          <p:nvPr/>
        </p:nvSpPr>
        <p:spPr bwMode="auto">
          <a:xfrm>
            <a:off x="685800" y="2130425"/>
            <a:ext cx="7772400" cy="1470025"/>
          </a:xfrm>
          <a:prstGeom prst="rect">
            <a:avLst/>
          </a:prstGeom>
          <a:noFill/>
          <a:ln w="9525" cap="flat">
            <a:noFill/>
            <a:round/>
            <a:headEnd/>
            <a:tailEnd/>
          </a:ln>
          <a:effectLst/>
        </p:spPr>
        <p:txBody>
          <a:bodyPr/>
          <a:lstStyle/>
          <a:p>
            <a:pPr algn="ctr" hangingPunct="1">
              <a:lnSpc>
                <a:spcPct val="10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600" b="1" dirty="0">
                <a:solidFill>
                  <a:srgbClr val="000000"/>
                </a:solidFill>
                <a:latin typeface="Tahoma" pitchFamily="32" charset="0"/>
                <a:ea typeface="Microsoft YaHei" charset="0"/>
                <a:cs typeface="Microsoft YaHei" charset="0"/>
              </a:rPr>
              <a:t>Disturbi di Personalità</a:t>
            </a:r>
            <a:br>
              <a:rPr lang="it-IT" sz="3600" b="1" dirty="0">
                <a:solidFill>
                  <a:srgbClr val="000000"/>
                </a:solidFill>
                <a:latin typeface="Tahoma" pitchFamily="32" charset="0"/>
                <a:ea typeface="Microsoft YaHei" charset="0"/>
                <a:cs typeface="Microsoft YaHei" charset="0"/>
              </a:rPr>
            </a:br>
            <a:r>
              <a:rPr lang="it-IT" sz="3600" b="1" dirty="0">
                <a:solidFill>
                  <a:srgbClr val="000000"/>
                </a:solidFill>
                <a:latin typeface="Tahoma" pitchFamily="32" charset="0"/>
                <a:ea typeface="Microsoft YaHei" charset="0"/>
                <a:cs typeface="Microsoft YaHei" charset="0"/>
              </a:rPr>
              <a:t>Aspetti diagnostici</a:t>
            </a:r>
          </a:p>
        </p:txBody>
      </p:sp>
      <p:sp>
        <p:nvSpPr>
          <p:cNvPr id="8194" name="Text Box 2"/>
          <p:cNvSpPr txBox="1">
            <a:spLocks noChangeArrowheads="1"/>
          </p:cNvSpPr>
          <p:nvPr/>
        </p:nvSpPr>
        <p:spPr bwMode="auto">
          <a:xfrm>
            <a:off x="1371600" y="3886200"/>
            <a:ext cx="6400800" cy="1752600"/>
          </a:xfrm>
          <a:prstGeom prst="rect">
            <a:avLst/>
          </a:prstGeom>
          <a:noFill/>
          <a:ln w="9525" cap="flat">
            <a:noFill/>
            <a:round/>
            <a:headEnd/>
            <a:tailEnd/>
          </a:ln>
          <a:effectLst/>
        </p:spPr>
        <p:txBody>
          <a:bodyPr lIns="90000" tIns="45000" rIns="90000" bIns="45000"/>
          <a:lstStyle/>
          <a:p>
            <a:pPr algn="ctr">
              <a:tabLst>
                <a:tab pos="723900" algn="l"/>
                <a:tab pos="1447800" algn="l"/>
                <a:tab pos="2171700" algn="l"/>
                <a:tab pos="2895600" algn="l"/>
                <a:tab pos="3619500" algn="l"/>
                <a:tab pos="4343400" algn="l"/>
                <a:tab pos="5067300" algn="l"/>
                <a:tab pos="5791200" algn="l"/>
              </a:tabLst>
            </a:pPr>
            <a:r>
              <a:rPr lang="it-IT" sz="3200" dirty="0">
                <a:solidFill>
                  <a:schemeClr val="bg1">
                    <a:lumMod val="50000"/>
                  </a:schemeClr>
                </a:solidFill>
                <a:latin typeface="+mn-lt"/>
              </a:rPr>
              <a:t>Lezione 56 -2 </a:t>
            </a:r>
          </a:p>
        </p:txBody>
      </p:sp>
    </p:spTree>
    <p:extLst>
      <p:ext uri="{BB962C8B-B14F-4D97-AF65-F5344CB8AC3E}">
        <p14:creationId xmlns:p14="http://schemas.microsoft.com/office/powerpoint/2010/main" val="64697532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ext Box 1"/>
          <p:cNvSpPr txBox="1">
            <a:spLocks noChangeArrowheads="1"/>
          </p:cNvSpPr>
          <p:nvPr/>
        </p:nvSpPr>
        <p:spPr bwMode="auto">
          <a:xfrm>
            <a:off x="503238" y="1800225"/>
            <a:ext cx="8351837" cy="4662488"/>
          </a:xfrm>
          <a:prstGeom prst="rect">
            <a:avLst/>
          </a:prstGeom>
          <a:noFill/>
          <a:ln w="9525" cap="flat">
            <a:noFill/>
            <a:round/>
            <a:headEnd/>
            <a:tailEnd/>
          </a:ln>
          <a:effectLst/>
        </p:spPr>
        <p:txBody>
          <a:bodyPr lIns="90000" tIns="45000" rIns="90000" bIns="45000"/>
          <a:lstStyle/>
          <a:p>
            <a:pPr>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dirty="0">
                <a:solidFill>
                  <a:srgbClr val="000000"/>
                </a:solidFill>
                <a:latin typeface="Calibri" charset="0"/>
                <a:ea typeface="Microsoft YaHei" charset="0"/>
                <a:cs typeface="Microsoft YaHei" charset="0"/>
              </a:rPr>
              <a:t> </a:t>
            </a:r>
            <a:r>
              <a:rPr lang="it-IT" sz="2400" dirty="0">
                <a:solidFill>
                  <a:srgbClr val="000000"/>
                </a:solidFill>
                <a:latin typeface="Calibri" charset="0"/>
                <a:ea typeface="Microsoft YaHei" charset="0"/>
                <a:cs typeface="Microsoft YaHei" charset="0"/>
              </a:rPr>
              <a:t>Compito del clinico è valutare la stabilità dei tratti di personalità nel tempo e in diverse situazioni, distinguendo i tratti che definiscono questi disturbi da caratteristiche che emergono in risposta a specifici eventi situazionali stressanti o stati mentali transitori (per es., disturbi bipolare, depressivo o d’ansia; intossicazione da sostanze).</a:t>
            </a:r>
          </a:p>
          <a:p>
            <a:pPr>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400" dirty="0">
                <a:solidFill>
                  <a:srgbClr val="000000"/>
                </a:solidFill>
                <a:latin typeface="Calibri" charset="0"/>
                <a:ea typeface="Microsoft YaHei" charset="0"/>
                <a:cs typeface="Microsoft YaHei" charset="0"/>
              </a:rPr>
              <a:t> La valutazione può essere complicata dal fatto che l'individuo può non considerare problematiche le caratteristiche che definiscono un disturbo di personalità  (cioè i tratti sono spesso </a:t>
            </a:r>
            <a:r>
              <a:rPr lang="it-IT" sz="2400" dirty="0" err="1">
                <a:solidFill>
                  <a:srgbClr val="000000"/>
                </a:solidFill>
                <a:latin typeface="Calibri" charset="0"/>
                <a:ea typeface="Microsoft YaHei" charset="0"/>
                <a:cs typeface="Microsoft YaHei" charset="0"/>
              </a:rPr>
              <a:t>egosintonici</a:t>
            </a:r>
            <a:r>
              <a:rPr lang="it-IT" sz="2400" dirty="0">
                <a:solidFill>
                  <a:srgbClr val="000000"/>
                </a:solidFill>
                <a:latin typeface="Calibri" charset="0"/>
                <a:ea typeface="Microsoft YaHei" charset="0"/>
                <a:cs typeface="Microsoft YaHei" charset="0"/>
              </a:rPr>
              <a:t>).  </a:t>
            </a:r>
          </a:p>
        </p:txBody>
      </p:sp>
    </p:spTree>
    <p:extLst>
      <p:ext uri="{BB962C8B-B14F-4D97-AF65-F5344CB8AC3E}">
        <p14:creationId xmlns:p14="http://schemas.microsoft.com/office/powerpoint/2010/main" val="54738770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ext Box 1"/>
          <p:cNvSpPr txBox="1">
            <a:spLocks noChangeArrowheads="1"/>
          </p:cNvSpPr>
          <p:nvPr/>
        </p:nvSpPr>
        <p:spPr bwMode="auto">
          <a:xfrm>
            <a:off x="431800" y="1893888"/>
            <a:ext cx="8351838" cy="4662487"/>
          </a:xfrm>
          <a:prstGeom prst="rect">
            <a:avLst/>
          </a:prstGeom>
          <a:noFill/>
          <a:ln w="9525" cap="flat">
            <a:noFill/>
            <a:round/>
            <a:headEnd/>
            <a:tailEnd/>
          </a:ln>
          <a:effectLst/>
        </p:spPr>
        <p:txBody>
          <a:bodyPr lIns="90000" tIns="45000" rIns="90000" bIns="45000"/>
          <a:lstStyle/>
          <a:p>
            <a:pPr marL="215900" indent="-215900" hangingPunct="1">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400" dirty="0">
                <a:solidFill>
                  <a:srgbClr val="000000"/>
                </a:solidFill>
                <a:latin typeface="Calibri" charset="0"/>
                <a:ea typeface="Microsoft YaHei" charset="0"/>
                <a:cs typeface="Microsoft YaHei" charset="0"/>
              </a:rPr>
              <a:t>Per diagnosticare un disturbo di personalità in un individuo con meno di 18 armi di età, le caratteristiche devono essere presenti per almeno 1 anno. L’unica eccezione è rappresentata dal disturbo antisociale di personalità.</a:t>
            </a:r>
          </a:p>
          <a:p>
            <a:pPr marL="215900" indent="-215900" hangingPunct="1">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400" dirty="0">
                <a:solidFill>
                  <a:srgbClr val="000000"/>
                </a:solidFill>
                <a:latin typeface="Calibri" charset="0"/>
                <a:ea typeface="Microsoft YaHei" charset="0"/>
                <a:cs typeface="Microsoft YaHei" charset="0"/>
              </a:rPr>
              <a:t>La comparsa di una modificazione della personalità in età adulta, o più tardi nel corso della vita, giustifica un’attenta valutazione per determinare se sia presente una modificazione della personalità dovuta a un’altra condizione medica o a un disturbo da uso di sostanze non riconosciuto.  </a:t>
            </a:r>
          </a:p>
        </p:txBody>
      </p:sp>
    </p:spTree>
    <p:extLst>
      <p:ext uri="{BB962C8B-B14F-4D97-AF65-F5344CB8AC3E}">
        <p14:creationId xmlns:p14="http://schemas.microsoft.com/office/powerpoint/2010/main" val="94947344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ext Box 1"/>
          <p:cNvSpPr txBox="1">
            <a:spLocks noChangeArrowheads="1"/>
          </p:cNvSpPr>
          <p:nvPr/>
        </p:nvSpPr>
        <p:spPr bwMode="auto">
          <a:xfrm>
            <a:off x="484188" y="1908175"/>
            <a:ext cx="8229600" cy="4268788"/>
          </a:xfrm>
          <a:prstGeom prst="rect">
            <a:avLst/>
          </a:prstGeom>
          <a:noFill/>
          <a:ln w="9525" cap="flat">
            <a:noFill/>
            <a:round/>
            <a:headEnd/>
            <a:tailEnd/>
          </a:ln>
          <a:effectLst/>
        </p:spPr>
        <p:txBody>
          <a:bodyPr lIns="90000" tIns="45000" rIns="90000" bIns="45000"/>
          <a:lstStyle/>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 Alcuni disturbi di personalità (per es., disturbo antisociale di personalità) vengono diagnosticati più frequentemente nei maschi. Altri (per es., disturbi borderline, istrionico e dipendente di personalità) nelle femmine. </a:t>
            </a:r>
          </a:p>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 La cautela nella valutazione è utile per non sovradiagnosticare o sottodiagnosticare certi disturbi di personalità nelle femmine o nei maschi a causa di stereotipi sociali che riguardano i tipici ruoli e comportamenti legati al genere.</a:t>
            </a:r>
          </a:p>
        </p:txBody>
      </p:sp>
    </p:spTree>
    <p:extLst>
      <p:ext uri="{BB962C8B-B14F-4D97-AF65-F5344CB8AC3E}">
        <p14:creationId xmlns:p14="http://schemas.microsoft.com/office/powerpoint/2010/main" val="394272268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ext Box 1"/>
          <p:cNvSpPr txBox="1">
            <a:spLocks noChangeArrowheads="1"/>
          </p:cNvSpPr>
          <p:nvPr/>
        </p:nvSpPr>
        <p:spPr bwMode="auto">
          <a:xfrm>
            <a:off x="287338" y="1658938"/>
            <a:ext cx="8640762" cy="4268787"/>
          </a:xfrm>
          <a:prstGeom prst="rect">
            <a:avLst/>
          </a:prstGeom>
          <a:noFill/>
          <a:ln w="9525" cap="flat">
            <a:noFill/>
            <a:round/>
            <a:headEnd/>
            <a:tailEnd/>
          </a:ln>
          <a:effectLst/>
        </p:spPr>
        <p:txBody>
          <a:bodyPr lIns="90000" tIns="45000" rIns="90000" bIns="45000"/>
          <a:lstStyle/>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dirty="0">
                <a:solidFill>
                  <a:srgbClr val="000000"/>
                </a:solidFill>
                <a:latin typeface="Calibri" charset="0"/>
                <a:ea typeface="Microsoft YaHei" charset="0"/>
                <a:cs typeface="Microsoft YaHei" charset="0"/>
              </a:rPr>
              <a:t> Nel DSM-IV veniva utilizzato un approccio diagnostico categoriale, secondo cui i DP rappresentano sindromi cliniche che sono distinte qualitativamente. </a:t>
            </a:r>
          </a:p>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dirty="0">
                <a:solidFill>
                  <a:srgbClr val="000000"/>
                </a:solidFill>
                <a:latin typeface="Calibri" charset="0"/>
                <a:ea typeface="Microsoft YaHei" charset="0"/>
                <a:cs typeface="Microsoft YaHei" charset="0"/>
              </a:rPr>
              <a:t> Il DSM 5 si basa su una prospettiva dimensionale, secondo la quale i DP costituiscono varianti disadattive di tratti di personalità che si confondono in modo impercettibile con la normalità e tra loro. Possiamo quindi vedere i cluster del DSM-IV (strano-eccentrico, amplificativo-emotivo e ansioso-timoroso) come dimensioni rappresentative di spettri di disfunzioni personologiche su un continuum con altri disturbi mentali</a:t>
            </a:r>
            <a:r>
              <a:rPr lang="it-IT" dirty="0">
                <a:solidFill>
                  <a:srgbClr val="000000"/>
                </a:solidFill>
                <a:latin typeface="Calibri" charset="0"/>
                <a:ea typeface="Microsoft YaHei" charset="0"/>
                <a:cs typeface="Microsoft YaHei" charset="0"/>
              </a:rPr>
              <a:t>. </a:t>
            </a:r>
          </a:p>
        </p:txBody>
      </p:sp>
    </p:spTree>
    <p:extLst>
      <p:ext uri="{BB962C8B-B14F-4D97-AF65-F5344CB8AC3E}">
        <p14:creationId xmlns:p14="http://schemas.microsoft.com/office/powerpoint/2010/main" val="293023478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I sintomi manifestati non devono essere meglio attribuibili ad Autismo (in particolare a sindrome di Asperger ) o a disabilità intellettiva, ad iperattività, o a danni neurologici. I disturbi dello spettro autistico si manifestano con una assai maggiore ristrettezza di interessi e maggiore presenza di rituali.</a:t>
            </a:r>
          </a:p>
          <a:p>
            <a:r>
              <a:rPr lang="it-IT" dirty="0"/>
              <a:t>In alcuni casi si può porre una diagnosi differenziale con la sindrome di Gilles de la Tourette</a:t>
            </a:r>
          </a:p>
        </p:txBody>
      </p:sp>
    </p:spTree>
    <p:extLst>
      <p:ext uri="{BB962C8B-B14F-4D97-AF65-F5344CB8AC3E}">
        <p14:creationId xmlns:p14="http://schemas.microsoft.com/office/powerpoint/2010/main" val="2746824650"/>
      </p:ext>
    </p:extLst>
  </p:cSld>
  <p:clrMapOvr>
    <a:masterClrMapping/>
  </p:clrMapOvr>
</p:sld>
</file>

<file path=ppt/slides/slide1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ext Box 1"/>
          <p:cNvSpPr txBox="1">
            <a:spLocks noChangeArrowheads="1"/>
          </p:cNvSpPr>
          <p:nvPr/>
        </p:nvSpPr>
        <p:spPr bwMode="auto">
          <a:xfrm>
            <a:off x="685800" y="2130425"/>
            <a:ext cx="7772400" cy="1470025"/>
          </a:xfrm>
          <a:prstGeom prst="rect">
            <a:avLst/>
          </a:prstGeom>
          <a:noFill/>
          <a:ln w="9525" cap="flat">
            <a:noFill/>
            <a:round/>
            <a:headEnd/>
            <a:tailEnd/>
          </a:ln>
          <a:effectLst/>
        </p:spPr>
        <p:txBody>
          <a:bodyPr/>
          <a:lstStyle/>
          <a:p>
            <a:pPr algn="ctr" hangingPunct="1">
              <a:lnSpc>
                <a:spcPct val="10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600" b="1" dirty="0">
                <a:solidFill>
                  <a:srgbClr val="000000"/>
                </a:solidFill>
                <a:latin typeface="Tahoma" pitchFamily="32" charset="0"/>
                <a:ea typeface="Microsoft YaHei" charset="0"/>
                <a:cs typeface="Microsoft YaHei" charset="0"/>
              </a:rPr>
              <a:t>Disturbi di Personalità</a:t>
            </a:r>
            <a:br>
              <a:rPr lang="it-IT" sz="3600" b="1" dirty="0">
                <a:solidFill>
                  <a:srgbClr val="000000"/>
                </a:solidFill>
                <a:latin typeface="Tahoma" pitchFamily="32" charset="0"/>
                <a:ea typeface="Microsoft YaHei" charset="0"/>
                <a:cs typeface="Microsoft YaHei" charset="0"/>
              </a:rPr>
            </a:br>
            <a:r>
              <a:rPr lang="it-IT" sz="3600" b="1" dirty="0">
                <a:solidFill>
                  <a:srgbClr val="000000"/>
                </a:solidFill>
                <a:latin typeface="Tahoma" pitchFamily="32" charset="0"/>
                <a:ea typeface="Microsoft YaHei" charset="0"/>
                <a:cs typeface="Microsoft YaHei" charset="0"/>
              </a:rPr>
              <a:t>Aspetti diagnostici. Criteri di esclusione</a:t>
            </a:r>
          </a:p>
        </p:txBody>
      </p:sp>
      <p:sp>
        <p:nvSpPr>
          <p:cNvPr id="13314" name="Text Box 2"/>
          <p:cNvSpPr txBox="1">
            <a:spLocks noChangeArrowheads="1"/>
          </p:cNvSpPr>
          <p:nvPr/>
        </p:nvSpPr>
        <p:spPr bwMode="auto">
          <a:xfrm>
            <a:off x="1371600" y="3886200"/>
            <a:ext cx="6400800" cy="1752600"/>
          </a:xfrm>
          <a:prstGeom prst="rect">
            <a:avLst/>
          </a:prstGeom>
          <a:noFill/>
          <a:ln w="9525" cap="flat">
            <a:noFill/>
            <a:round/>
            <a:headEnd/>
            <a:tailEnd/>
          </a:ln>
          <a:effectLst/>
        </p:spPr>
        <p:txBody>
          <a:bodyPr lIns="90000" tIns="45000" rIns="90000" bIns="45000"/>
          <a:lstStyle/>
          <a:p>
            <a:pPr algn="ctr" hangingPunct="1">
              <a:lnSpc>
                <a:spcPct val="100000"/>
              </a:lnSpc>
              <a:buClrTx/>
              <a:buFontTx/>
              <a:buNone/>
              <a:tabLst>
                <a:tab pos="723900" algn="l"/>
                <a:tab pos="1447800" algn="l"/>
                <a:tab pos="2171700" algn="l"/>
                <a:tab pos="2895600" algn="l"/>
                <a:tab pos="3619500" algn="l"/>
                <a:tab pos="4343400" algn="l"/>
                <a:tab pos="5067300" algn="l"/>
                <a:tab pos="5791200" algn="l"/>
              </a:tabLst>
            </a:pPr>
            <a:r>
              <a:rPr lang="it-IT" sz="3200" dirty="0">
                <a:solidFill>
                  <a:schemeClr val="bg1">
                    <a:lumMod val="50000"/>
                  </a:schemeClr>
                </a:solidFill>
                <a:latin typeface="+mn-lt"/>
                <a:ea typeface="Microsoft YaHei" charset="0"/>
                <a:cs typeface="Microsoft YaHei" charset="0"/>
              </a:rPr>
              <a:t>Lezione 56 -3 </a:t>
            </a:r>
          </a:p>
        </p:txBody>
      </p:sp>
    </p:spTree>
    <p:extLst>
      <p:ext uri="{BB962C8B-B14F-4D97-AF65-F5344CB8AC3E}">
        <p14:creationId xmlns:p14="http://schemas.microsoft.com/office/powerpoint/2010/main" val="194514740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1"/>
          <p:cNvSpPr txBox="1">
            <a:spLocks noChangeArrowheads="1"/>
          </p:cNvSpPr>
          <p:nvPr/>
        </p:nvSpPr>
        <p:spPr bwMode="auto">
          <a:xfrm>
            <a:off x="360363" y="1827213"/>
            <a:ext cx="8640762" cy="4268787"/>
          </a:xfrm>
          <a:prstGeom prst="rect">
            <a:avLst/>
          </a:prstGeom>
          <a:noFill/>
          <a:ln w="9525" cap="flat">
            <a:noFill/>
            <a:round/>
            <a:headEnd/>
            <a:tailEnd/>
          </a:ln>
          <a:effectLst/>
        </p:spPr>
        <p:txBody>
          <a:bodyPr lIns="90000" tIns="45000" rIns="90000" bIns="45000"/>
          <a:lstStyle/>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pattern non risulta meglio giustificato come manifestazione o conseguenza di un altro disturbo mentale.</a:t>
            </a:r>
          </a:p>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Per i tre disturbi di personalità che possono essere correlati con i disturbi psicotici (cioè paranoide, schizoide e schizotipico) il pattern di comportamento non deve essere comparso solo durante il decorso di una schizofrenia, di un disturbo bipolare o depressivo con manifestazioni psicotiche, o di un altro disturbo psicotico. Se un individuo presenta un disturbo mentale persistente (per es., schizofrenia) preceduto da un preesistente disturbo di personalità, verrebbe registrato anche il disturbo di personalità, seguito da “premorboso” tra parentesi.</a:t>
            </a:r>
          </a:p>
        </p:txBody>
      </p:sp>
    </p:spTree>
    <p:extLst>
      <p:ext uri="{BB962C8B-B14F-4D97-AF65-F5344CB8AC3E}">
        <p14:creationId xmlns:p14="http://schemas.microsoft.com/office/powerpoint/2010/main" val="275822944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 Box 1"/>
          <p:cNvSpPr txBox="1">
            <a:spLocks noChangeArrowheads="1"/>
          </p:cNvSpPr>
          <p:nvPr/>
        </p:nvSpPr>
        <p:spPr bwMode="auto">
          <a:xfrm>
            <a:off x="484188" y="1800225"/>
            <a:ext cx="8229600" cy="4268788"/>
          </a:xfrm>
          <a:prstGeom prst="rect">
            <a:avLst/>
          </a:prstGeom>
          <a:noFill/>
          <a:ln w="9525" cap="flat">
            <a:noFill/>
            <a:round/>
            <a:headEnd/>
            <a:tailEnd/>
          </a:ln>
          <a:effectLst/>
        </p:spPr>
        <p:txBody>
          <a:bodyPr lIns="90000" tIns="45000" rIns="90000" bIns="45000"/>
          <a:lstStyle/>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clinico deve essere cauto nel diagnosticare i disturbi di personalità durante un episodio di un disturbo d’ansia o di un disturbo depressivo, poiché vi sono caratteristiche sintomatologiche trasversali che mimano tratti di personalità.</a:t>
            </a:r>
          </a:p>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Quando le modificazioni della personalità appaiono e persistono dopo l'esposizione a uno stress estremo, andrebbe presa in considerazione una diagnosi di disturbo da stress post-traumatico.</a:t>
            </a:r>
          </a:p>
        </p:txBody>
      </p:sp>
    </p:spTree>
    <p:extLst>
      <p:ext uri="{BB962C8B-B14F-4D97-AF65-F5344CB8AC3E}">
        <p14:creationId xmlns:p14="http://schemas.microsoft.com/office/powerpoint/2010/main" val="286149035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 Box 1"/>
          <p:cNvSpPr txBox="1">
            <a:spLocks noChangeArrowheads="1"/>
          </p:cNvSpPr>
          <p:nvPr/>
        </p:nvSpPr>
        <p:spPr bwMode="auto">
          <a:xfrm>
            <a:off x="484188" y="1797050"/>
            <a:ext cx="8229600" cy="4268788"/>
          </a:xfrm>
          <a:prstGeom prst="rect">
            <a:avLst/>
          </a:prstGeom>
          <a:noFill/>
          <a:ln w="9525" cap="flat">
            <a:noFill/>
            <a:round/>
            <a:headEnd/>
            <a:tailEnd/>
          </a:ln>
          <a:effectLst/>
        </p:spPr>
        <p:txBody>
          <a:bodyPr lIns="90000" tIns="45000" rIns="90000" bIns="45000"/>
          <a:lstStyle/>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Quando un individuo è affetto da un disturbo da uso di sostanze, per fare diagnosi è importante non basarsi esclusivamente sui comportamenti conseguenti all’intossicazione o all’astinenza da sostanze, o che sono collegati ad attività finalizzate a sostenere l’uso di sostanze (per es., comportamento antisociale).</a:t>
            </a:r>
          </a:p>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Quando nella personalità insorgono cambiamenti duraturi come risultato degli effetti fisiologici di un’altra condizione medica (per es., tumore cerebrale), si dovrebbe considerare una diagnosi di modificazione della personalità dovuta a un’altra condizione medica.</a:t>
            </a:r>
          </a:p>
        </p:txBody>
      </p:sp>
    </p:spTree>
    <p:extLst>
      <p:ext uri="{BB962C8B-B14F-4D97-AF65-F5344CB8AC3E}">
        <p14:creationId xmlns:p14="http://schemas.microsoft.com/office/powerpoint/2010/main" val="413148261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 Box 1"/>
          <p:cNvSpPr txBox="1">
            <a:spLocks noChangeArrowheads="1"/>
          </p:cNvSpPr>
          <p:nvPr/>
        </p:nvSpPr>
        <p:spPr bwMode="auto">
          <a:xfrm>
            <a:off x="685800" y="2130425"/>
            <a:ext cx="7772400" cy="1470025"/>
          </a:xfrm>
          <a:prstGeom prst="rect">
            <a:avLst/>
          </a:prstGeom>
          <a:noFill/>
          <a:ln w="9525" cap="flat">
            <a:noFill/>
            <a:round/>
            <a:headEnd/>
            <a:tailEnd/>
          </a:ln>
          <a:effectLst/>
        </p:spPr>
        <p:txBody>
          <a:bodyPr/>
          <a:lstStyle/>
          <a:p>
            <a:pPr algn="ctr" hangingPunct="1">
              <a:lnSpc>
                <a:spcPct val="10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600" b="1" dirty="0">
                <a:solidFill>
                  <a:srgbClr val="000000"/>
                </a:solidFill>
                <a:latin typeface="Tahoma" pitchFamily="32" charset="0"/>
                <a:ea typeface="Microsoft YaHei" charset="0"/>
                <a:cs typeface="Microsoft YaHei" charset="0"/>
              </a:rPr>
              <a:t>I Diversi Disturbi di Personalità</a:t>
            </a:r>
            <a:br>
              <a:rPr lang="it-IT" sz="3600" b="1" dirty="0">
                <a:solidFill>
                  <a:srgbClr val="000000"/>
                </a:solidFill>
                <a:latin typeface="Tahoma" pitchFamily="32" charset="0"/>
                <a:ea typeface="Microsoft YaHei" charset="0"/>
                <a:cs typeface="Microsoft YaHei" charset="0"/>
              </a:rPr>
            </a:br>
            <a:endParaRPr lang="it-IT" sz="3600" b="1" dirty="0">
              <a:solidFill>
                <a:srgbClr val="000000"/>
              </a:solidFill>
              <a:latin typeface="Tahoma" pitchFamily="32" charset="0"/>
              <a:ea typeface="Microsoft YaHei" charset="0"/>
              <a:cs typeface="Microsoft YaHei" charset="0"/>
            </a:endParaRPr>
          </a:p>
        </p:txBody>
      </p:sp>
      <p:sp>
        <p:nvSpPr>
          <p:cNvPr id="17410" name="Text Box 2"/>
          <p:cNvSpPr txBox="1">
            <a:spLocks noChangeArrowheads="1"/>
          </p:cNvSpPr>
          <p:nvPr/>
        </p:nvSpPr>
        <p:spPr bwMode="auto">
          <a:xfrm>
            <a:off x="1371600" y="3886200"/>
            <a:ext cx="6400800" cy="1752600"/>
          </a:xfrm>
          <a:prstGeom prst="rect">
            <a:avLst/>
          </a:prstGeom>
          <a:noFill/>
          <a:ln w="9525" cap="flat">
            <a:noFill/>
            <a:round/>
            <a:headEnd/>
            <a:tailEnd/>
          </a:ln>
          <a:effectLst/>
        </p:spPr>
        <p:txBody>
          <a:bodyPr lIns="90000" tIns="45000" rIns="90000" bIns="45000"/>
          <a:lstStyle/>
          <a:p>
            <a:pPr algn="ctr" hangingPunct="1">
              <a:lnSpc>
                <a:spcPct val="100000"/>
              </a:lnSpc>
              <a:buClrTx/>
              <a:buFontTx/>
              <a:buNone/>
              <a:tabLst>
                <a:tab pos="723900" algn="l"/>
                <a:tab pos="1447800" algn="l"/>
                <a:tab pos="2171700" algn="l"/>
                <a:tab pos="2895600" algn="l"/>
                <a:tab pos="3619500" algn="l"/>
                <a:tab pos="4343400" algn="l"/>
                <a:tab pos="5067300" algn="l"/>
                <a:tab pos="5791200" algn="l"/>
              </a:tabLst>
            </a:pPr>
            <a:r>
              <a:rPr lang="it-IT" sz="3200">
                <a:solidFill>
                  <a:schemeClr val="bg1">
                    <a:lumMod val="50000"/>
                  </a:schemeClr>
                </a:solidFill>
                <a:latin typeface="+mn-lt"/>
                <a:ea typeface="Microsoft YaHei" charset="0"/>
                <a:cs typeface="Microsoft YaHei" charset="0"/>
              </a:rPr>
              <a:t>Lezione 56 -4 </a:t>
            </a:r>
            <a:endParaRPr lang="it-IT" sz="3200" dirty="0">
              <a:solidFill>
                <a:schemeClr val="bg1">
                  <a:lumMod val="50000"/>
                </a:schemeClr>
              </a:solidFill>
              <a:latin typeface="+mn-lt"/>
              <a:ea typeface="Microsoft YaHei" charset="0"/>
              <a:cs typeface="Microsoft YaHei" charset="0"/>
            </a:endParaRPr>
          </a:p>
        </p:txBody>
      </p:sp>
    </p:spTree>
    <p:extLst>
      <p:ext uri="{BB962C8B-B14F-4D97-AF65-F5344CB8AC3E}">
        <p14:creationId xmlns:p14="http://schemas.microsoft.com/office/powerpoint/2010/main" val="14917585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ext Box 1"/>
          <p:cNvSpPr txBox="1">
            <a:spLocks noChangeArrowheads="1"/>
          </p:cNvSpPr>
          <p:nvPr/>
        </p:nvSpPr>
        <p:spPr bwMode="auto">
          <a:xfrm>
            <a:off x="484188" y="1944688"/>
            <a:ext cx="8229600" cy="4268787"/>
          </a:xfrm>
          <a:prstGeom prst="rect">
            <a:avLst/>
          </a:prstGeom>
          <a:noFill/>
          <a:ln w="9525" cap="flat">
            <a:noFill/>
            <a:round/>
            <a:headEnd/>
            <a:tailEnd/>
          </a:ln>
          <a:effectLst/>
        </p:spPr>
        <p:txBody>
          <a:bodyPr lIns="90000" tIns="45000" rIns="90000" bIns="45000"/>
          <a:lstStyle/>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 I disturbi di personalità sono raccolti in tre gruppi/cluster in base ad analogie descrittive. </a:t>
            </a:r>
          </a:p>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 Tali raggruppamenti risultano utili a livello di ricerca e di didattica, ma spesso le persone presentano una concomitanza di DP appartenenti a gruppi diversi.</a:t>
            </a:r>
          </a:p>
        </p:txBody>
      </p:sp>
    </p:spTree>
    <p:extLst>
      <p:ext uri="{BB962C8B-B14F-4D97-AF65-F5344CB8AC3E}">
        <p14:creationId xmlns:p14="http://schemas.microsoft.com/office/powerpoint/2010/main" val="279704610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 Box 1"/>
          <p:cNvSpPr txBox="1">
            <a:spLocks noChangeArrowheads="1"/>
          </p:cNvSpPr>
          <p:nvPr/>
        </p:nvSpPr>
        <p:spPr bwMode="auto">
          <a:xfrm>
            <a:off x="484188" y="1779588"/>
            <a:ext cx="8229600" cy="4268787"/>
          </a:xfrm>
          <a:prstGeom prst="rect">
            <a:avLst/>
          </a:prstGeom>
          <a:noFill/>
          <a:ln w="9525" cap="flat">
            <a:noFill/>
            <a:round/>
            <a:headEnd/>
            <a:tailEnd/>
          </a:ln>
          <a:effectLst/>
        </p:spPr>
        <p:txBody>
          <a:bodyPr lIns="90000" tIns="45000" rIns="90000" bIns="45000"/>
          <a:lstStyle/>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gruppo A include i disturbi paranoide, schizoide e schizotipico di personalità. Gli individui con questi disturbi mostrano spesso comportamenti strani, eccentrici. </a:t>
            </a:r>
          </a:p>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gruppo B include i disturbi antisociale, borderline, istrionico e narcisistico di personalità. Gli individui con questi disturbi spesso si rivelano emotivi, drammatici o imprevedibili. </a:t>
            </a:r>
          </a:p>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gruppo C include i disturbi evitante, dipendente e ossessivo-compulsivo di personalità. Gli individui con questi disturbi spesso appaiono tesi o timorosi. </a:t>
            </a:r>
          </a:p>
        </p:txBody>
      </p:sp>
    </p:spTree>
    <p:extLst>
      <p:ext uri="{BB962C8B-B14F-4D97-AF65-F5344CB8AC3E}">
        <p14:creationId xmlns:p14="http://schemas.microsoft.com/office/powerpoint/2010/main" val="375199786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 Box 1"/>
          <p:cNvSpPr txBox="1">
            <a:spLocks noChangeArrowheads="1"/>
          </p:cNvSpPr>
          <p:nvPr/>
        </p:nvSpPr>
        <p:spPr bwMode="auto">
          <a:xfrm>
            <a:off x="484188" y="2211388"/>
            <a:ext cx="8229600" cy="4268787"/>
          </a:xfrm>
          <a:prstGeom prst="rect">
            <a:avLst/>
          </a:prstGeom>
          <a:noFill/>
          <a:ln w="9525" cap="flat">
            <a:noFill/>
            <a:round/>
            <a:headEnd/>
            <a:tailEnd/>
          </a:ln>
          <a:effectLst/>
        </p:spPr>
        <p:txBody>
          <a:bodyPr lIns="90000" tIns="45000" rIns="90000" bIns="45000"/>
          <a:lstStyle/>
          <a:p>
            <a:pPr hangingPunct="1">
              <a:lnSpc>
                <a:spcPct val="100000"/>
              </a:lnSpc>
              <a:spcAft>
                <a:spcPts val="142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a:solidFill>
                  <a:srgbClr val="000000"/>
                </a:solidFill>
                <a:latin typeface="Calibri" charset="0"/>
                <a:ea typeface="Microsoft YaHei" charset="0"/>
                <a:cs typeface="Microsoft YaHei" charset="0"/>
              </a:rPr>
              <a:t> </a:t>
            </a:r>
          </a:p>
        </p:txBody>
      </p:sp>
      <p:sp>
        <p:nvSpPr>
          <p:cNvPr id="20482" name="Text Box 2"/>
          <p:cNvSpPr txBox="1">
            <a:spLocks noChangeArrowheads="1"/>
          </p:cNvSpPr>
          <p:nvPr/>
        </p:nvSpPr>
        <p:spPr bwMode="auto">
          <a:xfrm>
            <a:off x="484188" y="1908175"/>
            <a:ext cx="8229600" cy="4268788"/>
          </a:xfrm>
          <a:prstGeom prst="rect">
            <a:avLst/>
          </a:prstGeom>
          <a:noFill/>
          <a:ln w="9525" cap="flat">
            <a:noFill/>
            <a:round/>
            <a:headEnd/>
            <a:tailEnd/>
          </a:ln>
          <a:effectLst/>
        </p:spPr>
        <p:txBody>
          <a:bodyPr lIns="90000" tIns="45000" rIns="90000" bIns="45000"/>
          <a:lstStyle/>
          <a:p>
            <a:pPr hangingPunct="1">
              <a:lnSpc>
                <a:spcPct val="100000"/>
              </a:lnSpc>
              <a:spcAft>
                <a:spcPts val="57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Cluster A</a:t>
            </a:r>
          </a:p>
          <a:p>
            <a:pPr hangingPunct="1">
              <a:lnSpc>
                <a:spcPct val="100000"/>
              </a:lnSpc>
              <a:spcAft>
                <a:spcPts val="57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disturbo paranoide di personalità è  caratterizzato da sfiducia e sospettosità, per cui le motivazioni degli altri vengono interpretate come malevole.</a:t>
            </a:r>
          </a:p>
          <a:p>
            <a:pPr hangingPunct="1">
              <a:lnSpc>
                <a:spcPct val="100000"/>
              </a:lnSpc>
              <a:spcAft>
                <a:spcPts val="57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disturbo schizoide di personalità è caratterizzato da distacco dalle relazioni sociali e da una ristretta espressività emotiva.</a:t>
            </a:r>
          </a:p>
          <a:p>
            <a:pPr hangingPunct="1">
              <a:lnSpc>
                <a:spcPct val="100000"/>
              </a:lnSpc>
              <a:spcAft>
                <a:spcPts val="57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disturbo schizotipico di personalità è caratterizzato da disagio acuto nelle relazioni affettive, distorsioni cognitive o percettive ed eccentricità comportamentale.</a:t>
            </a:r>
          </a:p>
        </p:txBody>
      </p:sp>
    </p:spTree>
    <p:extLst>
      <p:ext uri="{BB962C8B-B14F-4D97-AF65-F5344CB8AC3E}">
        <p14:creationId xmlns:p14="http://schemas.microsoft.com/office/powerpoint/2010/main" val="376580738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 Box 1"/>
          <p:cNvSpPr txBox="1">
            <a:spLocks noChangeArrowheads="1"/>
          </p:cNvSpPr>
          <p:nvPr/>
        </p:nvSpPr>
        <p:spPr bwMode="auto">
          <a:xfrm>
            <a:off x="484188" y="2211388"/>
            <a:ext cx="8229600" cy="4268787"/>
          </a:xfrm>
          <a:prstGeom prst="rect">
            <a:avLst/>
          </a:prstGeom>
          <a:noFill/>
          <a:ln w="9525" cap="flat">
            <a:noFill/>
            <a:round/>
            <a:headEnd/>
            <a:tailEnd/>
          </a:ln>
          <a:effectLst/>
        </p:spPr>
        <p:txBody>
          <a:bodyPr lIns="90000" tIns="45000" rIns="90000" bIns="45000"/>
          <a:lstStyle/>
          <a:p>
            <a:pPr hangingPunct="1">
              <a:lnSpc>
                <a:spcPct val="100000"/>
              </a:lnSpc>
              <a:spcAft>
                <a:spcPts val="142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a:solidFill>
                  <a:srgbClr val="000000"/>
                </a:solidFill>
                <a:latin typeface="Calibri" charset="0"/>
                <a:ea typeface="Microsoft YaHei" charset="0"/>
                <a:cs typeface="Microsoft YaHei" charset="0"/>
              </a:rPr>
              <a:t> </a:t>
            </a:r>
          </a:p>
        </p:txBody>
      </p:sp>
      <p:sp>
        <p:nvSpPr>
          <p:cNvPr id="21506" name="Text Box 2"/>
          <p:cNvSpPr txBox="1">
            <a:spLocks noChangeArrowheads="1"/>
          </p:cNvSpPr>
          <p:nvPr/>
        </p:nvSpPr>
        <p:spPr bwMode="auto">
          <a:xfrm>
            <a:off x="503238" y="1792288"/>
            <a:ext cx="8229600" cy="4268787"/>
          </a:xfrm>
          <a:prstGeom prst="rect">
            <a:avLst/>
          </a:prstGeom>
          <a:noFill/>
          <a:ln w="9525" cap="flat">
            <a:noFill/>
            <a:round/>
            <a:headEnd/>
            <a:tailEnd/>
          </a:ln>
          <a:effectLst/>
        </p:spPr>
        <p:txBody>
          <a:bodyPr lIns="90000" tIns="45000" rIns="90000" bIns="45000"/>
          <a:lstStyle/>
          <a:p>
            <a:pPr hangingPunct="1">
              <a:lnSpc>
                <a:spcPct val="100000"/>
              </a:lnSpc>
              <a:spcAft>
                <a:spcPts val="57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Cluster B</a:t>
            </a:r>
          </a:p>
          <a:p>
            <a:pPr hangingPunct="1">
              <a:lnSpc>
                <a:spcPct val="100000"/>
              </a:lnSpc>
              <a:spcAft>
                <a:spcPts val="57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disturbo antisociale di personalità è caratterizzato da inosservanza e violazione dei diritti degli altri.</a:t>
            </a:r>
          </a:p>
          <a:p>
            <a:pPr hangingPunct="1">
              <a:lnSpc>
                <a:spcPct val="100000"/>
              </a:lnSpc>
              <a:spcAft>
                <a:spcPts val="57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disturbo borderline di personalità è caratterizzato da instabilità delle relazioni, dell’immagine di sé e degli affetti, e da marcata impulsività.</a:t>
            </a:r>
          </a:p>
          <a:p>
            <a:pPr hangingPunct="1">
              <a:lnSpc>
                <a:spcPct val="100000"/>
              </a:lnSpc>
              <a:spcAft>
                <a:spcPts val="57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disturbo istrionico di personalità è caratterizzato da emotività eccessiva e da ricerca di attenzione.</a:t>
            </a:r>
          </a:p>
          <a:p>
            <a:pPr hangingPunct="1">
              <a:lnSpc>
                <a:spcPct val="100000"/>
              </a:lnSpc>
              <a:spcAft>
                <a:spcPts val="57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disturbo narcisistico di personalità è caratterizzato da grandiosità e superiorità, bisogno di ammirazione e mancanza di empatia.</a:t>
            </a:r>
          </a:p>
        </p:txBody>
      </p:sp>
    </p:spTree>
    <p:extLst>
      <p:ext uri="{BB962C8B-B14F-4D97-AF65-F5344CB8AC3E}">
        <p14:creationId xmlns:p14="http://schemas.microsoft.com/office/powerpoint/2010/main" val="281477534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 Box 1"/>
          <p:cNvSpPr txBox="1">
            <a:spLocks noChangeArrowheads="1"/>
          </p:cNvSpPr>
          <p:nvPr/>
        </p:nvSpPr>
        <p:spPr bwMode="auto">
          <a:xfrm>
            <a:off x="484188" y="2211388"/>
            <a:ext cx="8229600" cy="4268787"/>
          </a:xfrm>
          <a:prstGeom prst="rect">
            <a:avLst/>
          </a:prstGeom>
          <a:noFill/>
          <a:ln w="9525" cap="flat">
            <a:noFill/>
            <a:round/>
            <a:headEnd/>
            <a:tailEnd/>
          </a:ln>
          <a:effectLst/>
        </p:spPr>
        <p:txBody>
          <a:bodyPr lIns="90000" tIns="45000" rIns="90000" bIns="45000"/>
          <a:lstStyle/>
          <a:p>
            <a:pPr hangingPunct="1">
              <a:lnSpc>
                <a:spcPct val="100000"/>
              </a:lnSpc>
              <a:spcAft>
                <a:spcPts val="142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a:solidFill>
                  <a:srgbClr val="000000"/>
                </a:solidFill>
                <a:latin typeface="Calibri" charset="0"/>
                <a:ea typeface="Microsoft YaHei" charset="0"/>
                <a:cs typeface="Microsoft YaHei" charset="0"/>
              </a:rPr>
              <a:t> </a:t>
            </a:r>
          </a:p>
        </p:txBody>
      </p:sp>
      <p:sp>
        <p:nvSpPr>
          <p:cNvPr id="22530" name="Text Box 2"/>
          <p:cNvSpPr txBox="1">
            <a:spLocks noChangeArrowheads="1"/>
          </p:cNvSpPr>
          <p:nvPr/>
        </p:nvSpPr>
        <p:spPr bwMode="auto">
          <a:xfrm>
            <a:off x="374650" y="1774825"/>
            <a:ext cx="8229600" cy="4268788"/>
          </a:xfrm>
          <a:prstGeom prst="rect">
            <a:avLst/>
          </a:prstGeom>
          <a:noFill/>
          <a:ln w="9525" cap="flat">
            <a:noFill/>
            <a:round/>
            <a:headEnd/>
            <a:tailEnd/>
          </a:ln>
          <a:effectLst/>
        </p:spPr>
        <p:txBody>
          <a:bodyPr lIns="90000" tIns="45000" rIns="90000" bIns="45000"/>
          <a:lstStyle/>
          <a:p>
            <a:pPr hangingPunct="1">
              <a:lnSpc>
                <a:spcPct val="100000"/>
              </a:lnSpc>
              <a:spcAft>
                <a:spcPts val="57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Cluster C</a:t>
            </a:r>
          </a:p>
          <a:p>
            <a:pPr hangingPunct="1">
              <a:lnSpc>
                <a:spcPct val="100000"/>
              </a:lnSpc>
              <a:spcAft>
                <a:spcPts val="57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disturbo evitante di personalità è caratterizzato da inibizione sociale, inadeguatezza e ipersensibilità al giudizio negativo e al rifiuto.</a:t>
            </a:r>
          </a:p>
          <a:p>
            <a:pPr hangingPunct="1">
              <a:lnSpc>
                <a:spcPct val="100000"/>
              </a:lnSpc>
              <a:spcAft>
                <a:spcPts val="57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disturbo dipendente di personalità è caratterizzato da comportamento sottomesso e adesivo legato a un bisogno eccessivo di accudimento.</a:t>
            </a:r>
          </a:p>
          <a:p>
            <a:pPr hangingPunct="1">
              <a:lnSpc>
                <a:spcPct val="100000"/>
              </a:lnSpc>
              <a:spcAft>
                <a:spcPts val="57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disturbo ossessivo-compulsivo di personalità è caratterizzato da preoccupazione per l’ordine, perfezionismo e controllo.</a:t>
            </a:r>
          </a:p>
        </p:txBody>
      </p:sp>
    </p:spTree>
    <p:extLst>
      <p:ext uri="{BB962C8B-B14F-4D97-AF65-F5344CB8AC3E}">
        <p14:creationId xmlns:p14="http://schemas.microsoft.com/office/powerpoint/2010/main" val="359989983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In genere il bambini con disturbo pragmatico della comunicazione manifestano ritardo nello sviluppo del linguaggio</a:t>
            </a:r>
          </a:p>
          <a:p>
            <a:r>
              <a:rPr lang="en-US" dirty="0" err="1"/>
              <a:t>Tra</a:t>
            </a:r>
            <a:r>
              <a:rPr lang="en-US" dirty="0"/>
              <a:t> </a:t>
            </a:r>
            <a:r>
              <a:rPr lang="en-US" dirty="0" err="1"/>
              <a:t>questi</a:t>
            </a:r>
            <a:r>
              <a:rPr lang="en-US" dirty="0"/>
              <a:t> bambini </a:t>
            </a:r>
            <a:r>
              <a:rPr lang="en-US" dirty="0" err="1"/>
              <a:t>sono</a:t>
            </a:r>
            <a:r>
              <a:rPr lang="en-US" dirty="0"/>
              <a:t> molto </a:t>
            </a:r>
            <a:r>
              <a:rPr lang="en-US" dirty="0" err="1"/>
              <a:t>comuni</a:t>
            </a:r>
            <a:r>
              <a:rPr lang="en-US" dirty="0"/>
              <a:t> </a:t>
            </a:r>
            <a:r>
              <a:rPr lang="en-US" dirty="0" err="1"/>
              <a:t>il</a:t>
            </a:r>
            <a:r>
              <a:rPr lang="en-US" dirty="0"/>
              <a:t> </a:t>
            </a:r>
            <a:r>
              <a:rPr lang="en-US" dirty="0" err="1"/>
              <a:t>disturbo</a:t>
            </a:r>
            <a:r>
              <a:rPr lang="en-US" dirty="0"/>
              <a:t> da deficit di </a:t>
            </a:r>
            <a:r>
              <a:rPr lang="en-US" dirty="0" err="1"/>
              <a:t>attenzione</a:t>
            </a:r>
            <a:r>
              <a:rPr lang="en-US" dirty="0"/>
              <a:t>/</a:t>
            </a:r>
            <a:r>
              <a:rPr lang="en-US" dirty="0" err="1"/>
              <a:t>iperattivita</a:t>
            </a:r>
            <a:r>
              <a:rPr lang="en-US" dirty="0"/>
              <a:t>, </a:t>
            </a:r>
            <a:r>
              <a:rPr lang="en-US" dirty="0" err="1"/>
              <a:t>problemi</a:t>
            </a:r>
            <a:r>
              <a:rPr lang="en-US" dirty="0"/>
              <a:t> del </a:t>
            </a:r>
            <a:r>
              <a:rPr lang="en-US" dirty="0" err="1"/>
              <a:t>comportamento</a:t>
            </a:r>
            <a:r>
              <a:rPr lang="en-US" dirty="0"/>
              <a:t> e </a:t>
            </a:r>
            <a:r>
              <a:rPr lang="en-US" dirty="0" err="1"/>
              <a:t>disturbi</a:t>
            </a:r>
            <a:r>
              <a:rPr lang="en-US" dirty="0"/>
              <a:t> </a:t>
            </a:r>
            <a:r>
              <a:rPr lang="en-US" dirty="0" err="1"/>
              <a:t>specifici</a:t>
            </a:r>
            <a:r>
              <a:rPr lang="en-US" dirty="0"/>
              <a:t> </a:t>
            </a:r>
            <a:r>
              <a:rPr lang="en-US" dirty="0" err="1"/>
              <a:t>dell'apprendimento</a:t>
            </a:r>
            <a:r>
              <a:rPr lang="en-US" dirty="0"/>
              <a:t> (</a:t>
            </a:r>
            <a:r>
              <a:rPr lang="en-US" dirty="0" err="1"/>
              <a:t>es</a:t>
            </a:r>
            <a:r>
              <a:rPr lang="en-US" dirty="0"/>
              <a:t> </a:t>
            </a:r>
            <a:r>
              <a:rPr lang="en-US" dirty="0" err="1"/>
              <a:t>dislessia</a:t>
            </a:r>
            <a:r>
              <a:rPr lang="en-US" dirty="0"/>
              <a:t>, </a:t>
            </a:r>
            <a:r>
              <a:rPr lang="en-US" dirty="0" err="1"/>
              <a:t>disgrafia</a:t>
            </a:r>
            <a:r>
              <a:rPr lang="en-US" dirty="0"/>
              <a:t> </a:t>
            </a:r>
            <a:r>
              <a:rPr lang="en-US" dirty="0" err="1"/>
              <a:t>ed</a:t>
            </a:r>
            <a:r>
              <a:rPr lang="en-US" dirty="0"/>
              <a:t> </a:t>
            </a:r>
            <a:r>
              <a:rPr lang="en-US" dirty="0" err="1"/>
              <a:t>anche</a:t>
            </a:r>
            <a:r>
              <a:rPr lang="en-US" dirty="0"/>
              <a:t> </a:t>
            </a:r>
            <a:r>
              <a:rPr lang="en-US" dirty="0" err="1"/>
              <a:t>discalculia</a:t>
            </a:r>
            <a:r>
              <a:rPr lang="en-US" dirty="0"/>
              <a:t>).</a:t>
            </a:r>
          </a:p>
          <a:p>
            <a:r>
              <a:rPr lang="en-US" dirty="0" err="1"/>
              <a:t>Molti</a:t>
            </a:r>
            <a:r>
              <a:rPr lang="en-US" dirty="0"/>
              <a:t> bambini con </a:t>
            </a:r>
            <a:r>
              <a:rPr lang="en-US" dirty="0" err="1"/>
              <a:t>disturbo</a:t>
            </a:r>
            <a:r>
              <a:rPr lang="en-US" dirty="0"/>
              <a:t> </a:t>
            </a:r>
            <a:r>
              <a:rPr lang="en-US" dirty="0" err="1"/>
              <a:t>pragmatico</a:t>
            </a:r>
            <a:r>
              <a:rPr lang="en-US" dirty="0"/>
              <a:t> </a:t>
            </a:r>
            <a:r>
              <a:rPr lang="en-US" dirty="0" err="1"/>
              <a:t>della</a:t>
            </a:r>
            <a:r>
              <a:rPr lang="en-US" dirty="0"/>
              <a:t> </a:t>
            </a:r>
            <a:r>
              <a:rPr lang="en-US" dirty="0" err="1"/>
              <a:t>comunicazione</a:t>
            </a:r>
            <a:r>
              <a:rPr lang="en-US" dirty="0"/>
              <a:t> </a:t>
            </a:r>
            <a:r>
              <a:rPr lang="en-US" dirty="0" err="1"/>
              <a:t>migliorano</a:t>
            </a:r>
            <a:r>
              <a:rPr lang="en-US" dirty="0"/>
              <a:t> col tempo. In </a:t>
            </a:r>
            <a:r>
              <a:rPr lang="en-US" dirty="0" err="1"/>
              <a:t>alcuni</a:t>
            </a:r>
            <a:r>
              <a:rPr lang="en-US" dirty="0"/>
              <a:t> di </a:t>
            </a:r>
            <a:r>
              <a:rPr lang="en-US" dirty="0" err="1"/>
              <a:t>questi</a:t>
            </a:r>
            <a:r>
              <a:rPr lang="en-US" dirty="0"/>
              <a:t> </a:t>
            </a:r>
            <a:r>
              <a:rPr lang="en-US" dirty="0" err="1"/>
              <a:t>casi</a:t>
            </a:r>
            <a:r>
              <a:rPr lang="en-US" dirty="0"/>
              <a:t> </a:t>
            </a:r>
            <a:r>
              <a:rPr lang="en-US" dirty="0" err="1"/>
              <a:t>che</a:t>
            </a:r>
            <a:r>
              <a:rPr lang="en-US" dirty="0"/>
              <a:t> </a:t>
            </a:r>
            <a:r>
              <a:rPr lang="en-US" dirty="0" err="1"/>
              <a:t>presentano</a:t>
            </a:r>
            <a:r>
              <a:rPr lang="en-US" dirty="0"/>
              <a:t> </a:t>
            </a:r>
            <a:r>
              <a:rPr lang="en-US" dirty="0" err="1"/>
              <a:t>miglioramento</a:t>
            </a:r>
            <a:r>
              <a:rPr lang="en-US" dirty="0"/>
              <a:t> </a:t>
            </a:r>
            <a:r>
              <a:rPr lang="en-US" dirty="0" err="1"/>
              <a:t>persistono</a:t>
            </a:r>
            <a:r>
              <a:rPr lang="en-US" dirty="0"/>
              <a:t> le </a:t>
            </a:r>
            <a:r>
              <a:rPr lang="en-US" dirty="0" err="1"/>
              <a:t>difficoltà</a:t>
            </a:r>
            <a:r>
              <a:rPr lang="en-US" dirty="0"/>
              <a:t> </a:t>
            </a:r>
            <a:r>
              <a:rPr lang="en-US" dirty="0" err="1"/>
              <a:t>relazionali</a:t>
            </a:r>
            <a:r>
              <a:rPr lang="en-US" dirty="0"/>
              <a:t> </a:t>
            </a:r>
            <a:r>
              <a:rPr lang="en-US" dirty="0" err="1"/>
              <a:t>sociali</a:t>
            </a:r>
            <a:r>
              <a:rPr lang="en-US" dirty="0"/>
              <a:t> e </a:t>
            </a:r>
            <a:r>
              <a:rPr lang="en-US" dirty="0" err="1"/>
              <a:t>scolatiche</a:t>
            </a:r>
            <a:r>
              <a:rPr lang="en-US" dirty="0"/>
              <a:t> </a:t>
            </a:r>
            <a:r>
              <a:rPr lang="en-US" dirty="0" err="1"/>
              <a:t>tra</a:t>
            </a:r>
            <a:r>
              <a:rPr lang="en-US" dirty="0"/>
              <a:t> cui </a:t>
            </a:r>
            <a:r>
              <a:rPr lang="en-US" dirty="0" err="1"/>
              <a:t>anche</a:t>
            </a:r>
            <a:r>
              <a:rPr lang="en-US" dirty="0"/>
              <a:t> </a:t>
            </a:r>
            <a:r>
              <a:rPr lang="en-US" dirty="0" err="1"/>
              <a:t>spesso</a:t>
            </a:r>
            <a:r>
              <a:rPr lang="en-US" dirty="0"/>
              <a:t> la </a:t>
            </a:r>
            <a:r>
              <a:rPr lang="en-US" dirty="0" err="1"/>
              <a:t>disgrafia</a:t>
            </a:r>
            <a:r>
              <a:rPr lang="en-US" dirty="0"/>
              <a:t>.</a:t>
            </a:r>
            <a:endParaRPr lang="it-IT" dirty="0"/>
          </a:p>
        </p:txBody>
      </p:sp>
    </p:spTree>
    <p:extLst>
      <p:ext uri="{BB962C8B-B14F-4D97-AF65-F5344CB8AC3E}">
        <p14:creationId xmlns:p14="http://schemas.microsoft.com/office/powerpoint/2010/main" val="1077550877"/>
      </p:ext>
    </p:extLst>
  </p:cSld>
  <p:clrMapOvr>
    <a:masterClrMapping/>
  </p:clrMapOvr>
</p:sld>
</file>

<file path=ppt/slides/slide1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685800" y="2130425"/>
            <a:ext cx="7772400"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algn="ctr" eaLnBrk="1" hangingPunct="1">
              <a:lnSpc>
                <a:spcPct val="100000"/>
              </a:lnSpc>
              <a:buSzPct val="45000"/>
              <a:buFont typeface="Wingdings" charset="2"/>
              <a:buNone/>
            </a:pPr>
            <a:r>
              <a:rPr lang="it-IT" altLang="it-IT" sz="2800" b="1">
                <a:solidFill>
                  <a:srgbClr val="000000"/>
                </a:solidFill>
                <a:latin typeface="Tahoma" pitchFamily="32" charset="0"/>
              </a:rPr>
              <a:t>DISTURBI DI PERSONALITÀ – CLUSTER A</a:t>
            </a:r>
          </a:p>
          <a:p>
            <a:pPr algn="ctr" eaLnBrk="1" hangingPunct="1">
              <a:lnSpc>
                <a:spcPct val="100000"/>
              </a:lnSpc>
              <a:buSzPct val="45000"/>
              <a:buFont typeface="Wingdings" charset="2"/>
              <a:buNone/>
            </a:pPr>
            <a:endParaRPr lang="it-IT" altLang="it-IT" sz="2800" b="1">
              <a:solidFill>
                <a:srgbClr val="000000"/>
              </a:solidFill>
              <a:latin typeface="Tahoma" pitchFamily="32" charset="0"/>
            </a:endParaRPr>
          </a:p>
          <a:p>
            <a:pPr algn="ctr" eaLnBrk="1" hangingPunct="1">
              <a:lnSpc>
                <a:spcPct val="100000"/>
              </a:lnSpc>
              <a:buSzPct val="45000"/>
              <a:buFont typeface="Wingdings" charset="2"/>
              <a:buNone/>
            </a:pPr>
            <a:r>
              <a:rPr lang="it-IT" altLang="it-IT" sz="2800" b="1">
                <a:solidFill>
                  <a:srgbClr val="000000"/>
                </a:solidFill>
                <a:latin typeface="Tahoma" pitchFamily="32" charset="0"/>
              </a:rPr>
              <a:t>Disturbo Paranoide di Personalità</a:t>
            </a:r>
          </a:p>
          <a:p>
            <a:pPr algn="ctr" eaLnBrk="1" hangingPunct="1">
              <a:lnSpc>
                <a:spcPct val="100000"/>
              </a:lnSpc>
              <a:buSzPct val="45000"/>
              <a:buFont typeface="Wingdings" charset="2"/>
              <a:buNone/>
            </a:pPr>
            <a:r>
              <a:rPr lang="it-IT" altLang="it-IT" sz="2800" b="1">
                <a:solidFill>
                  <a:srgbClr val="000000"/>
                </a:solidFill>
                <a:latin typeface="Tahoma" pitchFamily="32" charset="0"/>
              </a:rPr>
              <a:t>Aspetti generali</a:t>
            </a:r>
          </a:p>
          <a:p>
            <a:pPr algn="ctr" eaLnBrk="1" hangingPunct="1">
              <a:lnSpc>
                <a:spcPct val="100000"/>
              </a:lnSpc>
              <a:buSzPct val="45000"/>
              <a:buFont typeface="Wingdings" charset="2"/>
              <a:buNone/>
            </a:pPr>
            <a:endParaRPr lang="it-IT" altLang="it-IT" sz="2800" b="1">
              <a:solidFill>
                <a:srgbClr val="000000"/>
              </a:solidFill>
              <a:latin typeface="Tahoma" pitchFamily="32" charset="0"/>
            </a:endParaRPr>
          </a:p>
          <a:p>
            <a:pPr algn="ctr" eaLnBrk="1" hangingPunct="1">
              <a:lnSpc>
                <a:spcPct val="100000"/>
              </a:lnSpc>
              <a:buSzPct val="45000"/>
              <a:buFont typeface="Wingdings" charset="2"/>
              <a:buNone/>
            </a:pPr>
            <a:endParaRPr lang="it-IT" altLang="it-IT" sz="2800" b="1">
              <a:solidFill>
                <a:srgbClr val="000000"/>
              </a:solidFill>
              <a:latin typeface="Tahoma" pitchFamily="32" charset="0"/>
            </a:endParaRPr>
          </a:p>
        </p:txBody>
      </p:sp>
      <p:sp>
        <p:nvSpPr>
          <p:cNvPr id="3075" name="Text Box 2"/>
          <p:cNvSpPr txBox="1">
            <a:spLocks noChangeArrowheads="1"/>
          </p:cNvSpPr>
          <p:nvPr/>
        </p:nvSpPr>
        <p:spPr bwMode="auto">
          <a:xfrm>
            <a:off x="1371600" y="4391025"/>
            <a:ext cx="6400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algn="ctr" eaLnBrk="1" hangingPunct="1">
              <a:lnSpc>
                <a:spcPct val="100000"/>
              </a:lnSpc>
              <a:buSzPct val="45000"/>
            </a:pPr>
            <a:r>
              <a:rPr lang="it-IT" altLang="it-IT" sz="2000">
                <a:solidFill>
                  <a:schemeClr val="bg2"/>
                </a:solidFill>
                <a:latin typeface="Tahoma" pitchFamily="32" charset="0"/>
              </a:rPr>
              <a:t>Lezione 57 - 1</a:t>
            </a:r>
            <a:r>
              <a:rPr lang="it-IT" altLang="it-IT" sz="900" b="1">
                <a:solidFill>
                  <a:srgbClr val="000000"/>
                </a:solidFill>
                <a:latin typeface="Tahoma" pitchFamily="32" charset="0"/>
              </a:rPr>
              <a:t> </a:t>
            </a:r>
          </a:p>
        </p:txBody>
      </p:sp>
    </p:spTree>
    <p:extLst>
      <p:ext uri="{BB962C8B-B14F-4D97-AF65-F5344CB8AC3E}">
        <p14:creationId xmlns:p14="http://schemas.microsoft.com/office/powerpoint/2010/main" val="410985947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441325" y="142557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a:spcAft>
                <a:spcPts val="575"/>
              </a:spcAft>
              <a:buSzPct val="45000"/>
              <a:buFont typeface="Symbol" charset="2"/>
              <a:buChar char=""/>
            </a:pPr>
            <a:r>
              <a:rPr lang="it-IT" altLang="it-IT" sz="2400">
                <a:solidFill>
                  <a:srgbClr val="000000"/>
                </a:solidFill>
                <a:latin typeface="Calibri" charset="0"/>
              </a:rPr>
              <a:t> La caratteristica essenziale del disturbo paranoide di personalità è un pattern di diffidenza e sospettosità pervasive verso gli altri, che porta ad interpretare come malevole le motivazioni altrui. Questo pattern inizia nella prima età adulta ed è presente in svariati contesti.</a:t>
            </a:r>
          </a:p>
          <a:p>
            <a:pPr eaLnBrk="1">
              <a:spcAft>
                <a:spcPts val="575"/>
              </a:spcAft>
              <a:buSzPct val="45000"/>
              <a:buFont typeface="Symbol" charset="2"/>
              <a:buChar char=""/>
            </a:pPr>
            <a:r>
              <a:rPr lang="it-IT" altLang="it-IT" sz="2400">
                <a:solidFill>
                  <a:srgbClr val="000000"/>
                </a:solidFill>
                <a:latin typeface="Calibri" charset="0"/>
              </a:rPr>
              <a:t> Questi individui presumono che altri li sfruttino, li danneggino o li ingannino, anche quando non vi sono prove oggettive a supporto delle loro ipotesi. </a:t>
            </a:r>
          </a:p>
        </p:txBody>
      </p:sp>
    </p:spTree>
    <p:extLst>
      <p:ext uri="{BB962C8B-B14F-4D97-AF65-F5344CB8AC3E}">
        <p14:creationId xmlns:p14="http://schemas.microsoft.com/office/powerpoint/2010/main" val="285538670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ttangolo 1"/>
          <p:cNvSpPr>
            <a:spLocks noChangeArrowheads="1"/>
          </p:cNvSpPr>
          <p:nvPr/>
        </p:nvSpPr>
        <p:spPr bwMode="auto">
          <a:xfrm>
            <a:off x="684213" y="2314575"/>
            <a:ext cx="7559675" cy="297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Aft>
                <a:spcPts val="575"/>
              </a:spcAft>
              <a:buSzPct val="45000"/>
              <a:buFont typeface="Symbol" charset="2"/>
              <a:buChar char=""/>
            </a:pPr>
            <a:r>
              <a:rPr lang="it-IT" altLang="it-IT">
                <a:solidFill>
                  <a:srgbClr val="000000"/>
                </a:solidFill>
                <a:latin typeface="Calibri" charset="0"/>
              </a:rPr>
              <a:t> </a:t>
            </a:r>
            <a:r>
              <a:rPr lang="it-IT" altLang="it-IT" sz="2800">
                <a:solidFill>
                  <a:srgbClr val="000000"/>
                </a:solidFill>
                <a:latin typeface="Calibri" charset="0"/>
              </a:rPr>
              <a:t>Dubitano, senza giustificazione, della lealtà o affidabilità di amici o colleghi, le cui azioni vengono analizzate dettagliatamente per scoprire intenzioni ostili. </a:t>
            </a:r>
          </a:p>
          <a:p>
            <a:pPr>
              <a:spcAft>
                <a:spcPts val="575"/>
              </a:spcAft>
              <a:buSzPct val="45000"/>
              <a:buFont typeface="Symbol" charset="2"/>
              <a:buChar char=""/>
            </a:pPr>
            <a:r>
              <a:rPr lang="it-IT" altLang="it-IT" sz="2800">
                <a:solidFill>
                  <a:srgbClr val="000000"/>
                </a:solidFill>
                <a:latin typeface="Calibri" charset="0"/>
              </a:rPr>
              <a:t> Sono riluttanti a confidarsi o a entrare in intimità con gli altri, poiché temono che le informazioni vengano poi utilizzate contro di loro. </a:t>
            </a:r>
          </a:p>
        </p:txBody>
      </p:sp>
    </p:spTree>
    <p:extLst>
      <p:ext uri="{BB962C8B-B14F-4D97-AF65-F5344CB8AC3E}">
        <p14:creationId xmlns:p14="http://schemas.microsoft.com/office/powerpoint/2010/main" val="2983015316"/>
      </p:ext>
    </p:extLst>
  </p:cSld>
  <p:clrMapOvr>
    <a:masterClrMapping/>
  </p:clrMapOvr>
</p:sld>
</file>

<file path=ppt/slides/slide1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1"/>
          <p:cNvSpPr txBox="1">
            <a:spLocks noChangeArrowheads="1"/>
          </p:cNvSpPr>
          <p:nvPr/>
        </p:nvSpPr>
        <p:spPr bwMode="auto">
          <a:xfrm>
            <a:off x="441325" y="1785938"/>
            <a:ext cx="8229600" cy="426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hangingPunct="1">
              <a:lnSpc>
                <a:spcPct val="100000"/>
              </a:lnSpc>
              <a:spcAft>
                <a:spcPts val="575"/>
              </a:spcAft>
              <a:buSzPct val="45000"/>
              <a:buFont typeface="Symbol" charset="2"/>
              <a:buChar char=""/>
            </a:pPr>
            <a:r>
              <a:rPr lang="it-IT" altLang="it-IT" sz="2400">
                <a:solidFill>
                  <a:srgbClr val="000000"/>
                </a:solidFill>
                <a:latin typeface="Calibri" charset="0"/>
              </a:rPr>
              <a:t> Leggono significati nascosti minacciosi in osservazioni o eventi benevoli, interpretando un errore o un'osservazione scherzosa come un deliberato tentativo di imbroglio, o un affronto personale. Cercano infatti una conferma dei loro preconcetti negativi, attribuendo ad altri le proiezioni delle loro paure.</a:t>
            </a:r>
          </a:p>
          <a:p>
            <a:pPr eaLnBrk="1" hangingPunct="1">
              <a:lnSpc>
                <a:spcPct val="100000"/>
              </a:lnSpc>
              <a:spcAft>
                <a:spcPts val="575"/>
              </a:spcAft>
              <a:buSzPct val="45000"/>
              <a:buFont typeface="Symbol" charset="2"/>
              <a:buChar char=""/>
            </a:pPr>
            <a:r>
              <a:rPr lang="it-IT" altLang="it-IT" sz="2400">
                <a:solidFill>
                  <a:srgbClr val="000000"/>
                </a:solidFill>
                <a:latin typeface="Calibri" charset="0"/>
              </a:rPr>
              <a:t> Portano costantemente rancore e non dimenticano insulti, ingiurie o offese che ritengono di avere ricevuto. </a:t>
            </a:r>
          </a:p>
          <a:p>
            <a:pPr eaLnBrk="1" hangingPunct="1">
              <a:lnSpc>
                <a:spcPct val="100000"/>
              </a:lnSpc>
              <a:spcAft>
                <a:spcPts val="575"/>
              </a:spcAft>
              <a:buSzPct val="45000"/>
              <a:buFont typeface="Symbol" charset="2"/>
              <a:buChar char=""/>
            </a:pPr>
            <a:r>
              <a:rPr lang="it-IT" altLang="it-IT" sz="2400">
                <a:solidFill>
                  <a:srgbClr val="000000"/>
                </a:solidFill>
                <a:latin typeface="Calibri" charset="0"/>
              </a:rPr>
              <a:t> Spesso percepiscono attacchi al proprio ruolo o reputazione, o di essere stati offesi e sono pronti a contrattaccare e a reagire con rabbia. Possono sospettare, senza una giustificazione adeguata, che il coniuge o il partner sessuale sia infedele.</a:t>
            </a:r>
          </a:p>
        </p:txBody>
      </p:sp>
    </p:spTree>
    <p:extLst>
      <p:ext uri="{BB962C8B-B14F-4D97-AF65-F5344CB8AC3E}">
        <p14:creationId xmlns:p14="http://schemas.microsoft.com/office/powerpoint/2010/main" val="296813089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1"/>
          <p:cNvSpPr txBox="1">
            <a:spLocks noChangeArrowheads="1"/>
          </p:cNvSpPr>
          <p:nvPr/>
        </p:nvSpPr>
        <p:spPr bwMode="auto">
          <a:xfrm>
            <a:off x="482600" y="18002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a:spcAft>
                <a:spcPts val="575"/>
              </a:spcAft>
              <a:buSzPct val="45000"/>
              <a:buFont typeface="Symbol" charset="2"/>
              <a:buChar char=""/>
            </a:pPr>
            <a:r>
              <a:rPr lang="it-IT" altLang="it-IT" sz="2400">
                <a:solidFill>
                  <a:srgbClr val="000000"/>
                </a:solidFill>
                <a:latin typeface="Calibri" charset="0"/>
              </a:rPr>
              <a:t> Gli individui con disturbo paranoide di personalità hanno di solito difficoltà ad andare d’accordo con gli altri. Non avendo fiducia negli altri, hanno un’eccessiva necessità di essere autonomi. Sono spesso rigidi, critici nei confronti delle altre persone e incapaci di collaborare, e la loro natura sospettosa e litigiosa può far nascere anche negli altri risposte ostili.</a:t>
            </a:r>
          </a:p>
          <a:p>
            <a:pPr eaLnBrk="1">
              <a:spcAft>
                <a:spcPts val="575"/>
              </a:spcAft>
              <a:buSzPct val="45000"/>
              <a:buFont typeface="Symbol" charset="2"/>
              <a:buChar char=""/>
            </a:pPr>
            <a:r>
              <a:rPr lang="it-IT" altLang="it-IT" sz="2400">
                <a:solidFill>
                  <a:srgbClr val="000000"/>
                </a:solidFill>
                <a:latin typeface="Calibri" charset="0"/>
              </a:rPr>
              <a:t> Possono esprimere sospettosità e ostilità con un’aperta polemica, con ripetute lamentele.</a:t>
            </a:r>
          </a:p>
          <a:p>
            <a:pPr eaLnBrk="1">
              <a:spcAft>
                <a:spcPts val="575"/>
              </a:spcAft>
              <a:buSzPct val="45000"/>
              <a:buFont typeface="Symbol" charset="2"/>
              <a:buChar char=""/>
            </a:pPr>
            <a:r>
              <a:rPr lang="it-IT" altLang="it-IT" sz="2400">
                <a:solidFill>
                  <a:srgbClr val="000000"/>
                </a:solidFill>
                <a:latin typeface="Calibri" charset="0"/>
              </a:rPr>
              <a:t> Ipervigili nei confronti di potenziali minacce, possono agire in modo guardingo, e sembrare razionali e privi di emotività, anche se più spesso mostrano sentimenti instabili, in cui prevalgono ostilità, testardaggine e sarcasmo.</a:t>
            </a:r>
            <a:r>
              <a:rPr lang="it-IT" altLang="it-IT">
                <a:solidFill>
                  <a:srgbClr val="000000"/>
                </a:solidFill>
                <a:latin typeface="Calibri" charset="0"/>
              </a:rPr>
              <a:t> </a:t>
            </a:r>
          </a:p>
          <a:p>
            <a:pPr eaLnBrk="1">
              <a:buClrTx/>
              <a:buSzTx/>
              <a:buFontTx/>
              <a:buNone/>
            </a:pPr>
            <a:endParaRPr lang="it-IT" altLang="it-IT">
              <a:solidFill>
                <a:srgbClr val="000000"/>
              </a:solidFill>
              <a:latin typeface="Calibri" charset="0"/>
            </a:endParaRPr>
          </a:p>
          <a:p>
            <a:pPr eaLnBrk="1">
              <a:buClrTx/>
              <a:buSzTx/>
              <a:buFontTx/>
              <a:buNone/>
            </a:pPr>
            <a:endParaRPr lang="it-IT" altLang="it-IT">
              <a:solidFill>
                <a:srgbClr val="000000"/>
              </a:solidFill>
              <a:latin typeface="Calibri" charset="0"/>
            </a:endParaRPr>
          </a:p>
        </p:txBody>
      </p:sp>
    </p:spTree>
    <p:extLst>
      <p:ext uri="{BB962C8B-B14F-4D97-AF65-F5344CB8AC3E}">
        <p14:creationId xmlns:p14="http://schemas.microsoft.com/office/powerpoint/2010/main" val="343815717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1"/>
          <p:cNvSpPr txBox="1">
            <a:spLocks noChangeArrowheads="1"/>
          </p:cNvSpPr>
          <p:nvPr/>
        </p:nvSpPr>
        <p:spPr bwMode="auto">
          <a:xfrm>
            <a:off x="482600" y="18002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a:spcAft>
                <a:spcPts val="575"/>
              </a:spcAft>
              <a:buSzPct val="45000"/>
              <a:buFont typeface="Symbol" charset="2"/>
              <a:buChar char=""/>
            </a:pPr>
            <a:r>
              <a:rPr lang="it-IT" altLang="it-IT" sz="2400">
                <a:solidFill>
                  <a:srgbClr val="000000"/>
                </a:solidFill>
                <a:latin typeface="Calibri" charset="0"/>
              </a:rPr>
              <a:t> Una stima della prevalenza per il disturbo paranoide di personalità va dal 2 al 4,4%</a:t>
            </a:r>
          </a:p>
          <a:p>
            <a:pPr eaLnBrk="1">
              <a:spcAft>
                <a:spcPts val="575"/>
              </a:spcAft>
              <a:buSzPct val="45000"/>
              <a:buFont typeface="Symbol" charset="2"/>
              <a:buChar char=""/>
            </a:pPr>
            <a:r>
              <a:rPr lang="it-IT" altLang="it-IT" sz="2400">
                <a:solidFill>
                  <a:srgbClr val="000000"/>
                </a:solidFill>
                <a:latin typeface="Calibri" charset="0"/>
              </a:rPr>
              <a:t> Sembra essere più comunemente diagnosticato nei maschi </a:t>
            </a:r>
          </a:p>
          <a:p>
            <a:pPr eaLnBrk="1">
              <a:spcAft>
                <a:spcPts val="575"/>
              </a:spcAft>
              <a:buSzPct val="45000"/>
              <a:buFont typeface="Symbol" charset="2"/>
              <a:buChar char=""/>
            </a:pPr>
            <a:r>
              <a:rPr lang="it-IT" altLang="it-IT" sz="2400">
                <a:solidFill>
                  <a:srgbClr val="000000"/>
                </a:solidFill>
                <a:latin typeface="Calibri" charset="0"/>
              </a:rPr>
              <a:t>Può manifestarsi per la prima volta nell’infanzia e nell’adolescenza con una tendenza all’isolamento, scarse relazioni interpersonali, ansia sociale, rendimento scolastico inadeguato, ipersensibilità, pensieri e linguaggio peculiari, che portano i bambini ad apparire “strani”,“eccentrici” e ad essere oggetto di derisione.</a:t>
            </a:r>
          </a:p>
          <a:p>
            <a:pPr eaLnBrk="1">
              <a:buClrTx/>
              <a:buSzTx/>
              <a:buFontTx/>
              <a:buNone/>
            </a:pPr>
            <a:endParaRPr lang="it-IT" altLang="it-IT">
              <a:solidFill>
                <a:srgbClr val="000000"/>
              </a:solidFill>
              <a:latin typeface="Calibri" charset="0"/>
            </a:endParaRPr>
          </a:p>
        </p:txBody>
      </p:sp>
    </p:spTree>
    <p:extLst>
      <p:ext uri="{BB962C8B-B14F-4D97-AF65-F5344CB8AC3E}">
        <p14:creationId xmlns:p14="http://schemas.microsoft.com/office/powerpoint/2010/main" val="103880965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685800" y="2130425"/>
            <a:ext cx="7772400"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algn="ctr" eaLnBrk="1" hangingPunct="1">
              <a:lnSpc>
                <a:spcPct val="100000"/>
              </a:lnSpc>
              <a:buSzPct val="45000"/>
              <a:buFont typeface="Wingdings" charset="2"/>
              <a:buNone/>
            </a:pPr>
            <a:r>
              <a:rPr lang="it-IT" altLang="it-IT" sz="2800" b="1">
                <a:solidFill>
                  <a:srgbClr val="000000"/>
                </a:solidFill>
                <a:latin typeface="Tahoma" pitchFamily="32" charset="0"/>
              </a:rPr>
              <a:t>DISTURBI DI PERSONALITÀ – CLUSTER A</a:t>
            </a:r>
          </a:p>
          <a:p>
            <a:pPr algn="ctr" eaLnBrk="1" hangingPunct="1">
              <a:lnSpc>
                <a:spcPct val="100000"/>
              </a:lnSpc>
              <a:buSzPct val="45000"/>
              <a:buFont typeface="Wingdings" charset="2"/>
              <a:buNone/>
            </a:pPr>
            <a:endParaRPr lang="it-IT" altLang="it-IT" sz="2800" b="1">
              <a:solidFill>
                <a:srgbClr val="000000"/>
              </a:solidFill>
              <a:latin typeface="Tahoma" pitchFamily="32" charset="0"/>
            </a:endParaRPr>
          </a:p>
          <a:p>
            <a:pPr algn="ctr" eaLnBrk="1" hangingPunct="1">
              <a:lnSpc>
                <a:spcPct val="100000"/>
              </a:lnSpc>
              <a:buSzPct val="45000"/>
              <a:buFont typeface="Wingdings" charset="2"/>
              <a:buNone/>
            </a:pPr>
            <a:r>
              <a:rPr lang="it-IT" altLang="it-IT" sz="2800" b="1">
                <a:solidFill>
                  <a:srgbClr val="000000"/>
                </a:solidFill>
                <a:latin typeface="Tahoma" pitchFamily="32" charset="0"/>
              </a:rPr>
              <a:t>Disturbo Paranoide di Personalità</a:t>
            </a:r>
          </a:p>
          <a:p>
            <a:pPr algn="ctr" eaLnBrk="1" hangingPunct="1">
              <a:lnSpc>
                <a:spcPct val="100000"/>
              </a:lnSpc>
              <a:buSzPct val="45000"/>
              <a:buFont typeface="Wingdings" charset="2"/>
              <a:buNone/>
            </a:pPr>
            <a:r>
              <a:rPr lang="it-IT" altLang="it-IT" sz="2800" b="1">
                <a:solidFill>
                  <a:srgbClr val="000000"/>
                </a:solidFill>
                <a:latin typeface="Tahoma" pitchFamily="32" charset="0"/>
              </a:rPr>
              <a:t>Diagnosi differenziale</a:t>
            </a:r>
          </a:p>
          <a:p>
            <a:pPr algn="ctr" eaLnBrk="1" hangingPunct="1">
              <a:lnSpc>
                <a:spcPct val="100000"/>
              </a:lnSpc>
              <a:buSzPct val="45000"/>
              <a:buFont typeface="Wingdings" charset="2"/>
              <a:buNone/>
            </a:pPr>
            <a:endParaRPr lang="it-IT" altLang="it-IT" sz="2800" b="1">
              <a:solidFill>
                <a:srgbClr val="000000"/>
              </a:solidFill>
              <a:latin typeface="Tahoma" pitchFamily="32" charset="0"/>
            </a:endParaRPr>
          </a:p>
          <a:p>
            <a:pPr algn="ctr" eaLnBrk="1" hangingPunct="1">
              <a:lnSpc>
                <a:spcPct val="100000"/>
              </a:lnSpc>
              <a:buSzPct val="45000"/>
              <a:buFont typeface="Wingdings" charset="2"/>
              <a:buNone/>
            </a:pPr>
            <a:endParaRPr lang="it-IT" altLang="it-IT" sz="2800" b="1">
              <a:solidFill>
                <a:srgbClr val="000000"/>
              </a:solidFill>
              <a:latin typeface="Tahoma" pitchFamily="32" charset="0"/>
            </a:endParaRPr>
          </a:p>
        </p:txBody>
      </p:sp>
      <p:sp>
        <p:nvSpPr>
          <p:cNvPr id="3075" name="Text Box 2"/>
          <p:cNvSpPr txBox="1">
            <a:spLocks noChangeArrowheads="1"/>
          </p:cNvSpPr>
          <p:nvPr/>
        </p:nvSpPr>
        <p:spPr bwMode="auto">
          <a:xfrm>
            <a:off x="1406525" y="4391025"/>
            <a:ext cx="6400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algn="ctr" eaLnBrk="1" hangingPunct="1">
              <a:lnSpc>
                <a:spcPct val="100000"/>
              </a:lnSpc>
              <a:buSzPct val="45000"/>
            </a:pPr>
            <a:r>
              <a:rPr lang="it-IT" altLang="it-IT" sz="2400" b="1">
                <a:solidFill>
                  <a:srgbClr val="000000"/>
                </a:solidFill>
                <a:latin typeface="Tahoma" pitchFamily="32" charset="0"/>
              </a:rPr>
              <a:t>LEZIONE 57 -2</a:t>
            </a:r>
          </a:p>
        </p:txBody>
      </p:sp>
    </p:spTree>
    <p:extLst>
      <p:ext uri="{BB962C8B-B14F-4D97-AF65-F5344CB8AC3E}">
        <p14:creationId xmlns:p14="http://schemas.microsoft.com/office/powerpoint/2010/main" val="252857196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441325" y="1785938"/>
            <a:ext cx="8229600" cy="426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hangingPunct="1">
              <a:lnSpc>
                <a:spcPct val="100000"/>
              </a:lnSpc>
              <a:spcBef>
                <a:spcPts val="638"/>
              </a:spcBef>
              <a:buSzPct val="45000"/>
              <a:buFont typeface="Symbol" charset="2"/>
              <a:buChar char=""/>
            </a:pPr>
            <a:r>
              <a:rPr lang="it-IT" altLang="it-IT" sz="2400">
                <a:solidFill>
                  <a:srgbClr val="000000"/>
                </a:solidFill>
                <a:latin typeface="Calibri" charset="0"/>
              </a:rPr>
              <a:t> Il disturbo di personalità deve essere distinto da una modificazione della personalità dovuta ad una condizione medica, nella quale i tratti che emergono sono attribuibili agli effetti della condizione medica sul sistema nervoso centrale.</a:t>
            </a:r>
          </a:p>
          <a:p>
            <a:pPr eaLnBrk="1" hangingPunct="1">
              <a:lnSpc>
                <a:spcPct val="100000"/>
              </a:lnSpc>
              <a:spcBef>
                <a:spcPts val="638"/>
              </a:spcBef>
              <a:buSzPct val="45000"/>
              <a:buFont typeface="Symbol" charset="2"/>
              <a:buChar char=""/>
            </a:pPr>
            <a:r>
              <a:rPr lang="it-IT" altLang="it-IT" sz="2400">
                <a:solidFill>
                  <a:srgbClr val="000000"/>
                </a:solidFill>
                <a:latin typeface="Calibri" charset="0"/>
              </a:rPr>
              <a:t> Inoltre deve anche essere distinto anche da quei sintomi che si  possono creare in occasione dell’uso abituale di sostanze. </a:t>
            </a:r>
          </a:p>
          <a:p>
            <a:pPr eaLnBrk="1" hangingPunct="1">
              <a:lnSpc>
                <a:spcPct val="100000"/>
              </a:lnSpc>
              <a:spcBef>
                <a:spcPts val="638"/>
              </a:spcBef>
              <a:buClrTx/>
              <a:buSzTx/>
              <a:buFontTx/>
              <a:buNone/>
            </a:pPr>
            <a:endParaRPr lang="it-IT" altLang="it-IT" sz="2400">
              <a:solidFill>
                <a:srgbClr val="000000"/>
              </a:solidFill>
              <a:latin typeface="Calibri" charset="0"/>
            </a:endParaRPr>
          </a:p>
        </p:txBody>
      </p:sp>
    </p:spTree>
    <p:extLst>
      <p:ext uri="{BB962C8B-B14F-4D97-AF65-F5344CB8AC3E}">
        <p14:creationId xmlns:p14="http://schemas.microsoft.com/office/powerpoint/2010/main" val="333726868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411163" y="1779588"/>
            <a:ext cx="8229600" cy="426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a:buSzPct val="45000"/>
              <a:buFont typeface="Symbol" charset="2"/>
              <a:buChar char=""/>
            </a:pPr>
            <a:r>
              <a:rPr lang="it-IT" altLang="it-IT" sz="2600">
                <a:solidFill>
                  <a:srgbClr val="000000"/>
                </a:solidFill>
                <a:latin typeface="Calibri" charset="0"/>
              </a:rPr>
              <a:t> Il disturbo paranoide di personalità può essere distinto dal disturbo delirante (di persecuzione), dalla schizofrenia e dal disturbo bipolare o depressivo con manifestazioni psicotiche poiché questi disturbi sono caratterizzati da un periodo con sintomi psicotici persistenti (come deliri e allucinazioni). È possibile porre una diagnosi addizionale di disturbo paranoide di personalità se il disturbo di personalità è stato presente prima dell’esordio dei sintomi psicotici e persiste dopo la loro remissione.</a:t>
            </a:r>
            <a:r>
              <a:rPr lang="it-IT" altLang="it-IT" sz="2800">
                <a:solidFill>
                  <a:srgbClr val="000000"/>
                </a:solidFill>
                <a:latin typeface="Calibri" charset="0"/>
              </a:rPr>
              <a:t> </a:t>
            </a:r>
          </a:p>
        </p:txBody>
      </p:sp>
    </p:spTree>
    <p:extLst>
      <p:ext uri="{BB962C8B-B14F-4D97-AF65-F5344CB8AC3E}">
        <p14:creationId xmlns:p14="http://schemas.microsoft.com/office/powerpoint/2010/main" val="271770162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1"/>
          <p:cNvSpPr txBox="1">
            <a:spLocks noChangeArrowheads="1"/>
          </p:cNvSpPr>
          <p:nvPr/>
        </p:nvSpPr>
        <p:spPr bwMode="auto">
          <a:xfrm>
            <a:off x="482600" y="18002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hangingPunct="1">
              <a:lnSpc>
                <a:spcPct val="100000"/>
              </a:lnSpc>
              <a:spcAft>
                <a:spcPts val="575"/>
              </a:spcAft>
              <a:buSzPct val="45000"/>
              <a:buFont typeface="Symbol" charset="2"/>
              <a:buChar char=""/>
            </a:pPr>
            <a:r>
              <a:rPr lang="it-IT" altLang="it-IT" sz="2600">
                <a:solidFill>
                  <a:srgbClr val="000000"/>
                </a:solidFill>
                <a:latin typeface="Calibri" charset="0"/>
              </a:rPr>
              <a:t> Se vi sono caratteristiche di personalità che soddisfano i criteri per uno o più disturbi di personalità oltre a quello paranoide, possono tutti essere diagnosticati. </a:t>
            </a:r>
          </a:p>
          <a:p>
            <a:pPr eaLnBrk="1" hangingPunct="1">
              <a:lnSpc>
                <a:spcPct val="100000"/>
              </a:lnSpc>
              <a:spcAft>
                <a:spcPts val="575"/>
              </a:spcAft>
              <a:buSzPct val="45000"/>
              <a:buFont typeface="Symbol" charset="2"/>
              <a:buChar char=""/>
            </a:pPr>
            <a:r>
              <a:rPr lang="it-IT" altLang="it-IT" sz="2600">
                <a:solidFill>
                  <a:srgbClr val="000000"/>
                </a:solidFill>
                <a:latin typeface="Calibri" charset="0"/>
              </a:rPr>
              <a:t> Il disturbo paranoide di personalità condivide con il disturbo schizotipico di personalità i tratti di sospettosità, distacco dagli altri e ideazione paranoide, ma il disturbo schizotipico di personalità include anche sintomi come pensiero magico, esperienze percettive inusuali, pensiero ed eloquio stravaganti. </a:t>
            </a:r>
          </a:p>
          <a:p>
            <a:pPr eaLnBrk="1" hangingPunct="1">
              <a:lnSpc>
                <a:spcPct val="100000"/>
              </a:lnSpc>
              <a:spcAft>
                <a:spcPts val="575"/>
              </a:spcAft>
              <a:buSzPct val="45000"/>
              <a:buFont typeface="Symbol" charset="2"/>
              <a:buChar char=""/>
            </a:pPr>
            <a:r>
              <a:rPr lang="it-IT" altLang="it-IT" sz="2600">
                <a:solidFill>
                  <a:srgbClr val="000000"/>
                </a:solidFill>
                <a:latin typeface="Calibri" charset="0"/>
              </a:rPr>
              <a:t> Chi soddisfa i criteri per il disturbo schizoide di personalità viene spesso descritto come strano, eccentrico, freddo, ma di solito non ha una evidente ideazione paranoide. </a:t>
            </a:r>
          </a:p>
        </p:txBody>
      </p:sp>
    </p:spTree>
    <p:extLst>
      <p:ext uri="{BB962C8B-B14F-4D97-AF65-F5344CB8AC3E}">
        <p14:creationId xmlns:p14="http://schemas.microsoft.com/office/powerpoint/2010/main" val="178709867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a:t>
            </a:r>
            <a:r>
              <a:rPr lang="en-US" dirty="0"/>
              <a:t>Una </a:t>
            </a:r>
            <a:r>
              <a:rPr lang="en-US" dirty="0" err="1"/>
              <a:t>storia</a:t>
            </a:r>
            <a:r>
              <a:rPr lang="en-US" dirty="0"/>
              <a:t> </a:t>
            </a:r>
            <a:r>
              <a:rPr lang="en-US" dirty="0" err="1"/>
              <a:t>familiare</a:t>
            </a:r>
            <a:r>
              <a:rPr lang="en-US" dirty="0"/>
              <a:t> </a:t>
            </a:r>
            <a:r>
              <a:rPr lang="en-US" dirty="0" err="1"/>
              <a:t>positiva</a:t>
            </a:r>
            <a:r>
              <a:rPr lang="en-US" dirty="0"/>
              <a:t> di </a:t>
            </a:r>
            <a:r>
              <a:rPr lang="en-US" dirty="0" err="1"/>
              <a:t>disturbo</a:t>
            </a:r>
            <a:r>
              <a:rPr lang="en-US" dirty="0"/>
              <a:t> </a:t>
            </a:r>
            <a:r>
              <a:rPr lang="en-US" dirty="0" err="1"/>
              <a:t>dello</a:t>
            </a:r>
            <a:r>
              <a:rPr lang="en-US" dirty="0"/>
              <a:t> </a:t>
            </a:r>
            <a:r>
              <a:rPr lang="en-US" dirty="0" err="1"/>
              <a:t>spettro</a:t>
            </a:r>
            <a:r>
              <a:rPr lang="en-US" dirty="0"/>
              <a:t> </a:t>
            </a:r>
            <a:r>
              <a:rPr lang="en-US" dirty="0" err="1"/>
              <a:t>autistico</a:t>
            </a:r>
            <a:r>
              <a:rPr lang="en-US" dirty="0"/>
              <a:t>, di </a:t>
            </a:r>
            <a:r>
              <a:rPr lang="en-US" dirty="0" err="1"/>
              <a:t>disturbi</a:t>
            </a:r>
            <a:r>
              <a:rPr lang="en-US" dirty="0"/>
              <a:t> </a:t>
            </a:r>
            <a:r>
              <a:rPr lang="en-US" dirty="0" err="1"/>
              <a:t>della</a:t>
            </a:r>
            <a:r>
              <a:rPr lang="en-US" dirty="0"/>
              <a:t> </a:t>
            </a:r>
            <a:r>
              <a:rPr lang="en-US" dirty="0" err="1"/>
              <a:t>comunicazione</a:t>
            </a:r>
            <a:r>
              <a:rPr lang="en-US" dirty="0"/>
              <a:t> o </a:t>
            </a:r>
            <a:r>
              <a:rPr lang="en-US" dirty="0" err="1"/>
              <a:t>disturbo</a:t>
            </a:r>
            <a:r>
              <a:rPr lang="en-US" dirty="0"/>
              <a:t> </a:t>
            </a:r>
            <a:r>
              <a:rPr lang="en-US" dirty="0" err="1"/>
              <a:t>specifico</a:t>
            </a:r>
            <a:r>
              <a:rPr lang="en-US" dirty="0"/>
              <a:t> </a:t>
            </a:r>
            <a:r>
              <a:rPr lang="en-US" dirty="0" err="1"/>
              <a:t>dell'apprendimento</a:t>
            </a:r>
            <a:r>
              <a:rPr lang="en-US" dirty="0"/>
              <a:t> </a:t>
            </a:r>
            <a:r>
              <a:rPr lang="en-US" dirty="0" err="1"/>
              <a:t>sem­</a:t>
            </a:r>
            <a:r>
              <a:rPr lang="en-US" dirty="0"/>
              <a:t> bra </a:t>
            </a:r>
            <a:r>
              <a:rPr lang="en-US" dirty="0" err="1"/>
              <a:t>aumentare</a:t>
            </a:r>
            <a:r>
              <a:rPr lang="en-US" dirty="0"/>
              <a:t> </a:t>
            </a:r>
            <a:r>
              <a:rPr lang="en-US" dirty="0" err="1"/>
              <a:t>il</a:t>
            </a:r>
            <a:r>
              <a:rPr lang="en-US" dirty="0"/>
              <a:t> </a:t>
            </a:r>
            <a:r>
              <a:rPr lang="en-US" dirty="0" err="1"/>
              <a:t>rischio</a:t>
            </a:r>
            <a:r>
              <a:rPr lang="en-US" dirty="0"/>
              <a:t> di </a:t>
            </a:r>
            <a:r>
              <a:rPr lang="en-US" dirty="0" err="1"/>
              <a:t>disturbo</a:t>
            </a:r>
            <a:r>
              <a:rPr lang="en-US" dirty="0"/>
              <a:t> </a:t>
            </a:r>
            <a:r>
              <a:rPr lang="en-US" dirty="0" err="1"/>
              <a:t>della</a:t>
            </a:r>
            <a:r>
              <a:rPr lang="en-US" dirty="0"/>
              <a:t> </a:t>
            </a:r>
            <a:r>
              <a:rPr lang="en-US" dirty="0" err="1"/>
              <a:t>comunicazione</a:t>
            </a:r>
            <a:r>
              <a:rPr lang="en-US" dirty="0"/>
              <a:t> </a:t>
            </a:r>
            <a:r>
              <a:rPr lang="en-US" dirty="0" err="1"/>
              <a:t>sociale</a:t>
            </a:r>
            <a:r>
              <a:rPr lang="en-US" dirty="0"/>
              <a:t> (</a:t>
            </a:r>
            <a:r>
              <a:rPr lang="en-US" dirty="0" err="1"/>
              <a:t>pragmatica</a:t>
            </a:r>
            <a:r>
              <a:rPr lang="en-US" dirty="0"/>
              <a:t>).</a:t>
            </a:r>
            <a:endParaRPr lang="it-IT" dirty="0"/>
          </a:p>
          <a:p>
            <a:endParaRPr lang="it-IT" dirty="0"/>
          </a:p>
        </p:txBody>
      </p:sp>
    </p:spTree>
    <p:extLst>
      <p:ext uri="{BB962C8B-B14F-4D97-AF65-F5344CB8AC3E}">
        <p14:creationId xmlns:p14="http://schemas.microsoft.com/office/powerpoint/2010/main" val="2590128994"/>
      </p:ext>
    </p:extLst>
  </p:cSld>
  <p:clrMapOvr>
    <a:masterClrMapping/>
  </p:clrMapOvr>
</p:sld>
</file>

<file path=ppt/slides/slide1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1"/>
          <p:cNvSpPr txBox="1">
            <a:spLocks noChangeArrowheads="1"/>
          </p:cNvSpPr>
          <p:nvPr/>
        </p:nvSpPr>
        <p:spPr bwMode="auto">
          <a:xfrm>
            <a:off x="482600" y="18002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hangingPunct="1">
              <a:lnSpc>
                <a:spcPct val="100000"/>
              </a:lnSpc>
              <a:spcAft>
                <a:spcPts val="575"/>
              </a:spcAft>
              <a:buSzPct val="45000"/>
              <a:buFont typeface="Symbol" charset="2"/>
              <a:buChar char=""/>
            </a:pPr>
            <a:r>
              <a:rPr lang="it-IT" altLang="it-IT" sz="2600">
                <a:solidFill>
                  <a:srgbClr val="000000"/>
                </a:solidFill>
                <a:latin typeface="Calibri" charset="0"/>
              </a:rPr>
              <a:t> Individui con disturbo paranoide di personalità tendono a reagire con rabbia a stimoli irrilevanti come nei disturbi borderline e istrionico di personalità e possono anche essere riluttanti a confidarsi con gli altri come nel disturbo evitante di personalità. Tuttavia, questi disturbi non sono necessariamente associati a sospettosità pervasiva e la motivazione sottostante non sembra essere la paura delle intenzioni altrui. </a:t>
            </a:r>
          </a:p>
        </p:txBody>
      </p:sp>
    </p:spTree>
    <p:extLst>
      <p:ext uri="{BB962C8B-B14F-4D97-AF65-F5344CB8AC3E}">
        <p14:creationId xmlns:p14="http://schemas.microsoft.com/office/powerpoint/2010/main" val="75959526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1"/>
          <p:cNvSpPr txBox="1">
            <a:spLocks noChangeArrowheads="1"/>
          </p:cNvSpPr>
          <p:nvPr/>
        </p:nvSpPr>
        <p:spPr bwMode="auto">
          <a:xfrm>
            <a:off x="482600" y="18002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hangingPunct="1">
              <a:lnSpc>
                <a:spcPct val="100000"/>
              </a:lnSpc>
              <a:spcAft>
                <a:spcPts val="575"/>
              </a:spcAft>
              <a:buSzPct val="45000"/>
              <a:buFont typeface="Symbol" charset="2"/>
              <a:buChar char=""/>
            </a:pPr>
            <a:r>
              <a:rPr lang="it-IT" altLang="it-IT" sz="2600">
                <a:solidFill>
                  <a:srgbClr val="000000"/>
                </a:solidFill>
                <a:latin typeface="Calibri" charset="0"/>
              </a:rPr>
              <a:t> Anche un comportamento antisociale può essere presente, ma di solito non è motivato dal desiderio di un guadagno personale o di sfruttare gli altri, piuttosto è associato a un desiderio di vendetta. </a:t>
            </a:r>
          </a:p>
          <a:p>
            <a:pPr eaLnBrk="1" hangingPunct="1">
              <a:lnSpc>
                <a:spcPct val="100000"/>
              </a:lnSpc>
              <a:spcAft>
                <a:spcPts val="575"/>
              </a:spcAft>
              <a:buSzPct val="45000"/>
              <a:buFont typeface="Symbol" charset="2"/>
              <a:buChar char=""/>
            </a:pPr>
            <a:r>
              <a:rPr lang="it-IT" altLang="it-IT" sz="2600">
                <a:solidFill>
                  <a:srgbClr val="000000"/>
                </a:solidFill>
                <a:latin typeface="Calibri" charset="0"/>
              </a:rPr>
              <a:t> Gli individui con disturbo narcisistico di personalità possono occasionalmente manifestare sospettosità, ritiro sociale o distacco, ma questo deriva principalmente dal timore di rivelare le proprie imperfezioni o difetti.</a:t>
            </a:r>
          </a:p>
        </p:txBody>
      </p:sp>
    </p:spTree>
    <p:extLst>
      <p:ext uri="{BB962C8B-B14F-4D97-AF65-F5344CB8AC3E}">
        <p14:creationId xmlns:p14="http://schemas.microsoft.com/office/powerpoint/2010/main" val="92162610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1"/>
          <p:cNvSpPr txBox="1">
            <a:spLocks noChangeArrowheads="1"/>
          </p:cNvSpPr>
          <p:nvPr/>
        </p:nvSpPr>
        <p:spPr bwMode="auto">
          <a:xfrm>
            <a:off x="685800" y="2130425"/>
            <a:ext cx="7772400"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algn="ctr" eaLnBrk="1" hangingPunct="1">
              <a:lnSpc>
                <a:spcPct val="100000"/>
              </a:lnSpc>
              <a:buSzPct val="45000"/>
              <a:buFont typeface="Wingdings" charset="2"/>
              <a:buNone/>
            </a:pPr>
            <a:r>
              <a:rPr lang="it-IT" altLang="it-IT" sz="2800" b="1">
                <a:solidFill>
                  <a:srgbClr val="000000"/>
                </a:solidFill>
                <a:latin typeface="Tahoma" pitchFamily="32" charset="0"/>
              </a:rPr>
              <a:t>DISTURBI DI PERSONALITÀ – CLUSTER A</a:t>
            </a:r>
          </a:p>
          <a:p>
            <a:pPr algn="ctr" eaLnBrk="1" hangingPunct="1">
              <a:lnSpc>
                <a:spcPct val="100000"/>
              </a:lnSpc>
              <a:buSzPct val="45000"/>
              <a:buFont typeface="Wingdings" charset="2"/>
              <a:buNone/>
            </a:pPr>
            <a:endParaRPr lang="it-IT" altLang="it-IT" sz="2800" b="1">
              <a:solidFill>
                <a:srgbClr val="000000"/>
              </a:solidFill>
              <a:latin typeface="Tahoma" pitchFamily="32" charset="0"/>
            </a:endParaRPr>
          </a:p>
          <a:p>
            <a:pPr algn="ctr" eaLnBrk="1" hangingPunct="1">
              <a:lnSpc>
                <a:spcPct val="100000"/>
              </a:lnSpc>
              <a:buSzPct val="45000"/>
              <a:buFont typeface="Wingdings" charset="2"/>
              <a:buNone/>
            </a:pPr>
            <a:r>
              <a:rPr lang="it-IT" altLang="it-IT" sz="2800" b="1">
                <a:solidFill>
                  <a:srgbClr val="000000"/>
                </a:solidFill>
                <a:latin typeface="Tahoma" pitchFamily="32" charset="0"/>
              </a:rPr>
              <a:t>Disturbo Schizoide di Personalità</a:t>
            </a:r>
          </a:p>
          <a:p>
            <a:pPr algn="ctr" eaLnBrk="1" hangingPunct="1">
              <a:lnSpc>
                <a:spcPct val="100000"/>
              </a:lnSpc>
              <a:buSzPct val="45000"/>
              <a:buFont typeface="Wingdings" charset="2"/>
              <a:buNone/>
            </a:pPr>
            <a:r>
              <a:rPr lang="it-IT" altLang="it-IT" sz="2800" b="1">
                <a:solidFill>
                  <a:srgbClr val="000000"/>
                </a:solidFill>
                <a:latin typeface="Tahoma" pitchFamily="32" charset="0"/>
              </a:rPr>
              <a:t>Aspetti generali</a:t>
            </a:r>
          </a:p>
          <a:p>
            <a:pPr algn="ctr" eaLnBrk="1" hangingPunct="1">
              <a:lnSpc>
                <a:spcPct val="100000"/>
              </a:lnSpc>
              <a:buSzPct val="45000"/>
              <a:buFont typeface="Wingdings" charset="2"/>
              <a:buNone/>
            </a:pPr>
            <a:endParaRPr lang="it-IT" altLang="it-IT" sz="2800" b="1">
              <a:solidFill>
                <a:srgbClr val="000000"/>
              </a:solidFill>
              <a:latin typeface="Tahoma" pitchFamily="32" charset="0"/>
            </a:endParaRPr>
          </a:p>
          <a:p>
            <a:pPr algn="ctr" eaLnBrk="1" hangingPunct="1">
              <a:lnSpc>
                <a:spcPct val="100000"/>
              </a:lnSpc>
              <a:buSzPct val="45000"/>
              <a:buFont typeface="Wingdings" charset="2"/>
              <a:buNone/>
            </a:pPr>
            <a:endParaRPr lang="it-IT" altLang="it-IT" sz="2800" b="1">
              <a:solidFill>
                <a:srgbClr val="000000"/>
              </a:solidFill>
              <a:latin typeface="Tahoma" pitchFamily="32" charset="0"/>
            </a:endParaRPr>
          </a:p>
        </p:txBody>
      </p:sp>
      <p:sp>
        <p:nvSpPr>
          <p:cNvPr id="2051" name="Text Box 2"/>
          <p:cNvSpPr txBox="1">
            <a:spLocks noChangeArrowheads="1"/>
          </p:cNvSpPr>
          <p:nvPr/>
        </p:nvSpPr>
        <p:spPr bwMode="auto">
          <a:xfrm>
            <a:off x="1371600" y="4391025"/>
            <a:ext cx="6400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algn="ctr" eaLnBrk="1" hangingPunct="1">
              <a:lnSpc>
                <a:spcPct val="100000"/>
              </a:lnSpc>
              <a:buSzPct val="45000"/>
            </a:pPr>
            <a:r>
              <a:rPr lang="it-IT" altLang="it-IT" sz="2000">
                <a:solidFill>
                  <a:schemeClr val="bg2"/>
                </a:solidFill>
                <a:latin typeface="Tahoma" pitchFamily="32" charset="0"/>
              </a:rPr>
              <a:t>Lezione 57 -3</a:t>
            </a:r>
            <a:r>
              <a:rPr lang="it-IT" altLang="it-IT" sz="900" b="1">
                <a:solidFill>
                  <a:srgbClr val="000000"/>
                </a:solidFill>
                <a:latin typeface="Tahoma" pitchFamily="32" charset="0"/>
              </a:rPr>
              <a:t> </a:t>
            </a:r>
          </a:p>
        </p:txBody>
      </p:sp>
    </p:spTree>
    <p:extLst>
      <p:ext uri="{BB962C8B-B14F-4D97-AF65-F5344CB8AC3E}">
        <p14:creationId xmlns:p14="http://schemas.microsoft.com/office/powerpoint/2010/main" val="313628589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431800" y="16351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a:spcAft>
                <a:spcPts val="575"/>
              </a:spcAft>
              <a:buSzPct val="45000"/>
              <a:buFont typeface="Symbol" charset="2"/>
              <a:buChar char=""/>
            </a:pPr>
            <a:r>
              <a:rPr lang="it-IT" altLang="it-IT" sz="2600">
                <a:solidFill>
                  <a:srgbClr val="000000"/>
                </a:solidFill>
                <a:latin typeface="Calibri" charset="0"/>
              </a:rPr>
              <a:t> Le caratteristiche essenziali del disturbo schizoide di personalità sono un pattern pervasivo di distacco dalle relazioni sociali e una gamma ristretta di espressioni emotive in situazioni interpersonali. Questo pattern inizia nella prima età adulta ed è presente in svariati contesti.</a:t>
            </a:r>
          </a:p>
          <a:p>
            <a:pPr eaLnBrk="1">
              <a:spcAft>
                <a:spcPts val="575"/>
              </a:spcAft>
              <a:buSzPct val="45000"/>
              <a:buFont typeface="Symbol" charset="2"/>
              <a:buChar char=""/>
            </a:pPr>
            <a:r>
              <a:rPr lang="it-IT" altLang="it-IT" sz="2600">
                <a:solidFill>
                  <a:srgbClr val="000000"/>
                </a:solidFill>
                <a:latin typeface="Calibri" charset="0"/>
              </a:rPr>
              <a:t> Gli individui sembrano non desiderare l’intimità e le relazioni affettive, nè trarre particolare piacere dal far parte di un gruppo sociale come la famiglia. </a:t>
            </a:r>
          </a:p>
          <a:p>
            <a:pPr eaLnBrk="1">
              <a:spcAft>
                <a:spcPts val="575"/>
              </a:spcAft>
              <a:buSzPct val="45000"/>
              <a:buFont typeface="Symbol" charset="2"/>
              <a:buChar char=""/>
            </a:pPr>
            <a:r>
              <a:rPr lang="it-IT" altLang="it-IT" sz="2600">
                <a:solidFill>
                  <a:srgbClr val="000000"/>
                </a:solidFill>
                <a:latin typeface="Calibri" charset="0"/>
              </a:rPr>
              <a:t> Preferiscono svolgere attività da soli, senza interagire con gli altri, privilegiando compiti meccanici o astratti, come giochi al pc o matematici. </a:t>
            </a:r>
          </a:p>
        </p:txBody>
      </p:sp>
    </p:spTree>
    <p:extLst>
      <p:ext uri="{BB962C8B-B14F-4D97-AF65-F5344CB8AC3E}">
        <p14:creationId xmlns:p14="http://schemas.microsoft.com/office/powerpoint/2010/main" val="103042722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431800" y="16351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hangingPunct="1">
              <a:lnSpc>
                <a:spcPct val="100000"/>
              </a:lnSpc>
              <a:spcAft>
                <a:spcPts val="575"/>
              </a:spcAft>
              <a:buSzPct val="45000"/>
              <a:buFont typeface="Symbol" charset="2"/>
              <a:buChar char=""/>
            </a:pPr>
            <a:r>
              <a:rPr lang="it-IT" altLang="it-IT" sz="2600">
                <a:solidFill>
                  <a:srgbClr val="000000"/>
                </a:solidFill>
                <a:latin typeface="Calibri" charset="0"/>
              </a:rPr>
              <a:t> Solitamente vi è una ridotta capacità di provare piacere per esperienze sensoriali, fisiche o interpersonali, come fare una passeggiata sul lungomare al tramonto o avere esperienze sessuali. </a:t>
            </a:r>
          </a:p>
          <a:p>
            <a:pPr eaLnBrk="1" hangingPunct="1">
              <a:lnSpc>
                <a:spcPct val="100000"/>
              </a:lnSpc>
              <a:spcAft>
                <a:spcPts val="575"/>
              </a:spcAft>
              <a:buSzPct val="45000"/>
              <a:buFont typeface="Symbol" charset="2"/>
              <a:buChar char=""/>
            </a:pPr>
            <a:r>
              <a:rPr lang="it-IT" altLang="it-IT" sz="2600">
                <a:solidFill>
                  <a:srgbClr val="000000"/>
                </a:solidFill>
                <a:latin typeface="Calibri" charset="0"/>
              </a:rPr>
              <a:t> Non hanno amici stretti o confidenti, a parte i parenti di primo grado.</a:t>
            </a:r>
          </a:p>
          <a:p>
            <a:pPr eaLnBrk="1" hangingPunct="1">
              <a:lnSpc>
                <a:spcPct val="100000"/>
              </a:lnSpc>
              <a:spcAft>
                <a:spcPts val="575"/>
              </a:spcAft>
              <a:buSzPct val="45000"/>
              <a:buFont typeface="Symbol" charset="2"/>
              <a:buChar char=""/>
            </a:pPr>
            <a:r>
              <a:rPr lang="it-IT" altLang="it-IT" sz="2600">
                <a:solidFill>
                  <a:srgbClr val="000000"/>
                </a:solidFill>
                <a:latin typeface="Calibri" charset="0"/>
              </a:rPr>
              <a:t> Spesso appaiono indifferenti all’approvazione o alle critiche e non sembrano preoccupati dall'idea che gli altri possono avere di loro. </a:t>
            </a:r>
          </a:p>
          <a:p>
            <a:pPr eaLnBrk="1" hangingPunct="1">
              <a:lnSpc>
                <a:spcPct val="100000"/>
              </a:lnSpc>
              <a:spcBef>
                <a:spcPts val="638"/>
              </a:spcBef>
              <a:buClrTx/>
              <a:buFontTx/>
              <a:buNone/>
            </a:pPr>
            <a:r>
              <a:rPr lang="it-IT" altLang="it-IT" sz="2600">
                <a:solidFill>
                  <a:srgbClr val="000000"/>
                </a:solidFill>
                <a:latin typeface="Calibri" charset="0"/>
              </a:rPr>
              <a:t> Spesso mostrano un’affettività appiattiva e sembrano freddi e distaccati, senza una visibile reattività emotiva.</a:t>
            </a:r>
          </a:p>
        </p:txBody>
      </p:sp>
    </p:spTree>
    <p:extLst>
      <p:ext uri="{BB962C8B-B14F-4D97-AF65-F5344CB8AC3E}">
        <p14:creationId xmlns:p14="http://schemas.microsoft.com/office/powerpoint/2010/main" val="294795922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482600" y="18002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a:spcAft>
                <a:spcPts val="575"/>
              </a:spcAft>
              <a:buSzPct val="45000"/>
              <a:buFont typeface="Symbol" charset="2"/>
              <a:buChar char=""/>
            </a:pPr>
            <a:r>
              <a:rPr lang="it-IT" altLang="it-IT" sz="2400">
                <a:solidFill>
                  <a:srgbClr val="000000"/>
                </a:solidFill>
                <a:latin typeface="Calibri" charset="0"/>
              </a:rPr>
              <a:t>Il disturbo schizoide di personalità  non è comune nel setting clinico. </a:t>
            </a:r>
          </a:p>
          <a:p>
            <a:pPr eaLnBrk="1">
              <a:spcAft>
                <a:spcPts val="575"/>
              </a:spcAft>
              <a:buSzPct val="45000"/>
              <a:buFont typeface="Symbol" charset="2"/>
              <a:buChar char=""/>
            </a:pPr>
            <a:r>
              <a:rPr lang="it-IT" altLang="it-IT" sz="2400">
                <a:solidFill>
                  <a:srgbClr val="000000"/>
                </a:solidFill>
                <a:latin typeface="Calibri" charset="0"/>
              </a:rPr>
              <a:t> Sembra essere leggermente più diagnosticato nei maschi </a:t>
            </a:r>
          </a:p>
          <a:p>
            <a:pPr eaLnBrk="1">
              <a:spcAft>
                <a:spcPts val="575"/>
              </a:spcAft>
              <a:buSzPct val="45000"/>
              <a:buFont typeface="Symbol" charset="2"/>
              <a:buChar char=""/>
            </a:pPr>
            <a:r>
              <a:rPr lang="it-IT" altLang="it-IT" sz="2400">
                <a:solidFill>
                  <a:srgbClr val="000000"/>
                </a:solidFill>
                <a:latin typeface="Calibri" charset="0"/>
              </a:rPr>
              <a:t>Può manifestarsi per la prima volta nell’infanzia e nell’adolescenza con una tendenza alla solitudine scarse relazioni interpersonali, ansia sociale, rendimento scolastico inadeguato</a:t>
            </a:r>
          </a:p>
          <a:p>
            <a:pPr eaLnBrk="1">
              <a:spcAft>
                <a:spcPts val="575"/>
              </a:spcAft>
              <a:buSzPct val="45000"/>
              <a:buFont typeface="Symbol" charset="2"/>
              <a:buChar char=""/>
            </a:pPr>
            <a:endParaRPr lang="it-IT" altLang="it-IT" sz="2400">
              <a:solidFill>
                <a:srgbClr val="000000"/>
              </a:solidFill>
              <a:latin typeface="Calibri" charset="0"/>
            </a:endParaRPr>
          </a:p>
          <a:p>
            <a:pPr eaLnBrk="1">
              <a:buClrTx/>
              <a:buSzTx/>
              <a:buFontTx/>
              <a:buNone/>
            </a:pPr>
            <a:endParaRPr lang="it-IT" altLang="it-IT">
              <a:solidFill>
                <a:srgbClr val="000000"/>
              </a:solidFill>
              <a:latin typeface="Calibri" charset="0"/>
            </a:endParaRPr>
          </a:p>
        </p:txBody>
      </p:sp>
    </p:spTree>
    <p:extLst>
      <p:ext uri="{BB962C8B-B14F-4D97-AF65-F5344CB8AC3E}">
        <p14:creationId xmlns:p14="http://schemas.microsoft.com/office/powerpoint/2010/main" val="18385156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1"/>
          <p:cNvSpPr txBox="1">
            <a:spLocks noChangeArrowheads="1"/>
          </p:cNvSpPr>
          <p:nvPr/>
        </p:nvSpPr>
        <p:spPr bwMode="auto">
          <a:xfrm>
            <a:off x="441325" y="1785938"/>
            <a:ext cx="8229600" cy="426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hangingPunct="1">
              <a:lnSpc>
                <a:spcPct val="100000"/>
              </a:lnSpc>
              <a:spcBef>
                <a:spcPts val="638"/>
              </a:spcBef>
              <a:buSzPct val="45000"/>
              <a:buFont typeface="Symbol" charset="2"/>
              <a:buChar char=""/>
            </a:pPr>
            <a:r>
              <a:rPr lang="it-IT" altLang="it-IT" sz="2400">
                <a:solidFill>
                  <a:srgbClr val="000000"/>
                </a:solidFill>
                <a:latin typeface="Calibri" charset="0"/>
              </a:rPr>
              <a:t> Il disturbo di personalità deve essere distinto da una modificazione della personalità dovuta ad una condizione medica, nella quale i tratti che emergono sono attribuibili agli effetti della condizione medica sul sistema nervoso centrale.</a:t>
            </a:r>
          </a:p>
          <a:p>
            <a:pPr eaLnBrk="1" hangingPunct="1">
              <a:lnSpc>
                <a:spcPct val="100000"/>
              </a:lnSpc>
              <a:spcBef>
                <a:spcPts val="638"/>
              </a:spcBef>
              <a:buSzPct val="45000"/>
              <a:buFont typeface="Symbol" charset="2"/>
              <a:buChar char=""/>
            </a:pPr>
            <a:r>
              <a:rPr lang="it-IT" altLang="it-IT" sz="2400">
                <a:solidFill>
                  <a:srgbClr val="000000"/>
                </a:solidFill>
                <a:latin typeface="Calibri" charset="0"/>
              </a:rPr>
              <a:t> Inoltre deve anche essere distinto anche da quei sintomi che si  possono creare in occasione dell’uso abituale di sostanze. </a:t>
            </a:r>
          </a:p>
          <a:p>
            <a:pPr eaLnBrk="1" hangingPunct="1">
              <a:lnSpc>
                <a:spcPct val="100000"/>
              </a:lnSpc>
              <a:spcBef>
                <a:spcPts val="638"/>
              </a:spcBef>
              <a:buClrTx/>
              <a:buSzTx/>
              <a:buFontTx/>
              <a:buNone/>
            </a:pPr>
            <a:endParaRPr lang="it-IT" altLang="it-IT" sz="2400">
              <a:solidFill>
                <a:srgbClr val="000000"/>
              </a:solidFill>
              <a:latin typeface="Calibri" charset="0"/>
            </a:endParaRPr>
          </a:p>
        </p:txBody>
      </p:sp>
    </p:spTree>
    <p:extLst>
      <p:ext uri="{BB962C8B-B14F-4D97-AF65-F5344CB8AC3E}">
        <p14:creationId xmlns:p14="http://schemas.microsoft.com/office/powerpoint/2010/main" val="60472518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1"/>
          <p:cNvSpPr txBox="1">
            <a:spLocks noChangeArrowheads="1"/>
          </p:cNvSpPr>
          <p:nvPr/>
        </p:nvSpPr>
        <p:spPr bwMode="auto">
          <a:xfrm>
            <a:off x="482600" y="18002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a:spcAft>
                <a:spcPts val="575"/>
              </a:spcAft>
              <a:buSzPct val="45000"/>
              <a:buFont typeface="Symbol" charset="2"/>
              <a:buChar char=""/>
            </a:pPr>
            <a:r>
              <a:rPr lang="it-IT" altLang="it-IT" sz="2400">
                <a:solidFill>
                  <a:srgbClr val="000000"/>
                </a:solidFill>
                <a:latin typeface="Calibri" charset="0"/>
              </a:rPr>
              <a:t> Il disturbo schizoide di personalità può essere differenziato dal disturbo delirante, dalla schizofrenia e dal disturbo bipolare o depressivo con manifestazioni psicotiche, poiché questi disturbi sono tutti caratterizzati da un periodo con sintomi psicotici persistenti (come deliri e allucinazioni). </a:t>
            </a:r>
          </a:p>
          <a:p>
            <a:pPr eaLnBrk="1">
              <a:spcAft>
                <a:spcPts val="575"/>
              </a:spcAft>
              <a:buSzPct val="45000"/>
              <a:buFont typeface="Symbol" charset="2"/>
              <a:buChar char=""/>
            </a:pPr>
            <a:r>
              <a:rPr lang="it-IT" altLang="it-IT" sz="2400">
                <a:solidFill>
                  <a:srgbClr val="000000"/>
                </a:solidFill>
                <a:latin typeface="Calibri" charset="0"/>
              </a:rPr>
              <a:t> Per porre una diagnosi addizionale di disturbo schizoide di personalità, il disturbo di personalità deve essere stato presente prima dell’esordio dei sintomi psicotici e deve persistere dopo la loro remissione. </a:t>
            </a:r>
          </a:p>
          <a:p>
            <a:pPr eaLnBrk="1">
              <a:spcAft>
                <a:spcPts val="575"/>
              </a:spcAft>
              <a:buSzPct val="45000"/>
              <a:buFont typeface="Symbol" charset="2"/>
              <a:buChar char=""/>
            </a:pPr>
            <a:r>
              <a:rPr lang="it-IT" altLang="it-IT" sz="2400">
                <a:solidFill>
                  <a:srgbClr val="000000"/>
                </a:solidFill>
                <a:latin typeface="Calibri" charset="0"/>
              </a:rPr>
              <a:t> Ci sono caratteristiche trasversali a individui affetti dalle forme più lievi di disturbo dello spettro autistico, che però possono essere più gravemente compromessi nelle interazioni sociali e presentare comportamenti e interessi stereotipati.</a:t>
            </a:r>
          </a:p>
        </p:txBody>
      </p:sp>
    </p:spTree>
    <p:extLst>
      <p:ext uri="{BB962C8B-B14F-4D97-AF65-F5344CB8AC3E}">
        <p14:creationId xmlns:p14="http://schemas.microsoft.com/office/powerpoint/2010/main" val="313886087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1"/>
          <p:cNvSpPr txBox="1">
            <a:spLocks noChangeArrowheads="1"/>
          </p:cNvSpPr>
          <p:nvPr/>
        </p:nvSpPr>
        <p:spPr bwMode="auto">
          <a:xfrm>
            <a:off x="482600" y="15843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hangingPunct="1">
              <a:lnSpc>
                <a:spcPct val="100000"/>
              </a:lnSpc>
              <a:spcAft>
                <a:spcPts val="575"/>
              </a:spcAft>
              <a:buSzPct val="45000"/>
              <a:buFont typeface="Symbol" charset="2"/>
              <a:buChar char=""/>
            </a:pPr>
            <a:r>
              <a:rPr lang="it-IT" altLang="it-IT" sz="2400">
                <a:solidFill>
                  <a:srgbClr val="000000"/>
                </a:solidFill>
                <a:latin typeface="Calibri" charset="0"/>
              </a:rPr>
              <a:t> Le caratteristiche di isolamento sociale e affettività coartata sono comuni ai disturbi schizoide, schizotipico e paranoide di personalità, ma il disturbo schizoide di personalità può essere distinto da quello schizotipico per l’assenza di distorsioni cognitive e percettive, e da quello paranoide per l’assenza di sospettosità e di ideazione paranoide. </a:t>
            </a:r>
          </a:p>
          <a:p>
            <a:pPr eaLnBrk="1" hangingPunct="1">
              <a:lnSpc>
                <a:spcPct val="100000"/>
              </a:lnSpc>
              <a:spcAft>
                <a:spcPts val="575"/>
              </a:spcAft>
              <a:buSzPct val="45000"/>
              <a:buFont typeface="Symbol" charset="2"/>
              <a:buChar char=""/>
            </a:pPr>
            <a:r>
              <a:rPr lang="it-IT" altLang="it-IT" sz="2400">
                <a:solidFill>
                  <a:srgbClr val="000000"/>
                </a:solidFill>
                <a:latin typeface="Calibri" charset="0"/>
              </a:rPr>
              <a:t> L’isolamento sociale è comune al disturbo evitante di personalità, dove però è attribuibile al timore di essere rifiutati, mentre chi ha un disturbo schizoide di personalità manifesta un distacco pervasivo e un basso desiderio di intimità sociale. Anche gli individui con disturbo ossessivo- compulsivo di personalità possono mostrare un apparente distacco sociale dovuto alla devozione al lavoro, ma sono capaci di intimità.</a:t>
            </a:r>
          </a:p>
        </p:txBody>
      </p:sp>
    </p:spTree>
    <p:extLst>
      <p:ext uri="{BB962C8B-B14F-4D97-AF65-F5344CB8AC3E}">
        <p14:creationId xmlns:p14="http://schemas.microsoft.com/office/powerpoint/2010/main" val="378150792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685800" y="2130425"/>
            <a:ext cx="7772400"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algn="ctr" eaLnBrk="1" hangingPunct="1">
              <a:lnSpc>
                <a:spcPct val="100000"/>
              </a:lnSpc>
              <a:buSzPct val="45000"/>
              <a:buFont typeface="Wingdings" charset="2"/>
              <a:buNone/>
            </a:pPr>
            <a:r>
              <a:rPr lang="it-IT" altLang="it-IT" sz="2800" b="1">
                <a:solidFill>
                  <a:srgbClr val="000000"/>
                </a:solidFill>
                <a:latin typeface="Tahoma" pitchFamily="32" charset="0"/>
              </a:rPr>
              <a:t>DISTURBI DI PERSONALITÀ – CLUSTER A</a:t>
            </a:r>
          </a:p>
          <a:p>
            <a:pPr algn="ctr" eaLnBrk="1" hangingPunct="1">
              <a:lnSpc>
                <a:spcPct val="100000"/>
              </a:lnSpc>
              <a:buSzPct val="45000"/>
              <a:buFont typeface="Wingdings" charset="2"/>
              <a:buNone/>
            </a:pPr>
            <a:endParaRPr lang="it-IT" altLang="it-IT" sz="2800" b="1">
              <a:solidFill>
                <a:srgbClr val="000000"/>
              </a:solidFill>
              <a:latin typeface="Tahoma" pitchFamily="32" charset="0"/>
            </a:endParaRPr>
          </a:p>
          <a:p>
            <a:pPr algn="ctr" eaLnBrk="1" hangingPunct="1">
              <a:lnSpc>
                <a:spcPct val="100000"/>
              </a:lnSpc>
              <a:buSzPct val="45000"/>
              <a:buFont typeface="Wingdings" charset="2"/>
              <a:buNone/>
            </a:pPr>
            <a:r>
              <a:rPr lang="it-IT" altLang="it-IT" sz="2800" b="1">
                <a:solidFill>
                  <a:srgbClr val="000000"/>
                </a:solidFill>
                <a:latin typeface="Tahoma" pitchFamily="32" charset="0"/>
              </a:rPr>
              <a:t>Disturbo Schizotipico di Personalità</a:t>
            </a:r>
          </a:p>
          <a:p>
            <a:pPr algn="ctr" eaLnBrk="1" hangingPunct="1">
              <a:lnSpc>
                <a:spcPct val="100000"/>
              </a:lnSpc>
              <a:buSzPct val="45000"/>
              <a:buFont typeface="Wingdings" charset="2"/>
              <a:buNone/>
            </a:pPr>
            <a:r>
              <a:rPr lang="it-IT" altLang="it-IT" sz="2800" b="1">
                <a:solidFill>
                  <a:srgbClr val="000000"/>
                </a:solidFill>
                <a:latin typeface="Tahoma" pitchFamily="32" charset="0"/>
              </a:rPr>
              <a:t>Aspetti generali</a:t>
            </a:r>
          </a:p>
          <a:p>
            <a:pPr algn="ctr" eaLnBrk="1" hangingPunct="1">
              <a:lnSpc>
                <a:spcPct val="100000"/>
              </a:lnSpc>
              <a:buSzPct val="45000"/>
              <a:buFont typeface="Wingdings" charset="2"/>
              <a:buNone/>
            </a:pPr>
            <a:endParaRPr lang="it-IT" altLang="it-IT" sz="2800" b="1">
              <a:solidFill>
                <a:srgbClr val="000000"/>
              </a:solidFill>
              <a:latin typeface="Tahoma" pitchFamily="32" charset="0"/>
            </a:endParaRPr>
          </a:p>
          <a:p>
            <a:pPr algn="ctr" eaLnBrk="1" hangingPunct="1">
              <a:lnSpc>
                <a:spcPct val="100000"/>
              </a:lnSpc>
              <a:buSzPct val="45000"/>
              <a:buFont typeface="Wingdings" charset="2"/>
              <a:buNone/>
            </a:pPr>
            <a:endParaRPr lang="it-IT" altLang="it-IT" sz="2800" b="1">
              <a:solidFill>
                <a:srgbClr val="000000"/>
              </a:solidFill>
              <a:latin typeface="Tahoma" pitchFamily="32" charset="0"/>
            </a:endParaRPr>
          </a:p>
        </p:txBody>
      </p:sp>
      <p:sp>
        <p:nvSpPr>
          <p:cNvPr id="3075" name="Text Box 2"/>
          <p:cNvSpPr txBox="1">
            <a:spLocks noChangeArrowheads="1"/>
          </p:cNvSpPr>
          <p:nvPr/>
        </p:nvSpPr>
        <p:spPr bwMode="auto">
          <a:xfrm>
            <a:off x="1371600" y="4391025"/>
            <a:ext cx="6400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algn="ctr" eaLnBrk="1" hangingPunct="1">
              <a:lnSpc>
                <a:spcPct val="100000"/>
              </a:lnSpc>
              <a:buSzPct val="45000"/>
            </a:pPr>
            <a:r>
              <a:rPr lang="it-IT" altLang="it-IT" sz="2000">
                <a:solidFill>
                  <a:schemeClr val="bg2"/>
                </a:solidFill>
                <a:latin typeface="Tahoma" pitchFamily="32" charset="0"/>
              </a:rPr>
              <a:t>Lezione 57 - 4</a:t>
            </a:r>
            <a:r>
              <a:rPr lang="it-IT" altLang="it-IT" sz="900" b="1">
                <a:solidFill>
                  <a:srgbClr val="000000"/>
                </a:solidFill>
                <a:latin typeface="Tahoma" pitchFamily="32" charset="0"/>
              </a:rPr>
              <a:t> </a:t>
            </a:r>
          </a:p>
        </p:txBody>
      </p:sp>
    </p:spTree>
    <p:extLst>
      <p:ext uri="{BB962C8B-B14F-4D97-AF65-F5344CB8AC3E}">
        <p14:creationId xmlns:p14="http://schemas.microsoft.com/office/powerpoint/2010/main" val="244728187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err="1"/>
              <a:t>Disturbo</a:t>
            </a:r>
            <a:r>
              <a:rPr lang="en-US" dirty="0"/>
              <a:t> da deficit di </a:t>
            </a:r>
            <a:r>
              <a:rPr lang="en-US" dirty="0" err="1"/>
              <a:t>attenzione</a:t>
            </a:r>
            <a:r>
              <a:rPr lang="en-US" dirty="0"/>
              <a:t>/</a:t>
            </a:r>
            <a:r>
              <a:rPr lang="en-US" dirty="0" err="1"/>
              <a:t>iperattivita</a:t>
            </a:r>
            <a:r>
              <a:rPr lang="en-US" dirty="0"/>
              <a:t>. I deficit </a:t>
            </a:r>
            <a:r>
              <a:rPr lang="en-US" dirty="0" err="1"/>
              <a:t>primari</a:t>
            </a:r>
            <a:r>
              <a:rPr lang="en-US" dirty="0"/>
              <a:t> del </a:t>
            </a:r>
            <a:r>
              <a:rPr lang="en-US" dirty="0" err="1"/>
              <a:t>DDAIpossono</a:t>
            </a:r>
            <a:r>
              <a:rPr lang="en-US" dirty="0"/>
              <a:t> </a:t>
            </a:r>
            <a:r>
              <a:rPr lang="en-US" dirty="0" err="1"/>
              <a:t>cau</a:t>
            </a:r>
            <a:r>
              <a:rPr lang="en-US" dirty="0"/>
              <a:t>­ </a:t>
            </a:r>
            <a:r>
              <a:rPr lang="en-US" dirty="0" err="1"/>
              <a:t>sare</a:t>
            </a:r>
            <a:r>
              <a:rPr lang="en-US" dirty="0"/>
              <a:t> </a:t>
            </a:r>
            <a:r>
              <a:rPr lang="en-US" dirty="0" err="1"/>
              <a:t>compromissioni</a:t>
            </a:r>
            <a:r>
              <a:rPr lang="en-US" dirty="0"/>
              <a:t> </a:t>
            </a:r>
            <a:r>
              <a:rPr lang="en-US" dirty="0" err="1"/>
              <a:t>della</a:t>
            </a:r>
            <a:r>
              <a:rPr lang="en-US" dirty="0"/>
              <a:t> </a:t>
            </a:r>
            <a:r>
              <a:rPr lang="en-US" dirty="0" err="1"/>
              <a:t>comunicazione</a:t>
            </a:r>
            <a:r>
              <a:rPr lang="en-US" dirty="0"/>
              <a:t> </a:t>
            </a:r>
            <a:r>
              <a:rPr lang="en-US" dirty="0" err="1"/>
              <a:t>sociale</a:t>
            </a:r>
            <a:r>
              <a:rPr lang="en-US" dirty="0"/>
              <a:t> </a:t>
            </a:r>
            <a:r>
              <a:rPr lang="en-US" dirty="0" err="1"/>
              <a:t>elimitazioni</a:t>
            </a:r>
            <a:r>
              <a:rPr lang="en-US" dirty="0"/>
              <a:t> </a:t>
            </a:r>
            <a:r>
              <a:rPr lang="en-US" dirty="0" err="1"/>
              <a:t>funzionali</a:t>
            </a:r>
            <a:r>
              <a:rPr lang="en-US" dirty="0"/>
              <a:t> </a:t>
            </a:r>
            <a:r>
              <a:rPr lang="en-US" dirty="0" err="1"/>
              <a:t>dell'efficacia</a:t>
            </a:r>
            <a:r>
              <a:rPr lang="en-US" dirty="0"/>
              <a:t> </a:t>
            </a:r>
            <a:r>
              <a:rPr lang="en-US" dirty="0" err="1"/>
              <a:t>della</a:t>
            </a:r>
            <a:r>
              <a:rPr lang="en-US" dirty="0"/>
              <a:t> </a:t>
            </a:r>
            <a:r>
              <a:rPr lang="en-US" dirty="0" err="1"/>
              <a:t>comunicazione</a:t>
            </a:r>
            <a:r>
              <a:rPr lang="en-US" dirty="0"/>
              <a:t>, </a:t>
            </a:r>
            <a:r>
              <a:rPr lang="en-US" dirty="0" err="1"/>
              <a:t>della</a:t>
            </a:r>
            <a:r>
              <a:rPr lang="en-US" dirty="0"/>
              <a:t> </a:t>
            </a:r>
            <a:r>
              <a:rPr lang="en-US" dirty="0" err="1"/>
              <a:t>partecipazione</a:t>
            </a:r>
            <a:r>
              <a:rPr lang="en-US" dirty="0"/>
              <a:t> </a:t>
            </a:r>
            <a:r>
              <a:rPr lang="en-US" dirty="0" err="1"/>
              <a:t>sociale</a:t>
            </a:r>
            <a:r>
              <a:rPr lang="en-US" dirty="0"/>
              <a:t> o del </a:t>
            </a:r>
            <a:r>
              <a:rPr lang="en-US" dirty="0" err="1"/>
              <a:t>rendimento</a:t>
            </a:r>
            <a:r>
              <a:rPr lang="en-US" dirty="0"/>
              <a:t> </a:t>
            </a:r>
            <a:r>
              <a:rPr lang="en-US" dirty="0" err="1"/>
              <a:t>scolastico</a:t>
            </a:r>
            <a:r>
              <a:rPr lang="en-US" dirty="0"/>
              <a:t>.</a:t>
            </a:r>
            <a:endParaRPr lang="it-IT" dirty="0"/>
          </a:p>
          <a:p>
            <a:r>
              <a:rPr lang="en-US" dirty="0" err="1"/>
              <a:t>Disturbo</a:t>
            </a:r>
            <a:r>
              <a:rPr lang="en-US" dirty="0"/>
              <a:t> </a:t>
            </a:r>
            <a:r>
              <a:rPr lang="en-US" dirty="0" err="1"/>
              <a:t>d'ansia</a:t>
            </a:r>
            <a:r>
              <a:rPr lang="en-US" dirty="0"/>
              <a:t> </a:t>
            </a:r>
            <a:r>
              <a:rPr lang="en-US" dirty="0" err="1"/>
              <a:t>sociale</a:t>
            </a:r>
            <a:r>
              <a:rPr lang="en-US" dirty="0"/>
              <a:t> (</a:t>
            </a:r>
            <a:r>
              <a:rPr lang="en-US" dirty="0" err="1"/>
              <a:t>fobia</a:t>
            </a:r>
            <a:r>
              <a:rPr lang="en-US" dirty="0"/>
              <a:t> </a:t>
            </a:r>
            <a:r>
              <a:rPr lang="en-US" dirty="0" err="1"/>
              <a:t>sociale</a:t>
            </a:r>
            <a:r>
              <a:rPr lang="en-US" dirty="0"/>
              <a:t>).  I </a:t>
            </a:r>
            <a:r>
              <a:rPr lang="en-US" dirty="0" err="1"/>
              <a:t>sintomi</a:t>
            </a:r>
            <a:r>
              <a:rPr lang="en-US" dirty="0"/>
              <a:t> del </a:t>
            </a:r>
            <a:r>
              <a:rPr lang="en-US" dirty="0" err="1"/>
              <a:t>disturbo</a:t>
            </a:r>
            <a:r>
              <a:rPr lang="en-US" dirty="0"/>
              <a:t> </a:t>
            </a:r>
            <a:r>
              <a:rPr lang="en-US" dirty="0" err="1"/>
              <a:t>della</a:t>
            </a:r>
            <a:r>
              <a:rPr lang="en-US" dirty="0"/>
              <a:t> </a:t>
            </a:r>
            <a:r>
              <a:rPr lang="en-US" dirty="0" err="1"/>
              <a:t>comunicazione</a:t>
            </a:r>
            <a:endParaRPr lang="it-IT" dirty="0"/>
          </a:p>
          <a:p>
            <a:endParaRPr lang="it-IT" dirty="0"/>
          </a:p>
          <a:p>
            <a:endParaRPr lang="it-IT" dirty="0"/>
          </a:p>
        </p:txBody>
      </p:sp>
    </p:spTree>
    <p:extLst>
      <p:ext uri="{BB962C8B-B14F-4D97-AF65-F5344CB8AC3E}">
        <p14:creationId xmlns:p14="http://schemas.microsoft.com/office/powerpoint/2010/main" val="3383267841"/>
      </p:ext>
    </p:extLst>
  </p:cSld>
  <p:clrMapOvr>
    <a:masterClrMapping/>
  </p:clrMapOvr>
</p:sld>
</file>

<file path=ppt/slides/slide1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482600" y="18002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hangingPunct="1">
              <a:lnSpc>
                <a:spcPct val="100000"/>
              </a:lnSpc>
              <a:spcAft>
                <a:spcPts val="575"/>
              </a:spcAft>
              <a:buSzPct val="45000"/>
              <a:buFont typeface="Symbol" charset="2"/>
              <a:buChar char=""/>
            </a:pPr>
            <a:r>
              <a:rPr lang="it-IT" altLang="it-IT" sz="2400">
                <a:solidFill>
                  <a:srgbClr val="000000"/>
                </a:solidFill>
                <a:latin typeface="Calibri" charset="0"/>
              </a:rPr>
              <a:t> La caratteristica essenziale del disturbo schizotipico di personalità è un pattern pervasivo di deficit sociali e interpersonali caratterizzato da disagio acuto e ridotta capacità riguardanti le relazioni affettive, e da distorsioni cognitive e percettive ed eccentricità di comportamento, che inizia entro la prima età adulta ed è presente in svariati contesti.</a:t>
            </a:r>
          </a:p>
          <a:p>
            <a:pPr eaLnBrk="1">
              <a:spcAft>
                <a:spcPts val="575"/>
              </a:spcAft>
              <a:buSzPct val="45000"/>
              <a:buFont typeface="Symbol" charset="2"/>
              <a:buChar char=""/>
            </a:pPr>
            <a:r>
              <a:rPr lang="it-IT" altLang="it-IT" sz="2400">
                <a:solidFill>
                  <a:srgbClr val="000000"/>
                </a:solidFill>
                <a:latin typeface="Calibri" charset="0"/>
              </a:rPr>
              <a:t> Spesso questi individui hanno idee di riferimento (interpretazioni scorrette di avvenimenti casuali come se ci fosse un significato specificato per la persona)</a:t>
            </a:r>
          </a:p>
          <a:p>
            <a:pPr eaLnBrk="1">
              <a:spcAft>
                <a:spcPts val="575"/>
              </a:spcAft>
              <a:buSzPct val="45000"/>
              <a:buFont typeface="Symbol" charset="2"/>
              <a:buChar char=""/>
            </a:pPr>
            <a:r>
              <a:rPr lang="it-IT" altLang="it-IT" sz="2400">
                <a:solidFill>
                  <a:srgbClr val="000000"/>
                </a:solidFill>
                <a:latin typeface="Calibri" charset="0"/>
              </a:rPr>
              <a:t> Possono avere convinzioni strane o pensiero magico in contrasto con le norme della loro subcultura (avere il potere di intuire gli eventi prima che accadano, di leggere i pensieri degli altri, di avere un controllo magico sugli altri)</a:t>
            </a:r>
            <a:r>
              <a:rPr lang="it-IT" altLang="it-IT">
                <a:solidFill>
                  <a:srgbClr val="000000"/>
                </a:solidFill>
                <a:latin typeface="Calibri" charset="0"/>
              </a:rPr>
              <a:t>.</a:t>
            </a:r>
          </a:p>
          <a:p>
            <a:pPr eaLnBrk="1">
              <a:spcAft>
                <a:spcPts val="575"/>
              </a:spcAft>
              <a:buSzPct val="45000"/>
              <a:buFont typeface="Symbol" charset="2"/>
              <a:buChar char=""/>
            </a:pPr>
            <a:endParaRPr lang="it-IT" altLang="it-IT">
              <a:solidFill>
                <a:srgbClr val="000000"/>
              </a:solidFill>
              <a:latin typeface="Calibri" charset="0"/>
            </a:endParaRPr>
          </a:p>
        </p:txBody>
      </p:sp>
    </p:spTree>
    <p:extLst>
      <p:ext uri="{BB962C8B-B14F-4D97-AF65-F5344CB8AC3E}">
        <p14:creationId xmlns:p14="http://schemas.microsoft.com/office/powerpoint/2010/main" val="402095201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482600" y="18002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a:spcAft>
                <a:spcPts val="575"/>
              </a:spcAft>
              <a:buSzPct val="45000"/>
              <a:buFont typeface="Symbol" charset="2"/>
              <a:buChar char=""/>
            </a:pPr>
            <a:r>
              <a:rPr lang="it-IT" altLang="it-IT" sz="2400">
                <a:solidFill>
                  <a:srgbClr val="000000"/>
                </a:solidFill>
                <a:latin typeface="Calibri" charset="0"/>
              </a:rPr>
              <a:t> Possono essere presenti alterazioni percettive (illusioni corporee) e l'eloquio può apparire strano (insolito, vago, iperelaborato) ma senza veri deragliamenti o incoerenze.</a:t>
            </a:r>
          </a:p>
          <a:p>
            <a:pPr eaLnBrk="1">
              <a:spcAft>
                <a:spcPts val="575"/>
              </a:spcAft>
              <a:buSzPct val="45000"/>
              <a:buFont typeface="Symbol" charset="2"/>
              <a:buChar char=""/>
            </a:pPr>
            <a:r>
              <a:rPr lang="it-IT" altLang="it-IT" sz="2400">
                <a:solidFill>
                  <a:srgbClr val="000000"/>
                </a:solidFill>
                <a:latin typeface="Calibri" charset="0"/>
              </a:rPr>
              <a:t> Sono spesso sospettosi e possono avere un’ideazione paranoide. </a:t>
            </a:r>
          </a:p>
          <a:p>
            <a:pPr eaLnBrk="1" hangingPunct="1">
              <a:lnSpc>
                <a:spcPct val="100000"/>
              </a:lnSpc>
              <a:spcAft>
                <a:spcPts val="575"/>
              </a:spcAft>
              <a:buSzPct val="45000"/>
              <a:buFont typeface="Symbol" charset="2"/>
              <a:buChar char=""/>
            </a:pPr>
            <a:r>
              <a:rPr lang="it-IT" altLang="it-IT" sz="2400">
                <a:solidFill>
                  <a:srgbClr val="000000"/>
                </a:solidFill>
                <a:latin typeface="Calibri" charset="0"/>
              </a:rPr>
              <a:t> Incapaci di mettere in atto l’intera gamma di affetti nelle relazioni interpersonali, spesso interagiscono con gli altri in modo inappropriato, rigido o limitato.</a:t>
            </a:r>
          </a:p>
          <a:p>
            <a:pPr eaLnBrk="1" hangingPunct="1">
              <a:lnSpc>
                <a:spcPct val="100000"/>
              </a:lnSpc>
              <a:spcAft>
                <a:spcPts val="575"/>
              </a:spcAft>
              <a:buSzPct val="45000"/>
              <a:buFont typeface="Symbol" charset="2"/>
              <a:buChar char=""/>
            </a:pPr>
            <a:r>
              <a:rPr lang="it-IT" altLang="it-IT" sz="2400">
                <a:solidFill>
                  <a:srgbClr val="000000"/>
                </a:solidFill>
                <a:latin typeface="Calibri" charset="0"/>
              </a:rPr>
              <a:t> Sono frequenti insoliti manierismi, un abbigliamento spesso trasandato (macchiato o di taglie sbagliate), non coordinato, e una disattenzione per le convenzioni sociali, che li porta ad essere visti strani o eccentrici.</a:t>
            </a:r>
          </a:p>
          <a:p>
            <a:pPr eaLnBrk="1" hangingPunct="1">
              <a:lnSpc>
                <a:spcPct val="100000"/>
              </a:lnSpc>
              <a:spcBef>
                <a:spcPts val="638"/>
              </a:spcBef>
              <a:buClrTx/>
              <a:buSzTx/>
              <a:buFontTx/>
              <a:buNone/>
            </a:pPr>
            <a:endParaRPr lang="it-IT" altLang="it-IT" sz="2400">
              <a:solidFill>
                <a:srgbClr val="000000"/>
              </a:solidFill>
              <a:latin typeface="Calibri" charset="0"/>
            </a:endParaRPr>
          </a:p>
        </p:txBody>
      </p:sp>
    </p:spTree>
    <p:extLst>
      <p:ext uri="{BB962C8B-B14F-4D97-AF65-F5344CB8AC3E}">
        <p14:creationId xmlns:p14="http://schemas.microsoft.com/office/powerpoint/2010/main" val="380948112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1"/>
          <p:cNvSpPr txBox="1">
            <a:spLocks noChangeArrowheads="1"/>
          </p:cNvSpPr>
          <p:nvPr/>
        </p:nvSpPr>
        <p:spPr bwMode="auto">
          <a:xfrm>
            <a:off x="482600" y="18002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hangingPunct="1">
              <a:lnSpc>
                <a:spcPct val="100000"/>
              </a:lnSpc>
              <a:spcAft>
                <a:spcPts val="575"/>
              </a:spcAft>
              <a:buSzPct val="45000"/>
              <a:buFont typeface="Symbol" charset="2"/>
              <a:buChar char=""/>
            </a:pPr>
            <a:r>
              <a:rPr lang="it-IT" altLang="it-IT" sz="2200">
                <a:solidFill>
                  <a:srgbClr val="000000"/>
                </a:solidFill>
                <a:latin typeface="Calibri" charset="0"/>
              </a:rPr>
              <a:t> Di solito hanno pochi o nessun amico intimo o confidente oltre a un parente di primo grado. Questo perchè provano disagio nell’entrare in relazione con altre persone e, anche se possono esprimere tristezza per la mancanza di relazioni, il loro comportamento suggerisce la presenza di un basso desiderio di contatti intimi.   </a:t>
            </a:r>
          </a:p>
          <a:p>
            <a:pPr eaLnBrk="1" hangingPunct="1">
              <a:lnSpc>
                <a:spcPct val="100000"/>
              </a:lnSpc>
              <a:spcAft>
                <a:spcPts val="575"/>
              </a:spcAft>
              <a:buSzPct val="45000"/>
              <a:buFont typeface="Symbol" charset="2"/>
              <a:buChar char=""/>
            </a:pPr>
            <a:r>
              <a:rPr lang="it-IT" altLang="it-IT" sz="2200">
                <a:solidFill>
                  <a:srgbClr val="000000"/>
                </a:solidFill>
                <a:latin typeface="Calibri" charset="0"/>
              </a:rPr>
              <a:t> Nelle situazioni sociali, particolarmente quelle che coinvolgono persone non familiari, mostrano un'ansia eccessiva, che tende ad essere associata a preoccupazioni paranoidi piuttosto che ad un giudizio negativo di sé. Preferiscono infatti stare soli, rendendosi conto di essere diversi e di non riuscire a “inserirsi”.</a:t>
            </a:r>
          </a:p>
          <a:p>
            <a:pPr eaLnBrk="1" hangingPunct="1">
              <a:lnSpc>
                <a:spcPct val="100000"/>
              </a:lnSpc>
              <a:spcAft>
                <a:spcPts val="575"/>
              </a:spcAft>
              <a:buSzPct val="45000"/>
              <a:buFont typeface="Symbol" charset="2"/>
              <a:buChar char=""/>
            </a:pPr>
            <a:r>
              <a:rPr lang="it-IT" altLang="it-IT" sz="2200">
                <a:solidFill>
                  <a:srgbClr val="000000"/>
                </a:solidFill>
                <a:latin typeface="Calibri" charset="0"/>
              </a:rPr>
              <a:t> Spesso richiedono il trattamento per i sintomi associati di ansia o depressione piuttosto che per le manifestazioni del disturbo di personalità</a:t>
            </a:r>
          </a:p>
        </p:txBody>
      </p:sp>
    </p:spTree>
    <p:extLst>
      <p:ext uri="{BB962C8B-B14F-4D97-AF65-F5344CB8AC3E}">
        <p14:creationId xmlns:p14="http://schemas.microsoft.com/office/powerpoint/2010/main" val="302329895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1"/>
          <p:cNvSpPr txBox="1">
            <a:spLocks noChangeArrowheads="1"/>
          </p:cNvSpPr>
          <p:nvPr/>
        </p:nvSpPr>
        <p:spPr bwMode="auto">
          <a:xfrm>
            <a:off x="482600" y="18002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a:spcAft>
                <a:spcPts val="575"/>
              </a:spcAft>
              <a:buSzPct val="45000"/>
              <a:buFont typeface="Symbol" charset="2"/>
              <a:buChar char=""/>
            </a:pPr>
            <a:r>
              <a:rPr lang="it-IT" altLang="it-IT" sz="2400">
                <a:solidFill>
                  <a:srgbClr val="000000"/>
                </a:solidFill>
                <a:latin typeface="Calibri" charset="0"/>
              </a:rPr>
              <a:t> La prevalenza per il disturbo schizotipico di personalità è 0-1,9%</a:t>
            </a:r>
          </a:p>
          <a:p>
            <a:pPr eaLnBrk="1">
              <a:spcAft>
                <a:spcPts val="575"/>
              </a:spcAft>
              <a:buSzPct val="45000"/>
              <a:buFont typeface="Symbol" charset="2"/>
              <a:buChar char=""/>
            </a:pPr>
            <a:r>
              <a:rPr lang="it-IT" altLang="it-IT" sz="2400">
                <a:solidFill>
                  <a:srgbClr val="000000"/>
                </a:solidFill>
                <a:latin typeface="Calibri" charset="0"/>
              </a:rPr>
              <a:t> Sembra essere leggermente più diagnosticato nei maschi </a:t>
            </a:r>
          </a:p>
          <a:p>
            <a:pPr eaLnBrk="1">
              <a:spcAft>
                <a:spcPts val="575"/>
              </a:spcAft>
              <a:buSzPct val="45000"/>
              <a:buFont typeface="Symbol" charset="2"/>
              <a:buChar char=""/>
            </a:pPr>
            <a:r>
              <a:rPr lang="it-IT" altLang="it-IT" sz="2400">
                <a:solidFill>
                  <a:srgbClr val="000000"/>
                </a:solidFill>
                <a:latin typeface="Calibri" charset="0"/>
              </a:rPr>
              <a:t>Può manifestarsi per la prima volta nell’infanzia e nell’adolescenza con una tendenza alla solitudine scarse relazioni interpersonali, ansia sociale, rendimento scolastico inadeguato, ipersensibilità,  pensieri e linguaggio peculiari.</a:t>
            </a:r>
          </a:p>
          <a:p>
            <a:pPr eaLnBrk="1">
              <a:spcAft>
                <a:spcPts val="575"/>
              </a:spcAft>
              <a:buSzPct val="45000"/>
              <a:buFont typeface="Symbol" charset="2"/>
              <a:buChar char=""/>
            </a:pPr>
            <a:endParaRPr lang="it-IT" altLang="it-IT" sz="2400">
              <a:solidFill>
                <a:srgbClr val="000000"/>
              </a:solidFill>
              <a:latin typeface="Calibri" charset="0"/>
            </a:endParaRPr>
          </a:p>
          <a:p>
            <a:pPr eaLnBrk="1">
              <a:buClrTx/>
              <a:buSzTx/>
              <a:buFontTx/>
              <a:buNone/>
            </a:pPr>
            <a:endParaRPr lang="it-IT" altLang="it-IT">
              <a:solidFill>
                <a:srgbClr val="000000"/>
              </a:solidFill>
              <a:latin typeface="Calibri" charset="0"/>
            </a:endParaRPr>
          </a:p>
        </p:txBody>
      </p:sp>
    </p:spTree>
    <p:extLst>
      <p:ext uri="{BB962C8B-B14F-4D97-AF65-F5344CB8AC3E}">
        <p14:creationId xmlns:p14="http://schemas.microsoft.com/office/powerpoint/2010/main" val="423522867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1"/>
          <p:cNvSpPr txBox="1">
            <a:spLocks noChangeArrowheads="1"/>
          </p:cNvSpPr>
          <p:nvPr/>
        </p:nvSpPr>
        <p:spPr bwMode="auto">
          <a:xfrm>
            <a:off x="441325" y="1785938"/>
            <a:ext cx="8229600" cy="426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hangingPunct="1">
              <a:lnSpc>
                <a:spcPct val="100000"/>
              </a:lnSpc>
              <a:spcBef>
                <a:spcPts val="638"/>
              </a:spcBef>
              <a:buSzPct val="45000"/>
              <a:buFont typeface="Symbol" charset="2"/>
              <a:buChar char=""/>
            </a:pPr>
            <a:r>
              <a:rPr lang="it-IT" altLang="it-IT" sz="2400">
                <a:solidFill>
                  <a:srgbClr val="000000"/>
                </a:solidFill>
                <a:latin typeface="Calibri" charset="0"/>
              </a:rPr>
              <a:t> Il disturbo di personalità deve essere distinto da una modificazione della personalità dovuta ad una condizione medica, nella quale i tratti che emergono sono attribuibili agli effetti della condizione medica sul sistema nervoso centrale.</a:t>
            </a:r>
          </a:p>
          <a:p>
            <a:pPr eaLnBrk="1" hangingPunct="1">
              <a:lnSpc>
                <a:spcPct val="100000"/>
              </a:lnSpc>
              <a:spcBef>
                <a:spcPts val="638"/>
              </a:spcBef>
              <a:buSzPct val="45000"/>
              <a:buFont typeface="Symbol" charset="2"/>
              <a:buChar char=""/>
            </a:pPr>
            <a:r>
              <a:rPr lang="it-IT" altLang="it-IT" sz="2400">
                <a:solidFill>
                  <a:srgbClr val="000000"/>
                </a:solidFill>
                <a:latin typeface="Calibri" charset="0"/>
              </a:rPr>
              <a:t> Inoltre deve anche essere distinto anche da quei sintomi che si  possono creare in occasione dell’uso abituale di sostanze. </a:t>
            </a:r>
          </a:p>
          <a:p>
            <a:pPr eaLnBrk="1" hangingPunct="1">
              <a:lnSpc>
                <a:spcPct val="100000"/>
              </a:lnSpc>
              <a:spcBef>
                <a:spcPts val="638"/>
              </a:spcBef>
              <a:buClrTx/>
              <a:buSzTx/>
              <a:buFontTx/>
              <a:buNone/>
            </a:pPr>
            <a:endParaRPr lang="it-IT" altLang="it-IT" sz="2400">
              <a:solidFill>
                <a:srgbClr val="000000"/>
              </a:solidFill>
              <a:latin typeface="Calibri" charset="0"/>
            </a:endParaRPr>
          </a:p>
        </p:txBody>
      </p:sp>
    </p:spTree>
    <p:extLst>
      <p:ext uri="{BB962C8B-B14F-4D97-AF65-F5344CB8AC3E}">
        <p14:creationId xmlns:p14="http://schemas.microsoft.com/office/powerpoint/2010/main" val="274502807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1"/>
          <p:cNvSpPr txBox="1">
            <a:spLocks noChangeArrowheads="1"/>
          </p:cNvSpPr>
          <p:nvPr/>
        </p:nvSpPr>
        <p:spPr bwMode="auto">
          <a:xfrm>
            <a:off x="482600" y="18002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hangingPunct="1">
              <a:lnSpc>
                <a:spcPct val="100000"/>
              </a:lnSpc>
              <a:spcAft>
                <a:spcPts val="575"/>
              </a:spcAft>
              <a:buSzPct val="45000"/>
              <a:buFont typeface="Symbol" charset="2"/>
              <a:buChar char=""/>
            </a:pPr>
            <a:r>
              <a:rPr lang="it-IT" altLang="it-IT" sz="2600">
                <a:solidFill>
                  <a:srgbClr val="000000"/>
                </a:solidFill>
                <a:latin typeface="Calibri" charset="0"/>
              </a:rPr>
              <a:t> Il disturbo schizotipico di personalità può essere distinto da disturbo delirante, schizofrenia e disturbo bipolare o depressivo con manifestazioni psicotiche poiché questi disturbi sono tutti caratterizzati da un periodo con sintomi psicotici persistenti (come deliri e allucinazioni). Per porre una diagnosi addizionale di disturbo schizotipico di personalità, il disturbo di personalità deve essere stato presente prima dell’esordio dei sintomi psicotici e persistere dopo la loro remissione.</a:t>
            </a:r>
            <a:r>
              <a:rPr lang="it-IT" altLang="it-IT" sz="2000">
                <a:solidFill>
                  <a:srgbClr val="000000"/>
                </a:solidFill>
                <a:latin typeface="Calibri" charset="0"/>
              </a:rPr>
              <a:t> </a:t>
            </a:r>
          </a:p>
          <a:p>
            <a:pPr eaLnBrk="1" hangingPunct="1">
              <a:lnSpc>
                <a:spcPct val="100000"/>
              </a:lnSpc>
              <a:spcAft>
                <a:spcPts val="575"/>
              </a:spcAft>
              <a:buSzPct val="45000"/>
              <a:buFont typeface="Symbol" charset="2"/>
              <a:buChar char=""/>
            </a:pPr>
            <a:endParaRPr lang="it-IT" altLang="it-IT">
              <a:solidFill>
                <a:srgbClr val="000000"/>
              </a:solidFill>
              <a:latin typeface="Calibri" charset="0"/>
            </a:endParaRPr>
          </a:p>
        </p:txBody>
      </p:sp>
      <p:sp>
        <p:nvSpPr>
          <p:cNvPr id="9219" name="Text Box 2"/>
          <p:cNvSpPr txBox="1">
            <a:spLocks noChangeArrowheads="1"/>
          </p:cNvSpPr>
          <p:nvPr/>
        </p:nvSpPr>
        <p:spPr bwMode="auto">
          <a:xfrm>
            <a:off x="176213" y="3389313"/>
            <a:ext cx="8229600" cy="426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it-IT" altLang="it-IT"/>
          </a:p>
        </p:txBody>
      </p:sp>
    </p:spTree>
    <p:extLst>
      <p:ext uri="{BB962C8B-B14F-4D97-AF65-F5344CB8AC3E}">
        <p14:creationId xmlns:p14="http://schemas.microsoft.com/office/powerpoint/2010/main" val="405811961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1"/>
          <p:cNvSpPr txBox="1">
            <a:spLocks noChangeArrowheads="1"/>
          </p:cNvSpPr>
          <p:nvPr/>
        </p:nvSpPr>
        <p:spPr bwMode="auto">
          <a:xfrm>
            <a:off x="482600" y="18002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hangingPunct="1">
              <a:lnSpc>
                <a:spcPct val="100000"/>
              </a:lnSpc>
              <a:spcAft>
                <a:spcPts val="575"/>
              </a:spcAft>
              <a:buSzPct val="45000"/>
              <a:buFont typeface="Symbol" charset="2"/>
              <a:buChar char=""/>
            </a:pPr>
            <a:r>
              <a:rPr lang="it-IT" altLang="it-IT" sz="2600">
                <a:solidFill>
                  <a:srgbClr val="000000"/>
                </a:solidFill>
                <a:latin typeface="Calibri" charset="0"/>
              </a:rPr>
              <a:t> Anche nelle forme lievi di disturbo dello spettro dell’autismo o disturbi della comunicazione e del linguaggio vi sono isolamento sociale, eccentricità o peculiarità di linguaggio. Però nei disturbi della comunicazione è presente un rilevante disturbo del linguaggio e nelle forme più lievi di disturbo dello spettro autistico incontriamo una maggiore mancanza di consapevolezza sociale e di reciprocità emotiva, oltre a comportamenti e interessi stereotipati.</a:t>
            </a:r>
          </a:p>
        </p:txBody>
      </p:sp>
      <p:sp>
        <p:nvSpPr>
          <p:cNvPr id="10243" name="Text Box 2"/>
          <p:cNvSpPr txBox="1">
            <a:spLocks noChangeArrowheads="1"/>
          </p:cNvSpPr>
          <p:nvPr/>
        </p:nvSpPr>
        <p:spPr bwMode="auto">
          <a:xfrm>
            <a:off x="176213" y="3389313"/>
            <a:ext cx="8229600" cy="426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it-IT" altLang="it-IT"/>
          </a:p>
        </p:txBody>
      </p:sp>
    </p:spTree>
    <p:extLst>
      <p:ext uri="{BB962C8B-B14F-4D97-AF65-F5344CB8AC3E}">
        <p14:creationId xmlns:p14="http://schemas.microsoft.com/office/powerpoint/2010/main" val="53219890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1"/>
          <p:cNvSpPr txBox="1">
            <a:spLocks noChangeArrowheads="1"/>
          </p:cNvSpPr>
          <p:nvPr/>
        </p:nvSpPr>
        <p:spPr bwMode="auto">
          <a:xfrm>
            <a:off x="482600" y="18002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hangingPunct="1">
              <a:lnSpc>
                <a:spcPct val="100000"/>
              </a:lnSpc>
              <a:spcAft>
                <a:spcPts val="575"/>
              </a:spcAft>
              <a:buSzPct val="45000"/>
              <a:buFont typeface="Symbol" charset="2"/>
              <a:buChar char=""/>
            </a:pPr>
            <a:r>
              <a:rPr lang="it-IT" altLang="it-IT" sz="2600">
                <a:solidFill>
                  <a:srgbClr val="000000"/>
                </a:solidFill>
                <a:latin typeface="Calibri" charset="0"/>
              </a:rPr>
              <a:t> Anche i disturbi paranoide e schizoide di personalità possano essere caratterizzati da distacco sociale e riduzione dell’affettività, ma il disturbo schizotipico di personalità presenta distorsioni cognitive e percettive, eccentricità o stranezza marcate. </a:t>
            </a:r>
          </a:p>
          <a:p>
            <a:pPr eaLnBrk="1" hangingPunct="1">
              <a:lnSpc>
                <a:spcPct val="100000"/>
              </a:lnSpc>
              <a:spcAft>
                <a:spcPts val="575"/>
              </a:spcAft>
              <a:buSzPct val="45000"/>
              <a:buFont typeface="Symbol" charset="2"/>
              <a:buChar char=""/>
            </a:pPr>
            <a:r>
              <a:rPr lang="it-IT" altLang="it-IT" sz="2600">
                <a:solidFill>
                  <a:srgbClr val="000000"/>
                </a:solidFill>
                <a:latin typeface="Calibri" charset="0"/>
              </a:rPr>
              <a:t> Anche nel disturbo evitante di personalità le relazioni affettive sono limitate ma in quest’ultimo c'è il desiderio di stabilire relazioni sociali.</a:t>
            </a:r>
          </a:p>
        </p:txBody>
      </p:sp>
    </p:spTree>
    <p:extLst>
      <p:ext uri="{BB962C8B-B14F-4D97-AF65-F5344CB8AC3E}">
        <p14:creationId xmlns:p14="http://schemas.microsoft.com/office/powerpoint/2010/main" val="198072692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482600" y="18002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hangingPunct="1">
              <a:lnSpc>
                <a:spcPct val="100000"/>
              </a:lnSpc>
              <a:spcAft>
                <a:spcPts val="575"/>
              </a:spcAft>
              <a:buSzPct val="45000"/>
              <a:buFont typeface="Symbol" charset="2"/>
              <a:buChar char=""/>
            </a:pPr>
            <a:r>
              <a:rPr lang="it-IT" altLang="it-IT" sz="2600">
                <a:solidFill>
                  <a:srgbClr val="000000"/>
                </a:solidFill>
                <a:latin typeface="Calibri" charset="0"/>
              </a:rPr>
              <a:t> Anche nel disturbo narcisistico di personalità possono esserci sospettosità, ritiro sociale o distacco, ma sono legate al timore di rivelare imperfezioni o difetti. </a:t>
            </a:r>
          </a:p>
          <a:p>
            <a:pPr eaLnBrk="1" hangingPunct="1">
              <a:lnSpc>
                <a:spcPct val="100000"/>
              </a:lnSpc>
              <a:spcAft>
                <a:spcPts val="575"/>
              </a:spcAft>
              <a:buSzPct val="45000"/>
              <a:buFont typeface="Symbol" charset="2"/>
              <a:buChar char=""/>
            </a:pPr>
            <a:r>
              <a:rPr lang="it-IT" altLang="it-IT" sz="2600">
                <a:solidFill>
                  <a:srgbClr val="000000"/>
                </a:solidFill>
                <a:latin typeface="Calibri" charset="0"/>
              </a:rPr>
              <a:t> Anche nel disturbo borderline di personalità si possono manifestare sintomi simil-psicotici transitori, ma sono di solito più dissociativi (per es., derealizzazione, depersonalizzazione). Mentre gli individui con disturbo schizotipico di personalità sono più inclini a presentare sintomi simil-psicotici costanti, che possono peggiorare in condizioni di stress, ma è più difficile che siano legati a sintomi affettivi pronunciati. </a:t>
            </a:r>
          </a:p>
        </p:txBody>
      </p:sp>
    </p:spTree>
    <p:extLst>
      <p:ext uri="{BB962C8B-B14F-4D97-AF65-F5344CB8AC3E}">
        <p14:creationId xmlns:p14="http://schemas.microsoft.com/office/powerpoint/2010/main" val="328414465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2130425"/>
            <a:ext cx="7772400" cy="2155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altLang="it-IT" sz="2800">
                <a:latin typeface="Tahoma" pitchFamily="32" charset="0"/>
                <a:cs typeface="Tahoma" pitchFamily="32" charset="0"/>
              </a:rPr>
              <a:t>DISTURBI DI PERSONALITÀ CLUSTER B</a:t>
            </a:r>
            <a:br>
              <a:rPr altLang="it-IT">
                <a:latin typeface="Tahoma" pitchFamily="32" charset="0"/>
                <a:cs typeface="Tahoma" pitchFamily="32" charset="0"/>
              </a:rPr>
            </a:br>
            <a:r>
              <a:rPr altLang="it-IT">
                <a:latin typeface="Tahoma" pitchFamily="32" charset="0"/>
                <a:cs typeface="Tahoma" pitchFamily="32" charset="0"/>
              </a:rPr>
              <a:t>Disturbo Antisociale di personalità</a:t>
            </a:r>
            <a:br>
              <a:rPr altLang="it-IT">
                <a:latin typeface="Tahoma" pitchFamily="32" charset="0"/>
                <a:cs typeface="Tahoma" pitchFamily="32" charset="0"/>
              </a:rPr>
            </a:br>
            <a:r>
              <a:rPr altLang="it-IT" sz="2800">
                <a:latin typeface="Tahoma" pitchFamily="32" charset="0"/>
                <a:cs typeface="Tahoma" pitchFamily="32" charset="0"/>
              </a:rPr>
              <a:t>Aspetti generali</a:t>
            </a:r>
            <a:endParaRPr altLang="it-IT">
              <a:latin typeface="Tahoma" pitchFamily="32" charset="0"/>
              <a:cs typeface="Tahoma" pitchFamily="32" charset="0"/>
            </a:endParaRPr>
          </a:p>
        </p:txBody>
      </p:sp>
      <p:sp>
        <p:nvSpPr>
          <p:cNvPr id="8" name="Sottotitolo 7"/>
          <p:cNvSpPr>
            <a:spLocks noGrp="1"/>
          </p:cNvSpPr>
          <p:nvPr>
            <p:ph type="subTitle" idx="1"/>
          </p:nvPr>
        </p:nvSpPr>
        <p:spPr>
          <a:xfrm>
            <a:off x="1371600" y="4748213"/>
            <a:ext cx="6400800" cy="1752600"/>
          </a:xfrm>
        </p:spPr>
        <p:txBody>
          <a:bodyPr/>
          <a:lstStyle/>
          <a:p>
            <a:pPr eaLnBrk="1" hangingPunct="1">
              <a:defRPr/>
            </a:pPr>
            <a:r>
              <a:rPr lang="it-IT" dirty="0"/>
              <a:t>Lezione 58 -1</a:t>
            </a:r>
          </a:p>
        </p:txBody>
      </p:sp>
    </p:spTree>
    <p:extLst>
      <p:ext uri="{BB962C8B-B14F-4D97-AF65-F5344CB8AC3E}">
        <p14:creationId xmlns:p14="http://schemas.microsoft.com/office/powerpoint/2010/main" val="184377054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en-US" dirty="0"/>
              <a:t>In </a:t>
            </a:r>
            <a:r>
              <a:rPr lang="en-US" dirty="0" err="1"/>
              <a:t>alcuni</a:t>
            </a:r>
            <a:r>
              <a:rPr lang="en-US" dirty="0"/>
              <a:t> </a:t>
            </a:r>
            <a:r>
              <a:rPr lang="en-US" dirty="0" err="1"/>
              <a:t>casi</a:t>
            </a:r>
            <a:r>
              <a:rPr lang="en-US" dirty="0"/>
              <a:t> </a:t>
            </a:r>
            <a:r>
              <a:rPr lang="en-US" dirty="0" err="1"/>
              <a:t>questo</a:t>
            </a:r>
            <a:r>
              <a:rPr lang="en-US" dirty="0"/>
              <a:t> </a:t>
            </a:r>
            <a:r>
              <a:rPr lang="en-US" dirty="0" err="1"/>
              <a:t>disturbo</a:t>
            </a:r>
            <a:r>
              <a:rPr lang="en-US" dirty="0"/>
              <a:t> </a:t>
            </a:r>
            <a:r>
              <a:rPr lang="en-US" dirty="0" err="1"/>
              <a:t>può</a:t>
            </a:r>
            <a:r>
              <a:rPr lang="en-US" dirty="0"/>
              <a:t> </a:t>
            </a:r>
            <a:r>
              <a:rPr lang="en-US" dirty="0" err="1"/>
              <a:t>essere</a:t>
            </a:r>
            <a:r>
              <a:rPr lang="en-US" dirty="0"/>
              <a:t> difficile da </a:t>
            </a:r>
            <a:r>
              <a:rPr lang="en-US" dirty="0" err="1"/>
              <a:t>distinguere</a:t>
            </a:r>
            <a:r>
              <a:rPr lang="en-US" dirty="0"/>
              <a:t> da </a:t>
            </a:r>
            <a:r>
              <a:rPr lang="en-US" dirty="0" err="1"/>
              <a:t>manifestazioni</a:t>
            </a:r>
            <a:r>
              <a:rPr lang="en-US" dirty="0"/>
              <a:t> di </a:t>
            </a:r>
            <a:r>
              <a:rPr lang="en-US" dirty="0" err="1"/>
              <a:t>ansia</a:t>
            </a:r>
            <a:r>
              <a:rPr lang="en-US" dirty="0"/>
              <a:t> </a:t>
            </a:r>
            <a:r>
              <a:rPr lang="en-US" dirty="0" err="1"/>
              <a:t>sociale</a:t>
            </a:r>
            <a:r>
              <a:rPr lang="en-US" dirty="0"/>
              <a:t>. In </a:t>
            </a:r>
            <a:r>
              <a:rPr lang="en-US" dirty="0" err="1"/>
              <a:t>generale</a:t>
            </a:r>
            <a:r>
              <a:rPr lang="en-US" dirty="0"/>
              <a:t> </a:t>
            </a:r>
            <a:r>
              <a:rPr lang="en-US" dirty="0" err="1"/>
              <a:t>si</a:t>
            </a:r>
            <a:r>
              <a:rPr lang="en-US" dirty="0"/>
              <a:t> </a:t>
            </a:r>
            <a:r>
              <a:rPr lang="en-US" dirty="0" err="1"/>
              <a:t>può</a:t>
            </a:r>
            <a:r>
              <a:rPr lang="en-US" dirty="0"/>
              <a:t> </a:t>
            </a:r>
            <a:r>
              <a:rPr lang="en-US" dirty="0" err="1"/>
              <a:t>ritenere</a:t>
            </a:r>
            <a:r>
              <a:rPr lang="en-US" dirty="0"/>
              <a:t> </a:t>
            </a:r>
            <a:r>
              <a:rPr lang="en-US" dirty="0" err="1"/>
              <a:t>che</a:t>
            </a:r>
            <a:r>
              <a:rPr lang="en-US" dirty="0"/>
              <a:t> </a:t>
            </a:r>
            <a:r>
              <a:rPr lang="en-US" dirty="0" err="1"/>
              <a:t>il</a:t>
            </a:r>
            <a:r>
              <a:rPr lang="en-US" dirty="0"/>
              <a:t> </a:t>
            </a:r>
            <a:r>
              <a:rPr lang="en-US" dirty="0" err="1"/>
              <a:t>disturbo</a:t>
            </a:r>
            <a:r>
              <a:rPr lang="en-US" dirty="0"/>
              <a:t> </a:t>
            </a:r>
            <a:r>
              <a:rPr lang="en-US" dirty="0" err="1"/>
              <a:t>della</a:t>
            </a:r>
            <a:r>
              <a:rPr lang="en-US" dirty="0"/>
              <a:t> </a:t>
            </a:r>
            <a:r>
              <a:rPr lang="en-US" dirty="0" err="1"/>
              <a:t>comunicazione</a:t>
            </a:r>
            <a:r>
              <a:rPr lang="en-US" dirty="0"/>
              <a:t> </a:t>
            </a:r>
            <a:r>
              <a:rPr lang="en-US" dirty="0" err="1"/>
              <a:t>sociale</a:t>
            </a:r>
            <a:r>
              <a:rPr lang="en-US" dirty="0"/>
              <a:t> (</a:t>
            </a:r>
            <a:r>
              <a:rPr lang="en-US" dirty="0" err="1"/>
              <a:t>pragmatica</a:t>
            </a:r>
            <a:r>
              <a:rPr lang="en-US" dirty="0"/>
              <a:t>) </a:t>
            </a:r>
            <a:r>
              <a:rPr lang="en-US" dirty="0" err="1"/>
              <a:t>il</a:t>
            </a:r>
            <a:r>
              <a:rPr lang="en-US" dirty="0"/>
              <a:t> bambino non </a:t>
            </a:r>
            <a:r>
              <a:rPr lang="en-US" dirty="0" err="1"/>
              <a:t>abbia</a:t>
            </a:r>
            <a:r>
              <a:rPr lang="en-US" dirty="0"/>
              <a:t> </a:t>
            </a:r>
            <a:r>
              <a:rPr lang="en-US" dirty="0" err="1"/>
              <a:t>mai</a:t>
            </a:r>
            <a:r>
              <a:rPr lang="en-US" dirty="0"/>
              <a:t> </a:t>
            </a:r>
            <a:r>
              <a:rPr lang="en-US" dirty="0" err="1"/>
              <a:t>avuto</a:t>
            </a:r>
            <a:r>
              <a:rPr lang="en-US" dirty="0"/>
              <a:t> </a:t>
            </a:r>
            <a:r>
              <a:rPr lang="en-US" dirty="0" err="1"/>
              <a:t>una</a:t>
            </a:r>
            <a:r>
              <a:rPr lang="en-US" dirty="0"/>
              <a:t> </a:t>
            </a:r>
            <a:r>
              <a:rPr lang="en-US" dirty="0" err="1"/>
              <a:t>comunicazione</a:t>
            </a:r>
            <a:r>
              <a:rPr lang="en-US" dirty="0"/>
              <a:t> </a:t>
            </a:r>
            <a:r>
              <a:rPr lang="en-US" dirty="0" err="1"/>
              <a:t>efficace</a:t>
            </a:r>
            <a:r>
              <a:rPr lang="en-US" dirty="0"/>
              <a:t>, </a:t>
            </a:r>
            <a:r>
              <a:rPr lang="en-US" dirty="0" err="1"/>
              <a:t>mentre</a:t>
            </a:r>
            <a:r>
              <a:rPr lang="en-US" dirty="0"/>
              <a:t> </a:t>
            </a:r>
            <a:r>
              <a:rPr lang="en-US" dirty="0" err="1"/>
              <a:t>nel</a:t>
            </a:r>
            <a:r>
              <a:rPr lang="en-US" dirty="0"/>
              <a:t> </a:t>
            </a:r>
            <a:r>
              <a:rPr lang="en-US" dirty="0" err="1"/>
              <a:t>disturbo</a:t>
            </a:r>
            <a:r>
              <a:rPr lang="en-US" dirty="0"/>
              <a:t> da </a:t>
            </a:r>
            <a:r>
              <a:rPr lang="en-US" dirty="0" err="1"/>
              <a:t>ansia</a:t>
            </a:r>
            <a:r>
              <a:rPr lang="en-US" dirty="0"/>
              <a:t> </a:t>
            </a:r>
            <a:r>
              <a:rPr lang="en-US" dirty="0" err="1"/>
              <a:t>sociale</a:t>
            </a:r>
            <a:r>
              <a:rPr lang="en-US" dirty="0"/>
              <a:t> le </a:t>
            </a:r>
            <a:r>
              <a:rPr lang="en-US" dirty="0" err="1"/>
              <a:t>capacità</a:t>
            </a:r>
            <a:r>
              <a:rPr lang="en-US" dirty="0"/>
              <a:t> di </a:t>
            </a:r>
            <a:r>
              <a:rPr lang="en-US" dirty="0" err="1"/>
              <a:t>comunicazione</a:t>
            </a:r>
            <a:r>
              <a:rPr lang="en-US" dirty="0"/>
              <a:t> </a:t>
            </a:r>
            <a:r>
              <a:rPr lang="en-US" dirty="0" err="1"/>
              <a:t>si</a:t>
            </a:r>
            <a:r>
              <a:rPr lang="en-US" dirty="0"/>
              <a:t> </a:t>
            </a:r>
            <a:r>
              <a:rPr lang="en-US" dirty="0" err="1"/>
              <a:t>sono</a:t>
            </a:r>
            <a:r>
              <a:rPr lang="en-US" dirty="0"/>
              <a:t> </a:t>
            </a:r>
            <a:r>
              <a:rPr lang="en-US" dirty="0" err="1"/>
              <a:t>sviluppate</a:t>
            </a:r>
            <a:r>
              <a:rPr lang="en-US" dirty="0"/>
              <a:t> </a:t>
            </a:r>
            <a:r>
              <a:rPr lang="en-US" dirty="0" err="1"/>
              <a:t>nei</a:t>
            </a:r>
            <a:r>
              <a:rPr lang="en-US" dirty="0"/>
              <a:t> tempi e </a:t>
            </a:r>
            <a:r>
              <a:rPr lang="en-US" dirty="0" err="1"/>
              <a:t>nei</a:t>
            </a:r>
            <a:r>
              <a:rPr lang="en-US" dirty="0"/>
              <a:t> </a:t>
            </a:r>
            <a:r>
              <a:rPr lang="en-US" dirty="0" err="1"/>
              <a:t>modi</a:t>
            </a:r>
            <a:r>
              <a:rPr lang="en-US" dirty="0"/>
              <a:t> </a:t>
            </a:r>
            <a:r>
              <a:rPr lang="en-US" dirty="0" err="1"/>
              <a:t>appropriati</a:t>
            </a:r>
            <a:r>
              <a:rPr lang="en-US" dirty="0"/>
              <a:t>, ma poi </a:t>
            </a:r>
            <a:r>
              <a:rPr lang="en-US" dirty="0" err="1"/>
              <a:t>il</a:t>
            </a:r>
            <a:r>
              <a:rPr lang="en-US" dirty="0"/>
              <a:t> </a:t>
            </a:r>
            <a:r>
              <a:rPr lang="en-US" dirty="0" err="1"/>
              <a:t>soggetto</a:t>
            </a:r>
            <a:r>
              <a:rPr lang="en-US" dirty="0"/>
              <a:t> </a:t>
            </a:r>
            <a:r>
              <a:rPr lang="en-US" dirty="0" err="1"/>
              <a:t>si</a:t>
            </a:r>
            <a:r>
              <a:rPr lang="en-US" dirty="0"/>
              <a:t> </a:t>
            </a:r>
            <a:r>
              <a:rPr lang="en-US" dirty="0" err="1"/>
              <a:t>rivela</a:t>
            </a:r>
            <a:r>
              <a:rPr lang="en-US" dirty="0"/>
              <a:t> </a:t>
            </a:r>
            <a:r>
              <a:rPr lang="en-US" dirty="0" err="1"/>
              <a:t>incapace</a:t>
            </a:r>
            <a:r>
              <a:rPr lang="en-US" dirty="0"/>
              <a:t> di </a:t>
            </a:r>
            <a:r>
              <a:rPr lang="en-US" dirty="0" err="1"/>
              <a:t>comunicare</a:t>
            </a:r>
            <a:r>
              <a:rPr lang="en-US" dirty="0"/>
              <a:t> </a:t>
            </a:r>
            <a:r>
              <a:rPr lang="en-US" dirty="0" err="1"/>
              <a:t>solamente</a:t>
            </a:r>
            <a:r>
              <a:rPr lang="en-US" dirty="0"/>
              <a:t> in </a:t>
            </a:r>
            <a:r>
              <a:rPr lang="en-US" dirty="0" err="1"/>
              <a:t>condizioni</a:t>
            </a:r>
            <a:r>
              <a:rPr lang="en-US" dirty="0"/>
              <a:t> </a:t>
            </a:r>
            <a:r>
              <a:rPr lang="en-US" dirty="0" err="1"/>
              <a:t>sociali</a:t>
            </a:r>
            <a:r>
              <a:rPr lang="en-US" dirty="0"/>
              <a:t> in cui </a:t>
            </a:r>
            <a:r>
              <a:rPr lang="en-US" dirty="0" err="1"/>
              <a:t>prova</a:t>
            </a:r>
            <a:r>
              <a:rPr lang="en-US" dirty="0"/>
              <a:t> </a:t>
            </a:r>
            <a:r>
              <a:rPr lang="en-US" dirty="0" err="1"/>
              <a:t>ansia</a:t>
            </a:r>
            <a:r>
              <a:rPr lang="en-US" dirty="0"/>
              <a:t> </a:t>
            </a:r>
            <a:r>
              <a:rPr lang="en-US" dirty="0" err="1"/>
              <a:t>disagio</a:t>
            </a:r>
            <a:r>
              <a:rPr lang="en-US" dirty="0"/>
              <a:t> o </a:t>
            </a:r>
            <a:r>
              <a:rPr lang="en-US" dirty="0" err="1"/>
              <a:t>timore</a:t>
            </a:r>
            <a:r>
              <a:rPr lang="en-US" dirty="0"/>
              <a:t>.</a:t>
            </a:r>
          </a:p>
          <a:p>
            <a:pPr marL="0" indent="0">
              <a:buNone/>
            </a:pPr>
            <a:endParaRPr lang="it-IT" dirty="0"/>
          </a:p>
        </p:txBody>
      </p:sp>
    </p:spTree>
    <p:extLst>
      <p:ext uri="{BB962C8B-B14F-4D97-AF65-F5344CB8AC3E}">
        <p14:creationId xmlns:p14="http://schemas.microsoft.com/office/powerpoint/2010/main" val="1052408837"/>
      </p:ext>
    </p:extLst>
  </p:cSld>
  <p:clrMapOvr>
    <a:masterClrMapping/>
  </p:clrMapOvr>
</p:sld>
</file>

<file path=ppt/slides/slide1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egnaposto contenuto 1"/>
          <p:cNvSpPr>
            <a:spLocks noGrp="1"/>
          </p:cNvSpPr>
          <p:nvPr>
            <p:ph idx="1"/>
          </p:nvPr>
        </p:nvSpPr>
        <p:spPr>
          <a:xfrm>
            <a:off x="457200" y="1857375"/>
            <a:ext cx="8329613" cy="4714875"/>
          </a:xfrm>
        </p:spPr>
        <p:txBody>
          <a:bodyPr/>
          <a:lstStyle/>
          <a:p>
            <a:pPr eaLnBrk="1" hangingPunct="1"/>
            <a:r>
              <a:rPr lang="it-IT" altLang="it-IT" sz="2600"/>
              <a:t>La caratteristica essenziale del disturbo antisociale di personalità è un pattern pervasivo di inosservanza e di violazione dei diritti degli altri, denominato anche psicopatia, sociopatia o disturbo dissociale di personalità. Date le caratteristiche di disonestà e manipolazione, può essere utile raccogliere informazioni da fonti collaterali</a:t>
            </a:r>
          </a:p>
          <a:p>
            <a:pPr eaLnBrk="1" hangingPunct="1"/>
            <a:r>
              <a:rPr lang="it-IT" altLang="it-IT" sz="2600"/>
              <a:t>Per porre questa diagnosi, l’individuo deve avere almeno 18 anni e avere in anamnesi un disturbo della condotta con esordio prima dell’età di 15 anni. </a:t>
            </a:r>
          </a:p>
        </p:txBody>
      </p:sp>
      <p:sp>
        <p:nvSpPr>
          <p:cNvPr id="3075"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Antisociale di Personalità</a:t>
            </a:r>
          </a:p>
        </p:txBody>
      </p:sp>
    </p:spTree>
    <p:extLst>
      <p:ext uri="{BB962C8B-B14F-4D97-AF65-F5344CB8AC3E}">
        <p14:creationId xmlns:p14="http://schemas.microsoft.com/office/powerpoint/2010/main" val="718600774"/>
      </p:ext>
    </p:extLst>
  </p:cSld>
  <p:clrMapOvr>
    <a:masterClrMapping/>
  </p:clrMapOvr>
</p:sld>
</file>

<file path=ppt/slides/slide1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idx="1"/>
          </p:nvPr>
        </p:nvSpPr>
        <p:spPr>
          <a:xfrm>
            <a:off x="457200" y="1857375"/>
            <a:ext cx="8229600" cy="4268788"/>
          </a:xfrm>
        </p:spPr>
        <p:txBody>
          <a:bodyPr>
            <a:normAutofit lnSpcReduction="10000"/>
          </a:bodyPr>
          <a:lstStyle/>
          <a:p>
            <a:pPr eaLnBrk="1" hangingPunct="1"/>
            <a:r>
              <a:rPr lang="it-IT" altLang="it-IT" sz="2600"/>
              <a:t>Il  disturbo della condotta comporta un pattern ripetitivo e persistente di comportamenti di violazione dei diritti basilari altrui o delle principali norme o regole sociali tra cui aggressione a persone o animali, distruzione di proprietà, truffa o furto, grave violazione di regole.</a:t>
            </a:r>
          </a:p>
          <a:p>
            <a:pPr eaLnBrk="1" hangingPunct="1"/>
            <a:r>
              <a:rPr lang="it-IT" altLang="it-IT" sz="2600"/>
              <a:t>Gli individui con disturbo antisociale di personalità non riescono a conformarsi alle norme sociali per quanto riguarda il comportamento legale: possono compiere ripetutamente atti passibili di arresto, come distruggere proprietà, molestare gli altri, rubare o svolgere attività illegali. </a:t>
            </a:r>
          </a:p>
        </p:txBody>
      </p:sp>
      <p:sp>
        <p:nvSpPr>
          <p:cNvPr id="4099"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Antisociale di Personalità</a:t>
            </a:r>
          </a:p>
        </p:txBody>
      </p:sp>
    </p:spTree>
    <p:extLst>
      <p:ext uri="{BB962C8B-B14F-4D97-AF65-F5344CB8AC3E}">
        <p14:creationId xmlns:p14="http://schemas.microsoft.com/office/powerpoint/2010/main" val="3923135921"/>
      </p:ext>
    </p:extLst>
  </p:cSld>
  <p:clrMapOvr>
    <a:masterClrMapping/>
  </p:clrMapOvr>
</p:sld>
</file>

<file path=ppt/slides/slide1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egnaposto contenuto 1"/>
          <p:cNvSpPr>
            <a:spLocks noGrp="1"/>
          </p:cNvSpPr>
          <p:nvPr>
            <p:ph idx="1"/>
          </p:nvPr>
        </p:nvSpPr>
        <p:spPr>
          <a:xfrm>
            <a:off x="457200" y="1857375"/>
            <a:ext cx="8229600" cy="4268788"/>
          </a:xfrm>
        </p:spPr>
        <p:txBody>
          <a:bodyPr/>
          <a:lstStyle/>
          <a:p>
            <a:pPr eaLnBrk="1" hangingPunct="1"/>
            <a:r>
              <a:rPr lang="it-IT" altLang="it-IT" sz="2600"/>
              <a:t>Sono frequentemente disonesti e manipolativi per profitto o per piacere personale (per ottenere denaro, sesso o potere), possono mentire, usare falsi nomi, truffare. </a:t>
            </a:r>
          </a:p>
          <a:p>
            <a:pPr eaLnBrk="1" hangingPunct="1"/>
            <a:r>
              <a:rPr lang="it-IT" altLang="it-IT" sz="2600"/>
              <a:t>L’impulsività può manifestarsi con l’incapacità di pianificare. Le decisioni vengono prese senza riflettere nè considerare le conseguenze, cosa che può determinare improvvisi cambi di lavoro, residenza e relazioni. </a:t>
            </a:r>
          </a:p>
        </p:txBody>
      </p:sp>
      <p:sp>
        <p:nvSpPr>
          <p:cNvPr id="5123"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Antisociale di Personalità</a:t>
            </a:r>
          </a:p>
        </p:txBody>
      </p:sp>
    </p:spTree>
    <p:extLst>
      <p:ext uri="{BB962C8B-B14F-4D97-AF65-F5344CB8AC3E}">
        <p14:creationId xmlns:p14="http://schemas.microsoft.com/office/powerpoint/2010/main" val="1289439256"/>
      </p:ext>
    </p:extLst>
  </p:cSld>
  <p:clrMapOvr>
    <a:masterClrMapping/>
  </p:clrMapOvr>
</p:sld>
</file>

<file path=ppt/slides/slide1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egnaposto contenuto 1"/>
          <p:cNvSpPr>
            <a:spLocks noGrp="1"/>
          </p:cNvSpPr>
          <p:nvPr>
            <p:ph idx="1"/>
          </p:nvPr>
        </p:nvSpPr>
        <p:spPr>
          <a:xfrm>
            <a:off x="457200" y="1857375"/>
            <a:ext cx="8229600" cy="4268788"/>
          </a:xfrm>
        </p:spPr>
        <p:txBody>
          <a:bodyPr/>
          <a:lstStyle/>
          <a:p>
            <a:r>
              <a:rPr lang="it-IT" altLang="it-IT"/>
              <a:t>Tendono a essere irritabili e aggressivi e possono essere coinvolti spesso in scontri/aggressioni fisiche (picchiare partner o figli), non solo per difendere sé o gli altri.</a:t>
            </a:r>
          </a:p>
          <a:p>
            <a:endParaRPr lang="it-IT" altLang="it-IT"/>
          </a:p>
        </p:txBody>
      </p:sp>
      <p:sp>
        <p:nvSpPr>
          <p:cNvPr id="6147"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endParaRPr altLang="it-IT">
              <a:latin typeface="Tahoma" pitchFamily="32" charset="0"/>
              <a:cs typeface="Tahoma" pitchFamily="32" charset="0"/>
            </a:endParaRPr>
          </a:p>
        </p:txBody>
      </p:sp>
    </p:spTree>
    <p:extLst>
      <p:ext uri="{BB962C8B-B14F-4D97-AF65-F5344CB8AC3E}">
        <p14:creationId xmlns:p14="http://schemas.microsoft.com/office/powerpoint/2010/main" val="2900390657"/>
      </p:ext>
    </p:extLst>
  </p:cSld>
  <p:clrMapOvr>
    <a:masterClrMapping/>
  </p:clrMapOvr>
</p:sld>
</file>

<file path=ppt/slides/slide1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contenuto 1"/>
          <p:cNvSpPr>
            <a:spLocks noGrp="1"/>
          </p:cNvSpPr>
          <p:nvPr>
            <p:ph idx="1"/>
          </p:nvPr>
        </p:nvSpPr>
        <p:spPr>
          <a:xfrm>
            <a:off x="457200" y="1643063"/>
            <a:ext cx="8229600" cy="5000625"/>
          </a:xfrm>
        </p:spPr>
        <p:txBody>
          <a:bodyPr/>
          <a:lstStyle/>
          <a:p>
            <a:pPr eaLnBrk="1" hangingPunct="1"/>
            <a:r>
              <a:rPr lang="it-IT" altLang="it-IT" sz="2400"/>
              <a:t>Sono noncuranti della sicurezza propria o degli altri: ad es. guidano troppo velocemente o intossicati ed effettuano incidenti multipli; assumono comportamenti sessuali o fanno di sostanze con un alto rischio di conseguenze dannose; arrivano a mettere in pericolo un figlio ignorandolo o non prendendosi cura di lui.</a:t>
            </a:r>
          </a:p>
          <a:p>
            <a:pPr eaLnBrk="1" hangingPunct="1"/>
            <a:r>
              <a:rPr lang="it-IT" altLang="it-IT" sz="2400"/>
              <a:t>Mostrano mancanza di rimorso o minimizzazione delle conseguenze dannose delle proprie azioni. Possono essere indifferenti o fornire una razionalizzazione superficiale dopo avere danneggiato, maltrattato o derubato qualcuno, arrivando ad accusare le vittime di essere stupide, incapaci o di meritarsi il proprio destino (per es., “Gli sarebbe capitato comunque”)</a:t>
            </a:r>
          </a:p>
          <a:p>
            <a:pPr eaLnBrk="1" hangingPunct="1"/>
            <a:endParaRPr lang="it-IT" altLang="it-IT" sz="2500"/>
          </a:p>
          <a:p>
            <a:pPr eaLnBrk="1" hangingPunct="1">
              <a:buFont typeface="Arial" charset="0"/>
              <a:buNone/>
            </a:pPr>
            <a:endParaRPr lang="it-IT" altLang="it-IT" sz="2500"/>
          </a:p>
        </p:txBody>
      </p:sp>
      <p:sp>
        <p:nvSpPr>
          <p:cNvPr id="7171"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Antisociale di Personalità</a:t>
            </a:r>
          </a:p>
        </p:txBody>
      </p:sp>
    </p:spTree>
    <p:extLst>
      <p:ext uri="{BB962C8B-B14F-4D97-AF65-F5344CB8AC3E}">
        <p14:creationId xmlns:p14="http://schemas.microsoft.com/office/powerpoint/2010/main" val="732817428"/>
      </p:ext>
    </p:extLst>
  </p:cSld>
  <p:clrMapOvr>
    <a:masterClrMapping/>
  </p:clrMapOvr>
</p:sld>
</file>

<file path=ppt/slides/slide1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2130425"/>
            <a:ext cx="7772400" cy="2155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altLang="it-IT" sz="2800">
                <a:latin typeface="Tahoma" pitchFamily="32" charset="0"/>
                <a:cs typeface="Tahoma" pitchFamily="32" charset="0"/>
              </a:rPr>
              <a:t>DISTURBI DI PERSONALITÀ CLUSTER B</a:t>
            </a:r>
            <a:br>
              <a:rPr altLang="it-IT">
                <a:latin typeface="Tahoma" pitchFamily="32" charset="0"/>
                <a:cs typeface="Tahoma" pitchFamily="32" charset="0"/>
              </a:rPr>
            </a:br>
            <a:r>
              <a:rPr altLang="it-IT">
                <a:latin typeface="Tahoma" pitchFamily="32" charset="0"/>
                <a:cs typeface="Tahoma" pitchFamily="32" charset="0"/>
              </a:rPr>
              <a:t>Disturbo Antisociale di personalità</a:t>
            </a:r>
            <a:br>
              <a:rPr altLang="it-IT">
                <a:latin typeface="Tahoma" pitchFamily="32" charset="0"/>
                <a:cs typeface="Tahoma" pitchFamily="32" charset="0"/>
              </a:rPr>
            </a:br>
            <a:r>
              <a:rPr altLang="it-IT" sz="2800">
                <a:latin typeface="Tahoma" pitchFamily="32" charset="0"/>
                <a:cs typeface="Tahoma" pitchFamily="32" charset="0"/>
              </a:rPr>
              <a:t>Aspetti generali</a:t>
            </a:r>
            <a:endParaRPr altLang="it-IT">
              <a:latin typeface="Tahoma" pitchFamily="32" charset="0"/>
              <a:cs typeface="Tahoma" pitchFamily="32" charset="0"/>
            </a:endParaRPr>
          </a:p>
        </p:txBody>
      </p:sp>
      <p:sp>
        <p:nvSpPr>
          <p:cNvPr id="8" name="Sottotitolo 7"/>
          <p:cNvSpPr>
            <a:spLocks noGrp="1"/>
          </p:cNvSpPr>
          <p:nvPr>
            <p:ph type="subTitle" idx="1"/>
          </p:nvPr>
        </p:nvSpPr>
        <p:spPr>
          <a:xfrm>
            <a:off x="1371600" y="4748213"/>
            <a:ext cx="6400800" cy="1752600"/>
          </a:xfrm>
        </p:spPr>
        <p:txBody>
          <a:bodyPr/>
          <a:lstStyle/>
          <a:p>
            <a:pPr eaLnBrk="1" hangingPunct="1">
              <a:defRPr/>
            </a:pPr>
            <a:r>
              <a:rPr lang="it-IT" dirty="0"/>
              <a:t>Lezione 58 -2</a:t>
            </a:r>
          </a:p>
        </p:txBody>
      </p:sp>
    </p:spTree>
    <p:extLst>
      <p:ext uri="{BB962C8B-B14F-4D97-AF65-F5344CB8AC3E}">
        <p14:creationId xmlns:p14="http://schemas.microsoft.com/office/powerpoint/2010/main" val="108114412"/>
      </p:ext>
    </p:extLst>
  </p:cSld>
  <p:clrMapOvr>
    <a:masterClrMapping/>
  </p:clrMapOvr>
</p:sld>
</file>

<file path=ppt/slides/slide1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egnaposto contenuto 1"/>
          <p:cNvSpPr>
            <a:spLocks noGrp="1"/>
          </p:cNvSpPr>
          <p:nvPr>
            <p:ph idx="1"/>
          </p:nvPr>
        </p:nvSpPr>
        <p:spPr>
          <a:xfrm>
            <a:off x="457200" y="1857375"/>
            <a:ext cx="8229600" cy="5000625"/>
          </a:xfrm>
        </p:spPr>
        <p:txBody>
          <a:bodyPr/>
          <a:lstStyle/>
          <a:p>
            <a:pPr eaLnBrk="1" hangingPunct="1"/>
            <a:r>
              <a:rPr lang="it-IT" altLang="it-IT" sz="2600"/>
              <a:t>Tendono ad essere estremamente irresponsabili ed incapaci di sostenere un'attività lavorativa continuativa o di far fronte a obblighi finanziari. Ad es. possono ripetersi assenze non giustificate dal lavoro, periodi significativi di disoccupazione nonostante le opportunità lavorative o l’abbandono di lavori senza pianificare di ottenerne un altro. L’irresponsabilità finanziaria è indicata da inadempienza ai debiti, incapacità di provvedere al mantenimento dei figli o di supportare con regolarità altre figure dipendenti. </a:t>
            </a:r>
          </a:p>
        </p:txBody>
      </p:sp>
      <p:sp>
        <p:nvSpPr>
          <p:cNvPr id="3075"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Antisociale di Personalità</a:t>
            </a:r>
          </a:p>
        </p:txBody>
      </p:sp>
    </p:spTree>
    <p:extLst>
      <p:ext uri="{BB962C8B-B14F-4D97-AF65-F5344CB8AC3E}">
        <p14:creationId xmlns:p14="http://schemas.microsoft.com/office/powerpoint/2010/main" val="1922452558"/>
      </p:ext>
    </p:extLst>
  </p:cSld>
  <p:clrMapOvr>
    <a:masterClrMapping/>
  </p:clrMapOvr>
</p:sld>
</file>

<file path=ppt/slides/slide1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idx="1"/>
          </p:nvPr>
        </p:nvSpPr>
        <p:spPr>
          <a:xfrm>
            <a:off x="457200" y="1857375"/>
            <a:ext cx="8229600" cy="5000625"/>
          </a:xfrm>
        </p:spPr>
        <p:txBody>
          <a:bodyPr/>
          <a:lstStyle/>
          <a:p>
            <a:pPr eaLnBrk="1" hangingPunct="1"/>
            <a:r>
              <a:rPr lang="it-IT" altLang="it-IT" sz="2600"/>
              <a:t>Possono essere irresponsabili e profittatori nelle relazioni sessuali ed essere genitori irresponsabili (es. malnutrizione di un figlio, malattia di un figlio dovuta alla mancanza di una minima igiene, dipendenza di un figlio per cibo o riparo dai vicini o da familiari non conviventi, incapacità di trovare qualcuno che si occupi di un figlio piccolo quando l’individuo è lontano da casa)</a:t>
            </a:r>
          </a:p>
        </p:txBody>
      </p:sp>
      <p:sp>
        <p:nvSpPr>
          <p:cNvPr id="4099"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Antisociale di Personalità</a:t>
            </a:r>
          </a:p>
        </p:txBody>
      </p:sp>
    </p:spTree>
    <p:extLst>
      <p:ext uri="{BB962C8B-B14F-4D97-AF65-F5344CB8AC3E}">
        <p14:creationId xmlns:p14="http://schemas.microsoft.com/office/powerpoint/2010/main" val="1576790381"/>
      </p:ext>
    </p:extLst>
  </p:cSld>
  <p:clrMapOvr>
    <a:masterClrMapping/>
  </p:clrMapOvr>
</p:sld>
</file>

<file path=ppt/slides/slide1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egnaposto contenuto 1"/>
          <p:cNvSpPr>
            <a:spLocks noGrp="1"/>
          </p:cNvSpPr>
          <p:nvPr>
            <p:ph idx="1"/>
          </p:nvPr>
        </p:nvSpPr>
        <p:spPr>
          <a:xfrm>
            <a:off x="457200" y="1857375"/>
            <a:ext cx="8229600" cy="4268788"/>
          </a:xfrm>
        </p:spPr>
        <p:txBody>
          <a:bodyPr/>
          <a:lstStyle/>
          <a:p>
            <a:pPr eaLnBrk="1" hangingPunct="1"/>
            <a:r>
              <a:rPr lang="it-IT" altLang="it-IT" sz="2600"/>
              <a:t>Mancano di empatia e tendono a essere indifferenti, cinici e sprezzanti nei confronti di sentimenti, diritti e sofferenze altrui. Possono avere un’autostima ipertrofica e arrogante (per es. ritengono non sia degno di loro un lavoro ordinario) ed essere eccessivamente testardi, sicuri di sé e presuntuosi. Possono avere un fascino disinvolto, superficiale, ed essere verbalmente brillanti (per es., usando termini tecnici o un gergo che può impressionare chi non ha familiarità con l’argomento). </a:t>
            </a:r>
          </a:p>
          <a:p>
            <a:pPr eaLnBrk="1" hangingPunct="1"/>
            <a:endParaRPr lang="it-IT" altLang="it-IT" sz="2600"/>
          </a:p>
        </p:txBody>
      </p:sp>
      <p:sp>
        <p:nvSpPr>
          <p:cNvPr id="5123"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Antisociale di Personalità</a:t>
            </a:r>
          </a:p>
        </p:txBody>
      </p:sp>
    </p:spTree>
    <p:extLst>
      <p:ext uri="{BB962C8B-B14F-4D97-AF65-F5344CB8AC3E}">
        <p14:creationId xmlns:p14="http://schemas.microsoft.com/office/powerpoint/2010/main" val="3049814091"/>
      </p:ext>
    </p:extLst>
  </p:cSld>
  <p:clrMapOvr>
    <a:masterClrMapping/>
  </p:clrMapOvr>
</p:sld>
</file>

<file path=ppt/slides/slide1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egnaposto contenuto 1"/>
          <p:cNvSpPr>
            <a:spLocks noGrp="1"/>
          </p:cNvSpPr>
          <p:nvPr>
            <p:ph idx="1"/>
          </p:nvPr>
        </p:nvSpPr>
        <p:spPr>
          <a:xfrm>
            <a:off x="457200" y="1857375"/>
            <a:ext cx="8229600" cy="4268788"/>
          </a:xfrm>
        </p:spPr>
        <p:txBody>
          <a:bodyPr/>
          <a:lstStyle/>
          <a:p>
            <a:pPr eaLnBrk="1" hangingPunct="1"/>
            <a:r>
              <a:rPr lang="it-IT" altLang="it-IT" sz="2600"/>
              <a:t>La probabilità di sviluppare un disturbo antisociale di personalità nella vita adulta è aumentata se l’individuo ha presentato un esordio precoce di disturbo della condotta (prima dei 10 anni di età), accompagnato da un disturbo da deficit di attenzione/iperattività. La probabilità che il disturbo della condotta evolva in un disturbo antisociale di personalità aumenta in caso di abusi o incuria infantile, instabilità, imprevedibilità o disciplina incoerente da parte dei genitori.</a:t>
            </a:r>
          </a:p>
          <a:p>
            <a:pPr eaLnBrk="1" hangingPunct="1"/>
            <a:endParaRPr lang="it-IT" altLang="it-IT" sz="1800"/>
          </a:p>
        </p:txBody>
      </p:sp>
      <p:sp>
        <p:nvSpPr>
          <p:cNvPr id="6147"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Antisociale di Personalità</a:t>
            </a:r>
          </a:p>
        </p:txBody>
      </p:sp>
    </p:spTree>
    <p:extLst>
      <p:ext uri="{BB962C8B-B14F-4D97-AF65-F5344CB8AC3E}">
        <p14:creationId xmlns:p14="http://schemas.microsoft.com/office/powerpoint/2010/main" val="399773106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DA DEFICIT ATTENZIONE/IPERATTIVITA’</a:t>
            </a:r>
          </a:p>
        </p:txBody>
      </p:sp>
      <p:sp>
        <p:nvSpPr>
          <p:cNvPr id="3" name="Sottotitolo 2"/>
          <p:cNvSpPr>
            <a:spLocks noGrp="1"/>
          </p:cNvSpPr>
          <p:nvPr>
            <p:ph type="subTitle" idx="1"/>
          </p:nvPr>
        </p:nvSpPr>
        <p:spPr/>
        <p:txBody>
          <a:bodyPr/>
          <a:lstStyle/>
          <a:p>
            <a:r>
              <a:rPr lang="it-IT" dirty="0"/>
              <a:t>Lezione 20-1</a:t>
            </a:r>
          </a:p>
        </p:txBody>
      </p:sp>
    </p:spTree>
    <p:extLst>
      <p:ext uri="{BB962C8B-B14F-4D97-AF65-F5344CB8AC3E}">
        <p14:creationId xmlns:p14="http://schemas.microsoft.com/office/powerpoint/2010/main" val="2478506531"/>
      </p:ext>
    </p:extLst>
  </p:cSld>
  <p:clrMapOvr>
    <a:masterClrMapping/>
  </p:clrMapOvr>
</p:sld>
</file>

<file path=ppt/slides/slide1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contenuto 1"/>
          <p:cNvSpPr>
            <a:spLocks noGrp="1"/>
          </p:cNvSpPr>
          <p:nvPr>
            <p:ph idx="1"/>
          </p:nvPr>
        </p:nvSpPr>
        <p:spPr>
          <a:xfrm>
            <a:off x="457200" y="1857375"/>
            <a:ext cx="8229600" cy="4572000"/>
          </a:xfrm>
        </p:spPr>
        <p:txBody>
          <a:bodyPr/>
          <a:lstStyle/>
          <a:p>
            <a:pPr eaLnBrk="1" hangingPunct="1"/>
            <a:r>
              <a:rPr lang="it-IT" altLang="it-IT" sz="2600"/>
              <a:t>Le percentuali di prevalenza del disturbo antisociale di personalità sono tra 0, 2 e 3,3%. </a:t>
            </a:r>
          </a:p>
          <a:p>
            <a:pPr eaLnBrk="1" hangingPunct="1"/>
            <a:r>
              <a:rPr lang="it-IT" altLang="it-IT" sz="2600"/>
              <a:t>Aspetti diagnostici correlati alla cultura di appartenenza</a:t>
            </a:r>
          </a:p>
          <a:p>
            <a:pPr eaLnBrk="1" hangingPunct="1">
              <a:buFont typeface="Arial" charset="0"/>
              <a:buNone/>
            </a:pPr>
            <a:r>
              <a:rPr lang="it-IT" altLang="it-IT" sz="2600"/>
              <a:t>     Il disturbo antisociale di personalità sembra essere associato a uno stato socioeconomico basso e agli ambienti urbani. </a:t>
            </a:r>
          </a:p>
          <a:p>
            <a:pPr eaLnBrk="1" hangingPunct="1"/>
            <a:r>
              <a:rPr lang="it-IT" altLang="it-IT" sz="2600"/>
              <a:t>Aspetti diagnostici correlati al genere</a:t>
            </a:r>
          </a:p>
          <a:p>
            <a:pPr eaLnBrk="1" hangingPunct="1">
              <a:buFont typeface="Arial" charset="0"/>
              <a:buNone/>
            </a:pPr>
            <a:r>
              <a:rPr lang="it-IT" altLang="it-IT" sz="2600"/>
              <a:t>     Il disturbo antisociale di personalità è molto più comune nei maschi. </a:t>
            </a:r>
          </a:p>
        </p:txBody>
      </p:sp>
      <p:sp>
        <p:nvSpPr>
          <p:cNvPr id="7171"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Antisociale di Personalità</a:t>
            </a:r>
          </a:p>
        </p:txBody>
      </p:sp>
    </p:spTree>
    <p:extLst>
      <p:ext uri="{BB962C8B-B14F-4D97-AF65-F5344CB8AC3E}">
        <p14:creationId xmlns:p14="http://schemas.microsoft.com/office/powerpoint/2010/main" val="1619655687"/>
      </p:ext>
    </p:extLst>
  </p:cSld>
  <p:clrMapOvr>
    <a:masterClrMapping/>
  </p:clrMapOvr>
</p:sld>
</file>

<file path=ppt/slides/slide1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2130425"/>
            <a:ext cx="7772400" cy="2155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altLang="it-IT" sz="2800">
                <a:latin typeface="Tahoma" pitchFamily="32" charset="0"/>
                <a:cs typeface="Tahoma" pitchFamily="32" charset="0"/>
              </a:rPr>
              <a:t>DISTURBI DI PERSONALITÀ CLUSTER B</a:t>
            </a:r>
            <a:br>
              <a:rPr altLang="it-IT">
                <a:latin typeface="Tahoma" pitchFamily="32" charset="0"/>
                <a:cs typeface="Tahoma" pitchFamily="32" charset="0"/>
              </a:rPr>
            </a:br>
            <a:r>
              <a:rPr altLang="it-IT">
                <a:latin typeface="Tahoma" pitchFamily="32" charset="0"/>
                <a:cs typeface="Tahoma" pitchFamily="32" charset="0"/>
              </a:rPr>
              <a:t>Disturbo Antisociale di personalità</a:t>
            </a:r>
            <a:br>
              <a:rPr altLang="it-IT">
                <a:latin typeface="Tahoma" pitchFamily="32" charset="0"/>
                <a:cs typeface="Tahoma" pitchFamily="32" charset="0"/>
              </a:rPr>
            </a:br>
            <a:r>
              <a:rPr altLang="it-IT" sz="2800">
                <a:latin typeface="Tahoma" pitchFamily="32" charset="0"/>
                <a:cs typeface="Tahoma" pitchFamily="32" charset="0"/>
              </a:rPr>
              <a:t>Diagnosi differenziale</a:t>
            </a:r>
            <a:endParaRPr altLang="it-IT">
              <a:latin typeface="Tahoma" pitchFamily="32" charset="0"/>
              <a:cs typeface="Tahoma" pitchFamily="32" charset="0"/>
            </a:endParaRPr>
          </a:p>
        </p:txBody>
      </p:sp>
      <p:sp>
        <p:nvSpPr>
          <p:cNvPr id="8" name="Sottotitolo 7"/>
          <p:cNvSpPr>
            <a:spLocks noGrp="1"/>
          </p:cNvSpPr>
          <p:nvPr>
            <p:ph type="subTitle" idx="1"/>
          </p:nvPr>
        </p:nvSpPr>
        <p:spPr>
          <a:xfrm>
            <a:off x="1371600" y="4748213"/>
            <a:ext cx="6400800" cy="1752600"/>
          </a:xfrm>
        </p:spPr>
        <p:txBody>
          <a:bodyPr/>
          <a:lstStyle/>
          <a:p>
            <a:pPr eaLnBrk="1" hangingPunct="1">
              <a:defRPr/>
            </a:pPr>
            <a:r>
              <a:rPr lang="it-IT" dirty="0"/>
              <a:t>Lezione 58 - 3</a:t>
            </a:r>
          </a:p>
        </p:txBody>
      </p:sp>
    </p:spTree>
    <p:extLst>
      <p:ext uri="{BB962C8B-B14F-4D97-AF65-F5344CB8AC3E}">
        <p14:creationId xmlns:p14="http://schemas.microsoft.com/office/powerpoint/2010/main" val="3838080777"/>
      </p:ext>
    </p:extLst>
  </p:cSld>
  <p:clrMapOvr>
    <a:masterClrMapping/>
  </p:clrMapOvr>
</p:sld>
</file>

<file path=ppt/slides/slide1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egnaposto contenuto 1"/>
          <p:cNvSpPr>
            <a:spLocks noGrp="1"/>
          </p:cNvSpPr>
          <p:nvPr>
            <p:ph idx="1"/>
          </p:nvPr>
        </p:nvSpPr>
        <p:spPr>
          <a:xfrm>
            <a:off x="457200" y="1857375"/>
            <a:ext cx="8229600" cy="5214938"/>
          </a:xfrm>
        </p:spPr>
        <p:txBody>
          <a:bodyPr/>
          <a:lstStyle/>
          <a:p>
            <a:pPr eaLnBrk="1" hangingPunct="1"/>
            <a:r>
              <a:rPr lang="it-IT" altLang="it-IT" sz="2600"/>
              <a:t>I disturbi antisociale e narcisistico di personalità condividono la tendenza a essere disinvolti, superficiali, profittatori, e non empatici, ma nel disturbo narcisistico non sono presenti impulsività, disonestà, aggressività e mancano in anamnesi il disturbo della condotta e in età adulta il comportamento criminale. </a:t>
            </a:r>
          </a:p>
        </p:txBody>
      </p:sp>
      <p:sp>
        <p:nvSpPr>
          <p:cNvPr id="3075"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Antisociale di Personalità</a:t>
            </a:r>
          </a:p>
        </p:txBody>
      </p:sp>
    </p:spTree>
    <p:extLst>
      <p:ext uri="{BB962C8B-B14F-4D97-AF65-F5344CB8AC3E}">
        <p14:creationId xmlns:p14="http://schemas.microsoft.com/office/powerpoint/2010/main" val="3924312905"/>
      </p:ext>
    </p:extLst>
  </p:cSld>
  <p:clrMapOvr>
    <a:masterClrMapping/>
  </p:clrMapOvr>
</p:sld>
</file>

<file path=ppt/slides/slide1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idx="1"/>
          </p:nvPr>
        </p:nvSpPr>
        <p:spPr>
          <a:xfrm>
            <a:off x="457200" y="1857375"/>
            <a:ext cx="8229600" cy="4268788"/>
          </a:xfrm>
        </p:spPr>
        <p:txBody>
          <a:bodyPr/>
          <a:lstStyle/>
          <a:p>
            <a:r>
              <a:rPr lang="it-IT" altLang="it-IT"/>
              <a:t>Anche nel disturbo istrionico di personalità è presente la tendenza a essere avventati, superficiali, alla ricerca di situazioni eccitanti, seduttivi e manipolativi ma c’è anche la tendenza a essere emotivamente esagerati e inoltre non vengono messi in atto comportamenti antisociali. </a:t>
            </a:r>
          </a:p>
          <a:p>
            <a:endParaRPr lang="it-IT" altLang="it-IT"/>
          </a:p>
        </p:txBody>
      </p:sp>
      <p:sp>
        <p:nvSpPr>
          <p:cNvPr id="4099"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endParaRPr altLang="it-IT">
              <a:latin typeface="Tahoma" pitchFamily="32" charset="0"/>
              <a:cs typeface="Tahoma" pitchFamily="32" charset="0"/>
            </a:endParaRPr>
          </a:p>
        </p:txBody>
      </p:sp>
    </p:spTree>
    <p:extLst>
      <p:ext uri="{BB962C8B-B14F-4D97-AF65-F5344CB8AC3E}">
        <p14:creationId xmlns:p14="http://schemas.microsoft.com/office/powerpoint/2010/main" val="3469903774"/>
      </p:ext>
    </p:extLst>
  </p:cSld>
  <p:clrMapOvr>
    <a:masterClrMapping/>
  </p:clrMapOvr>
</p:sld>
</file>

<file path=ppt/slides/slide1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egnaposto contenuto 1"/>
          <p:cNvSpPr>
            <a:spLocks noGrp="1"/>
          </p:cNvSpPr>
          <p:nvPr>
            <p:ph idx="1"/>
          </p:nvPr>
        </p:nvSpPr>
        <p:spPr>
          <a:xfrm>
            <a:off x="457200" y="1714500"/>
            <a:ext cx="8229600" cy="5214938"/>
          </a:xfrm>
        </p:spPr>
        <p:txBody>
          <a:bodyPr/>
          <a:lstStyle/>
          <a:p>
            <a:pPr eaLnBrk="1" hangingPunct="1">
              <a:defRPr/>
            </a:pPr>
            <a:r>
              <a:rPr lang="it-IT" sz="2550" dirty="0"/>
              <a:t>Anche nel disturbo istrionico e in quello borderline di personalità è presente manipolazione ma questa è finalizzata a ottenere considerazione, non profitto, potere o altre gratificazioni materiali.  Inoltre gli individui con disturbo antisociale di personalità tendono a essere meno instabili dal punto di vista emotivo e più aggressivi di quelli con disturbo borderline di personalità. </a:t>
            </a:r>
          </a:p>
        </p:txBody>
      </p:sp>
      <p:sp>
        <p:nvSpPr>
          <p:cNvPr id="5123"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Antisociale di Personalità</a:t>
            </a:r>
          </a:p>
        </p:txBody>
      </p:sp>
    </p:spTree>
    <p:extLst>
      <p:ext uri="{BB962C8B-B14F-4D97-AF65-F5344CB8AC3E}">
        <p14:creationId xmlns:p14="http://schemas.microsoft.com/office/powerpoint/2010/main" val="1832851327"/>
      </p:ext>
    </p:extLst>
  </p:cSld>
  <p:clrMapOvr>
    <a:masterClrMapping/>
  </p:clrMapOvr>
</p:sld>
</file>

<file path=ppt/slides/slide1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egnaposto contenuto 1"/>
          <p:cNvSpPr>
            <a:spLocks noGrp="1"/>
          </p:cNvSpPr>
          <p:nvPr>
            <p:ph idx="1"/>
          </p:nvPr>
        </p:nvSpPr>
        <p:spPr>
          <a:xfrm>
            <a:off x="457200" y="1857375"/>
            <a:ext cx="8229600" cy="4268788"/>
          </a:xfrm>
        </p:spPr>
        <p:txBody>
          <a:bodyPr/>
          <a:lstStyle/>
          <a:p>
            <a:r>
              <a:rPr lang="it-IT" altLang="it-IT"/>
              <a:t>Il comportamento antisociale può essere presente in anche nel disturbo paranoide di personalità, ma è motivato dal desiderio di vendetta e non di vantaggio personale o di sfruttamento degli altri, come nel disturbo antisociale di personalità.</a:t>
            </a:r>
          </a:p>
          <a:p>
            <a:endParaRPr lang="it-IT" altLang="it-IT"/>
          </a:p>
        </p:txBody>
      </p:sp>
      <p:sp>
        <p:nvSpPr>
          <p:cNvPr id="6147"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endParaRPr altLang="it-IT">
              <a:latin typeface="Tahoma" pitchFamily="32" charset="0"/>
              <a:cs typeface="Tahoma" pitchFamily="32" charset="0"/>
            </a:endParaRPr>
          </a:p>
        </p:txBody>
      </p:sp>
    </p:spTree>
    <p:extLst>
      <p:ext uri="{BB962C8B-B14F-4D97-AF65-F5344CB8AC3E}">
        <p14:creationId xmlns:p14="http://schemas.microsoft.com/office/powerpoint/2010/main" val="1304114554"/>
      </p:ext>
    </p:extLst>
  </p:cSld>
  <p:clrMapOvr>
    <a:masterClrMapping/>
  </p:clrMapOvr>
</p:sld>
</file>

<file path=ppt/slides/slide1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2130425"/>
            <a:ext cx="7772400" cy="2155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altLang="it-IT" sz="2800">
                <a:latin typeface="Tahoma" pitchFamily="32" charset="0"/>
                <a:cs typeface="Tahoma" pitchFamily="32" charset="0"/>
              </a:rPr>
              <a:t>DISTURBI DI PERSONALITÀ CLUSTER B</a:t>
            </a:r>
            <a:br>
              <a:rPr altLang="it-IT">
                <a:latin typeface="Tahoma" pitchFamily="32" charset="0"/>
                <a:cs typeface="Tahoma" pitchFamily="32" charset="0"/>
              </a:rPr>
            </a:br>
            <a:r>
              <a:rPr altLang="it-IT">
                <a:latin typeface="Tahoma" pitchFamily="32" charset="0"/>
                <a:cs typeface="Tahoma" pitchFamily="32" charset="0"/>
              </a:rPr>
              <a:t>Disturbo Borderline di Personalità</a:t>
            </a:r>
            <a:br>
              <a:rPr altLang="it-IT">
                <a:latin typeface="Tahoma" pitchFamily="32" charset="0"/>
                <a:cs typeface="Tahoma" pitchFamily="32" charset="0"/>
              </a:rPr>
            </a:br>
            <a:r>
              <a:rPr altLang="it-IT" sz="2800">
                <a:latin typeface="Tahoma" pitchFamily="32" charset="0"/>
                <a:cs typeface="Tahoma" pitchFamily="32" charset="0"/>
              </a:rPr>
              <a:t>Aspetti generali</a:t>
            </a:r>
            <a:endParaRPr altLang="it-IT">
              <a:latin typeface="Tahoma" pitchFamily="32" charset="0"/>
              <a:cs typeface="Tahoma" pitchFamily="32" charset="0"/>
            </a:endParaRPr>
          </a:p>
        </p:txBody>
      </p:sp>
      <p:sp>
        <p:nvSpPr>
          <p:cNvPr id="8" name="Sottotitolo 7"/>
          <p:cNvSpPr>
            <a:spLocks noGrp="1"/>
          </p:cNvSpPr>
          <p:nvPr>
            <p:ph type="subTitle" idx="1"/>
          </p:nvPr>
        </p:nvSpPr>
        <p:spPr>
          <a:xfrm>
            <a:off x="1371600" y="4748213"/>
            <a:ext cx="6400800" cy="1752600"/>
          </a:xfrm>
        </p:spPr>
        <p:txBody>
          <a:bodyPr/>
          <a:lstStyle/>
          <a:p>
            <a:pPr eaLnBrk="1" hangingPunct="1">
              <a:defRPr/>
            </a:pPr>
            <a:r>
              <a:rPr lang="it-IT" dirty="0"/>
              <a:t>Lezione 58 - 4</a:t>
            </a:r>
          </a:p>
        </p:txBody>
      </p:sp>
    </p:spTree>
    <p:extLst>
      <p:ext uri="{BB962C8B-B14F-4D97-AF65-F5344CB8AC3E}">
        <p14:creationId xmlns:p14="http://schemas.microsoft.com/office/powerpoint/2010/main" val="4009534218"/>
      </p:ext>
    </p:extLst>
  </p:cSld>
  <p:clrMapOvr>
    <a:masterClrMapping/>
  </p:clrMapOvr>
</p:sld>
</file>

<file path=ppt/slides/slide1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egnaposto contenuto 1"/>
          <p:cNvSpPr>
            <a:spLocks noGrp="1"/>
          </p:cNvSpPr>
          <p:nvPr>
            <p:ph idx="1"/>
          </p:nvPr>
        </p:nvSpPr>
        <p:spPr>
          <a:xfrm>
            <a:off x="457200" y="1857375"/>
            <a:ext cx="8229600" cy="4429125"/>
          </a:xfrm>
        </p:spPr>
        <p:txBody>
          <a:bodyPr/>
          <a:lstStyle/>
          <a:p>
            <a:pPr eaLnBrk="1" hangingPunct="1"/>
            <a:r>
              <a:rPr lang="it-IT" altLang="it-IT" sz="2600"/>
              <a:t>Le caratteristiche essenziali del disturbo borderline di personalità sono un pattern pervasivo di instabilità delle relazioni interpersonali, dell’immagine di sé e dell’umore, e una marcata impulsività, che inizia entro la prima età adulta ed è presente in svariati contesti.</a:t>
            </a:r>
          </a:p>
          <a:p>
            <a:pPr eaLnBrk="1" hangingPunct="1"/>
            <a:r>
              <a:rPr lang="it-IT" altLang="it-IT" sz="2600"/>
              <a:t>Gli individui con disturbo borderline di personalità compiono sforzi disperati per evitare un reale o immaginario abbandono, e possono comportare azioni impulsive, come comportamenti suicidari o automutilanti.</a:t>
            </a:r>
            <a:endParaRPr lang="it-IT" altLang="it-IT" sz="1800"/>
          </a:p>
        </p:txBody>
      </p:sp>
      <p:sp>
        <p:nvSpPr>
          <p:cNvPr id="3075"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Borderline di Personalità</a:t>
            </a:r>
          </a:p>
        </p:txBody>
      </p:sp>
    </p:spTree>
    <p:extLst>
      <p:ext uri="{BB962C8B-B14F-4D97-AF65-F5344CB8AC3E}">
        <p14:creationId xmlns:p14="http://schemas.microsoft.com/office/powerpoint/2010/main" val="2746299609"/>
      </p:ext>
    </p:extLst>
  </p:cSld>
  <p:clrMapOvr>
    <a:masterClrMapping/>
  </p:clrMapOvr>
</p:sld>
</file>

<file path=ppt/slides/slide1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idx="1"/>
          </p:nvPr>
        </p:nvSpPr>
        <p:spPr>
          <a:xfrm>
            <a:off x="457200" y="1857375"/>
            <a:ext cx="8229600" cy="4429125"/>
          </a:xfrm>
        </p:spPr>
        <p:txBody>
          <a:bodyPr>
            <a:normAutofit lnSpcReduction="10000"/>
          </a:bodyPr>
          <a:lstStyle/>
          <a:p>
            <a:pPr eaLnBrk="1" hangingPunct="1"/>
            <a:r>
              <a:rPr lang="it-IT" altLang="it-IT" sz="2600"/>
              <a:t>La percezione che sia imminente una separazione o un rifiuto può portare ad alterazioni profonde dell’immagine di sé, dell’umore, della cognitività e del comportamento. Provano intensa paura e rabbia inappropriata anche quando affrontano separazioni reali limitate nel tempo o quando si presentano cambiamenti inevitabili (per es., disperazione nel momento in cui viene comunicato dal clinico che il colloquio è terminato; panico o rabbia furiosa in occasione di un ritardo di pochi minuti).               Il timore di essere abbandonati è associato all’intolleranza a restare soli.</a:t>
            </a:r>
          </a:p>
        </p:txBody>
      </p:sp>
      <p:sp>
        <p:nvSpPr>
          <p:cNvPr id="4099"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Borderline di Personalità</a:t>
            </a:r>
          </a:p>
        </p:txBody>
      </p:sp>
    </p:spTree>
    <p:extLst>
      <p:ext uri="{BB962C8B-B14F-4D97-AF65-F5344CB8AC3E}">
        <p14:creationId xmlns:p14="http://schemas.microsoft.com/office/powerpoint/2010/main" val="2294664320"/>
      </p:ext>
    </p:extLst>
  </p:cSld>
  <p:clrMapOvr>
    <a:masterClrMapping/>
  </p:clrMapOvr>
</p:sld>
</file>

<file path=ppt/slides/slide1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egnaposto contenuto 1"/>
          <p:cNvSpPr>
            <a:spLocks noGrp="1"/>
          </p:cNvSpPr>
          <p:nvPr>
            <p:ph idx="1"/>
          </p:nvPr>
        </p:nvSpPr>
        <p:spPr>
          <a:xfrm>
            <a:off x="457200" y="1857375"/>
            <a:ext cx="8229600" cy="4429125"/>
          </a:xfrm>
        </p:spPr>
        <p:txBody>
          <a:bodyPr>
            <a:normAutofit lnSpcReduction="10000"/>
          </a:bodyPr>
          <a:lstStyle/>
          <a:p>
            <a:pPr eaLnBrk="1" hangingPunct="1"/>
            <a:r>
              <a:rPr lang="it-IT" altLang="it-IT" sz="2600"/>
              <a:t>Hanno un pattern di relazioni instabili e intense, dove si alternano l’idealizzazione di caregiver o amanti potenziali al primo incontro e la condivisione dei dettagli più intimi all’inizio di una relazione con la svalutazione, sentendo che l’altro non si occupa abbastanza di loro, non dà abbastanza, non è abbastanza “presente”. Tendono a cambiare improvvisamente e drammaticamente la loro visione degli altri.</a:t>
            </a:r>
          </a:p>
          <a:p>
            <a:pPr eaLnBrk="1" hangingPunct="1"/>
            <a:r>
              <a:rPr lang="it-IT" altLang="it-IT" sz="2600"/>
              <a:t>Possono entrare in empatia con altre persone e accudirle, ma solo con l’aspettativa che siano poi “presenti” a loro volta per soddisfare i loro bisogni. </a:t>
            </a:r>
          </a:p>
        </p:txBody>
      </p:sp>
      <p:sp>
        <p:nvSpPr>
          <p:cNvPr id="5123"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Borderline di Personalità</a:t>
            </a:r>
          </a:p>
        </p:txBody>
      </p:sp>
    </p:spTree>
    <p:extLst>
      <p:ext uri="{BB962C8B-B14F-4D97-AF65-F5344CB8AC3E}">
        <p14:creationId xmlns:p14="http://schemas.microsoft.com/office/powerpoint/2010/main" val="3727619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teoria della mente è particolarmente alterata in presenza di autismo. Ciò non consente alla persona con autismo di capire o comunque fare previsioni realistiche su come ragionano gli altri e gli rende assai difficile entrare in contatto con le altre persone.</a:t>
            </a:r>
          </a:p>
          <a:p>
            <a:r>
              <a:rPr lang="it-IT" sz="2400" dirty="0"/>
              <a:t>Nell’affrontare semplici compiti in cui ci si propone di immedesimarsi in un altro soggetto una persona con sindrome di Down da risposte simili a persone normodotate, laddove la persona con autismo fallisce. La loro difficoltà non dipende quindi dal QI.</a:t>
            </a:r>
          </a:p>
          <a:p>
            <a:r>
              <a:rPr lang="it-IT" sz="24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3761808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DDAI</a:t>
            </a:r>
          </a:p>
        </p:txBody>
      </p:sp>
      <p:sp>
        <p:nvSpPr>
          <p:cNvPr id="3" name="Segnaposto contenuto 2"/>
          <p:cNvSpPr>
            <a:spLocks noGrp="1"/>
          </p:cNvSpPr>
          <p:nvPr>
            <p:ph idx="1"/>
          </p:nvPr>
        </p:nvSpPr>
        <p:spPr/>
        <p:txBody>
          <a:bodyPr>
            <a:noAutofit/>
          </a:bodyPr>
          <a:lstStyle/>
          <a:p>
            <a:pPr lvl="0"/>
            <a:r>
              <a:rPr lang="en-US" sz="2400" dirty="0"/>
              <a:t>Il </a:t>
            </a:r>
            <a:r>
              <a:rPr lang="en-US" sz="2400" dirty="0" err="1"/>
              <a:t>Disturbo</a:t>
            </a:r>
            <a:r>
              <a:rPr lang="en-US" sz="2400" dirty="0"/>
              <a:t> da deficit di </a:t>
            </a:r>
            <a:r>
              <a:rPr lang="en-US" sz="2400" dirty="0" err="1"/>
              <a:t>attenzione</a:t>
            </a:r>
            <a:r>
              <a:rPr lang="en-US" sz="2400" dirty="0"/>
              <a:t> / </a:t>
            </a:r>
            <a:r>
              <a:rPr lang="en-US" sz="2400" dirty="0" err="1"/>
              <a:t>iperattività</a:t>
            </a:r>
            <a:r>
              <a:rPr lang="en-US" sz="2400" dirty="0"/>
              <a:t> DDAI è un </a:t>
            </a:r>
            <a:r>
              <a:rPr lang="en-US" sz="2400" dirty="0" err="1"/>
              <a:t>disturbo</a:t>
            </a:r>
            <a:r>
              <a:rPr lang="en-US" sz="2400" dirty="0"/>
              <a:t> di </a:t>
            </a:r>
            <a:r>
              <a:rPr lang="en-US" sz="2400" dirty="0" err="1"/>
              <a:t>frequente</a:t>
            </a:r>
            <a:r>
              <a:rPr lang="en-US" sz="2400" dirty="0"/>
              <a:t> </a:t>
            </a:r>
            <a:r>
              <a:rPr lang="en-US" sz="2400" dirty="0" err="1"/>
              <a:t>riscontro</a:t>
            </a:r>
            <a:r>
              <a:rPr lang="en-US" sz="2400" dirty="0"/>
              <a:t> </a:t>
            </a:r>
            <a:r>
              <a:rPr lang="en-US" sz="2400" dirty="0" err="1"/>
              <a:t>che</a:t>
            </a:r>
            <a:r>
              <a:rPr lang="en-US" sz="2400" dirty="0"/>
              <a:t> </a:t>
            </a:r>
            <a:r>
              <a:rPr lang="en-US" sz="2400" dirty="0" err="1"/>
              <a:t>presenta</a:t>
            </a:r>
            <a:r>
              <a:rPr lang="en-US" sz="2400" dirty="0"/>
              <a:t> </a:t>
            </a:r>
            <a:r>
              <a:rPr lang="en-US" sz="2400" dirty="0" err="1"/>
              <a:t>molti</a:t>
            </a:r>
            <a:r>
              <a:rPr lang="en-US" sz="2400" dirty="0"/>
              <a:t> </a:t>
            </a:r>
            <a:r>
              <a:rPr lang="en-US" sz="2400" dirty="0" err="1"/>
              <a:t>aspetti</a:t>
            </a:r>
            <a:r>
              <a:rPr lang="en-US" sz="2400" dirty="0"/>
              <a:t> </a:t>
            </a:r>
            <a:r>
              <a:rPr lang="en-US" sz="2400" dirty="0" err="1"/>
              <a:t>interessanti</a:t>
            </a:r>
            <a:r>
              <a:rPr lang="en-US" sz="2400" dirty="0"/>
              <a:t>.</a:t>
            </a:r>
          </a:p>
          <a:p>
            <a:pPr lvl="0"/>
            <a:r>
              <a:rPr lang="en-US" sz="2400" dirty="0" err="1"/>
              <a:t>Innanzitutto</a:t>
            </a:r>
            <a:r>
              <a:rPr lang="en-US" sz="2400" dirty="0"/>
              <a:t> </a:t>
            </a:r>
            <a:r>
              <a:rPr lang="en-US" sz="2400" dirty="0" err="1"/>
              <a:t>il</a:t>
            </a:r>
            <a:r>
              <a:rPr lang="en-US" sz="2400" dirty="0"/>
              <a:t> </a:t>
            </a:r>
            <a:r>
              <a:rPr lang="en-US" sz="2400" dirty="0" err="1"/>
              <a:t>nome</a:t>
            </a:r>
            <a:r>
              <a:rPr lang="en-US" sz="2400" dirty="0"/>
              <a:t>: per </a:t>
            </a:r>
            <a:r>
              <a:rPr lang="en-US" sz="2400" dirty="0" err="1"/>
              <a:t>decenni</a:t>
            </a:r>
            <a:r>
              <a:rPr lang="en-US" sz="2400" dirty="0"/>
              <a:t>  </a:t>
            </a:r>
            <a:r>
              <a:rPr lang="en-US" sz="2400" dirty="0" err="1"/>
              <a:t>gli</a:t>
            </a:r>
            <a:r>
              <a:rPr lang="en-US" sz="2400" dirty="0"/>
              <a:t> </a:t>
            </a:r>
            <a:r>
              <a:rPr lang="en-US" sz="2400" dirty="0" err="1"/>
              <a:t>americani</a:t>
            </a:r>
            <a:r>
              <a:rPr lang="en-US" sz="2400" dirty="0"/>
              <a:t>  (DSM dal 3 in </a:t>
            </a:r>
            <a:r>
              <a:rPr lang="en-US" sz="2400" dirty="0" err="1"/>
              <a:t>avanti</a:t>
            </a:r>
            <a:r>
              <a:rPr lang="en-US" sz="2400" dirty="0"/>
              <a:t>) </a:t>
            </a:r>
            <a:r>
              <a:rPr lang="en-US" sz="2400" dirty="0" err="1"/>
              <a:t>hanno</a:t>
            </a:r>
            <a:r>
              <a:rPr lang="en-US" sz="2400" dirty="0"/>
              <a:t> </a:t>
            </a:r>
            <a:r>
              <a:rPr lang="en-US" sz="2400" dirty="0" err="1"/>
              <a:t>insistito</a:t>
            </a:r>
            <a:r>
              <a:rPr lang="en-US" sz="2400" dirty="0"/>
              <a:t> a </a:t>
            </a:r>
            <a:r>
              <a:rPr lang="en-US" sz="2400" dirty="0" err="1"/>
              <a:t>chiamarlo</a:t>
            </a:r>
            <a:r>
              <a:rPr lang="en-US" sz="2400" dirty="0"/>
              <a:t> </a:t>
            </a:r>
            <a:r>
              <a:rPr lang="en-US" sz="2400" dirty="0" err="1"/>
              <a:t>disturbo</a:t>
            </a:r>
            <a:r>
              <a:rPr lang="en-US" sz="2400" dirty="0"/>
              <a:t> da deficit di </a:t>
            </a:r>
            <a:r>
              <a:rPr lang="en-US" sz="2400" dirty="0" err="1"/>
              <a:t>attenzione</a:t>
            </a:r>
            <a:r>
              <a:rPr lang="en-US" sz="2400" dirty="0"/>
              <a:t>  CON </a:t>
            </a:r>
            <a:r>
              <a:rPr lang="en-US" sz="2400" dirty="0" err="1"/>
              <a:t>iperattività</a:t>
            </a:r>
            <a:endParaRPr lang="en-US" sz="2400" dirty="0"/>
          </a:p>
          <a:p>
            <a:pPr lvl="0"/>
            <a:r>
              <a:rPr lang="en-US" sz="2400" dirty="0"/>
              <a:t>Secondo la </a:t>
            </a:r>
            <a:r>
              <a:rPr lang="en-US" sz="2400" dirty="0" err="1"/>
              <a:t>altra</a:t>
            </a:r>
            <a:r>
              <a:rPr lang="en-US" sz="2400" dirty="0"/>
              <a:t> </a:t>
            </a:r>
            <a:r>
              <a:rPr lang="en-US" sz="2400" dirty="0" err="1"/>
              <a:t>classificazione</a:t>
            </a:r>
            <a:r>
              <a:rPr lang="en-US" sz="2400" dirty="0"/>
              <a:t> ICD </a:t>
            </a:r>
            <a:r>
              <a:rPr lang="en-US" sz="2400" dirty="0" err="1"/>
              <a:t>il</a:t>
            </a:r>
            <a:r>
              <a:rPr lang="en-US" sz="2400" dirty="0"/>
              <a:t> </a:t>
            </a:r>
            <a:r>
              <a:rPr lang="en-US" sz="2400" dirty="0" err="1"/>
              <a:t>disturbo</a:t>
            </a:r>
            <a:r>
              <a:rPr lang="en-US" sz="2400" dirty="0"/>
              <a:t> da </a:t>
            </a:r>
            <a:r>
              <a:rPr lang="en-US" sz="2400" dirty="0" err="1"/>
              <a:t>sempre</a:t>
            </a:r>
            <a:r>
              <a:rPr lang="en-US" sz="2400" dirty="0"/>
              <a:t> </a:t>
            </a:r>
            <a:r>
              <a:rPr lang="en-US" sz="2400" dirty="0" err="1"/>
              <a:t>si</a:t>
            </a:r>
            <a:r>
              <a:rPr lang="en-US" sz="2400" dirty="0"/>
              <a:t> </a:t>
            </a:r>
            <a:r>
              <a:rPr lang="en-US" sz="2400" dirty="0" err="1"/>
              <a:t>chiama</a:t>
            </a:r>
            <a:r>
              <a:rPr lang="en-US" sz="2400" dirty="0"/>
              <a:t> </a:t>
            </a:r>
            <a:r>
              <a:rPr lang="en-US" sz="2400" dirty="0" err="1"/>
              <a:t>Iperattività</a:t>
            </a:r>
            <a:endParaRPr lang="en-US" sz="2400" dirty="0"/>
          </a:p>
        </p:txBody>
      </p:sp>
    </p:spTree>
    <p:extLst>
      <p:ext uri="{BB962C8B-B14F-4D97-AF65-F5344CB8AC3E}">
        <p14:creationId xmlns:p14="http://schemas.microsoft.com/office/powerpoint/2010/main" val="2451552431"/>
      </p:ext>
    </p:extLst>
  </p:cSld>
  <p:clrMapOvr>
    <a:masterClrMapping/>
  </p:clrMapOvr>
</p:sld>
</file>

<file path=ppt/slides/slide1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egnaposto contenuto 1"/>
          <p:cNvSpPr>
            <a:spLocks noGrp="1"/>
          </p:cNvSpPr>
          <p:nvPr>
            <p:ph idx="1"/>
          </p:nvPr>
        </p:nvSpPr>
        <p:spPr>
          <a:xfrm>
            <a:off x="457200" y="1857375"/>
            <a:ext cx="8229600" cy="4268788"/>
          </a:xfrm>
        </p:spPr>
        <p:txBody>
          <a:bodyPr/>
          <a:lstStyle/>
          <a:p>
            <a:pPr eaLnBrk="1" hangingPunct="1"/>
            <a:r>
              <a:rPr lang="it-IT" altLang="it-IT" sz="2600"/>
              <a:t>Può esservi un’alterazione dell’identità caratterizzata da un’immagine di sé o da una percezione di sé instabili in modo marcato e persistente, con cambiamenti di obiettivi, valori, aspirazioni. Sono inclini a improvvisi cambiamenti di opinioni e di progetti a proposito della carriera, dell’identità sessuale, dei valori e dei tipi di amici. Possono passare dal ruolo di bisognoso di aiuto, a quello di giusto vendicatore di un maltrattamento precedente.</a:t>
            </a:r>
          </a:p>
          <a:p>
            <a:pPr eaLnBrk="1" hangingPunct="1">
              <a:buFont typeface="Arial" charset="0"/>
              <a:buNone/>
            </a:pPr>
            <a:endParaRPr lang="it-IT" altLang="it-IT" sz="2600"/>
          </a:p>
        </p:txBody>
      </p:sp>
      <p:sp>
        <p:nvSpPr>
          <p:cNvPr id="6147"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Borderline di Personalità</a:t>
            </a:r>
          </a:p>
        </p:txBody>
      </p:sp>
    </p:spTree>
    <p:extLst>
      <p:ext uri="{BB962C8B-B14F-4D97-AF65-F5344CB8AC3E}">
        <p14:creationId xmlns:p14="http://schemas.microsoft.com/office/powerpoint/2010/main" val="1911463827"/>
      </p:ext>
    </p:extLst>
  </p:cSld>
  <p:clrMapOvr>
    <a:masterClrMapping/>
  </p:clrMapOvr>
</p:sld>
</file>

<file path=ppt/slides/slide1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contenuto 1"/>
          <p:cNvSpPr>
            <a:spLocks noGrp="1"/>
          </p:cNvSpPr>
          <p:nvPr>
            <p:ph idx="1"/>
          </p:nvPr>
        </p:nvSpPr>
        <p:spPr>
          <a:xfrm>
            <a:off x="457200" y="1643063"/>
            <a:ext cx="8229600" cy="5000625"/>
          </a:xfrm>
        </p:spPr>
        <p:txBody>
          <a:bodyPr/>
          <a:lstStyle/>
          <a:p>
            <a:pPr eaLnBrk="1" hangingPunct="1"/>
            <a:r>
              <a:rPr lang="it-IT" altLang="it-IT" sz="2600"/>
              <a:t>Manifestano impulsività in almeno due aree potenzialmente dannose per sé. Sono inclini a giocare d’azzardo, spendere soldi irresponsabilmente, abbuffarsi, abusare di sostanze, avere rapporti sessuali non sicuri o guidare in modo spericolato. </a:t>
            </a:r>
          </a:p>
          <a:p>
            <a:pPr eaLnBrk="1" hangingPunct="1"/>
            <a:r>
              <a:rPr lang="it-IT" altLang="it-IT" sz="2600"/>
              <a:t>Esprimono rabbia inappropriata, intensa, o hanno difficoltà a controllarla. La rabbia è spesso suscitata dal vedere un caregiver o un amante disattento, rifiutante, abbandonante e si può manifestare come sarcasmo, amarezza costante o esplosioni verbali. Le espressioni di rabbia sono di frequente seguite da vergogna e senso di colpa, e contribuiscono alla sensazione di essere cattivi. </a:t>
            </a:r>
          </a:p>
          <a:p>
            <a:pPr eaLnBrk="1" hangingPunct="1"/>
            <a:endParaRPr lang="it-IT" altLang="it-IT" sz="2600"/>
          </a:p>
        </p:txBody>
      </p:sp>
      <p:sp>
        <p:nvSpPr>
          <p:cNvPr id="7171"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Borderline di Personalità</a:t>
            </a:r>
          </a:p>
        </p:txBody>
      </p:sp>
    </p:spTree>
    <p:extLst>
      <p:ext uri="{BB962C8B-B14F-4D97-AF65-F5344CB8AC3E}">
        <p14:creationId xmlns:p14="http://schemas.microsoft.com/office/powerpoint/2010/main" val="1658113178"/>
      </p:ext>
    </p:extLst>
  </p:cSld>
  <p:clrMapOvr>
    <a:masterClrMapping/>
  </p:clrMapOvr>
</p:sld>
</file>

<file path=ppt/slides/slide1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egnaposto contenuto 1"/>
          <p:cNvSpPr>
            <a:spLocks noGrp="1"/>
          </p:cNvSpPr>
          <p:nvPr>
            <p:ph idx="1"/>
          </p:nvPr>
        </p:nvSpPr>
        <p:spPr>
          <a:xfrm>
            <a:off x="457200" y="1643063"/>
            <a:ext cx="8229600" cy="5214937"/>
          </a:xfrm>
        </p:spPr>
        <p:txBody>
          <a:bodyPr/>
          <a:lstStyle/>
          <a:p>
            <a:pPr eaLnBrk="1" hangingPunct="1"/>
            <a:r>
              <a:rPr lang="it-IT" altLang="it-IT" sz="2600"/>
              <a:t>Ricorrono comportamenti, gesti o minacce suicidari, o comportamento automutilante. Gli atti automutilanti (come tagliarsi o bruciarsi), le minacce e i tentativi di suicidio sono molto comuni. Spesso la ragione per cui questi individui chiedono aiuto è proprio la tendenza ricorrente al suicidio, che si verifica nell’8-10% di tali individui. Le azioni autodistruttive sono di solito indotte da minacce di separazione o di rifiuto, o dall’aspettativa di assumere maggiori responsabilità. L’automutilazione può verificarsi durante esperienze dissociative e spesso porta sollievo, in quanto conferma la capacità di sentire o di espiare la sensazione di essere cattivo.</a:t>
            </a:r>
          </a:p>
        </p:txBody>
      </p:sp>
      <p:sp>
        <p:nvSpPr>
          <p:cNvPr id="8195"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Borderline di Personalità</a:t>
            </a:r>
          </a:p>
        </p:txBody>
      </p:sp>
    </p:spTree>
    <p:extLst>
      <p:ext uri="{BB962C8B-B14F-4D97-AF65-F5344CB8AC3E}">
        <p14:creationId xmlns:p14="http://schemas.microsoft.com/office/powerpoint/2010/main" val="999432356"/>
      </p:ext>
    </p:extLst>
  </p:cSld>
  <p:clrMapOvr>
    <a:masterClrMapping/>
  </p:clrMapOvr>
</p:sld>
</file>

<file path=ppt/slides/slide1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contenuto 1"/>
          <p:cNvSpPr>
            <a:spLocks noGrp="1"/>
          </p:cNvSpPr>
          <p:nvPr>
            <p:ph idx="1"/>
          </p:nvPr>
        </p:nvSpPr>
        <p:spPr>
          <a:xfrm>
            <a:off x="457200" y="1857375"/>
            <a:ext cx="8229600" cy="5214938"/>
          </a:xfrm>
        </p:spPr>
        <p:txBody>
          <a:bodyPr/>
          <a:lstStyle/>
          <a:p>
            <a:pPr eaLnBrk="1" hangingPunct="1"/>
            <a:r>
              <a:rPr lang="it-IT" altLang="it-IT" sz="2600"/>
              <a:t>Possono manifestare instabilità affettiva dovuta a una marcata reattività dell’umore (per es., episodica intensa disforia, irritabilità o ansia, che di solito durano poche ore e soltanto raramente più di pochi giorni). L’umore disforico di base viene spesso spezzato da periodi di rabbia, panico o disperazione. Questi episodi tendono a riflettere l’estrema reattività dell’individuo all’ambiente e agli stress interpersonali. </a:t>
            </a:r>
          </a:p>
          <a:p>
            <a:pPr eaLnBrk="1" hangingPunct="1"/>
            <a:r>
              <a:rPr lang="it-IT" altLang="it-IT" sz="2600"/>
              <a:t>Possono esserci sentimenti cronici di vuoto. Facilmente annoiati, possono cercare in continuazione qualcosa da fare. </a:t>
            </a:r>
          </a:p>
        </p:txBody>
      </p:sp>
      <p:sp>
        <p:nvSpPr>
          <p:cNvPr id="9219"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Borderline di Personalità</a:t>
            </a:r>
          </a:p>
        </p:txBody>
      </p:sp>
    </p:spTree>
    <p:extLst>
      <p:ext uri="{BB962C8B-B14F-4D97-AF65-F5344CB8AC3E}">
        <p14:creationId xmlns:p14="http://schemas.microsoft.com/office/powerpoint/2010/main" val="1281150000"/>
      </p:ext>
    </p:extLst>
  </p:cSld>
  <p:clrMapOvr>
    <a:masterClrMapping/>
  </p:clrMapOvr>
</p:sld>
</file>

<file path=ppt/slides/slide1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egnaposto contenuto 1"/>
          <p:cNvSpPr>
            <a:spLocks noGrp="1"/>
          </p:cNvSpPr>
          <p:nvPr>
            <p:ph idx="1"/>
          </p:nvPr>
        </p:nvSpPr>
        <p:spPr>
          <a:xfrm>
            <a:off x="457200" y="1785938"/>
            <a:ext cx="8229600" cy="5214937"/>
          </a:xfrm>
        </p:spPr>
        <p:txBody>
          <a:bodyPr/>
          <a:lstStyle/>
          <a:p>
            <a:pPr eaLnBrk="1" hangingPunct="1"/>
            <a:r>
              <a:rPr lang="it-IT" altLang="it-IT" sz="2500"/>
              <a:t>Durante i periodi di stress estremo (frequentemente in risposta a un reale o immaginario abbandono), possono manifestarsi ideazione paranoide transitoria o sintomi dissociativi (per es., depersonalizzazione), ma la loro gravità o durata sono insufficienti a giustificare una diagnosi addizionale. I sintomi tendono a essere transitori e durano minuti o ore. Il ritorno reale o percepito dell’accudimento da parte del caregiver può determinare la remissione dei sintomi.</a:t>
            </a:r>
          </a:p>
        </p:txBody>
      </p:sp>
      <p:sp>
        <p:nvSpPr>
          <p:cNvPr id="10243"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Borderline di Personalità</a:t>
            </a:r>
          </a:p>
        </p:txBody>
      </p:sp>
    </p:spTree>
    <p:extLst>
      <p:ext uri="{BB962C8B-B14F-4D97-AF65-F5344CB8AC3E}">
        <p14:creationId xmlns:p14="http://schemas.microsoft.com/office/powerpoint/2010/main" val="3746977757"/>
      </p:ext>
    </p:extLst>
  </p:cSld>
  <p:clrMapOvr>
    <a:masterClrMapping/>
  </p:clrMapOvr>
</p:sld>
</file>

<file path=ppt/slides/slide1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egnaposto contenuto 1"/>
          <p:cNvSpPr>
            <a:spLocks noGrp="1"/>
          </p:cNvSpPr>
          <p:nvPr>
            <p:ph idx="1"/>
          </p:nvPr>
        </p:nvSpPr>
        <p:spPr>
          <a:xfrm>
            <a:off x="457200" y="1857375"/>
            <a:ext cx="8229600" cy="4268788"/>
          </a:xfrm>
        </p:spPr>
        <p:txBody>
          <a:bodyPr/>
          <a:lstStyle/>
          <a:p>
            <a:r>
              <a:rPr lang="it-IT" altLang="it-IT" sz="2800"/>
              <a:t>Durante periodi stressanti possono sviluppare sintomi simil-psicotici (come allucinazioni, distorsioni dell’immagine corporea, idee di riferimento, fenomeni ipnagogici)</a:t>
            </a:r>
          </a:p>
          <a:p>
            <a:r>
              <a:rPr lang="it-IT" altLang="it-IT" sz="2800"/>
              <a:t>Possono boicottare se stessi nel momento in cui l’obiettivo è sul punto di essere realizzato (per es., ritirarsi da scuola quando stanno per diplomarsi, distruggere una relazione proprio quando è chiaro che potrebbe essere duratura). </a:t>
            </a:r>
          </a:p>
          <a:p>
            <a:endParaRPr lang="it-IT" altLang="it-IT"/>
          </a:p>
        </p:txBody>
      </p:sp>
      <p:sp>
        <p:nvSpPr>
          <p:cNvPr id="11267"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endParaRPr altLang="it-IT">
              <a:latin typeface="Tahoma" pitchFamily="32" charset="0"/>
              <a:cs typeface="Tahoma" pitchFamily="32" charset="0"/>
            </a:endParaRPr>
          </a:p>
        </p:txBody>
      </p:sp>
    </p:spTree>
    <p:extLst>
      <p:ext uri="{BB962C8B-B14F-4D97-AF65-F5344CB8AC3E}">
        <p14:creationId xmlns:p14="http://schemas.microsoft.com/office/powerpoint/2010/main" val="2302802461"/>
      </p:ext>
    </p:extLst>
  </p:cSld>
  <p:clrMapOvr>
    <a:masterClrMapping/>
  </p:clrMapOvr>
</p:sld>
</file>

<file path=ppt/slides/slide1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egnaposto contenuto 1"/>
          <p:cNvSpPr>
            <a:spLocks noGrp="1"/>
          </p:cNvSpPr>
          <p:nvPr>
            <p:ph idx="1"/>
          </p:nvPr>
        </p:nvSpPr>
        <p:spPr>
          <a:xfrm>
            <a:off x="457200" y="1714500"/>
            <a:ext cx="8229600" cy="4786313"/>
          </a:xfrm>
        </p:spPr>
        <p:txBody>
          <a:bodyPr/>
          <a:lstStyle/>
          <a:p>
            <a:pPr eaLnBrk="1" hangingPunct="1"/>
            <a:r>
              <a:rPr lang="it-IT" altLang="it-IT" sz="2500"/>
              <a:t>Tendono a sentirsi più sicuri con oggetti transizionali (per es., un animale domestico o un oggetto inanimato) piuttosto che nelle relazioni interpersonali.</a:t>
            </a:r>
          </a:p>
          <a:p>
            <a:pPr eaLnBrk="1" hangingPunct="1"/>
            <a:r>
              <a:rPr lang="it-IT" altLang="it-IT" sz="2500"/>
              <a:t>Sono comuni perdite ricorrenti del lavoro, interruzione della scolarità e rottura di matrimoni. Nelle storie infantili di individui con disturbo borderline di personalità sono più comuni l’abuso fisico e sessuale, l’incuria, il conflitto ostile e la perdita precoce di un genitore. </a:t>
            </a:r>
          </a:p>
        </p:txBody>
      </p:sp>
      <p:sp>
        <p:nvSpPr>
          <p:cNvPr id="12291"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Borderline di Personalità</a:t>
            </a:r>
          </a:p>
        </p:txBody>
      </p:sp>
    </p:spTree>
    <p:extLst>
      <p:ext uri="{BB962C8B-B14F-4D97-AF65-F5344CB8AC3E}">
        <p14:creationId xmlns:p14="http://schemas.microsoft.com/office/powerpoint/2010/main" val="3397311965"/>
      </p:ext>
    </p:extLst>
  </p:cSld>
  <p:clrMapOvr>
    <a:masterClrMapping/>
  </p:clrMapOvr>
</p:sld>
</file>

<file path=ppt/slides/slide14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egnaposto contenuto 1"/>
          <p:cNvSpPr>
            <a:spLocks noGrp="1"/>
          </p:cNvSpPr>
          <p:nvPr>
            <p:ph idx="1"/>
          </p:nvPr>
        </p:nvSpPr>
        <p:spPr>
          <a:xfrm>
            <a:off x="457200" y="1857375"/>
            <a:ext cx="8229600" cy="4268788"/>
          </a:xfrm>
        </p:spPr>
        <p:txBody>
          <a:bodyPr/>
          <a:lstStyle/>
          <a:p>
            <a:pPr eaLnBrk="1" hangingPunct="1"/>
            <a:r>
              <a:rPr lang="it-IT" altLang="it-IT" sz="2600"/>
              <a:t>La prevalenza del disturbo borderline di personalità è stimata tra ’1,6%, e il 5,9%. </a:t>
            </a:r>
          </a:p>
          <a:p>
            <a:pPr eaLnBrk="1" hangingPunct="1"/>
            <a:r>
              <a:rPr lang="it-IT" altLang="it-IT" sz="2600"/>
              <a:t>Aspetti diagnostici correlati al genere</a:t>
            </a:r>
          </a:p>
          <a:p>
            <a:pPr eaLnBrk="1" hangingPunct="1">
              <a:buFont typeface="Arial" charset="0"/>
              <a:buNone/>
            </a:pPr>
            <a:r>
              <a:rPr lang="it-IT" altLang="it-IT" sz="2600"/>
              <a:t>     Il disturbo borderline di personalità viene diagnosticato prevalentemente (75% circa) nelle femmine.</a:t>
            </a:r>
          </a:p>
        </p:txBody>
      </p:sp>
      <p:sp>
        <p:nvSpPr>
          <p:cNvPr id="13315"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Borderline di Personalità</a:t>
            </a:r>
          </a:p>
        </p:txBody>
      </p:sp>
    </p:spTree>
    <p:extLst>
      <p:ext uri="{BB962C8B-B14F-4D97-AF65-F5344CB8AC3E}">
        <p14:creationId xmlns:p14="http://schemas.microsoft.com/office/powerpoint/2010/main" val="3537547821"/>
      </p:ext>
    </p:extLst>
  </p:cSld>
  <p:clrMapOvr>
    <a:masterClrMapping/>
  </p:clrMapOvr>
</p:sld>
</file>

<file path=ppt/slides/slide14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2130425"/>
            <a:ext cx="7772400" cy="2155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altLang="it-IT" sz="2800">
                <a:latin typeface="Tahoma" pitchFamily="32" charset="0"/>
                <a:cs typeface="Tahoma" pitchFamily="32" charset="0"/>
              </a:rPr>
              <a:t>DISTURBI DI PERSONALITÀ CLUSTER B</a:t>
            </a:r>
            <a:br>
              <a:rPr altLang="it-IT">
                <a:latin typeface="Tahoma" pitchFamily="32" charset="0"/>
                <a:cs typeface="Tahoma" pitchFamily="32" charset="0"/>
              </a:rPr>
            </a:br>
            <a:r>
              <a:rPr altLang="it-IT">
                <a:latin typeface="Tahoma" pitchFamily="32" charset="0"/>
                <a:cs typeface="Tahoma" pitchFamily="32" charset="0"/>
              </a:rPr>
              <a:t>Disturbo Borderline di Personalità</a:t>
            </a:r>
            <a:br>
              <a:rPr altLang="it-IT">
                <a:latin typeface="Tahoma" pitchFamily="32" charset="0"/>
                <a:cs typeface="Tahoma" pitchFamily="32" charset="0"/>
              </a:rPr>
            </a:br>
            <a:r>
              <a:rPr altLang="it-IT" sz="2800">
                <a:latin typeface="Tahoma" pitchFamily="32" charset="0"/>
                <a:cs typeface="Tahoma" pitchFamily="32" charset="0"/>
              </a:rPr>
              <a:t>Diagnosi differenziale</a:t>
            </a:r>
            <a:endParaRPr altLang="it-IT">
              <a:latin typeface="Tahoma" pitchFamily="32" charset="0"/>
              <a:cs typeface="Tahoma" pitchFamily="32" charset="0"/>
            </a:endParaRPr>
          </a:p>
        </p:txBody>
      </p:sp>
      <p:sp>
        <p:nvSpPr>
          <p:cNvPr id="8" name="Sottotitolo 7"/>
          <p:cNvSpPr>
            <a:spLocks noGrp="1"/>
          </p:cNvSpPr>
          <p:nvPr>
            <p:ph type="subTitle" idx="1"/>
          </p:nvPr>
        </p:nvSpPr>
        <p:spPr>
          <a:xfrm>
            <a:off x="1371600" y="4748213"/>
            <a:ext cx="6400800" cy="1752600"/>
          </a:xfrm>
        </p:spPr>
        <p:txBody>
          <a:bodyPr/>
          <a:lstStyle/>
          <a:p>
            <a:pPr eaLnBrk="1" hangingPunct="1">
              <a:defRPr/>
            </a:pPr>
            <a:r>
              <a:rPr lang="it-IT" dirty="0"/>
              <a:t>Lezione 59 -1</a:t>
            </a:r>
          </a:p>
        </p:txBody>
      </p:sp>
    </p:spTree>
    <p:extLst>
      <p:ext uri="{BB962C8B-B14F-4D97-AF65-F5344CB8AC3E}">
        <p14:creationId xmlns:p14="http://schemas.microsoft.com/office/powerpoint/2010/main" val="4291376368"/>
      </p:ext>
    </p:extLst>
  </p:cSld>
  <p:clrMapOvr>
    <a:masterClrMapping/>
  </p:clrMapOvr>
</p:sld>
</file>

<file path=ppt/slides/slide1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egnaposto contenuto 1"/>
          <p:cNvSpPr>
            <a:spLocks noGrp="1"/>
          </p:cNvSpPr>
          <p:nvPr>
            <p:ph idx="1"/>
          </p:nvPr>
        </p:nvSpPr>
        <p:spPr>
          <a:xfrm>
            <a:off x="457200" y="1857375"/>
            <a:ext cx="8229600" cy="4268788"/>
          </a:xfrm>
        </p:spPr>
        <p:txBody>
          <a:bodyPr/>
          <a:lstStyle/>
          <a:p>
            <a:pPr eaLnBrk="1" hangingPunct="1"/>
            <a:r>
              <a:rPr lang="it-IT" altLang="it-IT" sz="2600"/>
              <a:t>Anche il disturbo istrionico di personalità può essere caratterizzato da ricerca di attenzione, comportamento manipolativo ed emotività variabile rapidamente, ma non sono presenti l’autodistruttività, la rottura con rabbia di relazioni e sentimenti cronici di profondo vuoto e solitudine. </a:t>
            </a:r>
          </a:p>
          <a:p>
            <a:pPr eaLnBrk="1" hangingPunct="1"/>
            <a:r>
              <a:rPr lang="it-IT" altLang="it-IT" sz="2600"/>
              <a:t>Idee paranoidi o illusioni possono presentarsi anche nel disturbo schizotipico di personalità, ma non sono transitori e reattivi ai rapporti interpersonali.</a:t>
            </a:r>
          </a:p>
        </p:txBody>
      </p:sp>
      <p:sp>
        <p:nvSpPr>
          <p:cNvPr id="3075"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Borderline di Personalità</a:t>
            </a:r>
          </a:p>
        </p:txBody>
      </p:sp>
    </p:spTree>
    <p:extLst>
      <p:ext uri="{BB962C8B-B14F-4D97-AF65-F5344CB8AC3E}">
        <p14:creationId xmlns:p14="http://schemas.microsoft.com/office/powerpoint/2010/main" val="414519257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pPr lvl="0"/>
            <a:r>
              <a:rPr lang="en-US" dirty="0"/>
              <a:t>Il deficit di </a:t>
            </a:r>
            <a:r>
              <a:rPr lang="en-US" dirty="0" err="1"/>
              <a:t>attenzione</a:t>
            </a:r>
            <a:r>
              <a:rPr lang="en-US" dirty="0"/>
              <a:t> è </a:t>
            </a:r>
            <a:r>
              <a:rPr lang="en-US" dirty="0" err="1"/>
              <a:t>una</a:t>
            </a:r>
            <a:r>
              <a:rPr lang="en-US" dirty="0"/>
              <a:t> </a:t>
            </a:r>
            <a:r>
              <a:rPr lang="en-US" dirty="0" err="1"/>
              <a:t>componente</a:t>
            </a:r>
            <a:r>
              <a:rPr lang="en-US" dirty="0"/>
              <a:t> </a:t>
            </a:r>
            <a:r>
              <a:rPr lang="en-US" dirty="0" err="1"/>
              <a:t>fondamentale</a:t>
            </a:r>
            <a:r>
              <a:rPr lang="en-US" dirty="0"/>
              <a:t> del </a:t>
            </a:r>
            <a:r>
              <a:rPr lang="en-US" dirty="0" err="1"/>
              <a:t>disturbo</a:t>
            </a:r>
            <a:r>
              <a:rPr lang="en-US" dirty="0"/>
              <a:t>, </a:t>
            </a:r>
            <a:r>
              <a:rPr lang="en-US" dirty="0" err="1"/>
              <a:t>ed</a:t>
            </a:r>
            <a:r>
              <a:rPr lang="en-US" dirty="0"/>
              <a:t> </a:t>
            </a:r>
            <a:r>
              <a:rPr lang="en-US" dirty="0" err="1"/>
              <a:t>inoltre</a:t>
            </a:r>
            <a:r>
              <a:rPr lang="en-US" dirty="0"/>
              <a:t> in USA </a:t>
            </a:r>
            <a:r>
              <a:rPr lang="en-US" dirty="0" err="1"/>
              <a:t>molti</a:t>
            </a:r>
            <a:r>
              <a:rPr lang="en-US" dirty="0"/>
              <a:t> bambini </a:t>
            </a:r>
            <a:r>
              <a:rPr lang="en-US" dirty="0" err="1"/>
              <a:t>anche</a:t>
            </a:r>
            <a:r>
              <a:rPr lang="en-US" dirty="0"/>
              <a:t> non </a:t>
            </a:r>
            <a:r>
              <a:rPr lang="en-US" dirty="0" err="1"/>
              <a:t>pienamente</a:t>
            </a:r>
            <a:r>
              <a:rPr lang="en-US" dirty="0"/>
              <a:t> </a:t>
            </a:r>
            <a:r>
              <a:rPr lang="en-US" dirty="0" err="1"/>
              <a:t>iperattivi</a:t>
            </a:r>
            <a:r>
              <a:rPr lang="en-US" dirty="0"/>
              <a:t>, </a:t>
            </a:r>
            <a:r>
              <a:rPr lang="en-US" dirty="0" err="1"/>
              <a:t>sono</a:t>
            </a:r>
            <a:r>
              <a:rPr lang="en-US" dirty="0"/>
              <a:t> </a:t>
            </a:r>
            <a:r>
              <a:rPr lang="en-US" dirty="0" err="1"/>
              <a:t>stati</a:t>
            </a:r>
            <a:r>
              <a:rPr lang="en-US" dirty="0"/>
              <a:t> </a:t>
            </a:r>
            <a:r>
              <a:rPr lang="en-US" dirty="0" err="1"/>
              <a:t>medicati</a:t>
            </a:r>
            <a:r>
              <a:rPr lang="en-US" dirty="0"/>
              <a:t> con un </a:t>
            </a:r>
            <a:r>
              <a:rPr lang="en-US" dirty="0" err="1"/>
              <a:t>farmaco</a:t>
            </a:r>
            <a:r>
              <a:rPr lang="en-US" dirty="0"/>
              <a:t> </a:t>
            </a:r>
            <a:r>
              <a:rPr lang="en-US" dirty="0" err="1"/>
              <a:t>stimolante</a:t>
            </a:r>
            <a:r>
              <a:rPr lang="en-US" dirty="0"/>
              <a:t> (Ritalin o </a:t>
            </a:r>
            <a:r>
              <a:rPr lang="en-US" dirty="0" err="1"/>
              <a:t>simili</a:t>
            </a:r>
            <a:r>
              <a:rPr lang="en-US" dirty="0"/>
              <a:t>).</a:t>
            </a:r>
          </a:p>
          <a:p>
            <a:r>
              <a:rPr lang="en-US" dirty="0" err="1"/>
              <a:t>Somministrare</a:t>
            </a:r>
            <a:r>
              <a:rPr lang="en-US" dirty="0"/>
              <a:t> </a:t>
            </a:r>
            <a:r>
              <a:rPr lang="en-US" dirty="0" err="1"/>
              <a:t>uno</a:t>
            </a:r>
            <a:r>
              <a:rPr lang="en-US" dirty="0"/>
              <a:t> </a:t>
            </a:r>
            <a:r>
              <a:rPr lang="en-US" dirty="0" err="1"/>
              <a:t>stimolante</a:t>
            </a:r>
            <a:r>
              <a:rPr lang="en-US" dirty="0"/>
              <a:t> ad un bambino </a:t>
            </a:r>
            <a:r>
              <a:rPr lang="en-US" dirty="0" err="1"/>
              <a:t>già</a:t>
            </a:r>
            <a:r>
              <a:rPr lang="en-US" dirty="0"/>
              <a:t> molto </a:t>
            </a:r>
            <a:r>
              <a:rPr lang="en-US" dirty="0" err="1"/>
              <a:t>vivace</a:t>
            </a:r>
            <a:r>
              <a:rPr lang="en-US" dirty="0"/>
              <a:t> </a:t>
            </a:r>
            <a:r>
              <a:rPr lang="en-US" dirty="0" err="1"/>
              <a:t>sembra</a:t>
            </a:r>
            <a:r>
              <a:rPr lang="en-US" dirty="0"/>
              <a:t> un </a:t>
            </a:r>
            <a:r>
              <a:rPr lang="en-US" dirty="0" err="1"/>
              <a:t>controsenso</a:t>
            </a:r>
            <a:r>
              <a:rPr lang="en-US" dirty="0"/>
              <a:t>, ma se </a:t>
            </a:r>
            <a:r>
              <a:rPr lang="en-US" dirty="0" err="1"/>
              <a:t>si</a:t>
            </a:r>
            <a:r>
              <a:rPr lang="en-US" dirty="0"/>
              <a:t> </a:t>
            </a:r>
            <a:r>
              <a:rPr lang="en-US" dirty="0" err="1"/>
              <a:t>considera</a:t>
            </a:r>
            <a:r>
              <a:rPr lang="en-US" dirty="0"/>
              <a:t> la </a:t>
            </a:r>
            <a:r>
              <a:rPr lang="en-US" dirty="0" err="1"/>
              <a:t>mancanza</a:t>
            </a:r>
            <a:r>
              <a:rPr lang="en-US" dirty="0"/>
              <a:t> di </a:t>
            </a:r>
            <a:r>
              <a:rPr lang="en-US" dirty="0" err="1"/>
              <a:t>attenzione</a:t>
            </a:r>
            <a:r>
              <a:rPr lang="en-US" dirty="0"/>
              <a:t> di </a:t>
            </a:r>
            <a:r>
              <a:rPr lang="en-US" dirty="0" err="1"/>
              <a:t>questi</a:t>
            </a:r>
            <a:r>
              <a:rPr lang="en-US" dirty="0"/>
              <a:t> bambini la </a:t>
            </a:r>
            <a:r>
              <a:rPr lang="en-US" dirty="0" err="1"/>
              <a:t>proposta</a:t>
            </a:r>
            <a:r>
              <a:rPr lang="en-US" dirty="0"/>
              <a:t> </a:t>
            </a:r>
            <a:r>
              <a:rPr lang="en-US" dirty="0" err="1"/>
              <a:t>appare</a:t>
            </a:r>
            <a:r>
              <a:rPr lang="en-US" dirty="0"/>
              <a:t> </a:t>
            </a:r>
            <a:r>
              <a:rPr lang="en-US" dirty="0" err="1"/>
              <a:t>più</a:t>
            </a:r>
            <a:r>
              <a:rPr lang="en-US" dirty="0"/>
              <a:t> </a:t>
            </a:r>
            <a:r>
              <a:rPr lang="en-US" dirty="0" err="1"/>
              <a:t>giustificabile</a:t>
            </a:r>
            <a:r>
              <a:rPr lang="en-US" dirty="0"/>
              <a:t>.</a:t>
            </a:r>
          </a:p>
          <a:p>
            <a:endParaRPr lang="it-IT" dirty="0"/>
          </a:p>
        </p:txBody>
      </p:sp>
    </p:spTree>
    <p:extLst>
      <p:ext uri="{BB962C8B-B14F-4D97-AF65-F5344CB8AC3E}">
        <p14:creationId xmlns:p14="http://schemas.microsoft.com/office/powerpoint/2010/main" val="2921079607"/>
      </p:ext>
    </p:extLst>
  </p:cSld>
  <p:clrMapOvr>
    <a:masterClrMapping/>
  </p:clrMapOvr>
</p:sld>
</file>

<file path=ppt/slides/slide14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idx="1"/>
          </p:nvPr>
        </p:nvSpPr>
        <p:spPr>
          <a:xfrm>
            <a:off x="457200" y="1857375"/>
            <a:ext cx="8229600" cy="4268788"/>
          </a:xfrm>
        </p:spPr>
        <p:txBody>
          <a:bodyPr/>
          <a:lstStyle/>
          <a:p>
            <a:pPr eaLnBrk="1" hangingPunct="1"/>
            <a:r>
              <a:rPr lang="it-IT" altLang="it-IT" sz="2600"/>
              <a:t>Sebbene il disturbo narcisistico di personalità sia caratterizzato da reazioni di rabbia per stimoli minori, si distingue per la relativa stabilità dell’immagine di sé e assenza di autodistruttività, impulsività e timori di abbandono. </a:t>
            </a:r>
          </a:p>
          <a:p>
            <a:pPr eaLnBrk="1" hangingPunct="1"/>
            <a:r>
              <a:rPr lang="it-IT" altLang="it-IT" sz="2600"/>
              <a:t>. </a:t>
            </a:r>
          </a:p>
        </p:txBody>
      </p:sp>
      <p:sp>
        <p:nvSpPr>
          <p:cNvPr id="4099"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Borderline di Personalità</a:t>
            </a:r>
          </a:p>
        </p:txBody>
      </p:sp>
    </p:spTree>
    <p:extLst>
      <p:ext uri="{BB962C8B-B14F-4D97-AF65-F5344CB8AC3E}">
        <p14:creationId xmlns:p14="http://schemas.microsoft.com/office/powerpoint/2010/main" val="3963518543"/>
      </p:ext>
    </p:extLst>
  </p:cSld>
  <p:clrMapOvr>
    <a:masterClrMapping/>
  </p:clrMapOvr>
</p:sld>
</file>

<file path=ppt/slides/slide14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egnaposto contenuto 1"/>
          <p:cNvSpPr>
            <a:spLocks noGrp="1"/>
          </p:cNvSpPr>
          <p:nvPr>
            <p:ph idx="1"/>
          </p:nvPr>
        </p:nvSpPr>
        <p:spPr>
          <a:xfrm>
            <a:off x="457200" y="1857375"/>
            <a:ext cx="8229600" cy="4268788"/>
          </a:xfrm>
        </p:spPr>
        <p:txBody>
          <a:bodyPr/>
          <a:lstStyle/>
          <a:p>
            <a:r>
              <a:rPr lang="it-IT" altLang="it-IT"/>
              <a:t>Anche nel disturbo antisociale di personalità si manifesta un comportamento manipolativo, ma gli individui sono manipolativi per ottenere vantaggio, potere o altra gratificazione materiale, non l’attenzione del caregiver</a:t>
            </a:r>
          </a:p>
        </p:txBody>
      </p:sp>
      <p:sp>
        <p:nvSpPr>
          <p:cNvPr id="5123"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endParaRPr altLang="it-IT">
              <a:latin typeface="Tahoma" pitchFamily="32" charset="0"/>
              <a:cs typeface="Tahoma" pitchFamily="32" charset="0"/>
            </a:endParaRPr>
          </a:p>
        </p:txBody>
      </p:sp>
    </p:spTree>
    <p:extLst>
      <p:ext uri="{BB962C8B-B14F-4D97-AF65-F5344CB8AC3E}">
        <p14:creationId xmlns:p14="http://schemas.microsoft.com/office/powerpoint/2010/main" val="3070551300"/>
      </p:ext>
    </p:extLst>
  </p:cSld>
  <p:clrMapOvr>
    <a:masterClrMapping/>
  </p:clrMapOvr>
</p:sld>
</file>

<file path=ppt/slides/slide14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egnaposto contenuto 1"/>
          <p:cNvSpPr>
            <a:spLocks noGrp="1"/>
          </p:cNvSpPr>
          <p:nvPr>
            <p:ph idx="1"/>
          </p:nvPr>
        </p:nvSpPr>
        <p:spPr>
          <a:xfrm>
            <a:off x="457200" y="1857375"/>
            <a:ext cx="8229600" cy="4268788"/>
          </a:xfrm>
        </p:spPr>
        <p:txBody>
          <a:bodyPr/>
          <a:lstStyle/>
          <a:p>
            <a:pPr eaLnBrk="1" hangingPunct="1"/>
            <a:r>
              <a:rPr lang="it-IT" altLang="it-IT" sz="2600"/>
              <a:t>Sia il disturbo dipendente di personalità sia il disturbo borderline di personalità sono caratterizzati dal timore di abbandono ma la persona con disturbo dipendente di personalità reagisce con un aumento di concessioni e sottomissione, e ricercando con urgenza una relazione sostitutiva che fornisca accudimento e supporto, mentre chi ha un disturbo borderline di personalità reagisce con sentimenti di vuoto emotivo, rabbia, richieste e manifesta un pattern di relazioni instabili e intense.</a:t>
            </a:r>
          </a:p>
        </p:txBody>
      </p:sp>
      <p:sp>
        <p:nvSpPr>
          <p:cNvPr id="6147"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Borderline di Personalità</a:t>
            </a:r>
          </a:p>
        </p:txBody>
      </p:sp>
    </p:spTree>
    <p:extLst>
      <p:ext uri="{BB962C8B-B14F-4D97-AF65-F5344CB8AC3E}">
        <p14:creationId xmlns:p14="http://schemas.microsoft.com/office/powerpoint/2010/main" val="3687714688"/>
      </p:ext>
    </p:extLst>
  </p:cSld>
  <p:clrMapOvr>
    <a:masterClrMapping/>
  </p:clrMapOvr>
</p:sld>
</file>

<file path=ppt/slides/slide14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2130425"/>
            <a:ext cx="7772400" cy="2155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altLang="it-IT" sz="2800">
                <a:latin typeface="Tahoma" pitchFamily="32" charset="0"/>
                <a:cs typeface="Tahoma" pitchFamily="32" charset="0"/>
              </a:rPr>
              <a:t>DISTURBI DI PERSONALITÀ CLUSTER B</a:t>
            </a:r>
            <a:br>
              <a:rPr altLang="it-IT">
                <a:latin typeface="Tahoma" pitchFamily="32" charset="0"/>
                <a:cs typeface="Tahoma" pitchFamily="32" charset="0"/>
              </a:rPr>
            </a:br>
            <a:r>
              <a:rPr altLang="it-IT">
                <a:latin typeface="Tahoma" pitchFamily="32" charset="0"/>
                <a:cs typeface="Tahoma" pitchFamily="32" charset="0"/>
              </a:rPr>
              <a:t>Disturbo Istrionico di Personalità</a:t>
            </a:r>
            <a:br>
              <a:rPr altLang="it-IT">
                <a:latin typeface="Tahoma" pitchFamily="32" charset="0"/>
                <a:cs typeface="Tahoma" pitchFamily="32" charset="0"/>
              </a:rPr>
            </a:br>
            <a:r>
              <a:rPr altLang="it-IT" sz="2800">
                <a:latin typeface="Tahoma" pitchFamily="32" charset="0"/>
                <a:cs typeface="Tahoma" pitchFamily="32" charset="0"/>
              </a:rPr>
              <a:t>Aspetti generali</a:t>
            </a:r>
            <a:endParaRPr altLang="it-IT">
              <a:latin typeface="Tahoma" pitchFamily="32" charset="0"/>
              <a:cs typeface="Tahoma" pitchFamily="32" charset="0"/>
            </a:endParaRPr>
          </a:p>
        </p:txBody>
      </p:sp>
      <p:sp>
        <p:nvSpPr>
          <p:cNvPr id="8" name="Sottotitolo 7"/>
          <p:cNvSpPr>
            <a:spLocks noGrp="1"/>
          </p:cNvSpPr>
          <p:nvPr>
            <p:ph type="subTitle" idx="1"/>
          </p:nvPr>
        </p:nvSpPr>
        <p:spPr>
          <a:xfrm>
            <a:off x="1371600" y="4748213"/>
            <a:ext cx="6400800" cy="1752600"/>
          </a:xfrm>
        </p:spPr>
        <p:txBody>
          <a:bodyPr/>
          <a:lstStyle/>
          <a:p>
            <a:pPr eaLnBrk="1" hangingPunct="1">
              <a:defRPr/>
            </a:pPr>
            <a:r>
              <a:rPr lang="it-IT" dirty="0"/>
              <a:t>Lezione 59 - 2</a:t>
            </a:r>
          </a:p>
        </p:txBody>
      </p:sp>
    </p:spTree>
    <p:extLst>
      <p:ext uri="{BB962C8B-B14F-4D97-AF65-F5344CB8AC3E}">
        <p14:creationId xmlns:p14="http://schemas.microsoft.com/office/powerpoint/2010/main" val="445457510"/>
      </p:ext>
    </p:extLst>
  </p:cSld>
  <p:clrMapOvr>
    <a:masterClrMapping/>
  </p:clrMapOvr>
</p:sld>
</file>

<file path=ppt/slides/slide14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egnaposto contenuto 1"/>
          <p:cNvSpPr>
            <a:spLocks noGrp="1"/>
          </p:cNvSpPr>
          <p:nvPr>
            <p:ph idx="1"/>
          </p:nvPr>
        </p:nvSpPr>
        <p:spPr>
          <a:xfrm>
            <a:off x="457200" y="1857375"/>
            <a:ext cx="8229600" cy="4268788"/>
          </a:xfrm>
        </p:spPr>
        <p:txBody>
          <a:bodyPr/>
          <a:lstStyle/>
          <a:p>
            <a:pPr eaLnBrk="1" hangingPunct="1"/>
            <a:r>
              <a:rPr lang="it-IT" altLang="it-IT" sz="2600"/>
              <a:t>Le caratteristiche essenziali del disturbo istrionico di personalità sono un’emotività pervasiva ed eccessiva e un comportamento di ricerca di attenzione che inizia entro la prima età adulta ed è presente in svariati contesti.</a:t>
            </a:r>
          </a:p>
          <a:p>
            <a:pPr eaLnBrk="1" hangingPunct="1"/>
            <a:r>
              <a:rPr lang="it-IT" altLang="it-IT" sz="2600"/>
              <a:t>Gli individui con disturbo istrionico di personalità si sentono a disagio o non apprezzati quando non sono al centro dell’attenzione. Sono spesso brillanti e teatrali, possono inizialmente affascinare le nuove conoscenze per il loro entusiasmo, l’apertura e la seduttività. </a:t>
            </a:r>
          </a:p>
        </p:txBody>
      </p:sp>
      <p:sp>
        <p:nvSpPr>
          <p:cNvPr id="3075"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Istrionico di Personalità</a:t>
            </a:r>
          </a:p>
        </p:txBody>
      </p:sp>
    </p:spTree>
    <p:extLst>
      <p:ext uri="{BB962C8B-B14F-4D97-AF65-F5344CB8AC3E}">
        <p14:creationId xmlns:p14="http://schemas.microsoft.com/office/powerpoint/2010/main" val="4017236417"/>
      </p:ext>
    </p:extLst>
  </p:cSld>
  <p:clrMapOvr>
    <a:masterClrMapping/>
  </p:clrMapOvr>
</p:sld>
</file>

<file path=ppt/slides/slide14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idx="1"/>
          </p:nvPr>
        </p:nvSpPr>
        <p:spPr>
          <a:xfrm>
            <a:off x="457200" y="1857375"/>
            <a:ext cx="8229600" cy="4268788"/>
          </a:xfrm>
        </p:spPr>
        <p:txBody>
          <a:bodyPr/>
          <a:lstStyle/>
          <a:p>
            <a:pPr eaLnBrk="1" hangingPunct="1"/>
            <a:r>
              <a:rPr lang="it-IT" altLang="it-IT" sz="2600"/>
              <a:t>Nel ruolo di “protagonista della festa”, se non sono al centro dell’attenzione, continuano a richiederlo, mostrandosi teatrali (per es, inventando delle storie). Questa necessità si nota anche nell’interazione con il clinico (per es, adulazione, regali, descrizioni drammatiche dei sintomi fisici e psicologici)</a:t>
            </a:r>
          </a:p>
          <a:p>
            <a:pPr eaLnBrk="1" hangingPunct="1"/>
            <a:r>
              <a:rPr lang="it-IT" altLang="it-IT" sz="2600"/>
              <a:t>Nell’interazione con gli altri sono evidenti aspetto e comportamento spesso provocanti o seduttivi dal punto di vista sessuale al di là di quanto possa essere appropriato rispetto al contesto sociale </a:t>
            </a:r>
          </a:p>
        </p:txBody>
      </p:sp>
      <p:sp>
        <p:nvSpPr>
          <p:cNvPr id="4099"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Istrionico di Personalità</a:t>
            </a:r>
          </a:p>
        </p:txBody>
      </p:sp>
    </p:spTree>
    <p:extLst>
      <p:ext uri="{BB962C8B-B14F-4D97-AF65-F5344CB8AC3E}">
        <p14:creationId xmlns:p14="http://schemas.microsoft.com/office/powerpoint/2010/main" val="2507788445"/>
      </p:ext>
    </p:extLst>
  </p:cSld>
  <p:clrMapOvr>
    <a:masterClrMapping/>
  </p:clrMapOvr>
</p:sld>
</file>

<file path=ppt/slides/slide14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egnaposto contenuto 1"/>
          <p:cNvSpPr>
            <a:spLocks noGrp="1"/>
          </p:cNvSpPr>
          <p:nvPr>
            <p:ph idx="1"/>
          </p:nvPr>
        </p:nvSpPr>
        <p:spPr>
          <a:xfrm>
            <a:off x="457200" y="1857375"/>
            <a:ext cx="8229600" cy="5214938"/>
          </a:xfrm>
        </p:spPr>
        <p:txBody>
          <a:bodyPr/>
          <a:lstStyle/>
          <a:p>
            <a:pPr eaLnBrk="1" hangingPunct="1"/>
            <a:r>
              <a:rPr lang="it-IT" altLang="it-IT" sz="2600"/>
              <a:t>Utilizzano costantemente l’aspetto fisico per attirare l’attenzione su di sè. Impiegano molto tempo, energia e denaro per abiti e cure personali, “vanno in cerca di complimenti” per il loro aspetto e possono turbarsi facilmente e molto per un commento critico su come appaiono.</a:t>
            </a:r>
          </a:p>
          <a:p>
            <a:pPr eaLnBrk="1" hangingPunct="1"/>
            <a:r>
              <a:rPr lang="it-IT" altLang="it-IT" sz="2600"/>
              <a:t>Questi individui hanno un eloquio eccessivamente impressionistico ma privo di dettagli e fatti a supporto e con ragioni sottostanti  vaghe e generiche. </a:t>
            </a:r>
          </a:p>
        </p:txBody>
      </p:sp>
      <p:sp>
        <p:nvSpPr>
          <p:cNvPr id="5123"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Istrionico di Personalità</a:t>
            </a:r>
          </a:p>
        </p:txBody>
      </p:sp>
    </p:spTree>
    <p:extLst>
      <p:ext uri="{BB962C8B-B14F-4D97-AF65-F5344CB8AC3E}">
        <p14:creationId xmlns:p14="http://schemas.microsoft.com/office/powerpoint/2010/main" val="3170110959"/>
      </p:ext>
    </p:extLst>
  </p:cSld>
  <p:clrMapOvr>
    <a:masterClrMapping/>
  </p:clrMapOvr>
</p:sld>
</file>

<file path=ppt/slides/slide14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egnaposto contenuto 1"/>
          <p:cNvSpPr>
            <a:spLocks noGrp="1"/>
          </p:cNvSpPr>
          <p:nvPr>
            <p:ph idx="1"/>
          </p:nvPr>
        </p:nvSpPr>
        <p:spPr>
          <a:xfrm>
            <a:off x="457200" y="1857375"/>
            <a:ext cx="8229600" cy="5214938"/>
          </a:xfrm>
        </p:spPr>
        <p:txBody>
          <a:bodyPr/>
          <a:lstStyle/>
          <a:p>
            <a:pPr eaLnBrk="1" hangingPunct="1"/>
            <a:r>
              <a:rPr lang="it-IT" altLang="it-IT" sz="2600"/>
              <a:t>L’espressione emotiva è esagerata e mutevole. Possono mettere in imbarazzo amici e conoscenti perché manifestano in pubblico emozioni esagerate (per es, piangere in modo incontrollabile per eventi sentimentali minimi, scatti d’ira). Le emozioni sembrano accendersi e spegnersi con tale rapidità  da portare gli altri ad accusare l’individuo di simulare questi sentimenti, troppo mutevoli per essere vissuti in modo profondo.</a:t>
            </a:r>
          </a:p>
          <a:p>
            <a:pPr eaLnBrk="1" hangingPunct="1"/>
            <a:r>
              <a:rPr lang="it-IT" altLang="it-IT" sz="2600"/>
              <a:t>Sono facilmente suggestionabili. Opinioni e sentimenti sono influenzati dagli altri con facilità. </a:t>
            </a:r>
          </a:p>
        </p:txBody>
      </p:sp>
      <p:sp>
        <p:nvSpPr>
          <p:cNvPr id="6147"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Istrionico di Personalità</a:t>
            </a:r>
          </a:p>
        </p:txBody>
      </p:sp>
    </p:spTree>
    <p:extLst>
      <p:ext uri="{BB962C8B-B14F-4D97-AF65-F5344CB8AC3E}">
        <p14:creationId xmlns:p14="http://schemas.microsoft.com/office/powerpoint/2010/main" val="3062538344"/>
      </p:ext>
    </p:extLst>
  </p:cSld>
  <p:clrMapOvr>
    <a:masterClrMapping/>
  </p:clrMapOvr>
</p:sld>
</file>

<file path=ppt/slides/slide14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contenuto 1"/>
          <p:cNvSpPr>
            <a:spLocks noGrp="1"/>
          </p:cNvSpPr>
          <p:nvPr>
            <p:ph idx="1"/>
          </p:nvPr>
        </p:nvSpPr>
        <p:spPr>
          <a:xfrm>
            <a:off x="457200" y="1857375"/>
            <a:ext cx="8229600" cy="4268788"/>
          </a:xfrm>
        </p:spPr>
        <p:txBody>
          <a:bodyPr/>
          <a:lstStyle/>
          <a:p>
            <a:pPr eaLnBrk="1" hangingPunct="1"/>
            <a:r>
              <a:rPr lang="it-IT" altLang="it-IT" sz="2600"/>
              <a:t>Spesso considerano le relazioni più intime di quanto non siano realmente, definendo ogni conoscente “un caro amico”.</a:t>
            </a:r>
          </a:p>
          <a:p>
            <a:pPr eaLnBrk="1" hangingPunct="1"/>
            <a:r>
              <a:rPr lang="it-IT" altLang="it-IT" sz="2600"/>
              <a:t>Possono desiderare nuovi stimoli ed eccitazione, e tendere ad annoiarsi della quotidianità. Quando  iniziano un lavoro o un progetto manifestano grande entusiasmo ma il loro interesse diminuisce velocemente.</a:t>
            </a:r>
          </a:p>
        </p:txBody>
      </p:sp>
      <p:sp>
        <p:nvSpPr>
          <p:cNvPr id="7171"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Istrionico di Personalità</a:t>
            </a:r>
          </a:p>
        </p:txBody>
      </p:sp>
    </p:spTree>
    <p:extLst>
      <p:ext uri="{BB962C8B-B14F-4D97-AF65-F5344CB8AC3E}">
        <p14:creationId xmlns:p14="http://schemas.microsoft.com/office/powerpoint/2010/main" val="3531721198"/>
      </p:ext>
    </p:extLst>
  </p:cSld>
  <p:clrMapOvr>
    <a:masterClrMapping/>
  </p:clrMapOvr>
</p:sld>
</file>

<file path=ppt/slides/slide14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egnaposto contenuto 1"/>
          <p:cNvSpPr>
            <a:spLocks noGrp="1"/>
          </p:cNvSpPr>
          <p:nvPr>
            <p:ph idx="1"/>
          </p:nvPr>
        </p:nvSpPr>
        <p:spPr>
          <a:xfrm>
            <a:off x="457200" y="1857375"/>
            <a:ext cx="8229600" cy="5000625"/>
          </a:xfrm>
        </p:spPr>
        <p:txBody>
          <a:bodyPr/>
          <a:lstStyle/>
          <a:p>
            <a:pPr eaLnBrk="1" hangingPunct="1"/>
            <a:r>
              <a:rPr lang="it-IT" altLang="it-IT" sz="2600"/>
              <a:t>Nelle loro relazioni con gli altri possono raggiungere un’intimità emotiva con difficoltà e, senza rendersene conto, spesso recitano una parte (per es., "vittima”, "principessa”). Possono cercare di controllare il partner manipolandolo o seducendolo, mentre manifestano una marcata dipendenza. L’esperienza clinica suggerisce che sono a maggiore rischio per minacce e gesti suicidari finalizzati ad attirare l’attenzione. Possono allontanare gli amici con le richieste di attenzione costanti e possono compromettere le relazioni con amici dello stesso sesso perché il loro stile interpersonale sessualmente provocante tende ad essere considerato minaccioso.</a:t>
            </a:r>
          </a:p>
        </p:txBody>
      </p:sp>
      <p:sp>
        <p:nvSpPr>
          <p:cNvPr id="8195"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Istrionico di Personalità</a:t>
            </a:r>
          </a:p>
        </p:txBody>
      </p:sp>
    </p:spTree>
    <p:extLst>
      <p:ext uri="{BB962C8B-B14F-4D97-AF65-F5344CB8AC3E}">
        <p14:creationId xmlns:p14="http://schemas.microsoft.com/office/powerpoint/2010/main" val="9886004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en-US" dirty="0"/>
              <a:t>In </a:t>
            </a:r>
            <a:r>
              <a:rPr lang="en-US" dirty="0" err="1"/>
              <a:t>prospettiva</a:t>
            </a:r>
            <a:r>
              <a:rPr lang="en-US" dirty="0"/>
              <a:t> di un </a:t>
            </a:r>
            <a:r>
              <a:rPr lang="en-US" dirty="0" err="1"/>
              <a:t>avvicinamento</a:t>
            </a:r>
            <a:r>
              <a:rPr lang="en-US" dirty="0"/>
              <a:t> </a:t>
            </a:r>
            <a:r>
              <a:rPr lang="en-US" dirty="0" err="1"/>
              <a:t>tra</a:t>
            </a:r>
            <a:r>
              <a:rPr lang="en-US" dirty="0"/>
              <a:t> I due </a:t>
            </a:r>
            <a:r>
              <a:rPr lang="en-US" dirty="0" err="1"/>
              <a:t>sistemi</a:t>
            </a:r>
            <a:r>
              <a:rPr lang="en-US" dirty="0"/>
              <a:t> </a:t>
            </a:r>
            <a:r>
              <a:rPr lang="en-US" dirty="0" err="1"/>
              <a:t>diagnostici</a:t>
            </a:r>
            <a:r>
              <a:rPr lang="en-US" dirty="0"/>
              <a:t>, </a:t>
            </a:r>
            <a:r>
              <a:rPr lang="en-US" dirty="0" err="1"/>
              <a:t>il</a:t>
            </a:r>
            <a:r>
              <a:rPr lang="en-US" dirty="0"/>
              <a:t> </a:t>
            </a:r>
            <a:r>
              <a:rPr lang="en-US" dirty="0" err="1"/>
              <a:t>fatto</a:t>
            </a:r>
            <a:r>
              <a:rPr lang="en-US" dirty="0"/>
              <a:t> di aver </a:t>
            </a:r>
            <a:r>
              <a:rPr lang="en-US" dirty="0" err="1"/>
              <a:t>messo</a:t>
            </a:r>
            <a:r>
              <a:rPr lang="en-US" dirty="0"/>
              <a:t> </a:t>
            </a:r>
            <a:r>
              <a:rPr lang="en-US" dirty="0" err="1"/>
              <a:t>quella</a:t>
            </a:r>
            <a:r>
              <a:rPr lang="en-US" dirty="0"/>
              <a:t> </a:t>
            </a:r>
            <a:r>
              <a:rPr lang="en-US" dirty="0" err="1"/>
              <a:t>barra</a:t>
            </a:r>
            <a:r>
              <a:rPr lang="en-US" dirty="0"/>
              <a:t> </a:t>
            </a:r>
            <a:r>
              <a:rPr lang="en-US" dirty="0" err="1"/>
              <a:t>tra</a:t>
            </a:r>
            <a:r>
              <a:rPr lang="en-US" dirty="0"/>
              <a:t> deficit di </a:t>
            </a:r>
            <a:r>
              <a:rPr lang="en-US" dirty="0" err="1"/>
              <a:t>attenzione</a:t>
            </a:r>
            <a:r>
              <a:rPr lang="en-US" dirty="0"/>
              <a:t>/</a:t>
            </a:r>
            <a:r>
              <a:rPr lang="en-US" dirty="0" err="1"/>
              <a:t>iperattività</a:t>
            </a:r>
            <a:r>
              <a:rPr lang="en-US" dirty="0"/>
              <a:t>, </a:t>
            </a:r>
            <a:r>
              <a:rPr lang="en-US" dirty="0" err="1"/>
              <a:t>euqivale</a:t>
            </a:r>
            <a:r>
              <a:rPr lang="en-US" dirty="0"/>
              <a:t> a </a:t>
            </a:r>
            <a:r>
              <a:rPr lang="en-US" dirty="0" err="1"/>
              <a:t>riconoscere</a:t>
            </a:r>
            <a:r>
              <a:rPr lang="en-US" dirty="0"/>
              <a:t> la </a:t>
            </a:r>
            <a:r>
              <a:rPr lang="en-US" dirty="0" err="1"/>
              <a:t>identità</a:t>
            </a:r>
            <a:r>
              <a:rPr lang="en-US" dirty="0"/>
              <a:t> </a:t>
            </a:r>
            <a:r>
              <a:rPr lang="en-US" dirty="0" err="1"/>
              <a:t>tra</a:t>
            </a:r>
            <a:r>
              <a:rPr lang="en-US" dirty="0"/>
              <a:t> i due </a:t>
            </a:r>
            <a:r>
              <a:rPr lang="en-US" dirty="0" err="1"/>
              <a:t>disturbi</a:t>
            </a:r>
            <a:r>
              <a:rPr lang="en-US" dirty="0"/>
              <a:t>.</a:t>
            </a:r>
          </a:p>
          <a:p>
            <a:r>
              <a:rPr lang="en-US" b="1" dirty="0"/>
              <a:t>Il </a:t>
            </a:r>
            <a:r>
              <a:rPr lang="en-US" b="1" dirty="0" err="1"/>
              <a:t>disturbo</a:t>
            </a:r>
            <a:r>
              <a:rPr lang="en-US" b="1" dirty="0"/>
              <a:t> </a:t>
            </a:r>
            <a:r>
              <a:rPr lang="en-US" b="1" dirty="0" err="1"/>
              <a:t>si</a:t>
            </a:r>
            <a:r>
              <a:rPr lang="en-US" b="1" dirty="0"/>
              <a:t> </a:t>
            </a:r>
            <a:r>
              <a:rPr lang="en-US" b="1" dirty="0" err="1"/>
              <a:t>presenta</a:t>
            </a:r>
            <a:r>
              <a:rPr lang="en-US" b="1" dirty="0"/>
              <a:t> con 3 </a:t>
            </a:r>
            <a:r>
              <a:rPr lang="en-US" b="1" dirty="0" err="1"/>
              <a:t>sintomi</a:t>
            </a:r>
            <a:r>
              <a:rPr lang="en-US" b="1" dirty="0"/>
              <a:t>: </a:t>
            </a:r>
          </a:p>
          <a:p>
            <a:r>
              <a:rPr lang="en-US" b="1" dirty="0"/>
              <a:t>Deficit di </a:t>
            </a:r>
            <a:r>
              <a:rPr lang="en-US" b="1" dirty="0" err="1"/>
              <a:t>attenzione</a:t>
            </a:r>
            <a:endParaRPr lang="en-US" b="1" dirty="0"/>
          </a:p>
          <a:p>
            <a:r>
              <a:rPr lang="en-US" b="1" dirty="0" err="1"/>
              <a:t>impulsività</a:t>
            </a:r>
            <a:endParaRPr lang="en-US" b="1" dirty="0"/>
          </a:p>
          <a:p>
            <a:r>
              <a:rPr lang="en-US" b="1" dirty="0" err="1"/>
              <a:t>Iperattività</a:t>
            </a:r>
            <a:endParaRPr lang="en-US" b="1" dirty="0"/>
          </a:p>
          <a:p>
            <a:endParaRPr lang="it-IT" dirty="0"/>
          </a:p>
        </p:txBody>
      </p:sp>
    </p:spTree>
    <p:extLst>
      <p:ext uri="{BB962C8B-B14F-4D97-AF65-F5344CB8AC3E}">
        <p14:creationId xmlns:p14="http://schemas.microsoft.com/office/powerpoint/2010/main" val="301125109"/>
      </p:ext>
    </p:extLst>
  </p:cSld>
  <p:clrMapOvr>
    <a:masterClrMapping/>
  </p:clrMapOvr>
</p:sld>
</file>

<file path=ppt/slides/slide1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contenuto 1"/>
          <p:cNvSpPr>
            <a:spLocks noGrp="1"/>
          </p:cNvSpPr>
          <p:nvPr>
            <p:ph idx="1"/>
          </p:nvPr>
        </p:nvSpPr>
        <p:spPr>
          <a:xfrm>
            <a:off x="457200" y="1857375"/>
            <a:ext cx="8229600" cy="4268788"/>
          </a:xfrm>
        </p:spPr>
        <p:txBody>
          <a:bodyPr/>
          <a:lstStyle/>
          <a:p>
            <a:pPr eaLnBrk="1" hangingPunct="1"/>
            <a:r>
              <a:rPr lang="it-IT" altLang="it-IT" sz="2600"/>
              <a:t>La prevalenza per il disturbo istrionico di personalità è intorno all’1,84%.</a:t>
            </a:r>
          </a:p>
          <a:p>
            <a:pPr eaLnBrk="1" hangingPunct="1"/>
            <a:r>
              <a:rPr lang="it-IT" altLang="it-IT" sz="2600"/>
              <a:t>Aspetti diagnostici correlati al genere</a:t>
            </a:r>
          </a:p>
          <a:p>
            <a:pPr eaLnBrk="1" hangingPunct="1">
              <a:buFont typeface="Arial" charset="0"/>
              <a:buNone/>
            </a:pPr>
            <a:r>
              <a:rPr lang="it-IT" altLang="it-IT" sz="2600"/>
              <a:t>     Negli ambienti clinici questo disturbo è stato diagnosticato più frequentemente nelle femmine.</a:t>
            </a:r>
          </a:p>
        </p:txBody>
      </p:sp>
      <p:sp>
        <p:nvSpPr>
          <p:cNvPr id="9219"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Istrionico di Personalità</a:t>
            </a:r>
          </a:p>
        </p:txBody>
      </p:sp>
    </p:spTree>
    <p:extLst>
      <p:ext uri="{BB962C8B-B14F-4D97-AF65-F5344CB8AC3E}">
        <p14:creationId xmlns:p14="http://schemas.microsoft.com/office/powerpoint/2010/main" val="3378495281"/>
      </p:ext>
    </p:extLst>
  </p:cSld>
  <p:clrMapOvr>
    <a:masterClrMapping/>
  </p:clrMapOvr>
</p:sld>
</file>

<file path=ppt/slides/slide14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egnaposto contenuto 1"/>
          <p:cNvSpPr>
            <a:spLocks noGrp="1"/>
          </p:cNvSpPr>
          <p:nvPr>
            <p:ph idx="1"/>
          </p:nvPr>
        </p:nvSpPr>
        <p:spPr>
          <a:xfrm>
            <a:off x="457200" y="1857375"/>
            <a:ext cx="8229600" cy="4268788"/>
          </a:xfrm>
        </p:spPr>
        <p:txBody>
          <a:bodyPr/>
          <a:lstStyle/>
          <a:p>
            <a:pPr eaLnBrk="1" hangingPunct="1"/>
            <a:r>
              <a:rPr lang="it-IT" altLang="it-IT" sz="2600"/>
              <a:t>Il disturbo istrionico di personalità condivide con il disturbo borderline di personalità la ricerca di attenzione, il comportamento manipolativo e l’emotività rapidamente mutevole, ma si distingue per l’assenza di autodistruttività, rotture rabbiose delle relazioni stretti, sentimenti cronici di vuoto e disturbo dell’identità. </a:t>
            </a:r>
          </a:p>
        </p:txBody>
      </p:sp>
      <p:sp>
        <p:nvSpPr>
          <p:cNvPr id="10243"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Istrionico di Personalità</a:t>
            </a:r>
          </a:p>
        </p:txBody>
      </p:sp>
    </p:spTree>
    <p:extLst>
      <p:ext uri="{BB962C8B-B14F-4D97-AF65-F5344CB8AC3E}">
        <p14:creationId xmlns:p14="http://schemas.microsoft.com/office/powerpoint/2010/main" val="1065094168"/>
      </p:ext>
    </p:extLst>
  </p:cSld>
  <p:clrMapOvr>
    <a:masterClrMapping/>
  </p:clrMapOvr>
</p:sld>
</file>

<file path=ppt/slides/slide14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egnaposto contenuto 1"/>
          <p:cNvSpPr>
            <a:spLocks noGrp="1"/>
          </p:cNvSpPr>
          <p:nvPr>
            <p:ph idx="1"/>
          </p:nvPr>
        </p:nvSpPr>
        <p:spPr>
          <a:xfrm>
            <a:off x="457200" y="1857375"/>
            <a:ext cx="8229600" cy="4268788"/>
          </a:xfrm>
        </p:spPr>
        <p:txBody>
          <a:bodyPr/>
          <a:lstStyle/>
          <a:p>
            <a:pPr eaLnBrk="1" hangingPunct="1"/>
            <a:r>
              <a:rPr lang="it-IT" altLang="it-IT" sz="2600"/>
              <a:t>Anche gli individui con disturbo antisociale di personalità sono caratterizzati da una tendenza a essere impulsivi, superficiali, alla ricerca di situazioni eccitanti, spericolati, seduttivi e manipolativi, ma sono manipolativi per ottenere vantaggio, potere o qualche altra gratificazione materiale, non accudimento. Inoltre gli individui con disturbo istrionico di personalità tendono a essere più esagerati nelle reazioni emotive e, in genere, non assumono comportamenti antisociali.</a:t>
            </a:r>
          </a:p>
        </p:txBody>
      </p:sp>
      <p:sp>
        <p:nvSpPr>
          <p:cNvPr id="11267"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Istrionico di Personalità</a:t>
            </a:r>
          </a:p>
        </p:txBody>
      </p:sp>
    </p:spTree>
    <p:extLst>
      <p:ext uri="{BB962C8B-B14F-4D97-AF65-F5344CB8AC3E}">
        <p14:creationId xmlns:p14="http://schemas.microsoft.com/office/powerpoint/2010/main" val="2601584649"/>
      </p:ext>
    </p:extLst>
  </p:cSld>
  <p:clrMapOvr>
    <a:masterClrMapping/>
  </p:clrMapOvr>
</p:sld>
</file>

<file path=ppt/slides/slide1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egnaposto contenuto 1"/>
          <p:cNvSpPr>
            <a:spLocks noGrp="1"/>
          </p:cNvSpPr>
          <p:nvPr>
            <p:ph idx="1"/>
          </p:nvPr>
        </p:nvSpPr>
        <p:spPr>
          <a:xfrm>
            <a:off x="457200" y="1857375"/>
            <a:ext cx="8229600" cy="4268788"/>
          </a:xfrm>
        </p:spPr>
        <p:txBody>
          <a:bodyPr/>
          <a:lstStyle/>
          <a:p>
            <a:pPr eaLnBrk="1" hangingPunct="1"/>
            <a:r>
              <a:rPr lang="it-IT" altLang="it-IT" sz="2600"/>
              <a:t>Sebbene anche gli individui con disturbo narcisistico di personalità desiderino l’attenzione degli altri, di solito pretendono lodi per la loro “superiorità” e non sono disposti ad apparire fragili o dipendenti se questo serve a ottenere l’attenzione. Possono anche loro esagerare l’intimità delle relazioni con altre persone, ma tendono ad enfatizzare lo status di “vip” o la ricchezza degli amici. </a:t>
            </a:r>
          </a:p>
          <a:p>
            <a:pPr eaLnBrk="1" hangingPunct="1"/>
            <a:r>
              <a:rPr lang="it-IT" altLang="it-IT" sz="2600"/>
              <a:t>Nel disturbo dipendente di personalità l’individuo dipende in modo eccessivo dagli altri per lodi e guida, ma mancano le caratteristiche emotive appariscenti.</a:t>
            </a:r>
          </a:p>
        </p:txBody>
      </p:sp>
      <p:sp>
        <p:nvSpPr>
          <p:cNvPr id="12291"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Istrionico di Personalità</a:t>
            </a:r>
          </a:p>
        </p:txBody>
      </p:sp>
    </p:spTree>
    <p:extLst>
      <p:ext uri="{BB962C8B-B14F-4D97-AF65-F5344CB8AC3E}">
        <p14:creationId xmlns:p14="http://schemas.microsoft.com/office/powerpoint/2010/main" val="1360771133"/>
      </p:ext>
    </p:extLst>
  </p:cSld>
  <p:clrMapOvr>
    <a:masterClrMapping/>
  </p:clrMapOvr>
</p:sld>
</file>

<file path=ppt/slides/slide14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2130425"/>
            <a:ext cx="7772400" cy="2155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altLang="it-IT" sz="2800">
                <a:latin typeface="Tahoma" pitchFamily="32" charset="0"/>
                <a:cs typeface="Tahoma" pitchFamily="32" charset="0"/>
              </a:rPr>
              <a:t>DISTURBI DI PERSONALITÀ CLUSTER B</a:t>
            </a:r>
            <a:br>
              <a:rPr altLang="it-IT">
                <a:latin typeface="Tahoma" pitchFamily="32" charset="0"/>
                <a:cs typeface="Tahoma" pitchFamily="32" charset="0"/>
              </a:rPr>
            </a:br>
            <a:r>
              <a:rPr altLang="it-IT">
                <a:latin typeface="Tahoma" pitchFamily="32" charset="0"/>
                <a:cs typeface="Tahoma" pitchFamily="32" charset="0"/>
              </a:rPr>
              <a:t>Disturbo Narcisistico di Personalità</a:t>
            </a:r>
            <a:br>
              <a:rPr altLang="it-IT">
                <a:latin typeface="Tahoma" pitchFamily="32" charset="0"/>
                <a:cs typeface="Tahoma" pitchFamily="32" charset="0"/>
              </a:rPr>
            </a:br>
            <a:r>
              <a:rPr altLang="it-IT" sz="2800">
                <a:latin typeface="Tahoma" pitchFamily="32" charset="0"/>
                <a:cs typeface="Tahoma" pitchFamily="32" charset="0"/>
              </a:rPr>
              <a:t>Aspetti generali</a:t>
            </a:r>
            <a:endParaRPr altLang="it-IT">
              <a:latin typeface="Tahoma" pitchFamily="32" charset="0"/>
              <a:cs typeface="Tahoma" pitchFamily="32" charset="0"/>
            </a:endParaRPr>
          </a:p>
        </p:txBody>
      </p:sp>
      <p:sp>
        <p:nvSpPr>
          <p:cNvPr id="8" name="Sottotitolo 7"/>
          <p:cNvSpPr>
            <a:spLocks noGrp="1"/>
          </p:cNvSpPr>
          <p:nvPr>
            <p:ph type="subTitle" idx="1"/>
          </p:nvPr>
        </p:nvSpPr>
        <p:spPr>
          <a:xfrm>
            <a:off x="1371600" y="4748213"/>
            <a:ext cx="6400800" cy="1752600"/>
          </a:xfrm>
        </p:spPr>
        <p:txBody>
          <a:bodyPr/>
          <a:lstStyle/>
          <a:p>
            <a:pPr eaLnBrk="1" hangingPunct="1">
              <a:defRPr/>
            </a:pPr>
            <a:r>
              <a:rPr lang="it-IT" dirty="0"/>
              <a:t>Lezione 59 - 3</a:t>
            </a:r>
          </a:p>
        </p:txBody>
      </p:sp>
    </p:spTree>
    <p:extLst>
      <p:ext uri="{BB962C8B-B14F-4D97-AF65-F5344CB8AC3E}">
        <p14:creationId xmlns:p14="http://schemas.microsoft.com/office/powerpoint/2010/main" val="2482146214"/>
      </p:ext>
    </p:extLst>
  </p:cSld>
  <p:clrMapOvr>
    <a:masterClrMapping/>
  </p:clrMapOvr>
</p:sld>
</file>

<file path=ppt/slides/slide14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egnaposto contenuto 1"/>
          <p:cNvSpPr>
            <a:spLocks noGrp="1"/>
          </p:cNvSpPr>
          <p:nvPr>
            <p:ph idx="1"/>
          </p:nvPr>
        </p:nvSpPr>
        <p:spPr>
          <a:xfrm>
            <a:off x="457200" y="1857375"/>
            <a:ext cx="8229600" cy="4643438"/>
          </a:xfrm>
        </p:spPr>
        <p:txBody>
          <a:bodyPr/>
          <a:lstStyle/>
          <a:p>
            <a:pPr eaLnBrk="1" hangingPunct="1"/>
            <a:r>
              <a:rPr lang="it-IT" altLang="it-IT" sz="2600"/>
              <a:t>La caratteristica essenziale del disturbo narcisistico di personalità è un pattern pervasivo di grandiosità, necessità di ammirazione e mancanza di empatia, che inizia entro la prima età adulta ed è presente in svariati contesti.</a:t>
            </a:r>
          </a:p>
          <a:p>
            <a:pPr eaLnBrk="1" hangingPunct="1"/>
            <a:r>
              <a:rPr lang="it-IT" altLang="it-IT" sz="2600"/>
              <a:t>Gli individui con questo disturbo hanno un senso grandioso di importanza. Spesso appaiono presuntuosi poiché tendono a sovrastimare le proprie capacità, e in questo giudizio esagerato dei propri talenti è implicita una sottostima (svalutazione) dei contributi di altri. </a:t>
            </a:r>
          </a:p>
        </p:txBody>
      </p:sp>
      <p:sp>
        <p:nvSpPr>
          <p:cNvPr id="3075"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Narcisistico di Personalità</a:t>
            </a:r>
          </a:p>
        </p:txBody>
      </p:sp>
    </p:spTree>
    <p:extLst>
      <p:ext uri="{BB962C8B-B14F-4D97-AF65-F5344CB8AC3E}">
        <p14:creationId xmlns:p14="http://schemas.microsoft.com/office/powerpoint/2010/main" val="353959425"/>
      </p:ext>
    </p:extLst>
  </p:cSld>
  <p:clrMapOvr>
    <a:masterClrMapping/>
  </p:clrMapOvr>
</p:sld>
</file>

<file path=ppt/slides/slide14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idx="1"/>
          </p:nvPr>
        </p:nvSpPr>
        <p:spPr>
          <a:xfrm>
            <a:off x="457200" y="1785938"/>
            <a:ext cx="8229600" cy="4643437"/>
          </a:xfrm>
        </p:spPr>
        <p:txBody>
          <a:bodyPr/>
          <a:lstStyle/>
          <a:p>
            <a:pPr eaLnBrk="1" hangingPunct="1"/>
            <a:r>
              <a:rPr lang="it-IT" altLang="it-IT" sz="2400"/>
              <a:t>Sono spesso assorbiti da fantasie di successo, potere, fascino, bellezza illimitati, o di amore ideale. Si paragonano abitualmente a persone famose o privilegiate.</a:t>
            </a:r>
          </a:p>
          <a:p>
            <a:pPr eaLnBrk="1" hangingPunct="1"/>
            <a:r>
              <a:rPr lang="it-IT" altLang="it-IT" sz="2400"/>
              <a:t>Ritengono di essere superiori, speciali o unici e si aspettano di essere riconosciuti come tali, sorprendendosi quando non ricevono le lodi che sentono di meritare. Credono di avere necessità al di fuori della comprensione delle persone comuni e tendono a sentirsi capiti solo da persone speciali o di classe sociale elevata; la loro autostima viene aumentata dal valore idealizzato che attribuiscono alle persone che frequentano, a cui spesso attribuiscono qualità di “unico”, “perfetto” o “dotato di talento”. </a:t>
            </a:r>
          </a:p>
        </p:txBody>
      </p:sp>
      <p:sp>
        <p:nvSpPr>
          <p:cNvPr id="4099"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Narcisistico di Personalità</a:t>
            </a:r>
          </a:p>
        </p:txBody>
      </p:sp>
    </p:spTree>
    <p:extLst>
      <p:ext uri="{BB962C8B-B14F-4D97-AF65-F5344CB8AC3E}">
        <p14:creationId xmlns:p14="http://schemas.microsoft.com/office/powerpoint/2010/main" val="3323650647"/>
      </p:ext>
    </p:extLst>
  </p:cSld>
  <p:clrMapOvr>
    <a:masterClrMapping/>
  </p:clrMapOvr>
</p:sld>
</file>

<file path=ppt/slides/slide14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egnaposto contenuto 1"/>
          <p:cNvSpPr>
            <a:spLocks noGrp="1"/>
          </p:cNvSpPr>
          <p:nvPr>
            <p:ph idx="1"/>
          </p:nvPr>
        </p:nvSpPr>
        <p:spPr>
          <a:xfrm>
            <a:off x="457200" y="1714500"/>
            <a:ext cx="8229600" cy="5000625"/>
          </a:xfrm>
        </p:spPr>
        <p:txBody>
          <a:bodyPr/>
          <a:lstStyle/>
          <a:p>
            <a:pPr eaLnBrk="1" hangingPunct="1"/>
            <a:r>
              <a:rPr lang="it-IT" altLang="it-IT" sz="2500"/>
              <a:t>Richiedono spesso eccessiva ammirazione. L’autostima è molto fragile e la preoccupazione di essere giudicati dagli altri li porta spesso a una necessità costante di attenzione, ammirazione e ricerca di complimenti. </a:t>
            </a:r>
          </a:p>
          <a:p>
            <a:pPr eaLnBrk="1" hangingPunct="1"/>
            <a:r>
              <a:rPr lang="it-IT" altLang="it-IT" sz="2500"/>
              <a:t>Nella loro irragionevole aspettativa di speciali trattamenti di favore è evidente un senso di diritto. Si aspettano di venire soddisfatti e provano stupore e rabbia quando non accade. Questo senso di diritto, insieme alla mancanza di sensibilità per i desideri e le necessità degli altri, può sfociare nello sfruttamento altrui. Tendono a stringere amicizie o relazioni sentimentali solo se sembra che l’altra persona possa favorire i loro propositi o aumentare la loro autostima.</a:t>
            </a:r>
          </a:p>
        </p:txBody>
      </p:sp>
      <p:sp>
        <p:nvSpPr>
          <p:cNvPr id="5123"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Narcisistico di Personalità</a:t>
            </a:r>
          </a:p>
        </p:txBody>
      </p:sp>
    </p:spTree>
    <p:extLst>
      <p:ext uri="{BB962C8B-B14F-4D97-AF65-F5344CB8AC3E}">
        <p14:creationId xmlns:p14="http://schemas.microsoft.com/office/powerpoint/2010/main" val="904979239"/>
      </p:ext>
    </p:extLst>
  </p:cSld>
  <p:clrMapOvr>
    <a:masterClrMapping/>
  </p:clrMapOvr>
</p:sld>
</file>

<file path=ppt/slides/slide14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egnaposto contenuto 1"/>
          <p:cNvSpPr>
            <a:spLocks noGrp="1"/>
          </p:cNvSpPr>
          <p:nvPr>
            <p:ph idx="1"/>
          </p:nvPr>
        </p:nvSpPr>
        <p:spPr>
          <a:xfrm>
            <a:off x="457200" y="1857375"/>
            <a:ext cx="8229600" cy="5000625"/>
          </a:xfrm>
        </p:spPr>
        <p:txBody>
          <a:bodyPr/>
          <a:lstStyle/>
          <a:p>
            <a:pPr eaLnBrk="1" hangingPunct="1"/>
            <a:r>
              <a:rPr lang="it-IT" altLang="it-IT" sz="2500"/>
              <a:t>Generalmente mancano di empatia e faticano a riconoscere i desideri, le esperienze soggettive e i sentimenti altrui. Discutono le proprie preoccupazioni abitualmente con dettagli inappropriati e prolissi, mentre non riescono a riconoscere che anche gli altri hanno sentimenti e necessità, manifestando impazienza verso chi parla dei propri problemi. Tendono a non curarsi del dolore che possono infliggere le loro osservazioni (per es. vantarsi della propria salute di fronte a chi è malato).                                                                               E, nel momento in cui riconoscono i bisogni, i desideri o i sentimenti degli altri, possono vederli in modo denigratorio, come segni di debolezza o vulnerabilità. </a:t>
            </a:r>
          </a:p>
        </p:txBody>
      </p:sp>
      <p:sp>
        <p:nvSpPr>
          <p:cNvPr id="6147"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Narcisistico di Personalità</a:t>
            </a:r>
          </a:p>
        </p:txBody>
      </p:sp>
    </p:spTree>
    <p:extLst>
      <p:ext uri="{BB962C8B-B14F-4D97-AF65-F5344CB8AC3E}">
        <p14:creationId xmlns:p14="http://schemas.microsoft.com/office/powerpoint/2010/main" val="776367658"/>
      </p:ext>
    </p:extLst>
  </p:cSld>
  <p:clrMapOvr>
    <a:masterClrMapping/>
  </p:clrMapOvr>
</p:sld>
</file>

<file path=ppt/slides/slide14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contenuto 1"/>
          <p:cNvSpPr>
            <a:spLocks noGrp="1"/>
          </p:cNvSpPr>
          <p:nvPr>
            <p:ph idx="1"/>
          </p:nvPr>
        </p:nvSpPr>
        <p:spPr>
          <a:xfrm>
            <a:off x="457200" y="1857375"/>
            <a:ext cx="8229600" cy="5000625"/>
          </a:xfrm>
        </p:spPr>
        <p:txBody>
          <a:bodyPr/>
          <a:lstStyle/>
          <a:p>
            <a:pPr eaLnBrk="1" hangingPunct="1"/>
            <a:r>
              <a:rPr lang="it-IT" altLang="it-IT" sz="2500"/>
              <a:t>Questi individui sono spesso invidiosi degli altri o credono che gli altri siano invidiosi di loro. Possono invidiare successi e proprietà, ritenendo di meritare di più quei risultati, quell’ammirazione o quei privilegi. Possono svalutare i contributi altrui, soprattutto se vengono riconosciuti. </a:t>
            </a:r>
          </a:p>
          <a:p>
            <a:pPr eaLnBrk="1" hangingPunct="1"/>
            <a:r>
              <a:rPr lang="it-IT" altLang="it-IT" sz="2500"/>
              <a:t>Manifestano comportamenti arroganti e presuntuosi, atteggiamenti snob o condiscendenti (per es, lamentandosi della “stupidità” di un cameriere maldestro).</a:t>
            </a:r>
          </a:p>
          <a:p>
            <a:pPr eaLnBrk="1" hangingPunct="1"/>
            <a:endParaRPr lang="it-IT" altLang="it-IT" sz="2500"/>
          </a:p>
        </p:txBody>
      </p:sp>
      <p:sp>
        <p:nvSpPr>
          <p:cNvPr id="7171"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Narcisistico di Personalità</a:t>
            </a:r>
          </a:p>
        </p:txBody>
      </p:sp>
    </p:spTree>
    <p:extLst>
      <p:ext uri="{BB962C8B-B14F-4D97-AF65-F5344CB8AC3E}">
        <p14:creationId xmlns:p14="http://schemas.microsoft.com/office/powerpoint/2010/main" val="239772346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I </a:t>
            </a:r>
            <a:r>
              <a:rPr lang="en-US" dirty="0" err="1"/>
              <a:t>sintomi</a:t>
            </a:r>
            <a:r>
              <a:rPr lang="en-US" dirty="0"/>
              <a:t> non </a:t>
            </a:r>
            <a:r>
              <a:rPr lang="en-US" dirty="0" err="1"/>
              <a:t>sono</a:t>
            </a:r>
            <a:r>
              <a:rPr lang="en-US" dirty="0"/>
              <a:t> </a:t>
            </a:r>
            <a:r>
              <a:rPr lang="en-US" dirty="0" err="1"/>
              <a:t>soltanto</a:t>
            </a:r>
            <a:r>
              <a:rPr lang="en-US" dirty="0"/>
              <a:t> </a:t>
            </a:r>
            <a:r>
              <a:rPr lang="en-US" dirty="0" err="1"/>
              <a:t>una</a:t>
            </a:r>
            <a:r>
              <a:rPr lang="en-US" dirty="0"/>
              <a:t> </a:t>
            </a:r>
            <a:r>
              <a:rPr lang="en-US" dirty="0" err="1"/>
              <a:t>manifestazione</a:t>
            </a:r>
            <a:r>
              <a:rPr lang="en-US" dirty="0"/>
              <a:t> di </a:t>
            </a:r>
            <a:r>
              <a:rPr lang="en-US" dirty="0" err="1"/>
              <a:t>comportamento</a:t>
            </a:r>
            <a:r>
              <a:rPr lang="en-US" dirty="0"/>
              <a:t> </a:t>
            </a:r>
            <a:r>
              <a:rPr lang="en-US" dirty="0" err="1"/>
              <a:t>oppo­sitivo</a:t>
            </a:r>
            <a:r>
              <a:rPr lang="en-US" dirty="0"/>
              <a:t>, </a:t>
            </a:r>
            <a:r>
              <a:rPr lang="en-US" dirty="0" err="1"/>
              <a:t>sfida</a:t>
            </a:r>
            <a:r>
              <a:rPr lang="en-US" dirty="0"/>
              <a:t>, </a:t>
            </a:r>
            <a:r>
              <a:rPr lang="en-US" dirty="0" err="1"/>
              <a:t>ostilita</a:t>
            </a:r>
            <a:r>
              <a:rPr lang="en-US" dirty="0"/>
              <a:t> o </a:t>
            </a:r>
            <a:r>
              <a:rPr lang="en-US" dirty="0" err="1"/>
              <a:t>incapacita</a:t>
            </a:r>
            <a:r>
              <a:rPr lang="en-US" dirty="0"/>
              <a:t> di </a:t>
            </a:r>
            <a:r>
              <a:rPr lang="en-US" dirty="0" err="1"/>
              <a:t>comprendere</a:t>
            </a:r>
            <a:r>
              <a:rPr lang="en-US" dirty="0"/>
              <a:t> I </a:t>
            </a:r>
            <a:r>
              <a:rPr lang="en-US" dirty="0" err="1"/>
              <a:t>compiti</a:t>
            </a:r>
            <a:r>
              <a:rPr lang="en-US" dirty="0"/>
              <a:t> o le </a:t>
            </a:r>
            <a:r>
              <a:rPr lang="en-US" dirty="0" err="1"/>
              <a:t>istruzioni</a:t>
            </a:r>
            <a:r>
              <a:rPr lang="en-US" dirty="0"/>
              <a:t>. In </a:t>
            </a:r>
            <a:r>
              <a:rPr lang="en-US" dirty="0" err="1"/>
              <a:t>altre</a:t>
            </a:r>
            <a:r>
              <a:rPr lang="en-US" dirty="0"/>
              <a:t> parole, non </a:t>
            </a:r>
            <a:r>
              <a:rPr lang="en-US" dirty="0" err="1"/>
              <a:t>si</a:t>
            </a:r>
            <a:r>
              <a:rPr lang="en-US" dirty="0"/>
              <a:t> </a:t>
            </a:r>
            <a:r>
              <a:rPr lang="en-US" dirty="0" err="1"/>
              <a:t>tratta</a:t>
            </a:r>
            <a:r>
              <a:rPr lang="en-US" dirty="0"/>
              <a:t> solo di bambini </a:t>
            </a:r>
            <a:r>
              <a:rPr lang="en-US" dirty="0" err="1"/>
              <a:t>vivaci</a:t>
            </a:r>
            <a:r>
              <a:rPr lang="en-US" dirty="0"/>
              <a:t> o </a:t>
            </a:r>
            <a:r>
              <a:rPr lang="en-US" dirty="0" err="1"/>
              <a:t>capricciosi</a:t>
            </a:r>
            <a:r>
              <a:rPr lang="en-US" dirty="0"/>
              <a:t>. Il </a:t>
            </a:r>
            <a:r>
              <a:rPr lang="en-US" dirty="0" err="1"/>
              <a:t>loro</a:t>
            </a:r>
            <a:r>
              <a:rPr lang="en-US" dirty="0"/>
              <a:t> </a:t>
            </a:r>
            <a:r>
              <a:rPr lang="en-US" dirty="0" err="1"/>
              <a:t>disturbo</a:t>
            </a:r>
            <a:r>
              <a:rPr lang="en-US" dirty="0"/>
              <a:t> </a:t>
            </a:r>
            <a:r>
              <a:rPr lang="en-US" dirty="0" err="1"/>
              <a:t>interferisce</a:t>
            </a:r>
            <a:r>
              <a:rPr lang="en-US" dirty="0"/>
              <a:t> in </a:t>
            </a:r>
            <a:r>
              <a:rPr lang="en-US" dirty="0" err="1"/>
              <a:t>modo</a:t>
            </a:r>
            <a:r>
              <a:rPr lang="en-US" dirty="0"/>
              <a:t> </a:t>
            </a:r>
            <a:r>
              <a:rPr lang="en-US" dirty="0" err="1"/>
              <a:t>significativo</a:t>
            </a:r>
            <a:r>
              <a:rPr lang="en-US" dirty="0"/>
              <a:t> con la vita di </a:t>
            </a:r>
            <a:r>
              <a:rPr lang="en-US" dirty="0" err="1"/>
              <a:t>relazione</a:t>
            </a:r>
            <a:r>
              <a:rPr lang="en-US" dirty="0"/>
              <a:t>, con </a:t>
            </a:r>
            <a:r>
              <a:rPr lang="en-US" dirty="0" err="1"/>
              <a:t>l’apprendimento</a:t>
            </a:r>
            <a:r>
              <a:rPr lang="en-US" dirty="0"/>
              <a:t> </a:t>
            </a:r>
            <a:r>
              <a:rPr lang="en-US" dirty="0" err="1"/>
              <a:t>scolastico</a:t>
            </a:r>
            <a:r>
              <a:rPr lang="en-US" dirty="0"/>
              <a:t>, </a:t>
            </a:r>
            <a:r>
              <a:rPr lang="en-US" dirty="0" err="1"/>
              <a:t>ed</a:t>
            </a:r>
            <a:r>
              <a:rPr lang="en-US" dirty="0"/>
              <a:t> in </a:t>
            </a:r>
            <a:r>
              <a:rPr lang="en-US" dirty="0" err="1"/>
              <a:t>seguito</a:t>
            </a:r>
            <a:r>
              <a:rPr lang="en-US" dirty="0"/>
              <a:t> con la vita </a:t>
            </a:r>
            <a:r>
              <a:rPr lang="en-US" dirty="0" err="1"/>
              <a:t>lavorativa</a:t>
            </a:r>
            <a:r>
              <a:rPr lang="en-US" dirty="0"/>
              <a:t> e </a:t>
            </a:r>
            <a:r>
              <a:rPr lang="en-US" dirty="0" err="1"/>
              <a:t>familiare</a:t>
            </a:r>
            <a:r>
              <a:rPr lang="en-US" dirty="0"/>
              <a:t>. </a:t>
            </a:r>
          </a:p>
          <a:p>
            <a:pPr marL="0" lvl="0" indent="0">
              <a:buNone/>
            </a:pPr>
            <a:endParaRPr lang="it-IT" dirty="0"/>
          </a:p>
        </p:txBody>
      </p:sp>
    </p:spTree>
    <p:extLst>
      <p:ext uri="{BB962C8B-B14F-4D97-AF65-F5344CB8AC3E}">
        <p14:creationId xmlns:p14="http://schemas.microsoft.com/office/powerpoint/2010/main" val="2600767477"/>
      </p:ext>
    </p:extLst>
  </p:cSld>
  <p:clrMapOvr>
    <a:masterClrMapping/>
  </p:clrMapOvr>
</p:sld>
</file>

<file path=ppt/slides/slide14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egnaposto contenuto 1"/>
          <p:cNvSpPr>
            <a:spLocks noGrp="1"/>
          </p:cNvSpPr>
          <p:nvPr>
            <p:ph idx="1"/>
          </p:nvPr>
        </p:nvSpPr>
        <p:spPr>
          <a:xfrm>
            <a:off x="457200" y="1785938"/>
            <a:ext cx="8229600" cy="5000625"/>
          </a:xfrm>
        </p:spPr>
        <p:txBody>
          <a:bodyPr/>
          <a:lstStyle/>
          <a:p>
            <a:pPr eaLnBrk="1" hangingPunct="1"/>
            <a:r>
              <a:rPr lang="it-IT" altLang="it-IT" sz="2500"/>
              <a:t>L’autostima vulnerabile li rende sensibili alle “ferite” dovute a critiche o frustrazione, che possono lasciarli umiliati e svuotati o farli reagire con sdegno, rabbia, o contrattaccare con insolenza. Tali esperienze spesso conducono a ritiro sociale, o a un’umiltà che può mascherare grandiosità. </a:t>
            </a:r>
          </a:p>
          <a:p>
            <a:pPr eaLnBrk="1" hangingPunct="1"/>
            <a:r>
              <a:rPr lang="it-IT" altLang="it-IT" sz="2500"/>
              <a:t>Le relazioni interpersonali sono compromesse dai problemi derivanti dalle pretese, dalla necessità di ammirazione, e dal disinteresse per gli altri.  Sul lavoro l’ambizione e la sicurezza possano portarli a risultati elevati, ma le prestazioni possono essere distrutte dall’intolleranza alla critica o alla sconfitta. Tendono ad evitare situazioni competitive in cui è possibile una sconfitta. </a:t>
            </a:r>
          </a:p>
        </p:txBody>
      </p:sp>
      <p:sp>
        <p:nvSpPr>
          <p:cNvPr id="8195"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Narcisistico di Personalità</a:t>
            </a:r>
          </a:p>
        </p:txBody>
      </p:sp>
    </p:spTree>
    <p:extLst>
      <p:ext uri="{BB962C8B-B14F-4D97-AF65-F5344CB8AC3E}">
        <p14:creationId xmlns:p14="http://schemas.microsoft.com/office/powerpoint/2010/main" val="2136560140"/>
      </p:ext>
    </p:extLst>
  </p:cSld>
  <p:clrMapOvr>
    <a:masterClrMapping/>
  </p:clrMapOvr>
</p:sld>
</file>

<file path=ppt/slides/slide14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contenuto 1"/>
          <p:cNvSpPr>
            <a:spLocks noGrp="1"/>
          </p:cNvSpPr>
          <p:nvPr>
            <p:ph idx="1"/>
          </p:nvPr>
        </p:nvSpPr>
        <p:spPr>
          <a:xfrm>
            <a:off x="457200" y="1857375"/>
            <a:ext cx="8229600" cy="4268788"/>
          </a:xfrm>
        </p:spPr>
        <p:txBody>
          <a:bodyPr/>
          <a:lstStyle/>
          <a:p>
            <a:pPr eaLnBrk="1" hangingPunct="1"/>
            <a:r>
              <a:rPr lang="it-IT" altLang="it-IT" sz="2500"/>
              <a:t>La prevalenza del disturbo narcisistico di personalità  è compresa tra 0 e 6,2%.</a:t>
            </a:r>
          </a:p>
          <a:p>
            <a:pPr eaLnBrk="1" hangingPunct="1"/>
            <a:r>
              <a:rPr lang="it-IT" altLang="it-IT" sz="2500"/>
              <a:t>Aspetti diagnostici correlati al genere</a:t>
            </a:r>
          </a:p>
          <a:p>
            <a:pPr eaLnBrk="1" hangingPunct="1">
              <a:buFont typeface="Arial" charset="0"/>
              <a:buNone/>
            </a:pPr>
            <a:r>
              <a:rPr lang="it-IT" altLang="it-IT" sz="2500"/>
              <a:t>     II 50-75% degli individui diagnosticati con disturbo narcisistico di personalità sono maschi.</a:t>
            </a:r>
          </a:p>
        </p:txBody>
      </p:sp>
      <p:sp>
        <p:nvSpPr>
          <p:cNvPr id="9219"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Narcisistico di Personalità</a:t>
            </a:r>
          </a:p>
        </p:txBody>
      </p:sp>
    </p:spTree>
    <p:extLst>
      <p:ext uri="{BB962C8B-B14F-4D97-AF65-F5344CB8AC3E}">
        <p14:creationId xmlns:p14="http://schemas.microsoft.com/office/powerpoint/2010/main" val="1518919769"/>
      </p:ext>
    </p:extLst>
  </p:cSld>
  <p:clrMapOvr>
    <a:masterClrMapping/>
  </p:clrMapOvr>
</p:sld>
</file>

<file path=ppt/slides/slide14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2130425"/>
            <a:ext cx="7772400" cy="2155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altLang="it-IT" sz="2800">
                <a:latin typeface="Tahoma" pitchFamily="32" charset="0"/>
                <a:cs typeface="Tahoma" pitchFamily="32" charset="0"/>
              </a:rPr>
              <a:t>DISTURBI DI PERSONALITÀ CLUSTER B</a:t>
            </a:r>
            <a:br>
              <a:rPr altLang="it-IT">
                <a:latin typeface="Tahoma" pitchFamily="32" charset="0"/>
                <a:cs typeface="Tahoma" pitchFamily="32" charset="0"/>
              </a:rPr>
            </a:br>
            <a:r>
              <a:rPr altLang="it-IT">
                <a:latin typeface="Tahoma" pitchFamily="32" charset="0"/>
                <a:cs typeface="Tahoma" pitchFamily="32" charset="0"/>
              </a:rPr>
              <a:t>Disturbo Narcisistico di Personalità</a:t>
            </a:r>
            <a:br>
              <a:rPr altLang="it-IT">
                <a:latin typeface="Tahoma" pitchFamily="32" charset="0"/>
                <a:cs typeface="Tahoma" pitchFamily="32" charset="0"/>
              </a:rPr>
            </a:br>
            <a:r>
              <a:rPr altLang="it-IT" sz="2800">
                <a:latin typeface="Tahoma" pitchFamily="32" charset="0"/>
                <a:cs typeface="Tahoma" pitchFamily="32" charset="0"/>
              </a:rPr>
              <a:t>Diagnosi differenziale</a:t>
            </a:r>
            <a:endParaRPr altLang="it-IT">
              <a:latin typeface="Tahoma" pitchFamily="32" charset="0"/>
              <a:cs typeface="Tahoma" pitchFamily="32" charset="0"/>
            </a:endParaRPr>
          </a:p>
        </p:txBody>
      </p:sp>
      <p:sp>
        <p:nvSpPr>
          <p:cNvPr id="8" name="Sottotitolo 7"/>
          <p:cNvSpPr>
            <a:spLocks noGrp="1"/>
          </p:cNvSpPr>
          <p:nvPr>
            <p:ph type="subTitle" idx="1"/>
          </p:nvPr>
        </p:nvSpPr>
        <p:spPr>
          <a:xfrm>
            <a:off x="1371600" y="4748213"/>
            <a:ext cx="6400800" cy="1752600"/>
          </a:xfrm>
        </p:spPr>
        <p:txBody>
          <a:bodyPr/>
          <a:lstStyle/>
          <a:p>
            <a:pPr eaLnBrk="1" hangingPunct="1">
              <a:defRPr/>
            </a:pPr>
            <a:r>
              <a:rPr lang="it-IT"/>
              <a:t>Lezione 59 -4</a:t>
            </a:r>
            <a:endParaRPr lang="it-IT" dirty="0"/>
          </a:p>
        </p:txBody>
      </p:sp>
    </p:spTree>
    <p:extLst>
      <p:ext uri="{BB962C8B-B14F-4D97-AF65-F5344CB8AC3E}">
        <p14:creationId xmlns:p14="http://schemas.microsoft.com/office/powerpoint/2010/main" val="3166026801"/>
      </p:ext>
    </p:extLst>
  </p:cSld>
  <p:clrMapOvr>
    <a:masterClrMapping/>
  </p:clrMapOvr>
</p:sld>
</file>

<file path=ppt/slides/slide14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egnaposto contenuto 1"/>
          <p:cNvSpPr>
            <a:spLocks noGrp="1"/>
          </p:cNvSpPr>
          <p:nvPr>
            <p:ph idx="1"/>
          </p:nvPr>
        </p:nvSpPr>
        <p:spPr>
          <a:xfrm>
            <a:off x="457200" y="1714500"/>
            <a:ext cx="8229600" cy="4643438"/>
          </a:xfrm>
        </p:spPr>
        <p:txBody>
          <a:bodyPr>
            <a:normAutofit lnSpcReduction="10000"/>
          </a:bodyPr>
          <a:lstStyle/>
          <a:p>
            <a:pPr eaLnBrk="1" hangingPunct="1"/>
            <a:r>
              <a:rPr lang="it-IT" altLang="it-IT" sz="2500"/>
              <a:t>I disturbi borderline, istrionico e narcisistico di personalità condividono la richiesta di molta attenzione, ma quelli con disturbo narcisistico di personalità hanno l’obiettivo di essere ammirati. </a:t>
            </a:r>
          </a:p>
          <a:p>
            <a:pPr eaLnBrk="1" hangingPunct="1"/>
            <a:r>
              <a:rPr lang="it-IT" altLang="it-IT" sz="2500"/>
              <a:t>La relativa stabilità dell’immagine di sé e mancanza di autodistruttività, impulsività e timore di abbandono possono aiutare a distinguere il disturbo narcisistico di personalità da quello borderline. </a:t>
            </a:r>
          </a:p>
          <a:p>
            <a:pPr eaLnBrk="1" hangingPunct="1"/>
            <a:r>
              <a:rPr lang="it-IT" altLang="it-IT" sz="2500"/>
              <a:t>Il disturbo narcisistico di personalità si distingue da quello istrionico per l’orgoglio esagerato per le proprie capacità, una relativa mancanza di manifestazioni emotive e il disprezzo per la sensibilità degli altri.</a:t>
            </a:r>
          </a:p>
        </p:txBody>
      </p:sp>
      <p:sp>
        <p:nvSpPr>
          <p:cNvPr id="3075"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Narcisistico di Personalità</a:t>
            </a:r>
          </a:p>
        </p:txBody>
      </p:sp>
    </p:spTree>
    <p:extLst>
      <p:ext uri="{BB962C8B-B14F-4D97-AF65-F5344CB8AC3E}">
        <p14:creationId xmlns:p14="http://schemas.microsoft.com/office/powerpoint/2010/main" val="2030907845"/>
      </p:ext>
    </p:extLst>
  </p:cSld>
  <p:clrMapOvr>
    <a:masterClrMapping/>
  </p:clrMapOvr>
</p:sld>
</file>

<file path=ppt/slides/slide14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idx="1"/>
          </p:nvPr>
        </p:nvSpPr>
        <p:spPr>
          <a:xfrm>
            <a:off x="457200" y="1857375"/>
            <a:ext cx="8229600" cy="4643438"/>
          </a:xfrm>
        </p:spPr>
        <p:txBody>
          <a:bodyPr/>
          <a:lstStyle/>
          <a:p>
            <a:pPr eaLnBrk="1" hangingPunct="1"/>
            <a:r>
              <a:rPr lang="it-IT" altLang="it-IT" sz="2500"/>
              <a:t>Gli individui con disturbi antisociale e narcisistico di personalità condividono una tendenza a essere disinvolti, superficiali, profittatori e non empatici. Ma il disturbo antisociale di personalità non comporta il bisogno dell’ammirazione e dell’invidia altrui, e gli individui con disturbo narcisistico di personalità di solito non sono impulsivi, aggressivi, disonesti, né hanno una storia di disturbo della condotta nell’infanzia o comportamento criminale nell’età adulta. </a:t>
            </a:r>
          </a:p>
        </p:txBody>
      </p:sp>
      <p:sp>
        <p:nvSpPr>
          <p:cNvPr id="4099"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Narcisistico di Personalità</a:t>
            </a:r>
          </a:p>
        </p:txBody>
      </p:sp>
    </p:spTree>
    <p:extLst>
      <p:ext uri="{BB962C8B-B14F-4D97-AF65-F5344CB8AC3E}">
        <p14:creationId xmlns:p14="http://schemas.microsoft.com/office/powerpoint/2010/main" val="2660017743"/>
      </p:ext>
    </p:extLst>
  </p:cSld>
  <p:clrMapOvr>
    <a:masterClrMapping/>
  </p:clrMapOvr>
</p:sld>
</file>

<file path=ppt/slides/slide14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egnaposto contenuto 1"/>
          <p:cNvSpPr>
            <a:spLocks noGrp="1"/>
          </p:cNvSpPr>
          <p:nvPr>
            <p:ph idx="1"/>
          </p:nvPr>
        </p:nvSpPr>
        <p:spPr>
          <a:xfrm>
            <a:off x="457200" y="1857375"/>
            <a:ext cx="8229600" cy="4429125"/>
          </a:xfrm>
        </p:spPr>
        <p:txBody>
          <a:bodyPr/>
          <a:lstStyle/>
          <a:p>
            <a:pPr eaLnBrk="1" hangingPunct="1"/>
            <a:r>
              <a:rPr lang="it-IT" altLang="it-IT" sz="2400"/>
              <a:t>Nei disturbi narcisistico e ossessivo-compulsivo di personalità l’individuo può manifestare un impegno perfezionistico e credere che gli altri non siano capaci di fare altrettanto bene. Ma nel disturbo ossessivo-compulsivo di personalità vi è la concomitante autocritica, ben lontano dal credere di avere raggiunto la perfezione. </a:t>
            </a:r>
          </a:p>
          <a:p>
            <a:pPr eaLnBrk="1" hangingPunct="1"/>
            <a:r>
              <a:rPr lang="it-IT" altLang="it-IT" sz="2400"/>
              <a:t>La sospettosità e il ritiro sociale di solito caratterizzano anche gli individui con disturbo schizotipico o paranoide di personalità. Negli individui con disturbo narcisistico di personalità però scaturiscono dal timore che siano rilevati imperfezioni o difetti.</a:t>
            </a:r>
          </a:p>
        </p:txBody>
      </p:sp>
      <p:sp>
        <p:nvSpPr>
          <p:cNvPr id="5123"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Narcisistico di Personalità</a:t>
            </a:r>
          </a:p>
        </p:txBody>
      </p:sp>
    </p:spTree>
    <p:extLst>
      <p:ext uri="{BB962C8B-B14F-4D97-AF65-F5344CB8AC3E}">
        <p14:creationId xmlns:p14="http://schemas.microsoft.com/office/powerpoint/2010/main" val="275856858"/>
      </p:ext>
    </p:extLst>
  </p:cSld>
  <p:clrMapOvr>
    <a:masterClrMapping/>
  </p:clrMapOvr>
</p:sld>
</file>

<file path=ppt/slides/slide14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it-IT" sz="2800" dirty="0"/>
              <a:t>DISTURBI </a:t>
            </a:r>
            <a:r>
              <a:rPr lang="it-IT" sz="2800" dirty="0" err="1"/>
              <a:t>DI</a:t>
            </a:r>
            <a:r>
              <a:rPr lang="it-IT" sz="2800" dirty="0"/>
              <a:t> PERSONALITÀ - CLUSTER C</a:t>
            </a:r>
            <a:br>
              <a:rPr/>
            </a:br>
            <a:r>
              <a:t>Disturbo Evitante di Personalità</a:t>
            </a:r>
            <a:br>
              <a:rPr/>
            </a:br>
            <a:r>
              <a:rPr sz="2800"/>
              <a:t>Aspetti generali</a:t>
            </a:r>
            <a:endParaRPr sz="2800" dirty="0"/>
          </a:p>
        </p:txBody>
      </p:sp>
      <p:sp>
        <p:nvSpPr>
          <p:cNvPr id="8" name="Sottotitolo 7"/>
          <p:cNvSpPr>
            <a:spLocks noGrp="1"/>
          </p:cNvSpPr>
          <p:nvPr>
            <p:ph type="subTitle" idx="1"/>
          </p:nvPr>
        </p:nvSpPr>
        <p:spPr>
          <a:xfrm>
            <a:off x="1371600" y="4533920"/>
            <a:ext cx="6400800" cy="1752600"/>
          </a:xfrm>
        </p:spPr>
        <p:txBody>
          <a:bodyPr/>
          <a:lstStyle/>
          <a:p>
            <a:pPr eaLnBrk="1" hangingPunct="1">
              <a:defRPr/>
            </a:pPr>
            <a:r>
              <a:rPr lang="it-IT" dirty="0"/>
              <a:t>Lezione 60 - 1</a:t>
            </a:r>
          </a:p>
        </p:txBody>
      </p:sp>
    </p:spTree>
    <p:extLst>
      <p:ext uri="{BB962C8B-B14F-4D97-AF65-F5344CB8AC3E}">
        <p14:creationId xmlns:p14="http://schemas.microsoft.com/office/powerpoint/2010/main" val="1204609442"/>
      </p:ext>
    </p:extLst>
  </p:cSld>
  <p:clrMapOvr>
    <a:masterClrMapping/>
  </p:clrMapOvr>
</p:sld>
</file>

<file path=ppt/slides/slide14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dirty="0"/>
              <a:t>La caratteristica essenziale del disturbo evitante di personalità è un pattern pervasivo di inibizione sociale, inadeguatezza e ipersensibilità al giudizio negativo, che inizia entro la prima età adulta ed è presente in svariati contesti.</a:t>
            </a:r>
          </a:p>
          <a:p>
            <a:r>
              <a:rPr lang="it-IT" sz="2600" dirty="0"/>
              <a:t>Gli individui con disturbo evitante di personalità sono riluttanti verso quelle attività lavorative che implicano un significativo contatto interpersonale per paura di venire criticati, disapprovati o rifiutati.</a:t>
            </a:r>
          </a:p>
        </p:txBody>
      </p:sp>
      <p:sp>
        <p:nvSpPr>
          <p:cNvPr id="3" name="Titolo 2"/>
          <p:cNvSpPr>
            <a:spLocks noGrp="1"/>
          </p:cNvSpPr>
          <p:nvPr>
            <p:ph type="title"/>
          </p:nvPr>
        </p:nvSpPr>
        <p:spPr/>
        <p:txBody>
          <a:bodyPr>
            <a:normAutofit fontScale="90000"/>
          </a:bodyPr>
          <a:lstStyle/>
          <a:p>
            <a:r>
              <a:t>Cluster C </a:t>
            </a:r>
            <a:r>
              <a:rPr lang="it-IT" dirty="0"/>
              <a:t>–</a:t>
            </a:r>
            <a:r>
              <a:t> Disturbo Evitante di Personalità</a:t>
            </a:r>
            <a:endParaRPr lang="it-IT" dirty="0"/>
          </a:p>
        </p:txBody>
      </p:sp>
    </p:spTree>
    <p:extLst>
      <p:ext uri="{BB962C8B-B14F-4D97-AF65-F5344CB8AC3E}">
        <p14:creationId xmlns:p14="http://schemas.microsoft.com/office/powerpoint/2010/main" val="1330456892"/>
      </p:ext>
    </p:extLst>
  </p:cSld>
  <p:clrMapOvr>
    <a:masterClrMapping/>
  </p:clrMapOvr>
</p:sld>
</file>

<file path=ppt/slides/slide14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dirty="0"/>
              <a:t>Evitano di entrare in relazione, a meno che non siano certi di piacere e di essere accettati senza critiche. Le altre persone sono ritenute critiche e disapprovanti finché non superano prove rigorose che dimostrano il loro supporto e accudimento.</a:t>
            </a:r>
          </a:p>
          <a:p>
            <a:r>
              <a:rPr lang="it-IT" sz="2600" dirty="0"/>
              <a:t>Anche l’intimità interpersonale è spesso limitata a causa del timore di esporsi, di essere ridicolizzati o umiliati,anche se vi è la capacità di stabilire relazioni intime nel momento in cui viene assicurata un’accettazione incondizionata.</a:t>
            </a:r>
          </a:p>
        </p:txBody>
      </p:sp>
      <p:sp>
        <p:nvSpPr>
          <p:cNvPr id="4" name="Titolo 2"/>
          <p:cNvSpPr>
            <a:spLocks noGrp="1"/>
          </p:cNvSpPr>
          <p:nvPr>
            <p:ph type="title"/>
          </p:nvPr>
        </p:nvSpPr>
        <p:spPr/>
        <p:txBody>
          <a:bodyPr>
            <a:normAutofit fontScale="90000"/>
          </a:bodyPr>
          <a:lstStyle/>
          <a:p>
            <a:r>
              <a:t>Cluster C </a:t>
            </a:r>
            <a:r>
              <a:rPr lang="it-IT" dirty="0"/>
              <a:t>–</a:t>
            </a:r>
            <a:r>
              <a:t> Disturbo Evitante di Personalità</a:t>
            </a:r>
            <a:endParaRPr lang="it-IT" dirty="0"/>
          </a:p>
        </p:txBody>
      </p:sp>
    </p:spTree>
    <p:extLst>
      <p:ext uri="{BB962C8B-B14F-4D97-AF65-F5344CB8AC3E}">
        <p14:creationId xmlns:p14="http://schemas.microsoft.com/office/powerpoint/2010/main" val="2567015559"/>
      </p:ext>
    </p:extLst>
  </p:cSld>
  <p:clrMapOvr>
    <a:masterClrMapping/>
  </p:clrMapOvr>
</p:sld>
</file>

<file path=ppt/slides/slide14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57364"/>
            <a:ext cx="8329642" cy="5000636"/>
          </a:xfrm>
        </p:spPr>
        <p:txBody>
          <a:bodyPr/>
          <a:lstStyle/>
          <a:p>
            <a:r>
              <a:rPr lang="it-IT" sz="2600" dirty="0"/>
              <a:t>Preoccupati della critica o del rifiuto in situazioni sociali, possono essere particolarmente sensibili  nel percepire le reazioni altrui e, di fronte ad una leggera critica, possono sentirsi profondamente feriti. Tendono a mostrarsi timidi, inibiti fino ad essere invisibili, nel timore che una qualsiasi attenzione porti all’umiliazione o al rifiuto.  </a:t>
            </a:r>
          </a:p>
          <a:p>
            <a:r>
              <a:rPr lang="it-IT" sz="2600" dirty="0"/>
              <a:t>Si sentono inadeguati e hanno una bassa autostima. Quando interagiscono con estranei sono particolarmente dubbiosi rispetto alla propria competenza sociale e all’attrattiva.  Credono di essere inetti dal punto di vista sociale, non attraenti e inferiori rispetto agli altri. </a:t>
            </a:r>
          </a:p>
        </p:txBody>
      </p:sp>
      <p:sp>
        <p:nvSpPr>
          <p:cNvPr id="4" name="Titolo 2"/>
          <p:cNvSpPr>
            <a:spLocks noGrp="1"/>
          </p:cNvSpPr>
          <p:nvPr>
            <p:ph type="title"/>
          </p:nvPr>
        </p:nvSpPr>
        <p:spPr/>
        <p:txBody>
          <a:bodyPr>
            <a:normAutofit fontScale="90000"/>
          </a:bodyPr>
          <a:lstStyle/>
          <a:p>
            <a:r>
              <a:t>Cluster C </a:t>
            </a:r>
            <a:r>
              <a:rPr lang="it-IT" dirty="0"/>
              <a:t>–</a:t>
            </a:r>
            <a:r>
              <a:t> Disturbo Evitante di Personalità</a:t>
            </a:r>
            <a:endParaRPr lang="it-IT" dirty="0"/>
          </a:p>
        </p:txBody>
      </p:sp>
    </p:spTree>
    <p:extLst>
      <p:ext uri="{BB962C8B-B14F-4D97-AF65-F5344CB8AC3E}">
        <p14:creationId xmlns:p14="http://schemas.microsoft.com/office/powerpoint/2010/main" val="108197641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dirty="0"/>
              <a:t>Come </a:t>
            </a:r>
            <a:r>
              <a:rPr lang="en-US" dirty="0" err="1"/>
              <a:t>vedremo</a:t>
            </a:r>
            <a:r>
              <a:rPr lang="en-US" dirty="0"/>
              <a:t>, </a:t>
            </a:r>
            <a:r>
              <a:rPr lang="en-US" dirty="0" err="1"/>
              <a:t>gli</a:t>
            </a:r>
            <a:r>
              <a:rPr lang="en-US" dirty="0"/>
              <a:t> </a:t>
            </a:r>
            <a:r>
              <a:rPr lang="en-US" dirty="0" err="1"/>
              <a:t>adulti</a:t>
            </a:r>
            <a:r>
              <a:rPr lang="en-US" dirty="0"/>
              <a:t> con deficit di </a:t>
            </a:r>
            <a:r>
              <a:rPr lang="en-US" dirty="0" err="1"/>
              <a:t>attenzione</a:t>
            </a:r>
            <a:r>
              <a:rPr lang="en-US" dirty="0"/>
              <a:t> /</a:t>
            </a:r>
            <a:r>
              <a:rPr lang="en-US" dirty="0" err="1"/>
              <a:t>iperattività</a:t>
            </a:r>
            <a:r>
              <a:rPr lang="en-US" dirty="0"/>
              <a:t> </a:t>
            </a:r>
            <a:r>
              <a:rPr lang="en-US" dirty="0" err="1"/>
              <a:t>sono</a:t>
            </a:r>
            <a:r>
              <a:rPr lang="en-US" dirty="0"/>
              <a:t> </a:t>
            </a:r>
            <a:r>
              <a:rPr lang="en-US" dirty="0" err="1"/>
              <a:t>meno</a:t>
            </a:r>
            <a:r>
              <a:rPr lang="en-US" dirty="0"/>
              <a:t> </a:t>
            </a:r>
            <a:r>
              <a:rPr lang="en-US" dirty="0" err="1"/>
              <a:t>iperattivi</a:t>
            </a:r>
            <a:r>
              <a:rPr lang="en-US" dirty="0"/>
              <a:t> </a:t>
            </a:r>
            <a:r>
              <a:rPr lang="en-US" dirty="0" err="1"/>
              <a:t>dei</a:t>
            </a:r>
            <a:r>
              <a:rPr lang="en-US" dirty="0"/>
              <a:t> bambini, ma </a:t>
            </a:r>
            <a:r>
              <a:rPr lang="en-US" dirty="0" err="1"/>
              <a:t>restano</a:t>
            </a:r>
            <a:r>
              <a:rPr lang="en-US" dirty="0"/>
              <a:t> </a:t>
            </a:r>
            <a:r>
              <a:rPr lang="en-US" dirty="0" err="1"/>
              <a:t>incapaci</a:t>
            </a:r>
            <a:r>
              <a:rPr lang="en-US" dirty="0"/>
              <a:t> di </a:t>
            </a:r>
            <a:r>
              <a:rPr lang="en-US" dirty="0" err="1"/>
              <a:t>prestare</a:t>
            </a:r>
            <a:r>
              <a:rPr lang="en-US" dirty="0"/>
              <a:t> </a:t>
            </a:r>
            <a:r>
              <a:rPr lang="en-US" dirty="0" err="1"/>
              <a:t>attenzione</a:t>
            </a:r>
            <a:r>
              <a:rPr lang="en-US" dirty="0"/>
              <a:t> a </a:t>
            </a:r>
            <a:r>
              <a:rPr lang="en-US" dirty="0" err="1"/>
              <a:t>lungo</a:t>
            </a:r>
            <a:r>
              <a:rPr lang="en-US" dirty="0"/>
              <a:t> </a:t>
            </a:r>
            <a:r>
              <a:rPr lang="en-US" dirty="0" err="1"/>
              <a:t>ed</a:t>
            </a:r>
            <a:r>
              <a:rPr lang="en-US" dirty="0"/>
              <a:t> </a:t>
            </a:r>
            <a:r>
              <a:rPr lang="en-US" dirty="0" err="1"/>
              <a:t>impulsivi</a:t>
            </a:r>
            <a:r>
              <a:rPr lang="en-US" dirty="0"/>
              <a:t>. </a:t>
            </a:r>
          </a:p>
          <a:p>
            <a:r>
              <a:rPr lang="en-US" dirty="0"/>
              <a:t>Tale </a:t>
            </a:r>
            <a:r>
              <a:rPr lang="en-US" dirty="0" err="1"/>
              <a:t>caratteristica</a:t>
            </a:r>
            <a:r>
              <a:rPr lang="en-US" dirty="0"/>
              <a:t> li </a:t>
            </a:r>
            <a:r>
              <a:rPr lang="en-US" dirty="0" err="1"/>
              <a:t>rende</a:t>
            </a:r>
            <a:r>
              <a:rPr lang="en-US" dirty="0"/>
              <a:t> in </a:t>
            </a:r>
            <a:r>
              <a:rPr lang="en-US" dirty="0" err="1"/>
              <a:t>genere</a:t>
            </a:r>
            <a:r>
              <a:rPr lang="en-US" dirty="0"/>
              <a:t> </a:t>
            </a:r>
            <a:r>
              <a:rPr lang="en-US" dirty="0" err="1"/>
              <a:t>incapaci</a:t>
            </a:r>
            <a:r>
              <a:rPr lang="en-US" dirty="0"/>
              <a:t> di </a:t>
            </a:r>
            <a:r>
              <a:rPr lang="en-US" dirty="0" err="1"/>
              <a:t>finire</a:t>
            </a:r>
            <a:r>
              <a:rPr lang="en-US" dirty="0"/>
              <a:t> </a:t>
            </a:r>
            <a:r>
              <a:rPr lang="en-US" dirty="0" err="1"/>
              <a:t>gli</a:t>
            </a:r>
            <a:r>
              <a:rPr lang="en-US" dirty="0"/>
              <a:t> </a:t>
            </a:r>
            <a:r>
              <a:rPr lang="en-US" dirty="0" err="1"/>
              <a:t>studi</a:t>
            </a:r>
            <a:r>
              <a:rPr lang="en-US" dirty="0"/>
              <a:t>, di fare </a:t>
            </a:r>
            <a:r>
              <a:rPr lang="en-US" dirty="0" err="1"/>
              <a:t>carriera</a:t>
            </a:r>
            <a:r>
              <a:rPr lang="en-US" dirty="0"/>
              <a:t>, di </a:t>
            </a:r>
            <a:r>
              <a:rPr lang="en-US" dirty="0" err="1"/>
              <a:t>mantenere</a:t>
            </a:r>
            <a:r>
              <a:rPr lang="en-US" dirty="0"/>
              <a:t> </a:t>
            </a:r>
            <a:r>
              <a:rPr lang="en-US" dirty="0" err="1"/>
              <a:t>una</a:t>
            </a:r>
            <a:r>
              <a:rPr lang="en-US" dirty="0"/>
              <a:t> </a:t>
            </a:r>
            <a:r>
              <a:rPr lang="en-US" dirty="0" err="1"/>
              <a:t>famiglia</a:t>
            </a:r>
            <a:r>
              <a:rPr lang="en-US" dirty="0"/>
              <a:t>, e li </a:t>
            </a:r>
            <a:r>
              <a:rPr lang="en-US" dirty="0" err="1"/>
              <a:t>espone</a:t>
            </a:r>
            <a:r>
              <a:rPr lang="en-US" dirty="0"/>
              <a:t> a </a:t>
            </a:r>
            <a:r>
              <a:rPr lang="en-US" dirty="0" err="1"/>
              <a:t>rischi</a:t>
            </a:r>
            <a:r>
              <a:rPr lang="en-US" dirty="0"/>
              <a:t> di </a:t>
            </a:r>
            <a:r>
              <a:rPr lang="en-US" dirty="0" err="1"/>
              <a:t>incidenti</a:t>
            </a:r>
            <a:r>
              <a:rPr lang="en-US" dirty="0"/>
              <a:t>.</a:t>
            </a:r>
          </a:p>
          <a:p>
            <a:r>
              <a:rPr lang="en-US" dirty="0"/>
              <a:t>Nun </a:t>
            </a:r>
            <a:r>
              <a:rPr lang="en-US" dirty="0" err="1"/>
              <a:t>si</a:t>
            </a:r>
            <a:r>
              <a:rPr lang="en-US" dirty="0"/>
              <a:t> </a:t>
            </a:r>
            <a:r>
              <a:rPr lang="en-US" dirty="0" err="1"/>
              <a:t>tratta</a:t>
            </a:r>
            <a:r>
              <a:rPr lang="en-US" dirty="0"/>
              <a:t> </a:t>
            </a:r>
            <a:r>
              <a:rPr lang="en-US" dirty="0" err="1"/>
              <a:t>quindi</a:t>
            </a:r>
            <a:r>
              <a:rPr lang="en-US" dirty="0"/>
              <a:t> </a:t>
            </a:r>
            <a:r>
              <a:rPr lang="en-US" dirty="0" err="1"/>
              <a:t>sempre</a:t>
            </a:r>
            <a:r>
              <a:rPr lang="en-US" dirty="0"/>
              <a:t> e solo di un </a:t>
            </a:r>
            <a:r>
              <a:rPr lang="en-US" dirty="0" err="1"/>
              <a:t>disturbo</a:t>
            </a:r>
            <a:r>
              <a:rPr lang="en-US" dirty="0"/>
              <a:t> infantile. </a:t>
            </a:r>
            <a:r>
              <a:rPr lang="it-IT" dirty="0"/>
              <a:t> </a:t>
            </a:r>
          </a:p>
          <a:p>
            <a:endParaRPr lang="it-IT" dirty="0"/>
          </a:p>
        </p:txBody>
      </p:sp>
    </p:spTree>
    <p:extLst>
      <p:ext uri="{BB962C8B-B14F-4D97-AF65-F5344CB8AC3E}">
        <p14:creationId xmlns:p14="http://schemas.microsoft.com/office/powerpoint/2010/main" val="131787292"/>
      </p:ext>
    </p:extLst>
  </p:cSld>
  <p:clrMapOvr>
    <a:masterClrMapping/>
  </p:clrMapOvr>
</p:sld>
</file>

<file path=ppt/slides/slide14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643050"/>
            <a:ext cx="8229600" cy="4857783"/>
          </a:xfrm>
        </p:spPr>
        <p:txBody>
          <a:bodyPr>
            <a:normAutofit lnSpcReduction="10000"/>
          </a:bodyPr>
          <a:lstStyle/>
          <a:p>
            <a:r>
              <a:rPr lang="it-IT" sz="2600" dirty="0"/>
              <a:t>Sono riluttanti ad assumersi rischi e ad impegnarsi in nuove attività, </a:t>
            </a:r>
            <a:r>
              <a:rPr lang="it-IT" sz="2600" dirty="0" err="1"/>
              <a:t>perchè</a:t>
            </a:r>
            <a:r>
              <a:rPr lang="it-IT" sz="2600" dirty="0"/>
              <a:t> farlo potrebbe diventare imbarazzante. Da questa necessità di sicurezza può derivare uno stile di vita coartato e sintomi somatici marginali possono portare all’</a:t>
            </a:r>
            <a:r>
              <a:rPr lang="it-IT" sz="2600" dirty="0" err="1"/>
              <a:t>evitamento</a:t>
            </a:r>
            <a:r>
              <a:rPr lang="it-IT" sz="2600" dirty="0"/>
              <a:t> di attività.</a:t>
            </a:r>
          </a:p>
          <a:p>
            <a:r>
              <a:rPr lang="it-IT" sz="2600" dirty="0"/>
              <a:t>Tendono a valutare attentamente le espressioni e le reazioni delle persone con cui entrano in contatto, che possono deriderli per il timore e la tensione caratteristici. La bassa autostima e l’ipersensibilità al rifiuto si associano a una riduzione dei contatti interpersonali mentre, desiderando l’accettazione, possono fantasticare su relazioni idealizzate. </a:t>
            </a:r>
          </a:p>
        </p:txBody>
      </p:sp>
      <p:sp>
        <p:nvSpPr>
          <p:cNvPr id="5" name="Titolo 2"/>
          <p:cNvSpPr>
            <a:spLocks noGrp="1"/>
          </p:cNvSpPr>
          <p:nvPr>
            <p:ph type="title"/>
          </p:nvPr>
        </p:nvSpPr>
        <p:spPr/>
        <p:txBody>
          <a:bodyPr>
            <a:normAutofit fontScale="90000"/>
          </a:bodyPr>
          <a:lstStyle/>
          <a:p>
            <a:r>
              <a:t>Cluster C </a:t>
            </a:r>
            <a:r>
              <a:rPr lang="it-IT" dirty="0"/>
              <a:t>–</a:t>
            </a:r>
            <a:r>
              <a:t> Disturbo Evitante di Personalità</a:t>
            </a:r>
            <a:endParaRPr lang="it-IT" dirty="0"/>
          </a:p>
        </p:txBody>
      </p:sp>
    </p:spTree>
    <p:extLst>
      <p:ext uri="{BB962C8B-B14F-4D97-AF65-F5344CB8AC3E}">
        <p14:creationId xmlns:p14="http://schemas.microsoft.com/office/powerpoint/2010/main" val="3429811009"/>
      </p:ext>
    </p:extLst>
  </p:cSld>
  <p:clrMapOvr>
    <a:masterClrMapping/>
  </p:clrMapOvr>
</p:sld>
</file>

<file path=ppt/slides/slide14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dirty="0"/>
              <a:t>La prevalenza è stimata intorno al 2,4%.</a:t>
            </a:r>
          </a:p>
          <a:p>
            <a:r>
              <a:rPr lang="it-IT" sz="2600" dirty="0"/>
              <a:t>Il comportamento evitante spesso inizia nella prima infanzia  con timidezza, isolamento, timore degli estranei e delle nuove situazioni. Possono diventare sempre più timidi ed evitanti durante l’adolescenza e la prima età adulta. </a:t>
            </a:r>
          </a:p>
          <a:p>
            <a:r>
              <a:rPr lang="it-IT" sz="2600" dirty="0"/>
              <a:t>Il disturbo evitante di personalità sembra essere ugualmente frequente nei maschi e nelle femmine.</a:t>
            </a:r>
          </a:p>
        </p:txBody>
      </p:sp>
      <p:sp>
        <p:nvSpPr>
          <p:cNvPr id="4" name="Titolo 2"/>
          <p:cNvSpPr>
            <a:spLocks noGrp="1"/>
          </p:cNvSpPr>
          <p:nvPr>
            <p:ph type="title"/>
          </p:nvPr>
        </p:nvSpPr>
        <p:spPr/>
        <p:txBody>
          <a:bodyPr>
            <a:normAutofit fontScale="90000"/>
          </a:bodyPr>
          <a:lstStyle/>
          <a:p>
            <a:r>
              <a:t>Cluster C </a:t>
            </a:r>
            <a:r>
              <a:rPr lang="it-IT" dirty="0"/>
              <a:t>–</a:t>
            </a:r>
            <a:r>
              <a:t> Disturbo Evitante di Personalità</a:t>
            </a:r>
            <a:endParaRPr lang="it-IT" dirty="0"/>
          </a:p>
        </p:txBody>
      </p:sp>
    </p:spTree>
    <p:extLst>
      <p:ext uri="{BB962C8B-B14F-4D97-AF65-F5344CB8AC3E}">
        <p14:creationId xmlns:p14="http://schemas.microsoft.com/office/powerpoint/2010/main" val="3646696259"/>
      </p:ext>
    </p:extLst>
  </p:cSld>
  <p:clrMapOvr>
    <a:masterClrMapping/>
  </p:clrMapOvr>
</p:sld>
</file>

<file path=ppt/slides/slide14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57364"/>
            <a:ext cx="8229600" cy="4500594"/>
          </a:xfrm>
        </p:spPr>
        <p:txBody>
          <a:bodyPr/>
          <a:lstStyle/>
          <a:p>
            <a:r>
              <a:rPr lang="it-IT" sz="2600" dirty="0"/>
              <a:t>Sentimenti di inadeguatezza, ipersensibilità alla critica e necessità di rassicurazione sono in comune con il disturbo dipendente di personalità ma il motivo della preoccupazione nel disturbo dipendente di personalità è quello di essere accuditi, non l’</a:t>
            </a:r>
            <a:r>
              <a:rPr lang="it-IT" sz="2600" dirty="0" err="1"/>
              <a:t>evitamento</a:t>
            </a:r>
            <a:r>
              <a:rPr lang="it-IT" sz="2600" dirty="0"/>
              <a:t> dell’umiliazione e del rifiuto. </a:t>
            </a:r>
          </a:p>
        </p:txBody>
      </p:sp>
      <p:sp>
        <p:nvSpPr>
          <p:cNvPr id="3" name="Titolo 2"/>
          <p:cNvSpPr>
            <a:spLocks noGrp="1"/>
          </p:cNvSpPr>
          <p:nvPr>
            <p:ph type="title"/>
          </p:nvPr>
        </p:nvSpPr>
        <p:spPr/>
        <p:txBody>
          <a:bodyPr>
            <a:normAutofit fontScale="90000"/>
          </a:bodyPr>
          <a:lstStyle/>
          <a:p>
            <a:r>
              <a:t>Cluster C – Disturbo Evitante di Personalità</a:t>
            </a:r>
            <a:endParaRPr lang="it-IT" dirty="0"/>
          </a:p>
        </p:txBody>
      </p:sp>
    </p:spTree>
    <p:extLst>
      <p:ext uri="{BB962C8B-B14F-4D97-AF65-F5344CB8AC3E}">
        <p14:creationId xmlns:p14="http://schemas.microsoft.com/office/powerpoint/2010/main" val="3647005074"/>
      </p:ext>
    </p:extLst>
  </p:cSld>
  <p:clrMapOvr>
    <a:masterClrMapping/>
  </p:clrMapOvr>
</p:sld>
</file>

<file path=ppt/slides/slide14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dirty="0"/>
              <a:t>Anche gli individui con disturbi schizoide e </a:t>
            </a:r>
            <a:r>
              <a:rPr lang="it-IT" sz="2600" dirty="0" err="1"/>
              <a:t>schizotipico</a:t>
            </a:r>
            <a:r>
              <a:rPr lang="it-IT" sz="2600" dirty="0"/>
              <a:t> di personalità  sono caratterizzati da isolamento sociale, ma possono accontentarsi e anche preferire il proprio isolamento e non desiderano avere relazioni con altri.</a:t>
            </a:r>
          </a:p>
          <a:p>
            <a:r>
              <a:rPr lang="it-IT" sz="2600" dirty="0"/>
              <a:t>La riluttanza a fidarsi degli altri è propria anche del disturbo paranoide di personalità, dove però alla base c’è la paura degli intenti malevoli degli altri e non il timore di sentirsi in imbarazzo o di essere ritenuti inadeguati.</a:t>
            </a:r>
          </a:p>
        </p:txBody>
      </p:sp>
      <p:sp>
        <p:nvSpPr>
          <p:cNvPr id="3" name="Titolo 2"/>
          <p:cNvSpPr>
            <a:spLocks noGrp="1"/>
          </p:cNvSpPr>
          <p:nvPr>
            <p:ph type="title"/>
          </p:nvPr>
        </p:nvSpPr>
        <p:spPr/>
        <p:txBody>
          <a:bodyPr>
            <a:normAutofit fontScale="90000"/>
          </a:bodyPr>
          <a:lstStyle/>
          <a:p>
            <a:r>
              <a:t>Cluster C – Disturbo Evitante di Personalità</a:t>
            </a:r>
            <a:endParaRPr lang="it-IT" dirty="0"/>
          </a:p>
        </p:txBody>
      </p:sp>
    </p:spTree>
    <p:extLst>
      <p:ext uri="{BB962C8B-B14F-4D97-AF65-F5344CB8AC3E}">
        <p14:creationId xmlns:p14="http://schemas.microsoft.com/office/powerpoint/2010/main" val="2749085558"/>
      </p:ext>
    </p:extLst>
  </p:cSld>
  <p:clrMapOvr>
    <a:masterClrMapping/>
  </p:clrMapOvr>
</p:sld>
</file>

<file path=ppt/slides/slide14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2130425"/>
            <a:ext cx="7772400" cy="244158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it-IT" sz="2800" dirty="0"/>
              <a:t>DISTURBI </a:t>
            </a:r>
            <a:r>
              <a:rPr lang="it-IT" sz="2800" dirty="0" err="1"/>
              <a:t>DI</a:t>
            </a:r>
            <a:r>
              <a:rPr lang="it-IT" sz="2800" dirty="0"/>
              <a:t> PERSONALITÀ- CLUSTER C</a:t>
            </a:r>
            <a:br>
              <a:rPr/>
            </a:br>
            <a:r>
              <a:t>Disturbo Dipendente di Personalità</a:t>
            </a:r>
            <a:br>
              <a:rPr/>
            </a:br>
            <a:r>
              <a:rPr sz="2800"/>
              <a:t>Aspetti generali</a:t>
            </a:r>
            <a:endParaRPr sz="2800" dirty="0"/>
          </a:p>
        </p:txBody>
      </p:sp>
      <p:sp>
        <p:nvSpPr>
          <p:cNvPr id="8" name="Sottotitolo 7"/>
          <p:cNvSpPr>
            <a:spLocks noGrp="1"/>
          </p:cNvSpPr>
          <p:nvPr>
            <p:ph type="subTitle" idx="1"/>
          </p:nvPr>
        </p:nvSpPr>
        <p:spPr>
          <a:xfrm>
            <a:off x="1371600" y="5033986"/>
            <a:ext cx="6400800" cy="966782"/>
          </a:xfrm>
        </p:spPr>
        <p:txBody>
          <a:bodyPr/>
          <a:lstStyle/>
          <a:p>
            <a:pPr eaLnBrk="1" hangingPunct="1">
              <a:defRPr/>
            </a:pPr>
            <a:r>
              <a:rPr lang="it-IT" dirty="0"/>
              <a:t>Lezione 60 - 2</a:t>
            </a:r>
          </a:p>
        </p:txBody>
      </p:sp>
    </p:spTree>
    <p:extLst>
      <p:ext uri="{BB962C8B-B14F-4D97-AF65-F5344CB8AC3E}">
        <p14:creationId xmlns:p14="http://schemas.microsoft.com/office/powerpoint/2010/main" val="2088294772"/>
      </p:ext>
    </p:extLst>
  </p:cSld>
  <p:clrMapOvr>
    <a:masterClrMapping/>
  </p:clrMapOvr>
</p:sld>
</file>

<file path=ppt/slides/slide14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dirty="0"/>
              <a:t>La caratteristica essenziale del disturbo dipendente di personalità è una necessità pervasiva ed eccessiva di essere accuditi, che determina un comportamento sottomesso e dipendente e timore della separazione. Questo pattern inizia entro la prima età adulta ed è presente in svariati contesti. Il comportamento sottomesso è finalizzato a suscitare protezione e nasce da una percezione di sé come incapace di funzionare in modo adeguato senza l’aiuto altrui.</a:t>
            </a:r>
          </a:p>
        </p:txBody>
      </p:sp>
      <p:sp>
        <p:nvSpPr>
          <p:cNvPr id="3" name="Titolo 2"/>
          <p:cNvSpPr>
            <a:spLocks noGrp="1"/>
          </p:cNvSpPr>
          <p:nvPr>
            <p:ph type="title"/>
          </p:nvPr>
        </p:nvSpPr>
        <p:spPr/>
        <p:txBody>
          <a:bodyPr>
            <a:normAutofit fontScale="90000"/>
          </a:bodyPr>
          <a:lstStyle/>
          <a:p>
            <a:r>
              <a:t>Cluster C – Disturbo Dipendente di Personalità</a:t>
            </a:r>
            <a:endParaRPr lang="it-IT" dirty="0"/>
          </a:p>
        </p:txBody>
      </p:sp>
    </p:spTree>
    <p:extLst>
      <p:ext uri="{BB962C8B-B14F-4D97-AF65-F5344CB8AC3E}">
        <p14:creationId xmlns:p14="http://schemas.microsoft.com/office/powerpoint/2010/main" val="3505310664"/>
      </p:ext>
    </p:extLst>
  </p:cSld>
  <p:clrMapOvr>
    <a:masterClrMapping/>
  </p:clrMapOvr>
</p:sld>
</file>

<file path=ppt/slides/slide14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dirty="0"/>
              <a:t>Gli individui con disturbo dipendente di personalità trovano difficoltoso prendere decisioni quotidiane (per es., il colore della camicia da indossare per il lavoro) senza un’eccessiva quantità di consigli e rassicurazioni da parte degli altri. </a:t>
            </a:r>
          </a:p>
          <a:p>
            <a:r>
              <a:rPr lang="it-IT" sz="2600" dirty="0"/>
              <a:t>Tendono a essere passivi e a permettere ad altri di prendere l’iniziativa ed assumersi la responsabilità. In genere dipendono da un genitore o dal coniuge per decidere dove vivere, quali amici e lavoro avere.</a:t>
            </a:r>
          </a:p>
          <a:p>
            <a:endParaRPr lang="it-IT" sz="1800" dirty="0"/>
          </a:p>
        </p:txBody>
      </p:sp>
      <p:sp>
        <p:nvSpPr>
          <p:cNvPr id="3" name="Titolo 2"/>
          <p:cNvSpPr>
            <a:spLocks noGrp="1"/>
          </p:cNvSpPr>
          <p:nvPr>
            <p:ph type="title"/>
          </p:nvPr>
        </p:nvSpPr>
        <p:spPr/>
        <p:txBody>
          <a:bodyPr>
            <a:normAutofit fontScale="90000"/>
          </a:bodyPr>
          <a:lstStyle/>
          <a:p>
            <a:r>
              <a:t>Cluster C – Disturbo Dipendente di Personalità</a:t>
            </a:r>
            <a:endParaRPr lang="it-IT" dirty="0"/>
          </a:p>
        </p:txBody>
      </p:sp>
    </p:spTree>
    <p:extLst>
      <p:ext uri="{BB962C8B-B14F-4D97-AF65-F5344CB8AC3E}">
        <p14:creationId xmlns:p14="http://schemas.microsoft.com/office/powerpoint/2010/main" val="3930825970"/>
      </p:ext>
    </p:extLst>
  </p:cSld>
  <p:clrMapOvr>
    <a:masterClrMapping/>
  </p:clrMapOvr>
</p:sld>
</file>

<file path=ppt/slides/slide14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dirty="0"/>
              <a:t>Temendo di perdere il supporto o l’approvazione, spesso hanno difficoltà a esprimere disaccordo specialmente verso coloro da cui sono dipendenti.  Si sentono talmente incapaci di funzionare in modo autonomo che mostreranno di essere d’accordo su ciò che ritengono sbagliato, e non si arrabbieranno adeguatamente con le persone da cui dipendono per non rischiare di allontanarle. (Non sono inclusi realistici timori di punizioni)</a:t>
            </a:r>
            <a:endParaRPr lang="it-IT" sz="1800" dirty="0"/>
          </a:p>
          <a:p>
            <a:endParaRPr lang="it-IT" sz="1800" dirty="0"/>
          </a:p>
        </p:txBody>
      </p:sp>
      <p:sp>
        <p:nvSpPr>
          <p:cNvPr id="3" name="Titolo 2"/>
          <p:cNvSpPr>
            <a:spLocks noGrp="1"/>
          </p:cNvSpPr>
          <p:nvPr>
            <p:ph type="title"/>
          </p:nvPr>
        </p:nvSpPr>
        <p:spPr/>
        <p:txBody>
          <a:bodyPr>
            <a:normAutofit fontScale="90000"/>
          </a:bodyPr>
          <a:lstStyle/>
          <a:p>
            <a:r>
              <a:t>Cluster C – Disturbo Dipendente di Personalità</a:t>
            </a:r>
            <a:endParaRPr lang="it-IT" dirty="0"/>
          </a:p>
        </p:txBody>
      </p:sp>
    </p:spTree>
    <p:extLst>
      <p:ext uri="{BB962C8B-B14F-4D97-AF65-F5344CB8AC3E}">
        <p14:creationId xmlns:p14="http://schemas.microsoft.com/office/powerpoint/2010/main" val="3611634133"/>
      </p:ext>
    </p:extLst>
  </p:cSld>
  <p:clrMapOvr>
    <a:masterClrMapping/>
  </p:clrMapOvr>
</p:sld>
</file>

<file path=ppt/slides/slide14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57364"/>
            <a:ext cx="8229600" cy="5000636"/>
          </a:xfrm>
        </p:spPr>
        <p:txBody>
          <a:bodyPr/>
          <a:lstStyle/>
          <a:p>
            <a:r>
              <a:rPr lang="it-IT" sz="2500" dirty="0"/>
              <a:t>Hanno difficoltà ad iniziare progetti o ad agire in modo autonomo. Non sono sicuri di sé e credono di aver bisogno di aiuto per iniziare e portare avanti dei compiti, perché gli altri lo fanno meglio. Bisognosi di assistenza costante, possono temere di diventare o di apparire più competenti, poiché questo potrebbe condurre all’abbandono.</a:t>
            </a:r>
          </a:p>
          <a:p>
            <a:r>
              <a:rPr lang="it-IT" sz="2500" dirty="0"/>
              <a:t>Possono arrivare ad offrirsi per compiti spiacevoli, fare grandi sacrifici o tollerare l’abuso verbale, fisico o sessuale se questo procurerà loro le cure di cui necessitano. Sono pronti a sottomettersi a ciò che gli altri vogliono, anche se le richieste sono irragionevoli e questo conduce spesso a relazioni sbilanciate o distorte. </a:t>
            </a:r>
          </a:p>
          <a:p>
            <a:endParaRPr lang="it-IT" sz="2600" dirty="0"/>
          </a:p>
          <a:p>
            <a:endParaRPr lang="it-IT" sz="1800" dirty="0"/>
          </a:p>
        </p:txBody>
      </p:sp>
      <p:sp>
        <p:nvSpPr>
          <p:cNvPr id="3" name="Titolo 2"/>
          <p:cNvSpPr>
            <a:spLocks noGrp="1"/>
          </p:cNvSpPr>
          <p:nvPr>
            <p:ph type="title"/>
          </p:nvPr>
        </p:nvSpPr>
        <p:spPr/>
        <p:txBody>
          <a:bodyPr>
            <a:normAutofit fontScale="90000"/>
          </a:bodyPr>
          <a:lstStyle/>
          <a:p>
            <a:r>
              <a:t>Cluster C – Disturbo Dipendente di Personalità</a:t>
            </a:r>
            <a:endParaRPr lang="it-IT" dirty="0"/>
          </a:p>
        </p:txBody>
      </p:sp>
    </p:spTree>
    <p:extLst>
      <p:ext uri="{BB962C8B-B14F-4D97-AF65-F5344CB8AC3E}">
        <p14:creationId xmlns:p14="http://schemas.microsoft.com/office/powerpoint/2010/main" val="3679100832"/>
      </p:ext>
    </p:extLst>
  </p:cSld>
  <p:clrMapOvr>
    <a:masterClrMapping/>
  </p:clrMapOvr>
</p:sld>
</file>

<file path=ppt/slides/slide14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57364"/>
            <a:ext cx="8229600" cy="4786346"/>
          </a:xfrm>
        </p:spPr>
        <p:txBody>
          <a:bodyPr/>
          <a:lstStyle/>
          <a:p>
            <a:r>
              <a:rPr lang="it-IT" sz="2600" dirty="0"/>
              <a:t>Si sentono a disagio o indifesi quando sono soli per la paura esagerata di essere incapaci di prendersi cura di sé e per non stare soli seguiranno “passo </a:t>
            </a:r>
            <a:r>
              <a:rPr lang="it-IT" sz="2600" dirty="0" err="1"/>
              <a:t>passo</a:t>
            </a:r>
            <a:r>
              <a:rPr lang="it-IT" sz="2600" dirty="0"/>
              <a:t>” altre persone, anche se non sono interessati o coinvolti.</a:t>
            </a:r>
          </a:p>
          <a:p>
            <a:r>
              <a:rPr lang="it-IT" sz="2600" dirty="0"/>
              <a:t>Quando termina una relazione intima (rottura con un partner o morte di un </a:t>
            </a:r>
            <a:r>
              <a:rPr lang="it-IT" sz="2600" dirty="0" err="1"/>
              <a:t>caregiver</a:t>
            </a:r>
            <a:r>
              <a:rPr lang="it-IT" sz="2600" dirty="0"/>
              <a:t>), possono cercare con urgenza un’altra relazione che fornisca l’accudimento e il supporto di cui hanno bisogno, attaccandosi velocemente e indiscriminatamente a un’altra persona. </a:t>
            </a:r>
          </a:p>
          <a:p>
            <a:r>
              <a:rPr lang="it-IT" sz="2600" dirty="0"/>
              <a:t>Tendono a preoccuparsi in modo non realistico di essere lasciati a prendersi cura di sé, abbandonati. </a:t>
            </a:r>
          </a:p>
          <a:p>
            <a:endParaRPr lang="it-IT" sz="1800" dirty="0"/>
          </a:p>
        </p:txBody>
      </p:sp>
      <p:sp>
        <p:nvSpPr>
          <p:cNvPr id="3" name="Titolo 2"/>
          <p:cNvSpPr>
            <a:spLocks noGrp="1"/>
          </p:cNvSpPr>
          <p:nvPr>
            <p:ph type="title"/>
          </p:nvPr>
        </p:nvSpPr>
        <p:spPr/>
        <p:txBody>
          <a:bodyPr>
            <a:normAutofit fontScale="90000"/>
          </a:bodyPr>
          <a:lstStyle/>
          <a:p>
            <a:r>
              <a:t>Cluster C – Disturbo Dipendente di Personalità</a:t>
            </a:r>
            <a:endParaRPr lang="it-IT" dirty="0"/>
          </a:p>
        </p:txBody>
      </p:sp>
    </p:spTree>
    <p:extLst>
      <p:ext uri="{BB962C8B-B14F-4D97-AF65-F5344CB8AC3E}">
        <p14:creationId xmlns:p14="http://schemas.microsoft.com/office/powerpoint/2010/main" val="378125145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t>DISTURBO DA DEFICIT ATTENZIONE/IPERATTIVITA’</a:t>
            </a:r>
            <a:br>
              <a:rPr lang="it-IT" dirty="0"/>
            </a:br>
            <a:r>
              <a:rPr lang="it-IT" dirty="0"/>
              <a:t>CARATTERISTICHE CLINICHE</a:t>
            </a:r>
          </a:p>
        </p:txBody>
      </p:sp>
      <p:sp>
        <p:nvSpPr>
          <p:cNvPr id="3" name="Sottotitolo 2"/>
          <p:cNvSpPr>
            <a:spLocks noGrp="1"/>
          </p:cNvSpPr>
          <p:nvPr>
            <p:ph type="subTitle" idx="1"/>
          </p:nvPr>
        </p:nvSpPr>
        <p:spPr/>
        <p:txBody>
          <a:bodyPr/>
          <a:lstStyle/>
          <a:p>
            <a:r>
              <a:rPr lang="it-IT" dirty="0"/>
              <a:t>Lezione 20-2</a:t>
            </a:r>
          </a:p>
        </p:txBody>
      </p:sp>
    </p:spTree>
    <p:extLst>
      <p:ext uri="{BB962C8B-B14F-4D97-AF65-F5344CB8AC3E}">
        <p14:creationId xmlns:p14="http://schemas.microsoft.com/office/powerpoint/2010/main" val="4012524036"/>
      </p:ext>
    </p:extLst>
  </p:cSld>
  <p:clrMapOvr>
    <a:masterClrMapping/>
  </p:clrMapOvr>
</p:sld>
</file>

<file path=ppt/slides/slide14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dirty="0"/>
              <a:t>Abitualmente sono pessimisti e dubbiosi su di sé, tendono a sminuire le proprie capacità e qualità, e possono definirsi costantemente “stupidi”. La critica e la disapprovazione vengono lette come prova della propria mancanza di valore. Possono cercare nell’altro </a:t>
            </a:r>
            <a:r>
              <a:rPr lang="it-IT" sz="2600" dirty="0" err="1"/>
              <a:t>iperprotezione</a:t>
            </a:r>
            <a:r>
              <a:rPr lang="it-IT" sz="2600" dirty="0"/>
              <a:t> e autorità</a:t>
            </a:r>
          </a:p>
          <a:p>
            <a:endParaRPr lang="it-IT" sz="1800" dirty="0"/>
          </a:p>
        </p:txBody>
      </p:sp>
      <p:sp>
        <p:nvSpPr>
          <p:cNvPr id="3" name="Titolo 2"/>
          <p:cNvSpPr>
            <a:spLocks noGrp="1"/>
          </p:cNvSpPr>
          <p:nvPr>
            <p:ph type="title"/>
          </p:nvPr>
        </p:nvSpPr>
        <p:spPr/>
        <p:txBody>
          <a:bodyPr>
            <a:normAutofit fontScale="90000"/>
          </a:bodyPr>
          <a:lstStyle/>
          <a:p>
            <a:r>
              <a:t>Cluster C – Disturbo Dipendente di Personalità</a:t>
            </a:r>
            <a:endParaRPr lang="it-IT" dirty="0"/>
          </a:p>
        </p:txBody>
      </p:sp>
    </p:spTree>
    <p:extLst>
      <p:ext uri="{BB962C8B-B14F-4D97-AF65-F5344CB8AC3E}">
        <p14:creationId xmlns:p14="http://schemas.microsoft.com/office/powerpoint/2010/main" val="2472168529"/>
      </p:ext>
    </p:extLst>
  </p:cSld>
  <p:clrMapOvr>
    <a:masterClrMapping/>
  </p:clrMapOvr>
</p:sld>
</file>

<file path=ppt/slides/slide14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dirty="0"/>
              <a:t>La prevalenza stimata del disturbo dipendente di personalità è dello 0, 49% </a:t>
            </a:r>
          </a:p>
          <a:p>
            <a:r>
              <a:rPr lang="it-IT" sz="2600" dirty="0"/>
              <a:t>In ambienti clinici, il disturbo dipendente di personalità è stato diagnosticato più frequentemente nelle femmine.</a:t>
            </a:r>
          </a:p>
        </p:txBody>
      </p:sp>
      <p:sp>
        <p:nvSpPr>
          <p:cNvPr id="3" name="Titolo 2"/>
          <p:cNvSpPr>
            <a:spLocks noGrp="1"/>
          </p:cNvSpPr>
          <p:nvPr>
            <p:ph type="title"/>
          </p:nvPr>
        </p:nvSpPr>
        <p:spPr/>
        <p:txBody>
          <a:bodyPr>
            <a:normAutofit fontScale="90000"/>
          </a:bodyPr>
          <a:lstStyle/>
          <a:p>
            <a:r>
              <a:t>Cluster C – Disturbo Dipendente di Personalità</a:t>
            </a:r>
            <a:endParaRPr lang="it-IT" dirty="0"/>
          </a:p>
        </p:txBody>
      </p:sp>
    </p:spTree>
    <p:extLst>
      <p:ext uri="{BB962C8B-B14F-4D97-AF65-F5344CB8AC3E}">
        <p14:creationId xmlns:p14="http://schemas.microsoft.com/office/powerpoint/2010/main" val="4126466807"/>
      </p:ext>
    </p:extLst>
  </p:cSld>
  <p:clrMapOvr>
    <a:masterClrMapping/>
  </p:clrMapOvr>
</p:sld>
</file>

<file path=ppt/slides/slide14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57364"/>
            <a:ext cx="8229600" cy="4286280"/>
          </a:xfrm>
        </p:spPr>
        <p:txBody>
          <a:bodyPr>
            <a:normAutofit lnSpcReduction="10000"/>
          </a:bodyPr>
          <a:lstStyle/>
          <a:p>
            <a:r>
              <a:rPr lang="it-IT" sz="2600" dirty="0"/>
              <a:t>Il disturbo </a:t>
            </a:r>
            <a:r>
              <a:rPr lang="it-IT" sz="2600" dirty="0" err="1"/>
              <a:t>dipendende</a:t>
            </a:r>
            <a:r>
              <a:rPr lang="it-IT" sz="2600" dirty="0"/>
              <a:t> di personalità condivide il timore di abbandono con il disturbo borderline di personalità dove però la reazione all’abbandono è costituita da sentimenti di vuoto, rabbia e pretese, e non da un agire sottomesso. Inoltre nel disturbo borderline di personalità le relazioni sono particolarmente instabili e intense. </a:t>
            </a:r>
          </a:p>
          <a:p>
            <a:r>
              <a:rPr lang="it-IT" sz="2600" dirty="0"/>
              <a:t>Anche chi ha un disturbo istrionico di personalità presenta un forte bisogno di rassicurazione e approvazione e può apparire infantile e dipendente, ma vi è una sgargiante socievolezza, con richieste attive di attenzione e non un comportamento modesto e docile.</a:t>
            </a:r>
          </a:p>
        </p:txBody>
      </p:sp>
      <p:sp>
        <p:nvSpPr>
          <p:cNvPr id="3" name="Titolo 2"/>
          <p:cNvSpPr>
            <a:spLocks noGrp="1"/>
          </p:cNvSpPr>
          <p:nvPr>
            <p:ph type="title"/>
          </p:nvPr>
        </p:nvSpPr>
        <p:spPr/>
        <p:txBody>
          <a:bodyPr>
            <a:normAutofit fontScale="90000"/>
          </a:bodyPr>
          <a:lstStyle/>
          <a:p>
            <a:r>
              <a:t>Cluster C – Disturbo Dipendente di Personalità</a:t>
            </a:r>
            <a:endParaRPr lang="it-IT" dirty="0"/>
          </a:p>
        </p:txBody>
      </p:sp>
    </p:spTree>
    <p:extLst>
      <p:ext uri="{BB962C8B-B14F-4D97-AF65-F5344CB8AC3E}">
        <p14:creationId xmlns:p14="http://schemas.microsoft.com/office/powerpoint/2010/main" val="1863936491"/>
      </p:ext>
    </p:extLst>
  </p:cSld>
  <p:clrMapOvr>
    <a:masterClrMapping/>
  </p:clrMapOvr>
</p:sld>
</file>

<file path=ppt/slides/slide14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dirty="0"/>
              <a:t>Il disturbo evitante è caratterizzato da evidenti sentimenti di inadeguatezza, ipersensibilità alla critica e necessità di rassicurazione, ma il timore di essere rifiutati è tale da portare a ritirarsi e non a ricercare e mantenere dei legami.</a:t>
            </a:r>
          </a:p>
          <a:p>
            <a:endParaRPr lang="it-IT" sz="1800" dirty="0"/>
          </a:p>
          <a:p>
            <a:endParaRPr lang="it-IT" sz="1800" dirty="0"/>
          </a:p>
        </p:txBody>
      </p:sp>
      <p:sp>
        <p:nvSpPr>
          <p:cNvPr id="3" name="Titolo 2"/>
          <p:cNvSpPr>
            <a:spLocks noGrp="1"/>
          </p:cNvSpPr>
          <p:nvPr>
            <p:ph type="title"/>
          </p:nvPr>
        </p:nvSpPr>
        <p:spPr/>
        <p:txBody>
          <a:bodyPr>
            <a:normAutofit fontScale="90000"/>
          </a:bodyPr>
          <a:lstStyle/>
          <a:p>
            <a:r>
              <a:t>Cluster C – Disturbo Dipendente di Personalità</a:t>
            </a:r>
            <a:endParaRPr lang="it-IT" dirty="0"/>
          </a:p>
        </p:txBody>
      </p:sp>
    </p:spTree>
    <p:extLst>
      <p:ext uri="{BB962C8B-B14F-4D97-AF65-F5344CB8AC3E}">
        <p14:creationId xmlns:p14="http://schemas.microsoft.com/office/powerpoint/2010/main" val="3969643988"/>
      </p:ext>
    </p:extLst>
  </p:cSld>
  <p:clrMapOvr>
    <a:masterClrMapping/>
  </p:clrMapOvr>
</p:sld>
</file>

<file path=ppt/slides/slide14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2130425"/>
            <a:ext cx="7772400" cy="244158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it-IT" sz="2800" dirty="0"/>
              <a:t>DISTURBI </a:t>
            </a:r>
            <a:r>
              <a:rPr lang="it-IT" sz="2800" dirty="0" err="1"/>
              <a:t>DI</a:t>
            </a:r>
            <a:r>
              <a:rPr lang="it-IT" sz="2800" dirty="0"/>
              <a:t> PERSONALITÀ- CLUSTER C</a:t>
            </a:r>
            <a:br>
              <a:rPr/>
            </a:br>
            <a:r>
              <a:t>Disturbo Ossessivo-Compulsivo di Personalità</a:t>
            </a:r>
            <a:br>
              <a:rPr/>
            </a:br>
            <a:r>
              <a:rPr sz="2800"/>
              <a:t>Aspetti generali</a:t>
            </a:r>
            <a:endParaRPr sz="2800" dirty="0"/>
          </a:p>
        </p:txBody>
      </p:sp>
      <p:sp>
        <p:nvSpPr>
          <p:cNvPr id="8" name="Sottotitolo 7"/>
          <p:cNvSpPr>
            <a:spLocks noGrp="1"/>
          </p:cNvSpPr>
          <p:nvPr>
            <p:ph type="subTitle" idx="1"/>
          </p:nvPr>
        </p:nvSpPr>
        <p:spPr>
          <a:xfrm>
            <a:off x="1371600" y="5033986"/>
            <a:ext cx="6400800" cy="966782"/>
          </a:xfrm>
        </p:spPr>
        <p:txBody>
          <a:bodyPr/>
          <a:lstStyle/>
          <a:p>
            <a:pPr eaLnBrk="1" hangingPunct="1">
              <a:defRPr/>
            </a:pPr>
            <a:r>
              <a:rPr lang="it-IT" dirty="0"/>
              <a:t>Lezione 60 -3</a:t>
            </a:r>
          </a:p>
        </p:txBody>
      </p:sp>
    </p:spTree>
    <p:extLst>
      <p:ext uri="{BB962C8B-B14F-4D97-AF65-F5344CB8AC3E}">
        <p14:creationId xmlns:p14="http://schemas.microsoft.com/office/powerpoint/2010/main" val="2859243888"/>
      </p:ext>
    </p:extLst>
  </p:cSld>
  <p:clrMapOvr>
    <a:masterClrMapping/>
  </p:clrMapOvr>
</p:sld>
</file>

<file path=ppt/slides/slide14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57364"/>
            <a:ext cx="8229600" cy="4572032"/>
          </a:xfrm>
        </p:spPr>
        <p:txBody>
          <a:bodyPr/>
          <a:lstStyle/>
          <a:p>
            <a:r>
              <a:rPr lang="it-IT" sz="2600" dirty="0"/>
              <a:t>La caratteristica essenziale del </a:t>
            </a:r>
            <a:r>
              <a:rPr lang="it-IT" sz="2600" b="1" dirty="0"/>
              <a:t>disturbo </a:t>
            </a:r>
            <a:r>
              <a:rPr lang="it-IT" sz="2600" b="1" dirty="0" err="1"/>
              <a:t>ossessivo-compulsivo</a:t>
            </a:r>
            <a:r>
              <a:rPr lang="it-IT" sz="2600" dirty="0"/>
              <a:t> di personalità è la preoccupazione per l’ordine, il perfezionismo e il controllo mentale e interpersonale, a spese di flessibilità ed efficienza. Questo pattern inizia entro la prima età adulta ed è presente in svariati contesti.</a:t>
            </a:r>
          </a:p>
        </p:txBody>
      </p:sp>
      <p:sp>
        <p:nvSpPr>
          <p:cNvPr id="3" name="Titolo 2"/>
          <p:cNvSpPr>
            <a:spLocks noGrp="1"/>
          </p:cNvSpPr>
          <p:nvPr>
            <p:ph type="title"/>
          </p:nvPr>
        </p:nvSpPr>
        <p:spPr/>
        <p:txBody>
          <a:bodyPr>
            <a:normAutofit fontScale="90000"/>
          </a:bodyPr>
          <a:lstStyle/>
          <a:p>
            <a:r>
              <a:t>Cluster C – Disturbo Ossessivo-Compulsivo di Personalità</a:t>
            </a:r>
            <a:endParaRPr lang="it-IT" dirty="0"/>
          </a:p>
        </p:txBody>
      </p:sp>
    </p:spTree>
    <p:extLst>
      <p:ext uri="{BB962C8B-B14F-4D97-AF65-F5344CB8AC3E}">
        <p14:creationId xmlns:p14="http://schemas.microsoft.com/office/powerpoint/2010/main" val="3621810324"/>
      </p:ext>
    </p:extLst>
  </p:cSld>
  <p:clrMapOvr>
    <a:masterClrMapping/>
  </p:clrMapOvr>
</p:sld>
</file>

<file path=ppt/slides/slide14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57364"/>
            <a:ext cx="8229600" cy="4572032"/>
          </a:xfrm>
        </p:spPr>
        <p:txBody>
          <a:bodyPr/>
          <a:lstStyle/>
          <a:p>
            <a:r>
              <a:rPr lang="it-IT" sz="2600" dirty="0"/>
              <a:t>Gli individui con disturbo </a:t>
            </a:r>
            <a:r>
              <a:rPr lang="it-IT" sz="2600" dirty="0" err="1"/>
              <a:t>ossessivo-compulsivo</a:t>
            </a:r>
            <a:r>
              <a:rPr lang="it-IT" sz="2600" dirty="0"/>
              <a:t> di personalità cercano di mantenere la sensazione di controllo essendo attenti minuziosamente a regole, dettagli futili, procedure, liste, organizzazione, programmi o la forma, tanto da perdere lo scopo principale dell’attività. Sono eccessivamente accurati, prestano una straordinaria attenzione ai dettagli e controllano in continuazione alla ricerca di eventuali errori. Il tempo viene organizzato male e i compiti più importanti finiscono per essere lasciati all’ultimo minuto.</a:t>
            </a:r>
          </a:p>
        </p:txBody>
      </p:sp>
      <p:sp>
        <p:nvSpPr>
          <p:cNvPr id="3" name="Titolo 2"/>
          <p:cNvSpPr>
            <a:spLocks noGrp="1"/>
          </p:cNvSpPr>
          <p:nvPr>
            <p:ph type="title"/>
          </p:nvPr>
        </p:nvSpPr>
        <p:spPr/>
        <p:txBody>
          <a:bodyPr>
            <a:normAutofit fontScale="90000"/>
          </a:bodyPr>
          <a:lstStyle/>
          <a:p>
            <a:r>
              <a:t>Cluster C – Disturbo Ossessivo-Compulsivo di Personalità</a:t>
            </a:r>
            <a:endParaRPr lang="it-IT" dirty="0"/>
          </a:p>
        </p:txBody>
      </p:sp>
    </p:spTree>
    <p:extLst>
      <p:ext uri="{BB962C8B-B14F-4D97-AF65-F5344CB8AC3E}">
        <p14:creationId xmlns:p14="http://schemas.microsoft.com/office/powerpoint/2010/main" val="2610238609"/>
      </p:ext>
    </p:extLst>
  </p:cSld>
  <p:clrMapOvr>
    <a:masterClrMapping/>
  </p:clrMapOvr>
</p:sld>
</file>

<file path=ppt/slides/slide14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57364"/>
            <a:ext cx="8229600" cy="4500594"/>
          </a:xfrm>
        </p:spPr>
        <p:txBody>
          <a:bodyPr>
            <a:normAutofit lnSpcReduction="10000"/>
          </a:bodyPr>
          <a:lstStyle/>
          <a:p>
            <a:r>
              <a:rPr lang="it-IT" sz="2600" dirty="0"/>
              <a:t>Manifestano un perfezionismo interferente con il portare a termine i compiti (per es., non si finisce un progetto perché non risultano soddisfatti gli standard rigidi e perché le bozze sono tutte imperfette) e spesso le scadenze non sono rispettate.</a:t>
            </a:r>
          </a:p>
          <a:p>
            <a:r>
              <a:rPr lang="it-IT" sz="2600" dirty="0"/>
              <a:t>Tendono ad essere eccessivamente coscienziosi, scrupolosi e intransigenti in tema di moralità, etica o valori. Possono forzare se stessi e gli altri a seguire rigidi principi morali e standard di prestazione molto rigorosi. Sono rigidamente sottomessi all’autorità e alle regole e insistono su un’obbedienza senza prevedere eccezioni.</a:t>
            </a:r>
          </a:p>
        </p:txBody>
      </p:sp>
      <p:sp>
        <p:nvSpPr>
          <p:cNvPr id="3" name="Titolo 2"/>
          <p:cNvSpPr>
            <a:spLocks noGrp="1"/>
          </p:cNvSpPr>
          <p:nvPr>
            <p:ph type="title"/>
          </p:nvPr>
        </p:nvSpPr>
        <p:spPr/>
        <p:txBody>
          <a:bodyPr>
            <a:normAutofit fontScale="90000"/>
          </a:bodyPr>
          <a:lstStyle/>
          <a:p>
            <a:r>
              <a:t>Cluster C – Disturbo Ossessivo-Compulsivo di Personalità</a:t>
            </a:r>
            <a:endParaRPr lang="it-IT" dirty="0"/>
          </a:p>
        </p:txBody>
      </p:sp>
    </p:spTree>
    <p:extLst>
      <p:ext uri="{BB962C8B-B14F-4D97-AF65-F5344CB8AC3E}">
        <p14:creationId xmlns:p14="http://schemas.microsoft.com/office/powerpoint/2010/main" val="1072376761"/>
      </p:ext>
    </p:extLst>
  </p:cSld>
  <p:clrMapOvr>
    <a:masterClrMapping/>
  </p:clrMapOvr>
</p:sld>
</file>

<file path=ppt/slides/slide14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643050"/>
            <a:ext cx="8329642" cy="4786346"/>
          </a:xfrm>
        </p:spPr>
        <p:txBody>
          <a:bodyPr>
            <a:normAutofit lnSpcReduction="10000"/>
          </a:bodyPr>
          <a:lstStyle/>
          <a:p>
            <a:r>
              <a:rPr lang="it-IT" sz="2400" dirty="0"/>
              <a:t>Mostrano una dedizione eccessiva al lavoro, fino ad escludere attività di svago e amicizie. Spesso sentono di non avere tempo per una serata o per rilassarsi. Possono continuare a posticipare un’attività piacevole (una vacanza), in modo che non possa mai verificarsi. Quando occupano del tempo per </a:t>
            </a:r>
            <a:r>
              <a:rPr lang="it-IT" sz="2400" dirty="0" err="1"/>
              <a:t>dele</a:t>
            </a:r>
            <a:r>
              <a:rPr lang="it-IT" sz="2400" dirty="0"/>
              <a:t> attività ricreative o per le vacanze, sono molto a disagio, a meno che non portino dietro del lavoro per non “perdere tempo”. Vi può essere una grande concentrazione sui lavori domestici (per </a:t>
            </a:r>
            <a:r>
              <a:rPr lang="it-IT" sz="2400" dirty="0" err="1"/>
              <a:t>es</a:t>
            </a:r>
            <a:r>
              <a:rPr lang="it-IT" sz="2400" dirty="0"/>
              <a:t>, pulizie eccessive ripetute). Se trascorrono del tempo con gli amici, è probabile che questo avvenga in qualche tipo di attività organizzata (per es., sport). Trasformano il gioco in un compito strutturato (per es.,trasformare una partita di calcio in una severa “lezione”).</a:t>
            </a:r>
          </a:p>
        </p:txBody>
      </p:sp>
      <p:sp>
        <p:nvSpPr>
          <p:cNvPr id="3" name="Titolo 2"/>
          <p:cNvSpPr>
            <a:spLocks noGrp="1"/>
          </p:cNvSpPr>
          <p:nvPr>
            <p:ph type="title"/>
          </p:nvPr>
        </p:nvSpPr>
        <p:spPr/>
        <p:txBody>
          <a:bodyPr>
            <a:normAutofit fontScale="90000"/>
          </a:bodyPr>
          <a:lstStyle/>
          <a:p>
            <a:r>
              <a:t>Cluster C – Disturbo Ossessivo-Compulsivo di Personalità</a:t>
            </a:r>
            <a:endParaRPr lang="it-IT" dirty="0"/>
          </a:p>
        </p:txBody>
      </p:sp>
    </p:spTree>
    <p:extLst>
      <p:ext uri="{BB962C8B-B14F-4D97-AF65-F5344CB8AC3E}">
        <p14:creationId xmlns:p14="http://schemas.microsoft.com/office/powerpoint/2010/main" val="4248830081"/>
      </p:ext>
    </p:extLst>
  </p:cSld>
  <p:clrMapOvr>
    <a:masterClrMapping/>
  </p:clrMapOvr>
</p:sld>
</file>

<file path=ppt/slides/slide14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785926"/>
            <a:ext cx="8229600" cy="4714908"/>
          </a:xfrm>
        </p:spPr>
        <p:txBody>
          <a:bodyPr>
            <a:normAutofit lnSpcReduction="10000"/>
          </a:bodyPr>
          <a:lstStyle/>
          <a:p>
            <a:r>
              <a:rPr lang="it-IT" sz="2500" dirty="0"/>
              <a:t>Possono non riuscire a buttare via oggetti consumati o di nessun valore, anche quando non hanno significato affettivo. Possono ritenere che gettare via degli oggetti sia uno spreco e che “non puoi mai sapere quando ne avrai bisogno” e saranno turbati se qualcuno tenta di eliminare ciò che hanno accumulato.</a:t>
            </a:r>
          </a:p>
          <a:p>
            <a:r>
              <a:rPr lang="it-IT" sz="2500" dirty="0"/>
              <a:t>Abitualmente non delegano compiti e non lavorano con altri. Insistono </a:t>
            </a:r>
            <a:r>
              <a:rPr lang="it-IT" sz="2500" dirty="0" err="1"/>
              <a:t>plerché</a:t>
            </a:r>
            <a:r>
              <a:rPr lang="it-IT" sz="2500" dirty="0"/>
              <a:t> le persone si conformino al loro modo di fare le cose e seguano le loro istruzioni, sorprendendosi e irritandosi se sono suggerite alternative. Anche se in ritardo, a volte possono rifiutare aiuto poiché nessun altro potrebbe far bene una certa cosa</a:t>
            </a:r>
            <a:r>
              <a:rPr lang="it-IT" sz="2600" dirty="0"/>
              <a:t>.</a:t>
            </a:r>
          </a:p>
        </p:txBody>
      </p:sp>
      <p:sp>
        <p:nvSpPr>
          <p:cNvPr id="3" name="Titolo 2"/>
          <p:cNvSpPr>
            <a:spLocks noGrp="1"/>
          </p:cNvSpPr>
          <p:nvPr>
            <p:ph type="title"/>
          </p:nvPr>
        </p:nvSpPr>
        <p:spPr/>
        <p:txBody>
          <a:bodyPr>
            <a:normAutofit fontScale="90000"/>
          </a:bodyPr>
          <a:lstStyle/>
          <a:p>
            <a:r>
              <a:t>Cluster C – Disturbo Ossessivo-Compulsivo di Personalità</a:t>
            </a:r>
            <a:endParaRPr lang="it-IT" dirty="0"/>
          </a:p>
        </p:txBody>
      </p:sp>
    </p:spTree>
    <p:extLst>
      <p:ext uri="{BB962C8B-B14F-4D97-AF65-F5344CB8AC3E}">
        <p14:creationId xmlns:p14="http://schemas.microsoft.com/office/powerpoint/2010/main" val="138783327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Prendiamo ora in esame i sintomi di disattenzione</a:t>
            </a:r>
          </a:p>
          <a:p>
            <a:r>
              <a:rPr lang="it-IT" dirty="0"/>
              <a:t>Impulsività</a:t>
            </a:r>
          </a:p>
          <a:p>
            <a:r>
              <a:rPr lang="it-IT" dirty="0"/>
              <a:t>iperattività</a:t>
            </a:r>
          </a:p>
        </p:txBody>
      </p:sp>
    </p:spTree>
    <p:extLst>
      <p:ext uri="{BB962C8B-B14F-4D97-AF65-F5344CB8AC3E}">
        <p14:creationId xmlns:p14="http://schemas.microsoft.com/office/powerpoint/2010/main" val="3993300916"/>
      </p:ext>
    </p:extLst>
  </p:cSld>
  <p:clrMapOvr>
    <a:masterClrMapping/>
  </p:clrMapOvr>
</p:sld>
</file>

<file path=ppt/slides/slide14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57364"/>
            <a:ext cx="8229600" cy="4714908"/>
          </a:xfrm>
        </p:spPr>
        <p:txBody>
          <a:bodyPr/>
          <a:lstStyle/>
          <a:p>
            <a:r>
              <a:rPr lang="it-IT" sz="2600" dirty="0"/>
              <a:t>Possono essere taccagni e adottare una modalità di spesa improntata all'avarizia nella convinzione di dover accumulare denaro in caso di future catastrofi.</a:t>
            </a:r>
          </a:p>
          <a:p>
            <a:r>
              <a:rPr lang="it-IT" sz="2600" dirty="0"/>
              <a:t>Sono caratterizzati da rigidità e testardaggine. Sono talmente preoccupati di fare le cose nell’unico modo “corretto” che hanno problemi a seguire le idee di altri e a riconoscere i punti di vista altrui.</a:t>
            </a:r>
          </a:p>
          <a:p>
            <a:endParaRPr lang="it-IT" sz="1800" dirty="0"/>
          </a:p>
        </p:txBody>
      </p:sp>
      <p:sp>
        <p:nvSpPr>
          <p:cNvPr id="3" name="Titolo 2"/>
          <p:cNvSpPr>
            <a:spLocks noGrp="1"/>
          </p:cNvSpPr>
          <p:nvPr>
            <p:ph type="title"/>
          </p:nvPr>
        </p:nvSpPr>
        <p:spPr/>
        <p:txBody>
          <a:bodyPr>
            <a:normAutofit fontScale="90000"/>
          </a:bodyPr>
          <a:lstStyle/>
          <a:p>
            <a:r>
              <a:t>Cluster C – Disturbo Ossessivo-Compulsivo di Personalità</a:t>
            </a:r>
            <a:endParaRPr lang="it-IT" dirty="0"/>
          </a:p>
        </p:txBody>
      </p:sp>
    </p:spTree>
    <p:extLst>
      <p:ext uri="{BB962C8B-B14F-4D97-AF65-F5344CB8AC3E}">
        <p14:creationId xmlns:p14="http://schemas.microsoft.com/office/powerpoint/2010/main" val="3463610315"/>
      </p:ext>
    </p:extLst>
  </p:cSld>
  <p:clrMapOvr>
    <a:masterClrMapping/>
  </p:clrMapOvr>
</p:sld>
</file>

<file path=ppt/slides/slide14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57364"/>
            <a:ext cx="8229600" cy="4500594"/>
          </a:xfrm>
        </p:spPr>
        <p:txBody>
          <a:bodyPr>
            <a:normAutofit lnSpcReduction="10000"/>
          </a:bodyPr>
          <a:lstStyle/>
          <a:p>
            <a:r>
              <a:rPr lang="it-IT" sz="2400" dirty="0"/>
              <a:t>Li può caratterizzare una tale difficoltà a decidere quali compiti siano prioritari o quale sia il modo migliore per svolgerli che possono non riuscire mai a iniziare qualcosa. Tendono a diventare turbati e arrabbiati nelle situazioni in cui non sono in grado di mantenere il controllo del proprio ambiente fisico o interpersonale. </a:t>
            </a:r>
          </a:p>
          <a:p>
            <a:r>
              <a:rPr lang="it-IT" sz="2400" dirty="0"/>
              <a:t>Di solito esprimono l’affettività in modo molto controllato e possono essere assai a disagio in presenza di altri emotivamente espressivi. Si trattengono accuratamente finché non sono sicuri che qualunque cosa dicano sarà perfetta. Sono assorbiti dalla logica e dall’intelletto, e spesso hanno difficoltà a esprimere sentimenti teneri. </a:t>
            </a:r>
          </a:p>
        </p:txBody>
      </p:sp>
      <p:sp>
        <p:nvSpPr>
          <p:cNvPr id="3" name="Titolo 2"/>
          <p:cNvSpPr>
            <a:spLocks noGrp="1"/>
          </p:cNvSpPr>
          <p:nvPr>
            <p:ph type="title"/>
          </p:nvPr>
        </p:nvSpPr>
        <p:spPr/>
        <p:txBody>
          <a:bodyPr>
            <a:normAutofit fontScale="90000"/>
          </a:bodyPr>
          <a:lstStyle/>
          <a:p>
            <a:r>
              <a:t>Cluster C – Disturbo Ossessivo-Compulsivo di Personalità</a:t>
            </a:r>
            <a:endParaRPr lang="it-IT" dirty="0"/>
          </a:p>
        </p:txBody>
      </p:sp>
    </p:spTree>
    <p:extLst>
      <p:ext uri="{BB962C8B-B14F-4D97-AF65-F5344CB8AC3E}">
        <p14:creationId xmlns:p14="http://schemas.microsoft.com/office/powerpoint/2010/main" val="681574313"/>
      </p:ext>
    </p:extLst>
  </p:cSld>
  <p:clrMapOvr>
    <a:masterClrMapping/>
  </p:clrMapOvr>
</p:sld>
</file>

<file path=ppt/slides/slide14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dirty="0"/>
              <a:t>La prevalenza stimata del disturbo ossessivo- compulsivo di personalità va da 2, 1 a 7, 9%.</a:t>
            </a:r>
          </a:p>
          <a:p>
            <a:r>
              <a:rPr lang="it-IT" sz="2600" dirty="0"/>
              <a:t>Sembra essere diagnosticato con una frequenza doppia tra i maschi.</a:t>
            </a:r>
          </a:p>
          <a:p>
            <a:endParaRPr lang="it-IT" sz="2600" dirty="0"/>
          </a:p>
        </p:txBody>
      </p:sp>
      <p:sp>
        <p:nvSpPr>
          <p:cNvPr id="3" name="Titolo 2"/>
          <p:cNvSpPr>
            <a:spLocks noGrp="1"/>
          </p:cNvSpPr>
          <p:nvPr>
            <p:ph type="title"/>
          </p:nvPr>
        </p:nvSpPr>
        <p:spPr/>
        <p:txBody>
          <a:bodyPr>
            <a:normAutofit fontScale="90000"/>
          </a:bodyPr>
          <a:lstStyle/>
          <a:p>
            <a:r>
              <a:t>Cluster C – Disturbo Ossessivo-Compulsivo di Personalità</a:t>
            </a:r>
            <a:endParaRPr lang="it-IT" dirty="0"/>
          </a:p>
        </p:txBody>
      </p:sp>
    </p:spTree>
    <p:extLst>
      <p:ext uri="{BB962C8B-B14F-4D97-AF65-F5344CB8AC3E}">
        <p14:creationId xmlns:p14="http://schemas.microsoft.com/office/powerpoint/2010/main" val="1506886237"/>
      </p:ext>
    </p:extLst>
  </p:cSld>
  <p:clrMapOvr>
    <a:masterClrMapping/>
  </p:clrMapOvr>
</p:sld>
</file>

<file path=ppt/slides/slide14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2130425"/>
            <a:ext cx="7772400" cy="287021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it-IT" sz="2800" dirty="0"/>
              <a:t>DISTURBI </a:t>
            </a:r>
            <a:r>
              <a:rPr lang="it-IT" sz="2800" dirty="0" err="1"/>
              <a:t>DI</a:t>
            </a:r>
            <a:r>
              <a:rPr lang="it-IT" sz="2800" dirty="0"/>
              <a:t> PERSONALITÀ- CLUSTER C</a:t>
            </a:r>
            <a:br>
              <a:rPr/>
            </a:br>
            <a:r>
              <a:t>Disturbo Ossessivo-Compulsivo di Personalità</a:t>
            </a:r>
            <a:br>
              <a:rPr/>
            </a:br>
            <a:r>
              <a:rPr sz="2800"/>
              <a:t>Diagnosi differenziale</a:t>
            </a:r>
            <a:endParaRPr sz="2800" dirty="0"/>
          </a:p>
        </p:txBody>
      </p:sp>
      <p:sp>
        <p:nvSpPr>
          <p:cNvPr id="8" name="Sottotitolo 7"/>
          <p:cNvSpPr>
            <a:spLocks noGrp="1"/>
          </p:cNvSpPr>
          <p:nvPr>
            <p:ph type="subTitle" idx="1"/>
          </p:nvPr>
        </p:nvSpPr>
        <p:spPr>
          <a:xfrm>
            <a:off x="1371600" y="5033986"/>
            <a:ext cx="6400800" cy="966782"/>
          </a:xfrm>
        </p:spPr>
        <p:txBody>
          <a:bodyPr/>
          <a:lstStyle/>
          <a:p>
            <a:pPr eaLnBrk="1" hangingPunct="1">
              <a:defRPr/>
            </a:pPr>
            <a:r>
              <a:rPr lang="it-IT"/>
              <a:t>Lezione 60 -4</a:t>
            </a:r>
            <a:endParaRPr lang="it-IT" dirty="0"/>
          </a:p>
        </p:txBody>
      </p:sp>
    </p:spTree>
    <p:extLst>
      <p:ext uri="{BB962C8B-B14F-4D97-AF65-F5344CB8AC3E}">
        <p14:creationId xmlns:p14="http://schemas.microsoft.com/office/powerpoint/2010/main" val="1685128675"/>
      </p:ext>
    </p:extLst>
  </p:cSld>
  <p:clrMapOvr>
    <a:masterClrMapping/>
  </p:clrMapOvr>
</p:sld>
</file>

<file path=ppt/slides/slide14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600" dirty="0"/>
              <a:t>Il DOC è di solito facilmente distinguibile per la presenza di reali ossessioni e </a:t>
            </a:r>
            <a:r>
              <a:rPr lang="it-IT" sz="2600" dirty="0" err="1"/>
              <a:t>compulsioni</a:t>
            </a:r>
            <a:r>
              <a:rPr lang="it-IT" sz="2600" dirty="0"/>
              <a:t>. Quando sono soddisfatti i criteri per entrambi i disturbi, dovrebbero essere registrate entrambe le diagnosi.</a:t>
            </a:r>
          </a:p>
          <a:p>
            <a:r>
              <a:rPr lang="it-IT" sz="2600" dirty="0"/>
              <a:t>Il disturbo da accumulo andrebbe considerato quando l’accumulo è estremo (per es., cataste accumulate di oggetti inutili creano un rischio di incendio e rendono difficoltoso per gli altri camminare per la casa). Quando sono soddisfatti i criteri per il disturbo </a:t>
            </a:r>
            <a:r>
              <a:rPr lang="it-IT" sz="2600" dirty="0" err="1"/>
              <a:t>ossessivo-compulsivo</a:t>
            </a:r>
            <a:r>
              <a:rPr lang="it-IT" sz="2600" dirty="0"/>
              <a:t> di personalità e disturbo da accumulo, dovrebbero essere registrate entrambe le diagnosi.</a:t>
            </a:r>
          </a:p>
          <a:p>
            <a:endParaRPr lang="it-IT" sz="1800" dirty="0"/>
          </a:p>
        </p:txBody>
      </p:sp>
      <p:sp>
        <p:nvSpPr>
          <p:cNvPr id="3" name="Titolo 2"/>
          <p:cNvSpPr>
            <a:spLocks noGrp="1"/>
          </p:cNvSpPr>
          <p:nvPr>
            <p:ph type="title"/>
          </p:nvPr>
        </p:nvSpPr>
        <p:spPr/>
        <p:txBody>
          <a:bodyPr>
            <a:normAutofit fontScale="90000"/>
          </a:bodyPr>
          <a:lstStyle/>
          <a:p>
            <a:r>
              <a:t>Cluster C – Disturbo Ossessivo-Compulsivo di Personalità</a:t>
            </a:r>
            <a:endParaRPr lang="it-IT" dirty="0"/>
          </a:p>
        </p:txBody>
      </p:sp>
    </p:spTree>
    <p:extLst>
      <p:ext uri="{BB962C8B-B14F-4D97-AF65-F5344CB8AC3E}">
        <p14:creationId xmlns:p14="http://schemas.microsoft.com/office/powerpoint/2010/main" val="1222683541"/>
      </p:ext>
    </p:extLst>
  </p:cSld>
  <p:clrMapOvr>
    <a:masterClrMapping/>
  </p:clrMapOvr>
</p:sld>
</file>

<file path=ppt/slides/slide14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dirty="0"/>
              <a:t>Anche gli individui con disturbo narcisistico di personalità possono manifestare dedizione al perfezionismo e credere che gli altri non possano fare le cose altrettanto bene, ma loro tendono a credere di avere raggiunto la perfezione, mentre il disturbo </a:t>
            </a:r>
            <a:r>
              <a:rPr lang="it-IT" sz="2600" dirty="0" err="1"/>
              <a:t>ossessivo-compulsivo</a:t>
            </a:r>
            <a:r>
              <a:rPr lang="it-IT" sz="2600" dirty="0"/>
              <a:t> di personalità è caratterizzato da impietosa autocritica. </a:t>
            </a:r>
          </a:p>
          <a:p>
            <a:r>
              <a:rPr lang="it-IT" sz="2600" dirty="0"/>
              <a:t>I disturbi narcisistico e antisociale di personalità condividono la mancanza di generosità ma sono prodighi con se stessi, e non adottano una modalità di spesa improntata all’avarizia sia per sé sia per gli altri. </a:t>
            </a:r>
          </a:p>
        </p:txBody>
      </p:sp>
      <p:sp>
        <p:nvSpPr>
          <p:cNvPr id="3" name="Titolo 2"/>
          <p:cNvSpPr>
            <a:spLocks noGrp="1"/>
          </p:cNvSpPr>
          <p:nvPr>
            <p:ph type="title"/>
          </p:nvPr>
        </p:nvSpPr>
        <p:spPr/>
        <p:txBody>
          <a:bodyPr>
            <a:normAutofit fontScale="90000"/>
          </a:bodyPr>
          <a:lstStyle/>
          <a:p>
            <a:r>
              <a:t>Cluster C – Disturbo Ossessivo-Compulsivo di Personalità</a:t>
            </a:r>
            <a:endParaRPr lang="it-IT" dirty="0"/>
          </a:p>
        </p:txBody>
      </p:sp>
    </p:spTree>
    <p:extLst>
      <p:ext uri="{BB962C8B-B14F-4D97-AF65-F5344CB8AC3E}">
        <p14:creationId xmlns:p14="http://schemas.microsoft.com/office/powerpoint/2010/main" val="82622392"/>
      </p:ext>
    </p:extLst>
  </p:cSld>
  <p:clrMapOvr>
    <a:masterClrMapping/>
  </p:clrMapOvr>
</p:sld>
</file>

<file path=ppt/slides/slide14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dirty="0"/>
              <a:t>Anche il disturbo schizoide di personalità è caratterizzato da apparente formalismo e distacco sociale, ma vi è una fondamentale incapacità di intimità, a differenza del disturbo </a:t>
            </a:r>
            <a:r>
              <a:rPr lang="it-IT" sz="2600" dirty="0" err="1"/>
              <a:t>ossessivo-compulsivo</a:t>
            </a:r>
            <a:r>
              <a:rPr lang="it-IT" sz="2600" dirty="0"/>
              <a:t> di personalità.</a:t>
            </a:r>
          </a:p>
        </p:txBody>
      </p:sp>
      <p:sp>
        <p:nvSpPr>
          <p:cNvPr id="3" name="Titolo 2"/>
          <p:cNvSpPr>
            <a:spLocks noGrp="1"/>
          </p:cNvSpPr>
          <p:nvPr>
            <p:ph type="title"/>
          </p:nvPr>
        </p:nvSpPr>
        <p:spPr/>
        <p:txBody>
          <a:bodyPr>
            <a:normAutofit fontScale="90000"/>
          </a:bodyPr>
          <a:lstStyle/>
          <a:p>
            <a:r>
              <a:t>Cluster C – Disturbo Ossessivo-Compulsivo di Personalità</a:t>
            </a:r>
            <a:endParaRPr lang="it-IT" dirty="0"/>
          </a:p>
        </p:txBody>
      </p:sp>
    </p:spTree>
    <p:extLst>
      <p:ext uri="{BB962C8B-B14F-4D97-AF65-F5344CB8AC3E}">
        <p14:creationId xmlns:p14="http://schemas.microsoft.com/office/powerpoint/2010/main" val="1538287637"/>
      </p:ext>
    </p:extLst>
  </p:cSld>
  <p:clrMapOvr>
    <a:masterClrMapping/>
  </p:clrMapOvr>
</p:sld>
</file>

<file path=ppt/slides/slide14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Come si manifestano le malattie</a:t>
            </a:r>
          </a:p>
        </p:txBody>
      </p:sp>
      <p:sp>
        <p:nvSpPr>
          <p:cNvPr id="3" name="Sottotitolo 2"/>
          <p:cNvSpPr>
            <a:spLocks noGrp="1"/>
          </p:cNvSpPr>
          <p:nvPr>
            <p:ph type="subTitle" idx="1"/>
          </p:nvPr>
        </p:nvSpPr>
        <p:spPr/>
        <p:txBody>
          <a:bodyPr/>
          <a:lstStyle/>
          <a:p>
            <a:r>
              <a:rPr lang="it-IT" dirty="0"/>
              <a:t>SONNO</a:t>
            </a:r>
          </a:p>
          <a:p>
            <a:r>
              <a:rPr lang="it-IT" dirty="0"/>
              <a:t>Lezioni 61- 72</a:t>
            </a:r>
          </a:p>
          <a:p>
            <a:endParaRPr lang="it-IT" dirty="0"/>
          </a:p>
        </p:txBody>
      </p:sp>
    </p:spTree>
    <p:extLst>
      <p:ext uri="{BB962C8B-B14F-4D97-AF65-F5344CB8AC3E}">
        <p14:creationId xmlns:p14="http://schemas.microsoft.com/office/powerpoint/2010/main" val="4201540498"/>
      </p:ext>
    </p:extLst>
  </p:cSld>
  <p:clrMapOvr>
    <a:masterClrMapping/>
  </p:clrMapOvr>
</p:sld>
</file>

<file path=ppt/slides/slide14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Il Sonno ed i suoi disturbi</a:t>
            </a:r>
            <a:endParaRPr dirty="0"/>
          </a:p>
        </p:txBody>
      </p:sp>
      <p:sp>
        <p:nvSpPr>
          <p:cNvPr id="8" name="Sottotitolo 7"/>
          <p:cNvSpPr>
            <a:spLocks noGrp="1"/>
          </p:cNvSpPr>
          <p:nvPr>
            <p:ph type="subTitle" idx="1"/>
          </p:nvPr>
        </p:nvSpPr>
        <p:spPr/>
        <p:txBody>
          <a:bodyPr/>
          <a:lstStyle/>
          <a:p>
            <a:pPr eaLnBrk="1" hangingPunct="1">
              <a:defRPr/>
            </a:pPr>
            <a:r>
              <a:rPr lang="it-IT" dirty="0"/>
              <a:t>Lezione 61 -1 </a:t>
            </a:r>
          </a:p>
        </p:txBody>
      </p:sp>
    </p:spTree>
    <p:extLst>
      <p:ext uri="{BB962C8B-B14F-4D97-AF65-F5344CB8AC3E}">
        <p14:creationId xmlns:p14="http://schemas.microsoft.com/office/powerpoint/2010/main" val="3503645571"/>
      </p:ext>
    </p:extLst>
  </p:cSld>
  <p:clrMapOvr>
    <a:masterClrMapping/>
  </p:clrMapOvr>
</p:sld>
</file>

<file path=ppt/slides/slide14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DISTURBI DEL SONNO - VEGLIA</a:t>
            </a:r>
          </a:p>
        </p:txBody>
      </p:sp>
      <p:sp>
        <p:nvSpPr>
          <p:cNvPr id="3" name="Segnaposto contenuto 2"/>
          <p:cNvSpPr>
            <a:spLocks noGrp="1"/>
          </p:cNvSpPr>
          <p:nvPr>
            <p:ph idx="1"/>
          </p:nvPr>
        </p:nvSpPr>
        <p:spPr/>
        <p:txBody>
          <a:bodyPr>
            <a:normAutofit fontScale="77500" lnSpcReduction="20000"/>
          </a:bodyPr>
          <a:lstStyle/>
          <a:p>
            <a:r>
              <a:rPr lang="it-IT" dirty="0"/>
              <a:t>Nel DSM-5 cui rimando sempre per approfondimenti, questo è un capitolo lungo e complesso. Forse fin troppo per uno psicologo in formazione o uno psicoterapeuta. </a:t>
            </a:r>
          </a:p>
          <a:p>
            <a:r>
              <a:rPr lang="it-IT" dirty="0"/>
              <a:t>Nel DSM-5 troverete una miniera di informazioni utili per l’approfondimento di casi specifici.</a:t>
            </a:r>
          </a:p>
          <a:p>
            <a:r>
              <a:rPr lang="it-IT" dirty="0"/>
              <a:t>In queste mie notazioni devo necessariamente riassumere un capitolo complesso che è molto importante: nel sonno passiamo un terzo della nostra esistenza. I disturbi del sonno, oltre che creare enormi problemi di notte, lasciano importanti strascichi di giorno, sono sintomi e causa di un gran numero di patologie di nostro interesse. </a:t>
            </a:r>
          </a:p>
        </p:txBody>
      </p:sp>
    </p:spTree>
    <p:extLst>
      <p:ext uri="{BB962C8B-B14F-4D97-AF65-F5344CB8AC3E}">
        <p14:creationId xmlns:p14="http://schemas.microsoft.com/office/powerpoint/2010/main" val="152991476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DISATTENZIONE</a:t>
            </a:r>
          </a:p>
        </p:txBody>
      </p:sp>
      <p:sp>
        <p:nvSpPr>
          <p:cNvPr id="3" name="Segnaposto contenuto 2"/>
          <p:cNvSpPr>
            <a:spLocks noGrp="1"/>
          </p:cNvSpPr>
          <p:nvPr>
            <p:ph idx="1"/>
          </p:nvPr>
        </p:nvSpPr>
        <p:spPr/>
        <p:txBody>
          <a:bodyPr>
            <a:normAutofit/>
          </a:bodyPr>
          <a:lstStyle/>
          <a:p>
            <a:pPr lvl="0"/>
            <a:r>
              <a:rPr lang="en-US" sz="2000" dirty="0"/>
              <a:t>Per </a:t>
            </a:r>
            <a:r>
              <a:rPr lang="en-US" sz="2000" dirty="0" err="1"/>
              <a:t>essere</a:t>
            </a:r>
            <a:r>
              <a:rPr lang="en-US" sz="2000" dirty="0"/>
              <a:t> </a:t>
            </a:r>
            <a:r>
              <a:rPr lang="en-US" sz="2000" dirty="0" err="1"/>
              <a:t>significativa</a:t>
            </a:r>
            <a:r>
              <a:rPr lang="en-US" sz="2000" dirty="0"/>
              <a:t> a </a:t>
            </a:r>
            <a:r>
              <a:rPr lang="en-US" sz="2000" dirty="0" err="1"/>
              <a:t>livello</a:t>
            </a:r>
            <a:r>
              <a:rPr lang="en-US" sz="2000" dirty="0"/>
              <a:t> </a:t>
            </a:r>
            <a:r>
              <a:rPr lang="en-US" sz="2000" dirty="0" err="1"/>
              <a:t>clinico</a:t>
            </a:r>
            <a:r>
              <a:rPr lang="en-US" sz="2000" dirty="0"/>
              <a:t> </a:t>
            </a:r>
            <a:r>
              <a:rPr lang="en-US" sz="2000" dirty="0" err="1"/>
              <a:t>deve</a:t>
            </a:r>
            <a:r>
              <a:rPr lang="en-US" sz="2000" dirty="0"/>
              <a:t> </a:t>
            </a:r>
            <a:r>
              <a:rPr lang="en-US" sz="2000" dirty="0" err="1"/>
              <a:t>durare</a:t>
            </a:r>
            <a:r>
              <a:rPr lang="en-US" sz="2000" dirty="0"/>
              <a:t> </a:t>
            </a:r>
            <a:r>
              <a:rPr lang="en-US" sz="2000" dirty="0" err="1"/>
              <a:t>più</a:t>
            </a:r>
            <a:r>
              <a:rPr lang="en-US" sz="2000" dirty="0"/>
              <a:t> di 6 </a:t>
            </a:r>
            <a:r>
              <a:rPr lang="en-US" sz="2000" dirty="0" err="1"/>
              <a:t>mesi</a:t>
            </a:r>
            <a:r>
              <a:rPr lang="en-US" sz="2000" dirty="0"/>
              <a:t> e </a:t>
            </a:r>
            <a:r>
              <a:rPr lang="en-US" sz="2000" dirty="0" err="1"/>
              <a:t>manifestarsi</a:t>
            </a:r>
            <a:r>
              <a:rPr lang="en-US" sz="2000" dirty="0"/>
              <a:t> con </a:t>
            </a:r>
            <a:r>
              <a:rPr lang="en-US" sz="2000" dirty="0" err="1"/>
              <a:t>una</a:t>
            </a:r>
            <a:r>
              <a:rPr lang="en-US" sz="2000" dirty="0"/>
              <a:t> </a:t>
            </a:r>
            <a:r>
              <a:rPr lang="en-US" sz="2000" dirty="0" err="1"/>
              <a:t>intensità</a:t>
            </a:r>
            <a:r>
              <a:rPr lang="en-US" sz="2000" dirty="0"/>
              <a:t> e </a:t>
            </a:r>
            <a:r>
              <a:rPr lang="en-US" sz="2000" dirty="0" err="1"/>
              <a:t>pervasività</a:t>
            </a:r>
            <a:r>
              <a:rPr lang="en-US" sz="2000" dirty="0"/>
              <a:t> </a:t>
            </a:r>
            <a:r>
              <a:rPr lang="en-US" sz="2000" dirty="0" err="1"/>
              <a:t>capace</a:t>
            </a:r>
            <a:r>
              <a:rPr lang="en-US" sz="2000" dirty="0"/>
              <a:t> di </a:t>
            </a:r>
            <a:r>
              <a:rPr lang="en-US" sz="2000" dirty="0" err="1"/>
              <a:t>interferire</a:t>
            </a:r>
            <a:r>
              <a:rPr lang="en-US" sz="2000" dirty="0"/>
              <a:t> con I </a:t>
            </a:r>
            <a:r>
              <a:rPr lang="en-US" sz="2000" dirty="0" err="1"/>
              <a:t>compiti</a:t>
            </a:r>
            <a:r>
              <a:rPr lang="en-US" sz="2000" dirty="0"/>
              <a:t> </a:t>
            </a:r>
            <a:r>
              <a:rPr lang="en-US" sz="2000" dirty="0" err="1"/>
              <a:t>sociali</a:t>
            </a:r>
            <a:r>
              <a:rPr lang="en-US" sz="2000" dirty="0"/>
              <a:t> e </a:t>
            </a:r>
            <a:r>
              <a:rPr lang="en-US" sz="2000" dirty="0" err="1"/>
              <a:t>scolastico</a:t>
            </a:r>
            <a:r>
              <a:rPr lang="en-US" sz="2000" dirty="0"/>
              <a:t>/</a:t>
            </a:r>
            <a:r>
              <a:rPr lang="en-US" sz="2000" dirty="0" err="1"/>
              <a:t>lavorativi</a:t>
            </a:r>
            <a:r>
              <a:rPr lang="en-US" sz="2000" dirty="0"/>
              <a:t>.</a:t>
            </a:r>
          </a:p>
          <a:p>
            <a:pPr lvl="0"/>
            <a:r>
              <a:rPr lang="it-IT" sz="2000" dirty="0"/>
              <a:t> </a:t>
            </a:r>
            <a:r>
              <a:rPr lang="en-US" sz="2000" dirty="0" err="1"/>
              <a:t>Spesso</a:t>
            </a:r>
            <a:r>
              <a:rPr lang="en-US" sz="2000" dirty="0"/>
              <a:t> non </a:t>
            </a:r>
            <a:r>
              <a:rPr lang="en-US" sz="2000" dirty="0" err="1"/>
              <a:t>riesce</a:t>
            </a:r>
            <a:r>
              <a:rPr lang="en-US" sz="2000" dirty="0"/>
              <a:t> a </a:t>
            </a:r>
            <a:r>
              <a:rPr lang="en-US" sz="2000" dirty="0" err="1"/>
              <a:t>prestare</a:t>
            </a:r>
            <a:r>
              <a:rPr lang="en-US" sz="2000" dirty="0"/>
              <a:t> </a:t>
            </a:r>
            <a:r>
              <a:rPr lang="en-US" sz="2000" dirty="0" err="1"/>
              <a:t>attenzione</a:t>
            </a:r>
            <a:r>
              <a:rPr lang="en-US" sz="2000" dirty="0"/>
              <a:t> </a:t>
            </a:r>
            <a:r>
              <a:rPr lang="en-US" sz="2000" dirty="0" err="1"/>
              <a:t>ai</a:t>
            </a:r>
            <a:r>
              <a:rPr lang="en-US" sz="2000" dirty="0"/>
              <a:t> </a:t>
            </a:r>
            <a:r>
              <a:rPr lang="en-US" sz="2000" dirty="0" err="1"/>
              <a:t>particolari</a:t>
            </a:r>
            <a:r>
              <a:rPr lang="en-US" sz="2000" dirty="0"/>
              <a:t> o </a:t>
            </a:r>
          </a:p>
          <a:p>
            <a:pPr lvl="0"/>
            <a:r>
              <a:rPr lang="en-US" sz="2000" dirty="0" err="1"/>
              <a:t>commette</a:t>
            </a:r>
            <a:r>
              <a:rPr lang="en-US" sz="2000" dirty="0"/>
              <a:t> </a:t>
            </a:r>
            <a:r>
              <a:rPr lang="en-US" sz="2000" dirty="0" err="1"/>
              <a:t>errori</a:t>
            </a:r>
            <a:r>
              <a:rPr lang="en-US" sz="2000" dirty="0"/>
              <a:t> di </a:t>
            </a:r>
            <a:r>
              <a:rPr lang="en-US" sz="2000" dirty="0" err="1"/>
              <a:t>di­strazione</a:t>
            </a:r>
            <a:r>
              <a:rPr lang="en-US" sz="2000" dirty="0"/>
              <a:t> </a:t>
            </a:r>
            <a:r>
              <a:rPr lang="en-US" sz="2000" dirty="0" err="1"/>
              <a:t>nei</a:t>
            </a:r>
            <a:r>
              <a:rPr lang="en-US" sz="2000" dirty="0"/>
              <a:t> </a:t>
            </a:r>
            <a:r>
              <a:rPr lang="en-US" sz="2000" dirty="0" err="1"/>
              <a:t>compiti</a:t>
            </a:r>
            <a:r>
              <a:rPr lang="en-US" sz="2000" dirty="0"/>
              <a:t> </a:t>
            </a:r>
            <a:r>
              <a:rPr lang="en-US" sz="2000" dirty="0" err="1"/>
              <a:t>scolastici</a:t>
            </a:r>
            <a:r>
              <a:rPr lang="en-US" sz="2000" dirty="0"/>
              <a:t>, </a:t>
            </a:r>
            <a:r>
              <a:rPr lang="en-US" sz="2000" dirty="0" err="1"/>
              <a:t>sul</a:t>
            </a:r>
            <a:r>
              <a:rPr lang="en-US" sz="2000" dirty="0"/>
              <a:t> </a:t>
            </a:r>
            <a:r>
              <a:rPr lang="en-US" sz="2000" dirty="0" err="1"/>
              <a:t>lavoro</a:t>
            </a:r>
            <a:r>
              <a:rPr lang="en-US" sz="2000" dirty="0"/>
              <a:t> o in </a:t>
            </a:r>
            <a:r>
              <a:rPr lang="en-US" sz="2000" dirty="0" err="1"/>
              <a:t>altre</a:t>
            </a:r>
            <a:r>
              <a:rPr lang="en-US" sz="2000" dirty="0"/>
              <a:t> </a:t>
            </a:r>
            <a:r>
              <a:rPr lang="en-US" sz="2000" dirty="0" err="1"/>
              <a:t>attività</a:t>
            </a:r>
            <a:r>
              <a:rPr lang="en-US" sz="2000" dirty="0"/>
              <a:t>.</a:t>
            </a:r>
          </a:p>
          <a:p>
            <a:pPr lvl="0"/>
            <a:r>
              <a:rPr lang="en-US" sz="2000" dirty="0"/>
              <a:t>In </a:t>
            </a:r>
            <a:r>
              <a:rPr lang="en-US" sz="2000" dirty="0" err="1"/>
              <a:t>molti</a:t>
            </a:r>
            <a:r>
              <a:rPr lang="en-US" sz="2000" dirty="0"/>
              <a:t> </a:t>
            </a:r>
            <a:r>
              <a:rPr lang="en-US" sz="2000" dirty="0" err="1"/>
              <a:t>casi</a:t>
            </a:r>
            <a:r>
              <a:rPr lang="en-US" sz="2000" dirty="0"/>
              <a:t> </a:t>
            </a:r>
            <a:r>
              <a:rPr lang="en-US" sz="2000" dirty="0" err="1"/>
              <a:t>omette</a:t>
            </a:r>
            <a:r>
              <a:rPr lang="en-US" sz="2000" dirty="0"/>
              <a:t> di </a:t>
            </a:r>
            <a:r>
              <a:rPr lang="en-US" sz="2000" dirty="0" err="1"/>
              <a:t>portare</a:t>
            </a:r>
            <a:r>
              <a:rPr lang="en-US" sz="2000" dirty="0"/>
              <a:t> a </a:t>
            </a:r>
            <a:r>
              <a:rPr lang="en-US" sz="2000" dirty="0" err="1"/>
              <a:t>termine</a:t>
            </a:r>
            <a:r>
              <a:rPr lang="en-US" sz="2000" dirty="0"/>
              <a:t> I </a:t>
            </a:r>
            <a:r>
              <a:rPr lang="en-US" sz="2000" dirty="0" err="1"/>
              <a:t>compiti</a:t>
            </a:r>
            <a:r>
              <a:rPr lang="en-US" sz="2000" dirty="0"/>
              <a:t> </a:t>
            </a:r>
            <a:r>
              <a:rPr lang="en-US" sz="2000" dirty="0" err="1"/>
              <a:t>che</a:t>
            </a:r>
            <a:r>
              <a:rPr lang="en-US" sz="2000" dirty="0"/>
              <a:t> </a:t>
            </a:r>
            <a:r>
              <a:rPr lang="en-US" sz="2000" dirty="0" err="1"/>
              <a:t>gli</a:t>
            </a:r>
            <a:r>
              <a:rPr lang="en-US" sz="2000" dirty="0"/>
              <a:t> </a:t>
            </a:r>
            <a:r>
              <a:rPr lang="en-US" sz="2000" dirty="0" err="1"/>
              <a:t>sono</a:t>
            </a:r>
            <a:r>
              <a:rPr lang="en-US" sz="2000" dirty="0"/>
              <a:t> </a:t>
            </a:r>
            <a:r>
              <a:rPr lang="en-US" sz="2000" dirty="0" err="1"/>
              <a:t>stati</a:t>
            </a:r>
            <a:r>
              <a:rPr lang="en-US" sz="2000" dirty="0"/>
              <a:t> </a:t>
            </a:r>
            <a:r>
              <a:rPr lang="en-US" sz="2000" dirty="0" err="1"/>
              <a:t>assegnati</a:t>
            </a:r>
            <a:r>
              <a:rPr lang="en-US" sz="2000" dirty="0"/>
              <a:t> e </a:t>
            </a:r>
            <a:r>
              <a:rPr lang="en-US" sz="2000" dirty="0" err="1"/>
              <a:t>comunque</a:t>
            </a:r>
            <a:r>
              <a:rPr lang="en-US" sz="2000" dirty="0"/>
              <a:t> non </a:t>
            </a:r>
            <a:r>
              <a:rPr lang="en-US" sz="2000" dirty="0" err="1"/>
              <a:t>si</a:t>
            </a:r>
            <a:r>
              <a:rPr lang="en-US" sz="2000" dirty="0"/>
              <a:t> </a:t>
            </a:r>
            <a:r>
              <a:rPr lang="en-US" sz="2000" dirty="0" err="1"/>
              <a:t>ompegna</a:t>
            </a:r>
            <a:r>
              <a:rPr lang="en-US" sz="2000" dirty="0"/>
              <a:t> in </a:t>
            </a:r>
            <a:r>
              <a:rPr lang="en-US" sz="2000" dirty="0" err="1"/>
              <a:t>compiti</a:t>
            </a:r>
            <a:r>
              <a:rPr lang="en-US" sz="2000" dirty="0"/>
              <a:t> </a:t>
            </a:r>
            <a:r>
              <a:rPr lang="en-US" sz="2000" dirty="0" err="1"/>
              <a:t>che</a:t>
            </a:r>
            <a:r>
              <a:rPr lang="en-US" sz="2000" dirty="0"/>
              <a:t> </a:t>
            </a:r>
            <a:r>
              <a:rPr lang="en-US" sz="2000" dirty="0" err="1"/>
              <a:t>richiedono</a:t>
            </a:r>
            <a:r>
              <a:rPr lang="en-US" sz="2000" dirty="0"/>
              <a:t> </a:t>
            </a:r>
            <a:r>
              <a:rPr lang="en-US" sz="2000" dirty="0" err="1"/>
              <a:t>applicazione</a:t>
            </a:r>
            <a:r>
              <a:rPr lang="en-US" sz="2000" dirty="0"/>
              <a:t> </a:t>
            </a:r>
            <a:r>
              <a:rPr lang="en-US" sz="2000" dirty="0" err="1"/>
              <a:t>ed</a:t>
            </a:r>
            <a:r>
              <a:rPr lang="en-US" sz="2000" dirty="0"/>
              <a:t> </a:t>
            </a:r>
            <a:r>
              <a:rPr lang="en-US" sz="2000" dirty="0" err="1"/>
              <a:t>attenzione</a:t>
            </a:r>
            <a:endParaRPr lang="en-US" sz="2000" dirty="0"/>
          </a:p>
          <a:p>
            <a:pPr lvl="0"/>
            <a:r>
              <a:rPr lang="en-US" sz="2000" dirty="0"/>
              <a:t>Ha </a:t>
            </a:r>
            <a:r>
              <a:rPr lang="en-US" sz="2000" dirty="0" err="1"/>
              <a:t>difficoltà</a:t>
            </a:r>
            <a:r>
              <a:rPr lang="en-US" sz="2000" dirty="0"/>
              <a:t> a </a:t>
            </a:r>
            <a:r>
              <a:rPr lang="en-US" sz="2000" dirty="0" err="1"/>
              <a:t>prestare</a:t>
            </a:r>
            <a:r>
              <a:rPr lang="en-US" sz="2000" dirty="0"/>
              <a:t> </a:t>
            </a:r>
            <a:r>
              <a:rPr lang="en-US" sz="2000" dirty="0" err="1"/>
              <a:t>attenzione</a:t>
            </a:r>
            <a:r>
              <a:rPr lang="en-US" sz="2000" dirty="0"/>
              <a:t> </a:t>
            </a:r>
            <a:r>
              <a:rPr lang="en-US" sz="2000" dirty="0" err="1"/>
              <a:t>anche</a:t>
            </a:r>
            <a:r>
              <a:rPr lang="en-US" sz="2000" dirty="0"/>
              <a:t> </a:t>
            </a:r>
            <a:r>
              <a:rPr lang="en-US" sz="2000" dirty="0" err="1"/>
              <a:t>alle</a:t>
            </a:r>
            <a:r>
              <a:rPr lang="en-US" sz="2000" dirty="0"/>
              <a:t> </a:t>
            </a:r>
            <a:r>
              <a:rPr lang="en-US" sz="2000" dirty="0" err="1"/>
              <a:t>attività</a:t>
            </a:r>
            <a:r>
              <a:rPr lang="en-US" sz="2000" dirty="0"/>
              <a:t> di </a:t>
            </a:r>
            <a:r>
              <a:rPr lang="en-US" sz="2000" dirty="0" err="1"/>
              <a:t>gioco</a:t>
            </a:r>
            <a:endParaRPr lang="en-US" sz="2000" dirty="0"/>
          </a:p>
          <a:p>
            <a:pPr lvl="0"/>
            <a:r>
              <a:rPr lang="en-US" sz="2000" dirty="0" err="1"/>
              <a:t>Spesso</a:t>
            </a:r>
            <a:r>
              <a:rPr lang="en-US" sz="2000" dirty="0"/>
              <a:t> </a:t>
            </a:r>
            <a:r>
              <a:rPr lang="en-US" sz="2000" dirty="0" err="1"/>
              <a:t>perde</a:t>
            </a:r>
            <a:r>
              <a:rPr lang="en-US" sz="2000" dirty="0"/>
              <a:t> </a:t>
            </a:r>
            <a:r>
              <a:rPr lang="en-US" sz="2000" dirty="0" err="1"/>
              <a:t>oggetti</a:t>
            </a:r>
            <a:r>
              <a:rPr lang="en-US" sz="2000" dirty="0"/>
              <a:t> </a:t>
            </a:r>
            <a:r>
              <a:rPr lang="en-US" sz="2000" dirty="0" err="1"/>
              <a:t>anche</a:t>
            </a:r>
            <a:r>
              <a:rPr lang="en-US" sz="2000" dirty="0"/>
              <a:t> per </a:t>
            </a:r>
            <a:r>
              <a:rPr lang="en-US" sz="2000" dirty="0" err="1"/>
              <a:t>lui</a:t>
            </a:r>
            <a:r>
              <a:rPr lang="en-US" sz="2000" dirty="0"/>
              <a:t> </a:t>
            </a:r>
            <a:r>
              <a:rPr lang="en-US" sz="2000" dirty="0" err="1"/>
              <a:t>importanti</a:t>
            </a:r>
            <a:endParaRPr lang="en-US" sz="2000" dirty="0"/>
          </a:p>
          <a:p>
            <a:pPr lvl="0"/>
            <a:r>
              <a:rPr lang="en-US" sz="2000" dirty="0" err="1"/>
              <a:t>Spesso</a:t>
            </a:r>
            <a:r>
              <a:rPr lang="en-US" sz="2000" dirty="0"/>
              <a:t> </a:t>
            </a:r>
            <a:r>
              <a:rPr lang="en-US" sz="2000" dirty="0" err="1"/>
              <a:t>sembra</a:t>
            </a:r>
            <a:r>
              <a:rPr lang="en-US" sz="2000" dirty="0"/>
              <a:t> non </a:t>
            </a:r>
            <a:r>
              <a:rPr lang="en-US" sz="2000" dirty="0" err="1"/>
              <a:t>ascoltare</a:t>
            </a:r>
            <a:r>
              <a:rPr lang="en-US" sz="2000" dirty="0"/>
              <a:t> chi </a:t>
            </a:r>
            <a:r>
              <a:rPr lang="en-US" sz="2000" dirty="0" err="1"/>
              <a:t>gli</a:t>
            </a:r>
            <a:r>
              <a:rPr lang="en-US" sz="2000" dirty="0"/>
              <a:t> </a:t>
            </a:r>
            <a:r>
              <a:rPr lang="en-US" sz="2000" dirty="0" err="1"/>
              <a:t>parla</a:t>
            </a:r>
            <a:endParaRPr lang="it-IT" dirty="0"/>
          </a:p>
        </p:txBody>
      </p:sp>
    </p:spTree>
    <p:extLst>
      <p:ext uri="{BB962C8B-B14F-4D97-AF65-F5344CB8AC3E}">
        <p14:creationId xmlns:p14="http://schemas.microsoft.com/office/powerpoint/2010/main" val="419716079"/>
      </p:ext>
    </p:extLst>
  </p:cSld>
  <p:clrMapOvr>
    <a:masterClrMapping/>
  </p:clrMapOvr>
</p:sld>
</file>

<file path=ppt/slides/slide14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0" indent="0">
              <a:buNone/>
            </a:pPr>
            <a:r>
              <a:rPr lang="it-IT" sz="2800" dirty="0"/>
              <a:t>Seguendo un pensiero ingenuo o si è svegli o si dorme. Niente di più errato. Come ricordate da psicologia 1 il sonno è caratterizzato da fasi di diversa profondità. Tali fasi sono riconoscibili anche attraverso la analisi del tracciato elettroencefalografico, per maggiori dettagli tale tracciato viene messo in relazione anche al battito cardiaco, ai movimenti del corpo ed al ritmo del respiro. Questa analisi complessa del sonno si chiama </a:t>
            </a:r>
            <a:r>
              <a:rPr lang="it-IT" sz="2800" dirty="0" err="1"/>
              <a:t>polisonnografia</a:t>
            </a:r>
            <a:r>
              <a:rPr lang="it-IT" sz="2800" dirty="0"/>
              <a:t>. </a:t>
            </a:r>
          </a:p>
          <a:p>
            <a:pPr marL="0" indent="0">
              <a:buNone/>
            </a:pPr>
            <a:endParaRPr lang="it-IT" dirty="0"/>
          </a:p>
          <a:p>
            <a:pPr marL="0" indent="0">
              <a:buNone/>
            </a:pPr>
            <a:endParaRPr lang="it-IT" dirty="0"/>
          </a:p>
        </p:txBody>
      </p:sp>
      <p:sp>
        <p:nvSpPr>
          <p:cNvPr id="3" name="Titolo 2"/>
          <p:cNvSpPr>
            <a:spLocks noGrp="1"/>
          </p:cNvSpPr>
          <p:nvPr>
            <p:ph type="title"/>
          </p:nvPr>
        </p:nvSpPr>
        <p:spPr/>
        <p:txBody>
          <a:bodyPr/>
          <a:lstStyle/>
          <a:p>
            <a:r>
              <a:rPr lang="it-IT" dirty="0"/>
              <a:t>IL SONNO</a:t>
            </a:r>
          </a:p>
        </p:txBody>
      </p:sp>
    </p:spTree>
    <p:extLst>
      <p:ext uri="{BB962C8B-B14F-4D97-AF65-F5344CB8AC3E}">
        <p14:creationId xmlns:p14="http://schemas.microsoft.com/office/powerpoint/2010/main" val="1316981258"/>
      </p:ext>
    </p:extLst>
  </p:cSld>
  <p:clrMapOvr>
    <a:masterClrMapping/>
  </p:clrMapOvr>
</p:sld>
</file>

<file path=ppt/slides/slide14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Le 5 diverse fasi del sonno durano in tutto circa 90 minuti, ovvero un intero ciclo del sonno dura un’ora e mezza. In questo ciclo si alternano la fase 1 e 2 che sono dormiveglia, la fase 3 e 4 che sono sonno profondo, soprattutto la 4 e che sono le fasi più riposanti. Nella fase 4 ci si muove nel letto, ma il cervello mostra un tracciato tipico del sonno profondo. Segue poi la fase REM caratterizzata da un quasi risveglio del cervello, con blocco dei movimenti del corpo eccezion fatta per gli occhi. In tale fase si sogna. Se il corpo non fosse quasi paralizzato si ripeterebbero le azioni del sogno.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44063946"/>
      </p:ext>
    </p:extLst>
  </p:cSld>
  <p:clrMapOvr>
    <a:masterClrMapping/>
  </p:clrMapOvr>
</p:sld>
</file>

<file path=ppt/slides/slide14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Ognuna di queste fasi può venire alterata. A volte si passa la notte prevalentemente in fase 1 o 2 senza riposarsi veramente, a volte i sogni si manifestano come incubi, a volte si parla o si cammina nel sonno. A volte, nel sonno profondo emergono crisi intensissime di terrore. A volte ci si sveglia, ma col corpo ancora paralizzato, a volte si provano stranissime sensazioni, quasi allucinatorie, nel passaggio dalla veglia al sonno. Si tratta di un terzo della vita la cui conoscenza riserva importanti sorprese.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42277672"/>
      </p:ext>
    </p:extLst>
  </p:cSld>
  <p:clrMapOvr>
    <a:masterClrMapping/>
  </p:clrMapOvr>
</p:sld>
</file>

<file path=ppt/slides/slide14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Esistono gufi ed esistono allodole. I primi sono persone che si svegliano si malumore ed iniziano a «vivere» verso sera.</a:t>
            </a:r>
          </a:p>
          <a:p>
            <a:r>
              <a:rPr lang="it-IT" sz="2400" dirty="0"/>
              <a:t>Le allodole sono persone che al contrario, si svegliano pieni di energia e lentamente appassiscono durante la giornata.</a:t>
            </a:r>
          </a:p>
          <a:p>
            <a:r>
              <a:rPr lang="it-IT" sz="2400" dirty="0"/>
              <a:t>Sono caratteristiche genetiche con cui non c’è moltissimo da fare, meglio che i primi scelgano di fare i gestori di night club ed i secondi i panettieri.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7954667"/>
      </p:ext>
    </p:extLst>
  </p:cSld>
  <p:clrMapOvr>
    <a:masterClrMapping/>
  </p:clrMapOvr>
</p:sld>
</file>

<file path=ppt/slides/slide14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Naturalmente ci si può adattare a tutto, inclusi i turni alternati diurni e notturni, ma si tratta comunque di lavori usuranti</a:t>
            </a:r>
          </a:p>
          <a:p>
            <a:r>
              <a:rPr lang="it-IT" dirty="0"/>
              <a:t>Alcune persone sono long </a:t>
            </a:r>
            <a:r>
              <a:rPr lang="it-IT" dirty="0" err="1"/>
              <a:t>sleepers</a:t>
            </a:r>
            <a:r>
              <a:rPr lang="it-IT" dirty="0"/>
              <a:t> (adulti che hanno bisogno di più di nove ore di sonno per notte) ed altri short </a:t>
            </a:r>
            <a:r>
              <a:rPr lang="it-IT" dirty="0" err="1"/>
              <a:t>sleepers</a:t>
            </a:r>
            <a:r>
              <a:rPr lang="it-IT" dirty="0"/>
              <a:t> (adulti che sono riposati ed efficienti con 4-5 ore di sonno per notte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00746722"/>
      </p:ext>
    </p:extLst>
  </p:cSld>
  <p:clrMapOvr>
    <a:masterClrMapping/>
  </p:clrMapOvr>
</p:sld>
</file>

<file path=ppt/slides/slide14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 I Disturbi del Sonno</a:t>
            </a:r>
            <a:endParaRPr dirty="0"/>
          </a:p>
        </p:txBody>
      </p:sp>
      <p:sp>
        <p:nvSpPr>
          <p:cNvPr id="8" name="Sottotitolo 7"/>
          <p:cNvSpPr>
            <a:spLocks noGrp="1"/>
          </p:cNvSpPr>
          <p:nvPr>
            <p:ph type="subTitle" idx="1"/>
          </p:nvPr>
        </p:nvSpPr>
        <p:spPr/>
        <p:txBody>
          <a:bodyPr/>
          <a:lstStyle/>
          <a:p>
            <a:pPr eaLnBrk="1" hangingPunct="1">
              <a:defRPr/>
            </a:pPr>
            <a:r>
              <a:rPr lang="it-IT" dirty="0"/>
              <a:t>Lezione 61 - 2 </a:t>
            </a:r>
          </a:p>
        </p:txBody>
      </p:sp>
    </p:spTree>
    <p:extLst>
      <p:ext uri="{BB962C8B-B14F-4D97-AF65-F5344CB8AC3E}">
        <p14:creationId xmlns:p14="http://schemas.microsoft.com/office/powerpoint/2010/main" val="3050108834"/>
      </p:ext>
    </p:extLst>
  </p:cSld>
  <p:clrMapOvr>
    <a:masterClrMapping/>
  </p:clrMapOvr>
</p:sld>
</file>

<file path=ppt/slides/slide14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 disturbi del sonno-veglia comprendono 10 disturbi o gruppi di disturbi: </a:t>
            </a:r>
          </a:p>
          <a:p>
            <a:r>
              <a:rPr lang="it-IT" sz="2400" dirty="0"/>
              <a:t>disturbo da insonnia, disturbo da </a:t>
            </a:r>
            <a:r>
              <a:rPr lang="it-IT" sz="2400" dirty="0" err="1"/>
              <a:t>ipersonnolenza</a:t>
            </a:r>
            <a:r>
              <a:rPr lang="it-IT" sz="2400" dirty="0"/>
              <a:t>, narcolessia, disturbi del sonno correlati alla respirazione, disturbi circadiani del ritmo sonno-veglia, disturbi dell’arousal del sonno non-REM, disturbo da incubi, disturbo comportamentale del sonno REM, sindrome delle gambe senza riposo e disturbo del sonno indotto da sostanze/farmaci.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06634603"/>
      </p:ext>
    </p:extLst>
  </p:cSld>
  <p:clrMapOvr>
    <a:masterClrMapping/>
  </p:clrMapOvr>
</p:sld>
</file>

<file path=ppt/slides/slide14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 I disturbi del sonno sono spesso accompagnati da depressione, ansia, uso di sostanze (incluso l’eccesso di sonniferi) e modificazioni cognitive che devono essere prese in considerazione nella pianificazione e nella gestione del trattamento.</a:t>
            </a:r>
          </a:p>
          <a:p>
            <a:r>
              <a:rPr lang="it-IT" sz="2400" dirty="0"/>
              <a:t>In alcuni casi i disturbi del sonno sono i primi segni della insorgenza di disturbi psichiatrici.</a:t>
            </a:r>
          </a:p>
          <a:p>
            <a:r>
              <a:rPr lang="it-IT" sz="2400" dirty="0"/>
              <a:t>D’altra parte i disturbi del sonno possono anche essere causa di disturbi psichiatrici. La carenza di sonno può anche indurre allucinazioni, difficoltà a concentrarsi, difficoltà di memoria e di apprendimento</a:t>
            </a:r>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98038429"/>
      </p:ext>
    </p:extLst>
  </p:cSld>
  <p:clrMapOvr>
    <a:masterClrMapping/>
  </p:clrMapOvr>
</p:sld>
</file>

<file path=ppt/slides/slide14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La diagnosi ed il trattamento dei disturbi del sonno richiede competenze multiple, psicologiche, neurologiche, psichiatriche, farmacologiche,  ed anche cardiologiche e pneumologiche. È per questo motivo che sempre più spesso all’interno degli ospedali sorgono unità dedicate ai disturbi del sonno nelle quali sono coinvolti operatori di diversa formazione.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13384142"/>
      </p:ext>
    </p:extLst>
  </p:cSld>
  <p:clrMapOvr>
    <a:masterClrMapping/>
  </p:clrMapOvr>
</p:sld>
</file>

<file path=ppt/slides/slide14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Sempre più spesso all’interno di queste </a:t>
            </a:r>
            <a:r>
              <a:rPr lang="it-IT" sz="2800" dirty="0" err="1"/>
              <a:t>equipes</a:t>
            </a:r>
            <a:r>
              <a:rPr lang="it-IT" sz="2800" dirty="0"/>
              <a:t> sono impiegate strumentazioni particolari, la </a:t>
            </a:r>
            <a:r>
              <a:rPr lang="it-IT" sz="2800" dirty="0" err="1"/>
              <a:t>polisonnografia</a:t>
            </a:r>
            <a:r>
              <a:rPr lang="it-IT" sz="2800" dirty="0"/>
              <a:t>, ad esempio, è una procedura con cui, con una apparecchiatura specifica si studia contemporaneamente l elettroencefalogramma (EEG) l’elettrocardiogramma (ECG) e le contrazioni muscolari e respiratorie del paziente durante il sonno.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5528439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IPERATTIVITA’ IMPULSIVITA’</a:t>
            </a:r>
          </a:p>
        </p:txBody>
      </p:sp>
      <p:sp>
        <p:nvSpPr>
          <p:cNvPr id="3" name="Segnaposto contenuto 2"/>
          <p:cNvSpPr>
            <a:spLocks noGrp="1"/>
          </p:cNvSpPr>
          <p:nvPr>
            <p:ph idx="1"/>
          </p:nvPr>
        </p:nvSpPr>
        <p:spPr/>
        <p:txBody>
          <a:bodyPr>
            <a:noAutofit/>
          </a:bodyPr>
          <a:lstStyle/>
          <a:p>
            <a:r>
              <a:rPr lang="it-IT" sz="2400" dirty="0"/>
              <a:t> </a:t>
            </a:r>
            <a:r>
              <a:rPr lang="en-US" sz="2400" dirty="0" err="1"/>
              <a:t>Spesso</a:t>
            </a:r>
            <a:r>
              <a:rPr lang="en-US" sz="2400" dirty="0"/>
              <a:t> </a:t>
            </a:r>
            <a:r>
              <a:rPr lang="en-US" sz="2400" dirty="0" err="1"/>
              <a:t>si</a:t>
            </a:r>
            <a:r>
              <a:rPr lang="en-US" sz="2400" dirty="0"/>
              <a:t> </a:t>
            </a:r>
            <a:r>
              <a:rPr lang="en-US" sz="2400" dirty="0" err="1"/>
              <a:t>dondola</a:t>
            </a:r>
            <a:r>
              <a:rPr lang="en-US" sz="2400" dirty="0"/>
              <a:t> </a:t>
            </a:r>
            <a:r>
              <a:rPr lang="en-US" sz="2400" dirty="0" err="1"/>
              <a:t>sulla</a:t>
            </a:r>
            <a:r>
              <a:rPr lang="en-US" sz="2400" dirty="0"/>
              <a:t> </a:t>
            </a:r>
            <a:r>
              <a:rPr lang="en-US" sz="2400" dirty="0" err="1"/>
              <a:t>sedia</a:t>
            </a:r>
            <a:r>
              <a:rPr lang="en-US" sz="2400" dirty="0"/>
              <a:t>, </a:t>
            </a:r>
            <a:r>
              <a:rPr lang="en-US" sz="2400" dirty="0" err="1"/>
              <a:t>agita</a:t>
            </a:r>
            <a:r>
              <a:rPr lang="en-US" sz="2400" dirty="0"/>
              <a:t> </a:t>
            </a:r>
            <a:r>
              <a:rPr lang="en-US" sz="2400" dirty="0" err="1"/>
              <a:t>mani</a:t>
            </a:r>
            <a:r>
              <a:rPr lang="en-US" sz="2400" dirty="0"/>
              <a:t> e </a:t>
            </a:r>
            <a:r>
              <a:rPr lang="en-US" sz="2400" dirty="0" err="1"/>
              <a:t>piedi</a:t>
            </a:r>
            <a:r>
              <a:rPr lang="en-US" sz="2400" dirty="0"/>
              <a:t>.</a:t>
            </a:r>
            <a:endParaRPr lang="it-IT" sz="2400" dirty="0"/>
          </a:p>
          <a:p>
            <a:r>
              <a:rPr lang="en-US" sz="2400" dirty="0" err="1"/>
              <a:t>Spesso</a:t>
            </a:r>
            <a:r>
              <a:rPr lang="en-US" sz="2400" dirty="0"/>
              <a:t> </a:t>
            </a:r>
            <a:r>
              <a:rPr lang="en-US" sz="2400" dirty="0" err="1"/>
              <a:t>gira</a:t>
            </a:r>
            <a:r>
              <a:rPr lang="en-US" sz="2400" dirty="0"/>
              <a:t> per la </a:t>
            </a:r>
            <a:r>
              <a:rPr lang="en-US" sz="2400" dirty="0" err="1"/>
              <a:t>classe</a:t>
            </a:r>
            <a:r>
              <a:rPr lang="en-US" sz="2400" dirty="0"/>
              <a:t> o per </a:t>
            </a:r>
            <a:r>
              <a:rPr lang="en-US" sz="2400" dirty="0" err="1"/>
              <a:t>il</a:t>
            </a:r>
            <a:r>
              <a:rPr lang="en-US" sz="2400" dirty="0"/>
              <a:t> </a:t>
            </a:r>
            <a:r>
              <a:rPr lang="en-US" sz="2400" dirty="0" err="1"/>
              <a:t>posto</a:t>
            </a:r>
            <a:r>
              <a:rPr lang="en-US" sz="2400" dirty="0"/>
              <a:t> di </a:t>
            </a:r>
            <a:r>
              <a:rPr lang="en-US" sz="2400" dirty="0" err="1"/>
              <a:t>lavoro</a:t>
            </a:r>
            <a:r>
              <a:rPr lang="en-US" sz="2400" dirty="0"/>
              <a:t> o in </a:t>
            </a:r>
            <a:r>
              <a:rPr lang="en-US" sz="2400" dirty="0" err="1"/>
              <a:t>altre</a:t>
            </a:r>
            <a:r>
              <a:rPr lang="en-US" sz="2400" dirty="0"/>
              <a:t> </a:t>
            </a:r>
            <a:r>
              <a:rPr lang="en-US" sz="2400" dirty="0" err="1"/>
              <a:t>situazioni</a:t>
            </a:r>
            <a:r>
              <a:rPr lang="en-US" sz="2400" dirty="0"/>
              <a:t> in cui </a:t>
            </a:r>
            <a:r>
              <a:rPr lang="en-US" sz="2400" dirty="0" err="1"/>
              <a:t>ciò</a:t>
            </a:r>
            <a:r>
              <a:rPr lang="en-US" sz="2400" dirty="0"/>
              <a:t> </a:t>
            </a:r>
            <a:r>
              <a:rPr lang="en-US" sz="2400" dirty="0" err="1"/>
              <a:t>possa</a:t>
            </a:r>
            <a:r>
              <a:rPr lang="en-US" sz="2400" dirty="0"/>
              <a:t> </a:t>
            </a:r>
            <a:r>
              <a:rPr lang="en-US" sz="2400" dirty="0" err="1"/>
              <a:t>essere</a:t>
            </a:r>
            <a:r>
              <a:rPr lang="en-US" sz="2400" dirty="0"/>
              <a:t> </a:t>
            </a:r>
            <a:r>
              <a:rPr lang="en-US" sz="2400" dirty="0" err="1"/>
              <a:t>inappropriato</a:t>
            </a:r>
            <a:r>
              <a:rPr lang="en-US" sz="2400" dirty="0"/>
              <a:t> ad </a:t>
            </a:r>
            <a:r>
              <a:rPr lang="en-US" sz="2400" dirty="0" err="1"/>
              <a:t>esempio</a:t>
            </a:r>
            <a:r>
              <a:rPr lang="en-US" sz="2400" dirty="0"/>
              <a:t> al ristorante.</a:t>
            </a:r>
          </a:p>
          <a:p>
            <a:r>
              <a:rPr lang="en-US" sz="2400" dirty="0" err="1"/>
              <a:t>Spesso</a:t>
            </a:r>
            <a:r>
              <a:rPr lang="en-US" sz="2400" dirty="0"/>
              <a:t> </a:t>
            </a:r>
            <a:r>
              <a:rPr lang="en-US" sz="2400" dirty="0" err="1"/>
              <a:t>si</a:t>
            </a:r>
            <a:r>
              <a:rPr lang="en-US" sz="2400" dirty="0"/>
              <a:t> </a:t>
            </a:r>
            <a:r>
              <a:rPr lang="en-US" sz="2400" dirty="0" err="1"/>
              <a:t>sente</a:t>
            </a:r>
            <a:r>
              <a:rPr lang="en-US" sz="2400" dirty="0"/>
              <a:t> </a:t>
            </a:r>
            <a:r>
              <a:rPr lang="en-US" sz="2400" dirty="0" err="1"/>
              <a:t>irrequieto</a:t>
            </a:r>
            <a:r>
              <a:rPr lang="en-US" sz="2400" dirty="0"/>
              <a:t> e sotto </a:t>
            </a:r>
            <a:r>
              <a:rPr lang="en-US" sz="2400" dirty="0" err="1"/>
              <a:t>pressione</a:t>
            </a:r>
            <a:r>
              <a:rPr lang="en-US" sz="2400" dirty="0"/>
              <a:t>.</a:t>
            </a:r>
          </a:p>
          <a:p>
            <a:r>
              <a:rPr lang="en-US" sz="2400" dirty="0" err="1"/>
              <a:t>Parla</a:t>
            </a:r>
            <a:r>
              <a:rPr lang="en-US" sz="2400" dirty="0"/>
              <a:t> </a:t>
            </a:r>
            <a:r>
              <a:rPr lang="en-US" sz="2400" dirty="0" err="1"/>
              <a:t>troppo</a:t>
            </a:r>
            <a:r>
              <a:rPr lang="en-US" sz="2400" dirty="0"/>
              <a:t> e </a:t>
            </a:r>
            <a:r>
              <a:rPr lang="en-US" sz="2400" dirty="0" err="1"/>
              <a:t>spesso</a:t>
            </a:r>
            <a:r>
              <a:rPr lang="en-US" sz="2400" dirty="0"/>
              <a:t> </a:t>
            </a:r>
            <a:r>
              <a:rPr lang="en-US" sz="2400" dirty="0" err="1"/>
              <a:t>risponde</a:t>
            </a:r>
            <a:r>
              <a:rPr lang="en-US" sz="2400" dirty="0"/>
              <a:t> prima </a:t>
            </a:r>
            <a:r>
              <a:rPr lang="en-US" sz="2400" dirty="0" err="1"/>
              <a:t>che</a:t>
            </a:r>
            <a:r>
              <a:rPr lang="en-US" sz="2400" dirty="0"/>
              <a:t> </a:t>
            </a:r>
            <a:r>
              <a:rPr lang="en-US" sz="2400" dirty="0" err="1"/>
              <a:t>sia</a:t>
            </a:r>
            <a:r>
              <a:rPr lang="en-US" sz="2400" dirty="0"/>
              <a:t> </a:t>
            </a:r>
            <a:r>
              <a:rPr lang="en-US" sz="2400" dirty="0" err="1"/>
              <a:t>stata</a:t>
            </a:r>
            <a:r>
              <a:rPr lang="en-US" sz="2400" dirty="0"/>
              <a:t> </a:t>
            </a:r>
            <a:r>
              <a:rPr lang="en-US" sz="2400" dirty="0" err="1"/>
              <a:t>completata</a:t>
            </a:r>
            <a:r>
              <a:rPr lang="en-US" sz="2400" dirty="0"/>
              <a:t> </a:t>
            </a:r>
            <a:r>
              <a:rPr lang="en-US" sz="2400" dirty="0" err="1"/>
              <a:t>una</a:t>
            </a:r>
            <a:r>
              <a:rPr lang="en-US" sz="2400" dirty="0"/>
              <a:t> </a:t>
            </a:r>
            <a:r>
              <a:rPr lang="en-US" sz="2400" dirty="0" err="1"/>
              <a:t>domanda</a:t>
            </a:r>
            <a:r>
              <a:rPr lang="en-US" sz="2400" dirty="0"/>
              <a:t>.</a:t>
            </a:r>
          </a:p>
          <a:p>
            <a:r>
              <a:rPr lang="en-US" sz="2400" dirty="0"/>
              <a:t>Non </a:t>
            </a:r>
            <a:r>
              <a:rPr lang="en-US" sz="2400" dirty="0" err="1"/>
              <a:t>riesce</a:t>
            </a:r>
            <a:r>
              <a:rPr lang="en-US" sz="2400" dirty="0"/>
              <a:t> a d </a:t>
            </a:r>
            <a:r>
              <a:rPr lang="en-US" sz="2400" dirty="0" err="1"/>
              <a:t>attendere</a:t>
            </a:r>
            <a:r>
              <a:rPr lang="en-US" sz="2400" dirty="0"/>
              <a:t> </a:t>
            </a:r>
            <a:r>
              <a:rPr lang="en-US" sz="2400" dirty="0" err="1"/>
              <a:t>il</a:t>
            </a:r>
            <a:r>
              <a:rPr lang="en-US" sz="2400" dirty="0"/>
              <a:t> </a:t>
            </a:r>
            <a:r>
              <a:rPr lang="en-US" sz="2400" dirty="0" err="1"/>
              <a:t>proprio</a:t>
            </a:r>
            <a:r>
              <a:rPr lang="en-US" sz="2400" dirty="0"/>
              <a:t> </a:t>
            </a:r>
            <a:r>
              <a:rPr lang="en-US" sz="2400" dirty="0" err="1"/>
              <a:t>turno</a:t>
            </a:r>
            <a:r>
              <a:rPr lang="en-US" sz="2400" dirty="0"/>
              <a:t> in </a:t>
            </a:r>
            <a:r>
              <a:rPr lang="en-US" sz="2400" dirty="0" err="1"/>
              <a:t>una</a:t>
            </a:r>
            <a:r>
              <a:rPr lang="en-US" sz="2400" dirty="0"/>
              <a:t> conversazione.</a:t>
            </a:r>
          </a:p>
          <a:p>
            <a:r>
              <a:rPr lang="en-US" sz="2400" dirty="0" err="1"/>
              <a:t>Prende</a:t>
            </a:r>
            <a:r>
              <a:rPr lang="en-US" sz="2400" dirty="0"/>
              <a:t> </a:t>
            </a:r>
            <a:r>
              <a:rPr lang="en-US" sz="2400" dirty="0" err="1"/>
              <a:t>oggetti</a:t>
            </a:r>
            <a:r>
              <a:rPr lang="en-US" sz="2400" dirty="0"/>
              <a:t> </a:t>
            </a:r>
            <a:r>
              <a:rPr lang="en-US" sz="2400" dirty="0" err="1"/>
              <a:t>altrui</a:t>
            </a:r>
            <a:r>
              <a:rPr lang="en-US" sz="2400" dirty="0"/>
              <a:t>, non </a:t>
            </a:r>
            <a:r>
              <a:rPr lang="en-US" sz="2400" dirty="0" err="1"/>
              <a:t>rispetta</a:t>
            </a:r>
            <a:r>
              <a:rPr lang="en-US" sz="2400" dirty="0"/>
              <a:t> </a:t>
            </a:r>
            <a:r>
              <a:rPr lang="en-US" sz="2400" dirty="0" err="1"/>
              <a:t>regole</a:t>
            </a:r>
            <a:r>
              <a:rPr lang="en-US" sz="2400" dirty="0"/>
              <a:t> del </a:t>
            </a:r>
            <a:r>
              <a:rPr lang="en-US" sz="2400" dirty="0" err="1"/>
              <a:t>gioco</a:t>
            </a:r>
            <a:r>
              <a:rPr lang="en-US" sz="2400" dirty="0"/>
              <a:t>, ad </a:t>
            </a:r>
            <a:r>
              <a:rPr lang="en-US" sz="2400" dirty="0" err="1"/>
              <a:t>esempio</a:t>
            </a:r>
            <a:r>
              <a:rPr lang="en-US" sz="2400" dirty="0"/>
              <a:t> </a:t>
            </a:r>
            <a:r>
              <a:rPr lang="en-US" sz="2400" dirty="0" err="1"/>
              <a:t>prende</a:t>
            </a:r>
            <a:r>
              <a:rPr lang="en-US" sz="2400" dirty="0"/>
              <a:t> pa </a:t>
            </a:r>
            <a:r>
              <a:rPr lang="en-US" sz="2400" dirty="0" err="1"/>
              <a:t>palla</a:t>
            </a:r>
            <a:r>
              <a:rPr lang="en-US" sz="2400" dirty="0"/>
              <a:t> con le </a:t>
            </a:r>
            <a:r>
              <a:rPr lang="en-US" sz="2400" dirty="0" err="1"/>
              <a:t>mani</a:t>
            </a:r>
            <a:r>
              <a:rPr lang="en-US" sz="2400" dirty="0"/>
              <a:t> </a:t>
            </a:r>
            <a:r>
              <a:rPr lang="en-US" sz="2400" dirty="0" err="1"/>
              <a:t>giocando</a:t>
            </a:r>
            <a:r>
              <a:rPr lang="en-US" sz="2400" dirty="0"/>
              <a:t> a </a:t>
            </a:r>
            <a:r>
              <a:rPr lang="en-US" sz="2400" dirty="0" err="1"/>
              <a:t>calcio</a:t>
            </a:r>
            <a:r>
              <a:rPr lang="en-US" sz="2400" dirty="0"/>
              <a:t>, </a:t>
            </a:r>
            <a:r>
              <a:rPr lang="en-US" sz="2400" dirty="0" err="1"/>
              <a:t>calcia</a:t>
            </a:r>
            <a:r>
              <a:rPr lang="en-US" sz="2400" dirty="0"/>
              <a:t> la </a:t>
            </a:r>
            <a:r>
              <a:rPr lang="en-US" sz="2400" dirty="0" err="1"/>
              <a:t>palla</a:t>
            </a:r>
            <a:r>
              <a:rPr lang="en-US" sz="2400" dirty="0"/>
              <a:t> </a:t>
            </a:r>
            <a:r>
              <a:rPr lang="en-US" sz="2400" dirty="0" err="1"/>
              <a:t>giocando</a:t>
            </a:r>
            <a:r>
              <a:rPr lang="en-US" sz="2400" dirty="0"/>
              <a:t> a </a:t>
            </a:r>
            <a:r>
              <a:rPr lang="en-US" sz="2400" dirty="0" err="1"/>
              <a:t>pallacanestro</a:t>
            </a:r>
            <a:r>
              <a:rPr lang="en-US" sz="1600" dirty="0"/>
              <a:t>.</a:t>
            </a:r>
          </a:p>
        </p:txBody>
      </p:sp>
    </p:spTree>
    <p:extLst>
      <p:ext uri="{BB962C8B-B14F-4D97-AF65-F5344CB8AC3E}">
        <p14:creationId xmlns:p14="http://schemas.microsoft.com/office/powerpoint/2010/main" val="3775111345"/>
      </p:ext>
    </p:extLst>
  </p:cSld>
  <p:clrMapOvr>
    <a:masterClrMapping/>
  </p:clrMapOvr>
</p:sld>
</file>

<file path=ppt/slides/slide14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Allo stesso modo la terapia di molte patologie richiede apparecchiature (es speciali respiratori) o farmaci (es stimolanti della famiglia delle amfetamine) che sono altamente specifici e con i quali lo psicologo clinico dovrà tenere conto.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81637221"/>
      </p:ext>
    </p:extLst>
  </p:cSld>
  <p:clrMapOvr>
    <a:masterClrMapping/>
  </p:clrMapOvr>
</p:sld>
</file>

<file path=ppt/slides/slide14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 Insonnia</a:t>
            </a:r>
            <a:endParaRPr dirty="0"/>
          </a:p>
        </p:txBody>
      </p:sp>
      <p:sp>
        <p:nvSpPr>
          <p:cNvPr id="8" name="Sottotitolo 7"/>
          <p:cNvSpPr>
            <a:spLocks noGrp="1"/>
          </p:cNvSpPr>
          <p:nvPr>
            <p:ph type="subTitle" idx="1"/>
          </p:nvPr>
        </p:nvSpPr>
        <p:spPr/>
        <p:txBody>
          <a:bodyPr/>
          <a:lstStyle/>
          <a:p>
            <a:pPr eaLnBrk="1" hangingPunct="1">
              <a:defRPr/>
            </a:pPr>
            <a:r>
              <a:rPr lang="it-IT" dirty="0"/>
              <a:t>Lezione 61 - 3 </a:t>
            </a:r>
          </a:p>
        </p:txBody>
      </p:sp>
    </p:spTree>
    <p:extLst>
      <p:ext uri="{BB962C8B-B14F-4D97-AF65-F5344CB8AC3E}">
        <p14:creationId xmlns:p14="http://schemas.microsoft.com/office/powerpoint/2010/main" val="1773623443"/>
      </p:ext>
    </p:extLst>
  </p:cSld>
  <p:clrMapOvr>
    <a:masterClrMapping/>
  </p:clrMapOvr>
</p:sld>
</file>

<file path=ppt/slides/slide14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Esistono molti tipi diversi di insonnia.</a:t>
            </a:r>
          </a:p>
          <a:p>
            <a:r>
              <a:rPr lang="it-IT" sz="2400" dirty="0"/>
              <a:t>Alcuni non riescono a prendere sonno.</a:t>
            </a:r>
          </a:p>
          <a:p>
            <a:r>
              <a:rPr lang="it-IT" sz="2400" dirty="0"/>
              <a:t>Altri hanno molti risvegli nel corso della notte.</a:t>
            </a:r>
          </a:p>
          <a:p>
            <a:r>
              <a:rPr lang="it-IT" sz="2400" dirty="0"/>
              <a:t>Altri infine si risvegliano presto al mattino e non riescono ad addormentarsi.</a:t>
            </a:r>
          </a:p>
          <a:p>
            <a:pPr marL="0" indent="0">
              <a:buNone/>
            </a:pPr>
            <a:r>
              <a:rPr lang="it-IT" sz="2400" dirty="0"/>
              <a:t>Si tratta di disturbi molto diversi come cause, significato ed impatto sulla vita.</a:t>
            </a:r>
          </a:p>
          <a:p>
            <a:pPr marL="0" indent="0">
              <a:buNone/>
            </a:pPr>
            <a:r>
              <a:rPr lang="it-IT" sz="2400" dirty="0"/>
              <a:t>Va detto che spesso col passare degli anni si dorme meno, quindi a sessanta anni non si fanno purtroppo più le dormite che si fanno gli adolescenti o i bambini.</a:t>
            </a:r>
          </a:p>
          <a:p>
            <a:endParaRPr lang="it-IT" sz="2400" dirty="0"/>
          </a:p>
        </p:txBody>
      </p:sp>
      <p:sp>
        <p:nvSpPr>
          <p:cNvPr id="3" name="Titolo 2"/>
          <p:cNvSpPr>
            <a:spLocks noGrp="1"/>
          </p:cNvSpPr>
          <p:nvPr>
            <p:ph type="title"/>
          </p:nvPr>
        </p:nvSpPr>
        <p:spPr/>
        <p:txBody>
          <a:bodyPr/>
          <a:lstStyle/>
          <a:p>
            <a:r>
              <a:rPr lang="it-IT" dirty="0"/>
              <a:t>INSONNIA</a:t>
            </a:r>
          </a:p>
        </p:txBody>
      </p:sp>
    </p:spTree>
    <p:extLst>
      <p:ext uri="{BB962C8B-B14F-4D97-AF65-F5344CB8AC3E}">
        <p14:creationId xmlns:p14="http://schemas.microsoft.com/office/powerpoint/2010/main" val="1488304831"/>
      </p:ext>
    </p:extLst>
  </p:cSld>
  <p:clrMapOvr>
    <a:masterClrMapping/>
  </p:clrMapOvr>
</p:sld>
</file>

<file path=ppt/slides/slide14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Ho trovato molti casi in cui i pazienti erano andati dal medico lamentandosi di «insonnia» e ne uscivano con una prescrizione ritualizzata di prodotti ipnoinducenti senza analizzare il caso che magari avrebbe avuto maggiore beneficio da un «semplice» ascolto, oppure da antidepressivi, oppure  da una presa in carico multidisciplinare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59610992"/>
      </p:ext>
    </p:extLst>
  </p:cSld>
  <p:clrMapOvr>
    <a:masterClrMapping/>
  </p:clrMapOvr>
</p:sld>
</file>

<file path=ppt/slides/slide14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Se ad esempio una persona non giovane dorme 5 ore per notte, ma fa un «sonnellino» di due ore nel pomeriggio può avere semplicemente distribuito il suo riposo in modo diverso. Se sta peraltro bene non è detto che abbia bisogno di farmaci.</a:t>
            </a:r>
          </a:p>
          <a:p>
            <a:r>
              <a:rPr lang="it-IT" sz="2400" dirty="0"/>
              <a:t>Anche la dieta può avere i suoi riflessi sul sonno, bere un caffè dopo cena può andare benissimo per molti, ma non per tutti.</a:t>
            </a:r>
          </a:p>
          <a:p>
            <a:r>
              <a:rPr lang="it-IT" sz="2400" dirty="0"/>
              <a:t>L’ascolto del paziente con insonnia è straordinariamente importante prima di procedere ad un trattamento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92622829"/>
      </p:ext>
    </p:extLst>
  </p:cSld>
  <p:clrMapOvr>
    <a:masterClrMapping/>
  </p:clrMapOvr>
</p:sld>
</file>

<file path=ppt/slides/slide14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La diagnosi di insonnia prevede che l'alterazione del sonno causi disagio clinicamente significativo ed una compromissione del funzionamento in ambito sociale, lavorativo, scolastico, comportamentale o in altre aree importanti. Il paziente deve essere soggettivamente insoddisfatto del suo sonno</a:t>
            </a:r>
          </a:p>
          <a:p>
            <a:r>
              <a:rPr lang="it-IT" dirty="0"/>
              <a:t>La difficoltà del sonno si verifica almeno 3 volte a settimana.</a:t>
            </a:r>
          </a:p>
          <a:p>
            <a:r>
              <a:rPr lang="it-IT" dirty="0"/>
              <a:t>La difficoltà del sonno persiste per almeno 3 mesi. Viene definita cronica se dura più di sei mesi e ricorrente se fasi significativamente prolungate di insonnia si ripresentano più volte all’anno.</a:t>
            </a:r>
          </a:p>
          <a:p>
            <a:r>
              <a:rPr lang="it-IT" dirty="0"/>
              <a:t>La difficoltà del sonno si verifica nonostante siano disponibili adeguate condizioni per dormire.</a:t>
            </a:r>
          </a:p>
        </p:txBody>
      </p:sp>
    </p:spTree>
    <p:extLst>
      <p:ext uri="{BB962C8B-B14F-4D97-AF65-F5344CB8AC3E}">
        <p14:creationId xmlns:p14="http://schemas.microsoft.com/office/powerpoint/2010/main" val="508635740"/>
      </p:ext>
    </p:extLst>
  </p:cSld>
  <p:clrMapOvr>
    <a:masterClrMapping/>
  </p:clrMapOvr>
</p:sld>
</file>

<file path=ppt/slides/slide14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L'insonnia, per definizione, non è causata in modo diretto ed esclusivo dagli effetti fisiologici di una sostanza (cioè una sostanza di abuso, un farmaco). Anche sotto questo aspetto cause e conseguenze spesso sono tra loro interconnesse. Troviamo molti pazienti che si svegliano di notte ed  aggravano la propria condizione facendosi un caffè</a:t>
            </a:r>
          </a:p>
          <a:p>
            <a:r>
              <a:rPr lang="it-IT" sz="2400" dirty="0"/>
              <a:t>Disturbi mentali e condizioni mediche coesistenti non devono essere causa predominante di insonnia, anche se quasi tutte le patologie e disturbi interferiscono comunque col sonno</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60694766"/>
      </p:ext>
    </p:extLst>
  </p:cSld>
  <p:clrMapOvr>
    <a:masterClrMapping/>
  </p:clrMapOvr>
</p:sld>
</file>

<file path=ppt/slides/slide14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insonnia con difficoltà di addormentamento  (più di mezz’ora) è spesso causata da stati di ansia, la insonnia con risveglio precoce al mattino ( meno di 6 ore di sonno complessivo e risveglio per lo meno 30 minuti prima di quanto sarebbe possibile dormire) fa pensare alla presenza di una condizione di depressione. La insonnia con risvegli frequenti durante la notte (della durata di più di trenta minuti) fa pensare ad una condizione mista. In alcuni casi fattori organici (es un ingrossamento della prostata) costringono a molti risvegli per motivi «idraulici» e poi può essere difficile riprendere il sonno.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28070587"/>
      </p:ext>
    </p:extLst>
  </p:cSld>
  <p:clrMapOvr>
    <a:masterClrMapping/>
  </p:clrMapOvr>
</p:sld>
</file>

<file path=ppt/slides/slide14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 Insonnia</a:t>
            </a:r>
            <a:endParaRPr dirty="0"/>
          </a:p>
        </p:txBody>
      </p:sp>
      <p:sp>
        <p:nvSpPr>
          <p:cNvPr id="8" name="Sottotitolo 7"/>
          <p:cNvSpPr>
            <a:spLocks noGrp="1"/>
          </p:cNvSpPr>
          <p:nvPr>
            <p:ph type="subTitle" idx="1"/>
          </p:nvPr>
        </p:nvSpPr>
        <p:spPr/>
        <p:txBody>
          <a:bodyPr/>
          <a:lstStyle/>
          <a:p>
            <a:pPr eaLnBrk="1" hangingPunct="1">
              <a:defRPr/>
            </a:pPr>
            <a:r>
              <a:rPr lang="it-IT" dirty="0"/>
              <a:t>Lezione 61 - 4 </a:t>
            </a:r>
          </a:p>
        </p:txBody>
      </p:sp>
    </p:spTree>
    <p:extLst>
      <p:ext uri="{BB962C8B-B14F-4D97-AF65-F5344CB8AC3E}">
        <p14:creationId xmlns:p14="http://schemas.microsoft.com/office/powerpoint/2010/main" val="1173629369"/>
      </p:ext>
    </p:extLst>
  </p:cSld>
  <p:clrMapOvr>
    <a:masterClrMapping/>
  </p:clrMapOvr>
</p:sld>
</file>

<file path=ppt/slides/slide14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Non ha senso parlare di insonnia se una persona si sveglia alle 4 del mattino. La definizione dipende da quando va a letto di sera. Dalle 21 alle 4 va più che bene, o se dorme 3 ore nel pomeriggio, o se comunque è sufficientemente riposato, non occorre porre una diagnosi di disturbo.</a:t>
            </a:r>
          </a:p>
          <a:p>
            <a:r>
              <a:rPr lang="it-IT" sz="2400" dirty="0"/>
              <a:t>In alcuni casi il paziente apparentemente dorme ma il suo sonno non è soggettivamente ristoratore. Sarà in questi casi utile vedere se non è presente un disturbo della respirazione nel sonno.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90262075"/>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Il comportamento disattento, impulsivo ed iperattivo può essere tenuto sotto controllo dal paziente quando si trova in situazioni nuove o quando la sua attenzione viene fortemente sollecitata.</a:t>
            </a:r>
          </a:p>
          <a:p>
            <a:r>
              <a:rPr lang="it-IT" dirty="0"/>
              <a:t>La prima volta che vediamo un bambino iperattivo, questi non manifesta il su disturbo, noi e la situazione terapeutica attiriamo la sua attenzione. In terza visita vi salta sul divano e vi smonta lo studio.</a:t>
            </a:r>
          </a:p>
          <a:p>
            <a:r>
              <a:rPr lang="it-IT" dirty="0"/>
              <a:t>Non abbiate quindi fretta nell’esprimere una diagnosi, occorre ascoltare gli insegnanti ed i genitori e ritardare la diagnosi dopo una osservazione adeguatamente prolungata.</a:t>
            </a:r>
          </a:p>
        </p:txBody>
      </p:sp>
    </p:spTree>
    <p:extLst>
      <p:ext uri="{BB962C8B-B14F-4D97-AF65-F5344CB8AC3E}">
        <p14:creationId xmlns:p14="http://schemas.microsoft.com/office/powerpoint/2010/main" val="1820540736"/>
      </p:ext>
    </p:extLst>
  </p:cSld>
  <p:clrMapOvr>
    <a:masterClrMapping/>
  </p:clrMapOvr>
</p:sld>
</file>

<file path=ppt/slides/slide14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A tutti è capitato di passare delle notti in cui sembrava di non aver mai perso la consapevolezza di essere ne letto e di non riuscire a «staccare»</a:t>
            </a:r>
          </a:p>
          <a:p>
            <a:r>
              <a:rPr lang="it-IT" dirty="0"/>
              <a:t>Sono esperienze di notti molto sgradevoli.</a:t>
            </a:r>
          </a:p>
          <a:p>
            <a:r>
              <a:rPr lang="it-IT" dirty="0"/>
              <a:t>La paura di non riuscire a dormire è una frequente causa di insonnia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4322906"/>
      </p:ext>
    </p:extLst>
  </p:cSld>
  <p:clrMapOvr>
    <a:masterClrMapping/>
  </p:clrMapOvr>
</p:sld>
</file>

<file path=ppt/slides/slide14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La insonnia vera comporta una compromissione delle prestazioni cognitive. Ad esempio può comprendere difficoltà di attenzione, concentrazione e memoria e di coordinazione motoria. La carenza di sonno sta influenzando la vita ed il rendimento di molti bambini. Questi, fisiologicamente, avrebbero bisogno di dormire molto più degli adulti. In Italia esiste una tendenza diffusa a mandare a letto bambini delle elementari dopo le 22.30 e poi questi comunque passano molto tempo con </a:t>
            </a:r>
            <a:r>
              <a:rPr lang="it-IT" dirty="0" err="1"/>
              <a:t>smatphone</a:t>
            </a:r>
            <a:r>
              <a:rPr lang="it-IT" dirty="0"/>
              <a:t> e/o </a:t>
            </a:r>
            <a:r>
              <a:rPr lang="it-IT" dirty="0" err="1"/>
              <a:t>tablet</a:t>
            </a:r>
            <a:r>
              <a:rPr lang="it-IT" dirty="0"/>
              <a:t> prima di addormentarsi. </a:t>
            </a:r>
          </a:p>
        </p:txBody>
      </p:sp>
    </p:spTree>
    <p:extLst>
      <p:ext uri="{BB962C8B-B14F-4D97-AF65-F5344CB8AC3E}">
        <p14:creationId xmlns:p14="http://schemas.microsoft.com/office/powerpoint/2010/main" val="3869311656"/>
      </p:ext>
    </p:extLst>
  </p:cSld>
  <p:clrMapOvr>
    <a:masterClrMapping/>
  </p:clrMapOvr>
</p:sld>
</file>

<file path=ppt/slides/slide14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A parte il fatto che la luce dei LED degli schermi sparata negli occhi ha un forte potere di risveglio, la carenza di sonno rende difficile l’apprendimento e la concentrazione a scuola. In questi casi non si tratta tecnicamente di insonnia, ma certamente la carenza indotta di sonno produce effetti deleteri.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3034301"/>
      </p:ext>
    </p:extLst>
  </p:cSld>
  <p:clrMapOvr>
    <a:masterClrMapping/>
  </p:clrMapOvr>
</p:sld>
</file>

<file path=ppt/slides/slide14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Prevalenza</a:t>
            </a:r>
          </a:p>
          <a:p>
            <a:r>
              <a:rPr lang="it-IT" dirty="0"/>
              <a:t>Circa un terzo degli adulti riferisce sintomi di insonnia. Circa il 10% della popolazione soffre di un disturbo di insonnia con piena sintomatologia. Si tratta del disturbo del sonno più frequente.</a:t>
            </a:r>
          </a:p>
          <a:p>
            <a:r>
              <a:rPr lang="it-IT" dirty="0"/>
              <a:t>L’insonnia è un disturbo leggermente più diffuso tra le femmine che fra i maschi.</a:t>
            </a:r>
          </a:p>
          <a:p>
            <a:r>
              <a:rPr lang="it-IT" dirty="0"/>
              <a:t>In più della metà dei casi la insonnia si presenta associata ad un altro disturbo mentale.</a:t>
            </a:r>
          </a:p>
          <a:p>
            <a:r>
              <a:rPr lang="it-IT" dirty="0"/>
              <a:t>L’elenco dei disturbi mentali che possono manifestarsi anche con la insonnia è certamente molto lungo.</a:t>
            </a:r>
          </a:p>
          <a:p>
            <a:r>
              <a:rPr lang="it-IT" dirty="0"/>
              <a:t>Di solito insorge in giovani adulti, meno frequente nei bambini. Frequente la insorgenza dopo la menopausa. Negli anziani è spesso associata ad altri disturbi di natura organica.</a:t>
            </a:r>
          </a:p>
          <a:p>
            <a:endParaRPr lang="it-IT" dirty="0"/>
          </a:p>
        </p:txBody>
      </p:sp>
    </p:spTree>
    <p:extLst>
      <p:ext uri="{BB962C8B-B14F-4D97-AF65-F5344CB8AC3E}">
        <p14:creationId xmlns:p14="http://schemas.microsoft.com/office/powerpoint/2010/main" val="2552588896"/>
      </p:ext>
    </p:extLst>
  </p:cSld>
  <p:clrMapOvr>
    <a:masterClrMapping/>
  </p:clrMapOvr>
</p:sld>
</file>

<file path=ppt/slides/slide14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Numerosi eventi della vita possono interferire col sonno inducendo forme di insonnia di solito temporanee. In alcune persone particolarmente eccitabili, insonnie reattive possono perdurare a lungo, si verifica poi la paura di non dormire essa stessa capace di tenere svegli.</a:t>
            </a:r>
          </a:p>
          <a:p>
            <a:r>
              <a:rPr lang="it-IT" sz="2000" dirty="0"/>
              <a:t>La insonnia non si presenta sempre con la stessa gravità, a volte notti pessime si alternano a notti meno difficili. </a:t>
            </a:r>
          </a:p>
          <a:p>
            <a:r>
              <a:rPr lang="it-IT" sz="2000" dirty="0"/>
              <a:t>Negli anziani si nota un progressivo deteriorarsi della qualità del sonno con risvegli durante la notte ed a volte risvegli precoci al mattino.</a:t>
            </a:r>
          </a:p>
          <a:p>
            <a:r>
              <a:rPr lang="it-IT" sz="2000" dirty="0"/>
              <a:t>Nei giovani è più frequente la difficoltà di addormentamento o il ritardo volontario dell’ora di addormentamento che poi implica una carenza di riposo</a:t>
            </a:r>
          </a:p>
          <a:p>
            <a:pPr marL="0" indent="0">
              <a:buNone/>
            </a:pPr>
            <a:endParaRPr lang="it-IT" sz="1800" dirty="0"/>
          </a:p>
          <a:p>
            <a:endParaRPr lang="it-IT" dirty="0"/>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25938847"/>
      </p:ext>
    </p:extLst>
  </p:cSld>
  <p:clrMapOvr>
    <a:masterClrMapping/>
  </p:clrMapOvr>
</p:sld>
</file>

<file path=ppt/slides/slide14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 Fattori ambientali quali il rumore, la luce, la temperatura alcuni ambenti climatici (es mare, alta montagna) possono inoltre aumentare la vulnerabilità all’insonnia.</a:t>
            </a:r>
          </a:p>
          <a:p>
            <a:r>
              <a:rPr lang="it-IT" sz="2000" dirty="0"/>
              <a:t> Il sonno disturbato e l’insonnia mostrano una predisposizione familiare </a:t>
            </a:r>
          </a:p>
          <a:p>
            <a:r>
              <a:rPr lang="it-IT" sz="2000" dirty="0"/>
              <a:t> L’uso eccessivo di caffeina (non solo se assunta col caffè) può associarsi a </a:t>
            </a:r>
            <a:r>
              <a:rPr lang="it-IT" sz="2000" dirty="0" err="1"/>
              <a:t>graavi</a:t>
            </a:r>
            <a:r>
              <a:rPr lang="it-IT" sz="2000" dirty="0"/>
              <a:t> forme di insonnia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05185093"/>
      </p:ext>
    </p:extLst>
  </p:cSld>
  <p:clrMapOvr>
    <a:masterClrMapping/>
  </p:clrMapOvr>
</p:sld>
</file>

<file path=ppt/slides/slide14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La </a:t>
            </a:r>
            <a:r>
              <a:rPr lang="it-IT" sz="2000" dirty="0" err="1"/>
              <a:t>polisonnografia</a:t>
            </a:r>
            <a:r>
              <a:rPr lang="it-IT" sz="2000" dirty="0"/>
              <a:t> di solito permette di documentare adeguatamente le caratteristiche ed anche le cause della insonnia cronica. Nei reparti specialistici comunque integrano questo esame con esami ormonali ed altre ricerche sul piano organico</a:t>
            </a:r>
          </a:p>
          <a:p>
            <a:r>
              <a:rPr lang="it-IT" sz="2000" dirty="0"/>
              <a:t>Nella maggior parte dei casi la persona carente di sonno si presenta particolarmente rallentata, in alcuni casi può apparire eccitata ed </a:t>
            </a:r>
            <a:r>
              <a:rPr lang="it-IT" sz="2000" dirty="0" err="1"/>
              <a:t>iperreattiva</a:t>
            </a:r>
            <a:r>
              <a:rPr lang="it-IT" sz="2000" dirty="0"/>
              <a:t>. Comunque la insonnia cronica si associa a incapacità lavorativa, depressione, e ad un aumentato rischio di infarto.</a:t>
            </a:r>
          </a:p>
          <a:p>
            <a:r>
              <a:rPr lang="it-IT" sz="2000" dirty="0"/>
              <a:t>In presenza di disturbo bipolare il paziente mostra risvegli precoci in fase depressa, in cui si sveglia presto e con la angoscia che lo attanaglia «oddio un altro giorno da vivere» ma anche in maniacalità si sveglia prestissimo «la vita è troppo breve per sprecarla a letto per dormire». Il risveglio è in questo caso precoce con la persona iperattiva e piena di </a:t>
            </a:r>
            <a:r>
              <a:rPr lang="it-IT" sz="2000" dirty="0" err="1"/>
              <a:t>entusiaso</a:t>
            </a:r>
            <a:r>
              <a:rPr lang="it-IT" sz="2000" dirty="0"/>
              <a:t> ed energia, ma comunque il sonno è troppo breve e tale carenza di sonno poi si paga.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69899161"/>
      </p:ext>
    </p:extLst>
  </p:cSld>
  <p:clrMapOvr>
    <a:masterClrMapping/>
  </p:clrMapOvr>
</p:sld>
</file>

<file path=ppt/slides/slide14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Numerose condizioni di patologia medica possono indurre disturbi del sonno, tra queste alcune alterazioni ormonali, tra cui il diabete, alterazioni del respiro, sindromi dolorose croniche</a:t>
            </a:r>
          </a:p>
          <a:p>
            <a:r>
              <a:rPr lang="it-IT" sz="2800" dirty="0"/>
              <a:t>La maggior parte dei disturbi del sonno che prenderemo in considerazione possono associarsi a condizioni di grave insonnia e creare le basi per progressivi aggravamenti del quadro.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30692575"/>
      </p:ext>
    </p:extLst>
  </p:cSld>
  <p:clrMapOvr>
    <a:masterClrMapping/>
  </p:clrMapOvr>
</p:sld>
</file>

<file path=ppt/slides/slide14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del sonno</a:t>
            </a:r>
            <a:br>
              <a:rPr lang="it-IT" dirty="0"/>
            </a:br>
            <a:r>
              <a:rPr lang="it-IT" dirty="0"/>
              <a:t>IPERSONNOLENZA</a:t>
            </a:r>
            <a:endParaRPr dirty="0"/>
          </a:p>
        </p:txBody>
      </p:sp>
      <p:sp>
        <p:nvSpPr>
          <p:cNvPr id="8" name="Sottotitolo 7"/>
          <p:cNvSpPr>
            <a:spLocks noGrp="1"/>
          </p:cNvSpPr>
          <p:nvPr>
            <p:ph type="subTitle" idx="1"/>
          </p:nvPr>
        </p:nvSpPr>
        <p:spPr/>
        <p:txBody>
          <a:bodyPr/>
          <a:lstStyle/>
          <a:p>
            <a:pPr eaLnBrk="1" hangingPunct="1">
              <a:defRPr/>
            </a:pPr>
            <a:r>
              <a:rPr lang="it-IT" dirty="0"/>
              <a:t>LEZIONE 62-1</a:t>
            </a:r>
          </a:p>
        </p:txBody>
      </p:sp>
    </p:spTree>
    <p:extLst>
      <p:ext uri="{BB962C8B-B14F-4D97-AF65-F5344CB8AC3E}">
        <p14:creationId xmlns:p14="http://schemas.microsoft.com/office/powerpoint/2010/main" val="3600352487"/>
      </p:ext>
    </p:extLst>
  </p:cSld>
  <p:clrMapOvr>
    <a:masterClrMapping/>
  </p:clrMapOvr>
</p:sld>
</file>

<file path=ppt/slides/slide14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Col termine </a:t>
            </a:r>
            <a:r>
              <a:rPr lang="it-IT" sz="2800" dirty="0" err="1"/>
              <a:t>ipersonnolenza</a:t>
            </a:r>
            <a:r>
              <a:rPr lang="it-IT" sz="2800" dirty="0"/>
              <a:t> ci si riferisce a situazioni cliniche di origini e manifestazioni diverse caratterizzate  da una eccessiva quantità di sonno. Il paziente può dormire molto di notte o essere costretto a dormire di giorno. Durante le ore di veglia si sente stanco e non riesce a stare sveglio quando necessario. Ha difficoltà a risvegliarsi, la attenzione e la vigilanza sono compromessi.</a:t>
            </a:r>
          </a:p>
          <a:p>
            <a:endParaRPr lang="it-IT" dirty="0"/>
          </a:p>
          <a:p>
            <a:endParaRPr lang="it-IT" dirty="0"/>
          </a:p>
        </p:txBody>
      </p:sp>
      <p:sp>
        <p:nvSpPr>
          <p:cNvPr id="3" name="Titolo 2"/>
          <p:cNvSpPr>
            <a:spLocks noGrp="1"/>
          </p:cNvSpPr>
          <p:nvPr>
            <p:ph type="title"/>
          </p:nvPr>
        </p:nvSpPr>
        <p:spPr/>
        <p:txBody>
          <a:bodyPr/>
          <a:lstStyle/>
          <a:p>
            <a:r>
              <a:rPr lang="it-IT" dirty="0"/>
              <a:t>IPERSONNOLENZA</a:t>
            </a:r>
          </a:p>
        </p:txBody>
      </p:sp>
    </p:spTree>
    <p:extLst>
      <p:ext uri="{BB962C8B-B14F-4D97-AF65-F5344CB8AC3E}">
        <p14:creationId xmlns:p14="http://schemas.microsoft.com/office/powerpoint/2010/main" val="17136945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Anche nel compito di riordinare figure secondo sequenze logiche, se sono coinvolte cause o leggi fisiche le persone con autismo possono fornire risposte migliori rispetto a quando le sequenze implicano reazioni sociali o la previsione di scelte di altri soggetti-</a:t>
            </a:r>
          </a:p>
          <a:p>
            <a:r>
              <a:rPr lang="it-IT" sz="2400" dirty="0"/>
              <a:t>In questi casi le persone con sindrome di Down mostrano risultati globalmente modesti ma non la caduta che si osserva negli autistici quanto sono coinvolte variabili inerenti reazioni emotive e soggettive.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5635610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Proprio su questo aspetto che la distrazione deve essere limitata e che  la attenzione può essere sollecitata e mantenuta per periodi progressivamente prolungati si basa in parte il possibile intervento in casi come questi.</a:t>
            </a:r>
          </a:p>
        </p:txBody>
      </p:sp>
    </p:spTree>
    <p:extLst>
      <p:ext uri="{BB962C8B-B14F-4D97-AF65-F5344CB8AC3E}">
        <p14:creationId xmlns:p14="http://schemas.microsoft.com/office/powerpoint/2010/main" val="1818123714"/>
      </p:ext>
    </p:extLst>
  </p:cSld>
  <p:clrMapOvr>
    <a:masterClrMapping/>
  </p:clrMapOvr>
</p:sld>
</file>

<file path=ppt/slides/slide15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Per permettere la diagnosi il disturbo deve presentarsi perlomeno 3 volte alla settimana per più di 3 mesi, deve creare grandi limitazioni nella vita lavorativa e relazionale, non deve essere dovuto all’uso di sostanze (es cronico abuso di benzodiazepine o anche di eroina), non Deve essere unicamente la manifestazione di un altro disturbo psichico (es distimia, depressione maggiore </a:t>
            </a:r>
            <a:r>
              <a:rPr lang="it-IT" dirty="0" err="1"/>
              <a:t>ecc</a:t>
            </a:r>
            <a:r>
              <a:rPr lang="it-IT"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25167610"/>
      </p:ext>
    </p:extLst>
  </p:cSld>
  <p:clrMapOvr>
    <a:masterClrMapping/>
  </p:clrMapOvr>
</p:sld>
</file>

<file path=ppt/slides/slide15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In genere queste persone si addormentano rapidamente e dormono in modo sufficientemente continuo, ma al mattino hanno difficoltà a risvegliarsi (inerzia del sonno), le capacità motorie calano si presentano deficit di memoria, possono apparire confusi e litigiosi.</a:t>
            </a:r>
          </a:p>
          <a:p>
            <a:r>
              <a:rPr lang="it-IT" sz="2400" dirty="0"/>
              <a:t> A volte possono guidare in uno stato «automatico» mancando la uscita della autostrada o compiono altre azioni complesse in uno stato simile alla trance. Si addormentano facilmente in situazioni che non richiedono continua attenzione ad esempio di fronte alla televisione o ad una conferenza. Ma a volte si addormentano anche quando dovrebbero dare attenzione come ad esempio ad una riunione di lavoro o tra amici.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94139463"/>
      </p:ext>
    </p:extLst>
  </p:cSld>
  <p:clrMapOvr>
    <a:masterClrMapping/>
  </p:clrMapOvr>
</p:sld>
</file>

<file path=ppt/slides/slide15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In alcuni casi si presenta come un disturbo familiare e contemporaneamente si manifestano cefalee. Si presenta in ugual misura tra maschi e femmine.</a:t>
            </a:r>
          </a:p>
          <a:p>
            <a:r>
              <a:rPr lang="it-IT" sz="2400" dirty="0"/>
              <a:t>Circa l’1% della popolazione ne è affetta in modo significativo. Si manifesta soprattutto nella tarda adolescenza o nella prima età adulta e tende ad essere un disturbo di lunga durata (il termine appropriato è che è un disturbo cronico, ma cronico non vuol dire per sempre, indica una condizione diversa da quella tipica dei disturbi acuti ovvero di breve durata)</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05535009"/>
      </p:ext>
    </p:extLst>
  </p:cSld>
  <p:clrMapOvr>
    <a:masterClrMapping/>
  </p:clrMapOvr>
</p:sld>
</file>

<file path=ppt/slides/slide15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A volte la </a:t>
            </a:r>
            <a:r>
              <a:rPr lang="it-IT" sz="2400" dirty="0" err="1"/>
              <a:t>ipersonnolenza</a:t>
            </a:r>
            <a:r>
              <a:rPr lang="it-IT" sz="2400" dirty="0"/>
              <a:t> si associa ad altri disturbi del sonno ad esempio le apnee notturne che comunque rendono il sonno meno riposante ed aumentano la necessità di riposarsi anche durante il giorno.</a:t>
            </a:r>
          </a:p>
          <a:p>
            <a:r>
              <a:rPr lang="it-IT" sz="2400" dirty="0"/>
              <a:t>Di notte in genere dormono 9 ore o più, però al mattino non si sentono riposati. Per altri si rivelano necessari sonnellini durante il giorno. Questi sonnellini però non sono particolarmente riposanti</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55644344"/>
      </p:ext>
    </p:extLst>
  </p:cSld>
  <p:clrMapOvr>
    <a:masterClrMapping/>
  </p:clrMapOvr>
</p:sld>
</file>

<file path=ppt/slides/slide15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CAUSE DI</a:t>
            </a:r>
            <a:br>
              <a:rPr lang="it-IT" dirty="0"/>
            </a:br>
            <a:r>
              <a:rPr lang="it-IT" dirty="0"/>
              <a:t>IPERSONNOLENZA</a:t>
            </a:r>
            <a:endParaRPr dirty="0"/>
          </a:p>
        </p:txBody>
      </p:sp>
      <p:sp>
        <p:nvSpPr>
          <p:cNvPr id="8" name="Sottotitolo 7"/>
          <p:cNvSpPr>
            <a:spLocks noGrp="1"/>
          </p:cNvSpPr>
          <p:nvPr>
            <p:ph type="subTitle" idx="1"/>
          </p:nvPr>
        </p:nvSpPr>
        <p:spPr/>
        <p:txBody>
          <a:bodyPr/>
          <a:lstStyle/>
          <a:p>
            <a:pPr eaLnBrk="1" hangingPunct="1">
              <a:defRPr/>
            </a:pPr>
            <a:r>
              <a:rPr lang="it-IT" dirty="0"/>
              <a:t>LEZIONE 62-2</a:t>
            </a:r>
          </a:p>
        </p:txBody>
      </p:sp>
    </p:spTree>
    <p:extLst>
      <p:ext uri="{BB962C8B-B14F-4D97-AF65-F5344CB8AC3E}">
        <p14:creationId xmlns:p14="http://schemas.microsoft.com/office/powerpoint/2010/main" val="1562257926"/>
      </p:ext>
    </p:extLst>
  </p:cSld>
  <p:clrMapOvr>
    <a:masterClrMapping/>
  </p:clrMapOvr>
</p:sld>
</file>

<file path=ppt/slides/slide15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Stress ambientali ( si cerca rifugio nel sonno)</a:t>
            </a:r>
          </a:p>
          <a:p>
            <a:r>
              <a:rPr lang="it-IT" sz="2000" dirty="0"/>
              <a:t>Infezioni virali</a:t>
            </a:r>
          </a:p>
          <a:p>
            <a:r>
              <a:rPr lang="it-IT" sz="2000" dirty="0"/>
              <a:t>Polmoniti (alterano il respiro ed il riposo è meno valido)</a:t>
            </a:r>
          </a:p>
          <a:p>
            <a:r>
              <a:rPr lang="it-IT" sz="2000" dirty="0"/>
              <a:t>Predisposizione familiare</a:t>
            </a:r>
          </a:p>
          <a:p>
            <a:r>
              <a:rPr lang="it-IT" sz="2000" dirty="0"/>
              <a:t>Traumi cranici (anche a distanza di tempo)</a:t>
            </a:r>
          </a:p>
          <a:p>
            <a:r>
              <a:rPr lang="it-IT" sz="2000" dirty="0"/>
              <a:t>La </a:t>
            </a:r>
            <a:r>
              <a:rPr lang="it-IT" sz="2000" dirty="0" err="1"/>
              <a:t>polisonnografia</a:t>
            </a:r>
            <a:r>
              <a:rPr lang="it-IT" sz="2000" dirty="0"/>
              <a:t> mostra una notevole rapidità di addormentamento</a:t>
            </a:r>
          </a:p>
          <a:p>
            <a:r>
              <a:rPr lang="it-IT" sz="2000" dirty="0"/>
              <a:t>Il disturbo interferisce notevolmente con le capacità lavorative ed anche di apprendimento. Gli episodi di addormentamento a scuola, sul lavoro, tra amici, possono essere molto imbarazzanti</a:t>
            </a:r>
          </a:p>
        </p:txBody>
      </p:sp>
      <p:sp>
        <p:nvSpPr>
          <p:cNvPr id="3" name="Titolo 2"/>
          <p:cNvSpPr>
            <a:spLocks noGrp="1"/>
          </p:cNvSpPr>
          <p:nvPr>
            <p:ph type="title"/>
          </p:nvPr>
        </p:nvSpPr>
        <p:spPr/>
        <p:txBody>
          <a:bodyPr/>
          <a:lstStyle/>
          <a:p>
            <a:r>
              <a:rPr lang="it-IT" dirty="0"/>
              <a:t>Cause della </a:t>
            </a:r>
            <a:r>
              <a:rPr lang="it-IT" dirty="0" err="1"/>
              <a:t>ipersonnolenza</a:t>
            </a:r>
            <a:endParaRPr lang="it-IT" dirty="0"/>
          </a:p>
        </p:txBody>
      </p:sp>
    </p:spTree>
    <p:extLst>
      <p:ext uri="{BB962C8B-B14F-4D97-AF65-F5344CB8AC3E}">
        <p14:creationId xmlns:p14="http://schemas.microsoft.com/office/powerpoint/2010/main" val="1035422573"/>
      </p:ext>
    </p:extLst>
  </p:cSld>
  <p:clrMapOvr>
    <a:masterClrMapping/>
  </p:clrMapOvr>
</p:sld>
</file>

<file path=ppt/slides/slide15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a:t>
            </a:r>
          </a:p>
        </p:txBody>
      </p:sp>
      <p:sp>
        <p:nvSpPr>
          <p:cNvPr id="3" name="Segnaposto contenuto 2"/>
          <p:cNvSpPr>
            <a:spLocks noGrp="1"/>
          </p:cNvSpPr>
          <p:nvPr>
            <p:ph idx="1"/>
          </p:nvPr>
        </p:nvSpPr>
        <p:spPr/>
        <p:txBody>
          <a:bodyPr>
            <a:normAutofit/>
          </a:bodyPr>
          <a:lstStyle/>
          <a:p>
            <a:r>
              <a:rPr lang="it-IT" dirty="0"/>
              <a:t> I “lunghi dormitori” dormono a lungo, ma non hanno le difficoltà di risveglio o le fasi di comportamento automatico o la facilità di addormentamento della persone con </a:t>
            </a:r>
            <a:r>
              <a:rPr lang="it-IT" dirty="0" err="1"/>
              <a:t>ipersonnolenza</a:t>
            </a:r>
            <a:r>
              <a:rPr lang="it-IT" dirty="0"/>
              <a:t>. Soprattutto i «lunghi dormitori» dopo aver dormito per le ore per loro sufficienti non hanno le manifestazioni diurne della </a:t>
            </a:r>
            <a:r>
              <a:rPr lang="it-IT" dirty="0" err="1"/>
              <a:t>ipersonnolenza</a:t>
            </a:r>
            <a:r>
              <a:rPr lang="it-IT" dirty="0"/>
              <a:t>. </a:t>
            </a:r>
          </a:p>
        </p:txBody>
      </p:sp>
    </p:spTree>
    <p:extLst>
      <p:ext uri="{BB962C8B-B14F-4D97-AF65-F5344CB8AC3E}">
        <p14:creationId xmlns:p14="http://schemas.microsoft.com/office/powerpoint/2010/main" val="328731044"/>
      </p:ext>
    </p:extLst>
  </p:cSld>
  <p:clrMapOvr>
    <a:masterClrMapping/>
  </p:clrMapOvr>
</p:sld>
</file>

<file path=ppt/slides/slide15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 Un’inadeguata quantità di sonno notturno, o sindrome da sonno insufficiente indotta </a:t>
            </a:r>
            <a:r>
              <a:rPr lang="it-IT" dirty="0" err="1"/>
              <a:t>comportamentalmente</a:t>
            </a:r>
            <a:r>
              <a:rPr lang="it-IT" dirty="0"/>
              <a:t>, ad esempio per esigenze di lavoro, per ore passate a giocare o a «chattare» può produrre sintomi di sonnolenza diurna molto simili a quelli dell’</a:t>
            </a:r>
            <a:r>
              <a:rPr lang="it-IT" dirty="0" err="1"/>
              <a:t>ipersonnolenza</a:t>
            </a:r>
            <a:r>
              <a:rPr lang="it-IT" dirty="0"/>
              <a:t>.  </a:t>
            </a:r>
          </a:p>
          <a:p>
            <a:r>
              <a:rPr lang="it-IT" dirty="0"/>
              <a:t>Quando smettono di dormire troppo poco però i sintomi diurni spariscono, magari dopo un sonno prolungato che consente un adeguato recupero. </a:t>
            </a:r>
          </a:p>
          <a:p>
            <a:r>
              <a:rPr lang="it-IT" dirty="0"/>
              <a:t>Altri disturbi del sonno che prenderemo in considerazione possono comportare sonnolenza diurna, ma si presentano con sintomi facilmente distinguibili</a:t>
            </a:r>
          </a:p>
        </p:txBody>
      </p:sp>
    </p:spTree>
    <p:extLst>
      <p:ext uri="{BB962C8B-B14F-4D97-AF65-F5344CB8AC3E}">
        <p14:creationId xmlns:p14="http://schemas.microsoft.com/office/powerpoint/2010/main" val="1822633225"/>
      </p:ext>
    </p:extLst>
  </p:cSld>
  <p:clrMapOvr>
    <a:masterClrMapping/>
  </p:clrMapOvr>
</p:sld>
</file>

<file path=ppt/slides/slide15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NARCOLESSIA</a:t>
            </a:r>
            <a:endParaRPr dirty="0"/>
          </a:p>
        </p:txBody>
      </p:sp>
      <p:sp>
        <p:nvSpPr>
          <p:cNvPr id="8" name="Sottotitolo 7"/>
          <p:cNvSpPr>
            <a:spLocks noGrp="1"/>
          </p:cNvSpPr>
          <p:nvPr>
            <p:ph type="subTitle" idx="1"/>
          </p:nvPr>
        </p:nvSpPr>
        <p:spPr/>
        <p:txBody>
          <a:bodyPr/>
          <a:lstStyle/>
          <a:p>
            <a:pPr eaLnBrk="1" hangingPunct="1">
              <a:defRPr/>
            </a:pPr>
            <a:r>
              <a:rPr lang="it-IT" dirty="0"/>
              <a:t>LEZIONE 62-3</a:t>
            </a:r>
          </a:p>
        </p:txBody>
      </p:sp>
    </p:spTree>
    <p:extLst>
      <p:ext uri="{BB962C8B-B14F-4D97-AF65-F5344CB8AC3E}">
        <p14:creationId xmlns:p14="http://schemas.microsoft.com/office/powerpoint/2010/main" val="1829664306"/>
      </p:ext>
    </p:extLst>
  </p:cSld>
  <p:clrMapOvr>
    <a:masterClrMapping/>
  </p:clrMapOvr>
</p:sld>
</file>

<file path=ppt/slides/slide15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Le caratteristiche essenziali della narcolessia consistono nella necessità di sonnellini diurni ricorrenti o gli attacchi irresistibili di sonno. La sonnolenza tipicamente si verifica tutti i giorni, e comunque deve interferire pesantemente con la vita e la attività del paziente. La diagnosi può essere posta dopo che il disturbo è durato per almeno 3 mesi. </a:t>
            </a:r>
          </a:p>
        </p:txBody>
      </p:sp>
      <p:sp>
        <p:nvSpPr>
          <p:cNvPr id="3" name="Titolo 2"/>
          <p:cNvSpPr>
            <a:spLocks noGrp="1"/>
          </p:cNvSpPr>
          <p:nvPr>
            <p:ph type="title"/>
          </p:nvPr>
        </p:nvSpPr>
        <p:spPr/>
        <p:txBody>
          <a:bodyPr/>
          <a:lstStyle/>
          <a:p>
            <a:r>
              <a:rPr lang="it-IT" dirty="0"/>
              <a:t>NARCOLESSIA</a:t>
            </a:r>
          </a:p>
        </p:txBody>
      </p:sp>
    </p:spTree>
    <p:extLst>
      <p:ext uri="{BB962C8B-B14F-4D97-AF65-F5344CB8AC3E}">
        <p14:creationId xmlns:p14="http://schemas.microsoft.com/office/powerpoint/2010/main" val="1169323361"/>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 </a:t>
            </a:r>
            <a:r>
              <a:rPr lang="en-US" dirty="0"/>
              <a:t>Per </a:t>
            </a:r>
            <a:r>
              <a:rPr lang="en-US" dirty="0" err="1"/>
              <a:t>poter</a:t>
            </a:r>
            <a:r>
              <a:rPr lang="en-US" dirty="0"/>
              <a:t> </a:t>
            </a:r>
            <a:r>
              <a:rPr lang="en-US" dirty="0" err="1"/>
              <a:t>esprimere</a:t>
            </a:r>
            <a:r>
              <a:rPr lang="en-US" dirty="0"/>
              <a:t> la </a:t>
            </a:r>
            <a:r>
              <a:rPr lang="en-US" dirty="0" err="1"/>
              <a:t>diagnosi</a:t>
            </a:r>
            <a:r>
              <a:rPr lang="en-US" dirty="0"/>
              <a:t> </a:t>
            </a:r>
            <a:r>
              <a:rPr lang="en-US" dirty="0" err="1"/>
              <a:t>diversi</a:t>
            </a:r>
            <a:r>
              <a:rPr lang="en-US" dirty="0"/>
              <a:t> </a:t>
            </a:r>
            <a:r>
              <a:rPr lang="en-US" dirty="0" err="1"/>
              <a:t>sintomi</a:t>
            </a:r>
            <a:r>
              <a:rPr lang="en-US" dirty="0"/>
              <a:t> di </a:t>
            </a:r>
            <a:r>
              <a:rPr lang="en-US" dirty="0" err="1"/>
              <a:t>disattenzione</a:t>
            </a:r>
            <a:r>
              <a:rPr lang="en-US" dirty="0"/>
              <a:t> o di </a:t>
            </a:r>
            <a:r>
              <a:rPr lang="en-US" dirty="0" err="1"/>
              <a:t>iperattivita-impulsivita</a:t>
            </a:r>
            <a:r>
              <a:rPr lang="en-US" dirty="0"/>
              <a:t>  </a:t>
            </a:r>
            <a:r>
              <a:rPr lang="en-US" dirty="0" err="1"/>
              <a:t>devono</a:t>
            </a:r>
            <a:r>
              <a:rPr lang="en-US" dirty="0"/>
              <a:t> </a:t>
            </a:r>
            <a:r>
              <a:rPr lang="en-US" dirty="0" err="1"/>
              <a:t>essere</a:t>
            </a:r>
            <a:r>
              <a:rPr lang="en-US" dirty="0"/>
              <a:t> </a:t>
            </a:r>
            <a:r>
              <a:rPr lang="en-US" dirty="0" err="1"/>
              <a:t>presenti</a:t>
            </a:r>
            <a:r>
              <a:rPr lang="en-US" dirty="0"/>
              <a:t> prima </a:t>
            </a:r>
            <a:r>
              <a:rPr lang="en-US" dirty="0" err="1"/>
              <a:t>dei</a:t>
            </a:r>
            <a:r>
              <a:rPr lang="en-US" dirty="0"/>
              <a:t> 12 </a:t>
            </a:r>
            <a:r>
              <a:rPr lang="en-US" dirty="0" err="1"/>
              <a:t>anni</a:t>
            </a:r>
            <a:r>
              <a:rPr lang="en-US" dirty="0"/>
              <a:t> e </a:t>
            </a:r>
            <a:r>
              <a:rPr lang="en-US" dirty="0" err="1"/>
              <a:t>si</a:t>
            </a:r>
            <a:r>
              <a:rPr lang="en-US" dirty="0"/>
              <a:t> </a:t>
            </a:r>
            <a:r>
              <a:rPr lang="en-US" dirty="0" err="1"/>
              <a:t>presentano</a:t>
            </a:r>
            <a:r>
              <a:rPr lang="en-US" dirty="0"/>
              <a:t> in </a:t>
            </a:r>
            <a:r>
              <a:rPr lang="en-US" dirty="0" err="1"/>
              <a:t>diversi</a:t>
            </a:r>
            <a:r>
              <a:rPr lang="en-US" dirty="0"/>
              <a:t> </a:t>
            </a:r>
            <a:r>
              <a:rPr lang="en-US" dirty="0" err="1"/>
              <a:t>contesti</a:t>
            </a:r>
            <a:r>
              <a:rPr lang="en-US" dirty="0"/>
              <a:t> (per </a:t>
            </a:r>
            <a:r>
              <a:rPr lang="en-US" dirty="0" err="1"/>
              <a:t>es</a:t>
            </a:r>
            <a:r>
              <a:rPr lang="en-US" dirty="0"/>
              <a:t>., a casa, a </a:t>
            </a:r>
            <a:r>
              <a:rPr lang="en-US" dirty="0" err="1"/>
              <a:t>scuola</a:t>
            </a:r>
            <a:r>
              <a:rPr lang="en-US" dirty="0"/>
              <a:t> o al </a:t>
            </a:r>
            <a:r>
              <a:rPr lang="en-US" dirty="0" err="1"/>
              <a:t>lavoro</a:t>
            </a:r>
            <a:r>
              <a:rPr lang="en-US" dirty="0"/>
              <a:t>; con amici o </a:t>
            </a:r>
            <a:r>
              <a:rPr lang="en-US" dirty="0" err="1"/>
              <a:t>parenti</a:t>
            </a:r>
            <a:r>
              <a:rPr lang="en-US" dirty="0"/>
              <a:t>; in </a:t>
            </a:r>
            <a:r>
              <a:rPr lang="en-US" dirty="0" err="1"/>
              <a:t>altre</a:t>
            </a:r>
            <a:r>
              <a:rPr lang="en-US" dirty="0"/>
              <a:t> </a:t>
            </a:r>
            <a:r>
              <a:rPr lang="en-US" dirty="0" err="1"/>
              <a:t>attivita</a:t>
            </a:r>
            <a:r>
              <a:rPr lang="en-US" dirty="0"/>
              <a:t>).	</a:t>
            </a:r>
            <a:r>
              <a:rPr lang="it-IT" dirty="0"/>
              <a:t> </a:t>
            </a:r>
          </a:p>
          <a:p>
            <a:r>
              <a:rPr lang="en-US" dirty="0" err="1"/>
              <a:t>Tutti</a:t>
            </a:r>
            <a:r>
              <a:rPr lang="en-US" dirty="0"/>
              <a:t> </a:t>
            </a:r>
            <a:r>
              <a:rPr lang="en-US" dirty="0" err="1"/>
              <a:t>questi</a:t>
            </a:r>
            <a:r>
              <a:rPr lang="en-US" dirty="0"/>
              <a:t> </a:t>
            </a:r>
            <a:r>
              <a:rPr lang="en-US" dirty="0" err="1"/>
              <a:t>sintomi</a:t>
            </a:r>
            <a:r>
              <a:rPr lang="en-US" dirty="0"/>
              <a:t> </a:t>
            </a:r>
            <a:r>
              <a:rPr lang="en-US" dirty="0" err="1"/>
              <a:t>interferiscono</a:t>
            </a:r>
            <a:r>
              <a:rPr lang="en-US" dirty="0"/>
              <a:t> col  </a:t>
            </a:r>
            <a:r>
              <a:rPr lang="en-US" dirty="0" err="1"/>
              <a:t>funzionamento</a:t>
            </a:r>
            <a:r>
              <a:rPr lang="en-US" dirty="0"/>
              <a:t>  </a:t>
            </a:r>
            <a:r>
              <a:rPr lang="en-US" dirty="0" err="1"/>
              <a:t>sociale</a:t>
            </a:r>
            <a:r>
              <a:rPr lang="en-US" dirty="0"/>
              <a:t>, </a:t>
            </a:r>
            <a:r>
              <a:rPr lang="en-US" dirty="0" err="1"/>
              <a:t>scolastico</a:t>
            </a:r>
            <a:r>
              <a:rPr lang="en-US" dirty="0"/>
              <a:t>  o </a:t>
            </a:r>
            <a:r>
              <a:rPr lang="en-US" dirty="0" err="1"/>
              <a:t>lavorativo</a:t>
            </a:r>
            <a:r>
              <a:rPr lang="en-US" dirty="0"/>
              <a:t>.</a:t>
            </a:r>
            <a:r>
              <a:rPr lang="it-IT" dirty="0"/>
              <a:t> </a:t>
            </a:r>
          </a:p>
          <a:p>
            <a:endParaRPr lang="it-IT" dirty="0"/>
          </a:p>
        </p:txBody>
      </p:sp>
    </p:spTree>
    <p:extLst>
      <p:ext uri="{BB962C8B-B14F-4D97-AF65-F5344CB8AC3E}">
        <p14:creationId xmlns:p14="http://schemas.microsoft.com/office/powerpoint/2010/main" val="3675190408"/>
      </p:ext>
    </p:extLst>
  </p:cSld>
  <p:clrMapOvr>
    <a:masterClrMapping/>
  </p:clrMapOvr>
</p:sld>
</file>

<file path=ppt/slides/slide15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La narcolessia generalmente produce cataplessia, che si manifesta più comunemente come brevi episodi (secondi o minuti) di perdita improvvisa,  del tono muscolare scatenati da emozioni.</a:t>
            </a:r>
          </a:p>
          <a:p>
            <a:r>
              <a:rPr lang="it-IT" dirty="0"/>
              <a:t>In tale condizione i riflessi sono del tutto assenti. Non si tratta quindi di un disturbo di conversione (isteria)</a:t>
            </a:r>
          </a:p>
          <a:p>
            <a:r>
              <a:rPr lang="it-IT" dirty="0"/>
              <a:t>Il paziente quando rido o scherza può avere un cedimento dei muscoli del collo o anche di tutto il corpo. A volte cade pur essendo completamente sveglio. In altri casi si apre la bocca e non riesce a chiuderla. Questo fenomeno deve presentarsi per lo meno un paio di volte al mese.</a:t>
            </a:r>
          </a:p>
          <a:p>
            <a:r>
              <a:rPr lang="it-IT" dirty="0"/>
              <a:t> </a:t>
            </a:r>
          </a:p>
        </p:txBody>
      </p:sp>
    </p:spTree>
    <p:extLst>
      <p:ext uri="{BB962C8B-B14F-4D97-AF65-F5344CB8AC3E}">
        <p14:creationId xmlns:p14="http://schemas.microsoft.com/office/powerpoint/2010/main" val="2338508523"/>
      </p:ext>
    </p:extLst>
  </p:cSld>
  <p:clrMapOvr>
    <a:masterClrMapping/>
  </p:clrMapOvr>
</p:sld>
</file>

<file path=ppt/slides/slide15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La narcolessia-cataplessia deriva quasi sempre dalla perdita di cellule ipotalamiche produttrici di </a:t>
            </a:r>
            <a:r>
              <a:rPr lang="it-IT" sz="2000" dirty="0" err="1"/>
              <a:t>ipocretina</a:t>
            </a:r>
            <a:r>
              <a:rPr lang="it-IT" sz="2000" dirty="0"/>
              <a:t> (</a:t>
            </a:r>
            <a:r>
              <a:rPr lang="it-IT" sz="2000" dirty="0" err="1"/>
              <a:t>orexina</a:t>
            </a:r>
            <a:r>
              <a:rPr lang="it-IT" sz="2000" dirty="0"/>
              <a:t>). Questo danno è probabilmente dovuto ad una reazione autoimmunitaria. Esistono degli esami con cui è possibile accertarsi della presenza di questa reazione autoimmunitaria.</a:t>
            </a:r>
          </a:p>
          <a:p>
            <a:r>
              <a:rPr lang="it-IT" sz="2000" dirty="0"/>
              <a:t>Tale malattia autoimmunitaria a volte è conseguenza di infezioni da virus.</a:t>
            </a:r>
          </a:p>
          <a:p>
            <a:r>
              <a:rPr lang="it-IT" sz="2000" dirty="0"/>
              <a:t>Anche la </a:t>
            </a:r>
            <a:r>
              <a:rPr lang="it-IT" sz="2000" dirty="0" err="1"/>
              <a:t>polisonnografia</a:t>
            </a:r>
            <a:r>
              <a:rPr lang="it-IT" sz="2000" dirty="0"/>
              <a:t> può essere utile per arrivare a diagnosi .</a:t>
            </a:r>
          </a:p>
          <a:p>
            <a:r>
              <a:rPr lang="it-IT" sz="2000" dirty="0"/>
              <a:t>Il sonno arriva all’improvviso, il paziente può anche compiere azioni in modo automatico quando in effetti è addormentato</a:t>
            </a:r>
          </a:p>
          <a:p>
            <a:r>
              <a:rPr lang="it-IT" sz="2000" dirty="0"/>
              <a:t>In molti casi nella transizione tra la veglia ed il sonno o tra il sonno e la veglia possono manifestarsi allucinazioni.</a:t>
            </a:r>
          </a:p>
          <a:p>
            <a:r>
              <a:rPr lang="it-IT" sz="2000" dirty="0"/>
              <a:t>Possono manifestarsi episodi di paralisi nel sonno ed anche episodi  di alimentazione incontrollata durante il sonno.</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60876068"/>
      </p:ext>
    </p:extLst>
  </p:cSld>
  <p:clrMapOvr>
    <a:masterClrMapping/>
  </p:clrMapOvr>
</p:sld>
</file>

<file path=ppt/slides/slide15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L’esordio avviene tipicamente nei bambini e negli adolescenti/giovani adulti.   Il disturbo può avere diversi gradi di gravità.  Una volta comparso il disturbo, il decorso è persistente e perdura per l’intero corso della vita. </a:t>
            </a:r>
          </a:p>
          <a:p>
            <a:r>
              <a:rPr lang="it-IT" dirty="0"/>
              <a:t>Esistono cure a base di stimolanti capaci di ridurre i sintomi, ma certamente si tratta di un disturbo che interferisce gravemente con la vita, lo studio ed il lavoro del paziente. La guida può essere particolarmente compromessa</a:t>
            </a:r>
          </a:p>
          <a:p>
            <a:r>
              <a:rPr lang="it-IT" dirty="0"/>
              <a:t> </a:t>
            </a:r>
          </a:p>
        </p:txBody>
      </p:sp>
    </p:spTree>
    <p:extLst>
      <p:ext uri="{BB962C8B-B14F-4D97-AF65-F5344CB8AC3E}">
        <p14:creationId xmlns:p14="http://schemas.microsoft.com/office/powerpoint/2010/main" val="3976897729"/>
      </p:ext>
    </p:extLst>
  </p:cSld>
  <p:clrMapOvr>
    <a:masterClrMapping/>
  </p:clrMapOvr>
</p:sld>
</file>

<file path=ppt/slides/slide15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cataplessia, la insorgenza improvvisa del sonno, la presenza di frequenti allucinazioni ipnagogiche, gli esami di laboratorio consentono di distinguere la narcolessia dalla </a:t>
            </a:r>
            <a:r>
              <a:rPr lang="it-IT" sz="2400" dirty="0" err="1"/>
              <a:t>ipersonnolenza</a:t>
            </a:r>
            <a:endParaRPr lang="it-IT" sz="2400" dirty="0"/>
          </a:p>
          <a:p>
            <a:r>
              <a:rPr lang="it-IT" sz="2400" dirty="0"/>
              <a:t>La depressione maggiore, il disturbo bipolare  e la obesità spesso si associano alla narcolessia. La obesità può a sua volta associarsi a disturbi da apnea nel sonno (vedi oltre9 così come la depressione può creare le basi per disturbi del sonno. Ma le caratteristiche della insonnia o della ipersonnia da depressione sono facilmente distinguibili dalla narcolessia- cataplessia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42925684"/>
      </p:ext>
    </p:extLst>
  </p:cSld>
  <p:clrMapOvr>
    <a:masterClrMapping/>
  </p:clrMapOvr>
</p:sld>
</file>

<file path=ppt/slides/slide15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In alcuni casi le crisi di cataplessia possono essere scambiate per episodi di epilessia la diagnosi differenziale si basa sulle evidenze cliniche e su un elettroencefalogramma.</a:t>
            </a:r>
          </a:p>
          <a:p>
            <a:r>
              <a:rPr lang="it-IT" dirty="0"/>
              <a:t>Alcune delle allucinazioni ipnagogiche possono far pensare alla schizofrenia, ma anche in questo caso, la osservazione clinica consente la distinzione delle forme patologiche.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11389"/>
      </p:ext>
    </p:extLst>
  </p:cSld>
  <p:clrMapOvr>
    <a:masterClrMapping/>
  </p:clrMapOvr>
</p:sld>
</file>

<file path=ppt/slides/slide15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del sonno</a:t>
            </a:r>
            <a:br>
              <a:rPr lang="it-IT" dirty="0"/>
            </a:br>
            <a:r>
              <a:rPr lang="it-IT" dirty="0"/>
              <a:t>CORRELATI ALLA RESPIRAZIONE</a:t>
            </a:r>
            <a:endParaRPr dirty="0"/>
          </a:p>
        </p:txBody>
      </p:sp>
      <p:sp>
        <p:nvSpPr>
          <p:cNvPr id="8" name="Sottotitolo 7"/>
          <p:cNvSpPr>
            <a:spLocks noGrp="1"/>
          </p:cNvSpPr>
          <p:nvPr>
            <p:ph type="subTitle" idx="1"/>
          </p:nvPr>
        </p:nvSpPr>
        <p:spPr/>
        <p:txBody>
          <a:bodyPr/>
          <a:lstStyle/>
          <a:p>
            <a:pPr eaLnBrk="1" hangingPunct="1">
              <a:defRPr/>
            </a:pPr>
            <a:r>
              <a:rPr lang="it-IT" dirty="0"/>
              <a:t>LEZIONE 62-4</a:t>
            </a:r>
          </a:p>
        </p:txBody>
      </p:sp>
    </p:spTree>
    <p:extLst>
      <p:ext uri="{BB962C8B-B14F-4D97-AF65-F5344CB8AC3E}">
        <p14:creationId xmlns:p14="http://schemas.microsoft.com/office/powerpoint/2010/main" val="2999554775"/>
      </p:ext>
    </p:extLst>
  </p:cSld>
  <p:clrMapOvr>
    <a:masterClrMapping/>
  </p:clrMapOvr>
</p:sld>
</file>

<file path=ppt/slides/slide15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Disturbi del sonno correlati alla respirazione</a:t>
            </a:r>
          </a:p>
        </p:txBody>
      </p:sp>
      <p:sp>
        <p:nvSpPr>
          <p:cNvPr id="3" name="Segnaposto contenuto 2"/>
          <p:cNvSpPr>
            <a:spLocks noGrp="1"/>
          </p:cNvSpPr>
          <p:nvPr>
            <p:ph idx="1"/>
          </p:nvPr>
        </p:nvSpPr>
        <p:spPr/>
        <p:txBody>
          <a:bodyPr>
            <a:normAutofit fontScale="70000" lnSpcReduction="20000"/>
          </a:bodyPr>
          <a:lstStyle/>
          <a:p>
            <a:r>
              <a:rPr lang="it-IT" dirty="0"/>
              <a:t>I disturbi del sonno correlati alla respirazione sono tutt’altro che rari. Colpiscono circa l’1% dei bambini, il 15% degli adulti ed il 20% degli anziani.</a:t>
            </a:r>
          </a:p>
          <a:p>
            <a:r>
              <a:rPr lang="it-IT" dirty="0"/>
              <a:t>Generalmente il partner si accorge del fatto che il paziente russa molto ed interrompe il suo russare con fasi anche prolungate, nelle quali non rispira (apnee) o respira poco (</a:t>
            </a:r>
            <a:r>
              <a:rPr lang="it-IT" dirty="0" err="1"/>
              <a:t>ipopnee</a:t>
            </a:r>
            <a:r>
              <a:rPr lang="it-IT" dirty="0"/>
              <a:t>). Tali apnee si presentano  spesso, più di 5 volte per ora di sonno.</a:t>
            </a:r>
          </a:p>
          <a:p>
            <a:r>
              <a:rPr lang="it-IT" dirty="0"/>
              <a:t>Il sonno ne risulta disturbato e di giorno il paziente è stanco e manifesta sonnolenza.</a:t>
            </a:r>
          </a:p>
          <a:p>
            <a:r>
              <a:rPr lang="it-IT" dirty="0"/>
              <a:t>La </a:t>
            </a:r>
            <a:r>
              <a:rPr lang="it-IT" dirty="0" err="1"/>
              <a:t>polisonnografia</a:t>
            </a:r>
            <a:r>
              <a:rPr lang="it-IT" dirty="0"/>
              <a:t> consente una conta precisa delle apnee o delle </a:t>
            </a:r>
            <a:r>
              <a:rPr lang="it-IT" dirty="0" err="1"/>
              <a:t>ipopnee</a:t>
            </a:r>
            <a:r>
              <a:rPr lang="it-IT" dirty="0"/>
              <a:t>.</a:t>
            </a:r>
          </a:p>
          <a:p>
            <a:r>
              <a:rPr lang="it-IT" dirty="0"/>
              <a:t>In alcuni casi tali episodi possono essere centinaia in una notte. Tale sospensione del respiro porta ad un calo della presenza di ossigeno nel sangue</a:t>
            </a:r>
          </a:p>
          <a:p>
            <a:pPr marL="0" indent="0">
              <a:buNone/>
            </a:pPr>
            <a:r>
              <a:rPr lang="it-IT" dirty="0"/>
              <a:t> </a:t>
            </a:r>
          </a:p>
        </p:txBody>
      </p:sp>
    </p:spTree>
    <p:extLst>
      <p:ext uri="{BB962C8B-B14F-4D97-AF65-F5344CB8AC3E}">
        <p14:creationId xmlns:p14="http://schemas.microsoft.com/office/powerpoint/2010/main" val="3221690104"/>
      </p:ext>
    </p:extLst>
  </p:cSld>
  <p:clrMapOvr>
    <a:masterClrMapping/>
  </p:clrMapOvr>
</p:sld>
</file>

<file path=ppt/slides/slide15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Alcune caratteristiche fisiche aumentano il rischio di apnea. Tra queste  l’obesità addominale, la ostruzione delle vie respiratorie, la pressione sanguigna elevata.</a:t>
            </a:r>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80982896"/>
      </p:ext>
    </p:extLst>
  </p:cSld>
  <p:clrMapOvr>
    <a:masterClrMapping/>
  </p:clrMapOvr>
</p:sld>
</file>

<file path=ppt/slides/slide15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 I pazienti riferiscono sintomi di insonnia con stanchezza durante il giorno, cefalee, secchezza della bocca. In molti casi il disturbo si associa ad ipertensione arteriosa, questa, associata al calo di ossigeno nel sangue, può favorire la comparsa di infarti o comunque di problemi cardiaci.</a:t>
            </a:r>
          </a:p>
          <a:p>
            <a:r>
              <a:rPr lang="it-IT" sz="2000" dirty="0"/>
              <a:t>La maggior parte di questi pazienti sono maschi (4:1) e sovrappeso.</a:t>
            </a:r>
          </a:p>
          <a:p>
            <a:r>
              <a:rPr lang="it-IT" sz="2000" dirty="0"/>
              <a:t>Pazienti gravemente obesi che perdono molti chili dopo chirurgia </a:t>
            </a:r>
            <a:r>
              <a:rPr lang="it-IT" sz="2000" dirty="0" err="1"/>
              <a:t>bariatrica</a:t>
            </a:r>
            <a:r>
              <a:rPr lang="it-IT" sz="2000" dirty="0"/>
              <a:t> spesso  smettono di soffrire di apnee notturne</a:t>
            </a:r>
          </a:p>
          <a:p>
            <a:r>
              <a:rPr lang="it-IT" sz="2000" dirty="0"/>
              <a:t>Per quanto riguarda i bambini si rivela spesso utile un controllo delle adenoidi, comunque possono associarsi alle apnee notturne anche enuresi ed iperattività oltre che un deficit di sviluppo</a:t>
            </a:r>
          </a:p>
          <a:p>
            <a:r>
              <a:rPr lang="it-IT" sz="2000" dirty="0"/>
              <a:t>Il disturbo si presenta più frequentemente in alcune famiglie e ciò può far pensare ad una componente di predisposizione ereditaria</a:t>
            </a:r>
          </a:p>
          <a:p>
            <a:pPr marL="0" indent="0">
              <a:buNone/>
            </a:pPr>
            <a:r>
              <a:rPr lang="it-IT" sz="2000" dirty="0"/>
              <a:t> </a:t>
            </a: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64335002"/>
      </p:ext>
    </p:extLst>
  </p:cSld>
  <p:clrMapOvr>
    <a:masterClrMapping/>
  </p:clrMapOvr>
</p:sld>
</file>

<file path=ppt/slides/slide15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r>
              <a:rPr lang="it-IT" sz="2400" dirty="0"/>
              <a:t> La maggior parte dei pazienti con apnee notturne manifesta sonnolenza durante il giorno. La difficoltà di memoria e di concentrazione può comportare un aumento del rischio di incorrere in incidenti stradali o sul lavoro</a:t>
            </a:r>
          </a:p>
          <a:p>
            <a:r>
              <a:rPr lang="it-IT" sz="2400" dirty="0"/>
              <a:t>Non tutte le persone che russano hanno necessariamente il disturbo di apnee notturne </a:t>
            </a:r>
          </a:p>
          <a:p>
            <a:r>
              <a:rPr lang="it-IT" sz="2400" dirty="0"/>
              <a:t> Una diagnosi di narcolessia non esclude la diagnosi di apnea/ </a:t>
            </a:r>
            <a:r>
              <a:rPr lang="it-IT" sz="2400" dirty="0" err="1"/>
              <a:t>ipopnea</a:t>
            </a:r>
            <a:r>
              <a:rPr lang="it-IT" sz="2400" dirty="0"/>
              <a:t> ostruttiva del sonno, poiché le due condizioni possono coesistere.</a:t>
            </a:r>
          </a:p>
          <a:p>
            <a:r>
              <a:rPr lang="it-IT" sz="2400" dirty="0"/>
              <a:t>Il fatto di avere dei risvegli dovuti alla mancanza di respiro può favorire la comparsa di reazioni emotive simili al panico notturno, ma da questo distinguibili con la </a:t>
            </a:r>
            <a:r>
              <a:rPr lang="it-IT" sz="2400" dirty="0" err="1"/>
              <a:t>polisonnografia</a:t>
            </a:r>
            <a:r>
              <a:rPr lang="it-IT" sz="2400" dirty="0"/>
              <a:t>.</a:t>
            </a:r>
          </a:p>
          <a:p>
            <a:pPr marL="0" indent="0">
              <a:buNone/>
            </a:pPr>
            <a:r>
              <a:rPr lang="it-IT" sz="2800" dirty="0"/>
              <a:t> </a:t>
            </a:r>
          </a:p>
        </p:txBody>
      </p:sp>
    </p:spTree>
    <p:extLst>
      <p:ext uri="{BB962C8B-B14F-4D97-AF65-F5344CB8AC3E}">
        <p14:creationId xmlns:p14="http://schemas.microsoft.com/office/powerpoint/2010/main" val="332269910"/>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La </a:t>
            </a:r>
            <a:r>
              <a:rPr lang="en-US" dirty="0" err="1"/>
              <a:t>diagnosi</a:t>
            </a:r>
            <a:r>
              <a:rPr lang="en-US" dirty="0"/>
              <a:t> di </a:t>
            </a:r>
            <a:r>
              <a:rPr lang="en-US" dirty="0" err="1"/>
              <a:t>Disturbo</a:t>
            </a:r>
            <a:r>
              <a:rPr lang="en-US" dirty="0"/>
              <a:t> da Deficit </a:t>
            </a:r>
            <a:r>
              <a:rPr lang="en-US" dirty="0" err="1"/>
              <a:t>Attenzione</a:t>
            </a:r>
            <a:r>
              <a:rPr lang="en-US" dirty="0"/>
              <a:t>/</a:t>
            </a:r>
            <a:r>
              <a:rPr lang="en-US" dirty="0" err="1"/>
              <a:t>Iperattività</a:t>
            </a:r>
            <a:r>
              <a:rPr lang="en-US" dirty="0"/>
              <a:t> non </a:t>
            </a:r>
            <a:r>
              <a:rPr lang="en-US" dirty="0" err="1"/>
              <a:t>può</a:t>
            </a:r>
            <a:r>
              <a:rPr lang="en-US" dirty="0"/>
              <a:t> </a:t>
            </a:r>
            <a:r>
              <a:rPr lang="en-US" dirty="0" err="1"/>
              <a:t>essere</a:t>
            </a:r>
            <a:r>
              <a:rPr lang="en-US" dirty="0"/>
              <a:t> </a:t>
            </a:r>
            <a:r>
              <a:rPr lang="en-US" dirty="0" err="1"/>
              <a:t>emessa</a:t>
            </a:r>
            <a:r>
              <a:rPr lang="en-US" dirty="0"/>
              <a:t> se </a:t>
            </a:r>
            <a:r>
              <a:rPr lang="en-US" dirty="0" err="1"/>
              <a:t>il</a:t>
            </a:r>
            <a:r>
              <a:rPr lang="en-US" dirty="0"/>
              <a:t> </a:t>
            </a:r>
            <a:r>
              <a:rPr lang="en-US" dirty="0" err="1"/>
              <a:t>paziente</a:t>
            </a:r>
            <a:r>
              <a:rPr lang="en-US" dirty="0"/>
              <a:t> </a:t>
            </a:r>
            <a:r>
              <a:rPr lang="en-US" dirty="0" err="1"/>
              <a:t>presenta</a:t>
            </a:r>
            <a:r>
              <a:rPr lang="en-US" dirty="0"/>
              <a:t> </a:t>
            </a:r>
            <a:r>
              <a:rPr lang="en-US" dirty="0" err="1"/>
              <a:t>sintomi</a:t>
            </a:r>
            <a:r>
              <a:rPr lang="en-US" dirty="0"/>
              <a:t> di </a:t>
            </a:r>
            <a:r>
              <a:rPr lang="en-US" dirty="0" err="1"/>
              <a:t>disturbi</a:t>
            </a:r>
            <a:r>
              <a:rPr lang="en-US" dirty="0"/>
              <a:t> </a:t>
            </a:r>
            <a:r>
              <a:rPr lang="en-US" dirty="0" err="1"/>
              <a:t>psicotici</a:t>
            </a:r>
            <a:r>
              <a:rPr lang="en-US" dirty="0"/>
              <a:t> o se non </a:t>
            </a:r>
            <a:r>
              <a:rPr lang="en-US" dirty="0" err="1"/>
              <a:t>vengono</a:t>
            </a:r>
            <a:r>
              <a:rPr lang="en-US" dirty="0"/>
              <a:t> </a:t>
            </a:r>
            <a:r>
              <a:rPr lang="en-US" dirty="0" err="1"/>
              <a:t>meglio</a:t>
            </a:r>
            <a:r>
              <a:rPr lang="en-US" dirty="0"/>
              <a:t>  </a:t>
            </a:r>
            <a:r>
              <a:rPr lang="en-US" dirty="0" err="1"/>
              <a:t>spiegati</a:t>
            </a:r>
            <a:r>
              <a:rPr lang="en-US" dirty="0"/>
              <a:t> da un </a:t>
            </a:r>
            <a:r>
              <a:rPr lang="en-US" dirty="0" err="1"/>
              <a:t>altro</a:t>
            </a:r>
            <a:r>
              <a:rPr lang="en-US" dirty="0"/>
              <a:t> </a:t>
            </a:r>
            <a:r>
              <a:rPr lang="en-US" dirty="0" err="1"/>
              <a:t>disturbo</a:t>
            </a:r>
            <a:r>
              <a:rPr lang="en-US" dirty="0"/>
              <a:t> </a:t>
            </a:r>
            <a:r>
              <a:rPr lang="en-US" dirty="0" err="1"/>
              <a:t>mentale</a:t>
            </a:r>
            <a:r>
              <a:rPr lang="en-US" dirty="0"/>
              <a:t> (</a:t>
            </a:r>
            <a:r>
              <a:rPr lang="en-US" dirty="0" err="1"/>
              <a:t>es</a:t>
            </a:r>
            <a:r>
              <a:rPr lang="en-US" dirty="0"/>
              <a:t> </a:t>
            </a:r>
            <a:r>
              <a:rPr lang="en-US" dirty="0" err="1"/>
              <a:t>disturbi</a:t>
            </a:r>
            <a:r>
              <a:rPr lang="en-US" dirty="0"/>
              <a:t> di </a:t>
            </a:r>
            <a:r>
              <a:rPr lang="en-US" dirty="0" err="1"/>
              <a:t>ansia</a:t>
            </a:r>
            <a:r>
              <a:rPr lang="en-US" dirty="0"/>
              <a:t>, </a:t>
            </a:r>
            <a:r>
              <a:rPr lang="en-US" dirty="0" err="1"/>
              <a:t>disturbi</a:t>
            </a:r>
            <a:r>
              <a:rPr lang="en-US" dirty="0"/>
              <a:t> </a:t>
            </a:r>
            <a:r>
              <a:rPr lang="en-US" dirty="0" err="1"/>
              <a:t>dell’umore</a:t>
            </a:r>
            <a:r>
              <a:rPr lang="en-US" dirty="0"/>
              <a:t>, </a:t>
            </a:r>
            <a:r>
              <a:rPr lang="en-US" dirty="0" err="1"/>
              <a:t>disturbi</a:t>
            </a:r>
            <a:r>
              <a:rPr lang="en-US" dirty="0"/>
              <a:t> </a:t>
            </a:r>
            <a:r>
              <a:rPr lang="en-US" dirty="0" err="1"/>
              <a:t>conseguenti</a:t>
            </a:r>
            <a:r>
              <a:rPr lang="en-US" dirty="0"/>
              <a:t> </a:t>
            </a:r>
            <a:r>
              <a:rPr lang="en-US" dirty="0" err="1"/>
              <a:t>all’uso</a:t>
            </a:r>
            <a:r>
              <a:rPr lang="en-US" dirty="0"/>
              <a:t> o </a:t>
            </a:r>
            <a:r>
              <a:rPr lang="en-US" dirty="0" err="1"/>
              <a:t>all’astinenza</a:t>
            </a:r>
            <a:r>
              <a:rPr lang="en-US" dirty="0"/>
              <a:t> da </a:t>
            </a:r>
            <a:r>
              <a:rPr lang="en-US" dirty="0" err="1"/>
              <a:t>sostanze</a:t>
            </a:r>
            <a:r>
              <a:rPr lang="en-US" dirty="0"/>
              <a:t>, </a:t>
            </a:r>
            <a:r>
              <a:rPr lang="en-US" dirty="0" err="1"/>
              <a:t>disturbi</a:t>
            </a:r>
            <a:r>
              <a:rPr lang="en-US" dirty="0"/>
              <a:t> di </a:t>
            </a:r>
            <a:r>
              <a:rPr lang="en-US" dirty="0" err="1"/>
              <a:t>personalità</a:t>
            </a:r>
            <a:r>
              <a:rPr lang="en-US" dirty="0"/>
              <a:t>) </a:t>
            </a:r>
          </a:p>
          <a:p>
            <a:pPr marL="0" indent="0">
              <a:buNone/>
            </a:pPr>
            <a:endParaRPr lang="it-IT" dirty="0"/>
          </a:p>
        </p:txBody>
      </p:sp>
    </p:spTree>
    <p:extLst>
      <p:ext uri="{BB962C8B-B14F-4D97-AF65-F5344CB8AC3E}">
        <p14:creationId xmlns:p14="http://schemas.microsoft.com/office/powerpoint/2010/main" val="1508918445"/>
      </p:ext>
    </p:extLst>
  </p:cSld>
  <p:clrMapOvr>
    <a:masterClrMapping/>
  </p:clrMapOvr>
</p:sld>
</file>

<file path=ppt/slides/slide15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I pazienti con apnee notturne hanno una scarsa qualità di vita, a ciò si può associare la comparsa di depressione .</a:t>
            </a:r>
          </a:p>
          <a:p>
            <a:r>
              <a:rPr lang="it-IT" dirty="0"/>
              <a:t> in alcuni casi le apnee sono dovute ad una disregolazione dei meccanismi automatici di controllo del respiro (apnea centrale idiopatica). Anche in questi casi una valutazione presso un reparto di medicina del sonno chiarirà cause e possibili terapie</a:t>
            </a:r>
          </a:p>
          <a:p>
            <a:r>
              <a:rPr lang="it-IT" dirty="0"/>
              <a:t>Prodotti fortemente sedativi a livello centrale quali gli oppiacei ed il metadone possono favorire la comparsa di queste apnee.</a:t>
            </a:r>
          </a:p>
          <a:p>
            <a:endParaRPr lang="it-IT" dirty="0"/>
          </a:p>
        </p:txBody>
      </p:sp>
    </p:spTree>
    <p:extLst>
      <p:ext uri="{BB962C8B-B14F-4D97-AF65-F5344CB8AC3E}">
        <p14:creationId xmlns:p14="http://schemas.microsoft.com/office/powerpoint/2010/main" val="1043982477"/>
      </p:ext>
    </p:extLst>
  </p:cSld>
  <p:clrMapOvr>
    <a:masterClrMapping/>
  </p:clrMapOvr>
</p:sld>
</file>

<file path=ppt/slides/slide15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La valutazione delle apnee notturne richiede la esclusione di concomitanti malattie organiche, la impostazione di adeguate terapie farmacologiche ed eventualmente la proposta di apparecchiature meccaniche di sostegno alla respirazione. Si tratta di una branca medica molto specialistica, ma sul piano psicologico indirizzando il paziente ad un adeguato screening si ottengono notevoli miglioramenti nella qualità di vita.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11096381"/>
      </p:ext>
    </p:extLst>
  </p:cSld>
  <p:clrMapOvr>
    <a:masterClrMapping/>
  </p:clrMapOvr>
</p:sld>
</file>

<file path=ppt/slides/slide15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del RITMO DEL SONNO</a:t>
            </a:r>
            <a:br>
              <a:rPr lang="it-IT" dirty="0"/>
            </a:br>
            <a:endParaRPr dirty="0"/>
          </a:p>
        </p:txBody>
      </p:sp>
      <p:sp>
        <p:nvSpPr>
          <p:cNvPr id="8" name="Sottotitolo 7"/>
          <p:cNvSpPr>
            <a:spLocks noGrp="1"/>
          </p:cNvSpPr>
          <p:nvPr>
            <p:ph type="subTitle" idx="1"/>
          </p:nvPr>
        </p:nvSpPr>
        <p:spPr/>
        <p:txBody>
          <a:bodyPr/>
          <a:lstStyle/>
          <a:p>
            <a:pPr eaLnBrk="1" hangingPunct="1">
              <a:defRPr/>
            </a:pPr>
            <a:r>
              <a:rPr lang="it-IT" dirty="0"/>
              <a:t>LEZIONE 63-1</a:t>
            </a:r>
          </a:p>
        </p:txBody>
      </p:sp>
    </p:spTree>
    <p:extLst>
      <p:ext uri="{BB962C8B-B14F-4D97-AF65-F5344CB8AC3E}">
        <p14:creationId xmlns:p14="http://schemas.microsoft.com/office/powerpoint/2010/main" val="610332165"/>
      </p:ext>
    </p:extLst>
  </p:cSld>
  <p:clrMapOvr>
    <a:masterClrMapping/>
  </p:clrMapOvr>
</p:sld>
</file>

<file path=ppt/slides/slide15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Disturbi circadiani del ritmo sonno veglia</a:t>
            </a:r>
          </a:p>
        </p:txBody>
      </p:sp>
      <p:sp>
        <p:nvSpPr>
          <p:cNvPr id="3" name="Segnaposto contenuto 2"/>
          <p:cNvSpPr>
            <a:spLocks noGrp="1"/>
          </p:cNvSpPr>
          <p:nvPr>
            <p:ph idx="1"/>
          </p:nvPr>
        </p:nvSpPr>
        <p:spPr/>
        <p:txBody>
          <a:bodyPr>
            <a:normAutofit fontScale="85000" lnSpcReduction="10000"/>
          </a:bodyPr>
          <a:lstStyle/>
          <a:p>
            <a:r>
              <a:rPr lang="it-IT" dirty="0"/>
              <a:t>Alcune persone dormono di giorno e stanno svegli di notte. Spesso tale alterazione dei ritmi normali del sonno è dovuto a motivi di lavoro o a scelte personali o sociali.</a:t>
            </a:r>
          </a:p>
          <a:p>
            <a:r>
              <a:rPr lang="it-IT" dirty="0"/>
              <a:t>Questa alterazione del sonno può associarsi ad eccessiva sonnolenza o ad insonnia. A tali condizioni, per giungere a diagnosi occorre che consegua una  compromissione del funzionamento in ambito cognitivo, sociale, lavorativo o in altre aree importanti.</a:t>
            </a:r>
          </a:p>
          <a:p>
            <a:r>
              <a:rPr lang="it-IT" dirty="0"/>
              <a:t>In alcune casi il paziente non riesce a prendere sonno negli orari desiderati o in quelli comunque </a:t>
            </a:r>
            <a:r>
              <a:rPr lang="it-IT" dirty="0" err="1"/>
              <a:t>accetabili</a:t>
            </a:r>
            <a:r>
              <a:rPr lang="it-IT" dirty="0"/>
              <a:t>-</a:t>
            </a:r>
          </a:p>
          <a:p>
            <a:endParaRPr lang="it-IT" dirty="0"/>
          </a:p>
        </p:txBody>
      </p:sp>
    </p:spTree>
    <p:extLst>
      <p:ext uri="{BB962C8B-B14F-4D97-AF65-F5344CB8AC3E}">
        <p14:creationId xmlns:p14="http://schemas.microsoft.com/office/powerpoint/2010/main" val="3310278983"/>
      </p:ext>
    </p:extLst>
  </p:cSld>
  <p:clrMapOvr>
    <a:masterClrMapping/>
  </p:clrMapOvr>
</p:sld>
</file>

<file path=ppt/slides/slide15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 Altri invece sono incapaci di rimanere svegli o addormentati fino al momento desiderato successivo o convenzionalmente accettabile.</a:t>
            </a:r>
          </a:p>
          <a:p>
            <a:r>
              <a:rPr lang="it-IT" dirty="0"/>
              <a:t>Turni di lavoro alternati (periodi di lavoro di giorno e di notte) possono indurre entrambe le condizioni</a:t>
            </a:r>
          </a:p>
          <a:p>
            <a:endParaRPr lang="it-IT" dirty="0"/>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41026930"/>
      </p:ext>
    </p:extLst>
  </p:cSld>
  <p:clrMapOvr>
    <a:masterClrMapping/>
  </p:clrMapOvr>
</p:sld>
</file>

<file path=ppt/slides/slide15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 Le persone che hanno grande difficoltà ad addormentarsi presentano un’estrema e prolungata difficoltà nel risveglio, con confusione mattutina. </a:t>
            </a:r>
          </a:p>
          <a:p>
            <a:r>
              <a:rPr lang="it-IT" dirty="0"/>
              <a:t>L’inizio della pubertà si associa fisiologicamente ad una fase di sonno ritardata </a:t>
            </a:r>
          </a:p>
          <a:p>
            <a:r>
              <a:rPr lang="it-IT" dirty="0"/>
              <a:t>L’uso di computer, di </a:t>
            </a:r>
            <a:r>
              <a:rPr lang="it-IT" dirty="0" err="1"/>
              <a:t>smartphones</a:t>
            </a:r>
            <a:r>
              <a:rPr lang="it-IT" dirty="0"/>
              <a:t>, la presenza su </a:t>
            </a:r>
            <a:r>
              <a:rPr lang="it-IT" dirty="0" err="1"/>
              <a:t>facebook</a:t>
            </a:r>
            <a:r>
              <a:rPr lang="it-IT" dirty="0"/>
              <a:t> o su giochi on line può indurre molti adolescenti (e non solo) a stare svegli fino a troppo tardi. La luminosità degli schermi induce un forte effetto di risveglio sul cervello. Fintanto che questa è una scelta sconsiderata, non si può parlare di disturbo, ma in molti casi il disturbo si consolida e la persona non riesce a prendere sonno prima delle 3 o delle 4 di notte,</a:t>
            </a:r>
          </a:p>
          <a:p>
            <a:r>
              <a:rPr lang="it-IT" dirty="0"/>
              <a:t>Oltre il 7% degli adolescenti cade in questa trappola. Per quanto riguarda gli adulti la prevalenza è ancora maggiore. </a:t>
            </a:r>
          </a:p>
          <a:p>
            <a:r>
              <a:rPr lang="it-IT" dirty="0"/>
              <a:t>I «gufi» sono evidentemente molto più inclini a questo disturbo</a:t>
            </a:r>
          </a:p>
        </p:txBody>
      </p:sp>
    </p:spTree>
    <p:extLst>
      <p:ext uri="{BB962C8B-B14F-4D97-AF65-F5344CB8AC3E}">
        <p14:creationId xmlns:p14="http://schemas.microsoft.com/office/powerpoint/2010/main" val="296692483"/>
      </p:ext>
    </p:extLst>
  </p:cSld>
  <p:clrMapOvr>
    <a:masterClrMapping/>
  </p:clrMapOvr>
</p:sld>
</file>

<file path=ppt/slides/slide15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 Il	tipo fase di sonno ritardata è fortemente associato a depressione, con i disturbi di ansia, con alcuni disturbi di personalità e disturbo da sintomi somatici o con la ipocondria (disturbo da ansia di malattia). </a:t>
            </a:r>
          </a:p>
          <a:p>
            <a:r>
              <a:rPr lang="it-IT" sz="2800" dirty="0"/>
              <a:t>Molti altri disturbi del sonno possono associarsi ed eventualmente essere causa di questo disturbo. Ad esempio in persone che hanno frequenti incubi, può svilupparsi la paura di addormentarsi.</a:t>
            </a:r>
          </a:p>
          <a:p>
            <a:r>
              <a:rPr lang="it-IT" sz="28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68008"/>
      </p:ext>
    </p:extLst>
  </p:cSld>
  <p:clrMapOvr>
    <a:masterClrMapping/>
  </p:clrMapOvr>
</p:sld>
</file>

<file path=ppt/slides/slide15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Tipo fase di sonno anticipata</a:t>
            </a:r>
          </a:p>
        </p:txBody>
      </p:sp>
      <p:sp>
        <p:nvSpPr>
          <p:cNvPr id="3" name="Segnaposto contenuto 2"/>
          <p:cNvSpPr>
            <a:spLocks noGrp="1"/>
          </p:cNvSpPr>
          <p:nvPr>
            <p:ph idx="1"/>
          </p:nvPr>
        </p:nvSpPr>
        <p:spPr/>
        <p:txBody>
          <a:bodyPr>
            <a:normAutofit fontScale="92500" lnSpcReduction="20000"/>
          </a:bodyPr>
          <a:lstStyle/>
          <a:p>
            <a:r>
              <a:rPr lang="it-IT" dirty="0"/>
              <a:t>Questi pazienti «crollano di sonno» ore prima di quanto sarebbe opportuno.</a:t>
            </a:r>
          </a:p>
          <a:p>
            <a:r>
              <a:rPr lang="it-IT" dirty="0"/>
              <a:t> La diagnosi si basa principalmente su una storia di anticipo del periodo di sonno principale (di solito di più di 2 ore) in relazione al sonno desiderato e del momento del risveglio, con sintomi di insonnia al mattino ed eccessiva sonnolenza diurna.</a:t>
            </a:r>
          </a:p>
          <a:p>
            <a:r>
              <a:rPr lang="it-IT" dirty="0"/>
              <a:t>In queste «allodole» la increzione di melatonina ed il calo di temperatura tipiche della fase del sonno insorgono prima.  </a:t>
            </a:r>
          </a:p>
          <a:p>
            <a:endParaRPr lang="it-IT" dirty="0"/>
          </a:p>
        </p:txBody>
      </p:sp>
    </p:spTree>
    <p:extLst>
      <p:ext uri="{BB962C8B-B14F-4D97-AF65-F5344CB8AC3E}">
        <p14:creationId xmlns:p14="http://schemas.microsoft.com/office/powerpoint/2010/main" val="4039683276"/>
      </p:ext>
    </p:extLst>
  </p:cSld>
  <p:clrMapOvr>
    <a:masterClrMapping/>
  </p:clrMapOvr>
</p:sld>
</file>

<file path=ppt/slides/slide15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 </a:t>
            </a:r>
            <a:r>
              <a:rPr lang="it-IT" sz="2800" dirty="0"/>
              <a:t>L’uso di sonniferi o di alcol per combattere l’insonnia di mantenimento e di stimolanti per ridurre la sonnolenza diurna può portare questi individui all’abuso di sostanze.</a:t>
            </a:r>
          </a:p>
          <a:p>
            <a:r>
              <a:rPr lang="it-IT" sz="2800" dirty="0"/>
              <a:t>Si tratta di un disturbo più raro del precedente. Spesso si manifesta negli anziani che comunque tendono a svegliarsi presto al mattino e sono stanchi di sera</a:t>
            </a:r>
          </a:p>
          <a:p>
            <a:r>
              <a:rPr lang="it-IT" sz="2800" dirty="0"/>
              <a:t> Anche per questo disturbo esiste una possibile predisposizione genetica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36877238"/>
      </p:ext>
    </p:extLst>
  </p:cSld>
  <p:clrMapOvr>
    <a:masterClrMapping/>
  </p:clrMapOvr>
</p:sld>
</file>

<file path=ppt/slides/slide15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r>
              <a:rPr lang="it-IT" dirty="0"/>
              <a:t> Poiché i risvegli mattutini precoci, l’astenia e la sonnolenza sono caratteristiche rilevanti del disturbo depressivo maggiore, devono essere considerati anche i disturbi depressivo e bipolare</a:t>
            </a:r>
          </a:p>
          <a:p>
            <a:r>
              <a:rPr lang="it-IT" dirty="0"/>
              <a:t>Non è raro vedere una alterazione dei ritmi veglia sonno in pazienti con demenza-</a:t>
            </a:r>
          </a:p>
          <a:p>
            <a:r>
              <a:rPr lang="it-IT" dirty="0"/>
              <a:t>Anche le persone non vedenti presentano spesso alterazioni del ritmo veglia sonno</a:t>
            </a:r>
          </a:p>
          <a:p>
            <a:pPr marL="0" indent="0">
              <a:buNone/>
            </a:pPr>
            <a:r>
              <a:rPr lang="it-IT" dirty="0"/>
              <a:t>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8675498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DDAI CARATTERISTICHE CLINICHE </a:t>
            </a:r>
          </a:p>
        </p:txBody>
      </p:sp>
      <p:sp>
        <p:nvSpPr>
          <p:cNvPr id="3" name="Sottotitolo 2"/>
          <p:cNvSpPr>
            <a:spLocks noGrp="1"/>
          </p:cNvSpPr>
          <p:nvPr>
            <p:ph type="subTitle" idx="1"/>
          </p:nvPr>
        </p:nvSpPr>
        <p:spPr/>
        <p:txBody>
          <a:bodyPr/>
          <a:lstStyle/>
          <a:p>
            <a:r>
              <a:rPr lang="it-IT" dirty="0"/>
              <a:t>Lezione 20-3</a:t>
            </a:r>
          </a:p>
        </p:txBody>
      </p:sp>
    </p:spTree>
    <p:extLst>
      <p:ext uri="{BB962C8B-B14F-4D97-AF65-F5344CB8AC3E}">
        <p14:creationId xmlns:p14="http://schemas.microsoft.com/office/powerpoint/2010/main" val="552429574"/>
      </p:ext>
    </p:extLst>
  </p:cSld>
  <p:clrMapOvr>
    <a:masterClrMapping/>
  </p:clrMapOvr>
</p:sld>
</file>

<file path=ppt/slides/slide15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r>
              <a:rPr lang="it-IT" sz="2400" dirty="0"/>
              <a:t>In presenza di sintomi di insonnia, sonnolenza diurna e funzionamento scolastico, professionale e interpersonale possono peggiorare.</a:t>
            </a:r>
          </a:p>
          <a:p>
            <a:r>
              <a:rPr lang="it-IT" sz="2400" dirty="0"/>
              <a:t>Aumenta il rischio di incidenti sul lavoro e la propensione all’abuso di sostanze</a:t>
            </a:r>
          </a:p>
          <a:p>
            <a:r>
              <a:rPr lang="it-IT" sz="2400" dirty="0"/>
              <a:t>Possono comparire disturbi fisici (gastrite, colite, ipertensione)</a:t>
            </a:r>
          </a:p>
          <a:p>
            <a:r>
              <a:rPr lang="it-IT" sz="2400" dirty="0"/>
              <a:t>Pazienti maniaco depressi in condizioni di carenza di sonno possono facilmente virare in maniacalità</a:t>
            </a:r>
          </a:p>
          <a:p>
            <a:r>
              <a:rPr lang="it-IT" sz="2400" dirty="0"/>
              <a:t> Il disturbo colpisce il 5-10% della popolazione che lavora di notte  . Con l’aumento della età riesce progressivamente più difficile adattarsi al lavoro a turni.</a:t>
            </a:r>
          </a:p>
          <a:p>
            <a:endParaRPr lang="it-IT" dirty="0"/>
          </a:p>
          <a:p>
            <a:pPr marL="0" indent="0">
              <a:buNone/>
            </a:pPr>
            <a:r>
              <a:rPr lang="it-IT"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38461505"/>
      </p:ext>
    </p:extLst>
  </p:cSld>
  <p:clrMapOvr>
    <a:masterClrMapping/>
  </p:clrMapOvr>
</p:sld>
</file>

<file path=ppt/slides/slide15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err="1"/>
              <a:t>parasonnie</a:t>
            </a:r>
            <a:br>
              <a:rPr lang="it-IT" dirty="0"/>
            </a:br>
            <a:endParaRPr dirty="0"/>
          </a:p>
        </p:txBody>
      </p:sp>
      <p:sp>
        <p:nvSpPr>
          <p:cNvPr id="8" name="Sottotitolo 7"/>
          <p:cNvSpPr>
            <a:spLocks noGrp="1"/>
          </p:cNvSpPr>
          <p:nvPr>
            <p:ph type="subTitle" idx="1"/>
          </p:nvPr>
        </p:nvSpPr>
        <p:spPr/>
        <p:txBody>
          <a:bodyPr/>
          <a:lstStyle/>
          <a:p>
            <a:pPr eaLnBrk="1" hangingPunct="1">
              <a:defRPr/>
            </a:pPr>
            <a:r>
              <a:rPr lang="it-IT" dirty="0"/>
              <a:t>LEZIONE 63-2</a:t>
            </a:r>
          </a:p>
        </p:txBody>
      </p:sp>
    </p:spTree>
    <p:extLst>
      <p:ext uri="{BB962C8B-B14F-4D97-AF65-F5344CB8AC3E}">
        <p14:creationId xmlns:p14="http://schemas.microsoft.com/office/powerpoint/2010/main" val="2740472217"/>
      </p:ext>
    </p:extLst>
  </p:cSld>
  <p:clrMapOvr>
    <a:masterClrMapping/>
  </p:clrMapOvr>
</p:sld>
</file>

<file path=ppt/slides/slide15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parasonnia</a:t>
            </a:r>
            <a:endParaRPr lang="it-IT" dirty="0"/>
          </a:p>
        </p:txBody>
      </p:sp>
      <p:sp>
        <p:nvSpPr>
          <p:cNvPr id="3" name="Segnaposto contenuto 2"/>
          <p:cNvSpPr>
            <a:spLocks noGrp="1"/>
          </p:cNvSpPr>
          <p:nvPr>
            <p:ph idx="1"/>
          </p:nvPr>
        </p:nvSpPr>
        <p:spPr/>
        <p:txBody>
          <a:bodyPr>
            <a:normAutofit/>
          </a:bodyPr>
          <a:lstStyle/>
          <a:p>
            <a:r>
              <a:rPr lang="it-IT" dirty="0"/>
              <a:t>Le </a:t>
            </a:r>
            <a:r>
              <a:rPr lang="it-IT" dirty="0" err="1"/>
              <a:t>parasonnie</a:t>
            </a:r>
            <a:r>
              <a:rPr lang="it-IT" dirty="0"/>
              <a:t> sono disturbi caratterizzati da esperienze e comportamenti anomali che avvengono durante il sonno.</a:t>
            </a:r>
          </a:p>
          <a:p>
            <a:r>
              <a:rPr lang="it-IT" dirty="0"/>
              <a:t>Generalmente le </a:t>
            </a:r>
            <a:r>
              <a:rPr lang="it-IT" dirty="0" err="1"/>
              <a:t>parasonnie</a:t>
            </a:r>
            <a:r>
              <a:rPr lang="it-IT" dirty="0"/>
              <a:t> compaiono nella fase profonda del sonno (non REM) e più spesso nella prima fase del sonno </a:t>
            </a:r>
          </a:p>
          <a:p>
            <a:r>
              <a:rPr lang="it-IT" dirty="0"/>
              <a:t>Le </a:t>
            </a:r>
            <a:r>
              <a:rPr lang="it-IT" dirty="0" err="1"/>
              <a:t>parasonnie</a:t>
            </a:r>
            <a:r>
              <a:rPr lang="it-IT" dirty="0"/>
              <a:t> più comuni  sono</a:t>
            </a:r>
          </a:p>
          <a:p>
            <a:pPr marL="0" indent="0">
              <a:buNone/>
            </a:pPr>
            <a:r>
              <a:rPr lang="it-IT" dirty="0"/>
              <a:t> </a:t>
            </a:r>
          </a:p>
        </p:txBody>
      </p:sp>
    </p:spTree>
    <p:extLst>
      <p:ext uri="{BB962C8B-B14F-4D97-AF65-F5344CB8AC3E}">
        <p14:creationId xmlns:p14="http://schemas.microsoft.com/office/powerpoint/2010/main" val="1598153629"/>
      </p:ext>
    </p:extLst>
  </p:cSld>
  <p:clrMapOvr>
    <a:masterClrMapping/>
  </p:clrMapOvr>
</p:sld>
</file>

<file path=ppt/slides/slide15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611560" y="1916832"/>
            <a:ext cx="8229600" cy="4268799"/>
          </a:xfrm>
        </p:spPr>
        <p:txBody>
          <a:bodyPr/>
          <a:lstStyle/>
          <a:p>
            <a:r>
              <a:rPr lang="it-IT" sz="2000" dirty="0"/>
              <a:t>Sonnambulismo: Ripetuti episodi di allontanamento dal letto durante il sonno e di deambulazione nei dintorni. Durante il sonnambulismo, l'individuo ha un'espressione fissa, vuota, è relativamente non reattivo agli sforzi compiuti da altri per comunicare con lui/lei e può essere risvegliato solo con grande difficoltà.  In alcuni casi compie azioni complesse come andare in cucina e prepararsi qualcosa da mangiare e può anche dire qualche parola di solito poco comprensibile.  Alcuni  invece si impegnano in atti sessuali o in gesti strani quali l’orinare in salotto (magari essendo convinti di essere in gabinetto).</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42755934"/>
      </p:ext>
    </p:extLst>
  </p:cSld>
  <p:clrMapOvr>
    <a:masterClrMapping/>
  </p:clrMapOvr>
</p:sld>
</file>

<file path=ppt/slides/slide15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crisi dura da qualche minuto ad una mezz’ora. Dopo il risveglio il paziente appare confuso.</a:t>
            </a:r>
          </a:p>
          <a:p>
            <a:r>
              <a:rPr lang="it-IT" sz="2400" dirty="0"/>
              <a:t>Nell’arco della vita uno o più episodi di sonnambulismo si presentano in più del 20% delle persone. La presenza di frequenti episodi tali da creare problemi, si presenta in una percentuale molto minore , circa l’1% dei casi.</a:t>
            </a:r>
          </a:p>
          <a:p>
            <a:r>
              <a:rPr lang="it-IT" sz="2400" dirty="0"/>
              <a:t>Se il primo episodio di sonnambulismo si presenta in un adulto è </a:t>
            </a:r>
            <a:r>
              <a:rPr lang="it-IT" sz="2400" dirty="0" err="1"/>
              <a:t>utle</a:t>
            </a:r>
            <a:r>
              <a:rPr lang="it-IT" sz="2400" dirty="0"/>
              <a:t> escludere il disturbo della respirazione nel sonno o la presenza di epilessia o anche gli effetti di farmaci o di stupefacenti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4985997"/>
      </p:ext>
    </p:extLst>
  </p:cSld>
  <p:clrMapOvr>
    <a:masterClrMapping/>
  </p:clrMapOvr>
</p:sld>
</file>

<file path=ppt/slides/slide15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Terrori nel sonno (chiamato anche </a:t>
            </a:r>
            <a:r>
              <a:rPr lang="it-IT" sz="2400" dirty="0" err="1"/>
              <a:t>pavor</a:t>
            </a:r>
            <a:r>
              <a:rPr lang="it-IT" sz="2400" dirty="0"/>
              <a:t> </a:t>
            </a:r>
            <a:r>
              <a:rPr lang="it-IT" sz="2400" dirty="0" err="1"/>
              <a:t>nocturnus</a:t>
            </a:r>
            <a:r>
              <a:rPr lang="it-IT" sz="2400" dirty="0"/>
              <a:t>): Ricorrenti episodi di risvegli dal sonno con terrore improvviso, che di solito iniziano con grida di panico. </a:t>
            </a:r>
          </a:p>
          <a:p>
            <a:r>
              <a:rPr lang="it-IT" sz="2400" dirty="0"/>
              <a:t>Dopo aver lanciato un grido il paziente si siede sul letto, sudato ed angosciato incapace di esprimersi.</a:t>
            </a:r>
          </a:p>
          <a:p>
            <a:r>
              <a:rPr lang="it-IT" sz="2400" dirty="0"/>
              <a:t>Emerge una certa tendenza alla fuga. Di solito in un episodio di terrore nel sonno non sono presenti sogni (come invece avviene negli incubi). Prevale la fortissima attivazione neurofisiologica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50438625"/>
      </p:ext>
    </p:extLst>
  </p:cSld>
  <p:clrMapOvr>
    <a:masterClrMapping/>
  </p:clrMapOvr>
</p:sld>
</file>

<file path=ppt/slides/slide15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Vi è una paura intensa e segni di eccitazione  del sistema nervoso autonomo, come midriasi ovvero dilatazione della pupilla, tachicardia, respiro affannoso e sudorazione. Il paziente non risponde  agli sforzi compiuti da altri per confortarlo. Nel periodo della crisi non è facile risvegliarlo</a:t>
            </a:r>
          </a:p>
          <a:p>
            <a:r>
              <a:rPr lang="it-IT" sz="2800" dirty="0"/>
              <a:t>Il </a:t>
            </a:r>
            <a:r>
              <a:rPr lang="it-IT" sz="2800" dirty="0" err="1"/>
              <a:t>pavor</a:t>
            </a:r>
            <a:r>
              <a:rPr lang="it-IT" sz="2800" dirty="0"/>
              <a:t> </a:t>
            </a:r>
            <a:r>
              <a:rPr lang="it-IT" sz="2800" dirty="0" err="1"/>
              <a:t>nocturnus</a:t>
            </a:r>
            <a:r>
              <a:rPr lang="it-IT" sz="2800" dirty="0"/>
              <a:t> non capita nei sonnellini pomeridiani ed in genere non si manifesta più di una volta per notte</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50829743"/>
      </p:ext>
    </p:extLst>
  </p:cSld>
  <p:clrMapOvr>
    <a:masterClrMapping/>
  </p:clrMapOvr>
</p:sld>
</file>

<file path=ppt/slides/slide15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Il paziente non riferisce alcun sogno.</a:t>
            </a:r>
          </a:p>
          <a:p>
            <a:r>
              <a:rPr lang="it-IT" sz="2800" dirty="0"/>
              <a:t> Il paziente non ricorda gli episodi  che creano comunque grande disagio a livello  cognitivo, sociale, lavorativo o in altre aree importanti.</a:t>
            </a:r>
          </a:p>
          <a:p>
            <a:r>
              <a:rPr lang="it-IT" sz="2800" dirty="0"/>
              <a:t>Il disturbo non è attribuibile agli effetti fisiologici di una sostanza (per es., una sostanza di abuso come un allucinogeno) o ad altro disturbo mentale.</a:t>
            </a:r>
          </a:p>
          <a:p>
            <a:endParaRPr lang="it-IT" sz="2800" dirty="0"/>
          </a:p>
          <a:p>
            <a:pPr marL="0" indent="0">
              <a:buNone/>
            </a:pPr>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92982754"/>
      </p:ext>
    </p:extLst>
  </p:cSld>
  <p:clrMapOvr>
    <a:masterClrMapping/>
  </p:clrMapOvr>
</p:sld>
</file>

<file path=ppt/slides/slide15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Di solito le crisi durano da 1 a 10 minuti</a:t>
            </a:r>
          </a:p>
          <a:p>
            <a:r>
              <a:rPr lang="it-IT" dirty="0"/>
              <a:t>Un singolo episodio di terrore nel sonno può presentarsi nella vita di una alta percentuale di bambini o di giovani adulti. Il disturbo da ripetuti episodi di terrore nel sonno è molto più raro.</a:t>
            </a:r>
          </a:p>
          <a:p>
            <a:r>
              <a:rPr lang="it-IT" dirty="0"/>
              <a:t>Fra i bambini, i terrori nel sonno sono più comuni nei maschi che nelle femmine. Fra gli adulti la distribuzione fra i sessi è uguale.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95777247"/>
      </p:ext>
    </p:extLst>
  </p:cSld>
  <p:clrMapOvr>
    <a:masterClrMapping/>
  </p:clrMapOvr>
</p:sld>
</file>

<file path=ppt/slides/slide15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Altri disturbi del sonno, febbre, periodi di stress, deprivazione di sonno, possono facilitare la comparsa di sonnambulismo o di terrore nel sonno.</a:t>
            </a:r>
          </a:p>
          <a:p>
            <a:r>
              <a:rPr lang="it-IT" dirty="0"/>
              <a:t>Si nota una presenza maggiore di tali disturbi all’interno di alcune famiglie, anche se non sono note le caratteristiche della ereditarietà</a:t>
            </a:r>
          </a:p>
          <a:p>
            <a:r>
              <a:rPr lang="it-IT" dirty="0"/>
              <a:t> .</a:t>
            </a:r>
          </a:p>
        </p:txBody>
      </p:sp>
    </p:spTree>
    <p:extLst>
      <p:ext uri="{BB962C8B-B14F-4D97-AF65-F5344CB8AC3E}">
        <p14:creationId xmlns:p14="http://schemas.microsoft.com/office/powerpoint/2010/main" val="95945853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fontScale="70000" lnSpcReduction="20000"/>
          </a:bodyPr>
          <a:lstStyle/>
          <a:p>
            <a:r>
              <a:rPr lang="en-US" dirty="0"/>
              <a:t>In </a:t>
            </a:r>
            <a:r>
              <a:rPr lang="en-US" dirty="0" err="1"/>
              <a:t>molti</a:t>
            </a:r>
            <a:r>
              <a:rPr lang="en-US" dirty="0"/>
              <a:t> </a:t>
            </a:r>
            <a:r>
              <a:rPr lang="en-US" dirty="0" err="1"/>
              <a:t>casi</a:t>
            </a:r>
            <a:r>
              <a:rPr lang="en-US" dirty="0"/>
              <a:t> I </a:t>
            </a:r>
            <a:r>
              <a:rPr lang="en-US" dirty="0" err="1"/>
              <a:t>pazienti</a:t>
            </a:r>
            <a:r>
              <a:rPr lang="en-US" dirty="0"/>
              <a:t> con </a:t>
            </a:r>
            <a:r>
              <a:rPr lang="en-US" dirty="0" err="1"/>
              <a:t>disturbo</a:t>
            </a:r>
            <a:r>
              <a:rPr lang="en-US" dirty="0"/>
              <a:t> da deficit di </a:t>
            </a:r>
            <a:r>
              <a:rPr lang="en-US" dirty="0" err="1"/>
              <a:t>attenzione</a:t>
            </a:r>
            <a:r>
              <a:rPr lang="en-US" dirty="0"/>
              <a:t>/</a:t>
            </a:r>
            <a:r>
              <a:rPr lang="en-US" dirty="0" err="1"/>
              <a:t>iperattività</a:t>
            </a:r>
            <a:r>
              <a:rPr lang="en-US" dirty="0"/>
              <a:t> </a:t>
            </a:r>
            <a:r>
              <a:rPr lang="en-US" dirty="0" err="1"/>
              <a:t>presentano</a:t>
            </a:r>
            <a:r>
              <a:rPr lang="en-US" dirty="0"/>
              <a:t> un </a:t>
            </a:r>
            <a:r>
              <a:rPr lang="en-US" dirty="0" err="1"/>
              <a:t>lieve</a:t>
            </a:r>
            <a:r>
              <a:rPr lang="en-US" dirty="0"/>
              <a:t>  </a:t>
            </a:r>
            <a:r>
              <a:rPr lang="en-US" dirty="0" err="1"/>
              <a:t>ritardo</a:t>
            </a:r>
            <a:r>
              <a:rPr lang="en-US" dirty="0"/>
              <a:t> </a:t>
            </a:r>
            <a:r>
              <a:rPr lang="en-US" dirty="0" err="1"/>
              <a:t>nello</a:t>
            </a:r>
            <a:r>
              <a:rPr lang="en-US" dirty="0"/>
              <a:t> </a:t>
            </a:r>
            <a:r>
              <a:rPr lang="it-IT" dirty="0"/>
              <a:t> </a:t>
            </a:r>
            <a:r>
              <a:rPr lang="en-US" dirty="0"/>
              <a:t> </a:t>
            </a:r>
            <a:r>
              <a:rPr lang="en-US" dirty="0" err="1"/>
              <a:t>sviluppo</a:t>
            </a:r>
            <a:r>
              <a:rPr lang="en-US" dirty="0"/>
              <a:t> del </a:t>
            </a:r>
            <a:r>
              <a:rPr lang="en-US" dirty="0" err="1"/>
              <a:t>linguaggio</a:t>
            </a:r>
            <a:r>
              <a:rPr lang="en-US" dirty="0"/>
              <a:t>. </a:t>
            </a:r>
            <a:r>
              <a:rPr lang="en-US" dirty="0" err="1"/>
              <a:t>Possono</a:t>
            </a:r>
            <a:r>
              <a:rPr lang="en-US" dirty="0"/>
              <a:t> </a:t>
            </a:r>
            <a:r>
              <a:rPr lang="en-US" dirty="0" err="1"/>
              <a:t>anche</a:t>
            </a:r>
            <a:r>
              <a:rPr lang="en-US" dirty="0"/>
              <a:t> </a:t>
            </a:r>
            <a:r>
              <a:rPr lang="en-US" dirty="0" err="1"/>
              <a:t>essere</a:t>
            </a:r>
            <a:r>
              <a:rPr lang="en-US" dirty="0"/>
              <a:t> </a:t>
            </a:r>
            <a:r>
              <a:rPr lang="en-US" dirty="0" err="1"/>
              <a:t>alquanto</a:t>
            </a:r>
            <a:r>
              <a:rPr lang="en-US" dirty="0"/>
              <a:t> </a:t>
            </a:r>
            <a:r>
              <a:rPr lang="en-US" dirty="0" err="1"/>
              <a:t>goffi</a:t>
            </a:r>
            <a:r>
              <a:rPr lang="en-US" dirty="0"/>
              <a:t> </a:t>
            </a:r>
            <a:r>
              <a:rPr lang="en-US" dirty="0" err="1"/>
              <a:t>nei</a:t>
            </a:r>
            <a:r>
              <a:rPr lang="en-US" dirty="0"/>
              <a:t> </a:t>
            </a:r>
            <a:r>
              <a:rPr lang="en-US" dirty="0" err="1"/>
              <a:t>movimenti</a:t>
            </a:r>
            <a:r>
              <a:rPr lang="en-US" dirty="0"/>
              <a:t> </a:t>
            </a:r>
            <a:r>
              <a:rPr lang="en-US" dirty="0" err="1"/>
              <a:t>ed</a:t>
            </a:r>
            <a:r>
              <a:rPr lang="en-US" dirty="0"/>
              <a:t> in parte </a:t>
            </a:r>
            <a:r>
              <a:rPr lang="en-US" dirty="0" err="1"/>
              <a:t>incapaci</a:t>
            </a:r>
            <a:r>
              <a:rPr lang="en-US" dirty="0"/>
              <a:t> di </a:t>
            </a:r>
            <a:r>
              <a:rPr lang="en-US" dirty="0" err="1"/>
              <a:t>relazioni</a:t>
            </a:r>
            <a:r>
              <a:rPr lang="en-US" dirty="0"/>
              <a:t> </a:t>
            </a:r>
            <a:r>
              <a:rPr lang="en-US" dirty="0" err="1"/>
              <a:t>sociali</a:t>
            </a:r>
            <a:r>
              <a:rPr lang="en-US" dirty="0"/>
              <a:t>. A volte </a:t>
            </a:r>
            <a:r>
              <a:rPr lang="en-US" dirty="0" err="1"/>
              <a:t>hanno</a:t>
            </a:r>
            <a:r>
              <a:rPr lang="en-US" dirty="0"/>
              <a:t> </a:t>
            </a:r>
            <a:r>
              <a:rPr lang="en-US" dirty="0" err="1"/>
              <a:t>sbalzi</a:t>
            </a:r>
            <a:r>
              <a:rPr lang="en-US" dirty="0"/>
              <a:t> di </a:t>
            </a:r>
            <a:r>
              <a:rPr lang="en-US" dirty="0" err="1"/>
              <a:t>umore</a:t>
            </a:r>
            <a:r>
              <a:rPr lang="en-US" dirty="0"/>
              <a:t>. Non </a:t>
            </a:r>
            <a:r>
              <a:rPr lang="en-US" dirty="0" err="1"/>
              <a:t>tollerano</a:t>
            </a:r>
            <a:r>
              <a:rPr lang="en-US" dirty="0"/>
              <a:t> le </a:t>
            </a:r>
            <a:r>
              <a:rPr lang="en-US" dirty="0" err="1"/>
              <a:t>frustrazioni</a:t>
            </a:r>
            <a:r>
              <a:rPr lang="en-US" dirty="0"/>
              <a:t> (</a:t>
            </a:r>
            <a:r>
              <a:rPr lang="en-US" dirty="0" err="1"/>
              <a:t>tutto</a:t>
            </a:r>
            <a:r>
              <a:rPr lang="en-US" dirty="0"/>
              <a:t> e </a:t>
            </a:r>
            <a:r>
              <a:rPr lang="en-US" dirty="0" err="1"/>
              <a:t>subito</a:t>
            </a:r>
            <a:r>
              <a:rPr lang="en-US" dirty="0"/>
              <a:t>, non </a:t>
            </a:r>
            <a:r>
              <a:rPr lang="en-US" dirty="0" err="1"/>
              <a:t>tollerano</a:t>
            </a:r>
            <a:r>
              <a:rPr lang="en-US" dirty="0"/>
              <a:t> le </a:t>
            </a:r>
            <a:r>
              <a:rPr lang="en-US" dirty="0" err="1"/>
              <a:t>attese</a:t>
            </a:r>
            <a:r>
              <a:rPr lang="en-US" dirty="0"/>
              <a:t>).</a:t>
            </a:r>
          </a:p>
          <a:p>
            <a:r>
              <a:rPr lang="en-US" dirty="0"/>
              <a:t>A </a:t>
            </a:r>
            <a:r>
              <a:rPr lang="en-US" dirty="0" err="1"/>
              <a:t>scuola</a:t>
            </a:r>
            <a:r>
              <a:rPr lang="en-US" dirty="0"/>
              <a:t> </a:t>
            </a:r>
            <a:r>
              <a:rPr lang="en-US" dirty="0" err="1"/>
              <a:t>possono</a:t>
            </a:r>
            <a:r>
              <a:rPr lang="en-US" dirty="0"/>
              <a:t> </a:t>
            </a:r>
            <a:r>
              <a:rPr lang="en-US" dirty="0" err="1"/>
              <a:t>presentare</a:t>
            </a:r>
            <a:r>
              <a:rPr lang="en-US" dirty="0"/>
              <a:t> </a:t>
            </a:r>
            <a:r>
              <a:rPr lang="en-US" dirty="0" err="1"/>
              <a:t>difficoltà</a:t>
            </a:r>
            <a:r>
              <a:rPr lang="en-US" dirty="0"/>
              <a:t> di </a:t>
            </a:r>
            <a:r>
              <a:rPr lang="en-US" dirty="0" err="1"/>
              <a:t>apprendimento</a:t>
            </a:r>
            <a:r>
              <a:rPr lang="en-US" dirty="0"/>
              <a:t> </a:t>
            </a:r>
            <a:r>
              <a:rPr lang="en-US" dirty="0" err="1"/>
              <a:t>ed</a:t>
            </a:r>
            <a:r>
              <a:rPr lang="en-US" dirty="0"/>
              <a:t> </a:t>
            </a:r>
            <a:r>
              <a:rPr lang="en-US" dirty="0" err="1"/>
              <a:t>il</a:t>
            </a:r>
            <a:r>
              <a:rPr lang="en-US" dirty="0"/>
              <a:t> </a:t>
            </a:r>
            <a:r>
              <a:rPr lang="en-US" dirty="0" err="1"/>
              <a:t>loro</a:t>
            </a:r>
            <a:r>
              <a:rPr lang="en-US" dirty="0"/>
              <a:t> </a:t>
            </a:r>
            <a:r>
              <a:rPr lang="en-US" dirty="0" err="1"/>
              <a:t>rendimento</a:t>
            </a:r>
            <a:r>
              <a:rPr lang="en-US" dirty="0"/>
              <a:t> è </a:t>
            </a:r>
            <a:r>
              <a:rPr lang="en-US" dirty="0" err="1"/>
              <a:t>inferiore</a:t>
            </a:r>
            <a:r>
              <a:rPr lang="en-US" dirty="0"/>
              <a:t> a </a:t>
            </a:r>
            <a:r>
              <a:rPr lang="en-US" dirty="0" err="1"/>
              <a:t>quanto</a:t>
            </a:r>
            <a:r>
              <a:rPr lang="en-US" dirty="0"/>
              <a:t> </a:t>
            </a:r>
            <a:r>
              <a:rPr lang="en-US" dirty="0" err="1"/>
              <a:t>giustificato</a:t>
            </a:r>
            <a:r>
              <a:rPr lang="en-US" dirty="0"/>
              <a:t> dal </a:t>
            </a:r>
            <a:r>
              <a:rPr lang="en-US" dirty="0" err="1"/>
              <a:t>loro</a:t>
            </a:r>
            <a:r>
              <a:rPr lang="en-US" dirty="0"/>
              <a:t> </a:t>
            </a:r>
            <a:r>
              <a:rPr lang="en-US" dirty="0" err="1"/>
              <a:t>livello</a:t>
            </a:r>
            <a:r>
              <a:rPr lang="en-US" dirty="0"/>
              <a:t> </a:t>
            </a:r>
            <a:r>
              <a:rPr lang="en-US" dirty="0" err="1"/>
              <a:t>intellettivo</a:t>
            </a:r>
            <a:r>
              <a:rPr lang="en-US" dirty="0"/>
              <a:t>.</a:t>
            </a:r>
          </a:p>
          <a:p>
            <a:r>
              <a:rPr lang="en-US" dirty="0"/>
              <a:t>Da </a:t>
            </a:r>
            <a:r>
              <a:rPr lang="en-US" dirty="0" err="1"/>
              <a:t>adulti</a:t>
            </a:r>
            <a:r>
              <a:rPr lang="en-US" dirty="0"/>
              <a:t> </a:t>
            </a:r>
            <a:r>
              <a:rPr lang="en-US" dirty="0" err="1"/>
              <a:t>possono</a:t>
            </a:r>
            <a:r>
              <a:rPr lang="en-US" dirty="0"/>
              <a:t> </a:t>
            </a:r>
            <a:r>
              <a:rPr lang="en-US" dirty="0" err="1"/>
              <a:t>ricorrere</a:t>
            </a:r>
            <a:r>
              <a:rPr lang="en-US" dirty="0"/>
              <a:t> </a:t>
            </a:r>
            <a:r>
              <a:rPr lang="en-US" dirty="0" err="1"/>
              <a:t>all’uso</a:t>
            </a:r>
            <a:r>
              <a:rPr lang="en-US" dirty="0"/>
              <a:t> di </a:t>
            </a:r>
            <a:r>
              <a:rPr lang="en-US" dirty="0" err="1"/>
              <a:t>sostanze</a:t>
            </a:r>
            <a:r>
              <a:rPr lang="en-US" dirty="0"/>
              <a:t>,  </a:t>
            </a:r>
            <a:r>
              <a:rPr lang="en-US" dirty="0" err="1"/>
              <a:t>ai</a:t>
            </a:r>
            <a:r>
              <a:rPr lang="en-US" dirty="0"/>
              <a:t> </a:t>
            </a:r>
            <a:r>
              <a:rPr lang="en-US" dirty="0" err="1"/>
              <a:t>disturbi</a:t>
            </a:r>
            <a:r>
              <a:rPr lang="en-US" dirty="0"/>
              <a:t> </a:t>
            </a:r>
            <a:r>
              <a:rPr lang="en-US" dirty="0" err="1"/>
              <a:t>dell’umore</a:t>
            </a:r>
            <a:r>
              <a:rPr lang="en-US" dirty="0"/>
              <a:t> </a:t>
            </a:r>
            <a:r>
              <a:rPr lang="en-US" dirty="0" err="1"/>
              <a:t>ed</a:t>
            </a:r>
            <a:r>
              <a:rPr lang="en-US" dirty="0"/>
              <a:t> </a:t>
            </a:r>
            <a:r>
              <a:rPr lang="en-US" dirty="0" err="1"/>
              <a:t>anche</a:t>
            </a:r>
            <a:r>
              <a:rPr lang="en-US" dirty="0"/>
              <a:t> ad un </a:t>
            </a:r>
            <a:r>
              <a:rPr lang="en-US" dirty="0" err="1"/>
              <a:t>aumentato</a:t>
            </a:r>
            <a:r>
              <a:rPr lang="en-US" dirty="0"/>
              <a:t> </a:t>
            </a:r>
            <a:r>
              <a:rPr lang="en-US" dirty="0" err="1"/>
              <a:t>rischio</a:t>
            </a:r>
            <a:r>
              <a:rPr lang="en-US" dirty="0"/>
              <a:t> di </a:t>
            </a:r>
            <a:r>
              <a:rPr lang="en-US" dirty="0" err="1"/>
              <a:t>sucidio</a:t>
            </a:r>
            <a:r>
              <a:rPr lang="en-US" dirty="0"/>
              <a:t>.</a:t>
            </a:r>
          </a:p>
          <a:p>
            <a:r>
              <a:rPr lang="en-US" dirty="0"/>
              <a:t>A volte </a:t>
            </a:r>
            <a:r>
              <a:rPr lang="en-US" dirty="0" err="1"/>
              <a:t>tendono</a:t>
            </a:r>
            <a:r>
              <a:rPr lang="en-US" dirty="0"/>
              <a:t> a </a:t>
            </a:r>
            <a:r>
              <a:rPr lang="en-US" dirty="0" err="1"/>
              <a:t>mangiare</a:t>
            </a:r>
            <a:r>
              <a:rPr lang="en-US" dirty="0"/>
              <a:t> </a:t>
            </a:r>
            <a:r>
              <a:rPr lang="en-US" dirty="0" err="1"/>
              <a:t>troppo</a:t>
            </a:r>
            <a:r>
              <a:rPr lang="en-US" dirty="0"/>
              <a:t> come </a:t>
            </a:r>
            <a:r>
              <a:rPr lang="en-US" dirty="0" err="1"/>
              <a:t>reazione</a:t>
            </a:r>
            <a:r>
              <a:rPr lang="en-US" dirty="0"/>
              <a:t> </a:t>
            </a:r>
            <a:r>
              <a:rPr lang="en-US" dirty="0" err="1"/>
              <a:t>alla</a:t>
            </a:r>
            <a:r>
              <a:rPr lang="en-US" dirty="0"/>
              <a:t> </a:t>
            </a:r>
            <a:r>
              <a:rPr lang="en-US" dirty="0" err="1"/>
              <a:t>depressione</a:t>
            </a:r>
            <a:endParaRPr lang="en-US" dirty="0"/>
          </a:p>
          <a:p>
            <a:pPr marL="0" indent="0">
              <a:buNone/>
            </a:pPr>
            <a:r>
              <a:rPr lang="it-IT" dirty="0"/>
              <a:t> </a:t>
            </a:r>
          </a:p>
        </p:txBody>
      </p:sp>
    </p:spTree>
    <p:extLst>
      <p:ext uri="{BB962C8B-B14F-4D97-AF65-F5344CB8AC3E}">
        <p14:creationId xmlns:p14="http://schemas.microsoft.com/office/powerpoint/2010/main" val="2575987887"/>
      </p:ext>
    </p:extLst>
  </p:cSld>
  <p:clrMapOvr>
    <a:masterClrMapping/>
  </p:clrMapOvr>
</p:sld>
</file>

<file path=ppt/slides/slide15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 Alcuni tipi di crisi epilettiche correlate al sonno possono generare episodi di comportamento molto inusuale che si verificano soprattutto o esclusivamente durante il sonno. Le crisi notturne   tendono ad avere una natura stereotipata, si verificano più volte per notte ed è più probabile che si verifichino durante sonnellini diurni.   Le crisi correlate al sonno dovrebbero essere classificate come forma di epilessia.</a:t>
            </a:r>
          </a:p>
          <a:p>
            <a:endParaRPr lang="it-IT" dirty="0"/>
          </a:p>
        </p:txBody>
      </p:sp>
    </p:spTree>
    <p:extLst>
      <p:ext uri="{BB962C8B-B14F-4D97-AF65-F5344CB8AC3E}">
        <p14:creationId xmlns:p14="http://schemas.microsoft.com/office/powerpoint/2010/main" val="3999285744"/>
      </p:ext>
    </p:extLst>
  </p:cSld>
  <p:clrMapOvr>
    <a:masterClrMapping/>
  </p:clrMapOvr>
</p:sld>
</file>

<file path=ppt/slides/slide15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Blackout indotti dall’alcol possono essere associati a comportamenti estremamente complessi in assenza di altri indizi di intossicazione. Non implicano perdita di coscienza, ma riflettono piuttosto un’interruzione isolata della memoria degli eventi occorsi durante un episodio di assunzione alcolica.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12443859"/>
      </p:ext>
    </p:extLst>
  </p:cSld>
  <p:clrMapOvr>
    <a:masterClrMapping/>
  </p:clrMapOvr>
</p:sld>
</file>

<file path=ppt/slides/slide15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Può essere estremamente difficile distinguere la fuga dissociativa dal sonnambulismo. A differenza di tutte le altre </a:t>
            </a:r>
            <a:r>
              <a:rPr lang="it-IT" dirty="0" err="1"/>
              <a:t>parasonnie</a:t>
            </a:r>
            <a:r>
              <a:rPr lang="it-IT" dirty="0"/>
              <a:t>, la fuga dissociativa notturna insorge da un periodo di veglia durante il sonno, piuttosto che bruscamente dal sonno senza che sia intercorso uno stato di veglia. È di solito presente (anche se può essere difficile da raccogliere) una storia di ricorrenti abusi fisici o sessuali nell’infanzia.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44725238"/>
      </p:ext>
    </p:extLst>
  </p:cSld>
  <p:clrMapOvr>
    <a:masterClrMapping/>
  </p:clrMapOvr>
</p:sld>
</file>

<file path=ppt/slides/slide15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Gli attacchi di panico possono anche causare bruschi risvegli dal sonno profondo non-REM accompagnati da paura, ma questi episodi producono risvegli rapidi e completi senza confusione, amnesia o attività motoria tipica dei disturbi dell’arousal del sonno non-REM.</a:t>
            </a:r>
          </a:p>
          <a:p>
            <a:r>
              <a:rPr lang="it-IT" sz="2000" dirty="0"/>
              <a:t>Comportamenti complessi indotti da farmaci. Comportamenti simili a quelli dei disturbi dell’arousal del sonno non-REM possono essere indotti da uso o sospensione di sostanze o farmaci (per es., sedativi-ipnotici non benzodiazepinici, oppiacei, cocaina, nicotina, antipsicotici, antidepressivi triciclici, cloralio idrato). Tali comportamenti possono insorgere nel periodo di sonno e possono essere estremamente complessi.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92816760"/>
      </p:ext>
    </p:extLst>
  </p:cSld>
  <p:clrMapOvr>
    <a:masterClrMapping/>
  </p:clrMapOvr>
</p:sld>
</file>

<file path=ppt/slides/slide15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Sindrome da alimentazione notturna. Il sonnambulismo con alimentazione correlata al sonno deve essere differenziato dalla sindrome da alimentazione notturna, in cui vi è un ritardo del ritmo circadiano di assunzione del cibo e un’associazione con insonnia e/o depressione.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65924448"/>
      </p:ext>
    </p:extLst>
  </p:cSld>
  <p:clrMapOvr>
    <a:masterClrMapping/>
  </p:clrMapOvr>
</p:sld>
</file>

<file path=ppt/slides/slide15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INCUBI</a:t>
            </a:r>
            <a:br>
              <a:rPr lang="it-IT" dirty="0"/>
            </a:br>
            <a:endParaRPr dirty="0"/>
          </a:p>
        </p:txBody>
      </p:sp>
      <p:sp>
        <p:nvSpPr>
          <p:cNvPr id="8" name="Sottotitolo 7"/>
          <p:cNvSpPr>
            <a:spLocks noGrp="1"/>
          </p:cNvSpPr>
          <p:nvPr>
            <p:ph type="subTitle" idx="1"/>
          </p:nvPr>
        </p:nvSpPr>
        <p:spPr/>
        <p:txBody>
          <a:bodyPr/>
          <a:lstStyle/>
          <a:p>
            <a:pPr eaLnBrk="1" hangingPunct="1">
              <a:defRPr/>
            </a:pPr>
            <a:r>
              <a:rPr lang="it-IT" dirty="0"/>
              <a:t>LEZIONE 63-3</a:t>
            </a:r>
          </a:p>
        </p:txBody>
      </p:sp>
    </p:spTree>
    <p:extLst>
      <p:ext uri="{BB962C8B-B14F-4D97-AF65-F5344CB8AC3E}">
        <p14:creationId xmlns:p14="http://schemas.microsoft.com/office/powerpoint/2010/main" val="3202896166"/>
      </p:ext>
    </p:extLst>
  </p:cSld>
  <p:clrMapOvr>
    <a:masterClrMapping/>
  </p:clrMapOvr>
</p:sld>
</file>

<file path=ppt/slides/slide15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incubi</a:t>
            </a:r>
          </a:p>
        </p:txBody>
      </p:sp>
      <p:sp>
        <p:nvSpPr>
          <p:cNvPr id="3" name="Segnaposto contenuto 2"/>
          <p:cNvSpPr>
            <a:spLocks noGrp="1"/>
          </p:cNvSpPr>
          <p:nvPr>
            <p:ph idx="1"/>
          </p:nvPr>
        </p:nvSpPr>
        <p:spPr/>
        <p:txBody>
          <a:bodyPr>
            <a:normAutofit fontScale="85000" lnSpcReduction="20000"/>
          </a:bodyPr>
          <a:lstStyle/>
          <a:p>
            <a:r>
              <a:rPr lang="it-IT" dirty="0"/>
              <a:t>Gli incubi sono sogni lunghi, molto coinvolgenti, che sembrano reali  e che inducono ansia, paura o altre violente emozioni. In genere chi ha un incubo si sente in pericolo . Incubi che si verificano dopo esperienze traumatiche possono replicare la situazione minacciosa (“incubi replicativi”), ma nella maggior parte dei casi questo non si verifica. Al risveglio, gli incubi sono ancora ricordati in modo estremamente vivido  e possono essere descritti nei dettagli. </a:t>
            </a:r>
          </a:p>
          <a:p>
            <a:r>
              <a:rPr lang="it-IT" dirty="0"/>
              <a:t>Gli incubi insorgono quasi esclusivamente durante il sonno-REM, in genere verso la mattina quando la fase REM tende ad essere più prolungata.</a:t>
            </a:r>
          </a:p>
        </p:txBody>
      </p:sp>
    </p:spTree>
    <p:extLst>
      <p:ext uri="{BB962C8B-B14F-4D97-AF65-F5344CB8AC3E}">
        <p14:creationId xmlns:p14="http://schemas.microsoft.com/office/powerpoint/2010/main" val="4126067088"/>
      </p:ext>
    </p:extLst>
  </p:cSld>
  <p:clrMapOvr>
    <a:masterClrMapping/>
  </p:clrMapOvr>
</p:sld>
</file>

<file path=ppt/slides/slide15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 Gli incubi di solito terminano con il risveglio e il rapido ritorno della completa vigilanza. Le emozioni negative possono persistere e rendere più difficile il </a:t>
            </a:r>
            <a:r>
              <a:rPr lang="it-IT" sz="2400" dirty="0" err="1"/>
              <a:t>riaddormentamento</a:t>
            </a:r>
            <a:r>
              <a:rPr lang="it-IT" sz="2400" dirty="0"/>
              <a:t>. </a:t>
            </a:r>
          </a:p>
          <a:p>
            <a:r>
              <a:rPr lang="it-IT" sz="2400" dirty="0"/>
              <a:t>In alcuni casi gli incubi si presentano come «brutti sogni» e non implicano il risveglio e comunque vengono ricordati.</a:t>
            </a:r>
          </a:p>
          <a:p>
            <a:r>
              <a:rPr lang="it-IT" sz="2400" dirty="0"/>
              <a:t>Se gli incubi avvengono nella fase di addormentamento o di risveglio, spesso al paziente riesce impossibile muoversi  (paralisi del sonno isolata).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96821043"/>
      </p:ext>
    </p:extLst>
  </p:cSld>
  <p:clrMapOvr>
    <a:masterClrMapping/>
  </p:clrMapOvr>
</p:sld>
</file>

<file path=ppt/slides/slide15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Dato che gli incubi avvengono di solito in fase REM il paziente di solito non parla né si muove dal letto, anche se qualche suono o qualche movimento sono possibili.</a:t>
            </a:r>
          </a:p>
          <a:p>
            <a:r>
              <a:rPr lang="it-IT" dirty="0"/>
              <a:t>Gli incubi si possono presentare nella infanzia, ma sono più frequenti in adolescenza ed in prima età adulta. Di solito diminuiscono con l’aumentare della età.</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6448455"/>
      </p:ext>
    </p:extLst>
  </p:cSld>
  <p:clrMapOvr>
    <a:masterClrMapping/>
  </p:clrMapOvr>
</p:sld>
</file>

<file path=ppt/slides/slide15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dirty="0"/>
              <a:t> Tra gli adulti, la prevalenza di coloro che hanno incubi almeno una volta al mese è del 6%, mentre la prevalenza di coloro che hanno incubi frequenti è dell’1-2%. </a:t>
            </a:r>
          </a:p>
          <a:p>
            <a:r>
              <a:rPr lang="it-IT" dirty="0"/>
              <a:t>Pazienti che hanno vissuto esperienze traumatiche sono più esposti al rischio di sviluppare incubi. </a:t>
            </a:r>
          </a:p>
          <a:p>
            <a:r>
              <a:rPr lang="it-IT" dirty="0"/>
              <a:t>Stress e deprivazione di sonno possono rendere più facile la comparsa di incubi. </a:t>
            </a:r>
          </a:p>
          <a:p>
            <a:r>
              <a:rPr lang="it-IT" dirty="0"/>
              <a:t>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6760337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Il DDAI si manifesta in tutte le culture.</a:t>
            </a:r>
          </a:p>
          <a:p>
            <a:r>
              <a:rPr lang="it-IT" dirty="0"/>
              <a:t>Possiamo stimare la incidenza del DDAI nel 5% dei bambini e nel 2,5% degli adulti.</a:t>
            </a:r>
          </a:p>
          <a:p>
            <a:r>
              <a:rPr lang="it-IT" dirty="0"/>
              <a:t>In ogni classe elementare quindi ci possiamo attendere di trovare una bambino con sintomi sufficienti a giustificare una diagnosi di DDAI.</a:t>
            </a:r>
          </a:p>
          <a:p>
            <a:r>
              <a:rPr lang="it-IT" dirty="0"/>
              <a:t>In una città con un milione di persone possiamo attenderci di trovare circa 30000 persone con DDAI.</a:t>
            </a:r>
          </a:p>
          <a:p>
            <a:r>
              <a:rPr lang="it-IT" dirty="0"/>
              <a:t>Sono numeri importanti</a:t>
            </a:r>
          </a:p>
        </p:txBody>
      </p:sp>
    </p:spTree>
    <p:extLst>
      <p:ext uri="{BB962C8B-B14F-4D97-AF65-F5344CB8AC3E}">
        <p14:creationId xmlns:p14="http://schemas.microsoft.com/office/powerpoint/2010/main" val="2573957127"/>
      </p:ext>
    </p:extLst>
  </p:cSld>
  <p:clrMapOvr>
    <a:masterClrMapping/>
  </p:clrMapOvr>
</p:sld>
</file>

<file path=ppt/slides/slide15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 Sia il disturbo da incubi sia il disturbo da terrore nel sonno implicano risvegli completi o parziali accompagnati da paura e attivazione neurovegetativa, ma i due disturbi sono differenziabili. Gli incubi tipicamente si verificano nella seconda parte della notte, durante il sonno REM, e producono sogni vividi, simili a storie, ricordati in modo chiaro; lieve iperreattività neurovegetativa; e risvegli completi. </a:t>
            </a:r>
          </a:p>
        </p:txBody>
      </p:sp>
    </p:spTree>
    <p:extLst>
      <p:ext uri="{BB962C8B-B14F-4D97-AF65-F5344CB8AC3E}">
        <p14:creationId xmlns:p14="http://schemas.microsoft.com/office/powerpoint/2010/main" val="475052160"/>
      </p:ext>
    </p:extLst>
  </p:cSld>
  <p:clrMapOvr>
    <a:masterClrMapping/>
  </p:clrMapOvr>
</p:sld>
</file>

<file path=ppt/slides/slide15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 terrori nel sonno insorgono tipicamente nel primo terzo della notte, durante lo stadio 3 o 4 del sonno-NREM, e non producono alcun ricordo del sogno, né di immagini elaborate simili a storie. I terrori conducono a risvegli parziali che lasciano l’individuo confuso, disorientato e solo parzialmente reattivo, e con una significativa ipereccitabilità del sistema nervoso autonomo. In genere vi è amnesia per l’evento al mattino</a:t>
            </a:r>
            <a:r>
              <a:rPr lang="it-IT"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08411240"/>
      </p:ext>
    </p:extLst>
  </p:cSld>
  <p:clrMapOvr>
    <a:masterClrMapping/>
  </p:clrMapOvr>
</p:sld>
</file>

<file path=ppt/slides/slide15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 Lutto. Durante il lutto possono verificarsi sogni spiacevoli ma tipicamente questi implicano le tematiche di perdita e di tristezza e sono seguiti da momenti di autoriflessione e di introspezione, piuttosto che di disagio, al risveglio.</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8845790"/>
      </p:ext>
    </p:extLst>
  </p:cSld>
  <p:clrMapOvr>
    <a:masterClrMapping/>
  </p:clrMapOvr>
</p:sld>
</file>

<file path=ppt/slides/slide15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Disturbo di panico. Negli attacchi che insorgono durante il sonno possono prodursi bruschi risvegli con iperreattività neurovegetativa e intensa paura, ma tipicamente non vengono riferiti incubi e i sintomi sono simili agli attacchi di panico che insorgono nello stato di veglia.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23217811"/>
      </p:ext>
    </p:extLst>
  </p:cSld>
  <p:clrMapOvr>
    <a:masterClrMapping/>
  </p:clrMapOvr>
</p:sld>
</file>

<file path=ppt/slides/slide15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Numerosi farmaci/sostanze possono precipitare incubi.  Ad esempio la astinenza da farmaci che sopprimono il sonno REM (per es., i farmaci antidepressivi) e l’alcol possono produrre un rimbalzo di sonno REM accompagnato da incubi.  </a:t>
            </a:r>
          </a:p>
        </p:txBody>
      </p:sp>
    </p:spTree>
    <p:extLst>
      <p:ext uri="{BB962C8B-B14F-4D97-AF65-F5344CB8AC3E}">
        <p14:creationId xmlns:p14="http://schemas.microsoft.com/office/powerpoint/2010/main" val="1785446720"/>
      </p:ext>
    </p:extLst>
  </p:cSld>
  <p:clrMapOvr>
    <a:masterClrMapping/>
  </p:clrMapOvr>
</p:sld>
</file>

<file path=ppt/slides/slide15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Comorbilità</a:t>
            </a:r>
          </a:p>
          <a:p>
            <a:r>
              <a:rPr lang="it-IT" dirty="0"/>
              <a:t>Gli incubi possono verificarsi in coincidenza con diverse condizioni mediche, tra cui la malattia coronarica, il cancro, il parkinsonismo e il dolore, e possono accompagnare trattamenti medici.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09677252"/>
      </p:ext>
    </p:extLst>
  </p:cSld>
  <p:clrMapOvr>
    <a:masterClrMapping/>
  </p:clrMapOvr>
</p:sld>
</file>

<file path=ppt/slides/slide15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Gli incubi sono spesso in comorbilità con altri disturbi mentali, compreso il Disturbo da Stress Post </a:t>
            </a:r>
            <a:r>
              <a:rPr lang="it-IT" dirty="0" err="1"/>
              <a:t>Ttraumatico</a:t>
            </a:r>
            <a:r>
              <a:rPr lang="it-IT" dirty="0"/>
              <a:t>; disturbo da insonnia; schizofrenia; psicosi; alterazioni dell’umore, disturbi d’ansia, dell’adattamento, di personalità; e angoscia durante un lutto.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73365421"/>
      </p:ext>
    </p:extLst>
  </p:cSld>
  <p:clrMapOvr>
    <a:masterClrMapping/>
  </p:clrMapOvr>
</p:sld>
</file>

<file path=ppt/slides/slide15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comportamentale del sonno REM</a:t>
            </a:r>
          </a:p>
        </p:txBody>
      </p:sp>
      <p:sp>
        <p:nvSpPr>
          <p:cNvPr id="3" name="Segnaposto contenuto 2"/>
          <p:cNvSpPr>
            <a:spLocks noGrp="1"/>
          </p:cNvSpPr>
          <p:nvPr>
            <p:ph idx="1"/>
          </p:nvPr>
        </p:nvSpPr>
        <p:spPr/>
        <p:txBody>
          <a:bodyPr>
            <a:normAutofit fontScale="77500" lnSpcReduction="20000"/>
          </a:bodyPr>
          <a:lstStyle/>
          <a:p>
            <a:r>
              <a:rPr lang="it-IT" dirty="0"/>
              <a:t>Mentre il sonnambulismo insorge in fase NON REM , alcuni pazienti hanno fasi di intesa eccitazione neurofisiologica (arousal) vocalizzazioni e comportamenti motori complessi che insorgono in fase REM ovvero quando si sogna. In questi casi il REM si presenta privo della normale atonia, ovvero il corpo del paziente non è inerte come generalmente avviene nella fase del sonno.</a:t>
            </a:r>
          </a:p>
          <a:p>
            <a:r>
              <a:rPr lang="it-IT" dirty="0"/>
              <a:t>Si tratta di movimenti spesso di difesa di fronte a sogni minacciosi. Il paziente può colpire chi condivide il letto con lui, può cadere dal letto. Quando poi si sveglia è vigile e ben orientato</a:t>
            </a:r>
          </a:p>
          <a:p>
            <a:pPr marL="0" indent="0">
              <a:buNone/>
            </a:pPr>
            <a:r>
              <a:rPr lang="it-IT" dirty="0"/>
              <a:t> </a:t>
            </a:r>
          </a:p>
        </p:txBody>
      </p:sp>
    </p:spTree>
    <p:extLst>
      <p:ext uri="{BB962C8B-B14F-4D97-AF65-F5344CB8AC3E}">
        <p14:creationId xmlns:p14="http://schemas.microsoft.com/office/powerpoint/2010/main" val="3961755046"/>
      </p:ext>
    </p:extLst>
  </p:cSld>
  <p:clrMapOvr>
    <a:masterClrMapping/>
  </p:clrMapOvr>
</p:sld>
</file>

<file path=ppt/slides/slide15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dirty="0"/>
              <a:t>SINDROME GAMBE SENZA RIPOSO e </a:t>
            </a:r>
            <a:r>
              <a:rPr lang="it-IT" dirty="0" err="1"/>
              <a:t>dist</a:t>
            </a:r>
            <a:r>
              <a:rPr lang="it-IT" dirty="0"/>
              <a:t> del sonno da sostanze e farmaci</a:t>
            </a:r>
            <a:br>
              <a:rPr lang="it-IT" dirty="0"/>
            </a:br>
            <a:endParaRPr dirty="0"/>
          </a:p>
        </p:txBody>
      </p:sp>
      <p:sp>
        <p:nvSpPr>
          <p:cNvPr id="8" name="Sottotitolo 7"/>
          <p:cNvSpPr>
            <a:spLocks noGrp="1"/>
          </p:cNvSpPr>
          <p:nvPr>
            <p:ph type="subTitle" idx="1"/>
          </p:nvPr>
        </p:nvSpPr>
        <p:spPr/>
        <p:txBody>
          <a:bodyPr/>
          <a:lstStyle/>
          <a:p>
            <a:pPr eaLnBrk="1" hangingPunct="1">
              <a:defRPr/>
            </a:pPr>
            <a:r>
              <a:rPr lang="it-IT" dirty="0"/>
              <a:t>LEZIONE 63-4</a:t>
            </a:r>
          </a:p>
        </p:txBody>
      </p:sp>
    </p:spTree>
    <p:extLst>
      <p:ext uri="{BB962C8B-B14F-4D97-AF65-F5344CB8AC3E}">
        <p14:creationId xmlns:p14="http://schemas.microsoft.com/office/powerpoint/2010/main" val="3058922123"/>
      </p:ext>
    </p:extLst>
  </p:cSld>
  <p:clrMapOvr>
    <a:masterClrMapping/>
  </p:clrMapOvr>
</p:sld>
</file>

<file path=ppt/slides/slide15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Sindrome delle gambe senza riposo</a:t>
            </a:r>
          </a:p>
        </p:txBody>
      </p:sp>
      <p:sp>
        <p:nvSpPr>
          <p:cNvPr id="3" name="Segnaposto contenuto 2"/>
          <p:cNvSpPr>
            <a:spLocks noGrp="1"/>
          </p:cNvSpPr>
          <p:nvPr>
            <p:ph idx="1"/>
          </p:nvPr>
        </p:nvSpPr>
        <p:spPr/>
        <p:txBody>
          <a:bodyPr>
            <a:normAutofit fontScale="85000" lnSpcReduction="20000"/>
          </a:bodyPr>
          <a:lstStyle/>
          <a:p>
            <a:r>
              <a:rPr lang="it-IT" dirty="0"/>
              <a:t> Alcuni pazienti manifestano il bisogno di muovere le gambe, soprattutto di notte, in periodi di riposo o di inattività. Il  paziente sente un disagio o strane sensazioni nelle gambe ed movimento delle gambe porta a qualche sollievo da una condizione di tensione interna. </a:t>
            </a:r>
          </a:p>
          <a:p>
            <a:r>
              <a:rPr lang="it-IT" dirty="0"/>
              <a:t>Anche l’uso di alcune sostanze , ad esempio  i neurolettici di vecchia generazione, può portare ad una condizione di impulso a muovere le gambe (che si chiama </a:t>
            </a:r>
            <a:r>
              <a:rPr lang="it-IT" dirty="0" err="1"/>
              <a:t>acatisia</a:t>
            </a:r>
            <a:r>
              <a:rPr lang="it-IT" dirty="0"/>
              <a:t>), ma il disturbo delle gambe senza riposo, per essere diagnosticato, dovrebbe non essere conseguenza dell’uso di sostanze o farmaci.</a:t>
            </a:r>
          </a:p>
        </p:txBody>
      </p:sp>
    </p:spTree>
    <p:extLst>
      <p:ext uri="{BB962C8B-B14F-4D97-AF65-F5344CB8AC3E}">
        <p14:creationId xmlns:p14="http://schemas.microsoft.com/office/powerpoint/2010/main" val="291204358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 </a:t>
            </a:r>
            <a:r>
              <a:rPr lang="en-US" dirty="0"/>
              <a:t>II DDAI è molto </a:t>
            </a:r>
            <a:r>
              <a:rPr lang="en-US" dirty="0" err="1"/>
              <a:t>spesso</a:t>
            </a:r>
            <a:r>
              <a:rPr lang="en-US" dirty="0"/>
              <a:t> </a:t>
            </a:r>
            <a:r>
              <a:rPr lang="en-US" dirty="0" err="1"/>
              <a:t>identificato</a:t>
            </a:r>
            <a:r>
              <a:rPr lang="en-US" dirty="0"/>
              <a:t> </a:t>
            </a:r>
            <a:r>
              <a:rPr lang="en-US" dirty="0" err="1"/>
              <a:t>durante</a:t>
            </a:r>
            <a:r>
              <a:rPr lang="en-US" dirty="0"/>
              <a:t> </a:t>
            </a:r>
            <a:r>
              <a:rPr lang="en-US" dirty="0" err="1"/>
              <a:t>gli</a:t>
            </a:r>
            <a:r>
              <a:rPr lang="it-IT" dirty="0"/>
              <a:t> </a:t>
            </a:r>
            <a:r>
              <a:rPr lang="en-US" dirty="0" err="1"/>
              <a:t>anni</a:t>
            </a:r>
            <a:r>
              <a:rPr lang="en-US" dirty="0"/>
              <a:t> </a:t>
            </a:r>
            <a:r>
              <a:rPr lang="en-US" dirty="0" err="1"/>
              <a:t>della</a:t>
            </a:r>
            <a:r>
              <a:rPr lang="en-US" dirty="0"/>
              <a:t> </a:t>
            </a:r>
            <a:r>
              <a:rPr lang="en-US" dirty="0" err="1"/>
              <a:t>scuola</a:t>
            </a:r>
            <a:r>
              <a:rPr lang="en-US" dirty="0"/>
              <a:t> </a:t>
            </a:r>
            <a:r>
              <a:rPr lang="en-US" dirty="0" err="1"/>
              <a:t>elementare</a:t>
            </a:r>
            <a:r>
              <a:rPr lang="en-US" dirty="0"/>
              <a:t>, </a:t>
            </a:r>
            <a:r>
              <a:rPr lang="en-US" dirty="0" err="1"/>
              <a:t>nella</a:t>
            </a:r>
            <a:r>
              <a:rPr lang="en-US" dirty="0"/>
              <a:t> </a:t>
            </a:r>
            <a:r>
              <a:rPr lang="en-US" dirty="0" err="1"/>
              <a:t>materna</a:t>
            </a:r>
            <a:r>
              <a:rPr lang="en-US" dirty="0"/>
              <a:t>, </a:t>
            </a:r>
            <a:r>
              <a:rPr lang="en-US" dirty="0" err="1"/>
              <a:t>infatti</a:t>
            </a:r>
            <a:r>
              <a:rPr lang="en-US" dirty="0"/>
              <a:t> non ci </a:t>
            </a:r>
            <a:r>
              <a:rPr lang="en-US" dirty="0" err="1"/>
              <a:t>si</a:t>
            </a:r>
            <a:r>
              <a:rPr lang="en-US" dirty="0"/>
              <a:t> </a:t>
            </a:r>
            <a:r>
              <a:rPr lang="en-US" dirty="0" err="1"/>
              <a:t>aspetta</a:t>
            </a:r>
            <a:r>
              <a:rPr lang="en-US" dirty="0"/>
              <a:t> un forte </a:t>
            </a:r>
            <a:r>
              <a:rPr lang="en-US" dirty="0" err="1"/>
              <a:t>autocontrollo</a:t>
            </a:r>
            <a:r>
              <a:rPr lang="en-US" dirty="0"/>
              <a:t> da parte degli </a:t>
            </a:r>
            <a:r>
              <a:rPr lang="en-US" dirty="0" err="1"/>
              <a:t>allievi</a:t>
            </a:r>
            <a:r>
              <a:rPr lang="en-US" dirty="0"/>
              <a:t>.</a:t>
            </a:r>
          </a:p>
          <a:p>
            <a:r>
              <a:rPr lang="en-US" dirty="0" err="1"/>
              <a:t>Alcuni</a:t>
            </a:r>
            <a:r>
              <a:rPr lang="en-US" dirty="0"/>
              <a:t> </a:t>
            </a:r>
            <a:r>
              <a:rPr lang="en-US" dirty="0" err="1"/>
              <a:t>adolescenti</a:t>
            </a:r>
            <a:r>
              <a:rPr lang="en-US" dirty="0"/>
              <a:t> con DDAI </a:t>
            </a:r>
            <a:r>
              <a:rPr lang="en-US" dirty="0" err="1"/>
              <a:t>possono</a:t>
            </a:r>
            <a:r>
              <a:rPr lang="en-US" dirty="0"/>
              <a:t> </a:t>
            </a:r>
            <a:r>
              <a:rPr lang="en-US" dirty="0" err="1"/>
              <a:t>sviluppare</a:t>
            </a:r>
            <a:r>
              <a:rPr lang="en-US" dirty="0"/>
              <a:t> </a:t>
            </a:r>
            <a:r>
              <a:rPr lang="en-US" dirty="0" err="1"/>
              <a:t>comportamenti</a:t>
            </a:r>
            <a:r>
              <a:rPr lang="en-US" dirty="0"/>
              <a:t> </a:t>
            </a:r>
            <a:r>
              <a:rPr lang="en-US" dirty="0" err="1"/>
              <a:t>antisociali</a:t>
            </a:r>
            <a:r>
              <a:rPr lang="en-US" dirty="0"/>
              <a:t>, </a:t>
            </a:r>
            <a:r>
              <a:rPr lang="en-US" dirty="0" err="1"/>
              <a:t>forse</a:t>
            </a:r>
            <a:r>
              <a:rPr lang="en-US" dirty="0"/>
              <a:t> in parte come </a:t>
            </a:r>
            <a:r>
              <a:rPr lang="en-US" dirty="0" err="1"/>
              <a:t>reazione</a:t>
            </a:r>
            <a:r>
              <a:rPr lang="en-US" dirty="0"/>
              <a:t> </a:t>
            </a:r>
            <a:r>
              <a:rPr lang="en-US" dirty="0" err="1"/>
              <a:t>ai</a:t>
            </a:r>
            <a:r>
              <a:rPr lang="en-US" dirty="0"/>
              <a:t> </a:t>
            </a:r>
            <a:r>
              <a:rPr lang="en-US" dirty="0" err="1"/>
              <a:t>numerosi</a:t>
            </a:r>
            <a:r>
              <a:rPr lang="en-US" dirty="0"/>
              <a:t> </a:t>
            </a:r>
            <a:r>
              <a:rPr lang="en-US" dirty="0" err="1"/>
              <a:t>fallimenti</a:t>
            </a:r>
            <a:r>
              <a:rPr lang="en-US" dirty="0"/>
              <a:t> </a:t>
            </a:r>
            <a:r>
              <a:rPr lang="en-US" dirty="0" err="1"/>
              <a:t>scolatici</a:t>
            </a:r>
            <a:r>
              <a:rPr lang="en-US" dirty="0"/>
              <a:t> e </a:t>
            </a:r>
            <a:r>
              <a:rPr lang="en-US" dirty="0" err="1"/>
              <a:t>relazionali</a:t>
            </a:r>
            <a:r>
              <a:rPr lang="en-US" dirty="0"/>
              <a:t> cui </a:t>
            </a:r>
            <a:r>
              <a:rPr lang="en-US" dirty="0" err="1"/>
              <a:t>vanno</a:t>
            </a:r>
            <a:r>
              <a:rPr lang="en-US" dirty="0"/>
              <a:t> </a:t>
            </a:r>
            <a:r>
              <a:rPr lang="en-US" dirty="0" err="1"/>
              <a:t>incontro</a:t>
            </a:r>
            <a:r>
              <a:rPr lang="en-US" dirty="0"/>
              <a:t>.</a:t>
            </a:r>
          </a:p>
          <a:p>
            <a:r>
              <a:rPr lang="en-US" dirty="0" err="1"/>
              <a:t>Negli</a:t>
            </a:r>
            <a:r>
              <a:rPr lang="en-US" dirty="0"/>
              <a:t> </a:t>
            </a:r>
            <a:r>
              <a:rPr lang="en-US" dirty="0" err="1"/>
              <a:t>adulti</a:t>
            </a:r>
            <a:r>
              <a:rPr lang="en-US" dirty="0"/>
              <a:t> </a:t>
            </a:r>
            <a:r>
              <a:rPr lang="en-US" dirty="0" err="1"/>
              <a:t>persistono</a:t>
            </a:r>
            <a:r>
              <a:rPr lang="en-US" dirty="0"/>
              <a:t> </a:t>
            </a:r>
            <a:r>
              <a:rPr lang="en-US" dirty="0" err="1"/>
              <a:t>irrequietezza</a:t>
            </a:r>
            <a:r>
              <a:rPr lang="en-US" dirty="0"/>
              <a:t> e </a:t>
            </a:r>
            <a:r>
              <a:rPr lang="en-US" dirty="0" err="1"/>
              <a:t>disattenzione</a:t>
            </a:r>
            <a:r>
              <a:rPr lang="en-US" dirty="0"/>
              <a:t> associate </a:t>
            </a:r>
            <a:r>
              <a:rPr lang="en-US" dirty="0" err="1"/>
              <a:t>alla</a:t>
            </a:r>
            <a:r>
              <a:rPr lang="en-US" dirty="0"/>
              <a:t> </a:t>
            </a:r>
            <a:r>
              <a:rPr lang="en-US" dirty="0" err="1"/>
              <a:t>impulsività</a:t>
            </a:r>
            <a:r>
              <a:rPr lang="en-US" dirty="0"/>
              <a:t> e </a:t>
            </a:r>
            <a:r>
              <a:rPr lang="en-US" dirty="0" err="1"/>
              <a:t>tutto</a:t>
            </a:r>
            <a:r>
              <a:rPr lang="en-US" dirty="0"/>
              <a:t> </a:t>
            </a:r>
            <a:r>
              <a:rPr lang="en-US" dirty="0" err="1"/>
              <a:t>ciò</a:t>
            </a:r>
            <a:r>
              <a:rPr lang="en-US" dirty="0"/>
              <a:t> </a:t>
            </a:r>
            <a:r>
              <a:rPr lang="en-US" dirty="0" err="1"/>
              <a:t>espone</a:t>
            </a:r>
            <a:r>
              <a:rPr lang="en-US" dirty="0"/>
              <a:t> ad </a:t>
            </a:r>
            <a:r>
              <a:rPr lang="en-US" dirty="0" err="1"/>
              <a:t>ulteriori</a:t>
            </a:r>
            <a:r>
              <a:rPr lang="en-US" dirty="0"/>
              <a:t> </a:t>
            </a:r>
            <a:r>
              <a:rPr lang="en-US" dirty="0" err="1"/>
              <a:t>difficoltà</a:t>
            </a:r>
            <a:r>
              <a:rPr lang="en-US" dirty="0"/>
              <a:t>. La </a:t>
            </a:r>
            <a:r>
              <a:rPr lang="en-US" dirty="0" err="1"/>
              <a:t>componente</a:t>
            </a:r>
            <a:r>
              <a:rPr lang="en-US" dirty="0"/>
              <a:t> </a:t>
            </a:r>
            <a:r>
              <a:rPr lang="en-US" dirty="0" err="1"/>
              <a:t>iperattiva</a:t>
            </a:r>
            <a:r>
              <a:rPr lang="en-US" dirty="0"/>
              <a:t> di </a:t>
            </a:r>
            <a:r>
              <a:rPr lang="en-US" dirty="0" err="1"/>
              <a:t>solito</a:t>
            </a:r>
            <a:r>
              <a:rPr lang="en-US" dirty="0"/>
              <a:t> </a:t>
            </a:r>
            <a:r>
              <a:rPr lang="en-US" dirty="0" err="1"/>
              <a:t>si</a:t>
            </a:r>
            <a:r>
              <a:rPr lang="en-US" dirty="0"/>
              <a:t> </a:t>
            </a:r>
            <a:r>
              <a:rPr lang="en-US" dirty="0" err="1"/>
              <a:t>riduce</a:t>
            </a:r>
            <a:r>
              <a:rPr lang="en-US" dirty="0"/>
              <a:t>.</a:t>
            </a:r>
          </a:p>
          <a:p>
            <a:r>
              <a:rPr lang="it-IT" dirty="0"/>
              <a:t> </a:t>
            </a:r>
          </a:p>
          <a:p>
            <a:endParaRPr lang="it-IT" dirty="0"/>
          </a:p>
        </p:txBody>
      </p:sp>
    </p:spTree>
    <p:extLst>
      <p:ext uri="{BB962C8B-B14F-4D97-AF65-F5344CB8AC3E}">
        <p14:creationId xmlns:p14="http://schemas.microsoft.com/office/powerpoint/2010/main" val="710564347"/>
      </p:ext>
    </p:extLst>
  </p:cSld>
  <p:clrMapOvr>
    <a:masterClrMapping/>
  </p:clrMapOvr>
</p:sld>
</file>

<file path=ppt/slides/slide15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Questi movimenti possono rendere difficile l’addormentamento o interrompere il sonno e ciò si associa a sonnolenza durante il giorno</a:t>
            </a:r>
          </a:p>
          <a:p>
            <a:r>
              <a:rPr lang="it-IT" sz="2400" dirty="0"/>
              <a:t>Il disturbo si manifesta un po’più spesso nelle donne che non nei maschi ed in genere si manifesta in persone adulte </a:t>
            </a:r>
          </a:p>
          <a:p>
            <a:r>
              <a:rPr lang="it-IT" sz="2400" dirty="0"/>
              <a:t>In alcuni casi si tratta di persone con carenza di ferro, è presente una predisposizione familiare e genetica per questo disturbo comunque la sindrome spesso si presenta associata ad altri disturbi di </a:t>
            </a:r>
            <a:r>
              <a:rPr lang="it-IT" sz="2400" dirty="0" err="1"/>
              <a:t>ipo</a:t>
            </a:r>
            <a:r>
              <a:rPr lang="it-IT" sz="2400" dirty="0"/>
              <a:t> depressivo ansioso o con malattie organiche quali la </a:t>
            </a:r>
            <a:r>
              <a:rPr lang="it-IT" sz="2400" dirty="0" err="1"/>
              <a:t>fibromialgia</a:t>
            </a:r>
            <a:r>
              <a:rPr lang="it-IT" sz="2400" dirty="0"/>
              <a:t>, la obesità, la neuropatia periferica o altri disturbi del sonno.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6192678"/>
      </p:ext>
    </p:extLst>
  </p:cSld>
  <p:clrMapOvr>
    <a:masterClrMapping/>
  </p:clrMapOvr>
</p:sld>
</file>

<file path=ppt/slides/slide15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Le sostanze che più spesso causano insonnia sono le seguenti:</a:t>
            </a:r>
          </a:p>
          <a:p>
            <a:r>
              <a:rPr lang="it-IT" dirty="0"/>
              <a:t> Alcool : in alcuni può facilitare l’addormentamento, ma il sonno non riesce a raggiungere mai  una adeguata profondità, di mattina, possono esserci risvegli precoci, oppure cefalea (</a:t>
            </a:r>
            <a:r>
              <a:rPr lang="it-IT" dirty="0" err="1"/>
              <a:t>hangover</a:t>
            </a:r>
            <a:r>
              <a:rPr lang="it-IT" dirty="0"/>
              <a:t>) e comunque il sonno non è stato ristoratore. Possono comparire incubi o comunque sonno molto vivaci. Possono comparire disturbi della respirazione</a:t>
            </a:r>
          </a:p>
        </p:txBody>
      </p:sp>
    </p:spTree>
    <p:extLst>
      <p:ext uri="{BB962C8B-B14F-4D97-AF65-F5344CB8AC3E}">
        <p14:creationId xmlns:p14="http://schemas.microsoft.com/office/powerpoint/2010/main" val="1970300962"/>
      </p:ext>
    </p:extLst>
  </p:cSld>
  <p:clrMapOvr>
    <a:masterClrMapping/>
  </p:clrMapOvr>
</p:sld>
</file>

<file path=ppt/slides/slide15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Caffeina (non è contenuta solo nel caffè ma anche nel the o in </a:t>
            </a:r>
            <a:r>
              <a:rPr lang="it-IT" sz="2400" dirty="0" err="1"/>
              <a:t>bibile</a:t>
            </a:r>
            <a:r>
              <a:rPr lang="it-IT" sz="2400" dirty="0"/>
              <a:t> es </a:t>
            </a:r>
            <a:r>
              <a:rPr lang="it-IT" sz="2400" dirty="0" err="1"/>
              <a:t>cocacola</a:t>
            </a:r>
            <a:r>
              <a:rPr lang="it-IT" sz="2400" dirty="0"/>
              <a:t>) in questo caso è danneggiata la fase di addormentamento</a:t>
            </a:r>
          </a:p>
          <a:p>
            <a:r>
              <a:rPr lang="it-IT" sz="2400" dirty="0"/>
              <a:t>Cannabis la risposta sul sonno dipende da molte variabili, comunque possono comparire </a:t>
            </a:r>
            <a:r>
              <a:rPr lang="it-IT" sz="2400" dirty="0" err="1"/>
              <a:t>parasonnie</a:t>
            </a:r>
            <a:r>
              <a:rPr lang="it-IT" sz="2400" dirty="0"/>
              <a:t> ed il sonno non è ristoratore. I sonni spiacevoli possono durare per settimane</a:t>
            </a:r>
          </a:p>
          <a:p>
            <a:r>
              <a:rPr lang="it-IT" sz="2400" dirty="0"/>
              <a:t>Oppiacei fanno dormire, ma poi quando 2calano di effetto» inducono una vistosa e </a:t>
            </a:r>
            <a:r>
              <a:rPr lang="it-IT" sz="2400" dirty="0" err="1"/>
              <a:t>diratura</a:t>
            </a:r>
            <a:r>
              <a:rPr lang="it-IT" sz="2400" dirty="0"/>
              <a:t> fase di insonnia nel periodo di astinenza. Rallentando il respiro possono indurre apnee notturne.</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70931299"/>
      </p:ext>
    </p:extLst>
  </p:cSld>
  <p:clrMapOvr>
    <a:masterClrMapping/>
  </p:clrMapOvr>
</p:sld>
</file>

<file path=ppt/slides/slide15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Sedativi, ipnotici o ansiolitici: se ci si abitua a dormire con sonniferi, si bloccano i meccanismi del sonno fisiologici. La astinenza da questi farmaci porta ad una insonnia ostinata. Comunque anche durante il loro uso, dopo mesi, il sonno non è più cos’ ristoratore. Possono </a:t>
            </a:r>
            <a:r>
              <a:rPr lang="it-IT" sz="2400" dirty="0" err="1"/>
              <a:t>copmarire</a:t>
            </a:r>
            <a:r>
              <a:rPr lang="it-IT" sz="2400" dirty="0"/>
              <a:t> apnee notturne ed incubi</a:t>
            </a:r>
          </a:p>
          <a:p>
            <a:r>
              <a:rPr lang="it-IT" sz="2400" dirty="0"/>
              <a:t>Amfetamine, spesso le si usa proprio per resistere al sonno, provocano una fortissima insonnia con impossibilità di addormentarsi, poi quando cessa il loro effetto si «crolla» e ci si addormenta di colpo, magari quando si è alla </a:t>
            </a:r>
            <a:r>
              <a:rPr lang="it-IT" sz="2400" dirty="0" err="1"/>
              <a:t>giuida</a:t>
            </a:r>
            <a:r>
              <a:rPr lang="it-IT" sz="2400"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39180641"/>
      </p:ext>
    </p:extLst>
  </p:cSld>
  <p:clrMapOvr>
    <a:masterClrMapping/>
  </p:clrMapOvr>
</p:sld>
</file>

<file path=ppt/slides/slide15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Cocaina come effetto sul sonno è simile a quello descritto per le amfetamine,</a:t>
            </a:r>
          </a:p>
          <a:p>
            <a:r>
              <a:rPr lang="it-IT" sz="2400" dirty="0"/>
              <a:t>Tabacco induce un sonno non riposante, può favorire la comparsa di apnee notturne. A volte i grandi fumatori si svegliano di notte per il bisogno di fumare</a:t>
            </a:r>
          </a:p>
          <a:p>
            <a:r>
              <a:rPr lang="it-IT" sz="2400" dirty="0"/>
              <a:t>In alcuni casi la insonnia da sostanze (es quella conseguente alla astinenza da oppiacei) può durare qualche settimana dopo la cessazione dell’uso delle sostanze  causando quindi gravi disagi a livello soggettivo con depressione ansia ed irritabilità durante il giorno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63233913"/>
      </p:ext>
    </p:extLst>
  </p:cSld>
  <p:clrMapOvr>
    <a:masterClrMapping/>
  </p:clrMapOvr>
</p:sld>
</file>

<file path=ppt/slides/slide15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La insonnia conseguente all’abuso o alla astinenza da sostanze può facilitare la ricaduta</a:t>
            </a:r>
          </a:p>
          <a:p>
            <a:r>
              <a:rPr lang="it-IT" dirty="0"/>
              <a:t>Le persone con demenza possono risentire in modo anomalo degli psicofarmaci, come ad esempio è il caso degli effetti paradossi delle benzodiazepine. Dopo aver </a:t>
            </a:r>
            <a:r>
              <a:rPr lang="it-IT" dirty="0" err="1"/>
              <a:t>assonto</a:t>
            </a:r>
            <a:r>
              <a:rPr lang="it-IT" dirty="0"/>
              <a:t> sonniferi possono passare notti in sonni in piena confusione mentale (ed anche delirium)</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02344682"/>
      </p:ext>
    </p:extLst>
  </p:cSld>
  <p:clrMapOvr>
    <a:masterClrMapping/>
  </p:clrMapOvr>
</p:sld>
</file>

<file path=ppt/slides/slide15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it-IT" sz="2400" dirty="0"/>
              <a:t>I Disturbi </a:t>
            </a:r>
            <a:br>
              <a:rPr lang="it-IT" sz="2400" dirty="0"/>
            </a:br>
            <a:r>
              <a:rPr lang="it-IT" sz="2400" dirty="0"/>
              <a:t>da comportamento Dirompente, da </a:t>
            </a:r>
            <a:br>
              <a:rPr lang="it-IT" sz="2400" dirty="0"/>
            </a:br>
            <a:r>
              <a:rPr lang="it-IT" sz="2400" dirty="0"/>
              <a:t>discontrollo degli impulsi e della </a:t>
            </a:r>
            <a:br>
              <a:rPr lang="it-IT" sz="2400" dirty="0"/>
            </a:br>
            <a:r>
              <a:rPr lang="it-IT" sz="2400" dirty="0"/>
              <a:t>condotta </a:t>
            </a:r>
            <a:br>
              <a:rPr lang="it-IT" dirty="0"/>
            </a:br>
            <a:endParaRPr dirty="0"/>
          </a:p>
        </p:txBody>
      </p:sp>
      <p:sp>
        <p:nvSpPr>
          <p:cNvPr id="8" name="Sottotitolo 7"/>
          <p:cNvSpPr>
            <a:spLocks noGrp="1"/>
          </p:cNvSpPr>
          <p:nvPr>
            <p:ph type="subTitle" idx="1"/>
          </p:nvPr>
        </p:nvSpPr>
        <p:spPr/>
        <p:txBody>
          <a:bodyPr/>
          <a:lstStyle/>
          <a:p>
            <a:pPr eaLnBrk="1" hangingPunct="1">
              <a:defRPr/>
            </a:pPr>
            <a:r>
              <a:rPr lang="it-IT" dirty="0"/>
              <a:t>Lezione 64 -1</a:t>
            </a:r>
          </a:p>
        </p:txBody>
      </p:sp>
    </p:spTree>
    <p:extLst>
      <p:ext uri="{BB962C8B-B14F-4D97-AF65-F5344CB8AC3E}">
        <p14:creationId xmlns:p14="http://schemas.microsoft.com/office/powerpoint/2010/main" val="562748521"/>
      </p:ext>
    </p:extLst>
  </p:cSld>
  <p:clrMapOvr>
    <a:masterClrMapping/>
  </p:clrMapOvr>
</p:sld>
</file>

<file path=ppt/slides/slide15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pPr algn="just"/>
            <a:r>
              <a:rPr lang="it-IT" dirty="0"/>
              <a:t>Si tratta di persone che manifestano problemi nel regolare le proprie emozioni e comportamenti.</a:t>
            </a:r>
          </a:p>
          <a:p>
            <a:pPr algn="just"/>
            <a:r>
              <a:rPr lang="it-IT" dirty="0"/>
              <a:t>Tali difficoltà di autocontrollo si concretizzano in azioni che sono in conflitto con le comuni norme della società e/o violano i diritti e l’incolumità degli altri.</a:t>
            </a:r>
          </a:p>
        </p:txBody>
      </p:sp>
    </p:spTree>
    <p:extLst>
      <p:ext uri="{BB962C8B-B14F-4D97-AF65-F5344CB8AC3E}">
        <p14:creationId xmlns:p14="http://schemas.microsoft.com/office/powerpoint/2010/main" val="1111411686"/>
      </p:ext>
    </p:extLst>
  </p:cSld>
  <p:clrMapOvr>
    <a:masterClrMapping/>
  </p:clrMapOvr>
</p:sld>
</file>

<file path=ppt/slides/slide15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Autofit/>
          </a:bodyPr>
          <a:lstStyle/>
          <a:p>
            <a:pPr algn="just"/>
            <a:r>
              <a:rPr lang="it-IT" sz="2400" dirty="0"/>
              <a:t>Tendono a manifestarsi </a:t>
            </a:r>
            <a:r>
              <a:rPr lang="it-IT" sz="2400" b="1" dirty="0"/>
              <a:t>per la prima volta durante l’infanzia o l’adolescenza</a:t>
            </a:r>
            <a:r>
              <a:rPr lang="it-IT" sz="2400" dirty="0"/>
              <a:t>.</a:t>
            </a:r>
          </a:p>
          <a:p>
            <a:pPr algn="just"/>
            <a:r>
              <a:rPr lang="it-IT" sz="2400" dirty="0"/>
              <a:t>Hanno una maggiore tendenza a manifestarsi in età adolescenziale ed adulta.</a:t>
            </a:r>
          </a:p>
          <a:p>
            <a:pPr algn="just"/>
            <a:r>
              <a:rPr lang="it-IT" sz="2400" dirty="0"/>
              <a:t>Sono più comuni nei </a:t>
            </a:r>
            <a:r>
              <a:rPr lang="it-IT" sz="2400" b="1" dirty="0"/>
              <a:t>maschi</a:t>
            </a:r>
            <a:r>
              <a:rPr lang="it-IT" sz="2400" dirty="0"/>
              <a:t> che nelle femmine e la prevalenza varia in base all’età. </a:t>
            </a:r>
          </a:p>
          <a:p>
            <a:pPr algn="just"/>
            <a:r>
              <a:rPr lang="it-IT" sz="2400" dirty="0"/>
              <a:t>Esiste una </a:t>
            </a:r>
            <a:r>
              <a:rPr lang="it-IT" sz="2400" b="1" dirty="0"/>
              <a:t>relazione evolutiva: </a:t>
            </a:r>
            <a:r>
              <a:rPr lang="it-IT" sz="2400" dirty="0"/>
              <a:t>il disturbo oppositivo provocatorio nell’infanzia tende ad evolvere in disturbo della condotta in adolescenza e in disturbo antisociale di personalità in età adulta. </a:t>
            </a:r>
          </a:p>
        </p:txBody>
      </p:sp>
    </p:spTree>
    <p:extLst>
      <p:ext uri="{BB962C8B-B14F-4D97-AF65-F5344CB8AC3E}">
        <p14:creationId xmlns:p14="http://schemas.microsoft.com/office/powerpoint/2010/main" val="1708610632"/>
      </p:ext>
    </p:extLst>
  </p:cSld>
  <p:clrMapOvr>
    <a:masterClrMapping/>
  </p:clrMapOvr>
</p:sld>
</file>

<file path=ppt/slides/slide15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3"/>
          <p:cNvSpPr>
            <a:spLocks noGrp="1"/>
          </p:cNvSpPr>
          <p:nvPr>
            <p:ph idx="1"/>
          </p:nvPr>
        </p:nvSpPr>
        <p:spPr/>
        <p:txBody>
          <a:bodyPr/>
          <a:lstStyle/>
          <a:p>
            <a:pPr algn="just"/>
            <a:r>
              <a:rPr lang="it-IT" sz="2700" dirty="0"/>
              <a:t>Per fare diagnosi di questi disturbi è necessario valutare se i comportamenti sono </a:t>
            </a:r>
            <a:r>
              <a:rPr lang="it-IT" sz="2700" b="1" dirty="0"/>
              <a:t>frequenti</a:t>
            </a:r>
            <a:r>
              <a:rPr lang="it-IT" sz="2700" dirty="0"/>
              <a:t>, </a:t>
            </a:r>
            <a:r>
              <a:rPr lang="it-IT" sz="2700" b="1" dirty="0"/>
              <a:t>persistenti</a:t>
            </a:r>
            <a:r>
              <a:rPr lang="it-IT" sz="2700" dirty="0"/>
              <a:t> e </a:t>
            </a:r>
            <a:r>
              <a:rPr lang="it-IT" sz="2700" b="1" dirty="0"/>
              <a:t>pervasivi</a:t>
            </a:r>
            <a:r>
              <a:rPr lang="it-IT" sz="2700" dirty="0"/>
              <a:t> nelle diverse situazioni e se </a:t>
            </a:r>
            <a:r>
              <a:rPr lang="it-IT" sz="2700" b="1" dirty="0"/>
              <a:t>compromettono significativamente l’adattamento </a:t>
            </a:r>
            <a:r>
              <a:rPr lang="it-IT" sz="2700" dirty="0"/>
              <a:t>in rapporto a ciò che è ritenuto di norma per età (per es. non è raro per i bambini prescolari mostrare accessi di collera), genere e cultura dell’individuo.</a:t>
            </a:r>
          </a:p>
          <a:p>
            <a:endParaRPr lang="it-IT" sz="2700" dirty="0"/>
          </a:p>
        </p:txBody>
      </p:sp>
    </p:spTree>
    <p:extLst>
      <p:ext uri="{BB962C8B-B14F-4D97-AF65-F5344CB8AC3E}">
        <p14:creationId xmlns:p14="http://schemas.microsoft.com/office/powerpoint/2010/main" val="136190144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 Non si conoscono vere e proprie cause esclusive per il DDAI.</a:t>
            </a:r>
          </a:p>
          <a:p>
            <a:r>
              <a:rPr lang="it-IT" dirty="0"/>
              <a:t>A volte si tratta di bambini che sono stati trascurati o abusati nella infanzia, e di bambini adottati. Troviamo molti casi di bambini che sono nati da donna che fumava o beveva molti alcolici in gravidanza. In altri casi i bambini hanno subito infezioni o intossicazioni. Va però detto che non tutti i bambini che hanno avuto queste difficoltà, non si tratta quindi di cause certe ed univoche.</a:t>
            </a:r>
          </a:p>
          <a:p>
            <a:r>
              <a:rPr lang="it-IT" dirty="0"/>
              <a:t>È comunque certa una </a:t>
            </a:r>
            <a:r>
              <a:rPr lang="it-IT" dirty="0" err="1"/>
              <a:t>familiarietà</a:t>
            </a:r>
            <a:r>
              <a:rPr lang="it-IT" dirty="0"/>
              <a:t> per il disturbo.</a:t>
            </a:r>
          </a:p>
          <a:p>
            <a:r>
              <a:rPr lang="it-IT" dirty="0"/>
              <a:t>Anche la cultura di riferimento può rendere più o meno accettabili e quindi diagnosticati i disturbi del DDAI</a:t>
            </a:r>
          </a:p>
          <a:p>
            <a:r>
              <a:rPr lang="it-IT" dirty="0"/>
              <a:t>Ci sono circa il doppio di maschi che presentano DDAI rispetto alle femmine</a:t>
            </a:r>
          </a:p>
          <a:p>
            <a:pPr marL="0" indent="0">
              <a:buNone/>
            </a:pPr>
            <a:r>
              <a:rPr lang="it-IT" b="1" dirty="0"/>
              <a:t> </a:t>
            </a:r>
            <a:endParaRPr lang="it-IT" dirty="0"/>
          </a:p>
        </p:txBody>
      </p:sp>
    </p:spTree>
    <p:extLst>
      <p:ext uri="{BB962C8B-B14F-4D97-AF65-F5344CB8AC3E}">
        <p14:creationId xmlns:p14="http://schemas.microsoft.com/office/powerpoint/2010/main" val="2946398670"/>
      </p:ext>
    </p:extLst>
  </p:cSld>
  <p:clrMapOvr>
    <a:masterClrMapping/>
  </p:clrMapOvr>
</p:sld>
</file>

<file path=ppt/slides/slide15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7544" y="1844824"/>
            <a:ext cx="8229600" cy="3672408"/>
          </a:xfrm>
        </p:spPr>
        <p:txBody>
          <a:bodyPr/>
          <a:lstStyle/>
          <a:p>
            <a:pPr marL="0" indent="0" algn="ctr">
              <a:spcBef>
                <a:spcPts val="0"/>
              </a:spcBef>
              <a:buNone/>
            </a:pPr>
            <a:r>
              <a:rPr lang="it-IT" dirty="0"/>
              <a:t>Questi disturbi sono diversi l’uno dall’altro per la </a:t>
            </a:r>
            <a:r>
              <a:rPr lang="it-IT" u="sng" dirty="0"/>
              <a:t>tipologia</a:t>
            </a:r>
            <a:r>
              <a:rPr lang="it-IT" dirty="0"/>
              <a:t> di comportamenti messi in atto (es: rubare) e per </a:t>
            </a:r>
            <a:r>
              <a:rPr lang="it-IT" u="sng" dirty="0"/>
              <a:t>il livello di gravità della problematica di autocontrollo</a:t>
            </a:r>
            <a:r>
              <a:rPr lang="it-IT" dirty="0"/>
              <a:t> manifestata, </a:t>
            </a:r>
          </a:p>
          <a:p>
            <a:pPr marL="0" indent="0" algn="ctr">
              <a:spcBef>
                <a:spcPts val="0"/>
              </a:spcBef>
              <a:buNone/>
            </a:pPr>
            <a:r>
              <a:rPr lang="it-IT" dirty="0"/>
              <a:t>sia emotiva (rabbia e irritazione)</a:t>
            </a:r>
          </a:p>
          <a:p>
            <a:pPr marL="0" indent="0" algn="ctr">
              <a:spcBef>
                <a:spcPts val="0"/>
              </a:spcBef>
              <a:buNone/>
            </a:pPr>
            <a:r>
              <a:rPr lang="it-IT" dirty="0"/>
              <a:t>che comportamentale (polemica e sfida).</a:t>
            </a:r>
          </a:p>
        </p:txBody>
      </p:sp>
    </p:spTree>
    <p:extLst>
      <p:ext uri="{BB962C8B-B14F-4D97-AF65-F5344CB8AC3E}">
        <p14:creationId xmlns:p14="http://schemas.microsoft.com/office/powerpoint/2010/main" val="3530916816"/>
      </p:ext>
    </p:extLst>
  </p:cSld>
  <p:clrMapOvr>
    <a:masterClrMapping/>
  </p:clrMapOvr>
</p:sld>
</file>

<file path=ppt/slides/slide15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686800" cy="4896544"/>
          </a:xfrm>
        </p:spPr>
        <p:txBody>
          <a:bodyPr/>
          <a:lstStyle/>
          <a:p>
            <a:pPr marL="0" indent="0">
              <a:buNone/>
            </a:pPr>
            <a:r>
              <a:rPr lang="it-IT" sz="2800" b="1" dirty="0"/>
              <a:t>Nel capitolo “ Disturbi del comportamento dirompente” del DSM V troviamo: </a:t>
            </a:r>
          </a:p>
          <a:p>
            <a:pPr marL="0" indent="0">
              <a:buNone/>
            </a:pPr>
            <a:endParaRPr lang="it-IT" sz="2800" dirty="0"/>
          </a:p>
          <a:p>
            <a:pPr marL="0" indent="0">
              <a:buNone/>
            </a:pPr>
            <a:r>
              <a:rPr lang="it-IT" sz="2800" dirty="0"/>
              <a:t>patologie che nel DSM IV erano incluse nel capitolo dei disturbi osservati per la prima volta nella infanzia ed adolescenza: </a:t>
            </a:r>
          </a:p>
          <a:p>
            <a:pPr>
              <a:buFont typeface="Arial"/>
              <a:buChar char="•"/>
            </a:pPr>
            <a:r>
              <a:rPr lang="it-IT" sz="2800" dirty="0"/>
              <a:t>Disturbo oppositivo provocatorio </a:t>
            </a:r>
          </a:p>
          <a:p>
            <a:pPr>
              <a:buFont typeface="Arial"/>
              <a:buChar char="•"/>
            </a:pPr>
            <a:r>
              <a:rPr lang="it-IT" sz="2800" dirty="0"/>
              <a:t>Disturbo della condotta </a:t>
            </a:r>
          </a:p>
          <a:p>
            <a:pPr>
              <a:buFont typeface="Arial"/>
              <a:buChar char="•"/>
            </a:pPr>
            <a:r>
              <a:rPr lang="it-IT" sz="2800" dirty="0"/>
              <a:t>Disturbo da comportamento dirompente</a:t>
            </a:r>
            <a:br>
              <a:rPr lang="it-IT" sz="2800" dirty="0"/>
            </a:br>
            <a:r>
              <a:rPr lang="it-IT" sz="2800" dirty="0"/>
              <a:t> non altrimenti specificato</a:t>
            </a:r>
          </a:p>
          <a:p>
            <a:pPr marL="0" indent="0">
              <a:buNone/>
            </a:pPr>
            <a:endParaRPr lang="it-IT" sz="2800" dirty="0"/>
          </a:p>
          <a:p>
            <a:pPr marL="0" indent="0">
              <a:buNone/>
            </a:pPr>
            <a:endParaRPr lang="it-IT" sz="2800" dirty="0"/>
          </a:p>
        </p:txBody>
      </p:sp>
    </p:spTree>
    <p:extLst>
      <p:ext uri="{BB962C8B-B14F-4D97-AF65-F5344CB8AC3E}">
        <p14:creationId xmlns:p14="http://schemas.microsoft.com/office/powerpoint/2010/main" val="923715859"/>
      </p:ext>
    </p:extLst>
  </p:cSld>
  <p:clrMapOvr>
    <a:masterClrMapping/>
  </p:clrMapOvr>
</p:sld>
</file>

<file path=ppt/slides/slide15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e altre forme patologiche che in precedenza erano tra i disturbi da discontrollo degli impulsi:</a:t>
            </a:r>
          </a:p>
          <a:p>
            <a:r>
              <a:rPr lang="it-IT" dirty="0"/>
              <a:t>Disturbo esplosivo intermittente </a:t>
            </a:r>
          </a:p>
          <a:p>
            <a:r>
              <a:rPr lang="it-IT" dirty="0"/>
              <a:t>Piromania</a:t>
            </a:r>
          </a:p>
          <a:p>
            <a:r>
              <a:rPr lang="it-IT" dirty="0"/>
              <a:t>Cleptomania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38948777"/>
      </p:ext>
    </p:extLst>
  </p:cSld>
  <p:clrMapOvr>
    <a:masterClrMapping/>
  </p:clrMapOvr>
</p:sld>
</file>

<file path=ppt/slides/slide15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it-IT" sz="2400" dirty="0"/>
              <a:t>I Disturbi </a:t>
            </a:r>
            <a:br>
              <a:rPr lang="it-IT" sz="2400" dirty="0"/>
            </a:br>
            <a:r>
              <a:rPr lang="it-IT" sz="2400" dirty="0"/>
              <a:t>da comportamento Dirompente </a:t>
            </a:r>
            <a:endParaRPr dirty="0"/>
          </a:p>
        </p:txBody>
      </p:sp>
      <p:sp>
        <p:nvSpPr>
          <p:cNvPr id="8" name="Sottotitolo 7"/>
          <p:cNvSpPr>
            <a:spLocks noGrp="1"/>
          </p:cNvSpPr>
          <p:nvPr>
            <p:ph type="subTitle" idx="1"/>
          </p:nvPr>
        </p:nvSpPr>
        <p:spPr/>
        <p:txBody>
          <a:bodyPr/>
          <a:lstStyle/>
          <a:p>
            <a:pPr eaLnBrk="1" hangingPunct="1">
              <a:defRPr/>
            </a:pPr>
            <a:r>
              <a:rPr lang="it-IT" dirty="0"/>
              <a:t>Lezione 64 -2</a:t>
            </a:r>
          </a:p>
        </p:txBody>
      </p:sp>
    </p:spTree>
    <p:extLst>
      <p:ext uri="{BB962C8B-B14F-4D97-AF65-F5344CB8AC3E}">
        <p14:creationId xmlns:p14="http://schemas.microsoft.com/office/powerpoint/2010/main" val="1355486183"/>
      </p:ext>
    </p:extLst>
  </p:cSld>
  <p:clrMapOvr>
    <a:masterClrMapping/>
  </p:clrMapOvr>
</p:sld>
</file>

<file path=ppt/slides/slide15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28800"/>
            <a:ext cx="8229600" cy="4536504"/>
          </a:xfrm>
        </p:spPr>
        <p:txBody>
          <a:bodyPr>
            <a:normAutofit lnSpcReduction="10000"/>
          </a:bodyPr>
          <a:lstStyle/>
          <a:p>
            <a:pPr marL="0" indent="0" algn="just">
              <a:buNone/>
            </a:pPr>
            <a:endParaRPr lang="it-IT" sz="1400" dirty="0"/>
          </a:p>
          <a:p>
            <a:pPr marL="0" lvl="2" indent="0" algn="just">
              <a:buNone/>
            </a:pPr>
            <a:r>
              <a:rPr lang="it-IT" sz="2800" dirty="0"/>
              <a:t>I bambini che presentano il </a:t>
            </a:r>
            <a:r>
              <a:rPr lang="it-IT" sz="2800" b="1" dirty="0"/>
              <a:t>disturbo oppositivo provocatorio </a:t>
            </a:r>
            <a:r>
              <a:rPr lang="it-IT" sz="2800" dirty="0"/>
              <a:t>manifestano in maniera ricorrente comportamenti ostili e di sfida, non rispettano le regole, hanno scoppi d’ira di fronte a obblighi e divieti e sembrano infastiditi da chi li circonda.</a:t>
            </a:r>
          </a:p>
          <a:p>
            <a:pPr marL="0" lvl="2" indent="0" algn="just">
              <a:buNone/>
            </a:pPr>
            <a:endParaRPr lang="it-IT" sz="2800" dirty="0"/>
          </a:p>
          <a:p>
            <a:pPr marL="0" lvl="2" indent="0" algn="just">
              <a:buNone/>
            </a:pPr>
            <a:r>
              <a:rPr lang="it-IT" sz="2800" dirty="0"/>
              <a:t>Nel </a:t>
            </a:r>
            <a:r>
              <a:rPr lang="it-IT" sz="2800" b="1" dirty="0"/>
              <a:t>disturbo esplosivo intermittente </a:t>
            </a:r>
            <a:r>
              <a:rPr lang="it-IT" sz="2800" dirty="0"/>
              <a:t>la persona ha esplosioni di rabbia sproporzionate rispetto alla situazione che sta vivendo e riesce a placare la propria tensione solo dopo aver compiuto un gesto aggressivo.</a:t>
            </a:r>
          </a:p>
          <a:p>
            <a:pPr marL="0" lvl="2" indent="0" algn="just">
              <a:buNone/>
            </a:pPr>
            <a:endParaRPr lang="it-IT" sz="2800" dirty="0"/>
          </a:p>
        </p:txBody>
      </p:sp>
    </p:spTree>
    <p:extLst>
      <p:ext uri="{BB962C8B-B14F-4D97-AF65-F5344CB8AC3E}">
        <p14:creationId xmlns:p14="http://schemas.microsoft.com/office/powerpoint/2010/main" val="1941338283"/>
      </p:ext>
    </p:extLst>
  </p:cSld>
  <p:clrMapOvr>
    <a:masterClrMapping/>
  </p:clrMapOvr>
</p:sld>
</file>

<file path=ppt/slides/slide15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Il disturbo della condotta è caratterizzato da ripetitive e continue violazioni dei diritti degli altri e di regole imposte dalla società. </a:t>
            </a:r>
          </a:p>
          <a:p>
            <a:r>
              <a:rPr lang="it-IT" dirty="0"/>
              <a:t>Chi soffre di disturbo antisociale di personalità non rispetta le leggi e le persone. E’ disonesto e manipolativo per trarne profitto personale e si muove sotto l’impulso del momento senza considerare le conseguenze per </a:t>
            </a:r>
            <a:r>
              <a:rPr lang="it-IT" dirty="0" err="1"/>
              <a:t>sè</a:t>
            </a:r>
            <a:r>
              <a:rPr lang="it-IT" dirty="0"/>
              <a:t> e per gli altri.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12565890"/>
      </p:ext>
    </p:extLst>
  </p:cSld>
  <p:clrMapOvr>
    <a:masterClrMapping/>
  </p:clrMapOvr>
</p:sld>
</file>

<file path=ppt/slides/slide15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700808"/>
            <a:ext cx="8229600" cy="5157192"/>
          </a:xfrm>
        </p:spPr>
        <p:txBody>
          <a:bodyPr/>
          <a:lstStyle/>
          <a:p>
            <a:pPr marL="266700" lvl="2" indent="-266700" algn="just">
              <a:buNone/>
            </a:pPr>
            <a:endParaRPr lang="it-IT" sz="2100" dirty="0"/>
          </a:p>
          <a:p>
            <a:pPr marL="0" lvl="2" indent="0" algn="just">
              <a:buNone/>
            </a:pPr>
            <a:r>
              <a:rPr lang="it-IT" sz="2800" dirty="0"/>
              <a:t>Le persone con </a:t>
            </a:r>
            <a:r>
              <a:rPr lang="it-IT" sz="2800" b="1" dirty="0"/>
              <a:t>piromania o cleptomania </a:t>
            </a:r>
            <a:r>
              <a:rPr lang="it-IT" sz="2800" dirty="0"/>
              <a:t>tendono ad appiccare incendi intenzionalmente o a rubare per alleviare uno stato di tensione interiore.</a:t>
            </a:r>
          </a:p>
          <a:p>
            <a:pPr marL="266700" lvl="2" indent="-266700" algn="just">
              <a:buFont typeface="+mj-lt"/>
              <a:buAutoNum type="arabicParenR" startAt="4"/>
            </a:pPr>
            <a:endParaRPr lang="it-IT" sz="2800" dirty="0"/>
          </a:p>
          <a:p>
            <a:pPr marL="0" lvl="2" indent="0" algn="just">
              <a:buNone/>
            </a:pPr>
            <a:r>
              <a:rPr lang="it-IT" sz="2800" dirty="0"/>
              <a:t>Nei disturbi da comportamento dirompente, del controllo degli impulsi e della condotta </a:t>
            </a:r>
            <a:r>
              <a:rPr lang="it-IT" sz="2800" b="1" dirty="0"/>
              <a:t>con altra specificazione e senza specificazione</a:t>
            </a:r>
            <a:r>
              <a:rPr lang="it-IT" sz="2800" dirty="0"/>
              <a:t> la persona crea disagio a se stesso e agli altri ma i sintomi restano sotto soglia.</a:t>
            </a:r>
          </a:p>
          <a:p>
            <a:endParaRPr lang="it-IT" sz="2800" dirty="0"/>
          </a:p>
        </p:txBody>
      </p:sp>
    </p:spTree>
    <p:extLst>
      <p:ext uri="{BB962C8B-B14F-4D97-AF65-F5344CB8AC3E}">
        <p14:creationId xmlns:p14="http://schemas.microsoft.com/office/powerpoint/2010/main" val="1956180021"/>
      </p:ext>
    </p:extLst>
  </p:cSld>
  <p:clrMapOvr>
    <a:masterClrMapping/>
  </p:clrMapOvr>
</p:sld>
</file>

<file path=ppt/slides/slide15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it-IT" sz="2400" dirty="0"/>
              <a:t>Il Disturbo Oppositivo provocatorio </a:t>
            </a:r>
            <a:endParaRPr dirty="0"/>
          </a:p>
        </p:txBody>
      </p:sp>
      <p:sp>
        <p:nvSpPr>
          <p:cNvPr id="8" name="Sottotitolo 7"/>
          <p:cNvSpPr>
            <a:spLocks noGrp="1"/>
          </p:cNvSpPr>
          <p:nvPr>
            <p:ph type="subTitle" idx="1"/>
          </p:nvPr>
        </p:nvSpPr>
        <p:spPr/>
        <p:txBody>
          <a:bodyPr/>
          <a:lstStyle/>
          <a:p>
            <a:pPr eaLnBrk="1" hangingPunct="1">
              <a:defRPr/>
            </a:pPr>
            <a:r>
              <a:rPr lang="it-IT" dirty="0"/>
              <a:t>Lezione 64 -3</a:t>
            </a:r>
          </a:p>
        </p:txBody>
      </p:sp>
    </p:spTree>
    <p:extLst>
      <p:ext uri="{BB962C8B-B14F-4D97-AF65-F5344CB8AC3E}">
        <p14:creationId xmlns:p14="http://schemas.microsoft.com/office/powerpoint/2010/main" val="51710534"/>
      </p:ext>
    </p:extLst>
  </p:cSld>
  <p:clrMapOvr>
    <a:masterClrMapping/>
  </p:clrMapOvr>
</p:sld>
</file>

<file path=ppt/slides/slide15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95536" y="1628800"/>
            <a:ext cx="8507288" cy="4811996"/>
          </a:xfrm>
        </p:spPr>
        <p:txBody>
          <a:bodyPr>
            <a:noAutofit/>
          </a:bodyPr>
          <a:lstStyle/>
          <a:p>
            <a:pPr marL="0" indent="0" algn="just">
              <a:buNone/>
            </a:pPr>
            <a:endParaRPr lang="it-IT" sz="2400" b="1" dirty="0"/>
          </a:p>
          <a:p>
            <a:pPr marL="0" indent="0" algn="just">
              <a:buNone/>
            </a:pPr>
            <a:r>
              <a:rPr lang="it-IT" sz="2800" dirty="0"/>
              <a:t>E’ CARATTERIZZATO DA</a:t>
            </a:r>
            <a:r>
              <a:rPr lang="is-IS" sz="2800" dirty="0"/>
              <a:t> </a:t>
            </a:r>
            <a:r>
              <a:rPr lang="it-IT" sz="2800" dirty="0"/>
              <a:t>UMORE </a:t>
            </a:r>
            <a:r>
              <a:rPr lang="it-IT" sz="2800" u="sng" dirty="0"/>
              <a:t>COLLERICO/IRRITABILE</a:t>
            </a:r>
            <a:r>
              <a:rPr lang="it-IT" sz="2800" dirty="0"/>
              <a:t> E DA COMPORTAMENTO </a:t>
            </a:r>
            <a:r>
              <a:rPr lang="it-IT" sz="2800" u="sng" dirty="0"/>
              <a:t>POLEMICO/PROVOCATORIO O VENDICATIVO</a:t>
            </a:r>
            <a:r>
              <a:rPr lang="it-IT" sz="2800" dirty="0"/>
              <a:t> MANIFESTATO DURANTE L'INTERAZIONE CON ALMENO UN INDIVIDUO DIVERSO DA UN FRATELLO.</a:t>
            </a:r>
          </a:p>
          <a:p>
            <a:pPr marL="0" indent="0" algn="just">
              <a:buNone/>
            </a:pPr>
            <a:endParaRPr lang="it-IT" sz="2800" dirty="0"/>
          </a:p>
          <a:p>
            <a:pPr marL="0" indent="0" algn="just">
              <a:buNone/>
            </a:pPr>
            <a:r>
              <a:rPr lang="it-IT" sz="2800" dirty="0"/>
              <a:t>LA FREQUENZA E L'INTENSITÀ DEI COMPORTAMENTI SONO AL DI FUORI DEI LIMITI CONSIDERATI NORMALI PER IL LIVELLO DI SVILUPPO, IL GENERE E LA CULTURA DELL'INDIVIDUO.</a:t>
            </a:r>
          </a:p>
          <a:p>
            <a:pPr marL="0" indent="0" algn="just">
              <a:buNone/>
            </a:pPr>
            <a:endParaRPr lang="it-IT" sz="2400" dirty="0"/>
          </a:p>
        </p:txBody>
      </p:sp>
      <p:sp>
        <p:nvSpPr>
          <p:cNvPr id="4" name="Title 3"/>
          <p:cNvSpPr>
            <a:spLocks noGrp="1"/>
          </p:cNvSpPr>
          <p:nvPr>
            <p:ph type="title"/>
          </p:nvPr>
        </p:nvSpPr>
        <p:spPr/>
        <p:txBody>
          <a:bodyPr>
            <a:normAutofit fontScale="90000"/>
          </a:bodyPr>
          <a:lstStyle/>
          <a:p>
            <a:pPr algn="ctr"/>
            <a:r>
              <a:rPr lang="it-IT" dirty="0"/>
              <a:t>DISTURBO OPPOSITIVO PROVOCATORIO</a:t>
            </a:r>
          </a:p>
        </p:txBody>
      </p:sp>
    </p:spTree>
    <p:extLst>
      <p:ext uri="{BB962C8B-B14F-4D97-AF65-F5344CB8AC3E}">
        <p14:creationId xmlns:p14="http://schemas.microsoft.com/office/powerpoint/2010/main" val="4068101950"/>
      </p:ext>
    </p:extLst>
  </p:cSld>
  <p:clrMapOvr>
    <a:masterClrMapping/>
  </p:clrMapOvr>
</p:sld>
</file>

<file path=ppt/slides/slide15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r>
              <a:rPr lang="it-IT" dirty="0"/>
              <a:t>Le problematiche di comportamento creano un significativo disagio dell'individuo o di altre persone nel suo immediato contesto sociale (per es., famiglia, coetanei, colleghi di lavoro), o comunque hanno un impatto negativo sul funzionamento in ambito sociale, educativo, lavorativo.</a:t>
            </a:r>
          </a:p>
          <a:p>
            <a:endParaRPr lang="it-IT" dirty="0"/>
          </a:p>
        </p:txBody>
      </p:sp>
    </p:spTree>
    <p:extLst>
      <p:ext uri="{BB962C8B-B14F-4D97-AF65-F5344CB8AC3E}">
        <p14:creationId xmlns:p14="http://schemas.microsoft.com/office/powerpoint/2010/main" val="3955806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 DDAI DIAGNOSI DIFFERENZIALE</a:t>
            </a:r>
          </a:p>
        </p:txBody>
      </p:sp>
      <p:sp>
        <p:nvSpPr>
          <p:cNvPr id="3" name="Sottotitolo 2"/>
          <p:cNvSpPr>
            <a:spLocks noGrp="1"/>
          </p:cNvSpPr>
          <p:nvPr>
            <p:ph type="subTitle" idx="1"/>
          </p:nvPr>
        </p:nvSpPr>
        <p:spPr/>
        <p:txBody>
          <a:bodyPr/>
          <a:lstStyle/>
          <a:p>
            <a:r>
              <a:rPr lang="it-IT" dirty="0"/>
              <a:t>Lezione 20-4</a:t>
            </a:r>
          </a:p>
        </p:txBody>
      </p:sp>
    </p:spTree>
    <p:extLst>
      <p:ext uri="{BB962C8B-B14F-4D97-AF65-F5344CB8AC3E}">
        <p14:creationId xmlns:p14="http://schemas.microsoft.com/office/powerpoint/2010/main" val="741119847"/>
      </p:ext>
    </p:extLst>
  </p:cSld>
  <p:clrMapOvr>
    <a:masterClrMapping/>
  </p:clrMapOvr>
</p:sld>
</file>

<file path=ppt/slides/slide15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4968552"/>
          </a:xfrm>
        </p:spPr>
        <p:txBody>
          <a:bodyPr/>
          <a:lstStyle/>
          <a:p>
            <a:pPr marL="355600" indent="-355600" algn="just">
              <a:buFont typeface="+mj-lt"/>
              <a:buAutoNum type="arabicPeriod"/>
            </a:pPr>
            <a:r>
              <a:rPr lang="it-IT" sz="2800" dirty="0"/>
              <a:t>La persona con questo disturbo va </a:t>
            </a:r>
            <a:r>
              <a:rPr lang="it-IT" sz="2800" b="1" dirty="0"/>
              <a:t>spesso in collera</a:t>
            </a:r>
            <a:r>
              <a:rPr lang="it-IT" sz="2800" dirty="0"/>
              <a:t>, è permalosa, vendicativa e irrita volontariamente gli altri.</a:t>
            </a:r>
          </a:p>
          <a:p>
            <a:pPr marL="355600" indent="-355600" algn="just">
              <a:buFont typeface="+mj-lt"/>
              <a:buAutoNum type="arabicPeriod"/>
            </a:pPr>
            <a:r>
              <a:rPr lang="it-IT" sz="2800" dirty="0"/>
              <a:t>L</a:t>
            </a:r>
            <a:r>
              <a:rPr lang="it-IT" sz="2800" b="1" dirty="0"/>
              <a:t>itiga</a:t>
            </a:r>
            <a:r>
              <a:rPr lang="it-IT" sz="2800" dirty="0"/>
              <a:t> spesso con figure che rappresentano l’autorità (per i bambini e gli adolescenti con gli adulti) anche </a:t>
            </a:r>
            <a:r>
              <a:rPr lang="it-IT" sz="2800" dirty="0" err="1"/>
              <a:t>perchè</a:t>
            </a:r>
            <a:r>
              <a:rPr lang="it-IT" sz="2800" dirty="0"/>
              <a:t> si rifiuta di accogliere le loro richieste. </a:t>
            </a:r>
          </a:p>
          <a:p>
            <a:pPr marL="355600" indent="-355600" algn="just">
              <a:buFont typeface="+mj-lt"/>
              <a:buAutoNum type="arabicPeriod"/>
            </a:pPr>
            <a:r>
              <a:rPr lang="it-IT" sz="2800" dirty="0"/>
              <a:t>Tende ad </a:t>
            </a:r>
            <a:r>
              <a:rPr lang="it-IT" sz="2800" b="1" dirty="0"/>
              <a:t>accusare gli altri </a:t>
            </a:r>
            <a:r>
              <a:rPr lang="it-IT" sz="2800" dirty="0"/>
              <a:t>per i propri errori o il proprio cattivo comportamento.</a:t>
            </a:r>
          </a:p>
          <a:p>
            <a:pPr marL="177800" indent="-177800">
              <a:buFont typeface="Arial"/>
              <a:buChar char="•"/>
            </a:pPr>
            <a:endParaRPr lang="it-IT" sz="2800" dirty="0"/>
          </a:p>
          <a:p>
            <a:pPr marL="177800" indent="-177800">
              <a:buFont typeface="Arial"/>
              <a:buChar char="•"/>
            </a:pPr>
            <a:endParaRPr lang="it-IT" sz="2800" dirty="0"/>
          </a:p>
          <a:p>
            <a:endParaRPr lang="it-IT" sz="2800" dirty="0"/>
          </a:p>
        </p:txBody>
      </p:sp>
    </p:spTree>
    <p:extLst>
      <p:ext uri="{BB962C8B-B14F-4D97-AF65-F5344CB8AC3E}">
        <p14:creationId xmlns:p14="http://schemas.microsoft.com/office/powerpoint/2010/main" val="2365668411"/>
      </p:ext>
    </p:extLst>
  </p:cSld>
  <p:clrMapOvr>
    <a:masterClrMapping/>
  </p:clrMapOvr>
</p:sld>
</file>

<file path=ppt/slides/slide15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Non è raro che gli individui con disturbo oppositivo provocatorio manifestino i sintomi solo a casa e solo con i membri della famiglia. </a:t>
            </a:r>
          </a:p>
          <a:p>
            <a:r>
              <a:rPr lang="it-IT" dirty="0"/>
              <a:t>Tipicamente questi pazienti non si considerano arrabbiati, oppositivi o sfidanti. Spesso, invece, giustificano il loro comportamento come una risposta a richieste o circostanze irragionevoli.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37012352"/>
      </p:ext>
    </p:extLst>
  </p:cSld>
  <p:clrMapOvr>
    <a:masterClrMapping/>
  </p:clrMapOvr>
</p:sld>
</file>

<file path=ppt/slides/slide15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pPr algn="just"/>
            <a:r>
              <a:rPr lang="it-IT" dirty="0"/>
              <a:t>Spesso i bambini che manifestano questo disturbo vivono in ambienti ostili con situazioni problematiche e condizioni particolarmente disagiate: dal susseguirsi di diversi </a:t>
            </a:r>
            <a:r>
              <a:rPr lang="it-IT" dirty="0" err="1"/>
              <a:t>caregiver</a:t>
            </a:r>
            <a:r>
              <a:rPr lang="it-IT" dirty="0"/>
              <a:t> a pratiche educative rigide, incoerenti o negligenti fino al verificarsi di trascuratezza o maltrattamento (per es: in ambienti istituzionali).</a:t>
            </a:r>
          </a:p>
          <a:p>
            <a:endParaRPr lang="it-IT" dirty="0"/>
          </a:p>
        </p:txBody>
      </p:sp>
    </p:spTree>
    <p:extLst>
      <p:ext uri="{BB962C8B-B14F-4D97-AF65-F5344CB8AC3E}">
        <p14:creationId xmlns:p14="http://schemas.microsoft.com/office/powerpoint/2010/main" val="1940353816"/>
      </p:ext>
    </p:extLst>
  </p:cSld>
  <p:clrMapOvr>
    <a:masterClrMapping/>
  </p:clrMapOvr>
</p:sld>
</file>

<file path=ppt/slides/slide15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it-IT" sz="2400" dirty="0"/>
              <a:t>Il Disturbo oppositivo provocatorio </a:t>
            </a:r>
            <a:br>
              <a:rPr lang="it-IT" sz="2400" dirty="0"/>
            </a:br>
            <a:endParaRPr dirty="0"/>
          </a:p>
        </p:txBody>
      </p:sp>
      <p:sp>
        <p:nvSpPr>
          <p:cNvPr id="8" name="Sottotitolo 7"/>
          <p:cNvSpPr>
            <a:spLocks noGrp="1"/>
          </p:cNvSpPr>
          <p:nvPr>
            <p:ph type="subTitle" idx="1"/>
          </p:nvPr>
        </p:nvSpPr>
        <p:spPr/>
        <p:txBody>
          <a:bodyPr/>
          <a:lstStyle/>
          <a:p>
            <a:pPr eaLnBrk="1" hangingPunct="1">
              <a:defRPr/>
            </a:pPr>
            <a:r>
              <a:rPr lang="it-IT" dirty="0"/>
              <a:t>Lezione 64 -4</a:t>
            </a:r>
          </a:p>
        </p:txBody>
      </p:sp>
    </p:spTree>
    <p:extLst>
      <p:ext uri="{BB962C8B-B14F-4D97-AF65-F5344CB8AC3E}">
        <p14:creationId xmlns:p14="http://schemas.microsoft.com/office/powerpoint/2010/main" val="1957279137"/>
      </p:ext>
    </p:extLst>
  </p:cSld>
  <p:clrMapOvr>
    <a:masterClrMapping/>
  </p:clrMapOvr>
</p:sld>
</file>

<file path=ppt/slides/slide15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r>
              <a:rPr lang="it-IT" sz="2400" dirty="0"/>
              <a:t>Per fare diagnosi è necessario osservare questi comportamenti nelle interazioni con persone che non siano fratelli. </a:t>
            </a:r>
          </a:p>
          <a:p>
            <a:pPr algn="just"/>
            <a:r>
              <a:rPr lang="it-IT" sz="2400" dirty="0"/>
              <a:t>Inoltre, poiché i sintomi del disturbo sono tipicamente osservati nelle relazioni con gli adulti o con i coetanei che l’individuo conosce bene, essi possono non essere evidenti durante un esame clinico.</a:t>
            </a:r>
          </a:p>
          <a:p>
            <a:pPr algn="just"/>
            <a:r>
              <a:rPr lang="it-IT" sz="2400" dirty="0"/>
              <a:t>Occorrono </a:t>
            </a:r>
            <a:r>
              <a:rPr lang="it-IT" sz="2400" b="1" dirty="0"/>
              <a:t>più di 6 mesi di disagi </a:t>
            </a:r>
            <a:r>
              <a:rPr lang="it-IT" sz="2400" dirty="0"/>
              <a:t>per fare diagnosi di DOP</a:t>
            </a:r>
          </a:p>
          <a:p>
            <a:pPr algn="just"/>
            <a:r>
              <a:rPr lang="it-IT" sz="2400" dirty="0"/>
              <a:t>Deve creare disagio nella vita scolastica/lavorativa e relazionale e tali difficoltà non devono attribuibili ad altri disturbi.</a:t>
            </a:r>
          </a:p>
        </p:txBody>
      </p:sp>
    </p:spTree>
    <p:extLst>
      <p:ext uri="{BB962C8B-B14F-4D97-AF65-F5344CB8AC3E}">
        <p14:creationId xmlns:p14="http://schemas.microsoft.com/office/powerpoint/2010/main" val="1415891879"/>
      </p:ext>
    </p:extLst>
  </p:cSld>
  <p:clrMapOvr>
    <a:masterClrMapping/>
  </p:clrMapOvr>
</p:sld>
</file>

<file path=ppt/slides/slide15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91264" cy="4896544"/>
          </a:xfrm>
        </p:spPr>
        <p:txBody>
          <a:bodyPr>
            <a:normAutofit lnSpcReduction="10000"/>
          </a:bodyPr>
          <a:lstStyle/>
          <a:p>
            <a:pPr algn="just"/>
            <a:r>
              <a:rPr lang="it-IT" sz="2200" dirty="0"/>
              <a:t>Anche il bambino con Disturbo da deficit dell’attenzione e iperattività fa fatica a conformarsi alle richieste degli altri, tuttavia ciò avviene solo in situazioni che impongono un prolungato sforzo </a:t>
            </a:r>
            <a:r>
              <a:rPr lang="it-IT" sz="2200" dirty="0" err="1"/>
              <a:t>attentivo</a:t>
            </a:r>
            <a:r>
              <a:rPr lang="it-IT" sz="2200" dirty="0"/>
              <a:t> o quando vi è la richiesta di rimanere fermi.</a:t>
            </a:r>
          </a:p>
          <a:p>
            <a:pPr marL="0" indent="0" algn="just">
              <a:buNone/>
            </a:pPr>
            <a:endParaRPr lang="it-IT" sz="2200" dirty="0"/>
          </a:p>
          <a:p>
            <a:pPr algn="just"/>
            <a:r>
              <a:rPr lang="it-IT" sz="2200" dirty="0"/>
              <a:t>La depressione comporta sentimenti negativi e irritabilità. Di conseguenza, non si dovrebbe porre una diagnosi di disturbo oppositivo provocatorio se i sintomi si presentano esclusivamente durante il decorso di un disturbo dell’umore.</a:t>
            </a:r>
          </a:p>
          <a:p>
            <a:pPr marL="0" indent="0" algn="just">
              <a:buNone/>
            </a:pPr>
            <a:endParaRPr lang="it-IT" sz="2200" dirty="0"/>
          </a:p>
          <a:p>
            <a:pPr algn="just"/>
            <a:r>
              <a:rPr lang="it-IT" sz="2200" dirty="0">
                <a:solidFill>
                  <a:srgbClr val="000000"/>
                </a:solidFill>
              </a:rPr>
              <a:t>Anche le persone con il disturbo da </a:t>
            </a:r>
            <a:r>
              <a:rPr lang="it-IT" sz="2200" dirty="0" err="1">
                <a:solidFill>
                  <a:srgbClr val="000000"/>
                </a:solidFill>
              </a:rPr>
              <a:t>disregolazione</a:t>
            </a:r>
            <a:r>
              <a:rPr lang="it-IT" sz="2200" dirty="0">
                <a:solidFill>
                  <a:srgbClr val="000000"/>
                </a:solidFill>
              </a:rPr>
              <a:t> dell’umore dirompente manifestano problemi di regolazione comportamentale. Tuttavia, la gravità, la frequenza e la cronicità degli scoppi di collera sono più gravi.</a:t>
            </a:r>
          </a:p>
        </p:txBody>
      </p:sp>
    </p:spTree>
    <p:extLst>
      <p:ext uri="{BB962C8B-B14F-4D97-AF65-F5344CB8AC3E}">
        <p14:creationId xmlns:p14="http://schemas.microsoft.com/office/powerpoint/2010/main" val="4237264733"/>
      </p:ext>
    </p:extLst>
  </p:cSld>
  <p:clrMapOvr>
    <a:masterClrMapping/>
  </p:clrMapOvr>
</p:sld>
</file>

<file path=ppt/slides/slide15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392449"/>
            <a:ext cx="8229600" cy="4268799"/>
          </a:xfrm>
        </p:spPr>
        <p:txBody>
          <a:bodyPr>
            <a:normAutofit fontScale="92500" lnSpcReduction="20000"/>
          </a:bodyPr>
          <a:lstStyle/>
          <a:p>
            <a:pPr algn="just"/>
            <a:r>
              <a:rPr lang="it-IT" sz="2000" dirty="0"/>
              <a:t>La prevalenza del disturbo nei bambini e negli adolescenti è relativamente costante nei vari paesi, indipendentemente dalle diversità di razza ed etnia con una stima media del 3,3 % circa.</a:t>
            </a:r>
          </a:p>
          <a:p>
            <a:pPr algn="just"/>
            <a:endParaRPr lang="it-IT" sz="2000" dirty="0"/>
          </a:p>
          <a:p>
            <a:pPr lvl="0" algn="just"/>
            <a:r>
              <a:rPr lang="it-IT" sz="2000" dirty="0"/>
              <a:t>I primi sintomi del disturbo oppositivo provocatorio appaiono solitamente durante l’età prescolare e raramente oltre la prima adolescenza. Il disturbo oppositivo provo­catorio spesso precede lo sviluppo del disturbo della condotta.</a:t>
            </a:r>
          </a:p>
          <a:p>
            <a:pPr lvl="0" algn="just"/>
            <a:endParaRPr lang="it-IT" sz="2000" b="1" dirty="0"/>
          </a:p>
          <a:p>
            <a:pPr algn="just"/>
            <a:r>
              <a:rPr lang="it-IT" sz="2000" dirty="0"/>
              <a:t>Gli studi concordano che fattori biologici predispongono alla vulnerabilità per la possibile presenza di Disturbo oppositivo provocatorio.</a:t>
            </a:r>
          </a:p>
          <a:p>
            <a:pPr marL="0" indent="0" algn="just">
              <a:buNone/>
            </a:pPr>
            <a:endParaRPr lang="it-IT" sz="2000" dirty="0"/>
          </a:p>
          <a:p>
            <a:pPr algn="just"/>
            <a:r>
              <a:rPr lang="it-IT" sz="2000" dirty="0"/>
              <a:t>Tuttavia sono i fattori di rischio ambientali e gli eventi stressanti a favorire la probabilità della comparsa del disturbo (ambienti incoerenti, conflittuali e instabili).</a:t>
            </a:r>
          </a:p>
          <a:p>
            <a:endParaRPr lang="it-IT" dirty="0"/>
          </a:p>
        </p:txBody>
      </p:sp>
    </p:spTree>
    <p:extLst>
      <p:ext uri="{BB962C8B-B14F-4D97-AF65-F5344CB8AC3E}">
        <p14:creationId xmlns:p14="http://schemas.microsoft.com/office/powerpoint/2010/main" val="3775708387"/>
      </p:ext>
    </p:extLst>
  </p:cSld>
  <p:clrMapOvr>
    <a:masterClrMapping/>
  </p:clrMapOvr>
</p:sld>
</file>

<file path=ppt/slides/slide15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196752"/>
            <a:ext cx="8229600" cy="4608512"/>
          </a:xfrm>
        </p:spPr>
        <p:txBody>
          <a:bodyPr>
            <a:normAutofit fontScale="92500" lnSpcReduction="10000"/>
          </a:bodyPr>
          <a:lstStyle/>
          <a:p>
            <a:pPr marL="0" indent="0" algn="just">
              <a:buNone/>
            </a:pPr>
            <a:endParaRPr lang="it-IT" sz="1600" dirty="0"/>
          </a:p>
          <a:p>
            <a:pPr algn="just"/>
            <a:r>
              <a:rPr lang="it-IT" sz="2100" dirty="0"/>
              <a:t>Esperienze di questo tipo possono portare a sviluppare anche disturbi d’ansia e disturbi di tipo depressivo.</a:t>
            </a:r>
          </a:p>
          <a:p>
            <a:pPr marL="0" indent="0" algn="just">
              <a:buNone/>
            </a:pPr>
            <a:endParaRPr lang="it-IT" sz="2100" dirty="0"/>
          </a:p>
          <a:p>
            <a:pPr algn="just"/>
            <a:r>
              <a:rPr lang="it-IT" sz="2100" dirty="0"/>
              <a:t>In particolare si è visto come i sintomi di </a:t>
            </a:r>
            <a:r>
              <a:rPr lang="it-IT" sz="2100" dirty="0" err="1"/>
              <a:t>provocatorietà</a:t>
            </a:r>
            <a:r>
              <a:rPr lang="it-IT" sz="2100" dirty="0"/>
              <a:t>, polemica e vendicatività possono comportare per lo più il rischio di disturbo della condotta, mentre quelli riguardanti l’umore collerico/irritabile comportano per lo più il rischio di sviluppare problematiche emotive.</a:t>
            </a:r>
          </a:p>
          <a:p>
            <a:pPr marL="0" indent="0" algn="just">
              <a:buNone/>
            </a:pPr>
            <a:endParaRPr lang="is-IS" sz="2100" dirty="0"/>
          </a:p>
          <a:p>
            <a:pPr algn="just"/>
            <a:r>
              <a:rPr lang="it-IT" sz="2100" dirty="0"/>
              <a:t>Le percentuali di disturbo oppositivo provocatorio sono molto più alte nei bambini, adolescenti e adulti con ADHD e ciò può essere il risultato di comuni fattori di rischio temperamentali.</a:t>
            </a:r>
          </a:p>
          <a:p>
            <a:pPr algn="just"/>
            <a:endParaRPr lang="it-IT" sz="2100" dirty="0"/>
          </a:p>
          <a:p>
            <a:pPr algn="just"/>
            <a:r>
              <a:rPr lang="it-IT" sz="2100" dirty="0"/>
              <a:t>Gli adolescenti e gli adulti con disturbo oppositivo provocatorio mostrano anche un più alto tasso di disturbi da uso di sostanze.</a:t>
            </a:r>
          </a:p>
          <a:p>
            <a:pPr marL="0" indent="0">
              <a:buNone/>
            </a:pPr>
            <a:endParaRPr lang="it-IT" dirty="0"/>
          </a:p>
          <a:p>
            <a:pPr lvl="0"/>
            <a:endParaRPr lang="it-IT" dirty="0"/>
          </a:p>
        </p:txBody>
      </p:sp>
    </p:spTree>
    <p:extLst>
      <p:ext uri="{BB962C8B-B14F-4D97-AF65-F5344CB8AC3E}">
        <p14:creationId xmlns:p14="http://schemas.microsoft.com/office/powerpoint/2010/main" val="2853387846"/>
      </p:ext>
    </p:extLst>
  </p:cSld>
  <p:clrMapOvr>
    <a:masterClrMapping/>
  </p:clrMapOvr>
</p:sld>
</file>

<file path=ppt/slides/slide15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it-IT" sz="2400" dirty="0"/>
              <a:t>Il Disturbo esplosivo </a:t>
            </a:r>
            <a:r>
              <a:rPr lang="it-IT" sz="2400" dirty="0" err="1"/>
              <a:t>internittente</a:t>
            </a:r>
            <a:r>
              <a:rPr lang="it-IT" sz="2400" dirty="0"/>
              <a:t>  </a:t>
            </a:r>
            <a:br>
              <a:rPr lang="it-IT" sz="2400" dirty="0"/>
            </a:br>
            <a:r>
              <a:rPr lang="it-IT" sz="2400" dirty="0"/>
              <a:t> </a:t>
            </a:r>
            <a:endParaRPr dirty="0"/>
          </a:p>
        </p:txBody>
      </p:sp>
      <p:sp>
        <p:nvSpPr>
          <p:cNvPr id="8" name="Sottotitolo 7"/>
          <p:cNvSpPr>
            <a:spLocks noGrp="1"/>
          </p:cNvSpPr>
          <p:nvPr>
            <p:ph type="subTitle" idx="1"/>
          </p:nvPr>
        </p:nvSpPr>
        <p:spPr/>
        <p:txBody>
          <a:bodyPr/>
          <a:lstStyle/>
          <a:p>
            <a:pPr eaLnBrk="1" hangingPunct="1">
              <a:defRPr/>
            </a:pPr>
            <a:r>
              <a:rPr lang="it-IT" dirty="0"/>
              <a:t>Lezione 65 -1</a:t>
            </a:r>
          </a:p>
        </p:txBody>
      </p:sp>
    </p:spTree>
    <p:extLst>
      <p:ext uri="{BB962C8B-B14F-4D97-AF65-F5344CB8AC3E}">
        <p14:creationId xmlns:p14="http://schemas.microsoft.com/office/powerpoint/2010/main" val="458379980"/>
      </p:ext>
    </p:extLst>
  </p:cSld>
  <p:clrMapOvr>
    <a:masterClrMapping/>
  </p:clrMapOvr>
</p:sld>
</file>

<file path=ppt/slides/slide15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7544" y="1916832"/>
            <a:ext cx="8229600" cy="4268799"/>
          </a:xfrm>
        </p:spPr>
        <p:txBody>
          <a:bodyPr/>
          <a:lstStyle/>
          <a:p>
            <a:pPr marL="0" indent="0" algn="just">
              <a:buNone/>
            </a:pPr>
            <a:endParaRPr lang="it-IT" sz="2400" dirty="0"/>
          </a:p>
          <a:p>
            <a:pPr marL="0" indent="0" algn="just">
              <a:buNone/>
            </a:pPr>
            <a:r>
              <a:rPr lang="it-IT" sz="2400" dirty="0"/>
              <a:t>ALCUNE PERSONE, INCAPACI DI CONTROLLARE GLI IMPULSI AGGRESSIVI, METTONO IN ATTO, IN MANIERA RICORRENTE, </a:t>
            </a:r>
            <a:r>
              <a:rPr lang="it-IT" sz="2400" u="sng" dirty="0"/>
              <a:t>AZIONI AGGRESSIVE SIA VERBALI </a:t>
            </a:r>
            <a:r>
              <a:rPr lang="it-IT" sz="2400" dirty="0"/>
              <a:t>(PER ES., ACCESSI DI COLLERA, DISCUSSIONI O LITIGI VERBALI) </a:t>
            </a:r>
            <a:r>
              <a:rPr lang="it-IT" sz="2400" u="sng" dirty="0"/>
              <a:t>CHE FISICHE, </a:t>
            </a:r>
            <a:r>
              <a:rPr lang="it-IT" sz="2400" dirty="0"/>
              <a:t>A TAL PUNTO DA PROVOCARE, TALVOLTA, DISTRUZIONE DI PROPRIETÀ E LESIONI AD ANIMALI O A PERSONE. </a:t>
            </a:r>
          </a:p>
        </p:txBody>
      </p:sp>
      <p:sp>
        <p:nvSpPr>
          <p:cNvPr id="3" name="Titolo 2"/>
          <p:cNvSpPr>
            <a:spLocks noGrp="1"/>
          </p:cNvSpPr>
          <p:nvPr>
            <p:ph type="title"/>
          </p:nvPr>
        </p:nvSpPr>
        <p:spPr/>
        <p:txBody>
          <a:bodyPr>
            <a:normAutofit fontScale="90000"/>
          </a:bodyPr>
          <a:lstStyle/>
          <a:p>
            <a:pPr algn="ctr"/>
            <a:r>
              <a:rPr lang="it-IT" dirty="0"/>
              <a:t>DISTURBO ESPLOSIVO INTERMITTENTE</a:t>
            </a:r>
          </a:p>
        </p:txBody>
      </p:sp>
    </p:spTree>
    <p:extLst>
      <p:ext uri="{BB962C8B-B14F-4D97-AF65-F5344CB8AC3E}">
        <p14:creationId xmlns:p14="http://schemas.microsoft.com/office/powerpoint/2010/main" val="954352851"/>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b="1" dirty="0" err="1"/>
              <a:t>Disabilita</a:t>
            </a:r>
            <a:r>
              <a:rPr lang="en-US" b="1" dirty="0"/>
              <a:t> </a:t>
            </a:r>
            <a:r>
              <a:rPr lang="en-US" b="1" dirty="0" err="1"/>
              <a:t>intellettiva</a:t>
            </a:r>
            <a:r>
              <a:rPr lang="en-US" b="1" dirty="0"/>
              <a:t> </a:t>
            </a:r>
            <a:r>
              <a:rPr lang="en-US" dirty="0"/>
              <a:t>(</a:t>
            </a:r>
            <a:r>
              <a:rPr lang="en-US" dirty="0" err="1"/>
              <a:t>ritardo</a:t>
            </a:r>
            <a:r>
              <a:rPr lang="en-US" dirty="0"/>
              <a:t> </a:t>
            </a:r>
            <a:r>
              <a:rPr lang="en-US" dirty="0" err="1"/>
              <a:t>mentale</a:t>
            </a:r>
            <a:r>
              <a:rPr lang="en-US" dirty="0"/>
              <a:t>). I bambini con </a:t>
            </a:r>
            <a:r>
              <a:rPr lang="en-US" dirty="0" err="1"/>
              <a:t>ritardo</a:t>
            </a:r>
            <a:r>
              <a:rPr lang="en-US" dirty="0"/>
              <a:t> </a:t>
            </a:r>
            <a:r>
              <a:rPr lang="en-US" dirty="0" err="1"/>
              <a:t>mentale</a:t>
            </a:r>
            <a:r>
              <a:rPr lang="en-US" dirty="0"/>
              <a:t> </a:t>
            </a:r>
            <a:r>
              <a:rPr lang="en-US" dirty="0" err="1"/>
              <a:t>possono</a:t>
            </a:r>
            <a:r>
              <a:rPr lang="en-US" dirty="0"/>
              <a:t> </a:t>
            </a:r>
            <a:r>
              <a:rPr lang="en-US" dirty="0" err="1"/>
              <a:t>sembrare</a:t>
            </a:r>
            <a:r>
              <a:rPr lang="en-US" dirty="0"/>
              <a:t> </a:t>
            </a:r>
            <a:r>
              <a:rPr lang="en-US" dirty="0" err="1"/>
              <a:t>disattenti</a:t>
            </a:r>
            <a:r>
              <a:rPr lang="en-US" dirty="0"/>
              <a:t> </a:t>
            </a:r>
            <a:r>
              <a:rPr lang="en-US" dirty="0" err="1"/>
              <a:t>ed</a:t>
            </a:r>
            <a:r>
              <a:rPr lang="en-US" dirty="0"/>
              <a:t> </a:t>
            </a:r>
            <a:r>
              <a:rPr lang="en-US" dirty="0" err="1"/>
              <a:t>impulsivi</a:t>
            </a:r>
            <a:r>
              <a:rPr lang="en-US" dirty="0"/>
              <a:t> </a:t>
            </a:r>
            <a:r>
              <a:rPr lang="en-US" dirty="0" err="1"/>
              <a:t>quando</a:t>
            </a:r>
            <a:r>
              <a:rPr lang="en-US" dirty="0"/>
              <a:t> non </a:t>
            </a:r>
            <a:r>
              <a:rPr lang="en-US" dirty="0" err="1"/>
              <a:t>comprendono</a:t>
            </a:r>
            <a:r>
              <a:rPr lang="en-US" dirty="0"/>
              <a:t> i </a:t>
            </a:r>
            <a:r>
              <a:rPr lang="en-US" dirty="0" err="1"/>
              <a:t>compiti</a:t>
            </a:r>
            <a:r>
              <a:rPr lang="en-US" dirty="0"/>
              <a:t> </a:t>
            </a:r>
            <a:r>
              <a:rPr lang="en-US" dirty="0" err="1"/>
              <a:t>che</a:t>
            </a:r>
            <a:r>
              <a:rPr lang="en-US" dirty="0"/>
              <a:t> </a:t>
            </a:r>
            <a:r>
              <a:rPr lang="en-US" dirty="0" err="1"/>
              <a:t>gli</a:t>
            </a:r>
            <a:r>
              <a:rPr lang="en-US" dirty="0"/>
              <a:t> </a:t>
            </a:r>
            <a:r>
              <a:rPr lang="en-US" dirty="0" err="1"/>
              <a:t>vengono</a:t>
            </a:r>
            <a:r>
              <a:rPr lang="en-US" dirty="0"/>
              <a:t> </a:t>
            </a:r>
            <a:r>
              <a:rPr lang="en-US" dirty="0" err="1"/>
              <a:t>proposti</a:t>
            </a:r>
            <a:r>
              <a:rPr lang="en-US" dirty="0"/>
              <a:t> ma i </a:t>
            </a:r>
            <a:r>
              <a:rPr lang="en-US" dirty="0" err="1"/>
              <a:t>loro</a:t>
            </a:r>
            <a:r>
              <a:rPr lang="en-US" dirty="0"/>
              <a:t> </a:t>
            </a:r>
            <a:r>
              <a:rPr lang="en-US" dirty="0" err="1"/>
              <a:t>sintomi</a:t>
            </a:r>
            <a:r>
              <a:rPr lang="en-US" dirty="0"/>
              <a:t> </a:t>
            </a:r>
            <a:r>
              <a:rPr lang="en-US" dirty="0" err="1"/>
              <a:t>vanno</a:t>
            </a:r>
            <a:r>
              <a:rPr lang="en-US" dirty="0"/>
              <a:t> ben </a:t>
            </a:r>
            <a:r>
              <a:rPr lang="en-US" dirty="0" err="1"/>
              <a:t>oltre</a:t>
            </a:r>
            <a:r>
              <a:rPr lang="en-US" dirty="0"/>
              <a:t> la </a:t>
            </a:r>
            <a:r>
              <a:rPr lang="en-US" dirty="0" err="1"/>
              <a:t>triade</a:t>
            </a:r>
            <a:r>
              <a:rPr lang="en-US" dirty="0"/>
              <a:t> </a:t>
            </a:r>
            <a:r>
              <a:rPr lang="en-US" dirty="0" err="1"/>
              <a:t>disattenzione</a:t>
            </a:r>
            <a:r>
              <a:rPr lang="en-US" dirty="0"/>
              <a:t> </a:t>
            </a:r>
            <a:r>
              <a:rPr lang="en-US" dirty="0" err="1"/>
              <a:t>impulsività</a:t>
            </a:r>
            <a:r>
              <a:rPr lang="en-US" dirty="0"/>
              <a:t> </a:t>
            </a:r>
            <a:r>
              <a:rPr lang="en-US" dirty="0" err="1"/>
              <a:t>iperattività</a:t>
            </a:r>
            <a:r>
              <a:rPr lang="en-US" dirty="0"/>
              <a:t>.  </a:t>
            </a:r>
            <a:endParaRPr lang="it-IT" dirty="0"/>
          </a:p>
        </p:txBody>
      </p:sp>
    </p:spTree>
    <p:extLst>
      <p:ext uri="{BB962C8B-B14F-4D97-AF65-F5344CB8AC3E}">
        <p14:creationId xmlns:p14="http://schemas.microsoft.com/office/powerpoint/2010/main" val="2427286118"/>
      </p:ext>
    </p:extLst>
  </p:cSld>
  <p:clrMapOvr>
    <a:masterClrMapping/>
  </p:clrMapOvr>
</p:sld>
</file>

<file path=ppt/slides/slide15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Autofit/>
          </a:bodyPr>
          <a:lstStyle/>
          <a:p>
            <a:pPr marL="457200" indent="-457200" algn="just">
              <a:buFont typeface="+mj-lt"/>
              <a:buAutoNum type="arabicPeriod"/>
            </a:pPr>
            <a:r>
              <a:rPr lang="it-IT" sz="2200" dirty="0"/>
              <a:t>Le </a:t>
            </a:r>
            <a:r>
              <a:rPr lang="it-IT" sz="2200" b="1" dirty="0"/>
              <a:t>esplosioni</a:t>
            </a:r>
            <a:r>
              <a:rPr lang="it-IT" sz="2200" dirty="0"/>
              <a:t> si scatenano rapidamente e durano tipicamente </a:t>
            </a:r>
            <a:r>
              <a:rPr lang="it-IT" sz="2200" b="1" dirty="0"/>
              <a:t>meno di 30 minuti. </a:t>
            </a:r>
          </a:p>
          <a:p>
            <a:pPr marL="457200" indent="-457200" algn="just">
              <a:buFont typeface="+mj-lt"/>
              <a:buAutoNum type="arabicPeriod"/>
            </a:pPr>
            <a:r>
              <a:rPr lang="it-IT" sz="2200" b="1" dirty="0"/>
              <a:t>Il grado di aggressività manifestato è esagerato </a:t>
            </a:r>
            <a:r>
              <a:rPr lang="it-IT" sz="2200" dirty="0"/>
              <a:t>rispetto alla provocazione da parte di un familiare stretto/amico o a qualsiasi fattore antecedente. </a:t>
            </a:r>
          </a:p>
          <a:p>
            <a:pPr marL="457200" indent="-457200" algn="just">
              <a:buFont typeface="+mj-lt"/>
              <a:buAutoNum type="arabicPeriod"/>
            </a:pPr>
            <a:r>
              <a:rPr lang="it-IT" sz="2200" dirty="0"/>
              <a:t>Questi pazienti “esplodono” </a:t>
            </a:r>
            <a:r>
              <a:rPr lang="it-IT" sz="2200" b="1" dirty="0"/>
              <a:t>in maniera impulsiva</a:t>
            </a:r>
            <a:r>
              <a:rPr lang="it-IT" sz="2200" dirty="0"/>
              <a:t> senza premeditazione e non hanno lo scopo di raggiungere qualche obiettivo concreto (per es., denaro, potere, intimidazione).</a:t>
            </a:r>
          </a:p>
          <a:p>
            <a:pPr marL="457200" indent="-457200" algn="just">
              <a:buFont typeface="+mj-lt"/>
              <a:buAutoNum type="arabicPeriod"/>
            </a:pPr>
            <a:r>
              <a:rPr lang="it-IT" sz="2200" dirty="0"/>
              <a:t>Tali comportamenti causano un disagio importante nell'individuo o la compromissione del suo funzionamento in ambito lavorativo o interpersonale.</a:t>
            </a:r>
          </a:p>
        </p:txBody>
      </p:sp>
    </p:spTree>
    <p:extLst>
      <p:ext uri="{BB962C8B-B14F-4D97-AF65-F5344CB8AC3E}">
        <p14:creationId xmlns:p14="http://schemas.microsoft.com/office/powerpoint/2010/main" val="2570074179"/>
      </p:ext>
    </p:extLst>
  </p:cSld>
  <p:clrMapOvr>
    <a:masterClrMapping/>
  </p:clrMapOvr>
</p:sld>
</file>

<file path=ppt/slides/slide15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0" indent="0" algn="ctr">
              <a:buNone/>
            </a:pPr>
            <a:endParaRPr lang="it-IT" dirty="0"/>
          </a:p>
          <a:p>
            <a:pPr marL="0" indent="0" algn="ctr">
              <a:buNone/>
            </a:pPr>
            <a:endParaRPr lang="it-IT" dirty="0"/>
          </a:p>
          <a:p>
            <a:pPr marL="0" indent="0" algn="ctr">
              <a:buNone/>
            </a:pPr>
            <a:r>
              <a:rPr lang="it-IT" dirty="0"/>
              <a:t>Disturbo esplosivo intermittente</a:t>
            </a:r>
          </a:p>
          <a:p>
            <a:pPr marL="0" indent="0" algn="ctr">
              <a:buNone/>
            </a:pPr>
            <a:r>
              <a:rPr lang="it-IT" dirty="0"/>
              <a:t>Diagnosi differenziale</a:t>
            </a:r>
          </a:p>
        </p:txBody>
      </p:sp>
    </p:spTree>
    <p:extLst>
      <p:ext uri="{BB962C8B-B14F-4D97-AF65-F5344CB8AC3E}">
        <p14:creationId xmlns:p14="http://schemas.microsoft.com/office/powerpoint/2010/main" val="2659292256"/>
      </p:ext>
    </p:extLst>
  </p:cSld>
  <p:clrMapOvr>
    <a:masterClrMapping/>
  </p:clrMapOvr>
</p:sld>
</file>

<file path=ppt/slides/slide15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84784"/>
            <a:ext cx="8229600" cy="5112568"/>
          </a:xfrm>
        </p:spPr>
        <p:txBody>
          <a:bodyPr/>
          <a:lstStyle/>
          <a:p>
            <a:pPr algn="just"/>
            <a:r>
              <a:rPr lang="it-IT" sz="2000" dirty="0"/>
              <a:t>L</a:t>
            </a:r>
            <a:r>
              <a:rPr lang="is-IS" sz="2000" dirty="0"/>
              <a:t>a diagnosi vene posta </a:t>
            </a:r>
            <a:r>
              <a:rPr lang="is-IS" sz="2000" b="1" dirty="0"/>
              <a:t>dai 6 anni </a:t>
            </a:r>
            <a:r>
              <a:rPr lang="is-IS" sz="2000" dirty="0"/>
              <a:t>in su.</a:t>
            </a:r>
          </a:p>
          <a:p>
            <a:pPr algn="just"/>
            <a:r>
              <a:rPr lang="it-IT" sz="2000" dirty="0"/>
              <a:t>Per porre diagnosi l’ aggressione verbale o  fisica deve verificarsi in media </a:t>
            </a:r>
            <a:r>
              <a:rPr lang="it-IT" sz="2000" b="1" dirty="0"/>
              <a:t>due volte alla settimana per un periodo di 3 mesi.</a:t>
            </a:r>
          </a:p>
          <a:p>
            <a:pPr algn="just"/>
            <a:r>
              <a:rPr lang="it-IT" sz="2000" b="1" dirty="0"/>
              <a:t>Almeno tre aggressioni in un anno</a:t>
            </a:r>
            <a:r>
              <a:rPr lang="it-IT" sz="2000" dirty="0"/>
              <a:t> devono avere provocato distruzione o lesioni a animali o a persone. </a:t>
            </a:r>
            <a:endParaRPr lang="is-IS" sz="2000" dirty="0"/>
          </a:p>
          <a:p>
            <a:pPr algn="just"/>
            <a:r>
              <a:rPr lang="it-IT" sz="2000" dirty="0"/>
              <a:t>Le esplosioni di aggressività non devono essere conseguenza di altri disturbi mentali e nemmeno attribuibili a un'altra condizione medica (per es., trauma cranico, malattia di Alzheimer) o agli effetti fisiologici di una sostanza (per es., una droga di abuso, un farmaco). </a:t>
            </a:r>
          </a:p>
          <a:p>
            <a:pPr algn="just"/>
            <a:r>
              <a:rPr lang="it-IT" sz="2000" dirty="0"/>
              <a:t>Anche le persone con disturbo della condotta manifestano esplosioni di aggressività ma esse, anziché essere impulsive, sono di tipo predatorio (calcolate e finalizzate all’ottenimento di un vantaggio).</a:t>
            </a:r>
          </a:p>
          <a:p>
            <a:pPr algn="just"/>
            <a:r>
              <a:rPr lang="it-IT" sz="2000" dirty="0"/>
              <a:t>L’aggressione, invece, di chi manifesta un disturbo oppositivo provocatorio è caratterizzata da accessi di collera e da alterchi verbali ma tipicamente non comprende le aggressioni fisiche.</a:t>
            </a:r>
          </a:p>
        </p:txBody>
      </p:sp>
    </p:spTree>
    <p:extLst>
      <p:ext uri="{BB962C8B-B14F-4D97-AF65-F5344CB8AC3E}">
        <p14:creationId xmlns:p14="http://schemas.microsoft.com/office/powerpoint/2010/main" val="3121167016"/>
      </p:ext>
    </p:extLst>
  </p:cSld>
  <p:clrMapOvr>
    <a:masterClrMapping/>
  </p:clrMapOvr>
</p:sld>
</file>

<file path=ppt/slides/slide15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4641379"/>
          </a:xfrm>
        </p:spPr>
        <p:txBody>
          <a:bodyPr>
            <a:normAutofit lnSpcReduction="10000"/>
          </a:bodyPr>
          <a:lstStyle/>
          <a:p>
            <a:pPr algn="just"/>
            <a:r>
              <a:rPr lang="it-IT" sz="2000" dirty="0"/>
              <a:t>L’insorgenza di un comportamento aggressivo ricorrente, problematico e impulsivo è più comune nella tarda infanzia o nell’adolescenza.</a:t>
            </a:r>
          </a:p>
          <a:p>
            <a:pPr marL="0" indent="0" algn="just">
              <a:buNone/>
            </a:pPr>
            <a:endParaRPr lang="it-IT" sz="2000" dirty="0"/>
          </a:p>
          <a:p>
            <a:pPr algn="just"/>
            <a:r>
              <a:rPr lang="it-IT" sz="2000" dirty="0"/>
              <a:t>Le caratteristiche principali del disturbo in genere, sono persistenti e si protraggono per molti anni.</a:t>
            </a:r>
          </a:p>
          <a:p>
            <a:pPr marL="0" indent="0" algn="just">
              <a:buNone/>
            </a:pPr>
            <a:endParaRPr lang="it-IT" sz="2000" dirty="0"/>
          </a:p>
          <a:p>
            <a:pPr algn="just"/>
            <a:r>
              <a:rPr lang="it-IT" sz="2000" dirty="0"/>
              <a:t>Questa diagnosi può essere posta in aggiunta a quella di disturbo da deficit di attenzione/iperattività, disturbo della condotta, disturbo oppositivo provocatorio o dello spettro dell'autismo solo quando le ricorrenti e impulsive esplosioni di aggressività sono superiori a quelle che solitamente sono presenti in questi disturbi e giustificano un'attenzione clinica indipendente.</a:t>
            </a:r>
          </a:p>
          <a:p>
            <a:pPr marL="0" indent="0" algn="just">
              <a:buNone/>
            </a:pPr>
            <a:endParaRPr lang="it-IT" sz="2000" dirty="0"/>
          </a:p>
          <a:p>
            <a:pPr algn="just"/>
            <a:r>
              <a:rPr lang="it-IT" sz="2000" dirty="0"/>
              <a:t>Al disturbo esplosivo intermittente sono associati disturbi dell’umore, disturbi d’ansia e disturbi da uso di sostanze.</a:t>
            </a:r>
          </a:p>
          <a:p>
            <a:pPr marL="0" indent="0">
              <a:buNone/>
            </a:pPr>
            <a:endParaRPr lang="it-IT" dirty="0"/>
          </a:p>
          <a:p>
            <a:endParaRPr lang="it-IT" dirty="0"/>
          </a:p>
        </p:txBody>
      </p:sp>
    </p:spTree>
    <p:extLst>
      <p:ext uri="{BB962C8B-B14F-4D97-AF65-F5344CB8AC3E}">
        <p14:creationId xmlns:p14="http://schemas.microsoft.com/office/powerpoint/2010/main" val="1838743382"/>
      </p:ext>
    </p:extLst>
  </p:cSld>
  <p:clrMapOvr>
    <a:masterClrMapping/>
  </p:clrMapOvr>
</p:sld>
</file>

<file path=ppt/slides/slide15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4268799"/>
          </a:xfrm>
        </p:spPr>
        <p:txBody>
          <a:bodyPr>
            <a:normAutofit fontScale="92500"/>
          </a:bodyPr>
          <a:lstStyle/>
          <a:p>
            <a:pPr algn="just"/>
            <a:r>
              <a:rPr lang="it-IT" sz="2000" dirty="0"/>
              <a:t>La prevalenza del disturbo esplosivo intermittente è di circa del 2,7 % .</a:t>
            </a:r>
          </a:p>
          <a:p>
            <a:pPr marL="0" indent="0" algn="just">
              <a:buNone/>
            </a:pPr>
            <a:endParaRPr lang="it-IT" sz="2000" dirty="0"/>
          </a:p>
          <a:p>
            <a:pPr algn="just"/>
            <a:r>
              <a:rPr lang="it-IT" sz="2000" dirty="0"/>
              <a:t>Gli studi, invece, rispetto alla prevalenza di genere hanno risultati discordanti.  </a:t>
            </a:r>
          </a:p>
          <a:p>
            <a:pPr marL="0" indent="0" algn="just">
              <a:buNone/>
            </a:pPr>
            <a:endParaRPr lang="it-IT" sz="2000" dirty="0"/>
          </a:p>
          <a:p>
            <a:pPr algn="just"/>
            <a:r>
              <a:rPr lang="it-IT" sz="2000" dirty="0"/>
              <a:t>La ricerca offre un supporto neurobiologico per la presenza in queste persone di anomalie per la serotonina, in particolare nelle aree del sistema limbico e nella corteccia </a:t>
            </a:r>
            <a:r>
              <a:rPr lang="it-IT" sz="2000" dirty="0" err="1"/>
              <a:t>orbitofrontale</a:t>
            </a:r>
            <a:r>
              <a:rPr lang="it-IT" sz="2000" dirty="0"/>
              <a:t>. Le risposte agli stimoli che inducono collera dell’amigdala, messe il luce attraverso la risonanza magnetica, sono maggiori negli individui con disturbo esplosivo intermittente rispetto a quelli sani.</a:t>
            </a:r>
          </a:p>
          <a:p>
            <a:pPr marL="0" indent="0" algn="just">
              <a:buNone/>
            </a:pPr>
            <a:endParaRPr lang="it-IT" sz="2000" dirty="0"/>
          </a:p>
          <a:p>
            <a:pPr algn="just"/>
            <a:r>
              <a:rPr lang="it-IT" sz="2000" dirty="0"/>
              <a:t>Evidenze dimostrano anche che individui con una storia di traumi fisici ed emotivi durante i primi due decenni di vita rischiano in maggior misura di sviluppare tale problematica.</a:t>
            </a:r>
          </a:p>
          <a:p>
            <a:pPr marL="0" indent="0">
              <a:buNone/>
            </a:pPr>
            <a:endParaRPr lang="it-IT" sz="1600" dirty="0"/>
          </a:p>
          <a:p>
            <a:endParaRPr lang="it-IT" sz="2000" dirty="0"/>
          </a:p>
          <a:p>
            <a:endParaRPr lang="it-IT" sz="2000" dirty="0"/>
          </a:p>
          <a:p>
            <a:endParaRPr lang="it-IT" dirty="0"/>
          </a:p>
        </p:txBody>
      </p:sp>
    </p:spTree>
    <p:extLst>
      <p:ext uri="{BB962C8B-B14F-4D97-AF65-F5344CB8AC3E}">
        <p14:creationId xmlns:p14="http://schemas.microsoft.com/office/powerpoint/2010/main" val="1587281957"/>
      </p:ext>
    </p:extLst>
  </p:cSld>
  <p:clrMapOvr>
    <a:masterClrMapping/>
  </p:clrMapOvr>
</p:sld>
</file>

<file path=ppt/slides/slide15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it-IT" sz="2400" dirty="0"/>
              <a:t>Il Disturbo della condotta </a:t>
            </a:r>
            <a:br>
              <a:rPr lang="it-IT" sz="2400" dirty="0"/>
            </a:br>
            <a:r>
              <a:rPr lang="it-IT" sz="2400" dirty="0"/>
              <a:t> </a:t>
            </a:r>
            <a:endParaRPr dirty="0"/>
          </a:p>
        </p:txBody>
      </p:sp>
      <p:sp>
        <p:nvSpPr>
          <p:cNvPr id="8" name="Sottotitolo 7"/>
          <p:cNvSpPr>
            <a:spLocks noGrp="1"/>
          </p:cNvSpPr>
          <p:nvPr>
            <p:ph type="subTitle" idx="1"/>
          </p:nvPr>
        </p:nvSpPr>
        <p:spPr/>
        <p:txBody>
          <a:bodyPr/>
          <a:lstStyle/>
          <a:p>
            <a:pPr eaLnBrk="1" hangingPunct="1">
              <a:defRPr/>
            </a:pPr>
            <a:r>
              <a:rPr lang="it-IT" dirty="0"/>
              <a:t>Lezione 65 -2</a:t>
            </a:r>
          </a:p>
        </p:txBody>
      </p:sp>
    </p:spTree>
    <p:extLst>
      <p:ext uri="{BB962C8B-B14F-4D97-AF65-F5344CB8AC3E}">
        <p14:creationId xmlns:p14="http://schemas.microsoft.com/office/powerpoint/2010/main" val="2632998347"/>
      </p:ext>
    </p:extLst>
  </p:cSld>
  <p:clrMapOvr>
    <a:masterClrMapping/>
  </p:clrMapOvr>
</p:sld>
</file>

<file path=ppt/slides/slide15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95536" y="1844824"/>
            <a:ext cx="8358246" cy="4643470"/>
          </a:xfrm>
        </p:spPr>
        <p:txBody>
          <a:bodyPr/>
          <a:lstStyle/>
          <a:p>
            <a:pPr algn="just"/>
            <a:r>
              <a:rPr lang="it-IT" sz="2100" dirty="0"/>
              <a:t>LE PERSONE CON QUESTO DISTURBO METTONO IN</a:t>
            </a:r>
            <a:r>
              <a:rPr lang="it-IT" sz="2100" u="sng" dirty="0"/>
              <a:t> ATTO RIPETITIVE E CONTINUE VIOLAZIONI DEI DIRITTI DEGLI ALTRI E DELLE NORME O REGOLE IMPOSTE DALLA SOCIETÀ. </a:t>
            </a:r>
          </a:p>
          <a:p>
            <a:pPr algn="just"/>
            <a:r>
              <a:rPr lang="it-IT" sz="2100" dirty="0"/>
              <a:t>QUESTI COMPORTAMENTI SI CONCRETIZZANO IN:</a:t>
            </a:r>
          </a:p>
          <a:p>
            <a:pPr lvl="1" algn="just"/>
            <a:r>
              <a:rPr lang="it-IT" sz="2100" dirty="0"/>
              <a:t>CONDOTTA AGGRESSIVA (DANNI FISICI AD ALTRE PERSONE O AD ANIMALI) </a:t>
            </a:r>
          </a:p>
          <a:p>
            <a:pPr lvl="1" algn="just"/>
            <a:r>
              <a:rPr lang="it-IT" sz="2100" dirty="0"/>
              <a:t>CONDOTTA NON AGGRESSIVA (PERDITA O DANNEGGIAMENTO DELLA PROPRIETÀ) </a:t>
            </a:r>
          </a:p>
          <a:p>
            <a:pPr lvl="1" algn="just"/>
            <a:r>
              <a:rPr lang="it-IT" sz="2100" dirty="0"/>
              <a:t>FRODE O FURTO</a:t>
            </a:r>
          </a:p>
          <a:p>
            <a:pPr lvl="1" algn="just"/>
            <a:r>
              <a:rPr lang="it-IT" sz="2100" dirty="0"/>
              <a:t>GRAVI VIOLAZIONI DI REGOLE</a:t>
            </a:r>
          </a:p>
          <a:p>
            <a:pPr algn="just"/>
            <a:r>
              <a:rPr lang="it-IT" sz="2100" dirty="0"/>
              <a:t>TALI ANOMALIE DEL COMPORTAMENTO CAUSANO UNA COMPROMISSIONE CLINICAMENTE SIGNIFICATIVA DEL FUNZIONAMENTO SOCIALE, SCOLASTICO O LAVORATIVO.</a:t>
            </a:r>
          </a:p>
        </p:txBody>
      </p:sp>
      <p:sp>
        <p:nvSpPr>
          <p:cNvPr id="3" name="Titolo 2"/>
          <p:cNvSpPr>
            <a:spLocks noGrp="1"/>
          </p:cNvSpPr>
          <p:nvPr>
            <p:ph type="title"/>
          </p:nvPr>
        </p:nvSpPr>
        <p:spPr>
          <a:xfrm>
            <a:off x="457200" y="1285860"/>
            <a:ext cx="8258204" cy="428628"/>
          </a:xfrm>
        </p:spPr>
        <p:txBody>
          <a:bodyPr>
            <a:normAutofit fontScale="90000"/>
          </a:bodyPr>
          <a:lstStyle/>
          <a:p>
            <a:pPr algn="ctr"/>
            <a:r>
              <a:rPr lang="it-IT" dirty="0"/>
              <a:t>DISTURBO DELLA CONDOTTA</a:t>
            </a:r>
          </a:p>
        </p:txBody>
      </p:sp>
    </p:spTree>
    <p:extLst>
      <p:ext uri="{BB962C8B-B14F-4D97-AF65-F5344CB8AC3E}">
        <p14:creationId xmlns:p14="http://schemas.microsoft.com/office/powerpoint/2010/main" val="2908824651"/>
      </p:ext>
    </p:extLst>
  </p:cSld>
  <p:clrMapOvr>
    <a:masterClrMapping/>
  </p:clrMapOvr>
</p:sld>
</file>

<file path=ppt/slides/slide15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28596" y="1500174"/>
            <a:ext cx="8175852" cy="4737138"/>
          </a:xfrm>
        </p:spPr>
        <p:txBody>
          <a:bodyPr>
            <a:normAutofit lnSpcReduction="10000"/>
          </a:bodyPr>
          <a:lstStyle/>
          <a:p>
            <a:pPr marL="457200" indent="-457200" algn="just">
              <a:buFont typeface="+mj-lt"/>
              <a:buAutoNum type="arabicPeriod"/>
            </a:pPr>
            <a:r>
              <a:rPr lang="it-IT" sz="2400" dirty="0"/>
              <a:t>Molto spesso queste persone </a:t>
            </a:r>
            <a:r>
              <a:rPr lang="it-IT" sz="2400" b="1" dirty="0"/>
              <a:t>non provano rimorso o senso di colpa </a:t>
            </a:r>
            <a:r>
              <a:rPr lang="it-IT" sz="2400" dirty="0"/>
              <a:t>quando compiono qualcosa di sbagliato, né si preoccupano per le conseguenze negative delle proprie azioni.</a:t>
            </a:r>
          </a:p>
          <a:p>
            <a:pPr marL="0" indent="0" algn="just">
              <a:buNone/>
            </a:pPr>
            <a:endParaRPr lang="it-IT" sz="2400" dirty="0"/>
          </a:p>
          <a:p>
            <a:pPr marL="457200" indent="-457200" algn="just">
              <a:buFont typeface="+mj-lt"/>
              <a:buAutoNum type="arabicPeriod"/>
            </a:pPr>
            <a:r>
              <a:rPr lang="it-IT" sz="2400" dirty="0"/>
              <a:t>Possono essere </a:t>
            </a:r>
            <a:r>
              <a:rPr lang="it-IT" sz="2400" b="1" dirty="0"/>
              <a:t>incuranti dei sentimenti degli altri.</a:t>
            </a:r>
          </a:p>
          <a:p>
            <a:pPr marL="0" indent="0" algn="just">
              <a:buNone/>
            </a:pPr>
            <a:endParaRPr lang="it-IT" sz="2400" b="1" dirty="0"/>
          </a:p>
          <a:p>
            <a:pPr marL="457200" indent="-457200" algn="just">
              <a:buFont typeface="+mj-lt"/>
              <a:buAutoNum type="arabicPeriod"/>
            </a:pPr>
            <a:r>
              <a:rPr lang="it-IT" sz="2400" dirty="0"/>
              <a:t>Gli individui aggressivi con disturbo della condotta tendenzialmente </a:t>
            </a:r>
            <a:r>
              <a:rPr lang="it-IT" sz="2400" b="1" dirty="0"/>
              <a:t>travisano le intenzioni degli altri</a:t>
            </a:r>
            <a:r>
              <a:rPr lang="it-IT" sz="2400" dirty="0"/>
              <a:t>, considerandole come più ostili e minacciose di quanto sia effettivamente reale e reagiscono con un’aggressione che essi ritengono ragionevole e giustificata. </a:t>
            </a:r>
          </a:p>
        </p:txBody>
      </p:sp>
    </p:spTree>
    <p:extLst>
      <p:ext uri="{BB962C8B-B14F-4D97-AF65-F5344CB8AC3E}">
        <p14:creationId xmlns:p14="http://schemas.microsoft.com/office/powerpoint/2010/main" val="2155475477"/>
      </p:ext>
    </p:extLst>
  </p:cSld>
  <p:clrMapOvr>
    <a:masterClrMapping/>
  </p:clrMapOvr>
</p:sld>
</file>

<file path=ppt/slides/slide15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3"/>
          <p:cNvSpPr>
            <a:spLocks noGrp="1"/>
          </p:cNvSpPr>
          <p:nvPr>
            <p:ph idx="1"/>
          </p:nvPr>
        </p:nvSpPr>
        <p:spPr>
          <a:xfrm>
            <a:off x="285720" y="1428736"/>
            <a:ext cx="8401080" cy="4697427"/>
          </a:xfrm>
        </p:spPr>
        <p:txBody>
          <a:bodyPr>
            <a:normAutofit lnSpcReduction="10000"/>
          </a:bodyPr>
          <a:lstStyle/>
          <a:p>
            <a:pPr algn="just">
              <a:buNone/>
            </a:pPr>
            <a:r>
              <a:rPr lang="it-IT" sz="2400" dirty="0"/>
              <a:t>Si distinguono diversi profili in base a:</a:t>
            </a:r>
          </a:p>
          <a:p>
            <a:pPr algn="just">
              <a:buNone/>
            </a:pPr>
            <a:endParaRPr lang="it-IT" sz="2400" dirty="0"/>
          </a:p>
          <a:p>
            <a:pPr algn="just">
              <a:buFont typeface="Arial" pitchFamily="34" charset="0"/>
              <a:buChar char="•"/>
            </a:pPr>
            <a:r>
              <a:rPr lang="it-IT" sz="2400" dirty="0"/>
              <a:t>la </a:t>
            </a:r>
            <a:r>
              <a:rPr lang="it-IT" sz="2400" b="1" u="sng" dirty="0"/>
              <a:t>gravità dei comportamenti </a:t>
            </a:r>
            <a:r>
              <a:rPr lang="it-IT" sz="2400" dirty="0"/>
              <a:t>messi in atto che possono provocare conseguenze di entità lieve, moderata o grave</a:t>
            </a:r>
          </a:p>
          <a:p>
            <a:pPr algn="just">
              <a:buFont typeface="Arial" pitchFamily="34" charset="0"/>
              <a:buChar char="•"/>
            </a:pPr>
            <a:r>
              <a:rPr lang="it-IT" sz="2400" b="1" u="sng" dirty="0"/>
              <a:t>l’età di esordio</a:t>
            </a:r>
            <a:r>
              <a:rPr lang="it-IT" sz="2800" dirty="0"/>
              <a:t>: </a:t>
            </a:r>
            <a:r>
              <a:rPr lang="it-IT" sz="2400" dirty="0"/>
              <a:t>gli individui in cui il disturbo si presenta nell’infanzia hanno più probabilità di manifestare comportamenti aggressivi nei confronti degli altri e relazioni disturbate con i coetanei, rispetto agli individui con un esordio in adolescenza. </a:t>
            </a:r>
          </a:p>
          <a:p>
            <a:pPr algn="just">
              <a:buFont typeface="Arial" pitchFamily="34" charset="0"/>
              <a:buChar char="•"/>
            </a:pPr>
            <a:r>
              <a:rPr lang="it-IT" sz="2400" dirty="0"/>
              <a:t>I primi sintomi significativi emergono di solito nel periodo tra la media infanzia e la media adolescenza. La sua insorgenza dopo i 16 anni di età è rara.</a:t>
            </a:r>
          </a:p>
        </p:txBody>
      </p:sp>
    </p:spTree>
    <p:extLst>
      <p:ext uri="{BB962C8B-B14F-4D97-AF65-F5344CB8AC3E}">
        <p14:creationId xmlns:p14="http://schemas.microsoft.com/office/powerpoint/2010/main" val="1975319145"/>
      </p:ext>
    </p:extLst>
  </p:cSld>
  <p:clrMapOvr>
    <a:masterClrMapping/>
  </p:clrMapOvr>
</p:sld>
</file>

<file path=ppt/slides/slide15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ctr"/>
            <a:endParaRPr lang="it-IT" dirty="0"/>
          </a:p>
          <a:p>
            <a:pPr algn="ctr"/>
            <a:endParaRPr lang="it-IT" dirty="0"/>
          </a:p>
          <a:p>
            <a:pPr algn="ctr">
              <a:buNone/>
            </a:pPr>
            <a:r>
              <a:rPr lang="it-IT" dirty="0"/>
              <a:t>DISTURBO DELLA CONDOTTA</a:t>
            </a:r>
          </a:p>
          <a:p>
            <a:pPr algn="ctr">
              <a:buNone/>
            </a:pPr>
            <a:r>
              <a:rPr lang="it-IT" dirty="0"/>
              <a:t>Diagnosi differenziale</a:t>
            </a:r>
          </a:p>
          <a:p>
            <a:pPr algn="ctr">
              <a:buNone/>
            </a:pPr>
            <a:endParaRPr lang="it-IT" dirty="0"/>
          </a:p>
        </p:txBody>
      </p:sp>
    </p:spTree>
    <p:extLst>
      <p:ext uri="{BB962C8B-B14F-4D97-AF65-F5344CB8AC3E}">
        <p14:creationId xmlns:p14="http://schemas.microsoft.com/office/powerpoint/2010/main" val="23663554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Le persone con autismo come conseguenza di questo deficit di </a:t>
            </a:r>
            <a:r>
              <a:rPr lang="it-IT" sz="2400" dirty="0" err="1"/>
              <a:t>mentalizzazione</a:t>
            </a:r>
            <a:r>
              <a:rPr lang="it-IT" sz="2400" dirty="0"/>
              <a:t> presentano profonde alterazioni negli:</a:t>
            </a:r>
          </a:p>
          <a:p>
            <a:r>
              <a:rPr lang="it-IT" sz="2400" dirty="0"/>
              <a:t>• aspetti pragmatici del linguaggio</a:t>
            </a:r>
          </a:p>
          <a:p>
            <a:r>
              <a:rPr lang="it-IT" sz="2400" dirty="0"/>
              <a:t>• gioco di finzione</a:t>
            </a:r>
          </a:p>
          <a:p>
            <a:r>
              <a:rPr lang="it-IT" sz="2400" dirty="0"/>
              <a:t>• socializzazione</a:t>
            </a:r>
          </a:p>
          <a:p>
            <a:r>
              <a:rPr lang="it-IT" sz="24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45445164"/>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b="1" dirty="0"/>
              <a:t> </a:t>
            </a:r>
            <a:r>
              <a:rPr lang="en-US" b="1" dirty="0" err="1"/>
              <a:t>Disturbo</a:t>
            </a:r>
            <a:r>
              <a:rPr lang="en-US" b="1" dirty="0"/>
              <a:t> </a:t>
            </a:r>
            <a:r>
              <a:rPr lang="en-US" b="1" dirty="0" err="1"/>
              <a:t>dello</a:t>
            </a:r>
            <a:r>
              <a:rPr lang="en-US" b="1" dirty="0"/>
              <a:t> </a:t>
            </a:r>
            <a:r>
              <a:rPr lang="en-US" b="1" dirty="0" err="1"/>
              <a:t>spettro</a:t>
            </a:r>
            <a:r>
              <a:rPr lang="en-US" b="1" dirty="0"/>
              <a:t> </a:t>
            </a:r>
            <a:r>
              <a:rPr lang="en-US" b="1" dirty="0" err="1"/>
              <a:t>dell'autismo</a:t>
            </a:r>
            <a:r>
              <a:rPr lang="en-US" dirty="0"/>
              <a:t>. In </a:t>
            </a:r>
            <a:r>
              <a:rPr lang="en-US" dirty="0" err="1"/>
              <a:t>questo</a:t>
            </a:r>
            <a:r>
              <a:rPr lang="en-US" dirty="0"/>
              <a:t> </a:t>
            </a:r>
            <a:r>
              <a:rPr lang="en-US" dirty="0" err="1"/>
              <a:t>caso</a:t>
            </a:r>
            <a:r>
              <a:rPr lang="en-US" dirty="0"/>
              <a:t> la </a:t>
            </a:r>
            <a:r>
              <a:rPr lang="en-US" dirty="0" err="1"/>
              <a:t>diagnosi</a:t>
            </a:r>
            <a:r>
              <a:rPr lang="en-US" dirty="0"/>
              <a:t> </a:t>
            </a:r>
            <a:r>
              <a:rPr lang="en-US" dirty="0" err="1"/>
              <a:t>differenziale</a:t>
            </a:r>
            <a:r>
              <a:rPr lang="en-US" dirty="0"/>
              <a:t> </a:t>
            </a:r>
            <a:r>
              <a:rPr lang="en-US" dirty="0" err="1"/>
              <a:t>può</a:t>
            </a:r>
            <a:r>
              <a:rPr lang="en-US" dirty="0"/>
              <a:t> </a:t>
            </a:r>
            <a:r>
              <a:rPr lang="en-US" dirty="0" err="1"/>
              <a:t>essere</a:t>
            </a:r>
            <a:r>
              <a:rPr lang="en-US" dirty="0"/>
              <a:t> </a:t>
            </a:r>
            <a:r>
              <a:rPr lang="en-US" dirty="0" err="1"/>
              <a:t>complessa</a:t>
            </a:r>
            <a:r>
              <a:rPr lang="en-US" dirty="0"/>
              <a:t>. </a:t>
            </a:r>
            <a:r>
              <a:rPr lang="en-US" dirty="0" err="1"/>
              <a:t>Comunque</a:t>
            </a:r>
            <a:r>
              <a:rPr lang="en-US" dirty="0"/>
              <a:t> I bambini con </a:t>
            </a:r>
            <a:r>
              <a:rPr lang="en-US" dirty="0" err="1"/>
              <a:t>disturbi</a:t>
            </a:r>
            <a:r>
              <a:rPr lang="en-US" dirty="0"/>
              <a:t> </a:t>
            </a:r>
            <a:r>
              <a:rPr lang="en-US" dirty="0" err="1"/>
              <a:t>dello</a:t>
            </a:r>
            <a:r>
              <a:rPr lang="en-US" dirty="0"/>
              <a:t> </a:t>
            </a:r>
            <a:r>
              <a:rPr lang="en-US" dirty="0" err="1"/>
              <a:t>spettro</a:t>
            </a:r>
            <a:r>
              <a:rPr lang="en-US" dirty="0"/>
              <a:t> </a:t>
            </a:r>
            <a:r>
              <a:rPr lang="en-US" dirty="0" err="1"/>
              <a:t>autistico</a:t>
            </a:r>
            <a:r>
              <a:rPr lang="en-US" dirty="0"/>
              <a:t> in </a:t>
            </a:r>
            <a:r>
              <a:rPr lang="en-US" dirty="0" err="1"/>
              <a:t>genere</a:t>
            </a:r>
            <a:r>
              <a:rPr lang="en-US" dirty="0"/>
              <a:t> </a:t>
            </a:r>
            <a:r>
              <a:rPr lang="en-US" dirty="0" err="1"/>
              <a:t>presentano</a:t>
            </a:r>
            <a:r>
              <a:rPr lang="en-US" dirty="0"/>
              <a:t> </a:t>
            </a:r>
            <a:r>
              <a:rPr lang="en-US" dirty="0" err="1"/>
              <a:t>una</a:t>
            </a:r>
            <a:r>
              <a:rPr lang="en-US" dirty="0"/>
              <a:t> </a:t>
            </a:r>
            <a:r>
              <a:rPr lang="en-US" dirty="0" err="1"/>
              <a:t>fissità</a:t>
            </a:r>
            <a:r>
              <a:rPr lang="en-US" dirty="0"/>
              <a:t> di </a:t>
            </a:r>
            <a:r>
              <a:rPr lang="en-US" dirty="0" err="1"/>
              <a:t>interessi</a:t>
            </a:r>
            <a:r>
              <a:rPr lang="en-US" dirty="0"/>
              <a:t> e </a:t>
            </a:r>
            <a:r>
              <a:rPr lang="en-US" dirty="0" err="1"/>
              <a:t>specifiche</a:t>
            </a:r>
            <a:r>
              <a:rPr lang="en-US" dirty="0"/>
              <a:t> </a:t>
            </a:r>
            <a:r>
              <a:rPr lang="en-US" dirty="0" err="1"/>
              <a:t>difficoltà</a:t>
            </a:r>
            <a:r>
              <a:rPr lang="en-US" dirty="0"/>
              <a:t> di </a:t>
            </a:r>
            <a:r>
              <a:rPr lang="en-US" dirty="0" err="1"/>
              <a:t>rapporto</a:t>
            </a:r>
            <a:r>
              <a:rPr lang="en-US" dirty="0"/>
              <a:t> </a:t>
            </a:r>
            <a:r>
              <a:rPr lang="en-US" dirty="0" err="1"/>
              <a:t>sociale</a:t>
            </a:r>
            <a:r>
              <a:rPr lang="en-US" dirty="0"/>
              <a:t> </a:t>
            </a:r>
            <a:r>
              <a:rPr lang="en-US" dirty="0" err="1"/>
              <a:t>che</a:t>
            </a:r>
            <a:r>
              <a:rPr lang="en-US" dirty="0"/>
              <a:t> non </a:t>
            </a:r>
            <a:r>
              <a:rPr lang="en-US" dirty="0" err="1"/>
              <a:t>si</a:t>
            </a:r>
            <a:r>
              <a:rPr lang="en-US" dirty="0"/>
              <a:t> </a:t>
            </a:r>
            <a:r>
              <a:rPr lang="en-US" dirty="0" err="1"/>
              <a:t>notano</a:t>
            </a:r>
            <a:r>
              <a:rPr lang="en-US" dirty="0"/>
              <a:t> </a:t>
            </a:r>
            <a:r>
              <a:rPr lang="en-US" dirty="0" err="1"/>
              <a:t>nei</a:t>
            </a:r>
            <a:r>
              <a:rPr lang="en-US" dirty="0"/>
              <a:t> bambini </a:t>
            </a:r>
            <a:r>
              <a:rPr lang="en-US" dirty="0" err="1"/>
              <a:t>iperattivi</a:t>
            </a:r>
            <a:r>
              <a:rPr lang="en-US" dirty="0"/>
              <a:t>. In </a:t>
            </a:r>
            <a:r>
              <a:rPr lang="en-US" dirty="0" err="1"/>
              <a:t>caso</a:t>
            </a:r>
            <a:r>
              <a:rPr lang="en-US" dirty="0"/>
              <a:t> di </a:t>
            </a:r>
            <a:r>
              <a:rPr lang="en-US" dirty="0" err="1"/>
              <a:t>disturbo</a:t>
            </a:r>
            <a:r>
              <a:rPr lang="en-US" dirty="0"/>
              <a:t> </a:t>
            </a:r>
            <a:r>
              <a:rPr lang="en-US" dirty="0" err="1"/>
              <a:t>autistico</a:t>
            </a:r>
            <a:r>
              <a:rPr lang="en-US" dirty="0"/>
              <a:t> in </a:t>
            </a:r>
            <a:r>
              <a:rPr lang="en-US" dirty="0" err="1"/>
              <a:t>genere</a:t>
            </a:r>
            <a:r>
              <a:rPr lang="en-US" dirty="0"/>
              <a:t> </a:t>
            </a:r>
            <a:r>
              <a:rPr lang="en-US" dirty="0" err="1"/>
              <a:t>evitano</a:t>
            </a:r>
            <a:r>
              <a:rPr lang="en-US" dirty="0"/>
              <a:t> </a:t>
            </a:r>
            <a:r>
              <a:rPr lang="en-US" dirty="0" err="1"/>
              <a:t>gli</a:t>
            </a:r>
            <a:r>
              <a:rPr lang="en-US" dirty="0"/>
              <a:t> </a:t>
            </a:r>
            <a:r>
              <a:rPr lang="en-US" dirty="0" err="1"/>
              <a:t>sguardi</a:t>
            </a:r>
            <a:r>
              <a:rPr lang="en-US" dirty="0"/>
              <a:t> </a:t>
            </a:r>
            <a:r>
              <a:rPr lang="en-US" dirty="0" err="1"/>
              <a:t>diretti</a:t>
            </a:r>
            <a:r>
              <a:rPr lang="en-US" dirty="0"/>
              <a:t>, </a:t>
            </a:r>
            <a:r>
              <a:rPr lang="en-US" dirty="0" err="1"/>
              <a:t>il</a:t>
            </a:r>
            <a:r>
              <a:rPr lang="en-US" dirty="0"/>
              <a:t> </a:t>
            </a:r>
            <a:r>
              <a:rPr lang="en-US" dirty="0" err="1"/>
              <a:t>contatto</a:t>
            </a:r>
            <a:r>
              <a:rPr lang="en-US" dirty="0"/>
              <a:t> </a:t>
            </a:r>
            <a:r>
              <a:rPr lang="en-US" dirty="0" err="1"/>
              <a:t>fisico</a:t>
            </a:r>
            <a:r>
              <a:rPr lang="en-US" dirty="0"/>
              <a:t>, </a:t>
            </a:r>
            <a:r>
              <a:rPr lang="en-US" dirty="0" err="1"/>
              <a:t>presentano</a:t>
            </a:r>
            <a:r>
              <a:rPr lang="en-US" dirty="0"/>
              <a:t> </a:t>
            </a:r>
            <a:r>
              <a:rPr lang="en-US" dirty="0" err="1"/>
              <a:t>modi</a:t>
            </a:r>
            <a:r>
              <a:rPr lang="en-US" dirty="0"/>
              <a:t> </a:t>
            </a:r>
            <a:r>
              <a:rPr lang="en-US" dirty="0" err="1"/>
              <a:t>particolari</a:t>
            </a:r>
            <a:r>
              <a:rPr lang="en-US" dirty="0"/>
              <a:t> </a:t>
            </a:r>
            <a:r>
              <a:rPr lang="en-US" dirty="0" err="1"/>
              <a:t>nella</a:t>
            </a:r>
            <a:r>
              <a:rPr lang="en-US" dirty="0"/>
              <a:t> </a:t>
            </a:r>
            <a:r>
              <a:rPr lang="en-US" dirty="0" err="1"/>
              <a:t>espressione</a:t>
            </a:r>
            <a:r>
              <a:rPr lang="en-US" dirty="0"/>
              <a:t> </a:t>
            </a:r>
            <a:r>
              <a:rPr lang="en-US" dirty="0" err="1"/>
              <a:t>verbale</a:t>
            </a:r>
            <a:r>
              <a:rPr lang="en-US" dirty="0"/>
              <a:t>  </a:t>
            </a:r>
            <a:r>
              <a:rPr lang="en-US" dirty="0" err="1"/>
              <a:t>che</a:t>
            </a:r>
            <a:r>
              <a:rPr lang="en-US" dirty="0"/>
              <a:t> non </a:t>
            </a:r>
            <a:r>
              <a:rPr lang="en-US" dirty="0" err="1"/>
              <a:t>si</a:t>
            </a:r>
            <a:r>
              <a:rPr lang="en-US" dirty="0"/>
              <a:t> </a:t>
            </a:r>
            <a:r>
              <a:rPr lang="en-US" dirty="0" err="1"/>
              <a:t>osservano</a:t>
            </a:r>
            <a:r>
              <a:rPr lang="en-US" dirty="0"/>
              <a:t> </a:t>
            </a:r>
            <a:r>
              <a:rPr lang="en-US" dirty="0" err="1"/>
              <a:t>nel</a:t>
            </a:r>
            <a:r>
              <a:rPr lang="en-US" dirty="0"/>
              <a:t> DDAI. </a:t>
            </a:r>
            <a:r>
              <a:rPr lang="it-IT" dirty="0"/>
              <a:t> </a:t>
            </a:r>
            <a:r>
              <a:rPr lang="en-US" dirty="0"/>
              <a:t>­</a:t>
            </a:r>
            <a:endParaRPr lang="it-IT" dirty="0"/>
          </a:p>
        </p:txBody>
      </p:sp>
    </p:spTree>
    <p:extLst>
      <p:ext uri="{BB962C8B-B14F-4D97-AF65-F5344CB8AC3E}">
        <p14:creationId xmlns:p14="http://schemas.microsoft.com/office/powerpoint/2010/main" val="2597899277"/>
      </p:ext>
    </p:extLst>
  </p:cSld>
  <p:clrMapOvr>
    <a:masterClrMapping/>
  </p:clrMapOvr>
</p:sld>
</file>

<file path=ppt/slides/slide16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57158" y="1357298"/>
            <a:ext cx="8229600" cy="5096038"/>
          </a:xfrm>
        </p:spPr>
        <p:txBody>
          <a:bodyPr/>
          <a:lstStyle/>
          <a:p>
            <a:pPr algn="just"/>
            <a:r>
              <a:rPr lang="it-IT" sz="2200" dirty="0"/>
              <a:t>Per fare diagnosi di questo disturbo devono essere presenti nei 12 mesi precedenti </a:t>
            </a:r>
            <a:r>
              <a:rPr lang="it-IT" sz="2200" b="1" dirty="0"/>
              <a:t>3 o più comportamenti che infrangono i diritti degli altri o le principali regole sociali </a:t>
            </a:r>
            <a:r>
              <a:rPr lang="it-IT" sz="2200" dirty="0"/>
              <a:t>dell’età di riferimento.</a:t>
            </a:r>
          </a:p>
          <a:p>
            <a:pPr algn="just">
              <a:buNone/>
            </a:pPr>
            <a:endParaRPr lang="it-IT" sz="2200" dirty="0"/>
          </a:p>
          <a:p>
            <a:pPr algn="just"/>
            <a:r>
              <a:rPr lang="it-IT" sz="2200" dirty="0"/>
              <a:t>Anche negli individui con </a:t>
            </a:r>
            <a:r>
              <a:rPr lang="it-IT" sz="2200" b="1" dirty="0"/>
              <a:t>disturbo esplosivo intermittente </a:t>
            </a:r>
            <a:r>
              <a:rPr lang="it-IT" sz="2200" dirty="0"/>
              <a:t>è presente un’elevata percentuale di aggressioni; tuttavia, si limitano a essere impulsive e non premeditate, e non sono finalizzate al conseguimento di qualche obiettivo tangibile (per es., denaro, potere, intimidazione).</a:t>
            </a:r>
          </a:p>
          <a:p>
            <a:pPr algn="just"/>
            <a:endParaRPr lang="it-IT" sz="2200" dirty="0"/>
          </a:p>
          <a:p>
            <a:pPr algn="just"/>
            <a:r>
              <a:rPr lang="it-IT" sz="2200" dirty="0"/>
              <a:t>Sebbene i bambini con ADHD manifestino spesso un comportamento iperattivo e impulsivo, che può essere dirompente, esso non viola di per sé le norme sociali o i diritti degli altri, e quindi di solito non soddisfa i criteri per il disturbo della condotta. </a:t>
            </a:r>
          </a:p>
          <a:p>
            <a:pPr algn="just"/>
            <a:endParaRPr lang="it-IT" sz="2200" dirty="0"/>
          </a:p>
          <a:p>
            <a:pPr>
              <a:buNone/>
            </a:pPr>
            <a:endParaRPr lang="it-IT" sz="1600" dirty="0"/>
          </a:p>
        </p:txBody>
      </p:sp>
    </p:spTree>
    <p:extLst>
      <p:ext uri="{BB962C8B-B14F-4D97-AF65-F5344CB8AC3E}">
        <p14:creationId xmlns:p14="http://schemas.microsoft.com/office/powerpoint/2010/main" val="3210989314"/>
      </p:ext>
    </p:extLst>
  </p:cSld>
  <p:clrMapOvr>
    <a:masterClrMapping/>
  </p:clrMapOvr>
</p:sld>
</file>

<file path=ppt/slides/slide16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14282" y="1500174"/>
            <a:ext cx="8472518" cy="4625989"/>
          </a:xfrm>
        </p:spPr>
        <p:txBody>
          <a:bodyPr/>
          <a:lstStyle/>
          <a:p>
            <a:pPr algn="just"/>
            <a:r>
              <a:rPr lang="it-IT" sz="2200" dirty="0"/>
              <a:t>Anche le persone con </a:t>
            </a:r>
            <a:r>
              <a:rPr lang="it-IT" sz="2200" b="1" dirty="0"/>
              <a:t>disturbo oppositivo provocatorio </a:t>
            </a:r>
            <a:r>
              <a:rPr lang="it-IT" sz="2200" dirty="0"/>
              <a:t>mettono in atto comportamenti conflittuali nei confronti degli altri e di figure che rappresentano l’autorità (per es., genitori, insegnanti, supervisori del lavoro); tuttavia tali comportamenti sono in genere di natura meno grave rispetto a quelli degli individui con disturbo della condotta e non comprendono l’aggressione a persone o animali, la distruzione di proprietà, furto o frode. </a:t>
            </a:r>
          </a:p>
          <a:p>
            <a:pPr marL="0" indent="0" algn="just">
              <a:buNone/>
            </a:pPr>
            <a:endParaRPr lang="it-IT" sz="2200" dirty="0"/>
          </a:p>
          <a:p>
            <a:pPr marL="365125" indent="0" algn="just">
              <a:buNone/>
            </a:pPr>
            <a:r>
              <a:rPr lang="it-IT" sz="2200" dirty="0"/>
              <a:t>Inoltre, il disturbo oppositivo provocatorio comprende problemi di </a:t>
            </a:r>
            <a:r>
              <a:rPr lang="it-IT" sz="2200" dirty="0" err="1"/>
              <a:t>disregolazione</a:t>
            </a:r>
            <a:r>
              <a:rPr lang="it-IT" sz="2200" dirty="0"/>
              <a:t> emozionale (cioè umore collerico e irritabile) che non sono inclusi nella definizione di disturbo della condotta.</a:t>
            </a:r>
          </a:p>
          <a:p>
            <a:pPr algn="just"/>
            <a:endParaRPr lang="it-IT" sz="2000" dirty="0"/>
          </a:p>
        </p:txBody>
      </p:sp>
    </p:spTree>
    <p:extLst>
      <p:ext uri="{BB962C8B-B14F-4D97-AF65-F5344CB8AC3E}">
        <p14:creationId xmlns:p14="http://schemas.microsoft.com/office/powerpoint/2010/main" val="3660153969"/>
      </p:ext>
    </p:extLst>
  </p:cSld>
  <p:clrMapOvr>
    <a:masterClrMapping/>
  </p:clrMapOvr>
</p:sld>
</file>

<file path=ppt/slides/slide16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57158" y="1500174"/>
            <a:ext cx="8329642" cy="4625989"/>
          </a:xfrm>
        </p:spPr>
        <p:txBody>
          <a:bodyPr>
            <a:normAutofit fontScale="77500" lnSpcReduction="20000"/>
          </a:bodyPr>
          <a:lstStyle/>
          <a:p>
            <a:pPr algn="just"/>
            <a:r>
              <a:rPr lang="it-IT" sz="2800" dirty="0"/>
              <a:t>La prevalenza del disturbo della condotta sembra essere di circa il 4% della popolazione nei i vari paesi.</a:t>
            </a:r>
          </a:p>
          <a:p>
            <a:pPr marL="0" indent="0" algn="just">
              <a:buNone/>
            </a:pPr>
            <a:endParaRPr lang="it-IT" sz="2800" dirty="0"/>
          </a:p>
          <a:p>
            <a:pPr algn="just"/>
            <a:r>
              <a:rPr lang="it-IT" sz="2800" dirty="0"/>
              <a:t>Sembra essere più presente in adolescenza e più elevata tra i maschi che nelle femmine.</a:t>
            </a:r>
          </a:p>
          <a:p>
            <a:pPr marL="0" indent="0" algn="just">
              <a:buNone/>
            </a:pPr>
            <a:endParaRPr lang="it-IT" sz="2800" dirty="0"/>
          </a:p>
          <a:p>
            <a:pPr algn="just"/>
            <a:r>
              <a:rPr lang="it-IT" sz="2800" dirty="0"/>
              <a:t>L’abuso di sostanze è spesso una caratteristica associata, specialmente nelle adolescenti femmine.</a:t>
            </a:r>
          </a:p>
          <a:p>
            <a:pPr marL="0" indent="0" algn="just">
              <a:buNone/>
            </a:pPr>
            <a:endParaRPr lang="it-IT" sz="2800" dirty="0"/>
          </a:p>
          <a:p>
            <a:pPr algn="just"/>
            <a:r>
              <a:rPr lang="it-IT" sz="2800" dirty="0"/>
              <a:t>Possono essere rifiutati dai coetanei, o far parte di un gruppo di coetanei delinquenti. </a:t>
            </a:r>
          </a:p>
          <a:p>
            <a:pPr marL="0" indent="0" algn="just">
              <a:buNone/>
            </a:pPr>
            <a:endParaRPr lang="it-IT" sz="2800" dirty="0"/>
          </a:p>
          <a:p>
            <a:pPr algn="just"/>
            <a:r>
              <a:rPr lang="it-IT" sz="2800" dirty="0"/>
              <a:t>Purtroppo questi pazienti tentano il suicidio con una frequenza maggiore rispetto alle persone senza questa diagnosi.</a:t>
            </a:r>
          </a:p>
          <a:p>
            <a:pPr algn="just"/>
            <a:endParaRPr lang="it-IT" sz="2800" dirty="0"/>
          </a:p>
          <a:p>
            <a:pPr algn="just"/>
            <a:endParaRPr lang="it-IT" dirty="0"/>
          </a:p>
          <a:p>
            <a:pPr algn="just"/>
            <a:endParaRPr lang="it-IT" dirty="0"/>
          </a:p>
        </p:txBody>
      </p:sp>
    </p:spTree>
    <p:extLst>
      <p:ext uri="{BB962C8B-B14F-4D97-AF65-F5344CB8AC3E}">
        <p14:creationId xmlns:p14="http://schemas.microsoft.com/office/powerpoint/2010/main" val="3055588581"/>
      </p:ext>
    </p:extLst>
  </p:cSld>
  <p:clrMapOvr>
    <a:masterClrMapping/>
  </p:clrMapOvr>
</p:sld>
</file>

<file path=ppt/slides/slide16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3"/>
          <p:cNvSpPr>
            <a:spLocks noGrp="1"/>
          </p:cNvSpPr>
          <p:nvPr>
            <p:ph idx="1"/>
          </p:nvPr>
        </p:nvSpPr>
        <p:spPr>
          <a:xfrm>
            <a:off x="357158" y="1285860"/>
            <a:ext cx="8229600" cy="5311492"/>
          </a:xfrm>
        </p:spPr>
        <p:txBody>
          <a:bodyPr/>
          <a:lstStyle/>
          <a:p>
            <a:pPr marL="0" indent="0" algn="just">
              <a:buNone/>
            </a:pPr>
            <a:endParaRPr lang="it-IT" sz="2200" dirty="0"/>
          </a:p>
          <a:p>
            <a:pPr algn="just"/>
            <a:r>
              <a:rPr lang="it-IT" sz="2200" dirty="0"/>
              <a:t>Queste persone possono essere state vittime di abuso fisico o sessuale, rifiutate o trascurate dai genitori (possono vivere in situazioni caratterizzate da pratiche educative incoerenti, discipline molto rigide, o mancanza di controllo).</a:t>
            </a:r>
          </a:p>
          <a:p>
            <a:pPr algn="just"/>
            <a:endParaRPr lang="it-IT" sz="2200" dirty="0"/>
          </a:p>
          <a:p>
            <a:pPr algn="just"/>
            <a:r>
              <a:rPr lang="it-IT" sz="2200" dirty="0"/>
              <a:t>Il disturbo sembra essere più comune nei bambini con genitori che a loro volta presentano disturbo della condotta, da uso di alcol, dell’umore o con una storia di ADHD. </a:t>
            </a:r>
          </a:p>
          <a:p>
            <a:pPr marL="0" indent="0" algn="just">
              <a:buNone/>
            </a:pPr>
            <a:endParaRPr lang="it-IT" sz="2200" dirty="0"/>
          </a:p>
          <a:p>
            <a:pPr algn="just"/>
            <a:r>
              <a:rPr lang="it-IT" sz="2200" dirty="0"/>
              <a:t>Possono avere una storia di criminalità familiare alle spalle.</a:t>
            </a:r>
          </a:p>
          <a:p>
            <a:pPr algn="just"/>
            <a:endParaRPr lang="it-IT" sz="2200" dirty="0"/>
          </a:p>
        </p:txBody>
      </p:sp>
    </p:spTree>
    <p:extLst>
      <p:ext uri="{BB962C8B-B14F-4D97-AF65-F5344CB8AC3E}">
        <p14:creationId xmlns:p14="http://schemas.microsoft.com/office/powerpoint/2010/main" val="2319408495"/>
      </p:ext>
    </p:extLst>
  </p:cSld>
  <p:clrMapOvr>
    <a:masterClrMapping/>
  </p:clrMapOvr>
</p:sld>
</file>

<file path=ppt/slides/slide16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Disturbo antisociale di personalità</a:t>
            </a:r>
          </a:p>
        </p:txBody>
      </p:sp>
      <p:sp>
        <p:nvSpPr>
          <p:cNvPr id="3" name="Segnaposto contenuto 2"/>
          <p:cNvSpPr>
            <a:spLocks noGrp="1"/>
          </p:cNvSpPr>
          <p:nvPr>
            <p:ph idx="1"/>
          </p:nvPr>
        </p:nvSpPr>
        <p:spPr/>
        <p:txBody>
          <a:bodyPr>
            <a:normAutofit/>
          </a:bodyPr>
          <a:lstStyle/>
          <a:p>
            <a:pPr marL="0" indent="0" algn="just">
              <a:buNone/>
            </a:pPr>
            <a:r>
              <a:rPr lang="it-IT" dirty="0"/>
              <a:t>Il disturbo antisociale di personalità è in stretta connessione sia con i disturbi “esternalizzanti” della condotta, sia con i disturbi correlati a sostanze e da dipendenza. </a:t>
            </a:r>
          </a:p>
          <a:p>
            <a:pPr marL="0" indent="0" algn="just">
              <a:buNone/>
            </a:pPr>
            <a:r>
              <a:rPr lang="it-IT" dirty="0"/>
              <a:t>I criteri e le caratteristiche del disturbo antisociale di personalità sono descritti nel capitolo “Disturbi di personalità” del DSM V.</a:t>
            </a:r>
          </a:p>
          <a:p>
            <a:endParaRPr lang="it-IT" dirty="0"/>
          </a:p>
        </p:txBody>
      </p:sp>
    </p:spTree>
    <p:extLst>
      <p:ext uri="{BB962C8B-B14F-4D97-AF65-F5344CB8AC3E}">
        <p14:creationId xmlns:p14="http://schemas.microsoft.com/office/powerpoint/2010/main" val="3954796976"/>
      </p:ext>
    </p:extLst>
  </p:cSld>
  <p:clrMapOvr>
    <a:masterClrMapping/>
  </p:clrMapOvr>
</p:sld>
</file>

<file path=ppt/slides/slide16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it-IT" sz="2400" dirty="0"/>
              <a:t>Piromania </a:t>
            </a:r>
            <a:br>
              <a:rPr lang="it-IT" sz="2400" dirty="0"/>
            </a:br>
            <a:r>
              <a:rPr lang="it-IT" sz="2400" dirty="0"/>
              <a:t> </a:t>
            </a:r>
            <a:endParaRPr dirty="0"/>
          </a:p>
        </p:txBody>
      </p:sp>
      <p:sp>
        <p:nvSpPr>
          <p:cNvPr id="8" name="Sottotitolo 7"/>
          <p:cNvSpPr>
            <a:spLocks noGrp="1"/>
          </p:cNvSpPr>
          <p:nvPr>
            <p:ph type="subTitle" idx="1"/>
          </p:nvPr>
        </p:nvSpPr>
        <p:spPr/>
        <p:txBody>
          <a:bodyPr/>
          <a:lstStyle/>
          <a:p>
            <a:pPr eaLnBrk="1" hangingPunct="1">
              <a:defRPr/>
            </a:pPr>
            <a:r>
              <a:rPr lang="it-IT" dirty="0"/>
              <a:t>Lezione 65 -3</a:t>
            </a:r>
          </a:p>
        </p:txBody>
      </p:sp>
    </p:spTree>
    <p:extLst>
      <p:ext uri="{BB962C8B-B14F-4D97-AF65-F5344CB8AC3E}">
        <p14:creationId xmlns:p14="http://schemas.microsoft.com/office/powerpoint/2010/main" val="139875354"/>
      </p:ext>
    </p:extLst>
  </p:cSld>
  <p:clrMapOvr>
    <a:masterClrMapping/>
  </p:clrMapOvr>
</p:sld>
</file>

<file path=ppt/slides/slide16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57158" y="2293402"/>
            <a:ext cx="8329642" cy="2143710"/>
          </a:xfrm>
        </p:spPr>
        <p:txBody>
          <a:bodyPr>
            <a:normAutofit fontScale="92500" lnSpcReduction="10000"/>
          </a:bodyPr>
          <a:lstStyle/>
          <a:p>
            <a:pPr marL="0" indent="0" algn="just">
              <a:buNone/>
            </a:pPr>
            <a:r>
              <a:rPr lang="it-IT" sz="2800" dirty="0"/>
              <a:t>IL PIROMANE DAL PUNTO DI VISTA CLINICO HA UNA </a:t>
            </a:r>
            <a:r>
              <a:rPr lang="it-IT" sz="2800" u="sng" dirty="0"/>
              <a:t>FISSAZIONE PER IL FUOCO </a:t>
            </a:r>
            <a:r>
              <a:rPr lang="it-IT" sz="2800" dirty="0"/>
              <a:t>CHE SPESSO </a:t>
            </a:r>
            <a:r>
              <a:rPr lang="it-IT" sz="2800" u="sng" dirty="0"/>
              <a:t>SI ATTUA CON L'ACCENSIONE DELIBERATA E INTENZIONALE DI INCENDI.</a:t>
            </a:r>
          </a:p>
          <a:p>
            <a:pPr algn="just">
              <a:buNone/>
            </a:pPr>
            <a:endParaRPr lang="it-IT" sz="2800" dirty="0"/>
          </a:p>
          <a:p>
            <a:pPr>
              <a:buNone/>
            </a:pPr>
            <a:r>
              <a:rPr lang="it-IT" sz="2800" dirty="0"/>
              <a:t> </a:t>
            </a:r>
          </a:p>
        </p:txBody>
      </p:sp>
      <p:sp>
        <p:nvSpPr>
          <p:cNvPr id="3" name="Titolo 2"/>
          <p:cNvSpPr>
            <a:spLocks noGrp="1"/>
          </p:cNvSpPr>
          <p:nvPr>
            <p:ph type="title"/>
          </p:nvPr>
        </p:nvSpPr>
        <p:spPr>
          <a:xfrm>
            <a:off x="457200" y="1285860"/>
            <a:ext cx="8258204" cy="428628"/>
          </a:xfrm>
        </p:spPr>
        <p:txBody>
          <a:bodyPr>
            <a:normAutofit fontScale="90000"/>
          </a:bodyPr>
          <a:lstStyle/>
          <a:p>
            <a:pPr algn="ctr"/>
            <a:r>
              <a:rPr lang="it-IT" dirty="0"/>
              <a:t>PIROMANIA</a:t>
            </a:r>
          </a:p>
        </p:txBody>
      </p:sp>
    </p:spTree>
    <p:extLst>
      <p:ext uri="{BB962C8B-B14F-4D97-AF65-F5344CB8AC3E}">
        <p14:creationId xmlns:p14="http://schemas.microsoft.com/office/powerpoint/2010/main" val="900828586"/>
      </p:ext>
    </p:extLst>
  </p:cSld>
  <p:clrMapOvr>
    <a:masterClrMapping/>
  </p:clrMapOvr>
</p:sld>
</file>

<file path=ppt/slides/slide16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57158" y="1285860"/>
            <a:ext cx="8329642" cy="4840303"/>
          </a:xfrm>
        </p:spPr>
        <p:txBody>
          <a:bodyPr>
            <a:normAutofit lnSpcReduction="10000"/>
          </a:bodyPr>
          <a:lstStyle/>
          <a:p>
            <a:pPr marL="266700" indent="-266700" algn="just">
              <a:buFont typeface="+mj-lt"/>
              <a:buAutoNum type="arabicPeriod"/>
            </a:pPr>
            <a:r>
              <a:rPr lang="it-IT" sz="2000" dirty="0"/>
              <a:t>Gli individui con tale disturbo provano </a:t>
            </a:r>
            <a:r>
              <a:rPr lang="it-IT" sz="2000" b="1" dirty="0"/>
              <a:t>tensione o eccitazione emotiva prima dell’atto e gratificazione o sollievo dopo</a:t>
            </a:r>
            <a:r>
              <a:rPr lang="it-IT" sz="2000" dirty="0"/>
              <a:t>: agiscono per il proprio bene, senza nessuna altra motivazione.</a:t>
            </a:r>
          </a:p>
          <a:p>
            <a:pPr marL="266700" indent="-266700" algn="just">
              <a:buFont typeface="+mj-lt"/>
              <a:buAutoNum type="arabicPeriod"/>
            </a:pPr>
            <a:endParaRPr lang="it-IT" sz="2000" dirty="0"/>
          </a:p>
          <a:p>
            <a:pPr marL="266700" indent="-266700" algn="just">
              <a:buFont typeface="+mj-lt"/>
              <a:buAutoNum type="arabicPeriod"/>
            </a:pPr>
            <a:r>
              <a:rPr lang="it-IT" sz="2000" dirty="0"/>
              <a:t>Sono affascinati, interessati, incuriositi o </a:t>
            </a:r>
            <a:r>
              <a:rPr lang="it-IT" sz="2000" b="1" dirty="0"/>
              <a:t>attratti dal fuoco </a:t>
            </a:r>
            <a:r>
              <a:rPr lang="it-IT" sz="2000" dirty="0"/>
              <a:t>e dai suoi contesti situazionali (per es., attrezzature, usi, conseguenze).</a:t>
            </a:r>
          </a:p>
          <a:p>
            <a:pPr marL="266700" indent="-266700" algn="just">
              <a:buFont typeface="+mj-lt"/>
              <a:buAutoNum type="arabicPeriod"/>
            </a:pPr>
            <a:endParaRPr lang="it-IT" sz="2000" dirty="0"/>
          </a:p>
          <a:p>
            <a:pPr marL="266700" indent="-266700" algn="just">
              <a:buFont typeface="+mj-lt"/>
              <a:buAutoNum type="arabicPeriod"/>
            </a:pPr>
            <a:r>
              <a:rPr lang="it-IT" sz="2000" dirty="0"/>
              <a:t>Provano piacere, gratificazione o sollievo quando viene appiccato il fuoco o quando assistono o partecipano ai momenti successivi.</a:t>
            </a:r>
          </a:p>
          <a:p>
            <a:pPr marL="0" indent="0" algn="just">
              <a:buNone/>
            </a:pPr>
            <a:endParaRPr lang="it-IT" sz="2000" dirty="0"/>
          </a:p>
          <a:p>
            <a:pPr marL="266700" indent="-266700" algn="just">
              <a:buFont typeface="+mj-lt"/>
              <a:buAutoNum type="arabicPeriod"/>
            </a:pPr>
            <a:r>
              <a:rPr lang="it-IT" sz="2000" dirty="0"/>
              <a:t>Sono spesso osservatori abituali degli incendi che scoppiano nelle loro vicinanze e possono lanciare falsi allarmi.</a:t>
            </a:r>
          </a:p>
          <a:p>
            <a:pPr marL="0" indent="0" algn="just">
              <a:buNone/>
            </a:pPr>
            <a:endParaRPr lang="it-IT" sz="2000" dirty="0"/>
          </a:p>
          <a:p>
            <a:pPr marL="266700" indent="-266700" algn="just">
              <a:buFont typeface="+mj-lt"/>
              <a:buAutoNum type="arabicPeriod"/>
            </a:pPr>
            <a:r>
              <a:rPr lang="it-IT" sz="2000" dirty="0"/>
              <a:t>Possono passare il proprio tempo nella caserma dei pompieri, accendere il fuoco per unirsi a loro o perfino diventare essi stessi pompieri.</a:t>
            </a:r>
          </a:p>
        </p:txBody>
      </p:sp>
    </p:spTree>
    <p:extLst>
      <p:ext uri="{BB962C8B-B14F-4D97-AF65-F5344CB8AC3E}">
        <p14:creationId xmlns:p14="http://schemas.microsoft.com/office/powerpoint/2010/main" val="1727767488"/>
      </p:ext>
    </p:extLst>
  </p:cSld>
  <p:clrMapOvr>
    <a:masterClrMapping/>
  </p:clrMapOvr>
</p:sld>
</file>

<file path=ppt/slides/slide16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ctr"/>
            <a:endParaRPr lang="it-IT" dirty="0"/>
          </a:p>
          <a:p>
            <a:pPr algn="ctr"/>
            <a:endParaRPr lang="it-IT" dirty="0"/>
          </a:p>
          <a:p>
            <a:pPr algn="ctr">
              <a:buNone/>
            </a:pPr>
            <a:r>
              <a:rPr lang="it-IT" dirty="0"/>
              <a:t>DIAGNOSI DIFFERENZIALE</a:t>
            </a:r>
          </a:p>
          <a:p>
            <a:pPr algn="ctr">
              <a:buNone/>
            </a:pPr>
            <a:r>
              <a:rPr lang="it-IT" dirty="0"/>
              <a:t>Piromania</a:t>
            </a:r>
          </a:p>
        </p:txBody>
      </p:sp>
    </p:spTree>
    <p:extLst>
      <p:ext uri="{BB962C8B-B14F-4D97-AF65-F5344CB8AC3E}">
        <p14:creationId xmlns:p14="http://schemas.microsoft.com/office/powerpoint/2010/main" val="1144040055"/>
      </p:ext>
    </p:extLst>
  </p:cSld>
  <p:clrMapOvr>
    <a:masterClrMapping/>
  </p:clrMapOvr>
</p:sld>
</file>

<file path=ppt/slides/slide16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14282" y="1571612"/>
            <a:ext cx="8472518" cy="4554551"/>
          </a:xfrm>
        </p:spPr>
        <p:txBody>
          <a:bodyPr/>
          <a:lstStyle/>
          <a:p>
            <a:pPr algn="just"/>
            <a:r>
              <a:rPr lang="it-IT" sz="2200" dirty="0"/>
              <a:t>Per poter fare diagnosi di piromania è importante escludere altre motivazioni che spingono ad accendere un fuoco: ad esempio, un incendio può essere provocato intenzionalmente a scopo di lucro, sabotaggio o vendetta; per occultare un crimine; per fare una dichiarazione politica (un atto di terrorismo o di protesta), o per attirare l’attenzione o ricevere dei riconoscimenti (appiccare il fuoco per poi dare l’allarme ed evitare disgrazie). </a:t>
            </a:r>
          </a:p>
          <a:p>
            <a:pPr algn="just"/>
            <a:endParaRPr lang="it-IT" sz="2200" dirty="0"/>
          </a:p>
          <a:p>
            <a:pPr algn="just"/>
            <a:r>
              <a:rPr lang="it-IT" sz="2200" dirty="0"/>
              <a:t>Nell'infanzia, ad esempio, l’appiccare il fuoco può anche verificarsi come parte della sperimentazione che accompagna lo sviluppo (per es., giocando con fiammiferi o accendini).</a:t>
            </a:r>
          </a:p>
          <a:p>
            <a:pPr>
              <a:buNone/>
            </a:pPr>
            <a:endParaRPr lang="it-IT" dirty="0"/>
          </a:p>
          <a:p>
            <a:pPr>
              <a:buNone/>
            </a:pPr>
            <a:endParaRPr lang="it-IT" dirty="0"/>
          </a:p>
        </p:txBody>
      </p:sp>
    </p:spTree>
    <p:extLst>
      <p:ext uri="{BB962C8B-B14F-4D97-AF65-F5344CB8AC3E}">
        <p14:creationId xmlns:p14="http://schemas.microsoft.com/office/powerpoint/2010/main" val="931505577"/>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 </a:t>
            </a:r>
            <a:r>
              <a:rPr lang="en-US" b="1" dirty="0" err="1"/>
              <a:t>Disturbo</a:t>
            </a:r>
            <a:r>
              <a:rPr lang="en-US" b="1" dirty="0"/>
              <a:t> da disregolazione </a:t>
            </a:r>
            <a:r>
              <a:rPr lang="en-US" b="1" dirty="0" err="1"/>
              <a:t>dell'umore</a:t>
            </a:r>
            <a:r>
              <a:rPr lang="en-US" b="1" dirty="0"/>
              <a:t> </a:t>
            </a:r>
            <a:r>
              <a:rPr lang="en-US" b="1" dirty="0" err="1"/>
              <a:t>dirompente</a:t>
            </a:r>
            <a:r>
              <a:rPr lang="en-US" b="1" dirty="0"/>
              <a:t> (</a:t>
            </a:r>
            <a:r>
              <a:rPr lang="en-US" b="1" dirty="0" err="1"/>
              <a:t>depressione</a:t>
            </a:r>
            <a:r>
              <a:rPr lang="en-US" b="1" dirty="0"/>
              <a:t> </a:t>
            </a:r>
            <a:r>
              <a:rPr lang="en-US" b="1" dirty="0" err="1"/>
              <a:t>dei</a:t>
            </a:r>
            <a:r>
              <a:rPr lang="en-US" b="1" dirty="0"/>
              <a:t> bambini). </a:t>
            </a:r>
            <a:r>
              <a:rPr lang="en-US" dirty="0" err="1"/>
              <a:t>Anche</a:t>
            </a:r>
            <a:r>
              <a:rPr lang="en-US" dirty="0"/>
              <a:t> se </a:t>
            </a:r>
            <a:r>
              <a:rPr lang="en-US" dirty="0" err="1"/>
              <a:t>questi</a:t>
            </a:r>
            <a:r>
              <a:rPr lang="en-US" dirty="0"/>
              <a:t> bambini </a:t>
            </a:r>
            <a:r>
              <a:rPr lang="en-US" dirty="0" err="1"/>
              <a:t>sono</a:t>
            </a:r>
            <a:r>
              <a:rPr lang="en-US" dirty="0"/>
              <a:t> </a:t>
            </a:r>
            <a:r>
              <a:rPr lang="en-US" dirty="0" err="1"/>
              <a:t>irritbili</a:t>
            </a:r>
            <a:r>
              <a:rPr lang="en-US" dirty="0"/>
              <a:t> è non </a:t>
            </a:r>
            <a:r>
              <a:rPr lang="en-US" dirty="0" err="1"/>
              <a:t>tollerano</a:t>
            </a:r>
            <a:r>
              <a:rPr lang="en-US" dirty="0"/>
              <a:t> la </a:t>
            </a:r>
            <a:r>
              <a:rPr lang="en-US" dirty="0" err="1"/>
              <a:t>frustrazione</a:t>
            </a:r>
            <a:r>
              <a:rPr lang="en-US" dirty="0"/>
              <a:t>, non </a:t>
            </a:r>
            <a:r>
              <a:rPr lang="en-US" dirty="0" err="1"/>
              <a:t>preseentano</a:t>
            </a:r>
            <a:r>
              <a:rPr lang="en-US" dirty="0"/>
              <a:t> </a:t>
            </a:r>
            <a:r>
              <a:rPr lang="en-US" dirty="0" err="1"/>
              <a:t>però</a:t>
            </a:r>
            <a:r>
              <a:rPr lang="en-US" dirty="0"/>
              <a:t> la </a:t>
            </a:r>
            <a:r>
              <a:rPr lang="en-US" dirty="0" err="1"/>
              <a:t>mancanza</a:t>
            </a:r>
            <a:r>
              <a:rPr lang="en-US" dirty="0"/>
              <a:t> di </a:t>
            </a:r>
            <a:r>
              <a:rPr lang="en-US" dirty="0" err="1"/>
              <a:t>capacità</a:t>
            </a:r>
            <a:r>
              <a:rPr lang="en-US" dirty="0"/>
              <a:t> di </a:t>
            </a:r>
            <a:r>
              <a:rPr lang="en-US" dirty="0" err="1"/>
              <a:t>attenzione</a:t>
            </a:r>
            <a:r>
              <a:rPr lang="en-US" dirty="0"/>
              <a:t> e la </a:t>
            </a:r>
            <a:r>
              <a:rPr lang="en-US" dirty="0" err="1"/>
              <a:t>impulsività</a:t>
            </a:r>
            <a:r>
              <a:rPr lang="en-US" dirty="0"/>
              <a:t> </a:t>
            </a:r>
            <a:r>
              <a:rPr lang="en-US" dirty="0" err="1"/>
              <a:t>tipiche</a:t>
            </a:r>
            <a:r>
              <a:rPr lang="en-US" dirty="0"/>
              <a:t> </a:t>
            </a:r>
            <a:r>
              <a:rPr lang="en-US" dirty="0" err="1"/>
              <a:t>dei</a:t>
            </a:r>
            <a:r>
              <a:rPr lang="en-US" dirty="0"/>
              <a:t> bambini con DDAI.  </a:t>
            </a:r>
            <a:r>
              <a:rPr lang="it-IT" dirty="0"/>
              <a:t> </a:t>
            </a:r>
            <a:r>
              <a:rPr lang="en-US" dirty="0"/>
              <a:t> </a:t>
            </a:r>
            <a:endParaRPr lang="it-IT" dirty="0"/>
          </a:p>
        </p:txBody>
      </p:sp>
    </p:spTree>
    <p:extLst>
      <p:ext uri="{BB962C8B-B14F-4D97-AF65-F5344CB8AC3E}">
        <p14:creationId xmlns:p14="http://schemas.microsoft.com/office/powerpoint/2010/main" val="1879158050"/>
      </p:ext>
    </p:extLst>
  </p:cSld>
  <p:clrMapOvr>
    <a:masterClrMapping/>
  </p:clrMapOvr>
</p:sld>
</file>

<file path=ppt/slides/slide16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57158" y="1500174"/>
            <a:ext cx="8229600" cy="4268799"/>
          </a:xfrm>
        </p:spPr>
        <p:txBody>
          <a:bodyPr/>
          <a:lstStyle/>
          <a:p>
            <a:pPr algn="just"/>
            <a:r>
              <a:rPr lang="it-IT" sz="2200" dirty="0"/>
              <a:t>La diagnosi non viene posta se il comportamento del piromane si verifica come parte del disturbo della condotta, di un episodio maniacale o del disturbo antisociale di personalità, oppure se si verifica in conseguenza di un delirio o un’allucinazione (per es., nella schizofrenia) o è attribuibile agli effetti fisiologici di un’altra condizione medica (per es., epilessia). </a:t>
            </a:r>
          </a:p>
          <a:p>
            <a:pPr algn="just"/>
            <a:endParaRPr lang="it-IT" sz="2200" dirty="0"/>
          </a:p>
          <a:p>
            <a:pPr algn="just"/>
            <a:r>
              <a:rPr lang="it-IT" sz="2200" dirty="0"/>
              <a:t>La diagnosi di piromania non dovrebbe essere posta anche quando l’incendio dipende dall’alterazione di giudizio associata a disturbo </a:t>
            </a:r>
            <a:r>
              <a:rPr lang="it-IT" sz="2200" dirty="0" err="1"/>
              <a:t>neurocognitivo</a:t>
            </a:r>
            <a:r>
              <a:rPr lang="it-IT" sz="2200" dirty="0"/>
              <a:t> maggiore, disabilità intellettiva o intossicazione da sostanze.</a:t>
            </a:r>
          </a:p>
          <a:p>
            <a:endParaRPr lang="it-IT" dirty="0"/>
          </a:p>
        </p:txBody>
      </p:sp>
    </p:spTree>
    <p:extLst>
      <p:ext uri="{BB962C8B-B14F-4D97-AF65-F5344CB8AC3E}">
        <p14:creationId xmlns:p14="http://schemas.microsoft.com/office/powerpoint/2010/main" val="524202898"/>
      </p:ext>
    </p:extLst>
  </p:cSld>
  <p:clrMapOvr>
    <a:masterClrMapping/>
  </p:clrMapOvr>
</p:sld>
</file>

<file path=ppt/slides/slide16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57158" y="1428736"/>
            <a:ext cx="8329642" cy="4697427"/>
          </a:xfrm>
        </p:spPr>
        <p:txBody>
          <a:bodyPr>
            <a:normAutofit lnSpcReduction="10000"/>
          </a:bodyPr>
          <a:lstStyle/>
          <a:p>
            <a:pPr algn="just">
              <a:buFont typeface="Arial"/>
              <a:buChar char="•"/>
            </a:pPr>
            <a:r>
              <a:rPr lang="it-IT" sz="2200" dirty="0"/>
              <a:t>La prevalenza della piromania nella popolazione non è nota, infatti la diagnosi primaria di piromania sembra essere molto rara. </a:t>
            </a:r>
          </a:p>
          <a:p>
            <a:pPr algn="just">
              <a:buFont typeface="Arial"/>
              <a:buChar char="•"/>
            </a:pPr>
            <a:r>
              <a:rPr lang="it-IT" sz="2200" dirty="0"/>
              <a:t>Insorge molto più frequentemente nei maschi, specie in quelli con scarse capacità sociali e difficoltà di apprendimento.</a:t>
            </a:r>
            <a:endParaRPr lang="it-IT" sz="2000" dirty="0"/>
          </a:p>
          <a:p>
            <a:pPr>
              <a:buFont typeface="Arial"/>
              <a:buChar char="•"/>
            </a:pPr>
            <a:r>
              <a:rPr lang="it-IT" sz="2200" dirty="0"/>
              <a:t>Non vi sono dati sufficienti per stabilire l’età tipica d’esordio.</a:t>
            </a:r>
          </a:p>
          <a:p>
            <a:pPr>
              <a:buFont typeface="Arial"/>
              <a:buChar char="•"/>
            </a:pPr>
            <a:r>
              <a:rPr lang="it-IT" sz="2200" dirty="0"/>
              <a:t>Negli individui con piromania, i casi di appiccamento del fuoco sono episodici e possono avere una frequenza fluttuante. </a:t>
            </a:r>
          </a:p>
          <a:p>
            <a:pPr algn="just">
              <a:buFont typeface="Arial"/>
              <a:buChar char="•"/>
            </a:pPr>
            <a:r>
              <a:rPr lang="it-IT" sz="2200" dirty="0"/>
              <a:t>Spesso le persone con piromania possono presentare anche disturbi da uso di sostanze, disturbo da gioco d’azzardo, disturbi depressivi e bipolari e altri disturbi da comportamento dirompente, del controllo degli impulsi e della condotta.</a:t>
            </a:r>
          </a:p>
          <a:p>
            <a:pPr algn="just">
              <a:buFont typeface="Arial"/>
              <a:buChar char="•"/>
            </a:pPr>
            <a:r>
              <a:rPr lang="it-IT" sz="2200" dirty="0"/>
              <a:t>L’appiccamento giovanile del fuoco è di solito associato a disturbo della condotta, disturbo da deficit di attenzione/iperattività o a un disturbo dell’adattamento. </a:t>
            </a:r>
          </a:p>
          <a:p>
            <a:pPr>
              <a:buFont typeface="Arial"/>
              <a:buChar char="•"/>
            </a:pPr>
            <a:endParaRPr lang="it-IT" sz="2200" dirty="0"/>
          </a:p>
          <a:p>
            <a:pPr>
              <a:buNone/>
            </a:pPr>
            <a:endParaRPr lang="it-IT" sz="2000" dirty="0"/>
          </a:p>
          <a:p>
            <a:pPr>
              <a:buNone/>
            </a:pPr>
            <a:endParaRPr lang="it-IT" sz="2000" dirty="0"/>
          </a:p>
          <a:p>
            <a:pPr>
              <a:buNone/>
            </a:pPr>
            <a:endParaRPr lang="it-IT" sz="2000" dirty="0"/>
          </a:p>
          <a:p>
            <a:pPr>
              <a:buNone/>
            </a:pPr>
            <a:endParaRPr lang="it-IT" dirty="0"/>
          </a:p>
        </p:txBody>
      </p:sp>
    </p:spTree>
    <p:extLst>
      <p:ext uri="{BB962C8B-B14F-4D97-AF65-F5344CB8AC3E}">
        <p14:creationId xmlns:p14="http://schemas.microsoft.com/office/powerpoint/2010/main" val="3591258999"/>
      </p:ext>
    </p:extLst>
  </p:cSld>
  <p:clrMapOvr>
    <a:masterClrMapping/>
  </p:clrMapOvr>
</p:sld>
</file>

<file path=ppt/slides/slide16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it-IT" sz="2400" dirty="0"/>
              <a:t>Cleptomania </a:t>
            </a:r>
            <a:br>
              <a:rPr lang="it-IT" sz="2400" dirty="0"/>
            </a:br>
            <a:r>
              <a:rPr lang="it-IT" sz="2400" dirty="0"/>
              <a:t> </a:t>
            </a:r>
            <a:endParaRPr dirty="0"/>
          </a:p>
        </p:txBody>
      </p:sp>
      <p:sp>
        <p:nvSpPr>
          <p:cNvPr id="8" name="Sottotitolo 7"/>
          <p:cNvSpPr>
            <a:spLocks noGrp="1"/>
          </p:cNvSpPr>
          <p:nvPr>
            <p:ph type="subTitle" idx="1"/>
          </p:nvPr>
        </p:nvSpPr>
        <p:spPr/>
        <p:txBody>
          <a:bodyPr/>
          <a:lstStyle/>
          <a:p>
            <a:pPr eaLnBrk="1" hangingPunct="1">
              <a:defRPr/>
            </a:pPr>
            <a:r>
              <a:rPr lang="it-IT" dirty="0"/>
              <a:t>Lezione 65 -4</a:t>
            </a:r>
          </a:p>
        </p:txBody>
      </p:sp>
    </p:spTree>
    <p:extLst>
      <p:ext uri="{BB962C8B-B14F-4D97-AF65-F5344CB8AC3E}">
        <p14:creationId xmlns:p14="http://schemas.microsoft.com/office/powerpoint/2010/main" val="1725092713"/>
      </p:ext>
    </p:extLst>
  </p:cSld>
  <p:clrMapOvr>
    <a:masterClrMapping/>
  </p:clrMapOvr>
</p:sld>
</file>

<file path=ppt/slides/slide16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0" indent="0" algn="just">
              <a:buNone/>
            </a:pPr>
            <a:r>
              <a:rPr lang="it-IT" dirty="0"/>
              <a:t>LA CARATTERISTICA FONDAMENTALE DELLA CLEPTOMANIA È LA </a:t>
            </a:r>
            <a:r>
              <a:rPr lang="it-IT" u="sng" dirty="0"/>
              <a:t>RICORRENTE INCAPACITÀ DI RESISTERE ALL’IMPULSO DI RUBARE OGGETTI.</a:t>
            </a:r>
          </a:p>
          <a:p>
            <a:endParaRPr lang="it-IT" dirty="0"/>
          </a:p>
        </p:txBody>
      </p:sp>
      <p:sp>
        <p:nvSpPr>
          <p:cNvPr id="3" name="Titolo 2"/>
          <p:cNvSpPr>
            <a:spLocks noGrp="1"/>
          </p:cNvSpPr>
          <p:nvPr>
            <p:ph type="title"/>
          </p:nvPr>
        </p:nvSpPr>
        <p:spPr/>
        <p:txBody>
          <a:bodyPr/>
          <a:lstStyle/>
          <a:p>
            <a:pPr algn="ctr"/>
            <a:r>
              <a:rPr lang="it-IT" dirty="0"/>
              <a:t>CLEPTOMANIA</a:t>
            </a:r>
          </a:p>
        </p:txBody>
      </p:sp>
    </p:spTree>
    <p:extLst>
      <p:ext uri="{BB962C8B-B14F-4D97-AF65-F5344CB8AC3E}">
        <p14:creationId xmlns:p14="http://schemas.microsoft.com/office/powerpoint/2010/main" val="2034609408"/>
      </p:ext>
    </p:extLst>
  </p:cSld>
  <p:clrMapOvr>
    <a:masterClrMapping/>
  </p:clrMapOvr>
</p:sld>
</file>

<file path=ppt/slides/slide16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28596" y="1357298"/>
            <a:ext cx="8258204" cy="4768865"/>
          </a:xfrm>
        </p:spPr>
        <p:txBody>
          <a:bodyPr>
            <a:normAutofit lnSpcReduction="10000"/>
          </a:bodyPr>
          <a:lstStyle/>
          <a:p>
            <a:pPr marL="355600" indent="-355600" algn="just">
              <a:buFont typeface="+mj-lt"/>
              <a:buAutoNum type="arabicPeriod"/>
            </a:pPr>
            <a:r>
              <a:rPr lang="it-IT" sz="2200" dirty="0"/>
              <a:t>Prima del furto l’individuo </a:t>
            </a:r>
            <a:r>
              <a:rPr lang="it-IT" sz="2200" b="1" dirty="0"/>
              <a:t>avverte una crescente sensazione soggettiva di tensione e dopo averlo commesso, prova piacere</a:t>
            </a:r>
            <a:r>
              <a:rPr lang="it-IT" sz="2200" dirty="0"/>
              <a:t>, gratificazione o sollievo.</a:t>
            </a:r>
          </a:p>
          <a:p>
            <a:pPr marL="355600" indent="-355600" algn="just">
              <a:buFont typeface="+mj-lt"/>
              <a:buAutoNum type="arabicPeriod"/>
            </a:pPr>
            <a:r>
              <a:rPr lang="it-IT" sz="2200" dirty="0"/>
              <a:t>Il furto non viene commesso per il valore economico degli oggetti o per esprimere rabbia o vendetta.</a:t>
            </a:r>
          </a:p>
          <a:p>
            <a:pPr marL="355600" indent="-355600" algn="just">
              <a:buFont typeface="+mj-lt"/>
              <a:buAutoNum type="arabicPeriod"/>
            </a:pPr>
            <a:r>
              <a:rPr lang="it-IT" sz="2200" dirty="0"/>
              <a:t>Gli </a:t>
            </a:r>
            <a:r>
              <a:rPr lang="it-IT" sz="2200" b="1" dirty="0"/>
              <a:t>oggetti</a:t>
            </a:r>
            <a:r>
              <a:rPr lang="it-IT" sz="2200" dirty="0"/>
              <a:t> </a:t>
            </a:r>
            <a:r>
              <a:rPr lang="it-IT" sz="2200" b="1" dirty="0"/>
              <a:t>rubati</a:t>
            </a:r>
            <a:r>
              <a:rPr lang="it-IT" sz="2200" dirty="0"/>
              <a:t> sono tipicamente </a:t>
            </a:r>
            <a:r>
              <a:rPr lang="it-IT" sz="2200" b="1" dirty="0"/>
              <a:t>di scarso valore </a:t>
            </a:r>
            <a:r>
              <a:rPr lang="it-IT" sz="2200" dirty="0"/>
              <a:t>per l’individuo tanto che spesso li getta.</a:t>
            </a:r>
          </a:p>
          <a:p>
            <a:pPr marL="355600" indent="-355600" algn="just">
              <a:buFont typeface="+mj-lt"/>
              <a:buAutoNum type="arabicPeriod"/>
            </a:pPr>
            <a:r>
              <a:rPr lang="it-IT" sz="2200" dirty="0"/>
              <a:t>Il furto è compiuto senza l’assistenza o l’aiuto da parte di altre persone.</a:t>
            </a:r>
          </a:p>
          <a:p>
            <a:pPr marL="355600" indent="-355600" algn="just">
              <a:buFont typeface="+mj-lt"/>
              <a:buAutoNum type="arabicPeriod"/>
            </a:pPr>
            <a:r>
              <a:rPr lang="it-IT" sz="2200" dirty="0"/>
              <a:t>Occasionalmente l’individuo può ammucchiare gli oggetti rubati o restituirli di nascosto. </a:t>
            </a:r>
          </a:p>
          <a:p>
            <a:pPr marL="355600" indent="-355600" algn="just">
              <a:buFont typeface="+mj-lt"/>
              <a:buAutoNum type="arabicPeriod"/>
            </a:pPr>
            <a:r>
              <a:rPr lang="it-IT" sz="2200" dirty="0"/>
              <a:t>I pazienti di solito non programmano i furti; li compiono nonostante il timore di essere arrestati e il senso di colpa per averli commessi.</a:t>
            </a:r>
          </a:p>
          <a:p>
            <a:endParaRPr lang="it-IT" sz="2000" dirty="0"/>
          </a:p>
        </p:txBody>
      </p:sp>
    </p:spTree>
    <p:extLst>
      <p:ext uri="{BB962C8B-B14F-4D97-AF65-F5344CB8AC3E}">
        <p14:creationId xmlns:p14="http://schemas.microsoft.com/office/powerpoint/2010/main" val="889629014"/>
      </p:ext>
    </p:extLst>
  </p:cSld>
  <p:clrMapOvr>
    <a:masterClrMapping/>
  </p:clrMapOvr>
</p:sld>
</file>

<file path=ppt/slides/slide16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57158" y="1571612"/>
            <a:ext cx="8229600" cy="4268799"/>
          </a:xfrm>
        </p:spPr>
        <p:txBody>
          <a:bodyPr/>
          <a:lstStyle/>
          <a:p>
            <a:pPr algn="ctr"/>
            <a:endParaRPr lang="it-IT" dirty="0"/>
          </a:p>
          <a:p>
            <a:pPr algn="ctr"/>
            <a:endParaRPr lang="it-IT" dirty="0"/>
          </a:p>
          <a:p>
            <a:pPr algn="ctr">
              <a:buNone/>
            </a:pPr>
            <a:r>
              <a:rPr lang="it-IT" sz="3600" dirty="0"/>
              <a:t>DIAGNOSI DIFFERENZIALE</a:t>
            </a:r>
          </a:p>
          <a:p>
            <a:pPr algn="ctr">
              <a:buNone/>
            </a:pPr>
            <a:r>
              <a:rPr lang="it-IT" sz="3600" dirty="0"/>
              <a:t>Cleptomania</a:t>
            </a:r>
          </a:p>
        </p:txBody>
      </p:sp>
    </p:spTree>
    <p:extLst>
      <p:ext uri="{BB962C8B-B14F-4D97-AF65-F5344CB8AC3E}">
        <p14:creationId xmlns:p14="http://schemas.microsoft.com/office/powerpoint/2010/main" val="1975760412"/>
      </p:ext>
    </p:extLst>
  </p:cSld>
  <p:clrMapOvr>
    <a:masterClrMapping/>
  </p:clrMapOvr>
</p:sld>
</file>

<file path=ppt/slides/slide16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14282" y="1428736"/>
            <a:ext cx="8472518" cy="4697427"/>
          </a:xfrm>
        </p:spPr>
        <p:txBody>
          <a:bodyPr>
            <a:normAutofit lnSpcReduction="10000"/>
          </a:bodyPr>
          <a:lstStyle/>
          <a:p>
            <a:pPr algn="just"/>
            <a:r>
              <a:rPr lang="it-IT" sz="2200" dirty="0"/>
              <a:t>La cleptomania si distingue dai comuni furti commessi nei negozi o altrove perché questi sono motivati in base all’utilità dell’oggetto o al suo valore economico. Alcuni individui, specie adolescenti, possono anche rubare come sfida, come atto di ribellione o come rito di passaggio. </a:t>
            </a:r>
          </a:p>
          <a:p>
            <a:pPr marL="0" indent="0" algn="just">
              <a:buNone/>
            </a:pPr>
            <a:endParaRPr lang="it-IT" sz="2200" dirty="0"/>
          </a:p>
          <a:p>
            <a:pPr algn="just"/>
            <a:r>
              <a:rPr lang="it-IT" sz="2200" dirty="0"/>
              <a:t>Anche gli individui con disturbo antisociale di personalità e disturbo della condotta possono commettere tali atti, ma si inseriscono all’interno di un quadro più ampio di comportamenti antisociali.</a:t>
            </a:r>
          </a:p>
          <a:p>
            <a:pPr marL="0" indent="0" algn="just">
              <a:buNone/>
            </a:pPr>
            <a:endParaRPr lang="it-IT" sz="2200" dirty="0"/>
          </a:p>
          <a:p>
            <a:pPr algn="just"/>
            <a:r>
              <a:rPr lang="it-IT" sz="2200" dirty="0"/>
              <a:t>La cleptomania dovrebbe essere distinta dai furti involontari che possono avvenire durante un episodio maniacale, in risposta a deliri o allucinazioni (come, per es., nella schizofrenia) o come conseguenza di un disturbo </a:t>
            </a:r>
            <a:r>
              <a:rPr lang="it-IT" sz="2200" dirty="0" err="1"/>
              <a:t>neurocognitivo</a:t>
            </a:r>
            <a:r>
              <a:rPr lang="it-IT" sz="2200" dirty="0"/>
              <a:t> maggiore.</a:t>
            </a:r>
          </a:p>
        </p:txBody>
      </p:sp>
    </p:spTree>
    <p:extLst>
      <p:ext uri="{BB962C8B-B14F-4D97-AF65-F5344CB8AC3E}">
        <p14:creationId xmlns:p14="http://schemas.microsoft.com/office/powerpoint/2010/main" val="2877791559"/>
      </p:ext>
    </p:extLst>
  </p:cSld>
  <p:clrMapOvr>
    <a:masterClrMapping/>
  </p:clrMapOvr>
</p:sld>
</file>

<file path=ppt/slides/slide16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1357298"/>
            <a:ext cx="8429684" cy="4857784"/>
          </a:xfrm>
        </p:spPr>
        <p:txBody>
          <a:bodyPr>
            <a:normAutofit fontScale="25000" lnSpcReduction="20000"/>
          </a:bodyPr>
          <a:lstStyle/>
          <a:p>
            <a:pPr algn="just">
              <a:lnSpc>
                <a:spcPct val="120000"/>
              </a:lnSpc>
            </a:pPr>
            <a:r>
              <a:rPr lang="it-IT" sz="8800" dirty="0"/>
              <a:t>La cleptomania nella popolazione generale è </a:t>
            </a:r>
            <a:r>
              <a:rPr lang="it-IT" sz="8800" b="1" dirty="0"/>
              <a:t>molto rara </a:t>
            </a:r>
            <a:r>
              <a:rPr lang="it-IT" sz="8800" dirty="0"/>
              <a:t>ed è tre volte più presente nelle femmine che nei maschi.</a:t>
            </a:r>
          </a:p>
          <a:p>
            <a:pPr algn="just">
              <a:buNone/>
            </a:pPr>
            <a:endParaRPr lang="it-IT" sz="8800" dirty="0"/>
          </a:p>
          <a:p>
            <a:pPr algn="just">
              <a:lnSpc>
                <a:spcPct val="120000"/>
              </a:lnSpc>
            </a:pPr>
            <a:r>
              <a:rPr lang="it-IT" sz="8800" dirty="0"/>
              <a:t>Non esistono studi controllati sulle famiglie di tali pazienti.</a:t>
            </a:r>
          </a:p>
          <a:p>
            <a:pPr>
              <a:buNone/>
            </a:pPr>
            <a:endParaRPr lang="it-IT" sz="8800" b="1" dirty="0"/>
          </a:p>
          <a:p>
            <a:pPr algn="just"/>
            <a:r>
              <a:rPr lang="it-IT" sz="8800" dirty="0"/>
              <a:t>L’età di insorgenza della cleptomania è variabile, ma spesso ha inizio in adolescenza.</a:t>
            </a:r>
          </a:p>
          <a:p>
            <a:pPr marL="0" indent="0" algn="just">
              <a:lnSpc>
                <a:spcPct val="120000"/>
              </a:lnSpc>
              <a:buNone/>
            </a:pPr>
            <a:endParaRPr lang="it-IT" sz="8800" dirty="0"/>
          </a:p>
          <a:p>
            <a:pPr algn="just">
              <a:lnSpc>
                <a:spcPct val="120000"/>
              </a:lnSpc>
            </a:pPr>
            <a:r>
              <a:rPr lang="it-IT" sz="8800" dirty="0"/>
              <a:t>Tuttavia si è visto come i parenti di primo grado possano presentare in maniera più elevata il disturbo ossessivo-compulsivo.</a:t>
            </a:r>
          </a:p>
          <a:p>
            <a:pPr marL="0" indent="0" algn="just">
              <a:lnSpc>
                <a:spcPct val="120000"/>
              </a:lnSpc>
              <a:buNone/>
            </a:pPr>
            <a:endParaRPr lang="it-IT" sz="8800" dirty="0"/>
          </a:p>
          <a:p>
            <a:pPr algn="just">
              <a:lnSpc>
                <a:spcPct val="120000"/>
              </a:lnSpc>
            </a:pPr>
            <a:r>
              <a:rPr lang="it-IT" sz="8800" dirty="0"/>
              <a:t>Tra i parenti meno prossimi invece si parla di una maggiore presenza di disturbi da uso di sostanze.</a:t>
            </a:r>
          </a:p>
          <a:p>
            <a:endParaRPr lang="it-IT" sz="7200" dirty="0"/>
          </a:p>
        </p:txBody>
      </p:sp>
    </p:spTree>
    <p:extLst>
      <p:ext uri="{BB962C8B-B14F-4D97-AF65-F5344CB8AC3E}">
        <p14:creationId xmlns:p14="http://schemas.microsoft.com/office/powerpoint/2010/main" val="3888533055"/>
      </p:ext>
    </p:extLst>
  </p:cSld>
  <p:clrMapOvr>
    <a:masterClrMapping/>
  </p:clrMapOvr>
</p:sld>
</file>

<file path=ppt/slides/slide16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28596" y="1571612"/>
            <a:ext cx="8258204" cy="4554551"/>
          </a:xfrm>
        </p:spPr>
        <p:txBody>
          <a:bodyPr/>
          <a:lstStyle/>
          <a:p>
            <a:pPr marL="0" indent="0" algn="just">
              <a:buNone/>
            </a:pPr>
            <a:endParaRPr lang="it-IT" sz="2400" dirty="0"/>
          </a:p>
          <a:p>
            <a:pPr algn="just"/>
            <a:r>
              <a:rPr lang="it-IT" sz="2200" dirty="0"/>
              <a:t>Sembra possano svilupparsi tre decorsi tipici: </a:t>
            </a:r>
            <a:r>
              <a:rPr lang="it-IT" sz="2200" b="1" dirty="0"/>
              <a:t>sporadico </a:t>
            </a:r>
            <a:r>
              <a:rPr lang="it-IT" sz="2200" dirty="0"/>
              <a:t>con brevi episodi e lunghi periodi di remissione; </a:t>
            </a:r>
            <a:r>
              <a:rPr lang="it-IT" sz="2200" b="1" dirty="0"/>
              <a:t>episodico</a:t>
            </a:r>
            <a:r>
              <a:rPr lang="it-IT" sz="2200" dirty="0"/>
              <a:t> con lunghi periodi di furti e altri di remissione;</a:t>
            </a:r>
            <a:r>
              <a:rPr lang="it-IT" sz="2200" b="1" dirty="0"/>
              <a:t> cronico </a:t>
            </a:r>
            <a:r>
              <a:rPr lang="it-IT" sz="2200" dirty="0"/>
              <a:t>con qualche grado di fluttuazione. </a:t>
            </a:r>
          </a:p>
          <a:p>
            <a:pPr algn="just"/>
            <a:r>
              <a:rPr lang="it-IT" sz="2200" dirty="0"/>
              <a:t>Il disturbo può continuare per anni, nonostante le numerose condanne per furti.</a:t>
            </a:r>
          </a:p>
          <a:p>
            <a:pPr algn="just"/>
            <a:r>
              <a:rPr lang="it-IT" sz="2200" dirty="0"/>
              <a:t>La cleptomania può essere associata all’acquisto compulsivo e a disturbi dell’umore, disturbi d’ansia, disturbi dell’alimentazione disturbi della personalità, disturbi da uso di sostanze (specie disturbo da uso di alcol) e ad altri disturbi da comportamento dirompente, del controllo degli impulsi e della condotta.</a:t>
            </a:r>
          </a:p>
          <a:p>
            <a:pPr algn="just"/>
            <a:endParaRPr lang="it-IT" sz="2200" dirty="0"/>
          </a:p>
          <a:p>
            <a:pPr>
              <a:buNone/>
            </a:pPr>
            <a:endParaRPr lang="it-IT" sz="2200" dirty="0"/>
          </a:p>
          <a:p>
            <a:endParaRPr lang="it-IT" sz="2200" dirty="0"/>
          </a:p>
          <a:p>
            <a:endParaRPr lang="it-IT" sz="2200" dirty="0"/>
          </a:p>
        </p:txBody>
      </p:sp>
    </p:spTree>
    <p:extLst>
      <p:ext uri="{BB962C8B-B14F-4D97-AF65-F5344CB8AC3E}">
        <p14:creationId xmlns:p14="http://schemas.microsoft.com/office/powerpoint/2010/main" val="4042654617"/>
      </p:ext>
    </p:extLst>
  </p:cSld>
  <p:clrMapOvr>
    <a:masterClrMapping/>
  </p:clrMapOvr>
</p:sld>
</file>

<file path=ppt/slides/slide16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it-IT" sz="2400" dirty="0"/>
              <a:t>Altri disturbi dirompenti</a:t>
            </a:r>
            <a:br>
              <a:rPr lang="it-IT" sz="2400" dirty="0"/>
            </a:br>
            <a:r>
              <a:rPr lang="it-IT" sz="2400" dirty="0"/>
              <a:t> </a:t>
            </a:r>
            <a:endParaRPr dirty="0"/>
          </a:p>
        </p:txBody>
      </p:sp>
      <p:sp>
        <p:nvSpPr>
          <p:cNvPr id="8" name="Sottotitolo 7"/>
          <p:cNvSpPr>
            <a:spLocks noGrp="1"/>
          </p:cNvSpPr>
          <p:nvPr>
            <p:ph type="subTitle" idx="1"/>
          </p:nvPr>
        </p:nvSpPr>
        <p:spPr/>
        <p:txBody>
          <a:bodyPr/>
          <a:lstStyle/>
          <a:p>
            <a:pPr eaLnBrk="1" hangingPunct="1">
              <a:defRPr/>
            </a:pPr>
            <a:endParaRPr lang="it-IT" dirty="0"/>
          </a:p>
        </p:txBody>
      </p:sp>
    </p:spTree>
    <p:extLst>
      <p:ext uri="{BB962C8B-B14F-4D97-AF65-F5344CB8AC3E}">
        <p14:creationId xmlns:p14="http://schemas.microsoft.com/office/powerpoint/2010/main" val="3539053238"/>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 </a:t>
            </a:r>
          </a:p>
        </p:txBody>
      </p:sp>
      <p:sp>
        <p:nvSpPr>
          <p:cNvPr id="3" name="Segnaposto contenuto 2"/>
          <p:cNvSpPr>
            <a:spLocks noGrp="1"/>
          </p:cNvSpPr>
          <p:nvPr>
            <p:ph idx="1"/>
          </p:nvPr>
        </p:nvSpPr>
        <p:spPr/>
        <p:txBody>
          <a:bodyPr>
            <a:normAutofit fontScale="85000" lnSpcReduction="20000"/>
          </a:bodyPr>
          <a:lstStyle/>
          <a:p>
            <a:pPr marL="0" indent="0">
              <a:buNone/>
            </a:pPr>
            <a:r>
              <a:rPr lang="en-US" b="1" dirty="0" err="1"/>
              <a:t>Disturbo</a:t>
            </a:r>
            <a:r>
              <a:rPr lang="en-US" b="1" dirty="0"/>
              <a:t> </a:t>
            </a:r>
            <a:r>
              <a:rPr lang="en-US" b="1" dirty="0" err="1"/>
              <a:t>oppositivo</a:t>
            </a:r>
            <a:r>
              <a:rPr lang="en-US" b="1" dirty="0"/>
              <a:t> </a:t>
            </a:r>
            <a:r>
              <a:rPr lang="en-US" b="1" dirty="0" err="1"/>
              <a:t>provocatorio</a:t>
            </a:r>
            <a:r>
              <a:rPr lang="en-US" dirty="0"/>
              <a:t>. In </a:t>
            </a:r>
            <a:r>
              <a:rPr lang="en-US" dirty="0" err="1"/>
              <a:t>caso</a:t>
            </a:r>
            <a:r>
              <a:rPr lang="en-US" dirty="0"/>
              <a:t> di </a:t>
            </a:r>
            <a:r>
              <a:rPr lang="en-US" dirty="0" err="1"/>
              <a:t>disturbo</a:t>
            </a:r>
            <a:r>
              <a:rPr lang="en-US" dirty="0"/>
              <a:t> </a:t>
            </a:r>
            <a:r>
              <a:rPr lang="en-US" dirty="0" err="1"/>
              <a:t>oppositivo</a:t>
            </a:r>
            <a:r>
              <a:rPr lang="en-US" dirty="0"/>
              <a:t> </a:t>
            </a:r>
            <a:r>
              <a:rPr lang="en-US" dirty="0" err="1"/>
              <a:t>provocatorio</a:t>
            </a:r>
            <a:r>
              <a:rPr lang="en-US" dirty="0"/>
              <a:t> I bambini </a:t>
            </a:r>
            <a:r>
              <a:rPr lang="en-US" dirty="0" err="1"/>
              <a:t>possono</a:t>
            </a:r>
            <a:r>
              <a:rPr lang="en-US" dirty="0"/>
              <a:t> </a:t>
            </a:r>
            <a:r>
              <a:rPr lang="en-US" dirty="0" err="1"/>
              <a:t>rifiutarsi</a:t>
            </a:r>
            <a:r>
              <a:rPr lang="en-US" dirty="0"/>
              <a:t> di fare I </a:t>
            </a:r>
            <a:r>
              <a:rPr lang="en-US" dirty="0" err="1"/>
              <a:t>compiti</a:t>
            </a:r>
            <a:r>
              <a:rPr lang="en-US" dirty="0"/>
              <a:t>, </a:t>
            </a:r>
            <a:r>
              <a:rPr lang="en-US" dirty="0" err="1"/>
              <a:t>proprio</a:t>
            </a:r>
            <a:r>
              <a:rPr lang="en-US" dirty="0"/>
              <a:t> come </a:t>
            </a:r>
            <a:r>
              <a:rPr lang="en-US" dirty="0" err="1"/>
              <a:t>quelli</a:t>
            </a:r>
            <a:r>
              <a:rPr lang="en-US" dirty="0"/>
              <a:t> </a:t>
            </a:r>
            <a:r>
              <a:rPr lang="en-US" dirty="0" err="1"/>
              <a:t>affetti</a:t>
            </a:r>
            <a:r>
              <a:rPr lang="en-US" dirty="0"/>
              <a:t> da DDAI, ma </a:t>
            </a:r>
            <a:r>
              <a:rPr lang="en-US" dirty="0" err="1"/>
              <a:t>il</a:t>
            </a:r>
            <a:r>
              <a:rPr lang="en-US" dirty="0"/>
              <a:t>  </a:t>
            </a:r>
            <a:r>
              <a:rPr lang="en-US" dirty="0" err="1"/>
              <a:t>loro</a:t>
            </a:r>
            <a:r>
              <a:rPr lang="en-US" dirty="0"/>
              <a:t> </a:t>
            </a:r>
            <a:r>
              <a:rPr lang="en-US" dirty="0" err="1"/>
              <a:t>comportamento</a:t>
            </a:r>
            <a:r>
              <a:rPr lang="en-US" dirty="0"/>
              <a:t> è </a:t>
            </a:r>
            <a:r>
              <a:rPr lang="en-US" dirty="0" err="1"/>
              <a:t>caratterizzato</a:t>
            </a:r>
            <a:r>
              <a:rPr lang="en-US" dirty="0"/>
              <a:t> da </a:t>
            </a:r>
            <a:r>
              <a:rPr lang="en-US" dirty="0" err="1"/>
              <a:t>negativita</a:t>
            </a:r>
            <a:r>
              <a:rPr lang="en-US" dirty="0"/>
              <a:t>, </a:t>
            </a:r>
            <a:r>
              <a:rPr lang="en-US" dirty="0" err="1"/>
              <a:t>ostilita</a:t>
            </a:r>
            <a:r>
              <a:rPr lang="en-US" dirty="0"/>
              <a:t> e </a:t>
            </a:r>
            <a:r>
              <a:rPr lang="en-US" dirty="0" err="1"/>
              <a:t>provocatorieta</a:t>
            </a:r>
            <a:r>
              <a:rPr lang="en-US" dirty="0"/>
              <a:t>. </a:t>
            </a:r>
            <a:r>
              <a:rPr lang="en-US" dirty="0" err="1"/>
              <a:t>Quindi</a:t>
            </a:r>
            <a:r>
              <a:rPr lang="en-US" dirty="0"/>
              <a:t> </a:t>
            </a:r>
            <a:r>
              <a:rPr lang="en-US" dirty="0" err="1"/>
              <a:t>si</a:t>
            </a:r>
            <a:r>
              <a:rPr lang="en-US" dirty="0"/>
              <a:t> </a:t>
            </a:r>
            <a:r>
              <a:rPr lang="en-US" dirty="0" err="1"/>
              <a:t>rifiutano</a:t>
            </a:r>
            <a:r>
              <a:rPr lang="en-US" dirty="0"/>
              <a:t> di </a:t>
            </a:r>
            <a:r>
              <a:rPr lang="en-US" dirty="0" err="1"/>
              <a:t>collaborare</a:t>
            </a:r>
            <a:r>
              <a:rPr lang="en-US" dirty="0"/>
              <a:t> e di </a:t>
            </a:r>
            <a:r>
              <a:rPr lang="en-US" dirty="0" err="1"/>
              <a:t>obbidire</a:t>
            </a:r>
            <a:r>
              <a:rPr lang="en-US" dirty="0"/>
              <a:t>, di </a:t>
            </a:r>
            <a:r>
              <a:rPr lang="en-US" dirty="0" err="1"/>
              <a:t>sottostare</a:t>
            </a:r>
            <a:r>
              <a:rPr lang="en-US" dirty="0"/>
              <a:t> </a:t>
            </a:r>
            <a:r>
              <a:rPr lang="en-US" dirty="0" err="1"/>
              <a:t>alle</a:t>
            </a:r>
            <a:r>
              <a:rPr lang="en-US" dirty="0"/>
              <a:t> </a:t>
            </a:r>
            <a:r>
              <a:rPr lang="en-US" dirty="0" err="1"/>
              <a:t>regole</a:t>
            </a:r>
            <a:r>
              <a:rPr lang="en-US" dirty="0"/>
              <a:t>, ma non </a:t>
            </a:r>
            <a:r>
              <a:rPr lang="en-US" dirty="0" err="1"/>
              <a:t>manifestano</a:t>
            </a:r>
            <a:r>
              <a:rPr lang="en-US" dirty="0"/>
              <a:t> la </a:t>
            </a:r>
            <a:r>
              <a:rPr lang="en-US" dirty="0" err="1"/>
              <a:t>incapacità</a:t>
            </a:r>
            <a:r>
              <a:rPr lang="en-US" dirty="0"/>
              <a:t> di </a:t>
            </a:r>
            <a:r>
              <a:rPr lang="en-US" dirty="0" err="1"/>
              <a:t>concentrazione</a:t>
            </a:r>
            <a:r>
              <a:rPr lang="en-US" dirty="0"/>
              <a:t>, la </a:t>
            </a:r>
            <a:r>
              <a:rPr lang="en-US" dirty="0" err="1"/>
              <a:t>dimenticanza</a:t>
            </a:r>
            <a:r>
              <a:rPr lang="en-US" dirty="0"/>
              <a:t> </a:t>
            </a:r>
            <a:r>
              <a:rPr lang="en-US" dirty="0" err="1"/>
              <a:t>delle</a:t>
            </a:r>
            <a:r>
              <a:rPr lang="en-US" dirty="0"/>
              <a:t> </a:t>
            </a:r>
            <a:r>
              <a:rPr lang="en-US" dirty="0" err="1"/>
              <a:t>istruzioni</a:t>
            </a:r>
            <a:r>
              <a:rPr lang="en-US" dirty="0"/>
              <a:t> e  </a:t>
            </a:r>
            <a:r>
              <a:rPr lang="en-US" dirty="0" err="1"/>
              <a:t>l'im­pulsivita</a:t>
            </a:r>
            <a:r>
              <a:rPr lang="en-US" dirty="0"/>
              <a:t> </a:t>
            </a:r>
            <a:r>
              <a:rPr lang="en-US" dirty="0" err="1"/>
              <a:t>presenti</a:t>
            </a:r>
            <a:r>
              <a:rPr lang="en-US" dirty="0"/>
              <a:t> </a:t>
            </a:r>
            <a:r>
              <a:rPr lang="en-US" dirty="0" err="1"/>
              <a:t>negli</a:t>
            </a:r>
            <a:r>
              <a:rPr lang="en-US" dirty="0"/>
              <a:t> </a:t>
            </a:r>
            <a:r>
              <a:rPr lang="en-US" dirty="0" err="1"/>
              <a:t>individui</a:t>
            </a:r>
            <a:r>
              <a:rPr lang="en-US" dirty="0"/>
              <a:t> con DDAI. </a:t>
            </a:r>
            <a:r>
              <a:rPr lang="en-US" dirty="0" err="1"/>
              <a:t>Alcune</a:t>
            </a:r>
            <a:r>
              <a:rPr lang="en-US" dirty="0"/>
              <a:t> </a:t>
            </a:r>
            <a:r>
              <a:rPr lang="en-US" dirty="0" err="1"/>
              <a:t>persone</a:t>
            </a:r>
            <a:r>
              <a:rPr lang="en-US" dirty="0"/>
              <a:t> con DDAI </a:t>
            </a:r>
            <a:r>
              <a:rPr lang="en-US" dirty="0" err="1"/>
              <a:t>possono</a:t>
            </a:r>
            <a:r>
              <a:rPr lang="en-US" dirty="0"/>
              <a:t> </a:t>
            </a:r>
            <a:r>
              <a:rPr lang="en-US" dirty="0" err="1"/>
              <a:t>comunque</a:t>
            </a:r>
            <a:r>
              <a:rPr lang="en-US" dirty="0"/>
              <a:t>  </a:t>
            </a:r>
            <a:r>
              <a:rPr lang="en-US" dirty="0" err="1"/>
              <a:t>sviluppare</a:t>
            </a:r>
            <a:r>
              <a:rPr lang="en-US" dirty="0"/>
              <a:t> </a:t>
            </a:r>
            <a:r>
              <a:rPr lang="en-US" dirty="0" err="1"/>
              <a:t>atteggiamenti</a:t>
            </a:r>
            <a:r>
              <a:rPr lang="en-US" dirty="0"/>
              <a:t> </a:t>
            </a:r>
            <a:r>
              <a:rPr lang="en-US" dirty="0" err="1"/>
              <a:t>oppositivi</a:t>
            </a:r>
            <a:r>
              <a:rPr lang="en-US" dirty="0"/>
              <a:t> </a:t>
            </a:r>
            <a:r>
              <a:rPr lang="en-US" dirty="0" err="1"/>
              <a:t>quando</a:t>
            </a:r>
            <a:r>
              <a:rPr lang="en-US" dirty="0"/>
              <a:t> </a:t>
            </a:r>
            <a:r>
              <a:rPr lang="en-US" dirty="0" err="1"/>
              <a:t>si</a:t>
            </a:r>
            <a:r>
              <a:rPr lang="en-US" dirty="0"/>
              <a:t> </a:t>
            </a:r>
            <a:r>
              <a:rPr lang="en-US" dirty="0" err="1"/>
              <a:t>rendono</a:t>
            </a:r>
            <a:r>
              <a:rPr lang="en-US" dirty="0"/>
              <a:t> </a:t>
            </a:r>
            <a:r>
              <a:rPr lang="en-US" dirty="0" err="1"/>
              <a:t>conto</a:t>
            </a:r>
            <a:r>
              <a:rPr lang="en-US" dirty="0"/>
              <a:t> di non </a:t>
            </a:r>
            <a:r>
              <a:rPr lang="en-US" dirty="0" err="1"/>
              <a:t>riuscire</a:t>
            </a:r>
            <a:r>
              <a:rPr lang="en-US" dirty="0"/>
              <a:t> </a:t>
            </a:r>
            <a:r>
              <a:rPr lang="en-US" dirty="0" err="1"/>
              <a:t>nei</a:t>
            </a:r>
            <a:r>
              <a:rPr lang="en-US" dirty="0"/>
              <a:t> </a:t>
            </a:r>
            <a:r>
              <a:rPr lang="en-US" dirty="0" err="1"/>
              <a:t>compiti</a:t>
            </a:r>
            <a:r>
              <a:rPr lang="en-US" dirty="0"/>
              <a:t> </a:t>
            </a:r>
            <a:r>
              <a:rPr lang="en-US" dirty="0" err="1"/>
              <a:t>che</a:t>
            </a:r>
            <a:r>
              <a:rPr lang="en-US" dirty="0"/>
              <a:t> </a:t>
            </a:r>
            <a:r>
              <a:rPr lang="en-US" dirty="0" err="1"/>
              <a:t>gli</a:t>
            </a:r>
            <a:r>
              <a:rPr lang="en-US" dirty="0"/>
              <a:t> </a:t>
            </a:r>
            <a:r>
              <a:rPr lang="en-US" dirty="0" err="1"/>
              <a:t>vengono</a:t>
            </a:r>
            <a:r>
              <a:rPr lang="en-US" dirty="0"/>
              <a:t> </a:t>
            </a:r>
            <a:r>
              <a:rPr lang="en-US" dirty="0" err="1"/>
              <a:t>proposti</a:t>
            </a:r>
            <a:r>
              <a:rPr lang="en-US" dirty="0"/>
              <a:t>.  </a:t>
            </a:r>
            <a:endParaRPr lang="it-IT" dirty="0"/>
          </a:p>
        </p:txBody>
      </p:sp>
    </p:spTree>
    <p:extLst>
      <p:ext uri="{BB962C8B-B14F-4D97-AF65-F5344CB8AC3E}">
        <p14:creationId xmlns:p14="http://schemas.microsoft.com/office/powerpoint/2010/main" val="1337382448"/>
      </p:ext>
    </p:extLst>
  </p:cSld>
  <p:clrMapOvr>
    <a:masterClrMapping/>
  </p:clrMapOvr>
</p:sld>
</file>

<file path=ppt/slides/slide16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1428736"/>
            <a:ext cx="8429684" cy="4714908"/>
          </a:xfrm>
        </p:spPr>
        <p:txBody>
          <a:bodyPr>
            <a:noAutofit/>
          </a:bodyPr>
          <a:lstStyle/>
          <a:p>
            <a:pPr marL="0" indent="0" algn="just">
              <a:buNone/>
            </a:pPr>
            <a:r>
              <a:rPr lang="it-IT" sz="2800" dirty="0"/>
              <a:t>QUESTE CATEGORIE SI APPLICANO ALLE MANIFESTAZIONI IN CUI PREDOMINANO I SINTOMI CARATTERISTICI DI UN DISTURBO DA COMPORTAMENTO DIROMPENTE, DEL CONTROLLO DEGLI IMPULSI E DELLA CONDOTTA, CHE CAUSANO DISAGIO CLINICAMENTE SIGNIFICATIVO O COMPROMISSIONE DEL FUNZIONAMENTO IN AMBITO SOCIALE, LAVORATIVO O IN ALTRE AREE IMPORTANTI, MA CHE </a:t>
            </a:r>
            <a:r>
              <a:rPr lang="it-IT" sz="2800" u="sng" dirty="0"/>
              <a:t>NON SODDISFANO PIENAMENTE I CRITERI PER UNO QUALSIASI DEI DISTURBI</a:t>
            </a:r>
            <a:r>
              <a:rPr lang="it-IT" sz="2800" dirty="0"/>
              <a:t> PRECEDENTEMENTE DESCRITTI.</a:t>
            </a:r>
          </a:p>
          <a:p>
            <a:pPr algn="just"/>
            <a:endParaRPr lang="it-IT" sz="2800" dirty="0"/>
          </a:p>
        </p:txBody>
      </p:sp>
    </p:spTree>
    <p:extLst>
      <p:ext uri="{BB962C8B-B14F-4D97-AF65-F5344CB8AC3E}">
        <p14:creationId xmlns:p14="http://schemas.microsoft.com/office/powerpoint/2010/main" val="4065860079"/>
      </p:ext>
    </p:extLst>
  </p:cSld>
  <p:clrMapOvr>
    <a:masterClrMapping/>
  </p:clrMapOvr>
</p:sld>
</file>

<file path=ppt/slides/slide16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Con altra specificazione: il clinico sceglie di comunicare la ragione specifica per cui la manifestazione non soddisfa i criteri.</a:t>
            </a:r>
          </a:p>
          <a:p>
            <a:r>
              <a:rPr lang="it-IT" dirty="0"/>
              <a:t>Senza specificazione: il clinico sceglie di non specificare la ragione per cui la manifestazione non soddisfa i criteri.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56136053"/>
      </p:ext>
    </p:extLst>
  </p:cSld>
  <p:clrMapOvr>
    <a:masterClrMapping/>
  </p:clrMapOvr>
</p:sld>
</file>

<file path=ppt/slides/slide16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Ossessivo Compulsivo e disturbi correlati</a:t>
            </a:r>
          </a:p>
        </p:txBody>
      </p:sp>
      <p:sp>
        <p:nvSpPr>
          <p:cNvPr id="3" name="Sottotitolo 2"/>
          <p:cNvSpPr>
            <a:spLocks noGrp="1"/>
          </p:cNvSpPr>
          <p:nvPr>
            <p:ph type="subTitle" idx="1"/>
          </p:nvPr>
        </p:nvSpPr>
        <p:spPr/>
        <p:txBody>
          <a:bodyPr/>
          <a:lstStyle/>
          <a:p>
            <a:r>
              <a:rPr lang="it-IT" dirty="0"/>
              <a:t>Lezione 66 - 1</a:t>
            </a:r>
          </a:p>
        </p:txBody>
      </p:sp>
    </p:spTree>
    <p:extLst>
      <p:ext uri="{BB962C8B-B14F-4D97-AF65-F5344CB8AC3E}">
        <p14:creationId xmlns:p14="http://schemas.microsoft.com/office/powerpoint/2010/main" val="760178584"/>
      </p:ext>
    </p:extLst>
  </p:cSld>
  <p:clrMapOvr>
    <a:masterClrMapping/>
  </p:clrMapOvr>
</p:sld>
</file>

<file path=ppt/slides/slide16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Fino alla precedente edizione del DSM, il disturbo Ossessivo Compulsivo DOC era uno dei disturbi di ansia.</a:t>
            </a:r>
          </a:p>
          <a:p>
            <a:r>
              <a:rPr lang="it-IT" sz="2400" dirty="0"/>
              <a:t>In effetti il DOC e le patologie correlate sono caratterizzate da alti livelli di ansia, ma c’è molto di più.</a:t>
            </a:r>
          </a:p>
          <a:p>
            <a:r>
              <a:rPr lang="it-IT" sz="2400" dirty="0"/>
              <a:t>Le patologie assimilate al DOC sono disturbi caratterizzati da una condizione di continui dubbi e di bisogno di controllo.</a:t>
            </a:r>
          </a:p>
          <a:p>
            <a:r>
              <a:rPr lang="it-IT" sz="2400" dirty="0"/>
              <a:t>Follia del dubbio era il nome dato da antichi psichiatri francesi al DOC</a:t>
            </a:r>
          </a:p>
          <a:p>
            <a:r>
              <a:rPr lang="it-IT" sz="24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15810084"/>
      </p:ext>
    </p:extLst>
  </p:cSld>
  <p:clrMapOvr>
    <a:masterClrMapping/>
  </p:clrMapOvr>
</p:sld>
</file>

<file path=ppt/slides/slide16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A distinguere il DOC e patologie correlate dai disturbi di ansia concorrono molti aspetti:</a:t>
            </a:r>
          </a:p>
          <a:p>
            <a:r>
              <a:rPr lang="it-IT" sz="2800" dirty="0"/>
              <a:t>Il DOC e disturbi correlati non traggono vantaggio dall’uso di ansiolitici, mostrano qualche beneficio (non enorme) dal trattamento con antidepressivi serotoninergici eventualmente associato a piccole dosi di neurolettici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48921376"/>
      </p:ext>
    </p:extLst>
  </p:cSld>
  <p:clrMapOvr>
    <a:masterClrMapping/>
  </p:clrMapOvr>
</p:sld>
</file>

<file path=ppt/slides/slide16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Anche la psicoterapia è in generale più complessa rispetto a quella dei disturbi di ansia e richiede accorgimenti particolari</a:t>
            </a:r>
          </a:p>
          <a:p>
            <a:r>
              <a:rPr lang="it-IT" sz="2800" dirty="0"/>
              <a:t>Nel DOC si nota una importante predisposizione genetica, anche se le esperienze di vita sono certamente importanti per determinarne la emergenza.</a:t>
            </a:r>
          </a:p>
          <a:p>
            <a:r>
              <a:rPr lang="it-IT" sz="2800" dirty="0" err="1"/>
              <a:t>Nol</a:t>
            </a:r>
            <a:r>
              <a:rPr lang="it-IT" sz="2800" dirty="0"/>
              <a:t> DOC e disturbi correlati sono spesso </a:t>
            </a:r>
            <a:r>
              <a:rPr lang="it-IT" sz="2800" dirty="0" err="1"/>
              <a:t>copresenti</a:t>
            </a:r>
            <a:r>
              <a:rPr lang="it-IT" sz="2800" dirty="0"/>
              <a:t> disturbi depressivi</a:t>
            </a:r>
          </a:p>
          <a:p>
            <a:endParaRPr lang="it-IT" sz="2800"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32407947"/>
      </p:ext>
    </p:extLst>
  </p:cSld>
  <p:clrMapOvr>
    <a:masterClrMapping/>
  </p:clrMapOvr>
</p:sld>
</file>

<file path=ppt/slides/slide16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Nello spettro dei disturbi Ossessivi e disturbi correlati, sono confluiti disturbi che in precedenza erano ricompresi in altri raggruppamenti.</a:t>
            </a:r>
          </a:p>
          <a:p>
            <a:r>
              <a:rPr lang="it-IT" sz="2400" dirty="0"/>
              <a:t>La dismorfofobia, o disturbo da dismorfismo corporeo prima era ricompreso nei disturbi somatoformi.</a:t>
            </a:r>
          </a:p>
          <a:p>
            <a:r>
              <a:rPr lang="it-IT" sz="2400" dirty="0"/>
              <a:t>La tricotillomania in precedenze era ricompresa tra i disturbi da discontrollo degli impulsi</a:t>
            </a:r>
          </a:p>
          <a:p>
            <a:r>
              <a:rPr lang="it-IT" sz="2400" dirty="0"/>
              <a:t>Il disturbo da accumulo ed il disturbo da stuzzicamento della pelle prima non erano previsti come patologie a se stanti</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71914637"/>
      </p:ext>
    </p:extLst>
  </p:cSld>
  <p:clrMapOvr>
    <a:masterClrMapping/>
  </p:clrMapOvr>
</p:sld>
</file>

<file path=ppt/slides/slide16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Categoria diagnostica (1)</a:t>
            </a:r>
          </a:p>
        </p:txBody>
      </p:sp>
      <p:sp>
        <p:nvSpPr>
          <p:cNvPr id="3" name="Segnaposto contenuto 2"/>
          <p:cNvSpPr>
            <a:spLocks noGrp="1"/>
          </p:cNvSpPr>
          <p:nvPr>
            <p:ph idx="1"/>
          </p:nvPr>
        </p:nvSpPr>
        <p:spPr/>
        <p:txBody>
          <a:bodyPr>
            <a:normAutofit fontScale="92500"/>
          </a:bodyPr>
          <a:lstStyle/>
          <a:p>
            <a:pPr marL="0" indent="0">
              <a:buNone/>
            </a:pPr>
            <a:r>
              <a:rPr lang="it-IT" dirty="0"/>
              <a:t>Nel DSM-5 la categoria disturbo ossessivo-compulsivo e disturbi correlati comprende</a:t>
            </a:r>
          </a:p>
          <a:p>
            <a:r>
              <a:rPr lang="it-IT" dirty="0"/>
              <a:t>Disturbo ossessivo-compulsivo (DOC)</a:t>
            </a:r>
          </a:p>
          <a:p>
            <a:r>
              <a:rPr lang="it-IT" dirty="0"/>
              <a:t>Disturbo di dismorfismo corporeo</a:t>
            </a:r>
          </a:p>
          <a:p>
            <a:r>
              <a:rPr lang="it-IT" dirty="0"/>
              <a:t>Disturbo da accumulo</a:t>
            </a:r>
          </a:p>
          <a:p>
            <a:r>
              <a:rPr lang="it-IT" dirty="0" err="1"/>
              <a:t>Tricotillomania</a:t>
            </a:r>
            <a:r>
              <a:rPr lang="it-IT" dirty="0"/>
              <a:t> (disturbo da strappamento di peli)</a:t>
            </a:r>
          </a:p>
          <a:p>
            <a:r>
              <a:rPr lang="it-IT" dirty="0"/>
              <a:t>Disturbo da escoriazione (stuzzicamento della pelle)</a:t>
            </a:r>
          </a:p>
        </p:txBody>
      </p:sp>
    </p:spTree>
    <p:extLst>
      <p:ext uri="{BB962C8B-B14F-4D97-AF65-F5344CB8AC3E}">
        <p14:creationId xmlns:p14="http://schemas.microsoft.com/office/powerpoint/2010/main" val="2065746968"/>
      </p:ext>
    </p:extLst>
  </p:cSld>
  <p:clrMapOvr>
    <a:masterClrMapping/>
  </p:clrMapOvr>
</p:sld>
</file>

<file path=ppt/slides/slide16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Categoria diagnostica (2)</a:t>
            </a:r>
          </a:p>
        </p:txBody>
      </p:sp>
      <p:sp>
        <p:nvSpPr>
          <p:cNvPr id="3" name="Segnaposto contenuto 2"/>
          <p:cNvSpPr>
            <a:spLocks noGrp="1"/>
          </p:cNvSpPr>
          <p:nvPr>
            <p:ph idx="1"/>
          </p:nvPr>
        </p:nvSpPr>
        <p:spPr/>
        <p:txBody>
          <a:bodyPr>
            <a:normAutofit fontScale="92500" lnSpcReduction="10000"/>
          </a:bodyPr>
          <a:lstStyle/>
          <a:p>
            <a:r>
              <a:rPr lang="it-IT" dirty="0"/>
              <a:t>Disturbo ossessivo-compulsivo e disturbi correlati indotti da sostanze/farmaci</a:t>
            </a:r>
          </a:p>
          <a:p>
            <a:r>
              <a:rPr lang="it-IT" dirty="0"/>
              <a:t>Disturbo ossessivo-compulsivo e disturbi correlati dovuto a un’altra condizione medica</a:t>
            </a:r>
          </a:p>
          <a:p>
            <a:r>
              <a:rPr lang="it-IT" dirty="0"/>
              <a:t>Disturbo ossessivo-compulsivo e disturbi correlati con altra specificazione</a:t>
            </a:r>
          </a:p>
          <a:p>
            <a:r>
              <a:rPr lang="it-IT" dirty="0"/>
              <a:t>Disturbo ossessivo-compulsivo e disturbi correlati senza specificazione (per es., disturbo da comportamento ripetitivo focalizzato sul corpo, gelosia patologica)</a:t>
            </a:r>
          </a:p>
        </p:txBody>
      </p:sp>
    </p:spTree>
    <p:extLst>
      <p:ext uri="{BB962C8B-B14F-4D97-AF65-F5344CB8AC3E}">
        <p14:creationId xmlns:p14="http://schemas.microsoft.com/office/powerpoint/2010/main" val="4125305768"/>
      </p:ext>
    </p:extLst>
  </p:cSld>
  <p:clrMapOvr>
    <a:masterClrMapping/>
  </p:clrMapOvr>
</p:sld>
</file>

<file path=ppt/slides/slide16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Ossessivo Compulsivo e disturbi correlati</a:t>
            </a:r>
          </a:p>
        </p:txBody>
      </p:sp>
      <p:sp>
        <p:nvSpPr>
          <p:cNvPr id="3" name="Sottotitolo 2"/>
          <p:cNvSpPr>
            <a:spLocks noGrp="1"/>
          </p:cNvSpPr>
          <p:nvPr>
            <p:ph type="subTitle" idx="1"/>
          </p:nvPr>
        </p:nvSpPr>
        <p:spPr/>
        <p:txBody>
          <a:bodyPr/>
          <a:lstStyle/>
          <a:p>
            <a:r>
              <a:rPr lang="it-IT" dirty="0"/>
              <a:t>Lezione 66 - 2</a:t>
            </a:r>
          </a:p>
        </p:txBody>
      </p:sp>
    </p:spTree>
    <p:extLst>
      <p:ext uri="{BB962C8B-B14F-4D97-AF65-F5344CB8AC3E}">
        <p14:creationId xmlns:p14="http://schemas.microsoft.com/office/powerpoint/2010/main" val="1932006827"/>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D</a:t>
            </a:r>
            <a:r>
              <a:rPr lang="en-US" b="1" dirty="0" err="1"/>
              <a:t>isturbo</a:t>
            </a:r>
            <a:r>
              <a:rPr lang="en-US" b="1" dirty="0"/>
              <a:t> da </a:t>
            </a:r>
            <a:r>
              <a:rPr lang="en-US" b="1" dirty="0" err="1"/>
              <a:t>movimento</a:t>
            </a:r>
            <a:r>
              <a:rPr lang="en-US" b="1" dirty="0"/>
              <a:t> </a:t>
            </a:r>
            <a:r>
              <a:rPr lang="en-US" b="1" dirty="0" err="1"/>
              <a:t>stereotipato</a:t>
            </a:r>
            <a:r>
              <a:rPr lang="en-US" dirty="0"/>
              <a:t>, </a:t>
            </a:r>
            <a:r>
              <a:rPr lang="en-US" dirty="0" err="1"/>
              <a:t>il</a:t>
            </a:r>
            <a:r>
              <a:rPr lang="en-US" dirty="0"/>
              <a:t> </a:t>
            </a:r>
            <a:r>
              <a:rPr lang="en-US" dirty="0" err="1"/>
              <a:t>comportamento</a:t>
            </a:r>
            <a:r>
              <a:rPr lang="en-US" dirty="0"/>
              <a:t> </a:t>
            </a:r>
            <a:r>
              <a:rPr lang="en-US" dirty="0" err="1"/>
              <a:t>motorio</a:t>
            </a:r>
            <a:r>
              <a:rPr lang="en-US" dirty="0"/>
              <a:t> è in </a:t>
            </a:r>
            <a:r>
              <a:rPr lang="en-US" dirty="0" err="1"/>
              <a:t>genere</a:t>
            </a:r>
            <a:r>
              <a:rPr lang="en-US" dirty="0"/>
              <a:t> </a:t>
            </a:r>
            <a:r>
              <a:rPr lang="en-US" dirty="0" err="1"/>
              <a:t>fisso</a:t>
            </a:r>
            <a:r>
              <a:rPr lang="en-US" dirty="0"/>
              <a:t> e </a:t>
            </a:r>
            <a:r>
              <a:rPr lang="en-US" dirty="0" err="1"/>
              <a:t>ripetitivo</a:t>
            </a:r>
            <a:r>
              <a:rPr lang="en-US" dirty="0"/>
              <a:t> (per </a:t>
            </a:r>
            <a:r>
              <a:rPr lang="en-US" dirty="0" err="1"/>
              <a:t>es</a:t>
            </a:r>
            <a:r>
              <a:rPr lang="en-US" dirty="0"/>
              <a:t>., </a:t>
            </a:r>
            <a:r>
              <a:rPr lang="en-US" dirty="0" err="1"/>
              <a:t>dondolare</a:t>
            </a:r>
            <a:r>
              <a:rPr lang="en-US" dirty="0"/>
              <a:t> </a:t>
            </a:r>
            <a:r>
              <a:rPr lang="en-US" dirty="0" err="1"/>
              <a:t>il</a:t>
            </a:r>
            <a:r>
              <a:rPr lang="en-US" dirty="0"/>
              <a:t> </a:t>
            </a:r>
            <a:r>
              <a:rPr lang="en-US" dirty="0" err="1"/>
              <a:t>corpo</a:t>
            </a:r>
            <a:r>
              <a:rPr lang="en-US" dirty="0"/>
              <a:t>, </a:t>
            </a:r>
            <a:r>
              <a:rPr lang="en-US" dirty="0" err="1"/>
              <a:t>mordersi</a:t>
            </a:r>
            <a:r>
              <a:rPr lang="en-US" dirty="0"/>
              <a:t>), </a:t>
            </a:r>
            <a:r>
              <a:rPr lang="en-US" dirty="0" err="1"/>
              <a:t>mentre</a:t>
            </a:r>
            <a:r>
              <a:rPr lang="en-US" dirty="0"/>
              <a:t> </a:t>
            </a:r>
            <a:r>
              <a:rPr lang="en-US" dirty="0" err="1"/>
              <a:t>l'agitazione</a:t>
            </a:r>
            <a:r>
              <a:rPr lang="en-US" dirty="0"/>
              <a:t> e </a:t>
            </a:r>
            <a:r>
              <a:rPr lang="en-US" dirty="0" err="1"/>
              <a:t>l'irre­quietezza</a:t>
            </a:r>
            <a:r>
              <a:rPr lang="en-US" dirty="0"/>
              <a:t> </a:t>
            </a:r>
            <a:r>
              <a:rPr lang="en-US" dirty="0" err="1"/>
              <a:t>nel</a:t>
            </a:r>
            <a:r>
              <a:rPr lang="en-US" dirty="0"/>
              <a:t> DDAI </a:t>
            </a:r>
            <a:r>
              <a:rPr lang="en-US" dirty="0" err="1"/>
              <a:t>sono</a:t>
            </a:r>
            <a:r>
              <a:rPr lang="en-US" dirty="0"/>
              <a:t> </a:t>
            </a:r>
            <a:r>
              <a:rPr lang="en-US" dirty="0" err="1"/>
              <a:t>tipicamente</a:t>
            </a:r>
            <a:r>
              <a:rPr lang="en-US" dirty="0"/>
              <a:t> </a:t>
            </a:r>
            <a:r>
              <a:rPr lang="en-US" dirty="0" err="1"/>
              <a:t>generalizzate</a:t>
            </a:r>
            <a:r>
              <a:rPr lang="en-US" dirty="0"/>
              <a:t>. </a:t>
            </a:r>
            <a:r>
              <a:rPr lang="it-IT" dirty="0"/>
              <a:t> </a:t>
            </a:r>
          </a:p>
          <a:p>
            <a:r>
              <a:rPr lang="en-US" b="1" dirty="0" err="1"/>
              <a:t>Disturbo</a:t>
            </a:r>
            <a:r>
              <a:rPr lang="en-US" b="1" dirty="0"/>
              <a:t> </a:t>
            </a:r>
            <a:r>
              <a:rPr lang="en-US" b="1" dirty="0" err="1"/>
              <a:t>specifico</a:t>
            </a:r>
            <a:r>
              <a:rPr lang="en-US" b="1" dirty="0"/>
              <a:t> </a:t>
            </a:r>
            <a:r>
              <a:rPr lang="en-US" b="1" dirty="0" err="1"/>
              <a:t>dell'apprendimento</a:t>
            </a:r>
            <a:r>
              <a:rPr lang="en-US" b="1" dirty="0"/>
              <a:t>. </a:t>
            </a:r>
            <a:r>
              <a:rPr lang="en-US" dirty="0"/>
              <a:t>I bambini con </a:t>
            </a:r>
            <a:r>
              <a:rPr lang="en-US" dirty="0" err="1"/>
              <a:t>disturbo</a:t>
            </a:r>
            <a:r>
              <a:rPr lang="en-US" dirty="0"/>
              <a:t> </a:t>
            </a:r>
            <a:r>
              <a:rPr lang="en-US" dirty="0" err="1"/>
              <a:t>specifico</a:t>
            </a:r>
            <a:r>
              <a:rPr lang="en-US" dirty="0"/>
              <a:t> </a:t>
            </a:r>
            <a:r>
              <a:rPr lang="en-US" dirty="0" err="1"/>
              <a:t>dell'appren­dimento</a:t>
            </a:r>
            <a:r>
              <a:rPr lang="en-US" dirty="0"/>
              <a:t> </a:t>
            </a:r>
            <a:r>
              <a:rPr lang="en-US" dirty="0" err="1"/>
              <a:t>possono</a:t>
            </a:r>
            <a:r>
              <a:rPr lang="en-US" dirty="0"/>
              <a:t> </a:t>
            </a:r>
            <a:r>
              <a:rPr lang="en-US" dirty="0" err="1"/>
              <a:t>sembrare</a:t>
            </a:r>
            <a:r>
              <a:rPr lang="en-US" dirty="0"/>
              <a:t> </a:t>
            </a:r>
            <a:r>
              <a:rPr lang="en-US" dirty="0" err="1"/>
              <a:t>disattenti</a:t>
            </a:r>
            <a:r>
              <a:rPr lang="en-US" dirty="0"/>
              <a:t> a causa </a:t>
            </a:r>
            <a:r>
              <a:rPr lang="en-US" dirty="0" err="1"/>
              <a:t>della</a:t>
            </a:r>
            <a:r>
              <a:rPr lang="en-US" dirty="0"/>
              <a:t> </a:t>
            </a:r>
            <a:r>
              <a:rPr lang="en-US" dirty="0" err="1"/>
              <a:t>frustrazione</a:t>
            </a:r>
            <a:r>
              <a:rPr lang="en-US" dirty="0"/>
              <a:t>, </a:t>
            </a:r>
            <a:r>
              <a:rPr lang="en-US" dirty="0" err="1"/>
              <a:t>della</a:t>
            </a:r>
            <a:r>
              <a:rPr lang="en-US" dirty="0"/>
              <a:t> </a:t>
            </a:r>
            <a:r>
              <a:rPr lang="en-US" dirty="0" err="1"/>
              <a:t>mancanza</a:t>
            </a:r>
            <a:r>
              <a:rPr lang="en-US" dirty="0"/>
              <a:t> di </a:t>
            </a:r>
            <a:r>
              <a:rPr lang="en-US" dirty="0" err="1"/>
              <a:t>in­teresse</a:t>
            </a:r>
            <a:r>
              <a:rPr lang="en-US" dirty="0"/>
              <a:t> o </a:t>
            </a:r>
            <a:r>
              <a:rPr lang="en-US" dirty="0" err="1"/>
              <a:t>delle</a:t>
            </a:r>
            <a:r>
              <a:rPr lang="en-US" dirty="0"/>
              <a:t> </a:t>
            </a:r>
            <a:r>
              <a:rPr lang="en-US" dirty="0" err="1"/>
              <a:t>abilità</a:t>
            </a:r>
            <a:r>
              <a:rPr lang="en-US" dirty="0"/>
              <a:t> </a:t>
            </a:r>
            <a:r>
              <a:rPr lang="en-US" dirty="0" err="1"/>
              <a:t>limitate</a:t>
            </a:r>
            <a:r>
              <a:rPr lang="en-US" dirty="0"/>
              <a:t>. </a:t>
            </a:r>
            <a:r>
              <a:rPr lang="en-US" dirty="0" err="1"/>
              <a:t>Tuttavia</a:t>
            </a:r>
            <a:r>
              <a:rPr lang="en-US" dirty="0"/>
              <a:t>, la </a:t>
            </a:r>
            <a:r>
              <a:rPr lang="en-US" dirty="0" err="1"/>
              <a:t>loro</a:t>
            </a:r>
            <a:r>
              <a:rPr lang="en-US" dirty="0"/>
              <a:t> </a:t>
            </a:r>
            <a:r>
              <a:rPr lang="en-US" dirty="0" err="1"/>
              <a:t>eventuale</a:t>
            </a:r>
            <a:r>
              <a:rPr lang="en-US" dirty="0"/>
              <a:t> </a:t>
            </a:r>
            <a:r>
              <a:rPr lang="en-US" dirty="0" err="1"/>
              <a:t>disattenzione</a:t>
            </a:r>
            <a:r>
              <a:rPr lang="en-US" dirty="0"/>
              <a:t> </a:t>
            </a:r>
            <a:r>
              <a:rPr lang="en-US" dirty="0" err="1"/>
              <a:t>si</a:t>
            </a:r>
            <a:r>
              <a:rPr lang="en-US" dirty="0"/>
              <a:t> </a:t>
            </a:r>
            <a:r>
              <a:rPr lang="en-US" dirty="0" err="1"/>
              <a:t>limita</a:t>
            </a:r>
            <a:r>
              <a:rPr lang="en-US" dirty="0"/>
              <a:t> in </a:t>
            </a:r>
            <a:r>
              <a:rPr lang="en-US" dirty="0" err="1"/>
              <a:t>genere</a:t>
            </a:r>
            <a:r>
              <a:rPr lang="en-US" dirty="0"/>
              <a:t> </a:t>
            </a:r>
            <a:r>
              <a:rPr lang="en-US" dirty="0" err="1"/>
              <a:t>all’ambito</a:t>
            </a:r>
            <a:r>
              <a:rPr lang="en-US" dirty="0"/>
              <a:t> </a:t>
            </a:r>
            <a:r>
              <a:rPr lang="en-US" dirty="0" err="1"/>
              <a:t>specifico</a:t>
            </a:r>
            <a:r>
              <a:rPr lang="en-US" dirty="0"/>
              <a:t> </a:t>
            </a:r>
            <a:r>
              <a:rPr lang="en-US" dirty="0" err="1"/>
              <a:t>dello</a:t>
            </a:r>
            <a:r>
              <a:rPr lang="en-US" dirty="0"/>
              <a:t> studio.  </a:t>
            </a:r>
            <a:endParaRPr lang="it-IT" dirty="0"/>
          </a:p>
        </p:txBody>
      </p:sp>
    </p:spTree>
    <p:extLst>
      <p:ext uri="{BB962C8B-B14F-4D97-AF65-F5344CB8AC3E}">
        <p14:creationId xmlns:p14="http://schemas.microsoft.com/office/powerpoint/2010/main" val="3059254427"/>
      </p:ext>
    </p:extLst>
  </p:cSld>
  <p:clrMapOvr>
    <a:masterClrMapping/>
  </p:clrMapOvr>
</p:sld>
</file>

<file path=ppt/slides/slide16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DSM-5</a:t>
            </a:r>
          </a:p>
        </p:txBody>
      </p:sp>
      <p:sp>
        <p:nvSpPr>
          <p:cNvPr id="3" name="Segnaposto contenuto 2"/>
          <p:cNvSpPr>
            <a:spLocks noGrp="1"/>
          </p:cNvSpPr>
          <p:nvPr>
            <p:ph idx="1"/>
          </p:nvPr>
        </p:nvSpPr>
        <p:spPr/>
        <p:txBody>
          <a:bodyPr>
            <a:normAutofit lnSpcReduction="10000"/>
          </a:bodyPr>
          <a:lstStyle/>
          <a:p>
            <a:r>
              <a:rPr lang="it-IT" dirty="0"/>
              <a:t>Nel DSM-IV-TR il Disturbo Ossessivo-Compulsivo era inserito tra i Disturbi d’Ansia, al pari delle fobie e dell’ansia generalizzata</a:t>
            </a:r>
          </a:p>
          <a:p>
            <a:r>
              <a:rPr lang="it-IT" dirty="0"/>
              <a:t>L’inclusione di un capitolo relativo al disturbo ossessivo-compulsivo e disturbi correlati all’interno del DSM-5 riflette la stretta interconnessione tra questi disturbi, così come l'utilità clinica di raggrupparli all’interno dello stesso capitolo</a:t>
            </a:r>
          </a:p>
        </p:txBody>
      </p:sp>
    </p:spTree>
    <p:extLst>
      <p:ext uri="{BB962C8B-B14F-4D97-AF65-F5344CB8AC3E}">
        <p14:creationId xmlns:p14="http://schemas.microsoft.com/office/powerpoint/2010/main" val="3717310177"/>
      </p:ext>
    </p:extLst>
  </p:cSld>
  <p:clrMapOvr>
    <a:masterClrMapping/>
  </p:clrMapOvr>
</p:sld>
</file>

<file path=ppt/slides/slide16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Normalità/patologia</a:t>
            </a:r>
          </a:p>
        </p:txBody>
      </p:sp>
      <p:sp>
        <p:nvSpPr>
          <p:cNvPr id="3" name="Segnaposto contenuto 2"/>
          <p:cNvSpPr>
            <a:spLocks noGrp="1"/>
          </p:cNvSpPr>
          <p:nvPr>
            <p:ph idx="1"/>
          </p:nvPr>
        </p:nvSpPr>
        <p:spPr/>
        <p:txBody>
          <a:bodyPr>
            <a:normAutofit fontScale="92500"/>
          </a:bodyPr>
          <a:lstStyle/>
          <a:p>
            <a:pPr lvl="0"/>
            <a:r>
              <a:rPr lang="it-IT" dirty="0"/>
              <a:t>I disturbi ossessivo-compulsivo e correlati differiscono dalle normali preoccupazioni e dalle fasi dello sviluppo, perché sono eccessivi o persistono oltre gli appropriati periodi evolutivi</a:t>
            </a:r>
          </a:p>
          <a:p>
            <a:pPr lvl="0"/>
            <a:r>
              <a:rPr lang="it-IT" dirty="0"/>
              <a:t>La distinzione tra un disturbo clinico e la presenza di sintomi subclinici richiede la valutazione di un certo numero di fattori, tra cui il grado di disagio e di compromissione del funzionamento psicosociale e lavorativo</a:t>
            </a:r>
          </a:p>
          <a:p>
            <a:endParaRPr lang="it-IT" dirty="0"/>
          </a:p>
        </p:txBody>
      </p:sp>
    </p:spTree>
    <p:extLst>
      <p:ext uri="{BB962C8B-B14F-4D97-AF65-F5344CB8AC3E}">
        <p14:creationId xmlns:p14="http://schemas.microsoft.com/office/powerpoint/2010/main" val="2838948798"/>
      </p:ext>
    </p:extLst>
  </p:cSld>
  <p:clrMapOvr>
    <a:masterClrMapping/>
  </p:clrMapOvr>
</p:sld>
</file>

<file path=ppt/slides/slide16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Ossessivo-Compulsivo</a:t>
            </a:r>
          </a:p>
        </p:txBody>
      </p:sp>
      <p:sp>
        <p:nvSpPr>
          <p:cNvPr id="3" name="Segnaposto contenuto 2"/>
          <p:cNvSpPr>
            <a:spLocks noGrp="1"/>
          </p:cNvSpPr>
          <p:nvPr>
            <p:ph idx="1"/>
          </p:nvPr>
        </p:nvSpPr>
        <p:spPr/>
        <p:txBody>
          <a:bodyPr>
            <a:normAutofit fontScale="85000" lnSpcReduction="20000"/>
          </a:bodyPr>
          <a:lstStyle/>
          <a:p>
            <a:r>
              <a:rPr lang="it-IT" dirty="0"/>
              <a:t>Il Disturbo Ossessivo-Compulsivo è caratterizzato dalla presenza di ossessioni E/O compulsioni. </a:t>
            </a:r>
          </a:p>
          <a:p>
            <a:r>
              <a:rPr lang="it-IT" dirty="0"/>
              <a:t>Questo permette di diagnosticare DOC in assenza di compulsioni comportamentali o mentali</a:t>
            </a:r>
          </a:p>
          <a:p>
            <a:r>
              <a:rPr lang="it-IT" dirty="0"/>
              <a:t>Le </a:t>
            </a:r>
            <a:r>
              <a:rPr lang="it-IT" b="1" dirty="0"/>
              <a:t>ossessioni</a:t>
            </a:r>
            <a:r>
              <a:rPr lang="it-IT" i="1" dirty="0"/>
              <a:t> </a:t>
            </a:r>
            <a:r>
              <a:rPr lang="it-IT" dirty="0"/>
              <a:t>sono definite come </a:t>
            </a:r>
            <a:r>
              <a:rPr lang="it-IT" i="1" dirty="0"/>
              <a:t>pensieri, impulsi o immagini ricorrenti e persistenti che sono vissuti come indesiderati</a:t>
            </a:r>
          </a:p>
          <a:p>
            <a:r>
              <a:rPr lang="it-IT" dirty="0"/>
              <a:t>Le </a:t>
            </a:r>
            <a:r>
              <a:rPr lang="it-IT" b="1" dirty="0"/>
              <a:t>compulsioni</a:t>
            </a:r>
            <a:r>
              <a:rPr lang="it-IT" dirty="0"/>
              <a:t> sono definite come </a:t>
            </a:r>
            <a:r>
              <a:rPr lang="it-IT" i="1" dirty="0"/>
              <a:t>comportamenti o azioni mentali ripetitive che un individuo si sente obbligato a compiere in risposta a un’ossessione o secondo regole che devono essere applicate rigidamente</a:t>
            </a:r>
          </a:p>
        </p:txBody>
      </p:sp>
    </p:spTree>
    <p:extLst>
      <p:ext uri="{BB962C8B-B14F-4D97-AF65-F5344CB8AC3E}">
        <p14:creationId xmlns:p14="http://schemas.microsoft.com/office/powerpoint/2010/main" val="2696832496"/>
      </p:ext>
    </p:extLst>
  </p:cSld>
  <p:clrMapOvr>
    <a:masterClrMapping/>
  </p:clrMapOvr>
</p:sld>
</file>

<file path=ppt/slides/slide16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Specificatori</a:t>
            </a:r>
            <a:r>
              <a:rPr lang="it-IT" dirty="0"/>
              <a:t> diagnostici e </a:t>
            </a:r>
            <a:r>
              <a:rPr lang="it-IT" dirty="0" err="1"/>
              <a:t>insight</a:t>
            </a:r>
            <a:endParaRPr lang="it-IT" dirty="0"/>
          </a:p>
        </p:txBody>
      </p:sp>
      <p:sp>
        <p:nvSpPr>
          <p:cNvPr id="3" name="Segnaposto contenuto 2"/>
          <p:cNvSpPr>
            <a:spLocks noGrp="1"/>
          </p:cNvSpPr>
          <p:nvPr>
            <p:ph idx="1"/>
          </p:nvPr>
        </p:nvSpPr>
        <p:spPr>
          <a:xfrm>
            <a:off x="457200" y="1600200"/>
            <a:ext cx="8229600" cy="5078506"/>
          </a:xfrm>
        </p:spPr>
        <p:txBody>
          <a:bodyPr>
            <a:normAutofit/>
          </a:bodyPr>
          <a:lstStyle/>
          <a:p>
            <a:endParaRPr lang="it-IT" dirty="0"/>
          </a:p>
          <a:p>
            <a:r>
              <a:rPr lang="it-IT" dirty="0"/>
              <a:t>I disturbi ossessivo-compulsivo e correlati che presentano una componente cognitiva si differenziano anche per il grado di insight (consapevolezza del problema).</a:t>
            </a:r>
          </a:p>
          <a:p>
            <a:r>
              <a:rPr lang="it-IT" dirty="0"/>
              <a:t>La totale o prevalente mancanza di insight è caratteristica delle forme con convinzioni deliranti a volte difficili da distinguere dalla paranoia (disturbo delirante). </a:t>
            </a:r>
          </a:p>
        </p:txBody>
      </p:sp>
    </p:spTree>
    <p:extLst>
      <p:ext uri="{BB962C8B-B14F-4D97-AF65-F5344CB8AC3E}">
        <p14:creationId xmlns:p14="http://schemas.microsoft.com/office/powerpoint/2010/main" val="1050120310"/>
      </p:ext>
    </p:extLst>
  </p:cSld>
  <p:clrMapOvr>
    <a:masterClrMapping/>
  </p:clrMapOvr>
</p:sld>
</file>

<file path=ppt/slides/slide16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Tale condizione delirante si riscontra in casi estremi di dismorfismo corporeo in cui una persona sente che il proprio copro oltre ad essere orribile si sta trasformando o degenerando. Nel DOC invece si hanno casi che sfiorano il delirio per paura di contaminazione o di perdita di controllo sulle proprie idee o sulle proprie emozioni.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01292223"/>
      </p:ext>
    </p:extLst>
  </p:cSld>
  <p:clrMapOvr>
    <a:masterClrMapping/>
  </p:clrMapOvr>
</p:sld>
</file>

<file path=ppt/slides/slide16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Di solito esiste in sufficiente consapevolezza della irrazionalità delle proprie convinzioni e le compulsioni cui si sente obbligato il paziente sono </a:t>
            </a:r>
            <a:r>
              <a:rPr lang="it-IT" sz="2400" dirty="0" err="1"/>
              <a:t>egodistoniche</a:t>
            </a:r>
            <a:r>
              <a:rPr lang="it-IT" sz="2400" dirty="0"/>
              <a:t>, ovvero fastidiose e ritenute espressione patologica, ma il paziente «sa» che se non porta aa termine le sue compulsioni poi i dubbi ossessivi lo tormenteranno a lungo.</a:t>
            </a:r>
          </a:p>
          <a:p>
            <a:r>
              <a:rPr lang="it-IT" sz="2400" dirty="0"/>
              <a:t>Sceglie quindi il male minore (cedere ai rituali di rassicurazione) ma questi si complicano sempre più fino ad </a:t>
            </a:r>
            <a:r>
              <a:rPr lang="it-IT" sz="2400" dirty="0" err="1"/>
              <a:t>invatere</a:t>
            </a:r>
            <a:r>
              <a:rPr lang="it-IT" sz="2400" dirty="0"/>
              <a:t> una gran parte della sua esistenza.</a:t>
            </a:r>
          </a:p>
          <a:p>
            <a:pPr marL="0" indent="0">
              <a:buNone/>
            </a:pP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86360217"/>
      </p:ext>
    </p:extLst>
  </p:cSld>
  <p:clrMapOvr>
    <a:masterClrMapping/>
  </p:clrMapOvr>
</p:sld>
</file>

<file path=ppt/slides/slide16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Ossessivo Compulsivo</a:t>
            </a:r>
          </a:p>
        </p:txBody>
      </p:sp>
      <p:sp>
        <p:nvSpPr>
          <p:cNvPr id="3" name="Sottotitolo 2"/>
          <p:cNvSpPr>
            <a:spLocks noGrp="1"/>
          </p:cNvSpPr>
          <p:nvPr>
            <p:ph type="subTitle" idx="1"/>
          </p:nvPr>
        </p:nvSpPr>
        <p:spPr/>
        <p:txBody>
          <a:bodyPr/>
          <a:lstStyle/>
          <a:p>
            <a:r>
              <a:rPr lang="it-IT" dirty="0"/>
              <a:t>Lezione 66 - 3</a:t>
            </a:r>
          </a:p>
        </p:txBody>
      </p:sp>
    </p:spTree>
    <p:extLst>
      <p:ext uri="{BB962C8B-B14F-4D97-AF65-F5344CB8AC3E}">
        <p14:creationId xmlns:p14="http://schemas.microsoft.com/office/powerpoint/2010/main" val="3987960379"/>
      </p:ext>
    </p:extLst>
  </p:cSld>
  <p:clrMapOvr>
    <a:masterClrMapping/>
  </p:clrMapOvr>
</p:sld>
</file>

<file path=ppt/slides/slide16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Gli elementi fondamentali del DOC sono le ossessioni e le compulsioni.</a:t>
            </a:r>
          </a:p>
          <a:p>
            <a:r>
              <a:rPr lang="it-IT" sz="2000" dirty="0"/>
              <a:t>Le OSSESSIONI sono</a:t>
            </a:r>
            <a:endParaRPr lang="it-IT" altLang="it-IT" sz="2000" dirty="0"/>
          </a:p>
          <a:p>
            <a:pPr lvl="1" algn="just">
              <a:lnSpc>
                <a:spcPct val="90000"/>
              </a:lnSpc>
            </a:pPr>
            <a:r>
              <a:rPr lang="it-IT" altLang="it-IT" sz="2000" dirty="0"/>
              <a:t>(1) pensieri, impulsi o immagini ricorrenti e persistenti, vissuti, in qualche momento nel corso del disturbo, come intrusivi e inappropriati e che causano ansia o disagio marcati;</a:t>
            </a:r>
          </a:p>
          <a:p>
            <a:pPr lvl="1" algn="just">
              <a:lnSpc>
                <a:spcPct val="90000"/>
              </a:lnSpc>
            </a:pPr>
            <a:r>
              <a:rPr lang="it-IT" altLang="it-IT" sz="2000" dirty="0"/>
              <a:t>(2) i pensieri, gli impulsi o le immagini non sono semplicemente eccessive preoccupazioni per i problemi della vita reale;</a:t>
            </a:r>
          </a:p>
          <a:p>
            <a:pPr lvl="1" algn="just">
              <a:lnSpc>
                <a:spcPct val="90000"/>
              </a:lnSpc>
            </a:pPr>
            <a:r>
              <a:rPr lang="it-IT" altLang="it-IT" sz="2000" dirty="0"/>
              <a:t>(3) la persona tenta di ignorare o di sopprimere tali pensieri, impulsi o immagini o di neutralizzarli con altri pensieri o azioni;</a:t>
            </a:r>
          </a:p>
          <a:p>
            <a:pPr lvl="1" algn="just">
              <a:lnSpc>
                <a:spcPct val="90000"/>
              </a:lnSpc>
            </a:pPr>
            <a:r>
              <a:rPr lang="it-IT" altLang="it-IT" sz="2000" dirty="0"/>
              <a:t>(4) la persona riconosce che i pensieri, gli impulsi o le immagini ossessivi sono un prodotto della mente (e non imposti dall’esterno come nell’inserzione di pensiero spesso osservata nei disturbi psicotici).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33474531"/>
      </p:ext>
    </p:extLst>
  </p:cSld>
  <p:clrMapOvr>
    <a:masterClrMapping/>
  </p:clrMapOvr>
</p:sld>
</file>

<file path=ppt/slides/slide16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457200" y="292100"/>
            <a:ext cx="8229600" cy="1065213"/>
          </a:xfrm>
        </p:spPr>
        <p:txBody>
          <a:bodyPr/>
          <a:lstStyle/>
          <a:p>
            <a:r>
              <a:rPr lang="it-IT" altLang="it-IT" dirty="0"/>
              <a:t> </a:t>
            </a:r>
          </a:p>
        </p:txBody>
      </p:sp>
      <p:sp>
        <p:nvSpPr>
          <p:cNvPr id="65539" name="Rectangle 3"/>
          <p:cNvSpPr>
            <a:spLocks noGrp="1" noChangeArrowheads="1"/>
          </p:cNvSpPr>
          <p:nvPr>
            <p:ph type="body" idx="1"/>
          </p:nvPr>
        </p:nvSpPr>
        <p:spPr>
          <a:xfrm>
            <a:off x="533400" y="1484313"/>
            <a:ext cx="8610600" cy="5638800"/>
          </a:xfrm>
        </p:spPr>
        <p:txBody>
          <a:bodyPr/>
          <a:lstStyle/>
          <a:p>
            <a:pPr>
              <a:lnSpc>
                <a:spcPct val="90000"/>
              </a:lnSpc>
            </a:pPr>
            <a:r>
              <a:rPr lang="it-IT" altLang="it-IT" sz="2400" dirty="0"/>
              <a:t> LE COMPULSIONI sono</a:t>
            </a:r>
            <a:endParaRPr lang="it-IT" altLang="it-IT" sz="2400" i="1" dirty="0"/>
          </a:p>
          <a:p>
            <a:pPr lvl="1" algn="just">
              <a:lnSpc>
                <a:spcPct val="90000"/>
              </a:lnSpc>
            </a:pPr>
            <a:r>
              <a:rPr lang="it-IT" altLang="it-IT" sz="2400" dirty="0"/>
              <a:t>(1) comportamenti ripetitivi (ad esempio lavarsi le mani, riordinare, controllare), o azioni mentali (ad esempio pregare, contare, ripetere parole mentalmente) che la persona si sente obbligata a mettere in atto in risposta a un’ossessione o secondo regole che devono essere applicate rigidamente.</a:t>
            </a:r>
          </a:p>
          <a:p>
            <a:pPr lvl="1" algn="just">
              <a:lnSpc>
                <a:spcPct val="90000"/>
              </a:lnSpc>
            </a:pPr>
            <a:r>
              <a:rPr lang="it-IT" altLang="it-IT" sz="2400" dirty="0"/>
              <a:t>(2) i comportamenti o le azioni mentali sono volti a prevenire o ridurre il disagio o a prevenire alcuni eventi o situazioni temuti; comunque questi comportamenti o azioni mentali o non sono collegati in modo realistico con ciò che sono designati a neutralizzare o a prevenire oppure sono chiaramente eccessivi.</a:t>
            </a:r>
            <a:endParaRPr lang="it-IT" altLang="it-IT" sz="2400" i="1" dirty="0"/>
          </a:p>
          <a:p>
            <a:pPr lvl="1" algn="just">
              <a:lnSpc>
                <a:spcPct val="90000"/>
              </a:lnSpc>
            </a:pPr>
            <a:endParaRPr lang="it-IT" altLang="it-IT" sz="2400" i="1" dirty="0"/>
          </a:p>
          <a:p>
            <a:pPr marL="457200" lvl="1" indent="0" algn="just">
              <a:lnSpc>
                <a:spcPct val="90000"/>
              </a:lnSpc>
              <a:buNone/>
            </a:pPr>
            <a:r>
              <a:rPr lang="it-IT" altLang="it-IT" sz="2400" i="1" dirty="0"/>
              <a:t> </a:t>
            </a:r>
            <a:endParaRPr lang="it-IT" altLang="it-IT" sz="2400" dirty="0"/>
          </a:p>
          <a:p>
            <a:pPr marL="457200" lvl="1" indent="0" algn="just">
              <a:lnSpc>
                <a:spcPct val="90000"/>
              </a:lnSpc>
              <a:buNone/>
            </a:pPr>
            <a:endParaRPr lang="it-IT" altLang="it-IT" sz="1800" dirty="0"/>
          </a:p>
        </p:txBody>
      </p:sp>
    </p:spTree>
    <p:extLst>
      <p:ext uri="{BB962C8B-B14F-4D97-AF65-F5344CB8AC3E}">
        <p14:creationId xmlns:p14="http://schemas.microsoft.com/office/powerpoint/2010/main" val="192222152"/>
      </p:ext>
    </p:extLst>
  </p:cSld>
  <p:clrMapOvr>
    <a:masterClrMapping/>
  </p:clrMapOvr>
</p:sld>
</file>

<file path=ppt/slides/slide16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Fondamentalmente le ossessioni sono pensieri, immagini, sensazioni che inducono forte disagio e le compulsioni servono a portare sotto controllo o ad eliminare tale disagio. Quanto più il paziente si dedica alle sue compulsioni quanto più cade in una trappola da cui risulta difficile uscire.</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26839746"/>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b="1" dirty="0"/>
              <a:t> </a:t>
            </a:r>
            <a:r>
              <a:rPr lang="en-US" b="1" dirty="0" err="1"/>
              <a:t>Nei</a:t>
            </a:r>
            <a:r>
              <a:rPr lang="en-US" b="1" dirty="0"/>
              <a:t> </a:t>
            </a:r>
            <a:r>
              <a:rPr lang="en-US" b="1" dirty="0" err="1"/>
              <a:t>disturbi</a:t>
            </a:r>
            <a:r>
              <a:rPr lang="en-US" b="1" dirty="0"/>
              <a:t> </a:t>
            </a:r>
            <a:r>
              <a:rPr lang="en-US" b="1" dirty="0" err="1"/>
              <a:t>d'ansia</a:t>
            </a:r>
            <a:r>
              <a:rPr lang="en-US" b="1" dirty="0"/>
              <a:t> </a:t>
            </a:r>
            <a:r>
              <a:rPr lang="en-US" dirty="0" err="1"/>
              <a:t>potrebbe</a:t>
            </a:r>
            <a:r>
              <a:rPr lang="en-US" dirty="0"/>
              <a:t> </a:t>
            </a:r>
            <a:r>
              <a:rPr lang="en-US" dirty="0" err="1"/>
              <a:t>essere</a:t>
            </a:r>
            <a:r>
              <a:rPr lang="en-US" dirty="0"/>
              <a:t> </a:t>
            </a:r>
            <a:r>
              <a:rPr lang="en-US" dirty="0" err="1"/>
              <a:t>osservata</a:t>
            </a:r>
            <a:r>
              <a:rPr lang="en-US" dirty="0"/>
              <a:t> </a:t>
            </a:r>
            <a:r>
              <a:rPr lang="en-US" dirty="0" err="1"/>
              <a:t>irrequietezza</a:t>
            </a:r>
            <a:r>
              <a:rPr lang="en-US" dirty="0"/>
              <a:t>. </a:t>
            </a:r>
            <a:r>
              <a:rPr lang="en-US" dirty="0" err="1"/>
              <a:t>Tuttavia</a:t>
            </a:r>
            <a:r>
              <a:rPr lang="en-US" dirty="0"/>
              <a:t>, </a:t>
            </a:r>
            <a:r>
              <a:rPr lang="en-US" dirty="0" err="1"/>
              <a:t>nel</a:t>
            </a:r>
            <a:r>
              <a:rPr lang="en-US" dirty="0"/>
              <a:t> DDAI i </a:t>
            </a:r>
            <a:r>
              <a:rPr lang="en-US" dirty="0" err="1"/>
              <a:t>sintomi</a:t>
            </a:r>
            <a:r>
              <a:rPr lang="en-US" dirty="0"/>
              <a:t> non </a:t>
            </a:r>
            <a:r>
              <a:rPr lang="en-US" dirty="0" err="1"/>
              <a:t>sono</a:t>
            </a:r>
            <a:r>
              <a:rPr lang="en-US" dirty="0"/>
              <a:t> </a:t>
            </a:r>
            <a:r>
              <a:rPr lang="en-US" dirty="0" err="1"/>
              <a:t>associati</a:t>
            </a:r>
            <a:r>
              <a:rPr lang="en-US" dirty="0"/>
              <a:t> a </a:t>
            </a:r>
            <a:r>
              <a:rPr lang="en-US" dirty="0" err="1"/>
              <a:t>preoccupazione</a:t>
            </a:r>
            <a:r>
              <a:rPr lang="en-US" dirty="0"/>
              <a:t> e a </a:t>
            </a:r>
            <a:r>
              <a:rPr lang="en-US" dirty="0" err="1"/>
              <a:t>ruminazione</a:t>
            </a:r>
            <a:r>
              <a:rPr lang="en-US" dirty="0"/>
              <a:t>.</a:t>
            </a:r>
          </a:p>
          <a:p>
            <a:r>
              <a:rPr lang="it-IT" dirty="0"/>
              <a:t>Anche la </a:t>
            </a:r>
            <a:r>
              <a:rPr lang="it-IT" b="1" dirty="0"/>
              <a:t>Demenza</a:t>
            </a:r>
            <a:r>
              <a:rPr lang="it-IT" dirty="0"/>
              <a:t> può presentarsi con sintomi simili al DDAI ma in genere si manifesta in età assai più tardiva o, se precoce, comunque dopo i 18 anni e dopo malattie, traumi o intossicazioni molto gravi ed evidenti.</a:t>
            </a:r>
          </a:p>
          <a:p>
            <a:endParaRPr lang="it-IT" dirty="0"/>
          </a:p>
          <a:p>
            <a:pPr marL="0" indent="0">
              <a:buNone/>
            </a:pPr>
            <a:endParaRPr lang="it-IT" dirty="0"/>
          </a:p>
          <a:p>
            <a:pPr marL="0" indent="0">
              <a:buNone/>
            </a:pPr>
            <a:endParaRPr lang="it-IT" dirty="0"/>
          </a:p>
        </p:txBody>
      </p:sp>
    </p:spTree>
    <p:extLst>
      <p:ext uri="{BB962C8B-B14F-4D97-AF65-F5344CB8AC3E}">
        <p14:creationId xmlns:p14="http://schemas.microsoft.com/office/powerpoint/2010/main" val="458464335"/>
      </p:ext>
    </p:extLst>
  </p:cSld>
  <p:clrMapOvr>
    <a:masterClrMapping/>
  </p:clrMapOvr>
</p:sld>
</file>

<file path=ppt/slides/slide16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Criteri diagnostici (3)</a:t>
            </a:r>
          </a:p>
        </p:txBody>
      </p:sp>
      <p:sp>
        <p:nvSpPr>
          <p:cNvPr id="3" name="Segnaposto contenuto 2"/>
          <p:cNvSpPr>
            <a:spLocks noGrp="1"/>
          </p:cNvSpPr>
          <p:nvPr>
            <p:ph idx="1"/>
          </p:nvPr>
        </p:nvSpPr>
        <p:spPr/>
        <p:txBody>
          <a:bodyPr>
            <a:normAutofit fontScale="92500"/>
          </a:bodyPr>
          <a:lstStyle/>
          <a:p>
            <a:pPr marL="514350" lvl="0" indent="-514350">
              <a:buFont typeface="+mj-lt"/>
              <a:buAutoNum type="alphaUcPeriod" startAt="2"/>
            </a:pPr>
            <a:r>
              <a:rPr lang="it-IT" dirty="0"/>
              <a:t>Le ossessioni o compulsioni fanno consumare tempo (per es., più di 1 ora al giorno) o causano disagio clinicamente significativo o compromissione del funzionamento in ambito sociale, lavorativo o in altre aree importanti</a:t>
            </a:r>
          </a:p>
          <a:p>
            <a:pPr marL="514350" lvl="0" indent="-514350">
              <a:buFont typeface="+mj-lt"/>
              <a:buAutoNum type="alphaUcPeriod" startAt="2"/>
            </a:pPr>
            <a:r>
              <a:rPr lang="it-IT" dirty="0"/>
              <a:t>I sintomi ossessivo-compulsivi non sono attribuibili agli effetti fisiologici di una sostanza (per es., una droga, un farmaco) o a un'altra condizione medica </a:t>
            </a:r>
          </a:p>
          <a:p>
            <a:endParaRPr lang="it-IT" dirty="0"/>
          </a:p>
        </p:txBody>
      </p:sp>
    </p:spTree>
    <p:extLst>
      <p:ext uri="{BB962C8B-B14F-4D97-AF65-F5344CB8AC3E}">
        <p14:creationId xmlns:p14="http://schemas.microsoft.com/office/powerpoint/2010/main" val="2396282198"/>
      </p:ext>
    </p:extLst>
  </p:cSld>
  <p:clrMapOvr>
    <a:masterClrMapping/>
  </p:clrMapOvr>
</p:sld>
</file>

<file path=ppt/slides/slide16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Criteri diagnostici (4)</a:t>
            </a:r>
          </a:p>
        </p:txBody>
      </p:sp>
      <p:sp>
        <p:nvSpPr>
          <p:cNvPr id="3" name="Segnaposto contenuto 2"/>
          <p:cNvSpPr>
            <a:spLocks noGrp="1"/>
          </p:cNvSpPr>
          <p:nvPr>
            <p:ph idx="1"/>
          </p:nvPr>
        </p:nvSpPr>
        <p:spPr/>
        <p:txBody>
          <a:bodyPr>
            <a:normAutofit/>
          </a:bodyPr>
          <a:lstStyle/>
          <a:p>
            <a:pPr marL="514350" lvl="0" indent="-514350">
              <a:buFont typeface="+mj-lt"/>
              <a:buAutoNum type="alphaUcPeriod" startAt="4"/>
            </a:pPr>
            <a:r>
              <a:rPr lang="it-IT" dirty="0"/>
              <a:t>Il disturbo non è meglio giustificato dai sintomi di un altro disturbo mentale (per es., disturbo d'ansia generalizzata, disturbo da movimento stereotipato, disturbi alimentari, disturbi </a:t>
            </a:r>
            <a:r>
              <a:rPr lang="it-IT" dirty="0" err="1"/>
              <a:t>parafilici</a:t>
            </a:r>
            <a:r>
              <a:rPr lang="it-IT" dirty="0"/>
              <a:t>, disturbo depressivo maggiore, disturbi dello spettro della schizofrenia e altri disturbi psicotici, disturbi dello spettro dell'autismo)</a:t>
            </a:r>
          </a:p>
        </p:txBody>
      </p:sp>
    </p:spTree>
    <p:extLst>
      <p:ext uri="{BB962C8B-B14F-4D97-AF65-F5344CB8AC3E}">
        <p14:creationId xmlns:p14="http://schemas.microsoft.com/office/powerpoint/2010/main" val="156594796"/>
      </p:ext>
    </p:extLst>
  </p:cSld>
  <p:clrMapOvr>
    <a:masterClrMapping/>
  </p:clrMapOvr>
</p:sld>
</file>

<file path=ppt/slides/slide16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Ossessivo Compulsivo</a:t>
            </a:r>
          </a:p>
        </p:txBody>
      </p:sp>
      <p:sp>
        <p:nvSpPr>
          <p:cNvPr id="3" name="Sottotitolo 2"/>
          <p:cNvSpPr>
            <a:spLocks noGrp="1"/>
          </p:cNvSpPr>
          <p:nvPr>
            <p:ph type="subTitle" idx="1"/>
          </p:nvPr>
        </p:nvSpPr>
        <p:spPr/>
        <p:txBody>
          <a:bodyPr/>
          <a:lstStyle/>
          <a:p>
            <a:r>
              <a:rPr lang="it-IT" dirty="0"/>
              <a:t>Lezione 66 - 4</a:t>
            </a:r>
          </a:p>
        </p:txBody>
      </p:sp>
    </p:spTree>
    <p:extLst>
      <p:ext uri="{BB962C8B-B14F-4D97-AF65-F5344CB8AC3E}">
        <p14:creationId xmlns:p14="http://schemas.microsoft.com/office/powerpoint/2010/main" val="4011622858"/>
      </p:ext>
    </p:extLst>
  </p:cSld>
  <p:clrMapOvr>
    <a:masterClrMapping/>
  </p:clrMapOvr>
</p:sld>
</file>

<file path=ppt/slides/slide16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Dimensioni sintomatologiche</a:t>
            </a:r>
          </a:p>
        </p:txBody>
      </p:sp>
      <p:sp>
        <p:nvSpPr>
          <p:cNvPr id="3" name="Segnaposto contenuto 2"/>
          <p:cNvSpPr>
            <a:spLocks noGrp="1"/>
          </p:cNvSpPr>
          <p:nvPr>
            <p:ph idx="1"/>
          </p:nvPr>
        </p:nvSpPr>
        <p:spPr/>
        <p:txBody>
          <a:bodyPr>
            <a:normAutofit fontScale="92500" lnSpcReduction="20000"/>
          </a:bodyPr>
          <a:lstStyle/>
          <a:p>
            <a:pPr marL="0" indent="0">
              <a:buNone/>
            </a:pPr>
            <a:r>
              <a:rPr lang="it-IT" dirty="0"/>
              <a:t>Nel DOC sono comuni alcune dimensioni sintomatologiche tra cui:</a:t>
            </a:r>
          </a:p>
          <a:p>
            <a:r>
              <a:rPr lang="it-IT" dirty="0"/>
              <a:t>Pulizia (ossessioni di contaminazione e compulsioni di pulizia)</a:t>
            </a:r>
          </a:p>
          <a:p>
            <a:r>
              <a:rPr lang="it-IT" dirty="0"/>
              <a:t>Simmetria (ossessioni di simmetria e compulsioni di ripetizione, ordine e conteggio)</a:t>
            </a:r>
          </a:p>
          <a:p>
            <a:r>
              <a:rPr lang="it-IT" dirty="0"/>
              <a:t>Pensieri proibiti o tabù (per es., ossessioni aggressive, sessuali, religiose e relative compulsioni)</a:t>
            </a:r>
          </a:p>
          <a:p>
            <a:r>
              <a:rPr lang="it-IT" dirty="0"/>
              <a:t>Danno (per es., timori di danno a se stessi o agli altri e relative compulsioni di controllo)</a:t>
            </a:r>
          </a:p>
        </p:txBody>
      </p:sp>
    </p:spTree>
    <p:extLst>
      <p:ext uri="{BB962C8B-B14F-4D97-AF65-F5344CB8AC3E}">
        <p14:creationId xmlns:p14="http://schemas.microsoft.com/office/powerpoint/2010/main" val="140733462"/>
      </p:ext>
    </p:extLst>
  </p:cSld>
  <p:clrMapOvr>
    <a:masterClrMapping/>
  </p:clrMapOvr>
</p:sld>
</file>

<file path=ppt/slides/slide16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Autori di lingua inglese distinguono questi pazienti in </a:t>
            </a:r>
          </a:p>
          <a:p>
            <a:r>
              <a:rPr lang="it-IT" sz="2400" dirty="0" err="1"/>
              <a:t>Washers</a:t>
            </a:r>
            <a:r>
              <a:rPr lang="it-IT" sz="2400" dirty="0"/>
              <a:t> ( ovvero lavatori, quelli con ossessioni di sporco e contaminazione e con compulsione a lavarsi)</a:t>
            </a:r>
          </a:p>
          <a:p>
            <a:r>
              <a:rPr lang="it-IT" sz="2400" dirty="0" err="1"/>
              <a:t>Doubters</a:t>
            </a:r>
            <a:r>
              <a:rPr lang="it-IT" sz="2400" dirty="0"/>
              <a:t> (ovvero quelli che dubitano in continuazione di </a:t>
            </a:r>
            <a:r>
              <a:rPr lang="it-IT" sz="2400" dirty="0" err="1"/>
              <a:t>cio</a:t>
            </a:r>
            <a:r>
              <a:rPr lang="it-IT" sz="2400" dirty="0"/>
              <a:t> che hanno detto, fatto e pensato)</a:t>
            </a:r>
          </a:p>
          <a:p>
            <a:r>
              <a:rPr lang="it-IT" sz="2400" dirty="0" err="1"/>
              <a:t>Checkers</a:t>
            </a:r>
            <a:r>
              <a:rPr lang="it-IT" sz="2400" dirty="0"/>
              <a:t> (controllori, quelli che vogliono controllare e ricontrollare e mettere tutto a posto secondo inutili criteri di perfezione formale)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99100242"/>
      </p:ext>
    </p:extLst>
  </p:cSld>
  <p:clrMapOvr>
    <a:masterClrMapping/>
  </p:clrMapOvr>
</p:sld>
</file>

<file path=ppt/slides/slide16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Di solito l’analisi del contenuto delle ossessioni ci aiuta a comprendere le caratteristiche del caso.</a:t>
            </a:r>
          </a:p>
          <a:p>
            <a:r>
              <a:rPr lang="it-IT" sz="2800" dirty="0"/>
              <a:t>Si </a:t>
            </a:r>
            <a:r>
              <a:rPr lang="it-IT" sz="2800" dirty="0" err="1"/>
              <a:t>sviluppanpo</a:t>
            </a:r>
            <a:r>
              <a:rPr lang="it-IT" sz="2800" dirty="0"/>
              <a:t> ossessioni attorno alle cose cui teniamo di più: una mamma avrà la paura di uccidere il proprio figlio (che in realtà ama più della propria vita) e per non farlo nasconderà tutti i coltelli o non starà a casa col figlio da sola. Nel ricorrere a queste compulsioni di controllo non si concederà la possibilità di smentire le proprie paure.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348467753"/>
      </p:ext>
    </p:extLst>
  </p:cSld>
  <p:clrMapOvr>
    <a:masterClrMapping/>
  </p:clrMapOvr>
</p:sld>
</file>

<file path=ppt/slides/slide16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Un prete avrà il pensiero ossessivo di bestemmia, azione che metterebbe in discussione tutte le proprie scelte di vita. Un camionista non avrà mai paura di bestemmiare, in quanto se capita lo fa, e l’Altissimo, lodato il suo nome in eterno, ben comprende che non c’è niente di personale, che si tratta solo </a:t>
            </a:r>
            <a:r>
              <a:rPr lang="it-IT" sz="2800" dirty="0" err="1"/>
              <a:t>sdi</a:t>
            </a:r>
            <a:r>
              <a:rPr lang="it-IT" sz="2800" dirty="0"/>
              <a:t> uno sfogo, ma se si instaura nella mente del camionista il pensiero di poter fare del male a qualcuno senza rendersene conto guidando l’ossessione diventa fortissima e le necessità di controllo diventeranno invalidanti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21723031"/>
      </p:ext>
    </p:extLst>
  </p:cSld>
  <p:clrMapOvr>
    <a:masterClrMapping/>
  </p:clrMapOvr>
</p:sld>
</file>

<file path=ppt/slides/slide16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Spesso quindi dalla analisi delle ossessioni capiamo quali sono i veri valori di una persona.</a:t>
            </a:r>
          </a:p>
          <a:p>
            <a:r>
              <a:rPr lang="it-IT" dirty="0"/>
              <a:t>La grande pressione sulla apparenza fisica ha spinto molte ragazze, ed un numero crescente di maschi, a concentrarsi sul proprio aspetto sviluppando forme di dismorfofobia e disturbi alimentari anche gravissimi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60822108"/>
      </p:ext>
    </p:extLst>
  </p:cSld>
  <p:clrMapOvr>
    <a:masterClrMapping/>
  </p:clrMapOvr>
</p:sld>
</file>

<file path=ppt/slides/slide16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Il dubbio caratterizza le </a:t>
            </a:r>
            <a:r>
              <a:rPr lang="it-IT" sz="2800" dirty="0" err="1"/>
              <a:t>rimuginazioni</a:t>
            </a:r>
            <a:r>
              <a:rPr lang="it-IT" sz="2800" dirty="0"/>
              <a:t> del paziente che sembra sempre chiedersi «e chi mi assicura che non…» (mi sia contaminato, abbia detto o fatto qualcosa di grave, abbia trascurato qualche dettaglio). Oltre ai dubbi il paziente presenta</a:t>
            </a:r>
          </a:p>
          <a:p>
            <a:pPr algn="just"/>
            <a:r>
              <a:rPr lang="it-IT" altLang="it-IT" sz="2800" dirty="0"/>
              <a:t>Scarsa tolleranza dell’incertezza.</a:t>
            </a:r>
          </a:p>
          <a:p>
            <a:r>
              <a:rPr lang="it-IT" altLang="it-IT" sz="2800" dirty="0" err="1"/>
              <a:t>Ipercoscienziosità</a:t>
            </a:r>
            <a:r>
              <a:rPr lang="it-IT" altLang="it-IT" sz="2800" dirty="0"/>
              <a:t>.</a:t>
            </a:r>
          </a:p>
          <a:p>
            <a:pPr algn="just"/>
            <a:r>
              <a:rPr lang="it-IT" altLang="it-IT" sz="2800" dirty="0"/>
              <a:t>Disturbi dell’umore: ansia, depressione e senso di colpa.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92761223"/>
      </p:ext>
    </p:extLst>
  </p:cSld>
  <p:clrMapOvr>
    <a:masterClrMapping/>
  </p:clrMapOvr>
</p:sld>
</file>

<file path=ppt/slides/slide16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La struttura di personalità dell’ossessivo compulsivo presenta spesso caratteristiche ben identificate:</a:t>
            </a:r>
          </a:p>
          <a:p>
            <a:r>
              <a:rPr lang="it-IT" sz="2800" dirty="0"/>
              <a:t>È attento ai dettagli, perfezionista, fin troppo serio, coscienzioso, scrupoloso. È inflessibile e moralista, attento alle spese, permaloso rigido e testardo.</a:t>
            </a:r>
          </a:p>
          <a:p>
            <a:r>
              <a:rPr lang="it-IT" sz="2800" dirty="0"/>
              <a:t>Portate all’estremo queste caratteristiche si possono configurare come un disturbo di personalità.</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39230896"/>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en-US" b="1" dirty="0" err="1"/>
              <a:t>Disturbo</a:t>
            </a:r>
            <a:r>
              <a:rPr lang="en-US" b="1" dirty="0"/>
              <a:t> </a:t>
            </a:r>
            <a:r>
              <a:rPr lang="en-US" b="1" dirty="0" err="1"/>
              <a:t>esplosivo</a:t>
            </a:r>
            <a:r>
              <a:rPr lang="en-US" b="1" dirty="0"/>
              <a:t> </a:t>
            </a:r>
            <a:r>
              <a:rPr lang="en-US" b="1" dirty="0" err="1"/>
              <a:t>intermittente</a:t>
            </a:r>
            <a:r>
              <a:rPr lang="en-US" dirty="0"/>
              <a:t>. I </a:t>
            </a:r>
            <a:r>
              <a:rPr lang="en-US" dirty="0" err="1"/>
              <a:t>pazienti</a:t>
            </a:r>
            <a:r>
              <a:rPr lang="en-US" dirty="0"/>
              <a:t> con </a:t>
            </a:r>
            <a:r>
              <a:rPr lang="en-US" dirty="0" err="1"/>
              <a:t>Disturbo</a:t>
            </a:r>
            <a:r>
              <a:rPr lang="en-US" dirty="0"/>
              <a:t> </a:t>
            </a:r>
            <a:r>
              <a:rPr lang="en-US" dirty="0" err="1"/>
              <a:t>Esplosivo</a:t>
            </a:r>
            <a:r>
              <a:rPr lang="en-US" dirty="0"/>
              <a:t> </a:t>
            </a:r>
            <a:r>
              <a:rPr lang="en-US" dirty="0" err="1"/>
              <a:t>Intermittente</a:t>
            </a:r>
            <a:r>
              <a:rPr lang="en-US" dirty="0"/>
              <a:t>  </a:t>
            </a:r>
            <a:r>
              <a:rPr lang="en-US" dirty="0" err="1"/>
              <a:t>mostrano</a:t>
            </a:r>
            <a:r>
              <a:rPr lang="en-US" dirty="0"/>
              <a:t> a volte </a:t>
            </a:r>
            <a:r>
              <a:rPr lang="en-US" dirty="0" err="1"/>
              <a:t>episodi</a:t>
            </a:r>
            <a:r>
              <a:rPr lang="en-US" dirty="0"/>
              <a:t> </a:t>
            </a:r>
            <a:r>
              <a:rPr lang="en-US" dirty="0" err="1"/>
              <a:t>aggressivi</a:t>
            </a:r>
            <a:r>
              <a:rPr lang="en-US" dirty="0"/>
              <a:t> </a:t>
            </a:r>
            <a:r>
              <a:rPr lang="en-US" dirty="0" err="1"/>
              <a:t>che</a:t>
            </a:r>
            <a:r>
              <a:rPr lang="en-US" dirty="0"/>
              <a:t> </a:t>
            </a:r>
            <a:r>
              <a:rPr lang="en-US" dirty="0" err="1"/>
              <a:t>mancano</a:t>
            </a:r>
            <a:r>
              <a:rPr lang="en-US" dirty="0"/>
              <a:t> </a:t>
            </a:r>
            <a:r>
              <a:rPr lang="en-US" dirty="0" err="1"/>
              <a:t>nel</a:t>
            </a:r>
            <a:r>
              <a:rPr lang="en-US" dirty="0"/>
              <a:t> DDAI. </a:t>
            </a:r>
            <a:r>
              <a:rPr lang="en-US" dirty="0" err="1"/>
              <a:t>Nel</a:t>
            </a:r>
            <a:r>
              <a:rPr lang="en-US" dirty="0"/>
              <a:t> </a:t>
            </a:r>
            <a:r>
              <a:rPr lang="en-US" dirty="0" err="1"/>
              <a:t>disturbo</a:t>
            </a:r>
            <a:r>
              <a:rPr lang="en-US" dirty="0"/>
              <a:t> </a:t>
            </a:r>
            <a:r>
              <a:rPr lang="en-US" dirty="0" err="1"/>
              <a:t>esplosivo</a:t>
            </a:r>
            <a:r>
              <a:rPr lang="en-US" dirty="0"/>
              <a:t> </a:t>
            </a:r>
            <a:r>
              <a:rPr lang="en-US" dirty="0" err="1"/>
              <a:t>intermittente</a:t>
            </a:r>
            <a:r>
              <a:rPr lang="en-US" dirty="0"/>
              <a:t> </a:t>
            </a:r>
            <a:r>
              <a:rPr lang="en-US" dirty="0" err="1"/>
              <a:t>si</a:t>
            </a:r>
            <a:r>
              <a:rPr lang="en-US" dirty="0"/>
              <a:t> </a:t>
            </a:r>
            <a:r>
              <a:rPr lang="en-US" dirty="0" err="1"/>
              <a:t>sviluppa</a:t>
            </a:r>
            <a:r>
              <a:rPr lang="en-US" dirty="0"/>
              <a:t> in </a:t>
            </a:r>
            <a:r>
              <a:rPr lang="en-US" dirty="0" err="1"/>
              <a:t>età</a:t>
            </a:r>
            <a:r>
              <a:rPr lang="en-US" dirty="0"/>
              <a:t> </a:t>
            </a:r>
            <a:r>
              <a:rPr lang="en-US" dirty="0" err="1"/>
              <a:t>più</a:t>
            </a:r>
            <a:r>
              <a:rPr lang="en-US" dirty="0"/>
              <a:t> </a:t>
            </a:r>
            <a:r>
              <a:rPr lang="en-US" dirty="0" err="1"/>
              <a:t>tardiva</a:t>
            </a:r>
            <a:r>
              <a:rPr lang="en-US" dirty="0"/>
              <a:t> </a:t>
            </a:r>
            <a:r>
              <a:rPr lang="en-US" dirty="0" err="1"/>
              <a:t>rispetto</a:t>
            </a:r>
            <a:r>
              <a:rPr lang="en-US" dirty="0"/>
              <a:t> al </a:t>
            </a:r>
            <a:r>
              <a:rPr lang="en-US" dirty="0" err="1"/>
              <a:t>disturbo</a:t>
            </a:r>
            <a:r>
              <a:rPr lang="en-US" dirty="0"/>
              <a:t> DDAI e non </a:t>
            </a:r>
            <a:r>
              <a:rPr lang="en-US" dirty="0" err="1"/>
              <a:t>presenta</a:t>
            </a:r>
            <a:r>
              <a:rPr lang="en-US" dirty="0"/>
              <a:t> </a:t>
            </a:r>
            <a:r>
              <a:rPr lang="en-US" dirty="0" err="1"/>
              <a:t>il</a:t>
            </a:r>
            <a:r>
              <a:rPr lang="en-US" dirty="0"/>
              <a:t> deficit di </a:t>
            </a:r>
            <a:r>
              <a:rPr lang="en-US" dirty="0" err="1"/>
              <a:t>attenzione</a:t>
            </a:r>
            <a:r>
              <a:rPr lang="en-US" dirty="0"/>
              <a:t> </a:t>
            </a:r>
            <a:r>
              <a:rPr lang="en-US" dirty="0" err="1"/>
              <a:t>che</a:t>
            </a:r>
            <a:r>
              <a:rPr lang="en-US" dirty="0"/>
              <a:t> </a:t>
            </a:r>
            <a:r>
              <a:rPr lang="en-US" dirty="0" err="1"/>
              <a:t>caratterizza</a:t>
            </a:r>
            <a:r>
              <a:rPr lang="en-US" dirty="0"/>
              <a:t> </a:t>
            </a:r>
            <a:r>
              <a:rPr lang="en-US" dirty="0" err="1"/>
              <a:t>il</a:t>
            </a:r>
            <a:r>
              <a:rPr lang="en-US" dirty="0"/>
              <a:t> DDAI. </a:t>
            </a:r>
            <a:r>
              <a:rPr lang="it-IT" dirty="0"/>
              <a:t> </a:t>
            </a:r>
          </a:p>
          <a:p>
            <a:r>
              <a:rPr lang="en-US" b="1" dirty="0" err="1"/>
              <a:t>Disturbo</a:t>
            </a:r>
            <a:r>
              <a:rPr lang="en-US" b="1" dirty="0"/>
              <a:t> </a:t>
            </a:r>
            <a:r>
              <a:rPr lang="en-US" b="1" dirty="0" err="1"/>
              <a:t>Bipolare</a:t>
            </a:r>
            <a:r>
              <a:rPr lang="en-US" b="1" dirty="0"/>
              <a:t> </a:t>
            </a:r>
            <a:r>
              <a:rPr lang="en-US" dirty="0"/>
              <a:t>la </a:t>
            </a:r>
            <a:r>
              <a:rPr lang="en-US" dirty="0" err="1"/>
              <a:t>fase</a:t>
            </a:r>
            <a:r>
              <a:rPr lang="en-US" dirty="0"/>
              <a:t> </a:t>
            </a:r>
            <a:r>
              <a:rPr lang="en-US" dirty="0" err="1"/>
              <a:t>maniacale</a:t>
            </a:r>
            <a:r>
              <a:rPr lang="en-US" dirty="0"/>
              <a:t> a volte </a:t>
            </a:r>
            <a:r>
              <a:rPr lang="en-US" dirty="0" err="1"/>
              <a:t>può</a:t>
            </a:r>
            <a:r>
              <a:rPr lang="en-US" dirty="0"/>
              <a:t> </a:t>
            </a:r>
            <a:r>
              <a:rPr lang="en-US" dirty="0" err="1"/>
              <a:t>confondersi</a:t>
            </a:r>
            <a:r>
              <a:rPr lang="en-US" dirty="0"/>
              <a:t> con la </a:t>
            </a:r>
            <a:r>
              <a:rPr lang="en-US" dirty="0" err="1"/>
              <a:t>irrequietezza</a:t>
            </a:r>
            <a:r>
              <a:rPr lang="en-US" dirty="0"/>
              <a:t> del DDAI, ma dura molto </a:t>
            </a:r>
            <a:r>
              <a:rPr lang="en-US" dirty="0" err="1"/>
              <a:t>più</a:t>
            </a:r>
            <a:r>
              <a:rPr lang="en-US" dirty="0"/>
              <a:t> a </a:t>
            </a:r>
            <a:r>
              <a:rPr lang="en-US" dirty="0" err="1"/>
              <a:t>lungo</a:t>
            </a:r>
            <a:r>
              <a:rPr lang="en-US" dirty="0"/>
              <a:t> e in </a:t>
            </a:r>
            <a:r>
              <a:rPr lang="en-US" dirty="0" err="1"/>
              <a:t>genere</a:t>
            </a:r>
            <a:r>
              <a:rPr lang="en-US" dirty="0"/>
              <a:t> </a:t>
            </a:r>
            <a:r>
              <a:rPr lang="en-US" dirty="0" err="1"/>
              <a:t>si</a:t>
            </a:r>
            <a:r>
              <a:rPr lang="en-US" dirty="0"/>
              <a:t> </a:t>
            </a:r>
            <a:r>
              <a:rPr lang="en-US" dirty="0" err="1"/>
              <a:t>alterna</a:t>
            </a:r>
            <a:r>
              <a:rPr lang="en-US" dirty="0"/>
              <a:t> con </a:t>
            </a:r>
            <a:r>
              <a:rPr lang="en-US" dirty="0" err="1"/>
              <a:t>lunghe</a:t>
            </a:r>
            <a:r>
              <a:rPr lang="en-US" dirty="0"/>
              <a:t> </a:t>
            </a:r>
            <a:r>
              <a:rPr lang="en-US" dirty="0" err="1"/>
              <a:t>fasi</a:t>
            </a:r>
            <a:r>
              <a:rPr lang="en-US" dirty="0"/>
              <a:t> di </a:t>
            </a:r>
            <a:r>
              <a:rPr lang="en-US" dirty="0" err="1"/>
              <a:t>depressione</a:t>
            </a:r>
            <a:r>
              <a:rPr lang="en-US" dirty="0"/>
              <a:t>, </a:t>
            </a:r>
            <a:r>
              <a:rPr lang="en-US" dirty="0" err="1"/>
              <a:t>insorge</a:t>
            </a:r>
            <a:r>
              <a:rPr lang="en-US" dirty="0"/>
              <a:t> </a:t>
            </a:r>
            <a:r>
              <a:rPr lang="en-US" dirty="0" err="1"/>
              <a:t>inoltre</a:t>
            </a:r>
            <a:r>
              <a:rPr lang="en-US" dirty="0"/>
              <a:t> </a:t>
            </a:r>
            <a:r>
              <a:rPr lang="en-US" dirty="0" err="1"/>
              <a:t>più</a:t>
            </a:r>
            <a:r>
              <a:rPr lang="en-US" dirty="0"/>
              <a:t> </a:t>
            </a:r>
            <a:r>
              <a:rPr lang="en-US" dirty="0" err="1"/>
              <a:t>tardi</a:t>
            </a:r>
            <a:r>
              <a:rPr lang="en-US" dirty="0"/>
              <a:t> del DDAI</a:t>
            </a:r>
            <a:br>
              <a:rPr lang="en-US" dirty="0"/>
            </a:br>
            <a:endParaRPr lang="it-IT" dirty="0"/>
          </a:p>
          <a:p>
            <a:endParaRPr lang="it-IT" dirty="0"/>
          </a:p>
        </p:txBody>
      </p:sp>
    </p:spTree>
    <p:extLst>
      <p:ext uri="{BB962C8B-B14F-4D97-AF65-F5344CB8AC3E}">
        <p14:creationId xmlns:p14="http://schemas.microsoft.com/office/powerpoint/2010/main" val="1554556314"/>
      </p:ext>
    </p:extLst>
  </p:cSld>
  <p:clrMapOvr>
    <a:masterClrMapping/>
  </p:clrMapOvr>
</p:sld>
</file>

<file path=ppt/slides/slide16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Il linea di massima possiamo però affermare che il DOC (asse 1) è </a:t>
            </a:r>
            <a:r>
              <a:rPr lang="it-IT" sz="2400" dirty="0" err="1"/>
              <a:t>egodistonico</a:t>
            </a:r>
            <a:r>
              <a:rPr lang="it-IT" sz="2400" dirty="0"/>
              <a:t>, ovvero il paziente si rende conto che farsi 80 bidet al giorno, o non riuscire a studiare più di 3 pagine al giorno per la paura di aver mancato qualche importante dettaglio sono pesanti e sgradevoli limitazioni.</a:t>
            </a:r>
          </a:p>
          <a:p>
            <a:r>
              <a:rPr lang="it-IT" sz="2400" dirty="0"/>
              <a:t>Invece il disturbo Ossessivo Compulsivo di personalità è </a:t>
            </a:r>
            <a:r>
              <a:rPr lang="it-IT" sz="2400" dirty="0" err="1"/>
              <a:t>egosintonico</a:t>
            </a:r>
            <a:r>
              <a:rPr lang="it-IT" sz="2400" dirty="0"/>
              <a:t>, in altre parole il paziente è orgoglioso della propria pulizia ed attenzione ai dettagli e condanna gli altri ritenuti sporchi e trascurati.</a:t>
            </a:r>
          </a:p>
          <a:p>
            <a:r>
              <a:rPr lang="it-IT" sz="2400" dirty="0"/>
              <a:t>La differenza tra le due patologie non è sempre facilmente identificabile ed in molti casi si notano associate.</a:t>
            </a:r>
          </a:p>
          <a:p>
            <a:pPr lvl="1" algn="just"/>
            <a:r>
              <a:rPr lang="it-IT" altLang="it-IT" sz="16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987508998"/>
      </p:ext>
    </p:extLst>
  </p:cSld>
  <p:clrMapOvr>
    <a:masterClrMapping/>
  </p:clrMapOvr>
</p:sld>
</file>

<file path=ppt/slides/slide16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0" y="152400"/>
            <a:ext cx="8915400" cy="990600"/>
          </a:xfrm>
        </p:spPr>
        <p:txBody>
          <a:bodyPr/>
          <a:lstStyle/>
          <a:p>
            <a:pPr algn="just"/>
            <a:r>
              <a:rPr lang="it-IT" altLang="it-IT" sz="3200" dirty="0"/>
              <a:t> </a:t>
            </a:r>
          </a:p>
        </p:txBody>
      </p:sp>
      <p:sp>
        <p:nvSpPr>
          <p:cNvPr id="71683" name="Rectangle 3"/>
          <p:cNvSpPr>
            <a:spLocks noGrp="1" noChangeArrowheads="1"/>
          </p:cNvSpPr>
          <p:nvPr>
            <p:ph type="body" idx="1"/>
          </p:nvPr>
        </p:nvSpPr>
        <p:spPr>
          <a:xfrm>
            <a:off x="685800" y="1295400"/>
            <a:ext cx="8229600" cy="5562600"/>
          </a:xfrm>
        </p:spPr>
        <p:txBody>
          <a:bodyPr/>
          <a:lstStyle/>
          <a:p>
            <a:pPr algn="just">
              <a:lnSpc>
                <a:spcPct val="90000"/>
              </a:lnSpc>
            </a:pPr>
            <a:r>
              <a:rPr lang="it-IT" altLang="it-IT" sz="2800" dirty="0"/>
              <a:t>Le ossessioni sono un’esperienza comune, riferita dalla maggior parte delle persone.</a:t>
            </a:r>
          </a:p>
          <a:p>
            <a:pPr algn="just">
              <a:lnSpc>
                <a:spcPct val="90000"/>
              </a:lnSpc>
            </a:pPr>
            <a:r>
              <a:rPr lang="it-IT" altLang="it-IT" sz="2800" dirty="0"/>
              <a:t>La forma e in parte il contenuto sono simili in persone non patologiche e in  soggetti DOC.</a:t>
            </a:r>
          </a:p>
          <a:p>
            <a:pPr algn="just">
              <a:lnSpc>
                <a:spcPct val="90000"/>
              </a:lnSpc>
            </a:pPr>
            <a:r>
              <a:rPr lang="it-IT" altLang="it-IT" sz="2800" dirty="0"/>
              <a:t>Le ossessioni patologiche sono simili a quelle non patologiche anche per la stretta relazione con l’umore e la mancanza di significato per il soggetto.</a:t>
            </a:r>
          </a:p>
          <a:p>
            <a:pPr algn="just">
              <a:lnSpc>
                <a:spcPct val="90000"/>
              </a:lnSpc>
            </a:pPr>
            <a:endParaRPr lang="it-IT" altLang="it-IT" sz="2400" dirty="0"/>
          </a:p>
        </p:txBody>
      </p:sp>
    </p:spTree>
    <p:extLst>
      <p:ext uri="{BB962C8B-B14F-4D97-AF65-F5344CB8AC3E}">
        <p14:creationId xmlns:p14="http://schemas.microsoft.com/office/powerpoint/2010/main" val="2811392238"/>
      </p:ext>
    </p:extLst>
  </p:cSld>
  <p:clrMapOvr>
    <a:masterClrMapping/>
  </p:clrMapOvr>
</p:sld>
</file>

<file path=ppt/slides/slide16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lgn="just">
              <a:lnSpc>
                <a:spcPct val="90000"/>
              </a:lnSpc>
            </a:pPr>
            <a:r>
              <a:rPr lang="it-IT" altLang="it-IT" sz="2800" dirty="0"/>
              <a:t>Ciò che le differenzia maggiormente le normali ideazioni ossessive da quelle francamente patologiche è il numero, la intensità e la durate di tali ossessioni e delle compulsioni usate per tenerle sotto controllo.</a:t>
            </a:r>
          </a:p>
          <a:p>
            <a:pPr algn="just">
              <a:lnSpc>
                <a:spcPct val="90000"/>
              </a:lnSpc>
            </a:pPr>
            <a:r>
              <a:rPr lang="it-IT" altLang="it-IT" sz="2800" dirty="0"/>
              <a:t>Gran parte della giornata dell’ossessivo patologico è dedicata ai rituali con gravi conseguenze nella vita lavorativa e di relazione.</a:t>
            </a:r>
          </a:p>
          <a:p>
            <a:r>
              <a:rPr lang="it-IT" sz="2800" dirty="0"/>
              <a:t>Nella sua forma grave il DOC non è una patologia molto frequente, s</a:t>
            </a:r>
            <a:r>
              <a:rPr lang="it-IT" altLang="it-IT" sz="2800" dirty="0"/>
              <a:t>tudi recenti riferiscono stime comprese fra lo 0,7% e il 2,1% </a:t>
            </a:r>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25420683"/>
      </p:ext>
    </p:extLst>
  </p:cSld>
  <p:clrMapOvr>
    <a:masterClrMapping/>
  </p:clrMapOvr>
</p:sld>
</file>

<file path=ppt/slides/slide16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Ossessivo Compulsivo</a:t>
            </a:r>
            <a:br>
              <a:rPr lang="it-IT" dirty="0"/>
            </a:br>
            <a:r>
              <a:rPr lang="it-IT" dirty="0"/>
              <a:t>ASPETTI CLINICI</a:t>
            </a:r>
          </a:p>
        </p:txBody>
      </p:sp>
      <p:sp>
        <p:nvSpPr>
          <p:cNvPr id="3" name="Sottotitolo 2"/>
          <p:cNvSpPr>
            <a:spLocks noGrp="1"/>
          </p:cNvSpPr>
          <p:nvPr>
            <p:ph type="subTitle" idx="1"/>
          </p:nvPr>
        </p:nvSpPr>
        <p:spPr/>
        <p:txBody>
          <a:bodyPr/>
          <a:lstStyle/>
          <a:p>
            <a:r>
              <a:rPr lang="it-IT" dirty="0"/>
              <a:t>Lezione 67 - 1</a:t>
            </a:r>
          </a:p>
        </p:txBody>
      </p:sp>
    </p:spTree>
    <p:extLst>
      <p:ext uri="{BB962C8B-B14F-4D97-AF65-F5344CB8AC3E}">
        <p14:creationId xmlns:p14="http://schemas.microsoft.com/office/powerpoint/2010/main" val="1255450781"/>
      </p:ext>
    </p:extLst>
  </p:cSld>
  <p:clrMapOvr>
    <a:masterClrMapping/>
  </p:clrMapOvr>
</p:sld>
</file>

<file path=ppt/slides/slide16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Comportamenti</a:t>
            </a:r>
          </a:p>
        </p:txBody>
      </p:sp>
      <p:sp>
        <p:nvSpPr>
          <p:cNvPr id="3" name="Segnaposto contenuto 2"/>
          <p:cNvSpPr>
            <a:spLocks noGrp="1"/>
          </p:cNvSpPr>
          <p:nvPr>
            <p:ph idx="1"/>
          </p:nvPr>
        </p:nvSpPr>
        <p:spPr/>
        <p:txBody>
          <a:bodyPr>
            <a:normAutofit fontScale="92500"/>
          </a:bodyPr>
          <a:lstStyle/>
          <a:p>
            <a:r>
              <a:rPr lang="it-IT" dirty="0"/>
              <a:t>Negli individui con DOC è comune l’evitamento di persone, luoghi e cose che innescano le ossessioni e le compulsioni</a:t>
            </a:r>
          </a:p>
          <a:p>
            <a:r>
              <a:rPr lang="it-IT" dirty="0"/>
              <a:t>Per esempio, individui con preoccupazioni di contaminazione possono evitare situazioni pubbliche (per es., ristoranti, bagni pubblici) per ridurre l’esposizione ai contaminanti temuti; individui con pensieri intrusivi relativi al causare danno possono evitare le interazioni sociali</a:t>
            </a:r>
          </a:p>
          <a:p>
            <a:endParaRPr lang="it-IT" dirty="0"/>
          </a:p>
        </p:txBody>
      </p:sp>
    </p:spTree>
    <p:extLst>
      <p:ext uri="{BB962C8B-B14F-4D97-AF65-F5344CB8AC3E}">
        <p14:creationId xmlns:p14="http://schemas.microsoft.com/office/powerpoint/2010/main" val="1332990228"/>
      </p:ext>
    </p:extLst>
  </p:cSld>
  <p:clrMapOvr>
    <a:masterClrMapping/>
  </p:clrMapOvr>
</p:sld>
</file>

<file path=ppt/slides/slide16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Prevalenza</a:t>
            </a:r>
          </a:p>
        </p:txBody>
      </p:sp>
      <p:sp>
        <p:nvSpPr>
          <p:cNvPr id="3" name="Segnaposto contenuto 2"/>
          <p:cNvSpPr>
            <a:spLocks noGrp="1"/>
          </p:cNvSpPr>
          <p:nvPr>
            <p:ph idx="1"/>
          </p:nvPr>
        </p:nvSpPr>
        <p:spPr/>
        <p:txBody>
          <a:bodyPr/>
          <a:lstStyle/>
          <a:p>
            <a:r>
              <a:rPr lang="it-IT" dirty="0"/>
              <a:t>La prevalenza annuale del DOC negli Stati Uniti è dell’1,2%, con una prevalenza internazionale analoga (1,1-1,8%)</a:t>
            </a:r>
          </a:p>
          <a:p>
            <a:r>
              <a:rPr lang="it-IT" dirty="0"/>
              <a:t>Le femmine mostrano un tasso leggermente superiore rispetto ai maschi in età adulta, anche se i maschi sviluppano più frequentemente il disturbo in età infantile</a:t>
            </a:r>
          </a:p>
        </p:txBody>
      </p:sp>
    </p:spTree>
    <p:extLst>
      <p:ext uri="{BB962C8B-B14F-4D97-AF65-F5344CB8AC3E}">
        <p14:creationId xmlns:p14="http://schemas.microsoft.com/office/powerpoint/2010/main" val="2599905291"/>
      </p:ext>
    </p:extLst>
  </p:cSld>
  <p:clrMapOvr>
    <a:masterClrMapping/>
  </p:clrMapOvr>
</p:sld>
</file>

<file path=ppt/slides/slide16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Esordio</a:t>
            </a:r>
          </a:p>
        </p:txBody>
      </p:sp>
      <p:sp>
        <p:nvSpPr>
          <p:cNvPr id="3" name="Segnaposto contenuto 2"/>
          <p:cNvSpPr>
            <a:spLocks noGrp="1"/>
          </p:cNvSpPr>
          <p:nvPr>
            <p:ph idx="1"/>
          </p:nvPr>
        </p:nvSpPr>
        <p:spPr/>
        <p:txBody>
          <a:bodyPr>
            <a:normAutofit fontScale="92500"/>
          </a:bodyPr>
          <a:lstStyle/>
          <a:p>
            <a:r>
              <a:rPr lang="it-IT" dirty="0"/>
              <a:t>Negli Stati Uniti l’età media di esordio del DOC è di 19,5 anni, e nel 25% dei casi l’esordio avviene entro i 14 anni</a:t>
            </a:r>
          </a:p>
          <a:p>
            <a:r>
              <a:rPr lang="it-IT" dirty="0"/>
              <a:t>L’esordio dopo i 35 anni è insolito, ma si verifica</a:t>
            </a:r>
          </a:p>
          <a:p>
            <a:r>
              <a:rPr lang="it-IT" dirty="0"/>
              <a:t>I maschi hanno un’età di esordio più precoce rispetto alle femmine: quasi il 25 % dei maschi ha un esordio prima dei 10 anni</a:t>
            </a:r>
          </a:p>
          <a:p>
            <a:r>
              <a:rPr lang="it-IT" dirty="0"/>
              <a:t>L’insorgenza dei sintomi è solitamente graduale, tuttavia è stato riportato anche l’esordio acuto</a:t>
            </a:r>
            <a:r>
              <a:rPr lang="it-IT" dirty="0">
                <a:effectLst/>
              </a:rPr>
              <a:t> </a:t>
            </a:r>
            <a:endParaRPr lang="it-IT" dirty="0"/>
          </a:p>
        </p:txBody>
      </p:sp>
    </p:spTree>
    <p:extLst>
      <p:ext uri="{BB962C8B-B14F-4D97-AF65-F5344CB8AC3E}">
        <p14:creationId xmlns:p14="http://schemas.microsoft.com/office/powerpoint/2010/main" val="319180567"/>
      </p:ext>
    </p:extLst>
  </p:cSld>
  <p:clrMapOvr>
    <a:masterClrMapping/>
  </p:clrMapOvr>
</p:sld>
</file>

<file path=ppt/slides/slide16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Decorso</a:t>
            </a:r>
          </a:p>
        </p:txBody>
      </p:sp>
      <p:sp>
        <p:nvSpPr>
          <p:cNvPr id="3" name="Segnaposto contenuto 2"/>
          <p:cNvSpPr>
            <a:spLocks noGrp="1"/>
          </p:cNvSpPr>
          <p:nvPr>
            <p:ph idx="1"/>
          </p:nvPr>
        </p:nvSpPr>
        <p:spPr>
          <a:xfrm>
            <a:off x="457200" y="1600200"/>
            <a:ext cx="8229600" cy="4988859"/>
          </a:xfrm>
        </p:spPr>
        <p:txBody>
          <a:bodyPr>
            <a:normAutofit fontScale="85000" lnSpcReduction="20000"/>
          </a:bodyPr>
          <a:lstStyle/>
          <a:p>
            <a:r>
              <a:rPr lang="it-IT" dirty="0"/>
              <a:t>Se il DOC non viene trattato il decorso è solitamente cronico, spesso con oscillazioni della sintomatologia</a:t>
            </a:r>
          </a:p>
          <a:p>
            <a:r>
              <a:rPr lang="it-IT" dirty="0"/>
              <a:t>Alcuni individui mostrano un decorso episodico, e una minoranza ha un decorso che tende a peggiorare</a:t>
            </a:r>
          </a:p>
          <a:p>
            <a:r>
              <a:rPr lang="it-IT" dirty="0"/>
              <a:t>Senza un trattamento i tassi di remissione negli adulti sono bassi (20% in 40 anni)</a:t>
            </a:r>
          </a:p>
          <a:p>
            <a:r>
              <a:rPr lang="it-IT" dirty="0"/>
              <a:t>L’esordio in età infantile o in adolescenza può comportare la presenza del DOC per tutta la vita; tuttavia, il 40% degli individui con esordio del DOC in età infantile o in adolescenza può avere una remissione nella prima età adulta</a:t>
            </a:r>
          </a:p>
          <a:p>
            <a:r>
              <a:rPr lang="it-IT" dirty="0"/>
              <a:t>Il decorso del DOC è spesso complicato dalla </a:t>
            </a:r>
            <a:r>
              <a:rPr lang="it-IT" dirty="0" err="1"/>
              <a:t>comorbilità</a:t>
            </a:r>
            <a:r>
              <a:rPr lang="it-IT" dirty="0"/>
              <a:t> con altri disturbi</a:t>
            </a:r>
          </a:p>
        </p:txBody>
      </p:sp>
    </p:spTree>
    <p:extLst>
      <p:ext uri="{BB962C8B-B14F-4D97-AF65-F5344CB8AC3E}">
        <p14:creationId xmlns:p14="http://schemas.microsoft.com/office/powerpoint/2010/main" val="1661507428"/>
      </p:ext>
    </p:extLst>
  </p:cSld>
  <p:clrMapOvr>
    <a:masterClrMapping/>
  </p:clrMapOvr>
</p:sld>
</file>

<file path=ppt/slides/slide16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Fattori di rischio (1)</a:t>
            </a:r>
          </a:p>
        </p:txBody>
      </p:sp>
      <p:sp>
        <p:nvSpPr>
          <p:cNvPr id="3" name="Segnaposto contenuto 2"/>
          <p:cNvSpPr>
            <a:spLocks noGrp="1"/>
          </p:cNvSpPr>
          <p:nvPr>
            <p:ph idx="1"/>
          </p:nvPr>
        </p:nvSpPr>
        <p:spPr/>
        <p:txBody>
          <a:bodyPr>
            <a:normAutofit/>
          </a:bodyPr>
          <a:lstStyle/>
          <a:p>
            <a:r>
              <a:rPr lang="it-IT" dirty="0"/>
              <a:t>Fattori temperamentali </a:t>
            </a:r>
            <a:r>
              <a:rPr lang="it-IT" dirty="0">
                <a:sym typeface="Wingdings"/>
              </a:rPr>
              <a:t> m</a:t>
            </a:r>
            <a:r>
              <a:rPr lang="it-IT" dirty="0"/>
              <a:t>aggiori sintomi </a:t>
            </a:r>
            <a:r>
              <a:rPr lang="it-IT" dirty="0" err="1"/>
              <a:t>internalizzanti</a:t>
            </a:r>
            <a:r>
              <a:rPr lang="it-IT" dirty="0"/>
              <a:t>, emotività negativa più elevata e inibizione comportamentale in età infantile </a:t>
            </a:r>
          </a:p>
          <a:p>
            <a:r>
              <a:rPr lang="it-IT" dirty="0"/>
              <a:t>Fattori ambientali </a:t>
            </a:r>
            <a:r>
              <a:rPr lang="it-IT" dirty="0">
                <a:sym typeface="Wingdings"/>
              </a:rPr>
              <a:t> a</a:t>
            </a:r>
            <a:r>
              <a:rPr lang="it-IT" dirty="0"/>
              <a:t>buso fisico e sessuale in età infantile e altri eventi stressanti o traumatici</a:t>
            </a:r>
          </a:p>
        </p:txBody>
      </p:sp>
    </p:spTree>
    <p:extLst>
      <p:ext uri="{BB962C8B-B14F-4D97-AF65-F5344CB8AC3E}">
        <p14:creationId xmlns:p14="http://schemas.microsoft.com/office/powerpoint/2010/main" val="456869198"/>
      </p:ext>
    </p:extLst>
  </p:cSld>
  <p:clrMapOvr>
    <a:masterClrMapping/>
  </p:clrMapOvr>
</p:sld>
</file>

<file path=ppt/slides/slide16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Fattori di rischio (2)</a:t>
            </a:r>
          </a:p>
        </p:txBody>
      </p:sp>
      <p:sp>
        <p:nvSpPr>
          <p:cNvPr id="3" name="Segnaposto contenuto 2"/>
          <p:cNvSpPr>
            <a:spLocks noGrp="1"/>
          </p:cNvSpPr>
          <p:nvPr>
            <p:ph idx="1"/>
          </p:nvPr>
        </p:nvSpPr>
        <p:spPr/>
        <p:txBody>
          <a:bodyPr>
            <a:normAutofit fontScale="85000" lnSpcReduction="20000"/>
          </a:bodyPr>
          <a:lstStyle/>
          <a:p>
            <a:r>
              <a:rPr lang="it-IT" dirty="0"/>
              <a:t>Fattori genetici e fisiologici </a:t>
            </a:r>
            <a:r>
              <a:rPr lang="it-IT" dirty="0">
                <a:sym typeface="Wingdings"/>
              </a:rPr>
              <a:t> i</a:t>
            </a:r>
            <a:r>
              <a:rPr lang="it-IT" dirty="0"/>
              <a:t>l tasso di DOC tra i parenti di primo grado degli adulti con DOC è circa due volte maggiore rispetto a parenti di primo grado di coloro che non hanno il disturbo</a:t>
            </a:r>
          </a:p>
          <a:p>
            <a:r>
              <a:rPr lang="it-IT" dirty="0"/>
              <a:t>Tuttavia, tra i parenti di primo grado di individui con esordio del DOC in età infantile o in adolescenza il tasso aumenta di 10 volte</a:t>
            </a:r>
          </a:p>
          <a:p>
            <a:r>
              <a:rPr lang="it-IT" dirty="0"/>
              <a:t>La trasmissione familiare è dovuta in parte a fattori genetici</a:t>
            </a:r>
          </a:p>
          <a:p>
            <a:r>
              <a:rPr lang="it-IT" dirty="0"/>
              <a:t>Sono risultate maggiormente coinvolte disfunzioni a carico della corteccia </a:t>
            </a:r>
            <a:r>
              <a:rPr lang="it-IT" dirty="0" err="1"/>
              <a:t>orbitofrontale</a:t>
            </a:r>
            <a:r>
              <a:rPr lang="it-IT" dirty="0"/>
              <a:t>, della corteccia cingolata anteriore e dello striato</a:t>
            </a:r>
          </a:p>
        </p:txBody>
      </p:sp>
    </p:spTree>
    <p:extLst>
      <p:ext uri="{BB962C8B-B14F-4D97-AF65-F5344CB8AC3E}">
        <p14:creationId xmlns:p14="http://schemas.microsoft.com/office/powerpoint/2010/main" val="91440706"/>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en-US" b="1" dirty="0" err="1"/>
              <a:t>Disturbi</a:t>
            </a:r>
            <a:r>
              <a:rPr lang="en-US" b="1" dirty="0"/>
              <a:t> di </a:t>
            </a:r>
            <a:r>
              <a:rPr lang="en-US" b="1" dirty="0" err="1"/>
              <a:t>personalita</a:t>
            </a:r>
            <a:r>
              <a:rPr lang="en-US" dirty="0"/>
              <a:t>. </a:t>
            </a:r>
            <a:r>
              <a:rPr lang="en-US" dirty="0" err="1"/>
              <a:t>Negli</a:t>
            </a:r>
            <a:r>
              <a:rPr lang="en-US" dirty="0"/>
              <a:t> </a:t>
            </a:r>
            <a:r>
              <a:rPr lang="en-US" dirty="0" err="1"/>
              <a:t>adolescenti</a:t>
            </a:r>
            <a:r>
              <a:rPr lang="en-US" dirty="0"/>
              <a:t> e </a:t>
            </a:r>
            <a:r>
              <a:rPr lang="en-US" dirty="0" err="1"/>
              <a:t>negli</a:t>
            </a:r>
            <a:r>
              <a:rPr lang="en-US" dirty="0"/>
              <a:t> </a:t>
            </a:r>
            <a:r>
              <a:rPr lang="en-US" dirty="0" err="1"/>
              <a:t>adulti</a:t>
            </a:r>
            <a:r>
              <a:rPr lang="en-US" dirty="0"/>
              <a:t> </a:t>
            </a:r>
            <a:r>
              <a:rPr lang="en-US" dirty="0" err="1"/>
              <a:t>puo</a:t>
            </a:r>
            <a:r>
              <a:rPr lang="en-US" dirty="0"/>
              <a:t> </a:t>
            </a:r>
            <a:r>
              <a:rPr lang="en-US" dirty="0" err="1"/>
              <a:t>essere</a:t>
            </a:r>
            <a:r>
              <a:rPr lang="en-US" dirty="0"/>
              <a:t> difficile </a:t>
            </a:r>
            <a:r>
              <a:rPr lang="en-US" dirty="0" err="1"/>
              <a:t>distinguere</a:t>
            </a:r>
            <a:r>
              <a:rPr lang="en-US" dirty="0"/>
              <a:t> </a:t>
            </a:r>
            <a:r>
              <a:rPr lang="en-US" dirty="0" err="1"/>
              <a:t>il</a:t>
            </a:r>
            <a:r>
              <a:rPr lang="en-US" dirty="0"/>
              <a:t> DDAI dal </a:t>
            </a:r>
            <a:r>
              <a:rPr lang="en-US" dirty="0" err="1"/>
              <a:t>disturbo</a:t>
            </a:r>
            <a:r>
              <a:rPr lang="en-US" dirty="0"/>
              <a:t> borderline, </a:t>
            </a:r>
            <a:r>
              <a:rPr lang="en-US" dirty="0" err="1"/>
              <a:t>narcisistico</a:t>
            </a:r>
            <a:r>
              <a:rPr lang="en-US" dirty="0"/>
              <a:t> o </a:t>
            </a:r>
            <a:r>
              <a:rPr lang="en-US" dirty="0" err="1"/>
              <a:t>altri</a:t>
            </a:r>
            <a:r>
              <a:rPr lang="en-US" dirty="0"/>
              <a:t> </a:t>
            </a:r>
            <a:r>
              <a:rPr lang="en-US" dirty="0" err="1"/>
              <a:t>disturbi</a:t>
            </a:r>
            <a:r>
              <a:rPr lang="en-US" dirty="0"/>
              <a:t> di </a:t>
            </a:r>
            <a:r>
              <a:rPr lang="en-US" dirty="0" err="1"/>
              <a:t>personalità</a:t>
            </a:r>
            <a:r>
              <a:rPr lang="en-US" dirty="0"/>
              <a:t>.  Il DDAI </a:t>
            </a:r>
            <a:r>
              <a:rPr lang="en-US" dirty="0" err="1"/>
              <a:t>insorge</a:t>
            </a:r>
            <a:r>
              <a:rPr lang="en-US" dirty="0"/>
              <a:t> in </a:t>
            </a:r>
            <a:r>
              <a:rPr lang="en-US" dirty="0" err="1"/>
              <a:t>età</a:t>
            </a:r>
            <a:r>
              <a:rPr lang="en-US" dirty="0"/>
              <a:t> </a:t>
            </a:r>
            <a:r>
              <a:rPr lang="en-US" dirty="0" err="1"/>
              <a:t>più</a:t>
            </a:r>
            <a:r>
              <a:rPr lang="en-US" dirty="0"/>
              <a:t> </a:t>
            </a:r>
            <a:r>
              <a:rPr lang="en-US" dirty="0" err="1"/>
              <a:t>precoce</a:t>
            </a:r>
            <a:r>
              <a:rPr lang="en-US" dirty="0"/>
              <a:t> </a:t>
            </a:r>
            <a:r>
              <a:rPr lang="en-US" dirty="0" err="1"/>
              <a:t>rispetto</a:t>
            </a:r>
            <a:r>
              <a:rPr lang="en-US" dirty="0"/>
              <a:t> </a:t>
            </a:r>
            <a:r>
              <a:rPr lang="en-US" dirty="0" err="1"/>
              <a:t>ai</a:t>
            </a:r>
            <a:r>
              <a:rPr lang="en-US" dirty="0"/>
              <a:t> </a:t>
            </a:r>
            <a:r>
              <a:rPr lang="en-US" dirty="0" err="1"/>
              <a:t>disturbi</a:t>
            </a:r>
            <a:r>
              <a:rPr lang="en-US" dirty="0"/>
              <a:t> di </a:t>
            </a:r>
            <a:r>
              <a:rPr lang="en-US" dirty="0" err="1"/>
              <a:t>personalità</a:t>
            </a:r>
            <a:r>
              <a:rPr lang="en-US" dirty="0"/>
              <a:t>, </a:t>
            </a:r>
            <a:r>
              <a:rPr lang="en-US" dirty="0" err="1"/>
              <a:t>ed</a:t>
            </a:r>
            <a:r>
              <a:rPr lang="en-US" dirty="0"/>
              <a:t> </a:t>
            </a:r>
            <a:r>
              <a:rPr lang="en-US" dirty="0" err="1"/>
              <a:t>inoltre</a:t>
            </a:r>
            <a:r>
              <a:rPr lang="en-US" dirty="0"/>
              <a:t> con </a:t>
            </a:r>
            <a:r>
              <a:rPr lang="en-US" dirty="0" err="1"/>
              <a:t>una</a:t>
            </a:r>
            <a:r>
              <a:rPr lang="en-US" dirty="0"/>
              <a:t> </a:t>
            </a:r>
            <a:r>
              <a:rPr lang="en-US" dirty="0" err="1"/>
              <a:t>adeguata</a:t>
            </a:r>
            <a:r>
              <a:rPr lang="en-US" dirty="0"/>
              <a:t> </a:t>
            </a:r>
            <a:r>
              <a:rPr lang="en-US" dirty="0" err="1"/>
              <a:t>osservazione</a:t>
            </a:r>
            <a:r>
              <a:rPr lang="en-US" dirty="0"/>
              <a:t> </a:t>
            </a:r>
            <a:r>
              <a:rPr lang="en-US" dirty="0" err="1"/>
              <a:t>si</a:t>
            </a:r>
            <a:r>
              <a:rPr lang="en-US" dirty="0"/>
              <a:t> nota </a:t>
            </a:r>
            <a:r>
              <a:rPr lang="en-US" dirty="0" err="1"/>
              <a:t>che</a:t>
            </a:r>
            <a:r>
              <a:rPr lang="en-US" dirty="0"/>
              <a:t> </a:t>
            </a:r>
            <a:r>
              <a:rPr lang="en-US" dirty="0" err="1"/>
              <a:t>nel</a:t>
            </a:r>
            <a:r>
              <a:rPr lang="en-US" dirty="0"/>
              <a:t> </a:t>
            </a:r>
            <a:r>
              <a:rPr lang="en-US" dirty="0" err="1"/>
              <a:t>caso</a:t>
            </a:r>
            <a:r>
              <a:rPr lang="en-US" dirty="0"/>
              <a:t> di DDAI non </a:t>
            </a:r>
            <a:r>
              <a:rPr lang="en-US" dirty="0" err="1"/>
              <a:t>sono</a:t>
            </a:r>
            <a:r>
              <a:rPr lang="en-US" dirty="0"/>
              <a:t> </a:t>
            </a:r>
            <a:r>
              <a:rPr lang="en-US" dirty="0" err="1"/>
              <a:t>presenti</a:t>
            </a:r>
            <a:r>
              <a:rPr lang="en-US" dirty="0"/>
              <a:t>  </a:t>
            </a:r>
            <a:r>
              <a:rPr lang="en-US" dirty="0" err="1"/>
              <a:t>il</a:t>
            </a:r>
            <a:r>
              <a:rPr lang="en-US" dirty="0"/>
              <a:t> </a:t>
            </a:r>
            <a:r>
              <a:rPr lang="en-US" dirty="0" err="1"/>
              <a:t>timore</a:t>
            </a:r>
            <a:r>
              <a:rPr lang="en-US" dirty="0"/>
              <a:t> </a:t>
            </a:r>
            <a:r>
              <a:rPr lang="en-US" dirty="0" err="1"/>
              <a:t>dell'abbandono</a:t>
            </a:r>
            <a:r>
              <a:rPr lang="en-US" dirty="0"/>
              <a:t>, </a:t>
            </a:r>
            <a:r>
              <a:rPr lang="en-US" dirty="0" err="1"/>
              <a:t>l’autolesionismo</a:t>
            </a:r>
            <a:r>
              <a:rPr lang="en-US" dirty="0"/>
              <a:t>, </a:t>
            </a:r>
            <a:r>
              <a:rPr lang="en-US" dirty="0" err="1"/>
              <a:t>l’ambivalenza</a:t>
            </a:r>
            <a:r>
              <a:rPr lang="en-US" dirty="0"/>
              <a:t> </a:t>
            </a:r>
            <a:r>
              <a:rPr lang="en-US" dirty="0" err="1"/>
              <a:t>estrema</a:t>
            </a:r>
            <a:r>
              <a:rPr lang="en-US" dirty="0"/>
              <a:t> </a:t>
            </a:r>
            <a:r>
              <a:rPr lang="en-US" dirty="0" err="1"/>
              <a:t>che</a:t>
            </a:r>
            <a:r>
              <a:rPr lang="en-US" dirty="0"/>
              <a:t> </a:t>
            </a:r>
            <a:r>
              <a:rPr lang="en-US" dirty="0" err="1"/>
              <a:t>si</a:t>
            </a:r>
            <a:r>
              <a:rPr lang="en-US" dirty="0"/>
              <a:t> </a:t>
            </a:r>
            <a:r>
              <a:rPr lang="en-US" dirty="0" err="1"/>
              <a:t>notano</a:t>
            </a:r>
            <a:r>
              <a:rPr lang="en-US" dirty="0"/>
              <a:t> </a:t>
            </a:r>
            <a:r>
              <a:rPr lang="en-US" dirty="0" err="1"/>
              <a:t>nei</a:t>
            </a:r>
            <a:r>
              <a:rPr lang="en-US" dirty="0"/>
              <a:t> </a:t>
            </a:r>
            <a:r>
              <a:rPr lang="en-US" dirty="0" err="1"/>
              <a:t>disturbi</a:t>
            </a:r>
            <a:r>
              <a:rPr lang="en-US" dirty="0"/>
              <a:t> di </a:t>
            </a:r>
            <a:r>
              <a:rPr lang="en-US" dirty="0" err="1"/>
              <a:t>personalità</a:t>
            </a:r>
            <a:r>
              <a:rPr lang="en-US" dirty="0"/>
              <a:t>. </a:t>
            </a:r>
            <a:r>
              <a:rPr lang="it-IT" dirty="0"/>
              <a:t> </a:t>
            </a:r>
          </a:p>
          <a:p>
            <a:r>
              <a:rPr lang="en-US" b="1" dirty="0" err="1"/>
              <a:t>Sintomi</a:t>
            </a:r>
            <a:r>
              <a:rPr lang="en-US" b="1" dirty="0"/>
              <a:t> di DDAI </a:t>
            </a:r>
            <a:r>
              <a:rPr lang="en-US" b="1" dirty="0" err="1"/>
              <a:t>indotti</a:t>
            </a:r>
            <a:r>
              <a:rPr lang="en-US" b="1" dirty="0"/>
              <a:t> da </a:t>
            </a:r>
            <a:r>
              <a:rPr lang="en-US" b="1" dirty="0" err="1"/>
              <a:t>farmaci</a:t>
            </a:r>
            <a:r>
              <a:rPr lang="en-US" dirty="0"/>
              <a:t>.  I </a:t>
            </a:r>
            <a:r>
              <a:rPr lang="en-US" dirty="0" err="1"/>
              <a:t>sintomi</a:t>
            </a:r>
            <a:r>
              <a:rPr lang="en-US" dirty="0"/>
              <a:t> di </a:t>
            </a:r>
            <a:r>
              <a:rPr lang="en-US" dirty="0" err="1"/>
              <a:t>disattenzione</a:t>
            </a:r>
            <a:r>
              <a:rPr lang="en-US" dirty="0"/>
              <a:t>, </a:t>
            </a:r>
            <a:r>
              <a:rPr lang="en-US" dirty="0" err="1"/>
              <a:t>iperattivita</a:t>
            </a:r>
            <a:r>
              <a:rPr lang="en-US" dirty="0"/>
              <a:t> o </a:t>
            </a:r>
            <a:r>
              <a:rPr lang="en-US" dirty="0" err="1"/>
              <a:t>impul­sivita</a:t>
            </a:r>
            <a:r>
              <a:rPr lang="en-US" dirty="0"/>
              <a:t> </a:t>
            </a:r>
            <a:r>
              <a:rPr lang="en-US" dirty="0" err="1"/>
              <a:t>possono</a:t>
            </a:r>
            <a:r>
              <a:rPr lang="en-US" dirty="0"/>
              <a:t> </a:t>
            </a:r>
            <a:r>
              <a:rPr lang="en-US" dirty="0" err="1"/>
              <a:t>comparire</a:t>
            </a:r>
            <a:r>
              <a:rPr lang="en-US" dirty="0"/>
              <a:t> </a:t>
            </a:r>
            <a:r>
              <a:rPr lang="en-US" dirty="0" err="1"/>
              <a:t>dopo</a:t>
            </a:r>
            <a:r>
              <a:rPr lang="en-US" dirty="0"/>
              <a:t> </a:t>
            </a:r>
            <a:r>
              <a:rPr lang="en-US" dirty="0" err="1"/>
              <a:t>l’uso</a:t>
            </a:r>
            <a:r>
              <a:rPr lang="en-US" dirty="0"/>
              <a:t> di </a:t>
            </a:r>
            <a:r>
              <a:rPr lang="en-US" dirty="0" err="1"/>
              <a:t>broncodilatatori</a:t>
            </a:r>
            <a:r>
              <a:rPr lang="en-US" dirty="0"/>
              <a:t>, di </a:t>
            </a:r>
            <a:r>
              <a:rPr lang="en-US" dirty="0" err="1"/>
              <a:t>neurolettici</a:t>
            </a:r>
            <a:r>
              <a:rPr lang="en-US" dirty="0"/>
              <a:t> [</a:t>
            </a:r>
            <a:r>
              <a:rPr lang="en-US" dirty="0" err="1"/>
              <a:t>che</a:t>
            </a:r>
            <a:r>
              <a:rPr lang="en-US" dirty="0"/>
              <a:t> </a:t>
            </a:r>
            <a:r>
              <a:rPr lang="en-US" dirty="0" err="1"/>
              <a:t>provoqmo</a:t>
            </a:r>
            <a:r>
              <a:rPr lang="en-US" dirty="0"/>
              <a:t>  </a:t>
            </a:r>
            <a:r>
              <a:rPr lang="en-US" dirty="0" err="1"/>
              <a:t>acatisia</a:t>
            </a:r>
            <a:r>
              <a:rPr lang="en-US" dirty="0"/>
              <a:t>], di </a:t>
            </a:r>
            <a:r>
              <a:rPr lang="en-US" dirty="0" err="1"/>
              <a:t>farmaci</a:t>
            </a:r>
            <a:r>
              <a:rPr lang="en-US" dirty="0"/>
              <a:t> per </a:t>
            </a:r>
            <a:r>
              <a:rPr lang="en-US" dirty="0" err="1"/>
              <a:t>disturbi</a:t>
            </a:r>
            <a:r>
              <a:rPr lang="en-US" dirty="0"/>
              <a:t> </a:t>
            </a:r>
            <a:r>
              <a:rPr lang="en-US" dirty="0" err="1"/>
              <a:t>tiroidei</a:t>
            </a:r>
            <a:r>
              <a:rPr lang="en-US" dirty="0"/>
              <a:t>. ­</a:t>
            </a:r>
            <a:endParaRPr lang="it-IT" dirty="0"/>
          </a:p>
          <a:p>
            <a:endParaRPr lang="it-IT" dirty="0"/>
          </a:p>
          <a:p>
            <a:endParaRPr lang="it-IT" dirty="0"/>
          </a:p>
        </p:txBody>
      </p:sp>
    </p:spTree>
    <p:extLst>
      <p:ext uri="{BB962C8B-B14F-4D97-AF65-F5344CB8AC3E}">
        <p14:creationId xmlns:p14="http://schemas.microsoft.com/office/powerpoint/2010/main" val="422300073"/>
      </p:ext>
    </p:extLst>
  </p:cSld>
  <p:clrMapOvr>
    <a:masterClrMapping/>
  </p:clrMapOvr>
</p:sld>
</file>

<file path=ppt/slides/slide16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Rischio di suicidio</a:t>
            </a:r>
          </a:p>
        </p:txBody>
      </p:sp>
      <p:sp>
        <p:nvSpPr>
          <p:cNvPr id="3" name="Segnaposto contenuto 2"/>
          <p:cNvSpPr>
            <a:spLocks noGrp="1"/>
          </p:cNvSpPr>
          <p:nvPr>
            <p:ph idx="1"/>
          </p:nvPr>
        </p:nvSpPr>
        <p:spPr/>
        <p:txBody>
          <a:bodyPr/>
          <a:lstStyle/>
          <a:p>
            <a:r>
              <a:rPr lang="it-IT" dirty="0"/>
              <a:t>Pensieri suicidari si verificano a un certo momento in circa la metà degli individui con DOC</a:t>
            </a:r>
          </a:p>
          <a:p>
            <a:r>
              <a:rPr lang="it-IT" dirty="0"/>
              <a:t>Vengono anche riportati tentativi di suicidio in più di un quarto degli individui con DOC</a:t>
            </a:r>
          </a:p>
          <a:p>
            <a:r>
              <a:rPr lang="it-IT" dirty="0"/>
              <a:t>La presenza di </a:t>
            </a:r>
            <a:r>
              <a:rPr lang="it-IT" dirty="0" err="1"/>
              <a:t>comorbilità</a:t>
            </a:r>
            <a:r>
              <a:rPr lang="it-IT" dirty="0"/>
              <a:t> con il disturbo depressivo maggiore aumenta il rischio di suicidio</a:t>
            </a:r>
          </a:p>
        </p:txBody>
      </p:sp>
    </p:spTree>
    <p:extLst>
      <p:ext uri="{BB962C8B-B14F-4D97-AF65-F5344CB8AC3E}">
        <p14:creationId xmlns:p14="http://schemas.microsoft.com/office/powerpoint/2010/main" val="3169031166"/>
      </p:ext>
    </p:extLst>
  </p:cSld>
  <p:clrMapOvr>
    <a:masterClrMapping/>
  </p:clrMapOvr>
</p:sld>
</file>

<file path=ppt/slides/slide16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Compromissione</a:t>
            </a:r>
          </a:p>
        </p:txBody>
      </p:sp>
      <p:sp>
        <p:nvSpPr>
          <p:cNvPr id="3" name="Segnaposto contenuto 2"/>
          <p:cNvSpPr>
            <a:spLocks noGrp="1"/>
          </p:cNvSpPr>
          <p:nvPr>
            <p:ph idx="1"/>
          </p:nvPr>
        </p:nvSpPr>
        <p:spPr>
          <a:xfrm>
            <a:off x="457200" y="1600200"/>
            <a:ext cx="8229600" cy="5048624"/>
          </a:xfrm>
        </p:spPr>
        <p:txBody>
          <a:bodyPr>
            <a:normAutofit fontScale="85000" lnSpcReduction="10000"/>
          </a:bodyPr>
          <a:lstStyle/>
          <a:p>
            <a:pPr lvl="0"/>
            <a:r>
              <a:rPr lang="it-IT" dirty="0"/>
              <a:t>Il DOC è associato a una ridotta qualità della vita e ad alti livelli di compromissione sociale e lavorativa</a:t>
            </a:r>
          </a:p>
          <a:p>
            <a:pPr lvl="0"/>
            <a:r>
              <a:rPr lang="it-IT" dirty="0"/>
              <a:t>La compromissione si verifica in molte aree di vita differenti ed è associata alla gravità dei sintomi</a:t>
            </a:r>
          </a:p>
          <a:p>
            <a:pPr lvl="0"/>
            <a:r>
              <a:rPr lang="it-IT" dirty="0"/>
              <a:t>La compromissione può essere causata dal tempo occupato dalle ossessioni e dalla messa in atto delle compulsioni</a:t>
            </a:r>
          </a:p>
          <a:p>
            <a:pPr lvl="0"/>
            <a:r>
              <a:rPr lang="it-IT" dirty="0"/>
              <a:t>Anche l’evitamento delle situazioni che possono innescare le ossessioni o le compulsioni può limitare gravemente il funzionamento</a:t>
            </a:r>
          </a:p>
          <a:p>
            <a:pPr lvl="0"/>
            <a:r>
              <a:rPr lang="it-IT" dirty="0"/>
              <a:t>Inoltre, specifici sintomi possono creare specifici ostacoli</a:t>
            </a:r>
            <a:r>
              <a:rPr lang="it-IT" dirty="0">
                <a:effectLst/>
              </a:rPr>
              <a:t> </a:t>
            </a:r>
            <a:endParaRPr lang="it-IT" dirty="0"/>
          </a:p>
          <a:p>
            <a:endParaRPr lang="it-IT" dirty="0"/>
          </a:p>
        </p:txBody>
      </p:sp>
    </p:spTree>
    <p:extLst>
      <p:ext uri="{BB962C8B-B14F-4D97-AF65-F5344CB8AC3E}">
        <p14:creationId xmlns:p14="http://schemas.microsoft.com/office/powerpoint/2010/main" val="2704583012"/>
      </p:ext>
    </p:extLst>
  </p:cSld>
  <p:clrMapOvr>
    <a:masterClrMapping/>
  </p:clrMapOvr>
</p:sld>
</file>

<file path=ppt/slides/slide16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 (1)</a:t>
            </a:r>
          </a:p>
        </p:txBody>
      </p:sp>
      <p:sp>
        <p:nvSpPr>
          <p:cNvPr id="3" name="Segnaposto contenuto 2"/>
          <p:cNvSpPr>
            <a:spLocks noGrp="1"/>
          </p:cNvSpPr>
          <p:nvPr>
            <p:ph idx="1"/>
          </p:nvPr>
        </p:nvSpPr>
        <p:spPr>
          <a:xfrm>
            <a:off x="457200" y="1600200"/>
            <a:ext cx="8229600" cy="5063565"/>
          </a:xfrm>
        </p:spPr>
        <p:txBody>
          <a:bodyPr>
            <a:normAutofit fontScale="92500" lnSpcReduction="20000"/>
          </a:bodyPr>
          <a:lstStyle/>
          <a:p>
            <a:pPr marL="514350" indent="-514350">
              <a:buFont typeface="+mj-lt"/>
              <a:buAutoNum type="arabicPeriod"/>
            </a:pPr>
            <a:r>
              <a:rPr lang="it-IT" dirty="0"/>
              <a:t>Disturbi d'ansia:</a:t>
            </a:r>
          </a:p>
          <a:p>
            <a:pPr marL="914400" lvl="1" indent="-514350"/>
            <a:r>
              <a:rPr lang="it-IT" dirty="0"/>
              <a:t>Pensieri ricorrenti e comportamenti di evitamento possono verificarsi anche nei disturbi d’ansia. Tuttavia, i pensieri ricorrenti che sono presenti DAG riguardano solitamente aspetti legati alla vita reale, mentre le ossessioni del DOC possono includere contenuti bizzarri. Inoltre, le compulsioni sono spesso presenti e solitamente associate alle ossessioni. </a:t>
            </a:r>
          </a:p>
          <a:p>
            <a:pPr marL="914400" lvl="1" indent="-514350"/>
            <a:r>
              <a:rPr lang="it-IT" dirty="0"/>
              <a:t>In modo simile agli individui con DOC, gli individui con una fobia specifica possono avere una reazione di paura in risposta a specifici oggetti o situazioni; tuttavia, nella fobia specifica l’oggetto temuto è di solito molto più circoscritto, e non sono presenti rituali</a:t>
            </a:r>
          </a:p>
        </p:txBody>
      </p:sp>
    </p:spTree>
    <p:extLst>
      <p:ext uri="{BB962C8B-B14F-4D97-AF65-F5344CB8AC3E}">
        <p14:creationId xmlns:p14="http://schemas.microsoft.com/office/powerpoint/2010/main" val="2629155114"/>
      </p:ext>
    </p:extLst>
  </p:cSld>
  <p:clrMapOvr>
    <a:masterClrMapping/>
  </p:clrMapOvr>
</p:sld>
</file>

<file path=ppt/slides/slide16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 (2)</a:t>
            </a:r>
          </a:p>
        </p:txBody>
      </p:sp>
      <p:sp>
        <p:nvSpPr>
          <p:cNvPr id="3" name="Segnaposto contenuto 2"/>
          <p:cNvSpPr>
            <a:spLocks noGrp="1"/>
          </p:cNvSpPr>
          <p:nvPr>
            <p:ph idx="1"/>
          </p:nvPr>
        </p:nvSpPr>
        <p:spPr/>
        <p:txBody>
          <a:bodyPr/>
          <a:lstStyle/>
          <a:p>
            <a:pPr marL="514350" indent="-514350">
              <a:buFont typeface="+mj-lt"/>
              <a:buAutoNum type="arabicPeriod" startAt="2"/>
            </a:pPr>
            <a:r>
              <a:rPr lang="it-IT" dirty="0"/>
              <a:t>Disturbo depressivo maggiore:</a:t>
            </a:r>
          </a:p>
          <a:p>
            <a:pPr marL="914400" lvl="1" indent="-514350"/>
            <a:r>
              <a:rPr lang="it-IT" dirty="0"/>
              <a:t>Il DOC può essere distinto dalla ruminazione del disturbo depressivo maggiore, in cui i pensieri sono di solito congruenti all’umore e non necessariamente sono vissuti come intrusivi o angoscianti</a:t>
            </a:r>
          </a:p>
          <a:p>
            <a:pPr marL="914400" lvl="1" indent="-514350"/>
            <a:r>
              <a:rPr lang="it-IT" dirty="0"/>
              <a:t>Inoltre, le ruminazioni non sono associate a compulsioni, come accade nella manifestazione tipica del DOC</a:t>
            </a:r>
          </a:p>
        </p:txBody>
      </p:sp>
    </p:spTree>
    <p:extLst>
      <p:ext uri="{BB962C8B-B14F-4D97-AF65-F5344CB8AC3E}">
        <p14:creationId xmlns:p14="http://schemas.microsoft.com/office/powerpoint/2010/main" val="1544172813"/>
      </p:ext>
    </p:extLst>
  </p:cSld>
  <p:clrMapOvr>
    <a:masterClrMapping/>
  </p:clrMapOvr>
</p:sld>
</file>

<file path=ppt/slides/slide16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 (3)</a:t>
            </a:r>
          </a:p>
        </p:txBody>
      </p:sp>
      <p:sp>
        <p:nvSpPr>
          <p:cNvPr id="3" name="Segnaposto contenuto 2"/>
          <p:cNvSpPr>
            <a:spLocks noGrp="1"/>
          </p:cNvSpPr>
          <p:nvPr>
            <p:ph idx="1"/>
          </p:nvPr>
        </p:nvSpPr>
        <p:spPr/>
        <p:txBody>
          <a:bodyPr>
            <a:normAutofit fontScale="92500" lnSpcReduction="10000"/>
          </a:bodyPr>
          <a:lstStyle/>
          <a:p>
            <a:pPr marL="514350" indent="-514350">
              <a:buFont typeface="+mj-lt"/>
              <a:buAutoNum type="arabicPeriod" startAt="3"/>
            </a:pPr>
            <a:r>
              <a:rPr lang="it-IT" dirty="0"/>
              <a:t>Altri disturbi ossessivo-compulsivo e correlati:</a:t>
            </a:r>
          </a:p>
          <a:p>
            <a:pPr marL="914400" lvl="1" indent="-514350"/>
            <a:r>
              <a:rPr lang="it-IT" dirty="0"/>
              <a:t>Nel disturbo di dismorfismo corporeo le ossessioni e le compulsioni sono limitate alle preoccupazioni relative all’aspetto fisico, e nella </a:t>
            </a:r>
            <a:r>
              <a:rPr lang="it-IT" dirty="0" err="1"/>
              <a:t>tricotillomania</a:t>
            </a:r>
            <a:r>
              <a:rPr lang="it-IT" dirty="0"/>
              <a:t> il comportamento compulsivo è limitato allo strapparsi peli in assenza di ossessioni</a:t>
            </a:r>
          </a:p>
          <a:p>
            <a:pPr marL="914400" lvl="1" indent="-514350"/>
            <a:r>
              <a:rPr lang="it-IT" dirty="0"/>
              <a:t>I sintomi del disturbo da accumulo si concentrano esclusivamente sulla persistente difficoltà di gettare via o separarsi dai propri averi, marcato disagio associato al gettare via gli oggetti e al loro eccessivo accumulo</a:t>
            </a:r>
          </a:p>
        </p:txBody>
      </p:sp>
    </p:spTree>
    <p:extLst>
      <p:ext uri="{BB962C8B-B14F-4D97-AF65-F5344CB8AC3E}">
        <p14:creationId xmlns:p14="http://schemas.microsoft.com/office/powerpoint/2010/main" val="109657648"/>
      </p:ext>
    </p:extLst>
  </p:cSld>
  <p:clrMapOvr>
    <a:masterClrMapping/>
  </p:clrMapOvr>
</p:sld>
</file>

<file path=ppt/slides/slide16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 (4)</a:t>
            </a:r>
          </a:p>
        </p:txBody>
      </p:sp>
      <p:sp>
        <p:nvSpPr>
          <p:cNvPr id="3" name="Segnaposto contenuto 2"/>
          <p:cNvSpPr>
            <a:spLocks noGrp="1"/>
          </p:cNvSpPr>
          <p:nvPr>
            <p:ph idx="1"/>
          </p:nvPr>
        </p:nvSpPr>
        <p:spPr/>
        <p:txBody>
          <a:bodyPr>
            <a:normAutofit fontScale="92500" lnSpcReduction="20000"/>
          </a:bodyPr>
          <a:lstStyle/>
          <a:p>
            <a:pPr marL="514350" indent="-514350">
              <a:buFont typeface="+mj-lt"/>
              <a:buAutoNum type="arabicPeriod" startAt="4"/>
            </a:pPr>
            <a:r>
              <a:rPr lang="it-IT" dirty="0"/>
              <a:t>Disturbi alimentari:</a:t>
            </a:r>
          </a:p>
          <a:p>
            <a:pPr marL="914400" lvl="1" indent="-514350"/>
            <a:r>
              <a:rPr lang="it-IT" dirty="0"/>
              <a:t>Il DOC può essere distinto dall’anoressia nervosa in quanto nel DOC le ossessioni e le compulsioni non sono limitate a preoccupazioni relative al peso e al cibo</a:t>
            </a:r>
          </a:p>
          <a:p>
            <a:pPr marL="514350" indent="-514350">
              <a:buFont typeface="+mj-lt"/>
              <a:buAutoNum type="arabicPeriod" startAt="4"/>
            </a:pPr>
            <a:r>
              <a:rPr lang="it-IT" dirty="0"/>
              <a:t>Disturbi psicotici:</a:t>
            </a:r>
          </a:p>
          <a:p>
            <a:pPr marL="914400" lvl="1" indent="-514350"/>
            <a:r>
              <a:rPr lang="it-IT" dirty="0"/>
              <a:t>Alcuni individui con DOC hanno un </a:t>
            </a:r>
            <a:r>
              <a:rPr lang="it-IT" dirty="0" err="1"/>
              <a:t>insight</a:t>
            </a:r>
            <a:r>
              <a:rPr lang="it-IT" dirty="0"/>
              <a:t> scarso o addirittura convinzioni deliranti tipiche del DOC. Tuttavia, hanno ossessioni e compulsioni e non hanno altre caratteristiche della schizofrenia o del disturbo </a:t>
            </a:r>
            <a:r>
              <a:rPr lang="it-IT" dirty="0" err="1"/>
              <a:t>schizoaffettivo</a:t>
            </a:r>
            <a:r>
              <a:rPr lang="it-IT" dirty="0"/>
              <a:t> (per es., allucinazioni o disturbo del pensiero formale)</a:t>
            </a:r>
          </a:p>
          <a:p>
            <a:pPr marL="914400" lvl="1" indent="-514350"/>
            <a:endParaRPr lang="it-IT" dirty="0"/>
          </a:p>
          <a:p>
            <a:endParaRPr lang="it-IT" dirty="0"/>
          </a:p>
        </p:txBody>
      </p:sp>
    </p:spTree>
    <p:extLst>
      <p:ext uri="{BB962C8B-B14F-4D97-AF65-F5344CB8AC3E}">
        <p14:creationId xmlns:p14="http://schemas.microsoft.com/office/powerpoint/2010/main" val="2461626003"/>
      </p:ext>
    </p:extLst>
  </p:cSld>
  <p:clrMapOvr>
    <a:masterClrMapping/>
  </p:clrMapOvr>
</p:sld>
</file>

<file path=ppt/slides/slide16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 (5)</a:t>
            </a:r>
          </a:p>
        </p:txBody>
      </p:sp>
      <p:sp>
        <p:nvSpPr>
          <p:cNvPr id="3" name="Segnaposto contenuto 2"/>
          <p:cNvSpPr>
            <a:spLocks noGrp="1"/>
          </p:cNvSpPr>
          <p:nvPr>
            <p:ph idx="1"/>
          </p:nvPr>
        </p:nvSpPr>
        <p:spPr/>
        <p:txBody>
          <a:bodyPr>
            <a:normAutofit fontScale="85000" lnSpcReduction="20000"/>
          </a:bodyPr>
          <a:lstStyle/>
          <a:p>
            <a:pPr marL="514350" indent="-514350">
              <a:buFont typeface="+mj-lt"/>
              <a:buAutoNum type="arabicPeriod" startAt="6"/>
            </a:pPr>
            <a:r>
              <a:rPr lang="it-IT" dirty="0"/>
              <a:t>Tic (nel disturbo da tic) e movimenti stereotipati:</a:t>
            </a:r>
          </a:p>
          <a:p>
            <a:pPr marL="914400" lvl="1" indent="-514350"/>
            <a:r>
              <a:rPr lang="it-IT" dirty="0"/>
              <a:t>Un </a:t>
            </a:r>
            <a:r>
              <a:rPr lang="it-IT" i="1" dirty="0"/>
              <a:t>tic</a:t>
            </a:r>
            <a:r>
              <a:rPr lang="it-IT" dirty="0"/>
              <a:t> è un movimento o una vocalizzazione improvviso, rapido, ricorrente, non ritmico. Un </a:t>
            </a:r>
            <a:r>
              <a:rPr lang="it-IT" i="1" dirty="0"/>
              <a:t>movimento stereotipato</a:t>
            </a:r>
            <a:r>
              <a:rPr lang="it-IT" dirty="0"/>
              <a:t> è un comportamento motorio ripetitivo, non funzionale, apparentemente guidato</a:t>
            </a:r>
          </a:p>
          <a:p>
            <a:pPr marL="914400" lvl="1" indent="-514350"/>
            <a:r>
              <a:rPr lang="it-IT" dirty="0"/>
              <a:t>Tic e i movimenti stereotipati sono meno complessi delle compulsioni e non sono volti a neutralizzare un’ossessione</a:t>
            </a:r>
          </a:p>
          <a:p>
            <a:pPr marL="914400" lvl="1" indent="-514350"/>
            <a:r>
              <a:rPr lang="it-IT" dirty="0"/>
              <a:t>Mentre le compulsioni sono solitamente precedute da ossessioni, i tic sono spesso preceduti da impulsi sensoriali premonitori</a:t>
            </a:r>
          </a:p>
          <a:p>
            <a:pPr marL="914400" lvl="1" indent="-514350"/>
            <a:r>
              <a:rPr lang="it-IT" dirty="0"/>
              <a:t>Alcuni individui presentano sintomi sia del DOC sia di un disturbo da tic, nel qual caso possono essere giustificate entrambe le diagnosi</a:t>
            </a:r>
          </a:p>
          <a:p>
            <a:endParaRPr lang="it-IT" dirty="0"/>
          </a:p>
        </p:txBody>
      </p:sp>
    </p:spTree>
    <p:extLst>
      <p:ext uri="{BB962C8B-B14F-4D97-AF65-F5344CB8AC3E}">
        <p14:creationId xmlns:p14="http://schemas.microsoft.com/office/powerpoint/2010/main" val="1585757620"/>
      </p:ext>
    </p:extLst>
  </p:cSld>
  <p:clrMapOvr>
    <a:masterClrMapping/>
  </p:clrMapOvr>
</p:sld>
</file>

<file path=ppt/slides/slide16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 (6)</a:t>
            </a:r>
          </a:p>
        </p:txBody>
      </p:sp>
      <p:sp>
        <p:nvSpPr>
          <p:cNvPr id="3" name="Segnaposto contenuto 2"/>
          <p:cNvSpPr>
            <a:spLocks noGrp="1"/>
          </p:cNvSpPr>
          <p:nvPr>
            <p:ph idx="1"/>
          </p:nvPr>
        </p:nvSpPr>
        <p:spPr/>
        <p:txBody>
          <a:bodyPr>
            <a:normAutofit fontScale="92500"/>
          </a:bodyPr>
          <a:lstStyle/>
          <a:p>
            <a:pPr marL="514350" indent="-514350">
              <a:buFont typeface="+mj-lt"/>
              <a:buAutoNum type="arabicPeriod" startAt="7"/>
            </a:pPr>
            <a:r>
              <a:rPr lang="it-IT" dirty="0"/>
              <a:t>Altri comportamenti </a:t>
            </a:r>
            <a:r>
              <a:rPr lang="it-IT" dirty="0" err="1"/>
              <a:t>simil</a:t>
            </a:r>
            <a:r>
              <a:rPr lang="it-IT" dirty="0"/>
              <a:t>-compulsivi:</a:t>
            </a:r>
          </a:p>
          <a:p>
            <a:pPr marL="914400" lvl="1" indent="-514350"/>
            <a:r>
              <a:rPr lang="it-IT" dirty="0"/>
              <a:t>Certi comportamenti sono a volte descritti come “compulsivi”, tra cui il comportamento sessuale (nel caso delle parafilie), il gioco d’azzardo patologico e l’uso di sostanze (per es., il disturbo da uso di alcol)</a:t>
            </a:r>
          </a:p>
          <a:p>
            <a:pPr marL="914400" lvl="1" indent="-514350"/>
            <a:r>
              <a:rPr lang="it-IT" dirty="0"/>
              <a:t>Tuttavia, questi comportamenti differiscono dalle compulsioni del DOC in quanto l’individuo trae di solito piacere dall’attività e può desiderare di resistervi solo a causa delle sue conseguenze deleterie</a:t>
            </a:r>
          </a:p>
          <a:p>
            <a:endParaRPr lang="it-IT" dirty="0"/>
          </a:p>
        </p:txBody>
      </p:sp>
    </p:spTree>
    <p:extLst>
      <p:ext uri="{BB962C8B-B14F-4D97-AF65-F5344CB8AC3E}">
        <p14:creationId xmlns:p14="http://schemas.microsoft.com/office/powerpoint/2010/main" val="128510381"/>
      </p:ext>
    </p:extLst>
  </p:cSld>
  <p:clrMapOvr>
    <a:masterClrMapping/>
  </p:clrMapOvr>
</p:sld>
</file>

<file path=ppt/slides/slide16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 (7)</a:t>
            </a:r>
          </a:p>
        </p:txBody>
      </p:sp>
      <p:sp>
        <p:nvSpPr>
          <p:cNvPr id="3" name="Segnaposto contenuto 2"/>
          <p:cNvSpPr>
            <a:spLocks noGrp="1"/>
          </p:cNvSpPr>
          <p:nvPr>
            <p:ph idx="1"/>
          </p:nvPr>
        </p:nvSpPr>
        <p:spPr/>
        <p:txBody>
          <a:bodyPr>
            <a:normAutofit fontScale="92500" lnSpcReduction="10000"/>
          </a:bodyPr>
          <a:lstStyle/>
          <a:p>
            <a:pPr marL="514350" indent="-514350">
              <a:buFont typeface="+mj-lt"/>
              <a:buAutoNum type="arabicPeriod" startAt="8"/>
            </a:pPr>
            <a:r>
              <a:rPr lang="it-IT" dirty="0"/>
              <a:t>Disturbo ossessivo-compulsivo di personalità (DOCP):</a:t>
            </a:r>
          </a:p>
          <a:p>
            <a:pPr marL="914400" lvl="1" indent="-514350"/>
            <a:r>
              <a:rPr lang="it-IT" dirty="0"/>
              <a:t>Sebbene il DOCP e il DOC abbiano nomi simili, le manifestazioni cliniche di questi disturbi sono piuttosto differenti. </a:t>
            </a:r>
          </a:p>
          <a:p>
            <a:pPr marL="914400" lvl="1" indent="-514350"/>
            <a:r>
              <a:rPr lang="it-IT" dirty="0"/>
              <a:t>Il DOC di personalità non è caratterizzato da pensieri, immagini o impulsi intrusivi, o da comportamenti ripetitivi, ma coinvolge un pervasivo pattern disadattivo di eccessivo perfezionismo e controllo</a:t>
            </a:r>
          </a:p>
          <a:p>
            <a:pPr marL="914400" lvl="1" indent="-514350"/>
            <a:r>
              <a:rPr lang="it-IT" dirty="0"/>
              <a:t>Se un individuo manifesta sintomi sia del DOC sia del DOCP, possono essere poste entrambe le diagnosi</a:t>
            </a:r>
          </a:p>
          <a:p>
            <a:endParaRPr lang="it-IT" dirty="0"/>
          </a:p>
        </p:txBody>
      </p:sp>
    </p:spTree>
    <p:extLst>
      <p:ext uri="{BB962C8B-B14F-4D97-AF65-F5344CB8AC3E}">
        <p14:creationId xmlns:p14="http://schemas.microsoft.com/office/powerpoint/2010/main" val="2441945737"/>
      </p:ext>
    </p:extLst>
  </p:cSld>
  <p:clrMapOvr>
    <a:masterClrMapping/>
  </p:clrMapOvr>
</p:sld>
</file>

<file path=ppt/slides/slide16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Comorbilità</a:t>
            </a:r>
            <a:r>
              <a:rPr lang="it-IT" dirty="0"/>
              <a:t> (1)</a:t>
            </a:r>
          </a:p>
        </p:txBody>
      </p:sp>
      <p:sp>
        <p:nvSpPr>
          <p:cNvPr id="3" name="Segnaposto contenuto 2"/>
          <p:cNvSpPr>
            <a:spLocks noGrp="1"/>
          </p:cNvSpPr>
          <p:nvPr>
            <p:ph idx="1"/>
          </p:nvPr>
        </p:nvSpPr>
        <p:spPr/>
        <p:txBody>
          <a:bodyPr>
            <a:normAutofit/>
          </a:bodyPr>
          <a:lstStyle/>
          <a:p>
            <a:r>
              <a:rPr lang="it-IT" dirty="0"/>
              <a:t>Il 76% degli adulti con DOC ha nel corso della vita una diagnosi di un disturbo d’ansia (per es., disturbo di panico, disturbo d’ansia sociale, disturbo d’ansia generalizzata, fobia specifica)</a:t>
            </a:r>
          </a:p>
          <a:p>
            <a:r>
              <a:rPr lang="it-IT" dirty="0"/>
              <a:t>Il 63% degli adulti con DOC ha nel corso della vita una diagnosi di un disturbo depressivo o bipolare</a:t>
            </a:r>
          </a:p>
        </p:txBody>
      </p:sp>
    </p:spTree>
    <p:extLst>
      <p:ext uri="{BB962C8B-B14F-4D97-AF65-F5344CB8AC3E}">
        <p14:creationId xmlns:p14="http://schemas.microsoft.com/office/powerpoint/2010/main" val="2573121858"/>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DISTURBI SPECIFICI APPRENDIMENTO</a:t>
            </a:r>
          </a:p>
        </p:txBody>
      </p:sp>
      <p:sp>
        <p:nvSpPr>
          <p:cNvPr id="3" name="Sottotitolo 2"/>
          <p:cNvSpPr>
            <a:spLocks noGrp="1"/>
          </p:cNvSpPr>
          <p:nvPr>
            <p:ph type="subTitle" idx="1"/>
          </p:nvPr>
        </p:nvSpPr>
        <p:spPr/>
        <p:txBody>
          <a:bodyPr/>
          <a:lstStyle/>
          <a:p>
            <a:r>
              <a:rPr lang="it-IT" dirty="0"/>
              <a:t>LEZIONE 21-1</a:t>
            </a:r>
          </a:p>
        </p:txBody>
      </p:sp>
    </p:spTree>
    <p:extLst>
      <p:ext uri="{BB962C8B-B14F-4D97-AF65-F5344CB8AC3E}">
        <p14:creationId xmlns:p14="http://schemas.microsoft.com/office/powerpoint/2010/main" val="4201745505"/>
      </p:ext>
    </p:extLst>
  </p:cSld>
  <p:clrMapOvr>
    <a:masterClrMapping/>
  </p:clrMapOvr>
</p:sld>
</file>

<file path=ppt/slides/slide16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Comorbilità</a:t>
            </a:r>
            <a:r>
              <a:rPr lang="it-IT" dirty="0"/>
              <a:t> (2)</a:t>
            </a:r>
          </a:p>
        </p:txBody>
      </p:sp>
      <p:sp>
        <p:nvSpPr>
          <p:cNvPr id="3" name="Segnaposto contenuto 2"/>
          <p:cNvSpPr>
            <a:spLocks noGrp="1"/>
          </p:cNvSpPr>
          <p:nvPr>
            <p:ph idx="1"/>
          </p:nvPr>
        </p:nvSpPr>
        <p:spPr/>
        <p:txBody>
          <a:bodyPr>
            <a:normAutofit/>
          </a:bodyPr>
          <a:lstStyle/>
          <a:p>
            <a:r>
              <a:rPr lang="it-IT" dirty="0"/>
              <a:t>Fino al 30% degli individui con DOC ha anche un disturbo da tic nel corso della vita</a:t>
            </a:r>
          </a:p>
          <a:p>
            <a:r>
              <a:rPr lang="it-IT" dirty="0"/>
              <a:t>La </a:t>
            </a:r>
            <a:r>
              <a:rPr lang="it-IT" dirty="0" err="1"/>
              <a:t>comorbilità</a:t>
            </a:r>
            <a:r>
              <a:rPr lang="it-IT" dirty="0"/>
              <a:t> con un disturbo da tic è più comune nei maschi con esordio del DOC in età infantile</a:t>
            </a:r>
          </a:p>
          <a:p>
            <a:r>
              <a:rPr lang="it-IT" dirty="0"/>
              <a:t>Nei bambini può anche essere osservata una triade composta da DOC, disturbo da tic e ADHD</a:t>
            </a:r>
          </a:p>
        </p:txBody>
      </p:sp>
    </p:spTree>
    <p:extLst>
      <p:ext uri="{BB962C8B-B14F-4D97-AF65-F5344CB8AC3E}">
        <p14:creationId xmlns:p14="http://schemas.microsoft.com/office/powerpoint/2010/main" val="1752802001"/>
      </p:ext>
    </p:extLst>
  </p:cSld>
  <p:clrMapOvr>
    <a:masterClrMapping/>
  </p:clrMapOvr>
</p:sld>
</file>

<file path=ppt/slides/slide16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Comorbilità</a:t>
            </a:r>
            <a:r>
              <a:rPr lang="it-IT" dirty="0"/>
              <a:t> (3)</a:t>
            </a:r>
          </a:p>
        </p:txBody>
      </p:sp>
      <p:sp>
        <p:nvSpPr>
          <p:cNvPr id="3" name="Segnaposto contenuto 2"/>
          <p:cNvSpPr>
            <a:spLocks noGrp="1"/>
          </p:cNvSpPr>
          <p:nvPr>
            <p:ph idx="1"/>
          </p:nvPr>
        </p:nvSpPr>
        <p:spPr/>
        <p:txBody>
          <a:bodyPr>
            <a:normAutofit lnSpcReduction="10000"/>
          </a:bodyPr>
          <a:lstStyle/>
          <a:p>
            <a:pPr lvl="0"/>
            <a:r>
              <a:rPr lang="it-IT" dirty="0"/>
              <a:t>I disturbi che si verificano più frequentemente negli individui con DOC includono diversi disturbi ossessivo-compulsivo e correlati, come il disturbo di dismorfismo corporeo, la </a:t>
            </a:r>
            <a:r>
              <a:rPr lang="it-IT" dirty="0" err="1"/>
              <a:t>tricotillomania</a:t>
            </a:r>
            <a:r>
              <a:rPr lang="it-IT" dirty="0"/>
              <a:t> e il disturbo da escoriazione</a:t>
            </a:r>
          </a:p>
          <a:p>
            <a:pPr lvl="0"/>
            <a:r>
              <a:rPr lang="it-IT" dirty="0"/>
              <a:t>Infine, è stata riportata un’associazione tra il DOC e alcuni disturbi caratterizzati da impulsività, come il disturbo oppositivo provocatorio</a:t>
            </a:r>
          </a:p>
          <a:p>
            <a:endParaRPr lang="it-IT" dirty="0"/>
          </a:p>
        </p:txBody>
      </p:sp>
    </p:spTree>
    <p:extLst>
      <p:ext uri="{BB962C8B-B14F-4D97-AF65-F5344CB8AC3E}">
        <p14:creationId xmlns:p14="http://schemas.microsoft.com/office/powerpoint/2010/main" val="2317900910"/>
      </p:ext>
    </p:extLst>
  </p:cSld>
  <p:clrMapOvr>
    <a:masterClrMapping/>
  </p:clrMapOvr>
</p:sld>
</file>

<file path=ppt/slides/slide16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Comorbilità</a:t>
            </a:r>
            <a:r>
              <a:rPr lang="it-IT" dirty="0"/>
              <a:t> (4)</a:t>
            </a:r>
          </a:p>
        </p:txBody>
      </p:sp>
      <p:sp>
        <p:nvSpPr>
          <p:cNvPr id="3" name="Segnaposto contenuto 2"/>
          <p:cNvSpPr>
            <a:spLocks noGrp="1"/>
          </p:cNvSpPr>
          <p:nvPr>
            <p:ph idx="1"/>
          </p:nvPr>
        </p:nvSpPr>
        <p:spPr>
          <a:xfrm>
            <a:off x="457200" y="1600200"/>
            <a:ext cx="8229600" cy="4809565"/>
          </a:xfrm>
        </p:spPr>
        <p:txBody>
          <a:bodyPr>
            <a:normAutofit fontScale="92500" lnSpcReduction="20000"/>
          </a:bodyPr>
          <a:lstStyle/>
          <a:p>
            <a:pPr lvl="0"/>
            <a:r>
              <a:rPr lang="it-IT" dirty="0"/>
              <a:t>Il DOC è molto più comune in individui con determinati disturbi rispetto a quanto ci si aspetterebbe in base alla sua prevalenza generale</a:t>
            </a:r>
          </a:p>
          <a:p>
            <a:pPr lvl="0"/>
            <a:r>
              <a:rPr lang="it-IT" dirty="0"/>
              <a:t>Quando viene diagnosticato uno di questi altri disturbi, l’individuo dovrebbe essere esaminato anche per la presenza di DOC</a:t>
            </a:r>
          </a:p>
          <a:p>
            <a:pPr lvl="0"/>
            <a:r>
              <a:rPr lang="it-IT" dirty="0"/>
              <a:t>Per esempio, in individui con schizofrenia o disturbo </a:t>
            </a:r>
            <a:r>
              <a:rPr lang="it-IT" dirty="0" err="1"/>
              <a:t>schizoaffettivo</a:t>
            </a:r>
            <a:r>
              <a:rPr lang="it-IT" dirty="0"/>
              <a:t> la prevalenza del DOC è di circa il 12% </a:t>
            </a:r>
          </a:p>
          <a:p>
            <a:pPr lvl="0"/>
            <a:r>
              <a:rPr lang="it-IT" dirty="0"/>
              <a:t>I tassi di DOC sono elevati anche nel disturbo bipolare, nei disturbi alimentari e nel disturbo di </a:t>
            </a:r>
            <a:r>
              <a:rPr lang="it-IT" dirty="0" err="1"/>
              <a:t>Tourette</a:t>
            </a:r>
            <a:endParaRPr lang="it-IT" dirty="0"/>
          </a:p>
        </p:txBody>
      </p:sp>
    </p:spTree>
    <p:extLst>
      <p:ext uri="{BB962C8B-B14F-4D97-AF65-F5344CB8AC3E}">
        <p14:creationId xmlns:p14="http://schemas.microsoft.com/office/powerpoint/2010/main" val="1581747549"/>
      </p:ext>
    </p:extLst>
  </p:cSld>
  <p:clrMapOvr>
    <a:masterClrMapping/>
  </p:clrMapOvr>
</p:sld>
</file>

<file path=ppt/slides/slide16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gn="just"/>
            <a:r>
              <a:rPr lang="it-IT" sz="2400" dirty="0"/>
              <a:t>Spesso DOC e disturbo Ossessivo Compulsivo di Personalità (DOCP) si presentano associati, ma </a:t>
            </a:r>
            <a:r>
              <a:rPr lang="it-IT" altLang="it-IT" sz="2400" dirty="0">
                <a:solidFill>
                  <a:prstClr val="black"/>
                </a:solidFill>
              </a:rPr>
              <a:t>si ritiene in genere che DOC e DOCP siano due fenomeni distinti seppure collegati.  </a:t>
            </a:r>
          </a:p>
          <a:p>
            <a:pPr lvl="0" algn="just"/>
            <a:r>
              <a:rPr lang="it-IT" altLang="it-IT" sz="2400" dirty="0">
                <a:solidFill>
                  <a:prstClr val="black"/>
                </a:solidFill>
              </a:rPr>
              <a:t>Le origini del DOC e del DOCP sono state ampiamente studiate.</a:t>
            </a:r>
          </a:p>
          <a:p>
            <a:pPr lvl="0" algn="just">
              <a:lnSpc>
                <a:spcPct val="80000"/>
              </a:lnSpc>
            </a:pPr>
            <a:r>
              <a:rPr lang="it-IT" altLang="it-IT" sz="2400" dirty="0">
                <a:solidFill>
                  <a:prstClr val="black"/>
                </a:solidFill>
              </a:rPr>
              <a:t>Secondo </a:t>
            </a:r>
            <a:r>
              <a:rPr lang="it-IT" altLang="it-IT" sz="2400" dirty="0" err="1">
                <a:solidFill>
                  <a:prstClr val="black"/>
                </a:solidFill>
              </a:rPr>
              <a:t>Cloninger</a:t>
            </a:r>
            <a:r>
              <a:rPr lang="it-IT" altLang="it-IT" sz="2400" dirty="0">
                <a:solidFill>
                  <a:prstClr val="black"/>
                </a:solidFill>
              </a:rPr>
              <a:t> il temperamento (geneticamente determinato) del paziente con DOCP si manifesta con bassi livelli di ricerca di novità (dopamina), alti livelli di evitamento del danno (serotonina) e bassa dipendenza dalla ricompensa (noradrenalina). </a:t>
            </a:r>
            <a:r>
              <a:rPr lang="it-IT" altLang="it-IT" sz="2400" dirty="0" err="1">
                <a:solidFill>
                  <a:prstClr val="black"/>
                </a:solidFill>
              </a:rPr>
              <a:t>QUeste</a:t>
            </a:r>
            <a:r>
              <a:rPr lang="it-IT" altLang="it-IT" sz="2400" dirty="0">
                <a:solidFill>
                  <a:prstClr val="black"/>
                </a:solidFill>
              </a:rPr>
              <a:t> caratteristiche temperamentali sono nel paziente associate a rigidità, alienazione e annullamento di sé che invece fanno parte del carattere (componente appresa). </a:t>
            </a:r>
          </a:p>
          <a:p>
            <a:pPr lvl="0" algn="just"/>
            <a:endParaRPr lang="it-IT" altLang="it-IT" sz="2800" dirty="0">
              <a:solidFill>
                <a:prstClr val="black"/>
              </a:solidFill>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26662946"/>
      </p:ext>
    </p:extLst>
  </p:cSld>
  <p:clrMapOvr>
    <a:masterClrMapping/>
  </p:clrMapOvr>
</p:sld>
</file>

<file path=ppt/slides/slide16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Dismorfismo corporeo BDD</a:t>
            </a:r>
          </a:p>
        </p:txBody>
      </p:sp>
      <p:sp>
        <p:nvSpPr>
          <p:cNvPr id="3" name="Sottotitolo 2"/>
          <p:cNvSpPr>
            <a:spLocks noGrp="1"/>
          </p:cNvSpPr>
          <p:nvPr>
            <p:ph type="subTitle" idx="1"/>
          </p:nvPr>
        </p:nvSpPr>
        <p:spPr/>
        <p:txBody>
          <a:bodyPr/>
          <a:lstStyle/>
          <a:p>
            <a:r>
              <a:rPr lang="it-IT" dirty="0"/>
              <a:t>Lezione 67 - 2</a:t>
            </a:r>
          </a:p>
        </p:txBody>
      </p:sp>
    </p:spTree>
    <p:extLst>
      <p:ext uri="{BB962C8B-B14F-4D97-AF65-F5344CB8AC3E}">
        <p14:creationId xmlns:p14="http://schemas.microsoft.com/office/powerpoint/2010/main" val="1286765953"/>
      </p:ext>
    </p:extLst>
  </p:cSld>
  <p:clrMapOvr>
    <a:masterClrMapping/>
  </p:clrMapOvr>
</p:sld>
</file>

<file path=ppt/slides/slide16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Dismorfismo corporeo (1)</a:t>
            </a:r>
          </a:p>
        </p:txBody>
      </p:sp>
      <p:sp>
        <p:nvSpPr>
          <p:cNvPr id="3" name="Segnaposto contenuto 2"/>
          <p:cNvSpPr>
            <a:spLocks noGrp="1"/>
          </p:cNvSpPr>
          <p:nvPr>
            <p:ph idx="1"/>
          </p:nvPr>
        </p:nvSpPr>
        <p:spPr>
          <a:xfrm>
            <a:off x="457200" y="1600200"/>
            <a:ext cx="8229600" cy="4958976"/>
          </a:xfrm>
        </p:spPr>
        <p:txBody>
          <a:bodyPr>
            <a:normAutofit fontScale="92500" lnSpcReduction="20000"/>
          </a:bodyPr>
          <a:lstStyle/>
          <a:p>
            <a:pPr marL="0" indent="0">
              <a:buNone/>
            </a:pPr>
            <a:r>
              <a:rPr lang="it-IT" dirty="0"/>
              <a:t>Il disturbo di dismorfismo corporeo è caratterizzato da:</a:t>
            </a:r>
          </a:p>
          <a:p>
            <a:r>
              <a:rPr lang="it-IT" dirty="0"/>
              <a:t>Preoccupazione per uno o più difetti o imperfezioni percepiti nell’aspetto fisico che non sono osservabili o appaiono solo lievi agli altri</a:t>
            </a:r>
          </a:p>
          <a:p>
            <a:r>
              <a:rPr lang="it-IT" dirty="0"/>
              <a:t>Comportamenti ripetitivi (per es., guardarsi allo spec­chio, curarsi eccessivamente del proprio aspetto, stuzzicarsi la pelle, o ricercare rassicurazione) oppure azioni mentali (per es., confrontare il proprio aspetto fisico con quello degli altri) in risposta a preoccupazioni legate all’aspetto</a:t>
            </a:r>
          </a:p>
        </p:txBody>
      </p:sp>
    </p:spTree>
    <p:extLst>
      <p:ext uri="{BB962C8B-B14F-4D97-AF65-F5344CB8AC3E}">
        <p14:creationId xmlns:p14="http://schemas.microsoft.com/office/powerpoint/2010/main" val="3006990221"/>
      </p:ext>
    </p:extLst>
  </p:cSld>
  <p:clrMapOvr>
    <a:masterClrMapping/>
  </p:clrMapOvr>
</p:sld>
</file>

<file path=ppt/slides/slide16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Dismorfismo corporeo (2)</a:t>
            </a:r>
          </a:p>
        </p:txBody>
      </p:sp>
      <p:sp>
        <p:nvSpPr>
          <p:cNvPr id="3" name="Segnaposto contenuto 2"/>
          <p:cNvSpPr>
            <a:spLocks noGrp="1"/>
          </p:cNvSpPr>
          <p:nvPr>
            <p:ph idx="1"/>
          </p:nvPr>
        </p:nvSpPr>
        <p:spPr/>
        <p:txBody>
          <a:bodyPr>
            <a:normAutofit lnSpcReduction="10000"/>
          </a:bodyPr>
          <a:lstStyle/>
          <a:p>
            <a:r>
              <a:rPr lang="it-IT" dirty="0"/>
              <a:t>Le preoccupazioni relative all’aspetto non sono meglio giustificate da preoccupazioni legate al grasso corporeo o al peso in un individuo con un disturbo alimentare</a:t>
            </a:r>
          </a:p>
          <a:p>
            <a:r>
              <a:rPr lang="it-IT" dirty="0"/>
              <a:t>Il dismorfismo muscolare è una forma del disturbo di dismorfismo corporeo caratterizzata dalla convinzione che la propria costituzione corporea sia troppo piccola o insufficientemente muscolosa</a:t>
            </a:r>
          </a:p>
        </p:txBody>
      </p:sp>
    </p:spTree>
    <p:extLst>
      <p:ext uri="{BB962C8B-B14F-4D97-AF65-F5344CB8AC3E}">
        <p14:creationId xmlns:p14="http://schemas.microsoft.com/office/powerpoint/2010/main" val="3995484747"/>
      </p:ext>
    </p:extLst>
  </p:cSld>
  <p:clrMapOvr>
    <a:masterClrMapping/>
  </p:clrMapOvr>
</p:sld>
</file>

<file path=ppt/slides/slide16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Dismorfismo </a:t>
            </a:r>
          </a:p>
        </p:txBody>
      </p:sp>
      <p:sp>
        <p:nvSpPr>
          <p:cNvPr id="3" name="Segnaposto contenuto 2"/>
          <p:cNvSpPr>
            <a:spLocks noGrp="1"/>
          </p:cNvSpPr>
          <p:nvPr>
            <p:ph idx="1"/>
          </p:nvPr>
        </p:nvSpPr>
        <p:spPr/>
        <p:txBody>
          <a:bodyPr>
            <a:normAutofit/>
          </a:bodyPr>
          <a:lstStyle/>
          <a:p>
            <a:pPr lvl="7" eaLnBrk="0" fontAlgn="base" hangingPunct="0">
              <a:spcBef>
                <a:spcPct val="0"/>
              </a:spcBef>
              <a:spcAft>
                <a:spcPct val="0"/>
              </a:spcAft>
              <a:buNone/>
              <a:tabLst>
                <a:tab pos="457200" algn="l"/>
              </a:tabLst>
            </a:pPr>
            <a:endParaRPr kumimoji="0" lang="it-IT" sz="800" b="0" i="0" u="none" strike="noStrike" cap="none" normalizeH="0" baseline="0" dirty="0">
              <a:ln>
                <a:noFill/>
              </a:ln>
              <a:solidFill>
                <a:schemeClr val="tx1"/>
              </a:solidFill>
              <a:effectLst/>
              <a:latin typeface="Arial" pitchFamily="34" charset="0"/>
              <a:cs typeface="Arial" pitchFamily="34" charset="0"/>
            </a:endParaRPr>
          </a:p>
          <a:p>
            <a:pPr marL="0" lvl="0" indent="0" eaLnBrk="0" fontAlgn="base" hangingPunct="0">
              <a:spcBef>
                <a:spcPct val="0"/>
              </a:spcBef>
              <a:spcAft>
                <a:spcPct val="0"/>
              </a:spcAft>
              <a:buNone/>
              <a:tabLst>
                <a:tab pos="457200" algn="l"/>
              </a:tabLst>
            </a:pPr>
            <a:r>
              <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rPr>
              <a:t>Il disturbo da dismorfismo corporeo (Body </a:t>
            </a:r>
            <a:r>
              <a:rPr kumimoji="0" lang="it-IT"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Dysmorphic</a:t>
            </a:r>
            <a:r>
              <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rPr>
              <a:t> Disorder, sigla: BDD) detto anche dismorfofobia è costituito da una preoccupazione esagerata per la forma di alcune parti del proprio corpo, unita alla sensazione soggettiva di deformità che può arrivare, nei casi più gravi, al delirio.</a:t>
            </a:r>
          </a:p>
          <a:p>
            <a:endParaRPr lang="it-IT" dirty="0"/>
          </a:p>
        </p:txBody>
      </p:sp>
      <p:sp>
        <p:nvSpPr>
          <p:cNvPr id="1025" name="Rectangle 1"/>
          <p:cNvSpPr>
            <a:spLocks noChangeArrowheads="1"/>
          </p:cNvSpPr>
          <p:nvPr/>
        </p:nvSpPr>
        <p:spPr bwMode="auto">
          <a:xfrm>
            <a:off x="0" y="59323"/>
            <a:ext cx="242374"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it-IT" sz="1600" b="1"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endParaRPr kumimoji="0" lang="it-IT" sz="8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427167771"/>
      </p:ext>
    </p:extLst>
  </p:cSld>
  <p:clrMapOvr>
    <a:masterClrMapping/>
  </p:clrMapOvr>
</p:sld>
</file>

<file path=ppt/slides/slide16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Si tratta di una dei disturbi correlati al DOC. il dismorfismo corporeo in precedenza era incluso tra i disturbi somatoformi ma la collocazione nello spettro ossessivo appare più corretta. Col DOC condivide infatti caratteristiche cliniche, aspetti neuropsicologici e tecniche terapeutiche.</a:t>
            </a:r>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06119254"/>
      </p:ext>
    </p:extLst>
  </p:cSld>
  <p:clrMapOvr>
    <a:masterClrMapping/>
  </p:clrMapOvr>
</p:sld>
</file>

<file path=ppt/slides/slide16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lvl="0" indent="0" eaLnBrk="0" fontAlgn="base" hangingPunct="0">
              <a:spcBef>
                <a:spcPct val="0"/>
              </a:spcBef>
              <a:spcAft>
                <a:spcPct val="0"/>
              </a:spcAft>
              <a:buNone/>
              <a:tabLst>
                <a:tab pos="457200" algn="l"/>
              </a:tabLst>
            </a:pPr>
            <a:r>
              <a:rPr kumimoji="0" lang="it-IT" sz="2400" b="0" i="0" u="none" strike="noStrike" cap="none" normalizeH="0" baseline="0" dirty="0">
                <a:ln>
                  <a:noFill/>
                </a:ln>
                <a:solidFill>
                  <a:schemeClr val="tx1"/>
                </a:solidFill>
                <a:effectLst/>
                <a:latin typeface="Arial" pitchFamily="34" charset="0"/>
                <a:ea typeface="Times New Roman" pitchFamily="18" charset="0"/>
                <a:cs typeface="Arial" pitchFamily="34" charset="0"/>
              </a:rPr>
              <a:t>In ogni caso, sia la forma più lieve del disturbo che quella psicotica causano un’intensa sofferenza alla persona, e ne limitano nettamente la vita sociale.</a:t>
            </a:r>
            <a:endParaRPr kumimoji="0" lang="it-IT" sz="2400" b="0" i="0" u="none" strike="noStrike" cap="none" normalizeH="0" baseline="0" dirty="0">
              <a:ln>
                <a:noFill/>
              </a:ln>
              <a:solidFill>
                <a:schemeClr val="tx1"/>
              </a:solidFill>
              <a:effectLst/>
              <a:latin typeface="Arial" pitchFamily="34" charset="0"/>
              <a:cs typeface="Arial" pitchFamily="34" charset="0"/>
            </a:endParaRPr>
          </a:p>
          <a:p>
            <a:pPr marL="0" lvl="0" indent="0" eaLnBrk="0" fontAlgn="base" hangingPunct="0">
              <a:spcBef>
                <a:spcPct val="0"/>
              </a:spcBef>
              <a:spcAft>
                <a:spcPct val="0"/>
              </a:spcAft>
              <a:buNone/>
              <a:tabLst>
                <a:tab pos="457200" algn="l"/>
              </a:tabLst>
            </a:pPr>
            <a:r>
              <a:rPr kumimoji="0" lang="it-IT" sz="2400" b="0" i="0" u="none" strike="noStrike" cap="none" normalizeH="0" baseline="0" dirty="0">
                <a:ln>
                  <a:noFill/>
                </a:ln>
                <a:solidFill>
                  <a:schemeClr val="tx1"/>
                </a:solidFill>
                <a:effectLst/>
                <a:latin typeface="Arial" pitchFamily="34" charset="0"/>
                <a:ea typeface="Times New Roman" pitchFamily="18" charset="0"/>
                <a:cs typeface="Arial" pitchFamily="34" charset="0"/>
              </a:rPr>
              <a:t>In alcuni casi il vissuto di deformità è tale da spingere il soggetto al suicidio.</a:t>
            </a:r>
          </a:p>
          <a:p>
            <a:pPr marL="0" lvl="0" indent="0" eaLnBrk="0" hangingPunct="0">
              <a:spcBef>
                <a:spcPct val="0"/>
              </a:spcBef>
              <a:buNone/>
              <a:tabLst>
                <a:tab pos="457200" algn="l"/>
              </a:tabLst>
            </a:pPr>
            <a:r>
              <a:rPr lang="it-IT" sz="2400" dirty="0">
                <a:solidFill>
                  <a:prstClr val="black"/>
                </a:solidFill>
                <a:latin typeface="Arial" pitchFamily="34" charset="0"/>
                <a:ea typeface="Times New Roman" pitchFamily="18" charset="0"/>
                <a:cs typeface="Arial" pitchFamily="34" charset="0"/>
              </a:rPr>
              <a:t>Molte persone che ne soffrono non si rivolgono allo psicologo o allo psichiatra, ma direttamente al dermatologo o al chirurgo estetico per eliminare il difetto dal proprio corpo e dalla propria mente in maniera definitiva.</a:t>
            </a:r>
            <a:endParaRPr lang="it-IT" sz="2400" dirty="0">
              <a:solidFill>
                <a:prstClr val="black"/>
              </a:solidFill>
              <a:latin typeface="Arial" pitchFamily="34" charset="0"/>
              <a:cs typeface="Arial" pitchFamily="34" charset="0"/>
            </a:endParaRPr>
          </a:p>
          <a:p>
            <a:pPr marL="0" lvl="0" indent="0" eaLnBrk="0" hangingPunct="0">
              <a:spcBef>
                <a:spcPct val="0"/>
              </a:spcBef>
              <a:buNone/>
              <a:tabLst>
                <a:tab pos="457200" algn="l"/>
              </a:tabLst>
            </a:pPr>
            <a:r>
              <a:rPr lang="it-IT" sz="2400" dirty="0">
                <a:latin typeface="Arial" pitchFamily="34" charset="0"/>
                <a:ea typeface="Times New Roman" pitchFamily="18" charset="0"/>
                <a:cs typeface="Arial" pitchFamily="34" charset="0"/>
              </a:rPr>
              <a:t>il sintomo principale del BDD coinvolge la convinzione di non essere attraenti, e riguarda sia i maschi che le femmine.</a:t>
            </a:r>
            <a:endParaRPr kumimoji="0" lang="it-IT" sz="2400" b="0" i="0" u="none" strike="noStrike" cap="none" normalizeH="0" baseline="0" dirty="0">
              <a:ln>
                <a:noFill/>
              </a:ln>
              <a:solidFill>
                <a:schemeClr val="tx1"/>
              </a:solidFill>
              <a:effectLst/>
              <a:latin typeface="Arial" pitchFamily="34" charset="0"/>
              <a:cs typeface="Arial" pitchFamily="34" charset="0"/>
            </a:endParaRPr>
          </a:p>
          <a:p>
            <a:endParaRPr lang="it-IT" sz="2400" dirty="0"/>
          </a:p>
        </p:txBody>
      </p:sp>
    </p:spTree>
    <p:extLst>
      <p:ext uri="{BB962C8B-B14F-4D97-AF65-F5344CB8AC3E}">
        <p14:creationId xmlns:p14="http://schemas.microsoft.com/office/powerpoint/2010/main" val="426943337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DISTURBI SPECIFICI APPRENDIMENTO	</a:t>
            </a:r>
          </a:p>
        </p:txBody>
      </p:sp>
      <p:sp>
        <p:nvSpPr>
          <p:cNvPr id="3" name="Segnaposto contenuto 2"/>
          <p:cNvSpPr>
            <a:spLocks noGrp="1"/>
          </p:cNvSpPr>
          <p:nvPr>
            <p:ph idx="1"/>
          </p:nvPr>
        </p:nvSpPr>
        <p:spPr/>
        <p:txBody>
          <a:bodyPr>
            <a:normAutofit/>
          </a:bodyPr>
          <a:lstStyle/>
          <a:p>
            <a:r>
              <a:rPr lang="en-US" sz="2800" dirty="0"/>
              <a:t>I bambini con DSA  </a:t>
            </a:r>
            <a:r>
              <a:rPr lang="en-US" sz="2800" dirty="0" err="1"/>
              <a:t>ovvero</a:t>
            </a:r>
            <a:r>
              <a:rPr lang="en-US" sz="2800" dirty="0"/>
              <a:t> </a:t>
            </a:r>
            <a:r>
              <a:rPr lang="en-US" sz="2800" dirty="0" err="1"/>
              <a:t>Disturbi</a:t>
            </a:r>
            <a:r>
              <a:rPr lang="en-US" sz="2800" dirty="0"/>
              <a:t> </a:t>
            </a:r>
            <a:r>
              <a:rPr lang="en-US" sz="2800" dirty="0" err="1"/>
              <a:t>Specifici</a:t>
            </a:r>
            <a:r>
              <a:rPr lang="en-US" sz="2800" dirty="0"/>
              <a:t> </a:t>
            </a:r>
            <a:r>
              <a:rPr lang="en-US" sz="2800" dirty="0" err="1"/>
              <a:t>dell’Apprendimento</a:t>
            </a:r>
            <a:r>
              <a:rPr lang="en-US" sz="2800" dirty="0"/>
              <a:t> </a:t>
            </a:r>
            <a:r>
              <a:rPr lang="it-IT" sz="2800" dirty="0"/>
              <a:t> presentano, per lo meno per 6 mesi, disturbi della lettura (dislessia), disturbi della scrittura (disgrafia) o disturbi del calcolo (</a:t>
            </a:r>
            <a:r>
              <a:rPr lang="it-IT" sz="2800" dirty="0" err="1"/>
              <a:t>discalculia</a:t>
            </a:r>
            <a:r>
              <a:rPr lang="it-IT" sz="2800" dirty="0"/>
              <a:t>). Tali disturbi non sono unicamente conseguenze di una mancanza di educazione e non vengono diagnosticati se il bambino presenta ritardo mentale.</a:t>
            </a:r>
          </a:p>
          <a:p>
            <a:r>
              <a:rPr lang="it-IT" sz="2800" dirty="0"/>
              <a:t>Le abilità scolastiche sono quindi molto compromesse. </a:t>
            </a:r>
          </a:p>
        </p:txBody>
      </p:sp>
    </p:spTree>
    <p:extLst>
      <p:ext uri="{BB962C8B-B14F-4D97-AF65-F5344CB8AC3E}">
        <p14:creationId xmlns:p14="http://schemas.microsoft.com/office/powerpoint/2010/main" val="1166864743"/>
      </p:ext>
    </p:extLst>
  </p:cSld>
  <p:clrMapOvr>
    <a:masterClrMapping/>
  </p:clrMapOvr>
</p:sld>
</file>

<file path=ppt/slides/slide16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marL="0" lvl="0" indent="0" eaLnBrk="0" fontAlgn="base" hangingPunct="0">
              <a:spcBef>
                <a:spcPct val="0"/>
              </a:spcBef>
              <a:spcAft>
                <a:spcPct val="0"/>
              </a:spcAft>
              <a:buNone/>
              <a:tabLst>
                <a:tab pos="457200" algn="l"/>
              </a:tabLst>
            </a:pPr>
            <a:r>
              <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rPr>
              <a:t>Il BDD </a:t>
            </a:r>
            <a:r>
              <a:rPr lang="it-IT" dirty="0">
                <a:latin typeface="Arial" pitchFamily="34" charset="0"/>
                <a:ea typeface="Times New Roman" pitchFamily="18" charset="0"/>
                <a:cs typeface="Arial" pitchFamily="34" charset="0"/>
              </a:rPr>
              <a:t>nella sua forma clinicamente significativa </a:t>
            </a:r>
            <a:r>
              <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rPr>
              <a:t>si trova più facilmente nella tarda adolescenza e nella prima età adulta, circa il 75% dei soggetti è di sesso femminile, e nel caso si tratti di donne adulte la maggior parte è single o divorziata. La sua incidenza nella popolazione varia dallo 0,1% all’1%.</a:t>
            </a:r>
            <a:endParaRPr kumimoji="0" lang="it-IT" sz="1200" b="0" i="0" u="none" strike="noStrike" cap="none" normalizeH="0" baseline="0" dirty="0">
              <a:ln>
                <a:noFill/>
              </a:ln>
              <a:solidFill>
                <a:schemeClr val="tx1"/>
              </a:solidFill>
              <a:effectLst/>
              <a:latin typeface="Arial" pitchFamily="34" charset="0"/>
              <a:cs typeface="Arial" pitchFamily="34" charset="0"/>
            </a:endParaRPr>
          </a:p>
          <a:p>
            <a:endParaRPr lang="it-IT" dirty="0"/>
          </a:p>
        </p:txBody>
      </p:sp>
    </p:spTree>
    <p:extLst>
      <p:ext uri="{BB962C8B-B14F-4D97-AF65-F5344CB8AC3E}">
        <p14:creationId xmlns:p14="http://schemas.microsoft.com/office/powerpoint/2010/main" val="434883604"/>
      </p:ext>
    </p:extLst>
  </p:cSld>
  <p:clrMapOvr>
    <a:masterClrMapping/>
  </p:clrMapOvr>
</p:sld>
</file>

<file path=ppt/slides/slide16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eaLnBrk="0" fontAlgn="base" hangingPunct="0">
              <a:spcBef>
                <a:spcPct val="0"/>
              </a:spcBef>
              <a:spcAft>
                <a:spcPct val="0"/>
              </a:spcAft>
              <a:tabLst>
                <a:tab pos="457200" algn="l"/>
              </a:tabLst>
            </a:pPr>
            <a:r>
              <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rPr>
              <a:t>Si calcola che in Italia circa 500.000 persone siano affette da BDD. Di queste meno del 10% arriva a una diagnosi corretta e a una cura adeguata.</a:t>
            </a:r>
            <a:endParaRPr kumimoji="0" lang="it-IT" sz="1200" b="0" i="0" u="none" strike="noStrike" cap="none" normalizeH="0" baseline="0" dirty="0">
              <a:ln>
                <a:noFill/>
              </a:ln>
              <a:solidFill>
                <a:schemeClr val="tx1"/>
              </a:solidFill>
              <a:effectLst/>
              <a:latin typeface="Arial" pitchFamily="34" charset="0"/>
              <a:cs typeface="Arial" pitchFamily="34" charset="0"/>
            </a:endParaRPr>
          </a:p>
          <a:p>
            <a:pPr lvl="0" eaLnBrk="0" fontAlgn="base" hangingPunct="0">
              <a:spcBef>
                <a:spcPct val="0"/>
              </a:spcBef>
              <a:spcAft>
                <a:spcPct val="0"/>
              </a:spcAft>
              <a:tabLst>
                <a:tab pos="457200" algn="l"/>
              </a:tabLst>
            </a:pPr>
            <a:r>
              <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rPr>
              <a:t>Alcune ricerche condotte negli U.S.A. hanno rilevato che nella popolazione “normale” il 90% delle donne e l’80% degli uomini cercherebbero di migliorare il proprio aspetto in qualche modo.</a:t>
            </a:r>
            <a:endParaRPr kumimoji="0" lang="it-IT" sz="1200" b="0" i="0" u="none" strike="noStrike" cap="none" normalizeH="0" baseline="0" dirty="0">
              <a:ln>
                <a:noFill/>
              </a:ln>
              <a:solidFill>
                <a:schemeClr val="tx1"/>
              </a:solidFill>
              <a:effectLst/>
              <a:latin typeface="Arial" pitchFamily="34" charset="0"/>
              <a:cs typeface="Arial" pitchFamily="34" charset="0"/>
            </a:endParaRPr>
          </a:p>
          <a:p>
            <a:endParaRPr lang="it-IT" dirty="0"/>
          </a:p>
        </p:txBody>
      </p:sp>
    </p:spTree>
    <p:extLst>
      <p:ext uri="{BB962C8B-B14F-4D97-AF65-F5344CB8AC3E}">
        <p14:creationId xmlns:p14="http://schemas.microsoft.com/office/powerpoint/2010/main" val="1584070014"/>
      </p:ext>
    </p:extLst>
  </p:cSld>
  <p:clrMapOvr>
    <a:masterClrMapping/>
  </p:clrMapOvr>
</p:sld>
</file>

<file path=ppt/slides/slide16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rPr>
              <a:t>Si osserva </a:t>
            </a:r>
            <a:r>
              <a:rPr kumimoji="0" lang="it-IT"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comorbilità</a:t>
            </a:r>
            <a:r>
              <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rPr>
              <a:t> con fobia sociale, depressione, disturbo ossessivo compulsivo, ma soprattutto con i disturbi alimentari e nel 72% dei casi con un disturbo di personalità, generalmente di tipo paranoide, evitante o </a:t>
            </a:r>
            <a:r>
              <a:rPr kumimoji="0" lang="it-IT"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ossessivo-compulsivo</a:t>
            </a:r>
            <a:r>
              <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rPr>
              <a:t>.</a:t>
            </a:r>
            <a:endParaRPr kumimoji="0" lang="it-IT" sz="1200" b="0" i="0" u="none" strike="noStrike" cap="none" normalizeH="0" baseline="0" dirty="0">
              <a:ln>
                <a:noFill/>
              </a:ln>
              <a:solidFill>
                <a:schemeClr val="tx1"/>
              </a:solidFill>
              <a:effectLst/>
              <a:latin typeface="Arial" pitchFamily="34" charset="0"/>
              <a:cs typeface="Arial" pitchFamily="34" charset="0"/>
            </a:endParaRPr>
          </a:p>
          <a:p>
            <a:endParaRPr lang="it-IT" dirty="0"/>
          </a:p>
        </p:txBody>
      </p:sp>
    </p:spTree>
    <p:extLst>
      <p:ext uri="{BB962C8B-B14F-4D97-AF65-F5344CB8AC3E}">
        <p14:creationId xmlns:p14="http://schemas.microsoft.com/office/powerpoint/2010/main" val="744630976"/>
      </p:ext>
    </p:extLst>
  </p:cSld>
  <p:clrMapOvr>
    <a:masterClrMapping/>
  </p:clrMapOvr>
</p:sld>
</file>

<file path=ppt/slides/slide16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pPr lvl="0" eaLnBrk="0" fontAlgn="base" hangingPunct="0">
              <a:spcBef>
                <a:spcPct val="0"/>
              </a:spcBef>
              <a:spcAft>
                <a:spcPct val="0"/>
              </a:spcAft>
              <a:tabLst>
                <a:tab pos="457200" algn="l"/>
              </a:tabLst>
            </a:pPr>
            <a:r>
              <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rPr>
              <a:t>Il soggetto ha un problema a farsi accettare da se stesso. In genere si concentra su un dettaglio</a:t>
            </a:r>
            <a:r>
              <a:rPr kumimoji="0" lang="it-IT" b="0" i="0" u="none" strike="noStrike" cap="none" normalizeH="0" dirty="0">
                <a:ln>
                  <a:noFill/>
                </a:ln>
                <a:solidFill>
                  <a:schemeClr val="tx1"/>
                </a:solidFill>
                <a:effectLst/>
                <a:latin typeface="Arial" pitchFamily="34" charset="0"/>
                <a:ea typeface="Times New Roman" pitchFamily="18" charset="0"/>
                <a:cs typeface="Arial" pitchFamily="34" charset="0"/>
              </a:rPr>
              <a:t> fisico.</a:t>
            </a:r>
            <a:endPar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lvl="0" eaLnBrk="0" hangingPunct="0">
              <a:spcBef>
                <a:spcPct val="0"/>
              </a:spcBef>
              <a:tabLst>
                <a:tab pos="457200" algn="l"/>
              </a:tabLst>
            </a:pPr>
            <a:r>
              <a:rPr lang="it-IT" sz="3500" dirty="0">
                <a:solidFill>
                  <a:prstClr val="black"/>
                </a:solidFill>
                <a:latin typeface="Arial" pitchFamily="34" charset="0"/>
                <a:ea typeface="Times New Roman" pitchFamily="18" charset="0"/>
                <a:cs typeface="Arial" pitchFamily="34" charset="0"/>
              </a:rPr>
              <a:t>In altri gravi casi invece la percezione di deformità riguarda tutto il corpo, c’è un intento di stravolgere completamente il proprio aspetto, di assumere una nuova identità, e in questi casi la dismorfofobia potrebbe essere il segnale di un’incipiente schizofrenia.</a:t>
            </a:r>
            <a:endParaRPr lang="it-IT" sz="1300" dirty="0">
              <a:solidFill>
                <a:prstClr val="black"/>
              </a:solidFill>
              <a:latin typeface="Arial" pitchFamily="34" charset="0"/>
              <a:cs typeface="Arial" pitchFamily="34" charset="0"/>
            </a:endParaRPr>
          </a:p>
          <a:p>
            <a:pPr lvl="0" eaLnBrk="0" fontAlgn="base" hangingPunct="0">
              <a:spcBef>
                <a:spcPct val="0"/>
              </a:spcBef>
              <a:spcAft>
                <a:spcPct val="0"/>
              </a:spcAft>
              <a:tabLst>
                <a:tab pos="457200" algn="l"/>
              </a:tabLst>
            </a:pPr>
            <a:endParaRPr kumimoji="0" lang="it-IT" sz="12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814537105"/>
      </p:ext>
    </p:extLst>
  </p:cSld>
  <p:clrMapOvr>
    <a:masterClrMapping/>
  </p:clrMapOvr>
</p:sld>
</file>

<file path=ppt/slides/slide16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lvl="0" eaLnBrk="0" fontAlgn="base" hangingPunct="0">
              <a:spcBef>
                <a:spcPct val="0"/>
              </a:spcBef>
              <a:spcAft>
                <a:spcPct val="0"/>
              </a:spcAft>
              <a:tabLst>
                <a:tab pos="457200" algn="l"/>
              </a:tabLst>
            </a:pPr>
            <a:r>
              <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rPr>
              <a:t>La causa del BDD è tuttora sconosciuta. Diverse ricerche documenterebbero il coinvolgimento del circuito </a:t>
            </a:r>
            <a:r>
              <a:rPr kumimoji="0" lang="it-IT"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serotoninergico</a:t>
            </a:r>
            <a:r>
              <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rPr>
              <a:t>. La terapia farmacologia proposta infatti è a base di antidepressivi SSRI, a testimonianza del fatto che la componente depressiva ed ossessiva è altissima. Tuttavia pochi soggetti arrivano a queste terapie, e si sottopongono invece ad una costante ed estenuante ricerca di un perfezionismo estetico sottoponendosi a una ossessiva cura del corpo.</a:t>
            </a:r>
            <a:endParaRPr kumimoji="0" lang="it-IT" sz="12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837883893"/>
      </p:ext>
    </p:extLst>
  </p:cSld>
  <p:clrMapOvr>
    <a:masterClrMapping/>
  </p:clrMapOvr>
</p:sld>
</file>

<file path=ppt/slides/slide16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olo 1"/>
          <p:cNvSpPr>
            <a:spLocks noGrp="1"/>
          </p:cNvSpPr>
          <p:nvPr>
            <p:ph type="title"/>
          </p:nvPr>
        </p:nvSpPr>
        <p:spPr>
          <a:xfrm>
            <a:off x="785813" y="274638"/>
            <a:ext cx="7900987" cy="868362"/>
          </a:xfrm>
        </p:spPr>
        <p:txBody>
          <a:bodyPr/>
          <a:lstStyle/>
          <a:p>
            <a:pPr algn="l" eaLnBrk="1" hangingPunct="1"/>
            <a:r>
              <a:rPr lang="it-IT" sz="3600" u="sng" dirty="0"/>
              <a:t> </a:t>
            </a:r>
            <a:endParaRPr lang="it-IT" sz="3600" dirty="0"/>
          </a:p>
        </p:txBody>
      </p:sp>
      <p:sp>
        <p:nvSpPr>
          <p:cNvPr id="3" name="Segnaposto contenuto 2"/>
          <p:cNvSpPr>
            <a:spLocks noGrp="1"/>
          </p:cNvSpPr>
          <p:nvPr>
            <p:ph idx="1"/>
          </p:nvPr>
        </p:nvSpPr>
        <p:spPr>
          <a:xfrm>
            <a:off x="457200" y="1357313"/>
            <a:ext cx="8229600" cy="5072062"/>
          </a:xfrm>
        </p:spPr>
        <p:txBody>
          <a:bodyPr rtlCol="0">
            <a:normAutofit fontScale="25000" lnSpcReduction="20000"/>
          </a:bodyPr>
          <a:lstStyle/>
          <a:p>
            <a:pPr algn="just" eaLnBrk="1" fontAlgn="auto" hangingPunct="1">
              <a:spcAft>
                <a:spcPts val="0"/>
              </a:spcAft>
              <a:buFont typeface="Arial" pitchFamily="34" charset="0"/>
              <a:buChar char="•"/>
              <a:defRPr/>
            </a:pPr>
            <a:r>
              <a:rPr lang="it-IT" sz="8400" dirty="0"/>
              <a:t> il Dismorfismo Corporeo rimane un disturbo </a:t>
            </a:r>
            <a:r>
              <a:rPr lang="it-IT" sz="8400" b="1" dirty="0"/>
              <a:t>sotto-diagnosticato</a:t>
            </a:r>
            <a:r>
              <a:rPr lang="it-IT" sz="8400" dirty="0"/>
              <a:t>: normalmente viene individuato solo 10-15 anni dopo il suo esordio.</a:t>
            </a:r>
          </a:p>
          <a:p>
            <a:pPr algn="just" eaLnBrk="1" fontAlgn="auto" hangingPunct="1">
              <a:spcAft>
                <a:spcPts val="0"/>
              </a:spcAft>
              <a:buFont typeface="Arial" pitchFamily="34" charset="0"/>
              <a:buNone/>
              <a:defRPr/>
            </a:pPr>
            <a:r>
              <a:rPr lang="it-IT" sz="8400" dirty="0"/>
              <a:t> </a:t>
            </a:r>
          </a:p>
          <a:p>
            <a:pPr algn="just" eaLnBrk="1" fontAlgn="auto" hangingPunct="1">
              <a:spcAft>
                <a:spcPts val="0"/>
              </a:spcAft>
              <a:buFont typeface="Arial" pitchFamily="34" charset="0"/>
              <a:buNone/>
              <a:defRPr/>
            </a:pPr>
            <a:r>
              <a:rPr lang="it-IT" sz="8400" dirty="0"/>
              <a:t>	</a:t>
            </a:r>
            <a:r>
              <a:rPr lang="it-IT" sz="8400" dirty="0">
                <a:solidFill>
                  <a:schemeClr val="accent6">
                    <a:lumMod val="50000"/>
                  </a:schemeClr>
                </a:solidFill>
              </a:rPr>
              <a:t>I CRITERI DIAGNOSTICI SONO</a:t>
            </a:r>
            <a:r>
              <a:rPr lang="it-IT" sz="8400" dirty="0"/>
              <a:t>:</a:t>
            </a:r>
          </a:p>
          <a:p>
            <a:pPr algn="just" eaLnBrk="1" fontAlgn="auto" hangingPunct="1">
              <a:spcAft>
                <a:spcPts val="0"/>
              </a:spcAft>
              <a:buFont typeface="Arial" pitchFamily="34" charset="0"/>
              <a:buNone/>
              <a:defRPr/>
            </a:pPr>
            <a:r>
              <a:rPr lang="it-IT" sz="8400" dirty="0"/>
              <a:t> </a:t>
            </a:r>
          </a:p>
          <a:p>
            <a:pPr algn="just" eaLnBrk="1" fontAlgn="auto" hangingPunct="1">
              <a:spcBef>
                <a:spcPts val="0"/>
              </a:spcBef>
              <a:spcAft>
                <a:spcPts val="0"/>
              </a:spcAft>
              <a:buFont typeface="Arial" pitchFamily="34" charset="0"/>
              <a:buNone/>
              <a:defRPr/>
            </a:pPr>
            <a:r>
              <a:rPr lang="it-IT" sz="8400" b="1" dirty="0"/>
              <a:t>A.</a:t>
            </a:r>
            <a:r>
              <a:rPr lang="it-IT" sz="8400" dirty="0"/>
              <a:t>	</a:t>
            </a:r>
            <a:r>
              <a:rPr lang="it-IT" sz="8400" b="1" dirty="0"/>
              <a:t>Preoccupazione</a:t>
            </a:r>
            <a:r>
              <a:rPr lang="it-IT" sz="8400" dirty="0"/>
              <a:t> per un supposto </a:t>
            </a:r>
            <a:r>
              <a:rPr lang="it-IT" sz="8400" b="1" dirty="0"/>
              <a:t>difetto nell’aspetto fisico</a:t>
            </a:r>
            <a:r>
              <a:rPr lang="it-IT" sz="8400" dirty="0"/>
              <a:t>. </a:t>
            </a:r>
          </a:p>
          <a:p>
            <a:pPr algn="just" eaLnBrk="1" fontAlgn="auto" hangingPunct="1">
              <a:spcBef>
                <a:spcPts val="0"/>
              </a:spcBef>
              <a:spcAft>
                <a:spcPts val="0"/>
              </a:spcAft>
              <a:buFont typeface="Arial" pitchFamily="34" charset="0"/>
              <a:buNone/>
              <a:defRPr/>
            </a:pPr>
            <a:r>
              <a:rPr lang="it-IT" sz="8400" dirty="0"/>
              <a:t>	Se è presente una piccola anomalia, l’</a:t>
            </a:r>
            <a:r>
              <a:rPr lang="it-IT" sz="8400" b="1" dirty="0"/>
              <a:t>importanza</a:t>
            </a:r>
            <a:r>
              <a:rPr lang="it-IT" sz="8400" dirty="0"/>
              <a:t> che la persona le conferisce è di gran lunga </a:t>
            </a:r>
            <a:r>
              <a:rPr lang="it-IT" sz="8400" b="1" dirty="0"/>
              <a:t>eccessiva</a:t>
            </a:r>
            <a:r>
              <a:rPr lang="it-IT" sz="8400" dirty="0"/>
              <a:t>.</a:t>
            </a:r>
          </a:p>
          <a:p>
            <a:pPr algn="just" eaLnBrk="1" fontAlgn="auto" hangingPunct="1">
              <a:spcAft>
                <a:spcPts val="0"/>
              </a:spcAft>
              <a:buFont typeface="Arial" pitchFamily="34" charset="0"/>
              <a:buNone/>
              <a:defRPr/>
            </a:pPr>
            <a:endParaRPr lang="it-IT" sz="8400" b="1" dirty="0"/>
          </a:p>
          <a:p>
            <a:pPr algn="just" eaLnBrk="1" fontAlgn="auto" hangingPunct="1">
              <a:spcAft>
                <a:spcPts val="0"/>
              </a:spcAft>
              <a:buFont typeface="Arial" pitchFamily="34" charset="0"/>
              <a:buNone/>
              <a:defRPr/>
            </a:pPr>
            <a:r>
              <a:rPr lang="it-IT" sz="8400" b="1" dirty="0"/>
              <a:t>B.</a:t>
            </a:r>
            <a:r>
              <a:rPr lang="it-IT" sz="8400" dirty="0"/>
              <a:t>	La preoccupazione causa </a:t>
            </a:r>
            <a:r>
              <a:rPr lang="it-IT" sz="8400" b="1" dirty="0"/>
              <a:t>disagio clinicamente significativo</a:t>
            </a:r>
            <a:r>
              <a:rPr lang="it-IT" sz="8400" dirty="0"/>
              <a:t> oppure menomazione nel funzionamento sociale, lavorativo o in altre aree importanti.</a:t>
            </a:r>
          </a:p>
          <a:p>
            <a:pPr algn="just" eaLnBrk="1" fontAlgn="auto" hangingPunct="1">
              <a:spcAft>
                <a:spcPts val="0"/>
              </a:spcAft>
              <a:buFont typeface="Arial" pitchFamily="34" charset="0"/>
              <a:buNone/>
              <a:defRPr/>
            </a:pPr>
            <a:endParaRPr lang="it-IT" sz="8400" b="1" dirty="0"/>
          </a:p>
          <a:p>
            <a:pPr algn="just" eaLnBrk="1" fontAlgn="auto" hangingPunct="1">
              <a:spcAft>
                <a:spcPts val="0"/>
              </a:spcAft>
              <a:buFont typeface="Arial" pitchFamily="34" charset="0"/>
              <a:buNone/>
              <a:defRPr/>
            </a:pPr>
            <a:r>
              <a:rPr lang="it-IT" sz="8400" b="1" dirty="0"/>
              <a:t>C.</a:t>
            </a:r>
            <a:r>
              <a:rPr lang="it-IT" sz="8400" dirty="0"/>
              <a:t>	La preoccupazione </a:t>
            </a:r>
            <a:r>
              <a:rPr lang="it-IT" sz="8400" b="1" dirty="0"/>
              <a:t>non</a:t>
            </a:r>
            <a:r>
              <a:rPr lang="it-IT" sz="8400" dirty="0"/>
              <a:t> risulta meglio </a:t>
            </a:r>
            <a:r>
              <a:rPr lang="it-IT" sz="8400" b="1" dirty="0"/>
              <a:t>attribuibile</a:t>
            </a:r>
            <a:r>
              <a:rPr lang="it-IT" sz="8400" dirty="0"/>
              <a:t> </a:t>
            </a:r>
            <a:r>
              <a:rPr lang="it-IT" sz="8400" b="1" dirty="0"/>
              <a:t>ad un altro disturbo mentale.</a:t>
            </a:r>
          </a:p>
          <a:p>
            <a:pPr eaLnBrk="1" fontAlgn="auto" hangingPunct="1">
              <a:spcAft>
                <a:spcPts val="0"/>
              </a:spcAft>
              <a:buFont typeface="Arial" pitchFamily="34" charset="0"/>
              <a:buChar char="•"/>
              <a:defRPr/>
            </a:pPr>
            <a:endParaRPr lang="it-IT" dirty="0"/>
          </a:p>
        </p:txBody>
      </p:sp>
    </p:spTree>
    <p:extLst>
      <p:ext uri="{BB962C8B-B14F-4D97-AF65-F5344CB8AC3E}">
        <p14:creationId xmlns:p14="http://schemas.microsoft.com/office/powerpoint/2010/main" val="2004563222"/>
      </p:ext>
    </p:extLst>
  </p:cSld>
  <p:clrMapOvr>
    <a:masterClrMapping/>
  </p:clrMapOvr>
</p:sld>
</file>

<file path=ppt/slides/slide16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85750"/>
            <a:ext cx="8229600" cy="428625"/>
          </a:xfrm>
        </p:spPr>
        <p:txBody>
          <a:bodyPr rtlCol="0">
            <a:normAutofit fontScale="90000"/>
          </a:bodyPr>
          <a:lstStyle/>
          <a:p>
            <a:pPr eaLnBrk="1" fontAlgn="auto" hangingPunct="1">
              <a:spcAft>
                <a:spcPts val="0"/>
              </a:spcAft>
              <a:defRPr/>
            </a:pPr>
            <a:r>
              <a:rPr lang="it-IT" sz="4000" u="sng" dirty="0"/>
              <a:t> </a:t>
            </a:r>
            <a:endParaRPr lang="it-IT" dirty="0"/>
          </a:p>
        </p:txBody>
      </p:sp>
      <p:sp>
        <p:nvSpPr>
          <p:cNvPr id="3" name="Segnaposto contenuto 2"/>
          <p:cNvSpPr>
            <a:spLocks noGrp="1"/>
          </p:cNvSpPr>
          <p:nvPr>
            <p:ph idx="1"/>
          </p:nvPr>
        </p:nvSpPr>
        <p:spPr>
          <a:xfrm>
            <a:off x="539552" y="1340768"/>
            <a:ext cx="8229600" cy="5715000"/>
          </a:xfrm>
        </p:spPr>
        <p:txBody>
          <a:bodyPr rtlCol="0">
            <a:noAutofit/>
          </a:bodyPr>
          <a:lstStyle/>
          <a:p>
            <a:pPr algn="just" eaLnBrk="1" fontAlgn="auto" hangingPunct="1">
              <a:lnSpc>
                <a:spcPct val="134000"/>
              </a:lnSpc>
              <a:spcBef>
                <a:spcPts val="0"/>
              </a:spcBef>
              <a:spcAft>
                <a:spcPts val="0"/>
              </a:spcAft>
              <a:buFont typeface="Arial" pitchFamily="34" charset="0"/>
              <a:buChar char="•"/>
              <a:defRPr/>
            </a:pPr>
            <a:r>
              <a:rPr lang="it-IT" sz="2000" b="1" dirty="0"/>
              <a:t>Non è una fobia,</a:t>
            </a:r>
            <a:r>
              <a:rPr lang="it-IT" sz="2000" dirty="0"/>
              <a:t> la paura del difetto fisico non esiste: deformità e difetti negli altri vengono perfettamente tollerati, il paziente è ossessionato ed angosciato solo dai propri.</a:t>
            </a:r>
          </a:p>
          <a:p>
            <a:pPr algn="just" eaLnBrk="1" fontAlgn="auto" hangingPunct="1">
              <a:lnSpc>
                <a:spcPct val="134000"/>
              </a:lnSpc>
              <a:spcBef>
                <a:spcPts val="0"/>
              </a:spcBef>
              <a:spcAft>
                <a:spcPts val="0"/>
              </a:spcAft>
              <a:buFont typeface="Arial" pitchFamily="34" charset="0"/>
              <a:buChar char="•"/>
              <a:defRPr/>
            </a:pPr>
            <a:r>
              <a:rPr lang="it-IT" sz="2000" b="1" dirty="0"/>
              <a:t>E’ una patologia grave</a:t>
            </a:r>
            <a:r>
              <a:rPr lang="it-IT" sz="2000" dirty="0"/>
              <a:t>: persistente convinzione di bruttezza personale generale o relativa ad uno specifico difetto/convinzione che la deformità percepita sia evidente anche per gli altri;</a:t>
            </a:r>
          </a:p>
          <a:p>
            <a:pPr algn="just" eaLnBrk="1" fontAlgn="auto" hangingPunct="1">
              <a:lnSpc>
                <a:spcPct val="134000"/>
              </a:lnSpc>
              <a:spcBef>
                <a:spcPts val="0"/>
              </a:spcBef>
              <a:spcAft>
                <a:spcPts val="0"/>
              </a:spcAft>
              <a:buFont typeface="Arial" pitchFamily="34" charset="0"/>
              <a:buChar char="•"/>
              <a:defRPr/>
            </a:pPr>
            <a:r>
              <a:rPr lang="it-IT" sz="2000" dirty="0"/>
              <a:t>Una patologia che </a:t>
            </a:r>
            <a:r>
              <a:rPr lang="it-IT" sz="2000" b="1" dirty="0"/>
              <a:t>genera ossessioni invalidanti</a:t>
            </a:r>
            <a:r>
              <a:rPr lang="it-IT" sz="2000" dirty="0"/>
              <a:t> (controllo/specchio, camuffamento/ritualizzazione, ritiro sociale) e i</a:t>
            </a:r>
            <a:r>
              <a:rPr lang="it-IT" sz="2000" b="1" dirty="0"/>
              <a:t>mplica il ricorso alla chirurgia estetica</a:t>
            </a:r>
            <a:r>
              <a:rPr lang="it-IT" sz="2000" dirty="0"/>
              <a:t> “compulsiva” per migliorare/eliminare il difetto.</a:t>
            </a:r>
          </a:p>
          <a:p>
            <a:pPr eaLnBrk="1" fontAlgn="auto" hangingPunct="1">
              <a:lnSpc>
                <a:spcPct val="134000"/>
              </a:lnSpc>
              <a:spcBef>
                <a:spcPts val="0"/>
              </a:spcBef>
              <a:spcAft>
                <a:spcPts val="0"/>
              </a:spcAft>
              <a:buFont typeface="Arial" pitchFamily="34" charset="0"/>
              <a:buChar char="•"/>
              <a:defRPr/>
            </a:pPr>
            <a:r>
              <a:rPr lang="it-IT" sz="2000" dirty="0"/>
              <a:t>L’età media di esordio è circa 17 anni, colpisce lo 05-2% della popolazione</a:t>
            </a:r>
          </a:p>
        </p:txBody>
      </p:sp>
    </p:spTree>
    <p:extLst>
      <p:ext uri="{BB962C8B-B14F-4D97-AF65-F5344CB8AC3E}">
        <p14:creationId xmlns:p14="http://schemas.microsoft.com/office/powerpoint/2010/main" val="4091332697"/>
      </p:ext>
    </p:extLst>
  </p:cSld>
  <p:clrMapOvr>
    <a:masterClrMapping/>
  </p:clrMapOvr>
</p:sld>
</file>

<file path=ppt/slides/slide16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Nel caso del BDD la ossessione è centrata sull’aspetto del corpo. La compulsione consiste nel guardarsi su ogni superficie riflettente, sul mascherare il proprio presunto difetto, sulla richiesta di chirurgia estetica, sulla fuga e l’evitamento di situazioni sociali.</a:t>
            </a:r>
          </a:p>
          <a:p>
            <a:r>
              <a:rPr lang="it-IT" dirty="0"/>
              <a:t>Le anoressiche magrissime, ma timorose di essere grasse, presentano una importante componente </a:t>
            </a:r>
            <a:r>
              <a:rPr lang="it-IT" dirty="0" err="1"/>
              <a:t>dismorfofobica</a:t>
            </a: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13021993"/>
      </p:ext>
    </p:extLst>
  </p:cSld>
  <p:clrMapOvr>
    <a:masterClrMapping/>
  </p:clrMapOvr>
</p:sld>
</file>

<file path=ppt/slides/slide16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VIGORESSIA e ORTORESSIA</a:t>
            </a:r>
          </a:p>
        </p:txBody>
      </p:sp>
      <p:sp>
        <p:nvSpPr>
          <p:cNvPr id="3" name="Segnaposto contenuto 2"/>
          <p:cNvSpPr>
            <a:spLocks noGrp="1"/>
          </p:cNvSpPr>
          <p:nvPr>
            <p:ph idx="1"/>
          </p:nvPr>
        </p:nvSpPr>
        <p:spPr/>
        <p:txBody>
          <a:bodyPr>
            <a:normAutofit/>
          </a:bodyPr>
          <a:lstStyle/>
          <a:p>
            <a:pPr lvl="0" eaLnBrk="0" fontAlgn="base" hangingPunct="0">
              <a:spcBef>
                <a:spcPct val="0"/>
              </a:spcBef>
              <a:spcAft>
                <a:spcPct val="0"/>
              </a:spcAft>
              <a:tabLst>
                <a:tab pos="457200" algn="l"/>
              </a:tabLst>
            </a:pPr>
            <a:r>
              <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rPr>
              <a:t>L </a:t>
            </a:r>
            <a:r>
              <a:rPr kumimoji="0" lang="it-IT" b="1" i="0" u="none" strike="noStrike" cap="none" normalizeH="0" baseline="0" dirty="0" err="1">
                <a:ln>
                  <a:noFill/>
                </a:ln>
                <a:solidFill>
                  <a:schemeClr val="tx1"/>
                </a:solidFill>
                <a:effectLst/>
                <a:latin typeface="Arial" pitchFamily="34" charset="0"/>
                <a:ea typeface="Times New Roman" pitchFamily="18" charset="0"/>
                <a:cs typeface="Arial" pitchFamily="34" charset="0"/>
              </a:rPr>
              <a:t>vigoressia</a:t>
            </a:r>
            <a:r>
              <a:rPr kumimoji="0" lang="it-IT" b="1"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r>
              <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rPr>
              <a:t>, altrimenti detta “complesso di Adone” (</a:t>
            </a:r>
            <a:r>
              <a:rPr kumimoji="0" lang="it-IT"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Adone</a:t>
            </a:r>
            <a:r>
              <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rPr>
              <a:t> nella mitologia greca era metà uomo e metà dio e fece innamorare Afrodite grazie alla propria bellezza) e la correlata </a:t>
            </a:r>
            <a:r>
              <a:rPr kumimoji="0" lang="it-IT" b="1" i="0" u="none" strike="noStrike" cap="none" normalizeH="0" baseline="0" dirty="0">
                <a:ln>
                  <a:noFill/>
                </a:ln>
                <a:solidFill>
                  <a:schemeClr val="tx1"/>
                </a:solidFill>
                <a:effectLst/>
                <a:latin typeface="Arial" pitchFamily="34" charset="0"/>
                <a:ea typeface="Times New Roman" pitchFamily="18" charset="0"/>
                <a:cs typeface="Arial" pitchFamily="34" charset="0"/>
              </a:rPr>
              <a:t>“</a:t>
            </a:r>
            <a:r>
              <a:rPr kumimoji="0" lang="it-IT" b="1" i="0" u="none" strike="noStrike" cap="none" normalizeH="0" baseline="0" dirty="0" err="1">
                <a:ln>
                  <a:noFill/>
                </a:ln>
                <a:solidFill>
                  <a:schemeClr val="tx1"/>
                </a:solidFill>
                <a:effectLst/>
                <a:latin typeface="Arial" pitchFamily="34" charset="0"/>
                <a:ea typeface="Times New Roman" pitchFamily="18" charset="0"/>
                <a:cs typeface="Arial" pitchFamily="34" charset="0"/>
              </a:rPr>
              <a:t>ortoressia</a:t>
            </a:r>
            <a:r>
              <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rPr>
              <a:t>”, ovvero il culto dei cibi “sani”, non sono ancora riconosciuti come veri e propri disturbi alimentari.</a:t>
            </a:r>
            <a:endParaRPr kumimoji="0" lang="it-IT" sz="1200" b="0" i="0" u="none" strike="noStrike" cap="none" normalizeH="0" baseline="0" dirty="0">
              <a:ln>
                <a:noFill/>
              </a:ln>
              <a:solidFill>
                <a:schemeClr val="tx1"/>
              </a:solidFill>
              <a:effectLst/>
              <a:latin typeface="Arial" pitchFamily="34" charset="0"/>
              <a:cs typeface="Arial" pitchFamily="34" charset="0"/>
            </a:endParaRPr>
          </a:p>
          <a:p>
            <a:endParaRPr lang="it-IT" dirty="0"/>
          </a:p>
          <a:p>
            <a:endParaRPr lang="it-IT" dirty="0"/>
          </a:p>
        </p:txBody>
      </p:sp>
    </p:spTree>
    <p:extLst>
      <p:ext uri="{BB962C8B-B14F-4D97-AF65-F5344CB8AC3E}">
        <p14:creationId xmlns:p14="http://schemas.microsoft.com/office/powerpoint/2010/main" val="318976354"/>
      </p:ext>
    </p:extLst>
  </p:cSld>
  <p:clrMapOvr>
    <a:masterClrMapping/>
  </p:clrMapOvr>
</p:sld>
</file>

<file path=ppt/slides/slide16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 La vigoressia è stata anche definita “</a:t>
            </a:r>
            <a:r>
              <a:rPr lang="it-IT" sz="2800" dirty="0" err="1"/>
              <a:t>reversal</a:t>
            </a:r>
            <a:r>
              <a:rPr lang="it-IT" sz="2800" dirty="0"/>
              <a:t> anoressia” ovvero anoressia al contrario, o anoressia maschile (magri e forti ad ogni costo). Un altro termine per indicare questo disturbo è “</a:t>
            </a:r>
            <a:r>
              <a:rPr lang="it-IT" sz="2800" dirty="0" err="1"/>
              <a:t>bigoressia</a:t>
            </a:r>
            <a:r>
              <a:rPr lang="it-IT" sz="2800" dirty="0"/>
              <a:t>”, un neologismo da “big” (grande, in inglese) e </a:t>
            </a:r>
            <a:r>
              <a:rPr lang="it-IT" sz="2800" dirty="0" err="1"/>
              <a:t>orexis</a:t>
            </a:r>
            <a:r>
              <a:rPr lang="it-IT" sz="2800" dirty="0"/>
              <a:t> (appetito, in greco). Si tratta di persone che attraverso l’intenso esercizio fisico e il potenziamento muscolare cercano di compensare un personale senso di inadeguatezza.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32569476"/>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LA LETTURA  è </a:t>
            </a:r>
            <a:r>
              <a:rPr lang="en-US" dirty="0" err="1"/>
              <a:t>imprecisa</a:t>
            </a:r>
            <a:r>
              <a:rPr lang="en-US" dirty="0"/>
              <a:t> o </a:t>
            </a:r>
            <a:r>
              <a:rPr lang="en-US" dirty="0" err="1"/>
              <a:t>lenta</a:t>
            </a:r>
            <a:r>
              <a:rPr lang="en-US" dirty="0"/>
              <a:t> e </a:t>
            </a:r>
            <a:r>
              <a:rPr lang="en-US" dirty="0" err="1"/>
              <a:t>faticosa</a:t>
            </a:r>
            <a:r>
              <a:rPr lang="en-US" dirty="0"/>
              <a:t>  e </a:t>
            </a:r>
            <a:r>
              <a:rPr lang="en-US" dirty="0" err="1"/>
              <a:t>si</a:t>
            </a:r>
            <a:r>
              <a:rPr lang="en-US" dirty="0"/>
              <a:t> </a:t>
            </a:r>
            <a:r>
              <a:rPr lang="en-US" dirty="0" err="1"/>
              <a:t>manifesta</a:t>
            </a:r>
            <a:r>
              <a:rPr lang="en-US" dirty="0"/>
              <a:t> con </a:t>
            </a:r>
            <a:r>
              <a:rPr lang="en-US" dirty="0" err="1"/>
              <a:t>notevole</a:t>
            </a:r>
            <a:r>
              <a:rPr lang="en-US" dirty="0"/>
              <a:t> </a:t>
            </a:r>
            <a:r>
              <a:rPr lang="en-US" dirty="0" err="1"/>
              <a:t>difficoltà</a:t>
            </a:r>
            <a:r>
              <a:rPr lang="en-US" dirty="0"/>
              <a:t> di </a:t>
            </a:r>
            <a:r>
              <a:rPr lang="en-US" dirty="0" err="1"/>
              <a:t>pronuncia</a:t>
            </a:r>
            <a:r>
              <a:rPr lang="en-US" dirty="0"/>
              <a:t> </a:t>
            </a:r>
            <a:r>
              <a:rPr lang="en-US" dirty="0" err="1"/>
              <a:t>coooretta</a:t>
            </a:r>
            <a:r>
              <a:rPr lang="en-US" dirty="0"/>
              <a:t> </a:t>
            </a:r>
            <a:r>
              <a:rPr lang="en-US" dirty="0" err="1"/>
              <a:t>delle</a:t>
            </a:r>
            <a:r>
              <a:rPr lang="en-US" dirty="0"/>
              <a:t> parole. </a:t>
            </a:r>
            <a:r>
              <a:rPr lang="en-US" dirty="0" err="1"/>
              <a:t>Spesso</a:t>
            </a:r>
            <a:r>
              <a:rPr lang="en-US" dirty="0"/>
              <a:t> non </a:t>
            </a:r>
            <a:r>
              <a:rPr lang="en-US" dirty="0" err="1"/>
              <a:t>riesce</a:t>
            </a:r>
            <a:r>
              <a:rPr lang="en-US" dirty="0"/>
              <a:t> a </a:t>
            </a:r>
            <a:r>
              <a:rPr lang="en-US" dirty="0" err="1"/>
              <a:t>comprendere</a:t>
            </a:r>
            <a:r>
              <a:rPr lang="en-US" dirty="0"/>
              <a:t> </a:t>
            </a:r>
            <a:r>
              <a:rPr lang="en-US" dirty="0" err="1"/>
              <a:t>il</a:t>
            </a:r>
            <a:r>
              <a:rPr lang="en-US" dirty="0"/>
              <a:t> </a:t>
            </a:r>
            <a:r>
              <a:rPr lang="en-US" dirty="0" err="1"/>
              <a:t>significato</a:t>
            </a:r>
            <a:r>
              <a:rPr lang="en-US" dirty="0"/>
              <a:t> di </a:t>
            </a:r>
            <a:r>
              <a:rPr lang="en-US" dirty="0" err="1"/>
              <a:t>ciò</a:t>
            </a:r>
            <a:r>
              <a:rPr lang="en-US" dirty="0"/>
              <a:t> </a:t>
            </a:r>
            <a:r>
              <a:rPr lang="en-US" dirty="0" err="1"/>
              <a:t>che</a:t>
            </a:r>
            <a:r>
              <a:rPr lang="en-US" dirty="0"/>
              <a:t> </a:t>
            </a:r>
            <a:r>
              <a:rPr lang="en-US" dirty="0" err="1"/>
              <a:t>sta</a:t>
            </a:r>
            <a:r>
              <a:rPr lang="en-US" dirty="0"/>
              <a:t> </a:t>
            </a:r>
            <a:r>
              <a:rPr lang="en-US" dirty="0" err="1"/>
              <a:t>leggendo</a:t>
            </a:r>
            <a:r>
              <a:rPr lang="en-US" dirty="0"/>
              <a:t> e </a:t>
            </a:r>
            <a:r>
              <a:rPr lang="en-US" dirty="0" err="1"/>
              <a:t>tira</a:t>
            </a:r>
            <a:r>
              <a:rPr lang="en-US" dirty="0"/>
              <a:t> ad </a:t>
            </a:r>
            <a:r>
              <a:rPr lang="en-US" dirty="0" err="1"/>
              <a:t>indovinare</a:t>
            </a:r>
            <a:r>
              <a:rPr lang="en-US" dirty="0"/>
              <a:t> le parole </a:t>
            </a:r>
            <a:r>
              <a:rPr lang="en-US" dirty="0" err="1"/>
              <a:t>che</a:t>
            </a:r>
            <a:r>
              <a:rPr lang="en-US" dirty="0"/>
              <a:t> non </a:t>
            </a:r>
            <a:r>
              <a:rPr lang="en-US" dirty="0" err="1"/>
              <a:t>riesce</a:t>
            </a:r>
            <a:r>
              <a:rPr lang="en-US" dirty="0"/>
              <a:t> a </a:t>
            </a:r>
            <a:r>
              <a:rPr lang="en-US" dirty="0" err="1"/>
              <a:t>leggere</a:t>
            </a:r>
            <a:r>
              <a:rPr lang="en-US" dirty="0"/>
              <a:t>.</a:t>
            </a:r>
          </a:p>
          <a:p>
            <a:r>
              <a:rPr lang="en-US" dirty="0"/>
              <a:t>NELLA SCRITTURA fa </a:t>
            </a:r>
            <a:r>
              <a:rPr lang="en-US" dirty="0" err="1"/>
              <a:t>molti</a:t>
            </a:r>
            <a:r>
              <a:rPr lang="en-US" dirty="0"/>
              <a:t> </a:t>
            </a:r>
            <a:r>
              <a:rPr lang="en-US" dirty="0" err="1"/>
              <a:t>errori</a:t>
            </a:r>
            <a:r>
              <a:rPr lang="en-US" dirty="0"/>
              <a:t>  di </a:t>
            </a:r>
            <a:r>
              <a:rPr lang="en-US" dirty="0" err="1"/>
              <a:t>composizione</a:t>
            </a:r>
            <a:r>
              <a:rPr lang="en-US" dirty="0"/>
              <a:t> </a:t>
            </a:r>
            <a:r>
              <a:rPr lang="en-US" dirty="0" err="1"/>
              <a:t>delle</a:t>
            </a:r>
            <a:r>
              <a:rPr lang="en-US" dirty="0"/>
              <a:t> parole, </a:t>
            </a:r>
            <a:r>
              <a:rPr lang="en-US" dirty="0" err="1"/>
              <a:t>errori</a:t>
            </a:r>
            <a:r>
              <a:rPr lang="en-US" dirty="0"/>
              <a:t> </a:t>
            </a:r>
            <a:r>
              <a:rPr lang="en-US" dirty="0" err="1"/>
              <a:t>grammaticali</a:t>
            </a:r>
            <a:r>
              <a:rPr lang="en-US" dirty="0"/>
              <a:t> o di </a:t>
            </a:r>
            <a:r>
              <a:rPr lang="en-US" dirty="0" err="1"/>
              <a:t>punteggiatura</a:t>
            </a:r>
            <a:r>
              <a:rPr lang="en-US" dirty="0"/>
              <a:t>.</a:t>
            </a:r>
          </a:p>
          <a:p>
            <a:r>
              <a:rPr lang="en-US" dirty="0"/>
              <a:t>PER QUANTO RIGUARDA IL CALCOLO </a:t>
            </a:r>
            <a:r>
              <a:rPr lang="en-US" dirty="0" err="1"/>
              <a:t>dimostra</a:t>
            </a:r>
            <a:r>
              <a:rPr lang="en-US" dirty="0"/>
              <a:t> di non </a:t>
            </a:r>
            <a:r>
              <a:rPr lang="en-US" dirty="0" err="1"/>
              <a:t>comprendere</a:t>
            </a:r>
            <a:r>
              <a:rPr lang="en-US" dirty="0"/>
              <a:t> </a:t>
            </a:r>
            <a:r>
              <a:rPr lang="en-US" dirty="0" err="1"/>
              <a:t>il</a:t>
            </a:r>
            <a:r>
              <a:rPr lang="en-US" dirty="0"/>
              <a:t> </a:t>
            </a:r>
            <a:r>
              <a:rPr lang="en-US" dirty="0" err="1"/>
              <a:t>concetto</a:t>
            </a:r>
            <a:r>
              <a:rPr lang="en-US" dirty="0"/>
              <a:t> di </a:t>
            </a:r>
            <a:r>
              <a:rPr lang="en-US" dirty="0" err="1"/>
              <a:t>numero</a:t>
            </a:r>
            <a:r>
              <a:rPr lang="en-US" dirty="0"/>
              <a:t>, non ha </a:t>
            </a:r>
            <a:r>
              <a:rPr lang="en-US" dirty="0" err="1"/>
              <a:t>comprensione</a:t>
            </a:r>
            <a:r>
              <a:rPr lang="en-US" dirty="0"/>
              <a:t> </a:t>
            </a:r>
            <a:r>
              <a:rPr lang="en-US" dirty="0" err="1"/>
              <a:t>delle</a:t>
            </a:r>
            <a:r>
              <a:rPr lang="en-US" dirty="0"/>
              <a:t> </a:t>
            </a:r>
            <a:r>
              <a:rPr lang="en-US" dirty="0" err="1"/>
              <a:t>operazioni</a:t>
            </a:r>
            <a:r>
              <a:rPr lang="en-US" dirty="0"/>
              <a:t> </a:t>
            </a:r>
            <a:r>
              <a:rPr lang="en-US" dirty="0" err="1"/>
              <a:t>tra</a:t>
            </a:r>
            <a:r>
              <a:rPr lang="en-US" dirty="0"/>
              <a:t> numeri. Per fare I </a:t>
            </a:r>
            <a:r>
              <a:rPr lang="en-US" dirty="0" err="1"/>
              <a:t>calcoli</a:t>
            </a:r>
            <a:r>
              <a:rPr lang="en-US" dirty="0"/>
              <a:t> </a:t>
            </a:r>
            <a:r>
              <a:rPr lang="en-US" dirty="0" err="1"/>
              <a:t>spesso</a:t>
            </a:r>
            <a:r>
              <a:rPr lang="en-US" dirty="0"/>
              <a:t> </a:t>
            </a:r>
            <a:r>
              <a:rPr lang="en-US" dirty="0" err="1"/>
              <a:t>usa</a:t>
            </a:r>
            <a:r>
              <a:rPr lang="en-US" dirty="0"/>
              <a:t> le </a:t>
            </a:r>
            <a:r>
              <a:rPr lang="en-US" dirty="0" err="1"/>
              <a:t>dita</a:t>
            </a:r>
            <a:r>
              <a:rPr lang="en-US" dirty="0"/>
              <a:t> e non </a:t>
            </a:r>
            <a:r>
              <a:rPr lang="en-US" dirty="0" err="1"/>
              <a:t>riesce</a:t>
            </a:r>
            <a:r>
              <a:rPr lang="en-US" dirty="0"/>
              <a:t> ad </a:t>
            </a:r>
            <a:r>
              <a:rPr lang="en-US" dirty="0" err="1"/>
              <a:t>astrarre</a:t>
            </a:r>
            <a:r>
              <a:rPr lang="en-US" dirty="0"/>
              <a:t> I </a:t>
            </a:r>
            <a:r>
              <a:rPr lang="en-US" dirty="0" err="1"/>
              <a:t>concetti</a:t>
            </a:r>
            <a:r>
              <a:rPr lang="en-US" dirty="0"/>
              <a:t> o a </a:t>
            </a:r>
            <a:r>
              <a:rPr lang="en-US" dirty="0" err="1"/>
              <a:t>risolvere</a:t>
            </a:r>
            <a:r>
              <a:rPr lang="en-US" dirty="0"/>
              <a:t> </a:t>
            </a:r>
            <a:r>
              <a:rPr lang="en-US" dirty="0" err="1"/>
              <a:t>problemi</a:t>
            </a:r>
            <a:r>
              <a:rPr lang="en-US" dirty="0"/>
              <a:t>.</a:t>
            </a:r>
          </a:p>
          <a:p>
            <a:endParaRPr lang="it-IT" dirty="0"/>
          </a:p>
          <a:p>
            <a:endParaRPr lang="it-IT" dirty="0"/>
          </a:p>
        </p:txBody>
      </p:sp>
    </p:spTree>
    <p:extLst>
      <p:ext uri="{BB962C8B-B14F-4D97-AF65-F5344CB8AC3E}">
        <p14:creationId xmlns:p14="http://schemas.microsoft.com/office/powerpoint/2010/main" val="994222263"/>
      </p:ext>
    </p:extLst>
  </p:cSld>
  <p:clrMapOvr>
    <a:masterClrMapping/>
  </p:clrMapOvr>
</p:sld>
</file>

<file path=ppt/slides/slide16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DA ACCUMULO</a:t>
            </a:r>
          </a:p>
        </p:txBody>
      </p:sp>
      <p:sp>
        <p:nvSpPr>
          <p:cNvPr id="3" name="Sottotitolo 2"/>
          <p:cNvSpPr>
            <a:spLocks noGrp="1"/>
          </p:cNvSpPr>
          <p:nvPr>
            <p:ph type="subTitle" idx="1"/>
          </p:nvPr>
        </p:nvSpPr>
        <p:spPr/>
        <p:txBody>
          <a:bodyPr/>
          <a:lstStyle/>
          <a:p>
            <a:r>
              <a:rPr lang="it-IT" dirty="0"/>
              <a:t>Lezione 67 - 3</a:t>
            </a:r>
          </a:p>
        </p:txBody>
      </p:sp>
    </p:spTree>
    <p:extLst>
      <p:ext uri="{BB962C8B-B14F-4D97-AF65-F5344CB8AC3E}">
        <p14:creationId xmlns:p14="http://schemas.microsoft.com/office/powerpoint/2010/main" val="3085966842"/>
      </p:ext>
    </p:extLst>
  </p:cSld>
  <p:clrMapOvr>
    <a:masterClrMapping/>
  </p:clrMapOvr>
</p:sld>
</file>

<file path=ppt/slides/slide16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da accumulo</a:t>
            </a:r>
          </a:p>
        </p:txBody>
      </p:sp>
      <p:sp>
        <p:nvSpPr>
          <p:cNvPr id="3" name="Segnaposto contenuto 2"/>
          <p:cNvSpPr>
            <a:spLocks noGrp="1"/>
          </p:cNvSpPr>
          <p:nvPr>
            <p:ph idx="1"/>
          </p:nvPr>
        </p:nvSpPr>
        <p:spPr/>
        <p:txBody>
          <a:bodyPr>
            <a:normAutofit/>
          </a:bodyPr>
          <a:lstStyle/>
          <a:p>
            <a:r>
              <a:rPr lang="it-IT" dirty="0"/>
              <a:t>Il disturbo da accumulo è caratterizzato dalla persistente difficoltà a gettare via o separarsi dai propri averi, a prescindere dal loro valore</a:t>
            </a:r>
          </a:p>
          <a:p>
            <a:r>
              <a:rPr lang="it-IT" dirty="0"/>
              <a:t>Differisce dal normale collezionismo: i beni ingombrano gli spazi vitali al punto da comprometterne l’uso previsto</a:t>
            </a:r>
          </a:p>
        </p:txBody>
      </p:sp>
    </p:spTree>
    <p:extLst>
      <p:ext uri="{BB962C8B-B14F-4D97-AF65-F5344CB8AC3E}">
        <p14:creationId xmlns:p14="http://schemas.microsoft.com/office/powerpoint/2010/main" val="1431287435"/>
      </p:ext>
    </p:extLst>
  </p:cSld>
  <p:clrMapOvr>
    <a:masterClrMapping/>
  </p:clrMapOvr>
</p:sld>
</file>

<file path=ppt/slides/slide16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La forma da acquisizione eccessiva del disturbo da accumulo consiste in un eccessivo collezionare, acquistare o rubare oggetti che non sono necessari o per i quali non vi è spazio disponibile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44027115"/>
      </p:ext>
    </p:extLst>
  </p:cSld>
  <p:clrMapOvr>
    <a:masterClrMapping/>
  </p:clrMapOvr>
</p:sld>
</file>

<file path=ppt/slides/slide16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gn="just">
              <a:lnSpc>
                <a:spcPct val="80000"/>
              </a:lnSpc>
            </a:pPr>
            <a:r>
              <a:rPr lang="it-IT" altLang="it-IT" dirty="0">
                <a:solidFill>
                  <a:prstClr val="black"/>
                </a:solidFill>
              </a:rPr>
              <a:t>La disposofobia non sembra per nulla caratterizzata da temi di responsabilità eccessiva, ma da  perfezionismo e  </a:t>
            </a:r>
            <a:r>
              <a:rPr lang="it-IT" altLang="it-IT" dirty="0" err="1">
                <a:solidFill>
                  <a:prstClr val="black"/>
                </a:solidFill>
              </a:rPr>
              <a:t>ipercontrollo</a:t>
            </a:r>
            <a:r>
              <a:rPr lang="it-IT" altLang="it-IT" dirty="0">
                <a:solidFill>
                  <a:prstClr val="black"/>
                </a:solidFill>
              </a:rPr>
              <a:t>, e dall’ansia di compiere un errore irreparabile buttando qualcosa che potrebbe tornare utile.</a:t>
            </a:r>
          </a:p>
          <a:p>
            <a:pPr lvl="0" algn="just">
              <a:lnSpc>
                <a:spcPct val="80000"/>
              </a:lnSpc>
            </a:pPr>
            <a:r>
              <a:rPr lang="it-IT" altLang="it-IT" dirty="0">
                <a:solidFill>
                  <a:prstClr val="black"/>
                </a:solidFill>
              </a:rPr>
              <a:t>Questa ossessione si esprime con la compulsione dell’accumulo</a:t>
            </a:r>
          </a:p>
          <a:p>
            <a:pPr marL="0" lvl="0" indent="0" algn="just">
              <a:lnSpc>
                <a:spcPct val="80000"/>
              </a:lnSpc>
              <a:buNone/>
            </a:pPr>
            <a:r>
              <a:rPr lang="it-IT" altLang="it-IT" dirty="0">
                <a:solidFill>
                  <a:prstClr val="black"/>
                </a:solidFill>
              </a:rPr>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68179962"/>
      </p:ext>
    </p:extLst>
  </p:cSld>
  <p:clrMapOvr>
    <a:masterClrMapping/>
  </p:clrMapOvr>
</p:sld>
</file>

<file path=ppt/slides/slide16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TRICOTILLOMANIA</a:t>
            </a:r>
            <a:br>
              <a:rPr lang="it-IT" dirty="0"/>
            </a:br>
            <a:r>
              <a:rPr lang="it-IT" dirty="0"/>
              <a:t>DISTURBO DA ESCORIAZIONE</a:t>
            </a:r>
          </a:p>
        </p:txBody>
      </p:sp>
      <p:sp>
        <p:nvSpPr>
          <p:cNvPr id="3" name="Sottotitolo 2"/>
          <p:cNvSpPr>
            <a:spLocks noGrp="1"/>
          </p:cNvSpPr>
          <p:nvPr>
            <p:ph type="subTitle" idx="1"/>
          </p:nvPr>
        </p:nvSpPr>
        <p:spPr/>
        <p:txBody>
          <a:bodyPr/>
          <a:lstStyle/>
          <a:p>
            <a:r>
              <a:rPr lang="it-IT" dirty="0"/>
              <a:t>Lezione 67 - 4</a:t>
            </a:r>
          </a:p>
        </p:txBody>
      </p:sp>
    </p:spTree>
    <p:extLst>
      <p:ext uri="{BB962C8B-B14F-4D97-AF65-F5344CB8AC3E}">
        <p14:creationId xmlns:p14="http://schemas.microsoft.com/office/powerpoint/2010/main" val="2465040274"/>
      </p:ext>
    </p:extLst>
  </p:cSld>
  <p:clrMapOvr>
    <a:masterClrMapping/>
  </p:clrMapOvr>
</p:sld>
</file>

<file path=ppt/slides/slide16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Tricotillomania</a:t>
            </a:r>
            <a:r>
              <a:rPr lang="it-IT" dirty="0"/>
              <a:t> e escoriazione (1)</a:t>
            </a:r>
          </a:p>
        </p:txBody>
      </p:sp>
      <p:sp>
        <p:nvSpPr>
          <p:cNvPr id="3" name="Segnaposto contenuto 2"/>
          <p:cNvSpPr>
            <a:spLocks noGrp="1"/>
          </p:cNvSpPr>
          <p:nvPr>
            <p:ph idx="1"/>
          </p:nvPr>
        </p:nvSpPr>
        <p:spPr/>
        <p:txBody>
          <a:bodyPr>
            <a:normAutofit fontScale="92500" lnSpcReduction="10000"/>
          </a:bodyPr>
          <a:lstStyle/>
          <a:p>
            <a:r>
              <a:rPr lang="it-IT" dirty="0"/>
              <a:t>La </a:t>
            </a:r>
            <a:r>
              <a:rPr lang="it-IT" dirty="0" err="1"/>
              <a:t>tricotillomania</a:t>
            </a:r>
            <a:r>
              <a:rPr lang="it-IT" dirty="0"/>
              <a:t> (disturbo da strappamento di peli) è caratterizzata dal ricorrente strapparsi capelli o peli, che porta a perdita di capelli o peli e a ripetuti tentativi di ridurre o interrompere questa attività</a:t>
            </a:r>
          </a:p>
          <a:p>
            <a:r>
              <a:rPr lang="it-IT" dirty="0"/>
              <a:t>Il disturbo da escoriazione (stuzzicamento della pelle) è caratterizzato dal ricorrente stuzzicamento della pelle, che porta a lesioni cutanee e a ripetuti tentativi di ridurre o interrompere questa attività</a:t>
            </a:r>
          </a:p>
        </p:txBody>
      </p:sp>
    </p:spTree>
    <p:extLst>
      <p:ext uri="{BB962C8B-B14F-4D97-AF65-F5344CB8AC3E}">
        <p14:creationId xmlns:p14="http://schemas.microsoft.com/office/powerpoint/2010/main" val="212124428"/>
      </p:ext>
    </p:extLst>
  </p:cSld>
  <p:clrMapOvr>
    <a:masterClrMapping/>
  </p:clrMapOvr>
</p:sld>
</file>

<file path=ppt/slides/slide16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Tricotillomania</a:t>
            </a:r>
            <a:r>
              <a:rPr lang="it-IT" dirty="0"/>
              <a:t> e escoriazione (2)</a:t>
            </a:r>
          </a:p>
        </p:txBody>
      </p:sp>
      <p:sp>
        <p:nvSpPr>
          <p:cNvPr id="3" name="Segnaposto contenuto 2"/>
          <p:cNvSpPr>
            <a:spLocks noGrp="1"/>
          </p:cNvSpPr>
          <p:nvPr>
            <p:ph idx="1"/>
          </p:nvPr>
        </p:nvSpPr>
        <p:spPr>
          <a:xfrm>
            <a:off x="457200" y="1600200"/>
            <a:ext cx="8229600" cy="4963285"/>
          </a:xfrm>
        </p:spPr>
        <p:txBody>
          <a:bodyPr>
            <a:normAutofit lnSpcReduction="10000"/>
          </a:bodyPr>
          <a:lstStyle/>
          <a:p>
            <a:pPr lvl="0"/>
            <a:r>
              <a:rPr lang="it-IT" dirty="0"/>
              <a:t>I comportamenti ripetitivi focalizzati sul corpo non sono innescati da ossessioni o preoccupazioni; tuttavia, possono essere preceduti o accompagnati da vari stati emotivi, come sentimenti di ansia o noia</a:t>
            </a:r>
          </a:p>
          <a:p>
            <a:pPr lvl="0"/>
            <a:r>
              <a:rPr lang="it-IT" dirty="0"/>
              <a:t>Possono essere preceduti anche da un aumentato senso di tensione, oppure possono portare a gratificazione, piacere o a un senso di sollievo quando il capello o il pelo viene strappato o la pelle viene stuzzicata</a:t>
            </a:r>
          </a:p>
        </p:txBody>
      </p:sp>
    </p:spTree>
    <p:extLst>
      <p:ext uri="{BB962C8B-B14F-4D97-AF65-F5344CB8AC3E}">
        <p14:creationId xmlns:p14="http://schemas.microsoft.com/office/powerpoint/2010/main" val="4063408439"/>
      </p:ext>
    </p:extLst>
  </p:cSld>
  <p:clrMapOvr>
    <a:masterClrMapping/>
  </p:clrMapOvr>
</p:sld>
</file>

<file path=ppt/slides/slide16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Gli individui con questi disturbi possono avere vari gradi di consapevolezza del comportamento mentre lo mettono in atto</a:t>
            </a:r>
          </a:p>
          <a:p>
            <a:r>
              <a:rPr lang="it-IT" sz="2400" dirty="0"/>
              <a:t>Sia nella tricotillomania, sia nella pizzicatura della pelle la ossessione consiste in uno stato di ansia progressiva, a seguito dello strappo della pelle o del pelo la ansia cessa e subentra una piccola increzione di endorfine che premiano l’atto di aver strappato il capello o la pelle.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97307666"/>
      </p:ext>
    </p:extLst>
  </p:cSld>
  <p:clrMapOvr>
    <a:masterClrMapping/>
  </p:clrMapOvr>
</p:sld>
</file>

<file path=ppt/slides/slide16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Vedendosi con la chiazza di capelli strappati e sentendosi in colpa l’ansia sale ed il paziente continua a strapparsi i capelli sempre nel tentativo di star bene. Vengono vinte tante piccole battaglie e ci si rende progressivamente impresentabili</a:t>
            </a:r>
            <a:r>
              <a:rPr lang="it-IT" sz="2400" dirty="0"/>
              <a:t>.</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3376697"/>
      </p:ext>
    </p:extLst>
  </p:cSld>
  <p:clrMapOvr>
    <a:masterClrMapping/>
  </p:clrMapOvr>
</p:sld>
</file>

<file path=ppt/slides/slide16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1785927"/>
            <a:ext cx="7772400" cy="18145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sz="4600" dirty="0"/>
              <a:t>DISTURBO DA SINTOMI SOMATICI E DISTURBI CORRELATI</a:t>
            </a:r>
            <a:endParaRPr sz="4600" dirty="0"/>
          </a:p>
        </p:txBody>
      </p:sp>
      <p:sp>
        <p:nvSpPr>
          <p:cNvPr id="8" name="Sottotitolo 7"/>
          <p:cNvSpPr>
            <a:spLocks noGrp="1"/>
          </p:cNvSpPr>
          <p:nvPr>
            <p:ph type="subTitle" idx="1"/>
          </p:nvPr>
        </p:nvSpPr>
        <p:spPr/>
        <p:txBody>
          <a:bodyPr/>
          <a:lstStyle/>
          <a:p>
            <a:pPr eaLnBrk="1" hangingPunct="1">
              <a:defRPr/>
            </a:pPr>
            <a:r>
              <a:rPr lang="it-IT" dirty="0"/>
              <a:t>LEZIONE 68 -1</a:t>
            </a:r>
          </a:p>
        </p:txBody>
      </p:sp>
    </p:spTree>
    <p:extLst>
      <p:ext uri="{BB962C8B-B14F-4D97-AF65-F5344CB8AC3E}">
        <p14:creationId xmlns:p14="http://schemas.microsoft.com/office/powerpoint/2010/main" val="4957397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DELLO SPETTRO AUTISTICO- definizione</a:t>
            </a:r>
            <a:endParaRPr dirty="0"/>
          </a:p>
        </p:txBody>
      </p:sp>
      <p:sp>
        <p:nvSpPr>
          <p:cNvPr id="8" name="Sottotitolo 7"/>
          <p:cNvSpPr>
            <a:spLocks noGrp="1"/>
          </p:cNvSpPr>
          <p:nvPr>
            <p:ph type="subTitle" idx="1"/>
          </p:nvPr>
        </p:nvSpPr>
        <p:spPr/>
        <p:txBody>
          <a:bodyPr/>
          <a:lstStyle/>
          <a:p>
            <a:pPr eaLnBrk="1" hangingPunct="1">
              <a:defRPr/>
            </a:pPr>
            <a:r>
              <a:rPr lang="it-IT"/>
              <a:t>LEZIONE 16-4</a:t>
            </a:r>
            <a:endParaRPr lang="it-IT" dirty="0"/>
          </a:p>
        </p:txBody>
      </p:sp>
    </p:spTree>
    <p:extLst>
      <p:ext uri="{BB962C8B-B14F-4D97-AF65-F5344CB8AC3E}">
        <p14:creationId xmlns:p14="http://schemas.microsoft.com/office/powerpoint/2010/main" val="909709511"/>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Le difficoltà non interferiscono solo col rendimento scolastico, ma anche con la vita professionale e relazionale.</a:t>
            </a:r>
          </a:p>
          <a:p>
            <a:r>
              <a:rPr lang="it-IT" dirty="0"/>
              <a:t>Le difficoltà iniziano a manifestarsi quando la scuola pone richieste al di sopra delle limitatissime capacità del paziente.</a:t>
            </a:r>
          </a:p>
          <a:p>
            <a:r>
              <a:rPr lang="it-IT" dirty="0"/>
              <a:t>Naturalmente il paziente non deve presentare disabilità intellettiva, autismo, cecità sordità o altri disturbi (ad esempio il disturbo da deficit di attenzione/iperattività) che meglio possano spiegare i disturbi)</a:t>
            </a:r>
          </a:p>
        </p:txBody>
      </p:sp>
    </p:spTree>
    <p:extLst>
      <p:ext uri="{BB962C8B-B14F-4D97-AF65-F5344CB8AC3E}">
        <p14:creationId xmlns:p14="http://schemas.microsoft.com/office/powerpoint/2010/main" val="4098190473"/>
      </p:ext>
    </p:extLst>
  </p:cSld>
  <p:clrMapOvr>
    <a:masterClrMapping/>
  </p:clrMapOvr>
</p:sld>
</file>

<file path=ppt/slides/slide17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714488"/>
            <a:ext cx="8229600" cy="4411675"/>
          </a:xfrm>
        </p:spPr>
        <p:txBody>
          <a:bodyPr>
            <a:normAutofit lnSpcReduction="10000"/>
          </a:bodyPr>
          <a:lstStyle/>
          <a:p>
            <a:pPr>
              <a:buFont typeface="Arial" pitchFamily="34" charset="0"/>
              <a:buChar char="•"/>
            </a:pPr>
            <a:r>
              <a:rPr lang="it-IT" sz="2400" dirty="0">
                <a:latin typeface="+mj-lt"/>
              </a:rPr>
              <a:t> Il DSM-5 ha introdotto una nuova categoria di disturbi chiamata “disturbo da sintomi somatici e disturbi correlati”. </a:t>
            </a:r>
          </a:p>
          <a:p>
            <a:pPr>
              <a:buFont typeface="Arial" pitchFamily="34" charset="0"/>
              <a:buChar char="•"/>
            </a:pPr>
            <a:r>
              <a:rPr lang="it-IT" sz="2400" dirty="0">
                <a:latin typeface="+mj-lt"/>
              </a:rPr>
              <a:t> Questo capitolo comprende le seguenti diagnosi: </a:t>
            </a:r>
          </a:p>
          <a:p>
            <a:pPr>
              <a:buFontTx/>
              <a:buChar char="-"/>
            </a:pPr>
            <a:r>
              <a:rPr lang="it-IT" sz="2400" b="1" dirty="0">
                <a:latin typeface="+mj-lt"/>
              </a:rPr>
              <a:t> </a:t>
            </a:r>
            <a:r>
              <a:rPr lang="it-IT" sz="2200" b="1" dirty="0">
                <a:latin typeface="+mj-lt"/>
              </a:rPr>
              <a:t>disturbo da sintomi somatici</a:t>
            </a:r>
            <a:r>
              <a:rPr lang="it-IT" sz="2200" dirty="0">
                <a:latin typeface="+mj-lt"/>
              </a:rPr>
              <a:t>, </a:t>
            </a:r>
          </a:p>
          <a:p>
            <a:pPr>
              <a:buFontTx/>
              <a:buChar char="-"/>
            </a:pPr>
            <a:r>
              <a:rPr lang="it-IT" sz="2200" b="1" dirty="0">
                <a:latin typeface="+mj-lt"/>
              </a:rPr>
              <a:t> disturbo da ansia di malattia</a:t>
            </a:r>
            <a:r>
              <a:rPr lang="it-IT" sz="2200" dirty="0">
                <a:latin typeface="+mj-lt"/>
              </a:rPr>
              <a:t>, </a:t>
            </a:r>
          </a:p>
          <a:p>
            <a:pPr>
              <a:buFontTx/>
              <a:buChar char="-"/>
            </a:pPr>
            <a:r>
              <a:rPr lang="it-IT" sz="2200" b="1" dirty="0">
                <a:latin typeface="+mj-lt"/>
              </a:rPr>
              <a:t> disturbo di conversione</a:t>
            </a:r>
            <a:r>
              <a:rPr lang="it-IT" sz="2200" dirty="0">
                <a:latin typeface="+mj-lt"/>
              </a:rPr>
              <a:t> (disturbo da sintomi neurologici funzionali), </a:t>
            </a:r>
          </a:p>
          <a:p>
            <a:pPr>
              <a:buFontTx/>
              <a:buChar char="-"/>
            </a:pPr>
            <a:r>
              <a:rPr lang="it-IT" sz="2200" b="1" dirty="0">
                <a:latin typeface="+mj-lt"/>
              </a:rPr>
              <a:t> fattori psicologici che influenzano altre condizioni mediche</a:t>
            </a:r>
            <a:r>
              <a:rPr lang="it-IT" sz="2200" dirty="0">
                <a:latin typeface="+mj-lt"/>
              </a:rPr>
              <a:t>, </a:t>
            </a:r>
          </a:p>
          <a:p>
            <a:pPr>
              <a:buFontTx/>
              <a:buChar char="-"/>
            </a:pPr>
            <a:r>
              <a:rPr lang="it-IT" sz="2200" b="1" dirty="0">
                <a:latin typeface="+mj-lt"/>
              </a:rPr>
              <a:t> disturbo fittizio</a:t>
            </a:r>
            <a:r>
              <a:rPr lang="it-IT" sz="2200" dirty="0">
                <a:latin typeface="+mj-lt"/>
              </a:rPr>
              <a:t>, </a:t>
            </a:r>
          </a:p>
          <a:p>
            <a:pPr>
              <a:buFontTx/>
              <a:buChar char="-"/>
            </a:pPr>
            <a:r>
              <a:rPr lang="it-IT" sz="2200" dirty="0">
                <a:latin typeface="+mj-lt"/>
              </a:rPr>
              <a:t> disturbo da sintomi somatici e disturbi correlati </a:t>
            </a:r>
            <a:r>
              <a:rPr lang="it-IT" sz="2200" b="1" dirty="0">
                <a:latin typeface="+mj-lt"/>
              </a:rPr>
              <a:t>con altra specificazione</a:t>
            </a:r>
            <a:r>
              <a:rPr lang="it-IT" sz="2200" dirty="0">
                <a:latin typeface="+mj-lt"/>
              </a:rPr>
              <a:t>,</a:t>
            </a:r>
          </a:p>
          <a:p>
            <a:pPr>
              <a:buFontTx/>
              <a:buChar char="-"/>
            </a:pPr>
            <a:r>
              <a:rPr lang="it-IT" sz="2200" dirty="0">
                <a:latin typeface="+mj-lt"/>
              </a:rPr>
              <a:t> disturbo da sintomi somatici e disturbi correlati </a:t>
            </a:r>
            <a:r>
              <a:rPr lang="it-IT" sz="2200" b="1" dirty="0">
                <a:latin typeface="+mj-lt"/>
              </a:rPr>
              <a:t>senza specificazione</a:t>
            </a:r>
            <a:r>
              <a:rPr lang="it-IT" sz="2200" dirty="0">
                <a:latin typeface="+mj-lt"/>
              </a:rPr>
              <a:t>. </a:t>
            </a:r>
          </a:p>
        </p:txBody>
      </p:sp>
      <p:sp>
        <p:nvSpPr>
          <p:cNvPr id="3" name="Titolo 2"/>
          <p:cNvSpPr>
            <a:spLocks noGrp="1"/>
          </p:cNvSpPr>
          <p:nvPr>
            <p:ph type="title"/>
          </p:nvPr>
        </p:nvSpPr>
        <p:spPr/>
        <p:txBody>
          <a:bodyPr/>
          <a:lstStyle/>
          <a:p>
            <a:r>
              <a:rPr lang="it-IT" sz="2200" dirty="0"/>
              <a:t>Introduzione</a:t>
            </a:r>
          </a:p>
        </p:txBody>
      </p:sp>
    </p:spTree>
    <p:extLst>
      <p:ext uri="{BB962C8B-B14F-4D97-AF65-F5344CB8AC3E}">
        <p14:creationId xmlns:p14="http://schemas.microsoft.com/office/powerpoint/2010/main" val="3750930585"/>
      </p:ext>
    </p:extLst>
  </p:cSld>
  <p:clrMapOvr>
    <a:masterClrMapping/>
  </p:clrMapOvr>
</p:sld>
</file>

<file path=ppt/slides/slide17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400" dirty="0">
                <a:latin typeface="+mj-lt"/>
              </a:rPr>
              <a:t> Tutti i disturbi di questo capitolo hanno </a:t>
            </a:r>
            <a:r>
              <a:rPr lang="it-IT" sz="2400" b="1" dirty="0">
                <a:latin typeface="+mj-lt"/>
              </a:rPr>
              <a:t>una caratteristica comune</a:t>
            </a:r>
            <a:r>
              <a:rPr lang="it-IT" sz="2400" dirty="0">
                <a:latin typeface="+mj-lt"/>
              </a:rPr>
              <a:t>: la </a:t>
            </a:r>
            <a:r>
              <a:rPr lang="it-IT" sz="2400" b="1" dirty="0">
                <a:latin typeface="+mj-lt"/>
              </a:rPr>
              <a:t>rilevanza di sintomi somatici </a:t>
            </a:r>
            <a:r>
              <a:rPr lang="it-IT" sz="2400" dirty="0">
                <a:latin typeface="+mj-lt"/>
              </a:rPr>
              <a:t>associati a </a:t>
            </a:r>
            <a:r>
              <a:rPr lang="it-IT" sz="2400" b="1" dirty="0">
                <a:latin typeface="+mj-lt"/>
              </a:rPr>
              <a:t>disagio e compromissione significativi</a:t>
            </a:r>
            <a:r>
              <a:rPr lang="it-IT" sz="2400" dirty="0">
                <a:latin typeface="+mj-lt"/>
              </a:rPr>
              <a:t>.</a:t>
            </a:r>
          </a:p>
          <a:p>
            <a:pPr>
              <a:buFont typeface="Arial" pitchFamily="34" charset="0"/>
              <a:buChar char="•"/>
            </a:pPr>
            <a:r>
              <a:rPr lang="it-IT" sz="2400" dirty="0">
                <a:latin typeface="+mj-lt"/>
              </a:rPr>
              <a:t> Queste diagnosi sono state messe a punto in base a una riorganizzazione dei disturbi </a:t>
            </a:r>
            <a:r>
              <a:rPr lang="it-IT" sz="2400" dirty="0" err="1">
                <a:latin typeface="+mj-lt"/>
              </a:rPr>
              <a:t>somatoformi</a:t>
            </a:r>
            <a:r>
              <a:rPr lang="it-IT" sz="2400" dirty="0">
                <a:latin typeface="+mj-lt"/>
              </a:rPr>
              <a:t> del DSM-IV.</a:t>
            </a:r>
          </a:p>
          <a:p>
            <a:pPr>
              <a:buFont typeface="Arial" pitchFamily="34" charset="0"/>
              <a:buChar char="•"/>
            </a:pPr>
            <a:r>
              <a:rPr lang="it-IT" sz="2400" dirty="0">
                <a:latin typeface="+mj-lt"/>
              </a:rPr>
              <a:t> Le diagnosi descritte in questo capitolo si incontrano più frequentemente in medicina generale e in altri ambiti clinici rispetto alle strutture psichiatriche e di salute mentale.</a:t>
            </a:r>
          </a:p>
          <a:p>
            <a:pPr>
              <a:buFont typeface="Arial" pitchFamily="34" charset="0"/>
              <a:buChar char="•"/>
            </a:pPr>
            <a:r>
              <a:rPr lang="it-IT" sz="2400" dirty="0">
                <a:latin typeface="+mj-lt"/>
              </a:rPr>
              <a:t> Per questo motivo, sono di maggiore utilità per i medici generici e per gli specialisti (non psichiatri).</a:t>
            </a:r>
          </a:p>
          <a:p>
            <a:endParaRPr lang="it-IT" sz="2400" dirty="0">
              <a:latin typeface="+mj-lt"/>
            </a:endParaRPr>
          </a:p>
        </p:txBody>
      </p:sp>
      <p:sp>
        <p:nvSpPr>
          <p:cNvPr id="3" name="Titolo 2"/>
          <p:cNvSpPr>
            <a:spLocks noGrp="1"/>
          </p:cNvSpPr>
          <p:nvPr>
            <p:ph type="title"/>
          </p:nvPr>
        </p:nvSpPr>
        <p:spPr/>
        <p:txBody>
          <a:bodyPr/>
          <a:lstStyle/>
          <a:p>
            <a:r>
              <a:rPr sz="2200"/>
              <a:t>Introduzione</a:t>
            </a:r>
            <a:endParaRPr lang="it-IT" sz="2200" dirty="0"/>
          </a:p>
        </p:txBody>
      </p:sp>
    </p:spTree>
    <p:extLst>
      <p:ext uri="{BB962C8B-B14F-4D97-AF65-F5344CB8AC3E}">
        <p14:creationId xmlns:p14="http://schemas.microsoft.com/office/powerpoint/2010/main" val="2690299039"/>
      </p:ext>
    </p:extLst>
  </p:cSld>
  <p:clrMapOvr>
    <a:masterClrMapping/>
  </p:clrMapOvr>
</p:sld>
</file>

<file path=ppt/slides/slide17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buFont typeface="Arial" pitchFamily="34" charset="0"/>
              <a:buChar char="•"/>
            </a:pPr>
            <a:r>
              <a:rPr lang="it-IT" sz="2300" dirty="0">
                <a:latin typeface="+mj-lt"/>
              </a:rPr>
              <a:t> La </a:t>
            </a:r>
            <a:r>
              <a:rPr lang="it-IT" sz="2300" b="1" dirty="0">
                <a:latin typeface="+mj-lt"/>
              </a:rPr>
              <a:t>diagnosi principale di questo capitolo</a:t>
            </a:r>
            <a:r>
              <a:rPr lang="it-IT" sz="2300" dirty="0">
                <a:latin typeface="+mj-lt"/>
              </a:rPr>
              <a:t>, il </a:t>
            </a:r>
            <a:r>
              <a:rPr lang="it-IT" sz="2300" b="1" dirty="0">
                <a:latin typeface="+mj-lt"/>
              </a:rPr>
              <a:t>disturbo da sintomi somatici</a:t>
            </a:r>
            <a:r>
              <a:rPr lang="it-IT" sz="2300" dirty="0">
                <a:latin typeface="+mj-lt"/>
              </a:rPr>
              <a:t>, dà rilievo alla </a:t>
            </a:r>
            <a:r>
              <a:rPr lang="it-IT" sz="2300" b="1" dirty="0">
                <a:latin typeface="+mj-lt"/>
              </a:rPr>
              <a:t>presenza di sintomi e segni positivi </a:t>
            </a:r>
            <a:r>
              <a:rPr lang="it-IT" sz="2300" dirty="0">
                <a:latin typeface="+mj-lt"/>
              </a:rPr>
              <a:t>(sintomi somatici che procurano disagio accompagnati da pensieri, sentimenti e comportamenti disfunzionali in risposta a tali sintomi), </a:t>
            </a:r>
            <a:r>
              <a:rPr lang="it-IT" sz="2300" b="1" dirty="0">
                <a:latin typeface="+mj-lt"/>
              </a:rPr>
              <a:t>piuttosto che all’assenza di una spiegazione medica </a:t>
            </a:r>
            <a:r>
              <a:rPr lang="it-IT" sz="2300" dirty="0">
                <a:latin typeface="+mj-lt"/>
              </a:rPr>
              <a:t>per i sintomi somatici (su cui erano focalizzati i disturbi </a:t>
            </a:r>
            <a:r>
              <a:rPr lang="it-IT" sz="2300" dirty="0" err="1">
                <a:latin typeface="+mj-lt"/>
              </a:rPr>
              <a:t>somatoformi</a:t>
            </a:r>
            <a:r>
              <a:rPr lang="it-IT" sz="2300" dirty="0">
                <a:latin typeface="+mj-lt"/>
              </a:rPr>
              <a:t> del DSM-IV).</a:t>
            </a:r>
          </a:p>
          <a:p>
            <a:pPr>
              <a:buFont typeface="Arial" pitchFamily="34" charset="0"/>
              <a:buChar char="•"/>
            </a:pPr>
            <a:endParaRPr lang="it-IT" sz="2300" dirty="0">
              <a:latin typeface="+mj-lt"/>
            </a:endParaRPr>
          </a:p>
          <a:p>
            <a:pPr>
              <a:buFont typeface="Arial" pitchFamily="34" charset="0"/>
              <a:buChar char="•"/>
            </a:pPr>
            <a:r>
              <a:rPr lang="it-IT" sz="2300" dirty="0">
                <a:latin typeface="+mj-lt"/>
              </a:rPr>
              <a:t> Una caratteristica distintiva di molti individui con disturbo da sintomi somatici non sono infatti i sintomi somatici in quanto tali, ma piuttosto </a:t>
            </a:r>
            <a:r>
              <a:rPr lang="it-IT" sz="2300" b="1" dirty="0">
                <a:latin typeface="+mj-lt"/>
              </a:rPr>
              <a:t>il modo in cui gli individui li presentano e li interpretano</a:t>
            </a:r>
            <a:r>
              <a:rPr lang="it-IT" sz="2300" dirty="0">
                <a:latin typeface="+mj-lt"/>
              </a:rPr>
              <a:t>. </a:t>
            </a:r>
          </a:p>
          <a:p>
            <a:pPr>
              <a:buFont typeface="Arial" pitchFamily="34" charset="0"/>
              <a:buChar char="•"/>
            </a:pPr>
            <a:endParaRPr lang="it-IT" sz="2200" dirty="0">
              <a:latin typeface="+mj-lt"/>
            </a:endParaRPr>
          </a:p>
        </p:txBody>
      </p:sp>
      <p:sp>
        <p:nvSpPr>
          <p:cNvPr id="3" name="Titolo 2"/>
          <p:cNvSpPr>
            <a:spLocks noGrp="1"/>
          </p:cNvSpPr>
          <p:nvPr>
            <p:ph type="title"/>
          </p:nvPr>
        </p:nvSpPr>
        <p:spPr/>
        <p:txBody>
          <a:bodyPr/>
          <a:lstStyle/>
          <a:p>
            <a:r>
              <a:rPr sz="2200"/>
              <a:t>Caratteristiche generali </a:t>
            </a:r>
            <a:r>
              <a:rPr sz="2200" dirty="0"/>
              <a:t>-</a:t>
            </a:r>
            <a:r>
              <a:rPr sz="2200"/>
              <a:t> differenziazione dal DSM-IV</a:t>
            </a:r>
            <a:endParaRPr lang="it-IT" sz="2200" dirty="0"/>
          </a:p>
        </p:txBody>
      </p:sp>
    </p:spTree>
    <p:extLst>
      <p:ext uri="{BB962C8B-B14F-4D97-AF65-F5344CB8AC3E}">
        <p14:creationId xmlns:p14="http://schemas.microsoft.com/office/powerpoint/2010/main" val="576537889"/>
      </p:ext>
    </p:extLst>
  </p:cSld>
  <p:clrMapOvr>
    <a:masterClrMapping/>
  </p:clrMapOvr>
</p:sld>
</file>

<file path=ppt/slides/slide17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L’inclusione della </a:t>
            </a:r>
            <a:r>
              <a:rPr lang="it-IT" sz="2600" b="1" dirty="0">
                <a:latin typeface="+mj-lt"/>
              </a:rPr>
              <a:t>componente affettiva, cognitiva e comportamentale </a:t>
            </a:r>
            <a:r>
              <a:rPr lang="it-IT" sz="2600" dirty="0">
                <a:latin typeface="+mj-lt"/>
              </a:rPr>
              <a:t>fra i criteri del disturbo da sintomi somatici permette una </a:t>
            </a:r>
            <a:r>
              <a:rPr lang="it-IT" sz="2600" b="1" dirty="0">
                <a:latin typeface="+mj-lt"/>
              </a:rPr>
              <a:t>disamina più completa e accurata del reale quadro clinico</a:t>
            </a:r>
            <a:r>
              <a:rPr lang="it-IT" sz="2600" dirty="0">
                <a:latin typeface="+mj-lt"/>
              </a:rPr>
              <a:t>, rispetto a quanto avviene valutando solo i sintomi fisici.</a:t>
            </a:r>
          </a:p>
        </p:txBody>
      </p:sp>
      <p:sp>
        <p:nvSpPr>
          <p:cNvPr id="3" name="Titolo 2"/>
          <p:cNvSpPr>
            <a:spLocks noGrp="1"/>
          </p:cNvSpPr>
          <p:nvPr>
            <p:ph type="title"/>
          </p:nvPr>
        </p:nvSpPr>
        <p:spPr/>
        <p:txBody>
          <a:bodyPr/>
          <a:lstStyle/>
          <a:p>
            <a:r>
              <a:rPr sz="2200"/>
              <a:t>Caratteristiche generali - differenziazione dal DSM-IV</a:t>
            </a:r>
            <a:endParaRPr lang="it-IT" sz="2200" dirty="0"/>
          </a:p>
        </p:txBody>
      </p:sp>
    </p:spTree>
    <p:extLst>
      <p:ext uri="{BB962C8B-B14F-4D97-AF65-F5344CB8AC3E}">
        <p14:creationId xmlns:p14="http://schemas.microsoft.com/office/powerpoint/2010/main" val="2666158294"/>
      </p:ext>
    </p:extLst>
  </p:cSld>
  <p:clrMapOvr>
    <a:masterClrMapping/>
  </p:clrMapOvr>
</p:sld>
</file>

<file path=ppt/slides/slide17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85720" y="1857364"/>
            <a:ext cx="8401080" cy="4268799"/>
          </a:xfrm>
        </p:spPr>
        <p:txBody>
          <a:bodyPr>
            <a:normAutofit lnSpcReduction="10000"/>
          </a:bodyPr>
          <a:lstStyle/>
          <a:p>
            <a:r>
              <a:rPr lang="it-IT" sz="2400" dirty="0">
                <a:latin typeface="+mj-lt"/>
              </a:rPr>
              <a:t>La sezione dei disturbi </a:t>
            </a:r>
            <a:r>
              <a:rPr lang="it-IT" sz="2400" dirty="0" err="1">
                <a:latin typeface="+mj-lt"/>
              </a:rPr>
              <a:t>somatoformi</a:t>
            </a:r>
            <a:r>
              <a:rPr lang="it-IT" sz="2400" dirty="0">
                <a:latin typeface="+mj-lt"/>
              </a:rPr>
              <a:t> del DSM-IV presentava diverse </a:t>
            </a:r>
            <a:r>
              <a:rPr lang="it-IT" sz="2400" b="1" dirty="0">
                <a:latin typeface="+mj-lt"/>
              </a:rPr>
              <a:t>criticità</a:t>
            </a:r>
            <a:r>
              <a:rPr lang="it-IT" sz="2400" dirty="0">
                <a:latin typeface="+mj-lt"/>
              </a:rPr>
              <a:t>.</a:t>
            </a:r>
          </a:p>
          <a:p>
            <a:pPr>
              <a:buFont typeface="Arial" pitchFamily="34" charset="0"/>
              <a:buChar char="•"/>
            </a:pPr>
            <a:r>
              <a:rPr lang="it-IT" sz="2400" dirty="0">
                <a:latin typeface="+mj-lt"/>
              </a:rPr>
              <a:t> Innanzitutto, </a:t>
            </a:r>
            <a:r>
              <a:rPr lang="it-IT" sz="2400" b="1" dirty="0">
                <a:latin typeface="+mj-lt"/>
              </a:rPr>
              <a:t>il termine </a:t>
            </a:r>
            <a:r>
              <a:rPr lang="it-IT" sz="2400" dirty="0">
                <a:latin typeface="+mj-lt"/>
              </a:rPr>
              <a:t>“disturbi </a:t>
            </a:r>
            <a:r>
              <a:rPr lang="it-IT" sz="2400" dirty="0" err="1">
                <a:latin typeface="+mj-lt"/>
              </a:rPr>
              <a:t>somatoformi</a:t>
            </a:r>
            <a:r>
              <a:rPr lang="it-IT" sz="2400" dirty="0">
                <a:latin typeface="+mj-lt"/>
              </a:rPr>
              <a:t>” </a:t>
            </a:r>
            <a:r>
              <a:rPr lang="it-IT" sz="2400" b="1" dirty="0">
                <a:latin typeface="+mj-lt"/>
              </a:rPr>
              <a:t>creava confusione</a:t>
            </a:r>
            <a:r>
              <a:rPr lang="it-IT" sz="2400" dirty="0">
                <a:latin typeface="+mj-lt"/>
              </a:rPr>
              <a:t> ed era quindi necessario sostituirlo con una terminologia meno ambigua. </a:t>
            </a:r>
          </a:p>
          <a:p>
            <a:pPr>
              <a:buFont typeface="Arial" pitchFamily="34" charset="0"/>
              <a:buChar char="•"/>
            </a:pPr>
            <a:r>
              <a:rPr lang="it-IT" sz="2400" dirty="0">
                <a:latin typeface="+mj-lt"/>
              </a:rPr>
              <a:t> Nel DSM-IV erano presenti </a:t>
            </a:r>
            <a:r>
              <a:rPr lang="it-IT" sz="2400" b="1" dirty="0">
                <a:latin typeface="+mj-lt"/>
              </a:rPr>
              <a:t>un’ampia sovrapposizione </a:t>
            </a:r>
            <a:r>
              <a:rPr lang="it-IT" sz="2400" dirty="0">
                <a:latin typeface="+mj-lt"/>
              </a:rPr>
              <a:t>tra i disturbi </a:t>
            </a:r>
            <a:r>
              <a:rPr lang="it-IT" sz="2400" dirty="0" err="1">
                <a:latin typeface="+mj-lt"/>
              </a:rPr>
              <a:t>somatoformi</a:t>
            </a:r>
            <a:r>
              <a:rPr lang="it-IT" sz="2400" dirty="0">
                <a:latin typeface="+mj-lt"/>
              </a:rPr>
              <a:t> e una </a:t>
            </a:r>
            <a:r>
              <a:rPr lang="it-IT" sz="2400" b="1" dirty="0">
                <a:latin typeface="+mj-lt"/>
              </a:rPr>
              <a:t>mancanza di chiarezza sui loro confini diagnostici</a:t>
            </a:r>
            <a:r>
              <a:rPr lang="it-IT" sz="2400" dirty="0">
                <a:latin typeface="+mj-lt"/>
              </a:rPr>
              <a:t>. </a:t>
            </a:r>
          </a:p>
          <a:p>
            <a:pPr>
              <a:buFont typeface="Arial" pitchFamily="34" charset="0"/>
              <a:buChar char="•"/>
            </a:pPr>
            <a:r>
              <a:rPr lang="it-IT" sz="2400" dirty="0">
                <a:latin typeface="+mj-lt"/>
              </a:rPr>
              <a:t> L’attuale classificazione del DSM-5 cerca di superare tale sovrapposizione, riducendo il numero dei disturbi e delle rispettive sottocategorie.</a:t>
            </a:r>
          </a:p>
          <a:p>
            <a:endParaRPr lang="it-IT" sz="2400" dirty="0">
              <a:latin typeface="+mj-lt"/>
            </a:endParaRPr>
          </a:p>
          <a:p>
            <a:endParaRPr lang="it-IT" sz="2400" dirty="0">
              <a:latin typeface="+mj-lt"/>
            </a:endParaRPr>
          </a:p>
          <a:p>
            <a:endParaRPr lang="it-IT" sz="2400" dirty="0">
              <a:latin typeface="+mj-lt"/>
            </a:endParaRPr>
          </a:p>
        </p:txBody>
      </p:sp>
      <p:sp>
        <p:nvSpPr>
          <p:cNvPr id="3" name="Titolo 2"/>
          <p:cNvSpPr>
            <a:spLocks noGrp="1"/>
          </p:cNvSpPr>
          <p:nvPr>
            <p:ph type="title"/>
          </p:nvPr>
        </p:nvSpPr>
        <p:spPr/>
        <p:txBody>
          <a:bodyPr/>
          <a:lstStyle/>
          <a:p>
            <a:r>
              <a:rPr sz="2200"/>
              <a:t>Caratteristiche generali - differenziazione dal DSM-IV</a:t>
            </a:r>
            <a:endParaRPr lang="it-IT" sz="2200" dirty="0"/>
          </a:p>
        </p:txBody>
      </p:sp>
    </p:spTree>
    <p:extLst>
      <p:ext uri="{BB962C8B-B14F-4D97-AF65-F5344CB8AC3E}">
        <p14:creationId xmlns:p14="http://schemas.microsoft.com/office/powerpoint/2010/main" val="797351915"/>
      </p:ext>
    </p:extLst>
  </p:cSld>
  <p:clrMapOvr>
    <a:masterClrMapping/>
  </p:clrMapOvr>
</p:sld>
</file>

<file path=ppt/slides/slide17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57364"/>
            <a:ext cx="8401080" cy="4268799"/>
          </a:xfrm>
        </p:spPr>
        <p:txBody>
          <a:bodyPr/>
          <a:lstStyle/>
          <a:p>
            <a:pPr>
              <a:buFont typeface="Arial" pitchFamily="34" charset="0"/>
              <a:buChar char="•"/>
            </a:pPr>
            <a:r>
              <a:rPr lang="it-IT" sz="2400" dirty="0">
                <a:latin typeface="+mj-lt"/>
              </a:rPr>
              <a:t> I criteri DSM-IV attribuivano un’eccessiva importanza alla centralità dei </a:t>
            </a:r>
            <a:r>
              <a:rPr lang="it-IT" sz="2400" b="1" dirty="0">
                <a:latin typeface="+mj-lt"/>
              </a:rPr>
              <a:t>sintomi non spiegabili dal punto di vista medico: </a:t>
            </a:r>
            <a:r>
              <a:rPr lang="it-IT" sz="2400" dirty="0">
                <a:latin typeface="+mj-lt"/>
              </a:rPr>
              <a:t>stabilire che un sintomo somatico non ha spiegazione medica ha una </a:t>
            </a:r>
            <a:r>
              <a:rPr lang="it-IT" sz="2400" b="1" dirty="0">
                <a:latin typeface="+mj-lt"/>
              </a:rPr>
              <a:t>attendibilità limitata.</a:t>
            </a:r>
          </a:p>
          <a:p>
            <a:pPr>
              <a:buFont typeface="Arial" pitchFamily="34" charset="0"/>
              <a:buChar char="•"/>
            </a:pPr>
            <a:r>
              <a:rPr lang="it-IT" sz="2400" dirty="0">
                <a:latin typeface="+mj-lt"/>
              </a:rPr>
              <a:t> Inoltre, non è appropriato diagnosticare a un individuo un disturbo mentale </a:t>
            </a:r>
            <a:r>
              <a:rPr lang="it-IT" sz="2400" b="1" dirty="0">
                <a:latin typeface="+mj-lt"/>
              </a:rPr>
              <a:t>solo perché non è possibile dimostrare una causa medica per dei sintomi somatici</a:t>
            </a:r>
            <a:r>
              <a:rPr lang="it-IT" sz="2400" dirty="0">
                <a:latin typeface="+mj-lt"/>
              </a:rPr>
              <a:t>. </a:t>
            </a:r>
          </a:p>
          <a:p>
            <a:pPr>
              <a:buFont typeface="Arial" pitchFamily="34" charset="0"/>
              <a:buChar char="•"/>
            </a:pPr>
            <a:r>
              <a:rPr lang="it-IT" sz="2400" dirty="0">
                <a:latin typeface="+mj-lt"/>
              </a:rPr>
              <a:t> Infine, l’enfasi sulla mancanza di una spiegazione medica per i sintomi somatici faceva sì che queste diagnosi fossero facilmente considerate </a:t>
            </a:r>
            <a:r>
              <a:rPr lang="it-IT" sz="2400" b="1" dirty="0">
                <a:latin typeface="+mj-lt"/>
              </a:rPr>
              <a:t>dispregiative e avvilenti</a:t>
            </a:r>
            <a:r>
              <a:rPr lang="it-IT" sz="2400" dirty="0">
                <a:latin typeface="+mj-lt"/>
              </a:rPr>
              <a:t>, come se sottintendessero che i sintomi fisici non fossero “reali”. </a:t>
            </a:r>
          </a:p>
        </p:txBody>
      </p:sp>
      <p:sp>
        <p:nvSpPr>
          <p:cNvPr id="3" name="Titolo 2"/>
          <p:cNvSpPr>
            <a:spLocks noGrp="1"/>
          </p:cNvSpPr>
          <p:nvPr>
            <p:ph type="title"/>
          </p:nvPr>
        </p:nvSpPr>
        <p:spPr/>
        <p:txBody>
          <a:bodyPr/>
          <a:lstStyle/>
          <a:p>
            <a:r>
              <a:rPr sz="2200"/>
              <a:t>Caratteristiche generali - differenziazione dal DSM-IV</a:t>
            </a:r>
            <a:endParaRPr lang="it-IT" sz="2200" dirty="0"/>
          </a:p>
        </p:txBody>
      </p:sp>
    </p:spTree>
    <p:extLst>
      <p:ext uri="{BB962C8B-B14F-4D97-AF65-F5344CB8AC3E}">
        <p14:creationId xmlns:p14="http://schemas.microsoft.com/office/powerpoint/2010/main" val="1915931254"/>
      </p:ext>
    </p:extLst>
  </p:cSld>
  <p:clrMapOvr>
    <a:masterClrMapping/>
  </p:clrMapOvr>
</p:sld>
</file>

<file path=ppt/slides/slide17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Il DSM-5 invece sottolinea che la presenza di una diagnosi medica non esclude la possibilità di un disturbo da sintomi somatici e correlati in </a:t>
            </a:r>
            <a:r>
              <a:rPr lang="it-IT" sz="2600" b="1" dirty="0" err="1">
                <a:latin typeface="+mj-lt"/>
              </a:rPr>
              <a:t>comorbilità</a:t>
            </a:r>
            <a:r>
              <a:rPr lang="it-IT" sz="2600" dirty="0">
                <a:latin typeface="+mj-lt"/>
              </a:rPr>
              <a:t>.</a:t>
            </a:r>
          </a:p>
          <a:p>
            <a:pPr>
              <a:buFont typeface="Arial" pitchFamily="34" charset="0"/>
              <a:buChar char="•"/>
            </a:pPr>
            <a:endParaRPr lang="it-IT" sz="2600" dirty="0">
              <a:latin typeface="+mj-lt"/>
            </a:endParaRPr>
          </a:p>
          <a:p>
            <a:pPr>
              <a:buFont typeface="Arial" pitchFamily="34" charset="0"/>
              <a:buChar char="•"/>
            </a:pPr>
            <a:r>
              <a:rPr lang="it-IT" sz="2600" dirty="0">
                <a:latin typeface="+mj-lt"/>
              </a:rPr>
              <a:t> La nuova classificazione inoltre definisce la diagnosi principale, il disturbo da sintomi somatici, in base alla </a:t>
            </a:r>
            <a:r>
              <a:rPr lang="it-IT" sz="2600" b="1" dirty="0">
                <a:latin typeface="+mj-lt"/>
              </a:rPr>
              <a:t>presenza di sintomi oggettivi</a:t>
            </a:r>
            <a:r>
              <a:rPr lang="it-IT" sz="2600" dirty="0">
                <a:latin typeface="+mj-lt"/>
              </a:rPr>
              <a:t>: sintomi somatici che procurano disagio accompagnati da pensieri, sentimenti e comportamenti disfunzionali in risposta a tali sintomi. </a:t>
            </a:r>
          </a:p>
          <a:p>
            <a:endParaRPr lang="it-IT" dirty="0"/>
          </a:p>
        </p:txBody>
      </p:sp>
      <p:sp>
        <p:nvSpPr>
          <p:cNvPr id="3" name="Titolo 2"/>
          <p:cNvSpPr>
            <a:spLocks noGrp="1"/>
          </p:cNvSpPr>
          <p:nvPr>
            <p:ph type="title"/>
          </p:nvPr>
        </p:nvSpPr>
        <p:spPr/>
        <p:txBody>
          <a:bodyPr/>
          <a:lstStyle/>
          <a:p>
            <a:r>
              <a:rPr sz="2200"/>
              <a:t>Caratteristiche generali - differenziazione dal DSM-IV</a:t>
            </a:r>
            <a:endParaRPr lang="it-IT" sz="2200" dirty="0"/>
          </a:p>
        </p:txBody>
      </p:sp>
    </p:spTree>
    <p:extLst>
      <p:ext uri="{BB962C8B-B14F-4D97-AF65-F5344CB8AC3E}">
        <p14:creationId xmlns:p14="http://schemas.microsoft.com/office/powerpoint/2010/main" val="1595060540"/>
      </p:ext>
    </p:extLst>
  </p:cSld>
  <p:clrMapOvr>
    <a:masterClrMapping/>
  </p:clrMapOvr>
</p:sld>
</file>

<file path=ppt/slides/slide17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buFont typeface="Arial" pitchFamily="34" charset="0"/>
              <a:buChar char="•"/>
            </a:pPr>
            <a:r>
              <a:rPr lang="it-IT" sz="2000" dirty="0">
                <a:latin typeface="+mj-lt"/>
              </a:rPr>
              <a:t> </a:t>
            </a:r>
            <a:r>
              <a:rPr lang="it-IT" sz="2400" dirty="0">
                <a:latin typeface="+mj-lt"/>
              </a:rPr>
              <a:t>Diversi fattori possono contribuire all’insorgenza dei disturbi da sintomi somatici e correlati, tra questi vi sono: </a:t>
            </a:r>
          </a:p>
          <a:p>
            <a:pPr>
              <a:buFontTx/>
              <a:buChar char="-"/>
            </a:pPr>
            <a:r>
              <a:rPr lang="it-IT" sz="2400" dirty="0">
                <a:latin typeface="+mj-lt"/>
              </a:rPr>
              <a:t> </a:t>
            </a:r>
            <a:r>
              <a:rPr lang="it-IT" sz="2400" b="1" dirty="0">
                <a:latin typeface="+mj-lt"/>
              </a:rPr>
              <a:t>vulnerabilità genetica e biologica </a:t>
            </a:r>
            <a:r>
              <a:rPr lang="it-IT" sz="2400" dirty="0">
                <a:latin typeface="+mj-lt"/>
              </a:rPr>
              <a:t>(per es., aumentata sensibilità al dolore), </a:t>
            </a:r>
          </a:p>
          <a:p>
            <a:pPr>
              <a:buFontTx/>
              <a:buChar char="-"/>
            </a:pPr>
            <a:r>
              <a:rPr lang="it-IT" sz="2400" dirty="0">
                <a:latin typeface="+mj-lt"/>
              </a:rPr>
              <a:t> </a:t>
            </a:r>
            <a:r>
              <a:rPr lang="it-IT" sz="2400" b="1" dirty="0">
                <a:latin typeface="+mj-lt"/>
              </a:rPr>
              <a:t>esperienze traumatiche </a:t>
            </a:r>
            <a:r>
              <a:rPr lang="it-IT" sz="2400" dirty="0">
                <a:latin typeface="+mj-lt"/>
              </a:rPr>
              <a:t>precoci (per es., violenza, abuso, deprivazione),</a:t>
            </a:r>
          </a:p>
          <a:p>
            <a:pPr>
              <a:buFontTx/>
              <a:buChar char="-"/>
            </a:pPr>
            <a:r>
              <a:rPr lang="it-IT" sz="2400" dirty="0">
                <a:latin typeface="+mj-lt"/>
              </a:rPr>
              <a:t> </a:t>
            </a:r>
            <a:r>
              <a:rPr lang="it-IT" sz="2400" b="1" dirty="0">
                <a:latin typeface="+mj-lt"/>
              </a:rPr>
              <a:t>apprendimento</a:t>
            </a:r>
            <a:r>
              <a:rPr lang="it-IT" sz="2400" dirty="0">
                <a:latin typeface="+mj-lt"/>
              </a:rPr>
              <a:t> (per es., attenzione ottenuta per mezzo della malattia, mancato rinforzo delle espressioni di disagio non somatiche), </a:t>
            </a:r>
          </a:p>
          <a:p>
            <a:pPr>
              <a:buFontTx/>
              <a:buChar char="-"/>
            </a:pPr>
            <a:r>
              <a:rPr lang="it-IT" sz="2400" dirty="0">
                <a:latin typeface="+mj-lt"/>
              </a:rPr>
              <a:t> </a:t>
            </a:r>
            <a:r>
              <a:rPr lang="it-IT" sz="2400" b="1" dirty="0">
                <a:latin typeface="+mj-lt"/>
              </a:rPr>
              <a:t>norme culturali/sociali </a:t>
            </a:r>
            <a:r>
              <a:rPr lang="it-IT" sz="2400" dirty="0">
                <a:latin typeface="+mj-lt"/>
              </a:rPr>
              <a:t>che svalutano e stigmatizzano la sofferenza psicologica rispetto al dolore fisico. </a:t>
            </a:r>
            <a:endParaRPr lang="it-IT" sz="2400" dirty="0"/>
          </a:p>
        </p:txBody>
      </p:sp>
      <p:sp>
        <p:nvSpPr>
          <p:cNvPr id="3" name="Titolo 2"/>
          <p:cNvSpPr>
            <a:spLocks noGrp="1"/>
          </p:cNvSpPr>
          <p:nvPr>
            <p:ph type="title"/>
          </p:nvPr>
        </p:nvSpPr>
        <p:spPr/>
        <p:txBody>
          <a:bodyPr/>
          <a:lstStyle/>
          <a:p>
            <a:r>
              <a:rPr sz="2200"/>
              <a:t>Caratteristiche generali - eziologia</a:t>
            </a:r>
            <a:endParaRPr lang="it-IT" sz="2200" dirty="0"/>
          </a:p>
        </p:txBody>
      </p:sp>
    </p:spTree>
    <p:extLst>
      <p:ext uri="{BB962C8B-B14F-4D97-AF65-F5344CB8AC3E}">
        <p14:creationId xmlns:p14="http://schemas.microsoft.com/office/powerpoint/2010/main" val="2234212420"/>
      </p:ext>
    </p:extLst>
  </p:cSld>
  <p:clrMapOvr>
    <a:masterClrMapping/>
  </p:clrMapOvr>
</p:sld>
</file>

<file path=ppt/slides/slide17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00034" y="1857364"/>
            <a:ext cx="8229600" cy="4268799"/>
          </a:xfrm>
        </p:spPr>
        <p:txBody>
          <a:bodyPr/>
          <a:lstStyle/>
          <a:p>
            <a:pPr>
              <a:buFont typeface="Arial" pitchFamily="34" charset="0"/>
              <a:buChar char="•"/>
            </a:pPr>
            <a:r>
              <a:rPr lang="it-IT" sz="2500" dirty="0">
                <a:latin typeface="+mj-lt"/>
              </a:rPr>
              <a:t> Il </a:t>
            </a:r>
            <a:r>
              <a:rPr lang="it-IT" sz="2500" b="1" dirty="0">
                <a:latin typeface="+mj-lt"/>
              </a:rPr>
              <a:t>disturbo da sintomi somatici </a:t>
            </a:r>
            <a:r>
              <a:rPr lang="it-IT" sz="2500" dirty="0">
                <a:latin typeface="+mj-lt"/>
              </a:rPr>
              <a:t>permette di classificare gli individui ai quali in passato può essere stato diagnosticato un disturbo di somatizzazione secondo il DSM-IV. </a:t>
            </a:r>
          </a:p>
          <a:p>
            <a:pPr>
              <a:buFont typeface="Arial" pitchFamily="34" charset="0"/>
              <a:buChar char="•"/>
            </a:pPr>
            <a:r>
              <a:rPr lang="it-IT" sz="2500" dirty="0">
                <a:latin typeface="+mj-lt"/>
              </a:rPr>
              <a:t> Inoltre, rientra nella diagnosi di disturbo da sintomi somatici circa il 75% degli individui con ipocondria secondo il DSM-IV. </a:t>
            </a:r>
          </a:p>
          <a:p>
            <a:pPr>
              <a:buFont typeface="Arial" pitchFamily="34" charset="0"/>
              <a:buChar char="•"/>
            </a:pPr>
            <a:r>
              <a:rPr lang="it-IT" sz="2500" dirty="0">
                <a:latin typeface="+mj-lt"/>
              </a:rPr>
              <a:t> Secondo gli autori del DSM-5, il restante 25% degli individui con ipocondria secondo il DSM-IV si caratterizzano per un’elevata ansia per la propria salute ma in assenza di sintomi somatici: per questi casi è stata inserita la diagnosi DSM-5 del </a:t>
            </a:r>
            <a:r>
              <a:rPr lang="it-IT" sz="2500" b="1" dirty="0">
                <a:latin typeface="+mj-lt"/>
              </a:rPr>
              <a:t>disturbo da ansia di malattia</a:t>
            </a:r>
            <a:r>
              <a:rPr lang="it-IT" sz="2500" dirty="0">
                <a:latin typeface="+mj-lt"/>
              </a:rPr>
              <a:t>.</a:t>
            </a:r>
          </a:p>
        </p:txBody>
      </p:sp>
      <p:sp>
        <p:nvSpPr>
          <p:cNvPr id="3" name="Titolo 2"/>
          <p:cNvSpPr>
            <a:spLocks noGrp="1"/>
          </p:cNvSpPr>
          <p:nvPr>
            <p:ph type="title"/>
          </p:nvPr>
        </p:nvSpPr>
        <p:spPr/>
        <p:txBody>
          <a:bodyPr/>
          <a:lstStyle/>
          <a:p>
            <a:r>
              <a:rPr lang="it-IT" dirty="0"/>
              <a:t>D</a:t>
            </a:r>
            <a:r>
              <a:rPr sz="2200"/>
              <a:t>escrizione generale dei disturbi</a:t>
            </a:r>
            <a:endParaRPr lang="it-IT" sz="2200" dirty="0"/>
          </a:p>
        </p:txBody>
      </p:sp>
    </p:spTree>
    <p:extLst>
      <p:ext uri="{BB962C8B-B14F-4D97-AF65-F5344CB8AC3E}">
        <p14:creationId xmlns:p14="http://schemas.microsoft.com/office/powerpoint/2010/main" val="2944503908"/>
      </p:ext>
    </p:extLst>
  </p:cSld>
  <p:clrMapOvr>
    <a:masterClrMapping/>
  </p:clrMapOvr>
</p:sld>
</file>

<file path=ppt/slides/slide17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500" dirty="0">
                <a:latin typeface="+mj-lt"/>
              </a:rPr>
              <a:t> </a:t>
            </a:r>
            <a:r>
              <a:rPr lang="it-IT" sz="2500" b="1" dirty="0">
                <a:latin typeface="+mj-lt"/>
              </a:rPr>
              <a:t>Disturbo di conversione</a:t>
            </a:r>
            <a:r>
              <a:rPr lang="it-IT" sz="2500" dirty="0">
                <a:latin typeface="+mj-lt"/>
              </a:rPr>
              <a:t>: la caratteristica essenziale sono i sintomi neurologici che, dopo opportuna valutazione specialistica, risultano incompatibili con la fisiopatologia neurologica. </a:t>
            </a:r>
          </a:p>
          <a:p>
            <a:endParaRPr lang="it-IT" sz="2500" dirty="0">
              <a:latin typeface="+mj-lt"/>
            </a:endParaRPr>
          </a:p>
          <a:p>
            <a:pPr>
              <a:buFont typeface="Arial" pitchFamily="34" charset="0"/>
              <a:buChar char="•"/>
            </a:pPr>
            <a:r>
              <a:rPr lang="it-IT" sz="2500" dirty="0">
                <a:latin typeface="+mj-lt"/>
              </a:rPr>
              <a:t> </a:t>
            </a:r>
            <a:r>
              <a:rPr lang="it-IT" sz="2500" b="1" dirty="0">
                <a:latin typeface="+mj-lt"/>
              </a:rPr>
              <a:t>Fattori psicologici che influenzano altre condizioni mediche</a:t>
            </a:r>
            <a:r>
              <a:rPr lang="it-IT" sz="2500" dirty="0">
                <a:latin typeface="+mj-lt"/>
              </a:rPr>
              <a:t>: si caratterizzano per la presenza di uno o più fattori psicologici o comportamentali clinicamente significativi che influenzano negativamente una condizione medica, aumentando il rischio di sofferenza, morte o invalidità. </a:t>
            </a:r>
          </a:p>
          <a:p>
            <a:endParaRPr lang="it-IT" dirty="0"/>
          </a:p>
        </p:txBody>
      </p:sp>
      <p:sp>
        <p:nvSpPr>
          <p:cNvPr id="3" name="Titolo 2"/>
          <p:cNvSpPr>
            <a:spLocks noGrp="1"/>
          </p:cNvSpPr>
          <p:nvPr>
            <p:ph type="title"/>
          </p:nvPr>
        </p:nvSpPr>
        <p:spPr/>
        <p:txBody>
          <a:bodyPr/>
          <a:lstStyle/>
          <a:p>
            <a:r>
              <a:rPr sz="2200"/>
              <a:t>Descrizione generale dei disturbi</a:t>
            </a:r>
            <a:endParaRPr lang="it-IT" sz="2200" dirty="0"/>
          </a:p>
        </p:txBody>
      </p:sp>
    </p:spTree>
    <p:extLst>
      <p:ext uri="{BB962C8B-B14F-4D97-AF65-F5344CB8AC3E}">
        <p14:creationId xmlns:p14="http://schemas.microsoft.com/office/powerpoint/2010/main" val="1116664782"/>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Fino la DSM-IV-TR i tre disturbi, dislessia, disgrafia, </a:t>
            </a:r>
            <a:r>
              <a:rPr lang="it-IT" dirty="0" err="1"/>
              <a:t>discalculia</a:t>
            </a:r>
            <a:r>
              <a:rPr lang="it-IT" dirty="0"/>
              <a:t>, erano nettamente separati. Ci si è poi resi conto del fatto che non è possibile distinguere nettamente la disgrafia dalla dislessia (se una non sa leggere, in genere non sa neppure scrivere bene). Nella </a:t>
            </a:r>
            <a:r>
              <a:rPr lang="it-IT" dirty="0" err="1"/>
              <a:t>discalculia</a:t>
            </a:r>
            <a:r>
              <a:rPr lang="it-IT" dirty="0"/>
              <a:t> possono verificarsi la inabilità a concepire il valore del numero o  la inabilità a comprendere le operazioni con i numeri stessi.</a:t>
            </a:r>
          </a:p>
        </p:txBody>
      </p:sp>
    </p:spTree>
    <p:extLst>
      <p:ext uri="{BB962C8B-B14F-4D97-AF65-F5344CB8AC3E}">
        <p14:creationId xmlns:p14="http://schemas.microsoft.com/office/powerpoint/2010/main" val="2086073453"/>
      </p:ext>
    </p:extLst>
  </p:cSld>
  <p:clrMapOvr>
    <a:masterClrMapping/>
  </p:clrMapOvr>
</p:sld>
</file>

<file path=ppt/slides/slide17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400" dirty="0">
                <a:latin typeface="+mj-lt"/>
              </a:rPr>
              <a:t> Il DSM-5 inserisce in questo capitolo anche il </a:t>
            </a:r>
            <a:r>
              <a:rPr lang="it-IT" sz="2400" b="1" dirty="0">
                <a:latin typeface="+mj-lt"/>
              </a:rPr>
              <a:t>disturbo fittizio </a:t>
            </a:r>
            <a:r>
              <a:rPr lang="it-IT" sz="2400" dirty="0">
                <a:latin typeface="+mj-lt"/>
              </a:rPr>
              <a:t>perché come gli altri disturbi del capitolo si caratterizza per </a:t>
            </a:r>
            <a:r>
              <a:rPr lang="it-IT" sz="2400" b="1" dirty="0">
                <a:latin typeface="+mj-lt"/>
              </a:rPr>
              <a:t>persistenti problemi legati alla percezione della malattia</a:t>
            </a:r>
            <a:r>
              <a:rPr lang="it-IT" sz="2400" dirty="0">
                <a:latin typeface="+mj-lt"/>
              </a:rPr>
              <a:t>. Inoltre, nella grande maggioranza dei casi, gli individui con disturbo fittizio (sia riguardante sé sia provocato ad altri) riferiscono sintomi somatici. </a:t>
            </a:r>
          </a:p>
          <a:p>
            <a:pPr>
              <a:buFont typeface="Arial" pitchFamily="34" charset="0"/>
              <a:buChar char="•"/>
            </a:pPr>
            <a:r>
              <a:rPr lang="it-IT" sz="2400" dirty="0">
                <a:latin typeface="+mj-lt"/>
              </a:rPr>
              <a:t> Il </a:t>
            </a:r>
            <a:r>
              <a:rPr lang="it-IT" sz="2400" b="1" dirty="0">
                <a:latin typeface="+mj-lt"/>
              </a:rPr>
              <a:t>disturbo da sintomi somatici e disturbi correlati con altra specificazione </a:t>
            </a:r>
            <a:r>
              <a:rPr lang="it-IT" sz="2400" dirty="0">
                <a:latin typeface="+mj-lt"/>
              </a:rPr>
              <a:t>e il </a:t>
            </a:r>
            <a:r>
              <a:rPr lang="it-IT" sz="2400" b="1" dirty="0">
                <a:latin typeface="+mj-lt"/>
              </a:rPr>
              <a:t>disturbo da sintomi somatici e disturbi correlati senza specificazione </a:t>
            </a:r>
            <a:r>
              <a:rPr lang="it-IT" sz="2400" dirty="0">
                <a:latin typeface="+mj-lt"/>
              </a:rPr>
              <a:t>comprendono condizioni nelle quali sono rispettati alcuni, ma non tutti, i criteri del disturbo da sintomi somatici e del disturbo da ansia di malattia.</a:t>
            </a:r>
          </a:p>
        </p:txBody>
      </p:sp>
      <p:sp>
        <p:nvSpPr>
          <p:cNvPr id="3" name="Titolo 2"/>
          <p:cNvSpPr>
            <a:spLocks noGrp="1"/>
          </p:cNvSpPr>
          <p:nvPr>
            <p:ph type="title"/>
          </p:nvPr>
        </p:nvSpPr>
        <p:spPr/>
        <p:txBody>
          <a:bodyPr/>
          <a:lstStyle/>
          <a:p>
            <a:r>
              <a:rPr sz="2200"/>
              <a:t>Descrizione generale dei disturbi</a:t>
            </a:r>
            <a:endParaRPr lang="it-IT" sz="2200" dirty="0"/>
          </a:p>
        </p:txBody>
      </p:sp>
    </p:spTree>
    <p:extLst>
      <p:ext uri="{BB962C8B-B14F-4D97-AF65-F5344CB8AC3E}">
        <p14:creationId xmlns:p14="http://schemas.microsoft.com/office/powerpoint/2010/main" val="13863116"/>
      </p:ext>
    </p:extLst>
  </p:cSld>
  <p:clrMapOvr>
    <a:masterClrMapping/>
  </p:clrMapOvr>
</p:sld>
</file>

<file path=ppt/slides/slide17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1785927"/>
            <a:ext cx="7772400" cy="18145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sz="4600" dirty="0"/>
              <a:t>DISTURBO DA SINTOMI SOMATICI  </a:t>
            </a:r>
            <a:endParaRPr sz="4600" dirty="0"/>
          </a:p>
        </p:txBody>
      </p:sp>
      <p:sp>
        <p:nvSpPr>
          <p:cNvPr id="8" name="Sottotitolo 7"/>
          <p:cNvSpPr>
            <a:spLocks noGrp="1"/>
          </p:cNvSpPr>
          <p:nvPr>
            <p:ph type="subTitle" idx="1"/>
          </p:nvPr>
        </p:nvSpPr>
        <p:spPr/>
        <p:txBody>
          <a:bodyPr/>
          <a:lstStyle/>
          <a:p>
            <a:pPr eaLnBrk="1" hangingPunct="1">
              <a:defRPr/>
            </a:pPr>
            <a:r>
              <a:rPr lang="it-IT" dirty="0"/>
              <a:t>LEZIONE 68 -2</a:t>
            </a:r>
          </a:p>
        </p:txBody>
      </p:sp>
    </p:spTree>
    <p:extLst>
      <p:ext uri="{BB962C8B-B14F-4D97-AF65-F5344CB8AC3E}">
        <p14:creationId xmlns:p14="http://schemas.microsoft.com/office/powerpoint/2010/main" val="3728768850"/>
      </p:ext>
    </p:extLst>
  </p:cSld>
  <p:clrMapOvr>
    <a:masterClrMapping/>
  </p:clrMapOvr>
</p:sld>
</file>

<file path=ppt/slides/slide17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57364"/>
            <a:ext cx="8401080" cy="4268799"/>
          </a:xfrm>
        </p:spPr>
        <p:txBody>
          <a:bodyPr>
            <a:normAutofit lnSpcReduction="10000"/>
          </a:bodyPr>
          <a:lstStyle/>
          <a:p>
            <a:r>
              <a:rPr lang="it-IT" sz="2200" b="1" dirty="0">
                <a:latin typeface="+mj-lt"/>
              </a:rPr>
              <a:t>A</a:t>
            </a:r>
            <a:r>
              <a:rPr lang="it-IT" sz="2200" dirty="0">
                <a:latin typeface="+mj-lt"/>
              </a:rPr>
              <a:t>. Uno o più sintomi somatici che procurano disagio o portano ad alterazioni significative della vita quotidiana.</a:t>
            </a:r>
          </a:p>
          <a:p>
            <a:r>
              <a:rPr lang="it-IT" sz="2200" b="1" dirty="0">
                <a:latin typeface="+mj-lt"/>
              </a:rPr>
              <a:t>B</a:t>
            </a:r>
            <a:r>
              <a:rPr lang="it-IT" sz="2200" dirty="0">
                <a:latin typeface="+mj-lt"/>
              </a:rPr>
              <a:t>. Pensieri, sentimenti o comportamenti eccessivi correlati ai sintomi somatici o associati a preoccupazioni relative alla salute, come indicato da almeno uno dei seguenti criteri:</a:t>
            </a:r>
          </a:p>
          <a:p>
            <a:r>
              <a:rPr lang="it-IT" sz="2200" b="1" dirty="0">
                <a:latin typeface="+mj-lt"/>
              </a:rPr>
              <a:t>1</a:t>
            </a:r>
            <a:r>
              <a:rPr lang="it-IT" sz="2200" dirty="0">
                <a:latin typeface="+mj-lt"/>
              </a:rPr>
              <a:t>. Pensieri sproporzionati e persistenti circa la gravità dei propri sintomi.</a:t>
            </a:r>
          </a:p>
          <a:p>
            <a:r>
              <a:rPr lang="it-IT" sz="2200" b="1" dirty="0">
                <a:latin typeface="+mj-lt"/>
              </a:rPr>
              <a:t>2</a:t>
            </a:r>
            <a:r>
              <a:rPr lang="it-IT" sz="2200" dirty="0">
                <a:latin typeface="+mj-lt"/>
              </a:rPr>
              <a:t>. Livello costantemente elevato di ansia per la salute o per i sintomi.</a:t>
            </a:r>
          </a:p>
          <a:p>
            <a:r>
              <a:rPr lang="it-IT" sz="2200" b="1" dirty="0">
                <a:latin typeface="+mj-lt"/>
              </a:rPr>
              <a:t>3</a:t>
            </a:r>
            <a:r>
              <a:rPr lang="it-IT" sz="2200" dirty="0">
                <a:latin typeface="+mj-lt"/>
              </a:rPr>
              <a:t>. Tempo ed energie eccessivi dedicati a questi sintomi o a preoccupazioni riguardanti la salute.</a:t>
            </a:r>
          </a:p>
          <a:p>
            <a:r>
              <a:rPr lang="it-IT" sz="2200" b="1" dirty="0">
                <a:latin typeface="+mj-lt"/>
              </a:rPr>
              <a:t>C</a:t>
            </a:r>
            <a:r>
              <a:rPr lang="it-IT" sz="2200" dirty="0">
                <a:latin typeface="+mj-lt"/>
              </a:rPr>
              <a:t>. Sebbene possa non essere continuativamente presente alcuno dei sintomi, la condi-zione di essere sintomatici è persistente (tipicamente da più di 6 mesi).</a:t>
            </a:r>
          </a:p>
          <a:p>
            <a:endParaRPr lang="it-IT" dirty="0"/>
          </a:p>
          <a:p>
            <a:endParaRPr lang="it-IT" dirty="0"/>
          </a:p>
          <a:p>
            <a:endParaRPr lang="it-IT" dirty="0"/>
          </a:p>
        </p:txBody>
      </p:sp>
      <p:sp>
        <p:nvSpPr>
          <p:cNvPr id="3" name="Titolo 2"/>
          <p:cNvSpPr>
            <a:spLocks noGrp="1"/>
          </p:cNvSpPr>
          <p:nvPr>
            <p:ph type="title"/>
          </p:nvPr>
        </p:nvSpPr>
        <p:spPr/>
        <p:txBody>
          <a:bodyPr/>
          <a:lstStyle/>
          <a:p>
            <a:r>
              <a:rPr sz="2200"/>
              <a:t>Criteri diagnostici </a:t>
            </a:r>
            <a:endParaRPr lang="it-IT" sz="2200" dirty="0"/>
          </a:p>
        </p:txBody>
      </p:sp>
    </p:spTree>
    <p:extLst>
      <p:ext uri="{BB962C8B-B14F-4D97-AF65-F5344CB8AC3E}">
        <p14:creationId xmlns:p14="http://schemas.microsoft.com/office/powerpoint/2010/main" val="2575400873"/>
      </p:ext>
    </p:extLst>
  </p:cSld>
  <p:clrMapOvr>
    <a:masterClrMapping/>
  </p:clrMapOvr>
</p:sld>
</file>

<file path=ppt/slides/slide17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00034" y="1714488"/>
            <a:ext cx="8229600" cy="4268799"/>
          </a:xfrm>
        </p:spPr>
        <p:txBody>
          <a:bodyPr/>
          <a:lstStyle/>
          <a:p>
            <a:r>
              <a:rPr lang="it-IT" sz="2500" i="1" dirty="0">
                <a:latin typeface="+mj-lt"/>
              </a:rPr>
              <a:t>Specificare se</a:t>
            </a:r>
            <a:r>
              <a:rPr lang="it-IT" sz="2500" dirty="0">
                <a:latin typeface="+mj-lt"/>
              </a:rPr>
              <a:t>:</a:t>
            </a:r>
          </a:p>
          <a:p>
            <a:r>
              <a:rPr lang="it-IT" sz="2500" b="1" dirty="0">
                <a:latin typeface="+mj-lt"/>
              </a:rPr>
              <a:t>Con dolore predominante</a:t>
            </a:r>
            <a:r>
              <a:rPr lang="it-IT" sz="2500" dirty="0">
                <a:latin typeface="+mj-lt"/>
              </a:rPr>
              <a:t>: Questo </a:t>
            </a:r>
            <a:r>
              <a:rPr lang="it-IT" sz="2500" dirty="0" err="1">
                <a:latin typeface="+mj-lt"/>
              </a:rPr>
              <a:t>specificatore</a:t>
            </a:r>
            <a:r>
              <a:rPr lang="it-IT" sz="2500" dirty="0">
                <a:latin typeface="+mj-lt"/>
              </a:rPr>
              <a:t> riguarda gli individui con sintomi somatici rappresentati prevalentemente dal dolore.</a:t>
            </a:r>
          </a:p>
          <a:p>
            <a:endParaRPr lang="it-IT" sz="2500" dirty="0">
              <a:latin typeface="+mj-lt"/>
            </a:endParaRPr>
          </a:p>
          <a:p>
            <a:r>
              <a:rPr lang="it-IT" sz="2500" i="1" dirty="0">
                <a:latin typeface="+mj-lt"/>
              </a:rPr>
              <a:t>Specificare se</a:t>
            </a:r>
            <a:r>
              <a:rPr lang="it-IT" sz="2500" dirty="0">
                <a:latin typeface="+mj-lt"/>
              </a:rPr>
              <a:t>:</a:t>
            </a:r>
          </a:p>
          <a:p>
            <a:r>
              <a:rPr lang="it-IT" sz="2500" b="1" dirty="0">
                <a:latin typeface="+mj-lt"/>
              </a:rPr>
              <a:t>Persistente</a:t>
            </a:r>
            <a:r>
              <a:rPr lang="it-IT" sz="2500" dirty="0">
                <a:latin typeface="+mj-lt"/>
              </a:rPr>
              <a:t>: Un decorso persistente è caratterizzato da sintomi gravi, marcata compromissione e lunga durata (più di 6 mesi).</a:t>
            </a:r>
          </a:p>
          <a:p>
            <a:endParaRPr lang="it-IT" sz="2400" dirty="0">
              <a:latin typeface="+mj-lt"/>
            </a:endParaRPr>
          </a:p>
        </p:txBody>
      </p:sp>
      <p:sp>
        <p:nvSpPr>
          <p:cNvPr id="3" name="Titolo 2"/>
          <p:cNvSpPr>
            <a:spLocks noGrp="1"/>
          </p:cNvSpPr>
          <p:nvPr>
            <p:ph type="title"/>
          </p:nvPr>
        </p:nvSpPr>
        <p:spPr>
          <a:xfrm>
            <a:off x="428596" y="1428736"/>
            <a:ext cx="8258204" cy="285752"/>
          </a:xfrm>
        </p:spPr>
        <p:txBody>
          <a:bodyPr>
            <a:normAutofit fontScale="90000"/>
          </a:bodyPr>
          <a:lstStyle/>
          <a:p>
            <a:r>
              <a:rPr sz="2200"/>
              <a:t>Criteri diagnostici </a:t>
            </a:r>
            <a:endParaRPr lang="it-IT" sz="2200" dirty="0"/>
          </a:p>
        </p:txBody>
      </p:sp>
    </p:spTree>
    <p:extLst>
      <p:ext uri="{BB962C8B-B14F-4D97-AF65-F5344CB8AC3E}">
        <p14:creationId xmlns:p14="http://schemas.microsoft.com/office/powerpoint/2010/main" val="2688458951"/>
      </p:ext>
    </p:extLst>
  </p:cSld>
  <p:clrMapOvr>
    <a:masterClrMapping/>
  </p:clrMapOvr>
</p:sld>
</file>

<file path=ppt/slides/slide17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500" i="1" dirty="0">
                <a:latin typeface="+mj-lt"/>
              </a:rPr>
              <a:t>Specificare</a:t>
            </a:r>
            <a:r>
              <a:rPr lang="it-IT" sz="2500" dirty="0">
                <a:latin typeface="+mj-lt"/>
              </a:rPr>
              <a:t> </a:t>
            </a:r>
            <a:r>
              <a:rPr lang="it-IT" sz="2500" b="1" dirty="0">
                <a:latin typeface="+mj-lt"/>
              </a:rPr>
              <a:t>la gravità attuale</a:t>
            </a:r>
            <a:r>
              <a:rPr lang="it-IT" sz="2500" dirty="0">
                <a:latin typeface="+mj-lt"/>
              </a:rPr>
              <a:t>:</a:t>
            </a:r>
          </a:p>
          <a:p>
            <a:r>
              <a:rPr lang="it-IT" sz="2500" b="1" dirty="0">
                <a:latin typeface="+mj-lt"/>
              </a:rPr>
              <a:t>Lieve</a:t>
            </a:r>
            <a:r>
              <a:rPr lang="it-IT" sz="2500" dirty="0">
                <a:latin typeface="+mj-lt"/>
              </a:rPr>
              <a:t>: È soddisfatto solo uno dei sintomi specificati nel Criterio B.</a:t>
            </a:r>
          </a:p>
          <a:p>
            <a:r>
              <a:rPr lang="it-IT" sz="2500" b="1" dirty="0">
                <a:latin typeface="+mj-lt"/>
              </a:rPr>
              <a:t>Moderata</a:t>
            </a:r>
            <a:r>
              <a:rPr lang="it-IT" sz="2500" dirty="0">
                <a:latin typeface="+mj-lt"/>
              </a:rPr>
              <a:t>: Sono soddisfatti due o più dei sintomi specificati nel Criterio B.</a:t>
            </a:r>
          </a:p>
          <a:p>
            <a:r>
              <a:rPr lang="it-IT" sz="2500" b="1" dirty="0">
                <a:latin typeface="+mj-lt"/>
              </a:rPr>
              <a:t>Grave</a:t>
            </a:r>
            <a:r>
              <a:rPr lang="it-IT" sz="2500" dirty="0">
                <a:latin typeface="+mj-lt"/>
              </a:rPr>
              <a:t>: Sono soddisfatti due o più dei sintomi specificati nel Criterio B, oltre ai quali ci sono molteplici sintomi fisici (o un sintomo fisico molto grave).</a:t>
            </a:r>
          </a:p>
          <a:p>
            <a:endParaRPr lang="it-IT" sz="2400" dirty="0">
              <a:latin typeface="+mj-lt"/>
            </a:endParaRPr>
          </a:p>
        </p:txBody>
      </p:sp>
      <p:sp>
        <p:nvSpPr>
          <p:cNvPr id="3" name="Titolo 2"/>
          <p:cNvSpPr>
            <a:spLocks noGrp="1"/>
          </p:cNvSpPr>
          <p:nvPr>
            <p:ph type="title"/>
          </p:nvPr>
        </p:nvSpPr>
        <p:spPr/>
        <p:txBody>
          <a:bodyPr/>
          <a:lstStyle/>
          <a:p>
            <a:r>
              <a:rPr sz="2200"/>
              <a:t>Criteri diagnostici </a:t>
            </a:r>
            <a:endParaRPr lang="it-IT" sz="2200" dirty="0"/>
          </a:p>
        </p:txBody>
      </p:sp>
    </p:spTree>
    <p:extLst>
      <p:ext uri="{BB962C8B-B14F-4D97-AF65-F5344CB8AC3E}">
        <p14:creationId xmlns:p14="http://schemas.microsoft.com/office/powerpoint/2010/main" val="2508098042"/>
      </p:ext>
    </p:extLst>
  </p:cSld>
  <p:clrMapOvr>
    <a:masterClrMapping/>
  </p:clrMapOvr>
</p:sld>
</file>

<file path=ppt/slides/slide17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500" dirty="0">
                <a:latin typeface="+mj-lt"/>
              </a:rPr>
              <a:t> Molti individui con disturbo da sintomi somatici presentano contemporaneamente </a:t>
            </a:r>
            <a:r>
              <a:rPr lang="it-IT" sz="2500" b="1" dirty="0">
                <a:latin typeface="+mj-lt"/>
              </a:rPr>
              <a:t>molteplici sintomi </a:t>
            </a:r>
            <a:r>
              <a:rPr lang="it-IT" sz="2500" dirty="0">
                <a:latin typeface="+mj-lt"/>
              </a:rPr>
              <a:t>somatici, che procurano disagio o alterazioni significative della vita quotidiana, anche se a volte è presente un solo sintomo grave, più comunemente il dolore. </a:t>
            </a:r>
          </a:p>
          <a:p>
            <a:pPr>
              <a:buFont typeface="Arial" pitchFamily="34" charset="0"/>
              <a:buChar char="•"/>
            </a:pPr>
            <a:endParaRPr lang="it-IT" sz="2500" dirty="0">
              <a:latin typeface="+mj-lt"/>
            </a:endParaRPr>
          </a:p>
          <a:p>
            <a:pPr>
              <a:buFont typeface="Arial" pitchFamily="34" charset="0"/>
              <a:buChar char="•"/>
            </a:pPr>
            <a:r>
              <a:rPr lang="it-IT" sz="2500" dirty="0">
                <a:latin typeface="+mj-lt"/>
              </a:rPr>
              <a:t> I sintomi possono essere </a:t>
            </a:r>
            <a:r>
              <a:rPr lang="it-IT" sz="2500" b="1" dirty="0">
                <a:latin typeface="+mj-lt"/>
              </a:rPr>
              <a:t>specifici</a:t>
            </a:r>
            <a:r>
              <a:rPr lang="it-IT" sz="2500" dirty="0">
                <a:latin typeface="+mj-lt"/>
              </a:rPr>
              <a:t> (es., un dolore localizzato) o</a:t>
            </a:r>
            <a:r>
              <a:rPr lang="it-IT" sz="2500" b="1" dirty="0">
                <a:latin typeface="+mj-lt"/>
              </a:rPr>
              <a:t> relativamente aspecifici</a:t>
            </a:r>
            <a:r>
              <a:rPr lang="it-IT" sz="2500" dirty="0">
                <a:latin typeface="+mj-lt"/>
              </a:rPr>
              <a:t> (es., spossatezza). </a:t>
            </a:r>
          </a:p>
        </p:txBody>
      </p:sp>
      <p:sp>
        <p:nvSpPr>
          <p:cNvPr id="3" name="Titolo 2"/>
          <p:cNvSpPr>
            <a:spLocks noGrp="1"/>
          </p:cNvSpPr>
          <p:nvPr>
            <p:ph type="title"/>
          </p:nvPr>
        </p:nvSpPr>
        <p:spPr/>
        <p:txBody>
          <a:bodyPr/>
          <a:lstStyle/>
          <a:p>
            <a:r>
              <a:rPr sz="2200"/>
              <a:t>Caratteristiche diagnostiche</a:t>
            </a:r>
            <a:endParaRPr lang="it-IT" sz="2200" dirty="0"/>
          </a:p>
        </p:txBody>
      </p:sp>
    </p:spTree>
    <p:extLst>
      <p:ext uri="{BB962C8B-B14F-4D97-AF65-F5344CB8AC3E}">
        <p14:creationId xmlns:p14="http://schemas.microsoft.com/office/powerpoint/2010/main" val="663546020"/>
      </p:ext>
    </p:extLst>
  </p:cSld>
  <p:clrMapOvr>
    <a:masterClrMapping/>
  </p:clrMapOvr>
</p:sld>
</file>

<file path=ppt/slides/slide17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I sintomi possono essere o meno associati a un’altra condizione medica. </a:t>
            </a:r>
          </a:p>
          <a:p>
            <a:endParaRPr lang="it-IT" sz="2600" dirty="0">
              <a:latin typeface="+mj-lt"/>
            </a:endParaRPr>
          </a:p>
          <a:p>
            <a:pPr>
              <a:buFont typeface="Arial" pitchFamily="34" charset="0"/>
              <a:buChar char="•"/>
            </a:pPr>
            <a:r>
              <a:rPr lang="it-IT" sz="2600" dirty="0">
                <a:latin typeface="+mj-lt"/>
              </a:rPr>
              <a:t> La diagnosi di disturbo da sintomi somatici e quella di una </a:t>
            </a:r>
            <a:r>
              <a:rPr lang="it-IT" sz="2600" b="1" dirty="0">
                <a:latin typeface="+mj-lt"/>
              </a:rPr>
              <a:t>concomitante malattia organica </a:t>
            </a:r>
            <a:r>
              <a:rPr lang="it-IT" sz="2600" dirty="0">
                <a:latin typeface="+mj-lt"/>
              </a:rPr>
              <a:t>non si escludono quindi a vicenda e spesso si verificano insieme. </a:t>
            </a:r>
          </a:p>
        </p:txBody>
      </p:sp>
      <p:sp>
        <p:nvSpPr>
          <p:cNvPr id="3" name="Titolo 2"/>
          <p:cNvSpPr>
            <a:spLocks noGrp="1"/>
          </p:cNvSpPr>
          <p:nvPr>
            <p:ph type="title"/>
          </p:nvPr>
        </p:nvSpPr>
        <p:spPr/>
        <p:txBody>
          <a:bodyPr/>
          <a:lstStyle/>
          <a:p>
            <a:r>
              <a:rPr sz="2200"/>
              <a:t>Caratteristiche diagnostiche</a:t>
            </a:r>
            <a:endParaRPr lang="it-IT" sz="2200" dirty="0"/>
          </a:p>
        </p:txBody>
      </p:sp>
    </p:spTree>
    <p:extLst>
      <p:ext uri="{BB962C8B-B14F-4D97-AF65-F5344CB8AC3E}">
        <p14:creationId xmlns:p14="http://schemas.microsoft.com/office/powerpoint/2010/main" val="1338913923"/>
      </p:ext>
    </p:extLst>
  </p:cSld>
  <p:clrMapOvr>
    <a:masterClrMapping/>
  </p:clrMapOvr>
</p:sld>
</file>

<file path=ppt/slides/slide17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Se è presente un’altra condizione medica o vi è un rischio elevato di svilupparne una (es., un’importante familiarità), i pensieri, i sentimenti e i comportamenti associati a questa condizione sono eccessivi.</a:t>
            </a:r>
          </a:p>
          <a:p>
            <a:pPr>
              <a:buFont typeface="Arial" pitchFamily="34" charset="0"/>
              <a:buChar char="•"/>
            </a:pPr>
            <a:endParaRPr lang="it-IT" sz="2600" dirty="0">
              <a:latin typeface="+mj-lt"/>
            </a:endParaRPr>
          </a:p>
          <a:p>
            <a:pPr>
              <a:buFont typeface="Arial" pitchFamily="34" charset="0"/>
              <a:buChar char="•"/>
            </a:pPr>
            <a:r>
              <a:rPr lang="it-IT" sz="2600" dirty="0">
                <a:latin typeface="+mj-lt"/>
              </a:rPr>
              <a:t> Gli individui con disturbo da sintomi somatici tendono ad avere livelli molto elevati di </a:t>
            </a:r>
            <a:r>
              <a:rPr lang="it-IT" sz="2600" b="1" dirty="0">
                <a:latin typeface="+mj-lt"/>
              </a:rPr>
              <a:t>preoccupazione riguardante la malattia</a:t>
            </a:r>
            <a:r>
              <a:rPr lang="it-IT" sz="2600" dirty="0">
                <a:latin typeface="+mj-lt"/>
              </a:rPr>
              <a:t>. Essi valutano i propri sintomi fisici come ingiustificatamente minacciosi, dannosi o fastidiosi e spesso pensano il peggio riguardo alla propria salute. </a:t>
            </a:r>
          </a:p>
          <a:p>
            <a:endParaRPr lang="it-IT" dirty="0"/>
          </a:p>
        </p:txBody>
      </p:sp>
      <p:sp>
        <p:nvSpPr>
          <p:cNvPr id="3" name="Titolo 2"/>
          <p:cNvSpPr>
            <a:spLocks noGrp="1"/>
          </p:cNvSpPr>
          <p:nvPr>
            <p:ph type="title"/>
          </p:nvPr>
        </p:nvSpPr>
        <p:spPr/>
        <p:txBody>
          <a:bodyPr/>
          <a:lstStyle/>
          <a:p>
            <a:r>
              <a:rPr sz="2200"/>
              <a:t>Caratteristiche diagnostiche</a:t>
            </a:r>
            <a:endParaRPr lang="it-IT" sz="2200" dirty="0"/>
          </a:p>
        </p:txBody>
      </p:sp>
    </p:spTree>
    <p:extLst>
      <p:ext uri="{BB962C8B-B14F-4D97-AF65-F5344CB8AC3E}">
        <p14:creationId xmlns:p14="http://schemas.microsoft.com/office/powerpoint/2010/main" val="2498230295"/>
      </p:ext>
    </p:extLst>
  </p:cSld>
  <p:clrMapOvr>
    <a:masterClrMapping/>
  </p:clrMapOvr>
</p:sld>
</file>

<file path=ppt/slides/slide17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28596" y="1714488"/>
            <a:ext cx="8229600" cy="4268799"/>
          </a:xfrm>
        </p:spPr>
        <p:txBody>
          <a:bodyPr>
            <a:normAutofit lnSpcReduction="10000"/>
          </a:bodyPr>
          <a:lstStyle/>
          <a:p>
            <a:pPr>
              <a:buFont typeface="Arial" pitchFamily="34" charset="0"/>
              <a:buChar char="•"/>
            </a:pPr>
            <a:r>
              <a:rPr lang="it-IT" sz="2600" dirty="0">
                <a:latin typeface="+mj-lt"/>
              </a:rPr>
              <a:t> Negli individui con disturbo da sintomi somatici vi è spesso un </a:t>
            </a:r>
            <a:r>
              <a:rPr lang="it-IT" sz="2600" b="1" dirty="0">
                <a:latin typeface="+mj-lt"/>
              </a:rPr>
              <a:t>elevato utilizzo di cure mediche</a:t>
            </a:r>
            <a:r>
              <a:rPr lang="it-IT" sz="2600" dirty="0">
                <a:latin typeface="+mj-lt"/>
              </a:rPr>
              <a:t>, che di rado allevia le preoccupazioni dell’individuo. Perciò, il paziente può recarsi da vari medici per curare gli stessi sintomi. </a:t>
            </a:r>
          </a:p>
          <a:p>
            <a:pPr>
              <a:buFont typeface="Arial" pitchFamily="34" charset="0"/>
              <a:buChar char="•"/>
            </a:pPr>
            <a:r>
              <a:rPr lang="it-IT" sz="2600" dirty="0">
                <a:latin typeface="+mj-lt"/>
              </a:rPr>
              <a:t> Alcuni individui con questo disturbo sembrano insolitamente </a:t>
            </a:r>
            <a:r>
              <a:rPr lang="it-IT" sz="2600" b="1" dirty="0">
                <a:latin typeface="+mj-lt"/>
              </a:rPr>
              <a:t>sensibili agli effetti collaterali dei farmaci</a:t>
            </a:r>
            <a:r>
              <a:rPr lang="it-IT" sz="2600" dirty="0">
                <a:latin typeface="+mj-lt"/>
              </a:rPr>
              <a:t>. </a:t>
            </a:r>
          </a:p>
          <a:p>
            <a:pPr>
              <a:buFont typeface="Arial" pitchFamily="34" charset="0"/>
              <a:buChar char="•"/>
            </a:pPr>
            <a:r>
              <a:rPr lang="it-IT" sz="2600" dirty="0">
                <a:latin typeface="+mj-lt"/>
              </a:rPr>
              <a:t> Alcuni pazienti con disturbo da sintomi somatici sono </a:t>
            </a:r>
            <a:r>
              <a:rPr lang="it-IT" sz="2600" b="1" dirty="0">
                <a:latin typeface="+mj-lt"/>
              </a:rPr>
              <a:t>insoddisfatti delle visite mediche e dei trattamenti ricevuti </a:t>
            </a:r>
            <a:r>
              <a:rPr lang="it-IT" sz="2600" dirty="0">
                <a:latin typeface="+mj-lt"/>
              </a:rPr>
              <a:t>e li ritengono inadeguati.</a:t>
            </a:r>
          </a:p>
          <a:p>
            <a:r>
              <a:rPr lang="it-IT" sz="2500" dirty="0">
                <a:latin typeface="+mj-lt"/>
              </a:rPr>
              <a:t> </a:t>
            </a:r>
          </a:p>
          <a:p>
            <a:endParaRPr lang="it-IT" dirty="0"/>
          </a:p>
          <a:p>
            <a:endParaRPr lang="it-IT" dirty="0"/>
          </a:p>
          <a:p>
            <a:endParaRPr lang="it-IT" dirty="0"/>
          </a:p>
        </p:txBody>
      </p:sp>
      <p:sp>
        <p:nvSpPr>
          <p:cNvPr id="3" name="Titolo 2"/>
          <p:cNvSpPr>
            <a:spLocks noGrp="1"/>
          </p:cNvSpPr>
          <p:nvPr>
            <p:ph type="title"/>
          </p:nvPr>
        </p:nvSpPr>
        <p:spPr/>
        <p:txBody>
          <a:bodyPr/>
          <a:lstStyle/>
          <a:p>
            <a:r>
              <a:rPr sz="2200"/>
              <a:t>Caratteristiche diagnostiche</a:t>
            </a:r>
            <a:endParaRPr lang="it-IT" sz="2200" dirty="0"/>
          </a:p>
        </p:txBody>
      </p:sp>
    </p:spTree>
    <p:extLst>
      <p:ext uri="{BB962C8B-B14F-4D97-AF65-F5344CB8AC3E}">
        <p14:creationId xmlns:p14="http://schemas.microsoft.com/office/powerpoint/2010/main" val="220710230"/>
      </p:ext>
    </p:extLst>
  </p:cSld>
  <p:clrMapOvr>
    <a:masterClrMapping/>
  </p:clrMapOvr>
</p:sld>
</file>

<file path=ppt/slides/slide17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800" dirty="0">
                <a:latin typeface="+mj-lt"/>
              </a:rPr>
              <a:t> Le </a:t>
            </a:r>
            <a:r>
              <a:rPr lang="it-IT" sz="2800" b="1" dirty="0">
                <a:latin typeface="+mj-lt"/>
              </a:rPr>
              <a:t>caratteristiche cognitive </a:t>
            </a:r>
            <a:r>
              <a:rPr lang="it-IT" sz="2800" dirty="0">
                <a:latin typeface="+mj-lt"/>
              </a:rPr>
              <a:t>associate comprendono:</a:t>
            </a:r>
          </a:p>
          <a:p>
            <a:pPr>
              <a:buFontTx/>
              <a:buChar char="-"/>
            </a:pPr>
            <a:r>
              <a:rPr lang="it-IT" sz="2800" dirty="0">
                <a:latin typeface="+mj-lt"/>
              </a:rPr>
              <a:t> l’attenzione focalizzata sui sintomi somatici,</a:t>
            </a:r>
          </a:p>
          <a:p>
            <a:pPr>
              <a:buFontTx/>
              <a:buChar char="-"/>
            </a:pPr>
            <a:r>
              <a:rPr lang="it-IT" sz="2800" dirty="0">
                <a:latin typeface="+mj-lt"/>
              </a:rPr>
              <a:t> l’attribuzione di normali sensazioni fisiche a una malattia organica (eventualmente con interpretazioni catastrofiche),</a:t>
            </a:r>
          </a:p>
          <a:p>
            <a:pPr>
              <a:buFontTx/>
              <a:buChar char="-"/>
            </a:pPr>
            <a:r>
              <a:rPr lang="it-IT" sz="2800" dirty="0">
                <a:latin typeface="+mj-lt"/>
              </a:rPr>
              <a:t> la paura di essere malati e il timore che qualsiasi attività fisica possa essere nociva per il corpo. </a:t>
            </a:r>
          </a:p>
          <a:p>
            <a:pPr>
              <a:buFontTx/>
              <a:buChar char="-"/>
            </a:pPr>
            <a:endParaRPr lang="it-IT" dirty="0"/>
          </a:p>
        </p:txBody>
      </p:sp>
      <p:sp>
        <p:nvSpPr>
          <p:cNvPr id="3" name="Titolo 2"/>
          <p:cNvSpPr>
            <a:spLocks noGrp="1"/>
          </p:cNvSpPr>
          <p:nvPr>
            <p:ph type="title"/>
          </p:nvPr>
        </p:nvSpPr>
        <p:spPr/>
        <p:txBody>
          <a:bodyPr>
            <a:normAutofit fontScale="90000"/>
          </a:bodyPr>
          <a:lstStyle/>
          <a:p>
            <a:br>
              <a:rPr/>
            </a:br>
            <a:br>
              <a:rPr/>
            </a:br>
            <a:br>
              <a:rPr/>
            </a:br>
            <a:r>
              <a:rPr sz="2200"/>
              <a:t>Caratteristiche associate a supporto della diagnosi</a:t>
            </a:r>
            <a:endParaRPr lang="it-IT" sz="2200" dirty="0"/>
          </a:p>
        </p:txBody>
      </p:sp>
    </p:spTree>
    <p:extLst>
      <p:ext uri="{BB962C8B-B14F-4D97-AF65-F5344CB8AC3E}">
        <p14:creationId xmlns:p14="http://schemas.microsoft.com/office/powerpoint/2010/main" val="3131283639"/>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en-US" dirty="0" err="1"/>
              <a:t>Tutte</a:t>
            </a:r>
            <a:r>
              <a:rPr lang="en-US" dirty="0"/>
              <a:t> </a:t>
            </a:r>
            <a:r>
              <a:rPr lang="en-US" dirty="0" err="1"/>
              <a:t>queste</a:t>
            </a:r>
            <a:r>
              <a:rPr lang="en-US" dirty="0"/>
              <a:t> </a:t>
            </a:r>
            <a:r>
              <a:rPr lang="en-US" dirty="0" err="1"/>
              <a:t>difficoltà</a:t>
            </a:r>
            <a:r>
              <a:rPr lang="en-US" dirty="0"/>
              <a:t>  </a:t>
            </a:r>
            <a:r>
              <a:rPr lang="en-US" dirty="0" err="1"/>
              <a:t>devono</a:t>
            </a:r>
            <a:r>
              <a:rPr lang="en-US" dirty="0"/>
              <a:t> </a:t>
            </a:r>
            <a:r>
              <a:rPr lang="en-US" dirty="0" err="1"/>
              <a:t>essere</a:t>
            </a:r>
            <a:r>
              <a:rPr lang="en-US" dirty="0"/>
              <a:t> </a:t>
            </a:r>
            <a:r>
              <a:rPr lang="en-US" dirty="0" err="1"/>
              <a:t>valutate</a:t>
            </a:r>
            <a:r>
              <a:rPr lang="en-US" dirty="0"/>
              <a:t> e </a:t>
            </a:r>
            <a:r>
              <a:rPr lang="en-US" dirty="0" err="1"/>
              <a:t>codificate</a:t>
            </a:r>
            <a:r>
              <a:rPr lang="en-US" dirty="0"/>
              <a:t> </a:t>
            </a:r>
            <a:r>
              <a:rPr lang="en-US" dirty="0" err="1"/>
              <a:t>separatamente</a:t>
            </a:r>
            <a:r>
              <a:rPr lang="en-US" dirty="0"/>
              <a:t>.  </a:t>
            </a:r>
          </a:p>
          <a:p>
            <a:r>
              <a:rPr lang="en-US" dirty="0" err="1"/>
              <a:t>Esistono</a:t>
            </a:r>
            <a:r>
              <a:rPr lang="en-US" dirty="0"/>
              <a:t> test </a:t>
            </a:r>
            <a:r>
              <a:rPr lang="en-US" dirty="0" err="1"/>
              <a:t>specifici</a:t>
            </a:r>
            <a:r>
              <a:rPr lang="en-US" dirty="0"/>
              <a:t> per la </a:t>
            </a:r>
            <a:r>
              <a:rPr lang="en-US" dirty="0" err="1"/>
              <a:t>valutazione</a:t>
            </a:r>
            <a:r>
              <a:rPr lang="en-US" dirty="0"/>
              <a:t> </a:t>
            </a:r>
            <a:r>
              <a:rPr lang="en-US" dirty="0" err="1"/>
              <a:t>della</a:t>
            </a:r>
            <a:r>
              <a:rPr lang="en-US" dirty="0"/>
              <a:t> </a:t>
            </a:r>
            <a:r>
              <a:rPr lang="en-US" dirty="0" err="1"/>
              <a:t>efficienza</a:t>
            </a:r>
            <a:r>
              <a:rPr lang="en-US" dirty="0"/>
              <a:t> di </a:t>
            </a:r>
            <a:r>
              <a:rPr lang="en-US" dirty="0" err="1"/>
              <a:t>ognuna</a:t>
            </a:r>
            <a:r>
              <a:rPr lang="en-US" dirty="0"/>
              <a:t> di </a:t>
            </a:r>
            <a:r>
              <a:rPr lang="en-US" dirty="0" err="1"/>
              <a:t>queste</a:t>
            </a:r>
            <a:r>
              <a:rPr lang="en-US" dirty="0"/>
              <a:t> </a:t>
            </a:r>
            <a:r>
              <a:rPr lang="en-US" dirty="0" err="1"/>
              <a:t>capacità</a:t>
            </a:r>
            <a:r>
              <a:rPr lang="en-US" dirty="0"/>
              <a:t>.</a:t>
            </a:r>
          </a:p>
          <a:p>
            <a:r>
              <a:rPr lang="en-US" dirty="0"/>
              <a:t>In Italia </a:t>
            </a:r>
            <a:r>
              <a:rPr lang="en-US" dirty="0" err="1"/>
              <a:t>si</a:t>
            </a:r>
            <a:r>
              <a:rPr lang="en-US" dirty="0"/>
              <a:t> </a:t>
            </a:r>
            <a:r>
              <a:rPr lang="en-US" dirty="0" err="1"/>
              <a:t>usano</a:t>
            </a:r>
            <a:r>
              <a:rPr lang="en-US" dirty="0"/>
              <a:t> </a:t>
            </a:r>
            <a:r>
              <a:rPr lang="en-US" dirty="0" err="1"/>
              <a:t>spesso</a:t>
            </a:r>
            <a:r>
              <a:rPr lang="en-US" dirty="0"/>
              <a:t> i Test MT.</a:t>
            </a:r>
          </a:p>
          <a:p>
            <a:r>
              <a:rPr lang="en-US" dirty="0"/>
              <a:t>Prima di </a:t>
            </a:r>
            <a:r>
              <a:rPr lang="en-US" dirty="0" err="1"/>
              <a:t>valutare</a:t>
            </a:r>
            <a:r>
              <a:rPr lang="en-US" dirty="0"/>
              <a:t> la </a:t>
            </a:r>
            <a:r>
              <a:rPr lang="en-US" dirty="0" err="1"/>
              <a:t>presenza</a:t>
            </a:r>
            <a:r>
              <a:rPr lang="en-US" dirty="0"/>
              <a:t> di un </a:t>
            </a:r>
            <a:r>
              <a:rPr lang="en-US" dirty="0" err="1"/>
              <a:t>disturbo</a:t>
            </a:r>
            <a:r>
              <a:rPr lang="en-US" dirty="0"/>
              <a:t> </a:t>
            </a:r>
            <a:r>
              <a:rPr lang="en-US" dirty="0" err="1"/>
              <a:t>specifico</a:t>
            </a:r>
            <a:r>
              <a:rPr lang="en-US" dirty="0"/>
              <a:t> </a:t>
            </a:r>
            <a:r>
              <a:rPr lang="en-US" dirty="0" err="1"/>
              <a:t>dell’apprendimento</a:t>
            </a:r>
            <a:r>
              <a:rPr lang="en-US" dirty="0"/>
              <a:t> </a:t>
            </a:r>
            <a:r>
              <a:rPr lang="en-US" dirty="0" err="1"/>
              <a:t>occorre</a:t>
            </a:r>
            <a:r>
              <a:rPr lang="en-US" dirty="0"/>
              <a:t> </a:t>
            </a:r>
            <a:r>
              <a:rPr lang="en-US" dirty="0" err="1"/>
              <a:t>però</a:t>
            </a:r>
            <a:r>
              <a:rPr lang="en-US" dirty="0"/>
              <a:t> </a:t>
            </a:r>
            <a:r>
              <a:rPr lang="en-US" dirty="0" err="1"/>
              <a:t>essere</a:t>
            </a:r>
            <a:r>
              <a:rPr lang="en-US" dirty="0"/>
              <a:t> </a:t>
            </a:r>
            <a:r>
              <a:rPr lang="en-US" dirty="0" err="1"/>
              <a:t>certi</a:t>
            </a:r>
            <a:r>
              <a:rPr lang="en-US" dirty="0"/>
              <a:t> </a:t>
            </a:r>
            <a:r>
              <a:rPr lang="en-US" dirty="0" err="1"/>
              <a:t>che</a:t>
            </a:r>
            <a:r>
              <a:rPr lang="en-US" dirty="0"/>
              <a:t> la persona non </a:t>
            </a:r>
            <a:r>
              <a:rPr lang="en-US" dirty="0" err="1"/>
              <a:t>abbia</a:t>
            </a:r>
            <a:r>
              <a:rPr lang="en-US" dirty="0"/>
              <a:t> deficit </a:t>
            </a:r>
            <a:r>
              <a:rPr lang="en-US" dirty="0" err="1"/>
              <a:t>intellettivi</a:t>
            </a:r>
            <a:r>
              <a:rPr lang="en-US" dirty="0"/>
              <a:t>, </a:t>
            </a:r>
            <a:r>
              <a:rPr lang="en-US" dirty="0" err="1"/>
              <a:t>pertanto</a:t>
            </a:r>
            <a:r>
              <a:rPr lang="en-US" dirty="0"/>
              <a:t> la </a:t>
            </a:r>
            <a:r>
              <a:rPr lang="en-US" dirty="0" err="1"/>
              <a:t>batteria</a:t>
            </a:r>
            <a:r>
              <a:rPr lang="en-US" dirty="0"/>
              <a:t> </a:t>
            </a:r>
            <a:r>
              <a:rPr lang="en-US" dirty="0" err="1"/>
              <a:t>dei</a:t>
            </a:r>
            <a:r>
              <a:rPr lang="en-US" dirty="0"/>
              <a:t> test è </a:t>
            </a:r>
            <a:r>
              <a:rPr lang="en-US" dirty="0" err="1"/>
              <a:t>generalmente</a:t>
            </a:r>
            <a:r>
              <a:rPr lang="en-US" dirty="0"/>
              <a:t> </a:t>
            </a:r>
            <a:r>
              <a:rPr lang="en-US" dirty="0" err="1"/>
              <a:t>preceduta</a:t>
            </a:r>
            <a:r>
              <a:rPr lang="en-US" dirty="0"/>
              <a:t> da </a:t>
            </a:r>
            <a:r>
              <a:rPr lang="en-US" dirty="0" err="1"/>
              <a:t>una</a:t>
            </a:r>
            <a:r>
              <a:rPr lang="en-US" dirty="0"/>
              <a:t> </a:t>
            </a:r>
            <a:r>
              <a:rPr lang="en-US" dirty="0" err="1"/>
              <a:t>valutazione</a:t>
            </a:r>
            <a:r>
              <a:rPr lang="en-US" dirty="0"/>
              <a:t> del QI.</a:t>
            </a:r>
            <a:endParaRPr lang="it-IT" dirty="0"/>
          </a:p>
        </p:txBody>
      </p:sp>
    </p:spTree>
    <p:extLst>
      <p:ext uri="{BB962C8B-B14F-4D97-AF65-F5344CB8AC3E}">
        <p14:creationId xmlns:p14="http://schemas.microsoft.com/office/powerpoint/2010/main" val="314526021"/>
      </p:ext>
    </p:extLst>
  </p:cSld>
  <p:clrMapOvr>
    <a:masterClrMapping/>
  </p:clrMapOvr>
</p:sld>
</file>

<file path=ppt/slides/slide17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b="1" dirty="0">
                <a:latin typeface="+mj-lt"/>
              </a:rPr>
              <a:t> </a:t>
            </a:r>
            <a:r>
              <a:rPr lang="it-IT" sz="2600" dirty="0">
                <a:latin typeface="+mj-lt"/>
              </a:rPr>
              <a:t>Le </a:t>
            </a:r>
            <a:r>
              <a:rPr lang="it-IT" sz="2600" b="1" dirty="0">
                <a:latin typeface="+mj-lt"/>
              </a:rPr>
              <a:t>caratteristiche comportamentali </a:t>
            </a:r>
            <a:r>
              <a:rPr lang="it-IT" sz="2600" dirty="0">
                <a:latin typeface="+mj-lt"/>
              </a:rPr>
              <a:t>associate includono:</a:t>
            </a:r>
          </a:p>
          <a:p>
            <a:pPr>
              <a:buFontTx/>
              <a:buChar char="-"/>
            </a:pPr>
            <a:r>
              <a:rPr lang="it-IT" sz="2600" dirty="0">
                <a:latin typeface="+mj-lt"/>
              </a:rPr>
              <a:t> il ripetuto controllo del corpo alla ricerca di anomalie,</a:t>
            </a:r>
          </a:p>
          <a:p>
            <a:pPr>
              <a:buFontTx/>
              <a:buChar char="-"/>
            </a:pPr>
            <a:r>
              <a:rPr lang="it-IT" sz="2600" dirty="0">
                <a:latin typeface="+mj-lt"/>
              </a:rPr>
              <a:t> la reiterata richiesta di aiuto e rassicurazione da parte del medico,</a:t>
            </a:r>
          </a:p>
          <a:p>
            <a:pPr>
              <a:buFontTx/>
              <a:buChar char="-"/>
            </a:pPr>
            <a:r>
              <a:rPr lang="it-IT" sz="2600" dirty="0">
                <a:latin typeface="+mj-lt"/>
              </a:rPr>
              <a:t> l’</a:t>
            </a:r>
            <a:r>
              <a:rPr lang="it-IT" sz="2600" dirty="0" err="1">
                <a:latin typeface="+mj-lt"/>
              </a:rPr>
              <a:t>evitamento</a:t>
            </a:r>
            <a:r>
              <a:rPr lang="it-IT" sz="2600" dirty="0">
                <a:latin typeface="+mj-lt"/>
              </a:rPr>
              <a:t> dell’attività fisica. </a:t>
            </a:r>
          </a:p>
          <a:p>
            <a:pPr>
              <a:buFont typeface="Arial" pitchFamily="34" charset="0"/>
              <a:buChar char="•"/>
            </a:pPr>
            <a:endParaRPr lang="it-IT" sz="2600" dirty="0">
              <a:latin typeface="+mj-lt"/>
            </a:endParaRPr>
          </a:p>
          <a:p>
            <a:endParaRPr lang="it-IT" dirty="0"/>
          </a:p>
        </p:txBody>
      </p:sp>
      <p:sp>
        <p:nvSpPr>
          <p:cNvPr id="3" name="Titolo 2"/>
          <p:cNvSpPr>
            <a:spLocks noGrp="1"/>
          </p:cNvSpPr>
          <p:nvPr>
            <p:ph type="title"/>
          </p:nvPr>
        </p:nvSpPr>
        <p:spPr/>
        <p:txBody>
          <a:bodyPr/>
          <a:lstStyle/>
          <a:p>
            <a:r>
              <a:rPr sz="2200"/>
              <a:t>Caratteristiche associate a supporto della diagnosi</a:t>
            </a:r>
            <a:endParaRPr lang="it-IT" sz="2200" dirty="0"/>
          </a:p>
        </p:txBody>
      </p:sp>
    </p:spTree>
    <p:extLst>
      <p:ext uri="{BB962C8B-B14F-4D97-AF65-F5344CB8AC3E}">
        <p14:creationId xmlns:p14="http://schemas.microsoft.com/office/powerpoint/2010/main" val="3589826414"/>
      </p:ext>
    </p:extLst>
  </p:cSld>
  <p:clrMapOvr>
    <a:masterClrMapping/>
  </p:clrMapOvr>
</p:sld>
</file>

<file path=ppt/slides/slide17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500" dirty="0">
                <a:latin typeface="+mj-lt"/>
              </a:rPr>
              <a:t> Qualunque </a:t>
            </a:r>
            <a:r>
              <a:rPr lang="it-IT" sz="2500" b="1" dirty="0">
                <a:latin typeface="+mj-lt"/>
              </a:rPr>
              <a:t>rassicurazione da parte del medico </a:t>
            </a:r>
            <a:r>
              <a:rPr lang="it-IT" sz="2500" dirty="0">
                <a:latin typeface="+mj-lt"/>
              </a:rPr>
              <a:t>che i sintomi non sono indicativi di una grave malattia organica tende a essere di breve durata e/o è vissuta dagli individui come se il medico non prendesse i loro sintomi con la dovuta serietà.</a:t>
            </a:r>
          </a:p>
          <a:p>
            <a:endParaRPr lang="it-IT" sz="2500" dirty="0">
              <a:latin typeface="+mj-lt"/>
            </a:endParaRPr>
          </a:p>
          <a:p>
            <a:pPr>
              <a:buFont typeface="Arial" pitchFamily="34" charset="0"/>
              <a:buChar char="•"/>
            </a:pPr>
            <a:r>
              <a:rPr lang="it-IT" sz="2500" dirty="0">
                <a:latin typeface="+mj-lt"/>
              </a:rPr>
              <a:t>  Poiché l’</a:t>
            </a:r>
            <a:r>
              <a:rPr lang="it-IT" sz="2500" b="1" dirty="0">
                <a:latin typeface="+mj-lt"/>
              </a:rPr>
              <a:t>attenzione sui sintomi somatici </a:t>
            </a:r>
            <a:r>
              <a:rPr lang="it-IT" sz="2500" dirty="0">
                <a:latin typeface="+mj-lt"/>
              </a:rPr>
              <a:t>è una caratteristica primaria del disturbo, gli individui con disturbo da sintomi somatici fanno tipicamente </a:t>
            </a:r>
            <a:r>
              <a:rPr lang="it-IT" sz="2500" b="1" dirty="0">
                <a:latin typeface="+mj-lt"/>
              </a:rPr>
              <a:t>ricorso ai servizi di medicina generale</a:t>
            </a:r>
            <a:r>
              <a:rPr lang="it-IT" sz="2500" dirty="0">
                <a:latin typeface="+mj-lt"/>
              </a:rPr>
              <a:t>, piuttosto che a quelli di salute mentale. </a:t>
            </a:r>
          </a:p>
          <a:p>
            <a:endParaRPr lang="it-IT" dirty="0"/>
          </a:p>
          <a:p>
            <a:endParaRPr lang="it-IT" dirty="0"/>
          </a:p>
        </p:txBody>
      </p:sp>
      <p:sp>
        <p:nvSpPr>
          <p:cNvPr id="3" name="Titolo 2"/>
          <p:cNvSpPr>
            <a:spLocks noGrp="1"/>
          </p:cNvSpPr>
          <p:nvPr>
            <p:ph type="title"/>
          </p:nvPr>
        </p:nvSpPr>
        <p:spPr/>
        <p:txBody>
          <a:bodyPr/>
          <a:lstStyle/>
          <a:p>
            <a:r>
              <a:rPr sz="2200"/>
              <a:t>Caratteristiche associate a supporto della diagnosi</a:t>
            </a:r>
            <a:endParaRPr lang="it-IT" sz="2200" dirty="0"/>
          </a:p>
        </p:txBody>
      </p:sp>
    </p:spTree>
    <p:extLst>
      <p:ext uri="{BB962C8B-B14F-4D97-AF65-F5344CB8AC3E}">
        <p14:creationId xmlns:p14="http://schemas.microsoft.com/office/powerpoint/2010/main" val="734196990"/>
      </p:ext>
    </p:extLst>
  </p:cSld>
  <p:clrMapOvr>
    <a:masterClrMapping/>
  </p:clrMapOvr>
</p:sld>
</file>

<file path=ppt/slides/slide17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buFont typeface="Arial" pitchFamily="34" charset="0"/>
              <a:buChar char="•"/>
            </a:pPr>
            <a:r>
              <a:rPr lang="it-IT" sz="2400" dirty="0">
                <a:latin typeface="+mj-lt"/>
              </a:rPr>
              <a:t> La prevalenza del disturbo da sintomi somatici nella </a:t>
            </a:r>
            <a:r>
              <a:rPr lang="it-IT" sz="2400" b="1" dirty="0">
                <a:latin typeface="+mj-lt"/>
              </a:rPr>
              <a:t>popolazione generale </a:t>
            </a:r>
            <a:r>
              <a:rPr lang="it-IT" sz="2400" dirty="0">
                <a:latin typeface="+mj-lt"/>
              </a:rPr>
              <a:t>è stimata attorno al </a:t>
            </a:r>
            <a:r>
              <a:rPr lang="it-IT" sz="2400" b="1" dirty="0">
                <a:latin typeface="+mj-lt"/>
              </a:rPr>
              <a:t>5-7%</a:t>
            </a:r>
            <a:r>
              <a:rPr lang="it-IT" sz="2400" dirty="0">
                <a:latin typeface="+mj-lt"/>
              </a:rPr>
              <a:t>. </a:t>
            </a:r>
          </a:p>
          <a:p>
            <a:pPr>
              <a:buFont typeface="Arial" pitchFamily="34" charset="0"/>
              <a:buChar char="•"/>
            </a:pPr>
            <a:r>
              <a:rPr lang="it-IT" sz="2400" dirty="0">
                <a:latin typeface="+mj-lt"/>
              </a:rPr>
              <a:t> E’ probabile che il disturbo sia più frequente nelle </a:t>
            </a:r>
            <a:r>
              <a:rPr lang="it-IT" sz="2400" b="1" dirty="0">
                <a:latin typeface="+mj-lt"/>
              </a:rPr>
              <a:t>femmine</a:t>
            </a:r>
            <a:r>
              <a:rPr lang="it-IT" sz="2400" dirty="0">
                <a:latin typeface="+mj-lt"/>
              </a:rPr>
              <a:t>, perché esse tendono a riferire più sintomi somatici rispetto ai maschi.</a:t>
            </a:r>
          </a:p>
          <a:p>
            <a:pPr>
              <a:buFont typeface="Arial" pitchFamily="34" charset="0"/>
              <a:buChar char="•"/>
            </a:pPr>
            <a:r>
              <a:rPr lang="it-IT" sz="2400" dirty="0">
                <a:latin typeface="+mj-lt"/>
              </a:rPr>
              <a:t> II </a:t>
            </a:r>
            <a:r>
              <a:rPr lang="it-IT" sz="2400" b="1" dirty="0">
                <a:latin typeface="+mj-lt"/>
              </a:rPr>
              <a:t>tratto di personalità dell’affettività negativa (</a:t>
            </a:r>
            <a:r>
              <a:rPr lang="it-IT" sz="2400" b="1" dirty="0" err="1">
                <a:latin typeface="+mj-lt"/>
              </a:rPr>
              <a:t>nevroticismo</a:t>
            </a:r>
            <a:r>
              <a:rPr lang="it-IT" sz="2400" b="1" dirty="0">
                <a:latin typeface="+mj-lt"/>
              </a:rPr>
              <a:t>) </a:t>
            </a:r>
            <a:r>
              <a:rPr lang="it-IT" sz="2400" dirty="0">
                <a:latin typeface="+mj-lt"/>
              </a:rPr>
              <a:t>è stato identificato come un fattore di rischio di un numero elevato di sintomi somatici. </a:t>
            </a:r>
          </a:p>
          <a:p>
            <a:pPr>
              <a:buFont typeface="Arial" pitchFamily="34" charset="0"/>
              <a:buChar char="•"/>
            </a:pPr>
            <a:r>
              <a:rPr lang="it-IT" sz="2400" dirty="0">
                <a:latin typeface="+mj-lt"/>
              </a:rPr>
              <a:t> Il disturbo da sintomi somatici è più frequente in individui con </a:t>
            </a:r>
            <a:r>
              <a:rPr lang="it-IT" sz="2400" b="1" dirty="0">
                <a:latin typeface="+mj-lt"/>
              </a:rPr>
              <a:t>scarsa scolarizzazione </a:t>
            </a:r>
            <a:r>
              <a:rPr lang="it-IT" sz="2400" dirty="0">
                <a:latin typeface="+mj-lt"/>
              </a:rPr>
              <a:t>e </a:t>
            </a:r>
            <a:r>
              <a:rPr lang="it-IT" sz="2400" b="1" dirty="0">
                <a:latin typeface="+mj-lt"/>
              </a:rPr>
              <a:t>basso status socioeconomico</a:t>
            </a:r>
            <a:r>
              <a:rPr lang="it-IT" sz="2400" dirty="0">
                <a:latin typeface="+mj-lt"/>
              </a:rPr>
              <a:t>, e in quelli che hanno recentemente sperimentato </a:t>
            </a:r>
            <a:r>
              <a:rPr lang="it-IT" sz="2400" b="1" dirty="0">
                <a:latin typeface="+mj-lt"/>
              </a:rPr>
              <a:t>eventi di vita stressanti</a:t>
            </a:r>
            <a:r>
              <a:rPr lang="it-IT" sz="2400" dirty="0">
                <a:latin typeface="+mj-lt"/>
              </a:rPr>
              <a:t>.</a:t>
            </a:r>
          </a:p>
          <a:p>
            <a:pPr>
              <a:buFont typeface="Arial" pitchFamily="34" charset="0"/>
              <a:buChar char="•"/>
            </a:pPr>
            <a:endParaRPr lang="it-IT" dirty="0">
              <a:solidFill>
                <a:srgbClr val="C00000"/>
              </a:solidFill>
            </a:endParaRPr>
          </a:p>
        </p:txBody>
      </p:sp>
      <p:sp>
        <p:nvSpPr>
          <p:cNvPr id="3" name="Titolo 2"/>
          <p:cNvSpPr>
            <a:spLocks noGrp="1"/>
          </p:cNvSpPr>
          <p:nvPr>
            <p:ph type="title"/>
          </p:nvPr>
        </p:nvSpPr>
        <p:spPr/>
        <p:txBody>
          <a:bodyPr/>
          <a:lstStyle/>
          <a:p>
            <a:r>
              <a:rPr sz="2200"/>
              <a:t>Prevalenza e fattori di rischio </a:t>
            </a:r>
            <a:endParaRPr lang="it-IT" sz="2200" dirty="0"/>
          </a:p>
        </p:txBody>
      </p:sp>
    </p:spTree>
    <p:extLst>
      <p:ext uri="{BB962C8B-B14F-4D97-AF65-F5344CB8AC3E}">
        <p14:creationId xmlns:p14="http://schemas.microsoft.com/office/powerpoint/2010/main" val="1894466976"/>
      </p:ext>
    </p:extLst>
  </p:cSld>
  <p:clrMapOvr>
    <a:masterClrMapping/>
  </p:clrMapOvr>
</p:sld>
</file>

<file path=ppt/slides/slide17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500" dirty="0">
                <a:latin typeface="+mj-lt"/>
              </a:rPr>
              <a:t> </a:t>
            </a:r>
            <a:r>
              <a:rPr lang="it-IT" sz="2500" b="1" dirty="0">
                <a:latin typeface="+mj-lt"/>
              </a:rPr>
              <a:t>La presenza di sintomi somatici </a:t>
            </a:r>
            <a:r>
              <a:rPr lang="it-IT" sz="2500" b="1" dirty="0" err="1">
                <a:latin typeface="+mj-lt"/>
              </a:rPr>
              <a:t>eziologicamente</a:t>
            </a:r>
            <a:r>
              <a:rPr lang="it-IT" sz="2500" b="1" dirty="0">
                <a:latin typeface="+mj-lt"/>
              </a:rPr>
              <a:t> non chiari non è di per sé sufficiente per porre una diagnosi</a:t>
            </a:r>
            <a:r>
              <a:rPr lang="it-IT" sz="2500" dirty="0">
                <a:latin typeface="+mj-lt"/>
              </a:rPr>
              <a:t> di disturbo da sintomi somatici. Deve infatti essere soddisfatto il </a:t>
            </a:r>
            <a:r>
              <a:rPr lang="it-IT" sz="2500" b="1" dirty="0">
                <a:latin typeface="+mj-lt"/>
              </a:rPr>
              <a:t>criterio B</a:t>
            </a:r>
            <a:r>
              <a:rPr lang="it-IT" sz="2500" dirty="0">
                <a:latin typeface="+mj-lt"/>
              </a:rPr>
              <a:t> (pensieri, sentimenti o comportamenti eccessivi correlati ai sintomi somatici). </a:t>
            </a:r>
          </a:p>
          <a:p>
            <a:pPr>
              <a:buFont typeface="Arial" pitchFamily="34" charset="0"/>
              <a:buChar char="•"/>
            </a:pPr>
            <a:endParaRPr lang="it-IT" sz="2500" dirty="0">
              <a:latin typeface="+mj-lt"/>
            </a:endParaRPr>
          </a:p>
          <a:p>
            <a:pPr>
              <a:buFont typeface="Arial" pitchFamily="34" charset="0"/>
              <a:buChar char="•"/>
            </a:pPr>
            <a:r>
              <a:rPr lang="it-IT" sz="2500" dirty="0">
                <a:latin typeface="+mj-lt"/>
              </a:rPr>
              <a:t> Viceversa, </a:t>
            </a:r>
            <a:r>
              <a:rPr lang="it-IT" sz="2500" b="1" dirty="0">
                <a:latin typeface="+mj-lt"/>
              </a:rPr>
              <a:t>la presenza di un disturbo medico noto </a:t>
            </a:r>
            <a:r>
              <a:rPr lang="it-IT" sz="2500" dirty="0">
                <a:latin typeface="+mj-lt"/>
              </a:rPr>
              <a:t>(es., il diabete o una malattia cardiaca) </a:t>
            </a:r>
            <a:r>
              <a:rPr lang="it-IT" sz="2500" b="1" dirty="0">
                <a:latin typeface="+mj-lt"/>
              </a:rPr>
              <a:t>non esclude la diagnosi </a:t>
            </a:r>
            <a:r>
              <a:rPr lang="it-IT" sz="2500" dirty="0">
                <a:latin typeface="+mj-lt"/>
              </a:rPr>
              <a:t>di disturbo da sintomi somatici se ne vengono comunque soddisfatti i criteri.</a:t>
            </a:r>
          </a:p>
        </p:txBody>
      </p:sp>
      <p:sp>
        <p:nvSpPr>
          <p:cNvPr id="3" name="Titolo 2"/>
          <p:cNvSpPr>
            <a:spLocks noGrp="1"/>
          </p:cNvSpPr>
          <p:nvPr>
            <p:ph type="title"/>
          </p:nvPr>
        </p:nvSpPr>
        <p:spPr/>
        <p:txBody>
          <a:bodyPr/>
          <a:lstStyle/>
          <a:p>
            <a:r>
              <a:rPr lang="it-IT" sz="2200" dirty="0"/>
              <a:t>Diagnosi </a:t>
            </a:r>
            <a:r>
              <a:rPr sz="2200"/>
              <a:t>differenziale - </a:t>
            </a:r>
            <a:r>
              <a:rPr lang="it-IT" sz="2200" i="1" dirty="0"/>
              <a:t>A</a:t>
            </a:r>
            <a:r>
              <a:rPr sz="2200" i="1"/>
              <a:t>ltre condizioni mediche </a:t>
            </a:r>
            <a:endParaRPr lang="it-IT" sz="2200" i="1" dirty="0"/>
          </a:p>
        </p:txBody>
      </p:sp>
    </p:spTree>
    <p:extLst>
      <p:ext uri="{BB962C8B-B14F-4D97-AF65-F5344CB8AC3E}">
        <p14:creationId xmlns:p14="http://schemas.microsoft.com/office/powerpoint/2010/main" val="601335811"/>
      </p:ext>
    </p:extLst>
  </p:cSld>
  <p:clrMapOvr>
    <a:masterClrMapping/>
  </p:clrMapOvr>
</p:sld>
</file>

<file path=ppt/slides/slide17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Nel disturbo di panico, sintomi somatici e ansia per la salute tendono a verificarsi </a:t>
            </a:r>
            <a:r>
              <a:rPr lang="it-IT" sz="2600" b="1" dirty="0">
                <a:latin typeface="+mj-lt"/>
              </a:rPr>
              <a:t>negli episodi acuti</a:t>
            </a:r>
            <a:r>
              <a:rPr lang="it-IT" sz="2600" dirty="0">
                <a:latin typeface="+mj-lt"/>
              </a:rPr>
              <a:t>, mentre nel disturbo da sintomi somatici l’ansia e i sintomi somatici sono più persistenti.</a:t>
            </a:r>
          </a:p>
          <a:p>
            <a:pPr>
              <a:buFont typeface="Arial" pitchFamily="34" charset="0"/>
              <a:buChar char="•"/>
            </a:pPr>
            <a:endParaRPr lang="it-IT" dirty="0"/>
          </a:p>
          <a:p>
            <a:pPr>
              <a:buFont typeface="Arial" pitchFamily="34" charset="0"/>
              <a:buChar char="•"/>
            </a:pPr>
            <a:endParaRPr lang="it-IT" dirty="0"/>
          </a:p>
          <a:p>
            <a:pPr>
              <a:buFont typeface="Arial" pitchFamily="34" charset="0"/>
              <a:buChar char="•"/>
            </a:pPr>
            <a:endParaRPr lang="it-IT" dirty="0"/>
          </a:p>
          <a:p>
            <a:pPr>
              <a:buFont typeface="Arial" pitchFamily="34" charset="0"/>
              <a:buChar char="•"/>
            </a:pPr>
            <a:endParaRPr lang="it-IT" dirty="0"/>
          </a:p>
          <a:p>
            <a:endParaRPr lang="it-IT" dirty="0"/>
          </a:p>
        </p:txBody>
      </p:sp>
      <p:sp>
        <p:nvSpPr>
          <p:cNvPr id="3" name="Titolo 2"/>
          <p:cNvSpPr>
            <a:spLocks noGrp="1"/>
          </p:cNvSpPr>
          <p:nvPr>
            <p:ph type="title"/>
          </p:nvPr>
        </p:nvSpPr>
        <p:spPr/>
        <p:txBody>
          <a:bodyPr/>
          <a:lstStyle/>
          <a:p>
            <a:r>
              <a:rPr sz="2200"/>
              <a:t>Diagnosi differenziale </a:t>
            </a:r>
            <a:r>
              <a:rPr sz="2200" dirty="0"/>
              <a:t>-</a:t>
            </a:r>
            <a:r>
              <a:rPr sz="2200"/>
              <a:t> </a:t>
            </a:r>
            <a:r>
              <a:rPr sz="2200" i="1"/>
              <a:t>Disturbo di panico</a:t>
            </a:r>
            <a:endParaRPr lang="it-IT" sz="2200" i="1" dirty="0"/>
          </a:p>
        </p:txBody>
      </p:sp>
    </p:spTree>
    <p:extLst>
      <p:ext uri="{BB962C8B-B14F-4D97-AF65-F5344CB8AC3E}">
        <p14:creationId xmlns:p14="http://schemas.microsoft.com/office/powerpoint/2010/main" val="3574920089"/>
      </p:ext>
    </p:extLst>
  </p:cSld>
  <p:clrMapOvr>
    <a:masterClrMapping/>
  </p:clrMapOvr>
</p:sld>
</file>

<file path=ppt/slides/slide17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Gli individui con disturbo d’ansia generalizzata </a:t>
            </a:r>
            <a:r>
              <a:rPr lang="it-IT" sz="2600" b="1" dirty="0">
                <a:latin typeface="+mj-lt"/>
              </a:rPr>
              <a:t>temono numerosi eventi, situazioni o attività</a:t>
            </a:r>
            <a:r>
              <a:rPr lang="it-IT" sz="2600" dirty="0">
                <a:latin typeface="+mj-lt"/>
              </a:rPr>
              <a:t>, uno solo dei quali può riguardare la loro salute. </a:t>
            </a:r>
          </a:p>
          <a:p>
            <a:pPr>
              <a:buFont typeface="Arial" pitchFamily="34" charset="0"/>
              <a:buChar char="•"/>
            </a:pPr>
            <a:endParaRPr lang="it-IT" sz="2600" dirty="0">
              <a:latin typeface="+mj-lt"/>
            </a:endParaRPr>
          </a:p>
          <a:p>
            <a:pPr>
              <a:buFont typeface="Arial" pitchFamily="34" charset="0"/>
              <a:buChar char="•"/>
            </a:pPr>
            <a:r>
              <a:rPr lang="it-IT" sz="2600" dirty="0">
                <a:latin typeface="+mj-lt"/>
              </a:rPr>
              <a:t> Il </a:t>
            </a:r>
            <a:r>
              <a:rPr lang="it-IT" sz="2600" b="1" dirty="0">
                <a:latin typeface="+mj-lt"/>
              </a:rPr>
              <a:t>principale oggetto di preoccupazione </a:t>
            </a:r>
            <a:r>
              <a:rPr lang="it-IT" sz="2600" dirty="0">
                <a:latin typeface="+mj-lt"/>
              </a:rPr>
              <a:t>non sono in genere i sintomi somatici o il timore di essere malati, diversamente da quanto avviene nel disturbo da sintomi somatici.</a:t>
            </a:r>
          </a:p>
          <a:p>
            <a:endParaRPr lang="it-IT" dirty="0"/>
          </a:p>
        </p:txBody>
      </p:sp>
      <p:sp>
        <p:nvSpPr>
          <p:cNvPr id="3" name="Titolo 2"/>
          <p:cNvSpPr>
            <a:spLocks noGrp="1"/>
          </p:cNvSpPr>
          <p:nvPr>
            <p:ph type="title"/>
          </p:nvPr>
        </p:nvSpPr>
        <p:spPr/>
        <p:txBody>
          <a:bodyPr/>
          <a:lstStyle/>
          <a:p>
            <a:r>
              <a:rPr sz="2200"/>
              <a:t>Diagnosi differenziale - </a:t>
            </a:r>
            <a:r>
              <a:rPr sz="2200" i="1"/>
              <a:t>Disturbo d'ansia generalizzata</a:t>
            </a:r>
            <a:endParaRPr lang="it-IT" sz="2200" i="1" dirty="0"/>
          </a:p>
        </p:txBody>
      </p:sp>
    </p:spTree>
    <p:extLst>
      <p:ext uri="{BB962C8B-B14F-4D97-AF65-F5344CB8AC3E}">
        <p14:creationId xmlns:p14="http://schemas.microsoft.com/office/powerpoint/2010/main" val="4130435696"/>
      </p:ext>
    </p:extLst>
  </p:cSld>
  <p:clrMapOvr>
    <a:masterClrMapping/>
  </p:clrMapOvr>
</p:sld>
</file>

<file path=ppt/slides/slide17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00034" y="2000240"/>
            <a:ext cx="8229600" cy="4268799"/>
          </a:xfrm>
        </p:spPr>
        <p:txBody>
          <a:bodyPr/>
          <a:lstStyle/>
          <a:p>
            <a:pPr>
              <a:buFont typeface="Arial" pitchFamily="34" charset="0"/>
              <a:buChar char="•"/>
            </a:pPr>
            <a:r>
              <a:rPr lang="it-IT" sz="2600" dirty="0">
                <a:latin typeface="+mj-lt"/>
              </a:rPr>
              <a:t> I disturbi depressivi sono </a:t>
            </a:r>
            <a:r>
              <a:rPr lang="it-IT" sz="2600" b="1" dirty="0">
                <a:latin typeface="+mj-lt"/>
              </a:rPr>
              <a:t>comunemente accompagnati </a:t>
            </a:r>
            <a:r>
              <a:rPr lang="it-IT" sz="2600" dirty="0">
                <a:latin typeface="+mj-lt"/>
              </a:rPr>
              <a:t>da sintomi somatici. </a:t>
            </a:r>
          </a:p>
          <a:p>
            <a:pPr>
              <a:buFont typeface="Arial" pitchFamily="34" charset="0"/>
              <a:buChar char="•"/>
            </a:pPr>
            <a:r>
              <a:rPr lang="it-IT" sz="2600" dirty="0">
                <a:latin typeface="+mj-lt"/>
              </a:rPr>
              <a:t> Se i sintomi somatici e i pensieri, sentimenti o comportamenti a essi correlati si verificano </a:t>
            </a:r>
            <a:r>
              <a:rPr lang="it-IT" sz="2600" b="1" dirty="0">
                <a:latin typeface="+mj-lt"/>
              </a:rPr>
              <a:t>solo durante episodi di depressione maggiore</a:t>
            </a:r>
            <a:r>
              <a:rPr lang="it-IT" sz="2600" dirty="0">
                <a:latin typeface="+mj-lt"/>
              </a:rPr>
              <a:t>, non viene posta una diagnosi separata di disturbo da sintomi somatici. </a:t>
            </a:r>
          </a:p>
          <a:p>
            <a:pPr>
              <a:buFont typeface="Arial" pitchFamily="34" charset="0"/>
              <a:buChar char="•"/>
            </a:pPr>
            <a:r>
              <a:rPr lang="it-IT" sz="2600" dirty="0">
                <a:latin typeface="+mj-lt"/>
              </a:rPr>
              <a:t> I disturbi depressivi si differenziano dal disturbo da sintomi somatici per i </a:t>
            </a:r>
            <a:r>
              <a:rPr lang="it-IT" sz="2600" b="1" dirty="0">
                <a:latin typeface="+mj-lt"/>
              </a:rPr>
              <a:t>sintomi depressivi essenziali</a:t>
            </a:r>
            <a:r>
              <a:rPr lang="it-IT" sz="2600" dirty="0">
                <a:latin typeface="+mj-lt"/>
              </a:rPr>
              <a:t>, cioè disforia e anedonia.</a:t>
            </a:r>
          </a:p>
          <a:p>
            <a:endParaRPr lang="it-IT" sz="2400" dirty="0">
              <a:latin typeface="+mj-lt"/>
            </a:endParaRPr>
          </a:p>
          <a:p>
            <a:endParaRPr lang="it-IT" sz="2400" dirty="0">
              <a:latin typeface="+mj-lt"/>
            </a:endParaRPr>
          </a:p>
          <a:p>
            <a:endParaRPr lang="it-IT" sz="2400" dirty="0">
              <a:latin typeface="+mj-lt"/>
            </a:endParaRPr>
          </a:p>
        </p:txBody>
      </p:sp>
      <p:sp>
        <p:nvSpPr>
          <p:cNvPr id="3" name="Titolo 2"/>
          <p:cNvSpPr>
            <a:spLocks noGrp="1"/>
          </p:cNvSpPr>
          <p:nvPr>
            <p:ph type="title"/>
          </p:nvPr>
        </p:nvSpPr>
        <p:spPr/>
        <p:txBody>
          <a:bodyPr/>
          <a:lstStyle/>
          <a:p>
            <a:r>
              <a:rPr sz="2200"/>
              <a:t>Diagnosi differenziale </a:t>
            </a:r>
            <a:r>
              <a:rPr sz="2200" dirty="0"/>
              <a:t>-</a:t>
            </a:r>
            <a:r>
              <a:rPr sz="2200"/>
              <a:t> </a:t>
            </a:r>
            <a:r>
              <a:rPr sz="2200" i="1"/>
              <a:t>Disturbi depressivi</a:t>
            </a:r>
            <a:endParaRPr lang="it-IT" sz="2200" i="1" dirty="0"/>
          </a:p>
        </p:txBody>
      </p:sp>
    </p:spTree>
    <p:extLst>
      <p:ext uri="{BB962C8B-B14F-4D97-AF65-F5344CB8AC3E}">
        <p14:creationId xmlns:p14="http://schemas.microsoft.com/office/powerpoint/2010/main" val="2474993067"/>
      </p:ext>
    </p:extLst>
  </p:cSld>
  <p:clrMapOvr>
    <a:masterClrMapping/>
  </p:clrMapOvr>
</p:sld>
</file>

<file path=ppt/slides/slide17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00034" y="2071678"/>
            <a:ext cx="8229600" cy="4268799"/>
          </a:xfrm>
        </p:spPr>
        <p:txBody>
          <a:bodyPr/>
          <a:lstStyle/>
          <a:p>
            <a:pPr>
              <a:buFont typeface="Arial" pitchFamily="34" charset="0"/>
              <a:buChar char="•"/>
            </a:pPr>
            <a:r>
              <a:rPr lang="it-IT" sz="2600" dirty="0">
                <a:latin typeface="+mj-lt"/>
              </a:rPr>
              <a:t> Se l’individuo ha </a:t>
            </a:r>
            <a:r>
              <a:rPr lang="it-IT" sz="2600" b="1" dirty="0">
                <a:latin typeface="+mj-lt"/>
              </a:rPr>
              <a:t>grandi preoccupazioni per la propria salute</a:t>
            </a:r>
            <a:r>
              <a:rPr lang="it-IT" sz="2600" dirty="0">
                <a:latin typeface="+mj-lt"/>
              </a:rPr>
              <a:t>, </a:t>
            </a:r>
            <a:r>
              <a:rPr lang="it-IT" sz="2600" b="1" dirty="0">
                <a:latin typeface="+mj-lt"/>
              </a:rPr>
              <a:t>ma i sintomi somatici sono minimi o assenti</a:t>
            </a:r>
            <a:r>
              <a:rPr lang="it-IT" sz="2600" dirty="0">
                <a:latin typeface="+mj-lt"/>
              </a:rPr>
              <a:t>, è più appropriato prendere in considerazione la diagnosi di disturbo da ansia di malattia.</a:t>
            </a:r>
          </a:p>
          <a:p>
            <a:pPr>
              <a:buFont typeface="Arial" pitchFamily="34" charset="0"/>
              <a:buChar char="•"/>
            </a:pPr>
            <a:endParaRPr lang="it-IT" dirty="0"/>
          </a:p>
        </p:txBody>
      </p:sp>
      <p:sp>
        <p:nvSpPr>
          <p:cNvPr id="3" name="Titolo 2"/>
          <p:cNvSpPr>
            <a:spLocks noGrp="1"/>
          </p:cNvSpPr>
          <p:nvPr>
            <p:ph type="title"/>
          </p:nvPr>
        </p:nvSpPr>
        <p:spPr/>
        <p:txBody>
          <a:bodyPr/>
          <a:lstStyle/>
          <a:p>
            <a:r>
              <a:rPr sz="2200"/>
              <a:t>Diagnosi differenziale </a:t>
            </a:r>
            <a:r>
              <a:rPr sz="2200" dirty="0"/>
              <a:t>-</a:t>
            </a:r>
            <a:r>
              <a:rPr sz="2200"/>
              <a:t> </a:t>
            </a:r>
            <a:r>
              <a:rPr sz="2200" i="1"/>
              <a:t>Disturbo da ansia di malattia</a:t>
            </a:r>
            <a:endParaRPr lang="it-IT" sz="2200" i="1" dirty="0"/>
          </a:p>
        </p:txBody>
      </p:sp>
    </p:spTree>
    <p:extLst>
      <p:ext uri="{BB962C8B-B14F-4D97-AF65-F5344CB8AC3E}">
        <p14:creationId xmlns:p14="http://schemas.microsoft.com/office/powerpoint/2010/main" val="3646714550"/>
      </p:ext>
    </p:extLst>
  </p:cSld>
  <p:clrMapOvr>
    <a:masterClrMapping/>
  </p:clrMapOvr>
</p:sld>
</file>

<file path=ppt/slides/slide17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Nel disturbo di conversione il sintomo manifestato è la </a:t>
            </a:r>
            <a:r>
              <a:rPr lang="it-IT" sz="2600" b="1" dirty="0">
                <a:latin typeface="+mj-lt"/>
              </a:rPr>
              <a:t>perdita di funzione </a:t>
            </a:r>
            <a:r>
              <a:rPr lang="it-IT" sz="2600" dirty="0">
                <a:latin typeface="+mj-lt"/>
              </a:rPr>
              <a:t>(es., di un arto), mentre nel disturbo da sintomi somatici l’attenzione è concentrata sul </a:t>
            </a:r>
            <a:r>
              <a:rPr lang="it-IT" sz="2600" b="1" dirty="0">
                <a:latin typeface="+mj-lt"/>
              </a:rPr>
              <a:t>disagio provocato da particolari sintomi</a:t>
            </a:r>
            <a:r>
              <a:rPr lang="it-IT" sz="2600" dirty="0">
                <a:latin typeface="+mj-lt"/>
              </a:rPr>
              <a:t>. </a:t>
            </a:r>
          </a:p>
          <a:p>
            <a:pPr>
              <a:buFont typeface="Arial" pitchFamily="34" charset="0"/>
              <a:buChar char="•"/>
            </a:pPr>
            <a:endParaRPr lang="it-IT" sz="2600" dirty="0">
              <a:latin typeface="+mj-lt"/>
            </a:endParaRPr>
          </a:p>
          <a:p>
            <a:pPr>
              <a:buFont typeface="Arial" pitchFamily="34" charset="0"/>
              <a:buChar char="•"/>
            </a:pPr>
            <a:r>
              <a:rPr lang="it-IT" sz="2600" dirty="0">
                <a:latin typeface="+mj-lt"/>
              </a:rPr>
              <a:t> Le caratteristiche elencate nel </a:t>
            </a:r>
            <a:r>
              <a:rPr lang="it-IT" sz="2600" b="1" dirty="0">
                <a:latin typeface="+mj-lt"/>
              </a:rPr>
              <a:t>Criterio B</a:t>
            </a:r>
            <a:r>
              <a:rPr lang="it-IT" sz="2600" dirty="0">
                <a:latin typeface="+mj-lt"/>
              </a:rPr>
              <a:t> del disturbo da sintomi somatici (pensieri, sentimenti o comportamenti eccessivi correlati ai sintomi somatici) possono essere utili per differenziare i due disturbi.</a:t>
            </a:r>
          </a:p>
          <a:p>
            <a:endParaRPr lang="it-IT" dirty="0"/>
          </a:p>
          <a:p>
            <a:endParaRPr lang="it-IT" dirty="0"/>
          </a:p>
          <a:p>
            <a:endParaRPr lang="it-IT" dirty="0"/>
          </a:p>
          <a:p>
            <a:endParaRPr lang="it-IT" dirty="0"/>
          </a:p>
        </p:txBody>
      </p:sp>
      <p:sp>
        <p:nvSpPr>
          <p:cNvPr id="3" name="Titolo 2"/>
          <p:cNvSpPr>
            <a:spLocks noGrp="1"/>
          </p:cNvSpPr>
          <p:nvPr>
            <p:ph type="title"/>
          </p:nvPr>
        </p:nvSpPr>
        <p:spPr/>
        <p:txBody>
          <a:bodyPr/>
          <a:lstStyle/>
          <a:p>
            <a:r>
              <a:rPr sz="2200"/>
              <a:t>Diagnosi differenziale - </a:t>
            </a:r>
            <a:r>
              <a:rPr sz="2200" i="1"/>
              <a:t>Disturbo di conversione</a:t>
            </a:r>
            <a:endParaRPr lang="it-IT" sz="2200" dirty="0"/>
          </a:p>
        </p:txBody>
      </p:sp>
    </p:spTree>
    <p:extLst>
      <p:ext uri="{BB962C8B-B14F-4D97-AF65-F5344CB8AC3E}">
        <p14:creationId xmlns:p14="http://schemas.microsoft.com/office/powerpoint/2010/main" val="3459699134"/>
      </p:ext>
    </p:extLst>
  </p:cSld>
  <p:clrMapOvr>
    <a:masterClrMapping/>
  </p:clrMapOvr>
</p:sld>
</file>

<file path=ppt/slides/slide17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500" dirty="0">
                <a:latin typeface="+mj-lt"/>
              </a:rPr>
              <a:t> Nel disturbo da sintomi somatici la convinzione dell’individuo che i sintomi somatici possano riflettere una grave malattia organica non si manifesta con </a:t>
            </a:r>
            <a:r>
              <a:rPr lang="it-IT" sz="2500" b="1" dirty="0">
                <a:latin typeface="+mj-lt"/>
              </a:rPr>
              <a:t>intensità delirante</a:t>
            </a:r>
            <a:r>
              <a:rPr lang="it-IT" sz="2500" dirty="0">
                <a:latin typeface="+mj-lt"/>
              </a:rPr>
              <a:t>. </a:t>
            </a:r>
          </a:p>
          <a:p>
            <a:pPr>
              <a:buFont typeface="Arial" pitchFamily="34" charset="0"/>
              <a:buChar char="•"/>
            </a:pPr>
            <a:endParaRPr lang="it-IT" sz="2500" dirty="0">
              <a:latin typeface="+mj-lt"/>
            </a:endParaRPr>
          </a:p>
          <a:p>
            <a:pPr>
              <a:buFont typeface="Arial" pitchFamily="34" charset="0"/>
              <a:buChar char="•"/>
            </a:pPr>
            <a:r>
              <a:rPr lang="it-IT" sz="2500" dirty="0">
                <a:latin typeface="+mj-lt"/>
              </a:rPr>
              <a:t> Al contrario, nel disturbo delirante, sottotipo somatico, le convinzioni sui sintomi somatici e il comportamento che ne deriva sono </a:t>
            </a:r>
            <a:r>
              <a:rPr lang="it-IT" sz="2500" b="1" dirty="0">
                <a:latin typeface="+mj-lt"/>
              </a:rPr>
              <a:t>più intensi </a:t>
            </a:r>
            <a:r>
              <a:rPr lang="it-IT" sz="2500" dirty="0">
                <a:latin typeface="+mj-lt"/>
              </a:rPr>
              <a:t>di quelli riscontrabili nel disturbo da sintomi somatici.</a:t>
            </a:r>
          </a:p>
          <a:p>
            <a:pPr>
              <a:buFont typeface="Arial" pitchFamily="34" charset="0"/>
              <a:buChar char="•"/>
            </a:pPr>
            <a:endParaRPr lang="it-IT" dirty="0"/>
          </a:p>
          <a:p>
            <a:endParaRPr lang="it-IT" dirty="0"/>
          </a:p>
        </p:txBody>
      </p:sp>
      <p:sp>
        <p:nvSpPr>
          <p:cNvPr id="3" name="Titolo 2"/>
          <p:cNvSpPr>
            <a:spLocks noGrp="1"/>
          </p:cNvSpPr>
          <p:nvPr>
            <p:ph type="title"/>
          </p:nvPr>
        </p:nvSpPr>
        <p:spPr/>
        <p:txBody>
          <a:bodyPr/>
          <a:lstStyle/>
          <a:p>
            <a:r>
              <a:rPr sz="2200"/>
              <a:t>Diagnosi differenziale - </a:t>
            </a:r>
            <a:r>
              <a:rPr sz="2200" i="1"/>
              <a:t>Disturbo delirante</a:t>
            </a:r>
            <a:endParaRPr lang="it-IT" sz="2200" dirty="0"/>
          </a:p>
        </p:txBody>
      </p:sp>
    </p:spTree>
    <p:extLst>
      <p:ext uri="{BB962C8B-B14F-4D97-AF65-F5344CB8AC3E}">
        <p14:creationId xmlns:p14="http://schemas.microsoft.com/office/powerpoint/2010/main" val="1710865128"/>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t>DISTURBI SPECIFICI APPRENDIMENTO</a:t>
            </a:r>
            <a:br>
              <a:rPr lang="it-IT" dirty="0"/>
            </a:br>
            <a:r>
              <a:rPr lang="it-IT" dirty="0"/>
              <a:t>le cause</a:t>
            </a:r>
          </a:p>
        </p:txBody>
      </p:sp>
      <p:sp>
        <p:nvSpPr>
          <p:cNvPr id="3" name="Sottotitolo 2"/>
          <p:cNvSpPr>
            <a:spLocks noGrp="1"/>
          </p:cNvSpPr>
          <p:nvPr>
            <p:ph type="subTitle" idx="1"/>
          </p:nvPr>
        </p:nvSpPr>
        <p:spPr/>
        <p:txBody>
          <a:bodyPr/>
          <a:lstStyle/>
          <a:p>
            <a:r>
              <a:rPr lang="it-IT" dirty="0"/>
              <a:t>LEZIONE 21-2</a:t>
            </a:r>
          </a:p>
        </p:txBody>
      </p:sp>
    </p:spTree>
    <p:extLst>
      <p:ext uri="{BB962C8B-B14F-4D97-AF65-F5344CB8AC3E}">
        <p14:creationId xmlns:p14="http://schemas.microsoft.com/office/powerpoint/2010/main" val="41042338"/>
      </p:ext>
    </p:extLst>
  </p:cSld>
  <p:clrMapOvr>
    <a:masterClrMapping/>
  </p:clrMapOvr>
</p:sld>
</file>

<file path=ppt/slides/slide17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500" dirty="0">
                <a:latin typeface="+mj-lt"/>
              </a:rPr>
              <a:t> Nel disturbo di dismorfismo corporeo l’individuo è preoccupato oltre misura da </a:t>
            </a:r>
            <a:r>
              <a:rPr lang="it-IT" sz="2500" b="1" dirty="0">
                <a:latin typeface="+mj-lt"/>
              </a:rPr>
              <a:t>un difetto percepito nelle proprie caratteristiche fisiche</a:t>
            </a:r>
            <a:r>
              <a:rPr lang="it-IT" sz="2500" dirty="0">
                <a:latin typeface="+mj-lt"/>
              </a:rPr>
              <a:t>. </a:t>
            </a:r>
          </a:p>
          <a:p>
            <a:pPr>
              <a:buFont typeface="Arial" pitchFamily="34" charset="0"/>
              <a:buChar char="•"/>
            </a:pPr>
            <a:endParaRPr lang="it-IT" sz="2500" dirty="0">
              <a:latin typeface="+mj-lt"/>
            </a:endParaRPr>
          </a:p>
          <a:p>
            <a:pPr>
              <a:buFont typeface="Arial" pitchFamily="34" charset="0"/>
              <a:buChar char="•"/>
            </a:pPr>
            <a:r>
              <a:rPr lang="it-IT" sz="2500" dirty="0">
                <a:latin typeface="+mj-lt"/>
              </a:rPr>
              <a:t> Al contrario, nel disturbo da sintomi somatici la preoccupazione per i sintomi somatici riflette la </a:t>
            </a:r>
            <a:r>
              <a:rPr lang="it-IT" sz="2500" b="1" dirty="0">
                <a:latin typeface="+mj-lt"/>
              </a:rPr>
              <a:t>paura di una malattia</a:t>
            </a:r>
            <a:r>
              <a:rPr lang="it-IT" sz="2500" dirty="0">
                <a:latin typeface="+mj-lt"/>
              </a:rPr>
              <a:t>, non di un difetto nell’aspetto fisico.</a:t>
            </a:r>
          </a:p>
          <a:p>
            <a:pPr>
              <a:buFont typeface="Arial" pitchFamily="34" charset="0"/>
              <a:buChar char="•"/>
            </a:pPr>
            <a:endParaRPr lang="it-IT" dirty="0"/>
          </a:p>
        </p:txBody>
      </p:sp>
      <p:sp>
        <p:nvSpPr>
          <p:cNvPr id="3" name="Titolo 2"/>
          <p:cNvSpPr>
            <a:spLocks noGrp="1"/>
          </p:cNvSpPr>
          <p:nvPr>
            <p:ph type="title"/>
          </p:nvPr>
        </p:nvSpPr>
        <p:spPr/>
        <p:txBody>
          <a:bodyPr/>
          <a:lstStyle/>
          <a:p>
            <a:r>
              <a:rPr sz="2200"/>
              <a:t>Diagnosi differenziale - </a:t>
            </a:r>
            <a:r>
              <a:rPr sz="2200" i="1"/>
              <a:t>Disturbo di dismorfismo corporeo</a:t>
            </a:r>
            <a:endParaRPr lang="it-IT" sz="2200" i="1" dirty="0"/>
          </a:p>
        </p:txBody>
      </p:sp>
    </p:spTree>
    <p:extLst>
      <p:ext uri="{BB962C8B-B14F-4D97-AF65-F5344CB8AC3E}">
        <p14:creationId xmlns:p14="http://schemas.microsoft.com/office/powerpoint/2010/main" val="732616122"/>
      </p:ext>
    </p:extLst>
  </p:cSld>
  <p:clrMapOvr>
    <a:masterClrMapping/>
  </p:clrMapOvr>
</p:sld>
</file>

<file path=ppt/slides/slide17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28596" y="1928802"/>
            <a:ext cx="8229600" cy="4268799"/>
          </a:xfrm>
        </p:spPr>
        <p:txBody>
          <a:bodyPr/>
          <a:lstStyle/>
          <a:p>
            <a:pPr>
              <a:buFont typeface="Arial" pitchFamily="34" charset="0"/>
              <a:buChar char="•"/>
            </a:pPr>
            <a:r>
              <a:rPr lang="it-IT" sz="2500" dirty="0">
                <a:latin typeface="+mj-lt"/>
              </a:rPr>
              <a:t> Nel disturbo da sintomi somatici le </a:t>
            </a:r>
            <a:r>
              <a:rPr lang="it-IT" sz="2500" b="1" dirty="0">
                <a:latin typeface="+mj-lt"/>
              </a:rPr>
              <a:t>idee ricorrenti </a:t>
            </a:r>
            <a:r>
              <a:rPr lang="it-IT" sz="2500" dirty="0">
                <a:latin typeface="+mj-lt"/>
              </a:rPr>
              <a:t>sui sintomi somatici o sulla malattia sono </a:t>
            </a:r>
            <a:r>
              <a:rPr lang="it-IT" sz="2500" b="1" dirty="0">
                <a:latin typeface="+mj-lt"/>
              </a:rPr>
              <a:t>meno invasive </a:t>
            </a:r>
            <a:r>
              <a:rPr lang="it-IT" sz="2500" dirty="0">
                <a:latin typeface="+mj-lt"/>
              </a:rPr>
              <a:t>rispetto alle ossessioni del disturbo </a:t>
            </a:r>
            <a:r>
              <a:rPr lang="it-IT" sz="2500" dirty="0" err="1">
                <a:latin typeface="+mj-lt"/>
              </a:rPr>
              <a:t>ossessivo-compulsivo</a:t>
            </a:r>
            <a:r>
              <a:rPr lang="it-IT" sz="2500" dirty="0">
                <a:latin typeface="+mj-lt"/>
              </a:rPr>
              <a:t>.</a:t>
            </a:r>
          </a:p>
          <a:p>
            <a:pPr>
              <a:buFont typeface="Arial" pitchFamily="34" charset="0"/>
              <a:buChar char="•"/>
            </a:pPr>
            <a:endParaRPr lang="it-IT" sz="2500" b="1" dirty="0">
              <a:latin typeface="+mj-lt"/>
            </a:endParaRPr>
          </a:p>
          <a:p>
            <a:pPr>
              <a:buFont typeface="Arial" pitchFamily="34" charset="0"/>
              <a:buChar char="•"/>
            </a:pPr>
            <a:r>
              <a:rPr lang="it-IT" sz="2500" b="1" dirty="0">
                <a:latin typeface="+mj-lt"/>
              </a:rPr>
              <a:t> </a:t>
            </a:r>
            <a:r>
              <a:rPr lang="it-IT" sz="2500" dirty="0">
                <a:latin typeface="+mj-lt"/>
              </a:rPr>
              <a:t>Inoltre, gli individui con disturbo da sintomi somatici non presentano i </a:t>
            </a:r>
            <a:r>
              <a:rPr lang="it-IT" sz="2500" b="1" dirty="0">
                <a:latin typeface="+mj-lt"/>
              </a:rPr>
              <a:t>comportamenti ripetitivi </a:t>
            </a:r>
            <a:r>
              <a:rPr lang="it-IT" sz="2500" dirty="0">
                <a:latin typeface="+mj-lt"/>
              </a:rPr>
              <a:t>volti a ridurre l’ansia tipici del disturbo </a:t>
            </a:r>
            <a:r>
              <a:rPr lang="it-IT" sz="2500" dirty="0" err="1">
                <a:latin typeface="+mj-lt"/>
              </a:rPr>
              <a:t>ossessivo-compulsivo</a:t>
            </a:r>
            <a:r>
              <a:rPr lang="it-IT" sz="2500" dirty="0">
                <a:latin typeface="+mj-lt"/>
              </a:rPr>
              <a:t>.</a:t>
            </a:r>
          </a:p>
          <a:p>
            <a:endParaRPr lang="it-IT" dirty="0"/>
          </a:p>
        </p:txBody>
      </p:sp>
      <p:sp>
        <p:nvSpPr>
          <p:cNvPr id="3" name="Titolo 2"/>
          <p:cNvSpPr>
            <a:spLocks noGrp="1"/>
          </p:cNvSpPr>
          <p:nvPr>
            <p:ph type="title"/>
          </p:nvPr>
        </p:nvSpPr>
        <p:spPr/>
        <p:txBody>
          <a:bodyPr/>
          <a:lstStyle/>
          <a:p>
            <a:r>
              <a:rPr sz="2200"/>
              <a:t>Diagnosi differenziale - </a:t>
            </a:r>
            <a:r>
              <a:rPr sz="2200" i="1"/>
              <a:t>Disturbo ossessivo-compulsivo</a:t>
            </a:r>
            <a:endParaRPr lang="it-IT" sz="2200" i="1" dirty="0"/>
          </a:p>
        </p:txBody>
      </p:sp>
    </p:spTree>
    <p:extLst>
      <p:ext uri="{BB962C8B-B14F-4D97-AF65-F5344CB8AC3E}">
        <p14:creationId xmlns:p14="http://schemas.microsoft.com/office/powerpoint/2010/main" val="169544870"/>
      </p:ext>
    </p:extLst>
  </p:cSld>
  <p:clrMapOvr>
    <a:masterClrMapping/>
  </p:clrMapOvr>
</p:sld>
</file>

<file path=ppt/slides/slide17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1785927"/>
            <a:ext cx="7772400" cy="18145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sz="4600" dirty="0"/>
              <a:t>DISTURBO DA  ANSIA DA MALATTIA (ipocondria)</a:t>
            </a:r>
            <a:endParaRPr sz="4600" dirty="0"/>
          </a:p>
        </p:txBody>
      </p:sp>
      <p:sp>
        <p:nvSpPr>
          <p:cNvPr id="8" name="Sottotitolo 7"/>
          <p:cNvSpPr>
            <a:spLocks noGrp="1"/>
          </p:cNvSpPr>
          <p:nvPr>
            <p:ph type="subTitle" idx="1"/>
          </p:nvPr>
        </p:nvSpPr>
        <p:spPr/>
        <p:txBody>
          <a:bodyPr/>
          <a:lstStyle/>
          <a:p>
            <a:pPr eaLnBrk="1" hangingPunct="1">
              <a:defRPr/>
            </a:pPr>
            <a:r>
              <a:rPr lang="it-IT" dirty="0"/>
              <a:t>LEZIONE 68 -3</a:t>
            </a:r>
          </a:p>
        </p:txBody>
      </p:sp>
    </p:spTree>
    <p:extLst>
      <p:ext uri="{BB962C8B-B14F-4D97-AF65-F5344CB8AC3E}">
        <p14:creationId xmlns:p14="http://schemas.microsoft.com/office/powerpoint/2010/main" val="4176990631"/>
      </p:ext>
    </p:extLst>
  </p:cSld>
  <p:clrMapOvr>
    <a:masterClrMapping/>
  </p:clrMapOvr>
</p:sld>
</file>

<file path=ppt/slides/slide17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300" b="1" dirty="0">
                <a:latin typeface="+mj-lt"/>
              </a:rPr>
              <a:t>A</a:t>
            </a:r>
            <a:r>
              <a:rPr lang="it-IT" sz="2300" dirty="0">
                <a:latin typeface="+mj-lt"/>
              </a:rPr>
              <a:t>. Preoccupazione di avere o contrarre una grave malattia.</a:t>
            </a:r>
          </a:p>
          <a:p>
            <a:r>
              <a:rPr lang="it-IT" sz="2300" b="1" dirty="0">
                <a:latin typeface="+mj-lt"/>
              </a:rPr>
              <a:t>B</a:t>
            </a:r>
            <a:r>
              <a:rPr lang="it-IT" sz="2300" dirty="0">
                <a:latin typeface="+mj-lt"/>
              </a:rPr>
              <a:t>. I sintomi somatici non sono presenti o, se presenti, sono solo di lieve intensità. Se è presente un'altra condizione medica o vi è un rischio elevato di svilupparla (per es., in presenza di importante familiarità), la preoccupazione è chiaramente eccessiva o sproporzionata.</a:t>
            </a:r>
          </a:p>
          <a:p>
            <a:r>
              <a:rPr lang="it-IT" sz="2300" b="1" dirty="0">
                <a:latin typeface="+mj-lt"/>
              </a:rPr>
              <a:t>C</a:t>
            </a:r>
            <a:r>
              <a:rPr lang="it-IT" sz="2300" dirty="0">
                <a:latin typeface="+mj-lt"/>
              </a:rPr>
              <a:t>. È presente un elevato livello di ansia riguardante la salute e l'individuo si allarma facilmente riguardo al proprio stato di salute.</a:t>
            </a:r>
          </a:p>
          <a:p>
            <a:r>
              <a:rPr lang="it-IT" sz="2300" b="1" dirty="0">
                <a:latin typeface="+mj-lt"/>
              </a:rPr>
              <a:t>D</a:t>
            </a:r>
            <a:r>
              <a:rPr lang="it-IT" sz="2300" dirty="0">
                <a:latin typeface="+mj-lt"/>
              </a:rPr>
              <a:t>. L'individuo attua eccessivi comportamenti correlati alla salute (per es., controlla ripetutamente il proprio corpo cercando segni di malattia) o presenta un evitamento disadattivo (per es., evita visite mediche e ospedali).</a:t>
            </a:r>
          </a:p>
        </p:txBody>
      </p:sp>
      <p:sp>
        <p:nvSpPr>
          <p:cNvPr id="3" name="Titolo 2"/>
          <p:cNvSpPr>
            <a:spLocks noGrp="1"/>
          </p:cNvSpPr>
          <p:nvPr>
            <p:ph type="title"/>
          </p:nvPr>
        </p:nvSpPr>
        <p:spPr/>
        <p:txBody>
          <a:bodyPr/>
          <a:lstStyle/>
          <a:p>
            <a:r>
              <a:rPr lang="it-IT" sz="2200" dirty="0"/>
              <a:t>C</a:t>
            </a:r>
            <a:r>
              <a:rPr sz="2200" dirty="0"/>
              <a:t>riteri diagnostici</a:t>
            </a:r>
            <a:endParaRPr lang="it-IT" sz="2200" dirty="0"/>
          </a:p>
        </p:txBody>
      </p:sp>
    </p:spTree>
    <p:extLst>
      <p:ext uri="{BB962C8B-B14F-4D97-AF65-F5344CB8AC3E}">
        <p14:creationId xmlns:p14="http://schemas.microsoft.com/office/powerpoint/2010/main" val="661770711"/>
      </p:ext>
    </p:extLst>
  </p:cSld>
  <p:clrMapOvr>
    <a:masterClrMapping/>
  </p:clrMapOvr>
</p:sld>
</file>

<file path=ppt/slides/slide17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500" b="1" dirty="0">
                <a:latin typeface="+mj-lt"/>
              </a:rPr>
              <a:t>E</a:t>
            </a:r>
            <a:r>
              <a:rPr lang="it-IT" sz="2500" dirty="0">
                <a:latin typeface="+mj-lt"/>
              </a:rPr>
              <a:t>. La preoccupazione per la malattia è presente da almeno 6 mesi, ma la specifica patologia temuta può cambiare nel corso di tale periodo di tempo.</a:t>
            </a:r>
          </a:p>
          <a:p>
            <a:r>
              <a:rPr lang="it-IT" sz="2500" b="1" dirty="0">
                <a:latin typeface="+mj-lt"/>
              </a:rPr>
              <a:t>F</a:t>
            </a:r>
            <a:r>
              <a:rPr lang="it-IT" sz="2500" dirty="0">
                <a:latin typeface="+mj-lt"/>
              </a:rPr>
              <a:t>. La preoccupazione riguardante la malattia non è meglio spiegata da un altro disturbo mentale, come il disturbo da sintomi somatici, il disturbo di panico, il disturbo d'ansia generalizzata, il disturbo di </a:t>
            </a:r>
            <a:r>
              <a:rPr lang="it-IT" sz="2500" dirty="0" err="1">
                <a:latin typeface="+mj-lt"/>
              </a:rPr>
              <a:t>dismorfismo</a:t>
            </a:r>
            <a:r>
              <a:rPr lang="it-IT" sz="2500" dirty="0">
                <a:latin typeface="+mj-lt"/>
              </a:rPr>
              <a:t> corporeo, il disturbo </a:t>
            </a:r>
            <a:r>
              <a:rPr lang="it-IT" sz="2500" dirty="0" err="1">
                <a:latin typeface="+mj-lt"/>
              </a:rPr>
              <a:t>ossessivo-compulsivo</a:t>
            </a:r>
            <a:r>
              <a:rPr lang="it-IT" sz="2500" dirty="0">
                <a:latin typeface="+mj-lt"/>
              </a:rPr>
              <a:t> o il disturbo delirante, tipo somatico.</a:t>
            </a:r>
          </a:p>
          <a:p>
            <a:endParaRPr lang="it-IT" sz="2300" dirty="0">
              <a:latin typeface="+mj-lt"/>
            </a:endParaRPr>
          </a:p>
          <a:p>
            <a:endParaRPr lang="it-IT" sz="2300" dirty="0">
              <a:latin typeface="+mj-lt"/>
            </a:endParaRPr>
          </a:p>
          <a:p>
            <a:endParaRPr lang="it-IT" sz="2300" dirty="0">
              <a:latin typeface="+mj-lt"/>
            </a:endParaRPr>
          </a:p>
        </p:txBody>
      </p:sp>
      <p:sp>
        <p:nvSpPr>
          <p:cNvPr id="3" name="Titolo 2"/>
          <p:cNvSpPr>
            <a:spLocks noGrp="1"/>
          </p:cNvSpPr>
          <p:nvPr>
            <p:ph type="title"/>
          </p:nvPr>
        </p:nvSpPr>
        <p:spPr/>
        <p:txBody>
          <a:bodyPr/>
          <a:lstStyle/>
          <a:p>
            <a:r>
              <a:rPr lang="it-IT" sz="2200" dirty="0"/>
              <a:t>Criteri diagnostici</a:t>
            </a:r>
          </a:p>
        </p:txBody>
      </p:sp>
    </p:spTree>
    <p:extLst>
      <p:ext uri="{BB962C8B-B14F-4D97-AF65-F5344CB8AC3E}">
        <p14:creationId xmlns:p14="http://schemas.microsoft.com/office/powerpoint/2010/main" val="1820960251"/>
      </p:ext>
    </p:extLst>
  </p:cSld>
  <p:clrMapOvr>
    <a:masterClrMapping/>
  </p:clrMapOvr>
</p:sld>
</file>

<file path=ppt/slides/slide17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i="1" dirty="0">
                <a:latin typeface="+mj-lt"/>
              </a:rPr>
              <a:t>Specificare</a:t>
            </a:r>
            <a:r>
              <a:rPr lang="it-IT" sz="2600" dirty="0">
                <a:latin typeface="+mj-lt"/>
              </a:rPr>
              <a:t> quale:</a:t>
            </a:r>
          </a:p>
          <a:p>
            <a:r>
              <a:rPr lang="it-IT" sz="2600" b="1" dirty="0">
                <a:latin typeface="+mj-lt"/>
              </a:rPr>
              <a:t>Tipo richiedente l'assistenza</a:t>
            </a:r>
            <a:r>
              <a:rPr lang="it-IT" sz="2600" dirty="0">
                <a:latin typeface="+mj-lt"/>
              </a:rPr>
              <a:t>: L'assistenza medica, comprendente visite e procedure mediche o esami clinici, è usata frequentemente.</a:t>
            </a:r>
          </a:p>
          <a:p>
            <a:r>
              <a:rPr lang="it-IT" sz="2600" b="1" dirty="0">
                <a:latin typeface="+mj-lt"/>
              </a:rPr>
              <a:t>Tipo evitante l'assistenza</a:t>
            </a:r>
            <a:r>
              <a:rPr lang="it-IT" sz="2600" dirty="0">
                <a:latin typeface="+mj-lt"/>
              </a:rPr>
              <a:t>: L’assistenza medica è usata raramente.</a:t>
            </a:r>
          </a:p>
          <a:p>
            <a:endParaRPr lang="it-IT" sz="2600" dirty="0">
              <a:latin typeface="+mj-lt"/>
            </a:endParaRPr>
          </a:p>
          <a:p>
            <a:endParaRPr lang="it-IT" sz="2600" dirty="0">
              <a:latin typeface="+mj-lt"/>
            </a:endParaRPr>
          </a:p>
        </p:txBody>
      </p:sp>
      <p:sp>
        <p:nvSpPr>
          <p:cNvPr id="3" name="Titolo 2"/>
          <p:cNvSpPr>
            <a:spLocks noGrp="1"/>
          </p:cNvSpPr>
          <p:nvPr>
            <p:ph type="title"/>
          </p:nvPr>
        </p:nvSpPr>
        <p:spPr/>
        <p:txBody>
          <a:bodyPr/>
          <a:lstStyle/>
          <a:p>
            <a:r>
              <a:rPr lang="it-IT" sz="2200" dirty="0"/>
              <a:t>Criteri diagnostici</a:t>
            </a:r>
          </a:p>
        </p:txBody>
      </p:sp>
    </p:spTree>
    <p:extLst>
      <p:ext uri="{BB962C8B-B14F-4D97-AF65-F5344CB8AC3E}">
        <p14:creationId xmlns:p14="http://schemas.microsoft.com/office/powerpoint/2010/main" val="2118187462"/>
      </p:ext>
    </p:extLst>
  </p:cSld>
  <p:clrMapOvr>
    <a:masterClrMapping/>
  </p:clrMapOvr>
</p:sld>
</file>

<file path=ppt/slides/slide17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Anche se la preoccupazione può nascere da una qualche sensazione fisica, il disagio dell’individuo non proviene principalmente dal sintomo somatico in sé, quanto piuttosto dalla sua </a:t>
            </a:r>
            <a:r>
              <a:rPr lang="it-IT" sz="2600" b="1" dirty="0">
                <a:latin typeface="+mj-lt"/>
              </a:rPr>
              <a:t>ansia per il senso, il significato o la causa del sintomo </a:t>
            </a:r>
            <a:r>
              <a:rPr lang="it-IT" sz="2600" dirty="0">
                <a:latin typeface="+mj-lt"/>
              </a:rPr>
              <a:t>accusato. </a:t>
            </a:r>
          </a:p>
          <a:p>
            <a:pPr>
              <a:buFont typeface="Arial" pitchFamily="34" charset="0"/>
              <a:buChar char="•"/>
            </a:pPr>
            <a:r>
              <a:rPr lang="it-IT" sz="2600" dirty="0">
                <a:latin typeface="+mj-lt"/>
              </a:rPr>
              <a:t> Se sono presenti sintomi fisici, si tratta spesso di una </a:t>
            </a:r>
            <a:r>
              <a:rPr lang="it-IT" sz="2600" b="1" dirty="0">
                <a:latin typeface="+mj-lt"/>
              </a:rPr>
              <a:t>normale sensazione fisiologica </a:t>
            </a:r>
            <a:r>
              <a:rPr lang="it-IT" sz="2600" dirty="0">
                <a:latin typeface="+mj-lt"/>
              </a:rPr>
              <a:t>(es., vertigine ortostatica), una </a:t>
            </a:r>
            <a:r>
              <a:rPr lang="it-IT" sz="2600" b="1" dirty="0">
                <a:latin typeface="+mj-lt"/>
              </a:rPr>
              <a:t>disfunzione benigna </a:t>
            </a:r>
            <a:r>
              <a:rPr lang="it-IT" sz="2600" dirty="0">
                <a:latin typeface="+mj-lt"/>
              </a:rPr>
              <a:t>(es., tinnito transitorio) o un disagio corporeo generalmente non considerato indice di malattia (es., eruttazione). </a:t>
            </a:r>
          </a:p>
          <a:p>
            <a:endParaRPr lang="it-IT" sz="2500" dirty="0">
              <a:latin typeface="+mj-lt"/>
            </a:endParaRPr>
          </a:p>
        </p:txBody>
      </p:sp>
      <p:sp>
        <p:nvSpPr>
          <p:cNvPr id="3" name="Titolo 2"/>
          <p:cNvSpPr>
            <a:spLocks noGrp="1"/>
          </p:cNvSpPr>
          <p:nvPr>
            <p:ph type="title"/>
          </p:nvPr>
        </p:nvSpPr>
        <p:spPr/>
        <p:txBody>
          <a:bodyPr/>
          <a:lstStyle/>
          <a:p>
            <a:r>
              <a:rPr sz="2200" dirty="0"/>
              <a:t>Caratteristiche diagnostiche </a:t>
            </a:r>
            <a:endParaRPr lang="it-IT" sz="2200" dirty="0"/>
          </a:p>
        </p:txBody>
      </p:sp>
    </p:spTree>
    <p:extLst>
      <p:ext uri="{BB962C8B-B14F-4D97-AF65-F5344CB8AC3E}">
        <p14:creationId xmlns:p14="http://schemas.microsoft.com/office/powerpoint/2010/main" val="263747895"/>
      </p:ext>
    </p:extLst>
  </p:cSld>
  <p:clrMapOvr>
    <a:masterClrMapping/>
  </p:clrMapOvr>
</p:sld>
</file>

<file path=ppt/slides/slide17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buFont typeface="Arial" pitchFamily="34" charset="0"/>
              <a:buChar char="•"/>
            </a:pPr>
            <a:r>
              <a:rPr lang="it-IT" sz="2500" dirty="0">
                <a:latin typeface="+mj-lt"/>
              </a:rPr>
              <a:t> Se è presente una condizione medica diagnosticabile, l’ansia e la preoccupazione dell’individuo sono chiaramente </a:t>
            </a:r>
            <a:r>
              <a:rPr lang="it-IT" sz="2500" b="1" dirty="0">
                <a:latin typeface="+mj-lt"/>
              </a:rPr>
              <a:t>eccessive e sproporzionate rispetto alla gravità della condizione</a:t>
            </a:r>
            <a:r>
              <a:rPr lang="it-IT" sz="2500" dirty="0">
                <a:latin typeface="+mj-lt"/>
              </a:rPr>
              <a:t>. </a:t>
            </a:r>
          </a:p>
          <a:p>
            <a:pPr>
              <a:buFont typeface="Arial" pitchFamily="34" charset="0"/>
              <a:buChar char="•"/>
            </a:pPr>
            <a:r>
              <a:rPr lang="it-IT" sz="2500" dirty="0">
                <a:latin typeface="+mj-lt"/>
              </a:rPr>
              <a:t> Gli individui con disturbo da ansia di malattia </a:t>
            </a:r>
            <a:r>
              <a:rPr lang="it-IT" sz="2500" b="1" dirty="0">
                <a:latin typeface="+mj-lt"/>
              </a:rPr>
              <a:t>si allarmano facilmente riguardo la malattia</a:t>
            </a:r>
            <a:r>
              <a:rPr lang="it-IT" sz="2500" dirty="0">
                <a:latin typeface="+mj-lt"/>
              </a:rPr>
              <a:t>, anche solo sentendo che qualcun altro si è ammalato o leggendo una notizia legata alla salute. </a:t>
            </a:r>
          </a:p>
          <a:p>
            <a:pPr>
              <a:buFont typeface="Arial" pitchFamily="34" charset="0"/>
              <a:buChar char="•"/>
            </a:pPr>
            <a:r>
              <a:rPr lang="it-IT" sz="2500" dirty="0">
                <a:latin typeface="+mj-lt"/>
              </a:rPr>
              <a:t> Le loro preoccupazioni su una malattia non diagnosticata </a:t>
            </a:r>
            <a:r>
              <a:rPr lang="it-IT" sz="2500" b="1" dirty="0">
                <a:latin typeface="+mj-lt"/>
              </a:rPr>
              <a:t>non rispondono alle appropriate rassicurazioni mediche</a:t>
            </a:r>
            <a:r>
              <a:rPr lang="it-IT" sz="2500" dirty="0">
                <a:latin typeface="+mj-lt"/>
              </a:rPr>
              <a:t>, agli esami diagnostici negativi o al decorso benigno. </a:t>
            </a:r>
          </a:p>
        </p:txBody>
      </p:sp>
      <p:sp>
        <p:nvSpPr>
          <p:cNvPr id="3" name="Titolo 2"/>
          <p:cNvSpPr>
            <a:spLocks noGrp="1"/>
          </p:cNvSpPr>
          <p:nvPr>
            <p:ph type="title"/>
          </p:nvPr>
        </p:nvSpPr>
        <p:spPr/>
        <p:txBody>
          <a:bodyPr/>
          <a:lstStyle/>
          <a:p>
            <a:r>
              <a:rPr sz="2200"/>
              <a:t>Caratteristiche diagnostiche </a:t>
            </a:r>
            <a:endParaRPr lang="it-IT" sz="2200" dirty="0"/>
          </a:p>
        </p:txBody>
      </p:sp>
    </p:spTree>
    <p:extLst>
      <p:ext uri="{BB962C8B-B14F-4D97-AF65-F5344CB8AC3E}">
        <p14:creationId xmlns:p14="http://schemas.microsoft.com/office/powerpoint/2010/main" val="3936885799"/>
      </p:ext>
    </p:extLst>
  </p:cSld>
  <p:clrMapOvr>
    <a:masterClrMapping/>
  </p:clrMapOvr>
</p:sld>
</file>

<file path=ppt/slides/slide17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buFont typeface="Arial" pitchFamily="34" charset="0"/>
              <a:buChar char="•"/>
            </a:pPr>
            <a:r>
              <a:rPr lang="it-IT" sz="2600" dirty="0">
                <a:latin typeface="+mj-lt"/>
              </a:rPr>
              <a:t> La malattia diventa un </a:t>
            </a:r>
            <a:r>
              <a:rPr lang="it-IT" sz="2600" b="1" dirty="0">
                <a:latin typeface="+mj-lt"/>
              </a:rPr>
              <a:t>elemento centrale dell’identità e dell’immagine di sé </a:t>
            </a:r>
            <a:r>
              <a:rPr lang="it-IT" sz="2600" dirty="0">
                <a:latin typeface="+mj-lt"/>
              </a:rPr>
              <a:t>dell’individuo, un frequente argomento di conversazione e una reazione caratteristica a eventi di vita stressanti. </a:t>
            </a:r>
          </a:p>
          <a:p>
            <a:pPr>
              <a:buFont typeface="Arial" pitchFamily="34" charset="0"/>
              <a:buChar char="•"/>
            </a:pPr>
            <a:endParaRPr lang="it-IT" sz="2600" dirty="0">
              <a:latin typeface="+mj-lt"/>
            </a:endParaRPr>
          </a:p>
          <a:p>
            <a:pPr>
              <a:buFont typeface="Arial" pitchFamily="34" charset="0"/>
              <a:buChar char="•"/>
            </a:pPr>
            <a:r>
              <a:rPr lang="it-IT" sz="2600" dirty="0">
                <a:latin typeface="+mj-lt"/>
              </a:rPr>
              <a:t> Gli individui con questo disturbo spesso </a:t>
            </a:r>
            <a:r>
              <a:rPr lang="it-IT" sz="2600" b="1" dirty="0">
                <a:latin typeface="+mj-lt"/>
              </a:rPr>
              <a:t>controllano ripetutamente se stessi </a:t>
            </a:r>
            <a:r>
              <a:rPr lang="it-IT" sz="2600" dirty="0">
                <a:latin typeface="+mj-lt"/>
              </a:rPr>
              <a:t>(es., esaminandosi la gola allo specchio), fanno </a:t>
            </a:r>
            <a:r>
              <a:rPr lang="it-IT" sz="2600" b="1" dirty="0">
                <a:latin typeface="+mj-lt"/>
              </a:rPr>
              <a:t>ricerche eccessive sulla malattia</a:t>
            </a:r>
            <a:r>
              <a:rPr lang="it-IT" sz="2600" dirty="0">
                <a:latin typeface="+mj-lt"/>
              </a:rPr>
              <a:t> che sospettano di avere (es., tramite Internet) e cercano ripetutamente </a:t>
            </a:r>
            <a:r>
              <a:rPr lang="it-IT" sz="2600" b="1" dirty="0">
                <a:latin typeface="+mj-lt"/>
              </a:rPr>
              <a:t>rassicurazione</a:t>
            </a:r>
            <a:r>
              <a:rPr lang="it-IT" sz="2600" dirty="0">
                <a:latin typeface="+mj-lt"/>
              </a:rPr>
              <a:t> da parte di familiari, amici o medici. </a:t>
            </a:r>
          </a:p>
        </p:txBody>
      </p:sp>
      <p:sp>
        <p:nvSpPr>
          <p:cNvPr id="3" name="Titolo 2"/>
          <p:cNvSpPr>
            <a:spLocks noGrp="1"/>
          </p:cNvSpPr>
          <p:nvPr>
            <p:ph type="title"/>
          </p:nvPr>
        </p:nvSpPr>
        <p:spPr/>
        <p:txBody>
          <a:bodyPr/>
          <a:lstStyle/>
          <a:p>
            <a:r>
              <a:rPr sz="2200" dirty="0"/>
              <a:t>Caratteristiche diagnostiche </a:t>
            </a:r>
            <a:endParaRPr lang="it-IT" sz="2200" dirty="0"/>
          </a:p>
        </p:txBody>
      </p:sp>
    </p:spTree>
    <p:extLst>
      <p:ext uri="{BB962C8B-B14F-4D97-AF65-F5344CB8AC3E}">
        <p14:creationId xmlns:p14="http://schemas.microsoft.com/office/powerpoint/2010/main" val="210889136"/>
      </p:ext>
    </p:extLst>
  </p:cSld>
  <p:clrMapOvr>
    <a:masterClrMapping/>
  </p:clrMapOvr>
</p:sld>
</file>

<file path=ppt/slides/slide17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Questo incessante preoccuparsi diventa spesso </a:t>
            </a:r>
            <a:r>
              <a:rPr lang="it-IT" sz="2600" b="1" dirty="0">
                <a:latin typeface="+mj-lt"/>
              </a:rPr>
              <a:t>frustrante per gli altri </a:t>
            </a:r>
            <a:r>
              <a:rPr lang="it-IT" sz="2600" dirty="0">
                <a:latin typeface="+mj-lt"/>
              </a:rPr>
              <a:t>e può provocare </a:t>
            </a:r>
            <a:r>
              <a:rPr lang="it-IT" sz="2600" b="1" dirty="0">
                <a:latin typeface="+mj-lt"/>
              </a:rPr>
              <a:t>forte tensione all’interno della famiglia</a:t>
            </a:r>
            <a:r>
              <a:rPr lang="it-IT" sz="2600" dirty="0">
                <a:latin typeface="+mj-lt"/>
              </a:rPr>
              <a:t>. </a:t>
            </a:r>
          </a:p>
          <a:p>
            <a:pPr>
              <a:buFont typeface="Arial" pitchFamily="34" charset="0"/>
              <a:buChar char="•"/>
            </a:pPr>
            <a:endParaRPr lang="it-IT" sz="2600" dirty="0">
              <a:latin typeface="+mj-lt"/>
            </a:endParaRPr>
          </a:p>
          <a:p>
            <a:pPr>
              <a:buFont typeface="Arial" pitchFamily="34" charset="0"/>
              <a:buChar char="•"/>
            </a:pPr>
            <a:r>
              <a:rPr lang="it-IT" sz="2600" dirty="0">
                <a:latin typeface="+mj-lt"/>
              </a:rPr>
              <a:t> In alcuni casi, l’ansia porta a un </a:t>
            </a:r>
            <a:r>
              <a:rPr lang="it-IT" sz="2600" b="1" dirty="0" err="1">
                <a:latin typeface="+mj-lt"/>
              </a:rPr>
              <a:t>evitamento</a:t>
            </a:r>
            <a:r>
              <a:rPr lang="it-IT" sz="2600" b="1" dirty="0">
                <a:latin typeface="+mj-lt"/>
              </a:rPr>
              <a:t> </a:t>
            </a:r>
            <a:r>
              <a:rPr lang="it-IT" sz="2600" b="1" dirty="0" err="1">
                <a:latin typeface="+mj-lt"/>
              </a:rPr>
              <a:t>disadattivo</a:t>
            </a:r>
            <a:r>
              <a:rPr lang="it-IT" sz="2600" b="1" dirty="0">
                <a:latin typeface="+mj-lt"/>
              </a:rPr>
              <a:t> </a:t>
            </a:r>
            <a:r>
              <a:rPr lang="it-IT" sz="2600" dirty="0">
                <a:latin typeface="+mj-lt"/>
              </a:rPr>
              <a:t>di situazioni (es., la visita a familiari malati) o di attività (es., l’esercizio fisico) che secondo questi individui potrebbero mettere a repentaglio la loro salute.</a:t>
            </a:r>
          </a:p>
          <a:p>
            <a:endParaRPr lang="it-IT" dirty="0"/>
          </a:p>
        </p:txBody>
      </p:sp>
      <p:sp>
        <p:nvSpPr>
          <p:cNvPr id="3" name="Titolo 2"/>
          <p:cNvSpPr>
            <a:spLocks noGrp="1"/>
          </p:cNvSpPr>
          <p:nvPr>
            <p:ph type="title"/>
          </p:nvPr>
        </p:nvSpPr>
        <p:spPr/>
        <p:txBody>
          <a:bodyPr/>
          <a:lstStyle/>
          <a:p>
            <a:r>
              <a:rPr sz="2200" dirty="0"/>
              <a:t>Caratteristiche diagnostiche </a:t>
            </a:r>
            <a:endParaRPr lang="it-IT" sz="2200" dirty="0"/>
          </a:p>
        </p:txBody>
      </p:sp>
    </p:spTree>
    <p:extLst>
      <p:ext uri="{BB962C8B-B14F-4D97-AF65-F5344CB8AC3E}">
        <p14:creationId xmlns:p14="http://schemas.microsoft.com/office/powerpoint/2010/main" val="1978597591"/>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Nella causa dei DSA concorrono fattori organici (neurologici) e fattori ambientali. La origine neurologica colloca i DSA nel grande ambito dei disturbi del neurosviluppo (come la disabilità intellettiva, l’autismo, la iperattività ed altri disturbi).</a:t>
            </a:r>
          </a:p>
          <a:p>
            <a:r>
              <a:rPr lang="it-IT" dirty="0"/>
              <a:t>I DSA creano estreme difficoltà non solo nelle materie specifiche, ma anche nell’apprendimento di tutte le materie scolastiche ad es la storia. Negli adulti il disturbo causa notevoli difficoltà lavorative e relazionali.</a:t>
            </a:r>
          </a:p>
          <a:p>
            <a:r>
              <a:rPr lang="it-IT" dirty="0"/>
              <a:t>Il rendimento scolastico deve essere significativamente inferiore alla norma.</a:t>
            </a:r>
          </a:p>
        </p:txBody>
      </p:sp>
    </p:spTree>
    <p:extLst>
      <p:ext uri="{BB962C8B-B14F-4D97-AF65-F5344CB8AC3E}">
        <p14:creationId xmlns:p14="http://schemas.microsoft.com/office/powerpoint/2010/main" val="2856436729"/>
      </p:ext>
    </p:extLst>
  </p:cSld>
  <p:clrMapOvr>
    <a:masterClrMapping/>
  </p:clrMapOvr>
</p:sld>
</file>

<file path=ppt/slides/slide17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La maggior parte degli individui con disturbo da ansia di malattia fa ampiamente </a:t>
            </a:r>
            <a:r>
              <a:rPr lang="it-IT" sz="2600" b="1" dirty="0">
                <a:latin typeface="+mj-lt"/>
              </a:rPr>
              <a:t>ricorso all’assistenza medica</a:t>
            </a:r>
            <a:r>
              <a:rPr lang="it-IT" sz="2600" dirty="0">
                <a:latin typeface="+mj-lt"/>
              </a:rPr>
              <a:t>, anche se alcuni possono essere </a:t>
            </a:r>
            <a:r>
              <a:rPr lang="it-IT" sz="2600" b="1" dirty="0">
                <a:latin typeface="+mj-lt"/>
              </a:rPr>
              <a:t>troppo ansiosi per rivolgersi al medico</a:t>
            </a:r>
            <a:r>
              <a:rPr lang="it-IT" sz="2600" dirty="0">
                <a:latin typeface="+mj-lt"/>
              </a:rPr>
              <a:t>. </a:t>
            </a:r>
          </a:p>
          <a:p>
            <a:pPr>
              <a:buFont typeface="Arial" pitchFamily="34" charset="0"/>
              <a:buChar char="•"/>
            </a:pPr>
            <a:endParaRPr lang="it-IT" sz="2600" dirty="0">
              <a:latin typeface="+mj-lt"/>
            </a:endParaRPr>
          </a:p>
          <a:p>
            <a:pPr>
              <a:buFont typeface="Arial" pitchFamily="34" charset="0"/>
              <a:buChar char="•"/>
            </a:pPr>
            <a:r>
              <a:rPr lang="it-IT" sz="2600" dirty="0">
                <a:latin typeface="+mj-lt"/>
              </a:rPr>
              <a:t> Spesso consultano </a:t>
            </a:r>
            <a:r>
              <a:rPr lang="it-IT" sz="2600" b="1" dirty="0">
                <a:latin typeface="+mj-lt"/>
              </a:rPr>
              <a:t>più medici per lo stesso problema </a:t>
            </a:r>
            <a:r>
              <a:rPr lang="it-IT" sz="2600" dirty="0">
                <a:latin typeface="+mj-lt"/>
              </a:rPr>
              <a:t>e ottengono ripetutamente </a:t>
            </a:r>
            <a:r>
              <a:rPr lang="it-IT" sz="2600" b="1" dirty="0">
                <a:latin typeface="+mj-lt"/>
              </a:rPr>
              <a:t>risultati negativi nei test diagnostici</a:t>
            </a:r>
            <a:r>
              <a:rPr lang="it-IT" sz="2600" dirty="0">
                <a:latin typeface="+mj-lt"/>
              </a:rPr>
              <a:t>. </a:t>
            </a:r>
          </a:p>
          <a:p>
            <a:pPr>
              <a:buFont typeface="Arial" pitchFamily="34" charset="0"/>
              <a:buChar char="•"/>
            </a:pPr>
            <a:endParaRPr lang="it-IT" dirty="0"/>
          </a:p>
          <a:p>
            <a:endParaRPr lang="it-IT" dirty="0"/>
          </a:p>
          <a:p>
            <a:endParaRPr lang="it-IT" dirty="0"/>
          </a:p>
          <a:p>
            <a:endParaRPr lang="it-IT" dirty="0"/>
          </a:p>
          <a:p>
            <a:endParaRPr lang="it-IT" dirty="0"/>
          </a:p>
        </p:txBody>
      </p:sp>
      <p:sp>
        <p:nvSpPr>
          <p:cNvPr id="3" name="Titolo 2"/>
          <p:cNvSpPr>
            <a:spLocks noGrp="1"/>
          </p:cNvSpPr>
          <p:nvPr>
            <p:ph type="title"/>
          </p:nvPr>
        </p:nvSpPr>
        <p:spPr/>
        <p:txBody>
          <a:bodyPr/>
          <a:lstStyle/>
          <a:p>
            <a:r>
              <a:rPr lang="it-IT" sz="2200" dirty="0"/>
              <a:t>C</a:t>
            </a:r>
            <a:r>
              <a:rPr sz="2200"/>
              <a:t>aratteristiche associate a </a:t>
            </a:r>
            <a:r>
              <a:rPr sz="2200" dirty="0"/>
              <a:t>supporto della diagnosi</a:t>
            </a:r>
            <a:endParaRPr lang="it-IT" sz="2200" dirty="0"/>
          </a:p>
        </p:txBody>
      </p:sp>
    </p:spTree>
    <p:extLst>
      <p:ext uri="{BB962C8B-B14F-4D97-AF65-F5344CB8AC3E}">
        <p14:creationId xmlns:p14="http://schemas.microsoft.com/office/powerpoint/2010/main" val="2968573505"/>
      </p:ext>
    </p:extLst>
  </p:cSld>
  <p:clrMapOvr>
    <a:masterClrMapping/>
  </p:clrMapOvr>
</p:sld>
</file>

<file path=ppt/slides/slide17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600" dirty="0">
                <a:latin typeface="+mj-lt"/>
              </a:rPr>
              <a:t>Gli individui con questo disturbo sono generalmente </a:t>
            </a:r>
            <a:r>
              <a:rPr lang="it-IT" sz="2600" b="1" dirty="0">
                <a:latin typeface="+mj-lt"/>
              </a:rPr>
              <a:t>insoddisfatti delle cure mediche ricevute</a:t>
            </a:r>
            <a:r>
              <a:rPr lang="it-IT" sz="2600" dirty="0">
                <a:latin typeface="+mj-lt"/>
              </a:rPr>
              <a:t> e spesso hanno la sensazione di </a:t>
            </a:r>
            <a:r>
              <a:rPr lang="it-IT" sz="2600" b="1" dirty="0">
                <a:latin typeface="+mj-lt"/>
              </a:rPr>
              <a:t>non venir presi sul serio dai medici</a:t>
            </a:r>
            <a:r>
              <a:rPr lang="it-IT" sz="2600" dirty="0">
                <a:latin typeface="+mj-lt"/>
              </a:rPr>
              <a:t>. </a:t>
            </a:r>
          </a:p>
          <a:p>
            <a:pPr marL="285750" indent="-285750">
              <a:buFont typeface="Arial" panose="020B0604020202020204" pitchFamily="34" charset="0"/>
              <a:buChar char="•"/>
            </a:pPr>
            <a:endParaRPr lang="it-IT" sz="2600" dirty="0">
              <a:latin typeface="+mj-lt"/>
            </a:endParaRPr>
          </a:p>
          <a:p>
            <a:pPr marL="285750" indent="-285750">
              <a:buFont typeface="Arial" panose="020B0604020202020204" pitchFamily="34" charset="0"/>
              <a:buChar char="•"/>
            </a:pPr>
            <a:r>
              <a:rPr lang="it-IT" sz="2600" dirty="0">
                <a:latin typeface="+mj-lt"/>
              </a:rPr>
              <a:t>Talvolta queste preoccupazioni possono essere giustificate, dal momento che i medici possono essere sprezzanti o reagire con </a:t>
            </a:r>
            <a:r>
              <a:rPr lang="it-IT" sz="2600" b="1" dirty="0">
                <a:latin typeface="+mj-lt"/>
              </a:rPr>
              <a:t>frustrazione o ostilità</a:t>
            </a:r>
            <a:r>
              <a:rPr lang="it-IT" sz="2600" dirty="0">
                <a:latin typeface="+mj-lt"/>
              </a:rPr>
              <a:t>. Questa reazione può occasionalmente avere come risultato la mancata diagnosi di una condizione medica realmente presente.</a:t>
            </a:r>
          </a:p>
          <a:p>
            <a:endParaRPr lang="it-IT" dirty="0"/>
          </a:p>
        </p:txBody>
      </p:sp>
      <p:sp>
        <p:nvSpPr>
          <p:cNvPr id="3" name="Titolo 2"/>
          <p:cNvSpPr>
            <a:spLocks noGrp="1"/>
          </p:cNvSpPr>
          <p:nvPr>
            <p:ph type="title"/>
          </p:nvPr>
        </p:nvSpPr>
        <p:spPr/>
        <p:txBody>
          <a:bodyPr/>
          <a:lstStyle/>
          <a:p>
            <a:r>
              <a:rPr lang="it-IT" sz="2200" dirty="0"/>
              <a:t>Caratteristiche associate a supporto della diagnosi</a:t>
            </a:r>
          </a:p>
        </p:txBody>
      </p:sp>
    </p:spTree>
    <p:extLst>
      <p:ext uri="{BB962C8B-B14F-4D97-AF65-F5344CB8AC3E}">
        <p14:creationId xmlns:p14="http://schemas.microsoft.com/office/powerpoint/2010/main" val="2169528007"/>
      </p:ext>
    </p:extLst>
  </p:cSld>
  <p:clrMapOvr>
    <a:masterClrMapping/>
  </p:clrMapOvr>
</p:sld>
</file>

<file path=ppt/slides/slide17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28596" y="1785926"/>
            <a:ext cx="8229600" cy="4268799"/>
          </a:xfrm>
        </p:spPr>
        <p:txBody>
          <a:bodyPr>
            <a:normAutofit lnSpcReduction="10000"/>
          </a:bodyPr>
          <a:lstStyle/>
          <a:p>
            <a:pPr>
              <a:buFont typeface="Arial" pitchFamily="34" charset="0"/>
              <a:buChar char="•"/>
            </a:pPr>
            <a:r>
              <a:rPr lang="it-IT" sz="2200" dirty="0">
                <a:latin typeface="+mj-lt"/>
              </a:rPr>
              <a:t> La prevalenza a 1-2 anni di ansia per la salute e/o convinzione di essere malati in </a:t>
            </a:r>
            <a:r>
              <a:rPr lang="it-IT" sz="2200" b="1" dirty="0">
                <a:latin typeface="+mj-lt"/>
              </a:rPr>
              <a:t>studi di comunità </a:t>
            </a:r>
            <a:r>
              <a:rPr lang="it-IT" sz="2200" dirty="0">
                <a:latin typeface="+mj-lt"/>
              </a:rPr>
              <a:t>varia tra l’1,3 e il 10%. </a:t>
            </a:r>
          </a:p>
          <a:p>
            <a:pPr>
              <a:buFont typeface="Arial" pitchFamily="34" charset="0"/>
              <a:buChar char="•"/>
            </a:pPr>
            <a:r>
              <a:rPr lang="it-IT" sz="2200" dirty="0">
                <a:latin typeface="+mj-lt"/>
              </a:rPr>
              <a:t> Nelle </a:t>
            </a:r>
            <a:r>
              <a:rPr lang="it-IT" sz="2200" b="1" dirty="0">
                <a:latin typeface="+mj-lt"/>
              </a:rPr>
              <a:t>popolazioni mediche ambulatoriali</a:t>
            </a:r>
            <a:r>
              <a:rPr lang="it-IT" sz="2200" dirty="0">
                <a:latin typeface="+mj-lt"/>
              </a:rPr>
              <a:t>, i tassi di prevalenza a 6 mesi/1 anno variano tra il 3 e l’8%. </a:t>
            </a:r>
          </a:p>
          <a:p>
            <a:pPr>
              <a:buFont typeface="Arial" pitchFamily="34" charset="0"/>
              <a:buChar char="•"/>
            </a:pPr>
            <a:r>
              <a:rPr lang="it-IT" sz="2200" dirty="0">
                <a:latin typeface="+mj-lt"/>
              </a:rPr>
              <a:t> La prevalenza del disturbo è </a:t>
            </a:r>
            <a:r>
              <a:rPr lang="it-IT" sz="2200" b="1" dirty="0">
                <a:latin typeface="+mj-lt"/>
              </a:rPr>
              <a:t>simile in maschi e femmine</a:t>
            </a:r>
            <a:r>
              <a:rPr lang="it-IT" sz="2200" dirty="0">
                <a:latin typeface="+mj-lt"/>
              </a:rPr>
              <a:t>.</a:t>
            </a:r>
          </a:p>
          <a:p>
            <a:pPr>
              <a:buFont typeface="Arial" pitchFamily="34" charset="0"/>
              <a:buChar char="•"/>
            </a:pPr>
            <a:r>
              <a:rPr lang="it-IT" sz="2200" dirty="0">
                <a:latin typeface="+mj-lt"/>
              </a:rPr>
              <a:t> Generalmente si pensa che il disturbo da ansia di malattia abbia un decorso </a:t>
            </a:r>
            <a:r>
              <a:rPr lang="it-IT" sz="2200" b="1" dirty="0">
                <a:latin typeface="+mj-lt"/>
              </a:rPr>
              <a:t>cronico e recidivante</a:t>
            </a:r>
            <a:r>
              <a:rPr lang="it-IT" sz="2200" dirty="0">
                <a:latin typeface="+mj-lt"/>
              </a:rPr>
              <a:t>, con esordio nella </a:t>
            </a:r>
            <a:r>
              <a:rPr lang="it-IT" sz="2200" b="1" dirty="0">
                <a:latin typeface="+mj-lt"/>
              </a:rPr>
              <a:t>prima età adulta </a:t>
            </a:r>
            <a:r>
              <a:rPr lang="it-IT" sz="2200" dirty="0">
                <a:latin typeface="+mj-lt"/>
              </a:rPr>
              <a:t>e nella </a:t>
            </a:r>
            <a:r>
              <a:rPr lang="it-IT" sz="2200" b="1" dirty="0">
                <a:latin typeface="+mj-lt"/>
              </a:rPr>
              <a:t>mezza età</a:t>
            </a:r>
            <a:r>
              <a:rPr lang="it-IT" sz="2200" dirty="0">
                <a:latin typeface="+mj-lt"/>
              </a:rPr>
              <a:t>.</a:t>
            </a:r>
          </a:p>
          <a:p>
            <a:pPr>
              <a:buFont typeface="Arial" pitchFamily="34" charset="0"/>
              <a:buChar char="•"/>
            </a:pPr>
            <a:r>
              <a:rPr lang="it-IT" sz="2200" dirty="0">
                <a:latin typeface="+mj-lt"/>
              </a:rPr>
              <a:t> Questo disturbo può essere scatenato da un </a:t>
            </a:r>
            <a:r>
              <a:rPr lang="it-IT" sz="2200" b="1" dirty="0">
                <a:latin typeface="+mj-lt"/>
              </a:rPr>
              <a:t>forte stress </a:t>
            </a:r>
            <a:r>
              <a:rPr lang="it-IT" sz="2200" dirty="0">
                <a:latin typeface="+mj-lt"/>
              </a:rPr>
              <a:t>o da una </a:t>
            </a:r>
            <a:r>
              <a:rPr lang="it-IT" sz="2200" b="1" dirty="0">
                <a:latin typeface="+mj-lt"/>
              </a:rPr>
              <a:t>minaccia per la vita</a:t>
            </a:r>
            <a:r>
              <a:rPr lang="it-IT" sz="2200" dirty="0">
                <a:latin typeface="+mj-lt"/>
              </a:rPr>
              <a:t> dell’individuo, grave ma, in ultima analisi, benigna per la sua salute. Una </a:t>
            </a:r>
            <a:r>
              <a:rPr lang="it-IT" sz="2200" b="1" dirty="0">
                <a:latin typeface="+mj-lt"/>
              </a:rPr>
              <a:t>storia di abuso o</a:t>
            </a:r>
            <a:r>
              <a:rPr lang="it-IT" sz="2200" dirty="0">
                <a:latin typeface="+mj-lt"/>
              </a:rPr>
              <a:t> </a:t>
            </a:r>
            <a:r>
              <a:rPr lang="it-IT" sz="2200" b="1" dirty="0">
                <a:latin typeface="+mj-lt"/>
              </a:rPr>
              <a:t>di grave malattia durante l’infanzia</a:t>
            </a:r>
            <a:r>
              <a:rPr lang="it-IT" sz="2200" dirty="0">
                <a:latin typeface="+mj-lt"/>
              </a:rPr>
              <a:t> può predisporre allo sviluppo del disturbo in età adulta.</a:t>
            </a:r>
          </a:p>
        </p:txBody>
      </p:sp>
      <p:sp>
        <p:nvSpPr>
          <p:cNvPr id="3" name="Titolo 2"/>
          <p:cNvSpPr>
            <a:spLocks noGrp="1"/>
          </p:cNvSpPr>
          <p:nvPr>
            <p:ph type="title"/>
          </p:nvPr>
        </p:nvSpPr>
        <p:spPr/>
        <p:txBody>
          <a:bodyPr/>
          <a:lstStyle/>
          <a:p>
            <a:r>
              <a:rPr sz="2200"/>
              <a:t>Prevalenza, decorso e fattori di rischio </a:t>
            </a:r>
            <a:endParaRPr lang="it-IT" sz="2200" dirty="0"/>
          </a:p>
        </p:txBody>
      </p:sp>
    </p:spTree>
    <p:extLst>
      <p:ext uri="{BB962C8B-B14F-4D97-AF65-F5344CB8AC3E}">
        <p14:creationId xmlns:p14="http://schemas.microsoft.com/office/powerpoint/2010/main" val="4231645982"/>
      </p:ext>
    </p:extLst>
  </p:cSld>
  <p:clrMapOvr>
    <a:masterClrMapping/>
  </p:clrMapOvr>
</p:sld>
</file>

<file path=ppt/slides/slide17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400" dirty="0">
                <a:latin typeface="+mj-lt"/>
              </a:rPr>
              <a:t>La prima diagnosi differenziale da considerare è quella con una </a:t>
            </a:r>
            <a:r>
              <a:rPr lang="it-IT" sz="2400" b="1" dirty="0">
                <a:latin typeface="+mj-lt"/>
              </a:rPr>
              <a:t>sottostante condizione medica</a:t>
            </a:r>
            <a:r>
              <a:rPr lang="it-IT" sz="2400" dirty="0">
                <a:latin typeface="+mj-lt"/>
              </a:rPr>
              <a:t>, comprese quelle </a:t>
            </a:r>
            <a:r>
              <a:rPr lang="it-IT" sz="2400" b="1" dirty="0">
                <a:latin typeface="+mj-lt"/>
              </a:rPr>
              <a:t>neurologiche</a:t>
            </a:r>
            <a:r>
              <a:rPr lang="it-IT" sz="2400" dirty="0">
                <a:latin typeface="+mj-lt"/>
              </a:rPr>
              <a:t> o </a:t>
            </a:r>
            <a:r>
              <a:rPr lang="it-IT" sz="2400" b="1" dirty="0">
                <a:latin typeface="+mj-lt"/>
              </a:rPr>
              <a:t>endocrine</a:t>
            </a:r>
            <a:r>
              <a:rPr lang="it-IT" sz="2400" dirty="0">
                <a:latin typeface="+mj-lt"/>
              </a:rPr>
              <a:t>, i </a:t>
            </a:r>
            <a:r>
              <a:rPr lang="it-IT" sz="2400" b="1" dirty="0">
                <a:latin typeface="+mj-lt"/>
              </a:rPr>
              <a:t>tumori occulti </a:t>
            </a:r>
            <a:r>
              <a:rPr lang="it-IT" sz="2400" dirty="0">
                <a:latin typeface="+mj-lt"/>
              </a:rPr>
              <a:t>e altre </a:t>
            </a:r>
            <a:r>
              <a:rPr lang="it-IT" sz="2400" b="1" dirty="0">
                <a:latin typeface="+mj-lt"/>
              </a:rPr>
              <a:t>malattie organiche sistemiche</a:t>
            </a:r>
            <a:r>
              <a:rPr lang="it-IT" sz="2400" dirty="0">
                <a:latin typeface="+mj-lt"/>
              </a:rPr>
              <a:t>.</a:t>
            </a:r>
          </a:p>
          <a:p>
            <a:pPr marL="285750" indent="-285750">
              <a:buFont typeface="Arial" panose="020B0604020202020204" pitchFamily="34" charset="0"/>
              <a:buChar char="•"/>
            </a:pPr>
            <a:r>
              <a:rPr lang="it-IT" sz="2400" dirty="0">
                <a:latin typeface="+mj-lt"/>
              </a:rPr>
              <a:t>La presenza di una condizione medica non esclude la possibilità di </a:t>
            </a:r>
            <a:r>
              <a:rPr lang="it-IT" sz="2400" b="1" dirty="0">
                <a:latin typeface="+mj-lt"/>
              </a:rPr>
              <a:t>coesistenza</a:t>
            </a:r>
            <a:r>
              <a:rPr lang="it-IT" sz="2400" dirty="0">
                <a:latin typeface="+mj-lt"/>
              </a:rPr>
              <a:t> del disturbo da ansia di malattia. Se è presente una condizione medica, l’ansia per la propria salute e le preoccupazioni legate alla malattia sono chiaramente </a:t>
            </a:r>
            <a:r>
              <a:rPr lang="it-IT" sz="2400" b="1" dirty="0">
                <a:latin typeface="+mj-lt"/>
              </a:rPr>
              <a:t>sproporzionate </a:t>
            </a:r>
            <a:r>
              <a:rPr lang="it-IT" sz="2400" dirty="0">
                <a:latin typeface="+mj-lt"/>
              </a:rPr>
              <a:t>rispetto alla sua gravità. </a:t>
            </a:r>
          </a:p>
          <a:p>
            <a:pPr marL="285750" indent="-285750">
              <a:buFont typeface="Arial" panose="020B0604020202020204" pitchFamily="34" charset="0"/>
              <a:buChar char="•"/>
            </a:pPr>
            <a:r>
              <a:rPr lang="it-IT" sz="2400" b="1" dirty="0">
                <a:latin typeface="+mj-lt"/>
              </a:rPr>
              <a:t>Preoccupazioni transitorie legate a una condizione medica </a:t>
            </a:r>
            <a:r>
              <a:rPr lang="it-IT" sz="2400" dirty="0">
                <a:latin typeface="+mj-lt"/>
              </a:rPr>
              <a:t>non costituiscono un disturbo da ansia di malattia.</a:t>
            </a:r>
          </a:p>
        </p:txBody>
      </p:sp>
      <p:sp>
        <p:nvSpPr>
          <p:cNvPr id="3" name="Titolo 2"/>
          <p:cNvSpPr>
            <a:spLocks noGrp="1"/>
          </p:cNvSpPr>
          <p:nvPr>
            <p:ph type="title"/>
          </p:nvPr>
        </p:nvSpPr>
        <p:spPr/>
        <p:txBody>
          <a:bodyPr/>
          <a:lstStyle/>
          <a:p>
            <a:r>
              <a:rPr lang="it-IT" sz="2200" dirty="0"/>
              <a:t>Diagnosi differenziale - </a:t>
            </a:r>
            <a:r>
              <a:rPr lang="it-IT" sz="2200" i="1" dirty="0"/>
              <a:t>Altre condizioni mediche</a:t>
            </a:r>
          </a:p>
        </p:txBody>
      </p:sp>
    </p:spTree>
    <p:extLst>
      <p:ext uri="{BB962C8B-B14F-4D97-AF65-F5344CB8AC3E}">
        <p14:creationId xmlns:p14="http://schemas.microsoft.com/office/powerpoint/2010/main" val="2012767292"/>
      </p:ext>
    </p:extLst>
  </p:cSld>
  <p:clrMapOvr>
    <a:masterClrMapping/>
  </p:clrMapOvr>
</p:sld>
</file>

<file path=ppt/slides/slide17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500" dirty="0">
                <a:latin typeface="+mj-lt"/>
              </a:rPr>
              <a:t>Il disturbo da sintomi somatici viene diagnosticato quando sono presenti </a:t>
            </a:r>
            <a:r>
              <a:rPr lang="it-IT" sz="2500" b="1" dirty="0">
                <a:latin typeface="+mj-lt"/>
              </a:rPr>
              <a:t>significativi sintomi somatici</a:t>
            </a:r>
            <a:r>
              <a:rPr lang="it-IT" sz="2500" dirty="0">
                <a:latin typeface="+mj-lt"/>
              </a:rPr>
              <a:t>. Al contrario, gli individui con disturbo da ansia di malattia hanno </a:t>
            </a:r>
            <a:r>
              <a:rPr lang="it-IT" sz="2500" b="1" dirty="0">
                <a:latin typeface="+mj-lt"/>
              </a:rPr>
              <a:t>sintomi somatici minimi </a:t>
            </a:r>
            <a:r>
              <a:rPr lang="it-IT" sz="2500" dirty="0">
                <a:latin typeface="+mj-lt"/>
              </a:rPr>
              <a:t>e sono preoccupati principalmente </a:t>
            </a:r>
            <a:r>
              <a:rPr lang="it-IT" sz="2500" b="1" dirty="0">
                <a:latin typeface="+mj-lt"/>
              </a:rPr>
              <a:t>dall’idea di essere malati</a:t>
            </a:r>
            <a:r>
              <a:rPr lang="it-IT" sz="2500" dirty="0">
                <a:latin typeface="+mj-lt"/>
              </a:rPr>
              <a:t>.</a:t>
            </a:r>
          </a:p>
        </p:txBody>
      </p:sp>
      <p:sp>
        <p:nvSpPr>
          <p:cNvPr id="3" name="Titolo 2"/>
          <p:cNvSpPr>
            <a:spLocks noGrp="1"/>
          </p:cNvSpPr>
          <p:nvPr>
            <p:ph type="title"/>
          </p:nvPr>
        </p:nvSpPr>
        <p:spPr/>
        <p:txBody>
          <a:bodyPr/>
          <a:lstStyle/>
          <a:p>
            <a:r>
              <a:rPr lang="it-IT" sz="2200" dirty="0"/>
              <a:t>Diagnosi differenziale - </a:t>
            </a:r>
            <a:r>
              <a:rPr lang="it-IT" sz="2200" i="1" dirty="0"/>
              <a:t>Disturbo da sintomi somatici</a:t>
            </a:r>
          </a:p>
        </p:txBody>
      </p:sp>
    </p:spTree>
    <p:extLst>
      <p:ext uri="{BB962C8B-B14F-4D97-AF65-F5344CB8AC3E}">
        <p14:creationId xmlns:p14="http://schemas.microsoft.com/office/powerpoint/2010/main" val="2314905284"/>
      </p:ext>
    </p:extLst>
  </p:cSld>
  <p:clrMapOvr>
    <a:masterClrMapping/>
  </p:clrMapOvr>
</p:sld>
</file>

<file path=ppt/slides/slide17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400" dirty="0">
                <a:latin typeface="+mj-lt"/>
              </a:rPr>
              <a:t>Nel </a:t>
            </a:r>
            <a:r>
              <a:rPr lang="it-IT" sz="2400" b="1" dirty="0">
                <a:latin typeface="+mj-lt"/>
              </a:rPr>
              <a:t>disturbo d’ansia generalizzata </a:t>
            </a:r>
            <a:r>
              <a:rPr lang="it-IT" sz="2400" dirty="0">
                <a:latin typeface="+mj-lt"/>
              </a:rPr>
              <a:t>gli individui si preoccupano per </a:t>
            </a:r>
            <a:r>
              <a:rPr lang="it-IT" sz="2400" b="1" dirty="0">
                <a:latin typeface="+mj-lt"/>
              </a:rPr>
              <a:t>numerosi eventi, situazioni o attività</a:t>
            </a:r>
            <a:r>
              <a:rPr lang="it-IT" sz="2400" dirty="0">
                <a:latin typeface="+mj-lt"/>
              </a:rPr>
              <a:t>, uno solo dei quali può riguardare la salute. </a:t>
            </a:r>
          </a:p>
          <a:p>
            <a:pPr marL="285750" indent="-285750">
              <a:buFont typeface="Arial" panose="020B0604020202020204" pitchFamily="34" charset="0"/>
              <a:buChar char="•"/>
            </a:pPr>
            <a:r>
              <a:rPr lang="it-IT" sz="2400" dirty="0">
                <a:latin typeface="+mj-lt"/>
              </a:rPr>
              <a:t>Nel </a:t>
            </a:r>
            <a:r>
              <a:rPr lang="it-IT" sz="2400" b="1" dirty="0">
                <a:latin typeface="+mj-lt"/>
              </a:rPr>
              <a:t>disturbo di panico</a:t>
            </a:r>
            <a:r>
              <a:rPr lang="it-IT" sz="2400" dirty="0">
                <a:latin typeface="+mj-lt"/>
              </a:rPr>
              <a:t> l’individuo può essere preoccupato dal fatto che gli attacchi di panico riflettano la presenza di una malattia medica; tuttavia, l’ansia è tipicamente </a:t>
            </a:r>
            <a:r>
              <a:rPr lang="it-IT" sz="2400" b="1" dirty="0">
                <a:latin typeface="+mj-lt"/>
              </a:rPr>
              <a:t>molto acuta ed episodica</a:t>
            </a:r>
            <a:r>
              <a:rPr lang="it-IT" sz="2400" dirty="0">
                <a:latin typeface="+mj-lt"/>
              </a:rPr>
              <a:t>. Nel disturbo da ansia di malattia l’ansia e i timori riguardanti la salute sono </a:t>
            </a:r>
            <a:r>
              <a:rPr lang="it-IT" sz="2400" b="1" dirty="0">
                <a:latin typeface="+mj-lt"/>
              </a:rPr>
              <a:t>più persistenti e duraturi</a:t>
            </a:r>
            <a:r>
              <a:rPr lang="it-IT" sz="2400" dirty="0">
                <a:latin typeface="+mj-lt"/>
              </a:rPr>
              <a:t>. </a:t>
            </a:r>
          </a:p>
          <a:p>
            <a:pPr marL="285750" indent="-285750">
              <a:buFont typeface="Arial" panose="020B0604020202020204" pitchFamily="34" charset="0"/>
              <a:buChar char="•"/>
            </a:pPr>
            <a:r>
              <a:rPr lang="it-IT" sz="2400" dirty="0">
                <a:latin typeface="+mj-lt"/>
              </a:rPr>
              <a:t>Occorre tenere presente che negli individui con disturbo da ansia di malattia </a:t>
            </a:r>
            <a:r>
              <a:rPr lang="it-IT" sz="2400" b="1" dirty="0">
                <a:latin typeface="+mj-lt"/>
              </a:rPr>
              <a:t>possono verificarsi attacchi di panico </a:t>
            </a:r>
            <a:r>
              <a:rPr lang="it-IT" sz="2400" dirty="0">
                <a:latin typeface="+mj-lt"/>
              </a:rPr>
              <a:t>scatenati dalle loro preoccupazioni di malattia.</a:t>
            </a:r>
          </a:p>
        </p:txBody>
      </p:sp>
      <p:sp>
        <p:nvSpPr>
          <p:cNvPr id="3" name="Titolo 2"/>
          <p:cNvSpPr>
            <a:spLocks noGrp="1"/>
          </p:cNvSpPr>
          <p:nvPr>
            <p:ph type="title"/>
          </p:nvPr>
        </p:nvSpPr>
        <p:spPr/>
        <p:txBody>
          <a:bodyPr/>
          <a:lstStyle/>
          <a:p>
            <a:r>
              <a:rPr lang="it-IT" sz="2200" dirty="0"/>
              <a:t>Diagnosi differenziale - </a:t>
            </a:r>
            <a:r>
              <a:rPr lang="it-IT" sz="2200" i="1" dirty="0"/>
              <a:t>Disturbi d'ansia</a:t>
            </a:r>
          </a:p>
        </p:txBody>
      </p:sp>
    </p:spTree>
    <p:extLst>
      <p:ext uri="{BB962C8B-B14F-4D97-AF65-F5344CB8AC3E}">
        <p14:creationId xmlns:p14="http://schemas.microsoft.com/office/powerpoint/2010/main" val="1010858237"/>
      </p:ext>
    </p:extLst>
  </p:cSld>
  <p:clrMapOvr>
    <a:masterClrMapping/>
  </p:clrMapOvr>
</p:sld>
</file>

<file path=ppt/slides/slide17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7544" y="2132856"/>
            <a:ext cx="8229600" cy="4268799"/>
          </a:xfrm>
        </p:spPr>
        <p:txBody>
          <a:bodyPr/>
          <a:lstStyle/>
          <a:p>
            <a:pPr marL="285750" indent="-285750">
              <a:buFont typeface="Arial" panose="020B0604020202020204" pitchFamily="34" charset="0"/>
              <a:buChar char="•"/>
            </a:pPr>
            <a:r>
              <a:rPr lang="it-IT" sz="2300" dirty="0">
                <a:latin typeface="+mj-lt"/>
              </a:rPr>
              <a:t>Gli individui con disturbo da ansia di malattia </a:t>
            </a:r>
            <a:r>
              <a:rPr lang="it-IT" sz="2300" b="1" dirty="0">
                <a:latin typeface="+mj-lt"/>
              </a:rPr>
              <a:t>possono</a:t>
            </a:r>
            <a:r>
              <a:rPr lang="it-IT" sz="2300" dirty="0">
                <a:latin typeface="+mj-lt"/>
              </a:rPr>
              <a:t> avere </a:t>
            </a:r>
            <a:r>
              <a:rPr lang="it-IT" sz="2300" b="1" dirty="0">
                <a:latin typeface="+mj-lt"/>
              </a:rPr>
              <a:t>pensieri intrusivi riguardanti il fatto di avere una malattia</a:t>
            </a:r>
            <a:r>
              <a:rPr lang="it-IT" sz="2300" dirty="0">
                <a:latin typeface="+mj-lt"/>
              </a:rPr>
              <a:t>, ai quali </a:t>
            </a:r>
            <a:r>
              <a:rPr lang="it-IT" sz="2300" b="1" dirty="0">
                <a:latin typeface="+mj-lt"/>
              </a:rPr>
              <a:t>possono</a:t>
            </a:r>
            <a:r>
              <a:rPr lang="it-IT" sz="2300" dirty="0">
                <a:latin typeface="+mj-lt"/>
              </a:rPr>
              <a:t> essere associati </a:t>
            </a:r>
            <a:r>
              <a:rPr lang="it-IT" sz="2300" b="1" dirty="0">
                <a:latin typeface="+mj-lt"/>
              </a:rPr>
              <a:t>comportamenti compulsivi </a:t>
            </a:r>
            <a:r>
              <a:rPr lang="it-IT" sz="2300" dirty="0">
                <a:latin typeface="+mj-lt"/>
              </a:rPr>
              <a:t>(es., la ricerca di rassicurazione). </a:t>
            </a:r>
          </a:p>
          <a:p>
            <a:pPr marL="285750" indent="-285750">
              <a:buFont typeface="Arial" panose="020B0604020202020204" pitchFamily="34" charset="0"/>
              <a:buChar char="•"/>
            </a:pPr>
            <a:r>
              <a:rPr lang="it-IT" sz="2300" dirty="0">
                <a:latin typeface="+mj-lt"/>
              </a:rPr>
              <a:t>Tuttavia, nel disturbo da ansia di malattia le preoccupazioni di solito si concentrano </a:t>
            </a:r>
            <a:r>
              <a:rPr lang="it-IT" sz="2300" b="1" dirty="0">
                <a:latin typeface="+mj-lt"/>
              </a:rPr>
              <a:t>sull’avere una malattia</a:t>
            </a:r>
            <a:r>
              <a:rPr lang="it-IT" sz="2300" dirty="0">
                <a:latin typeface="+mj-lt"/>
              </a:rPr>
              <a:t>, mentre nel disturbo </a:t>
            </a:r>
            <a:r>
              <a:rPr lang="it-IT" sz="2300" dirty="0" err="1">
                <a:latin typeface="+mj-lt"/>
              </a:rPr>
              <a:t>ossessivo-compulsivo</a:t>
            </a:r>
            <a:r>
              <a:rPr lang="it-IT" sz="2300" dirty="0">
                <a:latin typeface="+mj-lt"/>
              </a:rPr>
              <a:t> (DOC) i pensieri sono solitamente incentrati sul timore di </a:t>
            </a:r>
            <a:r>
              <a:rPr lang="it-IT" sz="2300" b="1" dirty="0">
                <a:latin typeface="+mj-lt"/>
              </a:rPr>
              <a:t>contrarre una malattia in futuro</a:t>
            </a:r>
            <a:r>
              <a:rPr lang="it-IT" sz="2300" dirty="0">
                <a:latin typeface="+mj-lt"/>
              </a:rPr>
              <a:t>. </a:t>
            </a:r>
          </a:p>
          <a:p>
            <a:pPr marL="285750" indent="-285750">
              <a:buFont typeface="Arial" panose="020B0604020202020204" pitchFamily="34" charset="0"/>
              <a:buChar char="•"/>
            </a:pPr>
            <a:r>
              <a:rPr lang="it-IT" sz="2300" dirty="0">
                <a:latin typeface="+mj-lt"/>
              </a:rPr>
              <a:t>Inoltre, la maggior parte degli individui con DOC hanno ossessioni o compulsioni che implicano </a:t>
            </a:r>
            <a:r>
              <a:rPr lang="it-IT" sz="2300" b="1" dirty="0">
                <a:latin typeface="+mj-lt"/>
              </a:rPr>
              <a:t>altre preoccupazioni</a:t>
            </a:r>
            <a:r>
              <a:rPr lang="it-IT" sz="2300" dirty="0">
                <a:latin typeface="+mj-lt"/>
              </a:rPr>
              <a:t>, oltre ai timori di contrarre una malattia.  </a:t>
            </a:r>
            <a:endParaRPr lang="it-IT" sz="2300" dirty="0"/>
          </a:p>
        </p:txBody>
      </p:sp>
      <p:sp>
        <p:nvSpPr>
          <p:cNvPr id="3" name="Titolo 2"/>
          <p:cNvSpPr>
            <a:spLocks noGrp="1"/>
          </p:cNvSpPr>
          <p:nvPr>
            <p:ph type="title"/>
          </p:nvPr>
        </p:nvSpPr>
        <p:spPr>
          <a:xfrm>
            <a:off x="467544" y="1628800"/>
            <a:ext cx="8258204" cy="428628"/>
          </a:xfrm>
        </p:spPr>
        <p:txBody>
          <a:bodyPr>
            <a:normAutofit fontScale="90000"/>
          </a:bodyPr>
          <a:lstStyle/>
          <a:p>
            <a:r>
              <a:rPr lang="it-IT" sz="2200" dirty="0"/>
              <a:t>Diagnosi differenziale - </a:t>
            </a:r>
            <a:r>
              <a:rPr lang="it-IT" sz="2200" i="1" dirty="0"/>
              <a:t>Disturbo ossessivo-compulsivo e disturbi correlati</a:t>
            </a:r>
          </a:p>
        </p:txBody>
      </p:sp>
    </p:spTree>
    <p:extLst>
      <p:ext uri="{BB962C8B-B14F-4D97-AF65-F5344CB8AC3E}">
        <p14:creationId xmlns:p14="http://schemas.microsoft.com/office/powerpoint/2010/main" val="2900024852"/>
      </p:ext>
    </p:extLst>
  </p:cSld>
  <p:clrMapOvr>
    <a:masterClrMapping/>
  </p:clrMapOvr>
</p:sld>
</file>

<file path=ppt/slides/slide17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7544" y="2276872"/>
            <a:ext cx="8229600" cy="4268799"/>
          </a:xfrm>
        </p:spPr>
        <p:txBody>
          <a:bodyPr/>
          <a:lstStyle/>
          <a:p>
            <a:pPr marL="285750" indent="-285750">
              <a:buFont typeface="Arial" panose="020B0604020202020204" pitchFamily="34" charset="0"/>
              <a:buChar char="•"/>
            </a:pPr>
            <a:r>
              <a:rPr lang="it-IT" sz="2600" dirty="0">
                <a:latin typeface="+mj-lt"/>
              </a:rPr>
              <a:t>Nel </a:t>
            </a:r>
            <a:r>
              <a:rPr lang="it-IT" sz="2600" b="1" dirty="0">
                <a:latin typeface="+mj-lt"/>
              </a:rPr>
              <a:t>disturbo di </a:t>
            </a:r>
            <a:r>
              <a:rPr lang="it-IT" sz="2600" b="1" dirty="0" err="1">
                <a:latin typeface="+mj-lt"/>
              </a:rPr>
              <a:t>dismorfismo</a:t>
            </a:r>
            <a:r>
              <a:rPr lang="it-IT" sz="2600" b="1" dirty="0">
                <a:latin typeface="+mj-lt"/>
              </a:rPr>
              <a:t> corporeo</a:t>
            </a:r>
            <a:r>
              <a:rPr lang="it-IT" sz="2600" dirty="0">
                <a:latin typeface="+mj-lt"/>
              </a:rPr>
              <a:t> le </a:t>
            </a:r>
            <a:r>
              <a:rPr lang="it-IT" sz="2600" b="1" dirty="0">
                <a:latin typeface="+mj-lt"/>
              </a:rPr>
              <a:t>preoccupazioni </a:t>
            </a:r>
            <a:r>
              <a:rPr lang="it-IT" sz="2600" dirty="0">
                <a:latin typeface="+mj-lt"/>
              </a:rPr>
              <a:t>sono </a:t>
            </a:r>
            <a:r>
              <a:rPr lang="it-IT" sz="2600" b="1" dirty="0">
                <a:latin typeface="+mj-lt"/>
              </a:rPr>
              <a:t>limitate all’aspetto fisico </a:t>
            </a:r>
            <a:r>
              <a:rPr lang="it-IT" sz="2600" dirty="0">
                <a:latin typeface="+mj-lt"/>
              </a:rPr>
              <a:t>dell’individuo, che viene considerato difettoso o imperfetto.</a:t>
            </a:r>
          </a:p>
          <a:p>
            <a:endParaRPr lang="it-IT" dirty="0"/>
          </a:p>
        </p:txBody>
      </p:sp>
      <p:sp>
        <p:nvSpPr>
          <p:cNvPr id="3" name="Titolo 2"/>
          <p:cNvSpPr>
            <a:spLocks noGrp="1"/>
          </p:cNvSpPr>
          <p:nvPr>
            <p:ph type="title"/>
          </p:nvPr>
        </p:nvSpPr>
        <p:spPr>
          <a:xfrm>
            <a:off x="467544" y="1628800"/>
            <a:ext cx="8258204" cy="428628"/>
          </a:xfrm>
        </p:spPr>
        <p:txBody>
          <a:bodyPr>
            <a:normAutofit fontScale="90000"/>
          </a:bodyPr>
          <a:lstStyle/>
          <a:p>
            <a:r>
              <a:rPr lang="it-IT" sz="2200" dirty="0"/>
              <a:t>Diagnosi differenziale - </a:t>
            </a:r>
            <a:r>
              <a:rPr lang="it-IT" sz="2200" i="1" dirty="0"/>
              <a:t>Disturbo ossessivo-compulsivo e disturbi correlati</a:t>
            </a:r>
          </a:p>
        </p:txBody>
      </p:sp>
    </p:spTree>
    <p:extLst>
      <p:ext uri="{BB962C8B-B14F-4D97-AF65-F5344CB8AC3E}">
        <p14:creationId xmlns:p14="http://schemas.microsoft.com/office/powerpoint/2010/main" val="3122414745"/>
      </p:ext>
    </p:extLst>
  </p:cSld>
  <p:clrMapOvr>
    <a:masterClrMapping/>
  </p:clrMapOvr>
</p:sld>
</file>

<file path=ppt/slides/slide17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marL="285750" indent="-285750">
              <a:buFont typeface="Arial" panose="020B0604020202020204" pitchFamily="34" charset="0"/>
              <a:buChar char="•"/>
            </a:pPr>
            <a:r>
              <a:rPr lang="it-IT" sz="2600" dirty="0">
                <a:latin typeface="+mj-lt"/>
              </a:rPr>
              <a:t>Alcuni individui con un episodio depressivo maggiore </a:t>
            </a:r>
            <a:r>
              <a:rPr lang="it-IT" sz="2600" b="1" dirty="0">
                <a:latin typeface="+mj-lt"/>
              </a:rPr>
              <a:t>rimuginano sulla loro salute </a:t>
            </a:r>
            <a:r>
              <a:rPr lang="it-IT" sz="2600" dirty="0">
                <a:latin typeface="+mj-lt"/>
              </a:rPr>
              <a:t>e si preoccupano eccessivamente delle malattie. Se ciò avviene </a:t>
            </a:r>
            <a:r>
              <a:rPr lang="it-IT" sz="2600" b="1" dirty="0">
                <a:latin typeface="+mj-lt"/>
              </a:rPr>
              <a:t>soltanto durante un episodio</a:t>
            </a:r>
            <a:r>
              <a:rPr lang="it-IT" sz="2600" dirty="0">
                <a:latin typeface="+mj-lt"/>
              </a:rPr>
              <a:t> </a:t>
            </a:r>
            <a:r>
              <a:rPr lang="it-IT" sz="2600" b="1" dirty="0">
                <a:latin typeface="+mj-lt"/>
              </a:rPr>
              <a:t>depressivo maggiore </a:t>
            </a:r>
            <a:r>
              <a:rPr lang="it-IT" sz="2600" dirty="0">
                <a:latin typeface="+mj-lt"/>
              </a:rPr>
              <a:t>non viene posta un’ulteriore diagnosi di disturbo da ansia di malattia. </a:t>
            </a:r>
          </a:p>
          <a:p>
            <a:pPr marL="285750" indent="-285750">
              <a:buFont typeface="Arial" panose="020B0604020202020204" pitchFamily="34" charset="0"/>
              <a:buChar char="•"/>
            </a:pPr>
            <a:r>
              <a:rPr lang="it-IT" sz="2600" dirty="0">
                <a:latin typeface="+mj-lt"/>
              </a:rPr>
              <a:t>Tuttavia, se l’eccessiva preoccupazione per la malattia </a:t>
            </a:r>
            <a:r>
              <a:rPr lang="it-IT" sz="2600" b="1" dirty="0">
                <a:latin typeface="+mj-lt"/>
              </a:rPr>
              <a:t>persiste anche dopo la remissione </a:t>
            </a:r>
            <a:r>
              <a:rPr lang="it-IT" sz="2600" dirty="0">
                <a:latin typeface="+mj-lt"/>
              </a:rPr>
              <a:t>di un episodio depressivo maggiore, dovrebbe essere presa in considerazione la diagnosi di disturbo da ansia di malattia.</a:t>
            </a:r>
          </a:p>
          <a:p>
            <a:endParaRPr lang="it-IT" dirty="0"/>
          </a:p>
          <a:p>
            <a:endParaRPr lang="it-IT" dirty="0"/>
          </a:p>
          <a:p>
            <a:endParaRPr lang="it-IT" dirty="0"/>
          </a:p>
        </p:txBody>
      </p:sp>
      <p:sp>
        <p:nvSpPr>
          <p:cNvPr id="3" name="Titolo 2"/>
          <p:cNvSpPr>
            <a:spLocks noGrp="1"/>
          </p:cNvSpPr>
          <p:nvPr>
            <p:ph type="title"/>
          </p:nvPr>
        </p:nvSpPr>
        <p:spPr/>
        <p:txBody>
          <a:bodyPr/>
          <a:lstStyle/>
          <a:p>
            <a:r>
              <a:rPr lang="it-IT" sz="2200" dirty="0"/>
              <a:t>Diagnosi differenziale - </a:t>
            </a:r>
            <a:r>
              <a:rPr lang="it-IT" sz="2200" i="1" dirty="0"/>
              <a:t>Disturbo depressivo maggiore</a:t>
            </a:r>
          </a:p>
        </p:txBody>
      </p:sp>
    </p:spTree>
    <p:extLst>
      <p:ext uri="{BB962C8B-B14F-4D97-AF65-F5344CB8AC3E}">
        <p14:creationId xmlns:p14="http://schemas.microsoft.com/office/powerpoint/2010/main" val="105870816"/>
      </p:ext>
    </p:extLst>
  </p:cSld>
  <p:clrMapOvr>
    <a:masterClrMapping/>
  </p:clrMapOvr>
</p:sld>
</file>

<file path=ppt/slides/slide17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500" dirty="0">
                <a:latin typeface="+mj-lt"/>
              </a:rPr>
              <a:t>Gli individui con disturbo da ansia di malattia non sono deliranti e possono </a:t>
            </a:r>
            <a:r>
              <a:rPr lang="it-IT" sz="2500" b="1" dirty="0">
                <a:latin typeface="+mj-lt"/>
              </a:rPr>
              <a:t>ammettere la possibilità che la malattia temuta non sia presente</a:t>
            </a:r>
            <a:r>
              <a:rPr lang="it-IT" sz="2500" dirty="0">
                <a:latin typeface="+mj-lt"/>
              </a:rPr>
              <a:t>. </a:t>
            </a:r>
          </a:p>
          <a:p>
            <a:pPr marL="285750" indent="-285750">
              <a:buFont typeface="Arial" panose="020B0604020202020204" pitchFamily="34" charset="0"/>
              <a:buChar char="•"/>
            </a:pPr>
            <a:r>
              <a:rPr lang="it-IT" sz="2500" dirty="0">
                <a:latin typeface="+mj-lt"/>
              </a:rPr>
              <a:t>Le loro idee </a:t>
            </a:r>
            <a:r>
              <a:rPr lang="it-IT" sz="2500" b="1" dirty="0">
                <a:latin typeface="+mj-lt"/>
              </a:rPr>
              <a:t>non raggiungono </a:t>
            </a:r>
            <a:r>
              <a:rPr lang="it-IT" sz="2500" dirty="0">
                <a:latin typeface="+mj-lt"/>
              </a:rPr>
              <a:t>infatti </a:t>
            </a:r>
            <a:r>
              <a:rPr lang="it-IT" sz="2500" b="1" dirty="0">
                <a:latin typeface="+mj-lt"/>
              </a:rPr>
              <a:t>la rigidità e l’intensità dei</a:t>
            </a:r>
            <a:r>
              <a:rPr lang="it-IT" sz="2500" dirty="0">
                <a:latin typeface="+mj-lt"/>
              </a:rPr>
              <a:t> </a:t>
            </a:r>
            <a:r>
              <a:rPr lang="it-IT" sz="2500" b="1" dirty="0">
                <a:latin typeface="+mj-lt"/>
              </a:rPr>
              <a:t>deliri somatici </a:t>
            </a:r>
            <a:r>
              <a:rPr lang="it-IT" sz="2500" dirty="0">
                <a:latin typeface="+mj-lt"/>
              </a:rPr>
              <a:t>che si verificano nei disturbi psicotici (es., schizofrenia, disturbo delirante di tipo somatico, disturbo depressivo maggiore con caratteristiche psicotiche). </a:t>
            </a:r>
          </a:p>
          <a:p>
            <a:pPr marL="285750" indent="-285750">
              <a:buFont typeface="Arial" panose="020B0604020202020204" pitchFamily="34" charset="0"/>
              <a:buChar char="•"/>
            </a:pPr>
            <a:r>
              <a:rPr lang="it-IT" sz="2500" dirty="0">
                <a:latin typeface="+mj-lt"/>
              </a:rPr>
              <a:t>I </a:t>
            </a:r>
            <a:r>
              <a:rPr lang="it-IT" sz="2500" b="1" dirty="0">
                <a:latin typeface="+mj-lt"/>
              </a:rPr>
              <a:t>veri deliri somatici </a:t>
            </a:r>
            <a:r>
              <a:rPr lang="it-IT" sz="2500" dirty="0">
                <a:latin typeface="+mj-lt"/>
              </a:rPr>
              <a:t>sono generalmente </a:t>
            </a:r>
            <a:r>
              <a:rPr lang="it-IT" sz="2500" b="1" dirty="0">
                <a:latin typeface="+mj-lt"/>
              </a:rPr>
              <a:t>più bizzarri </a:t>
            </a:r>
            <a:r>
              <a:rPr lang="it-IT" sz="2500" dirty="0">
                <a:latin typeface="+mj-lt"/>
              </a:rPr>
              <a:t>(es., credere che un organo sia marcio o morto) rispetto alle preoccupazioni presenti nel disturbo da ansia di malattia. </a:t>
            </a:r>
          </a:p>
          <a:p>
            <a:endParaRPr lang="it-IT" dirty="0"/>
          </a:p>
          <a:p>
            <a:endParaRPr lang="it-IT" dirty="0"/>
          </a:p>
        </p:txBody>
      </p:sp>
      <p:sp>
        <p:nvSpPr>
          <p:cNvPr id="3" name="Titolo 2"/>
          <p:cNvSpPr>
            <a:spLocks noGrp="1"/>
          </p:cNvSpPr>
          <p:nvPr>
            <p:ph type="title"/>
          </p:nvPr>
        </p:nvSpPr>
        <p:spPr/>
        <p:txBody>
          <a:bodyPr/>
          <a:lstStyle/>
          <a:p>
            <a:r>
              <a:rPr lang="it-IT" sz="2200" dirty="0"/>
              <a:t>Diagnosi differenziale - </a:t>
            </a:r>
            <a:r>
              <a:rPr lang="it-IT" sz="2200" i="1" dirty="0"/>
              <a:t>Disturbi psicotici</a:t>
            </a:r>
          </a:p>
        </p:txBody>
      </p:sp>
    </p:spTree>
    <p:extLst>
      <p:ext uri="{BB962C8B-B14F-4D97-AF65-F5344CB8AC3E}">
        <p14:creationId xmlns:p14="http://schemas.microsoft.com/office/powerpoint/2010/main" val="679094686"/>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a:t>
            </a:r>
            <a:r>
              <a:rPr lang="en-US" dirty="0"/>
              <a:t>La </a:t>
            </a:r>
            <a:r>
              <a:rPr lang="en-US" dirty="0" err="1"/>
              <a:t>diagnosi</a:t>
            </a:r>
            <a:r>
              <a:rPr lang="en-US" dirty="0"/>
              <a:t> del DSA </a:t>
            </a:r>
            <a:r>
              <a:rPr lang="en-US" dirty="0" err="1"/>
              <a:t>disturbo</a:t>
            </a:r>
            <a:r>
              <a:rPr lang="en-US" dirty="0"/>
              <a:t> </a:t>
            </a:r>
            <a:r>
              <a:rPr lang="en-US" dirty="0" err="1"/>
              <a:t>specifico</a:t>
            </a:r>
            <a:r>
              <a:rPr lang="en-US" dirty="0"/>
              <a:t> </a:t>
            </a:r>
            <a:r>
              <a:rPr lang="en-US" dirty="0" err="1"/>
              <a:t>dell'apprendimento</a:t>
            </a:r>
            <a:r>
              <a:rPr lang="en-US" dirty="0"/>
              <a:t> </a:t>
            </a:r>
            <a:r>
              <a:rPr lang="en-US" dirty="0" err="1"/>
              <a:t>si</a:t>
            </a:r>
            <a:r>
              <a:rPr lang="en-US" dirty="0"/>
              <a:t> </a:t>
            </a:r>
            <a:r>
              <a:rPr lang="en-US" dirty="0" err="1"/>
              <a:t>basa</a:t>
            </a:r>
            <a:r>
              <a:rPr lang="en-US" dirty="0"/>
              <a:t>  </a:t>
            </a:r>
            <a:r>
              <a:rPr lang="en-US" dirty="0" err="1"/>
              <a:t>sulla</a:t>
            </a:r>
            <a:r>
              <a:rPr lang="en-US" dirty="0"/>
              <a:t> </a:t>
            </a:r>
            <a:r>
              <a:rPr lang="en-US" dirty="0" err="1"/>
              <a:t>sintesi</a:t>
            </a:r>
            <a:r>
              <a:rPr lang="en-US" dirty="0"/>
              <a:t> </a:t>
            </a:r>
            <a:r>
              <a:rPr lang="en-US" dirty="0" err="1"/>
              <a:t>della</a:t>
            </a:r>
            <a:r>
              <a:rPr lang="en-US" dirty="0"/>
              <a:t> </a:t>
            </a:r>
            <a:r>
              <a:rPr lang="en-US" dirty="0" err="1"/>
              <a:t>storia</a:t>
            </a:r>
            <a:r>
              <a:rPr lang="en-US" dirty="0"/>
              <a:t> </a:t>
            </a:r>
            <a:r>
              <a:rPr lang="en-US" dirty="0" err="1"/>
              <a:t>medica</a:t>
            </a:r>
            <a:r>
              <a:rPr lang="en-US" dirty="0"/>
              <a:t>, </a:t>
            </a:r>
            <a:r>
              <a:rPr lang="en-US" dirty="0" err="1"/>
              <a:t>dello</a:t>
            </a:r>
            <a:r>
              <a:rPr lang="en-US" dirty="0"/>
              <a:t> </a:t>
            </a:r>
            <a:r>
              <a:rPr lang="en-US" dirty="0" err="1"/>
              <a:t>sviluppo</a:t>
            </a:r>
            <a:r>
              <a:rPr lang="en-US" dirty="0"/>
              <a:t>, </a:t>
            </a:r>
            <a:r>
              <a:rPr lang="en-US" dirty="0" err="1"/>
              <a:t>educativa</a:t>
            </a:r>
            <a:r>
              <a:rPr lang="en-US" dirty="0"/>
              <a:t> e </a:t>
            </a:r>
            <a:r>
              <a:rPr lang="en-US" dirty="0" err="1"/>
              <a:t>familiare</a:t>
            </a:r>
            <a:r>
              <a:rPr lang="en-US" dirty="0"/>
              <a:t> </a:t>
            </a:r>
            <a:r>
              <a:rPr lang="en-US" dirty="0" err="1"/>
              <a:t>dell'individuo</a:t>
            </a:r>
            <a:r>
              <a:rPr lang="en-US" dirty="0"/>
              <a:t>.</a:t>
            </a:r>
          </a:p>
          <a:p>
            <a:r>
              <a:rPr lang="en-US" dirty="0"/>
              <a:t>Si </a:t>
            </a:r>
            <a:r>
              <a:rPr lang="en-US" dirty="0" err="1"/>
              <a:t>prendono</a:t>
            </a:r>
            <a:r>
              <a:rPr lang="en-US" dirty="0"/>
              <a:t> in </a:t>
            </a:r>
            <a:r>
              <a:rPr lang="en-US" dirty="0" err="1"/>
              <a:t>esame</a:t>
            </a:r>
            <a:r>
              <a:rPr lang="en-US" dirty="0"/>
              <a:t> le </a:t>
            </a:r>
            <a:r>
              <a:rPr lang="en-US" dirty="0" err="1"/>
              <a:t>pagelle</a:t>
            </a:r>
            <a:r>
              <a:rPr lang="en-US" dirty="0"/>
              <a:t> </a:t>
            </a:r>
            <a:r>
              <a:rPr lang="en-US" dirty="0" err="1"/>
              <a:t>passate</a:t>
            </a:r>
            <a:r>
              <a:rPr lang="en-US" dirty="0"/>
              <a:t> o </a:t>
            </a:r>
            <a:r>
              <a:rPr lang="en-US" dirty="0" err="1"/>
              <a:t>attuali</a:t>
            </a:r>
            <a:r>
              <a:rPr lang="en-US" dirty="0"/>
              <a:t>,  </a:t>
            </a:r>
            <a:r>
              <a:rPr lang="en-US" dirty="0" err="1"/>
              <a:t>il</a:t>
            </a:r>
            <a:r>
              <a:rPr lang="en-US" dirty="0"/>
              <a:t> </a:t>
            </a:r>
            <a:r>
              <a:rPr lang="en-US" dirty="0" err="1"/>
              <a:t>parere</a:t>
            </a:r>
            <a:r>
              <a:rPr lang="en-US" dirty="0"/>
              <a:t> di </a:t>
            </a:r>
            <a:r>
              <a:rPr lang="en-US" dirty="0" err="1"/>
              <a:t>insegnanti</a:t>
            </a:r>
            <a:r>
              <a:rPr lang="en-US" dirty="0"/>
              <a:t> e </a:t>
            </a:r>
            <a:r>
              <a:rPr lang="en-US" dirty="0" err="1"/>
              <a:t>dei</a:t>
            </a:r>
            <a:r>
              <a:rPr lang="en-US" dirty="0"/>
              <a:t> </a:t>
            </a:r>
            <a:r>
              <a:rPr lang="en-US" dirty="0" err="1"/>
              <a:t>genitori</a:t>
            </a:r>
            <a:r>
              <a:rPr lang="en-US" dirty="0"/>
              <a:t>.</a:t>
            </a:r>
            <a:r>
              <a:rPr lang="it-IT" dirty="0"/>
              <a:t> </a:t>
            </a:r>
          </a:p>
        </p:txBody>
      </p:sp>
    </p:spTree>
    <p:extLst>
      <p:ext uri="{BB962C8B-B14F-4D97-AF65-F5344CB8AC3E}">
        <p14:creationId xmlns:p14="http://schemas.microsoft.com/office/powerpoint/2010/main" val="4093033863"/>
      </p:ext>
    </p:extLst>
  </p:cSld>
  <p:clrMapOvr>
    <a:masterClrMapping/>
  </p:clrMapOvr>
</p:sld>
</file>

<file path=ppt/slides/slide17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1785927"/>
            <a:ext cx="7772400" cy="18145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sz="4600" dirty="0"/>
              <a:t>DISTURBO DA CONVERSIONE  </a:t>
            </a:r>
            <a:endParaRPr sz="4600" dirty="0"/>
          </a:p>
        </p:txBody>
      </p:sp>
      <p:sp>
        <p:nvSpPr>
          <p:cNvPr id="8" name="Sottotitolo 7"/>
          <p:cNvSpPr>
            <a:spLocks noGrp="1"/>
          </p:cNvSpPr>
          <p:nvPr>
            <p:ph type="subTitle" idx="1"/>
          </p:nvPr>
        </p:nvSpPr>
        <p:spPr/>
        <p:txBody>
          <a:bodyPr/>
          <a:lstStyle/>
          <a:p>
            <a:pPr eaLnBrk="1" hangingPunct="1">
              <a:defRPr/>
            </a:pPr>
            <a:r>
              <a:rPr lang="it-IT" dirty="0"/>
              <a:t>LEZIONE 68 -4</a:t>
            </a:r>
          </a:p>
        </p:txBody>
      </p:sp>
    </p:spTree>
    <p:extLst>
      <p:ext uri="{BB962C8B-B14F-4D97-AF65-F5344CB8AC3E}">
        <p14:creationId xmlns:p14="http://schemas.microsoft.com/office/powerpoint/2010/main" val="3296171072"/>
      </p:ext>
    </p:extLst>
  </p:cSld>
  <p:clrMapOvr>
    <a:masterClrMapping/>
  </p:clrMapOvr>
</p:sld>
</file>

<file path=ppt/slides/slide17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500" b="1" dirty="0">
                <a:latin typeface="+mj-lt"/>
              </a:rPr>
              <a:t>A</a:t>
            </a:r>
            <a:r>
              <a:rPr lang="it-IT" sz="2500" dirty="0">
                <a:latin typeface="+mj-lt"/>
              </a:rPr>
              <a:t>. Uno o più sintomi di alterazione della funzione motoria volontaria o sensoriale.</a:t>
            </a:r>
          </a:p>
          <a:p>
            <a:r>
              <a:rPr lang="it-IT" sz="2500" b="1" dirty="0">
                <a:latin typeface="+mj-lt"/>
              </a:rPr>
              <a:t>B</a:t>
            </a:r>
            <a:r>
              <a:rPr lang="it-IT" sz="2500" dirty="0">
                <a:latin typeface="+mj-lt"/>
              </a:rPr>
              <a:t>. I risultati clinici forniscono le prove dell'incompatibilità tra il sintomo e le condizioni neurologiche o mediche conosciute.</a:t>
            </a:r>
          </a:p>
          <a:p>
            <a:r>
              <a:rPr lang="it-IT" sz="2500" b="1" dirty="0">
                <a:latin typeface="+mj-lt"/>
              </a:rPr>
              <a:t>C</a:t>
            </a:r>
            <a:r>
              <a:rPr lang="it-IT" sz="2500" dirty="0">
                <a:latin typeface="+mj-lt"/>
              </a:rPr>
              <a:t>. Il sintomo o il deficit non sono meglio spiegati da un altro disturbo medico o mentale.</a:t>
            </a:r>
          </a:p>
          <a:p>
            <a:r>
              <a:rPr lang="it-IT" sz="2500" b="1" dirty="0">
                <a:latin typeface="+mj-lt"/>
              </a:rPr>
              <a:t>D</a:t>
            </a:r>
            <a:r>
              <a:rPr lang="it-IT" sz="2500" dirty="0">
                <a:latin typeface="+mj-lt"/>
              </a:rPr>
              <a:t>. Il sintomo o il deficit causano disagio clinicamente significativo o compromissione del funzionamento in ambito sociale, lavorativo o in altre aree importanti, oppure richiedono una valutazione medica.</a:t>
            </a:r>
          </a:p>
        </p:txBody>
      </p:sp>
      <p:sp>
        <p:nvSpPr>
          <p:cNvPr id="3" name="Titolo 2"/>
          <p:cNvSpPr>
            <a:spLocks noGrp="1"/>
          </p:cNvSpPr>
          <p:nvPr>
            <p:ph type="title"/>
          </p:nvPr>
        </p:nvSpPr>
        <p:spPr/>
        <p:txBody>
          <a:bodyPr/>
          <a:lstStyle/>
          <a:p>
            <a:r>
              <a:rPr lang="it-IT" sz="2200" dirty="0"/>
              <a:t>Criteri diagnostici</a:t>
            </a:r>
          </a:p>
        </p:txBody>
      </p:sp>
    </p:spTree>
    <p:extLst>
      <p:ext uri="{BB962C8B-B14F-4D97-AF65-F5344CB8AC3E}">
        <p14:creationId xmlns:p14="http://schemas.microsoft.com/office/powerpoint/2010/main" val="4142330614"/>
      </p:ext>
    </p:extLst>
  </p:cSld>
  <p:clrMapOvr>
    <a:masterClrMapping/>
  </p:clrMapOvr>
</p:sld>
</file>

<file path=ppt/slides/slide17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r>
              <a:rPr lang="it-IT" sz="2200" i="1" dirty="0">
                <a:latin typeface="+mj-lt"/>
              </a:rPr>
              <a:t>Specificare</a:t>
            </a:r>
            <a:r>
              <a:rPr lang="it-IT" sz="2200" dirty="0">
                <a:latin typeface="+mj-lt"/>
              </a:rPr>
              <a:t> il tipo di sintomi:</a:t>
            </a:r>
          </a:p>
          <a:p>
            <a:pPr marL="342900" indent="-342900">
              <a:buFontTx/>
              <a:buChar char="-"/>
            </a:pPr>
            <a:r>
              <a:rPr lang="it-IT" sz="2200" dirty="0">
                <a:latin typeface="+mj-lt"/>
              </a:rPr>
              <a:t>Con </a:t>
            </a:r>
            <a:r>
              <a:rPr lang="it-IT" sz="2200" b="1" dirty="0">
                <a:latin typeface="+mj-lt"/>
              </a:rPr>
              <a:t>debolezza o paralisi</a:t>
            </a:r>
          </a:p>
          <a:p>
            <a:pPr marL="342900" indent="-342900">
              <a:buFontTx/>
              <a:buChar char="-"/>
            </a:pPr>
            <a:r>
              <a:rPr lang="it-IT" sz="2200" dirty="0">
                <a:latin typeface="+mj-lt"/>
              </a:rPr>
              <a:t>Con </a:t>
            </a:r>
            <a:r>
              <a:rPr lang="it-IT" sz="2200" b="1" dirty="0">
                <a:latin typeface="+mj-lt"/>
              </a:rPr>
              <a:t>movimento anomalo </a:t>
            </a:r>
            <a:r>
              <a:rPr lang="it-IT" sz="2200" dirty="0">
                <a:latin typeface="+mj-lt"/>
              </a:rPr>
              <a:t>(per es., tremore, movimenti distonici, </a:t>
            </a:r>
            <a:r>
              <a:rPr lang="it-IT" sz="2200" dirty="0" err="1">
                <a:latin typeface="+mj-lt"/>
              </a:rPr>
              <a:t>mioclono</a:t>
            </a:r>
            <a:r>
              <a:rPr lang="it-IT" sz="2200" dirty="0">
                <a:latin typeface="+mj-lt"/>
              </a:rPr>
              <a:t>, disturbi della deambulazione)</a:t>
            </a:r>
          </a:p>
          <a:p>
            <a:pPr marL="342900" indent="-342900">
              <a:buFontTx/>
              <a:buChar char="-"/>
            </a:pPr>
            <a:r>
              <a:rPr lang="it-IT" sz="2200" dirty="0">
                <a:latin typeface="+mj-lt"/>
              </a:rPr>
              <a:t> Con sintomi riguardanti la </a:t>
            </a:r>
            <a:r>
              <a:rPr lang="it-IT" sz="2200" b="1" dirty="0">
                <a:latin typeface="+mj-lt"/>
              </a:rPr>
              <a:t>deglutizione</a:t>
            </a:r>
          </a:p>
          <a:p>
            <a:pPr marL="342900" indent="-342900">
              <a:buFontTx/>
              <a:buChar char="-"/>
            </a:pPr>
            <a:r>
              <a:rPr lang="it-IT" sz="2200" b="1" dirty="0">
                <a:latin typeface="+mj-lt"/>
              </a:rPr>
              <a:t> </a:t>
            </a:r>
            <a:r>
              <a:rPr lang="it-IT" sz="2200" dirty="0">
                <a:latin typeface="+mj-lt"/>
              </a:rPr>
              <a:t>Con sintomi riguardanti l’</a:t>
            </a:r>
            <a:r>
              <a:rPr lang="it-IT" sz="2200" b="1" dirty="0">
                <a:latin typeface="+mj-lt"/>
              </a:rPr>
              <a:t>eloquio</a:t>
            </a:r>
            <a:r>
              <a:rPr lang="it-IT" sz="2200" dirty="0">
                <a:latin typeface="+mj-lt"/>
              </a:rPr>
              <a:t> (per es., disfonia, biascicamento) </a:t>
            </a:r>
          </a:p>
          <a:p>
            <a:pPr marL="342900" indent="-342900">
              <a:buFontTx/>
              <a:buChar char="-"/>
            </a:pPr>
            <a:r>
              <a:rPr lang="it-IT" sz="2200" dirty="0">
                <a:latin typeface="+mj-lt"/>
              </a:rPr>
              <a:t>Con </a:t>
            </a:r>
            <a:r>
              <a:rPr lang="it-IT" sz="2200" b="1" dirty="0">
                <a:latin typeface="+mj-lt"/>
              </a:rPr>
              <a:t>attacchi epilettiformi </a:t>
            </a:r>
            <a:r>
              <a:rPr lang="it-IT" sz="2200" dirty="0">
                <a:latin typeface="+mj-lt"/>
              </a:rPr>
              <a:t>o</a:t>
            </a:r>
            <a:r>
              <a:rPr lang="it-IT" sz="2200" b="1" dirty="0">
                <a:latin typeface="+mj-lt"/>
              </a:rPr>
              <a:t> convulsioni </a:t>
            </a:r>
            <a:endParaRPr lang="it-IT" sz="2200" dirty="0">
              <a:latin typeface="+mj-lt"/>
            </a:endParaRPr>
          </a:p>
          <a:p>
            <a:pPr marL="342900" indent="-342900">
              <a:buFontTx/>
              <a:buChar char="-"/>
            </a:pPr>
            <a:r>
              <a:rPr lang="it-IT" sz="2200" dirty="0">
                <a:latin typeface="+mj-lt"/>
              </a:rPr>
              <a:t>Con </a:t>
            </a:r>
            <a:r>
              <a:rPr lang="it-IT" sz="2200" b="1" dirty="0">
                <a:latin typeface="+mj-lt"/>
              </a:rPr>
              <a:t>anestesia</a:t>
            </a:r>
            <a:r>
              <a:rPr lang="it-IT" sz="2200" dirty="0">
                <a:latin typeface="+mj-lt"/>
              </a:rPr>
              <a:t> o </a:t>
            </a:r>
            <a:r>
              <a:rPr lang="it-IT" sz="2200" b="1" dirty="0">
                <a:latin typeface="+mj-lt"/>
              </a:rPr>
              <a:t>perdita di sensibilità</a:t>
            </a:r>
          </a:p>
          <a:p>
            <a:pPr marL="342900" indent="-342900">
              <a:buFontTx/>
              <a:buChar char="-"/>
            </a:pPr>
            <a:r>
              <a:rPr lang="it-IT" sz="2200" dirty="0">
                <a:latin typeface="+mj-lt"/>
              </a:rPr>
              <a:t>Con </a:t>
            </a:r>
            <a:r>
              <a:rPr lang="it-IT" sz="2200" b="1" dirty="0">
                <a:latin typeface="+mj-lt"/>
              </a:rPr>
              <a:t>sintomi sensoriali specifici </a:t>
            </a:r>
            <a:r>
              <a:rPr lang="it-IT" sz="2200" dirty="0">
                <a:latin typeface="+mj-lt"/>
              </a:rPr>
              <a:t>(per es., problemi visivi, olfattivi o uditivi) </a:t>
            </a:r>
          </a:p>
          <a:p>
            <a:pPr marL="342900" indent="-342900">
              <a:buFontTx/>
              <a:buChar char="-"/>
            </a:pPr>
            <a:r>
              <a:rPr lang="it-IT" sz="2200" dirty="0">
                <a:latin typeface="+mj-lt"/>
              </a:rPr>
              <a:t>Con </a:t>
            </a:r>
            <a:r>
              <a:rPr lang="it-IT" sz="2200" b="1" dirty="0">
                <a:latin typeface="+mj-lt"/>
              </a:rPr>
              <a:t>sintomi misti</a:t>
            </a:r>
          </a:p>
          <a:p>
            <a:r>
              <a:rPr lang="it-IT" sz="2200" dirty="0">
                <a:latin typeface="+mj-lt"/>
              </a:rPr>
              <a:t> </a:t>
            </a:r>
          </a:p>
          <a:p>
            <a:endParaRPr lang="it-IT" sz="2400" dirty="0">
              <a:latin typeface="+mj-lt"/>
            </a:endParaRPr>
          </a:p>
          <a:p>
            <a:endParaRPr lang="it-IT" sz="2400" dirty="0">
              <a:latin typeface="+mj-lt"/>
            </a:endParaRPr>
          </a:p>
          <a:p>
            <a:endParaRPr lang="it-IT" sz="2400" dirty="0">
              <a:latin typeface="+mj-lt"/>
            </a:endParaRPr>
          </a:p>
        </p:txBody>
      </p:sp>
      <p:sp>
        <p:nvSpPr>
          <p:cNvPr id="3" name="Titolo 2"/>
          <p:cNvSpPr>
            <a:spLocks noGrp="1"/>
          </p:cNvSpPr>
          <p:nvPr>
            <p:ph type="title"/>
          </p:nvPr>
        </p:nvSpPr>
        <p:spPr/>
        <p:txBody>
          <a:bodyPr/>
          <a:lstStyle/>
          <a:p>
            <a:r>
              <a:rPr lang="it-IT" sz="2200" dirty="0"/>
              <a:t>Criteri diagnostici</a:t>
            </a:r>
          </a:p>
        </p:txBody>
      </p:sp>
    </p:spTree>
    <p:extLst>
      <p:ext uri="{BB962C8B-B14F-4D97-AF65-F5344CB8AC3E}">
        <p14:creationId xmlns:p14="http://schemas.microsoft.com/office/powerpoint/2010/main" val="3357036215"/>
      </p:ext>
    </p:extLst>
  </p:cSld>
  <p:clrMapOvr>
    <a:masterClrMapping/>
  </p:clrMapOvr>
</p:sld>
</file>

<file path=ppt/slides/slide17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500" i="1" dirty="0">
                <a:latin typeface="+mj-lt"/>
              </a:rPr>
              <a:t>Specificare se</a:t>
            </a:r>
            <a:r>
              <a:rPr lang="it-IT" sz="2500" dirty="0">
                <a:latin typeface="+mj-lt"/>
              </a:rPr>
              <a:t>:</a:t>
            </a:r>
          </a:p>
          <a:p>
            <a:pPr marL="342900" indent="-342900">
              <a:buFontTx/>
              <a:buChar char="-"/>
            </a:pPr>
            <a:r>
              <a:rPr lang="it-IT" sz="2500" b="1" dirty="0">
                <a:latin typeface="+mj-lt"/>
              </a:rPr>
              <a:t>Episodio acuto</a:t>
            </a:r>
            <a:r>
              <a:rPr lang="it-IT" sz="2500" dirty="0">
                <a:latin typeface="+mj-lt"/>
              </a:rPr>
              <a:t>: I sintomi sono presenti per meno di 6 mesi.</a:t>
            </a:r>
          </a:p>
          <a:p>
            <a:pPr marL="342900" indent="-342900">
              <a:buFontTx/>
              <a:buChar char="-"/>
            </a:pPr>
            <a:r>
              <a:rPr lang="it-IT" sz="2500" b="1" dirty="0">
                <a:latin typeface="+mj-lt"/>
              </a:rPr>
              <a:t>Persistente</a:t>
            </a:r>
            <a:r>
              <a:rPr lang="it-IT" sz="2500" dirty="0">
                <a:latin typeface="+mj-lt"/>
              </a:rPr>
              <a:t>: I sintomi si verificano per 6 mesi o più.</a:t>
            </a:r>
          </a:p>
          <a:p>
            <a:endParaRPr lang="it-IT" sz="2500" dirty="0">
              <a:latin typeface="+mj-lt"/>
            </a:endParaRPr>
          </a:p>
          <a:p>
            <a:r>
              <a:rPr lang="it-IT" sz="2500" i="1" dirty="0">
                <a:latin typeface="+mj-lt"/>
              </a:rPr>
              <a:t>Specificare se</a:t>
            </a:r>
            <a:r>
              <a:rPr lang="it-IT" sz="2500" dirty="0">
                <a:latin typeface="+mj-lt"/>
              </a:rPr>
              <a:t>:</a:t>
            </a:r>
          </a:p>
          <a:p>
            <a:pPr marL="342900" indent="-342900">
              <a:buFontTx/>
              <a:buChar char="-"/>
            </a:pPr>
            <a:r>
              <a:rPr lang="it-IT" sz="2500" b="1" dirty="0">
                <a:latin typeface="+mj-lt"/>
              </a:rPr>
              <a:t>Con fattore psicologico stressante </a:t>
            </a:r>
            <a:r>
              <a:rPr lang="it-IT" sz="2500" dirty="0">
                <a:latin typeface="+mj-lt"/>
              </a:rPr>
              <a:t>(</a:t>
            </a:r>
            <a:r>
              <a:rPr lang="it-IT" sz="2500" i="1" dirty="0">
                <a:latin typeface="+mj-lt"/>
              </a:rPr>
              <a:t>specificare il fattore stressante</a:t>
            </a:r>
            <a:r>
              <a:rPr lang="it-IT" sz="2500" dirty="0">
                <a:latin typeface="+mj-lt"/>
              </a:rPr>
              <a:t>)</a:t>
            </a:r>
          </a:p>
          <a:p>
            <a:pPr marL="342900" indent="-342900">
              <a:buFontTx/>
              <a:buChar char="-"/>
            </a:pPr>
            <a:r>
              <a:rPr lang="it-IT" sz="2500" b="1" dirty="0">
                <a:latin typeface="+mj-lt"/>
              </a:rPr>
              <a:t>Senza</a:t>
            </a:r>
            <a:r>
              <a:rPr lang="it-IT" sz="2500" dirty="0">
                <a:latin typeface="+mj-lt"/>
              </a:rPr>
              <a:t> </a:t>
            </a:r>
            <a:r>
              <a:rPr lang="it-IT" sz="2500" b="1" dirty="0">
                <a:latin typeface="+mj-lt"/>
              </a:rPr>
              <a:t>fattore psicologico stressante</a:t>
            </a:r>
          </a:p>
          <a:p>
            <a:endParaRPr lang="it-IT" sz="2500" dirty="0">
              <a:latin typeface="+mj-lt"/>
            </a:endParaRPr>
          </a:p>
        </p:txBody>
      </p:sp>
      <p:sp>
        <p:nvSpPr>
          <p:cNvPr id="3" name="Titolo 2"/>
          <p:cNvSpPr>
            <a:spLocks noGrp="1"/>
          </p:cNvSpPr>
          <p:nvPr>
            <p:ph type="title"/>
          </p:nvPr>
        </p:nvSpPr>
        <p:spPr/>
        <p:txBody>
          <a:bodyPr/>
          <a:lstStyle/>
          <a:p>
            <a:r>
              <a:rPr lang="it-IT" sz="2200" dirty="0"/>
              <a:t>Criteri diagnostici </a:t>
            </a:r>
          </a:p>
        </p:txBody>
      </p:sp>
    </p:spTree>
    <p:extLst>
      <p:ext uri="{BB962C8B-B14F-4D97-AF65-F5344CB8AC3E}">
        <p14:creationId xmlns:p14="http://schemas.microsoft.com/office/powerpoint/2010/main" val="3737239"/>
      </p:ext>
    </p:extLst>
  </p:cSld>
  <p:clrMapOvr>
    <a:masterClrMapping/>
  </p:clrMapOvr>
</p:sld>
</file>

<file path=ppt/slides/slide17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500" dirty="0">
                <a:latin typeface="+mj-lt"/>
              </a:rPr>
              <a:t>Molti medici utilizzano alternativamente le definizioni di “</a:t>
            </a:r>
            <a:r>
              <a:rPr lang="it-IT" sz="2500" b="1" dirty="0">
                <a:latin typeface="+mj-lt"/>
              </a:rPr>
              <a:t>funzionale</a:t>
            </a:r>
            <a:r>
              <a:rPr lang="it-IT" sz="2500" dirty="0">
                <a:latin typeface="+mj-lt"/>
              </a:rPr>
              <a:t>” o “</a:t>
            </a:r>
            <a:r>
              <a:rPr lang="it-IT" sz="2500" b="1" dirty="0">
                <a:latin typeface="+mj-lt"/>
              </a:rPr>
              <a:t>psicogeno</a:t>
            </a:r>
            <a:r>
              <a:rPr lang="it-IT" sz="2500" dirty="0">
                <a:latin typeface="+mj-lt"/>
              </a:rPr>
              <a:t>” per descrivere i sintomi del disturbo di conversione (disturbo da sintomi neurologici funzionali). </a:t>
            </a:r>
          </a:p>
          <a:p>
            <a:pPr marL="285750" indent="-285750">
              <a:buFont typeface="Arial" panose="020B0604020202020204" pitchFamily="34" charset="0"/>
              <a:buChar char="•"/>
            </a:pPr>
            <a:r>
              <a:rPr lang="it-IT" sz="2500" dirty="0">
                <a:latin typeface="+mj-lt"/>
              </a:rPr>
              <a:t>I </a:t>
            </a:r>
            <a:r>
              <a:rPr lang="it-IT" sz="2500" b="1" dirty="0">
                <a:latin typeface="+mj-lt"/>
              </a:rPr>
              <a:t>sintomi motori </a:t>
            </a:r>
            <a:r>
              <a:rPr lang="it-IT" sz="2500" dirty="0">
                <a:latin typeface="+mj-lt"/>
              </a:rPr>
              <a:t>comprendono debolezza o paralisi, movimenti anomali (come tremori o movimenti distonici), anomalie della deambulazione e postura anormale degli arti. </a:t>
            </a:r>
          </a:p>
          <a:p>
            <a:pPr marL="285750" indent="-285750">
              <a:buFont typeface="Arial" panose="020B0604020202020204" pitchFamily="34" charset="0"/>
              <a:buChar char="•"/>
            </a:pPr>
            <a:r>
              <a:rPr lang="it-IT" sz="2500" dirty="0">
                <a:latin typeface="+mj-lt"/>
              </a:rPr>
              <a:t>I </a:t>
            </a:r>
            <a:r>
              <a:rPr lang="it-IT" sz="2500" b="1" dirty="0">
                <a:latin typeface="+mj-lt"/>
              </a:rPr>
              <a:t>sintomi sensoriali </a:t>
            </a:r>
            <a:r>
              <a:rPr lang="it-IT" sz="2500" dirty="0">
                <a:latin typeface="+mj-lt"/>
              </a:rPr>
              <a:t>sono sensibilità tattile, visiva o uditiva alterata, ridotta o assente. </a:t>
            </a:r>
          </a:p>
        </p:txBody>
      </p:sp>
      <p:sp>
        <p:nvSpPr>
          <p:cNvPr id="3" name="Titolo 2"/>
          <p:cNvSpPr>
            <a:spLocks noGrp="1"/>
          </p:cNvSpPr>
          <p:nvPr>
            <p:ph type="title"/>
          </p:nvPr>
        </p:nvSpPr>
        <p:spPr/>
        <p:txBody>
          <a:bodyPr/>
          <a:lstStyle/>
          <a:p>
            <a:r>
              <a:rPr lang="it-IT" sz="2200" dirty="0"/>
              <a:t>Caratteristiche diagnostiche </a:t>
            </a:r>
          </a:p>
        </p:txBody>
      </p:sp>
    </p:spTree>
    <p:extLst>
      <p:ext uri="{BB962C8B-B14F-4D97-AF65-F5344CB8AC3E}">
        <p14:creationId xmlns:p14="http://schemas.microsoft.com/office/powerpoint/2010/main" val="1307931209"/>
      </p:ext>
    </p:extLst>
  </p:cSld>
  <p:clrMapOvr>
    <a:masterClrMapping/>
  </p:clrMapOvr>
</p:sld>
</file>

<file path=ppt/slides/slide17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600" dirty="0">
                <a:latin typeface="+mj-lt"/>
              </a:rPr>
              <a:t>Episodi di anormale e generalizzato </a:t>
            </a:r>
            <a:r>
              <a:rPr lang="it-IT" sz="2600" b="1" dirty="0">
                <a:latin typeface="+mj-lt"/>
              </a:rPr>
              <a:t>tremore agli arti con apparente </a:t>
            </a:r>
            <a:r>
              <a:rPr lang="it-IT" sz="2600" dirty="0">
                <a:latin typeface="+mj-lt"/>
              </a:rPr>
              <a:t>compromissione o </a:t>
            </a:r>
            <a:r>
              <a:rPr lang="it-IT" sz="2600" b="1" dirty="0">
                <a:latin typeface="+mj-lt"/>
              </a:rPr>
              <a:t>perdita di coscienza </a:t>
            </a:r>
            <a:r>
              <a:rPr lang="it-IT" sz="2600" dirty="0">
                <a:latin typeface="+mj-lt"/>
              </a:rPr>
              <a:t>possono assomigliare a crisi epilettiche (chiamate anche psicogene o convulsioni non epilettiche). </a:t>
            </a:r>
          </a:p>
          <a:p>
            <a:pPr marL="285750" indent="-285750">
              <a:buFont typeface="Arial" panose="020B0604020202020204" pitchFamily="34" charset="0"/>
              <a:buChar char="•"/>
            </a:pPr>
            <a:r>
              <a:rPr lang="it-IT" sz="2600" dirty="0">
                <a:latin typeface="+mj-lt"/>
              </a:rPr>
              <a:t> Ci possono essere </a:t>
            </a:r>
            <a:r>
              <a:rPr lang="it-IT" sz="2600" b="1" dirty="0">
                <a:latin typeface="+mj-lt"/>
              </a:rPr>
              <a:t>episodi di insensibilità agli stimoli </a:t>
            </a:r>
            <a:r>
              <a:rPr lang="it-IT" sz="2600" dirty="0">
                <a:latin typeface="+mj-lt"/>
              </a:rPr>
              <a:t>simili alla sincope o al coma. </a:t>
            </a:r>
          </a:p>
          <a:p>
            <a:pPr marL="285750" indent="-285750">
              <a:buFont typeface="Arial" panose="020B0604020202020204" pitchFamily="34" charset="0"/>
              <a:buChar char="•"/>
            </a:pPr>
            <a:r>
              <a:rPr lang="it-IT" sz="2600" dirty="0">
                <a:latin typeface="+mj-lt"/>
              </a:rPr>
              <a:t> Altri sintomi includono un </a:t>
            </a:r>
            <a:r>
              <a:rPr lang="it-IT" sz="2600" b="1" dirty="0">
                <a:latin typeface="+mj-lt"/>
              </a:rPr>
              <a:t>ridotto o assente volume della voce </a:t>
            </a:r>
            <a:r>
              <a:rPr lang="it-IT" sz="2600" dirty="0">
                <a:latin typeface="+mj-lt"/>
              </a:rPr>
              <a:t>(disfonia/afonia), </a:t>
            </a:r>
            <a:r>
              <a:rPr lang="it-IT" sz="2600" b="1" dirty="0">
                <a:latin typeface="+mj-lt"/>
              </a:rPr>
              <a:t>un’articolazione alterata </a:t>
            </a:r>
            <a:r>
              <a:rPr lang="it-IT" sz="2600" dirty="0">
                <a:latin typeface="+mj-lt"/>
              </a:rPr>
              <a:t>(disartria), una </a:t>
            </a:r>
            <a:r>
              <a:rPr lang="it-IT" sz="2600" b="1" dirty="0">
                <a:latin typeface="+mj-lt"/>
              </a:rPr>
              <a:t>sensazione di nodo alla gola </a:t>
            </a:r>
            <a:r>
              <a:rPr lang="it-IT" sz="2600" dirty="0">
                <a:latin typeface="+mj-lt"/>
              </a:rPr>
              <a:t>(</a:t>
            </a:r>
            <a:r>
              <a:rPr lang="it-IT" sz="2600" dirty="0" err="1">
                <a:latin typeface="+mj-lt"/>
              </a:rPr>
              <a:t>globus</a:t>
            </a:r>
            <a:r>
              <a:rPr lang="it-IT" sz="2600" dirty="0">
                <a:latin typeface="+mj-lt"/>
              </a:rPr>
              <a:t>) e </a:t>
            </a:r>
            <a:r>
              <a:rPr lang="it-IT" sz="2600" b="1" dirty="0">
                <a:latin typeface="+mj-lt"/>
              </a:rPr>
              <a:t>diplopia</a:t>
            </a:r>
            <a:r>
              <a:rPr lang="it-IT" sz="2600" dirty="0">
                <a:latin typeface="+mj-lt"/>
              </a:rPr>
              <a:t>.</a:t>
            </a:r>
          </a:p>
          <a:p>
            <a:endParaRPr lang="it-IT" dirty="0"/>
          </a:p>
        </p:txBody>
      </p:sp>
      <p:sp>
        <p:nvSpPr>
          <p:cNvPr id="3" name="Titolo 2"/>
          <p:cNvSpPr>
            <a:spLocks noGrp="1"/>
          </p:cNvSpPr>
          <p:nvPr>
            <p:ph type="title"/>
          </p:nvPr>
        </p:nvSpPr>
        <p:spPr/>
        <p:txBody>
          <a:bodyPr/>
          <a:lstStyle/>
          <a:p>
            <a:r>
              <a:rPr lang="it-IT" sz="2200" dirty="0"/>
              <a:t>Caratteristiche diagnostiche </a:t>
            </a:r>
          </a:p>
        </p:txBody>
      </p:sp>
    </p:spTree>
    <p:extLst>
      <p:ext uri="{BB962C8B-B14F-4D97-AF65-F5344CB8AC3E}">
        <p14:creationId xmlns:p14="http://schemas.microsoft.com/office/powerpoint/2010/main" val="2649947994"/>
      </p:ext>
    </p:extLst>
  </p:cSld>
  <p:clrMapOvr>
    <a:masterClrMapping/>
  </p:clrMapOvr>
</p:sld>
</file>

<file path=ppt/slides/slide17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7544" y="1772816"/>
            <a:ext cx="8229600" cy="4268799"/>
          </a:xfrm>
        </p:spPr>
        <p:txBody>
          <a:bodyPr/>
          <a:lstStyle/>
          <a:p>
            <a:pPr marL="285750" indent="-285750">
              <a:buFont typeface="Arial" panose="020B0604020202020204" pitchFamily="34" charset="0"/>
              <a:buChar char="•"/>
            </a:pPr>
            <a:r>
              <a:rPr lang="it-IT" sz="2600" dirty="0">
                <a:latin typeface="+mj-lt"/>
              </a:rPr>
              <a:t>Anche se la diagnosi di disturbo di conversione richiede che il sintomo non sia spiegato da malattie neurologiche, non dovrebbe essere posta solo perché i risultati delle indagini mediche sono normali o perché il sintomo è “bizzarro”. Ci devono essere </a:t>
            </a:r>
            <a:r>
              <a:rPr lang="it-IT" sz="2600" b="1" dirty="0">
                <a:latin typeface="+mj-lt"/>
              </a:rPr>
              <a:t>dati clinici che provino chiaramente l’incompatibilità</a:t>
            </a:r>
            <a:r>
              <a:rPr lang="it-IT" sz="2600" dirty="0">
                <a:latin typeface="+mj-lt"/>
              </a:rPr>
              <a:t> </a:t>
            </a:r>
            <a:r>
              <a:rPr lang="it-IT" sz="2600" b="1" dirty="0">
                <a:latin typeface="+mj-lt"/>
              </a:rPr>
              <a:t>con una malattia neurologica</a:t>
            </a:r>
            <a:r>
              <a:rPr lang="it-IT" sz="2600" dirty="0">
                <a:latin typeface="+mj-lt"/>
              </a:rPr>
              <a:t>. </a:t>
            </a:r>
          </a:p>
          <a:p>
            <a:endParaRPr lang="it-IT" dirty="0"/>
          </a:p>
        </p:txBody>
      </p:sp>
      <p:sp>
        <p:nvSpPr>
          <p:cNvPr id="3" name="Titolo 2"/>
          <p:cNvSpPr>
            <a:spLocks noGrp="1"/>
          </p:cNvSpPr>
          <p:nvPr>
            <p:ph type="title"/>
          </p:nvPr>
        </p:nvSpPr>
        <p:spPr/>
        <p:txBody>
          <a:bodyPr/>
          <a:lstStyle/>
          <a:p>
            <a:r>
              <a:rPr lang="it-IT" sz="2200" dirty="0"/>
              <a:t>Caratteristiche diagnostiche </a:t>
            </a:r>
          </a:p>
        </p:txBody>
      </p:sp>
    </p:spTree>
    <p:extLst>
      <p:ext uri="{BB962C8B-B14F-4D97-AF65-F5344CB8AC3E}">
        <p14:creationId xmlns:p14="http://schemas.microsoft.com/office/powerpoint/2010/main" val="3228720367"/>
      </p:ext>
    </p:extLst>
  </p:cSld>
  <p:clrMapOvr>
    <a:masterClrMapping/>
  </p:clrMapOvr>
</p:sld>
</file>

<file path=ppt/slides/slide17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600" dirty="0">
                <a:latin typeface="+mj-lt"/>
              </a:rPr>
              <a:t>Per verificare l’incompatibilità tra i sintomi e una malattia neurologica sono stati proposti alcuni esami, ad esempio risultati positivi nel test di “trascinamento del tremore” (un tremore unilaterale può essere identificato come funzionale se cambia quando l’individuo viene distratto da esso) oppure la resistenza all’apertura delle palpebre chiuse negli attacchi </a:t>
            </a:r>
            <a:r>
              <a:rPr lang="it-IT" sz="2600" dirty="0" err="1">
                <a:latin typeface="+mj-lt"/>
              </a:rPr>
              <a:t>epilettiformi</a:t>
            </a:r>
            <a:r>
              <a:rPr lang="it-IT" sz="2600" dirty="0">
                <a:latin typeface="+mj-lt"/>
              </a:rPr>
              <a:t>.</a:t>
            </a:r>
          </a:p>
          <a:p>
            <a:pPr marL="285750" indent="-285750">
              <a:buFont typeface="Arial" panose="020B0604020202020204" pitchFamily="34" charset="0"/>
              <a:buChar char="•"/>
            </a:pPr>
            <a:r>
              <a:rPr lang="it-IT" sz="2600" dirty="0">
                <a:latin typeface="+mj-lt"/>
              </a:rPr>
              <a:t> È importante notare che la diagnosi di disturbo di conversione dovrebbe essere basata sul </a:t>
            </a:r>
            <a:r>
              <a:rPr lang="it-IT" sz="2600" b="1" dirty="0">
                <a:latin typeface="+mj-lt"/>
              </a:rPr>
              <a:t>quadro clinico generale </a:t>
            </a:r>
            <a:r>
              <a:rPr lang="it-IT" sz="2600" dirty="0">
                <a:latin typeface="+mj-lt"/>
              </a:rPr>
              <a:t>e non su un singolo dato clinico.</a:t>
            </a:r>
          </a:p>
          <a:p>
            <a:endParaRPr lang="it-IT" dirty="0"/>
          </a:p>
        </p:txBody>
      </p:sp>
      <p:sp>
        <p:nvSpPr>
          <p:cNvPr id="3" name="Titolo 2"/>
          <p:cNvSpPr>
            <a:spLocks noGrp="1"/>
          </p:cNvSpPr>
          <p:nvPr>
            <p:ph type="title"/>
          </p:nvPr>
        </p:nvSpPr>
        <p:spPr/>
        <p:txBody>
          <a:bodyPr/>
          <a:lstStyle/>
          <a:p>
            <a:r>
              <a:rPr sz="2200"/>
              <a:t>Caratteristiche diagnostiche </a:t>
            </a:r>
            <a:endParaRPr lang="it-IT" sz="2200" dirty="0"/>
          </a:p>
        </p:txBody>
      </p:sp>
    </p:spTree>
    <p:extLst>
      <p:ext uri="{BB962C8B-B14F-4D97-AF65-F5344CB8AC3E}">
        <p14:creationId xmlns:p14="http://schemas.microsoft.com/office/powerpoint/2010/main" val="2639211739"/>
      </p:ext>
    </p:extLst>
  </p:cSld>
  <p:clrMapOvr>
    <a:masterClrMapping/>
  </p:clrMapOvr>
</p:sld>
</file>

<file path=ppt/slides/slide17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marL="342900" indent="-342900">
              <a:buFontTx/>
              <a:buChar char="-"/>
            </a:pPr>
            <a:r>
              <a:rPr lang="it-IT" sz="2600" dirty="0">
                <a:latin typeface="+mj-lt"/>
              </a:rPr>
              <a:t>Un certo numero di caratteristiche associate possono </a:t>
            </a:r>
            <a:r>
              <a:rPr lang="it-IT" sz="2600" b="1" dirty="0">
                <a:latin typeface="+mj-lt"/>
              </a:rPr>
              <a:t>supportare la diagnosi </a:t>
            </a:r>
            <a:r>
              <a:rPr lang="it-IT" sz="2600" dirty="0">
                <a:latin typeface="+mj-lt"/>
              </a:rPr>
              <a:t>di disturbo di conversione. </a:t>
            </a:r>
          </a:p>
          <a:p>
            <a:pPr marL="342900" indent="-342900">
              <a:buFontTx/>
              <a:buChar char="-"/>
            </a:pPr>
            <a:r>
              <a:rPr lang="it-IT" sz="2600" dirty="0">
                <a:latin typeface="+mj-lt"/>
              </a:rPr>
              <a:t>Ci può essere una storia di </a:t>
            </a:r>
            <a:r>
              <a:rPr lang="it-IT" sz="2600" b="1" dirty="0">
                <a:latin typeface="+mj-lt"/>
              </a:rPr>
              <a:t>molteplici sintomi somatici simili </a:t>
            </a:r>
            <a:r>
              <a:rPr lang="it-IT" sz="2600" dirty="0">
                <a:latin typeface="+mj-lt"/>
              </a:rPr>
              <a:t>sperimentati in precedenza.</a:t>
            </a:r>
          </a:p>
          <a:p>
            <a:pPr marL="342900" indent="-342900">
              <a:buFontTx/>
              <a:buChar char="-"/>
            </a:pPr>
            <a:r>
              <a:rPr lang="it-IT" sz="2600" dirty="0">
                <a:latin typeface="+mj-lt"/>
              </a:rPr>
              <a:t>L’esordio può essere associato a </a:t>
            </a:r>
            <a:r>
              <a:rPr lang="it-IT" sz="2600" b="1" dirty="0">
                <a:latin typeface="+mj-lt"/>
              </a:rPr>
              <a:t>stress o a un trauma psicologico o di natura fisica</a:t>
            </a:r>
            <a:r>
              <a:rPr lang="it-IT" sz="2600" dirty="0">
                <a:latin typeface="+mj-lt"/>
              </a:rPr>
              <a:t>. </a:t>
            </a:r>
          </a:p>
          <a:p>
            <a:pPr marL="342900" indent="-342900">
              <a:buFontTx/>
              <a:buChar char="-"/>
            </a:pPr>
            <a:r>
              <a:rPr lang="it-IT" sz="2600" dirty="0">
                <a:latin typeface="+mj-lt"/>
              </a:rPr>
              <a:t>Il disturbo di conversione è spesso associato a </a:t>
            </a:r>
            <a:r>
              <a:rPr lang="it-IT" sz="2600" b="1" dirty="0">
                <a:latin typeface="+mj-lt"/>
              </a:rPr>
              <a:t>sintomi dissociativi</a:t>
            </a:r>
            <a:r>
              <a:rPr lang="it-IT" sz="2600" dirty="0">
                <a:latin typeface="+mj-lt"/>
              </a:rPr>
              <a:t>, come depersonalizzazione, derealizzazione e amnesia dissociativa, in particolare all’insorgenza dei sintomi o durante gli attacchi </a:t>
            </a:r>
            <a:r>
              <a:rPr lang="it-IT" sz="2600" dirty="0" err="1">
                <a:latin typeface="+mj-lt"/>
              </a:rPr>
              <a:t>epilettiformi</a:t>
            </a:r>
            <a:r>
              <a:rPr lang="it-IT" sz="2600" dirty="0">
                <a:latin typeface="+mj-lt"/>
              </a:rPr>
              <a:t>.</a:t>
            </a:r>
          </a:p>
          <a:p>
            <a:pPr marL="342900" indent="-342900">
              <a:buFontTx/>
              <a:buChar char="-"/>
            </a:pPr>
            <a:endParaRPr lang="it-IT" dirty="0"/>
          </a:p>
        </p:txBody>
      </p:sp>
      <p:sp>
        <p:nvSpPr>
          <p:cNvPr id="3" name="Titolo 2"/>
          <p:cNvSpPr>
            <a:spLocks noGrp="1"/>
          </p:cNvSpPr>
          <p:nvPr>
            <p:ph type="title"/>
          </p:nvPr>
        </p:nvSpPr>
        <p:spPr/>
        <p:txBody>
          <a:bodyPr>
            <a:normAutofit fontScale="90000"/>
          </a:bodyPr>
          <a:lstStyle/>
          <a:p>
            <a:br>
              <a:rPr lang="it-IT" dirty="0"/>
            </a:br>
            <a:r>
              <a:rPr lang="it-IT" sz="2200" dirty="0"/>
              <a:t>Caratteristiche associate a supporto della diagnosi </a:t>
            </a:r>
          </a:p>
        </p:txBody>
      </p:sp>
    </p:spTree>
    <p:extLst>
      <p:ext uri="{BB962C8B-B14F-4D97-AF65-F5344CB8AC3E}">
        <p14:creationId xmlns:p14="http://schemas.microsoft.com/office/powerpoint/2010/main" val="705241293"/>
      </p:ext>
    </p:extLst>
  </p:cSld>
  <p:clrMapOvr>
    <a:masterClrMapping/>
  </p:clrMapOvr>
</p:sld>
</file>

<file path=ppt/slides/slide17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600" dirty="0">
                <a:latin typeface="+mj-lt"/>
              </a:rPr>
              <a:t>Al disturbo di conversione è stato associato il fenomeno denominato “la </a:t>
            </a:r>
            <a:r>
              <a:rPr lang="fr-CH" sz="2600" b="1" dirty="0">
                <a:latin typeface="+mj-lt"/>
              </a:rPr>
              <a:t>belle indifférence</a:t>
            </a:r>
            <a:r>
              <a:rPr lang="it-IT" sz="2600" dirty="0">
                <a:latin typeface="+mj-lt"/>
              </a:rPr>
              <a:t>” (cioè la mancanza di preoccupazione rispetto alla natura e alle implicazioni del sintomo), ma esso non è specifico di tale disturbo e non dovrebbe essere utilizzato per porre la diagnosi. </a:t>
            </a:r>
          </a:p>
        </p:txBody>
      </p:sp>
      <p:sp>
        <p:nvSpPr>
          <p:cNvPr id="3" name="Titolo 2"/>
          <p:cNvSpPr>
            <a:spLocks noGrp="1"/>
          </p:cNvSpPr>
          <p:nvPr>
            <p:ph type="title"/>
          </p:nvPr>
        </p:nvSpPr>
        <p:spPr/>
        <p:txBody>
          <a:bodyPr/>
          <a:lstStyle/>
          <a:p>
            <a:r>
              <a:rPr lang="it-IT" sz="2200" dirty="0"/>
              <a:t>Caratteristiche associate a supporto della diagnosi </a:t>
            </a:r>
          </a:p>
        </p:txBody>
      </p:sp>
    </p:spTree>
    <p:extLst>
      <p:ext uri="{BB962C8B-B14F-4D97-AF65-F5344CB8AC3E}">
        <p14:creationId xmlns:p14="http://schemas.microsoft.com/office/powerpoint/2010/main" val="3959833473"/>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In molti casi si nota anche una incapacità a svolgere compiti cognitivi complessi. In rari casi i pazienti manifestano capacità molto spiccate in alcune attività quali la musica o il disegno in cui non siano direttamente chiamati in causa lettura o calcolo.</a:t>
            </a:r>
          </a:p>
          <a:p>
            <a:r>
              <a:rPr lang="it-IT" dirty="0"/>
              <a:t>Al momento attuale comunque non ci sono esami medici (es risonanza magnetica nucleare, elettroencefalogramma esami del sangue) utili per confermare una diagnosi clinica di DSA</a:t>
            </a:r>
          </a:p>
          <a:p>
            <a:endParaRPr lang="it-IT" dirty="0"/>
          </a:p>
          <a:p>
            <a:endParaRPr lang="it-IT" dirty="0"/>
          </a:p>
        </p:txBody>
      </p:sp>
    </p:spTree>
    <p:extLst>
      <p:ext uri="{BB962C8B-B14F-4D97-AF65-F5344CB8AC3E}">
        <p14:creationId xmlns:p14="http://schemas.microsoft.com/office/powerpoint/2010/main" val="3016468648"/>
      </p:ext>
    </p:extLst>
  </p:cSld>
  <p:clrMapOvr>
    <a:masterClrMapping/>
  </p:clrMapOvr>
</p:sld>
</file>

<file path=ppt/slides/slide17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00034" y="1857364"/>
            <a:ext cx="8229600" cy="4411675"/>
          </a:xfrm>
        </p:spPr>
        <p:txBody>
          <a:bodyPr/>
          <a:lstStyle/>
          <a:p>
            <a:pPr>
              <a:buFont typeface="Arial" pitchFamily="34" charset="0"/>
              <a:buChar char="•"/>
            </a:pPr>
            <a:r>
              <a:rPr lang="it-IT" sz="2600" dirty="0">
                <a:latin typeface="+mj-lt"/>
              </a:rPr>
              <a:t> </a:t>
            </a:r>
            <a:r>
              <a:rPr lang="it-IT" sz="2600" b="1" dirty="0">
                <a:latin typeface="+mj-lt"/>
              </a:rPr>
              <a:t>Sintomi transitori di conversione sono comuni</a:t>
            </a:r>
            <a:r>
              <a:rPr lang="it-IT" sz="2600" dirty="0">
                <a:latin typeface="+mj-lt"/>
              </a:rPr>
              <a:t>, ma l’esatta prevalenza del disturbo è sconosciuta.</a:t>
            </a:r>
          </a:p>
          <a:p>
            <a:pPr>
              <a:buFont typeface="Arial" pitchFamily="34" charset="0"/>
              <a:buChar char="•"/>
            </a:pPr>
            <a:r>
              <a:rPr lang="it-IT" sz="2600" dirty="0">
                <a:latin typeface="+mj-lt"/>
              </a:rPr>
              <a:t> Questo dipende in parte dal fatto che la diagnosi richiede una </a:t>
            </a:r>
            <a:r>
              <a:rPr lang="it-IT" sz="2600" b="1" dirty="0">
                <a:latin typeface="+mj-lt"/>
              </a:rPr>
              <a:t>valutazione diagnostica in ambiente specialistico</a:t>
            </a:r>
            <a:r>
              <a:rPr lang="it-IT" sz="2600" dirty="0">
                <a:latin typeface="+mj-lt"/>
              </a:rPr>
              <a:t>, dove il disturbo è identificato in circa il 5% degli individui che si rivolgono a una clinica neurologica. </a:t>
            </a:r>
          </a:p>
          <a:p>
            <a:pPr>
              <a:buFont typeface="Arial" pitchFamily="34" charset="0"/>
              <a:buChar char="•"/>
            </a:pPr>
            <a:r>
              <a:rPr lang="it-IT" sz="2600" dirty="0">
                <a:latin typeface="+mj-lt"/>
              </a:rPr>
              <a:t> L’</a:t>
            </a:r>
            <a:r>
              <a:rPr lang="it-IT" sz="2600" b="1" dirty="0">
                <a:latin typeface="+mj-lt"/>
              </a:rPr>
              <a:t>incidenza</a:t>
            </a:r>
            <a:r>
              <a:rPr lang="it-IT" sz="2600" dirty="0">
                <a:latin typeface="+mj-lt"/>
              </a:rPr>
              <a:t> dei </a:t>
            </a:r>
            <a:r>
              <a:rPr lang="it-IT" sz="2600" b="1" dirty="0">
                <a:latin typeface="+mj-lt"/>
              </a:rPr>
              <a:t>sintomi di conversione persistenti </a:t>
            </a:r>
            <a:r>
              <a:rPr lang="it-IT" sz="2600" dirty="0">
                <a:latin typeface="+mj-lt"/>
              </a:rPr>
              <a:t>è stimata essere attorno al </a:t>
            </a:r>
            <a:r>
              <a:rPr lang="it-IT" sz="2600" b="1" dirty="0">
                <a:latin typeface="+mj-lt"/>
              </a:rPr>
              <a:t>2-5/100.000 per anno</a:t>
            </a:r>
            <a:r>
              <a:rPr lang="it-IT" sz="2600" dirty="0">
                <a:latin typeface="+mj-lt"/>
              </a:rPr>
              <a:t>. </a:t>
            </a:r>
          </a:p>
          <a:p>
            <a:pPr>
              <a:buFont typeface="Arial" pitchFamily="34" charset="0"/>
              <a:buChar char="•"/>
            </a:pPr>
            <a:r>
              <a:rPr lang="it-IT" sz="2600" dirty="0">
                <a:latin typeface="+mj-lt"/>
              </a:rPr>
              <a:t> Il disturbo di conversione è </a:t>
            </a:r>
            <a:r>
              <a:rPr lang="it-IT" sz="2600" b="1" dirty="0">
                <a:latin typeface="+mj-lt"/>
              </a:rPr>
              <a:t>2-3 volte più comune nelle femmine</a:t>
            </a:r>
            <a:r>
              <a:rPr lang="it-IT" sz="2600" dirty="0">
                <a:latin typeface="+mj-lt"/>
              </a:rPr>
              <a:t>.</a:t>
            </a:r>
          </a:p>
        </p:txBody>
      </p:sp>
      <p:sp>
        <p:nvSpPr>
          <p:cNvPr id="3" name="Titolo 2"/>
          <p:cNvSpPr>
            <a:spLocks noGrp="1"/>
          </p:cNvSpPr>
          <p:nvPr>
            <p:ph type="title"/>
          </p:nvPr>
        </p:nvSpPr>
        <p:spPr/>
        <p:txBody>
          <a:bodyPr/>
          <a:lstStyle/>
          <a:p>
            <a:r>
              <a:rPr sz="2200"/>
              <a:t>Prevalenza</a:t>
            </a:r>
            <a:endParaRPr lang="it-IT" sz="2200" dirty="0"/>
          </a:p>
        </p:txBody>
      </p:sp>
    </p:spTree>
    <p:extLst>
      <p:ext uri="{BB962C8B-B14F-4D97-AF65-F5344CB8AC3E}">
        <p14:creationId xmlns:p14="http://schemas.microsoft.com/office/powerpoint/2010/main" val="3979284557"/>
      </p:ext>
    </p:extLst>
  </p:cSld>
  <p:clrMapOvr>
    <a:masterClrMapping/>
  </p:clrMapOvr>
</p:sld>
</file>

<file path=ppt/slides/slide17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buFont typeface="Arial" pitchFamily="34" charset="0"/>
              <a:buChar char="•"/>
            </a:pPr>
            <a:r>
              <a:rPr lang="it-IT" sz="2600" dirty="0">
                <a:latin typeface="+mj-lt"/>
              </a:rPr>
              <a:t> </a:t>
            </a:r>
            <a:r>
              <a:rPr lang="it-IT" sz="2600" b="1" dirty="0">
                <a:latin typeface="+mj-lt"/>
              </a:rPr>
              <a:t>Tratti di personalità </a:t>
            </a:r>
            <a:r>
              <a:rPr lang="it-IT" sz="2600" b="1" dirty="0" err="1">
                <a:latin typeface="+mj-lt"/>
              </a:rPr>
              <a:t>disadattivi</a:t>
            </a:r>
            <a:r>
              <a:rPr lang="it-IT" sz="2600" b="1" dirty="0">
                <a:latin typeface="+mj-lt"/>
              </a:rPr>
              <a:t> </a:t>
            </a:r>
            <a:r>
              <a:rPr lang="it-IT" sz="2600" dirty="0">
                <a:latin typeface="+mj-lt"/>
              </a:rPr>
              <a:t>sono comunemente associati al disturbo di conversione.</a:t>
            </a:r>
          </a:p>
          <a:p>
            <a:pPr>
              <a:buFont typeface="Arial" pitchFamily="34" charset="0"/>
              <a:buChar char="•"/>
            </a:pPr>
            <a:r>
              <a:rPr lang="it-IT" sz="2600" dirty="0">
                <a:latin typeface="+mj-lt"/>
              </a:rPr>
              <a:t> Ci può essere una storia di </a:t>
            </a:r>
            <a:r>
              <a:rPr lang="it-IT" sz="2600" b="1" dirty="0">
                <a:latin typeface="+mj-lt"/>
              </a:rPr>
              <a:t>abuso infantile e di trascuratezza</a:t>
            </a:r>
            <a:r>
              <a:rPr lang="it-IT" sz="2600" dirty="0">
                <a:latin typeface="+mj-lt"/>
              </a:rPr>
              <a:t>.</a:t>
            </a:r>
          </a:p>
          <a:p>
            <a:pPr>
              <a:buFont typeface="Arial" pitchFamily="34" charset="0"/>
              <a:buChar char="•"/>
            </a:pPr>
            <a:r>
              <a:rPr lang="it-IT" sz="2600" dirty="0">
                <a:latin typeface="+mj-lt"/>
              </a:rPr>
              <a:t> Sono spesso presenti, ma non sempre, </a:t>
            </a:r>
            <a:r>
              <a:rPr lang="it-IT" sz="2600" b="1" dirty="0">
                <a:latin typeface="+mj-lt"/>
              </a:rPr>
              <a:t>eventi di vita stressanti</a:t>
            </a:r>
            <a:r>
              <a:rPr lang="it-IT" sz="2600" dirty="0">
                <a:latin typeface="+mj-lt"/>
              </a:rPr>
              <a:t>.</a:t>
            </a:r>
          </a:p>
          <a:p>
            <a:pPr>
              <a:buFont typeface="Arial" pitchFamily="34" charset="0"/>
              <a:buChar char="•"/>
            </a:pPr>
            <a:r>
              <a:rPr lang="it-IT" sz="2600" dirty="0">
                <a:latin typeface="+mj-lt"/>
              </a:rPr>
              <a:t> La presenza di </a:t>
            </a:r>
            <a:r>
              <a:rPr lang="it-IT" sz="2600" b="1" dirty="0">
                <a:latin typeface="+mj-lt"/>
              </a:rPr>
              <a:t>una malattia neurologica che provoca sintomi simili </a:t>
            </a:r>
            <a:r>
              <a:rPr lang="it-IT" sz="2600" dirty="0">
                <a:latin typeface="+mj-lt"/>
              </a:rPr>
              <a:t>è un fattore di rischio (es., le convulsioni “non epilettiche” sono più comuni nei pazienti che hanno anche l’epilessia).</a:t>
            </a:r>
          </a:p>
          <a:p>
            <a:endParaRPr lang="it-IT" dirty="0"/>
          </a:p>
        </p:txBody>
      </p:sp>
      <p:sp>
        <p:nvSpPr>
          <p:cNvPr id="3" name="Titolo 2"/>
          <p:cNvSpPr>
            <a:spLocks noGrp="1"/>
          </p:cNvSpPr>
          <p:nvPr>
            <p:ph type="title"/>
          </p:nvPr>
        </p:nvSpPr>
        <p:spPr/>
        <p:txBody>
          <a:bodyPr/>
          <a:lstStyle/>
          <a:p>
            <a:r>
              <a:rPr sz="2200"/>
              <a:t>Fattori di rischio</a:t>
            </a:r>
            <a:endParaRPr lang="it-IT" sz="2200" dirty="0"/>
          </a:p>
        </p:txBody>
      </p:sp>
    </p:spTree>
    <p:extLst>
      <p:ext uri="{BB962C8B-B14F-4D97-AF65-F5344CB8AC3E}">
        <p14:creationId xmlns:p14="http://schemas.microsoft.com/office/powerpoint/2010/main" val="2201459865"/>
      </p:ext>
    </p:extLst>
  </p:cSld>
  <p:clrMapOvr>
    <a:masterClrMapping/>
  </p:clrMapOvr>
</p:sld>
</file>

<file path=ppt/slides/slide17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600" dirty="0">
                <a:latin typeface="+mj-lt"/>
              </a:rPr>
              <a:t>La principale diagnosi differenziale è con una condizione neurologica che potrebbe spiegare meglio i sintomi. Dopo una </a:t>
            </a:r>
            <a:r>
              <a:rPr lang="it-IT" sz="2600" b="1" dirty="0">
                <a:latin typeface="+mj-lt"/>
              </a:rPr>
              <a:t>valutazione neurologica approfondita</a:t>
            </a:r>
            <a:r>
              <a:rPr lang="it-IT" sz="2600" dirty="0">
                <a:latin typeface="+mj-lt"/>
              </a:rPr>
              <a:t>, raramente al follow-up si riscontra una malattia neurologica inaspettata che provoca i sintomi. </a:t>
            </a:r>
          </a:p>
          <a:p>
            <a:pPr marL="285750" indent="-285750">
              <a:buFont typeface="Arial" panose="020B0604020202020204" pitchFamily="34" charset="0"/>
              <a:buChar char="•"/>
            </a:pPr>
            <a:r>
              <a:rPr lang="it-IT" sz="2600" dirty="0">
                <a:latin typeface="+mj-lt"/>
              </a:rPr>
              <a:t>Tuttavia, se i </a:t>
            </a:r>
            <a:r>
              <a:rPr lang="it-IT" sz="2600" b="1" dirty="0">
                <a:latin typeface="+mj-lt"/>
              </a:rPr>
              <a:t>sintomi</a:t>
            </a:r>
            <a:r>
              <a:rPr lang="it-IT" sz="2600" dirty="0">
                <a:latin typeface="+mj-lt"/>
              </a:rPr>
              <a:t> sembrano essere </a:t>
            </a:r>
            <a:r>
              <a:rPr lang="it-IT" sz="2600" b="1" dirty="0">
                <a:latin typeface="+mj-lt"/>
              </a:rPr>
              <a:t>progressivi</a:t>
            </a:r>
            <a:r>
              <a:rPr lang="it-IT" sz="2600" dirty="0">
                <a:latin typeface="+mj-lt"/>
              </a:rPr>
              <a:t>, può essere necessario rivalutarli. </a:t>
            </a:r>
          </a:p>
          <a:p>
            <a:pPr marL="285750" indent="-285750">
              <a:buFont typeface="Arial" panose="020B0604020202020204" pitchFamily="34" charset="0"/>
              <a:buChar char="•"/>
            </a:pPr>
            <a:r>
              <a:rPr lang="it-IT" sz="2600" dirty="0">
                <a:latin typeface="+mj-lt"/>
              </a:rPr>
              <a:t>Infine, occorre tenere presente che il disturbo di conversione </a:t>
            </a:r>
            <a:r>
              <a:rPr lang="it-IT" sz="2600" b="1" dirty="0">
                <a:latin typeface="+mj-lt"/>
              </a:rPr>
              <a:t>può coesistere </a:t>
            </a:r>
            <a:r>
              <a:rPr lang="it-IT" sz="2600" dirty="0">
                <a:latin typeface="+mj-lt"/>
              </a:rPr>
              <a:t>con una malattia neurologica.</a:t>
            </a:r>
          </a:p>
          <a:p>
            <a:endParaRPr lang="it-IT" dirty="0"/>
          </a:p>
        </p:txBody>
      </p:sp>
      <p:sp>
        <p:nvSpPr>
          <p:cNvPr id="3" name="Titolo 2"/>
          <p:cNvSpPr>
            <a:spLocks noGrp="1"/>
          </p:cNvSpPr>
          <p:nvPr>
            <p:ph type="title"/>
          </p:nvPr>
        </p:nvSpPr>
        <p:spPr/>
        <p:txBody>
          <a:bodyPr/>
          <a:lstStyle/>
          <a:p>
            <a:r>
              <a:rPr lang="it-IT" sz="2200" dirty="0"/>
              <a:t>Diagnosi differenziale - </a:t>
            </a:r>
            <a:r>
              <a:rPr lang="it-IT" sz="2200" i="1" dirty="0"/>
              <a:t>Malattia neurologica</a:t>
            </a:r>
          </a:p>
        </p:txBody>
      </p:sp>
    </p:spTree>
    <p:extLst>
      <p:ext uri="{BB962C8B-B14F-4D97-AF65-F5344CB8AC3E}">
        <p14:creationId xmlns:p14="http://schemas.microsoft.com/office/powerpoint/2010/main" val="3882016106"/>
      </p:ext>
    </p:extLst>
  </p:cSld>
  <p:clrMapOvr>
    <a:masterClrMapping/>
  </p:clrMapOvr>
</p:sld>
</file>

<file path=ppt/slides/slide17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28596" y="1857364"/>
            <a:ext cx="8229600" cy="4268799"/>
          </a:xfrm>
        </p:spPr>
        <p:txBody>
          <a:bodyPr>
            <a:normAutofit lnSpcReduction="10000"/>
          </a:bodyPr>
          <a:lstStyle/>
          <a:p>
            <a:pPr marL="285750" indent="-285750">
              <a:buFont typeface="Arial" panose="020B0604020202020204" pitchFamily="34" charset="0"/>
              <a:buChar char="•"/>
            </a:pPr>
            <a:r>
              <a:rPr lang="it-IT" sz="2350" dirty="0">
                <a:latin typeface="+mj-lt"/>
              </a:rPr>
              <a:t>Gli autori del DSM-5 non hanno inserito </a:t>
            </a:r>
            <a:r>
              <a:rPr lang="it-IT" sz="2350" b="1" dirty="0">
                <a:latin typeface="+mj-lt"/>
              </a:rPr>
              <a:t>la certezza </a:t>
            </a:r>
            <a:r>
              <a:rPr lang="it-IT" sz="2350" dirty="0">
                <a:latin typeface="+mj-lt"/>
              </a:rPr>
              <a:t>che i sintomi non siano prodotti intenzionalmente (cioè che non siano simulati) tra i criteri diagnostici del disturbo di conversione poiché la valutazione dell’intenzione consapevole non è attendibile. </a:t>
            </a:r>
          </a:p>
          <a:p>
            <a:pPr marL="285750" indent="-285750">
              <a:buFont typeface="Arial" panose="020B0604020202020204" pitchFamily="34" charset="0"/>
              <a:buChar char="•"/>
            </a:pPr>
            <a:r>
              <a:rPr lang="it-IT" sz="2350" dirty="0">
                <a:latin typeface="+mj-lt"/>
              </a:rPr>
              <a:t>Tuttavia, una </a:t>
            </a:r>
            <a:r>
              <a:rPr lang="it-IT" sz="2350" b="1" dirty="0">
                <a:latin typeface="+mj-lt"/>
              </a:rPr>
              <a:t>prova definitiva della finzione </a:t>
            </a:r>
            <a:r>
              <a:rPr lang="it-IT" sz="2350" dirty="0">
                <a:latin typeface="+mj-lt"/>
              </a:rPr>
              <a:t>(es., prova evidente che il sintomo è presente davanti al medico ma non a casa) </a:t>
            </a:r>
            <a:r>
              <a:rPr lang="it-IT" sz="2350" b="1" dirty="0">
                <a:latin typeface="+mj-lt"/>
              </a:rPr>
              <a:t>suggerisce una diagnosi di disturbo fittizio </a:t>
            </a:r>
            <a:r>
              <a:rPr lang="it-IT" sz="2350" dirty="0">
                <a:latin typeface="+mj-lt"/>
              </a:rPr>
              <a:t>se lo scopo apparente dell’individuo è assumere il ruolo di malato. </a:t>
            </a:r>
          </a:p>
          <a:p>
            <a:pPr marL="285750" indent="-285750">
              <a:buFont typeface="Arial" panose="020B0604020202020204" pitchFamily="34" charset="0"/>
              <a:buChar char="•"/>
            </a:pPr>
            <a:r>
              <a:rPr lang="it-IT" sz="2350" dirty="0">
                <a:latin typeface="+mj-lt"/>
              </a:rPr>
              <a:t>Occorre tenere presente che nel disturbo di conversione i </a:t>
            </a:r>
            <a:r>
              <a:rPr lang="it-IT" sz="2350" b="1" dirty="0">
                <a:latin typeface="+mj-lt"/>
              </a:rPr>
              <a:t>sintomi </a:t>
            </a:r>
            <a:r>
              <a:rPr lang="it-IT" sz="2350" dirty="0">
                <a:latin typeface="+mj-lt"/>
              </a:rPr>
              <a:t>sono </a:t>
            </a:r>
            <a:r>
              <a:rPr lang="it-IT" sz="2350" b="1" dirty="0">
                <a:latin typeface="+mj-lt"/>
              </a:rPr>
              <a:t>reali </a:t>
            </a:r>
            <a:r>
              <a:rPr lang="it-IT" sz="2350" dirty="0">
                <a:latin typeface="+mj-lt"/>
              </a:rPr>
              <a:t>anche se non è identificabile una spiegazione medica, mentre nel disturbo fittizio i sintomi sono </a:t>
            </a:r>
            <a:r>
              <a:rPr lang="it-IT" sz="2350" b="1" dirty="0">
                <a:latin typeface="+mj-lt"/>
              </a:rPr>
              <a:t>simulati</a:t>
            </a:r>
            <a:r>
              <a:rPr lang="it-IT" sz="2350" dirty="0">
                <a:latin typeface="+mj-lt"/>
              </a:rPr>
              <a:t>.</a:t>
            </a:r>
          </a:p>
          <a:p>
            <a:pPr marL="285750" indent="-285750">
              <a:buFont typeface="Arial" panose="020B0604020202020204" pitchFamily="34" charset="0"/>
              <a:buChar char="•"/>
            </a:pPr>
            <a:endParaRPr lang="it-IT" sz="2350" dirty="0">
              <a:latin typeface="+mj-lt"/>
            </a:endParaRPr>
          </a:p>
        </p:txBody>
      </p:sp>
      <p:sp>
        <p:nvSpPr>
          <p:cNvPr id="3" name="Titolo 2"/>
          <p:cNvSpPr>
            <a:spLocks noGrp="1"/>
          </p:cNvSpPr>
          <p:nvPr>
            <p:ph type="title"/>
          </p:nvPr>
        </p:nvSpPr>
        <p:spPr>
          <a:xfrm>
            <a:off x="500034" y="1214422"/>
            <a:ext cx="8258204" cy="630972"/>
          </a:xfrm>
        </p:spPr>
        <p:txBody>
          <a:bodyPr/>
          <a:lstStyle/>
          <a:p>
            <a:r>
              <a:rPr lang="it-IT" sz="2200" dirty="0"/>
              <a:t>Diagnosi differenziale - </a:t>
            </a:r>
            <a:r>
              <a:rPr lang="it-IT" sz="2200" i="1" dirty="0"/>
              <a:t>Disturbo fittizio</a:t>
            </a:r>
          </a:p>
        </p:txBody>
      </p:sp>
    </p:spTree>
    <p:extLst>
      <p:ext uri="{BB962C8B-B14F-4D97-AF65-F5344CB8AC3E}">
        <p14:creationId xmlns:p14="http://schemas.microsoft.com/office/powerpoint/2010/main" val="1604249100"/>
      </p:ext>
    </p:extLst>
  </p:cSld>
  <p:clrMapOvr>
    <a:masterClrMapping/>
  </p:clrMapOvr>
</p:sld>
</file>

<file path=ppt/slides/slide17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600" dirty="0">
                <a:latin typeface="+mj-lt"/>
              </a:rPr>
              <a:t>Nei disturbi depressivi gli individui possono riferire un </a:t>
            </a:r>
            <a:r>
              <a:rPr lang="it-IT" sz="2600" b="1" dirty="0">
                <a:latin typeface="+mj-lt"/>
              </a:rPr>
              <a:t>senso diffuso di pesantezza agli arti</a:t>
            </a:r>
            <a:r>
              <a:rPr lang="it-IT" sz="2600" dirty="0">
                <a:latin typeface="+mj-lt"/>
              </a:rPr>
              <a:t>, mentre la </a:t>
            </a:r>
            <a:r>
              <a:rPr lang="it-IT" sz="2600" b="1" dirty="0">
                <a:latin typeface="+mj-lt"/>
              </a:rPr>
              <a:t>debolezza </a:t>
            </a:r>
            <a:r>
              <a:rPr lang="it-IT" sz="2600" dirty="0">
                <a:latin typeface="+mj-lt"/>
              </a:rPr>
              <a:t>del disturbo di conversione è </a:t>
            </a:r>
            <a:r>
              <a:rPr lang="it-IT" sz="2600" b="1" dirty="0">
                <a:latin typeface="+mj-lt"/>
              </a:rPr>
              <a:t>più focalizzata ed evidente</a:t>
            </a:r>
            <a:r>
              <a:rPr lang="it-IT" sz="2600" dirty="0">
                <a:latin typeface="+mj-lt"/>
              </a:rPr>
              <a:t>. </a:t>
            </a:r>
          </a:p>
          <a:p>
            <a:pPr marL="285750" indent="-285750">
              <a:buFont typeface="Arial" panose="020B0604020202020204" pitchFamily="34" charset="0"/>
              <a:buChar char="•"/>
            </a:pPr>
            <a:endParaRPr lang="it-IT" sz="2600" dirty="0">
              <a:latin typeface="+mj-lt"/>
            </a:endParaRPr>
          </a:p>
          <a:p>
            <a:pPr marL="285750" indent="-285750">
              <a:buFont typeface="Arial" panose="020B0604020202020204" pitchFamily="34" charset="0"/>
              <a:buChar char="•"/>
            </a:pPr>
            <a:r>
              <a:rPr lang="it-IT" sz="2600" dirty="0">
                <a:latin typeface="+mj-lt"/>
              </a:rPr>
              <a:t>Inoltre, i disturbi depressivi si differenziano dal disturbo di conversione per la presenza dei </a:t>
            </a:r>
            <a:r>
              <a:rPr lang="it-IT" sz="2600" b="1" dirty="0">
                <a:latin typeface="+mj-lt"/>
              </a:rPr>
              <a:t>principali sintomi depressivi</a:t>
            </a:r>
            <a:r>
              <a:rPr lang="it-IT" sz="2600" dirty="0">
                <a:latin typeface="+mj-lt"/>
              </a:rPr>
              <a:t>.</a:t>
            </a:r>
          </a:p>
          <a:p>
            <a:pPr marL="285750" indent="-285750">
              <a:buFont typeface="Arial" panose="020B0604020202020204" pitchFamily="34" charset="0"/>
              <a:buChar char="•"/>
            </a:pPr>
            <a:endParaRPr lang="it-IT" dirty="0"/>
          </a:p>
          <a:p>
            <a:endParaRPr lang="it-IT" dirty="0"/>
          </a:p>
          <a:p>
            <a:endParaRPr lang="it-IT" dirty="0"/>
          </a:p>
          <a:p>
            <a:endParaRPr lang="it-IT" dirty="0"/>
          </a:p>
          <a:p>
            <a:endParaRPr lang="it-IT" dirty="0"/>
          </a:p>
        </p:txBody>
      </p:sp>
      <p:sp>
        <p:nvSpPr>
          <p:cNvPr id="3" name="Titolo 2"/>
          <p:cNvSpPr>
            <a:spLocks noGrp="1"/>
          </p:cNvSpPr>
          <p:nvPr>
            <p:ph type="title"/>
          </p:nvPr>
        </p:nvSpPr>
        <p:spPr/>
        <p:txBody>
          <a:bodyPr/>
          <a:lstStyle/>
          <a:p>
            <a:r>
              <a:rPr lang="it-IT" sz="2200" dirty="0"/>
              <a:t>Diagnosi differenziale </a:t>
            </a:r>
            <a:r>
              <a:rPr sz="2200"/>
              <a:t>- </a:t>
            </a:r>
            <a:r>
              <a:rPr lang="it-IT" sz="2200" i="1" dirty="0"/>
              <a:t>Disturbi depressivi</a:t>
            </a:r>
          </a:p>
        </p:txBody>
      </p:sp>
    </p:spTree>
    <p:extLst>
      <p:ext uri="{BB962C8B-B14F-4D97-AF65-F5344CB8AC3E}">
        <p14:creationId xmlns:p14="http://schemas.microsoft.com/office/powerpoint/2010/main" val="4230810766"/>
      </p:ext>
    </p:extLst>
  </p:cSld>
  <p:clrMapOvr>
    <a:masterClrMapping/>
  </p:clrMapOvr>
</p:sld>
</file>

<file path=ppt/slides/slide17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600" b="1" dirty="0">
                <a:latin typeface="+mj-lt"/>
              </a:rPr>
              <a:t>Sintomi neurologici episodici </a:t>
            </a:r>
            <a:r>
              <a:rPr lang="it-IT" sz="2600" dirty="0">
                <a:latin typeface="+mj-lt"/>
              </a:rPr>
              <a:t>(es., tremori e parestesie) possono verificarsi sia nel disturbo di conversione sia negli attacchi di panico. </a:t>
            </a:r>
          </a:p>
          <a:p>
            <a:pPr marL="285750" indent="-285750">
              <a:buFont typeface="Arial" panose="020B0604020202020204" pitchFamily="34" charset="0"/>
              <a:buChar char="•"/>
            </a:pPr>
            <a:r>
              <a:rPr lang="it-IT" sz="2600" dirty="0">
                <a:latin typeface="+mj-lt"/>
              </a:rPr>
              <a:t>In questi ultimi, i sintomi neurologici sono tipicamente </a:t>
            </a:r>
            <a:r>
              <a:rPr lang="it-IT" sz="2600" b="1" dirty="0">
                <a:latin typeface="+mj-lt"/>
              </a:rPr>
              <a:t>transitori ed episodici</a:t>
            </a:r>
            <a:r>
              <a:rPr lang="it-IT" sz="2600" dirty="0">
                <a:latin typeface="+mj-lt"/>
              </a:rPr>
              <a:t>, accompagnati da una caratteristica </a:t>
            </a:r>
            <a:r>
              <a:rPr lang="it-IT" sz="2600" b="1" dirty="0">
                <a:latin typeface="+mj-lt"/>
              </a:rPr>
              <a:t>sintomatologia cardiorespiratoria</a:t>
            </a:r>
            <a:r>
              <a:rPr lang="it-IT" sz="2600" dirty="0">
                <a:latin typeface="+mj-lt"/>
              </a:rPr>
              <a:t>. </a:t>
            </a:r>
          </a:p>
          <a:p>
            <a:pPr marL="285750" indent="-285750">
              <a:buFont typeface="Arial" panose="020B0604020202020204" pitchFamily="34" charset="0"/>
              <a:buChar char="•"/>
            </a:pPr>
            <a:r>
              <a:rPr lang="it-IT" sz="2600" dirty="0">
                <a:latin typeface="+mj-lt"/>
              </a:rPr>
              <a:t>Nel disturbo di conversione con attacchi epilettiformi, ma non negli attacchi di panico, si verificano una </a:t>
            </a:r>
            <a:r>
              <a:rPr lang="it-IT" sz="2600" b="1" dirty="0">
                <a:latin typeface="+mj-lt"/>
              </a:rPr>
              <a:t>perdita di coscienza con amnesia </a:t>
            </a:r>
            <a:r>
              <a:rPr lang="it-IT" sz="2600" dirty="0">
                <a:latin typeface="+mj-lt"/>
              </a:rPr>
              <a:t>e </a:t>
            </a:r>
            <a:r>
              <a:rPr lang="it-IT" sz="2600" b="1" dirty="0">
                <a:latin typeface="+mj-lt"/>
              </a:rPr>
              <a:t>violenti movimenti degli arti</a:t>
            </a:r>
            <a:r>
              <a:rPr lang="it-IT" sz="2600" dirty="0">
                <a:latin typeface="+mj-lt"/>
              </a:rPr>
              <a:t>.</a:t>
            </a:r>
          </a:p>
          <a:p>
            <a:pPr marL="285750" indent="-285750">
              <a:buFont typeface="Arial" panose="020B0604020202020204" pitchFamily="34" charset="0"/>
              <a:buChar char="•"/>
            </a:pPr>
            <a:endParaRPr lang="it-IT" sz="2500" dirty="0">
              <a:latin typeface="+mj-lt"/>
            </a:endParaRPr>
          </a:p>
          <a:p>
            <a:endParaRPr lang="it-IT" dirty="0"/>
          </a:p>
        </p:txBody>
      </p:sp>
      <p:sp>
        <p:nvSpPr>
          <p:cNvPr id="3" name="Titolo 2"/>
          <p:cNvSpPr>
            <a:spLocks noGrp="1"/>
          </p:cNvSpPr>
          <p:nvPr>
            <p:ph type="title"/>
          </p:nvPr>
        </p:nvSpPr>
        <p:spPr/>
        <p:txBody>
          <a:bodyPr/>
          <a:lstStyle/>
          <a:p>
            <a:r>
              <a:rPr lang="it-IT" sz="2200" dirty="0"/>
              <a:t>Diagnosi differenziale - </a:t>
            </a:r>
            <a:r>
              <a:rPr lang="it-IT" sz="2200" i="1" dirty="0"/>
              <a:t>Disturbo di panico</a:t>
            </a:r>
          </a:p>
        </p:txBody>
      </p:sp>
    </p:spTree>
    <p:extLst>
      <p:ext uri="{BB962C8B-B14F-4D97-AF65-F5344CB8AC3E}">
        <p14:creationId xmlns:p14="http://schemas.microsoft.com/office/powerpoint/2010/main" val="3884336499"/>
      </p:ext>
    </p:extLst>
  </p:cSld>
  <p:clrMapOvr>
    <a:masterClrMapping/>
  </p:clrMapOvr>
</p:sld>
</file>

<file path=ppt/slides/slide17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1785927"/>
            <a:ext cx="7772400" cy="18145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sz="4600" dirty="0"/>
              <a:t>FATTORI PSICOLOGICI CHE INFLUENZANO CONDIZIONI MEDICHE  </a:t>
            </a:r>
            <a:endParaRPr sz="4600" dirty="0"/>
          </a:p>
        </p:txBody>
      </p:sp>
      <p:sp>
        <p:nvSpPr>
          <p:cNvPr id="8" name="Sottotitolo 7"/>
          <p:cNvSpPr>
            <a:spLocks noGrp="1"/>
          </p:cNvSpPr>
          <p:nvPr>
            <p:ph type="subTitle" idx="1"/>
          </p:nvPr>
        </p:nvSpPr>
        <p:spPr/>
        <p:txBody>
          <a:bodyPr/>
          <a:lstStyle/>
          <a:p>
            <a:pPr eaLnBrk="1" hangingPunct="1">
              <a:defRPr/>
            </a:pPr>
            <a:r>
              <a:rPr lang="it-IT" dirty="0"/>
              <a:t>LEZIONE 69 -1</a:t>
            </a:r>
          </a:p>
        </p:txBody>
      </p:sp>
    </p:spTree>
    <p:extLst>
      <p:ext uri="{BB962C8B-B14F-4D97-AF65-F5344CB8AC3E}">
        <p14:creationId xmlns:p14="http://schemas.microsoft.com/office/powerpoint/2010/main" val="390690210"/>
      </p:ext>
    </p:extLst>
  </p:cSld>
  <p:clrMapOvr>
    <a:masterClrMapping/>
  </p:clrMapOvr>
</p:sld>
</file>

<file path=ppt/slides/slide17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b="1" dirty="0">
                <a:latin typeface="+mj-lt"/>
              </a:rPr>
              <a:t>A</a:t>
            </a:r>
            <a:r>
              <a:rPr lang="it-IT" sz="2600" dirty="0">
                <a:latin typeface="+mj-lt"/>
              </a:rPr>
              <a:t>. È presente un sintomo o una condizione medica (diversa da un disturbo mentale).</a:t>
            </a:r>
          </a:p>
          <a:p>
            <a:endParaRPr lang="it-IT" sz="2600" dirty="0">
              <a:latin typeface="+mj-lt"/>
            </a:endParaRPr>
          </a:p>
          <a:p>
            <a:r>
              <a:rPr lang="it-IT" sz="2600" b="1" dirty="0">
                <a:latin typeface="+mj-lt"/>
              </a:rPr>
              <a:t>B</a:t>
            </a:r>
            <a:r>
              <a:rPr lang="it-IT" sz="2600" dirty="0">
                <a:latin typeface="+mj-lt"/>
              </a:rPr>
              <a:t>. Fattori psicologici o comportamentali influenzano negativamente la condizione medica in uno dei seguenti modi:</a:t>
            </a:r>
          </a:p>
        </p:txBody>
      </p:sp>
      <p:sp>
        <p:nvSpPr>
          <p:cNvPr id="3" name="Titolo 2"/>
          <p:cNvSpPr>
            <a:spLocks noGrp="1"/>
          </p:cNvSpPr>
          <p:nvPr>
            <p:ph type="title"/>
          </p:nvPr>
        </p:nvSpPr>
        <p:spPr/>
        <p:txBody>
          <a:bodyPr/>
          <a:lstStyle/>
          <a:p>
            <a:r>
              <a:rPr lang="it-IT" sz="2200" dirty="0"/>
              <a:t>C</a:t>
            </a:r>
            <a:r>
              <a:rPr sz="2200"/>
              <a:t>riteri diagnostici</a:t>
            </a:r>
            <a:endParaRPr lang="it-IT" sz="2200" dirty="0"/>
          </a:p>
        </p:txBody>
      </p:sp>
    </p:spTree>
    <p:extLst>
      <p:ext uri="{BB962C8B-B14F-4D97-AF65-F5344CB8AC3E}">
        <p14:creationId xmlns:p14="http://schemas.microsoft.com/office/powerpoint/2010/main" val="1135446428"/>
      </p:ext>
    </p:extLst>
  </p:cSld>
  <p:clrMapOvr>
    <a:masterClrMapping/>
  </p:clrMapOvr>
</p:sld>
</file>

<file path=ppt/slides/slide17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500" b="1" dirty="0">
                <a:latin typeface="+mj-lt"/>
              </a:rPr>
              <a:t>1</a:t>
            </a:r>
            <a:r>
              <a:rPr lang="it-IT" sz="2500" dirty="0">
                <a:latin typeface="+mj-lt"/>
              </a:rPr>
              <a:t>. I fattori hanno influenzato il decorso della condizione medica, come dimostrato da una stretta relazione temporale tra i fattori psicologici e l’insorgenza, o l’aggravamento, della condizione medica, o la sua ritardata guarigione.</a:t>
            </a:r>
          </a:p>
          <a:p>
            <a:r>
              <a:rPr lang="it-IT" sz="2500" b="1" dirty="0">
                <a:latin typeface="+mj-lt"/>
              </a:rPr>
              <a:t>2</a:t>
            </a:r>
            <a:r>
              <a:rPr lang="it-IT" sz="2500" dirty="0">
                <a:latin typeface="+mj-lt"/>
              </a:rPr>
              <a:t>. I fattori interferiscono con il trattamento della condizione medica (per es., scarsa aderenza).</a:t>
            </a:r>
          </a:p>
          <a:p>
            <a:r>
              <a:rPr lang="it-IT" sz="2500" b="1" dirty="0">
                <a:latin typeface="+mj-lt"/>
              </a:rPr>
              <a:t>3</a:t>
            </a:r>
            <a:r>
              <a:rPr lang="it-IT" sz="2500" dirty="0">
                <a:latin typeface="+mj-lt"/>
              </a:rPr>
              <a:t>. I fattori costituiscono ulteriori rischi accertati per la salute dell'individuo.</a:t>
            </a:r>
          </a:p>
          <a:p>
            <a:r>
              <a:rPr lang="it-IT" sz="2500" b="1" dirty="0">
                <a:latin typeface="+mj-lt"/>
              </a:rPr>
              <a:t>4</a:t>
            </a:r>
            <a:r>
              <a:rPr lang="it-IT" sz="2500" dirty="0">
                <a:latin typeface="+mj-lt"/>
              </a:rPr>
              <a:t>. I fattori influenzano la fisiopatologia sottostante, scatenando o aggravando i sintomi, o sollecitando attenzione medica.</a:t>
            </a:r>
          </a:p>
          <a:p>
            <a:endParaRPr lang="it-IT" dirty="0"/>
          </a:p>
        </p:txBody>
      </p:sp>
      <p:sp>
        <p:nvSpPr>
          <p:cNvPr id="3" name="Titolo 2"/>
          <p:cNvSpPr>
            <a:spLocks noGrp="1"/>
          </p:cNvSpPr>
          <p:nvPr>
            <p:ph type="title"/>
          </p:nvPr>
        </p:nvSpPr>
        <p:spPr/>
        <p:txBody>
          <a:bodyPr/>
          <a:lstStyle/>
          <a:p>
            <a:r>
              <a:rPr sz="2200"/>
              <a:t>Criteri diagnostici</a:t>
            </a:r>
            <a:endParaRPr lang="it-IT" sz="2200" dirty="0"/>
          </a:p>
        </p:txBody>
      </p:sp>
    </p:spTree>
    <p:extLst>
      <p:ext uri="{BB962C8B-B14F-4D97-AF65-F5344CB8AC3E}">
        <p14:creationId xmlns:p14="http://schemas.microsoft.com/office/powerpoint/2010/main" val="2003119330"/>
      </p:ext>
    </p:extLst>
  </p:cSld>
  <p:clrMapOvr>
    <a:masterClrMapping/>
  </p:clrMapOvr>
</p:sld>
</file>

<file path=ppt/slides/slide17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b="1" dirty="0">
                <a:latin typeface="+mj-lt"/>
              </a:rPr>
              <a:t>C</a:t>
            </a:r>
            <a:r>
              <a:rPr lang="it-IT" sz="2600" dirty="0">
                <a:latin typeface="+mj-lt"/>
              </a:rPr>
              <a:t>. I fattori psicologici e comportamentali del Criterio B non sono meglio spiegati da un altro disturbo mentale (per es., disturbo di panico, disturbo depressivo maggiore, disturbo da stress post-traumatico).</a:t>
            </a:r>
          </a:p>
          <a:p>
            <a:endParaRPr lang="it-IT" sz="2400" dirty="0">
              <a:latin typeface="+mj-lt"/>
            </a:endParaRPr>
          </a:p>
        </p:txBody>
      </p:sp>
      <p:sp>
        <p:nvSpPr>
          <p:cNvPr id="3" name="Titolo 2"/>
          <p:cNvSpPr>
            <a:spLocks noGrp="1"/>
          </p:cNvSpPr>
          <p:nvPr>
            <p:ph type="title"/>
          </p:nvPr>
        </p:nvSpPr>
        <p:spPr/>
        <p:txBody>
          <a:bodyPr/>
          <a:lstStyle/>
          <a:p>
            <a:r>
              <a:rPr sz="2200"/>
              <a:t>Criteri diagnostici</a:t>
            </a:r>
            <a:endParaRPr lang="it-IT" sz="2200" dirty="0"/>
          </a:p>
        </p:txBody>
      </p:sp>
    </p:spTree>
    <p:extLst>
      <p:ext uri="{BB962C8B-B14F-4D97-AF65-F5344CB8AC3E}">
        <p14:creationId xmlns:p14="http://schemas.microsoft.com/office/powerpoint/2010/main" val="3719355799"/>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t>DISTURBI SPECIFICI APPRENDIMENTO</a:t>
            </a:r>
            <a:br>
              <a:rPr lang="it-IT" dirty="0"/>
            </a:br>
            <a:r>
              <a:rPr lang="it-IT" dirty="0"/>
              <a:t>prevalenza</a:t>
            </a:r>
          </a:p>
        </p:txBody>
      </p:sp>
      <p:sp>
        <p:nvSpPr>
          <p:cNvPr id="3" name="Sottotitolo 2"/>
          <p:cNvSpPr>
            <a:spLocks noGrp="1"/>
          </p:cNvSpPr>
          <p:nvPr>
            <p:ph type="subTitle" idx="1"/>
          </p:nvPr>
        </p:nvSpPr>
        <p:spPr/>
        <p:txBody>
          <a:bodyPr/>
          <a:lstStyle/>
          <a:p>
            <a:r>
              <a:rPr lang="it-IT" dirty="0"/>
              <a:t>LEZIONE 21-3</a:t>
            </a:r>
          </a:p>
        </p:txBody>
      </p:sp>
    </p:spTree>
    <p:extLst>
      <p:ext uri="{BB962C8B-B14F-4D97-AF65-F5344CB8AC3E}">
        <p14:creationId xmlns:p14="http://schemas.microsoft.com/office/powerpoint/2010/main" val="3280640365"/>
      </p:ext>
    </p:extLst>
  </p:cSld>
  <p:clrMapOvr>
    <a:masterClrMapping/>
  </p:clrMapOvr>
</p:sld>
</file>

<file path=ppt/slides/slide17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i="1" dirty="0">
                <a:latin typeface="+mj-lt"/>
              </a:rPr>
              <a:t>Specificare</a:t>
            </a:r>
            <a:r>
              <a:rPr lang="it-IT" sz="2600" dirty="0">
                <a:latin typeface="+mj-lt"/>
              </a:rPr>
              <a:t> la gravità attuale:</a:t>
            </a:r>
          </a:p>
          <a:p>
            <a:r>
              <a:rPr lang="it-IT" sz="2600" b="1" dirty="0">
                <a:latin typeface="+mj-lt"/>
              </a:rPr>
              <a:t>Lieve</a:t>
            </a:r>
            <a:r>
              <a:rPr lang="it-IT" sz="2600" dirty="0">
                <a:latin typeface="+mj-lt"/>
              </a:rPr>
              <a:t>: Aumenta il rischio medico (per es., scarsa aderenza a una terapia antipertensiva).</a:t>
            </a:r>
          </a:p>
          <a:p>
            <a:r>
              <a:rPr lang="it-IT" sz="2600" b="1" dirty="0">
                <a:latin typeface="+mj-lt"/>
              </a:rPr>
              <a:t>Moderata</a:t>
            </a:r>
            <a:r>
              <a:rPr lang="it-IT" sz="2600" dirty="0">
                <a:latin typeface="+mj-lt"/>
              </a:rPr>
              <a:t>: Aggrava la condizione medica sottostante (per es., l’ansia peggiora l’asma). </a:t>
            </a:r>
          </a:p>
          <a:p>
            <a:r>
              <a:rPr lang="it-IT" sz="2600" b="1" dirty="0">
                <a:latin typeface="+mj-lt"/>
              </a:rPr>
              <a:t>Grave</a:t>
            </a:r>
            <a:r>
              <a:rPr lang="it-IT" sz="2600" dirty="0">
                <a:latin typeface="+mj-lt"/>
              </a:rPr>
              <a:t>: Conduce a un ricovero ospedaliero o a una visita di pronto soccorso. </a:t>
            </a:r>
          </a:p>
          <a:p>
            <a:r>
              <a:rPr lang="it-IT" sz="2600" b="1" dirty="0">
                <a:latin typeface="+mj-lt"/>
              </a:rPr>
              <a:t>Estrema</a:t>
            </a:r>
            <a:r>
              <a:rPr lang="it-IT" sz="2600" dirty="0">
                <a:latin typeface="+mj-lt"/>
              </a:rPr>
              <a:t>: Mette gravemente in pericolo la vita dell’individuo (per es., ignorare i sintomi di un attacco cardiaco).</a:t>
            </a:r>
          </a:p>
          <a:p>
            <a:endParaRPr lang="it-IT" dirty="0"/>
          </a:p>
        </p:txBody>
      </p:sp>
      <p:sp>
        <p:nvSpPr>
          <p:cNvPr id="3" name="Titolo 2"/>
          <p:cNvSpPr>
            <a:spLocks noGrp="1"/>
          </p:cNvSpPr>
          <p:nvPr>
            <p:ph type="title"/>
          </p:nvPr>
        </p:nvSpPr>
        <p:spPr/>
        <p:txBody>
          <a:bodyPr/>
          <a:lstStyle/>
          <a:p>
            <a:r>
              <a:rPr sz="2200"/>
              <a:t>Criteri diagnostici</a:t>
            </a:r>
            <a:endParaRPr lang="it-IT" sz="2200" dirty="0"/>
          </a:p>
        </p:txBody>
      </p:sp>
    </p:spTree>
    <p:extLst>
      <p:ext uri="{BB962C8B-B14F-4D97-AF65-F5344CB8AC3E}">
        <p14:creationId xmlns:p14="http://schemas.microsoft.com/office/powerpoint/2010/main" val="1700321359"/>
      </p:ext>
    </p:extLst>
  </p:cSld>
  <p:clrMapOvr>
    <a:masterClrMapping/>
  </p:clrMapOvr>
</p:sld>
</file>

<file path=ppt/slides/slide17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pPr>
              <a:buFont typeface="Arial" pitchFamily="34" charset="0"/>
              <a:buChar char="•"/>
            </a:pPr>
            <a:r>
              <a:rPr lang="it-IT" sz="2600" dirty="0">
                <a:latin typeface="+mj-lt"/>
              </a:rPr>
              <a:t> La caratteristica essenziale di questa diagnosi è la presenza di </a:t>
            </a:r>
            <a:r>
              <a:rPr lang="it-IT" sz="2600" b="1" dirty="0">
                <a:latin typeface="+mj-lt"/>
              </a:rPr>
              <a:t>uno o più fattori psicologici o comportamentali che influenzano negativamente una condizione medica</a:t>
            </a:r>
            <a:r>
              <a:rPr lang="it-IT" sz="2600" dirty="0">
                <a:latin typeface="+mj-lt"/>
              </a:rPr>
              <a:t>, aumentando il </a:t>
            </a:r>
            <a:r>
              <a:rPr lang="it-IT" sz="2600" b="1" dirty="0">
                <a:latin typeface="+mj-lt"/>
              </a:rPr>
              <a:t>rischio di sofferenza, morte o disabilità</a:t>
            </a:r>
            <a:r>
              <a:rPr lang="it-IT" sz="2600" dirty="0">
                <a:latin typeface="+mj-lt"/>
              </a:rPr>
              <a:t>. </a:t>
            </a:r>
          </a:p>
          <a:p>
            <a:pPr>
              <a:buFont typeface="Arial" pitchFamily="34" charset="0"/>
              <a:buChar char="•"/>
            </a:pPr>
            <a:r>
              <a:rPr lang="it-IT" sz="2600" dirty="0">
                <a:latin typeface="+mj-lt"/>
              </a:rPr>
              <a:t> I fattori psicologici o comportamentali comprendono </a:t>
            </a:r>
            <a:r>
              <a:rPr lang="it-IT" sz="2600" b="1" dirty="0">
                <a:latin typeface="+mj-lt"/>
              </a:rPr>
              <a:t>sintomi di depressione o ansia</a:t>
            </a:r>
            <a:r>
              <a:rPr lang="it-IT" sz="2600" dirty="0">
                <a:latin typeface="+mj-lt"/>
              </a:rPr>
              <a:t>,</a:t>
            </a:r>
            <a:r>
              <a:rPr lang="it-IT" sz="2600" b="1" dirty="0">
                <a:latin typeface="+mj-lt"/>
              </a:rPr>
              <a:t> stili di interazione interpersonale</a:t>
            </a:r>
            <a:r>
              <a:rPr lang="it-IT" sz="2600" dirty="0">
                <a:latin typeface="+mj-lt"/>
              </a:rPr>
              <a:t>, </a:t>
            </a:r>
            <a:r>
              <a:rPr lang="it-IT" sz="2600" b="1" dirty="0">
                <a:latin typeface="+mj-lt"/>
              </a:rPr>
              <a:t>stili di </a:t>
            </a:r>
            <a:r>
              <a:rPr lang="it-IT" sz="2600" b="1" dirty="0" err="1">
                <a:latin typeface="+mj-lt"/>
              </a:rPr>
              <a:t>coping</a:t>
            </a:r>
            <a:r>
              <a:rPr lang="it-IT" sz="2600" b="1" dirty="0">
                <a:latin typeface="+mj-lt"/>
              </a:rPr>
              <a:t>, tratti di personalità </a:t>
            </a:r>
            <a:r>
              <a:rPr lang="it-IT" sz="2600" dirty="0">
                <a:latin typeface="+mj-lt"/>
              </a:rPr>
              <a:t>e </a:t>
            </a:r>
            <a:r>
              <a:rPr lang="it-IT" sz="2600" b="1" dirty="0">
                <a:latin typeface="+mj-lt"/>
              </a:rPr>
              <a:t>comportamenti </a:t>
            </a:r>
            <a:r>
              <a:rPr lang="it-IT" sz="2600" b="1" dirty="0" err="1">
                <a:latin typeface="+mj-lt"/>
              </a:rPr>
              <a:t>disadattivi</a:t>
            </a:r>
            <a:r>
              <a:rPr lang="it-IT" sz="2600" b="1" dirty="0">
                <a:latin typeface="+mj-lt"/>
              </a:rPr>
              <a:t> per la salute</a:t>
            </a:r>
            <a:r>
              <a:rPr lang="it-IT" sz="2600" dirty="0">
                <a:latin typeface="+mj-lt"/>
              </a:rPr>
              <a:t>, come la </a:t>
            </a:r>
            <a:r>
              <a:rPr lang="it-IT" sz="2600" b="1" dirty="0">
                <a:latin typeface="+mj-lt"/>
              </a:rPr>
              <a:t>negazione dei sintomi </a:t>
            </a:r>
            <a:r>
              <a:rPr lang="it-IT" sz="2600" dirty="0">
                <a:latin typeface="+mj-lt"/>
              </a:rPr>
              <a:t>o la </a:t>
            </a:r>
            <a:r>
              <a:rPr lang="it-IT" sz="2600" b="1" dirty="0">
                <a:latin typeface="+mj-lt"/>
              </a:rPr>
              <a:t>scarsa aderenza alle prescrizioni mediche</a:t>
            </a:r>
            <a:r>
              <a:rPr lang="it-IT" sz="2600" dirty="0">
                <a:latin typeface="+mj-lt"/>
              </a:rPr>
              <a:t>.</a:t>
            </a:r>
          </a:p>
          <a:p>
            <a:pPr>
              <a:buFont typeface="Arial" pitchFamily="34" charset="0"/>
              <a:buChar char="•"/>
            </a:pPr>
            <a:endParaRPr lang="it-IT" sz="2400" dirty="0">
              <a:latin typeface="+mj-lt"/>
            </a:endParaRPr>
          </a:p>
          <a:p>
            <a:r>
              <a:rPr lang="it-IT" sz="2400" dirty="0">
                <a:latin typeface="+mj-lt"/>
              </a:rPr>
              <a:t> </a:t>
            </a:r>
          </a:p>
          <a:p>
            <a:endParaRPr lang="it-IT" dirty="0"/>
          </a:p>
        </p:txBody>
      </p:sp>
      <p:sp>
        <p:nvSpPr>
          <p:cNvPr id="3" name="Titolo 2"/>
          <p:cNvSpPr>
            <a:spLocks noGrp="1"/>
          </p:cNvSpPr>
          <p:nvPr>
            <p:ph type="title"/>
          </p:nvPr>
        </p:nvSpPr>
        <p:spPr/>
        <p:txBody>
          <a:bodyPr/>
          <a:lstStyle/>
          <a:p>
            <a:r>
              <a:rPr lang="it-IT" sz="2200" dirty="0"/>
              <a:t>C</a:t>
            </a:r>
            <a:r>
              <a:rPr sz="2200"/>
              <a:t>aratteristiche diagnostiche </a:t>
            </a:r>
            <a:endParaRPr lang="it-IT" sz="2200" dirty="0"/>
          </a:p>
        </p:txBody>
      </p:sp>
    </p:spTree>
    <p:extLst>
      <p:ext uri="{BB962C8B-B14F-4D97-AF65-F5344CB8AC3E}">
        <p14:creationId xmlns:p14="http://schemas.microsoft.com/office/powerpoint/2010/main" val="1096985295"/>
      </p:ext>
    </p:extLst>
  </p:cSld>
  <p:clrMapOvr>
    <a:masterClrMapping/>
  </p:clrMapOvr>
</p:sld>
</file>

<file path=ppt/slides/slide17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b="1" dirty="0">
                <a:latin typeface="+mj-lt"/>
              </a:rPr>
              <a:t> Esempi clinici comuni </a:t>
            </a:r>
            <a:r>
              <a:rPr lang="it-IT" sz="2600" dirty="0">
                <a:latin typeface="+mj-lt"/>
              </a:rPr>
              <a:t>sono l’ansia che aggrava l’asma, la negazione della necessità di trattamento per il dolore toracico acuto e la manipolazione dell’insulina da parte di un individuo affetto da diabete che desidera perdere peso.</a:t>
            </a:r>
          </a:p>
          <a:p>
            <a:pPr>
              <a:buFont typeface="Arial" pitchFamily="34" charset="0"/>
              <a:buChar char="•"/>
            </a:pPr>
            <a:r>
              <a:rPr lang="it-IT" sz="2600" dirty="0">
                <a:latin typeface="+mj-lt"/>
              </a:rPr>
              <a:t> Gli </a:t>
            </a:r>
            <a:r>
              <a:rPr lang="it-IT" sz="2600" b="1" dirty="0">
                <a:latin typeface="+mj-lt"/>
              </a:rPr>
              <a:t>effetti avversi </a:t>
            </a:r>
            <a:r>
              <a:rPr lang="it-IT" sz="2600" dirty="0">
                <a:latin typeface="+mj-lt"/>
              </a:rPr>
              <a:t>dei fattori psicologici o comportamentali possono variare da </a:t>
            </a:r>
            <a:r>
              <a:rPr lang="it-IT" sz="2600" b="1" dirty="0">
                <a:latin typeface="+mj-lt"/>
              </a:rPr>
              <a:t>acuti</a:t>
            </a:r>
            <a:r>
              <a:rPr lang="it-IT" sz="2600" dirty="0">
                <a:latin typeface="+mj-lt"/>
              </a:rPr>
              <a:t>, con conseguenze mediche immediate (es., la cardiomiopatia di </a:t>
            </a:r>
            <a:r>
              <a:rPr lang="it-IT" sz="2600" dirty="0" err="1">
                <a:latin typeface="+mj-lt"/>
              </a:rPr>
              <a:t>Takotsubo</a:t>
            </a:r>
            <a:r>
              <a:rPr lang="it-IT" sz="2600" dirty="0">
                <a:latin typeface="+mj-lt"/>
              </a:rPr>
              <a:t>), a </a:t>
            </a:r>
            <a:r>
              <a:rPr lang="it-IT" sz="2600" b="1" dirty="0">
                <a:latin typeface="+mj-lt"/>
              </a:rPr>
              <a:t>cronici</a:t>
            </a:r>
            <a:r>
              <a:rPr lang="it-IT" sz="2600" dirty="0">
                <a:latin typeface="+mj-lt"/>
              </a:rPr>
              <a:t>, che si verificano nel corso di un lungo arco di tempo (es., lo stress professionale cronico che aumenta il rischio di ipertensione). </a:t>
            </a:r>
          </a:p>
          <a:p>
            <a:endParaRPr lang="it-IT" dirty="0"/>
          </a:p>
        </p:txBody>
      </p:sp>
      <p:sp>
        <p:nvSpPr>
          <p:cNvPr id="3" name="Titolo 2"/>
          <p:cNvSpPr>
            <a:spLocks noGrp="1"/>
          </p:cNvSpPr>
          <p:nvPr>
            <p:ph type="title"/>
          </p:nvPr>
        </p:nvSpPr>
        <p:spPr/>
        <p:txBody>
          <a:bodyPr/>
          <a:lstStyle/>
          <a:p>
            <a:r>
              <a:rPr sz="2200"/>
              <a:t>Caratteristiche diagnostiche </a:t>
            </a:r>
            <a:endParaRPr lang="it-IT" sz="2200" dirty="0"/>
          </a:p>
        </p:txBody>
      </p:sp>
    </p:spTree>
    <p:extLst>
      <p:ext uri="{BB962C8B-B14F-4D97-AF65-F5344CB8AC3E}">
        <p14:creationId xmlns:p14="http://schemas.microsoft.com/office/powerpoint/2010/main" val="1982521850"/>
      </p:ext>
    </p:extLst>
  </p:cSld>
  <p:clrMapOvr>
    <a:masterClrMapping/>
  </p:clrMapOvr>
</p:sld>
</file>

<file path=ppt/slides/slide17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Questa diagnosi dovrebbe essere riservata ai casi in cui </a:t>
            </a:r>
            <a:r>
              <a:rPr lang="it-IT" sz="2600" b="1" dirty="0">
                <a:latin typeface="+mj-lt"/>
              </a:rPr>
              <a:t>l’effetto del fattore psicologico </a:t>
            </a:r>
            <a:r>
              <a:rPr lang="it-IT" sz="2600" dirty="0">
                <a:latin typeface="+mj-lt"/>
              </a:rPr>
              <a:t>sul decorso o sull’esito della condizione medica </a:t>
            </a:r>
            <a:r>
              <a:rPr lang="it-IT" sz="2600" b="1" dirty="0">
                <a:latin typeface="+mj-lt"/>
              </a:rPr>
              <a:t>è evidente</a:t>
            </a:r>
            <a:r>
              <a:rPr lang="it-IT" sz="2600" dirty="0">
                <a:latin typeface="+mj-lt"/>
              </a:rPr>
              <a:t> e </a:t>
            </a:r>
            <a:r>
              <a:rPr lang="it-IT" sz="2600" b="1" dirty="0">
                <a:latin typeface="+mj-lt"/>
              </a:rPr>
              <a:t>clinicamente significativo</a:t>
            </a:r>
            <a:r>
              <a:rPr lang="it-IT" sz="2600" dirty="0">
                <a:latin typeface="+mj-lt"/>
              </a:rPr>
              <a:t>. </a:t>
            </a:r>
          </a:p>
          <a:p>
            <a:pPr>
              <a:buFont typeface="Arial" pitchFamily="34" charset="0"/>
              <a:buChar char="•"/>
            </a:pPr>
            <a:endParaRPr lang="it-IT" sz="2600" dirty="0">
              <a:latin typeface="+mj-lt"/>
            </a:endParaRPr>
          </a:p>
          <a:p>
            <a:pPr>
              <a:buFont typeface="Arial" pitchFamily="34" charset="0"/>
              <a:buChar char="•"/>
            </a:pPr>
            <a:r>
              <a:rPr lang="it-IT" sz="2600" dirty="0">
                <a:latin typeface="+mj-lt"/>
              </a:rPr>
              <a:t> I </a:t>
            </a:r>
            <a:r>
              <a:rPr lang="it-IT" sz="2600" b="1" dirty="0">
                <a:latin typeface="+mj-lt"/>
              </a:rPr>
              <a:t>sintomi psicologici </a:t>
            </a:r>
            <a:r>
              <a:rPr lang="it-IT" sz="2600" dirty="0">
                <a:latin typeface="+mj-lt"/>
              </a:rPr>
              <a:t>o comportamentali che si sviluppano </a:t>
            </a:r>
            <a:r>
              <a:rPr lang="it-IT" sz="2600" b="1" dirty="0">
                <a:latin typeface="+mj-lt"/>
              </a:rPr>
              <a:t>in risposta a una condizione medica </a:t>
            </a:r>
            <a:r>
              <a:rPr lang="it-IT" sz="2600" dirty="0">
                <a:latin typeface="+mj-lt"/>
              </a:rPr>
              <a:t>sono invece più propriamente codificati come un </a:t>
            </a:r>
            <a:r>
              <a:rPr lang="it-IT" sz="2600" b="1" dirty="0">
                <a:latin typeface="+mj-lt"/>
              </a:rPr>
              <a:t>disturbo dell’adattamento </a:t>
            </a:r>
            <a:r>
              <a:rPr lang="it-IT" sz="2600" dirty="0">
                <a:latin typeface="+mj-lt"/>
              </a:rPr>
              <a:t>(una risposta psicologica clinicamente significativa a un fattore stressante identificabile). </a:t>
            </a:r>
          </a:p>
          <a:p>
            <a:endParaRPr lang="it-IT" dirty="0"/>
          </a:p>
        </p:txBody>
      </p:sp>
      <p:sp>
        <p:nvSpPr>
          <p:cNvPr id="3" name="Titolo 2"/>
          <p:cNvSpPr>
            <a:spLocks noGrp="1"/>
          </p:cNvSpPr>
          <p:nvPr>
            <p:ph type="title"/>
          </p:nvPr>
        </p:nvSpPr>
        <p:spPr/>
        <p:txBody>
          <a:bodyPr/>
          <a:lstStyle/>
          <a:p>
            <a:r>
              <a:rPr sz="2200"/>
              <a:t>Caratteristiche diagnostiche </a:t>
            </a:r>
            <a:endParaRPr lang="it-IT" sz="2200" dirty="0"/>
          </a:p>
        </p:txBody>
      </p:sp>
    </p:spTree>
    <p:extLst>
      <p:ext uri="{BB962C8B-B14F-4D97-AF65-F5344CB8AC3E}">
        <p14:creationId xmlns:p14="http://schemas.microsoft.com/office/powerpoint/2010/main" val="4196822733"/>
      </p:ext>
    </p:extLst>
  </p:cSld>
  <p:clrMapOvr>
    <a:masterClrMapping/>
  </p:clrMapOvr>
</p:sld>
</file>

<file path=ppt/slides/slide17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28596" y="2000240"/>
            <a:ext cx="8229600" cy="4268799"/>
          </a:xfrm>
        </p:spPr>
        <p:txBody>
          <a:bodyPr/>
          <a:lstStyle/>
          <a:p>
            <a:pPr>
              <a:buFont typeface="Arial" pitchFamily="34" charset="0"/>
              <a:buChar char="•"/>
            </a:pPr>
            <a:r>
              <a:rPr lang="it-IT" sz="2400" dirty="0">
                <a:latin typeface="+mj-lt"/>
              </a:rPr>
              <a:t> Un’associazione temporale tra i </a:t>
            </a:r>
            <a:r>
              <a:rPr lang="it-IT" sz="2400" b="1" dirty="0">
                <a:latin typeface="+mj-lt"/>
              </a:rPr>
              <a:t>sintomi di un disturbo mentale </a:t>
            </a:r>
            <a:r>
              <a:rPr lang="it-IT" sz="2400" dirty="0">
                <a:latin typeface="+mj-lt"/>
              </a:rPr>
              <a:t>e quelli di </a:t>
            </a:r>
            <a:r>
              <a:rPr lang="it-IT" sz="2400" b="1" dirty="0">
                <a:latin typeface="+mj-lt"/>
              </a:rPr>
              <a:t>una condizione medica </a:t>
            </a:r>
            <a:r>
              <a:rPr lang="it-IT" sz="2400" dirty="0">
                <a:latin typeface="+mj-lt"/>
              </a:rPr>
              <a:t>è caratteristica anche di un disturbo mentale dovuto ad altra condizione medica, </a:t>
            </a:r>
            <a:r>
              <a:rPr lang="it-IT" sz="2400" b="1" dirty="0">
                <a:latin typeface="+mj-lt"/>
              </a:rPr>
              <a:t>ma la presunta causalità va nella direzione opposta</a:t>
            </a:r>
            <a:r>
              <a:rPr lang="it-IT" sz="2400" dirty="0">
                <a:latin typeface="+mj-lt"/>
              </a:rPr>
              <a:t>. </a:t>
            </a:r>
          </a:p>
          <a:p>
            <a:pPr>
              <a:buFont typeface="Arial" pitchFamily="34" charset="0"/>
              <a:buChar char="•"/>
            </a:pPr>
            <a:r>
              <a:rPr lang="it-IT" sz="2400" dirty="0">
                <a:latin typeface="+mj-lt"/>
              </a:rPr>
              <a:t> In un disturbo mentale dovuto ad altra condizione medica si ritiene che </a:t>
            </a:r>
            <a:r>
              <a:rPr lang="it-IT" sz="2400" b="1" dirty="0">
                <a:latin typeface="+mj-lt"/>
              </a:rPr>
              <a:t>la condizione medica provochi il disturbo mentale attraverso un meccanismo fisiologico diretto</a:t>
            </a:r>
            <a:r>
              <a:rPr lang="it-IT" sz="2400" dirty="0">
                <a:latin typeface="+mj-lt"/>
              </a:rPr>
              <a:t>. </a:t>
            </a:r>
          </a:p>
          <a:p>
            <a:pPr>
              <a:buFont typeface="Arial" pitchFamily="34" charset="0"/>
              <a:buChar char="•"/>
            </a:pPr>
            <a:r>
              <a:rPr lang="it-IT" sz="2400" dirty="0">
                <a:latin typeface="+mj-lt"/>
              </a:rPr>
              <a:t> Nel caso dei fattori psicologici che influenzano altre condizioni mediche si ritiene che siano </a:t>
            </a:r>
            <a:r>
              <a:rPr lang="it-IT" sz="2400" b="1" dirty="0">
                <a:latin typeface="+mj-lt"/>
              </a:rPr>
              <a:t>i fattori psicologici o comportamentali a influenzare il decorso della condizione medica</a:t>
            </a:r>
            <a:r>
              <a:rPr lang="it-IT" sz="2400" dirty="0">
                <a:latin typeface="+mj-lt"/>
              </a:rPr>
              <a:t>.</a:t>
            </a:r>
          </a:p>
          <a:p>
            <a:pPr>
              <a:buFont typeface="Arial" pitchFamily="34" charset="0"/>
              <a:buChar char="•"/>
            </a:pPr>
            <a:endParaRPr lang="it-IT" dirty="0"/>
          </a:p>
        </p:txBody>
      </p:sp>
      <p:sp>
        <p:nvSpPr>
          <p:cNvPr id="3" name="Titolo 2"/>
          <p:cNvSpPr>
            <a:spLocks noGrp="1"/>
          </p:cNvSpPr>
          <p:nvPr>
            <p:ph type="title"/>
          </p:nvPr>
        </p:nvSpPr>
        <p:spPr>
          <a:xfrm>
            <a:off x="428596" y="1428736"/>
            <a:ext cx="8258204" cy="571504"/>
          </a:xfrm>
        </p:spPr>
        <p:txBody>
          <a:bodyPr>
            <a:normAutofit fontScale="90000"/>
          </a:bodyPr>
          <a:lstStyle/>
          <a:p>
            <a:r>
              <a:rPr lang="it-IT" sz="2200" dirty="0"/>
              <a:t>D</a:t>
            </a:r>
            <a:r>
              <a:rPr sz="2200"/>
              <a:t>iagnosi differenziale - </a:t>
            </a:r>
            <a:r>
              <a:rPr sz="2200" i="1"/>
              <a:t>Disturbo mentale dovuto a un'altra condizione medica</a:t>
            </a:r>
            <a:endParaRPr lang="it-IT" sz="2200" i="1" dirty="0"/>
          </a:p>
        </p:txBody>
      </p:sp>
    </p:spTree>
    <p:extLst>
      <p:ext uri="{BB962C8B-B14F-4D97-AF65-F5344CB8AC3E}">
        <p14:creationId xmlns:p14="http://schemas.microsoft.com/office/powerpoint/2010/main" val="4257662060"/>
      </p:ext>
    </p:extLst>
  </p:cSld>
  <p:clrMapOvr>
    <a:masterClrMapping/>
  </p:clrMapOvr>
</p:sld>
</file>

<file path=ppt/slides/slide17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buFont typeface="Arial" pitchFamily="34" charset="0"/>
              <a:buChar char="•"/>
            </a:pPr>
            <a:r>
              <a:rPr lang="it-IT" sz="2450" dirty="0">
                <a:latin typeface="+mj-lt"/>
              </a:rPr>
              <a:t> </a:t>
            </a:r>
            <a:r>
              <a:rPr lang="it-IT" sz="2450" b="1" dirty="0">
                <a:latin typeface="+mj-lt"/>
              </a:rPr>
              <a:t>Sintomi psicologici </a:t>
            </a:r>
            <a:r>
              <a:rPr lang="it-IT" sz="2450" dirty="0">
                <a:latin typeface="+mj-lt"/>
              </a:rPr>
              <a:t>o comportamentali </a:t>
            </a:r>
            <a:r>
              <a:rPr lang="it-IT" sz="2450" b="1" dirty="0">
                <a:latin typeface="+mj-lt"/>
              </a:rPr>
              <a:t>che si sviluppano in risposta a una condizione medica</a:t>
            </a:r>
            <a:r>
              <a:rPr lang="it-IT" sz="2450" dirty="0">
                <a:latin typeface="+mj-lt"/>
              </a:rPr>
              <a:t> (es. sintomi depressivi in seguito a infarto acuto del miocardio) vengono codificati come un disturbo dell’adattamento (una risposta psicologica clinicamente significativa a un fattore stressante identificabile). </a:t>
            </a:r>
          </a:p>
          <a:p>
            <a:pPr>
              <a:buFont typeface="Arial" pitchFamily="34" charset="0"/>
              <a:buChar char="•"/>
            </a:pPr>
            <a:r>
              <a:rPr lang="it-IT" sz="2450" dirty="0">
                <a:latin typeface="+mj-lt"/>
              </a:rPr>
              <a:t> Per esempio, un individuo con un’angina che si scatena ogni volta che si arrabbia verrebbe diagnosticato come sofferente di fattori psicologici che influenzano altre condizioni mediche, mentre a un individuo con angina che ha sviluppato un’ansia anticipatoria </a:t>
            </a:r>
            <a:r>
              <a:rPr lang="it-IT" sz="2450" dirty="0" err="1">
                <a:latin typeface="+mj-lt"/>
              </a:rPr>
              <a:t>disadattiva</a:t>
            </a:r>
            <a:r>
              <a:rPr lang="it-IT" sz="2450" dirty="0">
                <a:latin typeface="+mj-lt"/>
              </a:rPr>
              <a:t> verrebbe diagnosticato un disturbo dell’adattamento accompagnato da ansia. </a:t>
            </a:r>
          </a:p>
          <a:p>
            <a:endParaRPr lang="it-IT" dirty="0"/>
          </a:p>
        </p:txBody>
      </p:sp>
      <p:sp>
        <p:nvSpPr>
          <p:cNvPr id="3" name="Titolo 2"/>
          <p:cNvSpPr>
            <a:spLocks noGrp="1"/>
          </p:cNvSpPr>
          <p:nvPr>
            <p:ph type="title"/>
          </p:nvPr>
        </p:nvSpPr>
        <p:spPr/>
        <p:txBody>
          <a:bodyPr/>
          <a:lstStyle/>
          <a:p>
            <a:r>
              <a:rPr lang="it-IT" sz="2200" dirty="0"/>
              <a:t>D</a:t>
            </a:r>
            <a:r>
              <a:rPr sz="2200"/>
              <a:t>iagnosi differenziale - </a:t>
            </a:r>
            <a:r>
              <a:rPr sz="2200" i="1"/>
              <a:t>Disturbi dell'adattamento</a:t>
            </a:r>
            <a:endParaRPr lang="it-IT" sz="2200" i="1" dirty="0"/>
          </a:p>
        </p:txBody>
      </p:sp>
    </p:spTree>
    <p:extLst>
      <p:ext uri="{BB962C8B-B14F-4D97-AF65-F5344CB8AC3E}">
        <p14:creationId xmlns:p14="http://schemas.microsoft.com/office/powerpoint/2010/main" val="196452149"/>
      </p:ext>
    </p:extLst>
  </p:cSld>
  <p:clrMapOvr>
    <a:masterClrMapping/>
  </p:clrMapOvr>
</p:sld>
</file>

<file path=ppt/slides/slide17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Tuttavia, occorre tenere in considerazione che nella pratica clinica </a:t>
            </a:r>
            <a:r>
              <a:rPr lang="it-IT" sz="2600" b="1" dirty="0">
                <a:latin typeface="+mj-lt"/>
              </a:rPr>
              <a:t>spesso i fattori psicologici e una condizione medica si aggravano reciprocamente</a:t>
            </a:r>
            <a:r>
              <a:rPr lang="it-IT" sz="2600" dirty="0">
                <a:latin typeface="+mj-lt"/>
              </a:rPr>
              <a:t> (es., l’ansia è sia un fattore scatenante sia una conseguenza dell’angina), nel qual caso la </a:t>
            </a:r>
            <a:r>
              <a:rPr lang="it-IT" sz="2600" b="1" dirty="0">
                <a:latin typeface="+mj-lt"/>
              </a:rPr>
              <a:t>distinzione </a:t>
            </a:r>
            <a:r>
              <a:rPr lang="it-IT" sz="2600" dirty="0">
                <a:latin typeface="+mj-lt"/>
              </a:rPr>
              <a:t>tra fattori psicologici che influenzano altre condizioni mediche e disturbo dell’adattamento</a:t>
            </a:r>
            <a:r>
              <a:rPr lang="it-IT" sz="2600" b="1" dirty="0">
                <a:latin typeface="+mj-lt"/>
              </a:rPr>
              <a:t> può essere arbitraria</a:t>
            </a:r>
            <a:r>
              <a:rPr lang="it-IT" sz="2600" dirty="0">
                <a:latin typeface="+mj-lt"/>
              </a:rPr>
              <a:t>. </a:t>
            </a:r>
          </a:p>
          <a:p>
            <a:endParaRPr lang="it-IT" dirty="0"/>
          </a:p>
        </p:txBody>
      </p:sp>
      <p:sp>
        <p:nvSpPr>
          <p:cNvPr id="3" name="Titolo 2"/>
          <p:cNvSpPr>
            <a:spLocks noGrp="1"/>
          </p:cNvSpPr>
          <p:nvPr>
            <p:ph type="title"/>
          </p:nvPr>
        </p:nvSpPr>
        <p:spPr/>
        <p:txBody>
          <a:bodyPr/>
          <a:lstStyle/>
          <a:p>
            <a:r>
              <a:rPr sz="2200"/>
              <a:t>Diagnosi differenziale - </a:t>
            </a:r>
            <a:r>
              <a:rPr sz="2200" i="1"/>
              <a:t>Disturbi dell'adattamento</a:t>
            </a:r>
            <a:endParaRPr lang="it-IT" sz="2200" dirty="0"/>
          </a:p>
        </p:txBody>
      </p:sp>
    </p:spTree>
    <p:extLst>
      <p:ext uri="{BB962C8B-B14F-4D97-AF65-F5344CB8AC3E}">
        <p14:creationId xmlns:p14="http://schemas.microsoft.com/office/powerpoint/2010/main" val="3271094782"/>
      </p:ext>
    </p:extLst>
  </p:cSld>
  <p:clrMapOvr>
    <a:masterClrMapping/>
  </p:clrMapOvr>
</p:sld>
</file>

<file path=ppt/slides/slide17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1785927"/>
            <a:ext cx="7772400" cy="18145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sz="4600" dirty="0"/>
              <a:t>DISTURBO  FITTIZIO</a:t>
            </a:r>
            <a:endParaRPr sz="4600" dirty="0"/>
          </a:p>
        </p:txBody>
      </p:sp>
      <p:sp>
        <p:nvSpPr>
          <p:cNvPr id="8" name="Sottotitolo 7"/>
          <p:cNvSpPr>
            <a:spLocks noGrp="1"/>
          </p:cNvSpPr>
          <p:nvPr>
            <p:ph type="subTitle" idx="1"/>
          </p:nvPr>
        </p:nvSpPr>
        <p:spPr/>
        <p:txBody>
          <a:bodyPr/>
          <a:lstStyle/>
          <a:p>
            <a:pPr eaLnBrk="1" hangingPunct="1">
              <a:defRPr/>
            </a:pPr>
            <a:r>
              <a:rPr lang="it-IT" dirty="0"/>
              <a:t>LEZIONE 69 -2</a:t>
            </a:r>
          </a:p>
        </p:txBody>
      </p:sp>
    </p:spTree>
    <p:extLst>
      <p:ext uri="{BB962C8B-B14F-4D97-AF65-F5344CB8AC3E}">
        <p14:creationId xmlns:p14="http://schemas.microsoft.com/office/powerpoint/2010/main" val="2096752756"/>
      </p:ext>
    </p:extLst>
  </p:cSld>
  <p:clrMapOvr>
    <a:masterClrMapping/>
  </p:clrMapOvr>
</p:sld>
</file>

<file path=ppt/slides/slide17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00034" y="1785926"/>
            <a:ext cx="8229600" cy="4268799"/>
          </a:xfrm>
        </p:spPr>
        <p:txBody>
          <a:bodyPr>
            <a:normAutofit lnSpcReduction="10000"/>
          </a:bodyPr>
          <a:lstStyle/>
          <a:p>
            <a:r>
              <a:rPr lang="it-IT" sz="2500" b="1" dirty="0">
                <a:latin typeface="+mj-lt"/>
              </a:rPr>
              <a:t>DISTURBO FITTIZIO PROVOCATO A SÉ</a:t>
            </a:r>
          </a:p>
          <a:p>
            <a:r>
              <a:rPr lang="it-IT" sz="2500" b="1" dirty="0">
                <a:latin typeface="+mj-lt"/>
              </a:rPr>
              <a:t>A</a:t>
            </a:r>
            <a:r>
              <a:rPr lang="it-IT" sz="2500" dirty="0">
                <a:latin typeface="+mj-lt"/>
              </a:rPr>
              <a:t>. Falsificazione di segni o sintomi fisici o psicologici, o autoinduzione di un infortunio o di una malattia, associato a un inganno accertato.</a:t>
            </a:r>
          </a:p>
          <a:p>
            <a:r>
              <a:rPr lang="it-IT" sz="2500" b="1" dirty="0">
                <a:latin typeface="+mj-lt"/>
              </a:rPr>
              <a:t>B</a:t>
            </a:r>
            <a:r>
              <a:rPr lang="it-IT" sz="2500" dirty="0">
                <a:latin typeface="+mj-lt"/>
              </a:rPr>
              <a:t>. L'individuo presenta se stesso agli altri come malato, menomato o ferito.</a:t>
            </a:r>
          </a:p>
          <a:p>
            <a:r>
              <a:rPr lang="it-IT" sz="2500" b="1" dirty="0">
                <a:latin typeface="+mj-lt"/>
              </a:rPr>
              <a:t>C</a:t>
            </a:r>
            <a:r>
              <a:rPr lang="it-IT" sz="2500" dirty="0">
                <a:latin typeface="+mj-lt"/>
              </a:rPr>
              <a:t>. Il comportamento ingannevole è palese anche in assenza di evidenti vantaggi esterni.</a:t>
            </a:r>
          </a:p>
          <a:p>
            <a:r>
              <a:rPr lang="it-IT" sz="2500" b="1" dirty="0">
                <a:latin typeface="+mj-lt"/>
              </a:rPr>
              <a:t>D</a:t>
            </a:r>
            <a:r>
              <a:rPr lang="it-IT" sz="2500" dirty="0">
                <a:latin typeface="+mj-lt"/>
              </a:rPr>
              <a:t>. Il comportamento non è meglio spiegato da un altro disturbo mentale, come il disturbo delirante o un altro disturbo psicotico.</a:t>
            </a:r>
          </a:p>
          <a:p>
            <a:endParaRPr lang="it-IT" dirty="0"/>
          </a:p>
        </p:txBody>
      </p:sp>
      <p:sp>
        <p:nvSpPr>
          <p:cNvPr id="3" name="Titolo 2"/>
          <p:cNvSpPr>
            <a:spLocks noGrp="1"/>
          </p:cNvSpPr>
          <p:nvPr>
            <p:ph type="title"/>
          </p:nvPr>
        </p:nvSpPr>
        <p:spPr/>
        <p:txBody>
          <a:bodyPr/>
          <a:lstStyle/>
          <a:p>
            <a:r>
              <a:rPr lang="it-IT" sz="2200" dirty="0"/>
              <a:t>C</a:t>
            </a:r>
            <a:r>
              <a:rPr sz="2200"/>
              <a:t>riteri diagnostici</a:t>
            </a:r>
            <a:endParaRPr lang="it-IT" sz="2200" dirty="0"/>
          </a:p>
        </p:txBody>
      </p:sp>
    </p:spTree>
    <p:extLst>
      <p:ext uri="{BB962C8B-B14F-4D97-AF65-F5344CB8AC3E}">
        <p14:creationId xmlns:p14="http://schemas.microsoft.com/office/powerpoint/2010/main" val="3040500763"/>
      </p:ext>
    </p:extLst>
  </p:cSld>
  <p:clrMapOvr>
    <a:masterClrMapping/>
  </p:clrMapOvr>
</p:sld>
</file>

<file path=ppt/slides/slide17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i="1" dirty="0">
                <a:latin typeface="+mj-lt"/>
              </a:rPr>
              <a:t>Specificare</a:t>
            </a:r>
            <a:r>
              <a:rPr lang="it-IT" sz="2600" dirty="0">
                <a:latin typeface="+mj-lt"/>
              </a:rPr>
              <a:t>:</a:t>
            </a:r>
          </a:p>
          <a:p>
            <a:r>
              <a:rPr lang="it-IT" sz="2600" b="1" dirty="0">
                <a:latin typeface="+mj-lt"/>
              </a:rPr>
              <a:t>Episodio singolo</a:t>
            </a:r>
          </a:p>
          <a:p>
            <a:r>
              <a:rPr lang="it-IT" sz="2600" b="1" dirty="0">
                <a:latin typeface="+mj-lt"/>
              </a:rPr>
              <a:t>Episodi ricorrenti </a:t>
            </a:r>
            <a:r>
              <a:rPr lang="it-IT" sz="2600" dirty="0">
                <a:latin typeface="+mj-lt"/>
              </a:rPr>
              <a:t>(due o più eventi di simulazione di malattia e/o autoinduzione di </a:t>
            </a:r>
            <a:r>
              <a:rPr lang="it-IT" sz="2600">
                <a:latin typeface="+mj-lt"/>
              </a:rPr>
              <a:t>lesioni).</a:t>
            </a:r>
            <a:endParaRPr lang="it-IT" sz="2600" dirty="0">
              <a:latin typeface="+mj-lt"/>
            </a:endParaRPr>
          </a:p>
          <a:p>
            <a:endParaRPr lang="it-IT" dirty="0"/>
          </a:p>
        </p:txBody>
      </p:sp>
      <p:sp>
        <p:nvSpPr>
          <p:cNvPr id="3" name="Titolo 2"/>
          <p:cNvSpPr>
            <a:spLocks noGrp="1"/>
          </p:cNvSpPr>
          <p:nvPr>
            <p:ph type="title"/>
          </p:nvPr>
        </p:nvSpPr>
        <p:spPr/>
        <p:txBody>
          <a:bodyPr/>
          <a:lstStyle/>
          <a:p>
            <a:r>
              <a:rPr sz="2200"/>
              <a:t>Criteri diagnostici</a:t>
            </a:r>
            <a:endParaRPr lang="it-IT" sz="2200" dirty="0"/>
          </a:p>
        </p:txBody>
      </p:sp>
    </p:spTree>
    <p:extLst>
      <p:ext uri="{BB962C8B-B14F-4D97-AF65-F5344CB8AC3E}">
        <p14:creationId xmlns:p14="http://schemas.microsoft.com/office/powerpoint/2010/main" val="3158677227"/>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marL="0" indent="0">
              <a:buNone/>
            </a:pPr>
            <a:r>
              <a:rPr lang="en-US" b="1" dirty="0" err="1"/>
              <a:t>Prevalenza</a:t>
            </a:r>
            <a:endParaRPr lang="it-IT" dirty="0"/>
          </a:p>
          <a:p>
            <a:r>
              <a:rPr lang="en-US" dirty="0"/>
              <a:t>La </a:t>
            </a:r>
            <a:r>
              <a:rPr lang="en-US" dirty="0" err="1"/>
              <a:t>prevalenza</a:t>
            </a:r>
            <a:r>
              <a:rPr lang="en-US" dirty="0"/>
              <a:t>  del </a:t>
            </a:r>
            <a:r>
              <a:rPr lang="en-US" dirty="0" err="1"/>
              <a:t>disturbo</a:t>
            </a:r>
            <a:r>
              <a:rPr lang="en-US" dirty="0"/>
              <a:t> </a:t>
            </a:r>
            <a:r>
              <a:rPr lang="en-US" dirty="0" err="1"/>
              <a:t>specifico</a:t>
            </a:r>
            <a:r>
              <a:rPr lang="en-US" dirty="0"/>
              <a:t> </a:t>
            </a:r>
            <a:r>
              <a:rPr lang="en-US" dirty="0" err="1"/>
              <a:t>dell'apprendimento</a:t>
            </a:r>
            <a:r>
              <a:rPr lang="en-US" dirty="0"/>
              <a:t>  è molto </a:t>
            </a:r>
            <a:r>
              <a:rPr lang="en-US" dirty="0" err="1"/>
              <a:t>alta.</a:t>
            </a:r>
            <a:r>
              <a:rPr lang="en-US" dirty="0"/>
              <a:t> Il </a:t>
            </a:r>
            <a:r>
              <a:rPr lang="en-US" dirty="0" err="1"/>
              <a:t>disturbo</a:t>
            </a:r>
            <a:r>
              <a:rPr lang="en-US" dirty="0"/>
              <a:t> </a:t>
            </a:r>
            <a:r>
              <a:rPr lang="en-US" dirty="0" err="1"/>
              <a:t>si</a:t>
            </a:r>
            <a:r>
              <a:rPr lang="en-US" dirty="0"/>
              <a:t> </a:t>
            </a:r>
            <a:r>
              <a:rPr lang="en-US" dirty="0" err="1"/>
              <a:t>presenta</a:t>
            </a:r>
            <a:r>
              <a:rPr lang="en-US" dirty="0"/>
              <a:t> </a:t>
            </a:r>
            <a:r>
              <a:rPr lang="en-US" dirty="0" err="1"/>
              <a:t>tra</a:t>
            </a:r>
            <a:r>
              <a:rPr lang="en-US" dirty="0"/>
              <a:t> </a:t>
            </a:r>
            <a:r>
              <a:rPr lang="en-US" dirty="0" err="1"/>
              <a:t>il</a:t>
            </a:r>
            <a:r>
              <a:rPr lang="en-US" i="1" dirty="0"/>
              <a:t> </a:t>
            </a:r>
            <a:r>
              <a:rPr lang="en-US" dirty="0"/>
              <a:t>5 </a:t>
            </a:r>
            <a:r>
              <a:rPr lang="en-US" dirty="0" err="1"/>
              <a:t>ed</a:t>
            </a:r>
            <a:r>
              <a:rPr lang="en-US" dirty="0"/>
              <a:t> </a:t>
            </a:r>
            <a:r>
              <a:rPr lang="en-US" dirty="0" err="1"/>
              <a:t>il</a:t>
            </a:r>
            <a:r>
              <a:rPr lang="en-US" dirty="0"/>
              <a:t> 15% </a:t>
            </a:r>
            <a:r>
              <a:rPr lang="en-US" dirty="0" err="1"/>
              <a:t>tra</a:t>
            </a:r>
            <a:r>
              <a:rPr lang="en-US" dirty="0"/>
              <a:t> i bambini in</a:t>
            </a:r>
            <a:r>
              <a:rPr lang="en-US" i="1" dirty="0"/>
              <a:t> </a:t>
            </a:r>
            <a:r>
              <a:rPr lang="en-US" dirty="0" err="1"/>
              <a:t>età</a:t>
            </a:r>
            <a:r>
              <a:rPr lang="en-US" dirty="0"/>
              <a:t> </a:t>
            </a:r>
            <a:r>
              <a:rPr lang="en-US" dirty="0" err="1"/>
              <a:t>scolare</a:t>
            </a:r>
            <a:r>
              <a:rPr lang="en-US" dirty="0"/>
              <a:t>.  La  </a:t>
            </a:r>
            <a:r>
              <a:rPr lang="en-US" dirty="0" err="1"/>
              <a:t>prevalenza</a:t>
            </a:r>
            <a:r>
              <a:rPr lang="en-US" dirty="0"/>
              <a:t>  </a:t>
            </a:r>
            <a:r>
              <a:rPr lang="en-US" dirty="0" err="1"/>
              <a:t>negli</a:t>
            </a:r>
            <a:r>
              <a:rPr lang="en-US" dirty="0"/>
              <a:t>  </a:t>
            </a:r>
            <a:r>
              <a:rPr lang="en-US" dirty="0" err="1"/>
              <a:t>adulti</a:t>
            </a:r>
            <a:r>
              <a:rPr lang="en-US" dirty="0"/>
              <a:t>  è </a:t>
            </a:r>
            <a:r>
              <a:rPr lang="en-US" dirty="0" err="1"/>
              <a:t>meno</a:t>
            </a:r>
            <a:r>
              <a:rPr lang="en-US" dirty="0"/>
              <a:t> nota  ma  </a:t>
            </a:r>
            <a:r>
              <a:rPr lang="en-US" dirty="0" err="1"/>
              <a:t>sembra</a:t>
            </a:r>
            <a:r>
              <a:rPr lang="en-US" dirty="0"/>
              <a:t> </a:t>
            </a:r>
            <a:r>
              <a:rPr lang="en-US" dirty="0" err="1"/>
              <a:t>essere</a:t>
            </a:r>
            <a:r>
              <a:rPr lang="it-IT" dirty="0"/>
              <a:t> </a:t>
            </a:r>
            <a:r>
              <a:rPr lang="en-US" dirty="0" err="1"/>
              <a:t>approssimativamente</a:t>
            </a:r>
            <a:r>
              <a:rPr lang="en-US" dirty="0"/>
              <a:t> del 4 %. </a:t>
            </a:r>
            <a:endParaRPr lang="it-IT" dirty="0"/>
          </a:p>
        </p:txBody>
      </p:sp>
    </p:spTree>
    <p:extLst>
      <p:ext uri="{BB962C8B-B14F-4D97-AF65-F5344CB8AC3E}">
        <p14:creationId xmlns:p14="http://schemas.microsoft.com/office/powerpoint/2010/main" val="692498667"/>
      </p:ext>
    </p:extLst>
  </p:cSld>
  <p:clrMapOvr>
    <a:masterClrMapping/>
  </p:clrMapOvr>
</p:sld>
</file>

<file path=ppt/slides/slide17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28596" y="1785926"/>
            <a:ext cx="8229600" cy="4500594"/>
          </a:xfrm>
        </p:spPr>
        <p:txBody>
          <a:bodyPr>
            <a:normAutofit lnSpcReduction="10000"/>
          </a:bodyPr>
          <a:lstStyle/>
          <a:p>
            <a:r>
              <a:rPr lang="it-IT" sz="2300" b="1" dirty="0">
                <a:latin typeface="+mj-lt"/>
              </a:rPr>
              <a:t>DISTURBO FITTIZIO PROVOCATO AD ALTRI (precedentemente, disturbo fittizio per procura)</a:t>
            </a:r>
          </a:p>
          <a:p>
            <a:r>
              <a:rPr lang="it-IT" sz="2300" b="1" dirty="0">
                <a:latin typeface="+mj-lt"/>
              </a:rPr>
              <a:t>A</a:t>
            </a:r>
            <a:r>
              <a:rPr lang="it-IT" sz="2300" dirty="0">
                <a:latin typeface="+mj-lt"/>
              </a:rPr>
              <a:t>. Falsificazione di segni o sintomi fisici o psicologici, o induzione di un infortunio o di una malattia in un altro individuo, associato a un inganno accertato.</a:t>
            </a:r>
          </a:p>
          <a:p>
            <a:r>
              <a:rPr lang="it-IT" sz="2300" b="1" dirty="0">
                <a:latin typeface="+mj-lt"/>
              </a:rPr>
              <a:t>B</a:t>
            </a:r>
            <a:r>
              <a:rPr lang="it-IT" sz="2300" dirty="0">
                <a:latin typeface="+mj-lt"/>
              </a:rPr>
              <a:t>. L’individuo presenta un’altra persona (vittima) agli altri come malata, menomata o ferita.</a:t>
            </a:r>
          </a:p>
          <a:p>
            <a:r>
              <a:rPr lang="it-IT" sz="2300" b="1" dirty="0">
                <a:latin typeface="+mj-lt"/>
              </a:rPr>
              <a:t>C</a:t>
            </a:r>
            <a:r>
              <a:rPr lang="it-IT" sz="2300" dirty="0">
                <a:latin typeface="+mj-lt"/>
              </a:rPr>
              <a:t>. Il comportamento ingannevole è palese anche in assenza di evidenti vantaggi esterni.</a:t>
            </a:r>
          </a:p>
          <a:p>
            <a:r>
              <a:rPr lang="it-IT" sz="2300" b="1" dirty="0">
                <a:latin typeface="+mj-lt"/>
              </a:rPr>
              <a:t>D</a:t>
            </a:r>
            <a:r>
              <a:rPr lang="it-IT" sz="2300" dirty="0">
                <a:latin typeface="+mj-lt"/>
              </a:rPr>
              <a:t>. Il comportamento non è meglio spiegato da un altro disturbo mentale, come il disturbo delirante o un altro disturbo psicotico.</a:t>
            </a:r>
          </a:p>
          <a:p>
            <a:r>
              <a:rPr lang="it-IT" sz="2300" b="1" dirty="0">
                <a:latin typeface="+mj-lt"/>
              </a:rPr>
              <a:t>NOTA: È il perpetratore, non la vittima, a ricevere questa diagnosi</a:t>
            </a:r>
            <a:r>
              <a:rPr lang="it-IT" sz="2300" dirty="0">
                <a:latin typeface="+mj-lt"/>
              </a:rPr>
              <a:t>.</a:t>
            </a:r>
          </a:p>
          <a:p>
            <a:endParaRPr lang="it-IT" sz="2300" dirty="0">
              <a:latin typeface="+mj-lt"/>
            </a:endParaRPr>
          </a:p>
          <a:p>
            <a:endParaRPr lang="it-IT" dirty="0"/>
          </a:p>
          <a:p>
            <a:endParaRPr lang="it-IT" dirty="0"/>
          </a:p>
        </p:txBody>
      </p:sp>
      <p:sp>
        <p:nvSpPr>
          <p:cNvPr id="3" name="Titolo 2"/>
          <p:cNvSpPr>
            <a:spLocks noGrp="1"/>
          </p:cNvSpPr>
          <p:nvPr>
            <p:ph type="title"/>
          </p:nvPr>
        </p:nvSpPr>
        <p:spPr/>
        <p:txBody>
          <a:bodyPr/>
          <a:lstStyle/>
          <a:p>
            <a:r>
              <a:rPr sz="2200"/>
              <a:t>Criteri diagnostici</a:t>
            </a:r>
            <a:endParaRPr lang="it-IT" sz="2200" dirty="0"/>
          </a:p>
        </p:txBody>
      </p:sp>
    </p:spTree>
    <p:extLst>
      <p:ext uri="{BB962C8B-B14F-4D97-AF65-F5344CB8AC3E}">
        <p14:creationId xmlns:p14="http://schemas.microsoft.com/office/powerpoint/2010/main" val="3587205691"/>
      </p:ext>
    </p:extLst>
  </p:cSld>
  <p:clrMapOvr>
    <a:masterClrMapping/>
  </p:clrMapOvr>
</p:sld>
</file>

<file path=ppt/slides/slide17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i="1" dirty="0">
                <a:latin typeface="+mj-lt"/>
              </a:rPr>
              <a:t>Specificare</a:t>
            </a:r>
            <a:r>
              <a:rPr lang="it-IT" sz="2600" dirty="0">
                <a:latin typeface="+mj-lt"/>
              </a:rPr>
              <a:t>:</a:t>
            </a:r>
          </a:p>
          <a:p>
            <a:r>
              <a:rPr lang="it-IT" sz="2600" b="1" dirty="0">
                <a:latin typeface="+mj-lt"/>
              </a:rPr>
              <a:t>Episodio singolo</a:t>
            </a:r>
          </a:p>
          <a:p>
            <a:r>
              <a:rPr lang="it-IT" sz="2600" b="1" dirty="0">
                <a:latin typeface="+mj-lt"/>
              </a:rPr>
              <a:t>Episodi ricorrenti </a:t>
            </a:r>
            <a:r>
              <a:rPr lang="it-IT" sz="2600" dirty="0">
                <a:latin typeface="+mj-lt"/>
              </a:rPr>
              <a:t>(due o più eventi di simulazione di malattia e/o induzione di lesioni).</a:t>
            </a:r>
          </a:p>
          <a:p>
            <a:r>
              <a:rPr lang="it-IT" sz="2600" dirty="0">
                <a:latin typeface="+mj-lt"/>
              </a:rPr>
              <a:t> </a:t>
            </a:r>
          </a:p>
          <a:p>
            <a:endParaRPr lang="it-IT" dirty="0"/>
          </a:p>
        </p:txBody>
      </p:sp>
      <p:sp>
        <p:nvSpPr>
          <p:cNvPr id="3" name="Titolo 2"/>
          <p:cNvSpPr>
            <a:spLocks noGrp="1"/>
          </p:cNvSpPr>
          <p:nvPr>
            <p:ph type="title"/>
          </p:nvPr>
        </p:nvSpPr>
        <p:spPr/>
        <p:txBody>
          <a:bodyPr/>
          <a:lstStyle/>
          <a:p>
            <a:r>
              <a:rPr sz="2200"/>
              <a:t>Criteri diagnostici</a:t>
            </a:r>
            <a:endParaRPr lang="it-IT" sz="2200" dirty="0"/>
          </a:p>
        </p:txBody>
      </p:sp>
    </p:spTree>
    <p:extLst>
      <p:ext uri="{BB962C8B-B14F-4D97-AF65-F5344CB8AC3E}">
        <p14:creationId xmlns:p14="http://schemas.microsoft.com/office/powerpoint/2010/main" val="3188372510"/>
      </p:ext>
    </p:extLst>
  </p:cSld>
  <p:clrMapOvr>
    <a:masterClrMapping/>
  </p:clrMapOvr>
</p:sld>
</file>

<file path=ppt/slides/slide17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La caratteristica essenziale del disturbo fittizio è la </a:t>
            </a:r>
            <a:r>
              <a:rPr lang="it-IT" sz="2600" b="1" dirty="0">
                <a:latin typeface="+mj-lt"/>
              </a:rPr>
              <a:t>simulazione</a:t>
            </a:r>
            <a:r>
              <a:rPr lang="it-IT" sz="2600" dirty="0">
                <a:latin typeface="+mj-lt"/>
              </a:rPr>
              <a:t>, </a:t>
            </a:r>
            <a:r>
              <a:rPr lang="it-IT" sz="2600" b="1" dirty="0">
                <a:latin typeface="+mj-lt"/>
              </a:rPr>
              <a:t>in se stessi o in altri</a:t>
            </a:r>
            <a:r>
              <a:rPr lang="it-IT" sz="2600" dirty="0">
                <a:latin typeface="+mj-lt"/>
              </a:rPr>
              <a:t>, di segni e sintomi medici o psicologici che sono associati a un </a:t>
            </a:r>
            <a:r>
              <a:rPr lang="it-IT" sz="2600" b="1" dirty="0">
                <a:latin typeface="+mj-lt"/>
              </a:rPr>
              <a:t>inganno accertato</a:t>
            </a:r>
            <a:r>
              <a:rPr lang="it-IT" sz="2600" dirty="0">
                <a:latin typeface="+mj-lt"/>
              </a:rPr>
              <a:t>. </a:t>
            </a:r>
          </a:p>
          <a:p>
            <a:pPr>
              <a:buFont typeface="Arial" pitchFamily="34" charset="0"/>
              <a:buChar char="•"/>
            </a:pPr>
            <a:r>
              <a:rPr lang="it-IT" sz="2600" dirty="0">
                <a:latin typeface="+mj-lt"/>
              </a:rPr>
              <a:t> Gli individui con disturbo fittizio possono anche richiedere una cura per sé o per un’altra persona dopo aver </a:t>
            </a:r>
            <a:r>
              <a:rPr lang="it-IT" sz="2600" b="1" dirty="0">
                <a:latin typeface="+mj-lt"/>
              </a:rPr>
              <a:t>deliberatamente procurato un infortunio o una malattia</a:t>
            </a:r>
            <a:r>
              <a:rPr lang="it-IT" sz="2600" dirty="0">
                <a:latin typeface="+mj-lt"/>
              </a:rPr>
              <a:t>.</a:t>
            </a:r>
          </a:p>
          <a:p>
            <a:pPr>
              <a:buFont typeface="Arial" pitchFamily="34" charset="0"/>
              <a:buChar char="•"/>
            </a:pPr>
            <a:r>
              <a:rPr lang="it-IT" sz="2600" dirty="0">
                <a:latin typeface="+mj-lt"/>
              </a:rPr>
              <a:t> La diagnosi richiede la dimostrazione che l’individuo sta volontariamente contraffacendo, simulando o causando segni o sintomi di malattia o infortunio </a:t>
            </a:r>
            <a:r>
              <a:rPr lang="it-IT" sz="2600" b="1" dirty="0">
                <a:latin typeface="+mj-lt"/>
              </a:rPr>
              <a:t>in assenza di evidenti vantaggi esterni</a:t>
            </a:r>
            <a:r>
              <a:rPr lang="it-IT" sz="2600" dirty="0">
                <a:latin typeface="+mj-lt"/>
              </a:rPr>
              <a:t>. </a:t>
            </a:r>
          </a:p>
          <a:p>
            <a:pPr>
              <a:buFont typeface="Arial" pitchFamily="34" charset="0"/>
              <a:buChar char="•"/>
            </a:pPr>
            <a:endParaRPr lang="it-IT" dirty="0"/>
          </a:p>
          <a:p>
            <a:endParaRPr lang="it-IT" dirty="0"/>
          </a:p>
        </p:txBody>
      </p:sp>
      <p:sp>
        <p:nvSpPr>
          <p:cNvPr id="3" name="Titolo 2"/>
          <p:cNvSpPr>
            <a:spLocks noGrp="1"/>
          </p:cNvSpPr>
          <p:nvPr>
            <p:ph type="title"/>
          </p:nvPr>
        </p:nvSpPr>
        <p:spPr/>
        <p:txBody>
          <a:bodyPr/>
          <a:lstStyle/>
          <a:p>
            <a:r>
              <a:rPr lang="it-IT" sz="2200" dirty="0"/>
              <a:t>C</a:t>
            </a:r>
            <a:r>
              <a:rPr sz="2200"/>
              <a:t>aratteristiche diagnostiche </a:t>
            </a:r>
            <a:endParaRPr lang="it-IT" sz="2200" dirty="0"/>
          </a:p>
        </p:txBody>
      </p:sp>
    </p:spTree>
    <p:extLst>
      <p:ext uri="{BB962C8B-B14F-4D97-AF65-F5344CB8AC3E}">
        <p14:creationId xmlns:p14="http://schemas.microsoft.com/office/powerpoint/2010/main" val="3542733032"/>
      </p:ext>
    </p:extLst>
  </p:cSld>
  <p:clrMapOvr>
    <a:masterClrMapping/>
  </p:clrMapOvr>
</p:sld>
</file>

<file path=ppt/slides/slide17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Anche se </a:t>
            </a:r>
            <a:r>
              <a:rPr lang="it-IT" sz="2600" b="1" dirty="0">
                <a:latin typeface="+mj-lt"/>
              </a:rPr>
              <a:t>può esserci una condizione medica preesistente</a:t>
            </a:r>
            <a:r>
              <a:rPr lang="it-IT" sz="2600" dirty="0">
                <a:latin typeface="+mj-lt"/>
              </a:rPr>
              <a:t>, il comportamento ingannevole porta gli altri a considerare tali individui (o la vittima) </a:t>
            </a:r>
            <a:r>
              <a:rPr lang="it-IT" sz="2600" b="1" dirty="0">
                <a:latin typeface="+mj-lt"/>
              </a:rPr>
              <a:t>come più malati o menomati di quanto non siano</a:t>
            </a:r>
            <a:r>
              <a:rPr lang="it-IT" sz="2600" dirty="0">
                <a:latin typeface="+mj-lt"/>
              </a:rPr>
              <a:t>, e ciò può portare a un </a:t>
            </a:r>
            <a:r>
              <a:rPr lang="it-IT" sz="2600" b="1" dirty="0">
                <a:latin typeface="+mj-lt"/>
              </a:rPr>
              <a:t>intervento clinico eccessivo</a:t>
            </a:r>
            <a:r>
              <a:rPr lang="it-IT" sz="2600" dirty="0">
                <a:latin typeface="+mj-lt"/>
              </a:rPr>
              <a:t>. </a:t>
            </a:r>
          </a:p>
          <a:p>
            <a:pPr>
              <a:buFont typeface="Arial" pitchFamily="34" charset="0"/>
              <a:buChar char="•"/>
            </a:pPr>
            <a:endParaRPr lang="it-IT" dirty="0"/>
          </a:p>
        </p:txBody>
      </p:sp>
      <p:sp>
        <p:nvSpPr>
          <p:cNvPr id="3" name="Titolo 2"/>
          <p:cNvSpPr>
            <a:spLocks noGrp="1"/>
          </p:cNvSpPr>
          <p:nvPr>
            <p:ph type="title"/>
          </p:nvPr>
        </p:nvSpPr>
        <p:spPr/>
        <p:txBody>
          <a:bodyPr/>
          <a:lstStyle/>
          <a:p>
            <a:r>
              <a:rPr sz="2200"/>
              <a:t>Caratteristiche diagnostiche </a:t>
            </a:r>
            <a:endParaRPr lang="it-IT" sz="2200" dirty="0"/>
          </a:p>
        </p:txBody>
      </p:sp>
    </p:spTree>
    <p:extLst>
      <p:ext uri="{BB962C8B-B14F-4D97-AF65-F5344CB8AC3E}">
        <p14:creationId xmlns:p14="http://schemas.microsoft.com/office/powerpoint/2010/main" val="2204065804"/>
      </p:ext>
    </p:extLst>
  </p:cSld>
  <p:clrMapOvr>
    <a:masterClrMapping/>
  </p:clrMapOvr>
</p:sld>
</file>

<file path=ppt/slides/slide17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b="1" dirty="0">
                <a:latin typeface="+mj-lt"/>
              </a:rPr>
              <a:t> Esempi</a:t>
            </a:r>
            <a:r>
              <a:rPr lang="it-IT" sz="2600" dirty="0">
                <a:latin typeface="+mj-lt"/>
              </a:rPr>
              <a:t> di comportamenti degli individui con disturbo fittizio sono:</a:t>
            </a:r>
          </a:p>
          <a:p>
            <a:pPr>
              <a:buFont typeface="Tahoma" pitchFamily="34" charset="0"/>
              <a:buChar char="−"/>
            </a:pPr>
            <a:r>
              <a:rPr lang="it-IT" sz="2600" dirty="0">
                <a:latin typeface="+mj-lt"/>
              </a:rPr>
              <a:t> riferire di sentirsi depressi e avere intenzioni suicide dopo la morte di un coniuge, nonostante la morte non sia vera o l’individuo non sia nemmeno sposato; </a:t>
            </a:r>
          </a:p>
          <a:p>
            <a:pPr>
              <a:buFont typeface="Tahoma" pitchFamily="34" charset="0"/>
              <a:buChar char="−"/>
            </a:pPr>
            <a:r>
              <a:rPr lang="it-IT" sz="2600" dirty="0">
                <a:latin typeface="+mj-lt"/>
              </a:rPr>
              <a:t> segnalare episodi falsi di sintomi neurologici (es., convulsioni, vertigini o svenimenti); </a:t>
            </a:r>
          </a:p>
          <a:p>
            <a:pPr>
              <a:buFont typeface="Tahoma" pitchFamily="34" charset="0"/>
              <a:buChar char="−"/>
            </a:pPr>
            <a:r>
              <a:rPr lang="it-IT" sz="2600" dirty="0">
                <a:latin typeface="+mj-lt"/>
              </a:rPr>
              <a:t> contraffare un test di laboratorio (es., aggiungendo sangue alle urine) per far rilevare una falsa anomalia; </a:t>
            </a:r>
          </a:p>
          <a:p>
            <a:r>
              <a:rPr lang="it-IT" dirty="0"/>
              <a:t> </a:t>
            </a:r>
          </a:p>
          <a:p>
            <a:endParaRPr lang="it-IT" dirty="0"/>
          </a:p>
          <a:p>
            <a:endParaRPr lang="it-IT" dirty="0"/>
          </a:p>
          <a:p>
            <a:endParaRPr lang="it-IT" dirty="0"/>
          </a:p>
        </p:txBody>
      </p:sp>
      <p:sp>
        <p:nvSpPr>
          <p:cNvPr id="3" name="Titolo 2"/>
          <p:cNvSpPr>
            <a:spLocks noGrp="1"/>
          </p:cNvSpPr>
          <p:nvPr>
            <p:ph type="title"/>
          </p:nvPr>
        </p:nvSpPr>
        <p:spPr/>
        <p:txBody>
          <a:bodyPr/>
          <a:lstStyle/>
          <a:p>
            <a:r>
              <a:rPr sz="2200"/>
              <a:t>Caratteristiche diagnostiche </a:t>
            </a:r>
            <a:endParaRPr lang="it-IT" sz="2200" dirty="0"/>
          </a:p>
        </p:txBody>
      </p:sp>
    </p:spTree>
    <p:extLst>
      <p:ext uri="{BB962C8B-B14F-4D97-AF65-F5344CB8AC3E}">
        <p14:creationId xmlns:p14="http://schemas.microsoft.com/office/powerpoint/2010/main" val="662894359"/>
      </p:ext>
    </p:extLst>
  </p:cSld>
  <p:clrMapOvr>
    <a:masterClrMapping/>
  </p:clrMapOvr>
</p:sld>
</file>

<file path=ppt/slides/slide17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Tahoma" pitchFamily="34" charset="0"/>
              <a:buChar char="−"/>
            </a:pPr>
            <a:r>
              <a:rPr lang="it-IT" sz="2600" dirty="0">
                <a:latin typeface="+mj-lt"/>
              </a:rPr>
              <a:t> falsificare cartelle cliniche per suggerire una malattia;</a:t>
            </a:r>
          </a:p>
          <a:p>
            <a:pPr>
              <a:buFont typeface="Tahoma" pitchFamily="34" charset="0"/>
              <a:buChar char="−"/>
            </a:pPr>
            <a:r>
              <a:rPr lang="it-IT" sz="2600" dirty="0">
                <a:latin typeface="+mj-lt"/>
              </a:rPr>
              <a:t> ingerire una sostanza (es., insulina) per indurre un risultato di laboratorio anomalo o una malattia; </a:t>
            </a:r>
          </a:p>
          <a:p>
            <a:pPr>
              <a:buFont typeface="Tahoma" pitchFamily="34" charset="0"/>
              <a:buChar char="−"/>
            </a:pPr>
            <a:r>
              <a:rPr lang="it-IT" sz="2600" dirty="0">
                <a:latin typeface="+mj-lt"/>
              </a:rPr>
              <a:t> procurare lesioni fisiche o indurre una malattia in sé o in un altro (es., mediante iniezione di materiale fecale per provocare un ascesso o per indurre sepsi).</a:t>
            </a:r>
          </a:p>
          <a:p>
            <a:endParaRPr lang="it-IT" dirty="0"/>
          </a:p>
        </p:txBody>
      </p:sp>
      <p:sp>
        <p:nvSpPr>
          <p:cNvPr id="3" name="Titolo 2"/>
          <p:cNvSpPr>
            <a:spLocks noGrp="1"/>
          </p:cNvSpPr>
          <p:nvPr>
            <p:ph type="title"/>
          </p:nvPr>
        </p:nvSpPr>
        <p:spPr/>
        <p:txBody>
          <a:bodyPr/>
          <a:lstStyle/>
          <a:p>
            <a:r>
              <a:rPr sz="2200"/>
              <a:t>Caratteristiche diagnostiche </a:t>
            </a:r>
            <a:endParaRPr lang="it-IT" sz="2200" dirty="0"/>
          </a:p>
        </p:txBody>
      </p:sp>
    </p:spTree>
    <p:extLst>
      <p:ext uri="{BB962C8B-B14F-4D97-AF65-F5344CB8AC3E}">
        <p14:creationId xmlns:p14="http://schemas.microsoft.com/office/powerpoint/2010/main" val="1186076228"/>
      </p:ext>
    </p:extLst>
  </p:cSld>
  <p:clrMapOvr>
    <a:masterClrMapping/>
  </p:clrMapOvr>
</p:sld>
</file>

<file path=ppt/slides/slide17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Gli individui con disturbo fittizio provocato a sé o provocato ad altri sono a rischio di </a:t>
            </a:r>
            <a:r>
              <a:rPr lang="it-IT" sz="2600" b="1" dirty="0">
                <a:latin typeface="+mj-lt"/>
              </a:rPr>
              <a:t>provocare gravi danni a se stessi o ad altri</a:t>
            </a:r>
            <a:r>
              <a:rPr lang="it-IT" sz="2600" dirty="0">
                <a:latin typeface="+mj-lt"/>
              </a:rPr>
              <a:t>. </a:t>
            </a:r>
          </a:p>
          <a:p>
            <a:pPr>
              <a:buFont typeface="Arial" pitchFamily="34" charset="0"/>
              <a:buChar char="•"/>
            </a:pPr>
            <a:r>
              <a:rPr lang="it-IT" sz="2600" dirty="0">
                <a:latin typeface="+mj-lt"/>
              </a:rPr>
              <a:t> Alcune manifestazioni dei disturbi fittizi possono costituire un </a:t>
            </a:r>
            <a:r>
              <a:rPr lang="it-IT" sz="2600" b="1" dirty="0">
                <a:latin typeface="+mj-lt"/>
              </a:rPr>
              <a:t>comportamento criminale</a:t>
            </a:r>
            <a:r>
              <a:rPr lang="it-IT" sz="2600" dirty="0">
                <a:latin typeface="+mj-lt"/>
              </a:rPr>
              <a:t> (es., un disturbo fittizio provocato ad altri in cui le azioni del genitore portano all’abuso e al maltrattamento di un bambino): questo </a:t>
            </a:r>
            <a:r>
              <a:rPr lang="it-IT" sz="2600" b="1" dirty="0">
                <a:latin typeface="+mj-lt"/>
              </a:rPr>
              <a:t>comportamento criminale e</a:t>
            </a:r>
            <a:r>
              <a:rPr lang="it-IT" sz="2600" dirty="0">
                <a:latin typeface="+mj-lt"/>
              </a:rPr>
              <a:t> </a:t>
            </a:r>
            <a:r>
              <a:rPr lang="it-IT" sz="2600" b="1" dirty="0">
                <a:latin typeface="+mj-lt"/>
              </a:rPr>
              <a:t>la</a:t>
            </a:r>
            <a:r>
              <a:rPr lang="it-IT" sz="2600" dirty="0">
                <a:latin typeface="+mj-lt"/>
              </a:rPr>
              <a:t> </a:t>
            </a:r>
            <a:r>
              <a:rPr lang="it-IT" sz="2600" b="1" dirty="0">
                <a:latin typeface="+mj-lt"/>
              </a:rPr>
              <a:t>malattia mentale non si escludono a vicenda</a:t>
            </a:r>
            <a:r>
              <a:rPr lang="it-IT" sz="2600" dirty="0">
                <a:latin typeface="+mj-lt"/>
              </a:rPr>
              <a:t>.</a:t>
            </a:r>
          </a:p>
          <a:p>
            <a:endParaRPr lang="it-IT" dirty="0"/>
          </a:p>
          <a:p>
            <a:endParaRPr lang="it-IT" dirty="0"/>
          </a:p>
        </p:txBody>
      </p:sp>
      <p:sp>
        <p:nvSpPr>
          <p:cNvPr id="3" name="Titolo 2"/>
          <p:cNvSpPr>
            <a:spLocks noGrp="1"/>
          </p:cNvSpPr>
          <p:nvPr>
            <p:ph type="title"/>
          </p:nvPr>
        </p:nvSpPr>
        <p:spPr/>
        <p:txBody>
          <a:bodyPr/>
          <a:lstStyle/>
          <a:p>
            <a:r>
              <a:rPr lang="it-IT" sz="2200" dirty="0"/>
              <a:t>C</a:t>
            </a:r>
            <a:r>
              <a:rPr sz="2200"/>
              <a:t>aratteristiche associate a supporto della diagnosi</a:t>
            </a:r>
            <a:endParaRPr lang="it-IT" sz="2200" dirty="0"/>
          </a:p>
        </p:txBody>
      </p:sp>
    </p:spTree>
    <p:extLst>
      <p:ext uri="{BB962C8B-B14F-4D97-AF65-F5344CB8AC3E}">
        <p14:creationId xmlns:p14="http://schemas.microsoft.com/office/powerpoint/2010/main" val="853033405"/>
      </p:ext>
    </p:extLst>
  </p:cSld>
  <p:clrMapOvr>
    <a:masterClrMapping/>
  </p:clrMapOvr>
</p:sld>
</file>

<file path=ppt/slides/slide17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buFont typeface="Arial" pitchFamily="34" charset="0"/>
              <a:buChar char="•"/>
            </a:pPr>
            <a:r>
              <a:rPr lang="it-IT" sz="2350" dirty="0">
                <a:latin typeface="+mj-lt"/>
              </a:rPr>
              <a:t> La </a:t>
            </a:r>
            <a:r>
              <a:rPr lang="it-IT" sz="2350" b="1" dirty="0">
                <a:latin typeface="+mj-lt"/>
              </a:rPr>
              <a:t>prevalenza</a:t>
            </a:r>
            <a:r>
              <a:rPr lang="it-IT" sz="2350" dirty="0">
                <a:latin typeface="+mj-lt"/>
              </a:rPr>
              <a:t> del disturbo fittizio è </a:t>
            </a:r>
            <a:r>
              <a:rPr lang="it-IT" sz="2350" b="1" dirty="0">
                <a:latin typeface="+mj-lt"/>
              </a:rPr>
              <a:t>sconosciuta</a:t>
            </a:r>
            <a:r>
              <a:rPr lang="it-IT" sz="2350" dirty="0">
                <a:latin typeface="+mj-lt"/>
              </a:rPr>
              <a:t>, probabilmente a causa del ruolo svolto dall’inganno in questa popolazione. </a:t>
            </a:r>
          </a:p>
          <a:p>
            <a:pPr>
              <a:buFont typeface="Arial" pitchFamily="34" charset="0"/>
              <a:buChar char="•"/>
            </a:pPr>
            <a:r>
              <a:rPr lang="it-IT" sz="2350" b="1" dirty="0">
                <a:latin typeface="+mj-lt"/>
              </a:rPr>
              <a:t> </a:t>
            </a:r>
            <a:r>
              <a:rPr lang="it-IT" sz="2350" dirty="0">
                <a:latin typeface="+mj-lt"/>
              </a:rPr>
              <a:t>In</a:t>
            </a:r>
            <a:r>
              <a:rPr lang="it-IT" sz="2350" b="1" dirty="0">
                <a:latin typeface="+mj-lt"/>
              </a:rPr>
              <a:t> ambito ospedaliero</a:t>
            </a:r>
            <a:r>
              <a:rPr lang="it-IT" sz="2350" dirty="0">
                <a:latin typeface="+mj-lt"/>
              </a:rPr>
              <a:t> si stima che </a:t>
            </a:r>
            <a:r>
              <a:rPr lang="it-IT" sz="2350" b="1" dirty="0">
                <a:latin typeface="+mj-lt"/>
              </a:rPr>
              <a:t>circa l’1% </a:t>
            </a:r>
            <a:r>
              <a:rPr lang="it-IT" sz="2350" dirty="0">
                <a:latin typeface="+mj-lt"/>
              </a:rPr>
              <a:t>dei pazienti abbia manifestazioni che soddisfano i criteri per il disturbo fittizio.</a:t>
            </a:r>
          </a:p>
          <a:p>
            <a:pPr>
              <a:buFont typeface="Arial" pitchFamily="34" charset="0"/>
              <a:buChar char="•"/>
            </a:pPr>
            <a:r>
              <a:rPr lang="it-IT" sz="2350" dirty="0">
                <a:latin typeface="+mj-lt"/>
              </a:rPr>
              <a:t> Il decorso del disturbo fittizio è solitamente caratterizzato da </a:t>
            </a:r>
            <a:r>
              <a:rPr lang="it-IT" sz="2350" b="1" dirty="0">
                <a:latin typeface="+mj-lt"/>
              </a:rPr>
              <a:t>episodi intermittenti</a:t>
            </a:r>
            <a:r>
              <a:rPr lang="it-IT" sz="2350" dirty="0">
                <a:latin typeface="+mj-lt"/>
              </a:rPr>
              <a:t>.</a:t>
            </a:r>
          </a:p>
          <a:p>
            <a:pPr>
              <a:buFont typeface="Arial" pitchFamily="34" charset="0"/>
              <a:buChar char="•"/>
            </a:pPr>
            <a:r>
              <a:rPr lang="it-IT" sz="2350" dirty="0">
                <a:latin typeface="+mj-lt"/>
              </a:rPr>
              <a:t> L’esordio avviene solitamente nella prima età adulta, spesso </a:t>
            </a:r>
            <a:r>
              <a:rPr lang="it-IT" sz="2350" b="1" dirty="0">
                <a:latin typeface="+mj-lt"/>
              </a:rPr>
              <a:t>dopo il ricovero per una condizione medica</a:t>
            </a:r>
            <a:r>
              <a:rPr lang="it-IT" sz="2350" dirty="0">
                <a:latin typeface="+mj-lt"/>
              </a:rPr>
              <a:t> o un disturbo mentale. </a:t>
            </a:r>
          </a:p>
          <a:p>
            <a:pPr>
              <a:buFont typeface="Arial" pitchFamily="34" charset="0"/>
              <a:buChar char="•"/>
            </a:pPr>
            <a:r>
              <a:rPr lang="it-IT" sz="2350" dirty="0">
                <a:latin typeface="+mj-lt"/>
              </a:rPr>
              <a:t> Il disturbo fittizio provocato ad altri può iniziare </a:t>
            </a:r>
            <a:r>
              <a:rPr lang="it-IT" sz="2350" b="1" dirty="0">
                <a:latin typeface="+mj-lt"/>
              </a:rPr>
              <a:t>dopo il ricovero di un figlio o di un’altra persona dipendente dall’individuo</a:t>
            </a:r>
            <a:r>
              <a:rPr lang="it-IT" sz="2350" dirty="0">
                <a:latin typeface="+mj-lt"/>
              </a:rPr>
              <a:t>. </a:t>
            </a:r>
          </a:p>
          <a:p>
            <a:pPr>
              <a:buFont typeface="Arial" pitchFamily="34" charset="0"/>
              <a:buChar char="•"/>
            </a:pPr>
            <a:endParaRPr lang="it-IT" dirty="0">
              <a:solidFill>
                <a:srgbClr val="C00000"/>
              </a:solidFill>
            </a:endParaRPr>
          </a:p>
          <a:p>
            <a:endParaRPr lang="it-IT" dirty="0">
              <a:solidFill>
                <a:srgbClr val="C00000"/>
              </a:solidFill>
            </a:endParaRPr>
          </a:p>
        </p:txBody>
      </p:sp>
      <p:sp>
        <p:nvSpPr>
          <p:cNvPr id="3" name="Titolo 2"/>
          <p:cNvSpPr>
            <a:spLocks noGrp="1"/>
          </p:cNvSpPr>
          <p:nvPr>
            <p:ph type="title"/>
          </p:nvPr>
        </p:nvSpPr>
        <p:spPr/>
        <p:txBody>
          <a:bodyPr/>
          <a:lstStyle/>
          <a:p>
            <a:r>
              <a:rPr lang="it-IT" sz="2200" dirty="0"/>
              <a:t>P</a:t>
            </a:r>
            <a:r>
              <a:rPr sz="2200"/>
              <a:t>revalenza e decorso</a:t>
            </a:r>
            <a:endParaRPr lang="it-IT" sz="2200" dirty="0"/>
          </a:p>
        </p:txBody>
      </p:sp>
    </p:spTree>
    <p:extLst>
      <p:ext uri="{BB962C8B-B14F-4D97-AF65-F5344CB8AC3E}">
        <p14:creationId xmlns:p14="http://schemas.microsoft.com/office/powerpoint/2010/main" val="1089827314"/>
      </p:ext>
    </p:extLst>
  </p:cSld>
  <p:clrMapOvr>
    <a:masterClrMapping/>
  </p:clrMapOvr>
</p:sld>
</file>

<file path=ppt/slides/slide17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Nella simulazione, a differenza del disturbo fittizio, la simulazione intenzionale di sintomi è finalizzata al </a:t>
            </a:r>
            <a:r>
              <a:rPr lang="it-IT" sz="2600" b="1" dirty="0">
                <a:latin typeface="+mj-lt"/>
              </a:rPr>
              <a:t>vantaggio personale </a:t>
            </a:r>
            <a:r>
              <a:rPr lang="it-IT" sz="2600" dirty="0">
                <a:latin typeface="+mj-lt"/>
              </a:rPr>
              <a:t>(es., sussidi economici, congedo per malattia). </a:t>
            </a:r>
          </a:p>
          <a:p>
            <a:pPr>
              <a:buFont typeface="Arial" pitchFamily="34" charset="0"/>
              <a:buChar char="•"/>
            </a:pPr>
            <a:r>
              <a:rPr lang="it-IT" sz="2600" dirty="0">
                <a:latin typeface="+mj-lt"/>
              </a:rPr>
              <a:t> Al contrario, la diagnosi di disturbo fittizio richiede </a:t>
            </a:r>
            <a:r>
              <a:rPr lang="it-IT" sz="2600" b="1" dirty="0">
                <a:latin typeface="+mj-lt"/>
              </a:rPr>
              <a:t>l’assenza di vantaggi evidenti</a:t>
            </a:r>
            <a:r>
              <a:rPr lang="it-IT" sz="2600" dirty="0">
                <a:latin typeface="+mj-lt"/>
              </a:rPr>
              <a:t>.</a:t>
            </a:r>
          </a:p>
          <a:p>
            <a:endParaRPr lang="it-IT" dirty="0"/>
          </a:p>
        </p:txBody>
      </p:sp>
      <p:sp>
        <p:nvSpPr>
          <p:cNvPr id="3" name="Titolo 2"/>
          <p:cNvSpPr>
            <a:spLocks noGrp="1"/>
          </p:cNvSpPr>
          <p:nvPr>
            <p:ph type="title"/>
          </p:nvPr>
        </p:nvSpPr>
        <p:spPr/>
        <p:txBody>
          <a:bodyPr/>
          <a:lstStyle/>
          <a:p>
            <a:r>
              <a:rPr lang="it-IT" sz="2200" dirty="0"/>
              <a:t>D</a:t>
            </a:r>
            <a:r>
              <a:rPr sz="2200"/>
              <a:t>iagnosi differenziale - </a:t>
            </a:r>
            <a:r>
              <a:rPr sz="2200" i="1"/>
              <a:t>Simulazione di malattia</a:t>
            </a:r>
            <a:endParaRPr lang="it-IT" sz="2200" i="1" dirty="0"/>
          </a:p>
        </p:txBody>
      </p:sp>
    </p:spTree>
    <p:extLst>
      <p:ext uri="{BB962C8B-B14F-4D97-AF65-F5344CB8AC3E}">
        <p14:creationId xmlns:p14="http://schemas.microsoft.com/office/powerpoint/2010/main" val="1012196560"/>
      </p:ext>
    </p:extLst>
  </p:cSld>
  <p:clrMapOvr>
    <a:masterClrMapping/>
  </p:clrMapOvr>
</p:sld>
</file>

<file path=ppt/slides/slide17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Nel disturbo da sintomi somatici può essere presente una </a:t>
            </a:r>
            <a:r>
              <a:rPr lang="it-IT" sz="2600" b="1" dirty="0">
                <a:latin typeface="+mj-lt"/>
              </a:rPr>
              <a:t>richiesta di cure mediche eccessive </a:t>
            </a:r>
            <a:r>
              <a:rPr lang="it-IT" sz="2600" dirty="0">
                <a:latin typeface="+mj-lt"/>
              </a:rPr>
              <a:t>per problemi medici percepiti, ma </a:t>
            </a:r>
            <a:r>
              <a:rPr lang="it-IT" sz="2600" b="1" dirty="0">
                <a:latin typeface="+mj-lt"/>
              </a:rPr>
              <a:t>non vi è alcuna prova che l’individuo stia fornendo informazioni false o si stia comportando in modo ingannevole</a:t>
            </a:r>
            <a:r>
              <a:rPr lang="it-IT" sz="2600" dirty="0">
                <a:latin typeface="+mj-lt"/>
              </a:rPr>
              <a:t>.</a:t>
            </a:r>
          </a:p>
        </p:txBody>
      </p:sp>
      <p:sp>
        <p:nvSpPr>
          <p:cNvPr id="3" name="Titolo 2"/>
          <p:cNvSpPr>
            <a:spLocks noGrp="1"/>
          </p:cNvSpPr>
          <p:nvPr>
            <p:ph type="title"/>
          </p:nvPr>
        </p:nvSpPr>
        <p:spPr/>
        <p:txBody>
          <a:bodyPr/>
          <a:lstStyle/>
          <a:p>
            <a:r>
              <a:rPr lang="it-IT" sz="2200" dirty="0"/>
              <a:t>D</a:t>
            </a:r>
            <a:r>
              <a:rPr sz="2200"/>
              <a:t>iagnosi differenziale - </a:t>
            </a:r>
            <a:r>
              <a:rPr sz="2200" i="1"/>
              <a:t>Disturbo da sintomi somatici</a:t>
            </a:r>
            <a:endParaRPr lang="it-IT" sz="2200" i="1" dirty="0"/>
          </a:p>
        </p:txBody>
      </p:sp>
    </p:spTree>
    <p:extLst>
      <p:ext uri="{BB962C8B-B14F-4D97-AF65-F5344CB8AC3E}">
        <p14:creationId xmlns:p14="http://schemas.microsoft.com/office/powerpoint/2010/main" val="4193561563"/>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Le difficoltà incontrate nel leggere, scrivere possono contribuire a creare nel ragazzo una condizione di frustrazione che può aggravarsi progressivamente favorendo un comportamento oppositivo nei confronti dello studio. Le difficoltà nei confronti della lettura, scrittura e del calcolo matematico tendono a persistere nella età adulta.</a:t>
            </a:r>
          </a:p>
          <a:p>
            <a:pPr marL="0" indent="0">
              <a:buNone/>
            </a:pPr>
            <a:endParaRPr lang="it-IT" dirty="0"/>
          </a:p>
        </p:txBody>
      </p:sp>
    </p:spTree>
    <p:extLst>
      <p:ext uri="{BB962C8B-B14F-4D97-AF65-F5344CB8AC3E}">
        <p14:creationId xmlns:p14="http://schemas.microsoft.com/office/powerpoint/2010/main" val="250323172"/>
      </p:ext>
    </p:extLst>
  </p:cSld>
  <p:clrMapOvr>
    <a:masterClrMapping/>
  </p:clrMapOvr>
</p:sld>
</file>

<file path=ppt/slides/slide17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Il disturbo di conversione è caratterizzato da </a:t>
            </a:r>
            <a:r>
              <a:rPr lang="it-IT" sz="2600" b="1" dirty="0">
                <a:latin typeface="+mj-lt"/>
              </a:rPr>
              <a:t>sintomi neurologici che non sono coerenti con la fisiopatologia neurologica</a:t>
            </a:r>
            <a:r>
              <a:rPr lang="it-IT" sz="2600" dirty="0">
                <a:latin typeface="+mj-lt"/>
              </a:rPr>
              <a:t>. </a:t>
            </a:r>
          </a:p>
          <a:p>
            <a:pPr>
              <a:buFont typeface="Arial" pitchFamily="34" charset="0"/>
              <a:buChar char="•"/>
            </a:pPr>
            <a:r>
              <a:rPr lang="it-IT" sz="2600" dirty="0">
                <a:latin typeface="+mj-lt"/>
              </a:rPr>
              <a:t> Il disturbo fittizio con sintomi neurologici si distingue dal disturbo di conversione quando c’è la </a:t>
            </a:r>
            <a:r>
              <a:rPr lang="it-IT" sz="2600" b="1" dirty="0">
                <a:latin typeface="+mj-lt"/>
              </a:rPr>
              <a:t>prova della contraffazione ingannevole dei sintomi</a:t>
            </a:r>
            <a:r>
              <a:rPr lang="it-IT" sz="2600" dirty="0">
                <a:latin typeface="+mj-lt"/>
              </a:rPr>
              <a:t>.</a:t>
            </a:r>
          </a:p>
          <a:p>
            <a:endParaRPr lang="it-IT" sz="2600" dirty="0">
              <a:latin typeface="+mj-lt"/>
            </a:endParaRPr>
          </a:p>
          <a:p>
            <a:endParaRPr lang="it-IT" sz="2600" dirty="0">
              <a:latin typeface="+mj-lt"/>
            </a:endParaRPr>
          </a:p>
          <a:p>
            <a:endParaRPr lang="it-IT" dirty="0"/>
          </a:p>
        </p:txBody>
      </p:sp>
      <p:sp>
        <p:nvSpPr>
          <p:cNvPr id="3" name="Titolo 2"/>
          <p:cNvSpPr>
            <a:spLocks noGrp="1"/>
          </p:cNvSpPr>
          <p:nvPr>
            <p:ph type="title"/>
          </p:nvPr>
        </p:nvSpPr>
        <p:spPr/>
        <p:txBody>
          <a:bodyPr/>
          <a:lstStyle/>
          <a:p>
            <a:r>
              <a:rPr sz="2200"/>
              <a:t>Diagnosi differenziale - </a:t>
            </a:r>
            <a:r>
              <a:rPr sz="2200" i="1"/>
              <a:t>Disturbo di conversione </a:t>
            </a:r>
            <a:endParaRPr lang="it-IT" sz="2200" i="1" dirty="0"/>
          </a:p>
        </p:txBody>
      </p:sp>
    </p:spTree>
    <p:extLst>
      <p:ext uri="{BB962C8B-B14F-4D97-AF65-F5344CB8AC3E}">
        <p14:creationId xmlns:p14="http://schemas.microsoft.com/office/powerpoint/2010/main" val="3184209314"/>
      </p:ext>
    </p:extLst>
  </p:cSld>
  <p:clrMapOvr>
    <a:masterClrMapping/>
  </p:clrMapOvr>
</p:sld>
</file>

<file path=ppt/slides/slide17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00034" y="2071678"/>
            <a:ext cx="8229600" cy="4268799"/>
          </a:xfrm>
        </p:spPr>
        <p:txBody>
          <a:bodyPr/>
          <a:lstStyle/>
          <a:p>
            <a:pPr>
              <a:buFont typeface="Arial" pitchFamily="34" charset="0"/>
              <a:buChar char="•"/>
            </a:pPr>
            <a:r>
              <a:rPr lang="it-IT" sz="2600" dirty="0">
                <a:latin typeface="+mj-lt"/>
              </a:rPr>
              <a:t> Un </a:t>
            </a:r>
            <a:r>
              <a:rPr lang="it-IT" sz="2600" b="1" dirty="0">
                <a:latin typeface="+mj-lt"/>
              </a:rPr>
              <a:t>deliberato autolesionismo fisico </a:t>
            </a:r>
            <a:r>
              <a:rPr lang="it-IT" sz="2600" dirty="0">
                <a:latin typeface="+mj-lt"/>
              </a:rPr>
              <a:t>in assenza di intenti suicidi può verificarsi anche nel corso di </a:t>
            </a:r>
            <a:r>
              <a:rPr lang="it-IT" sz="2600" b="1" dirty="0">
                <a:latin typeface="+mj-lt"/>
              </a:rPr>
              <a:t>altri disturbi mentali come il disturbo borderline di personalità</a:t>
            </a:r>
            <a:r>
              <a:rPr lang="it-IT" sz="2600" dirty="0">
                <a:latin typeface="+mj-lt"/>
              </a:rPr>
              <a:t>. </a:t>
            </a:r>
          </a:p>
          <a:p>
            <a:pPr>
              <a:buFont typeface="Arial" pitchFamily="34" charset="0"/>
              <a:buChar char="•"/>
            </a:pPr>
            <a:r>
              <a:rPr lang="it-IT" sz="2600" dirty="0">
                <a:latin typeface="+mj-lt"/>
              </a:rPr>
              <a:t> La caratteristica distintiva del </a:t>
            </a:r>
            <a:r>
              <a:rPr lang="it-IT" sz="2600" b="1" dirty="0">
                <a:latin typeface="+mj-lt"/>
              </a:rPr>
              <a:t>disturbo fittizio</a:t>
            </a:r>
            <a:r>
              <a:rPr lang="it-IT" sz="2600" dirty="0">
                <a:latin typeface="+mj-lt"/>
              </a:rPr>
              <a:t> è che l’induzione della lesione fisica si verifica </a:t>
            </a:r>
            <a:r>
              <a:rPr lang="it-IT" sz="2600" b="1" dirty="0">
                <a:latin typeface="+mj-lt"/>
              </a:rPr>
              <a:t>in associazione all’inganno </a:t>
            </a:r>
            <a:r>
              <a:rPr lang="it-IT" sz="2600" dirty="0">
                <a:latin typeface="+mj-lt"/>
              </a:rPr>
              <a:t>(cioè l’individuo con disturbo fittizio nega di essersi procurato segni o sintomi fisici e inganna gli altri allo scopo di apparire più malato di quanto non sia).</a:t>
            </a:r>
          </a:p>
        </p:txBody>
      </p:sp>
      <p:sp>
        <p:nvSpPr>
          <p:cNvPr id="3" name="Titolo 2"/>
          <p:cNvSpPr>
            <a:spLocks noGrp="1"/>
          </p:cNvSpPr>
          <p:nvPr>
            <p:ph type="title"/>
          </p:nvPr>
        </p:nvSpPr>
        <p:spPr>
          <a:xfrm>
            <a:off x="500034" y="1571612"/>
            <a:ext cx="8258204" cy="428628"/>
          </a:xfrm>
        </p:spPr>
        <p:txBody>
          <a:bodyPr/>
          <a:lstStyle/>
          <a:p>
            <a:r>
              <a:rPr sz="2200"/>
              <a:t>Diagnosi differenziale - </a:t>
            </a:r>
            <a:r>
              <a:rPr sz="2200" i="1"/>
              <a:t>Disturbo borderline di personalità</a:t>
            </a:r>
            <a:endParaRPr lang="it-IT" sz="2200" i="1" dirty="0"/>
          </a:p>
        </p:txBody>
      </p:sp>
    </p:spTree>
    <p:extLst>
      <p:ext uri="{BB962C8B-B14F-4D97-AF65-F5344CB8AC3E}">
        <p14:creationId xmlns:p14="http://schemas.microsoft.com/office/powerpoint/2010/main" val="2701625123"/>
      </p:ext>
    </p:extLst>
  </p:cSld>
  <p:clrMapOvr>
    <a:masterClrMapping/>
  </p:clrMapOvr>
</p:sld>
</file>

<file path=ppt/slides/slide17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1785927"/>
            <a:ext cx="7772400" cy="18145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sz="4600" dirty="0"/>
              <a:t>DISTURBO DA SINTOMI SOMATICI  </a:t>
            </a:r>
            <a:endParaRPr sz="4600" dirty="0"/>
          </a:p>
        </p:txBody>
      </p:sp>
      <p:sp>
        <p:nvSpPr>
          <p:cNvPr id="8" name="Sottotitolo 7"/>
          <p:cNvSpPr>
            <a:spLocks noGrp="1"/>
          </p:cNvSpPr>
          <p:nvPr>
            <p:ph type="subTitle" idx="1"/>
          </p:nvPr>
        </p:nvSpPr>
        <p:spPr/>
        <p:txBody>
          <a:bodyPr/>
          <a:lstStyle/>
          <a:p>
            <a:pPr eaLnBrk="1" hangingPunct="1">
              <a:defRPr/>
            </a:pPr>
            <a:r>
              <a:rPr lang="it-IT" dirty="0"/>
              <a:t>LEZIONE 69 -3</a:t>
            </a:r>
          </a:p>
        </p:txBody>
      </p:sp>
    </p:spTree>
    <p:extLst>
      <p:ext uri="{BB962C8B-B14F-4D97-AF65-F5344CB8AC3E}">
        <p14:creationId xmlns:p14="http://schemas.microsoft.com/office/powerpoint/2010/main" val="3939884111"/>
      </p:ext>
    </p:extLst>
  </p:cSld>
  <p:clrMapOvr>
    <a:masterClrMapping/>
  </p:clrMapOvr>
</p:sld>
</file>

<file path=ppt/slides/slide17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Questa categoria si applica alle manifestazioni in cui i </a:t>
            </a:r>
            <a:r>
              <a:rPr lang="it-IT" sz="2600" b="1" dirty="0">
                <a:latin typeface="+mj-lt"/>
              </a:rPr>
              <a:t>sintomi caratteristici </a:t>
            </a:r>
            <a:r>
              <a:rPr lang="it-IT" sz="2600" dirty="0">
                <a:latin typeface="+mj-lt"/>
              </a:rPr>
              <a:t>di un disturbo da sintomi somatici e disturbi correlati, che causano disagio clinicamente significativo o compromissione del funzionamento in ambito sociale, lavorativo o in altre aree importanti, </a:t>
            </a:r>
            <a:r>
              <a:rPr lang="it-IT" sz="2600" b="1" dirty="0">
                <a:latin typeface="+mj-lt"/>
              </a:rPr>
              <a:t>predominano nel quadro clinico ma non soddisfano pienamente i criteri </a:t>
            </a:r>
            <a:r>
              <a:rPr lang="it-IT" sz="2600" dirty="0">
                <a:latin typeface="+mj-lt"/>
              </a:rPr>
              <a:t>per uno qualsiasi dei disturbi di questa classe diagnostica.</a:t>
            </a:r>
          </a:p>
          <a:p>
            <a:endParaRPr lang="it-IT" dirty="0"/>
          </a:p>
        </p:txBody>
      </p:sp>
      <p:sp>
        <p:nvSpPr>
          <p:cNvPr id="3" name="Titolo 2"/>
          <p:cNvSpPr>
            <a:spLocks noGrp="1"/>
          </p:cNvSpPr>
          <p:nvPr>
            <p:ph type="title"/>
          </p:nvPr>
        </p:nvSpPr>
        <p:spPr/>
        <p:txBody>
          <a:bodyPr/>
          <a:lstStyle/>
          <a:p>
            <a:endParaRPr lang="it-IT" dirty="0"/>
          </a:p>
        </p:txBody>
      </p:sp>
    </p:spTree>
    <p:extLst>
      <p:ext uri="{BB962C8B-B14F-4D97-AF65-F5344CB8AC3E}">
        <p14:creationId xmlns:p14="http://schemas.microsoft.com/office/powerpoint/2010/main" val="3397014816"/>
      </p:ext>
    </p:extLst>
  </p:cSld>
  <p:clrMapOvr>
    <a:masterClrMapping/>
  </p:clrMapOvr>
</p:sld>
</file>

<file path=ppt/slides/slide17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buFont typeface="Arial" pitchFamily="34" charset="0"/>
              <a:buChar char="•"/>
            </a:pPr>
            <a:r>
              <a:rPr lang="it-IT" sz="2350" b="1" dirty="0">
                <a:latin typeface="+mj-lt"/>
              </a:rPr>
              <a:t> Esempi</a:t>
            </a:r>
            <a:r>
              <a:rPr lang="it-IT" sz="2350" dirty="0">
                <a:latin typeface="+mj-lt"/>
              </a:rPr>
              <a:t> di manifestazioni che possono essere specificate utilizzando la dicitura "con altra specificazione" sono le seguenti:</a:t>
            </a:r>
          </a:p>
          <a:p>
            <a:r>
              <a:rPr lang="it-IT" sz="2350" dirty="0">
                <a:latin typeface="+mj-lt"/>
              </a:rPr>
              <a:t>1. </a:t>
            </a:r>
            <a:r>
              <a:rPr lang="it-IT" sz="2350" b="1" dirty="0">
                <a:latin typeface="+mj-lt"/>
              </a:rPr>
              <a:t>Disturbo da sintomi somatici breve</a:t>
            </a:r>
            <a:r>
              <a:rPr lang="it-IT" sz="2350" dirty="0">
                <a:latin typeface="+mj-lt"/>
              </a:rPr>
              <a:t>: La durata dei sintomi è inferiore a 6 mesi.</a:t>
            </a:r>
          </a:p>
          <a:p>
            <a:r>
              <a:rPr lang="it-IT" sz="2350" dirty="0">
                <a:latin typeface="+mj-lt"/>
              </a:rPr>
              <a:t>2. </a:t>
            </a:r>
            <a:r>
              <a:rPr lang="it-IT" sz="2350" b="1" dirty="0">
                <a:latin typeface="+mj-lt"/>
              </a:rPr>
              <a:t>Disturbo da ansia di malattia breve</a:t>
            </a:r>
            <a:r>
              <a:rPr lang="it-IT" sz="2350" dirty="0">
                <a:latin typeface="+mj-lt"/>
              </a:rPr>
              <a:t>: La durata dei sintomi è inferiore a 6 mesi.</a:t>
            </a:r>
          </a:p>
          <a:p>
            <a:r>
              <a:rPr lang="it-IT" sz="2350" dirty="0">
                <a:latin typeface="+mj-lt"/>
              </a:rPr>
              <a:t>3. </a:t>
            </a:r>
            <a:r>
              <a:rPr lang="it-IT" sz="2350" b="1" dirty="0">
                <a:latin typeface="+mj-lt"/>
              </a:rPr>
              <a:t>Disturbo da ansia di malattia senza eccessivi comportamenti di malattia</a:t>
            </a:r>
            <a:r>
              <a:rPr lang="it-IT" sz="2350" dirty="0">
                <a:latin typeface="+mj-lt"/>
              </a:rPr>
              <a:t>: Non viene soddisfatto il Criterio D per il disturbo da ansia di malattia.</a:t>
            </a:r>
          </a:p>
          <a:p>
            <a:r>
              <a:rPr lang="it-IT" sz="2350" dirty="0">
                <a:latin typeface="+mj-lt"/>
              </a:rPr>
              <a:t>4. </a:t>
            </a:r>
            <a:r>
              <a:rPr lang="it-IT" sz="2350" b="1" dirty="0" err="1">
                <a:latin typeface="+mj-lt"/>
              </a:rPr>
              <a:t>Pseudociesi</a:t>
            </a:r>
            <a:r>
              <a:rPr lang="it-IT" sz="2350" dirty="0">
                <a:latin typeface="+mj-lt"/>
              </a:rPr>
              <a:t>: Un’erronea convinzione di essere incinta, associata a segni obiettivi e sintomi riferiti di gravidanza.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20400671"/>
      </p:ext>
    </p:extLst>
  </p:cSld>
  <p:clrMapOvr>
    <a:masterClrMapping/>
  </p:clrMapOvr>
</p:sld>
</file>

<file path=ppt/slides/slide17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1785927"/>
            <a:ext cx="7772400" cy="18145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sz="4600" dirty="0"/>
              <a:t>ALTRI DISTURBI DA SINTOMI SOMATICI  </a:t>
            </a:r>
            <a:endParaRPr sz="4600" dirty="0"/>
          </a:p>
        </p:txBody>
      </p:sp>
      <p:sp>
        <p:nvSpPr>
          <p:cNvPr id="8" name="Sottotitolo 7"/>
          <p:cNvSpPr>
            <a:spLocks noGrp="1"/>
          </p:cNvSpPr>
          <p:nvPr>
            <p:ph type="subTitle" idx="1"/>
          </p:nvPr>
        </p:nvSpPr>
        <p:spPr/>
        <p:txBody>
          <a:bodyPr/>
          <a:lstStyle/>
          <a:p>
            <a:pPr eaLnBrk="1" hangingPunct="1">
              <a:defRPr/>
            </a:pPr>
            <a:r>
              <a:rPr lang="it-IT" dirty="0"/>
              <a:t>LEZIONE 69 -4</a:t>
            </a:r>
          </a:p>
        </p:txBody>
      </p:sp>
    </p:spTree>
    <p:extLst>
      <p:ext uri="{BB962C8B-B14F-4D97-AF65-F5344CB8AC3E}">
        <p14:creationId xmlns:p14="http://schemas.microsoft.com/office/powerpoint/2010/main" val="2244949272"/>
      </p:ext>
    </p:extLst>
  </p:cSld>
  <p:clrMapOvr>
    <a:masterClrMapping/>
  </p:clrMapOvr>
</p:sld>
</file>

<file path=ppt/slides/slide17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400" dirty="0">
                <a:latin typeface="+mj-lt"/>
              </a:rPr>
              <a:t> </a:t>
            </a:r>
            <a:r>
              <a:rPr lang="it-IT" sz="2800" dirty="0">
                <a:latin typeface="+mj-lt"/>
              </a:rPr>
              <a:t>Questa categoria si applica alle manifestazioni in cui i </a:t>
            </a:r>
            <a:r>
              <a:rPr lang="it-IT" sz="2800" b="1" dirty="0">
                <a:latin typeface="+mj-lt"/>
              </a:rPr>
              <a:t>sintomi caratteristici </a:t>
            </a:r>
            <a:r>
              <a:rPr lang="it-IT" sz="2800" dirty="0">
                <a:latin typeface="+mj-lt"/>
              </a:rPr>
              <a:t>di un disturbo da sintomi somatici e disturbi correlati, che causano disagio clinicamente significativo o compromissione del funzionamento in ambito sociale, lavorativo o in altre aree importanti, </a:t>
            </a:r>
            <a:r>
              <a:rPr lang="it-IT" sz="2800" b="1" dirty="0">
                <a:latin typeface="+mj-lt"/>
              </a:rPr>
              <a:t>predominano nel quadro clinico ma non soddisfano pienamente i criteri </a:t>
            </a:r>
            <a:r>
              <a:rPr lang="it-IT" sz="2800" dirty="0">
                <a:latin typeface="+mj-lt"/>
              </a:rPr>
              <a:t>per uno qualsiasi dei disturbi di questa classe diagnostica.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36435854"/>
      </p:ext>
    </p:extLst>
  </p:cSld>
  <p:clrMapOvr>
    <a:masterClrMapping/>
  </p:clrMapOvr>
</p:sld>
</file>

<file path=ppt/slides/slide17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La categoria disturbo da sintomi somatici e disturbi correlati senza specificazione non dovrebbe essere usata, a meno che non ci siano situazioni decisamente insolite in cui le informazioni sono insufficienti per porre una diagnosi più specifica.</a:t>
            </a:r>
          </a:p>
          <a:p>
            <a:r>
              <a:rPr lang="it-IT" sz="28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66733975"/>
      </p:ext>
    </p:extLst>
  </p:cSld>
  <p:clrMapOvr>
    <a:masterClrMapping/>
  </p:clrMapOvr>
</p:sld>
</file>

<file path=ppt/slides/slide17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DEMENZE E DISTURBI NEUROCOGNITIVI</a:t>
            </a:r>
            <a:endParaRPr dirty="0"/>
          </a:p>
        </p:txBody>
      </p:sp>
      <p:sp>
        <p:nvSpPr>
          <p:cNvPr id="8" name="Sottotitolo 7"/>
          <p:cNvSpPr>
            <a:spLocks noGrp="1"/>
          </p:cNvSpPr>
          <p:nvPr>
            <p:ph type="subTitle" idx="1"/>
          </p:nvPr>
        </p:nvSpPr>
        <p:spPr/>
        <p:txBody>
          <a:bodyPr/>
          <a:lstStyle/>
          <a:p>
            <a:pPr eaLnBrk="1" hangingPunct="1">
              <a:defRPr/>
            </a:pPr>
            <a:r>
              <a:rPr lang="it-IT" dirty="0"/>
              <a:t>Lezione 70 - 1</a:t>
            </a:r>
          </a:p>
        </p:txBody>
      </p:sp>
    </p:spTree>
    <p:extLst>
      <p:ext uri="{BB962C8B-B14F-4D97-AF65-F5344CB8AC3E}">
        <p14:creationId xmlns:p14="http://schemas.microsoft.com/office/powerpoint/2010/main" val="3680418729"/>
      </p:ext>
    </p:extLst>
  </p:cSld>
  <p:clrMapOvr>
    <a:masterClrMapping/>
  </p:clrMapOvr>
</p:sld>
</file>

<file path=ppt/slides/slide17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Questo capitolo contiene la descrizione del  Delirium, della Demenza, dei Disturbi Amnestici e di  altri Disturbi Cognitivi.</a:t>
            </a:r>
          </a:p>
          <a:p>
            <a:r>
              <a:rPr lang="it-IT" sz="2800" dirty="0"/>
              <a:t>Si tratta di una sezione del DSM5 molto ampia contenente molti aspetti inerenti la neurologia e complessi aspetti medici. Le patologie descritte hanno molti sottotipi e complessi sistemi di classificazione ed alcune patologie sono di recente definizione</a:t>
            </a:r>
            <a:r>
              <a:rPr lang="it-IT" dirty="0"/>
              <a:t>.</a:t>
            </a:r>
          </a:p>
        </p:txBody>
      </p:sp>
      <p:sp>
        <p:nvSpPr>
          <p:cNvPr id="3" name="Titolo 2"/>
          <p:cNvSpPr>
            <a:spLocks noGrp="1"/>
          </p:cNvSpPr>
          <p:nvPr>
            <p:ph type="title"/>
          </p:nvPr>
        </p:nvSpPr>
        <p:spPr/>
        <p:txBody>
          <a:bodyPr/>
          <a:lstStyle/>
          <a:p>
            <a:r>
              <a:rPr lang="it-IT" dirty="0"/>
              <a:t>DISTURBI NEUROCOGNITIVI</a:t>
            </a:r>
          </a:p>
        </p:txBody>
      </p:sp>
    </p:spTree>
    <p:extLst>
      <p:ext uri="{BB962C8B-B14F-4D97-AF65-F5344CB8AC3E}">
        <p14:creationId xmlns:p14="http://schemas.microsoft.com/office/powerpoint/2010/main" val="3569162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pPr>
              <a:lnSpc>
                <a:spcPct val="150000"/>
              </a:lnSpc>
              <a:spcBef>
                <a:spcPts val="135"/>
              </a:spcBef>
              <a:spcAft>
                <a:spcPts val="0"/>
              </a:spcAft>
            </a:pPr>
            <a:r>
              <a:rPr lang="it-IT" sz="2000" dirty="0">
                <a:ea typeface="Tahoma" pitchFamily="34" charset="0"/>
              </a:rPr>
              <a:t>I Disturbi dello spettro autistico (in precedenza definiti Disturbi Pervasivi dello Sviluppo) sono caratterizzati da compromissione grave e generalizzata in diverse aree dello sviluppo: </a:t>
            </a:r>
          </a:p>
          <a:p>
            <a:pPr>
              <a:lnSpc>
                <a:spcPct val="150000"/>
              </a:lnSpc>
              <a:spcBef>
                <a:spcPts val="135"/>
              </a:spcBef>
              <a:spcAft>
                <a:spcPts val="0"/>
              </a:spcAft>
            </a:pPr>
            <a:r>
              <a:rPr lang="it-IT" sz="2000" dirty="0">
                <a:ea typeface="Tahoma" pitchFamily="34" charset="0"/>
              </a:rPr>
              <a:t>capacità di interazione sociale reciproca, </a:t>
            </a:r>
          </a:p>
          <a:p>
            <a:pPr>
              <a:lnSpc>
                <a:spcPct val="150000"/>
              </a:lnSpc>
              <a:spcBef>
                <a:spcPts val="135"/>
              </a:spcBef>
              <a:spcAft>
                <a:spcPts val="0"/>
              </a:spcAft>
            </a:pPr>
            <a:r>
              <a:rPr lang="it-IT" sz="2000" dirty="0">
                <a:ea typeface="Tahoma" pitchFamily="34" charset="0"/>
              </a:rPr>
              <a:t>capacità di comunicazione, o </a:t>
            </a:r>
          </a:p>
          <a:p>
            <a:pPr>
              <a:lnSpc>
                <a:spcPct val="150000"/>
              </a:lnSpc>
              <a:spcBef>
                <a:spcPts val="135"/>
              </a:spcBef>
              <a:spcAft>
                <a:spcPts val="0"/>
              </a:spcAft>
            </a:pPr>
            <a:r>
              <a:rPr lang="it-IT" sz="2000" dirty="0">
                <a:ea typeface="Tahoma" pitchFamily="34" charset="0"/>
              </a:rPr>
              <a:t>presenza di comportamenti, interessi, e attività stereotipate. </a:t>
            </a:r>
          </a:p>
          <a:p>
            <a:pPr>
              <a:lnSpc>
                <a:spcPct val="150000"/>
              </a:lnSpc>
              <a:spcBef>
                <a:spcPts val="135"/>
              </a:spcBef>
              <a:spcAft>
                <a:spcPts val="0"/>
              </a:spcAft>
            </a:pPr>
            <a:r>
              <a:rPr lang="it-IT" sz="2000" dirty="0">
                <a:ea typeface="Tahoma" pitchFamily="34" charset="0"/>
              </a:rPr>
              <a:t>Le compromissioni qualitative che definiscono queste condizioni sono nettamente anomale rispetto al livello di sviluppo o all’età mentale del soggetto.). </a:t>
            </a:r>
          </a:p>
          <a:p>
            <a:pPr>
              <a:lnSpc>
                <a:spcPct val="150000"/>
              </a:lnSpc>
              <a:spcBef>
                <a:spcPts val="135"/>
              </a:spcBef>
              <a:spcAft>
                <a:spcPts val="0"/>
              </a:spcAft>
            </a:pPr>
            <a:r>
              <a:rPr lang="it-IT" sz="2000" dirty="0">
                <a:ea typeface="Tahoma" pitchFamily="34" charset="0"/>
              </a:rPr>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46304389"/>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I </a:t>
            </a:r>
            <a:r>
              <a:rPr lang="it-IT" dirty="0"/>
              <a:t> </a:t>
            </a:r>
            <a:r>
              <a:rPr lang="en-US" dirty="0"/>
              <a:t>bambini in </a:t>
            </a:r>
            <a:r>
              <a:rPr lang="en-US" dirty="0" err="1"/>
              <a:t>età</a:t>
            </a:r>
            <a:r>
              <a:rPr lang="en-US" dirty="0"/>
              <a:t> </a:t>
            </a:r>
            <a:r>
              <a:rPr lang="en-US" dirty="0" err="1"/>
              <a:t>prescolare</a:t>
            </a:r>
            <a:r>
              <a:rPr lang="en-US" dirty="0"/>
              <a:t> </a:t>
            </a:r>
            <a:r>
              <a:rPr lang="en-US" dirty="0" err="1"/>
              <a:t>possono</a:t>
            </a:r>
            <a:r>
              <a:rPr lang="en-US" dirty="0"/>
              <a:t> </a:t>
            </a:r>
            <a:r>
              <a:rPr lang="en-US" dirty="0" err="1"/>
              <a:t>avere</a:t>
            </a:r>
            <a:r>
              <a:rPr lang="en-US" dirty="0"/>
              <a:t> </a:t>
            </a:r>
            <a:r>
              <a:rPr lang="en-US" dirty="0" err="1"/>
              <a:t>problemi</a:t>
            </a:r>
            <a:r>
              <a:rPr lang="en-US" dirty="0"/>
              <a:t> ad </a:t>
            </a:r>
            <a:r>
              <a:rPr lang="en-US" dirty="0" err="1"/>
              <a:t>imparare</a:t>
            </a:r>
            <a:r>
              <a:rPr lang="en-US" dirty="0"/>
              <a:t> rime e </a:t>
            </a:r>
            <a:r>
              <a:rPr lang="en-US" dirty="0" err="1"/>
              <a:t>filastrocche</a:t>
            </a:r>
            <a:r>
              <a:rPr lang="en-US" dirty="0"/>
              <a:t>. </a:t>
            </a:r>
            <a:r>
              <a:rPr lang="en-US" dirty="0" err="1"/>
              <a:t>Pronunciano</a:t>
            </a:r>
            <a:r>
              <a:rPr lang="en-US" dirty="0"/>
              <a:t> male </a:t>
            </a:r>
            <a:r>
              <a:rPr lang="en-US" dirty="0" err="1"/>
              <a:t>alcune</a:t>
            </a:r>
            <a:r>
              <a:rPr lang="en-US" dirty="0"/>
              <a:t> parole, non </a:t>
            </a:r>
            <a:r>
              <a:rPr lang="en-US" dirty="0" err="1"/>
              <a:t>ricordano</a:t>
            </a:r>
            <a:r>
              <a:rPr lang="en-US" dirty="0"/>
              <a:t> I </a:t>
            </a:r>
            <a:r>
              <a:rPr lang="en-US" dirty="0" err="1"/>
              <a:t>nomi</a:t>
            </a:r>
            <a:r>
              <a:rPr lang="en-US" dirty="0"/>
              <a:t> </a:t>
            </a:r>
            <a:r>
              <a:rPr lang="en-US" dirty="0" err="1"/>
              <a:t>delle</a:t>
            </a:r>
            <a:r>
              <a:rPr lang="en-US" dirty="0"/>
              <a:t> </a:t>
            </a:r>
            <a:r>
              <a:rPr lang="en-US" dirty="0" err="1"/>
              <a:t>lettere</a:t>
            </a:r>
            <a:r>
              <a:rPr lang="en-US" dirty="0"/>
              <a:t> o I </a:t>
            </a:r>
            <a:r>
              <a:rPr lang="en-US" dirty="0" err="1"/>
              <a:t>nomi</a:t>
            </a:r>
            <a:r>
              <a:rPr lang="en-US" dirty="0"/>
              <a:t> </a:t>
            </a:r>
            <a:r>
              <a:rPr lang="en-US" dirty="0" err="1"/>
              <a:t>dei</a:t>
            </a:r>
            <a:r>
              <a:rPr lang="en-US" dirty="0"/>
              <a:t> </a:t>
            </a:r>
            <a:r>
              <a:rPr lang="en-US" dirty="0" err="1"/>
              <a:t>mesi</a:t>
            </a:r>
            <a:r>
              <a:rPr lang="en-US" dirty="0"/>
              <a:t>.</a:t>
            </a:r>
          </a:p>
          <a:p>
            <a:r>
              <a:rPr lang="en-US" dirty="0"/>
              <a:t>In </a:t>
            </a:r>
            <a:r>
              <a:rPr lang="en-US" dirty="0" err="1"/>
              <a:t>scuola</a:t>
            </a:r>
            <a:r>
              <a:rPr lang="en-US" dirty="0"/>
              <a:t> </a:t>
            </a:r>
            <a:r>
              <a:rPr lang="en-US" dirty="0" err="1"/>
              <a:t>della</a:t>
            </a:r>
            <a:r>
              <a:rPr lang="en-US" dirty="0"/>
              <a:t> </a:t>
            </a:r>
            <a:r>
              <a:rPr lang="en-US" dirty="0" err="1"/>
              <a:t>infanzia</a:t>
            </a:r>
            <a:r>
              <a:rPr lang="en-US" dirty="0"/>
              <a:t> non </a:t>
            </a:r>
            <a:r>
              <a:rPr lang="en-US" dirty="0" err="1"/>
              <a:t>sono</a:t>
            </a:r>
            <a:r>
              <a:rPr lang="en-US" dirty="0"/>
              <a:t> in </a:t>
            </a:r>
            <a:r>
              <a:rPr lang="en-US" dirty="0" err="1"/>
              <a:t>grado</a:t>
            </a:r>
            <a:r>
              <a:rPr lang="en-US" dirty="0"/>
              <a:t> di </a:t>
            </a:r>
            <a:r>
              <a:rPr lang="en-US" dirty="0" err="1"/>
              <a:t>imparare</a:t>
            </a:r>
            <a:r>
              <a:rPr lang="en-US" dirty="0"/>
              <a:t> a </a:t>
            </a:r>
            <a:r>
              <a:rPr lang="en-US" dirty="0" err="1"/>
              <a:t>riconoscere</a:t>
            </a:r>
            <a:r>
              <a:rPr lang="en-US" dirty="0"/>
              <a:t> le </a:t>
            </a:r>
            <a:r>
              <a:rPr lang="en-US" dirty="0" err="1"/>
              <a:t>lettere</a:t>
            </a:r>
            <a:r>
              <a:rPr lang="en-US" dirty="0"/>
              <a:t> e non </a:t>
            </a:r>
            <a:r>
              <a:rPr lang="en-US" dirty="0" err="1"/>
              <a:t>riescono</a:t>
            </a:r>
            <a:r>
              <a:rPr lang="en-US" dirty="0"/>
              <a:t> a </a:t>
            </a:r>
            <a:r>
              <a:rPr lang="en-US" dirty="0" err="1"/>
              <a:t>scrivere</a:t>
            </a:r>
            <a:r>
              <a:rPr lang="en-US" dirty="0"/>
              <a:t> </a:t>
            </a:r>
            <a:r>
              <a:rPr lang="en-US" dirty="0" err="1"/>
              <a:t>il</a:t>
            </a:r>
            <a:r>
              <a:rPr lang="en-US" dirty="0"/>
              <a:t> </a:t>
            </a:r>
            <a:r>
              <a:rPr lang="en-US" dirty="0" err="1"/>
              <a:t>proprio</a:t>
            </a:r>
            <a:r>
              <a:rPr lang="en-US" dirty="0"/>
              <a:t> </a:t>
            </a:r>
            <a:r>
              <a:rPr lang="en-US" dirty="0" err="1"/>
              <a:t>nome</a:t>
            </a:r>
            <a:r>
              <a:rPr lang="en-US" dirty="0"/>
              <a:t>.</a:t>
            </a:r>
          </a:p>
        </p:txBody>
      </p:sp>
    </p:spTree>
    <p:extLst>
      <p:ext uri="{BB962C8B-B14F-4D97-AF65-F5344CB8AC3E}">
        <p14:creationId xmlns:p14="http://schemas.microsoft.com/office/powerpoint/2010/main" val="4041106948"/>
      </p:ext>
    </p:extLst>
  </p:cSld>
  <p:clrMapOvr>
    <a:masterClrMapping/>
  </p:clrMapOvr>
</p:sld>
</file>

<file path=ppt/slides/slide18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Per l’uso dello psicologo clinico non specialista in questo ambito tutte queste nozioni devono essere semplificate e chiarite. Come sempre rinvio comunque allo studio nel DSM 5 per i necessari approfondimenti.</a:t>
            </a:r>
          </a:p>
          <a:p>
            <a:r>
              <a:rPr lang="it-IT" sz="2400" dirty="0"/>
              <a:t>I deficit cognitivi sono presenti in quasi tutti, i disturbi mentali (per es., schizofrenia, disturbi bipolari). </a:t>
            </a:r>
          </a:p>
          <a:p>
            <a:r>
              <a:rPr lang="it-IT" sz="2400" dirty="0"/>
              <a:t>I disturbi neurocognitivi non si manifestano alla nascita, altrimenti sono opportune altre diagnosi (es disabilità intellettiva, autismo). I disturbi neurocognitivi costituiscono in declino rispetto ad  un livello di funzionamento precedentemente raggiunto.</a:t>
            </a:r>
          </a:p>
          <a:p>
            <a:endParaRPr lang="it-IT" sz="2400" dirty="0"/>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09811802"/>
      </p:ext>
    </p:extLst>
  </p:cSld>
  <p:clrMapOvr>
    <a:masterClrMapping/>
  </p:clrMapOvr>
</p:sld>
</file>

<file path=ppt/slides/slide18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Nei disturbi neurocognitivi è in genere possibile determinare una causa organica. In molti casi sono disponibili dei test o delle indagini utili per giungere a diagnosi </a:t>
            </a:r>
          </a:p>
          <a:p>
            <a:r>
              <a:rPr lang="it-IT" sz="2800" dirty="0"/>
              <a:t>Lo psicologo clinico viene coinvolto nella valutazione del caso a fianco del neurologo e spesso anche del geriatra, del radiologo e dell’internista.</a:t>
            </a:r>
          </a:p>
          <a:p>
            <a:r>
              <a:rPr lang="it-IT" sz="2800" dirty="0"/>
              <a:t>  </a:t>
            </a:r>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78785063"/>
      </p:ext>
    </p:extLst>
  </p:cSld>
  <p:clrMapOvr>
    <a:masterClrMapping/>
  </p:clrMapOvr>
</p:sld>
</file>

<file path=ppt/slides/slide18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Per quanto il termine disturbo neurocognitivo inglobi anche i molti disturbi raggruppati sotto il termine demenza, vi è una ampia e consolidata abitudine ad usare il termine demenza per riferirsi alle condizioni di decadimento cognitivo negli anziani mentre il termine disturbo neurocognitivo sembra del tutto appropriato a definire il decadimento mentale che si sviluppa in un giovane dopo un trauma, una meningite, una infezione da HIV (AIDS).</a:t>
            </a:r>
          </a:p>
          <a:p>
            <a:r>
              <a:rPr lang="it-IT" sz="2400" dirty="0"/>
              <a:t>In altre parole il concetto di disturbo neurocognitivo è più ampio di quello di demenza.</a:t>
            </a:r>
          </a:p>
          <a:p>
            <a:r>
              <a:rPr lang="it-IT" sz="2400" dirty="0"/>
              <a:t> </a:t>
            </a:r>
          </a:p>
          <a:p>
            <a:r>
              <a:rPr lang="it-IT" sz="24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75646026"/>
      </p:ext>
    </p:extLst>
  </p:cSld>
  <p:clrMapOvr>
    <a:masterClrMapping/>
  </p:clrMapOvr>
</p:sld>
</file>

<file path=ppt/slides/slide18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dirty="0"/>
              <a:t>DEMENZE E DISTURBI NEUROCOGNITIVI</a:t>
            </a:r>
            <a:br>
              <a:rPr lang="it-IT" dirty="0"/>
            </a:br>
            <a:r>
              <a:rPr lang="it-IT" dirty="0"/>
              <a:t>valutazione</a:t>
            </a:r>
            <a:endParaRPr dirty="0"/>
          </a:p>
        </p:txBody>
      </p:sp>
      <p:sp>
        <p:nvSpPr>
          <p:cNvPr id="8" name="Sottotitolo 7"/>
          <p:cNvSpPr>
            <a:spLocks noGrp="1"/>
          </p:cNvSpPr>
          <p:nvPr>
            <p:ph type="subTitle" idx="1"/>
          </p:nvPr>
        </p:nvSpPr>
        <p:spPr/>
        <p:txBody>
          <a:bodyPr/>
          <a:lstStyle/>
          <a:p>
            <a:pPr eaLnBrk="1" hangingPunct="1">
              <a:defRPr/>
            </a:pPr>
            <a:r>
              <a:rPr lang="it-IT" dirty="0"/>
              <a:t>Lezione 70 - 2</a:t>
            </a:r>
          </a:p>
        </p:txBody>
      </p:sp>
    </p:spTree>
    <p:extLst>
      <p:ext uri="{BB962C8B-B14F-4D97-AF65-F5344CB8AC3E}">
        <p14:creationId xmlns:p14="http://schemas.microsoft.com/office/powerpoint/2010/main" val="2260527657"/>
      </p:ext>
    </p:extLst>
  </p:cSld>
  <p:clrMapOvr>
    <a:masterClrMapping/>
  </p:clrMapOvr>
</p:sld>
</file>

<file path=ppt/slides/slide18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39552" y="2132856"/>
            <a:ext cx="8229600" cy="4268799"/>
          </a:xfrm>
        </p:spPr>
        <p:txBody>
          <a:bodyPr/>
          <a:lstStyle/>
          <a:p>
            <a:r>
              <a:rPr lang="it-IT" sz="2000" dirty="0"/>
              <a:t>Anche se nella maggioranza dei casi le demenze hanno cause organiche, sono curabili ma difficilmente guaribili (alcune lo sono), lo psicologo ha un notevole ruolo nella assistenza al paziente con disturbo neurocognitivo.</a:t>
            </a:r>
          </a:p>
          <a:p>
            <a:r>
              <a:rPr lang="it-IT" sz="2000" dirty="0"/>
              <a:t>Parte della assistenza sarà indirizzata al sostegno dei caregivers, ovvero di chi si prende cura del paziente.</a:t>
            </a:r>
          </a:p>
          <a:p>
            <a:r>
              <a:rPr lang="it-IT" sz="2000" dirty="0"/>
              <a:t>Anche la assistenza diretta al malato ha notevoli spazi di utilità.</a:t>
            </a:r>
          </a:p>
          <a:p>
            <a:r>
              <a:rPr lang="it-IT" sz="2000" dirty="0"/>
              <a:t>Lo psicologo viene chiamato in causa direttamente in fase diagnostica. In un caso di disturbo neurocognitivo si studiano aspetti quali  la attenzione generale e selettiva e la distraibilità del paziente. Ma non solo:</a:t>
            </a:r>
          </a:p>
        </p:txBody>
      </p:sp>
      <p:sp>
        <p:nvSpPr>
          <p:cNvPr id="3" name="Titolo 2"/>
          <p:cNvSpPr>
            <a:spLocks noGrp="1"/>
          </p:cNvSpPr>
          <p:nvPr>
            <p:ph type="title"/>
          </p:nvPr>
        </p:nvSpPr>
        <p:spPr>
          <a:xfrm>
            <a:off x="457200" y="1285860"/>
            <a:ext cx="8258204" cy="630972"/>
          </a:xfrm>
        </p:spPr>
        <p:txBody>
          <a:bodyPr/>
          <a:lstStyle/>
          <a:p>
            <a:r>
              <a:rPr lang="it-IT" dirty="0"/>
              <a:t>Alcuni criteri psicologici di valutazione dei disturbi neurocognitivi</a:t>
            </a:r>
          </a:p>
        </p:txBody>
      </p:sp>
    </p:spTree>
    <p:extLst>
      <p:ext uri="{BB962C8B-B14F-4D97-AF65-F5344CB8AC3E}">
        <p14:creationId xmlns:p14="http://schemas.microsoft.com/office/powerpoint/2010/main" val="2101789601"/>
      </p:ext>
    </p:extLst>
  </p:cSld>
  <p:clrMapOvr>
    <a:masterClrMapping/>
  </p:clrMapOvr>
</p:sld>
</file>

<file path=ppt/slides/slide18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Si valuta la capacità di ricordare informazioni nuove.</a:t>
            </a:r>
          </a:p>
          <a:p>
            <a:r>
              <a:rPr lang="it-IT" sz="2400" dirty="0"/>
              <a:t>La capacità di svolgere compiti mentali (es calcoli) in tempi normali</a:t>
            </a:r>
          </a:p>
          <a:p>
            <a:r>
              <a:rPr lang="it-IT" sz="2400" dirty="0"/>
              <a:t>La capacità si svolgere contemporaneamente diversi compiti 	 </a:t>
            </a:r>
          </a:p>
          <a:p>
            <a:r>
              <a:rPr lang="it-IT" sz="2400" dirty="0"/>
              <a:t>La capacità di risolvere problemi e di orientarsi </a:t>
            </a:r>
          </a:p>
          <a:p>
            <a:r>
              <a:rPr lang="it-IT" sz="2400" dirty="0"/>
              <a:t>La capacità di svolgere scelte e di prendere decisioni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62376163"/>
      </p:ext>
    </p:extLst>
  </p:cSld>
  <p:clrMapOvr>
    <a:masterClrMapping/>
  </p:clrMapOvr>
</p:sld>
</file>

<file path=ppt/slides/slide18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La flessibilità cognitiva in compiti che richiedono adattamento</a:t>
            </a:r>
          </a:p>
          <a:p>
            <a:r>
              <a:rPr lang="it-IT" sz="2000" dirty="0"/>
              <a:t>Apprendimento e memoria nelle sue diverse espressioni (memoria immediata, libera e rievocazione, memoria di riconoscimento, memoria semantica; autobiografica,</a:t>
            </a:r>
          </a:p>
          <a:p>
            <a:r>
              <a:rPr lang="it-IT" sz="2000" dirty="0"/>
              <a:t>Linguaggio (linguaggio espressivo, fluenza, grammatica e sintassi e il linguaggio ricettivo. </a:t>
            </a:r>
          </a:p>
          <a:p>
            <a:r>
              <a:rPr lang="it-IT" sz="2000" dirty="0"/>
              <a:t>Capacità percettivo-motoria  </a:t>
            </a:r>
          </a:p>
          <a:p>
            <a:r>
              <a:rPr lang="it-IT" sz="2000" dirty="0"/>
              <a:t>Funzioni prassiche:   </a:t>
            </a:r>
          </a:p>
          <a:p>
            <a:r>
              <a:rPr lang="it-IT" sz="2000" dirty="0"/>
              <a:t>Funzioni </a:t>
            </a:r>
            <a:r>
              <a:rPr lang="it-IT" sz="2000" dirty="0" err="1"/>
              <a:t>gnosiche</a:t>
            </a:r>
            <a:r>
              <a:rPr lang="it-IT" sz="2000" dirty="0"/>
              <a:t>: come il riconoscimento di volti e colori.</a:t>
            </a:r>
          </a:p>
          <a:p>
            <a:r>
              <a:rPr lang="it-IT" sz="2000" dirty="0"/>
              <a:t>Cognizione sociale riconoscimento delle emozioni, teoria della mente.</a:t>
            </a:r>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54318933"/>
      </p:ext>
    </p:extLst>
  </p:cSld>
  <p:clrMapOvr>
    <a:masterClrMapping/>
  </p:clrMapOvr>
</p:sld>
</file>

<file path=ppt/slides/slide18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Sono disponibili importanti batterie di test neurocognitivi e, con la aumentare della aspettative di vita, lo studio di queste forme patologiche sta acquistando una importanza sempre maggiore.</a:t>
            </a:r>
          </a:p>
          <a:p>
            <a:r>
              <a:rPr lang="it-IT" sz="2800" dirty="0"/>
              <a:t>La diagnostica neuropsicologica sempre più spesso si associa a valutazioni di tipo genetico (es morbo di </a:t>
            </a:r>
            <a:r>
              <a:rPr lang="it-IT" sz="2800" dirty="0" err="1"/>
              <a:t>Huntinghton</a:t>
            </a:r>
            <a:r>
              <a:rPr lang="it-IT" sz="2800" dirty="0"/>
              <a:t>), valutazioni per immagini (RMN, PET, SPECT), e valutazioni </a:t>
            </a:r>
            <a:r>
              <a:rPr lang="it-IT" sz="2800" dirty="0" err="1"/>
              <a:t>serologiche</a:t>
            </a:r>
            <a:r>
              <a:rPr lang="it-IT" sz="2800" dirty="0"/>
              <a:t> (es AIDS, ipotiroidismo)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93791293"/>
      </p:ext>
    </p:extLst>
  </p:cSld>
  <p:clrMapOvr>
    <a:masterClrMapping/>
  </p:clrMapOvr>
</p:sld>
</file>

<file path=ppt/slides/slide18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Anche le </a:t>
            </a:r>
            <a:r>
              <a:rPr lang="it-IT" sz="2800" dirty="0" err="1"/>
              <a:t>equipes</a:t>
            </a:r>
            <a:r>
              <a:rPr lang="it-IT" sz="2800" dirty="0"/>
              <a:t> che si occupano di questi pazienti sono </a:t>
            </a:r>
            <a:r>
              <a:rPr lang="it-IT" sz="2800" dirty="0" err="1"/>
              <a:t>necessarimente</a:t>
            </a:r>
            <a:r>
              <a:rPr lang="it-IT" sz="2800" dirty="0"/>
              <a:t> interdisciplinari e coinvolgono neurologi, geriatri, assistenti sociali, tecnici della riabilitazione oltre che educatori professionali e psicologi.</a:t>
            </a:r>
          </a:p>
          <a:p>
            <a:r>
              <a:rPr lang="it-IT" sz="2800" dirty="0"/>
              <a:t>Lo psicologo che si avvicini a questo importante settore dovrà quindi imparare a lavorare in equipe ed essere curioso, aperto e desideroso di aggiornarsi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63986393"/>
      </p:ext>
    </p:extLst>
  </p:cSld>
  <p:clrMapOvr>
    <a:masterClrMapping/>
  </p:clrMapOvr>
</p:sld>
</file>

<file path=ppt/slides/slide18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DELIRIUM </a:t>
            </a:r>
            <a:endParaRPr dirty="0"/>
          </a:p>
        </p:txBody>
      </p:sp>
      <p:sp>
        <p:nvSpPr>
          <p:cNvPr id="8" name="Sottotitolo 7"/>
          <p:cNvSpPr>
            <a:spLocks noGrp="1"/>
          </p:cNvSpPr>
          <p:nvPr>
            <p:ph type="subTitle" idx="1"/>
          </p:nvPr>
        </p:nvSpPr>
        <p:spPr/>
        <p:txBody>
          <a:bodyPr/>
          <a:lstStyle/>
          <a:p>
            <a:pPr eaLnBrk="1" hangingPunct="1">
              <a:defRPr/>
            </a:pPr>
            <a:r>
              <a:rPr lang="it-IT" dirty="0"/>
              <a:t>Lezione 70 - 3</a:t>
            </a:r>
          </a:p>
        </p:txBody>
      </p:sp>
    </p:spTree>
    <p:extLst>
      <p:ext uri="{BB962C8B-B14F-4D97-AF65-F5344CB8AC3E}">
        <p14:creationId xmlns:p14="http://schemas.microsoft.com/office/powerpoint/2010/main" val="1505762518"/>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 Il DSA si manifesta pienamente nelle prime classi elementari con estreme difficoltà di lettura e di scrittura. Confondono parole dal suono simile, pronunciano male parole (es </a:t>
            </a:r>
            <a:r>
              <a:rPr lang="it-IT" dirty="0" err="1"/>
              <a:t>Gevona</a:t>
            </a:r>
            <a:r>
              <a:rPr lang="it-IT" dirty="0"/>
              <a:t> invece di Genova). Tendono ad indovinare le parole che stanno leggendo. Hanno difficoltà a mettere in sequenza numeri e quantità. Le loro difficoltà diventano praticamente invalidanti in quarta e quinta elementare. Il loro rifiuto ad impegnarsi nella lettura aggrava la situazione.</a:t>
            </a:r>
          </a:p>
          <a:p>
            <a:endParaRPr lang="it-IT" dirty="0"/>
          </a:p>
        </p:txBody>
      </p:sp>
    </p:spTree>
    <p:extLst>
      <p:ext uri="{BB962C8B-B14F-4D97-AF65-F5344CB8AC3E}">
        <p14:creationId xmlns:p14="http://schemas.microsoft.com/office/powerpoint/2010/main" val="443207526"/>
      </p:ext>
    </p:extLst>
  </p:cSld>
  <p:clrMapOvr>
    <a:masterClrMapping/>
  </p:clrMapOvr>
</p:sld>
</file>

<file path=ppt/slides/slide18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 La caratteristica essenziale del delirium è un’alterazione transitoria  dell’attenzione o della consapevolezza che è accompagnata da un cambiamento nella capacità cognitiva.  Il disturbo dell’attenzione è molto importante, il paziente non riesce a dare risposte alle domande, viene distratto da stimoli irrilevanti, non sa dove si trova ed a volte non ricorda neppure la propria identità. Il colloquio col paziente è molto difficile</a:t>
            </a:r>
          </a:p>
          <a:p>
            <a:r>
              <a:rPr lang="it-IT" sz="2400" dirty="0"/>
              <a:t>Possono comparire intense reazioni emotive con ansia e depressione</a:t>
            </a:r>
          </a:p>
          <a:p>
            <a:endParaRPr lang="it-IT" dirty="0"/>
          </a:p>
        </p:txBody>
      </p:sp>
      <p:sp>
        <p:nvSpPr>
          <p:cNvPr id="3" name="Titolo 2"/>
          <p:cNvSpPr>
            <a:spLocks noGrp="1"/>
          </p:cNvSpPr>
          <p:nvPr>
            <p:ph type="title"/>
          </p:nvPr>
        </p:nvSpPr>
        <p:spPr/>
        <p:txBody>
          <a:bodyPr/>
          <a:lstStyle/>
          <a:p>
            <a:r>
              <a:rPr lang="it-IT" dirty="0"/>
              <a:t>Delirium</a:t>
            </a:r>
          </a:p>
        </p:txBody>
      </p:sp>
    </p:spTree>
    <p:extLst>
      <p:ext uri="{BB962C8B-B14F-4D97-AF65-F5344CB8AC3E}">
        <p14:creationId xmlns:p14="http://schemas.microsoft.com/office/powerpoint/2010/main" val="223857667"/>
      </p:ext>
    </p:extLst>
  </p:cSld>
  <p:clrMapOvr>
    <a:masterClrMapping/>
  </p:clrMapOvr>
</p:sld>
</file>

<file path=ppt/slides/slide18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Il delirium è dovuto a malattie organiche o alterazioni dovute a farmaci / sostanze. Se si aggrava può sfociare nel coma si tratta pertanto di una emergenza che impone il ricovero</a:t>
            </a:r>
          </a:p>
          <a:p>
            <a:r>
              <a:rPr lang="it-IT" sz="2000" dirty="0"/>
              <a:t>In molti casi compaiono allucinazioni che possono essere visive (es la </a:t>
            </a:r>
            <a:r>
              <a:rPr lang="it-IT" sz="2000" dirty="0" err="1"/>
              <a:t>microzoopsia</a:t>
            </a:r>
            <a:r>
              <a:rPr lang="it-IT" sz="2000" dirty="0"/>
              <a:t> ovvero il vedere piccoli animali sui muri o sul letto tipica del delirium tremens da astinenza da alcol) o anche tattile (i piccoli animali vengono percepiti sulla pelle) Il paziente può presentarsi molto passivo ed inibito (ciò spesso capita negli anziani) o eccitato ed anche agitato ed iperattivo (ciò spesso capita nel caso di intossicazione o astinenza da sostanze</a:t>
            </a:r>
            <a:endParaRPr lang="it-IT" dirty="0"/>
          </a:p>
          <a:p>
            <a:r>
              <a:rPr lang="it-IT"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03609685"/>
      </p:ext>
    </p:extLst>
  </p:cSld>
  <p:clrMapOvr>
    <a:masterClrMapping/>
  </p:clrMapOvr>
</p:sld>
</file>

<file path=ppt/slides/slide18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Il paziente può dormire di giorno ed essere agitato di notte. Il disorientamento aumenta di notte quando non sono presenti stimoli. Anche la degenza in ospedale può contribuire a peggiorare il disorientamento soprattutto in pazienti anziani</a:t>
            </a:r>
          </a:p>
          <a:p>
            <a:r>
              <a:rPr lang="it-IT" sz="2800" dirty="0"/>
              <a:t>In alcuni casi le benzodiazepine somministrate di notte per favorire il sonno aumentano il disorientamento negli anziani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04060196"/>
      </p:ext>
    </p:extLst>
  </p:cSld>
  <p:clrMapOvr>
    <a:masterClrMapping/>
  </p:clrMapOvr>
</p:sld>
</file>

<file path=ppt/slides/slide18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Diagnosi differenziale</a:t>
            </a:r>
          </a:p>
          <a:p>
            <a:r>
              <a:rPr lang="it-IT" sz="2400" dirty="0"/>
              <a:t>Disturbi psicotici e disturbi bipolari e depressivi con caratteristiche psicotiche.  </a:t>
            </a:r>
          </a:p>
          <a:p>
            <a:r>
              <a:rPr lang="it-IT" sz="2400" dirty="0"/>
              <a:t>Disturbo da stress acuto.  </a:t>
            </a:r>
          </a:p>
          <a:p>
            <a:r>
              <a:rPr lang="it-IT" sz="2400" dirty="0"/>
              <a:t>Simulazione e disturbo fittizio.  </a:t>
            </a:r>
          </a:p>
          <a:p>
            <a:r>
              <a:rPr lang="it-IT" sz="2400" dirty="0"/>
              <a:t>Altri disturbi neurocognitivi, in molti casi può insorgere una condizione di delirium in un paziente che già manifesti sintomi di demenza, per tale ragione la diagnosi differenziale non è sempre facile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68285201"/>
      </p:ext>
    </p:extLst>
  </p:cSld>
  <p:clrMapOvr>
    <a:masterClrMapping/>
  </p:clrMapOvr>
</p:sld>
</file>

<file path=ppt/slides/slide18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DISTURBO NEUROCOGNITIVO MAGGIORE (DEMENZA) </a:t>
            </a:r>
            <a:endParaRPr dirty="0"/>
          </a:p>
        </p:txBody>
      </p:sp>
      <p:sp>
        <p:nvSpPr>
          <p:cNvPr id="8" name="Sottotitolo 7"/>
          <p:cNvSpPr>
            <a:spLocks noGrp="1"/>
          </p:cNvSpPr>
          <p:nvPr>
            <p:ph type="subTitle" idx="1"/>
          </p:nvPr>
        </p:nvSpPr>
        <p:spPr/>
        <p:txBody>
          <a:bodyPr/>
          <a:lstStyle/>
          <a:p>
            <a:pPr eaLnBrk="1" hangingPunct="1">
              <a:defRPr/>
            </a:pPr>
            <a:r>
              <a:rPr lang="it-IT" dirty="0"/>
              <a:t>Lezione 70 - 4</a:t>
            </a:r>
          </a:p>
        </p:txBody>
      </p:sp>
    </p:spTree>
    <p:extLst>
      <p:ext uri="{BB962C8B-B14F-4D97-AF65-F5344CB8AC3E}">
        <p14:creationId xmlns:p14="http://schemas.microsoft.com/office/powerpoint/2010/main" val="3787211706"/>
      </p:ext>
    </p:extLst>
  </p:cSld>
  <p:clrMapOvr>
    <a:masterClrMapping/>
  </p:clrMapOvr>
</p:sld>
</file>

<file path=ppt/slides/slide18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Si osserva  un significativo declino cognitivo da un precedente livello di prestazione. Questo decadimento coinvolge uno o più aspetti cognitivi. Particolarmente coinvolta la memoria di eventi recenti (ed anche attenzione complessa, funzione esecutiva, apprendimento e memoria, linguaggio, funzione percettivo-motoria o cognizione sociale) </a:t>
            </a:r>
          </a:p>
          <a:p>
            <a:r>
              <a:rPr lang="it-IT" sz="2400" dirty="0"/>
              <a:t>Questo decadimento può essere evidenziato con test. Questi deficit interferiscono notevolmente con le attività del paziente che finisce con l’aver bisogno di assistenza anche per semplici attività della vita quotidiana.</a:t>
            </a:r>
          </a:p>
          <a:p>
            <a:r>
              <a:rPr lang="it-IT" dirty="0"/>
              <a:t> </a:t>
            </a:r>
          </a:p>
        </p:txBody>
      </p:sp>
      <p:sp>
        <p:nvSpPr>
          <p:cNvPr id="3" name="Titolo 2"/>
          <p:cNvSpPr>
            <a:spLocks noGrp="1"/>
          </p:cNvSpPr>
          <p:nvPr>
            <p:ph type="title"/>
          </p:nvPr>
        </p:nvSpPr>
        <p:spPr/>
        <p:txBody>
          <a:bodyPr/>
          <a:lstStyle/>
          <a:p>
            <a:r>
              <a:rPr lang="it-IT" dirty="0"/>
              <a:t>Disturbo neurocognitivo maggiore</a:t>
            </a:r>
          </a:p>
        </p:txBody>
      </p:sp>
    </p:spTree>
    <p:extLst>
      <p:ext uri="{BB962C8B-B14F-4D97-AF65-F5344CB8AC3E}">
        <p14:creationId xmlns:p14="http://schemas.microsoft.com/office/powerpoint/2010/main" val="2278515642"/>
      </p:ext>
    </p:extLst>
  </p:cSld>
  <p:clrMapOvr>
    <a:masterClrMapping/>
  </p:clrMapOvr>
</p:sld>
</file>

<file path=ppt/slides/slide18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 </a:t>
            </a:r>
            <a:r>
              <a:rPr lang="it-IT" sz="2800" dirty="0"/>
              <a:t>Il deficit cognitivo non si verifica solamente come espressione di delirium o di altra malattia (es schizofrenia)</a:t>
            </a:r>
          </a:p>
          <a:p>
            <a:r>
              <a:rPr lang="it-IT" sz="2800" dirty="0"/>
              <a:t>Il disturbo neurocognitivo maggiore può assumere diversi gradi di gravità che si associano a diversi gradi di deficit cognitivi e comportamentali</a:t>
            </a:r>
          </a:p>
          <a:p>
            <a:r>
              <a:rPr lang="it-IT" sz="2800" dirty="0"/>
              <a:t>Il disturbo si verifica dopo i 18 anni (se insorge prima di tale età è più opportuna una diagnosi di disabilità intellettiva (già ritardo mentale)</a:t>
            </a:r>
          </a:p>
          <a:p>
            <a:r>
              <a:rPr lang="it-IT" sz="28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74763954"/>
      </p:ext>
    </p:extLst>
  </p:cSld>
  <p:clrMapOvr>
    <a:masterClrMapping/>
  </p:clrMapOvr>
</p:sld>
</file>

<file path=ppt/slides/slide18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r>
              <a:rPr lang="it-IT" sz="3200" dirty="0"/>
              <a:t>Nel descrivere il disturbo occorre specificare se è dovuto a:</a:t>
            </a:r>
          </a:p>
          <a:p>
            <a:r>
              <a:rPr lang="it-IT" sz="3200" dirty="0"/>
              <a:t>Malattia di Alzheimer; Malattia vascolare; Trauma cranico; Uso di sostanze/farmaci;; Morbo di Parkinson; Infezione da HIV; Malattia di Huntington; Degenerazione frontotemporale; Malattia a corpi di </a:t>
            </a:r>
            <a:r>
              <a:rPr lang="it-IT" sz="3200" dirty="0" err="1"/>
              <a:t>Lewy</a:t>
            </a:r>
            <a:r>
              <a:rPr lang="it-IT" sz="3200" dirty="0"/>
              <a:t>; Malattie da prioni; Altra condizione medica  </a:t>
            </a:r>
          </a:p>
          <a:p>
            <a:r>
              <a:rPr lang="it-IT" sz="3200" dirty="0"/>
              <a:t> </a:t>
            </a:r>
          </a:p>
          <a:p>
            <a:r>
              <a:rPr lang="it-IT" dirty="0"/>
              <a:t> </a:t>
            </a:r>
          </a:p>
          <a:p>
            <a:r>
              <a:rPr lang="it-IT"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35515975"/>
      </p:ext>
    </p:extLst>
  </p:cSld>
  <p:clrMapOvr>
    <a:masterClrMapping/>
  </p:clrMapOvr>
</p:sld>
</file>

<file path=ppt/slides/slide18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 </a:t>
            </a:r>
            <a:r>
              <a:rPr lang="it-IT" sz="2400" dirty="0"/>
              <a:t>Nello stadio lieve del DNC, il paziente è consapevole delle proprie difficoltà. Ad esempio si rende conto del fatto che dimentica le cose e che gli è più difficile orientarsi o riconoscere le persone. Pertanto iniziano a comparire meccanismi di compensazione, se perde le chiavi o gli occhiali li lega con delle catenelle alla cintura o al collo, se è disorientato non va a fare la spesa da solo e manda altri con la scusa del mal di schiena. Questa fase lieve limita le proprie attività, ma può passare inosservata.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50654358"/>
      </p:ext>
    </p:extLst>
  </p:cSld>
  <p:clrMapOvr>
    <a:masterClrMapping/>
  </p:clrMapOvr>
</p:sld>
</file>

<file path=ppt/slides/slide18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In molti casi dopo una influenza, un lutto o un trasferimento, i meccanismi di compenso crollano e la persona dimostra a pieno la sua demenza.</a:t>
            </a:r>
          </a:p>
          <a:p>
            <a:r>
              <a:rPr lang="it-IT" sz="2800" dirty="0"/>
              <a:t>In questa fase iniziale anche i test possono dare dei dati di non facile interpretazione</a:t>
            </a:r>
          </a:p>
          <a:p>
            <a:r>
              <a:rPr lang="it-IT" sz="2800" dirty="0"/>
              <a:t> </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31781118"/>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b="1" dirty="0" err="1"/>
              <a:t>Fattori</a:t>
            </a:r>
            <a:r>
              <a:rPr lang="en-US" b="1" dirty="0"/>
              <a:t> di </a:t>
            </a:r>
            <a:r>
              <a:rPr lang="en-US" b="1" dirty="0" err="1"/>
              <a:t>rischio</a:t>
            </a:r>
            <a:r>
              <a:rPr lang="en-US" b="1" dirty="0"/>
              <a:t> e </a:t>
            </a:r>
            <a:r>
              <a:rPr lang="en-US" b="1" dirty="0" err="1"/>
              <a:t>prognosi</a:t>
            </a:r>
            <a:endParaRPr lang="it-IT" dirty="0"/>
          </a:p>
          <a:p>
            <a:r>
              <a:rPr lang="it-IT" dirty="0"/>
              <a:t> </a:t>
            </a:r>
            <a:r>
              <a:rPr lang="en-US" dirty="0" err="1"/>
              <a:t>ll</a:t>
            </a:r>
            <a:r>
              <a:rPr lang="en-US" dirty="0"/>
              <a:t> </a:t>
            </a:r>
            <a:r>
              <a:rPr lang="en-US" dirty="0" err="1"/>
              <a:t>rischio</a:t>
            </a:r>
            <a:r>
              <a:rPr lang="en-US" dirty="0"/>
              <a:t> relative di </a:t>
            </a:r>
            <a:r>
              <a:rPr lang="en-US" dirty="0" err="1"/>
              <a:t>disturbo</a:t>
            </a:r>
            <a:r>
              <a:rPr lang="en-US" dirty="0"/>
              <a:t> </a:t>
            </a:r>
            <a:r>
              <a:rPr lang="en-US" dirty="0" err="1"/>
              <a:t>specifico</a:t>
            </a:r>
            <a:r>
              <a:rPr lang="en-US" dirty="0"/>
              <a:t> </a:t>
            </a:r>
            <a:r>
              <a:rPr lang="en-US" dirty="0" err="1"/>
              <a:t>dell'apprendimento</a:t>
            </a:r>
            <a:r>
              <a:rPr lang="en-US" dirty="0"/>
              <a:t> </a:t>
            </a:r>
            <a:r>
              <a:rPr lang="en-US" dirty="0" err="1"/>
              <a:t>della</a:t>
            </a:r>
            <a:r>
              <a:rPr lang="en-US" dirty="0"/>
              <a:t> </a:t>
            </a:r>
            <a:r>
              <a:rPr lang="en-US" dirty="0" err="1"/>
              <a:t>lettura</a:t>
            </a:r>
            <a:r>
              <a:rPr lang="en-US" dirty="0"/>
              <a:t> o </a:t>
            </a:r>
            <a:r>
              <a:rPr lang="en-US" dirty="0" err="1"/>
              <a:t>della</a:t>
            </a:r>
            <a:r>
              <a:rPr lang="en-US" dirty="0"/>
              <a:t> </a:t>
            </a:r>
            <a:r>
              <a:rPr lang="en-US" dirty="0" err="1"/>
              <a:t>matematica</a:t>
            </a:r>
            <a:r>
              <a:rPr lang="en-US" dirty="0"/>
              <a:t> è  4-10  volte </a:t>
            </a:r>
            <a:r>
              <a:rPr lang="en-US" dirty="0" err="1"/>
              <a:t>più</a:t>
            </a:r>
            <a:r>
              <a:rPr lang="en-US" dirty="0"/>
              <a:t> alto </a:t>
            </a:r>
            <a:r>
              <a:rPr lang="en-US" dirty="0" err="1"/>
              <a:t>nei</a:t>
            </a:r>
            <a:r>
              <a:rPr lang="en-US" dirty="0"/>
              <a:t> </a:t>
            </a:r>
            <a:r>
              <a:rPr lang="en-US" dirty="0" err="1"/>
              <a:t>parenti</a:t>
            </a:r>
            <a:r>
              <a:rPr lang="en-US" dirty="0"/>
              <a:t> di primo </a:t>
            </a:r>
            <a:r>
              <a:rPr lang="en-US" dirty="0" err="1"/>
              <a:t>grado</a:t>
            </a:r>
            <a:r>
              <a:rPr lang="en-US" dirty="0"/>
              <a:t> di </a:t>
            </a:r>
            <a:r>
              <a:rPr lang="en-US" dirty="0" err="1"/>
              <a:t>persone</a:t>
            </a:r>
            <a:r>
              <a:rPr lang="en-US" dirty="0"/>
              <a:t> con DSA.  Il </a:t>
            </a:r>
            <a:r>
              <a:rPr lang="en-US" dirty="0" err="1"/>
              <a:t>problema</a:t>
            </a:r>
            <a:r>
              <a:rPr lang="en-US" dirty="0"/>
              <a:t> </a:t>
            </a:r>
            <a:r>
              <a:rPr lang="en-US" dirty="0" err="1"/>
              <a:t>si</a:t>
            </a:r>
            <a:r>
              <a:rPr lang="en-US" dirty="0"/>
              <a:t> </a:t>
            </a:r>
            <a:r>
              <a:rPr lang="en-US" dirty="0" err="1"/>
              <a:t>manifesta</a:t>
            </a:r>
            <a:r>
              <a:rPr lang="en-US" dirty="0"/>
              <a:t> 3 volte </a:t>
            </a:r>
            <a:r>
              <a:rPr lang="en-US" dirty="0" err="1"/>
              <a:t>più</a:t>
            </a:r>
            <a:r>
              <a:rPr lang="en-US" dirty="0"/>
              <a:t> </a:t>
            </a:r>
            <a:r>
              <a:rPr lang="en-US" dirty="0" err="1"/>
              <a:t>nei</a:t>
            </a:r>
            <a:r>
              <a:rPr lang="en-US" dirty="0"/>
              <a:t> </a:t>
            </a:r>
            <a:r>
              <a:rPr lang="en-US" dirty="0" err="1"/>
              <a:t>maschi</a:t>
            </a:r>
            <a:r>
              <a:rPr lang="en-US" dirty="0"/>
              <a:t> </a:t>
            </a:r>
            <a:r>
              <a:rPr lang="en-US" dirty="0" err="1"/>
              <a:t>che</a:t>
            </a:r>
            <a:r>
              <a:rPr lang="en-US" dirty="0"/>
              <a:t> non </a:t>
            </a:r>
            <a:r>
              <a:rPr lang="en-US" dirty="0" err="1"/>
              <a:t>tra</a:t>
            </a:r>
            <a:r>
              <a:rPr lang="en-US" dirty="0"/>
              <a:t> le </a:t>
            </a:r>
            <a:r>
              <a:rPr lang="en-US" dirty="0" err="1"/>
              <a:t>femmine</a:t>
            </a:r>
            <a:r>
              <a:rPr lang="en-US" dirty="0"/>
              <a:t>. </a:t>
            </a:r>
            <a:r>
              <a:rPr lang="en-US" dirty="0" err="1"/>
              <a:t>Anche</a:t>
            </a:r>
            <a:r>
              <a:rPr lang="en-US" dirty="0"/>
              <a:t> la </a:t>
            </a:r>
            <a:r>
              <a:rPr lang="en-US" dirty="0" err="1"/>
              <a:t>mancanza</a:t>
            </a:r>
            <a:r>
              <a:rPr lang="en-US" dirty="0"/>
              <a:t> di </a:t>
            </a:r>
            <a:r>
              <a:rPr lang="en-US" dirty="0" err="1"/>
              <a:t>alfabetizzazione</a:t>
            </a:r>
            <a:r>
              <a:rPr lang="en-US" dirty="0"/>
              <a:t> </a:t>
            </a:r>
            <a:r>
              <a:rPr lang="en-US" dirty="0" err="1"/>
              <a:t>dei</a:t>
            </a:r>
            <a:r>
              <a:rPr lang="en-US" dirty="0"/>
              <a:t> </a:t>
            </a:r>
            <a:r>
              <a:rPr lang="en-US" dirty="0" err="1"/>
              <a:t>genitori</a:t>
            </a:r>
            <a:r>
              <a:rPr lang="en-US" dirty="0"/>
              <a:t> </a:t>
            </a:r>
            <a:r>
              <a:rPr lang="en-US" dirty="0" err="1"/>
              <a:t>può</a:t>
            </a:r>
            <a:r>
              <a:rPr lang="en-US" dirty="0"/>
              <a:t> </a:t>
            </a:r>
            <a:r>
              <a:rPr lang="en-US" dirty="0" err="1"/>
              <a:t>contribuire</a:t>
            </a:r>
            <a:r>
              <a:rPr lang="en-US" dirty="0"/>
              <a:t> </a:t>
            </a:r>
            <a:r>
              <a:rPr lang="en-US" dirty="0" err="1"/>
              <a:t>allo</a:t>
            </a:r>
            <a:r>
              <a:rPr lang="en-US" dirty="0"/>
              <a:t> </a:t>
            </a:r>
            <a:r>
              <a:rPr lang="en-US" dirty="0" err="1"/>
              <a:t>sviluppo</a:t>
            </a:r>
            <a:r>
              <a:rPr lang="en-US" dirty="0"/>
              <a:t> del DSA. </a:t>
            </a:r>
            <a:endParaRPr lang="it-IT" dirty="0"/>
          </a:p>
        </p:txBody>
      </p:sp>
    </p:spTree>
    <p:extLst>
      <p:ext uri="{BB962C8B-B14F-4D97-AF65-F5344CB8AC3E}">
        <p14:creationId xmlns:p14="http://schemas.microsoft.com/office/powerpoint/2010/main" val="268389461"/>
      </p:ext>
    </p:extLst>
  </p:cSld>
  <p:clrMapOvr>
    <a:masterClrMapping/>
  </p:clrMapOvr>
</p:sld>
</file>

<file path=ppt/slides/slide18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 La distinzione tra i diversi gradi di DNC maggiore è piuttosto arbitraria, e i disturbi si pongono su un continuum. È quindi difficile determinare delle soglie precise</a:t>
            </a:r>
          </a:p>
          <a:p>
            <a:r>
              <a:rPr lang="it-IT" sz="2000" dirty="0"/>
              <a:t>Le caratteristiche delle diverse forme di DNC anche in fase iniziale, possono essere differenti tra loro, ad esempio la demenza a corpi di </a:t>
            </a:r>
            <a:r>
              <a:rPr lang="it-IT" sz="2000" dirty="0" err="1"/>
              <a:t>Lewy</a:t>
            </a:r>
            <a:r>
              <a:rPr lang="it-IT" sz="2000" dirty="0"/>
              <a:t> si manifesta fin dall’inizio con allucinazioni visive. La demenza associata al Parkinson si associa ad una particolare mancanza di mimica facciale, di rigidità e tremori, ma prima ancora compare una rigidità psichica con difficoltà a comprendere le battute di spirito ed a muovere la attenzione da un argomento all’altro</a:t>
            </a:r>
          </a:p>
          <a:p>
            <a:r>
              <a:rPr lang="it-IT" sz="2000" dirty="0"/>
              <a:t>La demenza successiva ad un traumatismo naturalmente si presenta anch’essa diversamente</a:t>
            </a:r>
          </a:p>
          <a:p>
            <a:r>
              <a:rPr lang="it-IT" sz="20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6425411"/>
      </p:ext>
    </p:extLst>
  </p:cSld>
  <p:clrMapOvr>
    <a:masterClrMapping/>
  </p:clrMapOvr>
</p:sld>
</file>

<file path=ppt/slides/slide18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400" dirty="0"/>
              <a:t>Le stime di prevalenza globali per la demenza (che è in gran parte congruente con il DNC maggiore) sono circa l’1-2% a 65 anni e fino al 30% a 85 anni.  </a:t>
            </a:r>
          </a:p>
          <a:p>
            <a:r>
              <a:rPr lang="it-IT" sz="2400" dirty="0"/>
              <a:t>Sviluppo e decorso</a:t>
            </a:r>
          </a:p>
          <a:p>
            <a:r>
              <a:rPr lang="it-IT" sz="2400" dirty="0"/>
              <a:t>Il decorso del DNC varia a seconda dei diversi tipi e cause di demenza. Alcuni sottotipi come quelli successivi a trauma o ictus iniziano in modo brusco ed a volte hanno un </a:t>
            </a:r>
            <a:r>
              <a:rPr lang="it-IT" sz="2400" dirty="0" err="1"/>
              <a:t>ento</a:t>
            </a:r>
            <a:r>
              <a:rPr lang="it-IT" sz="2400" dirty="0"/>
              <a:t> e parziale recupero, altri, come l’Alzheimer, iniziano in modo graduale e peggiorano progressivamente. Altri possono esporre al rischio di fluttuazioni magari con la comparsa di delirium.</a:t>
            </a:r>
          </a:p>
          <a:p>
            <a:endParaRPr lang="it-IT" sz="2400" dirty="0"/>
          </a:p>
          <a:p>
            <a:r>
              <a:rPr lang="it-IT" sz="24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72295313"/>
      </p:ext>
    </p:extLst>
  </p:cSld>
  <p:clrMapOvr>
    <a:masterClrMapping/>
  </p:clrMapOvr>
</p:sld>
</file>

<file path=ppt/slides/slide18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presenza di una grave forma di depressione in un anziano può favorire la comparsa di sintomi assolutamente simili a quelli tipici della demenza (si parla allora di pseudodemenza)</a:t>
            </a:r>
          </a:p>
          <a:p>
            <a:r>
              <a:rPr lang="it-IT" sz="2400" dirty="0"/>
              <a:t>La pseudodemenza emerge soprattutto in persone che dopo un lutto o un pensionamento restano isolati. Il decadimento cognitivo può essere talmente vistoso da rendere difficile la diagnosi differenziale da altre forme di demenza, ma antidepressivi e, soprattutto, una migliore accoglienza e coinvolgimento sociale, possono fare molto per aiutare queste persone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18683479"/>
      </p:ext>
    </p:extLst>
  </p:cSld>
  <p:clrMapOvr>
    <a:masterClrMapping/>
  </p:clrMapOvr>
</p:sld>
</file>

<file path=ppt/slides/slide18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Fattori di rischio e prognosi</a:t>
            </a:r>
          </a:p>
          <a:p>
            <a:r>
              <a:rPr lang="it-IT" sz="2000" dirty="0"/>
              <a:t>La malattia di Alzheimer è rara prima dei 60 anni, e la prevalenza aumenta sensibilmente dopo, mentre la più rara degenerazione frontotemporale, ha un esordio precoce e rappresenta una frazione progressivamente minore dei DNC con l’aumentare dell’età.</a:t>
            </a:r>
          </a:p>
          <a:p>
            <a:r>
              <a:rPr lang="it-IT" sz="2000" dirty="0"/>
              <a:t>Il genere femminile è associato con una maggiore prevalenza di demenza generale, e in particolare malattia di Alzheimer, ma questa differenza è in gran parte dovuta al fatto che le donne vivono più a lungo.</a:t>
            </a:r>
          </a:p>
          <a:p>
            <a:r>
              <a:rPr lang="it-IT" sz="2000" dirty="0"/>
              <a:t>La valutazione neuropsicologica e la risonanza magnetica del cervello sono spesso utili per valutare le caratteristiche della demenza.</a:t>
            </a:r>
          </a:p>
          <a:p>
            <a:r>
              <a:rPr lang="it-IT" sz="2000" dirty="0"/>
              <a:t> </a:t>
            </a:r>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72502168"/>
      </p:ext>
    </p:extLst>
  </p:cSld>
  <p:clrMapOvr>
    <a:masterClrMapping/>
  </p:clrMapOvr>
</p:sld>
</file>

<file path=ppt/slides/slide18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MALATTIA DI ALZHEIMER </a:t>
            </a:r>
            <a:endParaRPr dirty="0"/>
          </a:p>
        </p:txBody>
      </p:sp>
      <p:sp>
        <p:nvSpPr>
          <p:cNvPr id="8" name="Sottotitolo 7"/>
          <p:cNvSpPr>
            <a:spLocks noGrp="1"/>
          </p:cNvSpPr>
          <p:nvPr>
            <p:ph type="subTitle" idx="1"/>
          </p:nvPr>
        </p:nvSpPr>
        <p:spPr/>
        <p:txBody>
          <a:bodyPr/>
          <a:lstStyle/>
          <a:p>
            <a:pPr eaLnBrk="1" hangingPunct="1">
              <a:defRPr/>
            </a:pPr>
            <a:r>
              <a:rPr lang="it-IT" dirty="0"/>
              <a:t>Lezione 71 - 1</a:t>
            </a:r>
          </a:p>
        </p:txBody>
      </p:sp>
    </p:spTree>
    <p:extLst>
      <p:ext uri="{BB962C8B-B14F-4D97-AF65-F5344CB8AC3E}">
        <p14:creationId xmlns:p14="http://schemas.microsoft.com/office/powerpoint/2010/main" val="231355614"/>
      </p:ext>
    </p:extLst>
  </p:cSld>
  <p:clrMapOvr>
    <a:masterClrMapping/>
  </p:clrMapOvr>
</p:sld>
</file>

<file path=ppt/slides/slide18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Colpisce soprattutto persone al di sopra dei 60 anni. Le persone con Sindrome di Down possono sviluppare precocemente la malattia di Alzheimer. L’esordio della patologia è graduale. La progressione della patologia è graduale e costante. In fase di aggravamento è possibile la comparsa di fasi di delirium. Il disorientamento è frequente. Gravissima la compromissione cognitiva e comportamentale nella fase più avanzata</a:t>
            </a:r>
          </a:p>
          <a:p>
            <a:r>
              <a:rPr lang="it-IT" sz="2400" dirty="0"/>
              <a:t>La risonanza magnetica e la PET sono utili per valutare l’andamento della patologia</a:t>
            </a:r>
          </a:p>
          <a:p>
            <a:endParaRPr lang="it-IT" dirty="0"/>
          </a:p>
          <a:p>
            <a:endParaRPr lang="it-IT" dirty="0"/>
          </a:p>
        </p:txBody>
      </p:sp>
      <p:sp>
        <p:nvSpPr>
          <p:cNvPr id="3" name="Titolo 2"/>
          <p:cNvSpPr>
            <a:spLocks noGrp="1"/>
          </p:cNvSpPr>
          <p:nvPr>
            <p:ph type="title"/>
          </p:nvPr>
        </p:nvSpPr>
        <p:spPr/>
        <p:txBody>
          <a:bodyPr/>
          <a:lstStyle/>
          <a:p>
            <a:r>
              <a:rPr lang="it-IT" dirty="0"/>
              <a:t>Alzheimer</a:t>
            </a:r>
          </a:p>
        </p:txBody>
      </p:sp>
    </p:spTree>
    <p:extLst>
      <p:ext uri="{BB962C8B-B14F-4D97-AF65-F5344CB8AC3E}">
        <p14:creationId xmlns:p14="http://schemas.microsoft.com/office/powerpoint/2010/main" val="4005105983"/>
      </p:ext>
    </p:extLst>
  </p:cSld>
  <p:clrMapOvr>
    <a:masterClrMapping/>
  </p:clrMapOvr>
</p:sld>
</file>

<file path=ppt/slides/slide18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Atrofia corticale, placche neuritiche amiloidi e grovigli </a:t>
            </a:r>
            <a:r>
              <a:rPr lang="it-IT" sz="2400" dirty="0" err="1"/>
              <a:t>neurofibrillari</a:t>
            </a:r>
            <a:r>
              <a:rPr lang="it-IT" sz="2400" dirty="0"/>
              <a:t> sono le caratteri-</a:t>
            </a:r>
            <a:r>
              <a:rPr lang="it-IT" sz="2400" dirty="0" err="1"/>
              <a:t>stiche</a:t>
            </a:r>
            <a:r>
              <a:rPr lang="it-IT" sz="2400" dirty="0"/>
              <a:t> distintive della diagnosi patologica della malattia di Alzheimer. </a:t>
            </a:r>
          </a:p>
          <a:p>
            <a:r>
              <a:rPr lang="it-IT" sz="2400" dirty="0"/>
              <a:t>Esiste una predisposizione familiare per tale malattia, ma non si tratta di ereditarietà dominante.</a:t>
            </a:r>
          </a:p>
          <a:p>
            <a:r>
              <a:rPr lang="it-IT" sz="2400" dirty="0"/>
              <a:t>La memoria è particolarmente compromessa. Gradualmente la patologia finisce col coinvolgere tutte le funzioni e le capacità del paziente </a:t>
            </a:r>
          </a:p>
          <a:p>
            <a:r>
              <a:rPr lang="it-IT" sz="2400" dirty="0"/>
              <a:t>Tra tutte le demenze il morbo di Alzheimer costituisce molto più della metà dei casi</a:t>
            </a:r>
          </a:p>
          <a:p>
            <a:r>
              <a:rPr lang="it-IT" sz="2400" dirty="0"/>
              <a:t> </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41889662"/>
      </p:ext>
    </p:extLst>
  </p:cSld>
  <p:clrMapOvr>
    <a:masterClrMapping/>
  </p:clrMapOvr>
</p:sld>
</file>

<file path=ppt/slides/slide18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 La durata media della sopravvivenza dopo la diagnosi è di circa 10 anni alcune persone possono convivere con la malattia anche 20 anni. Gli individui in fase avanzata sono alla fine muti e costretti a letto.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41418378"/>
      </p:ext>
    </p:extLst>
  </p:cSld>
  <p:clrMapOvr>
    <a:masterClrMapping/>
  </p:clrMapOvr>
</p:sld>
</file>

<file path=ppt/slides/slide18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Di solito nel caso di un DNC di origine vascolare  troviamo una storia di ictus immediatamente precedenti la comparsa della  compromissione cognitiva. I deficit circolatori possono essere documentati con la RMN o la PET. In molti casi i deficit di circolazione sono così piccoli che il declino è graduale e può essere difficile distinguerlo da quello di Alzheimer.</a:t>
            </a:r>
          </a:p>
          <a:p>
            <a:r>
              <a:rPr lang="it-IT" dirty="0"/>
              <a:t> </a:t>
            </a:r>
          </a:p>
          <a:p>
            <a:endParaRPr lang="it-IT" dirty="0"/>
          </a:p>
        </p:txBody>
      </p:sp>
      <p:sp>
        <p:nvSpPr>
          <p:cNvPr id="3" name="Titolo 2"/>
          <p:cNvSpPr>
            <a:spLocks noGrp="1"/>
          </p:cNvSpPr>
          <p:nvPr>
            <p:ph type="title"/>
          </p:nvPr>
        </p:nvSpPr>
        <p:spPr/>
        <p:txBody>
          <a:bodyPr/>
          <a:lstStyle/>
          <a:p>
            <a:r>
              <a:rPr lang="it-IT" dirty="0"/>
              <a:t> </a:t>
            </a:r>
          </a:p>
        </p:txBody>
      </p:sp>
    </p:spTree>
    <p:extLst>
      <p:ext uri="{BB962C8B-B14F-4D97-AF65-F5344CB8AC3E}">
        <p14:creationId xmlns:p14="http://schemas.microsoft.com/office/powerpoint/2010/main" val="4074651055"/>
      </p:ext>
    </p:extLst>
  </p:cSld>
  <p:clrMapOvr>
    <a:masterClrMapping/>
  </p:clrMapOvr>
</p:sld>
</file>

<file path=ppt/slides/slide18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DEMENZA VASCOLARE </a:t>
            </a:r>
            <a:endParaRPr dirty="0"/>
          </a:p>
        </p:txBody>
      </p:sp>
      <p:sp>
        <p:nvSpPr>
          <p:cNvPr id="8" name="Sottotitolo 7"/>
          <p:cNvSpPr>
            <a:spLocks noGrp="1"/>
          </p:cNvSpPr>
          <p:nvPr>
            <p:ph type="subTitle" idx="1"/>
          </p:nvPr>
        </p:nvSpPr>
        <p:spPr/>
        <p:txBody>
          <a:bodyPr/>
          <a:lstStyle/>
          <a:p>
            <a:pPr eaLnBrk="1" hangingPunct="1">
              <a:defRPr/>
            </a:pPr>
            <a:r>
              <a:rPr lang="it-IT" dirty="0"/>
              <a:t>Lezione 71 - 2</a:t>
            </a:r>
          </a:p>
        </p:txBody>
      </p:sp>
    </p:spTree>
    <p:extLst>
      <p:ext uri="{BB962C8B-B14F-4D97-AF65-F5344CB8AC3E}">
        <p14:creationId xmlns:p14="http://schemas.microsoft.com/office/powerpoint/2010/main" val="1078506015"/>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err="1"/>
              <a:t>Alla</a:t>
            </a:r>
            <a:r>
              <a:rPr lang="en-US" dirty="0"/>
              <a:t> </a:t>
            </a:r>
            <a:r>
              <a:rPr lang="en-US" dirty="0" err="1"/>
              <a:t>origine</a:t>
            </a:r>
            <a:r>
              <a:rPr lang="en-US" dirty="0"/>
              <a:t> di </a:t>
            </a:r>
            <a:r>
              <a:rPr lang="en-US" dirty="0" err="1"/>
              <a:t>questi</a:t>
            </a:r>
            <a:r>
              <a:rPr lang="en-US" dirty="0"/>
              <a:t> </a:t>
            </a:r>
            <a:r>
              <a:rPr lang="en-US" dirty="0" err="1"/>
              <a:t>disturbi</a:t>
            </a:r>
            <a:r>
              <a:rPr lang="en-US" dirty="0"/>
              <a:t> </a:t>
            </a:r>
            <a:r>
              <a:rPr lang="en-US" dirty="0" err="1"/>
              <a:t>concorrono</a:t>
            </a:r>
            <a:r>
              <a:rPr lang="en-US" dirty="0"/>
              <a:t> </a:t>
            </a:r>
            <a:r>
              <a:rPr lang="en-US" dirty="0" err="1"/>
              <a:t>quindi</a:t>
            </a:r>
            <a:r>
              <a:rPr lang="en-US" dirty="0"/>
              <a:t> </a:t>
            </a:r>
            <a:r>
              <a:rPr lang="en-US" dirty="0" err="1"/>
              <a:t>fattori</a:t>
            </a:r>
            <a:r>
              <a:rPr lang="en-US" dirty="0"/>
              <a:t> </a:t>
            </a:r>
            <a:r>
              <a:rPr lang="en-US" dirty="0" err="1"/>
              <a:t>genetici</a:t>
            </a:r>
            <a:r>
              <a:rPr lang="en-US" dirty="0"/>
              <a:t> </a:t>
            </a:r>
            <a:r>
              <a:rPr lang="en-US" dirty="0" err="1"/>
              <a:t>ed</a:t>
            </a:r>
            <a:r>
              <a:rPr lang="en-US" dirty="0"/>
              <a:t> </a:t>
            </a:r>
            <a:r>
              <a:rPr lang="en-US" dirty="0" err="1"/>
              <a:t>ambientali</a:t>
            </a:r>
            <a:r>
              <a:rPr lang="en-US" dirty="0"/>
              <a:t>. </a:t>
            </a:r>
            <a:r>
              <a:rPr lang="en-US" dirty="0" err="1"/>
              <a:t>Lingue</a:t>
            </a:r>
            <a:r>
              <a:rPr lang="en-US" dirty="0"/>
              <a:t> </a:t>
            </a:r>
            <a:r>
              <a:rPr lang="en-US" dirty="0" err="1"/>
              <a:t>quali</a:t>
            </a:r>
            <a:r>
              <a:rPr lang="en-US" dirty="0"/>
              <a:t> </a:t>
            </a:r>
            <a:r>
              <a:rPr lang="en-US" dirty="0" err="1"/>
              <a:t>l’inglese</a:t>
            </a:r>
            <a:r>
              <a:rPr lang="en-US" dirty="0"/>
              <a:t> in cui la </a:t>
            </a:r>
            <a:r>
              <a:rPr lang="en-US" dirty="0" err="1"/>
              <a:t>lettura</a:t>
            </a:r>
            <a:r>
              <a:rPr lang="en-US" dirty="0"/>
              <a:t> e la </a:t>
            </a:r>
            <a:r>
              <a:rPr lang="en-US" dirty="0" err="1"/>
              <a:t>scrittura</a:t>
            </a:r>
            <a:r>
              <a:rPr lang="en-US" dirty="0"/>
              <a:t> </a:t>
            </a:r>
            <a:r>
              <a:rPr lang="en-US" dirty="0" err="1"/>
              <a:t>seguono</a:t>
            </a:r>
            <a:r>
              <a:rPr lang="en-US" dirty="0"/>
              <a:t> </a:t>
            </a:r>
            <a:r>
              <a:rPr lang="en-US" dirty="0" err="1"/>
              <a:t>regole</a:t>
            </a:r>
            <a:r>
              <a:rPr lang="en-US" dirty="0"/>
              <a:t> molto </a:t>
            </a:r>
            <a:r>
              <a:rPr lang="en-US" dirty="0" err="1"/>
              <a:t>variabili</a:t>
            </a:r>
            <a:r>
              <a:rPr lang="en-US" dirty="0"/>
              <a:t>, </a:t>
            </a:r>
            <a:r>
              <a:rPr lang="en-US" dirty="0" err="1"/>
              <a:t>espongono</a:t>
            </a:r>
            <a:r>
              <a:rPr lang="en-US" dirty="0"/>
              <a:t> </a:t>
            </a:r>
            <a:r>
              <a:rPr lang="en-US" dirty="0" err="1"/>
              <a:t>maggiormente</a:t>
            </a:r>
            <a:r>
              <a:rPr lang="en-US" dirty="0"/>
              <a:t> al </a:t>
            </a:r>
            <a:r>
              <a:rPr lang="en-US" dirty="0" err="1"/>
              <a:t>rischio</a:t>
            </a:r>
            <a:r>
              <a:rPr lang="en-US" dirty="0"/>
              <a:t> di </a:t>
            </a:r>
            <a:r>
              <a:rPr lang="en-US" dirty="0" err="1"/>
              <a:t>sviluppare</a:t>
            </a:r>
            <a:r>
              <a:rPr lang="en-US" dirty="0"/>
              <a:t> DSA </a:t>
            </a:r>
            <a:r>
              <a:rPr lang="en-US" dirty="0" err="1"/>
              <a:t>rispetto</a:t>
            </a:r>
            <a:r>
              <a:rPr lang="en-US" dirty="0"/>
              <a:t> a </a:t>
            </a:r>
            <a:r>
              <a:rPr lang="en-US" dirty="0" err="1"/>
              <a:t>lingue</a:t>
            </a:r>
            <a:r>
              <a:rPr lang="en-US" dirty="0"/>
              <a:t> </a:t>
            </a:r>
            <a:r>
              <a:rPr lang="en-US" dirty="0" err="1"/>
              <a:t>quali</a:t>
            </a:r>
            <a:r>
              <a:rPr lang="en-US" dirty="0"/>
              <a:t> </a:t>
            </a:r>
            <a:r>
              <a:rPr lang="en-US" dirty="0" err="1"/>
              <a:t>l’italiano</a:t>
            </a:r>
            <a:r>
              <a:rPr lang="en-US" dirty="0"/>
              <a:t> </a:t>
            </a:r>
            <a:r>
              <a:rPr lang="en-US" dirty="0" err="1"/>
              <a:t>ed</a:t>
            </a:r>
            <a:r>
              <a:rPr lang="en-US" dirty="0"/>
              <a:t> </a:t>
            </a:r>
            <a:r>
              <a:rPr lang="en-US" dirty="0" err="1"/>
              <a:t>il</a:t>
            </a:r>
            <a:r>
              <a:rPr lang="en-US" dirty="0"/>
              <a:t> </a:t>
            </a:r>
            <a:r>
              <a:rPr lang="en-US" dirty="0" err="1"/>
              <a:t>tedesco</a:t>
            </a:r>
            <a:r>
              <a:rPr lang="en-US" dirty="0"/>
              <a:t> in cui la </a:t>
            </a:r>
            <a:r>
              <a:rPr lang="en-US" dirty="0" err="1"/>
              <a:t>lettura</a:t>
            </a:r>
            <a:r>
              <a:rPr lang="en-US" dirty="0"/>
              <a:t> </a:t>
            </a:r>
            <a:r>
              <a:rPr lang="en-US" dirty="0" err="1"/>
              <a:t>delle</a:t>
            </a:r>
            <a:r>
              <a:rPr lang="en-US" dirty="0"/>
              <a:t> </a:t>
            </a:r>
            <a:r>
              <a:rPr lang="en-US" dirty="0" err="1"/>
              <a:t>lettere</a:t>
            </a:r>
            <a:r>
              <a:rPr lang="en-US" dirty="0"/>
              <a:t> è molto </a:t>
            </a:r>
            <a:r>
              <a:rPr lang="en-US" dirty="0" err="1"/>
              <a:t>più</a:t>
            </a:r>
            <a:r>
              <a:rPr lang="en-US" dirty="0"/>
              <a:t> standard.</a:t>
            </a:r>
          </a:p>
          <a:p>
            <a:endParaRPr lang="en-US" dirty="0"/>
          </a:p>
          <a:p>
            <a:endParaRPr lang="it-IT" dirty="0"/>
          </a:p>
        </p:txBody>
      </p:sp>
    </p:spTree>
    <p:extLst>
      <p:ext uri="{BB962C8B-B14F-4D97-AF65-F5344CB8AC3E}">
        <p14:creationId xmlns:p14="http://schemas.microsoft.com/office/powerpoint/2010/main" val="1313484186"/>
      </p:ext>
    </p:extLst>
  </p:cSld>
  <p:clrMapOvr>
    <a:masterClrMapping/>
  </p:clrMapOvr>
</p:sld>
</file>

<file path=ppt/slides/slide18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La demenza insorge dopo uno o più eventi che coinvolgono la circolazione a livello cerebrale. Viene danneggiata la attenzione e la funzione esecutiva.</a:t>
            </a:r>
          </a:p>
          <a:p>
            <a:r>
              <a:rPr lang="it-IT" sz="2800" dirty="0"/>
              <a:t>Le ischemie che hanno comportato il deficit cognitivo possono essere massicce (ictus) oppure piccole e ripetute (</a:t>
            </a:r>
            <a:r>
              <a:rPr lang="it-IT" sz="2800" dirty="0" err="1"/>
              <a:t>multinfartuale</a:t>
            </a:r>
            <a:r>
              <a:rPr lang="it-IT" sz="2800" dirty="0"/>
              <a:t>).</a:t>
            </a:r>
          </a:p>
        </p:txBody>
      </p:sp>
      <p:sp>
        <p:nvSpPr>
          <p:cNvPr id="3" name="Titolo 2"/>
          <p:cNvSpPr>
            <a:spLocks noGrp="1"/>
          </p:cNvSpPr>
          <p:nvPr>
            <p:ph type="title"/>
          </p:nvPr>
        </p:nvSpPr>
        <p:spPr/>
        <p:txBody>
          <a:bodyPr/>
          <a:lstStyle/>
          <a:p>
            <a:r>
              <a:rPr lang="it-IT" dirty="0"/>
              <a:t>Disturbo neurocognitivo vascolare</a:t>
            </a:r>
          </a:p>
        </p:txBody>
      </p:sp>
    </p:spTree>
    <p:extLst>
      <p:ext uri="{BB962C8B-B14F-4D97-AF65-F5344CB8AC3E}">
        <p14:creationId xmlns:p14="http://schemas.microsoft.com/office/powerpoint/2010/main" val="955785016"/>
      </p:ext>
    </p:extLst>
  </p:cSld>
  <p:clrMapOvr>
    <a:masterClrMapping/>
  </p:clrMapOvr>
</p:sld>
</file>

<file path=ppt/slides/slide18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Dopo un ictus , se sopravvive, il paziente non si riconosce più. La memoria presenta vistosi limiti, può avere difficoltà a coordinare i movimenti, dolori, difficoltà ad articolare le parole. Possono emergere quadri epilettici. Non pochi vorrebbero morire sentendosi disperati e di peso alla famiglia. La consapevolezza di malattia è estremamente forte. Con la riabilitazione gradualmente migliorano ma non raggiungono mai il completo livello </a:t>
            </a:r>
            <a:r>
              <a:rPr lang="it-IT" sz="2800" dirty="0" err="1"/>
              <a:t>pre</a:t>
            </a:r>
            <a:r>
              <a:rPr lang="it-IT" sz="2800" dirty="0"/>
              <a:t> crisi.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05384882"/>
      </p:ext>
    </p:extLst>
  </p:cSld>
  <p:clrMapOvr>
    <a:masterClrMapping/>
  </p:clrMapOvr>
</p:sld>
</file>

<file path=ppt/slides/slide18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r>
              <a:rPr lang="it-IT" sz="2800" dirty="0"/>
              <a:t>La demenza </a:t>
            </a:r>
            <a:r>
              <a:rPr lang="it-IT" sz="2800" dirty="0" err="1"/>
              <a:t>multinfartuale</a:t>
            </a:r>
            <a:r>
              <a:rPr lang="it-IT" sz="2800" dirty="0"/>
              <a:t> è insidiosa, il calo cognitivo è graduale, la consapevolezza di malattia minima, o per lo meno ridotta. Sono comunemente associati anche cambiamenti di personalità e di umore, abulia, depressione e labilità emotiva. Lo sviluppo di sintomi depressivi a esordio tardivo accompagnati da rallentamento psicomotorio e disfunzione esecutiva è un quadro clinico comune tra gli adulti più anziani con malattia ischemica progressiva dei piccoli vasi (“depressione vascolare”).</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406343"/>
      </p:ext>
    </p:extLst>
  </p:cSld>
  <p:clrMapOvr>
    <a:masterClrMapping/>
  </p:clrMapOvr>
</p:sld>
</file>

<file path=ppt/slides/slide18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Questo tipo di demenza è, per frequenza, seconda solo alla malattia di Alzheimer con la quale comunque, soprattutto nei più anziani, può presentarsi in comorbilità. La prevalenza è maggiore nei maschi che nelle femmine. Ipertensione fumo diabete obesità e stress cronico sono fortemente correlati alla incidenza di questa patologia. La incidenza aumenta in modo esponenziale con gli anni ma la prima insorgenza può essere anche osservata in un adulto non necessariamente anziano.</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88186526"/>
      </p:ext>
    </p:extLst>
  </p:cSld>
  <p:clrMapOvr>
    <a:masterClrMapping/>
  </p:clrMapOvr>
</p:sld>
</file>

<file path=ppt/slides/slide18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Un DNC vascolare sottocorticale maggiore o lieve può avere un decorso lentamente progressivo che simula un DNC maggiore o lieve dovuto alla malattia di Alzheimer.</a:t>
            </a:r>
          </a:p>
          <a:p>
            <a:r>
              <a:rPr lang="it-IT" sz="2000" dirty="0"/>
              <a:t>Esistono fattori di rischio noti per demenza vascolare tra cui ipertensione, diabete, fumo, obesità, livelli elevati di colesterolo, livelli elevati di </a:t>
            </a:r>
            <a:r>
              <a:rPr lang="it-IT" sz="2000" dirty="0" err="1"/>
              <a:t>omocisteina</a:t>
            </a:r>
            <a:r>
              <a:rPr lang="it-IT" sz="2000" dirty="0"/>
              <a:t>. Altri fattori di rischio per l’aterosclerosi e l’arteriolosclerosi, fibrillazione atriale.  </a:t>
            </a:r>
          </a:p>
          <a:p>
            <a:r>
              <a:rPr lang="it-IT" sz="2000" dirty="0"/>
              <a:t>Istruzione, esercizio fisico astensione dal fumo e dieta adeguata possono essere fattori preventivi o comunque di contenimento della patologia</a:t>
            </a:r>
          </a:p>
          <a:p>
            <a:r>
              <a:rPr lang="it-IT" sz="2000" dirty="0"/>
              <a:t>Le tecniche di </a:t>
            </a:r>
            <a:r>
              <a:rPr lang="it-IT" sz="2000" dirty="0" err="1"/>
              <a:t>neuroimaging</a:t>
            </a:r>
            <a:r>
              <a:rPr lang="it-IT" sz="2000" dirty="0"/>
              <a:t> (Risonanza, PET) aiutano molto nella diagnosi</a:t>
            </a:r>
          </a:p>
          <a:p>
            <a:r>
              <a:rPr lang="it-IT" sz="2000" dirty="0"/>
              <a:t> </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51994069"/>
      </p:ext>
    </p:extLst>
  </p:cSld>
  <p:clrMapOvr>
    <a:masterClrMapping/>
  </p:clrMapOvr>
</p:sld>
</file>

<file path=ppt/slides/slide18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ALTRI DISTURBI NEUROCOGNITIVI </a:t>
            </a:r>
            <a:endParaRPr dirty="0"/>
          </a:p>
        </p:txBody>
      </p:sp>
      <p:sp>
        <p:nvSpPr>
          <p:cNvPr id="8" name="Sottotitolo 7"/>
          <p:cNvSpPr>
            <a:spLocks noGrp="1"/>
          </p:cNvSpPr>
          <p:nvPr>
            <p:ph type="subTitle" idx="1"/>
          </p:nvPr>
        </p:nvSpPr>
        <p:spPr/>
        <p:txBody>
          <a:bodyPr/>
          <a:lstStyle/>
          <a:p>
            <a:pPr eaLnBrk="1" hangingPunct="1">
              <a:defRPr/>
            </a:pPr>
            <a:r>
              <a:rPr lang="it-IT" dirty="0"/>
              <a:t>Lezione 71 - 3</a:t>
            </a:r>
          </a:p>
        </p:txBody>
      </p:sp>
    </p:spTree>
    <p:extLst>
      <p:ext uri="{BB962C8B-B14F-4D97-AF65-F5344CB8AC3E}">
        <p14:creationId xmlns:p14="http://schemas.microsoft.com/office/powerpoint/2010/main" val="4186126908"/>
      </p:ext>
    </p:extLst>
  </p:cSld>
  <p:clrMapOvr>
    <a:masterClrMapping/>
  </p:clrMapOvr>
</p:sld>
</file>

<file path=ppt/slides/slide18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La demenza in questi casi ha esordio insidioso ed una lenta progressione ed esordio spesso più precoce rispetto alla malattia di </a:t>
            </a:r>
            <a:r>
              <a:rPr lang="it-IT" sz="2800" dirty="0" err="1"/>
              <a:t>alzheimer</a:t>
            </a:r>
            <a:r>
              <a:rPr lang="it-IT" sz="2800" dirty="0"/>
              <a:t>.. Successivamente il progresso della malattia si fa più rapido, la durata di vita è in genere minore rispetto alla demenza di Alzheimer</a:t>
            </a:r>
          </a:p>
          <a:p>
            <a:r>
              <a:rPr lang="it-IT" sz="2800" dirty="0"/>
              <a:t>All’inizio viene persa la capacità di pianificazione, di attenzione e viene persa la capacità di pensiero astratto.</a:t>
            </a:r>
          </a:p>
        </p:txBody>
      </p:sp>
      <p:sp>
        <p:nvSpPr>
          <p:cNvPr id="3" name="Titolo 2"/>
          <p:cNvSpPr>
            <a:spLocks noGrp="1"/>
          </p:cNvSpPr>
          <p:nvPr>
            <p:ph type="title"/>
          </p:nvPr>
        </p:nvSpPr>
        <p:spPr/>
        <p:txBody>
          <a:bodyPr/>
          <a:lstStyle/>
          <a:p>
            <a:r>
              <a:rPr lang="it-IT" dirty="0"/>
              <a:t>Disturbo da degenerazione frontotemporale</a:t>
            </a:r>
          </a:p>
        </p:txBody>
      </p:sp>
    </p:spTree>
    <p:extLst>
      <p:ext uri="{BB962C8B-B14F-4D97-AF65-F5344CB8AC3E}">
        <p14:creationId xmlns:p14="http://schemas.microsoft.com/office/powerpoint/2010/main" val="979786109"/>
      </p:ext>
    </p:extLst>
  </p:cSld>
  <p:clrMapOvr>
    <a:masterClrMapping/>
  </p:clrMapOvr>
</p:sld>
</file>

<file path=ppt/slides/slide18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paziente può presentarsi apatico distaccato emotivamente oppure con comportamenti compulsivi comportamenti ritualizzati a volte con comportamenti di accumulo. Vi è un apparente cambiamento di personalità. </a:t>
            </a:r>
          </a:p>
          <a:p>
            <a:r>
              <a:rPr lang="it-IT" sz="2400" dirty="0"/>
              <a:t>Si altera gradualmente l’appetito e decadono le capacità sociali comunicative e le capacità lavorative.</a:t>
            </a:r>
          </a:p>
          <a:p>
            <a:r>
              <a:rPr lang="it-IT" sz="2400" dirty="0"/>
              <a:t>Mancano le capacità di riconoscere gli oggetti e le parole possono mancare sempre più.</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01112790"/>
      </p:ext>
    </p:extLst>
  </p:cSld>
  <p:clrMapOvr>
    <a:masterClrMapping/>
  </p:clrMapOvr>
</p:sld>
</file>

<file path=ppt/slides/slide18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 Il paziente non si rende completamente conto del suo decadimento</a:t>
            </a:r>
          </a:p>
          <a:p>
            <a:r>
              <a:rPr lang="it-IT" sz="2800" dirty="0"/>
              <a:t>Possono comparire allucinazioni visive e disturbi del movimento e della coordinazione neuromuscolare</a:t>
            </a:r>
          </a:p>
          <a:p>
            <a:r>
              <a:rPr lang="it-IT" sz="2800" dirty="0"/>
              <a:t>Non si tratta di una forma di demenza molto frequente, la diagnosi viene molto aiutata dalla esecuzione di una risonanza al cervello. Sono comunque spesso presenti casi in cui si associano demenze di natura diversa.</a:t>
            </a:r>
          </a:p>
          <a:p>
            <a:endParaRPr lang="it-IT" sz="2800"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988283657"/>
      </p:ext>
    </p:extLst>
  </p:cSld>
  <p:clrMapOvr>
    <a:masterClrMapping/>
  </p:clrMapOvr>
</p:sld>
</file>

<file path=ppt/slides/slide18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La demenza insorge evolve in modo graduale. Dapprima compaiono i deficit cognitivi.</a:t>
            </a:r>
          </a:p>
          <a:p>
            <a:r>
              <a:rPr lang="it-IT" dirty="0"/>
              <a:t>Il paziente presenta variazioni di attenzione e vigilanza e compaiono allucinazioni visive associate a sintomi simili al </a:t>
            </a:r>
            <a:r>
              <a:rPr lang="it-IT" dirty="0" err="1"/>
              <a:t>parkinson</a:t>
            </a:r>
            <a:r>
              <a:rPr lang="it-IT" dirty="0"/>
              <a:t>. Mostrano di avere reazioni molto avverse nei confronti dei neurolettici (antipsicotici) che aggravano i sintomi </a:t>
            </a:r>
            <a:r>
              <a:rPr lang="it-IT" dirty="0" err="1"/>
              <a:t>simil</a:t>
            </a:r>
            <a:r>
              <a:rPr lang="it-IT" dirty="0"/>
              <a:t> parkinsoniani. Mostrano disturbi del sonno. Possono comparire deliri in genere poco strutturati e piuttosto simili al delirium</a:t>
            </a:r>
          </a:p>
          <a:p>
            <a:r>
              <a:rPr lang="it-IT" dirty="0"/>
              <a:t>Insorge in genere tra i 70 e gli 80 anni</a:t>
            </a:r>
          </a:p>
          <a:p>
            <a:r>
              <a:rPr lang="it-IT" dirty="0"/>
              <a:t>Con la progressione della patologia possono presentare frequenti svenimenti</a:t>
            </a:r>
          </a:p>
          <a:p>
            <a:r>
              <a:rPr lang="it-IT" dirty="0"/>
              <a:t>Il blocco motorio, i frequenti disturbi del sonno ed il grave declino delle capacità cognitive la rendono una patologia particolarmente invalidante</a:t>
            </a:r>
          </a:p>
          <a:p>
            <a:r>
              <a:rPr lang="it-IT" dirty="0"/>
              <a:t>La risonanza magnetica e la PET possono essere decisive per la diagnosi.</a:t>
            </a:r>
          </a:p>
        </p:txBody>
      </p:sp>
      <p:sp>
        <p:nvSpPr>
          <p:cNvPr id="3" name="Titolo 2"/>
          <p:cNvSpPr>
            <a:spLocks noGrp="1"/>
          </p:cNvSpPr>
          <p:nvPr>
            <p:ph type="title"/>
          </p:nvPr>
        </p:nvSpPr>
        <p:spPr/>
        <p:txBody>
          <a:bodyPr/>
          <a:lstStyle/>
          <a:p>
            <a:r>
              <a:rPr lang="it-IT" dirty="0"/>
              <a:t>DNC da corpi di </a:t>
            </a:r>
            <a:r>
              <a:rPr lang="it-IT" dirty="0" err="1"/>
              <a:t>Lewy</a:t>
            </a:r>
            <a:endParaRPr lang="it-IT" dirty="0"/>
          </a:p>
        </p:txBody>
      </p:sp>
    </p:spTree>
    <p:extLst>
      <p:ext uri="{BB962C8B-B14F-4D97-AF65-F5344CB8AC3E}">
        <p14:creationId xmlns:p14="http://schemas.microsoft.com/office/powerpoint/2010/main" val="2368971384"/>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t>DISTURBI SPECIFICI APPRENDIMENTO</a:t>
            </a:r>
            <a:br>
              <a:rPr lang="it-IT" dirty="0"/>
            </a:br>
            <a:r>
              <a:rPr lang="it-IT" dirty="0"/>
              <a:t>diagnosi differenziale</a:t>
            </a:r>
          </a:p>
        </p:txBody>
      </p:sp>
      <p:sp>
        <p:nvSpPr>
          <p:cNvPr id="3" name="Sottotitolo 2"/>
          <p:cNvSpPr>
            <a:spLocks noGrp="1"/>
          </p:cNvSpPr>
          <p:nvPr>
            <p:ph type="subTitle" idx="1"/>
          </p:nvPr>
        </p:nvSpPr>
        <p:spPr/>
        <p:txBody>
          <a:bodyPr/>
          <a:lstStyle/>
          <a:p>
            <a:r>
              <a:rPr lang="it-IT" dirty="0"/>
              <a:t>LEZIONE 21-4</a:t>
            </a:r>
          </a:p>
        </p:txBody>
      </p:sp>
    </p:spTree>
    <p:extLst>
      <p:ext uri="{BB962C8B-B14F-4D97-AF65-F5344CB8AC3E}">
        <p14:creationId xmlns:p14="http://schemas.microsoft.com/office/powerpoint/2010/main" val="2598145887"/>
      </p:ext>
    </p:extLst>
  </p:cSld>
  <p:clrMapOvr>
    <a:masterClrMapping/>
  </p:clrMapOvr>
</p:sld>
</file>

<file path=ppt/slides/slide18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400" dirty="0"/>
              <a:t>Questo tipo di patologia si presenta con sintomi tipici della demenza, la insorgenza compare dopo un trauma cranico, spesso dovuto a cadute o a incidenti automobilistici, che comporta  </a:t>
            </a:r>
          </a:p>
          <a:p>
            <a:r>
              <a:rPr lang="it-IT" sz="2400" dirty="0"/>
              <a:t>1.	 	Perdita di coscienza.</a:t>
            </a:r>
          </a:p>
          <a:p>
            <a:r>
              <a:rPr lang="it-IT" sz="2400" dirty="0"/>
              <a:t>2.	 	Amnesia post-traumatica.</a:t>
            </a:r>
          </a:p>
          <a:p>
            <a:r>
              <a:rPr lang="it-IT" sz="2400" dirty="0"/>
              <a:t>3.	 	Disorientamento e confusione.</a:t>
            </a:r>
          </a:p>
          <a:p>
            <a:pPr marL="342900" indent="-342900">
              <a:buAutoNum type="arabicPeriod" startAt="4"/>
            </a:pPr>
            <a:r>
              <a:rPr lang="it-IT" sz="2400" dirty="0"/>
              <a:t>Segni neurologici ad esempio attacchi epilettici, emiparesi, riduzioni del campo visivo. Naturalmente non ci si riferisce solo all’immediato periodo post trauma, ma deve essere valutato nel tempo.</a:t>
            </a:r>
          </a:p>
          <a:p>
            <a:r>
              <a:rPr lang="it-IT" sz="2400" dirty="0"/>
              <a:t> </a:t>
            </a:r>
          </a:p>
        </p:txBody>
      </p:sp>
      <p:sp>
        <p:nvSpPr>
          <p:cNvPr id="3" name="Titolo 2"/>
          <p:cNvSpPr>
            <a:spLocks noGrp="1"/>
          </p:cNvSpPr>
          <p:nvPr>
            <p:ph type="title"/>
          </p:nvPr>
        </p:nvSpPr>
        <p:spPr/>
        <p:txBody>
          <a:bodyPr/>
          <a:lstStyle/>
          <a:p>
            <a:r>
              <a:rPr lang="it-IT" dirty="0"/>
              <a:t>Disturbo neurocognitivo dovuto a trauma cranico</a:t>
            </a:r>
          </a:p>
        </p:txBody>
      </p:sp>
    </p:spTree>
    <p:extLst>
      <p:ext uri="{BB962C8B-B14F-4D97-AF65-F5344CB8AC3E}">
        <p14:creationId xmlns:p14="http://schemas.microsoft.com/office/powerpoint/2010/main" val="949356118"/>
      </p:ext>
    </p:extLst>
  </p:cSld>
  <p:clrMapOvr>
    <a:masterClrMapping/>
  </p:clrMapOvr>
</p:sld>
</file>

<file path=ppt/slides/slide18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quadro cognitivo è variabile. Difficoltà nei settori dell’attenzione complessa, del-la capacità esecutiva, dell’apprendimento e della memoria sono comuni, così come il rallentamento nella velocità di elaborazione delle informazioni e le alterazioni della cognizione sociale.  </a:t>
            </a:r>
          </a:p>
          <a:p>
            <a:r>
              <a:rPr lang="it-IT" sz="2400" dirty="0"/>
              <a:t>Il DNC maggiore o lieve dovuto a trauma cranico può essere accompagnato da disturbi nella funzione emotiva. Il paziente è irritabile, propenso alla frustrazione con una forte labilità affettiva. Compaiono anche cefalea disturbi del sonno capogiri ed altri sintomi fisici.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28049396"/>
      </p:ext>
    </p:extLst>
  </p:cSld>
  <p:clrMapOvr>
    <a:masterClrMapping/>
  </p:clrMapOvr>
</p:sld>
</file>

<file path=ppt/slides/slide18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Questo tipo di disturbo costituisce la forma di demenza che potenzialmente può insorgere in persone particolarmente giovani. Un ventenne può diventare demente per cause post traumatiche. Non si tratta di una patologia rara, in alcune statistiche si calcola che il 2% della popolazione ne sia affetta. Se il trauma si manifesta in un bambino o in un neonato può portare ad una condizione di disabilità intellettiva (ritardo mentale)</a:t>
            </a:r>
          </a:p>
          <a:p>
            <a:r>
              <a:rPr lang="it-IT" sz="2400" dirty="0"/>
              <a:t> La demenza post traumatica può limitare fortemente la autonomia del paziente, per lo meno nelle fasi più acute del disturbo.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78765407"/>
      </p:ext>
    </p:extLst>
  </p:cSld>
  <p:clrMapOvr>
    <a:masterClrMapping/>
  </p:clrMapOvr>
</p:sld>
</file>

<file path=ppt/slides/slide18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400" dirty="0"/>
              <a:t>In genere i sintomi sono alquanto transitori e migliorano nel tempo successivo al trauma, ma possono residuare sintomi cronicizzati spesso a livello emotivo e con modificazione di alcuni tratti di personalità</a:t>
            </a:r>
          </a:p>
          <a:p>
            <a:r>
              <a:rPr lang="it-IT" sz="2400" dirty="0"/>
              <a:t>La valutazione di questo tipo di demenza tiene conto della violenza del trauma, della durata dei sintomi successivi al trauma (es coma, amnesia) il paziente comunque sarà valutato in centri traumatologici specialistici</a:t>
            </a:r>
          </a:p>
          <a:p>
            <a:r>
              <a:rPr lang="it-IT" sz="2400" dirty="0"/>
              <a:t>Non sempre i danni cognitivi sono proporzionati alla entità del danno fisico subito. In molti casi al danno neurocognitivo da trauma si sommano gli effetti di un disturbo da stress post traumatico</a:t>
            </a:r>
          </a:p>
          <a:p>
            <a:r>
              <a:rPr lang="it-IT" sz="24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40763414"/>
      </p:ext>
    </p:extLst>
  </p:cSld>
  <p:clrMapOvr>
    <a:masterClrMapping/>
  </p:clrMapOvr>
</p:sld>
</file>

<file path=ppt/slides/slide18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Le manifestazioni cliniche sono quelle di un disturbo neurocognitivo, ma vi è la coincidenza con l’uso di farmaci o di sostanze che per la loro natura o la loro quantità possono causare danni alla attività cognitiva. Tali danni possono essere in parte temporanei ed in parte persistenti nel tempo. In altre parole, non sempre dopo la sospensione del farmaco/sostanza si ha un ritorno alla normalità. Prodotti come la ecstasy a dosi di circa 8 compresse in un giorno oppure 80 compresse in un anno, sono stati associati a gravi ed irreversibili danni in area frontale. L’uso di cannabis prima dei 18 anni danneggia la formazione del lobo frontale quello in cui risiedono molte delle attività cognitive di più alto livello.</a:t>
            </a:r>
          </a:p>
          <a:p>
            <a:endParaRPr lang="it-IT" sz="2000" dirty="0"/>
          </a:p>
        </p:txBody>
      </p:sp>
      <p:sp>
        <p:nvSpPr>
          <p:cNvPr id="3" name="Titolo 2"/>
          <p:cNvSpPr>
            <a:spLocks noGrp="1"/>
          </p:cNvSpPr>
          <p:nvPr>
            <p:ph type="title"/>
          </p:nvPr>
        </p:nvSpPr>
        <p:spPr/>
        <p:txBody>
          <a:bodyPr/>
          <a:lstStyle/>
          <a:p>
            <a:r>
              <a:rPr lang="it-IT" dirty="0"/>
              <a:t>Disturbo neurocognitivo indotto da sostanze / farmaci</a:t>
            </a:r>
          </a:p>
        </p:txBody>
      </p:sp>
    </p:spTree>
    <p:extLst>
      <p:ext uri="{BB962C8B-B14F-4D97-AF65-F5344CB8AC3E}">
        <p14:creationId xmlns:p14="http://schemas.microsoft.com/office/powerpoint/2010/main" val="2006778652"/>
      </p:ext>
    </p:extLst>
  </p:cSld>
  <p:clrMapOvr>
    <a:masterClrMapping/>
  </p:clrMapOvr>
</p:sld>
</file>

<file path=ppt/slides/slide18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In questo senso si tratta di una forma di demenza che può colpire in modo irreversibile molti giovani.</a:t>
            </a:r>
          </a:p>
          <a:p>
            <a:r>
              <a:rPr lang="it-IT" sz="2400" dirty="0"/>
              <a:t>Le temporanee allucinazioni derivate da sostanze in fase acuta di uso o le crisi in fase di astinenza non rientrano in questa diagnosi con la quale si indicano solo danni persistenti</a:t>
            </a:r>
          </a:p>
          <a:p>
            <a:r>
              <a:rPr lang="it-IT" sz="2400" dirty="0"/>
              <a:t>Anche alcolismo cronico porta a gravi forme di demenza con forti amnesie e confabulazioni difficoltà di apprendimento e della coordinazione motoria (in questo caso ne soffrono prima le donne) e la </a:t>
            </a:r>
            <a:r>
              <a:rPr lang="it-IT" sz="2400" dirty="0" err="1"/>
              <a:t>alcoldipendenza</a:t>
            </a:r>
            <a:r>
              <a:rPr lang="it-IT" sz="2400" dirty="0"/>
              <a:t> della madre porta a generare bambini con sindrome alcolico fetale con ritardo mentale grave e cronico.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91980878"/>
      </p:ext>
    </p:extLst>
  </p:cSld>
  <p:clrMapOvr>
    <a:masterClrMapping/>
  </p:clrMapOvr>
</p:sld>
</file>

<file path=ppt/slides/slide18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r>
              <a:rPr lang="it-IT" sz="2400" dirty="0"/>
              <a:t>Una condizione di </a:t>
            </a:r>
            <a:r>
              <a:rPr lang="it-IT" sz="2400" dirty="0" err="1"/>
              <a:t>alcoldipendenza</a:t>
            </a:r>
            <a:r>
              <a:rPr lang="it-IT" sz="2400" dirty="0"/>
              <a:t> cronica può portare alla carenza di una vitamina (la tiamina) da cui deriva una grave forma di encefalopatia (</a:t>
            </a:r>
            <a:r>
              <a:rPr lang="it-IT" sz="2400" dirty="0" err="1"/>
              <a:t>wernike</a:t>
            </a:r>
            <a:r>
              <a:rPr lang="it-IT" sz="2400" dirty="0"/>
              <a:t>).</a:t>
            </a:r>
          </a:p>
          <a:p>
            <a:r>
              <a:rPr lang="it-IT" sz="2400" dirty="0"/>
              <a:t>Gravissimi danni permanenti derivano dall’uso di metamfetamine, di </a:t>
            </a:r>
            <a:r>
              <a:rPr lang="it-IT" sz="2400" dirty="0" err="1"/>
              <a:t>Ketamina</a:t>
            </a:r>
            <a:r>
              <a:rPr lang="it-IT" sz="2400" dirty="0"/>
              <a:t>, di solventi per colle </a:t>
            </a:r>
          </a:p>
          <a:p>
            <a:r>
              <a:rPr lang="it-IT" sz="2400" dirty="0"/>
              <a:t>L’uso intenso e persistente di sostanze dopo i 50 anni comporta un maggior decadimento mentale anche alla luce dell’invecchiamento del SNC</a:t>
            </a:r>
          </a:p>
          <a:p>
            <a:r>
              <a:rPr lang="it-IT" sz="2400" dirty="0"/>
              <a:t>Le persone che usano cronicamente sostanze sono inoltre più facilmente vittime di incidenti o di infezioni (tra cui HIV o anche sifilide)  che comportano altre concomitanti cause di demenza</a:t>
            </a:r>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49304370"/>
      </p:ext>
    </p:extLst>
  </p:cSld>
  <p:clrMapOvr>
    <a:masterClrMapping/>
  </p:clrMapOvr>
</p:sld>
</file>

<file path=ppt/slides/slide18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In molti casi queste forme patologiche si associano ad altre condizioni quali la depressione (es alcol), i disturbi bipolari (es cocaina) la schizofrenia (es </a:t>
            </a:r>
            <a:r>
              <a:rPr lang="it-IT" sz="2800" dirty="0" err="1"/>
              <a:t>fenilciclidina</a:t>
            </a:r>
            <a:r>
              <a:rPr lang="it-IT" sz="2800" dirty="0"/>
              <a:t>) e la propensione agli incidenti (tutte le sostanze) cirrosi epatica (es alcol) ipertensione (es amfetamine)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96596008"/>
      </p:ext>
    </p:extLst>
  </p:cSld>
  <p:clrMapOvr>
    <a:masterClrMapping/>
  </p:clrMapOvr>
</p:sld>
</file>

<file path=ppt/slides/slide18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ALTRI DISTURBI NEUROCOGNITIVI </a:t>
            </a:r>
            <a:endParaRPr dirty="0"/>
          </a:p>
        </p:txBody>
      </p:sp>
      <p:sp>
        <p:nvSpPr>
          <p:cNvPr id="8" name="Sottotitolo 7"/>
          <p:cNvSpPr>
            <a:spLocks noGrp="1"/>
          </p:cNvSpPr>
          <p:nvPr>
            <p:ph type="subTitle" idx="1"/>
          </p:nvPr>
        </p:nvSpPr>
        <p:spPr/>
        <p:txBody>
          <a:bodyPr/>
          <a:lstStyle/>
          <a:p>
            <a:pPr eaLnBrk="1" hangingPunct="1">
              <a:defRPr/>
            </a:pPr>
            <a:r>
              <a:rPr lang="it-IT" dirty="0"/>
              <a:t>Lezione 71 </a:t>
            </a:r>
            <a:r>
              <a:rPr lang="it-IT"/>
              <a:t>- 4</a:t>
            </a:r>
            <a:endParaRPr lang="it-IT" dirty="0"/>
          </a:p>
        </p:txBody>
      </p:sp>
    </p:spTree>
    <p:extLst>
      <p:ext uri="{BB962C8B-B14F-4D97-AF65-F5344CB8AC3E}">
        <p14:creationId xmlns:p14="http://schemas.microsoft.com/office/powerpoint/2010/main" val="3777933634"/>
      </p:ext>
    </p:extLst>
  </p:cSld>
  <p:clrMapOvr>
    <a:masterClrMapping/>
  </p:clrMapOvr>
</p:sld>
</file>

<file path=ppt/slides/slide18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Da definizione questa forma di demenza si manifesta in paziente affetto da HIV senza che siano presenti altre concause capaci di causare demenza.</a:t>
            </a:r>
          </a:p>
          <a:p>
            <a:r>
              <a:rPr lang="it-IT" sz="2800" dirty="0"/>
              <a:t>Disturbo neurocognitivo maggiore o lieve dovuto a infezione da HIV</a:t>
            </a:r>
          </a:p>
          <a:p>
            <a:r>
              <a:rPr lang="it-IT" sz="2800" dirty="0"/>
              <a:t> </a:t>
            </a:r>
          </a:p>
        </p:txBody>
      </p:sp>
      <p:sp>
        <p:nvSpPr>
          <p:cNvPr id="3" name="Titolo 2"/>
          <p:cNvSpPr>
            <a:spLocks noGrp="1"/>
          </p:cNvSpPr>
          <p:nvPr>
            <p:ph type="title"/>
          </p:nvPr>
        </p:nvSpPr>
        <p:spPr/>
        <p:txBody>
          <a:bodyPr/>
          <a:lstStyle/>
          <a:p>
            <a:r>
              <a:rPr lang="it-IT" dirty="0"/>
              <a:t>DNC dovuto ad HIV</a:t>
            </a:r>
          </a:p>
        </p:txBody>
      </p:sp>
    </p:spTree>
    <p:extLst>
      <p:ext uri="{BB962C8B-B14F-4D97-AF65-F5344CB8AC3E}">
        <p14:creationId xmlns:p14="http://schemas.microsoft.com/office/powerpoint/2010/main" val="659269720"/>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a:t>
            </a:r>
          </a:p>
        </p:txBody>
      </p:sp>
      <p:sp>
        <p:nvSpPr>
          <p:cNvPr id="3" name="Segnaposto contenuto 2"/>
          <p:cNvSpPr>
            <a:spLocks noGrp="1"/>
          </p:cNvSpPr>
          <p:nvPr>
            <p:ph idx="1"/>
          </p:nvPr>
        </p:nvSpPr>
        <p:spPr/>
        <p:txBody>
          <a:bodyPr>
            <a:normAutofit fontScale="85000" lnSpcReduction="10000"/>
          </a:bodyPr>
          <a:lstStyle/>
          <a:p>
            <a:r>
              <a:rPr lang="it-IT" b="1" dirty="0"/>
              <a:t> </a:t>
            </a:r>
            <a:r>
              <a:rPr lang="it-IT" dirty="0"/>
              <a:t>Occorre innanzitutto valutare se il bambino ha avuto una adeguata formazione a livello scolastico, e se la lingua in cui viene valutato è la lingua che parla in famiglia. Questa osservazione può applicarsi anche al caso di famiglie che parlano dialetti molto diversi dalla lingua ufficiale.</a:t>
            </a:r>
          </a:p>
          <a:p>
            <a:r>
              <a:rPr lang="it-IT" dirty="0"/>
              <a:t>Sarà inoltre importante accertarsi che il quoziente intellettivo sia nell’ambito della norma. La presenza di una disabilità intellettiva non consente la concomitante diagnosi di disturbo specifico dell’apprendimento.</a:t>
            </a:r>
          </a:p>
        </p:txBody>
      </p:sp>
    </p:spTree>
    <p:extLst>
      <p:ext uri="{BB962C8B-B14F-4D97-AF65-F5344CB8AC3E}">
        <p14:creationId xmlns:p14="http://schemas.microsoft.com/office/powerpoint/2010/main" val="205437220"/>
      </p:ext>
    </p:extLst>
  </p:cSld>
  <p:clrMapOvr>
    <a:masterClrMapping/>
  </p:clrMapOvr>
</p:sld>
</file>

<file path=ppt/slides/slide18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 L’HIV è causata da infezione da virus dell’immunodeficienza umana di tipo 1 (HIV-1). Il contagio avviene attraverso l’esposizione a fluidi corporei di una persona infetta attraverso l’uso di droghe per iniezione, rapporti sessuali non protetti o trasfusioni o altre cause minori di esposizioni. La </a:t>
            </a:r>
            <a:r>
              <a:rPr lang="it-IT" sz="2400" dirty="0" err="1"/>
              <a:t>infesione</a:t>
            </a:r>
            <a:r>
              <a:rPr lang="it-IT" sz="2400" dirty="0"/>
              <a:t> da HIV compromette le difese immunitarie e può essere identificata con specifici esami del sangue.</a:t>
            </a:r>
          </a:p>
          <a:p>
            <a:r>
              <a:rPr lang="it-IT" sz="24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348393018"/>
      </p:ext>
    </p:extLst>
  </p:cSld>
  <p:clrMapOvr>
    <a:masterClrMapping/>
  </p:clrMapOvr>
</p:sld>
</file>

<file path=ppt/slides/slide18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La demenza da HIV si manifesta incirca il 25% dei pazienti affetti con un rallentamento della funzione esecutiva, della velocità di elaborazione e nella soluzione di compiti complessi. Le terapie antiretrovirali hanno ridotto il numero dei pazienti che manifestano demenza</a:t>
            </a:r>
          </a:p>
          <a:p>
            <a:r>
              <a:rPr lang="it-IT" sz="2400" dirty="0"/>
              <a:t>Nelle fasi più gravi della malattia possono manifestarsi deficit in molte funzioni cognitive e in molte attività motorie. In queste fasi la risonanza magnetica evidenzia danni strutturali al cervello. Tali danni possono essere aggravati dalla concomitante propensione all’uso di droghe o dalla copresenza di altre patologie organiche (tumori, infezioni).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09417395"/>
      </p:ext>
    </p:extLst>
  </p:cSld>
  <p:clrMapOvr>
    <a:masterClrMapping/>
  </p:clrMapOvr>
</p:sld>
</file>

<file path=ppt/slides/slide18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Nei bambini partoriti da donne infette possibile la comparsa di una disabilità intellettiva, anche se con le cure oggi disponibili spesso i danni sono contenuti</a:t>
            </a:r>
          </a:p>
          <a:p>
            <a:r>
              <a:rPr lang="it-IT" sz="2400" dirty="0"/>
              <a:t> Possono manifestarsi disturbi a livello emotivo. In considerazione del fatto che possono essere coinvolte molte diverse aree del cervello la demenza può mostrarsi in modo diverso da un caso all’altro</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29098358"/>
      </p:ext>
    </p:extLst>
  </p:cSld>
  <p:clrMapOvr>
    <a:masterClrMapping/>
  </p:clrMapOvr>
</p:sld>
</file>

<file path=ppt/slides/slide18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Caratteristiche diagnostiche</a:t>
            </a:r>
          </a:p>
          <a:p>
            <a:r>
              <a:rPr lang="it-IT" sz="2000" dirty="0"/>
              <a:t>Si tratta di patologie rare , ma gravissime, tra cui la più nota è la  malattia di </a:t>
            </a:r>
            <a:r>
              <a:rPr lang="it-IT" sz="2000" dirty="0" err="1"/>
              <a:t>Creutzfeldt</a:t>
            </a:r>
            <a:r>
              <a:rPr lang="it-IT" sz="2000" dirty="0"/>
              <a:t>-Jakob, detta anche “malattia della mucca pazza”. In genere, i pazienti presentano deficit neurocognitivi, associati a gravi alterazioni del movimento. La malattia porta rapidamente a morte, per limitarne la diffusione sono stati vietati la commercializzazione e la somministrazione di alcuni parti dei bovini (es il cervello) che un tempo era ampiamente consumato fritto ed impanato.</a:t>
            </a:r>
          </a:p>
          <a:p>
            <a:r>
              <a:rPr lang="it-IT" sz="2000" dirty="0"/>
              <a:t>A causa degli imponenti sintomi organici difficilmente questi pazienti saranno seguiti dallo psicologo che comunque potrebbe avere un ruolo nella assistenza ai parenti del malato.</a:t>
            </a:r>
          </a:p>
          <a:p>
            <a:r>
              <a:rPr lang="it-IT" sz="2000" dirty="0"/>
              <a:t> . </a:t>
            </a:r>
          </a:p>
        </p:txBody>
      </p:sp>
      <p:sp>
        <p:nvSpPr>
          <p:cNvPr id="3" name="Titolo 2"/>
          <p:cNvSpPr>
            <a:spLocks noGrp="1"/>
          </p:cNvSpPr>
          <p:nvPr>
            <p:ph type="title"/>
          </p:nvPr>
        </p:nvSpPr>
        <p:spPr/>
        <p:txBody>
          <a:bodyPr/>
          <a:lstStyle/>
          <a:p>
            <a:r>
              <a:rPr lang="it-IT" dirty="0"/>
              <a:t>DNC dovuto a malattia da prioni</a:t>
            </a:r>
          </a:p>
        </p:txBody>
      </p:sp>
    </p:spTree>
    <p:extLst>
      <p:ext uri="{BB962C8B-B14F-4D97-AF65-F5344CB8AC3E}">
        <p14:creationId xmlns:p14="http://schemas.microsoft.com/office/powerpoint/2010/main" val="2291141577"/>
      </p:ext>
    </p:extLst>
  </p:cSld>
  <p:clrMapOvr>
    <a:masterClrMapping/>
  </p:clrMapOvr>
</p:sld>
</file>

<file path=ppt/slides/slide18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Spesso, a seguito della comparsa del morbo di Parkinson si assiste ad un declino cognitivo. Tale declino si manifesta gradualmente. In molti casi fin da prima che si manifestino la rigidità, i tremori e la inespressività del volto tipica del Parkinson, emerge una condizione di depressione con perdita di interessi e con una difficoltà a passare da un argomento all’altro. Per la comparsa di un vero e proprio DNC occorre invece che la malattia sia presente da tempo e sufficientemente grave.</a:t>
            </a:r>
          </a:p>
          <a:p>
            <a:r>
              <a:rPr lang="it-IT" dirty="0"/>
              <a:t> </a:t>
            </a:r>
          </a:p>
          <a:p>
            <a:endParaRPr lang="it-IT" dirty="0"/>
          </a:p>
          <a:p>
            <a:endParaRPr lang="it-IT" dirty="0"/>
          </a:p>
        </p:txBody>
      </p:sp>
      <p:sp>
        <p:nvSpPr>
          <p:cNvPr id="3" name="Titolo 2"/>
          <p:cNvSpPr>
            <a:spLocks noGrp="1"/>
          </p:cNvSpPr>
          <p:nvPr>
            <p:ph type="title"/>
          </p:nvPr>
        </p:nvSpPr>
        <p:spPr/>
        <p:txBody>
          <a:bodyPr/>
          <a:lstStyle/>
          <a:p>
            <a:r>
              <a:rPr lang="it-IT" dirty="0"/>
              <a:t>DNC da morbo di Parkinson</a:t>
            </a:r>
          </a:p>
        </p:txBody>
      </p:sp>
    </p:spTree>
    <p:extLst>
      <p:ext uri="{BB962C8B-B14F-4D97-AF65-F5344CB8AC3E}">
        <p14:creationId xmlns:p14="http://schemas.microsoft.com/office/powerpoint/2010/main" val="1957749889"/>
      </p:ext>
    </p:extLst>
  </p:cSld>
  <p:clrMapOvr>
    <a:masterClrMapping/>
  </p:clrMapOvr>
</p:sld>
</file>

<file path=ppt/slides/slide18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In fasi più avanzate possono comparire  allucinazioni, deliri, cambiamenti di personalità, disturbo comportamentale del sonno REM ed eccessiva sonnolenza diurna.</a:t>
            </a:r>
          </a:p>
          <a:p>
            <a:r>
              <a:rPr lang="it-IT" sz="2400" dirty="0"/>
              <a:t>La incidenza del morbo di Parkinson negli Stati Uniti è in costante aumento con l’età, coinvolgendo circa il 3% delle persone con più di 85 anni. </a:t>
            </a:r>
          </a:p>
          <a:p>
            <a:r>
              <a:rPr lang="it-IT" sz="2400" dirty="0"/>
              <a:t>Il morbo di Parkinson è più comune nei maschi che nelle femmine.  È stata dimostrata una maggiore incidenza di Parkinson tra persone esposte ad erbicidi e pesticidi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61859056"/>
      </p:ext>
    </p:extLst>
  </p:cSld>
  <p:clrMapOvr>
    <a:masterClrMapping/>
  </p:clrMapOvr>
</p:sld>
</file>

<file path=ppt/slides/slide18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 La malattia di </a:t>
            </a:r>
            <a:r>
              <a:rPr lang="it-IT" sz="2400" dirty="0" err="1"/>
              <a:t>Hontington</a:t>
            </a:r>
            <a:r>
              <a:rPr lang="it-IT" sz="2400" dirty="0"/>
              <a:t> non è molto frequente, ma deve essere nota allo psicologo. Si tratta di una malattia ad origine genetica che si manifesta verso i 35 40 anni e che porta gradualmente la persona verso una condizione in cui non riesce più a controllare i movimenti del proprio corpo, presenta gravi disturbi neurocognitivi e giunge precocemente a morte. I movimenti sono alterati sia nel senso di un rallentamento sia nel senso che si evidenzia una tendenza alla corea, ovvero movimenti scoordinati simili alla danza. A questi movimenti si associa depressione, tendenza al disturbo ossessivo, irritabilità ed ansia.</a:t>
            </a:r>
          </a:p>
          <a:p>
            <a:endParaRPr lang="it-IT" dirty="0"/>
          </a:p>
          <a:p>
            <a:endParaRPr lang="it-IT" dirty="0"/>
          </a:p>
          <a:p>
            <a:endParaRPr lang="it-IT" dirty="0"/>
          </a:p>
        </p:txBody>
      </p:sp>
      <p:sp>
        <p:nvSpPr>
          <p:cNvPr id="3" name="Titolo 2"/>
          <p:cNvSpPr>
            <a:spLocks noGrp="1"/>
          </p:cNvSpPr>
          <p:nvPr>
            <p:ph type="title"/>
          </p:nvPr>
        </p:nvSpPr>
        <p:spPr/>
        <p:txBody>
          <a:bodyPr/>
          <a:lstStyle/>
          <a:p>
            <a:r>
              <a:rPr lang="it-IT" dirty="0"/>
              <a:t>DNC da malattia di Huntington</a:t>
            </a:r>
          </a:p>
        </p:txBody>
      </p:sp>
    </p:spTree>
    <p:extLst>
      <p:ext uri="{BB962C8B-B14F-4D97-AF65-F5344CB8AC3E}">
        <p14:creationId xmlns:p14="http://schemas.microsoft.com/office/powerpoint/2010/main" val="3685103703"/>
      </p:ext>
    </p:extLst>
  </p:cSld>
  <p:clrMapOvr>
    <a:masterClrMapping/>
  </p:clrMapOvr>
</p:sld>
</file>

<file path=ppt/slides/slide18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patologia si manifesta in circa 5 persone su 100.000. il disturbo, ereditario, si presenta prevalentemente in famiglie e con un esame del sangue fatto anche su un bambino, si sa se questo è sano o si ammalerà prima dei 40 anni. Gli aspetti psicologici della paura dell’esame genetico o del vivere con la consapevolezza che prima dei 40 anni si diventerà malati come è successo alla nonna o allo zio sono evidenti. La sopravvivenza dopo la diagnosi è di circa 15 anni. Ho avuto modo di seguire pazienti affetti o familiari di persone affette da questa malattia e non si tratta di situazioni di semplice gestione.</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76975327"/>
      </p:ext>
    </p:extLst>
  </p:cSld>
  <p:clrMapOvr>
    <a:masterClrMapping/>
  </p:clrMapOvr>
</p:sld>
</file>

<file path=ppt/slides/slide18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 </a:t>
            </a:r>
            <a:r>
              <a:rPr lang="it-IT" sz="2400" dirty="0"/>
              <a:t>A volte, prima della comparsa dei sintomi motori compaiono irritabilità, ansia o umore depresso, apatia o disinibizione.</a:t>
            </a:r>
          </a:p>
          <a:p>
            <a:r>
              <a:rPr lang="it-IT" sz="2400" dirty="0"/>
              <a:t>Col tempo l’impaccio motorio rende difficile per loro parlare, deglutire  e camminare.</a:t>
            </a:r>
          </a:p>
          <a:p>
            <a:r>
              <a:rPr lang="it-IT" sz="2400" dirty="0"/>
              <a:t>L’inceppo motorio è maggiore della compromissione cognitiva per cui sono pazienti consapevoli della propria condizione. I pazienti in fase avanzata richiedono assistenza anche per le attività del vivere quotidiano</a:t>
            </a:r>
          </a:p>
          <a:p>
            <a:r>
              <a:rPr lang="it-IT" sz="2400" dirty="0"/>
              <a:t> </a:t>
            </a:r>
          </a:p>
          <a:p>
            <a:endParaRPr lang="it-IT" dirty="0"/>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65121866"/>
      </p:ext>
    </p:extLst>
  </p:cSld>
  <p:clrMapOvr>
    <a:masterClrMapping/>
  </p:clrMapOvr>
</p:sld>
</file>

<file path=ppt/slides/slide18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Altre patologie possono comportare la comparsa di deficit cognitivi, o alterazioni comportamentali tra queste la sclerosi multipla, tumori cerebrali o metastasi, idrocefalo, mancanza di vitamine (es tiamina, </a:t>
            </a:r>
            <a:r>
              <a:rPr lang="it-IT" sz="2400" dirty="0" err="1"/>
              <a:t>vit</a:t>
            </a:r>
            <a:r>
              <a:rPr lang="it-IT" sz="2400" dirty="0"/>
              <a:t> B 12), ipotiroidismo, infezioni es sifilide, insufficienza epatica o renale, alcune forme di epilessia.</a:t>
            </a:r>
          </a:p>
          <a:p>
            <a:r>
              <a:rPr lang="it-IT" sz="2400" dirty="0"/>
              <a:t>Quando il disturbo è trattabile (es ipotiroidismo, carenza di vitamina B 12 il paziente può ritornare alla normalità, diverso il caso in cui sono presenti patologie degenerative </a:t>
            </a:r>
          </a:p>
          <a:p>
            <a:r>
              <a:rPr lang="it-IT" sz="24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16711236"/>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Il bambino non deve presentare disturbi dello spettro autistico. Questi disturbi interferiscono profondamente con l’apprendimento, ma sono associati a moltissimi altri sintomi assai meno specifici.</a:t>
            </a:r>
          </a:p>
          <a:p>
            <a:r>
              <a:rPr lang="it-IT" dirty="0"/>
              <a:t>Il bambino non deve avere deficit visivi o uditivi che possano interferire con l’apprendimento.</a:t>
            </a:r>
          </a:p>
          <a:p>
            <a:r>
              <a:rPr lang="it-IT" dirty="0"/>
              <a:t>Il bambino non deve avere problemi motori o neurologici capaci di interferire con la articolazione della parola o con i centri del linguaggio. </a:t>
            </a:r>
          </a:p>
          <a:p>
            <a:endParaRPr lang="it-IT" dirty="0"/>
          </a:p>
          <a:p>
            <a:endParaRPr lang="it-IT" dirty="0"/>
          </a:p>
        </p:txBody>
      </p:sp>
    </p:spTree>
    <p:extLst>
      <p:ext uri="{BB962C8B-B14F-4D97-AF65-F5344CB8AC3E}">
        <p14:creationId xmlns:p14="http://schemas.microsoft.com/office/powerpoint/2010/main" val="2199961865"/>
      </p:ext>
    </p:extLst>
  </p:cSld>
  <p:clrMapOvr>
    <a:masterClrMapping/>
  </p:clrMapOvr>
</p:sld>
</file>

<file path=ppt/slides/slide18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Disforia di genere</a:t>
            </a:r>
            <a:endParaRPr dirty="0"/>
          </a:p>
        </p:txBody>
      </p:sp>
      <p:sp>
        <p:nvSpPr>
          <p:cNvPr id="8" name="Sottotitolo 7"/>
          <p:cNvSpPr>
            <a:spLocks noGrp="1"/>
          </p:cNvSpPr>
          <p:nvPr>
            <p:ph type="subTitle" idx="1"/>
          </p:nvPr>
        </p:nvSpPr>
        <p:spPr/>
        <p:txBody>
          <a:bodyPr/>
          <a:lstStyle/>
          <a:p>
            <a:pPr eaLnBrk="1" hangingPunct="1">
              <a:defRPr/>
            </a:pPr>
            <a:r>
              <a:rPr lang="it-IT" dirty="0"/>
              <a:t>Lezione 72 -1 </a:t>
            </a:r>
          </a:p>
        </p:txBody>
      </p:sp>
    </p:spTree>
    <p:extLst>
      <p:ext uri="{BB962C8B-B14F-4D97-AF65-F5344CB8AC3E}">
        <p14:creationId xmlns:p14="http://schemas.microsoft.com/office/powerpoint/2010/main" val="55189471"/>
      </p:ext>
    </p:extLst>
  </p:cSld>
  <p:clrMapOvr>
    <a:masterClrMapping/>
  </p:clrMapOvr>
</p:sld>
</file>

<file path=ppt/slides/slide18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Alcune persone, che biologicamente presentano un sesso maschile o femminile, sentono intimamente di appartenere al genere opposto, rifiutano i propri organi sessuali primari e secondari ed il ruolo sociale loro attributo e si identificano fortemente col genere opposto.</a:t>
            </a:r>
          </a:p>
          <a:p>
            <a:r>
              <a:rPr lang="it-IT" dirty="0"/>
              <a:t>Tale condizione, un tempo definita disturbo della identità di genere, nel DSM5 viene chiamata disforia di genere.</a:t>
            </a:r>
          </a:p>
          <a:p>
            <a:endParaRPr lang="it-IT" dirty="0"/>
          </a:p>
          <a:p>
            <a:r>
              <a:rPr lang="it-IT" dirty="0"/>
              <a:t>Nel DSM 5 a differenza delle versioni precedenti, vengono fornite indicazioni relative alle manifestazioni comportamentali e cognitive nei bambini, negli adolescenti e negli adulti.</a:t>
            </a:r>
          </a:p>
          <a:p>
            <a:r>
              <a:rPr lang="it-IT" dirty="0"/>
              <a:t>La diagnosi è importante anche a fini medico legali, in quanto il giudice autorizza l’intervento chirurgico per la riattribuzione di genere, solo sulla base di una attenta e prolungata osservazione medica e psicologica.</a:t>
            </a:r>
          </a:p>
          <a:p>
            <a:r>
              <a:rPr lang="it-IT" dirty="0"/>
              <a:t> .</a:t>
            </a:r>
          </a:p>
        </p:txBody>
      </p:sp>
      <p:sp>
        <p:nvSpPr>
          <p:cNvPr id="3" name="Titolo 2"/>
          <p:cNvSpPr>
            <a:spLocks noGrp="1"/>
          </p:cNvSpPr>
          <p:nvPr>
            <p:ph type="title"/>
          </p:nvPr>
        </p:nvSpPr>
        <p:spPr/>
        <p:txBody>
          <a:bodyPr/>
          <a:lstStyle/>
          <a:p>
            <a:r>
              <a:rPr lang="it-IT" sz="1600" dirty="0"/>
              <a:t>DISFORIA DI GENERE (DISTURBO DELLA IDENTITA’ DI GENERE)</a:t>
            </a:r>
          </a:p>
        </p:txBody>
      </p:sp>
    </p:spTree>
    <p:extLst>
      <p:ext uri="{BB962C8B-B14F-4D97-AF65-F5344CB8AC3E}">
        <p14:creationId xmlns:p14="http://schemas.microsoft.com/office/powerpoint/2010/main" val="1001162347"/>
      </p:ext>
    </p:extLst>
  </p:cSld>
  <p:clrMapOvr>
    <a:masterClrMapping/>
  </p:clrMapOvr>
</p:sld>
</file>

<file path=ppt/slides/slide18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Col termine genere ci si riferisce ad una categoria di identità sociale e si riferisce all’identificazione di un individuo come maschio, femmina o, a volte, come appartenente a categorie diverse.</a:t>
            </a:r>
          </a:p>
          <a:p>
            <a:r>
              <a:rPr lang="it-IT" dirty="0"/>
              <a:t>Disforia di genere, come termine descrittivo generale, si riferisce al disagio affettivo/cognitivo in relazione alla differenza tra il genere con cui si identifica la persona ed il genere assegnato socialmente. Col termine disforia di genere ci si riferisce a questo disagio psicologico e non già ad aspetti organici o sociali sottostanti</a:t>
            </a:r>
          </a:p>
          <a:p>
            <a:r>
              <a:rPr lang="it-IT" dirty="0"/>
              <a:t>Transgender si riferisce alle persone che si identificano in modo transitorio o persistente con un genere diverso da quello assegnato alla nascita. </a:t>
            </a:r>
          </a:p>
          <a:p>
            <a:r>
              <a:rPr lang="it-IT" dirty="0"/>
              <a:t>Transessuale indica un individuo che desidera attuare o ha attuato una transizione sociale da maschio a femmina o da femmina a maschio.</a:t>
            </a:r>
          </a:p>
          <a:p>
            <a:r>
              <a:rPr lang="it-IT" dirty="0"/>
              <a:t> </a:t>
            </a:r>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90071670"/>
      </p:ext>
    </p:extLst>
  </p:cSld>
  <p:clrMapOvr>
    <a:masterClrMapping/>
  </p:clrMapOvr>
</p:sld>
</file>

<file path=ppt/slides/slide18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b="1" dirty="0"/>
              <a:t>L’orientamento sessuale viene definito come la tendenza a rispondere a certi stimoli sessuali, quindi si basa sugli oggetti (persone o, talora, anche cose o situazioni) che riescono a indurre nel soggetto attivazione e interesse sessuale.</a:t>
            </a:r>
          </a:p>
          <a:p>
            <a:endParaRPr lang="it-IT" dirty="0"/>
          </a:p>
        </p:txBody>
      </p:sp>
    </p:spTree>
    <p:extLst>
      <p:ext uri="{BB962C8B-B14F-4D97-AF65-F5344CB8AC3E}">
        <p14:creationId xmlns:p14="http://schemas.microsoft.com/office/powerpoint/2010/main" val="2280714360"/>
      </p:ext>
    </p:extLst>
  </p:cSld>
  <p:clrMapOvr>
    <a:masterClrMapping/>
  </p:clrMapOvr>
</p:sld>
</file>

<file path=ppt/slides/slide18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Fin da piccolo il bambino manifesta, per lo meno per 6 mesi, una marcata incongruenza tra il genere cui sente di appartenere ed il genere assegnato.</a:t>
            </a:r>
          </a:p>
          <a:p>
            <a:r>
              <a:rPr lang="it-IT" dirty="0"/>
              <a:t>Il bambino manifesta forte desiderio di appartenere al genere opposto.</a:t>
            </a:r>
          </a:p>
          <a:p>
            <a:r>
              <a:rPr lang="it-IT" dirty="0"/>
              <a:t>Vi è una  forte preferenza per il travestimento con abbigliamento tipico del genere opposto.  Nelle bambine si manifesta una forte resistenza a indossare abbigliamento tipicamente femminile.</a:t>
            </a:r>
          </a:p>
          <a:p>
            <a:r>
              <a:rPr lang="it-IT" dirty="0"/>
              <a:t>Bambini in età nati maschi con disforia di genere possono esprimere il desiderio di essere una bambina, affermare di essere una bambina, oppure sostenere che da grandi diventeranno una donna. Preferiscono indossare abiti da ragazza o da donna.   Questi bambini possono imitare figure femminili (per es., giocare “alla mamma”) e sono spesso molto interessati a personaggi di fantasia femminili. Molto spesso preferiscono attività e giochi tradizionalmente femminili.   Alcuni possono affermare di non avere il pene e insistono per urinare seduti. Più raramente possono sostenere di trovare disgustoso il proprio pene o i testicoli, di volersene sbarazzare, oppure di avere, o di desiderare di avere, una vagina.</a:t>
            </a:r>
          </a:p>
          <a:p>
            <a:endParaRPr lang="it-IT" dirty="0"/>
          </a:p>
          <a:p>
            <a:pPr algn="ctr"/>
            <a:r>
              <a:rPr lang="it-IT" dirty="0"/>
              <a:t>.  </a:t>
            </a:r>
          </a:p>
        </p:txBody>
      </p:sp>
      <p:sp>
        <p:nvSpPr>
          <p:cNvPr id="3" name="Titolo 2"/>
          <p:cNvSpPr>
            <a:spLocks noGrp="1"/>
          </p:cNvSpPr>
          <p:nvPr>
            <p:ph type="title"/>
          </p:nvPr>
        </p:nvSpPr>
        <p:spPr/>
        <p:txBody>
          <a:bodyPr/>
          <a:lstStyle/>
          <a:p>
            <a:r>
              <a:rPr lang="it-IT" dirty="0"/>
              <a:t>DISFORIA DI GENERE NEI BAMBINI</a:t>
            </a:r>
          </a:p>
        </p:txBody>
      </p:sp>
    </p:spTree>
    <p:extLst>
      <p:ext uri="{BB962C8B-B14F-4D97-AF65-F5344CB8AC3E}">
        <p14:creationId xmlns:p14="http://schemas.microsoft.com/office/powerpoint/2010/main" val="2385414862"/>
      </p:ext>
    </p:extLst>
  </p:cSld>
  <p:clrMapOvr>
    <a:masterClrMapping/>
  </p:clrMapOvr>
</p:sld>
</file>

<file path=ppt/slides/slide18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Sono presenti una forte preferenza per i ruoli, i giochi e le attività tipicamente legati al genere opposto</a:t>
            </a:r>
          </a:p>
          <a:p>
            <a:r>
              <a:rPr lang="it-IT" dirty="0"/>
              <a:t>Una forte avversione per la propria anatomia sessuale. Ed una preferenza per stare nel gruppo di bambini del genere opposto.</a:t>
            </a:r>
          </a:p>
          <a:p>
            <a:r>
              <a:rPr lang="it-IT" dirty="0"/>
              <a:t> Questo disagio crea problemi sul piano sociale e scolastico</a:t>
            </a:r>
          </a:p>
          <a:p>
            <a:r>
              <a:rPr lang="it-IT" dirty="0"/>
              <a:t>nella maggior parte dei casi la disforia di genere ha esordio precoce, esistono però casi di esordio tardivo (es in adolescenza).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44056421"/>
      </p:ext>
    </p:extLst>
  </p:cSld>
  <p:clrMapOvr>
    <a:masterClrMapping/>
  </p:clrMapOvr>
</p:sld>
</file>

<file path=ppt/slides/slide18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7544" y="1916832"/>
            <a:ext cx="8229600" cy="4268799"/>
          </a:xfrm>
        </p:spPr>
        <p:txBody>
          <a:bodyPr/>
          <a:lstStyle/>
          <a:p>
            <a:r>
              <a:rPr lang="it-IT" dirty="0"/>
              <a:t> I sintomi sono simili a quelli manifestati dai bambini, ma emerge un forte desiderio di liberarsi o di impedire lo sviluppo delle proprie caratteristiche sessuali primarie e/o secondarie. È sempre maggiore la marcata incongruenza con il genere assegnato socialmente e quello intimamente vissuto come identità personale.</a:t>
            </a:r>
          </a:p>
          <a:p>
            <a:r>
              <a:rPr lang="it-IT" dirty="0"/>
              <a:t>Queste persone sono in genere attratte da persone del loro sesso di nascita, ma non sono propriamente parlando, degli omosessuali. Sentendosi femmina (anche se ha genitali maschili con cui non si identifica) è naturale essere attratta da un maschio.</a:t>
            </a:r>
          </a:p>
          <a:p>
            <a:r>
              <a:rPr lang="it-IT" dirty="0"/>
              <a:t>I maschi che vogliono una riattribuzione di sesso in senso femminile sono 4 o 5 volte di più delle donne che vogliono diventare maschi.</a:t>
            </a:r>
          </a:p>
          <a:p>
            <a:r>
              <a:rPr lang="it-IT" dirty="0"/>
              <a:t>Si manifesta un forte desiderio di appartenere al genere opposto e di assumerne le caratteristiche fisiche e di essere trattato come tale.  Emerge la convinzione di avere i sentimenti e le reazioni tipici del genere opposto.</a:t>
            </a:r>
          </a:p>
          <a:p>
            <a:r>
              <a:rPr lang="it-IT" dirty="0"/>
              <a:t>  </a:t>
            </a:r>
          </a:p>
        </p:txBody>
      </p:sp>
      <p:sp>
        <p:nvSpPr>
          <p:cNvPr id="3" name="Titolo 2"/>
          <p:cNvSpPr>
            <a:spLocks noGrp="1"/>
          </p:cNvSpPr>
          <p:nvPr>
            <p:ph type="title"/>
          </p:nvPr>
        </p:nvSpPr>
        <p:spPr/>
        <p:txBody>
          <a:bodyPr/>
          <a:lstStyle/>
          <a:p>
            <a:r>
              <a:rPr lang="it-IT" dirty="0"/>
              <a:t>DISFORIA DI GENERE IN ADOLESCENTI O ADULTI</a:t>
            </a:r>
          </a:p>
        </p:txBody>
      </p:sp>
    </p:spTree>
    <p:extLst>
      <p:ext uri="{BB962C8B-B14F-4D97-AF65-F5344CB8AC3E}">
        <p14:creationId xmlns:p14="http://schemas.microsoft.com/office/powerpoint/2010/main" val="1019574894"/>
      </p:ext>
    </p:extLst>
  </p:cSld>
  <p:clrMapOvr>
    <a:masterClrMapping/>
  </p:clrMapOvr>
</p:sld>
</file>

<file path=ppt/slides/slide18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 Nel DSM 5 viene descritta una nuova condizione che si riferisce all’adulto che da tempo  è passato a vivere a tempo pieno il genere   e si è sottoposto (oppure si sta preparando a sottoporsi) ad almeno una procedura medica di riassegnazione sessuale o a un protocollo di trattamento. Si tratta di persone che hanno iniziato un regolare trattamento con ormoni del sesso opposto o un intervento chirurgico di riassegnazione del genere in accordo al genere desiderato.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951584514"/>
      </p:ext>
    </p:extLst>
  </p:cSld>
  <p:clrMapOvr>
    <a:masterClrMapping/>
  </p:clrMapOvr>
</p:sld>
</file>

<file path=ppt/slides/slide18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Alcune persone hanno un anomalo sviluppo delle proprie caratteristiche sessuali dovute a cause organiche. Tra queste ad esempio una  iperplasia congenita della ghiandola surrenale (che emette ormoni capaci di virilizzare una femmina) o  una sindrome da insensibilità agli androgeni (che impedisce lo sviluppo in senso maschile in una persona che dal punto di vista genetico sarebbe maschio).</a:t>
            </a:r>
          </a:p>
          <a:p>
            <a:r>
              <a:rPr lang="it-IT" dirty="0"/>
              <a:t>Anche in queste condizioni emerge una marcata   incongruenza tra il genere esperito/espresso da un individuo e il genere assegnato. Spesso queste persone richiedono la chirurgia per riattribuzione di genere</a:t>
            </a:r>
          </a:p>
          <a:p>
            <a:r>
              <a:rPr lang="it-IT" dirty="0"/>
              <a:t> </a:t>
            </a:r>
          </a:p>
        </p:txBody>
      </p:sp>
      <p:sp>
        <p:nvSpPr>
          <p:cNvPr id="3" name="Titolo 2"/>
          <p:cNvSpPr>
            <a:spLocks noGrp="1"/>
          </p:cNvSpPr>
          <p:nvPr>
            <p:ph type="title"/>
          </p:nvPr>
        </p:nvSpPr>
        <p:spPr/>
        <p:txBody>
          <a:bodyPr/>
          <a:lstStyle/>
          <a:p>
            <a:r>
              <a:rPr lang="it-IT" dirty="0"/>
              <a:t>DISTURBO DELLO SVILUPPO SESSUALE</a:t>
            </a:r>
          </a:p>
        </p:txBody>
      </p:sp>
    </p:spTree>
    <p:extLst>
      <p:ext uri="{BB962C8B-B14F-4D97-AF65-F5344CB8AC3E}">
        <p14:creationId xmlns:p14="http://schemas.microsoft.com/office/powerpoint/2010/main" val="312050496"/>
      </p:ext>
    </p:extLst>
  </p:cSld>
  <p:clrMapOvr>
    <a:masterClrMapping/>
  </p:clrMapOvr>
</p:sld>
</file>

<file path=ppt/slides/slide18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parafilici</a:t>
            </a:r>
            <a:endParaRPr dirty="0"/>
          </a:p>
        </p:txBody>
      </p:sp>
      <p:sp>
        <p:nvSpPr>
          <p:cNvPr id="8" name="Sottotitolo 7"/>
          <p:cNvSpPr>
            <a:spLocks noGrp="1"/>
          </p:cNvSpPr>
          <p:nvPr>
            <p:ph type="subTitle" idx="1"/>
          </p:nvPr>
        </p:nvSpPr>
        <p:spPr/>
        <p:txBody>
          <a:bodyPr/>
          <a:lstStyle/>
          <a:p>
            <a:pPr eaLnBrk="1" hangingPunct="1">
              <a:defRPr/>
            </a:pPr>
            <a:r>
              <a:rPr lang="it-IT" dirty="0"/>
              <a:t>Lezione 72 -  2 </a:t>
            </a:r>
          </a:p>
        </p:txBody>
      </p:sp>
    </p:spTree>
    <p:extLst>
      <p:ext uri="{BB962C8B-B14F-4D97-AF65-F5344CB8AC3E}">
        <p14:creationId xmlns:p14="http://schemas.microsoft.com/office/powerpoint/2010/main" val="769956272"/>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en-US" sz="800" dirty="0"/>
              <a:t> </a:t>
            </a:r>
            <a:endParaRPr lang="it-IT" sz="4800" dirty="0"/>
          </a:p>
          <a:p>
            <a:r>
              <a:rPr lang="en-US" dirty="0"/>
              <a:t>I bambini con </a:t>
            </a:r>
            <a:r>
              <a:rPr lang="en-US" dirty="0" err="1"/>
              <a:t>disturbo</a:t>
            </a:r>
            <a:r>
              <a:rPr lang="en-US" dirty="0"/>
              <a:t> da deficit di </a:t>
            </a:r>
            <a:r>
              <a:rPr lang="en-US" dirty="0" err="1"/>
              <a:t>attenzione</a:t>
            </a:r>
            <a:r>
              <a:rPr lang="en-US" dirty="0"/>
              <a:t>/</a:t>
            </a:r>
            <a:r>
              <a:rPr lang="en-US" dirty="0" err="1"/>
              <a:t>iperattività</a:t>
            </a:r>
            <a:r>
              <a:rPr lang="en-US" dirty="0"/>
              <a:t> </a:t>
            </a:r>
            <a:r>
              <a:rPr lang="en-US" dirty="0" err="1"/>
              <a:t>hanno</a:t>
            </a:r>
            <a:r>
              <a:rPr lang="en-US" dirty="0"/>
              <a:t> </a:t>
            </a:r>
            <a:r>
              <a:rPr lang="en-US" dirty="0" err="1"/>
              <a:t>uno</a:t>
            </a:r>
            <a:r>
              <a:rPr lang="en-US" dirty="0"/>
              <a:t> </a:t>
            </a:r>
            <a:r>
              <a:rPr lang="en-US" dirty="0" err="1"/>
              <a:t>scarso</a:t>
            </a:r>
            <a:r>
              <a:rPr lang="en-US" dirty="0"/>
              <a:t> </a:t>
            </a:r>
            <a:r>
              <a:rPr lang="en-US" dirty="0" err="1"/>
              <a:t>rendimento</a:t>
            </a:r>
            <a:r>
              <a:rPr lang="en-US" dirty="0"/>
              <a:t> </a:t>
            </a:r>
            <a:r>
              <a:rPr lang="en-US" dirty="0" err="1"/>
              <a:t>scolstico</a:t>
            </a:r>
            <a:r>
              <a:rPr lang="en-US" dirty="0"/>
              <a:t>, a volte  “</a:t>
            </a:r>
            <a:r>
              <a:rPr lang="en-US" dirty="0" err="1"/>
              <a:t>sparano</a:t>
            </a:r>
            <a:r>
              <a:rPr lang="en-US" dirty="0"/>
              <a:t>” </a:t>
            </a:r>
            <a:r>
              <a:rPr lang="en-US" dirty="0" err="1"/>
              <a:t>una</a:t>
            </a:r>
            <a:r>
              <a:rPr lang="en-US" dirty="0"/>
              <a:t> </a:t>
            </a:r>
            <a:r>
              <a:rPr lang="en-US" dirty="0" err="1"/>
              <a:t>risposta</a:t>
            </a:r>
            <a:r>
              <a:rPr lang="en-US" dirty="0"/>
              <a:t> non </a:t>
            </a:r>
            <a:r>
              <a:rPr lang="en-US" dirty="0" err="1"/>
              <a:t>meditata</a:t>
            </a:r>
            <a:r>
              <a:rPr lang="en-US" dirty="0"/>
              <a:t> e </a:t>
            </a:r>
            <a:r>
              <a:rPr lang="en-US" dirty="0" err="1"/>
              <a:t>leggono</a:t>
            </a:r>
            <a:r>
              <a:rPr lang="en-US" dirty="0"/>
              <a:t> parole </a:t>
            </a:r>
            <a:r>
              <a:rPr lang="en-US" dirty="0" err="1"/>
              <a:t>tendendo</a:t>
            </a:r>
            <a:r>
              <a:rPr lang="en-US" dirty="0"/>
              <a:t> ad </a:t>
            </a:r>
            <a:r>
              <a:rPr lang="en-US" dirty="0" err="1"/>
              <a:t>indovinare</a:t>
            </a:r>
            <a:r>
              <a:rPr lang="en-US" dirty="0"/>
              <a:t> </a:t>
            </a:r>
            <a:r>
              <a:rPr lang="en-US" dirty="0" err="1"/>
              <a:t>piuttosto</a:t>
            </a:r>
            <a:r>
              <a:rPr lang="en-US" dirty="0"/>
              <a:t> </a:t>
            </a:r>
            <a:r>
              <a:rPr lang="en-US" dirty="0" err="1"/>
              <a:t>che</a:t>
            </a:r>
            <a:r>
              <a:rPr lang="en-US" dirty="0"/>
              <a:t> ad </a:t>
            </a:r>
            <a:r>
              <a:rPr lang="en-US" dirty="0" err="1"/>
              <a:t>applicarsi</a:t>
            </a:r>
            <a:r>
              <a:rPr lang="en-US" dirty="0"/>
              <a:t> </a:t>
            </a:r>
            <a:r>
              <a:rPr lang="en-US" dirty="0" err="1"/>
              <a:t>alla</a:t>
            </a:r>
            <a:r>
              <a:rPr lang="en-US" dirty="0"/>
              <a:t> </a:t>
            </a:r>
            <a:r>
              <a:rPr lang="en-US" dirty="0" err="1"/>
              <a:t>lettura</a:t>
            </a:r>
            <a:r>
              <a:rPr lang="en-US" dirty="0"/>
              <a:t>.  I bambini con DDAI </a:t>
            </a:r>
            <a:r>
              <a:rPr lang="en-US" dirty="0" err="1"/>
              <a:t>però</a:t>
            </a:r>
            <a:r>
              <a:rPr lang="en-US" dirty="0"/>
              <a:t> </a:t>
            </a:r>
            <a:r>
              <a:rPr lang="en-US" dirty="0" err="1"/>
              <a:t>presentano</a:t>
            </a:r>
            <a:r>
              <a:rPr lang="en-US" dirty="0"/>
              <a:t> I </a:t>
            </a:r>
            <a:r>
              <a:rPr lang="en-US" dirty="0" err="1"/>
              <a:t>loro</a:t>
            </a:r>
            <a:r>
              <a:rPr lang="en-US" dirty="0"/>
              <a:t> </a:t>
            </a:r>
            <a:r>
              <a:rPr lang="en-US" dirty="0" err="1"/>
              <a:t>caratteristici</a:t>
            </a:r>
            <a:r>
              <a:rPr lang="en-US" dirty="0"/>
              <a:t> </a:t>
            </a:r>
            <a:r>
              <a:rPr lang="en-US" dirty="0" err="1"/>
              <a:t>disturbi</a:t>
            </a:r>
            <a:r>
              <a:rPr lang="en-US" dirty="0"/>
              <a:t> di </a:t>
            </a:r>
            <a:r>
              <a:rPr lang="en-US" dirty="0" err="1"/>
              <a:t>disattenzione</a:t>
            </a:r>
            <a:r>
              <a:rPr lang="en-US" dirty="0"/>
              <a:t>, </a:t>
            </a:r>
            <a:r>
              <a:rPr lang="en-US" dirty="0" err="1"/>
              <a:t>impulsività</a:t>
            </a:r>
            <a:r>
              <a:rPr lang="en-US" dirty="0"/>
              <a:t> </a:t>
            </a:r>
            <a:r>
              <a:rPr lang="en-US" dirty="0" err="1"/>
              <a:t>ed</a:t>
            </a:r>
            <a:r>
              <a:rPr lang="en-US" dirty="0"/>
              <a:t> </a:t>
            </a:r>
            <a:r>
              <a:rPr lang="en-US" dirty="0" err="1"/>
              <a:t>iperattività</a:t>
            </a:r>
            <a:r>
              <a:rPr lang="en-US" dirty="0"/>
              <a:t> </a:t>
            </a:r>
            <a:r>
              <a:rPr lang="en-US" dirty="0" err="1"/>
              <a:t>anche</a:t>
            </a:r>
            <a:r>
              <a:rPr lang="en-US" dirty="0"/>
              <a:t> in </a:t>
            </a:r>
            <a:r>
              <a:rPr lang="en-US" dirty="0" err="1"/>
              <a:t>compiti</a:t>
            </a:r>
            <a:r>
              <a:rPr lang="en-US" dirty="0"/>
              <a:t> non </a:t>
            </a:r>
            <a:r>
              <a:rPr lang="en-US" dirty="0" err="1"/>
              <a:t>specificamente</a:t>
            </a:r>
            <a:r>
              <a:rPr lang="en-US" dirty="0"/>
              <a:t> </a:t>
            </a:r>
            <a:r>
              <a:rPr lang="en-US" dirty="0" err="1"/>
              <a:t>connessi</a:t>
            </a:r>
            <a:r>
              <a:rPr lang="en-US" dirty="0"/>
              <a:t> con </a:t>
            </a:r>
            <a:r>
              <a:rPr lang="en-US" dirty="0" err="1"/>
              <a:t>lettura</a:t>
            </a:r>
            <a:r>
              <a:rPr lang="en-US" dirty="0"/>
              <a:t>, </a:t>
            </a:r>
            <a:r>
              <a:rPr lang="en-US" dirty="0" err="1"/>
              <a:t>scrittura</a:t>
            </a:r>
            <a:r>
              <a:rPr lang="en-US" dirty="0"/>
              <a:t> o </a:t>
            </a:r>
            <a:r>
              <a:rPr lang="en-US" dirty="0" err="1"/>
              <a:t>capacità</a:t>
            </a:r>
            <a:r>
              <a:rPr lang="en-US" dirty="0"/>
              <a:t> di </a:t>
            </a:r>
            <a:r>
              <a:rPr lang="en-US" dirty="0" err="1"/>
              <a:t>calcolo</a:t>
            </a:r>
            <a:r>
              <a:rPr lang="en-US" dirty="0"/>
              <a:t>. </a:t>
            </a:r>
          </a:p>
          <a:p>
            <a:pPr marL="0" indent="0">
              <a:buNone/>
            </a:pPr>
            <a:endParaRPr lang="it-IT" dirty="0"/>
          </a:p>
        </p:txBody>
      </p:sp>
    </p:spTree>
    <p:extLst>
      <p:ext uri="{BB962C8B-B14F-4D97-AF65-F5344CB8AC3E}">
        <p14:creationId xmlns:p14="http://schemas.microsoft.com/office/powerpoint/2010/main" val="4269931208"/>
      </p:ext>
    </p:extLst>
  </p:cSld>
  <p:clrMapOvr>
    <a:masterClrMapping/>
  </p:clrMapOvr>
</p:sld>
</file>

<file path=ppt/slides/slide18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 disturbi parafilici indicano una propensione a ricercare e trovare piacere sessuale in attività e con partner o con oggetti diversi da quelli comunemente ritenuti idonei. La omosessualità da quasi 40 anni non è riconosciuta come patologia, quindi non rientra in questa sezione del DSM 5. </a:t>
            </a:r>
          </a:p>
          <a:p>
            <a:r>
              <a:rPr lang="it-IT" dirty="0"/>
              <a:t>Per essere inclusi tra i disturbi parafilici e non tra le semplici parafilie, i disturbi devono causare danni a sé o agli altri, fare rischiare di perdere la libertà, fare perdere molto tempo, disturbare nelle proprie attività di studio e di lavoro.</a:t>
            </a:r>
          </a:p>
          <a:p>
            <a:r>
              <a:rPr lang="it-IT" dirty="0"/>
              <a:t>Si tratta quindi di esacerbazioni di semplici inclinazioni </a:t>
            </a:r>
            <a:r>
              <a:rPr lang="it-IT" dirty="0" err="1"/>
              <a:t>parafiliche</a:t>
            </a:r>
            <a:r>
              <a:rPr lang="it-IT" dirty="0"/>
              <a:t> che di per sé hanno perso connotazione psicopatologica</a:t>
            </a:r>
          </a:p>
        </p:txBody>
      </p:sp>
      <p:sp>
        <p:nvSpPr>
          <p:cNvPr id="3" name="Titolo 2"/>
          <p:cNvSpPr>
            <a:spLocks noGrp="1"/>
          </p:cNvSpPr>
          <p:nvPr>
            <p:ph type="title"/>
          </p:nvPr>
        </p:nvSpPr>
        <p:spPr/>
        <p:txBody>
          <a:bodyPr/>
          <a:lstStyle/>
          <a:p>
            <a:r>
              <a:rPr lang="it-IT" dirty="0"/>
              <a:t>DISTURBI PARAFILICI</a:t>
            </a:r>
          </a:p>
        </p:txBody>
      </p:sp>
    </p:spTree>
    <p:extLst>
      <p:ext uri="{BB962C8B-B14F-4D97-AF65-F5344CB8AC3E}">
        <p14:creationId xmlns:p14="http://schemas.microsoft.com/office/powerpoint/2010/main" val="1323107637"/>
      </p:ext>
    </p:extLst>
  </p:cSld>
  <p:clrMapOvr>
    <a:masterClrMapping/>
  </p:clrMapOvr>
</p:sld>
</file>

<file path=ppt/slides/slide18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 disturbi parafilici inclusi nel DSM 5 sono:</a:t>
            </a:r>
          </a:p>
          <a:p>
            <a:r>
              <a:rPr lang="it-IT" dirty="0"/>
              <a:t>il disturbo voyeuristico (spiare altri nella loro intimità senza che questi lo sappiano), </a:t>
            </a:r>
          </a:p>
          <a:p>
            <a:r>
              <a:rPr lang="it-IT" dirty="0"/>
              <a:t>il disturbo esibizionistico (esibire i genitali a persona sorpresa e non consenziente), </a:t>
            </a:r>
          </a:p>
          <a:p>
            <a:r>
              <a:rPr lang="it-IT" dirty="0"/>
              <a:t>il disturbo </a:t>
            </a:r>
            <a:r>
              <a:rPr lang="it-IT" dirty="0" err="1"/>
              <a:t>frotteuristico</a:t>
            </a:r>
            <a:r>
              <a:rPr lang="it-IT" dirty="0"/>
              <a:t> (toccare o strofinarsi contro un individuo non consenziente), </a:t>
            </a:r>
          </a:p>
          <a:p>
            <a:r>
              <a:rPr lang="it-IT" dirty="0"/>
              <a:t>il disturbo da masochismo sessuale (farsi infliggere umiliazioni, </a:t>
            </a:r>
            <a:r>
              <a:rPr lang="it-IT" dirty="0" err="1"/>
              <a:t>bondage</a:t>
            </a:r>
            <a:r>
              <a:rPr lang="it-IT" dirty="0"/>
              <a:t>, o sofferenze), </a:t>
            </a:r>
          </a:p>
          <a:p>
            <a:r>
              <a:rPr lang="it-IT" dirty="0"/>
              <a:t>il disturbo da sadismo sessuale (trarre piacere dell’infliggere umiliazioni, </a:t>
            </a:r>
            <a:r>
              <a:rPr lang="it-IT" dirty="0" err="1"/>
              <a:t>bondage</a:t>
            </a:r>
            <a:r>
              <a:rPr lang="it-IT" dirty="0"/>
              <a:t>, o sofferenze), </a:t>
            </a:r>
          </a:p>
          <a:p>
            <a:r>
              <a:rPr lang="it-IT" dirty="0"/>
              <a:t>il disturbo </a:t>
            </a:r>
            <a:r>
              <a:rPr lang="it-IT" dirty="0" err="1"/>
              <a:t>pedofilico</a:t>
            </a:r>
            <a:r>
              <a:rPr lang="it-IT" dirty="0"/>
              <a:t> (interesse sessuale per i bambini di età inferiore a 13 anni), </a:t>
            </a:r>
          </a:p>
          <a:p>
            <a:r>
              <a:rPr lang="it-IT" dirty="0"/>
              <a:t>il disturbo feticistico (ricavare eccitamento sessuale da oggetti inanimati, che vengono “venerati” o focalizzarsi in modo altamente selettivo su parti del corpo non genitali) e </a:t>
            </a:r>
          </a:p>
          <a:p>
            <a:r>
              <a:rPr lang="it-IT" dirty="0"/>
              <a:t>il disturbo da travestitismo (eccitarsi sessualmente indossando abiti  tipici dell’altro sesso  cross-</a:t>
            </a:r>
            <a:r>
              <a:rPr lang="it-IT" dirty="0" err="1"/>
              <a:t>dressing</a:t>
            </a:r>
            <a:r>
              <a:rPr lang="it-IT" dirty="0"/>
              <a:t>). </a:t>
            </a:r>
          </a:p>
          <a:p>
            <a:r>
              <a:rPr lang="it-IT" dirty="0"/>
              <a:t>Son possibili molte altre forme di parafilia (es accoppiarsi con animali, con cadaveri, con vecchi) la lista sarebbe lunghissima, ma il DSM 5 indica le parafilie più comuni.</a:t>
            </a:r>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34261696"/>
      </p:ext>
    </p:extLst>
  </p:cSld>
  <p:clrMapOvr>
    <a:masterClrMapping/>
  </p:clrMapOvr>
</p:sld>
</file>

<file path=ppt/slides/slide18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ALTRI TIPI DI PARAFILIE</a:t>
            </a:r>
          </a:p>
        </p:txBody>
      </p:sp>
      <p:sp>
        <p:nvSpPr>
          <p:cNvPr id="3" name="Segnaposto contenuto 2"/>
          <p:cNvSpPr>
            <a:spLocks noGrp="1"/>
          </p:cNvSpPr>
          <p:nvPr>
            <p:ph idx="1"/>
          </p:nvPr>
        </p:nvSpPr>
        <p:spPr/>
        <p:txBody>
          <a:bodyPr>
            <a:normAutofit fontScale="32500" lnSpcReduction="20000"/>
          </a:bodyPr>
          <a:lstStyle/>
          <a:p>
            <a:pPr lvl="0"/>
            <a:r>
              <a:rPr lang="it-IT" sz="5500" b="1" dirty="0"/>
              <a:t>SCATOLOGIA: eccitamento sessuale da telefonate oscene.</a:t>
            </a:r>
          </a:p>
          <a:p>
            <a:pPr lvl="0"/>
            <a:r>
              <a:rPr lang="it-IT" sz="5500" b="1" dirty="0"/>
              <a:t>NECROFILIA: eccitamento sessuale da attività sessuale con cadaveri.</a:t>
            </a:r>
          </a:p>
          <a:p>
            <a:pPr lvl="0"/>
            <a:r>
              <a:rPr lang="it-IT" sz="5500" b="1" dirty="0"/>
              <a:t>PARZIALISMO: esclusiva focalizzazione su di una parte del corpo come stimolo erotico.</a:t>
            </a:r>
          </a:p>
          <a:p>
            <a:pPr lvl="0"/>
            <a:r>
              <a:rPr lang="it-IT" sz="5500" b="1" dirty="0"/>
              <a:t>ZOOFILIA: eccitamento sessuale da attività sessuali con animali.</a:t>
            </a:r>
          </a:p>
          <a:p>
            <a:pPr lvl="0"/>
            <a:r>
              <a:rPr lang="it-IT" sz="5500" b="1" dirty="0"/>
              <a:t>COPROFILIA o SCATOFILIA: eccitamento sessuale dal contatto con escrementi.</a:t>
            </a:r>
          </a:p>
          <a:p>
            <a:pPr lvl="0"/>
            <a:r>
              <a:rPr lang="it-IT" sz="5500" b="1" dirty="0"/>
              <a:t>CLISMAFILIA: eccitamento sessuale dall’uso di clisteri.</a:t>
            </a:r>
          </a:p>
          <a:p>
            <a:pPr lvl="0"/>
            <a:r>
              <a:rPr lang="it-IT" sz="5500" b="1" dirty="0"/>
              <a:t>UROFILIA: eccitamento sessuale dal contatto o dall’ingestione di urine.</a:t>
            </a:r>
          </a:p>
          <a:p>
            <a:pPr lvl="0"/>
            <a:r>
              <a:rPr lang="it-IT" sz="5500" b="1" dirty="0"/>
              <a:t>TROILISMO: osservare, con il loro consenso, persone che hanno rapporti sessuali.</a:t>
            </a:r>
          </a:p>
          <a:p>
            <a:pPr lvl="0"/>
            <a:r>
              <a:rPr lang="it-IT" sz="5500" b="1" dirty="0"/>
              <a:t>FETICISMO CLERICALE: eccitamento da attività sessuale con ecclesiastici o suore.</a:t>
            </a:r>
          </a:p>
          <a:p>
            <a:pPr lvl="0"/>
            <a:r>
              <a:rPr lang="it-IT" sz="5500" b="1" dirty="0"/>
              <a:t>PIGMALIONISMO O STATUOFILIA: eccitamento sessuale dal contatto con statue.</a:t>
            </a:r>
          </a:p>
          <a:p>
            <a:pPr lvl="0"/>
            <a:r>
              <a:rPr lang="it-IT" sz="5500" b="1" dirty="0"/>
              <a:t>CINEPIMASTIA: eccitamento sessuale derivante dalla masturbazione del seno.</a:t>
            </a:r>
          </a:p>
          <a:p>
            <a:pPr lvl="0"/>
            <a:r>
              <a:rPr lang="it-IT" sz="5500" b="1" dirty="0"/>
              <a:t>GERONTOFILIA: eccitamento sessuale derivante dal contatto con vecchi.</a:t>
            </a:r>
          </a:p>
          <a:p>
            <a:pPr lvl="0"/>
            <a:r>
              <a:rPr lang="it-IT" sz="5500" b="1" dirty="0"/>
              <a:t>OSFRESIOLAGNIA: voluttà derivante dall’odorare.</a:t>
            </a:r>
          </a:p>
          <a:p>
            <a:pPr lvl="0"/>
            <a:r>
              <a:rPr lang="it-IT" sz="5500" b="1" dirty="0"/>
              <a:t>PICACISMO: mangiare parti del corpo umano, </a:t>
            </a:r>
            <a:r>
              <a:rPr lang="it-IT" sz="5500" b="1" dirty="0" err="1"/>
              <a:t>menofagia</a:t>
            </a:r>
            <a:r>
              <a:rPr lang="it-IT" sz="5500" b="1" dirty="0"/>
              <a:t>, vampirismo, </a:t>
            </a:r>
            <a:r>
              <a:rPr lang="it-IT" sz="5500" b="1" dirty="0" err="1"/>
              <a:t>spermatofagia</a:t>
            </a:r>
            <a:r>
              <a:rPr lang="it-IT" sz="5500" b="1" dirty="0"/>
              <a:t>.</a:t>
            </a:r>
          </a:p>
          <a:p>
            <a:endParaRPr lang="it-IT" dirty="0"/>
          </a:p>
          <a:p>
            <a:endParaRPr lang="it-IT" dirty="0"/>
          </a:p>
        </p:txBody>
      </p:sp>
    </p:spTree>
    <p:extLst>
      <p:ext uri="{BB962C8B-B14F-4D97-AF65-F5344CB8AC3E}">
        <p14:creationId xmlns:p14="http://schemas.microsoft.com/office/powerpoint/2010/main" val="1385274230"/>
      </p:ext>
    </p:extLst>
  </p:cSld>
  <p:clrMapOvr>
    <a:masterClrMapping/>
  </p:clrMapOvr>
</p:sld>
</file>

<file path=ppt/slides/slide18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Una tipica perplessità sorge dal constatare la presenza tra le parafilie della pedofilia.</a:t>
            </a:r>
          </a:p>
          <a:p>
            <a:r>
              <a:rPr lang="it-IT" dirty="0"/>
              <a:t>Secondo uno sguardo superficiale, se si tratta di un disturbo mentale, allora il pedofilo sarebbe un malato e non dovrebbe essere punito. In effetti qui si manifesta uno scontro tra la cultura psicologica e quella giuridica. </a:t>
            </a:r>
          </a:p>
          <a:p>
            <a:r>
              <a:rPr lang="it-IT" dirty="0"/>
              <a:t>Al giudice non interessa se una persona sia sana o malata. Interessa sapere se al momento in cui ha compiuto l’atto illecito la persona era capace di intendere e /o di volere. </a:t>
            </a:r>
          </a:p>
          <a:p>
            <a:r>
              <a:rPr lang="it-IT" dirty="0"/>
              <a:t>Il pedofilo fa di tutto per comprare il silenzio della sua piccola vittima e fa di tutto per non essere scoperto. In questi dimostra di essere consapevole della natura antigiuridica del suo agire e mostra di poter rimandare il suo atto se la situazione lo richiede. Pienamente imputabile, quindi, anche se, forse, la sua inclinazione ad andare con bambini ha radici in esperienze remote che possono essere oggetto di valutazione psichiatrica e psicologica.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62202118"/>
      </p:ext>
    </p:extLst>
  </p:cSld>
  <p:clrMapOvr>
    <a:masterClrMapping/>
  </p:clrMapOvr>
</p:sld>
</file>

<file path=ppt/slides/slide18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Se ben le guardiamo, gran parte di queste parafilie, se gestite con misura, possono anche dare pepe alla propria attività sessuale senza per questo creare sofferenza o rischi di perdita di libertà. </a:t>
            </a:r>
          </a:p>
          <a:p>
            <a:r>
              <a:rPr lang="it-IT" sz="2400" dirty="0"/>
              <a:t>Un uomo può ammirare il seno femminile e non essere per questo un feticista </a:t>
            </a:r>
            <a:r>
              <a:rPr lang="it-IT" sz="2400" dirty="0" err="1"/>
              <a:t>parzialista</a:t>
            </a:r>
            <a:r>
              <a:rPr lang="it-IT" sz="2400" dirty="0"/>
              <a:t>. Una donna può adorare le scarpe col tacco e non essere una feticista patologica.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2248260"/>
      </p:ext>
    </p:extLst>
  </p:cSld>
  <p:clrMapOvr>
    <a:masterClrMapping/>
  </p:clrMapOvr>
</p:sld>
</file>

<file path=ppt/slides/slide18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Secondo una precisazione che si trova nel DSM 5 a differenza delle precedenti edizioni del manuale, se gestite con misura e senza violare i diritti altrui o correre il rischio di commettere crimini, di arrecare danno o di perdere la libertà, le parafilie possono essere considerate una normale o per lo meno accettabile modalità di espressione della sessualità.</a:t>
            </a:r>
          </a:p>
          <a:p>
            <a:r>
              <a:rPr lang="it-IT" sz="2000" dirty="0"/>
              <a:t>In caso contrario si parla di Disturbo parafilico. </a:t>
            </a:r>
          </a:p>
          <a:p>
            <a:r>
              <a:rPr lang="it-IT" sz="2000" dirty="0"/>
              <a:t>La presenza di una Parafilia è quindi necessaria ma non sufficiente per definire una persona affetta da disturbo parafilico. Quest’ ultimo si manifesta con una intensità o con una frequenza tale da limitare la libertà, le capacità relazionali, lavorative di una persona e assume l’aspetto e la natura di malattia meritevole attenzione clinica e di intervento.</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32465491"/>
      </p:ext>
    </p:extLst>
  </p:cSld>
  <p:clrMapOvr>
    <a:masterClrMapping/>
  </p:clrMapOvr>
</p:sld>
</file>

<file path=ppt/slides/slide18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DISFUNZIONI SESSUALI</a:t>
            </a:r>
            <a:endParaRPr dirty="0"/>
          </a:p>
        </p:txBody>
      </p:sp>
      <p:sp>
        <p:nvSpPr>
          <p:cNvPr id="8" name="Sottotitolo 7"/>
          <p:cNvSpPr>
            <a:spLocks noGrp="1"/>
          </p:cNvSpPr>
          <p:nvPr>
            <p:ph type="subTitle" idx="1"/>
          </p:nvPr>
        </p:nvSpPr>
        <p:spPr/>
        <p:txBody>
          <a:bodyPr/>
          <a:lstStyle/>
          <a:p>
            <a:pPr eaLnBrk="1" hangingPunct="1">
              <a:defRPr/>
            </a:pPr>
            <a:r>
              <a:rPr lang="it-IT" dirty="0"/>
              <a:t>Lezione 72 -  3 </a:t>
            </a:r>
          </a:p>
        </p:txBody>
      </p:sp>
    </p:spTree>
    <p:extLst>
      <p:ext uri="{BB962C8B-B14F-4D97-AF65-F5344CB8AC3E}">
        <p14:creationId xmlns:p14="http://schemas.microsoft.com/office/powerpoint/2010/main" val="387315748"/>
      </p:ext>
    </p:extLst>
  </p:cSld>
  <p:clrMapOvr>
    <a:masterClrMapping/>
  </p:clrMapOvr>
</p:sld>
</file>

<file path=ppt/slides/slide18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2060848"/>
            <a:ext cx="8229600" cy="4065315"/>
          </a:xfrm>
        </p:spPr>
        <p:txBody>
          <a:bodyPr/>
          <a:lstStyle/>
          <a:p>
            <a:pPr marL="285750" indent="-285750">
              <a:buFont typeface="Arial" panose="020B0604020202020204" pitchFamily="34" charset="0"/>
              <a:buChar char="•"/>
            </a:pPr>
            <a:r>
              <a:rPr lang="it-IT" sz="2400" dirty="0"/>
              <a:t>La risposta sessuale è fondamentalmente biologica, ma è generalmente vissuta in un contesto intrapersonale, interpersonale e culturale</a:t>
            </a:r>
          </a:p>
          <a:p>
            <a:pPr marL="285750" indent="-285750">
              <a:buFont typeface="Arial" panose="020B0604020202020204" pitchFamily="34" charset="0"/>
              <a:buChar char="•"/>
            </a:pPr>
            <a:r>
              <a:rPr lang="it-IT" sz="2400" dirty="0"/>
              <a:t>Pertanto, la funzione sessuale implica una complessa interazione tra fattori biologici, socioculturali e psicologici </a:t>
            </a:r>
          </a:p>
          <a:p>
            <a:pPr marL="285750" indent="-285750">
              <a:buFont typeface="Arial" panose="020B0604020202020204" pitchFamily="34" charset="0"/>
              <a:buChar char="•"/>
            </a:pPr>
            <a:r>
              <a:rPr lang="it-IT" sz="2400" dirty="0"/>
              <a:t>Le disfunzioni sessuali sono un gruppo eterogeneo di disturbi tipicamente caratterizzati da un’anomalia, clinicamente significativa, nella capacità di una persona di avere reazioni sessuali o di provare piacere sessuale.</a:t>
            </a:r>
          </a:p>
        </p:txBody>
      </p:sp>
      <p:sp>
        <p:nvSpPr>
          <p:cNvPr id="3" name="Titolo 2"/>
          <p:cNvSpPr>
            <a:spLocks noGrp="1"/>
          </p:cNvSpPr>
          <p:nvPr>
            <p:ph type="title"/>
          </p:nvPr>
        </p:nvSpPr>
        <p:spPr/>
        <p:txBody>
          <a:bodyPr/>
          <a:lstStyle/>
          <a:p>
            <a:pPr algn="ctr"/>
            <a:r>
              <a:rPr lang="it-IT" dirty="0"/>
              <a:t>DISFUNZIONI SESSUALI</a:t>
            </a:r>
          </a:p>
        </p:txBody>
      </p:sp>
    </p:spTree>
    <p:extLst>
      <p:ext uri="{BB962C8B-B14F-4D97-AF65-F5344CB8AC3E}">
        <p14:creationId xmlns:p14="http://schemas.microsoft.com/office/powerpoint/2010/main" val="17837553"/>
      </p:ext>
    </p:extLst>
  </p:cSld>
  <p:clrMapOvr>
    <a:masterClrMapping/>
  </p:clrMapOvr>
</p:sld>
</file>

<file path=ppt/slides/slide18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4968552"/>
          </a:xfrm>
        </p:spPr>
        <p:txBody>
          <a:bodyPr>
            <a:normAutofit lnSpcReduction="10000"/>
          </a:bodyPr>
          <a:lstStyle/>
          <a:p>
            <a:pPr marL="285750" indent="-285750">
              <a:buFont typeface="Arial" panose="020B0604020202020204" pitchFamily="34" charset="0"/>
              <a:buChar char="•"/>
            </a:pPr>
            <a:r>
              <a:rPr lang="it-IT" sz="2400" dirty="0"/>
              <a:t>La risposta sessuale è caratterizzata da tre fasi: desiderio, eccitazione e orgasmo. </a:t>
            </a:r>
          </a:p>
          <a:p>
            <a:pPr marL="285750" indent="-285750">
              <a:buFont typeface="Arial" panose="020B0604020202020204" pitchFamily="34" charset="0"/>
              <a:buChar char="•"/>
            </a:pPr>
            <a:r>
              <a:rPr lang="it-IT" sz="2400" dirty="0"/>
              <a:t>Il blocco può presentarsi in una delle tre fasi e compromettere quelle successive.</a:t>
            </a:r>
          </a:p>
          <a:p>
            <a:pPr marL="285750" indent="-285750">
              <a:buFont typeface="Arial" panose="020B0604020202020204" pitchFamily="34" charset="0"/>
              <a:buChar char="•"/>
            </a:pPr>
            <a:r>
              <a:rPr lang="it-IT" sz="2400" dirty="0"/>
              <a:t>Nella valutazione clinica e diagnostica si presentano dunque:</a:t>
            </a:r>
          </a:p>
          <a:p>
            <a:pPr marL="342900" indent="-342900">
              <a:buFont typeface="Wingdings" panose="05000000000000000000" pitchFamily="2" charset="2"/>
              <a:buChar char="Ø"/>
            </a:pPr>
            <a:r>
              <a:rPr lang="it-IT" sz="2400" b="1" dirty="0"/>
              <a:t> Disturbi del desiderio</a:t>
            </a:r>
            <a:endParaRPr lang="it-IT" sz="2400" dirty="0"/>
          </a:p>
          <a:p>
            <a:pPr marL="342900" indent="-342900">
              <a:buFont typeface="Wingdings" panose="05000000000000000000" pitchFamily="2" charset="2"/>
              <a:buChar char="Ø"/>
            </a:pPr>
            <a:r>
              <a:rPr lang="it-IT" sz="2400" b="1" dirty="0"/>
              <a:t> Disturbi dell’eccitazione</a:t>
            </a:r>
            <a:endParaRPr lang="it-IT" sz="2400" dirty="0"/>
          </a:p>
          <a:p>
            <a:pPr marL="342900" indent="-342900">
              <a:buFont typeface="Wingdings" panose="05000000000000000000" pitchFamily="2" charset="2"/>
              <a:buChar char="Ø"/>
            </a:pPr>
            <a:r>
              <a:rPr lang="it-IT" sz="2400" b="1" dirty="0"/>
              <a:t>Disturbi dell’orgasmo</a:t>
            </a:r>
            <a:endParaRPr lang="it-IT" sz="2400" dirty="0"/>
          </a:p>
          <a:p>
            <a:pPr marL="342900" indent="-342900">
              <a:buFont typeface="Arial" panose="020B0604020202020204" pitchFamily="34" charset="0"/>
              <a:buChar char="•"/>
            </a:pPr>
            <a:r>
              <a:rPr lang="it-IT" sz="2400" dirty="0"/>
              <a:t>Un quarto tipo di disturbo sessuale fa riferimento a sensazioni di dolore associate al rapporto sessuale:</a:t>
            </a:r>
          </a:p>
          <a:p>
            <a:pPr marL="342900" indent="-342900">
              <a:buFont typeface="Wingdings" panose="05000000000000000000" pitchFamily="2" charset="2"/>
              <a:buChar char="Ø"/>
            </a:pPr>
            <a:r>
              <a:rPr lang="it-IT" sz="2400" b="1" dirty="0"/>
              <a:t> Disturbi da dolore sessuale</a:t>
            </a:r>
            <a:endParaRPr lang="it-IT" sz="2400" dirty="0"/>
          </a:p>
          <a:p>
            <a:endParaRPr lang="it-IT" dirty="0"/>
          </a:p>
        </p:txBody>
      </p:sp>
    </p:spTree>
    <p:extLst>
      <p:ext uri="{BB962C8B-B14F-4D97-AF65-F5344CB8AC3E}">
        <p14:creationId xmlns:p14="http://schemas.microsoft.com/office/powerpoint/2010/main" val="3858822836"/>
      </p:ext>
    </p:extLst>
  </p:cSld>
  <p:clrMapOvr>
    <a:masterClrMapping/>
  </p:clrMapOvr>
</p:sld>
</file>

<file path=ppt/slides/slide18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2060848"/>
            <a:ext cx="8229600" cy="4320480"/>
          </a:xfrm>
        </p:spPr>
        <p:txBody>
          <a:bodyPr/>
          <a:lstStyle/>
          <a:p>
            <a:pPr marL="285750" indent="-285750">
              <a:buFont typeface="Arial" panose="020B0604020202020204" pitchFamily="34" charset="0"/>
              <a:buChar char="•"/>
            </a:pPr>
            <a:r>
              <a:rPr lang="it-IT" sz="2400" dirty="0"/>
              <a:t>Nel DSM-5 i disturbi sessuali non sono più conglobati in una stessa categoria ma in tre categorie distinte: le </a:t>
            </a:r>
            <a:r>
              <a:rPr lang="it-IT" sz="2400" b="1" dirty="0"/>
              <a:t>Disforie di Genere</a:t>
            </a:r>
            <a:r>
              <a:rPr lang="it-IT" sz="2400" dirty="0"/>
              <a:t>, le </a:t>
            </a:r>
            <a:r>
              <a:rPr lang="it-IT" sz="2400" b="1" dirty="0"/>
              <a:t>Parafilie</a:t>
            </a:r>
            <a:r>
              <a:rPr lang="it-IT" sz="2400" dirty="0"/>
              <a:t>, le </a:t>
            </a:r>
            <a:r>
              <a:rPr lang="it-IT" sz="2400" b="1" dirty="0"/>
              <a:t>Disfunzioni Sessuali</a:t>
            </a:r>
            <a:r>
              <a:rPr lang="it-IT" sz="2400" dirty="0"/>
              <a:t>.</a:t>
            </a:r>
          </a:p>
          <a:p>
            <a:pPr marL="285750" indent="-285750">
              <a:buFont typeface="Arial" panose="020B0604020202020204" pitchFamily="34" charset="0"/>
              <a:buChar char="•"/>
            </a:pPr>
            <a:r>
              <a:rPr lang="it-IT" sz="2400" dirty="0"/>
              <a:t>Sono state aggiunte </a:t>
            </a:r>
            <a:r>
              <a:rPr lang="it-IT" sz="2400" b="1" dirty="0"/>
              <a:t>disfunzioni sessuali</a:t>
            </a:r>
            <a:r>
              <a:rPr lang="it-IT" sz="2400" dirty="0"/>
              <a:t> specifiche per genere.</a:t>
            </a:r>
          </a:p>
          <a:p>
            <a:pPr marL="285750" indent="-285750">
              <a:buFont typeface="Arial" panose="020B0604020202020204" pitchFamily="34" charset="0"/>
              <a:buChar char="•"/>
            </a:pPr>
            <a:r>
              <a:rPr lang="it-IT" sz="2400" dirty="0"/>
              <a:t>Per le femmine, il Disturbo da Desiderio Sessuale e il Disturbo di Eccitazione Sessuale sono stati combinati in un unico disturbo: </a:t>
            </a:r>
            <a:r>
              <a:rPr lang="it-IT" sz="2400" b="1" dirty="0"/>
              <a:t>Disturbo del desiderio sessuale e dell’eccitazione sessuale femminile</a:t>
            </a:r>
          </a:p>
        </p:txBody>
      </p:sp>
      <p:sp>
        <p:nvSpPr>
          <p:cNvPr id="3" name="Titolo 2"/>
          <p:cNvSpPr>
            <a:spLocks noGrp="1"/>
          </p:cNvSpPr>
          <p:nvPr>
            <p:ph type="title"/>
          </p:nvPr>
        </p:nvSpPr>
        <p:spPr>
          <a:xfrm>
            <a:off x="457200" y="1285860"/>
            <a:ext cx="8258204" cy="558964"/>
          </a:xfrm>
        </p:spPr>
        <p:txBody>
          <a:bodyPr/>
          <a:lstStyle/>
          <a:p>
            <a:pPr algn="ctr"/>
            <a:r>
              <a:rPr lang="it-IT" dirty="0"/>
              <a:t>DIFFERENZE TRA DSM IV e DSM 5</a:t>
            </a:r>
          </a:p>
        </p:txBody>
      </p:sp>
    </p:spTree>
    <p:extLst>
      <p:ext uri="{BB962C8B-B14F-4D97-AF65-F5344CB8AC3E}">
        <p14:creationId xmlns:p14="http://schemas.microsoft.com/office/powerpoint/2010/main" val="3832899067"/>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en-US" dirty="0"/>
              <a:t>Il </a:t>
            </a:r>
            <a:r>
              <a:rPr lang="en-US" dirty="0" err="1"/>
              <a:t>disturbo</a:t>
            </a:r>
            <a:r>
              <a:rPr lang="en-US" dirty="0"/>
              <a:t> </a:t>
            </a:r>
            <a:r>
              <a:rPr lang="en-US" dirty="0" err="1"/>
              <a:t>oppositivo</a:t>
            </a:r>
            <a:r>
              <a:rPr lang="en-US" dirty="0"/>
              <a:t> </a:t>
            </a:r>
            <a:r>
              <a:rPr lang="en-US" dirty="0" err="1"/>
              <a:t>provocatorio</a:t>
            </a:r>
            <a:r>
              <a:rPr lang="en-US" dirty="0"/>
              <a:t> </a:t>
            </a:r>
            <a:r>
              <a:rPr lang="en-US" dirty="0" err="1"/>
              <a:t>può</a:t>
            </a:r>
            <a:r>
              <a:rPr lang="en-US" dirty="0"/>
              <a:t> </a:t>
            </a:r>
            <a:r>
              <a:rPr lang="en-US" dirty="0" err="1"/>
              <a:t>manifestarsi</a:t>
            </a:r>
            <a:r>
              <a:rPr lang="en-US" dirty="0"/>
              <a:t> con </a:t>
            </a:r>
            <a:r>
              <a:rPr lang="en-US" dirty="0" err="1"/>
              <a:t>il</a:t>
            </a:r>
            <a:r>
              <a:rPr lang="en-US" dirty="0"/>
              <a:t> </a:t>
            </a:r>
            <a:r>
              <a:rPr lang="en-US" dirty="0" err="1"/>
              <a:t>rifiuto</a:t>
            </a:r>
            <a:r>
              <a:rPr lang="en-US" dirty="0"/>
              <a:t> di </a:t>
            </a:r>
            <a:r>
              <a:rPr lang="en-US" dirty="0" err="1"/>
              <a:t>frequentare</a:t>
            </a:r>
            <a:r>
              <a:rPr lang="en-US" dirty="0"/>
              <a:t> la </a:t>
            </a:r>
            <a:r>
              <a:rPr lang="en-US" dirty="0" err="1"/>
              <a:t>scuola</a:t>
            </a:r>
            <a:r>
              <a:rPr lang="en-US" dirty="0"/>
              <a:t> o di </a:t>
            </a:r>
            <a:r>
              <a:rPr lang="en-US" dirty="0" err="1"/>
              <a:t>applicarsi</a:t>
            </a:r>
            <a:r>
              <a:rPr lang="en-US" dirty="0"/>
              <a:t> </a:t>
            </a:r>
            <a:r>
              <a:rPr lang="en-US" dirty="0" err="1"/>
              <a:t>ai</a:t>
            </a:r>
            <a:r>
              <a:rPr lang="en-US" dirty="0"/>
              <a:t> </a:t>
            </a:r>
            <a:r>
              <a:rPr lang="en-US" dirty="0" err="1"/>
              <a:t>compiti</a:t>
            </a:r>
            <a:r>
              <a:rPr lang="en-US" dirty="0"/>
              <a:t> </a:t>
            </a:r>
            <a:r>
              <a:rPr lang="en-US" dirty="0" err="1"/>
              <a:t>scolastici</a:t>
            </a:r>
            <a:r>
              <a:rPr lang="en-US" dirty="0"/>
              <a:t>, ma tale </a:t>
            </a:r>
            <a:r>
              <a:rPr lang="en-US" dirty="0" err="1"/>
              <a:t>disturbo</a:t>
            </a:r>
            <a:r>
              <a:rPr lang="en-US" dirty="0"/>
              <a:t> </a:t>
            </a:r>
            <a:r>
              <a:rPr lang="en-US" dirty="0" err="1"/>
              <a:t>generalmente</a:t>
            </a:r>
            <a:r>
              <a:rPr lang="en-US" dirty="0"/>
              <a:t> </a:t>
            </a:r>
            <a:r>
              <a:rPr lang="en-US" dirty="0" err="1"/>
              <a:t>interferisce</a:t>
            </a:r>
            <a:r>
              <a:rPr lang="en-US" dirty="0"/>
              <a:t> con le </a:t>
            </a:r>
            <a:r>
              <a:rPr lang="en-US" dirty="0" err="1"/>
              <a:t>relazioni</a:t>
            </a:r>
            <a:r>
              <a:rPr lang="en-US" dirty="0"/>
              <a:t> con </a:t>
            </a:r>
            <a:r>
              <a:rPr lang="en-US" dirty="0" err="1"/>
              <a:t>gli</a:t>
            </a:r>
            <a:r>
              <a:rPr lang="en-US" dirty="0"/>
              <a:t> </a:t>
            </a:r>
            <a:r>
              <a:rPr lang="en-US" dirty="0" err="1"/>
              <a:t>adulti</a:t>
            </a:r>
            <a:r>
              <a:rPr lang="en-US" dirty="0"/>
              <a:t> </a:t>
            </a:r>
            <a:r>
              <a:rPr lang="en-US" dirty="0" err="1"/>
              <a:t>più</a:t>
            </a:r>
            <a:r>
              <a:rPr lang="en-US" dirty="0"/>
              <a:t> </a:t>
            </a:r>
            <a:r>
              <a:rPr lang="en-US" dirty="0" err="1"/>
              <a:t>che</a:t>
            </a:r>
            <a:r>
              <a:rPr lang="en-US" dirty="0"/>
              <a:t> </a:t>
            </a:r>
            <a:r>
              <a:rPr lang="en-US" dirty="0" err="1"/>
              <a:t>esprimersi</a:t>
            </a:r>
            <a:r>
              <a:rPr lang="en-US" dirty="0"/>
              <a:t> </a:t>
            </a:r>
            <a:r>
              <a:rPr lang="en-US" dirty="0" err="1"/>
              <a:t>specificamente</a:t>
            </a:r>
            <a:r>
              <a:rPr lang="en-US" dirty="0"/>
              <a:t> </a:t>
            </a:r>
            <a:r>
              <a:rPr lang="en-US" dirty="0" err="1"/>
              <a:t>nell</a:t>
            </a:r>
            <a:r>
              <a:rPr lang="en-US" dirty="0"/>
              <a:t>’ </a:t>
            </a:r>
            <a:r>
              <a:rPr lang="en-US" dirty="0" err="1"/>
              <a:t>ambito</a:t>
            </a:r>
            <a:r>
              <a:rPr lang="en-US" dirty="0"/>
              <a:t> </a:t>
            </a:r>
            <a:r>
              <a:rPr lang="en-US" dirty="0" err="1"/>
              <a:t>dello</a:t>
            </a:r>
            <a:r>
              <a:rPr lang="en-US" dirty="0"/>
              <a:t> studio.</a:t>
            </a:r>
          </a:p>
          <a:p>
            <a:r>
              <a:rPr lang="en-US" dirty="0"/>
              <a:t>I </a:t>
            </a:r>
            <a:r>
              <a:rPr lang="en-US" dirty="0" err="1"/>
              <a:t>Disturbi</a:t>
            </a:r>
            <a:r>
              <a:rPr lang="en-US" dirty="0"/>
              <a:t> </a:t>
            </a:r>
            <a:r>
              <a:rPr lang="en-US" dirty="0" err="1"/>
              <a:t>psicotici</a:t>
            </a:r>
            <a:r>
              <a:rPr lang="en-US" dirty="0"/>
              <a:t> </a:t>
            </a:r>
            <a:r>
              <a:rPr lang="en-US" dirty="0" err="1"/>
              <a:t>possono</a:t>
            </a:r>
            <a:r>
              <a:rPr lang="en-US" dirty="0"/>
              <a:t> </a:t>
            </a:r>
            <a:r>
              <a:rPr lang="en-US" dirty="0" err="1"/>
              <a:t>interferire</a:t>
            </a:r>
            <a:r>
              <a:rPr lang="en-US" dirty="0"/>
              <a:t> con </a:t>
            </a:r>
            <a:r>
              <a:rPr lang="en-US" dirty="0" err="1"/>
              <a:t>l’apprendimento</a:t>
            </a:r>
            <a:r>
              <a:rPr lang="en-US" dirty="0"/>
              <a:t>, ma </a:t>
            </a:r>
            <a:r>
              <a:rPr lang="en-US" dirty="0" err="1"/>
              <a:t>generalmente</a:t>
            </a:r>
            <a:r>
              <a:rPr lang="en-US" dirty="0"/>
              <a:t> </a:t>
            </a:r>
            <a:r>
              <a:rPr lang="en-US" dirty="0" err="1"/>
              <a:t>inducono</a:t>
            </a:r>
            <a:r>
              <a:rPr lang="en-US" dirty="0"/>
              <a:t> </a:t>
            </a:r>
            <a:r>
              <a:rPr lang="en-US" dirty="0" err="1"/>
              <a:t>anche</a:t>
            </a:r>
            <a:r>
              <a:rPr lang="en-US" dirty="0"/>
              <a:t> </a:t>
            </a:r>
            <a:r>
              <a:rPr lang="en-US" dirty="0" err="1"/>
              <a:t>sintomi</a:t>
            </a:r>
            <a:r>
              <a:rPr lang="en-US" dirty="0"/>
              <a:t> </a:t>
            </a:r>
            <a:r>
              <a:rPr lang="en-US" dirty="0" err="1"/>
              <a:t>caratteristici</a:t>
            </a:r>
            <a:r>
              <a:rPr lang="en-US" dirty="0"/>
              <a:t> </a:t>
            </a:r>
            <a:r>
              <a:rPr lang="en-US" dirty="0" err="1"/>
              <a:t>che</a:t>
            </a:r>
            <a:r>
              <a:rPr lang="en-US" dirty="0"/>
              <a:t> </a:t>
            </a:r>
            <a:r>
              <a:rPr lang="en-US" dirty="0" err="1"/>
              <a:t>esulano</a:t>
            </a:r>
            <a:r>
              <a:rPr lang="en-US" dirty="0"/>
              <a:t> dal </a:t>
            </a:r>
            <a:r>
              <a:rPr lang="en-US" dirty="0" err="1"/>
              <a:t>semplice</a:t>
            </a:r>
            <a:r>
              <a:rPr lang="en-US" dirty="0"/>
              <a:t> </a:t>
            </a:r>
            <a:r>
              <a:rPr lang="en-US" dirty="0" err="1"/>
              <a:t>ambito</a:t>
            </a:r>
            <a:r>
              <a:rPr lang="en-US" dirty="0"/>
              <a:t> </a:t>
            </a:r>
            <a:r>
              <a:rPr lang="en-US" dirty="0" err="1"/>
              <a:t>dei</a:t>
            </a:r>
            <a:r>
              <a:rPr lang="en-US" dirty="0"/>
              <a:t> </a:t>
            </a:r>
            <a:r>
              <a:rPr lang="en-US" dirty="0" err="1"/>
              <a:t>disturbi</a:t>
            </a:r>
            <a:r>
              <a:rPr lang="en-US" dirty="0"/>
              <a:t> </a:t>
            </a:r>
            <a:r>
              <a:rPr lang="en-US" dirty="0" err="1"/>
              <a:t>specifici</a:t>
            </a:r>
            <a:r>
              <a:rPr lang="en-US" dirty="0"/>
              <a:t> </a:t>
            </a:r>
            <a:r>
              <a:rPr lang="en-US" dirty="0" err="1"/>
              <a:t>dell’apprendimento</a:t>
            </a:r>
            <a:r>
              <a:rPr lang="en-US" dirty="0"/>
              <a:t>,</a:t>
            </a:r>
          </a:p>
        </p:txBody>
      </p:sp>
    </p:spTree>
    <p:extLst>
      <p:ext uri="{BB962C8B-B14F-4D97-AF65-F5344CB8AC3E}">
        <p14:creationId xmlns:p14="http://schemas.microsoft.com/office/powerpoint/2010/main" val="5527525"/>
      </p:ext>
    </p:extLst>
  </p:cSld>
  <p:clrMapOvr>
    <a:masterClrMapping/>
  </p:clrMapOvr>
</p:sld>
</file>

<file path=ppt/slides/slide18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400" dirty="0"/>
              <a:t>Il </a:t>
            </a:r>
            <a:r>
              <a:rPr lang="it-IT" sz="2400" b="1" dirty="0"/>
              <a:t>vaginismo</a:t>
            </a:r>
            <a:r>
              <a:rPr lang="it-IT" sz="2400" dirty="0"/>
              <a:t> e la </a:t>
            </a:r>
            <a:r>
              <a:rPr lang="it-IT" sz="2400" b="1" dirty="0"/>
              <a:t>dispareunia</a:t>
            </a:r>
            <a:r>
              <a:rPr lang="it-IT" sz="2400" dirty="0"/>
              <a:t>, che erano spesso coesistenti e difficili da distinguere, sono stati conglobati nel </a:t>
            </a:r>
            <a:r>
              <a:rPr lang="it-IT" sz="2400" b="1" dirty="0"/>
              <a:t>disturbo del dolore genito-pelvico e della penetrazione</a:t>
            </a:r>
            <a:r>
              <a:rPr lang="it-IT" sz="2400" dirty="0"/>
              <a:t>. </a:t>
            </a:r>
          </a:p>
          <a:p>
            <a:pPr marL="285750" indent="-285750">
              <a:buFont typeface="Arial" panose="020B0604020202020204" pitchFamily="34" charset="0"/>
              <a:buChar char="•"/>
            </a:pPr>
            <a:r>
              <a:rPr lang="it-IT" sz="2400" dirty="0"/>
              <a:t>La proposta di riunirli in un unico disturbo è stata dettata dalla reale difficoltà di differenziare questi due disturbi nella pratica clinica</a:t>
            </a:r>
          </a:p>
          <a:p>
            <a:pPr marL="285750" indent="-285750">
              <a:buFont typeface="Arial" panose="020B0604020202020204" pitchFamily="34" charset="0"/>
              <a:buChar char="•"/>
            </a:pPr>
            <a:r>
              <a:rPr lang="it-IT" sz="2400" dirty="0"/>
              <a:t>Per il genere maschile, l’eiaculazione ritardata e l’eiaculazione precoce, che nel DSM-IV erano inclusi nei disturbi dell’orgasmo, nel DSM-5 sono classificati in categorie diagnostiche a parte</a:t>
            </a:r>
          </a:p>
          <a:p>
            <a:pPr marL="285750" indent="-285750">
              <a:buFont typeface="Arial" panose="020B0604020202020204" pitchFamily="34" charset="0"/>
              <a:buChar char="•"/>
            </a:pPr>
            <a:endParaRPr lang="it-IT" dirty="0"/>
          </a:p>
          <a:p>
            <a:endParaRPr lang="it-IT" dirty="0"/>
          </a:p>
        </p:txBody>
      </p:sp>
      <p:sp>
        <p:nvSpPr>
          <p:cNvPr id="3" name="Titolo 2"/>
          <p:cNvSpPr>
            <a:spLocks noGrp="1"/>
          </p:cNvSpPr>
          <p:nvPr>
            <p:ph type="title"/>
          </p:nvPr>
        </p:nvSpPr>
        <p:spPr/>
        <p:txBody>
          <a:bodyPr/>
          <a:lstStyle/>
          <a:p>
            <a:pPr algn="ctr"/>
            <a:r>
              <a:rPr lang="it-IT" dirty="0"/>
              <a:t>DIFFERENZE TRA DSM IV e DSM 5</a:t>
            </a:r>
          </a:p>
        </p:txBody>
      </p:sp>
    </p:spTree>
    <p:extLst>
      <p:ext uri="{BB962C8B-B14F-4D97-AF65-F5344CB8AC3E}">
        <p14:creationId xmlns:p14="http://schemas.microsoft.com/office/powerpoint/2010/main" val="2142654492"/>
      </p:ext>
    </p:extLst>
  </p:cSld>
  <p:clrMapOvr>
    <a:masterClrMapping/>
  </p:clrMapOvr>
</p:sld>
</file>

<file path=ppt/slides/slide18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2060848"/>
            <a:ext cx="8229600" cy="4104456"/>
          </a:xfrm>
        </p:spPr>
        <p:txBody>
          <a:bodyPr/>
          <a:lstStyle/>
          <a:p>
            <a:pPr marL="342900" indent="-342900">
              <a:buFont typeface="Arial" panose="020B0604020202020204" pitchFamily="34" charset="0"/>
              <a:buChar char="•"/>
            </a:pPr>
            <a:r>
              <a:rPr lang="it-IT" sz="2200" dirty="0"/>
              <a:t>Vengono mantenuti il disturbo erettile, il disturbo dell’orgasmo femminile, il disturbo del desiderio sessuale </a:t>
            </a:r>
            <a:r>
              <a:rPr lang="it-IT" sz="2200" dirty="0" err="1"/>
              <a:t>ipoattivo</a:t>
            </a:r>
            <a:r>
              <a:rPr lang="it-IT" sz="2200" dirty="0"/>
              <a:t> maschile</a:t>
            </a:r>
            <a:endParaRPr lang="it-IT" sz="2200" b="1" dirty="0"/>
          </a:p>
          <a:p>
            <a:pPr marL="285750" indent="-285750">
              <a:buFont typeface="Arial" panose="020B0604020202020204" pitchFamily="34" charset="0"/>
              <a:buChar char="•"/>
            </a:pPr>
            <a:r>
              <a:rPr lang="it-IT" sz="2200" dirty="0"/>
              <a:t>Il disturbo da </a:t>
            </a:r>
            <a:r>
              <a:rPr lang="it-IT" sz="2200" u="sng" dirty="0"/>
              <a:t>avversione sessuale</a:t>
            </a:r>
            <a:r>
              <a:rPr lang="it-IT" sz="2200" dirty="0"/>
              <a:t> è stato abolito dalle categorie principali e posto in “Altre disfunzioni sessuali specifiche” a causa dell’uso raro della diagnosi </a:t>
            </a:r>
          </a:p>
          <a:p>
            <a:pPr marL="285750" indent="-285750">
              <a:buFont typeface="Arial" panose="020B0604020202020204" pitchFamily="34" charset="0"/>
              <a:buChar char="•"/>
            </a:pPr>
            <a:r>
              <a:rPr lang="it-IT" sz="2200" dirty="0"/>
              <a:t>Studi clinici evidenziano come gli individui con tale diagnosi incontrino perfettamente i criteri per il Disturbo da desiderio sessuale o il Disturbo da desiderio sessuale </a:t>
            </a:r>
            <a:r>
              <a:rPr lang="it-IT" sz="2200" dirty="0" err="1"/>
              <a:t>ipoattivo</a:t>
            </a:r>
            <a:r>
              <a:rPr lang="it-IT" sz="2200" dirty="0"/>
              <a:t>. </a:t>
            </a:r>
          </a:p>
          <a:p>
            <a:pPr marL="285750" indent="-285750">
              <a:buFont typeface="Arial" panose="020B0604020202020204" pitchFamily="34" charset="0"/>
              <a:buChar char="•"/>
            </a:pPr>
            <a:r>
              <a:rPr lang="it-IT" sz="2200" dirty="0"/>
              <a:t>Per individui che manifestano aperta avversione a stimoli e a situazioni sessuali è più indicata la diagnosi di </a:t>
            </a:r>
            <a:r>
              <a:rPr lang="it-IT" sz="2200" u="sng" dirty="0"/>
              <a:t>Fobia Specifica.</a:t>
            </a:r>
          </a:p>
        </p:txBody>
      </p:sp>
      <p:sp>
        <p:nvSpPr>
          <p:cNvPr id="4" name="Titolo 2"/>
          <p:cNvSpPr>
            <a:spLocks noGrp="1"/>
          </p:cNvSpPr>
          <p:nvPr>
            <p:ph type="title"/>
          </p:nvPr>
        </p:nvSpPr>
        <p:spPr>
          <a:xfrm>
            <a:off x="457200" y="1285860"/>
            <a:ext cx="8258204" cy="630972"/>
          </a:xfrm>
        </p:spPr>
        <p:txBody>
          <a:bodyPr/>
          <a:lstStyle/>
          <a:p>
            <a:pPr algn="ctr"/>
            <a:r>
              <a:rPr lang="it-IT" dirty="0"/>
              <a:t>DIFFERENZE TRA DSM IV e DSM 5</a:t>
            </a:r>
          </a:p>
        </p:txBody>
      </p:sp>
    </p:spTree>
    <p:extLst>
      <p:ext uri="{BB962C8B-B14F-4D97-AF65-F5344CB8AC3E}">
        <p14:creationId xmlns:p14="http://schemas.microsoft.com/office/powerpoint/2010/main" val="2380570750"/>
      </p:ext>
    </p:extLst>
  </p:cSld>
  <p:clrMapOvr>
    <a:masterClrMapping/>
  </p:clrMapOvr>
</p:sld>
</file>

<file path=ppt/slides/slide18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772816"/>
            <a:ext cx="8229600" cy="4680520"/>
          </a:xfrm>
        </p:spPr>
        <p:txBody>
          <a:bodyPr>
            <a:normAutofit lnSpcReduction="10000"/>
          </a:bodyPr>
          <a:lstStyle/>
          <a:p>
            <a:r>
              <a:rPr lang="it-IT" sz="2400" dirty="0"/>
              <a:t>La classificazione dei disturbi sessuali nel DSM 5è stata semplificata: ora vi sono </a:t>
            </a:r>
            <a:r>
              <a:rPr lang="it-IT" sz="2400" u="sng" dirty="0"/>
              <a:t>tre disfunzioni sessuali per la donna e 4 per gli uomini</a:t>
            </a:r>
            <a:r>
              <a:rPr lang="it-IT" sz="2400" dirty="0"/>
              <a:t>. Per le </a:t>
            </a:r>
            <a:r>
              <a:rPr lang="it-IT" sz="2400" b="1" dirty="0"/>
              <a:t>donne</a:t>
            </a:r>
            <a:r>
              <a:rPr lang="it-IT" sz="2400" dirty="0"/>
              <a:t>: </a:t>
            </a:r>
          </a:p>
          <a:p>
            <a:pPr marL="342900" indent="-342900">
              <a:buFont typeface="Wingdings" panose="05000000000000000000" pitchFamily="2" charset="2"/>
              <a:buChar char="Ø"/>
            </a:pPr>
            <a:r>
              <a:rPr lang="it-IT" sz="2400" dirty="0"/>
              <a:t>Disturbo dell’interesse e dell’eccitazione </a:t>
            </a:r>
          </a:p>
          <a:p>
            <a:pPr marL="342900" indent="-342900">
              <a:buFont typeface="Wingdings" panose="05000000000000000000" pitchFamily="2" charset="2"/>
              <a:buChar char="Ø"/>
            </a:pPr>
            <a:r>
              <a:rPr lang="it-IT" sz="2400" dirty="0"/>
              <a:t>Disturbo da dolore/penetrazione </a:t>
            </a:r>
            <a:r>
              <a:rPr lang="it-IT" sz="2400" dirty="0" err="1"/>
              <a:t>genitopelvico</a:t>
            </a:r>
            <a:r>
              <a:rPr lang="it-IT" sz="2400" dirty="0"/>
              <a:t> </a:t>
            </a:r>
          </a:p>
          <a:p>
            <a:pPr marL="342900" indent="-342900">
              <a:buFont typeface="Wingdings" panose="05000000000000000000" pitchFamily="2" charset="2"/>
              <a:buChar char="Ø"/>
            </a:pPr>
            <a:r>
              <a:rPr lang="it-IT" sz="2400" dirty="0"/>
              <a:t>Disturbo dell’orgasmo femminile</a:t>
            </a:r>
          </a:p>
          <a:p>
            <a:r>
              <a:rPr lang="it-IT" sz="2400" dirty="0"/>
              <a:t>Per gli </a:t>
            </a:r>
            <a:r>
              <a:rPr lang="it-IT" sz="2400" b="1" dirty="0"/>
              <a:t>uomini</a:t>
            </a:r>
            <a:r>
              <a:rPr lang="it-IT" sz="2400" dirty="0"/>
              <a:t>: </a:t>
            </a:r>
          </a:p>
          <a:p>
            <a:pPr marL="342900" indent="-342900">
              <a:buFont typeface="Wingdings" panose="05000000000000000000" pitchFamily="2" charset="2"/>
              <a:buChar char="Ø"/>
            </a:pPr>
            <a:r>
              <a:rPr lang="it-IT" sz="2400" dirty="0"/>
              <a:t>Disturbo da eiaculazione ritardata</a:t>
            </a:r>
          </a:p>
          <a:p>
            <a:pPr marL="342900" indent="-342900">
              <a:buFont typeface="Wingdings" panose="05000000000000000000" pitchFamily="2" charset="2"/>
              <a:buChar char="Ø"/>
            </a:pPr>
            <a:r>
              <a:rPr lang="it-IT" sz="2400" dirty="0"/>
              <a:t>Disturbo erettile</a:t>
            </a:r>
          </a:p>
          <a:p>
            <a:pPr marL="342900" indent="-342900">
              <a:buFont typeface="Wingdings" panose="05000000000000000000" pitchFamily="2" charset="2"/>
              <a:buChar char="Ø"/>
            </a:pPr>
            <a:r>
              <a:rPr lang="it-IT" sz="2400" dirty="0"/>
              <a:t>Disturbo da desiderio sessuale </a:t>
            </a:r>
            <a:r>
              <a:rPr lang="it-IT" sz="2400" dirty="0" err="1"/>
              <a:t>ipoattivo</a:t>
            </a:r>
            <a:endParaRPr lang="it-IT" sz="2400" dirty="0"/>
          </a:p>
          <a:p>
            <a:pPr marL="342900" indent="-342900">
              <a:buFont typeface="Wingdings" panose="05000000000000000000" pitchFamily="2" charset="2"/>
              <a:buChar char="Ø"/>
            </a:pPr>
            <a:r>
              <a:rPr lang="it-IT" sz="2400" dirty="0"/>
              <a:t>Disturbo dell’eiaculazione precoce</a:t>
            </a:r>
          </a:p>
        </p:txBody>
      </p:sp>
      <p:sp>
        <p:nvSpPr>
          <p:cNvPr id="3" name="Titolo 2"/>
          <p:cNvSpPr>
            <a:spLocks noGrp="1"/>
          </p:cNvSpPr>
          <p:nvPr>
            <p:ph type="title"/>
          </p:nvPr>
        </p:nvSpPr>
        <p:spPr/>
        <p:txBody>
          <a:bodyPr>
            <a:normAutofit fontScale="90000"/>
          </a:bodyPr>
          <a:lstStyle/>
          <a:p>
            <a:pPr algn="ctr"/>
            <a:br>
              <a:rPr lang="it-IT" dirty="0"/>
            </a:br>
            <a:r>
              <a:rPr lang="it-IT" dirty="0"/>
              <a:t>DISFUNZIONI SESSUALI MASCHILI E FEMMINILI</a:t>
            </a:r>
          </a:p>
        </p:txBody>
      </p:sp>
    </p:spTree>
    <p:extLst>
      <p:ext uri="{BB962C8B-B14F-4D97-AF65-F5344CB8AC3E}">
        <p14:creationId xmlns:p14="http://schemas.microsoft.com/office/powerpoint/2010/main" val="687118358"/>
      </p:ext>
    </p:extLst>
  </p:cSld>
  <p:clrMapOvr>
    <a:masterClrMapping/>
  </p:clrMapOvr>
</p:sld>
</file>

<file path=ppt/slides/slide18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340768"/>
            <a:ext cx="8229600" cy="5040560"/>
          </a:xfrm>
        </p:spPr>
        <p:txBody>
          <a:bodyPr>
            <a:normAutofit lnSpcReduction="10000"/>
          </a:bodyPr>
          <a:lstStyle/>
          <a:p>
            <a:pPr marL="342900" indent="-342900">
              <a:buFont typeface="Arial" panose="020B0604020202020204" pitchFamily="34" charset="0"/>
              <a:buChar char="•"/>
            </a:pPr>
            <a:r>
              <a:rPr lang="it-IT" sz="2400" dirty="0"/>
              <a:t>Per aumentare la precisione e ridurre sovrastime, le disfunzioni devono avere una </a:t>
            </a:r>
            <a:r>
              <a:rPr lang="it-IT" sz="2400" u="sng" dirty="0"/>
              <a:t>durata minima di sei mesi</a:t>
            </a:r>
            <a:r>
              <a:rPr lang="it-IT" sz="2400" dirty="0"/>
              <a:t>, ad eccezione di quelle secondarie all’uso di sostanze psicoattive</a:t>
            </a:r>
          </a:p>
          <a:p>
            <a:pPr marL="342900" indent="-342900">
              <a:buFont typeface="Arial" panose="020B0604020202020204" pitchFamily="34" charset="0"/>
              <a:buChar char="•"/>
            </a:pPr>
            <a:r>
              <a:rPr lang="it-IT" sz="2400" dirty="0"/>
              <a:t>Queste modifiche prevedono soglie utili per fare una diagnosi e distinguono transitorie difficoltà sessuali da disfunzioni più persistenti</a:t>
            </a:r>
          </a:p>
          <a:p>
            <a:pPr marL="285750" indent="-285750">
              <a:buFont typeface="Arial" panose="020B0604020202020204" pitchFamily="34" charset="0"/>
              <a:buChar char="•"/>
            </a:pPr>
            <a:r>
              <a:rPr lang="it-IT" sz="2400" dirty="0"/>
              <a:t>Per identificare l’esordio della difficoltà vengono utilizzati alcuni sottotipi:</a:t>
            </a:r>
          </a:p>
          <a:p>
            <a:pPr marL="285750" indent="-285750">
              <a:buFont typeface="Wingdings" panose="05000000000000000000" pitchFamily="2" charset="2"/>
              <a:buChar char="Ø"/>
            </a:pPr>
            <a:r>
              <a:rPr lang="it-IT" sz="2400" dirty="0"/>
              <a:t> </a:t>
            </a:r>
            <a:r>
              <a:rPr lang="it-IT" sz="2400" u="sng" dirty="0"/>
              <a:t>permanente</a:t>
            </a:r>
            <a:r>
              <a:rPr lang="it-IT" sz="2400" dirty="0"/>
              <a:t>: se un problema sessuale è stato presente sin dalle prime esperienze sessuali</a:t>
            </a:r>
          </a:p>
          <a:p>
            <a:pPr marL="285750" indent="-285750">
              <a:buFont typeface="Wingdings" panose="05000000000000000000" pitchFamily="2" charset="2"/>
              <a:buChar char="Ø"/>
            </a:pPr>
            <a:r>
              <a:rPr lang="it-IT" sz="2400" dirty="0"/>
              <a:t> </a:t>
            </a:r>
            <a:r>
              <a:rPr lang="it-IT" sz="2400" u="sng" dirty="0"/>
              <a:t>acquisita</a:t>
            </a:r>
            <a:r>
              <a:rPr lang="it-IT" sz="2400" dirty="0"/>
              <a:t>: se il disturbo sessuale si sviluppa dopo un periodo di prestazione sessuale normale</a:t>
            </a:r>
          </a:p>
        </p:txBody>
      </p:sp>
    </p:spTree>
    <p:extLst>
      <p:ext uri="{BB962C8B-B14F-4D97-AF65-F5344CB8AC3E}">
        <p14:creationId xmlns:p14="http://schemas.microsoft.com/office/powerpoint/2010/main" val="899908902"/>
      </p:ext>
    </p:extLst>
  </p:cSld>
  <p:clrMapOvr>
    <a:masterClrMapping/>
  </p:clrMapOvr>
</p:sld>
</file>

<file path=ppt/slides/slide18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268760"/>
            <a:ext cx="8229600" cy="5112568"/>
          </a:xfrm>
        </p:spPr>
        <p:txBody>
          <a:bodyPr>
            <a:normAutofit lnSpcReduction="10000"/>
          </a:bodyPr>
          <a:lstStyle/>
          <a:p>
            <a:r>
              <a:rPr lang="it-IT" sz="2400" dirty="0"/>
              <a:t>Altri sottotipi:</a:t>
            </a:r>
          </a:p>
          <a:p>
            <a:pPr marL="285750" indent="-285750">
              <a:buFont typeface="Wingdings" panose="05000000000000000000" pitchFamily="2" charset="2"/>
              <a:buChar char="Ø"/>
            </a:pPr>
            <a:r>
              <a:rPr lang="it-IT" sz="2400" u="sng" dirty="0"/>
              <a:t>Generalizzata</a:t>
            </a:r>
            <a:r>
              <a:rPr lang="it-IT" sz="2400" dirty="0"/>
              <a:t>, se le difficoltà sessuali non sono limitate a determinati tipi di stimolazione, situazione o partner</a:t>
            </a:r>
          </a:p>
          <a:p>
            <a:pPr marL="285750" indent="-285750">
              <a:buFont typeface="Wingdings" panose="05000000000000000000" pitchFamily="2" charset="2"/>
              <a:buChar char="Ø"/>
            </a:pPr>
            <a:r>
              <a:rPr lang="it-IT" sz="2400" u="sng" dirty="0"/>
              <a:t>Situazionale</a:t>
            </a:r>
            <a:r>
              <a:rPr lang="it-IT" sz="2400" dirty="0"/>
              <a:t>, se le difficoltà sessuali si verificano solo con alcuni tipi di stimolazione, situazione o partner</a:t>
            </a:r>
          </a:p>
          <a:p>
            <a:pPr marL="342900" indent="-342900">
              <a:buFont typeface="Arial" panose="020B0604020202020204" pitchFamily="34" charset="0"/>
              <a:buChar char="•"/>
            </a:pPr>
            <a:r>
              <a:rPr lang="it-IT" sz="2400" dirty="0"/>
              <a:t>Il giudizio clinico è importante per determinare se le difficoltà sessuali siano il risultato di </a:t>
            </a:r>
            <a:r>
              <a:rPr lang="it-IT" sz="2400" u="sng" dirty="0"/>
              <a:t>un’inadeguata stimolazione sessuale</a:t>
            </a:r>
            <a:r>
              <a:rPr lang="it-IT" sz="2400" dirty="0"/>
              <a:t>; la cura può essere comunque necessaria, ma non dovrebbe essere posta diagnosi di disfunzione sessuale. </a:t>
            </a:r>
          </a:p>
          <a:p>
            <a:pPr marL="342900" indent="-342900">
              <a:buFont typeface="Arial" panose="020B0604020202020204" pitchFamily="34" charset="0"/>
              <a:buChar char="•"/>
            </a:pPr>
            <a:r>
              <a:rPr lang="it-IT" sz="2400" dirty="0"/>
              <a:t>Si pensi ad esempio a situazioni in cui la mancanza di conoscenze relative a un’efficace stimolazione impedisce di provare l’eccitazione o l’orgasmo.</a:t>
            </a:r>
          </a:p>
          <a:p>
            <a:endParaRPr lang="it-IT" sz="2400" dirty="0"/>
          </a:p>
          <a:p>
            <a:pPr marL="285750" indent="-285750">
              <a:buFont typeface="Wingdings" panose="05000000000000000000" pitchFamily="2" charset="2"/>
              <a:buChar char="Ø"/>
            </a:pPr>
            <a:endParaRPr lang="it-IT" sz="2400" dirty="0"/>
          </a:p>
          <a:p>
            <a:endParaRPr lang="it-IT" dirty="0"/>
          </a:p>
        </p:txBody>
      </p:sp>
    </p:spTree>
    <p:extLst>
      <p:ext uri="{BB962C8B-B14F-4D97-AF65-F5344CB8AC3E}">
        <p14:creationId xmlns:p14="http://schemas.microsoft.com/office/powerpoint/2010/main" val="1794233765"/>
      </p:ext>
    </p:extLst>
  </p:cSld>
  <p:clrMapOvr>
    <a:masterClrMapping/>
  </p:clrMapOvr>
</p:sld>
</file>

<file path=ppt/slides/slide18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556792"/>
            <a:ext cx="8229600" cy="4569371"/>
          </a:xfrm>
        </p:spPr>
        <p:txBody>
          <a:bodyPr/>
          <a:lstStyle/>
          <a:p>
            <a:pPr marL="285750" indent="-285750">
              <a:buFont typeface="Arial" panose="020B0604020202020204" pitchFamily="34" charset="0"/>
              <a:buChar char="•"/>
            </a:pPr>
            <a:r>
              <a:rPr lang="it-IT" sz="2400" dirty="0"/>
              <a:t>Una buona valutazione clinica dovrebbe tenere in considerazione i fattori culturali che possono influenzare le aspettative o generare divieti riguardanti l’esperienza del piacere sessuale</a:t>
            </a:r>
          </a:p>
          <a:p>
            <a:pPr marL="285750" indent="-285750">
              <a:buFont typeface="Arial" panose="020B0604020202020204" pitchFamily="34" charset="0"/>
              <a:buChar char="•"/>
            </a:pPr>
            <a:r>
              <a:rPr lang="it-IT" sz="2400" dirty="0"/>
              <a:t>L’invecchiamento ad esempio può essere associato a una normale diminuzione della risposta sessuale</a:t>
            </a:r>
          </a:p>
          <a:p>
            <a:pPr marL="285750" indent="-285750">
              <a:buFont typeface="Arial" panose="020B0604020202020204" pitchFamily="34" charset="0"/>
              <a:buChar char="•"/>
            </a:pPr>
            <a:r>
              <a:rPr lang="it-IT" sz="2400" dirty="0"/>
              <a:t>Se si pensa che il problema sessuale sia meglio spiegato dall’uso o dalla sospensione di una droga o di un farmaco, dovrebbe essere diagnosticato conseguentemente come una disfunzione sessuale indotta da sostanze/farmaci.</a:t>
            </a:r>
          </a:p>
        </p:txBody>
      </p:sp>
    </p:spTree>
    <p:extLst>
      <p:ext uri="{BB962C8B-B14F-4D97-AF65-F5344CB8AC3E}">
        <p14:creationId xmlns:p14="http://schemas.microsoft.com/office/powerpoint/2010/main" val="1410980588"/>
      </p:ext>
    </p:extLst>
  </p:cSld>
  <p:clrMapOvr>
    <a:masterClrMapping/>
  </p:clrMapOvr>
</p:sld>
</file>

<file path=ppt/slides/slide18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700808"/>
            <a:ext cx="8229600" cy="4752528"/>
          </a:xfrm>
        </p:spPr>
        <p:txBody>
          <a:bodyPr/>
          <a:lstStyle/>
          <a:p>
            <a:pPr marL="285750" indent="-285750">
              <a:buFont typeface="Arial" panose="020B0604020202020204" pitchFamily="34" charset="0"/>
              <a:buChar char="•"/>
            </a:pPr>
            <a:r>
              <a:rPr lang="it-IT" sz="2400" dirty="0"/>
              <a:t>L'individuo riporta un marcato ritardo nell’eiaculazione, difficoltà o assenza di eiaculazione nonostante una stimolazione sessuale e un desiderio di eiaculare adeguati</a:t>
            </a:r>
          </a:p>
          <a:p>
            <a:pPr marL="285750" indent="-285750">
              <a:buFont typeface="Arial" panose="020B0604020202020204" pitchFamily="34" charset="0"/>
              <a:buChar char="•"/>
            </a:pPr>
            <a:r>
              <a:rPr lang="it-IT" sz="2400" dirty="0"/>
              <a:t>Il disturbo riguarda tutti o quasi tutti i rapporti sessuali e si protrae per un periodo non inferiore ai 6 mesi</a:t>
            </a:r>
          </a:p>
          <a:p>
            <a:pPr marL="285750" indent="-285750">
              <a:buFont typeface="Arial" panose="020B0604020202020204" pitchFamily="34" charset="0"/>
              <a:buChar char="•"/>
            </a:pPr>
            <a:r>
              <a:rPr lang="it-IT" sz="2400" dirty="0"/>
              <a:t>Valutare se la disfunzione è permanente o acquisita/generalizzata o situazionale</a:t>
            </a:r>
          </a:p>
          <a:p>
            <a:pPr marL="285750" indent="-285750">
              <a:buFont typeface="Arial" panose="020B0604020202020204" pitchFamily="34" charset="0"/>
              <a:buChar char="•"/>
            </a:pPr>
            <a:r>
              <a:rPr lang="it-IT" sz="2400" dirty="0"/>
              <a:t>Vengono frequentemente riferiti tentativi prolungati di raggiungere l’orgasmo arrivando allo sfinimento o all’accusare dolore ai genitali così da sospendere ogni tentativo.</a:t>
            </a:r>
          </a:p>
        </p:txBody>
      </p:sp>
      <p:sp>
        <p:nvSpPr>
          <p:cNvPr id="3" name="Titolo 2"/>
          <p:cNvSpPr>
            <a:spLocks noGrp="1"/>
          </p:cNvSpPr>
          <p:nvPr>
            <p:ph type="title"/>
          </p:nvPr>
        </p:nvSpPr>
        <p:spPr>
          <a:xfrm>
            <a:off x="457200" y="1196752"/>
            <a:ext cx="8258204" cy="504056"/>
          </a:xfrm>
        </p:spPr>
        <p:txBody>
          <a:bodyPr/>
          <a:lstStyle/>
          <a:p>
            <a:pPr algn="ctr"/>
            <a:r>
              <a:rPr lang="it-IT" dirty="0"/>
              <a:t>EIACULAZIONE RITARDATA</a:t>
            </a:r>
          </a:p>
        </p:txBody>
      </p:sp>
    </p:spTree>
    <p:extLst>
      <p:ext uri="{BB962C8B-B14F-4D97-AF65-F5344CB8AC3E}">
        <p14:creationId xmlns:p14="http://schemas.microsoft.com/office/powerpoint/2010/main" val="2801419997"/>
      </p:ext>
    </p:extLst>
  </p:cSld>
  <p:clrMapOvr>
    <a:masterClrMapping/>
  </p:clrMapOvr>
</p:sld>
</file>

<file path=ppt/slides/slide18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340768"/>
            <a:ext cx="8229600" cy="5040560"/>
          </a:xfrm>
        </p:spPr>
        <p:txBody>
          <a:bodyPr>
            <a:normAutofit lnSpcReduction="10000"/>
          </a:bodyPr>
          <a:lstStyle/>
          <a:p>
            <a:pPr marL="285750" indent="-285750">
              <a:buFont typeface="Arial" panose="020B0604020202020204" pitchFamily="34" charset="0"/>
              <a:buChar char="•"/>
            </a:pPr>
            <a:r>
              <a:rPr lang="it-IT" sz="2400" dirty="0"/>
              <a:t>Gli uomini che soffrono di questo disturbo possono riferire di evitare l’attività sessuale per una difficoltà costante a eiaculare</a:t>
            </a:r>
          </a:p>
          <a:p>
            <a:pPr marL="285750" indent="-285750">
              <a:buFont typeface="Arial" panose="020B0604020202020204" pitchFamily="34" charset="0"/>
              <a:buChar char="•"/>
            </a:pPr>
            <a:r>
              <a:rPr lang="it-IT" sz="2400" dirty="0"/>
              <a:t>Alcune persone riportano di sentirsi meno attraenti sessualmente perché il partner non può eiaculare con facilità</a:t>
            </a:r>
          </a:p>
          <a:p>
            <a:pPr marL="285750" indent="-285750">
              <a:buFont typeface="Arial" panose="020B0604020202020204" pitchFamily="34" charset="0"/>
              <a:buChar char="•"/>
            </a:pPr>
            <a:r>
              <a:rPr lang="it-IT" sz="2400" dirty="0"/>
              <a:t>L’eiaculazione ritardata è spesso associata a un notevole disagio psicologico in uno o entrambi i partner</a:t>
            </a:r>
          </a:p>
          <a:p>
            <a:pPr marL="285750" indent="-285750">
              <a:buFont typeface="Arial" panose="020B0604020202020204" pitchFamily="34" charset="0"/>
              <a:buChar char="•"/>
            </a:pPr>
            <a:r>
              <a:rPr lang="it-IT" sz="2400" dirty="0"/>
              <a:t>La definizione di “ritardo” nell’eiaculazione non ha confini precisi: vi è disaccordo su ciò che costituisce un tempo ragionevole per raggiungere l’orgasmo</a:t>
            </a:r>
          </a:p>
          <a:p>
            <a:pPr marL="285750" indent="-285750">
              <a:buFont typeface="Arial" panose="020B0604020202020204" pitchFamily="34" charset="0"/>
              <a:buChar char="•"/>
            </a:pPr>
            <a:r>
              <a:rPr lang="it-IT" sz="2400" dirty="0"/>
              <a:t>La difficoltà di eiaculazione può contribuire alle difficoltà di concepimento. </a:t>
            </a:r>
          </a:p>
          <a:p>
            <a:endParaRPr lang="it-IT" sz="2400" dirty="0"/>
          </a:p>
          <a:p>
            <a:endParaRPr lang="it-IT" sz="2400" dirty="0"/>
          </a:p>
          <a:p>
            <a:endParaRPr lang="it-IT" dirty="0"/>
          </a:p>
        </p:txBody>
      </p:sp>
    </p:spTree>
    <p:extLst>
      <p:ext uri="{BB962C8B-B14F-4D97-AF65-F5344CB8AC3E}">
        <p14:creationId xmlns:p14="http://schemas.microsoft.com/office/powerpoint/2010/main" val="877542457"/>
      </p:ext>
    </p:extLst>
  </p:cSld>
  <p:clrMapOvr>
    <a:masterClrMapping/>
  </p:clrMapOvr>
</p:sld>
</file>

<file path=ppt/slides/slide18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5040560"/>
          </a:xfrm>
        </p:spPr>
        <p:txBody>
          <a:bodyPr>
            <a:normAutofit lnSpcReduction="10000"/>
          </a:bodyPr>
          <a:lstStyle/>
          <a:p>
            <a:pPr marL="285750" indent="-285750">
              <a:buFont typeface="Arial" panose="020B0604020202020204" pitchFamily="34" charset="0"/>
              <a:buChar char="•"/>
            </a:pPr>
            <a:r>
              <a:rPr lang="it-IT" sz="2400" dirty="0"/>
              <a:t>È la meno comune fra le lamentele sessuali maschili. </a:t>
            </a:r>
          </a:p>
          <a:p>
            <a:pPr marL="285750" indent="-285750">
              <a:buFont typeface="Arial" panose="020B0604020202020204" pitchFamily="34" charset="0"/>
              <a:buChar char="•"/>
            </a:pPr>
            <a:r>
              <a:rPr lang="it-IT" sz="2400" dirty="0"/>
              <a:t>Solo il 75% degli uomini riferisce di eiaculare sempre durante l’attività sessuale e meno dell’1% degli uomini riporta problemi nel raggiungere l’eiaculazione che si protraggono più di 6 mesi</a:t>
            </a:r>
          </a:p>
          <a:p>
            <a:pPr marL="285750" indent="-285750">
              <a:buFont typeface="Arial" panose="020B0604020202020204" pitchFamily="34" charset="0"/>
              <a:buChar char="•"/>
            </a:pPr>
            <a:r>
              <a:rPr lang="it-IT" sz="2400" dirty="0"/>
              <a:t>La prevalenza sembra rimanere relativamente costante fino a circa 50 anni, quando l’incidenza comincia ad aumentare in modo significativo</a:t>
            </a:r>
          </a:p>
          <a:p>
            <a:pPr marL="285750" indent="-285750">
              <a:buFont typeface="Arial" panose="020B0604020202020204" pitchFamily="34" charset="0"/>
              <a:buChar char="•"/>
            </a:pPr>
            <a:r>
              <a:rPr lang="it-IT" sz="2400" dirty="0"/>
              <a:t>Deterioramento correlato all’età dei nervi sensoriali periferici ad alta velocità di conduzione e diminuzione senile della secrezione di steroidi sessuali possono essere associati all’aumento di eiaculazione ritardata negli uomini di età &gt;50aa </a:t>
            </a:r>
          </a:p>
        </p:txBody>
      </p:sp>
    </p:spTree>
    <p:extLst>
      <p:ext uri="{BB962C8B-B14F-4D97-AF65-F5344CB8AC3E}">
        <p14:creationId xmlns:p14="http://schemas.microsoft.com/office/powerpoint/2010/main" val="2829617292"/>
      </p:ext>
    </p:extLst>
  </p:cSld>
  <p:clrMapOvr>
    <a:masterClrMapping/>
  </p:clrMapOvr>
</p:sld>
</file>

<file path=ppt/slides/slide18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39552" y="1772816"/>
            <a:ext cx="8229600" cy="4680520"/>
          </a:xfrm>
        </p:spPr>
        <p:txBody>
          <a:bodyPr/>
          <a:lstStyle/>
          <a:p>
            <a:pPr marL="285750" indent="-285750">
              <a:buFont typeface="Arial" panose="020B0604020202020204" pitchFamily="34" charset="0"/>
              <a:buChar char="•"/>
            </a:pPr>
            <a:r>
              <a:rPr lang="it-IT" sz="2400" dirty="0"/>
              <a:t>Distinguere tra eiaculazione ritardata pienamente spiegata da altra malattia organica o da lesione e eiaculazione ritardata con eziologia psicogena </a:t>
            </a:r>
          </a:p>
          <a:p>
            <a:pPr marL="285750" indent="-285750">
              <a:buFont typeface="Arial" panose="020B0604020202020204" pitchFamily="34" charset="0"/>
              <a:buChar char="•"/>
            </a:pPr>
            <a:r>
              <a:rPr lang="it-IT" sz="2400" dirty="0"/>
              <a:t>Un aspetto situazionale della lamentela suggerisce una base psicologica per il problema </a:t>
            </a:r>
            <a:endParaRPr lang="it-IT" sz="2400" dirty="0">
              <a:sym typeface="Wingdings" panose="05000000000000000000" pitchFamily="2" charset="2"/>
            </a:endParaRPr>
          </a:p>
          <a:p>
            <a:pPr marL="285750" indent="-285750">
              <a:buFont typeface="Arial" panose="020B0604020202020204" pitchFamily="34" charset="0"/>
              <a:buChar char="•"/>
            </a:pPr>
            <a:r>
              <a:rPr lang="it-IT" sz="2400" dirty="0"/>
              <a:t>Per es., uomini che eiaculano durante rapporto sessuale con un individuo di un sesso ma non con uno di un altro sesso; uomini che riescono a eiaculare con un partner, ma non con un altro dello stesso sesso; uomini con modalità di eccitazione </a:t>
            </a:r>
            <a:r>
              <a:rPr lang="it-IT" sz="2400" dirty="0" err="1"/>
              <a:t>parafiliche</a:t>
            </a:r>
            <a:r>
              <a:rPr lang="it-IT" sz="2400" dirty="0"/>
              <a:t>; uomini che richiedono un’attività altamente ritualizzata per eiaculare durante il rapporto sessuale di coppia.</a:t>
            </a:r>
          </a:p>
          <a:p>
            <a:endParaRPr lang="it-IT" dirty="0"/>
          </a:p>
        </p:txBody>
      </p:sp>
      <p:sp>
        <p:nvSpPr>
          <p:cNvPr id="3" name="Titolo 2"/>
          <p:cNvSpPr>
            <a:spLocks noGrp="1"/>
          </p:cNvSpPr>
          <p:nvPr>
            <p:ph type="title"/>
          </p:nvPr>
        </p:nvSpPr>
        <p:spPr/>
        <p:txBody>
          <a:bodyPr/>
          <a:lstStyle/>
          <a:p>
            <a:pPr algn="ctr"/>
            <a:r>
              <a:rPr lang="it-IT" dirty="0"/>
              <a:t>DIAGNOSI DIFFERENZIALE</a:t>
            </a:r>
          </a:p>
        </p:txBody>
      </p:sp>
    </p:spTree>
    <p:extLst>
      <p:ext uri="{BB962C8B-B14F-4D97-AF65-F5344CB8AC3E}">
        <p14:creationId xmlns:p14="http://schemas.microsoft.com/office/powerpoint/2010/main" val="4291314474"/>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 Tra i disturbi di ansia troviamo anche il disturbo da mutismo selettivo. Il paziente con mutismo selettivo ha uno scarso  rendimento scolastico e spesso sembra che non sappiano leggere o fare di conto, in effetti hanno paura del giudizio altrui e non rispondono alle interrogazioni. Di fronte a persone di cui si fidano in genere possono leggere e svolgere gli altri compiti su cui sono bloccati solo sul piano sociale e non cognitivo</a:t>
            </a:r>
          </a:p>
          <a:p>
            <a:endParaRPr lang="it-IT" dirty="0"/>
          </a:p>
        </p:txBody>
      </p:sp>
    </p:spTree>
    <p:extLst>
      <p:ext uri="{BB962C8B-B14F-4D97-AF65-F5344CB8AC3E}">
        <p14:creationId xmlns:p14="http://schemas.microsoft.com/office/powerpoint/2010/main" val="62256570"/>
      </p:ext>
    </p:extLst>
  </p:cSld>
  <p:clrMapOvr>
    <a:masterClrMapping/>
  </p:clrMapOvr>
</p:sld>
</file>

<file path=ppt/slides/slide18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44824"/>
            <a:ext cx="8229600" cy="4281339"/>
          </a:xfrm>
        </p:spPr>
        <p:txBody>
          <a:bodyPr>
            <a:normAutofit lnSpcReduction="10000"/>
          </a:bodyPr>
          <a:lstStyle/>
          <a:p>
            <a:pPr marL="285750" indent="-285750">
              <a:buFont typeface="Arial" panose="020B0604020202020204" pitchFamily="34" charset="0"/>
              <a:buChar char="•"/>
            </a:pPr>
            <a:r>
              <a:rPr lang="it-IT" sz="2400" dirty="0"/>
              <a:t>Si ritiene che l’eiaculazione sia sotto il controllo del sistema nervoso autonomo </a:t>
            </a:r>
          </a:p>
          <a:p>
            <a:pPr marL="285750" indent="-285750">
              <a:buFont typeface="Arial" panose="020B0604020202020204" pitchFamily="34" charset="0"/>
              <a:buChar char="•"/>
            </a:pPr>
            <a:r>
              <a:rPr lang="it-IT" sz="2400" dirty="0"/>
              <a:t>Un certo numero di malattie neurodegenerative, come la sclerosi multipla e le neuropatie diabetica e alcolica, possono causare l’incapacità di eiaculare</a:t>
            </a:r>
          </a:p>
          <a:p>
            <a:pPr marL="285750" indent="-285750">
              <a:buFont typeface="Arial" panose="020B0604020202020204" pitchFamily="34" charset="0"/>
              <a:buChar char="•"/>
            </a:pPr>
            <a:r>
              <a:rPr lang="it-IT" sz="2400" dirty="0"/>
              <a:t>Anche l’uso di sostanze o farmaci, come antidepressivi, antipsicotici, simpaticomimetici alfa e oppiacei, possono causare problemi di eiaculazione</a:t>
            </a:r>
          </a:p>
          <a:p>
            <a:pPr marL="285750" indent="-285750">
              <a:buFont typeface="Arial" panose="020B0604020202020204" pitchFamily="34" charset="0"/>
              <a:buChar char="•"/>
            </a:pPr>
            <a:r>
              <a:rPr lang="it-IT" sz="2400" dirty="0"/>
              <a:t>Alcune evidenze suggeriscono che l’Eiaculazione Ritardata può presentarsi piuttosto comunemente in </a:t>
            </a:r>
            <a:r>
              <a:rPr lang="it-IT" sz="2400" dirty="0" err="1"/>
              <a:t>comorbilità</a:t>
            </a:r>
            <a:r>
              <a:rPr lang="it-IT" sz="2400" dirty="0"/>
              <a:t> con Disturbo Depressivo Maggiore.</a:t>
            </a:r>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endParaRPr lang="it-IT" sz="2400" dirty="0"/>
          </a:p>
          <a:p>
            <a:endParaRPr lang="it-IT" dirty="0"/>
          </a:p>
        </p:txBody>
      </p:sp>
      <p:sp>
        <p:nvSpPr>
          <p:cNvPr id="3" name="Titolo 2"/>
          <p:cNvSpPr>
            <a:spLocks noGrp="1"/>
          </p:cNvSpPr>
          <p:nvPr>
            <p:ph type="title"/>
          </p:nvPr>
        </p:nvSpPr>
        <p:spPr/>
        <p:txBody>
          <a:bodyPr/>
          <a:lstStyle/>
          <a:p>
            <a:pPr algn="ctr"/>
            <a:r>
              <a:rPr lang="it-IT" dirty="0"/>
              <a:t>DIAGNOSI DIFFERENZIALE E COMORBILITA’</a:t>
            </a:r>
          </a:p>
        </p:txBody>
      </p:sp>
    </p:spTree>
    <p:extLst>
      <p:ext uri="{BB962C8B-B14F-4D97-AF65-F5344CB8AC3E}">
        <p14:creationId xmlns:p14="http://schemas.microsoft.com/office/powerpoint/2010/main" val="1934799456"/>
      </p:ext>
    </p:extLst>
  </p:cSld>
  <p:clrMapOvr>
    <a:masterClrMapping/>
  </p:clrMapOvr>
</p:sld>
</file>

<file path=ppt/slides/slide18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700808"/>
            <a:ext cx="8229600" cy="4608512"/>
          </a:xfrm>
        </p:spPr>
        <p:txBody>
          <a:bodyPr>
            <a:normAutofit lnSpcReduction="10000"/>
          </a:bodyPr>
          <a:lstStyle/>
          <a:p>
            <a:pPr marL="342900" indent="-342900">
              <a:buFont typeface="Arial" panose="020B0604020202020204" pitchFamily="34" charset="0"/>
              <a:buChar char="•"/>
            </a:pPr>
            <a:r>
              <a:rPr lang="it-IT" sz="2400" dirty="0"/>
              <a:t>La caratteristica principale del disturbo erettile è la ripetuta incapacità di ottenere o mantenere l’erezione durante i rapporti sessuali</a:t>
            </a:r>
          </a:p>
          <a:p>
            <a:pPr marL="342900" indent="-342900">
              <a:buFont typeface="Arial" panose="020B0604020202020204" pitchFamily="34" charset="0"/>
              <a:buChar char="•"/>
            </a:pPr>
            <a:r>
              <a:rPr lang="it-IT" sz="2400" dirty="0"/>
              <a:t>Può essere presente marcata diminuzione della rigidità erettile</a:t>
            </a:r>
          </a:p>
          <a:p>
            <a:pPr marL="342900" indent="-342900">
              <a:buFont typeface="Arial" panose="020B0604020202020204" pitchFamily="34" charset="0"/>
              <a:buChar char="•"/>
            </a:pPr>
            <a:r>
              <a:rPr lang="it-IT" sz="2400" dirty="0"/>
              <a:t>Il disturbo deve protrarsi da almeno sei mesi</a:t>
            </a:r>
          </a:p>
          <a:p>
            <a:pPr marL="342900" indent="-342900">
              <a:buFont typeface="Arial" panose="020B0604020202020204" pitchFamily="34" charset="0"/>
              <a:buChar char="•"/>
            </a:pPr>
            <a:r>
              <a:rPr lang="it-IT" sz="2400" dirty="0"/>
              <a:t>E’ da specificare se si tratta di disfunzione sessuale permanente o acquisita/generalizzata o situazionale</a:t>
            </a:r>
          </a:p>
          <a:p>
            <a:pPr marL="342900" indent="-342900">
              <a:buFont typeface="Arial" panose="020B0604020202020204" pitchFamily="34" charset="0"/>
              <a:buChar char="•"/>
            </a:pPr>
            <a:r>
              <a:rPr lang="it-IT" sz="2400" dirty="0"/>
              <a:t>Infatti, i</a:t>
            </a:r>
            <a:r>
              <a:rPr lang="it-IT" dirty="0"/>
              <a:t> </a:t>
            </a:r>
            <a:r>
              <a:rPr lang="it-IT" sz="2400" dirty="0"/>
              <a:t>sintomi possono verificarsi solo in situazioni specifiche che includono determinati tipi di stimolazione o partner, o in modo generalizzato in tutti i tipi di situazione</a:t>
            </a:r>
            <a:r>
              <a:rPr lang="it-IT" dirty="0"/>
              <a:t>.</a:t>
            </a:r>
          </a:p>
          <a:p>
            <a:pPr marL="342900" indent="-342900">
              <a:buFont typeface="Arial" panose="020B0604020202020204" pitchFamily="34" charset="0"/>
              <a:buChar char="•"/>
            </a:pPr>
            <a:endParaRPr lang="it-IT" dirty="0"/>
          </a:p>
          <a:p>
            <a:endParaRPr lang="it-IT" dirty="0"/>
          </a:p>
        </p:txBody>
      </p:sp>
      <p:sp>
        <p:nvSpPr>
          <p:cNvPr id="3" name="Titolo 2"/>
          <p:cNvSpPr>
            <a:spLocks noGrp="1"/>
          </p:cNvSpPr>
          <p:nvPr>
            <p:ph type="title"/>
          </p:nvPr>
        </p:nvSpPr>
        <p:spPr/>
        <p:txBody>
          <a:bodyPr/>
          <a:lstStyle/>
          <a:p>
            <a:pPr algn="ctr"/>
            <a:r>
              <a:rPr lang="it-IT" dirty="0"/>
              <a:t>DISTURBO ERETTILE</a:t>
            </a:r>
          </a:p>
        </p:txBody>
      </p:sp>
    </p:spTree>
    <p:extLst>
      <p:ext uri="{BB962C8B-B14F-4D97-AF65-F5344CB8AC3E}">
        <p14:creationId xmlns:p14="http://schemas.microsoft.com/office/powerpoint/2010/main" val="1023032052"/>
      </p:ext>
    </p:extLst>
  </p:cSld>
  <p:clrMapOvr>
    <a:masterClrMapping/>
  </p:clrMapOvr>
</p:sld>
</file>

<file path=ppt/slides/slide18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4968552"/>
          </a:xfrm>
        </p:spPr>
        <p:txBody>
          <a:bodyPr/>
          <a:lstStyle/>
          <a:p>
            <a:pPr marL="285750" indent="-285750">
              <a:buFont typeface="Arial" panose="020B0604020202020204" pitchFamily="34" charset="0"/>
              <a:buChar char="•"/>
            </a:pPr>
            <a:r>
              <a:rPr lang="it-IT" sz="2400" dirty="0"/>
              <a:t>Molti uomini con disturbo erettile manifestano scarsa autostima, poca fiducia in se stessi e una riduzione del senso di virilità</a:t>
            </a:r>
          </a:p>
          <a:p>
            <a:pPr marL="285750" indent="-285750">
              <a:buFont typeface="Arial" panose="020B0604020202020204" pitchFamily="34" charset="0"/>
              <a:buChar char="•"/>
            </a:pPr>
            <a:r>
              <a:rPr lang="it-IT" sz="2400" dirty="0"/>
              <a:t>Possono provare sentimenti depressivi</a:t>
            </a:r>
          </a:p>
          <a:p>
            <a:pPr marL="285750" indent="-285750">
              <a:buFont typeface="Arial" panose="020B0604020202020204" pitchFamily="34" charset="0"/>
              <a:buChar char="•"/>
            </a:pPr>
            <a:r>
              <a:rPr lang="it-IT" sz="2400" dirty="0"/>
              <a:t>Possono sperimentare paura e/o evitamento di incontri sessuali futuri</a:t>
            </a:r>
          </a:p>
          <a:p>
            <a:pPr marL="285750" indent="-285750">
              <a:buFont typeface="Arial" panose="020B0604020202020204" pitchFamily="34" charset="0"/>
              <a:buChar char="•"/>
            </a:pPr>
            <a:r>
              <a:rPr lang="it-IT" sz="2400" dirty="0"/>
              <a:t>Solitamente il partner ha una diminuzione del desiderio e dell’appagamento sessuale</a:t>
            </a:r>
          </a:p>
          <a:p>
            <a:pPr marL="285750" indent="-285750">
              <a:buFont typeface="Arial" panose="020B0604020202020204" pitchFamily="34" charset="0"/>
              <a:buChar char="•"/>
            </a:pPr>
            <a:r>
              <a:rPr lang="it-IT" sz="2400" dirty="0"/>
              <a:t>Tenere conto anche dei fattori trasversali (interpersonali, di vulnerabilità, contestuali) che possono contribuire alla manifestazione dei sintomi in maniera diversa in uomini diversi con questo disturbo</a:t>
            </a:r>
          </a:p>
          <a:p>
            <a:pPr marL="285750" indent="-285750">
              <a:buFont typeface="Arial" panose="020B0604020202020204" pitchFamily="34" charset="0"/>
              <a:buChar char="•"/>
            </a:pPr>
            <a:endParaRPr lang="it-IT" sz="2400" dirty="0"/>
          </a:p>
        </p:txBody>
      </p:sp>
    </p:spTree>
    <p:extLst>
      <p:ext uri="{BB962C8B-B14F-4D97-AF65-F5344CB8AC3E}">
        <p14:creationId xmlns:p14="http://schemas.microsoft.com/office/powerpoint/2010/main" val="2167308326"/>
      </p:ext>
    </p:extLst>
  </p:cSld>
  <p:clrMapOvr>
    <a:masterClrMapping/>
  </p:clrMapOvr>
</p:sld>
</file>

<file path=ppt/slides/slide18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700808"/>
            <a:ext cx="8229600" cy="4680520"/>
          </a:xfrm>
        </p:spPr>
        <p:txBody>
          <a:bodyPr>
            <a:normAutofit lnSpcReduction="10000"/>
          </a:bodyPr>
          <a:lstStyle/>
          <a:p>
            <a:pPr marL="342900" indent="-342900">
              <a:buFont typeface="Arial" panose="020B0604020202020204" pitchFamily="34" charset="0"/>
              <a:buChar char="•"/>
            </a:pPr>
            <a:r>
              <a:rPr lang="it-IT" sz="2400" dirty="0"/>
              <a:t>Vi è un forte aumento correlato all’età sia della prevalenza sia dell’incidenza dei problemi di erezione, in particolare dopo i 50 anni. </a:t>
            </a:r>
          </a:p>
          <a:p>
            <a:pPr marL="285750" indent="-285750">
              <a:buFont typeface="Arial" panose="020B0604020202020204" pitchFamily="34" charset="0"/>
              <a:buChar char="•"/>
            </a:pPr>
            <a:r>
              <a:rPr lang="it-IT" sz="2400" dirty="0"/>
              <a:t>Circa il 20% degli uomini teme di avere problemi di erezione durante la prima esperienza sessuale</a:t>
            </a:r>
          </a:p>
          <a:p>
            <a:pPr marL="285750" indent="-285750">
              <a:buFont typeface="Arial" panose="020B0604020202020204" pitchFamily="34" charset="0"/>
              <a:buChar char="•"/>
            </a:pPr>
            <a:r>
              <a:rPr lang="it-IT" sz="2400" dirty="0"/>
              <a:t>Si è riscontrato che un’insufficienza erettile al primo approccio sessuale è correlata al rapporto sessuale con un partner sconosciuto, all’uso concomitante di droghe o alcol, al non voler avere un rapporto sessuale e al condizionamento del gruppo</a:t>
            </a:r>
          </a:p>
          <a:p>
            <a:pPr marL="285750" indent="-285750">
              <a:buFont typeface="Arial" panose="020B0604020202020204" pitchFamily="34" charset="0"/>
              <a:buChar char="•"/>
            </a:pPr>
            <a:r>
              <a:rPr lang="it-IT" sz="2400" dirty="0"/>
              <a:t>Il disagio associato al disturbo erettile è minore negli uomini più anziani che in quelli più giovani.</a:t>
            </a:r>
          </a:p>
          <a:p>
            <a:pPr marL="285750" indent="-285750">
              <a:buFont typeface="Arial" panose="020B0604020202020204" pitchFamily="34" charset="0"/>
              <a:buChar char="•"/>
            </a:pPr>
            <a:endParaRPr lang="it-IT" sz="2400" dirty="0"/>
          </a:p>
        </p:txBody>
      </p:sp>
      <p:sp>
        <p:nvSpPr>
          <p:cNvPr id="3" name="Titolo 2"/>
          <p:cNvSpPr>
            <a:spLocks noGrp="1"/>
          </p:cNvSpPr>
          <p:nvPr>
            <p:ph type="title"/>
          </p:nvPr>
        </p:nvSpPr>
        <p:spPr/>
        <p:txBody>
          <a:bodyPr/>
          <a:lstStyle/>
          <a:p>
            <a:pPr algn="ctr"/>
            <a:r>
              <a:rPr lang="it-IT" dirty="0"/>
              <a:t>PREVALENZA</a:t>
            </a:r>
          </a:p>
        </p:txBody>
      </p:sp>
    </p:spTree>
    <p:extLst>
      <p:ext uri="{BB962C8B-B14F-4D97-AF65-F5344CB8AC3E}">
        <p14:creationId xmlns:p14="http://schemas.microsoft.com/office/powerpoint/2010/main" val="2640755394"/>
      </p:ext>
    </p:extLst>
  </p:cSld>
  <p:clrMapOvr>
    <a:masterClrMapping/>
  </p:clrMapOvr>
</p:sld>
</file>

<file path=ppt/slides/slide18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95536" y="1628800"/>
            <a:ext cx="8229600" cy="4680520"/>
          </a:xfrm>
        </p:spPr>
        <p:txBody>
          <a:bodyPr/>
          <a:lstStyle/>
          <a:p>
            <a:pPr marL="285750" indent="-285750">
              <a:buFont typeface="Arial" panose="020B0604020202020204" pitchFamily="34" charset="0"/>
              <a:buChar char="•"/>
            </a:pPr>
            <a:r>
              <a:rPr lang="it-IT" sz="2400" dirty="0"/>
              <a:t>Tratti temperamentali (nello specifico «</a:t>
            </a:r>
            <a:r>
              <a:rPr lang="it-IT" sz="2400" i="1" dirty="0" err="1"/>
              <a:t>Neuroticism</a:t>
            </a:r>
            <a:r>
              <a:rPr lang="it-IT" sz="2400" dirty="0"/>
              <a:t>» = s</a:t>
            </a:r>
            <a:r>
              <a:rPr lang="it-IT" sz="2400" dirty="0">
                <a:sym typeface="Wingdings" panose="05000000000000000000" pitchFamily="2" charset="2"/>
              </a:rPr>
              <a:t>carsa stabilità emotiva)</a:t>
            </a:r>
            <a:r>
              <a:rPr lang="it-IT" sz="2400" dirty="0"/>
              <a:t> possono essere associati a problemi di erezione negli studenti universitari e tratti di personalità dipendente possono essere associati ai problemi di erezione negli uomini di 40 anni o più. </a:t>
            </a:r>
          </a:p>
          <a:p>
            <a:pPr marL="285750" indent="-285750">
              <a:buFont typeface="Arial" panose="020B0604020202020204" pitchFamily="34" charset="0"/>
              <a:buChar char="•"/>
            </a:pPr>
            <a:r>
              <a:rPr lang="it-IT" sz="2400" dirty="0"/>
              <a:t>L’</a:t>
            </a:r>
            <a:r>
              <a:rPr lang="it-IT" sz="2400" dirty="0" err="1"/>
              <a:t>alessitimia</a:t>
            </a:r>
            <a:r>
              <a:rPr lang="it-IT" sz="2400" dirty="0"/>
              <a:t>, deficit nell’elaborazione cognitiva delle emozioni, è comune negli uomini con diagnosi di disfunzione erettile di carattere psicogeno. </a:t>
            </a:r>
          </a:p>
          <a:p>
            <a:pPr marL="285750" indent="-285750">
              <a:buFont typeface="Arial" panose="020B0604020202020204" pitchFamily="34" charset="0"/>
              <a:buChar char="•"/>
            </a:pPr>
            <a:r>
              <a:rPr lang="it-IT" sz="2400" dirty="0"/>
              <a:t>Problemi di erezione sono frequenti negli uomini con diagnosi di depressione e disturbo da stress post-traumatico</a:t>
            </a:r>
          </a:p>
        </p:txBody>
      </p:sp>
    </p:spTree>
    <p:extLst>
      <p:ext uri="{BB962C8B-B14F-4D97-AF65-F5344CB8AC3E}">
        <p14:creationId xmlns:p14="http://schemas.microsoft.com/office/powerpoint/2010/main" val="3361853995"/>
      </p:ext>
    </p:extLst>
  </p:cSld>
  <p:clrMapOvr>
    <a:masterClrMapping/>
  </p:clrMapOvr>
</p:sld>
</file>

<file path=ppt/slides/slide18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4713387"/>
          </a:xfrm>
        </p:spPr>
        <p:txBody>
          <a:bodyPr>
            <a:normAutofit lnSpcReduction="10000"/>
          </a:bodyPr>
          <a:lstStyle/>
          <a:p>
            <a:pPr marL="285750" indent="-285750">
              <a:buFont typeface="Arial" panose="020B0604020202020204" pitchFamily="34" charset="0"/>
              <a:buChar char="•"/>
            </a:pPr>
            <a:r>
              <a:rPr lang="it-IT" sz="2400" dirty="0"/>
              <a:t>Fattori di rischio per il disturbo erettile acquisito comprendono l’età, il tabagismo, la mancanza di esercizio fisico, il diabete e la riduzione del desiderio sessuale</a:t>
            </a:r>
          </a:p>
          <a:p>
            <a:pPr marL="285750" indent="-285750">
              <a:buFont typeface="Arial" panose="020B0604020202020204" pitchFamily="34" charset="0"/>
              <a:buChar char="•"/>
            </a:pPr>
            <a:r>
              <a:rPr lang="it-IT" sz="2400" dirty="0"/>
              <a:t>La paura e/o l’</a:t>
            </a:r>
            <a:r>
              <a:rPr lang="it-IT" sz="2400" dirty="0" err="1"/>
              <a:t>evitamento</a:t>
            </a:r>
            <a:r>
              <a:rPr lang="it-IT" sz="2400" dirty="0"/>
              <a:t> di rapporti sessuali possono compromettere la capacità di sviluppare relazioni intime</a:t>
            </a:r>
          </a:p>
          <a:p>
            <a:pPr marL="285750" indent="-285750">
              <a:buFont typeface="Arial" panose="020B0604020202020204" pitchFamily="34" charset="0"/>
              <a:buChar char="•"/>
            </a:pPr>
            <a:r>
              <a:rPr lang="it-IT" sz="2400" dirty="0"/>
              <a:t>Il disturbo erettile può interferire con la fertilità</a:t>
            </a:r>
          </a:p>
          <a:p>
            <a:pPr marL="285750" indent="-285750">
              <a:buFont typeface="Arial" panose="020B0604020202020204" pitchFamily="34" charset="0"/>
              <a:buChar char="•"/>
            </a:pPr>
            <a:r>
              <a:rPr lang="it-IT" sz="2400" dirty="0"/>
              <a:t>Adeguate erezioni durante il sonno REM indicano un’eziologia psicologica del problema</a:t>
            </a:r>
          </a:p>
          <a:p>
            <a:pPr marL="285750" indent="-285750">
              <a:buFont typeface="Arial" panose="020B0604020202020204" pitchFamily="34" charset="0"/>
              <a:buChar char="•"/>
            </a:pPr>
            <a:r>
              <a:rPr lang="it-IT" sz="2400" dirty="0"/>
              <a:t>La verifica della tumescenza notturna del pene e la misurazione del turgore erettile durante il sonno possono essere impiegati per aiutare a differenziare i problemi di erezione di origine organica da quelli psicogeni</a:t>
            </a:r>
          </a:p>
          <a:p>
            <a:endParaRPr lang="it-IT" dirty="0"/>
          </a:p>
        </p:txBody>
      </p:sp>
    </p:spTree>
    <p:extLst>
      <p:ext uri="{BB962C8B-B14F-4D97-AF65-F5344CB8AC3E}">
        <p14:creationId xmlns:p14="http://schemas.microsoft.com/office/powerpoint/2010/main" val="231583545"/>
      </p:ext>
    </p:extLst>
  </p:cSld>
  <p:clrMapOvr>
    <a:masterClrMapping/>
  </p:clrMapOvr>
</p:sld>
</file>

<file path=ppt/slides/slide18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628800"/>
            <a:ext cx="8229600" cy="4497363"/>
          </a:xfrm>
        </p:spPr>
        <p:txBody>
          <a:bodyPr/>
          <a:lstStyle/>
          <a:p>
            <a:pPr marL="285750" indent="-285750">
              <a:buFont typeface="Arial" panose="020B0604020202020204" pitchFamily="34" charset="0"/>
              <a:buChar char="•"/>
            </a:pPr>
            <a:r>
              <a:rPr lang="it-IT" sz="2400" dirty="0"/>
              <a:t>Negli uomini che lamentano anche un diminuito desiderio sessuale, viene di frequente valutata la concentrazione ematica del testosterone libero o biodisponibile per determinare se la difficoltà è secondaria a fattori endocrini.</a:t>
            </a:r>
          </a:p>
          <a:p>
            <a:pPr marL="285750" indent="-285750">
              <a:buFont typeface="Arial" panose="020B0604020202020204" pitchFamily="34" charset="0"/>
              <a:buChar char="•"/>
            </a:pPr>
            <a:r>
              <a:rPr lang="it-IT" sz="2400" dirty="0"/>
              <a:t>Può essere valutata anche la funzionalità tiroidea</a:t>
            </a:r>
          </a:p>
          <a:p>
            <a:pPr marL="285750" indent="-285750">
              <a:buFont typeface="Arial" panose="020B0604020202020204" pitchFamily="34" charset="0"/>
              <a:buChar char="•"/>
            </a:pPr>
            <a:r>
              <a:rPr lang="it-IT" sz="2400" dirty="0"/>
              <a:t>La valutazione dei lipidi ematici è importante, dal momento che il disturbo erettile è predittivo del rischio di una futura malattia coronarica negli uomini che superano i 40 anni di età.</a:t>
            </a:r>
          </a:p>
          <a:p>
            <a:endParaRPr lang="it-IT" dirty="0"/>
          </a:p>
        </p:txBody>
      </p:sp>
    </p:spTree>
    <p:extLst>
      <p:ext uri="{BB962C8B-B14F-4D97-AF65-F5344CB8AC3E}">
        <p14:creationId xmlns:p14="http://schemas.microsoft.com/office/powerpoint/2010/main" val="2378638343"/>
      </p:ext>
    </p:extLst>
  </p:cSld>
  <p:clrMapOvr>
    <a:masterClrMapping/>
  </p:clrMapOvr>
</p:sld>
</file>

<file path=ppt/slides/slide18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700808"/>
            <a:ext cx="8229600" cy="4608512"/>
          </a:xfrm>
        </p:spPr>
        <p:txBody>
          <a:bodyPr>
            <a:normAutofit lnSpcReduction="10000"/>
          </a:bodyPr>
          <a:lstStyle/>
          <a:p>
            <a:pPr marL="285750" indent="-285750">
              <a:buFont typeface="Arial" panose="020B0604020202020204" pitchFamily="34" charset="0"/>
              <a:buChar char="•"/>
            </a:pPr>
            <a:r>
              <a:rPr lang="it-IT" sz="2400" dirty="0"/>
              <a:t>Il Disturbo Erettile può accompagnare un Disturbo Depressivo Maggiore.</a:t>
            </a:r>
          </a:p>
          <a:p>
            <a:pPr marL="285750" indent="-285750">
              <a:buFont typeface="Arial" panose="020B0604020202020204" pitchFamily="34" charset="0"/>
              <a:buChar char="•"/>
            </a:pPr>
            <a:r>
              <a:rPr lang="it-IT" sz="2400" dirty="0"/>
              <a:t>La diagnosi differenziale dovrebbe comprendere la considerazione di una normale funzione erettile in uomini con aspettative eccessive.</a:t>
            </a:r>
          </a:p>
          <a:p>
            <a:pPr marL="285750" indent="-285750">
              <a:buFont typeface="Arial" panose="020B0604020202020204" pitchFamily="34" charset="0"/>
              <a:buChar char="•"/>
            </a:pPr>
            <a:r>
              <a:rPr lang="it-IT" sz="2400" dirty="0"/>
              <a:t>Problema di erezione secondario all’uso di sostanze/farmaci.</a:t>
            </a:r>
          </a:p>
          <a:p>
            <a:pPr marL="285750" indent="-285750">
              <a:buFont typeface="Arial" panose="020B0604020202020204" pitchFamily="34" charset="0"/>
              <a:buChar char="•"/>
            </a:pPr>
            <a:r>
              <a:rPr lang="it-IT" sz="2400" dirty="0"/>
              <a:t>La disfunzione erettile causata da fattori biologici è generalizzata e graduale all’esordio </a:t>
            </a:r>
          </a:p>
          <a:p>
            <a:pPr marL="285750" indent="-285750">
              <a:buFont typeface="Arial" panose="020B0604020202020204" pitchFamily="34" charset="0"/>
              <a:buChar char="•"/>
            </a:pPr>
            <a:r>
              <a:rPr lang="it-IT" sz="2400" dirty="0"/>
              <a:t>Problemi di erezione situazionali, con un esordio acuto dopo un evento di vita stressante, sono più spesso dovuti a eventi psicologici. </a:t>
            </a:r>
          </a:p>
          <a:p>
            <a:pPr marL="285750" indent="-285750">
              <a:buFont typeface="Arial" panose="020B0604020202020204" pitchFamily="34" charset="0"/>
              <a:buChar char="•"/>
            </a:pPr>
            <a:endParaRPr lang="it-IT" sz="2400" dirty="0"/>
          </a:p>
        </p:txBody>
      </p:sp>
      <p:sp>
        <p:nvSpPr>
          <p:cNvPr id="3" name="Titolo 2"/>
          <p:cNvSpPr>
            <a:spLocks noGrp="1"/>
          </p:cNvSpPr>
          <p:nvPr>
            <p:ph type="title"/>
          </p:nvPr>
        </p:nvSpPr>
        <p:spPr/>
        <p:txBody>
          <a:bodyPr/>
          <a:lstStyle/>
          <a:p>
            <a:pPr algn="ctr"/>
            <a:r>
              <a:rPr lang="it-IT" dirty="0"/>
              <a:t>DIAGNOSI DIFFERENZIALE</a:t>
            </a:r>
          </a:p>
        </p:txBody>
      </p:sp>
    </p:spTree>
    <p:extLst>
      <p:ext uri="{BB962C8B-B14F-4D97-AF65-F5344CB8AC3E}">
        <p14:creationId xmlns:p14="http://schemas.microsoft.com/office/powerpoint/2010/main" val="765915477"/>
      </p:ext>
    </p:extLst>
  </p:cSld>
  <p:clrMapOvr>
    <a:masterClrMapping/>
  </p:clrMapOvr>
</p:sld>
</file>

<file path=ppt/slides/slide18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39552" y="1700808"/>
            <a:ext cx="8229600" cy="4680520"/>
          </a:xfrm>
        </p:spPr>
        <p:txBody>
          <a:bodyPr>
            <a:normAutofit lnSpcReduction="10000"/>
          </a:bodyPr>
          <a:lstStyle/>
          <a:p>
            <a:pPr marL="285750" indent="-285750">
              <a:buFont typeface="Arial" panose="020B0604020202020204" pitchFamily="34" charset="0"/>
              <a:buChar char="•"/>
            </a:pPr>
            <a:r>
              <a:rPr lang="it-IT" sz="2400" dirty="0"/>
              <a:t>Un’età &lt; 40 anni è indicativa di un’eziologia psicologica del problema </a:t>
            </a:r>
          </a:p>
          <a:p>
            <a:pPr marL="285750" indent="-285750">
              <a:buFont typeface="Arial" panose="020B0604020202020204" pitchFamily="34" charset="0"/>
              <a:buChar char="•"/>
            </a:pPr>
            <a:r>
              <a:rPr lang="it-IT" sz="2400" dirty="0"/>
              <a:t>Il disturbo erettile può coesistere con l’eiaculazione precoce e il disturbo del desiderio sessuale </a:t>
            </a:r>
            <a:r>
              <a:rPr lang="it-IT" sz="2400" dirty="0" err="1"/>
              <a:t>ipoattivo</a:t>
            </a:r>
            <a:r>
              <a:rPr lang="it-IT" sz="2400" dirty="0"/>
              <a:t> maschile.</a:t>
            </a:r>
          </a:p>
          <a:p>
            <a:pPr marL="285750" indent="-285750">
              <a:buFont typeface="Arial" panose="020B0604020202020204" pitchFamily="34" charset="0"/>
              <a:buChar char="•"/>
            </a:pPr>
            <a:r>
              <a:rPr lang="it-IT" sz="2400" dirty="0" err="1"/>
              <a:t>Comorbilità</a:t>
            </a:r>
            <a:r>
              <a:rPr lang="it-IT" sz="2400" dirty="0"/>
              <a:t> con disturbi d’ansia e depressivi. </a:t>
            </a:r>
          </a:p>
          <a:p>
            <a:pPr marL="285750" indent="-285750">
              <a:buFont typeface="Arial" panose="020B0604020202020204" pitchFamily="34" charset="0"/>
              <a:buChar char="•"/>
            </a:pPr>
            <a:r>
              <a:rPr lang="it-IT" sz="2400" dirty="0"/>
              <a:t>Il disturbo erettile è comune negli uomini con sintomi delle basse vie urinarie correlati a ipertrofia prostatica. </a:t>
            </a:r>
          </a:p>
          <a:p>
            <a:pPr marL="285750" indent="-285750">
              <a:buFont typeface="Arial" panose="020B0604020202020204" pitchFamily="34" charset="0"/>
              <a:buChar char="•"/>
            </a:pPr>
            <a:r>
              <a:rPr lang="it-IT" sz="2400" dirty="0"/>
              <a:t>In comorbilità con malattie cardiovascolari, sclerosi multipla, diabete mellito e altre malattie che interferiscono con le funzioni vascolare, neurologica o endocrina necessarie per una normale funzione erettile.</a:t>
            </a:r>
          </a:p>
        </p:txBody>
      </p:sp>
      <p:sp>
        <p:nvSpPr>
          <p:cNvPr id="3" name="Titolo 2"/>
          <p:cNvSpPr>
            <a:spLocks noGrp="1"/>
          </p:cNvSpPr>
          <p:nvPr>
            <p:ph type="title"/>
          </p:nvPr>
        </p:nvSpPr>
        <p:spPr/>
        <p:txBody>
          <a:bodyPr/>
          <a:lstStyle/>
          <a:p>
            <a:pPr algn="ctr"/>
            <a:r>
              <a:rPr lang="it-IT" dirty="0"/>
              <a:t>DIAGNOSI DIFFERENZIALE E COMORBILITA’</a:t>
            </a:r>
          </a:p>
        </p:txBody>
      </p:sp>
    </p:spTree>
    <p:extLst>
      <p:ext uri="{BB962C8B-B14F-4D97-AF65-F5344CB8AC3E}">
        <p14:creationId xmlns:p14="http://schemas.microsoft.com/office/powerpoint/2010/main" val="1200130358"/>
      </p:ext>
    </p:extLst>
  </p:cSld>
  <p:clrMapOvr>
    <a:masterClrMapping/>
  </p:clrMapOvr>
</p:sld>
</file>

<file path=ppt/slides/slide18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7544" y="1700808"/>
            <a:ext cx="8229600" cy="4752528"/>
          </a:xfrm>
        </p:spPr>
        <p:txBody>
          <a:bodyPr/>
          <a:lstStyle/>
          <a:p>
            <a:pPr marL="285750" indent="-285750">
              <a:buFont typeface="Arial" panose="020B0604020202020204" pitchFamily="34" charset="0"/>
              <a:buChar char="•"/>
            </a:pPr>
            <a:r>
              <a:rPr lang="it-IT" sz="2400" dirty="0"/>
              <a:t>Il disturbo dell’orgasmo femminile è caratterizzato da difficoltà nel raggiungere l’orgasmo, assenza di orgasmo e/o marcata riduzione dell’intensità delle sensazioni orgasmiche durante i rapporti sessuali.</a:t>
            </a:r>
          </a:p>
          <a:p>
            <a:pPr marL="285750" indent="-285750">
              <a:buFont typeface="Arial" panose="020B0604020202020204" pitchFamily="34" charset="0"/>
              <a:buChar char="•"/>
            </a:pPr>
            <a:r>
              <a:rPr lang="it-IT" sz="2400" dirty="0"/>
              <a:t>Le donne mostrano un’ampia variabilità nel tipo o nell’intensità di stimolazione che provoca l’orgasmo</a:t>
            </a:r>
          </a:p>
          <a:p>
            <a:pPr marL="285750" indent="-285750">
              <a:buFont typeface="Arial" panose="020B0604020202020204" pitchFamily="34" charset="0"/>
              <a:buChar char="•"/>
            </a:pPr>
            <a:r>
              <a:rPr lang="it-IT" sz="2400" dirty="0"/>
              <a:t>Le descrizioni soggettive di orgasmo sono estremamente varie, suggerendo che viene sperimentato in molti modi differenti, sia tra donne diverse sia dalla stessa donna in occasioni differenti</a:t>
            </a:r>
          </a:p>
          <a:p>
            <a:pPr marL="285750" indent="-285750">
              <a:buFont typeface="Arial" panose="020B0604020202020204" pitchFamily="34" charset="0"/>
              <a:buChar char="•"/>
            </a:pPr>
            <a:r>
              <a:rPr lang="it-IT" sz="2400" dirty="0"/>
              <a:t>In molti casi di problemi di orgasmo, le cause sono multifattoriali.</a:t>
            </a:r>
          </a:p>
          <a:p>
            <a:endParaRPr lang="it-IT" dirty="0"/>
          </a:p>
        </p:txBody>
      </p:sp>
      <p:sp>
        <p:nvSpPr>
          <p:cNvPr id="3" name="Titolo 2"/>
          <p:cNvSpPr>
            <a:spLocks noGrp="1"/>
          </p:cNvSpPr>
          <p:nvPr>
            <p:ph type="title"/>
          </p:nvPr>
        </p:nvSpPr>
        <p:spPr/>
        <p:txBody>
          <a:bodyPr/>
          <a:lstStyle/>
          <a:p>
            <a:pPr algn="ctr"/>
            <a:r>
              <a:rPr lang="it-IT" dirty="0"/>
              <a:t>DISTURBO ORGASMO FEMMINILE</a:t>
            </a:r>
          </a:p>
        </p:txBody>
      </p:sp>
    </p:spTree>
    <p:extLst>
      <p:ext uri="{BB962C8B-B14F-4D97-AF65-F5344CB8AC3E}">
        <p14:creationId xmlns:p14="http://schemas.microsoft.com/office/powerpoint/2010/main" val="3770555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ea typeface="Tahoma" pitchFamily="34" charset="0"/>
              </a:rPr>
              <a:t>Fino al DSM-IV questi disturbi erano distinti in Disturbo Autistico, il Disturbo di </a:t>
            </a:r>
            <a:r>
              <a:rPr lang="it-IT" sz="2400" dirty="0" err="1">
                <a:ea typeface="Tahoma" pitchFamily="34" charset="0"/>
              </a:rPr>
              <a:t>Rett</a:t>
            </a:r>
            <a:r>
              <a:rPr lang="it-IT" sz="2400" dirty="0">
                <a:ea typeface="Tahoma" pitchFamily="34" charset="0"/>
              </a:rPr>
              <a:t>, il Disturbo Disintegrativo dell’Infanzia, il Disturbo di Asperger, e il Disturbo Pervasivo dello Sviluppo Non Altrimenti Specificato. </a:t>
            </a:r>
          </a:p>
          <a:p>
            <a:r>
              <a:rPr lang="it-IT" sz="2400" dirty="0">
                <a:ea typeface="Tahoma" pitchFamily="34" charset="0"/>
              </a:rPr>
              <a:t>Dato che i diversi disturbi sono spesso sovrapposti, attualmente si ritiene più opportuno emettere una diagnosi di disturbo dello spettro autistico facendo eventualmente seguire una specificazione quale ad esempio; funzionamento Asperger o una descrizione delle caratteristiche del caso.</a:t>
            </a:r>
          </a:p>
          <a:p>
            <a:r>
              <a:rPr lang="it-IT" sz="2400" dirty="0">
                <a:ea typeface="Tahoma" pitchFamily="34" charset="0"/>
              </a:rPr>
              <a:t> </a:t>
            </a:r>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70425704"/>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DEL MOVIMENTO</a:t>
            </a:r>
            <a:endParaRPr dirty="0"/>
          </a:p>
        </p:txBody>
      </p:sp>
      <p:sp>
        <p:nvSpPr>
          <p:cNvPr id="8" name="Sottotitolo 7"/>
          <p:cNvSpPr>
            <a:spLocks noGrp="1"/>
          </p:cNvSpPr>
          <p:nvPr>
            <p:ph type="subTitle" idx="1"/>
          </p:nvPr>
        </p:nvSpPr>
        <p:spPr/>
        <p:txBody>
          <a:bodyPr/>
          <a:lstStyle/>
          <a:p>
            <a:pPr eaLnBrk="1" hangingPunct="1">
              <a:defRPr/>
            </a:pPr>
            <a:r>
              <a:rPr lang="it-IT" dirty="0"/>
              <a:t>LEZIONE 22-1</a:t>
            </a:r>
          </a:p>
        </p:txBody>
      </p:sp>
    </p:spTree>
    <p:extLst>
      <p:ext uri="{BB962C8B-B14F-4D97-AF65-F5344CB8AC3E}">
        <p14:creationId xmlns:p14="http://schemas.microsoft.com/office/powerpoint/2010/main" val="4292261105"/>
      </p:ext>
    </p:extLst>
  </p:cSld>
  <p:clrMapOvr>
    <a:masterClrMapping/>
  </p:clrMapOvr>
</p:sld>
</file>

<file path=ppt/slides/slide19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4968552"/>
          </a:xfrm>
        </p:spPr>
        <p:txBody>
          <a:bodyPr>
            <a:normAutofit lnSpcReduction="10000"/>
          </a:bodyPr>
          <a:lstStyle/>
          <a:p>
            <a:pPr marL="342900" indent="-342900">
              <a:buFont typeface="Arial" panose="020B0604020202020204" pitchFamily="34" charset="0"/>
              <a:buChar char="•"/>
            </a:pPr>
            <a:r>
              <a:rPr lang="it-IT" sz="2400" dirty="0"/>
              <a:t>Molte donne hanno bisogno della stimolazione del clitoride per raggiungere l’orgasmo e una relativamente piccola percentuale di donne riferisce di provare sempre l’orgasmo durante il rapporto genitale </a:t>
            </a:r>
          </a:p>
          <a:p>
            <a:pPr marL="342900" indent="-342900">
              <a:buFont typeface="Arial" panose="020B0604020202020204" pitchFamily="34" charset="0"/>
              <a:buChar char="•"/>
            </a:pPr>
            <a:r>
              <a:rPr lang="it-IT" sz="2400" dirty="0"/>
              <a:t>La quantità di stimolazione necessaria per promuovere l’orgasmo femminile varia notevolmente, non solo tra persone diverse, ma nella stessa donna in circostanze diverse</a:t>
            </a:r>
          </a:p>
          <a:p>
            <a:pPr marL="342900" indent="-342900">
              <a:buFont typeface="Arial" panose="020B0604020202020204" pitchFamily="34" charset="0"/>
              <a:buChar char="•"/>
            </a:pPr>
            <a:r>
              <a:rPr lang="it-IT" sz="2400" dirty="0"/>
              <a:t>Ad es., alcune donne riescono a raggiungere l’orgasmo con pochi movimenti coitali, mentre altre hanno bisogno di una lunga stimolazione del clitoride prima di poterlo raggiungere, pur non soffrendo di anorgasmia. </a:t>
            </a:r>
          </a:p>
          <a:p>
            <a:endParaRPr lang="it-IT" dirty="0"/>
          </a:p>
        </p:txBody>
      </p:sp>
    </p:spTree>
    <p:extLst>
      <p:ext uri="{BB962C8B-B14F-4D97-AF65-F5344CB8AC3E}">
        <p14:creationId xmlns:p14="http://schemas.microsoft.com/office/powerpoint/2010/main" val="2309092632"/>
      </p:ext>
    </p:extLst>
  </p:cSld>
  <p:clrMapOvr>
    <a:masterClrMapping/>
  </p:clrMapOvr>
</p:sld>
</file>

<file path=ppt/slides/slide19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4713387"/>
          </a:xfrm>
        </p:spPr>
        <p:txBody>
          <a:bodyPr/>
          <a:lstStyle/>
          <a:p>
            <a:pPr marL="285750" indent="-285750">
              <a:buFont typeface="Arial" panose="020B0604020202020204" pitchFamily="34" charset="0"/>
              <a:buChar char="•"/>
            </a:pPr>
            <a:r>
              <a:rPr lang="it-IT" sz="2400" dirty="0"/>
              <a:t>Nella donna, la prima esperienza di orgasmo può verificarsi in qualsiasi momento dal periodo prepuberale all’età adulta</a:t>
            </a:r>
          </a:p>
          <a:p>
            <a:pPr marL="285750" indent="-285750">
              <a:buFont typeface="Arial" panose="020B0604020202020204" pitchFamily="34" charset="0"/>
              <a:buChar char="•"/>
            </a:pPr>
            <a:r>
              <a:rPr lang="it-IT" sz="2400" dirty="0"/>
              <a:t>Le donne mostrano una </a:t>
            </a:r>
            <a:r>
              <a:rPr lang="it-IT" sz="2000" dirty="0"/>
              <a:t>&gt; </a:t>
            </a:r>
            <a:r>
              <a:rPr lang="it-IT" sz="2400" dirty="0"/>
              <a:t>variabilità dell’età del primo orgasmo rispetto agli uomini e riferiscono che l’esperienza dell’orgasmo aumenta con l’età </a:t>
            </a:r>
          </a:p>
          <a:p>
            <a:pPr marL="285750" indent="-285750">
              <a:buFont typeface="Arial" panose="020B0604020202020204" pitchFamily="34" charset="0"/>
              <a:buChar char="•"/>
            </a:pPr>
            <a:r>
              <a:rPr lang="it-IT" sz="2400" dirty="0"/>
              <a:t>Molte donne imparano a raggiungere l’orgasmo dal momento che fanno esperienza di una grande varietà di stimolazioni e acquistano una maggiore confidenza riguardo al proprio corpo.</a:t>
            </a:r>
          </a:p>
        </p:txBody>
      </p:sp>
    </p:spTree>
    <p:extLst>
      <p:ext uri="{BB962C8B-B14F-4D97-AF65-F5344CB8AC3E}">
        <p14:creationId xmlns:p14="http://schemas.microsoft.com/office/powerpoint/2010/main" val="859478897"/>
      </p:ext>
    </p:extLst>
  </p:cSld>
  <p:clrMapOvr>
    <a:masterClrMapping/>
  </p:clrMapOvr>
</p:sld>
</file>

<file path=ppt/slides/slide19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268760"/>
            <a:ext cx="8229600" cy="5184576"/>
          </a:xfrm>
        </p:spPr>
        <p:txBody>
          <a:bodyPr>
            <a:normAutofit lnSpcReduction="10000"/>
          </a:bodyPr>
          <a:lstStyle/>
          <a:p>
            <a:pPr marL="285750" indent="-285750">
              <a:buFont typeface="Arial" panose="020B0604020202020204" pitchFamily="34" charset="0"/>
              <a:buChar char="•"/>
            </a:pPr>
            <a:r>
              <a:rPr lang="it-IT" sz="2400" dirty="0"/>
              <a:t>La valutazione fornita dalle donne dell’intensità dell’orgasmo, definita come il raggiungimento dell’orgasmo “spesso o sempre”, è più elevata durante la masturbazione rispetto all’attività sessuale con un partner</a:t>
            </a:r>
          </a:p>
          <a:p>
            <a:pPr marL="285750" indent="-285750">
              <a:buFont typeface="Arial" panose="020B0604020202020204" pitchFamily="34" charset="0"/>
              <a:buChar char="•"/>
            </a:pPr>
            <a:r>
              <a:rPr lang="it-IT" sz="2400" dirty="0"/>
              <a:t>La donna soffre di </a:t>
            </a:r>
            <a:r>
              <a:rPr lang="it-IT" sz="2400" u="sng" dirty="0"/>
              <a:t>disfunzione orgasmica primaria </a:t>
            </a:r>
            <a:r>
              <a:rPr lang="it-IT" sz="2400" dirty="0"/>
              <a:t>se non ha mai sperimentato un orgasmo; se il disturbo si è sviluppato dopo un periodo durante il quale raggiungeva l’orgasmo normalmente, la </a:t>
            </a:r>
            <a:r>
              <a:rPr lang="it-IT" sz="2400" u="sng" dirty="0"/>
              <a:t>disfunzione orgasmica si dice secondaria.</a:t>
            </a:r>
          </a:p>
          <a:p>
            <a:pPr marL="285750" indent="-285750">
              <a:buFont typeface="Arial" panose="020B0604020202020204" pitchFamily="34" charset="0"/>
              <a:buChar char="•"/>
            </a:pPr>
            <a:r>
              <a:rPr lang="it-IT" sz="2400" dirty="0"/>
              <a:t>La disfunzione può essere: generalizzata </a:t>
            </a:r>
            <a:r>
              <a:rPr lang="it-IT" sz="2200" dirty="0"/>
              <a:t>(non è in grado di raggiungere l’orgasmo né coitale né clitorideo in nessuna circostanza)</a:t>
            </a:r>
            <a:r>
              <a:rPr lang="it-IT" sz="2400" dirty="0"/>
              <a:t> o situazionale </a:t>
            </a:r>
            <a:r>
              <a:rPr lang="it-IT" sz="2200" dirty="0"/>
              <a:t>(potrà raggiungere un orgasmo, solo in circostanze particolari e/o con particolari tipi di stimolazione non coitale).</a:t>
            </a:r>
          </a:p>
        </p:txBody>
      </p:sp>
    </p:spTree>
    <p:extLst>
      <p:ext uri="{BB962C8B-B14F-4D97-AF65-F5344CB8AC3E}">
        <p14:creationId xmlns:p14="http://schemas.microsoft.com/office/powerpoint/2010/main" val="1159689890"/>
      </p:ext>
    </p:extLst>
  </p:cSld>
  <p:clrMapOvr>
    <a:masterClrMapping/>
  </p:clrMapOvr>
</p:sld>
</file>

<file path=ppt/slides/slide19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marL="285750" indent="-285750">
              <a:buFont typeface="Arial" panose="020B0604020202020204" pitchFamily="34" charset="0"/>
              <a:buChar char="•"/>
            </a:pPr>
            <a:r>
              <a:rPr lang="it-IT" sz="2400" dirty="0"/>
              <a:t>Un tempo tale disfunzione veniva chiamata </a:t>
            </a:r>
            <a:r>
              <a:rPr lang="it-IT" sz="2400" b="1" dirty="0"/>
              <a:t>frigidità</a:t>
            </a:r>
            <a:r>
              <a:rPr lang="it-IT" sz="2400" dirty="0"/>
              <a:t>, tuttavia tale termine è stato abbandonato perché non scientifico e in un certo senso dispregiativo</a:t>
            </a:r>
          </a:p>
          <a:p>
            <a:pPr marL="285750" indent="-285750">
              <a:buFont typeface="Arial" panose="020B0604020202020204" pitchFamily="34" charset="0"/>
              <a:buChar char="•"/>
            </a:pPr>
            <a:r>
              <a:rPr lang="it-IT" sz="2400" dirty="0"/>
              <a:t>L’uso dei criteri di gravità e durata minima (periodo di circa sei mesi o più) è finalizzato a distinguere delle difficoltà transitorie da una disfunzione orgasmica più insistente</a:t>
            </a:r>
          </a:p>
          <a:p>
            <a:pPr marL="285750" indent="-285750">
              <a:buFont typeface="Arial" panose="020B0604020202020204" pitchFamily="34" charset="0"/>
              <a:buChar char="•"/>
            </a:pPr>
            <a:r>
              <a:rPr lang="it-IT" sz="2400" dirty="0"/>
              <a:t>La condizione deve creare disagio clinicamente significativo alla persona</a:t>
            </a:r>
          </a:p>
          <a:p>
            <a:pPr marL="285750" indent="-285750">
              <a:buFont typeface="Arial" panose="020B0604020202020204" pitchFamily="34" charset="0"/>
              <a:buChar char="•"/>
            </a:pPr>
            <a:r>
              <a:rPr lang="it-IT" sz="2400" dirty="0"/>
              <a:t>Tenere conto anche dei fattori trasversali di valutazioni utili per un preciso inquadramento diagnostico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72776715"/>
      </p:ext>
    </p:extLst>
  </p:cSld>
  <p:clrMapOvr>
    <a:masterClrMapping/>
  </p:clrMapOvr>
</p:sld>
</file>

<file path=ppt/slides/slide19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400" dirty="0"/>
              <a:t>I tassi di prevalenza per il disturbo dell’orgasmo femminile variano notevolmente, dal 10 al 42%, a seconda di molteplici fattori (per es., età, cultura, durata e gravità dei sintomi), tuttavia queste stime non tengono conto della presenza del disagio. </a:t>
            </a:r>
          </a:p>
          <a:p>
            <a:pPr marL="285750" indent="-285750">
              <a:buFont typeface="Arial" panose="020B0604020202020204" pitchFamily="34" charset="0"/>
              <a:buChar char="•"/>
            </a:pPr>
            <a:r>
              <a:rPr lang="it-IT" sz="2400" dirty="0"/>
              <a:t>Solo una percentuale di donne che prova difficoltà di orgasmo riferisce anche un disagio associato</a:t>
            </a:r>
          </a:p>
          <a:p>
            <a:pPr marL="285750" indent="-285750">
              <a:buFont typeface="Arial" panose="020B0604020202020204" pitchFamily="34" charset="0"/>
              <a:buChar char="•"/>
            </a:pPr>
            <a:r>
              <a:rPr lang="it-IT" sz="2400" dirty="0"/>
              <a:t>Circa il 10% delle donne non raggiunge mai l’orgasmo nel corso della vita.</a:t>
            </a:r>
          </a:p>
          <a:p>
            <a:endParaRPr lang="it-IT" dirty="0"/>
          </a:p>
          <a:p>
            <a:r>
              <a:rPr lang="it-IT" dirty="0"/>
              <a:t> </a:t>
            </a:r>
          </a:p>
        </p:txBody>
      </p:sp>
      <p:sp>
        <p:nvSpPr>
          <p:cNvPr id="3" name="Titolo 2"/>
          <p:cNvSpPr>
            <a:spLocks noGrp="1"/>
          </p:cNvSpPr>
          <p:nvPr>
            <p:ph type="title"/>
          </p:nvPr>
        </p:nvSpPr>
        <p:spPr/>
        <p:txBody>
          <a:bodyPr/>
          <a:lstStyle/>
          <a:p>
            <a:pPr algn="ctr"/>
            <a:r>
              <a:rPr lang="it-IT" dirty="0"/>
              <a:t>PREVALENZA</a:t>
            </a:r>
          </a:p>
        </p:txBody>
      </p:sp>
    </p:spTree>
    <p:extLst>
      <p:ext uri="{BB962C8B-B14F-4D97-AF65-F5344CB8AC3E}">
        <p14:creationId xmlns:p14="http://schemas.microsoft.com/office/powerpoint/2010/main" val="2991021117"/>
      </p:ext>
    </p:extLst>
  </p:cSld>
  <p:clrMapOvr>
    <a:masterClrMapping/>
  </p:clrMapOvr>
</p:sld>
</file>

<file path=ppt/slides/slide19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4713387"/>
          </a:xfrm>
        </p:spPr>
        <p:txBody>
          <a:bodyPr/>
          <a:lstStyle/>
          <a:p>
            <a:pPr marL="285750" indent="-285750">
              <a:buFont typeface="Arial" panose="020B0604020202020204" pitchFamily="34" charset="0"/>
              <a:buChar char="•"/>
            </a:pPr>
            <a:r>
              <a:rPr lang="it-IT" sz="2400" dirty="0"/>
              <a:t>Una vasta gamma di fattori psicologici, come l’ansia e le preoccupazioni riguardanti la gravidanza, sono potenzialmente in grado di interferire con la capacità di una dorma di provare l’orgasmo</a:t>
            </a:r>
          </a:p>
          <a:p>
            <a:pPr marL="285750" indent="-285750">
              <a:buFont typeface="Arial" panose="020B0604020202020204" pitchFamily="34" charset="0"/>
              <a:buChar char="•"/>
            </a:pPr>
            <a:r>
              <a:rPr lang="it-IT" sz="2400" dirty="0"/>
              <a:t>E’ presente una forte associazione tra problemi relazionali, salute fisica e mentale e le difficoltà di orgasmo. </a:t>
            </a:r>
          </a:p>
          <a:p>
            <a:pPr marL="285750" indent="-285750">
              <a:buFont typeface="Arial" panose="020B0604020202020204" pitchFamily="34" charset="0"/>
              <a:buChar char="•"/>
            </a:pPr>
            <a:r>
              <a:rPr lang="it-IT" sz="2400" dirty="0"/>
              <a:t>I fattori socioculturali (per es., le aspettative di genere riguardanti il ruolo della donna e i precetti religiosi) hanno un’influenza notevole sull’esperienza di difficoltà orgasmiche. </a:t>
            </a:r>
          </a:p>
        </p:txBody>
      </p:sp>
    </p:spTree>
    <p:extLst>
      <p:ext uri="{BB962C8B-B14F-4D97-AF65-F5344CB8AC3E}">
        <p14:creationId xmlns:p14="http://schemas.microsoft.com/office/powerpoint/2010/main" val="3153987960"/>
      </p:ext>
    </p:extLst>
  </p:cSld>
  <p:clrMapOvr>
    <a:masterClrMapping/>
  </p:clrMapOvr>
</p:sld>
</file>

<file path=ppt/slides/slide19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400" dirty="0"/>
              <a:t>Il grado in cui la mancanza di orgasmo nelle donne è considerato un problema tale da richiedere un trattamento può variare a seconda del contesto culturale </a:t>
            </a:r>
          </a:p>
          <a:p>
            <a:pPr marL="285750" indent="-285750">
              <a:buFont typeface="Arial" panose="020B0604020202020204" pitchFamily="34" charset="0"/>
              <a:buChar char="•"/>
            </a:pPr>
            <a:r>
              <a:rPr lang="it-IT" sz="2400" dirty="0"/>
              <a:t>Ci possono essere marcate differenze socioculturali e generazionali nella capacità orgasmica delle donne</a:t>
            </a:r>
          </a:p>
          <a:p>
            <a:pPr marL="285750" indent="-285750">
              <a:buFont typeface="Arial" panose="020B0604020202020204" pitchFamily="34" charset="0"/>
              <a:buChar char="•"/>
            </a:pPr>
            <a:r>
              <a:rPr lang="it-IT" sz="2400" dirty="0"/>
              <a:t>La prevalenza di incapacità di raggiungere l’orgasmo oscilla dal 17,7% (nel Nord Europa) al 42,2% (nel Sudest asiatico).</a:t>
            </a:r>
          </a:p>
          <a:p>
            <a:endParaRPr lang="it-IT" dirty="0"/>
          </a:p>
        </p:txBody>
      </p:sp>
    </p:spTree>
    <p:extLst>
      <p:ext uri="{BB962C8B-B14F-4D97-AF65-F5344CB8AC3E}">
        <p14:creationId xmlns:p14="http://schemas.microsoft.com/office/powerpoint/2010/main" val="3402359969"/>
      </p:ext>
    </p:extLst>
  </p:cSld>
  <p:clrMapOvr>
    <a:masterClrMapping/>
  </p:clrMapOvr>
</p:sld>
</file>

<file path=ppt/slides/slide19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endParaRPr lang="it-IT" dirty="0"/>
          </a:p>
          <a:p>
            <a:pPr marL="285750" indent="-285750">
              <a:buFont typeface="Arial" panose="020B0604020202020204" pitchFamily="34" charset="0"/>
              <a:buChar char="•"/>
            </a:pPr>
            <a:r>
              <a:rPr lang="it-IT" sz="2400" dirty="0"/>
              <a:t>Il Disturbo Depressivo Maggiore può spiegare il disturbo dell’orgasmo femminile.</a:t>
            </a:r>
          </a:p>
          <a:p>
            <a:pPr marL="285750" indent="-285750">
              <a:buFont typeface="Arial" panose="020B0604020202020204" pitchFamily="34" charset="0"/>
              <a:buChar char="•"/>
            </a:pPr>
            <a:r>
              <a:rPr lang="it-IT" sz="2400" dirty="0"/>
              <a:t>Uso di sostanze/farmaci: ad es. i farmaci inibitori selettivi della </a:t>
            </a:r>
            <a:r>
              <a:rPr lang="it-IT" sz="2400" dirty="0" err="1"/>
              <a:t>ricaptazione</a:t>
            </a:r>
            <a:r>
              <a:rPr lang="it-IT" sz="2400" dirty="0"/>
              <a:t> della serotonina (SSRI) sono noti per ritardare o inibire l’orgasmo nelle donne</a:t>
            </a:r>
          </a:p>
          <a:p>
            <a:pPr marL="285750" indent="-285750">
              <a:buFont typeface="Arial" panose="020B0604020202020204" pitchFamily="34" charset="0"/>
              <a:buChar char="•"/>
            </a:pPr>
            <a:r>
              <a:rPr lang="it-IT" sz="2400" dirty="0"/>
              <a:t>Altra condizione medica: per es., sclerosi multipla o lesioni del midollo spinale</a:t>
            </a:r>
          </a:p>
        </p:txBody>
      </p:sp>
      <p:sp>
        <p:nvSpPr>
          <p:cNvPr id="3" name="Titolo 2"/>
          <p:cNvSpPr>
            <a:spLocks noGrp="1"/>
          </p:cNvSpPr>
          <p:nvPr>
            <p:ph type="title"/>
          </p:nvPr>
        </p:nvSpPr>
        <p:spPr/>
        <p:txBody>
          <a:bodyPr/>
          <a:lstStyle/>
          <a:p>
            <a:pPr algn="ctr"/>
            <a:r>
              <a:rPr lang="it-IT" dirty="0"/>
              <a:t>DIAGNOSI DIFFERENZIALE</a:t>
            </a:r>
          </a:p>
        </p:txBody>
      </p:sp>
    </p:spTree>
    <p:extLst>
      <p:ext uri="{BB962C8B-B14F-4D97-AF65-F5344CB8AC3E}">
        <p14:creationId xmlns:p14="http://schemas.microsoft.com/office/powerpoint/2010/main" val="2593813238"/>
      </p:ext>
    </p:extLst>
  </p:cSld>
  <p:clrMapOvr>
    <a:masterClrMapping/>
  </p:clrMapOvr>
</p:sld>
</file>

<file path=ppt/slides/slide19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400" dirty="0"/>
              <a:t>Il disturbo dell’orgasmo femminile può verificarsi in associazione ad altre disfunzioni sessuali (per es., il disturbo del desiderio sessuale e dell’eccitazione sessuale femminile). </a:t>
            </a:r>
          </a:p>
          <a:p>
            <a:pPr marL="285750" indent="-285750">
              <a:buFont typeface="Arial" panose="020B0604020202020204" pitchFamily="34" charset="0"/>
              <a:buChar char="•"/>
            </a:pPr>
            <a:r>
              <a:rPr lang="it-IT" sz="2400" dirty="0"/>
              <a:t>Nelle donne con disturbo dell’orgasmo femminile possono esserci delle concomitanti difficoltà di desiderio/eccitazione sessuale.</a:t>
            </a:r>
          </a:p>
          <a:p>
            <a:pPr marL="285750" indent="-285750">
              <a:buFont typeface="Arial" panose="020B0604020202020204" pitchFamily="34" charset="0"/>
              <a:buChar char="•"/>
            </a:pPr>
            <a:r>
              <a:rPr lang="it-IT" sz="2400" dirty="0"/>
              <a:t>Disturbi depressivi e disturbi d’ansia</a:t>
            </a:r>
          </a:p>
          <a:p>
            <a:r>
              <a:rPr lang="it-IT" dirty="0"/>
              <a:t> </a:t>
            </a:r>
          </a:p>
          <a:p>
            <a:endParaRPr lang="it-IT" dirty="0"/>
          </a:p>
          <a:p>
            <a:endParaRPr lang="it-IT" dirty="0"/>
          </a:p>
          <a:p>
            <a:endParaRPr lang="it-IT" dirty="0"/>
          </a:p>
        </p:txBody>
      </p:sp>
      <p:sp>
        <p:nvSpPr>
          <p:cNvPr id="3" name="Titolo 2"/>
          <p:cNvSpPr>
            <a:spLocks noGrp="1"/>
          </p:cNvSpPr>
          <p:nvPr>
            <p:ph type="title"/>
          </p:nvPr>
        </p:nvSpPr>
        <p:spPr/>
        <p:txBody>
          <a:bodyPr/>
          <a:lstStyle/>
          <a:p>
            <a:pPr algn="ctr"/>
            <a:r>
              <a:rPr lang="it-IT" dirty="0"/>
              <a:t>COMORBILITA’</a:t>
            </a:r>
          </a:p>
        </p:txBody>
      </p:sp>
    </p:spTree>
    <p:extLst>
      <p:ext uri="{BB962C8B-B14F-4D97-AF65-F5344CB8AC3E}">
        <p14:creationId xmlns:p14="http://schemas.microsoft.com/office/powerpoint/2010/main" val="2735422308"/>
      </p:ext>
    </p:extLst>
  </p:cSld>
  <p:clrMapOvr>
    <a:masterClrMapping/>
  </p:clrMapOvr>
</p:sld>
</file>

<file path=ppt/slides/slide19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2060848"/>
            <a:ext cx="8229600" cy="4320480"/>
          </a:xfrm>
        </p:spPr>
        <p:txBody>
          <a:bodyPr/>
          <a:lstStyle/>
          <a:p>
            <a:pPr marL="285750" indent="-285750">
              <a:buFont typeface="Arial" panose="020B0604020202020204" pitchFamily="34" charset="0"/>
              <a:buChar char="•"/>
            </a:pPr>
            <a:r>
              <a:rPr lang="it-IT" sz="2000" dirty="0"/>
              <a:t>La caratteristica principale del disturbo dell’</a:t>
            </a:r>
            <a:r>
              <a:rPr lang="it-IT" sz="2000" b="1" dirty="0"/>
              <a:t>eccitazione femminile</a:t>
            </a:r>
            <a:r>
              <a:rPr lang="it-IT" sz="2000" dirty="0"/>
              <a:t> è la persistente o ricorrente assenza o riduzione significativa di desiderio/eccitazione sessuale in tutti o quasi tutti i rapporti sessuali</a:t>
            </a:r>
            <a:endParaRPr lang="it-IT" sz="2000" b="1" dirty="0"/>
          </a:p>
          <a:p>
            <a:pPr marL="285750" indent="-285750">
              <a:buFont typeface="Arial" panose="020B0604020202020204" pitchFamily="34" charset="0"/>
              <a:buChar char="•"/>
            </a:pPr>
            <a:r>
              <a:rPr lang="it-IT" sz="2000" dirty="0"/>
              <a:t>Può esserci assenza o diminuzione dei pensieri e delle fantasie sessuali ed erotiche.</a:t>
            </a:r>
          </a:p>
          <a:p>
            <a:pPr marL="285750" indent="-285750">
              <a:buFont typeface="Arial" panose="020B0604020202020204" pitchFamily="34" charset="0"/>
              <a:buChar char="•"/>
            </a:pPr>
            <a:r>
              <a:rPr lang="it-IT" sz="2000" dirty="0"/>
              <a:t>Può manifestarsi mancanza/riduzione dell’iniziativa nel rapporto sessuale e generale rifiuto delle iniziative del partner</a:t>
            </a:r>
          </a:p>
          <a:p>
            <a:pPr marL="285750" indent="-285750">
              <a:buFont typeface="Arial" panose="020B0604020202020204" pitchFamily="34" charset="0"/>
              <a:buChar char="•"/>
            </a:pPr>
            <a:r>
              <a:rPr lang="it-IT" sz="2000" dirty="0"/>
              <a:t>Si può verificare assenza o riduzione del desiderio/eccitazione sessuale in risposta a possibili stimoli sessuali/erotici interni o esterni (per es., scritti, verbali, visivi).</a:t>
            </a:r>
          </a:p>
          <a:p>
            <a:pPr marL="285750" indent="-285750">
              <a:buFont typeface="Arial" panose="020B0604020202020204" pitchFamily="34" charset="0"/>
              <a:buChar char="•"/>
            </a:pPr>
            <a:r>
              <a:rPr lang="it-IT" sz="2000" dirty="0"/>
              <a:t>Sono assenti o ridotte le sensazioni genitali o non genitali durante l'attività sessuale in tutti o quasi tutti i rapporti sessuali </a:t>
            </a:r>
          </a:p>
        </p:txBody>
      </p:sp>
      <p:sp>
        <p:nvSpPr>
          <p:cNvPr id="3" name="Titolo 2"/>
          <p:cNvSpPr>
            <a:spLocks noGrp="1"/>
          </p:cNvSpPr>
          <p:nvPr>
            <p:ph type="title"/>
          </p:nvPr>
        </p:nvSpPr>
        <p:spPr>
          <a:xfrm>
            <a:off x="457200" y="1285860"/>
            <a:ext cx="8258204" cy="702980"/>
          </a:xfrm>
        </p:spPr>
        <p:txBody>
          <a:bodyPr>
            <a:normAutofit fontScale="90000"/>
          </a:bodyPr>
          <a:lstStyle/>
          <a:p>
            <a:pPr algn="ctr"/>
            <a:br>
              <a:rPr lang="it-IT" dirty="0"/>
            </a:br>
            <a:br>
              <a:rPr lang="it-IT" dirty="0"/>
            </a:br>
            <a:br>
              <a:rPr lang="it-IT" dirty="0"/>
            </a:br>
            <a:br>
              <a:rPr lang="it-IT" dirty="0"/>
            </a:br>
            <a:r>
              <a:rPr lang="it-IT" dirty="0"/>
              <a:t>DISTURBO DEL DESIDERIO SESSUALE E DELL’ECCITAZIONE SESSUALE FEMMINILE</a:t>
            </a:r>
          </a:p>
        </p:txBody>
      </p:sp>
    </p:spTree>
    <p:extLst>
      <p:ext uri="{BB962C8B-B14F-4D97-AF65-F5344CB8AC3E}">
        <p14:creationId xmlns:p14="http://schemas.microsoft.com/office/powerpoint/2010/main" val="432465241"/>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DELLO SVILUPPO DELLA COORDINAZIONE</a:t>
            </a:r>
          </a:p>
        </p:txBody>
      </p:sp>
      <p:sp>
        <p:nvSpPr>
          <p:cNvPr id="3" name="Segnaposto contenuto 2"/>
          <p:cNvSpPr>
            <a:spLocks noGrp="1"/>
          </p:cNvSpPr>
          <p:nvPr>
            <p:ph idx="1"/>
          </p:nvPr>
        </p:nvSpPr>
        <p:spPr/>
        <p:txBody>
          <a:bodyPr>
            <a:normAutofit/>
          </a:bodyPr>
          <a:lstStyle/>
          <a:p>
            <a:r>
              <a:rPr lang="it-IT" b="1" dirty="0"/>
              <a:t> </a:t>
            </a:r>
            <a:r>
              <a:rPr lang="it-IT" dirty="0"/>
              <a:t>Questa categoria diagnostica riguarda bambini particolarmente goffi che non riescono a sviluppare capacità di coordinazione motoria simili a quelle sviluppate dai coetanei. Questi bambini inciampano, urtano oggetti, sono lenti e goffi nell’uso di oggetti e strumenti. Non hanno alcun successo nelle attività sportive. </a:t>
            </a:r>
          </a:p>
          <a:p>
            <a:endParaRPr lang="it-IT" dirty="0"/>
          </a:p>
        </p:txBody>
      </p:sp>
    </p:spTree>
    <p:extLst>
      <p:ext uri="{BB962C8B-B14F-4D97-AF65-F5344CB8AC3E}">
        <p14:creationId xmlns:p14="http://schemas.microsoft.com/office/powerpoint/2010/main" val="497965925"/>
      </p:ext>
    </p:extLst>
  </p:cSld>
  <p:clrMapOvr>
    <a:masterClrMapping/>
  </p:clrMapOvr>
</p:sld>
</file>

<file path=ppt/slides/slide19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340768"/>
            <a:ext cx="8229600" cy="5040560"/>
          </a:xfrm>
        </p:spPr>
        <p:txBody>
          <a:bodyPr>
            <a:normAutofit lnSpcReduction="10000"/>
          </a:bodyPr>
          <a:lstStyle/>
          <a:p>
            <a:pPr marL="285750" indent="-285750">
              <a:buFont typeface="Arial" panose="020B0604020202020204" pitchFamily="34" charset="0"/>
              <a:buChar char="•"/>
            </a:pPr>
            <a:r>
              <a:rPr lang="it-IT" sz="2400" dirty="0"/>
              <a:t>Nel valutare il disturbo del desiderio sessuale e dell’eccitazione sessuale femminile è fondamentale tenere conto del contesto interpersonale. </a:t>
            </a:r>
          </a:p>
          <a:p>
            <a:pPr marL="285750" indent="-285750">
              <a:buFont typeface="Arial" panose="020B0604020202020204" pitchFamily="34" charset="0"/>
              <a:buChar char="•"/>
            </a:pPr>
            <a:r>
              <a:rPr lang="it-IT" sz="2400" dirty="0"/>
              <a:t>Una “differenza di desiderio”, in cui la donna ha un minore desiderio di attività sessuale rispetto al partner, non è sufficiente per fare diagnosi</a:t>
            </a:r>
          </a:p>
          <a:p>
            <a:pPr marL="285750" indent="-285750">
              <a:buFont typeface="Arial" panose="020B0604020202020204" pitchFamily="34" charset="0"/>
              <a:buChar char="•"/>
            </a:pPr>
            <a:r>
              <a:rPr lang="it-IT" sz="2400" dirty="0"/>
              <a:t>Tra le donne possono esserci diversi insiemi di sintomi, così come può essere differente il modo di esprimere l’interesse e l’eccitazione sessuale</a:t>
            </a:r>
          </a:p>
          <a:p>
            <a:pPr marL="285750" indent="-285750">
              <a:buFont typeface="Arial" panose="020B0604020202020204" pitchFamily="34" charset="0"/>
              <a:buChar char="•"/>
            </a:pPr>
            <a:r>
              <a:rPr lang="it-IT" sz="2400" dirty="0"/>
              <a:t>Per es., in una donna questo disturbo può essere espresso attraverso mancanza di interesse per l’attività sessuale, assenza di pensieri erotici o sessuali e riluttanza a rispondere agli approcci sessuali del partner</a:t>
            </a:r>
          </a:p>
          <a:p>
            <a:pPr marL="285750" indent="-285750">
              <a:buFont typeface="Arial" panose="020B0604020202020204" pitchFamily="34" charset="0"/>
              <a:buChar char="•"/>
            </a:pPr>
            <a:endParaRPr lang="it-IT" sz="2400" dirty="0"/>
          </a:p>
          <a:p>
            <a:endParaRPr lang="it-IT" dirty="0"/>
          </a:p>
          <a:p>
            <a:endParaRPr lang="it-IT" dirty="0"/>
          </a:p>
          <a:p>
            <a:endParaRPr lang="it-IT" dirty="0"/>
          </a:p>
        </p:txBody>
      </p:sp>
    </p:spTree>
    <p:extLst>
      <p:ext uri="{BB962C8B-B14F-4D97-AF65-F5344CB8AC3E}">
        <p14:creationId xmlns:p14="http://schemas.microsoft.com/office/powerpoint/2010/main" val="370433036"/>
      </p:ext>
    </p:extLst>
  </p:cSld>
  <p:clrMapOvr>
    <a:masterClrMapping/>
  </p:clrMapOvr>
</p:sld>
</file>

<file path=ppt/slides/slide19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4713387"/>
          </a:xfrm>
        </p:spPr>
        <p:txBody>
          <a:bodyPr/>
          <a:lstStyle/>
          <a:p>
            <a:pPr marL="285750" indent="-285750">
              <a:buFont typeface="Arial" panose="020B0604020202020204" pitchFamily="34" charset="0"/>
              <a:buChar char="•"/>
            </a:pPr>
            <a:r>
              <a:rPr lang="it-IT" sz="2400" dirty="0"/>
              <a:t>L’assenza o la ridotta frequenza dell’iniziativa nell’attività sessuale e della ricettività agli approcci sessuali del partner costituiscono un criterio comportamentale centrale</a:t>
            </a:r>
          </a:p>
          <a:p>
            <a:pPr marL="285750" indent="-285750">
              <a:buFont typeface="Arial" panose="020B0604020202020204" pitchFamily="34" charset="0"/>
              <a:buChar char="•"/>
            </a:pPr>
            <a:r>
              <a:rPr lang="it-IT" sz="2400" dirty="0"/>
              <a:t>Le convinzioni e le preferenze della coppia sulle modalità di inizio dell’attività sessuale sono altamente rilevanti per la valutazione di questo aspetto</a:t>
            </a:r>
          </a:p>
          <a:p>
            <a:pPr marL="285750" indent="-285750">
              <a:buFont typeface="Arial" panose="020B0604020202020204" pitchFamily="34" charset="0"/>
              <a:buChar char="•"/>
            </a:pPr>
            <a:r>
              <a:rPr lang="it-IT" sz="2400" dirty="0"/>
              <a:t>In un’altra donna, invece, le caratteristiche primarie possono essere l’incapacità di eccitarsi sessualmente, di rispondere agli stimoli sessuali con il desiderio sessuale e una corrispondente mancanza di segni fisici di eccitazione sessuale</a:t>
            </a:r>
          </a:p>
          <a:p>
            <a:endParaRPr lang="it-IT" sz="2400" dirty="0"/>
          </a:p>
          <a:p>
            <a:endParaRPr lang="it-IT" sz="2400" dirty="0"/>
          </a:p>
        </p:txBody>
      </p:sp>
    </p:spTree>
    <p:extLst>
      <p:ext uri="{BB962C8B-B14F-4D97-AF65-F5344CB8AC3E}">
        <p14:creationId xmlns:p14="http://schemas.microsoft.com/office/powerpoint/2010/main" val="2754225098"/>
      </p:ext>
    </p:extLst>
  </p:cSld>
  <p:clrMapOvr>
    <a:masterClrMapping/>
  </p:clrMapOvr>
</p:sld>
</file>

<file path=ppt/slides/slide19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556793"/>
            <a:ext cx="8229600" cy="4464496"/>
          </a:xfrm>
        </p:spPr>
        <p:txBody>
          <a:bodyPr/>
          <a:lstStyle/>
          <a:p>
            <a:r>
              <a:rPr lang="it-IT" dirty="0"/>
              <a:t> </a:t>
            </a:r>
          </a:p>
          <a:p>
            <a:pPr marL="285750" indent="-285750">
              <a:buFont typeface="Arial" panose="020B0604020202020204" pitchFamily="34" charset="0"/>
              <a:buChar char="•"/>
            </a:pPr>
            <a:r>
              <a:rPr lang="it-IT" sz="2400" dirty="0"/>
              <a:t>Per le donne che riferiscono un calo del desiderio sessuale, ci sono meno stimoli sessuali o erotici in grado di provocare interesse, piacere o eccitazione sessuale: vi è una mancanza di “desiderio reattivo”</a:t>
            </a:r>
          </a:p>
          <a:p>
            <a:pPr marL="285750" indent="-285750">
              <a:buFont typeface="Arial" panose="020B0604020202020204" pitchFamily="34" charset="0"/>
              <a:buChar char="•"/>
            </a:pPr>
            <a:r>
              <a:rPr lang="it-IT" sz="2400" dirty="0"/>
              <a:t>Cambiamenti di breve durata nei tassi di desiderio o eccitazione sessuale sono comuni e possono essere risposte adattive agli eventi nella vita di una donna e non rappresentano una disfunzione sessuale</a:t>
            </a:r>
          </a:p>
          <a:p>
            <a:pPr marL="285750" indent="-285750">
              <a:buFont typeface="Arial" panose="020B0604020202020204" pitchFamily="34" charset="0"/>
              <a:buChar char="•"/>
            </a:pPr>
            <a:r>
              <a:rPr lang="it-IT" sz="2400" dirty="0"/>
              <a:t>E’ normale la diminuzione dei pensieri sessuali con l’avanzare dell’età</a:t>
            </a:r>
          </a:p>
        </p:txBody>
      </p:sp>
    </p:spTree>
    <p:extLst>
      <p:ext uri="{BB962C8B-B14F-4D97-AF65-F5344CB8AC3E}">
        <p14:creationId xmlns:p14="http://schemas.microsoft.com/office/powerpoint/2010/main" val="2993237595"/>
      </p:ext>
    </p:extLst>
  </p:cSld>
  <p:clrMapOvr>
    <a:masterClrMapping/>
  </p:clrMapOvr>
</p:sld>
</file>

<file path=ppt/slides/slide19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4968552"/>
          </a:xfrm>
        </p:spPr>
        <p:txBody>
          <a:bodyPr>
            <a:normAutofit lnSpcReduction="10000"/>
          </a:bodyPr>
          <a:lstStyle/>
          <a:p>
            <a:pPr marL="285750" indent="-285750">
              <a:buFont typeface="Arial" panose="020B0604020202020204" pitchFamily="34" charset="0"/>
              <a:buChar char="•"/>
            </a:pPr>
            <a:r>
              <a:rPr lang="it-IT" sz="2400" dirty="0"/>
              <a:t>La frequenza o l’intensità delle sensazioni genitali o non genitali durante l’attività sessuale possono essere ridotte o assenti </a:t>
            </a:r>
          </a:p>
          <a:p>
            <a:pPr marL="285750" indent="-285750">
              <a:buFont typeface="Arial" panose="020B0604020202020204" pitchFamily="34" charset="0"/>
              <a:buChar char="•"/>
            </a:pPr>
            <a:r>
              <a:rPr lang="it-IT" sz="2400" dirty="0"/>
              <a:t>Vi può essere ridotta lubrificazione/</a:t>
            </a:r>
            <a:r>
              <a:rPr lang="it-IT" sz="2400" dirty="0" err="1"/>
              <a:t>vasocongestione</a:t>
            </a:r>
            <a:r>
              <a:rPr lang="it-IT" sz="2400" dirty="0"/>
              <a:t> vaginale</a:t>
            </a:r>
          </a:p>
          <a:p>
            <a:pPr marL="285750" indent="-285750">
              <a:buFont typeface="Arial" panose="020B0604020202020204" pitchFamily="34" charset="0"/>
              <a:buChar char="•"/>
            </a:pPr>
            <a:r>
              <a:rPr lang="it-IT" sz="2400" dirty="0"/>
              <a:t>Disagio significativo può essere provato come conseguenza della mancanza di desiderio/eccitazione sessuale o come conseguenza di una significativa interferenza nella vita e nel benessere della donna</a:t>
            </a:r>
          </a:p>
          <a:p>
            <a:pPr marL="285750" indent="-285750">
              <a:buFont typeface="Arial" panose="020B0604020202020204" pitchFamily="34" charset="0"/>
              <a:buChar char="•"/>
            </a:pPr>
            <a:r>
              <a:rPr lang="it-IT" sz="2400" dirty="0"/>
              <a:t>Questo disturbo è frequentemente associato a problemi nel provare l’orgasmo, a dolore provato durante l’attività sex, ad attività sex poco frequente e a differenze di desiderio a livello di coppia</a:t>
            </a:r>
          </a:p>
          <a:p>
            <a:r>
              <a:rPr lang="it-IT" dirty="0"/>
              <a:t> </a:t>
            </a:r>
          </a:p>
          <a:p>
            <a:endParaRPr lang="it-IT" dirty="0"/>
          </a:p>
          <a:p>
            <a:endParaRPr lang="it-IT" dirty="0"/>
          </a:p>
          <a:p>
            <a:endParaRPr lang="it-IT" dirty="0"/>
          </a:p>
        </p:txBody>
      </p:sp>
    </p:spTree>
    <p:extLst>
      <p:ext uri="{BB962C8B-B14F-4D97-AF65-F5344CB8AC3E}">
        <p14:creationId xmlns:p14="http://schemas.microsoft.com/office/powerpoint/2010/main" val="2615242248"/>
      </p:ext>
    </p:extLst>
  </p:cSld>
  <p:clrMapOvr>
    <a:masterClrMapping/>
  </p:clrMapOvr>
</p:sld>
</file>

<file path=ppt/slides/slide19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84784"/>
            <a:ext cx="8229600" cy="4641379"/>
          </a:xfrm>
        </p:spPr>
        <p:txBody>
          <a:bodyPr/>
          <a:lstStyle/>
          <a:p>
            <a:pPr marL="285750" indent="-285750">
              <a:buFont typeface="Arial" panose="020B0604020202020204" pitchFamily="34" charset="0"/>
              <a:buChar char="•"/>
            </a:pPr>
            <a:r>
              <a:rPr lang="it-IT" sz="2400" dirty="0"/>
              <a:t>Caratteristiche spesso associate al disturbo del desiderio sessuale e dell’eccitazione sessuale femminile sono anche le difficoltà relazionali e alterazioni dell’umore</a:t>
            </a:r>
          </a:p>
          <a:p>
            <a:pPr marL="285750" indent="-285750">
              <a:buFont typeface="Arial" panose="020B0604020202020204" pitchFamily="34" charset="0"/>
              <a:buChar char="•"/>
            </a:pPr>
            <a:r>
              <a:rPr lang="it-IT" sz="2400" dirty="0"/>
              <a:t>Nelle donne con questo disturbo possono essere evidenti anche credenze e aspettative irrealistiche che riguardano l’“adeguato” livello di desiderio o eccitazione sessuale, oltre a tecniche sessuali inefficaci e mancanza di informazioni sulla sessualità</a:t>
            </a:r>
          </a:p>
          <a:p>
            <a:pPr marL="285750" indent="-285750">
              <a:buFont typeface="Arial" panose="020B0604020202020204" pitchFamily="34" charset="0"/>
              <a:buChar char="•"/>
            </a:pPr>
            <a:r>
              <a:rPr lang="it-IT" sz="2400" dirty="0"/>
              <a:t>La prevalenza di calo del desiderio sessuale e di problemi di eccitazione sessuale può variare significativamente in relazione all’età, all’ambiente culturale, alla durata dei sintomi e alla presenza di disagio.</a:t>
            </a:r>
          </a:p>
          <a:p>
            <a:pPr marL="285750" indent="-285750">
              <a:buFont typeface="Arial" panose="020B0604020202020204" pitchFamily="34" charset="0"/>
              <a:buChar char="•"/>
            </a:pPr>
            <a:endParaRPr lang="it-IT" dirty="0"/>
          </a:p>
        </p:txBody>
      </p:sp>
    </p:spTree>
    <p:extLst>
      <p:ext uri="{BB962C8B-B14F-4D97-AF65-F5344CB8AC3E}">
        <p14:creationId xmlns:p14="http://schemas.microsoft.com/office/powerpoint/2010/main" val="3646474998"/>
      </p:ext>
    </p:extLst>
  </p:cSld>
  <p:clrMapOvr>
    <a:masterClrMapping/>
  </p:clrMapOvr>
</p:sld>
</file>

<file path=ppt/slides/slide19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400" dirty="0"/>
              <a:t>Nel corso della vita avvengono cambiamenti nel desiderio e nell’eccitazione sessuale</a:t>
            </a:r>
          </a:p>
          <a:p>
            <a:pPr marL="285750" indent="-285750">
              <a:buFont typeface="Arial" panose="020B0604020202020204" pitchFamily="34" charset="0"/>
              <a:buChar char="•"/>
            </a:pPr>
            <a:r>
              <a:rPr lang="it-IT" sz="2400" dirty="0"/>
              <a:t>E’ più probabile che, rispetto alle donne che hanno relazioni di minor durata, donne con relazioni più durature riferiscano di avere rapporti sessuali nonostante prima di farlo, non abbiano evidenti sensazioni di desiderio sessuale</a:t>
            </a:r>
          </a:p>
          <a:p>
            <a:pPr marL="285750" indent="-285750">
              <a:buFont typeface="Arial" panose="020B0604020202020204" pitchFamily="34" charset="0"/>
              <a:buChar char="•"/>
            </a:pPr>
            <a:r>
              <a:rPr lang="it-IT" sz="2400" dirty="0"/>
              <a:t>La secchezza vaginale nelle donne più anziane è correlata all’età e allo stato di menopausa.</a:t>
            </a:r>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2990289363"/>
      </p:ext>
    </p:extLst>
  </p:cSld>
  <p:clrMapOvr>
    <a:masterClrMapping/>
  </p:clrMapOvr>
</p:sld>
</file>

<file path=ppt/slides/slide19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628800"/>
            <a:ext cx="8229600" cy="4497363"/>
          </a:xfrm>
        </p:spPr>
        <p:txBody>
          <a:bodyPr/>
          <a:lstStyle/>
          <a:p>
            <a:pPr marL="285750" indent="-285750">
              <a:buFont typeface="Arial" panose="020B0604020202020204" pitchFamily="34" charset="0"/>
              <a:buChar char="•"/>
            </a:pPr>
            <a:r>
              <a:rPr lang="it-IT" sz="2400" dirty="0"/>
              <a:t>Fattori temperamentali predisponenti al disturbo comprendono pensieri e atteggiamenti negativi riguardo alla sessualità e a una passata storia di disturbi mentali</a:t>
            </a:r>
          </a:p>
          <a:p>
            <a:pPr marL="285750" indent="-285750">
              <a:buFont typeface="Arial" panose="020B0604020202020204" pitchFamily="34" charset="0"/>
              <a:buChar char="•"/>
            </a:pPr>
            <a:r>
              <a:rPr lang="it-IT" sz="2400" dirty="0"/>
              <a:t>Tenere conto dei fattori ambientali: difficoltà relazionali, cultura di appartenenza, funzionalità sessuale del partner e storia evolutiva, come le prime relazioni con i </a:t>
            </a:r>
            <a:r>
              <a:rPr lang="it-IT" sz="2400" i="1" dirty="0" err="1"/>
              <a:t>caregiver</a:t>
            </a:r>
            <a:r>
              <a:rPr lang="it-IT" sz="2400" dirty="0"/>
              <a:t> e i fattori stressanti durante l’infanzia</a:t>
            </a:r>
          </a:p>
          <a:p>
            <a:pPr marL="285750" indent="-285750">
              <a:buFont typeface="Arial" panose="020B0604020202020204" pitchFamily="34" charset="0"/>
              <a:buChar char="•"/>
            </a:pPr>
            <a:r>
              <a:rPr lang="it-IT" sz="2400" dirty="0"/>
              <a:t>Alcune condizioni mediche (per es., diabete mellito, disfunzione della tiroide) possono essere fattori di rischio per il disturbo del desiderio sessuale e dell’eccitazione sessuale femminile.</a:t>
            </a:r>
          </a:p>
        </p:txBody>
      </p:sp>
    </p:spTree>
    <p:extLst>
      <p:ext uri="{BB962C8B-B14F-4D97-AF65-F5344CB8AC3E}">
        <p14:creationId xmlns:p14="http://schemas.microsoft.com/office/powerpoint/2010/main" val="2117186847"/>
      </p:ext>
    </p:extLst>
  </p:cSld>
  <p:clrMapOvr>
    <a:masterClrMapping/>
  </p:clrMapOvr>
</p:sld>
</file>

<file path=ppt/slides/slide19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772817"/>
            <a:ext cx="8229600" cy="4176464"/>
          </a:xfrm>
        </p:spPr>
        <p:txBody>
          <a:bodyPr/>
          <a:lstStyle/>
          <a:p>
            <a:endParaRPr lang="it-IT" dirty="0"/>
          </a:p>
          <a:p>
            <a:pPr marL="285750" indent="-285750">
              <a:buFont typeface="Arial" panose="020B0604020202020204" pitchFamily="34" charset="0"/>
              <a:buChar char="•"/>
            </a:pPr>
            <a:r>
              <a:rPr lang="it-IT" sz="2400" dirty="0"/>
              <a:t>Il disturbo depressivo maggiore, in cui vi è una </a:t>
            </a:r>
            <a:r>
              <a:rPr lang="it-IT" sz="2400" i="1" dirty="0"/>
              <a:t>marcata diminuzione di interesse o piacere per tutte, o quasi tutte, le attività per la maggior parte del giorno, quasi tutti i giorni</a:t>
            </a:r>
            <a:r>
              <a:rPr lang="it-IT" sz="2400" dirty="0"/>
              <a:t>” può spiegare la mancanza di desiderio/eccitazione sessuale</a:t>
            </a:r>
          </a:p>
          <a:p>
            <a:pPr marL="285750" indent="-285750">
              <a:buFont typeface="Arial" panose="020B0604020202020204" pitchFamily="34" charset="0"/>
              <a:buChar char="•"/>
            </a:pPr>
            <a:r>
              <a:rPr lang="it-IT" sz="2400" dirty="0"/>
              <a:t>Uso di sostanze/farmaci</a:t>
            </a:r>
          </a:p>
          <a:p>
            <a:pPr marL="285750" indent="-285750">
              <a:buFont typeface="Arial" panose="020B0604020202020204" pitchFamily="34" charset="0"/>
              <a:buChar char="•"/>
            </a:pPr>
            <a:r>
              <a:rPr lang="it-IT" sz="2400" dirty="0"/>
              <a:t>Altra condizione medica</a:t>
            </a:r>
          </a:p>
          <a:p>
            <a:pPr marL="285750" indent="-285750">
              <a:buFont typeface="Arial" panose="020B0604020202020204" pitchFamily="34" charset="0"/>
              <a:buChar char="•"/>
            </a:pPr>
            <a:r>
              <a:rPr lang="it-IT" sz="2400" dirty="0"/>
              <a:t>Significativi fattori interpersonali o contestuali, come un grave disagio relazionale o la violenza intima del partner</a:t>
            </a:r>
          </a:p>
          <a:p>
            <a:pPr marL="285750" indent="-285750">
              <a:buFont typeface="Arial" panose="020B0604020202020204" pitchFamily="34" charset="0"/>
              <a:buChar char="•"/>
            </a:pPr>
            <a:endParaRPr lang="it-IT" dirty="0"/>
          </a:p>
          <a:p>
            <a:endParaRPr lang="it-IT" dirty="0"/>
          </a:p>
          <a:p>
            <a:endParaRPr lang="it-IT" dirty="0"/>
          </a:p>
          <a:p>
            <a:endParaRPr lang="it-IT" dirty="0"/>
          </a:p>
        </p:txBody>
      </p:sp>
      <p:sp>
        <p:nvSpPr>
          <p:cNvPr id="3" name="Titolo 2"/>
          <p:cNvSpPr>
            <a:spLocks noGrp="1"/>
          </p:cNvSpPr>
          <p:nvPr>
            <p:ph type="title"/>
          </p:nvPr>
        </p:nvSpPr>
        <p:spPr/>
        <p:txBody>
          <a:bodyPr/>
          <a:lstStyle/>
          <a:p>
            <a:pPr algn="ctr"/>
            <a:r>
              <a:rPr lang="it-IT" dirty="0"/>
              <a:t>DIAGNOSI DIFFERENZIALE</a:t>
            </a:r>
          </a:p>
        </p:txBody>
      </p:sp>
    </p:spTree>
    <p:extLst>
      <p:ext uri="{BB962C8B-B14F-4D97-AF65-F5344CB8AC3E}">
        <p14:creationId xmlns:p14="http://schemas.microsoft.com/office/powerpoint/2010/main" val="1868005440"/>
      </p:ext>
    </p:extLst>
  </p:cSld>
  <p:clrMapOvr>
    <a:masterClrMapping/>
  </p:clrMapOvr>
</p:sld>
</file>

<file path=ppt/slides/slide19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556792"/>
            <a:ext cx="8229600" cy="4569371"/>
          </a:xfrm>
        </p:spPr>
        <p:txBody>
          <a:bodyPr/>
          <a:lstStyle/>
          <a:p>
            <a:pPr marL="285750" indent="-285750">
              <a:buFont typeface="Arial" panose="020B0604020202020204" pitchFamily="34" charset="0"/>
              <a:buChar char="•"/>
            </a:pPr>
            <a:r>
              <a:rPr lang="it-IT" sz="2400" dirty="0"/>
              <a:t>La presenza di un’altra disfunzione sessuale non esclude una diagnosi di disturbo del desiderio sessuale e dell’eccitazione sessuale femminile</a:t>
            </a:r>
          </a:p>
          <a:p>
            <a:pPr marL="285750" indent="-285750">
              <a:buFont typeface="Arial" panose="020B0604020202020204" pitchFamily="34" charset="0"/>
              <a:buChar char="•"/>
            </a:pPr>
            <a:r>
              <a:rPr lang="it-IT" sz="2400" dirty="0"/>
              <a:t>Per le donne è comune fare esperienza di più di una disfunzione sessuale</a:t>
            </a:r>
          </a:p>
          <a:p>
            <a:pPr marL="285750" indent="-285750">
              <a:buFont typeface="Arial" panose="020B0604020202020204" pitchFamily="34" charset="0"/>
              <a:buChar char="•"/>
            </a:pPr>
            <a:r>
              <a:rPr lang="it-IT" sz="2400" dirty="0"/>
              <a:t>Per esempio, la presenza di dolore genitale cronico può portare a una mancanza di desiderio per la (dolorosa) attività sessuale</a:t>
            </a:r>
          </a:p>
          <a:p>
            <a:pPr marL="285750" indent="-285750">
              <a:buFont typeface="Arial" panose="020B0604020202020204" pitchFamily="34" charset="0"/>
              <a:buChar char="•"/>
            </a:pPr>
            <a:r>
              <a:rPr lang="it-IT" sz="2400" dirty="0"/>
              <a:t>La mancanza di desiderio e di eccitazione durante l’attività sessuale può compromettere la capacità orgasmica.</a:t>
            </a:r>
          </a:p>
          <a:p>
            <a:endParaRPr lang="it-IT" dirty="0"/>
          </a:p>
          <a:p>
            <a:endParaRPr lang="it-IT" dirty="0"/>
          </a:p>
        </p:txBody>
      </p:sp>
    </p:spTree>
    <p:extLst>
      <p:ext uri="{BB962C8B-B14F-4D97-AF65-F5344CB8AC3E}">
        <p14:creationId xmlns:p14="http://schemas.microsoft.com/office/powerpoint/2010/main" val="3872050760"/>
      </p:ext>
    </p:extLst>
  </p:cSld>
  <p:clrMapOvr>
    <a:masterClrMapping/>
  </p:clrMapOvr>
</p:sld>
</file>

<file path=ppt/slides/slide19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DISFUNZIONI SESSUALI</a:t>
            </a:r>
            <a:endParaRPr dirty="0"/>
          </a:p>
        </p:txBody>
      </p:sp>
      <p:sp>
        <p:nvSpPr>
          <p:cNvPr id="8" name="Sottotitolo 7"/>
          <p:cNvSpPr>
            <a:spLocks noGrp="1"/>
          </p:cNvSpPr>
          <p:nvPr>
            <p:ph type="subTitle" idx="1"/>
          </p:nvPr>
        </p:nvSpPr>
        <p:spPr/>
        <p:txBody>
          <a:bodyPr/>
          <a:lstStyle/>
          <a:p>
            <a:pPr eaLnBrk="1" hangingPunct="1">
              <a:defRPr/>
            </a:pPr>
            <a:r>
              <a:rPr lang="it-IT" dirty="0"/>
              <a:t>Lezione 72 -  4 </a:t>
            </a:r>
          </a:p>
        </p:txBody>
      </p:sp>
    </p:spTree>
    <p:extLst>
      <p:ext uri="{BB962C8B-B14F-4D97-AF65-F5344CB8AC3E}">
        <p14:creationId xmlns:p14="http://schemas.microsoft.com/office/powerpoint/2010/main" val="3328697674"/>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en-US" dirty="0" err="1"/>
              <a:t>Generalmente</a:t>
            </a:r>
            <a:r>
              <a:rPr lang="en-US" dirty="0"/>
              <a:t> </a:t>
            </a:r>
            <a:r>
              <a:rPr lang="en-US" dirty="0" err="1"/>
              <a:t>l’esordio</a:t>
            </a:r>
            <a:r>
              <a:rPr lang="en-US" dirty="0"/>
              <a:t> del </a:t>
            </a:r>
            <a:r>
              <a:rPr lang="en-US" dirty="0" err="1"/>
              <a:t>disturbo</a:t>
            </a:r>
            <a:r>
              <a:rPr lang="en-US" dirty="0"/>
              <a:t> </a:t>
            </a:r>
            <a:r>
              <a:rPr lang="en-US" dirty="0" err="1"/>
              <a:t>insorge</a:t>
            </a:r>
            <a:r>
              <a:rPr lang="en-US" dirty="0"/>
              <a:t> </a:t>
            </a:r>
            <a:r>
              <a:rPr lang="en-US" dirty="0" err="1"/>
              <a:t>nel</a:t>
            </a:r>
            <a:r>
              <a:rPr lang="en-US" dirty="0"/>
              <a:t> bambino piccolo. Nella </a:t>
            </a:r>
            <a:r>
              <a:rPr lang="en-US" dirty="0" err="1"/>
              <a:t>crescita</a:t>
            </a:r>
            <a:r>
              <a:rPr lang="en-US" dirty="0"/>
              <a:t> </a:t>
            </a:r>
            <a:r>
              <a:rPr lang="en-US" dirty="0" err="1"/>
              <a:t>il</a:t>
            </a:r>
            <a:r>
              <a:rPr lang="en-US" dirty="0"/>
              <a:t> </a:t>
            </a:r>
            <a:r>
              <a:rPr lang="en-US" dirty="0" err="1"/>
              <a:t>disturbo</a:t>
            </a:r>
            <a:r>
              <a:rPr lang="en-US" dirty="0"/>
              <a:t>, per </a:t>
            </a:r>
            <a:r>
              <a:rPr lang="en-US" dirty="0" err="1"/>
              <a:t>essere</a:t>
            </a:r>
            <a:r>
              <a:rPr lang="en-US" dirty="0"/>
              <a:t> </a:t>
            </a:r>
            <a:r>
              <a:rPr lang="en-US" dirty="0" err="1"/>
              <a:t>diagnosticabile</a:t>
            </a:r>
            <a:r>
              <a:rPr lang="en-US" dirty="0"/>
              <a:t>, </a:t>
            </a:r>
            <a:r>
              <a:rPr lang="en-US" dirty="0" err="1"/>
              <a:t>deve</a:t>
            </a:r>
            <a:r>
              <a:rPr lang="en-US" dirty="0"/>
              <a:t> </a:t>
            </a:r>
            <a:r>
              <a:rPr lang="en-US" dirty="0" err="1"/>
              <a:t>interferire</a:t>
            </a:r>
            <a:r>
              <a:rPr lang="en-US" dirty="0"/>
              <a:t> in </a:t>
            </a:r>
            <a:r>
              <a:rPr lang="en-US" dirty="0" err="1"/>
              <a:t>modo</a:t>
            </a:r>
            <a:r>
              <a:rPr lang="en-US" dirty="0"/>
              <a:t> </a:t>
            </a:r>
            <a:r>
              <a:rPr lang="en-US" dirty="0" err="1"/>
              <a:t>significativo</a:t>
            </a:r>
            <a:r>
              <a:rPr lang="en-US" dirty="0"/>
              <a:t> con le </a:t>
            </a:r>
            <a:r>
              <a:rPr lang="en-US" dirty="0" err="1"/>
              <a:t>attività</a:t>
            </a:r>
            <a:r>
              <a:rPr lang="en-US" dirty="0"/>
              <a:t> </a:t>
            </a:r>
            <a:r>
              <a:rPr lang="en-US" dirty="0" err="1"/>
              <a:t>scolastiche</a:t>
            </a:r>
            <a:r>
              <a:rPr lang="en-US" dirty="0"/>
              <a:t>, con le </a:t>
            </a:r>
            <a:r>
              <a:rPr lang="en-US" dirty="0" err="1"/>
              <a:t>attività</a:t>
            </a:r>
            <a:r>
              <a:rPr lang="en-US" dirty="0"/>
              <a:t> </a:t>
            </a:r>
            <a:r>
              <a:rPr lang="en-US" dirty="0" err="1"/>
              <a:t>della</a:t>
            </a:r>
            <a:r>
              <a:rPr lang="en-US" dirty="0"/>
              <a:t> vita </a:t>
            </a:r>
            <a:r>
              <a:rPr lang="en-US" dirty="0" err="1"/>
              <a:t>quotidiana</a:t>
            </a:r>
            <a:r>
              <a:rPr lang="en-US" dirty="0"/>
              <a:t> e con la </a:t>
            </a:r>
            <a:r>
              <a:rPr lang="en-US" dirty="0" err="1"/>
              <a:t>attività</a:t>
            </a:r>
            <a:r>
              <a:rPr lang="en-US" dirty="0"/>
              <a:t> di </a:t>
            </a:r>
            <a:r>
              <a:rPr lang="en-US" dirty="0" err="1"/>
              <a:t>gioco</a:t>
            </a:r>
            <a:r>
              <a:rPr lang="en-US" dirty="0"/>
              <a:t> e di </a:t>
            </a:r>
            <a:r>
              <a:rPr lang="en-US" dirty="0" err="1"/>
              <a:t>cura</a:t>
            </a:r>
            <a:r>
              <a:rPr lang="en-US" dirty="0"/>
              <a:t> di </a:t>
            </a:r>
            <a:r>
              <a:rPr lang="en-US" dirty="0" err="1"/>
              <a:t>sé</a:t>
            </a:r>
            <a:r>
              <a:rPr lang="en-US" dirty="0"/>
              <a:t>.</a:t>
            </a:r>
          </a:p>
          <a:p>
            <a:r>
              <a:rPr lang="en-US" dirty="0" err="1"/>
              <a:t>Molti</a:t>
            </a:r>
            <a:r>
              <a:rPr lang="en-US" dirty="0"/>
              <a:t> di </a:t>
            </a:r>
            <a:r>
              <a:rPr lang="en-US" dirty="0" err="1"/>
              <a:t>questi</a:t>
            </a:r>
            <a:r>
              <a:rPr lang="en-US" dirty="0"/>
              <a:t> bambini </a:t>
            </a:r>
            <a:r>
              <a:rPr lang="en-US" dirty="0" err="1"/>
              <a:t>possono</a:t>
            </a:r>
            <a:r>
              <a:rPr lang="en-US" dirty="0"/>
              <a:t> </a:t>
            </a:r>
            <a:r>
              <a:rPr lang="en-US" dirty="0" err="1"/>
              <a:t>avere</a:t>
            </a:r>
            <a:r>
              <a:rPr lang="en-US" dirty="0"/>
              <a:t> </a:t>
            </a:r>
            <a:r>
              <a:rPr lang="en-US" dirty="0" err="1"/>
              <a:t>difficoltà</a:t>
            </a:r>
            <a:r>
              <a:rPr lang="en-US" dirty="0"/>
              <a:t> </a:t>
            </a:r>
            <a:r>
              <a:rPr lang="en-US" dirty="0" err="1"/>
              <a:t>nell’imparare</a:t>
            </a:r>
            <a:r>
              <a:rPr lang="en-US" dirty="0"/>
              <a:t> a </a:t>
            </a:r>
            <a:r>
              <a:rPr lang="en-US" dirty="0" err="1"/>
              <a:t>gattonare</a:t>
            </a:r>
            <a:r>
              <a:rPr lang="en-US" dirty="0"/>
              <a:t>, </a:t>
            </a:r>
            <a:r>
              <a:rPr lang="en-US" dirty="0" err="1"/>
              <a:t>nell’andare</a:t>
            </a:r>
            <a:r>
              <a:rPr lang="en-US" dirty="0"/>
              <a:t> in </a:t>
            </a:r>
            <a:r>
              <a:rPr lang="en-US" dirty="0" err="1"/>
              <a:t>bicicletta</a:t>
            </a:r>
            <a:r>
              <a:rPr lang="en-US" dirty="0"/>
              <a:t>, </a:t>
            </a:r>
            <a:r>
              <a:rPr lang="en-US" dirty="0" err="1"/>
              <a:t>nell’imparare</a:t>
            </a:r>
            <a:r>
              <a:rPr lang="en-US" dirty="0"/>
              <a:t> a </a:t>
            </a:r>
            <a:r>
              <a:rPr lang="en-US" dirty="0" err="1"/>
              <a:t>vestirsi</a:t>
            </a:r>
            <a:r>
              <a:rPr lang="en-US" dirty="0"/>
              <a:t> da soli, fare </a:t>
            </a:r>
            <a:r>
              <a:rPr lang="en-US" dirty="0" err="1"/>
              <a:t>giochi</a:t>
            </a:r>
            <a:r>
              <a:rPr lang="en-US" dirty="0"/>
              <a:t> di </a:t>
            </a:r>
            <a:r>
              <a:rPr lang="en-US" dirty="0" err="1"/>
              <a:t>costruzione</a:t>
            </a:r>
            <a:r>
              <a:rPr lang="en-US" dirty="0"/>
              <a:t>.</a:t>
            </a:r>
          </a:p>
        </p:txBody>
      </p:sp>
    </p:spTree>
    <p:extLst>
      <p:ext uri="{BB962C8B-B14F-4D97-AF65-F5344CB8AC3E}">
        <p14:creationId xmlns:p14="http://schemas.microsoft.com/office/powerpoint/2010/main" val="1060891976"/>
      </p:ext>
    </p:extLst>
  </p:cSld>
  <p:clrMapOvr>
    <a:masterClrMapping/>
  </p:clrMapOvr>
</p:sld>
</file>

<file path=ppt/slides/slide19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988840"/>
            <a:ext cx="8229600" cy="4464496"/>
          </a:xfrm>
        </p:spPr>
        <p:txBody>
          <a:bodyPr>
            <a:normAutofit lnSpcReduction="10000"/>
          </a:bodyPr>
          <a:lstStyle/>
          <a:p>
            <a:r>
              <a:rPr lang="it-IT" sz="2400" dirty="0"/>
              <a:t>Il disturbo del dolore genito-pelvico e della penetrazione si riferisce a quattro tipologie sintomatiche: </a:t>
            </a:r>
          </a:p>
          <a:p>
            <a:pPr marL="285750" indent="-285750">
              <a:buFont typeface="Arial" panose="020B0604020202020204" pitchFamily="34" charset="0"/>
              <a:buChar char="•"/>
            </a:pPr>
            <a:r>
              <a:rPr lang="it-IT" sz="2400" dirty="0"/>
              <a:t>difficoltà ad avere rapporti sessuali;</a:t>
            </a:r>
          </a:p>
          <a:p>
            <a:pPr marL="285750" indent="-285750">
              <a:buFont typeface="Arial" panose="020B0604020202020204" pitchFamily="34" charset="0"/>
              <a:buChar char="•"/>
            </a:pPr>
            <a:r>
              <a:rPr lang="it-IT" sz="2400" dirty="0"/>
              <a:t>dolore genito-pelvico durante il rapporto o i tentativi di penetrazione vaginale;</a:t>
            </a:r>
          </a:p>
          <a:p>
            <a:pPr marL="285750" indent="-285750">
              <a:buFont typeface="Arial" panose="020B0604020202020204" pitchFamily="34" charset="0"/>
              <a:buChar char="•"/>
            </a:pPr>
            <a:r>
              <a:rPr lang="it-IT" sz="2400" dirty="0"/>
              <a:t>paura o ansia del dolore o della penetrazione vaginale;</a:t>
            </a:r>
          </a:p>
          <a:p>
            <a:pPr marL="285750" indent="-285750">
              <a:buFont typeface="Arial" panose="020B0604020202020204" pitchFamily="34" charset="0"/>
              <a:buChar char="•"/>
            </a:pPr>
            <a:r>
              <a:rPr lang="it-IT" sz="2400" dirty="0"/>
              <a:t>tensione/contrazione dei muscoli del pavimento pelvico. </a:t>
            </a:r>
          </a:p>
          <a:p>
            <a:r>
              <a:rPr lang="it-IT" sz="2400" dirty="0"/>
              <a:t>Poiché una grave difficoltà in una qualsiasi di queste aree è spesso sufficiente a causare disagio clinicamente significativo, può essere posta diagnosi in base alla marcata difficoltà in una sola tipologia sintomatica.</a:t>
            </a:r>
          </a:p>
          <a:p>
            <a:endParaRPr lang="it-IT" dirty="0"/>
          </a:p>
          <a:p>
            <a:endParaRPr lang="it-IT" dirty="0"/>
          </a:p>
          <a:p>
            <a:endParaRPr lang="it-IT" dirty="0"/>
          </a:p>
          <a:p>
            <a:endParaRPr lang="it-IT" dirty="0"/>
          </a:p>
        </p:txBody>
      </p:sp>
      <p:sp>
        <p:nvSpPr>
          <p:cNvPr id="3" name="Titolo 2"/>
          <p:cNvSpPr>
            <a:spLocks noGrp="1"/>
          </p:cNvSpPr>
          <p:nvPr>
            <p:ph type="title"/>
          </p:nvPr>
        </p:nvSpPr>
        <p:spPr>
          <a:xfrm>
            <a:off x="457200" y="1268760"/>
            <a:ext cx="8258204" cy="792088"/>
          </a:xfrm>
        </p:spPr>
        <p:txBody>
          <a:bodyPr/>
          <a:lstStyle/>
          <a:p>
            <a:pPr algn="ctr"/>
            <a:br>
              <a:rPr lang="it-IT" dirty="0"/>
            </a:br>
            <a:r>
              <a:rPr lang="it-IT" dirty="0"/>
              <a:t>DISTURBO DEL DOLORE GENITO PELVICO E DELLA PENETRAZIONE</a:t>
            </a:r>
          </a:p>
        </p:txBody>
      </p:sp>
    </p:spTree>
    <p:extLst>
      <p:ext uri="{BB962C8B-B14F-4D97-AF65-F5344CB8AC3E}">
        <p14:creationId xmlns:p14="http://schemas.microsoft.com/office/powerpoint/2010/main" val="3180802673"/>
      </p:ext>
    </p:extLst>
  </p:cSld>
  <p:clrMapOvr>
    <a:masterClrMapping/>
  </p:clrMapOvr>
</p:sld>
</file>

<file path=ppt/slides/slide19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556792"/>
            <a:ext cx="8229600" cy="4569371"/>
          </a:xfrm>
        </p:spPr>
        <p:txBody>
          <a:bodyPr/>
          <a:lstStyle/>
          <a:p>
            <a:pPr marL="285750" indent="-285750">
              <a:buFont typeface="Arial" panose="020B0604020202020204" pitchFamily="34" charset="0"/>
              <a:buChar char="•"/>
            </a:pPr>
            <a:r>
              <a:rPr lang="it-IT" sz="2400" dirty="0"/>
              <a:t>L’elevata difficoltà ad avere un rapporto vaginale/penetrazione può variare da una totale incapacità di fare esperienza di penetrazione vaginale in qualsiasi situazione (ad es., rapporto sessuale, visite ginecologiche, inserimento dell’assorbente) alla capacità di fare facilmente esperienza di penetrazione in una situazione ma non in un’altra</a:t>
            </a:r>
          </a:p>
          <a:p>
            <a:pPr marL="285750" indent="-285750">
              <a:buFont typeface="Arial" panose="020B0604020202020204" pitchFamily="34" charset="0"/>
              <a:buChar char="•"/>
            </a:pPr>
            <a:r>
              <a:rPr lang="it-IT" sz="2400" dirty="0"/>
              <a:t>Anche se il quadro clinico più comune è quella in cui una donna non è in grado di avere un rapporto sessuale o una penetrazione con un partner, possono essere presenti anche difficoltà a sottoporsi alle visite ginecologiche necessarie.</a:t>
            </a:r>
          </a:p>
        </p:txBody>
      </p:sp>
    </p:spTree>
    <p:extLst>
      <p:ext uri="{BB962C8B-B14F-4D97-AF65-F5344CB8AC3E}">
        <p14:creationId xmlns:p14="http://schemas.microsoft.com/office/powerpoint/2010/main" val="4171560060"/>
      </p:ext>
    </p:extLst>
  </p:cSld>
  <p:clrMapOvr>
    <a:masterClrMapping/>
  </p:clrMapOvr>
</p:sld>
</file>

<file path=ppt/slides/slide19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268760"/>
            <a:ext cx="8229600" cy="5112568"/>
          </a:xfrm>
        </p:spPr>
        <p:txBody>
          <a:bodyPr>
            <a:normAutofit fontScale="92500" lnSpcReduction="10000"/>
          </a:bodyPr>
          <a:lstStyle/>
          <a:p>
            <a:pPr marL="285750" indent="-285750">
              <a:buFont typeface="Arial" panose="020B0604020202020204" pitchFamily="34" charset="0"/>
              <a:buChar char="•"/>
            </a:pPr>
            <a:r>
              <a:rPr lang="it-IT" sz="2400" dirty="0"/>
              <a:t>Il marcato dolore durante il rapporto o i tentativi di penetrazione vaginale può essere superficiale (</a:t>
            </a:r>
            <a:r>
              <a:rPr lang="it-IT" sz="2400" dirty="0" err="1"/>
              <a:t>vulvo</a:t>
            </a:r>
            <a:r>
              <a:rPr lang="it-IT" sz="2400" dirty="0"/>
              <a:t>-vaginale o che si verifica durante la penetrazione) o profondo (pelvico, cioè che non viene sentito fino a una penetrazione più profonda). </a:t>
            </a:r>
          </a:p>
          <a:p>
            <a:pPr marL="285750" indent="-285750">
              <a:buFont typeface="Arial" panose="020B0604020202020204" pitchFamily="34" charset="0"/>
              <a:buChar char="•"/>
            </a:pPr>
            <a:r>
              <a:rPr lang="it-IT" sz="2400" dirty="0"/>
              <a:t>Può essere anche utile descrivere il dolore dal punto di vista qualitativo, per es. “bruciante”, “tagliente”, “lancinante”, “pulsante”</a:t>
            </a:r>
          </a:p>
          <a:p>
            <a:pPr marL="285750" indent="-285750">
              <a:buFont typeface="Arial" panose="020B0604020202020204" pitchFamily="34" charset="0"/>
              <a:buChar char="•"/>
            </a:pPr>
            <a:r>
              <a:rPr lang="it-IT" sz="2400" dirty="0"/>
              <a:t>Il dolore può persistere per qualche tempo dopo che il rapporto è terminato e può verificarsi anche durante la minzione. </a:t>
            </a:r>
          </a:p>
          <a:p>
            <a:pPr marL="285750" indent="-285750">
              <a:buFont typeface="Arial" panose="020B0604020202020204" pitchFamily="34" charset="0"/>
              <a:buChar char="•"/>
            </a:pPr>
            <a:r>
              <a:rPr lang="it-IT" sz="2400" dirty="0"/>
              <a:t>In generale, il dolore provato durante il rapporto sessuale può essere elicitato nel corso di una visita ginecologica.</a:t>
            </a:r>
          </a:p>
          <a:p>
            <a:endParaRPr lang="it-IT" dirty="0"/>
          </a:p>
          <a:p>
            <a:r>
              <a:rPr lang="it-IT" dirty="0"/>
              <a:t> </a:t>
            </a:r>
          </a:p>
          <a:p>
            <a:endParaRPr lang="it-IT" dirty="0"/>
          </a:p>
          <a:p>
            <a:endParaRPr lang="it-IT" dirty="0"/>
          </a:p>
        </p:txBody>
      </p:sp>
    </p:spTree>
    <p:extLst>
      <p:ext uri="{BB962C8B-B14F-4D97-AF65-F5344CB8AC3E}">
        <p14:creationId xmlns:p14="http://schemas.microsoft.com/office/powerpoint/2010/main" val="2567557484"/>
      </p:ext>
    </p:extLst>
  </p:cSld>
  <p:clrMapOvr>
    <a:masterClrMapping/>
  </p:clrMapOvr>
</p:sld>
</file>

<file path=ppt/slides/slide19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340768"/>
            <a:ext cx="8229600" cy="5040560"/>
          </a:xfrm>
        </p:spPr>
        <p:txBody>
          <a:bodyPr>
            <a:normAutofit lnSpcReduction="10000"/>
          </a:bodyPr>
          <a:lstStyle/>
          <a:p>
            <a:pPr marL="285750" indent="-285750">
              <a:buFont typeface="Arial" panose="020B0604020202020204" pitchFamily="34" charset="0"/>
              <a:buChar char="•"/>
            </a:pPr>
            <a:r>
              <a:rPr lang="it-IT" sz="2400" dirty="0"/>
              <a:t>L’elevata ansia o paura per il dolore pelvico o </a:t>
            </a:r>
            <a:r>
              <a:rPr lang="it-IT" sz="2400" dirty="0" err="1"/>
              <a:t>vulvo</a:t>
            </a:r>
            <a:r>
              <a:rPr lang="it-IT" sz="2400" dirty="0"/>
              <a:t>-vaginale prima, durante o come risultato della penetrazione vaginale è riportata dalle donne che hanno provato regolarmente dolore durante il rapporto sessuale. </a:t>
            </a:r>
          </a:p>
          <a:p>
            <a:pPr marL="285750" indent="-285750">
              <a:buFont typeface="Arial" panose="020B0604020202020204" pitchFamily="34" charset="0"/>
              <a:buChar char="•"/>
            </a:pPr>
            <a:r>
              <a:rPr lang="it-IT" sz="2400" dirty="0"/>
              <a:t>Questa reazione “normale” può portare all'evitamento di situazioni sessuali/intime. </a:t>
            </a:r>
          </a:p>
          <a:p>
            <a:pPr marL="285750" indent="-285750">
              <a:buFont typeface="Arial" panose="020B0604020202020204" pitchFamily="34" charset="0"/>
              <a:buChar char="•"/>
            </a:pPr>
            <a:r>
              <a:rPr lang="it-IT" sz="2400" dirty="0"/>
              <a:t>In altri casi, la paura non sembra essere strettamente correlata all’esperienza del dolore, ma porta tuttavia a evitare rapporti e situazioni di penetrazione vaginale. </a:t>
            </a:r>
          </a:p>
          <a:p>
            <a:pPr marL="285750" indent="-285750">
              <a:buFont typeface="Arial" panose="020B0604020202020204" pitchFamily="34" charset="0"/>
              <a:buChar char="•"/>
            </a:pPr>
            <a:r>
              <a:rPr lang="it-IT" sz="2400" dirty="0"/>
              <a:t>Alcuni hanno descritto questa reazione come simile a una reazione fobica, a prescindere dal fatto che l’oggetto della fobia possa essere la penetrazione vaginale o la paura del dolore.</a:t>
            </a:r>
          </a:p>
        </p:txBody>
      </p:sp>
    </p:spTree>
    <p:extLst>
      <p:ext uri="{BB962C8B-B14F-4D97-AF65-F5344CB8AC3E}">
        <p14:creationId xmlns:p14="http://schemas.microsoft.com/office/powerpoint/2010/main" val="2663111148"/>
      </p:ext>
    </p:extLst>
  </p:cSld>
  <p:clrMapOvr>
    <a:masterClrMapping/>
  </p:clrMapOvr>
</p:sld>
</file>

<file path=ppt/slides/slide19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4968552"/>
          </a:xfrm>
        </p:spPr>
        <p:txBody>
          <a:bodyPr>
            <a:normAutofit lnSpcReduction="10000"/>
          </a:bodyPr>
          <a:lstStyle/>
          <a:p>
            <a:pPr marL="285750" indent="-285750">
              <a:buFont typeface="Arial" panose="020B0604020202020204" pitchFamily="34" charset="0"/>
              <a:buChar char="•"/>
            </a:pPr>
            <a:r>
              <a:rPr lang="it-IT" sz="2200" dirty="0"/>
              <a:t>L’elevata tensione/contrazione dei muscoli del pavimento pelvico durante il tentativo di penetrazione può variare da uno spasmo </a:t>
            </a:r>
            <a:r>
              <a:rPr lang="it-IT" sz="2200" dirty="0" err="1"/>
              <a:t>simil</a:t>
            </a:r>
            <a:r>
              <a:rPr lang="it-IT" sz="2200" dirty="0"/>
              <a:t>-riflesso del pavimento pelvico in risposta al tentativo di penetrazione vaginale alla “normale/volontaria” difesa muscolare in risposta all’attesa o ripetuta esperienza del dolore o alla paura e all’ansia.</a:t>
            </a:r>
          </a:p>
          <a:p>
            <a:pPr marL="285750" indent="-285750">
              <a:buFont typeface="Arial" panose="020B0604020202020204" pitchFamily="34" charset="0"/>
              <a:buChar char="•"/>
            </a:pPr>
            <a:r>
              <a:rPr lang="it-IT" sz="2200" dirty="0"/>
              <a:t>Nel caso di una reazione “normale/difensiva”, la penetrazione è possibile in condizioni di rilassamento</a:t>
            </a:r>
          </a:p>
          <a:p>
            <a:pPr marL="285750" indent="-285750">
              <a:buFont typeface="Arial" panose="020B0604020202020204" pitchFamily="34" charset="0"/>
              <a:buChar char="•"/>
            </a:pPr>
            <a:r>
              <a:rPr lang="it-IT" sz="2200" dirty="0"/>
              <a:t>Anche quando le donne con questo disturbo riferiscono interesse/motivazione sessuali, vi è spesso </a:t>
            </a:r>
            <a:r>
              <a:rPr lang="it-IT" sz="2200" dirty="0" err="1"/>
              <a:t>evitamento</a:t>
            </a:r>
            <a:r>
              <a:rPr lang="it-IT" sz="2200" dirty="0"/>
              <a:t> comportamentale di situazioni e opportunità sessuali. </a:t>
            </a:r>
          </a:p>
          <a:p>
            <a:pPr marL="285750" indent="-285750">
              <a:buFont typeface="Arial" panose="020B0604020202020204" pitchFamily="34" charset="0"/>
              <a:buChar char="•"/>
            </a:pPr>
            <a:r>
              <a:rPr lang="it-IT" sz="2200" dirty="0"/>
              <a:t>Frequente è l’</a:t>
            </a:r>
            <a:r>
              <a:rPr lang="it-IT" sz="2200" dirty="0" err="1"/>
              <a:t>evitamento</a:t>
            </a:r>
            <a:r>
              <a:rPr lang="it-IT" sz="2200" dirty="0"/>
              <a:t> delle visite ginecologiche, nonostante le raccomandazioni mediche </a:t>
            </a:r>
            <a:r>
              <a:rPr lang="it-IT" sz="2200" dirty="0">
                <a:sym typeface="Wingdings" panose="05000000000000000000" pitchFamily="2" charset="2"/>
              </a:rPr>
              <a:t> </a:t>
            </a:r>
            <a:r>
              <a:rPr lang="it-IT" sz="2200" dirty="0"/>
              <a:t>modalità di </a:t>
            </a:r>
            <a:r>
              <a:rPr lang="it-IT" sz="2200" dirty="0" err="1"/>
              <a:t>evitamento</a:t>
            </a:r>
            <a:r>
              <a:rPr lang="it-IT" sz="2200" dirty="0"/>
              <a:t> simili a quelle nei disturbi fobici.</a:t>
            </a:r>
          </a:p>
          <a:p>
            <a:endParaRPr lang="it-IT" dirty="0"/>
          </a:p>
        </p:txBody>
      </p:sp>
    </p:spTree>
    <p:extLst>
      <p:ext uri="{BB962C8B-B14F-4D97-AF65-F5344CB8AC3E}">
        <p14:creationId xmlns:p14="http://schemas.microsoft.com/office/powerpoint/2010/main" val="498643530"/>
      </p:ext>
    </p:extLst>
  </p:cSld>
  <p:clrMapOvr>
    <a:masterClrMapping/>
  </p:clrMapOvr>
</p:sld>
</file>

<file path=ppt/slides/slide19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340768"/>
            <a:ext cx="8229600" cy="5112568"/>
          </a:xfrm>
        </p:spPr>
        <p:txBody>
          <a:bodyPr/>
          <a:lstStyle/>
          <a:p>
            <a:pPr marL="285750" indent="-285750">
              <a:buFont typeface="Arial" panose="020B0604020202020204" pitchFamily="34" charset="0"/>
              <a:buChar char="•"/>
            </a:pPr>
            <a:r>
              <a:rPr lang="it-IT" sz="2400" dirty="0"/>
              <a:t>Questo disturbo è frequentemente associato ad altre disfunzioni sessuali, in particolare al disturbo del desiderio sessuale e dell’eccitazione sessuale femminile </a:t>
            </a:r>
          </a:p>
          <a:p>
            <a:pPr marL="285750" indent="-285750">
              <a:buFont typeface="Arial" panose="020B0604020202020204" pitchFamily="34" charset="0"/>
              <a:buChar char="•"/>
            </a:pPr>
            <a:r>
              <a:rPr lang="it-IT" sz="2400" dirty="0"/>
              <a:t>Il desiderio e l’interesse a volte sono mantenuti in situazioni sessuali che non siano dolorose o non richiedano penetrazione </a:t>
            </a:r>
          </a:p>
          <a:p>
            <a:pPr marL="285750" indent="-285750">
              <a:buFont typeface="Arial" panose="020B0604020202020204" pitchFamily="34" charset="0"/>
              <a:buChar char="•"/>
            </a:pPr>
            <a:r>
              <a:rPr lang="it-IT" sz="2400" dirty="0"/>
              <a:t>Spesso le donne che non sono riuscite ad avere rapporti sessuali richiedono un trattamento solo quando desiderano concepire </a:t>
            </a:r>
          </a:p>
          <a:p>
            <a:pPr marL="285750" indent="-285750">
              <a:buFont typeface="Arial" panose="020B0604020202020204" pitchFamily="34" charset="0"/>
              <a:buChar char="•"/>
            </a:pPr>
            <a:r>
              <a:rPr lang="it-IT" sz="2400" dirty="0"/>
              <a:t>Molte donne con questo disturbo esperiscono problemi relazionali/coniugali associati al disturbo e riportano una diminuzione significativa della percezione della propria femminilità.</a:t>
            </a:r>
          </a:p>
        </p:txBody>
      </p:sp>
    </p:spTree>
    <p:extLst>
      <p:ext uri="{BB962C8B-B14F-4D97-AF65-F5344CB8AC3E}">
        <p14:creationId xmlns:p14="http://schemas.microsoft.com/office/powerpoint/2010/main" val="1320461853"/>
      </p:ext>
    </p:extLst>
  </p:cSld>
  <p:clrMapOvr>
    <a:masterClrMapping/>
  </p:clrMapOvr>
</p:sld>
</file>

<file path=ppt/slides/slide19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556792"/>
            <a:ext cx="8229600" cy="4569371"/>
          </a:xfrm>
        </p:spPr>
        <p:txBody>
          <a:bodyPr/>
          <a:lstStyle/>
          <a:p>
            <a:pPr marL="285750" indent="-285750">
              <a:buFont typeface="Arial" panose="020B0604020202020204" pitchFamily="34" charset="0"/>
              <a:buChar char="•"/>
            </a:pPr>
            <a:r>
              <a:rPr lang="it-IT" sz="2400" dirty="0"/>
              <a:t>E’ utile valutare se vi sia stata la presenza di un periodo prolungato in cui il rapporto sessuale si è svolto con successo, senza dolore, paura o tensione </a:t>
            </a:r>
          </a:p>
          <a:p>
            <a:pPr marL="285750" indent="-285750">
              <a:buFont typeface="Arial" panose="020B0604020202020204" pitchFamily="34" charset="0"/>
              <a:buChar char="•"/>
            </a:pPr>
            <a:r>
              <a:rPr lang="it-IT" sz="2400" dirty="0"/>
              <a:t>Se vi è stata questa esperienza, allora il disturbo del dolore genito-pelvico e della penetrazione può essere definito come acquisito</a:t>
            </a:r>
          </a:p>
          <a:p>
            <a:pPr marL="285750" indent="-285750">
              <a:buFont typeface="Arial" panose="020B0604020202020204" pitchFamily="34" charset="0"/>
              <a:buChar char="•"/>
            </a:pPr>
            <a:r>
              <a:rPr lang="it-IT" sz="2400" dirty="0"/>
              <a:t>Le lamentele correlate al dolore genito-pelvico hanno un picco nella prima età adulta e nel periodo </a:t>
            </a:r>
            <a:r>
              <a:rPr lang="it-IT" sz="2400" dirty="0" err="1"/>
              <a:t>pre</a:t>
            </a:r>
            <a:r>
              <a:rPr lang="it-IT" sz="2400" dirty="0"/>
              <a:t>- durante e post-menopausa</a:t>
            </a:r>
          </a:p>
          <a:p>
            <a:pPr marL="285750" indent="-285750">
              <a:buFont typeface="Arial" panose="020B0604020202020204" pitchFamily="34" charset="0"/>
              <a:buChar char="•"/>
            </a:pPr>
            <a:r>
              <a:rPr lang="it-IT" sz="2400" dirty="0"/>
              <a:t>Si può anche presentare un aumento dei sintomi correlati al dolore genito-pelvico nel periodo post-</a:t>
            </a:r>
            <a:r>
              <a:rPr lang="it-IT" sz="2400" dirty="0" err="1"/>
              <a:t>partum</a:t>
            </a:r>
            <a:r>
              <a:rPr lang="it-IT" sz="2400" dirty="0"/>
              <a:t>.</a:t>
            </a:r>
          </a:p>
          <a:p>
            <a:endParaRPr lang="it-IT" dirty="0"/>
          </a:p>
          <a:p>
            <a:endParaRPr lang="it-IT" dirty="0"/>
          </a:p>
        </p:txBody>
      </p:sp>
    </p:spTree>
    <p:extLst>
      <p:ext uri="{BB962C8B-B14F-4D97-AF65-F5344CB8AC3E}">
        <p14:creationId xmlns:p14="http://schemas.microsoft.com/office/powerpoint/2010/main" val="3081066905"/>
      </p:ext>
    </p:extLst>
  </p:cSld>
  <p:clrMapOvr>
    <a:masterClrMapping/>
  </p:clrMapOvr>
</p:sld>
</file>

<file path=ppt/slides/slide19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4713387"/>
          </a:xfrm>
        </p:spPr>
        <p:txBody>
          <a:bodyPr/>
          <a:lstStyle/>
          <a:p>
            <a:pPr marL="285750" indent="-285750">
              <a:buFont typeface="Arial" panose="020B0604020202020204" pitchFamily="34" charset="0"/>
              <a:buChar char="•"/>
            </a:pPr>
            <a:r>
              <a:rPr lang="it-IT" sz="2400" dirty="0"/>
              <a:t>Le donne che provano un dolore superficiale durante il rapporto sessuale spesso riferiscono l’insorgenza del dolore dopo una storia di infezioni vaginali</a:t>
            </a:r>
          </a:p>
          <a:p>
            <a:pPr marL="285750" indent="-285750">
              <a:buFont typeface="Arial" panose="020B0604020202020204" pitchFamily="34" charset="0"/>
              <a:buChar char="•"/>
            </a:pPr>
            <a:r>
              <a:rPr lang="it-IT" sz="2400" dirty="0"/>
              <a:t>Il dolore durante l’inserimento dell’assorbente interno o l’incapacità di inserire assorbenti interni prima che sia stato tentato un qualsiasi contatto sessuale è un importante fattore di rischio per questo disturbo</a:t>
            </a:r>
          </a:p>
          <a:p>
            <a:pPr marL="285750" indent="-285750">
              <a:buFont typeface="Arial" panose="020B0604020202020204" pitchFamily="34" charset="0"/>
              <a:buChar char="•"/>
            </a:pPr>
            <a:r>
              <a:rPr lang="it-IT" sz="2400" dirty="0"/>
              <a:t>In passato, un’educazione sessuale inadeguata e l’integralismo religioso sono stati spesso considerati fattori culturali predisponenti; attualmente molte ricerche non supportano questa teoria </a:t>
            </a:r>
          </a:p>
          <a:p>
            <a:endParaRPr lang="it-IT" sz="1800" dirty="0"/>
          </a:p>
        </p:txBody>
      </p:sp>
    </p:spTree>
    <p:extLst>
      <p:ext uri="{BB962C8B-B14F-4D97-AF65-F5344CB8AC3E}">
        <p14:creationId xmlns:p14="http://schemas.microsoft.com/office/powerpoint/2010/main" val="2138384669"/>
      </p:ext>
    </p:extLst>
  </p:cSld>
  <p:clrMapOvr>
    <a:masterClrMapping/>
  </p:clrMapOvr>
</p:sld>
</file>

<file path=ppt/slides/slide19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44824"/>
            <a:ext cx="8229600" cy="4281339"/>
          </a:xfrm>
        </p:spPr>
        <p:txBody>
          <a:bodyPr/>
          <a:lstStyle/>
          <a:p>
            <a:pPr marL="285750" indent="-285750">
              <a:buFont typeface="Arial" panose="020B0604020202020204" pitchFamily="34" charset="0"/>
              <a:buChar char="•"/>
            </a:pPr>
            <a:r>
              <a:rPr lang="it-IT" sz="2400" dirty="0"/>
              <a:t>In molti casi, alle donne con disturbo del dolore genito- pelvico e della penetrazione si diagnostica anche un’altra condizione medica (per es., endometriosi, infiammazione pelvica, atrofia </a:t>
            </a:r>
            <a:r>
              <a:rPr lang="it-IT" sz="2400" dirty="0" err="1"/>
              <a:t>vulvo</a:t>
            </a:r>
            <a:r>
              <a:rPr lang="it-IT" sz="2400" dirty="0"/>
              <a:t>-vaginale)</a:t>
            </a:r>
          </a:p>
          <a:p>
            <a:pPr marL="285750" indent="-285750">
              <a:buFont typeface="Arial" panose="020B0604020202020204" pitchFamily="34" charset="0"/>
              <a:buChar char="•"/>
            </a:pPr>
            <a:r>
              <a:rPr lang="it-IT" sz="2400" dirty="0"/>
              <a:t>A donne che presentano questo disturbo può essere diagnosticato un disturbo da sintomi somatici o una fobia specifica</a:t>
            </a:r>
          </a:p>
          <a:p>
            <a:pPr marL="285750" indent="-285750">
              <a:buFont typeface="Arial" panose="020B0604020202020204" pitchFamily="34" charset="0"/>
              <a:buChar char="•"/>
            </a:pPr>
            <a:r>
              <a:rPr lang="it-IT" sz="2400" dirty="0"/>
              <a:t>È importante che il clinico porga attenzione a situazioni sessuali in cui i preliminari o l’eccitazione sono inadeguati e possono portare a difficoltà di penetrazione, dolore o </a:t>
            </a:r>
            <a:r>
              <a:rPr lang="it-IT" sz="2400" dirty="0" err="1"/>
              <a:t>evitamento</a:t>
            </a:r>
            <a:r>
              <a:rPr lang="it-IT" sz="2400" dirty="0"/>
              <a:t>.</a:t>
            </a:r>
          </a:p>
          <a:p>
            <a:endParaRPr lang="it-IT" dirty="0"/>
          </a:p>
          <a:p>
            <a:endParaRPr lang="it-IT" dirty="0"/>
          </a:p>
          <a:p>
            <a:endParaRPr lang="it-IT" dirty="0"/>
          </a:p>
        </p:txBody>
      </p:sp>
      <p:sp>
        <p:nvSpPr>
          <p:cNvPr id="3" name="Titolo 2"/>
          <p:cNvSpPr>
            <a:spLocks noGrp="1"/>
          </p:cNvSpPr>
          <p:nvPr>
            <p:ph type="title"/>
          </p:nvPr>
        </p:nvSpPr>
        <p:spPr>
          <a:xfrm>
            <a:off x="457200" y="1285860"/>
            <a:ext cx="8258204" cy="486956"/>
          </a:xfrm>
        </p:spPr>
        <p:txBody>
          <a:bodyPr/>
          <a:lstStyle/>
          <a:p>
            <a:pPr algn="ctr"/>
            <a:r>
              <a:rPr lang="it-IT" dirty="0"/>
              <a:t>DIAGNOSI DIFFERENZIALE</a:t>
            </a:r>
          </a:p>
        </p:txBody>
      </p:sp>
    </p:spTree>
    <p:extLst>
      <p:ext uri="{BB962C8B-B14F-4D97-AF65-F5344CB8AC3E}">
        <p14:creationId xmlns:p14="http://schemas.microsoft.com/office/powerpoint/2010/main" val="3425514431"/>
      </p:ext>
    </p:extLst>
  </p:cSld>
  <p:clrMapOvr>
    <a:masterClrMapping/>
  </p:clrMapOvr>
</p:sld>
</file>

<file path=ppt/slides/slide19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700808"/>
            <a:ext cx="8229600" cy="4608512"/>
          </a:xfrm>
        </p:spPr>
        <p:txBody>
          <a:bodyPr>
            <a:normAutofit fontScale="92500"/>
          </a:bodyPr>
          <a:lstStyle/>
          <a:p>
            <a:pPr marL="285750" indent="-285750">
              <a:buFont typeface="Arial" panose="020B0604020202020204" pitchFamily="34" charset="0"/>
              <a:buChar char="•"/>
            </a:pPr>
            <a:r>
              <a:rPr lang="it-IT" sz="2400" dirty="0"/>
              <a:t>È frequente la comorbilità con il disagio relazionale. </a:t>
            </a:r>
          </a:p>
          <a:p>
            <a:pPr marL="285750" indent="-285750">
              <a:buFont typeface="Arial" panose="020B0604020202020204" pitchFamily="34" charset="0"/>
              <a:buChar char="•"/>
            </a:pPr>
            <a:r>
              <a:rPr lang="it-IT" sz="2400" dirty="0"/>
              <a:t>Questo non è sorprendente, dal momento che nelle culture occidentali l’incapacità di avere un rapporto senza dolore con un partner desiderato e l’</a:t>
            </a:r>
            <a:r>
              <a:rPr lang="it-IT" sz="2400" dirty="0" err="1"/>
              <a:t>evitamento</a:t>
            </a:r>
            <a:r>
              <a:rPr lang="it-IT" sz="2400" dirty="0"/>
              <a:t> delle opportunità sessuali possono essere tanto un fattore che contribuisce quanto il risultato di altri problemi sessuali o relazionali. </a:t>
            </a:r>
          </a:p>
          <a:p>
            <a:pPr marL="285750" indent="-285750">
              <a:buFont typeface="Arial" panose="020B0604020202020204" pitchFamily="34" charset="0"/>
              <a:buChar char="•"/>
            </a:pPr>
            <a:r>
              <a:rPr lang="it-IT" sz="2400" dirty="0"/>
              <a:t>In questo disturbo, inoltre, può esserci una prevalenza più elevata di altri disturbi correlati al pavimento pelvico o agli organi riproduttivi (per es., cistite interstiziale, costipazione, infezioni vaginali, endometriosi, colon irritabile).</a:t>
            </a:r>
          </a:p>
          <a:p>
            <a:endParaRPr lang="it-IT" dirty="0"/>
          </a:p>
          <a:p>
            <a:r>
              <a:rPr lang="it-IT" dirty="0"/>
              <a:t> </a:t>
            </a:r>
          </a:p>
          <a:p>
            <a:endParaRPr lang="it-IT" dirty="0"/>
          </a:p>
          <a:p>
            <a:endParaRPr lang="it-IT" dirty="0"/>
          </a:p>
          <a:p>
            <a:endParaRPr lang="it-IT" dirty="0"/>
          </a:p>
        </p:txBody>
      </p:sp>
      <p:sp>
        <p:nvSpPr>
          <p:cNvPr id="3" name="Titolo 2"/>
          <p:cNvSpPr>
            <a:spLocks noGrp="1"/>
          </p:cNvSpPr>
          <p:nvPr>
            <p:ph type="title"/>
          </p:nvPr>
        </p:nvSpPr>
        <p:spPr/>
        <p:txBody>
          <a:bodyPr/>
          <a:lstStyle/>
          <a:p>
            <a:pPr algn="ctr"/>
            <a:r>
              <a:rPr lang="it-IT" dirty="0"/>
              <a:t>COMORBILITA’</a:t>
            </a:r>
          </a:p>
        </p:txBody>
      </p:sp>
    </p:spTree>
    <p:extLst>
      <p:ext uri="{BB962C8B-B14F-4D97-AF65-F5344CB8AC3E}">
        <p14:creationId xmlns:p14="http://schemas.microsoft.com/office/powerpoint/2010/main" val="1495988787"/>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800" dirty="0" err="1"/>
              <a:t>Possono</a:t>
            </a:r>
            <a:r>
              <a:rPr lang="en-US" sz="2800" dirty="0"/>
              <a:t> </a:t>
            </a:r>
            <a:r>
              <a:rPr lang="en-US" sz="2800" dirty="0" err="1"/>
              <a:t>essere</a:t>
            </a:r>
            <a:r>
              <a:rPr lang="en-US" sz="2800" dirty="0"/>
              <a:t> </a:t>
            </a:r>
            <a:r>
              <a:rPr lang="en-US" sz="2800" dirty="0" err="1"/>
              <a:t>particolarmente</a:t>
            </a:r>
            <a:r>
              <a:rPr lang="en-US" sz="2800" dirty="0"/>
              <a:t> </a:t>
            </a:r>
            <a:r>
              <a:rPr lang="en-US" sz="2800" dirty="0" err="1"/>
              <a:t>lenti</a:t>
            </a:r>
            <a:r>
              <a:rPr lang="en-US" sz="2800" dirty="0"/>
              <a:t>, </a:t>
            </a:r>
            <a:r>
              <a:rPr lang="en-US" sz="2800" dirty="0" err="1"/>
              <a:t>imprecisi</a:t>
            </a:r>
            <a:r>
              <a:rPr lang="en-US" sz="2800" dirty="0"/>
              <a:t> </a:t>
            </a:r>
            <a:r>
              <a:rPr lang="en-US" sz="2800" dirty="0" err="1"/>
              <a:t>ed</a:t>
            </a:r>
            <a:r>
              <a:rPr lang="en-US" sz="2800" dirty="0"/>
              <a:t> </a:t>
            </a:r>
            <a:r>
              <a:rPr lang="en-US" sz="2800" dirty="0" err="1"/>
              <a:t>incapaci</a:t>
            </a:r>
            <a:r>
              <a:rPr lang="en-US" sz="2800" dirty="0"/>
              <a:t> di </a:t>
            </a:r>
            <a:r>
              <a:rPr lang="en-US" sz="2800" dirty="0" err="1"/>
              <a:t>partecipare</a:t>
            </a:r>
            <a:r>
              <a:rPr lang="en-US" sz="2800" dirty="0"/>
              <a:t> a </a:t>
            </a:r>
            <a:r>
              <a:rPr lang="en-US" sz="2800" dirty="0" err="1"/>
              <a:t>giochi</a:t>
            </a:r>
            <a:r>
              <a:rPr lang="en-US" sz="2800" dirty="0"/>
              <a:t> di </a:t>
            </a:r>
            <a:r>
              <a:rPr lang="en-US" sz="2800" dirty="0" err="1"/>
              <a:t>squadra</a:t>
            </a:r>
            <a:endParaRPr lang="en-US" sz="2800" dirty="0"/>
          </a:p>
          <a:p>
            <a:r>
              <a:rPr lang="en-US" sz="2800" dirty="0" err="1"/>
              <a:t>Tutte</a:t>
            </a:r>
            <a:r>
              <a:rPr lang="en-US" sz="2800" dirty="0"/>
              <a:t> </a:t>
            </a:r>
            <a:r>
              <a:rPr lang="en-US" sz="2800" dirty="0" err="1"/>
              <a:t>queste</a:t>
            </a:r>
            <a:r>
              <a:rPr lang="en-US" sz="2800" dirty="0"/>
              <a:t> </a:t>
            </a:r>
            <a:r>
              <a:rPr lang="en-US" sz="2800" dirty="0" err="1"/>
              <a:t>caratteristiche</a:t>
            </a:r>
            <a:r>
              <a:rPr lang="en-US" sz="2800" dirty="0"/>
              <a:t> </a:t>
            </a:r>
            <a:r>
              <a:rPr lang="en-US" sz="2800" dirty="0" err="1"/>
              <a:t>devono</a:t>
            </a:r>
            <a:r>
              <a:rPr lang="en-US" sz="2800" dirty="0"/>
              <a:t> </a:t>
            </a:r>
            <a:r>
              <a:rPr lang="en-US" sz="2800" dirty="0" err="1"/>
              <a:t>essere</a:t>
            </a:r>
            <a:r>
              <a:rPr lang="en-US" sz="2800" dirty="0"/>
              <a:t> a </a:t>
            </a:r>
            <a:r>
              <a:rPr lang="en-US" sz="2800" dirty="0" err="1"/>
              <a:t>tal</a:t>
            </a:r>
            <a:r>
              <a:rPr lang="en-US" sz="2800" dirty="0"/>
              <a:t> </a:t>
            </a:r>
            <a:r>
              <a:rPr lang="en-US" sz="2800" dirty="0" err="1"/>
              <a:t>punto</a:t>
            </a:r>
            <a:r>
              <a:rPr lang="en-US" sz="2800" dirty="0"/>
              <a:t> </a:t>
            </a:r>
            <a:r>
              <a:rPr lang="en-US" sz="2800" dirty="0" err="1"/>
              <a:t>forti</a:t>
            </a:r>
            <a:r>
              <a:rPr lang="en-US" sz="2800" dirty="0"/>
              <a:t> da </a:t>
            </a:r>
            <a:r>
              <a:rPr lang="en-US" sz="2800" dirty="0" err="1"/>
              <a:t>interferire</a:t>
            </a:r>
            <a:r>
              <a:rPr lang="en-US" sz="2800" dirty="0"/>
              <a:t> </a:t>
            </a:r>
            <a:r>
              <a:rPr lang="en-US" sz="2800" dirty="0" err="1"/>
              <a:t>pesantemente</a:t>
            </a:r>
            <a:r>
              <a:rPr lang="en-US" sz="2800" dirty="0"/>
              <a:t> con la vita </a:t>
            </a:r>
            <a:r>
              <a:rPr lang="en-US" sz="2800" dirty="0" err="1"/>
              <a:t>relazionale</a:t>
            </a:r>
            <a:r>
              <a:rPr lang="en-US" sz="2800" dirty="0"/>
              <a:t> </a:t>
            </a:r>
            <a:r>
              <a:rPr lang="en-US" sz="2800" dirty="0" err="1"/>
              <a:t>scolastica</a:t>
            </a:r>
            <a:r>
              <a:rPr lang="en-US" sz="2800" dirty="0"/>
              <a:t> e </a:t>
            </a:r>
            <a:r>
              <a:rPr lang="en-US" sz="2800" dirty="0" err="1"/>
              <a:t>professionale</a:t>
            </a:r>
            <a:r>
              <a:rPr lang="en-US" sz="2800" dirty="0"/>
              <a:t> del </a:t>
            </a:r>
            <a:r>
              <a:rPr lang="en-US" sz="2800" dirty="0" err="1"/>
              <a:t>paziente</a:t>
            </a:r>
            <a:endParaRPr lang="en-US" sz="2800" dirty="0"/>
          </a:p>
          <a:p>
            <a:r>
              <a:rPr lang="en-US" sz="2800" dirty="0"/>
              <a:t>Il </a:t>
            </a:r>
            <a:r>
              <a:rPr lang="en-US" sz="2800" dirty="0" err="1"/>
              <a:t>disturbo</a:t>
            </a:r>
            <a:r>
              <a:rPr lang="en-US" sz="2800" dirty="0"/>
              <a:t> </a:t>
            </a:r>
            <a:r>
              <a:rPr lang="en-US" sz="2800" dirty="0" err="1"/>
              <a:t>della</a:t>
            </a:r>
            <a:r>
              <a:rPr lang="en-US" sz="2800" dirty="0"/>
              <a:t> </a:t>
            </a:r>
            <a:r>
              <a:rPr lang="en-US" sz="2800" dirty="0" err="1"/>
              <a:t>coordinazione</a:t>
            </a:r>
            <a:r>
              <a:rPr lang="en-US" sz="2800" dirty="0"/>
              <a:t> </a:t>
            </a:r>
            <a:r>
              <a:rPr lang="en-US" sz="2800" dirty="0" err="1"/>
              <a:t>può</a:t>
            </a:r>
            <a:r>
              <a:rPr lang="en-US" sz="2800" dirty="0"/>
              <a:t> </a:t>
            </a:r>
            <a:r>
              <a:rPr lang="en-US" sz="2800" dirty="0" err="1"/>
              <a:t>rendere</a:t>
            </a:r>
            <a:r>
              <a:rPr lang="en-US" sz="2800" dirty="0"/>
              <a:t> difficile lo </a:t>
            </a:r>
            <a:r>
              <a:rPr lang="en-US" sz="2800" dirty="0" err="1"/>
              <a:t>scrivere</a:t>
            </a:r>
            <a:r>
              <a:rPr lang="en-US" sz="2800" dirty="0"/>
              <a:t> a </a:t>
            </a:r>
            <a:r>
              <a:rPr lang="en-US" sz="2800" dirty="0" err="1"/>
              <a:t>mano</a:t>
            </a:r>
            <a:r>
              <a:rPr lang="en-US" sz="2800" dirty="0"/>
              <a:t> o a </a:t>
            </a:r>
            <a:r>
              <a:rPr lang="en-US" sz="2800" dirty="0" err="1"/>
              <a:t>macchina</a:t>
            </a:r>
            <a:r>
              <a:rPr lang="en-US" sz="2800" dirty="0"/>
              <a:t>, </a:t>
            </a:r>
            <a:r>
              <a:rPr lang="en-US" sz="2800" dirty="0" err="1"/>
              <a:t>può</a:t>
            </a:r>
            <a:r>
              <a:rPr lang="en-US" sz="2800" dirty="0"/>
              <a:t> a volte </a:t>
            </a:r>
            <a:r>
              <a:rPr lang="en-US" sz="2800" dirty="0" err="1"/>
              <a:t>confondersi</a:t>
            </a:r>
            <a:r>
              <a:rPr lang="en-US" sz="2800" dirty="0"/>
              <a:t> con la </a:t>
            </a:r>
            <a:r>
              <a:rPr lang="en-US" sz="2800" dirty="0" err="1"/>
              <a:t>disgrafia</a:t>
            </a:r>
            <a:r>
              <a:rPr lang="en-US" sz="2800" dirty="0"/>
              <a:t> </a:t>
            </a:r>
            <a:r>
              <a:rPr lang="en-US" sz="2800" dirty="0" err="1"/>
              <a:t>che</a:t>
            </a:r>
            <a:r>
              <a:rPr lang="en-US" sz="2800" dirty="0"/>
              <a:t> </a:t>
            </a:r>
            <a:r>
              <a:rPr lang="en-US" sz="2800" dirty="0" err="1"/>
              <a:t>però</a:t>
            </a:r>
            <a:r>
              <a:rPr lang="en-US" sz="2800" dirty="0"/>
              <a:t> </a:t>
            </a:r>
            <a:r>
              <a:rPr lang="en-US" sz="2800" dirty="0" err="1"/>
              <a:t>si</a:t>
            </a:r>
            <a:r>
              <a:rPr lang="en-US" sz="2800" dirty="0"/>
              <a:t> </a:t>
            </a:r>
            <a:r>
              <a:rPr lang="en-US" sz="2800" dirty="0" err="1"/>
              <a:t>limita</a:t>
            </a:r>
            <a:r>
              <a:rPr lang="en-US" sz="2800" dirty="0"/>
              <a:t> a </a:t>
            </a:r>
            <a:r>
              <a:rPr lang="en-US" sz="2800" dirty="0" err="1"/>
              <a:t>tali</a:t>
            </a:r>
            <a:r>
              <a:rPr lang="en-US" sz="2800" dirty="0"/>
              <a:t> </a:t>
            </a:r>
            <a:r>
              <a:rPr lang="en-US" sz="2800" dirty="0" err="1"/>
              <a:t>ambiti</a:t>
            </a:r>
            <a:r>
              <a:rPr lang="en-US" sz="2800"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46697531"/>
      </p:ext>
    </p:extLst>
  </p:cSld>
  <p:clrMapOvr>
    <a:masterClrMapping/>
  </p:clrMapOvr>
</p:sld>
</file>

<file path=ppt/slides/slide19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marL="342900" indent="-342900">
              <a:buFont typeface="Arial" panose="020B0604020202020204" pitchFamily="34" charset="0"/>
              <a:buChar char="•"/>
            </a:pPr>
            <a:r>
              <a:rPr lang="it-IT" sz="2400" dirty="0"/>
              <a:t>Caratteristiche principali di questo disturbi sono l’insufficienza/assenza di desiderio sessuale e la scarsità/assenza di pensieri o fantasie sessuali</a:t>
            </a:r>
          </a:p>
          <a:p>
            <a:pPr marL="342900" indent="-342900">
              <a:buFont typeface="Arial" panose="020B0604020202020204" pitchFamily="34" charset="0"/>
              <a:buChar char="•"/>
            </a:pPr>
            <a:r>
              <a:rPr lang="it-IT" sz="2400" dirty="0"/>
              <a:t>Nel valutare questo disturbo, si deve tener conto del contesto interpersonale, dell’età, contesto socioculturale dell’individuo</a:t>
            </a:r>
          </a:p>
          <a:p>
            <a:pPr marL="342900" indent="-342900">
              <a:buFont typeface="Arial" panose="020B0604020202020204" pitchFamily="34" charset="0"/>
              <a:buChar char="•"/>
            </a:pPr>
            <a:r>
              <a:rPr lang="it-IT" sz="2400" dirty="0"/>
              <a:t>Una “differenza di desiderio”, in cui un uomo ha un desiderio di attività sessuale inferiore a quello del partner, non è sufficiente per fare diagnosi</a:t>
            </a:r>
          </a:p>
          <a:p>
            <a:pPr marL="342900" indent="-342900">
              <a:buFont typeface="Arial" panose="020B0604020202020204" pitchFamily="34" charset="0"/>
              <a:buChar char="•"/>
            </a:pPr>
            <a:r>
              <a:rPr lang="it-IT" sz="2400" dirty="0"/>
              <a:t>I sintomi devono essere persistenti/ricorrenti e verificarsi per una durata minima di circa 6 mesi</a:t>
            </a:r>
          </a:p>
          <a:p>
            <a:endParaRPr lang="it-IT" dirty="0"/>
          </a:p>
          <a:p>
            <a:endParaRPr lang="it-IT" dirty="0"/>
          </a:p>
        </p:txBody>
      </p:sp>
      <p:sp>
        <p:nvSpPr>
          <p:cNvPr id="3" name="Titolo 2"/>
          <p:cNvSpPr>
            <a:spLocks noGrp="1"/>
          </p:cNvSpPr>
          <p:nvPr>
            <p:ph type="title"/>
          </p:nvPr>
        </p:nvSpPr>
        <p:spPr/>
        <p:txBody>
          <a:bodyPr/>
          <a:lstStyle/>
          <a:p>
            <a:r>
              <a:rPr lang="it-IT" dirty="0"/>
              <a:t>DISTURBO DEL DESIDERIO SSSUALE IPOATTIVO MASCHILE</a:t>
            </a:r>
          </a:p>
        </p:txBody>
      </p:sp>
    </p:spTree>
    <p:extLst>
      <p:ext uri="{BB962C8B-B14F-4D97-AF65-F5344CB8AC3E}">
        <p14:creationId xmlns:p14="http://schemas.microsoft.com/office/powerpoint/2010/main" val="2023878421"/>
      </p:ext>
    </p:extLst>
  </p:cSld>
  <p:clrMapOvr>
    <a:masterClrMapping/>
  </p:clrMapOvr>
</p:sld>
</file>

<file path=ppt/slides/slide19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5040560"/>
          </a:xfrm>
        </p:spPr>
        <p:txBody>
          <a:bodyPr/>
          <a:lstStyle/>
          <a:p>
            <a:pPr marL="285750" indent="-285750">
              <a:buFont typeface="Arial" panose="020B0604020202020204" pitchFamily="34" charset="0"/>
              <a:buChar char="•"/>
            </a:pPr>
            <a:r>
              <a:rPr lang="it-IT" sz="2400" dirty="0"/>
              <a:t>Questa specificazione serve a impedire che il disturbo venga diagnosticato nei casi in cui il calo del desiderio sessuale di un uomo rappresenta una risposta adattiva a condizioni avverse di vita, come ad es. la preoccupazione per la gravidanza del partner se l’uomo sta pensando di interrompere la relazione</a:t>
            </a:r>
          </a:p>
          <a:p>
            <a:pPr marL="285750" indent="-285750">
              <a:buFont typeface="Arial" panose="020B0604020202020204" pitchFamily="34" charset="0"/>
              <a:buChar char="•"/>
            </a:pPr>
            <a:r>
              <a:rPr lang="it-IT" sz="2400" dirty="0"/>
              <a:t>Il disturbo è talvolta associato a preoccupazioni riguardanti l’erezione e/o l’eiaculazione; per es., difficoltà persistenti nel raggiungere un’erezione possono portare un uomo a perdere interesse per l’attività sessuale</a:t>
            </a:r>
          </a:p>
          <a:p>
            <a:pPr marL="285750" indent="-285750">
              <a:buFont typeface="Arial" panose="020B0604020202020204" pitchFamily="34" charset="0"/>
              <a:buChar char="•"/>
            </a:pPr>
            <a:r>
              <a:rPr lang="it-IT" sz="2400" dirty="0"/>
              <a:t>Spesso gli uomini riferiscono di non avere più iniziative sessuali e di essere solo minimamente ricettivi agli approcci del partner. </a:t>
            </a:r>
          </a:p>
        </p:txBody>
      </p:sp>
    </p:spTree>
    <p:extLst>
      <p:ext uri="{BB962C8B-B14F-4D97-AF65-F5344CB8AC3E}">
        <p14:creationId xmlns:p14="http://schemas.microsoft.com/office/powerpoint/2010/main" val="4151290865"/>
      </p:ext>
    </p:extLst>
  </p:cSld>
  <p:clrMapOvr>
    <a:masterClrMapping/>
  </p:clrMapOvr>
</p:sld>
</file>

<file path=ppt/slides/slide19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4968552"/>
          </a:xfrm>
        </p:spPr>
        <p:txBody>
          <a:bodyPr>
            <a:normAutofit fontScale="92500"/>
          </a:bodyPr>
          <a:lstStyle/>
          <a:p>
            <a:pPr marL="342900" indent="-342900">
              <a:buFont typeface="Arial" panose="020B0604020202020204" pitchFamily="34" charset="0"/>
              <a:buChar char="•"/>
            </a:pPr>
            <a:r>
              <a:rPr lang="it-IT" sz="2400" dirty="0"/>
              <a:t>Anche se tendenzialmente gli uomini sono più propensi a iniziare l’attività sessuale, molti uomini possono preferire che sia il partner a prendere l’iniziativa dell’attività sessuale</a:t>
            </a:r>
          </a:p>
          <a:p>
            <a:pPr marL="342900" indent="-342900">
              <a:buFont typeface="Arial" panose="020B0604020202020204" pitchFamily="34" charset="0"/>
              <a:buChar char="•"/>
            </a:pPr>
            <a:r>
              <a:rPr lang="it-IT" sz="2400" dirty="0"/>
              <a:t>In tali situazioni, quando si valuta il calo del desiderio si consideri la mancanza di ricettività dell’uomo per l’iniziativa del partner</a:t>
            </a:r>
          </a:p>
          <a:p>
            <a:pPr marL="342900" indent="-342900">
              <a:buFont typeface="Arial" panose="020B0604020202020204" pitchFamily="34" charset="0"/>
              <a:buChar char="•"/>
            </a:pPr>
            <a:r>
              <a:rPr lang="it-IT" sz="2400" dirty="0"/>
              <a:t>Il disturbo del desiderio sessuale </a:t>
            </a:r>
            <a:r>
              <a:rPr lang="it-IT" sz="2400" dirty="0" err="1"/>
              <a:t>ipoattivo</a:t>
            </a:r>
            <a:r>
              <a:rPr lang="it-IT" sz="2400" dirty="0"/>
              <a:t> maschile permanente indica che un desiderio sessuale scarso/nullo è sempre stato presente</a:t>
            </a:r>
          </a:p>
          <a:p>
            <a:pPr marL="342900" indent="-342900">
              <a:buFont typeface="Arial" panose="020B0604020202020204" pitchFamily="34" charset="0"/>
              <a:buChar char="•"/>
            </a:pPr>
            <a:r>
              <a:rPr lang="it-IT" sz="2400" dirty="0"/>
              <a:t>Il sottotipo acquisito si riferisce a calo del desiderio sviluppatosi dopo un periodo di desiderio sessuale normale</a:t>
            </a:r>
          </a:p>
          <a:p>
            <a:pPr marL="342900" indent="-342900">
              <a:buFont typeface="Arial" panose="020B0604020202020204" pitchFamily="34" charset="0"/>
              <a:buChar char="•"/>
            </a:pPr>
            <a:endParaRPr lang="it-IT" sz="2400" dirty="0"/>
          </a:p>
          <a:p>
            <a:endParaRPr lang="it-IT" dirty="0"/>
          </a:p>
          <a:p>
            <a:r>
              <a:rPr lang="it-IT" dirty="0"/>
              <a:t> </a:t>
            </a:r>
          </a:p>
          <a:p>
            <a:endParaRPr lang="it-IT" dirty="0"/>
          </a:p>
          <a:p>
            <a:endParaRPr lang="it-IT" dirty="0"/>
          </a:p>
        </p:txBody>
      </p:sp>
    </p:spTree>
    <p:extLst>
      <p:ext uri="{BB962C8B-B14F-4D97-AF65-F5344CB8AC3E}">
        <p14:creationId xmlns:p14="http://schemas.microsoft.com/office/powerpoint/2010/main" val="436855255"/>
      </p:ext>
    </p:extLst>
  </p:cSld>
  <p:clrMapOvr>
    <a:masterClrMapping/>
  </p:clrMapOvr>
</p:sld>
</file>

<file path=ppt/slides/slide19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4713387"/>
          </a:xfrm>
        </p:spPr>
        <p:txBody>
          <a:bodyPr/>
          <a:lstStyle/>
          <a:p>
            <a:pPr marL="342900" indent="-342900">
              <a:buFont typeface="Arial" panose="020B0604020202020204" pitchFamily="34" charset="0"/>
              <a:buChar char="•"/>
            </a:pPr>
            <a:r>
              <a:rPr lang="it-IT" sz="2400" dirty="0"/>
              <a:t>L’efficacia degli stimoli sessuali può diminuire con il progredire dell’età ed è un fattore da considerare nel valutare gli uomini per il disturbo del desiderio sessuale </a:t>
            </a:r>
            <a:r>
              <a:rPr lang="it-IT" sz="2400" dirty="0" err="1"/>
              <a:t>ipoattivo</a:t>
            </a:r>
            <a:r>
              <a:rPr lang="it-IT" sz="2400" dirty="0"/>
              <a:t> maschile</a:t>
            </a:r>
          </a:p>
          <a:p>
            <a:pPr marL="342900" indent="-342900">
              <a:buFont typeface="Arial" panose="020B0604020202020204" pitchFamily="34" charset="0"/>
              <a:buChar char="•"/>
            </a:pPr>
            <a:r>
              <a:rPr lang="it-IT" sz="2400" dirty="0"/>
              <a:t>I disturbi dell’umore e d’ansia sembrano essere fortemente predittivi del calo del desiderio negli uomini</a:t>
            </a:r>
          </a:p>
          <a:p>
            <a:pPr marL="342900" indent="-342900">
              <a:buFont typeface="Arial" panose="020B0604020202020204" pitchFamily="34" charset="0"/>
              <a:buChar char="•"/>
            </a:pPr>
            <a:r>
              <a:rPr lang="it-IT" sz="2400" dirty="0"/>
              <a:t>I sentimenti che un uomo ha verso se stesso, la percezione del desiderio sessuale che il partner prova nei suoi confronti, la sensazione di essere in contatto emotivo e variabili contestuali possono tutti influenzare negativamente (così come positivamente) il desiderio sessuale</a:t>
            </a:r>
          </a:p>
          <a:p>
            <a:endParaRPr lang="it-IT" dirty="0"/>
          </a:p>
        </p:txBody>
      </p:sp>
    </p:spTree>
    <p:extLst>
      <p:ext uri="{BB962C8B-B14F-4D97-AF65-F5344CB8AC3E}">
        <p14:creationId xmlns:p14="http://schemas.microsoft.com/office/powerpoint/2010/main" val="2178034582"/>
      </p:ext>
    </p:extLst>
  </p:cSld>
  <p:clrMapOvr>
    <a:masterClrMapping/>
  </p:clrMapOvr>
</p:sld>
</file>

<file path=ppt/slides/slide19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400" dirty="0"/>
              <a:t>L’uso di alcol può aumentare il rischio di calo del desiderio. </a:t>
            </a:r>
          </a:p>
          <a:p>
            <a:pPr marL="285750" indent="-285750">
              <a:buFont typeface="Arial" panose="020B0604020202020204" pitchFamily="34" charset="0"/>
              <a:buChar char="•"/>
            </a:pPr>
            <a:r>
              <a:rPr lang="it-IT" sz="2400" dirty="0"/>
              <a:t>Per spiegare il calo del desiderio tra gli uomini gay si considerino i problemi interpersonali, la mancanza di un’adeguata educazione sessuale, gli eventuali traumi derivanti da esperienze d’infanzia e i fattori contestuali socioculturali.</a:t>
            </a:r>
          </a:p>
          <a:p>
            <a:pPr marL="285750" indent="-285750">
              <a:buFont typeface="Arial" panose="020B0604020202020204" pitchFamily="34" charset="0"/>
              <a:buChar char="•"/>
            </a:pPr>
            <a:r>
              <a:rPr lang="it-IT" sz="2400" dirty="0"/>
              <a:t>Disturbi endocrini, come l’iperprolattinemia, influenzano in modo significativo il desiderio sessuale negli uomini. </a:t>
            </a:r>
          </a:p>
          <a:p>
            <a:endParaRPr lang="it-IT" dirty="0"/>
          </a:p>
          <a:p>
            <a:endParaRPr lang="it-IT" dirty="0"/>
          </a:p>
        </p:txBody>
      </p:sp>
    </p:spTree>
    <p:extLst>
      <p:ext uri="{BB962C8B-B14F-4D97-AF65-F5344CB8AC3E}">
        <p14:creationId xmlns:p14="http://schemas.microsoft.com/office/powerpoint/2010/main" val="2922415748"/>
      </p:ext>
    </p:extLst>
  </p:cSld>
  <p:clrMapOvr>
    <a:masterClrMapping/>
  </p:clrMapOvr>
</p:sld>
</file>

<file path=ppt/slides/slide19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2132856"/>
            <a:ext cx="8229600" cy="3993307"/>
          </a:xfrm>
        </p:spPr>
        <p:txBody>
          <a:bodyPr/>
          <a:lstStyle/>
          <a:p>
            <a:pPr marL="285750" indent="-285750">
              <a:buFont typeface="Arial" panose="020B0604020202020204" pitchFamily="34" charset="0"/>
              <a:buChar char="•"/>
            </a:pPr>
            <a:r>
              <a:rPr lang="it-IT" sz="2400" dirty="0"/>
              <a:t>Così come vi sono tassi più elevati di calo del desiderio tra i sotto-gruppi di donne dell’Asia orientale, anche gli uomini con le stesse origini etniche hanno più alti tassi di calo del desiderio</a:t>
            </a:r>
          </a:p>
          <a:p>
            <a:pPr marL="285750" indent="-285750">
              <a:buFont typeface="Arial" panose="020B0604020202020204" pitchFamily="34" charset="0"/>
              <a:buChar char="•"/>
            </a:pPr>
            <a:r>
              <a:rPr lang="it-IT" sz="2400" dirty="0"/>
              <a:t>Il senso di colpa dovuto al sesso può mediare questa associazione tra l’appartenenza etnica all’Asia orientale e il desiderio sessuale negli uomini</a:t>
            </a:r>
          </a:p>
          <a:p>
            <a:endParaRPr lang="it-IT" sz="2400" dirty="0"/>
          </a:p>
        </p:txBody>
      </p:sp>
      <p:sp>
        <p:nvSpPr>
          <p:cNvPr id="3" name="Titolo 2"/>
          <p:cNvSpPr>
            <a:spLocks noGrp="1"/>
          </p:cNvSpPr>
          <p:nvPr>
            <p:ph type="title"/>
          </p:nvPr>
        </p:nvSpPr>
        <p:spPr>
          <a:xfrm>
            <a:off x="539552" y="1484784"/>
            <a:ext cx="8258204" cy="428628"/>
          </a:xfrm>
        </p:spPr>
        <p:txBody>
          <a:bodyPr/>
          <a:lstStyle/>
          <a:p>
            <a:r>
              <a:rPr lang="it-IT" dirty="0"/>
              <a:t>Aspetti diagnostici correlati alla cultura di appartenenza</a:t>
            </a:r>
          </a:p>
        </p:txBody>
      </p:sp>
    </p:spTree>
    <p:extLst>
      <p:ext uri="{BB962C8B-B14F-4D97-AF65-F5344CB8AC3E}">
        <p14:creationId xmlns:p14="http://schemas.microsoft.com/office/powerpoint/2010/main" val="874939849"/>
      </p:ext>
    </p:extLst>
  </p:cSld>
  <p:clrMapOvr>
    <a:masterClrMapping/>
  </p:clrMapOvr>
</p:sld>
</file>

<file path=ppt/slides/slide19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2132857"/>
            <a:ext cx="8229600" cy="3384376"/>
          </a:xfrm>
        </p:spPr>
        <p:txBody>
          <a:bodyPr/>
          <a:lstStyle/>
          <a:p>
            <a:pPr marL="285750" indent="-285750">
              <a:buFont typeface="Arial" panose="020B0604020202020204" pitchFamily="34" charset="0"/>
              <a:buChar char="•"/>
            </a:pPr>
            <a:r>
              <a:rPr lang="it-IT" sz="2400" dirty="0"/>
              <a:t>Il disturbo depressivo maggiore può spiegare la mancanza di desiderio sessuale così come l’uso di sostanze psicotrope o farmaci</a:t>
            </a:r>
          </a:p>
          <a:p>
            <a:pPr marL="285750" indent="-285750">
              <a:buFont typeface="Arial" panose="020B0604020202020204" pitchFamily="34" charset="0"/>
              <a:buChar char="•"/>
            </a:pPr>
            <a:r>
              <a:rPr lang="it-IT" sz="2400" dirty="0"/>
              <a:t>Altre condizioni mediche rilevanti: per es., ipogonadismo, diabete mellito, disfunzione della tiroide, malattia del sistema nervoso centrale</a:t>
            </a:r>
          </a:p>
          <a:p>
            <a:endParaRPr lang="it-IT" dirty="0"/>
          </a:p>
        </p:txBody>
      </p:sp>
      <p:sp>
        <p:nvSpPr>
          <p:cNvPr id="3" name="Titolo 2"/>
          <p:cNvSpPr>
            <a:spLocks noGrp="1"/>
          </p:cNvSpPr>
          <p:nvPr>
            <p:ph type="title"/>
          </p:nvPr>
        </p:nvSpPr>
        <p:spPr/>
        <p:txBody>
          <a:bodyPr/>
          <a:lstStyle/>
          <a:p>
            <a:pPr algn="ctr"/>
            <a:r>
              <a:rPr lang="it-IT" dirty="0"/>
              <a:t>DIAGNOSI DIFFERENZIALE  E COMORBILITA’</a:t>
            </a:r>
          </a:p>
        </p:txBody>
      </p:sp>
    </p:spTree>
    <p:extLst>
      <p:ext uri="{BB962C8B-B14F-4D97-AF65-F5344CB8AC3E}">
        <p14:creationId xmlns:p14="http://schemas.microsoft.com/office/powerpoint/2010/main" val="1429661261"/>
      </p:ext>
    </p:extLst>
  </p:cSld>
  <p:clrMapOvr>
    <a:masterClrMapping/>
  </p:clrMapOvr>
</p:sld>
</file>

<file path=ppt/slides/slide19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700808"/>
            <a:ext cx="8229600" cy="4680520"/>
          </a:xfrm>
        </p:spPr>
        <p:txBody>
          <a:bodyPr/>
          <a:lstStyle/>
          <a:p>
            <a:pPr marL="285750" indent="-285750">
              <a:buFont typeface="Arial" panose="020B0604020202020204" pitchFamily="34" charset="0"/>
              <a:buChar char="•"/>
            </a:pPr>
            <a:r>
              <a:rPr lang="it-IT" sz="2400" dirty="0"/>
              <a:t>In questo disturbo vi è una modalità ricorrente di eiaculazione durante i rapporti sessuali, circa un minuto dopo la penetrazione vaginale e prima che l'individuo lo desideri</a:t>
            </a:r>
          </a:p>
          <a:p>
            <a:pPr marL="285750" indent="-285750">
              <a:buFont typeface="Arial" panose="020B0604020202020204" pitchFamily="34" charset="0"/>
              <a:buChar char="•"/>
            </a:pPr>
            <a:r>
              <a:rPr lang="it-IT" sz="2400" dirty="0"/>
              <a:t>L’eiaculazione precoce si manifesta quando l’eiaculazione si verifica prima o poco dopo la penetrazione vaginale, rilevata tramite la stima che l’individuo fa della propria latenza eiaculatoria (il tempo trascorso prima dell’eiaculazione) dopo la penetrazione vaginale</a:t>
            </a:r>
          </a:p>
          <a:p>
            <a:pPr marL="285750" indent="-285750">
              <a:buFont typeface="Arial" panose="020B0604020202020204" pitchFamily="34" charset="0"/>
              <a:buChar char="•"/>
            </a:pPr>
            <a:r>
              <a:rPr lang="it-IT" sz="2400" dirty="0"/>
              <a:t>La definizione del disturbo, basata sulla durata della latenza eiaculatoria, può essere applicata ai maschi di vario orientamento sessuale.</a:t>
            </a:r>
            <a:endParaRPr lang="it-IT" dirty="0"/>
          </a:p>
          <a:p>
            <a:endParaRPr lang="it-IT" dirty="0"/>
          </a:p>
        </p:txBody>
      </p:sp>
      <p:sp>
        <p:nvSpPr>
          <p:cNvPr id="3" name="Titolo 2"/>
          <p:cNvSpPr>
            <a:spLocks noGrp="1"/>
          </p:cNvSpPr>
          <p:nvPr>
            <p:ph type="title"/>
          </p:nvPr>
        </p:nvSpPr>
        <p:spPr/>
        <p:txBody>
          <a:bodyPr/>
          <a:lstStyle/>
          <a:p>
            <a:pPr algn="ctr"/>
            <a:r>
              <a:rPr lang="it-IT" dirty="0"/>
              <a:t>EIACULAZIONE PRECOCE</a:t>
            </a:r>
          </a:p>
        </p:txBody>
      </p:sp>
    </p:spTree>
    <p:extLst>
      <p:ext uri="{BB962C8B-B14F-4D97-AF65-F5344CB8AC3E}">
        <p14:creationId xmlns:p14="http://schemas.microsoft.com/office/powerpoint/2010/main" val="1393613351"/>
      </p:ext>
    </p:extLst>
  </p:cSld>
  <p:clrMapOvr>
    <a:masterClrMapping/>
  </p:clrMapOvr>
</p:sld>
</file>

<file path=ppt/slides/slide19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340768"/>
            <a:ext cx="8229600" cy="5040560"/>
          </a:xfrm>
        </p:spPr>
        <p:txBody>
          <a:bodyPr>
            <a:normAutofit lnSpcReduction="10000"/>
          </a:bodyPr>
          <a:lstStyle/>
          <a:p>
            <a:pPr marL="285750" indent="-285750">
              <a:buFont typeface="Arial" panose="020B0604020202020204" pitchFamily="34" charset="0"/>
              <a:buChar char="•"/>
            </a:pPr>
            <a:r>
              <a:rPr lang="it-IT" sz="2400" dirty="0"/>
              <a:t>Molti maschi con eiaculazione precoce lamentano un senso di mancanza di controllo dell’eiaculazione e riferiscono di provare apprensione per la prevista incapacità di ritardare l’eiaculazione nei successivi rapporti sessuali</a:t>
            </a:r>
          </a:p>
          <a:p>
            <a:pPr marL="285750" indent="-285750">
              <a:buFont typeface="Arial" panose="020B0604020202020204" pitchFamily="34" charset="0"/>
              <a:buChar char="•"/>
            </a:pPr>
            <a:r>
              <a:rPr lang="it-IT" sz="2400" dirty="0"/>
              <a:t>Tenere sempre in considerazione fattori relazionali, stressanti, contestuali, culturali</a:t>
            </a:r>
          </a:p>
          <a:p>
            <a:pPr marL="285750" indent="-285750">
              <a:buFont typeface="Arial" panose="020B0604020202020204" pitchFamily="34" charset="0"/>
              <a:buChar char="•"/>
            </a:pPr>
            <a:r>
              <a:rPr lang="it-IT" sz="2400" dirty="0"/>
              <a:t>Si è rilevato che l’età e la durata della relazione correlano negativamente con la prevalenza dell’eiaculazione precoce</a:t>
            </a:r>
          </a:p>
          <a:p>
            <a:pPr marL="285750" indent="-285750">
              <a:buFont typeface="Arial" panose="020B0604020202020204" pitchFamily="34" charset="0"/>
              <a:buChar char="•"/>
            </a:pPr>
            <a:r>
              <a:rPr lang="it-IT" sz="2400" dirty="0"/>
              <a:t>L’eiaculazione precoce può essere più comune negli uomini con disturbi d’ansia, in particolare con disturbo d’ansia sociale.</a:t>
            </a:r>
          </a:p>
          <a:p>
            <a:pPr marL="285750" indent="-285750">
              <a:buFont typeface="Arial" panose="020B0604020202020204" pitchFamily="34" charset="0"/>
              <a:buChar char="•"/>
            </a:pPr>
            <a:endParaRPr lang="it-IT" sz="2400" dirty="0"/>
          </a:p>
          <a:p>
            <a:endParaRPr lang="it-IT" dirty="0"/>
          </a:p>
        </p:txBody>
      </p:sp>
    </p:spTree>
    <p:extLst>
      <p:ext uri="{BB962C8B-B14F-4D97-AF65-F5344CB8AC3E}">
        <p14:creationId xmlns:p14="http://schemas.microsoft.com/office/powerpoint/2010/main" val="2873556260"/>
      </p:ext>
    </p:extLst>
  </p:cSld>
  <p:clrMapOvr>
    <a:masterClrMapping/>
  </p:clrMapOvr>
</p:sld>
</file>

<file path=ppt/slides/slide19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400" dirty="0"/>
              <a:t>Un pattern di eiaculazione precoce può essere associato a diminuita stima di sé, senso di mancanza di controllo e difficoltà relazionali con i partner</a:t>
            </a:r>
          </a:p>
          <a:p>
            <a:pPr marL="285750" indent="-285750">
              <a:buFont typeface="Arial" panose="020B0604020202020204" pitchFamily="34" charset="0"/>
              <a:buChar char="•"/>
            </a:pPr>
            <a:r>
              <a:rPr lang="it-IT" sz="2400" dirty="0"/>
              <a:t>Può inoltre causare disagio personale e diminuzione della soddisfazione sessuale nel partner. </a:t>
            </a:r>
          </a:p>
          <a:p>
            <a:pPr marL="285750" indent="-285750">
              <a:buFont typeface="Arial" panose="020B0604020202020204" pitchFamily="34" charset="0"/>
              <a:buChar char="•"/>
            </a:pPr>
            <a:r>
              <a:rPr lang="it-IT" sz="2400" dirty="0"/>
              <a:t>Malattie della tiroide, prostatite e astinenza da droghe sono associate all’eiaculazione precoce acquisita.</a:t>
            </a:r>
          </a:p>
          <a:p>
            <a:pPr marL="285750" indent="-285750">
              <a:buFont typeface="Arial" panose="020B0604020202020204" pitchFamily="34" charset="0"/>
              <a:buChar char="•"/>
            </a:pPr>
            <a:r>
              <a:rPr lang="it-IT" sz="2400" dirty="0"/>
              <a:t>L’eiaculazione prima della penetrazione può essere associata a difficoltà di concepimento.</a:t>
            </a:r>
          </a:p>
          <a:p>
            <a:endParaRPr lang="it-IT" dirty="0"/>
          </a:p>
        </p:txBody>
      </p:sp>
    </p:spTree>
    <p:extLst>
      <p:ext uri="{BB962C8B-B14F-4D97-AF65-F5344CB8AC3E}">
        <p14:creationId xmlns:p14="http://schemas.microsoft.com/office/powerpoint/2010/main" val="1941807601"/>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Per </a:t>
            </a:r>
            <a:r>
              <a:rPr lang="en-US" dirty="0" err="1"/>
              <a:t>poter</a:t>
            </a:r>
            <a:r>
              <a:rPr lang="en-US" dirty="0"/>
              <a:t> </a:t>
            </a:r>
            <a:r>
              <a:rPr lang="en-US" dirty="0" err="1"/>
              <a:t>esprimere</a:t>
            </a:r>
            <a:r>
              <a:rPr lang="en-US" dirty="0"/>
              <a:t> la </a:t>
            </a:r>
            <a:r>
              <a:rPr lang="en-US" dirty="0" err="1"/>
              <a:t>diagnosi</a:t>
            </a:r>
            <a:r>
              <a:rPr lang="en-US" dirty="0"/>
              <a:t> </a:t>
            </a:r>
            <a:r>
              <a:rPr lang="en-US" dirty="0" err="1"/>
              <a:t>occorre</a:t>
            </a:r>
            <a:r>
              <a:rPr lang="en-US" dirty="0"/>
              <a:t> </a:t>
            </a:r>
            <a:r>
              <a:rPr lang="en-US" dirty="0" err="1"/>
              <a:t>escludere</a:t>
            </a:r>
            <a:r>
              <a:rPr lang="en-US" dirty="0"/>
              <a:t> </a:t>
            </a:r>
            <a:r>
              <a:rPr lang="en-US" dirty="0" err="1"/>
              <a:t>che</a:t>
            </a:r>
            <a:r>
              <a:rPr lang="en-US" dirty="0"/>
              <a:t> </a:t>
            </a:r>
            <a:r>
              <a:rPr lang="en-US" dirty="0" err="1"/>
              <a:t>il</a:t>
            </a:r>
            <a:r>
              <a:rPr lang="en-US" dirty="0"/>
              <a:t> bambino </a:t>
            </a:r>
            <a:r>
              <a:rPr lang="en-US" dirty="0" err="1"/>
              <a:t>manifesti</a:t>
            </a:r>
            <a:r>
              <a:rPr lang="en-US" dirty="0"/>
              <a:t> </a:t>
            </a:r>
            <a:r>
              <a:rPr lang="en-US" dirty="0" err="1"/>
              <a:t>disabilità</a:t>
            </a:r>
            <a:r>
              <a:rPr lang="en-US" dirty="0"/>
              <a:t> </a:t>
            </a:r>
            <a:r>
              <a:rPr lang="en-US" dirty="0" err="1"/>
              <a:t>intellettiva</a:t>
            </a:r>
            <a:r>
              <a:rPr lang="en-US" dirty="0"/>
              <a:t>, </a:t>
            </a:r>
            <a:r>
              <a:rPr lang="en-US" dirty="0" err="1"/>
              <a:t>autismo</a:t>
            </a:r>
            <a:r>
              <a:rPr lang="en-US" dirty="0"/>
              <a:t>, </a:t>
            </a:r>
            <a:r>
              <a:rPr lang="en-US" dirty="0" err="1"/>
              <a:t>disturbi</a:t>
            </a:r>
            <a:r>
              <a:rPr lang="en-US" dirty="0"/>
              <a:t> </a:t>
            </a:r>
            <a:r>
              <a:rPr lang="en-US" dirty="0" err="1"/>
              <a:t>neurologici</a:t>
            </a:r>
            <a:r>
              <a:rPr lang="en-US" dirty="0"/>
              <a:t> </a:t>
            </a:r>
            <a:r>
              <a:rPr lang="en-US" dirty="0" err="1"/>
              <a:t>capaci</a:t>
            </a:r>
            <a:r>
              <a:rPr lang="en-US" dirty="0"/>
              <a:t> di </a:t>
            </a:r>
            <a:r>
              <a:rPr lang="en-US" dirty="0" err="1"/>
              <a:t>interferire</a:t>
            </a:r>
            <a:r>
              <a:rPr lang="en-US" dirty="0"/>
              <a:t> col </a:t>
            </a:r>
            <a:r>
              <a:rPr lang="en-US" dirty="0" err="1"/>
              <a:t>movimento</a:t>
            </a:r>
            <a:r>
              <a:rPr lang="en-US" dirty="0"/>
              <a:t> e con la </a:t>
            </a:r>
            <a:r>
              <a:rPr lang="en-US" dirty="0" err="1"/>
              <a:t>coordinazione</a:t>
            </a:r>
            <a:r>
              <a:rPr lang="en-US" dirty="0"/>
              <a:t>.</a:t>
            </a:r>
          </a:p>
          <a:p>
            <a:r>
              <a:rPr lang="en-US" dirty="0"/>
              <a:t>La </a:t>
            </a:r>
            <a:r>
              <a:rPr lang="en-US" dirty="0" err="1"/>
              <a:t>diagnosi</a:t>
            </a:r>
            <a:r>
              <a:rPr lang="en-US" dirty="0"/>
              <a:t> </a:t>
            </a:r>
            <a:r>
              <a:rPr lang="en-US" dirty="0" err="1"/>
              <a:t>viene</a:t>
            </a:r>
            <a:r>
              <a:rPr lang="en-US" dirty="0"/>
              <a:t> </a:t>
            </a:r>
            <a:r>
              <a:rPr lang="en-US" dirty="0" err="1"/>
              <a:t>posta</a:t>
            </a:r>
            <a:r>
              <a:rPr lang="en-US" dirty="0"/>
              <a:t> </a:t>
            </a:r>
            <a:r>
              <a:rPr lang="en-US" dirty="0" err="1"/>
              <a:t>raccogliendo</a:t>
            </a:r>
            <a:r>
              <a:rPr lang="en-US" dirty="0"/>
              <a:t> la </a:t>
            </a:r>
            <a:r>
              <a:rPr lang="en-US" dirty="0" err="1"/>
              <a:t>storia</a:t>
            </a:r>
            <a:r>
              <a:rPr lang="en-US" dirty="0"/>
              <a:t> del bambino </a:t>
            </a:r>
            <a:r>
              <a:rPr lang="en-US" dirty="0" err="1"/>
              <a:t>intervistando</a:t>
            </a:r>
            <a:r>
              <a:rPr lang="en-US" dirty="0"/>
              <a:t> I </a:t>
            </a:r>
            <a:r>
              <a:rPr lang="en-US" dirty="0" err="1"/>
              <a:t>genitori</a:t>
            </a:r>
            <a:r>
              <a:rPr lang="en-US" dirty="0"/>
              <a:t> e </a:t>
            </a:r>
            <a:r>
              <a:rPr lang="en-US" dirty="0" err="1"/>
              <a:t>gli</a:t>
            </a:r>
            <a:r>
              <a:rPr lang="en-US" dirty="0"/>
              <a:t> </a:t>
            </a:r>
            <a:r>
              <a:rPr lang="en-US" dirty="0" err="1"/>
              <a:t>insegnanti</a:t>
            </a:r>
            <a:endParaRPr lang="en-US" dirty="0"/>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99915123"/>
      </p:ext>
    </p:extLst>
  </p:cSld>
  <p:clrMapOvr>
    <a:masterClrMapping/>
  </p:clrMapOvr>
</p:sld>
</file>

<file path=ppt/slides/slide19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340768"/>
            <a:ext cx="8229600" cy="4968552"/>
          </a:xfrm>
        </p:spPr>
        <p:txBody>
          <a:bodyPr/>
          <a:lstStyle/>
          <a:p>
            <a:pPr algn="ctr"/>
            <a:r>
              <a:rPr lang="it-IT" sz="2000" b="1" dirty="0"/>
              <a:t>DIAGNOSI DIFFERENZIALE</a:t>
            </a:r>
          </a:p>
          <a:p>
            <a:pPr marL="285750" indent="-285750">
              <a:buFont typeface="Wingdings" panose="05000000000000000000" pitchFamily="2" charset="2"/>
              <a:buChar char="Ø"/>
            </a:pPr>
            <a:r>
              <a:rPr lang="it-IT" sz="2000" dirty="0"/>
              <a:t>Quando i problemi di eiaculazione precoce sono dovuti esclusivamente a uso di sostanze, intossicazione o astinenza</a:t>
            </a:r>
          </a:p>
          <a:p>
            <a:pPr marL="285750" indent="-285750">
              <a:buFont typeface="Wingdings" panose="05000000000000000000" pitchFamily="2" charset="2"/>
              <a:buChar char="Ø"/>
            </a:pPr>
            <a:r>
              <a:rPr lang="it-IT" sz="2000" dirty="0"/>
              <a:t>Preoccupazioni riguardo all'eiaculazione che non soddisfano i criteri diagnostici, per es. maschi con latenze eiaculatone normali che desiderano latenze eiaculatone più lunghe e i maschi che hanno un’eiaculazione precoce episodica, per es. durante il primo incontro sessuale con un nuovo partner, quando una latenza eiaculatoria breve può essere comune.</a:t>
            </a:r>
          </a:p>
          <a:p>
            <a:pPr algn="ctr"/>
            <a:r>
              <a:rPr lang="it-IT" sz="2000" b="1" dirty="0"/>
              <a:t>COMORBIDITA’</a:t>
            </a:r>
          </a:p>
          <a:p>
            <a:pPr marL="285750" indent="-285750">
              <a:buFont typeface="Wingdings" panose="05000000000000000000" pitchFamily="2" charset="2"/>
              <a:buChar char="Ø"/>
            </a:pPr>
            <a:r>
              <a:rPr lang="it-IT" sz="2000" dirty="0"/>
              <a:t>L’eiaculazione precoce può essere associata a problemi di erezione</a:t>
            </a:r>
          </a:p>
          <a:p>
            <a:pPr marL="285750" indent="-285750">
              <a:buFont typeface="Wingdings" panose="05000000000000000000" pitchFamily="2" charset="2"/>
              <a:buChar char="Ø"/>
            </a:pPr>
            <a:r>
              <a:rPr lang="it-IT" sz="2000" dirty="0"/>
              <a:t>L’eiaculazione precoce permanente può essere associata a determinati disturbi d’ansia La forma acquisita può essere invece associata a prostatite, a malattie della tiroide o ad astinenza da droghe (per es. astinenza da oppiacei).</a:t>
            </a:r>
          </a:p>
          <a:p>
            <a:endParaRPr lang="it-IT" dirty="0"/>
          </a:p>
          <a:p>
            <a:endParaRPr lang="it-IT" dirty="0"/>
          </a:p>
        </p:txBody>
      </p:sp>
    </p:spTree>
    <p:extLst>
      <p:ext uri="{BB962C8B-B14F-4D97-AF65-F5344CB8AC3E}">
        <p14:creationId xmlns:p14="http://schemas.microsoft.com/office/powerpoint/2010/main" val="2489444441"/>
      </p:ext>
    </p:extLst>
  </p:cSld>
  <p:clrMapOvr>
    <a:masterClrMapping/>
  </p:clrMapOvr>
</p:sld>
</file>

<file path=ppt/slides/slide19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2060848"/>
            <a:ext cx="8229600" cy="4065315"/>
          </a:xfrm>
        </p:spPr>
        <p:txBody>
          <a:bodyPr>
            <a:normAutofit fontScale="92500" lnSpcReduction="10000"/>
          </a:bodyPr>
          <a:lstStyle/>
          <a:p>
            <a:pPr marL="285750" indent="-285750">
              <a:buFont typeface="Arial" panose="020B0604020202020204" pitchFamily="34" charset="0"/>
              <a:buChar char="•"/>
            </a:pPr>
            <a:r>
              <a:rPr lang="it-IT" sz="2400" dirty="0"/>
              <a:t>La caratteristica principale è un disturbo del funzionamento sessuale che ha una relazione temporale con l’inizio dell’uso, l’aumento della dose o la sospensione di una sostanza/farmaco.</a:t>
            </a:r>
          </a:p>
          <a:p>
            <a:pPr marL="285750" indent="-285750">
              <a:buFont typeface="Arial" panose="020B0604020202020204" pitchFamily="34" charset="0"/>
              <a:buChar char="•"/>
            </a:pPr>
            <a:r>
              <a:rPr lang="it-IT" sz="2400" dirty="0"/>
              <a:t>La sostanza/farmaco implicata/o è in grado di produrre una sintomatologia di questo tipo</a:t>
            </a:r>
          </a:p>
          <a:p>
            <a:pPr marL="285750" indent="-285750">
              <a:buFont typeface="Arial" panose="020B0604020202020204" pitchFamily="34" charset="0"/>
              <a:buChar char="•"/>
            </a:pPr>
            <a:r>
              <a:rPr lang="it-IT" sz="2400" dirty="0"/>
              <a:t>Le disfunzioni sessuali possono verificarsi in associazione a un’intossicazione o astinenza dovuta alle seguenti classi di sostanze: alcol, oppiacei, sedativi, ipnotici o ansiolitici; stimolanti (compresa la cocaina) e altre sostanze.</a:t>
            </a:r>
          </a:p>
          <a:p>
            <a:endParaRPr lang="it-IT" dirty="0"/>
          </a:p>
          <a:p>
            <a:endParaRPr lang="it-IT" dirty="0"/>
          </a:p>
          <a:p>
            <a:r>
              <a:rPr lang="it-IT" dirty="0"/>
              <a:t> </a:t>
            </a:r>
          </a:p>
          <a:p>
            <a:endParaRPr lang="it-IT" dirty="0"/>
          </a:p>
          <a:p>
            <a:endParaRPr lang="it-IT" dirty="0"/>
          </a:p>
        </p:txBody>
      </p:sp>
      <p:sp>
        <p:nvSpPr>
          <p:cNvPr id="3" name="Titolo 2"/>
          <p:cNvSpPr>
            <a:spLocks noGrp="1"/>
          </p:cNvSpPr>
          <p:nvPr>
            <p:ph type="title"/>
          </p:nvPr>
        </p:nvSpPr>
        <p:spPr>
          <a:xfrm>
            <a:off x="467544" y="1484784"/>
            <a:ext cx="8258204" cy="428628"/>
          </a:xfrm>
        </p:spPr>
        <p:txBody>
          <a:bodyPr/>
          <a:lstStyle/>
          <a:p>
            <a:pPr algn="ctr"/>
            <a:r>
              <a:rPr lang="it-IT" dirty="0"/>
              <a:t>DISFUNZIONE SESSUALE INDOTTA DA SOSTANZE</a:t>
            </a:r>
          </a:p>
        </p:txBody>
      </p:sp>
    </p:spTree>
    <p:extLst>
      <p:ext uri="{BB962C8B-B14F-4D97-AF65-F5344CB8AC3E}">
        <p14:creationId xmlns:p14="http://schemas.microsoft.com/office/powerpoint/2010/main" val="436241807"/>
      </p:ext>
    </p:extLst>
  </p:cSld>
  <p:clrMapOvr>
    <a:masterClrMapping/>
  </p:clrMapOvr>
</p:sld>
</file>

<file path=ppt/slides/slide19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340768"/>
            <a:ext cx="8229600" cy="4968552"/>
          </a:xfrm>
        </p:spPr>
        <p:txBody>
          <a:bodyPr/>
          <a:lstStyle/>
          <a:p>
            <a:pPr marL="285750" indent="-285750">
              <a:buFont typeface="Arial" panose="020B0604020202020204" pitchFamily="34" charset="0"/>
              <a:buChar char="•"/>
            </a:pPr>
            <a:r>
              <a:rPr lang="it-IT" sz="2400" dirty="0"/>
              <a:t>I farmaci che possono indurre disfunzioni sessuali comprendono antidepressivi, antipsicotici e contraccettivi ormonali</a:t>
            </a:r>
          </a:p>
          <a:p>
            <a:pPr marL="285750" indent="-285750">
              <a:buFont typeface="Arial" panose="020B0604020202020204" pitchFamily="34" charset="0"/>
              <a:buChar char="•"/>
            </a:pPr>
            <a:r>
              <a:rPr lang="it-IT" sz="2400" dirty="0"/>
              <a:t>L’effetto collaterale più comunemente riferito dei farmaci antidepressivi è la difficoltà di orgasmo o di eiaculazione</a:t>
            </a:r>
          </a:p>
          <a:p>
            <a:pPr marL="285750" indent="-285750">
              <a:buFont typeface="Arial" panose="020B0604020202020204" pitchFamily="34" charset="0"/>
              <a:buChar char="•"/>
            </a:pPr>
            <a:r>
              <a:rPr lang="it-IT" sz="2400" dirty="0"/>
              <a:t>I problemi sessuali associati a farmaci antipsicotici si verificano sia con i principi attivi tipici sia con quelli atipici</a:t>
            </a:r>
          </a:p>
          <a:p>
            <a:pPr marL="285750" indent="-285750">
              <a:buFont typeface="Arial" panose="020B0604020202020204" pitchFamily="34" charset="0"/>
              <a:buChar char="•"/>
            </a:pPr>
            <a:r>
              <a:rPr lang="it-IT" sz="2400" dirty="0"/>
              <a:t>Tuttavia, i problemi sono meno comuni con gli agenti antipsicotici che non incidono sul livello di prolattina che con quelli che ne provocano un innalzamento significativo</a:t>
            </a:r>
          </a:p>
          <a:p>
            <a:pPr marL="285750" indent="-285750">
              <a:buFont typeface="Arial" panose="020B0604020202020204" pitchFamily="34" charset="0"/>
              <a:buChar char="•"/>
            </a:pPr>
            <a:r>
              <a:rPr lang="it-IT" sz="2400" dirty="0"/>
              <a:t>Una maggiore prevalenza dei problemi di erezione e di orgasmo può essere associata alle benzodiazepine.</a:t>
            </a:r>
          </a:p>
        </p:txBody>
      </p:sp>
    </p:spTree>
    <p:extLst>
      <p:ext uri="{BB962C8B-B14F-4D97-AF65-F5344CB8AC3E}">
        <p14:creationId xmlns:p14="http://schemas.microsoft.com/office/powerpoint/2010/main" val="4106021539"/>
      </p:ext>
    </p:extLst>
  </p:cSld>
  <p:clrMapOvr>
    <a:masterClrMapping/>
  </p:clrMapOvr>
</p:sld>
</file>

<file path=ppt/slides/slide19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400" dirty="0"/>
              <a:t>Molti farmaci non psichiatrici, come gli agenti cardiovascolari, citotossici, gastrointestinali e ormonali, sono associati a disturbi del funzionamento sessuale. </a:t>
            </a:r>
          </a:p>
          <a:p>
            <a:pPr marL="285750" indent="-285750">
              <a:buFont typeface="Arial" panose="020B0604020202020204" pitchFamily="34" charset="0"/>
              <a:buChar char="•"/>
            </a:pPr>
            <a:r>
              <a:rPr lang="it-IT" sz="2400" dirty="0"/>
              <a:t>L’uso di sostanze illecite è associato a diminuzione del desiderio sessuale, disfunzione erettile e difficoltà nel raggiungere l’orgasmo. </a:t>
            </a:r>
          </a:p>
          <a:p>
            <a:pPr marL="285750" indent="-285750">
              <a:buFont typeface="Arial" panose="020B0604020202020204" pitchFamily="34" charset="0"/>
              <a:buChar char="•"/>
            </a:pPr>
            <a:r>
              <a:rPr lang="it-IT" sz="2400" dirty="0"/>
              <a:t>Disfunzioni sessuali vengono osservate anche negli individui trattati con metadone.</a:t>
            </a:r>
          </a:p>
          <a:p>
            <a:pPr marL="285750" indent="-285750">
              <a:buFont typeface="Arial" panose="020B0604020202020204" pitchFamily="34" charset="0"/>
              <a:buChar char="•"/>
            </a:pPr>
            <a:r>
              <a:rPr lang="it-IT" sz="2400" dirty="0"/>
              <a:t>L’abuso cronico di alcol e l’abuso cronico di nicotina sono associati a problemi di erezione.</a:t>
            </a:r>
          </a:p>
          <a:p>
            <a:endParaRPr lang="it-IT" dirty="0"/>
          </a:p>
          <a:p>
            <a:endParaRPr lang="it-IT" dirty="0"/>
          </a:p>
          <a:p>
            <a:endParaRPr lang="it-IT" dirty="0"/>
          </a:p>
        </p:txBody>
      </p:sp>
    </p:spTree>
    <p:extLst>
      <p:ext uri="{BB962C8B-B14F-4D97-AF65-F5344CB8AC3E}">
        <p14:creationId xmlns:p14="http://schemas.microsoft.com/office/powerpoint/2010/main" val="1029191721"/>
      </p:ext>
    </p:extLst>
  </p:cSld>
  <p:clrMapOvr>
    <a:masterClrMapping/>
  </p:clrMapOvr>
</p:sld>
</file>

<file path=ppt/slides/slide19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84784"/>
            <a:ext cx="8229600" cy="4641379"/>
          </a:xfrm>
        </p:spPr>
        <p:txBody>
          <a:bodyPr>
            <a:normAutofit lnSpcReduction="10000"/>
          </a:bodyPr>
          <a:lstStyle/>
          <a:p>
            <a:pPr marL="285750" indent="-285750">
              <a:buFont typeface="Arial" panose="020B0604020202020204" pitchFamily="34" charset="0"/>
              <a:buChar char="•"/>
            </a:pPr>
            <a:r>
              <a:rPr lang="it-IT" sz="2400" dirty="0"/>
              <a:t>Circa il 50% degli individui che assumono farmaci antipsicotici fa esperienza di effetti collaterali nell’ambito della sessualità (problemi di desiderio sessuale, erezione, lubrificazione, eiaculazione o di orgasmo)</a:t>
            </a:r>
          </a:p>
          <a:p>
            <a:pPr marL="285750" indent="-285750">
              <a:buFont typeface="Arial" panose="020B0604020202020204" pitchFamily="34" charset="0"/>
              <a:buChar char="•"/>
            </a:pPr>
            <a:r>
              <a:rPr lang="it-IT" sz="2400" dirty="0"/>
              <a:t>Tassi elevati di disfunzione sessuale sono stati riferiti con il metadone o farmaci oppiacei impiegati ad alto dosaggio per il dolore </a:t>
            </a:r>
          </a:p>
          <a:p>
            <a:pPr marL="285750" indent="-285750">
              <a:buFont typeface="Arial" panose="020B0604020202020204" pitchFamily="34" charset="0"/>
              <a:buChar char="•"/>
            </a:pPr>
            <a:r>
              <a:rPr lang="it-IT" sz="2400" dirty="0"/>
              <a:t>La prevalenza dei problemi sessuali appare correlata alla tossicodipendenza cronica e sembra essere maggiore negli individui che abusano di eroina (circa il 60-70%) </a:t>
            </a:r>
          </a:p>
          <a:p>
            <a:pPr marL="285750" indent="-285750">
              <a:buFont typeface="Arial" panose="020B0604020202020204" pitchFamily="34" charset="0"/>
              <a:buChar char="•"/>
            </a:pPr>
            <a:r>
              <a:rPr lang="it-IT" sz="2400" dirty="0"/>
              <a:t>L’uso cronico di alcol e nicotina è correlato a maggiori tassi di problemi di erezione</a:t>
            </a:r>
            <a:r>
              <a:rPr lang="it-IT" dirty="0"/>
              <a:t>.</a:t>
            </a:r>
          </a:p>
        </p:txBody>
      </p:sp>
    </p:spTree>
    <p:extLst>
      <p:ext uri="{BB962C8B-B14F-4D97-AF65-F5344CB8AC3E}">
        <p14:creationId xmlns:p14="http://schemas.microsoft.com/office/powerpoint/2010/main" val="3962907447"/>
      </p:ext>
    </p:extLst>
  </p:cSld>
  <p:clrMapOvr>
    <a:masterClrMapping/>
  </p:clrMapOvr>
</p:sld>
</file>

<file path=ppt/slides/slide19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556792"/>
            <a:ext cx="8229600" cy="4569371"/>
          </a:xfrm>
        </p:spPr>
        <p:txBody>
          <a:bodyPr/>
          <a:lstStyle/>
          <a:p>
            <a:pPr marL="285750" indent="-285750">
              <a:buFont typeface="Arial" panose="020B0604020202020204" pitchFamily="34" charset="0"/>
              <a:buChar char="•"/>
            </a:pPr>
            <a:r>
              <a:rPr lang="it-IT" sz="2400" dirty="0"/>
              <a:t>L’esordio della disfunzione sessuale indotta da antidepressivo può avvenire dopo 8 giorni dalla prima assunzione dell’agente</a:t>
            </a:r>
          </a:p>
          <a:p>
            <a:pPr marL="285750" indent="-285750">
              <a:buFont typeface="Arial" panose="020B0604020202020204" pitchFamily="34" charset="0"/>
              <a:buChar char="•"/>
            </a:pPr>
            <a:r>
              <a:rPr lang="it-IT" sz="2400" dirty="0"/>
              <a:t>Circa il 30% degli individui con ritardo dell’orgasmo lieve o moderato farà esperienza di remissione spontanea della disfunzione entro 6 mesi</a:t>
            </a:r>
          </a:p>
          <a:p>
            <a:pPr marL="285750" indent="-285750">
              <a:buFont typeface="Arial" panose="020B0604020202020204" pitchFamily="34" charset="0"/>
              <a:buChar char="•"/>
            </a:pPr>
            <a:r>
              <a:rPr lang="it-IT" sz="2400" dirty="0"/>
              <a:t>In alcuni casi, la disfunzione sessuale indotta da inibitori della ricaptazione della serotonina può persistere dopo che il farmaco viene sospeso</a:t>
            </a:r>
          </a:p>
          <a:p>
            <a:pPr marL="285750" indent="-285750">
              <a:buFont typeface="Arial" panose="020B0604020202020204" pitchFamily="34" charset="0"/>
              <a:buChar char="•"/>
            </a:pPr>
            <a:r>
              <a:rPr lang="it-IT" sz="2400" dirty="0"/>
              <a:t>Dopo la cessazione dell’uso di oppiacei può a volte verificarsi eiaculazione precoce. </a:t>
            </a:r>
          </a:p>
          <a:p>
            <a:endParaRPr lang="it-IT" sz="2400" dirty="0"/>
          </a:p>
        </p:txBody>
      </p:sp>
    </p:spTree>
    <p:extLst>
      <p:ext uri="{BB962C8B-B14F-4D97-AF65-F5344CB8AC3E}">
        <p14:creationId xmlns:p14="http://schemas.microsoft.com/office/powerpoint/2010/main" val="3800139011"/>
      </p:ext>
    </p:extLst>
  </p:cSld>
  <p:clrMapOvr>
    <a:masterClrMapping/>
  </p:clrMapOvr>
</p:sld>
</file>

<file path=ppt/slides/slide19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700808"/>
            <a:ext cx="8229600" cy="4752528"/>
          </a:xfrm>
        </p:spPr>
        <p:txBody>
          <a:bodyPr>
            <a:normAutofit lnSpcReduction="10000"/>
          </a:bodyPr>
          <a:lstStyle/>
          <a:p>
            <a:pPr marL="285750" indent="-285750">
              <a:buFont typeface="Arial" panose="020B0604020202020204" pitchFamily="34" charset="0"/>
              <a:buChar char="•"/>
            </a:pPr>
            <a:r>
              <a:rPr lang="it-IT" sz="2400" dirty="0"/>
              <a:t>Disfunzioni sessuali non indotte da sostanze/farmaci</a:t>
            </a:r>
          </a:p>
          <a:p>
            <a:pPr marL="285750" indent="-285750">
              <a:buFont typeface="Arial" panose="020B0604020202020204" pitchFamily="34" charset="0"/>
              <a:buChar char="•"/>
            </a:pPr>
            <a:r>
              <a:rPr lang="it-IT" sz="2400" dirty="0"/>
              <a:t>Depressione, disturbo bipolare, ansia e disturbi psicotici, sono associati a disturbi del funzionamento sessuale </a:t>
            </a:r>
          </a:p>
          <a:p>
            <a:pPr marL="285750" indent="-285750">
              <a:buFont typeface="Arial" panose="020B0604020202020204" pitchFamily="34" charset="0"/>
              <a:buChar char="•"/>
            </a:pPr>
            <a:r>
              <a:rPr lang="it-IT" sz="2400" dirty="0"/>
              <a:t>Può essere molto difficile differenziare una disfunzione sessuale indotta da sostanze/farmaci da una manifestazione del disturbo mentale sottostante </a:t>
            </a:r>
          </a:p>
          <a:p>
            <a:pPr marL="285750" indent="-285750">
              <a:buFont typeface="Arial" panose="020B0604020202020204" pitchFamily="34" charset="0"/>
              <a:buChar char="•"/>
            </a:pPr>
            <a:r>
              <a:rPr lang="it-IT" sz="2400" dirty="0"/>
              <a:t>Di solito la diagnosi viene posta se si osserva una stretta relazione con l’inizio dell’assunzione della sostanza/farmaco o con la sospensione</a:t>
            </a:r>
          </a:p>
          <a:p>
            <a:pPr marL="285750" indent="-285750">
              <a:buFont typeface="Arial" panose="020B0604020202020204" pitchFamily="34" charset="0"/>
              <a:buChar char="•"/>
            </a:pPr>
            <a:r>
              <a:rPr lang="it-IT" sz="2400" dirty="0"/>
              <a:t>La maggior parte degli effetti indesiderati indotti da sostanze/farmaci si verifica poco dopo l’inizio o la sospensione</a:t>
            </a:r>
          </a:p>
          <a:p>
            <a:r>
              <a:rPr lang="it-IT" dirty="0"/>
              <a:t> </a:t>
            </a:r>
          </a:p>
          <a:p>
            <a:endParaRPr lang="it-IT" dirty="0"/>
          </a:p>
        </p:txBody>
      </p:sp>
      <p:sp>
        <p:nvSpPr>
          <p:cNvPr id="3" name="Titolo 2"/>
          <p:cNvSpPr>
            <a:spLocks noGrp="1"/>
          </p:cNvSpPr>
          <p:nvPr>
            <p:ph type="title"/>
          </p:nvPr>
        </p:nvSpPr>
        <p:spPr/>
        <p:txBody>
          <a:bodyPr/>
          <a:lstStyle/>
          <a:p>
            <a:pPr algn="ctr"/>
            <a:r>
              <a:rPr lang="it-IT" dirty="0"/>
              <a:t>DIAGNOSI DIFFERENZIALE</a:t>
            </a:r>
          </a:p>
        </p:txBody>
      </p:sp>
    </p:spTree>
    <p:extLst>
      <p:ext uri="{BB962C8B-B14F-4D97-AF65-F5344CB8AC3E}">
        <p14:creationId xmlns:p14="http://schemas.microsoft.com/office/powerpoint/2010/main" val="1969655826"/>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400" dirty="0"/>
              <a:t>In </a:t>
            </a:r>
            <a:r>
              <a:rPr lang="en-US" sz="2400" dirty="0" err="1"/>
              <a:t>genere</a:t>
            </a:r>
            <a:r>
              <a:rPr lang="en-US" sz="2400" dirty="0"/>
              <a:t> la </a:t>
            </a:r>
            <a:r>
              <a:rPr lang="en-US" sz="2400" dirty="0" err="1"/>
              <a:t>diagnosi</a:t>
            </a:r>
            <a:r>
              <a:rPr lang="en-US" sz="2400" dirty="0"/>
              <a:t> </a:t>
            </a:r>
            <a:r>
              <a:rPr lang="en-US" sz="2400" dirty="0" err="1"/>
              <a:t>viene</a:t>
            </a:r>
            <a:r>
              <a:rPr lang="en-US" sz="2400" dirty="0"/>
              <a:t> </a:t>
            </a:r>
            <a:r>
              <a:rPr lang="en-US" sz="2400" dirty="0" err="1"/>
              <a:t>posta</a:t>
            </a:r>
            <a:r>
              <a:rPr lang="en-US" sz="2400" dirty="0"/>
              <a:t> </a:t>
            </a:r>
            <a:r>
              <a:rPr lang="en-US" sz="2400" dirty="0" err="1"/>
              <a:t>dopo</a:t>
            </a:r>
            <a:r>
              <a:rPr lang="en-US" sz="2400" dirty="0"/>
              <a:t> I 5 </a:t>
            </a:r>
            <a:r>
              <a:rPr lang="en-US" sz="2400" dirty="0" err="1"/>
              <a:t>anni</a:t>
            </a:r>
            <a:r>
              <a:rPr lang="en-US" sz="2400" dirty="0"/>
              <a:t>, ma </a:t>
            </a:r>
            <a:r>
              <a:rPr lang="en-US" sz="2400" dirty="0" err="1"/>
              <a:t>dalla</a:t>
            </a:r>
            <a:r>
              <a:rPr lang="en-US" sz="2400" dirty="0"/>
              <a:t> </a:t>
            </a:r>
            <a:r>
              <a:rPr lang="en-US" sz="2400" dirty="0" err="1"/>
              <a:t>anamnesi</a:t>
            </a:r>
            <a:r>
              <a:rPr lang="en-US" sz="2400" dirty="0"/>
              <a:t> (</a:t>
            </a:r>
            <a:r>
              <a:rPr lang="en-US" sz="2400" dirty="0" err="1"/>
              <a:t>ovvero</a:t>
            </a:r>
            <a:r>
              <a:rPr lang="en-US" sz="2400" dirty="0"/>
              <a:t> </a:t>
            </a:r>
            <a:r>
              <a:rPr lang="en-US" sz="2400" dirty="0" err="1"/>
              <a:t>dalla</a:t>
            </a:r>
            <a:r>
              <a:rPr lang="en-US" sz="2400" dirty="0"/>
              <a:t> </a:t>
            </a:r>
            <a:r>
              <a:rPr lang="en-US" sz="2400" dirty="0" err="1"/>
              <a:t>storia</a:t>
            </a:r>
            <a:r>
              <a:rPr lang="en-US" sz="2400" dirty="0"/>
              <a:t> </a:t>
            </a:r>
            <a:r>
              <a:rPr lang="en-US" sz="2400" dirty="0" err="1"/>
              <a:t>personale</a:t>
            </a:r>
            <a:r>
              <a:rPr lang="en-US" sz="2400" dirty="0"/>
              <a:t> del bambino) </a:t>
            </a:r>
            <a:r>
              <a:rPr lang="en-US" sz="2400" dirty="0" err="1"/>
              <a:t>appare</a:t>
            </a:r>
            <a:r>
              <a:rPr lang="en-US" sz="2400" dirty="0"/>
              <a:t> </a:t>
            </a:r>
            <a:r>
              <a:rPr lang="en-US" sz="2400" dirty="0" err="1"/>
              <a:t>evidente</a:t>
            </a:r>
            <a:r>
              <a:rPr lang="en-US" sz="2400" dirty="0"/>
              <a:t> </a:t>
            </a:r>
            <a:r>
              <a:rPr lang="en-US" sz="2400" dirty="0" err="1"/>
              <a:t>che</a:t>
            </a:r>
            <a:r>
              <a:rPr lang="en-US" sz="2400" dirty="0"/>
              <a:t> la </a:t>
            </a:r>
            <a:r>
              <a:rPr lang="en-US" sz="2400" dirty="0" err="1"/>
              <a:t>sua</a:t>
            </a:r>
            <a:r>
              <a:rPr lang="en-US" sz="2400" dirty="0"/>
              <a:t> </a:t>
            </a:r>
            <a:r>
              <a:rPr lang="en-US" sz="2400" dirty="0" err="1"/>
              <a:t>mancanza</a:t>
            </a:r>
            <a:r>
              <a:rPr lang="en-US" sz="2400" dirty="0"/>
              <a:t> di </a:t>
            </a:r>
            <a:r>
              <a:rPr lang="en-US" sz="2400" dirty="0" err="1"/>
              <a:t>coordinazione</a:t>
            </a:r>
            <a:r>
              <a:rPr lang="en-US" sz="2400" dirty="0"/>
              <a:t> era ben </a:t>
            </a:r>
            <a:r>
              <a:rPr lang="en-US" sz="2400" dirty="0" err="1"/>
              <a:t>precedente</a:t>
            </a:r>
            <a:r>
              <a:rPr lang="en-US" sz="2400" dirty="0"/>
              <a:t>. </a:t>
            </a:r>
          </a:p>
          <a:p>
            <a:r>
              <a:rPr lang="en-US" sz="2400" dirty="0" err="1"/>
              <a:t>Alcuni</a:t>
            </a:r>
            <a:r>
              <a:rPr lang="en-US" sz="2400" dirty="0"/>
              <a:t> bambini </a:t>
            </a:r>
            <a:r>
              <a:rPr lang="en-US" sz="2400" dirty="0" err="1"/>
              <a:t>migliorano</a:t>
            </a:r>
            <a:r>
              <a:rPr lang="en-US" sz="2400" dirty="0"/>
              <a:t> col tempo. Ma in </a:t>
            </a:r>
            <a:r>
              <a:rPr lang="en-US" sz="2400" dirty="0" err="1"/>
              <a:t>oltre</a:t>
            </a:r>
            <a:r>
              <a:rPr lang="en-US" sz="2400" dirty="0"/>
              <a:t> </a:t>
            </a:r>
            <a:r>
              <a:rPr lang="en-US" sz="2400" dirty="0" err="1"/>
              <a:t>il</a:t>
            </a:r>
            <a:r>
              <a:rPr lang="en-US" sz="2400" dirty="0"/>
              <a:t> 50% </a:t>
            </a:r>
            <a:r>
              <a:rPr lang="en-US" sz="2400" dirty="0" err="1"/>
              <a:t>dei</a:t>
            </a:r>
            <a:r>
              <a:rPr lang="en-US" sz="2400" dirty="0"/>
              <a:t> </a:t>
            </a:r>
            <a:r>
              <a:rPr lang="en-US" sz="2400" dirty="0" err="1"/>
              <a:t>casi</a:t>
            </a:r>
            <a:r>
              <a:rPr lang="en-US" sz="2400" dirty="0"/>
              <a:t> </a:t>
            </a:r>
            <a:r>
              <a:rPr lang="en-US" sz="2400" dirty="0" err="1"/>
              <a:t>il</a:t>
            </a:r>
            <a:r>
              <a:rPr lang="en-US" sz="2400" dirty="0"/>
              <a:t> </a:t>
            </a:r>
            <a:r>
              <a:rPr lang="en-US" sz="2400" dirty="0" err="1"/>
              <a:t>disturbo</a:t>
            </a:r>
            <a:r>
              <a:rPr lang="en-US" sz="2400" dirty="0"/>
              <a:t> </a:t>
            </a:r>
            <a:r>
              <a:rPr lang="en-US" sz="2400" dirty="0" err="1"/>
              <a:t>persiste</a:t>
            </a:r>
            <a:r>
              <a:rPr lang="en-US" sz="2400" dirty="0"/>
              <a:t> in </a:t>
            </a:r>
            <a:r>
              <a:rPr lang="en-US" sz="2400" dirty="0" err="1"/>
              <a:t>adolescenza</a:t>
            </a:r>
            <a:r>
              <a:rPr lang="en-US" sz="2400" dirty="0"/>
              <a:t> </a:t>
            </a:r>
            <a:r>
              <a:rPr lang="en-US" sz="2400" dirty="0" err="1"/>
              <a:t>causando</a:t>
            </a:r>
            <a:r>
              <a:rPr lang="en-US" sz="2400" dirty="0"/>
              <a:t> </a:t>
            </a:r>
            <a:r>
              <a:rPr lang="en-US" sz="2400" dirty="0" err="1"/>
              <a:t>gravi</a:t>
            </a:r>
            <a:r>
              <a:rPr lang="en-US" sz="2400" dirty="0"/>
              <a:t> </a:t>
            </a:r>
            <a:r>
              <a:rPr lang="en-US" sz="2400" dirty="0" err="1"/>
              <a:t>problemi</a:t>
            </a:r>
            <a:r>
              <a:rPr lang="en-US" sz="2400" dirty="0"/>
              <a:t> a </a:t>
            </a:r>
            <a:r>
              <a:rPr lang="en-US" sz="2400" dirty="0" err="1"/>
              <a:t>livello</a:t>
            </a:r>
            <a:r>
              <a:rPr lang="en-US" sz="2400" dirty="0"/>
              <a:t> </a:t>
            </a:r>
            <a:r>
              <a:rPr lang="en-US" sz="2400" dirty="0" err="1"/>
              <a:t>sociale</a:t>
            </a:r>
            <a:r>
              <a:rPr lang="en-US" sz="2400" dirty="0"/>
              <a:t> e </a:t>
            </a:r>
            <a:r>
              <a:rPr lang="en-US" sz="2400" dirty="0" err="1"/>
              <a:t>relazionale</a:t>
            </a:r>
            <a:r>
              <a:rPr lang="en-US" sz="2400" dirty="0"/>
              <a:t>. In </a:t>
            </a:r>
            <a:r>
              <a:rPr lang="en-US" sz="2400" dirty="0" err="1"/>
              <a:t>alcuni</a:t>
            </a:r>
            <a:r>
              <a:rPr lang="en-US" sz="2400" dirty="0"/>
              <a:t> </a:t>
            </a:r>
            <a:r>
              <a:rPr lang="en-US" sz="2400" dirty="0" err="1"/>
              <a:t>casi</a:t>
            </a:r>
            <a:r>
              <a:rPr lang="en-US" sz="2400" dirty="0"/>
              <a:t> </a:t>
            </a:r>
            <a:r>
              <a:rPr lang="en-US" sz="2400" dirty="0" err="1"/>
              <a:t>il</a:t>
            </a:r>
            <a:r>
              <a:rPr lang="en-US" sz="2400" dirty="0"/>
              <a:t> </a:t>
            </a:r>
            <a:r>
              <a:rPr lang="en-US" sz="2400" dirty="0" err="1"/>
              <a:t>disturbo</a:t>
            </a:r>
            <a:r>
              <a:rPr lang="en-US" sz="2400" dirty="0"/>
              <a:t> </a:t>
            </a:r>
            <a:r>
              <a:rPr lang="en-US" sz="2400" dirty="0" err="1"/>
              <a:t>persiste</a:t>
            </a:r>
            <a:r>
              <a:rPr lang="en-US" sz="2400" dirty="0"/>
              <a:t> </a:t>
            </a:r>
            <a:r>
              <a:rPr lang="en-US" sz="2400" dirty="0" err="1"/>
              <a:t>anche</a:t>
            </a:r>
            <a:r>
              <a:rPr lang="en-US" sz="2400" dirty="0"/>
              <a:t> in </a:t>
            </a:r>
            <a:r>
              <a:rPr lang="en-US" sz="2400" dirty="0" err="1"/>
              <a:t>età</a:t>
            </a:r>
            <a:r>
              <a:rPr lang="en-US" sz="2400" dirty="0"/>
              <a:t> </a:t>
            </a:r>
            <a:r>
              <a:rPr lang="en-US" sz="2400" dirty="0" err="1"/>
              <a:t>adulta</a:t>
            </a:r>
            <a:r>
              <a:rPr lang="en-US" sz="2400" dirty="0"/>
              <a:t>, </a:t>
            </a:r>
            <a:r>
              <a:rPr lang="en-US" sz="2400" dirty="0" err="1"/>
              <a:t>sia</a:t>
            </a:r>
            <a:r>
              <a:rPr lang="en-US" sz="2400" dirty="0"/>
              <a:t> </a:t>
            </a:r>
            <a:r>
              <a:rPr lang="en-US" sz="2400" dirty="0" err="1"/>
              <a:t>pur</a:t>
            </a:r>
            <a:r>
              <a:rPr lang="en-US" sz="2400" dirty="0"/>
              <a:t> con </a:t>
            </a:r>
            <a:r>
              <a:rPr lang="en-US" sz="2400" dirty="0" err="1"/>
              <a:t>manifestazioni</a:t>
            </a:r>
            <a:r>
              <a:rPr lang="en-US" sz="2400" dirty="0"/>
              <a:t> diverse da </a:t>
            </a:r>
            <a:r>
              <a:rPr lang="en-US" sz="2400" dirty="0" err="1"/>
              <a:t>quelle</a:t>
            </a:r>
            <a:r>
              <a:rPr lang="en-US" sz="2400" dirty="0"/>
              <a:t> </a:t>
            </a:r>
            <a:r>
              <a:rPr lang="en-US" sz="2400" dirty="0" err="1"/>
              <a:t>tipiche</a:t>
            </a:r>
            <a:r>
              <a:rPr lang="en-US" sz="2400" dirty="0"/>
              <a:t> </a:t>
            </a:r>
            <a:r>
              <a:rPr lang="en-US" sz="2400" dirty="0" err="1"/>
              <a:t>della</a:t>
            </a:r>
            <a:r>
              <a:rPr lang="en-US" sz="2400" dirty="0"/>
              <a:t> </a:t>
            </a:r>
            <a:r>
              <a:rPr lang="en-US" sz="2400" dirty="0" err="1"/>
              <a:t>età</a:t>
            </a:r>
            <a:r>
              <a:rPr lang="en-US" sz="2400" dirty="0"/>
              <a:t> infantile, ad </a:t>
            </a:r>
            <a:r>
              <a:rPr lang="en-US" sz="2400" dirty="0" err="1"/>
              <a:t>esempio</a:t>
            </a:r>
            <a:r>
              <a:rPr lang="en-US" sz="2400" dirty="0"/>
              <a:t> </a:t>
            </a:r>
            <a:r>
              <a:rPr lang="en-US" sz="2400" dirty="0" err="1"/>
              <a:t>può</a:t>
            </a:r>
            <a:r>
              <a:rPr lang="en-US" sz="2400" dirty="0"/>
              <a:t> </a:t>
            </a:r>
            <a:r>
              <a:rPr lang="en-US" sz="2400" dirty="0" err="1"/>
              <a:t>interferire</a:t>
            </a:r>
            <a:r>
              <a:rPr lang="en-US" sz="2400" dirty="0"/>
              <a:t> con la </a:t>
            </a:r>
            <a:r>
              <a:rPr lang="en-US" sz="2400" dirty="0" err="1"/>
              <a:t>attitudine</a:t>
            </a:r>
            <a:r>
              <a:rPr lang="en-US" sz="2400" dirty="0"/>
              <a:t> </a:t>
            </a:r>
            <a:r>
              <a:rPr lang="en-US" sz="2400" dirty="0" err="1"/>
              <a:t>alla</a:t>
            </a:r>
            <a:r>
              <a:rPr lang="en-US" sz="2400" dirty="0"/>
              <a:t> </a:t>
            </a:r>
            <a:r>
              <a:rPr lang="en-US" sz="2400" dirty="0" err="1"/>
              <a:t>guida</a:t>
            </a:r>
            <a:r>
              <a:rPr lang="en-US" sz="2400" dirty="0"/>
              <a:t>.</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09965947"/>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In tempi remoti a volte questo disturbo veniva chiamato «</a:t>
            </a:r>
            <a:r>
              <a:rPr lang="it-IT" dirty="0" err="1"/>
              <a:t>disprassia</a:t>
            </a:r>
            <a:r>
              <a:rPr lang="it-IT" dirty="0"/>
              <a:t> infantile».</a:t>
            </a:r>
          </a:p>
          <a:p>
            <a:r>
              <a:rPr lang="it-IT" dirty="0"/>
              <a:t>La mancanza di coordinazione può spingere la persona alla pigrizia ed alla obesità.</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30035873"/>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DEL MOVIMENTO</a:t>
            </a:r>
            <a:br>
              <a:rPr lang="it-IT" dirty="0"/>
            </a:br>
            <a:r>
              <a:rPr lang="it-IT" dirty="0"/>
              <a:t>prevalenza</a:t>
            </a:r>
            <a:endParaRPr dirty="0"/>
          </a:p>
        </p:txBody>
      </p:sp>
      <p:sp>
        <p:nvSpPr>
          <p:cNvPr id="8" name="Sottotitolo 7"/>
          <p:cNvSpPr>
            <a:spLocks noGrp="1"/>
          </p:cNvSpPr>
          <p:nvPr>
            <p:ph type="subTitle" idx="1"/>
          </p:nvPr>
        </p:nvSpPr>
        <p:spPr/>
        <p:txBody>
          <a:bodyPr/>
          <a:lstStyle/>
          <a:p>
            <a:pPr eaLnBrk="1" hangingPunct="1">
              <a:defRPr/>
            </a:pPr>
            <a:r>
              <a:rPr lang="it-IT" dirty="0"/>
              <a:t>LEZIONE 22-2</a:t>
            </a:r>
          </a:p>
        </p:txBody>
      </p:sp>
    </p:spTree>
    <p:extLst>
      <p:ext uri="{BB962C8B-B14F-4D97-AF65-F5344CB8AC3E}">
        <p14:creationId xmlns:p14="http://schemas.microsoft.com/office/powerpoint/2010/main" val="1776705867"/>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b="1" dirty="0" err="1"/>
              <a:t>Prevalenza</a:t>
            </a:r>
            <a:endParaRPr lang="it-IT" dirty="0"/>
          </a:p>
          <a:p>
            <a:r>
              <a:rPr lang="en-US" dirty="0"/>
              <a:t>La </a:t>
            </a:r>
            <a:r>
              <a:rPr lang="en-US" dirty="0" err="1"/>
              <a:t>prevalenza</a:t>
            </a:r>
            <a:r>
              <a:rPr lang="en-US" dirty="0"/>
              <a:t> del </a:t>
            </a:r>
            <a:r>
              <a:rPr lang="en-US" dirty="0" err="1"/>
              <a:t>disturbo</a:t>
            </a:r>
            <a:r>
              <a:rPr lang="en-US" dirty="0"/>
              <a:t> </a:t>
            </a:r>
            <a:r>
              <a:rPr lang="en-US" dirty="0" err="1"/>
              <a:t>dello</a:t>
            </a:r>
            <a:r>
              <a:rPr lang="en-US" dirty="0"/>
              <a:t> </a:t>
            </a:r>
            <a:r>
              <a:rPr lang="en-US" dirty="0" err="1"/>
              <a:t>sviluppo</a:t>
            </a:r>
            <a:r>
              <a:rPr lang="en-US" dirty="0"/>
              <a:t> </a:t>
            </a:r>
            <a:r>
              <a:rPr lang="en-US" dirty="0" err="1"/>
              <a:t>della</a:t>
            </a:r>
            <a:r>
              <a:rPr lang="en-US" dirty="0"/>
              <a:t> </a:t>
            </a:r>
            <a:r>
              <a:rPr lang="en-US" dirty="0" err="1"/>
              <a:t>coordinazione</a:t>
            </a:r>
            <a:r>
              <a:rPr lang="en-US" dirty="0"/>
              <a:t> e del 5-6% </a:t>
            </a:r>
            <a:r>
              <a:rPr lang="en-US" dirty="0" err="1"/>
              <a:t>nei</a:t>
            </a:r>
            <a:r>
              <a:rPr lang="en-US" dirty="0"/>
              <a:t> bambini </a:t>
            </a:r>
            <a:r>
              <a:rPr lang="en-US" dirty="0" err="1"/>
              <a:t>tra</a:t>
            </a:r>
            <a:r>
              <a:rPr lang="en-US" dirty="0"/>
              <a:t> i 5 e </a:t>
            </a:r>
            <a:r>
              <a:rPr lang="en-US" dirty="0" err="1"/>
              <a:t>gli</a:t>
            </a:r>
            <a:r>
              <a:rPr lang="en-US" dirty="0"/>
              <a:t> 11anni di </a:t>
            </a:r>
            <a:r>
              <a:rPr lang="en-US" dirty="0" err="1"/>
              <a:t>età</a:t>
            </a:r>
            <a:r>
              <a:rPr lang="en-US" dirty="0"/>
              <a:t>.  I </a:t>
            </a:r>
            <a:r>
              <a:rPr lang="en-US" dirty="0" err="1"/>
              <a:t>maschi</a:t>
            </a:r>
            <a:r>
              <a:rPr lang="en-US" dirty="0"/>
              <a:t> </a:t>
            </a:r>
            <a:r>
              <a:rPr lang="en-US" dirty="0" err="1"/>
              <a:t>sono</a:t>
            </a:r>
            <a:r>
              <a:rPr lang="en-US" dirty="0"/>
              <a:t> </a:t>
            </a:r>
            <a:r>
              <a:rPr lang="en-US" dirty="0" err="1"/>
              <a:t>colpiti</a:t>
            </a:r>
            <a:r>
              <a:rPr lang="en-US" dirty="0"/>
              <a:t> </a:t>
            </a:r>
            <a:r>
              <a:rPr lang="en-US" dirty="0" err="1"/>
              <a:t>tra</a:t>
            </a:r>
            <a:r>
              <a:rPr lang="en-US" dirty="0"/>
              <a:t> 2 e 7 volte </a:t>
            </a:r>
            <a:r>
              <a:rPr lang="en-US" dirty="0" err="1"/>
              <a:t>più</a:t>
            </a:r>
            <a:r>
              <a:rPr lang="en-US" dirty="0"/>
              <a:t> </a:t>
            </a:r>
            <a:r>
              <a:rPr lang="en-US" dirty="0" err="1"/>
              <a:t>spesso</a:t>
            </a:r>
            <a:r>
              <a:rPr lang="en-US" dirty="0"/>
              <a:t> </a:t>
            </a:r>
            <a:r>
              <a:rPr lang="en-US" dirty="0" err="1"/>
              <a:t>delle</a:t>
            </a:r>
            <a:r>
              <a:rPr lang="en-US" dirty="0"/>
              <a:t> </a:t>
            </a:r>
            <a:r>
              <a:rPr lang="en-US" dirty="0" err="1"/>
              <a:t>femmine</a:t>
            </a:r>
            <a:r>
              <a:rPr lang="en-US" dirty="0"/>
              <a:t>.  Questa </a:t>
            </a:r>
            <a:r>
              <a:rPr lang="en-US" dirty="0" err="1"/>
              <a:t>maggiore</a:t>
            </a:r>
            <a:r>
              <a:rPr lang="en-US" dirty="0"/>
              <a:t> </a:t>
            </a:r>
            <a:r>
              <a:rPr lang="en-US" dirty="0" err="1"/>
              <a:t>incidenza</a:t>
            </a:r>
            <a:r>
              <a:rPr lang="en-US" dirty="0"/>
              <a:t> </a:t>
            </a:r>
            <a:r>
              <a:rPr lang="en-US" dirty="0" err="1"/>
              <a:t>nel</a:t>
            </a:r>
            <a:r>
              <a:rPr lang="en-US" dirty="0"/>
              <a:t> </a:t>
            </a:r>
            <a:r>
              <a:rPr lang="en-US" dirty="0" err="1"/>
              <a:t>genere</a:t>
            </a:r>
            <a:r>
              <a:rPr lang="en-US" dirty="0"/>
              <a:t> </a:t>
            </a:r>
            <a:r>
              <a:rPr lang="en-US" dirty="0" err="1"/>
              <a:t>maschile</a:t>
            </a:r>
            <a:r>
              <a:rPr lang="en-US" dirty="0"/>
              <a:t> </a:t>
            </a:r>
            <a:r>
              <a:rPr lang="en-US" dirty="0" err="1"/>
              <a:t>si</a:t>
            </a:r>
            <a:r>
              <a:rPr lang="en-US" dirty="0"/>
              <a:t> nota in quasi </a:t>
            </a:r>
            <a:r>
              <a:rPr lang="en-US" dirty="0" err="1"/>
              <a:t>tutte</a:t>
            </a:r>
            <a:r>
              <a:rPr lang="en-US" dirty="0"/>
              <a:t> le </a:t>
            </a:r>
            <a:r>
              <a:rPr lang="en-US" dirty="0" err="1"/>
              <a:t>patologie</a:t>
            </a:r>
            <a:r>
              <a:rPr lang="en-US" dirty="0"/>
              <a:t> in </a:t>
            </a:r>
            <a:r>
              <a:rPr lang="en-US" dirty="0" err="1"/>
              <a:t>qualche</a:t>
            </a:r>
            <a:r>
              <a:rPr lang="en-US" dirty="0"/>
              <a:t> </a:t>
            </a:r>
            <a:r>
              <a:rPr lang="en-US" dirty="0" err="1"/>
              <a:t>modo</a:t>
            </a:r>
            <a:r>
              <a:rPr lang="en-US" dirty="0"/>
              <a:t> correlate </a:t>
            </a:r>
            <a:r>
              <a:rPr lang="en-US" dirty="0" err="1"/>
              <a:t>alla</a:t>
            </a:r>
            <a:r>
              <a:rPr lang="en-US" dirty="0"/>
              <a:t> </a:t>
            </a:r>
            <a:r>
              <a:rPr lang="en-US" dirty="0" err="1"/>
              <a:t>maturazione</a:t>
            </a:r>
            <a:r>
              <a:rPr lang="en-US" dirty="0"/>
              <a:t> </a:t>
            </a:r>
            <a:r>
              <a:rPr lang="en-US" dirty="0" err="1"/>
              <a:t>neurologica</a:t>
            </a:r>
            <a:r>
              <a:rPr lang="en-US" dirty="0"/>
              <a:t>.</a:t>
            </a:r>
            <a:endParaRPr lang="it-IT" dirty="0"/>
          </a:p>
          <a:p>
            <a:endParaRPr lang="it-IT" dirty="0"/>
          </a:p>
        </p:txBody>
      </p:sp>
    </p:spTree>
    <p:extLst>
      <p:ext uri="{BB962C8B-B14F-4D97-AF65-F5344CB8AC3E}">
        <p14:creationId xmlns:p14="http://schemas.microsoft.com/office/powerpoint/2010/main" val="1180067528"/>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Cause del disturbo della coordinazione</a:t>
            </a:r>
          </a:p>
        </p:txBody>
      </p:sp>
      <p:sp>
        <p:nvSpPr>
          <p:cNvPr id="3" name="Segnaposto contenuto 2"/>
          <p:cNvSpPr>
            <a:spLocks noGrp="1"/>
          </p:cNvSpPr>
          <p:nvPr>
            <p:ph idx="1"/>
          </p:nvPr>
        </p:nvSpPr>
        <p:spPr/>
        <p:txBody>
          <a:bodyPr>
            <a:normAutofit/>
          </a:bodyPr>
          <a:lstStyle/>
          <a:p>
            <a:r>
              <a:rPr lang="en-US" dirty="0" err="1"/>
              <a:t>Alcolismo</a:t>
            </a:r>
            <a:r>
              <a:rPr lang="en-US" dirty="0"/>
              <a:t> </a:t>
            </a:r>
            <a:r>
              <a:rPr lang="en-US" dirty="0" err="1"/>
              <a:t>della</a:t>
            </a:r>
            <a:r>
              <a:rPr lang="en-US" dirty="0"/>
              <a:t> </a:t>
            </a:r>
            <a:r>
              <a:rPr lang="en-US" dirty="0" err="1"/>
              <a:t>madre</a:t>
            </a:r>
            <a:r>
              <a:rPr lang="en-US" dirty="0"/>
              <a:t> e basso peso </a:t>
            </a:r>
            <a:r>
              <a:rPr lang="en-US" dirty="0" err="1"/>
              <a:t>alla</a:t>
            </a:r>
            <a:r>
              <a:rPr lang="en-US" dirty="0"/>
              <a:t> </a:t>
            </a:r>
            <a:r>
              <a:rPr lang="en-US" dirty="0" err="1"/>
              <a:t>nascita</a:t>
            </a:r>
            <a:r>
              <a:rPr lang="en-US" dirty="0"/>
              <a:t> </a:t>
            </a:r>
            <a:r>
              <a:rPr lang="en-US" dirty="0" err="1"/>
              <a:t>spesso</a:t>
            </a:r>
            <a:r>
              <a:rPr lang="en-US" dirty="0"/>
              <a:t> </a:t>
            </a:r>
            <a:r>
              <a:rPr lang="en-US" dirty="0" err="1"/>
              <a:t>sono</a:t>
            </a:r>
            <a:r>
              <a:rPr lang="en-US" dirty="0"/>
              <a:t> </a:t>
            </a:r>
            <a:r>
              <a:rPr lang="en-US" dirty="0" err="1"/>
              <a:t>presenti</a:t>
            </a:r>
            <a:r>
              <a:rPr lang="en-US" dirty="0"/>
              <a:t> in </a:t>
            </a:r>
            <a:r>
              <a:rPr lang="en-US" dirty="0" err="1"/>
              <a:t>anamnesi</a:t>
            </a:r>
            <a:r>
              <a:rPr lang="en-US" dirty="0"/>
              <a:t>. </a:t>
            </a:r>
          </a:p>
          <a:p>
            <a:r>
              <a:rPr lang="en-US" dirty="0"/>
              <a:t>Il bambino </a:t>
            </a:r>
            <a:r>
              <a:rPr lang="en-US" dirty="0" err="1"/>
              <a:t>manifesta</a:t>
            </a:r>
            <a:r>
              <a:rPr lang="en-US" dirty="0"/>
              <a:t> fin da piccolo </a:t>
            </a:r>
            <a:r>
              <a:rPr lang="en-US" dirty="0" err="1"/>
              <a:t>difficoltà</a:t>
            </a:r>
            <a:r>
              <a:rPr lang="en-US" dirty="0"/>
              <a:t> di </a:t>
            </a:r>
            <a:r>
              <a:rPr lang="en-US" dirty="0" err="1"/>
              <a:t>coordinazione</a:t>
            </a:r>
            <a:r>
              <a:rPr lang="en-US" dirty="0"/>
              <a:t> </a:t>
            </a:r>
            <a:r>
              <a:rPr lang="en-US" dirty="0" err="1"/>
              <a:t>oculo</a:t>
            </a:r>
            <a:r>
              <a:rPr lang="en-US" dirty="0"/>
              <a:t> </a:t>
            </a:r>
            <a:r>
              <a:rPr lang="en-US" dirty="0" err="1"/>
              <a:t>motoria</a:t>
            </a:r>
            <a:r>
              <a:rPr lang="en-US" dirty="0"/>
              <a:t>.  </a:t>
            </a:r>
          </a:p>
          <a:p>
            <a:r>
              <a:rPr lang="en-US" dirty="0" err="1"/>
              <a:t>Alcuni</a:t>
            </a:r>
            <a:r>
              <a:rPr lang="en-US" dirty="0"/>
              <a:t> </a:t>
            </a:r>
            <a:r>
              <a:rPr lang="en-US" dirty="0" err="1"/>
              <a:t>casi</a:t>
            </a:r>
            <a:r>
              <a:rPr lang="en-US" dirty="0"/>
              <a:t> </a:t>
            </a:r>
            <a:r>
              <a:rPr lang="en-US" dirty="0" err="1"/>
              <a:t>manifestano</a:t>
            </a:r>
            <a:r>
              <a:rPr lang="en-US" dirty="0"/>
              <a:t> un </a:t>
            </a:r>
            <a:r>
              <a:rPr lang="en-US" dirty="0" err="1"/>
              <a:t>concomitante</a:t>
            </a:r>
            <a:r>
              <a:rPr lang="en-US" dirty="0"/>
              <a:t> DDAI e </a:t>
            </a:r>
            <a:r>
              <a:rPr lang="en-US" dirty="0" err="1"/>
              <a:t>disabilità</a:t>
            </a:r>
            <a:r>
              <a:rPr lang="en-US" dirty="0"/>
              <a:t> </a:t>
            </a:r>
            <a:r>
              <a:rPr lang="en-US" dirty="0" err="1"/>
              <a:t>specifiche</a:t>
            </a:r>
            <a:r>
              <a:rPr lang="en-US" dirty="0"/>
              <a:t> </a:t>
            </a:r>
            <a:r>
              <a:rPr lang="en-US" dirty="0" err="1"/>
              <a:t>dell’apprendimento</a:t>
            </a:r>
            <a:r>
              <a:rPr lang="en-US" dirty="0"/>
              <a:t>.  </a:t>
            </a:r>
          </a:p>
          <a:p>
            <a:pPr marL="0" indent="0">
              <a:buNone/>
            </a:pPr>
            <a:endParaRPr lang="it-IT" dirty="0"/>
          </a:p>
          <a:p>
            <a:endParaRPr lang="it-IT" dirty="0"/>
          </a:p>
        </p:txBody>
      </p:sp>
    </p:spTree>
    <p:extLst>
      <p:ext uri="{BB962C8B-B14F-4D97-AF65-F5344CB8AC3E}">
        <p14:creationId xmlns:p14="http://schemas.microsoft.com/office/powerpoint/2010/main" val="711212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diagnosi di disturbo dello spettro autistico, di solito, viene posta in bambini piuttosto piccoli. Si tratta di bambini dal comportamento strano: non mantengono lo sguardo oculare, non giocano con gli altri, non imitano il comportamento altrui. Mancano in genere di un comportamento di ricerca o anche di riconoscimento nei confronti della madre. Mostrano di non essere in grado di prevedere quali saranno le reazioni degli altri Mancano di una adeguata teoria della mente.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730045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ea typeface="Tahoma" pitchFamily="34" charset="0"/>
              </a:rPr>
              <a:t>Questi disturbi sono di solito evidenti nei primi anni di vita, si tratta di disturbi dell’asse 1 spesso sono associati a Disabilità intellettiva (ritardo mentale) che, ricordo, è disturbo di asse 2. La differenza tra autismo e ritardo mentale si gioca soprattutto sulle gravissime difficoltà della persona con autismo a entrare in rapporto con gli altri. </a:t>
            </a:r>
          </a:p>
          <a:p>
            <a:r>
              <a:rPr lang="it-IT" sz="2400" dirty="0">
                <a:ea typeface="Tahoma" pitchFamily="34" charset="0"/>
              </a:rPr>
              <a:t>I disturbi dello spettro autistico si distinguono dalla schizofrenia in quanto in genere mancano segni quali i deliri e le allucinazioni tipiche dei quadri psicotiche. Rare sono le evoluzioni da autismo a quadri francamente psicotici.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96100657"/>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Se </a:t>
            </a:r>
            <a:r>
              <a:rPr lang="en-US" dirty="0" err="1"/>
              <a:t>sono</a:t>
            </a:r>
            <a:r>
              <a:rPr lang="en-US" dirty="0"/>
              <a:t> </a:t>
            </a:r>
            <a:r>
              <a:rPr lang="en-US" dirty="0" err="1"/>
              <a:t>presenti</a:t>
            </a:r>
            <a:r>
              <a:rPr lang="en-US" dirty="0"/>
              <a:t> </a:t>
            </a:r>
            <a:r>
              <a:rPr lang="en-US" dirty="0" err="1"/>
              <a:t>sintomi</a:t>
            </a:r>
            <a:r>
              <a:rPr lang="en-US" dirty="0"/>
              <a:t> di </a:t>
            </a:r>
            <a:r>
              <a:rPr lang="en-US" dirty="0" err="1"/>
              <a:t>autismo</a:t>
            </a:r>
            <a:r>
              <a:rPr lang="en-US" dirty="0"/>
              <a:t>, di </a:t>
            </a:r>
            <a:r>
              <a:rPr lang="en-US" dirty="0" err="1"/>
              <a:t>solito</a:t>
            </a:r>
            <a:r>
              <a:rPr lang="en-US" dirty="0"/>
              <a:t> </a:t>
            </a:r>
            <a:r>
              <a:rPr lang="en-US" dirty="0" err="1"/>
              <a:t>prevale</a:t>
            </a:r>
            <a:r>
              <a:rPr lang="en-US" dirty="0"/>
              <a:t> tale </a:t>
            </a:r>
            <a:r>
              <a:rPr lang="en-US" dirty="0" err="1"/>
              <a:t>diagnosi</a:t>
            </a:r>
            <a:r>
              <a:rPr lang="en-US" dirty="0"/>
              <a:t> e la </a:t>
            </a:r>
            <a:r>
              <a:rPr lang="en-US" dirty="0" err="1"/>
              <a:t>mancanza</a:t>
            </a:r>
            <a:r>
              <a:rPr lang="en-US" dirty="0"/>
              <a:t> di </a:t>
            </a:r>
            <a:r>
              <a:rPr lang="en-US" dirty="0" err="1"/>
              <a:t>coordinazione</a:t>
            </a:r>
            <a:r>
              <a:rPr lang="en-US" dirty="0"/>
              <a:t> è da </a:t>
            </a:r>
            <a:r>
              <a:rPr lang="en-US" dirty="0" err="1"/>
              <a:t>considerarsi</a:t>
            </a:r>
            <a:r>
              <a:rPr lang="en-US" dirty="0"/>
              <a:t> </a:t>
            </a:r>
            <a:r>
              <a:rPr lang="en-US" dirty="0" err="1"/>
              <a:t>una</a:t>
            </a:r>
            <a:r>
              <a:rPr lang="en-US" dirty="0"/>
              <a:t> </a:t>
            </a:r>
            <a:r>
              <a:rPr lang="en-US" dirty="0" err="1"/>
              <a:t>condizione</a:t>
            </a:r>
            <a:r>
              <a:rPr lang="en-US" dirty="0"/>
              <a:t> </a:t>
            </a:r>
            <a:r>
              <a:rPr lang="en-US" dirty="0" err="1"/>
              <a:t>aggiuntiva</a:t>
            </a:r>
            <a:r>
              <a:rPr lang="en-US" dirty="0"/>
              <a:t>. In </a:t>
            </a:r>
            <a:r>
              <a:rPr lang="en-US" dirty="0" err="1"/>
              <a:t>caso</a:t>
            </a:r>
            <a:r>
              <a:rPr lang="en-US" dirty="0"/>
              <a:t> di </a:t>
            </a:r>
            <a:r>
              <a:rPr lang="en-US" dirty="0" err="1"/>
              <a:t>disturbo</a:t>
            </a:r>
            <a:r>
              <a:rPr lang="en-US" dirty="0"/>
              <a:t> </a:t>
            </a:r>
            <a:r>
              <a:rPr lang="en-US" dirty="0" err="1"/>
              <a:t>dello</a:t>
            </a:r>
            <a:r>
              <a:rPr lang="en-US" dirty="0"/>
              <a:t> </a:t>
            </a:r>
            <a:r>
              <a:rPr lang="en-US" dirty="0" err="1"/>
              <a:t>spettro</a:t>
            </a:r>
            <a:r>
              <a:rPr lang="en-US" dirty="0"/>
              <a:t> </a:t>
            </a:r>
            <a:r>
              <a:rPr lang="en-US" dirty="0" err="1"/>
              <a:t>autistico</a:t>
            </a:r>
            <a:r>
              <a:rPr lang="en-US" dirty="0"/>
              <a:t> </a:t>
            </a:r>
            <a:r>
              <a:rPr lang="en-US" dirty="0" err="1"/>
              <a:t>si</a:t>
            </a:r>
            <a:r>
              <a:rPr lang="en-US" dirty="0"/>
              <a:t> </a:t>
            </a:r>
            <a:r>
              <a:rPr lang="en-US" dirty="0" err="1"/>
              <a:t>cita</a:t>
            </a:r>
            <a:r>
              <a:rPr lang="en-US" dirty="0"/>
              <a:t> la </a:t>
            </a:r>
            <a:r>
              <a:rPr lang="en-US" dirty="0" err="1"/>
              <a:t>diagnosi</a:t>
            </a:r>
            <a:r>
              <a:rPr lang="en-US" dirty="0"/>
              <a:t> </a:t>
            </a:r>
            <a:r>
              <a:rPr lang="en-US" dirty="0" err="1"/>
              <a:t>aggiuntiva</a:t>
            </a:r>
            <a:r>
              <a:rPr lang="en-US" dirty="0"/>
              <a:t> di </a:t>
            </a:r>
            <a:r>
              <a:rPr lang="en-US" dirty="0" err="1"/>
              <a:t>disturbo</a:t>
            </a:r>
            <a:r>
              <a:rPr lang="en-US" dirty="0"/>
              <a:t> </a:t>
            </a:r>
            <a:r>
              <a:rPr lang="en-US" dirty="0" err="1"/>
              <a:t>della</a:t>
            </a:r>
            <a:r>
              <a:rPr lang="en-US" dirty="0"/>
              <a:t> </a:t>
            </a:r>
            <a:r>
              <a:rPr lang="en-US" dirty="0" err="1"/>
              <a:t>coordinazione</a:t>
            </a:r>
            <a:r>
              <a:rPr lang="en-US" dirty="0"/>
              <a:t> solo se </a:t>
            </a:r>
            <a:r>
              <a:rPr lang="en-US" dirty="0" err="1"/>
              <a:t>questa</a:t>
            </a:r>
            <a:r>
              <a:rPr lang="en-US" dirty="0"/>
              <a:t> è </a:t>
            </a:r>
            <a:r>
              <a:rPr lang="en-US" dirty="0" err="1"/>
              <a:t>straordinariamente</a:t>
            </a:r>
            <a:r>
              <a:rPr lang="en-US" dirty="0"/>
              <a:t> </a:t>
            </a:r>
            <a:r>
              <a:rPr lang="en-US" dirty="0" err="1"/>
              <a:t>invalidante</a:t>
            </a:r>
            <a:r>
              <a:rPr lang="en-US"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22765016"/>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DEL MOVIMENTO</a:t>
            </a:r>
            <a:br>
              <a:rPr lang="it-IT" dirty="0"/>
            </a:br>
            <a:r>
              <a:rPr lang="it-IT" dirty="0"/>
              <a:t>diagnosi differenziale</a:t>
            </a:r>
            <a:endParaRPr dirty="0"/>
          </a:p>
        </p:txBody>
      </p:sp>
      <p:sp>
        <p:nvSpPr>
          <p:cNvPr id="8" name="Sottotitolo 7"/>
          <p:cNvSpPr>
            <a:spLocks noGrp="1"/>
          </p:cNvSpPr>
          <p:nvPr>
            <p:ph type="subTitle" idx="1"/>
          </p:nvPr>
        </p:nvSpPr>
        <p:spPr/>
        <p:txBody>
          <a:bodyPr/>
          <a:lstStyle/>
          <a:p>
            <a:pPr eaLnBrk="1" hangingPunct="1">
              <a:defRPr/>
            </a:pPr>
            <a:r>
              <a:rPr lang="it-IT" dirty="0"/>
              <a:t>LEZIONE 22-3</a:t>
            </a:r>
          </a:p>
        </p:txBody>
      </p:sp>
    </p:spTree>
    <p:extLst>
      <p:ext uri="{BB962C8B-B14F-4D97-AF65-F5344CB8AC3E}">
        <p14:creationId xmlns:p14="http://schemas.microsoft.com/office/powerpoint/2010/main" val="1804707705"/>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800" dirty="0" err="1"/>
              <a:t>Occorre</a:t>
            </a:r>
            <a:r>
              <a:rPr lang="en-US" sz="2800" dirty="0"/>
              <a:t> </a:t>
            </a:r>
            <a:r>
              <a:rPr lang="en-US" sz="2800" dirty="0" err="1"/>
              <a:t>innanzitutto</a:t>
            </a:r>
            <a:r>
              <a:rPr lang="en-US" sz="2800" dirty="0"/>
              <a:t> </a:t>
            </a:r>
            <a:r>
              <a:rPr lang="en-US" sz="2800" dirty="0" err="1"/>
              <a:t>escludere</a:t>
            </a:r>
            <a:r>
              <a:rPr lang="en-US" sz="2800" dirty="0"/>
              <a:t> </a:t>
            </a:r>
            <a:r>
              <a:rPr lang="en-US" sz="2800" dirty="0" err="1"/>
              <a:t>che</a:t>
            </a:r>
            <a:r>
              <a:rPr lang="en-US" sz="2800" dirty="0"/>
              <a:t> la </a:t>
            </a:r>
            <a:r>
              <a:rPr lang="en-US" sz="2800" dirty="0" err="1"/>
              <a:t>goffaggine</a:t>
            </a:r>
            <a:r>
              <a:rPr lang="en-US" sz="2800" dirty="0"/>
              <a:t> </a:t>
            </a:r>
            <a:r>
              <a:rPr lang="en-US" sz="2800" dirty="0" err="1"/>
              <a:t>sia</a:t>
            </a:r>
            <a:r>
              <a:rPr lang="en-US" sz="2800" dirty="0"/>
              <a:t> </a:t>
            </a:r>
            <a:r>
              <a:rPr lang="en-US" sz="2800" dirty="0" err="1"/>
              <a:t>causata</a:t>
            </a:r>
            <a:r>
              <a:rPr lang="en-US" sz="2800" dirty="0"/>
              <a:t> da </a:t>
            </a:r>
            <a:r>
              <a:rPr lang="en-US" sz="2800" dirty="0" err="1"/>
              <a:t>danni</a:t>
            </a:r>
            <a:r>
              <a:rPr lang="en-US" sz="2800" dirty="0"/>
              <a:t> </a:t>
            </a:r>
            <a:r>
              <a:rPr lang="en-US" sz="2800" dirty="0" err="1"/>
              <a:t>neurologici</a:t>
            </a:r>
            <a:r>
              <a:rPr lang="en-US" sz="2800" dirty="0"/>
              <a:t>, da </a:t>
            </a:r>
            <a:r>
              <a:rPr lang="en-US" sz="2800" dirty="0" err="1"/>
              <a:t>disturbi</a:t>
            </a:r>
            <a:r>
              <a:rPr lang="en-US" sz="2800" dirty="0"/>
              <a:t> </a:t>
            </a:r>
            <a:r>
              <a:rPr lang="en-US" sz="2800" dirty="0" err="1"/>
              <a:t>dell’equilibrio</a:t>
            </a:r>
            <a:r>
              <a:rPr lang="en-US" sz="2800" dirty="0"/>
              <a:t> o da </a:t>
            </a:r>
            <a:r>
              <a:rPr lang="en-US" sz="2800" dirty="0" err="1"/>
              <a:t>disturbi</a:t>
            </a:r>
            <a:r>
              <a:rPr lang="en-US" sz="2800" dirty="0"/>
              <a:t> </a:t>
            </a:r>
            <a:r>
              <a:rPr lang="en-US" sz="2800" dirty="0" err="1"/>
              <a:t>sensoriali</a:t>
            </a:r>
            <a:r>
              <a:rPr lang="en-US" sz="2800" dirty="0"/>
              <a:t>.</a:t>
            </a:r>
          </a:p>
          <a:p>
            <a:r>
              <a:rPr lang="en-US" sz="2800" dirty="0"/>
              <a:t>É </a:t>
            </a:r>
            <a:r>
              <a:rPr lang="en-US" sz="2800" dirty="0" err="1"/>
              <a:t>opportuno</a:t>
            </a:r>
            <a:r>
              <a:rPr lang="en-US" sz="2800" dirty="0"/>
              <a:t> </a:t>
            </a:r>
            <a:r>
              <a:rPr lang="en-US" sz="2800" dirty="0" err="1"/>
              <a:t>valutare</a:t>
            </a:r>
            <a:r>
              <a:rPr lang="en-US" sz="2800" dirty="0"/>
              <a:t> </a:t>
            </a:r>
            <a:r>
              <a:rPr lang="en-US" sz="2800" dirty="0" err="1"/>
              <a:t>il</a:t>
            </a:r>
            <a:r>
              <a:rPr lang="en-US" sz="2800" dirty="0"/>
              <a:t> </a:t>
            </a:r>
            <a:r>
              <a:rPr lang="en-US" sz="2800" dirty="0" err="1"/>
              <a:t>livello</a:t>
            </a:r>
            <a:r>
              <a:rPr lang="en-US" sz="2800" dirty="0"/>
              <a:t> </a:t>
            </a:r>
            <a:r>
              <a:rPr lang="en-US" sz="2800" dirty="0" err="1"/>
              <a:t>intellettivo</a:t>
            </a:r>
            <a:r>
              <a:rPr lang="en-US" sz="2800" dirty="0"/>
              <a:t> del bambino se è </a:t>
            </a:r>
            <a:r>
              <a:rPr lang="en-US" sz="2800" dirty="0" err="1"/>
              <a:t>presente</a:t>
            </a:r>
            <a:r>
              <a:rPr lang="en-US" sz="2800" dirty="0"/>
              <a:t> </a:t>
            </a:r>
            <a:r>
              <a:rPr lang="en-US" sz="2800" dirty="0" err="1"/>
              <a:t>una</a:t>
            </a:r>
            <a:r>
              <a:rPr lang="en-US" sz="2800" dirty="0"/>
              <a:t> </a:t>
            </a:r>
            <a:r>
              <a:rPr lang="en-US" sz="2800" dirty="0" err="1"/>
              <a:t>disabilità</a:t>
            </a:r>
            <a:r>
              <a:rPr lang="en-US" sz="2800" dirty="0"/>
              <a:t> </a:t>
            </a:r>
            <a:r>
              <a:rPr lang="en-US" sz="2800" dirty="0" err="1"/>
              <a:t>intellettiva</a:t>
            </a:r>
            <a:r>
              <a:rPr lang="en-US" sz="2800" dirty="0"/>
              <a:t> </a:t>
            </a:r>
            <a:r>
              <a:rPr lang="en-US" sz="2800" dirty="0" err="1"/>
              <a:t>questa</a:t>
            </a:r>
            <a:r>
              <a:rPr lang="en-US" sz="2800" dirty="0"/>
              <a:t> in </a:t>
            </a:r>
            <a:r>
              <a:rPr lang="en-US" sz="2800" dirty="0" err="1"/>
              <a:t>genere</a:t>
            </a:r>
            <a:r>
              <a:rPr lang="en-US" sz="2800" dirty="0"/>
              <a:t> </a:t>
            </a:r>
            <a:r>
              <a:rPr lang="en-US" sz="2800" dirty="0" err="1"/>
              <a:t>prevale</a:t>
            </a:r>
            <a:r>
              <a:rPr lang="en-US" sz="2800" dirty="0"/>
              <a:t> </a:t>
            </a:r>
            <a:r>
              <a:rPr lang="en-US" sz="2800" dirty="0" err="1"/>
              <a:t>sulla</a:t>
            </a:r>
            <a:r>
              <a:rPr lang="en-US" sz="2800" dirty="0"/>
              <a:t> </a:t>
            </a:r>
            <a:r>
              <a:rPr lang="en-US" sz="2800" dirty="0" err="1"/>
              <a:t>diagnosi</a:t>
            </a:r>
            <a:r>
              <a:rPr lang="en-US" sz="2800" dirty="0"/>
              <a:t> di </a:t>
            </a:r>
            <a:r>
              <a:rPr lang="en-US" sz="2800" dirty="0" err="1"/>
              <a:t>disturbo</a:t>
            </a:r>
            <a:r>
              <a:rPr lang="en-US" sz="2800" dirty="0"/>
              <a:t> </a:t>
            </a:r>
            <a:r>
              <a:rPr lang="en-US" sz="2800" dirty="0" err="1"/>
              <a:t>della</a:t>
            </a:r>
            <a:r>
              <a:rPr lang="en-US" sz="2800" dirty="0"/>
              <a:t> </a:t>
            </a:r>
            <a:r>
              <a:rPr lang="en-US" sz="2800" dirty="0" err="1"/>
              <a:t>coordinazione</a:t>
            </a:r>
            <a:r>
              <a:rPr lang="en-US" sz="2800" dirty="0"/>
              <a:t>.</a:t>
            </a:r>
          </a:p>
          <a:p>
            <a:pPr marL="0" indent="0">
              <a:buNone/>
            </a:pPr>
            <a:endParaRPr lang="it-IT" dirty="0"/>
          </a:p>
        </p:txBody>
      </p:sp>
      <p:sp>
        <p:nvSpPr>
          <p:cNvPr id="3" name="Titolo 2"/>
          <p:cNvSpPr>
            <a:spLocks noGrp="1"/>
          </p:cNvSpPr>
          <p:nvPr>
            <p:ph type="title"/>
          </p:nvPr>
        </p:nvSpPr>
        <p:spPr/>
        <p:txBody>
          <a:bodyPr/>
          <a:lstStyle/>
          <a:p>
            <a:r>
              <a:rPr lang="it-IT" dirty="0"/>
              <a:t>Diagnosi differenziale</a:t>
            </a:r>
          </a:p>
        </p:txBody>
      </p:sp>
    </p:spTree>
    <p:extLst>
      <p:ext uri="{BB962C8B-B14F-4D97-AF65-F5344CB8AC3E}">
        <p14:creationId xmlns:p14="http://schemas.microsoft.com/office/powerpoint/2010/main" val="1614861560"/>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 Il disturbo</a:t>
            </a:r>
            <a:r>
              <a:rPr lang="en-US" sz="2400" dirty="0"/>
              <a:t> da deficit di </a:t>
            </a:r>
            <a:r>
              <a:rPr lang="en-US" sz="2400" dirty="0" err="1"/>
              <a:t>attenzione</a:t>
            </a:r>
            <a:r>
              <a:rPr lang="en-US" sz="2400" dirty="0"/>
              <a:t>/</a:t>
            </a:r>
            <a:r>
              <a:rPr lang="en-US" sz="2400" dirty="0" err="1"/>
              <a:t>iperattivita</a:t>
            </a:r>
            <a:r>
              <a:rPr lang="en-US" sz="2400" dirty="0"/>
              <a:t> (DDAI) </a:t>
            </a:r>
            <a:r>
              <a:rPr lang="en-US" sz="2400" dirty="0" err="1"/>
              <a:t>si</a:t>
            </a:r>
            <a:r>
              <a:rPr lang="en-US" sz="2400" dirty="0"/>
              <a:t> </a:t>
            </a:r>
            <a:r>
              <a:rPr lang="en-US" sz="2400" dirty="0" err="1"/>
              <a:t>manifesta</a:t>
            </a:r>
            <a:r>
              <a:rPr lang="en-US" sz="2400" dirty="0"/>
              <a:t> </a:t>
            </a:r>
            <a:r>
              <a:rPr lang="en-US" sz="2400" dirty="0" err="1"/>
              <a:t>anche</a:t>
            </a:r>
            <a:r>
              <a:rPr lang="en-US" sz="2400" dirty="0"/>
              <a:t> con </a:t>
            </a:r>
            <a:r>
              <a:rPr lang="en-US" sz="2400" dirty="0" err="1"/>
              <a:t>goffaggine</a:t>
            </a:r>
            <a:r>
              <a:rPr lang="en-US" sz="2400" dirty="0"/>
              <a:t> a </a:t>
            </a:r>
            <a:r>
              <a:rPr lang="en-US" sz="2400" dirty="0" err="1"/>
              <a:t>motivo</a:t>
            </a:r>
            <a:r>
              <a:rPr lang="en-US" sz="2400" dirty="0"/>
              <a:t> </a:t>
            </a:r>
            <a:r>
              <a:rPr lang="en-US" sz="2400" dirty="0" err="1"/>
              <a:t>dalla</a:t>
            </a:r>
            <a:r>
              <a:rPr lang="en-US" sz="2400" dirty="0"/>
              <a:t> </a:t>
            </a:r>
            <a:r>
              <a:rPr lang="en-US" sz="2400" dirty="0" err="1"/>
              <a:t>disattenzione</a:t>
            </a:r>
            <a:r>
              <a:rPr lang="en-US" sz="2400" dirty="0"/>
              <a:t> </a:t>
            </a:r>
            <a:r>
              <a:rPr lang="en-US" sz="2400" dirty="0" err="1"/>
              <a:t>impulsività</a:t>
            </a:r>
            <a:r>
              <a:rPr lang="en-US" sz="2400" dirty="0"/>
              <a:t> e </a:t>
            </a:r>
            <a:r>
              <a:rPr lang="en-US" sz="2400" dirty="0" err="1"/>
              <a:t>iperattività</a:t>
            </a:r>
            <a:r>
              <a:rPr lang="en-US" sz="2400" dirty="0"/>
              <a:t>, la </a:t>
            </a:r>
            <a:r>
              <a:rPr lang="en-US" sz="2400" dirty="0" err="1"/>
              <a:t>diagnosi</a:t>
            </a:r>
            <a:r>
              <a:rPr lang="en-US" sz="2400" dirty="0"/>
              <a:t> </a:t>
            </a:r>
            <a:r>
              <a:rPr lang="en-US" sz="2400" dirty="0" err="1"/>
              <a:t>aggiuntiva</a:t>
            </a:r>
            <a:r>
              <a:rPr lang="en-US" sz="2400" dirty="0"/>
              <a:t> di </a:t>
            </a:r>
            <a:r>
              <a:rPr lang="en-US" sz="2400" dirty="0" err="1"/>
              <a:t>disturbo</a:t>
            </a:r>
            <a:r>
              <a:rPr lang="en-US" sz="2400" dirty="0"/>
              <a:t> </a:t>
            </a:r>
            <a:r>
              <a:rPr lang="en-US" sz="2400" dirty="0" err="1"/>
              <a:t>della</a:t>
            </a:r>
            <a:r>
              <a:rPr lang="en-US" sz="2400" dirty="0"/>
              <a:t> </a:t>
            </a:r>
            <a:r>
              <a:rPr lang="en-US" sz="2400" dirty="0" err="1"/>
              <a:t>coordinazione</a:t>
            </a:r>
            <a:r>
              <a:rPr lang="en-US" sz="2400" dirty="0"/>
              <a:t> </a:t>
            </a:r>
            <a:r>
              <a:rPr lang="en-US" sz="2400" dirty="0" err="1"/>
              <a:t>può</a:t>
            </a:r>
            <a:r>
              <a:rPr lang="en-US" sz="2400" dirty="0"/>
              <a:t> </a:t>
            </a:r>
            <a:r>
              <a:rPr lang="en-US" sz="2400" dirty="0" err="1"/>
              <a:t>essere</a:t>
            </a:r>
            <a:r>
              <a:rPr lang="en-US" sz="2400" dirty="0"/>
              <a:t> </a:t>
            </a:r>
            <a:r>
              <a:rPr lang="en-US" sz="2400" dirty="0" err="1"/>
              <a:t>posta</a:t>
            </a:r>
            <a:r>
              <a:rPr lang="en-US" sz="2400" dirty="0"/>
              <a:t> </a:t>
            </a:r>
            <a:r>
              <a:rPr lang="en-US" sz="2400" dirty="0" err="1"/>
              <a:t>quando</a:t>
            </a:r>
            <a:r>
              <a:rPr lang="en-US" sz="2400" dirty="0"/>
              <a:t> </a:t>
            </a:r>
            <a:r>
              <a:rPr lang="en-US" sz="2400" dirty="0" err="1"/>
              <a:t>il</a:t>
            </a:r>
            <a:r>
              <a:rPr lang="en-US" sz="2400" dirty="0"/>
              <a:t> </a:t>
            </a:r>
            <a:r>
              <a:rPr lang="en-US" sz="2400" dirty="0" err="1"/>
              <a:t>caso</a:t>
            </a:r>
            <a:r>
              <a:rPr lang="en-US" sz="2400" dirty="0"/>
              <a:t> </a:t>
            </a:r>
            <a:r>
              <a:rPr lang="en-US" sz="2400" dirty="0" err="1"/>
              <a:t>presenti</a:t>
            </a:r>
            <a:r>
              <a:rPr lang="en-US" sz="2400" dirty="0"/>
              <a:t> le </a:t>
            </a:r>
            <a:r>
              <a:rPr lang="en-US" sz="2400" dirty="0" err="1"/>
              <a:t>caratteristiche</a:t>
            </a:r>
            <a:r>
              <a:rPr lang="en-US" sz="2400" dirty="0"/>
              <a:t> di </a:t>
            </a:r>
            <a:r>
              <a:rPr lang="en-US" sz="2400" dirty="0" err="1"/>
              <a:t>entrambi</a:t>
            </a:r>
            <a:r>
              <a:rPr lang="en-US" sz="2400" dirty="0"/>
              <a:t> I </a:t>
            </a:r>
            <a:r>
              <a:rPr lang="en-US" sz="2400" dirty="0" err="1"/>
              <a:t>disturbi</a:t>
            </a:r>
            <a:r>
              <a:rPr lang="en-US" sz="2400" dirty="0"/>
              <a:t>.</a:t>
            </a:r>
          </a:p>
          <a:p>
            <a:r>
              <a:rPr lang="en-US" sz="2400" dirty="0" err="1"/>
              <a:t>Disturbo</a:t>
            </a:r>
            <a:r>
              <a:rPr lang="en-US" sz="2400" dirty="0"/>
              <a:t> </a:t>
            </a:r>
            <a:r>
              <a:rPr lang="en-US" sz="2400" dirty="0" err="1"/>
              <a:t>della</a:t>
            </a:r>
            <a:r>
              <a:rPr lang="en-US" sz="2400" dirty="0"/>
              <a:t> </a:t>
            </a:r>
            <a:r>
              <a:rPr lang="en-US" sz="2400" dirty="0" err="1"/>
              <a:t>sfera</a:t>
            </a:r>
            <a:r>
              <a:rPr lang="en-US" sz="2400" dirty="0"/>
              <a:t> </a:t>
            </a:r>
            <a:r>
              <a:rPr lang="en-US" sz="2400" dirty="0" err="1"/>
              <a:t>autistica</a:t>
            </a:r>
            <a:r>
              <a:rPr lang="en-US" sz="2400" dirty="0"/>
              <a:t>, </a:t>
            </a:r>
            <a:r>
              <a:rPr lang="en-US" sz="2400" dirty="0" err="1"/>
              <a:t>questi</a:t>
            </a:r>
            <a:r>
              <a:rPr lang="en-US" sz="2400" dirty="0"/>
              <a:t> bambini non </a:t>
            </a:r>
            <a:r>
              <a:rPr lang="en-US" sz="2400" dirty="0" err="1"/>
              <a:t>seguono</a:t>
            </a:r>
            <a:r>
              <a:rPr lang="en-US" sz="2400" dirty="0"/>
              <a:t> le </a:t>
            </a:r>
            <a:r>
              <a:rPr lang="en-US" sz="2400" dirty="0" err="1"/>
              <a:t>regole</a:t>
            </a:r>
            <a:r>
              <a:rPr lang="en-US" sz="2400" dirty="0"/>
              <a:t> e </a:t>
            </a:r>
            <a:r>
              <a:rPr lang="en-US" sz="2400" dirty="0" err="1"/>
              <a:t>spesso</a:t>
            </a:r>
            <a:r>
              <a:rPr lang="en-US" sz="2400" dirty="0"/>
              <a:t> </a:t>
            </a:r>
            <a:r>
              <a:rPr lang="en-US" sz="2400" dirty="0" err="1"/>
              <a:t>concentrano</a:t>
            </a:r>
            <a:r>
              <a:rPr lang="en-US" sz="2400" dirty="0"/>
              <a:t> la </a:t>
            </a:r>
            <a:r>
              <a:rPr lang="en-US" sz="2400" dirty="0" err="1"/>
              <a:t>loro</a:t>
            </a:r>
            <a:r>
              <a:rPr lang="en-US" sz="2400" dirty="0"/>
              <a:t> </a:t>
            </a:r>
            <a:r>
              <a:rPr lang="en-US" sz="2400" dirty="0" err="1"/>
              <a:t>attenzione</a:t>
            </a:r>
            <a:r>
              <a:rPr lang="en-US" sz="2400" dirty="0"/>
              <a:t> solo </a:t>
            </a:r>
            <a:r>
              <a:rPr lang="en-US" sz="2400" dirty="0" err="1"/>
              <a:t>su</a:t>
            </a:r>
            <a:r>
              <a:rPr lang="en-US" sz="2400" dirty="0"/>
              <a:t> </a:t>
            </a:r>
            <a:r>
              <a:rPr lang="en-US" sz="2400" dirty="0" err="1"/>
              <a:t>elementi</a:t>
            </a:r>
            <a:r>
              <a:rPr lang="en-US" sz="2400" dirty="0"/>
              <a:t> </a:t>
            </a:r>
            <a:r>
              <a:rPr lang="en-US" sz="2400" dirty="0" err="1"/>
              <a:t>specifici</a:t>
            </a:r>
            <a:r>
              <a:rPr lang="en-US" sz="2400" dirty="0"/>
              <a:t> </a:t>
            </a:r>
            <a:r>
              <a:rPr lang="en-US" sz="2400" dirty="0" err="1"/>
              <a:t>possono</a:t>
            </a:r>
            <a:r>
              <a:rPr lang="en-US" sz="2400" dirty="0"/>
              <a:t> </a:t>
            </a:r>
            <a:r>
              <a:rPr lang="en-US" sz="2400" dirty="0" err="1"/>
              <a:t>pertanto</a:t>
            </a:r>
            <a:r>
              <a:rPr lang="en-US" sz="2400" dirty="0"/>
              <a:t> </a:t>
            </a:r>
            <a:r>
              <a:rPr lang="en-US" sz="2400" dirty="0" err="1"/>
              <a:t>apparire</a:t>
            </a:r>
            <a:r>
              <a:rPr lang="en-US" sz="2400" dirty="0"/>
              <a:t> </a:t>
            </a:r>
            <a:r>
              <a:rPr lang="en-US" sz="2400" dirty="0" err="1"/>
              <a:t>scoordinati</a:t>
            </a:r>
            <a:r>
              <a:rPr lang="en-US" sz="2400" dirty="0"/>
              <a:t>, </a:t>
            </a:r>
            <a:r>
              <a:rPr lang="en-US" sz="2400" dirty="0" err="1"/>
              <a:t>il</a:t>
            </a:r>
            <a:r>
              <a:rPr lang="en-US" sz="2400" dirty="0"/>
              <a:t> </a:t>
            </a:r>
            <a:r>
              <a:rPr lang="en-US" sz="2400" dirty="0" err="1"/>
              <a:t>quandro</a:t>
            </a:r>
            <a:r>
              <a:rPr lang="en-US" sz="2400" dirty="0"/>
              <a:t> </a:t>
            </a:r>
            <a:r>
              <a:rPr lang="en-US" sz="2400" dirty="0" err="1"/>
              <a:t>autistico</a:t>
            </a:r>
            <a:r>
              <a:rPr lang="en-US" sz="2400" dirty="0"/>
              <a:t> è </a:t>
            </a:r>
            <a:r>
              <a:rPr lang="en-US" sz="2400" dirty="0" err="1"/>
              <a:t>però</a:t>
            </a:r>
            <a:r>
              <a:rPr lang="en-US" sz="2400" dirty="0"/>
              <a:t> in </a:t>
            </a:r>
            <a:r>
              <a:rPr lang="en-US" sz="2400" dirty="0" err="1"/>
              <a:t>genere</a:t>
            </a:r>
            <a:r>
              <a:rPr lang="en-US" sz="2400" dirty="0"/>
              <a:t> molto </a:t>
            </a:r>
            <a:r>
              <a:rPr lang="en-US" sz="2400" dirty="0" err="1"/>
              <a:t>più</a:t>
            </a:r>
            <a:r>
              <a:rPr lang="en-US" sz="2400" dirty="0"/>
              <a:t> </a:t>
            </a:r>
            <a:r>
              <a:rPr lang="en-US" sz="2400" dirty="0" err="1"/>
              <a:t>pervasivo</a:t>
            </a:r>
            <a:r>
              <a:rPr lang="en-US" sz="2400" dirty="0"/>
              <a:t> </a:t>
            </a:r>
            <a:r>
              <a:rPr lang="en-US" sz="2400" dirty="0" err="1"/>
              <a:t>della</a:t>
            </a:r>
            <a:r>
              <a:rPr lang="en-US" sz="2400" dirty="0"/>
              <a:t> </a:t>
            </a:r>
            <a:r>
              <a:rPr lang="en-US" sz="2400" dirty="0" err="1"/>
              <a:t>semplice</a:t>
            </a:r>
            <a:r>
              <a:rPr lang="en-US" sz="2400" dirty="0"/>
              <a:t> </a:t>
            </a:r>
            <a:r>
              <a:rPr lang="en-US" sz="2400" dirty="0" err="1"/>
              <a:t>mancanza</a:t>
            </a:r>
            <a:r>
              <a:rPr lang="en-US" sz="2400" dirty="0"/>
              <a:t> di </a:t>
            </a:r>
            <a:r>
              <a:rPr lang="en-US" sz="2400" dirty="0" err="1"/>
              <a:t>coordinazione</a:t>
            </a:r>
            <a:r>
              <a:rPr lang="en-US" sz="2400" dirty="0"/>
              <a:t> </a:t>
            </a:r>
            <a:r>
              <a:rPr lang="en-US" sz="2400" dirty="0" err="1"/>
              <a:t>tipica</a:t>
            </a:r>
            <a:r>
              <a:rPr lang="en-US" sz="2400" dirty="0"/>
              <a:t> di </a:t>
            </a:r>
            <a:r>
              <a:rPr lang="en-US" sz="2400" dirty="0" err="1"/>
              <a:t>questo</a:t>
            </a:r>
            <a:r>
              <a:rPr lang="en-US" sz="2400" dirty="0"/>
              <a:t> </a:t>
            </a:r>
            <a:r>
              <a:rPr lang="en-US" sz="2400" dirty="0" err="1"/>
              <a:t>disturbo</a:t>
            </a:r>
            <a:r>
              <a:rPr lang="en-US" sz="2400"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76631146"/>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DA MOVIMENTO STEREOTIPATO</a:t>
            </a:r>
          </a:p>
        </p:txBody>
      </p:sp>
      <p:sp>
        <p:nvSpPr>
          <p:cNvPr id="3" name="Segnaposto contenuto 2"/>
          <p:cNvSpPr>
            <a:spLocks noGrp="1"/>
          </p:cNvSpPr>
          <p:nvPr>
            <p:ph idx="1"/>
          </p:nvPr>
        </p:nvSpPr>
        <p:spPr/>
        <p:txBody>
          <a:bodyPr>
            <a:normAutofit/>
          </a:bodyPr>
          <a:lstStyle/>
          <a:p>
            <a:r>
              <a:rPr lang="en-US" dirty="0" err="1"/>
              <a:t>Alcuni</a:t>
            </a:r>
            <a:r>
              <a:rPr lang="en-US" dirty="0"/>
              <a:t> bambini </a:t>
            </a:r>
            <a:r>
              <a:rPr lang="en-US" dirty="0" err="1"/>
              <a:t>manifestano</a:t>
            </a:r>
            <a:r>
              <a:rPr lang="en-US" dirty="0"/>
              <a:t> </a:t>
            </a:r>
            <a:r>
              <a:rPr lang="en-US" dirty="0" err="1"/>
              <a:t>comportamenti</a:t>
            </a:r>
            <a:r>
              <a:rPr lang="en-US" dirty="0"/>
              <a:t> </a:t>
            </a:r>
            <a:r>
              <a:rPr lang="en-US" dirty="0" err="1"/>
              <a:t>ripetitivi</a:t>
            </a:r>
            <a:r>
              <a:rPr lang="en-US" dirty="0"/>
              <a:t> </a:t>
            </a:r>
            <a:r>
              <a:rPr lang="en-US" dirty="0" err="1"/>
              <a:t>intenzionali</a:t>
            </a:r>
            <a:r>
              <a:rPr lang="en-US" dirty="0"/>
              <a:t>  </a:t>
            </a:r>
            <a:r>
              <a:rPr lang="en-US" dirty="0" err="1"/>
              <a:t>ed</a:t>
            </a:r>
            <a:r>
              <a:rPr lang="en-US" dirty="0"/>
              <a:t> </a:t>
            </a:r>
            <a:r>
              <a:rPr lang="en-US" dirty="0" err="1"/>
              <a:t>apparentemente</a:t>
            </a:r>
            <a:r>
              <a:rPr lang="en-US" dirty="0"/>
              <a:t> </a:t>
            </a:r>
            <a:r>
              <a:rPr lang="en-US" dirty="0" err="1"/>
              <a:t>inutili</a:t>
            </a:r>
            <a:r>
              <a:rPr lang="en-US" dirty="0"/>
              <a:t>. </a:t>
            </a:r>
            <a:r>
              <a:rPr lang="en-US" dirty="0" err="1"/>
              <a:t>Tra</a:t>
            </a:r>
            <a:r>
              <a:rPr lang="en-US" dirty="0"/>
              <a:t> </a:t>
            </a:r>
            <a:r>
              <a:rPr lang="en-US" dirty="0" err="1"/>
              <a:t>questi</a:t>
            </a:r>
            <a:r>
              <a:rPr lang="en-US" dirty="0"/>
              <a:t> </a:t>
            </a:r>
            <a:r>
              <a:rPr lang="en-US" dirty="0" err="1"/>
              <a:t>atti</a:t>
            </a:r>
            <a:r>
              <a:rPr lang="en-US" dirty="0"/>
              <a:t> ad </a:t>
            </a:r>
            <a:r>
              <a:rPr lang="en-US" dirty="0" err="1"/>
              <a:t>esempio</a:t>
            </a:r>
            <a:r>
              <a:rPr lang="en-US" dirty="0"/>
              <a:t> </a:t>
            </a:r>
            <a:r>
              <a:rPr lang="en-US" dirty="0" err="1"/>
              <a:t>dondolarsi</a:t>
            </a:r>
            <a:r>
              <a:rPr lang="en-US" dirty="0"/>
              <a:t> </a:t>
            </a:r>
            <a:r>
              <a:rPr lang="en-US" dirty="0" err="1"/>
              <a:t>sulla</a:t>
            </a:r>
            <a:r>
              <a:rPr lang="en-US" dirty="0"/>
              <a:t> </a:t>
            </a:r>
            <a:r>
              <a:rPr lang="en-US" dirty="0" err="1"/>
              <a:t>sedia</a:t>
            </a:r>
            <a:r>
              <a:rPr lang="en-US" dirty="0"/>
              <a:t>, </a:t>
            </a:r>
            <a:r>
              <a:rPr lang="en-US" dirty="0" err="1"/>
              <a:t>battersi</a:t>
            </a:r>
            <a:r>
              <a:rPr lang="en-US" dirty="0"/>
              <a:t> la </a:t>
            </a:r>
            <a:r>
              <a:rPr lang="en-US" dirty="0" err="1"/>
              <a:t>testa</a:t>
            </a:r>
            <a:r>
              <a:rPr lang="en-US" dirty="0"/>
              <a:t>, </a:t>
            </a:r>
            <a:r>
              <a:rPr lang="en-US" dirty="0" err="1"/>
              <a:t>scuotere</a:t>
            </a:r>
            <a:r>
              <a:rPr lang="en-US" dirty="0"/>
              <a:t> le </a:t>
            </a:r>
            <a:r>
              <a:rPr lang="en-US" dirty="0" err="1"/>
              <a:t>mani</a:t>
            </a:r>
            <a:r>
              <a:rPr lang="en-US" dirty="0"/>
              <a:t>,  </a:t>
            </a:r>
            <a:r>
              <a:rPr lang="en-US" dirty="0" err="1"/>
              <a:t>mordersi</a:t>
            </a:r>
            <a:r>
              <a:rPr lang="en-US" dirty="0"/>
              <a:t>. </a:t>
            </a:r>
            <a:r>
              <a:rPr lang="en-US" dirty="0" err="1"/>
              <a:t>Tali</a:t>
            </a:r>
            <a:r>
              <a:rPr lang="en-US" dirty="0"/>
              <a:t> </a:t>
            </a:r>
            <a:r>
              <a:rPr lang="en-US" dirty="0" err="1"/>
              <a:t>comportamenti</a:t>
            </a:r>
            <a:r>
              <a:rPr lang="en-US" dirty="0"/>
              <a:t> </a:t>
            </a:r>
            <a:r>
              <a:rPr lang="en-US" dirty="0" err="1"/>
              <a:t>sono</a:t>
            </a:r>
            <a:r>
              <a:rPr lang="en-US" dirty="0"/>
              <a:t> </a:t>
            </a:r>
            <a:r>
              <a:rPr lang="en-US" dirty="0" err="1"/>
              <a:t>spesso</a:t>
            </a:r>
            <a:r>
              <a:rPr lang="en-US" dirty="0"/>
              <a:t> </a:t>
            </a:r>
            <a:r>
              <a:rPr lang="en-US" dirty="0" err="1"/>
              <a:t>coordinati</a:t>
            </a:r>
            <a:r>
              <a:rPr lang="en-US" dirty="0"/>
              <a:t> </a:t>
            </a:r>
            <a:r>
              <a:rPr lang="en-US" dirty="0" err="1"/>
              <a:t>tra</a:t>
            </a:r>
            <a:r>
              <a:rPr lang="en-US" dirty="0"/>
              <a:t> </a:t>
            </a:r>
            <a:r>
              <a:rPr lang="en-US" dirty="0" err="1"/>
              <a:t>loro</a:t>
            </a:r>
            <a:r>
              <a:rPr lang="en-US" dirty="0"/>
              <a:t>. Per </a:t>
            </a:r>
            <a:r>
              <a:rPr lang="en-US" dirty="0" err="1"/>
              <a:t>intensità</a:t>
            </a:r>
            <a:r>
              <a:rPr lang="en-US" dirty="0"/>
              <a:t> e </a:t>
            </a:r>
            <a:r>
              <a:rPr lang="en-US" dirty="0" err="1"/>
              <a:t>frequenza</a:t>
            </a:r>
            <a:r>
              <a:rPr lang="en-US" dirty="0"/>
              <a:t> </a:t>
            </a:r>
            <a:r>
              <a:rPr lang="en-US" dirty="0" err="1"/>
              <a:t>tali</a:t>
            </a:r>
            <a:r>
              <a:rPr lang="en-US" dirty="0"/>
              <a:t> </a:t>
            </a:r>
            <a:r>
              <a:rPr lang="en-US" dirty="0" err="1"/>
              <a:t>comportamenti</a:t>
            </a:r>
            <a:r>
              <a:rPr lang="en-US" dirty="0"/>
              <a:t> </a:t>
            </a:r>
            <a:r>
              <a:rPr lang="en-US" dirty="0" err="1"/>
              <a:t>possono</a:t>
            </a:r>
            <a:r>
              <a:rPr lang="en-US" dirty="0"/>
              <a:t> </a:t>
            </a:r>
            <a:r>
              <a:rPr lang="en-US" dirty="0" err="1"/>
              <a:t>portare</a:t>
            </a:r>
            <a:r>
              <a:rPr lang="en-US" dirty="0"/>
              <a:t> </a:t>
            </a:r>
            <a:r>
              <a:rPr lang="en-US" dirty="0" err="1"/>
              <a:t>all’autolesionismo</a:t>
            </a:r>
            <a:r>
              <a:rPr lang="en-US" dirty="0"/>
              <a:t> </a:t>
            </a:r>
            <a:r>
              <a:rPr lang="en-US" dirty="0" err="1"/>
              <a:t>ed</a:t>
            </a:r>
            <a:r>
              <a:rPr lang="en-US" dirty="0"/>
              <a:t> </a:t>
            </a:r>
            <a:r>
              <a:rPr lang="en-US" dirty="0" err="1"/>
              <a:t>imporre</a:t>
            </a:r>
            <a:r>
              <a:rPr lang="en-US" dirty="0"/>
              <a:t> </a:t>
            </a:r>
            <a:r>
              <a:rPr lang="en-US" dirty="0" err="1"/>
              <a:t>il</a:t>
            </a:r>
            <a:r>
              <a:rPr lang="en-US" dirty="0"/>
              <a:t> </a:t>
            </a:r>
            <a:r>
              <a:rPr lang="en-US" dirty="0" err="1"/>
              <a:t>ricorso</a:t>
            </a:r>
            <a:r>
              <a:rPr lang="en-US" dirty="0"/>
              <a:t> a </a:t>
            </a:r>
            <a:r>
              <a:rPr lang="en-US" dirty="0" err="1"/>
              <a:t>sistemi</a:t>
            </a:r>
            <a:r>
              <a:rPr lang="en-US" dirty="0"/>
              <a:t> </a:t>
            </a:r>
            <a:r>
              <a:rPr lang="en-US" dirty="0" err="1"/>
              <a:t>protettivi</a:t>
            </a:r>
            <a:r>
              <a:rPr lang="en-US" dirty="0"/>
              <a:t>.</a:t>
            </a:r>
          </a:p>
        </p:txBody>
      </p:sp>
    </p:spTree>
    <p:extLst>
      <p:ext uri="{BB962C8B-B14F-4D97-AF65-F5344CB8AC3E}">
        <p14:creationId xmlns:p14="http://schemas.microsoft.com/office/powerpoint/2010/main" val="630051203"/>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800" dirty="0"/>
              <a:t>Una </a:t>
            </a:r>
            <a:r>
              <a:rPr lang="en-US" sz="2800" dirty="0" err="1"/>
              <a:t>certa</a:t>
            </a:r>
            <a:r>
              <a:rPr lang="en-US" sz="2800" dirty="0"/>
              <a:t> </a:t>
            </a:r>
            <a:r>
              <a:rPr lang="en-US" sz="2800" dirty="0" err="1"/>
              <a:t>tendenza</a:t>
            </a:r>
            <a:r>
              <a:rPr lang="en-US" sz="2800" dirty="0"/>
              <a:t> a </a:t>
            </a:r>
            <a:r>
              <a:rPr lang="en-US" sz="2800" dirty="0" err="1"/>
              <a:t>manifestare</a:t>
            </a:r>
            <a:r>
              <a:rPr lang="en-US" sz="2800" dirty="0"/>
              <a:t> </a:t>
            </a:r>
            <a:r>
              <a:rPr lang="en-US" sz="2800" dirty="0" err="1"/>
              <a:t>comportamenti</a:t>
            </a:r>
            <a:r>
              <a:rPr lang="en-US" sz="2800" dirty="0"/>
              <a:t> </a:t>
            </a:r>
            <a:r>
              <a:rPr lang="en-US" sz="2800" dirty="0" err="1"/>
              <a:t>stereotipati</a:t>
            </a:r>
            <a:r>
              <a:rPr lang="en-US" sz="2800" dirty="0"/>
              <a:t> </a:t>
            </a:r>
            <a:r>
              <a:rPr lang="en-US" sz="2800" dirty="0" err="1"/>
              <a:t>si</a:t>
            </a:r>
            <a:r>
              <a:rPr lang="en-US" sz="2800" dirty="0"/>
              <a:t> nota in </a:t>
            </a:r>
            <a:r>
              <a:rPr lang="en-US" sz="2800" dirty="0" err="1"/>
              <a:t>molti</a:t>
            </a:r>
            <a:r>
              <a:rPr lang="en-US" sz="2800" dirty="0"/>
              <a:t> bambini per </a:t>
            </a:r>
            <a:r>
              <a:rPr lang="en-US" sz="2800" dirty="0" err="1"/>
              <a:t>altro</a:t>
            </a:r>
            <a:r>
              <a:rPr lang="en-US" sz="2800" dirty="0"/>
              <a:t> </a:t>
            </a:r>
            <a:r>
              <a:rPr lang="en-US" sz="2800" dirty="0" err="1"/>
              <a:t>normali</a:t>
            </a:r>
            <a:r>
              <a:rPr lang="en-US" sz="2800" dirty="0"/>
              <a:t>. In </a:t>
            </a:r>
            <a:r>
              <a:rPr lang="en-US" sz="2800" dirty="0" err="1"/>
              <a:t>questo</a:t>
            </a:r>
            <a:r>
              <a:rPr lang="en-US" sz="2800" dirty="0"/>
              <a:t> </a:t>
            </a:r>
            <a:r>
              <a:rPr lang="en-US" sz="2800" dirty="0" err="1"/>
              <a:t>caso</a:t>
            </a:r>
            <a:r>
              <a:rPr lang="en-US" sz="2800" dirty="0"/>
              <a:t> </a:t>
            </a:r>
            <a:r>
              <a:rPr lang="en-US" sz="2800" dirty="0" err="1"/>
              <a:t>tendono</a:t>
            </a:r>
            <a:r>
              <a:rPr lang="en-US" sz="2800" dirty="0"/>
              <a:t> </a:t>
            </a:r>
            <a:r>
              <a:rPr lang="en-US" sz="2800" dirty="0" err="1"/>
              <a:t>spontaneamente</a:t>
            </a:r>
            <a:r>
              <a:rPr lang="en-US" sz="2800" dirty="0"/>
              <a:t> a </a:t>
            </a:r>
            <a:r>
              <a:rPr lang="en-US" sz="2800" dirty="0" err="1"/>
              <a:t>sperire</a:t>
            </a:r>
            <a:r>
              <a:rPr lang="en-US" sz="2800" dirty="0"/>
              <a:t> </a:t>
            </a:r>
            <a:r>
              <a:rPr lang="en-US" sz="2800" dirty="0" err="1"/>
              <a:t>nel</a:t>
            </a:r>
            <a:r>
              <a:rPr lang="en-US" sz="2800" dirty="0"/>
              <a:t> tempo. Il </a:t>
            </a:r>
            <a:r>
              <a:rPr lang="en-US" sz="2800" dirty="0" err="1"/>
              <a:t>dondolamento</a:t>
            </a:r>
            <a:r>
              <a:rPr lang="en-US" sz="2800" dirty="0"/>
              <a:t> </a:t>
            </a:r>
            <a:r>
              <a:rPr lang="en-US" sz="2800" dirty="0" err="1"/>
              <a:t>può</a:t>
            </a:r>
            <a:r>
              <a:rPr lang="en-US" sz="2800" dirty="0"/>
              <a:t> </a:t>
            </a:r>
            <a:r>
              <a:rPr lang="en-US" sz="2800" dirty="0" err="1"/>
              <a:t>essere</a:t>
            </a:r>
            <a:r>
              <a:rPr lang="en-US" sz="2800" dirty="0"/>
              <a:t> </a:t>
            </a:r>
            <a:r>
              <a:rPr lang="en-US" sz="2800" dirty="0" err="1"/>
              <a:t>comune</a:t>
            </a:r>
            <a:r>
              <a:rPr lang="en-US" sz="2800" dirty="0"/>
              <a:t> </a:t>
            </a:r>
            <a:r>
              <a:rPr lang="en-US" sz="2800" dirty="0" err="1"/>
              <a:t>nel</a:t>
            </a:r>
            <a:r>
              <a:rPr lang="en-US" sz="2800" dirty="0"/>
              <a:t> </a:t>
            </a:r>
            <a:r>
              <a:rPr lang="en-US" sz="2800" dirty="0" err="1"/>
              <a:t>passaggio</a:t>
            </a:r>
            <a:r>
              <a:rPr lang="en-US" sz="2800" dirty="0"/>
              <a:t> </a:t>
            </a:r>
            <a:r>
              <a:rPr lang="en-US" sz="2800" dirty="0" err="1"/>
              <a:t>dalla</a:t>
            </a:r>
            <a:r>
              <a:rPr lang="en-US" sz="2800" dirty="0"/>
              <a:t> </a:t>
            </a:r>
            <a:r>
              <a:rPr lang="en-US" sz="2800" dirty="0" err="1"/>
              <a:t>veglia</a:t>
            </a:r>
            <a:r>
              <a:rPr lang="en-US" sz="2800" dirty="0"/>
              <a:t> al </a:t>
            </a:r>
            <a:r>
              <a:rPr lang="en-US" sz="2800" dirty="0" err="1"/>
              <a:t>sonno</a:t>
            </a:r>
            <a:r>
              <a:rPr lang="en-US" sz="2800" dirty="0"/>
              <a:t>. La </a:t>
            </a:r>
            <a:r>
              <a:rPr lang="en-US" sz="2800" dirty="0" err="1"/>
              <a:t>diagnosi</a:t>
            </a:r>
            <a:r>
              <a:rPr lang="en-US" sz="2800" dirty="0"/>
              <a:t> </a:t>
            </a:r>
            <a:r>
              <a:rPr lang="en-US" sz="2800" dirty="0" err="1"/>
              <a:t>può</a:t>
            </a:r>
            <a:r>
              <a:rPr lang="en-US" sz="2800" dirty="0"/>
              <a:t> </a:t>
            </a:r>
            <a:r>
              <a:rPr lang="en-US" sz="2800" dirty="0" err="1"/>
              <a:t>essere</a:t>
            </a:r>
            <a:r>
              <a:rPr lang="en-US" sz="2800" dirty="0"/>
              <a:t> </a:t>
            </a:r>
            <a:r>
              <a:rPr lang="en-US" sz="2800" dirty="0" err="1"/>
              <a:t>emessa</a:t>
            </a:r>
            <a:r>
              <a:rPr lang="en-US" sz="2800" dirty="0"/>
              <a:t> solo </a:t>
            </a:r>
            <a:r>
              <a:rPr lang="en-US" sz="2800" dirty="0" err="1"/>
              <a:t>quando</a:t>
            </a:r>
            <a:r>
              <a:rPr lang="en-US" sz="2800" dirty="0"/>
              <a:t> </a:t>
            </a:r>
            <a:r>
              <a:rPr lang="en-US" sz="2800" dirty="0" err="1"/>
              <a:t>si</a:t>
            </a:r>
            <a:r>
              <a:rPr lang="en-US" sz="2800" dirty="0"/>
              <a:t> </a:t>
            </a:r>
            <a:r>
              <a:rPr lang="en-US" sz="2800" dirty="0" err="1"/>
              <a:t>tratta</a:t>
            </a:r>
            <a:r>
              <a:rPr lang="en-US" sz="2800" dirty="0"/>
              <a:t> di </a:t>
            </a:r>
            <a:r>
              <a:rPr lang="en-US" sz="2800" dirty="0" err="1"/>
              <a:t>comportamenti</a:t>
            </a:r>
            <a:r>
              <a:rPr lang="en-US" sz="2800" dirty="0"/>
              <a:t> </a:t>
            </a:r>
            <a:r>
              <a:rPr lang="en-US" sz="2800" dirty="0" err="1"/>
              <a:t>stereotipati</a:t>
            </a:r>
            <a:r>
              <a:rPr lang="en-US" sz="2800" dirty="0"/>
              <a:t> di </a:t>
            </a:r>
            <a:r>
              <a:rPr lang="en-US" sz="2800" dirty="0" err="1"/>
              <a:t>estrema</a:t>
            </a:r>
            <a:r>
              <a:rPr lang="en-US" sz="2800" dirty="0"/>
              <a:t> </a:t>
            </a:r>
            <a:r>
              <a:rPr lang="en-US" sz="2800" dirty="0" err="1"/>
              <a:t>entità</a:t>
            </a:r>
            <a:r>
              <a:rPr lang="en-US" sz="2800" dirty="0"/>
              <a:t> </a:t>
            </a:r>
            <a:r>
              <a:rPr lang="en-US" sz="2800" dirty="0" err="1"/>
              <a:t>che</a:t>
            </a:r>
            <a:r>
              <a:rPr lang="en-US" sz="2800" dirty="0"/>
              <a:t> </a:t>
            </a:r>
            <a:r>
              <a:rPr lang="en-US" sz="2800" dirty="0" err="1"/>
              <a:t>comportano</a:t>
            </a:r>
            <a:r>
              <a:rPr lang="en-US" sz="2800" dirty="0"/>
              <a:t> </a:t>
            </a:r>
            <a:r>
              <a:rPr lang="en-US" sz="2800" dirty="0" err="1"/>
              <a:t>difficoltà</a:t>
            </a:r>
            <a:r>
              <a:rPr lang="en-US" sz="2800" dirty="0"/>
              <a:t> </a:t>
            </a:r>
            <a:r>
              <a:rPr lang="en-US" sz="2800" dirty="0" err="1"/>
              <a:t>scolastiche</a:t>
            </a:r>
            <a:r>
              <a:rPr lang="en-US" sz="2800" dirty="0"/>
              <a:t> e </a:t>
            </a:r>
            <a:r>
              <a:rPr lang="en-US" sz="2800" dirty="0" err="1"/>
              <a:t>relazionali</a:t>
            </a:r>
            <a:r>
              <a:rPr lang="en-US" sz="2800" dirty="0"/>
              <a:t>,</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33533640"/>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en-US" sz="2400" dirty="0"/>
              <a:t>Il </a:t>
            </a:r>
            <a:r>
              <a:rPr lang="en-US" sz="2400" dirty="0" err="1"/>
              <a:t>comportamento</a:t>
            </a:r>
            <a:r>
              <a:rPr lang="en-US" sz="2400" dirty="0"/>
              <a:t> non è </a:t>
            </a:r>
            <a:r>
              <a:rPr lang="en-US" sz="2400" dirty="0" err="1"/>
              <a:t>dovuto</a:t>
            </a:r>
            <a:r>
              <a:rPr lang="en-US" sz="2400" dirty="0"/>
              <a:t> </a:t>
            </a:r>
            <a:r>
              <a:rPr lang="en-US" sz="2400" dirty="0" err="1"/>
              <a:t>all’uso</a:t>
            </a:r>
            <a:r>
              <a:rPr lang="en-US" sz="2400" dirty="0"/>
              <a:t> di </a:t>
            </a:r>
            <a:r>
              <a:rPr lang="en-US" sz="2400" dirty="0" err="1"/>
              <a:t>sostanze</a:t>
            </a:r>
            <a:r>
              <a:rPr lang="en-US" sz="2400" dirty="0"/>
              <a:t> , ad </a:t>
            </a:r>
            <a:r>
              <a:rPr lang="en-US" sz="2400" dirty="0" err="1"/>
              <a:t>autismo</a:t>
            </a:r>
            <a:r>
              <a:rPr lang="en-US" sz="2400" dirty="0"/>
              <a:t>, o non è </a:t>
            </a:r>
            <a:r>
              <a:rPr lang="en-US" sz="2400" dirty="0" err="1"/>
              <a:t>riconducibile</a:t>
            </a:r>
            <a:r>
              <a:rPr lang="en-US" sz="2400" dirty="0"/>
              <a:t> a tricotillomania, o ad un </a:t>
            </a:r>
            <a:r>
              <a:rPr lang="en-US" sz="2400" dirty="0" err="1"/>
              <a:t>disturbo</a:t>
            </a:r>
            <a:r>
              <a:rPr lang="en-US" sz="2400" dirty="0"/>
              <a:t> </a:t>
            </a:r>
            <a:r>
              <a:rPr lang="en-US" sz="2400" dirty="0" err="1"/>
              <a:t>ossessivo</a:t>
            </a:r>
            <a:r>
              <a:rPr lang="en-US" sz="2400" dirty="0"/>
              <a:t>. Non è </a:t>
            </a:r>
            <a:r>
              <a:rPr lang="en-US" sz="2400" dirty="0" err="1"/>
              <a:t>correlato</a:t>
            </a:r>
            <a:r>
              <a:rPr lang="en-US" sz="2400" dirty="0"/>
              <a:t> a </a:t>
            </a:r>
            <a:r>
              <a:rPr lang="en-US" sz="2400" dirty="0" err="1"/>
              <a:t>sindromi</a:t>
            </a:r>
            <a:r>
              <a:rPr lang="en-US" sz="2400" dirty="0"/>
              <a:t> </a:t>
            </a:r>
            <a:r>
              <a:rPr lang="en-US" sz="2400" dirty="0" err="1"/>
              <a:t>dolorose</a:t>
            </a:r>
            <a:r>
              <a:rPr lang="en-US" sz="2400" dirty="0"/>
              <a:t> (</a:t>
            </a:r>
            <a:r>
              <a:rPr lang="en-US" sz="2400" dirty="0" err="1"/>
              <a:t>es</a:t>
            </a:r>
            <a:r>
              <a:rPr lang="en-US" sz="2400" dirty="0"/>
              <a:t> con la </a:t>
            </a:r>
            <a:r>
              <a:rPr lang="en-US" sz="2400" dirty="0" err="1"/>
              <a:t>otite</a:t>
            </a:r>
            <a:r>
              <a:rPr lang="en-US" sz="2400" dirty="0"/>
              <a:t> I bambini </a:t>
            </a:r>
            <a:r>
              <a:rPr lang="en-US" sz="2400" dirty="0" err="1"/>
              <a:t>possono</a:t>
            </a:r>
            <a:r>
              <a:rPr lang="en-US" sz="2400" dirty="0"/>
              <a:t> </a:t>
            </a:r>
            <a:r>
              <a:rPr lang="en-US" sz="2400" dirty="0" err="1"/>
              <a:t>scuotere</a:t>
            </a:r>
            <a:r>
              <a:rPr lang="en-US" sz="2400" dirty="0"/>
              <a:t> la </a:t>
            </a:r>
            <a:r>
              <a:rPr lang="en-US" sz="2400" dirty="0" err="1"/>
              <a:t>testa</a:t>
            </a:r>
            <a:r>
              <a:rPr lang="en-US" sz="2400" dirty="0"/>
              <a:t>).</a:t>
            </a:r>
          </a:p>
          <a:p>
            <a:r>
              <a:rPr lang="en-US" sz="2400" dirty="0"/>
              <a:t>In </a:t>
            </a:r>
            <a:r>
              <a:rPr lang="en-US" sz="2400" dirty="0" err="1"/>
              <a:t>molti</a:t>
            </a:r>
            <a:r>
              <a:rPr lang="en-US" sz="2400" dirty="0"/>
              <a:t> </a:t>
            </a:r>
            <a:r>
              <a:rPr lang="en-US" sz="2400" dirty="0" err="1"/>
              <a:t>casi</a:t>
            </a:r>
            <a:r>
              <a:rPr lang="en-US" sz="2400" dirty="0"/>
              <a:t>, ma non </a:t>
            </a:r>
            <a:r>
              <a:rPr lang="en-US" sz="2400" dirty="0" err="1"/>
              <a:t>nei</a:t>
            </a:r>
            <a:r>
              <a:rPr lang="en-US" sz="2400" dirty="0"/>
              <a:t> </a:t>
            </a:r>
            <a:r>
              <a:rPr lang="en-US" sz="2400" dirty="0" err="1"/>
              <a:t>più</a:t>
            </a:r>
            <a:r>
              <a:rPr lang="en-US" sz="2400" dirty="0"/>
              <a:t> </a:t>
            </a:r>
            <a:r>
              <a:rPr lang="en-US" sz="2400" dirty="0" err="1"/>
              <a:t>gravi</a:t>
            </a:r>
            <a:r>
              <a:rPr lang="en-US" sz="2400" dirty="0"/>
              <a:t>, i </a:t>
            </a:r>
            <a:r>
              <a:rPr lang="en-US" sz="2400" dirty="0" err="1"/>
              <a:t>comportamenti</a:t>
            </a:r>
            <a:r>
              <a:rPr lang="en-US" sz="2400" dirty="0"/>
              <a:t> </a:t>
            </a:r>
            <a:r>
              <a:rPr lang="en-US" sz="2400" dirty="0" err="1"/>
              <a:t>possono</a:t>
            </a:r>
            <a:r>
              <a:rPr lang="en-US" sz="2400" dirty="0"/>
              <a:t> </a:t>
            </a:r>
            <a:r>
              <a:rPr lang="en-US" sz="2400" dirty="0" err="1"/>
              <a:t>essere</a:t>
            </a:r>
            <a:r>
              <a:rPr lang="en-US" sz="2400" dirty="0"/>
              <a:t> </a:t>
            </a:r>
            <a:r>
              <a:rPr lang="en-US" sz="2400" dirty="0" err="1"/>
              <a:t>interrotti</a:t>
            </a:r>
            <a:r>
              <a:rPr lang="en-US" sz="2400" dirty="0"/>
              <a:t> </a:t>
            </a:r>
            <a:r>
              <a:rPr lang="en-US" sz="2400" dirty="0" err="1"/>
              <a:t>dalla</a:t>
            </a:r>
            <a:r>
              <a:rPr lang="en-US" sz="2400" dirty="0"/>
              <a:t> </a:t>
            </a:r>
            <a:r>
              <a:rPr lang="en-US" sz="2400" dirty="0" err="1"/>
              <a:t>distrazione</a:t>
            </a:r>
            <a:r>
              <a:rPr lang="en-US" sz="2400" dirty="0"/>
              <a:t>.</a:t>
            </a:r>
          </a:p>
          <a:p>
            <a:r>
              <a:rPr lang="en-US" sz="2400" dirty="0"/>
              <a:t>La </a:t>
            </a:r>
            <a:r>
              <a:rPr lang="en-US" sz="2400" dirty="0" err="1"/>
              <a:t>frequenza</a:t>
            </a:r>
            <a:r>
              <a:rPr lang="en-US" sz="2400" dirty="0"/>
              <a:t> del </a:t>
            </a:r>
            <a:r>
              <a:rPr lang="en-US" sz="2400" dirty="0" err="1"/>
              <a:t>comportamento</a:t>
            </a:r>
            <a:r>
              <a:rPr lang="en-US" sz="2400" dirty="0"/>
              <a:t> </a:t>
            </a:r>
            <a:r>
              <a:rPr lang="en-US" sz="2400" dirty="0" err="1"/>
              <a:t>varia</a:t>
            </a:r>
            <a:r>
              <a:rPr lang="en-US" sz="2400" dirty="0"/>
              <a:t> da un </a:t>
            </a:r>
            <a:r>
              <a:rPr lang="en-US" sz="2400" dirty="0" err="1"/>
              <a:t>caso</a:t>
            </a:r>
            <a:r>
              <a:rPr lang="en-US" sz="2400" dirty="0"/>
              <a:t> </a:t>
            </a:r>
            <a:r>
              <a:rPr lang="en-US" sz="2400" dirty="0" err="1"/>
              <a:t>all’altro</a:t>
            </a:r>
            <a:r>
              <a:rPr lang="en-US" sz="2400" dirty="0"/>
              <a:t>, ma </a:t>
            </a:r>
            <a:r>
              <a:rPr lang="en-US" sz="2400" dirty="0" err="1"/>
              <a:t>può</a:t>
            </a:r>
            <a:r>
              <a:rPr lang="en-US" sz="2400" dirty="0"/>
              <a:t> </a:t>
            </a:r>
            <a:r>
              <a:rPr lang="en-US" sz="2400" dirty="0" err="1"/>
              <a:t>aumentare</a:t>
            </a:r>
            <a:r>
              <a:rPr lang="en-US" sz="2400" dirty="0"/>
              <a:t> in </a:t>
            </a:r>
            <a:r>
              <a:rPr lang="en-US" sz="2400" dirty="0" err="1"/>
              <a:t>periodi</a:t>
            </a:r>
            <a:r>
              <a:rPr lang="en-US" sz="2400" dirty="0"/>
              <a:t> di </a:t>
            </a:r>
            <a:r>
              <a:rPr lang="en-US" sz="2400" dirty="0" err="1"/>
              <a:t>isolamento</a:t>
            </a:r>
            <a:r>
              <a:rPr lang="en-US" sz="2400" dirty="0"/>
              <a:t> </a:t>
            </a:r>
            <a:r>
              <a:rPr lang="en-US" sz="2400" dirty="0" err="1"/>
              <a:t>sociale</a:t>
            </a:r>
            <a:r>
              <a:rPr lang="en-US" sz="2400" dirty="0"/>
              <a:t>, </a:t>
            </a:r>
            <a:r>
              <a:rPr lang="en-US" sz="2400" dirty="0" err="1"/>
              <a:t>stanchezza</a:t>
            </a:r>
            <a:r>
              <a:rPr lang="en-US" sz="2400" dirty="0"/>
              <a:t>, di </a:t>
            </a:r>
            <a:r>
              <a:rPr lang="en-US" sz="2400" dirty="0" err="1"/>
              <a:t>ansia</a:t>
            </a:r>
            <a:r>
              <a:rPr lang="en-US" sz="2400" dirty="0"/>
              <a:t> o di stress. </a:t>
            </a:r>
            <a:r>
              <a:rPr lang="en-US" sz="2400" dirty="0" err="1"/>
              <a:t>Spesso</a:t>
            </a:r>
            <a:r>
              <a:rPr lang="en-US" sz="2400" dirty="0"/>
              <a:t> </a:t>
            </a:r>
            <a:r>
              <a:rPr lang="en-US" sz="2400" dirty="0" err="1"/>
              <a:t>tali</a:t>
            </a:r>
            <a:r>
              <a:rPr lang="en-US" sz="2400" dirty="0"/>
              <a:t> </a:t>
            </a:r>
            <a:r>
              <a:rPr lang="en-US" sz="2400" dirty="0" err="1"/>
              <a:t>comportamenti</a:t>
            </a:r>
            <a:r>
              <a:rPr lang="en-US" sz="2400" dirty="0"/>
              <a:t> </a:t>
            </a:r>
            <a:r>
              <a:rPr lang="en-US" sz="2400" dirty="0" err="1"/>
              <a:t>sono</a:t>
            </a:r>
            <a:r>
              <a:rPr lang="en-US" sz="2400" dirty="0"/>
              <a:t> </a:t>
            </a:r>
            <a:r>
              <a:rPr lang="en-US" sz="2400" dirty="0" err="1"/>
              <a:t>usati</a:t>
            </a:r>
            <a:r>
              <a:rPr lang="en-US" sz="2400" dirty="0"/>
              <a:t> in </a:t>
            </a:r>
            <a:r>
              <a:rPr lang="en-US" sz="2400" dirty="0" err="1"/>
              <a:t>modo</a:t>
            </a:r>
            <a:r>
              <a:rPr lang="en-US" sz="2400" dirty="0"/>
              <a:t> </a:t>
            </a:r>
            <a:r>
              <a:rPr lang="en-US" sz="2400" dirty="0" err="1"/>
              <a:t>strumentale</a:t>
            </a:r>
            <a:r>
              <a:rPr lang="en-US" sz="2400" dirty="0"/>
              <a:t> per </a:t>
            </a:r>
            <a:r>
              <a:rPr lang="en-US" sz="2400" dirty="0" err="1"/>
              <a:t>ridurre</a:t>
            </a:r>
            <a:r>
              <a:rPr lang="en-US" sz="2400" dirty="0"/>
              <a:t> </a:t>
            </a:r>
            <a:r>
              <a:rPr lang="en-US" sz="2400" dirty="0" err="1"/>
              <a:t>l’ansia</a:t>
            </a:r>
            <a:r>
              <a:rPr lang="en-US" sz="2400" dirty="0"/>
              <a:t> o lo stress.</a:t>
            </a:r>
          </a:p>
          <a:p>
            <a:endParaRPr lang="en-US" sz="1800" dirty="0"/>
          </a:p>
          <a:p>
            <a:pPr marL="0" indent="0">
              <a:buNone/>
            </a:pPr>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4524720"/>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800" dirty="0"/>
              <a:t>Se </a:t>
            </a:r>
            <a:r>
              <a:rPr lang="en-US" sz="2800" dirty="0" err="1"/>
              <a:t>tali</a:t>
            </a:r>
            <a:r>
              <a:rPr lang="en-US" sz="2800" dirty="0"/>
              <a:t> </a:t>
            </a:r>
            <a:r>
              <a:rPr lang="en-US" sz="2800" dirty="0" err="1"/>
              <a:t>comportamenti</a:t>
            </a:r>
            <a:r>
              <a:rPr lang="en-US" sz="2800" dirty="0"/>
              <a:t> </a:t>
            </a:r>
            <a:r>
              <a:rPr lang="en-US" sz="2800" dirty="0" err="1"/>
              <a:t>insorgono</a:t>
            </a:r>
            <a:r>
              <a:rPr lang="en-US" sz="2800" dirty="0"/>
              <a:t> in bambini </a:t>
            </a:r>
            <a:r>
              <a:rPr lang="en-US" sz="2800" dirty="0" err="1"/>
              <a:t>tra</a:t>
            </a:r>
            <a:r>
              <a:rPr lang="en-US" sz="2800" dirty="0"/>
              <a:t> </a:t>
            </a:r>
            <a:r>
              <a:rPr lang="en-US" sz="2800" dirty="0" err="1"/>
              <a:t>uno</a:t>
            </a:r>
            <a:r>
              <a:rPr lang="en-US" sz="2800" dirty="0"/>
              <a:t> e 3 </a:t>
            </a:r>
            <a:r>
              <a:rPr lang="en-US" sz="2800" dirty="0" err="1"/>
              <a:t>anni</a:t>
            </a:r>
            <a:r>
              <a:rPr lang="en-US" sz="2800" dirty="0"/>
              <a:t> </a:t>
            </a:r>
            <a:r>
              <a:rPr lang="en-US" sz="2800" dirty="0" err="1"/>
              <a:t>si</a:t>
            </a:r>
            <a:r>
              <a:rPr lang="en-US" sz="2800" dirty="0"/>
              <a:t> </a:t>
            </a:r>
            <a:r>
              <a:rPr lang="en-US" sz="2800" dirty="0" err="1"/>
              <a:t>deve</a:t>
            </a:r>
            <a:r>
              <a:rPr lang="en-US" sz="2800" dirty="0"/>
              <a:t> </a:t>
            </a:r>
            <a:r>
              <a:rPr lang="en-US" sz="2800" dirty="0" err="1"/>
              <a:t>sospettare</a:t>
            </a:r>
            <a:r>
              <a:rPr lang="en-US" sz="2800" dirty="0"/>
              <a:t> </a:t>
            </a:r>
            <a:r>
              <a:rPr lang="en-US" sz="2800" dirty="0" err="1"/>
              <a:t>il</a:t>
            </a:r>
            <a:r>
              <a:rPr lang="en-US" sz="2800" dirty="0"/>
              <a:t> </a:t>
            </a:r>
            <a:r>
              <a:rPr lang="en-US" sz="2800" dirty="0" err="1"/>
              <a:t>danno</a:t>
            </a:r>
            <a:r>
              <a:rPr lang="en-US" sz="2800" dirty="0"/>
              <a:t> </a:t>
            </a:r>
            <a:r>
              <a:rPr lang="en-US" sz="2800" dirty="0" err="1"/>
              <a:t>neurologico</a:t>
            </a:r>
            <a:r>
              <a:rPr lang="en-US" sz="2800" dirty="0"/>
              <a:t>.</a:t>
            </a:r>
          </a:p>
          <a:p>
            <a:r>
              <a:rPr lang="en-US" sz="2800" dirty="0"/>
              <a:t>I </a:t>
            </a:r>
            <a:r>
              <a:rPr lang="en-US" sz="2800" dirty="0" err="1"/>
              <a:t>movimenti</a:t>
            </a:r>
            <a:r>
              <a:rPr lang="en-US" sz="2800" dirty="0"/>
              <a:t> </a:t>
            </a:r>
            <a:r>
              <a:rPr lang="en-US" sz="2800" dirty="0" err="1"/>
              <a:t>stereotipati</a:t>
            </a:r>
            <a:r>
              <a:rPr lang="en-US" sz="2800" dirty="0"/>
              <a:t> </a:t>
            </a:r>
            <a:r>
              <a:rPr lang="en-US" sz="2800" dirty="0" err="1"/>
              <a:t>sono</a:t>
            </a:r>
            <a:r>
              <a:rPr lang="en-US" sz="2800" dirty="0"/>
              <a:t> molto </a:t>
            </a:r>
            <a:r>
              <a:rPr lang="en-US" sz="2800" dirty="0" err="1"/>
              <a:t>frequenti</a:t>
            </a:r>
            <a:r>
              <a:rPr lang="en-US" sz="2800" dirty="0"/>
              <a:t> </a:t>
            </a:r>
            <a:r>
              <a:rPr lang="en-US" sz="2800" dirty="0" err="1"/>
              <a:t>nei</a:t>
            </a:r>
            <a:r>
              <a:rPr lang="en-US" sz="2800" dirty="0"/>
              <a:t> bambini con </a:t>
            </a:r>
            <a:r>
              <a:rPr lang="en-US" sz="2800" dirty="0" err="1"/>
              <a:t>disabilità</a:t>
            </a:r>
            <a:r>
              <a:rPr lang="en-US" sz="2800" dirty="0"/>
              <a:t> </a:t>
            </a:r>
            <a:r>
              <a:rPr lang="en-US" sz="2800" dirty="0" err="1"/>
              <a:t>intellettiva</a:t>
            </a:r>
            <a:r>
              <a:rPr lang="en-US" sz="2800" dirty="0"/>
              <a:t>, ma in </a:t>
            </a:r>
            <a:r>
              <a:rPr lang="en-US" sz="2800" dirty="0" err="1"/>
              <a:t>tali</a:t>
            </a:r>
            <a:r>
              <a:rPr lang="en-US" sz="2800" dirty="0"/>
              <a:t> </a:t>
            </a:r>
            <a:r>
              <a:rPr lang="en-US" sz="2800" dirty="0" err="1"/>
              <a:t>casi</a:t>
            </a:r>
            <a:r>
              <a:rPr lang="en-US" sz="2800" dirty="0"/>
              <a:t> la </a:t>
            </a:r>
            <a:r>
              <a:rPr lang="en-US" sz="2800" dirty="0" err="1"/>
              <a:t>diagnosi</a:t>
            </a:r>
            <a:r>
              <a:rPr lang="en-US" sz="2800" dirty="0"/>
              <a:t> </a:t>
            </a:r>
            <a:r>
              <a:rPr lang="en-US" sz="2800" dirty="0" err="1"/>
              <a:t>aggiuntiva</a:t>
            </a:r>
            <a:r>
              <a:rPr lang="en-US" sz="2800" dirty="0"/>
              <a:t> di </a:t>
            </a:r>
            <a:r>
              <a:rPr lang="en-US" sz="2800" dirty="0" err="1"/>
              <a:t>disturbo</a:t>
            </a:r>
            <a:r>
              <a:rPr lang="en-US" sz="2800" dirty="0"/>
              <a:t> da </a:t>
            </a:r>
            <a:r>
              <a:rPr lang="en-US" sz="2800" dirty="0" err="1"/>
              <a:t>movimento</a:t>
            </a:r>
            <a:r>
              <a:rPr lang="en-US" sz="2800" dirty="0"/>
              <a:t> </a:t>
            </a:r>
            <a:r>
              <a:rPr lang="en-US" sz="2800" dirty="0" err="1"/>
              <a:t>stereotipato</a:t>
            </a:r>
            <a:r>
              <a:rPr lang="en-US" sz="2800" dirty="0"/>
              <a:t> </a:t>
            </a:r>
            <a:r>
              <a:rPr lang="en-US" sz="2800" dirty="0" err="1"/>
              <a:t>viene</a:t>
            </a:r>
            <a:r>
              <a:rPr lang="en-US" sz="2800" dirty="0"/>
              <a:t> </a:t>
            </a:r>
            <a:r>
              <a:rPr lang="en-US" sz="2800" dirty="0" err="1"/>
              <a:t>proposta</a:t>
            </a:r>
            <a:r>
              <a:rPr lang="en-US" sz="2800" dirty="0"/>
              <a:t> </a:t>
            </a:r>
            <a:r>
              <a:rPr lang="en-US" sz="2800" dirty="0" err="1"/>
              <a:t>solamente</a:t>
            </a:r>
            <a:r>
              <a:rPr lang="en-US" sz="2800" dirty="0"/>
              <a:t> se I </a:t>
            </a:r>
            <a:r>
              <a:rPr lang="en-US" sz="2800" dirty="0" err="1"/>
              <a:t>movimenti</a:t>
            </a:r>
            <a:r>
              <a:rPr lang="en-US" sz="2800" dirty="0"/>
              <a:t> </a:t>
            </a:r>
            <a:r>
              <a:rPr lang="en-US" sz="2800" dirty="0" err="1"/>
              <a:t>stereotipati</a:t>
            </a:r>
            <a:r>
              <a:rPr lang="en-US" sz="2800" dirty="0"/>
              <a:t> </a:t>
            </a:r>
            <a:r>
              <a:rPr lang="en-US" sz="2800" dirty="0" err="1"/>
              <a:t>sono</a:t>
            </a:r>
            <a:r>
              <a:rPr lang="en-US" sz="2800" dirty="0"/>
              <a:t> </a:t>
            </a:r>
            <a:r>
              <a:rPr lang="en-US" sz="2800" dirty="0" err="1"/>
              <a:t>straordinariamente</a:t>
            </a:r>
            <a:r>
              <a:rPr lang="en-US" sz="2800" dirty="0"/>
              <a:t> </a:t>
            </a:r>
            <a:r>
              <a:rPr lang="en-US" sz="2800" dirty="0" err="1"/>
              <a:t>invalidanti</a:t>
            </a:r>
            <a:r>
              <a:rPr lang="en-US" sz="2800" dirty="0"/>
              <a:t>, </a:t>
            </a:r>
            <a:r>
              <a:rPr lang="en-US" sz="2800" dirty="0" err="1"/>
              <a:t>altrimenti</a:t>
            </a:r>
            <a:r>
              <a:rPr lang="en-US" sz="2800" dirty="0"/>
              <a:t> </a:t>
            </a:r>
            <a:r>
              <a:rPr lang="en-US" sz="2800" dirty="0" err="1"/>
              <a:t>prevale</a:t>
            </a:r>
            <a:r>
              <a:rPr lang="en-US" sz="2800" dirty="0"/>
              <a:t> la </a:t>
            </a:r>
            <a:r>
              <a:rPr lang="en-US" sz="2800" dirty="0" err="1"/>
              <a:t>diagnosi</a:t>
            </a:r>
            <a:r>
              <a:rPr lang="en-US" sz="2800" dirty="0"/>
              <a:t> di  </a:t>
            </a:r>
            <a:r>
              <a:rPr lang="en-US" sz="2800" dirty="0" err="1"/>
              <a:t>disabilità</a:t>
            </a:r>
            <a:r>
              <a:rPr lang="en-US" sz="2800" dirty="0"/>
              <a:t> </a:t>
            </a:r>
            <a:r>
              <a:rPr lang="en-US" sz="2800" dirty="0" err="1"/>
              <a:t>intellettiva</a:t>
            </a:r>
            <a:r>
              <a:rPr lang="en-US" sz="2800" dirty="0"/>
              <a:t>.</a:t>
            </a:r>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5488957"/>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400" dirty="0"/>
              <a:t>Dei </a:t>
            </a:r>
            <a:r>
              <a:rPr lang="en-US" sz="2400" dirty="0" err="1"/>
              <a:t>disturbi</a:t>
            </a:r>
            <a:r>
              <a:rPr lang="en-US" sz="2400" dirty="0"/>
              <a:t> da tic </a:t>
            </a:r>
            <a:r>
              <a:rPr lang="en-US" sz="2400" dirty="0" err="1"/>
              <a:t>parleremo</a:t>
            </a:r>
            <a:r>
              <a:rPr lang="en-US" sz="2400" dirty="0"/>
              <a:t> </a:t>
            </a:r>
            <a:r>
              <a:rPr lang="en-US" sz="2400" dirty="0" err="1"/>
              <a:t>più</a:t>
            </a:r>
            <a:r>
              <a:rPr lang="en-US" sz="2400" dirty="0"/>
              <a:t> </a:t>
            </a:r>
            <a:r>
              <a:rPr lang="en-US" sz="2400" dirty="0" err="1"/>
              <a:t>avanti</a:t>
            </a:r>
            <a:r>
              <a:rPr lang="en-US" sz="2400" dirty="0"/>
              <a:t>. In </a:t>
            </a:r>
            <a:r>
              <a:rPr lang="en-US" sz="2400" dirty="0" err="1"/>
              <a:t>genere</a:t>
            </a:r>
            <a:r>
              <a:rPr lang="en-US" sz="2400" dirty="0"/>
              <a:t> </a:t>
            </a:r>
            <a:r>
              <a:rPr lang="en-US" sz="2400" dirty="0" err="1"/>
              <a:t>il</a:t>
            </a:r>
            <a:r>
              <a:rPr lang="en-US" sz="2400" dirty="0"/>
              <a:t> </a:t>
            </a:r>
            <a:r>
              <a:rPr lang="en-US" sz="2400" dirty="0" err="1"/>
              <a:t>disturbo</a:t>
            </a:r>
            <a:r>
              <a:rPr lang="en-US" sz="2400" dirty="0"/>
              <a:t> da </a:t>
            </a:r>
            <a:r>
              <a:rPr lang="en-US" sz="2400" dirty="0" err="1"/>
              <a:t>movimenti</a:t>
            </a:r>
            <a:r>
              <a:rPr lang="en-US" sz="2400" dirty="0"/>
              <a:t> </a:t>
            </a:r>
            <a:r>
              <a:rPr lang="en-US" sz="2400" dirty="0" err="1"/>
              <a:t>stereotipati</a:t>
            </a:r>
            <a:r>
              <a:rPr lang="en-US" sz="2400" dirty="0"/>
              <a:t> </a:t>
            </a:r>
            <a:r>
              <a:rPr lang="en-US" sz="2400" dirty="0" err="1"/>
              <a:t>iniziano</a:t>
            </a:r>
            <a:r>
              <a:rPr lang="en-US" sz="2400" dirty="0"/>
              <a:t> prima </a:t>
            </a:r>
            <a:r>
              <a:rPr lang="en-US" sz="2400" dirty="0" err="1"/>
              <a:t>dei</a:t>
            </a:r>
            <a:r>
              <a:rPr lang="en-US" sz="2400" dirty="0"/>
              <a:t> Tic. Le </a:t>
            </a:r>
            <a:r>
              <a:rPr lang="en-US" sz="2400" dirty="0" err="1"/>
              <a:t>stereotipie</a:t>
            </a:r>
            <a:r>
              <a:rPr lang="en-US" sz="2400" dirty="0"/>
              <a:t> </a:t>
            </a:r>
            <a:r>
              <a:rPr lang="en-US" sz="2400" dirty="0" err="1"/>
              <a:t>sono</a:t>
            </a:r>
            <a:r>
              <a:rPr lang="en-US" sz="2400" dirty="0"/>
              <a:t> </a:t>
            </a:r>
            <a:r>
              <a:rPr lang="en-US" sz="2400" dirty="0" err="1"/>
              <a:t>costanti</a:t>
            </a:r>
            <a:r>
              <a:rPr lang="en-US" sz="2400" dirty="0"/>
              <a:t> </a:t>
            </a:r>
            <a:r>
              <a:rPr lang="en-US" sz="2400" dirty="0" err="1"/>
              <a:t>nel</a:t>
            </a:r>
            <a:r>
              <a:rPr lang="en-US" sz="2400" dirty="0"/>
              <a:t> tempo, </a:t>
            </a:r>
            <a:r>
              <a:rPr lang="en-US" sz="2400" dirty="0" err="1"/>
              <a:t>mentre</a:t>
            </a:r>
            <a:r>
              <a:rPr lang="en-US" sz="2400" dirty="0"/>
              <a:t> I tic </a:t>
            </a:r>
            <a:r>
              <a:rPr lang="en-US" sz="2400" dirty="0" err="1"/>
              <a:t>tendono</a:t>
            </a:r>
            <a:r>
              <a:rPr lang="en-US" sz="2400" dirty="0"/>
              <a:t> a </a:t>
            </a:r>
            <a:r>
              <a:rPr lang="en-US" sz="2400" dirty="0" err="1"/>
              <a:t>variare</a:t>
            </a:r>
            <a:r>
              <a:rPr lang="en-US" sz="2400" dirty="0"/>
              <a:t> di </a:t>
            </a:r>
            <a:r>
              <a:rPr lang="en-US" sz="2400" dirty="0" err="1"/>
              <a:t>localizzazione</a:t>
            </a:r>
            <a:r>
              <a:rPr lang="en-US" sz="2400" dirty="0"/>
              <a:t>.</a:t>
            </a:r>
          </a:p>
          <a:p>
            <a:r>
              <a:rPr lang="en-US" sz="2400" dirty="0"/>
              <a:t>In </a:t>
            </a:r>
            <a:r>
              <a:rPr lang="en-US" sz="2400" dirty="0" err="1"/>
              <a:t>alcuni</a:t>
            </a:r>
            <a:r>
              <a:rPr lang="en-US" sz="2400" dirty="0"/>
              <a:t> </a:t>
            </a:r>
            <a:r>
              <a:rPr lang="en-US" sz="2400" dirty="0" err="1"/>
              <a:t>casi</a:t>
            </a:r>
            <a:r>
              <a:rPr lang="en-US" sz="2400" dirty="0"/>
              <a:t> di </a:t>
            </a:r>
            <a:r>
              <a:rPr lang="en-US" sz="2400" dirty="0" err="1"/>
              <a:t>disturbo</a:t>
            </a:r>
            <a:r>
              <a:rPr lang="en-US" sz="2400" dirty="0"/>
              <a:t> </a:t>
            </a:r>
            <a:r>
              <a:rPr lang="en-US" sz="2400" dirty="0" err="1"/>
              <a:t>ossessivo</a:t>
            </a:r>
            <a:r>
              <a:rPr lang="en-US" sz="2400" dirty="0"/>
              <a:t> </a:t>
            </a:r>
            <a:r>
              <a:rPr lang="en-US" sz="2400" dirty="0" err="1"/>
              <a:t>compulsivo</a:t>
            </a:r>
            <a:r>
              <a:rPr lang="en-US" sz="2400" dirty="0"/>
              <a:t> I </a:t>
            </a:r>
            <a:r>
              <a:rPr lang="en-US" sz="2400" dirty="0" err="1"/>
              <a:t>pazienti</a:t>
            </a:r>
            <a:r>
              <a:rPr lang="en-US" sz="2400" dirty="0"/>
              <a:t> </a:t>
            </a:r>
            <a:r>
              <a:rPr lang="en-US" sz="2400" dirty="0" err="1"/>
              <a:t>manifestano</a:t>
            </a:r>
            <a:r>
              <a:rPr lang="en-US" sz="2400" dirty="0"/>
              <a:t> </a:t>
            </a:r>
            <a:r>
              <a:rPr lang="en-US" sz="2400" dirty="0" err="1"/>
              <a:t>compulsioni</a:t>
            </a:r>
            <a:r>
              <a:rPr lang="en-US" sz="2400" dirty="0"/>
              <a:t> </a:t>
            </a:r>
            <a:r>
              <a:rPr lang="en-US" sz="2400" dirty="0" err="1"/>
              <a:t>stereotipate</a:t>
            </a:r>
            <a:r>
              <a:rPr lang="en-US" sz="2400" dirty="0"/>
              <a:t> ad </a:t>
            </a:r>
            <a:r>
              <a:rPr lang="en-US" sz="2400" dirty="0" err="1"/>
              <a:t>esempio</a:t>
            </a:r>
            <a:r>
              <a:rPr lang="en-US" sz="2400" dirty="0"/>
              <a:t> </a:t>
            </a:r>
            <a:r>
              <a:rPr lang="en-US" sz="2400" dirty="0" err="1"/>
              <a:t>riordinare</a:t>
            </a:r>
            <a:r>
              <a:rPr lang="en-US" sz="2400" dirty="0"/>
              <a:t> </a:t>
            </a:r>
            <a:r>
              <a:rPr lang="en-US" sz="2400" dirty="0" err="1"/>
              <a:t>gli</a:t>
            </a:r>
            <a:r>
              <a:rPr lang="en-US" sz="2400" dirty="0"/>
              <a:t> </a:t>
            </a:r>
            <a:r>
              <a:rPr lang="en-US" sz="2400" dirty="0" err="1"/>
              <a:t>oggetti</a:t>
            </a:r>
            <a:r>
              <a:rPr lang="en-US" sz="2400" dirty="0"/>
              <a:t> </a:t>
            </a:r>
            <a:r>
              <a:rPr lang="en-US" sz="2400" dirty="0" err="1"/>
              <a:t>su</a:t>
            </a:r>
            <a:r>
              <a:rPr lang="en-US" sz="2400" dirty="0"/>
              <a:t> un </a:t>
            </a:r>
            <a:r>
              <a:rPr lang="en-US" sz="2400" dirty="0" err="1"/>
              <a:t>tavolo</a:t>
            </a:r>
            <a:r>
              <a:rPr lang="en-US" sz="2400" dirty="0"/>
              <a:t>, </a:t>
            </a:r>
            <a:r>
              <a:rPr lang="en-US" sz="2400" dirty="0" err="1"/>
              <a:t>lavarsi</a:t>
            </a:r>
            <a:r>
              <a:rPr lang="en-US" sz="2400" dirty="0"/>
              <a:t> </a:t>
            </a:r>
            <a:r>
              <a:rPr lang="en-US" sz="2400" dirty="0" err="1"/>
              <a:t>ripetutamente</a:t>
            </a:r>
            <a:r>
              <a:rPr lang="en-US" sz="2400" dirty="0"/>
              <a:t>, </a:t>
            </a:r>
            <a:r>
              <a:rPr lang="en-US" sz="2400" dirty="0" err="1"/>
              <a:t>toccare</a:t>
            </a:r>
            <a:r>
              <a:rPr lang="en-US" sz="2400" dirty="0"/>
              <a:t> </a:t>
            </a:r>
            <a:r>
              <a:rPr lang="en-US" sz="2400" dirty="0" err="1"/>
              <a:t>tre</a:t>
            </a:r>
            <a:r>
              <a:rPr lang="en-US" sz="2400" dirty="0"/>
              <a:t> o </a:t>
            </a:r>
            <a:r>
              <a:rPr lang="en-US" sz="2400" dirty="0" err="1"/>
              <a:t>più</a:t>
            </a:r>
            <a:r>
              <a:rPr lang="en-US" sz="2400" dirty="0"/>
              <a:t> volte le </a:t>
            </a:r>
            <a:r>
              <a:rPr lang="en-US" sz="2400" dirty="0" err="1"/>
              <a:t>cose</a:t>
            </a:r>
            <a:r>
              <a:rPr lang="en-US" sz="2400" dirty="0"/>
              <a:t>. </a:t>
            </a:r>
            <a:r>
              <a:rPr lang="en-US" sz="2400" dirty="0" err="1"/>
              <a:t>Tlai</a:t>
            </a:r>
            <a:r>
              <a:rPr lang="en-US" sz="2400" dirty="0"/>
              <a:t> </a:t>
            </a:r>
            <a:r>
              <a:rPr lang="en-US" sz="2400" dirty="0" err="1"/>
              <a:t>compulsioni</a:t>
            </a:r>
            <a:r>
              <a:rPr lang="en-US" sz="2400" dirty="0"/>
              <a:t> </a:t>
            </a:r>
            <a:r>
              <a:rPr lang="en-US" sz="2400" dirty="0" err="1"/>
              <a:t>sono</a:t>
            </a:r>
            <a:r>
              <a:rPr lang="en-US" sz="2400" dirty="0"/>
              <a:t> un </a:t>
            </a:r>
            <a:r>
              <a:rPr lang="en-US" sz="2400" dirty="0" err="1"/>
              <a:t>tentativo</a:t>
            </a:r>
            <a:r>
              <a:rPr lang="en-US" sz="2400" dirty="0"/>
              <a:t> di </a:t>
            </a:r>
            <a:r>
              <a:rPr lang="en-US" sz="2400" dirty="0" err="1"/>
              <a:t>risposta</a:t>
            </a:r>
            <a:r>
              <a:rPr lang="en-US" sz="2400" dirty="0"/>
              <a:t> </a:t>
            </a:r>
            <a:r>
              <a:rPr lang="en-US" sz="2400" dirty="0" err="1"/>
              <a:t>alle</a:t>
            </a:r>
            <a:r>
              <a:rPr lang="en-US" sz="2400" dirty="0"/>
              <a:t> </a:t>
            </a:r>
            <a:r>
              <a:rPr lang="en-US" sz="2400" dirty="0" err="1"/>
              <a:t>ossessioni</a:t>
            </a:r>
            <a:r>
              <a:rPr lang="en-US" sz="2400" dirty="0"/>
              <a:t> </a:t>
            </a:r>
            <a:r>
              <a:rPr lang="en-US" sz="2400" dirty="0" err="1"/>
              <a:t>che</a:t>
            </a:r>
            <a:r>
              <a:rPr lang="en-US" sz="2400" dirty="0"/>
              <a:t> </a:t>
            </a:r>
            <a:r>
              <a:rPr lang="en-US" sz="2400" dirty="0" err="1"/>
              <a:t>mancano</a:t>
            </a:r>
            <a:r>
              <a:rPr lang="en-US" sz="2400" dirty="0"/>
              <a:t> </a:t>
            </a:r>
            <a:r>
              <a:rPr lang="en-US" sz="2400" dirty="0" err="1"/>
              <a:t>nel</a:t>
            </a:r>
            <a:r>
              <a:rPr lang="en-US" sz="2400" dirty="0"/>
              <a:t> </a:t>
            </a:r>
            <a:r>
              <a:rPr lang="en-US" sz="2400" dirty="0" err="1"/>
              <a:t>disturbo</a:t>
            </a:r>
            <a:r>
              <a:rPr lang="en-US" sz="2400" dirty="0"/>
              <a:t> da </a:t>
            </a:r>
            <a:r>
              <a:rPr lang="en-US" sz="2400" dirty="0" err="1"/>
              <a:t>movimenti</a:t>
            </a:r>
            <a:r>
              <a:rPr lang="en-US" sz="2400" dirty="0"/>
              <a:t> </a:t>
            </a:r>
            <a:r>
              <a:rPr lang="en-US" sz="2400" dirty="0" err="1"/>
              <a:t>stereotipati</a:t>
            </a:r>
            <a:r>
              <a:rPr lang="en-US" sz="2400" dirty="0"/>
              <a:t>.</a:t>
            </a:r>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92098132"/>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err="1"/>
              <a:t>Sempre</a:t>
            </a:r>
            <a:r>
              <a:rPr lang="en-US" dirty="0"/>
              <a:t> </a:t>
            </a:r>
            <a:r>
              <a:rPr lang="en-US" dirty="0" err="1"/>
              <a:t>trai</a:t>
            </a:r>
            <a:r>
              <a:rPr lang="en-US" dirty="0"/>
              <a:t> i </a:t>
            </a:r>
            <a:r>
              <a:rPr lang="en-US" dirty="0" err="1"/>
              <a:t>disturbi</a:t>
            </a:r>
            <a:r>
              <a:rPr lang="en-US" dirty="0"/>
              <a:t> </a:t>
            </a:r>
            <a:r>
              <a:rPr lang="en-US" dirty="0" err="1"/>
              <a:t>affini</a:t>
            </a:r>
            <a:r>
              <a:rPr lang="en-US" dirty="0"/>
              <a:t> al </a:t>
            </a:r>
            <a:r>
              <a:rPr lang="en-US" dirty="0" err="1"/>
              <a:t>disturbo</a:t>
            </a:r>
            <a:r>
              <a:rPr lang="en-US" dirty="0"/>
              <a:t> </a:t>
            </a:r>
            <a:r>
              <a:rPr lang="en-US" dirty="0" err="1"/>
              <a:t>ossessivo</a:t>
            </a:r>
            <a:r>
              <a:rPr lang="en-US" dirty="0"/>
              <a:t> </a:t>
            </a:r>
            <a:r>
              <a:rPr lang="en-US" dirty="0" err="1"/>
              <a:t>compulsivo</a:t>
            </a:r>
            <a:r>
              <a:rPr lang="en-US" dirty="0"/>
              <a:t>, ne </a:t>
            </a:r>
            <a:r>
              <a:rPr lang="en-US" dirty="0" err="1"/>
              <a:t>troviamo</a:t>
            </a:r>
            <a:r>
              <a:rPr lang="en-US" dirty="0"/>
              <a:t> due, la tricotillomania </a:t>
            </a:r>
            <a:r>
              <a:rPr lang="en-US" dirty="0" err="1"/>
              <a:t>ed</a:t>
            </a:r>
            <a:r>
              <a:rPr lang="en-US" dirty="0"/>
              <a:t> </a:t>
            </a:r>
            <a:r>
              <a:rPr lang="en-US" dirty="0" err="1"/>
              <a:t>il</a:t>
            </a:r>
            <a:r>
              <a:rPr lang="en-US" dirty="0"/>
              <a:t> </a:t>
            </a:r>
            <a:r>
              <a:rPr lang="en-US" dirty="0" err="1"/>
              <a:t>disturbo</a:t>
            </a:r>
            <a:r>
              <a:rPr lang="en-US" dirty="0"/>
              <a:t> da pizzicatura </a:t>
            </a:r>
            <a:r>
              <a:rPr lang="en-US" dirty="0" err="1"/>
              <a:t>della</a:t>
            </a:r>
            <a:r>
              <a:rPr lang="en-US" dirty="0"/>
              <a:t> </a:t>
            </a:r>
            <a:r>
              <a:rPr lang="en-US" dirty="0" err="1"/>
              <a:t>pelle</a:t>
            </a:r>
            <a:r>
              <a:rPr lang="en-US" dirty="0"/>
              <a:t> </a:t>
            </a:r>
            <a:r>
              <a:rPr lang="en-US" dirty="0" err="1"/>
              <a:t>che</a:t>
            </a:r>
            <a:r>
              <a:rPr lang="en-US" dirty="0"/>
              <a:t> in </a:t>
            </a:r>
            <a:r>
              <a:rPr lang="en-US" dirty="0" err="1"/>
              <a:t>effetti</a:t>
            </a:r>
            <a:r>
              <a:rPr lang="en-US" dirty="0"/>
              <a:t> </a:t>
            </a:r>
            <a:r>
              <a:rPr lang="en-US" dirty="0" err="1"/>
              <a:t>sono</a:t>
            </a:r>
            <a:r>
              <a:rPr lang="en-US" dirty="0"/>
              <a:t> </a:t>
            </a:r>
            <a:r>
              <a:rPr lang="en-US" dirty="0" err="1"/>
              <a:t>movimenti</a:t>
            </a:r>
            <a:r>
              <a:rPr lang="en-US" dirty="0"/>
              <a:t> </a:t>
            </a:r>
            <a:r>
              <a:rPr lang="en-US" dirty="0" err="1"/>
              <a:t>stereotipati</a:t>
            </a:r>
            <a:r>
              <a:rPr lang="en-US" dirty="0"/>
              <a:t>, ma </a:t>
            </a:r>
            <a:r>
              <a:rPr lang="en-US" dirty="0" err="1"/>
              <a:t>che</a:t>
            </a:r>
            <a:r>
              <a:rPr lang="en-US" dirty="0"/>
              <a:t> per </a:t>
            </a:r>
            <a:r>
              <a:rPr lang="en-US" dirty="0" err="1"/>
              <a:t>localizzazione</a:t>
            </a:r>
            <a:r>
              <a:rPr lang="en-US" dirty="0"/>
              <a:t> (</a:t>
            </a:r>
            <a:r>
              <a:rPr lang="en-US" dirty="0" err="1"/>
              <a:t>strappamento</a:t>
            </a:r>
            <a:r>
              <a:rPr lang="en-US" dirty="0"/>
              <a:t> di </a:t>
            </a:r>
            <a:r>
              <a:rPr lang="en-US" dirty="0" err="1"/>
              <a:t>peli</a:t>
            </a:r>
            <a:r>
              <a:rPr lang="en-US" dirty="0"/>
              <a:t> o </a:t>
            </a:r>
            <a:r>
              <a:rPr lang="en-US" dirty="0" err="1"/>
              <a:t>capelli</a:t>
            </a:r>
            <a:r>
              <a:rPr lang="en-US" dirty="0"/>
              <a:t> per la tricotillomania) o pizzicatura di </a:t>
            </a:r>
            <a:r>
              <a:rPr lang="en-US" dirty="0" err="1"/>
              <a:t>una</a:t>
            </a:r>
            <a:r>
              <a:rPr lang="en-US" dirty="0"/>
              <a:t> area </a:t>
            </a:r>
            <a:r>
              <a:rPr lang="en-US" dirty="0" err="1"/>
              <a:t>specifica</a:t>
            </a:r>
            <a:r>
              <a:rPr lang="en-US" dirty="0"/>
              <a:t> </a:t>
            </a:r>
            <a:r>
              <a:rPr lang="en-US" dirty="0" err="1"/>
              <a:t>della</a:t>
            </a:r>
            <a:r>
              <a:rPr lang="en-US" dirty="0"/>
              <a:t> </a:t>
            </a:r>
            <a:r>
              <a:rPr lang="en-US" dirty="0" err="1"/>
              <a:t>pelle</a:t>
            </a:r>
            <a:r>
              <a:rPr lang="en-US" dirty="0"/>
              <a:t> </a:t>
            </a:r>
            <a:r>
              <a:rPr lang="en-US" dirty="0" err="1"/>
              <a:t>costituiscono</a:t>
            </a:r>
            <a:r>
              <a:rPr lang="en-US" dirty="0"/>
              <a:t> </a:t>
            </a:r>
            <a:r>
              <a:rPr lang="en-US" dirty="0" err="1"/>
              <a:t>disturbi</a:t>
            </a:r>
            <a:r>
              <a:rPr lang="en-US" dirty="0"/>
              <a:t> </a:t>
            </a:r>
            <a:r>
              <a:rPr lang="en-US" dirty="0" err="1"/>
              <a:t>diagnosticabili</a:t>
            </a:r>
            <a:r>
              <a:rPr lang="en-US" dirty="0"/>
              <a:t> </a:t>
            </a:r>
            <a:r>
              <a:rPr lang="en-US" dirty="0" err="1"/>
              <a:t>separatamente</a:t>
            </a:r>
            <a:r>
              <a:rPr lang="en-US" dirty="0"/>
              <a:t>.</a:t>
            </a: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93285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ea typeface="Tahoma" pitchFamily="34" charset="0"/>
              </a:rPr>
              <a:t>I Disturbi Pervasivi dello Sviluppo si osservano talvolta associati con un gruppo vario di condizioni mediche generali (per es., anomalie cromosomiche, infezioni congenite, anomalie strutturali del sistema nervoso centrale). Se queste condizioni sono presenti, dovrebbero essere codificate sull’Asse III.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36178003"/>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DA TIC</a:t>
            </a:r>
            <a:endParaRPr dirty="0"/>
          </a:p>
        </p:txBody>
      </p:sp>
      <p:sp>
        <p:nvSpPr>
          <p:cNvPr id="8" name="Sottotitolo 7"/>
          <p:cNvSpPr>
            <a:spLocks noGrp="1"/>
          </p:cNvSpPr>
          <p:nvPr>
            <p:ph type="subTitle" idx="1"/>
          </p:nvPr>
        </p:nvSpPr>
        <p:spPr/>
        <p:txBody>
          <a:bodyPr/>
          <a:lstStyle/>
          <a:p>
            <a:pPr eaLnBrk="1" hangingPunct="1">
              <a:defRPr/>
            </a:pPr>
            <a:r>
              <a:rPr lang="it-IT" dirty="0"/>
              <a:t>LEZIONE 22-4</a:t>
            </a:r>
          </a:p>
        </p:txBody>
      </p:sp>
    </p:spTree>
    <p:extLst>
      <p:ext uri="{BB962C8B-B14F-4D97-AF65-F5344CB8AC3E}">
        <p14:creationId xmlns:p14="http://schemas.microsoft.com/office/powerpoint/2010/main" val="2431290872"/>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DISTURBI DA TIC</a:t>
            </a:r>
          </a:p>
        </p:txBody>
      </p:sp>
      <p:sp>
        <p:nvSpPr>
          <p:cNvPr id="3" name="Segnaposto contenuto 2"/>
          <p:cNvSpPr>
            <a:spLocks noGrp="1"/>
          </p:cNvSpPr>
          <p:nvPr>
            <p:ph idx="1"/>
          </p:nvPr>
        </p:nvSpPr>
        <p:spPr/>
        <p:txBody>
          <a:bodyPr>
            <a:normAutofit/>
          </a:bodyPr>
          <a:lstStyle/>
          <a:p>
            <a:r>
              <a:rPr lang="it-IT" dirty="0"/>
              <a:t>Il Tic è un movimento o una vocalizzazione improvvisa, rapida e ricorrente, ripetitiva, non ritmica capace di interferire con la vita relazionale o professionale di chi ne è affetto.</a:t>
            </a:r>
          </a:p>
          <a:p>
            <a:r>
              <a:rPr lang="it-IT" dirty="0"/>
              <a:t>I tic possono essere semplici, ovvero interessare un gruppo muscolare singolo, o complessi che si manifestano con contrazioni  di più muscoli del corpo.</a:t>
            </a:r>
            <a:r>
              <a:rPr lang="en-US" dirty="0"/>
              <a:t> </a:t>
            </a:r>
            <a:endParaRPr lang="it-IT" dirty="0"/>
          </a:p>
        </p:txBody>
      </p:sp>
    </p:spTree>
    <p:extLst>
      <p:ext uri="{BB962C8B-B14F-4D97-AF65-F5344CB8AC3E}">
        <p14:creationId xmlns:p14="http://schemas.microsoft.com/office/powerpoint/2010/main" val="1605610560"/>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000" dirty="0"/>
              <a:t>I tic </a:t>
            </a:r>
            <a:r>
              <a:rPr lang="en-US" sz="2000" dirty="0" err="1"/>
              <a:t>motori</a:t>
            </a:r>
            <a:r>
              <a:rPr lang="en-US" sz="2000" dirty="0"/>
              <a:t> </a:t>
            </a:r>
            <a:r>
              <a:rPr lang="en-US" sz="2000" dirty="0" err="1"/>
              <a:t>semplici</a:t>
            </a:r>
            <a:r>
              <a:rPr lang="en-US" sz="2000" dirty="0"/>
              <a:t>  </a:t>
            </a:r>
            <a:r>
              <a:rPr lang="en-US" sz="2000" dirty="0" err="1"/>
              <a:t>durano</a:t>
            </a:r>
            <a:r>
              <a:rPr lang="en-US" sz="2000" dirty="0"/>
              <a:t> </a:t>
            </a:r>
            <a:r>
              <a:rPr lang="en-US" sz="2000" dirty="0" err="1"/>
              <a:t>meno</a:t>
            </a:r>
            <a:r>
              <a:rPr lang="en-US" sz="2000" dirty="0"/>
              <a:t> di un secondo. </a:t>
            </a:r>
            <a:r>
              <a:rPr lang="en-US" sz="2000" dirty="0" err="1"/>
              <a:t>Tra</a:t>
            </a:r>
            <a:r>
              <a:rPr lang="en-US" sz="2000" dirty="0"/>
              <a:t> </a:t>
            </a:r>
            <a:r>
              <a:rPr lang="en-US" sz="2000" dirty="0" err="1"/>
              <a:t>questi</a:t>
            </a:r>
            <a:r>
              <a:rPr lang="en-US" sz="2000" dirty="0"/>
              <a:t> </a:t>
            </a:r>
            <a:r>
              <a:rPr lang="en-US" sz="2000" dirty="0" err="1"/>
              <a:t>troviamo</a:t>
            </a:r>
            <a:r>
              <a:rPr lang="en-US" sz="2000" dirty="0"/>
              <a:t> la </a:t>
            </a:r>
            <a:r>
              <a:rPr lang="en-US" sz="2000" dirty="0" err="1"/>
              <a:t>contrzione</a:t>
            </a:r>
            <a:r>
              <a:rPr lang="en-US" sz="2000" dirty="0"/>
              <a:t> </a:t>
            </a:r>
            <a:r>
              <a:rPr lang="en-US" sz="2000" dirty="0" err="1"/>
              <a:t>delle</a:t>
            </a:r>
            <a:r>
              <a:rPr lang="en-US" sz="2000" dirty="0"/>
              <a:t> </a:t>
            </a:r>
            <a:r>
              <a:rPr lang="en-US" sz="2000" dirty="0" err="1"/>
              <a:t>narici</a:t>
            </a:r>
            <a:r>
              <a:rPr lang="en-US" sz="2000" dirty="0"/>
              <a:t>, lo </a:t>
            </a:r>
            <a:r>
              <a:rPr lang="en-US" sz="2000" dirty="0" err="1"/>
              <a:t>sbattimento</a:t>
            </a:r>
            <a:r>
              <a:rPr lang="en-US" sz="2000" dirty="0"/>
              <a:t> </a:t>
            </a:r>
            <a:r>
              <a:rPr lang="en-US" sz="2000" dirty="0" err="1"/>
              <a:t>della</a:t>
            </a:r>
            <a:r>
              <a:rPr lang="en-US" sz="2000" dirty="0"/>
              <a:t> </a:t>
            </a:r>
            <a:r>
              <a:rPr lang="en-US" sz="2000" dirty="0" err="1"/>
              <a:t>testa</a:t>
            </a:r>
            <a:r>
              <a:rPr lang="en-US" sz="2000" dirty="0"/>
              <a:t>, la </a:t>
            </a:r>
            <a:r>
              <a:rPr lang="en-US" sz="2000" dirty="0" err="1"/>
              <a:t>chiusura</a:t>
            </a:r>
            <a:r>
              <a:rPr lang="en-US" sz="2000" dirty="0"/>
              <a:t> degli </a:t>
            </a:r>
            <a:r>
              <a:rPr lang="en-US" sz="2000" dirty="0" err="1"/>
              <a:t>occhi</a:t>
            </a:r>
            <a:r>
              <a:rPr lang="en-US" sz="2000" dirty="0"/>
              <a:t>. I tic </a:t>
            </a:r>
            <a:r>
              <a:rPr lang="en-US" sz="2000" dirty="0" err="1"/>
              <a:t>motori</a:t>
            </a:r>
            <a:r>
              <a:rPr lang="en-US" sz="2000" dirty="0"/>
              <a:t> </a:t>
            </a:r>
            <a:r>
              <a:rPr lang="en-US" sz="2000" dirty="0" err="1"/>
              <a:t>complessi</a:t>
            </a:r>
            <a:r>
              <a:rPr lang="en-US" sz="2000" dirty="0"/>
              <a:t> </a:t>
            </a:r>
            <a:r>
              <a:rPr lang="en-US" sz="2000" dirty="0" err="1"/>
              <a:t>durano</a:t>
            </a:r>
            <a:r>
              <a:rPr lang="en-US" sz="2000" dirty="0"/>
              <a:t> </a:t>
            </a:r>
            <a:r>
              <a:rPr lang="en-US" sz="2000" dirty="0" err="1"/>
              <a:t>più</a:t>
            </a:r>
            <a:r>
              <a:rPr lang="en-US" sz="2000" dirty="0"/>
              <a:t> a </a:t>
            </a:r>
            <a:r>
              <a:rPr lang="en-US" sz="2000" dirty="0" err="1"/>
              <a:t>lungo</a:t>
            </a:r>
            <a:r>
              <a:rPr lang="en-US" sz="2000" dirty="0"/>
              <a:t> e  </a:t>
            </a:r>
            <a:r>
              <a:rPr lang="en-US" sz="2000" dirty="0" err="1"/>
              <a:t>spesso</a:t>
            </a:r>
            <a:r>
              <a:rPr lang="en-US" sz="2000" dirty="0"/>
              <a:t> </a:t>
            </a:r>
            <a:r>
              <a:rPr lang="en-US" sz="2000" dirty="0" err="1"/>
              <a:t>comprendono</a:t>
            </a:r>
            <a:r>
              <a:rPr lang="en-US" sz="2000" dirty="0"/>
              <a:t> </a:t>
            </a:r>
            <a:r>
              <a:rPr lang="en-US" sz="2000" dirty="0" err="1"/>
              <a:t>più</a:t>
            </a:r>
            <a:r>
              <a:rPr lang="en-US" sz="2000" dirty="0"/>
              <a:t> tic </a:t>
            </a:r>
            <a:r>
              <a:rPr lang="en-US" sz="2000" dirty="0" err="1"/>
              <a:t>motori</a:t>
            </a:r>
            <a:r>
              <a:rPr lang="en-US" sz="2000" dirty="0"/>
              <a:t> </a:t>
            </a:r>
            <a:r>
              <a:rPr lang="en-US" sz="2000" dirty="0" err="1"/>
              <a:t>semplici</a:t>
            </a:r>
            <a:r>
              <a:rPr lang="en-US" sz="2000" dirty="0"/>
              <a:t> </a:t>
            </a:r>
            <a:r>
              <a:rPr lang="en-US" sz="2000" dirty="0" err="1"/>
              <a:t>espressi</a:t>
            </a:r>
            <a:r>
              <a:rPr lang="en-US" sz="2000" dirty="0"/>
              <a:t> in </a:t>
            </a:r>
            <a:r>
              <a:rPr lang="en-US" sz="2000" dirty="0" err="1"/>
              <a:t>sequenza</a:t>
            </a:r>
            <a:r>
              <a:rPr lang="en-US" sz="2000" dirty="0"/>
              <a:t>. </a:t>
            </a:r>
          </a:p>
          <a:p>
            <a:r>
              <a:rPr lang="en-US" sz="2000" dirty="0"/>
              <a:t>I tic </a:t>
            </a:r>
            <a:r>
              <a:rPr lang="en-US" sz="2000" dirty="0" err="1"/>
              <a:t>complessi</a:t>
            </a:r>
            <a:r>
              <a:rPr lang="en-US" sz="2000" dirty="0"/>
              <a:t> in </a:t>
            </a:r>
            <a:r>
              <a:rPr lang="en-US" sz="2000" dirty="0" err="1"/>
              <a:t>alcuni</a:t>
            </a:r>
            <a:r>
              <a:rPr lang="en-US" sz="2000" dirty="0"/>
              <a:t> </a:t>
            </a:r>
            <a:r>
              <a:rPr lang="en-US" sz="2000" dirty="0" err="1"/>
              <a:t>casi</a:t>
            </a:r>
            <a:r>
              <a:rPr lang="en-US" sz="2000" dirty="0"/>
              <a:t> </a:t>
            </a:r>
            <a:r>
              <a:rPr lang="en-US" sz="2000" dirty="0" err="1"/>
              <a:t>possono</a:t>
            </a:r>
            <a:r>
              <a:rPr lang="en-US" sz="2000" dirty="0"/>
              <a:t> </a:t>
            </a:r>
            <a:r>
              <a:rPr lang="en-US" sz="2000" dirty="0" err="1"/>
              <a:t>sembrare</a:t>
            </a:r>
            <a:r>
              <a:rPr lang="en-US" sz="2000" dirty="0"/>
              <a:t> </a:t>
            </a:r>
            <a:r>
              <a:rPr lang="en-US" sz="2000" dirty="0" err="1"/>
              <a:t>finalizzati</a:t>
            </a:r>
            <a:r>
              <a:rPr lang="en-US" sz="2000" dirty="0"/>
              <a:t>. La </a:t>
            </a:r>
            <a:r>
              <a:rPr lang="en-US" sz="2000" dirty="0" err="1"/>
              <a:t>manifestazione</a:t>
            </a:r>
            <a:r>
              <a:rPr lang="en-US" sz="2000" dirty="0"/>
              <a:t> </a:t>
            </a:r>
            <a:r>
              <a:rPr lang="en-US" sz="2000" dirty="0" err="1"/>
              <a:t>ripetuta</a:t>
            </a:r>
            <a:r>
              <a:rPr lang="en-US" sz="2000" dirty="0"/>
              <a:t> di </a:t>
            </a:r>
            <a:r>
              <a:rPr lang="en-US" sz="2000" dirty="0" err="1"/>
              <a:t>gesti</a:t>
            </a:r>
            <a:r>
              <a:rPr lang="en-US" sz="2000" dirty="0"/>
              <a:t> </a:t>
            </a:r>
            <a:r>
              <a:rPr lang="en-US" sz="2000" dirty="0" err="1"/>
              <a:t>sessuali</a:t>
            </a:r>
            <a:r>
              <a:rPr lang="en-US" sz="2000" dirty="0"/>
              <a:t> o </a:t>
            </a:r>
            <a:r>
              <a:rPr lang="en-US" sz="2000" dirty="0" err="1"/>
              <a:t>osceni</a:t>
            </a:r>
            <a:r>
              <a:rPr lang="en-US" sz="2000" dirty="0"/>
              <a:t> </a:t>
            </a:r>
            <a:r>
              <a:rPr lang="en-US" sz="2000" dirty="0" err="1"/>
              <a:t>viene</a:t>
            </a:r>
            <a:r>
              <a:rPr lang="en-US" sz="2000" dirty="0"/>
              <a:t> </a:t>
            </a:r>
            <a:r>
              <a:rPr lang="en-US" sz="2000" dirty="0" err="1"/>
              <a:t>definita</a:t>
            </a:r>
            <a:r>
              <a:rPr lang="en-US" sz="2000" dirty="0"/>
              <a:t>  </a:t>
            </a:r>
            <a:r>
              <a:rPr lang="en-US" sz="2000" dirty="0" err="1"/>
              <a:t>coproprassia</a:t>
            </a:r>
            <a:r>
              <a:rPr lang="en-US" sz="2000" dirty="0"/>
              <a:t> e, come </a:t>
            </a:r>
            <a:r>
              <a:rPr lang="en-US" sz="2000" dirty="0" err="1"/>
              <a:t>vedremo</a:t>
            </a:r>
            <a:r>
              <a:rPr lang="en-US" sz="2000" dirty="0"/>
              <a:t>, è </a:t>
            </a:r>
            <a:r>
              <a:rPr lang="en-US" sz="2000" dirty="0" err="1"/>
              <a:t>spesso</a:t>
            </a:r>
            <a:r>
              <a:rPr lang="en-US" sz="2000" dirty="0"/>
              <a:t> </a:t>
            </a:r>
            <a:r>
              <a:rPr lang="en-US" sz="2000" dirty="0" err="1"/>
              <a:t>presente</a:t>
            </a:r>
            <a:r>
              <a:rPr lang="en-US" sz="2000" dirty="0"/>
              <a:t> </a:t>
            </a:r>
            <a:r>
              <a:rPr lang="en-US" sz="2000" dirty="0" err="1"/>
              <a:t>nella</a:t>
            </a:r>
            <a:r>
              <a:rPr lang="en-US" sz="2000" dirty="0"/>
              <a:t> </a:t>
            </a:r>
            <a:r>
              <a:rPr lang="en-US" sz="2000" dirty="0" err="1"/>
              <a:t>sindrome</a:t>
            </a:r>
            <a:r>
              <a:rPr lang="en-US" sz="2000" dirty="0"/>
              <a:t> di Gilles de la Tourette. </a:t>
            </a:r>
          </a:p>
          <a:p>
            <a:r>
              <a:rPr lang="en-US" sz="2000" dirty="0" err="1"/>
              <a:t>Altri</a:t>
            </a:r>
            <a:r>
              <a:rPr lang="en-US" sz="2000" dirty="0"/>
              <a:t> tipi di tic </a:t>
            </a:r>
            <a:r>
              <a:rPr lang="en-US" sz="2000" dirty="0" err="1"/>
              <a:t>complesso</a:t>
            </a:r>
            <a:r>
              <a:rPr lang="en-US" sz="2000" dirty="0"/>
              <a:t> </a:t>
            </a:r>
            <a:r>
              <a:rPr lang="en-US" sz="2000" dirty="0" err="1"/>
              <a:t>includono</a:t>
            </a:r>
            <a:r>
              <a:rPr lang="en-US" sz="2000" dirty="0"/>
              <a:t> la </a:t>
            </a:r>
            <a:r>
              <a:rPr lang="en-US" sz="2000" dirty="0" err="1"/>
              <a:t>ripetizione</a:t>
            </a:r>
            <a:r>
              <a:rPr lang="en-US" sz="2000" dirty="0"/>
              <a:t> di </a:t>
            </a:r>
            <a:r>
              <a:rPr lang="en-US" sz="2000" dirty="0" err="1"/>
              <a:t>suoni</a:t>
            </a:r>
            <a:r>
              <a:rPr lang="en-US" sz="2000" dirty="0"/>
              <a:t> o di parole  (</a:t>
            </a:r>
            <a:r>
              <a:rPr lang="en-US" sz="2000" dirty="0" err="1"/>
              <a:t>ecolalia</a:t>
            </a:r>
            <a:r>
              <a:rPr lang="en-US" sz="2000" dirty="0"/>
              <a:t>) la </a:t>
            </a:r>
            <a:r>
              <a:rPr lang="en-US" sz="2000" dirty="0" err="1"/>
              <a:t>ripetizione</a:t>
            </a:r>
            <a:r>
              <a:rPr lang="en-US" sz="2000" dirty="0"/>
              <a:t> di </a:t>
            </a:r>
            <a:r>
              <a:rPr lang="en-US" sz="2000" dirty="0" err="1"/>
              <a:t>gesti</a:t>
            </a:r>
            <a:r>
              <a:rPr lang="en-US" sz="2000" dirty="0"/>
              <a:t> </a:t>
            </a:r>
            <a:r>
              <a:rPr lang="en-US" sz="2000" dirty="0" err="1"/>
              <a:t>altrui</a:t>
            </a:r>
            <a:r>
              <a:rPr lang="en-US" sz="2000" dirty="0"/>
              <a:t> (</a:t>
            </a:r>
            <a:r>
              <a:rPr lang="en-US" sz="2000" dirty="0" err="1"/>
              <a:t>ecoprassia</a:t>
            </a:r>
            <a:r>
              <a:rPr lang="en-US" sz="2000" dirty="0"/>
              <a:t>). In </a:t>
            </a:r>
            <a:r>
              <a:rPr lang="en-US" sz="2000" dirty="0" err="1"/>
              <a:t>alcuni</a:t>
            </a:r>
            <a:r>
              <a:rPr lang="en-US" sz="2000" dirty="0"/>
              <a:t> </a:t>
            </a:r>
            <a:r>
              <a:rPr lang="en-US" sz="2000" dirty="0" err="1"/>
              <a:t>casi</a:t>
            </a:r>
            <a:r>
              <a:rPr lang="en-US" sz="2000" dirty="0"/>
              <a:t> I </a:t>
            </a:r>
            <a:r>
              <a:rPr lang="en-US" sz="2000" dirty="0" err="1"/>
              <a:t>pazienti</a:t>
            </a:r>
            <a:r>
              <a:rPr lang="en-US" sz="2000" dirty="0"/>
              <a:t> </a:t>
            </a:r>
            <a:r>
              <a:rPr lang="en-US" sz="2000" dirty="0" err="1"/>
              <a:t>ripetono</a:t>
            </a:r>
            <a:r>
              <a:rPr lang="en-US" sz="2000" dirty="0"/>
              <a:t> </a:t>
            </a:r>
            <a:r>
              <a:rPr lang="en-US" sz="2000" dirty="0" err="1"/>
              <a:t>l’ultima</a:t>
            </a:r>
            <a:r>
              <a:rPr lang="en-US" sz="2000" dirty="0"/>
              <a:t> </a:t>
            </a:r>
            <a:r>
              <a:rPr lang="en-US" sz="2000" dirty="0" err="1"/>
              <a:t>frase</a:t>
            </a:r>
            <a:r>
              <a:rPr lang="en-US" sz="2000" dirty="0"/>
              <a:t> </a:t>
            </a:r>
            <a:r>
              <a:rPr lang="en-US" sz="2000" dirty="0" err="1"/>
              <a:t>udita</a:t>
            </a:r>
            <a:r>
              <a:rPr lang="en-US" sz="2000" dirty="0"/>
              <a:t> (</a:t>
            </a:r>
            <a:r>
              <a:rPr lang="en-US" sz="2000" dirty="0" err="1"/>
              <a:t>ecolalia</a:t>
            </a:r>
            <a:r>
              <a:rPr lang="en-US" sz="2000" dirty="0"/>
              <a:t>).  </a:t>
            </a: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31720113"/>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 tic possono essere transitori oppure persistenti (cronici). Si definiscono persistenti quando durano da più di un anno. Se i tic sono insorti da meno di un anno bisogna esprimere la diagnosi di tic transitorio. In genere possono essere soppressi volontariamente per brevi periodi, ma tale controllo non dura molto. Tendono a presentarsi particolarmente in fase di stanchezza o di stress. In alcune circostanze i tic possono interrompersi per qualche giorno e poi riprendere.</a:t>
            </a:r>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62891975"/>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Nella sindrome di Gilles de la Tourette, si manifestano contemporaneamente tic motori che interessano diverse parti del corpo e tic vocali. Questi ultimi possono essere schiarimenti della voce, vocalizzi, o anche frasi complesse spesso aggressive ed insultanti.</a:t>
            </a:r>
          </a:p>
          <a:p>
            <a:r>
              <a:rPr lang="it-IT" sz="2400" dirty="0"/>
              <a:t>L’esordi dei Tic avviene prima dei 18 anni e durano più di un anno.</a:t>
            </a:r>
          </a:p>
          <a:p>
            <a:r>
              <a:rPr lang="it-IT" sz="2400" dirty="0"/>
              <a:t>I tic per essere diagnosticati non devono essere conseguenti all’uso di una sostanza (es amfetamina, cocaina o altri stimolanti) e non sono  conseguenti ad una malattia neurologica.</a:t>
            </a:r>
          </a:p>
          <a:p>
            <a:pPr marL="0" indent="0">
              <a:buNone/>
            </a:pPr>
            <a:endParaRPr lang="it-IT" sz="2400" dirty="0"/>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67198983"/>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In genere insorgono tra i 4 ed i 6 anni, ma possono insorgere anche nella preadolescenza. Se i tic insorgono dopo i 18 anni sarà opportuno pensare agli effetti di sostanze o di danni neurologici.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13067283"/>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prevalenza</a:t>
            </a:r>
          </a:p>
        </p:txBody>
      </p:sp>
      <p:sp>
        <p:nvSpPr>
          <p:cNvPr id="3" name="Segnaposto contenuto 2"/>
          <p:cNvSpPr>
            <a:spLocks noGrp="1"/>
          </p:cNvSpPr>
          <p:nvPr>
            <p:ph idx="1"/>
          </p:nvPr>
        </p:nvSpPr>
        <p:spPr/>
        <p:txBody>
          <a:bodyPr>
            <a:normAutofit/>
          </a:bodyPr>
          <a:lstStyle/>
          <a:p>
            <a:r>
              <a:rPr lang="it-IT" dirty="0"/>
              <a:t> </a:t>
            </a:r>
            <a:r>
              <a:rPr lang="en-US" dirty="0"/>
              <a:t>I tic </a:t>
            </a:r>
            <a:r>
              <a:rPr lang="en-US" dirty="0" err="1"/>
              <a:t>sono</a:t>
            </a:r>
            <a:r>
              <a:rPr lang="en-US" dirty="0"/>
              <a:t> </a:t>
            </a:r>
            <a:r>
              <a:rPr lang="en-US" dirty="0" err="1"/>
              <a:t>comuni</a:t>
            </a:r>
            <a:r>
              <a:rPr lang="en-US" dirty="0"/>
              <a:t> </a:t>
            </a:r>
            <a:r>
              <a:rPr lang="en-US" dirty="0" err="1"/>
              <a:t>tra</a:t>
            </a:r>
            <a:r>
              <a:rPr lang="en-US" dirty="0"/>
              <a:t> I bambini ma in </a:t>
            </a:r>
            <a:r>
              <a:rPr lang="en-US" dirty="0" err="1"/>
              <a:t>genere</a:t>
            </a:r>
            <a:r>
              <a:rPr lang="en-US" dirty="0"/>
              <a:t> </a:t>
            </a:r>
            <a:r>
              <a:rPr lang="en-US" dirty="0" err="1"/>
              <a:t>si</a:t>
            </a:r>
            <a:r>
              <a:rPr lang="en-US" dirty="0"/>
              <a:t> </a:t>
            </a:r>
            <a:r>
              <a:rPr lang="en-US" dirty="0" err="1"/>
              <a:t>tratta</a:t>
            </a:r>
            <a:r>
              <a:rPr lang="en-US" dirty="0"/>
              <a:t> di tic </a:t>
            </a:r>
            <a:r>
              <a:rPr lang="en-US" dirty="0" err="1"/>
              <a:t>transitori</a:t>
            </a:r>
            <a:r>
              <a:rPr lang="en-US" dirty="0"/>
              <a:t>. I </a:t>
            </a:r>
            <a:r>
              <a:rPr lang="en-US" dirty="0" err="1"/>
              <a:t>maschi</a:t>
            </a:r>
            <a:r>
              <a:rPr lang="en-US" dirty="0"/>
              <a:t> </a:t>
            </a:r>
            <a:r>
              <a:rPr lang="en-US" dirty="0" err="1"/>
              <a:t>sono</a:t>
            </a:r>
            <a:r>
              <a:rPr lang="en-US" dirty="0"/>
              <a:t> </a:t>
            </a:r>
            <a:r>
              <a:rPr lang="en-US" dirty="0" err="1"/>
              <a:t>più</a:t>
            </a:r>
            <a:r>
              <a:rPr lang="en-US" dirty="0"/>
              <a:t> </a:t>
            </a:r>
            <a:r>
              <a:rPr lang="en-US" dirty="0" err="1"/>
              <a:t>affetti</a:t>
            </a:r>
            <a:r>
              <a:rPr lang="en-US" dirty="0"/>
              <a:t> </a:t>
            </a:r>
            <a:r>
              <a:rPr lang="en-US" dirty="0" err="1"/>
              <a:t>rispetto</a:t>
            </a:r>
            <a:r>
              <a:rPr lang="en-US" dirty="0"/>
              <a:t> </a:t>
            </a:r>
            <a:r>
              <a:rPr lang="en-US" dirty="0" err="1"/>
              <a:t>alle</a:t>
            </a:r>
            <a:r>
              <a:rPr lang="en-US" dirty="0"/>
              <a:t> </a:t>
            </a:r>
            <a:r>
              <a:rPr lang="en-US" dirty="0" err="1"/>
              <a:t>femmine</a:t>
            </a:r>
            <a:r>
              <a:rPr lang="en-US" dirty="0"/>
              <a:t>. </a:t>
            </a:r>
          </a:p>
          <a:p>
            <a:r>
              <a:rPr lang="en-US" dirty="0"/>
              <a:t>La </a:t>
            </a:r>
            <a:r>
              <a:rPr lang="en-US" dirty="0" err="1"/>
              <a:t>sindrome</a:t>
            </a:r>
            <a:r>
              <a:rPr lang="en-US" dirty="0"/>
              <a:t> di Gilles de la Tourette </a:t>
            </a:r>
            <a:r>
              <a:rPr lang="en-US" dirty="0" err="1"/>
              <a:t>sembra</a:t>
            </a:r>
            <a:r>
              <a:rPr lang="en-US" dirty="0"/>
              <a:t> </a:t>
            </a:r>
            <a:r>
              <a:rPr lang="en-US" dirty="0" err="1"/>
              <a:t>avere</a:t>
            </a:r>
            <a:r>
              <a:rPr lang="en-US" dirty="0"/>
              <a:t> </a:t>
            </a:r>
            <a:r>
              <a:rPr lang="en-US" dirty="0" err="1"/>
              <a:t>una</a:t>
            </a:r>
            <a:r>
              <a:rPr lang="en-US" dirty="0"/>
              <a:t> </a:t>
            </a:r>
            <a:r>
              <a:rPr lang="en-US" dirty="0" err="1"/>
              <a:t>notevole</a:t>
            </a:r>
            <a:r>
              <a:rPr lang="en-US" dirty="0"/>
              <a:t> </a:t>
            </a:r>
            <a:r>
              <a:rPr lang="en-US" dirty="0" err="1"/>
              <a:t>componente</a:t>
            </a:r>
            <a:r>
              <a:rPr lang="en-US" dirty="0"/>
              <a:t> </a:t>
            </a:r>
            <a:r>
              <a:rPr lang="en-US" dirty="0" err="1"/>
              <a:t>ereditaria</a:t>
            </a:r>
            <a:endParaRPr lang="en-US" dirty="0"/>
          </a:p>
          <a:p>
            <a:pPr marL="0" indent="0">
              <a:buNone/>
            </a:pPr>
            <a:endParaRPr lang="it-IT" dirty="0"/>
          </a:p>
        </p:txBody>
      </p:sp>
    </p:spTree>
    <p:extLst>
      <p:ext uri="{BB962C8B-B14F-4D97-AF65-F5344CB8AC3E}">
        <p14:creationId xmlns:p14="http://schemas.microsoft.com/office/powerpoint/2010/main" val="2000021064"/>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a:t>
            </a:r>
          </a:p>
        </p:txBody>
      </p:sp>
      <p:sp>
        <p:nvSpPr>
          <p:cNvPr id="3" name="Segnaposto contenuto 2"/>
          <p:cNvSpPr>
            <a:spLocks noGrp="1"/>
          </p:cNvSpPr>
          <p:nvPr>
            <p:ph idx="1"/>
          </p:nvPr>
        </p:nvSpPr>
        <p:spPr/>
        <p:txBody>
          <a:bodyPr>
            <a:normAutofit lnSpcReduction="10000"/>
          </a:bodyPr>
          <a:lstStyle/>
          <a:p>
            <a:r>
              <a:rPr lang="en-US" dirty="0"/>
              <a:t>Le </a:t>
            </a:r>
            <a:r>
              <a:rPr lang="en-US" dirty="0" err="1"/>
              <a:t>stereotipie</a:t>
            </a:r>
            <a:r>
              <a:rPr lang="en-US" dirty="0"/>
              <a:t> </a:t>
            </a:r>
            <a:r>
              <a:rPr lang="en-US" dirty="0" err="1"/>
              <a:t>motorie</a:t>
            </a:r>
            <a:r>
              <a:rPr lang="en-US" dirty="0"/>
              <a:t> </a:t>
            </a:r>
            <a:r>
              <a:rPr lang="en-US" dirty="0" err="1"/>
              <a:t>insorgono</a:t>
            </a:r>
            <a:r>
              <a:rPr lang="en-US" dirty="0"/>
              <a:t> </a:t>
            </a:r>
            <a:r>
              <a:rPr lang="en-US" dirty="0" err="1"/>
              <a:t>precocemente</a:t>
            </a:r>
            <a:r>
              <a:rPr lang="en-US" dirty="0"/>
              <a:t> e </a:t>
            </a:r>
            <a:r>
              <a:rPr lang="en-US" dirty="0" err="1"/>
              <a:t>durano</a:t>
            </a:r>
            <a:r>
              <a:rPr lang="en-US" dirty="0"/>
              <a:t> molto </a:t>
            </a:r>
            <a:r>
              <a:rPr lang="en-US" dirty="0" err="1"/>
              <a:t>più</a:t>
            </a:r>
            <a:r>
              <a:rPr lang="en-US" dirty="0"/>
              <a:t> a </a:t>
            </a:r>
            <a:r>
              <a:rPr lang="en-US" dirty="0" err="1"/>
              <a:t>lungo</a:t>
            </a:r>
            <a:r>
              <a:rPr lang="en-US" dirty="0"/>
              <a:t> </a:t>
            </a:r>
            <a:r>
              <a:rPr lang="en-US" dirty="0" err="1"/>
              <a:t>rispetto</a:t>
            </a:r>
            <a:r>
              <a:rPr lang="en-US" dirty="0"/>
              <a:t> </a:t>
            </a:r>
            <a:r>
              <a:rPr lang="en-US" dirty="0" err="1"/>
              <a:t>ai</a:t>
            </a:r>
            <a:r>
              <a:rPr lang="en-US" dirty="0"/>
              <a:t> tic. </a:t>
            </a:r>
            <a:r>
              <a:rPr lang="it-IT" dirty="0"/>
              <a:t> </a:t>
            </a:r>
          </a:p>
          <a:p>
            <a:r>
              <a:rPr lang="it-IT" dirty="0"/>
              <a:t>Alcune malattie neurologiche croniche come la corea, la sindrome di </a:t>
            </a:r>
            <a:r>
              <a:rPr lang="it-IT" dirty="0" err="1"/>
              <a:t>hunghtington</a:t>
            </a:r>
            <a:r>
              <a:rPr lang="it-IT" dirty="0"/>
              <a:t> possono manifestarsi con sintomi simili ai tic ma hanno origini cause e durate assai diverse.</a:t>
            </a:r>
          </a:p>
          <a:p>
            <a:r>
              <a:rPr lang="it-IT" dirty="0"/>
              <a:t> Alcune sostanze di abuso possono indurre discinesie.</a:t>
            </a:r>
          </a:p>
        </p:txBody>
      </p:sp>
    </p:spTree>
    <p:extLst>
      <p:ext uri="{BB962C8B-B14F-4D97-AF65-F5344CB8AC3E}">
        <p14:creationId xmlns:p14="http://schemas.microsoft.com/office/powerpoint/2010/main" val="257698390"/>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distonia è una condizione di contrazione muscolare lenta in cui si contraggono contemporaneamente muscoli agonisti ed antagonisti.</a:t>
            </a:r>
          </a:p>
          <a:p>
            <a:r>
              <a:rPr lang="it-IT" sz="2400" dirty="0"/>
              <a:t>Nel disturbo ossessivo compulsivo a volte le compulsioni possono spingere il paziente a comportamenti rituali ripetitivi quali ad esempio, toccare e riordinare le cose, ma tali compulsioni sono una risposta ad ossessioni ben precisa.</a:t>
            </a:r>
          </a:p>
          <a:p>
            <a:r>
              <a:rPr lang="it-IT" sz="2400" dirty="0"/>
              <a:t>I pazienti con disturbo da deficit di attenzione con iperattività possono apparire ticcosi in alcuni momenti della loro iperattività, ma i concomitanti aspetti di disattenzione e di impulsività, consentono una diagnosi.</a:t>
            </a:r>
          </a:p>
          <a:p>
            <a:endParaRPr lang="it-IT" dirty="0"/>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33079015"/>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SCHIZOFRENIA ed altri  disturbi psicotici</a:t>
            </a:r>
          </a:p>
        </p:txBody>
      </p:sp>
      <p:sp>
        <p:nvSpPr>
          <p:cNvPr id="3" name="Sottotitolo 2"/>
          <p:cNvSpPr>
            <a:spLocks noGrp="1"/>
          </p:cNvSpPr>
          <p:nvPr>
            <p:ph type="subTitle" idx="1"/>
          </p:nvPr>
        </p:nvSpPr>
        <p:spPr/>
        <p:txBody>
          <a:bodyPr/>
          <a:lstStyle/>
          <a:p>
            <a:r>
              <a:rPr lang="it-IT" dirty="0"/>
              <a:t>Lezione 23-1</a:t>
            </a:r>
          </a:p>
        </p:txBody>
      </p:sp>
    </p:spTree>
    <p:extLst>
      <p:ext uri="{BB962C8B-B14F-4D97-AF65-F5344CB8AC3E}">
        <p14:creationId xmlns:p14="http://schemas.microsoft.com/office/powerpoint/2010/main" val="18727940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ea typeface="Tahoma" pitchFamily="34" charset="0"/>
              </a:rPr>
              <a:t>La compromissione dell’interazione sociale reciproca è molto importante e duratura nel tempo.                                               Può esservi compromissione notevole nella comunicazione non verbale quale la espressione del viso e la gestualità. La persona non riesce a sviluppare adeguati rapporti con coetanei in quanto mancano anche delle competenze sociali utili per entrare in contatto con gli altri. Non è interessato  condividere con gli altri eventuali successi e non hanno idea di quali possano essere i possibili sentimenti degli altri  mancano quindi di una adeguata teoria della mente.</a:t>
            </a:r>
          </a:p>
          <a:p>
            <a:pPr>
              <a:lnSpc>
                <a:spcPct val="150000"/>
              </a:lnSpc>
              <a:spcBef>
                <a:spcPts val="135"/>
              </a:spcBef>
              <a:spcAft>
                <a:spcPts val="0"/>
              </a:spcAft>
            </a:pPr>
            <a:endParaRPr lang="it-IT" sz="2400" dirty="0">
              <a:ea typeface="Tahoma" pitchFamily="34" charset="0"/>
            </a:endParaRP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39849437"/>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psicotico breve</a:t>
            </a:r>
          </a:p>
        </p:txBody>
      </p:sp>
      <p:sp>
        <p:nvSpPr>
          <p:cNvPr id="3" name="Sottotitolo 2"/>
          <p:cNvSpPr>
            <a:spLocks noGrp="1"/>
          </p:cNvSpPr>
          <p:nvPr>
            <p:ph type="subTitle" idx="1"/>
          </p:nvPr>
        </p:nvSpPr>
        <p:spPr/>
        <p:txBody>
          <a:bodyPr/>
          <a:lstStyle/>
          <a:p>
            <a:r>
              <a:rPr lang="it-IT" dirty="0"/>
              <a:t>Lezione 23-3</a:t>
            </a:r>
          </a:p>
        </p:txBody>
      </p:sp>
    </p:spTree>
    <p:extLst>
      <p:ext uri="{BB962C8B-B14F-4D97-AF65-F5344CB8AC3E}">
        <p14:creationId xmlns:p14="http://schemas.microsoft.com/office/powerpoint/2010/main" val="2800887621"/>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dirty="0"/>
              <a:t>I </a:t>
            </a:r>
            <a:r>
              <a:rPr lang="en-US" dirty="0" err="1"/>
              <a:t>disturbi</a:t>
            </a:r>
            <a:r>
              <a:rPr lang="en-US" dirty="0"/>
              <a:t> </a:t>
            </a:r>
            <a:r>
              <a:rPr lang="en-US" dirty="0" err="1"/>
              <a:t>dello</a:t>
            </a:r>
            <a:r>
              <a:rPr lang="en-US" dirty="0"/>
              <a:t> </a:t>
            </a:r>
            <a:r>
              <a:rPr lang="en-US" dirty="0" err="1"/>
              <a:t>spettro</a:t>
            </a:r>
            <a:r>
              <a:rPr lang="en-US" dirty="0"/>
              <a:t> </a:t>
            </a:r>
            <a:r>
              <a:rPr lang="en-US" dirty="0" err="1"/>
              <a:t>della</a:t>
            </a:r>
            <a:r>
              <a:rPr lang="en-US" dirty="0"/>
              <a:t> </a:t>
            </a:r>
            <a:r>
              <a:rPr lang="en-US" dirty="0" err="1"/>
              <a:t>schizofrenia</a:t>
            </a:r>
            <a:r>
              <a:rPr lang="en-US" dirty="0"/>
              <a:t> e </a:t>
            </a:r>
            <a:r>
              <a:rPr lang="en-US" dirty="0" err="1"/>
              <a:t>altri</a:t>
            </a:r>
            <a:r>
              <a:rPr lang="en-US" dirty="0"/>
              <a:t> </a:t>
            </a:r>
            <a:r>
              <a:rPr lang="en-US" dirty="0" err="1"/>
              <a:t>disturbi</a:t>
            </a:r>
            <a:r>
              <a:rPr lang="en-US" dirty="0"/>
              <a:t> </a:t>
            </a:r>
            <a:r>
              <a:rPr lang="en-US" dirty="0" err="1"/>
              <a:t>psicotici</a:t>
            </a:r>
            <a:r>
              <a:rPr lang="en-US" dirty="0"/>
              <a:t> </a:t>
            </a:r>
            <a:r>
              <a:rPr lang="en-US" dirty="0" err="1"/>
              <a:t>comprendono</a:t>
            </a:r>
            <a:r>
              <a:rPr lang="en-US" dirty="0"/>
              <a:t> la </a:t>
            </a:r>
            <a:r>
              <a:rPr lang="en-US" dirty="0" err="1"/>
              <a:t>schi­zofrenia</a:t>
            </a:r>
            <a:r>
              <a:rPr lang="en-US" dirty="0"/>
              <a:t>, </a:t>
            </a:r>
            <a:r>
              <a:rPr lang="en-US" dirty="0" err="1"/>
              <a:t>ed</a:t>
            </a:r>
            <a:r>
              <a:rPr lang="en-US" dirty="0"/>
              <a:t> I </a:t>
            </a:r>
            <a:r>
              <a:rPr lang="en-US" dirty="0" err="1"/>
              <a:t>correlati</a:t>
            </a:r>
            <a:r>
              <a:rPr lang="en-US" dirty="0"/>
              <a:t> </a:t>
            </a:r>
            <a:r>
              <a:rPr lang="en-US" dirty="0" err="1"/>
              <a:t>disturbi</a:t>
            </a:r>
            <a:r>
              <a:rPr lang="en-US" dirty="0"/>
              <a:t> </a:t>
            </a:r>
            <a:r>
              <a:rPr lang="en-US" dirty="0" err="1"/>
              <a:t>psicotico</a:t>
            </a:r>
            <a:r>
              <a:rPr lang="en-US" dirty="0"/>
              <a:t> breve e </a:t>
            </a:r>
            <a:r>
              <a:rPr lang="en-US" dirty="0" err="1"/>
              <a:t>schizofreniforme</a:t>
            </a:r>
            <a:r>
              <a:rPr lang="en-US" dirty="0"/>
              <a:t>. Il </a:t>
            </a:r>
            <a:r>
              <a:rPr lang="en-US" dirty="0" err="1"/>
              <a:t>disturbo</a:t>
            </a:r>
            <a:r>
              <a:rPr lang="en-US" dirty="0"/>
              <a:t> </a:t>
            </a:r>
            <a:r>
              <a:rPr lang="en-US" dirty="0" err="1"/>
              <a:t>delirante</a:t>
            </a:r>
            <a:r>
              <a:rPr lang="en-US" dirty="0"/>
              <a:t> (paranoia), </a:t>
            </a:r>
            <a:r>
              <a:rPr lang="en-US" dirty="0" err="1"/>
              <a:t>il</a:t>
            </a:r>
            <a:r>
              <a:rPr lang="en-US" dirty="0"/>
              <a:t> </a:t>
            </a:r>
            <a:r>
              <a:rPr lang="en-US" dirty="0" err="1"/>
              <a:t>disturbo</a:t>
            </a:r>
            <a:r>
              <a:rPr lang="en-US" dirty="0"/>
              <a:t> schizoaffettivo (</a:t>
            </a:r>
            <a:r>
              <a:rPr lang="en-US" dirty="0" err="1"/>
              <a:t>che</a:t>
            </a:r>
            <a:r>
              <a:rPr lang="en-US" dirty="0"/>
              <a:t> </a:t>
            </a:r>
            <a:r>
              <a:rPr lang="en-US" dirty="0" err="1"/>
              <a:t>associa</a:t>
            </a:r>
            <a:r>
              <a:rPr lang="en-US" dirty="0"/>
              <a:t> </a:t>
            </a:r>
            <a:r>
              <a:rPr lang="en-US" dirty="0" err="1"/>
              <a:t>manifestazioni</a:t>
            </a:r>
            <a:r>
              <a:rPr lang="en-US" dirty="0"/>
              <a:t> </a:t>
            </a:r>
            <a:r>
              <a:rPr lang="en-US" dirty="0" err="1"/>
              <a:t>psicotiche</a:t>
            </a:r>
            <a:r>
              <a:rPr lang="en-US" dirty="0"/>
              <a:t> a </a:t>
            </a:r>
            <a:r>
              <a:rPr lang="en-US" dirty="0" err="1"/>
              <a:t>disturbi</a:t>
            </a:r>
            <a:r>
              <a:rPr lang="en-US" dirty="0"/>
              <a:t> </a:t>
            </a:r>
            <a:r>
              <a:rPr lang="en-US" dirty="0" err="1"/>
              <a:t>bipolari</a:t>
            </a:r>
            <a:r>
              <a:rPr lang="en-US" dirty="0"/>
              <a:t>. I </a:t>
            </a:r>
            <a:r>
              <a:rPr lang="en-US" dirty="0" err="1"/>
              <a:t>disturbi</a:t>
            </a:r>
            <a:r>
              <a:rPr lang="en-US" dirty="0"/>
              <a:t> </a:t>
            </a:r>
            <a:r>
              <a:rPr lang="en-US" dirty="0" err="1"/>
              <a:t>psicotici</a:t>
            </a:r>
            <a:r>
              <a:rPr lang="en-US" dirty="0"/>
              <a:t> </a:t>
            </a:r>
            <a:r>
              <a:rPr lang="en-US" dirty="0" err="1"/>
              <a:t>indotti</a:t>
            </a:r>
            <a:r>
              <a:rPr lang="en-US" dirty="0"/>
              <a:t> da </a:t>
            </a:r>
            <a:r>
              <a:rPr lang="en-US" dirty="0" err="1"/>
              <a:t>condizioni</a:t>
            </a:r>
            <a:r>
              <a:rPr lang="en-US" dirty="0"/>
              <a:t> </a:t>
            </a:r>
            <a:r>
              <a:rPr lang="en-US" dirty="0" err="1"/>
              <a:t>mediche</a:t>
            </a:r>
            <a:r>
              <a:rPr lang="en-US" dirty="0"/>
              <a:t> o da </a:t>
            </a:r>
            <a:r>
              <a:rPr lang="en-US" dirty="0" err="1"/>
              <a:t>sostanze</a:t>
            </a:r>
            <a:r>
              <a:rPr lang="en-US" dirty="0"/>
              <a:t> </a:t>
            </a:r>
            <a:r>
              <a:rPr lang="en-US" dirty="0" err="1"/>
              <a:t>psicotrope</a:t>
            </a:r>
            <a:r>
              <a:rPr lang="en-US" dirty="0"/>
              <a:t>, la catatonia </a:t>
            </a:r>
            <a:r>
              <a:rPr lang="en-US" dirty="0" err="1"/>
              <a:t>ed</a:t>
            </a:r>
            <a:r>
              <a:rPr lang="en-US" dirty="0"/>
              <a:t> </a:t>
            </a:r>
            <a:r>
              <a:rPr lang="en-US" dirty="0" err="1"/>
              <a:t>inoltre</a:t>
            </a:r>
            <a:r>
              <a:rPr lang="en-US" dirty="0"/>
              <a:t> </a:t>
            </a:r>
            <a:r>
              <a:rPr lang="en-US" dirty="0" err="1"/>
              <a:t>il</a:t>
            </a:r>
            <a:r>
              <a:rPr lang="en-US" dirty="0"/>
              <a:t>  </a:t>
            </a:r>
            <a:r>
              <a:rPr lang="en-US" dirty="0" err="1"/>
              <a:t>disturbo</a:t>
            </a:r>
            <a:r>
              <a:rPr lang="en-US" dirty="0"/>
              <a:t> schizotipico (di </a:t>
            </a:r>
            <a:r>
              <a:rPr lang="en-US" dirty="0" err="1"/>
              <a:t>personalità</a:t>
            </a:r>
            <a:r>
              <a:rPr lang="en-US" dirty="0"/>
              <a:t>) . </a:t>
            </a:r>
          </a:p>
        </p:txBody>
      </p:sp>
    </p:spTree>
    <p:extLst>
      <p:ext uri="{BB962C8B-B14F-4D97-AF65-F5344CB8AC3E}">
        <p14:creationId xmlns:p14="http://schemas.microsoft.com/office/powerpoint/2010/main" val="1959752523"/>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a:t>
            </a:r>
            <a:r>
              <a:rPr lang="en-US" dirty="0"/>
              <a:t>Il </a:t>
            </a:r>
            <a:r>
              <a:rPr lang="en-US" dirty="0" err="1"/>
              <a:t>disturbo</a:t>
            </a:r>
            <a:r>
              <a:rPr lang="en-US" dirty="0"/>
              <a:t> </a:t>
            </a:r>
            <a:r>
              <a:rPr lang="en-US" dirty="0" err="1"/>
              <a:t>psicotico</a:t>
            </a:r>
            <a:r>
              <a:rPr lang="en-US" dirty="0"/>
              <a:t> breve dura </a:t>
            </a:r>
            <a:r>
              <a:rPr lang="en-US" dirty="0" err="1"/>
              <a:t>più</a:t>
            </a:r>
            <a:r>
              <a:rPr lang="en-US" dirty="0"/>
              <a:t> di 1giorno e </a:t>
            </a:r>
            <a:r>
              <a:rPr lang="en-US" dirty="0" err="1"/>
              <a:t>si</a:t>
            </a:r>
            <a:r>
              <a:rPr lang="en-US" dirty="0"/>
              <a:t> </a:t>
            </a:r>
            <a:r>
              <a:rPr lang="en-US" dirty="0" err="1"/>
              <a:t>risolve</a:t>
            </a:r>
            <a:r>
              <a:rPr lang="en-US" dirty="0"/>
              <a:t> in 1mese. </a:t>
            </a:r>
          </a:p>
          <a:p>
            <a:r>
              <a:rPr lang="en-US" dirty="0"/>
              <a:t>Il </a:t>
            </a:r>
            <a:r>
              <a:rPr lang="en-US" dirty="0" err="1"/>
              <a:t>disturbo</a:t>
            </a:r>
            <a:r>
              <a:rPr lang="en-US" dirty="0"/>
              <a:t> </a:t>
            </a:r>
            <a:r>
              <a:rPr lang="en-US" dirty="0" err="1"/>
              <a:t>schi­zofreniforme</a:t>
            </a:r>
            <a:r>
              <a:rPr lang="en-US" dirty="0"/>
              <a:t>  è </a:t>
            </a:r>
            <a:r>
              <a:rPr lang="en-US" dirty="0" err="1"/>
              <a:t>caratterizzato</a:t>
            </a:r>
            <a:r>
              <a:rPr lang="en-US" dirty="0"/>
              <a:t>  da </a:t>
            </a:r>
            <a:r>
              <a:rPr lang="en-US" dirty="0" err="1"/>
              <a:t>una</a:t>
            </a:r>
            <a:r>
              <a:rPr lang="en-US" dirty="0"/>
              <a:t>  </a:t>
            </a:r>
            <a:r>
              <a:rPr lang="en-US" dirty="0" err="1"/>
              <a:t>manifestazione</a:t>
            </a:r>
            <a:r>
              <a:rPr lang="en-US" dirty="0"/>
              <a:t>  </a:t>
            </a:r>
            <a:r>
              <a:rPr lang="en-US" dirty="0" err="1"/>
              <a:t>sintomatica</a:t>
            </a:r>
            <a:r>
              <a:rPr lang="en-US" dirty="0"/>
              <a:t>  </a:t>
            </a:r>
            <a:r>
              <a:rPr lang="en-US" dirty="0" err="1"/>
              <a:t>equivalente</a:t>
            </a:r>
            <a:r>
              <a:rPr lang="en-US" dirty="0"/>
              <a:t>  a </a:t>
            </a:r>
            <a:r>
              <a:rPr lang="en-US" dirty="0" err="1"/>
              <a:t>quelladella</a:t>
            </a:r>
            <a:r>
              <a:rPr lang="en-US" dirty="0"/>
              <a:t> </a:t>
            </a:r>
            <a:r>
              <a:rPr lang="en-US" dirty="0" err="1"/>
              <a:t>schizofrenia</a:t>
            </a:r>
            <a:r>
              <a:rPr lang="en-US" dirty="0"/>
              <a:t> ma dura </a:t>
            </a:r>
            <a:r>
              <a:rPr lang="en-US" dirty="0" err="1"/>
              <a:t>tra</a:t>
            </a:r>
            <a:r>
              <a:rPr lang="en-US" dirty="0"/>
              <a:t> un </a:t>
            </a:r>
            <a:r>
              <a:rPr lang="en-US" dirty="0" err="1"/>
              <a:t>mese</a:t>
            </a:r>
            <a:r>
              <a:rPr lang="en-US" dirty="0"/>
              <a:t> e </a:t>
            </a:r>
            <a:r>
              <a:rPr lang="en-US" dirty="0" err="1"/>
              <a:t>tre</a:t>
            </a:r>
            <a:r>
              <a:rPr lang="en-US" dirty="0"/>
              <a:t> </a:t>
            </a:r>
            <a:r>
              <a:rPr lang="en-US" dirty="0" err="1"/>
              <a:t>mesi</a:t>
            </a:r>
            <a:r>
              <a:rPr lang="en-US" dirty="0"/>
              <a:t>. In </a:t>
            </a:r>
            <a:r>
              <a:rPr lang="en-US" dirty="0" err="1"/>
              <a:t>genere</a:t>
            </a:r>
            <a:r>
              <a:rPr lang="en-US" dirty="0"/>
              <a:t> non porta ad un </a:t>
            </a:r>
            <a:r>
              <a:rPr lang="en-US" dirty="0" err="1"/>
              <a:t>declino</a:t>
            </a:r>
            <a:r>
              <a:rPr lang="en-US" dirty="0"/>
              <a:t> </a:t>
            </a:r>
            <a:r>
              <a:rPr lang="en-US" dirty="0" err="1"/>
              <a:t>nel</a:t>
            </a:r>
            <a:r>
              <a:rPr lang="en-US" dirty="0"/>
              <a:t> </a:t>
            </a:r>
            <a:r>
              <a:rPr lang="en-US" dirty="0" err="1"/>
              <a:t>funzionamento</a:t>
            </a:r>
            <a:r>
              <a:rPr lang="en-US" dirty="0"/>
              <a:t>.</a:t>
            </a:r>
            <a:endParaRPr lang="it-IT" dirty="0"/>
          </a:p>
          <a:p>
            <a:r>
              <a:rPr lang="en-US" dirty="0"/>
              <a:t>La </a:t>
            </a:r>
            <a:r>
              <a:rPr lang="en-US" dirty="0" err="1"/>
              <a:t>schizofrenia</a:t>
            </a:r>
            <a:r>
              <a:rPr lang="en-US" dirty="0"/>
              <a:t> dura </a:t>
            </a:r>
            <a:r>
              <a:rPr lang="en-US" dirty="0" err="1"/>
              <a:t>oltre</a:t>
            </a:r>
            <a:r>
              <a:rPr lang="en-US" dirty="0"/>
              <a:t> 6 </a:t>
            </a:r>
            <a:r>
              <a:rPr lang="en-US" dirty="0" err="1"/>
              <a:t>mesi</a:t>
            </a:r>
            <a:r>
              <a:rPr lang="en-US" dirty="0"/>
              <a:t> e </a:t>
            </a:r>
            <a:r>
              <a:rPr lang="en-US" dirty="0" err="1"/>
              <a:t>comprende</a:t>
            </a:r>
            <a:r>
              <a:rPr lang="en-US" dirty="0"/>
              <a:t> </a:t>
            </a:r>
            <a:r>
              <a:rPr lang="en-US" dirty="0" err="1"/>
              <a:t>almeno</a:t>
            </a:r>
            <a:r>
              <a:rPr lang="en-US" dirty="0"/>
              <a:t> 1mese di </a:t>
            </a:r>
            <a:r>
              <a:rPr lang="en-US" dirty="0" err="1"/>
              <a:t>fase</a:t>
            </a:r>
            <a:r>
              <a:rPr lang="en-US" dirty="0"/>
              <a:t> </a:t>
            </a:r>
            <a:r>
              <a:rPr lang="en-US" dirty="0" err="1"/>
              <a:t>attiva</a:t>
            </a:r>
            <a:r>
              <a:rPr lang="en-US" dirty="0"/>
              <a:t> </a:t>
            </a:r>
            <a:r>
              <a:rPr lang="en-US" dirty="0" err="1"/>
              <a:t>dei</a:t>
            </a:r>
            <a:r>
              <a:rPr lang="en-US" dirty="0"/>
              <a:t> </a:t>
            </a:r>
            <a:r>
              <a:rPr lang="en-US" dirty="0" err="1"/>
              <a:t>sintomi</a:t>
            </a:r>
            <a:r>
              <a:rPr lang="en-US" dirty="0"/>
              <a:t>.</a:t>
            </a:r>
          </a:p>
          <a:p>
            <a:r>
              <a:rPr lang="en-US" dirty="0" err="1"/>
              <a:t>Nel</a:t>
            </a:r>
            <a:r>
              <a:rPr lang="en-US" dirty="0"/>
              <a:t> </a:t>
            </a:r>
            <a:r>
              <a:rPr lang="en-US" dirty="0" err="1"/>
              <a:t>disturbo</a:t>
            </a:r>
            <a:r>
              <a:rPr lang="en-US" dirty="0"/>
              <a:t> schizoaffettivo, </a:t>
            </a:r>
            <a:r>
              <a:rPr lang="en-US" dirty="0" err="1"/>
              <a:t>si</a:t>
            </a:r>
            <a:r>
              <a:rPr lang="en-US" dirty="0"/>
              <a:t> </a:t>
            </a:r>
            <a:r>
              <a:rPr lang="en-US" dirty="0" err="1"/>
              <a:t>associano</a:t>
            </a:r>
            <a:r>
              <a:rPr lang="en-US" dirty="0"/>
              <a:t> </a:t>
            </a:r>
            <a:r>
              <a:rPr lang="en-US" dirty="0" err="1"/>
              <a:t>sintomi</a:t>
            </a:r>
            <a:r>
              <a:rPr lang="en-US" dirty="0"/>
              <a:t> </a:t>
            </a:r>
            <a:r>
              <a:rPr lang="en-US" dirty="0" err="1"/>
              <a:t>psicotici</a:t>
            </a:r>
            <a:r>
              <a:rPr lang="en-US" dirty="0"/>
              <a:t> e </a:t>
            </a:r>
            <a:r>
              <a:rPr lang="en-US" dirty="0" err="1"/>
              <a:t>sintomi</a:t>
            </a:r>
            <a:r>
              <a:rPr lang="en-US" dirty="0"/>
              <a:t> </a:t>
            </a:r>
            <a:r>
              <a:rPr lang="en-US" dirty="0" err="1"/>
              <a:t>bipolari</a:t>
            </a:r>
            <a:r>
              <a:rPr lang="en-US" dirty="0"/>
              <a:t>.</a:t>
            </a:r>
          </a:p>
          <a:p>
            <a:endParaRPr lang="it-IT" dirty="0"/>
          </a:p>
          <a:p>
            <a:endParaRPr lang="it-IT" dirty="0"/>
          </a:p>
        </p:txBody>
      </p:sp>
    </p:spTree>
    <p:extLst>
      <p:ext uri="{BB962C8B-B14F-4D97-AF65-F5344CB8AC3E}">
        <p14:creationId xmlns:p14="http://schemas.microsoft.com/office/powerpoint/2010/main" val="451925274"/>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pPr marL="0" indent="0">
              <a:buNone/>
            </a:pPr>
            <a:endParaRPr lang="it-IT" dirty="0"/>
          </a:p>
          <a:p>
            <a:r>
              <a:rPr lang="en-US" dirty="0"/>
              <a:t>I </a:t>
            </a:r>
            <a:r>
              <a:rPr lang="en-US" dirty="0" err="1"/>
              <a:t>disturbi</a:t>
            </a:r>
            <a:r>
              <a:rPr lang="en-US" dirty="0"/>
              <a:t> </a:t>
            </a:r>
            <a:r>
              <a:rPr lang="en-US" dirty="0" err="1"/>
              <a:t>psicotici</a:t>
            </a:r>
            <a:r>
              <a:rPr lang="en-US" dirty="0"/>
              <a:t> </a:t>
            </a:r>
            <a:r>
              <a:rPr lang="en-US" dirty="0" err="1"/>
              <a:t>possono</a:t>
            </a:r>
            <a:r>
              <a:rPr lang="en-US" dirty="0"/>
              <a:t> </a:t>
            </a:r>
            <a:r>
              <a:rPr lang="en-US" dirty="0" err="1"/>
              <a:t>essere</a:t>
            </a:r>
            <a:r>
              <a:rPr lang="en-US" dirty="0"/>
              <a:t> </a:t>
            </a:r>
            <a:r>
              <a:rPr lang="en-US" dirty="0" err="1"/>
              <a:t>indotti</a:t>
            </a:r>
            <a:r>
              <a:rPr lang="en-US" dirty="0"/>
              <a:t> da </a:t>
            </a:r>
            <a:r>
              <a:rPr lang="en-US" dirty="0" err="1"/>
              <a:t>un'altra</a:t>
            </a:r>
            <a:r>
              <a:rPr lang="en-US" dirty="0"/>
              <a:t> </a:t>
            </a:r>
            <a:r>
              <a:rPr lang="en-US" dirty="0" err="1"/>
              <a:t>condizione</a:t>
            </a:r>
            <a:r>
              <a:rPr lang="en-US" dirty="0"/>
              <a:t>. </a:t>
            </a:r>
            <a:r>
              <a:rPr lang="en-US" dirty="0" err="1"/>
              <a:t>Nel</a:t>
            </a:r>
            <a:r>
              <a:rPr lang="en-US" dirty="0"/>
              <a:t> </a:t>
            </a:r>
            <a:r>
              <a:rPr lang="en-US" dirty="0" err="1"/>
              <a:t>disturbo</a:t>
            </a:r>
            <a:r>
              <a:rPr lang="en-US" dirty="0"/>
              <a:t> </a:t>
            </a:r>
            <a:r>
              <a:rPr lang="en-US" dirty="0" err="1"/>
              <a:t>psico­tico</a:t>
            </a:r>
            <a:r>
              <a:rPr lang="en-US" dirty="0"/>
              <a:t> </a:t>
            </a:r>
            <a:r>
              <a:rPr lang="en-US" dirty="0" err="1"/>
              <a:t>indotto</a:t>
            </a:r>
            <a:r>
              <a:rPr lang="en-US" dirty="0"/>
              <a:t> da </a:t>
            </a:r>
            <a:r>
              <a:rPr lang="en-US" dirty="0" err="1"/>
              <a:t>sostanze</a:t>
            </a:r>
            <a:r>
              <a:rPr lang="en-US" dirty="0"/>
              <a:t>/</a:t>
            </a:r>
            <a:r>
              <a:rPr lang="en-US" dirty="0" err="1"/>
              <a:t>farmaci</a:t>
            </a:r>
            <a:r>
              <a:rPr lang="en-US" dirty="0"/>
              <a:t>, i </a:t>
            </a:r>
            <a:r>
              <a:rPr lang="en-US" dirty="0" err="1"/>
              <a:t>sintomi</a:t>
            </a:r>
            <a:r>
              <a:rPr lang="en-US" dirty="0"/>
              <a:t> </a:t>
            </a:r>
            <a:r>
              <a:rPr lang="en-US" dirty="0" err="1"/>
              <a:t>psicotici</a:t>
            </a:r>
            <a:r>
              <a:rPr lang="en-US" dirty="0"/>
              <a:t> </a:t>
            </a:r>
            <a:r>
              <a:rPr lang="en-US" dirty="0" err="1"/>
              <a:t>sono</a:t>
            </a:r>
            <a:r>
              <a:rPr lang="en-US" dirty="0"/>
              <a:t> </a:t>
            </a:r>
            <a:r>
              <a:rPr lang="en-US" dirty="0" err="1"/>
              <a:t>considerati</a:t>
            </a:r>
            <a:r>
              <a:rPr lang="en-US" dirty="0"/>
              <a:t> </a:t>
            </a:r>
            <a:r>
              <a:rPr lang="en-US" dirty="0" err="1"/>
              <a:t>una</a:t>
            </a:r>
            <a:r>
              <a:rPr lang="en-US" dirty="0"/>
              <a:t> </a:t>
            </a:r>
            <a:r>
              <a:rPr lang="en-US" dirty="0" err="1"/>
              <a:t>conseguenza</a:t>
            </a:r>
            <a:r>
              <a:rPr lang="en-US" dirty="0"/>
              <a:t> </a:t>
            </a:r>
            <a:r>
              <a:rPr lang="en-US" dirty="0" err="1"/>
              <a:t>fisiologica</a:t>
            </a:r>
            <a:r>
              <a:rPr lang="en-US" dirty="0"/>
              <a:t> </a:t>
            </a:r>
            <a:r>
              <a:rPr lang="en-US" dirty="0" err="1"/>
              <a:t>della</a:t>
            </a:r>
            <a:r>
              <a:rPr lang="en-US" dirty="0"/>
              <a:t> </a:t>
            </a:r>
            <a:r>
              <a:rPr lang="en-US" dirty="0" err="1"/>
              <a:t>ingestione</a:t>
            </a:r>
            <a:r>
              <a:rPr lang="en-US" dirty="0"/>
              <a:t> di </a:t>
            </a:r>
            <a:r>
              <a:rPr lang="en-US" dirty="0" err="1"/>
              <a:t>una</a:t>
            </a:r>
            <a:r>
              <a:rPr lang="en-US" dirty="0"/>
              <a:t> </a:t>
            </a:r>
            <a:r>
              <a:rPr lang="en-US" dirty="0" err="1"/>
              <a:t>sostanza</a:t>
            </a:r>
            <a:r>
              <a:rPr lang="en-US" dirty="0"/>
              <a:t>  </a:t>
            </a:r>
            <a:r>
              <a:rPr lang="en-US" dirty="0" err="1"/>
              <a:t>ed</a:t>
            </a:r>
            <a:r>
              <a:rPr lang="en-US" dirty="0"/>
              <a:t> in </a:t>
            </a:r>
            <a:r>
              <a:rPr lang="en-US" dirty="0" err="1"/>
              <a:t>genere</a:t>
            </a:r>
            <a:r>
              <a:rPr lang="en-US" dirty="0"/>
              <a:t> </a:t>
            </a:r>
            <a:r>
              <a:rPr lang="en-US" dirty="0" err="1"/>
              <a:t>cessano</a:t>
            </a:r>
            <a:r>
              <a:rPr lang="en-US" dirty="0"/>
              <a:t> </a:t>
            </a:r>
            <a:r>
              <a:rPr lang="en-US" dirty="0" err="1"/>
              <a:t>dopo</a:t>
            </a:r>
            <a:r>
              <a:rPr lang="en-US" dirty="0"/>
              <a:t> la </a:t>
            </a:r>
            <a:r>
              <a:rPr lang="en-US" dirty="0" err="1"/>
              <a:t>rimozione</a:t>
            </a:r>
            <a:r>
              <a:rPr lang="en-US" dirty="0"/>
              <a:t> </a:t>
            </a:r>
            <a:r>
              <a:rPr lang="en-US" dirty="0" err="1"/>
              <a:t>della</a:t>
            </a:r>
            <a:r>
              <a:rPr lang="en-US" dirty="0"/>
              <a:t> </a:t>
            </a:r>
            <a:r>
              <a:rPr lang="en-US" dirty="0" err="1"/>
              <a:t>sostanza</a:t>
            </a:r>
            <a:r>
              <a:rPr lang="en-US" dirty="0"/>
              <a:t>. </a:t>
            </a:r>
          </a:p>
          <a:p>
            <a:r>
              <a:rPr lang="en-US" dirty="0" err="1"/>
              <a:t>Nel</a:t>
            </a:r>
            <a:r>
              <a:rPr lang="en-US" dirty="0"/>
              <a:t> </a:t>
            </a:r>
            <a:r>
              <a:rPr lang="en-US" dirty="0" err="1"/>
              <a:t>disturbo</a:t>
            </a:r>
            <a:r>
              <a:rPr lang="en-US" dirty="0"/>
              <a:t> </a:t>
            </a:r>
            <a:r>
              <a:rPr lang="en-US" dirty="0" err="1"/>
              <a:t>psicotico</a:t>
            </a:r>
            <a:r>
              <a:rPr lang="en-US" dirty="0"/>
              <a:t> </a:t>
            </a:r>
            <a:r>
              <a:rPr lang="en-US" dirty="0" err="1"/>
              <a:t>dovuto</a:t>
            </a:r>
            <a:r>
              <a:rPr lang="en-US" dirty="0"/>
              <a:t> a </a:t>
            </a:r>
            <a:r>
              <a:rPr lang="en-US" dirty="0" err="1"/>
              <a:t>un'altra</a:t>
            </a:r>
            <a:r>
              <a:rPr lang="en-US" dirty="0"/>
              <a:t> </a:t>
            </a:r>
            <a:r>
              <a:rPr lang="en-US" dirty="0" err="1"/>
              <a:t>condi­zione</a:t>
            </a:r>
            <a:r>
              <a:rPr lang="en-US" dirty="0"/>
              <a:t> </a:t>
            </a:r>
            <a:r>
              <a:rPr lang="en-US" dirty="0" err="1"/>
              <a:t>medica</a:t>
            </a:r>
            <a:r>
              <a:rPr lang="en-US" dirty="0"/>
              <a:t>, I </a:t>
            </a:r>
            <a:r>
              <a:rPr lang="en-US" dirty="0" err="1"/>
              <a:t>sintomi</a:t>
            </a:r>
            <a:r>
              <a:rPr lang="en-US" dirty="0"/>
              <a:t> </a:t>
            </a:r>
            <a:r>
              <a:rPr lang="en-US" dirty="0" err="1"/>
              <a:t>psicotici</a:t>
            </a:r>
            <a:r>
              <a:rPr lang="en-US" dirty="0"/>
              <a:t> </a:t>
            </a:r>
            <a:r>
              <a:rPr lang="en-US" dirty="0" err="1"/>
              <a:t>sono</a:t>
            </a:r>
            <a:r>
              <a:rPr lang="en-US" dirty="0"/>
              <a:t> </a:t>
            </a:r>
            <a:r>
              <a:rPr lang="en-US" dirty="0" err="1"/>
              <a:t>considerati</a:t>
            </a:r>
            <a:r>
              <a:rPr lang="en-US" dirty="0"/>
              <a:t> </a:t>
            </a:r>
            <a:r>
              <a:rPr lang="en-US" dirty="0" err="1"/>
              <a:t>una</a:t>
            </a:r>
            <a:r>
              <a:rPr lang="en-US" dirty="0"/>
              <a:t> </a:t>
            </a:r>
            <a:r>
              <a:rPr lang="en-US" dirty="0" err="1"/>
              <a:t>conseguenza</a:t>
            </a:r>
            <a:r>
              <a:rPr lang="en-US" dirty="0"/>
              <a:t> </a:t>
            </a:r>
            <a:r>
              <a:rPr lang="en-US" dirty="0" err="1"/>
              <a:t>diretta</a:t>
            </a:r>
            <a:r>
              <a:rPr lang="en-US" dirty="0"/>
              <a:t> di un '</a:t>
            </a:r>
            <a:r>
              <a:rPr lang="en-US" dirty="0" err="1"/>
              <a:t>altra</a:t>
            </a:r>
            <a:r>
              <a:rPr lang="en-US" dirty="0"/>
              <a:t> </a:t>
            </a:r>
            <a:r>
              <a:rPr lang="en-US" dirty="0" err="1"/>
              <a:t>condizione</a:t>
            </a:r>
            <a:r>
              <a:rPr lang="en-US" dirty="0"/>
              <a:t> </a:t>
            </a:r>
            <a:r>
              <a:rPr lang="en-US" dirty="0" err="1"/>
              <a:t>patologica</a:t>
            </a:r>
            <a:r>
              <a:rPr lang="en-US" dirty="0"/>
              <a:t>.</a:t>
            </a:r>
            <a:endParaRPr lang="it-IT" dirty="0"/>
          </a:p>
          <a:p>
            <a:r>
              <a:rPr lang="en-US" dirty="0"/>
              <a:t>La catatonia </a:t>
            </a:r>
            <a:r>
              <a:rPr lang="en-US" dirty="0" err="1"/>
              <a:t>può</a:t>
            </a:r>
            <a:r>
              <a:rPr lang="en-US" dirty="0"/>
              <a:t> </a:t>
            </a:r>
            <a:r>
              <a:rPr lang="en-US" dirty="0" err="1"/>
              <a:t>essere</a:t>
            </a:r>
            <a:r>
              <a:rPr lang="en-US" dirty="0"/>
              <a:t> un </a:t>
            </a:r>
            <a:r>
              <a:rPr lang="en-US" dirty="0" err="1"/>
              <a:t>sintomo</a:t>
            </a:r>
            <a:r>
              <a:rPr lang="en-US" dirty="0"/>
              <a:t> </a:t>
            </a:r>
            <a:r>
              <a:rPr lang="en-US" dirty="0" err="1"/>
              <a:t>che</a:t>
            </a:r>
            <a:r>
              <a:rPr lang="en-US" dirty="0"/>
              <a:t> compare in diverse </a:t>
            </a:r>
            <a:r>
              <a:rPr lang="en-US" dirty="0" err="1"/>
              <a:t>patologie</a:t>
            </a:r>
            <a:r>
              <a:rPr lang="en-US" dirty="0"/>
              <a:t> </a:t>
            </a:r>
            <a:r>
              <a:rPr lang="en-US" dirty="0" err="1"/>
              <a:t>organiche</a:t>
            </a:r>
            <a:r>
              <a:rPr lang="en-US" dirty="0"/>
              <a:t> o </a:t>
            </a:r>
            <a:r>
              <a:rPr lang="en-US" dirty="0" err="1"/>
              <a:t>psicotiche</a:t>
            </a:r>
            <a:r>
              <a:rPr lang="en-US" dirty="0"/>
              <a:t>, ma </a:t>
            </a:r>
            <a:r>
              <a:rPr lang="en-US" dirty="0" err="1"/>
              <a:t>può</a:t>
            </a:r>
            <a:r>
              <a:rPr lang="en-US" dirty="0"/>
              <a:t> </a:t>
            </a:r>
            <a:r>
              <a:rPr lang="en-US" dirty="0" err="1"/>
              <a:t>anche</a:t>
            </a:r>
            <a:r>
              <a:rPr lang="en-US" dirty="0"/>
              <a:t> </a:t>
            </a:r>
            <a:r>
              <a:rPr lang="en-US" dirty="0" err="1"/>
              <a:t>essere</a:t>
            </a:r>
            <a:r>
              <a:rPr lang="en-US" dirty="0"/>
              <a:t>, in </a:t>
            </a:r>
            <a:r>
              <a:rPr lang="en-US" dirty="0" err="1"/>
              <a:t>rari</a:t>
            </a:r>
            <a:r>
              <a:rPr lang="en-US" dirty="0"/>
              <a:t> </a:t>
            </a:r>
            <a:r>
              <a:rPr lang="en-US" dirty="0" err="1"/>
              <a:t>casi</a:t>
            </a:r>
            <a:r>
              <a:rPr lang="en-US" dirty="0"/>
              <a:t>, un  </a:t>
            </a:r>
            <a:r>
              <a:rPr lang="en-US" dirty="0" err="1"/>
              <a:t>disturbo</a:t>
            </a:r>
            <a:r>
              <a:rPr lang="en-US" dirty="0"/>
              <a:t> a se </a:t>
            </a:r>
            <a:r>
              <a:rPr lang="en-US" dirty="0" err="1"/>
              <a:t>stante</a:t>
            </a:r>
            <a:r>
              <a:rPr lang="en-US" dirty="0"/>
              <a:t>.</a:t>
            </a:r>
          </a:p>
          <a:p>
            <a:pPr marL="0" indent="0">
              <a:buNone/>
            </a:pPr>
            <a:endParaRPr lang="it-IT" dirty="0"/>
          </a:p>
        </p:txBody>
      </p:sp>
    </p:spTree>
    <p:extLst>
      <p:ext uri="{BB962C8B-B14F-4D97-AF65-F5344CB8AC3E}">
        <p14:creationId xmlns:p14="http://schemas.microsoft.com/office/powerpoint/2010/main" val="331585070"/>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b="1" i="1" dirty="0"/>
              <a:t> </a:t>
            </a:r>
            <a:r>
              <a:rPr lang="en-US" dirty="0"/>
              <a:t>Il </a:t>
            </a:r>
            <a:r>
              <a:rPr lang="en-US" dirty="0" err="1"/>
              <a:t>disturbo</a:t>
            </a:r>
            <a:r>
              <a:rPr lang="en-US" dirty="0"/>
              <a:t> schizotipico di </a:t>
            </a:r>
            <a:r>
              <a:rPr lang="en-US" dirty="0" err="1"/>
              <a:t>personalita</a:t>
            </a:r>
            <a:r>
              <a:rPr lang="en-US" dirty="0"/>
              <a:t> </a:t>
            </a:r>
            <a:r>
              <a:rPr lang="en-US" dirty="0" err="1"/>
              <a:t>viene</a:t>
            </a:r>
            <a:r>
              <a:rPr lang="en-US" dirty="0"/>
              <a:t> citato </a:t>
            </a:r>
            <a:r>
              <a:rPr lang="en-US" dirty="0" err="1"/>
              <a:t>all'interno</a:t>
            </a:r>
            <a:r>
              <a:rPr lang="en-US" dirty="0"/>
              <a:t> di </a:t>
            </a:r>
            <a:r>
              <a:rPr lang="en-US" dirty="0" err="1"/>
              <a:t>questo</a:t>
            </a:r>
            <a:r>
              <a:rPr lang="en-US" dirty="0"/>
              <a:t> </a:t>
            </a:r>
            <a:r>
              <a:rPr lang="en-US" dirty="0" err="1"/>
              <a:t>capitolo</a:t>
            </a:r>
            <a:r>
              <a:rPr lang="en-US" dirty="0"/>
              <a:t> in </a:t>
            </a:r>
            <a:r>
              <a:rPr lang="en-US" dirty="0" err="1"/>
              <a:t>quanto</a:t>
            </a:r>
            <a:r>
              <a:rPr lang="en-US" dirty="0"/>
              <a:t> e </a:t>
            </a:r>
            <a:r>
              <a:rPr lang="en-US" dirty="0" err="1"/>
              <a:t>considerato</a:t>
            </a:r>
            <a:r>
              <a:rPr lang="en-US" dirty="0"/>
              <a:t> </a:t>
            </a:r>
            <a:r>
              <a:rPr lang="en-US" dirty="0" err="1"/>
              <a:t>nell'ambito</a:t>
            </a:r>
            <a:r>
              <a:rPr lang="en-US" dirty="0"/>
              <a:t>  </a:t>
            </a:r>
            <a:r>
              <a:rPr lang="en-US" dirty="0" err="1"/>
              <a:t>dello</a:t>
            </a:r>
            <a:r>
              <a:rPr lang="en-US" dirty="0"/>
              <a:t> </a:t>
            </a:r>
            <a:r>
              <a:rPr lang="en-US" dirty="0" err="1"/>
              <a:t>spettro</a:t>
            </a:r>
            <a:r>
              <a:rPr lang="en-US" dirty="0"/>
              <a:t> </a:t>
            </a:r>
            <a:r>
              <a:rPr lang="en-US" dirty="0" err="1"/>
              <a:t>della</a:t>
            </a:r>
            <a:r>
              <a:rPr lang="en-US" dirty="0"/>
              <a:t>  </a:t>
            </a:r>
            <a:r>
              <a:rPr lang="en-US" dirty="0" err="1"/>
              <a:t>schizofrenia</a:t>
            </a:r>
            <a:r>
              <a:rPr lang="en-US" dirty="0"/>
              <a:t>,  </a:t>
            </a:r>
            <a:r>
              <a:rPr lang="en-US" dirty="0" err="1"/>
              <a:t>nonostante</a:t>
            </a:r>
            <a:r>
              <a:rPr lang="en-US" dirty="0"/>
              <a:t>  la </a:t>
            </a:r>
            <a:r>
              <a:rPr lang="en-US" dirty="0" err="1"/>
              <a:t>sua</a:t>
            </a:r>
            <a:r>
              <a:rPr lang="it-IT" dirty="0"/>
              <a:t> </a:t>
            </a:r>
            <a:r>
              <a:rPr lang="en-US" dirty="0" err="1"/>
              <a:t>descrizione</a:t>
            </a:r>
            <a:r>
              <a:rPr lang="en-US" dirty="0"/>
              <a:t> </a:t>
            </a:r>
            <a:r>
              <a:rPr lang="en-US" dirty="0" err="1"/>
              <a:t>completa</a:t>
            </a:r>
            <a:r>
              <a:rPr lang="en-US" dirty="0"/>
              <a:t> </a:t>
            </a:r>
            <a:r>
              <a:rPr lang="en-US" dirty="0" err="1"/>
              <a:t>si</a:t>
            </a:r>
            <a:r>
              <a:rPr lang="en-US" dirty="0"/>
              <a:t> </a:t>
            </a:r>
            <a:r>
              <a:rPr lang="en-US" dirty="0" err="1"/>
              <a:t>trovi</a:t>
            </a:r>
            <a:r>
              <a:rPr lang="en-US" dirty="0"/>
              <a:t> </a:t>
            </a:r>
            <a:r>
              <a:rPr lang="en-US" dirty="0" err="1"/>
              <a:t>all'interno</a:t>
            </a:r>
            <a:r>
              <a:rPr lang="en-US" dirty="0"/>
              <a:t> del </a:t>
            </a:r>
            <a:r>
              <a:rPr lang="en-US" dirty="0" err="1"/>
              <a:t>capitolo</a:t>
            </a:r>
            <a:r>
              <a:rPr lang="en-US" dirty="0"/>
              <a:t> "</a:t>
            </a:r>
            <a:r>
              <a:rPr lang="en-US" dirty="0" err="1"/>
              <a:t>Disturbi</a:t>
            </a:r>
            <a:r>
              <a:rPr lang="en-US" dirty="0"/>
              <a:t> di </a:t>
            </a:r>
            <a:r>
              <a:rPr lang="en-US" dirty="0" err="1"/>
              <a:t>personalita</a:t>
            </a:r>
            <a:r>
              <a:rPr lang="en-US" dirty="0"/>
              <a:t> ".  </a:t>
            </a:r>
          </a:p>
          <a:p>
            <a:r>
              <a:rPr lang="en-US" dirty="0"/>
              <a:t>In </a:t>
            </a:r>
            <a:r>
              <a:rPr lang="en-US" dirty="0" err="1"/>
              <a:t>questa</a:t>
            </a:r>
            <a:r>
              <a:rPr lang="en-US" dirty="0"/>
              <a:t> </a:t>
            </a:r>
            <a:r>
              <a:rPr lang="en-US" dirty="0" err="1"/>
              <a:t>patologia</a:t>
            </a:r>
            <a:r>
              <a:rPr lang="en-US" dirty="0"/>
              <a:t> le </a:t>
            </a:r>
            <a:r>
              <a:rPr lang="en-US" dirty="0" err="1"/>
              <a:t>anomalie</a:t>
            </a:r>
            <a:r>
              <a:rPr lang="en-US" dirty="0"/>
              <a:t> </a:t>
            </a:r>
            <a:r>
              <a:rPr lang="en-US" dirty="0" err="1"/>
              <a:t>della</a:t>
            </a:r>
            <a:r>
              <a:rPr lang="en-US" dirty="0"/>
              <a:t> forma e del </a:t>
            </a:r>
            <a:r>
              <a:rPr lang="en-US" dirty="0" err="1"/>
              <a:t>contenuto</a:t>
            </a:r>
            <a:r>
              <a:rPr lang="en-US" dirty="0"/>
              <a:t>, del </a:t>
            </a:r>
            <a:r>
              <a:rPr lang="en-US" dirty="0" err="1"/>
              <a:t>pensiero</a:t>
            </a:r>
            <a:r>
              <a:rPr lang="en-US" dirty="0"/>
              <a:t> e </a:t>
            </a:r>
            <a:r>
              <a:rPr lang="en-US" dirty="0" err="1"/>
              <a:t>della</a:t>
            </a:r>
            <a:r>
              <a:rPr lang="en-US" dirty="0"/>
              <a:t> </a:t>
            </a:r>
            <a:r>
              <a:rPr lang="en-US" dirty="0" err="1"/>
              <a:t>percezione</a:t>
            </a:r>
            <a:r>
              <a:rPr lang="en-US" dirty="0"/>
              <a:t> </a:t>
            </a:r>
            <a:r>
              <a:rPr lang="en-US" dirty="0" err="1"/>
              <a:t>sono</a:t>
            </a:r>
            <a:r>
              <a:rPr lang="en-US" dirty="0"/>
              <a:t> al di sotto </a:t>
            </a:r>
            <a:r>
              <a:rPr lang="en-US" dirty="0" err="1"/>
              <a:t>della</a:t>
            </a:r>
            <a:r>
              <a:rPr lang="en-US" dirty="0"/>
              <a:t> </a:t>
            </a:r>
            <a:r>
              <a:rPr lang="en-US" dirty="0" err="1"/>
              <a:t>soglia</a:t>
            </a:r>
            <a:r>
              <a:rPr lang="en-US" dirty="0"/>
              <a:t> per la </a:t>
            </a:r>
            <a:r>
              <a:rPr lang="en-US" dirty="0" err="1"/>
              <a:t>diagnosi</a:t>
            </a:r>
            <a:r>
              <a:rPr lang="en-US" dirty="0"/>
              <a:t> di un </a:t>
            </a:r>
            <a:r>
              <a:rPr lang="en-US" dirty="0" err="1"/>
              <a:t>disturbo</a:t>
            </a:r>
            <a:r>
              <a:rPr lang="en-US" dirty="0"/>
              <a:t> </a:t>
            </a:r>
            <a:r>
              <a:rPr lang="en-US" dirty="0" err="1"/>
              <a:t>psicotico</a:t>
            </a:r>
            <a:r>
              <a:rPr lang="en-US" dirty="0"/>
              <a:t>.</a:t>
            </a:r>
            <a:br>
              <a:rPr lang="en-US" dirty="0"/>
            </a:br>
            <a:endParaRPr lang="it-IT" dirty="0"/>
          </a:p>
          <a:p>
            <a:endParaRPr lang="it-IT" dirty="0"/>
          </a:p>
        </p:txBody>
      </p:sp>
    </p:spTree>
    <p:extLst>
      <p:ext uri="{BB962C8B-B14F-4D97-AF65-F5344CB8AC3E}">
        <p14:creationId xmlns:p14="http://schemas.microsoft.com/office/powerpoint/2010/main" val="3547607933"/>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en-US" dirty="0"/>
              <a:t>Si </a:t>
            </a:r>
            <a:r>
              <a:rPr lang="en-US" dirty="0" err="1"/>
              <a:t>tratta</a:t>
            </a:r>
            <a:r>
              <a:rPr lang="en-US" dirty="0"/>
              <a:t> </a:t>
            </a:r>
            <a:r>
              <a:rPr lang="en-US" dirty="0" err="1"/>
              <a:t>quindi</a:t>
            </a:r>
            <a:r>
              <a:rPr lang="en-US" dirty="0"/>
              <a:t> di </a:t>
            </a:r>
            <a:r>
              <a:rPr lang="en-US" dirty="0" err="1"/>
              <a:t>uno</a:t>
            </a:r>
            <a:r>
              <a:rPr lang="en-US" dirty="0"/>
              <a:t> </a:t>
            </a:r>
            <a:r>
              <a:rPr lang="en-US" dirty="0" err="1"/>
              <a:t>dei</a:t>
            </a:r>
            <a:r>
              <a:rPr lang="en-US" dirty="0"/>
              <a:t> </a:t>
            </a:r>
            <a:r>
              <a:rPr lang="en-US" dirty="0" err="1"/>
              <a:t>capitoli</a:t>
            </a:r>
            <a:r>
              <a:rPr lang="en-US" dirty="0"/>
              <a:t> </a:t>
            </a:r>
            <a:r>
              <a:rPr lang="en-US" dirty="0" err="1"/>
              <a:t>più</a:t>
            </a:r>
            <a:r>
              <a:rPr lang="en-US" dirty="0"/>
              <a:t> </a:t>
            </a:r>
            <a:r>
              <a:rPr lang="en-US" dirty="0" err="1"/>
              <a:t>importanti</a:t>
            </a:r>
            <a:r>
              <a:rPr lang="en-US" dirty="0"/>
              <a:t> in </a:t>
            </a:r>
            <a:r>
              <a:rPr lang="en-US" dirty="0" err="1"/>
              <a:t>ambito</a:t>
            </a:r>
            <a:r>
              <a:rPr lang="en-US" dirty="0"/>
              <a:t> </a:t>
            </a:r>
            <a:r>
              <a:rPr lang="en-US" dirty="0" err="1"/>
              <a:t>psichiatrico</a:t>
            </a:r>
            <a:r>
              <a:rPr lang="en-US" dirty="0"/>
              <a:t> e </a:t>
            </a:r>
            <a:r>
              <a:rPr lang="en-US" dirty="0" err="1"/>
              <a:t>psicologico</a:t>
            </a:r>
            <a:r>
              <a:rPr lang="en-US" dirty="0"/>
              <a:t> </a:t>
            </a:r>
            <a:r>
              <a:rPr lang="en-US" dirty="0" err="1"/>
              <a:t>clinico</a:t>
            </a:r>
            <a:r>
              <a:rPr lang="en-US" dirty="0"/>
              <a:t>.</a:t>
            </a:r>
          </a:p>
          <a:p>
            <a:r>
              <a:rPr lang="en-US" dirty="0" err="1"/>
              <a:t>Sono</a:t>
            </a:r>
            <a:r>
              <a:rPr lang="en-US" dirty="0"/>
              <a:t>  </a:t>
            </a:r>
            <a:r>
              <a:rPr lang="en-US" dirty="0" err="1"/>
              <a:t>patologie</a:t>
            </a:r>
            <a:r>
              <a:rPr lang="en-US" dirty="0"/>
              <a:t> </a:t>
            </a:r>
            <a:r>
              <a:rPr lang="en-US" dirty="0" err="1"/>
              <a:t>accomunate</a:t>
            </a:r>
            <a:r>
              <a:rPr lang="en-US" dirty="0"/>
              <a:t>  </a:t>
            </a:r>
            <a:r>
              <a:rPr lang="en-US" dirty="0" err="1"/>
              <a:t>dalla</a:t>
            </a:r>
            <a:r>
              <a:rPr lang="en-US" dirty="0"/>
              <a:t> </a:t>
            </a:r>
            <a:r>
              <a:rPr lang="en-US" dirty="0" err="1"/>
              <a:t>presenza</a:t>
            </a:r>
            <a:r>
              <a:rPr lang="en-US" dirty="0"/>
              <a:t>  di </a:t>
            </a:r>
            <a:r>
              <a:rPr lang="en-US" dirty="0" err="1"/>
              <a:t>alcuni</a:t>
            </a:r>
            <a:r>
              <a:rPr lang="en-US" dirty="0"/>
              <a:t> </a:t>
            </a:r>
            <a:r>
              <a:rPr lang="en-US" dirty="0" err="1"/>
              <a:t>dei</a:t>
            </a:r>
            <a:r>
              <a:rPr lang="en-US" dirty="0"/>
              <a:t> </a:t>
            </a:r>
            <a:r>
              <a:rPr lang="en-US" dirty="0" err="1"/>
              <a:t>seguenti</a:t>
            </a:r>
            <a:r>
              <a:rPr lang="en-US" dirty="0"/>
              <a:t> </a:t>
            </a:r>
            <a:r>
              <a:rPr lang="en-US" dirty="0" err="1"/>
              <a:t>sintomi</a:t>
            </a:r>
            <a:r>
              <a:rPr lang="en-US" dirty="0"/>
              <a:t>:</a:t>
            </a:r>
          </a:p>
          <a:p>
            <a:r>
              <a:rPr lang="en-US" dirty="0"/>
              <a:t> </a:t>
            </a:r>
            <a:r>
              <a:rPr lang="en-US" dirty="0" err="1"/>
              <a:t>deliri</a:t>
            </a:r>
            <a:r>
              <a:rPr lang="en-US" dirty="0"/>
              <a:t>, </a:t>
            </a:r>
          </a:p>
          <a:p>
            <a:r>
              <a:rPr lang="en-US" dirty="0" err="1"/>
              <a:t>allucina­zioni</a:t>
            </a:r>
            <a:r>
              <a:rPr lang="en-US" dirty="0"/>
              <a:t>, </a:t>
            </a:r>
          </a:p>
          <a:p>
            <a:r>
              <a:rPr lang="en-US" dirty="0" err="1"/>
              <a:t>pensiero</a:t>
            </a:r>
            <a:r>
              <a:rPr lang="en-US" dirty="0"/>
              <a:t> </a:t>
            </a:r>
            <a:r>
              <a:rPr lang="en-US" dirty="0" err="1"/>
              <a:t>disorganizzato</a:t>
            </a:r>
            <a:r>
              <a:rPr lang="en-US" dirty="0"/>
              <a:t> (</a:t>
            </a:r>
            <a:r>
              <a:rPr lang="en-US" dirty="0" err="1"/>
              <a:t>eloquio</a:t>
            </a:r>
            <a:r>
              <a:rPr lang="en-US" dirty="0"/>
              <a:t>), </a:t>
            </a:r>
          </a:p>
          <a:p>
            <a:r>
              <a:rPr lang="en-US" dirty="0" err="1"/>
              <a:t>comportamento</a:t>
            </a:r>
            <a:r>
              <a:rPr lang="en-US" dirty="0"/>
              <a:t> </a:t>
            </a:r>
            <a:r>
              <a:rPr lang="en-US" dirty="0" err="1"/>
              <a:t>motorio</a:t>
            </a:r>
            <a:r>
              <a:rPr lang="en-US" dirty="0"/>
              <a:t> </a:t>
            </a:r>
            <a:r>
              <a:rPr lang="en-US" dirty="0" err="1"/>
              <a:t>grossolanamente</a:t>
            </a:r>
            <a:r>
              <a:rPr lang="en-US" dirty="0"/>
              <a:t> </a:t>
            </a:r>
            <a:r>
              <a:rPr lang="en-US" dirty="0" err="1"/>
              <a:t>disorganizzato</a:t>
            </a:r>
            <a:r>
              <a:rPr lang="en-US" dirty="0"/>
              <a:t> o </a:t>
            </a:r>
            <a:r>
              <a:rPr lang="en-US" dirty="0" err="1"/>
              <a:t>anormale</a:t>
            </a:r>
            <a:r>
              <a:rPr lang="en-US" dirty="0"/>
              <a:t> (</a:t>
            </a:r>
            <a:r>
              <a:rPr lang="en-US" dirty="0" err="1"/>
              <a:t>compresa</a:t>
            </a:r>
            <a:r>
              <a:rPr lang="en-US" dirty="0"/>
              <a:t> la catatonia) e </a:t>
            </a:r>
          </a:p>
          <a:p>
            <a:r>
              <a:rPr lang="en-US" dirty="0" err="1"/>
              <a:t>sintomi</a:t>
            </a:r>
            <a:r>
              <a:rPr lang="en-US" dirty="0"/>
              <a:t> </a:t>
            </a:r>
            <a:r>
              <a:rPr lang="en-US" dirty="0" err="1"/>
              <a:t>negativi</a:t>
            </a:r>
            <a:r>
              <a:rPr lang="en-US" dirty="0"/>
              <a:t>. </a:t>
            </a:r>
            <a:r>
              <a:rPr lang="en-US" dirty="0" err="1"/>
              <a:t>Tra</a:t>
            </a:r>
            <a:r>
              <a:rPr lang="en-US" dirty="0"/>
              <a:t> </a:t>
            </a:r>
            <a:r>
              <a:rPr lang="en-US" dirty="0" err="1"/>
              <a:t>questi</a:t>
            </a:r>
            <a:r>
              <a:rPr lang="en-US" dirty="0"/>
              <a:t> la alogia, la </a:t>
            </a:r>
            <a:r>
              <a:rPr lang="en-US" dirty="0" err="1"/>
              <a:t>abulia</a:t>
            </a:r>
            <a:r>
              <a:rPr lang="en-US" dirty="0"/>
              <a:t> , </a:t>
            </a:r>
            <a:r>
              <a:rPr lang="en-US" dirty="0" err="1"/>
              <a:t>il</a:t>
            </a:r>
            <a:r>
              <a:rPr lang="en-US" dirty="0"/>
              <a:t> </a:t>
            </a:r>
            <a:r>
              <a:rPr lang="en-US" dirty="0" err="1"/>
              <a:t>decadimento</a:t>
            </a:r>
            <a:r>
              <a:rPr lang="en-US" dirty="0"/>
              <a:t> </a:t>
            </a:r>
            <a:r>
              <a:rPr lang="en-US" dirty="0" err="1"/>
              <a:t>cognitivo</a:t>
            </a:r>
            <a:r>
              <a:rPr lang="en-US" dirty="0"/>
              <a:t>.</a:t>
            </a:r>
          </a:p>
          <a:p>
            <a:r>
              <a:rPr lang="en-US" dirty="0"/>
              <a:t>Di </a:t>
            </a:r>
            <a:r>
              <a:rPr lang="en-US" dirty="0" err="1"/>
              <a:t>tutti</a:t>
            </a:r>
            <a:r>
              <a:rPr lang="en-US" dirty="0"/>
              <a:t> </a:t>
            </a:r>
            <a:r>
              <a:rPr lang="en-US" dirty="0" err="1"/>
              <a:t>questi</a:t>
            </a:r>
            <a:r>
              <a:rPr lang="en-US" dirty="0"/>
              <a:t> </a:t>
            </a:r>
            <a:r>
              <a:rPr lang="en-US" dirty="0" err="1"/>
              <a:t>sintomi</a:t>
            </a:r>
            <a:r>
              <a:rPr lang="en-US" dirty="0"/>
              <a:t> </a:t>
            </a:r>
            <a:r>
              <a:rPr lang="en-US" dirty="0" err="1"/>
              <a:t>abbiamo</a:t>
            </a:r>
            <a:r>
              <a:rPr lang="en-US" dirty="0"/>
              <a:t> </a:t>
            </a:r>
            <a:r>
              <a:rPr lang="en-US" dirty="0" err="1"/>
              <a:t>già</a:t>
            </a:r>
            <a:r>
              <a:rPr lang="en-US" dirty="0"/>
              <a:t> </a:t>
            </a:r>
            <a:r>
              <a:rPr lang="en-US" dirty="0" err="1"/>
              <a:t>parlato</a:t>
            </a:r>
            <a:r>
              <a:rPr lang="en-US" dirty="0"/>
              <a:t> </a:t>
            </a:r>
            <a:r>
              <a:rPr lang="en-US" dirty="0" err="1"/>
              <a:t>nella</a:t>
            </a:r>
            <a:r>
              <a:rPr lang="en-US" dirty="0"/>
              <a:t> parte  </a:t>
            </a:r>
            <a:r>
              <a:rPr lang="en-US" dirty="0" err="1"/>
              <a:t>inerente</a:t>
            </a:r>
            <a:r>
              <a:rPr lang="en-US" dirty="0"/>
              <a:t> la </a:t>
            </a:r>
            <a:r>
              <a:rPr lang="en-US" dirty="0" err="1"/>
              <a:t>psicopatologia</a:t>
            </a:r>
            <a:r>
              <a:rPr lang="en-US" dirty="0"/>
              <a:t> </a:t>
            </a:r>
            <a:r>
              <a:rPr lang="en-US" dirty="0" err="1"/>
              <a:t>generale</a:t>
            </a:r>
            <a:endParaRPr lang="it-IT" dirty="0"/>
          </a:p>
          <a:p>
            <a:pPr marL="0" indent="0">
              <a:buNone/>
            </a:pPr>
            <a:r>
              <a:rPr lang="en-US" dirty="0"/>
              <a:t> </a:t>
            </a:r>
            <a:endParaRPr lang="it-IT" dirty="0"/>
          </a:p>
        </p:txBody>
      </p:sp>
    </p:spTree>
    <p:extLst>
      <p:ext uri="{BB962C8B-B14F-4D97-AF65-F5344CB8AC3E}">
        <p14:creationId xmlns:p14="http://schemas.microsoft.com/office/powerpoint/2010/main" val="804500967"/>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SCHIZOFRENIA ed altri  disturbi psicotici: la valutazione del caso</a:t>
            </a:r>
          </a:p>
        </p:txBody>
      </p:sp>
      <p:sp>
        <p:nvSpPr>
          <p:cNvPr id="3" name="Sottotitolo 2"/>
          <p:cNvSpPr>
            <a:spLocks noGrp="1"/>
          </p:cNvSpPr>
          <p:nvPr>
            <p:ph type="subTitle" idx="1"/>
          </p:nvPr>
        </p:nvSpPr>
        <p:spPr/>
        <p:txBody>
          <a:bodyPr/>
          <a:lstStyle/>
          <a:p>
            <a:r>
              <a:rPr lang="it-IT" dirty="0"/>
              <a:t>Lezione 23-2</a:t>
            </a:r>
          </a:p>
        </p:txBody>
      </p:sp>
    </p:spTree>
    <p:extLst>
      <p:ext uri="{BB962C8B-B14F-4D97-AF65-F5344CB8AC3E}">
        <p14:creationId xmlns:p14="http://schemas.microsoft.com/office/powerpoint/2010/main" val="1157102181"/>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dirty="0"/>
              <a:t>I </a:t>
            </a:r>
            <a:r>
              <a:rPr lang="en-US" dirty="0" err="1"/>
              <a:t>deliri</a:t>
            </a:r>
            <a:r>
              <a:rPr lang="en-US" dirty="0"/>
              <a:t> </a:t>
            </a:r>
            <a:r>
              <a:rPr lang="en-US" dirty="0" err="1"/>
              <a:t>sono</a:t>
            </a:r>
            <a:r>
              <a:rPr lang="en-US" dirty="0"/>
              <a:t> </a:t>
            </a:r>
            <a:r>
              <a:rPr lang="en-US" dirty="0" err="1"/>
              <a:t>considerati</a:t>
            </a:r>
            <a:r>
              <a:rPr lang="en-US" dirty="0"/>
              <a:t> </a:t>
            </a:r>
            <a:r>
              <a:rPr lang="en-US" i="1" dirty="0" err="1"/>
              <a:t>bizzarri</a:t>
            </a:r>
            <a:r>
              <a:rPr lang="en-US" i="1" dirty="0"/>
              <a:t> </a:t>
            </a:r>
            <a:r>
              <a:rPr lang="en-US" dirty="0"/>
              <a:t>se </a:t>
            </a:r>
            <a:r>
              <a:rPr lang="en-US" dirty="0" err="1"/>
              <a:t>sono</a:t>
            </a:r>
            <a:r>
              <a:rPr lang="en-US" dirty="0"/>
              <a:t> </a:t>
            </a:r>
            <a:r>
              <a:rPr lang="en-US" dirty="0" err="1"/>
              <a:t>chiaramente</a:t>
            </a:r>
            <a:r>
              <a:rPr lang="en-US" dirty="0"/>
              <a:t> non </a:t>
            </a:r>
            <a:r>
              <a:rPr lang="en-US" dirty="0" err="1"/>
              <a:t>plausibili</a:t>
            </a:r>
            <a:r>
              <a:rPr lang="en-US" dirty="0"/>
              <a:t> e non </a:t>
            </a:r>
            <a:r>
              <a:rPr lang="en-US" dirty="0" err="1"/>
              <a:t>sono</a:t>
            </a:r>
            <a:r>
              <a:rPr lang="en-US" dirty="0"/>
              <a:t> </a:t>
            </a:r>
            <a:r>
              <a:rPr lang="en-US" dirty="0" err="1"/>
              <a:t>com­prensibili</a:t>
            </a:r>
            <a:r>
              <a:rPr lang="en-US" dirty="0"/>
              <a:t> </a:t>
            </a:r>
            <a:r>
              <a:rPr lang="en-US" dirty="0" err="1"/>
              <a:t>agli</a:t>
            </a:r>
            <a:r>
              <a:rPr lang="en-US" dirty="0"/>
              <a:t> </a:t>
            </a:r>
            <a:r>
              <a:rPr lang="en-US" dirty="0" err="1"/>
              <a:t>altri</a:t>
            </a:r>
            <a:r>
              <a:rPr lang="en-US" dirty="0"/>
              <a:t> </a:t>
            </a:r>
            <a:r>
              <a:rPr lang="en-US" dirty="0" err="1"/>
              <a:t>appartenenti</a:t>
            </a:r>
            <a:r>
              <a:rPr lang="en-US" dirty="0"/>
              <a:t> </a:t>
            </a:r>
            <a:r>
              <a:rPr lang="en-US" dirty="0" err="1"/>
              <a:t>alla</a:t>
            </a:r>
            <a:r>
              <a:rPr lang="en-US" dirty="0"/>
              <a:t> </a:t>
            </a:r>
            <a:r>
              <a:rPr lang="en-US" dirty="0" err="1"/>
              <a:t>stessa</a:t>
            </a:r>
            <a:r>
              <a:rPr lang="en-US" dirty="0"/>
              <a:t> </a:t>
            </a:r>
            <a:r>
              <a:rPr lang="en-US" dirty="0" err="1"/>
              <a:t>cultura</a:t>
            </a:r>
            <a:r>
              <a:rPr lang="en-US" dirty="0"/>
              <a:t>.</a:t>
            </a:r>
          </a:p>
          <a:p>
            <a:r>
              <a:rPr lang="en-US" dirty="0" err="1"/>
              <a:t>Esempi</a:t>
            </a:r>
            <a:r>
              <a:rPr lang="en-US" dirty="0"/>
              <a:t> di </a:t>
            </a:r>
            <a:r>
              <a:rPr lang="en-US" dirty="0" err="1"/>
              <a:t>deliri</a:t>
            </a:r>
            <a:r>
              <a:rPr lang="en-US" dirty="0"/>
              <a:t> </a:t>
            </a:r>
            <a:r>
              <a:rPr lang="en-US" dirty="0" err="1"/>
              <a:t>bizzarri</a:t>
            </a:r>
            <a:r>
              <a:rPr lang="en-US" dirty="0"/>
              <a:t> </a:t>
            </a:r>
            <a:r>
              <a:rPr lang="en-US" dirty="0" err="1"/>
              <a:t>sono</a:t>
            </a:r>
            <a:r>
              <a:rPr lang="en-US" dirty="0"/>
              <a:t> la </a:t>
            </a:r>
            <a:r>
              <a:rPr lang="en-US" dirty="0" err="1"/>
              <a:t>convinzione</a:t>
            </a:r>
            <a:r>
              <a:rPr lang="en-US" dirty="0"/>
              <a:t> di </a:t>
            </a:r>
            <a:r>
              <a:rPr lang="en-US" dirty="0" err="1"/>
              <a:t>essere</a:t>
            </a:r>
            <a:r>
              <a:rPr lang="en-US" dirty="0"/>
              <a:t> </a:t>
            </a:r>
            <a:r>
              <a:rPr lang="en-US" dirty="0" err="1"/>
              <a:t>stati</a:t>
            </a:r>
            <a:r>
              <a:rPr lang="en-US" dirty="0"/>
              <a:t> </a:t>
            </a:r>
            <a:r>
              <a:rPr lang="en-US" dirty="0" err="1"/>
              <a:t>rapiti</a:t>
            </a:r>
            <a:r>
              <a:rPr lang="en-US" dirty="0"/>
              <a:t> </a:t>
            </a:r>
            <a:r>
              <a:rPr lang="en-US" dirty="0" err="1"/>
              <a:t>dagli</a:t>
            </a:r>
            <a:r>
              <a:rPr lang="en-US" dirty="0"/>
              <a:t> </a:t>
            </a:r>
            <a:r>
              <a:rPr lang="en-US" dirty="0" err="1"/>
              <a:t>alieni</a:t>
            </a:r>
            <a:r>
              <a:rPr lang="en-US" dirty="0"/>
              <a:t>, </a:t>
            </a:r>
            <a:r>
              <a:rPr lang="en-US" dirty="0" err="1"/>
              <a:t>spiati</a:t>
            </a:r>
            <a:r>
              <a:rPr lang="en-US" dirty="0"/>
              <a:t> da </a:t>
            </a:r>
            <a:r>
              <a:rPr lang="en-US" dirty="0" err="1"/>
              <a:t>forze</a:t>
            </a:r>
            <a:r>
              <a:rPr lang="en-US" dirty="0"/>
              <a:t> </a:t>
            </a:r>
            <a:r>
              <a:rPr lang="en-US" dirty="0" err="1"/>
              <a:t>occulte</a:t>
            </a:r>
            <a:r>
              <a:rPr lang="en-US" dirty="0"/>
              <a:t> o </a:t>
            </a:r>
            <a:r>
              <a:rPr lang="en-US" dirty="0" err="1"/>
              <a:t>che</a:t>
            </a:r>
            <a:r>
              <a:rPr lang="en-US" dirty="0"/>
              <a:t> le </a:t>
            </a:r>
            <a:r>
              <a:rPr lang="en-US" dirty="0" err="1"/>
              <a:t>proprie</a:t>
            </a:r>
            <a:r>
              <a:rPr lang="en-US" dirty="0"/>
              <a:t> </a:t>
            </a:r>
            <a:r>
              <a:rPr lang="en-US" dirty="0" err="1"/>
              <a:t>emozioni</a:t>
            </a:r>
            <a:r>
              <a:rPr lang="en-US" dirty="0"/>
              <a:t> o I </a:t>
            </a:r>
            <a:r>
              <a:rPr lang="en-US" dirty="0" err="1"/>
              <a:t>propri</a:t>
            </a:r>
            <a:r>
              <a:rPr lang="en-US" dirty="0"/>
              <a:t> </a:t>
            </a:r>
            <a:r>
              <a:rPr lang="en-US" dirty="0" err="1"/>
              <a:t>pensieri</a:t>
            </a:r>
            <a:r>
              <a:rPr lang="en-US" dirty="0"/>
              <a:t> </a:t>
            </a:r>
            <a:r>
              <a:rPr lang="en-US" dirty="0" err="1"/>
              <a:t>siano</a:t>
            </a:r>
            <a:r>
              <a:rPr lang="en-US" dirty="0"/>
              <a:t> </a:t>
            </a:r>
            <a:r>
              <a:rPr lang="en-US" dirty="0" err="1"/>
              <a:t>stati</a:t>
            </a:r>
            <a:r>
              <a:rPr lang="en-US" dirty="0"/>
              <a:t> </a:t>
            </a:r>
            <a:r>
              <a:rPr lang="en-US" dirty="0" err="1"/>
              <a:t>rubati</a:t>
            </a:r>
            <a:r>
              <a:rPr lang="en-US" dirty="0"/>
              <a:t> o </a:t>
            </a:r>
            <a:r>
              <a:rPr lang="en-US" dirty="0" err="1"/>
              <a:t>influenzati</a:t>
            </a:r>
            <a:r>
              <a:rPr lang="en-US" dirty="0"/>
              <a:t> da </a:t>
            </a:r>
            <a:r>
              <a:rPr lang="en-US" dirty="0" err="1"/>
              <a:t>forze</a:t>
            </a:r>
            <a:r>
              <a:rPr lang="en-US" dirty="0"/>
              <a:t> </a:t>
            </a:r>
            <a:r>
              <a:rPr lang="en-US" dirty="0" err="1"/>
              <a:t>esterne</a:t>
            </a:r>
            <a:r>
              <a:rPr lang="en-US" dirty="0"/>
              <a:t>.</a:t>
            </a:r>
          </a:p>
          <a:p>
            <a:pPr marL="0" indent="0">
              <a:buNone/>
            </a:pPr>
            <a:endParaRPr lang="it-IT" dirty="0"/>
          </a:p>
          <a:p>
            <a:endParaRPr lang="it-IT" dirty="0"/>
          </a:p>
        </p:txBody>
      </p:sp>
    </p:spTree>
    <p:extLst>
      <p:ext uri="{BB962C8B-B14F-4D97-AF65-F5344CB8AC3E}">
        <p14:creationId xmlns:p14="http://schemas.microsoft.com/office/powerpoint/2010/main" val="3471113021"/>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r>
              <a:rPr lang="it-IT" sz="2400" b="1" dirty="0"/>
              <a:t> Le </a:t>
            </a:r>
            <a:r>
              <a:rPr lang="en-US" sz="2400" b="1" dirty="0" err="1"/>
              <a:t>Allucinazioni</a:t>
            </a:r>
            <a:endParaRPr lang="it-IT" sz="2400" dirty="0"/>
          </a:p>
          <a:p>
            <a:r>
              <a:rPr lang="en-US" sz="2400" dirty="0"/>
              <a:t>Le </a:t>
            </a:r>
            <a:r>
              <a:rPr lang="en-US" sz="2400" i="1" dirty="0" err="1"/>
              <a:t>allucinazioni</a:t>
            </a:r>
            <a:r>
              <a:rPr lang="en-US" sz="2400" i="1" dirty="0"/>
              <a:t> </a:t>
            </a:r>
            <a:r>
              <a:rPr lang="en-US" sz="2400" i="1" dirty="0" err="1"/>
              <a:t>più</a:t>
            </a:r>
            <a:r>
              <a:rPr lang="en-US" sz="2400" i="1" dirty="0"/>
              <a:t> </a:t>
            </a:r>
            <a:r>
              <a:rPr lang="en-US" sz="2400" i="1" dirty="0" err="1"/>
              <a:t>tipiche</a:t>
            </a:r>
            <a:r>
              <a:rPr lang="en-US" sz="2400" i="1" dirty="0"/>
              <a:t> </a:t>
            </a:r>
            <a:r>
              <a:rPr lang="en-US" sz="2400" i="1" dirty="0" err="1"/>
              <a:t>dei</a:t>
            </a:r>
            <a:r>
              <a:rPr lang="en-US" sz="2400" i="1" dirty="0"/>
              <a:t> </a:t>
            </a:r>
            <a:r>
              <a:rPr lang="en-US" sz="2400" i="1" dirty="0" err="1"/>
              <a:t>disturbi</a:t>
            </a:r>
            <a:r>
              <a:rPr lang="en-US" sz="2400" i="1" dirty="0"/>
              <a:t> </a:t>
            </a:r>
            <a:r>
              <a:rPr lang="en-US" sz="2400" i="1" dirty="0" err="1"/>
              <a:t>psicotici</a:t>
            </a:r>
            <a:r>
              <a:rPr lang="en-US" sz="2400" i="1" dirty="0"/>
              <a:t> </a:t>
            </a:r>
            <a:r>
              <a:rPr lang="en-US" sz="2400" i="1" dirty="0" err="1"/>
              <a:t>consistono</a:t>
            </a:r>
            <a:r>
              <a:rPr lang="en-US" sz="2400" i="1" dirty="0"/>
              <a:t> in </a:t>
            </a:r>
            <a:r>
              <a:rPr lang="en-US" sz="2400" i="1" dirty="0" err="1"/>
              <a:t>voci</a:t>
            </a:r>
            <a:r>
              <a:rPr lang="en-US" sz="2400" i="1" dirty="0"/>
              <a:t> </a:t>
            </a:r>
            <a:r>
              <a:rPr lang="en-US" sz="2400" i="1" dirty="0" err="1"/>
              <a:t>che</a:t>
            </a:r>
            <a:r>
              <a:rPr lang="en-US" sz="2400" i="1" dirty="0"/>
              <a:t> </a:t>
            </a:r>
            <a:r>
              <a:rPr lang="en-US" sz="2400" i="1" dirty="0" err="1"/>
              <a:t>vengono</a:t>
            </a:r>
            <a:r>
              <a:rPr lang="en-US" sz="2400" i="1" dirty="0"/>
              <a:t> </a:t>
            </a:r>
            <a:r>
              <a:rPr lang="en-US" sz="2400" i="1" dirty="0" err="1"/>
              <a:t>percepite</a:t>
            </a:r>
            <a:r>
              <a:rPr lang="en-US" sz="2400" i="1" dirty="0"/>
              <a:t> come diverse  </a:t>
            </a:r>
            <a:r>
              <a:rPr lang="en-US" sz="2400" i="1" dirty="0" err="1"/>
              <a:t>dai</a:t>
            </a:r>
            <a:r>
              <a:rPr lang="en-US" sz="2400" i="1" dirty="0"/>
              <a:t> </a:t>
            </a:r>
            <a:r>
              <a:rPr lang="en-US" sz="2400" i="1" dirty="0" err="1"/>
              <a:t>propri</a:t>
            </a:r>
            <a:r>
              <a:rPr lang="en-US" sz="2400" i="1" dirty="0"/>
              <a:t> </a:t>
            </a:r>
            <a:r>
              <a:rPr lang="en-US" sz="2400" i="1" dirty="0" err="1"/>
              <a:t>pensieri</a:t>
            </a:r>
            <a:r>
              <a:rPr lang="en-US" sz="2400" i="1" dirty="0"/>
              <a:t>. </a:t>
            </a:r>
            <a:r>
              <a:rPr lang="en-US" sz="2400" i="1" dirty="0" err="1"/>
              <a:t>Quando</a:t>
            </a:r>
            <a:r>
              <a:rPr lang="en-US" sz="2400" i="1" dirty="0"/>
              <a:t> </a:t>
            </a:r>
            <a:r>
              <a:rPr lang="en-US" sz="2400" i="1" dirty="0" err="1"/>
              <a:t>compaiono</a:t>
            </a:r>
            <a:r>
              <a:rPr lang="en-US" sz="2400" i="1" dirty="0"/>
              <a:t> </a:t>
            </a:r>
            <a:r>
              <a:rPr lang="en-US" sz="2400" i="1" dirty="0" err="1"/>
              <a:t>allucinazioni</a:t>
            </a:r>
            <a:r>
              <a:rPr lang="en-US" sz="2400" i="1" dirty="0"/>
              <a:t> visive è utile </a:t>
            </a:r>
            <a:r>
              <a:rPr lang="en-US" sz="2400" i="1" dirty="0" err="1"/>
              <a:t>sospettare</a:t>
            </a:r>
            <a:r>
              <a:rPr lang="en-US" sz="2400" i="1" dirty="0"/>
              <a:t> </a:t>
            </a:r>
            <a:r>
              <a:rPr lang="en-US" sz="2400" i="1" dirty="0" err="1"/>
              <a:t>danni</a:t>
            </a:r>
            <a:r>
              <a:rPr lang="en-US" sz="2400" i="1" dirty="0"/>
              <a:t> </a:t>
            </a:r>
            <a:r>
              <a:rPr lang="en-US" sz="2400" i="1" dirty="0" err="1"/>
              <a:t>organici</a:t>
            </a:r>
            <a:r>
              <a:rPr lang="en-US" sz="2400" i="1" dirty="0"/>
              <a:t>.</a:t>
            </a:r>
          </a:p>
          <a:p>
            <a:r>
              <a:rPr lang="en-US" sz="2400" b="1" dirty="0" err="1"/>
              <a:t>Pensiero</a:t>
            </a:r>
            <a:r>
              <a:rPr lang="en-US" sz="2400" b="1" dirty="0"/>
              <a:t>  </a:t>
            </a:r>
            <a:r>
              <a:rPr lang="en-US" sz="2400" b="1" dirty="0" err="1"/>
              <a:t>disorganizzato</a:t>
            </a:r>
            <a:r>
              <a:rPr lang="en-US" sz="2400" b="1" dirty="0"/>
              <a:t> (</a:t>
            </a:r>
            <a:r>
              <a:rPr lang="en-US" sz="2400" b="1" dirty="0" err="1"/>
              <a:t>eloquio</a:t>
            </a:r>
            <a:r>
              <a:rPr lang="en-US" sz="2400" b="1" dirty="0"/>
              <a:t>)</a:t>
            </a:r>
            <a:endParaRPr lang="it-IT" sz="2400" dirty="0"/>
          </a:p>
          <a:p>
            <a:r>
              <a:rPr lang="en-US" sz="2400" dirty="0"/>
              <a:t>Il </a:t>
            </a:r>
            <a:r>
              <a:rPr lang="en-US" sz="2400" i="1" dirty="0" err="1"/>
              <a:t>pensiero</a:t>
            </a:r>
            <a:r>
              <a:rPr lang="en-US" sz="2400" i="1" dirty="0"/>
              <a:t> </a:t>
            </a:r>
            <a:r>
              <a:rPr lang="en-US" sz="2400" i="1" dirty="0" err="1"/>
              <a:t>disorganizzato</a:t>
            </a:r>
            <a:r>
              <a:rPr lang="en-US" sz="2400" i="1" dirty="0"/>
              <a:t>  </a:t>
            </a:r>
            <a:r>
              <a:rPr lang="en-US" sz="2400" i="1" dirty="0" err="1"/>
              <a:t>può</a:t>
            </a:r>
            <a:r>
              <a:rPr lang="en-US" sz="2400" i="1" dirty="0"/>
              <a:t> </a:t>
            </a:r>
            <a:r>
              <a:rPr lang="en-US" sz="2400" i="1" dirty="0" err="1"/>
              <a:t>manifestarsi</a:t>
            </a:r>
            <a:r>
              <a:rPr lang="en-US" sz="2400" i="1" dirty="0"/>
              <a:t> con </a:t>
            </a:r>
            <a:r>
              <a:rPr lang="en-US" sz="2400" i="1" dirty="0" err="1"/>
              <a:t>deragliamento</a:t>
            </a:r>
            <a:r>
              <a:rPr lang="en-US" sz="2400" i="1" dirty="0"/>
              <a:t> del </a:t>
            </a:r>
            <a:r>
              <a:rPr lang="en-US" sz="2400" i="1" dirty="0" err="1"/>
              <a:t>pensiero</a:t>
            </a:r>
            <a:r>
              <a:rPr lang="en-US" sz="2400" i="1" dirty="0"/>
              <a:t> (</a:t>
            </a:r>
            <a:r>
              <a:rPr lang="en-US" sz="2400" i="1" dirty="0" err="1"/>
              <a:t>saltare</a:t>
            </a:r>
            <a:r>
              <a:rPr lang="en-US" sz="2400" i="1" dirty="0"/>
              <a:t> da un </a:t>
            </a:r>
            <a:r>
              <a:rPr lang="en-US" sz="2400" i="1" dirty="0" err="1"/>
              <a:t>argomento</a:t>
            </a:r>
            <a:r>
              <a:rPr lang="en-US" sz="2400" i="1" dirty="0"/>
              <a:t> </a:t>
            </a:r>
            <a:r>
              <a:rPr lang="en-US" sz="2400" i="1" dirty="0" err="1"/>
              <a:t>all’altro</a:t>
            </a:r>
            <a:r>
              <a:rPr lang="en-US" sz="2400" i="1" dirty="0"/>
              <a:t>). A volte </a:t>
            </a:r>
            <a:r>
              <a:rPr lang="en-US" sz="2400" i="1" dirty="0" err="1"/>
              <a:t>l’eloquio</a:t>
            </a:r>
            <a:r>
              <a:rPr lang="en-US" sz="2400" i="1" dirty="0"/>
              <a:t> è </a:t>
            </a:r>
            <a:r>
              <a:rPr lang="en-US" sz="2400" i="1" dirty="0" err="1"/>
              <a:t>talmente</a:t>
            </a:r>
            <a:r>
              <a:rPr lang="en-US" sz="2400" i="1" dirty="0"/>
              <a:t> </a:t>
            </a:r>
            <a:r>
              <a:rPr lang="en-US" sz="2400" i="1" dirty="0" err="1"/>
              <a:t>disorganizzato</a:t>
            </a:r>
            <a:r>
              <a:rPr lang="en-US" sz="2400" i="1" dirty="0"/>
              <a:t> da </a:t>
            </a:r>
            <a:r>
              <a:rPr lang="en-US" sz="2400" i="1" dirty="0" err="1"/>
              <a:t>diventare</a:t>
            </a:r>
            <a:r>
              <a:rPr lang="en-US" sz="2400" i="1" dirty="0"/>
              <a:t> </a:t>
            </a:r>
            <a:r>
              <a:rPr lang="en-US" sz="2400" i="1" dirty="0" err="1"/>
              <a:t>incomprensibile</a:t>
            </a:r>
            <a:r>
              <a:rPr lang="en-US" sz="2400" i="1" dirty="0"/>
              <a:t> o da </a:t>
            </a:r>
            <a:r>
              <a:rPr lang="en-US" sz="2400" i="1" dirty="0" err="1"/>
              <a:t>esprimersi</a:t>
            </a:r>
            <a:r>
              <a:rPr lang="en-US" sz="2400" i="1" dirty="0"/>
              <a:t> con </a:t>
            </a:r>
            <a:r>
              <a:rPr lang="en-US" sz="2400" i="1" dirty="0" err="1"/>
              <a:t>una</a:t>
            </a:r>
            <a:r>
              <a:rPr lang="en-US" sz="2400" i="1" dirty="0"/>
              <a:t> </a:t>
            </a:r>
            <a:r>
              <a:rPr lang="en-US" sz="2400" i="1" dirty="0" err="1"/>
              <a:t>vera</a:t>
            </a:r>
            <a:r>
              <a:rPr lang="en-US" sz="2400" i="1" dirty="0"/>
              <a:t> e </a:t>
            </a:r>
            <a:r>
              <a:rPr lang="en-US" sz="2400" i="1" dirty="0" err="1"/>
              <a:t>propria</a:t>
            </a:r>
            <a:r>
              <a:rPr lang="en-US" sz="2400" i="1" dirty="0"/>
              <a:t> </a:t>
            </a:r>
            <a:r>
              <a:rPr lang="en-US" sz="2400" i="1" dirty="0" err="1"/>
              <a:t>insalata</a:t>
            </a:r>
            <a:r>
              <a:rPr lang="en-US" sz="2400" i="1" dirty="0"/>
              <a:t> di parole. </a:t>
            </a:r>
            <a:r>
              <a:rPr lang="en-US" sz="2400" i="1" dirty="0" err="1"/>
              <a:t>Tutto</a:t>
            </a:r>
            <a:r>
              <a:rPr lang="en-US" sz="2400" i="1" dirty="0"/>
              <a:t> </a:t>
            </a:r>
            <a:r>
              <a:rPr lang="en-US" sz="2400" i="1" dirty="0" err="1"/>
              <a:t>ciò</a:t>
            </a:r>
            <a:r>
              <a:rPr lang="en-US" sz="2400" i="1" dirty="0"/>
              <a:t> </a:t>
            </a:r>
            <a:r>
              <a:rPr lang="en-US" sz="2400" i="1" dirty="0" err="1"/>
              <a:t>può</a:t>
            </a:r>
            <a:r>
              <a:rPr lang="en-US" sz="2400" i="1" dirty="0"/>
              <a:t> </a:t>
            </a:r>
            <a:r>
              <a:rPr lang="en-US" sz="2400" i="1" dirty="0" err="1"/>
              <a:t>rendere</a:t>
            </a:r>
            <a:r>
              <a:rPr lang="en-US" sz="2400" i="1" dirty="0"/>
              <a:t> </a:t>
            </a:r>
            <a:r>
              <a:rPr lang="en-US" sz="2400" i="1" dirty="0" err="1"/>
              <a:t>impossibile</a:t>
            </a:r>
            <a:r>
              <a:rPr lang="en-US" sz="2400" i="1" dirty="0"/>
              <a:t> la </a:t>
            </a:r>
            <a:r>
              <a:rPr lang="en-US" sz="2400" i="1" dirty="0" err="1"/>
              <a:t>comunicazione</a:t>
            </a:r>
            <a:r>
              <a:rPr lang="en-US" sz="2400" i="1" dirty="0"/>
              <a:t>.</a:t>
            </a:r>
          </a:p>
        </p:txBody>
      </p:sp>
    </p:spTree>
    <p:extLst>
      <p:ext uri="{BB962C8B-B14F-4D97-AF65-F5344CB8AC3E}">
        <p14:creationId xmlns:p14="http://schemas.microsoft.com/office/powerpoint/2010/main" val="2465650901"/>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b="1" dirty="0" err="1"/>
              <a:t>Comportamento</a:t>
            </a:r>
            <a:r>
              <a:rPr lang="en-US" b="1" dirty="0"/>
              <a:t> </a:t>
            </a:r>
            <a:r>
              <a:rPr lang="en-US" b="1" dirty="0" err="1"/>
              <a:t>motorio</a:t>
            </a:r>
            <a:r>
              <a:rPr lang="en-US" b="1" dirty="0"/>
              <a:t> </a:t>
            </a:r>
            <a:r>
              <a:rPr lang="en-US" b="1" dirty="0" err="1"/>
              <a:t>grossolanamente</a:t>
            </a:r>
            <a:r>
              <a:rPr lang="en-US" b="1" dirty="0"/>
              <a:t>  </a:t>
            </a:r>
            <a:r>
              <a:rPr lang="en-US" b="1" dirty="0" err="1"/>
              <a:t>disorganizzatci</a:t>
            </a:r>
            <a:r>
              <a:rPr lang="en-US" b="1" dirty="0"/>
              <a:t> o </a:t>
            </a:r>
            <a:r>
              <a:rPr lang="en-US" b="1" dirty="0" err="1"/>
              <a:t>anormale</a:t>
            </a:r>
            <a:r>
              <a:rPr lang="en-US" b="1" dirty="0"/>
              <a:t>  (</a:t>
            </a:r>
            <a:r>
              <a:rPr lang="en-US" b="1" dirty="0" err="1"/>
              <a:t>compresa</a:t>
            </a:r>
            <a:r>
              <a:rPr lang="en-US" b="1" dirty="0"/>
              <a:t>  la catatonia) </a:t>
            </a:r>
            <a:r>
              <a:rPr lang="en-US" dirty="0" err="1"/>
              <a:t>questi</a:t>
            </a:r>
            <a:r>
              <a:rPr lang="en-US" dirty="0"/>
              <a:t> </a:t>
            </a:r>
            <a:r>
              <a:rPr lang="en-US" dirty="0" err="1"/>
              <a:t>pazienti</a:t>
            </a:r>
            <a:r>
              <a:rPr lang="en-US" dirty="0"/>
              <a:t> </a:t>
            </a:r>
            <a:r>
              <a:rPr lang="en-US" dirty="0" err="1"/>
              <a:t>possono</a:t>
            </a:r>
            <a:r>
              <a:rPr lang="en-US" dirty="0"/>
              <a:t> </a:t>
            </a:r>
            <a:r>
              <a:rPr lang="en-US" dirty="0" err="1"/>
              <a:t>spaziare</a:t>
            </a:r>
            <a:r>
              <a:rPr lang="en-US" dirty="0"/>
              <a:t> da un </a:t>
            </a:r>
            <a:r>
              <a:rPr lang="en-US" dirty="0" err="1"/>
              <a:t>blocco</a:t>
            </a:r>
            <a:r>
              <a:rPr lang="en-US" dirty="0"/>
              <a:t> </a:t>
            </a:r>
            <a:r>
              <a:rPr lang="en-US" dirty="0" err="1"/>
              <a:t>motorio</a:t>
            </a:r>
            <a:r>
              <a:rPr lang="en-US" dirty="0"/>
              <a:t> (catatonia) </a:t>
            </a:r>
            <a:r>
              <a:rPr lang="en-US" dirty="0" err="1"/>
              <a:t>alla</a:t>
            </a:r>
            <a:r>
              <a:rPr lang="en-US" dirty="0"/>
              <a:t> </a:t>
            </a:r>
            <a:r>
              <a:rPr lang="en-US" dirty="0" err="1"/>
              <a:t>agitazione</a:t>
            </a:r>
            <a:r>
              <a:rPr lang="en-US" dirty="0"/>
              <a:t>. </a:t>
            </a:r>
            <a:r>
              <a:rPr lang="en-US" dirty="0" err="1"/>
              <a:t>Possono</a:t>
            </a:r>
            <a:r>
              <a:rPr lang="en-US" dirty="0"/>
              <a:t> </a:t>
            </a:r>
            <a:r>
              <a:rPr lang="en-US" dirty="0" err="1"/>
              <a:t>manifestare</a:t>
            </a:r>
            <a:r>
              <a:rPr lang="en-US" dirty="0"/>
              <a:t> </a:t>
            </a:r>
            <a:r>
              <a:rPr lang="en-US" dirty="0" err="1"/>
              <a:t>movimenti</a:t>
            </a:r>
            <a:r>
              <a:rPr lang="en-US" dirty="0"/>
              <a:t> </a:t>
            </a:r>
            <a:r>
              <a:rPr lang="en-US" dirty="0" err="1"/>
              <a:t>stereotipati</a:t>
            </a:r>
            <a:r>
              <a:rPr lang="en-US" dirty="0"/>
              <a:t> </a:t>
            </a:r>
            <a:r>
              <a:rPr lang="en-US" dirty="0" err="1"/>
              <a:t>ripetuti</a:t>
            </a:r>
            <a:r>
              <a:rPr lang="en-US" dirty="0"/>
              <a:t>, lo </a:t>
            </a:r>
            <a:r>
              <a:rPr lang="en-US" dirty="0" err="1"/>
              <a:t>sguardo</a:t>
            </a:r>
            <a:r>
              <a:rPr lang="en-US" dirty="0"/>
              <a:t> </a:t>
            </a:r>
            <a:r>
              <a:rPr lang="en-US" dirty="0" err="1"/>
              <a:t>fisso</a:t>
            </a:r>
            <a:r>
              <a:rPr lang="en-US" dirty="0"/>
              <a:t>, </a:t>
            </a:r>
            <a:r>
              <a:rPr lang="en-US" dirty="0" err="1"/>
              <a:t>smorfie</a:t>
            </a:r>
            <a:r>
              <a:rPr lang="en-US" dirty="0"/>
              <a:t> (grimaces) </a:t>
            </a:r>
            <a:r>
              <a:rPr lang="en-US" dirty="0" err="1"/>
              <a:t>mutismo</a:t>
            </a:r>
            <a:r>
              <a:rPr lang="en-US" dirty="0"/>
              <a:t> </a:t>
            </a:r>
            <a:r>
              <a:rPr lang="en-US" dirty="0" err="1"/>
              <a:t>ed</a:t>
            </a:r>
            <a:r>
              <a:rPr lang="en-US" dirty="0"/>
              <a:t> </a:t>
            </a:r>
            <a:r>
              <a:rPr lang="en-US" dirty="0" err="1"/>
              <a:t>ecolalia</a:t>
            </a:r>
            <a:r>
              <a:rPr lang="en-US" dirty="0"/>
              <a:t>.</a:t>
            </a:r>
          </a:p>
          <a:p>
            <a:pPr marL="0" indent="0">
              <a:buNone/>
            </a:pPr>
            <a:r>
              <a:rPr lang="en-US" i="1" dirty="0"/>
              <a:t> </a:t>
            </a: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181239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r>
              <a:rPr lang="it-IT" sz="2400" dirty="0">
                <a:solidFill>
                  <a:prstClr val="black"/>
                </a:solidFill>
                <a:ea typeface="Tahoma" pitchFamily="34" charset="0"/>
              </a:rPr>
              <a:t>Quando il linguaggio si sviluppa, parlano comunque in modo strano. Spesso parlano in modo monotono o esprimono con tono interrogativo frasi affermative. Il linguaggio è stereotipato o ripetitivo, ripetono frasi stereotipate o le frasi dette dal loro interlocutore. Il soggetto può non essere in grado di comprendere domande o semplici indicazioni, quasi impossibile comprendere il senso di battute di spirito, di paradossi, di metafore.</a:t>
            </a:r>
          </a:p>
          <a:p>
            <a:pPr lvl="0"/>
            <a:r>
              <a:rPr lang="it-IT" sz="2400" dirty="0">
                <a:solidFill>
                  <a:prstClr val="black"/>
                </a:solidFill>
                <a:ea typeface="Tahoma" pitchFamily="34" charset="0"/>
              </a:rPr>
              <a:t>Il modo particolare in cui parlano viene compreso solo da persone che li conoscano particolarmente bene.</a:t>
            </a:r>
          </a:p>
          <a:p>
            <a:pPr lvl="0"/>
            <a:r>
              <a:rPr lang="it-IT" sz="2400" dirty="0">
                <a:solidFill>
                  <a:prstClr val="black"/>
                </a:solidFill>
                <a:ea typeface="Tahoma" pitchFamily="34" charset="0"/>
              </a:rPr>
              <a:t> </a:t>
            </a:r>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60733797"/>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b="1" dirty="0" err="1"/>
              <a:t>Sintomi</a:t>
            </a:r>
            <a:r>
              <a:rPr lang="en-US" b="1" dirty="0"/>
              <a:t> </a:t>
            </a:r>
            <a:r>
              <a:rPr lang="en-US" b="1" dirty="0" err="1"/>
              <a:t>negativi</a:t>
            </a:r>
            <a:endParaRPr lang="it-IT" dirty="0"/>
          </a:p>
          <a:p>
            <a:r>
              <a:rPr lang="en-US" i="1" dirty="0"/>
              <a:t>I </a:t>
            </a:r>
            <a:r>
              <a:rPr lang="en-US" i="1" dirty="0" err="1"/>
              <a:t>sintomi</a:t>
            </a:r>
            <a:r>
              <a:rPr lang="en-US" i="1" dirty="0"/>
              <a:t> </a:t>
            </a:r>
            <a:r>
              <a:rPr lang="en-US" i="1" dirty="0" err="1"/>
              <a:t>negativi</a:t>
            </a:r>
            <a:r>
              <a:rPr lang="en-US" i="1" dirty="0"/>
              <a:t>  </a:t>
            </a:r>
            <a:r>
              <a:rPr lang="en-US" i="1" dirty="0" err="1"/>
              <a:t>si</a:t>
            </a:r>
            <a:r>
              <a:rPr lang="en-US" i="1" dirty="0"/>
              <a:t> </a:t>
            </a:r>
            <a:r>
              <a:rPr lang="en-US" i="1" dirty="0" err="1"/>
              <a:t>manifestano</a:t>
            </a:r>
            <a:r>
              <a:rPr lang="en-US" i="1" dirty="0"/>
              <a:t> con </a:t>
            </a:r>
            <a:r>
              <a:rPr lang="en-US" i="1" dirty="0" err="1"/>
              <a:t>una</a:t>
            </a:r>
            <a:r>
              <a:rPr lang="en-US" i="1" dirty="0"/>
              <a:t> </a:t>
            </a:r>
            <a:r>
              <a:rPr lang="en-US" i="1" dirty="0" err="1"/>
              <a:t>incapacità</a:t>
            </a:r>
            <a:r>
              <a:rPr lang="en-US" i="1" dirty="0"/>
              <a:t> di </a:t>
            </a:r>
            <a:r>
              <a:rPr lang="en-US" i="1" dirty="0" err="1"/>
              <a:t>espressione</a:t>
            </a:r>
            <a:r>
              <a:rPr lang="en-US" i="1" dirty="0"/>
              <a:t> </a:t>
            </a:r>
            <a:r>
              <a:rPr lang="en-US" i="1" dirty="0" err="1"/>
              <a:t>delle</a:t>
            </a:r>
            <a:r>
              <a:rPr lang="en-US" i="1" dirty="0"/>
              <a:t> </a:t>
            </a:r>
            <a:r>
              <a:rPr lang="en-US" i="1" dirty="0" err="1"/>
              <a:t>emozioni</a:t>
            </a:r>
            <a:r>
              <a:rPr lang="en-US" i="1" dirty="0"/>
              <a:t>, del </a:t>
            </a:r>
            <a:r>
              <a:rPr lang="en-US" i="1" dirty="0" err="1"/>
              <a:t>contatto</a:t>
            </a:r>
            <a:r>
              <a:rPr lang="en-US" i="1" dirty="0"/>
              <a:t> </a:t>
            </a:r>
            <a:r>
              <a:rPr lang="en-US" i="1" dirty="0" err="1"/>
              <a:t>visivo</a:t>
            </a:r>
            <a:r>
              <a:rPr lang="en-US" i="1" dirty="0"/>
              <a:t>, e </a:t>
            </a:r>
            <a:r>
              <a:rPr lang="en-US" i="1" dirty="0" err="1"/>
              <a:t>dei</a:t>
            </a:r>
            <a:r>
              <a:rPr lang="en-US" i="1" dirty="0"/>
              <a:t> </a:t>
            </a:r>
            <a:r>
              <a:rPr lang="en-US" i="1" dirty="0" err="1"/>
              <a:t>movimenti</a:t>
            </a:r>
            <a:r>
              <a:rPr lang="en-US" i="1" dirty="0"/>
              <a:t>. La </a:t>
            </a:r>
            <a:r>
              <a:rPr lang="en-US" i="1" dirty="0" err="1"/>
              <a:t>abulia</a:t>
            </a:r>
            <a:r>
              <a:rPr lang="en-US" i="1" dirty="0"/>
              <a:t> </a:t>
            </a:r>
            <a:r>
              <a:rPr lang="en-US" i="1" dirty="0" err="1"/>
              <a:t>si</a:t>
            </a:r>
            <a:r>
              <a:rPr lang="en-US" i="1" dirty="0"/>
              <a:t> </a:t>
            </a:r>
            <a:r>
              <a:rPr lang="en-US" i="1" dirty="0" err="1"/>
              <a:t>associa</a:t>
            </a:r>
            <a:r>
              <a:rPr lang="en-US" i="1" dirty="0"/>
              <a:t> </a:t>
            </a:r>
            <a:r>
              <a:rPr lang="en-US" i="1" dirty="0" err="1"/>
              <a:t>alla</a:t>
            </a:r>
            <a:r>
              <a:rPr lang="en-US" i="1" dirty="0"/>
              <a:t> </a:t>
            </a:r>
            <a:r>
              <a:rPr lang="en-US" i="1" dirty="0" err="1"/>
              <a:t>perdita</a:t>
            </a:r>
            <a:r>
              <a:rPr lang="en-US" i="1" dirty="0"/>
              <a:t> del </a:t>
            </a:r>
            <a:r>
              <a:rPr lang="en-US" i="1" dirty="0" err="1"/>
              <a:t>desiderio</a:t>
            </a:r>
            <a:r>
              <a:rPr lang="en-US" i="1" dirty="0"/>
              <a:t> </a:t>
            </a:r>
            <a:r>
              <a:rPr lang="en-US" i="1" dirty="0" err="1"/>
              <a:t>nei</a:t>
            </a:r>
            <a:r>
              <a:rPr lang="en-US" i="1" dirty="0"/>
              <a:t> </a:t>
            </a:r>
            <a:r>
              <a:rPr lang="en-US" i="1" dirty="0" err="1"/>
              <a:t>confronti</a:t>
            </a:r>
            <a:r>
              <a:rPr lang="en-US" i="1" dirty="0"/>
              <a:t> </a:t>
            </a:r>
            <a:r>
              <a:rPr lang="en-US" i="1" dirty="0" err="1"/>
              <a:t>delle</a:t>
            </a:r>
            <a:r>
              <a:rPr lang="en-US" i="1" dirty="0"/>
              <a:t> </a:t>
            </a:r>
            <a:r>
              <a:rPr lang="en-US" i="1" dirty="0" err="1"/>
              <a:t>attività</a:t>
            </a:r>
            <a:r>
              <a:rPr lang="en-US" i="1" dirty="0"/>
              <a:t> </a:t>
            </a:r>
            <a:r>
              <a:rPr lang="en-US" i="1" dirty="0" err="1"/>
              <a:t>finalizzate</a:t>
            </a:r>
            <a:r>
              <a:rPr lang="en-US" i="1" dirty="0"/>
              <a:t>. La </a:t>
            </a:r>
            <a:r>
              <a:rPr lang="en-US" i="1" dirty="0" err="1"/>
              <a:t>aneidonia</a:t>
            </a:r>
            <a:r>
              <a:rPr lang="en-US" i="1" dirty="0"/>
              <a:t> </a:t>
            </a:r>
            <a:r>
              <a:rPr lang="en-US" i="1" dirty="0" err="1"/>
              <a:t>si</a:t>
            </a:r>
            <a:r>
              <a:rPr lang="en-US" i="1" dirty="0"/>
              <a:t> </a:t>
            </a:r>
            <a:r>
              <a:rPr lang="en-US" i="1" dirty="0" err="1"/>
              <a:t>manifesta</a:t>
            </a:r>
            <a:r>
              <a:rPr lang="en-US" i="1" dirty="0"/>
              <a:t> con la </a:t>
            </a:r>
            <a:r>
              <a:rPr lang="en-US" i="1" dirty="0" err="1"/>
              <a:t>perdita</a:t>
            </a:r>
            <a:r>
              <a:rPr lang="en-US" i="1" dirty="0"/>
              <a:t> di </a:t>
            </a:r>
            <a:r>
              <a:rPr lang="en-US" i="1" dirty="0" err="1"/>
              <a:t>ogni</a:t>
            </a:r>
            <a:r>
              <a:rPr lang="en-US" i="1" dirty="0"/>
              <a:t> </a:t>
            </a:r>
            <a:r>
              <a:rPr lang="en-US" i="1" dirty="0" err="1"/>
              <a:t>interesse</a:t>
            </a:r>
            <a:r>
              <a:rPr lang="en-US" i="1" dirty="0"/>
              <a:t>. </a:t>
            </a:r>
            <a:r>
              <a:rPr lang="en-US" i="1" dirty="0" err="1"/>
              <a:t>Mancano</a:t>
            </a:r>
            <a:r>
              <a:rPr lang="en-US" i="1" dirty="0"/>
              <a:t> le </a:t>
            </a:r>
            <a:r>
              <a:rPr lang="en-US" i="1" dirty="0" err="1"/>
              <a:t>capacità</a:t>
            </a:r>
            <a:r>
              <a:rPr lang="en-US" i="1" dirty="0"/>
              <a:t> di </a:t>
            </a:r>
            <a:r>
              <a:rPr lang="en-US" i="1" dirty="0" err="1"/>
              <a:t>socializzazione</a:t>
            </a:r>
            <a:r>
              <a:rPr lang="en-US" i="1" dirty="0"/>
              <a:t>  e </a:t>
            </a:r>
            <a:r>
              <a:rPr lang="en-US" i="1" dirty="0" err="1"/>
              <a:t>si</a:t>
            </a:r>
            <a:r>
              <a:rPr lang="en-US" i="1" dirty="0"/>
              <a:t> </a:t>
            </a:r>
            <a:r>
              <a:rPr lang="en-US" i="1" dirty="0" err="1"/>
              <a:t>assiste</a:t>
            </a:r>
            <a:r>
              <a:rPr lang="en-US" i="1" dirty="0"/>
              <a:t> ad un </a:t>
            </a:r>
            <a:r>
              <a:rPr lang="en-US" i="1" dirty="0" err="1"/>
              <a:t>decadimento</a:t>
            </a:r>
            <a:r>
              <a:rPr lang="en-US" i="1" dirty="0"/>
              <a:t> </a:t>
            </a:r>
            <a:r>
              <a:rPr lang="en-US" i="1" dirty="0" err="1"/>
              <a:t>mentale</a:t>
            </a:r>
            <a:r>
              <a:rPr lang="en-US" i="1" dirty="0"/>
              <a:t> </a:t>
            </a:r>
            <a:r>
              <a:rPr lang="en-US" i="1" dirty="0" err="1"/>
              <a:t>generale</a:t>
            </a:r>
            <a:r>
              <a:rPr lang="en-US" i="1" dirty="0"/>
              <a:t>.</a:t>
            </a:r>
            <a:r>
              <a:rPr lang="it-IT" i="1" dirty="0"/>
              <a:t> </a:t>
            </a:r>
          </a:p>
        </p:txBody>
      </p:sp>
    </p:spTree>
    <p:extLst>
      <p:ext uri="{BB962C8B-B14F-4D97-AF65-F5344CB8AC3E}">
        <p14:creationId xmlns:p14="http://schemas.microsoft.com/office/powerpoint/2010/main" val="382257119"/>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r>
              <a:rPr lang="en-US" sz="2800" dirty="0" err="1"/>
              <a:t>Innanzitutto</a:t>
            </a:r>
            <a:r>
              <a:rPr lang="en-US" sz="2800" dirty="0"/>
              <a:t> è </a:t>
            </a:r>
            <a:r>
              <a:rPr lang="en-US" sz="2800" dirty="0" err="1"/>
              <a:t>opportuno</a:t>
            </a:r>
            <a:r>
              <a:rPr lang="en-US" sz="2800" dirty="0"/>
              <a:t> </a:t>
            </a:r>
            <a:r>
              <a:rPr lang="en-US" sz="2800" dirty="0" err="1"/>
              <a:t>notare</a:t>
            </a:r>
            <a:r>
              <a:rPr lang="en-US" sz="2800" dirty="0"/>
              <a:t> se i </a:t>
            </a:r>
            <a:r>
              <a:rPr lang="en-US" sz="2800" dirty="0" err="1"/>
              <a:t>sintomi</a:t>
            </a:r>
            <a:r>
              <a:rPr lang="en-US" sz="2800" dirty="0"/>
              <a:t> </a:t>
            </a:r>
            <a:r>
              <a:rPr lang="en-US" sz="2800" dirty="0" err="1"/>
              <a:t>sono</a:t>
            </a:r>
            <a:r>
              <a:rPr lang="en-US" sz="2800" dirty="0"/>
              <a:t> </a:t>
            </a:r>
            <a:r>
              <a:rPr lang="en-US" sz="2800" dirty="0" err="1"/>
              <a:t>insorti</a:t>
            </a:r>
            <a:r>
              <a:rPr lang="en-US" sz="2800" dirty="0"/>
              <a:t> da </a:t>
            </a:r>
            <a:r>
              <a:rPr lang="en-US" sz="2800" dirty="0" err="1"/>
              <a:t>poco</a:t>
            </a:r>
            <a:r>
              <a:rPr lang="en-US" sz="2800" dirty="0"/>
              <a:t> (</a:t>
            </a:r>
            <a:r>
              <a:rPr lang="en-US" sz="2800" dirty="0" err="1"/>
              <a:t>es</a:t>
            </a:r>
            <a:r>
              <a:rPr lang="en-US" sz="2800" dirty="0"/>
              <a:t> </a:t>
            </a:r>
            <a:r>
              <a:rPr lang="en-US" sz="2800" dirty="0" err="1"/>
              <a:t>episodio</a:t>
            </a:r>
            <a:r>
              <a:rPr lang="en-US" sz="2800" dirty="0"/>
              <a:t> </a:t>
            </a:r>
            <a:r>
              <a:rPr lang="en-US" sz="2800" dirty="0" err="1"/>
              <a:t>psicotico</a:t>
            </a:r>
            <a:r>
              <a:rPr lang="en-US" sz="2800" dirty="0"/>
              <a:t> breve) o da molto tempo (</a:t>
            </a:r>
            <a:r>
              <a:rPr lang="en-US" sz="2800" dirty="0" err="1"/>
              <a:t>es</a:t>
            </a:r>
            <a:r>
              <a:rPr lang="en-US" sz="2800" dirty="0"/>
              <a:t> </a:t>
            </a:r>
            <a:r>
              <a:rPr lang="en-US" sz="2800" dirty="0" err="1"/>
              <a:t>schizofrenia</a:t>
            </a:r>
            <a:r>
              <a:rPr lang="en-US" sz="2800" dirty="0"/>
              <a:t>) . Se </a:t>
            </a:r>
            <a:r>
              <a:rPr lang="en-US" sz="2800" dirty="0" err="1"/>
              <a:t>sono</a:t>
            </a:r>
            <a:r>
              <a:rPr lang="en-US" sz="2800" dirty="0"/>
              <a:t> </a:t>
            </a:r>
            <a:r>
              <a:rPr lang="en-US" sz="2800" dirty="0" err="1"/>
              <a:t>insorti</a:t>
            </a:r>
            <a:r>
              <a:rPr lang="en-US" sz="2800" dirty="0"/>
              <a:t> </a:t>
            </a:r>
            <a:r>
              <a:rPr lang="en-US" sz="2800" dirty="0" err="1"/>
              <a:t>dopo</a:t>
            </a:r>
            <a:r>
              <a:rPr lang="en-US" sz="2800" dirty="0"/>
              <a:t> un </a:t>
            </a:r>
            <a:r>
              <a:rPr lang="en-US" sz="2800" dirty="0" err="1"/>
              <a:t>evento</a:t>
            </a:r>
            <a:r>
              <a:rPr lang="en-US" sz="2800" dirty="0"/>
              <a:t> </a:t>
            </a:r>
            <a:r>
              <a:rPr lang="en-US" sz="2800" dirty="0" err="1"/>
              <a:t>fortemente</a:t>
            </a:r>
            <a:r>
              <a:rPr lang="en-US" sz="2800" dirty="0"/>
              <a:t> </a:t>
            </a:r>
            <a:r>
              <a:rPr lang="en-US" sz="2800" dirty="0" err="1"/>
              <a:t>traumatico</a:t>
            </a:r>
            <a:r>
              <a:rPr lang="en-US" sz="2800" dirty="0"/>
              <a:t>  (</a:t>
            </a:r>
            <a:r>
              <a:rPr lang="en-US" sz="2800" dirty="0" err="1"/>
              <a:t>disturbo</a:t>
            </a:r>
            <a:r>
              <a:rPr lang="en-US" sz="2800" dirty="0"/>
              <a:t> </a:t>
            </a:r>
            <a:r>
              <a:rPr lang="en-US" sz="2800" dirty="0" err="1"/>
              <a:t>psicotico</a:t>
            </a:r>
            <a:r>
              <a:rPr lang="en-US" sz="2800" dirty="0"/>
              <a:t> breve) o se </a:t>
            </a:r>
            <a:r>
              <a:rPr lang="en-US" sz="2800" dirty="0" err="1"/>
              <a:t>si</a:t>
            </a:r>
            <a:r>
              <a:rPr lang="en-US" sz="2800" dirty="0"/>
              <a:t> </a:t>
            </a:r>
            <a:r>
              <a:rPr lang="en-US" sz="2800" dirty="0" err="1"/>
              <a:t>sono</a:t>
            </a:r>
            <a:r>
              <a:rPr lang="en-US" sz="2800" dirty="0"/>
              <a:t>  </a:t>
            </a:r>
            <a:r>
              <a:rPr lang="en-US" sz="2800" dirty="0" err="1"/>
              <a:t>manifestati</a:t>
            </a:r>
            <a:r>
              <a:rPr lang="en-US" sz="2800" dirty="0"/>
              <a:t> </a:t>
            </a:r>
            <a:r>
              <a:rPr lang="en-US" sz="2800" dirty="0" err="1"/>
              <a:t>progressivamente</a:t>
            </a:r>
            <a:r>
              <a:rPr lang="en-US" sz="2800" dirty="0"/>
              <a:t> con </a:t>
            </a:r>
            <a:r>
              <a:rPr lang="en-US" sz="2800" dirty="0" err="1"/>
              <a:t>continui</a:t>
            </a:r>
            <a:r>
              <a:rPr lang="en-US" sz="2800" dirty="0"/>
              <a:t>  </a:t>
            </a:r>
            <a:r>
              <a:rPr lang="en-US" sz="2800" dirty="0" err="1"/>
              <a:t>aggravamenti</a:t>
            </a:r>
            <a:r>
              <a:rPr lang="en-US" sz="2800" dirty="0"/>
              <a:t>.</a:t>
            </a:r>
          </a:p>
        </p:txBody>
      </p:sp>
    </p:spTree>
    <p:extLst>
      <p:ext uri="{BB962C8B-B14F-4D97-AF65-F5344CB8AC3E}">
        <p14:creationId xmlns:p14="http://schemas.microsoft.com/office/powerpoint/2010/main" val="1814911350"/>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en-US" dirty="0" err="1"/>
              <a:t>Disponiamo</a:t>
            </a:r>
            <a:r>
              <a:rPr lang="en-US" dirty="0"/>
              <a:t> di test </a:t>
            </a:r>
            <a:r>
              <a:rPr lang="en-US" dirty="0" err="1"/>
              <a:t>utili</a:t>
            </a:r>
            <a:r>
              <a:rPr lang="en-US" dirty="0"/>
              <a:t> per </a:t>
            </a:r>
            <a:r>
              <a:rPr lang="en-US" dirty="0" err="1"/>
              <a:t>valutare</a:t>
            </a:r>
            <a:r>
              <a:rPr lang="en-US" dirty="0"/>
              <a:t> la </a:t>
            </a:r>
            <a:r>
              <a:rPr lang="en-US" dirty="0" err="1"/>
              <a:t>entità</a:t>
            </a:r>
            <a:r>
              <a:rPr lang="en-US" dirty="0"/>
              <a:t> e le </a:t>
            </a:r>
            <a:r>
              <a:rPr lang="en-US" dirty="0" err="1"/>
              <a:t>caratteristiche</a:t>
            </a:r>
            <a:r>
              <a:rPr lang="en-US" dirty="0"/>
              <a:t> </a:t>
            </a:r>
            <a:r>
              <a:rPr lang="en-US" dirty="0" err="1"/>
              <a:t>dei</a:t>
            </a:r>
            <a:r>
              <a:rPr lang="en-US" dirty="0"/>
              <a:t> </a:t>
            </a:r>
            <a:r>
              <a:rPr lang="en-US" dirty="0" err="1"/>
              <a:t>quadri</a:t>
            </a:r>
            <a:r>
              <a:rPr lang="en-US" dirty="0"/>
              <a:t> </a:t>
            </a:r>
            <a:r>
              <a:rPr lang="en-US" dirty="0" err="1"/>
              <a:t>psicotici</a:t>
            </a:r>
            <a:r>
              <a:rPr lang="en-US" dirty="0"/>
              <a:t>. I </a:t>
            </a:r>
            <a:r>
              <a:rPr lang="en-US" dirty="0" err="1"/>
              <a:t>punti</a:t>
            </a:r>
            <a:r>
              <a:rPr lang="en-US" dirty="0"/>
              <a:t> </a:t>
            </a:r>
            <a:r>
              <a:rPr lang="en-US" dirty="0" err="1"/>
              <a:t>importanti</a:t>
            </a:r>
            <a:r>
              <a:rPr lang="en-US" dirty="0"/>
              <a:t> da </a:t>
            </a:r>
            <a:r>
              <a:rPr lang="en-US" dirty="0" err="1"/>
              <a:t>valutare</a:t>
            </a:r>
            <a:r>
              <a:rPr lang="en-US" dirty="0"/>
              <a:t> </a:t>
            </a:r>
            <a:r>
              <a:rPr lang="en-US" dirty="0" err="1"/>
              <a:t>comunque</a:t>
            </a:r>
            <a:r>
              <a:rPr lang="en-US" dirty="0"/>
              <a:t> </a:t>
            </a:r>
            <a:r>
              <a:rPr lang="en-US" dirty="0" err="1"/>
              <a:t>consistono</a:t>
            </a:r>
            <a:r>
              <a:rPr lang="en-US" dirty="0"/>
              <a:t> </a:t>
            </a:r>
            <a:r>
              <a:rPr lang="en-US" dirty="0" err="1"/>
              <a:t>enel</a:t>
            </a:r>
            <a:r>
              <a:rPr lang="en-US" dirty="0"/>
              <a:t> </a:t>
            </a:r>
            <a:r>
              <a:rPr lang="en-US" dirty="0" err="1"/>
              <a:t>vedere</a:t>
            </a:r>
            <a:r>
              <a:rPr lang="en-US" dirty="0"/>
              <a:t> se </a:t>
            </a:r>
            <a:r>
              <a:rPr lang="en-US" dirty="0" err="1"/>
              <a:t>prevalgono</a:t>
            </a:r>
            <a:r>
              <a:rPr lang="en-US" dirty="0"/>
              <a:t>  </a:t>
            </a:r>
            <a:r>
              <a:rPr lang="en-US" dirty="0" err="1"/>
              <a:t>sintomi</a:t>
            </a:r>
            <a:r>
              <a:rPr lang="en-US" dirty="0"/>
              <a:t>  </a:t>
            </a:r>
            <a:r>
              <a:rPr lang="en-US" dirty="0" err="1"/>
              <a:t>positivi</a:t>
            </a:r>
            <a:r>
              <a:rPr lang="en-US" dirty="0"/>
              <a:t> o </a:t>
            </a:r>
            <a:r>
              <a:rPr lang="en-US" dirty="0" err="1"/>
              <a:t>negativi</a:t>
            </a:r>
            <a:r>
              <a:rPr lang="en-US" dirty="0"/>
              <a:t> (</a:t>
            </a:r>
            <a:r>
              <a:rPr lang="en-US" dirty="0" err="1"/>
              <a:t>scala</a:t>
            </a:r>
            <a:r>
              <a:rPr lang="en-US" dirty="0"/>
              <a:t> </a:t>
            </a:r>
            <a:r>
              <a:rPr lang="en-US" dirty="0" err="1"/>
              <a:t>Andreanssen</a:t>
            </a:r>
            <a:r>
              <a:rPr lang="en-US" dirty="0"/>
              <a:t>). Questa </a:t>
            </a:r>
            <a:r>
              <a:rPr lang="en-US" dirty="0" err="1"/>
              <a:t>distinzione</a:t>
            </a:r>
            <a:r>
              <a:rPr lang="en-US" dirty="0"/>
              <a:t> è </a:t>
            </a:r>
            <a:r>
              <a:rPr lang="en-US" dirty="0" err="1"/>
              <a:t>particolarmente</a:t>
            </a:r>
            <a:r>
              <a:rPr lang="en-US" dirty="0"/>
              <a:t> </a:t>
            </a:r>
            <a:r>
              <a:rPr lang="en-US" dirty="0" err="1"/>
              <a:t>importante</a:t>
            </a:r>
            <a:r>
              <a:rPr lang="en-US" dirty="0"/>
              <a:t> in </a:t>
            </a:r>
            <a:r>
              <a:rPr lang="en-US" dirty="0" err="1"/>
              <a:t>quanto</a:t>
            </a:r>
            <a:r>
              <a:rPr lang="en-US" dirty="0"/>
              <a:t> i </a:t>
            </a:r>
            <a:r>
              <a:rPr lang="en-US" dirty="0" err="1"/>
              <a:t>tradizionali</a:t>
            </a:r>
            <a:r>
              <a:rPr lang="en-US" dirty="0"/>
              <a:t> </a:t>
            </a:r>
            <a:r>
              <a:rPr lang="en-US" dirty="0" err="1"/>
              <a:t>neurolettici</a:t>
            </a:r>
            <a:r>
              <a:rPr lang="en-US" dirty="0"/>
              <a:t> </a:t>
            </a:r>
            <a:r>
              <a:rPr lang="en-US" dirty="0" err="1"/>
              <a:t>sono</a:t>
            </a:r>
            <a:r>
              <a:rPr lang="en-US" dirty="0"/>
              <a:t> </a:t>
            </a:r>
            <a:r>
              <a:rPr lang="en-US" dirty="0" err="1"/>
              <a:t>ancora</a:t>
            </a:r>
            <a:r>
              <a:rPr lang="en-US" dirty="0"/>
              <a:t> molto </a:t>
            </a:r>
            <a:r>
              <a:rPr lang="en-US" dirty="0" err="1"/>
              <a:t>efficaci</a:t>
            </a:r>
            <a:r>
              <a:rPr lang="en-US" dirty="0"/>
              <a:t> per </a:t>
            </a:r>
            <a:r>
              <a:rPr lang="en-US" dirty="0" err="1"/>
              <a:t>il</a:t>
            </a:r>
            <a:r>
              <a:rPr lang="en-US" dirty="0"/>
              <a:t> </a:t>
            </a:r>
            <a:r>
              <a:rPr lang="en-US" dirty="0" err="1"/>
              <a:t>controllo</a:t>
            </a:r>
            <a:r>
              <a:rPr lang="en-US" dirty="0"/>
              <a:t> </a:t>
            </a:r>
            <a:r>
              <a:rPr lang="en-US" dirty="0" err="1"/>
              <a:t>dei</a:t>
            </a:r>
            <a:r>
              <a:rPr lang="en-US" dirty="0"/>
              <a:t> </a:t>
            </a:r>
            <a:r>
              <a:rPr lang="en-US" dirty="0" err="1"/>
              <a:t>sintomi</a:t>
            </a:r>
            <a:r>
              <a:rPr lang="en-US" dirty="0"/>
              <a:t> </a:t>
            </a:r>
            <a:r>
              <a:rPr lang="en-US" dirty="0" err="1"/>
              <a:t>positivi</a:t>
            </a:r>
            <a:r>
              <a:rPr lang="en-US" dirty="0"/>
              <a:t> (</a:t>
            </a:r>
            <a:r>
              <a:rPr lang="en-US" dirty="0" err="1"/>
              <a:t>es</a:t>
            </a:r>
            <a:r>
              <a:rPr lang="en-US" dirty="0"/>
              <a:t> </a:t>
            </a:r>
            <a:r>
              <a:rPr lang="en-US" dirty="0" err="1"/>
              <a:t>deliri</a:t>
            </a:r>
            <a:r>
              <a:rPr lang="en-US" dirty="0"/>
              <a:t> </a:t>
            </a:r>
            <a:r>
              <a:rPr lang="en-US" dirty="0" err="1"/>
              <a:t>ed</a:t>
            </a:r>
            <a:r>
              <a:rPr lang="en-US" dirty="0"/>
              <a:t> </a:t>
            </a:r>
            <a:r>
              <a:rPr lang="en-US" dirty="0" err="1"/>
              <a:t>allucinazioni</a:t>
            </a:r>
            <a:r>
              <a:rPr lang="en-US" dirty="0"/>
              <a:t>), ma </a:t>
            </a:r>
            <a:r>
              <a:rPr lang="en-US" dirty="0" err="1"/>
              <a:t>spesso</a:t>
            </a:r>
            <a:r>
              <a:rPr lang="en-US" dirty="0"/>
              <a:t> </a:t>
            </a:r>
            <a:r>
              <a:rPr lang="en-US" dirty="0" err="1"/>
              <a:t>aggravano</a:t>
            </a:r>
            <a:r>
              <a:rPr lang="en-US" dirty="0"/>
              <a:t> </a:t>
            </a:r>
            <a:r>
              <a:rPr lang="en-US" dirty="0" err="1"/>
              <a:t>quelli</a:t>
            </a:r>
            <a:r>
              <a:rPr lang="en-US" dirty="0"/>
              <a:t> </a:t>
            </a:r>
            <a:r>
              <a:rPr lang="en-US" dirty="0" err="1"/>
              <a:t>negativi</a:t>
            </a:r>
            <a:r>
              <a:rPr lang="en-US" dirty="0"/>
              <a:t>. I </a:t>
            </a:r>
            <a:r>
              <a:rPr lang="en-US" dirty="0" err="1"/>
              <a:t>più</a:t>
            </a:r>
            <a:r>
              <a:rPr lang="en-US" dirty="0"/>
              <a:t> </a:t>
            </a:r>
            <a:r>
              <a:rPr lang="en-US" dirty="0" err="1"/>
              <a:t>nuovi</a:t>
            </a:r>
            <a:r>
              <a:rPr lang="en-US" dirty="0"/>
              <a:t> </a:t>
            </a:r>
            <a:r>
              <a:rPr lang="en-US" dirty="0" err="1"/>
              <a:t>antipsicotici</a:t>
            </a:r>
            <a:r>
              <a:rPr lang="en-US" dirty="0"/>
              <a:t> </a:t>
            </a:r>
            <a:r>
              <a:rPr lang="en-US" dirty="0" err="1"/>
              <a:t>sono</a:t>
            </a:r>
            <a:r>
              <a:rPr lang="en-US" dirty="0"/>
              <a:t>  </a:t>
            </a:r>
            <a:r>
              <a:rPr lang="en-US" dirty="0" err="1"/>
              <a:t>invece</a:t>
            </a:r>
            <a:r>
              <a:rPr lang="en-US" dirty="0"/>
              <a:t> </a:t>
            </a:r>
            <a:r>
              <a:rPr lang="en-US" dirty="0" err="1"/>
              <a:t>alquanto</a:t>
            </a:r>
            <a:r>
              <a:rPr lang="en-US" dirty="0"/>
              <a:t> (ma non </a:t>
            </a:r>
            <a:r>
              <a:rPr lang="en-US" dirty="0" err="1"/>
              <a:t>totalmente</a:t>
            </a:r>
            <a:r>
              <a:rPr lang="en-US" dirty="0"/>
              <a:t>) </a:t>
            </a:r>
            <a:r>
              <a:rPr lang="en-US" dirty="0" err="1"/>
              <a:t>efficaci</a:t>
            </a:r>
            <a:r>
              <a:rPr lang="en-US" dirty="0"/>
              <a:t>  sui </a:t>
            </a:r>
            <a:r>
              <a:rPr lang="en-US" dirty="0" err="1"/>
              <a:t>sintoni</a:t>
            </a:r>
            <a:r>
              <a:rPr lang="en-US" dirty="0"/>
              <a:t> </a:t>
            </a:r>
            <a:r>
              <a:rPr lang="en-US" dirty="0" err="1"/>
              <a:t>negativi</a:t>
            </a:r>
            <a:r>
              <a:rPr lang="en-US" dirty="0"/>
              <a:t> (</a:t>
            </a:r>
            <a:r>
              <a:rPr lang="en-US" dirty="0" err="1"/>
              <a:t>decadimento</a:t>
            </a:r>
            <a:r>
              <a:rPr lang="en-US" dirty="0"/>
              <a:t> </a:t>
            </a:r>
            <a:r>
              <a:rPr lang="en-US" dirty="0" err="1"/>
              <a:t>mentale</a:t>
            </a:r>
            <a:r>
              <a:rPr lang="en-US" dirty="0"/>
              <a:t>, alogia, </a:t>
            </a:r>
            <a:r>
              <a:rPr lang="en-US" dirty="0" err="1"/>
              <a:t>abulia</a:t>
            </a:r>
            <a:r>
              <a:rPr lang="en-US" dirty="0"/>
              <a:t>, </a:t>
            </a:r>
            <a:r>
              <a:rPr lang="en-US" dirty="0" err="1"/>
              <a:t>aneidonia</a:t>
            </a:r>
            <a:r>
              <a:rPr lang="en-US" dirty="0"/>
              <a:t>).</a:t>
            </a:r>
          </a:p>
          <a:p>
            <a:endParaRPr lang="it-IT" dirty="0"/>
          </a:p>
        </p:txBody>
      </p:sp>
    </p:spTree>
    <p:extLst>
      <p:ext uri="{BB962C8B-B14F-4D97-AF65-F5344CB8AC3E}">
        <p14:creationId xmlns:p14="http://schemas.microsoft.com/office/powerpoint/2010/main" val="1949367963"/>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en-US" dirty="0" err="1"/>
              <a:t>Importante</a:t>
            </a:r>
            <a:r>
              <a:rPr lang="en-US" dirty="0"/>
              <a:t> poi  </a:t>
            </a:r>
            <a:r>
              <a:rPr lang="en-US" dirty="0" err="1"/>
              <a:t>vedere</a:t>
            </a:r>
            <a:r>
              <a:rPr lang="en-US" dirty="0"/>
              <a:t> se </a:t>
            </a:r>
            <a:r>
              <a:rPr lang="en-US" dirty="0" err="1"/>
              <a:t>sono</a:t>
            </a:r>
            <a:r>
              <a:rPr lang="en-US" dirty="0"/>
              <a:t> </a:t>
            </a:r>
            <a:r>
              <a:rPr lang="en-US" dirty="0" err="1"/>
              <a:t>presenti</a:t>
            </a:r>
            <a:r>
              <a:rPr lang="en-US" dirty="0"/>
              <a:t> </a:t>
            </a:r>
            <a:r>
              <a:rPr lang="en-US" dirty="0" err="1"/>
              <a:t>importanti</a:t>
            </a:r>
            <a:r>
              <a:rPr lang="en-US" dirty="0"/>
              <a:t> </a:t>
            </a:r>
            <a:r>
              <a:rPr lang="en-US" dirty="0" err="1"/>
              <a:t>variazioni</a:t>
            </a:r>
            <a:r>
              <a:rPr lang="en-US" dirty="0"/>
              <a:t> di </a:t>
            </a:r>
            <a:r>
              <a:rPr lang="en-US" dirty="0" err="1"/>
              <a:t>umore</a:t>
            </a:r>
            <a:r>
              <a:rPr lang="en-US" dirty="0"/>
              <a:t> (</a:t>
            </a:r>
            <a:r>
              <a:rPr lang="en-US" dirty="0" err="1"/>
              <a:t>depressione</a:t>
            </a:r>
            <a:r>
              <a:rPr lang="en-US" dirty="0"/>
              <a:t> o </a:t>
            </a:r>
            <a:r>
              <a:rPr lang="en-US" dirty="0" err="1"/>
              <a:t>maniacalità</a:t>
            </a:r>
            <a:r>
              <a:rPr lang="en-US" dirty="0"/>
              <a:t>) </a:t>
            </a:r>
            <a:r>
              <a:rPr lang="en-US" dirty="0" err="1"/>
              <a:t>che</a:t>
            </a:r>
            <a:r>
              <a:rPr lang="en-US" dirty="0"/>
              <a:t> </a:t>
            </a:r>
            <a:r>
              <a:rPr lang="en-US" dirty="0" err="1"/>
              <a:t>nei</a:t>
            </a:r>
            <a:r>
              <a:rPr lang="en-US" dirty="0"/>
              <a:t> </a:t>
            </a:r>
            <a:r>
              <a:rPr lang="en-US" dirty="0" err="1"/>
              <a:t>casi</a:t>
            </a:r>
            <a:r>
              <a:rPr lang="en-US" dirty="0"/>
              <a:t> </a:t>
            </a:r>
            <a:r>
              <a:rPr lang="en-US" dirty="0" err="1"/>
              <a:t>estremi</a:t>
            </a:r>
            <a:r>
              <a:rPr lang="en-US" dirty="0"/>
              <a:t> </a:t>
            </a:r>
            <a:r>
              <a:rPr lang="en-US" dirty="0" err="1"/>
              <a:t>potrebbero</a:t>
            </a:r>
            <a:r>
              <a:rPr lang="en-US" dirty="0"/>
              <a:t> fare </a:t>
            </a:r>
            <a:r>
              <a:rPr lang="en-US" dirty="0" err="1"/>
              <a:t>valutare</a:t>
            </a:r>
            <a:r>
              <a:rPr lang="en-US" dirty="0"/>
              <a:t> la </a:t>
            </a:r>
            <a:r>
              <a:rPr lang="en-US" dirty="0" err="1"/>
              <a:t>diagnosi</a:t>
            </a:r>
            <a:r>
              <a:rPr lang="en-US" dirty="0"/>
              <a:t> di </a:t>
            </a:r>
            <a:r>
              <a:rPr lang="en-US" dirty="0" err="1"/>
              <a:t>disturbo</a:t>
            </a:r>
            <a:r>
              <a:rPr lang="en-US" dirty="0"/>
              <a:t> schizoaffettivo.</a:t>
            </a:r>
          </a:p>
          <a:p>
            <a:r>
              <a:rPr lang="en-US" dirty="0" err="1"/>
              <a:t>Sarà</a:t>
            </a:r>
            <a:r>
              <a:rPr lang="en-US" dirty="0"/>
              <a:t> utile la </a:t>
            </a:r>
            <a:r>
              <a:rPr lang="en-US" dirty="0" err="1"/>
              <a:t>valutazione</a:t>
            </a:r>
            <a:r>
              <a:rPr lang="en-US" dirty="0"/>
              <a:t> del </a:t>
            </a:r>
            <a:r>
              <a:rPr lang="en-US" dirty="0" err="1"/>
              <a:t>concomitante</a:t>
            </a:r>
            <a:r>
              <a:rPr lang="en-US" dirty="0"/>
              <a:t> </a:t>
            </a:r>
            <a:r>
              <a:rPr lang="en-US" dirty="0" err="1"/>
              <a:t>eventuale</a:t>
            </a:r>
            <a:r>
              <a:rPr lang="en-US" dirty="0"/>
              <a:t> </a:t>
            </a:r>
            <a:r>
              <a:rPr lang="en-US" dirty="0" err="1"/>
              <a:t>decadimento</a:t>
            </a:r>
            <a:r>
              <a:rPr lang="en-US" dirty="0"/>
              <a:t> </a:t>
            </a:r>
            <a:r>
              <a:rPr lang="en-US" dirty="0" err="1"/>
              <a:t>mentale</a:t>
            </a:r>
            <a:r>
              <a:rPr lang="en-US" dirty="0"/>
              <a:t> </a:t>
            </a:r>
            <a:r>
              <a:rPr lang="en-US" dirty="0" err="1"/>
              <a:t>che</a:t>
            </a:r>
            <a:r>
              <a:rPr lang="en-US" dirty="0"/>
              <a:t> col tempo </a:t>
            </a:r>
            <a:r>
              <a:rPr lang="en-US" dirty="0" err="1"/>
              <a:t>può</a:t>
            </a:r>
            <a:r>
              <a:rPr lang="en-US" dirty="0"/>
              <a:t> </a:t>
            </a:r>
            <a:r>
              <a:rPr lang="en-US" dirty="0" err="1"/>
              <a:t>raggiungere</a:t>
            </a:r>
            <a:r>
              <a:rPr lang="en-US" dirty="0"/>
              <a:t> </a:t>
            </a:r>
            <a:r>
              <a:rPr lang="en-US" dirty="0" err="1"/>
              <a:t>gradi</a:t>
            </a:r>
            <a:r>
              <a:rPr lang="en-US" dirty="0"/>
              <a:t> </a:t>
            </a:r>
            <a:r>
              <a:rPr lang="en-US" dirty="0" err="1"/>
              <a:t>estremi</a:t>
            </a:r>
            <a:r>
              <a:rPr lang="en-US" dirty="0"/>
              <a:t>, a tale </a:t>
            </a:r>
            <a:r>
              <a:rPr lang="en-US" dirty="0" err="1"/>
              <a:t>valutazione</a:t>
            </a:r>
            <a:r>
              <a:rPr lang="en-US" dirty="0"/>
              <a:t> </a:t>
            </a:r>
            <a:r>
              <a:rPr lang="en-US" dirty="0" err="1"/>
              <a:t>dovrebbe</a:t>
            </a:r>
            <a:r>
              <a:rPr lang="en-US" dirty="0"/>
              <a:t> </a:t>
            </a:r>
            <a:r>
              <a:rPr lang="en-US" dirty="0" err="1"/>
              <a:t>associarsi</a:t>
            </a:r>
            <a:r>
              <a:rPr lang="en-US" dirty="0"/>
              <a:t> </a:t>
            </a:r>
            <a:r>
              <a:rPr lang="en-US" dirty="0" err="1"/>
              <a:t>una</a:t>
            </a:r>
            <a:r>
              <a:rPr lang="en-US" dirty="0"/>
              <a:t> </a:t>
            </a:r>
            <a:r>
              <a:rPr lang="en-US" dirty="0" err="1"/>
              <a:t>valutazione</a:t>
            </a:r>
            <a:r>
              <a:rPr lang="en-US" dirty="0"/>
              <a:t> </a:t>
            </a:r>
            <a:r>
              <a:rPr lang="en-US" dirty="0" err="1"/>
              <a:t>neurologica</a:t>
            </a:r>
            <a:r>
              <a:rPr lang="en-US" dirty="0"/>
              <a:t> con RMN (</a:t>
            </a:r>
            <a:r>
              <a:rPr lang="en-US" dirty="0" err="1"/>
              <a:t>risonanza</a:t>
            </a:r>
            <a:r>
              <a:rPr lang="en-US" dirty="0"/>
              <a:t> </a:t>
            </a:r>
            <a:r>
              <a:rPr lang="en-US" dirty="0" err="1"/>
              <a:t>magnetica</a:t>
            </a:r>
            <a:r>
              <a:rPr lang="en-US" dirty="0"/>
              <a:t> </a:t>
            </a:r>
            <a:r>
              <a:rPr lang="en-US" dirty="0" err="1"/>
              <a:t>nucleare</a:t>
            </a:r>
            <a:r>
              <a:rPr lang="en-US" dirty="0"/>
              <a:t>).</a:t>
            </a:r>
          </a:p>
          <a:p>
            <a:r>
              <a:rPr lang="en-US" dirty="0" err="1"/>
              <a:t>Opportuno</a:t>
            </a:r>
            <a:r>
              <a:rPr lang="en-US" dirty="0"/>
              <a:t> </a:t>
            </a:r>
            <a:r>
              <a:rPr lang="en-US" dirty="0" err="1"/>
              <a:t>inoltre</a:t>
            </a:r>
            <a:r>
              <a:rPr lang="en-US" dirty="0"/>
              <a:t> </a:t>
            </a:r>
            <a:r>
              <a:rPr lang="en-US" dirty="0" err="1"/>
              <a:t>osservare</a:t>
            </a:r>
            <a:r>
              <a:rPr lang="en-US" dirty="0"/>
              <a:t> I </a:t>
            </a:r>
            <a:r>
              <a:rPr lang="en-US" dirty="0" err="1"/>
              <a:t>contenuti</a:t>
            </a:r>
            <a:r>
              <a:rPr lang="en-US" dirty="0"/>
              <a:t> e la forma </a:t>
            </a:r>
            <a:r>
              <a:rPr lang="en-US" dirty="0" err="1"/>
              <a:t>dei</a:t>
            </a:r>
            <a:r>
              <a:rPr lang="en-US" dirty="0"/>
              <a:t> </a:t>
            </a:r>
            <a:r>
              <a:rPr lang="en-US" dirty="0" err="1"/>
              <a:t>deliri</a:t>
            </a:r>
            <a:r>
              <a:rPr lang="en-US" dirty="0"/>
              <a:t>. Nella </a:t>
            </a:r>
            <a:r>
              <a:rPr lang="en-US" dirty="0" err="1"/>
              <a:t>schizofrenia</a:t>
            </a:r>
            <a:r>
              <a:rPr lang="en-US" dirty="0"/>
              <a:t> I </a:t>
            </a:r>
            <a:r>
              <a:rPr lang="en-US" dirty="0" err="1"/>
              <a:t>deliri</a:t>
            </a:r>
            <a:r>
              <a:rPr lang="en-US" dirty="0"/>
              <a:t> </a:t>
            </a:r>
            <a:r>
              <a:rPr lang="en-US" dirty="0" err="1"/>
              <a:t>sono</a:t>
            </a:r>
            <a:r>
              <a:rPr lang="en-US" dirty="0"/>
              <a:t> in </a:t>
            </a:r>
            <a:r>
              <a:rPr lang="en-US" dirty="0" err="1"/>
              <a:t>genere</a:t>
            </a:r>
            <a:r>
              <a:rPr lang="en-US" dirty="0"/>
              <a:t> </a:t>
            </a:r>
            <a:r>
              <a:rPr lang="en-US" dirty="0" err="1"/>
              <a:t>più</a:t>
            </a:r>
            <a:r>
              <a:rPr lang="en-US" dirty="0"/>
              <a:t> </a:t>
            </a:r>
            <a:r>
              <a:rPr lang="en-US" dirty="0" err="1"/>
              <a:t>bizzarri</a:t>
            </a:r>
            <a:r>
              <a:rPr lang="en-US" dirty="0"/>
              <a:t> </a:t>
            </a:r>
            <a:r>
              <a:rPr lang="en-US" dirty="0" err="1"/>
              <a:t>che</a:t>
            </a:r>
            <a:r>
              <a:rPr lang="en-US" dirty="0"/>
              <a:t> non </a:t>
            </a:r>
            <a:r>
              <a:rPr lang="en-US" dirty="0" err="1"/>
              <a:t>nel</a:t>
            </a:r>
            <a:r>
              <a:rPr lang="en-US" dirty="0"/>
              <a:t> </a:t>
            </a:r>
            <a:r>
              <a:rPr lang="en-US" dirty="0" err="1"/>
              <a:t>disturbo</a:t>
            </a:r>
            <a:r>
              <a:rPr lang="en-US" dirty="0"/>
              <a:t> </a:t>
            </a:r>
            <a:r>
              <a:rPr lang="en-US" dirty="0" err="1"/>
              <a:t>delirante</a:t>
            </a:r>
            <a:r>
              <a:rPr lang="en-US" dirty="0"/>
              <a:t> (paranoia).</a:t>
            </a:r>
          </a:p>
          <a:p>
            <a:endParaRPr lang="en-US" i="1" dirty="0"/>
          </a:p>
          <a:p>
            <a:pPr marL="0" indent="0">
              <a:buNone/>
            </a:pPr>
            <a:endParaRPr lang="it-IT" dirty="0"/>
          </a:p>
        </p:txBody>
      </p:sp>
    </p:spTree>
    <p:extLst>
      <p:ext uri="{BB962C8B-B14F-4D97-AF65-F5344CB8AC3E}">
        <p14:creationId xmlns:p14="http://schemas.microsoft.com/office/powerpoint/2010/main" val="2247096417"/>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psicotico breve</a:t>
            </a:r>
          </a:p>
        </p:txBody>
      </p:sp>
      <p:sp>
        <p:nvSpPr>
          <p:cNvPr id="3" name="Sottotitolo 2"/>
          <p:cNvSpPr>
            <a:spLocks noGrp="1"/>
          </p:cNvSpPr>
          <p:nvPr>
            <p:ph type="subTitle" idx="1"/>
          </p:nvPr>
        </p:nvSpPr>
        <p:spPr/>
        <p:txBody>
          <a:bodyPr/>
          <a:lstStyle/>
          <a:p>
            <a:r>
              <a:rPr lang="it-IT" dirty="0"/>
              <a:t>Lezione 23-3</a:t>
            </a:r>
          </a:p>
        </p:txBody>
      </p:sp>
    </p:spTree>
    <p:extLst>
      <p:ext uri="{BB962C8B-B14F-4D97-AF65-F5344CB8AC3E}">
        <p14:creationId xmlns:p14="http://schemas.microsoft.com/office/powerpoint/2010/main" val="3082137508"/>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err="1"/>
              <a:t>Disturbo</a:t>
            </a:r>
            <a:r>
              <a:rPr lang="en-US" b="1" dirty="0"/>
              <a:t> </a:t>
            </a:r>
            <a:r>
              <a:rPr lang="en-US" b="1" dirty="0" err="1"/>
              <a:t>psicotico</a:t>
            </a:r>
            <a:r>
              <a:rPr lang="en-US" b="1" dirty="0"/>
              <a:t> breve</a:t>
            </a:r>
            <a:endParaRPr lang="it-IT" dirty="0"/>
          </a:p>
        </p:txBody>
      </p:sp>
      <p:sp>
        <p:nvSpPr>
          <p:cNvPr id="3" name="Segnaposto contenuto 2"/>
          <p:cNvSpPr>
            <a:spLocks noGrp="1"/>
          </p:cNvSpPr>
          <p:nvPr>
            <p:ph idx="1"/>
          </p:nvPr>
        </p:nvSpPr>
        <p:spPr/>
        <p:txBody>
          <a:bodyPr>
            <a:normAutofit fontScale="92500"/>
          </a:bodyPr>
          <a:lstStyle/>
          <a:p>
            <a:r>
              <a:rPr lang="en-US" dirty="0" err="1"/>
              <a:t>Fino</a:t>
            </a:r>
            <a:r>
              <a:rPr lang="en-US" dirty="0"/>
              <a:t> a tempi </a:t>
            </a:r>
            <a:r>
              <a:rPr lang="en-US" dirty="0" err="1"/>
              <a:t>recenti</a:t>
            </a:r>
            <a:r>
              <a:rPr lang="en-US" dirty="0"/>
              <a:t> </a:t>
            </a:r>
            <a:r>
              <a:rPr lang="en-US" dirty="0" err="1"/>
              <a:t>questo</a:t>
            </a:r>
            <a:r>
              <a:rPr lang="en-US" dirty="0"/>
              <a:t> </a:t>
            </a:r>
            <a:r>
              <a:rPr lang="en-US" dirty="0" err="1"/>
              <a:t>disturbo</a:t>
            </a:r>
            <a:r>
              <a:rPr lang="en-US" dirty="0"/>
              <a:t> era </a:t>
            </a:r>
            <a:r>
              <a:rPr lang="en-US" dirty="0" err="1"/>
              <a:t>chiamato</a:t>
            </a:r>
            <a:r>
              <a:rPr lang="en-US" dirty="0"/>
              <a:t> </a:t>
            </a:r>
            <a:r>
              <a:rPr lang="en-US" dirty="0" err="1"/>
              <a:t>disturbo</a:t>
            </a:r>
            <a:r>
              <a:rPr lang="en-US" dirty="0"/>
              <a:t> </a:t>
            </a:r>
            <a:r>
              <a:rPr lang="en-US" dirty="0" err="1"/>
              <a:t>psicotico</a:t>
            </a:r>
            <a:r>
              <a:rPr lang="en-US" dirty="0"/>
              <a:t> </a:t>
            </a:r>
            <a:r>
              <a:rPr lang="en-US" dirty="0" err="1"/>
              <a:t>reattivo</a:t>
            </a:r>
            <a:r>
              <a:rPr lang="en-US" dirty="0"/>
              <a:t> breve. Tale </a:t>
            </a:r>
            <a:r>
              <a:rPr lang="en-US" dirty="0" err="1"/>
              <a:t>nome</a:t>
            </a:r>
            <a:r>
              <a:rPr lang="en-US" dirty="0"/>
              <a:t> </a:t>
            </a:r>
            <a:r>
              <a:rPr lang="en-US" dirty="0" err="1"/>
              <a:t>indicava</a:t>
            </a:r>
            <a:r>
              <a:rPr lang="en-US" dirty="0"/>
              <a:t> la </a:t>
            </a:r>
            <a:r>
              <a:rPr lang="en-US" dirty="0" err="1"/>
              <a:t>frequente</a:t>
            </a:r>
            <a:r>
              <a:rPr lang="en-US" dirty="0"/>
              <a:t> </a:t>
            </a:r>
            <a:r>
              <a:rPr lang="en-US" dirty="0" err="1"/>
              <a:t>origine</a:t>
            </a:r>
            <a:r>
              <a:rPr lang="en-US" dirty="0"/>
              <a:t> in parte </a:t>
            </a:r>
            <a:r>
              <a:rPr lang="en-US" dirty="0" err="1"/>
              <a:t>traumatica</a:t>
            </a:r>
            <a:r>
              <a:rPr lang="en-US" dirty="0"/>
              <a:t> </a:t>
            </a:r>
            <a:r>
              <a:rPr lang="en-US" dirty="0" err="1"/>
              <a:t>dello</a:t>
            </a:r>
            <a:r>
              <a:rPr lang="en-US" dirty="0"/>
              <a:t> </a:t>
            </a:r>
            <a:r>
              <a:rPr lang="en-US" dirty="0" err="1"/>
              <a:t>scompenso</a:t>
            </a:r>
            <a:r>
              <a:rPr lang="en-US" dirty="0"/>
              <a:t> </a:t>
            </a:r>
            <a:r>
              <a:rPr lang="en-US" dirty="0" err="1"/>
              <a:t>psicotico</a:t>
            </a:r>
            <a:r>
              <a:rPr lang="en-US" dirty="0"/>
              <a:t>. In </a:t>
            </a:r>
            <a:r>
              <a:rPr lang="en-US" dirty="0" err="1"/>
              <a:t>alcuni</a:t>
            </a:r>
            <a:r>
              <a:rPr lang="en-US" dirty="0"/>
              <a:t> </a:t>
            </a:r>
            <a:r>
              <a:rPr lang="en-US" dirty="0" err="1"/>
              <a:t>casi</a:t>
            </a:r>
            <a:r>
              <a:rPr lang="en-US" dirty="0"/>
              <a:t> </a:t>
            </a:r>
            <a:r>
              <a:rPr lang="en-US" dirty="0" err="1"/>
              <a:t>dopo</a:t>
            </a:r>
            <a:r>
              <a:rPr lang="en-US" dirty="0"/>
              <a:t> </a:t>
            </a:r>
            <a:r>
              <a:rPr lang="en-US" dirty="0" err="1"/>
              <a:t>uno</a:t>
            </a:r>
            <a:r>
              <a:rPr lang="en-US" dirty="0"/>
              <a:t> </a:t>
            </a:r>
            <a:r>
              <a:rPr lang="en-US" dirty="0" err="1"/>
              <a:t>stupro</a:t>
            </a:r>
            <a:r>
              <a:rPr lang="en-US" dirty="0"/>
              <a:t> o </a:t>
            </a:r>
            <a:r>
              <a:rPr lang="en-US" dirty="0" err="1"/>
              <a:t>dopo</a:t>
            </a:r>
            <a:r>
              <a:rPr lang="en-US" dirty="0"/>
              <a:t> </a:t>
            </a:r>
            <a:r>
              <a:rPr lang="en-US" dirty="0" err="1"/>
              <a:t>una</a:t>
            </a:r>
            <a:r>
              <a:rPr lang="en-US" dirty="0"/>
              <a:t> </a:t>
            </a:r>
            <a:r>
              <a:rPr lang="en-US" dirty="0" err="1"/>
              <a:t>rapina</a:t>
            </a:r>
            <a:r>
              <a:rPr lang="en-US" dirty="0"/>
              <a:t> </a:t>
            </a:r>
            <a:r>
              <a:rPr lang="en-US" dirty="0" err="1"/>
              <a:t>il</a:t>
            </a:r>
            <a:r>
              <a:rPr lang="en-US" dirty="0"/>
              <a:t> </a:t>
            </a:r>
            <a:r>
              <a:rPr lang="en-US" dirty="0" err="1"/>
              <a:t>delirio</a:t>
            </a:r>
            <a:r>
              <a:rPr lang="en-US" dirty="0"/>
              <a:t> </a:t>
            </a:r>
            <a:r>
              <a:rPr lang="en-US" dirty="0" err="1"/>
              <a:t>che</a:t>
            </a:r>
            <a:r>
              <a:rPr lang="en-US" dirty="0"/>
              <a:t> ci </a:t>
            </a:r>
            <a:r>
              <a:rPr lang="en-US" dirty="0" err="1"/>
              <a:t>astrae</a:t>
            </a:r>
            <a:r>
              <a:rPr lang="en-US" dirty="0"/>
              <a:t> da </a:t>
            </a:r>
            <a:r>
              <a:rPr lang="en-US" dirty="0" err="1"/>
              <a:t>una</a:t>
            </a:r>
            <a:r>
              <a:rPr lang="en-US" dirty="0"/>
              <a:t> </a:t>
            </a:r>
            <a:r>
              <a:rPr lang="en-US" dirty="0" err="1"/>
              <a:t>realtà</a:t>
            </a:r>
            <a:r>
              <a:rPr lang="en-US" dirty="0"/>
              <a:t> </a:t>
            </a:r>
            <a:r>
              <a:rPr lang="en-US" dirty="0" err="1"/>
              <a:t>troppo</a:t>
            </a:r>
            <a:r>
              <a:rPr lang="en-US" dirty="0"/>
              <a:t> </a:t>
            </a:r>
            <a:r>
              <a:rPr lang="en-US" dirty="0" err="1"/>
              <a:t>minacciosa</a:t>
            </a:r>
            <a:r>
              <a:rPr lang="en-US" dirty="0"/>
              <a:t> </a:t>
            </a:r>
            <a:r>
              <a:rPr lang="en-US" dirty="0" err="1"/>
              <a:t>diventa</a:t>
            </a:r>
            <a:r>
              <a:rPr lang="en-US" dirty="0"/>
              <a:t> </a:t>
            </a:r>
            <a:r>
              <a:rPr lang="en-US" dirty="0" err="1"/>
              <a:t>una</a:t>
            </a:r>
            <a:r>
              <a:rPr lang="en-US" dirty="0"/>
              <a:t> </a:t>
            </a:r>
            <a:r>
              <a:rPr lang="en-US" dirty="0" err="1"/>
              <a:t>difesa</a:t>
            </a:r>
            <a:r>
              <a:rPr lang="en-US" dirty="0"/>
              <a:t>. In </a:t>
            </a:r>
            <a:r>
              <a:rPr lang="en-US" dirty="0" err="1"/>
              <a:t>molti</a:t>
            </a:r>
            <a:r>
              <a:rPr lang="en-US" dirty="0"/>
              <a:t> </a:t>
            </a:r>
            <a:r>
              <a:rPr lang="en-US" dirty="0" err="1"/>
              <a:t>casi</a:t>
            </a:r>
            <a:r>
              <a:rPr lang="en-US" dirty="0"/>
              <a:t> </a:t>
            </a:r>
            <a:r>
              <a:rPr lang="en-US" dirty="0" err="1"/>
              <a:t>perè</a:t>
            </a:r>
            <a:r>
              <a:rPr lang="en-US" dirty="0"/>
              <a:t> </a:t>
            </a:r>
            <a:r>
              <a:rPr lang="en-US" dirty="0" err="1"/>
              <a:t>il</a:t>
            </a:r>
            <a:r>
              <a:rPr lang="en-US" dirty="0"/>
              <a:t> </a:t>
            </a:r>
            <a:r>
              <a:rPr lang="en-US" dirty="0" err="1"/>
              <a:t>disturbo</a:t>
            </a:r>
            <a:r>
              <a:rPr lang="en-US" dirty="0"/>
              <a:t> </a:t>
            </a:r>
            <a:r>
              <a:rPr lang="en-US" dirty="0" err="1"/>
              <a:t>insorge</a:t>
            </a:r>
            <a:r>
              <a:rPr lang="en-US" dirty="0"/>
              <a:t> </a:t>
            </a:r>
            <a:r>
              <a:rPr lang="en-US" dirty="0" err="1"/>
              <a:t>anche</a:t>
            </a:r>
            <a:r>
              <a:rPr lang="en-US" dirty="0"/>
              <a:t> </a:t>
            </a:r>
            <a:r>
              <a:rPr lang="en-US" dirty="0" err="1"/>
              <a:t>senza</a:t>
            </a:r>
            <a:r>
              <a:rPr lang="en-US" dirty="0"/>
              <a:t> </a:t>
            </a:r>
            <a:r>
              <a:rPr lang="en-US" dirty="0" err="1"/>
              <a:t>esperienze</a:t>
            </a:r>
            <a:r>
              <a:rPr lang="en-US" dirty="0"/>
              <a:t> </a:t>
            </a:r>
            <a:r>
              <a:rPr lang="en-US" dirty="0" err="1"/>
              <a:t>così</a:t>
            </a:r>
            <a:r>
              <a:rPr lang="en-US" dirty="0"/>
              <a:t> </a:t>
            </a:r>
            <a:r>
              <a:rPr lang="en-US" dirty="0" err="1"/>
              <a:t>estreme</a:t>
            </a:r>
            <a:r>
              <a:rPr lang="en-US" dirty="0"/>
              <a:t>.</a:t>
            </a:r>
          </a:p>
          <a:p>
            <a:r>
              <a:rPr lang="en-US" dirty="0"/>
              <a:t>Il </a:t>
            </a:r>
            <a:r>
              <a:rPr lang="en-US" dirty="0" err="1"/>
              <a:t>disturbo</a:t>
            </a:r>
            <a:r>
              <a:rPr lang="en-US" dirty="0"/>
              <a:t> </a:t>
            </a:r>
            <a:r>
              <a:rPr lang="en-US" dirty="0" err="1"/>
              <a:t>può</a:t>
            </a:r>
            <a:r>
              <a:rPr lang="en-US" dirty="0"/>
              <a:t> </a:t>
            </a:r>
            <a:r>
              <a:rPr lang="en-US" dirty="0" err="1"/>
              <a:t>durare</a:t>
            </a:r>
            <a:r>
              <a:rPr lang="en-US" dirty="0"/>
              <a:t> da un </a:t>
            </a:r>
            <a:r>
              <a:rPr lang="en-US" dirty="0" err="1"/>
              <a:t>giorno</a:t>
            </a:r>
            <a:r>
              <a:rPr lang="en-US" dirty="0"/>
              <a:t> ad un </a:t>
            </a:r>
            <a:r>
              <a:rPr lang="en-US" dirty="0" err="1"/>
              <a:t>mese</a:t>
            </a:r>
            <a:r>
              <a:rPr lang="en-US" dirty="0"/>
              <a:t>.</a:t>
            </a:r>
          </a:p>
        </p:txBody>
      </p:sp>
    </p:spTree>
    <p:extLst>
      <p:ext uri="{BB962C8B-B14F-4D97-AF65-F5344CB8AC3E}">
        <p14:creationId xmlns:p14="http://schemas.microsoft.com/office/powerpoint/2010/main" val="3929334134"/>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800" dirty="0"/>
              <a:t>In tale </a:t>
            </a:r>
            <a:r>
              <a:rPr lang="en-US" sz="2800" dirty="0" err="1"/>
              <a:t>periodo</a:t>
            </a:r>
            <a:r>
              <a:rPr lang="en-US" sz="2800" dirty="0"/>
              <a:t>  </a:t>
            </a:r>
            <a:r>
              <a:rPr lang="en-US" sz="2800" dirty="0" err="1"/>
              <a:t>possono</a:t>
            </a:r>
            <a:r>
              <a:rPr lang="en-US" sz="2800" dirty="0"/>
              <a:t> </a:t>
            </a:r>
            <a:r>
              <a:rPr lang="en-US" sz="2800" dirty="0" err="1"/>
              <a:t>essere</a:t>
            </a:r>
            <a:r>
              <a:rPr lang="en-US" sz="2800" dirty="0"/>
              <a:t> </a:t>
            </a:r>
            <a:r>
              <a:rPr lang="en-US" sz="2800" dirty="0" err="1"/>
              <a:t>presenti</a:t>
            </a:r>
            <a:r>
              <a:rPr lang="en-US" sz="2800" dirty="0"/>
              <a:t> </a:t>
            </a:r>
            <a:r>
              <a:rPr lang="en-US" sz="2800" dirty="0" err="1"/>
              <a:t>deliri</a:t>
            </a:r>
            <a:r>
              <a:rPr lang="en-US" sz="2800" dirty="0"/>
              <a:t>, </a:t>
            </a:r>
            <a:r>
              <a:rPr lang="en-US" sz="2800" dirty="0" err="1"/>
              <a:t>allucinazioni</a:t>
            </a:r>
            <a:r>
              <a:rPr lang="en-US" sz="2800" dirty="0"/>
              <a:t>, </a:t>
            </a:r>
            <a:r>
              <a:rPr lang="en-US" sz="2800" dirty="0" err="1"/>
              <a:t>incoerenza</a:t>
            </a:r>
            <a:r>
              <a:rPr lang="en-US" sz="2800" dirty="0"/>
              <a:t> del </a:t>
            </a:r>
            <a:r>
              <a:rPr lang="en-US" sz="2800" dirty="0" err="1"/>
              <a:t>linguaggio</a:t>
            </a:r>
            <a:r>
              <a:rPr lang="en-US" sz="2800" dirty="0"/>
              <a:t> e </a:t>
            </a:r>
            <a:r>
              <a:rPr lang="en-US" sz="2800" dirty="0" err="1"/>
              <a:t>comportamento</a:t>
            </a:r>
            <a:r>
              <a:rPr lang="en-US" sz="2800" dirty="0"/>
              <a:t> </a:t>
            </a:r>
            <a:r>
              <a:rPr lang="en-US" sz="2800" dirty="0" err="1"/>
              <a:t>grossolanamente</a:t>
            </a:r>
            <a:r>
              <a:rPr lang="en-US" sz="2800" dirty="0"/>
              <a:t> </a:t>
            </a:r>
            <a:r>
              <a:rPr lang="en-US" sz="2800" dirty="0" err="1"/>
              <a:t>disorganizzato</a:t>
            </a:r>
            <a:r>
              <a:rPr lang="en-US" sz="2800" dirty="0"/>
              <a:t>.</a:t>
            </a:r>
          </a:p>
          <a:p>
            <a:r>
              <a:rPr lang="en-US" sz="2800" dirty="0"/>
              <a:t>Il </a:t>
            </a:r>
            <a:r>
              <a:rPr lang="en-US" sz="2800" dirty="0" err="1"/>
              <a:t>disturbo</a:t>
            </a:r>
            <a:r>
              <a:rPr lang="en-US" sz="2800" dirty="0"/>
              <a:t> </a:t>
            </a:r>
            <a:r>
              <a:rPr lang="en-US" sz="2800" dirty="0" err="1"/>
              <a:t>si</a:t>
            </a:r>
            <a:r>
              <a:rPr lang="en-US" sz="2800" dirty="0"/>
              <a:t> </a:t>
            </a:r>
            <a:r>
              <a:rPr lang="en-US" sz="2800" dirty="0" err="1"/>
              <a:t>manifesta</a:t>
            </a:r>
            <a:r>
              <a:rPr lang="en-US" sz="2800" dirty="0"/>
              <a:t> con </a:t>
            </a:r>
            <a:r>
              <a:rPr lang="en-US" sz="2800" dirty="0" err="1"/>
              <a:t>grandi</a:t>
            </a:r>
            <a:r>
              <a:rPr lang="en-US" sz="2800" dirty="0"/>
              <a:t> e </a:t>
            </a:r>
            <a:r>
              <a:rPr lang="en-US" sz="2800" dirty="0" err="1"/>
              <a:t>frequenti</a:t>
            </a:r>
            <a:r>
              <a:rPr lang="en-US" sz="2800" dirty="0"/>
              <a:t> </a:t>
            </a:r>
            <a:r>
              <a:rPr lang="en-US" sz="2800" dirty="0" err="1"/>
              <a:t>sbalzi</a:t>
            </a:r>
            <a:r>
              <a:rPr lang="en-US" sz="2800" dirty="0"/>
              <a:t> di </a:t>
            </a:r>
            <a:r>
              <a:rPr lang="en-US" sz="2800" dirty="0" err="1"/>
              <a:t>umore</a:t>
            </a:r>
            <a:r>
              <a:rPr lang="en-US" sz="2800" dirty="0"/>
              <a:t> </a:t>
            </a:r>
            <a:r>
              <a:rPr lang="en-US" sz="2800" dirty="0" err="1"/>
              <a:t>oltre</a:t>
            </a:r>
            <a:r>
              <a:rPr lang="en-US" sz="2800" dirty="0"/>
              <a:t> a </a:t>
            </a:r>
            <a:r>
              <a:rPr lang="en-US" sz="2800" dirty="0" err="1"/>
              <a:t>confusione</a:t>
            </a:r>
            <a:r>
              <a:rPr lang="en-US" sz="2800" dirty="0"/>
              <a:t>.</a:t>
            </a:r>
          </a:p>
          <a:p>
            <a:r>
              <a:rPr lang="en-US" sz="2800" dirty="0"/>
              <a:t>Per </a:t>
            </a:r>
            <a:r>
              <a:rPr lang="en-US" sz="2800" dirty="0" err="1"/>
              <a:t>definizione</a:t>
            </a:r>
            <a:r>
              <a:rPr lang="en-US" sz="2800" dirty="0"/>
              <a:t>, </a:t>
            </a:r>
            <a:r>
              <a:rPr lang="en-US" sz="2800" dirty="0" err="1"/>
              <a:t>dopo</a:t>
            </a:r>
            <a:r>
              <a:rPr lang="en-US" sz="2800" dirty="0"/>
              <a:t> la </a:t>
            </a:r>
            <a:r>
              <a:rPr lang="en-US" sz="2800" dirty="0" err="1"/>
              <a:t>cessazione</a:t>
            </a:r>
            <a:r>
              <a:rPr lang="en-US" sz="2800" dirty="0"/>
              <a:t> </a:t>
            </a:r>
            <a:r>
              <a:rPr lang="en-US" sz="2800" dirty="0" err="1"/>
              <a:t>della</a:t>
            </a:r>
            <a:r>
              <a:rPr lang="en-US" sz="2800" dirty="0"/>
              <a:t> parte </a:t>
            </a:r>
            <a:r>
              <a:rPr lang="en-US" sz="2800" dirty="0" err="1"/>
              <a:t>acuta</a:t>
            </a:r>
            <a:r>
              <a:rPr lang="en-US" sz="2800" dirty="0"/>
              <a:t> del </a:t>
            </a:r>
            <a:r>
              <a:rPr lang="en-US" sz="2800" dirty="0" err="1"/>
              <a:t>disturbo</a:t>
            </a:r>
            <a:r>
              <a:rPr lang="en-US" sz="2800" dirty="0"/>
              <a:t>, la persona </a:t>
            </a:r>
            <a:r>
              <a:rPr lang="en-US" sz="2800" dirty="0" err="1"/>
              <a:t>guarisce</a:t>
            </a:r>
            <a:r>
              <a:rPr lang="en-US" sz="2800" dirty="0"/>
              <a:t> con </a:t>
            </a:r>
            <a:r>
              <a:rPr lang="en-US" sz="2800" dirty="0" err="1"/>
              <a:t>piena</a:t>
            </a:r>
            <a:r>
              <a:rPr lang="en-US" sz="2800" dirty="0"/>
              <a:t> “</a:t>
            </a:r>
            <a:r>
              <a:rPr lang="en-US" sz="2800" dirty="0" err="1"/>
              <a:t>restitutio</a:t>
            </a:r>
            <a:r>
              <a:rPr lang="en-US" sz="2800" dirty="0"/>
              <a:t> ad </a:t>
            </a:r>
            <a:r>
              <a:rPr lang="en-US" sz="2800" dirty="0" err="1"/>
              <a:t>integrum</a:t>
            </a:r>
            <a:r>
              <a:rPr lang="en-US" sz="2800" dirty="0"/>
              <a:t>”, </a:t>
            </a:r>
            <a:r>
              <a:rPr lang="en-US" sz="2800" dirty="0" err="1"/>
              <a:t>ovvero</a:t>
            </a:r>
            <a:r>
              <a:rPr lang="en-US" sz="2800" dirty="0"/>
              <a:t> con un </a:t>
            </a:r>
            <a:r>
              <a:rPr lang="en-US" sz="2800" dirty="0" err="1"/>
              <a:t>ritorno</a:t>
            </a:r>
            <a:r>
              <a:rPr lang="en-US" sz="2800" dirty="0"/>
              <a:t> </a:t>
            </a:r>
            <a:r>
              <a:rPr lang="en-US" sz="2800" dirty="0" err="1"/>
              <a:t>pieno</a:t>
            </a:r>
            <a:r>
              <a:rPr lang="en-US" sz="2800" dirty="0"/>
              <a:t> </a:t>
            </a:r>
            <a:r>
              <a:rPr lang="en-US" sz="2800" dirty="0" err="1"/>
              <a:t>alla</a:t>
            </a:r>
            <a:r>
              <a:rPr lang="en-US" sz="2800" dirty="0"/>
              <a:t> salute </a:t>
            </a:r>
            <a:r>
              <a:rPr lang="en-US" sz="2800" dirty="0" err="1"/>
              <a:t>precedente</a:t>
            </a:r>
            <a:r>
              <a:rPr lang="en-US" sz="2800" dirty="0"/>
              <a:t>.</a:t>
            </a:r>
          </a:p>
          <a:p>
            <a:endParaRPr lang="it-IT" sz="4800" dirty="0"/>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306019942"/>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en-US" sz="3800" dirty="0"/>
              <a:t>Nella </a:t>
            </a:r>
            <a:r>
              <a:rPr lang="en-US" sz="3800" dirty="0" err="1"/>
              <a:t>mia</a:t>
            </a:r>
            <a:r>
              <a:rPr lang="en-US" sz="3800" dirty="0"/>
              <a:t> </a:t>
            </a:r>
            <a:r>
              <a:rPr lang="en-US" sz="3800" dirty="0" err="1"/>
              <a:t>esperienza</a:t>
            </a:r>
            <a:r>
              <a:rPr lang="en-US" sz="3800" dirty="0"/>
              <a:t>, </a:t>
            </a:r>
            <a:r>
              <a:rPr lang="en-US" sz="3800" dirty="0" err="1"/>
              <a:t>pazienti</a:t>
            </a:r>
            <a:r>
              <a:rPr lang="en-US" sz="3800" dirty="0"/>
              <a:t> </a:t>
            </a:r>
            <a:r>
              <a:rPr lang="en-US" sz="3800" dirty="0" err="1"/>
              <a:t>che</a:t>
            </a:r>
            <a:r>
              <a:rPr lang="en-US" sz="3800" dirty="0"/>
              <a:t> </a:t>
            </a:r>
            <a:r>
              <a:rPr lang="en-US" sz="3800" dirty="0" err="1"/>
              <a:t>hanno</a:t>
            </a:r>
            <a:r>
              <a:rPr lang="en-US" sz="3800" dirty="0"/>
              <a:t> </a:t>
            </a:r>
            <a:r>
              <a:rPr lang="en-US" sz="3800" dirty="0" err="1"/>
              <a:t>vissuto</a:t>
            </a:r>
            <a:r>
              <a:rPr lang="en-US" sz="3800" dirty="0"/>
              <a:t> un </a:t>
            </a:r>
            <a:r>
              <a:rPr lang="en-US" sz="3800" dirty="0" err="1"/>
              <a:t>paio</a:t>
            </a:r>
            <a:r>
              <a:rPr lang="en-US" sz="3800" dirty="0"/>
              <a:t> di </a:t>
            </a:r>
            <a:r>
              <a:rPr lang="en-US" sz="3800" dirty="0" err="1"/>
              <a:t>settimane</a:t>
            </a:r>
            <a:r>
              <a:rPr lang="en-US" sz="3800" dirty="0"/>
              <a:t> </a:t>
            </a:r>
            <a:r>
              <a:rPr lang="en-US" sz="3800" dirty="0" err="1"/>
              <a:t>nel</a:t>
            </a:r>
            <a:r>
              <a:rPr lang="en-US" sz="3800" dirty="0"/>
              <a:t> </a:t>
            </a:r>
            <a:r>
              <a:rPr lang="en-US" sz="3800" dirty="0" err="1"/>
              <a:t>delirio</a:t>
            </a:r>
            <a:r>
              <a:rPr lang="en-US" sz="3800" dirty="0"/>
              <a:t> e </a:t>
            </a:r>
            <a:r>
              <a:rPr lang="en-US" sz="3800" dirty="0" err="1"/>
              <a:t>nelle</a:t>
            </a:r>
            <a:r>
              <a:rPr lang="en-US" sz="3800" dirty="0"/>
              <a:t> </a:t>
            </a:r>
            <a:r>
              <a:rPr lang="en-US" sz="3800" dirty="0" err="1"/>
              <a:t>allucinazioni</a:t>
            </a:r>
            <a:r>
              <a:rPr lang="en-US" sz="3800" dirty="0"/>
              <a:t>, </a:t>
            </a:r>
            <a:r>
              <a:rPr lang="en-US" sz="3800" dirty="0" err="1"/>
              <a:t>sono</a:t>
            </a:r>
            <a:r>
              <a:rPr lang="en-US" sz="3800" dirty="0"/>
              <a:t> </a:t>
            </a:r>
            <a:r>
              <a:rPr lang="en-US" sz="3800" dirty="0" err="1"/>
              <a:t>talmente</a:t>
            </a:r>
            <a:r>
              <a:rPr lang="en-US" sz="3800" dirty="0"/>
              <a:t> </a:t>
            </a:r>
            <a:r>
              <a:rPr lang="en-US" sz="3800" dirty="0" err="1"/>
              <a:t>scossi</a:t>
            </a:r>
            <a:r>
              <a:rPr lang="en-US" sz="3800" dirty="0"/>
              <a:t> da tale </a:t>
            </a:r>
            <a:r>
              <a:rPr lang="en-US" sz="3800" dirty="0" err="1"/>
              <a:t>esperienza</a:t>
            </a:r>
            <a:r>
              <a:rPr lang="en-US" sz="3800" dirty="0"/>
              <a:t>, da </a:t>
            </a:r>
            <a:r>
              <a:rPr lang="en-US" sz="3800" dirty="0" err="1"/>
              <a:t>avere</a:t>
            </a:r>
            <a:r>
              <a:rPr lang="en-US" sz="3800" dirty="0"/>
              <a:t> </a:t>
            </a:r>
            <a:r>
              <a:rPr lang="en-US" sz="3800" dirty="0" err="1"/>
              <a:t>grande</a:t>
            </a:r>
            <a:r>
              <a:rPr lang="en-US" sz="3800" dirty="0"/>
              <a:t> </a:t>
            </a:r>
            <a:r>
              <a:rPr lang="en-US" sz="3800" dirty="0" err="1"/>
              <a:t>bisogno</a:t>
            </a:r>
            <a:r>
              <a:rPr lang="en-US" sz="3800" dirty="0"/>
              <a:t> di </a:t>
            </a:r>
            <a:r>
              <a:rPr lang="en-US" sz="3800" dirty="0" err="1"/>
              <a:t>sostegno</a:t>
            </a:r>
            <a:r>
              <a:rPr lang="en-US" sz="3800" dirty="0"/>
              <a:t>  per </a:t>
            </a:r>
            <a:r>
              <a:rPr lang="en-US" sz="3800" dirty="0" err="1"/>
              <a:t>riuscire</a:t>
            </a:r>
            <a:r>
              <a:rPr lang="en-US" sz="3800" dirty="0"/>
              <a:t> ad </a:t>
            </a:r>
            <a:r>
              <a:rPr lang="en-US" sz="3800" dirty="0" err="1"/>
              <a:t>inglobare</a:t>
            </a:r>
            <a:r>
              <a:rPr lang="en-US" sz="3800" dirty="0"/>
              <a:t>  </a:t>
            </a:r>
            <a:r>
              <a:rPr lang="en-US" sz="3800" dirty="0" err="1"/>
              <a:t>ed</a:t>
            </a:r>
            <a:r>
              <a:rPr lang="en-US" sz="3800" dirty="0"/>
              <a:t> a dare un </a:t>
            </a:r>
            <a:r>
              <a:rPr lang="en-US" sz="3800" dirty="0" err="1"/>
              <a:t>senso</a:t>
            </a:r>
            <a:r>
              <a:rPr lang="en-US" sz="3800" dirty="0"/>
              <a:t> </a:t>
            </a:r>
            <a:r>
              <a:rPr lang="en-US" sz="3800" dirty="0" err="1"/>
              <a:t>alla</a:t>
            </a:r>
            <a:r>
              <a:rPr lang="en-US" sz="3800" dirty="0"/>
              <a:t> </a:t>
            </a:r>
            <a:r>
              <a:rPr lang="en-US" sz="3800" dirty="0" err="1"/>
              <a:t>loro</a:t>
            </a:r>
            <a:r>
              <a:rPr lang="en-US" sz="3800" dirty="0"/>
              <a:t> </a:t>
            </a:r>
            <a:r>
              <a:rPr lang="en-US" sz="3800" dirty="0" err="1"/>
              <a:t>esperienza</a:t>
            </a:r>
            <a:r>
              <a:rPr lang="en-US" sz="3800" dirty="0"/>
              <a:t> </a:t>
            </a:r>
            <a:r>
              <a:rPr lang="en-US" sz="3800" dirty="0" err="1"/>
              <a:t>patologica</a:t>
            </a:r>
            <a:r>
              <a:rPr lang="en-US" sz="3800" dirty="0"/>
              <a:t>.</a:t>
            </a:r>
          </a:p>
          <a:p>
            <a:r>
              <a:rPr lang="en-US" sz="3800" dirty="0" err="1"/>
              <a:t>Naturalmente</a:t>
            </a:r>
            <a:r>
              <a:rPr lang="en-US" sz="3800" dirty="0"/>
              <a:t> </a:t>
            </a:r>
            <a:r>
              <a:rPr lang="en-US" sz="3800" dirty="0" err="1"/>
              <a:t>occorre</a:t>
            </a:r>
            <a:r>
              <a:rPr lang="en-US" sz="3800" dirty="0"/>
              <a:t> </a:t>
            </a:r>
            <a:r>
              <a:rPr lang="en-US" sz="3800" dirty="0" err="1"/>
              <a:t>evitare</a:t>
            </a:r>
            <a:r>
              <a:rPr lang="en-US" sz="3800" dirty="0"/>
              <a:t> di </a:t>
            </a:r>
            <a:r>
              <a:rPr lang="en-US" sz="3800" dirty="0" err="1"/>
              <a:t>emettere</a:t>
            </a:r>
            <a:r>
              <a:rPr lang="en-US" sz="3800" dirty="0"/>
              <a:t> </a:t>
            </a:r>
            <a:r>
              <a:rPr lang="en-US" sz="3800" dirty="0" err="1"/>
              <a:t>questa</a:t>
            </a:r>
            <a:r>
              <a:rPr lang="en-US" sz="3800" dirty="0"/>
              <a:t> </a:t>
            </a:r>
            <a:r>
              <a:rPr lang="en-US" sz="3800" dirty="0" err="1"/>
              <a:t>diagnosi</a:t>
            </a:r>
            <a:r>
              <a:rPr lang="en-US" sz="3800" dirty="0"/>
              <a:t> se </a:t>
            </a:r>
            <a:r>
              <a:rPr lang="en-US" sz="3800" dirty="0" err="1"/>
              <a:t>il</a:t>
            </a:r>
            <a:r>
              <a:rPr lang="en-US" sz="3800" dirty="0"/>
              <a:t> </a:t>
            </a:r>
            <a:r>
              <a:rPr lang="en-US" sz="3800" dirty="0" err="1"/>
              <a:t>delirio</a:t>
            </a:r>
            <a:r>
              <a:rPr lang="en-US" sz="3800" dirty="0"/>
              <a:t> compare </a:t>
            </a:r>
            <a:r>
              <a:rPr lang="en-US" sz="3800" dirty="0" err="1"/>
              <a:t>dopo</a:t>
            </a:r>
            <a:r>
              <a:rPr lang="en-US" sz="3800" dirty="0"/>
              <a:t> </a:t>
            </a:r>
            <a:r>
              <a:rPr lang="en-US" sz="3800" dirty="0" err="1"/>
              <a:t>l’uso</a:t>
            </a:r>
            <a:r>
              <a:rPr lang="en-US" sz="3800" dirty="0"/>
              <a:t> di </a:t>
            </a:r>
            <a:r>
              <a:rPr lang="en-US" sz="3800" dirty="0" err="1"/>
              <a:t>sostanze</a:t>
            </a:r>
            <a:r>
              <a:rPr lang="en-US" sz="3800" dirty="0"/>
              <a:t> ad </a:t>
            </a:r>
            <a:r>
              <a:rPr lang="en-US" sz="3800" dirty="0" err="1"/>
              <a:t>esempio</a:t>
            </a:r>
            <a:r>
              <a:rPr lang="en-US" sz="3800" dirty="0"/>
              <a:t> </a:t>
            </a:r>
            <a:r>
              <a:rPr lang="en-US" sz="3800" dirty="0" err="1"/>
              <a:t>allucinogeni</a:t>
            </a:r>
            <a:r>
              <a:rPr lang="en-US" sz="3800" dirty="0"/>
              <a:t>, o se lo </a:t>
            </a:r>
            <a:r>
              <a:rPr lang="en-US" sz="3800" dirty="0" err="1"/>
              <a:t>squilibrio</a:t>
            </a:r>
            <a:r>
              <a:rPr lang="en-US" sz="3800" dirty="0"/>
              <a:t> è </a:t>
            </a:r>
            <a:r>
              <a:rPr lang="en-US" sz="3800" dirty="0" err="1"/>
              <a:t>imputabile</a:t>
            </a:r>
            <a:r>
              <a:rPr lang="en-US" sz="3800" dirty="0"/>
              <a:t> a </a:t>
            </a:r>
            <a:r>
              <a:rPr lang="en-US" sz="3800" dirty="0" err="1"/>
              <a:t>condizioni</a:t>
            </a:r>
            <a:r>
              <a:rPr lang="en-US" sz="3800" dirty="0"/>
              <a:t> </a:t>
            </a:r>
            <a:r>
              <a:rPr lang="en-US" sz="3800" dirty="0" err="1"/>
              <a:t>mediche</a:t>
            </a:r>
            <a:r>
              <a:rPr lang="en-US" sz="3800" dirty="0"/>
              <a:t> (</a:t>
            </a:r>
            <a:r>
              <a:rPr lang="en-US" sz="3800" dirty="0" err="1"/>
              <a:t>es</a:t>
            </a:r>
            <a:r>
              <a:rPr lang="en-US" sz="3800" dirty="0"/>
              <a:t> un ictus).</a:t>
            </a:r>
          </a:p>
        </p:txBody>
      </p:sp>
    </p:spTree>
    <p:extLst>
      <p:ext uri="{BB962C8B-B14F-4D97-AF65-F5344CB8AC3E}">
        <p14:creationId xmlns:p14="http://schemas.microsoft.com/office/powerpoint/2010/main" val="58869010"/>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In </a:t>
            </a:r>
            <a:r>
              <a:rPr lang="en-US" dirty="0" err="1"/>
              <a:t>alcuni</a:t>
            </a:r>
            <a:r>
              <a:rPr lang="en-US" dirty="0"/>
              <a:t> </a:t>
            </a:r>
            <a:r>
              <a:rPr lang="en-US" dirty="0" err="1"/>
              <a:t>casi</a:t>
            </a:r>
            <a:r>
              <a:rPr lang="en-US" dirty="0"/>
              <a:t> </a:t>
            </a:r>
            <a:r>
              <a:rPr lang="en-US" dirty="0" err="1"/>
              <a:t>disturbi</a:t>
            </a:r>
            <a:r>
              <a:rPr lang="en-US" dirty="0"/>
              <a:t> </a:t>
            </a:r>
            <a:r>
              <a:rPr lang="en-US" dirty="0" err="1"/>
              <a:t>dell’umore</a:t>
            </a:r>
            <a:r>
              <a:rPr lang="en-US" dirty="0"/>
              <a:t> di </a:t>
            </a:r>
            <a:r>
              <a:rPr lang="en-US" dirty="0" err="1"/>
              <a:t>estrema</a:t>
            </a:r>
            <a:r>
              <a:rPr lang="en-US" dirty="0"/>
              <a:t> </a:t>
            </a:r>
            <a:r>
              <a:rPr lang="en-US" dirty="0" err="1"/>
              <a:t>entità</a:t>
            </a:r>
            <a:r>
              <a:rPr lang="en-US" dirty="0"/>
              <a:t> </a:t>
            </a:r>
            <a:r>
              <a:rPr lang="en-US" dirty="0" err="1"/>
              <a:t>possono</a:t>
            </a:r>
            <a:r>
              <a:rPr lang="en-US" dirty="0"/>
              <a:t> </a:t>
            </a:r>
            <a:r>
              <a:rPr lang="en-US" dirty="0" err="1"/>
              <a:t>manifestarsi</a:t>
            </a:r>
            <a:r>
              <a:rPr lang="en-US" dirty="0"/>
              <a:t> con </a:t>
            </a:r>
            <a:r>
              <a:rPr lang="en-US" dirty="0" err="1"/>
              <a:t>sintomi</a:t>
            </a:r>
            <a:r>
              <a:rPr lang="en-US" dirty="0"/>
              <a:t> </a:t>
            </a:r>
            <a:r>
              <a:rPr lang="en-US" dirty="0" err="1"/>
              <a:t>psicotici</a:t>
            </a:r>
            <a:r>
              <a:rPr lang="en-US" dirty="0"/>
              <a:t>. In </a:t>
            </a:r>
            <a:r>
              <a:rPr lang="en-US" dirty="0" err="1"/>
              <a:t>questi</a:t>
            </a:r>
            <a:r>
              <a:rPr lang="en-US" dirty="0"/>
              <a:t> </a:t>
            </a:r>
            <a:r>
              <a:rPr lang="en-US" dirty="0" err="1"/>
              <a:t>casi</a:t>
            </a:r>
            <a:r>
              <a:rPr lang="en-US" dirty="0"/>
              <a:t> la </a:t>
            </a:r>
            <a:r>
              <a:rPr lang="en-US" dirty="0" err="1"/>
              <a:t>diagnosi</a:t>
            </a:r>
            <a:r>
              <a:rPr lang="en-US" dirty="0"/>
              <a:t> non è </a:t>
            </a:r>
            <a:r>
              <a:rPr lang="en-US" dirty="0" err="1"/>
              <a:t>semplice</a:t>
            </a:r>
            <a:r>
              <a:rPr lang="en-US" dirty="0"/>
              <a:t>, ma se </a:t>
            </a:r>
            <a:r>
              <a:rPr lang="en-US" dirty="0" err="1"/>
              <a:t>il</a:t>
            </a:r>
            <a:r>
              <a:rPr lang="en-US" dirty="0"/>
              <a:t> </a:t>
            </a:r>
            <a:r>
              <a:rPr lang="en-US" dirty="0" err="1"/>
              <a:t>disturbo</a:t>
            </a:r>
            <a:r>
              <a:rPr lang="en-US" dirty="0"/>
              <a:t> </a:t>
            </a:r>
            <a:r>
              <a:rPr lang="en-US" dirty="0" err="1"/>
              <a:t>dell’umore</a:t>
            </a:r>
            <a:r>
              <a:rPr lang="en-US" dirty="0"/>
              <a:t> è </a:t>
            </a:r>
            <a:r>
              <a:rPr lang="en-US" dirty="0" err="1"/>
              <a:t>già</a:t>
            </a:r>
            <a:r>
              <a:rPr lang="en-US" dirty="0"/>
              <a:t> </a:t>
            </a:r>
            <a:r>
              <a:rPr lang="en-US" dirty="0" err="1"/>
              <a:t>diagnosticato</a:t>
            </a:r>
            <a:r>
              <a:rPr lang="en-US" dirty="0"/>
              <a:t> </a:t>
            </a:r>
            <a:r>
              <a:rPr lang="en-US" dirty="0" err="1"/>
              <a:t>ed</a:t>
            </a:r>
            <a:r>
              <a:rPr lang="en-US" dirty="0"/>
              <a:t> I </a:t>
            </a:r>
            <a:r>
              <a:rPr lang="en-US" dirty="0" err="1"/>
              <a:t>sintomi</a:t>
            </a:r>
            <a:r>
              <a:rPr lang="en-US" dirty="0"/>
              <a:t> </a:t>
            </a:r>
            <a:r>
              <a:rPr lang="en-US" dirty="0" err="1"/>
              <a:t>psicotici</a:t>
            </a:r>
            <a:r>
              <a:rPr lang="en-US" dirty="0"/>
              <a:t> </a:t>
            </a:r>
            <a:r>
              <a:rPr lang="en-US" dirty="0" err="1"/>
              <a:t>emenrgono</a:t>
            </a:r>
            <a:r>
              <a:rPr lang="en-US" dirty="0"/>
              <a:t> solo in </a:t>
            </a:r>
            <a:r>
              <a:rPr lang="en-US" dirty="0" err="1"/>
              <a:t>fase</a:t>
            </a:r>
            <a:r>
              <a:rPr lang="en-US" dirty="0"/>
              <a:t> di </a:t>
            </a:r>
            <a:r>
              <a:rPr lang="en-US" dirty="0" err="1"/>
              <a:t>peggiormanto</a:t>
            </a:r>
            <a:r>
              <a:rPr lang="en-US" dirty="0"/>
              <a:t>, </a:t>
            </a:r>
            <a:r>
              <a:rPr lang="en-US" dirty="0" err="1"/>
              <a:t>prevale</a:t>
            </a:r>
            <a:r>
              <a:rPr lang="en-US" dirty="0"/>
              <a:t> la </a:t>
            </a:r>
            <a:r>
              <a:rPr lang="en-US" dirty="0" err="1"/>
              <a:t>diagnosi</a:t>
            </a:r>
            <a:r>
              <a:rPr lang="en-US" dirty="0"/>
              <a:t> di </a:t>
            </a:r>
            <a:r>
              <a:rPr lang="en-US" dirty="0" err="1"/>
              <a:t>depressione</a:t>
            </a:r>
            <a:r>
              <a:rPr lang="en-US" dirty="0"/>
              <a:t> o di </a:t>
            </a:r>
            <a:r>
              <a:rPr lang="en-US" dirty="0" err="1"/>
              <a:t>disturbo</a:t>
            </a:r>
            <a:r>
              <a:rPr lang="en-US" dirty="0"/>
              <a:t> </a:t>
            </a:r>
            <a:r>
              <a:rPr lang="en-US" dirty="0" err="1"/>
              <a:t>bipolare</a:t>
            </a:r>
            <a:r>
              <a:rPr lang="en-US" dirty="0"/>
              <a:t> (con </a:t>
            </a:r>
            <a:r>
              <a:rPr lang="en-US" dirty="0" err="1"/>
              <a:t>manifestazioni</a:t>
            </a:r>
            <a:r>
              <a:rPr lang="en-US" dirty="0"/>
              <a:t> </a:t>
            </a:r>
            <a:r>
              <a:rPr lang="en-US" dirty="0" err="1"/>
              <a:t>psicotiche</a:t>
            </a:r>
            <a:r>
              <a:rPr lang="en-US"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16186468"/>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000" dirty="0" err="1"/>
              <a:t>Questo</a:t>
            </a:r>
            <a:r>
              <a:rPr lang="en-US" sz="2000" dirty="0"/>
              <a:t> </a:t>
            </a:r>
            <a:r>
              <a:rPr lang="en-US" sz="2000" dirty="0" err="1"/>
              <a:t>disturbo</a:t>
            </a:r>
            <a:r>
              <a:rPr lang="en-US" sz="2000" dirty="0"/>
              <a:t> è 2 volte </a:t>
            </a:r>
            <a:r>
              <a:rPr lang="en-US" sz="2000" dirty="0" err="1"/>
              <a:t>più</a:t>
            </a:r>
            <a:r>
              <a:rPr lang="en-US" sz="2000" dirty="0"/>
              <a:t> </a:t>
            </a:r>
            <a:r>
              <a:rPr lang="en-US" sz="2000" dirty="0" err="1"/>
              <a:t>frequente</a:t>
            </a:r>
            <a:r>
              <a:rPr lang="en-US" sz="2000" dirty="0"/>
              <a:t> </a:t>
            </a:r>
            <a:r>
              <a:rPr lang="en-US" sz="2000" dirty="0" err="1"/>
              <a:t>nelle</a:t>
            </a:r>
            <a:r>
              <a:rPr lang="en-US" sz="2000" dirty="0"/>
              <a:t> </a:t>
            </a:r>
            <a:r>
              <a:rPr lang="en-US" sz="2000" dirty="0" err="1"/>
              <a:t>femmine</a:t>
            </a:r>
            <a:r>
              <a:rPr lang="en-US" sz="2000" dirty="0"/>
              <a:t> </a:t>
            </a:r>
            <a:r>
              <a:rPr lang="en-US" sz="2000" dirty="0" err="1"/>
              <a:t>che</a:t>
            </a:r>
            <a:r>
              <a:rPr lang="en-US" sz="2000" dirty="0"/>
              <a:t> non </a:t>
            </a:r>
            <a:r>
              <a:rPr lang="en-US" sz="2000" dirty="0" err="1"/>
              <a:t>nei</a:t>
            </a:r>
            <a:r>
              <a:rPr lang="en-US" sz="2000" dirty="0"/>
              <a:t> </a:t>
            </a:r>
            <a:r>
              <a:rPr lang="en-US" sz="2000" dirty="0" err="1"/>
              <a:t>maschi</a:t>
            </a:r>
            <a:r>
              <a:rPr lang="en-US" sz="2000" dirty="0"/>
              <a:t>. </a:t>
            </a:r>
            <a:r>
              <a:rPr lang="en-US" sz="2000" dirty="0" err="1"/>
              <a:t>Può</a:t>
            </a:r>
            <a:r>
              <a:rPr lang="en-US" sz="2000" dirty="0"/>
              <a:t> </a:t>
            </a:r>
            <a:r>
              <a:rPr lang="en-US" sz="2000" dirty="0" err="1"/>
              <a:t>verificarsi</a:t>
            </a:r>
            <a:r>
              <a:rPr lang="en-US" sz="2000" dirty="0"/>
              <a:t> in </a:t>
            </a:r>
            <a:r>
              <a:rPr lang="en-US" sz="2000" dirty="0" err="1"/>
              <a:t>ogni</a:t>
            </a:r>
            <a:r>
              <a:rPr lang="en-US" sz="2000" dirty="0"/>
              <a:t> </a:t>
            </a:r>
            <a:r>
              <a:rPr lang="en-US" sz="2000" dirty="0" err="1"/>
              <a:t>età</a:t>
            </a:r>
            <a:r>
              <a:rPr lang="en-US" sz="2000" dirty="0"/>
              <a:t> </a:t>
            </a:r>
            <a:r>
              <a:rPr lang="en-US" sz="2000" dirty="0" err="1"/>
              <a:t>della</a:t>
            </a:r>
            <a:r>
              <a:rPr lang="en-US" sz="2000" dirty="0"/>
              <a:t> vita con </a:t>
            </a:r>
            <a:r>
              <a:rPr lang="en-US" sz="2000" dirty="0" err="1"/>
              <a:t>prevalenza</a:t>
            </a:r>
            <a:r>
              <a:rPr lang="en-US" sz="2000" dirty="0"/>
              <a:t> </a:t>
            </a:r>
            <a:r>
              <a:rPr lang="en-US" sz="2000" dirty="0" err="1"/>
              <a:t>dalla</a:t>
            </a:r>
            <a:r>
              <a:rPr lang="en-US" sz="2000" dirty="0"/>
              <a:t> </a:t>
            </a:r>
            <a:r>
              <a:rPr lang="en-US" sz="2000" dirty="0" err="1"/>
              <a:t>adolescenza</a:t>
            </a:r>
            <a:r>
              <a:rPr lang="en-US" sz="2000" dirty="0"/>
              <a:t> </a:t>
            </a:r>
            <a:r>
              <a:rPr lang="en-US" sz="2000" dirty="0" err="1"/>
              <a:t>alla</a:t>
            </a:r>
            <a:r>
              <a:rPr lang="en-US" sz="2000" dirty="0"/>
              <a:t> prima </a:t>
            </a:r>
            <a:r>
              <a:rPr lang="en-US" sz="2000" dirty="0" err="1"/>
              <a:t>età</a:t>
            </a:r>
            <a:r>
              <a:rPr lang="en-US" sz="2000" dirty="0"/>
              <a:t> </a:t>
            </a:r>
            <a:r>
              <a:rPr lang="en-US" sz="2000" dirty="0" err="1"/>
              <a:t>adulta</a:t>
            </a:r>
            <a:r>
              <a:rPr lang="en-US" sz="2000" dirty="0"/>
              <a:t>. </a:t>
            </a:r>
            <a:r>
              <a:rPr lang="en-US" sz="2000" dirty="0" err="1"/>
              <a:t>Alcuni</a:t>
            </a:r>
            <a:r>
              <a:rPr lang="en-US" sz="2000" dirty="0"/>
              <a:t> </a:t>
            </a:r>
            <a:r>
              <a:rPr lang="en-US" sz="2000" dirty="0" err="1"/>
              <a:t>tratti</a:t>
            </a:r>
            <a:r>
              <a:rPr lang="en-US" sz="2000" dirty="0"/>
              <a:t> di </a:t>
            </a:r>
            <a:r>
              <a:rPr lang="en-US" sz="2000" dirty="0" err="1"/>
              <a:t>personalità</a:t>
            </a:r>
            <a:r>
              <a:rPr lang="en-US" sz="2000" dirty="0"/>
              <a:t> (</a:t>
            </a:r>
            <a:r>
              <a:rPr lang="en-US" sz="2000" dirty="0" err="1"/>
              <a:t>es</a:t>
            </a:r>
            <a:r>
              <a:rPr lang="en-US" sz="2000" dirty="0"/>
              <a:t> borderline) </a:t>
            </a:r>
            <a:r>
              <a:rPr lang="en-US" sz="2000" dirty="0" err="1"/>
              <a:t>possono</a:t>
            </a:r>
            <a:r>
              <a:rPr lang="en-US" sz="2000" dirty="0"/>
              <a:t> </a:t>
            </a:r>
            <a:r>
              <a:rPr lang="en-US" sz="2000" dirty="0" err="1"/>
              <a:t>favorire</a:t>
            </a:r>
            <a:r>
              <a:rPr lang="en-US" sz="2000" dirty="0"/>
              <a:t> la </a:t>
            </a:r>
            <a:r>
              <a:rPr lang="en-US" sz="2000" dirty="0" err="1"/>
              <a:t>comparsa</a:t>
            </a:r>
            <a:r>
              <a:rPr lang="en-US" sz="2000" dirty="0"/>
              <a:t> di </a:t>
            </a:r>
            <a:r>
              <a:rPr lang="en-US" sz="2000" dirty="0" err="1"/>
              <a:t>reazioni</a:t>
            </a:r>
            <a:r>
              <a:rPr lang="en-US" sz="2000" dirty="0"/>
              <a:t> </a:t>
            </a:r>
            <a:r>
              <a:rPr lang="en-US" sz="2000" dirty="0" err="1"/>
              <a:t>psicotiche</a:t>
            </a:r>
            <a:r>
              <a:rPr lang="en-US" sz="2000" dirty="0"/>
              <a:t> </a:t>
            </a:r>
            <a:r>
              <a:rPr lang="en-US" sz="2000" dirty="0" err="1"/>
              <a:t>brevi</a:t>
            </a:r>
            <a:r>
              <a:rPr lang="en-US" sz="2000" dirty="0"/>
              <a:t> di </a:t>
            </a:r>
            <a:r>
              <a:rPr lang="en-US" sz="2000" dirty="0" err="1"/>
              <a:t>estrema</a:t>
            </a:r>
            <a:r>
              <a:rPr lang="en-US" sz="2000" dirty="0"/>
              <a:t> </a:t>
            </a:r>
            <a:r>
              <a:rPr lang="en-US" sz="2000" dirty="0" err="1"/>
              <a:t>entità</a:t>
            </a:r>
            <a:r>
              <a:rPr lang="en-US" sz="2000" dirty="0"/>
              <a:t>.</a:t>
            </a:r>
          </a:p>
          <a:p>
            <a:r>
              <a:rPr lang="en-US" sz="2000" dirty="0"/>
              <a:t>Se </a:t>
            </a:r>
            <a:r>
              <a:rPr lang="en-US" sz="2000" dirty="0" err="1"/>
              <a:t>il</a:t>
            </a:r>
            <a:r>
              <a:rPr lang="en-US" sz="2000" dirty="0"/>
              <a:t> </a:t>
            </a:r>
            <a:r>
              <a:rPr lang="en-US" sz="2000" dirty="0" err="1"/>
              <a:t>disturbo</a:t>
            </a:r>
            <a:r>
              <a:rPr lang="en-US" sz="2000" dirty="0"/>
              <a:t> dura </a:t>
            </a:r>
            <a:r>
              <a:rPr lang="en-US" sz="2000" dirty="0" err="1"/>
              <a:t>più</a:t>
            </a:r>
            <a:r>
              <a:rPr lang="en-US" sz="2000" dirty="0"/>
              <a:t> di un </a:t>
            </a:r>
            <a:r>
              <a:rPr lang="en-US" sz="2000" dirty="0" err="1"/>
              <a:t>mese</a:t>
            </a:r>
            <a:r>
              <a:rPr lang="en-US" sz="2000" dirty="0"/>
              <a:t> </a:t>
            </a:r>
            <a:r>
              <a:rPr lang="en-US" sz="2000" dirty="0" err="1"/>
              <a:t>si</a:t>
            </a:r>
            <a:r>
              <a:rPr lang="en-US" sz="2000" dirty="0"/>
              <a:t> </a:t>
            </a:r>
            <a:r>
              <a:rPr lang="en-US" sz="2000" dirty="0" err="1"/>
              <a:t>passa</a:t>
            </a:r>
            <a:r>
              <a:rPr lang="en-US" sz="2000" dirty="0"/>
              <a:t> </a:t>
            </a:r>
            <a:r>
              <a:rPr lang="en-US" sz="2000" dirty="0" err="1"/>
              <a:t>alla</a:t>
            </a:r>
            <a:r>
              <a:rPr lang="en-US" sz="2000" dirty="0"/>
              <a:t> </a:t>
            </a:r>
            <a:r>
              <a:rPr lang="en-US" sz="2000" dirty="0" err="1"/>
              <a:t>diagnosi</a:t>
            </a:r>
            <a:r>
              <a:rPr lang="en-US" sz="2000" dirty="0"/>
              <a:t> di </a:t>
            </a:r>
            <a:r>
              <a:rPr lang="en-US" sz="2000" dirty="0" err="1"/>
              <a:t>disturbo</a:t>
            </a:r>
            <a:r>
              <a:rPr lang="en-US" sz="2000" dirty="0"/>
              <a:t> </a:t>
            </a:r>
            <a:r>
              <a:rPr lang="en-US" sz="2000" dirty="0" err="1"/>
              <a:t>schizofreniforme</a:t>
            </a:r>
            <a:r>
              <a:rPr lang="en-US" sz="2000" dirty="0"/>
              <a:t>.</a:t>
            </a:r>
          </a:p>
          <a:p>
            <a:r>
              <a:rPr lang="en-US" sz="2000" dirty="0"/>
              <a:t>In </a:t>
            </a:r>
            <a:r>
              <a:rPr lang="en-US" sz="2000" dirty="0" err="1"/>
              <a:t>alcuni</a:t>
            </a:r>
            <a:r>
              <a:rPr lang="en-US" sz="2000" dirty="0"/>
              <a:t> </a:t>
            </a:r>
            <a:r>
              <a:rPr lang="en-US" sz="2000" dirty="0" err="1"/>
              <a:t>casi</a:t>
            </a:r>
            <a:r>
              <a:rPr lang="en-US" sz="2000" dirty="0"/>
              <a:t> </a:t>
            </a:r>
            <a:r>
              <a:rPr lang="en-US" sz="2000" dirty="0" err="1"/>
              <a:t>si</a:t>
            </a:r>
            <a:r>
              <a:rPr lang="en-US" sz="2000" dirty="0"/>
              <a:t> pone la </a:t>
            </a:r>
            <a:r>
              <a:rPr lang="en-US" sz="2000" dirty="0" err="1"/>
              <a:t>diagnosi</a:t>
            </a:r>
            <a:r>
              <a:rPr lang="en-US" sz="2000" dirty="0"/>
              <a:t> </a:t>
            </a:r>
            <a:r>
              <a:rPr lang="en-US" sz="2000" dirty="0" err="1"/>
              <a:t>differenziale</a:t>
            </a:r>
            <a:r>
              <a:rPr lang="en-US" sz="2000" dirty="0"/>
              <a:t> con un </a:t>
            </a:r>
            <a:r>
              <a:rPr lang="en-US" sz="2000" dirty="0" err="1"/>
              <a:t>disturbo</a:t>
            </a:r>
            <a:r>
              <a:rPr lang="en-US" sz="2000" dirty="0"/>
              <a:t> di </a:t>
            </a:r>
            <a:r>
              <a:rPr lang="en-US" sz="2000" dirty="0" err="1"/>
              <a:t>conversione</a:t>
            </a:r>
            <a:r>
              <a:rPr lang="en-US" sz="2000" dirty="0"/>
              <a:t> (</a:t>
            </a:r>
            <a:r>
              <a:rPr lang="en-US" sz="2000" dirty="0" err="1"/>
              <a:t>disturbo</a:t>
            </a:r>
            <a:r>
              <a:rPr lang="en-US" sz="2000" dirty="0"/>
              <a:t> </a:t>
            </a:r>
            <a:r>
              <a:rPr lang="en-US" sz="2000" dirty="0" err="1"/>
              <a:t>isterico</a:t>
            </a:r>
            <a:r>
              <a:rPr lang="en-US" sz="2000" dirty="0"/>
              <a:t>) o con </a:t>
            </a:r>
            <a:r>
              <a:rPr lang="en-US" sz="2000" dirty="0" err="1"/>
              <a:t>una</a:t>
            </a:r>
            <a:r>
              <a:rPr lang="en-US" sz="2000" dirty="0"/>
              <a:t> </a:t>
            </a:r>
            <a:r>
              <a:rPr lang="en-US" sz="2000" dirty="0" err="1"/>
              <a:t>simulazione</a:t>
            </a:r>
            <a:r>
              <a:rPr lang="en-US" sz="2000" dirty="0"/>
              <a:t> </a:t>
            </a:r>
            <a:r>
              <a:rPr lang="en-US" sz="2000" dirty="0" err="1"/>
              <a:t>messa</a:t>
            </a:r>
            <a:r>
              <a:rPr lang="en-US" sz="2000" dirty="0"/>
              <a:t> in </a:t>
            </a:r>
            <a:r>
              <a:rPr lang="en-US" sz="2000" dirty="0" err="1"/>
              <a:t>atto</a:t>
            </a:r>
            <a:r>
              <a:rPr lang="en-US" sz="2000" dirty="0"/>
              <a:t> per </a:t>
            </a:r>
            <a:r>
              <a:rPr lang="en-US" sz="2000" dirty="0" err="1"/>
              <a:t>conseguire</a:t>
            </a:r>
            <a:r>
              <a:rPr lang="en-US" sz="2000" dirty="0"/>
              <a:t> </a:t>
            </a:r>
            <a:r>
              <a:rPr lang="en-US" sz="2000" dirty="0" err="1"/>
              <a:t>fini</a:t>
            </a:r>
            <a:r>
              <a:rPr lang="en-US" sz="2000" dirty="0"/>
              <a:t> </a:t>
            </a:r>
            <a:r>
              <a:rPr lang="en-US" sz="2000" dirty="0" err="1"/>
              <a:t>altrimenti</a:t>
            </a:r>
            <a:r>
              <a:rPr lang="en-US" sz="2000" dirty="0"/>
              <a:t> </a:t>
            </a:r>
            <a:r>
              <a:rPr lang="en-US" sz="2000" dirty="0" err="1"/>
              <a:t>irraggiungibili</a:t>
            </a:r>
            <a:r>
              <a:rPr lang="en-US" sz="2000" dirty="0"/>
              <a:t> (</a:t>
            </a:r>
            <a:r>
              <a:rPr lang="en-US" sz="2000" dirty="0" err="1"/>
              <a:t>es</a:t>
            </a:r>
            <a:r>
              <a:rPr lang="en-US" sz="2000" dirty="0"/>
              <a:t> </a:t>
            </a:r>
            <a:r>
              <a:rPr lang="en-US" sz="2000" dirty="0" err="1"/>
              <a:t>essere</a:t>
            </a:r>
            <a:r>
              <a:rPr lang="en-US" sz="2000" dirty="0"/>
              <a:t> </a:t>
            </a:r>
            <a:r>
              <a:rPr lang="en-US" sz="2000" dirty="0" err="1"/>
              <a:t>giustificai</a:t>
            </a:r>
            <a:r>
              <a:rPr lang="en-US" sz="2000" dirty="0"/>
              <a:t> per </a:t>
            </a:r>
            <a:r>
              <a:rPr lang="en-US" sz="2000" dirty="0" err="1"/>
              <a:t>crimini</a:t>
            </a:r>
            <a:r>
              <a:rPr lang="en-US" sz="2000" dirty="0"/>
              <a:t>, per </a:t>
            </a:r>
            <a:r>
              <a:rPr lang="en-US" sz="2000" dirty="0" err="1"/>
              <a:t>tradimenti</a:t>
            </a:r>
            <a:r>
              <a:rPr lang="en-US" sz="2000" dirty="0"/>
              <a:t> </a:t>
            </a:r>
            <a:r>
              <a:rPr lang="en-US" sz="2000" dirty="0" err="1"/>
              <a:t>ecc</a:t>
            </a:r>
            <a:r>
              <a:rPr lang="en-US" sz="2000" dirty="0"/>
              <a:t>).</a:t>
            </a:r>
          </a:p>
          <a:p>
            <a:r>
              <a:rPr lang="en-US" sz="2000" dirty="0"/>
              <a:t>Se la </a:t>
            </a:r>
            <a:r>
              <a:rPr lang="en-US" sz="2000" dirty="0" err="1"/>
              <a:t>condizione</a:t>
            </a:r>
            <a:r>
              <a:rPr lang="en-US" sz="2000" dirty="0"/>
              <a:t> </a:t>
            </a:r>
            <a:r>
              <a:rPr lang="en-US" sz="2000" dirty="0" err="1"/>
              <a:t>psicotica</a:t>
            </a:r>
            <a:r>
              <a:rPr lang="en-US" sz="2000" dirty="0"/>
              <a:t> </a:t>
            </a:r>
            <a:r>
              <a:rPr lang="en-US" sz="2000" dirty="0" err="1"/>
              <a:t>insorge</a:t>
            </a:r>
            <a:r>
              <a:rPr lang="en-US" sz="2000" dirty="0"/>
              <a:t> </a:t>
            </a:r>
            <a:r>
              <a:rPr lang="en-US" sz="2000" dirty="0" err="1"/>
              <a:t>dopo</a:t>
            </a:r>
            <a:r>
              <a:rPr lang="en-US" sz="2000" dirty="0"/>
              <a:t> un </a:t>
            </a:r>
            <a:r>
              <a:rPr lang="en-US" sz="2000" dirty="0" err="1"/>
              <a:t>parto</a:t>
            </a:r>
            <a:r>
              <a:rPr lang="en-US" sz="2000" dirty="0"/>
              <a:t> è </a:t>
            </a:r>
            <a:r>
              <a:rPr lang="en-US" sz="2000" dirty="0" err="1"/>
              <a:t>necessario</a:t>
            </a:r>
            <a:r>
              <a:rPr lang="en-US" sz="2000" dirty="0"/>
              <a:t> </a:t>
            </a:r>
            <a:r>
              <a:rPr lang="en-US" sz="2000" dirty="0" err="1"/>
              <a:t>darne</a:t>
            </a:r>
            <a:r>
              <a:rPr lang="en-US" sz="2000" dirty="0"/>
              <a:t> la </a:t>
            </a:r>
            <a:r>
              <a:rPr lang="en-US" sz="2000" dirty="0" err="1"/>
              <a:t>specificazione</a:t>
            </a:r>
            <a:r>
              <a:rPr lang="en-US" sz="2000"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757143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solidFill>
                  <a:prstClr val="black"/>
                </a:solidFill>
                <a:ea typeface="Tahoma" pitchFamily="34" charset="0"/>
              </a:rPr>
              <a:t>I soggetti con Disturbo Autistico mostrano una gamma di interessi notevolmente ristretta, e sono spesso eccessivamente assorbiti da un singolo e ristretto interesse (soprattutto inerente elenchi, ad esempio ripetono incessantemente i nomi in ordine alfabetico dei loro compagni di classe anche di anni precedenti, o gli orari dei treni o i modelli delle automobili).</a:t>
            </a:r>
          </a:p>
          <a:p>
            <a:r>
              <a:rPr lang="it-IT" sz="2400" dirty="0">
                <a:solidFill>
                  <a:prstClr val="black"/>
                </a:solidFill>
                <a:ea typeface="Tahoma" pitchFamily="34" charset="0"/>
              </a:rPr>
              <a:t>Non accettano cambiamenti nel loro ambiente o nelle loro abitudini mostrando a volte reazioni catastrofiche di fronte ai cambiamenti.</a:t>
            </a:r>
          </a:p>
          <a:p>
            <a:r>
              <a:rPr lang="it-IT" sz="2400" dirty="0">
                <a:solidFill>
                  <a:prstClr val="black"/>
                </a:solidFill>
                <a:ea typeface="Tahoma" pitchFamily="34" charset="0"/>
              </a:rPr>
              <a:t> </a:t>
            </a:r>
            <a:endParaRPr lang="it-IT" sz="2400" dirty="0"/>
          </a:p>
        </p:txBody>
      </p:sp>
      <p:sp>
        <p:nvSpPr>
          <p:cNvPr id="3" name="Titolo 2"/>
          <p:cNvSpPr>
            <a:spLocks noGrp="1"/>
          </p:cNvSpPr>
          <p:nvPr>
            <p:ph type="title"/>
          </p:nvPr>
        </p:nvSpPr>
        <p:spPr/>
        <p:txBody>
          <a:bodyPr/>
          <a:lstStyle/>
          <a:p>
            <a:endParaRPr lang="it-IT"/>
          </a:p>
        </p:txBody>
      </p:sp>
      <p:sp>
        <p:nvSpPr>
          <p:cNvPr id="5" name="Rettangolo 4"/>
          <p:cNvSpPr/>
          <p:nvPr/>
        </p:nvSpPr>
        <p:spPr>
          <a:xfrm>
            <a:off x="467544" y="-148902"/>
            <a:ext cx="8352928" cy="456535"/>
          </a:xfrm>
          <a:prstGeom prst="rect">
            <a:avLst/>
          </a:prstGeom>
        </p:spPr>
        <p:txBody>
          <a:bodyPr wrap="square">
            <a:spAutoFit/>
          </a:bodyPr>
          <a:lstStyle/>
          <a:p>
            <a:pPr lvl="0">
              <a:lnSpc>
                <a:spcPct val="150000"/>
              </a:lnSpc>
              <a:spcBef>
                <a:spcPts val="135"/>
              </a:spcBef>
              <a:spcAft>
                <a:spcPts val="0"/>
              </a:spcAft>
            </a:pPr>
            <a:r>
              <a:rPr lang="it-IT" dirty="0">
                <a:solidFill>
                  <a:prstClr val="black"/>
                </a:solidFill>
                <a:ea typeface="Tahoma" pitchFamily="34" charset="0"/>
              </a:rPr>
              <a:t>I</a:t>
            </a:r>
          </a:p>
        </p:txBody>
      </p:sp>
    </p:spTree>
    <p:extLst>
      <p:ext uri="{BB962C8B-B14F-4D97-AF65-F5344CB8AC3E}">
        <p14:creationId xmlns:p14="http://schemas.microsoft.com/office/powerpoint/2010/main" val="1517941606"/>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schizofreniforme</a:t>
            </a:r>
          </a:p>
        </p:txBody>
      </p:sp>
      <p:sp>
        <p:nvSpPr>
          <p:cNvPr id="3" name="Sottotitolo 2"/>
          <p:cNvSpPr>
            <a:spLocks noGrp="1"/>
          </p:cNvSpPr>
          <p:nvPr>
            <p:ph type="subTitle" idx="1"/>
          </p:nvPr>
        </p:nvSpPr>
        <p:spPr/>
        <p:txBody>
          <a:bodyPr/>
          <a:lstStyle/>
          <a:p>
            <a:r>
              <a:rPr lang="it-IT" dirty="0"/>
              <a:t>Lezione 23-4</a:t>
            </a:r>
          </a:p>
        </p:txBody>
      </p:sp>
    </p:spTree>
    <p:extLst>
      <p:ext uri="{BB962C8B-B14F-4D97-AF65-F5344CB8AC3E}">
        <p14:creationId xmlns:p14="http://schemas.microsoft.com/office/powerpoint/2010/main" val="3416922493"/>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Schizofreniforme</a:t>
            </a:r>
          </a:p>
        </p:txBody>
      </p:sp>
      <p:sp>
        <p:nvSpPr>
          <p:cNvPr id="3" name="Segnaposto contenuto 2"/>
          <p:cNvSpPr>
            <a:spLocks noGrp="1"/>
          </p:cNvSpPr>
          <p:nvPr>
            <p:ph idx="1"/>
          </p:nvPr>
        </p:nvSpPr>
        <p:spPr/>
        <p:txBody>
          <a:bodyPr>
            <a:normAutofit/>
          </a:bodyPr>
          <a:lstStyle/>
          <a:p>
            <a:r>
              <a:rPr lang="it-IT" dirty="0"/>
              <a:t>Ci troviamo di fronte ad un disturbo simile al  disturbo psicotico breve, di durata maggiore. La durata di questo disturbo si colloca tra 1 e 6 mesi. La situazione è certamente più preoccupante di quanto non sia in caso di disturbo psicotico breve. </a:t>
            </a:r>
          </a:p>
        </p:txBody>
      </p:sp>
    </p:spTree>
    <p:extLst>
      <p:ext uri="{BB962C8B-B14F-4D97-AF65-F5344CB8AC3E}">
        <p14:creationId xmlns:p14="http://schemas.microsoft.com/office/powerpoint/2010/main" val="2535442718"/>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In molti casi ci troviamo di fronte ad un chiaro esordio schizofrenico,, ma la buona pratica vuole che fino a sei mesi di deliri e di allucinazioni si esprima una diagnosi provvisoria di disturbo schizofreniforme. Il paziente sarà con ogni probabilità sottoposto a terapia farmacologica e ad una presa in carico psicoterapeutica, se le terapie riescono ad aiutare il paziente ad uscire dal disturbo, possiamo sperare in una guarigione definitiva. </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22948195"/>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Ciò avviene in circa un terzo dei casi, gli altri evolvono verso la schizofrenia. Questa speranza è molto più flebile se il paziente supera i sei mesi di disturbo entrando quindi in una diagnosi di schizofrenia. Il paziente che riesce a guarire da un disturbo schizofreniforme avrà bisogno di un intenso sostegno psicologico e a volte anche psicofarmacologico per riuscire ad integrare nella sua storia di vita e a dare un senso ad una esperienza di follia tanto perdurante ed intimamente condivisa. </a:t>
            </a:r>
          </a:p>
        </p:txBody>
      </p:sp>
    </p:spTree>
    <p:extLst>
      <p:ext uri="{BB962C8B-B14F-4D97-AF65-F5344CB8AC3E}">
        <p14:creationId xmlns:p14="http://schemas.microsoft.com/office/powerpoint/2010/main" val="801513225"/>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Naturalmente valgono anche in questi casi tutti i criteri di esclusione espressi per il disturbo psicotico breve (danni neurologici, intossicazioni da droghe,  concomitanti estreme variazioni di umore, simulazione, disturbi di personalità in persone che abbiano passato fasi di stress  molto elevato)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5069100"/>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Schizofrenia</a:t>
            </a:r>
          </a:p>
        </p:txBody>
      </p:sp>
      <p:sp>
        <p:nvSpPr>
          <p:cNvPr id="3" name="Sottotitolo 2"/>
          <p:cNvSpPr>
            <a:spLocks noGrp="1"/>
          </p:cNvSpPr>
          <p:nvPr>
            <p:ph type="subTitle" idx="1"/>
          </p:nvPr>
        </p:nvSpPr>
        <p:spPr/>
        <p:txBody>
          <a:bodyPr/>
          <a:lstStyle/>
          <a:p>
            <a:r>
              <a:rPr lang="it-IT" dirty="0"/>
              <a:t>Lezione 24-1</a:t>
            </a:r>
          </a:p>
        </p:txBody>
      </p:sp>
    </p:spTree>
    <p:extLst>
      <p:ext uri="{BB962C8B-B14F-4D97-AF65-F5344CB8AC3E}">
        <p14:creationId xmlns:p14="http://schemas.microsoft.com/office/powerpoint/2010/main" val="1664499490"/>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schizofrenia</a:t>
            </a:r>
          </a:p>
        </p:txBody>
      </p:sp>
      <p:sp>
        <p:nvSpPr>
          <p:cNvPr id="3" name="Segnaposto contenuto 2"/>
          <p:cNvSpPr>
            <a:spLocks noGrp="1"/>
          </p:cNvSpPr>
          <p:nvPr>
            <p:ph idx="1"/>
          </p:nvPr>
        </p:nvSpPr>
        <p:spPr/>
        <p:txBody>
          <a:bodyPr>
            <a:normAutofit fontScale="85000" lnSpcReduction="20000"/>
          </a:bodyPr>
          <a:lstStyle/>
          <a:p>
            <a:r>
              <a:rPr lang="en-US" dirty="0"/>
              <a:t>I </a:t>
            </a:r>
            <a:r>
              <a:rPr lang="en-US" dirty="0" err="1"/>
              <a:t>sintomi</a:t>
            </a:r>
            <a:r>
              <a:rPr lang="en-US" dirty="0"/>
              <a:t> </a:t>
            </a:r>
            <a:r>
              <a:rPr lang="en-US" dirty="0" err="1"/>
              <a:t>sono</a:t>
            </a:r>
            <a:r>
              <a:rPr lang="en-US" dirty="0"/>
              <a:t> </a:t>
            </a:r>
            <a:r>
              <a:rPr lang="en-US" dirty="0" err="1"/>
              <a:t>quelli</a:t>
            </a:r>
            <a:r>
              <a:rPr lang="en-US" dirty="0"/>
              <a:t> </a:t>
            </a:r>
            <a:r>
              <a:rPr lang="en-US" dirty="0" err="1"/>
              <a:t>che</a:t>
            </a:r>
            <a:r>
              <a:rPr lang="en-US" dirty="0"/>
              <a:t> </a:t>
            </a:r>
            <a:r>
              <a:rPr lang="en-US" dirty="0" err="1"/>
              <a:t>abbiamo</a:t>
            </a:r>
            <a:r>
              <a:rPr lang="en-US" dirty="0"/>
              <a:t> </a:t>
            </a:r>
            <a:r>
              <a:rPr lang="en-US" dirty="0" err="1"/>
              <a:t>preso</a:t>
            </a:r>
            <a:r>
              <a:rPr lang="en-US" dirty="0"/>
              <a:t> in </a:t>
            </a:r>
            <a:r>
              <a:rPr lang="en-US" dirty="0" err="1"/>
              <a:t>esame</a:t>
            </a:r>
            <a:r>
              <a:rPr lang="en-US" dirty="0"/>
              <a:t> </a:t>
            </a:r>
            <a:r>
              <a:rPr lang="en-US" dirty="0" err="1"/>
              <a:t>analizzando</a:t>
            </a:r>
            <a:r>
              <a:rPr lang="en-US" dirty="0"/>
              <a:t> </a:t>
            </a:r>
            <a:r>
              <a:rPr lang="en-US" dirty="0" err="1"/>
              <a:t>il</a:t>
            </a:r>
            <a:r>
              <a:rPr lang="en-US" dirty="0"/>
              <a:t> </a:t>
            </a:r>
            <a:r>
              <a:rPr lang="en-US" dirty="0" err="1"/>
              <a:t>disturbo</a:t>
            </a:r>
            <a:r>
              <a:rPr lang="en-US" dirty="0"/>
              <a:t> </a:t>
            </a:r>
            <a:r>
              <a:rPr lang="en-US" dirty="0" err="1"/>
              <a:t>psicotico</a:t>
            </a:r>
            <a:r>
              <a:rPr lang="en-US" dirty="0"/>
              <a:t> breve </a:t>
            </a:r>
            <a:r>
              <a:rPr lang="en-US" dirty="0" err="1"/>
              <a:t>ed</a:t>
            </a:r>
            <a:r>
              <a:rPr lang="en-US" dirty="0"/>
              <a:t> </a:t>
            </a:r>
            <a:r>
              <a:rPr lang="en-US" dirty="0" err="1"/>
              <a:t>il</a:t>
            </a:r>
            <a:r>
              <a:rPr lang="en-US" dirty="0"/>
              <a:t> </a:t>
            </a:r>
            <a:r>
              <a:rPr lang="en-US" dirty="0" err="1"/>
              <a:t>disturbo</a:t>
            </a:r>
            <a:r>
              <a:rPr lang="en-US" dirty="0"/>
              <a:t> </a:t>
            </a:r>
            <a:r>
              <a:rPr lang="en-US" dirty="0" err="1"/>
              <a:t>schizofreniforme</a:t>
            </a:r>
            <a:r>
              <a:rPr lang="en-US" dirty="0"/>
              <a:t>. </a:t>
            </a:r>
            <a:r>
              <a:rPr lang="en-US" dirty="0" err="1"/>
              <a:t>Ovvero</a:t>
            </a:r>
            <a:r>
              <a:rPr lang="en-US" dirty="0"/>
              <a:t> </a:t>
            </a:r>
            <a:r>
              <a:rPr lang="en-US" dirty="0" err="1"/>
              <a:t>sono</a:t>
            </a:r>
            <a:r>
              <a:rPr lang="en-US" dirty="0"/>
              <a:t> </a:t>
            </a:r>
            <a:r>
              <a:rPr lang="en-US" dirty="0" err="1"/>
              <a:t>presenti</a:t>
            </a:r>
            <a:r>
              <a:rPr lang="en-US" dirty="0"/>
              <a:t> </a:t>
            </a:r>
          </a:p>
          <a:p>
            <a:pPr marL="457200" lvl="1" indent="0">
              <a:buNone/>
            </a:pPr>
            <a:r>
              <a:rPr lang="en-US" dirty="0" err="1"/>
              <a:t>Deliri</a:t>
            </a:r>
            <a:r>
              <a:rPr lang="en-US" dirty="0"/>
              <a:t>.</a:t>
            </a:r>
            <a:endParaRPr lang="it-IT" sz="4400" dirty="0"/>
          </a:p>
          <a:p>
            <a:pPr lvl="0"/>
            <a:r>
              <a:rPr lang="en-US" dirty="0" err="1"/>
              <a:t>Allucinazioni</a:t>
            </a:r>
            <a:r>
              <a:rPr lang="en-US" dirty="0"/>
              <a:t>.</a:t>
            </a:r>
            <a:endParaRPr lang="it-IT" sz="4800" dirty="0"/>
          </a:p>
          <a:p>
            <a:pPr lvl="0"/>
            <a:r>
              <a:rPr lang="en-US" dirty="0" err="1"/>
              <a:t>Eloq</a:t>
            </a:r>
            <a:r>
              <a:rPr lang="en-US" dirty="0"/>
              <a:t> </a:t>
            </a:r>
            <a:r>
              <a:rPr lang="en-US" dirty="0" err="1"/>
              <a:t>uio</a:t>
            </a:r>
            <a:r>
              <a:rPr lang="en-US" dirty="0"/>
              <a:t> </a:t>
            </a:r>
            <a:r>
              <a:rPr lang="en-US" dirty="0" err="1"/>
              <a:t>disorganizzato</a:t>
            </a:r>
            <a:r>
              <a:rPr lang="en-US" dirty="0"/>
              <a:t> (per </a:t>
            </a:r>
            <a:r>
              <a:rPr lang="en-US" dirty="0" err="1"/>
              <a:t>es</a:t>
            </a:r>
            <a:r>
              <a:rPr lang="en-US" dirty="0"/>
              <a:t>., </a:t>
            </a:r>
            <a:r>
              <a:rPr lang="en-US" dirty="0" err="1"/>
              <a:t>frequente</a:t>
            </a:r>
            <a:r>
              <a:rPr lang="en-US" dirty="0"/>
              <a:t> </a:t>
            </a:r>
            <a:r>
              <a:rPr lang="en-US" dirty="0" err="1"/>
              <a:t>deragliamento</a:t>
            </a:r>
            <a:r>
              <a:rPr lang="en-US" dirty="0"/>
              <a:t> o </a:t>
            </a:r>
            <a:r>
              <a:rPr lang="en-US" dirty="0" err="1"/>
              <a:t>incoerenza</a:t>
            </a:r>
            <a:r>
              <a:rPr lang="en-US" dirty="0"/>
              <a:t>).</a:t>
            </a:r>
            <a:endParaRPr lang="it-IT" sz="4800" dirty="0"/>
          </a:p>
          <a:p>
            <a:pPr lvl="0"/>
            <a:r>
              <a:rPr lang="en-US" dirty="0" err="1"/>
              <a:t>Comportamento</a:t>
            </a:r>
            <a:r>
              <a:rPr lang="en-US" dirty="0"/>
              <a:t>  </a:t>
            </a:r>
            <a:r>
              <a:rPr lang="en-US" dirty="0" err="1"/>
              <a:t>grossolanamente</a:t>
            </a:r>
            <a:r>
              <a:rPr lang="en-US" dirty="0"/>
              <a:t>  </a:t>
            </a:r>
            <a:r>
              <a:rPr lang="en-US" dirty="0" err="1"/>
              <a:t>disorganizzato</a:t>
            </a:r>
            <a:r>
              <a:rPr lang="en-US" dirty="0"/>
              <a:t> o </a:t>
            </a:r>
            <a:r>
              <a:rPr lang="en-US" dirty="0" err="1"/>
              <a:t>catatonico</a:t>
            </a:r>
            <a:r>
              <a:rPr lang="en-US" dirty="0"/>
              <a:t>.</a:t>
            </a:r>
            <a:endParaRPr lang="it-IT" sz="4800" dirty="0"/>
          </a:p>
          <a:p>
            <a:pPr lvl="0"/>
            <a:r>
              <a:rPr lang="en-US" dirty="0" err="1"/>
              <a:t>Sintomi</a:t>
            </a:r>
            <a:r>
              <a:rPr lang="en-US" dirty="0"/>
              <a:t> </a:t>
            </a:r>
            <a:r>
              <a:rPr lang="en-US" dirty="0" err="1"/>
              <a:t>negativi</a:t>
            </a:r>
            <a:r>
              <a:rPr lang="en-US" dirty="0"/>
              <a:t>  (</a:t>
            </a:r>
            <a:r>
              <a:rPr lang="en-US" dirty="0" err="1"/>
              <a:t>cioè</a:t>
            </a:r>
            <a:r>
              <a:rPr lang="en-US" dirty="0"/>
              <a:t> di </a:t>
            </a:r>
            <a:r>
              <a:rPr lang="en-US" dirty="0" err="1"/>
              <a:t>minuzione</a:t>
            </a:r>
            <a:r>
              <a:rPr lang="en-US" dirty="0"/>
              <a:t> </a:t>
            </a:r>
            <a:r>
              <a:rPr lang="en-US" dirty="0" err="1"/>
              <a:t>dell'espressione</a:t>
            </a:r>
            <a:r>
              <a:rPr lang="en-US" dirty="0"/>
              <a:t>  </a:t>
            </a:r>
            <a:r>
              <a:rPr lang="en-US" dirty="0" err="1"/>
              <a:t>delle</a:t>
            </a:r>
            <a:r>
              <a:rPr lang="en-US" dirty="0"/>
              <a:t> </a:t>
            </a:r>
            <a:r>
              <a:rPr lang="en-US" dirty="0" err="1"/>
              <a:t>emozioni</a:t>
            </a:r>
            <a:r>
              <a:rPr lang="en-US" dirty="0"/>
              <a:t> o  </a:t>
            </a:r>
            <a:r>
              <a:rPr lang="en-US" dirty="0" err="1"/>
              <a:t>abulia</a:t>
            </a:r>
            <a:r>
              <a:rPr lang="en-US" dirty="0"/>
              <a:t>).</a:t>
            </a:r>
          </a:p>
        </p:txBody>
      </p:sp>
    </p:spTree>
    <p:extLst>
      <p:ext uri="{BB962C8B-B14F-4D97-AF65-F5344CB8AC3E}">
        <p14:creationId xmlns:p14="http://schemas.microsoft.com/office/powerpoint/2010/main" val="4081673459"/>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Schizofrenia</a:t>
            </a:r>
            <a:br>
              <a:rPr lang="it-IT" dirty="0"/>
            </a:br>
            <a:r>
              <a:rPr lang="it-IT" dirty="0"/>
              <a:t>valutazione del caso</a:t>
            </a:r>
          </a:p>
        </p:txBody>
      </p:sp>
      <p:sp>
        <p:nvSpPr>
          <p:cNvPr id="3" name="Sottotitolo 2"/>
          <p:cNvSpPr>
            <a:spLocks noGrp="1"/>
          </p:cNvSpPr>
          <p:nvPr>
            <p:ph type="subTitle" idx="1"/>
          </p:nvPr>
        </p:nvSpPr>
        <p:spPr/>
        <p:txBody>
          <a:bodyPr/>
          <a:lstStyle/>
          <a:p>
            <a:r>
              <a:rPr lang="it-IT" dirty="0"/>
              <a:t>Lezione 24-2</a:t>
            </a:r>
          </a:p>
        </p:txBody>
      </p:sp>
    </p:spTree>
    <p:extLst>
      <p:ext uri="{BB962C8B-B14F-4D97-AF65-F5344CB8AC3E}">
        <p14:creationId xmlns:p14="http://schemas.microsoft.com/office/powerpoint/2010/main" val="3077129936"/>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en-US" sz="2400" dirty="0"/>
              <a:t>I </a:t>
            </a:r>
            <a:r>
              <a:rPr lang="en-US" sz="2400" dirty="0" err="1"/>
              <a:t>sintomi</a:t>
            </a:r>
            <a:r>
              <a:rPr lang="en-US" sz="2400" dirty="0"/>
              <a:t> del </a:t>
            </a:r>
            <a:r>
              <a:rPr lang="en-US" sz="2400" dirty="0" err="1"/>
              <a:t>disturbo</a:t>
            </a:r>
            <a:r>
              <a:rPr lang="en-US" sz="2400" dirty="0"/>
              <a:t> </a:t>
            </a:r>
            <a:r>
              <a:rPr lang="en-US" sz="2400" dirty="0" err="1"/>
              <a:t>devono</a:t>
            </a:r>
            <a:r>
              <a:rPr lang="en-US" sz="2400" dirty="0"/>
              <a:t> </a:t>
            </a:r>
            <a:r>
              <a:rPr lang="en-US" sz="2400" dirty="0" err="1"/>
              <a:t>durare</a:t>
            </a:r>
            <a:r>
              <a:rPr lang="en-US" sz="2400" dirty="0"/>
              <a:t> </a:t>
            </a:r>
            <a:r>
              <a:rPr lang="en-US" sz="2400" dirty="0" err="1"/>
              <a:t>più</a:t>
            </a:r>
            <a:r>
              <a:rPr lang="en-US" sz="2400" dirty="0"/>
              <a:t> di </a:t>
            </a:r>
            <a:r>
              <a:rPr lang="en-US" sz="2400" dirty="0" err="1"/>
              <a:t>sei</a:t>
            </a:r>
            <a:r>
              <a:rPr lang="en-US" sz="2400" dirty="0"/>
              <a:t> </a:t>
            </a:r>
            <a:r>
              <a:rPr lang="en-US" sz="2400" dirty="0" err="1"/>
              <a:t>mesi</a:t>
            </a:r>
            <a:r>
              <a:rPr lang="en-US" sz="2400" dirty="0"/>
              <a:t>. </a:t>
            </a:r>
            <a:r>
              <a:rPr lang="en-US" sz="2400" dirty="0" err="1"/>
              <a:t>All’interno</a:t>
            </a:r>
            <a:r>
              <a:rPr lang="en-US" sz="2400" dirty="0"/>
              <a:t> di </a:t>
            </a:r>
            <a:r>
              <a:rPr lang="en-US" sz="2400" dirty="0" err="1"/>
              <a:t>questi</a:t>
            </a:r>
            <a:r>
              <a:rPr lang="en-US" sz="2400" dirty="0"/>
              <a:t> </a:t>
            </a:r>
            <a:r>
              <a:rPr lang="en-US" sz="2400" dirty="0" err="1"/>
              <a:t>sei</a:t>
            </a:r>
            <a:r>
              <a:rPr lang="en-US" sz="2400" dirty="0"/>
              <a:t> </a:t>
            </a:r>
            <a:r>
              <a:rPr lang="en-US" sz="2400" dirty="0" err="1"/>
              <a:t>mesi</a:t>
            </a:r>
            <a:r>
              <a:rPr lang="en-US" sz="2400" dirty="0"/>
              <a:t> per </a:t>
            </a:r>
            <a:r>
              <a:rPr lang="en-US" sz="2400" dirty="0" err="1"/>
              <a:t>più</a:t>
            </a:r>
            <a:r>
              <a:rPr lang="en-US" sz="2400" dirty="0"/>
              <a:t> di un </a:t>
            </a:r>
            <a:r>
              <a:rPr lang="en-US" sz="2400" dirty="0" err="1"/>
              <a:t>mese</a:t>
            </a:r>
            <a:r>
              <a:rPr lang="en-US" sz="2400" dirty="0"/>
              <a:t> </a:t>
            </a:r>
            <a:r>
              <a:rPr lang="en-US" sz="2400" dirty="0" err="1"/>
              <a:t>il</a:t>
            </a:r>
            <a:r>
              <a:rPr lang="en-US" sz="2400" dirty="0"/>
              <a:t> </a:t>
            </a:r>
            <a:r>
              <a:rPr lang="en-US" sz="2400" dirty="0" err="1"/>
              <a:t>paziente</a:t>
            </a:r>
            <a:r>
              <a:rPr lang="en-US" sz="2400" dirty="0"/>
              <a:t> </a:t>
            </a:r>
            <a:r>
              <a:rPr lang="en-US" sz="2400" dirty="0" err="1"/>
              <a:t>deve</a:t>
            </a:r>
            <a:r>
              <a:rPr lang="en-US" sz="2400" dirty="0"/>
              <a:t> </a:t>
            </a:r>
            <a:r>
              <a:rPr lang="en-US" sz="2400" dirty="0" err="1"/>
              <a:t>essere</a:t>
            </a:r>
            <a:r>
              <a:rPr lang="en-US" sz="2400" dirty="0"/>
              <a:t> </a:t>
            </a:r>
            <a:r>
              <a:rPr lang="en-US" sz="2400" dirty="0" err="1"/>
              <a:t>fortemente</a:t>
            </a:r>
            <a:r>
              <a:rPr lang="en-US" sz="2400" dirty="0"/>
              <a:t> </a:t>
            </a:r>
            <a:r>
              <a:rPr lang="en-US" sz="2400" dirty="0" err="1"/>
              <a:t>caratterizzato</a:t>
            </a:r>
            <a:r>
              <a:rPr lang="en-US" sz="2400" dirty="0"/>
              <a:t> da due o </a:t>
            </a:r>
            <a:r>
              <a:rPr lang="en-US" sz="2400" dirty="0" err="1"/>
              <a:t>più</a:t>
            </a:r>
            <a:r>
              <a:rPr lang="en-US" sz="2400" dirty="0"/>
              <a:t> </a:t>
            </a:r>
            <a:r>
              <a:rPr lang="en-US" sz="2400" dirty="0" err="1"/>
              <a:t>dei</a:t>
            </a:r>
            <a:r>
              <a:rPr lang="en-US" sz="2400" dirty="0"/>
              <a:t> </a:t>
            </a:r>
            <a:r>
              <a:rPr lang="en-US" sz="2400" dirty="0" err="1"/>
              <a:t>sintomi</a:t>
            </a:r>
            <a:r>
              <a:rPr lang="en-US" sz="2400" dirty="0"/>
              <a:t> </a:t>
            </a:r>
            <a:r>
              <a:rPr lang="en-US" sz="2400" dirty="0" err="1"/>
              <a:t>elencati</a:t>
            </a:r>
            <a:r>
              <a:rPr lang="en-US" sz="2400" dirty="0"/>
              <a:t>. La </a:t>
            </a:r>
            <a:r>
              <a:rPr lang="en-US" sz="2400" dirty="0" err="1"/>
              <a:t>probalile</a:t>
            </a:r>
            <a:r>
              <a:rPr lang="en-US" sz="2400" dirty="0"/>
              <a:t> </a:t>
            </a:r>
            <a:r>
              <a:rPr lang="en-US" sz="2400" dirty="0" err="1"/>
              <a:t>terapia</a:t>
            </a:r>
            <a:r>
              <a:rPr lang="en-US" sz="2400" dirty="0"/>
              <a:t> </a:t>
            </a:r>
            <a:r>
              <a:rPr lang="en-US" sz="2400" dirty="0" err="1"/>
              <a:t>farmacologica</a:t>
            </a:r>
            <a:r>
              <a:rPr lang="en-US" sz="2400" dirty="0"/>
              <a:t> </a:t>
            </a:r>
            <a:r>
              <a:rPr lang="en-US" sz="2400" dirty="0" err="1"/>
              <a:t>può</a:t>
            </a:r>
            <a:r>
              <a:rPr lang="en-US" sz="2400" dirty="0"/>
              <a:t> </a:t>
            </a:r>
            <a:r>
              <a:rPr lang="en-US" sz="2400" dirty="0" err="1"/>
              <a:t>ridurre</a:t>
            </a:r>
            <a:r>
              <a:rPr lang="en-US" sz="2400" dirty="0"/>
              <a:t> la </a:t>
            </a:r>
            <a:r>
              <a:rPr lang="en-US" sz="2400" dirty="0" err="1"/>
              <a:t>entità</a:t>
            </a:r>
            <a:r>
              <a:rPr lang="en-US" sz="2400" dirty="0"/>
              <a:t> </a:t>
            </a:r>
            <a:r>
              <a:rPr lang="en-US" sz="2400" dirty="0" err="1"/>
              <a:t>dei</a:t>
            </a:r>
            <a:r>
              <a:rPr lang="en-US" sz="2400" dirty="0"/>
              <a:t> </a:t>
            </a:r>
            <a:r>
              <a:rPr lang="en-US" sz="2400" dirty="0" err="1"/>
              <a:t>sintomi</a:t>
            </a:r>
            <a:r>
              <a:rPr lang="en-US" sz="2400" dirty="0"/>
              <a:t>, </a:t>
            </a:r>
            <a:r>
              <a:rPr lang="en-US" sz="2400" dirty="0" err="1"/>
              <a:t>comunque</a:t>
            </a:r>
            <a:r>
              <a:rPr lang="en-US" sz="2400" dirty="0"/>
              <a:t> in </a:t>
            </a:r>
            <a:r>
              <a:rPr lang="en-US" sz="2400" dirty="0" err="1"/>
              <a:t>tutto</a:t>
            </a:r>
            <a:r>
              <a:rPr lang="en-US" sz="2400" dirty="0"/>
              <a:t> </a:t>
            </a:r>
            <a:r>
              <a:rPr lang="en-US" sz="2400" dirty="0" err="1"/>
              <a:t>il</a:t>
            </a:r>
            <a:r>
              <a:rPr lang="en-US" sz="2400" dirty="0"/>
              <a:t> </a:t>
            </a:r>
            <a:r>
              <a:rPr lang="en-US" sz="2400" dirty="0" err="1"/>
              <a:t>periodo</a:t>
            </a:r>
            <a:r>
              <a:rPr lang="en-US" sz="2400" dirty="0"/>
              <a:t> </a:t>
            </a:r>
            <a:r>
              <a:rPr lang="en-US" sz="2400" dirty="0" err="1"/>
              <a:t>dei</a:t>
            </a:r>
            <a:r>
              <a:rPr lang="en-US" sz="2400" dirty="0"/>
              <a:t> </a:t>
            </a:r>
            <a:r>
              <a:rPr lang="en-US" sz="2400" dirty="0" err="1"/>
              <a:t>sei</a:t>
            </a:r>
            <a:r>
              <a:rPr lang="en-US" sz="2400" dirty="0"/>
              <a:t> </a:t>
            </a:r>
            <a:r>
              <a:rPr lang="en-US" sz="2400" dirty="0" err="1"/>
              <a:t>mesi</a:t>
            </a:r>
            <a:r>
              <a:rPr lang="en-US" sz="2400" dirty="0"/>
              <a:t> </a:t>
            </a:r>
            <a:r>
              <a:rPr lang="en-US" sz="2400" dirty="0" err="1"/>
              <a:t>viene</a:t>
            </a:r>
            <a:r>
              <a:rPr lang="en-US" sz="2400" dirty="0"/>
              <a:t> </a:t>
            </a:r>
            <a:r>
              <a:rPr lang="it-IT" sz="2400" dirty="0"/>
              <a:t> </a:t>
            </a:r>
            <a:r>
              <a:rPr lang="en-US" sz="2400" dirty="0" err="1"/>
              <a:t>il</a:t>
            </a:r>
            <a:r>
              <a:rPr lang="en-US" sz="2400" dirty="0"/>
              <a:t> </a:t>
            </a:r>
            <a:r>
              <a:rPr lang="en-US" sz="2400" dirty="0" err="1"/>
              <a:t>lavoro</a:t>
            </a:r>
            <a:r>
              <a:rPr lang="en-US" sz="2400" dirty="0"/>
              <a:t>, le </a:t>
            </a:r>
            <a:r>
              <a:rPr lang="en-US" sz="2400" dirty="0" err="1"/>
              <a:t>relazioni</a:t>
            </a:r>
            <a:r>
              <a:rPr lang="en-US" sz="2400" dirty="0"/>
              <a:t> </a:t>
            </a:r>
            <a:r>
              <a:rPr lang="en-US" sz="2400" dirty="0" err="1"/>
              <a:t>interpersonali</a:t>
            </a:r>
            <a:r>
              <a:rPr lang="en-US" sz="2400" dirty="0"/>
              <a:t> , o la </a:t>
            </a:r>
            <a:r>
              <a:rPr lang="en-US" sz="2400" dirty="0" err="1"/>
              <a:t>cura</a:t>
            </a:r>
            <a:r>
              <a:rPr lang="en-US" sz="2400" dirty="0"/>
              <a:t> di </a:t>
            </a:r>
            <a:r>
              <a:rPr lang="en-US" sz="2400" dirty="0" err="1"/>
              <a:t>sé</a:t>
            </a:r>
            <a:r>
              <a:rPr lang="en-US" sz="2400" dirty="0"/>
              <a:t>. </a:t>
            </a:r>
            <a:r>
              <a:rPr lang="en-US" sz="2400" dirty="0" err="1"/>
              <a:t>Riducendole</a:t>
            </a:r>
            <a:r>
              <a:rPr lang="en-US" sz="2400" dirty="0"/>
              <a:t> ad un </a:t>
            </a:r>
            <a:r>
              <a:rPr lang="en-US" sz="2400" dirty="0" err="1"/>
              <a:t>livello</a:t>
            </a:r>
            <a:r>
              <a:rPr lang="en-US" sz="2400" dirty="0"/>
              <a:t> molto </a:t>
            </a:r>
            <a:r>
              <a:rPr lang="en-US" sz="2400" dirty="0" err="1"/>
              <a:t>inferiore</a:t>
            </a:r>
            <a:r>
              <a:rPr lang="en-US" sz="2400" dirty="0"/>
              <a:t> a </a:t>
            </a:r>
            <a:r>
              <a:rPr lang="en-US" sz="2400" dirty="0" err="1"/>
              <a:t>quanto</a:t>
            </a:r>
            <a:r>
              <a:rPr lang="en-US" sz="2400" dirty="0"/>
              <a:t> </a:t>
            </a:r>
            <a:r>
              <a:rPr lang="en-US" sz="2400" dirty="0" err="1"/>
              <a:t>raggiunti</a:t>
            </a:r>
            <a:r>
              <a:rPr lang="en-US" sz="2400" dirty="0"/>
              <a:t> </a:t>
            </a:r>
            <a:r>
              <a:rPr lang="en-US" sz="2400" dirty="0" err="1"/>
              <a:t>im</a:t>
            </a:r>
            <a:r>
              <a:rPr lang="en-US" sz="2400" dirty="0"/>
              <a:t> </a:t>
            </a:r>
            <a:r>
              <a:rPr lang="en-US" sz="2400" dirty="0" err="1"/>
              <a:t>precedenza</a:t>
            </a:r>
            <a:r>
              <a:rPr lang="en-US" sz="2400" dirty="0"/>
              <a:t>. Se </a:t>
            </a:r>
            <a:r>
              <a:rPr lang="en-US" sz="2400" dirty="0" err="1"/>
              <a:t>l'esordio</a:t>
            </a:r>
            <a:r>
              <a:rPr lang="en-US" sz="2400" dirty="0"/>
              <a:t> </a:t>
            </a:r>
            <a:r>
              <a:rPr lang="en-US" sz="2400" dirty="0" err="1"/>
              <a:t>della</a:t>
            </a:r>
            <a:r>
              <a:rPr lang="en-US" sz="2400" dirty="0"/>
              <a:t> </a:t>
            </a:r>
            <a:r>
              <a:rPr lang="en-US" sz="2400" dirty="0" err="1"/>
              <a:t>schizofrenia</a:t>
            </a:r>
            <a:r>
              <a:rPr lang="en-US" sz="2400" dirty="0"/>
              <a:t> </a:t>
            </a:r>
            <a:r>
              <a:rPr lang="en-US" sz="2400" dirty="0" err="1"/>
              <a:t>avviene</a:t>
            </a:r>
            <a:r>
              <a:rPr lang="en-US" sz="2400" dirty="0"/>
              <a:t> </a:t>
            </a:r>
            <a:r>
              <a:rPr lang="en-US" sz="2400" dirty="0" err="1"/>
              <a:t>nell'infanzia</a:t>
            </a:r>
            <a:r>
              <a:rPr lang="en-US" sz="2400" dirty="0"/>
              <a:t> o </a:t>
            </a:r>
            <a:r>
              <a:rPr lang="en-US" sz="2400" dirty="0" err="1"/>
              <a:t>nell'adolescenza</a:t>
            </a:r>
            <a:r>
              <a:rPr lang="en-US" sz="2400" dirty="0"/>
              <a:t>, </a:t>
            </a:r>
            <a:r>
              <a:rPr lang="en-US" sz="2400" dirty="0" err="1"/>
              <a:t>il</a:t>
            </a:r>
            <a:r>
              <a:rPr lang="en-US" sz="2400" dirty="0"/>
              <a:t> </a:t>
            </a:r>
            <a:r>
              <a:rPr lang="en-US" sz="2400" dirty="0" err="1"/>
              <a:t>paziente</a:t>
            </a:r>
            <a:r>
              <a:rPr lang="en-US" sz="2400" dirty="0"/>
              <a:t> non </a:t>
            </a:r>
            <a:r>
              <a:rPr lang="en-US" sz="2400" dirty="0" err="1"/>
              <a:t>riesce</a:t>
            </a:r>
            <a:r>
              <a:rPr lang="en-US" sz="2400" dirty="0"/>
              <a:t> a </a:t>
            </a:r>
            <a:r>
              <a:rPr lang="en-US" sz="2400" dirty="0" err="1"/>
              <a:t>raggiungere</a:t>
            </a:r>
            <a:r>
              <a:rPr lang="en-US" sz="2400" dirty="0"/>
              <a:t> </a:t>
            </a:r>
            <a:r>
              <a:rPr lang="en-US" sz="2400" dirty="0" err="1"/>
              <a:t>il</a:t>
            </a:r>
            <a:r>
              <a:rPr lang="en-US" sz="2400" dirty="0"/>
              <a:t> </a:t>
            </a:r>
            <a:r>
              <a:rPr lang="en-US" sz="2400" dirty="0" err="1"/>
              <a:t>livello</a:t>
            </a:r>
            <a:r>
              <a:rPr lang="en-US" sz="2400" dirty="0"/>
              <a:t> di </a:t>
            </a:r>
            <a:r>
              <a:rPr lang="en-US" sz="2400" dirty="0" err="1"/>
              <a:t>funzionamento</a:t>
            </a:r>
            <a:r>
              <a:rPr lang="en-US" sz="2400" dirty="0"/>
              <a:t> </a:t>
            </a:r>
            <a:r>
              <a:rPr lang="en-US" sz="2400" dirty="0" err="1"/>
              <a:t>scolastico</a:t>
            </a:r>
            <a:r>
              <a:rPr lang="en-US" sz="2400" dirty="0"/>
              <a:t> </a:t>
            </a:r>
            <a:r>
              <a:rPr lang="en-US" sz="2400" dirty="0" err="1"/>
              <a:t>ed</a:t>
            </a:r>
            <a:r>
              <a:rPr lang="en-US" sz="2400" dirty="0"/>
              <a:t> </a:t>
            </a:r>
            <a:r>
              <a:rPr lang="en-US" sz="2400" dirty="0" err="1"/>
              <a:t>interpersonale</a:t>
            </a:r>
            <a:r>
              <a:rPr lang="en-US" sz="2400" dirty="0"/>
              <a:t> </a:t>
            </a:r>
            <a:r>
              <a:rPr lang="en-US" sz="2400" dirty="0" err="1"/>
              <a:t>atteso</a:t>
            </a:r>
            <a:r>
              <a:rPr lang="en-US" sz="2400" dirty="0"/>
              <a:t> per </a:t>
            </a:r>
            <a:r>
              <a:rPr lang="en-US" sz="2400" dirty="0" err="1"/>
              <a:t>l’età</a:t>
            </a:r>
            <a:r>
              <a:rPr lang="en-US" sz="2400" dirty="0"/>
              <a:t>. </a:t>
            </a:r>
            <a:r>
              <a:rPr lang="it-IT" sz="24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46967607"/>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800" dirty="0"/>
              <a:t>Prima che si manifesti a pieno la patologia si può osservare un periodo prodromico con sintomi sfumati, perdita di capacità ed interessi, comportamento bizzarro, perdita di legami sociali, uso anomalo del linguaggio. Superata la fase acuta, anche grazie ai farmaci , può persistere una fase di ottundimento e di difficile rapporto con la realtà circostante, che viene interpretata in modo bizzarro. Si alterano il linguaggio e le capacità sociali.</a:t>
            </a:r>
          </a:p>
          <a:p>
            <a:endParaRPr lang="it-IT" dirty="0"/>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479273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pPr lvl="0">
              <a:lnSpc>
                <a:spcPct val="150000"/>
              </a:lnSpc>
              <a:spcBef>
                <a:spcPts val="135"/>
              </a:spcBef>
              <a:spcAft>
                <a:spcPts val="0"/>
              </a:spcAft>
            </a:pPr>
            <a:r>
              <a:rPr lang="it-IT" sz="2000" dirty="0">
                <a:solidFill>
                  <a:prstClr val="black"/>
                </a:solidFill>
                <a:ea typeface="Tahoma" pitchFamily="34" charset="0"/>
              </a:rPr>
              <a:t>Manifestano molte abitudini e seguono in modo ossessivo le loro </a:t>
            </a:r>
            <a:r>
              <a:rPr lang="it-IT" sz="2000" dirty="0" err="1">
                <a:solidFill>
                  <a:prstClr val="black"/>
                </a:solidFill>
                <a:ea typeface="Tahoma" pitchFamily="34" charset="0"/>
              </a:rPr>
              <a:t>routines</a:t>
            </a:r>
            <a:r>
              <a:rPr lang="it-IT" sz="2000" dirty="0">
                <a:solidFill>
                  <a:prstClr val="black"/>
                </a:solidFill>
                <a:ea typeface="Tahoma" pitchFamily="34" charset="0"/>
              </a:rPr>
              <a:t>. </a:t>
            </a:r>
          </a:p>
          <a:p>
            <a:pPr lvl="0">
              <a:lnSpc>
                <a:spcPct val="150000"/>
              </a:lnSpc>
              <a:spcBef>
                <a:spcPts val="135"/>
              </a:spcBef>
              <a:spcAft>
                <a:spcPts val="0"/>
              </a:spcAft>
            </a:pPr>
            <a:r>
              <a:rPr lang="it-IT" sz="2000" dirty="0">
                <a:solidFill>
                  <a:prstClr val="black"/>
                </a:solidFill>
                <a:ea typeface="Tahoma" pitchFamily="34" charset="0"/>
              </a:rPr>
              <a:t>Manifestano anche movimenti stereotipati ed il rifugio nelle stereotipie è massimo in momenti di grande stress. In molti casi camminano sulle punte dei piedi o assumono posizioni molto bizzarre.</a:t>
            </a:r>
          </a:p>
          <a:p>
            <a:pPr lvl="0">
              <a:lnSpc>
                <a:spcPct val="150000"/>
              </a:lnSpc>
              <a:spcBef>
                <a:spcPts val="135"/>
              </a:spcBef>
              <a:spcAft>
                <a:spcPts val="0"/>
              </a:spcAft>
            </a:pPr>
            <a:r>
              <a:rPr lang="it-IT" sz="2000" dirty="0">
                <a:solidFill>
                  <a:prstClr val="black"/>
                </a:solidFill>
                <a:ea typeface="Tahoma" pitchFamily="34" charset="0"/>
              </a:rPr>
              <a:t>Gli piace molto guardare oggetti meccanici in movimento come il cestello della lavatrice o oggetti rotanti. Mostrano di essere attaccati ad oggetti particolari quali spaghi fiocchi o elastici raramente prediligono bambole o </a:t>
            </a:r>
            <a:r>
              <a:rPr lang="it-IT" sz="2000" dirty="0" err="1">
                <a:solidFill>
                  <a:prstClr val="black"/>
                </a:solidFill>
                <a:ea typeface="Tahoma" pitchFamily="34" charset="0"/>
              </a:rPr>
              <a:t>pelouches</a:t>
            </a:r>
            <a:r>
              <a:rPr lang="it-IT" sz="2000" dirty="0">
                <a:solidFill>
                  <a:prstClr val="black"/>
                </a:solidFill>
                <a:ea typeface="Tahoma" pitchFamily="34" charset="0"/>
              </a:rPr>
              <a:t>. Se usano la bambola comunque non fanno giochi simbolici. </a:t>
            </a:r>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8860234"/>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r>
              <a:rPr lang="it-IT" sz="2400" dirty="0"/>
              <a:t>I criteri di esclusione della diagnosi sono gli stessi citati nella descrizione dei disturbi psicotico breve e schizofreniforme. Improbabile la simulazione che di solito coinvolge periodi minori.</a:t>
            </a:r>
          </a:p>
          <a:p>
            <a:pPr lvl="0"/>
            <a:r>
              <a:rPr lang="it-IT" sz="2400" dirty="0"/>
              <a:t>Per quanto riguarda l’autismo in genere l’esordio della schizofrenia è molto posteriore alla età in cui si manifestano i disturbi dello spettro autistico. In alcuni casi di disturbo autistico in cui si assommino in età più matura deliri, allucinazioni ed altri sintomi psicotici è possibile una diagnosi aggiuntiva di schizofrenia, ma si tratta di casi assai rari. Un tempo la schizofrenia che insorgeva in una persona con autismo, con ritardo mentale o gravemente traumatizzata, veniva definita psicosi di innesto.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60636866"/>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Osservando l’andamento di una schizofrenia si può definirla in fase acuta o in parziale remissione, in circa il 25% dei casi si arriva ad una remissione completa e duratura, si tratta però sempre di persone a rischio di scompenso. Nel 75% dei casi i pazienti non raggiungono tale remissione stabile e necessitano di cure , di sostegno e spesso di collocazioni in ambiti terapeutici (es comunità)</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30025395"/>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I </a:t>
            </a:r>
            <a:r>
              <a:rPr lang="en-US" dirty="0" err="1"/>
              <a:t>sintomi</a:t>
            </a:r>
            <a:r>
              <a:rPr lang="en-US" dirty="0"/>
              <a:t> </a:t>
            </a:r>
            <a:r>
              <a:rPr lang="en-US" dirty="0" err="1"/>
              <a:t>della</a:t>
            </a:r>
            <a:r>
              <a:rPr lang="en-US" dirty="0"/>
              <a:t> </a:t>
            </a:r>
            <a:r>
              <a:rPr lang="en-US" dirty="0" err="1"/>
              <a:t>schizofrenia</a:t>
            </a:r>
            <a:r>
              <a:rPr lang="en-US" dirty="0"/>
              <a:t> </a:t>
            </a:r>
            <a:r>
              <a:rPr lang="en-US" dirty="0" err="1"/>
              <a:t>vanno</a:t>
            </a:r>
            <a:r>
              <a:rPr lang="en-US" dirty="0"/>
              <a:t> </a:t>
            </a:r>
            <a:r>
              <a:rPr lang="en-US" dirty="0" err="1"/>
              <a:t>analizzati</a:t>
            </a:r>
            <a:r>
              <a:rPr lang="en-US" dirty="0"/>
              <a:t> </a:t>
            </a:r>
            <a:r>
              <a:rPr lang="en-US" dirty="0" err="1"/>
              <a:t>nel</a:t>
            </a:r>
            <a:r>
              <a:rPr lang="en-US" dirty="0"/>
              <a:t> </a:t>
            </a:r>
            <a:r>
              <a:rPr lang="en-US" dirty="0" err="1"/>
              <a:t>loro</a:t>
            </a:r>
            <a:r>
              <a:rPr lang="en-US" dirty="0"/>
              <a:t> </a:t>
            </a:r>
            <a:r>
              <a:rPr lang="en-US" dirty="0" err="1"/>
              <a:t>complesso</a:t>
            </a:r>
            <a:r>
              <a:rPr lang="en-US" dirty="0"/>
              <a:t>. </a:t>
            </a:r>
            <a:r>
              <a:rPr lang="en-US" dirty="0" err="1"/>
              <a:t>Nessuno</a:t>
            </a:r>
            <a:r>
              <a:rPr lang="en-US" dirty="0"/>
              <a:t> </a:t>
            </a:r>
            <a:r>
              <a:rPr lang="en-US" dirty="0" err="1"/>
              <a:t>dei</a:t>
            </a:r>
            <a:r>
              <a:rPr lang="en-US" dirty="0"/>
              <a:t> </a:t>
            </a:r>
            <a:r>
              <a:rPr lang="en-US" dirty="0" err="1"/>
              <a:t>sintomi</a:t>
            </a:r>
            <a:r>
              <a:rPr lang="en-US" dirty="0"/>
              <a:t> </a:t>
            </a:r>
            <a:r>
              <a:rPr lang="en-US" dirty="0" err="1"/>
              <a:t>presenti</a:t>
            </a:r>
            <a:r>
              <a:rPr lang="en-US" dirty="0"/>
              <a:t> è </a:t>
            </a:r>
            <a:r>
              <a:rPr lang="en-US" dirty="0" err="1"/>
              <a:t>sufficiente</a:t>
            </a:r>
            <a:r>
              <a:rPr lang="en-US" dirty="0"/>
              <a:t> a </a:t>
            </a:r>
            <a:r>
              <a:rPr lang="en-US" dirty="0" err="1"/>
              <a:t>giungere</a:t>
            </a:r>
            <a:r>
              <a:rPr lang="en-US" dirty="0"/>
              <a:t> </a:t>
            </a:r>
            <a:r>
              <a:rPr lang="en-US" dirty="0" err="1"/>
              <a:t>alla</a:t>
            </a:r>
            <a:r>
              <a:rPr lang="en-US" dirty="0"/>
              <a:t> </a:t>
            </a:r>
            <a:r>
              <a:rPr lang="en-US" dirty="0" err="1"/>
              <a:t>diagnosi</a:t>
            </a:r>
            <a:r>
              <a:rPr lang="en-US" dirty="0"/>
              <a:t>. I </a:t>
            </a:r>
            <a:r>
              <a:rPr lang="en-US" dirty="0" err="1"/>
              <a:t>sintomi</a:t>
            </a:r>
            <a:r>
              <a:rPr lang="en-US" dirty="0"/>
              <a:t> </a:t>
            </a:r>
            <a:r>
              <a:rPr lang="en-US" dirty="0" err="1"/>
              <a:t>osservati</a:t>
            </a:r>
            <a:r>
              <a:rPr lang="en-US" dirty="0"/>
              <a:t> </a:t>
            </a:r>
            <a:r>
              <a:rPr lang="en-US" dirty="0" err="1"/>
              <a:t>devono</a:t>
            </a:r>
            <a:r>
              <a:rPr lang="en-US" dirty="0"/>
              <a:t> </a:t>
            </a:r>
            <a:r>
              <a:rPr lang="en-US" dirty="0" err="1"/>
              <a:t>indurre</a:t>
            </a:r>
            <a:r>
              <a:rPr lang="en-US" dirty="0"/>
              <a:t> </a:t>
            </a:r>
            <a:r>
              <a:rPr lang="en-US" dirty="0" err="1"/>
              <a:t>cimpromissione</a:t>
            </a:r>
            <a:r>
              <a:rPr lang="en-US" dirty="0"/>
              <a:t> </a:t>
            </a:r>
            <a:r>
              <a:rPr lang="en-US" dirty="0" err="1"/>
              <a:t>nel</a:t>
            </a:r>
            <a:r>
              <a:rPr lang="en-US" dirty="0"/>
              <a:t> </a:t>
            </a:r>
            <a:r>
              <a:rPr lang="en-US" dirty="0" err="1"/>
              <a:t>funzionamento</a:t>
            </a:r>
            <a:r>
              <a:rPr lang="en-US" dirty="0"/>
              <a:t> </a:t>
            </a:r>
            <a:r>
              <a:rPr lang="en-US" dirty="0" err="1"/>
              <a:t>lavorativo</a:t>
            </a:r>
            <a:r>
              <a:rPr lang="en-US" dirty="0"/>
              <a:t> e </a:t>
            </a:r>
            <a:r>
              <a:rPr lang="en-US" dirty="0" err="1"/>
              <a:t>sociale</a:t>
            </a:r>
            <a:r>
              <a:rPr lang="en-US" dirty="0"/>
              <a:t> o </a:t>
            </a:r>
            <a:r>
              <a:rPr lang="en-US" dirty="0" err="1"/>
              <a:t>impedire</a:t>
            </a:r>
            <a:r>
              <a:rPr lang="en-US" dirty="0"/>
              <a:t> un </a:t>
            </a:r>
            <a:r>
              <a:rPr lang="en-US" dirty="0" err="1"/>
              <a:t>regolare</a:t>
            </a:r>
            <a:r>
              <a:rPr lang="en-US" dirty="0"/>
              <a:t> </a:t>
            </a:r>
            <a:r>
              <a:rPr lang="en-US" dirty="0" err="1"/>
              <a:t>sviluppo</a:t>
            </a:r>
            <a:r>
              <a:rPr lang="en-US" dirty="0"/>
              <a:t> </a:t>
            </a:r>
            <a:r>
              <a:rPr lang="en-US" dirty="0" err="1"/>
              <a:t>della</a:t>
            </a:r>
            <a:r>
              <a:rPr lang="en-US" dirty="0"/>
              <a:t> persona </a:t>
            </a:r>
            <a:r>
              <a:rPr lang="en-US" dirty="0" err="1"/>
              <a:t>sul</a:t>
            </a:r>
            <a:r>
              <a:rPr lang="en-US" dirty="0"/>
              <a:t> piano </a:t>
            </a:r>
            <a:r>
              <a:rPr lang="en-US" dirty="0" err="1"/>
              <a:t>lavorativo</a:t>
            </a:r>
            <a:r>
              <a:rPr lang="en-US" dirty="0"/>
              <a:t> </a:t>
            </a:r>
            <a:r>
              <a:rPr lang="en-US" dirty="0" err="1"/>
              <a:t>sociale</a:t>
            </a:r>
            <a:r>
              <a:rPr lang="en-US" dirty="0"/>
              <a:t>, </a:t>
            </a:r>
            <a:r>
              <a:rPr lang="en-US" dirty="0" err="1"/>
              <a:t>deella</a:t>
            </a:r>
            <a:r>
              <a:rPr lang="en-US" dirty="0"/>
              <a:t> </a:t>
            </a:r>
            <a:r>
              <a:rPr lang="en-US" dirty="0" err="1"/>
              <a:t>autonomia</a:t>
            </a:r>
            <a:r>
              <a:rPr lang="en-US" dirty="0"/>
              <a:t> </a:t>
            </a:r>
            <a:r>
              <a:rPr lang="en-US" dirty="0" err="1"/>
              <a:t>personale</a:t>
            </a:r>
            <a:r>
              <a:rPr lang="en-US" dirty="0"/>
              <a:t> </a:t>
            </a:r>
            <a:r>
              <a:rPr lang="en-US" dirty="0" err="1"/>
              <a:t>dell’autoaccudimento</a:t>
            </a:r>
            <a:r>
              <a:rPr lang="en-US" dirty="0"/>
              <a:t>. </a:t>
            </a:r>
          </a:p>
        </p:txBody>
      </p:sp>
    </p:spTree>
    <p:extLst>
      <p:ext uri="{BB962C8B-B14F-4D97-AF65-F5344CB8AC3E}">
        <p14:creationId xmlns:p14="http://schemas.microsoft.com/office/powerpoint/2010/main" val="2221273932"/>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800" dirty="0"/>
              <a:t>Un tempo la </a:t>
            </a:r>
            <a:r>
              <a:rPr lang="en-US" sz="2800" dirty="0" err="1"/>
              <a:t>schizofrenia</a:t>
            </a:r>
            <a:r>
              <a:rPr lang="en-US" sz="2800" dirty="0"/>
              <a:t> </a:t>
            </a:r>
            <a:r>
              <a:rPr lang="en-US" sz="2800" dirty="0" err="1"/>
              <a:t>veniva</a:t>
            </a:r>
            <a:r>
              <a:rPr lang="en-US" sz="2800" dirty="0"/>
              <a:t> </a:t>
            </a:r>
            <a:r>
              <a:rPr lang="en-US" sz="2800" dirty="0" err="1"/>
              <a:t>definita</a:t>
            </a:r>
            <a:r>
              <a:rPr lang="en-US" sz="2800" dirty="0"/>
              <a:t> dementia praecox </a:t>
            </a:r>
            <a:r>
              <a:rPr lang="en-US" sz="2800" dirty="0" err="1"/>
              <a:t>ovvero</a:t>
            </a:r>
            <a:r>
              <a:rPr lang="en-US" sz="2800" dirty="0"/>
              <a:t> </a:t>
            </a:r>
            <a:r>
              <a:rPr lang="en-US" sz="2800" dirty="0" err="1"/>
              <a:t>identificata</a:t>
            </a:r>
            <a:r>
              <a:rPr lang="en-US" sz="2800" dirty="0"/>
              <a:t> con </a:t>
            </a:r>
            <a:r>
              <a:rPr lang="en-US" sz="2800" dirty="0" err="1"/>
              <a:t>una</a:t>
            </a:r>
            <a:r>
              <a:rPr lang="en-US" sz="2800" dirty="0"/>
              <a:t> forma di </a:t>
            </a:r>
            <a:r>
              <a:rPr lang="en-US" sz="2800" dirty="0" err="1"/>
              <a:t>demenza</a:t>
            </a:r>
            <a:r>
              <a:rPr lang="en-US" sz="2800" dirty="0"/>
              <a:t> ad </a:t>
            </a:r>
            <a:r>
              <a:rPr lang="en-US" sz="2800" dirty="0" err="1"/>
              <a:t>insorgenza</a:t>
            </a:r>
            <a:r>
              <a:rPr lang="en-US" sz="2800" dirty="0"/>
              <a:t> </a:t>
            </a:r>
            <a:r>
              <a:rPr lang="en-US" sz="2800" dirty="0" err="1"/>
              <a:t>precoce</a:t>
            </a:r>
            <a:r>
              <a:rPr lang="en-US" sz="2800" dirty="0"/>
              <a:t>. </a:t>
            </a:r>
            <a:r>
              <a:rPr lang="en-US" sz="2800" dirty="0" err="1"/>
              <a:t>Passata</a:t>
            </a:r>
            <a:r>
              <a:rPr lang="en-US" sz="2800" dirty="0"/>
              <a:t> la </a:t>
            </a:r>
            <a:r>
              <a:rPr lang="en-US" sz="2800" dirty="0" err="1"/>
              <a:t>fase</a:t>
            </a:r>
            <a:r>
              <a:rPr lang="en-US" sz="2800" dirty="0"/>
              <a:t> </a:t>
            </a:r>
            <a:r>
              <a:rPr lang="en-US" sz="2800" dirty="0" err="1"/>
              <a:t>acuta</a:t>
            </a:r>
            <a:r>
              <a:rPr lang="en-US" sz="2800" dirty="0"/>
              <a:t> </a:t>
            </a:r>
            <a:r>
              <a:rPr lang="en-US" sz="2800" dirty="0" err="1"/>
              <a:t>dei</a:t>
            </a:r>
            <a:r>
              <a:rPr lang="en-US" sz="2800" dirty="0"/>
              <a:t> </a:t>
            </a:r>
            <a:r>
              <a:rPr lang="en-US" sz="2800" dirty="0" err="1"/>
              <a:t>sintomi</a:t>
            </a:r>
            <a:r>
              <a:rPr lang="en-US" sz="2800" dirty="0"/>
              <a:t> </a:t>
            </a:r>
            <a:r>
              <a:rPr lang="en-US" sz="2800" dirty="0" err="1"/>
              <a:t>persiste</a:t>
            </a:r>
            <a:r>
              <a:rPr lang="en-US" sz="2800" dirty="0"/>
              <a:t> in </a:t>
            </a:r>
            <a:r>
              <a:rPr lang="en-US" sz="2800" dirty="0" err="1"/>
              <a:t>genere</a:t>
            </a:r>
            <a:r>
              <a:rPr lang="en-US" sz="2800" dirty="0"/>
              <a:t> </a:t>
            </a:r>
            <a:r>
              <a:rPr lang="en-US" sz="2800" dirty="0" err="1"/>
              <a:t>una</a:t>
            </a:r>
            <a:r>
              <a:rPr lang="en-US" sz="2800" dirty="0"/>
              <a:t> </a:t>
            </a:r>
            <a:r>
              <a:rPr lang="en-US" sz="2800" dirty="0" err="1"/>
              <a:t>incapacità</a:t>
            </a:r>
            <a:r>
              <a:rPr lang="en-US" sz="2800" dirty="0"/>
              <a:t> di far </a:t>
            </a:r>
            <a:r>
              <a:rPr lang="en-US" sz="2800" dirty="0" err="1"/>
              <a:t>pronte</a:t>
            </a:r>
            <a:r>
              <a:rPr lang="en-US" sz="2800" dirty="0"/>
              <a:t> </a:t>
            </a:r>
            <a:r>
              <a:rPr lang="en-US" sz="2800" dirty="0" err="1"/>
              <a:t>alle</a:t>
            </a:r>
            <a:r>
              <a:rPr lang="en-US" sz="2800" dirty="0"/>
              <a:t> </a:t>
            </a:r>
            <a:r>
              <a:rPr lang="en-US" sz="2800" dirty="0" err="1"/>
              <a:t>richieste</a:t>
            </a:r>
            <a:r>
              <a:rPr lang="en-US" sz="2800" dirty="0"/>
              <a:t> </a:t>
            </a:r>
            <a:r>
              <a:rPr lang="en-US" sz="2800" dirty="0" err="1"/>
              <a:t>della</a:t>
            </a:r>
            <a:r>
              <a:rPr lang="en-US" sz="2800" dirty="0"/>
              <a:t> vita.</a:t>
            </a:r>
          </a:p>
          <a:p>
            <a:r>
              <a:rPr lang="en-US" sz="2800" dirty="0" err="1"/>
              <a:t>Nel</a:t>
            </a:r>
            <a:r>
              <a:rPr lang="en-US" sz="2800" dirty="0"/>
              <a:t> </a:t>
            </a:r>
            <a:r>
              <a:rPr lang="en-US" sz="2800" dirty="0" err="1"/>
              <a:t>delirio</a:t>
            </a:r>
            <a:r>
              <a:rPr lang="en-US" sz="2800" dirty="0"/>
              <a:t> e </a:t>
            </a:r>
            <a:r>
              <a:rPr lang="en-US" sz="2800" dirty="0" err="1"/>
              <a:t>nelle</a:t>
            </a:r>
            <a:r>
              <a:rPr lang="en-US" sz="2800" dirty="0"/>
              <a:t> </a:t>
            </a:r>
            <a:r>
              <a:rPr lang="en-US" sz="2800" dirty="0" err="1"/>
              <a:t>allucinazioni</a:t>
            </a:r>
            <a:r>
              <a:rPr lang="en-US" sz="2800" dirty="0"/>
              <a:t> </a:t>
            </a:r>
            <a:r>
              <a:rPr lang="en-US" sz="2800" dirty="0" err="1"/>
              <a:t>il</a:t>
            </a:r>
            <a:r>
              <a:rPr lang="en-US" sz="2800" dirty="0"/>
              <a:t> </a:t>
            </a:r>
            <a:r>
              <a:rPr lang="en-US" sz="2800" dirty="0" err="1"/>
              <a:t>pazizente</a:t>
            </a:r>
            <a:r>
              <a:rPr lang="en-US" sz="2800" dirty="0"/>
              <a:t> </a:t>
            </a:r>
            <a:r>
              <a:rPr lang="en-US" sz="2800" dirty="0" err="1"/>
              <a:t>può</a:t>
            </a:r>
            <a:r>
              <a:rPr lang="en-US" sz="2800" dirty="0"/>
              <a:t> </a:t>
            </a:r>
            <a:r>
              <a:rPr lang="en-US" sz="2800" dirty="0" err="1"/>
              <a:t>sentirsi</a:t>
            </a:r>
            <a:r>
              <a:rPr lang="en-US" sz="2800" dirty="0"/>
              <a:t> grandioso </a:t>
            </a:r>
            <a:r>
              <a:rPr lang="en-US" sz="2800" dirty="0" err="1"/>
              <a:t>ed</a:t>
            </a:r>
            <a:r>
              <a:rPr lang="en-US" sz="2800" dirty="0"/>
              <a:t>  al </a:t>
            </a:r>
            <a:r>
              <a:rPr lang="en-US" sz="2800" dirty="0" err="1"/>
              <a:t>centro</a:t>
            </a:r>
            <a:r>
              <a:rPr lang="en-US" sz="2800" dirty="0"/>
              <a:t> di </a:t>
            </a:r>
            <a:r>
              <a:rPr lang="en-US" sz="2800" dirty="0" err="1"/>
              <a:t>attenzioni</a:t>
            </a:r>
            <a:r>
              <a:rPr lang="en-US" sz="2800" dirty="0"/>
              <a:t> </a:t>
            </a:r>
            <a:r>
              <a:rPr lang="en-US" sz="2800" dirty="0" err="1"/>
              <a:t>anch</a:t>
            </a:r>
            <a:r>
              <a:rPr lang="en-US" sz="2800" dirty="0"/>
              <a:t> di </a:t>
            </a:r>
            <a:r>
              <a:rPr lang="en-US" sz="2800" dirty="0" err="1"/>
              <a:t>entità</a:t>
            </a:r>
            <a:r>
              <a:rPr lang="en-US" sz="2800" dirty="0"/>
              <a:t> </a:t>
            </a:r>
            <a:r>
              <a:rPr lang="en-US" sz="2800" dirty="0" err="1"/>
              <a:t>sovrannaturali</a:t>
            </a:r>
            <a:r>
              <a:rPr lang="en-US" sz="2800" dirty="0"/>
              <a:t> o di </a:t>
            </a:r>
            <a:r>
              <a:rPr lang="en-US" sz="2800" dirty="0" err="1"/>
              <a:t>organizzazioni</a:t>
            </a:r>
            <a:r>
              <a:rPr lang="en-US" sz="2800" dirty="0"/>
              <a:t> </a:t>
            </a:r>
            <a:r>
              <a:rPr lang="en-US" sz="2800" dirty="0" err="1"/>
              <a:t>potenti</a:t>
            </a:r>
            <a:r>
              <a:rPr lang="en-US" sz="2800" dirty="0"/>
              <a:t>. </a:t>
            </a:r>
            <a:r>
              <a:rPr lang="en-US" sz="2800" dirty="0" err="1"/>
              <a:t>Leggere</a:t>
            </a:r>
            <a:r>
              <a:rPr lang="en-US" sz="2800" dirty="0"/>
              <a:t> </a:t>
            </a:r>
            <a:r>
              <a:rPr lang="en-US" sz="2800" dirty="0" err="1"/>
              <a:t>sul</a:t>
            </a:r>
            <a:r>
              <a:rPr lang="en-US" sz="2800" dirty="0"/>
              <a:t> </a:t>
            </a:r>
            <a:r>
              <a:rPr lang="en-US" sz="2800" dirty="0" err="1"/>
              <a:t>giornale</a:t>
            </a:r>
            <a:r>
              <a:rPr lang="en-US" sz="2800" dirty="0"/>
              <a:t>, o </a:t>
            </a:r>
            <a:r>
              <a:rPr lang="en-US" sz="2800" dirty="0" err="1"/>
              <a:t>sentite</a:t>
            </a:r>
            <a:r>
              <a:rPr lang="en-US" sz="2800" dirty="0"/>
              <a:t> in </a:t>
            </a:r>
            <a:r>
              <a:rPr lang="en-US" sz="2800" dirty="0" err="1"/>
              <a:t>televisione</a:t>
            </a:r>
            <a:r>
              <a:rPr lang="en-US" sz="2800" dirty="0"/>
              <a:t> </a:t>
            </a:r>
            <a:r>
              <a:rPr lang="en-US" sz="2800" dirty="0" err="1"/>
              <a:t>notizie</a:t>
            </a:r>
            <a:r>
              <a:rPr lang="en-US" sz="2800" dirty="0"/>
              <a:t> </a:t>
            </a:r>
            <a:r>
              <a:rPr lang="en-US" sz="2800" dirty="0" err="1"/>
              <a:t>riguardanti</a:t>
            </a:r>
            <a:r>
              <a:rPr lang="en-US" sz="2800" dirty="0"/>
              <a:t> la </a:t>
            </a:r>
            <a:r>
              <a:rPr lang="en-US" sz="2800" dirty="0" err="1"/>
              <a:t>propria</a:t>
            </a:r>
            <a:r>
              <a:rPr lang="en-US" sz="2800" dirty="0"/>
              <a:t> persona.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62722775"/>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err="1"/>
              <a:t>Può</a:t>
            </a:r>
            <a:r>
              <a:rPr lang="en-US" dirty="0"/>
              <a:t> fare </a:t>
            </a:r>
            <a:r>
              <a:rPr lang="en-US" dirty="0" err="1"/>
              <a:t>sentire</a:t>
            </a:r>
            <a:r>
              <a:rPr lang="en-US" dirty="0"/>
              <a:t> </a:t>
            </a:r>
            <a:r>
              <a:rPr lang="en-US" dirty="0" err="1"/>
              <a:t>osservati</a:t>
            </a:r>
            <a:r>
              <a:rPr lang="en-US" dirty="0"/>
              <a:t> e </a:t>
            </a:r>
            <a:r>
              <a:rPr lang="en-US" dirty="0" err="1"/>
              <a:t>perseguitati</a:t>
            </a:r>
            <a:r>
              <a:rPr lang="en-US" dirty="0"/>
              <a:t>, ma </a:t>
            </a:r>
            <a:r>
              <a:rPr lang="en-US" dirty="0" err="1"/>
              <a:t>allo</a:t>
            </a:r>
            <a:r>
              <a:rPr lang="en-US" dirty="0"/>
              <a:t> </a:t>
            </a:r>
            <a:r>
              <a:rPr lang="en-US" dirty="0" err="1"/>
              <a:t>stesso</a:t>
            </a:r>
            <a:r>
              <a:rPr lang="en-US" dirty="0"/>
              <a:t> tempo </a:t>
            </a:r>
            <a:r>
              <a:rPr lang="en-US" dirty="0" err="1"/>
              <a:t>può</a:t>
            </a:r>
            <a:r>
              <a:rPr lang="en-US" dirty="0"/>
              <a:t> far </a:t>
            </a:r>
            <a:r>
              <a:rPr lang="en-US" dirty="0" err="1"/>
              <a:t>sentire</a:t>
            </a:r>
            <a:r>
              <a:rPr lang="en-US" dirty="0"/>
              <a:t> molto </a:t>
            </a:r>
            <a:r>
              <a:rPr lang="en-US" dirty="0" err="1"/>
              <a:t>importanti</a:t>
            </a:r>
            <a:r>
              <a:rPr lang="en-US" dirty="0"/>
              <a:t>. </a:t>
            </a:r>
            <a:r>
              <a:rPr lang="en-US" dirty="0" err="1"/>
              <a:t>Avere</a:t>
            </a:r>
            <a:r>
              <a:rPr lang="en-US" dirty="0"/>
              <a:t> </a:t>
            </a:r>
            <a:r>
              <a:rPr lang="en-US" dirty="0" err="1"/>
              <a:t>nella</a:t>
            </a:r>
            <a:r>
              <a:rPr lang="en-US" dirty="0"/>
              <a:t> </a:t>
            </a:r>
            <a:r>
              <a:rPr lang="en-US" dirty="0" err="1"/>
              <a:t>testa</a:t>
            </a:r>
            <a:r>
              <a:rPr lang="en-US" dirty="0"/>
              <a:t> </a:t>
            </a:r>
            <a:r>
              <a:rPr lang="en-US" dirty="0" err="1"/>
              <a:t>molte</a:t>
            </a:r>
            <a:r>
              <a:rPr lang="en-US" dirty="0"/>
              <a:t> </a:t>
            </a:r>
            <a:r>
              <a:rPr lang="en-US" dirty="0" err="1"/>
              <a:t>entità</a:t>
            </a:r>
            <a:r>
              <a:rPr lang="en-US" dirty="0"/>
              <a:t> </a:t>
            </a:r>
            <a:r>
              <a:rPr lang="en-US" dirty="0" err="1"/>
              <a:t>che</a:t>
            </a:r>
            <a:r>
              <a:rPr lang="en-US" dirty="0"/>
              <a:t> </a:t>
            </a:r>
            <a:r>
              <a:rPr lang="en-US" dirty="0" err="1"/>
              <a:t>dialogano</a:t>
            </a:r>
            <a:r>
              <a:rPr lang="en-US" dirty="0"/>
              <a:t>, </a:t>
            </a:r>
            <a:r>
              <a:rPr lang="en-US" dirty="0" err="1"/>
              <a:t>commentano</a:t>
            </a:r>
            <a:r>
              <a:rPr lang="en-US" dirty="0"/>
              <a:t>, o </a:t>
            </a:r>
            <a:r>
              <a:rPr lang="en-US" dirty="0" err="1"/>
              <a:t>criticano</a:t>
            </a:r>
            <a:r>
              <a:rPr lang="en-US" dirty="0"/>
              <a:t> (</a:t>
            </a:r>
            <a:r>
              <a:rPr lang="en-US" dirty="0" err="1"/>
              <a:t>magari</a:t>
            </a:r>
            <a:r>
              <a:rPr lang="en-US" dirty="0"/>
              <a:t> un </a:t>
            </a:r>
            <a:r>
              <a:rPr lang="en-US" dirty="0" err="1"/>
              <a:t>santo</a:t>
            </a:r>
            <a:r>
              <a:rPr lang="en-US" dirty="0"/>
              <a:t> </a:t>
            </a:r>
            <a:r>
              <a:rPr lang="en-US" dirty="0" err="1"/>
              <a:t>ed</a:t>
            </a:r>
            <a:r>
              <a:rPr lang="en-US" dirty="0"/>
              <a:t> un </a:t>
            </a:r>
            <a:r>
              <a:rPr lang="en-US" dirty="0" err="1"/>
              <a:t>diavolo</a:t>
            </a:r>
            <a:r>
              <a:rPr lang="en-US" dirty="0"/>
              <a:t>) </a:t>
            </a:r>
            <a:r>
              <a:rPr lang="en-US" dirty="0" err="1"/>
              <a:t>costituisce</a:t>
            </a:r>
            <a:r>
              <a:rPr lang="en-US" dirty="0"/>
              <a:t> </a:t>
            </a:r>
            <a:r>
              <a:rPr lang="en-US" dirty="0" err="1"/>
              <a:t>una</a:t>
            </a:r>
            <a:r>
              <a:rPr lang="en-US" dirty="0"/>
              <a:t> </a:t>
            </a:r>
            <a:r>
              <a:rPr lang="en-US" dirty="0" err="1"/>
              <a:t>manifestazione</a:t>
            </a:r>
            <a:r>
              <a:rPr lang="en-US" dirty="0"/>
              <a:t> di un </a:t>
            </a:r>
            <a:r>
              <a:rPr lang="en-US" dirty="0" err="1"/>
              <a:t>meccanismo</a:t>
            </a:r>
            <a:r>
              <a:rPr lang="en-US" dirty="0"/>
              <a:t> di </a:t>
            </a:r>
            <a:r>
              <a:rPr lang="en-US" dirty="0" err="1"/>
              <a:t>difesa</a:t>
            </a:r>
            <a:r>
              <a:rPr lang="en-US" dirty="0"/>
              <a:t> </a:t>
            </a:r>
            <a:r>
              <a:rPr lang="en-US" dirty="0" err="1"/>
              <a:t>chiamato</a:t>
            </a:r>
            <a:r>
              <a:rPr lang="en-US" dirty="0"/>
              <a:t> </a:t>
            </a:r>
            <a:r>
              <a:rPr lang="en-US" dirty="0" err="1"/>
              <a:t>scissione</a:t>
            </a:r>
            <a:r>
              <a:rPr lang="en-US" dirty="0"/>
              <a:t>, ma </a:t>
            </a:r>
            <a:r>
              <a:rPr lang="en-US" dirty="0" err="1"/>
              <a:t>certamente</a:t>
            </a:r>
            <a:r>
              <a:rPr lang="en-US" dirty="0"/>
              <a:t>  </a:t>
            </a:r>
            <a:r>
              <a:rPr lang="en-US" dirty="0" err="1"/>
              <a:t>avere</a:t>
            </a:r>
            <a:r>
              <a:rPr lang="en-US" dirty="0"/>
              <a:t> un </a:t>
            </a:r>
            <a:r>
              <a:rPr lang="en-US" dirty="0" err="1"/>
              <a:t>dialogo</a:t>
            </a:r>
            <a:r>
              <a:rPr lang="en-US" dirty="0"/>
              <a:t> </a:t>
            </a:r>
            <a:r>
              <a:rPr lang="en-US" dirty="0" err="1"/>
              <a:t>diretto</a:t>
            </a:r>
            <a:r>
              <a:rPr lang="en-US" dirty="0"/>
              <a:t> con </a:t>
            </a:r>
            <a:r>
              <a:rPr lang="en-US" dirty="0" err="1"/>
              <a:t>l’Altissimo</a:t>
            </a:r>
            <a:r>
              <a:rPr lang="en-US" dirty="0"/>
              <a:t> o col </a:t>
            </a:r>
            <a:r>
              <a:rPr lang="en-US" dirty="0" err="1"/>
              <a:t>demonio</a:t>
            </a:r>
            <a:r>
              <a:rPr lang="en-US" dirty="0"/>
              <a:t> fa </a:t>
            </a:r>
            <a:r>
              <a:rPr lang="en-US" dirty="0" err="1"/>
              <a:t>sentire</a:t>
            </a:r>
            <a:r>
              <a:rPr lang="en-US" dirty="0"/>
              <a:t> la persona </a:t>
            </a:r>
            <a:r>
              <a:rPr lang="en-US" dirty="0" err="1"/>
              <a:t>importante</a:t>
            </a:r>
            <a:r>
              <a:rPr lang="en-US"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67840376"/>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400" dirty="0" err="1"/>
              <a:t>Quando</a:t>
            </a:r>
            <a:r>
              <a:rPr lang="en-US" sz="2400" dirty="0"/>
              <a:t> poi le medicine </a:t>
            </a:r>
            <a:r>
              <a:rPr lang="en-US" sz="2400" dirty="0" err="1"/>
              <a:t>smorzano</a:t>
            </a:r>
            <a:r>
              <a:rPr lang="en-US" sz="2400" dirty="0"/>
              <a:t> </a:t>
            </a:r>
            <a:r>
              <a:rPr lang="en-US" sz="2400" dirty="0" err="1"/>
              <a:t>il</a:t>
            </a:r>
            <a:r>
              <a:rPr lang="en-US" sz="2400" dirty="0"/>
              <a:t> </a:t>
            </a:r>
            <a:r>
              <a:rPr lang="en-US" sz="2400" dirty="0" err="1"/>
              <a:t>delirio</a:t>
            </a:r>
            <a:r>
              <a:rPr lang="en-US" sz="2400" dirty="0"/>
              <a:t> e le </a:t>
            </a:r>
            <a:r>
              <a:rPr lang="en-US" sz="2400" dirty="0" err="1"/>
              <a:t>allucinazioni</a:t>
            </a:r>
            <a:r>
              <a:rPr lang="en-US" sz="2400" dirty="0"/>
              <a:t> la persona sui </a:t>
            </a:r>
            <a:r>
              <a:rPr lang="en-US" sz="2400" dirty="0" err="1"/>
              <a:t>accorge</a:t>
            </a:r>
            <a:r>
              <a:rPr lang="en-US" sz="2400" dirty="0"/>
              <a:t> di </a:t>
            </a:r>
            <a:r>
              <a:rPr lang="en-US" sz="2400" dirty="0" err="1"/>
              <a:t>essere</a:t>
            </a:r>
            <a:r>
              <a:rPr lang="en-US" sz="2400" dirty="0"/>
              <a:t> un </a:t>
            </a:r>
            <a:r>
              <a:rPr lang="en-US" sz="2400" dirty="0" err="1"/>
              <a:t>povero</a:t>
            </a:r>
            <a:r>
              <a:rPr lang="en-US" sz="2400" dirty="0"/>
              <a:t> </a:t>
            </a:r>
            <a:r>
              <a:rPr lang="en-US" sz="2400" dirty="0" err="1"/>
              <a:t>malato</a:t>
            </a:r>
            <a:r>
              <a:rPr lang="en-US" sz="2400" dirty="0"/>
              <a:t> </a:t>
            </a:r>
            <a:r>
              <a:rPr lang="en-US" sz="2400" dirty="0" err="1"/>
              <a:t>che</a:t>
            </a:r>
            <a:r>
              <a:rPr lang="en-US" sz="2400" dirty="0"/>
              <a:t> non ha </a:t>
            </a:r>
            <a:r>
              <a:rPr lang="en-US" sz="2400" dirty="0" err="1"/>
              <a:t>combinato</a:t>
            </a:r>
            <a:r>
              <a:rPr lang="en-US" sz="2400" dirty="0"/>
              <a:t> molto </a:t>
            </a:r>
            <a:r>
              <a:rPr lang="en-US" sz="2400" dirty="0" err="1"/>
              <a:t>nella</a:t>
            </a:r>
            <a:r>
              <a:rPr lang="en-US" sz="2400" dirty="0"/>
              <a:t> vita, </a:t>
            </a:r>
            <a:r>
              <a:rPr lang="en-US" sz="2400" dirty="0" err="1"/>
              <a:t>aumenta</a:t>
            </a:r>
            <a:r>
              <a:rPr lang="en-US" sz="2400" dirty="0"/>
              <a:t> la </a:t>
            </a:r>
            <a:r>
              <a:rPr lang="en-US" sz="2400" dirty="0" err="1"/>
              <a:t>consapevolezza</a:t>
            </a:r>
            <a:r>
              <a:rPr lang="en-US" sz="2400" dirty="0"/>
              <a:t> del </a:t>
            </a:r>
            <a:r>
              <a:rPr lang="en-US" sz="2400" dirty="0" err="1"/>
              <a:t>proprio</a:t>
            </a:r>
            <a:r>
              <a:rPr lang="en-US" sz="2400" dirty="0"/>
              <a:t> </a:t>
            </a:r>
            <a:r>
              <a:rPr lang="en-US" sz="2400" dirty="0" err="1"/>
              <a:t>disturbo</a:t>
            </a:r>
            <a:r>
              <a:rPr lang="en-US" sz="2400" dirty="0"/>
              <a:t> e la persona è </a:t>
            </a:r>
            <a:r>
              <a:rPr lang="en-US" sz="2400" dirty="0" err="1"/>
              <a:t>particolarmente</a:t>
            </a:r>
            <a:r>
              <a:rPr lang="en-US" sz="2400" dirty="0"/>
              <a:t> </a:t>
            </a:r>
            <a:r>
              <a:rPr lang="en-US" sz="2400" dirty="0" err="1"/>
              <a:t>esposta</a:t>
            </a:r>
            <a:r>
              <a:rPr lang="en-US" sz="2400" dirty="0"/>
              <a:t> al </a:t>
            </a:r>
            <a:r>
              <a:rPr lang="en-US" sz="2400" dirty="0" err="1"/>
              <a:t>rischio</a:t>
            </a:r>
            <a:r>
              <a:rPr lang="en-US" sz="2400" dirty="0"/>
              <a:t> di </a:t>
            </a:r>
            <a:r>
              <a:rPr lang="en-US" sz="2400" dirty="0" err="1"/>
              <a:t>depressione</a:t>
            </a:r>
            <a:r>
              <a:rPr lang="en-US" sz="2400" dirty="0"/>
              <a:t> e di </a:t>
            </a:r>
            <a:r>
              <a:rPr lang="en-US" sz="2400" dirty="0" err="1"/>
              <a:t>suicidio</a:t>
            </a:r>
            <a:r>
              <a:rPr lang="en-US" sz="2400" dirty="0"/>
              <a:t>, a </a:t>
            </a:r>
            <a:r>
              <a:rPr lang="en-US" sz="2400" dirty="0" err="1"/>
              <a:t>ciò</a:t>
            </a:r>
            <a:r>
              <a:rPr lang="en-US" sz="2400" dirty="0"/>
              <a:t> </a:t>
            </a:r>
            <a:r>
              <a:rPr lang="en-US" sz="2400" dirty="0" err="1"/>
              <a:t>si</a:t>
            </a:r>
            <a:r>
              <a:rPr lang="en-US" sz="2400" dirty="0"/>
              <a:t> </a:t>
            </a:r>
            <a:r>
              <a:rPr lang="en-US" sz="2400" dirty="0" err="1"/>
              <a:t>assommano</a:t>
            </a:r>
            <a:r>
              <a:rPr lang="en-US" sz="2400" dirty="0"/>
              <a:t> </a:t>
            </a:r>
            <a:r>
              <a:rPr lang="en-US" sz="2400" dirty="0" err="1"/>
              <a:t>gli</a:t>
            </a:r>
            <a:r>
              <a:rPr lang="en-US" sz="2400" dirty="0"/>
              <a:t> </a:t>
            </a:r>
            <a:r>
              <a:rPr lang="en-US" sz="2400" dirty="0" err="1"/>
              <a:t>effetti</a:t>
            </a:r>
            <a:r>
              <a:rPr lang="en-US" sz="2400" dirty="0"/>
              <a:t> </a:t>
            </a:r>
            <a:r>
              <a:rPr lang="en-US" sz="2400" dirty="0" err="1"/>
              <a:t>collaterali</a:t>
            </a:r>
            <a:r>
              <a:rPr lang="en-US" sz="2400" dirty="0"/>
              <a:t> </a:t>
            </a:r>
            <a:r>
              <a:rPr lang="en-US" sz="2400" dirty="0" err="1"/>
              <a:t>dei</a:t>
            </a:r>
            <a:r>
              <a:rPr lang="en-US" sz="2400" dirty="0"/>
              <a:t> </a:t>
            </a:r>
            <a:r>
              <a:rPr lang="en-US" sz="2400" dirty="0" err="1"/>
              <a:t>farmaci</a:t>
            </a:r>
            <a:r>
              <a:rPr lang="en-US" sz="2400" dirty="0"/>
              <a:t> (</a:t>
            </a:r>
            <a:r>
              <a:rPr lang="en-US" sz="2400" dirty="0" err="1"/>
              <a:t>ingrassamento</a:t>
            </a:r>
            <a:r>
              <a:rPr lang="en-US" sz="2400" dirty="0"/>
              <a:t> </a:t>
            </a:r>
            <a:r>
              <a:rPr lang="en-US" sz="2400" dirty="0" err="1"/>
              <a:t>estremo</a:t>
            </a:r>
            <a:r>
              <a:rPr lang="en-US" sz="2400" dirty="0"/>
              <a:t>, </a:t>
            </a:r>
            <a:r>
              <a:rPr lang="en-US" sz="2400" dirty="0" err="1"/>
              <a:t>difficoltà</a:t>
            </a:r>
            <a:r>
              <a:rPr lang="en-US" sz="2400" dirty="0"/>
              <a:t> a </a:t>
            </a:r>
            <a:r>
              <a:rPr lang="en-US" sz="2400" dirty="0" err="1"/>
              <a:t>raggiungere</a:t>
            </a:r>
            <a:r>
              <a:rPr lang="en-US" sz="2400" dirty="0"/>
              <a:t> </a:t>
            </a:r>
            <a:r>
              <a:rPr lang="en-US" sz="2400" dirty="0" err="1"/>
              <a:t>l’orgasmo</a:t>
            </a:r>
            <a:r>
              <a:rPr lang="en-US" sz="2400" dirty="0"/>
              <a:t>, </a:t>
            </a:r>
            <a:r>
              <a:rPr lang="en-US" sz="2400" dirty="0" err="1"/>
              <a:t>abulia</a:t>
            </a:r>
            <a:r>
              <a:rPr lang="en-US" sz="2400" dirty="0"/>
              <a:t>) </a:t>
            </a:r>
            <a:r>
              <a:rPr lang="en-US" sz="2400" dirty="0" err="1"/>
              <a:t>che</a:t>
            </a:r>
            <a:r>
              <a:rPr lang="en-US" sz="2400" dirty="0"/>
              <a:t> non </a:t>
            </a:r>
            <a:r>
              <a:rPr lang="en-US" sz="2400" dirty="0" err="1"/>
              <a:t>migliorano</a:t>
            </a:r>
            <a:r>
              <a:rPr lang="en-US" sz="2400" dirty="0"/>
              <a:t> </a:t>
            </a:r>
            <a:r>
              <a:rPr lang="en-US" sz="2400" dirty="0" err="1"/>
              <a:t>certo</a:t>
            </a:r>
            <a:r>
              <a:rPr lang="en-US" sz="2400" dirty="0"/>
              <a:t> la </a:t>
            </a:r>
            <a:r>
              <a:rPr lang="en-US" sz="2400" dirty="0" err="1"/>
              <a:t>situazione</a:t>
            </a:r>
            <a:r>
              <a:rPr lang="en-US" sz="2400" dirty="0"/>
              <a:t>. </a:t>
            </a:r>
            <a:r>
              <a:rPr lang="en-US" sz="2400" dirty="0" err="1"/>
              <a:t>Alcuni</a:t>
            </a:r>
            <a:r>
              <a:rPr lang="en-US" sz="2400" dirty="0"/>
              <a:t> </a:t>
            </a:r>
            <a:r>
              <a:rPr lang="en-US" sz="2400" dirty="0" err="1"/>
              <a:t>pazienti</a:t>
            </a:r>
            <a:r>
              <a:rPr lang="en-US" sz="2400" dirty="0"/>
              <a:t> </a:t>
            </a:r>
            <a:r>
              <a:rPr lang="en-US" sz="2400" dirty="0" err="1"/>
              <a:t>parlando</a:t>
            </a:r>
            <a:r>
              <a:rPr lang="en-US" sz="2400" dirty="0"/>
              <a:t> di </a:t>
            </a:r>
            <a:r>
              <a:rPr lang="en-US" sz="2400" dirty="0" err="1"/>
              <a:t>sé</a:t>
            </a:r>
            <a:r>
              <a:rPr lang="en-US" sz="2400" dirty="0"/>
              <a:t> </a:t>
            </a:r>
            <a:r>
              <a:rPr lang="en-US" sz="2400" dirty="0" err="1"/>
              <a:t>riferiscono</a:t>
            </a:r>
            <a:r>
              <a:rPr lang="en-US" sz="2400" dirty="0"/>
              <a:t> di </a:t>
            </a:r>
            <a:r>
              <a:rPr lang="en-US" sz="2400" dirty="0" err="1"/>
              <a:t>preferire</a:t>
            </a:r>
            <a:r>
              <a:rPr lang="en-US" sz="2400" dirty="0"/>
              <a:t> I </a:t>
            </a:r>
            <a:r>
              <a:rPr lang="en-US" sz="2400" dirty="0" err="1"/>
              <a:t>periodi</a:t>
            </a:r>
            <a:r>
              <a:rPr lang="en-US" sz="2400" dirty="0"/>
              <a:t> in cui </a:t>
            </a:r>
            <a:r>
              <a:rPr lang="en-US" sz="2400" dirty="0" err="1"/>
              <a:t>sono</a:t>
            </a:r>
            <a:r>
              <a:rPr lang="en-US" sz="2400" dirty="0"/>
              <a:t> “</a:t>
            </a:r>
            <a:r>
              <a:rPr lang="en-US" sz="2400" dirty="0" err="1"/>
              <a:t>matti</a:t>
            </a:r>
            <a:r>
              <a:rPr lang="en-US" sz="2400" dirty="0"/>
              <a:t>”, la </a:t>
            </a:r>
            <a:r>
              <a:rPr lang="en-US" sz="2400" dirty="0" err="1"/>
              <a:t>terapia</a:t>
            </a:r>
            <a:r>
              <a:rPr lang="en-US" sz="2400" dirty="0"/>
              <a:t> con </a:t>
            </a:r>
            <a:r>
              <a:rPr lang="en-US" sz="2400" dirty="0" err="1"/>
              <a:t>queste</a:t>
            </a:r>
            <a:r>
              <a:rPr lang="en-US" sz="2400" dirty="0"/>
              <a:t> </a:t>
            </a:r>
            <a:r>
              <a:rPr lang="en-US" sz="2400" dirty="0" err="1"/>
              <a:t>persone</a:t>
            </a:r>
            <a:r>
              <a:rPr lang="en-US" sz="2400" dirty="0"/>
              <a:t> è </a:t>
            </a:r>
            <a:r>
              <a:rPr lang="en-US" sz="2400" dirty="0" err="1"/>
              <a:t>quindi</a:t>
            </a:r>
            <a:r>
              <a:rPr lang="en-US" sz="2400" dirty="0"/>
              <a:t> assai </a:t>
            </a:r>
            <a:r>
              <a:rPr lang="en-US" sz="2400" dirty="0" err="1"/>
              <a:t>complessa</a:t>
            </a:r>
            <a:r>
              <a:rPr lang="en-US" sz="2400" dirty="0"/>
              <a:t> e non </a:t>
            </a:r>
            <a:r>
              <a:rPr lang="en-US" sz="2400" dirty="0" err="1"/>
              <a:t>deve</a:t>
            </a:r>
            <a:r>
              <a:rPr lang="en-US" sz="2400" dirty="0"/>
              <a:t> </a:t>
            </a:r>
            <a:r>
              <a:rPr lang="en-US" sz="2400" dirty="0" err="1"/>
              <a:t>limitarsi</a:t>
            </a:r>
            <a:r>
              <a:rPr lang="en-US" sz="2400" dirty="0"/>
              <a:t> ad </a:t>
            </a:r>
            <a:r>
              <a:rPr lang="en-US" sz="2400" dirty="0" err="1"/>
              <a:t>una</a:t>
            </a:r>
            <a:r>
              <a:rPr lang="en-US" sz="2400" dirty="0"/>
              <a:t> </a:t>
            </a:r>
            <a:r>
              <a:rPr lang="en-US" sz="2400" dirty="0" err="1"/>
              <a:t>vuota</a:t>
            </a:r>
            <a:r>
              <a:rPr lang="en-US" sz="2400" dirty="0"/>
              <a:t> </a:t>
            </a:r>
            <a:r>
              <a:rPr lang="en-US" sz="2400" dirty="0" err="1"/>
              <a:t>somministrazione</a:t>
            </a:r>
            <a:r>
              <a:rPr lang="en-US" sz="2400" dirty="0"/>
              <a:t> </a:t>
            </a:r>
            <a:r>
              <a:rPr lang="en-US" sz="2400" dirty="0" err="1"/>
              <a:t>farmacologica</a:t>
            </a:r>
            <a:r>
              <a:rPr lang="en-US" sz="2400"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85485683"/>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Schizofrenia</a:t>
            </a:r>
            <a:br>
              <a:rPr lang="it-IT" dirty="0"/>
            </a:br>
            <a:r>
              <a:rPr lang="it-IT" dirty="0"/>
              <a:t>la fase prodromica</a:t>
            </a:r>
          </a:p>
        </p:txBody>
      </p:sp>
      <p:sp>
        <p:nvSpPr>
          <p:cNvPr id="3" name="Sottotitolo 2"/>
          <p:cNvSpPr>
            <a:spLocks noGrp="1"/>
          </p:cNvSpPr>
          <p:nvPr>
            <p:ph type="subTitle" idx="1"/>
          </p:nvPr>
        </p:nvSpPr>
        <p:spPr/>
        <p:txBody>
          <a:bodyPr/>
          <a:lstStyle/>
          <a:p>
            <a:r>
              <a:rPr lang="it-IT" dirty="0"/>
              <a:t>Lezione 24-3</a:t>
            </a:r>
          </a:p>
        </p:txBody>
      </p:sp>
    </p:spTree>
    <p:extLst>
      <p:ext uri="{BB962C8B-B14F-4D97-AF65-F5344CB8AC3E}">
        <p14:creationId xmlns:p14="http://schemas.microsoft.com/office/powerpoint/2010/main" val="1938035920"/>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fase prodromica della schizofrenia</a:t>
            </a:r>
          </a:p>
        </p:txBody>
      </p:sp>
      <p:sp>
        <p:nvSpPr>
          <p:cNvPr id="3" name="Segnaposto contenuto 2"/>
          <p:cNvSpPr>
            <a:spLocks noGrp="1"/>
          </p:cNvSpPr>
          <p:nvPr>
            <p:ph idx="1"/>
          </p:nvPr>
        </p:nvSpPr>
        <p:spPr/>
        <p:txBody>
          <a:bodyPr>
            <a:normAutofit fontScale="85000" lnSpcReduction="10000"/>
          </a:bodyPr>
          <a:lstStyle/>
          <a:p>
            <a:r>
              <a:rPr lang="en-US" dirty="0" err="1"/>
              <a:t>Sintomi</a:t>
            </a:r>
            <a:r>
              <a:rPr lang="en-US" dirty="0"/>
              <a:t> </a:t>
            </a:r>
            <a:r>
              <a:rPr lang="en-US" dirty="0" err="1"/>
              <a:t>prodromici</a:t>
            </a:r>
            <a:r>
              <a:rPr lang="en-US" dirty="0"/>
              <a:t> </a:t>
            </a:r>
            <a:r>
              <a:rPr lang="en-US" dirty="0" err="1"/>
              <a:t>spesso</a:t>
            </a:r>
            <a:r>
              <a:rPr lang="en-US" dirty="0"/>
              <a:t> </a:t>
            </a:r>
            <a:r>
              <a:rPr lang="en-US" dirty="0" err="1"/>
              <a:t>precedono</a:t>
            </a:r>
            <a:r>
              <a:rPr lang="en-US" dirty="0"/>
              <a:t> la </a:t>
            </a:r>
            <a:r>
              <a:rPr lang="en-US" dirty="0" err="1"/>
              <a:t>fase</a:t>
            </a:r>
            <a:r>
              <a:rPr lang="en-US" dirty="0"/>
              <a:t> </a:t>
            </a:r>
            <a:r>
              <a:rPr lang="en-US" dirty="0" err="1"/>
              <a:t>conclamata</a:t>
            </a:r>
            <a:r>
              <a:rPr lang="en-US" dirty="0"/>
              <a:t> </a:t>
            </a:r>
            <a:r>
              <a:rPr lang="en-US" dirty="0" err="1"/>
              <a:t>della</a:t>
            </a:r>
            <a:r>
              <a:rPr lang="en-US" dirty="0"/>
              <a:t> </a:t>
            </a:r>
            <a:r>
              <a:rPr lang="en-US" dirty="0" err="1"/>
              <a:t>schizofrenia</a:t>
            </a:r>
            <a:r>
              <a:rPr lang="en-US" dirty="0"/>
              <a:t>. In </a:t>
            </a:r>
            <a:r>
              <a:rPr lang="en-US" dirty="0" err="1"/>
              <a:t>molti</a:t>
            </a:r>
            <a:r>
              <a:rPr lang="en-US" dirty="0"/>
              <a:t> </a:t>
            </a:r>
            <a:r>
              <a:rPr lang="en-US" dirty="0" err="1"/>
              <a:t>casi</a:t>
            </a:r>
            <a:r>
              <a:rPr lang="en-US" dirty="0"/>
              <a:t> </a:t>
            </a:r>
            <a:r>
              <a:rPr lang="en-US" dirty="0" err="1"/>
              <a:t>il</a:t>
            </a:r>
            <a:r>
              <a:rPr lang="en-US" dirty="0"/>
              <a:t> </a:t>
            </a:r>
            <a:r>
              <a:rPr lang="en-US" dirty="0" err="1"/>
              <a:t>giovane</a:t>
            </a:r>
            <a:r>
              <a:rPr lang="en-US" dirty="0"/>
              <a:t> prima di </a:t>
            </a:r>
            <a:r>
              <a:rPr lang="en-US" dirty="0" err="1"/>
              <a:t>entrare</a:t>
            </a:r>
            <a:r>
              <a:rPr lang="en-US" dirty="0"/>
              <a:t> </a:t>
            </a:r>
            <a:r>
              <a:rPr lang="en-US" dirty="0" err="1"/>
              <a:t>nel</a:t>
            </a:r>
            <a:r>
              <a:rPr lang="en-US" dirty="0"/>
              <a:t> </a:t>
            </a:r>
            <a:r>
              <a:rPr lang="en-US" dirty="0" err="1"/>
              <a:t>periodo</a:t>
            </a:r>
            <a:r>
              <a:rPr lang="en-US" dirty="0"/>
              <a:t> </a:t>
            </a:r>
            <a:r>
              <a:rPr lang="en-US" dirty="0" err="1"/>
              <a:t>prodromico</a:t>
            </a:r>
            <a:r>
              <a:rPr lang="en-US" dirty="0"/>
              <a:t> era </a:t>
            </a:r>
            <a:r>
              <a:rPr lang="en-US" dirty="0" err="1"/>
              <a:t>particolarmente</a:t>
            </a:r>
            <a:r>
              <a:rPr lang="en-US" dirty="0"/>
              <a:t> </a:t>
            </a:r>
            <a:r>
              <a:rPr lang="en-US" dirty="0" err="1"/>
              <a:t>creativo</a:t>
            </a:r>
            <a:r>
              <a:rPr lang="en-US" dirty="0"/>
              <a:t>, a volte molto </a:t>
            </a:r>
            <a:r>
              <a:rPr lang="en-US" dirty="0" err="1"/>
              <a:t>abile</a:t>
            </a:r>
            <a:r>
              <a:rPr lang="en-US" dirty="0"/>
              <a:t> </a:t>
            </a:r>
            <a:r>
              <a:rPr lang="en-US" dirty="0" err="1"/>
              <a:t>nelle</a:t>
            </a:r>
            <a:r>
              <a:rPr lang="en-US" dirty="0"/>
              <a:t> </a:t>
            </a:r>
            <a:r>
              <a:rPr lang="en-US" dirty="0" err="1"/>
              <a:t>espressioni</a:t>
            </a:r>
            <a:r>
              <a:rPr lang="en-US" dirty="0"/>
              <a:t> </a:t>
            </a:r>
            <a:r>
              <a:rPr lang="en-US" dirty="0" err="1"/>
              <a:t>artistiche</a:t>
            </a:r>
            <a:r>
              <a:rPr lang="en-US" dirty="0"/>
              <a:t>. </a:t>
            </a:r>
            <a:r>
              <a:rPr lang="en-US" dirty="0" err="1"/>
              <a:t>Probabilmente</a:t>
            </a:r>
            <a:r>
              <a:rPr lang="en-US" dirty="0"/>
              <a:t> la </a:t>
            </a:r>
            <a:r>
              <a:rPr lang="en-US" dirty="0" err="1"/>
              <a:t>dopamina</a:t>
            </a:r>
            <a:r>
              <a:rPr lang="en-US" dirty="0"/>
              <a:t>, un </a:t>
            </a:r>
            <a:r>
              <a:rPr lang="en-US" dirty="0" err="1"/>
              <a:t>neurotrasmettitore</a:t>
            </a:r>
            <a:r>
              <a:rPr lang="en-US" dirty="0"/>
              <a:t> fin </a:t>
            </a:r>
            <a:r>
              <a:rPr lang="en-US" dirty="0" err="1"/>
              <a:t>troppo</a:t>
            </a:r>
            <a:r>
              <a:rPr lang="en-US" dirty="0"/>
              <a:t> </a:t>
            </a:r>
            <a:r>
              <a:rPr lang="en-US" dirty="0" err="1"/>
              <a:t>presente</a:t>
            </a:r>
            <a:r>
              <a:rPr lang="en-US" dirty="0"/>
              <a:t> </a:t>
            </a:r>
            <a:r>
              <a:rPr lang="en-US" dirty="0" err="1"/>
              <a:t>ed</a:t>
            </a:r>
            <a:r>
              <a:rPr lang="en-US" dirty="0"/>
              <a:t> </a:t>
            </a:r>
            <a:r>
              <a:rPr lang="en-US" dirty="0" err="1"/>
              <a:t>attivo</a:t>
            </a:r>
            <a:r>
              <a:rPr lang="en-US" dirty="0"/>
              <a:t> </a:t>
            </a:r>
            <a:r>
              <a:rPr lang="en-US" dirty="0" err="1"/>
              <a:t>nel</a:t>
            </a:r>
            <a:r>
              <a:rPr lang="en-US" dirty="0"/>
              <a:t> </a:t>
            </a:r>
            <a:r>
              <a:rPr lang="en-US" dirty="0" err="1"/>
              <a:t>cervello</a:t>
            </a:r>
            <a:r>
              <a:rPr lang="en-US" dirty="0"/>
              <a:t> </a:t>
            </a:r>
            <a:r>
              <a:rPr lang="en-US" dirty="0" err="1"/>
              <a:t>dello</a:t>
            </a:r>
            <a:r>
              <a:rPr lang="en-US" dirty="0"/>
              <a:t> </a:t>
            </a:r>
            <a:r>
              <a:rPr lang="en-US" dirty="0" err="1"/>
              <a:t>schizofrenico</a:t>
            </a:r>
            <a:r>
              <a:rPr lang="en-US" dirty="0"/>
              <a:t>, in un primo </a:t>
            </a:r>
            <a:r>
              <a:rPr lang="en-US" dirty="0" err="1"/>
              <a:t>periodo</a:t>
            </a:r>
            <a:r>
              <a:rPr lang="en-US" dirty="0"/>
              <a:t> </a:t>
            </a:r>
            <a:r>
              <a:rPr lang="en-US" dirty="0" err="1"/>
              <a:t>stimola</a:t>
            </a:r>
            <a:r>
              <a:rPr lang="en-US" dirty="0"/>
              <a:t> molto la </a:t>
            </a:r>
            <a:r>
              <a:rPr lang="en-US" dirty="0" err="1"/>
              <a:t>creatività</a:t>
            </a:r>
            <a:r>
              <a:rPr lang="en-US" dirty="0"/>
              <a:t>. La </a:t>
            </a:r>
            <a:r>
              <a:rPr lang="en-US" dirty="0" err="1"/>
              <a:t>stessa</a:t>
            </a:r>
            <a:r>
              <a:rPr lang="en-US" dirty="0"/>
              <a:t> </a:t>
            </a:r>
            <a:r>
              <a:rPr lang="en-US" dirty="0" err="1"/>
              <a:t>creatività</a:t>
            </a:r>
            <a:r>
              <a:rPr lang="en-US" dirty="0"/>
              <a:t> </a:t>
            </a:r>
            <a:r>
              <a:rPr lang="en-US" dirty="0" err="1"/>
              <a:t>sfrenata</a:t>
            </a:r>
            <a:r>
              <a:rPr lang="en-US" dirty="0"/>
              <a:t> </a:t>
            </a:r>
            <a:r>
              <a:rPr lang="en-US" dirty="0" err="1"/>
              <a:t>che</a:t>
            </a:r>
            <a:r>
              <a:rPr lang="en-US" dirty="0"/>
              <a:t> a </a:t>
            </a:r>
            <a:r>
              <a:rPr lang="en-US" dirty="0" err="1"/>
              <a:t>lungo</a:t>
            </a:r>
            <a:r>
              <a:rPr lang="en-US" dirty="0"/>
              <a:t> </a:t>
            </a:r>
            <a:r>
              <a:rPr lang="en-US" dirty="0" err="1"/>
              <a:t>andare</a:t>
            </a:r>
            <a:r>
              <a:rPr lang="en-US" dirty="0"/>
              <a:t> </a:t>
            </a:r>
            <a:r>
              <a:rPr lang="en-US" dirty="0" err="1"/>
              <a:t>gli</a:t>
            </a:r>
            <a:r>
              <a:rPr lang="en-US" dirty="0"/>
              <a:t> </a:t>
            </a:r>
            <a:r>
              <a:rPr lang="en-US" dirty="0" err="1"/>
              <a:t>farà</a:t>
            </a:r>
            <a:r>
              <a:rPr lang="en-US" dirty="0"/>
              <a:t> </a:t>
            </a:r>
            <a:r>
              <a:rPr lang="en-US" dirty="0" err="1"/>
              <a:t>sentire</a:t>
            </a:r>
            <a:r>
              <a:rPr lang="en-US" dirty="0"/>
              <a:t> le </a:t>
            </a:r>
            <a:r>
              <a:rPr lang="en-US" dirty="0" err="1"/>
              <a:t>voci</a:t>
            </a:r>
            <a:r>
              <a:rPr lang="en-US" dirty="0"/>
              <a:t> o </a:t>
            </a:r>
            <a:r>
              <a:rPr lang="en-US" dirty="0" err="1"/>
              <a:t>vedere</a:t>
            </a:r>
            <a:r>
              <a:rPr lang="en-US" dirty="0"/>
              <a:t> </a:t>
            </a:r>
            <a:r>
              <a:rPr lang="en-US" dirty="0" err="1"/>
              <a:t>strani</a:t>
            </a:r>
            <a:r>
              <a:rPr lang="en-US" dirty="0"/>
              <a:t> </a:t>
            </a:r>
            <a:r>
              <a:rPr lang="en-US" dirty="0" err="1"/>
              <a:t>nessi</a:t>
            </a:r>
            <a:r>
              <a:rPr lang="en-US" dirty="0"/>
              <a:t> </a:t>
            </a:r>
            <a:r>
              <a:rPr lang="en-US" dirty="0" err="1"/>
              <a:t>tra</a:t>
            </a:r>
            <a:r>
              <a:rPr lang="en-US" dirty="0"/>
              <a:t> </a:t>
            </a:r>
            <a:r>
              <a:rPr lang="en-US" dirty="0" err="1"/>
              <a:t>gli</a:t>
            </a:r>
            <a:r>
              <a:rPr lang="en-US" dirty="0"/>
              <a:t> </a:t>
            </a:r>
            <a:r>
              <a:rPr lang="en-US" dirty="0" err="1"/>
              <a:t>eventi</a:t>
            </a:r>
            <a:r>
              <a:rPr lang="en-US" dirty="0"/>
              <a:t> (</a:t>
            </a:r>
            <a:r>
              <a:rPr lang="en-US" dirty="0" err="1"/>
              <a:t>deliri</a:t>
            </a:r>
            <a:r>
              <a:rPr lang="en-US" dirty="0"/>
              <a:t>). Nella </a:t>
            </a:r>
            <a:r>
              <a:rPr lang="en-US" dirty="0" err="1"/>
              <a:t>fase</a:t>
            </a:r>
            <a:r>
              <a:rPr lang="en-US" dirty="0"/>
              <a:t> </a:t>
            </a:r>
            <a:r>
              <a:rPr lang="en-US" dirty="0" err="1"/>
              <a:t>prodromica</a:t>
            </a:r>
            <a:r>
              <a:rPr lang="en-US" dirty="0"/>
              <a:t> </a:t>
            </a:r>
            <a:r>
              <a:rPr lang="en-US" dirty="0" err="1"/>
              <a:t>emergono</a:t>
            </a:r>
            <a:r>
              <a:rPr lang="en-US" dirty="0"/>
              <a:t>  </a:t>
            </a:r>
            <a:r>
              <a:rPr lang="en-US" dirty="0" err="1"/>
              <a:t>forme</a:t>
            </a:r>
            <a:r>
              <a:rPr lang="en-US" dirty="0"/>
              <a:t> di </a:t>
            </a:r>
            <a:r>
              <a:rPr lang="en-US" dirty="0" err="1"/>
              <a:t>allucinazioni</a:t>
            </a:r>
            <a:r>
              <a:rPr lang="en-US" dirty="0"/>
              <a:t> o </a:t>
            </a:r>
            <a:r>
              <a:rPr lang="en-US" dirty="0" err="1"/>
              <a:t>deliri</a:t>
            </a:r>
            <a:r>
              <a:rPr lang="en-US" dirty="0"/>
              <a:t> </a:t>
            </a:r>
            <a:r>
              <a:rPr lang="en-US" dirty="0" err="1"/>
              <a:t>lievi</a:t>
            </a:r>
            <a:r>
              <a:rPr lang="en-US" dirty="0"/>
              <a:t>. </a:t>
            </a:r>
            <a:endParaRPr lang="it-IT" dirty="0"/>
          </a:p>
        </p:txBody>
      </p:sp>
    </p:spTree>
    <p:extLst>
      <p:ext uri="{BB962C8B-B14F-4D97-AF65-F5344CB8AC3E}">
        <p14:creationId xmlns:p14="http://schemas.microsoft.com/office/powerpoint/2010/main" val="123222732"/>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800" dirty="0"/>
              <a:t>Si </a:t>
            </a:r>
            <a:r>
              <a:rPr lang="en-US" sz="2800" dirty="0" err="1"/>
              <a:t>tratta</a:t>
            </a:r>
            <a:r>
              <a:rPr lang="en-US" sz="2800" dirty="0"/>
              <a:t> di </a:t>
            </a:r>
            <a:r>
              <a:rPr lang="en-US" sz="2800" dirty="0" err="1"/>
              <a:t>disturbi</a:t>
            </a:r>
            <a:r>
              <a:rPr lang="en-US" sz="2800" dirty="0"/>
              <a:t> </a:t>
            </a:r>
            <a:r>
              <a:rPr lang="en-US" sz="2800" dirty="0" err="1"/>
              <a:t>sottosoglia</a:t>
            </a:r>
            <a:r>
              <a:rPr lang="en-US" sz="2800" dirty="0"/>
              <a:t>. </a:t>
            </a:r>
            <a:r>
              <a:rPr lang="en-US" sz="2800" dirty="0" err="1"/>
              <a:t>Iniziano</a:t>
            </a:r>
            <a:r>
              <a:rPr lang="en-US" sz="2800" dirty="0"/>
              <a:t> a </a:t>
            </a:r>
            <a:r>
              <a:rPr lang="en-US" sz="2800" dirty="0" err="1"/>
              <a:t>manifestare</a:t>
            </a:r>
            <a:r>
              <a:rPr lang="en-US" sz="2800" dirty="0"/>
              <a:t> </a:t>
            </a:r>
            <a:r>
              <a:rPr lang="en-US" sz="2800" dirty="0" err="1"/>
              <a:t>convinzioni</a:t>
            </a:r>
            <a:r>
              <a:rPr lang="en-US" sz="2800" dirty="0"/>
              <a:t> </a:t>
            </a:r>
            <a:r>
              <a:rPr lang="en-US" sz="2800" dirty="0" err="1"/>
              <a:t>insolite</a:t>
            </a:r>
            <a:r>
              <a:rPr lang="en-US" sz="2800" dirty="0"/>
              <a:t> o </a:t>
            </a:r>
            <a:r>
              <a:rPr lang="en-US" sz="2800" dirty="0" err="1"/>
              <a:t>stra­vaganti</a:t>
            </a:r>
            <a:r>
              <a:rPr lang="en-US" sz="2800" dirty="0"/>
              <a:t>, a volte emerge </a:t>
            </a:r>
            <a:r>
              <a:rPr lang="en-US" sz="2800" dirty="0" err="1"/>
              <a:t>una</a:t>
            </a:r>
            <a:r>
              <a:rPr lang="en-US" sz="2800" dirty="0"/>
              <a:t> forma di </a:t>
            </a:r>
            <a:r>
              <a:rPr lang="en-US" sz="2800" dirty="0" err="1"/>
              <a:t>pensiero</a:t>
            </a:r>
            <a:r>
              <a:rPr lang="en-US" sz="2800" dirty="0"/>
              <a:t> </a:t>
            </a:r>
            <a:r>
              <a:rPr lang="en-US" sz="2800" dirty="0" err="1"/>
              <a:t>magico</a:t>
            </a:r>
            <a:r>
              <a:rPr lang="en-US" sz="2800" dirty="0"/>
              <a:t> o  </a:t>
            </a:r>
            <a:r>
              <a:rPr lang="en-US" sz="2800" dirty="0" err="1"/>
              <a:t>esperienze</a:t>
            </a:r>
            <a:r>
              <a:rPr lang="en-US" sz="2800" dirty="0"/>
              <a:t> </a:t>
            </a:r>
            <a:r>
              <a:rPr lang="en-US" sz="2800" dirty="0" err="1"/>
              <a:t>percettive</a:t>
            </a:r>
            <a:r>
              <a:rPr lang="en-US" sz="2800" dirty="0"/>
              <a:t> </a:t>
            </a:r>
            <a:r>
              <a:rPr lang="en-US" sz="2800" dirty="0" err="1"/>
              <a:t>insolite</a:t>
            </a:r>
            <a:r>
              <a:rPr lang="en-US" sz="2800" dirty="0"/>
              <a:t>.  Il </a:t>
            </a:r>
            <a:r>
              <a:rPr lang="en-US" sz="2800" dirty="0" err="1"/>
              <a:t>linguaggio</a:t>
            </a:r>
            <a:r>
              <a:rPr lang="en-US" sz="2800" dirty="0"/>
              <a:t> è </a:t>
            </a:r>
            <a:r>
              <a:rPr lang="en-US" sz="2800" dirty="0" err="1"/>
              <a:t>comprensibile</a:t>
            </a:r>
            <a:r>
              <a:rPr lang="en-US" sz="2800" dirty="0"/>
              <a:t> ma </a:t>
            </a:r>
            <a:r>
              <a:rPr lang="en-US" sz="2800" dirty="0" err="1"/>
              <a:t>allusivo</a:t>
            </a:r>
            <a:r>
              <a:rPr lang="en-US" sz="2800" dirty="0"/>
              <a:t> e </a:t>
            </a:r>
            <a:r>
              <a:rPr lang="en-US" sz="2800" dirty="0" err="1"/>
              <a:t>vago</a:t>
            </a:r>
            <a:r>
              <a:rPr lang="en-US" sz="2800" dirty="0"/>
              <a:t>, a volte I </a:t>
            </a:r>
            <a:r>
              <a:rPr lang="en-US" sz="2800" dirty="0" err="1"/>
              <a:t>nessi</a:t>
            </a:r>
            <a:r>
              <a:rPr lang="en-US" sz="2800" dirty="0"/>
              <a:t> </a:t>
            </a:r>
            <a:r>
              <a:rPr lang="en-US" sz="2800" dirty="0" err="1"/>
              <a:t>associativi</a:t>
            </a:r>
            <a:r>
              <a:rPr lang="en-US" sz="2800" dirty="0"/>
              <a:t> </a:t>
            </a:r>
            <a:r>
              <a:rPr lang="en-US" sz="2800" dirty="0" err="1"/>
              <a:t>sembrano</a:t>
            </a:r>
            <a:r>
              <a:rPr lang="en-US" sz="2800" dirty="0"/>
              <a:t> </a:t>
            </a:r>
            <a:r>
              <a:rPr lang="en-US" sz="2800" dirty="0" err="1"/>
              <a:t>essere</a:t>
            </a:r>
            <a:r>
              <a:rPr lang="en-US" sz="2800" dirty="0"/>
              <a:t> </a:t>
            </a:r>
            <a:r>
              <a:rPr lang="en-US" sz="2800" dirty="0" err="1"/>
              <a:t>allentati</a:t>
            </a:r>
            <a:r>
              <a:rPr lang="en-US" sz="2800" dirty="0"/>
              <a:t>. Il </a:t>
            </a:r>
            <a:r>
              <a:rPr lang="en-US" sz="2800" dirty="0" err="1"/>
              <a:t>comportamento</a:t>
            </a:r>
            <a:r>
              <a:rPr lang="en-US" sz="2800" dirty="0"/>
              <a:t> è </a:t>
            </a:r>
            <a:r>
              <a:rPr lang="en-US" sz="2800" dirty="0" err="1"/>
              <a:t>strano</a:t>
            </a:r>
            <a:r>
              <a:rPr lang="en-US" sz="2800" dirty="0"/>
              <a:t> </a:t>
            </a:r>
            <a:r>
              <a:rPr lang="en-US" sz="2800" dirty="0" err="1"/>
              <a:t>ed</a:t>
            </a:r>
            <a:r>
              <a:rPr lang="en-US" sz="2800" dirty="0"/>
              <a:t> </a:t>
            </a:r>
            <a:r>
              <a:rPr lang="en-US" sz="2800" dirty="0" err="1"/>
              <a:t>iniziano</a:t>
            </a:r>
            <a:r>
              <a:rPr lang="en-US" sz="2800" dirty="0"/>
              <a:t> a </a:t>
            </a:r>
            <a:r>
              <a:rPr lang="en-US" sz="2800" dirty="0" err="1"/>
              <a:t>comparire</a:t>
            </a:r>
            <a:r>
              <a:rPr lang="en-US" sz="2800" dirty="0"/>
              <a:t> </a:t>
            </a:r>
            <a:r>
              <a:rPr lang="en-US" sz="2800" dirty="0" err="1"/>
              <a:t>sintomi</a:t>
            </a:r>
            <a:r>
              <a:rPr lang="en-US" sz="2800" dirty="0"/>
              <a:t> </a:t>
            </a:r>
            <a:r>
              <a:rPr lang="en-US" sz="2800" dirty="0" err="1"/>
              <a:t>negativi</a:t>
            </a:r>
            <a:r>
              <a:rPr lang="en-US" sz="2800" dirty="0"/>
              <a:t> con </a:t>
            </a:r>
            <a:r>
              <a:rPr lang="en-US" sz="2800" dirty="0" err="1"/>
              <a:t>decadimento</a:t>
            </a:r>
            <a:r>
              <a:rPr lang="en-US" sz="2800" dirty="0"/>
              <a:t> </a:t>
            </a:r>
            <a:r>
              <a:rPr lang="en-US" sz="2800" dirty="0" err="1"/>
              <a:t>mentale</a:t>
            </a:r>
            <a:r>
              <a:rPr lang="en-US" sz="2800" dirty="0"/>
              <a:t> </a:t>
            </a:r>
            <a:r>
              <a:rPr lang="en-US" sz="2800" dirty="0" err="1"/>
              <a:t>che</a:t>
            </a:r>
            <a:r>
              <a:rPr lang="en-US" sz="2800" dirty="0"/>
              <a:t> ad </a:t>
            </a:r>
            <a:r>
              <a:rPr lang="en-US" sz="2800" dirty="0" err="1"/>
              <a:t>esempio</a:t>
            </a:r>
            <a:r>
              <a:rPr lang="en-US" sz="2800" dirty="0"/>
              <a:t> </a:t>
            </a:r>
            <a:r>
              <a:rPr lang="en-US" sz="2800" dirty="0" err="1"/>
              <a:t>rendono</a:t>
            </a:r>
            <a:r>
              <a:rPr lang="en-US" sz="2800" dirty="0"/>
              <a:t> difficile ad un </a:t>
            </a:r>
            <a:r>
              <a:rPr lang="en-US" sz="2800" dirty="0" err="1"/>
              <a:t>ragazzo</a:t>
            </a:r>
            <a:r>
              <a:rPr lang="en-US" sz="2800" dirty="0"/>
              <a:t> non </a:t>
            </a:r>
            <a:r>
              <a:rPr lang="en-US" sz="2800" dirty="0" err="1"/>
              <a:t>ancora</a:t>
            </a:r>
            <a:r>
              <a:rPr lang="en-US" sz="2800" dirty="0"/>
              <a:t> </a:t>
            </a:r>
            <a:r>
              <a:rPr lang="en-US" sz="2800" dirty="0" err="1"/>
              <a:t>diagnosticato</a:t>
            </a:r>
            <a:r>
              <a:rPr lang="en-US" sz="2800" dirty="0"/>
              <a:t> come </a:t>
            </a:r>
            <a:r>
              <a:rPr lang="en-US" sz="2800" dirty="0" err="1"/>
              <a:t>schizofrenico</a:t>
            </a:r>
            <a:r>
              <a:rPr lang="en-US" sz="2800" dirty="0"/>
              <a:t>, </a:t>
            </a:r>
            <a:r>
              <a:rPr lang="en-US" sz="2800" dirty="0" err="1"/>
              <a:t>frequentare</a:t>
            </a:r>
            <a:r>
              <a:rPr lang="en-US" sz="2800" dirty="0"/>
              <a:t> con </a:t>
            </a:r>
            <a:r>
              <a:rPr lang="en-US" sz="2800" dirty="0" err="1"/>
              <a:t>successo</a:t>
            </a:r>
            <a:r>
              <a:rPr lang="en-US" sz="2800" dirty="0"/>
              <a:t> </a:t>
            </a:r>
            <a:r>
              <a:rPr lang="en-US" sz="2800" dirty="0" err="1"/>
              <a:t>gli</a:t>
            </a:r>
            <a:r>
              <a:rPr lang="en-US" sz="2800" dirty="0"/>
              <a:t> </a:t>
            </a:r>
            <a:r>
              <a:rPr lang="en-US" sz="2800" dirty="0" err="1"/>
              <a:t>ultimi</a:t>
            </a:r>
            <a:r>
              <a:rPr lang="en-US" sz="2800" dirty="0"/>
              <a:t> </a:t>
            </a:r>
            <a:r>
              <a:rPr lang="en-US" sz="2800" dirty="0" err="1"/>
              <a:t>anni</a:t>
            </a:r>
            <a:r>
              <a:rPr lang="en-US" sz="2800" dirty="0"/>
              <a:t> di </a:t>
            </a:r>
            <a:r>
              <a:rPr lang="en-US" sz="2800" dirty="0" err="1"/>
              <a:t>liceo</a:t>
            </a:r>
            <a:r>
              <a:rPr lang="en-US" sz="2800" dirty="0"/>
              <a:t>. </a:t>
            </a: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9487556"/>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err="1"/>
              <a:t>Possono</a:t>
            </a:r>
            <a:r>
              <a:rPr lang="en-US" dirty="0"/>
              <a:t> </a:t>
            </a:r>
            <a:r>
              <a:rPr lang="en-US" dirty="0" err="1"/>
              <a:t>inoltre</a:t>
            </a:r>
            <a:r>
              <a:rPr lang="en-US" dirty="0"/>
              <a:t> </a:t>
            </a:r>
            <a:r>
              <a:rPr lang="en-US" dirty="0" err="1"/>
              <a:t>comparire</a:t>
            </a:r>
            <a:r>
              <a:rPr lang="en-US" dirty="0"/>
              <a:t> </a:t>
            </a:r>
            <a:r>
              <a:rPr lang="en-US" dirty="0" err="1"/>
              <a:t>importanti</a:t>
            </a:r>
            <a:r>
              <a:rPr lang="en-US" dirty="0"/>
              <a:t> </a:t>
            </a:r>
            <a:r>
              <a:rPr lang="en-US" dirty="0" err="1"/>
              <a:t>variazioni</a:t>
            </a:r>
            <a:r>
              <a:rPr lang="en-US" dirty="0"/>
              <a:t> </a:t>
            </a:r>
            <a:r>
              <a:rPr lang="en-US" dirty="0" err="1"/>
              <a:t>dell’umore</a:t>
            </a:r>
            <a:r>
              <a:rPr lang="en-US" dirty="0"/>
              <a:t> con </a:t>
            </a:r>
            <a:r>
              <a:rPr lang="en-US" dirty="0" err="1"/>
              <a:t>depressione</a:t>
            </a:r>
            <a:r>
              <a:rPr lang="en-US" dirty="0"/>
              <a:t> </a:t>
            </a:r>
            <a:r>
              <a:rPr lang="en-US" dirty="0" err="1"/>
              <a:t>ed</a:t>
            </a:r>
            <a:r>
              <a:rPr lang="en-US" dirty="0"/>
              <a:t> a volte </a:t>
            </a:r>
            <a:r>
              <a:rPr lang="en-US" dirty="0" err="1"/>
              <a:t>maniacalità</a:t>
            </a:r>
            <a:r>
              <a:rPr lang="en-US" dirty="0"/>
              <a:t>. In </a:t>
            </a:r>
            <a:r>
              <a:rPr lang="en-US" dirty="0" err="1"/>
              <a:t>molti</a:t>
            </a:r>
            <a:r>
              <a:rPr lang="en-US" dirty="0"/>
              <a:t> </a:t>
            </a:r>
            <a:r>
              <a:rPr lang="en-US" dirty="0" err="1"/>
              <a:t>casi</a:t>
            </a:r>
            <a:r>
              <a:rPr lang="en-US" dirty="0"/>
              <a:t> le </a:t>
            </a:r>
            <a:r>
              <a:rPr lang="en-US" dirty="0" err="1"/>
              <a:t>persone</a:t>
            </a:r>
            <a:r>
              <a:rPr lang="en-US" dirty="0"/>
              <a:t> con </a:t>
            </a:r>
            <a:r>
              <a:rPr lang="en-US" dirty="0" err="1"/>
              <a:t>schizofrenia</a:t>
            </a:r>
            <a:r>
              <a:rPr lang="en-US" dirty="0"/>
              <a:t> </a:t>
            </a:r>
            <a:r>
              <a:rPr lang="en-US" dirty="0" err="1"/>
              <a:t>manifestano</a:t>
            </a:r>
            <a:r>
              <a:rPr lang="en-US" dirty="0"/>
              <a:t> </a:t>
            </a:r>
            <a:r>
              <a:rPr lang="en-US" dirty="0" err="1"/>
              <a:t>una</a:t>
            </a:r>
            <a:r>
              <a:rPr lang="en-US" dirty="0"/>
              <a:t> </a:t>
            </a:r>
            <a:r>
              <a:rPr lang="en-US" dirty="0" err="1"/>
              <a:t>emotività</a:t>
            </a:r>
            <a:r>
              <a:rPr lang="en-US" dirty="0"/>
              <a:t> </a:t>
            </a:r>
            <a:r>
              <a:rPr lang="en-US" dirty="0" err="1"/>
              <a:t>inadeguata</a:t>
            </a:r>
            <a:r>
              <a:rPr lang="en-US" dirty="0"/>
              <a:t> (</a:t>
            </a:r>
            <a:r>
              <a:rPr lang="en-US" dirty="0" err="1"/>
              <a:t>es</a:t>
            </a:r>
            <a:r>
              <a:rPr lang="en-US" dirty="0"/>
              <a:t> </a:t>
            </a:r>
            <a:r>
              <a:rPr lang="en-US" dirty="0" err="1"/>
              <a:t>ridere</a:t>
            </a:r>
            <a:r>
              <a:rPr lang="en-US" dirty="0"/>
              <a:t> per </a:t>
            </a:r>
            <a:r>
              <a:rPr lang="en-US" dirty="0" err="1"/>
              <a:t>notizie</a:t>
            </a:r>
            <a:r>
              <a:rPr lang="en-US" dirty="0"/>
              <a:t> </a:t>
            </a:r>
            <a:r>
              <a:rPr lang="en-US" dirty="0" err="1"/>
              <a:t>tristi</a:t>
            </a:r>
            <a:r>
              <a:rPr lang="en-US" dirty="0"/>
              <a:t> o </a:t>
            </a:r>
            <a:r>
              <a:rPr lang="en-US" dirty="0" err="1"/>
              <a:t>piangere</a:t>
            </a:r>
            <a:r>
              <a:rPr lang="en-US" dirty="0"/>
              <a:t> per </a:t>
            </a:r>
            <a:r>
              <a:rPr lang="en-US" dirty="0" err="1"/>
              <a:t>cose</a:t>
            </a:r>
            <a:r>
              <a:rPr lang="en-US" dirty="0"/>
              <a:t> </a:t>
            </a:r>
            <a:r>
              <a:rPr lang="en-US" dirty="0" err="1"/>
              <a:t>reputate</a:t>
            </a:r>
            <a:r>
              <a:rPr lang="en-US" dirty="0"/>
              <a:t> </a:t>
            </a:r>
            <a:r>
              <a:rPr lang="en-US" dirty="0" err="1"/>
              <a:t>divertenti</a:t>
            </a:r>
            <a:r>
              <a:rPr lang="en-US" dirty="0"/>
              <a:t>). </a:t>
            </a:r>
            <a:r>
              <a:rPr lang="en-US" dirty="0" err="1"/>
              <a:t>Compaiono</a:t>
            </a:r>
            <a:r>
              <a:rPr lang="en-US" dirty="0"/>
              <a:t> </a:t>
            </a:r>
            <a:r>
              <a:rPr lang="en-US" dirty="0" err="1"/>
              <a:t>momenti</a:t>
            </a:r>
            <a:r>
              <a:rPr lang="en-US" dirty="0"/>
              <a:t> di forte </a:t>
            </a:r>
            <a:r>
              <a:rPr lang="en-US" dirty="0" err="1"/>
              <a:t>ansia</a:t>
            </a:r>
            <a:r>
              <a:rPr lang="en-US" dirty="0"/>
              <a:t>. </a:t>
            </a:r>
            <a:r>
              <a:rPr lang="en-US" dirty="0" err="1"/>
              <a:t>Posssono</a:t>
            </a:r>
            <a:r>
              <a:rPr lang="en-US" dirty="0"/>
              <a:t> </a:t>
            </a:r>
            <a:r>
              <a:rPr lang="en-US" dirty="0" err="1"/>
              <a:t>comparire</a:t>
            </a:r>
            <a:r>
              <a:rPr lang="en-US" dirty="0"/>
              <a:t> </a:t>
            </a:r>
            <a:r>
              <a:rPr lang="en-US" dirty="0" err="1"/>
              <a:t>alterazioni</a:t>
            </a:r>
            <a:r>
              <a:rPr lang="en-US" dirty="0"/>
              <a:t> del     gusto, </a:t>
            </a:r>
            <a:r>
              <a:rPr lang="en-US" dirty="0" err="1"/>
              <a:t>dell’appetito</a:t>
            </a:r>
            <a:r>
              <a:rPr lang="en-US" dirty="0"/>
              <a:t> e del </a:t>
            </a:r>
            <a:r>
              <a:rPr lang="en-US" dirty="0" err="1"/>
              <a:t>ciclo</a:t>
            </a:r>
            <a:r>
              <a:rPr lang="en-US" dirty="0"/>
              <a:t> </a:t>
            </a:r>
            <a:r>
              <a:rPr lang="en-US" dirty="0" err="1"/>
              <a:t>veglia</a:t>
            </a:r>
            <a:r>
              <a:rPr lang="en-US" dirty="0"/>
              <a:t> </a:t>
            </a:r>
            <a:r>
              <a:rPr lang="en-US" dirty="0" err="1"/>
              <a:t>sonno</a:t>
            </a:r>
            <a:r>
              <a:rPr lang="en-US"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590145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dirty="0"/>
              <a:t>DISTURBI DELLO SPETTRO AUTISTICO- DIAGNOSI DIFFERENZIALI </a:t>
            </a:r>
            <a:endParaRPr dirty="0"/>
          </a:p>
        </p:txBody>
      </p:sp>
      <p:sp>
        <p:nvSpPr>
          <p:cNvPr id="8" name="Sottotitolo 7"/>
          <p:cNvSpPr>
            <a:spLocks noGrp="1"/>
          </p:cNvSpPr>
          <p:nvPr>
            <p:ph type="subTitle" idx="1"/>
          </p:nvPr>
        </p:nvSpPr>
        <p:spPr/>
        <p:txBody>
          <a:bodyPr/>
          <a:lstStyle/>
          <a:p>
            <a:pPr eaLnBrk="1" hangingPunct="1">
              <a:defRPr/>
            </a:pPr>
            <a:r>
              <a:rPr lang="it-IT" dirty="0"/>
              <a:t>LEZIONE 17-1</a:t>
            </a:r>
          </a:p>
        </p:txBody>
      </p:sp>
    </p:spTree>
    <p:extLst>
      <p:ext uri="{BB962C8B-B14F-4D97-AF65-F5344CB8AC3E}">
        <p14:creationId xmlns:p14="http://schemas.microsoft.com/office/powerpoint/2010/main" val="3166237899"/>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400" dirty="0"/>
              <a:t>Con </a:t>
            </a:r>
            <a:r>
              <a:rPr lang="en-US" sz="2400" dirty="0" err="1"/>
              <a:t>l’aumento</a:t>
            </a:r>
            <a:r>
              <a:rPr lang="en-US" sz="2400" dirty="0"/>
              <a:t> </a:t>
            </a:r>
            <a:r>
              <a:rPr lang="en-US" sz="2400" dirty="0" err="1"/>
              <a:t>delle</a:t>
            </a:r>
            <a:r>
              <a:rPr lang="en-US" sz="2400" dirty="0"/>
              <a:t> </a:t>
            </a:r>
            <a:r>
              <a:rPr lang="en-US" sz="2400" dirty="0" err="1"/>
              <a:t>allucinazioni</a:t>
            </a:r>
            <a:r>
              <a:rPr lang="en-US" sz="2400" dirty="0"/>
              <a:t> la </a:t>
            </a:r>
            <a:r>
              <a:rPr lang="en-US" sz="2400" dirty="0" err="1"/>
              <a:t>loro</a:t>
            </a:r>
            <a:r>
              <a:rPr lang="en-US" sz="2400" dirty="0"/>
              <a:t> </a:t>
            </a:r>
            <a:r>
              <a:rPr lang="en-US" sz="2400" dirty="0" err="1"/>
              <a:t>capacità</a:t>
            </a:r>
            <a:r>
              <a:rPr lang="en-US" sz="2400" dirty="0"/>
              <a:t> di </a:t>
            </a:r>
            <a:r>
              <a:rPr lang="en-US" sz="2400" dirty="0" err="1"/>
              <a:t>memorizzare</a:t>
            </a:r>
            <a:r>
              <a:rPr lang="en-US" sz="2400" dirty="0"/>
              <a:t> </a:t>
            </a:r>
            <a:r>
              <a:rPr lang="en-US" sz="2400" dirty="0" err="1"/>
              <a:t>si</a:t>
            </a:r>
            <a:r>
              <a:rPr lang="en-US" sz="2400" dirty="0"/>
              <a:t> </a:t>
            </a:r>
            <a:r>
              <a:rPr lang="en-US" sz="2400" dirty="0" err="1"/>
              <a:t>perde</a:t>
            </a:r>
            <a:r>
              <a:rPr lang="en-US" sz="2400" dirty="0"/>
              <a:t>, </a:t>
            </a:r>
            <a:r>
              <a:rPr lang="en-US" sz="2400" dirty="0" err="1"/>
              <a:t>ed</a:t>
            </a:r>
            <a:r>
              <a:rPr lang="en-US" sz="2400" dirty="0"/>
              <a:t> </a:t>
            </a:r>
            <a:r>
              <a:rPr lang="en-US" sz="2400" dirty="0" err="1"/>
              <a:t>il</a:t>
            </a:r>
            <a:r>
              <a:rPr lang="en-US" sz="2400" dirty="0"/>
              <a:t> </a:t>
            </a:r>
            <a:r>
              <a:rPr lang="en-US" sz="2400" dirty="0" err="1"/>
              <a:t>rapporto</a:t>
            </a:r>
            <a:r>
              <a:rPr lang="en-US" sz="2400" dirty="0"/>
              <a:t> col </a:t>
            </a:r>
            <a:r>
              <a:rPr lang="en-US" sz="2400" dirty="0" err="1"/>
              <a:t>mondo</a:t>
            </a:r>
            <a:r>
              <a:rPr lang="en-US" sz="2400" dirty="0"/>
              <a:t> </a:t>
            </a:r>
            <a:r>
              <a:rPr lang="en-US" sz="2400" dirty="0" err="1"/>
              <a:t>esterno</a:t>
            </a:r>
            <a:r>
              <a:rPr lang="en-US" sz="2400" dirty="0"/>
              <a:t> </a:t>
            </a:r>
            <a:r>
              <a:rPr lang="en-US" sz="2400" dirty="0" err="1"/>
              <a:t>si</a:t>
            </a:r>
            <a:r>
              <a:rPr lang="en-US" sz="2400" dirty="0"/>
              <a:t> fa </a:t>
            </a:r>
            <a:r>
              <a:rPr lang="en-US" sz="2400" dirty="0" err="1"/>
              <a:t>più</a:t>
            </a:r>
            <a:r>
              <a:rPr lang="en-US" sz="2400" dirty="0"/>
              <a:t> difficile. </a:t>
            </a:r>
          </a:p>
          <a:p>
            <a:r>
              <a:rPr lang="it-IT" sz="2400" dirty="0"/>
              <a:t> In genere il paziente con schizofrenia non è consapevole di essere malato. Ritiene che il contenuto dei suoi deliri e le suggestioni provenienti dalle sue allucinazioni siano vere e la realtà sia illusoria, una grande presa in giro, una illusione. Gradualmente anche la sua teoria della mente si perde e non riesce più a comprendere le reazioni e il modo di ragionare degli altri.</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22149757"/>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La </a:t>
            </a:r>
            <a:r>
              <a:rPr lang="en-US" dirty="0" err="1"/>
              <a:t>mancanza</a:t>
            </a:r>
            <a:r>
              <a:rPr lang="en-US" dirty="0"/>
              <a:t> di </a:t>
            </a:r>
            <a:r>
              <a:rPr lang="en-US" dirty="0" err="1"/>
              <a:t>consapevolezza</a:t>
            </a:r>
            <a:r>
              <a:rPr lang="en-US" dirty="0"/>
              <a:t> di </a:t>
            </a:r>
            <a:r>
              <a:rPr lang="en-US" dirty="0" err="1"/>
              <a:t>malattia</a:t>
            </a:r>
            <a:r>
              <a:rPr lang="en-US" dirty="0"/>
              <a:t> fa </a:t>
            </a:r>
            <a:r>
              <a:rPr lang="en-US" dirty="0" err="1"/>
              <a:t>sì</a:t>
            </a:r>
            <a:r>
              <a:rPr lang="en-US" dirty="0"/>
              <a:t> </a:t>
            </a:r>
            <a:r>
              <a:rPr lang="en-US" dirty="0" err="1"/>
              <a:t>che</a:t>
            </a:r>
            <a:r>
              <a:rPr lang="en-US" dirty="0"/>
              <a:t> </a:t>
            </a:r>
            <a:r>
              <a:rPr lang="en-US" dirty="0" err="1"/>
              <a:t>il</a:t>
            </a:r>
            <a:r>
              <a:rPr lang="en-US" dirty="0"/>
              <a:t> </a:t>
            </a:r>
            <a:r>
              <a:rPr lang="en-US" dirty="0" err="1"/>
              <a:t>paziente</a:t>
            </a:r>
            <a:r>
              <a:rPr lang="en-US" dirty="0"/>
              <a:t> </a:t>
            </a:r>
            <a:r>
              <a:rPr lang="en-US" dirty="0" err="1"/>
              <a:t>tenda</a:t>
            </a:r>
            <a:r>
              <a:rPr lang="en-US" dirty="0"/>
              <a:t> a non </a:t>
            </a:r>
            <a:r>
              <a:rPr lang="en-US" dirty="0" err="1"/>
              <a:t>seguire</a:t>
            </a:r>
            <a:r>
              <a:rPr lang="en-US" dirty="0"/>
              <a:t> le </a:t>
            </a:r>
            <a:r>
              <a:rPr lang="en-US" dirty="0" err="1"/>
              <a:t>terapie</a:t>
            </a:r>
            <a:r>
              <a:rPr lang="en-US" dirty="0"/>
              <a:t>.</a:t>
            </a:r>
          </a:p>
          <a:p>
            <a:r>
              <a:rPr lang="en-US" dirty="0" err="1"/>
              <a:t>Iniziano</a:t>
            </a:r>
            <a:r>
              <a:rPr lang="en-US" dirty="0"/>
              <a:t> a </a:t>
            </a:r>
            <a:r>
              <a:rPr lang="en-US" dirty="0" err="1"/>
              <a:t>diventare</a:t>
            </a:r>
            <a:r>
              <a:rPr lang="en-US" dirty="0"/>
              <a:t> </a:t>
            </a:r>
            <a:r>
              <a:rPr lang="en-US" dirty="0" err="1"/>
              <a:t>evidenti</a:t>
            </a:r>
            <a:r>
              <a:rPr lang="en-US" dirty="0"/>
              <a:t> </a:t>
            </a:r>
            <a:r>
              <a:rPr lang="en-US" dirty="0" err="1"/>
              <a:t>modificazioni</a:t>
            </a:r>
            <a:r>
              <a:rPr lang="en-US" dirty="0"/>
              <a:t> del </a:t>
            </a:r>
            <a:r>
              <a:rPr lang="en-US" dirty="0" err="1"/>
              <a:t>cervello</a:t>
            </a:r>
            <a:r>
              <a:rPr lang="en-US" dirty="0"/>
              <a:t> </a:t>
            </a:r>
            <a:r>
              <a:rPr lang="en-US" dirty="0" err="1"/>
              <a:t>della</a:t>
            </a:r>
            <a:r>
              <a:rPr lang="en-US" dirty="0"/>
              <a:t> persona con </a:t>
            </a:r>
            <a:r>
              <a:rPr lang="en-US" dirty="0" err="1"/>
              <a:t>schizofrenia</a:t>
            </a:r>
            <a:r>
              <a:rPr lang="en-US" dirty="0"/>
              <a:t> </a:t>
            </a:r>
            <a:r>
              <a:rPr lang="en-US" dirty="0" err="1"/>
              <a:t>osservabili</a:t>
            </a:r>
            <a:r>
              <a:rPr lang="en-US" dirty="0"/>
              <a:t> </a:t>
            </a:r>
            <a:r>
              <a:rPr lang="en-US" dirty="0" err="1"/>
              <a:t>anche</a:t>
            </a:r>
            <a:r>
              <a:rPr lang="en-US" dirty="0"/>
              <a:t> con RMN.</a:t>
            </a:r>
          </a:p>
          <a:p>
            <a:pPr marL="0" indent="0">
              <a:buNone/>
            </a:pPr>
            <a:endParaRPr lang="it-IT" dirty="0"/>
          </a:p>
        </p:txBody>
      </p:sp>
    </p:spTree>
    <p:extLst>
      <p:ext uri="{BB962C8B-B14F-4D97-AF65-F5344CB8AC3E}">
        <p14:creationId xmlns:p14="http://schemas.microsoft.com/office/powerpoint/2010/main" val="1212624125"/>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È </a:t>
            </a:r>
            <a:r>
              <a:rPr lang="en-US" dirty="0" err="1"/>
              <a:t>affetto</a:t>
            </a:r>
            <a:r>
              <a:rPr lang="en-US" dirty="0"/>
              <a:t> da </a:t>
            </a:r>
            <a:r>
              <a:rPr lang="en-US" dirty="0" err="1"/>
              <a:t>schizofrenia</a:t>
            </a:r>
            <a:r>
              <a:rPr lang="en-US" dirty="0"/>
              <a:t> </a:t>
            </a:r>
            <a:r>
              <a:rPr lang="en-US" dirty="0" err="1"/>
              <a:t>poco</a:t>
            </a:r>
            <a:r>
              <a:rPr lang="en-US" dirty="0"/>
              <a:t> </a:t>
            </a:r>
            <a:r>
              <a:rPr lang="en-US" dirty="0" err="1"/>
              <a:t>meno</a:t>
            </a:r>
            <a:r>
              <a:rPr lang="en-US" dirty="0"/>
              <a:t> dell’1% </a:t>
            </a:r>
            <a:r>
              <a:rPr lang="en-US" dirty="0" err="1"/>
              <a:t>della</a:t>
            </a:r>
            <a:r>
              <a:rPr lang="en-US" dirty="0"/>
              <a:t> </a:t>
            </a:r>
            <a:r>
              <a:rPr lang="en-US" dirty="0" err="1"/>
              <a:t>popolazione</a:t>
            </a:r>
            <a:r>
              <a:rPr lang="en-US" dirty="0"/>
              <a:t>. Nella </a:t>
            </a:r>
            <a:r>
              <a:rPr lang="en-US" dirty="0" err="1"/>
              <a:t>maggior</a:t>
            </a:r>
            <a:r>
              <a:rPr lang="en-US" dirty="0"/>
              <a:t> parte </a:t>
            </a:r>
            <a:r>
              <a:rPr lang="en-US" dirty="0" err="1"/>
              <a:t>dei</a:t>
            </a:r>
            <a:r>
              <a:rPr lang="en-US" dirty="0"/>
              <a:t> </a:t>
            </a:r>
            <a:r>
              <a:rPr lang="en-US" dirty="0" err="1"/>
              <a:t>casi</a:t>
            </a:r>
            <a:r>
              <a:rPr lang="en-US" dirty="0"/>
              <a:t> la </a:t>
            </a:r>
            <a:r>
              <a:rPr lang="en-US" dirty="0" err="1"/>
              <a:t>schizofrenia</a:t>
            </a:r>
            <a:r>
              <a:rPr lang="en-US" dirty="0"/>
              <a:t> </a:t>
            </a:r>
            <a:r>
              <a:rPr lang="en-US" dirty="0" err="1"/>
              <a:t>insorge</a:t>
            </a:r>
            <a:r>
              <a:rPr lang="en-US" dirty="0"/>
              <a:t> </a:t>
            </a:r>
            <a:r>
              <a:rPr lang="en-US" dirty="0" err="1"/>
              <a:t>tra</a:t>
            </a:r>
            <a:r>
              <a:rPr lang="en-US" dirty="0"/>
              <a:t> la </a:t>
            </a:r>
            <a:r>
              <a:rPr lang="en-US" dirty="0" err="1"/>
              <a:t>tarda</a:t>
            </a:r>
            <a:r>
              <a:rPr lang="en-US" dirty="0"/>
              <a:t> </a:t>
            </a:r>
            <a:r>
              <a:rPr lang="en-US" dirty="0" err="1"/>
              <a:t>adolescenza</a:t>
            </a:r>
            <a:r>
              <a:rPr lang="en-US" dirty="0"/>
              <a:t> </a:t>
            </a:r>
            <a:r>
              <a:rPr lang="en-US" dirty="0" err="1"/>
              <a:t>ed</a:t>
            </a:r>
            <a:r>
              <a:rPr lang="en-US" dirty="0"/>
              <a:t> I 30 </a:t>
            </a:r>
            <a:r>
              <a:rPr lang="en-US" dirty="0" err="1"/>
              <a:t>anni</a:t>
            </a:r>
            <a:r>
              <a:rPr lang="en-US" dirty="0"/>
              <a:t>. In </a:t>
            </a:r>
            <a:r>
              <a:rPr lang="en-US" dirty="0" err="1"/>
              <a:t>generale</a:t>
            </a:r>
            <a:r>
              <a:rPr lang="en-US" dirty="0"/>
              <a:t> </a:t>
            </a:r>
            <a:r>
              <a:rPr lang="en-US" dirty="0" err="1"/>
              <a:t>quanto</a:t>
            </a:r>
            <a:r>
              <a:rPr lang="en-US" dirty="0"/>
              <a:t> prima </a:t>
            </a:r>
            <a:r>
              <a:rPr lang="en-US" dirty="0" err="1"/>
              <a:t>insorge</a:t>
            </a:r>
            <a:r>
              <a:rPr lang="en-US" dirty="0"/>
              <a:t> </a:t>
            </a:r>
            <a:r>
              <a:rPr lang="en-US" dirty="0" err="1"/>
              <a:t>tanto</a:t>
            </a:r>
            <a:r>
              <a:rPr lang="en-US" dirty="0"/>
              <a:t> </a:t>
            </a:r>
            <a:r>
              <a:rPr lang="en-US" dirty="0" err="1"/>
              <a:t>più</a:t>
            </a:r>
            <a:r>
              <a:rPr lang="en-US" dirty="0"/>
              <a:t> grave la </a:t>
            </a:r>
            <a:r>
              <a:rPr lang="en-US" dirty="0" err="1"/>
              <a:t>prognosi</a:t>
            </a:r>
            <a:r>
              <a:rPr lang="en-US" dirty="0"/>
              <a:t>. Se </a:t>
            </a:r>
            <a:r>
              <a:rPr lang="en-US" dirty="0" err="1"/>
              <a:t>quindi</a:t>
            </a:r>
            <a:r>
              <a:rPr lang="en-US" dirty="0"/>
              <a:t> un </a:t>
            </a:r>
            <a:r>
              <a:rPr lang="en-US" dirty="0" err="1"/>
              <a:t>cinquantenne</a:t>
            </a:r>
            <a:r>
              <a:rPr lang="en-US" dirty="0"/>
              <a:t> </a:t>
            </a:r>
            <a:r>
              <a:rPr lang="en-US" dirty="0" err="1"/>
              <a:t>inizia</a:t>
            </a:r>
            <a:r>
              <a:rPr lang="en-US" dirty="0"/>
              <a:t> a </a:t>
            </a:r>
            <a:r>
              <a:rPr lang="en-US" dirty="0" err="1"/>
              <a:t>manifestare</a:t>
            </a:r>
            <a:r>
              <a:rPr lang="en-US" dirty="0"/>
              <a:t> </a:t>
            </a:r>
            <a:r>
              <a:rPr lang="en-US" dirty="0" err="1"/>
              <a:t>deliri</a:t>
            </a:r>
            <a:r>
              <a:rPr lang="en-US" dirty="0"/>
              <a:t> </a:t>
            </a:r>
            <a:r>
              <a:rPr lang="en-US" dirty="0" err="1"/>
              <a:t>ed</a:t>
            </a:r>
            <a:r>
              <a:rPr lang="en-US" dirty="0"/>
              <a:t> </a:t>
            </a:r>
            <a:r>
              <a:rPr lang="en-US" dirty="0" err="1"/>
              <a:t>allucinazioni</a:t>
            </a:r>
            <a:r>
              <a:rPr lang="en-US" dirty="0"/>
              <a:t> è </a:t>
            </a:r>
            <a:r>
              <a:rPr lang="en-US" dirty="0" err="1"/>
              <a:t>opportuno</a:t>
            </a:r>
            <a:r>
              <a:rPr lang="en-US" dirty="0"/>
              <a:t> </a:t>
            </a:r>
            <a:r>
              <a:rPr lang="en-US" dirty="0" err="1"/>
              <a:t>pensare</a:t>
            </a:r>
            <a:r>
              <a:rPr lang="en-US" dirty="0"/>
              <a:t> a </a:t>
            </a:r>
            <a:r>
              <a:rPr lang="en-US" dirty="0" err="1"/>
              <a:t>danni</a:t>
            </a:r>
            <a:r>
              <a:rPr lang="en-US" dirty="0"/>
              <a:t> </a:t>
            </a:r>
            <a:r>
              <a:rPr lang="en-US" dirty="0" err="1"/>
              <a:t>organici</a:t>
            </a:r>
            <a:r>
              <a:rPr lang="en-US" dirty="0"/>
              <a:t> o </a:t>
            </a:r>
            <a:r>
              <a:rPr lang="en-US" dirty="0" err="1"/>
              <a:t>intossicazioni</a:t>
            </a:r>
            <a:r>
              <a:rPr lang="en-US" dirty="0"/>
              <a:t> prima </a:t>
            </a:r>
            <a:r>
              <a:rPr lang="en-US" dirty="0" err="1"/>
              <a:t>che</a:t>
            </a:r>
            <a:r>
              <a:rPr lang="en-US" dirty="0"/>
              <a:t> ad un </a:t>
            </a:r>
            <a:r>
              <a:rPr lang="en-US" dirty="0" err="1"/>
              <a:t>esordio</a:t>
            </a:r>
            <a:r>
              <a:rPr lang="en-US" dirty="0"/>
              <a:t> </a:t>
            </a:r>
            <a:r>
              <a:rPr lang="en-US" dirty="0" err="1"/>
              <a:t>schizofrenico</a:t>
            </a:r>
            <a:r>
              <a:rPr lang="en-US" dirty="0"/>
              <a:t>.</a:t>
            </a:r>
          </a:p>
          <a:p>
            <a:endParaRPr lang="en-US"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85652091"/>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800" dirty="0"/>
              <a:t>La </a:t>
            </a:r>
            <a:r>
              <a:rPr lang="en-US" sz="2800" dirty="0" err="1"/>
              <a:t>schizofrenia</a:t>
            </a:r>
            <a:r>
              <a:rPr lang="en-US" sz="2800" dirty="0"/>
              <a:t> </a:t>
            </a:r>
            <a:r>
              <a:rPr lang="en-US" sz="2800" dirty="0" err="1"/>
              <a:t>si</a:t>
            </a:r>
            <a:r>
              <a:rPr lang="en-US" sz="2800" dirty="0"/>
              <a:t> </a:t>
            </a:r>
            <a:r>
              <a:rPr lang="en-US" sz="2800" dirty="0" err="1"/>
              <a:t>associa</a:t>
            </a:r>
            <a:r>
              <a:rPr lang="en-US" sz="2800" dirty="0"/>
              <a:t> a </a:t>
            </a:r>
            <a:r>
              <a:rPr lang="en-US" sz="2800" dirty="0" err="1"/>
              <a:t>decadimento</a:t>
            </a:r>
            <a:r>
              <a:rPr lang="en-US" sz="2800" dirty="0"/>
              <a:t> </a:t>
            </a:r>
            <a:r>
              <a:rPr lang="en-US" sz="2800" dirty="0" err="1"/>
              <a:t>mentale</a:t>
            </a:r>
            <a:r>
              <a:rPr lang="en-US" sz="2800" dirty="0"/>
              <a:t>. </a:t>
            </a:r>
            <a:r>
              <a:rPr lang="en-US" sz="2800" dirty="0" err="1"/>
              <a:t>Anche</a:t>
            </a:r>
            <a:r>
              <a:rPr lang="en-US" sz="2800" dirty="0"/>
              <a:t> </a:t>
            </a:r>
            <a:r>
              <a:rPr lang="en-US" sz="2800" dirty="0" err="1"/>
              <a:t>nei</a:t>
            </a:r>
            <a:r>
              <a:rPr lang="en-US" sz="2800" dirty="0"/>
              <a:t> </a:t>
            </a:r>
            <a:r>
              <a:rPr lang="en-US" sz="2800" dirty="0" err="1"/>
              <a:t>pazienti</a:t>
            </a:r>
            <a:r>
              <a:rPr lang="en-US" sz="2800" dirty="0"/>
              <a:t> </a:t>
            </a:r>
            <a:r>
              <a:rPr lang="en-US" sz="2800" dirty="0" err="1"/>
              <a:t>che</a:t>
            </a:r>
            <a:r>
              <a:rPr lang="en-US" sz="2800" dirty="0"/>
              <a:t> </a:t>
            </a:r>
            <a:r>
              <a:rPr lang="en-US" sz="2800" dirty="0" err="1"/>
              <a:t>rispondono</a:t>
            </a:r>
            <a:r>
              <a:rPr lang="en-US" sz="2800" dirty="0"/>
              <a:t> bene </a:t>
            </a:r>
            <a:r>
              <a:rPr lang="en-US" sz="2800" dirty="0" err="1"/>
              <a:t>alla</a:t>
            </a:r>
            <a:r>
              <a:rPr lang="en-US" sz="2800" dirty="0"/>
              <a:t> </a:t>
            </a:r>
            <a:r>
              <a:rPr lang="en-US" sz="2800" dirty="0" err="1"/>
              <a:t>terapia</a:t>
            </a:r>
            <a:r>
              <a:rPr lang="en-US" sz="2800" dirty="0"/>
              <a:t>, </a:t>
            </a:r>
            <a:r>
              <a:rPr lang="en-US" sz="2800" dirty="0" err="1"/>
              <a:t>il</a:t>
            </a:r>
            <a:r>
              <a:rPr lang="en-US" sz="2800" dirty="0"/>
              <a:t> </a:t>
            </a:r>
            <a:r>
              <a:rPr lang="en-US" sz="2800" dirty="0" err="1"/>
              <a:t>decadimento</a:t>
            </a:r>
            <a:r>
              <a:rPr lang="en-US" sz="2800" dirty="0"/>
              <a:t> in </a:t>
            </a:r>
            <a:r>
              <a:rPr lang="en-US" sz="2800" dirty="0" err="1"/>
              <a:t>genere</a:t>
            </a:r>
            <a:r>
              <a:rPr lang="en-US" sz="2800" dirty="0"/>
              <a:t> </a:t>
            </a:r>
            <a:r>
              <a:rPr lang="en-US" sz="2800" dirty="0" err="1"/>
              <a:t>persiste</a:t>
            </a:r>
            <a:r>
              <a:rPr lang="en-US" sz="2800" dirty="0"/>
              <a:t>, </a:t>
            </a:r>
            <a:r>
              <a:rPr lang="en-US" sz="2800" dirty="0" err="1"/>
              <a:t>mentre</a:t>
            </a:r>
            <a:r>
              <a:rPr lang="en-US" sz="2800" dirty="0"/>
              <a:t> I </a:t>
            </a:r>
            <a:r>
              <a:rPr lang="en-US" sz="2800" dirty="0" err="1"/>
              <a:t>deliri</a:t>
            </a:r>
            <a:r>
              <a:rPr lang="en-US" sz="2800" dirty="0"/>
              <a:t> e le </a:t>
            </a:r>
            <a:r>
              <a:rPr lang="en-US" sz="2800" dirty="0" err="1"/>
              <a:t>allucinazioni</a:t>
            </a:r>
            <a:r>
              <a:rPr lang="en-US" sz="2800" dirty="0"/>
              <a:t> </a:t>
            </a:r>
            <a:r>
              <a:rPr lang="en-US" sz="2800" dirty="0" err="1"/>
              <a:t>gradualmente</a:t>
            </a:r>
            <a:r>
              <a:rPr lang="en-US" sz="2800" dirty="0"/>
              <a:t> </a:t>
            </a:r>
            <a:r>
              <a:rPr lang="en-US" sz="2800" dirty="0" err="1"/>
              <a:t>diminuiscono</a:t>
            </a:r>
            <a:r>
              <a:rPr lang="en-US" sz="2800" dirty="0"/>
              <a:t> col </a:t>
            </a:r>
            <a:r>
              <a:rPr lang="en-US" sz="2800" dirty="0" err="1"/>
              <a:t>progredire</a:t>
            </a:r>
            <a:r>
              <a:rPr lang="en-US" sz="2800" dirty="0"/>
              <a:t> </a:t>
            </a:r>
            <a:r>
              <a:rPr lang="en-US" sz="2800" dirty="0" err="1"/>
              <a:t>della</a:t>
            </a:r>
            <a:r>
              <a:rPr lang="en-US" sz="2800" dirty="0"/>
              <a:t> </a:t>
            </a:r>
            <a:r>
              <a:rPr lang="en-US" sz="2800" dirty="0" err="1"/>
              <a:t>età</a:t>
            </a:r>
            <a:r>
              <a:rPr lang="en-US" sz="2800" dirty="0"/>
              <a:t>. </a:t>
            </a:r>
            <a:r>
              <a:rPr lang="en-US" sz="2800" dirty="0" err="1"/>
              <a:t>Comunque</a:t>
            </a:r>
            <a:r>
              <a:rPr lang="en-US" sz="2800" dirty="0"/>
              <a:t> la </a:t>
            </a:r>
            <a:r>
              <a:rPr lang="en-US" sz="2800" dirty="0" err="1"/>
              <a:t>guarigione</a:t>
            </a:r>
            <a:r>
              <a:rPr lang="en-US" sz="2800" dirty="0"/>
              <a:t> </a:t>
            </a:r>
            <a:r>
              <a:rPr lang="en-US" sz="2800" dirty="0" err="1"/>
              <a:t>totale</a:t>
            </a:r>
            <a:r>
              <a:rPr lang="en-US" sz="2800" dirty="0"/>
              <a:t> </a:t>
            </a:r>
            <a:r>
              <a:rPr lang="en-US" sz="2800" dirty="0" err="1"/>
              <a:t>si</a:t>
            </a:r>
            <a:r>
              <a:rPr lang="en-US" sz="2800" dirty="0"/>
              <a:t> ha in circa </a:t>
            </a:r>
            <a:r>
              <a:rPr lang="en-US" sz="2800" dirty="0" err="1"/>
              <a:t>il</a:t>
            </a:r>
            <a:r>
              <a:rPr lang="en-US" sz="2800" dirty="0"/>
              <a:t> 20% </a:t>
            </a:r>
            <a:r>
              <a:rPr lang="en-US" sz="2800" dirty="0" err="1"/>
              <a:t>dei</a:t>
            </a:r>
            <a:r>
              <a:rPr lang="en-US" sz="2800" dirty="0"/>
              <a:t> </a:t>
            </a:r>
            <a:r>
              <a:rPr lang="en-US" sz="2800" dirty="0" err="1"/>
              <a:t>casi</a:t>
            </a:r>
            <a:r>
              <a:rPr lang="en-US" sz="2800" dirty="0"/>
              <a:t>. Nella </a:t>
            </a:r>
            <a:r>
              <a:rPr lang="en-US" sz="2800" dirty="0" err="1"/>
              <a:t>maggior</a:t>
            </a:r>
            <a:r>
              <a:rPr lang="en-US" sz="2800" dirty="0"/>
              <a:t> parte </a:t>
            </a:r>
            <a:r>
              <a:rPr lang="en-US" sz="2800" dirty="0" err="1"/>
              <a:t>dei</a:t>
            </a:r>
            <a:r>
              <a:rPr lang="en-US" sz="2800" dirty="0"/>
              <a:t> </a:t>
            </a:r>
            <a:r>
              <a:rPr lang="en-US" sz="2800" dirty="0" err="1"/>
              <a:t>pazienti</a:t>
            </a:r>
            <a:r>
              <a:rPr lang="en-US" sz="2800" dirty="0"/>
              <a:t> la </a:t>
            </a:r>
            <a:r>
              <a:rPr lang="en-US" sz="2800" dirty="0" err="1"/>
              <a:t>terapia</a:t>
            </a:r>
            <a:r>
              <a:rPr lang="en-US" sz="2800" dirty="0"/>
              <a:t> </a:t>
            </a:r>
            <a:r>
              <a:rPr lang="en-US" sz="2800" dirty="0" err="1"/>
              <a:t>farmacologica</a:t>
            </a:r>
            <a:r>
              <a:rPr lang="en-US" sz="2800" dirty="0"/>
              <a:t> </a:t>
            </a:r>
            <a:r>
              <a:rPr lang="en-US" sz="2800" dirty="0" err="1"/>
              <a:t>ed</a:t>
            </a:r>
            <a:r>
              <a:rPr lang="en-US" sz="2800" dirty="0"/>
              <a:t> </a:t>
            </a:r>
            <a:r>
              <a:rPr lang="en-US" sz="2800" dirty="0" err="1"/>
              <a:t>il</a:t>
            </a:r>
            <a:r>
              <a:rPr lang="en-US" sz="2800" dirty="0"/>
              <a:t> </a:t>
            </a:r>
            <a:r>
              <a:rPr lang="en-US" sz="2800" dirty="0" err="1"/>
              <a:t>sostegno</a:t>
            </a:r>
            <a:r>
              <a:rPr lang="en-US" sz="2800" dirty="0"/>
              <a:t> </a:t>
            </a:r>
            <a:r>
              <a:rPr lang="en-US" sz="2800" dirty="0" err="1"/>
              <a:t>sociale</a:t>
            </a:r>
            <a:r>
              <a:rPr lang="en-US" sz="2800" dirty="0"/>
              <a:t> e </a:t>
            </a:r>
            <a:r>
              <a:rPr lang="en-US" sz="2800" dirty="0" err="1"/>
              <a:t>psicologico</a:t>
            </a:r>
            <a:r>
              <a:rPr lang="en-US" sz="2800" dirty="0"/>
              <a:t> </a:t>
            </a:r>
            <a:r>
              <a:rPr lang="en-US" sz="2800" dirty="0" err="1"/>
              <a:t>dovranno</a:t>
            </a:r>
            <a:r>
              <a:rPr lang="en-US" sz="2800" dirty="0"/>
              <a:t> </a:t>
            </a:r>
            <a:r>
              <a:rPr lang="en-US" sz="2800" dirty="0" err="1"/>
              <a:t>essere</a:t>
            </a:r>
            <a:r>
              <a:rPr lang="en-US" sz="2800" dirty="0"/>
              <a:t> </a:t>
            </a:r>
            <a:r>
              <a:rPr lang="en-US" sz="2800" dirty="0" err="1"/>
              <a:t>permanenti</a:t>
            </a:r>
            <a:r>
              <a:rPr lang="en-US" sz="2800"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44028792"/>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t>Schizofrenia</a:t>
            </a:r>
            <a:br>
              <a:rPr lang="it-IT" dirty="0"/>
            </a:br>
            <a:r>
              <a:rPr lang="it-IT" dirty="0"/>
              <a:t>fattori di rischio e diagnosi differenziale</a:t>
            </a:r>
          </a:p>
        </p:txBody>
      </p:sp>
      <p:sp>
        <p:nvSpPr>
          <p:cNvPr id="3" name="Sottotitolo 2"/>
          <p:cNvSpPr>
            <a:spLocks noGrp="1"/>
          </p:cNvSpPr>
          <p:nvPr>
            <p:ph type="subTitle" idx="1"/>
          </p:nvPr>
        </p:nvSpPr>
        <p:spPr/>
        <p:txBody>
          <a:bodyPr/>
          <a:lstStyle/>
          <a:p>
            <a:r>
              <a:rPr lang="it-IT" dirty="0"/>
              <a:t>Lezione 24-4</a:t>
            </a:r>
          </a:p>
        </p:txBody>
      </p:sp>
    </p:spTree>
    <p:extLst>
      <p:ext uri="{BB962C8B-B14F-4D97-AF65-F5344CB8AC3E}">
        <p14:creationId xmlns:p14="http://schemas.microsoft.com/office/powerpoint/2010/main" val="2599166126"/>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b="1" dirty="0" err="1"/>
              <a:t>Fattori</a:t>
            </a:r>
            <a:r>
              <a:rPr lang="en-US" b="1" dirty="0"/>
              <a:t> di </a:t>
            </a:r>
            <a:r>
              <a:rPr lang="en-US" b="1" dirty="0" err="1"/>
              <a:t>rischio</a:t>
            </a:r>
            <a:r>
              <a:rPr lang="en-US" b="1" dirty="0"/>
              <a:t> e </a:t>
            </a:r>
            <a:r>
              <a:rPr lang="en-US" b="1" dirty="0" err="1"/>
              <a:t>prognosi</a:t>
            </a:r>
            <a:endParaRPr lang="it-IT" dirty="0"/>
          </a:p>
          <a:p>
            <a:r>
              <a:rPr lang="en-US" dirty="0"/>
              <a:t>La </a:t>
            </a:r>
            <a:r>
              <a:rPr lang="en-US" dirty="0" err="1"/>
              <a:t>schizofrenia</a:t>
            </a:r>
            <a:r>
              <a:rPr lang="en-US" dirty="0"/>
              <a:t> ha </a:t>
            </a:r>
            <a:r>
              <a:rPr lang="en-US" dirty="0" err="1"/>
              <a:t>forti</a:t>
            </a:r>
            <a:r>
              <a:rPr lang="en-US" dirty="0"/>
              <a:t> </a:t>
            </a:r>
            <a:r>
              <a:rPr lang="en-US" dirty="0" err="1"/>
              <a:t>concause</a:t>
            </a:r>
            <a:r>
              <a:rPr lang="en-US" dirty="0"/>
              <a:t> </a:t>
            </a:r>
            <a:r>
              <a:rPr lang="en-US" dirty="0" err="1"/>
              <a:t>genetiche</a:t>
            </a:r>
            <a:r>
              <a:rPr lang="en-US" dirty="0"/>
              <a:t>. Si nota </a:t>
            </a:r>
            <a:r>
              <a:rPr lang="en-US" dirty="0" err="1"/>
              <a:t>frequentemente</a:t>
            </a:r>
            <a:r>
              <a:rPr lang="en-US" dirty="0"/>
              <a:t> </a:t>
            </a:r>
            <a:r>
              <a:rPr lang="en-US" dirty="0" err="1"/>
              <a:t>una</a:t>
            </a:r>
            <a:r>
              <a:rPr lang="en-US" dirty="0"/>
              <a:t> forte </a:t>
            </a:r>
            <a:r>
              <a:rPr lang="en-US" dirty="0" err="1"/>
              <a:t>presenza</a:t>
            </a:r>
            <a:r>
              <a:rPr lang="en-US" dirty="0"/>
              <a:t> di </a:t>
            </a:r>
            <a:r>
              <a:rPr lang="en-US" dirty="0" err="1"/>
              <a:t>schizofrenici</a:t>
            </a:r>
            <a:r>
              <a:rPr lang="en-US" dirty="0"/>
              <a:t> in </a:t>
            </a:r>
            <a:r>
              <a:rPr lang="en-US" dirty="0" err="1"/>
              <a:t>alcune</a:t>
            </a:r>
            <a:r>
              <a:rPr lang="en-US" dirty="0"/>
              <a:t> </a:t>
            </a:r>
            <a:r>
              <a:rPr lang="en-US" dirty="0" err="1"/>
              <a:t>famiglie</a:t>
            </a:r>
            <a:r>
              <a:rPr lang="en-US" dirty="0"/>
              <a:t>.</a:t>
            </a:r>
          </a:p>
          <a:p>
            <a:r>
              <a:rPr lang="en-US" dirty="0"/>
              <a:t>È </a:t>
            </a:r>
            <a:r>
              <a:rPr lang="en-US" dirty="0" err="1"/>
              <a:t>stata</a:t>
            </a:r>
            <a:r>
              <a:rPr lang="en-US" dirty="0"/>
              <a:t> </a:t>
            </a:r>
            <a:r>
              <a:rPr lang="en-US" dirty="0" err="1"/>
              <a:t>notata</a:t>
            </a:r>
            <a:r>
              <a:rPr lang="en-US" dirty="0"/>
              <a:t> </a:t>
            </a:r>
            <a:r>
              <a:rPr lang="en-US" dirty="0" err="1"/>
              <a:t>qualche</a:t>
            </a:r>
            <a:r>
              <a:rPr lang="en-US" dirty="0"/>
              <a:t> </a:t>
            </a:r>
            <a:r>
              <a:rPr lang="en-US" dirty="0" err="1"/>
              <a:t>relazione</a:t>
            </a:r>
            <a:r>
              <a:rPr lang="en-US" dirty="0"/>
              <a:t> </a:t>
            </a:r>
            <a:r>
              <a:rPr lang="en-US" dirty="0" err="1"/>
              <a:t>tra</a:t>
            </a:r>
            <a:r>
              <a:rPr lang="en-US" dirty="0"/>
              <a:t> lo </a:t>
            </a:r>
            <a:r>
              <a:rPr lang="en-US" dirty="0" err="1"/>
              <a:t>sviluppo</a:t>
            </a:r>
            <a:r>
              <a:rPr lang="en-US" dirty="0"/>
              <a:t> </a:t>
            </a:r>
            <a:r>
              <a:rPr lang="en-US" dirty="0" err="1"/>
              <a:t>della</a:t>
            </a:r>
            <a:r>
              <a:rPr lang="en-US" dirty="0"/>
              <a:t> </a:t>
            </a:r>
            <a:r>
              <a:rPr lang="en-US" dirty="0" err="1"/>
              <a:t>schizofrenia</a:t>
            </a:r>
            <a:r>
              <a:rPr lang="en-US" dirty="0"/>
              <a:t> </a:t>
            </a:r>
            <a:r>
              <a:rPr lang="en-US" dirty="0" err="1"/>
              <a:t>ed</a:t>
            </a:r>
            <a:r>
              <a:rPr lang="en-US" dirty="0"/>
              <a:t> </a:t>
            </a:r>
            <a:r>
              <a:rPr lang="en-US" dirty="0" err="1"/>
              <a:t>anossia</a:t>
            </a:r>
            <a:r>
              <a:rPr lang="en-US" dirty="0"/>
              <a:t> </a:t>
            </a:r>
            <a:r>
              <a:rPr lang="en-US" dirty="0" err="1"/>
              <a:t>alla</a:t>
            </a:r>
            <a:r>
              <a:rPr lang="en-US" dirty="0"/>
              <a:t> </a:t>
            </a:r>
            <a:r>
              <a:rPr lang="en-US" dirty="0" err="1"/>
              <a:t>nascita</a:t>
            </a:r>
            <a:endParaRPr lang="en-US" dirty="0"/>
          </a:p>
          <a:p>
            <a:r>
              <a:rPr lang="en-US" dirty="0"/>
              <a:t>La </a:t>
            </a:r>
            <a:r>
              <a:rPr lang="en-US" dirty="0" err="1"/>
              <a:t>schizofrenia</a:t>
            </a:r>
            <a:r>
              <a:rPr lang="en-US" dirty="0"/>
              <a:t> </a:t>
            </a:r>
            <a:r>
              <a:rPr lang="en-US" dirty="0" err="1"/>
              <a:t>si</a:t>
            </a:r>
            <a:r>
              <a:rPr lang="en-US" dirty="0"/>
              <a:t> </a:t>
            </a:r>
            <a:r>
              <a:rPr lang="en-US" dirty="0" err="1"/>
              <a:t>manifesta</a:t>
            </a:r>
            <a:r>
              <a:rPr lang="en-US" dirty="0"/>
              <a:t> </a:t>
            </a:r>
            <a:r>
              <a:rPr lang="en-US" dirty="0" err="1"/>
              <a:t>maggiormente</a:t>
            </a:r>
            <a:r>
              <a:rPr lang="en-US" dirty="0"/>
              <a:t> in </a:t>
            </a:r>
            <a:r>
              <a:rPr lang="en-US" dirty="0" err="1"/>
              <a:t>famiglie</a:t>
            </a:r>
            <a:r>
              <a:rPr lang="en-US" dirty="0"/>
              <a:t> </a:t>
            </a:r>
            <a:r>
              <a:rPr lang="en-US" dirty="0" err="1"/>
              <a:t>disagiate</a:t>
            </a:r>
            <a:r>
              <a:rPr lang="en-US" dirty="0"/>
              <a:t> </a:t>
            </a:r>
            <a:r>
              <a:rPr lang="en-US" dirty="0" err="1"/>
              <a:t>sul</a:t>
            </a:r>
            <a:r>
              <a:rPr lang="en-US" dirty="0"/>
              <a:t> piano socio </a:t>
            </a:r>
            <a:r>
              <a:rPr lang="en-US" dirty="0" err="1"/>
              <a:t>economico</a:t>
            </a:r>
            <a:endParaRPr lang="en-US" dirty="0"/>
          </a:p>
          <a:p>
            <a:endParaRPr lang="it-IT" dirty="0"/>
          </a:p>
          <a:p>
            <a:endParaRPr lang="it-IT" dirty="0"/>
          </a:p>
          <a:p>
            <a:endParaRPr lang="it-IT" dirty="0"/>
          </a:p>
        </p:txBody>
      </p:sp>
    </p:spTree>
    <p:extLst>
      <p:ext uri="{BB962C8B-B14F-4D97-AF65-F5344CB8AC3E}">
        <p14:creationId xmlns:p14="http://schemas.microsoft.com/office/powerpoint/2010/main" val="1348743333"/>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000" dirty="0"/>
              <a:t>Nelle </a:t>
            </a:r>
            <a:r>
              <a:rPr lang="en-US" sz="2000" dirty="0" err="1"/>
              <a:t>femmine</a:t>
            </a:r>
            <a:r>
              <a:rPr lang="en-US" sz="2000" dirty="0"/>
              <a:t> </a:t>
            </a:r>
            <a:r>
              <a:rPr lang="en-US" sz="2000" dirty="0" err="1"/>
              <a:t>l’esordio</a:t>
            </a:r>
            <a:r>
              <a:rPr lang="en-US" sz="2000" dirty="0"/>
              <a:t> </a:t>
            </a:r>
            <a:r>
              <a:rPr lang="en-US" sz="2000" dirty="0" err="1"/>
              <a:t>della</a:t>
            </a:r>
            <a:r>
              <a:rPr lang="en-US" sz="2000" dirty="0"/>
              <a:t> </a:t>
            </a:r>
            <a:r>
              <a:rPr lang="en-US" sz="2000" dirty="0" err="1"/>
              <a:t>schizofrenia</a:t>
            </a:r>
            <a:r>
              <a:rPr lang="en-US" sz="2000" dirty="0"/>
              <a:t> </a:t>
            </a:r>
            <a:r>
              <a:rPr lang="en-US" sz="2000" dirty="0" err="1"/>
              <a:t>tende</a:t>
            </a:r>
            <a:r>
              <a:rPr lang="en-US" sz="2000" dirty="0"/>
              <a:t> ad </a:t>
            </a:r>
            <a:r>
              <a:rPr lang="en-US" sz="2000" dirty="0" err="1"/>
              <a:t>essere</a:t>
            </a:r>
            <a:r>
              <a:rPr lang="en-US" sz="2000" dirty="0"/>
              <a:t> </a:t>
            </a:r>
            <a:r>
              <a:rPr lang="en-US" sz="2000" dirty="0" err="1"/>
              <a:t>più</a:t>
            </a:r>
            <a:r>
              <a:rPr lang="en-US" sz="2000" dirty="0"/>
              <a:t> </a:t>
            </a:r>
            <a:r>
              <a:rPr lang="en-US" sz="2000" dirty="0" err="1"/>
              <a:t>tardiva</a:t>
            </a:r>
            <a:r>
              <a:rPr lang="en-US" sz="2000" dirty="0"/>
              <a:t> e la </a:t>
            </a:r>
            <a:r>
              <a:rPr lang="en-US" sz="2000" dirty="0" err="1"/>
              <a:t>prognosi</a:t>
            </a:r>
            <a:r>
              <a:rPr lang="en-US" sz="2000" dirty="0"/>
              <a:t> </a:t>
            </a:r>
            <a:r>
              <a:rPr lang="en-US" sz="2000" dirty="0" err="1"/>
              <a:t>relativamente</a:t>
            </a:r>
            <a:r>
              <a:rPr lang="en-US" sz="2000" dirty="0"/>
              <a:t> </a:t>
            </a:r>
            <a:r>
              <a:rPr lang="en-US" sz="2000" dirty="0" err="1"/>
              <a:t>migliore</a:t>
            </a:r>
            <a:r>
              <a:rPr lang="en-US" sz="2000" dirty="0"/>
              <a:t>.</a:t>
            </a:r>
          </a:p>
          <a:p>
            <a:r>
              <a:rPr lang="en-US" sz="2000" dirty="0"/>
              <a:t>Circa </a:t>
            </a:r>
            <a:r>
              <a:rPr lang="en-US" sz="2000" dirty="0" err="1"/>
              <a:t>il</a:t>
            </a:r>
            <a:r>
              <a:rPr lang="en-US" sz="2000" dirty="0"/>
              <a:t> 6% </a:t>
            </a:r>
            <a:r>
              <a:rPr lang="en-US" sz="2000" dirty="0" err="1"/>
              <a:t>delle</a:t>
            </a:r>
            <a:r>
              <a:rPr lang="en-US" sz="2000" dirty="0"/>
              <a:t> </a:t>
            </a:r>
            <a:r>
              <a:rPr lang="en-US" sz="2000" dirty="0" err="1"/>
              <a:t>persone</a:t>
            </a:r>
            <a:r>
              <a:rPr lang="en-US" sz="2000" dirty="0"/>
              <a:t> con </a:t>
            </a:r>
            <a:r>
              <a:rPr lang="en-US" sz="2000" dirty="0" err="1"/>
              <a:t>schizofrenia</a:t>
            </a:r>
            <a:r>
              <a:rPr lang="en-US" sz="2000" dirty="0"/>
              <a:t> </a:t>
            </a:r>
            <a:r>
              <a:rPr lang="en-US" sz="2000" dirty="0" err="1"/>
              <a:t>si</a:t>
            </a:r>
            <a:r>
              <a:rPr lang="en-US" sz="2000" dirty="0"/>
              <a:t> </a:t>
            </a:r>
            <a:r>
              <a:rPr lang="en-US" sz="2000" dirty="0" err="1"/>
              <a:t>suicida</a:t>
            </a:r>
            <a:r>
              <a:rPr lang="en-US" sz="2000" dirty="0"/>
              <a:t> e </a:t>
            </a:r>
            <a:r>
              <a:rPr lang="en-US" sz="2000" dirty="0" err="1"/>
              <a:t>rica</a:t>
            </a:r>
            <a:r>
              <a:rPr lang="en-US" sz="2000" dirty="0"/>
              <a:t> </a:t>
            </a:r>
            <a:r>
              <a:rPr lang="en-US" sz="2000" dirty="0" err="1"/>
              <a:t>il</a:t>
            </a:r>
            <a:r>
              <a:rPr lang="en-US" sz="2000" dirty="0"/>
              <a:t> 20% </a:t>
            </a:r>
            <a:r>
              <a:rPr lang="en-US" sz="2000" dirty="0" err="1"/>
              <a:t>tenta</a:t>
            </a:r>
            <a:r>
              <a:rPr lang="en-US" sz="2000" dirty="0"/>
              <a:t> </a:t>
            </a:r>
            <a:r>
              <a:rPr lang="en-US" sz="2000" dirty="0" err="1"/>
              <a:t>il</a:t>
            </a:r>
            <a:r>
              <a:rPr lang="en-US" sz="2000" dirty="0"/>
              <a:t> </a:t>
            </a:r>
            <a:r>
              <a:rPr lang="en-US" sz="2000" dirty="0" err="1"/>
              <a:t>suicidio</a:t>
            </a:r>
            <a:r>
              <a:rPr lang="en-US" sz="2000" dirty="0"/>
              <a:t>. </a:t>
            </a:r>
            <a:r>
              <a:rPr lang="en-US" sz="2000" dirty="0" err="1"/>
              <a:t>Ciò</a:t>
            </a:r>
            <a:r>
              <a:rPr lang="en-US" sz="2000" dirty="0"/>
              <a:t> </a:t>
            </a:r>
            <a:r>
              <a:rPr lang="en-US" sz="2000" dirty="0" err="1"/>
              <a:t>avviene</a:t>
            </a:r>
            <a:r>
              <a:rPr lang="en-US" sz="2000" dirty="0"/>
              <a:t> </a:t>
            </a:r>
            <a:r>
              <a:rPr lang="en-US" sz="2000" dirty="0" err="1"/>
              <a:t>soprattutto</a:t>
            </a:r>
            <a:r>
              <a:rPr lang="en-US" sz="2000" dirty="0"/>
              <a:t> in </a:t>
            </a:r>
            <a:r>
              <a:rPr lang="en-US" sz="2000" dirty="0" err="1"/>
              <a:t>persone</a:t>
            </a:r>
            <a:r>
              <a:rPr lang="en-US" sz="2000" dirty="0"/>
              <a:t> </a:t>
            </a:r>
            <a:r>
              <a:rPr lang="en-US" sz="2000" dirty="0" err="1"/>
              <a:t>sottoposte</a:t>
            </a:r>
            <a:r>
              <a:rPr lang="en-US" sz="2000" dirty="0"/>
              <a:t> a </a:t>
            </a:r>
            <a:r>
              <a:rPr lang="en-US" sz="2000" dirty="0" err="1"/>
              <a:t>terapie</a:t>
            </a:r>
            <a:r>
              <a:rPr lang="en-US" sz="2000" dirty="0"/>
              <a:t> </a:t>
            </a:r>
            <a:r>
              <a:rPr lang="en-US" sz="2000" dirty="0" err="1"/>
              <a:t>farmacologiche</a:t>
            </a:r>
            <a:r>
              <a:rPr lang="en-US" sz="2000" dirty="0"/>
              <a:t> </a:t>
            </a:r>
            <a:r>
              <a:rPr lang="en-US" sz="2000" dirty="0" err="1"/>
              <a:t>che</a:t>
            </a:r>
            <a:r>
              <a:rPr lang="en-US" sz="2000" dirty="0"/>
              <a:t> </a:t>
            </a:r>
            <a:r>
              <a:rPr lang="en-US" sz="2000" dirty="0" err="1"/>
              <a:t>acquistano</a:t>
            </a:r>
            <a:r>
              <a:rPr lang="en-US" sz="2000" dirty="0"/>
              <a:t> la </a:t>
            </a:r>
            <a:r>
              <a:rPr lang="en-US" sz="2000" dirty="0" err="1"/>
              <a:t>consapevolezza</a:t>
            </a:r>
            <a:r>
              <a:rPr lang="en-US" sz="2000" dirty="0"/>
              <a:t> </a:t>
            </a:r>
            <a:r>
              <a:rPr lang="en-US" sz="2000" dirty="0" err="1"/>
              <a:t>della</a:t>
            </a:r>
            <a:r>
              <a:rPr lang="en-US" sz="2000" dirty="0"/>
              <a:t> </a:t>
            </a:r>
            <a:r>
              <a:rPr lang="en-US" sz="2000" dirty="0" err="1"/>
              <a:t>propria</a:t>
            </a:r>
            <a:r>
              <a:rPr lang="en-US" sz="2000" dirty="0"/>
              <a:t> </a:t>
            </a:r>
            <a:r>
              <a:rPr lang="en-US" sz="2000" dirty="0" err="1"/>
              <a:t>condizione</a:t>
            </a:r>
            <a:r>
              <a:rPr lang="en-US" sz="2000" dirty="0"/>
              <a:t> e </a:t>
            </a:r>
            <a:r>
              <a:rPr lang="en-US" sz="2000" dirty="0" err="1"/>
              <a:t>della</a:t>
            </a:r>
            <a:r>
              <a:rPr lang="en-US" sz="2000" dirty="0"/>
              <a:t> </a:t>
            </a:r>
            <a:r>
              <a:rPr lang="en-US" sz="2000" dirty="0" err="1"/>
              <a:t>assurdità</a:t>
            </a:r>
            <a:r>
              <a:rPr lang="en-US" sz="2000" dirty="0"/>
              <a:t> </a:t>
            </a:r>
            <a:r>
              <a:rPr lang="en-US" sz="2000" dirty="0" err="1"/>
              <a:t>delle</a:t>
            </a:r>
            <a:r>
              <a:rPr lang="en-US" sz="2000" dirty="0"/>
              <a:t> </a:t>
            </a:r>
            <a:r>
              <a:rPr lang="en-US" sz="2000" dirty="0" err="1"/>
              <a:t>proprie</a:t>
            </a:r>
            <a:r>
              <a:rPr lang="en-US" sz="2000" dirty="0"/>
              <a:t> </a:t>
            </a:r>
            <a:r>
              <a:rPr lang="en-US" sz="2000" dirty="0" err="1"/>
              <a:t>convinzioni</a:t>
            </a:r>
            <a:r>
              <a:rPr lang="en-US" sz="2000" dirty="0"/>
              <a:t> </a:t>
            </a:r>
            <a:r>
              <a:rPr lang="en-US" sz="2000" dirty="0" err="1"/>
              <a:t>deliranti</a:t>
            </a:r>
            <a:r>
              <a:rPr lang="en-US" sz="2000" dirty="0"/>
              <a:t>. Come </a:t>
            </a:r>
            <a:r>
              <a:rPr lang="en-US" sz="2000" dirty="0" err="1"/>
              <a:t>abbiamo</a:t>
            </a:r>
            <a:r>
              <a:rPr lang="en-US" sz="2000" dirty="0"/>
              <a:t> </a:t>
            </a:r>
            <a:r>
              <a:rPr lang="en-US" sz="2000" dirty="0" err="1"/>
              <a:t>visto</a:t>
            </a:r>
            <a:r>
              <a:rPr lang="en-US" sz="2000" dirty="0"/>
              <a:t>, </a:t>
            </a:r>
            <a:r>
              <a:rPr lang="en-US" sz="2000" dirty="0" err="1"/>
              <a:t>nel</a:t>
            </a:r>
            <a:r>
              <a:rPr lang="en-US" sz="2000" dirty="0"/>
              <a:t> </a:t>
            </a:r>
            <a:r>
              <a:rPr lang="en-US" sz="2000" dirty="0" err="1"/>
              <a:t>delirio</a:t>
            </a:r>
            <a:r>
              <a:rPr lang="en-US" sz="2000" dirty="0"/>
              <a:t> è </a:t>
            </a:r>
            <a:r>
              <a:rPr lang="en-US" sz="2000" dirty="0" err="1"/>
              <a:t>presente</a:t>
            </a:r>
            <a:r>
              <a:rPr lang="en-US" sz="2000" dirty="0"/>
              <a:t> </a:t>
            </a:r>
            <a:r>
              <a:rPr lang="en-US" sz="2000" dirty="0" err="1"/>
              <a:t>anche</a:t>
            </a:r>
            <a:r>
              <a:rPr lang="en-US" sz="2000" dirty="0"/>
              <a:t> </a:t>
            </a:r>
            <a:r>
              <a:rPr lang="en-US" sz="2000" dirty="0" err="1"/>
              <a:t>una</a:t>
            </a:r>
            <a:r>
              <a:rPr lang="en-US" sz="2000" dirty="0"/>
              <a:t> </a:t>
            </a:r>
            <a:r>
              <a:rPr lang="en-US" sz="2000" dirty="0" err="1"/>
              <a:t>componente</a:t>
            </a:r>
            <a:r>
              <a:rPr lang="en-US" sz="2000" dirty="0"/>
              <a:t> di </a:t>
            </a:r>
            <a:r>
              <a:rPr lang="en-US" sz="2000" dirty="0" err="1"/>
              <a:t>grandiosità</a:t>
            </a:r>
            <a:r>
              <a:rPr lang="en-US" sz="2000" dirty="0"/>
              <a:t> e di </a:t>
            </a:r>
            <a:r>
              <a:rPr lang="en-US" sz="2000" dirty="0" err="1"/>
              <a:t>esaltazione</a:t>
            </a:r>
            <a:r>
              <a:rPr lang="en-US" sz="2000" dirty="0"/>
              <a:t>, </a:t>
            </a:r>
            <a:r>
              <a:rPr lang="en-US" sz="2000" dirty="0" err="1"/>
              <a:t>togliere</a:t>
            </a:r>
            <a:r>
              <a:rPr lang="en-US" sz="2000" dirty="0"/>
              <a:t> </a:t>
            </a:r>
            <a:r>
              <a:rPr lang="en-US" sz="2000" dirty="0" err="1"/>
              <a:t>il</a:t>
            </a:r>
            <a:r>
              <a:rPr lang="en-US" sz="2000" dirty="0"/>
              <a:t> </a:t>
            </a:r>
            <a:r>
              <a:rPr lang="en-US" sz="2000" dirty="0" err="1"/>
              <a:t>delirio</a:t>
            </a:r>
            <a:r>
              <a:rPr lang="en-US" sz="2000" dirty="0"/>
              <a:t> </a:t>
            </a:r>
            <a:r>
              <a:rPr lang="en-US" sz="2000" dirty="0" err="1"/>
              <a:t>spesso</a:t>
            </a:r>
            <a:r>
              <a:rPr lang="en-US" sz="2000" dirty="0"/>
              <a:t> fa </a:t>
            </a:r>
            <a:r>
              <a:rPr lang="en-US" sz="2000" dirty="0" err="1"/>
              <a:t>vedere</a:t>
            </a:r>
            <a:r>
              <a:rPr lang="en-US" sz="2000" dirty="0"/>
              <a:t> al </a:t>
            </a:r>
            <a:r>
              <a:rPr lang="en-US" sz="2000" dirty="0" err="1"/>
              <a:t>paziente</a:t>
            </a:r>
            <a:r>
              <a:rPr lang="en-US" sz="2000" dirty="0"/>
              <a:t> </a:t>
            </a:r>
            <a:r>
              <a:rPr lang="en-US" sz="2000" dirty="0" err="1"/>
              <a:t>il</a:t>
            </a:r>
            <a:r>
              <a:rPr lang="en-US" sz="2000" dirty="0"/>
              <a:t> </a:t>
            </a:r>
            <a:r>
              <a:rPr lang="en-US" sz="2000" dirty="0" err="1"/>
              <a:t>vuoto</a:t>
            </a:r>
            <a:r>
              <a:rPr lang="en-US" sz="2000" dirty="0"/>
              <a:t> </a:t>
            </a:r>
            <a:r>
              <a:rPr lang="en-US" sz="2000" dirty="0" err="1"/>
              <a:t>della</a:t>
            </a:r>
            <a:r>
              <a:rPr lang="en-US" sz="2000" dirty="0"/>
              <a:t> </a:t>
            </a:r>
            <a:r>
              <a:rPr lang="en-US" sz="2000" dirty="0" err="1"/>
              <a:t>propria</a:t>
            </a:r>
            <a:r>
              <a:rPr lang="en-US" sz="2000" dirty="0"/>
              <a:t> </a:t>
            </a:r>
            <a:r>
              <a:rPr lang="en-US" sz="2000" dirty="0" err="1"/>
              <a:t>esistenza</a:t>
            </a:r>
            <a:r>
              <a:rPr lang="en-US" sz="2000" dirty="0"/>
              <a:t> in cui studio, </a:t>
            </a:r>
            <a:r>
              <a:rPr lang="en-US" sz="2000" dirty="0" err="1"/>
              <a:t>lavoro</a:t>
            </a:r>
            <a:r>
              <a:rPr lang="en-US" sz="2000" dirty="0"/>
              <a:t> e </a:t>
            </a:r>
            <a:r>
              <a:rPr lang="en-US" sz="2000" dirty="0" err="1"/>
              <a:t>relazioni</a:t>
            </a:r>
            <a:r>
              <a:rPr lang="en-US" sz="2000" dirty="0"/>
              <a:t> </a:t>
            </a:r>
            <a:r>
              <a:rPr lang="en-US" sz="2000" dirty="0" err="1"/>
              <a:t>sociali</a:t>
            </a:r>
            <a:r>
              <a:rPr lang="en-US" sz="2000" dirty="0"/>
              <a:t> </a:t>
            </a:r>
            <a:r>
              <a:rPr lang="en-US" sz="2000" dirty="0" err="1"/>
              <a:t>sono</a:t>
            </a:r>
            <a:r>
              <a:rPr lang="en-US" sz="2000" dirty="0"/>
              <a:t> </a:t>
            </a:r>
            <a:r>
              <a:rPr lang="en-US" sz="2000" dirty="0" err="1"/>
              <a:t>particolarmente</a:t>
            </a:r>
            <a:r>
              <a:rPr lang="en-US" sz="2000" dirty="0"/>
              <a:t> </a:t>
            </a:r>
            <a:r>
              <a:rPr lang="en-US" sz="2000" dirty="0" err="1"/>
              <a:t>compromesse</a:t>
            </a:r>
            <a:r>
              <a:rPr lang="en-US" sz="2000" dirty="0"/>
              <a:t> e </a:t>
            </a:r>
            <a:r>
              <a:rPr lang="en-US" sz="2000" dirty="0" err="1"/>
              <a:t>delle</a:t>
            </a:r>
            <a:r>
              <a:rPr lang="en-US" sz="2000" dirty="0"/>
              <a:t> </a:t>
            </a:r>
            <a:r>
              <a:rPr lang="en-US" sz="2000" dirty="0" err="1"/>
              <a:t>proprie</a:t>
            </a:r>
            <a:r>
              <a:rPr lang="en-US" sz="2000" dirty="0"/>
              <a:t> </a:t>
            </a:r>
            <a:r>
              <a:rPr lang="en-US" sz="2000" dirty="0" err="1"/>
              <a:t>prospettive</a:t>
            </a:r>
            <a:r>
              <a:rPr lang="en-US" sz="2000" dirty="0"/>
              <a:t>. Il </a:t>
            </a:r>
            <a:r>
              <a:rPr lang="en-US" sz="2000" dirty="0" err="1"/>
              <a:t>sostegno</a:t>
            </a:r>
            <a:r>
              <a:rPr lang="en-US" sz="2000" dirty="0"/>
              <a:t> </a:t>
            </a:r>
            <a:r>
              <a:rPr lang="en-US" sz="2000" dirty="0" err="1"/>
              <a:t>psicologico</a:t>
            </a:r>
            <a:r>
              <a:rPr lang="en-US" sz="2000" dirty="0"/>
              <a:t> è </a:t>
            </a:r>
            <a:r>
              <a:rPr lang="en-US" sz="2000" dirty="0" err="1"/>
              <a:t>quindi</a:t>
            </a:r>
            <a:r>
              <a:rPr lang="en-US" sz="2000" dirty="0"/>
              <a:t> </a:t>
            </a:r>
            <a:r>
              <a:rPr lang="en-US" sz="2000" dirty="0" err="1"/>
              <a:t>particolamente</a:t>
            </a:r>
            <a:r>
              <a:rPr lang="en-US" sz="2000" dirty="0"/>
              <a:t> </a:t>
            </a:r>
            <a:r>
              <a:rPr lang="en-US" sz="2000" dirty="0" err="1"/>
              <a:t>importante</a:t>
            </a:r>
            <a:r>
              <a:rPr lang="en-US" sz="2000" dirty="0"/>
              <a:t> </a:t>
            </a:r>
            <a:r>
              <a:rPr lang="en-US" sz="2000" dirty="0" err="1"/>
              <a:t>anche</a:t>
            </a:r>
            <a:r>
              <a:rPr lang="en-US" sz="2000" dirty="0"/>
              <a:t> </a:t>
            </a:r>
            <a:r>
              <a:rPr lang="en-US" sz="2000" dirty="0" err="1"/>
              <a:t>nei</a:t>
            </a:r>
            <a:r>
              <a:rPr lang="en-US" sz="2000" dirty="0"/>
              <a:t> </a:t>
            </a:r>
            <a:r>
              <a:rPr lang="en-US" sz="2000" dirty="0" err="1"/>
              <a:t>casi</a:t>
            </a:r>
            <a:r>
              <a:rPr lang="en-US" sz="2000" dirty="0"/>
              <a:t> in cui la </a:t>
            </a:r>
            <a:r>
              <a:rPr lang="en-US" sz="2000" dirty="0" err="1"/>
              <a:t>terapia</a:t>
            </a:r>
            <a:r>
              <a:rPr lang="en-US" sz="2000" dirty="0"/>
              <a:t> </a:t>
            </a:r>
            <a:r>
              <a:rPr lang="en-US" sz="2000" dirty="0" err="1"/>
              <a:t>farmacologica</a:t>
            </a:r>
            <a:r>
              <a:rPr lang="en-US" sz="2000" dirty="0"/>
              <a:t> </a:t>
            </a:r>
            <a:r>
              <a:rPr lang="en-US" sz="2000" dirty="0" err="1"/>
              <a:t>sembra</a:t>
            </a:r>
            <a:r>
              <a:rPr lang="en-US" sz="2000" dirty="0"/>
              <a:t> </a:t>
            </a:r>
            <a:r>
              <a:rPr lang="en-US" sz="2000" dirty="0" err="1"/>
              <a:t>funzionare</a:t>
            </a:r>
            <a:r>
              <a:rPr lang="en-US" sz="2000" dirty="0"/>
              <a:t> bene.</a:t>
            </a:r>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79772915"/>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en-US" b="1" dirty="0" err="1"/>
              <a:t>Diagnosi</a:t>
            </a:r>
            <a:r>
              <a:rPr lang="en-US" b="1" dirty="0"/>
              <a:t> </a:t>
            </a:r>
            <a:r>
              <a:rPr lang="en-US" b="1" dirty="0" err="1"/>
              <a:t>differenziale</a:t>
            </a:r>
            <a:endParaRPr lang="it-IT" dirty="0"/>
          </a:p>
          <a:p>
            <a:r>
              <a:rPr lang="en-US" dirty="0"/>
              <a:t>Il </a:t>
            </a:r>
            <a:r>
              <a:rPr lang="en-US" dirty="0" err="1"/>
              <a:t>disturbo</a:t>
            </a:r>
            <a:r>
              <a:rPr lang="en-US" dirty="0"/>
              <a:t> </a:t>
            </a:r>
            <a:r>
              <a:rPr lang="en-US" dirty="0" err="1"/>
              <a:t>psicotico</a:t>
            </a:r>
            <a:r>
              <a:rPr lang="en-US" dirty="0"/>
              <a:t> breve (</a:t>
            </a:r>
            <a:r>
              <a:rPr lang="en-US" dirty="0" err="1"/>
              <a:t>massimo</a:t>
            </a:r>
            <a:r>
              <a:rPr lang="en-US" dirty="0"/>
              <a:t> 1 </a:t>
            </a:r>
            <a:r>
              <a:rPr lang="en-US" dirty="0" err="1"/>
              <a:t>mese</a:t>
            </a:r>
            <a:r>
              <a:rPr lang="en-US" dirty="0"/>
              <a:t>) </a:t>
            </a:r>
            <a:r>
              <a:rPr lang="en-US" dirty="0" err="1"/>
              <a:t>ed</a:t>
            </a:r>
            <a:r>
              <a:rPr lang="en-US" dirty="0"/>
              <a:t> </a:t>
            </a:r>
            <a:r>
              <a:rPr lang="en-US" dirty="0" err="1"/>
              <a:t>il</a:t>
            </a:r>
            <a:r>
              <a:rPr lang="en-US" dirty="0"/>
              <a:t> </a:t>
            </a:r>
            <a:r>
              <a:rPr lang="en-US" dirty="0" err="1"/>
              <a:t>disturbo</a:t>
            </a:r>
            <a:r>
              <a:rPr lang="en-US" dirty="0"/>
              <a:t> </a:t>
            </a:r>
            <a:r>
              <a:rPr lang="en-US" dirty="0" err="1"/>
              <a:t>schizofreniforme</a:t>
            </a:r>
            <a:r>
              <a:rPr lang="en-US" dirty="0"/>
              <a:t> (</a:t>
            </a:r>
            <a:r>
              <a:rPr lang="en-US" dirty="0" err="1"/>
              <a:t>massimo</a:t>
            </a:r>
            <a:r>
              <a:rPr lang="en-US" dirty="0"/>
              <a:t> 6 </a:t>
            </a:r>
            <a:r>
              <a:rPr lang="en-US" dirty="0" err="1"/>
              <a:t>mesi</a:t>
            </a:r>
            <a:r>
              <a:rPr lang="en-US" dirty="0"/>
              <a:t>) </a:t>
            </a:r>
            <a:r>
              <a:rPr lang="en-US" dirty="0" err="1"/>
              <a:t>si</a:t>
            </a:r>
            <a:r>
              <a:rPr lang="en-US" dirty="0"/>
              <a:t> </a:t>
            </a:r>
            <a:r>
              <a:rPr lang="en-US" dirty="0" err="1"/>
              <a:t>distinguono</a:t>
            </a:r>
            <a:r>
              <a:rPr lang="en-US" dirty="0"/>
              <a:t> per la </a:t>
            </a:r>
            <a:r>
              <a:rPr lang="en-US" dirty="0" err="1"/>
              <a:t>durata</a:t>
            </a:r>
            <a:r>
              <a:rPr lang="en-US" dirty="0"/>
              <a:t> </a:t>
            </a:r>
            <a:r>
              <a:rPr lang="en-US" dirty="0" err="1"/>
              <a:t>minore</a:t>
            </a:r>
            <a:r>
              <a:rPr lang="en-US" dirty="0"/>
              <a:t>.  </a:t>
            </a:r>
            <a:endParaRPr lang="it-IT" dirty="0"/>
          </a:p>
          <a:p>
            <a:r>
              <a:rPr lang="en-US" dirty="0" err="1"/>
              <a:t>Disturbo</a:t>
            </a:r>
            <a:r>
              <a:rPr lang="en-US" dirty="0"/>
              <a:t> </a:t>
            </a:r>
            <a:r>
              <a:rPr lang="en-US" dirty="0" err="1"/>
              <a:t>depressivo</a:t>
            </a:r>
            <a:r>
              <a:rPr lang="en-US" dirty="0"/>
              <a:t> </a:t>
            </a:r>
            <a:r>
              <a:rPr lang="en-US" dirty="0" err="1"/>
              <a:t>maggiore</a:t>
            </a:r>
            <a:r>
              <a:rPr lang="en-US" dirty="0"/>
              <a:t> o </a:t>
            </a:r>
            <a:r>
              <a:rPr lang="en-US" dirty="0" err="1"/>
              <a:t>disturbo</a:t>
            </a:r>
            <a:r>
              <a:rPr lang="en-US" dirty="0"/>
              <a:t> </a:t>
            </a:r>
            <a:r>
              <a:rPr lang="en-US" dirty="0" err="1"/>
              <a:t>bipolare</a:t>
            </a:r>
            <a:r>
              <a:rPr lang="en-US" dirty="0"/>
              <a:t> </a:t>
            </a:r>
            <a:r>
              <a:rPr lang="en-US" dirty="0" err="1"/>
              <a:t>possono</a:t>
            </a:r>
            <a:r>
              <a:rPr lang="en-US" dirty="0"/>
              <a:t> </a:t>
            </a:r>
            <a:r>
              <a:rPr lang="en-US" dirty="0" err="1"/>
              <a:t>presentare</a:t>
            </a:r>
            <a:r>
              <a:rPr lang="en-US" dirty="0"/>
              <a:t> </a:t>
            </a:r>
            <a:r>
              <a:rPr lang="en-US" dirty="0" err="1"/>
              <a:t>manifestazioni</a:t>
            </a:r>
            <a:r>
              <a:rPr lang="en-US" dirty="0"/>
              <a:t> </a:t>
            </a:r>
            <a:r>
              <a:rPr lang="en-US" dirty="0" err="1"/>
              <a:t>psicotiche</a:t>
            </a:r>
            <a:r>
              <a:rPr lang="en-US" dirty="0"/>
              <a:t> </a:t>
            </a:r>
            <a:r>
              <a:rPr lang="en-US" dirty="0" err="1"/>
              <a:t>nei</a:t>
            </a:r>
            <a:r>
              <a:rPr lang="en-US" dirty="0"/>
              <a:t> </a:t>
            </a:r>
            <a:r>
              <a:rPr lang="en-US" dirty="0" err="1"/>
              <a:t>loro</a:t>
            </a:r>
            <a:r>
              <a:rPr lang="en-US" dirty="0"/>
              <a:t> </a:t>
            </a:r>
            <a:r>
              <a:rPr lang="en-US" dirty="0" err="1"/>
              <a:t>momenti</a:t>
            </a:r>
            <a:r>
              <a:rPr lang="en-US" dirty="0"/>
              <a:t> di </a:t>
            </a:r>
            <a:r>
              <a:rPr lang="en-US" dirty="0" err="1"/>
              <a:t>estrema</a:t>
            </a:r>
            <a:r>
              <a:rPr lang="en-US" dirty="0"/>
              <a:t> </a:t>
            </a:r>
            <a:r>
              <a:rPr lang="en-US" dirty="0" err="1"/>
              <a:t>intensità</a:t>
            </a:r>
            <a:r>
              <a:rPr lang="en-US" dirty="0"/>
              <a:t>. In </a:t>
            </a:r>
            <a:r>
              <a:rPr lang="en-US" dirty="0" err="1"/>
              <a:t>questi</a:t>
            </a:r>
            <a:r>
              <a:rPr lang="en-US" dirty="0"/>
              <a:t> </a:t>
            </a:r>
            <a:r>
              <a:rPr lang="en-US" dirty="0" err="1"/>
              <a:t>casi</a:t>
            </a:r>
            <a:r>
              <a:rPr lang="en-US" dirty="0"/>
              <a:t> </a:t>
            </a:r>
            <a:r>
              <a:rPr lang="en-US" dirty="0" err="1"/>
              <a:t>però</a:t>
            </a:r>
            <a:r>
              <a:rPr lang="en-US" dirty="0"/>
              <a:t> la </a:t>
            </a:r>
            <a:r>
              <a:rPr lang="en-US" dirty="0" err="1"/>
              <a:t>diagnosi</a:t>
            </a:r>
            <a:r>
              <a:rPr lang="en-US" dirty="0"/>
              <a:t> è </a:t>
            </a:r>
            <a:r>
              <a:rPr lang="en-US" dirty="0" err="1"/>
              <a:t>riferita</a:t>
            </a:r>
            <a:r>
              <a:rPr lang="en-US" dirty="0"/>
              <a:t> </a:t>
            </a:r>
            <a:r>
              <a:rPr lang="en-US" dirty="0" err="1"/>
              <a:t>ai</a:t>
            </a:r>
            <a:r>
              <a:rPr lang="en-US" dirty="0"/>
              <a:t> </a:t>
            </a:r>
            <a:r>
              <a:rPr lang="en-US" dirty="0" err="1"/>
              <a:t>disturbi</a:t>
            </a:r>
            <a:r>
              <a:rPr lang="en-US" dirty="0"/>
              <a:t> </a:t>
            </a:r>
            <a:r>
              <a:rPr lang="en-US" dirty="0" err="1"/>
              <a:t>dell’umore</a:t>
            </a:r>
            <a:r>
              <a:rPr lang="en-US" dirty="0"/>
              <a:t> o ad un </a:t>
            </a:r>
            <a:r>
              <a:rPr lang="en-US" dirty="0" err="1"/>
              <a:t>possibile</a:t>
            </a:r>
            <a:r>
              <a:rPr lang="en-US" dirty="0"/>
              <a:t> </a:t>
            </a:r>
            <a:r>
              <a:rPr lang="en-US" dirty="0" err="1"/>
              <a:t>distturbo</a:t>
            </a:r>
            <a:r>
              <a:rPr lang="en-US" dirty="0"/>
              <a:t> schizoaffettivo.</a:t>
            </a:r>
          </a:p>
          <a:p>
            <a:pPr marL="0" indent="0">
              <a:buNone/>
            </a:pPr>
            <a:r>
              <a:rPr lang="it-IT" dirty="0"/>
              <a:t> </a:t>
            </a:r>
          </a:p>
        </p:txBody>
      </p:sp>
    </p:spTree>
    <p:extLst>
      <p:ext uri="{BB962C8B-B14F-4D97-AF65-F5344CB8AC3E}">
        <p14:creationId xmlns:p14="http://schemas.microsoft.com/office/powerpoint/2010/main" val="3482617031"/>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en-US" dirty="0" err="1"/>
              <a:t>Nel</a:t>
            </a:r>
            <a:r>
              <a:rPr lang="en-US" dirty="0"/>
              <a:t> </a:t>
            </a:r>
            <a:r>
              <a:rPr lang="en-US" dirty="0" err="1"/>
              <a:t>disturbo</a:t>
            </a:r>
            <a:r>
              <a:rPr lang="en-US" dirty="0"/>
              <a:t> </a:t>
            </a:r>
            <a:r>
              <a:rPr lang="en-US" dirty="0" err="1"/>
              <a:t>delirante</a:t>
            </a:r>
            <a:r>
              <a:rPr lang="en-US" dirty="0"/>
              <a:t> in </a:t>
            </a:r>
            <a:r>
              <a:rPr lang="en-US" dirty="0" err="1"/>
              <a:t>genere</a:t>
            </a:r>
            <a:r>
              <a:rPr lang="en-US" dirty="0"/>
              <a:t> </a:t>
            </a:r>
            <a:r>
              <a:rPr lang="en-US" dirty="0" err="1"/>
              <a:t>mancano</a:t>
            </a:r>
            <a:r>
              <a:rPr lang="en-US" dirty="0"/>
              <a:t> le </a:t>
            </a:r>
            <a:r>
              <a:rPr lang="en-US" dirty="0" err="1"/>
              <a:t>allucinazioni</a:t>
            </a:r>
            <a:r>
              <a:rPr lang="en-US" dirty="0"/>
              <a:t> </a:t>
            </a:r>
            <a:r>
              <a:rPr lang="en-US" dirty="0" err="1"/>
              <a:t>uditive</a:t>
            </a:r>
            <a:r>
              <a:rPr lang="en-US" dirty="0"/>
              <a:t> (le </a:t>
            </a:r>
            <a:r>
              <a:rPr lang="en-US" dirty="0" err="1"/>
              <a:t>voci</a:t>
            </a:r>
            <a:r>
              <a:rPr lang="en-US" dirty="0"/>
              <a:t>) </a:t>
            </a:r>
            <a:r>
              <a:rPr lang="en-US" dirty="0" err="1"/>
              <a:t>il</a:t>
            </a:r>
            <a:r>
              <a:rPr lang="en-US" dirty="0"/>
              <a:t> </a:t>
            </a:r>
            <a:r>
              <a:rPr lang="en-US" dirty="0" err="1"/>
              <a:t>comportamento</a:t>
            </a:r>
            <a:r>
              <a:rPr lang="en-US" dirty="0"/>
              <a:t> e la </a:t>
            </a:r>
            <a:r>
              <a:rPr lang="en-US" dirty="0" err="1"/>
              <a:t>ideazione</a:t>
            </a:r>
            <a:r>
              <a:rPr lang="en-US" dirty="0"/>
              <a:t> </a:t>
            </a:r>
            <a:r>
              <a:rPr lang="en-US" dirty="0" err="1"/>
              <a:t>disorganizzata</a:t>
            </a:r>
            <a:r>
              <a:rPr lang="en-US" dirty="0"/>
              <a:t> </a:t>
            </a:r>
            <a:r>
              <a:rPr lang="en-US" dirty="0" err="1"/>
              <a:t>oltre</a:t>
            </a:r>
            <a:r>
              <a:rPr lang="en-US" dirty="0"/>
              <a:t> al </a:t>
            </a:r>
            <a:r>
              <a:rPr lang="en-US" dirty="0" err="1"/>
              <a:t>decadimento</a:t>
            </a:r>
            <a:r>
              <a:rPr lang="en-US" dirty="0"/>
              <a:t> </a:t>
            </a:r>
            <a:r>
              <a:rPr lang="en-US" dirty="0" err="1"/>
              <a:t>mentale</a:t>
            </a:r>
            <a:r>
              <a:rPr lang="en-US" dirty="0"/>
              <a:t>. Il </a:t>
            </a:r>
            <a:r>
              <a:rPr lang="en-US" dirty="0" err="1"/>
              <a:t>delirio</a:t>
            </a:r>
            <a:r>
              <a:rPr lang="en-US" dirty="0"/>
              <a:t> è in </a:t>
            </a:r>
            <a:r>
              <a:rPr lang="en-US" dirty="0" err="1"/>
              <a:t>genere</a:t>
            </a:r>
            <a:r>
              <a:rPr lang="en-US" dirty="0"/>
              <a:t> </a:t>
            </a:r>
            <a:r>
              <a:rPr lang="en-US" dirty="0" err="1"/>
              <a:t>lucido</a:t>
            </a:r>
            <a:r>
              <a:rPr lang="en-US" dirty="0"/>
              <a:t> e ben </a:t>
            </a:r>
            <a:r>
              <a:rPr lang="en-US" dirty="0" err="1"/>
              <a:t>organizzato</a:t>
            </a:r>
            <a:r>
              <a:rPr lang="en-US" dirty="0"/>
              <a:t>, </a:t>
            </a:r>
            <a:r>
              <a:rPr lang="en-US" dirty="0" err="1"/>
              <a:t>anche</a:t>
            </a:r>
            <a:r>
              <a:rPr lang="en-US" dirty="0"/>
              <a:t> se </a:t>
            </a:r>
            <a:r>
              <a:rPr lang="en-US" dirty="0" err="1"/>
              <a:t>sono</a:t>
            </a:r>
            <a:r>
              <a:rPr lang="en-US" dirty="0"/>
              <a:t> </a:t>
            </a:r>
            <a:r>
              <a:rPr lang="en-US" dirty="0" err="1"/>
              <a:t>ammessi</a:t>
            </a:r>
            <a:r>
              <a:rPr lang="en-US" dirty="0"/>
              <a:t> </a:t>
            </a:r>
            <a:r>
              <a:rPr lang="en-US" dirty="0" err="1"/>
              <a:t>saltuari</a:t>
            </a:r>
            <a:r>
              <a:rPr lang="en-US" dirty="0"/>
              <a:t> </a:t>
            </a:r>
            <a:r>
              <a:rPr lang="en-US" dirty="0" err="1"/>
              <a:t>deliri</a:t>
            </a:r>
            <a:r>
              <a:rPr lang="en-US" dirty="0"/>
              <a:t> </a:t>
            </a:r>
            <a:r>
              <a:rPr lang="en-US" dirty="0" err="1"/>
              <a:t>bizzarri</a:t>
            </a:r>
            <a:r>
              <a:rPr lang="en-US" dirty="0"/>
              <a:t>).</a:t>
            </a:r>
            <a:r>
              <a:rPr lang="it-IT" dirty="0"/>
              <a:t> </a:t>
            </a:r>
          </a:p>
          <a:p>
            <a:r>
              <a:rPr lang="en-US" dirty="0" err="1"/>
              <a:t>Disturbo</a:t>
            </a:r>
            <a:r>
              <a:rPr lang="en-US" dirty="0"/>
              <a:t> schizotipico di </a:t>
            </a:r>
            <a:r>
              <a:rPr lang="en-US" dirty="0" err="1"/>
              <a:t>personalità</a:t>
            </a:r>
            <a:r>
              <a:rPr lang="en-US" dirty="0"/>
              <a:t> </a:t>
            </a:r>
            <a:r>
              <a:rPr lang="en-US" dirty="0" err="1"/>
              <a:t>si</a:t>
            </a:r>
            <a:r>
              <a:rPr lang="en-US" dirty="0"/>
              <a:t> </a:t>
            </a:r>
            <a:r>
              <a:rPr lang="en-US" dirty="0" err="1"/>
              <a:t>manifesta</a:t>
            </a:r>
            <a:r>
              <a:rPr lang="en-US" dirty="0"/>
              <a:t> con </a:t>
            </a:r>
            <a:r>
              <a:rPr lang="en-US" dirty="0" err="1"/>
              <a:t>deliri</a:t>
            </a:r>
            <a:r>
              <a:rPr lang="en-US" dirty="0"/>
              <a:t> </a:t>
            </a:r>
            <a:r>
              <a:rPr lang="en-US" dirty="0" err="1"/>
              <a:t>ed</a:t>
            </a:r>
            <a:r>
              <a:rPr lang="en-US" dirty="0"/>
              <a:t> </a:t>
            </a:r>
            <a:r>
              <a:rPr lang="en-US" dirty="0" err="1"/>
              <a:t>allucinazioni</a:t>
            </a:r>
            <a:r>
              <a:rPr lang="en-US" dirty="0"/>
              <a:t> molto </a:t>
            </a:r>
            <a:r>
              <a:rPr lang="en-US" dirty="0" err="1"/>
              <a:t>sfumate</a:t>
            </a:r>
            <a:r>
              <a:rPr lang="en-US" dirty="0"/>
              <a:t> e con </a:t>
            </a:r>
            <a:r>
              <a:rPr lang="en-US" dirty="0" err="1"/>
              <a:t>tratti</a:t>
            </a:r>
            <a:r>
              <a:rPr lang="en-US" dirty="0"/>
              <a:t> </a:t>
            </a:r>
            <a:r>
              <a:rPr lang="en-US" dirty="0" err="1"/>
              <a:t>patologici</a:t>
            </a:r>
            <a:r>
              <a:rPr lang="en-US" dirty="0"/>
              <a:t> </a:t>
            </a:r>
            <a:r>
              <a:rPr lang="en-US" dirty="0" err="1"/>
              <a:t>persistenti</a:t>
            </a:r>
            <a:r>
              <a:rPr lang="en-US" dirty="0"/>
              <a:t> di </a:t>
            </a:r>
            <a:r>
              <a:rPr lang="en-US" dirty="0" err="1"/>
              <a:t>personalità</a:t>
            </a:r>
            <a:r>
              <a:rPr lang="en-US" dirty="0"/>
              <a:t>.  </a:t>
            </a:r>
            <a:endParaRPr lang="it-IT" dirty="0"/>
          </a:p>
        </p:txBody>
      </p:sp>
    </p:spTree>
    <p:extLst>
      <p:ext uri="{BB962C8B-B14F-4D97-AF65-F5344CB8AC3E}">
        <p14:creationId xmlns:p14="http://schemas.microsoft.com/office/powerpoint/2010/main" val="2710527360"/>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Nella </a:t>
            </a:r>
            <a:r>
              <a:rPr lang="en-US" dirty="0" err="1"/>
              <a:t>dismorfofobia</a:t>
            </a:r>
            <a:r>
              <a:rPr lang="en-US" dirty="0"/>
              <a:t> (</a:t>
            </a:r>
            <a:r>
              <a:rPr lang="en-US" dirty="0" err="1"/>
              <a:t>dismorfismo</a:t>
            </a:r>
            <a:r>
              <a:rPr lang="en-US" dirty="0"/>
              <a:t> </a:t>
            </a:r>
            <a:r>
              <a:rPr lang="en-US" dirty="0" err="1"/>
              <a:t>corporeo</a:t>
            </a:r>
            <a:r>
              <a:rPr lang="en-US" dirty="0"/>
              <a:t>) </a:t>
            </a:r>
            <a:r>
              <a:rPr lang="en-US" dirty="0" err="1"/>
              <a:t>il</a:t>
            </a:r>
            <a:r>
              <a:rPr lang="en-US" dirty="0"/>
              <a:t> </a:t>
            </a:r>
            <a:r>
              <a:rPr lang="en-US" dirty="0" err="1"/>
              <a:t>paziente</a:t>
            </a:r>
            <a:r>
              <a:rPr lang="en-US" dirty="0"/>
              <a:t> </a:t>
            </a:r>
            <a:r>
              <a:rPr lang="en-US" dirty="0" err="1"/>
              <a:t>si</a:t>
            </a:r>
            <a:r>
              <a:rPr lang="en-US" dirty="0"/>
              <a:t> </a:t>
            </a:r>
            <a:r>
              <a:rPr lang="en-US" dirty="0" err="1"/>
              <a:t>sente</a:t>
            </a:r>
            <a:r>
              <a:rPr lang="en-US" dirty="0"/>
              <a:t> </a:t>
            </a:r>
            <a:r>
              <a:rPr lang="en-US" dirty="0" err="1"/>
              <a:t>deforme</a:t>
            </a:r>
            <a:r>
              <a:rPr lang="en-US" dirty="0"/>
              <a:t>, </a:t>
            </a:r>
            <a:r>
              <a:rPr lang="en-US" dirty="0" err="1"/>
              <a:t>ed</a:t>
            </a:r>
            <a:r>
              <a:rPr lang="en-US" dirty="0"/>
              <a:t> a volte la  </a:t>
            </a:r>
            <a:r>
              <a:rPr lang="en-US" dirty="0" err="1"/>
              <a:t>sua</a:t>
            </a:r>
            <a:r>
              <a:rPr lang="en-US" dirty="0"/>
              <a:t> </a:t>
            </a:r>
            <a:r>
              <a:rPr lang="en-US" dirty="0" err="1"/>
              <a:t>dispercezione</a:t>
            </a:r>
            <a:r>
              <a:rPr lang="en-US" dirty="0"/>
              <a:t> </a:t>
            </a:r>
            <a:r>
              <a:rPr lang="en-US" dirty="0" err="1"/>
              <a:t>può</a:t>
            </a:r>
            <a:r>
              <a:rPr lang="en-US" dirty="0"/>
              <a:t> </a:t>
            </a:r>
            <a:r>
              <a:rPr lang="en-US" dirty="0" err="1"/>
              <a:t>assumere</a:t>
            </a:r>
            <a:r>
              <a:rPr lang="en-US" dirty="0"/>
              <a:t> </a:t>
            </a:r>
            <a:r>
              <a:rPr lang="en-US" dirty="0" err="1"/>
              <a:t>caratteristiche</a:t>
            </a:r>
            <a:r>
              <a:rPr lang="en-US" dirty="0"/>
              <a:t> </a:t>
            </a:r>
            <a:r>
              <a:rPr lang="en-US" dirty="0" err="1"/>
              <a:t>psicotiche</a:t>
            </a:r>
            <a:r>
              <a:rPr lang="en-US" dirty="0"/>
              <a:t>, ma </a:t>
            </a:r>
            <a:r>
              <a:rPr lang="en-US" dirty="0" err="1"/>
              <a:t>il</a:t>
            </a:r>
            <a:r>
              <a:rPr lang="en-US" dirty="0"/>
              <a:t> </a:t>
            </a:r>
            <a:r>
              <a:rPr lang="en-US" dirty="0" err="1"/>
              <a:t>centro</a:t>
            </a:r>
            <a:r>
              <a:rPr lang="en-US" dirty="0"/>
              <a:t> del </a:t>
            </a:r>
            <a:r>
              <a:rPr lang="en-US" dirty="0" err="1"/>
              <a:t>suo</a:t>
            </a:r>
            <a:r>
              <a:rPr lang="en-US" dirty="0"/>
              <a:t> </a:t>
            </a:r>
            <a:r>
              <a:rPr lang="en-US" dirty="0" err="1"/>
              <a:t>delirio</a:t>
            </a:r>
            <a:r>
              <a:rPr lang="en-US" dirty="0"/>
              <a:t> </a:t>
            </a:r>
            <a:r>
              <a:rPr lang="en-US" dirty="0" err="1"/>
              <a:t>sono</a:t>
            </a:r>
            <a:r>
              <a:rPr lang="en-US" dirty="0"/>
              <a:t> </a:t>
            </a:r>
            <a:r>
              <a:rPr lang="en-US" dirty="0" err="1"/>
              <a:t>sempre</a:t>
            </a:r>
            <a:r>
              <a:rPr lang="en-US" dirty="0"/>
              <a:t> le </a:t>
            </a:r>
            <a:r>
              <a:rPr lang="en-US" dirty="0" err="1"/>
              <a:t>forme</a:t>
            </a:r>
            <a:r>
              <a:rPr lang="en-US" dirty="0"/>
              <a:t> del </a:t>
            </a:r>
            <a:r>
              <a:rPr lang="en-US" dirty="0" err="1"/>
              <a:t>corpo</a:t>
            </a:r>
            <a:r>
              <a:rPr lang="en-US" dirty="0"/>
              <a:t>.</a:t>
            </a: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016037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39271" y="1844824"/>
            <a:ext cx="8229600" cy="4268799"/>
          </a:xfrm>
        </p:spPr>
        <p:txBody>
          <a:bodyPr>
            <a:normAutofit lnSpcReduction="10000"/>
          </a:bodyPr>
          <a:lstStyle/>
          <a:p>
            <a:pPr lvl="0">
              <a:lnSpc>
                <a:spcPct val="150000"/>
              </a:lnSpc>
            </a:pPr>
            <a:r>
              <a:rPr lang="it-IT" sz="2400" dirty="0">
                <a:solidFill>
                  <a:prstClr val="black"/>
                </a:solidFill>
                <a:ea typeface="Tahoma" pitchFamily="34" charset="0"/>
              </a:rPr>
              <a:t>Nella maggior parte dei casi, vi è una diagnosi associata di ritardo mentale che varia da    lieve a grave. Le capacità verbali sono spesso meno sviluppate rispetto a quelle non verbali, si tratta di persone particolarmente difficili da valutare con test, in alcuni casi manifestano delle capacità eccezionali in ambiti che generalmente implicano competenze matematiche o meccaniche,</a:t>
            </a:r>
          </a:p>
          <a:p>
            <a:pPr lvl="0">
              <a:lnSpc>
                <a:spcPct val="150000"/>
              </a:lnSpc>
            </a:pPr>
            <a:r>
              <a:rPr lang="it-IT" sz="2400" dirty="0">
                <a:solidFill>
                  <a:prstClr val="black"/>
                </a:solidFill>
                <a:ea typeface="Tahoma" pitchFamily="34" charset="0"/>
              </a:rPr>
              <a:t> </a:t>
            </a:r>
          </a:p>
        </p:txBody>
      </p:sp>
      <p:sp>
        <p:nvSpPr>
          <p:cNvPr id="3" name="Titolo 2"/>
          <p:cNvSpPr>
            <a:spLocks noGrp="1"/>
          </p:cNvSpPr>
          <p:nvPr>
            <p:ph type="title"/>
          </p:nvPr>
        </p:nvSpPr>
        <p:spPr/>
        <p:txBody>
          <a:bodyPr/>
          <a:lstStyle/>
          <a:p>
            <a:r>
              <a:rPr lang="it-IT" dirty="0"/>
              <a:t>&lt;disturbi spesso associati </a:t>
            </a:r>
            <a:r>
              <a:rPr lang="it-IT" dirty="0" err="1"/>
              <a:t>ll’autismo</a:t>
            </a:r>
            <a:endParaRPr lang="it-IT" dirty="0"/>
          </a:p>
        </p:txBody>
      </p:sp>
    </p:spTree>
    <p:extLst>
      <p:ext uri="{BB962C8B-B14F-4D97-AF65-F5344CB8AC3E}">
        <p14:creationId xmlns:p14="http://schemas.microsoft.com/office/powerpoint/2010/main" val="105384491"/>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800" dirty="0"/>
              <a:t>Il </a:t>
            </a:r>
            <a:r>
              <a:rPr lang="en-US" sz="2800" dirty="0" err="1"/>
              <a:t>Disturbo</a:t>
            </a:r>
            <a:r>
              <a:rPr lang="en-US" sz="2800" dirty="0"/>
              <a:t> da stress post-</a:t>
            </a:r>
            <a:r>
              <a:rPr lang="en-US" sz="2800" dirty="0" err="1"/>
              <a:t>traumatico</a:t>
            </a:r>
            <a:r>
              <a:rPr lang="en-US" sz="2800" dirty="0"/>
              <a:t> </a:t>
            </a:r>
            <a:r>
              <a:rPr lang="en-US" sz="2800" dirty="0" err="1"/>
              <a:t>insorge</a:t>
            </a:r>
            <a:r>
              <a:rPr lang="en-US" sz="2800" dirty="0"/>
              <a:t> </a:t>
            </a:r>
            <a:r>
              <a:rPr lang="en-US" sz="2800" dirty="0" err="1"/>
              <a:t>sempre</a:t>
            </a:r>
            <a:r>
              <a:rPr lang="en-US" sz="2800" dirty="0"/>
              <a:t> e solo </a:t>
            </a:r>
            <a:r>
              <a:rPr lang="en-US" sz="2800" dirty="0" err="1"/>
              <a:t>dopo</a:t>
            </a:r>
            <a:r>
              <a:rPr lang="en-US" sz="2800" dirty="0"/>
              <a:t> </a:t>
            </a:r>
            <a:r>
              <a:rPr lang="en-US" sz="2800" dirty="0" err="1"/>
              <a:t>una</a:t>
            </a:r>
            <a:r>
              <a:rPr lang="en-US" sz="2800" dirty="0"/>
              <a:t> </a:t>
            </a:r>
            <a:r>
              <a:rPr lang="en-US" sz="2800" dirty="0" err="1"/>
              <a:t>esposizione</a:t>
            </a:r>
            <a:r>
              <a:rPr lang="en-US" sz="2800" dirty="0"/>
              <a:t> ad </a:t>
            </a:r>
            <a:r>
              <a:rPr lang="en-US" sz="2800" dirty="0" err="1"/>
              <a:t>uno</a:t>
            </a:r>
            <a:r>
              <a:rPr lang="en-US" sz="2800" dirty="0"/>
              <a:t> stress </a:t>
            </a:r>
            <a:r>
              <a:rPr lang="en-US" sz="2800" dirty="0" err="1"/>
              <a:t>estremo</a:t>
            </a:r>
            <a:r>
              <a:rPr lang="en-US" sz="2800" dirty="0"/>
              <a:t> in cui la persona ha </a:t>
            </a:r>
            <a:r>
              <a:rPr lang="en-US" sz="2800" dirty="0" err="1"/>
              <a:t>vissuto</a:t>
            </a:r>
            <a:r>
              <a:rPr lang="en-US" sz="2800" dirty="0"/>
              <a:t> la </a:t>
            </a:r>
            <a:r>
              <a:rPr lang="en-US" sz="2800" dirty="0" err="1"/>
              <a:t>possibilità</a:t>
            </a:r>
            <a:r>
              <a:rPr lang="en-US" sz="2800" dirty="0"/>
              <a:t> di </a:t>
            </a:r>
            <a:r>
              <a:rPr lang="en-US" sz="2800" dirty="0" err="1"/>
              <a:t>morte</a:t>
            </a:r>
            <a:r>
              <a:rPr lang="en-US" sz="2800" dirty="0"/>
              <a:t> </a:t>
            </a:r>
            <a:r>
              <a:rPr lang="en-US" sz="2800" dirty="0" err="1"/>
              <a:t>sua</a:t>
            </a:r>
            <a:r>
              <a:rPr lang="en-US" sz="2800" dirty="0"/>
              <a:t> o di chi </a:t>
            </a:r>
            <a:r>
              <a:rPr lang="en-US" sz="2800" dirty="0" err="1"/>
              <a:t>gli</a:t>
            </a:r>
            <a:r>
              <a:rPr lang="en-US" sz="2800" dirty="0"/>
              <a:t> </a:t>
            </a:r>
            <a:r>
              <a:rPr lang="en-US" sz="2800" dirty="0" err="1"/>
              <a:t>sta</a:t>
            </a:r>
            <a:r>
              <a:rPr lang="en-US" sz="2800" dirty="0"/>
              <a:t> </a:t>
            </a:r>
            <a:r>
              <a:rPr lang="en-US" sz="2800" dirty="0" err="1"/>
              <a:t>accanto</a:t>
            </a:r>
            <a:r>
              <a:rPr lang="en-US" sz="2800" dirty="0"/>
              <a:t>, tale </a:t>
            </a:r>
            <a:r>
              <a:rPr lang="en-US" sz="2800" dirty="0" err="1"/>
              <a:t>condizione</a:t>
            </a:r>
            <a:r>
              <a:rPr lang="en-US" sz="2800" dirty="0"/>
              <a:t>, di </a:t>
            </a:r>
            <a:r>
              <a:rPr lang="en-US" sz="2800" dirty="0" err="1"/>
              <a:t>solito</a:t>
            </a:r>
            <a:r>
              <a:rPr lang="en-US" sz="2800" dirty="0"/>
              <a:t> (ma non </a:t>
            </a:r>
            <a:r>
              <a:rPr lang="en-US" sz="2800" dirty="0" err="1"/>
              <a:t>sempre</a:t>
            </a:r>
            <a:r>
              <a:rPr lang="en-US" sz="2800" dirty="0"/>
              <a:t>) </a:t>
            </a:r>
            <a:r>
              <a:rPr lang="en-US" sz="2800" dirty="0" err="1"/>
              <a:t>viene</a:t>
            </a:r>
            <a:r>
              <a:rPr lang="en-US" sz="2800" dirty="0"/>
              <a:t> </a:t>
            </a:r>
            <a:r>
              <a:rPr lang="en-US" sz="2800" dirty="0" err="1"/>
              <a:t>vissuta</a:t>
            </a:r>
            <a:r>
              <a:rPr lang="en-US" sz="2800" dirty="0"/>
              <a:t> </a:t>
            </a:r>
            <a:r>
              <a:rPr lang="en-US" sz="2800" dirty="0" err="1"/>
              <a:t>nella</a:t>
            </a:r>
            <a:r>
              <a:rPr lang="en-US" sz="2800" dirty="0"/>
              <a:t> </a:t>
            </a:r>
            <a:r>
              <a:rPr lang="en-US" sz="2800" dirty="0" err="1"/>
              <a:t>impotenza</a:t>
            </a:r>
            <a:r>
              <a:rPr lang="en-US" sz="2800" dirty="0"/>
              <a:t> e </a:t>
            </a:r>
            <a:r>
              <a:rPr lang="en-US" sz="2800" dirty="0" err="1"/>
              <a:t>nell’orrore</a:t>
            </a:r>
            <a:r>
              <a:rPr lang="en-US" sz="2800" dirty="0"/>
              <a:t>. </a:t>
            </a:r>
            <a:r>
              <a:rPr lang="en-US" sz="2800" dirty="0" err="1"/>
              <a:t>Alcune</a:t>
            </a:r>
            <a:r>
              <a:rPr lang="en-US" sz="2800" dirty="0"/>
              <a:t> </a:t>
            </a:r>
            <a:r>
              <a:rPr lang="en-US" sz="2800" dirty="0" err="1"/>
              <a:t>manifestazioni</a:t>
            </a:r>
            <a:r>
              <a:rPr lang="en-US" sz="2800" dirty="0"/>
              <a:t> del PTSD </a:t>
            </a:r>
            <a:r>
              <a:rPr lang="en-US" sz="2800" dirty="0" err="1"/>
              <a:t>possono</a:t>
            </a:r>
            <a:r>
              <a:rPr lang="en-US" sz="2800" dirty="0"/>
              <a:t> </a:t>
            </a:r>
            <a:r>
              <a:rPr lang="en-US" sz="2800" dirty="0" err="1"/>
              <a:t>sembrare</a:t>
            </a:r>
            <a:r>
              <a:rPr lang="en-US" sz="2800" dirty="0"/>
              <a:t> </a:t>
            </a:r>
            <a:r>
              <a:rPr lang="en-US" sz="2800" dirty="0" err="1"/>
              <a:t>allucinazioni</a:t>
            </a:r>
            <a:r>
              <a:rPr lang="en-US" sz="2800" dirty="0"/>
              <a:t> e la </a:t>
            </a:r>
            <a:r>
              <a:rPr lang="en-US" sz="2800" dirty="0" err="1"/>
              <a:t>ideazione</a:t>
            </a:r>
            <a:r>
              <a:rPr lang="en-US" sz="2800" dirty="0"/>
              <a:t> a volte assume </a:t>
            </a:r>
            <a:r>
              <a:rPr lang="en-US" sz="2800" dirty="0" err="1"/>
              <a:t>forme</a:t>
            </a:r>
            <a:r>
              <a:rPr lang="en-US" sz="2800" dirty="0"/>
              <a:t> </a:t>
            </a:r>
            <a:r>
              <a:rPr lang="en-US" sz="2800" dirty="0" err="1"/>
              <a:t>paranoidee</a:t>
            </a:r>
            <a:r>
              <a:rPr lang="en-US" sz="2800" dirty="0"/>
              <a:t>, ma </a:t>
            </a:r>
            <a:r>
              <a:rPr lang="en-US" sz="2800" dirty="0" err="1"/>
              <a:t>certamente</a:t>
            </a:r>
            <a:r>
              <a:rPr lang="en-US" sz="2800" dirty="0"/>
              <a:t> la </a:t>
            </a:r>
            <a:r>
              <a:rPr lang="en-US" sz="2800" dirty="0" err="1"/>
              <a:t>origine</a:t>
            </a:r>
            <a:r>
              <a:rPr lang="en-US" sz="2800" dirty="0"/>
              <a:t> e la </a:t>
            </a:r>
            <a:r>
              <a:rPr lang="en-US" sz="2800" dirty="0" err="1"/>
              <a:t>focalizzazione</a:t>
            </a:r>
            <a:r>
              <a:rPr lang="en-US" sz="2800" dirty="0"/>
              <a:t> </a:t>
            </a:r>
            <a:r>
              <a:rPr lang="en-US" sz="2800" dirty="0" err="1"/>
              <a:t>sul</a:t>
            </a:r>
            <a:r>
              <a:rPr lang="en-US" sz="2800" dirty="0"/>
              <a:t> trauma </a:t>
            </a:r>
            <a:r>
              <a:rPr lang="en-US" sz="2800" dirty="0" err="1"/>
              <a:t>rendono</a:t>
            </a:r>
            <a:r>
              <a:rPr lang="en-US" sz="2800" dirty="0"/>
              <a:t> </a:t>
            </a:r>
            <a:r>
              <a:rPr lang="en-US" sz="2800" dirty="0" err="1"/>
              <a:t>distinguibile</a:t>
            </a:r>
            <a:r>
              <a:rPr lang="en-US" sz="2800" dirty="0"/>
              <a:t> </a:t>
            </a:r>
            <a:r>
              <a:rPr lang="en-US" sz="2800" dirty="0" err="1"/>
              <a:t>il</a:t>
            </a:r>
            <a:r>
              <a:rPr lang="en-US" sz="2800" dirty="0"/>
              <a:t> </a:t>
            </a:r>
            <a:r>
              <a:rPr lang="en-US" sz="2800" dirty="0" err="1"/>
              <a:t>qadro</a:t>
            </a:r>
            <a:r>
              <a:rPr lang="en-US" sz="2800" dirty="0"/>
              <a:t> </a:t>
            </a:r>
            <a:r>
              <a:rPr lang="en-US" sz="2800" dirty="0" err="1"/>
              <a:t>patologico</a:t>
            </a:r>
            <a:r>
              <a:rPr lang="en-US" sz="2800" dirty="0"/>
              <a:t> </a:t>
            </a:r>
            <a:r>
              <a:rPr lang="en-US" sz="2800" dirty="0" err="1"/>
              <a:t>dalla</a:t>
            </a:r>
            <a:r>
              <a:rPr lang="en-US" sz="2800" dirty="0"/>
              <a:t> </a:t>
            </a:r>
            <a:r>
              <a:rPr lang="en-US" sz="2800" dirty="0" err="1"/>
              <a:t>schizofrenia</a:t>
            </a:r>
            <a:r>
              <a:rPr lang="en-US" sz="2800" dirty="0"/>
              <a:t>.</a:t>
            </a:r>
            <a:r>
              <a:rPr lang="it-IT" sz="28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43629540"/>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r>
              <a:rPr lang="en-US" sz="2400" dirty="0" err="1"/>
              <a:t>Anche</a:t>
            </a:r>
            <a:r>
              <a:rPr lang="en-US" sz="2400" dirty="0"/>
              <a:t> </a:t>
            </a:r>
            <a:r>
              <a:rPr lang="en-US" sz="2400" dirty="0" err="1"/>
              <a:t>l’autismo</a:t>
            </a:r>
            <a:r>
              <a:rPr lang="en-US" sz="2400" dirty="0"/>
              <a:t> </a:t>
            </a:r>
            <a:r>
              <a:rPr lang="en-US" sz="2400" dirty="0" err="1"/>
              <a:t>può</a:t>
            </a:r>
            <a:r>
              <a:rPr lang="en-US" sz="2400" dirty="0"/>
              <a:t> </a:t>
            </a:r>
            <a:r>
              <a:rPr lang="en-US" sz="2400" dirty="0" err="1"/>
              <a:t>spesso</a:t>
            </a:r>
            <a:r>
              <a:rPr lang="en-US" sz="2400" dirty="0"/>
              <a:t> </a:t>
            </a:r>
            <a:r>
              <a:rPr lang="en-US" sz="2400" dirty="0" err="1"/>
              <a:t>assumere</a:t>
            </a:r>
            <a:r>
              <a:rPr lang="en-US" sz="2400" dirty="0"/>
              <a:t> </a:t>
            </a:r>
            <a:r>
              <a:rPr lang="en-US" sz="2400" dirty="0" err="1"/>
              <a:t>manifestazioni</a:t>
            </a:r>
            <a:r>
              <a:rPr lang="en-US" sz="2400" dirty="0"/>
              <a:t> </a:t>
            </a:r>
            <a:r>
              <a:rPr lang="en-US" sz="2400" dirty="0" err="1"/>
              <a:t>simili</a:t>
            </a:r>
            <a:r>
              <a:rPr lang="en-US" sz="2400" dirty="0"/>
              <a:t> </a:t>
            </a:r>
            <a:r>
              <a:rPr lang="en-US" sz="2400" dirty="0" err="1"/>
              <a:t>alla</a:t>
            </a:r>
            <a:r>
              <a:rPr lang="en-US" sz="2400" dirty="0"/>
              <a:t> </a:t>
            </a:r>
            <a:r>
              <a:rPr lang="en-US" sz="2400" dirty="0" err="1"/>
              <a:t>schizofrenia</a:t>
            </a:r>
            <a:r>
              <a:rPr lang="en-US" sz="2400" dirty="0"/>
              <a:t>, a </a:t>
            </a:r>
            <a:r>
              <a:rPr lang="en-US" sz="2400" dirty="0" err="1"/>
              <a:t>distinguerli</a:t>
            </a:r>
            <a:r>
              <a:rPr lang="en-US" sz="2400" dirty="0"/>
              <a:t> </a:t>
            </a:r>
            <a:r>
              <a:rPr lang="en-US" sz="2400" dirty="0" err="1"/>
              <a:t>aiuta</a:t>
            </a:r>
            <a:r>
              <a:rPr lang="en-US" sz="2400" dirty="0"/>
              <a:t> in </a:t>
            </a:r>
            <a:r>
              <a:rPr lang="en-US" sz="2400" dirty="0" err="1"/>
              <a:t>genere</a:t>
            </a:r>
            <a:r>
              <a:rPr lang="en-US" sz="2400" dirty="0"/>
              <a:t> la </a:t>
            </a:r>
            <a:r>
              <a:rPr lang="en-US" sz="2400" dirty="0" err="1"/>
              <a:t>diversa</a:t>
            </a:r>
            <a:r>
              <a:rPr lang="en-US" sz="2400" dirty="0"/>
              <a:t> </a:t>
            </a:r>
            <a:r>
              <a:rPr lang="en-US" sz="2400" dirty="0" err="1"/>
              <a:t>età</a:t>
            </a:r>
            <a:r>
              <a:rPr lang="en-US" sz="2400" dirty="0"/>
              <a:t> di </a:t>
            </a:r>
            <a:r>
              <a:rPr lang="en-US" sz="2400" dirty="0" err="1"/>
              <a:t>insorgenza</a:t>
            </a:r>
            <a:r>
              <a:rPr lang="en-US" sz="2400" dirty="0"/>
              <a:t> (</a:t>
            </a:r>
            <a:r>
              <a:rPr lang="en-US" sz="2400" dirty="0" err="1"/>
              <a:t>tarda</a:t>
            </a:r>
            <a:r>
              <a:rPr lang="en-US" sz="2400" dirty="0"/>
              <a:t> </a:t>
            </a:r>
            <a:r>
              <a:rPr lang="en-US" sz="2400" dirty="0" err="1"/>
              <a:t>adolescenza</a:t>
            </a:r>
            <a:r>
              <a:rPr lang="en-US" sz="2400" dirty="0"/>
              <a:t> o prima </a:t>
            </a:r>
            <a:r>
              <a:rPr lang="en-US" sz="2400" dirty="0" err="1"/>
              <a:t>età</a:t>
            </a:r>
            <a:r>
              <a:rPr lang="en-US" sz="2400" dirty="0"/>
              <a:t> </a:t>
            </a:r>
            <a:r>
              <a:rPr lang="en-US" sz="2400" dirty="0" err="1"/>
              <a:t>adulta</a:t>
            </a:r>
            <a:r>
              <a:rPr lang="en-US" sz="2400" dirty="0"/>
              <a:t> per la </a:t>
            </a:r>
            <a:r>
              <a:rPr lang="en-US" sz="2400" dirty="0" err="1"/>
              <a:t>schizofrenia</a:t>
            </a:r>
            <a:r>
              <a:rPr lang="en-US" sz="2400" dirty="0"/>
              <a:t>, prima </a:t>
            </a:r>
            <a:r>
              <a:rPr lang="en-US" sz="2400" dirty="0" err="1"/>
              <a:t>infanzia</a:t>
            </a:r>
            <a:r>
              <a:rPr lang="en-US" sz="2400" dirty="0"/>
              <a:t> per </a:t>
            </a:r>
            <a:r>
              <a:rPr lang="en-US" sz="2400" dirty="0" err="1"/>
              <a:t>l’autismo</a:t>
            </a:r>
            <a:r>
              <a:rPr lang="en-US" sz="2400" dirty="0"/>
              <a:t>) </a:t>
            </a:r>
            <a:r>
              <a:rPr lang="en-US" sz="2400" dirty="0" err="1"/>
              <a:t>esistono</a:t>
            </a:r>
            <a:r>
              <a:rPr lang="en-US" sz="2400" dirty="0"/>
              <a:t> </a:t>
            </a:r>
            <a:r>
              <a:rPr lang="en-US" sz="2400" dirty="0" err="1"/>
              <a:t>comunque</a:t>
            </a:r>
            <a:r>
              <a:rPr lang="en-US" sz="2400" dirty="0"/>
              <a:t> </a:t>
            </a:r>
            <a:r>
              <a:rPr lang="en-US" sz="2400" dirty="0" err="1"/>
              <a:t>qudri</a:t>
            </a:r>
            <a:r>
              <a:rPr lang="en-US" sz="2400" dirty="0"/>
              <a:t> di </a:t>
            </a:r>
            <a:r>
              <a:rPr lang="en-US" sz="2400" dirty="0" err="1"/>
              <a:t>schizofrenia</a:t>
            </a:r>
            <a:r>
              <a:rPr lang="en-US" sz="2400" dirty="0"/>
              <a:t> ad </a:t>
            </a:r>
            <a:r>
              <a:rPr lang="en-US" sz="2400" dirty="0" err="1"/>
              <a:t>insorgenza</a:t>
            </a:r>
            <a:r>
              <a:rPr lang="en-US" sz="2400" dirty="0"/>
              <a:t> </a:t>
            </a:r>
            <a:r>
              <a:rPr lang="en-US" sz="2400" dirty="0" err="1"/>
              <a:t>precocissima</a:t>
            </a:r>
            <a:r>
              <a:rPr lang="en-US" sz="2400" dirty="0"/>
              <a:t> </a:t>
            </a:r>
            <a:r>
              <a:rPr lang="en-US" sz="2400" dirty="0" err="1"/>
              <a:t>che</a:t>
            </a:r>
            <a:r>
              <a:rPr lang="en-US" sz="2400" dirty="0"/>
              <a:t> </a:t>
            </a:r>
            <a:r>
              <a:rPr lang="en-US" sz="2400" dirty="0" err="1"/>
              <a:t>costituiscono</a:t>
            </a:r>
            <a:r>
              <a:rPr lang="en-US" sz="2400" dirty="0"/>
              <a:t>  </a:t>
            </a:r>
            <a:r>
              <a:rPr lang="en-US" sz="2400" dirty="0" err="1"/>
              <a:t>situazioni</a:t>
            </a:r>
            <a:r>
              <a:rPr lang="en-US" sz="2400" dirty="0"/>
              <a:t> molto rare e molto </a:t>
            </a:r>
            <a:r>
              <a:rPr lang="en-US" sz="2400" dirty="0" err="1"/>
              <a:t>ambigue</a:t>
            </a:r>
            <a:r>
              <a:rPr lang="en-US" sz="2400" dirty="0"/>
              <a:t> in cui la </a:t>
            </a:r>
            <a:r>
              <a:rPr lang="en-US" sz="2400" dirty="0" err="1"/>
              <a:t>diagnosi</a:t>
            </a:r>
            <a:r>
              <a:rPr lang="en-US" sz="2400" dirty="0"/>
              <a:t> </a:t>
            </a:r>
            <a:r>
              <a:rPr lang="en-US" sz="2400" dirty="0" err="1"/>
              <a:t>aggiuntiva</a:t>
            </a:r>
            <a:r>
              <a:rPr lang="en-US" sz="2400" dirty="0"/>
              <a:t> di </a:t>
            </a:r>
            <a:r>
              <a:rPr lang="en-US" sz="2400" dirty="0" err="1"/>
              <a:t>schizofrenia</a:t>
            </a:r>
            <a:r>
              <a:rPr lang="en-US" sz="2400" dirty="0"/>
              <a:t> </a:t>
            </a:r>
            <a:r>
              <a:rPr lang="en-US" sz="2400" dirty="0" err="1"/>
              <a:t>viene</a:t>
            </a:r>
            <a:r>
              <a:rPr lang="en-US" sz="2400" dirty="0"/>
              <a:t> </a:t>
            </a:r>
            <a:r>
              <a:rPr lang="en-US" sz="2400" dirty="0" err="1"/>
              <a:t>posta</a:t>
            </a:r>
            <a:r>
              <a:rPr lang="en-US" sz="2400" dirty="0"/>
              <a:t> solo se I </a:t>
            </a:r>
            <a:r>
              <a:rPr lang="en-US" sz="2400" dirty="0" err="1"/>
              <a:t>deliri</a:t>
            </a:r>
            <a:r>
              <a:rPr lang="en-US" sz="2400" dirty="0"/>
              <a:t> e le </a:t>
            </a:r>
            <a:r>
              <a:rPr lang="en-US" sz="2400" dirty="0" err="1"/>
              <a:t>allucinazioni</a:t>
            </a:r>
            <a:r>
              <a:rPr lang="en-US" sz="2400" dirty="0"/>
              <a:t> </a:t>
            </a:r>
            <a:r>
              <a:rPr lang="en-US" sz="2400" dirty="0" err="1"/>
              <a:t>assumono</a:t>
            </a:r>
            <a:r>
              <a:rPr lang="en-US" sz="2400" dirty="0"/>
              <a:t> un </a:t>
            </a:r>
            <a:r>
              <a:rPr lang="en-US" sz="2400" dirty="0" err="1"/>
              <a:t>ruolo</a:t>
            </a:r>
            <a:r>
              <a:rPr lang="en-US" sz="2400" dirty="0"/>
              <a:t> </a:t>
            </a:r>
            <a:r>
              <a:rPr lang="en-US" sz="2400" dirty="0" err="1"/>
              <a:t>centrale</a:t>
            </a:r>
            <a:r>
              <a:rPr lang="en-US" sz="2400" dirty="0"/>
              <a:t>. In </a:t>
            </a:r>
            <a:r>
              <a:rPr lang="en-US" sz="2400" dirty="0" err="1"/>
              <a:t>questi</a:t>
            </a:r>
            <a:r>
              <a:rPr lang="en-US" sz="2400" dirty="0"/>
              <a:t> </a:t>
            </a:r>
            <a:r>
              <a:rPr lang="en-US" sz="2400" dirty="0" err="1"/>
              <a:t>casi</a:t>
            </a:r>
            <a:r>
              <a:rPr lang="en-US" sz="2400" dirty="0"/>
              <a:t> non </a:t>
            </a:r>
            <a:r>
              <a:rPr lang="en-US" sz="2400" dirty="0" err="1"/>
              <a:t>si</a:t>
            </a:r>
            <a:r>
              <a:rPr lang="en-US" sz="2400" dirty="0"/>
              <a:t> </a:t>
            </a:r>
            <a:r>
              <a:rPr lang="en-US" sz="2400" dirty="0" err="1"/>
              <a:t>può</a:t>
            </a:r>
            <a:r>
              <a:rPr lang="en-US" sz="2400" dirty="0"/>
              <a:t> </a:t>
            </a:r>
            <a:r>
              <a:rPr lang="en-US" sz="2400" dirty="0" err="1"/>
              <a:t>escludere</a:t>
            </a:r>
            <a:r>
              <a:rPr lang="en-US" sz="2400" dirty="0"/>
              <a:t> </a:t>
            </a:r>
            <a:r>
              <a:rPr lang="en-US" sz="2400" dirty="0" err="1"/>
              <a:t>che</a:t>
            </a:r>
            <a:r>
              <a:rPr lang="en-US" sz="2400" dirty="0"/>
              <a:t> la </a:t>
            </a:r>
            <a:r>
              <a:rPr lang="en-US" sz="2400" dirty="0" err="1"/>
              <a:t>somma</a:t>
            </a:r>
            <a:r>
              <a:rPr lang="en-US" sz="2400" dirty="0"/>
              <a:t> </a:t>
            </a:r>
            <a:r>
              <a:rPr lang="en-US" sz="2400" dirty="0" err="1"/>
              <a:t>delle</a:t>
            </a:r>
            <a:r>
              <a:rPr lang="en-US" sz="2400" dirty="0"/>
              <a:t> due </a:t>
            </a:r>
            <a:r>
              <a:rPr lang="en-US" sz="2400" dirty="0" err="1"/>
              <a:t>patologie</a:t>
            </a:r>
            <a:r>
              <a:rPr lang="en-US" sz="2400" dirty="0"/>
              <a:t> </a:t>
            </a:r>
            <a:r>
              <a:rPr lang="en-US" sz="2400" dirty="0" err="1"/>
              <a:t>possa</a:t>
            </a:r>
            <a:r>
              <a:rPr lang="en-US" sz="2400" dirty="0"/>
              <a:t> </a:t>
            </a:r>
            <a:r>
              <a:rPr lang="en-US" sz="2400" dirty="0" err="1"/>
              <a:t>essere</a:t>
            </a:r>
            <a:r>
              <a:rPr lang="en-US" sz="2400" dirty="0"/>
              <a:t> </a:t>
            </a:r>
            <a:r>
              <a:rPr lang="en-US" sz="2400" dirty="0" err="1"/>
              <a:t>considerata</a:t>
            </a:r>
            <a:r>
              <a:rPr lang="en-US" sz="2400" dirty="0"/>
              <a:t> </a:t>
            </a:r>
            <a:r>
              <a:rPr lang="en-US" sz="2400" dirty="0" err="1"/>
              <a:t>una</a:t>
            </a:r>
            <a:r>
              <a:rPr lang="en-US" sz="2400" dirty="0"/>
              <a:t> </a:t>
            </a:r>
            <a:r>
              <a:rPr lang="en-US" sz="2400" dirty="0" err="1"/>
              <a:t>psicosi</a:t>
            </a:r>
            <a:r>
              <a:rPr lang="en-US" sz="2400" dirty="0"/>
              <a:t> di </a:t>
            </a:r>
            <a:r>
              <a:rPr lang="en-US" sz="2400" dirty="0" err="1"/>
              <a:t>innesto</a:t>
            </a:r>
            <a:r>
              <a:rPr lang="en-US" sz="2400" dirty="0"/>
              <a:t>.</a:t>
            </a:r>
          </a:p>
        </p:txBody>
      </p:sp>
    </p:spTree>
    <p:extLst>
      <p:ext uri="{BB962C8B-B14F-4D97-AF65-F5344CB8AC3E}">
        <p14:creationId xmlns:p14="http://schemas.microsoft.com/office/powerpoint/2010/main" val="441349662"/>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La </a:t>
            </a:r>
            <a:r>
              <a:rPr lang="en-US" dirty="0" err="1"/>
              <a:t>presenza</a:t>
            </a:r>
            <a:r>
              <a:rPr lang="en-US" dirty="0"/>
              <a:t> di </a:t>
            </a:r>
            <a:r>
              <a:rPr lang="en-US" dirty="0" err="1"/>
              <a:t>deliri</a:t>
            </a:r>
            <a:r>
              <a:rPr lang="en-US" dirty="0"/>
              <a:t> o di </a:t>
            </a:r>
            <a:r>
              <a:rPr lang="en-US" dirty="0" err="1"/>
              <a:t>allucinazioni</a:t>
            </a:r>
            <a:r>
              <a:rPr lang="en-US" dirty="0"/>
              <a:t> in </a:t>
            </a:r>
            <a:r>
              <a:rPr lang="en-US" dirty="0" err="1"/>
              <a:t>persone</a:t>
            </a:r>
            <a:r>
              <a:rPr lang="en-US" dirty="0"/>
              <a:t> </a:t>
            </a:r>
            <a:r>
              <a:rPr lang="en-US" dirty="0" err="1"/>
              <a:t>che</a:t>
            </a:r>
            <a:r>
              <a:rPr lang="en-US" dirty="0"/>
              <a:t> </a:t>
            </a:r>
            <a:r>
              <a:rPr lang="en-US" dirty="0" err="1"/>
              <a:t>abbiano</a:t>
            </a:r>
            <a:r>
              <a:rPr lang="en-US" dirty="0"/>
              <a:t>  </a:t>
            </a:r>
            <a:r>
              <a:rPr lang="en-US" dirty="0" err="1"/>
              <a:t>fatto</a:t>
            </a:r>
            <a:r>
              <a:rPr lang="en-US" dirty="0"/>
              <a:t> </a:t>
            </a:r>
            <a:r>
              <a:rPr lang="en-US" dirty="0" err="1"/>
              <a:t>abuso</a:t>
            </a:r>
            <a:r>
              <a:rPr lang="en-US" dirty="0"/>
              <a:t> di </a:t>
            </a:r>
            <a:r>
              <a:rPr lang="en-US" dirty="0" err="1"/>
              <a:t>sostanze</a:t>
            </a:r>
            <a:r>
              <a:rPr lang="en-US" dirty="0"/>
              <a:t> o </a:t>
            </a:r>
            <a:r>
              <a:rPr lang="en-US" dirty="0" err="1"/>
              <a:t>che</a:t>
            </a:r>
            <a:r>
              <a:rPr lang="en-US" dirty="0"/>
              <a:t> </a:t>
            </a:r>
            <a:r>
              <a:rPr lang="en-US" dirty="0" err="1"/>
              <a:t>manifestino</a:t>
            </a:r>
            <a:r>
              <a:rPr lang="en-US" dirty="0"/>
              <a:t> </a:t>
            </a:r>
            <a:r>
              <a:rPr lang="en-US" dirty="0" err="1"/>
              <a:t>una</a:t>
            </a:r>
            <a:r>
              <a:rPr lang="en-US" dirty="0"/>
              <a:t> forma di </a:t>
            </a:r>
            <a:r>
              <a:rPr lang="en-US" dirty="0" err="1"/>
              <a:t>demenza</a:t>
            </a:r>
            <a:r>
              <a:rPr lang="en-US" dirty="0"/>
              <a:t> di </a:t>
            </a:r>
            <a:r>
              <a:rPr lang="en-US" dirty="0" err="1"/>
              <a:t>solito</a:t>
            </a:r>
            <a:r>
              <a:rPr lang="en-US" dirty="0"/>
              <a:t> </a:t>
            </a:r>
            <a:r>
              <a:rPr lang="en-US" dirty="0" err="1"/>
              <a:t>impedisce</a:t>
            </a:r>
            <a:r>
              <a:rPr lang="en-US" dirty="0"/>
              <a:t> la </a:t>
            </a:r>
            <a:r>
              <a:rPr lang="en-US" dirty="0" err="1"/>
              <a:t>diagnosi</a:t>
            </a:r>
            <a:r>
              <a:rPr lang="en-US" dirty="0"/>
              <a:t> di </a:t>
            </a:r>
            <a:r>
              <a:rPr lang="en-US" dirty="0" err="1"/>
              <a:t>schizofrenia</a:t>
            </a:r>
            <a:r>
              <a:rPr lang="en-US" dirty="0"/>
              <a:t> e fa </a:t>
            </a:r>
            <a:r>
              <a:rPr lang="en-US" dirty="0" err="1"/>
              <a:t>propendere</a:t>
            </a:r>
            <a:r>
              <a:rPr lang="en-US" dirty="0"/>
              <a:t>  per </a:t>
            </a:r>
            <a:r>
              <a:rPr lang="en-US" dirty="0" err="1"/>
              <a:t>altre</a:t>
            </a:r>
            <a:r>
              <a:rPr lang="en-US" dirty="0"/>
              <a:t> </a:t>
            </a:r>
            <a:r>
              <a:rPr lang="en-US" dirty="0" err="1"/>
              <a:t>diagnosi</a:t>
            </a:r>
            <a:r>
              <a:rPr lang="en-US" dirty="0"/>
              <a:t> (</a:t>
            </a:r>
            <a:r>
              <a:rPr lang="en-US" dirty="0" err="1"/>
              <a:t>es</a:t>
            </a:r>
            <a:r>
              <a:rPr lang="en-US" dirty="0"/>
              <a:t> </a:t>
            </a:r>
            <a:r>
              <a:rPr lang="en-US" dirty="0" err="1"/>
              <a:t>disturbo</a:t>
            </a:r>
            <a:r>
              <a:rPr lang="en-US" dirty="0"/>
              <a:t> </a:t>
            </a:r>
            <a:r>
              <a:rPr lang="en-US" dirty="0" err="1"/>
              <a:t>psicotico</a:t>
            </a:r>
            <a:r>
              <a:rPr lang="en-US" dirty="0"/>
              <a:t> </a:t>
            </a:r>
            <a:r>
              <a:rPr lang="en-US" dirty="0" err="1"/>
              <a:t>indotto</a:t>
            </a:r>
            <a:r>
              <a:rPr lang="en-US" dirty="0"/>
              <a:t> da </a:t>
            </a:r>
            <a:r>
              <a:rPr lang="en-US" dirty="0" err="1"/>
              <a:t>sostanze</a:t>
            </a:r>
            <a:r>
              <a:rPr lang="en-US" dirty="0"/>
              <a:t>) </a:t>
            </a:r>
            <a:r>
              <a:rPr lang="it-IT" dirty="0"/>
              <a:t> </a:t>
            </a:r>
            <a:r>
              <a:rPr lang="it-IT" b="1" dirty="0"/>
              <a:t> </a:t>
            </a: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53620854"/>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Altri disturbi psicotici</a:t>
            </a:r>
            <a:br>
              <a:rPr lang="it-IT" dirty="0"/>
            </a:br>
            <a:r>
              <a:rPr lang="it-IT" dirty="0"/>
              <a:t>disturbo delirante (paranoia)</a:t>
            </a:r>
          </a:p>
        </p:txBody>
      </p:sp>
      <p:sp>
        <p:nvSpPr>
          <p:cNvPr id="3" name="Sottotitolo 2"/>
          <p:cNvSpPr>
            <a:spLocks noGrp="1"/>
          </p:cNvSpPr>
          <p:nvPr>
            <p:ph type="subTitle" idx="1"/>
          </p:nvPr>
        </p:nvSpPr>
        <p:spPr/>
        <p:txBody>
          <a:bodyPr/>
          <a:lstStyle/>
          <a:p>
            <a:r>
              <a:rPr lang="it-IT" dirty="0"/>
              <a:t>Lezione 25-1</a:t>
            </a:r>
          </a:p>
        </p:txBody>
      </p:sp>
    </p:spTree>
    <p:extLst>
      <p:ext uri="{BB962C8B-B14F-4D97-AF65-F5344CB8AC3E}">
        <p14:creationId xmlns:p14="http://schemas.microsoft.com/office/powerpoint/2010/main" val="4079527591"/>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delirante (paranoia)</a:t>
            </a:r>
          </a:p>
        </p:txBody>
      </p:sp>
      <p:sp>
        <p:nvSpPr>
          <p:cNvPr id="3" name="Segnaposto contenuto 2"/>
          <p:cNvSpPr>
            <a:spLocks noGrp="1"/>
          </p:cNvSpPr>
          <p:nvPr>
            <p:ph idx="1"/>
          </p:nvPr>
        </p:nvSpPr>
        <p:spPr/>
        <p:txBody>
          <a:bodyPr>
            <a:normAutofit fontScale="92500" lnSpcReduction="20000"/>
          </a:bodyPr>
          <a:lstStyle/>
          <a:p>
            <a:r>
              <a:rPr lang="it-IT" b="1" dirty="0"/>
              <a:t> </a:t>
            </a:r>
            <a:r>
              <a:rPr lang="it-IT" dirty="0"/>
              <a:t>Per la diagnosi è richiesta la presenza di deliri per più di un mese. Di solito si tratta di deliri lucidi e ben strutturati (ed delirio di gelosia o di persecuzione). Il paziente è per altro lucido e non presenta decadimento mentale, può pertanto continuare a lavorare o mantenere una vita di relazione, basta non entrare nel merito delle sue idee deliranti. Non sono invece presenti allucinazioni ed in questo differisce dalla schizofrenia (mancano allucinazioni e decadimento mentale)</a:t>
            </a:r>
            <a:r>
              <a:rPr lang="en-US" dirty="0"/>
              <a:t>.</a:t>
            </a:r>
          </a:p>
          <a:p>
            <a:endParaRPr lang="it-IT" dirty="0"/>
          </a:p>
        </p:txBody>
      </p:sp>
    </p:spTree>
    <p:extLst>
      <p:ext uri="{BB962C8B-B14F-4D97-AF65-F5344CB8AC3E}">
        <p14:creationId xmlns:p14="http://schemas.microsoft.com/office/powerpoint/2010/main" val="2723386291"/>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Se </a:t>
            </a:r>
            <a:r>
              <a:rPr lang="en-US" dirty="0" err="1"/>
              <a:t>incontrati</a:t>
            </a:r>
            <a:r>
              <a:rPr lang="en-US" dirty="0"/>
              <a:t> o </a:t>
            </a:r>
            <a:r>
              <a:rPr lang="en-US" dirty="0" err="1"/>
              <a:t>frequentati</a:t>
            </a:r>
            <a:r>
              <a:rPr lang="en-US" dirty="0"/>
              <a:t> in </a:t>
            </a:r>
            <a:r>
              <a:rPr lang="en-US" dirty="0" err="1"/>
              <a:t>modo</a:t>
            </a:r>
            <a:r>
              <a:rPr lang="en-US" dirty="0"/>
              <a:t> </a:t>
            </a:r>
            <a:r>
              <a:rPr lang="en-US" dirty="0" err="1"/>
              <a:t>superficiale</a:t>
            </a:r>
            <a:r>
              <a:rPr lang="en-US" dirty="0"/>
              <a:t> </a:t>
            </a:r>
            <a:r>
              <a:rPr lang="en-US" dirty="0" err="1"/>
              <a:t>queste</a:t>
            </a:r>
            <a:r>
              <a:rPr lang="en-US" dirty="0"/>
              <a:t> </a:t>
            </a:r>
            <a:r>
              <a:rPr lang="en-US" dirty="0" err="1"/>
              <a:t>persone</a:t>
            </a:r>
            <a:r>
              <a:rPr lang="en-US" dirty="0"/>
              <a:t> </a:t>
            </a:r>
            <a:r>
              <a:rPr lang="en-US" dirty="0" err="1"/>
              <a:t>possono</a:t>
            </a:r>
            <a:r>
              <a:rPr lang="en-US" dirty="0"/>
              <a:t> </a:t>
            </a:r>
            <a:r>
              <a:rPr lang="en-US" dirty="0" err="1"/>
              <a:t>apparire</a:t>
            </a:r>
            <a:r>
              <a:rPr lang="en-US" dirty="0"/>
              <a:t> quasi </a:t>
            </a:r>
            <a:r>
              <a:rPr lang="en-US" dirty="0" err="1"/>
              <a:t>normali</a:t>
            </a:r>
            <a:r>
              <a:rPr lang="en-US" dirty="0"/>
              <a:t>, la </a:t>
            </a:r>
            <a:r>
              <a:rPr lang="en-US" dirty="0" err="1"/>
              <a:t>loro</a:t>
            </a:r>
            <a:r>
              <a:rPr lang="en-US" dirty="0"/>
              <a:t> </a:t>
            </a:r>
            <a:r>
              <a:rPr lang="en-US" dirty="0" err="1"/>
              <a:t>patologia</a:t>
            </a:r>
            <a:r>
              <a:rPr lang="en-US" dirty="0"/>
              <a:t> emerge </a:t>
            </a:r>
            <a:r>
              <a:rPr lang="en-US" dirty="0" err="1"/>
              <a:t>gravissima</a:t>
            </a:r>
            <a:r>
              <a:rPr lang="en-US" dirty="0"/>
              <a:t> se </a:t>
            </a:r>
            <a:r>
              <a:rPr lang="en-US" dirty="0" err="1"/>
              <a:t>si</a:t>
            </a:r>
            <a:r>
              <a:rPr lang="en-US" dirty="0"/>
              <a:t> </a:t>
            </a:r>
            <a:r>
              <a:rPr lang="en-US" dirty="0" err="1"/>
              <a:t>trattano</a:t>
            </a:r>
            <a:r>
              <a:rPr lang="en-US" dirty="0"/>
              <a:t> I </a:t>
            </a:r>
            <a:r>
              <a:rPr lang="en-US" dirty="0" err="1"/>
              <a:t>loro</a:t>
            </a:r>
            <a:r>
              <a:rPr lang="en-US" dirty="0"/>
              <a:t> </a:t>
            </a:r>
            <a:r>
              <a:rPr lang="en-US" dirty="0" err="1"/>
              <a:t>temi</a:t>
            </a:r>
            <a:r>
              <a:rPr lang="en-US" dirty="0"/>
              <a:t> </a:t>
            </a:r>
            <a:r>
              <a:rPr lang="en-US" dirty="0" err="1"/>
              <a:t>paranoidei</a:t>
            </a:r>
            <a:r>
              <a:rPr lang="en-US" dirty="0"/>
              <a:t> o se </a:t>
            </a:r>
            <a:r>
              <a:rPr lang="en-US" dirty="0" err="1"/>
              <a:t>si</a:t>
            </a:r>
            <a:r>
              <a:rPr lang="en-US" dirty="0"/>
              <a:t> </a:t>
            </a:r>
            <a:r>
              <a:rPr lang="en-US" dirty="0" err="1"/>
              <a:t>frequentano</a:t>
            </a:r>
            <a:r>
              <a:rPr lang="en-US" dirty="0"/>
              <a:t> a </a:t>
            </a:r>
            <a:r>
              <a:rPr lang="en-US" dirty="0" err="1"/>
              <a:t>lungo</a:t>
            </a:r>
            <a:r>
              <a:rPr lang="en-US" dirty="0"/>
              <a:t>. Dalle </a:t>
            </a:r>
            <a:r>
              <a:rPr lang="en-US" dirty="0" err="1"/>
              <a:t>convinzioni</a:t>
            </a:r>
            <a:r>
              <a:rPr lang="en-US" dirty="0"/>
              <a:t> </a:t>
            </a:r>
            <a:r>
              <a:rPr lang="en-US" dirty="0" err="1"/>
              <a:t>deliranti</a:t>
            </a:r>
            <a:r>
              <a:rPr lang="en-US" dirty="0"/>
              <a:t> </a:t>
            </a:r>
            <a:r>
              <a:rPr lang="en-US" dirty="0" err="1"/>
              <a:t>derivano</a:t>
            </a:r>
            <a:r>
              <a:rPr lang="en-US" dirty="0"/>
              <a:t> </a:t>
            </a:r>
            <a:r>
              <a:rPr lang="en-US" dirty="0" err="1"/>
              <a:t>quindi</a:t>
            </a:r>
            <a:r>
              <a:rPr lang="en-US" dirty="0"/>
              <a:t> </a:t>
            </a:r>
            <a:r>
              <a:rPr lang="en-US" dirty="0" err="1"/>
              <a:t>alla</a:t>
            </a:r>
            <a:r>
              <a:rPr lang="en-US" dirty="0"/>
              <a:t> </a:t>
            </a:r>
            <a:r>
              <a:rPr lang="en-US" dirty="0" err="1"/>
              <a:t>lugna</a:t>
            </a:r>
            <a:r>
              <a:rPr lang="en-US" dirty="0"/>
              <a:t> </a:t>
            </a:r>
            <a:r>
              <a:rPr lang="en-US" dirty="0" err="1"/>
              <a:t>gravi</a:t>
            </a:r>
            <a:r>
              <a:rPr lang="en-US" dirty="0"/>
              <a:t> </a:t>
            </a:r>
            <a:r>
              <a:rPr lang="en-US" dirty="0" err="1"/>
              <a:t>problemi</a:t>
            </a:r>
            <a:r>
              <a:rPr lang="en-US" dirty="0"/>
              <a:t> </a:t>
            </a:r>
            <a:r>
              <a:rPr lang="en-US" dirty="0" err="1"/>
              <a:t>lavorativi</a:t>
            </a:r>
            <a:r>
              <a:rPr lang="en-US" dirty="0"/>
              <a:t> e </a:t>
            </a:r>
            <a:r>
              <a:rPr lang="en-US" dirty="0" err="1"/>
              <a:t>relazionali</a:t>
            </a:r>
            <a:endParaRPr lang="en-US" dirty="0"/>
          </a:p>
          <a:p>
            <a:endParaRPr lang="en-US"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90193102"/>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en-US" dirty="0"/>
              <a:t>Se </a:t>
            </a:r>
            <a:r>
              <a:rPr lang="en-US" dirty="0" err="1"/>
              <a:t>sono</a:t>
            </a:r>
            <a:r>
              <a:rPr lang="en-US" dirty="0"/>
              <a:t> </a:t>
            </a:r>
            <a:r>
              <a:rPr lang="en-US" dirty="0" err="1"/>
              <a:t>presenti</a:t>
            </a:r>
            <a:r>
              <a:rPr lang="en-US" dirty="0"/>
              <a:t> </a:t>
            </a:r>
            <a:r>
              <a:rPr lang="en-US" dirty="0" err="1"/>
              <a:t>allucinazioni</a:t>
            </a:r>
            <a:r>
              <a:rPr lang="en-US" dirty="0"/>
              <a:t> </a:t>
            </a:r>
            <a:r>
              <a:rPr lang="en-US" dirty="0" err="1"/>
              <a:t>sono</a:t>
            </a:r>
            <a:r>
              <a:rPr lang="en-US" dirty="0"/>
              <a:t> correlate al </a:t>
            </a:r>
            <a:r>
              <a:rPr lang="en-US" dirty="0" err="1"/>
              <a:t>tema</a:t>
            </a:r>
            <a:r>
              <a:rPr lang="en-US" dirty="0"/>
              <a:t> </a:t>
            </a:r>
            <a:r>
              <a:rPr lang="en-US" dirty="0" err="1"/>
              <a:t>delirante</a:t>
            </a:r>
            <a:r>
              <a:rPr lang="en-US" dirty="0"/>
              <a:t>, ad </a:t>
            </a:r>
            <a:r>
              <a:rPr lang="en-US" dirty="0" err="1"/>
              <a:t>esempio</a:t>
            </a:r>
            <a:r>
              <a:rPr lang="en-US" dirty="0"/>
              <a:t> in un </a:t>
            </a:r>
            <a:r>
              <a:rPr lang="en-US" dirty="0" err="1"/>
              <a:t>delirio</a:t>
            </a:r>
            <a:r>
              <a:rPr lang="en-US" dirty="0"/>
              <a:t> di </a:t>
            </a:r>
            <a:r>
              <a:rPr lang="en-US" dirty="0" err="1"/>
              <a:t>persecuzione</a:t>
            </a:r>
            <a:r>
              <a:rPr lang="en-US" dirty="0"/>
              <a:t> la persona </a:t>
            </a:r>
            <a:r>
              <a:rPr lang="en-US" dirty="0" err="1"/>
              <a:t>può</a:t>
            </a:r>
            <a:r>
              <a:rPr lang="en-US" dirty="0"/>
              <a:t> </a:t>
            </a:r>
            <a:r>
              <a:rPr lang="en-US" dirty="0" err="1"/>
              <a:t>continare</a:t>
            </a:r>
            <a:r>
              <a:rPr lang="en-US" dirty="0"/>
              <a:t> a </a:t>
            </a:r>
            <a:r>
              <a:rPr lang="en-US" dirty="0" err="1"/>
              <a:t>vedere</a:t>
            </a:r>
            <a:r>
              <a:rPr lang="en-US" dirty="0"/>
              <a:t> la </a:t>
            </a:r>
            <a:r>
              <a:rPr lang="en-US" dirty="0" err="1"/>
              <a:t>stessa</a:t>
            </a:r>
            <a:r>
              <a:rPr lang="en-US" dirty="0"/>
              <a:t> auto o le </a:t>
            </a:r>
            <a:r>
              <a:rPr lang="en-US" dirty="0" err="1"/>
              <a:t>stesse</a:t>
            </a:r>
            <a:r>
              <a:rPr lang="en-US" dirty="0"/>
              <a:t> </a:t>
            </a:r>
            <a:r>
              <a:rPr lang="en-US" dirty="0" err="1"/>
              <a:t>persone</a:t>
            </a:r>
            <a:r>
              <a:rPr lang="en-US" dirty="0"/>
              <a:t> </a:t>
            </a:r>
            <a:r>
              <a:rPr lang="en-US" dirty="0" err="1"/>
              <a:t>anche</a:t>
            </a:r>
            <a:r>
              <a:rPr lang="en-US" dirty="0"/>
              <a:t> in </a:t>
            </a:r>
            <a:r>
              <a:rPr lang="en-US" dirty="0" err="1"/>
              <a:t>luoghi</a:t>
            </a:r>
            <a:r>
              <a:rPr lang="en-US" dirty="0"/>
              <a:t> molto </a:t>
            </a:r>
            <a:r>
              <a:rPr lang="en-US" dirty="0" err="1"/>
              <a:t>distanti</a:t>
            </a:r>
            <a:r>
              <a:rPr lang="en-US" dirty="0"/>
              <a:t>.</a:t>
            </a:r>
          </a:p>
          <a:p>
            <a:r>
              <a:rPr lang="en-US" dirty="0"/>
              <a:t>In </a:t>
            </a:r>
            <a:r>
              <a:rPr lang="en-US" dirty="0" err="1"/>
              <a:t>alcuni</a:t>
            </a:r>
            <a:r>
              <a:rPr lang="en-US" dirty="0"/>
              <a:t> </a:t>
            </a:r>
            <a:r>
              <a:rPr lang="en-US" dirty="0" err="1"/>
              <a:t>casi</a:t>
            </a:r>
            <a:r>
              <a:rPr lang="en-US" dirty="0"/>
              <a:t> </a:t>
            </a:r>
            <a:r>
              <a:rPr lang="en-US" dirty="0" err="1"/>
              <a:t>si</a:t>
            </a:r>
            <a:r>
              <a:rPr lang="en-US" dirty="0"/>
              <a:t> nota </a:t>
            </a:r>
            <a:r>
              <a:rPr lang="en-US" dirty="0" err="1"/>
              <a:t>una</a:t>
            </a:r>
            <a:r>
              <a:rPr lang="en-US" dirty="0"/>
              <a:t> </a:t>
            </a:r>
            <a:r>
              <a:rPr lang="en-US" dirty="0" err="1"/>
              <a:t>reazione</a:t>
            </a:r>
            <a:r>
              <a:rPr lang="en-US" dirty="0"/>
              <a:t>  </a:t>
            </a:r>
            <a:r>
              <a:rPr lang="en-US" dirty="0" err="1"/>
              <a:t>paranoidea</a:t>
            </a:r>
            <a:r>
              <a:rPr lang="en-US" dirty="0"/>
              <a:t> </a:t>
            </a:r>
            <a:r>
              <a:rPr lang="en-US" dirty="0" err="1"/>
              <a:t>dopo</a:t>
            </a:r>
            <a:r>
              <a:rPr lang="en-US" dirty="0"/>
              <a:t> la </a:t>
            </a:r>
            <a:r>
              <a:rPr lang="en-US" dirty="0" err="1"/>
              <a:t>assunzione</a:t>
            </a:r>
            <a:r>
              <a:rPr lang="en-US" dirty="0"/>
              <a:t> di </a:t>
            </a:r>
            <a:r>
              <a:rPr lang="en-US" dirty="0" err="1"/>
              <a:t>sostanze</a:t>
            </a:r>
            <a:r>
              <a:rPr lang="en-US" dirty="0"/>
              <a:t>, come ad </a:t>
            </a:r>
            <a:r>
              <a:rPr lang="en-US" dirty="0" err="1"/>
              <a:t>esempio</a:t>
            </a:r>
            <a:r>
              <a:rPr lang="en-US" dirty="0"/>
              <a:t> la </a:t>
            </a:r>
            <a:r>
              <a:rPr lang="en-US" dirty="0" err="1"/>
              <a:t>cocaina</a:t>
            </a:r>
            <a:r>
              <a:rPr lang="en-US" dirty="0"/>
              <a:t> ma tale </a:t>
            </a:r>
            <a:r>
              <a:rPr lang="en-US" dirty="0" err="1"/>
              <a:t>concomitanza</a:t>
            </a:r>
            <a:r>
              <a:rPr lang="en-US" dirty="0"/>
              <a:t> </a:t>
            </a:r>
            <a:r>
              <a:rPr lang="en-US" dirty="0" err="1"/>
              <a:t>esclude</a:t>
            </a:r>
            <a:r>
              <a:rPr lang="en-US" dirty="0"/>
              <a:t> la </a:t>
            </a:r>
            <a:r>
              <a:rPr lang="en-US" dirty="0" err="1"/>
              <a:t>diagnosi</a:t>
            </a:r>
            <a:r>
              <a:rPr lang="en-US" dirty="0"/>
              <a:t> di </a:t>
            </a:r>
            <a:r>
              <a:rPr lang="en-US" dirty="0" err="1"/>
              <a:t>disturbo</a:t>
            </a:r>
            <a:r>
              <a:rPr lang="en-US" dirty="0"/>
              <a:t> </a:t>
            </a:r>
            <a:r>
              <a:rPr lang="en-US" dirty="0" err="1"/>
              <a:t>delirante</a:t>
            </a:r>
            <a:r>
              <a:rPr lang="en-US" dirty="0"/>
              <a:t>.</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42283839"/>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dirty="0"/>
              <a:t>I </a:t>
            </a:r>
            <a:r>
              <a:rPr lang="en-US" dirty="0" err="1"/>
              <a:t>contenuti</a:t>
            </a:r>
            <a:r>
              <a:rPr lang="en-US" dirty="0"/>
              <a:t> </a:t>
            </a:r>
            <a:r>
              <a:rPr lang="en-US" dirty="0" err="1"/>
              <a:t>dei</a:t>
            </a:r>
            <a:r>
              <a:rPr lang="en-US" dirty="0"/>
              <a:t> </a:t>
            </a:r>
            <a:r>
              <a:rPr lang="en-US" dirty="0" err="1"/>
              <a:t>deliri</a:t>
            </a:r>
            <a:r>
              <a:rPr lang="en-US" dirty="0"/>
              <a:t> </a:t>
            </a:r>
            <a:r>
              <a:rPr lang="en-US" dirty="0" err="1"/>
              <a:t>erotomanico</a:t>
            </a:r>
            <a:r>
              <a:rPr lang="en-US" dirty="0"/>
              <a:t>, di </a:t>
            </a:r>
            <a:r>
              <a:rPr lang="en-US" dirty="0" err="1"/>
              <a:t>grandezza</a:t>
            </a:r>
            <a:r>
              <a:rPr lang="en-US" dirty="0"/>
              <a:t>, di </a:t>
            </a:r>
            <a:r>
              <a:rPr lang="en-US" dirty="0" err="1"/>
              <a:t>persecuzione</a:t>
            </a:r>
            <a:r>
              <a:rPr lang="en-US" dirty="0"/>
              <a:t>, </a:t>
            </a:r>
            <a:r>
              <a:rPr lang="en-US" dirty="0" err="1"/>
              <a:t>sono</a:t>
            </a:r>
            <a:r>
              <a:rPr lang="en-US" dirty="0"/>
              <a:t> state </a:t>
            </a:r>
            <a:r>
              <a:rPr lang="en-US" dirty="0" err="1"/>
              <a:t>altrove</a:t>
            </a:r>
            <a:r>
              <a:rPr lang="en-US" dirty="0"/>
              <a:t> </a:t>
            </a:r>
            <a:r>
              <a:rPr lang="en-US" dirty="0" err="1"/>
              <a:t>descritte</a:t>
            </a:r>
            <a:r>
              <a:rPr lang="en-US" dirty="0"/>
              <a:t>, </a:t>
            </a:r>
            <a:r>
              <a:rPr lang="en-US" dirty="0" err="1"/>
              <a:t>nel</a:t>
            </a:r>
            <a:r>
              <a:rPr lang="en-US" dirty="0"/>
              <a:t> </a:t>
            </a:r>
            <a:r>
              <a:rPr lang="en-US" dirty="0" err="1"/>
              <a:t>delirio</a:t>
            </a:r>
            <a:r>
              <a:rPr lang="en-US" dirty="0"/>
              <a:t> </a:t>
            </a:r>
            <a:r>
              <a:rPr lang="en-US" dirty="0" err="1"/>
              <a:t>somatico</a:t>
            </a:r>
            <a:r>
              <a:rPr lang="en-US" dirty="0"/>
              <a:t> </a:t>
            </a:r>
            <a:r>
              <a:rPr lang="en-US" dirty="0" err="1"/>
              <a:t>il</a:t>
            </a:r>
            <a:r>
              <a:rPr lang="en-US" dirty="0"/>
              <a:t> </a:t>
            </a:r>
            <a:r>
              <a:rPr lang="en-US" dirty="0" err="1"/>
              <a:t>paziente</a:t>
            </a:r>
            <a:r>
              <a:rPr lang="en-US" dirty="0"/>
              <a:t> </a:t>
            </a:r>
            <a:r>
              <a:rPr lang="en-US" dirty="0" err="1"/>
              <a:t>può</a:t>
            </a:r>
            <a:r>
              <a:rPr lang="en-US" dirty="0"/>
              <a:t> </a:t>
            </a:r>
            <a:r>
              <a:rPr lang="en-US" dirty="0" err="1"/>
              <a:t>pensare</a:t>
            </a:r>
            <a:r>
              <a:rPr lang="en-US" dirty="0"/>
              <a:t> </a:t>
            </a:r>
            <a:r>
              <a:rPr lang="en-US" dirty="0" err="1"/>
              <a:t>che</a:t>
            </a:r>
            <a:r>
              <a:rPr lang="en-US" dirty="0"/>
              <a:t> </a:t>
            </a:r>
            <a:r>
              <a:rPr lang="en-US" dirty="0" err="1"/>
              <a:t>alcuni</a:t>
            </a:r>
            <a:r>
              <a:rPr lang="en-US" dirty="0"/>
              <a:t> </a:t>
            </a:r>
            <a:r>
              <a:rPr lang="en-US" dirty="0" err="1"/>
              <a:t>dei</a:t>
            </a:r>
            <a:r>
              <a:rPr lang="en-US" dirty="0"/>
              <a:t> </a:t>
            </a:r>
            <a:r>
              <a:rPr lang="en-US" dirty="0" err="1"/>
              <a:t>suoi</a:t>
            </a:r>
            <a:r>
              <a:rPr lang="en-US" dirty="0"/>
              <a:t> </a:t>
            </a:r>
            <a:r>
              <a:rPr lang="en-US" dirty="0" err="1"/>
              <a:t>organi</a:t>
            </a:r>
            <a:r>
              <a:rPr lang="en-US" dirty="0"/>
              <a:t> </a:t>
            </a:r>
            <a:r>
              <a:rPr lang="en-US" dirty="0" err="1"/>
              <a:t>interni</a:t>
            </a:r>
            <a:r>
              <a:rPr lang="en-US" dirty="0"/>
              <a:t> </a:t>
            </a:r>
            <a:r>
              <a:rPr lang="en-US" dirty="0" err="1"/>
              <a:t>si</a:t>
            </a:r>
            <a:r>
              <a:rPr lang="en-US" dirty="0"/>
              <a:t> </a:t>
            </a:r>
            <a:r>
              <a:rPr lang="en-US" dirty="0" err="1"/>
              <a:t>siano</a:t>
            </a:r>
            <a:r>
              <a:rPr lang="en-US" dirty="0"/>
              <a:t> </a:t>
            </a:r>
            <a:r>
              <a:rPr lang="en-US" dirty="0" err="1"/>
              <a:t>trasformati</a:t>
            </a:r>
            <a:r>
              <a:rPr lang="en-US" dirty="0"/>
              <a:t> o </a:t>
            </a:r>
            <a:r>
              <a:rPr lang="en-US" dirty="0" err="1"/>
              <a:t>che</a:t>
            </a:r>
            <a:r>
              <a:rPr lang="en-US" dirty="0"/>
              <a:t> </a:t>
            </a:r>
            <a:r>
              <a:rPr lang="en-US" dirty="0" err="1"/>
              <a:t>il</a:t>
            </a:r>
            <a:r>
              <a:rPr lang="en-US" dirty="0"/>
              <a:t> </a:t>
            </a:r>
            <a:r>
              <a:rPr lang="en-US" dirty="0" err="1"/>
              <a:t>suo</a:t>
            </a:r>
            <a:r>
              <a:rPr lang="en-US" dirty="0"/>
              <a:t> </a:t>
            </a:r>
            <a:r>
              <a:rPr lang="en-US" dirty="0" err="1"/>
              <a:t>corpo</a:t>
            </a:r>
            <a:r>
              <a:rPr lang="en-US" dirty="0"/>
              <a:t> </a:t>
            </a:r>
            <a:r>
              <a:rPr lang="en-US" dirty="0" err="1"/>
              <a:t>emano</a:t>
            </a:r>
            <a:r>
              <a:rPr lang="en-US" dirty="0"/>
              <a:t> </a:t>
            </a:r>
            <a:r>
              <a:rPr lang="en-US" dirty="0" err="1"/>
              <a:t>odori</a:t>
            </a:r>
            <a:r>
              <a:rPr lang="en-US" dirty="0"/>
              <a:t>. Se </a:t>
            </a:r>
            <a:r>
              <a:rPr lang="en-US" dirty="0" err="1"/>
              <a:t>però</a:t>
            </a:r>
            <a:r>
              <a:rPr lang="en-US" dirty="0"/>
              <a:t> </a:t>
            </a:r>
            <a:r>
              <a:rPr lang="en-US" dirty="0" err="1"/>
              <a:t>il</a:t>
            </a:r>
            <a:r>
              <a:rPr lang="en-US" dirty="0"/>
              <a:t> </a:t>
            </a:r>
            <a:r>
              <a:rPr lang="en-US" dirty="0" err="1"/>
              <a:t>delirio</a:t>
            </a:r>
            <a:r>
              <a:rPr lang="en-US" dirty="0"/>
              <a:t> </a:t>
            </a:r>
            <a:r>
              <a:rPr lang="en-US" dirty="0" err="1"/>
              <a:t>riguarda</a:t>
            </a:r>
            <a:r>
              <a:rPr lang="en-US" dirty="0"/>
              <a:t> </a:t>
            </a:r>
            <a:r>
              <a:rPr lang="en-US" dirty="0" err="1"/>
              <a:t>solamente</a:t>
            </a:r>
            <a:r>
              <a:rPr lang="en-US" dirty="0"/>
              <a:t>  </a:t>
            </a:r>
            <a:r>
              <a:rPr lang="en-US" dirty="0" err="1"/>
              <a:t>reali</a:t>
            </a:r>
            <a:r>
              <a:rPr lang="en-US" dirty="0"/>
              <a:t> o </a:t>
            </a:r>
            <a:r>
              <a:rPr lang="en-US" dirty="0" err="1"/>
              <a:t>presunte</a:t>
            </a:r>
            <a:r>
              <a:rPr lang="en-US" dirty="0"/>
              <a:t> </a:t>
            </a:r>
            <a:r>
              <a:rPr lang="en-US" dirty="0" err="1"/>
              <a:t>deformità</a:t>
            </a:r>
            <a:r>
              <a:rPr lang="en-US" dirty="0"/>
              <a:t> del </a:t>
            </a:r>
            <a:r>
              <a:rPr lang="en-US" dirty="0" err="1"/>
              <a:t>proprio</a:t>
            </a:r>
            <a:r>
              <a:rPr lang="en-US" dirty="0"/>
              <a:t> </a:t>
            </a:r>
            <a:r>
              <a:rPr lang="en-US" dirty="0" err="1"/>
              <a:t>corpo</a:t>
            </a:r>
            <a:r>
              <a:rPr lang="en-US" dirty="0"/>
              <a:t> </a:t>
            </a:r>
            <a:r>
              <a:rPr lang="en-US" dirty="0" err="1"/>
              <a:t>si</a:t>
            </a:r>
            <a:r>
              <a:rPr lang="en-US" dirty="0"/>
              <a:t> </a:t>
            </a:r>
            <a:r>
              <a:rPr lang="en-US" dirty="0" err="1"/>
              <a:t>ritiene</a:t>
            </a:r>
            <a:r>
              <a:rPr lang="en-US" dirty="0"/>
              <a:t> </a:t>
            </a:r>
            <a:r>
              <a:rPr lang="en-US" dirty="0" err="1"/>
              <a:t>spesso</a:t>
            </a:r>
            <a:r>
              <a:rPr lang="en-US" dirty="0"/>
              <a:t> </a:t>
            </a:r>
            <a:r>
              <a:rPr lang="en-US" dirty="0" err="1"/>
              <a:t>più</a:t>
            </a:r>
            <a:r>
              <a:rPr lang="en-US" dirty="0"/>
              <a:t> </a:t>
            </a:r>
            <a:r>
              <a:rPr lang="en-US" dirty="0" err="1"/>
              <a:t>adeguata</a:t>
            </a:r>
            <a:r>
              <a:rPr lang="en-US" dirty="0"/>
              <a:t> la </a:t>
            </a:r>
            <a:r>
              <a:rPr lang="en-US" dirty="0" err="1"/>
              <a:t>diagnosi</a:t>
            </a:r>
            <a:r>
              <a:rPr lang="en-US" dirty="0"/>
              <a:t> di </a:t>
            </a:r>
            <a:r>
              <a:rPr lang="en-US" dirty="0" err="1"/>
              <a:t>disturbo</a:t>
            </a:r>
            <a:r>
              <a:rPr lang="en-US" dirty="0"/>
              <a:t> </a:t>
            </a:r>
            <a:r>
              <a:rPr lang="en-US" dirty="0" err="1"/>
              <a:t>dismorfofobico</a:t>
            </a:r>
            <a:r>
              <a:rPr lang="en-US" dirty="0"/>
              <a:t> </a:t>
            </a:r>
            <a:r>
              <a:rPr lang="en-US" dirty="0" err="1"/>
              <a:t>che</a:t>
            </a:r>
            <a:r>
              <a:rPr lang="en-US" dirty="0"/>
              <a:t> fa parte </a:t>
            </a:r>
            <a:r>
              <a:rPr lang="en-US" dirty="0" err="1"/>
              <a:t>dei</a:t>
            </a:r>
            <a:r>
              <a:rPr lang="en-US" dirty="0"/>
              <a:t> </a:t>
            </a:r>
            <a:r>
              <a:rPr lang="en-US" dirty="0" err="1"/>
              <a:t>disturbi</a:t>
            </a:r>
            <a:r>
              <a:rPr lang="en-US" dirty="0"/>
              <a:t> </a:t>
            </a:r>
            <a:r>
              <a:rPr lang="en-US" dirty="0" err="1"/>
              <a:t>dello</a:t>
            </a:r>
            <a:r>
              <a:rPr lang="en-US" dirty="0"/>
              <a:t> </a:t>
            </a:r>
            <a:r>
              <a:rPr lang="en-US" dirty="0" err="1"/>
              <a:t>spettro</a:t>
            </a:r>
            <a:r>
              <a:rPr lang="en-US" dirty="0"/>
              <a:t> </a:t>
            </a:r>
            <a:r>
              <a:rPr lang="en-US" dirty="0" err="1"/>
              <a:t>ossessivo</a:t>
            </a:r>
            <a:r>
              <a:rPr lang="en-US" dirty="0"/>
              <a:t>.</a:t>
            </a:r>
          </a:p>
        </p:txBody>
      </p:sp>
    </p:spTree>
    <p:extLst>
      <p:ext uri="{BB962C8B-B14F-4D97-AF65-F5344CB8AC3E}">
        <p14:creationId xmlns:p14="http://schemas.microsoft.com/office/powerpoint/2010/main" val="3814710754"/>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err="1"/>
              <a:t>Nessuna</a:t>
            </a:r>
            <a:r>
              <a:rPr lang="en-US" dirty="0"/>
              <a:t> </a:t>
            </a:r>
            <a:r>
              <a:rPr lang="en-US" dirty="0" err="1"/>
              <a:t>prova</a:t>
            </a:r>
            <a:r>
              <a:rPr lang="en-US" dirty="0"/>
              <a:t> li </a:t>
            </a:r>
            <a:r>
              <a:rPr lang="en-US" dirty="0" err="1"/>
              <a:t>riesce</a:t>
            </a:r>
            <a:r>
              <a:rPr lang="en-US" dirty="0"/>
              <a:t> a </a:t>
            </a:r>
            <a:r>
              <a:rPr lang="en-US" dirty="0" err="1"/>
              <a:t>convincere</a:t>
            </a:r>
            <a:r>
              <a:rPr lang="en-US" dirty="0"/>
              <a:t> </a:t>
            </a:r>
            <a:r>
              <a:rPr lang="en-US" dirty="0" err="1"/>
              <a:t>della</a:t>
            </a:r>
            <a:r>
              <a:rPr lang="en-US" dirty="0"/>
              <a:t> </a:t>
            </a:r>
            <a:r>
              <a:rPr lang="en-US" dirty="0" err="1"/>
              <a:t>fedeltà</a:t>
            </a:r>
            <a:r>
              <a:rPr lang="en-US" dirty="0"/>
              <a:t> del </a:t>
            </a:r>
            <a:r>
              <a:rPr lang="en-US" dirty="0" err="1"/>
              <a:t>coniuge</a:t>
            </a:r>
            <a:r>
              <a:rPr lang="en-US" dirty="0"/>
              <a:t> o </a:t>
            </a:r>
            <a:r>
              <a:rPr lang="en-US" dirty="0" err="1"/>
              <a:t>della</a:t>
            </a:r>
            <a:r>
              <a:rPr lang="en-US" dirty="0"/>
              <a:t> </a:t>
            </a:r>
            <a:r>
              <a:rPr lang="en-US" dirty="0" err="1"/>
              <a:t>integrità</a:t>
            </a:r>
            <a:r>
              <a:rPr lang="en-US" dirty="0"/>
              <a:t> del </a:t>
            </a:r>
            <a:r>
              <a:rPr lang="en-US" dirty="0" err="1"/>
              <a:t>proprio</a:t>
            </a:r>
            <a:r>
              <a:rPr lang="en-US" dirty="0"/>
              <a:t> </a:t>
            </a:r>
            <a:r>
              <a:rPr lang="en-US" dirty="0" err="1"/>
              <a:t>corpo</a:t>
            </a:r>
            <a:r>
              <a:rPr lang="en-US" dirty="0"/>
              <a:t>, </a:t>
            </a:r>
            <a:r>
              <a:rPr lang="en-US" dirty="0" err="1"/>
              <a:t>vanno</a:t>
            </a:r>
            <a:r>
              <a:rPr lang="en-US" dirty="0"/>
              <a:t> </a:t>
            </a:r>
            <a:r>
              <a:rPr lang="en-US" dirty="0" err="1"/>
              <a:t>alla</a:t>
            </a:r>
            <a:r>
              <a:rPr lang="en-US" dirty="0"/>
              <a:t> continua </a:t>
            </a:r>
            <a:r>
              <a:rPr lang="en-US" dirty="0" err="1"/>
              <a:t>ricerca</a:t>
            </a:r>
            <a:r>
              <a:rPr lang="en-US" dirty="0"/>
              <a:t> di prove </a:t>
            </a:r>
            <a:r>
              <a:rPr lang="en-US" dirty="0" err="1"/>
              <a:t>che</a:t>
            </a:r>
            <a:r>
              <a:rPr lang="en-US" dirty="0"/>
              <a:t> </a:t>
            </a:r>
            <a:r>
              <a:rPr lang="en-US" dirty="0" err="1"/>
              <a:t>appoggino</a:t>
            </a:r>
            <a:r>
              <a:rPr lang="en-US" dirty="0"/>
              <a:t> I </a:t>
            </a:r>
            <a:r>
              <a:rPr lang="en-US" dirty="0" err="1"/>
              <a:t>propri</a:t>
            </a:r>
            <a:r>
              <a:rPr lang="en-US" dirty="0"/>
              <a:t> </a:t>
            </a:r>
            <a:r>
              <a:rPr lang="en-US" dirty="0" err="1"/>
              <a:t>deliri</a:t>
            </a:r>
            <a:r>
              <a:rPr lang="en-US" dirty="0"/>
              <a:t> e le </a:t>
            </a:r>
            <a:r>
              <a:rPr lang="en-US" dirty="0" err="1"/>
              <a:t>trovano</a:t>
            </a:r>
            <a:r>
              <a:rPr lang="en-US" dirty="0"/>
              <a:t> in  </a:t>
            </a:r>
            <a:r>
              <a:rPr lang="en-US" dirty="0" err="1"/>
              <a:t>cose</a:t>
            </a:r>
            <a:r>
              <a:rPr lang="en-US" dirty="0"/>
              <a:t> </a:t>
            </a:r>
            <a:r>
              <a:rPr lang="en-US" dirty="0" err="1"/>
              <a:t>che</a:t>
            </a:r>
            <a:r>
              <a:rPr lang="en-US" dirty="0"/>
              <a:t> </a:t>
            </a:r>
            <a:r>
              <a:rPr lang="en-US" dirty="0" err="1"/>
              <a:t>nessuno</a:t>
            </a:r>
            <a:r>
              <a:rPr lang="en-US" dirty="0"/>
              <a:t> </a:t>
            </a:r>
            <a:r>
              <a:rPr lang="en-US" dirty="0" err="1"/>
              <a:t>considererebbe</a:t>
            </a:r>
            <a:r>
              <a:rPr lang="en-US" dirty="0"/>
              <a:t> </a:t>
            </a:r>
            <a:r>
              <a:rPr lang="en-US" dirty="0" err="1"/>
              <a:t>seriamente</a:t>
            </a:r>
            <a:r>
              <a:rPr lang="en-US" dirty="0"/>
              <a:t>. Ad </a:t>
            </a:r>
            <a:r>
              <a:rPr lang="en-US" dirty="0" err="1"/>
              <a:t>esempio</a:t>
            </a:r>
            <a:r>
              <a:rPr lang="en-US" dirty="0"/>
              <a:t> </a:t>
            </a:r>
            <a:r>
              <a:rPr lang="en-US" dirty="0" err="1"/>
              <a:t>titoli</a:t>
            </a:r>
            <a:r>
              <a:rPr lang="en-US" dirty="0"/>
              <a:t> di </a:t>
            </a:r>
            <a:r>
              <a:rPr lang="en-US" dirty="0" err="1"/>
              <a:t>giornali</a:t>
            </a:r>
            <a:r>
              <a:rPr lang="en-US" dirty="0"/>
              <a:t>, </a:t>
            </a:r>
            <a:r>
              <a:rPr lang="en-US" dirty="0" err="1"/>
              <a:t>pubblicità</a:t>
            </a:r>
            <a:r>
              <a:rPr lang="en-US" dirty="0"/>
              <a:t>, </a:t>
            </a:r>
            <a:r>
              <a:rPr lang="en-US" dirty="0" err="1"/>
              <a:t>fotografie</a:t>
            </a:r>
            <a:r>
              <a:rPr lang="en-US" dirty="0"/>
              <a:t>, </a:t>
            </a:r>
            <a:r>
              <a:rPr lang="en-US" dirty="0" err="1"/>
              <a:t>chilometri</a:t>
            </a:r>
            <a:r>
              <a:rPr lang="en-US" dirty="0"/>
              <a:t> </a:t>
            </a:r>
            <a:r>
              <a:rPr lang="en-US" dirty="0" err="1"/>
              <a:t>percorsi</a:t>
            </a:r>
            <a:r>
              <a:rPr lang="en-US" dirty="0"/>
              <a:t> </a:t>
            </a:r>
            <a:r>
              <a:rPr lang="en-US" dirty="0" err="1"/>
              <a:t>della</a:t>
            </a:r>
            <a:r>
              <a:rPr lang="en-US" dirty="0"/>
              <a:t> auto, </a:t>
            </a:r>
            <a:r>
              <a:rPr lang="en-US" dirty="0" err="1"/>
              <a:t>abiti</a:t>
            </a:r>
            <a:r>
              <a:rPr lang="en-US" dirty="0"/>
              <a:t> </a:t>
            </a:r>
            <a:r>
              <a:rPr lang="en-US" dirty="0" err="1"/>
              <a:t>spiegazzati</a:t>
            </a:r>
            <a:r>
              <a:rPr lang="en-US" dirty="0"/>
              <a:t> </a:t>
            </a:r>
            <a:r>
              <a:rPr lang="en-US" dirty="0" err="1"/>
              <a:t>ecc</a:t>
            </a:r>
            <a:r>
              <a:rPr lang="en-US"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19811183"/>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dirty="0"/>
              <a:t>Si </a:t>
            </a:r>
            <a:r>
              <a:rPr lang="en-US" dirty="0" err="1"/>
              <a:t>tratta</a:t>
            </a:r>
            <a:r>
              <a:rPr lang="en-US" dirty="0"/>
              <a:t> </a:t>
            </a:r>
            <a:r>
              <a:rPr lang="en-US" dirty="0" err="1"/>
              <a:t>quindi</a:t>
            </a:r>
            <a:r>
              <a:rPr lang="en-US" dirty="0"/>
              <a:t> di </a:t>
            </a:r>
            <a:r>
              <a:rPr lang="en-US" dirty="0" err="1"/>
              <a:t>deliri</a:t>
            </a:r>
            <a:r>
              <a:rPr lang="en-US" dirty="0"/>
              <a:t> </a:t>
            </a:r>
            <a:r>
              <a:rPr lang="en-US" dirty="0" err="1"/>
              <a:t>impenetrabili</a:t>
            </a:r>
            <a:r>
              <a:rPr lang="en-US" dirty="0"/>
              <a:t> </a:t>
            </a:r>
            <a:r>
              <a:rPr lang="en-US" dirty="0" err="1"/>
              <a:t>alla</a:t>
            </a:r>
            <a:r>
              <a:rPr lang="en-US" dirty="0"/>
              <a:t>  </a:t>
            </a:r>
            <a:r>
              <a:rPr lang="en-US" dirty="0" err="1"/>
              <a:t>critica</a:t>
            </a:r>
            <a:r>
              <a:rPr lang="en-US" dirty="0"/>
              <a:t> </a:t>
            </a:r>
            <a:r>
              <a:rPr lang="en-US" dirty="0" err="1"/>
              <a:t>ed</a:t>
            </a:r>
            <a:r>
              <a:rPr lang="en-US" dirty="0"/>
              <a:t> </a:t>
            </a:r>
            <a:r>
              <a:rPr lang="en-US" dirty="0" err="1"/>
              <a:t>alla</a:t>
            </a:r>
            <a:r>
              <a:rPr lang="en-US" dirty="0"/>
              <a:t> </a:t>
            </a:r>
            <a:r>
              <a:rPr lang="en-US" dirty="0" err="1"/>
              <a:t>correzione</a:t>
            </a:r>
            <a:r>
              <a:rPr lang="en-US" dirty="0"/>
              <a:t>. Sulla base </a:t>
            </a:r>
            <a:r>
              <a:rPr lang="en-US" dirty="0" err="1"/>
              <a:t>delle</a:t>
            </a:r>
            <a:r>
              <a:rPr lang="en-US" dirty="0"/>
              <a:t> </a:t>
            </a:r>
            <a:r>
              <a:rPr lang="en-US" dirty="0" err="1"/>
              <a:t>esperienze</a:t>
            </a:r>
            <a:endParaRPr lang="en-US" dirty="0"/>
          </a:p>
          <a:p>
            <a:r>
              <a:rPr lang="en-US" dirty="0"/>
              <a:t>I </a:t>
            </a:r>
            <a:r>
              <a:rPr lang="en-US" dirty="0" err="1"/>
              <a:t>pazienti</a:t>
            </a:r>
            <a:r>
              <a:rPr lang="en-US" dirty="0"/>
              <a:t> con </a:t>
            </a:r>
            <a:r>
              <a:rPr lang="en-US" dirty="0" err="1"/>
              <a:t>deliri</a:t>
            </a:r>
            <a:r>
              <a:rPr lang="en-US" dirty="0"/>
              <a:t> di </a:t>
            </a:r>
            <a:r>
              <a:rPr lang="en-US" dirty="0" err="1"/>
              <a:t>persecuzione</a:t>
            </a:r>
            <a:r>
              <a:rPr lang="en-US" dirty="0"/>
              <a:t> a </a:t>
            </a:r>
            <a:r>
              <a:rPr lang="en-US" dirty="0" err="1"/>
              <a:t>loro</a:t>
            </a:r>
            <a:r>
              <a:rPr lang="en-US" dirty="0"/>
              <a:t> </a:t>
            </a:r>
            <a:r>
              <a:rPr lang="en-US" dirty="0" err="1"/>
              <a:t>volta</a:t>
            </a:r>
            <a:r>
              <a:rPr lang="en-US" dirty="0"/>
              <a:t> </a:t>
            </a:r>
            <a:r>
              <a:rPr lang="en-US" dirty="0" err="1"/>
              <a:t>diventano</a:t>
            </a:r>
            <a:r>
              <a:rPr lang="en-US" dirty="0"/>
              <a:t> </a:t>
            </a:r>
            <a:r>
              <a:rPr lang="en-US" dirty="0" err="1"/>
              <a:t>persecutori</a:t>
            </a:r>
            <a:r>
              <a:rPr lang="en-US" dirty="0"/>
              <a:t> e </a:t>
            </a:r>
            <a:r>
              <a:rPr lang="en-US" dirty="0" err="1"/>
              <a:t>possono</a:t>
            </a:r>
            <a:r>
              <a:rPr lang="en-US" dirty="0"/>
              <a:t> </a:t>
            </a:r>
            <a:r>
              <a:rPr lang="en-US" dirty="0" err="1"/>
              <a:t>intraprendere</a:t>
            </a:r>
            <a:r>
              <a:rPr lang="en-US" dirty="0"/>
              <a:t> </a:t>
            </a:r>
            <a:r>
              <a:rPr lang="en-US" dirty="0" err="1"/>
              <a:t>molti</a:t>
            </a:r>
            <a:r>
              <a:rPr lang="en-US" dirty="0"/>
              <a:t> </a:t>
            </a:r>
            <a:r>
              <a:rPr lang="en-US" dirty="0" err="1"/>
              <a:t>contenziosi</a:t>
            </a:r>
            <a:r>
              <a:rPr lang="en-US" dirty="0"/>
              <a:t> </a:t>
            </a:r>
            <a:r>
              <a:rPr lang="en-US" dirty="0" err="1"/>
              <a:t>legali</a:t>
            </a:r>
            <a:r>
              <a:rPr lang="en-US" dirty="0"/>
              <a:t> (</a:t>
            </a:r>
            <a:r>
              <a:rPr lang="en-US" dirty="0" err="1"/>
              <a:t>delirio</a:t>
            </a:r>
            <a:r>
              <a:rPr lang="en-US" dirty="0"/>
              <a:t> </a:t>
            </a:r>
            <a:r>
              <a:rPr lang="en-US" dirty="0" err="1"/>
              <a:t>querulomane</a:t>
            </a:r>
            <a:r>
              <a:rPr lang="en-US" dirty="0"/>
              <a:t>). </a:t>
            </a:r>
            <a:r>
              <a:rPr lang="en-US" dirty="0" err="1"/>
              <a:t>Possono</a:t>
            </a:r>
            <a:r>
              <a:rPr lang="en-US" dirty="0"/>
              <a:t> </a:t>
            </a:r>
            <a:r>
              <a:rPr lang="en-US" dirty="0" err="1"/>
              <a:t>diventare</a:t>
            </a:r>
            <a:r>
              <a:rPr lang="en-US" dirty="0"/>
              <a:t> </a:t>
            </a:r>
            <a:r>
              <a:rPr lang="en-US" dirty="0" err="1"/>
              <a:t>aggressivi</a:t>
            </a:r>
            <a:r>
              <a:rPr lang="en-US" dirty="0"/>
              <a:t>, ma </a:t>
            </a:r>
            <a:r>
              <a:rPr lang="en-US" dirty="0" err="1"/>
              <a:t>ritengono</a:t>
            </a:r>
            <a:r>
              <a:rPr lang="en-US" dirty="0"/>
              <a:t> </a:t>
            </a:r>
            <a:r>
              <a:rPr lang="en-US" dirty="0" err="1"/>
              <a:t>che</a:t>
            </a:r>
            <a:r>
              <a:rPr lang="en-US" dirty="0"/>
              <a:t> la </a:t>
            </a:r>
            <a:r>
              <a:rPr lang="en-US" dirty="0" err="1"/>
              <a:t>loro</a:t>
            </a:r>
            <a:r>
              <a:rPr lang="en-US" dirty="0"/>
              <a:t> </a:t>
            </a:r>
            <a:r>
              <a:rPr lang="en-US" dirty="0" err="1"/>
              <a:t>aggressività</a:t>
            </a:r>
            <a:r>
              <a:rPr lang="en-US" dirty="0"/>
              <a:t> </a:t>
            </a:r>
            <a:r>
              <a:rPr lang="en-US" dirty="0" err="1"/>
              <a:t>sia</a:t>
            </a:r>
            <a:r>
              <a:rPr lang="en-US" dirty="0"/>
              <a:t> </a:t>
            </a:r>
            <a:r>
              <a:rPr lang="en-US" dirty="0" err="1"/>
              <a:t>una</a:t>
            </a:r>
            <a:r>
              <a:rPr lang="en-US" dirty="0"/>
              <a:t> </a:t>
            </a:r>
            <a:r>
              <a:rPr lang="en-US" dirty="0" err="1"/>
              <a:t>pura</a:t>
            </a:r>
            <a:r>
              <a:rPr lang="en-US" dirty="0"/>
              <a:t> </a:t>
            </a:r>
            <a:r>
              <a:rPr lang="en-US" dirty="0" err="1"/>
              <a:t>difesa</a:t>
            </a:r>
            <a:r>
              <a:rPr lang="en-US" dirty="0"/>
              <a:t> </a:t>
            </a:r>
            <a:r>
              <a:rPr lang="en-US" dirty="0" err="1"/>
              <a:t>dalle</a:t>
            </a:r>
            <a:r>
              <a:rPr lang="en-US" dirty="0"/>
              <a:t> </a:t>
            </a:r>
            <a:r>
              <a:rPr lang="en-US" dirty="0" err="1"/>
              <a:t>presunte</a:t>
            </a:r>
            <a:r>
              <a:rPr lang="en-US" dirty="0"/>
              <a:t> </a:t>
            </a:r>
            <a:r>
              <a:rPr lang="en-US" dirty="0" err="1"/>
              <a:t>aggressioni</a:t>
            </a:r>
            <a:r>
              <a:rPr lang="en-US" dirty="0"/>
              <a:t> </a:t>
            </a:r>
            <a:r>
              <a:rPr lang="en-US" dirty="0" err="1"/>
              <a:t>altrui</a:t>
            </a:r>
            <a:r>
              <a:rPr lang="en-US" dirty="0"/>
              <a:t>.</a:t>
            </a:r>
          </a:p>
          <a:p>
            <a:endParaRPr lang="it-IT" dirty="0"/>
          </a:p>
          <a:p>
            <a:endParaRPr lang="it-IT" dirty="0"/>
          </a:p>
        </p:txBody>
      </p:sp>
    </p:spTree>
    <p:extLst>
      <p:ext uri="{BB962C8B-B14F-4D97-AF65-F5344CB8AC3E}">
        <p14:creationId xmlns:p14="http://schemas.microsoft.com/office/powerpoint/2010/main" val="31323674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solidFill>
                  <a:prstClr val="black"/>
                </a:solidFill>
                <a:ea typeface="Tahoma" pitchFamily="34" charset="0"/>
              </a:rPr>
              <a:t>A volte possono manifestare iperattività aggressività e comportamenti autolesivi. Possono avere delle vie sensoriali apparentemente poco funzionanti per cui richiedono ed amano stimolazioni particolarmente intensi o in alternativa possono mostrare di essere ipersensibili a toccamenti luci o rumori possono avere gusti particolari (es mangiano solo sottaceti) o manifestare pica ovvero ingerire bottoni o monete o sassi o altri oggetti non commestibili. Hanno disturbi del sonno e alterazioni della affettività per cui ridono o piangono a sproposito (per lo meno per quanto può giudicare un osservatore esterno che non li conosca sufficientemente)</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57321580"/>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 </a:t>
            </a:r>
            <a:r>
              <a:rPr lang="it-IT" sz="2800" dirty="0"/>
              <a:t>Non si tratta di un disturbo molto frequente, è presente in circa 2 persone su mille quindi meno di un quinto della più comune schizofrenia. </a:t>
            </a:r>
          </a:p>
          <a:p>
            <a:r>
              <a:rPr lang="it-IT" sz="2800" dirty="0"/>
              <a:t>Non ci sono  significative differenze di genere</a:t>
            </a:r>
          </a:p>
          <a:p>
            <a:r>
              <a:rPr lang="it-IT" sz="2800" dirty="0"/>
              <a:t>L’età di insorgenza è generalmente più tardiva rispetto alla schizofrenia ed al disturbo schizotipico. Con entrambi questi disturbi comunque condivide una possibile ereditarietà.</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81016044"/>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t> disturbo delirante (paranoia)</a:t>
            </a:r>
            <a:br>
              <a:rPr lang="it-IT" dirty="0"/>
            </a:br>
            <a:r>
              <a:rPr lang="it-IT" dirty="0"/>
              <a:t>diagnosi differenziale</a:t>
            </a:r>
            <a:br>
              <a:rPr lang="it-IT" dirty="0"/>
            </a:br>
            <a:r>
              <a:rPr lang="it-IT" dirty="0"/>
              <a:t>disturbo schizoaffettivo</a:t>
            </a:r>
          </a:p>
        </p:txBody>
      </p:sp>
      <p:sp>
        <p:nvSpPr>
          <p:cNvPr id="3" name="Sottotitolo 2"/>
          <p:cNvSpPr>
            <a:spLocks noGrp="1"/>
          </p:cNvSpPr>
          <p:nvPr>
            <p:ph type="subTitle" idx="1"/>
          </p:nvPr>
        </p:nvSpPr>
        <p:spPr/>
        <p:txBody>
          <a:bodyPr/>
          <a:lstStyle/>
          <a:p>
            <a:r>
              <a:rPr lang="it-IT" dirty="0"/>
              <a:t>Lezione 25-2</a:t>
            </a:r>
          </a:p>
        </p:txBody>
      </p:sp>
    </p:spTree>
    <p:extLst>
      <p:ext uri="{BB962C8B-B14F-4D97-AF65-F5344CB8AC3E}">
        <p14:creationId xmlns:p14="http://schemas.microsoft.com/office/powerpoint/2010/main" val="2827662723"/>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a:t>
            </a:r>
          </a:p>
        </p:txBody>
      </p:sp>
      <p:sp>
        <p:nvSpPr>
          <p:cNvPr id="3" name="Segnaposto contenuto 2"/>
          <p:cNvSpPr>
            <a:spLocks noGrp="1"/>
          </p:cNvSpPr>
          <p:nvPr>
            <p:ph idx="1"/>
          </p:nvPr>
        </p:nvSpPr>
        <p:spPr/>
        <p:txBody>
          <a:bodyPr>
            <a:normAutofit fontScale="85000" lnSpcReduction="20000"/>
          </a:bodyPr>
          <a:lstStyle/>
          <a:p>
            <a:r>
              <a:rPr lang="en-US" dirty="0" err="1"/>
              <a:t>Disturbo</a:t>
            </a:r>
            <a:r>
              <a:rPr lang="en-US" dirty="0"/>
              <a:t> </a:t>
            </a:r>
            <a:r>
              <a:rPr lang="en-US" dirty="0" err="1"/>
              <a:t>ossessivo-compulsivo</a:t>
            </a:r>
            <a:r>
              <a:rPr lang="en-US" dirty="0"/>
              <a:t> e </a:t>
            </a:r>
            <a:r>
              <a:rPr lang="en-US" dirty="0" err="1"/>
              <a:t>disturbi</a:t>
            </a:r>
            <a:r>
              <a:rPr lang="en-US" dirty="0"/>
              <a:t> </a:t>
            </a:r>
            <a:r>
              <a:rPr lang="en-US" dirty="0" err="1"/>
              <a:t>correlati</a:t>
            </a:r>
            <a:r>
              <a:rPr lang="en-US" dirty="0"/>
              <a:t>. DOC.  In </a:t>
            </a:r>
            <a:r>
              <a:rPr lang="en-US" dirty="0" err="1"/>
              <a:t>genere</a:t>
            </a:r>
            <a:r>
              <a:rPr lang="en-US" dirty="0"/>
              <a:t> </a:t>
            </a:r>
            <a:r>
              <a:rPr lang="en-US" dirty="0" err="1"/>
              <a:t>il</a:t>
            </a:r>
            <a:r>
              <a:rPr lang="en-US" dirty="0"/>
              <a:t> </a:t>
            </a:r>
            <a:r>
              <a:rPr lang="en-US" dirty="0" err="1"/>
              <a:t>paziente</a:t>
            </a:r>
            <a:r>
              <a:rPr lang="en-US" dirty="0"/>
              <a:t> con DOC </a:t>
            </a:r>
            <a:r>
              <a:rPr lang="en-US" dirty="0" err="1"/>
              <a:t>ammette</a:t>
            </a:r>
            <a:r>
              <a:rPr lang="en-US" dirty="0"/>
              <a:t> </a:t>
            </a:r>
            <a:r>
              <a:rPr lang="en-US" dirty="0" err="1"/>
              <a:t>che</a:t>
            </a:r>
            <a:r>
              <a:rPr lang="en-US" dirty="0"/>
              <a:t> I </a:t>
            </a:r>
            <a:r>
              <a:rPr lang="en-US" dirty="0" err="1"/>
              <a:t>suoi</a:t>
            </a:r>
            <a:r>
              <a:rPr lang="en-US" dirty="0"/>
              <a:t> </a:t>
            </a:r>
            <a:r>
              <a:rPr lang="en-US" dirty="0" err="1"/>
              <a:t>disturbi</a:t>
            </a:r>
            <a:r>
              <a:rPr lang="en-US" dirty="0"/>
              <a:t> </a:t>
            </a:r>
            <a:r>
              <a:rPr lang="en-US" dirty="0" err="1"/>
              <a:t>siano</a:t>
            </a:r>
            <a:r>
              <a:rPr lang="en-US" dirty="0"/>
              <a:t> </a:t>
            </a:r>
            <a:r>
              <a:rPr lang="en-US" dirty="0" err="1"/>
              <a:t>una</a:t>
            </a:r>
            <a:r>
              <a:rPr lang="en-US" dirty="0"/>
              <a:t> </a:t>
            </a:r>
            <a:r>
              <a:rPr lang="en-US" dirty="0" err="1"/>
              <a:t>manifestazione</a:t>
            </a:r>
            <a:r>
              <a:rPr lang="en-US" dirty="0"/>
              <a:t> </a:t>
            </a:r>
            <a:r>
              <a:rPr lang="en-US" dirty="0" err="1"/>
              <a:t>patologica</a:t>
            </a:r>
            <a:r>
              <a:rPr lang="en-US" dirty="0"/>
              <a:t>  (</a:t>
            </a:r>
            <a:r>
              <a:rPr lang="en-US" dirty="0" err="1"/>
              <a:t>si</a:t>
            </a:r>
            <a:r>
              <a:rPr lang="en-US" dirty="0"/>
              <a:t> </a:t>
            </a:r>
            <a:r>
              <a:rPr lang="en-US" dirty="0" err="1"/>
              <a:t>tratta</a:t>
            </a:r>
            <a:r>
              <a:rPr lang="en-US" dirty="0"/>
              <a:t> di un </a:t>
            </a:r>
            <a:r>
              <a:rPr lang="en-US" dirty="0" err="1"/>
              <a:t>disturbo</a:t>
            </a:r>
            <a:r>
              <a:rPr lang="en-US" dirty="0"/>
              <a:t> </a:t>
            </a:r>
            <a:r>
              <a:rPr lang="en-US" dirty="0" err="1"/>
              <a:t>egodistonico</a:t>
            </a:r>
            <a:r>
              <a:rPr lang="en-US" dirty="0"/>
              <a:t>). Il </a:t>
            </a:r>
            <a:r>
              <a:rPr lang="en-US" dirty="0" err="1"/>
              <a:t>disturbo</a:t>
            </a:r>
            <a:r>
              <a:rPr lang="en-US" dirty="0"/>
              <a:t> </a:t>
            </a:r>
            <a:r>
              <a:rPr lang="en-US" dirty="0" err="1"/>
              <a:t>delirante</a:t>
            </a:r>
            <a:r>
              <a:rPr lang="en-US" dirty="0"/>
              <a:t> è </a:t>
            </a:r>
            <a:r>
              <a:rPr lang="en-US" dirty="0" err="1"/>
              <a:t>invece</a:t>
            </a:r>
            <a:r>
              <a:rPr lang="en-US" dirty="0"/>
              <a:t> egosintonica, la </a:t>
            </a:r>
            <a:r>
              <a:rPr lang="en-US" dirty="0" err="1"/>
              <a:t>colpa</a:t>
            </a:r>
            <a:r>
              <a:rPr lang="en-US" dirty="0"/>
              <a:t> è </a:t>
            </a:r>
            <a:r>
              <a:rPr lang="en-US" dirty="0" err="1"/>
              <a:t>sempre</a:t>
            </a:r>
            <a:r>
              <a:rPr lang="en-US" dirty="0"/>
              <a:t> degli </a:t>
            </a:r>
            <a:r>
              <a:rPr lang="en-US" dirty="0" err="1"/>
              <a:t>altri</a:t>
            </a:r>
            <a:r>
              <a:rPr lang="en-US" dirty="0"/>
              <a:t>, </a:t>
            </a:r>
            <a:r>
              <a:rPr lang="en-US" dirty="0" err="1"/>
              <a:t>il</a:t>
            </a:r>
            <a:r>
              <a:rPr lang="en-US" dirty="0"/>
              <a:t> </a:t>
            </a:r>
            <a:r>
              <a:rPr lang="en-US" dirty="0" err="1"/>
              <a:t>paziente</a:t>
            </a:r>
            <a:r>
              <a:rPr lang="en-US" dirty="0"/>
              <a:t> non </a:t>
            </a:r>
            <a:r>
              <a:rPr lang="en-US" dirty="0" err="1"/>
              <a:t>mette</a:t>
            </a:r>
            <a:r>
              <a:rPr lang="en-US" dirty="0"/>
              <a:t> </a:t>
            </a:r>
            <a:r>
              <a:rPr lang="en-US" dirty="0" err="1"/>
              <a:t>mai</a:t>
            </a:r>
            <a:r>
              <a:rPr lang="en-US" dirty="0"/>
              <a:t> in </a:t>
            </a:r>
            <a:r>
              <a:rPr lang="en-US" dirty="0" err="1"/>
              <a:t>dubbio</a:t>
            </a:r>
            <a:r>
              <a:rPr lang="en-US" dirty="0"/>
              <a:t> </a:t>
            </a:r>
            <a:r>
              <a:rPr lang="en-US" dirty="0" err="1"/>
              <a:t>il</a:t>
            </a:r>
            <a:r>
              <a:rPr lang="en-US" dirty="0"/>
              <a:t> </a:t>
            </a:r>
            <a:r>
              <a:rPr lang="en-US" dirty="0" err="1"/>
              <a:t>contenuto</a:t>
            </a:r>
            <a:r>
              <a:rPr lang="en-US" dirty="0"/>
              <a:t> </a:t>
            </a:r>
            <a:r>
              <a:rPr lang="en-US" dirty="0" err="1"/>
              <a:t>dei</a:t>
            </a:r>
            <a:r>
              <a:rPr lang="en-US" dirty="0"/>
              <a:t> </a:t>
            </a:r>
            <a:r>
              <a:rPr lang="en-US" dirty="0" err="1"/>
              <a:t>propri</a:t>
            </a:r>
            <a:r>
              <a:rPr lang="en-US" dirty="0"/>
              <a:t> </a:t>
            </a:r>
            <a:r>
              <a:rPr lang="en-US" dirty="0" err="1"/>
              <a:t>deliri</a:t>
            </a:r>
            <a:r>
              <a:rPr lang="en-US" dirty="0"/>
              <a:t>.</a:t>
            </a:r>
          </a:p>
          <a:p>
            <a:endParaRPr lang="en-US" dirty="0"/>
          </a:p>
          <a:p>
            <a:r>
              <a:rPr lang="en-US" dirty="0"/>
              <a:t>Un </a:t>
            </a:r>
            <a:r>
              <a:rPr lang="en-US" dirty="0" err="1"/>
              <a:t>disturbo</a:t>
            </a:r>
            <a:r>
              <a:rPr lang="en-US" dirty="0"/>
              <a:t> </a:t>
            </a:r>
            <a:r>
              <a:rPr lang="en-US" dirty="0" err="1"/>
              <a:t>psicotico</a:t>
            </a:r>
            <a:r>
              <a:rPr lang="en-US" dirty="0"/>
              <a:t> </a:t>
            </a:r>
            <a:r>
              <a:rPr lang="en-US" dirty="0" err="1"/>
              <a:t>indotto</a:t>
            </a:r>
            <a:r>
              <a:rPr lang="en-US" dirty="0"/>
              <a:t> da </a:t>
            </a:r>
            <a:r>
              <a:rPr lang="en-US" dirty="0" err="1"/>
              <a:t>sostanze</a:t>
            </a:r>
            <a:r>
              <a:rPr lang="en-US" dirty="0"/>
              <a:t> o da </a:t>
            </a:r>
            <a:r>
              <a:rPr lang="en-US" dirty="0" err="1"/>
              <a:t>farmaci</a:t>
            </a:r>
            <a:r>
              <a:rPr lang="en-US" dirty="0"/>
              <a:t> </a:t>
            </a:r>
            <a:r>
              <a:rPr lang="en-US" dirty="0" err="1"/>
              <a:t>può</a:t>
            </a:r>
            <a:r>
              <a:rPr lang="en-US" dirty="0"/>
              <a:t> </a:t>
            </a:r>
            <a:r>
              <a:rPr lang="en-US" dirty="0" err="1"/>
              <a:t>essere</a:t>
            </a:r>
            <a:r>
              <a:rPr lang="en-US" dirty="0"/>
              <a:t> quasi </a:t>
            </a:r>
            <a:r>
              <a:rPr lang="en-US" dirty="0" err="1"/>
              <a:t>identico</a:t>
            </a:r>
            <a:r>
              <a:rPr lang="en-US" dirty="0"/>
              <a:t> al </a:t>
            </a:r>
            <a:r>
              <a:rPr lang="en-US" dirty="0" err="1"/>
              <a:t>disturbo</a:t>
            </a:r>
            <a:r>
              <a:rPr lang="en-US" dirty="0"/>
              <a:t> </a:t>
            </a:r>
            <a:r>
              <a:rPr lang="en-US" dirty="0" err="1"/>
              <a:t>delirante</a:t>
            </a:r>
            <a:r>
              <a:rPr lang="en-US" dirty="0"/>
              <a:t>, ma </a:t>
            </a:r>
            <a:r>
              <a:rPr lang="en-US" dirty="0" err="1"/>
              <a:t>insorge</a:t>
            </a:r>
            <a:r>
              <a:rPr lang="en-US" dirty="0"/>
              <a:t> solo </a:t>
            </a:r>
            <a:r>
              <a:rPr lang="en-US" dirty="0" err="1"/>
              <a:t>dopo</a:t>
            </a:r>
            <a:r>
              <a:rPr lang="en-US" dirty="0"/>
              <a:t> </a:t>
            </a:r>
            <a:r>
              <a:rPr lang="en-US" dirty="0" err="1"/>
              <a:t>consumo</a:t>
            </a:r>
            <a:r>
              <a:rPr lang="en-US" dirty="0"/>
              <a:t> o in </a:t>
            </a:r>
            <a:r>
              <a:rPr lang="en-US" dirty="0" err="1"/>
              <a:t>fase</a:t>
            </a:r>
            <a:r>
              <a:rPr lang="en-US" dirty="0"/>
              <a:t> di </a:t>
            </a:r>
            <a:r>
              <a:rPr lang="en-US" dirty="0" err="1"/>
              <a:t>astinenza</a:t>
            </a:r>
            <a:r>
              <a:rPr lang="en-US" dirty="0"/>
              <a:t> da </a:t>
            </a:r>
            <a:r>
              <a:rPr lang="en-US" dirty="0" err="1"/>
              <a:t>uso</a:t>
            </a:r>
            <a:r>
              <a:rPr lang="en-US" dirty="0"/>
              <a:t> di </a:t>
            </a:r>
            <a:r>
              <a:rPr lang="en-US" dirty="0" err="1"/>
              <a:t>sostenze</a:t>
            </a:r>
            <a:r>
              <a:rPr lang="en-US" dirty="0"/>
              <a:t>.</a:t>
            </a:r>
            <a:r>
              <a:rPr lang="it-IT" dirty="0"/>
              <a:t> </a:t>
            </a:r>
          </a:p>
        </p:txBody>
      </p:sp>
    </p:spTree>
    <p:extLst>
      <p:ext uri="{BB962C8B-B14F-4D97-AF65-F5344CB8AC3E}">
        <p14:creationId xmlns:p14="http://schemas.microsoft.com/office/powerpoint/2010/main" val="3888668115"/>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en-US" dirty="0" err="1"/>
              <a:t>Schizofrenia</a:t>
            </a:r>
            <a:r>
              <a:rPr lang="en-US" dirty="0"/>
              <a:t> e </a:t>
            </a:r>
            <a:r>
              <a:rPr lang="en-US" dirty="0" err="1"/>
              <a:t>disturbo</a:t>
            </a:r>
            <a:r>
              <a:rPr lang="en-US" dirty="0"/>
              <a:t> </a:t>
            </a:r>
            <a:r>
              <a:rPr lang="en-US" dirty="0" err="1"/>
              <a:t>schizofreniforme</a:t>
            </a:r>
            <a:r>
              <a:rPr lang="en-US" dirty="0"/>
              <a:t> </a:t>
            </a:r>
            <a:r>
              <a:rPr lang="en-US" dirty="0" err="1"/>
              <a:t>sono</a:t>
            </a:r>
            <a:r>
              <a:rPr lang="en-US" dirty="0"/>
              <a:t> </a:t>
            </a:r>
            <a:r>
              <a:rPr lang="en-US" dirty="0" err="1"/>
              <a:t>diversi</a:t>
            </a:r>
            <a:r>
              <a:rPr lang="en-US" dirty="0"/>
              <a:t> dal </a:t>
            </a:r>
            <a:r>
              <a:rPr lang="en-US" dirty="0" err="1"/>
              <a:t>disturbo</a:t>
            </a:r>
            <a:r>
              <a:rPr lang="en-US" dirty="0"/>
              <a:t> </a:t>
            </a:r>
            <a:r>
              <a:rPr lang="en-US" dirty="0" err="1"/>
              <a:t>delirante</a:t>
            </a:r>
            <a:r>
              <a:rPr lang="en-US" dirty="0"/>
              <a:t> in </a:t>
            </a:r>
            <a:r>
              <a:rPr lang="en-US" dirty="0" err="1"/>
              <a:t>quanto</a:t>
            </a:r>
            <a:r>
              <a:rPr lang="en-US" dirty="0"/>
              <a:t> </a:t>
            </a:r>
            <a:r>
              <a:rPr lang="en-US" dirty="0" err="1"/>
              <a:t>nei</a:t>
            </a:r>
            <a:r>
              <a:rPr lang="en-US" dirty="0"/>
              <a:t> </a:t>
            </a:r>
            <a:r>
              <a:rPr lang="en-US" dirty="0" err="1"/>
              <a:t>primi</a:t>
            </a:r>
            <a:r>
              <a:rPr lang="en-US" dirty="0"/>
              <a:t> </a:t>
            </a:r>
            <a:r>
              <a:rPr lang="en-US" dirty="0" err="1"/>
              <a:t>sono</a:t>
            </a:r>
            <a:r>
              <a:rPr lang="en-US" dirty="0"/>
              <a:t> </a:t>
            </a:r>
            <a:r>
              <a:rPr lang="en-US" dirty="0" err="1"/>
              <a:t>presenti</a:t>
            </a:r>
            <a:r>
              <a:rPr lang="en-US" dirty="0"/>
              <a:t> le </a:t>
            </a:r>
            <a:r>
              <a:rPr lang="en-US" dirty="0" err="1"/>
              <a:t>allucinazioni</a:t>
            </a:r>
            <a:r>
              <a:rPr lang="en-US" dirty="0"/>
              <a:t> </a:t>
            </a:r>
            <a:r>
              <a:rPr lang="en-US" dirty="0" err="1"/>
              <a:t>soprattutto</a:t>
            </a:r>
            <a:r>
              <a:rPr lang="en-US" dirty="0"/>
              <a:t> </a:t>
            </a:r>
            <a:r>
              <a:rPr lang="en-US" dirty="0" err="1"/>
              <a:t>auditive</a:t>
            </a:r>
            <a:r>
              <a:rPr lang="en-US" dirty="0"/>
              <a:t> (le </a:t>
            </a:r>
            <a:r>
              <a:rPr lang="en-US" dirty="0" err="1"/>
              <a:t>voci</a:t>
            </a:r>
            <a:r>
              <a:rPr lang="en-US" dirty="0"/>
              <a:t>) di </a:t>
            </a:r>
            <a:r>
              <a:rPr lang="en-US" dirty="0" err="1"/>
              <a:t>solito</a:t>
            </a:r>
            <a:r>
              <a:rPr lang="en-US" dirty="0"/>
              <a:t> </a:t>
            </a:r>
            <a:r>
              <a:rPr lang="en-US" dirty="0" err="1"/>
              <a:t>assenti</a:t>
            </a:r>
            <a:r>
              <a:rPr lang="en-US" dirty="0"/>
              <a:t> </a:t>
            </a:r>
            <a:r>
              <a:rPr lang="en-US" dirty="0" err="1"/>
              <a:t>nel</a:t>
            </a:r>
            <a:r>
              <a:rPr lang="en-US" dirty="0"/>
              <a:t> </a:t>
            </a:r>
            <a:r>
              <a:rPr lang="en-US" dirty="0" err="1"/>
              <a:t>disturbo</a:t>
            </a:r>
            <a:r>
              <a:rPr lang="en-US" dirty="0"/>
              <a:t> </a:t>
            </a:r>
            <a:r>
              <a:rPr lang="en-US" dirty="0" err="1"/>
              <a:t>delirante</a:t>
            </a:r>
            <a:r>
              <a:rPr lang="en-US" dirty="0"/>
              <a:t>. I </a:t>
            </a:r>
            <a:r>
              <a:rPr lang="en-US" dirty="0" err="1"/>
              <a:t>deliri</a:t>
            </a:r>
            <a:r>
              <a:rPr lang="en-US" dirty="0"/>
              <a:t> </a:t>
            </a:r>
            <a:r>
              <a:rPr lang="en-US" dirty="0" err="1"/>
              <a:t>della</a:t>
            </a:r>
            <a:r>
              <a:rPr lang="en-US" dirty="0"/>
              <a:t> </a:t>
            </a:r>
            <a:r>
              <a:rPr lang="en-US" dirty="0" err="1"/>
              <a:t>schizofrenia</a:t>
            </a:r>
            <a:r>
              <a:rPr lang="en-US" dirty="0"/>
              <a:t> </a:t>
            </a:r>
            <a:r>
              <a:rPr lang="en-US" dirty="0" err="1"/>
              <a:t>sono</a:t>
            </a:r>
            <a:r>
              <a:rPr lang="en-US" dirty="0"/>
              <a:t> </a:t>
            </a:r>
            <a:r>
              <a:rPr lang="en-US" dirty="0" err="1"/>
              <a:t>inoltre</a:t>
            </a:r>
            <a:r>
              <a:rPr lang="en-US" dirty="0"/>
              <a:t> di </a:t>
            </a:r>
            <a:r>
              <a:rPr lang="en-US" dirty="0" err="1"/>
              <a:t>solito</a:t>
            </a:r>
            <a:r>
              <a:rPr lang="en-US" dirty="0"/>
              <a:t> </a:t>
            </a:r>
            <a:r>
              <a:rPr lang="en-US" dirty="0" err="1"/>
              <a:t>bizzarri</a:t>
            </a:r>
            <a:r>
              <a:rPr lang="en-US" dirty="0"/>
              <a:t> in </a:t>
            </a:r>
            <a:r>
              <a:rPr lang="en-US" dirty="0" err="1"/>
              <a:t>confronto</a:t>
            </a:r>
            <a:r>
              <a:rPr lang="en-US" dirty="0"/>
              <a:t> </a:t>
            </a:r>
            <a:r>
              <a:rPr lang="en-US" dirty="0" err="1"/>
              <a:t>alla</a:t>
            </a:r>
            <a:r>
              <a:rPr lang="en-US" dirty="0"/>
              <a:t> </a:t>
            </a:r>
            <a:r>
              <a:rPr lang="en-US" dirty="0" err="1"/>
              <a:t>strutturazione</a:t>
            </a:r>
            <a:r>
              <a:rPr lang="en-US" dirty="0"/>
              <a:t> del </a:t>
            </a:r>
            <a:r>
              <a:rPr lang="en-US" dirty="0" err="1"/>
              <a:t>disturbo</a:t>
            </a:r>
            <a:r>
              <a:rPr lang="en-US" dirty="0"/>
              <a:t> </a:t>
            </a:r>
            <a:r>
              <a:rPr lang="en-US" dirty="0" err="1"/>
              <a:t>delirante</a:t>
            </a:r>
            <a:r>
              <a:rPr lang="en-US" dirty="0"/>
              <a:t>.</a:t>
            </a:r>
          </a:p>
          <a:p>
            <a:r>
              <a:rPr lang="it-IT" dirty="0"/>
              <a:t> </a:t>
            </a:r>
          </a:p>
          <a:p>
            <a:r>
              <a:rPr lang="en-US" dirty="0" err="1"/>
              <a:t>Disturbi</a:t>
            </a:r>
            <a:r>
              <a:rPr lang="en-US" dirty="0"/>
              <a:t> </a:t>
            </a:r>
            <a:r>
              <a:rPr lang="en-US" dirty="0" err="1"/>
              <a:t>depressivi</a:t>
            </a:r>
            <a:r>
              <a:rPr lang="en-US" dirty="0"/>
              <a:t> e </a:t>
            </a:r>
            <a:r>
              <a:rPr lang="en-US" dirty="0" err="1"/>
              <a:t>bipolari</a:t>
            </a:r>
            <a:r>
              <a:rPr lang="en-US" dirty="0"/>
              <a:t> e </a:t>
            </a:r>
            <a:r>
              <a:rPr lang="en-US" dirty="0" err="1"/>
              <a:t>disturbo</a:t>
            </a:r>
            <a:r>
              <a:rPr lang="en-US" dirty="0"/>
              <a:t> schizoaffettivo a </a:t>
            </a:r>
            <a:r>
              <a:rPr lang="en-US" dirty="0" err="1"/>
              <a:t>differenza</a:t>
            </a:r>
            <a:r>
              <a:rPr lang="en-US" dirty="0"/>
              <a:t> del </a:t>
            </a:r>
            <a:r>
              <a:rPr lang="en-US" dirty="0" err="1"/>
              <a:t>disturbo</a:t>
            </a:r>
            <a:r>
              <a:rPr lang="en-US" dirty="0"/>
              <a:t> </a:t>
            </a:r>
            <a:r>
              <a:rPr lang="en-US" dirty="0" err="1"/>
              <a:t>delirante</a:t>
            </a:r>
            <a:r>
              <a:rPr lang="en-US" dirty="0"/>
              <a:t> </a:t>
            </a:r>
            <a:r>
              <a:rPr lang="en-US" dirty="0" err="1"/>
              <a:t>presentano</a:t>
            </a:r>
            <a:r>
              <a:rPr lang="en-US" dirty="0"/>
              <a:t> </a:t>
            </a:r>
            <a:r>
              <a:rPr lang="en-US" dirty="0" err="1"/>
              <a:t>gravi</a:t>
            </a:r>
            <a:r>
              <a:rPr lang="en-US" dirty="0"/>
              <a:t> </a:t>
            </a:r>
            <a:r>
              <a:rPr lang="en-US" dirty="0" err="1"/>
              <a:t>disturbi</a:t>
            </a:r>
            <a:r>
              <a:rPr lang="en-US" dirty="0"/>
              <a:t> </a:t>
            </a:r>
            <a:r>
              <a:rPr lang="en-US" dirty="0" err="1"/>
              <a:t>dell’umore</a:t>
            </a:r>
            <a:r>
              <a:rPr lang="en-US" dirty="0"/>
              <a:t>.</a:t>
            </a:r>
            <a:r>
              <a:rPr lang="it-IT" dirty="0"/>
              <a:t> </a:t>
            </a:r>
          </a:p>
          <a:p>
            <a:endParaRPr lang="it-IT" dirty="0"/>
          </a:p>
        </p:txBody>
      </p:sp>
    </p:spTree>
    <p:extLst>
      <p:ext uri="{BB962C8B-B14F-4D97-AF65-F5344CB8AC3E}">
        <p14:creationId xmlns:p14="http://schemas.microsoft.com/office/powerpoint/2010/main" val="2862283036"/>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schizoaffettivo</a:t>
            </a:r>
          </a:p>
        </p:txBody>
      </p:sp>
      <p:sp>
        <p:nvSpPr>
          <p:cNvPr id="3" name="Segnaposto contenuto 2"/>
          <p:cNvSpPr>
            <a:spLocks noGrp="1"/>
          </p:cNvSpPr>
          <p:nvPr>
            <p:ph idx="1"/>
          </p:nvPr>
        </p:nvSpPr>
        <p:spPr/>
        <p:txBody>
          <a:bodyPr>
            <a:normAutofit fontScale="70000" lnSpcReduction="20000"/>
          </a:bodyPr>
          <a:lstStyle/>
          <a:p>
            <a:r>
              <a:rPr lang="it-IT" dirty="0"/>
              <a:t> </a:t>
            </a:r>
            <a:r>
              <a:rPr lang="it-IT" sz="3400" dirty="0"/>
              <a:t>Si manifesta con un periodo prolungato di depressione o maniacalità cui si assommano i sintomi della schizofrenia (deliri, allucinazioni, disorganizzazione dell’eloquio, difficoltà relazionali, decadimento delle facoltà cognitive, disturbi motori, stereotipie). I deliri e le allucinazioni in qualche momento della vita del paziente, sono stati presenti per più di due settimane continuative anche in assenza di disturbi dell’umore. I disturbi dell’umore sono in genere molto gravi e duraturi. Non si tratta quindi di un episodio della durata di pochi giorni o di poche settimane, e non si tratta della mancanza di interessi e del calo dell’umore o della eccitazione sempre presenti nella schizofrenia. Il quadro non è conseguenza di abuso di sostanze o di altra condizione organica.</a:t>
            </a:r>
          </a:p>
        </p:txBody>
      </p:sp>
    </p:spTree>
    <p:extLst>
      <p:ext uri="{BB962C8B-B14F-4D97-AF65-F5344CB8AC3E}">
        <p14:creationId xmlns:p14="http://schemas.microsoft.com/office/powerpoint/2010/main" val="471869781"/>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diagnosi di disturbo schizoaffettivo può essere quindi posta solo dopo prolungata osservazione del caso. Non ci si deve stupire quindi se nelle cartelle cliniche del paziente si susseguono diagnosi quali disturbo psicotico breve, disturbo dell’umore, disturbo schizofreniforme ed a volte disturbo bipolare, prima di giungere alla diagnosi di disturbo schizoaffettivo. </a:t>
            </a: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96905855"/>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Non si tratta di errori, ma della necessaria prudenza in ambito psicodiagnostico. Non si tratta di un disturbo molto frequente, si presenta in circa lo 0,3% della popolazione quindi meno di un terzo della schizofrenia. Insorge nella prima età adulta. Il disturbo schizoaffettivo ha maggiori probabilità di manifestarsi in pazienti nella cui famiglia siano presenti casi di schizofrenia e/o di disturbo bipolare.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45308674"/>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Il disturbo schizoaffettivo limita la idoneità a lavoro meno della schizofrenia, ma interferisce pesantemente con la vita relazionale del paziente.</a:t>
            </a:r>
          </a:p>
          <a:p>
            <a:r>
              <a:rPr lang="it-IT" sz="2800" dirty="0"/>
              <a:t>Il disturbo schizoaffettivo è più frequente tra le femmine che tra i maschi in quanto le donne sono più esposte a manifestare disturbi dell’umore.</a:t>
            </a:r>
          </a:p>
          <a:p>
            <a:r>
              <a:rPr lang="it-IT" sz="2800" dirty="0"/>
              <a:t>Essendo una patologia in cui si sommano aspetti depressivi e psicotici i pazienti che ne sono affetti sono particolarmente a rischio di suicidio.</a:t>
            </a:r>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8022323"/>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 Altri disturbi psicotici</a:t>
            </a:r>
            <a:br>
              <a:rPr lang="it-IT" dirty="0"/>
            </a:br>
            <a:r>
              <a:rPr lang="it-IT" dirty="0"/>
              <a:t>D. schizotipico di personalità</a:t>
            </a:r>
          </a:p>
        </p:txBody>
      </p:sp>
      <p:sp>
        <p:nvSpPr>
          <p:cNvPr id="3" name="Sottotitolo 2"/>
          <p:cNvSpPr>
            <a:spLocks noGrp="1"/>
          </p:cNvSpPr>
          <p:nvPr>
            <p:ph type="subTitle" idx="1"/>
          </p:nvPr>
        </p:nvSpPr>
        <p:spPr/>
        <p:txBody>
          <a:bodyPr/>
          <a:lstStyle/>
          <a:p>
            <a:r>
              <a:rPr lang="it-IT" dirty="0"/>
              <a:t>Lezione 25-3</a:t>
            </a:r>
          </a:p>
        </p:txBody>
      </p:sp>
    </p:spTree>
    <p:extLst>
      <p:ext uri="{BB962C8B-B14F-4D97-AF65-F5344CB8AC3E}">
        <p14:creationId xmlns:p14="http://schemas.microsoft.com/office/powerpoint/2010/main" val="3802678228"/>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schizotipico di personalità</a:t>
            </a:r>
          </a:p>
        </p:txBody>
      </p:sp>
      <p:sp>
        <p:nvSpPr>
          <p:cNvPr id="3" name="Segnaposto contenuto 2"/>
          <p:cNvSpPr>
            <a:spLocks noGrp="1"/>
          </p:cNvSpPr>
          <p:nvPr>
            <p:ph idx="1"/>
          </p:nvPr>
        </p:nvSpPr>
        <p:spPr/>
        <p:txBody>
          <a:bodyPr>
            <a:normAutofit/>
          </a:bodyPr>
          <a:lstStyle/>
          <a:p>
            <a:endParaRPr lang="it-IT" dirty="0"/>
          </a:p>
          <a:p>
            <a:r>
              <a:rPr lang="en-US" dirty="0"/>
              <a:t>Nelle </a:t>
            </a:r>
            <a:r>
              <a:rPr lang="en-US" dirty="0" err="1"/>
              <a:t>lezioni</a:t>
            </a:r>
            <a:r>
              <a:rPr lang="en-US" dirty="0"/>
              <a:t> sui "</a:t>
            </a:r>
            <a:r>
              <a:rPr lang="en-US" dirty="0" err="1"/>
              <a:t>Disturbi</a:t>
            </a:r>
            <a:r>
              <a:rPr lang="en-US" dirty="0"/>
              <a:t> di </a:t>
            </a:r>
            <a:r>
              <a:rPr lang="en-US" dirty="0" err="1"/>
              <a:t>personalita</a:t>
            </a:r>
            <a:r>
              <a:rPr lang="en-US" dirty="0"/>
              <a:t>"  </a:t>
            </a:r>
            <a:r>
              <a:rPr lang="en-US" dirty="0" err="1"/>
              <a:t>si</a:t>
            </a:r>
            <a:r>
              <a:rPr lang="en-US" dirty="0"/>
              <a:t> </a:t>
            </a:r>
            <a:r>
              <a:rPr lang="en-US" dirty="0" err="1"/>
              <a:t>possono</a:t>
            </a:r>
            <a:r>
              <a:rPr lang="en-US" dirty="0"/>
              <a:t>  </a:t>
            </a:r>
            <a:r>
              <a:rPr lang="en-US" dirty="0" err="1"/>
              <a:t>trovare</a:t>
            </a:r>
            <a:r>
              <a:rPr lang="en-US" dirty="0"/>
              <a:t> i </a:t>
            </a:r>
            <a:r>
              <a:rPr lang="en-US" dirty="0" err="1"/>
              <a:t>criteri</a:t>
            </a:r>
            <a:r>
              <a:rPr lang="en-US" dirty="0"/>
              <a:t> e </a:t>
            </a:r>
            <a:r>
              <a:rPr lang="en-US" dirty="0" err="1"/>
              <a:t>il</a:t>
            </a:r>
            <a:r>
              <a:rPr lang="en-US" dirty="0"/>
              <a:t> </a:t>
            </a:r>
            <a:r>
              <a:rPr lang="en-US" dirty="0" err="1"/>
              <a:t>testo</a:t>
            </a:r>
            <a:r>
              <a:rPr lang="en-US" dirty="0"/>
              <a:t> </a:t>
            </a:r>
            <a:r>
              <a:rPr lang="en-US" dirty="0" err="1"/>
              <a:t>relativi</a:t>
            </a:r>
            <a:r>
              <a:rPr lang="en-US" dirty="0"/>
              <a:t>  al</a:t>
            </a:r>
            <a:r>
              <a:rPr lang="it-IT" dirty="0"/>
              <a:t> </a:t>
            </a:r>
            <a:r>
              <a:rPr lang="en-US" dirty="0" err="1"/>
              <a:t>disturbo</a:t>
            </a:r>
            <a:r>
              <a:rPr lang="en-US" dirty="0"/>
              <a:t> schizotipico di </a:t>
            </a:r>
            <a:r>
              <a:rPr lang="en-US" dirty="0" err="1"/>
              <a:t>personalita</a:t>
            </a:r>
            <a:r>
              <a:rPr lang="en-US" dirty="0"/>
              <a:t>. </a:t>
            </a:r>
            <a:r>
              <a:rPr lang="en-US" dirty="0" err="1"/>
              <a:t>Questo</a:t>
            </a:r>
            <a:r>
              <a:rPr lang="en-US" dirty="0"/>
              <a:t> </a:t>
            </a:r>
            <a:r>
              <a:rPr lang="en-US" dirty="0" err="1"/>
              <a:t>disturbo</a:t>
            </a:r>
            <a:r>
              <a:rPr lang="en-US" dirty="0"/>
              <a:t> dal DSM 5 ha </a:t>
            </a:r>
            <a:r>
              <a:rPr lang="en-US" dirty="0" err="1"/>
              <a:t>una</a:t>
            </a:r>
            <a:r>
              <a:rPr lang="en-US" dirty="0"/>
              <a:t> </a:t>
            </a:r>
            <a:r>
              <a:rPr lang="en-US" dirty="0" err="1"/>
              <a:t>collocazione</a:t>
            </a:r>
            <a:r>
              <a:rPr lang="en-US" dirty="0"/>
              <a:t> </a:t>
            </a:r>
            <a:r>
              <a:rPr lang="en-US" dirty="0" err="1"/>
              <a:t>ambigua</a:t>
            </a:r>
            <a:r>
              <a:rPr lang="en-US" dirty="0"/>
              <a:t> in </a:t>
            </a:r>
            <a:r>
              <a:rPr lang="en-US" dirty="0" err="1"/>
              <a:t>quanto</a:t>
            </a:r>
            <a:r>
              <a:rPr lang="en-US" dirty="0"/>
              <a:t> </a:t>
            </a:r>
            <a:r>
              <a:rPr lang="en-US" dirty="0" err="1"/>
              <a:t>si</a:t>
            </a:r>
            <a:r>
              <a:rPr lang="en-US" dirty="0"/>
              <a:t> </a:t>
            </a:r>
            <a:r>
              <a:rPr lang="en-US" dirty="0" err="1"/>
              <a:t>trova</a:t>
            </a:r>
            <a:r>
              <a:rPr lang="en-US" dirty="0"/>
              <a:t> </a:t>
            </a:r>
            <a:r>
              <a:rPr lang="en-US" dirty="0" err="1"/>
              <a:t>sia</a:t>
            </a:r>
            <a:r>
              <a:rPr lang="en-US" dirty="0"/>
              <a:t> </a:t>
            </a:r>
            <a:r>
              <a:rPr lang="en-US" dirty="0" err="1"/>
              <a:t>tra</a:t>
            </a:r>
            <a:r>
              <a:rPr lang="en-US" dirty="0"/>
              <a:t> I </a:t>
            </a:r>
            <a:r>
              <a:rPr lang="en-US" dirty="0" err="1"/>
              <a:t>disturbi</a:t>
            </a:r>
            <a:r>
              <a:rPr lang="en-US" dirty="0"/>
              <a:t> di </a:t>
            </a:r>
            <a:r>
              <a:rPr lang="en-US" dirty="0" err="1"/>
              <a:t>schizofreia</a:t>
            </a:r>
            <a:r>
              <a:rPr lang="en-US" dirty="0"/>
              <a:t> e </a:t>
            </a:r>
            <a:r>
              <a:rPr lang="en-US" dirty="0" err="1"/>
              <a:t>disturbi</a:t>
            </a:r>
            <a:r>
              <a:rPr lang="en-US" dirty="0"/>
              <a:t> </a:t>
            </a:r>
            <a:r>
              <a:rPr lang="en-US" dirty="0" err="1"/>
              <a:t>psicotici</a:t>
            </a:r>
            <a:r>
              <a:rPr lang="en-US" dirty="0"/>
              <a:t> </a:t>
            </a:r>
            <a:r>
              <a:rPr lang="en-US" dirty="0" err="1"/>
              <a:t>correlati</a:t>
            </a:r>
            <a:r>
              <a:rPr lang="en-US" dirty="0"/>
              <a:t>, </a:t>
            </a:r>
            <a:r>
              <a:rPr lang="en-US" dirty="0" err="1"/>
              <a:t>sia</a:t>
            </a:r>
            <a:r>
              <a:rPr lang="en-US" dirty="0"/>
              <a:t> </a:t>
            </a:r>
            <a:r>
              <a:rPr lang="en-US" dirty="0" err="1"/>
              <a:t>tra</a:t>
            </a:r>
            <a:r>
              <a:rPr lang="en-US" dirty="0"/>
              <a:t> I </a:t>
            </a:r>
            <a:r>
              <a:rPr lang="en-US" dirty="0" err="1"/>
              <a:t>disturbi</a:t>
            </a:r>
            <a:r>
              <a:rPr lang="en-US" dirty="0"/>
              <a:t> di </a:t>
            </a:r>
            <a:r>
              <a:rPr lang="en-US" dirty="0" err="1"/>
              <a:t>personalità</a:t>
            </a:r>
            <a:r>
              <a:rPr lang="en-US" dirty="0"/>
              <a:t>. </a:t>
            </a:r>
          </a:p>
        </p:txBody>
      </p:sp>
    </p:spTree>
    <p:extLst>
      <p:ext uri="{BB962C8B-B14F-4D97-AF65-F5344CB8AC3E}">
        <p14:creationId xmlns:p14="http://schemas.microsoft.com/office/powerpoint/2010/main" val="28170624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nSpc>
                <a:spcPct val="150000"/>
              </a:lnSpc>
              <a:spcBef>
                <a:spcPts val="135"/>
              </a:spcBef>
              <a:spcAft>
                <a:spcPts val="0"/>
              </a:spcAft>
            </a:pPr>
            <a:r>
              <a:rPr lang="it-IT" sz="2000" dirty="0">
                <a:solidFill>
                  <a:prstClr val="black"/>
                </a:solidFill>
                <a:ea typeface="Tahoma" pitchFamily="34" charset="0"/>
              </a:rPr>
              <a:t>Può esservi mancanza di paura di fronte a pericoli reali, ed un eccessivo timore di fronte ad oggetti innocui. Possono essere presenti svariati comportamenti autolesivi (per es., sbattere la testa o le dita, o morsicare le dita, le mani o i polsi). Nell’adolescenza o nella prima età adulta, i soggetti con Disturbo Autistico che hanno capacità intellettive di introspezione possono diventare depressi quando si rendono conto delle loro gravi compromissioni.</a:t>
            </a:r>
          </a:p>
          <a:p>
            <a:pPr lvl="0">
              <a:lnSpc>
                <a:spcPct val="150000"/>
              </a:lnSpc>
              <a:spcBef>
                <a:spcPts val="135"/>
              </a:spcBef>
              <a:spcAft>
                <a:spcPts val="0"/>
              </a:spcAft>
            </a:pPr>
            <a:endParaRPr lang="it-IT" dirty="0">
              <a:solidFill>
                <a:prstClr val="black"/>
              </a:solidFill>
              <a:latin typeface="Verdana"/>
              <a:ea typeface="Times New Roman"/>
              <a:cs typeface="Times New Roman"/>
            </a:endParaRP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90928672"/>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In </a:t>
            </a:r>
            <a:r>
              <a:rPr lang="en-US" dirty="0" err="1"/>
              <a:t>qualche</a:t>
            </a:r>
            <a:r>
              <a:rPr lang="en-US" dirty="0"/>
              <a:t> </a:t>
            </a:r>
            <a:r>
              <a:rPr lang="en-US" dirty="0" err="1"/>
              <a:t>modo</a:t>
            </a:r>
            <a:r>
              <a:rPr lang="en-US" dirty="0"/>
              <a:t> </a:t>
            </a:r>
            <a:r>
              <a:rPr lang="en-US" dirty="0" err="1"/>
              <a:t>viene</a:t>
            </a:r>
            <a:r>
              <a:rPr lang="en-US" dirty="0"/>
              <a:t> </a:t>
            </a:r>
            <a:r>
              <a:rPr lang="en-US" dirty="0" err="1"/>
              <a:t>trattata</a:t>
            </a:r>
            <a:r>
              <a:rPr lang="en-US" dirty="0"/>
              <a:t> come  </a:t>
            </a:r>
            <a:r>
              <a:rPr lang="en-US" dirty="0" err="1"/>
              <a:t>una</a:t>
            </a:r>
            <a:r>
              <a:rPr lang="en-US" dirty="0"/>
              <a:t> forma affine </a:t>
            </a:r>
            <a:r>
              <a:rPr lang="en-US" dirty="0" err="1"/>
              <a:t>alla</a:t>
            </a:r>
            <a:r>
              <a:rPr lang="en-US" dirty="0"/>
              <a:t> </a:t>
            </a:r>
            <a:r>
              <a:rPr lang="en-US" dirty="0" err="1"/>
              <a:t>schizofrenia</a:t>
            </a:r>
            <a:r>
              <a:rPr lang="en-US" dirty="0"/>
              <a:t> </a:t>
            </a:r>
            <a:r>
              <a:rPr lang="en-US" dirty="0" err="1"/>
              <a:t>attenuata</a:t>
            </a:r>
            <a:r>
              <a:rPr lang="en-US" dirty="0"/>
              <a:t> e </a:t>
            </a:r>
            <a:r>
              <a:rPr lang="en-US" dirty="0" err="1"/>
              <a:t>meno</a:t>
            </a:r>
            <a:r>
              <a:rPr lang="en-US" dirty="0"/>
              <a:t> </a:t>
            </a:r>
            <a:r>
              <a:rPr lang="en-US" dirty="0" err="1"/>
              <a:t>invalidante</a:t>
            </a:r>
            <a:r>
              <a:rPr lang="en-US" dirty="0"/>
              <a:t>, di </a:t>
            </a:r>
            <a:r>
              <a:rPr lang="en-US" dirty="0" err="1"/>
              <a:t>grande</a:t>
            </a:r>
            <a:r>
              <a:rPr lang="en-US" dirty="0"/>
              <a:t> </a:t>
            </a:r>
            <a:r>
              <a:rPr lang="en-US" dirty="0" err="1"/>
              <a:t>durata</a:t>
            </a:r>
            <a:r>
              <a:rPr lang="en-US" dirty="0"/>
              <a:t> in cui </a:t>
            </a:r>
            <a:r>
              <a:rPr lang="en-US" dirty="0" err="1"/>
              <a:t>allucinazioni</a:t>
            </a:r>
            <a:r>
              <a:rPr lang="en-US" dirty="0"/>
              <a:t> e </a:t>
            </a:r>
            <a:r>
              <a:rPr lang="en-US" dirty="0" err="1"/>
              <a:t>deliri</a:t>
            </a:r>
            <a:r>
              <a:rPr lang="en-US" dirty="0"/>
              <a:t> non </a:t>
            </a:r>
            <a:r>
              <a:rPr lang="en-US" dirty="0" err="1"/>
              <a:t>sono</a:t>
            </a:r>
            <a:r>
              <a:rPr lang="en-US" dirty="0"/>
              <a:t> </a:t>
            </a:r>
            <a:r>
              <a:rPr lang="en-US" dirty="0" err="1"/>
              <a:t>presenti</a:t>
            </a:r>
            <a:r>
              <a:rPr lang="en-US" dirty="0"/>
              <a:t> se non in </a:t>
            </a:r>
            <a:r>
              <a:rPr lang="en-US" dirty="0" err="1"/>
              <a:t>modo</a:t>
            </a:r>
            <a:r>
              <a:rPr lang="en-US" dirty="0"/>
              <a:t> </a:t>
            </a:r>
            <a:r>
              <a:rPr lang="en-US" dirty="0" err="1"/>
              <a:t>marginale</a:t>
            </a:r>
            <a:r>
              <a:rPr lang="en-US" dirty="0"/>
              <a:t> </a:t>
            </a:r>
            <a:r>
              <a:rPr lang="en-US" dirty="0" err="1"/>
              <a:t>ed</a:t>
            </a:r>
            <a:r>
              <a:rPr lang="en-US" dirty="0"/>
              <a:t> in cui </a:t>
            </a:r>
            <a:r>
              <a:rPr lang="en-US" dirty="0" err="1"/>
              <a:t>comunque</a:t>
            </a:r>
            <a:r>
              <a:rPr lang="en-US" dirty="0"/>
              <a:t> </a:t>
            </a:r>
            <a:r>
              <a:rPr lang="en-US" dirty="0" err="1"/>
              <a:t>il</a:t>
            </a:r>
            <a:r>
              <a:rPr lang="en-US" dirty="0"/>
              <a:t> </a:t>
            </a:r>
            <a:r>
              <a:rPr lang="en-US" dirty="0" err="1"/>
              <a:t>paziente</a:t>
            </a:r>
            <a:r>
              <a:rPr lang="en-US" dirty="0"/>
              <a:t> ha un </a:t>
            </a:r>
            <a:r>
              <a:rPr lang="en-US" dirty="0" err="1"/>
              <a:t>rapporto</a:t>
            </a:r>
            <a:r>
              <a:rPr lang="en-US" dirty="0"/>
              <a:t> molto labile e “</a:t>
            </a:r>
            <a:r>
              <a:rPr lang="en-US" dirty="0" err="1"/>
              <a:t>magico</a:t>
            </a:r>
            <a:r>
              <a:rPr lang="en-US" dirty="0"/>
              <a:t>” con la </a:t>
            </a:r>
            <a:r>
              <a:rPr lang="en-US" dirty="0" err="1"/>
              <a:t>realtà</a:t>
            </a:r>
            <a:r>
              <a:rPr lang="en-US" dirty="0"/>
              <a:t> </a:t>
            </a:r>
            <a:r>
              <a:rPr lang="en-US" dirty="0" err="1"/>
              <a:t>che</a:t>
            </a:r>
            <a:r>
              <a:rPr lang="en-US" dirty="0"/>
              <a:t> lo </a:t>
            </a:r>
            <a:r>
              <a:rPr lang="en-US" dirty="0" err="1"/>
              <a:t>circonda</a:t>
            </a:r>
            <a:r>
              <a:rPr lang="en-US" dirty="0"/>
              <a:t>.</a:t>
            </a:r>
          </a:p>
          <a:p>
            <a:pPr marL="0" indent="0">
              <a:buNone/>
            </a:pPr>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76336655"/>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psicotico indotto da sostanze/farmaci</a:t>
            </a:r>
          </a:p>
        </p:txBody>
      </p:sp>
      <p:sp>
        <p:nvSpPr>
          <p:cNvPr id="3" name="Segnaposto contenuto 2"/>
          <p:cNvSpPr>
            <a:spLocks noGrp="1"/>
          </p:cNvSpPr>
          <p:nvPr>
            <p:ph idx="1"/>
          </p:nvPr>
        </p:nvSpPr>
        <p:spPr/>
        <p:txBody>
          <a:bodyPr>
            <a:noAutofit/>
          </a:bodyPr>
          <a:lstStyle/>
          <a:p>
            <a:r>
              <a:rPr lang="it-IT" sz="2000" dirty="0"/>
              <a:t>Dopo l’uso massiccio o la astinenza da stupefacenti possono comparire deliri ed allucinazioni. Il quadro non è identificabile con una condizione di delirium che è una condizione di disorientamento estremo.</a:t>
            </a:r>
          </a:p>
          <a:p>
            <a:r>
              <a:rPr lang="it-IT" sz="2000" dirty="0"/>
              <a:t>Le sostanze che maggiormente inducono sintomi psicotici sono gli stimolanti (cocaina ed amfetamine), gli allucinogeni tra cui la </a:t>
            </a:r>
            <a:r>
              <a:rPr lang="it-IT" sz="2000" dirty="0" err="1"/>
              <a:t>fenilciclidina</a:t>
            </a:r>
            <a:r>
              <a:rPr lang="it-IT" sz="2000" dirty="0"/>
              <a:t> e l’alcol e la cannabis dopo uso molto prolungato e massiccio. Tra i farmaci non è raro osservare la comparsa di deliri dopo cure intense e prolungate con cortisone. La astinenza brusca da ansiolitici può associarsi a disturbi con sintomi psicotici, in genere transitori ed associati a sintomi </a:t>
            </a:r>
            <a:r>
              <a:rPr lang="it-IT" sz="2000" dirty="0" err="1"/>
              <a:t>similinfluenzali</a:t>
            </a:r>
            <a:r>
              <a:rPr lang="it-IT" sz="2000" dirty="0"/>
              <a:t>.</a:t>
            </a:r>
          </a:p>
          <a:p>
            <a:r>
              <a:rPr lang="it-IT" sz="2000" dirty="0"/>
              <a:t>Naturalmente nella diagnosi sarà fatto esplicito riferimento alla sostanza associata al disturbo</a:t>
            </a:r>
          </a:p>
        </p:txBody>
      </p:sp>
    </p:spTree>
    <p:extLst>
      <p:ext uri="{BB962C8B-B14F-4D97-AF65-F5344CB8AC3E}">
        <p14:creationId xmlns:p14="http://schemas.microsoft.com/office/powerpoint/2010/main" val="3883721368"/>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 </a:t>
            </a:r>
            <a:r>
              <a:rPr lang="en-US" dirty="0" err="1"/>
              <a:t>Tra</a:t>
            </a:r>
            <a:r>
              <a:rPr lang="en-US" dirty="0"/>
              <a:t> i </a:t>
            </a:r>
            <a:r>
              <a:rPr lang="en-US" dirty="0" err="1"/>
              <a:t>farmaci</a:t>
            </a:r>
            <a:r>
              <a:rPr lang="en-US" dirty="0"/>
              <a:t> </a:t>
            </a:r>
            <a:r>
              <a:rPr lang="en-US" dirty="0" err="1"/>
              <a:t>riportati</a:t>
            </a:r>
            <a:r>
              <a:rPr lang="en-US" dirty="0"/>
              <a:t> </a:t>
            </a:r>
            <a:r>
              <a:rPr lang="en-US" dirty="0" err="1"/>
              <a:t>provocare</a:t>
            </a:r>
            <a:r>
              <a:rPr lang="en-US" dirty="0"/>
              <a:t> </a:t>
            </a:r>
            <a:r>
              <a:rPr lang="en-US" dirty="0" err="1"/>
              <a:t>sintomi</a:t>
            </a:r>
            <a:r>
              <a:rPr lang="en-US" dirty="0"/>
              <a:t> </a:t>
            </a:r>
            <a:r>
              <a:rPr lang="en-US" dirty="0" err="1"/>
              <a:t>psicotici</a:t>
            </a:r>
            <a:r>
              <a:rPr lang="en-US" dirty="0"/>
              <a:t> </a:t>
            </a:r>
            <a:r>
              <a:rPr lang="en-US" dirty="0" err="1"/>
              <a:t>sono</a:t>
            </a:r>
            <a:r>
              <a:rPr lang="en-US" dirty="0"/>
              <a:t> </a:t>
            </a:r>
            <a:r>
              <a:rPr lang="en-US" dirty="0" err="1"/>
              <a:t>compresi</a:t>
            </a:r>
            <a:r>
              <a:rPr lang="en-US" dirty="0"/>
              <a:t> </a:t>
            </a:r>
            <a:r>
              <a:rPr lang="en-US" dirty="0" err="1"/>
              <a:t>anestetici</a:t>
            </a:r>
            <a:r>
              <a:rPr lang="en-US" dirty="0"/>
              <a:t> e </a:t>
            </a:r>
            <a:r>
              <a:rPr lang="en-US" dirty="0" err="1"/>
              <a:t>analgesici</a:t>
            </a:r>
            <a:r>
              <a:rPr lang="en-US" dirty="0"/>
              <a:t>, non è </a:t>
            </a:r>
            <a:r>
              <a:rPr lang="en-US" dirty="0" err="1"/>
              <a:t>raro</a:t>
            </a:r>
            <a:r>
              <a:rPr lang="en-US" dirty="0"/>
              <a:t> </a:t>
            </a:r>
            <a:r>
              <a:rPr lang="en-US" dirty="0" err="1"/>
              <a:t>vedere</a:t>
            </a:r>
            <a:r>
              <a:rPr lang="en-US" dirty="0"/>
              <a:t> un </a:t>
            </a:r>
            <a:r>
              <a:rPr lang="en-US" dirty="0" err="1"/>
              <a:t>paziente</a:t>
            </a:r>
            <a:r>
              <a:rPr lang="en-US" dirty="0"/>
              <a:t> in </a:t>
            </a:r>
            <a:r>
              <a:rPr lang="en-US" dirty="0" err="1"/>
              <a:t>pieno</a:t>
            </a:r>
            <a:r>
              <a:rPr lang="en-US" dirty="0"/>
              <a:t> </a:t>
            </a:r>
            <a:r>
              <a:rPr lang="en-US" dirty="0" err="1"/>
              <a:t>delirio</a:t>
            </a:r>
            <a:r>
              <a:rPr lang="en-US" dirty="0"/>
              <a:t> </a:t>
            </a:r>
            <a:r>
              <a:rPr lang="en-US" dirty="0" err="1"/>
              <a:t>dopo</a:t>
            </a:r>
            <a:r>
              <a:rPr lang="en-US" dirty="0"/>
              <a:t> un </a:t>
            </a:r>
            <a:r>
              <a:rPr lang="en-US" dirty="0" err="1"/>
              <a:t>intervento</a:t>
            </a:r>
            <a:r>
              <a:rPr lang="en-US" dirty="0"/>
              <a:t> </a:t>
            </a:r>
            <a:r>
              <a:rPr lang="en-US" dirty="0" err="1"/>
              <a:t>chirurgico</a:t>
            </a:r>
            <a:r>
              <a:rPr lang="en-US" dirty="0"/>
              <a:t>, ma la </a:t>
            </a:r>
            <a:r>
              <a:rPr lang="en-US" dirty="0" err="1"/>
              <a:t>durata</a:t>
            </a:r>
            <a:r>
              <a:rPr lang="en-US" dirty="0"/>
              <a:t> di </a:t>
            </a:r>
            <a:r>
              <a:rPr lang="en-US" dirty="0" err="1"/>
              <a:t>questo</a:t>
            </a:r>
            <a:r>
              <a:rPr lang="en-US" dirty="0"/>
              <a:t> </a:t>
            </a:r>
            <a:r>
              <a:rPr lang="en-US" dirty="0" err="1"/>
              <a:t>delirio</a:t>
            </a:r>
            <a:r>
              <a:rPr lang="en-US" dirty="0"/>
              <a:t> è in </a:t>
            </a:r>
            <a:r>
              <a:rPr lang="en-US" dirty="0" err="1"/>
              <a:t>genere</a:t>
            </a:r>
            <a:r>
              <a:rPr lang="en-US" dirty="0"/>
              <a:t> breve, al </a:t>
            </a:r>
            <a:r>
              <a:rPr lang="en-US" dirty="0" err="1"/>
              <a:t>massimo</a:t>
            </a:r>
            <a:r>
              <a:rPr lang="en-US" dirty="0"/>
              <a:t> di </a:t>
            </a:r>
            <a:r>
              <a:rPr lang="en-US" dirty="0" err="1"/>
              <a:t>qualche</a:t>
            </a:r>
            <a:r>
              <a:rPr lang="en-US" dirty="0"/>
              <a:t> </a:t>
            </a:r>
            <a:r>
              <a:rPr lang="en-US" dirty="0" err="1"/>
              <a:t>giorno</a:t>
            </a:r>
            <a:r>
              <a:rPr lang="en-US" dirty="0"/>
              <a:t>. Non è </a:t>
            </a:r>
            <a:r>
              <a:rPr lang="en-US" dirty="0" err="1"/>
              <a:t>raro</a:t>
            </a:r>
            <a:r>
              <a:rPr lang="en-US" dirty="0"/>
              <a:t> </a:t>
            </a:r>
            <a:r>
              <a:rPr lang="en-US" dirty="0" err="1"/>
              <a:t>vedere</a:t>
            </a:r>
            <a:r>
              <a:rPr lang="en-US" dirty="0"/>
              <a:t> </a:t>
            </a:r>
            <a:r>
              <a:rPr lang="en-US" dirty="0" err="1"/>
              <a:t>pazienti</a:t>
            </a:r>
            <a:r>
              <a:rPr lang="en-US" dirty="0"/>
              <a:t> </a:t>
            </a:r>
            <a:r>
              <a:rPr lang="en-US" dirty="0" err="1"/>
              <a:t>ipereccitati</a:t>
            </a:r>
            <a:r>
              <a:rPr lang="en-US" dirty="0"/>
              <a:t> e </a:t>
            </a:r>
            <a:r>
              <a:rPr lang="en-US" dirty="0" err="1"/>
              <a:t>deliranti</a:t>
            </a:r>
            <a:r>
              <a:rPr lang="en-US" dirty="0"/>
              <a:t> a </a:t>
            </a:r>
            <a:r>
              <a:rPr lang="en-US" dirty="0" err="1"/>
              <a:t>seguito</a:t>
            </a:r>
            <a:r>
              <a:rPr lang="en-US" dirty="0"/>
              <a:t> di </a:t>
            </a:r>
            <a:r>
              <a:rPr lang="en-US" dirty="0" err="1"/>
              <a:t>uso</a:t>
            </a:r>
            <a:r>
              <a:rPr lang="en-US" dirty="0"/>
              <a:t> di </a:t>
            </a:r>
            <a:r>
              <a:rPr lang="en-US" dirty="0" err="1"/>
              <a:t>antiparkinsoniani</a:t>
            </a:r>
            <a:r>
              <a:rPr lang="en-US" dirty="0"/>
              <a:t>. </a:t>
            </a:r>
            <a:endParaRPr lang="it-IT" dirty="0"/>
          </a:p>
        </p:txBody>
      </p:sp>
    </p:spTree>
    <p:extLst>
      <p:ext uri="{BB962C8B-B14F-4D97-AF65-F5344CB8AC3E}">
        <p14:creationId xmlns:p14="http://schemas.microsoft.com/office/powerpoint/2010/main" val="2112532377"/>
      </p:ext>
    </p:extLst>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err="1"/>
              <a:t>Numerosi</a:t>
            </a:r>
            <a:r>
              <a:rPr lang="en-US" dirty="0"/>
              <a:t> </a:t>
            </a:r>
            <a:r>
              <a:rPr lang="en-US" dirty="0" err="1"/>
              <a:t>farmaci</a:t>
            </a:r>
            <a:r>
              <a:rPr lang="en-US" dirty="0"/>
              <a:t> </a:t>
            </a:r>
            <a:r>
              <a:rPr lang="en-US" dirty="0" err="1"/>
              <a:t>possono</a:t>
            </a:r>
            <a:r>
              <a:rPr lang="en-US" dirty="0"/>
              <a:t> </a:t>
            </a:r>
            <a:r>
              <a:rPr lang="en-US" dirty="0" err="1"/>
              <a:t>indurre</a:t>
            </a:r>
            <a:r>
              <a:rPr lang="en-US" dirty="0"/>
              <a:t> </a:t>
            </a:r>
            <a:r>
              <a:rPr lang="en-US" dirty="0" err="1"/>
              <a:t>deliri</a:t>
            </a:r>
            <a:r>
              <a:rPr lang="en-US" dirty="0"/>
              <a:t> </a:t>
            </a:r>
            <a:r>
              <a:rPr lang="en-US" dirty="0" err="1"/>
              <a:t>ed</a:t>
            </a:r>
            <a:r>
              <a:rPr lang="en-US" dirty="0"/>
              <a:t> </a:t>
            </a:r>
            <a:r>
              <a:rPr lang="en-US" dirty="0" err="1"/>
              <a:t>allucinazioni</a:t>
            </a:r>
            <a:r>
              <a:rPr lang="en-US" dirty="0"/>
              <a:t> </a:t>
            </a:r>
            <a:r>
              <a:rPr lang="en-US" dirty="0" err="1"/>
              <a:t>inc</a:t>
            </a:r>
            <a:r>
              <a:rPr lang="en-US" dirty="0"/>
              <a:t> </a:t>
            </a:r>
            <a:r>
              <a:rPr lang="en-US" dirty="0" err="1"/>
              <a:t>casi</a:t>
            </a:r>
            <a:r>
              <a:rPr lang="en-US" dirty="0"/>
              <a:t> </a:t>
            </a:r>
            <a:r>
              <a:rPr lang="en-US" dirty="0" err="1"/>
              <a:t>predisposti</a:t>
            </a:r>
            <a:r>
              <a:rPr lang="en-US" dirty="0"/>
              <a:t>.  Anno fa ho </a:t>
            </a:r>
            <a:r>
              <a:rPr lang="en-US" dirty="0" err="1"/>
              <a:t>assistito</a:t>
            </a:r>
            <a:r>
              <a:rPr lang="en-US" dirty="0"/>
              <a:t> ad un </a:t>
            </a:r>
            <a:r>
              <a:rPr lang="en-US" dirty="0" err="1"/>
              <a:t>episodio</a:t>
            </a:r>
            <a:r>
              <a:rPr lang="en-US" dirty="0"/>
              <a:t> </a:t>
            </a:r>
            <a:r>
              <a:rPr lang="en-US" dirty="0" err="1"/>
              <a:t>psicotico</a:t>
            </a:r>
            <a:r>
              <a:rPr lang="en-US" dirty="0"/>
              <a:t> breve di </a:t>
            </a:r>
            <a:r>
              <a:rPr lang="en-US" dirty="0" err="1"/>
              <a:t>grande</a:t>
            </a:r>
            <a:r>
              <a:rPr lang="en-US" dirty="0"/>
              <a:t> </a:t>
            </a:r>
            <a:r>
              <a:rPr lang="en-US" dirty="0" err="1"/>
              <a:t>violenza</a:t>
            </a:r>
            <a:r>
              <a:rPr lang="en-US" dirty="0"/>
              <a:t> </a:t>
            </a:r>
            <a:r>
              <a:rPr lang="en-US" dirty="0" err="1"/>
              <a:t>indotto</a:t>
            </a:r>
            <a:r>
              <a:rPr lang="en-US" dirty="0"/>
              <a:t> da un </a:t>
            </a:r>
            <a:r>
              <a:rPr lang="en-US" dirty="0" err="1"/>
              <a:t>antimalarico</a:t>
            </a:r>
            <a:r>
              <a:rPr lang="en-US" dirty="0"/>
              <a:t>. </a:t>
            </a:r>
            <a:r>
              <a:rPr lang="en-US" dirty="0" err="1"/>
              <a:t>Possibili</a:t>
            </a:r>
            <a:r>
              <a:rPr lang="en-US" dirty="0"/>
              <a:t> </a:t>
            </a:r>
            <a:r>
              <a:rPr lang="en-US" dirty="0" err="1"/>
              <a:t>viraggi</a:t>
            </a:r>
            <a:r>
              <a:rPr lang="en-US" dirty="0"/>
              <a:t> </a:t>
            </a:r>
            <a:r>
              <a:rPr lang="en-US" dirty="0" err="1"/>
              <a:t>maniacali</a:t>
            </a:r>
            <a:r>
              <a:rPr lang="en-US" dirty="0"/>
              <a:t> con </a:t>
            </a:r>
            <a:r>
              <a:rPr lang="en-US" dirty="0" err="1"/>
              <a:t>l’uso</a:t>
            </a:r>
            <a:r>
              <a:rPr lang="en-US" dirty="0"/>
              <a:t> di </a:t>
            </a:r>
            <a:r>
              <a:rPr lang="en-US" dirty="0" err="1"/>
              <a:t>antidepressivi</a:t>
            </a:r>
            <a:r>
              <a:rPr lang="en-US" dirty="0"/>
              <a:t>. </a:t>
            </a:r>
            <a:r>
              <a:rPr lang="en-US" dirty="0" err="1"/>
              <a:t>Benzina</a:t>
            </a:r>
            <a:r>
              <a:rPr lang="en-US" dirty="0"/>
              <a:t> e </a:t>
            </a:r>
            <a:r>
              <a:rPr lang="en-US" dirty="0" err="1"/>
              <a:t>vernici</a:t>
            </a:r>
            <a:r>
              <a:rPr lang="en-US" dirty="0"/>
              <a:t> </a:t>
            </a:r>
            <a:r>
              <a:rPr lang="en-US" dirty="0" err="1"/>
              <a:t>ed</a:t>
            </a:r>
            <a:r>
              <a:rPr lang="en-US" dirty="0"/>
              <a:t> </a:t>
            </a:r>
            <a:r>
              <a:rPr lang="en-US" dirty="0" err="1"/>
              <a:t>antiparassitari</a:t>
            </a:r>
            <a:r>
              <a:rPr lang="en-US" dirty="0"/>
              <a:t> </a:t>
            </a:r>
            <a:r>
              <a:rPr lang="en-US" dirty="0" err="1"/>
              <a:t>possono</a:t>
            </a:r>
            <a:r>
              <a:rPr lang="en-US" dirty="0"/>
              <a:t> </a:t>
            </a:r>
            <a:r>
              <a:rPr lang="en-US" dirty="0" err="1"/>
              <a:t>associarsi</a:t>
            </a:r>
            <a:r>
              <a:rPr lang="en-US" dirty="0"/>
              <a:t> a </a:t>
            </a:r>
            <a:r>
              <a:rPr lang="en-US" dirty="0" err="1"/>
              <a:t>stati</a:t>
            </a:r>
            <a:r>
              <a:rPr lang="en-US" dirty="0"/>
              <a:t> </a:t>
            </a:r>
            <a:r>
              <a:rPr lang="en-US" dirty="0" err="1"/>
              <a:t>confusionali</a:t>
            </a:r>
            <a:r>
              <a:rPr lang="en-US" dirty="0"/>
              <a:t> con </a:t>
            </a:r>
            <a:r>
              <a:rPr lang="en-US" dirty="0" err="1"/>
              <a:t>delirio</a:t>
            </a:r>
            <a:r>
              <a:rPr lang="en-US" dirty="0"/>
              <a:t>.</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28273266"/>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 A motivo del gran numero di sostanze farmacologiche o di abuso che possono indurre quadri deliranti sarà utile sospettate tale causa di fronte ad un quadro psicotico insorto bruscamente, soprattutto se in paziente di età superiore ai 30 anni età in cui in genere non esordiscono quadri psicotici.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63682156"/>
      </p:ext>
    </p:ext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t> Altri disturbi psicotici</a:t>
            </a:r>
            <a:br>
              <a:rPr lang="it-IT" dirty="0"/>
            </a:br>
            <a:r>
              <a:rPr lang="it-IT" dirty="0"/>
              <a:t>D. psicotico indotto da condizioni mediche e catatonia</a:t>
            </a:r>
          </a:p>
        </p:txBody>
      </p:sp>
      <p:sp>
        <p:nvSpPr>
          <p:cNvPr id="3" name="Sottotitolo 2"/>
          <p:cNvSpPr>
            <a:spLocks noGrp="1"/>
          </p:cNvSpPr>
          <p:nvPr>
            <p:ph type="subTitle" idx="1"/>
          </p:nvPr>
        </p:nvSpPr>
        <p:spPr/>
        <p:txBody>
          <a:bodyPr/>
          <a:lstStyle/>
          <a:p>
            <a:r>
              <a:rPr lang="it-IT" dirty="0"/>
              <a:t>Lezione 25-4</a:t>
            </a:r>
          </a:p>
        </p:txBody>
      </p:sp>
    </p:spTree>
    <p:extLst>
      <p:ext uri="{BB962C8B-B14F-4D97-AF65-F5344CB8AC3E}">
        <p14:creationId xmlns:p14="http://schemas.microsoft.com/office/powerpoint/2010/main" val="2805922286"/>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psicotico indotto da condizione medica</a:t>
            </a:r>
          </a:p>
        </p:txBody>
      </p:sp>
      <p:sp>
        <p:nvSpPr>
          <p:cNvPr id="3" name="Segnaposto contenuto 2"/>
          <p:cNvSpPr>
            <a:spLocks noGrp="1"/>
          </p:cNvSpPr>
          <p:nvPr>
            <p:ph idx="1"/>
          </p:nvPr>
        </p:nvSpPr>
        <p:spPr/>
        <p:txBody>
          <a:bodyPr>
            <a:normAutofit fontScale="85000" lnSpcReduction="20000"/>
          </a:bodyPr>
          <a:lstStyle/>
          <a:p>
            <a:r>
              <a:rPr lang="it-IT" dirty="0"/>
              <a:t>Si tratta di disturbi con deliri ed allucinazioni. Tra questi sono particolarmente frequenti disturbi endocrini e metabolici non trattati. Tra i disturbi endocrinologici troviamo disturbi della tiroide delle paratiroidi e delle ghiandole surrenali.  Troviamo anche disturbi autoimmuni come il lupus eritematoso sistemico e la encefalite autoimmune.  A volte quadri psicotici si associano a Malattia di </a:t>
            </a:r>
            <a:r>
              <a:rPr lang="it-IT" dirty="0" err="1"/>
              <a:t>Hungtington</a:t>
            </a:r>
            <a:r>
              <a:rPr lang="it-IT" dirty="0"/>
              <a:t> o a sclerosi multipla. Possibili anche psicosi conseguenti a traumi o a tumori che coinvolgono l’encefalo</a:t>
            </a:r>
            <a:r>
              <a:rPr lang="it-IT" b="1" dirty="0"/>
              <a:t> </a:t>
            </a:r>
          </a:p>
          <a:p>
            <a:r>
              <a:rPr lang="it-IT" dirty="0"/>
              <a:t>In soggetti anziani spesso si assommano condizioni di demenza e di delirium</a:t>
            </a:r>
          </a:p>
          <a:p>
            <a:endParaRPr lang="it-IT" dirty="0"/>
          </a:p>
          <a:p>
            <a:endParaRPr lang="it-IT" dirty="0"/>
          </a:p>
        </p:txBody>
      </p:sp>
    </p:spTree>
    <p:extLst>
      <p:ext uri="{BB962C8B-B14F-4D97-AF65-F5344CB8AC3E}">
        <p14:creationId xmlns:p14="http://schemas.microsoft.com/office/powerpoint/2010/main" val="28228292"/>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epilessia del lobo temporale si manifesta in modo assai complessi, in essa prevalgono allucinazioni visive spesso criticate, a differenza delle allucinazioni uditive non criticate tipiche dei quadri psicotici. Non rare le allucinazioni olfattive-</a:t>
            </a:r>
          </a:p>
          <a:p>
            <a:r>
              <a:rPr lang="it-IT" sz="2400" dirty="0"/>
              <a:t>In alcuni casi non è facile distinguere un disturbo psicotico indotto da sostanze da uno indotto da condizione medica, si tratta infatti di quadri clinici così gravi che spesso costringono ad usare farmaci (ad es il cortisone ad alte dosi) che a loro volta possono contribuire alla insorgenza dei sintomi psicotici.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46228380"/>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Catatonia</a:t>
            </a:r>
          </a:p>
        </p:txBody>
      </p:sp>
      <p:sp>
        <p:nvSpPr>
          <p:cNvPr id="3" name="Segnaposto contenuto 2"/>
          <p:cNvSpPr>
            <a:spLocks noGrp="1"/>
          </p:cNvSpPr>
          <p:nvPr>
            <p:ph idx="1"/>
          </p:nvPr>
        </p:nvSpPr>
        <p:spPr/>
        <p:txBody>
          <a:bodyPr>
            <a:normAutofit fontScale="85000" lnSpcReduction="20000"/>
          </a:bodyPr>
          <a:lstStyle/>
          <a:p>
            <a:r>
              <a:rPr lang="en-US" dirty="0"/>
              <a:t>La catatonia  </a:t>
            </a:r>
            <a:r>
              <a:rPr lang="en-US" dirty="0" err="1"/>
              <a:t>si</a:t>
            </a:r>
            <a:r>
              <a:rPr lang="en-US" dirty="0"/>
              <a:t> </a:t>
            </a:r>
            <a:r>
              <a:rPr lang="en-US" dirty="0" err="1"/>
              <a:t>manifesta</a:t>
            </a:r>
            <a:r>
              <a:rPr lang="en-US" dirty="0"/>
              <a:t> con </a:t>
            </a:r>
            <a:r>
              <a:rPr lang="en-US" dirty="0" err="1"/>
              <a:t>una</a:t>
            </a:r>
            <a:r>
              <a:rPr lang="en-US" dirty="0"/>
              <a:t> </a:t>
            </a:r>
            <a:r>
              <a:rPr lang="en-US" dirty="0" err="1"/>
              <a:t>diminuzione</a:t>
            </a:r>
            <a:r>
              <a:rPr lang="en-US" dirty="0"/>
              <a:t> grave del </a:t>
            </a:r>
            <a:r>
              <a:rPr lang="en-US" dirty="0" err="1"/>
              <a:t>comporrtamento</a:t>
            </a:r>
            <a:r>
              <a:rPr lang="en-US" dirty="0"/>
              <a:t> </a:t>
            </a:r>
            <a:r>
              <a:rPr lang="en-US" dirty="0" err="1"/>
              <a:t>motorio</a:t>
            </a:r>
            <a:r>
              <a:rPr lang="en-US" dirty="0"/>
              <a:t>, del </a:t>
            </a:r>
            <a:r>
              <a:rPr lang="en-US" dirty="0" err="1"/>
              <a:t>contatto</a:t>
            </a:r>
            <a:r>
              <a:rPr lang="en-US" dirty="0"/>
              <a:t> </a:t>
            </a:r>
            <a:r>
              <a:rPr lang="en-US" dirty="0" err="1"/>
              <a:t>oculare</a:t>
            </a:r>
            <a:r>
              <a:rPr lang="en-US" dirty="0"/>
              <a:t>, </a:t>
            </a:r>
            <a:r>
              <a:rPr lang="en-US" dirty="0" err="1"/>
              <a:t>della</a:t>
            </a:r>
            <a:r>
              <a:rPr lang="en-US" dirty="0"/>
              <a:t> </a:t>
            </a:r>
            <a:r>
              <a:rPr lang="en-US" dirty="0" err="1"/>
              <a:t>reattività</a:t>
            </a:r>
            <a:r>
              <a:rPr lang="en-US" dirty="0"/>
              <a:t> a </a:t>
            </a:r>
            <a:r>
              <a:rPr lang="en-US" dirty="0" err="1"/>
              <a:t>stimoli</a:t>
            </a:r>
            <a:r>
              <a:rPr lang="en-US" dirty="0"/>
              <a:t> </a:t>
            </a:r>
            <a:r>
              <a:rPr lang="en-US" dirty="0" err="1"/>
              <a:t>ambientali</a:t>
            </a:r>
            <a:r>
              <a:rPr lang="en-US" dirty="0"/>
              <a:t> . </a:t>
            </a:r>
            <a:r>
              <a:rPr lang="en-US" dirty="0" err="1"/>
              <a:t>Può</a:t>
            </a:r>
            <a:r>
              <a:rPr lang="en-US" dirty="0"/>
              <a:t> </a:t>
            </a:r>
            <a:r>
              <a:rPr lang="en-US" dirty="0" err="1"/>
              <a:t>anche</a:t>
            </a:r>
            <a:r>
              <a:rPr lang="en-US" dirty="0"/>
              <a:t> </a:t>
            </a:r>
            <a:r>
              <a:rPr lang="en-US" dirty="0" err="1"/>
              <a:t>manifestarsi</a:t>
            </a:r>
            <a:r>
              <a:rPr lang="en-US" dirty="0"/>
              <a:t> con </a:t>
            </a:r>
            <a:r>
              <a:rPr lang="en-US" dirty="0" err="1"/>
              <a:t>agitazione</a:t>
            </a:r>
            <a:r>
              <a:rPr lang="en-US" dirty="0"/>
              <a:t> </a:t>
            </a:r>
            <a:r>
              <a:rPr lang="en-US" dirty="0" err="1"/>
              <a:t>assolutamente</a:t>
            </a:r>
            <a:r>
              <a:rPr lang="en-US" dirty="0"/>
              <a:t> </a:t>
            </a:r>
            <a:r>
              <a:rPr lang="en-US" dirty="0" err="1"/>
              <a:t>inconcludente</a:t>
            </a:r>
            <a:r>
              <a:rPr lang="en-US" dirty="0"/>
              <a:t>  </a:t>
            </a:r>
            <a:r>
              <a:rPr lang="en-US" dirty="0" err="1"/>
              <a:t>ed</a:t>
            </a:r>
            <a:r>
              <a:rPr lang="en-US" dirty="0"/>
              <a:t> </a:t>
            </a:r>
            <a:r>
              <a:rPr lang="en-US" dirty="0" err="1"/>
              <a:t>improduttiva</a:t>
            </a:r>
            <a:r>
              <a:rPr lang="en-US" dirty="0"/>
              <a:t> . </a:t>
            </a:r>
            <a:r>
              <a:rPr lang="en-US" dirty="0" err="1"/>
              <a:t>L’immobilità</a:t>
            </a:r>
            <a:r>
              <a:rPr lang="en-US" dirty="0"/>
              <a:t> </a:t>
            </a:r>
            <a:r>
              <a:rPr lang="en-US" dirty="0" err="1"/>
              <a:t>può</a:t>
            </a:r>
            <a:r>
              <a:rPr lang="en-US" dirty="0"/>
              <a:t> </a:t>
            </a:r>
            <a:r>
              <a:rPr lang="en-US" dirty="0" err="1"/>
              <a:t>essere</a:t>
            </a:r>
            <a:r>
              <a:rPr lang="en-US" dirty="0"/>
              <a:t> grave (stupor </a:t>
            </a:r>
            <a:r>
              <a:rPr lang="en-US" dirty="0" err="1"/>
              <a:t>catatonico</a:t>
            </a:r>
            <a:r>
              <a:rPr lang="en-US" dirty="0"/>
              <a:t>)  o </a:t>
            </a:r>
            <a:r>
              <a:rPr lang="en-US" dirty="0" err="1"/>
              <a:t>meno</a:t>
            </a:r>
            <a:r>
              <a:rPr lang="en-US" dirty="0"/>
              <a:t> grave.  Il </a:t>
            </a:r>
            <a:r>
              <a:rPr lang="en-US" dirty="0" err="1"/>
              <a:t>paziente</a:t>
            </a:r>
            <a:r>
              <a:rPr lang="en-US" dirty="0"/>
              <a:t> con catatonia a volte assume </a:t>
            </a:r>
            <a:r>
              <a:rPr lang="en-US" dirty="0" err="1"/>
              <a:t>delle</a:t>
            </a:r>
            <a:r>
              <a:rPr lang="en-US" dirty="0"/>
              <a:t> </a:t>
            </a:r>
            <a:r>
              <a:rPr lang="en-US" dirty="0" err="1"/>
              <a:t>posizioni</a:t>
            </a:r>
            <a:r>
              <a:rPr lang="en-US" dirty="0"/>
              <a:t> </a:t>
            </a:r>
            <a:r>
              <a:rPr lang="en-US" dirty="0" err="1"/>
              <a:t>strane</a:t>
            </a:r>
            <a:r>
              <a:rPr lang="en-US" dirty="0"/>
              <a:t> e le </a:t>
            </a:r>
            <a:r>
              <a:rPr lang="en-US" dirty="0" err="1"/>
              <a:t>mantiene</a:t>
            </a:r>
            <a:r>
              <a:rPr lang="en-US" dirty="0"/>
              <a:t> per ore (</a:t>
            </a:r>
            <a:r>
              <a:rPr lang="en-US" dirty="0" err="1"/>
              <a:t>flessibilità</a:t>
            </a:r>
            <a:r>
              <a:rPr lang="en-US" dirty="0"/>
              <a:t> </a:t>
            </a:r>
            <a:r>
              <a:rPr lang="en-US" dirty="0" err="1"/>
              <a:t>cerea</a:t>
            </a:r>
            <a:r>
              <a:rPr lang="en-US" dirty="0"/>
              <a:t>). </a:t>
            </a:r>
            <a:r>
              <a:rPr lang="en-US" dirty="0" err="1"/>
              <a:t>Può</a:t>
            </a:r>
            <a:r>
              <a:rPr lang="en-US" dirty="0"/>
              <a:t> </a:t>
            </a:r>
            <a:r>
              <a:rPr lang="en-US" dirty="0" err="1"/>
              <a:t>chiudersi</a:t>
            </a:r>
            <a:r>
              <a:rPr lang="en-US" dirty="0"/>
              <a:t> in un </a:t>
            </a:r>
            <a:r>
              <a:rPr lang="en-US" dirty="0" err="1"/>
              <a:t>mutismo</a:t>
            </a:r>
            <a:r>
              <a:rPr lang="en-US" dirty="0"/>
              <a:t> o </a:t>
            </a:r>
            <a:r>
              <a:rPr lang="en-US" dirty="0" err="1"/>
              <a:t>manifestare</a:t>
            </a:r>
            <a:r>
              <a:rPr lang="en-US" dirty="0"/>
              <a:t> </a:t>
            </a:r>
            <a:r>
              <a:rPr lang="en-US" dirty="0" err="1"/>
              <a:t>comportamento</a:t>
            </a:r>
            <a:r>
              <a:rPr lang="en-US" dirty="0"/>
              <a:t> </a:t>
            </a:r>
            <a:r>
              <a:rPr lang="en-US" dirty="0" err="1"/>
              <a:t>oppositivi</a:t>
            </a:r>
            <a:r>
              <a:rPr lang="en-US" dirty="0"/>
              <a:t>. A volte </a:t>
            </a:r>
            <a:r>
              <a:rPr lang="en-US" dirty="0" err="1"/>
              <a:t>ripete</a:t>
            </a:r>
            <a:r>
              <a:rPr lang="en-US" dirty="0"/>
              <a:t> i </a:t>
            </a:r>
            <a:r>
              <a:rPr lang="en-US" dirty="0" err="1"/>
              <a:t>gesti</a:t>
            </a:r>
            <a:r>
              <a:rPr lang="en-US" dirty="0"/>
              <a:t> o le parole </a:t>
            </a:r>
            <a:r>
              <a:rPr lang="en-US" dirty="0" err="1"/>
              <a:t>dette</a:t>
            </a:r>
            <a:r>
              <a:rPr lang="en-US" dirty="0"/>
              <a:t> </a:t>
            </a:r>
            <a:r>
              <a:rPr lang="en-US" dirty="0" err="1"/>
              <a:t>dagli</a:t>
            </a:r>
            <a:r>
              <a:rPr lang="en-US" dirty="0"/>
              <a:t> </a:t>
            </a:r>
            <a:r>
              <a:rPr lang="en-US" dirty="0" err="1"/>
              <a:t>altri</a:t>
            </a:r>
            <a:r>
              <a:rPr lang="en-US" dirty="0"/>
              <a:t>. Il </a:t>
            </a:r>
            <a:r>
              <a:rPr lang="en-US" dirty="0" err="1"/>
              <a:t>paziente</a:t>
            </a:r>
            <a:r>
              <a:rPr lang="en-US" dirty="0"/>
              <a:t> in </a:t>
            </a:r>
            <a:r>
              <a:rPr lang="en-US" dirty="0" err="1"/>
              <a:t>genere</a:t>
            </a:r>
            <a:r>
              <a:rPr lang="en-US" dirty="0"/>
              <a:t> ha </a:t>
            </a:r>
            <a:r>
              <a:rPr lang="en-US" dirty="0" err="1"/>
              <a:t>bisogno</a:t>
            </a:r>
            <a:r>
              <a:rPr lang="en-US" dirty="0"/>
              <a:t> di </a:t>
            </a:r>
            <a:r>
              <a:rPr lang="en-US" dirty="0" err="1"/>
              <a:t>assistenza</a:t>
            </a:r>
            <a:r>
              <a:rPr lang="en-US" dirty="0"/>
              <a:t> </a:t>
            </a:r>
            <a:r>
              <a:rPr lang="en-US" dirty="0" err="1"/>
              <a:t>continuativa</a:t>
            </a:r>
            <a:r>
              <a:rPr lang="en-US" dirty="0"/>
              <a:t>.  </a:t>
            </a:r>
          </a:p>
          <a:p>
            <a:pPr marL="0" indent="0">
              <a:buNone/>
            </a:pPr>
            <a:endParaRPr lang="it-IT" dirty="0"/>
          </a:p>
          <a:p>
            <a:endParaRPr lang="it-IT" dirty="0"/>
          </a:p>
        </p:txBody>
      </p:sp>
    </p:spTree>
    <p:extLst>
      <p:ext uri="{BB962C8B-B14F-4D97-AF65-F5344CB8AC3E}">
        <p14:creationId xmlns:p14="http://schemas.microsoft.com/office/powerpoint/2010/main" val="3355881425"/>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400" dirty="0"/>
              <a:t>In </a:t>
            </a:r>
            <a:r>
              <a:rPr lang="en-US" sz="2400" dirty="0" err="1"/>
              <a:t>considerazione</a:t>
            </a:r>
            <a:r>
              <a:rPr lang="en-US" sz="2400" dirty="0"/>
              <a:t> </a:t>
            </a:r>
            <a:r>
              <a:rPr lang="en-US" sz="2400" dirty="0" err="1"/>
              <a:t>della</a:t>
            </a:r>
            <a:r>
              <a:rPr lang="en-US" sz="2400" dirty="0"/>
              <a:t> </a:t>
            </a:r>
            <a:r>
              <a:rPr lang="en-US" sz="2400" dirty="0" err="1"/>
              <a:t>gravità</a:t>
            </a:r>
            <a:r>
              <a:rPr lang="en-US" sz="2400" dirty="0"/>
              <a:t> del </a:t>
            </a:r>
            <a:r>
              <a:rPr lang="en-US" sz="2400" dirty="0" err="1"/>
              <a:t>quadro</a:t>
            </a:r>
            <a:r>
              <a:rPr lang="en-US" sz="2400" dirty="0"/>
              <a:t> </a:t>
            </a:r>
            <a:r>
              <a:rPr lang="en-US" sz="2400" dirty="0" err="1"/>
              <a:t>che</a:t>
            </a:r>
            <a:r>
              <a:rPr lang="en-US" sz="2400" dirty="0"/>
              <a:t> </a:t>
            </a:r>
            <a:r>
              <a:rPr lang="en-US" sz="2400" dirty="0" err="1"/>
              <a:t>emergee</a:t>
            </a:r>
            <a:r>
              <a:rPr lang="en-US" sz="2400" dirty="0"/>
              <a:t>, </a:t>
            </a:r>
            <a:r>
              <a:rPr lang="en-US" sz="2400" dirty="0" err="1"/>
              <a:t>pur</a:t>
            </a:r>
            <a:r>
              <a:rPr lang="en-US" sz="2400" dirty="0"/>
              <a:t> </a:t>
            </a:r>
            <a:r>
              <a:rPr lang="en-US" sz="2400" dirty="0" err="1"/>
              <a:t>essendo</a:t>
            </a:r>
            <a:r>
              <a:rPr lang="en-US" sz="2400" dirty="0"/>
              <a:t>  in </a:t>
            </a:r>
            <a:r>
              <a:rPr lang="en-US" sz="2400" dirty="0" err="1"/>
              <a:t>genere</a:t>
            </a:r>
            <a:r>
              <a:rPr lang="en-US" sz="2400" dirty="0"/>
              <a:t>, un </a:t>
            </a:r>
            <a:r>
              <a:rPr lang="en-US" sz="2400" dirty="0" err="1"/>
              <a:t>sintomo</a:t>
            </a:r>
            <a:r>
              <a:rPr lang="en-US" sz="2400" dirty="0"/>
              <a:t> di un </a:t>
            </a:r>
            <a:r>
              <a:rPr lang="en-US" sz="2400" dirty="0" err="1"/>
              <a:t>quadro</a:t>
            </a:r>
            <a:r>
              <a:rPr lang="en-US" sz="2400" dirty="0"/>
              <a:t> </a:t>
            </a:r>
            <a:r>
              <a:rPr lang="en-US" sz="2400" dirty="0" err="1"/>
              <a:t>patologico</a:t>
            </a:r>
            <a:r>
              <a:rPr lang="en-US" sz="2400" dirty="0"/>
              <a:t> </a:t>
            </a:r>
            <a:r>
              <a:rPr lang="en-US" sz="2400" dirty="0" err="1"/>
              <a:t>più</a:t>
            </a:r>
            <a:r>
              <a:rPr lang="en-US" sz="2400" dirty="0"/>
              <a:t> </a:t>
            </a:r>
            <a:r>
              <a:rPr lang="en-US" sz="2400" dirty="0" err="1"/>
              <a:t>complesso</a:t>
            </a:r>
            <a:r>
              <a:rPr lang="en-US" sz="2400" dirty="0"/>
              <a:t>, </a:t>
            </a:r>
            <a:r>
              <a:rPr lang="en-US" sz="2400" dirty="0" err="1"/>
              <a:t>il</a:t>
            </a:r>
            <a:r>
              <a:rPr lang="en-US" sz="2400" dirty="0"/>
              <a:t> DSM5 </a:t>
            </a:r>
            <a:r>
              <a:rPr lang="en-US" sz="2400" dirty="0" err="1"/>
              <a:t>dedica</a:t>
            </a:r>
            <a:r>
              <a:rPr lang="en-US" sz="2400" dirty="0"/>
              <a:t> </a:t>
            </a:r>
            <a:r>
              <a:rPr lang="en-US" sz="2400" dirty="0" err="1"/>
              <a:t>alla</a:t>
            </a:r>
            <a:r>
              <a:rPr lang="en-US" sz="2400" dirty="0"/>
              <a:t> </a:t>
            </a:r>
            <a:r>
              <a:rPr lang="en-US" sz="2400" dirty="0" err="1"/>
              <a:t>descrizione</a:t>
            </a:r>
            <a:r>
              <a:rPr lang="en-US" sz="2400" dirty="0"/>
              <a:t> </a:t>
            </a:r>
            <a:r>
              <a:rPr lang="en-US" sz="2400" dirty="0" err="1"/>
              <a:t>della</a:t>
            </a:r>
            <a:r>
              <a:rPr lang="en-US" sz="2400" dirty="0"/>
              <a:t> catatonia un piccolo </a:t>
            </a:r>
            <a:r>
              <a:rPr lang="en-US" sz="2400" dirty="0" err="1"/>
              <a:t>capitolo</a:t>
            </a:r>
            <a:r>
              <a:rPr lang="en-US" sz="2400" dirty="0"/>
              <a:t> </a:t>
            </a:r>
            <a:r>
              <a:rPr lang="en-US" sz="2400" dirty="0" err="1"/>
              <a:t>autonomo</a:t>
            </a:r>
            <a:r>
              <a:rPr lang="en-US" sz="2400" dirty="0"/>
              <a:t> </a:t>
            </a:r>
            <a:r>
              <a:rPr lang="en-US" sz="2400" dirty="0" err="1"/>
              <a:t>nella</a:t>
            </a:r>
            <a:r>
              <a:rPr lang="en-US" sz="2400" dirty="0"/>
              <a:t> </a:t>
            </a:r>
            <a:r>
              <a:rPr lang="en-US" sz="2400" dirty="0" err="1"/>
              <a:t>sezione</a:t>
            </a:r>
            <a:r>
              <a:rPr lang="en-US" sz="2400" dirty="0"/>
              <a:t> </a:t>
            </a:r>
            <a:r>
              <a:rPr lang="en-US" sz="2400" dirty="0" err="1"/>
              <a:t>dedicata</a:t>
            </a:r>
            <a:r>
              <a:rPr lang="en-US" sz="2400" dirty="0"/>
              <a:t> </a:t>
            </a:r>
            <a:r>
              <a:rPr lang="en-US" sz="2400" dirty="0" err="1"/>
              <a:t>ai</a:t>
            </a:r>
            <a:r>
              <a:rPr lang="en-US" sz="2400" dirty="0"/>
              <a:t> </a:t>
            </a:r>
            <a:r>
              <a:rPr lang="en-US" sz="2400" dirty="0" err="1"/>
              <a:t>disturbi</a:t>
            </a:r>
            <a:r>
              <a:rPr lang="en-US" sz="2400" dirty="0"/>
              <a:t> </a:t>
            </a:r>
            <a:r>
              <a:rPr lang="en-US" sz="2400" dirty="0" err="1"/>
              <a:t>psicotici</a:t>
            </a:r>
            <a:r>
              <a:rPr lang="en-US" sz="2400"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79218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Quando parlano, se parlano, lo fanno in modo strano: parlano di se stessi in terza persona (mancata inversione pronominale) a volte ripetono le parole dette dagli altri (ecolalia). Quelli a più alto funzionamento possono parlare anche bene, ma non capiscono le metafore, le favole, le battute di spirito. </a:t>
            </a:r>
          </a:p>
          <a:p>
            <a:r>
              <a:rPr lang="it-IT" sz="2400" dirty="0"/>
              <a:t>In alcuni casi possono avere capacità spiccate in alcuni campi di interessi molto ristretti, tra questi, ad esempio i calcoli aritmetici particolarmente rapidi, l’interesse per elenchi quali gli orari dei treni o i cataloghi di automobili.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566176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pPr lvl="0">
              <a:lnSpc>
                <a:spcPct val="150000"/>
              </a:lnSpc>
              <a:spcBef>
                <a:spcPts val="135"/>
              </a:spcBef>
              <a:spcAft>
                <a:spcPts val="0"/>
              </a:spcAft>
            </a:pPr>
            <a:r>
              <a:rPr lang="it-IT" sz="2400" dirty="0">
                <a:solidFill>
                  <a:prstClr val="black"/>
                </a:solidFill>
                <a:ea typeface="Tahoma" pitchFamily="34" charset="0"/>
              </a:rPr>
              <a:t> In alcuni casi sono presenti alterazioni dell’ elettroencefalogramma anche senza convulsioni comunque oltre un quarto delle persone con autismo è anche epilettico.</a:t>
            </a:r>
          </a:p>
          <a:p>
            <a:pPr lvl="0">
              <a:lnSpc>
                <a:spcPct val="150000"/>
              </a:lnSpc>
              <a:spcBef>
                <a:spcPts val="135"/>
              </a:spcBef>
              <a:spcAft>
                <a:spcPts val="0"/>
              </a:spcAft>
            </a:pPr>
            <a:r>
              <a:rPr lang="it-IT" sz="2400" dirty="0">
                <a:solidFill>
                  <a:prstClr val="black"/>
                </a:solidFill>
                <a:ea typeface="Tahoma" pitchFamily="34" charset="0"/>
              </a:rPr>
              <a:t>Alcuni pazienti mostrano micro o macrocefalia.</a:t>
            </a:r>
          </a:p>
          <a:p>
            <a:pPr lvl="0">
              <a:lnSpc>
                <a:spcPct val="150000"/>
              </a:lnSpc>
              <a:spcBef>
                <a:spcPts val="135"/>
              </a:spcBef>
              <a:spcAft>
                <a:spcPts val="0"/>
              </a:spcAft>
            </a:pPr>
            <a:r>
              <a:rPr lang="it-IT" sz="2400" dirty="0">
                <a:solidFill>
                  <a:prstClr val="black"/>
                </a:solidFill>
                <a:ea typeface="Tahoma" pitchFamily="34" charset="0"/>
              </a:rPr>
              <a:t>Il disturbo è da 2 a 5 volte più frequente nei maschi che non nelle femmine. Le che femmine che ne sino affette spesso manifestano un ritardo maggiore</a:t>
            </a:r>
          </a:p>
          <a:p>
            <a:pPr lvl="0">
              <a:lnSpc>
                <a:spcPct val="150000"/>
              </a:lnSpc>
              <a:spcBef>
                <a:spcPts val="135"/>
              </a:spcBef>
              <a:spcAft>
                <a:spcPts val="0"/>
              </a:spcAft>
            </a:pPr>
            <a:r>
              <a:rPr lang="it-IT" sz="2400" b="1" dirty="0">
                <a:solidFill>
                  <a:prstClr val="black"/>
                </a:solidFill>
                <a:ea typeface="Tahoma" pitchFamily="34" charset="0"/>
              </a:rPr>
              <a:t> </a:t>
            </a:r>
            <a:endParaRPr lang="it-IT" sz="2400" dirty="0">
              <a:solidFill>
                <a:prstClr val="black"/>
              </a:solidFill>
              <a:ea typeface="Tahoma" pitchFamily="34" charset="0"/>
            </a:endParaRPr>
          </a:p>
          <a:p>
            <a:pPr lvl="0">
              <a:lnSpc>
                <a:spcPct val="150000"/>
              </a:lnSpc>
              <a:spcBef>
                <a:spcPts val="135"/>
              </a:spcBef>
              <a:spcAft>
                <a:spcPts val="0"/>
              </a:spcAft>
            </a:pPr>
            <a:r>
              <a:rPr lang="it-IT" dirty="0">
                <a:solidFill>
                  <a:prstClr val="black"/>
                </a:solidFill>
                <a:ea typeface="Tahoma" pitchFamily="34" charset="0"/>
              </a:rPr>
              <a:t>  </a:t>
            </a:r>
            <a:endParaRPr lang="it-IT" dirty="0"/>
          </a:p>
        </p:txBody>
      </p:sp>
      <p:sp>
        <p:nvSpPr>
          <p:cNvPr id="3" name="Titolo 2"/>
          <p:cNvSpPr>
            <a:spLocks noGrp="1"/>
          </p:cNvSpPr>
          <p:nvPr>
            <p:ph type="title"/>
          </p:nvPr>
        </p:nvSpPr>
        <p:spPr/>
        <p:txBody>
          <a:bodyPr/>
          <a:lstStyle/>
          <a:p>
            <a:r>
              <a:rPr lang="it-IT" dirty="0"/>
              <a:t>Reperti di laboratorio</a:t>
            </a:r>
          </a:p>
        </p:txBody>
      </p:sp>
    </p:spTree>
    <p:extLst>
      <p:ext uri="{BB962C8B-B14F-4D97-AF65-F5344CB8AC3E}">
        <p14:creationId xmlns:p14="http://schemas.microsoft.com/office/powerpoint/2010/main" val="364727767"/>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800" dirty="0"/>
              <a:t>Come </a:t>
            </a:r>
            <a:r>
              <a:rPr lang="en-US" sz="2800" dirty="0" err="1"/>
              <a:t>sintomo</a:t>
            </a:r>
            <a:r>
              <a:rPr lang="en-US" sz="2800" dirty="0"/>
              <a:t> </a:t>
            </a:r>
            <a:r>
              <a:rPr lang="en-US" sz="2800" dirty="0" err="1"/>
              <a:t>può</a:t>
            </a:r>
            <a:r>
              <a:rPr lang="en-US" sz="2800" dirty="0"/>
              <a:t> </a:t>
            </a:r>
            <a:r>
              <a:rPr lang="en-US" sz="2800" dirty="0" err="1"/>
              <a:t>manifestarsi</a:t>
            </a:r>
            <a:r>
              <a:rPr lang="en-US" sz="2800" dirty="0"/>
              <a:t>  in </a:t>
            </a:r>
            <a:r>
              <a:rPr lang="en-US" sz="2800" dirty="0" err="1"/>
              <a:t>vari</a:t>
            </a:r>
            <a:r>
              <a:rPr lang="en-US" sz="2800" dirty="0"/>
              <a:t> </a:t>
            </a:r>
            <a:r>
              <a:rPr lang="en-US" sz="2800" dirty="0" err="1"/>
              <a:t>disturbi</a:t>
            </a:r>
            <a:r>
              <a:rPr lang="en-US" sz="2800" dirty="0"/>
              <a:t> </a:t>
            </a:r>
            <a:r>
              <a:rPr lang="en-US" sz="2800" dirty="0" err="1"/>
              <a:t>infantili</a:t>
            </a:r>
            <a:r>
              <a:rPr lang="en-US" sz="2800" dirty="0"/>
              <a:t> (</a:t>
            </a:r>
            <a:r>
              <a:rPr lang="en-US" sz="2800" dirty="0" err="1"/>
              <a:t>autismo</a:t>
            </a:r>
            <a:r>
              <a:rPr lang="en-US" sz="2800" dirty="0"/>
              <a:t>, </a:t>
            </a:r>
            <a:r>
              <a:rPr lang="en-US" sz="2800" dirty="0" err="1"/>
              <a:t>disabilità</a:t>
            </a:r>
            <a:r>
              <a:rPr lang="en-US" sz="2800" dirty="0"/>
              <a:t> </a:t>
            </a:r>
            <a:r>
              <a:rPr lang="en-US" sz="2800" dirty="0" err="1"/>
              <a:t>intellettiva</a:t>
            </a:r>
            <a:r>
              <a:rPr lang="en-US" sz="2800" dirty="0"/>
              <a:t> grave). </a:t>
            </a:r>
            <a:r>
              <a:rPr lang="en-US" sz="2800" dirty="0" err="1"/>
              <a:t>Naturalmente</a:t>
            </a:r>
            <a:r>
              <a:rPr lang="en-US" sz="2800" dirty="0"/>
              <a:t> </a:t>
            </a:r>
            <a:r>
              <a:rPr lang="en-US" sz="2800" dirty="0" err="1"/>
              <a:t>si</a:t>
            </a:r>
            <a:r>
              <a:rPr lang="en-US" sz="2800" dirty="0"/>
              <a:t> </a:t>
            </a:r>
            <a:r>
              <a:rPr lang="en-US" sz="2800" dirty="0" err="1"/>
              <a:t>presenta</a:t>
            </a:r>
            <a:r>
              <a:rPr lang="en-US" sz="2800" dirty="0"/>
              <a:t> con </a:t>
            </a:r>
            <a:r>
              <a:rPr lang="en-US" sz="2800" dirty="0" err="1"/>
              <a:t>alta</a:t>
            </a:r>
            <a:r>
              <a:rPr lang="en-US" sz="2800" dirty="0"/>
              <a:t> </a:t>
            </a:r>
            <a:r>
              <a:rPr lang="en-US" sz="2800" dirty="0" err="1"/>
              <a:t>frequenza</a:t>
            </a:r>
            <a:r>
              <a:rPr lang="en-US" sz="2800" dirty="0"/>
              <a:t> </a:t>
            </a:r>
            <a:r>
              <a:rPr lang="en-US" sz="2800" dirty="0" err="1"/>
              <a:t>nei</a:t>
            </a:r>
            <a:r>
              <a:rPr lang="en-US" sz="2800" dirty="0"/>
              <a:t> </a:t>
            </a:r>
            <a:r>
              <a:rPr lang="en-US" sz="2800" dirty="0" err="1"/>
              <a:t>disturbi</a:t>
            </a:r>
            <a:r>
              <a:rPr lang="en-US" sz="2800" dirty="0"/>
              <a:t> </a:t>
            </a:r>
            <a:r>
              <a:rPr lang="en-US" sz="2800" dirty="0" err="1"/>
              <a:t>psicotici</a:t>
            </a:r>
            <a:r>
              <a:rPr lang="en-US" sz="2800" dirty="0"/>
              <a:t>, </a:t>
            </a:r>
            <a:r>
              <a:rPr lang="en-US" sz="2800" dirty="0" err="1"/>
              <a:t>il</a:t>
            </a:r>
            <a:r>
              <a:rPr lang="en-US" sz="2800" dirty="0"/>
              <a:t> 35 % </a:t>
            </a:r>
            <a:r>
              <a:rPr lang="en-US" sz="2800" dirty="0" err="1"/>
              <a:t>dei</a:t>
            </a:r>
            <a:r>
              <a:rPr lang="en-US" sz="2800" dirty="0"/>
              <a:t> </a:t>
            </a:r>
            <a:r>
              <a:rPr lang="en-US" sz="2800" dirty="0" err="1"/>
              <a:t>pazienti</a:t>
            </a:r>
            <a:r>
              <a:rPr lang="en-US" sz="2800" dirty="0"/>
              <a:t> </a:t>
            </a:r>
            <a:r>
              <a:rPr lang="en-US" sz="2800" dirty="0" err="1"/>
              <a:t>schizofrenici</a:t>
            </a:r>
            <a:r>
              <a:rPr lang="en-US" sz="2800" dirty="0"/>
              <a:t> in </a:t>
            </a:r>
            <a:r>
              <a:rPr lang="en-US" sz="2800" dirty="0" err="1"/>
              <a:t>fase</a:t>
            </a:r>
            <a:r>
              <a:rPr lang="en-US" sz="2800" dirty="0"/>
              <a:t> di </a:t>
            </a:r>
            <a:r>
              <a:rPr lang="en-US" sz="2800" dirty="0" err="1"/>
              <a:t>ricovero</a:t>
            </a:r>
            <a:r>
              <a:rPr lang="en-US" sz="2800" dirty="0"/>
              <a:t> per </a:t>
            </a:r>
            <a:r>
              <a:rPr lang="en-US" sz="2800" dirty="0" err="1"/>
              <a:t>disturbo</a:t>
            </a:r>
            <a:r>
              <a:rPr lang="en-US" sz="2800" dirty="0"/>
              <a:t> </a:t>
            </a:r>
            <a:r>
              <a:rPr lang="en-US" sz="2800" dirty="0" err="1"/>
              <a:t>acuto</a:t>
            </a:r>
            <a:r>
              <a:rPr lang="en-US" sz="2800" dirty="0"/>
              <a:t>, </a:t>
            </a:r>
            <a:r>
              <a:rPr lang="en-US" sz="2800" dirty="0" err="1"/>
              <a:t>manifestano</a:t>
            </a:r>
            <a:r>
              <a:rPr lang="en-US" sz="2800" dirty="0"/>
              <a:t> </a:t>
            </a:r>
            <a:r>
              <a:rPr lang="en-US" sz="2800" dirty="0" err="1"/>
              <a:t>sintomi</a:t>
            </a:r>
            <a:r>
              <a:rPr lang="en-US" sz="2800" dirty="0"/>
              <a:t> di catatonia. Tale </a:t>
            </a:r>
            <a:r>
              <a:rPr lang="en-US" sz="2800" dirty="0" err="1"/>
              <a:t>condizione</a:t>
            </a:r>
            <a:r>
              <a:rPr lang="en-US" sz="2800" dirty="0"/>
              <a:t> </a:t>
            </a:r>
            <a:r>
              <a:rPr lang="en-US" sz="2800" dirty="0" err="1"/>
              <a:t>può</a:t>
            </a:r>
            <a:r>
              <a:rPr lang="en-US" sz="2800" dirty="0"/>
              <a:t> </a:t>
            </a:r>
            <a:r>
              <a:rPr lang="en-US" sz="2800" dirty="0" err="1"/>
              <a:t>frequentemente</a:t>
            </a:r>
            <a:r>
              <a:rPr lang="en-US" sz="2800" dirty="0"/>
              <a:t> </a:t>
            </a:r>
            <a:r>
              <a:rPr lang="en-US" sz="2800" dirty="0" err="1"/>
              <a:t>presentarsi</a:t>
            </a:r>
            <a:r>
              <a:rPr lang="en-US" sz="2800" dirty="0"/>
              <a:t> </a:t>
            </a:r>
            <a:r>
              <a:rPr lang="en-US" sz="2800" dirty="0" err="1"/>
              <a:t>anche</a:t>
            </a:r>
            <a:r>
              <a:rPr lang="en-US" sz="2800" dirty="0"/>
              <a:t> </a:t>
            </a:r>
            <a:r>
              <a:rPr lang="en-US" sz="2800" dirty="0" err="1"/>
              <a:t>nei</a:t>
            </a:r>
            <a:r>
              <a:rPr lang="en-US" sz="2800" dirty="0"/>
              <a:t> </a:t>
            </a:r>
            <a:r>
              <a:rPr lang="en-US" sz="2800" dirty="0" err="1"/>
              <a:t>disturbi</a:t>
            </a:r>
            <a:r>
              <a:rPr lang="en-US" sz="2800" dirty="0"/>
              <a:t>  </a:t>
            </a:r>
            <a:r>
              <a:rPr lang="en-US" sz="2800" dirty="0" err="1"/>
              <a:t>dell’umore</a:t>
            </a:r>
            <a:r>
              <a:rPr lang="en-US" sz="2800" dirty="0"/>
              <a:t> di </a:t>
            </a:r>
            <a:r>
              <a:rPr lang="en-US" sz="2800" dirty="0" err="1"/>
              <a:t>grado</a:t>
            </a:r>
            <a:r>
              <a:rPr lang="en-US" sz="2800" dirty="0"/>
              <a:t> </a:t>
            </a:r>
            <a:r>
              <a:rPr lang="en-US" sz="2800" dirty="0" err="1"/>
              <a:t>estremo</a:t>
            </a:r>
            <a:r>
              <a:rPr lang="en-US" sz="2800" dirty="0"/>
              <a:t> o in </a:t>
            </a:r>
            <a:r>
              <a:rPr lang="en-US" sz="2800" dirty="0" err="1"/>
              <a:t>condizioni</a:t>
            </a:r>
            <a:r>
              <a:rPr lang="en-US" sz="2800" dirty="0"/>
              <a:t> associate a </a:t>
            </a:r>
            <a:r>
              <a:rPr lang="en-US" sz="2800" dirty="0" err="1"/>
              <a:t>sintomi</a:t>
            </a:r>
            <a:r>
              <a:rPr lang="en-US" sz="2800" dirty="0"/>
              <a:t> </a:t>
            </a:r>
            <a:r>
              <a:rPr lang="en-US" sz="2800" dirty="0" err="1"/>
              <a:t>neurologici</a:t>
            </a:r>
            <a:r>
              <a:rPr lang="en-US" sz="2800" dirty="0"/>
              <a:t> </a:t>
            </a:r>
            <a:r>
              <a:rPr lang="en-US" sz="2800" dirty="0" err="1"/>
              <a:t>gravi</a:t>
            </a:r>
            <a:r>
              <a:rPr lang="en-US" sz="2800" dirty="0"/>
              <a:t>.</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86911774"/>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Schizofrenia</a:t>
            </a:r>
          </a:p>
        </p:txBody>
      </p:sp>
      <p:sp>
        <p:nvSpPr>
          <p:cNvPr id="3" name="Sottotitolo 2"/>
          <p:cNvSpPr>
            <a:spLocks noGrp="1"/>
          </p:cNvSpPr>
          <p:nvPr>
            <p:ph type="subTitle" idx="1"/>
          </p:nvPr>
        </p:nvSpPr>
        <p:spPr/>
        <p:txBody>
          <a:bodyPr/>
          <a:lstStyle/>
          <a:p>
            <a:r>
              <a:rPr lang="it-IT" dirty="0"/>
              <a:t>Lezione 24-1</a:t>
            </a:r>
          </a:p>
        </p:txBody>
      </p:sp>
    </p:spTree>
    <p:extLst>
      <p:ext uri="{BB962C8B-B14F-4D97-AF65-F5344CB8AC3E}">
        <p14:creationId xmlns:p14="http://schemas.microsoft.com/office/powerpoint/2010/main" val="1493925419"/>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schizofrenia</a:t>
            </a:r>
          </a:p>
        </p:txBody>
      </p:sp>
      <p:sp>
        <p:nvSpPr>
          <p:cNvPr id="3" name="Segnaposto contenuto 2"/>
          <p:cNvSpPr>
            <a:spLocks noGrp="1"/>
          </p:cNvSpPr>
          <p:nvPr>
            <p:ph idx="1"/>
          </p:nvPr>
        </p:nvSpPr>
        <p:spPr/>
        <p:txBody>
          <a:bodyPr>
            <a:normAutofit fontScale="85000" lnSpcReduction="20000"/>
          </a:bodyPr>
          <a:lstStyle/>
          <a:p>
            <a:r>
              <a:rPr lang="en-US" dirty="0"/>
              <a:t>I </a:t>
            </a:r>
            <a:r>
              <a:rPr lang="en-US" dirty="0" err="1"/>
              <a:t>sintomi</a:t>
            </a:r>
            <a:r>
              <a:rPr lang="en-US" dirty="0"/>
              <a:t> </a:t>
            </a:r>
            <a:r>
              <a:rPr lang="en-US" dirty="0" err="1"/>
              <a:t>sono</a:t>
            </a:r>
            <a:r>
              <a:rPr lang="en-US" dirty="0"/>
              <a:t> </a:t>
            </a:r>
            <a:r>
              <a:rPr lang="en-US" dirty="0" err="1"/>
              <a:t>quelli</a:t>
            </a:r>
            <a:r>
              <a:rPr lang="en-US" dirty="0"/>
              <a:t> </a:t>
            </a:r>
            <a:r>
              <a:rPr lang="en-US" dirty="0" err="1"/>
              <a:t>che</a:t>
            </a:r>
            <a:r>
              <a:rPr lang="en-US" dirty="0"/>
              <a:t> </a:t>
            </a:r>
            <a:r>
              <a:rPr lang="en-US" dirty="0" err="1"/>
              <a:t>abbiamo</a:t>
            </a:r>
            <a:r>
              <a:rPr lang="en-US" dirty="0"/>
              <a:t> </a:t>
            </a:r>
            <a:r>
              <a:rPr lang="en-US" dirty="0" err="1"/>
              <a:t>preso</a:t>
            </a:r>
            <a:r>
              <a:rPr lang="en-US" dirty="0"/>
              <a:t> in </a:t>
            </a:r>
            <a:r>
              <a:rPr lang="en-US" dirty="0" err="1"/>
              <a:t>esame</a:t>
            </a:r>
            <a:r>
              <a:rPr lang="en-US" dirty="0"/>
              <a:t> </a:t>
            </a:r>
            <a:r>
              <a:rPr lang="en-US" dirty="0" err="1"/>
              <a:t>analizzando</a:t>
            </a:r>
            <a:r>
              <a:rPr lang="en-US" dirty="0"/>
              <a:t> </a:t>
            </a:r>
            <a:r>
              <a:rPr lang="en-US" dirty="0" err="1"/>
              <a:t>il</a:t>
            </a:r>
            <a:r>
              <a:rPr lang="en-US" dirty="0"/>
              <a:t> </a:t>
            </a:r>
            <a:r>
              <a:rPr lang="en-US" dirty="0" err="1"/>
              <a:t>disturbo</a:t>
            </a:r>
            <a:r>
              <a:rPr lang="en-US" dirty="0"/>
              <a:t> </a:t>
            </a:r>
            <a:r>
              <a:rPr lang="en-US" dirty="0" err="1"/>
              <a:t>psicotico</a:t>
            </a:r>
            <a:r>
              <a:rPr lang="en-US" dirty="0"/>
              <a:t> breve </a:t>
            </a:r>
            <a:r>
              <a:rPr lang="en-US" dirty="0" err="1"/>
              <a:t>ed</a:t>
            </a:r>
            <a:r>
              <a:rPr lang="en-US" dirty="0"/>
              <a:t> </a:t>
            </a:r>
            <a:r>
              <a:rPr lang="en-US" dirty="0" err="1"/>
              <a:t>il</a:t>
            </a:r>
            <a:r>
              <a:rPr lang="en-US" dirty="0"/>
              <a:t> </a:t>
            </a:r>
            <a:r>
              <a:rPr lang="en-US" dirty="0" err="1"/>
              <a:t>disturbo</a:t>
            </a:r>
            <a:r>
              <a:rPr lang="en-US" dirty="0"/>
              <a:t> </a:t>
            </a:r>
            <a:r>
              <a:rPr lang="en-US" dirty="0" err="1"/>
              <a:t>schizofreniforme</a:t>
            </a:r>
            <a:r>
              <a:rPr lang="en-US" dirty="0"/>
              <a:t>. </a:t>
            </a:r>
            <a:r>
              <a:rPr lang="en-US" dirty="0" err="1"/>
              <a:t>Ovvero</a:t>
            </a:r>
            <a:r>
              <a:rPr lang="en-US" dirty="0"/>
              <a:t> </a:t>
            </a:r>
            <a:r>
              <a:rPr lang="en-US" dirty="0" err="1"/>
              <a:t>sono</a:t>
            </a:r>
            <a:r>
              <a:rPr lang="en-US" dirty="0"/>
              <a:t> </a:t>
            </a:r>
            <a:r>
              <a:rPr lang="en-US" dirty="0" err="1"/>
              <a:t>presenti</a:t>
            </a:r>
            <a:r>
              <a:rPr lang="en-US" dirty="0"/>
              <a:t> </a:t>
            </a:r>
          </a:p>
          <a:p>
            <a:pPr marL="457200" lvl="1" indent="0">
              <a:buNone/>
            </a:pPr>
            <a:r>
              <a:rPr lang="en-US" dirty="0" err="1"/>
              <a:t>Deliri</a:t>
            </a:r>
            <a:r>
              <a:rPr lang="en-US" dirty="0"/>
              <a:t>.</a:t>
            </a:r>
            <a:endParaRPr lang="it-IT" sz="4400" dirty="0"/>
          </a:p>
          <a:p>
            <a:pPr lvl="0"/>
            <a:r>
              <a:rPr lang="en-US" dirty="0" err="1"/>
              <a:t>Allucinazioni</a:t>
            </a:r>
            <a:r>
              <a:rPr lang="en-US" dirty="0"/>
              <a:t>.</a:t>
            </a:r>
            <a:endParaRPr lang="it-IT" sz="4800" dirty="0"/>
          </a:p>
          <a:p>
            <a:pPr lvl="0"/>
            <a:r>
              <a:rPr lang="en-US" dirty="0" err="1"/>
              <a:t>Eloq</a:t>
            </a:r>
            <a:r>
              <a:rPr lang="en-US" dirty="0"/>
              <a:t> </a:t>
            </a:r>
            <a:r>
              <a:rPr lang="en-US" dirty="0" err="1"/>
              <a:t>uio</a:t>
            </a:r>
            <a:r>
              <a:rPr lang="en-US" dirty="0"/>
              <a:t> </a:t>
            </a:r>
            <a:r>
              <a:rPr lang="en-US" dirty="0" err="1"/>
              <a:t>disorganizzato</a:t>
            </a:r>
            <a:r>
              <a:rPr lang="en-US" dirty="0"/>
              <a:t> (per </a:t>
            </a:r>
            <a:r>
              <a:rPr lang="en-US" dirty="0" err="1"/>
              <a:t>es</a:t>
            </a:r>
            <a:r>
              <a:rPr lang="en-US" dirty="0"/>
              <a:t>., </a:t>
            </a:r>
            <a:r>
              <a:rPr lang="en-US" dirty="0" err="1"/>
              <a:t>frequente</a:t>
            </a:r>
            <a:r>
              <a:rPr lang="en-US" dirty="0"/>
              <a:t> </a:t>
            </a:r>
            <a:r>
              <a:rPr lang="en-US" dirty="0" err="1"/>
              <a:t>deragliamento</a:t>
            </a:r>
            <a:r>
              <a:rPr lang="en-US" dirty="0"/>
              <a:t> o </a:t>
            </a:r>
            <a:r>
              <a:rPr lang="en-US" dirty="0" err="1"/>
              <a:t>incoerenza</a:t>
            </a:r>
            <a:r>
              <a:rPr lang="en-US" dirty="0"/>
              <a:t>).</a:t>
            </a:r>
            <a:endParaRPr lang="it-IT" sz="4800" dirty="0"/>
          </a:p>
          <a:p>
            <a:pPr lvl="0"/>
            <a:r>
              <a:rPr lang="en-US" dirty="0" err="1"/>
              <a:t>Comportamento</a:t>
            </a:r>
            <a:r>
              <a:rPr lang="en-US" dirty="0"/>
              <a:t>  </a:t>
            </a:r>
            <a:r>
              <a:rPr lang="en-US" dirty="0" err="1"/>
              <a:t>grossolanamente</a:t>
            </a:r>
            <a:r>
              <a:rPr lang="en-US" dirty="0"/>
              <a:t>  </a:t>
            </a:r>
            <a:r>
              <a:rPr lang="en-US" dirty="0" err="1"/>
              <a:t>disorganizzato</a:t>
            </a:r>
            <a:r>
              <a:rPr lang="en-US" dirty="0"/>
              <a:t> o </a:t>
            </a:r>
            <a:r>
              <a:rPr lang="en-US" dirty="0" err="1"/>
              <a:t>catatonico</a:t>
            </a:r>
            <a:r>
              <a:rPr lang="en-US" dirty="0"/>
              <a:t>.</a:t>
            </a:r>
            <a:endParaRPr lang="it-IT" sz="4800" dirty="0"/>
          </a:p>
          <a:p>
            <a:pPr lvl="0"/>
            <a:r>
              <a:rPr lang="en-US" dirty="0" err="1"/>
              <a:t>Sintomi</a:t>
            </a:r>
            <a:r>
              <a:rPr lang="en-US" dirty="0"/>
              <a:t> </a:t>
            </a:r>
            <a:r>
              <a:rPr lang="en-US" dirty="0" err="1"/>
              <a:t>negativi</a:t>
            </a:r>
            <a:r>
              <a:rPr lang="en-US" dirty="0"/>
              <a:t>  (</a:t>
            </a:r>
            <a:r>
              <a:rPr lang="en-US" dirty="0" err="1"/>
              <a:t>cioè</a:t>
            </a:r>
            <a:r>
              <a:rPr lang="en-US" dirty="0"/>
              <a:t> di </a:t>
            </a:r>
            <a:r>
              <a:rPr lang="en-US" dirty="0" err="1"/>
              <a:t>minuzione</a:t>
            </a:r>
            <a:r>
              <a:rPr lang="en-US" dirty="0"/>
              <a:t> </a:t>
            </a:r>
            <a:r>
              <a:rPr lang="en-US" dirty="0" err="1"/>
              <a:t>dell'espressione</a:t>
            </a:r>
            <a:r>
              <a:rPr lang="en-US" dirty="0"/>
              <a:t>  </a:t>
            </a:r>
            <a:r>
              <a:rPr lang="en-US" dirty="0" err="1"/>
              <a:t>delle</a:t>
            </a:r>
            <a:r>
              <a:rPr lang="en-US" dirty="0"/>
              <a:t> </a:t>
            </a:r>
            <a:r>
              <a:rPr lang="en-US" dirty="0" err="1"/>
              <a:t>emozioni</a:t>
            </a:r>
            <a:r>
              <a:rPr lang="en-US" dirty="0"/>
              <a:t> o  </a:t>
            </a:r>
            <a:r>
              <a:rPr lang="en-US" dirty="0" err="1"/>
              <a:t>abulia</a:t>
            </a:r>
            <a:r>
              <a:rPr lang="en-US" dirty="0"/>
              <a:t>).</a:t>
            </a:r>
          </a:p>
        </p:txBody>
      </p:sp>
    </p:spTree>
    <p:extLst>
      <p:ext uri="{BB962C8B-B14F-4D97-AF65-F5344CB8AC3E}">
        <p14:creationId xmlns:p14="http://schemas.microsoft.com/office/powerpoint/2010/main" val="2857514547"/>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en-US" sz="2400" dirty="0"/>
              <a:t>I </a:t>
            </a:r>
            <a:r>
              <a:rPr lang="en-US" sz="2400" dirty="0" err="1"/>
              <a:t>sintomi</a:t>
            </a:r>
            <a:r>
              <a:rPr lang="en-US" sz="2400" dirty="0"/>
              <a:t> del </a:t>
            </a:r>
            <a:r>
              <a:rPr lang="en-US" sz="2400" dirty="0" err="1"/>
              <a:t>disturbo</a:t>
            </a:r>
            <a:r>
              <a:rPr lang="en-US" sz="2400" dirty="0"/>
              <a:t> </a:t>
            </a:r>
            <a:r>
              <a:rPr lang="en-US" sz="2400" dirty="0" err="1"/>
              <a:t>devono</a:t>
            </a:r>
            <a:r>
              <a:rPr lang="en-US" sz="2400" dirty="0"/>
              <a:t> </a:t>
            </a:r>
            <a:r>
              <a:rPr lang="en-US" sz="2400" dirty="0" err="1"/>
              <a:t>durare</a:t>
            </a:r>
            <a:r>
              <a:rPr lang="en-US" sz="2400" dirty="0"/>
              <a:t> </a:t>
            </a:r>
            <a:r>
              <a:rPr lang="en-US" sz="2400" dirty="0" err="1"/>
              <a:t>più</a:t>
            </a:r>
            <a:r>
              <a:rPr lang="en-US" sz="2400" dirty="0"/>
              <a:t> di </a:t>
            </a:r>
            <a:r>
              <a:rPr lang="en-US" sz="2400" dirty="0" err="1"/>
              <a:t>sei</a:t>
            </a:r>
            <a:r>
              <a:rPr lang="en-US" sz="2400" dirty="0"/>
              <a:t> </a:t>
            </a:r>
            <a:r>
              <a:rPr lang="en-US" sz="2400" dirty="0" err="1"/>
              <a:t>mesi</a:t>
            </a:r>
            <a:r>
              <a:rPr lang="en-US" sz="2400" dirty="0"/>
              <a:t>. </a:t>
            </a:r>
            <a:r>
              <a:rPr lang="en-US" sz="2400" dirty="0" err="1"/>
              <a:t>All’interno</a:t>
            </a:r>
            <a:r>
              <a:rPr lang="en-US" sz="2400" dirty="0"/>
              <a:t> di </a:t>
            </a:r>
            <a:r>
              <a:rPr lang="en-US" sz="2400" dirty="0" err="1"/>
              <a:t>questi</a:t>
            </a:r>
            <a:r>
              <a:rPr lang="en-US" sz="2400" dirty="0"/>
              <a:t> </a:t>
            </a:r>
            <a:r>
              <a:rPr lang="en-US" sz="2400" dirty="0" err="1"/>
              <a:t>sei</a:t>
            </a:r>
            <a:r>
              <a:rPr lang="en-US" sz="2400" dirty="0"/>
              <a:t> </a:t>
            </a:r>
            <a:r>
              <a:rPr lang="en-US" sz="2400" dirty="0" err="1"/>
              <a:t>mesi</a:t>
            </a:r>
            <a:r>
              <a:rPr lang="en-US" sz="2400" dirty="0"/>
              <a:t> per </a:t>
            </a:r>
            <a:r>
              <a:rPr lang="en-US" sz="2400" dirty="0" err="1"/>
              <a:t>più</a:t>
            </a:r>
            <a:r>
              <a:rPr lang="en-US" sz="2400" dirty="0"/>
              <a:t> di un </a:t>
            </a:r>
            <a:r>
              <a:rPr lang="en-US" sz="2400" dirty="0" err="1"/>
              <a:t>mese</a:t>
            </a:r>
            <a:r>
              <a:rPr lang="en-US" sz="2400" dirty="0"/>
              <a:t> </a:t>
            </a:r>
            <a:r>
              <a:rPr lang="en-US" sz="2400" dirty="0" err="1"/>
              <a:t>il</a:t>
            </a:r>
            <a:r>
              <a:rPr lang="en-US" sz="2400" dirty="0"/>
              <a:t> </a:t>
            </a:r>
            <a:r>
              <a:rPr lang="en-US" sz="2400" dirty="0" err="1"/>
              <a:t>paziente</a:t>
            </a:r>
            <a:r>
              <a:rPr lang="en-US" sz="2400" dirty="0"/>
              <a:t> </a:t>
            </a:r>
            <a:r>
              <a:rPr lang="en-US" sz="2400" dirty="0" err="1"/>
              <a:t>deve</a:t>
            </a:r>
            <a:r>
              <a:rPr lang="en-US" sz="2400" dirty="0"/>
              <a:t> </a:t>
            </a:r>
            <a:r>
              <a:rPr lang="en-US" sz="2400" dirty="0" err="1"/>
              <a:t>essere</a:t>
            </a:r>
            <a:r>
              <a:rPr lang="en-US" sz="2400" dirty="0"/>
              <a:t> </a:t>
            </a:r>
            <a:r>
              <a:rPr lang="en-US" sz="2400" dirty="0" err="1"/>
              <a:t>fortemente</a:t>
            </a:r>
            <a:r>
              <a:rPr lang="en-US" sz="2400" dirty="0"/>
              <a:t> </a:t>
            </a:r>
            <a:r>
              <a:rPr lang="en-US" sz="2400" dirty="0" err="1"/>
              <a:t>caratterizzato</a:t>
            </a:r>
            <a:r>
              <a:rPr lang="en-US" sz="2400" dirty="0"/>
              <a:t> da due o </a:t>
            </a:r>
            <a:r>
              <a:rPr lang="en-US" sz="2400" dirty="0" err="1"/>
              <a:t>più</a:t>
            </a:r>
            <a:r>
              <a:rPr lang="en-US" sz="2400" dirty="0"/>
              <a:t> </a:t>
            </a:r>
            <a:r>
              <a:rPr lang="en-US" sz="2400" dirty="0" err="1"/>
              <a:t>dei</a:t>
            </a:r>
            <a:r>
              <a:rPr lang="en-US" sz="2400" dirty="0"/>
              <a:t> </a:t>
            </a:r>
            <a:r>
              <a:rPr lang="en-US" sz="2400" dirty="0" err="1"/>
              <a:t>sintomi</a:t>
            </a:r>
            <a:r>
              <a:rPr lang="en-US" sz="2400" dirty="0"/>
              <a:t> </a:t>
            </a:r>
            <a:r>
              <a:rPr lang="en-US" sz="2400" dirty="0" err="1"/>
              <a:t>elencati</a:t>
            </a:r>
            <a:r>
              <a:rPr lang="en-US" sz="2400" dirty="0"/>
              <a:t>. La </a:t>
            </a:r>
            <a:r>
              <a:rPr lang="en-US" sz="2400" dirty="0" err="1"/>
              <a:t>probalile</a:t>
            </a:r>
            <a:r>
              <a:rPr lang="en-US" sz="2400" dirty="0"/>
              <a:t> </a:t>
            </a:r>
            <a:r>
              <a:rPr lang="en-US" sz="2400" dirty="0" err="1"/>
              <a:t>terapia</a:t>
            </a:r>
            <a:r>
              <a:rPr lang="en-US" sz="2400" dirty="0"/>
              <a:t> </a:t>
            </a:r>
            <a:r>
              <a:rPr lang="en-US" sz="2400" dirty="0" err="1"/>
              <a:t>farmacologica</a:t>
            </a:r>
            <a:r>
              <a:rPr lang="en-US" sz="2400" dirty="0"/>
              <a:t> </a:t>
            </a:r>
            <a:r>
              <a:rPr lang="en-US" sz="2400" dirty="0" err="1"/>
              <a:t>può</a:t>
            </a:r>
            <a:r>
              <a:rPr lang="en-US" sz="2400" dirty="0"/>
              <a:t> </a:t>
            </a:r>
            <a:r>
              <a:rPr lang="en-US" sz="2400" dirty="0" err="1"/>
              <a:t>ridurre</a:t>
            </a:r>
            <a:r>
              <a:rPr lang="en-US" sz="2400" dirty="0"/>
              <a:t> la </a:t>
            </a:r>
            <a:r>
              <a:rPr lang="en-US" sz="2400" dirty="0" err="1"/>
              <a:t>entità</a:t>
            </a:r>
            <a:r>
              <a:rPr lang="en-US" sz="2400" dirty="0"/>
              <a:t> </a:t>
            </a:r>
            <a:r>
              <a:rPr lang="en-US" sz="2400" dirty="0" err="1"/>
              <a:t>dei</a:t>
            </a:r>
            <a:r>
              <a:rPr lang="en-US" sz="2400" dirty="0"/>
              <a:t> </a:t>
            </a:r>
            <a:r>
              <a:rPr lang="en-US" sz="2400" dirty="0" err="1"/>
              <a:t>sintomi</a:t>
            </a:r>
            <a:r>
              <a:rPr lang="en-US" sz="2400" dirty="0"/>
              <a:t>, </a:t>
            </a:r>
            <a:r>
              <a:rPr lang="en-US" sz="2400" dirty="0" err="1"/>
              <a:t>comunque</a:t>
            </a:r>
            <a:r>
              <a:rPr lang="en-US" sz="2400" dirty="0"/>
              <a:t> in </a:t>
            </a:r>
            <a:r>
              <a:rPr lang="en-US" sz="2400" dirty="0" err="1"/>
              <a:t>tutto</a:t>
            </a:r>
            <a:r>
              <a:rPr lang="en-US" sz="2400" dirty="0"/>
              <a:t> </a:t>
            </a:r>
            <a:r>
              <a:rPr lang="en-US" sz="2400" dirty="0" err="1"/>
              <a:t>il</a:t>
            </a:r>
            <a:r>
              <a:rPr lang="en-US" sz="2400" dirty="0"/>
              <a:t> </a:t>
            </a:r>
            <a:r>
              <a:rPr lang="en-US" sz="2400" dirty="0" err="1"/>
              <a:t>periodo</a:t>
            </a:r>
            <a:r>
              <a:rPr lang="en-US" sz="2400" dirty="0"/>
              <a:t> </a:t>
            </a:r>
            <a:r>
              <a:rPr lang="en-US" sz="2400" dirty="0" err="1"/>
              <a:t>dei</a:t>
            </a:r>
            <a:r>
              <a:rPr lang="en-US" sz="2400" dirty="0"/>
              <a:t> </a:t>
            </a:r>
            <a:r>
              <a:rPr lang="en-US" sz="2400" dirty="0" err="1"/>
              <a:t>sei</a:t>
            </a:r>
            <a:r>
              <a:rPr lang="en-US" sz="2400" dirty="0"/>
              <a:t> </a:t>
            </a:r>
            <a:r>
              <a:rPr lang="en-US" sz="2400" dirty="0" err="1"/>
              <a:t>mesi</a:t>
            </a:r>
            <a:r>
              <a:rPr lang="en-US" sz="2400" dirty="0"/>
              <a:t> </a:t>
            </a:r>
            <a:r>
              <a:rPr lang="en-US" sz="2400" dirty="0" err="1"/>
              <a:t>viene</a:t>
            </a:r>
            <a:r>
              <a:rPr lang="en-US" sz="2400" dirty="0"/>
              <a:t> </a:t>
            </a:r>
            <a:r>
              <a:rPr lang="it-IT" sz="2400" dirty="0"/>
              <a:t> </a:t>
            </a:r>
            <a:r>
              <a:rPr lang="en-US" sz="2400" dirty="0" err="1"/>
              <a:t>il</a:t>
            </a:r>
            <a:r>
              <a:rPr lang="en-US" sz="2400" dirty="0"/>
              <a:t> </a:t>
            </a:r>
            <a:r>
              <a:rPr lang="en-US" sz="2400" dirty="0" err="1"/>
              <a:t>lavoro</a:t>
            </a:r>
            <a:r>
              <a:rPr lang="en-US" sz="2400" dirty="0"/>
              <a:t>, le </a:t>
            </a:r>
            <a:r>
              <a:rPr lang="en-US" sz="2400" dirty="0" err="1"/>
              <a:t>relazioni</a:t>
            </a:r>
            <a:r>
              <a:rPr lang="en-US" sz="2400" dirty="0"/>
              <a:t> </a:t>
            </a:r>
            <a:r>
              <a:rPr lang="en-US" sz="2400" dirty="0" err="1"/>
              <a:t>interpersonali</a:t>
            </a:r>
            <a:r>
              <a:rPr lang="en-US" sz="2400" dirty="0"/>
              <a:t> , o la </a:t>
            </a:r>
            <a:r>
              <a:rPr lang="en-US" sz="2400" dirty="0" err="1"/>
              <a:t>cura</a:t>
            </a:r>
            <a:r>
              <a:rPr lang="en-US" sz="2400" dirty="0"/>
              <a:t> di </a:t>
            </a:r>
            <a:r>
              <a:rPr lang="en-US" sz="2400" dirty="0" err="1"/>
              <a:t>sé</a:t>
            </a:r>
            <a:r>
              <a:rPr lang="en-US" sz="2400" dirty="0"/>
              <a:t>. </a:t>
            </a:r>
            <a:r>
              <a:rPr lang="en-US" sz="2400" dirty="0" err="1"/>
              <a:t>Riducendole</a:t>
            </a:r>
            <a:r>
              <a:rPr lang="en-US" sz="2400" dirty="0"/>
              <a:t> ad un </a:t>
            </a:r>
            <a:r>
              <a:rPr lang="en-US" sz="2400" dirty="0" err="1"/>
              <a:t>livello</a:t>
            </a:r>
            <a:r>
              <a:rPr lang="en-US" sz="2400" dirty="0"/>
              <a:t> molto </a:t>
            </a:r>
            <a:r>
              <a:rPr lang="en-US" sz="2400" dirty="0" err="1"/>
              <a:t>inferiore</a:t>
            </a:r>
            <a:r>
              <a:rPr lang="en-US" sz="2400" dirty="0"/>
              <a:t> a </a:t>
            </a:r>
            <a:r>
              <a:rPr lang="en-US" sz="2400" dirty="0" err="1"/>
              <a:t>quanto</a:t>
            </a:r>
            <a:r>
              <a:rPr lang="en-US" sz="2400" dirty="0"/>
              <a:t> </a:t>
            </a:r>
            <a:r>
              <a:rPr lang="en-US" sz="2400" dirty="0" err="1"/>
              <a:t>raggiunti</a:t>
            </a:r>
            <a:r>
              <a:rPr lang="en-US" sz="2400" dirty="0"/>
              <a:t> </a:t>
            </a:r>
            <a:r>
              <a:rPr lang="en-US" sz="2400" dirty="0" err="1"/>
              <a:t>im</a:t>
            </a:r>
            <a:r>
              <a:rPr lang="en-US" sz="2400" dirty="0"/>
              <a:t> </a:t>
            </a:r>
            <a:r>
              <a:rPr lang="en-US" sz="2400" dirty="0" err="1"/>
              <a:t>precedenza</a:t>
            </a:r>
            <a:r>
              <a:rPr lang="en-US" sz="2400" dirty="0"/>
              <a:t>. Se </a:t>
            </a:r>
            <a:r>
              <a:rPr lang="en-US" sz="2400" dirty="0" err="1"/>
              <a:t>l'esordio</a:t>
            </a:r>
            <a:r>
              <a:rPr lang="en-US" sz="2400" dirty="0"/>
              <a:t> </a:t>
            </a:r>
            <a:r>
              <a:rPr lang="en-US" sz="2400" dirty="0" err="1"/>
              <a:t>della</a:t>
            </a:r>
            <a:r>
              <a:rPr lang="en-US" sz="2400" dirty="0"/>
              <a:t> </a:t>
            </a:r>
            <a:r>
              <a:rPr lang="en-US" sz="2400" dirty="0" err="1"/>
              <a:t>schizofrenia</a:t>
            </a:r>
            <a:r>
              <a:rPr lang="en-US" sz="2400" dirty="0"/>
              <a:t> </a:t>
            </a:r>
            <a:r>
              <a:rPr lang="en-US" sz="2400" dirty="0" err="1"/>
              <a:t>avviene</a:t>
            </a:r>
            <a:r>
              <a:rPr lang="en-US" sz="2400" dirty="0"/>
              <a:t> </a:t>
            </a:r>
            <a:r>
              <a:rPr lang="en-US" sz="2400" dirty="0" err="1"/>
              <a:t>nell'infanzia</a:t>
            </a:r>
            <a:r>
              <a:rPr lang="en-US" sz="2400" dirty="0"/>
              <a:t> o </a:t>
            </a:r>
            <a:r>
              <a:rPr lang="en-US" sz="2400" dirty="0" err="1"/>
              <a:t>nell'adolescenza</a:t>
            </a:r>
            <a:r>
              <a:rPr lang="en-US" sz="2400" dirty="0"/>
              <a:t>, </a:t>
            </a:r>
            <a:r>
              <a:rPr lang="en-US" sz="2400" dirty="0" err="1"/>
              <a:t>il</a:t>
            </a:r>
            <a:r>
              <a:rPr lang="en-US" sz="2400" dirty="0"/>
              <a:t> </a:t>
            </a:r>
            <a:r>
              <a:rPr lang="en-US" sz="2400" dirty="0" err="1"/>
              <a:t>paziente</a:t>
            </a:r>
            <a:r>
              <a:rPr lang="en-US" sz="2400" dirty="0"/>
              <a:t> non </a:t>
            </a:r>
            <a:r>
              <a:rPr lang="en-US" sz="2400" dirty="0" err="1"/>
              <a:t>riesce</a:t>
            </a:r>
            <a:r>
              <a:rPr lang="en-US" sz="2400" dirty="0"/>
              <a:t> a </a:t>
            </a:r>
            <a:r>
              <a:rPr lang="en-US" sz="2400" dirty="0" err="1"/>
              <a:t>raggiungere</a:t>
            </a:r>
            <a:r>
              <a:rPr lang="en-US" sz="2400" dirty="0"/>
              <a:t> </a:t>
            </a:r>
            <a:r>
              <a:rPr lang="en-US" sz="2400" dirty="0" err="1"/>
              <a:t>il</a:t>
            </a:r>
            <a:r>
              <a:rPr lang="en-US" sz="2400" dirty="0"/>
              <a:t> </a:t>
            </a:r>
            <a:r>
              <a:rPr lang="en-US" sz="2400" dirty="0" err="1"/>
              <a:t>livello</a:t>
            </a:r>
            <a:r>
              <a:rPr lang="en-US" sz="2400" dirty="0"/>
              <a:t> di </a:t>
            </a:r>
            <a:r>
              <a:rPr lang="en-US" sz="2400" dirty="0" err="1"/>
              <a:t>funzionamento</a:t>
            </a:r>
            <a:r>
              <a:rPr lang="en-US" sz="2400" dirty="0"/>
              <a:t> </a:t>
            </a:r>
            <a:r>
              <a:rPr lang="en-US" sz="2400" dirty="0" err="1"/>
              <a:t>scolastico</a:t>
            </a:r>
            <a:r>
              <a:rPr lang="en-US" sz="2400" dirty="0"/>
              <a:t> </a:t>
            </a:r>
            <a:r>
              <a:rPr lang="en-US" sz="2400" dirty="0" err="1"/>
              <a:t>ed</a:t>
            </a:r>
            <a:r>
              <a:rPr lang="en-US" sz="2400" dirty="0"/>
              <a:t> </a:t>
            </a:r>
            <a:r>
              <a:rPr lang="en-US" sz="2400" dirty="0" err="1"/>
              <a:t>interpersonale</a:t>
            </a:r>
            <a:r>
              <a:rPr lang="en-US" sz="2400" dirty="0"/>
              <a:t> </a:t>
            </a:r>
            <a:r>
              <a:rPr lang="en-US" sz="2400" dirty="0" err="1"/>
              <a:t>atteso</a:t>
            </a:r>
            <a:r>
              <a:rPr lang="en-US" sz="2400" dirty="0"/>
              <a:t> per </a:t>
            </a:r>
            <a:r>
              <a:rPr lang="en-US" sz="2400" dirty="0" err="1"/>
              <a:t>l’età</a:t>
            </a:r>
            <a:r>
              <a:rPr lang="en-US" sz="2400" dirty="0"/>
              <a:t>. </a:t>
            </a:r>
            <a:r>
              <a:rPr lang="it-IT" sz="24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17539837"/>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800" dirty="0"/>
              <a:t>Prima che si manifesti a pieno la patologia si può osservare un periodo prodromico con sintomi sfumati, perdita di capacità ed interessi, comportamento bizzarro, perdita di legami sociali, uso anomalo del linguaggio. Superata la fase acuta, anche grazie ai farmaci , può persistere una fase di ottundimento e di difficile rapporto con la realtà circostante, che viene interpretata in modo bizzarro. Si alterano il linguaggio e le capacità sociali.</a:t>
            </a:r>
          </a:p>
          <a:p>
            <a:endParaRPr lang="it-IT" dirty="0"/>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68052350"/>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r>
              <a:rPr lang="it-IT" sz="2400" dirty="0"/>
              <a:t>I criteri di esclusione della diagnosi sono gli stessi citati nella descrizione dei disturbi psicotico breve e schizofreniforme. Improbabile la simulazione che di solito coinvolge periodi minori.</a:t>
            </a:r>
          </a:p>
          <a:p>
            <a:pPr lvl="0"/>
            <a:r>
              <a:rPr lang="it-IT" sz="2400" dirty="0"/>
              <a:t>Per quanto riguarda l’autismo in genere l’esordio della schizofrenia è molto posteriore alla età in cui si manifestano i disturbi dello spettro autistico. In alcuni casi di disturbo autistico in cui si assommino in età più matura deliri, allucinazioni ed altri sintomi psicotici è possibile una diagnosi aggiuntiva di schizofrenia, ma si tratta di casi assai rari. Un tempo la schizofrenia che insorgeva in una persona con autismo, con ritardo mentale o gravemente traumatizzata, veniva definita psicosi di innesto.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80319410"/>
      </p:ext>
    </p:extLst>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Schizofrenia</a:t>
            </a:r>
            <a:br>
              <a:rPr lang="it-IT" dirty="0"/>
            </a:br>
            <a:r>
              <a:rPr lang="it-IT" dirty="0"/>
              <a:t>valutazione del caso</a:t>
            </a:r>
          </a:p>
        </p:txBody>
      </p:sp>
      <p:sp>
        <p:nvSpPr>
          <p:cNvPr id="3" name="Sottotitolo 2"/>
          <p:cNvSpPr>
            <a:spLocks noGrp="1"/>
          </p:cNvSpPr>
          <p:nvPr>
            <p:ph type="subTitle" idx="1"/>
          </p:nvPr>
        </p:nvSpPr>
        <p:spPr/>
        <p:txBody>
          <a:bodyPr/>
          <a:lstStyle/>
          <a:p>
            <a:r>
              <a:rPr lang="it-IT" dirty="0"/>
              <a:t>Lezione 24-2</a:t>
            </a:r>
          </a:p>
        </p:txBody>
      </p:sp>
    </p:spTree>
    <p:extLst>
      <p:ext uri="{BB962C8B-B14F-4D97-AF65-F5344CB8AC3E}">
        <p14:creationId xmlns:p14="http://schemas.microsoft.com/office/powerpoint/2010/main" val="3935467068"/>
      </p:ext>
    </p:extLst>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r>
              <a:rPr lang="it-IT" sz="2400" dirty="0"/>
              <a:t>I criteri di esclusione della diagnosi sono gli stessi citati nella descrizione dei disturbi psicotico breve e schizofreniforme. Improbabile la simulazione che di solito coinvolge periodi minori.</a:t>
            </a:r>
          </a:p>
          <a:p>
            <a:pPr lvl="0"/>
            <a:r>
              <a:rPr lang="it-IT" sz="2400" dirty="0"/>
              <a:t>Per quanto riguarda l’autismo in genere l’esordio della schizofrenia è molto posteriore alla età in cui si manifestano i disturbi dello spettro autistico. In alcuni casi di disturbo autistico in cui si assommino in età più matura deliri, allucinazioni ed altri sintomi psicotici è possibile una diagnosi aggiuntiva di schizofrenia, ma si tratta di casi assai rari. Un tempo la schizofrenia che insorgeva in una persona con autismo, con ritardo mentale o gravemente traumatizzata, veniva definita psicosi di innesto.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48075748"/>
      </p:ext>
    </p:ext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Osservando l’andamento di una schizofrenia si può definirla in fase acuta o in parziale remissione, in circa il 25% dei casi si arriva ad una remissione completa e duratura, si tratta però sempre di persone a rischio di scompenso. Nel 75% dei casi i pazienti non raggiungono tale remissione stabile e necessitano di cure , di sostegno e spesso di collocazioni in ambiti terapeutici (es comunità)</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3046931"/>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I </a:t>
            </a:r>
            <a:r>
              <a:rPr lang="en-US" dirty="0" err="1"/>
              <a:t>sintomi</a:t>
            </a:r>
            <a:r>
              <a:rPr lang="en-US" dirty="0"/>
              <a:t> </a:t>
            </a:r>
            <a:r>
              <a:rPr lang="en-US" dirty="0" err="1"/>
              <a:t>della</a:t>
            </a:r>
            <a:r>
              <a:rPr lang="en-US" dirty="0"/>
              <a:t> </a:t>
            </a:r>
            <a:r>
              <a:rPr lang="en-US" dirty="0" err="1"/>
              <a:t>schizofrenia</a:t>
            </a:r>
            <a:r>
              <a:rPr lang="en-US" dirty="0"/>
              <a:t> </a:t>
            </a:r>
            <a:r>
              <a:rPr lang="en-US" dirty="0" err="1"/>
              <a:t>vanno</a:t>
            </a:r>
            <a:r>
              <a:rPr lang="en-US" dirty="0"/>
              <a:t> </a:t>
            </a:r>
            <a:r>
              <a:rPr lang="en-US" dirty="0" err="1"/>
              <a:t>analizzati</a:t>
            </a:r>
            <a:r>
              <a:rPr lang="en-US" dirty="0"/>
              <a:t> </a:t>
            </a:r>
            <a:r>
              <a:rPr lang="en-US" dirty="0" err="1"/>
              <a:t>nel</a:t>
            </a:r>
            <a:r>
              <a:rPr lang="en-US" dirty="0"/>
              <a:t> </a:t>
            </a:r>
            <a:r>
              <a:rPr lang="en-US" dirty="0" err="1"/>
              <a:t>loro</a:t>
            </a:r>
            <a:r>
              <a:rPr lang="en-US" dirty="0"/>
              <a:t> </a:t>
            </a:r>
            <a:r>
              <a:rPr lang="en-US" dirty="0" err="1"/>
              <a:t>complesso</a:t>
            </a:r>
            <a:r>
              <a:rPr lang="en-US" dirty="0"/>
              <a:t>. </a:t>
            </a:r>
            <a:r>
              <a:rPr lang="en-US" dirty="0" err="1"/>
              <a:t>Nessuno</a:t>
            </a:r>
            <a:r>
              <a:rPr lang="en-US" dirty="0"/>
              <a:t> </a:t>
            </a:r>
            <a:r>
              <a:rPr lang="en-US" dirty="0" err="1"/>
              <a:t>dei</a:t>
            </a:r>
            <a:r>
              <a:rPr lang="en-US" dirty="0"/>
              <a:t> </a:t>
            </a:r>
            <a:r>
              <a:rPr lang="en-US" dirty="0" err="1"/>
              <a:t>sintomi</a:t>
            </a:r>
            <a:r>
              <a:rPr lang="en-US" dirty="0"/>
              <a:t> </a:t>
            </a:r>
            <a:r>
              <a:rPr lang="en-US" dirty="0" err="1"/>
              <a:t>presenti</a:t>
            </a:r>
            <a:r>
              <a:rPr lang="en-US" dirty="0"/>
              <a:t> è </a:t>
            </a:r>
            <a:r>
              <a:rPr lang="en-US" dirty="0" err="1"/>
              <a:t>sufficiente</a:t>
            </a:r>
            <a:r>
              <a:rPr lang="en-US" dirty="0"/>
              <a:t> a </a:t>
            </a:r>
            <a:r>
              <a:rPr lang="en-US" dirty="0" err="1"/>
              <a:t>giungere</a:t>
            </a:r>
            <a:r>
              <a:rPr lang="en-US" dirty="0"/>
              <a:t> </a:t>
            </a:r>
            <a:r>
              <a:rPr lang="en-US" dirty="0" err="1"/>
              <a:t>alla</a:t>
            </a:r>
            <a:r>
              <a:rPr lang="en-US" dirty="0"/>
              <a:t> </a:t>
            </a:r>
            <a:r>
              <a:rPr lang="en-US" dirty="0" err="1"/>
              <a:t>diagnosi</a:t>
            </a:r>
            <a:r>
              <a:rPr lang="en-US" dirty="0"/>
              <a:t>. I </a:t>
            </a:r>
            <a:r>
              <a:rPr lang="en-US" dirty="0" err="1"/>
              <a:t>sintomi</a:t>
            </a:r>
            <a:r>
              <a:rPr lang="en-US" dirty="0"/>
              <a:t> </a:t>
            </a:r>
            <a:r>
              <a:rPr lang="en-US" dirty="0" err="1"/>
              <a:t>osservati</a:t>
            </a:r>
            <a:r>
              <a:rPr lang="en-US" dirty="0"/>
              <a:t> </a:t>
            </a:r>
            <a:r>
              <a:rPr lang="en-US" dirty="0" err="1"/>
              <a:t>devono</a:t>
            </a:r>
            <a:r>
              <a:rPr lang="en-US" dirty="0"/>
              <a:t> </a:t>
            </a:r>
            <a:r>
              <a:rPr lang="en-US" dirty="0" err="1"/>
              <a:t>indurre</a:t>
            </a:r>
            <a:r>
              <a:rPr lang="en-US" dirty="0"/>
              <a:t> </a:t>
            </a:r>
            <a:r>
              <a:rPr lang="en-US" dirty="0" err="1"/>
              <a:t>cimpromissione</a:t>
            </a:r>
            <a:r>
              <a:rPr lang="en-US" dirty="0"/>
              <a:t> </a:t>
            </a:r>
            <a:r>
              <a:rPr lang="en-US" dirty="0" err="1"/>
              <a:t>nel</a:t>
            </a:r>
            <a:r>
              <a:rPr lang="en-US" dirty="0"/>
              <a:t> </a:t>
            </a:r>
            <a:r>
              <a:rPr lang="en-US" dirty="0" err="1"/>
              <a:t>funzionamento</a:t>
            </a:r>
            <a:r>
              <a:rPr lang="en-US" dirty="0"/>
              <a:t> </a:t>
            </a:r>
            <a:r>
              <a:rPr lang="en-US" dirty="0" err="1"/>
              <a:t>lavorativo</a:t>
            </a:r>
            <a:r>
              <a:rPr lang="en-US" dirty="0"/>
              <a:t> e </a:t>
            </a:r>
            <a:r>
              <a:rPr lang="en-US" dirty="0" err="1"/>
              <a:t>sociale</a:t>
            </a:r>
            <a:r>
              <a:rPr lang="en-US" dirty="0"/>
              <a:t> o </a:t>
            </a:r>
            <a:r>
              <a:rPr lang="en-US" dirty="0" err="1"/>
              <a:t>impedire</a:t>
            </a:r>
            <a:r>
              <a:rPr lang="en-US" dirty="0"/>
              <a:t> un </a:t>
            </a:r>
            <a:r>
              <a:rPr lang="en-US" dirty="0" err="1"/>
              <a:t>regolare</a:t>
            </a:r>
            <a:r>
              <a:rPr lang="en-US" dirty="0"/>
              <a:t> </a:t>
            </a:r>
            <a:r>
              <a:rPr lang="en-US" dirty="0" err="1"/>
              <a:t>sviluppo</a:t>
            </a:r>
            <a:r>
              <a:rPr lang="en-US" dirty="0"/>
              <a:t> </a:t>
            </a:r>
            <a:r>
              <a:rPr lang="en-US" dirty="0" err="1"/>
              <a:t>della</a:t>
            </a:r>
            <a:r>
              <a:rPr lang="en-US" dirty="0"/>
              <a:t> persona </a:t>
            </a:r>
            <a:r>
              <a:rPr lang="en-US" dirty="0" err="1"/>
              <a:t>sul</a:t>
            </a:r>
            <a:r>
              <a:rPr lang="en-US" dirty="0"/>
              <a:t> piano </a:t>
            </a:r>
            <a:r>
              <a:rPr lang="en-US" dirty="0" err="1"/>
              <a:t>lavorativo</a:t>
            </a:r>
            <a:r>
              <a:rPr lang="en-US" dirty="0"/>
              <a:t> </a:t>
            </a:r>
            <a:r>
              <a:rPr lang="en-US" dirty="0" err="1"/>
              <a:t>sociale</a:t>
            </a:r>
            <a:r>
              <a:rPr lang="en-US" dirty="0"/>
              <a:t>, </a:t>
            </a:r>
            <a:r>
              <a:rPr lang="en-US" dirty="0" err="1"/>
              <a:t>deella</a:t>
            </a:r>
            <a:r>
              <a:rPr lang="en-US" dirty="0"/>
              <a:t> </a:t>
            </a:r>
            <a:r>
              <a:rPr lang="en-US" dirty="0" err="1"/>
              <a:t>autonomia</a:t>
            </a:r>
            <a:r>
              <a:rPr lang="en-US" dirty="0"/>
              <a:t> </a:t>
            </a:r>
            <a:r>
              <a:rPr lang="en-US" dirty="0" err="1"/>
              <a:t>personale</a:t>
            </a:r>
            <a:r>
              <a:rPr lang="en-US" dirty="0"/>
              <a:t> </a:t>
            </a:r>
            <a:r>
              <a:rPr lang="en-US" dirty="0" err="1"/>
              <a:t>dell’autoaccudimento</a:t>
            </a:r>
            <a:r>
              <a:rPr lang="en-US" dirty="0"/>
              <a:t>. </a:t>
            </a:r>
          </a:p>
        </p:txBody>
      </p:sp>
    </p:spTree>
    <p:extLst>
      <p:ext uri="{BB962C8B-B14F-4D97-AF65-F5344CB8AC3E}">
        <p14:creationId xmlns:p14="http://schemas.microsoft.com/office/powerpoint/2010/main" val="3931546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pPr lvl="0">
              <a:lnSpc>
                <a:spcPct val="150000"/>
              </a:lnSpc>
            </a:pPr>
            <a:r>
              <a:rPr lang="it-IT" sz="2000" dirty="0">
                <a:solidFill>
                  <a:prstClr val="black"/>
                </a:solidFill>
                <a:ea typeface="Tahoma" pitchFamily="34" charset="0"/>
              </a:rPr>
              <a:t>Il disturbo viene in genere diagnosticato prima dei 3 anni. Spesso col tempo la persona mostra dei recuperi in alcune aree, ad esempio in adolescenza può mostrare un maggiore interesse nella interazione sociale. Solo un numero ridotto di persone con autismo riesce da adulto a condurre una vita pienamente autonoma ma oltre un terzo di questi pazienti riesce a raggiungere una vita parzialmente autonoma comunque anche da adulti manifestano interessi ristretti ed  una difficoltà nei rapporti interpersonali. In alcune famiglie esiste un aumentato ischio di sviluppare autismo </a:t>
            </a:r>
          </a:p>
          <a:p>
            <a:pPr lvl="0">
              <a:lnSpc>
                <a:spcPct val="150000"/>
              </a:lnSpc>
            </a:pPr>
            <a:r>
              <a:rPr lang="it-IT" sz="2400" b="1" i="1" dirty="0">
                <a:solidFill>
                  <a:prstClr val="black"/>
                </a:solidFill>
                <a:ea typeface="Tahoma" pitchFamily="34" charset="0"/>
              </a:rPr>
              <a:t> </a:t>
            </a:r>
            <a:endParaRPr lang="it-IT" dirty="0"/>
          </a:p>
        </p:txBody>
      </p:sp>
      <p:sp>
        <p:nvSpPr>
          <p:cNvPr id="3" name="Titolo 2"/>
          <p:cNvSpPr>
            <a:spLocks noGrp="1"/>
          </p:cNvSpPr>
          <p:nvPr>
            <p:ph type="title"/>
          </p:nvPr>
        </p:nvSpPr>
        <p:spPr/>
        <p:txBody>
          <a:bodyPr/>
          <a:lstStyle/>
          <a:p>
            <a:r>
              <a:rPr lang="it-IT" dirty="0"/>
              <a:t>decorso</a:t>
            </a:r>
          </a:p>
        </p:txBody>
      </p:sp>
    </p:spTree>
    <p:extLst>
      <p:ext uri="{BB962C8B-B14F-4D97-AF65-F5344CB8AC3E}">
        <p14:creationId xmlns:p14="http://schemas.microsoft.com/office/powerpoint/2010/main" val="1924276920"/>
      </p:ext>
    </p:extLst>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800" dirty="0"/>
              <a:t>Un tempo la </a:t>
            </a:r>
            <a:r>
              <a:rPr lang="en-US" sz="2800" dirty="0" err="1"/>
              <a:t>schizofrenia</a:t>
            </a:r>
            <a:r>
              <a:rPr lang="en-US" sz="2800" dirty="0"/>
              <a:t> </a:t>
            </a:r>
            <a:r>
              <a:rPr lang="en-US" sz="2800" dirty="0" err="1"/>
              <a:t>veniva</a:t>
            </a:r>
            <a:r>
              <a:rPr lang="en-US" sz="2800" dirty="0"/>
              <a:t> </a:t>
            </a:r>
            <a:r>
              <a:rPr lang="en-US" sz="2800" dirty="0" err="1"/>
              <a:t>definita</a:t>
            </a:r>
            <a:r>
              <a:rPr lang="en-US" sz="2800" dirty="0"/>
              <a:t> dementia praecox </a:t>
            </a:r>
            <a:r>
              <a:rPr lang="en-US" sz="2800" dirty="0" err="1"/>
              <a:t>ovvero</a:t>
            </a:r>
            <a:r>
              <a:rPr lang="en-US" sz="2800" dirty="0"/>
              <a:t> </a:t>
            </a:r>
            <a:r>
              <a:rPr lang="en-US" sz="2800" dirty="0" err="1"/>
              <a:t>identificata</a:t>
            </a:r>
            <a:r>
              <a:rPr lang="en-US" sz="2800" dirty="0"/>
              <a:t> con </a:t>
            </a:r>
            <a:r>
              <a:rPr lang="en-US" sz="2800" dirty="0" err="1"/>
              <a:t>una</a:t>
            </a:r>
            <a:r>
              <a:rPr lang="en-US" sz="2800" dirty="0"/>
              <a:t> forma di </a:t>
            </a:r>
            <a:r>
              <a:rPr lang="en-US" sz="2800" dirty="0" err="1"/>
              <a:t>demenza</a:t>
            </a:r>
            <a:r>
              <a:rPr lang="en-US" sz="2800" dirty="0"/>
              <a:t> ad </a:t>
            </a:r>
            <a:r>
              <a:rPr lang="en-US" sz="2800" dirty="0" err="1"/>
              <a:t>insorgenza</a:t>
            </a:r>
            <a:r>
              <a:rPr lang="en-US" sz="2800" dirty="0"/>
              <a:t> </a:t>
            </a:r>
            <a:r>
              <a:rPr lang="en-US" sz="2800" dirty="0" err="1"/>
              <a:t>precoce</a:t>
            </a:r>
            <a:r>
              <a:rPr lang="en-US" sz="2800" dirty="0"/>
              <a:t>. </a:t>
            </a:r>
            <a:r>
              <a:rPr lang="en-US" sz="2800" dirty="0" err="1"/>
              <a:t>Passata</a:t>
            </a:r>
            <a:r>
              <a:rPr lang="en-US" sz="2800" dirty="0"/>
              <a:t> la </a:t>
            </a:r>
            <a:r>
              <a:rPr lang="en-US" sz="2800" dirty="0" err="1"/>
              <a:t>fase</a:t>
            </a:r>
            <a:r>
              <a:rPr lang="en-US" sz="2800" dirty="0"/>
              <a:t> </a:t>
            </a:r>
            <a:r>
              <a:rPr lang="en-US" sz="2800" dirty="0" err="1"/>
              <a:t>acuta</a:t>
            </a:r>
            <a:r>
              <a:rPr lang="en-US" sz="2800" dirty="0"/>
              <a:t> </a:t>
            </a:r>
            <a:r>
              <a:rPr lang="en-US" sz="2800" dirty="0" err="1"/>
              <a:t>dei</a:t>
            </a:r>
            <a:r>
              <a:rPr lang="en-US" sz="2800" dirty="0"/>
              <a:t> </a:t>
            </a:r>
            <a:r>
              <a:rPr lang="en-US" sz="2800" dirty="0" err="1"/>
              <a:t>sintomi</a:t>
            </a:r>
            <a:r>
              <a:rPr lang="en-US" sz="2800" dirty="0"/>
              <a:t> </a:t>
            </a:r>
            <a:r>
              <a:rPr lang="en-US" sz="2800" dirty="0" err="1"/>
              <a:t>persiste</a:t>
            </a:r>
            <a:r>
              <a:rPr lang="en-US" sz="2800" dirty="0"/>
              <a:t> in </a:t>
            </a:r>
            <a:r>
              <a:rPr lang="en-US" sz="2800" dirty="0" err="1"/>
              <a:t>genere</a:t>
            </a:r>
            <a:r>
              <a:rPr lang="en-US" sz="2800" dirty="0"/>
              <a:t> </a:t>
            </a:r>
            <a:r>
              <a:rPr lang="en-US" sz="2800" dirty="0" err="1"/>
              <a:t>una</a:t>
            </a:r>
            <a:r>
              <a:rPr lang="en-US" sz="2800" dirty="0"/>
              <a:t> </a:t>
            </a:r>
            <a:r>
              <a:rPr lang="en-US" sz="2800" dirty="0" err="1"/>
              <a:t>incapacità</a:t>
            </a:r>
            <a:r>
              <a:rPr lang="en-US" sz="2800" dirty="0"/>
              <a:t> di far </a:t>
            </a:r>
            <a:r>
              <a:rPr lang="en-US" sz="2800" dirty="0" err="1"/>
              <a:t>pronte</a:t>
            </a:r>
            <a:r>
              <a:rPr lang="en-US" sz="2800" dirty="0"/>
              <a:t> </a:t>
            </a:r>
            <a:r>
              <a:rPr lang="en-US" sz="2800" dirty="0" err="1"/>
              <a:t>alle</a:t>
            </a:r>
            <a:r>
              <a:rPr lang="en-US" sz="2800" dirty="0"/>
              <a:t> </a:t>
            </a:r>
            <a:r>
              <a:rPr lang="en-US" sz="2800" dirty="0" err="1"/>
              <a:t>richieste</a:t>
            </a:r>
            <a:r>
              <a:rPr lang="en-US" sz="2800" dirty="0"/>
              <a:t> </a:t>
            </a:r>
            <a:r>
              <a:rPr lang="en-US" sz="2800" dirty="0" err="1"/>
              <a:t>della</a:t>
            </a:r>
            <a:r>
              <a:rPr lang="en-US" sz="2800" dirty="0"/>
              <a:t> vita.</a:t>
            </a:r>
          </a:p>
          <a:p>
            <a:r>
              <a:rPr lang="en-US" sz="2800" dirty="0" err="1"/>
              <a:t>Nel</a:t>
            </a:r>
            <a:r>
              <a:rPr lang="en-US" sz="2800" dirty="0"/>
              <a:t> </a:t>
            </a:r>
            <a:r>
              <a:rPr lang="en-US" sz="2800" dirty="0" err="1"/>
              <a:t>delirio</a:t>
            </a:r>
            <a:r>
              <a:rPr lang="en-US" sz="2800" dirty="0"/>
              <a:t> e </a:t>
            </a:r>
            <a:r>
              <a:rPr lang="en-US" sz="2800" dirty="0" err="1"/>
              <a:t>nelle</a:t>
            </a:r>
            <a:r>
              <a:rPr lang="en-US" sz="2800" dirty="0"/>
              <a:t> </a:t>
            </a:r>
            <a:r>
              <a:rPr lang="en-US" sz="2800" dirty="0" err="1"/>
              <a:t>allucinazioni</a:t>
            </a:r>
            <a:r>
              <a:rPr lang="en-US" sz="2800" dirty="0"/>
              <a:t> </a:t>
            </a:r>
            <a:r>
              <a:rPr lang="en-US" sz="2800" dirty="0" err="1"/>
              <a:t>il</a:t>
            </a:r>
            <a:r>
              <a:rPr lang="en-US" sz="2800" dirty="0"/>
              <a:t> </a:t>
            </a:r>
            <a:r>
              <a:rPr lang="en-US" sz="2800" dirty="0" err="1"/>
              <a:t>pazizente</a:t>
            </a:r>
            <a:r>
              <a:rPr lang="en-US" sz="2800" dirty="0"/>
              <a:t> </a:t>
            </a:r>
            <a:r>
              <a:rPr lang="en-US" sz="2800" dirty="0" err="1"/>
              <a:t>può</a:t>
            </a:r>
            <a:r>
              <a:rPr lang="en-US" sz="2800" dirty="0"/>
              <a:t> </a:t>
            </a:r>
            <a:r>
              <a:rPr lang="en-US" sz="2800" dirty="0" err="1"/>
              <a:t>sentirsi</a:t>
            </a:r>
            <a:r>
              <a:rPr lang="en-US" sz="2800" dirty="0"/>
              <a:t> grandioso </a:t>
            </a:r>
            <a:r>
              <a:rPr lang="en-US" sz="2800" dirty="0" err="1"/>
              <a:t>ed</a:t>
            </a:r>
            <a:r>
              <a:rPr lang="en-US" sz="2800" dirty="0"/>
              <a:t>  al </a:t>
            </a:r>
            <a:r>
              <a:rPr lang="en-US" sz="2800" dirty="0" err="1"/>
              <a:t>centro</a:t>
            </a:r>
            <a:r>
              <a:rPr lang="en-US" sz="2800" dirty="0"/>
              <a:t> di </a:t>
            </a:r>
            <a:r>
              <a:rPr lang="en-US" sz="2800" dirty="0" err="1"/>
              <a:t>attenzioni</a:t>
            </a:r>
            <a:r>
              <a:rPr lang="en-US" sz="2800" dirty="0"/>
              <a:t> </a:t>
            </a:r>
            <a:r>
              <a:rPr lang="en-US" sz="2800" dirty="0" err="1"/>
              <a:t>anch</a:t>
            </a:r>
            <a:r>
              <a:rPr lang="en-US" sz="2800" dirty="0"/>
              <a:t> di </a:t>
            </a:r>
            <a:r>
              <a:rPr lang="en-US" sz="2800" dirty="0" err="1"/>
              <a:t>entità</a:t>
            </a:r>
            <a:r>
              <a:rPr lang="en-US" sz="2800" dirty="0"/>
              <a:t> </a:t>
            </a:r>
            <a:r>
              <a:rPr lang="en-US" sz="2800" dirty="0" err="1"/>
              <a:t>sovrannaturali</a:t>
            </a:r>
            <a:r>
              <a:rPr lang="en-US" sz="2800" dirty="0"/>
              <a:t> o di </a:t>
            </a:r>
            <a:r>
              <a:rPr lang="en-US" sz="2800" dirty="0" err="1"/>
              <a:t>organizzazioni</a:t>
            </a:r>
            <a:r>
              <a:rPr lang="en-US" sz="2800" dirty="0"/>
              <a:t> </a:t>
            </a:r>
            <a:r>
              <a:rPr lang="en-US" sz="2800" dirty="0" err="1"/>
              <a:t>potenti</a:t>
            </a:r>
            <a:r>
              <a:rPr lang="en-US" sz="2800" dirty="0"/>
              <a:t>. </a:t>
            </a:r>
            <a:r>
              <a:rPr lang="en-US" sz="2800" dirty="0" err="1"/>
              <a:t>Leggere</a:t>
            </a:r>
            <a:r>
              <a:rPr lang="en-US" sz="2800" dirty="0"/>
              <a:t> </a:t>
            </a:r>
            <a:r>
              <a:rPr lang="en-US" sz="2800" dirty="0" err="1"/>
              <a:t>sul</a:t>
            </a:r>
            <a:r>
              <a:rPr lang="en-US" sz="2800" dirty="0"/>
              <a:t> </a:t>
            </a:r>
            <a:r>
              <a:rPr lang="en-US" sz="2800" dirty="0" err="1"/>
              <a:t>giornale</a:t>
            </a:r>
            <a:r>
              <a:rPr lang="en-US" sz="2800" dirty="0"/>
              <a:t>, o </a:t>
            </a:r>
            <a:r>
              <a:rPr lang="en-US" sz="2800" dirty="0" err="1"/>
              <a:t>sentite</a:t>
            </a:r>
            <a:r>
              <a:rPr lang="en-US" sz="2800" dirty="0"/>
              <a:t> in </a:t>
            </a:r>
            <a:r>
              <a:rPr lang="en-US" sz="2800" dirty="0" err="1"/>
              <a:t>televisione</a:t>
            </a:r>
            <a:r>
              <a:rPr lang="en-US" sz="2800" dirty="0"/>
              <a:t> </a:t>
            </a:r>
            <a:r>
              <a:rPr lang="en-US" sz="2800" dirty="0" err="1"/>
              <a:t>notizie</a:t>
            </a:r>
            <a:r>
              <a:rPr lang="en-US" sz="2800" dirty="0"/>
              <a:t> </a:t>
            </a:r>
            <a:r>
              <a:rPr lang="en-US" sz="2800" dirty="0" err="1"/>
              <a:t>riguardanti</a:t>
            </a:r>
            <a:r>
              <a:rPr lang="en-US" sz="2800" dirty="0"/>
              <a:t> la </a:t>
            </a:r>
            <a:r>
              <a:rPr lang="en-US" sz="2800" dirty="0" err="1"/>
              <a:t>propria</a:t>
            </a:r>
            <a:r>
              <a:rPr lang="en-US" sz="2800" dirty="0"/>
              <a:t> persona.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12187082"/>
      </p:ext>
    </p:extLst>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err="1"/>
              <a:t>Può</a:t>
            </a:r>
            <a:r>
              <a:rPr lang="en-US" dirty="0"/>
              <a:t> fare </a:t>
            </a:r>
            <a:r>
              <a:rPr lang="en-US" dirty="0" err="1"/>
              <a:t>sentire</a:t>
            </a:r>
            <a:r>
              <a:rPr lang="en-US" dirty="0"/>
              <a:t> </a:t>
            </a:r>
            <a:r>
              <a:rPr lang="en-US" dirty="0" err="1"/>
              <a:t>osservati</a:t>
            </a:r>
            <a:r>
              <a:rPr lang="en-US" dirty="0"/>
              <a:t> e </a:t>
            </a:r>
            <a:r>
              <a:rPr lang="en-US" dirty="0" err="1"/>
              <a:t>perseguitati</a:t>
            </a:r>
            <a:r>
              <a:rPr lang="en-US" dirty="0"/>
              <a:t>, ma </a:t>
            </a:r>
            <a:r>
              <a:rPr lang="en-US" dirty="0" err="1"/>
              <a:t>allo</a:t>
            </a:r>
            <a:r>
              <a:rPr lang="en-US" dirty="0"/>
              <a:t> </a:t>
            </a:r>
            <a:r>
              <a:rPr lang="en-US" dirty="0" err="1"/>
              <a:t>stesso</a:t>
            </a:r>
            <a:r>
              <a:rPr lang="en-US" dirty="0"/>
              <a:t> tempo </a:t>
            </a:r>
            <a:r>
              <a:rPr lang="en-US" dirty="0" err="1"/>
              <a:t>può</a:t>
            </a:r>
            <a:r>
              <a:rPr lang="en-US" dirty="0"/>
              <a:t> far </a:t>
            </a:r>
            <a:r>
              <a:rPr lang="en-US" dirty="0" err="1"/>
              <a:t>sentire</a:t>
            </a:r>
            <a:r>
              <a:rPr lang="en-US" dirty="0"/>
              <a:t> molto </a:t>
            </a:r>
            <a:r>
              <a:rPr lang="en-US" dirty="0" err="1"/>
              <a:t>importanti</a:t>
            </a:r>
            <a:r>
              <a:rPr lang="en-US" dirty="0"/>
              <a:t>. </a:t>
            </a:r>
            <a:r>
              <a:rPr lang="en-US" dirty="0" err="1"/>
              <a:t>Avere</a:t>
            </a:r>
            <a:r>
              <a:rPr lang="en-US" dirty="0"/>
              <a:t> </a:t>
            </a:r>
            <a:r>
              <a:rPr lang="en-US" dirty="0" err="1"/>
              <a:t>nella</a:t>
            </a:r>
            <a:r>
              <a:rPr lang="en-US" dirty="0"/>
              <a:t> </a:t>
            </a:r>
            <a:r>
              <a:rPr lang="en-US" dirty="0" err="1"/>
              <a:t>testa</a:t>
            </a:r>
            <a:r>
              <a:rPr lang="en-US" dirty="0"/>
              <a:t> </a:t>
            </a:r>
            <a:r>
              <a:rPr lang="en-US" dirty="0" err="1"/>
              <a:t>molte</a:t>
            </a:r>
            <a:r>
              <a:rPr lang="en-US" dirty="0"/>
              <a:t> </a:t>
            </a:r>
            <a:r>
              <a:rPr lang="en-US" dirty="0" err="1"/>
              <a:t>entità</a:t>
            </a:r>
            <a:r>
              <a:rPr lang="en-US" dirty="0"/>
              <a:t> </a:t>
            </a:r>
            <a:r>
              <a:rPr lang="en-US" dirty="0" err="1"/>
              <a:t>che</a:t>
            </a:r>
            <a:r>
              <a:rPr lang="en-US" dirty="0"/>
              <a:t> </a:t>
            </a:r>
            <a:r>
              <a:rPr lang="en-US" dirty="0" err="1"/>
              <a:t>dialogano</a:t>
            </a:r>
            <a:r>
              <a:rPr lang="en-US" dirty="0"/>
              <a:t>, </a:t>
            </a:r>
            <a:r>
              <a:rPr lang="en-US" dirty="0" err="1"/>
              <a:t>commentano</a:t>
            </a:r>
            <a:r>
              <a:rPr lang="en-US" dirty="0"/>
              <a:t>, o </a:t>
            </a:r>
            <a:r>
              <a:rPr lang="en-US" dirty="0" err="1"/>
              <a:t>criticano</a:t>
            </a:r>
            <a:r>
              <a:rPr lang="en-US" dirty="0"/>
              <a:t> (</a:t>
            </a:r>
            <a:r>
              <a:rPr lang="en-US" dirty="0" err="1"/>
              <a:t>magari</a:t>
            </a:r>
            <a:r>
              <a:rPr lang="en-US" dirty="0"/>
              <a:t> un </a:t>
            </a:r>
            <a:r>
              <a:rPr lang="en-US" dirty="0" err="1"/>
              <a:t>santo</a:t>
            </a:r>
            <a:r>
              <a:rPr lang="en-US" dirty="0"/>
              <a:t> </a:t>
            </a:r>
            <a:r>
              <a:rPr lang="en-US" dirty="0" err="1"/>
              <a:t>ed</a:t>
            </a:r>
            <a:r>
              <a:rPr lang="en-US" dirty="0"/>
              <a:t> un </a:t>
            </a:r>
            <a:r>
              <a:rPr lang="en-US" dirty="0" err="1"/>
              <a:t>diavolo</a:t>
            </a:r>
            <a:r>
              <a:rPr lang="en-US" dirty="0"/>
              <a:t>) </a:t>
            </a:r>
            <a:r>
              <a:rPr lang="en-US" dirty="0" err="1"/>
              <a:t>costituisce</a:t>
            </a:r>
            <a:r>
              <a:rPr lang="en-US" dirty="0"/>
              <a:t> </a:t>
            </a:r>
            <a:r>
              <a:rPr lang="en-US" dirty="0" err="1"/>
              <a:t>una</a:t>
            </a:r>
            <a:r>
              <a:rPr lang="en-US" dirty="0"/>
              <a:t> </a:t>
            </a:r>
            <a:r>
              <a:rPr lang="en-US" dirty="0" err="1"/>
              <a:t>manifestazione</a:t>
            </a:r>
            <a:r>
              <a:rPr lang="en-US" dirty="0"/>
              <a:t> di un </a:t>
            </a:r>
            <a:r>
              <a:rPr lang="en-US" dirty="0" err="1"/>
              <a:t>meccanismo</a:t>
            </a:r>
            <a:r>
              <a:rPr lang="en-US" dirty="0"/>
              <a:t> di </a:t>
            </a:r>
            <a:r>
              <a:rPr lang="en-US" dirty="0" err="1"/>
              <a:t>difesa</a:t>
            </a:r>
            <a:r>
              <a:rPr lang="en-US" dirty="0"/>
              <a:t> </a:t>
            </a:r>
            <a:r>
              <a:rPr lang="en-US" dirty="0" err="1"/>
              <a:t>chiamato</a:t>
            </a:r>
            <a:r>
              <a:rPr lang="en-US" dirty="0"/>
              <a:t> </a:t>
            </a:r>
            <a:r>
              <a:rPr lang="en-US" dirty="0" err="1"/>
              <a:t>scissione</a:t>
            </a:r>
            <a:r>
              <a:rPr lang="en-US" dirty="0"/>
              <a:t>, ma </a:t>
            </a:r>
            <a:r>
              <a:rPr lang="en-US" dirty="0" err="1"/>
              <a:t>certamente</a:t>
            </a:r>
            <a:r>
              <a:rPr lang="en-US" dirty="0"/>
              <a:t>  </a:t>
            </a:r>
            <a:r>
              <a:rPr lang="en-US" dirty="0" err="1"/>
              <a:t>avere</a:t>
            </a:r>
            <a:r>
              <a:rPr lang="en-US" dirty="0"/>
              <a:t> un </a:t>
            </a:r>
            <a:r>
              <a:rPr lang="en-US" dirty="0" err="1"/>
              <a:t>dialogo</a:t>
            </a:r>
            <a:r>
              <a:rPr lang="en-US" dirty="0"/>
              <a:t> </a:t>
            </a:r>
            <a:r>
              <a:rPr lang="en-US" dirty="0" err="1"/>
              <a:t>diretto</a:t>
            </a:r>
            <a:r>
              <a:rPr lang="en-US" dirty="0"/>
              <a:t> con </a:t>
            </a:r>
            <a:r>
              <a:rPr lang="en-US" dirty="0" err="1"/>
              <a:t>l’Altissimo</a:t>
            </a:r>
            <a:r>
              <a:rPr lang="en-US" dirty="0"/>
              <a:t> o col </a:t>
            </a:r>
            <a:r>
              <a:rPr lang="en-US" dirty="0" err="1"/>
              <a:t>demonio</a:t>
            </a:r>
            <a:r>
              <a:rPr lang="en-US" dirty="0"/>
              <a:t> fa </a:t>
            </a:r>
            <a:r>
              <a:rPr lang="en-US" dirty="0" err="1"/>
              <a:t>sentire</a:t>
            </a:r>
            <a:r>
              <a:rPr lang="en-US" dirty="0"/>
              <a:t> la persona </a:t>
            </a:r>
            <a:r>
              <a:rPr lang="en-US" dirty="0" err="1"/>
              <a:t>importante</a:t>
            </a:r>
            <a:r>
              <a:rPr lang="en-US"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41790541"/>
      </p:ext>
    </p:extLst>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400" dirty="0" err="1"/>
              <a:t>Quando</a:t>
            </a:r>
            <a:r>
              <a:rPr lang="en-US" sz="2400" dirty="0"/>
              <a:t> poi le medicine </a:t>
            </a:r>
            <a:r>
              <a:rPr lang="en-US" sz="2400" dirty="0" err="1"/>
              <a:t>smorzano</a:t>
            </a:r>
            <a:r>
              <a:rPr lang="en-US" sz="2400" dirty="0"/>
              <a:t> </a:t>
            </a:r>
            <a:r>
              <a:rPr lang="en-US" sz="2400" dirty="0" err="1"/>
              <a:t>il</a:t>
            </a:r>
            <a:r>
              <a:rPr lang="en-US" sz="2400" dirty="0"/>
              <a:t> </a:t>
            </a:r>
            <a:r>
              <a:rPr lang="en-US" sz="2400" dirty="0" err="1"/>
              <a:t>delirio</a:t>
            </a:r>
            <a:r>
              <a:rPr lang="en-US" sz="2400" dirty="0"/>
              <a:t> e le </a:t>
            </a:r>
            <a:r>
              <a:rPr lang="en-US" sz="2400" dirty="0" err="1"/>
              <a:t>allucinazioni</a:t>
            </a:r>
            <a:r>
              <a:rPr lang="en-US" sz="2400" dirty="0"/>
              <a:t> la persona sui </a:t>
            </a:r>
            <a:r>
              <a:rPr lang="en-US" sz="2400" dirty="0" err="1"/>
              <a:t>accorge</a:t>
            </a:r>
            <a:r>
              <a:rPr lang="en-US" sz="2400" dirty="0"/>
              <a:t> di </a:t>
            </a:r>
            <a:r>
              <a:rPr lang="en-US" sz="2400" dirty="0" err="1"/>
              <a:t>essere</a:t>
            </a:r>
            <a:r>
              <a:rPr lang="en-US" sz="2400" dirty="0"/>
              <a:t> un </a:t>
            </a:r>
            <a:r>
              <a:rPr lang="en-US" sz="2400" dirty="0" err="1"/>
              <a:t>povero</a:t>
            </a:r>
            <a:r>
              <a:rPr lang="en-US" sz="2400" dirty="0"/>
              <a:t> </a:t>
            </a:r>
            <a:r>
              <a:rPr lang="en-US" sz="2400" dirty="0" err="1"/>
              <a:t>malato</a:t>
            </a:r>
            <a:r>
              <a:rPr lang="en-US" sz="2400" dirty="0"/>
              <a:t> </a:t>
            </a:r>
            <a:r>
              <a:rPr lang="en-US" sz="2400" dirty="0" err="1"/>
              <a:t>che</a:t>
            </a:r>
            <a:r>
              <a:rPr lang="en-US" sz="2400" dirty="0"/>
              <a:t> non ha </a:t>
            </a:r>
            <a:r>
              <a:rPr lang="en-US" sz="2400" dirty="0" err="1"/>
              <a:t>combinato</a:t>
            </a:r>
            <a:r>
              <a:rPr lang="en-US" sz="2400" dirty="0"/>
              <a:t> molto </a:t>
            </a:r>
            <a:r>
              <a:rPr lang="en-US" sz="2400" dirty="0" err="1"/>
              <a:t>nella</a:t>
            </a:r>
            <a:r>
              <a:rPr lang="en-US" sz="2400" dirty="0"/>
              <a:t> vita, </a:t>
            </a:r>
            <a:r>
              <a:rPr lang="en-US" sz="2400" dirty="0" err="1"/>
              <a:t>aumenta</a:t>
            </a:r>
            <a:r>
              <a:rPr lang="en-US" sz="2400" dirty="0"/>
              <a:t> la </a:t>
            </a:r>
            <a:r>
              <a:rPr lang="en-US" sz="2400" dirty="0" err="1"/>
              <a:t>consapevolezza</a:t>
            </a:r>
            <a:r>
              <a:rPr lang="en-US" sz="2400" dirty="0"/>
              <a:t> del </a:t>
            </a:r>
            <a:r>
              <a:rPr lang="en-US" sz="2400" dirty="0" err="1"/>
              <a:t>proprio</a:t>
            </a:r>
            <a:r>
              <a:rPr lang="en-US" sz="2400" dirty="0"/>
              <a:t> </a:t>
            </a:r>
            <a:r>
              <a:rPr lang="en-US" sz="2400" dirty="0" err="1"/>
              <a:t>disturbo</a:t>
            </a:r>
            <a:r>
              <a:rPr lang="en-US" sz="2400" dirty="0"/>
              <a:t> e la persona è </a:t>
            </a:r>
            <a:r>
              <a:rPr lang="en-US" sz="2400" dirty="0" err="1"/>
              <a:t>particolarmente</a:t>
            </a:r>
            <a:r>
              <a:rPr lang="en-US" sz="2400" dirty="0"/>
              <a:t> </a:t>
            </a:r>
            <a:r>
              <a:rPr lang="en-US" sz="2400" dirty="0" err="1"/>
              <a:t>esposta</a:t>
            </a:r>
            <a:r>
              <a:rPr lang="en-US" sz="2400" dirty="0"/>
              <a:t> al </a:t>
            </a:r>
            <a:r>
              <a:rPr lang="en-US" sz="2400" dirty="0" err="1"/>
              <a:t>rischio</a:t>
            </a:r>
            <a:r>
              <a:rPr lang="en-US" sz="2400" dirty="0"/>
              <a:t> di </a:t>
            </a:r>
            <a:r>
              <a:rPr lang="en-US" sz="2400" dirty="0" err="1"/>
              <a:t>depressione</a:t>
            </a:r>
            <a:r>
              <a:rPr lang="en-US" sz="2400" dirty="0"/>
              <a:t> e di </a:t>
            </a:r>
            <a:r>
              <a:rPr lang="en-US" sz="2400" dirty="0" err="1"/>
              <a:t>suicidio</a:t>
            </a:r>
            <a:r>
              <a:rPr lang="en-US" sz="2400" dirty="0"/>
              <a:t>, a </a:t>
            </a:r>
            <a:r>
              <a:rPr lang="en-US" sz="2400" dirty="0" err="1"/>
              <a:t>ciò</a:t>
            </a:r>
            <a:r>
              <a:rPr lang="en-US" sz="2400" dirty="0"/>
              <a:t> </a:t>
            </a:r>
            <a:r>
              <a:rPr lang="en-US" sz="2400" dirty="0" err="1"/>
              <a:t>si</a:t>
            </a:r>
            <a:r>
              <a:rPr lang="en-US" sz="2400" dirty="0"/>
              <a:t> </a:t>
            </a:r>
            <a:r>
              <a:rPr lang="en-US" sz="2400" dirty="0" err="1"/>
              <a:t>assommano</a:t>
            </a:r>
            <a:r>
              <a:rPr lang="en-US" sz="2400" dirty="0"/>
              <a:t> </a:t>
            </a:r>
            <a:r>
              <a:rPr lang="en-US" sz="2400" dirty="0" err="1"/>
              <a:t>gli</a:t>
            </a:r>
            <a:r>
              <a:rPr lang="en-US" sz="2400" dirty="0"/>
              <a:t> </a:t>
            </a:r>
            <a:r>
              <a:rPr lang="en-US" sz="2400" dirty="0" err="1"/>
              <a:t>effetti</a:t>
            </a:r>
            <a:r>
              <a:rPr lang="en-US" sz="2400" dirty="0"/>
              <a:t> </a:t>
            </a:r>
            <a:r>
              <a:rPr lang="en-US" sz="2400" dirty="0" err="1"/>
              <a:t>collaterali</a:t>
            </a:r>
            <a:r>
              <a:rPr lang="en-US" sz="2400" dirty="0"/>
              <a:t> </a:t>
            </a:r>
            <a:r>
              <a:rPr lang="en-US" sz="2400" dirty="0" err="1"/>
              <a:t>dei</a:t>
            </a:r>
            <a:r>
              <a:rPr lang="en-US" sz="2400" dirty="0"/>
              <a:t> </a:t>
            </a:r>
            <a:r>
              <a:rPr lang="en-US" sz="2400" dirty="0" err="1"/>
              <a:t>farmaci</a:t>
            </a:r>
            <a:r>
              <a:rPr lang="en-US" sz="2400" dirty="0"/>
              <a:t> (</a:t>
            </a:r>
            <a:r>
              <a:rPr lang="en-US" sz="2400" dirty="0" err="1"/>
              <a:t>ingrassamento</a:t>
            </a:r>
            <a:r>
              <a:rPr lang="en-US" sz="2400" dirty="0"/>
              <a:t> </a:t>
            </a:r>
            <a:r>
              <a:rPr lang="en-US" sz="2400" dirty="0" err="1"/>
              <a:t>estremo</a:t>
            </a:r>
            <a:r>
              <a:rPr lang="en-US" sz="2400" dirty="0"/>
              <a:t>, </a:t>
            </a:r>
            <a:r>
              <a:rPr lang="en-US" sz="2400" dirty="0" err="1"/>
              <a:t>difficoltà</a:t>
            </a:r>
            <a:r>
              <a:rPr lang="en-US" sz="2400" dirty="0"/>
              <a:t> a </a:t>
            </a:r>
            <a:r>
              <a:rPr lang="en-US" sz="2400" dirty="0" err="1"/>
              <a:t>raggiungere</a:t>
            </a:r>
            <a:r>
              <a:rPr lang="en-US" sz="2400" dirty="0"/>
              <a:t> </a:t>
            </a:r>
            <a:r>
              <a:rPr lang="en-US" sz="2400" dirty="0" err="1"/>
              <a:t>l’orgasmo</a:t>
            </a:r>
            <a:r>
              <a:rPr lang="en-US" sz="2400" dirty="0"/>
              <a:t>, </a:t>
            </a:r>
            <a:r>
              <a:rPr lang="en-US" sz="2400" dirty="0" err="1"/>
              <a:t>abulia</a:t>
            </a:r>
            <a:r>
              <a:rPr lang="en-US" sz="2400" dirty="0"/>
              <a:t>) </a:t>
            </a:r>
            <a:r>
              <a:rPr lang="en-US" sz="2400" dirty="0" err="1"/>
              <a:t>che</a:t>
            </a:r>
            <a:r>
              <a:rPr lang="en-US" sz="2400" dirty="0"/>
              <a:t> non </a:t>
            </a:r>
            <a:r>
              <a:rPr lang="en-US" sz="2400" dirty="0" err="1"/>
              <a:t>migliorano</a:t>
            </a:r>
            <a:r>
              <a:rPr lang="en-US" sz="2400" dirty="0"/>
              <a:t> </a:t>
            </a:r>
            <a:r>
              <a:rPr lang="en-US" sz="2400" dirty="0" err="1"/>
              <a:t>certo</a:t>
            </a:r>
            <a:r>
              <a:rPr lang="en-US" sz="2400" dirty="0"/>
              <a:t> la </a:t>
            </a:r>
            <a:r>
              <a:rPr lang="en-US" sz="2400" dirty="0" err="1"/>
              <a:t>situazione</a:t>
            </a:r>
            <a:r>
              <a:rPr lang="en-US" sz="2400" dirty="0"/>
              <a:t>. </a:t>
            </a:r>
            <a:r>
              <a:rPr lang="en-US" sz="2400" dirty="0" err="1"/>
              <a:t>Alcuni</a:t>
            </a:r>
            <a:r>
              <a:rPr lang="en-US" sz="2400" dirty="0"/>
              <a:t> </a:t>
            </a:r>
            <a:r>
              <a:rPr lang="en-US" sz="2400" dirty="0" err="1"/>
              <a:t>pazienti</a:t>
            </a:r>
            <a:r>
              <a:rPr lang="en-US" sz="2400" dirty="0"/>
              <a:t> </a:t>
            </a:r>
            <a:r>
              <a:rPr lang="en-US" sz="2400" dirty="0" err="1"/>
              <a:t>parlando</a:t>
            </a:r>
            <a:r>
              <a:rPr lang="en-US" sz="2400" dirty="0"/>
              <a:t> di </a:t>
            </a:r>
            <a:r>
              <a:rPr lang="en-US" sz="2400" dirty="0" err="1"/>
              <a:t>sé</a:t>
            </a:r>
            <a:r>
              <a:rPr lang="en-US" sz="2400" dirty="0"/>
              <a:t> </a:t>
            </a:r>
            <a:r>
              <a:rPr lang="en-US" sz="2400" dirty="0" err="1"/>
              <a:t>riferiscono</a:t>
            </a:r>
            <a:r>
              <a:rPr lang="en-US" sz="2400" dirty="0"/>
              <a:t> di </a:t>
            </a:r>
            <a:r>
              <a:rPr lang="en-US" sz="2400" dirty="0" err="1"/>
              <a:t>preferire</a:t>
            </a:r>
            <a:r>
              <a:rPr lang="en-US" sz="2400" dirty="0"/>
              <a:t> I </a:t>
            </a:r>
            <a:r>
              <a:rPr lang="en-US" sz="2400" dirty="0" err="1"/>
              <a:t>periodi</a:t>
            </a:r>
            <a:r>
              <a:rPr lang="en-US" sz="2400" dirty="0"/>
              <a:t> in cui </a:t>
            </a:r>
            <a:r>
              <a:rPr lang="en-US" sz="2400" dirty="0" err="1"/>
              <a:t>sono</a:t>
            </a:r>
            <a:r>
              <a:rPr lang="en-US" sz="2400" dirty="0"/>
              <a:t> “</a:t>
            </a:r>
            <a:r>
              <a:rPr lang="en-US" sz="2400" dirty="0" err="1"/>
              <a:t>matti</a:t>
            </a:r>
            <a:r>
              <a:rPr lang="en-US" sz="2400" dirty="0"/>
              <a:t>”, la </a:t>
            </a:r>
            <a:r>
              <a:rPr lang="en-US" sz="2400" dirty="0" err="1"/>
              <a:t>terapia</a:t>
            </a:r>
            <a:r>
              <a:rPr lang="en-US" sz="2400" dirty="0"/>
              <a:t> con </a:t>
            </a:r>
            <a:r>
              <a:rPr lang="en-US" sz="2400" dirty="0" err="1"/>
              <a:t>queste</a:t>
            </a:r>
            <a:r>
              <a:rPr lang="en-US" sz="2400" dirty="0"/>
              <a:t> </a:t>
            </a:r>
            <a:r>
              <a:rPr lang="en-US" sz="2400" dirty="0" err="1"/>
              <a:t>persone</a:t>
            </a:r>
            <a:r>
              <a:rPr lang="en-US" sz="2400" dirty="0"/>
              <a:t> è </a:t>
            </a:r>
            <a:r>
              <a:rPr lang="en-US" sz="2400" dirty="0" err="1"/>
              <a:t>quindi</a:t>
            </a:r>
            <a:r>
              <a:rPr lang="en-US" sz="2400" dirty="0"/>
              <a:t> assai </a:t>
            </a:r>
            <a:r>
              <a:rPr lang="en-US" sz="2400" dirty="0" err="1"/>
              <a:t>complessa</a:t>
            </a:r>
            <a:r>
              <a:rPr lang="en-US" sz="2400" dirty="0"/>
              <a:t> e non </a:t>
            </a:r>
            <a:r>
              <a:rPr lang="en-US" sz="2400" dirty="0" err="1"/>
              <a:t>deve</a:t>
            </a:r>
            <a:r>
              <a:rPr lang="en-US" sz="2400" dirty="0"/>
              <a:t> </a:t>
            </a:r>
            <a:r>
              <a:rPr lang="en-US" sz="2400" dirty="0" err="1"/>
              <a:t>limitarsi</a:t>
            </a:r>
            <a:r>
              <a:rPr lang="en-US" sz="2400" dirty="0"/>
              <a:t> ad </a:t>
            </a:r>
            <a:r>
              <a:rPr lang="en-US" sz="2400" dirty="0" err="1"/>
              <a:t>una</a:t>
            </a:r>
            <a:r>
              <a:rPr lang="en-US" sz="2400" dirty="0"/>
              <a:t> </a:t>
            </a:r>
            <a:r>
              <a:rPr lang="en-US" sz="2400" dirty="0" err="1"/>
              <a:t>vuota</a:t>
            </a:r>
            <a:r>
              <a:rPr lang="en-US" sz="2400" dirty="0"/>
              <a:t> </a:t>
            </a:r>
            <a:r>
              <a:rPr lang="en-US" sz="2400" dirty="0" err="1"/>
              <a:t>somministrazione</a:t>
            </a:r>
            <a:r>
              <a:rPr lang="en-US" sz="2400" dirty="0"/>
              <a:t> </a:t>
            </a:r>
            <a:r>
              <a:rPr lang="en-US" sz="2400" dirty="0" err="1"/>
              <a:t>farmacologica</a:t>
            </a:r>
            <a:r>
              <a:rPr lang="en-US" sz="2400"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14722976"/>
      </p:ext>
    </p:extLst>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Schizofrenia</a:t>
            </a:r>
            <a:br>
              <a:rPr lang="it-IT" dirty="0"/>
            </a:br>
            <a:r>
              <a:rPr lang="it-IT" dirty="0"/>
              <a:t>la fase prodromica</a:t>
            </a:r>
          </a:p>
        </p:txBody>
      </p:sp>
      <p:sp>
        <p:nvSpPr>
          <p:cNvPr id="3" name="Sottotitolo 2"/>
          <p:cNvSpPr>
            <a:spLocks noGrp="1"/>
          </p:cNvSpPr>
          <p:nvPr>
            <p:ph type="subTitle" idx="1"/>
          </p:nvPr>
        </p:nvSpPr>
        <p:spPr/>
        <p:txBody>
          <a:bodyPr/>
          <a:lstStyle/>
          <a:p>
            <a:r>
              <a:rPr lang="it-IT" dirty="0"/>
              <a:t>Lezione 24-3</a:t>
            </a:r>
          </a:p>
        </p:txBody>
      </p:sp>
    </p:spTree>
    <p:extLst>
      <p:ext uri="{BB962C8B-B14F-4D97-AF65-F5344CB8AC3E}">
        <p14:creationId xmlns:p14="http://schemas.microsoft.com/office/powerpoint/2010/main" val="3175967756"/>
      </p:ext>
    </p:extLst>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fase prodromica della schizofrenia</a:t>
            </a:r>
          </a:p>
        </p:txBody>
      </p:sp>
      <p:sp>
        <p:nvSpPr>
          <p:cNvPr id="3" name="Segnaposto contenuto 2"/>
          <p:cNvSpPr>
            <a:spLocks noGrp="1"/>
          </p:cNvSpPr>
          <p:nvPr>
            <p:ph idx="1"/>
          </p:nvPr>
        </p:nvSpPr>
        <p:spPr/>
        <p:txBody>
          <a:bodyPr>
            <a:normAutofit fontScale="85000" lnSpcReduction="10000"/>
          </a:bodyPr>
          <a:lstStyle/>
          <a:p>
            <a:r>
              <a:rPr lang="en-US" dirty="0" err="1"/>
              <a:t>Sintomi</a:t>
            </a:r>
            <a:r>
              <a:rPr lang="en-US" dirty="0"/>
              <a:t> </a:t>
            </a:r>
            <a:r>
              <a:rPr lang="en-US" dirty="0" err="1"/>
              <a:t>prodromici</a:t>
            </a:r>
            <a:r>
              <a:rPr lang="en-US" dirty="0"/>
              <a:t> </a:t>
            </a:r>
            <a:r>
              <a:rPr lang="en-US" dirty="0" err="1"/>
              <a:t>spesso</a:t>
            </a:r>
            <a:r>
              <a:rPr lang="en-US" dirty="0"/>
              <a:t> </a:t>
            </a:r>
            <a:r>
              <a:rPr lang="en-US" dirty="0" err="1"/>
              <a:t>precedono</a:t>
            </a:r>
            <a:r>
              <a:rPr lang="en-US" dirty="0"/>
              <a:t> la </a:t>
            </a:r>
            <a:r>
              <a:rPr lang="en-US" dirty="0" err="1"/>
              <a:t>fase</a:t>
            </a:r>
            <a:r>
              <a:rPr lang="en-US" dirty="0"/>
              <a:t> </a:t>
            </a:r>
            <a:r>
              <a:rPr lang="en-US" dirty="0" err="1"/>
              <a:t>conclamata</a:t>
            </a:r>
            <a:r>
              <a:rPr lang="en-US" dirty="0"/>
              <a:t> </a:t>
            </a:r>
            <a:r>
              <a:rPr lang="en-US" dirty="0" err="1"/>
              <a:t>della</a:t>
            </a:r>
            <a:r>
              <a:rPr lang="en-US" dirty="0"/>
              <a:t> </a:t>
            </a:r>
            <a:r>
              <a:rPr lang="en-US" dirty="0" err="1"/>
              <a:t>schizofrenia</a:t>
            </a:r>
            <a:r>
              <a:rPr lang="en-US" dirty="0"/>
              <a:t>. In </a:t>
            </a:r>
            <a:r>
              <a:rPr lang="en-US" dirty="0" err="1"/>
              <a:t>molti</a:t>
            </a:r>
            <a:r>
              <a:rPr lang="en-US" dirty="0"/>
              <a:t> </a:t>
            </a:r>
            <a:r>
              <a:rPr lang="en-US" dirty="0" err="1"/>
              <a:t>casi</a:t>
            </a:r>
            <a:r>
              <a:rPr lang="en-US" dirty="0"/>
              <a:t> </a:t>
            </a:r>
            <a:r>
              <a:rPr lang="en-US" dirty="0" err="1"/>
              <a:t>il</a:t>
            </a:r>
            <a:r>
              <a:rPr lang="en-US" dirty="0"/>
              <a:t> </a:t>
            </a:r>
            <a:r>
              <a:rPr lang="en-US" dirty="0" err="1"/>
              <a:t>giovane</a:t>
            </a:r>
            <a:r>
              <a:rPr lang="en-US" dirty="0"/>
              <a:t> prima di </a:t>
            </a:r>
            <a:r>
              <a:rPr lang="en-US" dirty="0" err="1"/>
              <a:t>entrare</a:t>
            </a:r>
            <a:r>
              <a:rPr lang="en-US" dirty="0"/>
              <a:t> </a:t>
            </a:r>
            <a:r>
              <a:rPr lang="en-US" dirty="0" err="1"/>
              <a:t>nel</a:t>
            </a:r>
            <a:r>
              <a:rPr lang="en-US" dirty="0"/>
              <a:t> </a:t>
            </a:r>
            <a:r>
              <a:rPr lang="en-US" dirty="0" err="1"/>
              <a:t>periodo</a:t>
            </a:r>
            <a:r>
              <a:rPr lang="en-US" dirty="0"/>
              <a:t> </a:t>
            </a:r>
            <a:r>
              <a:rPr lang="en-US" dirty="0" err="1"/>
              <a:t>prodromico</a:t>
            </a:r>
            <a:r>
              <a:rPr lang="en-US" dirty="0"/>
              <a:t> era </a:t>
            </a:r>
            <a:r>
              <a:rPr lang="en-US" dirty="0" err="1"/>
              <a:t>particolarmente</a:t>
            </a:r>
            <a:r>
              <a:rPr lang="en-US" dirty="0"/>
              <a:t> </a:t>
            </a:r>
            <a:r>
              <a:rPr lang="en-US" dirty="0" err="1"/>
              <a:t>creativo</a:t>
            </a:r>
            <a:r>
              <a:rPr lang="en-US" dirty="0"/>
              <a:t>, a volte molto </a:t>
            </a:r>
            <a:r>
              <a:rPr lang="en-US" dirty="0" err="1"/>
              <a:t>abile</a:t>
            </a:r>
            <a:r>
              <a:rPr lang="en-US" dirty="0"/>
              <a:t> </a:t>
            </a:r>
            <a:r>
              <a:rPr lang="en-US" dirty="0" err="1"/>
              <a:t>nelle</a:t>
            </a:r>
            <a:r>
              <a:rPr lang="en-US" dirty="0"/>
              <a:t> </a:t>
            </a:r>
            <a:r>
              <a:rPr lang="en-US" dirty="0" err="1"/>
              <a:t>espressioni</a:t>
            </a:r>
            <a:r>
              <a:rPr lang="en-US" dirty="0"/>
              <a:t> </a:t>
            </a:r>
            <a:r>
              <a:rPr lang="en-US" dirty="0" err="1"/>
              <a:t>artistiche</a:t>
            </a:r>
            <a:r>
              <a:rPr lang="en-US" dirty="0"/>
              <a:t>. </a:t>
            </a:r>
            <a:r>
              <a:rPr lang="en-US" dirty="0" err="1"/>
              <a:t>Probabilmente</a:t>
            </a:r>
            <a:r>
              <a:rPr lang="en-US" dirty="0"/>
              <a:t> la </a:t>
            </a:r>
            <a:r>
              <a:rPr lang="en-US" dirty="0" err="1"/>
              <a:t>dopamina</a:t>
            </a:r>
            <a:r>
              <a:rPr lang="en-US" dirty="0"/>
              <a:t>, un </a:t>
            </a:r>
            <a:r>
              <a:rPr lang="en-US" dirty="0" err="1"/>
              <a:t>neurotrasmettitore</a:t>
            </a:r>
            <a:r>
              <a:rPr lang="en-US" dirty="0"/>
              <a:t> fin </a:t>
            </a:r>
            <a:r>
              <a:rPr lang="en-US" dirty="0" err="1"/>
              <a:t>troppo</a:t>
            </a:r>
            <a:r>
              <a:rPr lang="en-US" dirty="0"/>
              <a:t> </a:t>
            </a:r>
            <a:r>
              <a:rPr lang="en-US" dirty="0" err="1"/>
              <a:t>presente</a:t>
            </a:r>
            <a:r>
              <a:rPr lang="en-US" dirty="0"/>
              <a:t> </a:t>
            </a:r>
            <a:r>
              <a:rPr lang="en-US" dirty="0" err="1"/>
              <a:t>ed</a:t>
            </a:r>
            <a:r>
              <a:rPr lang="en-US" dirty="0"/>
              <a:t> </a:t>
            </a:r>
            <a:r>
              <a:rPr lang="en-US" dirty="0" err="1"/>
              <a:t>attivo</a:t>
            </a:r>
            <a:r>
              <a:rPr lang="en-US" dirty="0"/>
              <a:t> </a:t>
            </a:r>
            <a:r>
              <a:rPr lang="en-US" dirty="0" err="1"/>
              <a:t>nel</a:t>
            </a:r>
            <a:r>
              <a:rPr lang="en-US" dirty="0"/>
              <a:t> </a:t>
            </a:r>
            <a:r>
              <a:rPr lang="en-US" dirty="0" err="1"/>
              <a:t>cervello</a:t>
            </a:r>
            <a:r>
              <a:rPr lang="en-US" dirty="0"/>
              <a:t> </a:t>
            </a:r>
            <a:r>
              <a:rPr lang="en-US" dirty="0" err="1"/>
              <a:t>dello</a:t>
            </a:r>
            <a:r>
              <a:rPr lang="en-US" dirty="0"/>
              <a:t> </a:t>
            </a:r>
            <a:r>
              <a:rPr lang="en-US" dirty="0" err="1"/>
              <a:t>schizofrenico</a:t>
            </a:r>
            <a:r>
              <a:rPr lang="en-US" dirty="0"/>
              <a:t>, in un primo </a:t>
            </a:r>
            <a:r>
              <a:rPr lang="en-US" dirty="0" err="1"/>
              <a:t>periodo</a:t>
            </a:r>
            <a:r>
              <a:rPr lang="en-US" dirty="0"/>
              <a:t> </a:t>
            </a:r>
            <a:r>
              <a:rPr lang="en-US" dirty="0" err="1"/>
              <a:t>stimola</a:t>
            </a:r>
            <a:r>
              <a:rPr lang="en-US" dirty="0"/>
              <a:t> molto la </a:t>
            </a:r>
            <a:r>
              <a:rPr lang="en-US" dirty="0" err="1"/>
              <a:t>creatività</a:t>
            </a:r>
            <a:r>
              <a:rPr lang="en-US" dirty="0"/>
              <a:t>. La </a:t>
            </a:r>
            <a:r>
              <a:rPr lang="en-US" dirty="0" err="1"/>
              <a:t>stessa</a:t>
            </a:r>
            <a:r>
              <a:rPr lang="en-US" dirty="0"/>
              <a:t> </a:t>
            </a:r>
            <a:r>
              <a:rPr lang="en-US" dirty="0" err="1"/>
              <a:t>creatività</a:t>
            </a:r>
            <a:r>
              <a:rPr lang="en-US" dirty="0"/>
              <a:t> </a:t>
            </a:r>
            <a:r>
              <a:rPr lang="en-US" dirty="0" err="1"/>
              <a:t>sfrenata</a:t>
            </a:r>
            <a:r>
              <a:rPr lang="en-US" dirty="0"/>
              <a:t> </a:t>
            </a:r>
            <a:r>
              <a:rPr lang="en-US" dirty="0" err="1"/>
              <a:t>che</a:t>
            </a:r>
            <a:r>
              <a:rPr lang="en-US" dirty="0"/>
              <a:t> a </a:t>
            </a:r>
            <a:r>
              <a:rPr lang="en-US" dirty="0" err="1"/>
              <a:t>lungo</a:t>
            </a:r>
            <a:r>
              <a:rPr lang="en-US" dirty="0"/>
              <a:t> </a:t>
            </a:r>
            <a:r>
              <a:rPr lang="en-US" dirty="0" err="1"/>
              <a:t>andare</a:t>
            </a:r>
            <a:r>
              <a:rPr lang="en-US" dirty="0"/>
              <a:t> </a:t>
            </a:r>
            <a:r>
              <a:rPr lang="en-US" dirty="0" err="1"/>
              <a:t>gli</a:t>
            </a:r>
            <a:r>
              <a:rPr lang="en-US" dirty="0"/>
              <a:t> </a:t>
            </a:r>
            <a:r>
              <a:rPr lang="en-US" dirty="0" err="1"/>
              <a:t>farà</a:t>
            </a:r>
            <a:r>
              <a:rPr lang="en-US" dirty="0"/>
              <a:t> </a:t>
            </a:r>
            <a:r>
              <a:rPr lang="en-US" dirty="0" err="1"/>
              <a:t>sentire</a:t>
            </a:r>
            <a:r>
              <a:rPr lang="en-US" dirty="0"/>
              <a:t> le </a:t>
            </a:r>
            <a:r>
              <a:rPr lang="en-US" dirty="0" err="1"/>
              <a:t>voci</a:t>
            </a:r>
            <a:r>
              <a:rPr lang="en-US" dirty="0"/>
              <a:t> o </a:t>
            </a:r>
            <a:r>
              <a:rPr lang="en-US" dirty="0" err="1"/>
              <a:t>vedere</a:t>
            </a:r>
            <a:r>
              <a:rPr lang="en-US" dirty="0"/>
              <a:t> </a:t>
            </a:r>
            <a:r>
              <a:rPr lang="en-US" dirty="0" err="1"/>
              <a:t>strani</a:t>
            </a:r>
            <a:r>
              <a:rPr lang="en-US" dirty="0"/>
              <a:t> </a:t>
            </a:r>
            <a:r>
              <a:rPr lang="en-US" dirty="0" err="1"/>
              <a:t>nessi</a:t>
            </a:r>
            <a:r>
              <a:rPr lang="en-US" dirty="0"/>
              <a:t> </a:t>
            </a:r>
            <a:r>
              <a:rPr lang="en-US" dirty="0" err="1"/>
              <a:t>tra</a:t>
            </a:r>
            <a:r>
              <a:rPr lang="en-US" dirty="0"/>
              <a:t> </a:t>
            </a:r>
            <a:r>
              <a:rPr lang="en-US" dirty="0" err="1"/>
              <a:t>gli</a:t>
            </a:r>
            <a:r>
              <a:rPr lang="en-US" dirty="0"/>
              <a:t> </a:t>
            </a:r>
            <a:r>
              <a:rPr lang="en-US" dirty="0" err="1"/>
              <a:t>eventi</a:t>
            </a:r>
            <a:r>
              <a:rPr lang="en-US" dirty="0"/>
              <a:t> (</a:t>
            </a:r>
            <a:r>
              <a:rPr lang="en-US" dirty="0" err="1"/>
              <a:t>deliri</a:t>
            </a:r>
            <a:r>
              <a:rPr lang="en-US" dirty="0"/>
              <a:t>). Nella </a:t>
            </a:r>
            <a:r>
              <a:rPr lang="en-US" dirty="0" err="1"/>
              <a:t>fase</a:t>
            </a:r>
            <a:r>
              <a:rPr lang="en-US" dirty="0"/>
              <a:t> </a:t>
            </a:r>
            <a:r>
              <a:rPr lang="en-US" dirty="0" err="1"/>
              <a:t>prodromica</a:t>
            </a:r>
            <a:r>
              <a:rPr lang="en-US" dirty="0"/>
              <a:t> </a:t>
            </a:r>
            <a:r>
              <a:rPr lang="en-US" dirty="0" err="1"/>
              <a:t>emergono</a:t>
            </a:r>
            <a:r>
              <a:rPr lang="en-US" dirty="0"/>
              <a:t>  </a:t>
            </a:r>
            <a:r>
              <a:rPr lang="en-US" dirty="0" err="1"/>
              <a:t>forme</a:t>
            </a:r>
            <a:r>
              <a:rPr lang="en-US" dirty="0"/>
              <a:t> di </a:t>
            </a:r>
            <a:r>
              <a:rPr lang="en-US" dirty="0" err="1"/>
              <a:t>allucinazioni</a:t>
            </a:r>
            <a:r>
              <a:rPr lang="en-US" dirty="0"/>
              <a:t> o </a:t>
            </a:r>
            <a:r>
              <a:rPr lang="en-US" dirty="0" err="1"/>
              <a:t>deliri</a:t>
            </a:r>
            <a:r>
              <a:rPr lang="en-US" dirty="0"/>
              <a:t> </a:t>
            </a:r>
            <a:r>
              <a:rPr lang="en-US" dirty="0" err="1"/>
              <a:t>lievi</a:t>
            </a:r>
            <a:r>
              <a:rPr lang="en-US" dirty="0"/>
              <a:t>. </a:t>
            </a:r>
            <a:endParaRPr lang="it-IT" dirty="0"/>
          </a:p>
        </p:txBody>
      </p:sp>
    </p:spTree>
    <p:extLst>
      <p:ext uri="{BB962C8B-B14F-4D97-AF65-F5344CB8AC3E}">
        <p14:creationId xmlns:p14="http://schemas.microsoft.com/office/powerpoint/2010/main" val="3297318039"/>
      </p:ext>
    </p:extLst>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800" dirty="0"/>
              <a:t>Si </a:t>
            </a:r>
            <a:r>
              <a:rPr lang="en-US" sz="2800" dirty="0" err="1"/>
              <a:t>tratta</a:t>
            </a:r>
            <a:r>
              <a:rPr lang="en-US" sz="2800" dirty="0"/>
              <a:t> di </a:t>
            </a:r>
            <a:r>
              <a:rPr lang="en-US" sz="2800" dirty="0" err="1"/>
              <a:t>disturbi</a:t>
            </a:r>
            <a:r>
              <a:rPr lang="en-US" sz="2800" dirty="0"/>
              <a:t> </a:t>
            </a:r>
            <a:r>
              <a:rPr lang="en-US" sz="2800" dirty="0" err="1"/>
              <a:t>sottosoglia</a:t>
            </a:r>
            <a:r>
              <a:rPr lang="en-US" sz="2800" dirty="0"/>
              <a:t>. </a:t>
            </a:r>
            <a:r>
              <a:rPr lang="en-US" sz="2800" dirty="0" err="1"/>
              <a:t>Iniziano</a:t>
            </a:r>
            <a:r>
              <a:rPr lang="en-US" sz="2800" dirty="0"/>
              <a:t> a </a:t>
            </a:r>
            <a:r>
              <a:rPr lang="en-US" sz="2800" dirty="0" err="1"/>
              <a:t>manifestare</a:t>
            </a:r>
            <a:r>
              <a:rPr lang="en-US" sz="2800" dirty="0"/>
              <a:t> </a:t>
            </a:r>
            <a:r>
              <a:rPr lang="en-US" sz="2800" dirty="0" err="1"/>
              <a:t>convinzioni</a:t>
            </a:r>
            <a:r>
              <a:rPr lang="en-US" sz="2800" dirty="0"/>
              <a:t> </a:t>
            </a:r>
            <a:r>
              <a:rPr lang="en-US" sz="2800" dirty="0" err="1"/>
              <a:t>insolite</a:t>
            </a:r>
            <a:r>
              <a:rPr lang="en-US" sz="2800" dirty="0"/>
              <a:t> o </a:t>
            </a:r>
            <a:r>
              <a:rPr lang="en-US" sz="2800" dirty="0" err="1"/>
              <a:t>stra­vaganti</a:t>
            </a:r>
            <a:r>
              <a:rPr lang="en-US" sz="2800" dirty="0"/>
              <a:t>, a volte emerge </a:t>
            </a:r>
            <a:r>
              <a:rPr lang="en-US" sz="2800" dirty="0" err="1"/>
              <a:t>una</a:t>
            </a:r>
            <a:r>
              <a:rPr lang="en-US" sz="2800" dirty="0"/>
              <a:t> forma di </a:t>
            </a:r>
            <a:r>
              <a:rPr lang="en-US" sz="2800" dirty="0" err="1"/>
              <a:t>pensiero</a:t>
            </a:r>
            <a:r>
              <a:rPr lang="en-US" sz="2800" dirty="0"/>
              <a:t> </a:t>
            </a:r>
            <a:r>
              <a:rPr lang="en-US" sz="2800" dirty="0" err="1"/>
              <a:t>magico</a:t>
            </a:r>
            <a:r>
              <a:rPr lang="en-US" sz="2800" dirty="0"/>
              <a:t> o  </a:t>
            </a:r>
            <a:r>
              <a:rPr lang="en-US" sz="2800" dirty="0" err="1"/>
              <a:t>esperienze</a:t>
            </a:r>
            <a:r>
              <a:rPr lang="en-US" sz="2800" dirty="0"/>
              <a:t> </a:t>
            </a:r>
            <a:r>
              <a:rPr lang="en-US" sz="2800" dirty="0" err="1"/>
              <a:t>percettive</a:t>
            </a:r>
            <a:r>
              <a:rPr lang="en-US" sz="2800" dirty="0"/>
              <a:t> </a:t>
            </a:r>
            <a:r>
              <a:rPr lang="en-US" sz="2800" dirty="0" err="1"/>
              <a:t>insolite</a:t>
            </a:r>
            <a:r>
              <a:rPr lang="en-US" sz="2800" dirty="0"/>
              <a:t>.  Il </a:t>
            </a:r>
            <a:r>
              <a:rPr lang="en-US" sz="2800" dirty="0" err="1"/>
              <a:t>linguaggio</a:t>
            </a:r>
            <a:r>
              <a:rPr lang="en-US" sz="2800" dirty="0"/>
              <a:t> è </a:t>
            </a:r>
            <a:r>
              <a:rPr lang="en-US" sz="2800" dirty="0" err="1"/>
              <a:t>comprensibile</a:t>
            </a:r>
            <a:r>
              <a:rPr lang="en-US" sz="2800" dirty="0"/>
              <a:t> ma </a:t>
            </a:r>
            <a:r>
              <a:rPr lang="en-US" sz="2800" dirty="0" err="1"/>
              <a:t>allusivo</a:t>
            </a:r>
            <a:r>
              <a:rPr lang="en-US" sz="2800" dirty="0"/>
              <a:t> e </a:t>
            </a:r>
            <a:r>
              <a:rPr lang="en-US" sz="2800" dirty="0" err="1"/>
              <a:t>vago</a:t>
            </a:r>
            <a:r>
              <a:rPr lang="en-US" sz="2800" dirty="0"/>
              <a:t>, a volte I </a:t>
            </a:r>
            <a:r>
              <a:rPr lang="en-US" sz="2800" dirty="0" err="1"/>
              <a:t>nessi</a:t>
            </a:r>
            <a:r>
              <a:rPr lang="en-US" sz="2800" dirty="0"/>
              <a:t> </a:t>
            </a:r>
            <a:r>
              <a:rPr lang="en-US" sz="2800" dirty="0" err="1"/>
              <a:t>associativi</a:t>
            </a:r>
            <a:r>
              <a:rPr lang="en-US" sz="2800" dirty="0"/>
              <a:t> </a:t>
            </a:r>
            <a:r>
              <a:rPr lang="en-US" sz="2800" dirty="0" err="1"/>
              <a:t>sembrano</a:t>
            </a:r>
            <a:r>
              <a:rPr lang="en-US" sz="2800" dirty="0"/>
              <a:t> </a:t>
            </a:r>
            <a:r>
              <a:rPr lang="en-US" sz="2800" dirty="0" err="1"/>
              <a:t>essere</a:t>
            </a:r>
            <a:r>
              <a:rPr lang="en-US" sz="2800" dirty="0"/>
              <a:t> </a:t>
            </a:r>
            <a:r>
              <a:rPr lang="en-US" sz="2800" dirty="0" err="1"/>
              <a:t>allentati</a:t>
            </a:r>
            <a:r>
              <a:rPr lang="en-US" sz="2800" dirty="0"/>
              <a:t>. Il </a:t>
            </a:r>
            <a:r>
              <a:rPr lang="en-US" sz="2800" dirty="0" err="1"/>
              <a:t>comportamento</a:t>
            </a:r>
            <a:r>
              <a:rPr lang="en-US" sz="2800" dirty="0"/>
              <a:t> è </a:t>
            </a:r>
            <a:r>
              <a:rPr lang="en-US" sz="2800" dirty="0" err="1"/>
              <a:t>strano</a:t>
            </a:r>
            <a:r>
              <a:rPr lang="en-US" sz="2800" dirty="0"/>
              <a:t> </a:t>
            </a:r>
            <a:r>
              <a:rPr lang="en-US" sz="2800" dirty="0" err="1"/>
              <a:t>ed</a:t>
            </a:r>
            <a:r>
              <a:rPr lang="en-US" sz="2800" dirty="0"/>
              <a:t> </a:t>
            </a:r>
            <a:r>
              <a:rPr lang="en-US" sz="2800" dirty="0" err="1"/>
              <a:t>iniziano</a:t>
            </a:r>
            <a:r>
              <a:rPr lang="en-US" sz="2800" dirty="0"/>
              <a:t> a </a:t>
            </a:r>
            <a:r>
              <a:rPr lang="en-US" sz="2800" dirty="0" err="1"/>
              <a:t>comparire</a:t>
            </a:r>
            <a:r>
              <a:rPr lang="en-US" sz="2800" dirty="0"/>
              <a:t> </a:t>
            </a:r>
            <a:r>
              <a:rPr lang="en-US" sz="2800" dirty="0" err="1"/>
              <a:t>sintomi</a:t>
            </a:r>
            <a:r>
              <a:rPr lang="en-US" sz="2800" dirty="0"/>
              <a:t> </a:t>
            </a:r>
            <a:r>
              <a:rPr lang="en-US" sz="2800" dirty="0" err="1"/>
              <a:t>negativi</a:t>
            </a:r>
            <a:r>
              <a:rPr lang="en-US" sz="2800" dirty="0"/>
              <a:t> con </a:t>
            </a:r>
            <a:r>
              <a:rPr lang="en-US" sz="2800" dirty="0" err="1"/>
              <a:t>decadimento</a:t>
            </a:r>
            <a:r>
              <a:rPr lang="en-US" sz="2800" dirty="0"/>
              <a:t> </a:t>
            </a:r>
            <a:r>
              <a:rPr lang="en-US" sz="2800" dirty="0" err="1"/>
              <a:t>mentale</a:t>
            </a:r>
            <a:r>
              <a:rPr lang="en-US" sz="2800" dirty="0"/>
              <a:t> </a:t>
            </a:r>
            <a:r>
              <a:rPr lang="en-US" sz="2800" dirty="0" err="1"/>
              <a:t>che</a:t>
            </a:r>
            <a:r>
              <a:rPr lang="en-US" sz="2800" dirty="0"/>
              <a:t> ad </a:t>
            </a:r>
            <a:r>
              <a:rPr lang="en-US" sz="2800" dirty="0" err="1"/>
              <a:t>esempio</a:t>
            </a:r>
            <a:r>
              <a:rPr lang="en-US" sz="2800" dirty="0"/>
              <a:t> </a:t>
            </a:r>
            <a:r>
              <a:rPr lang="en-US" sz="2800" dirty="0" err="1"/>
              <a:t>rendono</a:t>
            </a:r>
            <a:r>
              <a:rPr lang="en-US" sz="2800" dirty="0"/>
              <a:t> difficile ad un </a:t>
            </a:r>
            <a:r>
              <a:rPr lang="en-US" sz="2800" dirty="0" err="1"/>
              <a:t>ragazzo</a:t>
            </a:r>
            <a:r>
              <a:rPr lang="en-US" sz="2800" dirty="0"/>
              <a:t> non </a:t>
            </a:r>
            <a:r>
              <a:rPr lang="en-US" sz="2800" dirty="0" err="1"/>
              <a:t>ancora</a:t>
            </a:r>
            <a:r>
              <a:rPr lang="en-US" sz="2800" dirty="0"/>
              <a:t> </a:t>
            </a:r>
            <a:r>
              <a:rPr lang="en-US" sz="2800" dirty="0" err="1"/>
              <a:t>diagnosticato</a:t>
            </a:r>
            <a:r>
              <a:rPr lang="en-US" sz="2800" dirty="0"/>
              <a:t> come </a:t>
            </a:r>
            <a:r>
              <a:rPr lang="en-US" sz="2800" dirty="0" err="1"/>
              <a:t>schizofrenico</a:t>
            </a:r>
            <a:r>
              <a:rPr lang="en-US" sz="2800" dirty="0"/>
              <a:t>, </a:t>
            </a:r>
            <a:r>
              <a:rPr lang="en-US" sz="2800" dirty="0" err="1"/>
              <a:t>frequentare</a:t>
            </a:r>
            <a:r>
              <a:rPr lang="en-US" sz="2800" dirty="0"/>
              <a:t> con </a:t>
            </a:r>
            <a:r>
              <a:rPr lang="en-US" sz="2800" dirty="0" err="1"/>
              <a:t>successo</a:t>
            </a:r>
            <a:r>
              <a:rPr lang="en-US" sz="2800" dirty="0"/>
              <a:t> </a:t>
            </a:r>
            <a:r>
              <a:rPr lang="en-US" sz="2800" dirty="0" err="1"/>
              <a:t>gli</a:t>
            </a:r>
            <a:r>
              <a:rPr lang="en-US" sz="2800" dirty="0"/>
              <a:t> </a:t>
            </a:r>
            <a:r>
              <a:rPr lang="en-US" sz="2800" dirty="0" err="1"/>
              <a:t>ultimi</a:t>
            </a:r>
            <a:r>
              <a:rPr lang="en-US" sz="2800" dirty="0"/>
              <a:t> </a:t>
            </a:r>
            <a:r>
              <a:rPr lang="en-US" sz="2800" dirty="0" err="1"/>
              <a:t>anni</a:t>
            </a:r>
            <a:r>
              <a:rPr lang="en-US" sz="2800" dirty="0"/>
              <a:t> di </a:t>
            </a:r>
            <a:r>
              <a:rPr lang="en-US" sz="2800" dirty="0" err="1"/>
              <a:t>liceo</a:t>
            </a:r>
            <a:r>
              <a:rPr lang="en-US" sz="2800" dirty="0"/>
              <a:t>. </a:t>
            </a: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51979484"/>
      </p:ext>
    </p:extLst>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err="1"/>
              <a:t>Possono</a:t>
            </a:r>
            <a:r>
              <a:rPr lang="en-US" dirty="0"/>
              <a:t> </a:t>
            </a:r>
            <a:r>
              <a:rPr lang="en-US" dirty="0" err="1"/>
              <a:t>inoltre</a:t>
            </a:r>
            <a:r>
              <a:rPr lang="en-US" dirty="0"/>
              <a:t> </a:t>
            </a:r>
            <a:r>
              <a:rPr lang="en-US" dirty="0" err="1"/>
              <a:t>comparire</a:t>
            </a:r>
            <a:r>
              <a:rPr lang="en-US" dirty="0"/>
              <a:t> </a:t>
            </a:r>
            <a:r>
              <a:rPr lang="en-US" dirty="0" err="1"/>
              <a:t>importanti</a:t>
            </a:r>
            <a:r>
              <a:rPr lang="en-US" dirty="0"/>
              <a:t> </a:t>
            </a:r>
            <a:r>
              <a:rPr lang="en-US" dirty="0" err="1"/>
              <a:t>variazioni</a:t>
            </a:r>
            <a:r>
              <a:rPr lang="en-US" dirty="0"/>
              <a:t> </a:t>
            </a:r>
            <a:r>
              <a:rPr lang="en-US" dirty="0" err="1"/>
              <a:t>dell’umore</a:t>
            </a:r>
            <a:r>
              <a:rPr lang="en-US" dirty="0"/>
              <a:t> con </a:t>
            </a:r>
            <a:r>
              <a:rPr lang="en-US" dirty="0" err="1"/>
              <a:t>depressione</a:t>
            </a:r>
            <a:r>
              <a:rPr lang="en-US" dirty="0"/>
              <a:t> </a:t>
            </a:r>
            <a:r>
              <a:rPr lang="en-US" dirty="0" err="1"/>
              <a:t>ed</a:t>
            </a:r>
            <a:r>
              <a:rPr lang="en-US" dirty="0"/>
              <a:t> a volte </a:t>
            </a:r>
            <a:r>
              <a:rPr lang="en-US" dirty="0" err="1"/>
              <a:t>maniacalità</a:t>
            </a:r>
            <a:r>
              <a:rPr lang="en-US" dirty="0"/>
              <a:t>. In </a:t>
            </a:r>
            <a:r>
              <a:rPr lang="en-US" dirty="0" err="1"/>
              <a:t>molti</a:t>
            </a:r>
            <a:r>
              <a:rPr lang="en-US" dirty="0"/>
              <a:t> </a:t>
            </a:r>
            <a:r>
              <a:rPr lang="en-US" dirty="0" err="1"/>
              <a:t>casi</a:t>
            </a:r>
            <a:r>
              <a:rPr lang="en-US" dirty="0"/>
              <a:t> le </a:t>
            </a:r>
            <a:r>
              <a:rPr lang="en-US" dirty="0" err="1"/>
              <a:t>persone</a:t>
            </a:r>
            <a:r>
              <a:rPr lang="en-US" dirty="0"/>
              <a:t> con </a:t>
            </a:r>
            <a:r>
              <a:rPr lang="en-US" dirty="0" err="1"/>
              <a:t>schizofrenia</a:t>
            </a:r>
            <a:r>
              <a:rPr lang="en-US" dirty="0"/>
              <a:t> </a:t>
            </a:r>
            <a:r>
              <a:rPr lang="en-US" dirty="0" err="1"/>
              <a:t>manifestano</a:t>
            </a:r>
            <a:r>
              <a:rPr lang="en-US" dirty="0"/>
              <a:t> </a:t>
            </a:r>
            <a:r>
              <a:rPr lang="en-US" dirty="0" err="1"/>
              <a:t>una</a:t>
            </a:r>
            <a:r>
              <a:rPr lang="en-US" dirty="0"/>
              <a:t> </a:t>
            </a:r>
            <a:r>
              <a:rPr lang="en-US" dirty="0" err="1"/>
              <a:t>emotività</a:t>
            </a:r>
            <a:r>
              <a:rPr lang="en-US" dirty="0"/>
              <a:t> </a:t>
            </a:r>
            <a:r>
              <a:rPr lang="en-US" dirty="0" err="1"/>
              <a:t>inadeguata</a:t>
            </a:r>
            <a:r>
              <a:rPr lang="en-US" dirty="0"/>
              <a:t> (</a:t>
            </a:r>
            <a:r>
              <a:rPr lang="en-US" dirty="0" err="1"/>
              <a:t>es</a:t>
            </a:r>
            <a:r>
              <a:rPr lang="en-US" dirty="0"/>
              <a:t> </a:t>
            </a:r>
            <a:r>
              <a:rPr lang="en-US" dirty="0" err="1"/>
              <a:t>ridere</a:t>
            </a:r>
            <a:r>
              <a:rPr lang="en-US" dirty="0"/>
              <a:t> per </a:t>
            </a:r>
            <a:r>
              <a:rPr lang="en-US" dirty="0" err="1"/>
              <a:t>notizie</a:t>
            </a:r>
            <a:r>
              <a:rPr lang="en-US" dirty="0"/>
              <a:t> </a:t>
            </a:r>
            <a:r>
              <a:rPr lang="en-US" dirty="0" err="1"/>
              <a:t>tristi</a:t>
            </a:r>
            <a:r>
              <a:rPr lang="en-US" dirty="0"/>
              <a:t> o </a:t>
            </a:r>
            <a:r>
              <a:rPr lang="en-US" dirty="0" err="1"/>
              <a:t>piangere</a:t>
            </a:r>
            <a:r>
              <a:rPr lang="en-US" dirty="0"/>
              <a:t> per </a:t>
            </a:r>
            <a:r>
              <a:rPr lang="en-US" dirty="0" err="1"/>
              <a:t>cose</a:t>
            </a:r>
            <a:r>
              <a:rPr lang="en-US" dirty="0"/>
              <a:t> </a:t>
            </a:r>
            <a:r>
              <a:rPr lang="en-US" dirty="0" err="1"/>
              <a:t>reputate</a:t>
            </a:r>
            <a:r>
              <a:rPr lang="en-US" dirty="0"/>
              <a:t> </a:t>
            </a:r>
            <a:r>
              <a:rPr lang="en-US" dirty="0" err="1"/>
              <a:t>divertenti</a:t>
            </a:r>
            <a:r>
              <a:rPr lang="en-US" dirty="0"/>
              <a:t>). </a:t>
            </a:r>
            <a:r>
              <a:rPr lang="en-US" dirty="0" err="1"/>
              <a:t>Compaiono</a:t>
            </a:r>
            <a:r>
              <a:rPr lang="en-US" dirty="0"/>
              <a:t> </a:t>
            </a:r>
            <a:r>
              <a:rPr lang="en-US" dirty="0" err="1"/>
              <a:t>momenti</a:t>
            </a:r>
            <a:r>
              <a:rPr lang="en-US" dirty="0"/>
              <a:t> di forte </a:t>
            </a:r>
            <a:r>
              <a:rPr lang="en-US" dirty="0" err="1"/>
              <a:t>ansia</a:t>
            </a:r>
            <a:r>
              <a:rPr lang="en-US" dirty="0"/>
              <a:t>. </a:t>
            </a:r>
            <a:r>
              <a:rPr lang="en-US" dirty="0" err="1"/>
              <a:t>Posssono</a:t>
            </a:r>
            <a:r>
              <a:rPr lang="en-US" dirty="0"/>
              <a:t> </a:t>
            </a:r>
            <a:r>
              <a:rPr lang="en-US" dirty="0" err="1"/>
              <a:t>comparire</a:t>
            </a:r>
            <a:r>
              <a:rPr lang="en-US" dirty="0"/>
              <a:t> </a:t>
            </a:r>
            <a:r>
              <a:rPr lang="en-US" dirty="0" err="1"/>
              <a:t>alterazioni</a:t>
            </a:r>
            <a:r>
              <a:rPr lang="en-US" dirty="0"/>
              <a:t> del     gusto, </a:t>
            </a:r>
            <a:r>
              <a:rPr lang="en-US" dirty="0" err="1"/>
              <a:t>dell’appetito</a:t>
            </a:r>
            <a:r>
              <a:rPr lang="en-US" dirty="0"/>
              <a:t> e del </a:t>
            </a:r>
            <a:r>
              <a:rPr lang="en-US" dirty="0" err="1"/>
              <a:t>ciclo</a:t>
            </a:r>
            <a:r>
              <a:rPr lang="en-US" dirty="0"/>
              <a:t> </a:t>
            </a:r>
            <a:r>
              <a:rPr lang="en-US" dirty="0" err="1"/>
              <a:t>veglia</a:t>
            </a:r>
            <a:r>
              <a:rPr lang="en-US" dirty="0"/>
              <a:t> </a:t>
            </a:r>
            <a:r>
              <a:rPr lang="en-US" dirty="0" err="1"/>
              <a:t>sonno</a:t>
            </a:r>
            <a:r>
              <a:rPr lang="en-US"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0974008"/>
      </p:ext>
    </p:extLst>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400" dirty="0"/>
              <a:t>Con </a:t>
            </a:r>
            <a:r>
              <a:rPr lang="en-US" sz="2400" dirty="0" err="1"/>
              <a:t>l’aumento</a:t>
            </a:r>
            <a:r>
              <a:rPr lang="en-US" sz="2400" dirty="0"/>
              <a:t> </a:t>
            </a:r>
            <a:r>
              <a:rPr lang="en-US" sz="2400" dirty="0" err="1"/>
              <a:t>delle</a:t>
            </a:r>
            <a:r>
              <a:rPr lang="en-US" sz="2400" dirty="0"/>
              <a:t> </a:t>
            </a:r>
            <a:r>
              <a:rPr lang="en-US" sz="2400" dirty="0" err="1"/>
              <a:t>allucinazioni</a:t>
            </a:r>
            <a:r>
              <a:rPr lang="en-US" sz="2400" dirty="0"/>
              <a:t> la </a:t>
            </a:r>
            <a:r>
              <a:rPr lang="en-US" sz="2400" dirty="0" err="1"/>
              <a:t>loro</a:t>
            </a:r>
            <a:r>
              <a:rPr lang="en-US" sz="2400" dirty="0"/>
              <a:t> </a:t>
            </a:r>
            <a:r>
              <a:rPr lang="en-US" sz="2400" dirty="0" err="1"/>
              <a:t>capacità</a:t>
            </a:r>
            <a:r>
              <a:rPr lang="en-US" sz="2400" dirty="0"/>
              <a:t> di </a:t>
            </a:r>
            <a:r>
              <a:rPr lang="en-US" sz="2400" dirty="0" err="1"/>
              <a:t>memorizzare</a:t>
            </a:r>
            <a:r>
              <a:rPr lang="en-US" sz="2400" dirty="0"/>
              <a:t> </a:t>
            </a:r>
            <a:r>
              <a:rPr lang="en-US" sz="2400" dirty="0" err="1"/>
              <a:t>si</a:t>
            </a:r>
            <a:r>
              <a:rPr lang="en-US" sz="2400" dirty="0"/>
              <a:t> </a:t>
            </a:r>
            <a:r>
              <a:rPr lang="en-US" sz="2400" dirty="0" err="1"/>
              <a:t>perde</a:t>
            </a:r>
            <a:r>
              <a:rPr lang="en-US" sz="2400" dirty="0"/>
              <a:t>, </a:t>
            </a:r>
            <a:r>
              <a:rPr lang="en-US" sz="2400" dirty="0" err="1"/>
              <a:t>ed</a:t>
            </a:r>
            <a:r>
              <a:rPr lang="en-US" sz="2400" dirty="0"/>
              <a:t> </a:t>
            </a:r>
            <a:r>
              <a:rPr lang="en-US" sz="2400" dirty="0" err="1"/>
              <a:t>il</a:t>
            </a:r>
            <a:r>
              <a:rPr lang="en-US" sz="2400" dirty="0"/>
              <a:t> </a:t>
            </a:r>
            <a:r>
              <a:rPr lang="en-US" sz="2400" dirty="0" err="1"/>
              <a:t>rapporto</a:t>
            </a:r>
            <a:r>
              <a:rPr lang="en-US" sz="2400" dirty="0"/>
              <a:t> col </a:t>
            </a:r>
            <a:r>
              <a:rPr lang="en-US" sz="2400" dirty="0" err="1"/>
              <a:t>mondo</a:t>
            </a:r>
            <a:r>
              <a:rPr lang="en-US" sz="2400" dirty="0"/>
              <a:t> </a:t>
            </a:r>
            <a:r>
              <a:rPr lang="en-US" sz="2400" dirty="0" err="1"/>
              <a:t>esterno</a:t>
            </a:r>
            <a:r>
              <a:rPr lang="en-US" sz="2400" dirty="0"/>
              <a:t> </a:t>
            </a:r>
            <a:r>
              <a:rPr lang="en-US" sz="2400" dirty="0" err="1"/>
              <a:t>si</a:t>
            </a:r>
            <a:r>
              <a:rPr lang="en-US" sz="2400" dirty="0"/>
              <a:t> fa </a:t>
            </a:r>
            <a:r>
              <a:rPr lang="en-US" sz="2400" dirty="0" err="1"/>
              <a:t>più</a:t>
            </a:r>
            <a:r>
              <a:rPr lang="en-US" sz="2400" dirty="0"/>
              <a:t> difficile. </a:t>
            </a:r>
          </a:p>
          <a:p>
            <a:r>
              <a:rPr lang="it-IT" sz="2400" dirty="0"/>
              <a:t> In genere il paziente con schizofrenia non è consapevole di essere malato. Ritiene che il contenuto dei suoi deliri e le suggestioni provenienti dalle sue allucinazioni siano vere e la realtà sia illusoria, una grande presa in giro, una illusione. Gradualmente anche la sua teoria della mente si perde e non riesce più a comprendere le reazioni e il modo di ragionare degli altri.</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15027148"/>
      </p:ext>
    </p:extLst>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La </a:t>
            </a:r>
            <a:r>
              <a:rPr lang="en-US" dirty="0" err="1"/>
              <a:t>mancanza</a:t>
            </a:r>
            <a:r>
              <a:rPr lang="en-US" dirty="0"/>
              <a:t> di </a:t>
            </a:r>
            <a:r>
              <a:rPr lang="en-US" dirty="0" err="1"/>
              <a:t>consapevolezza</a:t>
            </a:r>
            <a:r>
              <a:rPr lang="en-US" dirty="0"/>
              <a:t> di </a:t>
            </a:r>
            <a:r>
              <a:rPr lang="en-US" dirty="0" err="1"/>
              <a:t>malattia</a:t>
            </a:r>
            <a:r>
              <a:rPr lang="en-US" dirty="0"/>
              <a:t> fa </a:t>
            </a:r>
            <a:r>
              <a:rPr lang="en-US" dirty="0" err="1"/>
              <a:t>sì</a:t>
            </a:r>
            <a:r>
              <a:rPr lang="en-US" dirty="0"/>
              <a:t> </a:t>
            </a:r>
            <a:r>
              <a:rPr lang="en-US" dirty="0" err="1"/>
              <a:t>che</a:t>
            </a:r>
            <a:r>
              <a:rPr lang="en-US" dirty="0"/>
              <a:t> </a:t>
            </a:r>
            <a:r>
              <a:rPr lang="en-US" dirty="0" err="1"/>
              <a:t>il</a:t>
            </a:r>
            <a:r>
              <a:rPr lang="en-US" dirty="0"/>
              <a:t> </a:t>
            </a:r>
            <a:r>
              <a:rPr lang="en-US" dirty="0" err="1"/>
              <a:t>paziente</a:t>
            </a:r>
            <a:r>
              <a:rPr lang="en-US" dirty="0"/>
              <a:t> </a:t>
            </a:r>
            <a:r>
              <a:rPr lang="en-US" dirty="0" err="1"/>
              <a:t>tenda</a:t>
            </a:r>
            <a:r>
              <a:rPr lang="en-US" dirty="0"/>
              <a:t> a non </a:t>
            </a:r>
            <a:r>
              <a:rPr lang="en-US" dirty="0" err="1"/>
              <a:t>seguire</a:t>
            </a:r>
            <a:r>
              <a:rPr lang="en-US" dirty="0"/>
              <a:t> le </a:t>
            </a:r>
            <a:r>
              <a:rPr lang="en-US" dirty="0" err="1"/>
              <a:t>terapie</a:t>
            </a:r>
            <a:r>
              <a:rPr lang="en-US" dirty="0"/>
              <a:t>.</a:t>
            </a:r>
          </a:p>
          <a:p>
            <a:r>
              <a:rPr lang="en-US" dirty="0" err="1"/>
              <a:t>Iniziano</a:t>
            </a:r>
            <a:r>
              <a:rPr lang="en-US" dirty="0"/>
              <a:t> a </a:t>
            </a:r>
            <a:r>
              <a:rPr lang="en-US" dirty="0" err="1"/>
              <a:t>diventare</a:t>
            </a:r>
            <a:r>
              <a:rPr lang="en-US" dirty="0"/>
              <a:t> </a:t>
            </a:r>
            <a:r>
              <a:rPr lang="en-US" dirty="0" err="1"/>
              <a:t>evidenti</a:t>
            </a:r>
            <a:r>
              <a:rPr lang="en-US" dirty="0"/>
              <a:t> </a:t>
            </a:r>
            <a:r>
              <a:rPr lang="en-US" dirty="0" err="1"/>
              <a:t>modificazioni</a:t>
            </a:r>
            <a:r>
              <a:rPr lang="en-US" dirty="0"/>
              <a:t> del </a:t>
            </a:r>
            <a:r>
              <a:rPr lang="en-US" dirty="0" err="1"/>
              <a:t>cervello</a:t>
            </a:r>
            <a:r>
              <a:rPr lang="en-US" dirty="0"/>
              <a:t> </a:t>
            </a:r>
            <a:r>
              <a:rPr lang="en-US" dirty="0" err="1"/>
              <a:t>della</a:t>
            </a:r>
            <a:r>
              <a:rPr lang="en-US" dirty="0"/>
              <a:t> persona con </a:t>
            </a:r>
            <a:r>
              <a:rPr lang="en-US" dirty="0" err="1"/>
              <a:t>schizofrenia</a:t>
            </a:r>
            <a:r>
              <a:rPr lang="en-US" dirty="0"/>
              <a:t> </a:t>
            </a:r>
            <a:r>
              <a:rPr lang="en-US" dirty="0" err="1"/>
              <a:t>osservabili</a:t>
            </a:r>
            <a:r>
              <a:rPr lang="en-US" dirty="0"/>
              <a:t> </a:t>
            </a:r>
            <a:r>
              <a:rPr lang="en-US" dirty="0" err="1"/>
              <a:t>anche</a:t>
            </a:r>
            <a:r>
              <a:rPr lang="en-US" dirty="0"/>
              <a:t> con RMN.</a:t>
            </a:r>
          </a:p>
          <a:p>
            <a:pPr marL="0" indent="0">
              <a:buNone/>
            </a:pPr>
            <a:endParaRPr lang="it-IT" dirty="0"/>
          </a:p>
        </p:txBody>
      </p:sp>
    </p:spTree>
    <p:extLst>
      <p:ext uri="{BB962C8B-B14F-4D97-AF65-F5344CB8AC3E}">
        <p14:creationId xmlns:p14="http://schemas.microsoft.com/office/powerpoint/2010/main" val="338544849"/>
      </p:ext>
    </p:extLst>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È </a:t>
            </a:r>
            <a:r>
              <a:rPr lang="en-US" dirty="0" err="1"/>
              <a:t>affetto</a:t>
            </a:r>
            <a:r>
              <a:rPr lang="en-US" dirty="0"/>
              <a:t> da </a:t>
            </a:r>
            <a:r>
              <a:rPr lang="en-US" dirty="0" err="1"/>
              <a:t>schizofrenia</a:t>
            </a:r>
            <a:r>
              <a:rPr lang="en-US" dirty="0"/>
              <a:t> </a:t>
            </a:r>
            <a:r>
              <a:rPr lang="en-US" dirty="0" err="1"/>
              <a:t>poco</a:t>
            </a:r>
            <a:r>
              <a:rPr lang="en-US" dirty="0"/>
              <a:t> </a:t>
            </a:r>
            <a:r>
              <a:rPr lang="en-US" dirty="0" err="1"/>
              <a:t>meno</a:t>
            </a:r>
            <a:r>
              <a:rPr lang="en-US" dirty="0"/>
              <a:t> dell’1% </a:t>
            </a:r>
            <a:r>
              <a:rPr lang="en-US" dirty="0" err="1"/>
              <a:t>della</a:t>
            </a:r>
            <a:r>
              <a:rPr lang="en-US" dirty="0"/>
              <a:t> </a:t>
            </a:r>
            <a:r>
              <a:rPr lang="en-US" dirty="0" err="1"/>
              <a:t>popolazione</a:t>
            </a:r>
            <a:r>
              <a:rPr lang="en-US" dirty="0"/>
              <a:t>. Nella </a:t>
            </a:r>
            <a:r>
              <a:rPr lang="en-US" dirty="0" err="1"/>
              <a:t>maggior</a:t>
            </a:r>
            <a:r>
              <a:rPr lang="en-US" dirty="0"/>
              <a:t> parte </a:t>
            </a:r>
            <a:r>
              <a:rPr lang="en-US" dirty="0" err="1"/>
              <a:t>dei</a:t>
            </a:r>
            <a:r>
              <a:rPr lang="en-US" dirty="0"/>
              <a:t> </a:t>
            </a:r>
            <a:r>
              <a:rPr lang="en-US" dirty="0" err="1"/>
              <a:t>casi</a:t>
            </a:r>
            <a:r>
              <a:rPr lang="en-US" dirty="0"/>
              <a:t> la </a:t>
            </a:r>
            <a:r>
              <a:rPr lang="en-US" dirty="0" err="1"/>
              <a:t>schizofrenia</a:t>
            </a:r>
            <a:r>
              <a:rPr lang="en-US" dirty="0"/>
              <a:t> </a:t>
            </a:r>
            <a:r>
              <a:rPr lang="en-US" dirty="0" err="1"/>
              <a:t>insorge</a:t>
            </a:r>
            <a:r>
              <a:rPr lang="en-US" dirty="0"/>
              <a:t> </a:t>
            </a:r>
            <a:r>
              <a:rPr lang="en-US" dirty="0" err="1"/>
              <a:t>tra</a:t>
            </a:r>
            <a:r>
              <a:rPr lang="en-US" dirty="0"/>
              <a:t> la </a:t>
            </a:r>
            <a:r>
              <a:rPr lang="en-US" dirty="0" err="1"/>
              <a:t>tarda</a:t>
            </a:r>
            <a:r>
              <a:rPr lang="en-US" dirty="0"/>
              <a:t> </a:t>
            </a:r>
            <a:r>
              <a:rPr lang="en-US" dirty="0" err="1"/>
              <a:t>adolescenza</a:t>
            </a:r>
            <a:r>
              <a:rPr lang="en-US" dirty="0"/>
              <a:t> </a:t>
            </a:r>
            <a:r>
              <a:rPr lang="en-US" dirty="0" err="1"/>
              <a:t>ed</a:t>
            </a:r>
            <a:r>
              <a:rPr lang="en-US" dirty="0"/>
              <a:t> I 30 </a:t>
            </a:r>
            <a:r>
              <a:rPr lang="en-US" dirty="0" err="1"/>
              <a:t>anni</a:t>
            </a:r>
            <a:r>
              <a:rPr lang="en-US" dirty="0"/>
              <a:t>. In </a:t>
            </a:r>
            <a:r>
              <a:rPr lang="en-US" dirty="0" err="1"/>
              <a:t>generale</a:t>
            </a:r>
            <a:r>
              <a:rPr lang="en-US" dirty="0"/>
              <a:t> </a:t>
            </a:r>
            <a:r>
              <a:rPr lang="en-US" dirty="0" err="1"/>
              <a:t>quanto</a:t>
            </a:r>
            <a:r>
              <a:rPr lang="en-US" dirty="0"/>
              <a:t> prima </a:t>
            </a:r>
            <a:r>
              <a:rPr lang="en-US" dirty="0" err="1"/>
              <a:t>insorge</a:t>
            </a:r>
            <a:r>
              <a:rPr lang="en-US" dirty="0"/>
              <a:t> </a:t>
            </a:r>
            <a:r>
              <a:rPr lang="en-US" dirty="0" err="1"/>
              <a:t>tanto</a:t>
            </a:r>
            <a:r>
              <a:rPr lang="en-US" dirty="0"/>
              <a:t> </a:t>
            </a:r>
            <a:r>
              <a:rPr lang="en-US" dirty="0" err="1"/>
              <a:t>più</a:t>
            </a:r>
            <a:r>
              <a:rPr lang="en-US" dirty="0"/>
              <a:t> grave la </a:t>
            </a:r>
            <a:r>
              <a:rPr lang="en-US" dirty="0" err="1"/>
              <a:t>prognosi</a:t>
            </a:r>
            <a:r>
              <a:rPr lang="en-US" dirty="0"/>
              <a:t>. Se </a:t>
            </a:r>
            <a:r>
              <a:rPr lang="en-US" dirty="0" err="1"/>
              <a:t>quindi</a:t>
            </a:r>
            <a:r>
              <a:rPr lang="en-US" dirty="0"/>
              <a:t> un </a:t>
            </a:r>
            <a:r>
              <a:rPr lang="en-US" dirty="0" err="1"/>
              <a:t>cinquantenne</a:t>
            </a:r>
            <a:r>
              <a:rPr lang="en-US" dirty="0"/>
              <a:t> </a:t>
            </a:r>
            <a:r>
              <a:rPr lang="en-US" dirty="0" err="1"/>
              <a:t>inizia</a:t>
            </a:r>
            <a:r>
              <a:rPr lang="en-US" dirty="0"/>
              <a:t> a </a:t>
            </a:r>
            <a:r>
              <a:rPr lang="en-US" dirty="0" err="1"/>
              <a:t>manifestare</a:t>
            </a:r>
            <a:r>
              <a:rPr lang="en-US" dirty="0"/>
              <a:t> </a:t>
            </a:r>
            <a:r>
              <a:rPr lang="en-US" dirty="0" err="1"/>
              <a:t>deliri</a:t>
            </a:r>
            <a:r>
              <a:rPr lang="en-US" dirty="0"/>
              <a:t> </a:t>
            </a:r>
            <a:r>
              <a:rPr lang="en-US" dirty="0" err="1"/>
              <a:t>ed</a:t>
            </a:r>
            <a:r>
              <a:rPr lang="en-US" dirty="0"/>
              <a:t> </a:t>
            </a:r>
            <a:r>
              <a:rPr lang="en-US" dirty="0" err="1"/>
              <a:t>allucinazioni</a:t>
            </a:r>
            <a:r>
              <a:rPr lang="en-US" dirty="0"/>
              <a:t> è </a:t>
            </a:r>
            <a:r>
              <a:rPr lang="en-US" dirty="0" err="1"/>
              <a:t>opportuno</a:t>
            </a:r>
            <a:r>
              <a:rPr lang="en-US" dirty="0"/>
              <a:t> </a:t>
            </a:r>
            <a:r>
              <a:rPr lang="en-US" dirty="0" err="1"/>
              <a:t>pensare</a:t>
            </a:r>
            <a:r>
              <a:rPr lang="en-US" dirty="0"/>
              <a:t> a </a:t>
            </a:r>
            <a:r>
              <a:rPr lang="en-US" dirty="0" err="1"/>
              <a:t>danni</a:t>
            </a:r>
            <a:r>
              <a:rPr lang="en-US" dirty="0"/>
              <a:t> </a:t>
            </a:r>
            <a:r>
              <a:rPr lang="en-US" dirty="0" err="1"/>
              <a:t>organici</a:t>
            </a:r>
            <a:r>
              <a:rPr lang="en-US" dirty="0"/>
              <a:t> o </a:t>
            </a:r>
            <a:r>
              <a:rPr lang="en-US" dirty="0" err="1"/>
              <a:t>intossicazioni</a:t>
            </a:r>
            <a:r>
              <a:rPr lang="en-US" dirty="0"/>
              <a:t> prima </a:t>
            </a:r>
            <a:r>
              <a:rPr lang="en-US" dirty="0" err="1"/>
              <a:t>che</a:t>
            </a:r>
            <a:r>
              <a:rPr lang="en-US" dirty="0"/>
              <a:t> ad un </a:t>
            </a:r>
            <a:r>
              <a:rPr lang="en-US" dirty="0" err="1"/>
              <a:t>esordio</a:t>
            </a:r>
            <a:r>
              <a:rPr lang="en-US" dirty="0"/>
              <a:t> </a:t>
            </a:r>
            <a:r>
              <a:rPr lang="en-US" dirty="0" err="1"/>
              <a:t>schizofrenico</a:t>
            </a:r>
            <a:r>
              <a:rPr lang="en-US" dirty="0"/>
              <a:t>.</a:t>
            </a:r>
          </a:p>
          <a:p>
            <a:endParaRPr lang="en-US"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705626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dirty="0"/>
              <a:t>DISTURBI DELLO SPETTRO AUTISTICO- DIAGNOSI DIFFERENZIALI </a:t>
            </a:r>
            <a:endParaRPr dirty="0"/>
          </a:p>
        </p:txBody>
      </p:sp>
      <p:sp>
        <p:nvSpPr>
          <p:cNvPr id="8" name="Sottotitolo 7"/>
          <p:cNvSpPr>
            <a:spLocks noGrp="1"/>
          </p:cNvSpPr>
          <p:nvPr>
            <p:ph type="subTitle" idx="1"/>
          </p:nvPr>
        </p:nvSpPr>
        <p:spPr/>
        <p:txBody>
          <a:bodyPr/>
          <a:lstStyle/>
          <a:p>
            <a:pPr eaLnBrk="1" hangingPunct="1">
              <a:defRPr/>
            </a:pPr>
            <a:r>
              <a:rPr lang="it-IT" dirty="0"/>
              <a:t>LEZIONE 17-2</a:t>
            </a:r>
          </a:p>
        </p:txBody>
      </p:sp>
    </p:spTree>
    <p:extLst>
      <p:ext uri="{BB962C8B-B14F-4D97-AF65-F5344CB8AC3E}">
        <p14:creationId xmlns:p14="http://schemas.microsoft.com/office/powerpoint/2010/main" val="2865666234"/>
      </p:ext>
    </p:extLst>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800" dirty="0"/>
              <a:t>La </a:t>
            </a:r>
            <a:r>
              <a:rPr lang="en-US" sz="2800" dirty="0" err="1"/>
              <a:t>schizofrenia</a:t>
            </a:r>
            <a:r>
              <a:rPr lang="en-US" sz="2800" dirty="0"/>
              <a:t> </a:t>
            </a:r>
            <a:r>
              <a:rPr lang="en-US" sz="2800" dirty="0" err="1"/>
              <a:t>si</a:t>
            </a:r>
            <a:r>
              <a:rPr lang="en-US" sz="2800" dirty="0"/>
              <a:t> </a:t>
            </a:r>
            <a:r>
              <a:rPr lang="en-US" sz="2800" dirty="0" err="1"/>
              <a:t>associa</a:t>
            </a:r>
            <a:r>
              <a:rPr lang="en-US" sz="2800" dirty="0"/>
              <a:t> a </a:t>
            </a:r>
            <a:r>
              <a:rPr lang="en-US" sz="2800" dirty="0" err="1"/>
              <a:t>decadimento</a:t>
            </a:r>
            <a:r>
              <a:rPr lang="en-US" sz="2800" dirty="0"/>
              <a:t> </a:t>
            </a:r>
            <a:r>
              <a:rPr lang="en-US" sz="2800" dirty="0" err="1"/>
              <a:t>mentale</a:t>
            </a:r>
            <a:r>
              <a:rPr lang="en-US" sz="2800" dirty="0"/>
              <a:t>. </a:t>
            </a:r>
            <a:r>
              <a:rPr lang="en-US" sz="2800" dirty="0" err="1"/>
              <a:t>Anche</a:t>
            </a:r>
            <a:r>
              <a:rPr lang="en-US" sz="2800" dirty="0"/>
              <a:t> </a:t>
            </a:r>
            <a:r>
              <a:rPr lang="en-US" sz="2800" dirty="0" err="1"/>
              <a:t>nei</a:t>
            </a:r>
            <a:r>
              <a:rPr lang="en-US" sz="2800" dirty="0"/>
              <a:t> </a:t>
            </a:r>
            <a:r>
              <a:rPr lang="en-US" sz="2800" dirty="0" err="1"/>
              <a:t>pazienti</a:t>
            </a:r>
            <a:r>
              <a:rPr lang="en-US" sz="2800" dirty="0"/>
              <a:t> </a:t>
            </a:r>
            <a:r>
              <a:rPr lang="en-US" sz="2800" dirty="0" err="1"/>
              <a:t>che</a:t>
            </a:r>
            <a:r>
              <a:rPr lang="en-US" sz="2800" dirty="0"/>
              <a:t> </a:t>
            </a:r>
            <a:r>
              <a:rPr lang="en-US" sz="2800" dirty="0" err="1"/>
              <a:t>rispondono</a:t>
            </a:r>
            <a:r>
              <a:rPr lang="en-US" sz="2800" dirty="0"/>
              <a:t> bene </a:t>
            </a:r>
            <a:r>
              <a:rPr lang="en-US" sz="2800" dirty="0" err="1"/>
              <a:t>alla</a:t>
            </a:r>
            <a:r>
              <a:rPr lang="en-US" sz="2800" dirty="0"/>
              <a:t> </a:t>
            </a:r>
            <a:r>
              <a:rPr lang="en-US" sz="2800" dirty="0" err="1"/>
              <a:t>terapia</a:t>
            </a:r>
            <a:r>
              <a:rPr lang="en-US" sz="2800" dirty="0"/>
              <a:t>, </a:t>
            </a:r>
            <a:r>
              <a:rPr lang="en-US" sz="2800" dirty="0" err="1"/>
              <a:t>il</a:t>
            </a:r>
            <a:r>
              <a:rPr lang="en-US" sz="2800" dirty="0"/>
              <a:t> </a:t>
            </a:r>
            <a:r>
              <a:rPr lang="en-US" sz="2800" dirty="0" err="1"/>
              <a:t>decadimento</a:t>
            </a:r>
            <a:r>
              <a:rPr lang="en-US" sz="2800" dirty="0"/>
              <a:t> in </a:t>
            </a:r>
            <a:r>
              <a:rPr lang="en-US" sz="2800" dirty="0" err="1"/>
              <a:t>genere</a:t>
            </a:r>
            <a:r>
              <a:rPr lang="en-US" sz="2800" dirty="0"/>
              <a:t> </a:t>
            </a:r>
            <a:r>
              <a:rPr lang="en-US" sz="2800" dirty="0" err="1"/>
              <a:t>persiste</a:t>
            </a:r>
            <a:r>
              <a:rPr lang="en-US" sz="2800" dirty="0"/>
              <a:t>, </a:t>
            </a:r>
            <a:r>
              <a:rPr lang="en-US" sz="2800" dirty="0" err="1"/>
              <a:t>mentre</a:t>
            </a:r>
            <a:r>
              <a:rPr lang="en-US" sz="2800" dirty="0"/>
              <a:t> I </a:t>
            </a:r>
            <a:r>
              <a:rPr lang="en-US" sz="2800" dirty="0" err="1"/>
              <a:t>deliri</a:t>
            </a:r>
            <a:r>
              <a:rPr lang="en-US" sz="2800" dirty="0"/>
              <a:t> e le </a:t>
            </a:r>
            <a:r>
              <a:rPr lang="en-US" sz="2800" dirty="0" err="1"/>
              <a:t>allucinazioni</a:t>
            </a:r>
            <a:r>
              <a:rPr lang="en-US" sz="2800" dirty="0"/>
              <a:t> </a:t>
            </a:r>
            <a:r>
              <a:rPr lang="en-US" sz="2800" dirty="0" err="1"/>
              <a:t>gradualmente</a:t>
            </a:r>
            <a:r>
              <a:rPr lang="en-US" sz="2800" dirty="0"/>
              <a:t> </a:t>
            </a:r>
            <a:r>
              <a:rPr lang="en-US" sz="2800" dirty="0" err="1"/>
              <a:t>diminuiscono</a:t>
            </a:r>
            <a:r>
              <a:rPr lang="en-US" sz="2800" dirty="0"/>
              <a:t> col </a:t>
            </a:r>
            <a:r>
              <a:rPr lang="en-US" sz="2800" dirty="0" err="1"/>
              <a:t>progredire</a:t>
            </a:r>
            <a:r>
              <a:rPr lang="en-US" sz="2800" dirty="0"/>
              <a:t> </a:t>
            </a:r>
            <a:r>
              <a:rPr lang="en-US" sz="2800" dirty="0" err="1"/>
              <a:t>della</a:t>
            </a:r>
            <a:r>
              <a:rPr lang="en-US" sz="2800" dirty="0"/>
              <a:t> </a:t>
            </a:r>
            <a:r>
              <a:rPr lang="en-US" sz="2800" dirty="0" err="1"/>
              <a:t>età</a:t>
            </a:r>
            <a:r>
              <a:rPr lang="en-US" sz="2800" dirty="0"/>
              <a:t>. </a:t>
            </a:r>
            <a:r>
              <a:rPr lang="en-US" sz="2800" dirty="0" err="1"/>
              <a:t>Comunque</a:t>
            </a:r>
            <a:r>
              <a:rPr lang="en-US" sz="2800" dirty="0"/>
              <a:t> la </a:t>
            </a:r>
            <a:r>
              <a:rPr lang="en-US" sz="2800" dirty="0" err="1"/>
              <a:t>guarigione</a:t>
            </a:r>
            <a:r>
              <a:rPr lang="en-US" sz="2800" dirty="0"/>
              <a:t> </a:t>
            </a:r>
            <a:r>
              <a:rPr lang="en-US" sz="2800" dirty="0" err="1"/>
              <a:t>totale</a:t>
            </a:r>
            <a:r>
              <a:rPr lang="en-US" sz="2800" dirty="0"/>
              <a:t> </a:t>
            </a:r>
            <a:r>
              <a:rPr lang="en-US" sz="2800" dirty="0" err="1"/>
              <a:t>si</a:t>
            </a:r>
            <a:r>
              <a:rPr lang="en-US" sz="2800" dirty="0"/>
              <a:t> ha in circa </a:t>
            </a:r>
            <a:r>
              <a:rPr lang="en-US" sz="2800" dirty="0" err="1"/>
              <a:t>il</a:t>
            </a:r>
            <a:r>
              <a:rPr lang="en-US" sz="2800" dirty="0"/>
              <a:t> 20% </a:t>
            </a:r>
            <a:r>
              <a:rPr lang="en-US" sz="2800" dirty="0" err="1"/>
              <a:t>dei</a:t>
            </a:r>
            <a:r>
              <a:rPr lang="en-US" sz="2800" dirty="0"/>
              <a:t> </a:t>
            </a:r>
            <a:r>
              <a:rPr lang="en-US" sz="2800" dirty="0" err="1"/>
              <a:t>casi</a:t>
            </a:r>
            <a:r>
              <a:rPr lang="en-US" sz="2800" dirty="0"/>
              <a:t>. Nella </a:t>
            </a:r>
            <a:r>
              <a:rPr lang="en-US" sz="2800" dirty="0" err="1"/>
              <a:t>maggior</a:t>
            </a:r>
            <a:r>
              <a:rPr lang="en-US" sz="2800" dirty="0"/>
              <a:t> parte </a:t>
            </a:r>
            <a:r>
              <a:rPr lang="en-US" sz="2800" dirty="0" err="1"/>
              <a:t>dei</a:t>
            </a:r>
            <a:r>
              <a:rPr lang="en-US" sz="2800" dirty="0"/>
              <a:t> </a:t>
            </a:r>
            <a:r>
              <a:rPr lang="en-US" sz="2800" dirty="0" err="1"/>
              <a:t>pazienti</a:t>
            </a:r>
            <a:r>
              <a:rPr lang="en-US" sz="2800" dirty="0"/>
              <a:t> la </a:t>
            </a:r>
            <a:r>
              <a:rPr lang="en-US" sz="2800" dirty="0" err="1"/>
              <a:t>terapia</a:t>
            </a:r>
            <a:r>
              <a:rPr lang="en-US" sz="2800" dirty="0"/>
              <a:t> </a:t>
            </a:r>
            <a:r>
              <a:rPr lang="en-US" sz="2800" dirty="0" err="1"/>
              <a:t>farmacologica</a:t>
            </a:r>
            <a:r>
              <a:rPr lang="en-US" sz="2800" dirty="0"/>
              <a:t> </a:t>
            </a:r>
            <a:r>
              <a:rPr lang="en-US" sz="2800" dirty="0" err="1"/>
              <a:t>ed</a:t>
            </a:r>
            <a:r>
              <a:rPr lang="en-US" sz="2800" dirty="0"/>
              <a:t> </a:t>
            </a:r>
            <a:r>
              <a:rPr lang="en-US" sz="2800" dirty="0" err="1"/>
              <a:t>il</a:t>
            </a:r>
            <a:r>
              <a:rPr lang="en-US" sz="2800" dirty="0"/>
              <a:t> </a:t>
            </a:r>
            <a:r>
              <a:rPr lang="en-US" sz="2800" dirty="0" err="1"/>
              <a:t>sostegno</a:t>
            </a:r>
            <a:r>
              <a:rPr lang="en-US" sz="2800" dirty="0"/>
              <a:t> </a:t>
            </a:r>
            <a:r>
              <a:rPr lang="en-US" sz="2800" dirty="0" err="1"/>
              <a:t>sociale</a:t>
            </a:r>
            <a:r>
              <a:rPr lang="en-US" sz="2800" dirty="0"/>
              <a:t> e </a:t>
            </a:r>
            <a:r>
              <a:rPr lang="en-US" sz="2800" dirty="0" err="1"/>
              <a:t>psicologico</a:t>
            </a:r>
            <a:r>
              <a:rPr lang="en-US" sz="2800" dirty="0"/>
              <a:t> </a:t>
            </a:r>
            <a:r>
              <a:rPr lang="en-US" sz="2800" dirty="0" err="1"/>
              <a:t>dovranno</a:t>
            </a:r>
            <a:r>
              <a:rPr lang="en-US" sz="2800" dirty="0"/>
              <a:t> </a:t>
            </a:r>
            <a:r>
              <a:rPr lang="en-US" sz="2800" dirty="0" err="1"/>
              <a:t>essere</a:t>
            </a:r>
            <a:r>
              <a:rPr lang="en-US" sz="2800" dirty="0"/>
              <a:t> </a:t>
            </a:r>
            <a:r>
              <a:rPr lang="en-US" sz="2800" dirty="0" err="1"/>
              <a:t>permanenti</a:t>
            </a:r>
            <a:r>
              <a:rPr lang="en-US" sz="2800"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36777544"/>
      </p:ext>
    </p:extLst>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t>Schizofrenia</a:t>
            </a:r>
            <a:br>
              <a:rPr lang="it-IT" dirty="0"/>
            </a:br>
            <a:r>
              <a:rPr lang="it-IT" dirty="0"/>
              <a:t>fattori di rischio e diagnosi differenziale</a:t>
            </a:r>
          </a:p>
        </p:txBody>
      </p:sp>
      <p:sp>
        <p:nvSpPr>
          <p:cNvPr id="3" name="Sottotitolo 2"/>
          <p:cNvSpPr>
            <a:spLocks noGrp="1"/>
          </p:cNvSpPr>
          <p:nvPr>
            <p:ph type="subTitle" idx="1"/>
          </p:nvPr>
        </p:nvSpPr>
        <p:spPr/>
        <p:txBody>
          <a:bodyPr/>
          <a:lstStyle/>
          <a:p>
            <a:r>
              <a:rPr lang="it-IT" dirty="0"/>
              <a:t>Lezione 24-4</a:t>
            </a:r>
          </a:p>
        </p:txBody>
      </p:sp>
    </p:spTree>
    <p:extLst>
      <p:ext uri="{BB962C8B-B14F-4D97-AF65-F5344CB8AC3E}">
        <p14:creationId xmlns:p14="http://schemas.microsoft.com/office/powerpoint/2010/main" val="3124516428"/>
      </p:ext>
    </p:extLst>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b="1" dirty="0" err="1"/>
              <a:t>Fattori</a:t>
            </a:r>
            <a:r>
              <a:rPr lang="en-US" b="1" dirty="0"/>
              <a:t> di </a:t>
            </a:r>
            <a:r>
              <a:rPr lang="en-US" b="1" dirty="0" err="1"/>
              <a:t>rischio</a:t>
            </a:r>
            <a:r>
              <a:rPr lang="en-US" b="1" dirty="0"/>
              <a:t> e </a:t>
            </a:r>
            <a:r>
              <a:rPr lang="en-US" b="1" dirty="0" err="1"/>
              <a:t>prognosi</a:t>
            </a:r>
            <a:endParaRPr lang="it-IT" dirty="0"/>
          </a:p>
          <a:p>
            <a:r>
              <a:rPr lang="en-US" dirty="0"/>
              <a:t>La </a:t>
            </a:r>
            <a:r>
              <a:rPr lang="en-US" dirty="0" err="1"/>
              <a:t>schizofrenia</a:t>
            </a:r>
            <a:r>
              <a:rPr lang="en-US" dirty="0"/>
              <a:t> ha </a:t>
            </a:r>
            <a:r>
              <a:rPr lang="en-US" dirty="0" err="1"/>
              <a:t>forti</a:t>
            </a:r>
            <a:r>
              <a:rPr lang="en-US" dirty="0"/>
              <a:t> </a:t>
            </a:r>
            <a:r>
              <a:rPr lang="en-US" dirty="0" err="1"/>
              <a:t>concause</a:t>
            </a:r>
            <a:r>
              <a:rPr lang="en-US" dirty="0"/>
              <a:t> </a:t>
            </a:r>
            <a:r>
              <a:rPr lang="en-US" dirty="0" err="1"/>
              <a:t>genetiche</a:t>
            </a:r>
            <a:r>
              <a:rPr lang="en-US" dirty="0"/>
              <a:t>. Si nota </a:t>
            </a:r>
            <a:r>
              <a:rPr lang="en-US" dirty="0" err="1"/>
              <a:t>frequentemente</a:t>
            </a:r>
            <a:r>
              <a:rPr lang="en-US" dirty="0"/>
              <a:t> </a:t>
            </a:r>
            <a:r>
              <a:rPr lang="en-US" dirty="0" err="1"/>
              <a:t>una</a:t>
            </a:r>
            <a:r>
              <a:rPr lang="en-US" dirty="0"/>
              <a:t> forte </a:t>
            </a:r>
            <a:r>
              <a:rPr lang="en-US" dirty="0" err="1"/>
              <a:t>presenza</a:t>
            </a:r>
            <a:r>
              <a:rPr lang="en-US" dirty="0"/>
              <a:t> di </a:t>
            </a:r>
            <a:r>
              <a:rPr lang="en-US" dirty="0" err="1"/>
              <a:t>schizofrenici</a:t>
            </a:r>
            <a:r>
              <a:rPr lang="en-US" dirty="0"/>
              <a:t> in </a:t>
            </a:r>
            <a:r>
              <a:rPr lang="en-US" dirty="0" err="1"/>
              <a:t>alcune</a:t>
            </a:r>
            <a:r>
              <a:rPr lang="en-US" dirty="0"/>
              <a:t> </a:t>
            </a:r>
            <a:r>
              <a:rPr lang="en-US" dirty="0" err="1"/>
              <a:t>famiglie</a:t>
            </a:r>
            <a:r>
              <a:rPr lang="en-US" dirty="0"/>
              <a:t>.</a:t>
            </a:r>
          </a:p>
          <a:p>
            <a:r>
              <a:rPr lang="en-US" dirty="0"/>
              <a:t>È </a:t>
            </a:r>
            <a:r>
              <a:rPr lang="en-US" dirty="0" err="1"/>
              <a:t>stata</a:t>
            </a:r>
            <a:r>
              <a:rPr lang="en-US" dirty="0"/>
              <a:t> </a:t>
            </a:r>
            <a:r>
              <a:rPr lang="en-US" dirty="0" err="1"/>
              <a:t>notata</a:t>
            </a:r>
            <a:r>
              <a:rPr lang="en-US" dirty="0"/>
              <a:t> </a:t>
            </a:r>
            <a:r>
              <a:rPr lang="en-US" dirty="0" err="1"/>
              <a:t>qualche</a:t>
            </a:r>
            <a:r>
              <a:rPr lang="en-US" dirty="0"/>
              <a:t> </a:t>
            </a:r>
            <a:r>
              <a:rPr lang="en-US" dirty="0" err="1"/>
              <a:t>relazione</a:t>
            </a:r>
            <a:r>
              <a:rPr lang="en-US" dirty="0"/>
              <a:t> </a:t>
            </a:r>
            <a:r>
              <a:rPr lang="en-US" dirty="0" err="1"/>
              <a:t>tra</a:t>
            </a:r>
            <a:r>
              <a:rPr lang="en-US" dirty="0"/>
              <a:t> lo </a:t>
            </a:r>
            <a:r>
              <a:rPr lang="en-US" dirty="0" err="1"/>
              <a:t>sviluppo</a:t>
            </a:r>
            <a:r>
              <a:rPr lang="en-US" dirty="0"/>
              <a:t> </a:t>
            </a:r>
            <a:r>
              <a:rPr lang="en-US" dirty="0" err="1"/>
              <a:t>della</a:t>
            </a:r>
            <a:r>
              <a:rPr lang="en-US" dirty="0"/>
              <a:t> </a:t>
            </a:r>
            <a:r>
              <a:rPr lang="en-US" dirty="0" err="1"/>
              <a:t>schizofrenia</a:t>
            </a:r>
            <a:r>
              <a:rPr lang="en-US" dirty="0"/>
              <a:t> </a:t>
            </a:r>
            <a:r>
              <a:rPr lang="en-US" dirty="0" err="1"/>
              <a:t>ed</a:t>
            </a:r>
            <a:r>
              <a:rPr lang="en-US" dirty="0"/>
              <a:t> </a:t>
            </a:r>
            <a:r>
              <a:rPr lang="en-US" dirty="0" err="1"/>
              <a:t>anossia</a:t>
            </a:r>
            <a:r>
              <a:rPr lang="en-US" dirty="0"/>
              <a:t> </a:t>
            </a:r>
            <a:r>
              <a:rPr lang="en-US" dirty="0" err="1"/>
              <a:t>alla</a:t>
            </a:r>
            <a:r>
              <a:rPr lang="en-US" dirty="0"/>
              <a:t> </a:t>
            </a:r>
            <a:r>
              <a:rPr lang="en-US" dirty="0" err="1"/>
              <a:t>nascita</a:t>
            </a:r>
            <a:endParaRPr lang="en-US" dirty="0"/>
          </a:p>
          <a:p>
            <a:r>
              <a:rPr lang="en-US" dirty="0"/>
              <a:t>La </a:t>
            </a:r>
            <a:r>
              <a:rPr lang="en-US" dirty="0" err="1"/>
              <a:t>schizofrenia</a:t>
            </a:r>
            <a:r>
              <a:rPr lang="en-US" dirty="0"/>
              <a:t> </a:t>
            </a:r>
            <a:r>
              <a:rPr lang="en-US" dirty="0" err="1"/>
              <a:t>si</a:t>
            </a:r>
            <a:r>
              <a:rPr lang="en-US" dirty="0"/>
              <a:t> </a:t>
            </a:r>
            <a:r>
              <a:rPr lang="en-US" dirty="0" err="1"/>
              <a:t>manifesta</a:t>
            </a:r>
            <a:r>
              <a:rPr lang="en-US" dirty="0"/>
              <a:t> </a:t>
            </a:r>
            <a:r>
              <a:rPr lang="en-US" dirty="0" err="1"/>
              <a:t>maggiormente</a:t>
            </a:r>
            <a:r>
              <a:rPr lang="en-US" dirty="0"/>
              <a:t> in </a:t>
            </a:r>
            <a:r>
              <a:rPr lang="en-US" dirty="0" err="1"/>
              <a:t>famiglie</a:t>
            </a:r>
            <a:r>
              <a:rPr lang="en-US" dirty="0"/>
              <a:t> </a:t>
            </a:r>
            <a:r>
              <a:rPr lang="en-US" dirty="0" err="1"/>
              <a:t>disagiate</a:t>
            </a:r>
            <a:r>
              <a:rPr lang="en-US" dirty="0"/>
              <a:t> </a:t>
            </a:r>
            <a:r>
              <a:rPr lang="en-US" dirty="0" err="1"/>
              <a:t>sul</a:t>
            </a:r>
            <a:r>
              <a:rPr lang="en-US" dirty="0"/>
              <a:t> piano socio </a:t>
            </a:r>
            <a:r>
              <a:rPr lang="en-US" dirty="0" err="1"/>
              <a:t>economico</a:t>
            </a:r>
            <a:endParaRPr lang="en-US" dirty="0"/>
          </a:p>
          <a:p>
            <a:endParaRPr lang="it-IT" dirty="0"/>
          </a:p>
          <a:p>
            <a:endParaRPr lang="it-IT" dirty="0"/>
          </a:p>
          <a:p>
            <a:endParaRPr lang="it-IT" dirty="0"/>
          </a:p>
        </p:txBody>
      </p:sp>
    </p:spTree>
    <p:extLst>
      <p:ext uri="{BB962C8B-B14F-4D97-AF65-F5344CB8AC3E}">
        <p14:creationId xmlns:p14="http://schemas.microsoft.com/office/powerpoint/2010/main" val="4134812389"/>
      </p:ext>
    </p:extLst>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000" dirty="0"/>
              <a:t>Nelle </a:t>
            </a:r>
            <a:r>
              <a:rPr lang="en-US" sz="2000" dirty="0" err="1"/>
              <a:t>femmine</a:t>
            </a:r>
            <a:r>
              <a:rPr lang="en-US" sz="2000" dirty="0"/>
              <a:t> </a:t>
            </a:r>
            <a:r>
              <a:rPr lang="en-US" sz="2000" dirty="0" err="1"/>
              <a:t>l’esordio</a:t>
            </a:r>
            <a:r>
              <a:rPr lang="en-US" sz="2000" dirty="0"/>
              <a:t> </a:t>
            </a:r>
            <a:r>
              <a:rPr lang="en-US" sz="2000" dirty="0" err="1"/>
              <a:t>della</a:t>
            </a:r>
            <a:r>
              <a:rPr lang="en-US" sz="2000" dirty="0"/>
              <a:t> </a:t>
            </a:r>
            <a:r>
              <a:rPr lang="en-US" sz="2000" dirty="0" err="1"/>
              <a:t>schizofrenia</a:t>
            </a:r>
            <a:r>
              <a:rPr lang="en-US" sz="2000" dirty="0"/>
              <a:t> </a:t>
            </a:r>
            <a:r>
              <a:rPr lang="en-US" sz="2000" dirty="0" err="1"/>
              <a:t>tende</a:t>
            </a:r>
            <a:r>
              <a:rPr lang="en-US" sz="2000" dirty="0"/>
              <a:t> ad </a:t>
            </a:r>
            <a:r>
              <a:rPr lang="en-US" sz="2000" dirty="0" err="1"/>
              <a:t>essere</a:t>
            </a:r>
            <a:r>
              <a:rPr lang="en-US" sz="2000" dirty="0"/>
              <a:t> </a:t>
            </a:r>
            <a:r>
              <a:rPr lang="en-US" sz="2000" dirty="0" err="1"/>
              <a:t>più</a:t>
            </a:r>
            <a:r>
              <a:rPr lang="en-US" sz="2000" dirty="0"/>
              <a:t> </a:t>
            </a:r>
            <a:r>
              <a:rPr lang="en-US" sz="2000" dirty="0" err="1"/>
              <a:t>tardiva</a:t>
            </a:r>
            <a:r>
              <a:rPr lang="en-US" sz="2000" dirty="0"/>
              <a:t> e la </a:t>
            </a:r>
            <a:r>
              <a:rPr lang="en-US" sz="2000" dirty="0" err="1"/>
              <a:t>prognosi</a:t>
            </a:r>
            <a:r>
              <a:rPr lang="en-US" sz="2000" dirty="0"/>
              <a:t> </a:t>
            </a:r>
            <a:r>
              <a:rPr lang="en-US" sz="2000" dirty="0" err="1"/>
              <a:t>relativamente</a:t>
            </a:r>
            <a:r>
              <a:rPr lang="en-US" sz="2000" dirty="0"/>
              <a:t> </a:t>
            </a:r>
            <a:r>
              <a:rPr lang="en-US" sz="2000" dirty="0" err="1"/>
              <a:t>migliore</a:t>
            </a:r>
            <a:r>
              <a:rPr lang="en-US" sz="2000" dirty="0"/>
              <a:t>.</a:t>
            </a:r>
          </a:p>
          <a:p>
            <a:r>
              <a:rPr lang="en-US" sz="2000" dirty="0"/>
              <a:t>Circa </a:t>
            </a:r>
            <a:r>
              <a:rPr lang="en-US" sz="2000" dirty="0" err="1"/>
              <a:t>il</a:t>
            </a:r>
            <a:r>
              <a:rPr lang="en-US" sz="2000" dirty="0"/>
              <a:t> 6% </a:t>
            </a:r>
            <a:r>
              <a:rPr lang="en-US" sz="2000" dirty="0" err="1"/>
              <a:t>delle</a:t>
            </a:r>
            <a:r>
              <a:rPr lang="en-US" sz="2000" dirty="0"/>
              <a:t> </a:t>
            </a:r>
            <a:r>
              <a:rPr lang="en-US" sz="2000" dirty="0" err="1"/>
              <a:t>persone</a:t>
            </a:r>
            <a:r>
              <a:rPr lang="en-US" sz="2000" dirty="0"/>
              <a:t> con </a:t>
            </a:r>
            <a:r>
              <a:rPr lang="en-US" sz="2000" dirty="0" err="1"/>
              <a:t>schizofrenia</a:t>
            </a:r>
            <a:r>
              <a:rPr lang="en-US" sz="2000" dirty="0"/>
              <a:t> </a:t>
            </a:r>
            <a:r>
              <a:rPr lang="en-US" sz="2000" dirty="0" err="1"/>
              <a:t>si</a:t>
            </a:r>
            <a:r>
              <a:rPr lang="en-US" sz="2000" dirty="0"/>
              <a:t> </a:t>
            </a:r>
            <a:r>
              <a:rPr lang="en-US" sz="2000" dirty="0" err="1"/>
              <a:t>suicida</a:t>
            </a:r>
            <a:r>
              <a:rPr lang="en-US" sz="2000" dirty="0"/>
              <a:t> e </a:t>
            </a:r>
            <a:r>
              <a:rPr lang="en-US" sz="2000" dirty="0" err="1"/>
              <a:t>rica</a:t>
            </a:r>
            <a:r>
              <a:rPr lang="en-US" sz="2000" dirty="0"/>
              <a:t> </a:t>
            </a:r>
            <a:r>
              <a:rPr lang="en-US" sz="2000" dirty="0" err="1"/>
              <a:t>il</a:t>
            </a:r>
            <a:r>
              <a:rPr lang="en-US" sz="2000" dirty="0"/>
              <a:t> 20% </a:t>
            </a:r>
            <a:r>
              <a:rPr lang="en-US" sz="2000" dirty="0" err="1"/>
              <a:t>tenta</a:t>
            </a:r>
            <a:r>
              <a:rPr lang="en-US" sz="2000" dirty="0"/>
              <a:t> </a:t>
            </a:r>
            <a:r>
              <a:rPr lang="en-US" sz="2000" dirty="0" err="1"/>
              <a:t>il</a:t>
            </a:r>
            <a:r>
              <a:rPr lang="en-US" sz="2000" dirty="0"/>
              <a:t> </a:t>
            </a:r>
            <a:r>
              <a:rPr lang="en-US" sz="2000" dirty="0" err="1"/>
              <a:t>suicidio</a:t>
            </a:r>
            <a:r>
              <a:rPr lang="en-US" sz="2000" dirty="0"/>
              <a:t>. </a:t>
            </a:r>
            <a:r>
              <a:rPr lang="en-US" sz="2000" dirty="0" err="1"/>
              <a:t>Ciò</a:t>
            </a:r>
            <a:r>
              <a:rPr lang="en-US" sz="2000" dirty="0"/>
              <a:t> </a:t>
            </a:r>
            <a:r>
              <a:rPr lang="en-US" sz="2000" dirty="0" err="1"/>
              <a:t>avviene</a:t>
            </a:r>
            <a:r>
              <a:rPr lang="en-US" sz="2000" dirty="0"/>
              <a:t> </a:t>
            </a:r>
            <a:r>
              <a:rPr lang="en-US" sz="2000" dirty="0" err="1"/>
              <a:t>soprattutto</a:t>
            </a:r>
            <a:r>
              <a:rPr lang="en-US" sz="2000" dirty="0"/>
              <a:t> in </a:t>
            </a:r>
            <a:r>
              <a:rPr lang="en-US" sz="2000" dirty="0" err="1"/>
              <a:t>persone</a:t>
            </a:r>
            <a:r>
              <a:rPr lang="en-US" sz="2000" dirty="0"/>
              <a:t> </a:t>
            </a:r>
            <a:r>
              <a:rPr lang="en-US" sz="2000" dirty="0" err="1"/>
              <a:t>sottoposte</a:t>
            </a:r>
            <a:r>
              <a:rPr lang="en-US" sz="2000" dirty="0"/>
              <a:t> a </a:t>
            </a:r>
            <a:r>
              <a:rPr lang="en-US" sz="2000" dirty="0" err="1"/>
              <a:t>terapie</a:t>
            </a:r>
            <a:r>
              <a:rPr lang="en-US" sz="2000" dirty="0"/>
              <a:t> </a:t>
            </a:r>
            <a:r>
              <a:rPr lang="en-US" sz="2000" dirty="0" err="1"/>
              <a:t>farmacologiche</a:t>
            </a:r>
            <a:r>
              <a:rPr lang="en-US" sz="2000" dirty="0"/>
              <a:t> </a:t>
            </a:r>
            <a:r>
              <a:rPr lang="en-US" sz="2000" dirty="0" err="1"/>
              <a:t>che</a:t>
            </a:r>
            <a:r>
              <a:rPr lang="en-US" sz="2000" dirty="0"/>
              <a:t> </a:t>
            </a:r>
            <a:r>
              <a:rPr lang="en-US" sz="2000" dirty="0" err="1"/>
              <a:t>acquistano</a:t>
            </a:r>
            <a:r>
              <a:rPr lang="en-US" sz="2000" dirty="0"/>
              <a:t> la </a:t>
            </a:r>
            <a:r>
              <a:rPr lang="en-US" sz="2000" dirty="0" err="1"/>
              <a:t>consapevolezza</a:t>
            </a:r>
            <a:r>
              <a:rPr lang="en-US" sz="2000" dirty="0"/>
              <a:t> </a:t>
            </a:r>
            <a:r>
              <a:rPr lang="en-US" sz="2000" dirty="0" err="1"/>
              <a:t>della</a:t>
            </a:r>
            <a:r>
              <a:rPr lang="en-US" sz="2000" dirty="0"/>
              <a:t> </a:t>
            </a:r>
            <a:r>
              <a:rPr lang="en-US" sz="2000" dirty="0" err="1"/>
              <a:t>propria</a:t>
            </a:r>
            <a:r>
              <a:rPr lang="en-US" sz="2000" dirty="0"/>
              <a:t> </a:t>
            </a:r>
            <a:r>
              <a:rPr lang="en-US" sz="2000" dirty="0" err="1"/>
              <a:t>condizione</a:t>
            </a:r>
            <a:r>
              <a:rPr lang="en-US" sz="2000" dirty="0"/>
              <a:t> e </a:t>
            </a:r>
            <a:r>
              <a:rPr lang="en-US" sz="2000" dirty="0" err="1"/>
              <a:t>della</a:t>
            </a:r>
            <a:r>
              <a:rPr lang="en-US" sz="2000" dirty="0"/>
              <a:t> </a:t>
            </a:r>
            <a:r>
              <a:rPr lang="en-US" sz="2000" dirty="0" err="1"/>
              <a:t>assurdità</a:t>
            </a:r>
            <a:r>
              <a:rPr lang="en-US" sz="2000" dirty="0"/>
              <a:t> </a:t>
            </a:r>
            <a:r>
              <a:rPr lang="en-US" sz="2000" dirty="0" err="1"/>
              <a:t>delle</a:t>
            </a:r>
            <a:r>
              <a:rPr lang="en-US" sz="2000" dirty="0"/>
              <a:t> </a:t>
            </a:r>
            <a:r>
              <a:rPr lang="en-US" sz="2000" dirty="0" err="1"/>
              <a:t>proprie</a:t>
            </a:r>
            <a:r>
              <a:rPr lang="en-US" sz="2000" dirty="0"/>
              <a:t> </a:t>
            </a:r>
            <a:r>
              <a:rPr lang="en-US" sz="2000" dirty="0" err="1"/>
              <a:t>convinzioni</a:t>
            </a:r>
            <a:r>
              <a:rPr lang="en-US" sz="2000" dirty="0"/>
              <a:t> </a:t>
            </a:r>
            <a:r>
              <a:rPr lang="en-US" sz="2000" dirty="0" err="1"/>
              <a:t>deliranti</a:t>
            </a:r>
            <a:r>
              <a:rPr lang="en-US" sz="2000" dirty="0"/>
              <a:t>. Come </a:t>
            </a:r>
            <a:r>
              <a:rPr lang="en-US" sz="2000" dirty="0" err="1"/>
              <a:t>abbiamo</a:t>
            </a:r>
            <a:r>
              <a:rPr lang="en-US" sz="2000" dirty="0"/>
              <a:t> </a:t>
            </a:r>
            <a:r>
              <a:rPr lang="en-US" sz="2000" dirty="0" err="1"/>
              <a:t>visto</a:t>
            </a:r>
            <a:r>
              <a:rPr lang="en-US" sz="2000" dirty="0"/>
              <a:t>, </a:t>
            </a:r>
            <a:r>
              <a:rPr lang="en-US" sz="2000" dirty="0" err="1"/>
              <a:t>nel</a:t>
            </a:r>
            <a:r>
              <a:rPr lang="en-US" sz="2000" dirty="0"/>
              <a:t> </a:t>
            </a:r>
            <a:r>
              <a:rPr lang="en-US" sz="2000" dirty="0" err="1"/>
              <a:t>delirio</a:t>
            </a:r>
            <a:r>
              <a:rPr lang="en-US" sz="2000" dirty="0"/>
              <a:t> è </a:t>
            </a:r>
            <a:r>
              <a:rPr lang="en-US" sz="2000" dirty="0" err="1"/>
              <a:t>presente</a:t>
            </a:r>
            <a:r>
              <a:rPr lang="en-US" sz="2000" dirty="0"/>
              <a:t> </a:t>
            </a:r>
            <a:r>
              <a:rPr lang="en-US" sz="2000" dirty="0" err="1"/>
              <a:t>anche</a:t>
            </a:r>
            <a:r>
              <a:rPr lang="en-US" sz="2000" dirty="0"/>
              <a:t> </a:t>
            </a:r>
            <a:r>
              <a:rPr lang="en-US" sz="2000" dirty="0" err="1"/>
              <a:t>una</a:t>
            </a:r>
            <a:r>
              <a:rPr lang="en-US" sz="2000" dirty="0"/>
              <a:t> </a:t>
            </a:r>
            <a:r>
              <a:rPr lang="en-US" sz="2000" dirty="0" err="1"/>
              <a:t>componente</a:t>
            </a:r>
            <a:r>
              <a:rPr lang="en-US" sz="2000" dirty="0"/>
              <a:t> di </a:t>
            </a:r>
            <a:r>
              <a:rPr lang="en-US" sz="2000" dirty="0" err="1"/>
              <a:t>grandiosità</a:t>
            </a:r>
            <a:r>
              <a:rPr lang="en-US" sz="2000" dirty="0"/>
              <a:t> e di </a:t>
            </a:r>
            <a:r>
              <a:rPr lang="en-US" sz="2000" dirty="0" err="1"/>
              <a:t>esaltazione</a:t>
            </a:r>
            <a:r>
              <a:rPr lang="en-US" sz="2000" dirty="0"/>
              <a:t>, </a:t>
            </a:r>
            <a:r>
              <a:rPr lang="en-US" sz="2000" dirty="0" err="1"/>
              <a:t>togliere</a:t>
            </a:r>
            <a:r>
              <a:rPr lang="en-US" sz="2000" dirty="0"/>
              <a:t> </a:t>
            </a:r>
            <a:r>
              <a:rPr lang="en-US" sz="2000" dirty="0" err="1"/>
              <a:t>il</a:t>
            </a:r>
            <a:r>
              <a:rPr lang="en-US" sz="2000" dirty="0"/>
              <a:t> </a:t>
            </a:r>
            <a:r>
              <a:rPr lang="en-US" sz="2000" dirty="0" err="1"/>
              <a:t>delirio</a:t>
            </a:r>
            <a:r>
              <a:rPr lang="en-US" sz="2000" dirty="0"/>
              <a:t> </a:t>
            </a:r>
            <a:r>
              <a:rPr lang="en-US" sz="2000" dirty="0" err="1"/>
              <a:t>spesso</a:t>
            </a:r>
            <a:r>
              <a:rPr lang="en-US" sz="2000" dirty="0"/>
              <a:t> fa </a:t>
            </a:r>
            <a:r>
              <a:rPr lang="en-US" sz="2000" dirty="0" err="1"/>
              <a:t>vedere</a:t>
            </a:r>
            <a:r>
              <a:rPr lang="en-US" sz="2000" dirty="0"/>
              <a:t> al </a:t>
            </a:r>
            <a:r>
              <a:rPr lang="en-US" sz="2000" dirty="0" err="1"/>
              <a:t>paziente</a:t>
            </a:r>
            <a:r>
              <a:rPr lang="en-US" sz="2000" dirty="0"/>
              <a:t> </a:t>
            </a:r>
            <a:r>
              <a:rPr lang="en-US" sz="2000" dirty="0" err="1"/>
              <a:t>il</a:t>
            </a:r>
            <a:r>
              <a:rPr lang="en-US" sz="2000" dirty="0"/>
              <a:t> </a:t>
            </a:r>
            <a:r>
              <a:rPr lang="en-US" sz="2000" dirty="0" err="1"/>
              <a:t>vuoto</a:t>
            </a:r>
            <a:r>
              <a:rPr lang="en-US" sz="2000" dirty="0"/>
              <a:t> </a:t>
            </a:r>
            <a:r>
              <a:rPr lang="en-US" sz="2000" dirty="0" err="1"/>
              <a:t>della</a:t>
            </a:r>
            <a:r>
              <a:rPr lang="en-US" sz="2000" dirty="0"/>
              <a:t> </a:t>
            </a:r>
            <a:r>
              <a:rPr lang="en-US" sz="2000" dirty="0" err="1"/>
              <a:t>propria</a:t>
            </a:r>
            <a:r>
              <a:rPr lang="en-US" sz="2000" dirty="0"/>
              <a:t> </a:t>
            </a:r>
            <a:r>
              <a:rPr lang="en-US" sz="2000" dirty="0" err="1"/>
              <a:t>esistenza</a:t>
            </a:r>
            <a:r>
              <a:rPr lang="en-US" sz="2000" dirty="0"/>
              <a:t> in cui studio, </a:t>
            </a:r>
            <a:r>
              <a:rPr lang="en-US" sz="2000" dirty="0" err="1"/>
              <a:t>lavoro</a:t>
            </a:r>
            <a:r>
              <a:rPr lang="en-US" sz="2000" dirty="0"/>
              <a:t> e </a:t>
            </a:r>
            <a:r>
              <a:rPr lang="en-US" sz="2000" dirty="0" err="1"/>
              <a:t>relazioni</a:t>
            </a:r>
            <a:r>
              <a:rPr lang="en-US" sz="2000" dirty="0"/>
              <a:t> </a:t>
            </a:r>
            <a:r>
              <a:rPr lang="en-US" sz="2000" dirty="0" err="1"/>
              <a:t>sociali</a:t>
            </a:r>
            <a:r>
              <a:rPr lang="en-US" sz="2000" dirty="0"/>
              <a:t> </a:t>
            </a:r>
            <a:r>
              <a:rPr lang="en-US" sz="2000" dirty="0" err="1"/>
              <a:t>sono</a:t>
            </a:r>
            <a:r>
              <a:rPr lang="en-US" sz="2000" dirty="0"/>
              <a:t> </a:t>
            </a:r>
            <a:r>
              <a:rPr lang="en-US" sz="2000" dirty="0" err="1"/>
              <a:t>particolarmente</a:t>
            </a:r>
            <a:r>
              <a:rPr lang="en-US" sz="2000" dirty="0"/>
              <a:t> </a:t>
            </a:r>
            <a:r>
              <a:rPr lang="en-US" sz="2000" dirty="0" err="1"/>
              <a:t>compromesse</a:t>
            </a:r>
            <a:r>
              <a:rPr lang="en-US" sz="2000" dirty="0"/>
              <a:t> e </a:t>
            </a:r>
            <a:r>
              <a:rPr lang="en-US" sz="2000" dirty="0" err="1"/>
              <a:t>delle</a:t>
            </a:r>
            <a:r>
              <a:rPr lang="en-US" sz="2000" dirty="0"/>
              <a:t> </a:t>
            </a:r>
            <a:r>
              <a:rPr lang="en-US" sz="2000" dirty="0" err="1"/>
              <a:t>proprie</a:t>
            </a:r>
            <a:r>
              <a:rPr lang="en-US" sz="2000" dirty="0"/>
              <a:t> </a:t>
            </a:r>
            <a:r>
              <a:rPr lang="en-US" sz="2000" dirty="0" err="1"/>
              <a:t>prospettive</a:t>
            </a:r>
            <a:r>
              <a:rPr lang="en-US" sz="2000" dirty="0"/>
              <a:t>. Il </a:t>
            </a:r>
            <a:r>
              <a:rPr lang="en-US" sz="2000" dirty="0" err="1"/>
              <a:t>sostegno</a:t>
            </a:r>
            <a:r>
              <a:rPr lang="en-US" sz="2000" dirty="0"/>
              <a:t> </a:t>
            </a:r>
            <a:r>
              <a:rPr lang="en-US" sz="2000" dirty="0" err="1"/>
              <a:t>psicologico</a:t>
            </a:r>
            <a:r>
              <a:rPr lang="en-US" sz="2000" dirty="0"/>
              <a:t> è </a:t>
            </a:r>
            <a:r>
              <a:rPr lang="en-US" sz="2000" dirty="0" err="1"/>
              <a:t>quindi</a:t>
            </a:r>
            <a:r>
              <a:rPr lang="en-US" sz="2000" dirty="0"/>
              <a:t> </a:t>
            </a:r>
            <a:r>
              <a:rPr lang="en-US" sz="2000" dirty="0" err="1"/>
              <a:t>particolamente</a:t>
            </a:r>
            <a:r>
              <a:rPr lang="en-US" sz="2000" dirty="0"/>
              <a:t> </a:t>
            </a:r>
            <a:r>
              <a:rPr lang="en-US" sz="2000" dirty="0" err="1"/>
              <a:t>importante</a:t>
            </a:r>
            <a:r>
              <a:rPr lang="en-US" sz="2000" dirty="0"/>
              <a:t> </a:t>
            </a:r>
            <a:r>
              <a:rPr lang="en-US" sz="2000" dirty="0" err="1"/>
              <a:t>anche</a:t>
            </a:r>
            <a:r>
              <a:rPr lang="en-US" sz="2000" dirty="0"/>
              <a:t> </a:t>
            </a:r>
            <a:r>
              <a:rPr lang="en-US" sz="2000" dirty="0" err="1"/>
              <a:t>nei</a:t>
            </a:r>
            <a:r>
              <a:rPr lang="en-US" sz="2000" dirty="0"/>
              <a:t> </a:t>
            </a:r>
            <a:r>
              <a:rPr lang="en-US" sz="2000" dirty="0" err="1"/>
              <a:t>casi</a:t>
            </a:r>
            <a:r>
              <a:rPr lang="en-US" sz="2000" dirty="0"/>
              <a:t> in cui la </a:t>
            </a:r>
            <a:r>
              <a:rPr lang="en-US" sz="2000" dirty="0" err="1"/>
              <a:t>terapia</a:t>
            </a:r>
            <a:r>
              <a:rPr lang="en-US" sz="2000" dirty="0"/>
              <a:t> </a:t>
            </a:r>
            <a:r>
              <a:rPr lang="en-US" sz="2000" dirty="0" err="1"/>
              <a:t>farmacologica</a:t>
            </a:r>
            <a:r>
              <a:rPr lang="en-US" sz="2000" dirty="0"/>
              <a:t> </a:t>
            </a:r>
            <a:r>
              <a:rPr lang="en-US" sz="2000" dirty="0" err="1"/>
              <a:t>sembra</a:t>
            </a:r>
            <a:r>
              <a:rPr lang="en-US" sz="2000" dirty="0"/>
              <a:t> </a:t>
            </a:r>
            <a:r>
              <a:rPr lang="en-US" sz="2000" dirty="0" err="1"/>
              <a:t>funzionare</a:t>
            </a:r>
            <a:r>
              <a:rPr lang="en-US" sz="2000" dirty="0"/>
              <a:t> bene.</a:t>
            </a:r>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54719257"/>
      </p:ext>
    </p:extLst>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en-US" b="1" dirty="0" err="1"/>
              <a:t>Diagnosi</a:t>
            </a:r>
            <a:r>
              <a:rPr lang="en-US" b="1" dirty="0"/>
              <a:t> </a:t>
            </a:r>
            <a:r>
              <a:rPr lang="en-US" b="1" dirty="0" err="1"/>
              <a:t>differenziale</a:t>
            </a:r>
            <a:endParaRPr lang="it-IT" dirty="0"/>
          </a:p>
          <a:p>
            <a:r>
              <a:rPr lang="en-US" dirty="0"/>
              <a:t>Il </a:t>
            </a:r>
            <a:r>
              <a:rPr lang="en-US" dirty="0" err="1"/>
              <a:t>disturbo</a:t>
            </a:r>
            <a:r>
              <a:rPr lang="en-US" dirty="0"/>
              <a:t> </a:t>
            </a:r>
            <a:r>
              <a:rPr lang="en-US" dirty="0" err="1"/>
              <a:t>psicotico</a:t>
            </a:r>
            <a:r>
              <a:rPr lang="en-US" dirty="0"/>
              <a:t> breve (</a:t>
            </a:r>
            <a:r>
              <a:rPr lang="en-US" dirty="0" err="1"/>
              <a:t>massimo</a:t>
            </a:r>
            <a:r>
              <a:rPr lang="en-US" dirty="0"/>
              <a:t> 1 </a:t>
            </a:r>
            <a:r>
              <a:rPr lang="en-US" dirty="0" err="1"/>
              <a:t>mese</a:t>
            </a:r>
            <a:r>
              <a:rPr lang="en-US" dirty="0"/>
              <a:t>) </a:t>
            </a:r>
            <a:r>
              <a:rPr lang="en-US" dirty="0" err="1"/>
              <a:t>ed</a:t>
            </a:r>
            <a:r>
              <a:rPr lang="en-US" dirty="0"/>
              <a:t> </a:t>
            </a:r>
            <a:r>
              <a:rPr lang="en-US" dirty="0" err="1"/>
              <a:t>il</a:t>
            </a:r>
            <a:r>
              <a:rPr lang="en-US" dirty="0"/>
              <a:t> </a:t>
            </a:r>
            <a:r>
              <a:rPr lang="en-US" dirty="0" err="1"/>
              <a:t>disturbo</a:t>
            </a:r>
            <a:r>
              <a:rPr lang="en-US" dirty="0"/>
              <a:t> </a:t>
            </a:r>
            <a:r>
              <a:rPr lang="en-US" dirty="0" err="1"/>
              <a:t>schizofreniforme</a:t>
            </a:r>
            <a:r>
              <a:rPr lang="en-US" dirty="0"/>
              <a:t> (</a:t>
            </a:r>
            <a:r>
              <a:rPr lang="en-US" dirty="0" err="1"/>
              <a:t>massimo</a:t>
            </a:r>
            <a:r>
              <a:rPr lang="en-US" dirty="0"/>
              <a:t> 6 </a:t>
            </a:r>
            <a:r>
              <a:rPr lang="en-US" dirty="0" err="1"/>
              <a:t>mesi</a:t>
            </a:r>
            <a:r>
              <a:rPr lang="en-US" dirty="0"/>
              <a:t>) </a:t>
            </a:r>
            <a:r>
              <a:rPr lang="en-US" dirty="0" err="1"/>
              <a:t>si</a:t>
            </a:r>
            <a:r>
              <a:rPr lang="en-US" dirty="0"/>
              <a:t> </a:t>
            </a:r>
            <a:r>
              <a:rPr lang="en-US" dirty="0" err="1"/>
              <a:t>distinguono</a:t>
            </a:r>
            <a:r>
              <a:rPr lang="en-US" dirty="0"/>
              <a:t> per la </a:t>
            </a:r>
            <a:r>
              <a:rPr lang="en-US" dirty="0" err="1"/>
              <a:t>durata</a:t>
            </a:r>
            <a:r>
              <a:rPr lang="en-US" dirty="0"/>
              <a:t> </a:t>
            </a:r>
            <a:r>
              <a:rPr lang="en-US" dirty="0" err="1"/>
              <a:t>minore</a:t>
            </a:r>
            <a:r>
              <a:rPr lang="en-US" dirty="0"/>
              <a:t>.  </a:t>
            </a:r>
            <a:endParaRPr lang="it-IT" dirty="0"/>
          </a:p>
          <a:p>
            <a:r>
              <a:rPr lang="en-US" dirty="0" err="1"/>
              <a:t>Disturbo</a:t>
            </a:r>
            <a:r>
              <a:rPr lang="en-US" dirty="0"/>
              <a:t> </a:t>
            </a:r>
            <a:r>
              <a:rPr lang="en-US" dirty="0" err="1"/>
              <a:t>depressivo</a:t>
            </a:r>
            <a:r>
              <a:rPr lang="en-US" dirty="0"/>
              <a:t> </a:t>
            </a:r>
            <a:r>
              <a:rPr lang="en-US" dirty="0" err="1"/>
              <a:t>maggiore</a:t>
            </a:r>
            <a:r>
              <a:rPr lang="en-US" dirty="0"/>
              <a:t> o </a:t>
            </a:r>
            <a:r>
              <a:rPr lang="en-US" dirty="0" err="1"/>
              <a:t>disturbo</a:t>
            </a:r>
            <a:r>
              <a:rPr lang="en-US" dirty="0"/>
              <a:t> </a:t>
            </a:r>
            <a:r>
              <a:rPr lang="en-US" dirty="0" err="1"/>
              <a:t>bipolare</a:t>
            </a:r>
            <a:r>
              <a:rPr lang="en-US" dirty="0"/>
              <a:t> </a:t>
            </a:r>
            <a:r>
              <a:rPr lang="en-US" dirty="0" err="1"/>
              <a:t>possono</a:t>
            </a:r>
            <a:r>
              <a:rPr lang="en-US" dirty="0"/>
              <a:t> </a:t>
            </a:r>
            <a:r>
              <a:rPr lang="en-US" dirty="0" err="1"/>
              <a:t>presentare</a:t>
            </a:r>
            <a:r>
              <a:rPr lang="en-US" dirty="0"/>
              <a:t> </a:t>
            </a:r>
            <a:r>
              <a:rPr lang="en-US" dirty="0" err="1"/>
              <a:t>manifestazioni</a:t>
            </a:r>
            <a:r>
              <a:rPr lang="en-US" dirty="0"/>
              <a:t> </a:t>
            </a:r>
            <a:r>
              <a:rPr lang="en-US" dirty="0" err="1"/>
              <a:t>psicotiche</a:t>
            </a:r>
            <a:r>
              <a:rPr lang="en-US" dirty="0"/>
              <a:t> </a:t>
            </a:r>
            <a:r>
              <a:rPr lang="en-US" dirty="0" err="1"/>
              <a:t>nei</a:t>
            </a:r>
            <a:r>
              <a:rPr lang="en-US" dirty="0"/>
              <a:t> </a:t>
            </a:r>
            <a:r>
              <a:rPr lang="en-US" dirty="0" err="1"/>
              <a:t>loro</a:t>
            </a:r>
            <a:r>
              <a:rPr lang="en-US" dirty="0"/>
              <a:t> </a:t>
            </a:r>
            <a:r>
              <a:rPr lang="en-US" dirty="0" err="1"/>
              <a:t>momenti</a:t>
            </a:r>
            <a:r>
              <a:rPr lang="en-US" dirty="0"/>
              <a:t> di </a:t>
            </a:r>
            <a:r>
              <a:rPr lang="en-US" dirty="0" err="1"/>
              <a:t>estrema</a:t>
            </a:r>
            <a:r>
              <a:rPr lang="en-US" dirty="0"/>
              <a:t> </a:t>
            </a:r>
            <a:r>
              <a:rPr lang="en-US" dirty="0" err="1"/>
              <a:t>intensità</a:t>
            </a:r>
            <a:r>
              <a:rPr lang="en-US" dirty="0"/>
              <a:t>. In </a:t>
            </a:r>
            <a:r>
              <a:rPr lang="en-US" dirty="0" err="1"/>
              <a:t>questi</a:t>
            </a:r>
            <a:r>
              <a:rPr lang="en-US" dirty="0"/>
              <a:t> </a:t>
            </a:r>
            <a:r>
              <a:rPr lang="en-US" dirty="0" err="1"/>
              <a:t>casi</a:t>
            </a:r>
            <a:r>
              <a:rPr lang="en-US" dirty="0"/>
              <a:t> </a:t>
            </a:r>
            <a:r>
              <a:rPr lang="en-US" dirty="0" err="1"/>
              <a:t>però</a:t>
            </a:r>
            <a:r>
              <a:rPr lang="en-US" dirty="0"/>
              <a:t> la </a:t>
            </a:r>
            <a:r>
              <a:rPr lang="en-US" dirty="0" err="1"/>
              <a:t>diagnosi</a:t>
            </a:r>
            <a:r>
              <a:rPr lang="en-US" dirty="0"/>
              <a:t> è </a:t>
            </a:r>
            <a:r>
              <a:rPr lang="en-US" dirty="0" err="1"/>
              <a:t>riferita</a:t>
            </a:r>
            <a:r>
              <a:rPr lang="en-US" dirty="0"/>
              <a:t> </a:t>
            </a:r>
            <a:r>
              <a:rPr lang="en-US" dirty="0" err="1"/>
              <a:t>ai</a:t>
            </a:r>
            <a:r>
              <a:rPr lang="en-US" dirty="0"/>
              <a:t> </a:t>
            </a:r>
            <a:r>
              <a:rPr lang="en-US" dirty="0" err="1"/>
              <a:t>disturbi</a:t>
            </a:r>
            <a:r>
              <a:rPr lang="en-US" dirty="0"/>
              <a:t> </a:t>
            </a:r>
            <a:r>
              <a:rPr lang="en-US" dirty="0" err="1"/>
              <a:t>dell’umore</a:t>
            </a:r>
            <a:r>
              <a:rPr lang="en-US" dirty="0"/>
              <a:t> o ad un </a:t>
            </a:r>
            <a:r>
              <a:rPr lang="en-US" dirty="0" err="1"/>
              <a:t>possibile</a:t>
            </a:r>
            <a:r>
              <a:rPr lang="en-US" dirty="0"/>
              <a:t> </a:t>
            </a:r>
            <a:r>
              <a:rPr lang="en-US" dirty="0" err="1"/>
              <a:t>distturbo</a:t>
            </a:r>
            <a:r>
              <a:rPr lang="en-US" dirty="0"/>
              <a:t> schizoaffettivo.</a:t>
            </a:r>
          </a:p>
          <a:p>
            <a:pPr marL="0" indent="0">
              <a:buNone/>
            </a:pPr>
            <a:r>
              <a:rPr lang="it-IT" dirty="0"/>
              <a:t> </a:t>
            </a:r>
          </a:p>
        </p:txBody>
      </p:sp>
    </p:spTree>
    <p:extLst>
      <p:ext uri="{BB962C8B-B14F-4D97-AF65-F5344CB8AC3E}">
        <p14:creationId xmlns:p14="http://schemas.microsoft.com/office/powerpoint/2010/main" val="1366103742"/>
      </p:ext>
    </p:extLst>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en-US" dirty="0" err="1"/>
              <a:t>Nel</a:t>
            </a:r>
            <a:r>
              <a:rPr lang="en-US" dirty="0"/>
              <a:t> </a:t>
            </a:r>
            <a:r>
              <a:rPr lang="en-US" dirty="0" err="1"/>
              <a:t>disturbo</a:t>
            </a:r>
            <a:r>
              <a:rPr lang="en-US" dirty="0"/>
              <a:t> </a:t>
            </a:r>
            <a:r>
              <a:rPr lang="en-US" dirty="0" err="1"/>
              <a:t>delirante</a:t>
            </a:r>
            <a:r>
              <a:rPr lang="en-US" dirty="0"/>
              <a:t> in </a:t>
            </a:r>
            <a:r>
              <a:rPr lang="en-US" dirty="0" err="1"/>
              <a:t>genere</a:t>
            </a:r>
            <a:r>
              <a:rPr lang="en-US" dirty="0"/>
              <a:t> </a:t>
            </a:r>
            <a:r>
              <a:rPr lang="en-US" dirty="0" err="1"/>
              <a:t>mancano</a:t>
            </a:r>
            <a:r>
              <a:rPr lang="en-US" dirty="0"/>
              <a:t> le </a:t>
            </a:r>
            <a:r>
              <a:rPr lang="en-US" dirty="0" err="1"/>
              <a:t>allucinazioni</a:t>
            </a:r>
            <a:r>
              <a:rPr lang="en-US" dirty="0"/>
              <a:t> </a:t>
            </a:r>
            <a:r>
              <a:rPr lang="en-US" dirty="0" err="1"/>
              <a:t>uditive</a:t>
            </a:r>
            <a:r>
              <a:rPr lang="en-US" dirty="0"/>
              <a:t> (le </a:t>
            </a:r>
            <a:r>
              <a:rPr lang="en-US" dirty="0" err="1"/>
              <a:t>voci</a:t>
            </a:r>
            <a:r>
              <a:rPr lang="en-US" dirty="0"/>
              <a:t>) </a:t>
            </a:r>
            <a:r>
              <a:rPr lang="en-US" dirty="0" err="1"/>
              <a:t>il</a:t>
            </a:r>
            <a:r>
              <a:rPr lang="en-US" dirty="0"/>
              <a:t> </a:t>
            </a:r>
            <a:r>
              <a:rPr lang="en-US" dirty="0" err="1"/>
              <a:t>comportamento</a:t>
            </a:r>
            <a:r>
              <a:rPr lang="en-US" dirty="0"/>
              <a:t> e la </a:t>
            </a:r>
            <a:r>
              <a:rPr lang="en-US" dirty="0" err="1"/>
              <a:t>ideazione</a:t>
            </a:r>
            <a:r>
              <a:rPr lang="en-US" dirty="0"/>
              <a:t> </a:t>
            </a:r>
            <a:r>
              <a:rPr lang="en-US" dirty="0" err="1"/>
              <a:t>disorganizzata</a:t>
            </a:r>
            <a:r>
              <a:rPr lang="en-US" dirty="0"/>
              <a:t> </a:t>
            </a:r>
            <a:r>
              <a:rPr lang="en-US" dirty="0" err="1"/>
              <a:t>oltre</a:t>
            </a:r>
            <a:r>
              <a:rPr lang="en-US" dirty="0"/>
              <a:t> al </a:t>
            </a:r>
            <a:r>
              <a:rPr lang="en-US" dirty="0" err="1"/>
              <a:t>decadimento</a:t>
            </a:r>
            <a:r>
              <a:rPr lang="en-US" dirty="0"/>
              <a:t> </a:t>
            </a:r>
            <a:r>
              <a:rPr lang="en-US" dirty="0" err="1"/>
              <a:t>mentale</a:t>
            </a:r>
            <a:r>
              <a:rPr lang="en-US" dirty="0"/>
              <a:t>. Il </a:t>
            </a:r>
            <a:r>
              <a:rPr lang="en-US" dirty="0" err="1"/>
              <a:t>delirio</a:t>
            </a:r>
            <a:r>
              <a:rPr lang="en-US" dirty="0"/>
              <a:t> è in </a:t>
            </a:r>
            <a:r>
              <a:rPr lang="en-US" dirty="0" err="1"/>
              <a:t>genere</a:t>
            </a:r>
            <a:r>
              <a:rPr lang="en-US" dirty="0"/>
              <a:t> </a:t>
            </a:r>
            <a:r>
              <a:rPr lang="en-US" dirty="0" err="1"/>
              <a:t>lucido</a:t>
            </a:r>
            <a:r>
              <a:rPr lang="en-US" dirty="0"/>
              <a:t> e ben </a:t>
            </a:r>
            <a:r>
              <a:rPr lang="en-US" dirty="0" err="1"/>
              <a:t>organizzato</a:t>
            </a:r>
            <a:r>
              <a:rPr lang="en-US" dirty="0"/>
              <a:t>, </a:t>
            </a:r>
            <a:r>
              <a:rPr lang="en-US" dirty="0" err="1"/>
              <a:t>anche</a:t>
            </a:r>
            <a:r>
              <a:rPr lang="en-US" dirty="0"/>
              <a:t> se </a:t>
            </a:r>
            <a:r>
              <a:rPr lang="en-US" dirty="0" err="1"/>
              <a:t>sono</a:t>
            </a:r>
            <a:r>
              <a:rPr lang="en-US" dirty="0"/>
              <a:t> </a:t>
            </a:r>
            <a:r>
              <a:rPr lang="en-US" dirty="0" err="1"/>
              <a:t>ammessi</a:t>
            </a:r>
            <a:r>
              <a:rPr lang="en-US" dirty="0"/>
              <a:t> </a:t>
            </a:r>
            <a:r>
              <a:rPr lang="en-US" dirty="0" err="1"/>
              <a:t>saltuari</a:t>
            </a:r>
            <a:r>
              <a:rPr lang="en-US" dirty="0"/>
              <a:t> </a:t>
            </a:r>
            <a:r>
              <a:rPr lang="en-US" dirty="0" err="1"/>
              <a:t>deliri</a:t>
            </a:r>
            <a:r>
              <a:rPr lang="en-US" dirty="0"/>
              <a:t> </a:t>
            </a:r>
            <a:r>
              <a:rPr lang="en-US" dirty="0" err="1"/>
              <a:t>bizzarri</a:t>
            </a:r>
            <a:r>
              <a:rPr lang="en-US" dirty="0"/>
              <a:t>).</a:t>
            </a:r>
            <a:r>
              <a:rPr lang="it-IT" dirty="0"/>
              <a:t> </a:t>
            </a:r>
          </a:p>
          <a:p>
            <a:r>
              <a:rPr lang="en-US" dirty="0" err="1"/>
              <a:t>Disturbo</a:t>
            </a:r>
            <a:r>
              <a:rPr lang="en-US" dirty="0"/>
              <a:t> schizotipico di </a:t>
            </a:r>
            <a:r>
              <a:rPr lang="en-US" dirty="0" err="1"/>
              <a:t>personalità</a:t>
            </a:r>
            <a:r>
              <a:rPr lang="en-US" dirty="0"/>
              <a:t> </a:t>
            </a:r>
            <a:r>
              <a:rPr lang="en-US" dirty="0" err="1"/>
              <a:t>si</a:t>
            </a:r>
            <a:r>
              <a:rPr lang="en-US" dirty="0"/>
              <a:t> </a:t>
            </a:r>
            <a:r>
              <a:rPr lang="en-US" dirty="0" err="1"/>
              <a:t>manifesta</a:t>
            </a:r>
            <a:r>
              <a:rPr lang="en-US" dirty="0"/>
              <a:t> con </a:t>
            </a:r>
            <a:r>
              <a:rPr lang="en-US" dirty="0" err="1"/>
              <a:t>deliri</a:t>
            </a:r>
            <a:r>
              <a:rPr lang="en-US" dirty="0"/>
              <a:t> </a:t>
            </a:r>
            <a:r>
              <a:rPr lang="en-US" dirty="0" err="1"/>
              <a:t>ed</a:t>
            </a:r>
            <a:r>
              <a:rPr lang="en-US" dirty="0"/>
              <a:t> </a:t>
            </a:r>
            <a:r>
              <a:rPr lang="en-US" dirty="0" err="1"/>
              <a:t>allucinazioni</a:t>
            </a:r>
            <a:r>
              <a:rPr lang="en-US" dirty="0"/>
              <a:t> molto </a:t>
            </a:r>
            <a:r>
              <a:rPr lang="en-US" dirty="0" err="1"/>
              <a:t>sfumate</a:t>
            </a:r>
            <a:r>
              <a:rPr lang="en-US" dirty="0"/>
              <a:t> e con </a:t>
            </a:r>
            <a:r>
              <a:rPr lang="en-US" dirty="0" err="1"/>
              <a:t>tratti</a:t>
            </a:r>
            <a:r>
              <a:rPr lang="en-US" dirty="0"/>
              <a:t> </a:t>
            </a:r>
            <a:r>
              <a:rPr lang="en-US" dirty="0" err="1"/>
              <a:t>patologici</a:t>
            </a:r>
            <a:r>
              <a:rPr lang="en-US" dirty="0"/>
              <a:t> </a:t>
            </a:r>
            <a:r>
              <a:rPr lang="en-US" dirty="0" err="1"/>
              <a:t>persistenti</a:t>
            </a:r>
            <a:r>
              <a:rPr lang="en-US" dirty="0"/>
              <a:t> di </a:t>
            </a:r>
            <a:r>
              <a:rPr lang="en-US" dirty="0" err="1"/>
              <a:t>personalità</a:t>
            </a:r>
            <a:r>
              <a:rPr lang="en-US" dirty="0"/>
              <a:t>.  </a:t>
            </a:r>
            <a:endParaRPr lang="it-IT" dirty="0"/>
          </a:p>
        </p:txBody>
      </p:sp>
    </p:spTree>
    <p:extLst>
      <p:ext uri="{BB962C8B-B14F-4D97-AF65-F5344CB8AC3E}">
        <p14:creationId xmlns:p14="http://schemas.microsoft.com/office/powerpoint/2010/main" val="1017727768"/>
      </p:ext>
    </p:extLst>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Nella </a:t>
            </a:r>
            <a:r>
              <a:rPr lang="en-US" dirty="0" err="1"/>
              <a:t>dismorfofobia</a:t>
            </a:r>
            <a:r>
              <a:rPr lang="en-US" dirty="0"/>
              <a:t> (</a:t>
            </a:r>
            <a:r>
              <a:rPr lang="en-US" dirty="0" err="1"/>
              <a:t>dismorfismo</a:t>
            </a:r>
            <a:r>
              <a:rPr lang="en-US" dirty="0"/>
              <a:t> </a:t>
            </a:r>
            <a:r>
              <a:rPr lang="en-US" dirty="0" err="1"/>
              <a:t>corporeo</a:t>
            </a:r>
            <a:r>
              <a:rPr lang="en-US" dirty="0"/>
              <a:t>) </a:t>
            </a:r>
            <a:r>
              <a:rPr lang="en-US" dirty="0" err="1"/>
              <a:t>il</a:t>
            </a:r>
            <a:r>
              <a:rPr lang="en-US" dirty="0"/>
              <a:t> </a:t>
            </a:r>
            <a:r>
              <a:rPr lang="en-US" dirty="0" err="1"/>
              <a:t>paziente</a:t>
            </a:r>
            <a:r>
              <a:rPr lang="en-US" dirty="0"/>
              <a:t> </a:t>
            </a:r>
            <a:r>
              <a:rPr lang="en-US" dirty="0" err="1"/>
              <a:t>si</a:t>
            </a:r>
            <a:r>
              <a:rPr lang="en-US" dirty="0"/>
              <a:t> </a:t>
            </a:r>
            <a:r>
              <a:rPr lang="en-US" dirty="0" err="1"/>
              <a:t>sente</a:t>
            </a:r>
            <a:r>
              <a:rPr lang="en-US" dirty="0"/>
              <a:t> </a:t>
            </a:r>
            <a:r>
              <a:rPr lang="en-US" dirty="0" err="1"/>
              <a:t>deforme</a:t>
            </a:r>
            <a:r>
              <a:rPr lang="en-US" dirty="0"/>
              <a:t>, </a:t>
            </a:r>
            <a:r>
              <a:rPr lang="en-US" dirty="0" err="1"/>
              <a:t>ed</a:t>
            </a:r>
            <a:r>
              <a:rPr lang="en-US" dirty="0"/>
              <a:t> a volte la  </a:t>
            </a:r>
            <a:r>
              <a:rPr lang="en-US" dirty="0" err="1"/>
              <a:t>sua</a:t>
            </a:r>
            <a:r>
              <a:rPr lang="en-US" dirty="0"/>
              <a:t> </a:t>
            </a:r>
            <a:r>
              <a:rPr lang="en-US" dirty="0" err="1"/>
              <a:t>dispercezione</a:t>
            </a:r>
            <a:r>
              <a:rPr lang="en-US" dirty="0"/>
              <a:t> </a:t>
            </a:r>
            <a:r>
              <a:rPr lang="en-US" dirty="0" err="1"/>
              <a:t>può</a:t>
            </a:r>
            <a:r>
              <a:rPr lang="en-US" dirty="0"/>
              <a:t> </a:t>
            </a:r>
            <a:r>
              <a:rPr lang="en-US" dirty="0" err="1"/>
              <a:t>assumere</a:t>
            </a:r>
            <a:r>
              <a:rPr lang="en-US" dirty="0"/>
              <a:t> </a:t>
            </a:r>
            <a:r>
              <a:rPr lang="en-US" dirty="0" err="1"/>
              <a:t>caratteristiche</a:t>
            </a:r>
            <a:r>
              <a:rPr lang="en-US" dirty="0"/>
              <a:t> </a:t>
            </a:r>
            <a:r>
              <a:rPr lang="en-US" dirty="0" err="1"/>
              <a:t>psicotiche</a:t>
            </a:r>
            <a:r>
              <a:rPr lang="en-US" dirty="0"/>
              <a:t>, ma </a:t>
            </a:r>
            <a:r>
              <a:rPr lang="en-US" dirty="0" err="1"/>
              <a:t>il</a:t>
            </a:r>
            <a:r>
              <a:rPr lang="en-US" dirty="0"/>
              <a:t> </a:t>
            </a:r>
            <a:r>
              <a:rPr lang="en-US" dirty="0" err="1"/>
              <a:t>centro</a:t>
            </a:r>
            <a:r>
              <a:rPr lang="en-US" dirty="0"/>
              <a:t> del </a:t>
            </a:r>
            <a:r>
              <a:rPr lang="en-US" dirty="0" err="1"/>
              <a:t>suo</a:t>
            </a:r>
            <a:r>
              <a:rPr lang="en-US" dirty="0"/>
              <a:t> </a:t>
            </a:r>
            <a:r>
              <a:rPr lang="en-US" dirty="0" err="1"/>
              <a:t>delirio</a:t>
            </a:r>
            <a:r>
              <a:rPr lang="en-US" dirty="0"/>
              <a:t> </a:t>
            </a:r>
            <a:r>
              <a:rPr lang="en-US" dirty="0" err="1"/>
              <a:t>sono</a:t>
            </a:r>
            <a:r>
              <a:rPr lang="en-US" dirty="0"/>
              <a:t> </a:t>
            </a:r>
            <a:r>
              <a:rPr lang="en-US" dirty="0" err="1"/>
              <a:t>sempre</a:t>
            </a:r>
            <a:r>
              <a:rPr lang="en-US" dirty="0"/>
              <a:t> le </a:t>
            </a:r>
            <a:r>
              <a:rPr lang="en-US" dirty="0" err="1"/>
              <a:t>forme</a:t>
            </a:r>
            <a:r>
              <a:rPr lang="en-US" dirty="0"/>
              <a:t> del </a:t>
            </a:r>
            <a:r>
              <a:rPr lang="en-US" dirty="0" err="1"/>
              <a:t>corpo</a:t>
            </a:r>
            <a:r>
              <a:rPr lang="en-US" dirty="0"/>
              <a:t>.</a:t>
            </a: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26859311"/>
      </p:ext>
    </p:extLst>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800" dirty="0"/>
              <a:t>Il </a:t>
            </a:r>
            <a:r>
              <a:rPr lang="en-US" sz="2800" dirty="0" err="1"/>
              <a:t>Disturbo</a:t>
            </a:r>
            <a:r>
              <a:rPr lang="en-US" sz="2800" dirty="0"/>
              <a:t> da stress post-</a:t>
            </a:r>
            <a:r>
              <a:rPr lang="en-US" sz="2800" dirty="0" err="1"/>
              <a:t>traumatico</a:t>
            </a:r>
            <a:r>
              <a:rPr lang="en-US" sz="2800" dirty="0"/>
              <a:t> </a:t>
            </a:r>
            <a:r>
              <a:rPr lang="en-US" sz="2800" dirty="0" err="1"/>
              <a:t>insorge</a:t>
            </a:r>
            <a:r>
              <a:rPr lang="en-US" sz="2800" dirty="0"/>
              <a:t> </a:t>
            </a:r>
            <a:r>
              <a:rPr lang="en-US" sz="2800" dirty="0" err="1"/>
              <a:t>sempre</a:t>
            </a:r>
            <a:r>
              <a:rPr lang="en-US" sz="2800" dirty="0"/>
              <a:t> e solo </a:t>
            </a:r>
            <a:r>
              <a:rPr lang="en-US" sz="2800" dirty="0" err="1"/>
              <a:t>dopo</a:t>
            </a:r>
            <a:r>
              <a:rPr lang="en-US" sz="2800" dirty="0"/>
              <a:t> </a:t>
            </a:r>
            <a:r>
              <a:rPr lang="en-US" sz="2800" dirty="0" err="1"/>
              <a:t>una</a:t>
            </a:r>
            <a:r>
              <a:rPr lang="en-US" sz="2800" dirty="0"/>
              <a:t> </a:t>
            </a:r>
            <a:r>
              <a:rPr lang="en-US" sz="2800" dirty="0" err="1"/>
              <a:t>esposizione</a:t>
            </a:r>
            <a:r>
              <a:rPr lang="en-US" sz="2800" dirty="0"/>
              <a:t> ad </a:t>
            </a:r>
            <a:r>
              <a:rPr lang="en-US" sz="2800" dirty="0" err="1"/>
              <a:t>uno</a:t>
            </a:r>
            <a:r>
              <a:rPr lang="en-US" sz="2800" dirty="0"/>
              <a:t> stress </a:t>
            </a:r>
            <a:r>
              <a:rPr lang="en-US" sz="2800" dirty="0" err="1"/>
              <a:t>estremo</a:t>
            </a:r>
            <a:r>
              <a:rPr lang="en-US" sz="2800" dirty="0"/>
              <a:t> in cui la persona ha </a:t>
            </a:r>
            <a:r>
              <a:rPr lang="en-US" sz="2800" dirty="0" err="1"/>
              <a:t>vissuto</a:t>
            </a:r>
            <a:r>
              <a:rPr lang="en-US" sz="2800" dirty="0"/>
              <a:t> la </a:t>
            </a:r>
            <a:r>
              <a:rPr lang="en-US" sz="2800" dirty="0" err="1"/>
              <a:t>possibilità</a:t>
            </a:r>
            <a:r>
              <a:rPr lang="en-US" sz="2800" dirty="0"/>
              <a:t> di </a:t>
            </a:r>
            <a:r>
              <a:rPr lang="en-US" sz="2800" dirty="0" err="1"/>
              <a:t>morte</a:t>
            </a:r>
            <a:r>
              <a:rPr lang="en-US" sz="2800" dirty="0"/>
              <a:t> </a:t>
            </a:r>
            <a:r>
              <a:rPr lang="en-US" sz="2800" dirty="0" err="1"/>
              <a:t>sua</a:t>
            </a:r>
            <a:r>
              <a:rPr lang="en-US" sz="2800" dirty="0"/>
              <a:t> o di chi </a:t>
            </a:r>
            <a:r>
              <a:rPr lang="en-US" sz="2800" dirty="0" err="1"/>
              <a:t>gli</a:t>
            </a:r>
            <a:r>
              <a:rPr lang="en-US" sz="2800" dirty="0"/>
              <a:t> </a:t>
            </a:r>
            <a:r>
              <a:rPr lang="en-US" sz="2800" dirty="0" err="1"/>
              <a:t>sta</a:t>
            </a:r>
            <a:r>
              <a:rPr lang="en-US" sz="2800" dirty="0"/>
              <a:t> </a:t>
            </a:r>
            <a:r>
              <a:rPr lang="en-US" sz="2800" dirty="0" err="1"/>
              <a:t>accanto</a:t>
            </a:r>
            <a:r>
              <a:rPr lang="en-US" sz="2800" dirty="0"/>
              <a:t>, tale </a:t>
            </a:r>
            <a:r>
              <a:rPr lang="en-US" sz="2800" dirty="0" err="1"/>
              <a:t>condizione</a:t>
            </a:r>
            <a:r>
              <a:rPr lang="en-US" sz="2800" dirty="0"/>
              <a:t>, di </a:t>
            </a:r>
            <a:r>
              <a:rPr lang="en-US" sz="2800" dirty="0" err="1"/>
              <a:t>solito</a:t>
            </a:r>
            <a:r>
              <a:rPr lang="en-US" sz="2800" dirty="0"/>
              <a:t> (ma non </a:t>
            </a:r>
            <a:r>
              <a:rPr lang="en-US" sz="2800" dirty="0" err="1"/>
              <a:t>sempre</a:t>
            </a:r>
            <a:r>
              <a:rPr lang="en-US" sz="2800" dirty="0"/>
              <a:t>) </a:t>
            </a:r>
            <a:r>
              <a:rPr lang="en-US" sz="2800" dirty="0" err="1"/>
              <a:t>viene</a:t>
            </a:r>
            <a:r>
              <a:rPr lang="en-US" sz="2800" dirty="0"/>
              <a:t> </a:t>
            </a:r>
            <a:r>
              <a:rPr lang="en-US" sz="2800" dirty="0" err="1"/>
              <a:t>vissuta</a:t>
            </a:r>
            <a:r>
              <a:rPr lang="en-US" sz="2800" dirty="0"/>
              <a:t> </a:t>
            </a:r>
            <a:r>
              <a:rPr lang="en-US" sz="2800" dirty="0" err="1"/>
              <a:t>nella</a:t>
            </a:r>
            <a:r>
              <a:rPr lang="en-US" sz="2800" dirty="0"/>
              <a:t> </a:t>
            </a:r>
            <a:r>
              <a:rPr lang="en-US" sz="2800" dirty="0" err="1"/>
              <a:t>impotenza</a:t>
            </a:r>
            <a:r>
              <a:rPr lang="en-US" sz="2800" dirty="0"/>
              <a:t> e </a:t>
            </a:r>
            <a:r>
              <a:rPr lang="en-US" sz="2800" dirty="0" err="1"/>
              <a:t>nell’orrore</a:t>
            </a:r>
            <a:r>
              <a:rPr lang="en-US" sz="2800" dirty="0"/>
              <a:t>. </a:t>
            </a:r>
            <a:r>
              <a:rPr lang="en-US" sz="2800" dirty="0" err="1"/>
              <a:t>Alcune</a:t>
            </a:r>
            <a:r>
              <a:rPr lang="en-US" sz="2800" dirty="0"/>
              <a:t> </a:t>
            </a:r>
            <a:r>
              <a:rPr lang="en-US" sz="2800" dirty="0" err="1"/>
              <a:t>manifestazioni</a:t>
            </a:r>
            <a:r>
              <a:rPr lang="en-US" sz="2800" dirty="0"/>
              <a:t> del PTSD </a:t>
            </a:r>
            <a:r>
              <a:rPr lang="en-US" sz="2800" dirty="0" err="1"/>
              <a:t>possono</a:t>
            </a:r>
            <a:r>
              <a:rPr lang="en-US" sz="2800" dirty="0"/>
              <a:t> </a:t>
            </a:r>
            <a:r>
              <a:rPr lang="en-US" sz="2800" dirty="0" err="1"/>
              <a:t>sembrare</a:t>
            </a:r>
            <a:r>
              <a:rPr lang="en-US" sz="2800" dirty="0"/>
              <a:t> </a:t>
            </a:r>
            <a:r>
              <a:rPr lang="en-US" sz="2800" dirty="0" err="1"/>
              <a:t>allucinazioni</a:t>
            </a:r>
            <a:r>
              <a:rPr lang="en-US" sz="2800" dirty="0"/>
              <a:t> e la </a:t>
            </a:r>
            <a:r>
              <a:rPr lang="en-US" sz="2800" dirty="0" err="1"/>
              <a:t>ideazione</a:t>
            </a:r>
            <a:r>
              <a:rPr lang="en-US" sz="2800" dirty="0"/>
              <a:t> a volte assume </a:t>
            </a:r>
            <a:r>
              <a:rPr lang="en-US" sz="2800" dirty="0" err="1"/>
              <a:t>forme</a:t>
            </a:r>
            <a:r>
              <a:rPr lang="en-US" sz="2800" dirty="0"/>
              <a:t> </a:t>
            </a:r>
            <a:r>
              <a:rPr lang="en-US" sz="2800" dirty="0" err="1"/>
              <a:t>paranoidee</a:t>
            </a:r>
            <a:r>
              <a:rPr lang="en-US" sz="2800" dirty="0"/>
              <a:t>, ma </a:t>
            </a:r>
            <a:r>
              <a:rPr lang="en-US" sz="2800" dirty="0" err="1"/>
              <a:t>certamente</a:t>
            </a:r>
            <a:r>
              <a:rPr lang="en-US" sz="2800" dirty="0"/>
              <a:t> la </a:t>
            </a:r>
            <a:r>
              <a:rPr lang="en-US" sz="2800" dirty="0" err="1"/>
              <a:t>origine</a:t>
            </a:r>
            <a:r>
              <a:rPr lang="en-US" sz="2800" dirty="0"/>
              <a:t> e la </a:t>
            </a:r>
            <a:r>
              <a:rPr lang="en-US" sz="2800" dirty="0" err="1"/>
              <a:t>focalizzazione</a:t>
            </a:r>
            <a:r>
              <a:rPr lang="en-US" sz="2800" dirty="0"/>
              <a:t> </a:t>
            </a:r>
            <a:r>
              <a:rPr lang="en-US" sz="2800" dirty="0" err="1"/>
              <a:t>sul</a:t>
            </a:r>
            <a:r>
              <a:rPr lang="en-US" sz="2800" dirty="0"/>
              <a:t> trauma </a:t>
            </a:r>
            <a:r>
              <a:rPr lang="en-US" sz="2800" dirty="0" err="1"/>
              <a:t>rendono</a:t>
            </a:r>
            <a:r>
              <a:rPr lang="en-US" sz="2800" dirty="0"/>
              <a:t> </a:t>
            </a:r>
            <a:r>
              <a:rPr lang="en-US" sz="2800" dirty="0" err="1"/>
              <a:t>distinguibile</a:t>
            </a:r>
            <a:r>
              <a:rPr lang="en-US" sz="2800" dirty="0"/>
              <a:t> </a:t>
            </a:r>
            <a:r>
              <a:rPr lang="en-US" sz="2800" dirty="0" err="1"/>
              <a:t>il</a:t>
            </a:r>
            <a:r>
              <a:rPr lang="en-US" sz="2800" dirty="0"/>
              <a:t> </a:t>
            </a:r>
            <a:r>
              <a:rPr lang="en-US" sz="2800" dirty="0" err="1"/>
              <a:t>qadro</a:t>
            </a:r>
            <a:r>
              <a:rPr lang="en-US" sz="2800" dirty="0"/>
              <a:t> </a:t>
            </a:r>
            <a:r>
              <a:rPr lang="en-US" sz="2800" dirty="0" err="1"/>
              <a:t>patologico</a:t>
            </a:r>
            <a:r>
              <a:rPr lang="en-US" sz="2800" dirty="0"/>
              <a:t> </a:t>
            </a:r>
            <a:r>
              <a:rPr lang="en-US" sz="2800" dirty="0" err="1"/>
              <a:t>dalla</a:t>
            </a:r>
            <a:r>
              <a:rPr lang="en-US" sz="2800" dirty="0"/>
              <a:t> </a:t>
            </a:r>
            <a:r>
              <a:rPr lang="en-US" sz="2800" dirty="0" err="1"/>
              <a:t>schizofrenia</a:t>
            </a:r>
            <a:r>
              <a:rPr lang="en-US" sz="2800" dirty="0"/>
              <a:t>.</a:t>
            </a:r>
            <a:r>
              <a:rPr lang="it-IT" sz="28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63684419"/>
      </p:ext>
    </p:extLst>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r>
              <a:rPr lang="en-US" sz="2400" dirty="0" err="1"/>
              <a:t>Anche</a:t>
            </a:r>
            <a:r>
              <a:rPr lang="en-US" sz="2400" dirty="0"/>
              <a:t> </a:t>
            </a:r>
            <a:r>
              <a:rPr lang="en-US" sz="2400" dirty="0" err="1"/>
              <a:t>l’autismo</a:t>
            </a:r>
            <a:r>
              <a:rPr lang="en-US" sz="2400" dirty="0"/>
              <a:t> </a:t>
            </a:r>
            <a:r>
              <a:rPr lang="en-US" sz="2400" dirty="0" err="1"/>
              <a:t>può</a:t>
            </a:r>
            <a:r>
              <a:rPr lang="en-US" sz="2400" dirty="0"/>
              <a:t> </a:t>
            </a:r>
            <a:r>
              <a:rPr lang="en-US" sz="2400" dirty="0" err="1"/>
              <a:t>spesso</a:t>
            </a:r>
            <a:r>
              <a:rPr lang="en-US" sz="2400" dirty="0"/>
              <a:t> </a:t>
            </a:r>
            <a:r>
              <a:rPr lang="en-US" sz="2400" dirty="0" err="1"/>
              <a:t>assumere</a:t>
            </a:r>
            <a:r>
              <a:rPr lang="en-US" sz="2400" dirty="0"/>
              <a:t> </a:t>
            </a:r>
            <a:r>
              <a:rPr lang="en-US" sz="2400" dirty="0" err="1"/>
              <a:t>manifestazioni</a:t>
            </a:r>
            <a:r>
              <a:rPr lang="en-US" sz="2400" dirty="0"/>
              <a:t> </a:t>
            </a:r>
            <a:r>
              <a:rPr lang="en-US" sz="2400" dirty="0" err="1"/>
              <a:t>simili</a:t>
            </a:r>
            <a:r>
              <a:rPr lang="en-US" sz="2400" dirty="0"/>
              <a:t> </a:t>
            </a:r>
            <a:r>
              <a:rPr lang="en-US" sz="2400" dirty="0" err="1"/>
              <a:t>alla</a:t>
            </a:r>
            <a:r>
              <a:rPr lang="en-US" sz="2400" dirty="0"/>
              <a:t> </a:t>
            </a:r>
            <a:r>
              <a:rPr lang="en-US" sz="2400" dirty="0" err="1"/>
              <a:t>schizofrenia</a:t>
            </a:r>
            <a:r>
              <a:rPr lang="en-US" sz="2400" dirty="0"/>
              <a:t>, a </a:t>
            </a:r>
            <a:r>
              <a:rPr lang="en-US" sz="2400" dirty="0" err="1"/>
              <a:t>distinguerli</a:t>
            </a:r>
            <a:r>
              <a:rPr lang="en-US" sz="2400" dirty="0"/>
              <a:t> </a:t>
            </a:r>
            <a:r>
              <a:rPr lang="en-US" sz="2400" dirty="0" err="1"/>
              <a:t>aiuta</a:t>
            </a:r>
            <a:r>
              <a:rPr lang="en-US" sz="2400" dirty="0"/>
              <a:t> in </a:t>
            </a:r>
            <a:r>
              <a:rPr lang="en-US" sz="2400" dirty="0" err="1"/>
              <a:t>genere</a:t>
            </a:r>
            <a:r>
              <a:rPr lang="en-US" sz="2400" dirty="0"/>
              <a:t> la </a:t>
            </a:r>
            <a:r>
              <a:rPr lang="en-US" sz="2400" dirty="0" err="1"/>
              <a:t>diversa</a:t>
            </a:r>
            <a:r>
              <a:rPr lang="en-US" sz="2400" dirty="0"/>
              <a:t> </a:t>
            </a:r>
            <a:r>
              <a:rPr lang="en-US" sz="2400" dirty="0" err="1"/>
              <a:t>età</a:t>
            </a:r>
            <a:r>
              <a:rPr lang="en-US" sz="2400" dirty="0"/>
              <a:t> di </a:t>
            </a:r>
            <a:r>
              <a:rPr lang="en-US" sz="2400" dirty="0" err="1"/>
              <a:t>insorgenza</a:t>
            </a:r>
            <a:r>
              <a:rPr lang="en-US" sz="2400" dirty="0"/>
              <a:t> (</a:t>
            </a:r>
            <a:r>
              <a:rPr lang="en-US" sz="2400" dirty="0" err="1"/>
              <a:t>tarda</a:t>
            </a:r>
            <a:r>
              <a:rPr lang="en-US" sz="2400" dirty="0"/>
              <a:t> </a:t>
            </a:r>
            <a:r>
              <a:rPr lang="en-US" sz="2400" dirty="0" err="1"/>
              <a:t>adolescenza</a:t>
            </a:r>
            <a:r>
              <a:rPr lang="en-US" sz="2400" dirty="0"/>
              <a:t> o prima </a:t>
            </a:r>
            <a:r>
              <a:rPr lang="en-US" sz="2400" dirty="0" err="1"/>
              <a:t>età</a:t>
            </a:r>
            <a:r>
              <a:rPr lang="en-US" sz="2400" dirty="0"/>
              <a:t> </a:t>
            </a:r>
            <a:r>
              <a:rPr lang="en-US" sz="2400" dirty="0" err="1"/>
              <a:t>adulta</a:t>
            </a:r>
            <a:r>
              <a:rPr lang="en-US" sz="2400" dirty="0"/>
              <a:t> per la </a:t>
            </a:r>
            <a:r>
              <a:rPr lang="en-US" sz="2400" dirty="0" err="1"/>
              <a:t>schizofrenia</a:t>
            </a:r>
            <a:r>
              <a:rPr lang="en-US" sz="2400" dirty="0"/>
              <a:t>, prima </a:t>
            </a:r>
            <a:r>
              <a:rPr lang="en-US" sz="2400" dirty="0" err="1"/>
              <a:t>infanzia</a:t>
            </a:r>
            <a:r>
              <a:rPr lang="en-US" sz="2400" dirty="0"/>
              <a:t> per </a:t>
            </a:r>
            <a:r>
              <a:rPr lang="en-US" sz="2400" dirty="0" err="1"/>
              <a:t>l’autismo</a:t>
            </a:r>
            <a:r>
              <a:rPr lang="en-US" sz="2400" dirty="0"/>
              <a:t>) </a:t>
            </a:r>
            <a:r>
              <a:rPr lang="en-US" sz="2400" dirty="0" err="1"/>
              <a:t>esistono</a:t>
            </a:r>
            <a:r>
              <a:rPr lang="en-US" sz="2400" dirty="0"/>
              <a:t> </a:t>
            </a:r>
            <a:r>
              <a:rPr lang="en-US" sz="2400" dirty="0" err="1"/>
              <a:t>comunque</a:t>
            </a:r>
            <a:r>
              <a:rPr lang="en-US" sz="2400" dirty="0"/>
              <a:t> </a:t>
            </a:r>
            <a:r>
              <a:rPr lang="en-US" sz="2400" dirty="0" err="1"/>
              <a:t>qudri</a:t>
            </a:r>
            <a:r>
              <a:rPr lang="en-US" sz="2400" dirty="0"/>
              <a:t> di </a:t>
            </a:r>
            <a:r>
              <a:rPr lang="en-US" sz="2400" dirty="0" err="1"/>
              <a:t>schizofrenia</a:t>
            </a:r>
            <a:r>
              <a:rPr lang="en-US" sz="2400" dirty="0"/>
              <a:t> ad </a:t>
            </a:r>
            <a:r>
              <a:rPr lang="en-US" sz="2400" dirty="0" err="1"/>
              <a:t>insorgenza</a:t>
            </a:r>
            <a:r>
              <a:rPr lang="en-US" sz="2400" dirty="0"/>
              <a:t> </a:t>
            </a:r>
            <a:r>
              <a:rPr lang="en-US" sz="2400" dirty="0" err="1"/>
              <a:t>precocissima</a:t>
            </a:r>
            <a:r>
              <a:rPr lang="en-US" sz="2400" dirty="0"/>
              <a:t> </a:t>
            </a:r>
            <a:r>
              <a:rPr lang="en-US" sz="2400" dirty="0" err="1"/>
              <a:t>che</a:t>
            </a:r>
            <a:r>
              <a:rPr lang="en-US" sz="2400" dirty="0"/>
              <a:t> </a:t>
            </a:r>
            <a:r>
              <a:rPr lang="en-US" sz="2400" dirty="0" err="1"/>
              <a:t>costituiscono</a:t>
            </a:r>
            <a:r>
              <a:rPr lang="en-US" sz="2400" dirty="0"/>
              <a:t>  </a:t>
            </a:r>
            <a:r>
              <a:rPr lang="en-US" sz="2400" dirty="0" err="1"/>
              <a:t>situazioni</a:t>
            </a:r>
            <a:r>
              <a:rPr lang="en-US" sz="2400" dirty="0"/>
              <a:t> molto rare e molto </a:t>
            </a:r>
            <a:r>
              <a:rPr lang="en-US" sz="2400" dirty="0" err="1"/>
              <a:t>ambigue</a:t>
            </a:r>
            <a:r>
              <a:rPr lang="en-US" sz="2400" dirty="0"/>
              <a:t> in cui la </a:t>
            </a:r>
            <a:r>
              <a:rPr lang="en-US" sz="2400" dirty="0" err="1"/>
              <a:t>diagnosi</a:t>
            </a:r>
            <a:r>
              <a:rPr lang="en-US" sz="2400" dirty="0"/>
              <a:t> </a:t>
            </a:r>
            <a:r>
              <a:rPr lang="en-US" sz="2400" dirty="0" err="1"/>
              <a:t>aggiuntiva</a:t>
            </a:r>
            <a:r>
              <a:rPr lang="en-US" sz="2400" dirty="0"/>
              <a:t> di </a:t>
            </a:r>
            <a:r>
              <a:rPr lang="en-US" sz="2400" dirty="0" err="1"/>
              <a:t>schizofrenia</a:t>
            </a:r>
            <a:r>
              <a:rPr lang="en-US" sz="2400" dirty="0"/>
              <a:t> </a:t>
            </a:r>
            <a:r>
              <a:rPr lang="en-US" sz="2400" dirty="0" err="1"/>
              <a:t>viene</a:t>
            </a:r>
            <a:r>
              <a:rPr lang="en-US" sz="2400" dirty="0"/>
              <a:t> </a:t>
            </a:r>
            <a:r>
              <a:rPr lang="en-US" sz="2400" dirty="0" err="1"/>
              <a:t>posta</a:t>
            </a:r>
            <a:r>
              <a:rPr lang="en-US" sz="2400" dirty="0"/>
              <a:t> solo se I </a:t>
            </a:r>
            <a:r>
              <a:rPr lang="en-US" sz="2400" dirty="0" err="1"/>
              <a:t>deliri</a:t>
            </a:r>
            <a:r>
              <a:rPr lang="en-US" sz="2400" dirty="0"/>
              <a:t> e le </a:t>
            </a:r>
            <a:r>
              <a:rPr lang="en-US" sz="2400" dirty="0" err="1"/>
              <a:t>allucinazioni</a:t>
            </a:r>
            <a:r>
              <a:rPr lang="en-US" sz="2400" dirty="0"/>
              <a:t> </a:t>
            </a:r>
            <a:r>
              <a:rPr lang="en-US" sz="2400" dirty="0" err="1"/>
              <a:t>assumono</a:t>
            </a:r>
            <a:r>
              <a:rPr lang="en-US" sz="2400" dirty="0"/>
              <a:t> un </a:t>
            </a:r>
            <a:r>
              <a:rPr lang="en-US" sz="2400" dirty="0" err="1"/>
              <a:t>ruolo</a:t>
            </a:r>
            <a:r>
              <a:rPr lang="en-US" sz="2400" dirty="0"/>
              <a:t> </a:t>
            </a:r>
            <a:r>
              <a:rPr lang="en-US" sz="2400" dirty="0" err="1"/>
              <a:t>centrale</a:t>
            </a:r>
            <a:r>
              <a:rPr lang="en-US" sz="2400" dirty="0"/>
              <a:t>. In </a:t>
            </a:r>
            <a:r>
              <a:rPr lang="en-US" sz="2400" dirty="0" err="1"/>
              <a:t>questi</a:t>
            </a:r>
            <a:r>
              <a:rPr lang="en-US" sz="2400" dirty="0"/>
              <a:t> </a:t>
            </a:r>
            <a:r>
              <a:rPr lang="en-US" sz="2400" dirty="0" err="1"/>
              <a:t>casi</a:t>
            </a:r>
            <a:r>
              <a:rPr lang="en-US" sz="2400" dirty="0"/>
              <a:t> non </a:t>
            </a:r>
            <a:r>
              <a:rPr lang="en-US" sz="2400" dirty="0" err="1"/>
              <a:t>si</a:t>
            </a:r>
            <a:r>
              <a:rPr lang="en-US" sz="2400" dirty="0"/>
              <a:t> </a:t>
            </a:r>
            <a:r>
              <a:rPr lang="en-US" sz="2400" dirty="0" err="1"/>
              <a:t>può</a:t>
            </a:r>
            <a:r>
              <a:rPr lang="en-US" sz="2400" dirty="0"/>
              <a:t> </a:t>
            </a:r>
            <a:r>
              <a:rPr lang="en-US" sz="2400" dirty="0" err="1"/>
              <a:t>escludere</a:t>
            </a:r>
            <a:r>
              <a:rPr lang="en-US" sz="2400" dirty="0"/>
              <a:t> </a:t>
            </a:r>
            <a:r>
              <a:rPr lang="en-US" sz="2400" dirty="0" err="1"/>
              <a:t>che</a:t>
            </a:r>
            <a:r>
              <a:rPr lang="en-US" sz="2400" dirty="0"/>
              <a:t> la </a:t>
            </a:r>
            <a:r>
              <a:rPr lang="en-US" sz="2400" dirty="0" err="1"/>
              <a:t>somma</a:t>
            </a:r>
            <a:r>
              <a:rPr lang="en-US" sz="2400" dirty="0"/>
              <a:t> </a:t>
            </a:r>
            <a:r>
              <a:rPr lang="en-US" sz="2400" dirty="0" err="1"/>
              <a:t>delle</a:t>
            </a:r>
            <a:r>
              <a:rPr lang="en-US" sz="2400" dirty="0"/>
              <a:t> due </a:t>
            </a:r>
            <a:r>
              <a:rPr lang="en-US" sz="2400" dirty="0" err="1"/>
              <a:t>patologie</a:t>
            </a:r>
            <a:r>
              <a:rPr lang="en-US" sz="2400" dirty="0"/>
              <a:t> </a:t>
            </a:r>
            <a:r>
              <a:rPr lang="en-US" sz="2400" dirty="0" err="1"/>
              <a:t>possa</a:t>
            </a:r>
            <a:r>
              <a:rPr lang="en-US" sz="2400" dirty="0"/>
              <a:t> </a:t>
            </a:r>
            <a:r>
              <a:rPr lang="en-US" sz="2400" dirty="0" err="1"/>
              <a:t>essere</a:t>
            </a:r>
            <a:r>
              <a:rPr lang="en-US" sz="2400" dirty="0"/>
              <a:t> </a:t>
            </a:r>
            <a:r>
              <a:rPr lang="en-US" sz="2400" dirty="0" err="1"/>
              <a:t>considerata</a:t>
            </a:r>
            <a:r>
              <a:rPr lang="en-US" sz="2400" dirty="0"/>
              <a:t> </a:t>
            </a:r>
            <a:r>
              <a:rPr lang="en-US" sz="2400" dirty="0" err="1"/>
              <a:t>una</a:t>
            </a:r>
            <a:r>
              <a:rPr lang="en-US" sz="2400" dirty="0"/>
              <a:t> </a:t>
            </a:r>
            <a:r>
              <a:rPr lang="en-US" sz="2400" dirty="0" err="1"/>
              <a:t>psicosi</a:t>
            </a:r>
            <a:r>
              <a:rPr lang="en-US" sz="2400" dirty="0"/>
              <a:t> di </a:t>
            </a:r>
            <a:r>
              <a:rPr lang="en-US" sz="2400" dirty="0" err="1"/>
              <a:t>innesto</a:t>
            </a:r>
            <a:r>
              <a:rPr lang="en-US" sz="2400" dirty="0"/>
              <a:t>.</a:t>
            </a:r>
          </a:p>
        </p:txBody>
      </p:sp>
    </p:spTree>
    <p:extLst>
      <p:ext uri="{BB962C8B-B14F-4D97-AF65-F5344CB8AC3E}">
        <p14:creationId xmlns:p14="http://schemas.microsoft.com/office/powerpoint/2010/main" val="3906807343"/>
      </p:ext>
    </p:extLst>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La </a:t>
            </a:r>
            <a:r>
              <a:rPr lang="en-US" dirty="0" err="1"/>
              <a:t>presenza</a:t>
            </a:r>
            <a:r>
              <a:rPr lang="en-US" dirty="0"/>
              <a:t> di </a:t>
            </a:r>
            <a:r>
              <a:rPr lang="en-US" dirty="0" err="1"/>
              <a:t>deliri</a:t>
            </a:r>
            <a:r>
              <a:rPr lang="en-US" dirty="0"/>
              <a:t> o di </a:t>
            </a:r>
            <a:r>
              <a:rPr lang="en-US" dirty="0" err="1"/>
              <a:t>allucinazioni</a:t>
            </a:r>
            <a:r>
              <a:rPr lang="en-US" dirty="0"/>
              <a:t> in </a:t>
            </a:r>
            <a:r>
              <a:rPr lang="en-US" dirty="0" err="1"/>
              <a:t>persone</a:t>
            </a:r>
            <a:r>
              <a:rPr lang="en-US" dirty="0"/>
              <a:t> </a:t>
            </a:r>
            <a:r>
              <a:rPr lang="en-US" dirty="0" err="1"/>
              <a:t>che</a:t>
            </a:r>
            <a:r>
              <a:rPr lang="en-US" dirty="0"/>
              <a:t> </a:t>
            </a:r>
            <a:r>
              <a:rPr lang="en-US" dirty="0" err="1"/>
              <a:t>abbiano</a:t>
            </a:r>
            <a:r>
              <a:rPr lang="en-US" dirty="0"/>
              <a:t>  </a:t>
            </a:r>
            <a:r>
              <a:rPr lang="en-US" dirty="0" err="1"/>
              <a:t>fatto</a:t>
            </a:r>
            <a:r>
              <a:rPr lang="en-US" dirty="0"/>
              <a:t> </a:t>
            </a:r>
            <a:r>
              <a:rPr lang="en-US" dirty="0" err="1"/>
              <a:t>abuso</a:t>
            </a:r>
            <a:r>
              <a:rPr lang="en-US" dirty="0"/>
              <a:t> di </a:t>
            </a:r>
            <a:r>
              <a:rPr lang="en-US" dirty="0" err="1"/>
              <a:t>sostanze</a:t>
            </a:r>
            <a:r>
              <a:rPr lang="en-US" dirty="0"/>
              <a:t> o </a:t>
            </a:r>
            <a:r>
              <a:rPr lang="en-US" dirty="0" err="1"/>
              <a:t>che</a:t>
            </a:r>
            <a:r>
              <a:rPr lang="en-US" dirty="0"/>
              <a:t> </a:t>
            </a:r>
            <a:r>
              <a:rPr lang="en-US" dirty="0" err="1"/>
              <a:t>manifestino</a:t>
            </a:r>
            <a:r>
              <a:rPr lang="en-US" dirty="0"/>
              <a:t> </a:t>
            </a:r>
            <a:r>
              <a:rPr lang="en-US" dirty="0" err="1"/>
              <a:t>una</a:t>
            </a:r>
            <a:r>
              <a:rPr lang="en-US" dirty="0"/>
              <a:t> forma di </a:t>
            </a:r>
            <a:r>
              <a:rPr lang="en-US" dirty="0" err="1"/>
              <a:t>demenza</a:t>
            </a:r>
            <a:r>
              <a:rPr lang="en-US" dirty="0"/>
              <a:t> di </a:t>
            </a:r>
            <a:r>
              <a:rPr lang="en-US" dirty="0" err="1"/>
              <a:t>solito</a:t>
            </a:r>
            <a:r>
              <a:rPr lang="en-US" dirty="0"/>
              <a:t> </a:t>
            </a:r>
            <a:r>
              <a:rPr lang="en-US" dirty="0" err="1"/>
              <a:t>impedisce</a:t>
            </a:r>
            <a:r>
              <a:rPr lang="en-US" dirty="0"/>
              <a:t> la </a:t>
            </a:r>
            <a:r>
              <a:rPr lang="en-US" dirty="0" err="1"/>
              <a:t>diagnosi</a:t>
            </a:r>
            <a:r>
              <a:rPr lang="en-US" dirty="0"/>
              <a:t> di </a:t>
            </a:r>
            <a:r>
              <a:rPr lang="en-US" dirty="0" err="1"/>
              <a:t>schizofrenia</a:t>
            </a:r>
            <a:r>
              <a:rPr lang="en-US" dirty="0"/>
              <a:t> e fa </a:t>
            </a:r>
            <a:r>
              <a:rPr lang="en-US" dirty="0" err="1"/>
              <a:t>propendere</a:t>
            </a:r>
            <a:r>
              <a:rPr lang="en-US" dirty="0"/>
              <a:t>  per </a:t>
            </a:r>
            <a:r>
              <a:rPr lang="en-US" dirty="0" err="1"/>
              <a:t>altre</a:t>
            </a:r>
            <a:r>
              <a:rPr lang="en-US" dirty="0"/>
              <a:t> </a:t>
            </a:r>
            <a:r>
              <a:rPr lang="en-US" dirty="0" err="1"/>
              <a:t>diagnosi</a:t>
            </a:r>
            <a:r>
              <a:rPr lang="en-US" dirty="0"/>
              <a:t> (</a:t>
            </a:r>
            <a:r>
              <a:rPr lang="en-US" dirty="0" err="1"/>
              <a:t>es</a:t>
            </a:r>
            <a:r>
              <a:rPr lang="en-US" dirty="0"/>
              <a:t> </a:t>
            </a:r>
            <a:r>
              <a:rPr lang="en-US" dirty="0" err="1"/>
              <a:t>disturbo</a:t>
            </a:r>
            <a:r>
              <a:rPr lang="en-US" dirty="0"/>
              <a:t> </a:t>
            </a:r>
            <a:r>
              <a:rPr lang="en-US" dirty="0" err="1"/>
              <a:t>psicotico</a:t>
            </a:r>
            <a:r>
              <a:rPr lang="en-US" dirty="0"/>
              <a:t> </a:t>
            </a:r>
            <a:r>
              <a:rPr lang="en-US" dirty="0" err="1"/>
              <a:t>indotto</a:t>
            </a:r>
            <a:r>
              <a:rPr lang="en-US" dirty="0"/>
              <a:t> da </a:t>
            </a:r>
            <a:r>
              <a:rPr lang="en-US" dirty="0" err="1"/>
              <a:t>sostanze</a:t>
            </a:r>
            <a:r>
              <a:rPr lang="en-US" dirty="0"/>
              <a:t>) </a:t>
            </a:r>
            <a:r>
              <a:rPr lang="it-IT" dirty="0"/>
              <a:t> </a:t>
            </a:r>
            <a:r>
              <a:rPr lang="it-IT" b="1" dirty="0"/>
              <a:t> </a:t>
            </a: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207655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lnSpc>
                <a:spcPct val="150000"/>
              </a:lnSpc>
            </a:pPr>
            <a:r>
              <a:rPr lang="it-IT" sz="2400" b="1" i="1" dirty="0">
                <a:solidFill>
                  <a:prstClr val="black"/>
                </a:solidFill>
                <a:ea typeface="Tahoma" pitchFamily="34" charset="0"/>
              </a:rPr>
              <a:t> </a:t>
            </a:r>
            <a:r>
              <a:rPr lang="it-IT" sz="2000" dirty="0">
                <a:solidFill>
                  <a:prstClr val="black"/>
                </a:solidFill>
                <a:ea typeface="Tahoma" pitchFamily="34" charset="0"/>
              </a:rPr>
              <a:t>Il Disturbo di </a:t>
            </a:r>
            <a:r>
              <a:rPr lang="it-IT" sz="2000" dirty="0" err="1">
                <a:solidFill>
                  <a:prstClr val="black"/>
                </a:solidFill>
                <a:ea typeface="Tahoma" pitchFamily="34" charset="0"/>
              </a:rPr>
              <a:t>Rett</a:t>
            </a:r>
            <a:r>
              <a:rPr lang="it-IT" sz="2000" dirty="0">
                <a:solidFill>
                  <a:prstClr val="black"/>
                </a:solidFill>
                <a:ea typeface="Tahoma" pitchFamily="34" charset="0"/>
              </a:rPr>
              <a:t> è stato diagnosticato solo nelle femmine, mentre il Disturbo Autistico si manifesta molto più frequentemente nei maschi. Nel Disturbo di </a:t>
            </a:r>
            <a:r>
              <a:rPr lang="it-IT" sz="2000" dirty="0" err="1">
                <a:solidFill>
                  <a:prstClr val="black"/>
                </a:solidFill>
                <a:ea typeface="Tahoma" pitchFamily="34" charset="0"/>
              </a:rPr>
              <a:t>Rett</a:t>
            </a:r>
            <a:r>
              <a:rPr lang="it-IT" sz="2000" dirty="0">
                <a:solidFill>
                  <a:prstClr val="black"/>
                </a:solidFill>
                <a:ea typeface="Tahoma" pitchFamily="34" charset="0"/>
              </a:rPr>
              <a:t> che descriveremo in diapositive successive, vi è una modalità caratteristica di rallentamento della crescita del cranio, la perdita di capacità manuali finalistiche già acquisite in precedenza e l’insorgenza di andatura o di movimenti del tronco scarsamente coordinati. Specie durante l’età prescolare, i soggetti con Disturbo di </a:t>
            </a:r>
            <a:r>
              <a:rPr lang="it-IT" sz="2000" dirty="0" err="1">
                <a:solidFill>
                  <a:prstClr val="black"/>
                </a:solidFill>
                <a:ea typeface="Tahoma" pitchFamily="34" charset="0"/>
              </a:rPr>
              <a:t>Rett</a:t>
            </a:r>
            <a:r>
              <a:rPr lang="it-IT" sz="2000" dirty="0">
                <a:solidFill>
                  <a:prstClr val="black"/>
                </a:solidFill>
                <a:ea typeface="Tahoma" pitchFamily="34" charset="0"/>
              </a:rPr>
              <a:t> possono mostrare difficoltà nell’interazione sociale simili a quelle osservate nel Disturbo Autistico.</a:t>
            </a:r>
          </a:p>
        </p:txBody>
      </p:sp>
      <p:sp>
        <p:nvSpPr>
          <p:cNvPr id="3" name="Titolo 2"/>
          <p:cNvSpPr>
            <a:spLocks noGrp="1"/>
          </p:cNvSpPr>
          <p:nvPr>
            <p:ph type="title"/>
          </p:nvPr>
        </p:nvSpPr>
        <p:spPr/>
        <p:txBody>
          <a:bodyPr/>
          <a:lstStyle/>
          <a:p>
            <a:r>
              <a:rPr lang="it-IT" dirty="0"/>
              <a:t>Diagnosi differenziale del disturbo autistico e sindrome di </a:t>
            </a:r>
            <a:r>
              <a:rPr lang="it-IT" dirty="0" err="1"/>
              <a:t>Rett</a:t>
            </a:r>
            <a:endParaRPr lang="it-IT" dirty="0"/>
          </a:p>
        </p:txBody>
      </p:sp>
    </p:spTree>
    <p:extLst>
      <p:ext uri="{BB962C8B-B14F-4D97-AF65-F5344CB8AC3E}">
        <p14:creationId xmlns:p14="http://schemas.microsoft.com/office/powerpoint/2010/main" val="1833594543"/>
      </p:ext>
    </p:extLst>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Altri disturbi psicotici</a:t>
            </a:r>
            <a:br>
              <a:rPr lang="it-IT" dirty="0"/>
            </a:br>
            <a:r>
              <a:rPr lang="it-IT" dirty="0"/>
              <a:t>disturbo delirante (paranoia)</a:t>
            </a:r>
          </a:p>
        </p:txBody>
      </p:sp>
      <p:sp>
        <p:nvSpPr>
          <p:cNvPr id="3" name="Sottotitolo 2"/>
          <p:cNvSpPr>
            <a:spLocks noGrp="1"/>
          </p:cNvSpPr>
          <p:nvPr>
            <p:ph type="subTitle" idx="1"/>
          </p:nvPr>
        </p:nvSpPr>
        <p:spPr/>
        <p:txBody>
          <a:bodyPr/>
          <a:lstStyle/>
          <a:p>
            <a:r>
              <a:rPr lang="it-IT" dirty="0"/>
              <a:t>Lezione 25-1</a:t>
            </a:r>
          </a:p>
        </p:txBody>
      </p:sp>
    </p:spTree>
    <p:extLst>
      <p:ext uri="{BB962C8B-B14F-4D97-AF65-F5344CB8AC3E}">
        <p14:creationId xmlns:p14="http://schemas.microsoft.com/office/powerpoint/2010/main" val="2472559532"/>
      </p:ext>
    </p:extLst>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delirante (paranoia)</a:t>
            </a:r>
          </a:p>
        </p:txBody>
      </p:sp>
      <p:sp>
        <p:nvSpPr>
          <p:cNvPr id="3" name="Segnaposto contenuto 2"/>
          <p:cNvSpPr>
            <a:spLocks noGrp="1"/>
          </p:cNvSpPr>
          <p:nvPr>
            <p:ph idx="1"/>
          </p:nvPr>
        </p:nvSpPr>
        <p:spPr/>
        <p:txBody>
          <a:bodyPr>
            <a:normAutofit fontScale="92500" lnSpcReduction="20000"/>
          </a:bodyPr>
          <a:lstStyle/>
          <a:p>
            <a:r>
              <a:rPr lang="it-IT" b="1" dirty="0"/>
              <a:t> </a:t>
            </a:r>
            <a:r>
              <a:rPr lang="it-IT" dirty="0"/>
              <a:t>Per la diagnosi è richiesta la presenza di deliri per più di un mese. Di solito si tratta di deliri lucidi e ben strutturati (ed delirio di gelosia o di persecuzione). Il paziente è per altro lucido e non presenta decadimento mentale, può pertanto continuare a lavorare o mantenere una vita di relazione, basta non entrare nel merito delle sue idee deliranti. Non sono invece presenti allucinazioni ed in questo differisce dalla schizofrenia (mancano allucinazioni e decadimento mentale)</a:t>
            </a:r>
            <a:r>
              <a:rPr lang="en-US" dirty="0"/>
              <a:t>.</a:t>
            </a:r>
          </a:p>
          <a:p>
            <a:endParaRPr lang="it-IT" dirty="0"/>
          </a:p>
        </p:txBody>
      </p:sp>
    </p:spTree>
    <p:extLst>
      <p:ext uri="{BB962C8B-B14F-4D97-AF65-F5344CB8AC3E}">
        <p14:creationId xmlns:p14="http://schemas.microsoft.com/office/powerpoint/2010/main" val="3709242930"/>
      </p:ext>
    </p:extLst>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Se </a:t>
            </a:r>
            <a:r>
              <a:rPr lang="en-US" dirty="0" err="1"/>
              <a:t>incontrati</a:t>
            </a:r>
            <a:r>
              <a:rPr lang="en-US" dirty="0"/>
              <a:t> o </a:t>
            </a:r>
            <a:r>
              <a:rPr lang="en-US" dirty="0" err="1"/>
              <a:t>frequentati</a:t>
            </a:r>
            <a:r>
              <a:rPr lang="en-US" dirty="0"/>
              <a:t> in </a:t>
            </a:r>
            <a:r>
              <a:rPr lang="en-US" dirty="0" err="1"/>
              <a:t>modo</a:t>
            </a:r>
            <a:r>
              <a:rPr lang="en-US" dirty="0"/>
              <a:t> </a:t>
            </a:r>
            <a:r>
              <a:rPr lang="en-US" dirty="0" err="1"/>
              <a:t>superficiale</a:t>
            </a:r>
            <a:r>
              <a:rPr lang="en-US" dirty="0"/>
              <a:t> </a:t>
            </a:r>
            <a:r>
              <a:rPr lang="en-US" dirty="0" err="1"/>
              <a:t>queste</a:t>
            </a:r>
            <a:r>
              <a:rPr lang="en-US" dirty="0"/>
              <a:t> </a:t>
            </a:r>
            <a:r>
              <a:rPr lang="en-US" dirty="0" err="1"/>
              <a:t>persone</a:t>
            </a:r>
            <a:r>
              <a:rPr lang="en-US" dirty="0"/>
              <a:t> </a:t>
            </a:r>
            <a:r>
              <a:rPr lang="en-US" dirty="0" err="1"/>
              <a:t>possono</a:t>
            </a:r>
            <a:r>
              <a:rPr lang="en-US" dirty="0"/>
              <a:t> </a:t>
            </a:r>
            <a:r>
              <a:rPr lang="en-US" dirty="0" err="1"/>
              <a:t>apparire</a:t>
            </a:r>
            <a:r>
              <a:rPr lang="en-US" dirty="0"/>
              <a:t> quasi </a:t>
            </a:r>
            <a:r>
              <a:rPr lang="en-US" dirty="0" err="1"/>
              <a:t>normali</a:t>
            </a:r>
            <a:r>
              <a:rPr lang="en-US" dirty="0"/>
              <a:t>, la </a:t>
            </a:r>
            <a:r>
              <a:rPr lang="en-US" dirty="0" err="1"/>
              <a:t>loro</a:t>
            </a:r>
            <a:r>
              <a:rPr lang="en-US" dirty="0"/>
              <a:t> </a:t>
            </a:r>
            <a:r>
              <a:rPr lang="en-US" dirty="0" err="1"/>
              <a:t>patologia</a:t>
            </a:r>
            <a:r>
              <a:rPr lang="en-US" dirty="0"/>
              <a:t> emerge </a:t>
            </a:r>
            <a:r>
              <a:rPr lang="en-US" dirty="0" err="1"/>
              <a:t>gravissima</a:t>
            </a:r>
            <a:r>
              <a:rPr lang="en-US" dirty="0"/>
              <a:t> se </a:t>
            </a:r>
            <a:r>
              <a:rPr lang="en-US" dirty="0" err="1"/>
              <a:t>si</a:t>
            </a:r>
            <a:r>
              <a:rPr lang="en-US" dirty="0"/>
              <a:t> </a:t>
            </a:r>
            <a:r>
              <a:rPr lang="en-US" dirty="0" err="1"/>
              <a:t>trattano</a:t>
            </a:r>
            <a:r>
              <a:rPr lang="en-US" dirty="0"/>
              <a:t> I </a:t>
            </a:r>
            <a:r>
              <a:rPr lang="en-US" dirty="0" err="1"/>
              <a:t>loro</a:t>
            </a:r>
            <a:r>
              <a:rPr lang="en-US" dirty="0"/>
              <a:t> </a:t>
            </a:r>
            <a:r>
              <a:rPr lang="en-US" dirty="0" err="1"/>
              <a:t>temi</a:t>
            </a:r>
            <a:r>
              <a:rPr lang="en-US" dirty="0"/>
              <a:t> </a:t>
            </a:r>
            <a:r>
              <a:rPr lang="en-US" dirty="0" err="1"/>
              <a:t>paranoidei</a:t>
            </a:r>
            <a:r>
              <a:rPr lang="en-US" dirty="0"/>
              <a:t> o se </a:t>
            </a:r>
            <a:r>
              <a:rPr lang="en-US" dirty="0" err="1"/>
              <a:t>si</a:t>
            </a:r>
            <a:r>
              <a:rPr lang="en-US" dirty="0"/>
              <a:t> </a:t>
            </a:r>
            <a:r>
              <a:rPr lang="en-US" dirty="0" err="1"/>
              <a:t>frequentano</a:t>
            </a:r>
            <a:r>
              <a:rPr lang="en-US" dirty="0"/>
              <a:t> a </a:t>
            </a:r>
            <a:r>
              <a:rPr lang="en-US" dirty="0" err="1"/>
              <a:t>lungo</a:t>
            </a:r>
            <a:r>
              <a:rPr lang="en-US" dirty="0"/>
              <a:t>. Dalle </a:t>
            </a:r>
            <a:r>
              <a:rPr lang="en-US" dirty="0" err="1"/>
              <a:t>convinzioni</a:t>
            </a:r>
            <a:r>
              <a:rPr lang="en-US" dirty="0"/>
              <a:t> </a:t>
            </a:r>
            <a:r>
              <a:rPr lang="en-US" dirty="0" err="1"/>
              <a:t>deliranti</a:t>
            </a:r>
            <a:r>
              <a:rPr lang="en-US" dirty="0"/>
              <a:t> </a:t>
            </a:r>
            <a:r>
              <a:rPr lang="en-US" dirty="0" err="1"/>
              <a:t>derivano</a:t>
            </a:r>
            <a:r>
              <a:rPr lang="en-US" dirty="0"/>
              <a:t> </a:t>
            </a:r>
            <a:r>
              <a:rPr lang="en-US" dirty="0" err="1"/>
              <a:t>quindi</a:t>
            </a:r>
            <a:r>
              <a:rPr lang="en-US" dirty="0"/>
              <a:t> </a:t>
            </a:r>
            <a:r>
              <a:rPr lang="en-US" dirty="0" err="1"/>
              <a:t>alla</a:t>
            </a:r>
            <a:r>
              <a:rPr lang="en-US" dirty="0"/>
              <a:t> </a:t>
            </a:r>
            <a:r>
              <a:rPr lang="en-US" dirty="0" err="1"/>
              <a:t>lugna</a:t>
            </a:r>
            <a:r>
              <a:rPr lang="en-US" dirty="0"/>
              <a:t> </a:t>
            </a:r>
            <a:r>
              <a:rPr lang="en-US" dirty="0" err="1"/>
              <a:t>gravi</a:t>
            </a:r>
            <a:r>
              <a:rPr lang="en-US" dirty="0"/>
              <a:t> </a:t>
            </a:r>
            <a:r>
              <a:rPr lang="en-US" dirty="0" err="1"/>
              <a:t>problemi</a:t>
            </a:r>
            <a:r>
              <a:rPr lang="en-US" dirty="0"/>
              <a:t> </a:t>
            </a:r>
            <a:r>
              <a:rPr lang="en-US" dirty="0" err="1"/>
              <a:t>lavorativi</a:t>
            </a:r>
            <a:r>
              <a:rPr lang="en-US" dirty="0"/>
              <a:t> e </a:t>
            </a:r>
            <a:r>
              <a:rPr lang="en-US" dirty="0" err="1"/>
              <a:t>relazionali</a:t>
            </a:r>
            <a:endParaRPr lang="en-US" dirty="0"/>
          </a:p>
          <a:p>
            <a:endParaRPr lang="en-US"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42863744"/>
      </p:ext>
    </p:extLst>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en-US" dirty="0"/>
              <a:t>Se </a:t>
            </a:r>
            <a:r>
              <a:rPr lang="en-US" dirty="0" err="1"/>
              <a:t>sono</a:t>
            </a:r>
            <a:r>
              <a:rPr lang="en-US" dirty="0"/>
              <a:t> </a:t>
            </a:r>
            <a:r>
              <a:rPr lang="en-US" dirty="0" err="1"/>
              <a:t>presenti</a:t>
            </a:r>
            <a:r>
              <a:rPr lang="en-US" dirty="0"/>
              <a:t> </a:t>
            </a:r>
            <a:r>
              <a:rPr lang="en-US" dirty="0" err="1"/>
              <a:t>allucinazioni</a:t>
            </a:r>
            <a:r>
              <a:rPr lang="en-US" dirty="0"/>
              <a:t> </a:t>
            </a:r>
            <a:r>
              <a:rPr lang="en-US" dirty="0" err="1"/>
              <a:t>sono</a:t>
            </a:r>
            <a:r>
              <a:rPr lang="en-US" dirty="0"/>
              <a:t> correlate al </a:t>
            </a:r>
            <a:r>
              <a:rPr lang="en-US" dirty="0" err="1"/>
              <a:t>tema</a:t>
            </a:r>
            <a:r>
              <a:rPr lang="en-US" dirty="0"/>
              <a:t> </a:t>
            </a:r>
            <a:r>
              <a:rPr lang="en-US" dirty="0" err="1"/>
              <a:t>delirante</a:t>
            </a:r>
            <a:r>
              <a:rPr lang="en-US" dirty="0"/>
              <a:t>, ad </a:t>
            </a:r>
            <a:r>
              <a:rPr lang="en-US" dirty="0" err="1"/>
              <a:t>esempio</a:t>
            </a:r>
            <a:r>
              <a:rPr lang="en-US" dirty="0"/>
              <a:t> in un </a:t>
            </a:r>
            <a:r>
              <a:rPr lang="en-US" dirty="0" err="1"/>
              <a:t>delirio</a:t>
            </a:r>
            <a:r>
              <a:rPr lang="en-US" dirty="0"/>
              <a:t> di </a:t>
            </a:r>
            <a:r>
              <a:rPr lang="en-US" dirty="0" err="1"/>
              <a:t>persecuzione</a:t>
            </a:r>
            <a:r>
              <a:rPr lang="en-US" dirty="0"/>
              <a:t> la persona </a:t>
            </a:r>
            <a:r>
              <a:rPr lang="en-US" dirty="0" err="1"/>
              <a:t>può</a:t>
            </a:r>
            <a:r>
              <a:rPr lang="en-US" dirty="0"/>
              <a:t> </a:t>
            </a:r>
            <a:r>
              <a:rPr lang="en-US" dirty="0" err="1"/>
              <a:t>continare</a:t>
            </a:r>
            <a:r>
              <a:rPr lang="en-US" dirty="0"/>
              <a:t> a </a:t>
            </a:r>
            <a:r>
              <a:rPr lang="en-US" dirty="0" err="1"/>
              <a:t>vedere</a:t>
            </a:r>
            <a:r>
              <a:rPr lang="en-US" dirty="0"/>
              <a:t> la </a:t>
            </a:r>
            <a:r>
              <a:rPr lang="en-US" dirty="0" err="1"/>
              <a:t>stessa</a:t>
            </a:r>
            <a:r>
              <a:rPr lang="en-US" dirty="0"/>
              <a:t> auto o le </a:t>
            </a:r>
            <a:r>
              <a:rPr lang="en-US" dirty="0" err="1"/>
              <a:t>stesse</a:t>
            </a:r>
            <a:r>
              <a:rPr lang="en-US" dirty="0"/>
              <a:t> </a:t>
            </a:r>
            <a:r>
              <a:rPr lang="en-US" dirty="0" err="1"/>
              <a:t>persone</a:t>
            </a:r>
            <a:r>
              <a:rPr lang="en-US" dirty="0"/>
              <a:t> </a:t>
            </a:r>
            <a:r>
              <a:rPr lang="en-US" dirty="0" err="1"/>
              <a:t>anche</a:t>
            </a:r>
            <a:r>
              <a:rPr lang="en-US" dirty="0"/>
              <a:t> in </a:t>
            </a:r>
            <a:r>
              <a:rPr lang="en-US" dirty="0" err="1"/>
              <a:t>luoghi</a:t>
            </a:r>
            <a:r>
              <a:rPr lang="en-US" dirty="0"/>
              <a:t> molto </a:t>
            </a:r>
            <a:r>
              <a:rPr lang="en-US" dirty="0" err="1"/>
              <a:t>distanti</a:t>
            </a:r>
            <a:r>
              <a:rPr lang="en-US" dirty="0"/>
              <a:t>.</a:t>
            </a:r>
          </a:p>
          <a:p>
            <a:r>
              <a:rPr lang="en-US" dirty="0"/>
              <a:t>In </a:t>
            </a:r>
            <a:r>
              <a:rPr lang="en-US" dirty="0" err="1"/>
              <a:t>alcuni</a:t>
            </a:r>
            <a:r>
              <a:rPr lang="en-US" dirty="0"/>
              <a:t> </a:t>
            </a:r>
            <a:r>
              <a:rPr lang="en-US" dirty="0" err="1"/>
              <a:t>casi</a:t>
            </a:r>
            <a:r>
              <a:rPr lang="en-US" dirty="0"/>
              <a:t> </a:t>
            </a:r>
            <a:r>
              <a:rPr lang="en-US" dirty="0" err="1"/>
              <a:t>si</a:t>
            </a:r>
            <a:r>
              <a:rPr lang="en-US" dirty="0"/>
              <a:t> nota </a:t>
            </a:r>
            <a:r>
              <a:rPr lang="en-US" dirty="0" err="1"/>
              <a:t>una</a:t>
            </a:r>
            <a:r>
              <a:rPr lang="en-US" dirty="0"/>
              <a:t> </a:t>
            </a:r>
            <a:r>
              <a:rPr lang="en-US" dirty="0" err="1"/>
              <a:t>reazione</a:t>
            </a:r>
            <a:r>
              <a:rPr lang="en-US" dirty="0"/>
              <a:t>  </a:t>
            </a:r>
            <a:r>
              <a:rPr lang="en-US" dirty="0" err="1"/>
              <a:t>paranoidea</a:t>
            </a:r>
            <a:r>
              <a:rPr lang="en-US" dirty="0"/>
              <a:t> </a:t>
            </a:r>
            <a:r>
              <a:rPr lang="en-US" dirty="0" err="1"/>
              <a:t>dopo</a:t>
            </a:r>
            <a:r>
              <a:rPr lang="en-US" dirty="0"/>
              <a:t> la </a:t>
            </a:r>
            <a:r>
              <a:rPr lang="en-US" dirty="0" err="1"/>
              <a:t>assunzione</a:t>
            </a:r>
            <a:r>
              <a:rPr lang="en-US" dirty="0"/>
              <a:t> di </a:t>
            </a:r>
            <a:r>
              <a:rPr lang="en-US" dirty="0" err="1"/>
              <a:t>sostanze</a:t>
            </a:r>
            <a:r>
              <a:rPr lang="en-US" dirty="0"/>
              <a:t>, come ad </a:t>
            </a:r>
            <a:r>
              <a:rPr lang="en-US" dirty="0" err="1"/>
              <a:t>esempio</a:t>
            </a:r>
            <a:r>
              <a:rPr lang="en-US" dirty="0"/>
              <a:t> la </a:t>
            </a:r>
            <a:r>
              <a:rPr lang="en-US" dirty="0" err="1"/>
              <a:t>cocaina</a:t>
            </a:r>
            <a:r>
              <a:rPr lang="en-US" dirty="0"/>
              <a:t> ma tale </a:t>
            </a:r>
            <a:r>
              <a:rPr lang="en-US" dirty="0" err="1"/>
              <a:t>concomitanza</a:t>
            </a:r>
            <a:r>
              <a:rPr lang="en-US" dirty="0"/>
              <a:t> </a:t>
            </a:r>
            <a:r>
              <a:rPr lang="en-US" dirty="0" err="1"/>
              <a:t>esclude</a:t>
            </a:r>
            <a:r>
              <a:rPr lang="en-US" dirty="0"/>
              <a:t> la </a:t>
            </a:r>
            <a:r>
              <a:rPr lang="en-US" dirty="0" err="1"/>
              <a:t>diagnosi</a:t>
            </a:r>
            <a:r>
              <a:rPr lang="en-US" dirty="0"/>
              <a:t> di </a:t>
            </a:r>
            <a:r>
              <a:rPr lang="en-US" dirty="0" err="1"/>
              <a:t>disturbo</a:t>
            </a:r>
            <a:r>
              <a:rPr lang="en-US" dirty="0"/>
              <a:t> </a:t>
            </a:r>
            <a:r>
              <a:rPr lang="en-US" dirty="0" err="1"/>
              <a:t>delirante</a:t>
            </a:r>
            <a:r>
              <a:rPr lang="en-US" dirty="0"/>
              <a:t>.</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66822476"/>
      </p:ext>
    </p:extLst>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dirty="0"/>
              <a:t>I </a:t>
            </a:r>
            <a:r>
              <a:rPr lang="en-US" dirty="0" err="1"/>
              <a:t>contenuti</a:t>
            </a:r>
            <a:r>
              <a:rPr lang="en-US" dirty="0"/>
              <a:t> </a:t>
            </a:r>
            <a:r>
              <a:rPr lang="en-US" dirty="0" err="1"/>
              <a:t>dei</a:t>
            </a:r>
            <a:r>
              <a:rPr lang="en-US" dirty="0"/>
              <a:t> </a:t>
            </a:r>
            <a:r>
              <a:rPr lang="en-US" dirty="0" err="1"/>
              <a:t>deliri</a:t>
            </a:r>
            <a:r>
              <a:rPr lang="en-US" dirty="0"/>
              <a:t> </a:t>
            </a:r>
            <a:r>
              <a:rPr lang="en-US" dirty="0" err="1"/>
              <a:t>erotomanico</a:t>
            </a:r>
            <a:r>
              <a:rPr lang="en-US" dirty="0"/>
              <a:t>, di </a:t>
            </a:r>
            <a:r>
              <a:rPr lang="en-US" dirty="0" err="1"/>
              <a:t>grandezza</a:t>
            </a:r>
            <a:r>
              <a:rPr lang="en-US" dirty="0"/>
              <a:t>, di </a:t>
            </a:r>
            <a:r>
              <a:rPr lang="en-US" dirty="0" err="1"/>
              <a:t>persecuzione</a:t>
            </a:r>
            <a:r>
              <a:rPr lang="en-US" dirty="0"/>
              <a:t>, </a:t>
            </a:r>
            <a:r>
              <a:rPr lang="en-US" dirty="0" err="1"/>
              <a:t>sono</a:t>
            </a:r>
            <a:r>
              <a:rPr lang="en-US" dirty="0"/>
              <a:t> state </a:t>
            </a:r>
            <a:r>
              <a:rPr lang="en-US" dirty="0" err="1"/>
              <a:t>altrove</a:t>
            </a:r>
            <a:r>
              <a:rPr lang="en-US" dirty="0"/>
              <a:t> </a:t>
            </a:r>
            <a:r>
              <a:rPr lang="en-US" dirty="0" err="1"/>
              <a:t>descritte</a:t>
            </a:r>
            <a:r>
              <a:rPr lang="en-US" dirty="0"/>
              <a:t>, </a:t>
            </a:r>
            <a:r>
              <a:rPr lang="en-US" dirty="0" err="1"/>
              <a:t>nel</a:t>
            </a:r>
            <a:r>
              <a:rPr lang="en-US" dirty="0"/>
              <a:t> </a:t>
            </a:r>
            <a:r>
              <a:rPr lang="en-US" dirty="0" err="1"/>
              <a:t>delirio</a:t>
            </a:r>
            <a:r>
              <a:rPr lang="en-US" dirty="0"/>
              <a:t> </a:t>
            </a:r>
            <a:r>
              <a:rPr lang="en-US" dirty="0" err="1"/>
              <a:t>somatico</a:t>
            </a:r>
            <a:r>
              <a:rPr lang="en-US" dirty="0"/>
              <a:t> </a:t>
            </a:r>
            <a:r>
              <a:rPr lang="en-US" dirty="0" err="1"/>
              <a:t>il</a:t>
            </a:r>
            <a:r>
              <a:rPr lang="en-US" dirty="0"/>
              <a:t> </a:t>
            </a:r>
            <a:r>
              <a:rPr lang="en-US" dirty="0" err="1"/>
              <a:t>paziente</a:t>
            </a:r>
            <a:r>
              <a:rPr lang="en-US" dirty="0"/>
              <a:t> </a:t>
            </a:r>
            <a:r>
              <a:rPr lang="en-US" dirty="0" err="1"/>
              <a:t>può</a:t>
            </a:r>
            <a:r>
              <a:rPr lang="en-US" dirty="0"/>
              <a:t> </a:t>
            </a:r>
            <a:r>
              <a:rPr lang="en-US" dirty="0" err="1"/>
              <a:t>pensare</a:t>
            </a:r>
            <a:r>
              <a:rPr lang="en-US" dirty="0"/>
              <a:t> </a:t>
            </a:r>
            <a:r>
              <a:rPr lang="en-US" dirty="0" err="1"/>
              <a:t>che</a:t>
            </a:r>
            <a:r>
              <a:rPr lang="en-US" dirty="0"/>
              <a:t> </a:t>
            </a:r>
            <a:r>
              <a:rPr lang="en-US" dirty="0" err="1"/>
              <a:t>alcuni</a:t>
            </a:r>
            <a:r>
              <a:rPr lang="en-US" dirty="0"/>
              <a:t> </a:t>
            </a:r>
            <a:r>
              <a:rPr lang="en-US" dirty="0" err="1"/>
              <a:t>dei</a:t>
            </a:r>
            <a:r>
              <a:rPr lang="en-US" dirty="0"/>
              <a:t> </a:t>
            </a:r>
            <a:r>
              <a:rPr lang="en-US" dirty="0" err="1"/>
              <a:t>suoi</a:t>
            </a:r>
            <a:r>
              <a:rPr lang="en-US" dirty="0"/>
              <a:t> </a:t>
            </a:r>
            <a:r>
              <a:rPr lang="en-US" dirty="0" err="1"/>
              <a:t>organi</a:t>
            </a:r>
            <a:r>
              <a:rPr lang="en-US" dirty="0"/>
              <a:t> </a:t>
            </a:r>
            <a:r>
              <a:rPr lang="en-US" dirty="0" err="1"/>
              <a:t>interni</a:t>
            </a:r>
            <a:r>
              <a:rPr lang="en-US" dirty="0"/>
              <a:t> </a:t>
            </a:r>
            <a:r>
              <a:rPr lang="en-US" dirty="0" err="1"/>
              <a:t>si</a:t>
            </a:r>
            <a:r>
              <a:rPr lang="en-US" dirty="0"/>
              <a:t> </a:t>
            </a:r>
            <a:r>
              <a:rPr lang="en-US" dirty="0" err="1"/>
              <a:t>siano</a:t>
            </a:r>
            <a:r>
              <a:rPr lang="en-US" dirty="0"/>
              <a:t> </a:t>
            </a:r>
            <a:r>
              <a:rPr lang="en-US" dirty="0" err="1"/>
              <a:t>trasformati</a:t>
            </a:r>
            <a:r>
              <a:rPr lang="en-US" dirty="0"/>
              <a:t> o </a:t>
            </a:r>
            <a:r>
              <a:rPr lang="en-US" dirty="0" err="1"/>
              <a:t>che</a:t>
            </a:r>
            <a:r>
              <a:rPr lang="en-US" dirty="0"/>
              <a:t> </a:t>
            </a:r>
            <a:r>
              <a:rPr lang="en-US" dirty="0" err="1"/>
              <a:t>il</a:t>
            </a:r>
            <a:r>
              <a:rPr lang="en-US" dirty="0"/>
              <a:t> </a:t>
            </a:r>
            <a:r>
              <a:rPr lang="en-US" dirty="0" err="1"/>
              <a:t>suo</a:t>
            </a:r>
            <a:r>
              <a:rPr lang="en-US" dirty="0"/>
              <a:t> </a:t>
            </a:r>
            <a:r>
              <a:rPr lang="en-US" dirty="0" err="1"/>
              <a:t>corpo</a:t>
            </a:r>
            <a:r>
              <a:rPr lang="en-US" dirty="0"/>
              <a:t> </a:t>
            </a:r>
            <a:r>
              <a:rPr lang="en-US" dirty="0" err="1"/>
              <a:t>emano</a:t>
            </a:r>
            <a:r>
              <a:rPr lang="en-US" dirty="0"/>
              <a:t> </a:t>
            </a:r>
            <a:r>
              <a:rPr lang="en-US" dirty="0" err="1"/>
              <a:t>odori</a:t>
            </a:r>
            <a:r>
              <a:rPr lang="en-US" dirty="0"/>
              <a:t>. Se </a:t>
            </a:r>
            <a:r>
              <a:rPr lang="en-US" dirty="0" err="1"/>
              <a:t>però</a:t>
            </a:r>
            <a:r>
              <a:rPr lang="en-US" dirty="0"/>
              <a:t> </a:t>
            </a:r>
            <a:r>
              <a:rPr lang="en-US" dirty="0" err="1"/>
              <a:t>il</a:t>
            </a:r>
            <a:r>
              <a:rPr lang="en-US" dirty="0"/>
              <a:t> </a:t>
            </a:r>
            <a:r>
              <a:rPr lang="en-US" dirty="0" err="1"/>
              <a:t>delirio</a:t>
            </a:r>
            <a:r>
              <a:rPr lang="en-US" dirty="0"/>
              <a:t> </a:t>
            </a:r>
            <a:r>
              <a:rPr lang="en-US" dirty="0" err="1"/>
              <a:t>riguarda</a:t>
            </a:r>
            <a:r>
              <a:rPr lang="en-US" dirty="0"/>
              <a:t> </a:t>
            </a:r>
            <a:r>
              <a:rPr lang="en-US" dirty="0" err="1"/>
              <a:t>solamente</a:t>
            </a:r>
            <a:r>
              <a:rPr lang="en-US" dirty="0"/>
              <a:t>  </a:t>
            </a:r>
            <a:r>
              <a:rPr lang="en-US" dirty="0" err="1"/>
              <a:t>reali</a:t>
            </a:r>
            <a:r>
              <a:rPr lang="en-US" dirty="0"/>
              <a:t> o </a:t>
            </a:r>
            <a:r>
              <a:rPr lang="en-US" dirty="0" err="1"/>
              <a:t>presunte</a:t>
            </a:r>
            <a:r>
              <a:rPr lang="en-US" dirty="0"/>
              <a:t> </a:t>
            </a:r>
            <a:r>
              <a:rPr lang="en-US" dirty="0" err="1"/>
              <a:t>deformità</a:t>
            </a:r>
            <a:r>
              <a:rPr lang="en-US" dirty="0"/>
              <a:t> del </a:t>
            </a:r>
            <a:r>
              <a:rPr lang="en-US" dirty="0" err="1"/>
              <a:t>proprio</a:t>
            </a:r>
            <a:r>
              <a:rPr lang="en-US" dirty="0"/>
              <a:t> </a:t>
            </a:r>
            <a:r>
              <a:rPr lang="en-US" dirty="0" err="1"/>
              <a:t>corpo</a:t>
            </a:r>
            <a:r>
              <a:rPr lang="en-US" dirty="0"/>
              <a:t> </a:t>
            </a:r>
            <a:r>
              <a:rPr lang="en-US" dirty="0" err="1"/>
              <a:t>si</a:t>
            </a:r>
            <a:r>
              <a:rPr lang="en-US" dirty="0"/>
              <a:t> </a:t>
            </a:r>
            <a:r>
              <a:rPr lang="en-US" dirty="0" err="1"/>
              <a:t>ritiene</a:t>
            </a:r>
            <a:r>
              <a:rPr lang="en-US" dirty="0"/>
              <a:t> </a:t>
            </a:r>
            <a:r>
              <a:rPr lang="en-US" dirty="0" err="1"/>
              <a:t>spesso</a:t>
            </a:r>
            <a:r>
              <a:rPr lang="en-US" dirty="0"/>
              <a:t> </a:t>
            </a:r>
            <a:r>
              <a:rPr lang="en-US" dirty="0" err="1"/>
              <a:t>più</a:t>
            </a:r>
            <a:r>
              <a:rPr lang="en-US" dirty="0"/>
              <a:t> </a:t>
            </a:r>
            <a:r>
              <a:rPr lang="en-US" dirty="0" err="1"/>
              <a:t>adeguata</a:t>
            </a:r>
            <a:r>
              <a:rPr lang="en-US" dirty="0"/>
              <a:t> la </a:t>
            </a:r>
            <a:r>
              <a:rPr lang="en-US" dirty="0" err="1"/>
              <a:t>diagnosi</a:t>
            </a:r>
            <a:r>
              <a:rPr lang="en-US" dirty="0"/>
              <a:t> di </a:t>
            </a:r>
            <a:r>
              <a:rPr lang="en-US" dirty="0" err="1"/>
              <a:t>disturbo</a:t>
            </a:r>
            <a:r>
              <a:rPr lang="en-US" dirty="0"/>
              <a:t> </a:t>
            </a:r>
            <a:r>
              <a:rPr lang="en-US" dirty="0" err="1"/>
              <a:t>dismorfofobico</a:t>
            </a:r>
            <a:r>
              <a:rPr lang="en-US" dirty="0"/>
              <a:t> </a:t>
            </a:r>
            <a:r>
              <a:rPr lang="en-US" dirty="0" err="1"/>
              <a:t>che</a:t>
            </a:r>
            <a:r>
              <a:rPr lang="en-US" dirty="0"/>
              <a:t> fa parte </a:t>
            </a:r>
            <a:r>
              <a:rPr lang="en-US" dirty="0" err="1"/>
              <a:t>dei</a:t>
            </a:r>
            <a:r>
              <a:rPr lang="en-US" dirty="0"/>
              <a:t> </a:t>
            </a:r>
            <a:r>
              <a:rPr lang="en-US" dirty="0" err="1"/>
              <a:t>disturbi</a:t>
            </a:r>
            <a:r>
              <a:rPr lang="en-US" dirty="0"/>
              <a:t> </a:t>
            </a:r>
            <a:r>
              <a:rPr lang="en-US" dirty="0" err="1"/>
              <a:t>dello</a:t>
            </a:r>
            <a:r>
              <a:rPr lang="en-US" dirty="0"/>
              <a:t> </a:t>
            </a:r>
            <a:r>
              <a:rPr lang="en-US" dirty="0" err="1"/>
              <a:t>spettro</a:t>
            </a:r>
            <a:r>
              <a:rPr lang="en-US" dirty="0"/>
              <a:t> </a:t>
            </a:r>
            <a:r>
              <a:rPr lang="en-US" dirty="0" err="1"/>
              <a:t>ossessivo</a:t>
            </a:r>
            <a:r>
              <a:rPr lang="en-US" dirty="0"/>
              <a:t>.</a:t>
            </a:r>
          </a:p>
        </p:txBody>
      </p:sp>
    </p:spTree>
    <p:extLst>
      <p:ext uri="{BB962C8B-B14F-4D97-AF65-F5344CB8AC3E}">
        <p14:creationId xmlns:p14="http://schemas.microsoft.com/office/powerpoint/2010/main" val="2293632108"/>
      </p:ext>
    </p:extLst>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err="1"/>
              <a:t>Nessuna</a:t>
            </a:r>
            <a:r>
              <a:rPr lang="en-US" dirty="0"/>
              <a:t> </a:t>
            </a:r>
            <a:r>
              <a:rPr lang="en-US" dirty="0" err="1"/>
              <a:t>prova</a:t>
            </a:r>
            <a:r>
              <a:rPr lang="en-US" dirty="0"/>
              <a:t> li </a:t>
            </a:r>
            <a:r>
              <a:rPr lang="en-US" dirty="0" err="1"/>
              <a:t>riesce</a:t>
            </a:r>
            <a:r>
              <a:rPr lang="en-US" dirty="0"/>
              <a:t> a </a:t>
            </a:r>
            <a:r>
              <a:rPr lang="en-US" dirty="0" err="1"/>
              <a:t>convincere</a:t>
            </a:r>
            <a:r>
              <a:rPr lang="en-US" dirty="0"/>
              <a:t> </a:t>
            </a:r>
            <a:r>
              <a:rPr lang="en-US" dirty="0" err="1"/>
              <a:t>della</a:t>
            </a:r>
            <a:r>
              <a:rPr lang="en-US" dirty="0"/>
              <a:t> </a:t>
            </a:r>
            <a:r>
              <a:rPr lang="en-US" dirty="0" err="1"/>
              <a:t>fedeltà</a:t>
            </a:r>
            <a:r>
              <a:rPr lang="en-US" dirty="0"/>
              <a:t> del </a:t>
            </a:r>
            <a:r>
              <a:rPr lang="en-US" dirty="0" err="1"/>
              <a:t>coniuge</a:t>
            </a:r>
            <a:r>
              <a:rPr lang="en-US" dirty="0"/>
              <a:t> o </a:t>
            </a:r>
            <a:r>
              <a:rPr lang="en-US" dirty="0" err="1"/>
              <a:t>della</a:t>
            </a:r>
            <a:r>
              <a:rPr lang="en-US" dirty="0"/>
              <a:t> </a:t>
            </a:r>
            <a:r>
              <a:rPr lang="en-US" dirty="0" err="1"/>
              <a:t>integrità</a:t>
            </a:r>
            <a:r>
              <a:rPr lang="en-US" dirty="0"/>
              <a:t> del </a:t>
            </a:r>
            <a:r>
              <a:rPr lang="en-US" dirty="0" err="1"/>
              <a:t>proprio</a:t>
            </a:r>
            <a:r>
              <a:rPr lang="en-US" dirty="0"/>
              <a:t> </a:t>
            </a:r>
            <a:r>
              <a:rPr lang="en-US" dirty="0" err="1"/>
              <a:t>corpo</a:t>
            </a:r>
            <a:r>
              <a:rPr lang="en-US" dirty="0"/>
              <a:t>, </a:t>
            </a:r>
            <a:r>
              <a:rPr lang="en-US" dirty="0" err="1"/>
              <a:t>vanno</a:t>
            </a:r>
            <a:r>
              <a:rPr lang="en-US" dirty="0"/>
              <a:t> </a:t>
            </a:r>
            <a:r>
              <a:rPr lang="en-US" dirty="0" err="1"/>
              <a:t>alla</a:t>
            </a:r>
            <a:r>
              <a:rPr lang="en-US" dirty="0"/>
              <a:t> continua </a:t>
            </a:r>
            <a:r>
              <a:rPr lang="en-US" dirty="0" err="1"/>
              <a:t>ricerca</a:t>
            </a:r>
            <a:r>
              <a:rPr lang="en-US" dirty="0"/>
              <a:t> di prove </a:t>
            </a:r>
            <a:r>
              <a:rPr lang="en-US" dirty="0" err="1"/>
              <a:t>che</a:t>
            </a:r>
            <a:r>
              <a:rPr lang="en-US" dirty="0"/>
              <a:t> </a:t>
            </a:r>
            <a:r>
              <a:rPr lang="en-US" dirty="0" err="1"/>
              <a:t>appoggino</a:t>
            </a:r>
            <a:r>
              <a:rPr lang="en-US" dirty="0"/>
              <a:t> I </a:t>
            </a:r>
            <a:r>
              <a:rPr lang="en-US" dirty="0" err="1"/>
              <a:t>propri</a:t>
            </a:r>
            <a:r>
              <a:rPr lang="en-US" dirty="0"/>
              <a:t> </a:t>
            </a:r>
            <a:r>
              <a:rPr lang="en-US" dirty="0" err="1"/>
              <a:t>deliri</a:t>
            </a:r>
            <a:r>
              <a:rPr lang="en-US" dirty="0"/>
              <a:t> e le </a:t>
            </a:r>
            <a:r>
              <a:rPr lang="en-US" dirty="0" err="1"/>
              <a:t>trovano</a:t>
            </a:r>
            <a:r>
              <a:rPr lang="en-US" dirty="0"/>
              <a:t> in  </a:t>
            </a:r>
            <a:r>
              <a:rPr lang="en-US" dirty="0" err="1"/>
              <a:t>cose</a:t>
            </a:r>
            <a:r>
              <a:rPr lang="en-US" dirty="0"/>
              <a:t> </a:t>
            </a:r>
            <a:r>
              <a:rPr lang="en-US" dirty="0" err="1"/>
              <a:t>che</a:t>
            </a:r>
            <a:r>
              <a:rPr lang="en-US" dirty="0"/>
              <a:t> </a:t>
            </a:r>
            <a:r>
              <a:rPr lang="en-US" dirty="0" err="1"/>
              <a:t>nessuno</a:t>
            </a:r>
            <a:r>
              <a:rPr lang="en-US" dirty="0"/>
              <a:t> </a:t>
            </a:r>
            <a:r>
              <a:rPr lang="en-US" dirty="0" err="1"/>
              <a:t>considererebbe</a:t>
            </a:r>
            <a:r>
              <a:rPr lang="en-US" dirty="0"/>
              <a:t> </a:t>
            </a:r>
            <a:r>
              <a:rPr lang="en-US" dirty="0" err="1"/>
              <a:t>seriamente</a:t>
            </a:r>
            <a:r>
              <a:rPr lang="en-US" dirty="0"/>
              <a:t>. Ad </a:t>
            </a:r>
            <a:r>
              <a:rPr lang="en-US" dirty="0" err="1"/>
              <a:t>esempio</a:t>
            </a:r>
            <a:r>
              <a:rPr lang="en-US" dirty="0"/>
              <a:t> </a:t>
            </a:r>
            <a:r>
              <a:rPr lang="en-US" dirty="0" err="1"/>
              <a:t>titoli</a:t>
            </a:r>
            <a:r>
              <a:rPr lang="en-US" dirty="0"/>
              <a:t> di </a:t>
            </a:r>
            <a:r>
              <a:rPr lang="en-US" dirty="0" err="1"/>
              <a:t>giornali</a:t>
            </a:r>
            <a:r>
              <a:rPr lang="en-US" dirty="0"/>
              <a:t>, </a:t>
            </a:r>
            <a:r>
              <a:rPr lang="en-US" dirty="0" err="1"/>
              <a:t>pubblicità</a:t>
            </a:r>
            <a:r>
              <a:rPr lang="en-US" dirty="0"/>
              <a:t>, </a:t>
            </a:r>
            <a:r>
              <a:rPr lang="en-US" dirty="0" err="1"/>
              <a:t>fotografie</a:t>
            </a:r>
            <a:r>
              <a:rPr lang="en-US" dirty="0"/>
              <a:t>, </a:t>
            </a:r>
            <a:r>
              <a:rPr lang="en-US" dirty="0" err="1"/>
              <a:t>chilometri</a:t>
            </a:r>
            <a:r>
              <a:rPr lang="en-US" dirty="0"/>
              <a:t> </a:t>
            </a:r>
            <a:r>
              <a:rPr lang="en-US" dirty="0" err="1"/>
              <a:t>percorsi</a:t>
            </a:r>
            <a:r>
              <a:rPr lang="en-US" dirty="0"/>
              <a:t> </a:t>
            </a:r>
            <a:r>
              <a:rPr lang="en-US" dirty="0" err="1"/>
              <a:t>della</a:t>
            </a:r>
            <a:r>
              <a:rPr lang="en-US" dirty="0"/>
              <a:t> auto, </a:t>
            </a:r>
            <a:r>
              <a:rPr lang="en-US" dirty="0" err="1"/>
              <a:t>abiti</a:t>
            </a:r>
            <a:r>
              <a:rPr lang="en-US" dirty="0"/>
              <a:t> </a:t>
            </a:r>
            <a:r>
              <a:rPr lang="en-US" dirty="0" err="1"/>
              <a:t>spiegazzati</a:t>
            </a:r>
            <a:r>
              <a:rPr lang="en-US" dirty="0"/>
              <a:t> </a:t>
            </a:r>
            <a:r>
              <a:rPr lang="en-US" dirty="0" err="1"/>
              <a:t>ecc</a:t>
            </a:r>
            <a:r>
              <a:rPr lang="en-US"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59833780"/>
      </p:ext>
    </p:extLst>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dirty="0"/>
              <a:t>Si </a:t>
            </a:r>
            <a:r>
              <a:rPr lang="en-US" dirty="0" err="1"/>
              <a:t>tratta</a:t>
            </a:r>
            <a:r>
              <a:rPr lang="en-US" dirty="0"/>
              <a:t> </a:t>
            </a:r>
            <a:r>
              <a:rPr lang="en-US" dirty="0" err="1"/>
              <a:t>quindi</a:t>
            </a:r>
            <a:r>
              <a:rPr lang="en-US" dirty="0"/>
              <a:t> di </a:t>
            </a:r>
            <a:r>
              <a:rPr lang="en-US" dirty="0" err="1"/>
              <a:t>deliri</a:t>
            </a:r>
            <a:r>
              <a:rPr lang="en-US" dirty="0"/>
              <a:t> </a:t>
            </a:r>
            <a:r>
              <a:rPr lang="en-US" dirty="0" err="1"/>
              <a:t>impenetrabili</a:t>
            </a:r>
            <a:r>
              <a:rPr lang="en-US" dirty="0"/>
              <a:t> </a:t>
            </a:r>
            <a:r>
              <a:rPr lang="en-US" dirty="0" err="1"/>
              <a:t>alla</a:t>
            </a:r>
            <a:r>
              <a:rPr lang="en-US" dirty="0"/>
              <a:t>  </a:t>
            </a:r>
            <a:r>
              <a:rPr lang="en-US" dirty="0" err="1"/>
              <a:t>critica</a:t>
            </a:r>
            <a:r>
              <a:rPr lang="en-US" dirty="0"/>
              <a:t> </a:t>
            </a:r>
            <a:r>
              <a:rPr lang="en-US" dirty="0" err="1"/>
              <a:t>ed</a:t>
            </a:r>
            <a:r>
              <a:rPr lang="en-US" dirty="0"/>
              <a:t> </a:t>
            </a:r>
            <a:r>
              <a:rPr lang="en-US" dirty="0" err="1"/>
              <a:t>alla</a:t>
            </a:r>
            <a:r>
              <a:rPr lang="en-US" dirty="0"/>
              <a:t> </a:t>
            </a:r>
            <a:r>
              <a:rPr lang="en-US" dirty="0" err="1"/>
              <a:t>correzione</a:t>
            </a:r>
            <a:r>
              <a:rPr lang="en-US" dirty="0"/>
              <a:t>. Sulla base </a:t>
            </a:r>
            <a:r>
              <a:rPr lang="en-US" dirty="0" err="1"/>
              <a:t>delle</a:t>
            </a:r>
            <a:r>
              <a:rPr lang="en-US" dirty="0"/>
              <a:t> </a:t>
            </a:r>
            <a:r>
              <a:rPr lang="en-US" dirty="0" err="1"/>
              <a:t>esperienze</a:t>
            </a:r>
            <a:endParaRPr lang="en-US" dirty="0"/>
          </a:p>
          <a:p>
            <a:r>
              <a:rPr lang="en-US" dirty="0"/>
              <a:t>I </a:t>
            </a:r>
            <a:r>
              <a:rPr lang="en-US" dirty="0" err="1"/>
              <a:t>pazienti</a:t>
            </a:r>
            <a:r>
              <a:rPr lang="en-US" dirty="0"/>
              <a:t> con </a:t>
            </a:r>
            <a:r>
              <a:rPr lang="en-US" dirty="0" err="1"/>
              <a:t>deliri</a:t>
            </a:r>
            <a:r>
              <a:rPr lang="en-US" dirty="0"/>
              <a:t> di </a:t>
            </a:r>
            <a:r>
              <a:rPr lang="en-US" dirty="0" err="1"/>
              <a:t>persecuzione</a:t>
            </a:r>
            <a:r>
              <a:rPr lang="en-US" dirty="0"/>
              <a:t> a </a:t>
            </a:r>
            <a:r>
              <a:rPr lang="en-US" dirty="0" err="1"/>
              <a:t>loro</a:t>
            </a:r>
            <a:r>
              <a:rPr lang="en-US" dirty="0"/>
              <a:t> </a:t>
            </a:r>
            <a:r>
              <a:rPr lang="en-US" dirty="0" err="1"/>
              <a:t>volta</a:t>
            </a:r>
            <a:r>
              <a:rPr lang="en-US" dirty="0"/>
              <a:t> </a:t>
            </a:r>
            <a:r>
              <a:rPr lang="en-US" dirty="0" err="1"/>
              <a:t>diventano</a:t>
            </a:r>
            <a:r>
              <a:rPr lang="en-US" dirty="0"/>
              <a:t> </a:t>
            </a:r>
            <a:r>
              <a:rPr lang="en-US" dirty="0" err="1"/>
              <a:t>persecutori</a:t>
            </a:r>
            <a:r>
              <a:rPr lang="en-US" dirty="0"/>
              <a:t> e </a:t>
            </a:r>
            <a:r>
              <a:rPr lang="en-US" dirty="0" err="1"/>
              <a:t>possono</a:t>
            </a:r>
            <a:r>
              <a:rPr lang="en-US" dirty="0"/>
              <a:t> </a:t>
            </a:r>
            <a:r>
              <a:rPr lang="en-US" dirty="0" err="1"/>
              <a:t>intraprendere</a:t>
            </a:r>
            <a:r>
              <a:rPr lang="en-US" dirty="0"/>
              <a:t> </a:t>
            </a:r>
            <a:r>
              <a:rPr lang="en-US" dirty="0" err="1"/>
              <a:t>molti</a:t>
            </a:r>
            <a:r>
              <a:rPr lang="en-US" dirty="0"/>
              <a:t> </a:t>
            </a:r>
            <a:r>
              <a:rPr lang="en-US" dirty="0" err="1"/>
              <a:t>contenziosi</a:t>
            </a:r>
            <a:r>
              <a:rPr lang="en-US" dirty="0"/>
              <a:t> </a:t>
            </a:r>
            <a:r>
              <a:rPr lang="en-US" dirty="0" err="1"/>
              <a:t>legali</a:t>
            </a:r>
            <a:r>
              <a:rPr lang="en-US" dirty="0"/>
              <a:t> (</a:t>
            </a:r>
            <a:r>
              <a:rPr lang="en-US" dirty="0" err="1"/>
              <a:t>delirio</a:t>
            </a:r>
            <a:r>
              <a:rPr lang="en-US" dirty="0"/>
              <a:t> </a:t>
            </a:r>
            <a:r>
              <a:rPr lang="en-US" dirty="0" err="1"/>
              <a:t>querulomane</a:t>
            </a:r>
            <a:r>
              <a:rPr lang="en-US" dirty="0"/>
              <a:t>). </a:t>
            </a:r>
            <a:r>
              <a:rPr lang="en-US" dirty="0" err="1"/>
              <a:t>Possono</a:t>
            </a:r>
            <a:r>
              <a:rPr lang="en-US" dirty="0"/>
              <a:t> </a:t>
            </a:r>
            <a:r>
              <a:rPr lang="en-US" dirty="0" err="1"/>
              <a:t>diventare</a:t>
            </a:r>
            <a:r>
              <a:rPr lang="en-US" dirty="0"/>
              <a:t> </a:t>
            </a:r>
            <a:r>
              <a:rPr lang="en-US" dirty="0" err="1"/>
              <a:t>aggressivi</a:t>
            </a:r>
            <a:r>
              <a:rPr lang="en-US" dirty="0"/>
              <a:t>, ma </a:t>
            </a:r>
            <a:r>
              <a:rPr lang="en-US" dirty="0" err="1"/>
              <a:t>ritengono</a:t>
            </a:r>
            <a:r>
              <a:rPr lang="en-US" dirty="0"/>
              <a:t> </a:t>
            </a:r>
            <a:r>
              <a:rPr lang="en-US" dirty="0" err="1"/>
              <a:t>che</a:t>
            </a:r>
            <a:r>
              <a:rPr lang="en-US" dirty="0"/>
              <a:t> la </a:t>
            </a:r>
            <a:r>
              <a:rPr lang="en-US" dirty="0" err="1"/>
              <a:t>loro</a:t>
            </a:r>
            <a:r>
              <a:rPr lang="en-US" dirty="0"/>
              <a:t> </a:t>
            </a:r>
            <a:r>
              <a:rPr lang="en-US" dirty="0" err="1"/>
              <a:t>aggressività</a:t>
            </a:r>
            <a:r>
              <a:rPr lang="en-US" dirty="0"/>
              <a:t> </a:t>
            </a:r>
            <a:r>
              <a:rPr lang="en-US" dirty="0" err="1"/>
              <a:t>sia</a:t>
            </a:r>
            <a:r>
              <a:rPr lang="en-US" dirty="0"/>
              <a:t> </a:t>
            </a:r>
            <a:r>
              <a:rPr lang="en-US" dirty="0" err="1"/>
              <a:t>una</a:t>
            </a:r>
            <a:r>
              <a:rPr lang="en-US" dirty="0"/>
              <a:t> </a:t>
            </a:r>
            <a:r>
              <a:rPr lang="en-US" dirty="0" err="1"/>
              <a:t>pura</a:t>
            </a:r>
            <a:r>
              <a:rPr lang="en-US" dirty="0"/>
              <a:t> </a:t>
            </a:r>
            <a:r>
              <a:rPr lang="en-US" dirty="0" err="1"/>
              <a:t>difesa</a:t>
            </a:r>
            <a:r>
              <a:rPr lang="en-US" dirty="0"/>
              <a:t> </a:t>
            </a:r>
            <a:r>
              <a:rPr lang="en-US" dirty="0" err="1"/>
              <a:t>dalle</a:t>
            </a:r>
            <a:r>
              <a:rPr lang="en-US" dirty="0"/>
              <a:t> </a:t>
            </a:r>
            <a:r>
              <a:rPr lang="en-US" dirty="0" err="1"/>
              <a:t>presunte</a:t>
            </a:r>
            <a:r>
              <a:rPr lang="en-US" dirty="0"/>
              <a:t> </a:t>
            </a:r>
            <a:r>
              <a:rPr lang="en-US" dirty="0" err="1"/>
              <a:t>aggressioni</a:t>
            </a:r>
            <a:r>
              <a:rPr lang="en-US" dirty="0"/>
              <a:t> </a:t>
            </a:r>
            <a:r>
              <a:rPr lang="en-US" dirty="0" err="1"/>
              <a:t>altrui</a:t>
            </a:r>
            <a:r>
              <a:rPr lang="en-US" dirty="0"/>
              <a:t>.</a:t>
            </a:r>
          </a:p>
          <a:p>
            <a:endParaRPr lang="it-IT" dirty="0"/>
          </a:p>
          <a:p>
            <a:endParaRPr lang="it-IT" dirty="0"/>
          </a:p>
        </p:txBody>
      </p:sp>
    </p:spTree>
    <p:extLst>
      <p:ext uri="{BB962C8B-B14F-4D97-AF65-F5344CB8AC3E}">
        <p14:creationId xmlns:p14="http://schemas.microsoft.com/office/powerpoint/2010/main" val="732948103"/>
      </p:ext>
    </p:extLst>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 </a:t>
            </a:r>
            <a:r>
              <a:rPr lang="it-IT" sz="2800" dirty="0"/>
              <a:t>Non si tratta di un disturbo molto frequente, è presente in circa 2 persone su mille quindi meno di un quinto della più comune schizofrenia. </a:t>
            </a:r>
          </a:p>
          <a:p>
            <a:r>
              <a:rPr lang="it-IT" sz="2800" dirty="0"/>
              <a:t>Non ci sono  significative differenze di genere</a:t>
            </a:r>
          </a:p>
          <a:p>
            <a:r>
              <a:rPr lang="it-IT" sz="2800" dirty="0"/>
              <a:t>L’età di insorgenza è generalmente più tardiva rispetto alla schizofrenia ed al disturbo schizotipico. Con entrambi questi disturbi comunque condivide una possibile ereditarietà.</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40651634"/>
      </p:ext>
    </p:extLst>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t> disturbo delirante (paranoia)</a:t>
            </a:r>
            <a:br>
              <a:rPr lang="it-IT" dirty="0"/>
            </a:br>
            <a:r>
              <a:rPr lang="it-IT" dirty="0"/>
              <a:t>diagnosi differenziale</a:t>
            </a:r>
            <a:br>
              <a:rPr lang="it-IT" dirty="0"/>
            </a:br>
            <a:r>
              <a:rPr lang="it-IT" dirty="0"/>
              <a:t>disturbo schizoaffettivo</a:t>
            </a:r>
          </a:p>
        </p:txBody>
      </p:sp>
      <p:sp>
        <p:nvSpPr>
          <p:cNvPr id="3" name="Sottotitolo 2"/>
          <p:cNvSpPr>
            <a:spLocks noGrp="1"/>
          </p:cNvSpPr>
          <p:nvPr>
            <p:ph type="subTitle" idx="1"/>
          </p:nvPr>
        </p:nvSpPr>
        <p:spPr/>
        <p:txBody>
          <a:bodyPr/>
          <a:lstStyle/>
          <a:p>
            <a:r>
              <a:rPr lang="it-IT" dirty="0"/>
              <a:t>Lezione 25-2</a:t>
            </a:r>
          </a:p>
        </p:txBody>
      </p:sp>
    </p:spTree>
    <p:extLst>
      <p:ext uri="{BB962C8B-B14F-4D97-AF65-F5344CB8AC3E}">
        <p14:creationId xmlns:p14="http://schemas.microsoft.com/office/powerpoint/2010/main" val="142128998"/>
      </p:ext>
    </p:extLst>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a:t>
            </a:r>
          </a:p>
        </p:txBody>
      </p:sp>
      <p:sp>
        <p:nvSpPr>
          <p:cNvPr id="3" name="Segnaposto contenuto 2"/>
          <p:cNvSpPr>
            <a:spLocks noGrp="1"/>
          </p:cNvSpPr>
          <p:nvPr>
            <p:ph idx="1"/>
          </p:nvPr>
        </p:nvSpPr>
        <p:spPr/>
        <p:txBody>
          <a:bodyPr>
            <a:normAutofit fontScale="85000" lnSpcReduction="20000"/>
          </a:bodyPr>
          <a:lstStyle/>
          <a:p>
            <a:r>
              <a:rPr lang="en-US" dirty="0" err="1"/>
              <a:t>Disturbo</a:t>
            </a:r>
            <a:r>
              <a:rPr lang="en-US" dirty="0"/>
              <a:t> </a:t>
            </a:r>
            <a:r>
              <a:rPr lang="en-US" dirty="0" err="1"/>
              <a:t>ossessivo-compulsivo</a:t>
            </a:r>
            <a:r>
              <a:rPr lang="en-US" dirty="0"/>
              <a:t> e </a:t>
            </a:r>
            <a:r>
              <a:rPr lang="en-US" dirty="0" err="1"/>
              <a:t>disturbi</a:t>
            </a:r>
            <a:r>
              <a:rPr lang="en-US" dirty="0"/>
              <a:t> </a:t>
            </a:r>
            <a:r>
              <a:rPr lang="en-US" dirty="0" err="1"/>
              <a:t>correlati</a:t>
            </a:r>
            <a:r>
              <a:rPr lang="en-US" dirty="0"/>
              <a:t>. DOC.  In </a:t>
            </a:r>
            <a:r>
              <a:rPr lang="en-US" dirty="0" err="1"/>
              <a:t>genere</a:t>
            </a:r>
            <a:r>
              <a:rPr lang="en-US" dirty="0"/>
              <a:t> </a:t>
            </a:r>
            <a:r>
              <a:rPr lang="en-US" dirty="0" err="1"/>
              <a:t>il</a:t>
            </a:r>
            <a:r>
              <a:rPr lang="en-US" dirty="0"/>
              <a:t> </a:t>
            </a:r>
            <a:r>
              <a:rPr lang="en-US" dirty="0" err="1"/>
              <a:t>paziente</a:t>
            </a:r>
            <a:r>
              <a:rPr lang="en-US" dirty="0"/>
              <a:t> con DOC </a:t>
            </a:r>
            <a:r>
              <a:rPr lang="en-US" dirty="0" err="1"/>
              <a:t>ammette</a:t>
            </a:r>
            <a:r>
              <a:rPr lang="en-US" dirty="0"/>
              <a:t> </a:t>
            </a:r>
            <a:r>
              <a:rPr lang="en-US" dirty="0" err="1"/>
              <a:t>che</a:t>
            </a:r>
            <a:r>
              <a:rPr lang="en-US" dirty="0"/>
              <a:t> I </a:t>
            </a:r>
            <a:r>
              <a:rPr lang="en-US" dirty="0" err="1"/>
              <a:t>suoi</a:t>
            </a:r>
            <a:r>
              <a:rPr lang="en-US" dirty="0"/>
              <a:t> </a:t>
            </a:r>
            <a:r>
              <a:rPr lang="en-US" dirty="0" err="1"/>
              <a:t>disturbi</a:t>
            </a:r>
            <a:r>
              <a:rPr lang="en-US" dirty="0"/>
              <a:t> </a:t>
            </a:r>
            <a:r>
              <a:rPr lang="en-US" dirty="0" err="1"/>
              <a:t>siano</a:t>
            </a:r>
            <a:r>
              <a:rPr lang="en-US" dirty="0"/>
              <a:t> </a:t>
            </a:r>
            <a:r>
              <a:rPr lang="en-US" dirty="0" err="1"/>
              <a:t>una</a:t>
            </a:r>
            <a:r>
              <a:rPr lang="en-US" dirty="0"/>
              <a:t> </a:t>
            </a:r>
            <a:r>
              <a:rPr lang="en-US" dirty="0" err="1"/>
              <a:t>manifestazione</a:t>
            </a:r>
            <a:r>
              <a:rPr lang="en-US" dirty="0"/>
              <a:t> </a:t>
            </a:r>
            <a:r>
              <a:rPr lang="en-US" dirty="0" err="1"/>
              <a:t>patologica</a:t>
            </a:r>
            <a:r>
              <a:rPr lang="en-US" dirty="0"/>
              <a:t>  (</a:t>
            </a:r>
            <a:r>
              <a:rPr lang="en-US" dirty="0" err="1"/>
              <a:t>si</a:t>
            </a:r>
            <a:r>
              <a:rPr lang="en-US" dirty="0"/>
              <a:t> </a:t>
            </a:r>
            <a:r>
              <a:rPr lang="en-US" dirty="0" err="1"/>
              <a:t>tratta</a:t>
            </a:r>
            <a:r>
              <a:rPr lang="en-US" dirty="0"/>
              <a:t> di un </a:t>
            </a:r>
            <a:r>
              <a:rPr lang="en-US" dirty="0" err="1"/>
              <a:t>disturbo</a:t>
            </a:r>
            <a:r>
              <a:rPr lang="en-US" dirty="0"/>
              <a:t> </a:t>
            </a:r>
            <a:r>
              <a:rPr lang="en-US" dirty="0" err="1"/>
              <a:t>egodistonico</a:t>
            </a:r>
            <a:r>
              <a:rPr lang="en-US" dirty="0"/>
              <a:t>). Il </a:t>
            </a:r>
            <a:r>
              <a:rPr lang="en-US" dirty="0" err="1"/>
              <a:t>disturbo</a:t>
            </a:r>
            <a:r>
              <a:rPr lang="en-US" dirty="0"/>
              <a:t> </a:t>
            </a:r>
            <a:r>
              <a:rPr lang="en-US" dirty="0" err="1"/>
              <a:t>delirante</a:t>
            </a:r>
            <a:r>
              <a:rPr lang="en-US" dirty="0"/>
              <a:t> è </a:t>
            </a:r>
            <a:r>
              <a:rPr lang="en-US" dirty="0" err="1"/>
              <a:t>invece</a:t>
            </a:r>
            <a:r>
              <a:rPr lang="en-US" dirty="0"/>
              <a:t> egosintonica, la </a:t>
            </a:r>
            <a:r>
              <a:rPr lang="en-US" dirty="0" err="1"/>
              <a:t>colpa</a:t>
            </a:r>
            <a:r>
              <a:rPr lang="en-US" dirty="0"/>
              <a:t> è </a:t>
            </a:r>
            <a:r>
              <a:rPr lang="en-US" dirty="0" err="1"/>
              <a:t>sempre</a:t>
            </a:r>
            <a:r>
              <a:rPr lang="en-US" dirty="0"/>
              <a:t> degli </a:t>
            </a:r>
            <a:r>
              <a:rPr lang="en-US" dirty="0" err="1"/>
              <a:t>altri</a:t>
            </a:r>
            <a:r>
              <a:rPr lang="en-US" dirty="0"/>
              <a:t>, </a:t>
            </a:r>
            <a:r>
              <a:rPr lang="en-US" dirty="0" err="1"/>
              <a:t>il</a:t>
            </a:r>
            <a:r>
              <a:rPr lang="en-US" dirty="0"/>
              <a:t> </a:t>
            </a:r>
            <a:r>
              <a:rPr lang="en-US" dirty="0" err="1"/>
              <a:t>paziente</a:t>
            </a:r>
            <a:r>
              <a:rPr lang="en-US" dirty="0"/>
              <a:t> non </a:t>
            </a:r>
            <a:r>
              <a:rPr lang="en-US" dirty="0" err="1"/>
              <a:t>mette</a:t>
            </a:r>
            <a:r>
              <a:rPr lang="en-US" dirty="0"/>
              <a:t> </a:t>
            </a:r>
            <a:r>
              <a:rPr lang="en-US" dirty="0" err="1"/>
              <a:t>mai</a:t>
            </a:r>
            <a:r>
              <a:rPr lang="en-US" dirty="0"/>
              <a:t> in </a:t>
            </a:r>
            <a:r>
              <a:rPr lang="en-US" dirty="0" err="1"/>
              <a:t>dubbio</a:t>
            </a:r>
            <a:r>
              <a:rPr lang="en-US" dirty="0"/>
              <a:t> </a:t>
            </a:r>
            <a:r>
              <a:rPr lang="en-US" dirty="0" err="1"/>
              <a:t>il</a:t>
            </a:r>
            <a:r>
              <a:rPr lang="en-US" dirty="0"/>
              <a:t> </a:t>
            </a:r>
            <a:r>
              <a:rPr lang="en-US" dirty="0" err="1"/>
              <a:t>contenuto</a:t>
            </a:r>
            <a:r>
              <a:rPr lang="en-US" dirty="0"/>
              <a:t> </a:t>
            </a:r>
            <a:r>
              <a:rPr lang="en-US" dirty="0" err="1"/>
              <a:t>dei</a:t>
            </a:r>
            <a:r>
              <a:rPr lang="en-US" dirty="0"/>
              <a:t> </a:t>
            </a:r>
            <a:r>
              <a:rPr lang="en-US" dirty="0" err="1"/>
              <a:t>propri</a:t>
            </a:r>
            <a:r>
              <a:rPr lang="en-US" dirty="0"/>
              <a:t> </a:t>
            </a:r>
            <a:r>
              <a:rPr lang="en-US" dirty="0" err="1"/>
              <a:t>deliri</a:t>
            </a:r>
            <a:r>
              <a:rPr lang="en-US" dirty="0"/>
              <a:t>.</a:t>
            </a:r>
          </a:p>
          <a:p>
            <a:endParaRPr lang="en-US" dirty="0"/>
          </a:p>
          <a:p>
            <a:r>
              <a:rPr lang="en-US" dirty="0"/>
              <a:t>Un </a:t>
            </a:r>
            <a:r>
              <a:rPr lang="en-US" dirty="0" err="1"/>
              <a:t>disturbo</a:t>
            </a:r>
            <a:r>
              <a:rPr lang="en-US" dirty="0"/>
              <a:t> </a:t>
            </a:r>
            <a:r>
              <a:rPr lang="en-US" dirty="0" err="1"/>
              <a:t>psicotico</a:t>
            </a:r>
            <a:r>
              <a:rPr lang="en-US" dirty="0"/>
              <a:t> </a:t>
            </a:r>
            <a:r>
              <a:rPr lang="en-US" dirty="0" err="1"/>
              <a:t>indotto</a:t>
            </a:r>
            <a:r>
              <a:rPr lang="en-US" dirty="0"/>
              <a:t> da </a:t>
            </a:r>
            <a:r>
              <a:rPr lang="en-US" dirty="0" err="1"/>
              <a:t>sostanze</a:t>
            </a:r>
            <a:r>
              <a:rPr lang="en-US" dirty="0"/>
              <a:t> o da </a:t>
            </a:r>
            <a:r>
              <a:rPr lang="en-US" dirty="0" err="1"/>
              <a:t>farmaci</a:t>
            </a:r>
            <a:r>
              <a:rPr lang="en-US" dirty="0"/>
              <a:t> </a:t>
            </a:r>
            <a:r>
              <a:rPr lang="en-US" dirty="0" err="1"/>
              <a:t>può</a:t>
            </a:r>
            <a:r>
              <a:rPr lang="en-US" dirty="0"/>
              <a:t> </a:t>
            </a:r>
            <a:r>
              <a:rPr lang="en-US" dirty="0" err="1"/>
              <a:t>essere</a:t>
            </a:r>
            <a:r>
              <a:rPr lang="en-US" dirty="0"/>
              <a:t> quasi </a:t>
            </a:r>
            <a:r>
              <a:rPr lang="en-US" dirty="0" err="1"/>
              <a:t>identico</a:t>
            </a:r>
            <a:r>
              <a:rPr lang="en-US" dirty="0"/>
              <a:t> al </a:t>
            </a:r>
            <a:r>
              <a:rPr lang="en-US" dirty="0" err="1"/>
              <a:t>disturbo</a:t>
            </a:r>
            <a:r>
              <a:rPr lang="en-US" dirty="0"/>
              <a:t> </a:t>
            </a:r>
            <a:r>
              <a:rPr lang="en-US" dirty="0" err="1"/>
              <a:t>delirante</a:t>
            </a:r>
            <a:r>
              <a:rPr lang="en-US" dirty="0"/>
              <a:t>, ma </a:t>
            </a:r>
            <a:r>
              <a:rPr lang="en-US" dirty="0" err="1"/>
              <a:t>insorge</a:t>
            </a:r>
            <a:r>
              <a:rPr lang="en-US" dirty="0"/>
              <a:t> solo </a:t>
            </a:r>
            <a:r>
              <a:rPr lang="en-US" dirty="0" err="1"/>
              <a:t>dopo</a:t>
            </a:r>
            <a:r>
              <a:rPr lang="en-US" dirty="0"/>
              <a:t> </a:t>
            </a:r>
            <a:r>
              <a:rPr lang="en-US" dirty="0" err="1"/>
              <a:t>consumo</a:t>
            </a:r>
            <a:r>
              <a:rPr lang="en-US" dirty="0"/>
              <a:t> o in </a:t>
            </a:r>
            <a:r>
              <a:rPr lang="en-US" dirty="0" err="1"/>
              <a:t>fase</a:t>
            </a:r>
            <a:r>
              <a:rPr lang="en-US" dirty="0"/>
              <a:t> di </a:t>
            </a:r>
            <a:r>
              <a:rPr lang="en-US" dirty="0" err="1"/>
              <a:t>astinenza</a:t>
            </a:r>
            <a:r>
              <a:rPr lang="en-US" dirty="0"/>
              <a:t> da </a:t>
            </a:r>
            <a:r>
              <a:rPr lang="en-US" dirty="0" err="1"/>
              <a:t>uso</a:t>
            </a:r>
            <a:r>
              <a:rPr lang="en-US" dirty="0"/>
              <a:t> di </a:t>
            </a:r>
            <a:r>
              <a:rPr lang="en-US" dirty="0" err="1"/>
              <a:t>sostenze</a:t>
            </a:r>
            <a:r>
              <a:rPr lang="en-US" dirty="0"/>
              <a:t>.</a:t>
            </a:r>
            <a:r>
              <a:rPr lang="it-IT" dirty="0"/>
              <a:t> </a:t>
            </a:r>
          </a:p>
        </p:txBody>
      </p:sp>
    </p:spTree>
    <p:extLst>
      <p:ext uri="{BB962C8B-B14F-4D97-AF65-F5344CB8AC3E}">
        <p14:creationId xmlns:p14="http://schemas.microsoft.com/office/powerpoint/2010/main" val="17474958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nSpc>
                <a:spcPct val="150000"/>
              </a:lnSpc>
              <a:spcBef>
                <a:spcPts val="135"/>
              </a:spcBef>
              <a:spcAft>
                <a:spcPts val="0"/>
              </a:spcAft>
            </a:pPr>
            <a:r>
              <a:rPr lang="it-IT" sz="2400" dirty="0">
                <a:solidFill>
                  <a:prstClr val="black"/>
                </a:solidFill>
                <a:ea typeface="Tahoma" pitchFamily="34" charset="0"/>
              </a:rPr>
              <a:t>Il disturbo disintegrativo della infanzia si manifesta con una grave regressione dello sviluppo in parecchie aree del funzionamento dopo almeno due anni di sviluppo normale. </a:t>
            </a:r>
          </a:p>
          <a:p>
            <a:pPr lvl="0">
              <a:lnSpc>
                <a:spcPct val="150000"/>
              </a:lnSpc>
              <a:spcBef>
                <a:spcPts val="135"/>
              </a:spcBef>
              <a:spcAft>
                <a:spcPts val="0"/>
              </a:spcAft>
            </a:pPr>
            <a:r>
              <a:rPr lang="it-IT" sz="2400" dirty="0">
                <a:solidFill>
                  <a:prstClr val="black"/>
                </a:solidFill>
                <a:ea typeface="Tahoma" pitchFamily="34" charset="0"/>
              </a:rPr>
              <a:t>Quando non sono disponibili informazioni sullo sviluppo precoce o quando non è possibile documentare il periodo di sviluppo normale richiesto, si dovrebbe fare diagnosi di Disturbo Autistico. </a:t>
            </a:r>
            <a:endParaRPr lang="it-IT" sz="2400" dirty="0"/>
          </a:p>
        </p:txBody>
      </p:sp>
      <p:sp>
        <p:nvSpPr>
          <p:cNvPr id="3" name="Titolo 2"/>
          <p:cNvSpPr>
            <a:spLocks noGrp="1"/>
          </p:cNvSpPr>
          <p:nvPr>
            <p:ph type="title"/>
          </p:nvPr>
        </p:nvSpPr>
        <p:spPr/>
        <p:txBody>
          <a:bodyPr/>
          <a:lstStyle/>
          <a:p>
            <a:r>
              <a:rPr lang="it-IT" dirty="0"/>
              <a:t>Diagnosi differenziale col </a:t>
            </a:r>
            <a:r>
              <a:rPr lang="it-IT" dirty="0" err="1"/>
              <a:t>dist</a:t>
            </a:r>
            <a:r>
              <a:rPr lang="it-IT" dirty="0"/>
              <a:t> disintegrativo infanzia</a:t>
            </a:r>
          </a:p>
        </p:txBody>
      </p:sp>
    </p:spTree>
    <p:extLst>
      <p:ext uri="{BB962C8B-B14F-4D97-AF65-F5344CB8AC3E}">
        <p14:creationId xmlns:p14="http://schemas.microsoft.com/office/powerpoint/2010/main" val="892566200"/>
      </p:ext>
    </p:extLst>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en-US" dirty="0" err="1"/>
              <a:t>Schizofrenia</a:t>
            </a:r>
            <a:r>
              <a:rPr lang="en-US" dirty="0"/>
              <a:t> e </a:t>
            </a:r>
            <a:r>
              <a:rPr lang="en-US" dirty="0" err="1"/>
              <a:t>disturbo</a:t>
            </a:r>
            <a:r>
              <a:rPr lang="en-US" dirty="0"/>
              <a:t> </a:t>
            </a:r>
            <a:r>
              <a:rPr lang="en-US" dirty="0" err="1"/>
              <a:t>schizofreniforme</a:t>
            </a:r>
            <a:r>
              <a:rPr lang="en-US" dirty="0"/>
              <a:t> </a:t>
            </a:r>
            <a:r>
              <a:rPr lang="en-US" dirty="0" err="1"/>
              <a:t>sono</a:t>
            </a:r>
            <a:r>
              <a:rPr lang="en-US" dirty="0"/>
              <a:t> </a:t>
            </a:r>
            <a:r>
              <a:rPr lang="en-US" dirty="0" err="1"/>
              <a:t>diversi</a:t>
            </a:r>
            <a:r>
              <a:rPr lang="en-US" dirty="0"/>
              <a:t> dal </a:t>
            </a:r>
            <a:r>
              <a:rPr lang="en-US" dirty="0" err="1"/>
              <a:t>disturbo</a:t>
            </a:r>
            <a:r>
              <a:rPr lang="en-US" dirty="0"/>
              <a:t> </a:t>
            </a:r>
            <a:r>
              <a:rPr lang="en-US" dirty="0" err="1"/>
              <a:t>delirante</a:t>
            </a:r>
            <a:r>
              <a:rPr lang="en-US" dirty="0"/>
              <a:t> in </a:t>
            </a:r>
            <a:r>
              <a:rPr lang="en-US" dirty="0" err="1"/>
              <a:t>quanto</a:t>
            </a:r>
            <a:r>
              <a:rPr lang="en-US" dirty="0"/>
              <a:t> </a:t>
            </a:r>
            <a:r>
              <a:rPr lang="en-US" dirty="0" err="1"/>
              <a:t>nei</a:t>
            </a:r>
            <a:r>
              <a:rPr lang="en-US" dirty="0"/>
              <a:t> </a:t>
            </a:r>
            <a:r>
              <a:rPr lang="en-US" dirty="0" err="1"/>
              <a:t>primi</a:t>
            </a:r>
            <a:r>
              <a:rPr lang="en-US" dirty="0"/>
              <a:t> </a:t>
            </a:r>
            <a:r>
              <a:rPr lang="en-US" dirty="0" err="1"/>
              <a:t>sono</a:t>
            </a:r>
            <a:r>
              <a:rPr lang="en-US" dirty="0"/>
              <a:t> </a:t>
            </a:r>
            <a:r>
              <a:rPr lang="en-US" dirty="0" err="1"/>
              <a:t>presenti</a:t>
            </a:r>
            <a:r>
              <a:rPr lang="en-US" dirty="0"/>
              <a:t> le </a:t>
            </a:r>
            <a:r>
              <a:rPr lang="en-US" dirty="0" err="1"/>
              <a:t>allucinazioni</a:t>
            </a:r>
            <a:r>
              <a:rPr lang="en-US" dirty="0"/>
              <a:t> </a:t>
            </a:r>
            <a:r>
              <a:rPr lang="en-US" dirty="0" err="1"/>
              <a:t>soprattutto</a:t>
            </a:r>
            <a:r>
              <a:rPr lang="en-US" dirty="0"/>
              <a:t> </a:t>
            </a:r>
            <a:r>
              <a:rPr lang="en-US" dirty="0" err="1"/>
              <a:t>auditive</a:t>
            </a:r>
            <a:r>
              <a:rPr lang="en-US" dirty="0"/>
              <a:t> (le </a:t>
            </a:r>
            <a:r>
              <a:rPr lang="en-US" dirty="0" err="1"/>
              <a:t>voci</a:t>
            </a:r>
            <a:r>
              <a:rPr lang="en-US" dirty="0"/>
              <a:t>) di </a:t>
            </a:r>
            <a:r>
              <a:rPr lang="en-US" dirty="0" err="1"/>
              <a:t>solito</a:t>
            </a:r>
            <a:r>
              <a:rPr lang="en-US" dirty="0"/>
              <a:t> </a:t>
            </a:r>
            <a:r>
              <a:rPr lang="en-US" dirty="0" err="1"/>
              <a:t>assenti</a:t>
            </a:r>
            <a:r>
              <a:rPr lang="en-US" dirty="0"/>
              <a:t> </a:t>
            </a:r>
            <a:r>
              <a:rPr lang="en-US" dirty="0" err="1"/>
              <a:t>nel</a:t>
            </a:r>
            <a:r>
              <a:rPr lang="en-US" dirty="0"/>
              <a:t> </a:t>
            </a:r>
            <a:r>
              <a:rPr lang="en-US" dirty="0" err="1"/>
              <a:t>disturbo</a:t>
            </a:r>
            <a:r>
              <a:rPr lang="en-US" dirty="0"/>
              <a:t> </a:t>
            </a:r>
            <a:r>
              <a:rPr lang="en-US" dirty="0" err="1"/>
              <a:t>delirante</a:t>
            </a:r>
            <a:r>
              <a:rPr lang="en-US" dirty="0"/>
              <a:t>. I </a:t>
            </a:r>
            <a:r>
              <a:rPr lang="en-US" dirty="0" err="1"/>
              <a:t>deliri</a:t>
            </a:r>
            <a:r>
              <a:rPr lang="en-US" dirty="0"/>
              <a:t> </a:t>
            </a:r>
            <a:r>
              <a:rPr lang="en-US" dirty="0" err="1"/>
              <a:t>della</a:t>
            </a:r>
            <a:r>
              <a:rPr lang="en-US" dirty="0"/>
              <a:t> </a:t>
            </a:r>
            <a:r>
              <a:rPr lang="en-US" dirty="0" err="1"/>
              <a:t>schizofrenia</a:t>
            </a:r>
            <a:r>
              <a:rPr lang="en-US" dirty="0"/>
              <a:t> </a:t>
            </a:r>
            <a:r>
              <a:rPr lang="en-US" dirty="0" err="1"/>
              <a:t>sono</a:t>
            </a:r>
            <a:r>
              <a:rPr lang="en-US" dirty="0"/>
              <a:t> </a:t>
            </a:r>
            <a:r>
              <a:rPr lang="en-US" dirty="0" err="1"/>
              <a:t>inoltre</a:t>
            </a:r>
            <a:r>
              <a:rPr lang="en-US" dirty="0"/>
              <a:t> di </a:t>
            </a:r>
            <a:r>
              <a:rPr lang="en-US" dirty="0" err="1"/>
              <a:t>solito</a:t>
            </a:r>
            <a:r>
              <a:rPr lang="en-US" dirty="0"/>
              <a:t> </a:t>
            </a:r>
            <a:r>
              <a:rPr lang="en-US" dirty="0" err="1"/>
              <a:t>bizzarri</a:t>
            </a:r>
            <a:r>
              <a:rPr lang="en-US" dirty="0"/>
              <a:t> in </a:t>
            </a:r>
            <a:r>
              <a:rPr lang="en-US" dirty="0" err="1"/>
              <a:t>confronto</a:t>
            </a:r>
            <a:r>
              <a:rPr lang="en-US" dirty="0"/>
              <a:t> </a:t>
            </a:r>
            <a:r>
              <a:rPr lang="en-US" dirty="0" err="1"/>
              <a:t>alla</a:t>
            </a:r>
            <a:r>
              <a:rPr lang="en-US" dirty="0"/>
              <a:t> </a:t>
            </a:r>
            <a:r>
              <a:rPr lang="en-US" dirty="0" err="1"/>
              <a:t>strutturazione</a:t>
            </a:r>
            <a:r>
              <a:rPr lang="en-US" dirty="0"/>
              <a:t> del </a:t>
            </a:r>
            <a:r>
              <a:rPr lang="en-US" dirty="0" err="1"/>
              <a:t>disturbo</a:t>
            </a:r>
            <a:r>
              <a:rPr lang="en-US" dirty="0"/>
              <a:t> </a:t>
            </a:r>
            <a:r>
              <a:rPr lang="en-US" dirty="0" err="1"/>
              <a:t>delirante</a:t>
            </a:r>
            <a:r>
              <a:rPr lang="en-US" dirty="0"/>
              <a:t>.</a:t>
            </a:r>
          </a:p>
          <a:p>
            <a:r>
              <a:rPr lang="it-IT" dirty="0"/>
              <a:t> </a:t>
            </a:r>
          </a:p>
          <a:p>
            <a:r>
              <a:rPr lang="en-US" dirty="0" err="1"/>
              <a:t>Disturbi</a:t>
            </a:r>
            <a:r>
              <a:rPr lang="en-US" dirty="0"/>
              <a:t> </a:t>
            </a:r>
            <a:r>
              <a:rPr lang="en-US" dirty="0" err="1"/>
              <a:t>depressivi</a:t>
            </a:r>
            <a:r>
              <a:rPr lang="en-US" dirty="0"/>
              <a:t> e </a:t>
            </a:r>
            <a:r>
              <a:rPr lang="en-US" dirty="0" err="1"/>
              <a:t>bipolari</a:t>
            </a:r>
            <a:r>
              <a:rPr lang="en-US" dirty="0"/>
              <a:t> e </a:t>
            </a:r>
            <a:r>
              <a:rPr lang="en-US" dirty="0" err="1"/>
              <a:t>disturbo</a:t>
            </a:r>
            <a:r>
              <a:rPr lang="en-US" dirty="0"/>
              <a:t> schizoaffettivo a </a:t>
            </a:r>
            <a:r>
              <a:rPr lang="en-US" dirty="0" err="1"/>
              <a:t>differenza</a:t>
            </a:r>
            <a:r>
              <a:rPr lang="en-US" dirty="0"/>
              <a:t> del </a:t>
            </a:r>
            <a:r>
              <a:rPr lang="en-US" dirty="0" err="1"/>
              <a:t>disturbo</a:t>
            </a:r>
            <a:r>
              <a:rPr lang="en-US" dirty="0"/>
              <a:t> </a:t>
            </a:r>
            <a:r>
              <a:rPr lang="en-US" dirty="0" err="1"/>
              <a:t>delirante</a:t>
            </a:r>
            <a:r>
              <a:rPr lang="en-US" dirty="0"/>
              <a:t> </a:t>
            </a:r>
            <a:r>
              <a:rPr lang="en-US" dirty="0" err="1"/>
              <a:t>presentano</a:t>
            </a:r>
            <a:r>
              <a:rPr lang="en-US" dirty="0"/>
              <a:t> </a:t>
            </a:r>
            <a:r>
              <a:rPr lang="en-US" dirty="0" err="1"/>
              <a:t>gravi</a:t>
            </a:r>
            <a:r>
              <a:rPr lang="en-US" dirty="0"/>
              <a:t> </a:t>
            </a:r>
            <a:r>
              <a:rPr lang="en-US" dirty="0" err="1"/>
              <a:t>disturbi</a:t>
            </a:r>
            <a:r>
              <a:rPr lang="en-US" dirty="0"/>
              <a:t> </a:t>
            </a:r>
            <a:r>
              <a:rPr lang="en-US" dirty="0" err="1"/>
              <a:t>dell’umore</a:t>
            </a:r>
            <a:r>
              <a:rPr lang="en-US" dirty="0"/>
              <a:t>.</a:t>
            </a:r>
            <a:r>
              <a:rPr lang="it-IT" dirty="0"/>
              <a:t> </a:t>
            </a:r>
          </a:p>
          <a:p>
            <a:endParaRPr lang="it-IT" dirty="0"/>
          </a:p>
        </p:txBody>
      </p:sp>
    </p:spTree>
    <p:extLst>
      <p:ext uri="{BB962C8B-B14F-4D97-AF65-F5344CB8AC3E}">
        <p14:creationId xmlns:p14="http://schemas.microsoft.com/office/powerpoint/2010/main" val="3101042479"/>
      </p:ext>
    </p:extLst>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schizoaffettivo</a:t>
            </a:r>
          </a:p>
        </p:txBody>
      </p:sp>
      <p:sp>
        <p:nvSpPr>
          <p:cNvPr id="3" name="Segnaposto contenuto 2"/>
          <p:cNvSpPr>
            <a:spLocks noGrp="1"/>
          </p:cNvSpPr>
          <p:nvPr>
            <p:ph idx="1"/>
          </p:nvPr>
        </p:nvSpPr>
        <p:spPr/>
        <p:txBody>
          <a:bodyPr>
            <a:normAutofit fontScale="70000" lnSpcReduction="20000"/>
          </a:bodyPr>
          <a:lstStyle/>
          <a:p>
            <a:r>
              <a:rPr lang="it-IT" dirty="0"/>
              <a:t> </a:t>
            </a:r>
            <a:r>
              <a:rPr lang="it-IT" sz="3400" dirty="0"/>
              <a:t>Si manifesta con un periodo prolungato di depressione o maniacalità cui si assommano i sintomi della schizofrenia (deliri, allucinazioni, disorganizzazione dell’eloquio, difficoltà relazionali, decadimento delle facoltà cognitive, disturbi motori, stereotipie). I deliri e le allucinazioni in qualche momento della vita del paziente, sono stati presenti per più di due settimane continuative anche in assenza di disturbi dell’umore. I disturbi dell’umore sono in genere molto gravi e duraturi. Non si tratta quindi di un episodio della durata di pochi giorni o di poche settimane, e non si tratta della mancanza di interessi e del calo dell’umore o della eccitazione sempre presenti nella schizofrenia. Il quadro non è conseguenza di abuso di sostanze o di altra condizione organica.</a:t>
            </a:r>
          </a:p>
        </p:txBody>
      </p:sp>
    </p:spTree>
    <p:extLst>
      <p:ext uri="{BB962C8B-B14F-4D97-AF65-F5344CB8AC3E}">
        <p14:creationId xmlns:p14="http://schemas.microsoft.com/office/powerpoint/2010/main" val="2541734887"/>
      </p:ext>
    </p:extLst>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diagnosi di disturbo schizoaffettivo può essere quindi posta solo dopo prolungata osservazione del caso. Non ci si deve stupire quindi se nelle cartelle cliniche del paziente si susseguono diagnosi quali disturbo psicotico breve, disturbo dell’umore, disturbo schizofreniforme ed a volte disturbo bipolare, prima di giungere alla diagnosi di disturbo schizoaffettivo. </a:t>
            </a: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23370654"/>
      </p:ext>
    </p:extLst>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Non si tratta di errori, ma della necessaria prudenza in ambito psicodiagnostico. Non si tratta di un disturbo molto frequente, si presenta in circa lo 0,3% della popolazione quindi meno di un terzo della schizofrenia. Insorge nella prima età adulta. Il disturbo schizoaffettivo ha maggiori probabilità di manifestarsi in pazienti nella cui famiglia siano presenti casi di schizofrenia e/o di disturbo bipolare.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71147127"/>
      </p:ext>
    </p:extLst>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Il disturbo schizoaffettivo limita la idoneità a lavoro meno della schizofrenia, ma interferisce pesantemente con la vita relazionale del paziente.</a:t>
            </a:r>
          </a:p>
          <a:p>
            <a:r>
              <a:rPr lang="it-IT" sz="2800" dirty="0"/>
              <a:t>Il disturbo schizoaffettivo è più frequente tra le femmine che tra i maschi in quanto le donne sono più esposte a manifestare disturbi dell’umore.</a:t>
            </a:r>
          </a:p>
          <a:p>
            <a:r>
              <a:rPr lang="it-IT" sz="2800" dirty="0"/>
              <a:t>Essendo una patologia in cui si sommano aspetti depressivi e psicotici i pazienti che ne sono affetti sono particolarmente a rischio di suicidio.</a:t>
            </a:r>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36419985"/>
      </p:ext>
    </p:extLst>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 Altri disturbi psicotici</a:t>
            </a:r>
            <a:br>
              <a:rPr lang="it-IT" dirty="0"/>
            </a:br>
            <a:r>
              <a:rPr lang="it-IT" dirty="0"/>
              <a:t>D. schizotipico di personalità</a:t>
            </a:r>
          </a:p>
        </p:txBody>
      </p:sp>
      <p:sp>
        <p:nvSpPr>
          <p:cNvPr id="3" name="Sottotitolo 2"/>
          <p:cNvSpPr>
            <a:spLocks noGrp="1"/>
          </p:cNvSpPr>
          <p:nvPr>
            <p:ph type="subTitle" idx="1"/>
          </p:nvPr>
        </p:nvSpPr>
        <p:spPr/>
        <p:txBody>
          <a:bodyPr/>
          <a:lstStyle/>
          <a:p>
            <a:r>
              <a:rPr lang="it-IT" dirty="0"/>
              <a:t>Lezione 25-3</a:t>
            </a:r>
          </a:p>
        </p:txBody>
      </p:sp>
    </p:spTree>
    <p:extLst>
      <p:ext uri="{BB962C8B-B14F-4D97-AF65-F5344CB8AC3E}">
        <p14:creationId xmlns:p14="http://schemas.microsoft.com/office/powerpoint/2010/main" val="960710534"/>
      </p:ext>
    </p:extLst>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schizotipico di personalità</a:t>
            </a:r>
          </a:p>
        </p:txBody>
      </p:sp>
      <p:sp>
        <p:nvSpPr>
          <p:cNvPr id="3" name="Segnaposto contenuto 2"/>
          <p:cNvSpPr>
            <a:spLocks noGrp="1"/>
          </p:cNvSpPr>
          <p:nvPr>
            <p:ph idx="1"/>
          </p:nvPr>
        </p:nvSpPr>
        <p:spPr/>
        <p:txBody>
          <a:bodyPr>
            <a:normAutofit/>
          </a:bodyPr>
          <a:lstStyle/>
          <a:p>
            <a:endParaRPr lang="it-IT" dirty="0"/>
          </a:p>
          <a:p>
            <a:r>
              <a:rPr lang="en-US" dirty="0"/>
              <a:t>Nelle </a:t>
            </a:r>
            <a:r>
              <a:rPr lang="en-US" dirty="0" err="1"/>
              <a:t>lezioni</a:t>
            </a:r>
            <a:r>
              <a:rPr lang="en-US" dirty="0"/>
              <a:t> sui "</a:t>
            </a:r>
            <a:r>
              <a:rPr lang="en-US" dirty="0" err="1"/>
              <a:t>Disturbi</a:t>
            </a:r>
            <a:r>
              <a:rPr lang="en-US" dirty="0"/>
              <a:t> di </a:t>
            </a:r>
            <a:r>
              <a:rPr lang="en-US" dirty="0" err="1"/>
              <a:t>personalita</a:t>
            </a:r>
            <a:r>
              <a:rPr lang="en-US" dirty="0"/>
              <a:t>"  </a:t>
            </a:r>
            <a:r>
              <a:rPr lang="en-US" dirty="0" err="1"/>
              <a:t>si</a:t>
            </a:r>
            <a:r>
              <a:rPr lang="en-US" dirty="0"/>
              <a:t> </a:t>
            </a:r>
            <a:r>
              <a:rPr lang="en-US" dirty="0" err="1"/>
              <a:t>possono</a:t>
            </a:r>
            <a:r>
              <a:rPr lang="en-US" dirty="0"/>
              <a:t>  </a:t>
            </a:r>
            <a:r>
              <a:rPr lang="en-US" dirty="0" err="1"/>
              <a:t>trovare</a:t>
            </a:r>
            <a:r>
              <a:rPr lang="en-US" dirty="0"/>
              <a:t> i </a:t>
            </a:r>
            <a:r>
              <a:rPr lang="en-US" dirty="0" err="1"/>
              <a:t>criteri</a:t>
            </a:r>
            <a:r>
              <a:rPr lang="en-US" dirty="0"/>
              <a:t> e </a:t>
            </a:r>
            <a:r>
              <a:rPr lang="en-US" dirty="0" err="1"/>
              <a:t>il</a:t>
            </a:r>
            <a:r>
              <a:rPr lang="en-US" dirty="0"/>
              <a:t> </a:t>
            </a:r>
            <a:r>
              <a:rPr lang="en-US" dirty="0" err="1"/>
              <a:t>testo</a:t>
            </a:r>
            <a:r>
              <a:rPr lang="en-US" dirty="0"/>
              <a:t> </a:t>
            </a:r>
            <a:r>
              <a:rPr lang="en-US" dirty="0" err="1"/>
              <a:t>relativi</a:t>
            </a:r>
            <a:r>
              <a:rPr lang="en-US" dirty="0"/>
              <a:t>  al</a:t>
            </a:r>
            <a:r>
              <a:rPr lang="it-IT" dirty="0"/>
              <a:t> </a:t>
            </a:r>
            <a:r>
              <a:rPr lang="en-US" dirty="0" err="1"/>
              <a:t>disturbo</a:t>
            </a:r>
            <a:r>
              <a:rPr lang="en-US" dirty="0"/>
              <a:t> schizotipico di </a:t>
            </a:r>
            <a:r>
              <a:rPr lang="en-US" dirty="0" err="1"/>
              <a:t>personalita</a:t>
            </a:r>
            <a:r>
              <a:rPr lang="en-US" dirty="0"/>
              <a:t>. </a:t>
            </a:r>
            <a:r>
              <a:rPr lang="en-US" dirty="0" err="1"/>
              <a:t>Questo</a:t>
            </a:r>
            <a:r>
              <a:rPr lang="en-US" dirty="0"/>
              <a:t> </a:t>
            </a:r>
            <a:r>
              <a:rPr lang="en-US" dirty="0" err="1"/>
              <a:t>disturbo</a:t>
            </a:r>
            <a:r>
              <a:rPr lang="en-US" dirty="0"/>
              <a:t> dal DSM 5 ha </a:t>
            </a:r>
            <a:r>
              <a:rPr lang="en-US" dirty="0" err="1"/>
              <a:t>una</a:t>
            </a:r>
            <a:r>
              <a:rPr lang="en-US" dirty="0"/>
              <a:t> </a:t>
            </a:r>
            <a:r>
              <a:rPr lang="en-US" dirty="0" err="1"/>
              <a:t>collocazione</a:t>
            </a:r>
            <a:r>
              <a:rPr lang="en-US" dirty="0"/>
              <a:t> </a:t>
            </a:r>
            <a:r>
              <a:rPr lang="en-US" dirty="0" err="1"/>
              <a:t>ambigua</a:t>
            </a:r>
            <a:r>
              <a:rPr lang="en-US" dirty="0"/>
              <a:t> in </a:t>
            </a:r>
            <a:r>
              <a:rPr lang="en-US" dirty="0" err="1"/>
              <a:t>quanto</a:t>
            </a:r>
            <a:r>
              <a:rPr lang="en-US" dirty="0"/>
              <a:t> </a:t>
            </a:r>
            <a:r>
              <a:rPr lang="en-US" dirty="0" err="1"/>
              <a:t>si</a:t>
            </a:r>
            <a:r>
              <a:rPr lang="en-US" dirty="0"/>
              <a:t> </a:t>
            </a:r>
            <a:r>
              <a:rPr lang="en-US" dirty="0" err="1"/>
              <a:t>trova</a:t>
            </a:r>
            <a:r>
              <a:rPr lang="en-US" dirty="0"/>
              <a:t> </a:t>
            </a:r>
            <a:r>
              <a:rPr lang="en-US" dirty="0" err="1"/>
              <a:t>sia</a:t>
            </a:r>
            <a:r>
              <a:rPr lang="en-US" dirty="0"/>
              <a:t> </a:t>
            </a:r>
            <a:r>
              <a:rPr lang="en-US" dirty="0" err="1"/>
              <a:t>tra</a:t>
            </a:r>
            <a:r>
              <a:rPr lang="en-US" dirty="0"/>
              <a:t> I </a:t>
            </a:r>
            <a:r>
              <a:rPr lang="en-US" dirty="0" err="1"/>
              <a:t>disturbi</a:t>
            </a:r>
            <a:r>
              <a:rPr lang="en-US" dirty="0"/>
              <a:t> di </a:t>
            </a:r>
            <a:r>
              <a:rPr lang="en-US" dirty="0" err="1"/>
              <a:t>schizofreia</a:t>
            </a:r>
            <a:r>
              <a:rPr lang="en-US" dirty="0"/>
              <a:t> e </a:t>
            </a:r>
            <a:r>
              <a:rPr lang="en-US" dirty="0" err="1"/>
              <a:t>disturbi</a:t>
            </a:r>
            <a:r>
              <a:rPr lang="en-US" dirty="0"/>
              <a:t> </a:t>
            </a:r>
            <a:r>
              <a:rPr lang="en-US" dirty="0" err="1"/>
              <a:t>psicotici</a:t>
            </a:r>
            <a:r>
              <a:rPr lang="en-US" dirty="0"/>
              <a:t> </a:t>
            </a:r>
            <a:r>
              <a:rPr lang="en-US" dirty="0" err="1"/>
              <a:t>correlati</a:t>
            </a:r>
            <a:r>
              <a:rPr lang="en-US" dirty="0"/>
              <a:t>, </a:t>
            </a:r>
            <a:r>
              <a:rPr lang="en-US" dirty="0" err="1"/>
              <a:t>sia</a:t>
            </a:r>
            <a:r>
              <a:rPr lang="en-US" dirty="0"/>
              <a:t> </a:t>
            </a:r>
            <a:r>
              <a:rPr lang="en-US" dirty="0" err="1"/>
              <a:t>tra</a:t>
            </a:r>
            <a:r>
              <a:rPr lang="en-US" dirty="0"/>
              <a:t> I </a:t>
            </a:r>
            <a:r>
              <a:rPr lang="en-US" dirty="0" err="1"/>
              <a:t>disturbi</a:t>
            </a:r>
            <a:r>
              <a:rPr lang="en-US" dirty="0"/>
              <a:t> di </a:t>
            </a:r>
            <a:r>
              <a:rPr lang="en-US" dirty="0" err="1"/>
              <a:t>personalità</a:t>
            </a:r>
            <a:r>
              <a:rPr lang="en-US" dirty="0"/>
              <a:t>. </a:t>
            </a:r>
          </a:p>
        </p:txBody>
      </p:sp>
    </p:spTree>
    <p:extLst>
      <p:ext uri="{BB962C8B-B14F-4D97-AF65-F5344CB8AC3E}">
        <p14:creationId xmlns:p14="http://schemas.microsoft.com/office/powerpoint/2010/main" val="3304407865"/>
      </p:ext>
    </p:extLst>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In </a:t>
            </a:r>
            <a:r>
              <a:rPr lang="en-US" dirty="0" err="1"/>
              <a:t>qualche</a:t>
            </a:r>
            <a:r>
              <a:rPr lang="en-US" dirty="0"/>
              <a:t> </a:t>
            </a:r>
            <a:r>
              <a:rPr lang="en-US" dirty="0" err="1"/>
              <a:t>modo</a:t>
            </a:r>
            <a:r>
              <a:rPr lang="en-US" dirty="0"/>
              <a:t> </a:t>
            </a:r>
            <a:r>
              <a:rPr lang="en-US" dirty="0" err="1"/>
              <a:t>viene</a:t>
            </a:r>
            <a:r>
              <a:rPr lang="en-US" dirty="0"/>
              <a:t> </a:t>
            </a:r>
            <a:r>
              <a:rPr lang="en-US" dirty="0" err="1"/>
              <a:t>trattata</a:t>
            </a:r>
            <a:r>
              <a:rPr lang="en-US" dirty="0"/>
              <a:t> come  </a:t>
            </a:r>
            <a:r>
              <a:rPr lang="en-US" dirty="0" err="1"/>
              <a:t>una</a:t>
            </a:r>
            <a:r>
              <a:rPr lang="en-US" dirty="0"/>
              <a:t> forma affine </a:t>
            </a:r>
            <a:r>
              <a:rPr lang="en-US" dirty="0" err="1"/>
              <a:t>alla</a:t>
            </a:r>
            <a:r>
              <a:rPr lang="en-US" dirty="0"/>
              <a:t> </a:t>
            </a:r>
            <a:r>
              <a:rPr lang="en-US" dirty="0" err="1"/>
              <a:t>schizofrenia</a:t>
            </a:r>
            <a:r>
              <a:rPr lang="en-US" dirty="0"/>
              <a:t> </a:t>
            </a:r>
            <a:r>
              <a:rPr lang="en-US" dirty="0" err="1"/>
              <a:t>attenuata</a:t>
            </a:r>
            <a:r>
              <a:rPr lang="en-US" dirty="0"/>
              <a:t> e </a:t>
            </a:r>
            <a:r>
              <a:rPr lang="en-US" dirty="0" err="1"/>
              <a:t>meno</a:t>
            </a:r>
            <a:r>
              <a:rPr lang="en-US" dirty="0"/>
              <a:t> </a:t>
            </a:r>
            <a:r>
              <a:rPr lang="en-US" dirty="0" err="1"/>
              <a:t>invalidante</a:t>
            </a:r>
            <a:r>
              <a:rPr lang="en-US" dirty="0"/>
              <a:t>, di </a:t>
            </a:r>
            <a:r>
              <a:rPr lang="en-US" dirty="0" err="1"/>
              <a:t>grande</a:t>
            </a:r>
            <a:r>
              <a:rPr lang="en-US" dirty="0"/>
              <a:t> </a:t>
            </a:r>
            <a:r>
              <a:rPr lang="en-US" dirty="0" err="1"/>
              <a:t>durata</a:t>
            </a:r>
            <a:r>
              <a:rPr lang="en-US" dirty="0"/>
              <a:t> in cui </a:t>
            </a:r>
            <a:r>
              <a:rPr lang="en-US" dirty="0" err="1"/>
              <a:t>allucinazioni</a:t>
            </a:r>
            <a:r>
              <a:rPr lang="en-US" dirty="0"/>
              <a:t> e </a:t>
            </a:r>
            <a:r>
              <a:rPr lang="en-US" dirty="0" err="1"/>
              <a:t>deliri</a:t>
            </a:r>
            <a:r>
              <a:rPr lang="en-US" dirty="0"/>
              <a:t> non </a:t>
            </a:r>
            <a:r>
              <a:rPr lang="en-US" dirty="0" err="1"/>
              <a:t>sono</a:t>
            </a:r>
            <a:r>
              <a:rPr lang="en-US" dirty="0"/>
              <a:t> </a:t>
            </a:r>
            <a:r>
              <a:rPr lang="en-US" dirty="0" err="1"/>
              <a:t>presenti</a:t>
            </a:r>
            <a:r>
              <a:rPr lang="en-US" dirty="0"/>
              <a:t> se non in </a:t>
            </a:r>
            <a:r>
              <a:rPr lang="en-US" dirty="0" err="1"/>
              <a:t>modo</a:t>
            </a:r>
            <a:r>
              <a:rPr lang="en-US" dirty="0"/>
              <a:t> </a:t>
            </a:r>
            <a:r>
              <a:rPr lang="en-US" dirty="0" err="1"/>
              <a:t>marginale</a:t>
            </a:r>
            <a:r>
              <a:rPr lang="en-US" dirty="0"/>
              <a:t> </a:t>
            </a:r>
            <a:r>
              <a:rPr lang="en-US" dirty="0" err="1"/>
              <a:t>ed</a:t>
            </a:r>
            <a:r>
              <a:rPr lang="en-US" dirty="0"/>
              <a:t> in cui </a:t>
            </a:r>
            <a:r>
              <a:rPr lang="en-US" dirty="0" err="1"/>
              <a:t>comunque</a:t>
            </a:r>
            <a:r>
              <a:rPr lang="en-US" dirty="0"/>
              <a:t> </a:t>
            </a:r>
            <a:r>
              <a:rPr lang="en-US" dirty="0" err="1"/>
              <a:t>il</a:t>
            </a:r>
            <a:r>
              <a:rPr lang="en-US" dirty="0"/>
              <a:t> </a:t>
            </a:r>
            <a:r>
              <a:rPr lang="en-US" dirty="0" err="1"/>
              <a:t>paziente</a:t>
            </a:r>
            <a:r>
              <a:rPr lang="en-US" dirty="0"/>
              <a:t> ha un </a:t>
            </a:r>
            <a:r>
              <a:rPr lang="en-US" dirty="0" err="1"/>
              <a:t>rapporto</a:t>
            </a:r>
            <a:r>
              <a:rPr lang="en-US" dirty="0"/>
              <a:t> molto labile e “</a:t>
            </a:r>
            <a:r>
              <a:rPr lang="en-US" dirty="0" err="1"/>
              <a:t>magico</a:t>
            </a:r>
            <a:r>
              <a:rPr lang="en-US" dirty="0"/>
              <a:t>” con la </a:t>
            </a:r>
            <a:r>
              <a:rPr lang="en-US" dirty="0" err="1"/>
              <a:t>realtà</a:t>
            </a:r>
            <a:r>
              <a:rPr lang="en-US" dirty="0"/>
              <a:t> </a:t>
            </a:r>
            <a:r>
              <a:rPr lang="en-US" dirty="0" err="1"/>
              <a:t>che</a:t>
            </a:r>
            <a:r>
              <a:rPr lang="en-US" dirty="0"/>
              <a:t> lo </a:t>
            </a:r>
            <a:r>
              <a:rPr lang="en-US" dirty="0" err="1"/>
              <a:t>circonda</a:t>
            </a:r>
            <a:r>
              <a:rPr lang="en-US" dirty="0"/>
              <a:t>.</a:t>
            </a:r>
          </a:p>
          <a:p>
            <a:pPr marL="0" indent="0">
              <a:buNone/>
            </a:pPr>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75800963"/>
      </p:ext>
    </p:extLst>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psicotico indotto da sostanze/farmaci</a:t>
            </a:r>
          </a:p>
        </p:txBody>
      </p:sp>
      <p:sp>
        <p:nvSpPr>
          <p:cNvPr id="3" name="Segnaposto contenuto 2"/>
          <p:cNvSpPr>
            <a:spLocks noGrp="1"/>
          </p:cNvSpPr>
          <p:nvPr>
            <p:ph idx="1"/>
          </p:nvPr>
        </p:nvSpPr>
        <p:spPr/>
        <p:txBody>
          <a:bodyPr>
            <a:noAutofit/>
          </a:bodyPr>
          <a:lstStyle/>
          <a:p>
            <a:r>
              <a:rPr lang="it-IT" sz="2000" dirty="0"/>
              <a:t>Dopo l’uso massiccio o la astinenza da stupefacenti possono comparire deliri ed allucinazioni. Il quadro non è identificabile con una condizione di delirium che è una condizione di disorientamento estremo.</a:t>
            </a:r>
          </a:p>
          <a:p>
            <a:r>
              <a:rPr lang="it-IT" sz="2000" dirty="0"/>
              <a:t>Le sostanze che maggiormente inducono sintomi psicotici sono gli stimolanti (cocaina ed amfetamine), gli allucinogeni tra cui la </a:t>
            </a:r>
            <a:r>
              <a:rPr lang="it-IT" sz="2000" dirty="0" err="1"/>
              <a:t>fenilciclidina</a:t>
            </a:r>
            <a:r>
              <a:rPr lang="it-IT" sz="2000" dirty="0"/>
              <a:t> e l’alcol e la cannabis dopo uso molto prolungato e massiccio. Tra i farmaci non è raro osservare la comparsa di deliri dopo cure intense e prolungate con cortisone. La astinenza brusca da ansiolitici può associarsi a disturbi con sintomi psicotici, in genere transitori ed associati a sintomi </a:t>
            </a:r>
            <a:r>
              <a:rPr lang="it-IT" sz="2000" dirty="0" err="1"/>
              <a:t>similinfluenzali</a:t>
            </a:r>
            <a:r>
              <a:rPr lang="it-IT" sz="2000" dirty="0"/>
              <a:t>.</a:t>
            </a:r>
          </a:p>
          <a:p>
            <a:r>
              <a:rPr lang="it-IT" sz="2000" dirty="0"/>
              <a:t>Naturalmente nella diagnosi sarà fatto esplicito riferimento alla sostanza associata al disturbo</a:t>
            </a:r>
          </a:p>
        </p:txBody>
      </p:sp>
    </p:spTree>
    <p:extLst>
      <p:ext uri="{BB962C8B-B14F-4D97-AF65-F5344CB8AC3E}">
        <p14:creationId xmlns:p14="http://schemas.microsoft.com/office/powerpoint/2010/main" val="330424856"/>
      </p:ext>
    </p:extLst>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 </a:t>
            </a:r>
            <a:r>
              <a:rPr lang="en-US" dirty="0" err="1"/>
              <a:t>Tra</a:t>
            </a:r>
            <a:r>
              <a:rPr lang="en-US" dirty="0"/>
              <a:t> i </a:t>
            </a:r>
            <a:r>
              <a:rPr lang="en-US" dirty="0" err="1"/>
              <a:t>farmaci</a:t>
            </a:r>
            <a:r>
              <a:rPr lang="en-US" dirty="0"/>
              <a:t> </a:t>
            </a:r>
            <a:r>
              <a:rPr lang="en-US" dirty="0" err="1"/>
              <a:t>riportati</a:t>
            </a:r>
            <a:r>
              <a:rPr lang="en-US" dirty="0"/>
              <a:t> </a:t>
            </a:r>
            <a:r>
              <a:rPr lang="en-US" dirty="0" err="1"/>
              <a:t>provocare</a:t>
            </a:r>
            <a:r>
              <a:rPr lang="en-US" dirty="0"/>
              <a:t> </a:t>
            </a:r>
            <a:r>
              <a:rPr lang="en-US" dirty="0" err="1"/>
              <a:t>sintomi</a:t>
            </a:r>
            <a:r>
              <a:rPr lang="en-US" dirty="0"/>
              <a:t> </a:t>
            </a:r>
            <a:r>
              <a:rPr lang="en-US" dirty="0" err="1"/>
              <a:t>psicotici</a:t>
            </a:r>
            <a:r>
              <a:rPr lang="en-US" dirty="0"/>
              <a:t> </a:t>
            </a:r>
            <a:r>
              <a:rPr lang="en-US" dirty="0" err="1"/>
              <a:t>sono</a:t>
            </a:r>
            <a:r>
              <a:rPr lang="en-US" dirty="0"/>
              <a:t> </a:t>
            </a:r>
            <a:r>
              <a:rPr lang="en-US" dirty="0" err="1"/>
              <a:t>compresi</a:t>
            </a:r>
            <a:r>
              <a:rPr lang="en-US" dirty="0"/>
              <a:t> </a:t>
            </a:r>
            <a:r>
              <a:rPr lang="en-US" dirty="0" err="1"/>
              <a:t>anestetici</a:t>
            </a:r>
            <a:r>
              <a:rPr lang="en-US" dirty="0"/>
              <a:t> e </a:t>
            </a:r>
            <a:r>
              <a:rPr lang="en-US" dirty="0" err="1"/>
              <a:t>analgesici</a:t>
            </a:r>
            <a:r>
              <a:rPr lang="en-US" dirty="0"/>
              <a:t>, non è </a:t>
            </a:r>
            <a:r>
              <a:rPr lang="en-US" dirty="0" err="1"/>
              <a:t>raro</a:t>
            </a:r>
            <a:r>
              <a:rPr lang="en-US" dirty="0"/>
              <a:t> </a:t>
            </a:r>
            <a:r>
              <a:rPr lang="en-US" dirty="0" err="1"/>
              <a:t>vedere</a:t>
            </a:r>
            <a:r>
              <a:rPr lang="en-US" dirty="0"/>
              <a:t> un </a:t>
            </a:r>
            <a:r>
              <a:rPr lang="en-US" dirty="0" err="1"/>
              <a:t>paziente</a:t>
            </a:r>
            <a:r>
              <a:rPr lang="en-US" dirty="0"/>
              <a:t> in </a:t>
            </a:r>
            <a:r>
              <a:rPr lang="en-US" dirty="0" err="1"/>
              <a:t>pieno</a:t>
            </a:r>
            <a:r>
              <a:rPr lang="en-US" dirty="0"/>
              <a:t> </a:t>
            </a:r>
            <a:r>
              <a:rPr lang="en-US" dirty="0" err="1"/>
              <a:t>delirio</a:t>
            </a:r>
            <a:r>
              <a:rPr lang="en-US" dirty="0"/>
              <a:t> </a:t>
            </a:r>
            <a:r>
              <a:rPr lang="en-US" dirty="0" err="1"/>
              <a:t>dopo</a:t>
            </a:r>
            <a:r>
              <a:rPr lang="en-US" dirty="0"/>
              <a:t> un </a:t>
            </a:r>
            <a:r>
              <a:rPr lang="en-US" dirty="0" err="1"/>
              <a:t>intervento</a:t>
            </a:r>
            <a:r>
              <a:rPr lang="en-US" dirty="0"/>
              <a:t> </a:t>
            </a:r>
            <a:r>
              <a:rPr lang="en-US" dirty="0" err="1"/>
              <a:t>chirurgico</a:t>
            </a:r>
            <a:r>
              <a:rPr lang="en-US" dirty="0"/>
              <a:t>, ma la </a:t>
            </a:r>
            <a:r>
              <a:rPr lang="en-US" dirty="0" err="1"/>
              <a:t>durata</a:t>
            </a:r>
            <a:r>
              <a:rPr lang="en-US" dirty="0"/>
              <a:t> di </a:t>
            </a:r>
            <a:r>
              <a:rPr lang="en-US" dirty="0" err="1"/>
              <a:t>questo</a:t>
            </a:r>
            <a:r>
              <a:rPr lang="en-US" dirty="0"/>
              <a:t> </a:t>
            </a:r>
            <a:r>
              <a:rPr lang="en-US" dirty="0" err="1"/>
              <a:t>delirio</a:t>
            </a:r>
            <a:r>
              <a:rPr lang="en-US" dirty="0"/>
              <a:t> è in </a:t>
            </a:r>
            <a:r>
              <a:rPr lang="en-US" dirty="0" err="1"/>
              <a:t>genere</a:t>
            </a:r>
            <a:r>
              <a:rPr lang="en-US" dirty="0"/>
              <a:t> breve, al </a:t>
            </a:r>
            <a:r>
              <a:rPr lang="en-US" dirty="0" err="1"/>
              <a:t>massimo</a:t>
            </a:r>
            <a:r>
              <a:rPr lang="en-US" dirty="0"/>
              <a:t> di </a:t>
            </a:r>
            <a:r>
              <a:rPr lang="en-US" dirty="0" err="1"/>
              <a:t>qualche</a:t>
            </a:r>
            <a:r>
              <a:rPr lang="en-US" dirty="0"/>
              <a:t> </a:t>
            </a:r>
            <a:r>
              <a:rPr lang="en-US" dirty="0" err="1"/>
              <a:t>giorno</a:t>
            </a:r>
            <a:r>
              <a:rPr lang="en-US" dirty="0"/>
              <a:t>. Non è </a:t>
            </a:r>
            <a:r>
              <a:rPr lang="en-US" dirty="0" err="1"/>
              <a:t>raro</a:t>
            </a:r>
            <a:r>
              <a:rPr lang="en-US" dirty="0"/>
              <a:t> </a:t>
            </a:r>
            <a:r>
              <a:rPr lang="en-US" dirty="0" err="1"/>
              <a:t>vedere</a:t>
            </a:r>
            <a:r>
              <a:rPr lang="en-US" dirty="0"/>
              <a:t> </a:t>
            </a:r>
            <a:r>
              <a:rPr lang="en-US" dirty="0" err="1"/>
              <a:t>pazienti</a:t>
            </a:r>
            <a:r>
              <a:rPr lang="en-US" dirty="0"/>
              <a:t> </a:t>
            </a:r>
            <a:r>
              <a:rPr lang="en-US" dirty="0" err="1"/>
              <a:t>ipereccitati</a:t>
            </a:r>
            <a:r>
              <a:rPr lang="en-US" dirty="0"/>
              <a:t> e </a:t>
            </a:r>
            <a:r>
              <a:rPr lang="en-US" dirty="0" err="1"/>
              <a:t>deliranti</a:t>
            </a:r>
            <a:r>
              <a:rPr lang="en-US" dirty="0"/>
              <a:t> a </a:t>
            </a:r>
            <a:r>
              <a:rPr lang="en-US" dirty="0" err="1"/>
              <a:t>seguito</a:t>
            </a:r>
            <a:r>
              <a:rPr lang="en-US" dirty="0"/>
              <a:t> di </a:t>
            </a:r>
            <a:r>
              <a:rPr lang="en-US" dirty="0" err="1"/>
              <a:t>uso</a:t>
            </a:r>
            <a:r>
              <a:rPr lang="en-US" dirty="0"/>
              <a:t> di </a:t>
            </a:r>
            <a:r>
              <a:rPr lang="en-US" dirty="0" err="1"/>
              <a:t>antiparkinsoniani</a:t>
            </a:r>
            <a:r>
              <a:rPr lang="en-US" dirty="0"/>
              <a:t>. </a:t>
            </a:r>
            <a:endParaRPr lang="it-IT" dirty="0"/>
          </a:p>
        </p:txBody>
      </p:sp>
    </p:spTree>
    <p:extLst>
      <p:ext uri="{BB962C8B-B14F-4D97-AF65-F5344CB8AC3E}">
        <p14:creationId xmlns:p14="http://schemas.microsoft.com/office/powerpoint/2010/main" val="33123521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85804" y="2060848"/>
            <a:ext cx="8229600" cy="3980767"/>
          </a:xfrm>
        </p:spPr>
        <p:txBody>
          <a:bodyPr>
            <a:normAutofit fontScale="85000" lnSpcReduction="10000"/>
          </a:bodyPr>
          <a:lstStyle/>
          <a:p>
            <a:pPr>
              <a:lnSpc>
                <a:spcPct val="150000"/>
              </a:lnSpc>
              <a:spcBef>
                <a:spcPts val="135"/>
              </a:spcBef>
              <a:spcAft>
                <a:spcPts val="0"/>
              </a:spcAft>
            </a:pPr>
            <a:r>
              <a:rPr lang="it-IT" sz="2000" dirty="0">
                <a:solidFill>
                  <a:prstClr val="black"/>
                </a:solidFill>
                <a:ea typeface="Tahoma" pitchFamily="34" charset="0"/>
              </a:rPr>
              <a:t>Il disturbo di Asperger può essere distinto dal Disturbo Autistico dalla mancanza di ritardo e dalla mancanza di alterazione del linguaggio. Il paziente presenta però una straordinaria concentrazione dei suoi interessi e comunque una scarsa capacità di comprendere i sentimenti e le emozioni degli altri. Non comprende sempre le battute di spirito e le metafore, il suo linguaggio è spesso concentrato sull’argomento centrale del suo interesse. Non viene espressa una diagnosi di Disturbo di Asperger se sono soddisfatti i criteri per il Disturbo Autistico (ad alto funzionamento).</a:t>
            </a:r>
          </a:p>
          <a:p>
            <a:pPr lvl="0">
              <a:lnSpc>
                <a:spcPct val="150000"/>
              </a:lnSpc>
              <a:spcBef>
                <a:spcPts val="135"/>
              </a:spcBef>
              <a:spcAft>
                <a:spcPts val="0"/>
              </a:spcAft>
            </a:pPr>
            <a:endParaRPr lang="it-IT" sz="2400" dirty="0">
              <a:solidFill>
                <a:prstClr val="black"/>
              </a:solidFill>
              <a:ea typeface="Tahoma" pitchFamily="34" charset="0"/>
            </a:endParaRPr>
          </a:p>
          <a:p>
            <a:pPr lvl="0">
              <a:lnSpc>
                <a:spcPct val="150000"/>
              </a:lnSpc>
              <a:spcBef>
                <a:spcPts val="135"/>
              </a:spcBef>
              <a:spcAft>
                <a:spcPts val="0"/>
              </a:spcAft>
            </a:pPr>
            <a:r>
              <a:rPr lang="it-IT" sz="2400" dirty="0">
                <a:solidFill>
                  <a:prstClr val="black"/>
                </a:solidFill>
                <a:ea typeface="Tahoma" pitchFamily="34" charset="0"/>
              </a:rPr>
              <a:t> </a:t>
            </a:r>
            <a:endParaRPr lang="it-IT" sz="2400" dirty="0"/>
          </a:p>
        </p:txBody>
      </p:sp>
      <p:sp>
        <p:nvSpPr>
          <p:cNvPr id="3" name="Titolo 2"/>
          <p:cNvSpPr>
            <a:spLocks noGrp="1"/>
          </p:cNvSpPr>
          <p:nvPr>
            <p:ph type="title"/>
          </p:nvPr>
        </p:nvSpPr>
        <p:spPr>
          <a:xfrm>
            <a:off x="457200" y="1484784"/>
            <a:ext cx="8258204" cy="229704"/>
          </a:xfrm>
        </p:spPr>
        <p:txBody>
          <a:bodyPr>
            <a:normAutofit fontScale="90000"/>
          </a:bodyPr>
          <a:lstStyle/>
          <a:p>
            <a:r>
              <a:rPr lang="it-IT" dirty="0"/>
              <a:t>Diagnosi differenziale disturbo autistico e sindrome di Asperger</a:t>
            </a:r>
          </a:p>
        </p:txBody>
      </p:sp>
    </p:spTree>
    <p:extLst>
      <p:ext uri="{BB962C8B-B14F-4D97-AF65-F5344CB8AC3E}">
        <p14:creationId xmlns:p14="http://schemas.microsoft.com/office/powerpoint/2010/main" val="2805191638"/>
      </p:ext>
    </p:extLst>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err="1"/>
              <a:t>Numerosi</a:t>
            </a:r>
            <a:r>
              <a:rPr lang="en-US" dirty="0"/>
              <a:t> </a:t>
            </a:r>
            <a:r>
              <a:rPr lang="en-US" dirty="0" err="1"/>
              <a:t>farmaci</a:t>
            </a:r>
            <a:r>
              <a:rPr lang="en-US" dirty="0"/>
              <a:t> </a:t>
            </a:r>
            <a:r>
              <a:rPr lang="en-US" dirty="0" err="1"/>
              <a:t>possono</a:t>
            </a:r>
            <a:r>
              <a:rPr lang="en-US" dirty="0"/>
              <a:t> </a:t>
            </a:r>
            <a:r>
              <a:rPr lang="en-US" dirty="0" err="1"/>
              <a:t>indurre</a:t>
            </a:r>
            <a:r>
              <a:rPr lang="en-US" dirty="0"/>
              <a:t> </a:t>
            </a:r>
            <a:r>
              <a:rPr lang="en-US" dirty="0" err="1"/>
              <a:t>deliri</a:t>
            </a:r>
            <a:r>
              <a:rPr lang="en-US" dirty="0"/>
              <a:t> </a:t>
            </a:r>
            <a:r>
              <a:rPr lang="en-US" dirty="0" err="1"/>
              <a:t>ed</a:t>
            </a:r>
            <a:r>
              <a:rPr lang="en-US" dirty="0"/>
              <a:t> </a:t>
            </a:r>
            <a:r>
              <a:rPr lang="en-US" dirty="0" err="1"/>
              <a:t>allucinazioni</a:t>
            </a:r>
            <a:r>
              <a:rPr lang="en-US" dirty="0"/>
              <a:t> </a:t>
            </a:r>
            <a:r>
              <a:rPr lang="en-US" dirty="0" err="1"/>
              <a:t>inc</a:t>
            </a:r>
            <a:r>
              <a:rPr lang="en-US" dirty="0"/>
              <a:t> </a:t>
            </a:r>
            <a:r>
              <a:rPr lang="en-US" dirty="0" err="1"/>
              <a:t>casi</a:t>
            </a:r>
            <a:r>
              <a:rPr lang="en-US" dirty="0"/>
              <a:t> </a:t>
            </a:r>
            <a:r>
              <a:rPr lang="en-US" dirty="0" err="1"/>
              <a:t>predisposti</a:t>
            </a:r>
            <a:r>
              <a:rPr lang="en-US" dirty="0"/>
              <a:t>.  Anno fa ho </a:t>
            </a:r>
            <a:r>
              <a:rPr lang="en-US" dirty="0" err="1"/>
              <a:t>assistito</a:t>
            </a:r>
            <a:r>
              <a:rPr lang="en-US" dirty="0"/>
              <a:t> ad un </a:t>
            </a:r>
            <a:r>
              <a:rPr lang="en-US" dirty="0" err="1"/>
              <a:t>episodio</a:t>
            </a:r>
            <a:r>
              <a:rPr lang="en-US" dirty="0"/>
              <a:t> </a:t>
            </a:r>
            <a:r>
              <a:rPr lang="en-US" dirty="0" err="1"/>
              <a:t>psicotico</a:t>
            </a:r>
            <a:r>
              <a:rPr lang="en-US" dirty="0"/>
              <a:t> breve di </a:t>
            </a:r>
            <a:r>
              <a:rPr lang="en-US" dirty="0" err="1"/>
              <a:t>grande</a:t>
            </a:r>
            <a:r>
              <a:rPr lang="en-US" dirty="0"/>
              <a:t> </a:t>
            </a:r>
            <a:r>
              <a:rPr lang="en-US" dirty="0" err="1"/>
              <a:t>violenza</a:t>
            </a:r>
            <a:r>
              <a:rPr lang="en-US" dirty="0"/>
              <a:t> </a:t>
            </a:r>
            <a:r>
              <a:rPr lang="en-US" dirty="0" err="1"/>
              <a:t>indotto</a:t>
            </a:r>
            <a:r>
              <a:rPr lang="en-US" dirty="0"/>
              <a:t> da un </a:t>
            </a:r>
            <a:r>
              <a:rPr lang="en-US" dirty="0" err="1"/>
              <a:t>antimalarico</a:t>
            </a:r>
            <a:r>
              <a:rPr lang="en-US" dirty="0"/>
              <a:t>. </a:t>
            </a:r>
            <a:r>
              <a:rPr lang="en-US" dirty="0" err="1"/>
              <a:t>Possibili</a:t>
            </a:r>
            <a:r>
              <a:rPr lang="en-US" dirty="0"/>
              <a:t> </a:t>
            </a:r>
            <a:r>
              <a:rPr lang="en-US" dirty="0" err="1"/>
              <a:t>viraggi</a:t>
            </a:r>
            <a:r>
              <a:rPr lang="en-US" dirty="0"/>
              <a:t> </a:t>
            </a:r>
            <a:r>
              <a:rPr lang="en-US" dirty="0" err="1"/>
              <a:t>maniacali</a:t>
            </a:r>
            <a:r>
              <a:rPr lang="en-US" dirty="0"/>
              <a:t> con </a:t>
            </a:r>
            <a:r>
              <a:rPr lang="en-US" dirty="0" err="1"/>
              <a:t>l’uso</a:t>
            </a:r>
            <a:r>
              <a:rPr lang="en-US" dirty="0"/>
              <a:t> di </a:t>
            </a:r>
            <a:r>
              <a:rPr lang="en-US" dirty="0" err="1"/>
              <a:t>antidepressivi</a:t>
            </a:r>
            <a:r>
              <a:rPr lang="en-US" dirty="0"/>
              <a:t>. </a:t>
            </a:r>
            <a:r>
              <a:rPr lang="en-US" dirty="0" err="1"/>
              <a:t>Benzina</a:t>
            </a:r>
            <a:r>
              <a:rPr lang="en-US" dirty="0"/>
              <a:t> e </a:t>
            </a:r>
            <a:r>
              <a:rPr lang="en-US" dirty="0" err="1"/>
              <a:t>vernici</a:t>
            </a:r>
            <a:r>
              <a:rPr lang="en-US" dirty="0"/>
              <a:t> </a:t>
            </a:r>
            <a:r>
              <a:rPr lang="en-US" dirty="0" err="1"/>
              <a:t>ed</a:t>
            </a:r>
            <a:r>
              <a:rPr lang="en-US" dirty="0"/>
              <a:t> </a:t>
            </a:r>
            <a:r>
              <a:rPr lang="en-US" dirty="0" err="1"/>
              <a:t>antiparassitari</a:t>
            </a:r>
            <a:r>
              <a:rPr lang="en-US" dirty="0"/>
              <a:t> </a:t>
            </a:r>
            <a:r>
              <a:rPr lang="en-US" dirty="0" err="1"/>
              <a:t>possono</a:t>
            </a:r>
            <a:r>
              <a:rPr lang="en-US" dirty="0"/>
              <a:t> </a:t>
            </a:r>
            <a:r>
              <a:rPr lang="en-US" dirty="0" err="1"/>
              <a:t>associarsi</a:t>
            </a:r>
            <a:r>
              <a:rPr lang="en-US" dirty="0"/>
              <a:t> a </a:t>
            </a:r>
            <a:r>
              <a:rPr lang="en-US" dirty="0" err="1"/>
              <a:t>stati</a:t>
            </a:r>
            <a:r>
              <a:rPr lang="en-US" dirty="0"/>
              <a:t> </a:t>
            </a:r>
            <a:r>
              <a:rPr lang="en-US" dirty="0" err="1"/>
              <a:t>confusionali</a:t>
            </a:r>
            <a:r>
              <a:rPr lang="en-US" dirty="0"/>
              <a:t> con </a:t>
            </a:r>
            <a:r>
              <a:rPr lang="en-US" dirty="0" err="1"/>
              <a:t>delirio</a:t>
            </a:r>
            <a:r>
              <a:rPr lang="en-US" dirty="0"/>
              <a:t>.</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89495569"/>
      </p:ext>
    </p:extLst>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 A motivo del gran numero di sostanze farmacologiche o di abuso che possono indurre quadri deliranti sarà utile sospettate tale causa di fronte ad un quadro psicotico insorto bruscamente, soprattutto se in paziente di età superiore ai 30 anni età in cui in genere non esordiscono quadri psicotici.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04021803"/>
      </p:ext>
    </p:extLst>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t> Altri disturbi psicotici</a:t>
            </a:r>
            <a:br>
              <a:rPr lang="it-IT" dirty="0"/>
            </a:br>
            <a:r>
              <a:rPr lang="it-IT" dirty="0"/>
              <a:t>D. psicotico indotto da condizioni mediche e catatonia</a:t>
            </a:r>
          </a:p>
        </p:txBody>
      </p:sp>
      <p:sp>
        <p:nvSpPr>
          <p:cNvPr id="3" name="Sottotitolo 2"/>
          <p:cNvSpPr>
            <a:spLocks noGrp="1"/>
          </p:cNvSpPr>
          <p:nvPr>
            <p:ph type="subTitle" idx="1"/>
          </p:nvPr>
        </p:nvSpPr>
        <p:spPr/>
        <p:txBody>
          <a:bodyPr/>
          <a:lstStyle/>
          <a:p>
            <a:r>
              <a:rPr lang="it-IT" dirty="0"/>
              <a:t>Lezione 25-4</a:t>
            </a:r>
          </a:p>
        </p:txBody>
      </p:sp>
    </p:spTree>
    <p:extLst>
      <p:ext uri="{BB962C8B-B14F-4D97-AF65-F5344CB8AC3E}">
        <p14:creationId xmlns:p14="http://schemas.microsoft.com/office/powerpoint/2010/main" val="2960676000"/>
      </p:ext>
    </p:extLst>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psicotico indotto da condizione medica</a:t>
            </a:r>
          </a:p>
        </p:txBody>
      </p:sp>
      <p:sp>
        <p:nvSpPr>
          <p:cNvPr id="3" name="Segnaposto contenuto 2"/>
          <p:cNvSpPr>
            <a:spLocks noGrp="1"/>
          </p:cNvSpPr>
          <p:nvPr>
            <p:ph idx="1"/>
          </p:nvPr>
        </p:nvSpPr>
        <p:spPr/>
        <p:txBody>
          <a:bodyPr>
            <a:normAutofit fontScale="85000" lnSpcReduction="20000"/>
          </a:bodyPr>
          <a:lstStyle/>
          <a:p>
            <a:r>
              <a:rPr lang="it-IT" dirty="0"/>
              <a:t>Si tratta di disturbi con deliri ed allucinazioni. Tra questi sono particolarmente frequenti disturbi endocrini e metabolici non trattati. Tra i disturbi endocrinologici troviamo disturbi della tiroide delle paratiroidi e delle ghiandole surrenali.  Troviamo anche disturbi autoimmuni come il lupus eritematoso sistemico e la encefalite autoimmune.  A volte quadri psicotici si associano a Malattia di </a:t>
            </a:r>
            <a:r>
              <a:rPr lang="it-IT" dirty="0" err="1"/>
              <a:t>Hungtington</a:t>
            </a:r>
            <a:r>
              <a:rPr lang="it-IT" dirty="0"/>
              <a:t> o a sclerosi multipla. Possibili anche psicosi conseguenti a traumi o a tumori che coinvolgono l’encefalo</a:t>
            </a:r>
            <a:r>
              <a:rPr lang="it-IT" b="1" dirty="0"/>
              <a:t> </a:t>
            </a:r>
          </a:p>
          <a:p>
            <a:r>
              <a:rPr lang="it-IT" dirty="0"/>
              <a:t>In soggetti anziani spesso si assommano condizioni di demenza e di delirium</a:t>
            </a:r>
          </a:p>
          <a:p>
            <a:endParaRPr lang="it-IT" dirty="0"/>
          </a:p>
          <a:p>
            <a:endParaRPr lang="it-IT" dirty="0"/>
          </a:p>
        </p:txBody>
      </p:sp>
    </p:spTree>
    <p:extLst>
      <p:ext uri="{BB962C8B-B14F-4D97-AF65-F5344CB8AC3E}">
        <p14:creationId xmlns:p14="http://schemas.microsoft.com/office/powerpoint/2010/main" val="653968827"/>
      </p:ext>
    </p:extLst>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epilessia del lobo temporale si manifesta in modo assai complessi, in essa prevalgono allucinazioni visive spesso criticate, a differenza delle allucinazioni uditive non criticate tipiche dei quadri psicotici. Non rare le allucinazioni olfattive-</a:t>
            </a:r>
          </a:p>
          <a:p>
            <a:r>
              <a:rPr lang="it-IT" sz="2400" dirty="0"/>
              <a:t>In alcuni casi non è facile distinguere un disturbo psicotico indotto da sostanze da uno indotto da condizione medica, si tratta infatti di quadri clinici così gravi che spesso costringono ad usare farmaci (ad es il cortisone ad alte dosi) che a loro volta possono contribuire alla insorgenza dei sintomi psicotici.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937312911"/>
      </p:ext>
    </p:extLst>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Catatonia</a:t>
            </a:r>
          </a:p>
        </p:txBody>
      </p:sp>
      <p:sp>
        <p:nvSpPr>
          <p:cNvPr id="3" name="Segnaposto contenuto 2"/>
          <p:cNvSpPr>
            <a:spLocks noGrp="1"/>
          </p:cNvSpPr>
          <p:nvPr>
            <p:ph idx="1"/>
          </p:nvPr>
        </p:nvSpPr>
        <p:spPr/>
        <p:txBody>
          <a:bodyPr>
            <a:normAutofit fontScale="85000" lnSpcReduction="20000"/>
          </a:bodyPr>
          <a:lstStyle/>
          <a:p>
            <a:r>
              <a:rPr lang="en-US" dirty="0"/>
              <a:t>La catatonia  </a:t>
            </a:r>
            <a:r>
              <a:rPr lang="en-US" dirty="0" err="1"/>
              <a:t>si</a:t>
            </a:r>
            <a:r>
              <a:rPr lang="en-US" dirty="0"/>
              <a:t> </a:t>
            </a:r>
            <a:r>
              <a:rPr lang="en-US" dirty="0" err="1"/>
              <a:t>manifesta</a:t>
            </a:r>
            <a:r>
              <a:rPr lang="en-US" dirty="0"/>
              <a:t> con </a:t>
            </a:r>
            <a:r>
              <a:rPr lang="en-US" dirty="0" err="1"/>
              <a:t>una</a:t>
            </a:r>
            <a:r>
              <a:rPr lang="en-US" dirty="0"/>
              <a:t> </a:t>
            </a:r>
            <a:r>
              <a:rPr lang="en-US" dirty="0" err="1"/>
              <a:t>diminuzione</a:t>
            </a:r>
            <a:r>
              <a:rPr lang="en-US" dirty="0"/>
              <a:t> grave del </a:t>
            </a:r>
            <a:r>
              <a:rPr lang="en-US" dirty="0" err="1"/>
              <a:t>comporrtamento</a:t>
            </a:r>
            <a:r>
              <a:rPr lang="en-US" dirty="0"/>
              <a:t> </a:t>
            </a:r>
            <a:r>
              <a:rPr lang="en-US" dirty="0" err="1"/>
              <a:t>motorio</a:t>
            </a:r>
            <a:r>
              <a:rPr lang="en-US" dirty="0"/>
              <a:t>, del </a:t>
            </a:r>
            <a:r>
              <a:rPr lang="en-US" dirty="0" err="1"/>
              <a:t>contatto</a:t>
            </a:r>
            <a:r>
              <a:rPr lang="en-US" dirty="0"/>
              <a:t> </a:t>
            </a:r>
            <a:r>
              <a:rPr lang="en-US" dirty="0" err="1"/>
              <a:t>oculare</a:t>
            </a:r>
            <a:r>
              <a:rPr lang="en-US" dirty="0"/>
              <a:t>, </a:t>
            </a:r>
            <a:r>
              <a:rPr lang="en-US" dirty="0" err="1"/>
              <a:t>della</a:t>
            </a:r>
            <a:r>
              <a:rPr lang="en-US" dirty="0"/>
              <a:t> </a:t>
            </a:r>
            <a:r>
              <a:rPr lang="en-US" dirty="0" err="1"/>
              <a:t>reattività</a:t>
            </a:r>
            <a:r>
              <a:rPr lang="en-US" dirty="0"/>
              <a:t> a </a:t>
            </a:r>
            <a:r>
              <a:rPr lang="en-US" dirty="0" err="1"/>
              <a:t>stimoli</a:t>
            </a:r>
            <a:r>
              <a:rPr lang="en-US" dirty="0"/>
              <a:t> </a:t>
            </a:r>
            <a:r>
              <a:rPr lang="en-US" dirty="0" err="1"/>
              <a:t>ambientali</a:t>
            </a:r>
            <a:r>
              <a:rPr lang="en-US" dirty="0"/>
              <a:t> . </a:t>
            </a:r>
            <a:r>
              <a:rPr lang="en-US" dirty="0" err="1"/>
              <a:t>Può</a:t>
            </a:r>
            <a:r>
              <a:rPr lang="en-US" dirty="0"/>
              <a:t> </a:t>
            </a:r>
            <a:r>
              <a:rPr lang="en-US" dirty="0" err="1"/>
              <a:t>anche</a:t>
            </a:r>
            <a:r>
              <a:rPr lang="en-US" dirty="0"/>
              <a:t> </a:t>
            </a:r>
            <a:r>
              <a:rPr lang="en-US" dirty="0" err="1"/>
              <a:t>manifestarsi</a:t>
            </a:r>
            <a:r>
              <a:rPr lang="en-US" dirty="0"/>
              <a:t> con </a:t>
            </a:r>
            <a:r>
              <a:rPr lang="en-US" dirty="0" err="1"/>
              <a:t>agitazione</a:t>
            </a:r>
            <a:r>
              <a:rPr lang="en-US" dirty="0"/>
              <a:t> </a:t>
            </a:r>
            <a:r>
              <a:rPr lang="en-US" dirty="0" err="1"/>
              <a:t>assolutamente</a:t>
            </a:r>
            <a:r>
              <a:rPr lang="en-US" dirty="0"/>
              <a:t> </a:t>
            </a:r>
            <a:r>
              <a:rPr lang="en-US" dirty="0" err="1"/>
              <a:t>inconcludente</a:t>
            </a:r>
            <a:r>
              <a:rPr lang="en-US" dirty="0"/>
              <a:t>  </a:t>
            </a:r>
            <a:r>
              <a:rPr lang="en-US" dirty="0" err="1"/>
              <a:t>ed</a:t>
            </a:r>
            <a:r>
              <a:rPr lang="en-US" dirty="0"/>
              <a:t> </a:t>
            </a:r>
            <a:r>
              <a:rPr lang="en-US" dirty="0" err="1"/>
              <a:t>improduttiva</a:t>
            </a:r>
            <a:r>
              <a:rPr lang="en-US" dirty="0"/>
              <a:t> . </a:t>
            </a:r>
            <a:r>
              <a:rPr lang="en-US" dirty="0" err="1"/>
              <a:t>L’immobilità</a:t>
            </a:r>
            <a:r>
              <a:rPr lang="en-US" dirty="0"/>
              <a:t> </a:t>
            </a:r>
            <a:r>
              <a:rPr lang="en-US" dirty="0" err="1"/>
              <a:t>può</a:t>
            </a:r>
            <a:r>
              <a:rPr lang="en-US" dirty="0"/>
              <a:t> </a:t>
            </a:r>
            <a:r>
              <a:rPr lang="en-US" dirty="0" err="1"/>
              <a:t>essere</a:t>
            </a:r>
            <a:r>
              <a:rPr lang="en-US" dirty="0"/>
              <a:t> grave (stupor </a:t>
            </a:r>
            <a:r>
              <a:rPr lang="en-US" dirty="0" err="1"/>
              <a:t>catatonico</a:t>
            </a:r>
            <a:r>
              <a:rPr lang="en-US" dirty="0"/>
              <a:t>)  o </a:t>
            </a:r>
            <a:r>
              <a:rPr lang="en-US" dirty="0" err="1"/>
              <a:t>meno</a:t>
            </a:r>
            <a:r>
              <a:rPr lang="en-US" dirty="0"/>
              <a:t> grave.  Il </a:t>
            </a:r>
            <a:r>
              <a:rPr lang="en-US" dirty="0" err="1"/>
              <a:t>paziente</a:t>
            </a:r>
            <a:r>
              <a:rPr lang="en-US" dirty="0"/>
              <a:t> con catatonia a volte assume </a:t>
            </a:r>
            <a:r>
              <a:rPr lang="en-US" dirty="0" err="1"/>
              <a:t>delle</a:t>
            </a:r>
            <a:r>
              <a:rPr lang="en-US" dirty="0"/>
              <a:t> </a:t>
            </a:r>
            <a:r>
              <a:rPr lang="en-US" dirty="0" err="1"/>
              <a:t>posizioni</a:t>
            </a:r>
            <a:r>
              <a:rPr lang="en-US" dirty="0"/>
              <a:t> </a:t>
            </a:r>
            <a:r>
              <a:rPr lang="en-US" dirty="0" err="1"/>
              <a:t>strane</a:t>
            </a:r>
            <a:r>
              <a:rPr lang="en-US" dirty="0"/>
              <a:t> e le </a:t>
            </a:r>
            <a:r>
              <a:rPr lang="en-US" dirty="0" err="1"/>
              <a:t>mantiene</a:t>
            </a:r>
            <a:r>
              <a:rPr lang="en-US" dirty="0"/>
              <a:t> per ore (</a:t>
            </a:r>
            <a:r>
              <a:rPr lang="en-US" dirty="0" err="1"/>
              <a:t>flessibilità</a:t>
            </a:r>
            <a:r>
              <a:rPr lang="en-US" dirty="0"/>
              <a:t> </a:t>
            </a:r>
            <a:r>
              <a:rPr lang="en-US" dirty="0" err="1"/>
              <a:t>cerea</a:t>
            </a:r>
            <a:r>
              <a:rPr lang="en-US" dirty="0"/>
              <a:t>). </a:t>
            </a:r>
            <a:r>
              <a:rPr lang="en-US" dirty="0" err="1"/>
              <a:t>Può</a:t>
            </a:r>
            <a:r>
              <a:rPr lang="en-US" dirty="0"/>
              <a:t> </a:t>
            </a:r>
            <a:r>
              <a:rPr lang="en-US" dirty="0" err="1"/>
              <a:t>chiudersi</a:t>
            </a:r>
            <a:r>
              <a:rPr lang="en-US" dirty="0"/>
              <a:t> in un </a:t>
            </a:r>
            <a:r>
              <a:rPr lang="en-US" dirty="0" err="1"/>
              <a:t>mutismo</a:t>
            </a:r>
            <a:r>
              <a:rPr lang="en-US" dirty="0"/>
              <a:t> o </a:t>
            </a:r>
            <a:r>
              <a:rPr lang="en-US" dirty="0" err="1"/>
              <a:t>manifestare</a:t>
            </a:r>
            <a:r>
              <a:rPr lang="en-US" dirty="0"/>
              <a:t> </a:t>
            </a:r>
            <a:r>
              <a:rPr lang="en-US" dirty="0" err="1"/>
              <a:t>comportamento</a:t>
            </a:r>
            <a:r>
              <a:rPr lang="en-US" dirty="0"/>
              <a:t> </a:t>
            </a:r>
            <a:r>
              <a:rPr lang="en-US" dirty="0" err="1"/>
              <a:t>oppositivi</a:t>
            </a:r>
            <a:r>
              <a:rPr lang="en-US" dirty="0"/>
              <a:t>. A volte </a:t>
            </a:r>
            <a:r>
              <a:rPr lang="en-US" dirty="0" err="1"/>
              <a:t>ripete</a:t>
            </a:r>
            <a:r>
              <a:rPr lang="en-US" dirty="0"/>
              <a:t> i </a:t>
            </a:r>
            <a:r>
              <a:rPr lang="en-US" dirty="0" err="1"/>
              <a:t>gesti</a:t>
            </a:r>
            <a:r>
              <a:rPr lang="en-US" dirty="0"/>
              <a:t> o le parole </a:t>
            </a:r>
            <a:r>
              <a:rPr lang="en-US" dirty="0" err="1"/>
              <a:t>dette</a:t>
            </a:r>
            <a:r>
              <a:rPr lang="en-US" dirty="0"/>
              <a:t> </a:t>
            </a:r>
            <a:r>
              <a:rPr lang="en-US" dirty="0" err="1"/>
              <a:t>dagli</a:t>
            </a:r>
            <a:r>
              <a:rPr lang="en-US" dirty="0"/>
              <a:t> </a:t>
            </a:r>
            <a:r>
              <a:rPr lang="en-US" dirty="0" err="1"/>
              <a:t>altri</a:t>
            </a:r>
            <a:r>
              <a:rPr lang="en-US" dirty="0"/>
              <a:t>. Il </a:t>
            </a:r>
            <a:r>
              <a:rPr lang="en-US" dirty="0" err="1"/>
              <a:t>paziente</a:t>
            </a:r>
            <a:r>
              <a:rPr lang="en-US" dirty="0"/>
              <a:t> in </a:t>
            </a:r>
            <a:r>
              <a:rPr lang="en-US" dirty="0" err="1"/>
              <a:t>genere</a:t>
            </a:r>
            <a:r>
              <a:rPr lang="en-US" dirty="0"/>
              <a:t> ha </a:t>
            </a:r>
            <a:r>
              <a:rPr lang="en-US" dirty="0" err="1"/>
              <a:t>bisogno</a:t>
            </a:r>
            <a:r>
              <a:rPr lang="en-US" dirty="0"/>
              <a:t> di </a:t>
            </a:r>
            <a:r>
              <a:rPr lang="en-US" dirty="0" err="1"/>
              <a:t>assistenza</a:t>
            </a:r>
            <a:r>
              <a:rPr lang="en-US" dirty="0"/>
              <a:t> </a:t>
            </a:r>
            <a:r>
              <a:rPr lang="en-US" dirty="0" err="1"/>
              <a:t>continuativa</a:t>
            </a:r>
            <a:r>
              <a:rPr lang="en-US" dirty="0"/>
              <a:t>.  </a:t>
            </a:r>
          </a:p>
          <a:p>
            <a:pPr marL="0" indent="0">
              <a:buNone/>
            </a:pPr>
            <a:endParaRPr lang="it-IT" dirty="0"/>
          </a:p>
          <a:p>
            <a:endParaRPr lang="it-IT" dirty="0"/>
          </a:p>
        </p:txBody>
      </p:sp>
    </p:spTree>
    <p:extLst>
      <p:ext uri="{BB962C8B-B14F-4D97-AF65-F5344CB8AC3E}">
        <p14:creationId xmlns:p14="http://schemas.microsoft.com/office/powerpoint/2010/main" val="2291596291"/>
      </p:ext>
    </p:extLst>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400" dirty="0"/>
              <a:t>In </a:t>
            </a:r>
            <a:r>
              <a:rPr lang="en-US" sz="2400" dirty="0" err="1"/>
              <a:t>considerazione</a:t>
            </a:r>
            <a:r>
              <a:rPr lang="en-US" sz="2400" dirty="0"/>
              <a:t> </a:t>
            </a:r>
            <a:r>
              <a:rPr lang="en-US" sz="2400" dirty="0" err="1"/>
              <a:t>della</a:t>
            </a:r>
            <a:r>
              <a:rPr lang="en-US" sz="2400" dirty="0"/>
              <a:t> </a:t>
            </a:r>
            <a:r>
              <a:rPr lang="en-US" sz="2400" dirty="0" err="1"/>
              <a:t>gravità</a:t>
            </a:r>
            <a:r>
              <a:rPr lang="en-US" sz="2400" dirty="0"/>
              <a:t> del </a:t>
            </a:r>
            <a:r>
              <a:rPr lang="en-US" sz="2400" dirty="0" err="1"/>
              <a:t>quadro</a:t>
            </a:r>
            <a:r>
              <a:rPr lang="en-US" sz="2400" dirty="0"/>
              <a:t> </a:t>
            </a:r>
            <a:r>
              <a:rPr lang="en-US" sz="2400" dirty="0" err="1"/>
              <a:t>che</a:t>
            </a:r>
            <a:r>
              <a:rPr lang="en-US" sz="2400" dirty="0"/>
              <a:t> </a:t>
            </a:r>
            <a:r>
              <a:rPr lang="en-US" sz="2400" dirty="0" err="1"/>
              <a:t>emergee</a:t>
            </a:r>
            <a:r>
              <a:rPr lang="en-US" sz="2400" dirty="0"/>
              <a:t>, </a:t>
            </a:r>
            <a:r>
              <a:rPr lang="en-US" sz="2400" dirty="0" err="1"/>
              <a:t>pur</a:t>
            </a:r>
            <a:r>
              <a:rPr lang="en-US" sz="2400" dirty="0"/>
              <a:t> </a:t>
            </a:r>
            <a:r>
              <a:rPr lang="en-US" sz="2400" dirty="0" err="1"/>
              <a:t>essendo</a:t>
            </a:r>
            <a:r>
              <a:rPr lang="en-US" sz="2400" dirty="0"/>
              <a:t>  in </a:t>
            </a:r>
            <a:r>
              <a:rPr lang="en-US" sz="2400" dirty="0" err="1"/>
              <a:t>genere</a:t>
            </a:r>
            <a:r>
              <a:rPr lang="en-US" sz="2400" dirty="0"/>
              <a:t>, un </a:t>
            </a:r>
            <a:r>
              <a:rPr lang="en-US" sz="2400" dirty="0" err="1"/>
              <a:t>sintomo</a:t>
            </a:r>
            <a:r>
              <a:rPr lang="en-US" sz="2400" dirty="0"/>
              <a:t> di un </a:t>
            </a:r>
            <a:r>
              <a:rPr lang="en-US" sz="2400" dirty="0" err="1"/>
              <a:t>quadro</a:t>
            </a:r>
            <a:r>
              <a:rPr lang="en-US" sz="2400" dirty="0"/>
              <a:t> </a:t>
            </a:r>
            <a:r>
              <a:rPr lang="en-US" sz="2400" dirty="0" err="1"/>
              <a:t>patologico</a:t>
            </a:r>
            <a:r>
              <a:rPr lang="en-US" sz="2400" dirty="0"/>
              <a:t> </a:t>
            </a:r>
            <a:r>
              <a:rPr lang="en-US" sz="2400" dirty="0" err="1"/>
              <a:t>più</a:t>
            </a:r>
            <a:r>
              <a:rPr lang="en-US" sz="2400" dirty="0"/>
              <a:t> </a:t>
            </a:r>
            <a:r>
              <a:rPr lang="en-US" sz="2400" dirty="0" err="1"/>
              <a:t>complesso</a:t>
            </a:r>
            <a:r>
              <a:rPr lang="en-US" sz="2400" dirty="0"/>
              <a:t>, </a:t>
            </a:r>
            <a:r>
              <a:rPr lang="en-US" sz="2400" dirty="0" err="1"/>
              <a:t>il</a:t>
            </a:r>
            <a:r>
              <a:rPr lang="en-US" sz="2400" dirty="0"/>
              <a:t> DSM5 </a:t>
            </a:r>
            <a:r>
              <a:rPr lang="en-US" sz="2400" dirty="0" err="1"/>
              <a:t>dedica</a:t>
            </a:r>
            <a:r>
              <a:rPr lang="en-US" sz="2400" dirty="0"/>
              <a:t> </a:t>
            </a:r>
            <a:r>
              <a:rPr lang="en-US" sz="2400" dirty="0" err="1"/>
              <a:t>alla</a:t>
            </a:r>
            <a:r>
              <a:rPr lang="en-US" sz="2400" dirty="0"/>
              <a:t> </a:t>
            </a:r>
            <a:r>
              <a:rPr lang="en-US" sz="2400" dirty="0" err="1"/>
              <a:t>descrizione</a:t>
            </a:r>
            <a:r>
              <a:rPr lang="en-US" sz="2400" dirty="0"/>
              <a:t> </a:t>
            </a:r>
            <a:r>
              <a:rPr lang="en-US" sz="2400" dirty="0" err="1"/>
              <a:t>della</a:t>
            </a:r>
            <a:r>
              <a:rPr lang="en-US" sz="2400" dirty="0"/>
              <a:t> catatonia un piccolo </a:t>
            </a:r>
            <a:r>
              <a:rPr lang="en-US" sz="2400" dirty="0" err="1"/>
              <a:t>capitolo</a:t>
            </a:r>
            <a:r>
              <a:rPr lang="en-US" sz="2400" dirty="0"/>
              <a:t> </a:t>
            </a:r>
            <a:r>
              <a:rPr lang="en-US" sz="2400" dirty="0" err="1"/>
              <a:t>autonomo</a:t>
            </a:r>
            <a:r>
              <a:rPr lang="en-US" sz="2400" dirty="0"/>
              <a:t> </a:t>
            </a:r>
            <a:r>
              <a:rPr lang="en-US" sz="2400" dirty="0" err="1"/>
              <a:t>nella</a:t>
            </a:r>
            <a:r>
              <a:rPr lang="en-US" sz="2400" dirty="0"/>
              <a:t> </a:t>
            </a:r>
            <a:r>
              <a:rPr lang="en-US" sz="2400" dirty="0" err="1"/>
              <a:t>sezione</a:t>
            </a:r>
            <a:r>
              <a:rPr lang="en-US" sz="2400" dirty="0"/>
              <a:t> </a:t>
            </a:r>
            <a:r>
              <a:rPr lang="en-US" sz="2400" dirty="0" err="1"/>
              <a:t>dedicata</a:t>
            </a:r>
            <a:r>
              <a:rPr lang="en-US" sz="2400" dirty="0"/>
              <a:t> </a:t>
            </a:r>
            <a:r>
              <a:rPr lang="en-US" sz="2400" dirty="0" err="1"/>
              <a:t>ai</a:t>
            </a:r>
            <a:r>
              <a:rPr lang="en-US" sz="2400" dirty="0"/>
              <a:t> </a:t>
            </a:r>
            <a:r>
              <a:rPr lang="en-US" sz="2400" dirty="0" err="1"/>
              <a:t>disturbi</a:t>
            </a:r>
            <a:r>
              <a:rPr lang="en-US" sz="2400" dirty="0"/>
              <a:t> </a:t>
            </a:r>
            <a:r>
              <a:rPr lang="en-US" sz="2400" dirty="0" err="1"/>
              <a:t>psicotici</a:t>
            </a:r>
            <a:r>
              <a:rPr lang="en-US" sz="2400"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18690969"/>
      </p:ext>
    </p:extLst>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800" dirty="0"/>
              <a:t>Come </a:t>
            </a:r>
            <a:r>
              <a:rPr lang="en-US" sz="2800" dirty="0" err="1"/>
              <a:t>sintomo</a:t>
            </a:r>
            <a:r>
              <a:rPr lang="en-US" sz="2800" dirty="0"/>
              <a:t> </a:t>
            </a:r>
            <a:r>
              <a:rPr lang="en-US" sz="2800" dirty="0" err="1"/>
              <a:t>può</a:t>
            </a:r>
            <a:r>
              <a:rPr lang="en-US" sz="2800" dirty="0"/>
              <a:t> </a:t>
            </a:r>
            <a:r>
              <a:rPr lang="en-US" sz="2800" dirty="0" err="1"/>
              <a:t>manifestarsi</a:t>
            </a:r>
            <a:r>
              <a:rPr lang="en-US" sz="2800" dirty="0"/>
              <a:t>  in </a:t>
            </a:r>
            <a:r>
              <a:rPr lang="en-US" sz="2800" dirty="0" err="1"/>
              <a:t>vari</a:t>
            </a:r>
            <a:r>
              <a:rPr lang="en-US" sz="2800" dirty="0"/>
              <a:t> </a:t>
            </a:r>
            <a:r>
              <a:rPr lang="en-US" sz="2800" dirty="0" err="1"/>
              <a:t>disturbi</a:t>
            </a:r>
            <a:r>
              <a:rPr lang="en-US" sz="2800" dirty="0"/>
              <a:t> </a:t>
            </a:r>
            <a:r>
              <a:rPr lang="en-US" sz="2800" dirty="0" err="1"/>
              <a:t>infantili</a:t>
            </a:r>
            <a:r>
              <a:rPr lang="en-US" sz="2800" dirty="0"/>
              <a:t> (</a:t>
            </a:r>
            <a:r>
              <a:rPr lang="en-US" sz="2800" dirty="0" err="1"/>
              <a:t>autismo</a:t>
            </a:r>
            <a:r>
              <a:rPr lang="en-US" sz="2800" dirty="0"/>
              <a:t>, </a:t>
            </a:r>
            <a:r>
              <a:rPr lang="en-US" sz="2800" dirty="0" err="1"/>
              <a:t>disabilità</a:t>
            </a:r>
            <a:r>
              <a:rPr lang="en-US" sz="2800" dirty="0"/>
              <a:t> </a:t>
            </a:r>
            <a:r>
              <a:rPr lang="en-US" sz="2800" dirty="0" err="1"/>
              <a:t>intellettiva</a:t>
            </a:r>
            <a:r>
              <a:rPr lang="en-US" sz="2800" dirty="0"/>
              <a:t> grave). </a:t>
            </a:r>
            <a:r>
              <a:rPr lang="en-US" sz="2800" dirty="0" err="1"/>
              <a:t>Naturalmente</a:t>
            </a:r>
            <a:r>
              <a:rPr lang="en-US" sz="2800" dirty="0"/>
              <a:t> </a:t>
            </a:r>
            <a:r>
              <a:rPr lang="en-US" sz="2800" dirty="0" err="1"/>
              <a:t>si</a:t>
            </a:r>
            <a:r>
              <a:rPr lang="en-US" sz="2800" dirty="0"/>
              <a:t> </a:t>
            </a:r>
            <a:r>
              <a:rPr lang="en-US" sz="2800" dirty="0" err="1"/>
              <a:t>presenta</a:t>
            </a:r>
            <a:r>
              <a:rPr lang="en-US" sz="2800" dirty="0"/>
              <a:t> con </a:t>
            </a:r>
            <a:r>
              <a:rPr lang="en-US" sz="2800" dirty="0" err="1"/>
              <a:t>alta</a:t>
            </a:r>
            <a:r>
              <a:rPr lang="en-US" sz="2800" dirty="0"/>
              <a:t> </a:t>
            </a:r>
            <a:r>
              <a:rPr lang="en-US" sz="2800" dirty="0" err="1"/>
              <a:t>frequenza</a:t>
            </a:r>
            <a:r>
              <a:rPr lang="en-US" sz="2800" dirty="0"/>
              <a:t> </a:t>
            </a:r>
            <a:r>
              <a:rPr lang="en-US" sz="2800" dirty="0" err="1"/>
              <a:t>nei</a:t>
            </a:r>
            <a:r>
              <a:rPr lang="en-US" sz="2800" dirty="0"/>
              <a:t> </a:t>
            </a:r>
            <a:r>
              <a:rPr lang="en-US" sz="2800" dirty="0" err="1"/>
              <a:t>disturbi</a:t>
            </a:r>
            <a:r>
              <a:rPr lang="en-US" sz="2800" dirty="0"/>
              <a:t> </a:t>
            </a:r>
            <a:r>
              <a:rPr lang="en-US" sz="2800" dirty="0" err="1"/>
              <a:t>psicotici</a:t>
            </a:r>
            <a:r>
              <a:rPr lang="en-US" sz="2800" dirty="0"/>
              <a:t>, </a:t>
            </a:r>
            <a:r>
              <a:rPr lang="en-US" sz="2800" dirty="0" err="1"/>
              <a:t>il</a:t>
            </a:r>
            <a:r>
              <a:rPr lang="en-US" sz="2800" dirty="0"/>
              <a:t> 35 % </a:t>
            </a:r>
            <a:r>
              <a:rPr lang="en-US" sz="2800" dirty="0" err="1"/>
              <a:t>dei</a:t>
            </a:r>
            <a:r>
              <a:rPr lang="en-US" sz="2800" dirty="0"/>
              <a:t> </a:t>
            </a:r>
            <a:r>
              <a:rPr lang="en-US" sz="2800" dirty="0" err="1"/>
              <a:t>pazienti</a:t>
            </a:r>
            <a:r>
              <a:rPr lang="en-US" sz="2800" dirty="0"/>
              <a:t> </a:t>
            </a:r>
            <a:r>
              <a:rPr lang="en-US" sz="2800" dirty="0" err="1"/>
              <a:t>schizofrenici</a:t>
            </a:r>
            <a:r>
              <a:rPr lang="en-US" sz="2800" dirty="0"/>
              <a:t> in </a:t>
            </a:r>
            <a:r>
              <a:rPr lang="en-US" sz="2800" dirty="0" err="1"/>
              <a:t>fase</a:t>
            </a:r>
            <a:r>
              <a:rPr lang="en-US" sz="2800" dirty="0"/>
              <a:t> di </a:t>
            </a:r>
            <a:r>
              <a:rPr lang="en-US" sz="2800" dirty="0" err="1"/>
              <a:t>ricovero</a:t>
            </a:r>
            <a:r>
              <a:rPr lang="en-US" sz="2800" dirty="0"/>
              <a:t> per </a:t>
            </a:r>
            <a:r>
              <a:rPr lang="en-US" sz="2800" dirty="0" err="1"/>
              <a:t>disturbo</a:t>
            </a:r>
            <a:r>
              <a:rPr lang="en-US" sz="2800" dirty="0"/>
              <a:t> </a:t>
            </a:r>
            <a:r>
              <a:rPr lang="en-US" sz="2800" dirty="0" err="1"/>
              <a:t>acuto</a:t>
            </a:r>
            <a:r>
              <a:rPr lang="en-US" sz="2800" dirty="0"/>
              <a:t>, </a:t>
            </a:r>
            <a:r>
              <a:rPr lang="en-US" sz="2800" dirty="0" err="1"/>
              <a:t>manifestano</a:t>
            </a:r>
            <a:r>
              <a:rPr lang="en-US" sz="2800" dirty="0"/>
              <a:t> </a:t>
            </a:r>
            <a:r>
              <a:rPr lang="en-US" sz="2800" dirty="0" err="1"/>
              <a:t>sintomi</a:t>
            </a:r>
            <a:r>
              <a:rPr lang="en-US" sz="2800" dirty="0"/>
              <a:t> di catatonia. Tale </a:t>
            </a:r>
            <a:r>
              <a:rPr lang="en-US" sz="2800" dirty="0" err="1"/>
              <a:t>condizione</a:t>
            </a:r>
            <a:r>
              <a:rPr lang="en-US" sz="2800" dirty="0"/>
              <a:t> </a:t>
            </a:r>
            <a:r>
              <a:rPr lang="en-US" sz="2800" dirty="0" err="1"/>
              <a:t>può</a:t>
            </a:r>
            <a:r>
              <a:rPr lang="en-US" sz="2800" dirty="0"/>
              <a:t> </a:t>
            </a:r>
            <a:r>
              <a:rPr lang="en-US" sz="2800" dirty="0" err="1"/>
              <a:t>frequentemente</a:t>
            </a:r>
            <a:r>
              <a:rPr lang="en-US" sz="2800" dirty="0"/>
              <a:t> </a:t>
            </a:r>
            <a:r>
              <a:rPr lang="en-US" sz="2800" dirty="0" err="1"/>
              <a:t>presentarsi</a:t>
            </a:r>
            <a:r>
              <a:rPr lang="en-US" sz="2800" dirty="0"/>
              <a:t> </a:t>
            </a:r>
            <a:r>
              <a:rPr lang="en-US" sz="2800" dirty="0" err="1"/>
              <a:t>anche</a:t>
            </a:r>
            <a:r>
              <a:rPr lang="en-US" sz="2800" dirty="0"/>
              <a:t> </a:t>
            </a:r>
            <a:r>
              <a:rPr lang="en-US" sz="2800" dirty="0" err="1"/>
              <a:t>nei</a:t>
            </a:r>
            <a:r>
              <a:rPr lang="en-US" sz="2800" dirty="0"/>
              <a:t> </a:t>
            </a:r>
            <a:r>
              <a:rPr lang="en-US" sz="2800" dirty="0" err="1"/>
              <a:t>disturbi</a:t>
            </a:r>
            <a:r>
              <a:rPr lang="en-US" sz="2800" dirty="0"/>
              <a:t>  </a:t>
            </a:r>
            <a:r>
              <a:rPr lang="en-US" sz="2800" dirty="0" err="1"/>
              <a:t>dell’umore</a:t>
            </a:r>
            <a:r>
              <a:rPr lang="en-US" sz="2800" dirty="0"/>
              <a:t> di </a:t>
            </a:r>
            <a:r>
              <a:rPr lang="en-US" sz="2800" dirty="0" err="1"/>
              <a:t>grado</a:t>
            </a:r>
            <a:r>
              <a:rPr lang="en-US" sz="2800" dirty="0"/>
              <a:t> </a:t>
            </a:r>
            <a:r>
              <a:rPr lang="en-US" sz="2800" dirty="0" err="1"/>
              <a:t>estremo</a:t>
            </a:r>
            <a:r>
              <a:rPr lang="en-US" sz="2800" dirty="0"/>
              <a:t> o in </a:t>
            </a:r>
            <a:r>
              <a:rPr lang="en-US" sz="2800" dirty="0" err="1"/>
              <a:t>condizioni</a:t>
            </a:r>
            <a:r>
              <a:rPr lang="en-US" sz="2800" dirty="0"/>
              <a:t> associate a </a:t>
            </a:r>
            <a:r>
              <a:rPr lang="en-US" sz="2800" dirty="0" err="1"/>
              <a:t>sintomi</a:t>
            </a:r>
            <a:r>
              <a:rPr lang="en-US" sz="2800" dirty="0"/>
              <a:t> </a:t>
            </a:r>
            <a:r>
              <a:rPr lang="en-US" sz="2800" dirty="0" err="1"/>
              <a:t>neurologici</a:t>
            </a:r>
            <a:r>
              <a:rPr lang="en-US" sz="2800" dirty="0"/>
              <a:t> </a:t>
            </a:r>
            <a:r>
              <a:rPr lang="en-US" sz="2800" dirty="0" err="1"/>
              <a:t>gravi</a:t>
            </a:r>
            <a:r>
              <a:rPr lang="en-US" sz="2800" dirty="0"/>
              <a:t>.</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34863040"/>
      </p:ext>
    </p:extLst>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Disturbi Bipolari</a:t>
            </a:r>
            <a:br>
              <a:rPr lang="it-IT" dirty="0"/>
            </a:br>
            <a:r>
              <a:rPr lang="it-IT" dirty="0"/>
              <a:t>caratteristiche generali</a:t>
            </a:r>
          </a:p>
        </p:txBody>
      </p:sp>
      <p:sp>
        <p:nvSpPr>
          <p:cNvPr id="3" name="Sottotitolo 2"/>
          <p:cNvSpPr>
            <a:spLocks noGrp="1"/>
          </p:cNvSpPr>
          <p:nvPr>
            <p:ph type="subTitle" idx="1"/>
          </p:nvPr>
        </p:nvSpPr>
        <p:spPr/>
        <p:txBody>
          <a:bodyPr/>
          <a:lstStyle/>
          <a:p>
            <a:r>
              <a:rPr lang="it-IT"/>
              <a:t>Lezione 26-1</a:t>
            </a:r>
            <a:endParaRPr lang="it-IT" dirty="0"/>
          </a:p>
        </p:txBody>
      </p:sp>
    </p:spTree>
    <p:extLst>
      <p:ext uri="{BB962C8B-B14F-4D97-AF65-F5344CB8AC3E}">
        <p14:creationId xmlns:p14="http://schemas.microsoft.com/office/powerpoint/2010/main" val="2471858978"/>
      </p:ext>
    </p:extLst>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err="1"/>
              <a:t>Nel</a:t>
            </a:r>
            <a:r>
              <a:rPr lang="en-US" dirty="0"/>
              <a:t> DSM-5 non </a:t>
            </a:r>
            <a:r>
              <a:rPr lang="en-US" dirty="0" err="1"/>
              <a:t>troviamo</a:t>
            </a:r>
            <a:r>
              <a:rPr lang="en-US" dirty="0"/>
              <a:t> </a:t>
            </a:r>
            <a:r>
              <a:rPr lang="en-US" dirty="0" err="1"/>
              <a:t>più</a:t>
            </a:r>
            <a:r>
              <a:rPr lang="en-US" dirty="0"/>
              <a:t> un </a:t>
            </a:r>
            <a:r>
              <a:rPr lang="en-US" dirty="0" err="1"/>
              <a:t>unico</a:t>
            </a:r>
            <a:r>
              <a:rPr lang="en-US" dirty="0"/>
              <a:t> </a:t>
            </a:r>
            <a:r>
              <a:rPr lang="en-US" dirty="0" err="1"/>
              <a:t>capitolo</a:t>
            </a:r>
            <a:r>
              <a:rPr lang="en-US" dirty="0"/>
              <a:t> </a:t>
            </a:r>
            <a:r>
              <a:rPr lang="en-US" dirty="0" err="1"/>
              <a:t>dedicato</a:t>
            </a:r>
            <a:r>
              <a:rPr lang="en-US" dirty="0"/>
              <a:t> </a:t>
            </a:r>
            <a:r>
              <a:rPr lang="en-US" dirty="0" err="1"/>
              <a:t>ai</a:t>
            </a:r>
            <a:r>
              <a:rPr lang="en-US" dirty="0"/>
              <a:t> </a:t>
            </a:r>
            <a:r>
              <a:rPr lang="en-US" dirty="0" err="1"/>
              <a:t>disturbi</a:t>
            </a:r>
            <a:r>
              <a:rPr lang="en-US" dirty="0"/>
              <a:t> </a:t>
            </a:r>
            <a:r>
              <a:rPr lang="en-US" dirty="0" err="1"/>
              <a:t>dell’umore</a:t>
            </a:r>
            <a:r>
              <a:rPr lang="en-US" dirty="0"/>
              <a:t>. </a:t>
            </a:r>
          </a:p>
          <a:p>
            <a:r>
              <a:rPr lang="en-US" dirty="0"/>
              <a:t>Il </a:t>
            </a:r>
            <a:r>
              <a:rPr lang="en-US" dirty="0" err="1"/>
              <a:t>disturbo</a:t>
            </a:r>
            <a:r>
              <a:rPr lang="en-US" dirty="0"/>
              <a:t> </a:t>
            </a:r>
            <a:r>
              <a:rPr lang="en-US" dirty="0" err="1"/>
              <a:t>bipolare</a:t>
            </a:r>
            <a:r>
              <a:rPr lang="en-US" dirty="0"/>
              <a:t> e </a:t>
            </a:r>
            <a:r>
              <a:rPr lang="en-US" dirty="0" err="1"/>
              <a:t>disturbi</a:t>
            </a:r>
            <a:r>
              <a:rPr lang="en-US" dirty="0"/>
              <a:t> </a:t>
            </a:r>
            <a:r>
              <a:rPr lang="en-US" dirty="0" err="1"/>
              <a:t>correlati</a:t>
            </a:r>
            <a:r>
              <a:rPr lang="en-US" dirty="0"/>
              <a:t> </a:t>
            </a:r>
            <a:r>
              <a:rPr lang="en-US" dirty="0" err="1"/>
              <a:t>sono</a:t>
            </a:r>
            <a:r>
              <a:rPr lang="en-US" dirty="0"/>
              <a:t> </a:t>
            </a:r>
            <a:r>
              <a:rPr lang="en-US" dirty="0" err="1"/>
              <a:t>stati</a:t>
            </a:r>
            <a:r>
              <a:rPr lang="en-US" dirty="0"/>
              <a:t> </a:t>
            </a:r>
            <a:r>
              <a:rPr lang="en-US" dirty="0" err="1"/>
              <a:t>separati</a:t>
            </a:r>
            <a:r>
              <a:rPr lang="en-US" dirty="0"/>
              <a:t> </a:t>
            </a:r>
            <a:r>
              <a:rPr lang="en-US" dirty="0" err="1"/>
              <a:t>dai</a:t>
            </a:r>
            <a:r>
              <a:rPr lang="en-US" dirty="0"/>
              <a:t> </a:t>
            </a:r>
            <a:r>
              <a:rPr lang="en-US" dirty="0" err="1"/>
              <a:t>disturbi</a:t>
            </a:r>
            <a:r>
              <a:rPr lang="en-US" dirty="0"/>
              <a:t> </a:t>
            </a:r>
            <a:r>
              <a:rPr lang="en-US" dirty="0" err="1"/>
              <a:t>depressivi</a:t>
            </a:r>
            <a:r>
              <a:rPr lang="en-US" dirty="0"/>
              <a:t>. </a:t>
            </a:r>
            <a:r>
              <a:rPr lang="en-US" dirty="0" err="1"/>
              <a:t>Sono</a:t>
            </a:r>
            <a:r>
              <a:rPr lang="en-US" dirty="0"/>
              <a:t> </a:t>
            </a:r>
            <a:r>
              <a:rPr lang="en-US" dirty="0" err="1"/>
              <a:t>stati</a:t>
            </a:r>
            <a:r>
              <a:rPr lang="en-US" dirty="0"/>
              <a:t> </a:t>
            </a:r>
            <a:r>
              <a:rPr lang="en-US" dirty="0" err="1"/>
              <a:t>posti</a:t>
            </a:r>
            <a:r>
              <a:rPr lang="en-US" dirty="0"/>
              <a:t> </a:t>
            </a:r>
            <a:r>
              <a:rPr lang="en-US" dirty="0" err="1"/>
              <a:t>tra</a:t>
            </a:r>
            <a:r>
              <a:rPr lang="en-US" dirty="0"/>
              <a:t> i </a:t>
            </a:r>
            <a:r>
              <a:rPr lang="en-US" dirty="0" err="1"/>
              <a:t>capitoli</a:t>
            </a:r>
            <a:r>
              <a:rPr lang="en-US" dirty="0"/>
              <a:t> sui </a:t>
            </a:r>
            <a:r>
              <a:rPr lang="en-US" dirty="0" err="1"/>
              <a:t>disturbi</a:t>
            </a:r>
            <a:r>
              <a:rPr lang="en-US" dirty="0"/>
              <a:t> </a:t>
            </a:r>
            <a:r>
              <a:rPr lang="en-US" dirty="0" err="1"/>
              <a:t>dello</a:t>
            </a:r>
            <a:r>
              <a:rPr lang="en-US" dirty="0"/>
              <a:t> </a:t>
            </a:r>
            <a:r>
              <a:rPr lang="en-US" dirty="0" err="1"/>
              <a:t>spettro</a:t>
            </a:r>
            <a:r>
              <a:rPr lang="en-US" dirty="0"/>
              <a:t> </a:t>
            </a:r>
            <a:r>
              <a:rPr lang="en-US" dirty="0" err="1"/>
              <a:t>della</a:t>
            </a:r>
            <a:r>
              <a:rPr lang="en-US" dirty="0"/>
              <a:t> </a:t>
            </a:r>
            <a:r>
              <a:rPr lang="en-US" dirty="0" err="1"/>
              <a:t>schizofrenia</a:t>
            </a:r>
            <a:r>
              <a:rPr lang="en-US" dirty="0"/>
              <a:t> e </a:t>
            </a:r>
            <a:r>
              <a:rPr lang="en-US" dirty="0" err="1"/>
              <a:t>altri</a:t>
            </a:r>
            <a:r>
              <a:rPr lang="en-US" dirty="0"/>
              <a:t> </a:t>
            </a:r>
            <a:r>
              <a:rPr lang="en-US" dirty="0" err="1"/>
              <a:t>disturbi</a:t>
            </a:r>
            <a:r>
              <a:rPr lang="en-US" dirty="0"/>
              <a:t> </a:t>
            </a:r>
            <a:r>
              <a:rPr lang="en-US" dirty="0" err="1"/>
              <a:t>psicotici</a:t>
            </a:r>
            <a:r>
              <a:rPr lang="en-US" dirty="0"/>
              <a:t> e i </a:t>
            </a:r>
            <a:r>
              <a:rPr lang="en-US" dirty="0" err="1"/>
              <a:t>disturbi</a:t>
            </a:r>
            <a:r>
              <a:rPr lang="en-US" dirty="0"/>
              <a:t> </a:t>
            </a:r>
            <a:r>
              <a:rPr lang="en-US" dirty="0" err="1"/>
              <a:t>depressivi</a:t>
            </a:r>
            <a:r>
              <a:rPr lang="en-US" dirty="0"/>
              <a:t>.</a:t>
            </a:r>
          </a:p>
          <a:p>
            <a:pPr marL="0" indent="0">
              <a:buNone/>
            </a:pPr>
            <a:endParaRPr lang="it-IT" dirty="0"/>
          </a:p>
        </p:txBody>
      </p:sp>
    </p:spTree>
    <p:extLst>
      <p:ext uri="{BB962C8B-B14F-4D97-AF65-F5344CB8AC3E}">
        <p14:creationId xmlns:p14="http://schemas.microsoft.com/office/powerpoint/2010/main" val="30587034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endParaRPr lang="it-IT" dirty="0"/>
          </a:p>
        </p:txBody>
      </p:sp>
      <p:sp>
        <p:nvSpPr>
          <p:cNvPr id="3" name="Titolo 2"/>
          <p:cNvSpPr>
            <a:spLocks noGrp="1"/>
          </p:cNvSpPr>
          <p:nvPr>
            <p:ph type="title"/>
          </p:nvPr>
        </p:nvSpPr>
        <p:spPr/>
        <p:txBody>
          <a:bodyPr/>
          <a:lstStyle/>
          <a:p>
            <a:r>
              <a:rPr lang="it-IT" dirty="0"/>
              <a:t>Disturbo autistico e schizofrenia</a:t>
            </a:r>
          </a:p>
        </p:txBody>
      </p:sp>
      <p:sp>
        <p:nvSpPr>
          <p:cNvPr id="4" name="Rettangolo 3"/>
          <p:cNvSpPr/>
          <p:nvPr/>
        </p:nvSpPr>
        <p:spPr>
          <a:xfrm>
            <a:off x="457200" y="2060848"/>
            <a:ext cx="8280920" cy="3441968"/>
          </a:xfrm>
          <a:prstGeom prst="rect">
            <a:avLst/>
          </a:prstGeom>
        </p:spPr>
        <p:txBody>
          <a:bodyPr wrap="square">
            <a:spAutoFit/>
          </a:bodyPr>
          <a:lstStyle/>
          <a:p>
            <a:pPr lvl="0">
              <a:lnSpc>
                <a:spcPct val="150000"/>
              </a:lnSpc>
              <a:spcBef>
                <a:spcPts val="135"/>
              </a:spcBef>
              <a:spcAft>
                <a:spcPts val="0"/>
              </a:spcAft>
            </a:pPr>
            <a:r>
              <a:rPr lang="it-IT" dirty="0">
                <a:solidFill>
                  <a:prstClr val="black"/>
                </a:solidFill>
                <a:ea typeface="Tahoma" pitchFamily="34" charset="0"/>
              </a:rPr>
              <a:t>La schizofrenia con esordio nella fanciullezza di solito si sviluppa dopo anni di sviluppo normale, o quasi normale mentre l’autismo ha una insorgenza più precoce. </a:t>
            </a:r>
          </a:p>
          <a:p>
            <a:pPr lvl="0">
              <a:lnSpc>
                <a:spcPct val="150000"/>
              </a:lnSpc>
              <a:spcBef>
                <a:spcPts val="135"/>
              </a:spcBef>
              <a:spcAft>
                <a:spcPts val="0"/>
              </a:spcAft>
            </a:pPr>
            <a:r>
              <a:rPr lang="it-IT" dirty="0">
                <a:solidFill>
                  <a:prstClr val="black"/>
                </a:solidFill>
                <a:ea typeface="Tahoma" pitchFamily="34" charset="0"/>
              </a:rPr>
              <a:t>In alcuni casi al quadro autistico si associano sintomi quali allucinazioni e deliri per un periodo di tempo consistente (alcuni mesi) in tale caso si può porre una diagnosi aggiuntiva di schizofrenia.</a:t>
            </a:r>
          </a:p>
          <a:p>
            <a:pPr lvl="0">
              <a:lnSpc>
                <a:spcPct val="150000"/>
              </a:lnSpc>
              <a:spcBef>
                <a:spcPts val="135"/>
              </a:spcBef>
              <a:spcAft>
                <a:spcPts val="0"/>
              </a:spcAft>
            </a:pPr>
            <a:r>
              <a:rPr lang="it-IT" dirty="0">
                <a:solidFill>
                  <a:prstClr val="black"/>
                </a:solidFill>
                <a:ea typeface="Tahoma" pitchFamily="34" charset="0"/>
              </a:rPr>
              <a:t>In alcuni casi di ritardo mentale grave e gravissimo è difficile stabilire se il soggetto presenta anche sintomi di autismo. </a:t>
            </a:r>
          </a:p>
        </p:txBody>
      </p:sp>
    </p:spTree>
    <p:extLst>
      <p:ext uri="{BB962C8B-B14F-4D97-AF65-F5344CB8AC3E}">
        <p14:creationId xmlns:p14="http://schemas.microsoft.com/office/powerpoint/2010/main" val="3526900441"/>
      </p:ext>
    </p:extLst>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en-US" dirty="0"/>
              <a:t>Le </a:t>
            </a:r>
            <a:r>
              <a:rPr lang="en-US" dirty="0" err="1"/>
              <a:t>ragioni</a:t>
            </a:r>
            <a:r>
              <a:rPr lang="en-US" dirty="0"/>
              <a:t> di </a:t>
            </a:r>
            <a:r>
              <a:rPr lang="en-US" dirty="0" err="1"/>
              <a:t>questa</a:t>
            </a:r>
            <a:r>
              <a:rPr lang="en-US" dirty="0"/>
              <a:t> </a:t>
            </a:r>
            <a:r>
              <a:rPr lang="en-US" dirty="0" err="1"/>
              <a:t>nuova</a:t>
            </a:r>
            <a:r>
              <a:rPr lang="en-US" dirty="0"/>
              <a:t> </a:t>
            </a:r>
            <a:r>
              <a:rPr lang="en-US" dirty="0" err="1"/>
              <a:t>collocazione</a:t>
            </a:r>
            <a:r>
              <a:rPr lang="en-US" dirty="0"/>
              <a:t> </a:t>
            </a:r>
            <a:r>
              <a:rPr lang="en-US" dirty="0" err="1"/>
              <a:t>sono</a:t>
            </a:r>
            <a:r>
              <a:rPr lang="en-US" dirty="0"/>
              <a:t> </a:t>
            </a:r>
            <a:r>
              <a:rPr lang="en-US" dirty="0" err="1"/>
              <a:t>molteplici</a:t>
            </a:r>
            <a:r>
              <a:rPr lang="en-US" dirty="0"/>
              <a:t>: </a:t>
            </a:r>
            <a:r>
              <a:rPr lang="en-US" dirty="0" err="1"/>
              <a:t>nelle</a:t>
            </a:r>
            <a:r>
              <a:rPr lang="en-US" dirty="0"/>
              <a:t> </a:t>
            </a:r>
            <a:r>
              <a:rPr lang="en-US" dirty="0" err="1"/>
              <a:t>loro</a:t>
            </a:r>
            <a:r>
              <a:rPr lang="en-US" dirty="0"/>
              <a:t> </a:t>
            </a:r>
            <a:r>
              <a:rPr lang="en-US" dirty="0" err="1"/>
              <a:t>manifestazioni</a:t>
            </a:r>
            <a:r>
              <a:rPr lang="en-US" dirty="0"/>
              <a:t> </a:t>
            </a:r>
            <a:r>
              <a:rPr lang="en-US" dirty="0" err="1"/>
              <a:t>estreme</a:t>
            </a:r>
            <a:r>
              <a:rPr lang="en-US" dirty="0"/>
              <a:t> I </a:t>
            </a:r>
            <a:r>
              <a:rPr lang="en-US" dirty="0" err="1"/>
              <a:t>disturbi</a:t>
            </a:r>
            <a:r>
              <a:rPr lang="en-US" dirty="0"/>
              <a:t> </a:t>
            </a:r>
            <a:r>
              <a:rPr lang="en-US" dirty="0" err="1"/>
              <a:t>bpolari</a:t>
            </a:r>
            <a:r>
              <a:rPr lang="en-US" dirty="0"/>
              <a:t> </a:t>
            </a:r>
            <a:r>
              <a:rPr lang="en-US" dirty="0" err="1"/>
              <a:t>possono</a:t>
            </a:r>
            <a:r>
              <a:rPr lang="en-US" dirty="0"/>
              <a:t> </a:t>
            </a:r>
            <a:r>
              <a:rPr lang="en-US" dirty="0" err="1"/>
              <a:t>assumere</a:t>
            </a:r>
            <a:r>
              <a:rPr lang="en-US" dirty="0"/>
              <a:t> </a:t>
            </a:r>
            <a:r>
              <a:rPr lang="en-US" dirty="0" err="1"/>
              <a:t>caratteristiche</a:t>
            </a:r>
            <a:r>
              <a:rPr lang="en-US" dirty="0"/>
              <a:t> </a:t>
            </a:r>
            <a:r>
              <a:rPr lang="en-US" dirty="0" err="1"/>
              <a:t>psicotiche</a:t>
            </a:r>
            <a:r>
              <a:rPr lang="en-US" dirty="0"/>
              <a:t>. </a:t>
            </a:r>
            <a:r>
              <a:rPr lang="en-US" dirty="0" err="1"/>
              <a:t>Eesiste</a:t>
            </a:r>
            <a:r>
              <a:rPr lang="en-US" dirty="0"/>
              <a:t> </a:t>
            </a:r>
            <a:r>
              <a:rPr lang="en-US" dirty="0" err="1"/>
              <a:t>una</a:t>
            </a:r>
            <a:r>
              <a:rPr lang="en-US" dirty="0"/>
              <a:t> forte </a:t>
            </a:r>
            <a:r>
              <a:rPr lang="en-US" dirty="0" err="1"/>
              <a:t>ereditarietà</a:t>
            </a:r>
            <a:r>
              <a:rPr lang="en-US" dirty="0"/>
              <a:t> per i </a:t>
            </a:r>
            <a:r>
              <a:rPr lang="en-US" dirty="0" err="1"/>
              <a:t>disturbi</a:t>
            </a:r>
            <a:r>
              <a:rPr lang="en-US" dirty="0"/>
              <a:t> </a:t>
            </a:r>
            <a:r>
              <a:rPr lang="en-US" dirty="0" err="1"/>
              <a:t>bipolari</a:t>
            </a:r>
            <a:r>
              <a:rPr lang="en-US" dirty="0"/>
              <a:t>,  </a:t>
            </a:r>
            <a:r>
              <a:rPr lang="en-US" dirty="0" err="1"/>
              <a:t>proprio</a:t>
            </a:r>
            <a:r>
              <a:rPr lang="en-US" dirty="0"/>
              <a:t> come </a:t>
            </a:r>
            <a:r>
              <a:rPr lang="en-US" dirty="0" err="1"/>
              <a:t>avviene</a:t>
            </a:r>
            <a:r>
              <a:rPr lang="en-US" dirty="0"/>
              <a:t> per la </a:t>
            </a:r>
            <a:r>
              <a:rPr lang="en-US" dirty="0" err="1"/>
              <a:t>schizofrenia</a:t>
            </a:r>
            <a:r>
              <a:rPr lang="en-US" dirty="0"/>
              <a:t>, assai </a:t>
            </a:r>
            <a:r>
              <a:rPr lang="en-US" dirty="0" err="1"/>
              <a:t>minore</a:t>
            </a:r>
            <a:r>
              <a:rPr lang="en-US" dirty="0"/>
              <a:t> è la </a:t>
            </a:r>
            <a:r>
              <a:rPr lang="en-US" dirty="0" err="1"/>
              <a:t>componente</a:t>
            </a:r>
            <a:r>
              <a:rPr lang="en-US" dirty="0"/>
              <a:t> </a:t>
            </a:r>
            <a:r>
              <a:rPr lang="en-US" dirty="0" err="1"/>
              <a:t>ereditaria</a:t>
            </a:r>
            <a:r>
              <a:rPr lang="en-US" dirty="0"/>
              <a:t> per la </a:t>
            </a:r>
            <a:r>
              <a:rPr lang="en-US" dirty="0" err="1"/>
              <a:t>depressione</a:t>
            </a:r>
            <a:r>
              <a:rPr lang="en-US" dirty="0"/>
              <a:t>. </a:t>
            </a:r>
          </a:p>
          <a:p>
            <a:r>
              <a:rPr lang="en-US" dirty="0"/>
              <a:t>Le </a:t>
            </a:r>
            <a:r>
              <a:rPr lang="en-US" dirty="0" err="1"/>
              <a:t>terapie</a:t>
            </a:r>
            <a:r>
              <a:rPr lang="en-US" dirty="0"/>
              <a:t> </a:t>
            </a:r>
            <a:r>
              <a:rPr lang="en-US" dirty="0" err="1"/>
              <a:t>farmacologiche</a:t>
            </a:r>
            <a:r>
              <a:rPr lang="en-US" dirty="0"/>
              <a:t> </a:t>
            </a:r>
            <a:r>
              <a:rPr lang="en-US" dirty="0" err="1"/>
              <a:t>sono</a:t>
            </a:r>
            <a:r>
              <a:rPr lang="en-US" dirty="0"/>
              <a:t> diverse. </a:t>
            </a:r>
            <a:r>
              <a:rPr lang="en-US" dirty="0" err="1"/>
              <a:t>Prevalentemente</a:t>
            </a:r>
            <a:r>
              <a:rPr lang="en-US" dirty="0"/>
              <a:t> </a:t>
            </a:r>
            <a:r>
              <a:rPr lang="en-US" dirty="0" err="1"/>
              <a:t>basate</a:t>
            </a:r>
            <a:r>
              <a:rPr lang="en-US" dirty="0"/>
              <a:t> </a:t>
            </a:r>
            <a:r>
              <a:rPr lang="en-US" dirty="0" err="1"/>
              <a:t>sugli</a:t>
            </a:r>
            <a:r>
              <a:rPr lang="en-US" dirty="0"/>
              <a:t> </a:t>
            </a:r>
            <a:r>
              <a:rPr lang="en-US" dirty="0" err="1"/>
              <a:t>stabilizzatori</a:t>
            </a:r>
            <a:r>
              <a:rPr lang="en-US" dirty="0"/>
              <a:t> </a:t>
            </a:r>
            <a:r>
              <a:rPr lang="en-US" dirty="0" err="1"/>
              <a:t>dell’umore</a:t>
            </a:r>
            <a:r>
              <a:rPr lang="en-US" dirty="0"/>
              <a:t> per I </a:t>
            </a:r>
            <a:r>
              <a:rPr lang="en-US" dirty="0" err="1"/>
              <a:t>disturbi</a:t>
            </a:r>
            <a:r>
              <a:rPr lang="en-US" dirty="0"/>
              <a:t> </a:t>
            </a:r>
            <a:r>
              <a:rPr lang="en-US" dirty="0" err="1"/>
              <a:t>bipolari</a:t>
            </a:r>
            <a:r>
              <a:rPr lang="en-US" dirty="0"/>
              <a:t> </a:t>
            </a:r>
            <a:r>
              <a:rPr lang="en-US" dirty="0" err="1"/>
              <a:t>che</a:t>
            </a:r>
            <a:r>
              <a:rPr lang="en-US" dirty="0"/>
              <a:t> in </a:t>
            </a:r>
            <a:r>
              <a:rPr lang="en-US" dirty="0" err="1"/>
              <a:t>fase</a:t>
            </a:r>
            <a:r>
              <a:rPr lang="en-US" dirty="0"/>
              <a:t> </a:t>
            </a:r>
            <a:r>
              <a:rPr lang="en-US" dirty="0" err="1"/>
              <a:t>maniacale</a:t>
            </a:r>
            <a:r>
              <a:rPr lang="en-US" dirty="0"/>
              <a:t> </a:t>
            </a:r>
            <a:r>
              <a:rPr lang="en-US" dirty="0" err="1"/>
              <a:t>però</a:t>
            </a:r>
            <a:r>
              <a:rPr lang="en-US" dirty="0"/>
              <a:t> </a:t>
            </a:r>
            <a:r>
              <a:rPr lang="en-US" dirty="0" err="1"/>
              <a:t>impongono</a:t>
            </a:r>
            <a:r>
              <a:rPr lang="en-US" dirty="0"/>
              <a:t> </a:t>
            </a:r>
            <a:r>
              <a:rPr lang="en-US" dirty="0" err="1"/>
              <a:t>l’uso</a:t>
            </a:r>
            <a:r>
              <a:rPr lang="en-US" dirty="0"/>
              <a:t> di </a:t>
            </a:r>
            <a:r>
              <a:rPr lang="en-US" dirty="0" err="1"/>
              <a:t>antipsicotici</a:t>
            </a:r>
            <a:r>
              <a:rPr lang="en-US" dirty="0"/>
              <a:t> (come per la </a:t>
            </a:r>
            <a:r>
              <a:rPr lang="en-US" dirty="0" err="1"/>
              <a:t>schizofrenia</a:t>
            </a:r>
            <a:r>
              <a:rPr lang="en-US" dirty="0"/>
              <a:t>) </a:t>
            </a:r>
            <a:r>
              <a:rPr lang="en-US" dirty="0" err="1"/>
              <a:t>ed</a:t>
            </a:r>
            <a:r>
              <a:rPr lang="en-US" dirty="0"/>
              <a:t> in </a:t>
            </a:r>
            <a:r>
              <a:rPr lang="en-US" dirty="0" err="1"/>
              <a:t>fase</a:t>
            </a:r>
            <a:r>
              <a:rPr lang="en-US" dirty="0"/>
              <a:t> </a:t>
            </a:r>
            <a:r>
              <a:rPr lang="en-US" dirty="0" err="1"/>
              <a:t>depressa</a:t>
            </a:r>
            <a:r>
              <a:rPr lang="en-US" dirty="0"/>
              <a:t> </a:t>
            </a:r>
            <a:r>
              <a:rPr lang="en-US" dirty="0" err="1"/>
              <a:t>riconoscono</a:t>
            </a:r>
            <a:r>
              <a:rPr lang="en-US" dirty="0"/>
              <a:t> la </a:t>
            </a:r>
            <a:r>
              <a:rPr lang="en-US" dirty="0" err="1"/>
              <a:t>utilità</a:t>
            </a:r>
            <a:r>
              <a:rPr lang="en-US" dirty="0"/>
              <a:t> degli </a:t>
            </a:r>
            <a:r>
              <a:rPr lang="en-US" dirty="0" err="1"/>
              <a:t>antidepressivi</a:t>
            </a:r>
            <a:r>
              <a:rPr lang="en-US" dirty="0"/>
              <a:t> (come per la </a:t>
            </a:r>
            <a:r>
              <a:rPr lang="en-US" dirty="0" err="1"/>
              <a:t>depressione</a:t>
            </a:r>
            <a:r>
              <a:rPr lang="en-US" dirty="0"/>
              <a:t>).</a:t>
            </a:r>
          </a:p>
          <a:p>
            <a:endParaRPr lang="it-IT" dirty="0"/>
          </a:p>
        </p:txBody>
      </p:sp>
    </p:spTree>
    <p:extLst>
      <p:ext uri="{BB962C8B-B14F-4D97-AF65-F5344CB8AC3E}">
        <p14:creationId xmlns:p14="http://schemas.microsoft.com/office/powerpoint/2010/main" val="1504770794"/>
      </p:ext>
    </p:extLst>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en-US" dirty="0"/>
              <a:t>Le </a:t>
            </a:r>
            <a:r>
              <a:rPr lang="en-US" dirty="0" err="1"/>
              <a:t>diagnosi</a:t>
            </a:r>
            <a:r>
              <a:rPr lang="en-US" dirty="0"/>
              <a:t> </a:t>
            </a:r>
            <a:r>
              <a:rPr lang="en-US" dirty="0" err="1"/>
              <a:t>comprese</a:t>
            </a:r>
            <a:r>
              <a:rPr lang="en-US" dirty="0"/>
              <a:t> in </a:t>
            </a:r>
            <a:r>
              <a:rPr lang="en-US" dirty="0" err="1"/>
              <a:t>questo</a:t>
            </a:r>
            <a:r>
              <a:rPr lang="en-US" dirty="0"/>
              <a:t> </a:t>
            </a:r>
            <a:r>
              <a:rPr lang="en-US" dirty="0" err="1"/>
              <a:t>capitolo</a:t>
            </a:r>
            <a:r>
              <a:rPr lang="en-US" dirty="0"/>
              <a:t> </a:t>
            </a:r>
            <a:r>
              <a:rPr lang="en-US" dirty="0" err="1"/>
              <a:t>sono</a:t>
            </a:r>
            <a:r>
              <a:rPr lang="en-US" dirty="0"/>
              <a:t> </a:t>
            </a:r>
            <a:r>
              <a:rPr lang="en-US" dirty="0" err="1"/>
              <a:t>disturbo</a:t>
            </a:r>
            <a:r>
              <a:rPr lang="en-US" dirty="0"/>
              <a:t> </a:t>
            </a:r>
            <a:r>
              <a:rPr lang="en-US" dirty="0" err="1"/>
              <a:t>bipolare</a:t>
            </a:r>
            <a:r>
              <a:rPr lang="en-US" dirty="0"/>
              <a:t> I, </a:t>
            </a:r>
          </a:p>
          <a:p>
            <a:r>
              <a:rPr lang="en-US" dirty="0" err="1"/>
              <a:t>disturbo</a:t>
            </a:r>
            <a:r>
              <a:rPr lang="en-US" dirty="0"/>
              <a:t> </a:t>
            </a:r>
            <a:r>
              <a:rPr lang="en-US" dirty="0" err="1"/>
              <a:t>bipolare</a:t>
            </a:r>
            <a:r>
              <a:rPr lang="en-US" dirty="0"/>
              <a:t> II, </a:t>
            </a:r>
          </a:p>
          <a:p>
            <a:r>
              <a:rPr lang="en-US" dirty="0" err="1"/>
              <a:t>di­sturbo</a:t>
            </a:r>
            <a:r>
              <a:rPr lang="en-US" dirty="0"/>
              <a:t> </a:t>
            </a:r>
            <a:r>
              <a:rPr lang="en-US" dirty="0" err="1"/>
              <a:t>ciclotimico</a:t>
            </a:r>
            <a:r>
              <a:rPr lang="en-US" dirty="0"/>
              <a:t>, </a:t>
            </a:r>
          </a:p>
          <a:p>
            <a:r>
              <a:rPr lang="en-US" dirty="0" err="1"/>
              <a:t>disturbo</a:t>
            </a:r>
            <a:r>
              <a:rPr lang="en-US" dirty="0"/>
              <a:t> </a:t>
            </a:r>
            <a:r>
              <a:rPr lang="en-US" dirty="0" err="1"/>
              <a:t>bipolare</a:t>
            </a:r>
            <a:r>
              <a:rPr lang="en-US" dirty="0"/>
              <a:t> e </a:t>
            </a:r>
            <a:r>
              <a:rPr lang="en-US" dirty="0" err="1"/>
              <a:t>disturbi</a:t>
            </a:r>
            <a:r>
              <a:rPr lang="en-US" dirty="0"/>
              <a:t> </a:t>
            </a:r>
            <a:r>
              <a:rPr lang="en-US" dirty="0" err="1"/>
              <a:t>correlati</a:t>
            </a:r>
            <a:r>
              <a:rPr lang="en-US" dirty="0"/>
              <a:t> </a:t>
            </a:r>
            <a:r>
              <a:rPr lang="en-US" dirty="0" err="1"/>
              <a:t>indotto</a:t>
            </a:r>
            <a:r>
              <a:rPr lang="en-US" dirty="0"/>
              <a:t> da </a:t>
            </a:r>
            <a:r>
              <a:rPr lang="en-US" dirty="0" err="1"/>
              <a:t>sostanze</a:t>
            </a:r>
            <a:r>
              <a:rPr lang="en-US" dirty="0"/>
              <a:t>/</a:t>
            </a:r>
            <a:r>
              <a:rPr lang="en-US" dirty="0" err="1"/>
              <a:t>farmaci</a:t>
            </a:r>
            <a:r>
              <a:rPr lang="en-US" dirty="0"/>
              <a:t>, </a:t>
            </a:r>
          </a:p>
          <a:p>
            <a:r>
              <a:rPr lang="en-US" dirty="0" err="1"/>
              <a:t>disturbo</a:t>
            </a:r>
            <a:r>
              <a:rPr lang="en-US" dirty="0"/>
              <a:t> </a:t>
            </a:r>
            <a:r>
              <a:rPr lang="en-US" dirty="0" err="1"/>
              <a:t>bipolare</a:t>
            </a:r>
            <a:r>
              <a:rPr lang="en-US" dirty="0"/>
              <a:t> e </a:t>
            </a:r>
            <a:r>
              <a:rPr lang="en-US" dirty="0" err="1"/>
              <a:t>disturbi</a:t>
            </a:r>
            <a:r>
              <a:rPr lang="en-US" dirty="0"/>
              <a:t> </a:t>
            </a:r>
            <a:r>
              <a:rPr lang="en-US" dirty="0" err="1"/>
              <a:t>correlati</a:t>
            </a:r>
            <a:r>
              <a:rPr lang="en-US" dirty="0"/>
              <a:t> </a:t>
            </a:r>
            <a:r>
              <a:rPr lang="en-US" dirty="0" err="1"/>
              <a:t>dovuto</a:t>
            </a:r>
            <a:r>
              <a:rPr lang="en-US" dirty="0"/>
              <a:t> a </a:t>
            </a:r>
            <a:r>
              <a:rPr lang="en-US" dirty="0" err="1"/>
              <a:t>un'altra</a:t>
            </a:r>
            <a:r>
              <a:rPr lang="en-US" dirty="0"/>
              <a:t> </a:t>
            </a:r>
            <a:r>
              <a:rPr lang="en-US" dirty="0" err="1"/>
              <a:t>condizione</a:t>
            </a:r>
            <a:r>
              <a:rPr lang="en-US" dirty="0"/>
              <a:t> </a:t>
            </a:r>
            <a:r>
              <a:rPr lang="en-US" dirty="0" err="1"/>
              <a:t>medica</a:t>
            </a:r>
            <a:r>
              <a:rPr lang="en-US" dirty="0"/>
              <a:t>, </a:t>
            </a:r>
          </a:p>
          <a:p>
            <a:r>
              <a:rPr lang="en-US" dirty="0" err="1"/>
              <a:t>disturbo</a:t>
            </a:r>
            <a:r>
              <a:rPr lang="en-US" dirty="0"/>
              <a:t> </a:t>
            </a:r>
            <a:r>
              <a:rPr lang="en-US" dirty="0" err="1"/>
              <a:t>bi­polare</a:t>
            </a:r>
            <a:r>
              <a:rPr lang="en-US" dirty="0"/>
              <a:t> e </a:t>
            </a:r>
            <a:r>
              <a:rPr lang="en-US" dirty="0" err="1"/>
              <a:t>disturbi</a:t>
            </a:r>
            <a:r>
              <a:rPr lang="en-US" dirty="0"/>
              <a:t> </a:t>
            </a:r>
            <a:r>
              <a:rPr lang="en-US" dirty="0" err="1"/>
              <a:t>correlati</a:t>
            </a:r>
            <a:r>
              <a:rPr lang="en-US" dirty="0"/>
              <a:t> con </a:t>
            </a:r>
            <a:r>
              <a:rPr lang="en-US" dirty="0" err="1"/>
              <a:t>altra</a:t>
            </a:r>
            <a:r>
              <a:rPr lang="en-US" dirty="0"/>
              <a:t> </a:t>
            </a:r>
            <a:r>
              <a:rPr lang="en-US" dirty="0" err="1"/>
              <a:t>specificazione</a:t>
            </a:r>
            <a:r>
              <a:rPr lang="en-US" dirty="0"/>
              <a:t> o </a:t>
            </a:r>
            <a:r>
              <a:rPr lang="en-US" dirty="0" err="1"/>
              <a:t>senza</a:t>
            </a:r>
            <a:r>
              <a:rPr lang="en-US" dirty="0"/>
              <a:t> </a:t>
            </a:r>
            <a:r>
              <a:rPr lang="en-US" dirty="0" err="1"/>
              <a:t>specificazione</a:t>
            </a:r>
            <a:r>
              <a:rPr lang="en-US" dirty="0"/>
              <a:t>.</a:t>
            </a:r>
            <a:endParaRPr lang="it-IT" dirty="0"/>
          </a:p>
          <a:p>
            <a:endParaRPr lang="it-IT" dirty="0"/>
          </a:p>
        </p:txBody>
      </p:sp>
    </p:spTree>
    <p:extLst>
      <p:ext uri="{BB962C8B-B14F-4D97-AF65-F5344CB8AC3E}">
        <p14:creationId xmlns:p14="http://schemas.microsoft.com/office/powerpoint/2010/main" val="401192341"/>
      </p:ext>
    </p:extLst>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en-US" dirty="0"/>
              <a:t>I </a:t>
            </a:r>
            <a:r>
              <a:rPr lang="en-US" dirty="0" err="1"/>
              <a:t>disturbi</a:t>
            </a:r>
            <a:r>
              <a:rPr lang="en-US" dirty="0"/>
              <a:t> </a:t>
            </a:r>
            <a:r>
              <a:rPr lang="en-US" dirty="0" err="1"/>
              <a:t>bipolari</a:t>
            </a:r>
            <a:r>
              <a:rPr lang="en-US" dirty="0"/>
              <a:t> </a:t>
            </a:r>
            <a:r>
              <a:rPr lang="en-US" dirty="0" err="1"/>
              <a:t>sono</a:t>
            </a:r>
            <a:r>
              <a:rPr lang="en-US" dirty="0"/>
              <a:t> </a:t>
            </a:r>
            <a:r>
              <a:rPr lang="en-US" dirty="0" err="1"/>
              <a:t>l’equivalente</a:t>
            </a:r>
            <a:r>
              <a:rPr lang="en-US" dirty="0"/>
              <a:t> </a:t>
            </a:r>
            <a:r>
              <a:rPr lang="en-US" dirty="0" err="1"/>
              <a:t>della</a:t>
            </a:r>
            <a:r>
              <a:rPr lang="en-US" dirty="0"/>
              <a:t> </a:t>
            </a:r>
            <a:r>
              <a:rPr lang="en-US" dirty="0" err="1"/>
              <a:t>vecchia</a:t>
            </a:r>
            <a:r>
              <a:rPr lang="en-US" dirty="0"/>
              <a:t> </a:t>
            </a:r>
            <a:r>
              <a:rPr lang="en-US" dirty="0" err="1"/>
              <a:t>definizione</a:t>
            </a:r>
            <a:r>
              <a:rPr lang="en-US" dirty="0"/>
              <a:t> di </a:t>
            </a:r>
            <a:r>
              <a:rPr lang="en-US" dirty="0" err="1"/>
              <a:t>disturbo</a:t>
            </a:r>
            <a:r>
              <a:rPr lang="en-US" dirty="0"/>
              <a:t> (o </a:t>
            </a:r>
            <a:r>
              <a:rPr lang="en-US" dirty="0" err="1"/>
              <a:t>psicosi</a:t>
            </a:r>
            <a:r>
              <a:rPr lang="en-US" dirty="0"/>
              <a:t>) </a:t>
            </a:r>
            <a:r>
              <a:rPr lang="en-US" dirty="0" err="1"/>
              <a:t>maniaco</a:t>
            </a:r>
            <a:r>
              <a:rPr lang="en-US" dirty="0"/>
              <a:t> </a:t>
            </a:r>
            <a:r>
              <a:rPr lang="en-US" dirty="0" err="1"/>
              <a:t>depressiva</a:t>
            </a:r>
            <a:r>
              <a:rPr lang="en-US" dirty="0"/>
              <a:t>.</a:t>
            </a:r>
          </a:p>
          <a:p>
            <a:r>
              <a:rPr lang="en-US" dirty="0"/>
              <a:t>La </a:t>
            </a:r>
            <a:r>
              <a:rPr lang="en-US" dirty="0" err="1"/>
              <a:t>suddivisione</a:t>
            </a:r>
            <a:r>
              <a:rPr lang="en-US" dirty="0"/>
              <a:t> </a:t>
            </a:r>
            <a:r>
              <a:rPr lang="en-US" dirty="0" err="1"/>
              <a:t>attuale</a:t>
            </a:r>
            <a:r>
              <a:rPr lang="en-US" dirty="0"/>
              <a:t> </a:t>
            </a:r>
            <a:r>
              <a:rPr lang="en-US" dirty="0" err="1"/>
              <a:t>vuole</a:t>
            </a:r>
            <a:r>
              <a:rPr lang="en-US" dirty="0"/>
              <a:t> </a:t>
            </a:r>
            <a:r>
              <a:rPr lang="en-US" dirty="0" err="1"/>
              <a:t>che</a:t>
            </a:r>
            <a:r>
              <a:rPr lang="en-US" dirty="0"/>
              <a:t> </a:t>
            </a:r>
            <a:r>
              <a:rPr lang="en-US" dirty="0" err="1"/>
              <a:t>nel</a:t>
            </a:r>
            <a:r>
              <a:rPr lang="en-US" dirty="0"/>
              <a:t> </a:t>
            </a:r>
            <a:r>
              <a:rPr lang="en-US" dirty="0" err="1"/>
              <a:t>disturbo</a:t>
            </a:r>
            <a:r>
              <a:rPr lang="en-US" dirty="0"/>
              <a:t> </a:t>
            </a:r>
            <a:r>
              <a:rPr lang="en-US" dirty="0" err="1"/>
              <a:t>bipolare</a:t>
            </a:r>
            <a:r>
              <a:rPr lang="en-US" dirty="0"/>
              <a:t> 1 </a:t>
            </a:r>
            <a:r>
              <a:rPr lang="en-US" dirty="0" err="1"/>
              <a:t>siano</a:t>
            </a:r>
            <a:r>
              <a:rPr lang="en-US" dirty="0"/>
              <a:t> </a:t>
            </a:r>
            <a:r>
              <a:rPr lang="en-US" dirty="0" err="1"/>
              <a:t>presenti</a:t>
            </a:r>
            <a:r>
              <a:rPr lang="en-US" dirty="0"/>
              <a:t> </a:t>
            </a:r>
            <a:r>
              <a:rPr lang="en-US" dirty="0" err="1"/>
              <a:t>soprattutto</a:t>
            </a:r>
            <a:r>
              <a:rPr lang="en-US" dirty="0"/>
              <a:t> </a:t>
            </a:r>
            <a:r>
              <a:rPr lang="en-US" dirty="0" err="1"/>
              <a:t>fasi</a:t>
            </a:r>
            <a:r>
              <a:rPr lang="en-US" dirty="0"/>
              <a:t> </a:t>
            </a:r>
            <a:r>
              <a:rPr lang="en-US" dirty="0" err="1"/>
              <a:t>maniacali</a:t>
            </a:r>
            <a:r>
              <a:rPr lang="en-US" dirty="0"/>
              <a:t> </a:t>
            </a:r>
            <a:r>
              <a:rPr lang="en-US" dirty="0" err="1"/>
              <a:t>ricorrenti</a:t>
            </a:r>
            <a:r>
              <a:rPr lang="en-US" dirty="0"/>
              <a:t>, </a:t>
            </a:r>
            <a:r>
              <a:rPr lang="en-US" dirty="0" err="1"/>
              <a:t>nel</a:t>
            </a:r>
            <a:r>
              <a:rPr lang="en-US" dirty="0"/>
              <a:t> </a:t>
            </a:r>
            <a:r>
              <a:rPr lang="en-US" dirty="0" err="1"/>
              <a:t>Bipolare</a:t>
            </a:r>
            <a:r>
              <a:rPr lang="en-US" dirty="0"/>
              <a:t> 2 </a:t>
            </a:r>
            <a:r>
              <a:rPr lang="en-US" dirty="0" err="1"/>
              <a:t>sono</a:t>
            </a:r>
            <a:r>
              <a:rPr lang="en-US" dirty="0"/>
              <a:t> </a:t>
            </a:r>
            <a:r>
              <a:rPr lang="en-US" dirty="0" err="1"/>
              <a:t>invece</a:t>
            </a:r>
            <a:r>
              <a:rPr lang="en-US" dirty="0"/>
              <a:t> </a:t>
            </a:r>
            <a:r>
              <a:rPr lang="en-US" dirty="0" err="1"/>
              <a:t>prevalenti</a:t>
            </a:r>
            <a:r>
              <a:rPr lang="en-US" dirty="0"/>
              <a:t> le </a:t>
            </a:r>
            <a:r>
              <a:rPr lang="en-US" dirty="0" err="1"/>
              <a:t>fasi</a:t>
            </a:r>
            <a:r>
              <a:rPr lang="en-US" dirty="0"/>
              <a:t> depressive.</a:t>
            </a:r>
          </a:p>
          <a:p>
            <a:r>
              <a:rPr lang="en-US" dirty="0"/>
              <a:t>In </a:t>
            </a:r>
            <a:r>
              <a:rPr lang="en-US" dirty="0" err="1"/>
              <a:t>linea</a:t>
            </a:r>
            <a:r>
              <a:rPr lang="en-US" dirty="0"/>
              <a:t> di </a:t>
            </a:r>
            <a:r>
              <a:rPr lang="en-US" dirty="0" err="1"/>
              <a:t>massima</a:t>
            </a:r>
            <a:r>
              <a:rPr lang="en-US" dirty="0"/>
              <a:t> </a:t>
            </a:r>
            <a:r>
              <a:rPr lang="en-US" dirty="0" err="1"/>
              <a:t>comunque</a:t>
            </a:r>
            <a:r>
              <a:rPr lang="en-US" dirty="0"/>
              <a:t> in </a:t>
            </a:r>
            <a:r>
              <a:rPr lang="en-US" dirty="0" err="1"/>
              <a:t>tutti</a:t>
            </a:r>
            <a:r>
              <a:rPr lang="en-US" dirty="0"/>
              <a:t> </a:t>
            </a:r>
            <a:r>
              <a:rPr lang="en-US" dirty="0" err="1"/>
              <a:t>questi</a:t>
            </a:r>
            <a:r>
              <a:rPr lang="en-US" dirty="0"/>
              <a:t> </a:t>
            </a:r>
            <a:r>
              <a:rPr lang="en-US" dirty="0" err="1"/>
              <a:t>disturbi</a:t>
            </a:r>
            <a:r>
              <a:rPr lang="en-US" dirty="0"/>
              <a:t> </a:t>
            </a:r>
            <a:r>
              <a:rPr lang="en-US" dirty="0" err="1"/>
              <a:t>si</a:t>
            </a:r>
            <a:r>
              <a:rPr lang="en-US" dirty="0"/>
              <a:t> </a:t>
            </a:r>
            <a:r>
              <a:rPr lang="en-US" dirty="0" err="1"/>
              <a:t>alternano</a:t>
            </a:r>
            <a:r>
              <a:rPr lang="en-US" dirty="0"/>
              <a:t> </a:t>
            </a:r>
            <a:r>
              <a:rPr lang="en-US" dirty="0" err="1"/>
              <a:t>fasi</a:t>
            </a:r>
            <a:r>
              <a:rPr lang="en-US" dirty="0"/>
              <a:t> </a:t>
            </a:r>
            <a:r>
              <a:rPr lang="en-US" dirty="0" err="1"/>
              <a:t>maniacali</a:t>
            </a:r>
            <a:r>
              <a:rPr lang="en-US" dirty="0"/>
              <a:t> e depressive, </a:t>
            </a:r>
            <a:r>
              <a:rPr lang="en-US" dirty="0" err="1"/>
              <a:t>sia</a:t>
            </a:r>
            <a:r>
              <a:rPr lang="en-US" dirty="0"/>
              <a:t> </a:t>
            </a:r>
            <a:r>
              <a:rPr lang="en-US" dirty="0" err="1"/>
              <a:t>pur</a:t>
            </a:r>
            <a:r>
              <a:rPr lang="en-US" dirty="0"/>
              <a:t> con </a:t>
            </a:r>
            <a:r>
              <a:rPr lang="en-US" dirty="0" err="1"/>
              <a:t>intensità</a:t>
            </a:r>
            <a:r>
              <a:rPr lang="en-US" dirty="0"/>
              <a:t> e </a:t>
            </a:r>
            <a:r>
              <a:rPr lang="en-US" dirty="0" err="1"/>
              <a:t>periodi</a:t>
            </a:r>
            <a:r>
              <a:rPr lang="en-US" dirty="0"/>
              <a:t> </a:t>
            </a:r>
            <a:r>
              <a:rPr lang="en-US" dirty="0" err="1"/>
              <a:t>diversi</a:t>
            </a:r>
            <a:r>
              <a:rPr lang="en-US" dirty="0"/>
              <a:t>.</a:t>
            </a:r>
            <a:r>
              <a:rPr lang="it-IT" dirty="0"/>
              <a:t> </a:t>
            </a:r>
          </a:p>
        </p:txBody>
      </p:sp>
    </p:spTree>
    <p:extLst>
      <p:ext uri="{BB962C8B-B14F-4D97-AF65-F5344CB8AC3E}">
        <p14:creationId xmlns:p14="http://schemas.microsoft.com/office/powerpoint/2010/main" val="3383275567"/>
      </p:ext>
    </p:extLst>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marL="0" indent="0">
              <a:buNone/>
            </a:pPr>
            <a:r>
              <a:rPr lang="en-US" dirty="0"/>
              <a:t>La </a:t>
            </a:r>
            <a:r>
              <a:rPr lang="en-US" dirty="0" err="1"/>
              <a:t>diagnosi</a:t>
            </a:r>
            <a:r>
              <a:rPr lang="en-US" dirty="0"/>
              <a:t> di </a:t>
            </a:r>
            <a:r>
              <a:rPr lang="en-US" dirty="0" err="1"/>
              <a:t>disturbo</a:t>
            </a:r>
            <a:r>
              <a:rPr lang="en-US" dirty="0"/>
              <a:t> </a:t>
            </a:r>
            <a:r>
              <a:rPr lang="en-US" dirty="0" err="1"/>
              <a:t>ciclotimico</a:t>
            </a:r>
            <a:r>
              <a:rPr lang="en-US" dirty="0"/>
              <a:t> </a:t>
            </a:r>
            <a:r>
              <a:rPr lang="en-US" dirty="0" err="1"/>
              <a:t>viene</a:t>
            </a:r>
            <a:r>
              <a:rPr lang="en-US" dirty="0"/>
              <a:t> </a:t>
            </a:r>
            <a:r>
              <a:rPr lang="en-US" dirty="0" err="1"/>
              <a:t>utilizzata</a:t>
            </a:r>
            <a:r>
              <a:rPr lang="en-US" dirty="0"/>
              <a:t> </a:t>
            </a:r>
            <a:r>
              <a:rPr lang="en-US" dirty="0" err="1"/>
              <a:t>quando</a:t>
            </a:r>
            <a:r>
              <a:rPr lang="en-US" dirty="0"/>
              <a:t> </a:t>
            </a:r>
            <a:r>
              <a:rPr lang="en-US" dirty="0" err="1"/>
              <a:t>si</a:t>
            </a:r>
            <a:r>
              <a:rPr lang="en-US" dirty="0"/>
              <a:t> </a:t>
            </a:r>
            <a:r>
              <a:rPr lang="en-US" dirty="0" err="1"/>
              <a:t>alternano</a:t>
            </a:r>
            <a:r>
              <a:rPr lang="en-US" dirty="0"/>
              <a:t> </a:t>
            </a:r>
            <a:r>
              <a:rPr lang="en-US" dirty="0" err="1"/>
              <a:t>periodi</a:t>
            </a:r>
            <a:r>
              <a:rPr lang="en-US" dirty="0"/>
              <a:t> </a:t>
            </a:r>
            <a:r>
              <a:rPr lang="en-US" dirty="0" err="1"/>
              <a:t>depressivi</a:t>
            </a:r>
            <a:r>
              <a:rPr lang="en-US" dirty="0"/>
              <a:t> e di </a:t>
            </a:r>
            <a:r>
              <a:rPr lang="en-US" dirty="0" err="1"/>
              <a:t>leggera</a:t>
            </a:r>
            <a:r>
              <a:rPr lang="en-US" dirty="0"/>
              <a:t> </a:t>
            </a:r>
            <a:r>
              <a:rPr lang="en-US" dirty="0" err="1"/>
              <a:t>maniacalità</a:t>
            </a:r>
            <a:r>
              <a:rPr lang="en-US" dirty="0"/>
              <a:t> per un </a:t>
            </a:r>
            <a:r>
              <a:rPr lang="en-US" dirty="0" err="1"/>
              <a:t>periodo</a:t>
            </a:r>
            <a:r>
              <a:rPr lang="en-US" dirty="0"/>
              <a:t> di due </a:t>
            </a:r>
            <a:r>
              <a:rPr lang="en-US" dirty="0" err="1"/>
              <a:t>anni</a:t>
            </a:r>
            <a:r>
              <a:rPr lang="en-US" dirty="0"/>
              <a:t> </a:t>
            </a:r>
            <a:r>
              <a:rPr lang="en-US" dirty="0" err="1"/>
              <a:t>negli</a:t>
            </a:r>
            <a:r>
              <a:rPr lang="en-US" dirty="0"/>
              <a:t> </a:t>
            </a:r>
            <a:r>
              <a:rPr lang="en-US" dirty="0" err="1"/>
              <a:t>adulti</a:t>
            </a:r>
            <a:r>
              <a:rPr lang="en-US" dirty="0"/>
              <a:t> (</a:t>
            </a:r>
            <a:r>
              <a:rPr lang="en-US" dirty="0" err="1"/>
              <a:t>uno</a:t>
            </a:r>
            <a:r>
              <a:rPr lang="en-US" dirty="0"/>
              <a:t> per I bambini). Si </a:t>
            </a:r>
            <a:r>
              <a:rPr lang="en-US" dirty="0" err="1"/>
              <a:t>tratta</a:t>
            </a:r>
            <a:r>
              <a:rPr lang="en-US" dirty="0"/>
              <a:t> </a:t>
            </a:r>
            <a:r>
              <a:rPr lang="en-US" dirty="0" err="1"/>
              <a:t>quindi</a:t>
            </a:r>
            <a:r>
              <a:rPr lang="en-US" dirty="0"/>
              <a:t> di </a:t>
            </a:r>
            <a:r>
              <a:rPr lang="en-US" dirty="0" err="1"/>
              <a:t>una</a:t>
            </a:r>
            <a:r>
              <a:rPr lang="en-US" dirty="0"/>
              <a:t> forma di </a:t>
            </a:r>
            <a:r>
              <a:rPr lang="en-US" dirty="0" err="1"/>
              <a:t>bipolarismo</a:t>
            </a:r>
            <a:r>
              <a:rPr lang="en-US" dirty="0"/>
              <a:t> </a:t>
            </a:r>
            <a:r>
              <a:rPr lang="en-US" dirty="0" err="1"/>
              <a:t>cronico</a:t>
            </a:r>
            <a:r>
              <a:rPr lang="en-US" dirty="0"/>
              <a:t> ad </a:t>
            </a:r>
            <a:r>
              <a:rPr lang="en-US" dirty="0" err="1"/>
              <a:t>intensità</a:t>
            </a:r>
            <a:r>
              <a:rPr lang="en-US" dirty="0"/>
              <a:t> </a:t>
            </a:r>
            <a:r>
              <a:rPr lang="en-US" dirty="0" err="1"/>
              <a:t>minore</a:t>
            </a:r>
            <a:r>
              <a:rPr lang="en-US" dirty="0"/>
              <a:t> </a:t>
            </a:r>
            <a:r>
              <a:rPr lang="en-US" dirty="0" err="1"/>
              <a:t>rispetto</a:t>
            </a:r>
            <a:r>
              <a:rPr lang="en-US" dirty="0"/>
              <a:t> al </a:t>
            </a:r>
            <a:r>
              <a:rPr lang="en-US" dirty="0" err="1"/>
              <a:t>bipolare</a:t>
            </a:r>
            <a:r>
              <a:rPr lang="en-US" dirty="0"/>
              <a:t> 1 e 2.</a:t>
            </a:r>
          </a:p>
          <a:p>
            <a:pPr marL="0" indent="0">
              <a:buNone/>
            </a:pPr>
            <a:r>
              <a:rPr lang="it-IT" dirty="0"/>
              <a:t> </a:t>
            </a:r>
          </a:p>
          <a:p>
            <a:endParaRPr lang="it-IT" dirty="0"/>
          </a:p>
        </p:txBody>
      </p:sp>
    </p:spTree>
    <p:extLst>
      <p:ext uri="{BB962C8B-B14F-4D97-AF65-F5344CB8AC3E}">
        <p14:creationId xmlns:p14="http://schemas.microsoft.com/office/powerpoint/2010/main" val="2409057260"/>
      </p:ext>
    </p:extLst>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Procediamo quindi ad analizzare le fasi maniacali, ipomaniacali, e depressive che sono costitutive sia del bipolare 1 che del bipolare 2 che della ciclotimia e degli altri quadri patologici correlati.</a:t>
            </a:r>
          </a:p>
          <a:p>
            <a:r>
              <a:rPr lang="it-IT" dirty="0"/>
              <a:t>Successivamente potremo prendere più agevolmente in esame i diversi disturbi</a:t>
            </a:r>
          </a:p>
        </p:txBody>
      </p:sp>
    </p:spTree>
    <p:extLst>
      <p:ext uri="{BB962C8B-B14F-4D97-AF65-F5344CB8AC3E}">
        <p14:creationId xmlns:p14="http://schemas.microsoft.com/office/powerpoint/2010/main" val="2039172377"/>
      </p:ext>
    </p:extLst>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Episodio Maniacale</a:t>
            </a:r>
          </a:p>
        </p:txBody>
      </p:sp>
      <p:sp>
        <p:nvSpPr>
          <p:cNvPr id="3" name="Sottotitolo 2"/>
          <p:cNvSpPr>
            <a:spLocks noGrp="1"/>
          </p:cNvSpPr>
          <p:nvPr>
            <p:ph type="subTitle" idx="1"/>
          </p:nvPr>
        </p:nvSpPr>
        <p:spPr/>
        <p:txBody>
          <a:bodyPr/>
          <a:lstStyle/>
          <a:p>
            <a:r>
              <a:rPr lang="it-IT" dirty="0"/>
              <a:t>Lezione 26-2</a:t>
            </a:r>
          </a:p>
        </p:txBody>
      </p:sp>
    </p:spTree>
    <p:extLst>
      <p:ext uri="{BB962C8B-B14F-4D97-AF65-F5344CB8AC3E}">
        <p14:creationId xmlns:p14="http://schemas.microsoft.com/office/powerpoint/2010/main" val="2427898913"/>
      </p:ext>
    </p:extLst>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Soggettivamente il paziente sta benissimo in fase maniacale e non crede che ci sia niente da fare per lui in fase depressa. In questa ultima fase spesso desidera la morte e comunque pensa quasi di meritare la sua sofferenza. Si tratta quindi di pazienti difficili che di solito non chiedono la terapia, in parte quindi come gli psicotici che vivono in modo </a:t>
            </a:r>
            <a:r>
              <a:rPr lang="it-IT" dirty="0" err="1"/>
              <a:t>egosintonico</a:t>
            </a:r>
            <a:r>
              <a:rPr lang="it-IT" dirty="0"/>
              <a:t> i propri sintomi,</a:t>
            </a:r>
          </a:p>
        </p:txBody>
      </p:sp>
    </p:spTree>
    <p:extLst>
      <p:ext uri="{BB962C8B-B14F-4D97-AF65-F5344CB8AC3E}">
        <p14:creationId xmlns:p14="http://schemas.microsoft.com/office/powerpoint/2010/main" val="3779789818"/>
      </p:ext>
    </p:extLst>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dirty="0" err="1"/>
              <a:t>Molti</a:t>
            </a:r>
            <a:r>
              <a:rPr lang="en-US" dirty="0"/>
              <a:t> </a:t>
            </a:r>
            <a:r>
              <a:rPr lang="en-US" dirty="0" err="1"/>
              <a:t>farmaci</a:t>
            </a:r>
            <a:r>
              <a:rPr lang="en-US" dirty="0"/>
              <a:t> e </a:t>
            </a:r>
            <a:r>
              <a:rPr lang="en-US" dirty="0" err="1"/>
              <a:t>molte</a:t>
            </a:r>
            <a:r>
              <a:rPr lang="en-US" dirty="0"/>
              <a:t> </a:t>
            </a:r>
            <a:r>
              <a:rPr lang="en-US" dirty="0" err="1"/>
              <a:t>sostanze</a:t>
            </a:r>
            <a:r>
              <a:rPr lang="en-US" dirty="0"/>
              <a:t> di </a:t>
            </a:r>
            <a:r>
              <a:rPr lang="en-US" dirty="0" err="1"/>
              <a:t>abuso</a:t>
            </a:r>
            <a:r>
              <a:rPr lang="en-US" dirty="0"/>
              <a:t>, </a:t>
            </a:r>
            <a:r>
              <a:rPr lang="en-US" dirty="0" err="1"/>
              <a:t>soprattutto</a:t>
            </a:r>
            <a:r>
              <a:rPr lang="en-US" dirty="0"/>
              <a:t> </a:t>
            </a:r>
            <a:r>
              <a:rPr lang="en-US" dirty="0" err="1"/>
              <a:t>stimolanti</a:t>
            </a:r>
            <a:r>
              <a:rPr lang="en-US" dirty="0"/>
              <a:t> , </a:t>
            </a:r>
            <a:r>
              <a:rPr lang="en-US" dirty="0" err="1"/>
              <a:t>possono</a:t>
            </a:r>
            <a:r>
              <a:rPr lang="en-US" dirty="0"/>
              <a:t> </a:t>
            </a:r>
            <a:r>
              <a:rPr lang="en-US" dirty="0" err="1"/>
              <a:t>indurre</a:t>
            </a:r>
            <a:r>
              <a:rPr lang="en-US" dirty="0"/>
              <a:t> </a:t>
            </a:r>
            <a:r>
              <a:rPr lang="en-US" dirty="0" err="1"/>
              <a:t>reazioni</a:t>
            </a:r>
            <a:r>
              <a:rPr lang="en-US" dirty="0"/>
              <a:t> di </a:t>
            </a:r>
            <a:r>
              <a:rPr lang="en-US" dirty="0" err="1"/>
              <a:t>tipo</a:t>
            </a:r>
            <a:r>
              <a:rPr lang="en-US" dirty="0"/>
              <a:t> </a:t>
            </a:r>
            <a:r>
              <a:rPr lang="en-US" dirty="0" err="1"/>
              <a:t>maniacale</a:t>
            </a:r>
            <a:r>
              <a:rPr lang="en-US" dirty="0"/>
              <a:t>. </a:t>
            </a:r>
            <a:r>
              <a:rPr lang="it-IT" dirty="0"/>
              <a:t> </a:t>
            </a:r>
          </a:p>
          <a:p>
            <a:r>
              <a:rPr lang="it-IT" dirty="0"/>
              <a:t>In molti casi infine i quadri clinici osservati nei pazienti mal si adattano alle diagnosi standard delle forme bipolari. Nel DSM5 esistono quindi possibilità di diagnosticare queste forme che non rispondono pienamente ai criteri diagnostici.</a:t>
            </a:r>
          </a:p>
          <a:p>
            <a:endParaRPr lang="it-IT" dirty="0"/>
          </a:p>
        </p:txBody>
      </p:sp>
    </p:spTree>
    <p:extLst>
      <p:ext uri="{BB962C8B-B14F-4D97-AF65-F5344CB8AC3E}">
        <p14:creationId xmlns:p14="http://schemas.microsoft.com/office/powerpoint/2010/main" val="732405527"/>
      </p:ext>
    </p:extLst>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b="1" dirty="0" err="1"/>
              <a:t>Episodio</a:t>
            </a:r>
            <a:r>
              <a:rPr lang="en-US" b="1" dirty="0"/>
              <a:t> </a:t>
            </a:r>
            <a:r>
              <a:rPr lang="en-US" b="1" dirty="0" err="1"/>
              <a:t>maniacale</a:t>
            </a:r>
            <a:br>
              <a:rPr lang="it-IT" b="1" dirty="0"/>
            </a:br>
            <a:endParaRPr lang="it-IT" dirty="0"/>
          </a:p>
        </p:txBody>
      </p:sp>
      <p:sp>
        <p:nvSpPr>
          <p:cNvPr id="3" name="Segnaposto contenuto 2"/>
          <p:cNvSpPr>
            <a:spLocks noGrp="1"/>
          </p:cNvSpPr>
          <p:nvPr>
            <p:ph idx="1"/>
          </p:nvPr>
        </p:nvSpPr>
        <p:spPr/>
        <p:txBody>
          <a:bodyPr>
            <a:normAutofit/>
          </a:bodyPr>
          <a:lstStyle/>
          <a:p>
            <a:pPr marL="0" indent="0">
              <a:buNone/>
            </a:pPr>
            <a:r>
              <a:rPr lang="en-US" sz="2800" dirty="0"/>
              <a:t>Per un </a:t>
            </a:r>
            <a:r>
              <a:rPr lang="en-US" sz="2800" dirty="0" err="1"/>
              <a:t>determinato</a:t>
            </a:r>
            <a:r>
              <a:rPr lang="en-US" sz="2800" dirty="0"/>
              <a:t> </a:t>
            </a:r>
            <a:r>
              <a:rPr lang="en-US" sz="2800" dirty="0" err="1"/>
              <a:t>periodo</a:t>
            </a:r>
            <a:r>
              <a:rPr lang="en-US" sz="2800" dirty="0"/>
              <a:t> , </a:t>
            </a:r>
            <a:r>
              <a:rPr lang="en-US" sz="2800" dirty="0" err="1"/>
              <a:t>della</a:t>
            </a:r>
            <a:r>
              <a:rPr lang="en-US" sz="2800" dirty="0"/>
              <a:t> </a:t>
            </a:r>
            <a:r>
              <a:rPr lang="en-US" sz="2800" dirty="0" err="1"/>
              <a:t>durata</a:t>
            </a:r>
            <a:r>
              <a:rPr lang="en-US" sz="2800" dirty="0"/>
              <a:t> di </a:t>
            </a:r>
            <a:r>
              <a:rPr lang="en-US" sz="2800" dirty="0" err="1"/>
              <a:t>almento</a:t>
            </a:r>
            <a:r>
              <a:rPr lang="en-US" sz="2800" dirty="0"/>
              <a:t> </a:t>
            </a:r>
            <a:r>
              <a:rPr lang="en-US" sz="2800" dirty="0" err="1"/>
              <a:t>una</a:t>
            </a:r>
            <a:r>
              <a:rPr lang="en-US" sz="2800" dirty="0"/>
              <a:t> </a:t>
            </a:r>
            <a:r>
              <a:rPr lang="en-US" sz="2800" dirty="0" err="1"/>
              <a:t>settimana</a:t>
            </a:r>
            <a:r>
              <a:rPr lang="en-US" sz="2800" dirty="0"/>
              <a:t>, </a:t>
            </a:r>
            <a:r>
              <a:rPr lang="en-US" sz="2800" dirty="0" err="1"/>
              <a:t>l’umore</a:t>
            </a:r>
            <a:r>
              <a:rPr lang="en-US" sz="2800" dirty="0"/>
              <a:t> è  </a:t>
            </a:r>
            <a:r>
              <a:rPr lang="en-US" sz="2800" dirty="0" err="1"/>
              <a:t>anormalmente</a:t>
            </a:r>
            <a:r>
              <a:rPr lang="en-US" sz="2800" dirty="0"/>
              <a:t> e </a:t>
            </a:r>
            <a:r>
              <a:rPr lang="en-US" sz="2800" dirty="0" err="1"/>
              <a:t>persistentemente</a:t>
            </a:r>
            <a:r>
              <a:rPr lang="en-US" sz="2800" dirty="0"/>
              <a:t> </a:t>
            </a:r>
            <a:r>
              <a:rPr lang="en-US" sz="2800" dirty="0" err="1"/>
              <a:t>elevato</a:t>
            </a:r>
            <a:r>
              <a:rPr lang="en-US" sz="2800" dirty="0"/>
              <a:t>,. É quasi </a:t>
            </a:r>
            <a:r>
              <a:rPr lang="en-US" sz="2800" dirty="0" err="1"/>
              <a:t>sempre</a:t>
            </a:r>
            <a:r>
              <a:rPr lang="en-US" sz="2800" dirty="0"/>
              <a:t> </a:t>
            </a:r>
            <a:r>
              <a:rPr lang="en-US" sz="2800" dirty="0" err="1"/>
              <a:t>presente</a:t>
            </a:r>
            <a:r>
              <a:rPr lang="en-US" sz="2800" dirty="0"/>
              <a:t>  </a:t>
            </a:r>
            <a:r>
              <a:rPr lang="en-US" sz="2800" dirty="0" err="1"/>
              <a:t>una</a:t>
            </a:r>
            <a:r>
              <a:rPr lang="en-US" sz="2800" dirty="0"/>
              <a:t> grave </a:t>
            </a:r>
            <a:r>
              <a:rPr lang="en-US" sz="2800" dirty="0" err="1"/>
              <a:t>irritabilità</a:t>
            </a:r>
            <a:r>
              <a:rPr lang="en-US" sz="2800" dirty="0"/>
              <a:t>. Il </a:t>
            </a:r>
            <a:r>
              <a:rPr lang="en-US" sz="2800" dirty="0" err="1"/>
              <a:t>soggetto</a:t>
            </a:r>
            <a:r>
              <a:rPr lang="en-US" sz="2800" dirty="0"/>
              <a:t> </a:t>
            </a:r>
            <a:r>
              <a:rPr lang="en-US" sz="2800" dirty="0" err="1"/>
              <a:t>sembra</a:t>
            </a:r>
            <a:r>
              <a:rPr lang="en-US" sz="2800" dirty="0"/>
              <a:t> </a:t>
            </a:r>
            <a:r>
              <a:rPr lang="en-US" sz="2800" dirty="0" err="1"/>
              <a:t>instancabile</a:t>
            </a:r>
            <a:r>
              <a:rPr lang="en-US" sz="2800" dirty="0"/>
              <a:t> e </a:t>
            </a:r>
            <a:r>
              <a:rPr lang="en-US" sz="2800" dirty="0" err="1"/>
              <a:t>si</a:t>
            </a:r>
            <a:r>
              <a:rPr lang="en-US" sz="2800" dirty="0"/>
              <a:t> </a:t>
            </a:r>
            <a:r>
              <a:rPr lang="en-US" sz="2800" dirty="0" err="1"/>
              <a:t>impegna</a:t>
            </a:r>
            <a:r>
              <a:rPr lang="en-US" sz="2800" dirty="0"/>
              <a:t> in </a:t>
            </a:r>
            <a:r>
              <a:rPr lang="en-US" sz="2800" dirty="0" err="1"/>
              <a:t>molte</a:t>
            </a:r>
            <a:r>
              <a:rPr lang="en-US" sz="2800" dirty="0"/>
              <a:t> diverse </a:t>
            </a:r>
            <a:r>
              <a:rPr lang="en-US" sz="2800" dirty="0" err="1"/>
              <a:t>attività</a:t>
            </a:r>
            <a:r>
              <a:rPr lang="en-US" sz="2800" dirty="0"/>
              <a:t>. A volte </a:t>
            </a:r>
            <a:r>
              <a:rPr lang="en-US" sz="2800" dirty="0" err="1"/>
              <a:t>questa</a:t>
            </a:r>
            <a:r>
              <a:rPr lang="en-US" sz="2800" dirty="0"/>
              <a:t> </a:t>
            </a:r>
            <a:r>
              <a:rPr lang="en-US" sz="2800" dirty="0" err="1"/>
              <a:t>condizione</a:t>
            </a:r>
            <a:r>
              <a:rPr lang="en-US" sz="2800" dirty="0"/>
              <a:t> </a:t>
            </a:r>
            <a:r>
              <a:rPr lang="en-US" sz="2800" dirty="0" err="1"/>
              <a:t>maniacale</a:t>
            </a:r>
            <a:r>
              <a:rPr lang="en-US" sz="2800" dirty="0"/>
              <a:t> </a:t>
            </a:r>
            <a:r>
              <a:rPr lang="en-US" sz="2800" dirty="0" err="1"/>
              <a:t>impone</a:t>
            </a:r>
            <a:r>
              <a:rPr lang="en-US" sz="2800" dirty="0"/>
              <a:t> </a:t>
            </a:r>
            <a:r>
              <a:rPr lang="en-US" sz="2800" dirty="0" err="1"/>
              <a:t>il</a:t>
            </a:r>
            <a:r>
              <a:rPr lang="en-US" sz="2800" dirty="0"/>
              <a:t> </a:t>
            </a:r>
            <a:r>
              <a:rPr lang="en-US" sz="2800" dirty="0" err="1"/>
              <a:t>ricorso</a:t>
            </a:r>
            <a:r>
              <a:rPr lang="en-US" sz="2800" dirty="0"/>
              <a:t> al </a:t>
            </a:r>
            <a:r>
              <a:rPr lang="en-US" sz="2800" dirty="0" err="1"/>
              <a:t>ricovero</a:t>
            </a:r>
            <a:r>
              <a:rPr lang="en-US" sz="2800" dirty="0"/>
              <a:t> </a:t>
            </a:r>
            <a:r>
              <a:rPr lang="en-US" sz="2800" dirty="0" err="1"/>
              <a:t>ospedaliero</a:t>
            </a:r>
            <a:r>
              <a:rPr lang="en-US" sz="2800" dirty="0"/>
              <a:t>.</a:t>
            </a:r>
          </a:p>
          <a:p>
            <a:pPr marL="0" indent="0">
              <a:buNone/>
            </a:pPr>
            <a:r>
              <a:rPr lang="it-IT" sz="2800" dirty="0"/>
              <a:t> Il paziente vive  percependo un livello di energia  esagerato. Sente che il tempo corre e lui vuole correre ancora più velocemente. </a:t>
            </a:r>
          </a:p>
          <a:p>
            <a:pPr marL="0" indent="0">
              <a:buNone/>
            </a:pPr>
            <a:endParaRPr lang="it-IT" sz="2000" dirty="0"/>
          </a:p>
          <a:p>
            <a:endParaRPr lang="it-IT" dirty="0"/>
          </a:p>
          <a:p>
            <a:endParaRPr lang="it-IT" dirty="0"/>
          </a:p>
        </p:txBody>
      </p:sp>
    </p:spTree>
    <p:extLst>
      <p:ext uri="{BB962C8B-B14F-4D97-AF65-F5344CB8AC3E}">
        <p14:creationId xmlns:p14="http://schemas.microsoft.com/office/powerpoint/2010/main" val="636982211"/>
      </p:ext>
    </p:extLst>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pPr marL="0" indent="0">
              <a:buNone/>
            </a:pPr>
            <a:r>
              <a:rPr lang="it-IT" dirty="0"/>
              <a:t>Sentendosi instancabile e molto accelerato reagisce violentemente contro ogni cosa o persona che  tenti di smorzarne l’entusiasmo.</a:t>
            </a:r>
          </a:p>
          <a:p>
            <a:pPr marL="0" indent="0">
              <a:buNone/>
            </a:pPr>
            <a:r>
              <a:rPr lang="it-IT" dirty="0"/>
              <a:t>La parola entusiasmo in questo contesto è proprio adatta, deriva dal greco EN sta per dentro (di me) c’è il Dio (THEOS). Questo stato di grazia ed onnipotenza sono alla base di molti degli eccessi in cui incorre il paziente in fase maniacale.</a:t>
            </a:r>
          </a:p>
          <a:p>
            <a:endParaRPr lang="it-IT" dirty="0"/>
          </a:p>
        </p:txBody>
      </p:sp>
    </p:spTree>
    <p:extLst>
      <p:ext uri="{BB962C8B-B14F-4D97-AF65-F5344CB8AC3E}">
        <p14:creationId xmlns:p14="http://schemas.microsoft.com/office/powerpoint/2010/main" val="31362311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DELLO SPETTRO AUTISTICO-  ASPERGER</a:t>
            </a:r>
            <a:endParaRPr dirty="0"/>
          </a:p>
        </p:txBody>
      </p:sp>
      <p:sp>
        <p:nvSpPr>
          <p:cNvPr id="8" name="Sottotitolo 7"/>
          <p:cNvSpPr>
            <a:spLocks noGrp="1"/>
          </p:cNvSpPr>
          <p:nvPr>
            <p:ph type="subTitle" idx="1"/>
          </p:nvPr>
        </p:nvSpPr>
        <p:spPr/>
        <p:txBody>
          <a:bodyPr/>
          <a:lstStyle/>
          <a:p>
            <a:pPr eaLnBrk="1" hangingPunct="1">
              <a:defRPr/>
            </a:pPr>
            <a:r>
              <a:rPr lang="it-IT" dirty="0"/>
              <a:t>LEZIONE 17-3</a:t>
            </a:r>
          </a:p>
        </p:txBody>
      </p:sp>
    </p:spTree>
    <p:extLst>
      <p:ext uri="{BB962C8B-B14F-4D97-AF65-F5344CB8AC3E}">
        <p14:creationId xmlns:p14="http://schemas.microsoft.com/office/powerpoint/2010/main" val="3037912336"/>
      </p:ext>
    </p:extLst>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marL="0" lvl="0" indent="0">
              <a:buNone/>
            </a:pPr>
            <a:r>
              <a:rPr lang="it-IT" sz="2800" dirty="0"/>
              <a:t>Il paziente manifesta una </a:t>
            </a:r>
          </a:p>
          <a:p>
            <a:pPr lvl="1"/>
            <a:r>
              <a:rPr lang="en-US" dirty="0" err="1"/>
              <a:t>Notevole</a:t>
            </a:r>
            <a:r>
              <a:rPr lang="en-US" dirty="0"/>
              <a:t> </a:t>
            </a:r>
            <a:r>
              <a:rPr lang="en-US" dirty="0" err="1"/>
              <a:t>grandiosità</a:t>
            </a:r>
            <a:r>
              <a:rPr lang="en-US" dirty="0"/>
              <a:t>  </a:t>
            </a:r>
            <a:r>
              <a:rPr lang="en-US" dirty="0" err="1"/>
              <a:t>ed</a:t>
            </a:r>
            <a:r>
              <a:rPr lang="en-US" dirty="0"/>
              <a:t> </a:t>
            </a:r>
            <a:r>
              <a:rPr lang="en-US" dirty="0" err="1"/>
              <a:t>una</a:t>
            </a:r>
            <a:r>
              <a:rPr lang="en-US" dirty="0"/>
              <a:t>  </a:t>
            </a:r>
            <a:r>
              <a:rPr lang="en-US" dirty="0" err="1"/>
              <a:t>eccessiva</a:t>
            </a:r>
            <a:r>
              <a:rPr lang="en-US" dirty="0"/>
              <a:t> </a:t>
            </a:r>
            <a:r>
              <a:rPr lang="en-US" dirty="0" err="1"/>
              <a:t>stima</a:t>
            </a:r>
            <a:r>
              <a:rPr lang="en-US" dirty="0"/>
              <a:t> </a:t>
            </a:r>
            <a:r>
              <a:rPr lang="en-US" dirty="0" err="1"/>
              <a:t>delle</a:t>
            </a:r>
            <a:r>
              <a:rPr lang="en-US" dirty="0"/>
              <a:t> </a:t>
            </a:r>
            <a:r>
              <a:rPr lang="en-US" dirty="0" err="1"/>
              <a:t>proprie</a:t>
            </a:r>
            <a:r>
              <a:rPr lang="en-US" dirty="0"/>
              <a:t> </a:t>
            </a:r>
            <a:r>
              <a:rPr lang="en-US" dirty="0" err="1"/>
              <a:t>capacità</a:t>
            </a:r>
            <a:r>
              <a:rPr lang="en-US" dirty="0"/>
              <a:t>. </a:t>
            </a:r>
            <a:r>
              <a:rPr lang="it-IT" dirty="0"/>
              <a:t> </a:t>
            </a:r>
          </a:p>
          <a:p>
            <a:pPr lvl="1"/>
            <a:r>
              <a:rPr lang="en-US" dirty="0" err="1"/>
              <a:t>Diminuito</a:t>
            </a:r>
            <a:r>
              <a:rPr lang="en-US" dirty="0"/>
              <a:t> </a:t>
            </a:r>
            <a:r>
              <a:rPr lang="en-US" dirty="0" err="1"/>
              <a:t>bisogno</a:t>
            </a:r>
            <a:r>
              <a:rPr lang="en-US" dirty="0"/>
              <a:t> di </a:t>
            </a:r>
            <a:r>
              <a:rPr lang="en-US" dirty="0" err="1"/>
              <a:t>sonno</a:t>
            </a:r>
            <a:r>
              <a:rPr lang="en-US" dirty="0"/>
              <a:t>   </a:t>
            </a:r>
          </a:p>
          <a:p>
            <a:pPr lvl="1"/>
            <a:r>
              <a:rPr lang="en-US" dirty="0"/>
              <a:t>Maggiore </a:t>
            </a:r>
            <a:r>
              <a:rPr lang="en-US" dirty="0" err="1"/>
              <a:t>loquacità</a:t>
            </a:r>
            <a:r>
              <a:rPr lang="en-US" dirty="0"/>
              <a:t> del </a:t>
            </a:r>
            <a:r>
              <a:rPr lang="en-US" dirty="0" err="1"/>
              <a:t>solito</a:t>
            </a:r>
            <a:r>
              <a:rPr lang="en-US" dirty="0"/>
              <a:t>, </a:t>
            </a:r>
            <a:r>
              <a:rPr lang="en-US" dirty="0" err="1"/>
              <a:t>parla</a:t>
            </a:r>
            <a:r>
              <a:rPr lang="en-US" dirty="0"/>
              <a:t> in </a:t>
            </a:r>
            <a:r>
              <a:rPr lang="en-US" dirty="0" err="1"/>
              <a:t>continuazione</a:t>
            </a:r>
            <a:r>
              <a:rPr lang="en-US" dirty="0"/>
              <a:t>.  </a:t>
            </a:r>
            <a:endParaRPr lang="it-IT" dirty="0"/>
          </a:p>
          <a:p>
            <a:pPr lvl="1"/>
            <a:r>
              <a:rPr lang="it-IT" dirty="0"/>
              <a:t>Le idee si susseguono rapidamente e spesso si confondono tra loro.</a:t>
            </a:r>
          </a:p>
          <a:p>
            <a:pPr lvl="1"/>
            <a:r>
              <a:rPr lang="it-IT" dirty="0"/>
              <a:t>Il paziente si distrae in continuazione  </a:t>
            </a:r>
          </a:p>
        </p:txBody>
      </p:sp>
    </p:spTree>
    <p:extLst>
      <p:ext uri="{BB962C8B-B14F-4D97-AF65-F5344CB8AC3E}">
        <p14:creationId xmlns:p14="http://schemas.microsoft.com/office/powerpoint/2010/main" val="3001748004"/>
      </p:ext>
    </p:extLst>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1"/>
            <a:r>
              <a:rPr lang="it-IT" dirty="0"/>
              <a:t>Il paziente è iperattivo e si dedica contemporaneamente a molte attività</a:t>
            </a:r>
          </a:p>
          <a:p>
            <a:pPr lvl="1"/>
            <a:r>
              <a:rPr lang="it-IT" dirty="0"/>
              <a:t>Questa iperattività si manifesta anche con agitazione psicomotoria.</a:t>
            </a:r>
          </a:p>
          <a:p>
            <a:pPr lvl="1"/>
            <a:r>
              <a:rPr lang="it-IT" dirty="0"/>
              <a:t>Tende a spendere molto ed anche al gioco di azzardo o ad altre attività a rischio.</a:t>
            </a:r>
          </a:p>
          <a:p>
            <a:pPr lvl="1"/>
            <a:r>
              <a:rPr lang="it-IT" dirty="0"/>
              <a:t>Si manifesta spesso promiscuità sessuale che comporta molte complicazioni relazionali.   </a:t>
            </a:r>
            <a:endParaRPr lang="en-US" dirty="0"/>
          </a:p>
          <a:p>
            <a:pPr marL="914400" lvl="2" indent="0">
              <a:buNone/>
            </a:pPr>
            <a:r>
              <a:rPr lang="it-IT" sz="2800" dirty="0"/>
              <a:t> </a:t>
            </a:r>
          </a:p>
          <a:p>
            <a:endParaRPr lang="it-IT" dirty="0"/>
          </a:p>
        </p:txBody>
      </p:sp>
    </p:spTree>
    <p:extLst>
      <p:ext uri="{BB962C8B-B14F-4D97-AF65-F5344CB8AC3E}">
        <p14:creationId xmlns:p14="http://schemas.microsoft.com/office/powerpoint/2010/main" val="2987001019"/>
      </p:ext>
    </p:extLst>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pPr lvl="0"/>
            <a:r>
              <a:rPr lang="en-US" dirty="0"/>
              <a:t>La </a:t>
            </a:r>
            <a:r>
              <a:rPr lang="en-US" dirty="0" err="1"/>
              <a:t>eccitazione</a:t>
            </a:r>
            <a:r>
              <a:rPr lang="en-US" dirty="0"/>
              <a:t>  </a:t>
            </a:r>
            <a:r>
              <a:rPr lang="en-US" dirty="0" err="1"/>
              <a:t>maniacale</a:t>
            </a:r>
            <a:r>
              <a:rPr lang="en-US" dirty="0"/>
              <a:t> causa  </a:t>
            </a:r>
            <a:r>
              <a:rPr lang="en-US" dirty="0" err="1"/>
              <a:t>una</a:t>
            </a:r>
            <a:r>
              <a:rPr lang="en-US" dirty="0"/>
              <a:t> grave </a:t>
            </a:r>
            <a:r>
              <a:rPr lang="en-US" dirty="0" err="1"/>
              <a:t>compromissione</a:t>
            </a:r>
            <a:r>
              <a:rPr lang="en-US" dirty="0"/>
              <a:t> del </a:t>
            </a:r>
            <a:r>
              <a:rPr lang="en-US" dirty="0" err="1"/>
              <a:t>funzionamento</a:t>
            </a:r>
            <a:r>
              <a:rPr lang="en-US" dirty="0"/>
              <a:t> </a:t>
            </a:r>
            <a:r>
              <a:rPr lang="en-US" dirty="0" err="1"/>
              <a:t>lavorativo</a:t>
            </a:r>
            <a:r>
              <a:rPr lang="en-US" dirty="0"/>
              <a:t> e </a:t>
            </a:r>
            <a:r>
              <a:rPr lang="en-US" dirty="0" err="1"/>
              <a:t>sociale</a:t>
            </a:r>
            <a:r>
              <a:rPr lang="en-US" dirty="0"/>
              <a:t>. </a:t>
            </a:r>
            <a:r>
              <a:rPr lang="en-US" dirty="0" err="1"/>
              <a:t>Nei</a:t>
            </a:r>
            <a:r>
              <a:rPr lang="en-US" dirty="0"/>
              <a:t> </a:t>
            </a:r>
            <a:r>
              <a:rPr lang="en-US" dirty="0" err="1"/>
              <a:t>momenti</a:t>
            </a:r>
            <a:r>
              <a:rPr lang="en-US" dirty="0"/>
              <a:t> </a:t>
            </a:r>
            <a:r>
              <a:rPr lang="en-US" dirty="0" err="1"/>
              <a:t>più</a:t>
            </a:r>
            <a:r>
              <a:rPr lang="en-US" dirty="0"/>
              <a:t> </a:t>
            </a:r>
            <a:r>
              <a:rPr lang="en-US" dirty="0" err="1"/>
              <a:t>acuti</a:t>
            </a:r>
            <a:r>
              <a:rPr lang="en-US" dirty="0"/>
              <a:t> </a:t>
            </a:r>
            <a:r>
              <a:rPr lang="en-US" dirty="0" err="1"/>
              <a:t>si</a:t>
            </a:r>
            <a:r>
              <a:rPr lang="en-US" dirty="0"/>
              <a:t> </a:t>
            </a:r>
            <a:r>
              <a:rPr lang="en-US" dirty="0" err="1"/>
              <a:t>rivela</a:t>
            </a:r>
            <a:r>
              <a:rPr lang="en-US" dirty="0"/>
              <a:t> </a:t>
            </a:r>
            <a:r>
              <a:rPr lang="en-US" dirty="0" err="1"/>
              <a:t>necessaria</a:t>
            </a:r>
            <a:r>
              <a:rPr lang="en-US" dirty="0"/>
              <a:t> la </a:t>
            </a:r>
            <a:r>
              <a:rPr lang="en-US" dirty="0" err="1"/>
              <a:t>ospedaliz­zazione</a:t>
            </a:r>
            <a:r>
              <a:rPr lang="en-US" dirty="0"/>
              <a:t>. Nelle </a:t>
            </a:r>
            <a:r>
              <a:rPr lang="en-US" dirty="0" err="1"/>
              <a:t>fasi</a:t>
            </a:r>
            <a:r>
              <a:rPr lang="en-US" dirty="0"/>
              <a:t> </a:t>
            </a:r>
            <a:r>
              <a:rPr lang="en-US" dirty="0" err="1"/>
              <a:t>più</a:t>
            </a:r>
            <a:r>
              <a:rPr lang="en-US" dirty="0"/>
              <a:t> acute </a:t>
            </a:r>
            <a:r>
              <a:rPr lang="en-US" dirty="0" err="1"/>
              <a:t>possono</a:t>
            </a:r>
            <a:r>
              <a:rPr lang="en-US" dirty="0"/>
              <a:t> </a:t>
            </a:r>
            <a:r>
              <a:rPr lang="en-US" dirty="0" err="1"/>
              <a:t>comparire</a:t>
            </a:r>
            <a:r>
              <a:rPr lang="en-US" dirty="0"/>
              <a:t>   </a:t>
            </a:r>
            <a:r>
              <a:rPr lang="en-US" dirty="0" err="1"/>
              <a:t>manifestazioni</a:t>
            </a:r>
            <a:r>
              <a:rPr lang="en-US" dirty="0"/>
              <a:t> </a:t>
            </a:r>
            <a:r>
              <a:rPr lang="en-US" dirty="0" err="1"/>
              <a:t>psicotiche</a:t>
            </a:r>
            <a:r>
              <a:rPr lang="en-US" dirty="0"/>
              <a:t>.</a:t>
            </a:r>
            <a:endParaRPr lang="it-IT" dirty="0"/>
          </a:p>
          <a:p>
            <a:r>
              <a:rPr lang="en-US" dirty="0" err="1"/>
              <a:t>L'episodio</a:t>
            </a:r>
            <a:r>
              <a:rPr lang="en-US" dirty="0"/>
              <a:t> </a:t>
            </a:r>
            <a:r>
              <a:rPr lang="en-US" dirty="0" err="1"/>
              <a:t>maniacale</a:t>
            </a:r>
            <a:r>
              <a:rPr lang="en-US" dirty="0"/>
              <a:t> per </a:t>
            </a:r>
            <a:r>
              <a:rPr lang="en-US" dirty="0" err="1"/>
              <a:t>essere</a:t>
            </a:r>
            <a:r>
              <a:rPr lang="en-US" dirty="0"/>
              <a:t> </a:t>
            </a:r>
            <a:r>
              <a:rPr lang="en-US" dirty="0" err="1"/>
              <a:t>diagnosticato</a:t>
            </a:r>
            <a:r>
              <a:rPr lang="en-US" dirty="0"/>
              <a:t> non </a:t>
            </a:r>
            <a:r>
              <a:rPr lang="en-US" dirty="0" err="1"/>
              <a:t>deve</a:t>
            </a:r>
            <a:r>
              <a:rPr lang="en-US" dirty="0"/>
              <a:t> </a:t>
            </a:r>
            <a:r>
              <a:rPr lang="en-US" dirty="0" err="1"/>
              <a:t>essere</a:t>
            </a:r>
            <a:r>
              <a:rPr lang="en-US" dirty="0"/>
              <a:t> </a:t>
            </a:r>
            <a:r>
              <a:rPr lang="en-US" dirty="0" err="1"/>
              <a:t>indotto</a:t>
            </a:r>
            <a:r>
              <a:rPr lang="en-US" dirty="0"/>
              <a:t> da </a:t>
            </a:r>
            <a:r>
              <a:rPr lang="en-US" dirty="0" err="1"/>
              <a:t>sostanze</a:t>
            </a:r>
            <a:r>
              <a:rPr lang="en-US" dirty="0"/>
              <a:t>,  </a:t>
            </a:r>
            <a:r>
              <a:rPr lang="en-US" dirty="0" err="1"/>
              <a:t>farmaci</a:t>
            </a:r>
            <a:r>
              <a:rPr lang="en-US" dirty="0"/>
              <a:t> o da </a:t>
            </a:r>
            <a:r>
              <a:rPr lang="en-US" dirty="0" err="1"/>
              <a:t>una</a:t>
            </a:r>
            <a:r>
              <a:rPr lang="en-US" dirty="0"/>
              <a:t> </a:t>
            </a:r>
            <a:r>
              <a:rPr lang="en-US" dirty="0" err="1"/>
              <a:t>altra</a:t>
            </a:r>
            <a:r>
              <a:rPr lang="en-US" dirty="0"/>
              <a:t> </a:t>
            </a:r>
            <a:r>
              <a:rPr lang="en-US" dirty="0" err="1"/>
              <a:t>condizione</a:t>
            </a:r>
            <a:r>
              <a:rPr lang="en-US" dirty="0"/>
              <a:t> </a:t>
            </a:r>
            <a:r>
              <a:rPr lang="en-US" dirty="0" err="1"/>
              <a:t>medica</a:t>
            </a:r>
            <a:r>
              <a:rPr lang="en-US" dirty="0"/>
              <a:t>.</a:t>
            </a:r>
          </a:p>
          <a:p>
            <a:pPr marL="0" indent="0">
              <a:buNone/>
            </a:pPr>
            <a:endParaRPr lang="it-IT" dirty="0"/>
          </a:p>
          <a:p>
            <a:endParaRPr lang="it-IT" dirty="0"/>
          </a:p>
        </p:txBody>
      </p:sp>
    </p:spTree>
    <p:extLst>
      <p:ext uri="{BB962C8B-B14F-4D97-AF65-F5344CB8AC3E}">
        <p14:creationId xmlns:p14="http://schemas.microsoft.com/office/powerpoint/2010/main" val="4169863929"/>
      </p:ext>
    </p:extLst>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Episodio maniacale</a:t>
            </a:r>
            <a:br>
              <a:rPr lang="it-IT" dirty="0"/>
            </a:br>
            <a:r>
              <a:rPr lang="it-IT" dirty="0"/>
              <a:t>caratteristiche generali</a:t>
            </a:r>
          </a:p>
        </p:txBody>
      </p:sp>
      <p:sp>
        <p:nvSpPr>
          <p:cNvPr id="3" name="Sottotitolo 2"/>
          <p:cNvSpPr>
            <a:spLocks noGrp="1"/>
          </p:cNvSpPr>
          <p:nvPr>
            <p:ph type="subTitle" idx="1"/>
          </p:nvPr>
        </p:nvSpPr>
        <p:spPr/>
        <p:txBody>
          <a:bodyPr/>
          <a:lstStyle/>
          <a:p>
            <a:r>
              <a:rPr lang="it-IT" dirty="0"/>
              <a:t>Lezione 26-3</a:t>
            </a:r>
          </a:p>
        </p:txBody>
      </p:sp>
    </p:spTree>
    <p:extLst>
      <p:ext uri="{BB962C8B-B14F-4D97-AF65-F5344CB8AC3E}">
        <p14:creationId xmlns:p14="http://schemas.microsoft.com/office/powerpoint/2010/main" val="1934398386"/>
      </p:ext>
    </p:extLst>
  </p:cSld>
  <p:clrMapOvr>
    <a:masterClrMapping/>
  </p:clrMapOvr>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a:t>
            </a:r>
            <a:r>
              <a:rPr lang="en-US" dirty="0"/>
              <a:t>In un </a:t>
            </a:r>
            <a:r>
              <a:rPr lang="en-US" dirty="0" err="1"/>
              <a:t>episodio</a:t>
            </a:r>
            <a:r>
              <a:rPr lang="en-US" dirty="0"/>
              <a:t> </a:t>
            </a:r>
            <a:r>
              <a:rPr lang="en-US" dirty="0" err="1"/>
              <a:t>maniacale</a:t>
            </a:r>
            <a:r>
              <a:rPr lang="en-US" dirty="0"/>
              <a:t>, </a:t>
            </a:r>
            <a:r>
              <a:rPr lang="en-US" dirty="0" err="1"/>
              <a:t>l'umore</a:t>
            </a:r>
            <a:r>
              <a:rPr lang="en-US" dirty="0"/>
              <a:t> </a:t>
            </a:r>
            <a:r>
              <a:rPr lang="en-US" dirty="0" err="1"/>
              <a:t>viene</a:t>
            </a:r>
            <a:r>
              <a:rPr lang="en-US" dirty="0"/>
              <a:t> </a:t>
            </a:r>
            <a:r>
              <a:rPr lang="en-US" dirty="0" err="1"/>
              <a:t>spesso</a:t>
            </a:r>
            <a:r>
              <a:rPr lang="en-US" dirty="0"/>
              <a:t> </a:t>
            </a:r>
            <a:r>
              <a:rPr lang="en-US" dirty="0" err="1"/>
              <a:t>descritto</a:t>
            </a:r>
            <a:r>
              <a:rPr lang="en-US" dirty="0"/>
              <a:t> come </a:t>
            </a:r>
            <a:r>
              <a:rPr lang="en-US" dirty="0" err="1"/>
              <a:t>euforico</a:t>
            </a:r>
            <a:r>
              <a:rPr lang="en-US" dirty="0"/>
              <a:t>, </a:t>
            </a:r>
            <a:r>
              <a:rPr lang="en-US" dirty="0" err="1"/>
              <a:t>eccessivamente</a:t>
            </a:r>
            <a:r>
              <a:rPr lang="en-US" dirty="0"/>
              <a:t>  allegro, a volte </a:t>
            </a:r>
            <a:r>
              <a:rPr lang="en-US" dirty="0" err="1"/>
              <a:t>frivolo</a:t>
            </a:r>
            <a:r>
              <a:rPr lang="en-US" dirty="0"/>
              <a:t>. La persona </a:t>
            </a:r>
            <a:r>
              <a:rPr lang="en-US" dirty="0" err="1"/>
              <a:t>si</a:t>
            </a:r>
            <a:r>
              <a:rPr lang="en-US" dirty="0"/>
              <a:t> </a:t>
            </a:r>
            <a:r>
              <a:rPr lang="en-US" dirty="0" err="1"/>
              <a:t>sente</a:t>
            </a:r>
            <a:r>
              <a:rPr lang="en-US" dirty="0"/>
              <a:t> </a:t>
            </a:r>
            <a:r>
              <a:rPr lang="en-US" dirty="0" err="1"/>
              <a:t>esaltata</a:t>
            </a:r>
            <a:r>
              <a:rPr lang="en-US" dirty="0"/>
              <a:t>. Un </a:t>
            </a:r>
            <a:r>
              <a:rPr lang="en-US" dirty="0" err="1"/>
              <a:t>osservatore</a:t>
            </a:r>
            <a:r>
              <a:rPr lang="en-US" dirty="0"/>
              <a:t> </a:t>
            </a:r>
            <a:r>
              <a:rPr lang="en-US" dirty="0" err="1"/>
              <a:t>esterno</a:t>
            </a:r>
            <a:r>
              <a:rPr lang="en-US" dirty="0"/>
              <a:t> </a:t>
            </a:r>
            <a:r>
              <a:rPr lang="en-US" dirty="0" err="1"/>
              <a:t>può</a:t>
            </a:r>
            <a:r>
              <a:rPr lang="en-US" dirty="0"/>
              <a:t> </a:t>
            </a:r>
            <a:r>
              <a:rPr lang="en-US" dirty="0" err="1"/>
              <a:t>essere</a:t>
            </a:r>
            <a:r>
              <a:rPr lang="en-US" dirty="0"/>
              <a:t> </a:t>
            </a:r>
            <a:r>
              <a:rPr lang="en-US" dirty="0" err="1"/>
              <a:t>ingannato</a:t>
            </a:r>
            <a:r>
              <a:rPr lang="en-US" dirty="0"/>
              <a:t>. In </a:t>
            </a:r>
            <a:r>
              <a:rPr lang="en-US" dirty="0" err="1"/>
              <a:t>molti</a:t>
            </a:r>
            <a:r>
              <a:rPr lang="en-US" dirty="0"/>
              <a:t> </a:t>
            </a:r>
            <a:r>
              <a:rPr lang="en-US" dirty="0" err="1"/>
              <a:t>casi</a:t>
            </a:r>
            <a:r>
              <a:rPr lang="en-US" dirty="0"/>
              <a:t> </a:t>
            </a:r>
            <a:r>
              <a:rPr lang="en-US" dirty="0" err="1"/>
              <a:t>il</a:t>
            </a:r>
            <a:r>
              <a:rPr lang="en-US" dirty="0"/>
              <a:t> </a:t>
            </a:r>
            <a:r>
              <a:rPr lang="en-US" dirty="0" err="1"/>
              <a:t>paziente</a:t>
            </a:r>
            <a:r>
              <a:rPr lang="en-US" dirty="0"/>
              <a:t>  </a:t>
            </a:r>
            <a:r>
              <a:rPr lang="en-US" dirty="0" err="1"/>
              <a:t>si</a:t>
            </a:r>
            <a:r>
              <a:rPr lang="en-US" dirty="0"/>
              <a:t> </a:t>
            </a:r>
            <a:r>
              <a:rPr lang="en-US" dirty="0" err="1"/>
              <a:t>lamenta</a:t>
            </a:r>
            <a:r>
              <a:rPr lang="en-US" dirty="0"/>
              <a:t> di </a:t>
            </a:r>
            <a:r>
              <a:rPr lang="en-US" dirty="0" err="1"/>
              <a:t>essere</a:t>
            </a:r>
            <a:r>
              <a:rPr lang="en-US" dirty="0"/>
              <a:t> </a:t>
            </a:r>
            <a:r>
              <a:rPr lang="en-US" dirty="0" err="1"/>
              <a:t>stato</a:t>
            </a:r>
            <a:r>
              <a:rPr lang="en-US" dirty="0"/>
              <a:t> </a:t>
            </a:r>
            <a:r>
              <a:rPr lang="en-US" dirty="0" err="1"/>
              <a:t>precedentemente</a:t>
            </a:r>
            <a:r>
              <a:rPr lang="en-US" dirty="0"/>
              <a:t> </a:t>
            </a:r>
            <a:r>
              <a:rPr lang="en-US" dirty="0" err="1"/>
              <a:t>depresso</a:t>
            </a:r>
            <a:r>
              <a:rPr lang="en-US" dirty="0"/>
              <a:t> e </a:t>
            </a:r>
            <a:r>
              <a:rPr lang="en-US" dirty="0" err="1"/>
              <a:t>che</a:t>
            </a:r>
            <a:r>
              <a:rPr lang="en-US" dirty="0"/>
              <a:t> </a:t>
            </a:r>
            <a:r>
              <a:rPr lang="en-US" dirty="0" err="1"/>
              <a:t>ora</a:t>
            </a:r>
            <a:r>
              <a:rPr lang="en-US" dirty="0"/>
              <a:t> </a:t>
            </a:r>
            <a:r>
              <a:rPr lang="en-US" dirty="0" err="1"/>
              <a:t>che</a:t>
            </a:r>
            <a:r>
              <a:rPr lang="en-US" dirty="0"/>
              <a:t> </a:t>
            </a:r>
            <a:r>
              <a:rPr lang="en-US" dirty="0" err="1"/>
              <a:t>sta</a:t>
            </a:r>
            <a:r>
              <a:rPr lang="en-US" dirty="0"/>
              <a:t> bene la </a:t>
            </a:r>
            <a:r>
              <a:rPr lang="en-US" dirty="0" err="1"/>
              <a:t>moglie</a:t>
            </a:r>
            <a:r>
              <a:rPr lang="en-US" dirty="0"/>
              <a:t> (o </a:t>
            </a:r>
            <a:r>
              <a:rPr lang="en-US" dirty="0" err="1"/>
              <a:t>il</a:t>
            </a:r>
            <a:r>
              <a:rPr lang="en-US" dirty="0"/>
              <a:t> </a:t>
            </a:r>
            <a:r>
              <a:rPr lang="en-US" dirty="0" err="1"/>
              <a:t>marito</a:t>
            </a:r>
            <a:r>
              <a:rPr lang="en-US" dirty="0"/>
              <a:t>) non lo </a:t>
            </a:r>
            <a:r>
              <a:rPr lang="en-US" dirty="0" err="1"/>
              <a:t>lasciano</a:t>
            </a:r>
            <a:r>
              <a:rPr lang="en-US" dirty="0"/>
              <a:t> libero di </a:t>
            </a:r>
            <a:r>
              <a:rPr lang="en-US" dirty="0" err="1"/>
              <a:t>togliersi</a:t>
            </a:r>
            <a:r>
              <a:rPr lang="en-US" dirty="0"/>
              <a:t> </a:t>
            </a:r>
            <a:r>
              <a:rPr lang="en-US" dirty="0" err="1"/>
              <a:t>qualche</a:t>
            </a:r>
            <a:r>
              <a:rPr lang="en-US" dirty="0"/>
              <a:t> </a:t>
            </a:r>
            <a:r>
              <a:rPr lang="en-US" dirty="0" err="1"/>
              <a:t>sfizio</a:t>
            </a:r>
            <a:r>
              <a:rPr lang="en-US" dirty="0"/>
              <a:t> e di </a:t>
            </a:r>
            <a:r>
              <a:rPr lang="en-US" dirty="0" err="1"/>
              <a:t>divertirsi</a:t>
            </a:r>
            <a:r>
              <a:rPr lang="en-US" dirty="0"/>
              <a:t> un </a:t>
            </a:r>
            <a:r>
              <a:rPr lang="en-US" dirty="0" err="1"/>
              <a:t>po</a:t>
            </a:r>
            <a:r>
              <a:rPr lang="en-US" dirty="0"/>
              <a:t>’.  </a:t>
            </a:r>
            <a:r>
              <a:rPr lang="en-US" dirty="0" err="1"/>
              <a:t>All’ascoltatore</a:t>
            </a:r>
            <a:r>
              <a:rPr lang="en-US" dirty="0"/>
              <a:t> le parole del </a:t>
            </a:r>
            <a:r>
              <a:rPr lang="en-US" dirty="0" err="1"/>
              <a:t>paziente</a:t>
            </a:r>
            <a:r>
              <a:rPr lang="en-US" dirty="0"/>
              <a:t> </a:t>
            </a:r>
            <a:r>
              <a:rPr lang="en-US" dirty="0" err="1"/>
              <a:t>sembrano</a:t>
            </a:r>
            <a:r>
              <a:rPr lang="en-US" dirty="0"/>
              <a:t> </a:t>
            </a:r>
            <a:r>
              <a:rPr lang="en-US" dirty="0" err="1"/>
              <a:t>ragionevoli</a:t>
            </a:r>
            <a:r>
              <a:rPr lang="en-US" dirty="0"/>
              <a:t>, ma </a:t>
            </a:r>
            <a:r>
              <a:rPr lang="en-US" dirty="0" err="1"/>
              <a:t>sendando</a:t>
            </a:r>
            <a:r>
              <a:rPr lang="en-US" dirty="0"/>
              <a:t> un </a:t>
            </a:r>
            <a:r>
              <a:rPr lang="en-US" dirty="0" err="1"/>
              <a:t>po</a:t>
            </a:r>
            <a:r>
              <a:rPr lang="en-US" dirty="0"/>
              <a:t>’ la </a:t>
            </a:r>
            <a:r>
              <a:rPr lang="en-US" dirty="0" err="1"/>
              <a:t>situazione</a:t>
            </a:r>
            <a:r>
              <a:rPr lang="en-US" dirty="0"/>
              <a:t> </a:t>
            </a:r>
            <a:r>
              <a:rPr lang="en-US" dirty="0" err="1"/>
              <a:t>si</a:t>
            </a:r>
            <a:r>
              <a:rPr lang="en-US" dirty="0"/>
              <a:t> </a:t>
            </a:r>
            <a:r>
              <a:rPr lang="en-US" dirty="0" err="1"/>
              <a:t>scopre</a:t>
            </a:r>
            <a:r>
              <a:rPr lang="en-US" dirty="0"/>
              <a:t> </a:t>
            </a:r>
            <a:r>
              <a:rPr lang="en-US" dirty="0" err="1"/>
              <a:t>che</a:t>
            </a:r>
            <a:r>
              <a:rPr lang="en-US" dirty="0"/>
              <a:t> lo “</a:t>
            </a:r>
            <a:r>
              <a:rPr lang="en-US" dirty="0" err="1"/>
              <a:t>sfizio</a:t>
            </a:r>
            <a:r>
              <a:rPr lang="en-US" dirty="0"/>
              <a:t>” è </a:t>
            </a:r>
            <a:r>
              <a:rPr lang="en-US" dirty="0" err="1"/>
              <a:t>una</a:t>
            </a:r>
            <a:r>
              <a:rPr lang="en-US" dirty="0"/>
              <a:t> Porsche </a:t>
            </a:r>
            <a:r>
              <a:rPr lang="en-US" dirty="0" err="1"/>
              <a:t>ed</a:t>
            </a:r>
            <a:r>
              <a:rPr lang="en-US" dirty="0"/>
              <a:t> </a:t>
            </a:r>
            <a:r>
              <a:rPr lang="en-US" dirty="0" err="1"/>
              <a:t>il</a:t>
            </a:r>
            <a:r>
              <a:rPr lang="en-US" dirty="0"/>
              <a:t> divertimento </a:t>
            </a:r>
            <a:r>
              <a:rPr lang="en-US" dirty="0" err="1"/>
              <a:t>implica</a:t>
            </a:r>
            <a:r>
              <a:rPr lang="en-US" dirty="0"/>
              <a:t> </a:t>
            </a:r>
            <a:r>
              <a:rPr lang="en-US" dirty="0" err="1"/>
              <a:t>il</a:t>
            </a:r>
            <a:r>
              <a:rPr lang="en-US" dirty="0"/>
              <a:t> </a:t>
            </a:r>
            <a:r>
              <a:rPr lang="en-US" dirty="0" err="1"/>
              <a:t>corteggiamento</a:t>
            </a:r>
            <a:r>
              <a:rPr lang="en-US" dirty="0"/>
              <a:t> di </a:t>
            </a:r>
            <a:r>
              <a:rPr lang="en-US" dirty="0" err="1"/>
              <a:t>tutte</a:t>
            </a:r>
            <a:r>
              <a:rPr lang="en-US" dirty="0"/>
              <a:t> le </a:t>
            </a:r>
            <a:r>
              <a:rPr lang="en-US" dirty="0" err="1"/>
              <a:t>persone</a:t>
            </a:r>
            <a:r>
              <a:rPr lang="en-US" dirty="0"/>
              <a:t> </a:t>
            </a:r>
            <a:r>
              <a:rPr lang="en-US" dirty="0" err="1"/>
              <a:t>nei</a:t>
            </a:r>
            <a:r>
              <a:rPr lang="en-US" dirty="0"/>
              <a:t> </a:t>
            </a:r>
            <a:r>
              <a:rPr lang="en-US" dirty="0" err="1"/>
              <a:t>paraggi</a:t>
            </a:r>
            <a:r>
              <a:rPr lang="en-US" dirty="0"/>
              <a:t>.</a:t>
            </a:r>
          </a:p>
        </p:txBody>
      </p:sp>
    </p:spTree>
    <p:extLst>
      <p:ext uri="{BB962C8B-B14F-4D97-AF65-F5344CB8AC3E}">
        <p14:creationId xmlns:p14="http://schemas.microsoft.com/office/powerpoint/2010/main" val="2057658039"/>
      </p:ext>
    </p:extLst>
  </p:cSld>
  <p:clrMapOvr>
    <a:masterClrMapping/>
  </p:clrMapOvr>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en-US" dirty="0"/>
              <a:t>In </a:t>
            </a:r>
            <a:r>
              <a:rPr lang="en-US" dirty="0" err="1"/>
              <a:t>fase</a:t>
            </a:r>
            <a:r>
              <a:rPr lang="en-US" dirty="0"/>
              <a:t> </a:t>
            </a:r>
            <a:r>
              <a:rPr lang="en-US" dirty="0" err="1"/>
              <a:t>maniacale</a:t>
            </a:r>
            <a:r>
              <a:rPr lang="en-US" dirty="0"/>
              <a:t> le </a:t>
            </a:r>
            <a:r>
              <a:rPr lang="en-US" dirty="0" err="1"/>
              <a:t>camicie</a:t>
            </a:r>
            <a:r>
              <a:rPr lang="en-US" dirty="0"/>
              <a:t> </a:t>
            </a:r>
            <a:r>
              <a:rPr lang="en-US" dirty="0" err="1"/>
              <a:t>si</a:t>
            </a:r>
            <a:r>
              <a:rPr lang="en-US" dirty="0"/>
              <a:t> </a:t>
            </a:r>
            <a:r>
              <a:rPr lang="en-US" dirty="0" err="1"/>
              <a:t>comprano</a:t>
            </a:r>
            <a:r>
              <a:rPr lang="en-US" dirty="0"/>
              <a:t> a </a:t>
            </a:r>
            <a:r>
              <a:rPr lang="en-US" dirty="0" err="1"/>
              <a:t>dozzine</a:t>
            </a:r>
            <a:r>
              <a:rPr lang="en-US" dirty="0"/>
              <a:t>, I </a:t>
            </a:r>
            <a:r>
              <a:rPr lang="en-US" dirty="0" err="1"/>
              <a:t>limiti</a:t>
            </a:r>
            <a:r>
              <a:rPr lang="en-US" dirty="0"/>
              <a:t> di </a:t>
            </a:r>
            <a:r>
              <a:rPr lang="en-US" dirty="0" err="1"/>
              <a:t>velocità</a:t>
            </a:r>
            <a:r>
              <a:rPr lang="en-US" dirty="0"/>
              <a:t> non </a:t>
            </a:r>
            <a:r>
              <a:rPr lang="en-US" dirty="0" err="1"/>
              <a:t>esistono</a:t>
            </a:r>
            <a:r>
              <a:rPr lang="en-US" dirty="0"/>
              <a:t>, o </a:t>
            </a:r>
            <a:r>
              <a:rPr lang="en-US" dirty="0" err="1"/>
              <a:t>meglio</a:t>
            </a:r>
            <a:r>
              <a:rPr lang="en-US" dirty="0"/>
              <a:t> </a:t>
            </a:r>
            <a:r>
              <a:rPr lang="en-US" dirty="0" err="1"/>
              <a:t>esistono</a:t>
            </a:r>
            <a:r>
              <a:rPr lang="en-US" dirty="0"/>
              <a:t> per </a:t>
            </a:r>
            <a:r>
              <a:rPr lang="en-US" dirty="0" err="1"/>
              <a:t>gli</a:t>
            </a:r>
            <a:r>
              <a:rPr lang="en-US" dirty="0"/>
              <a:t> </a:t>
            </a:r>
            <a:r>
              <a:rPr lang="en-US" dirty="0" err="1"/>
              <a:t>altri</a:t>
            </a:r>
            <a:r>
              <a:rPr lang="en-US" dirty="0"/>
              <a:t>. Il </a:t>
            </a:r>
            <a:r>
              <a:rPr lang="en-US" dirty="0" err="1"/>
              <a:t>gioco</a:t>
            </a:r>
            <a:r>
              <a:rPr lang="en-US" dirty="0"/>
              <a:t> </a:t>
            </a:r>
            <a:r>
              <a:rPr lang="en-US" dirty="0" err="1"/>
              <a:t>d’azzardo</a:t>
            </a:r>
            <a:r>
              <a:rPr lang="en-US" dirty="0"/>
              <a:t> è </a:t>
            </a:r>
            <a:r>
              <a:rPr lang="en-US" dirty="0" err="1"/>
              <a:t>considerato</a:t>
            </a:r>
            <a:r>
              <a:rPr lang="en-US" dirty="0"/>
              <a:t> un </a:t>
            </a:r>
            <a:r>
              <a:rPr lang="en-US" dirty="0" err="1"/>
              <a:t>investimento</a:t>
            </a:r>
            <a:r>
              <a:rPr lang="en-US" dirty="0"/>
              <a:t> in </a:t>
            </a:r>
            <a:r>
              <a:rPr lang="en-US" dirty="0" err="1"/>
              <a:t>quanto</a:t>
            </a:r>
            <a:r>
              <a:rPr lang="en-US" dirty="0"/>
              <a:t> </a:t>
            </a:r>
            <a:r>
              <a:rPr lang="en-US" dirty="0" err="1"/>
              <a:t>il</a:t>
            </a:r>
            <a:r>
              <a:rPr lang="en-US" dirty="0"/>
              <a:t> </a:t>
            </a:r>
            <a:r>
              <a:rPr lang="en-US" dirty="0" err="1"/>
              <a:t>paziente</a:t>
            </a:r>
            <a:r>
              <a:rPr lang="en-US" dirty="0"/>
              <a:t> </a:t>
            </a:r>
            <a:r>
              <a:rPr lang="en-US" dirty="0" err="1"/>
              <a:t>sente</a:t>
            </a:r>
            <a:r>
              <a:rPr lang="en-US" dirty="0"/>
              <a:t> di </a:t>
            </a:r>
            <a:r>
              <a:rPr lang="en-US" dirty="0" err="1"/>
              <a:t>avere</a:t>
            </a:r>
            <a:r>
              <a:rPr lang="en-US" dirty="0"/>
              <a:t> I numeri “</a:t>
            </a:r>
            <a:r>
              <a:rPr lang="en-US" dirty="0" err="1"/>
              <a:t>giusti</a:t>
            </a:r>
            <a:r>
              <a:rPr lang="en-US" dirty="0"/>
              <a:t>”.</a:t>
            </a:r>
          </a:p>
          <a:p>
            <a:r>
              <a:rPr lang="en-US" dirty="0"/>
              <a:t>La persona </a:t>
            </a:r>
            <a:r>
              <a:rPr lang="en-US" dirty="0" err="1"/>
              <a:t>può</a:t>
            </a:r>
            <a:r>
              <a:rPr lang="en-US" dirty="0"/>
              <a:t> </a:t>
            </a:r>
            <a:r>
              <a:rPr lang="en-US" dirty="0" err="1"/>
              <a:t>iniziare</a:t>
            </a:r>
            <a:r>
              <a:rPr lang="en-US" dirty="0"/>
              <a:t> </a:t>
            </a:r>
            <a:r>
              <a:rPr lang="en-US" dirty="0" err="1"/>
              <a:t>spontaneamente</a:t>
            </a:r>
            <a:r>
              <a:rPr lang="en-US" dirty="0"/>
              <a:t> </a:t>
            </a:r>
            <a:r>
              <a:rPr lang="en-US" dirty="0" err="1"/>
              <a:t>lunghe</a:t>
            </a:r>
            <a:r>
              <a:rPr lang="en-US" dirty="0"/>
              <a:t> </a:t>
            </a:r>
            <a:r>
              <a:rPr lang="en-US" dirty="0" err="1"/>
              <a:t>conversazioni</a:t>
            </a:r>
            <a:r>
              <a:rPr lang="en-US" dirty="0"/>
              <a:t> con </a:t>
            </a:r>
            <a:r>
              <a:rPr lang="en-US" dirty="0" err="1"/>
              <a:t>estranei</a:t>
            </a:r>
            <a:r>
              <a:rPr lang="en-US" dirty="0"/>
              <a:t> in </a:t>
            </a:r>
            <a:r>
              <a:rPr lang="en-US" dirty="0" err="1"/>
              <a:t>pubblico</a:t>
            </a:r>
            <a:r>
              <a:rPr lang="en-US" dirty="0"/>
              <a:t> e </a:t>
            </a:r>
            <a:r>
              <a:rPr lang="en-US" dirty="0" err="1"/>
              <a:t>dichiararsi</a:t>
            </a:r>
            <a:r>
              <a:rPr lang="en-US" dirty="0"/>
              <a:t> </a:t>
            </a:r>
            <a:r>
              <a:rPr lang="en-US" dirty="0" err="1"/>
              <a:t>esperto</a:t>
            </a:r>
            <a:r>
              <a:rPr lang="en-US" dirty="0"/>
              <a:t> in quasi </a:t>
            </a:r>
            <a:r>
              <a:rPr lang="en-US" dirty="0" err="1"/>
              <a:t>titti</a:t>
            </a:r>
            <a:r>
              <a:rPr lang="en-US" dirty="0"/>
              <a:t> </a:t>
            </a:r>
            <a:r>
              <a:rPr lang="en-US" dirty="0" err="1"/>
              <a:t>gli</a:t>
            </a:r>
            <a:r>
              <a:rPr lang="en-US" dirty="0"/>
              <a:t> </a:t>
            </a:r>
            <a:r>
              <a:rPr lang="en-US" dirty="0" err="1"/>
              <a:t>ambiti</a:t>
            </a:r>
            <a:r>
              <a:rPr lang="en-US" dirty="0"/>
              <a:t> di </a:t>
            </a:r>
            <a:r>
              <a:rPr lang="en-US" dirty="0" err="1"/>
              <a:t>conoscenza</a:t>
            </a:r>
            <a:r>
              <a:rPr lang="en-US" dirty="0"/>
              <a:t> </a:t>
            </a:r>
            <a:r>
              <a:rPr lang="en-US" dirty="0" err="1"/>
              <a:t>dello</a:t>
            </a:r>
            <a:r>
              <a:rPr lang="en-US" dirty="0"/>
              <a:t> </a:t>
            </a:r>
            <a:r>
              <a:rPr lang="en-US" dirty="0" err="1"/>
              <a:t>scibile</a:t>
            </a:r>
            <a:r>
              <a:rPr lang="en-US" dirty="0"/>
              <a:t> </a:t>
            </a:r>
            <a:r>
              <a:rPr lang="en-US" dirty="0" err="1"/>
              <a:t>umano</a:t>
            </a:r>
            <a:r>
              <a:rPr lang="en-US" dirty="0"/>
              <a:t>. </a:t>
            </a:r>
          </a:p>
          <a:p>
            <a:r>
              <a:rPr lang="en-US" dirty="0"/>
              <a:t>Il </a:t>
            </a:r>
            <a:r>
              <a:rPr lang="en-US" dirty="0" err="1"/>
              <a:t>suo</a:t>
            </a:r>
            <a:r>
              <a:rPr lang="en-US" dirty="0"/>
              <a:t> </a:t>
            </a:r>
            <a:r>
              <a:rPr lang="en-US" dirty="0" err="1"/>
              <a:t>elevato</a:t>
            </a:r>
            <a:r>
              <a:rPr lang="en-US" dirty="0"/>
              <a:t> </a:t>
            </a:r>
            <a:r>
              <a:rPr lang="en-US" dirty="0" err="1"/>
              <a:t>livello</a:t>
            </a:r>
            <a:r>
              <a:rPr lang="en-US" dirty="0"/>
              <a:t> di </a:t>
            </a:r>
            <a:r>
              <a:rPr lang="en-US" dirty="0" err="1"/>
              <a:t>energia</a:t>
            </a:r>
            <a:r>
              <a:rPr lang="en-US" dirty="0"/>
              <a:t> lo porta a volte ad </a:t>
            </a:r>
            <a:r>
              <a:rPr lang="en-US" dirty="0" err="1"/>
              <a:t>invertire</a:t>
            </a:r>
            <a:r>
              <a:rPr lang="en-US" dirty="0"/>
              <a:t> I </a:t>
            </a:r>
            <a:r>
              <a:rPr lang="en-US" dirty="0" err="1"/>
              <a:t>ritmi</a:t>
            </a:r>
            <a:r>
              <a:rPr lang="en-US" dirty="0"/>
              <a:t> del </a:t>
            </a:r>
            <a:r>
              <a:rPr lang="en-US" dirty="0" err="1"/>
              <a:t>sonno</a:t>
            </a:r>
            <a:r>
              <a:rPr lang="en-US" dirty="0"/>
              <a:t> e </a:t>
            </a:r>
            <a:r>
              <a:rPr lang="en-US" dirty="0" err="1"/>
              <a:t>della</a:t>
            </a:r>
            <a:r>
              <a:rPr lang="en-US" dirty="0"/>
              <a:t> </a:t>
            </a:r>
            <a:r>
              <a:rPr lang="en-US" dirty="0" err="1"/>
              <a:t>veglia</a:t>
            </a:r>
            <a:r>
              <a:rPr lang="en-US" dirty="0"/>
              <a:t>.</a:t>
            </a:r>
          </a:p>
          <a:p>
            <a:endParaRPr lang="en-US" dirty="0"/>
          </a:p>
          <a:p>
            <a:endParaRPr lang="it-IT" dirty="0"/>
          </a:p>
        </p:txBody>
      </p:sp>
    </p:spTree>
    <p:extLst>
      <p:ext uri="{BB962C8B-B14F-4D97-AF65-F5344CB8AC3E}">
        <p14:creationId xmlns:p14="http://schemas.microsoft.com/office/powerpoint/2010/main" val="1285680361"/>
      </p:ext>
    </p:extLst>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err="1"/>
              <a:t>Tutto</a:t>
            </a:r>
            <a:r>
              <a:rPr lang="en-US" dirty="0"/>
              <a:t> bello </a:t>
            </a:r>
            <a:r>
              <a:rPr lang="en-US" dirty="0" err="1"/>
              <a:t>quindi</a:t>
            </a:r>
            <a:r>
              <a:rPr lang="en-US" dirty="0"/>
              <a:t>? </a:t>
            </a:r>
            <a:r>
              <a:rPr lang="en-US" dirty="0" err="1"/>
              <a:t>Assolutamente</a:t>
            </a:r>
            <a:r>
              <a:rPr lang="en-US" dirty="0"/>
              <a:t> NO. a parte le </a:t>
            </a:r>
            <a:r>
              <a:rPr lang="en-US" dirty="0" err="1"/>
              <a:t>spese</a:t>
            </a:r>
            <a:r>
              <a:rPr lang="en-US" dirty="0"/>
              <a:t> e </a:t>
            </a:r>
            <a:r>
              <a:rPr lang="en-US" dirty="0" err="1"/>
              <a:t>gli</a:t>
            </a:r>
            <a:r>
              <a:rPr lang="en-US" dirty="0"/>
              <a:t> </a:t>
            </a:r>
            <a:r>
              <a:rPr lang="en-US" dirty="0" err="1"/>
              <a:t>adulteri</a:t>
            </a:r>
            <a:r>
              <a:rPr lang="en-US" dirty="0"/>
              <a:t>, </a:t>
            </a:r>
            <a:r>
              <a:rPr lang="en-US" dirty="0" err="1"/>
              <a:t>il</a:t>
            </a:r>
            <a:r>
              <a:rPr lang="en-US" dirty="0"/>
              <a:t> </a:t>
            </a:r>
            <a:r>
              <a:rPr lang="en-US" dirty="0" err="1"/>
              <a:t>paziente</a:t>
            </a:r>
            <a:r>
              <a:rPr lang="en-US" dirty="0"/>
              <a:t> </a:t>
            </a:r>
            <a:r>
              <a:rPr lang="en-US" dirty="0" err="1"/>
              <a:t>si</a:t>
            </a:r>
            <a:r>
              <a:rPr lang="en-US" dirty="0"/>
              <a:t> </a:t>
            </a:r>
            <a:r>
              <a:rPr lang="en-US" dirty="0" err="1"/>
              <a:t>dimostra</a:t>
            </a:r>
            <a:r>
              <a:rPr lang="en-US" dirty="0"/>
              <a:t> </a:t>
            </a:r>
            <a:r>
              <a:rPr lang="en-US" dirty="0" err="1"/>
              <a:t>irritabile</a:t>
            </a:r>
            <a:r>
              <a:rPr lang="en-US" dirty="0"/>
              <a:t>, al </a:t>
            </a:r>
            <a:r>
              <a:rPr lang="en-US" dirty="0" err="1"/>
              <a:t>limite</a:t>
            </a:r>
            <a:r>
              <a:rPr lang="en-US" dirty="0"/>
              <a:t> </a:t>
            </a:r>
            <a:r>
              <a:rPr lang="en-US" dirty="0" err="1"/>
              <a:t>distruttivo</a:t>
            </a:r>
            <a:r>
              <a:rPr lang="en-US" dirty="0"/>
              <a:t>. </a:t>
            </a:r>
            <a:r>
              <a:rPr lang="en-US" dirty="0" err="1"/>
              <a:t>L’umore</a:t>
            </a:r>
            <a:r>
              <a:rPr lang="en-US" dirty="0"/>
              <a:t> è </a:t>
            </a:r>
            <a:r>
              <a:rPr lang="en-US" dirty="0" err="1"/>
              <a:t>instabile</a:t>
            </a:r>
            <a:r>
              <a:rPr lang="en-US" dirty="0"/>
              <a:t> e la persona </a:t>
            </a:r>
            <a:r>
              <a:rPr lang="en-US" dirty="0" err="1"/>
              <a:t>passa</a:t>
            </a:r>
            <a:r>
              <a:rPr lang="en-US" dirty="0"/>
              <a:t> </a:t>
            </a:r>
            <a:r>
              <a:rPr lang="en-US" dirty="0" err="1"/>
              <a:t>dalla</a:t>
            </a:r>
            <a:r>
              <a:rPr lang="en-US" dirty="0"/>
              <a:t> </a:t>
            </a:r>
            <a:r>
              <a:rPr lang="en-US" dirty="0" err="1"/>
              <a:t>euforia</a:t>
            </a:r>
            <a:r>
              <a:rPr lang="en-US" dirty="0"/>
              <a:t> </a:t>
            </a:r>
            <a:r>
              <a:rPr lang="en-US" dirty="0" err="1"/>
              <a:t>alla</a:t>
            </a:r>
            <a:r>
              <a:rPr lang="en-US" dirty="0"/>
              <a:t> </a:t>
            </a:r>
            <a:r>
              <a:rPr lang="en-US" dirty="0" err="1"/>
              <a:t>irritabilità</a:t>
            </a:r>
            <a:r>
              <a:rPr lang="en-US" dirty="0"/>
              <a:t> </a:t>
            </a:r>
            <a:r>
              <a:rPr lang="en-US" dirty="0" err="1"/>
              <a:t>alla</a:t>
            </a:r>
            <a:r>
              <a:rPr lang="en-US" dirty="0"/>
              <a:t> </a:t>
            </a:r>
            <a:r>
              <a:rPr lang="en-US" dirty="0" err="1"/>
              <a:t>aggressività</a:t>
            </a:r>
            <a:r>
              <a:rPr lang="en-US" dirty="0"/>
              <a:t> con </a:t>
            </a:r>
            <a:r>
              <a:rPr lang="en-US" dirty="0" err="1"/>
              <a:t>estrema</a:t>
            </a:r>
            <a:r>
              <a:rPr lang="en-US" dirty="0"/>
              <a:t> </a:t>
            </a:r>
            <a:r>
              <a:rPr lang="en-US" dirty="0" err="1"/>
              <a:t>ed</a:t>
            </a:r>
            <a:r>
              <a:rPr lang="en-US" dirty="0"/>
              <a:t> </a:t>
            </a:r>
            <a:r>
              <a:rPr lang="en-US" dirty="0" err="1"/>
              <a:t>imprevedibile</a:t>
            </a:r>
            <a:r>
              <a:rPr lang="en-US" dirty="0"/>
              <a:t> </a:t>
            </a:r>
            <a:r>
              <a:rPr lang="en-US" dirty="0" err="1"/>
              <a:t>rapidità</a:t>
            </a:r>
            <a:r>
              <a:rPr lang="en-US" dirty="0"/>
              <a:t>. Non </a:t>
            </a:r>
            <a:r>
              <a:rPr lang="en-US" dirty="0" err="1"/>
              <a:t>si</a:t>
            </a:r>
            <a:r>
              <a:rPr lang="en-US" dirty="0"/>
              <a:t> concede </a:t>
            </a:r>
            <a:r>
              <a:rPr lang="en-US" dirty="0" err="1"/>
              <a:t>il</a:t>
            </a:r>
            <a:r>
              <a:rPr lang="en-US" dirty="0"/>
              <a:t> tempo per </a:t>
            </a:r>
            <a:r>
              <a:rPr lang="en-US" dirty="0" err="1"/>
              <a:t>riflettere</a:t>
            </a:r>
            <a:r>
              <a:rPr lang="en-US" dirty="0"/>
              <a:t>. È </a:t>
            </a:r>
            <a:r>
              <a:rPr lang="en-US" dirty="0" err="1"/>
              <a:t>impulsivo</a:t>
            </a:r>
            <a:r>
              <a:rPr lang="en-US" dirty="0"/>
              <a:t> </a:t>
            </a:r>
            <a:r>
              <a:rPr lang="en-US" dirty="0" err="1"/>
              <a:t>ed</a:t>
            </a:r>
            <a:r>
              <a:rPr lang="en-US" dirty="0"/>
              <a:t> </a:t>
            </a:r>
            <a:r>
              <a:rPr lang="en-US" dirty="0" err="1"/>
              <a:t>anche</a:t>
            </a:r>
            <a:r>
              <a:rPr lang="en-US" dirty="0"/>
              <a:t>  </a:t>
            </a:r>
            <a:r>
              <a:rPr lang="en-US" dirty="0" err="1"/>
              <a:t>distruttivo</a:t>
            </a:r>
            <a:r>
              <a:rPr lang="en-US" dirty="0"/>
              <a:t>, a volte </a:t>
            </a:r>
            <a:r>
              <a:rPr lang="en-US" dirty="0" err="1"/>
              <a:t>goffo</a:t>
            </a:r>
            <a:r>
              <a:rPr lang="en-US" dirty="0"/>
              <a:t> e </a:t>
            </a:r>
            <a:r>
              <a:rPr lang="en-US" dirty="0" err="1"/>
              <a:t>scoordinato</a:t>
            </a:r>
            <a:r>
              <a:rPr lang="en-US" dirty="0"/>
              <a:t>.  </a:t>
            </a:r>
          </a:p>
        </p:txBody>
      </p:sp>
    </p:spTree>
    <p:extLst>
      <p:ext uri="{BB962C8B-B14F-4D97-AF65-F5344CB8AC3E}">
        <p14:creationId xmlns:p14="http://schemas.microsoft.com/office/powerpoint/2010/main" val="2032279802"/>
      </p:ext>
    </p:extLst>
  </p:cSld>
  <p:clrMapOvr>
    <a:masterClrMapping/>
  </p:clrMapOvr>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en-US" dirty="0"/>
              <a:t>La </a:t>
            </a:r>
            <a:r>
              <a:rPr lang="en-US" dirty="0" err="1"/>
              <a:t>energia</a:t>
            </a:r>
            <a:r>
              <a:rPr lang="en-US" dirty="0"/>
              <a:t> </a:t>
            </a:r>
            <a:r>
              <a:rPr lang="en-US" dirty="0" err="1"/>
              <a:t>ipertrofica</a:t>
            </a:r>
            <a:r>
              <a:rPr lang="en-US" dirty="0"/>
              <a:t> lo </a:t>
            </a:r>
            <a:r>
              <a:rPr lang="en-US" dirty="0" err="1"/>
              <a:t>può</a:t>
            </a:r>
            <a:r>
              <a:rPr lang="en-US" dirty="0"/>
              <a:t>  </a:t>
            </a:r>
            <a:r>
              <a:rPr lang="en-US" dirty="0" err="1"/>
              <a:t>portare</a:t>
            </a:r>
            <a:r>
              <a:rPr lang="en-US" dirty="0"/>
              <a:t>  ad un </a:t>
            </a:r>
            <a:r>
              <a:rPr lang="en-US" dirty="0" err="1"/>
              <a:t>eccesso</a:t>
            </a:r>
            <a:r>
              <a:rPr lang="en-US" dirty="0"/>
              <a:t> di </a:t>
            </a:r>
            <a:r>
              <a:rPr lang="en-US" dirty="0" err="1"/>
              <a:t>autostima</a:t>
            </a:r>
            <a:r>
              <a:rPr lang="en-US" dirty="0"/>
              <a:t> </a:t>
            </a:r>
            <a:r>
              <a:rPr lang="en-US" dirty="0" err="1"/>
              <a:t>ed</a:t>
            </a:r>
            <a:r>
              <a:rPr lang="en-US" dirty="0"/>
              <a:t> </a:t>
            </a:r>
            <a:r>
              <a:rPr lang="en-US" dirty="0" err="1"/>
              <a:t>anche</a:t>
            </a:r>
            <a:r>
              <a:rPr lang="en-US" dirty="0"/>
              <a:t> al </a:t>
            </a:r>
            <a:r>
              <a:rPr lang="en-US" dirty="0" err="1"/>
              <a:t>delirio</a:t>
            </a:r>
            <a:r>
              <a:rPr lang="en-US" dirty="0"/>
              <a:t>, </a:t>
            </a:r>
            <a:r>
              <a:rPr lang="en-US" dirty="0" err="1"/>
              <a:t>ovviamente</a:t>
            </a:r>
            <a:r>
              <a:rPr lang="en-US" dirty="0"/>
              <a:t> </a:t>
            </a:r>
            <a:r>
              <a:rPr lang="en-US" dirty="0" err="1"/>
              <a:t>si</a:t>
            </a:r>
            <a:r>
              <a:rPr lang="en-US" dirty="0"/>
              <a:t> </a:t>
            </a:r>
            <a:r>
              <a:rPr lang="en-US" dirty="0" err="1"/>
              <a:t>tratta</a:t>
            </a:r>
            <a:r>
              <a:rPr lang="en-US" dirty="0"/>
              <a:t> in </a:t>
            </a:r>
            <a:r>
              <a:rPr lang="en-US" dirty="0" err="1"/>
              <a:t>genere</a:t>
            </a:r>
            <a:r>
              <a:rPr lang="en-US" dirty="0"/>
              <a:t> di </a:t>
            </a:r>
            <a:r>
              <a:rPr lang="en-US" dirty="0" err="1"/>
              <a:t>deliri</a:t>
            </a:r>
            <a:r>
              <a:rPr lang="en-US" dirty="0"/>
              <a:t> di </a:t>
            </a:r>
            <a:r>
              <a:rPr lang="en-US" dirty="0" err="1"/>
              <a:t>grandezza</a:t>
            </a:r>
            <a:r>
              <a:rPr lang="en-US" dirty="0"/>
              <a:t>.</a:t>
            </a:r>
          </a:p>
          <a:p>
            <a:r>
              <a:rPr lang="en-US" dirty="0"/>
              <a:t>Per </a:t>
            </a:r>
            <a:r>
              <a:rPr lang="en-US" dirty="0" err="1"/>
              <a:t>quanto</a:t>
            </a:r>
            <a:r>
              <a:rPr lang="en-US" dirty="0"/>
              <a:t> </a:t>
            </a:r>
            <a:r>
              <a:rPr lang="en-US" dirty="0" err="1"/>
              <a:t>possa</a:t>
            </a:r>
            <a:r>
              <a:rPr lang="en-US" dirty="0"/>
              <a:t> </a:t>
            </a:r>
            <a:r>
              <a:rPr lang="en-US" dirty="0" err="1"/>
              <a:t>sembrare</a:t>
            </a:r>
            <a:r>
              <a:rPr lang="en-US" dirty="0"/>
              <a:t> </a:t>
            </a:r>
            <a:r>
              <a:rPr lang="en-US" dirty="0" err="1"/>
              <a:t>strano</a:t>
            </a:r>
            <a:r>
              <a:rPr lang="en-US" dirty="0"/>
              <a:t>, la </a:t>
            </a:r>
            <a:r>
              <a:rPr lang="en-US" dirty="0" err="1"/>
              <a:t>vera</a:t>
            </a:r>
            <a:r>
              <a:rPr lang="en-US" dirty="0"/>
              <a:t> </a:t>
            </a:r>
            <a:r>
              <a:rPr lang="en-US" dirty="0" err="1"/>
              <a:t>creatività</a:t>
            </a:r>
            <a:r>
              <a:rPr lang="en-US" dirty="0"/>
              <a:t> </a:t>
            </a:r>
            <a:r>
              <a:rPr lang="en-US" dirty="0" err="1"/>
              <a:t>che</a:t>
            </a:r>
            <a:r>
              <a:rPr lang="en-US" dirty="0"/>
              <a:t> </a:t>
            </a:r>
            <a:r>
              <a:rPr lang="en-US" dirty="0" err="1"/>
              <a:t>spesso</a:t>
            </a:r>
            <a:r>
              <a:rPr lang="en-US" dirty="0"/>
              <a:t> </a:t>
            </a:r>
            <a:r>
              <a:rPr lang="en-US" dirty="0" err="1"/>
              <a:t>caratterizza</a:t>
            </a:r>
            <a:r>
              <a:rPr lang="en-US" dirty="0"/>
              <a:t> I </a:t>
            </a:r>
            <a:r>
              <a:rPr lang="en-US" dirty="0" err="1"/>
              <a:t>tratti</a:t>
            </a:r>
            <a:r>
              <a:rPr lang="en-US" dirty="0"/>
              <a:t> </a:t>
            </a:r>
            <a:r>
              <a:rPr lang="en-US" dirty="0" err="1"/>
              <a:t>artistoidi</a:t>
            </a:r>
            <a:r>
              <a:rPr lang="en-US" dirty="0"/>
              <a:t> </a:t>
            </a:r>
            <a:r>
              <a:rPr lang="en-US" dirty="0" err="1"/>
              <a:t>dei</a:t>
            </a:r>
            <a:r>
              <a:rPr lang="en-US" dirty="0"/>
              <a:t> </a:t>
            </a:r>
            <a:r>
              <a:rPr lang="en-US" dirty="0" err="1"/>
              <a:t>bipolari</a:t>
            </a:r>
            <a:r>
              <a:rPr lang="en-US" dirty="0"/>
              <a:t>, ha </a:t>
            </a:r>
            <a:r>
              <a:rPr lang="en-US" dirty="0" err="1"/>
              <a:t>radici</a:t>
            </a:r>
            <a:r>
              <a:rPr lang="en-US" dirty="0"/>
              <a:t> </a:t>
            </a:r>
            <a:r>
              <a:rPr lang="en-US" dirty="0" err="1"/>
              <a:t>più</a:t>
            </a:r>
            <a:r>
              <a:rPr lang="en-US" dirty="0"/>
              <a:t> </a:t>
            </a:r>
            <a:r>
              <a:rPr lang="en-US" dirty="0" err="1"/>
              <a:t>profonde</a:t>
            </a:r>
            <a:r>
              <a:rPr lang="en-US" dirty="0"/>
              <a:t> </a:t>
            </a:r>
            <a:r>
              <a:rPr lang="en-US" dirty="0" err="1"/>
              <a:t>nella</a:t>
            </a:r>
            <a:r>
              <a:rPr lang="en-US" dirty="0"/>
              <a:t> </a:t>
            </a:r>
            <a:r>
              <a:rPr lang="en-US" dirty="0" err="1"/>
              <a:t>depressione</a:t>
            </a:r>
            <a:r>
              <a:rPr lang="en-US" dirty="0"/>
              <a:t> </a:t>
            </a:r>
            <a:r>
              <a:rPr lang="en-US" dirty="0" err="1"/>
              <a:t>che</a:t>
            </a:r>
            <a:r>
              <a:rPr lang="en-US" dirty="0"/>
              <a:t> non </a:t>
            </a:r>
            <a:r>
              <a:rPr lang="en-US" dirty="0" err="1"/>
              <a:t>nella</a:t>
            </a:r>
            <a:r>
              <a:rPr lang="en-US" dirty="0"/>
              <a:t> </a:t>
            </a:r>
            <a:r>
              <a:rPr lang="en-US" dirty="0" err="1"/>
              <a:t>maniacalità</a:t>
            </a:r>
            <a:r>
              <a:rPr lang="en-US" dirty="0"/>
              <a:t>.</a:t>
            </a:r>
          </a:p>
          <a:p>
            <a:r>
              <a:rPr lang="en-US" dirty="0" err="1"/>
              <a:t>Nei</a:t>
            </a:r>
            <a:r>
              <a:rPr lang="en-US" dirty="0"/>
              <a:t> bambini, la </a:t>
            </a:r>
            <a:r>
              <a:rPr lang="en-US" dirty="0" err="1"/>
              <a:t>felicità</a:t>
            </a:r>
            <a:r>
              <a:rPr lang="en-US" dirty="0"/>
              <a:t>, la </a:t>
            </a:r>
            <a:r>
              <a:rPr lang="en-US" dirty="0" err="1"/>
              <a:t>stupidità</a:t>
            </a:r>
            <a:r>
              <a:rPr lang="en-US" dirty="0"/>
              <a:t> e la "</a:t>
            </a:r>
            <a:r>
              <a:rPr lang="en-US" dirty="0" err="1"/>
              <a:t>goffaggine</a:t>
            </a:r>
            <a:r>
              <a:rPr lang="en-US" dirty="0"/>
              <a:t>"  e la </a:t>
            </a:r>
            <a:r>
              <a:rPr lang="en-US" dirty="0" err="1"/>
              <a:t>iperattività</a:t>
            </a:r>
            <a:r>
              <a:rPr lang="en-US" dirty="0"/>
              <a:t> </a:t>
            </a:r>
            <a:r>
              <a:rPr lang="en-US" dirty="0" err="1"/>
              <a:t>sono</a:t>
            </a:r>
            <a:r>
              <a:rPr lang="en-US" dirty="0"/>
              <a:t>  </a:t>
            </a:r>
            <a:r>
              <a:rPr lang="en-US" dirty="0" err="1"/>
              <a:t>eccessivi</a:t>
            </a:r>
            <a:r>
              <a:rPr lang="en-US" dirty="0"/>
              <a:t>  </a:t>
            </a:r>
            <a:r>
              <a:rPr lang="en-US" dirty="0" err="1"/>
              <a:t>rispetto</a:t>
            </a:r>
            <a:r>
              <a:rPr lang="en-US" dirty="0"/>
              <a:t> </a:t>
            </a:r>
            <a:r>
              <a:rPr lang="en-US" dirty="0" err="1"/>
              <a:t>alla</a:t>
            </a:r>
            <a:r>
              <a:rPr lang="en-US" dirty="0"/>
              <a:t> </a:t>
            </a:r>
            <a:r>
              <a:rPr lang="en-US" dirty="0" err="1"/>
              <a:t>normalità</a:t>
            </a:r>
            <a:r>
              <a:rPr lang="en-US" dirty="0"/>
              <a:t>. </a:t>
            </a:r>
            <a:r>
              <a:rPr lang="it-IT" dirty="0"/>
              <a:t> Pensano di essere bravissimi nonostante gli scarsi risultati</a:t>
            </a:r>
          </a:p>
          <a:p>
            <a:endParaRPr lang="it-IT" dirty="0"/>
          </a:p>
        </p:txBody>
      </p:sp>
    </p:spTree>
    <p:extLst>
      <p:ext uri="{BB962C8B-B14F-4D97-AF65-F5344CB8AC3E}">
        <p14:creationId xmlns:p14="http://schemas.microsoft.com/office/powerpoint/2010/main" val="3709834379"/>
      </p:ext>
    </p:extLst>
  </p:cSld>
  <p:clrMapOvr>
    <a:masterClrMapping/>
  </p:clrMapOvr>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en-US" dirty="0"/>
              <a:t>In </a:t>
            </a:r>
            <a:r>
              <a:rPr lang="en-US" dirty="0" err="1"/>
              <a:t>fase</a:t>
            </a:r>
            <a:r>
              <a:rPr lang="en-US" dirty="0"/>
              <a:t> </a:t>
            </a:r>
            <a:r>
              <a:rPr lang="en-US" dirty="0" err="1"/>
              <a:t>maniacale</a:t>
            </a:r>
            <a:r>
              <a:rPr lang="en-US" dirty="0"/>
              <a:t> la persona </a:t>
            </a:r>
            <a:r>
              <a:rPr lang="en-US" dirty="0" err="1"/>
              <a:t>parla</a:t>
            </a:r>
            <a:r>
              <a:rPr lang="en-US" dirty="0"/>
              <a:t> </a:t>
            </a:r>
            <a:r>
              <a:rPr lang="en-US" dirty="0" err="1"/>
              <a:t>moltissimo</a:t>
            </a:r>
            <a:r>
              <a:rPr lang="en-US" dirty="0"/>
              <a:t>, ad </a:t>
            </a:r>
            <a:r>
              <a:rPr lang="en-US" dirty="0" err="1"/>
              <a:t>alta</a:t>
            </a:r>
            <a:r>
              <a:rPr lang="en-US" dirty="0"/>
              <a:t> voce, e non </a:t>
            </a:r>
            <a:r>
              <a:rPr lang="en-US" dirty="0" err="1"/>
              <a:t>si</a:t>
            </a:r>
            <a:r>
              <a:rPr lang="en-US" dirty="0"/>
              <a:t> </a:t>
            </a:r>
            <a:r>
              <a:rPr lang="en-US" dirty="0" err="1"/>
              <a:t>riesce</a:t>
            </a:r>
            <a:r>
              <a:rPr lang="en-US" dirty="0"/>
              <a:t> ad </a:t>
            </a:r>
            <a:r>
              <a:rPr lang="en-US" dirty="0" err="1"/>
              <a:t>interromperlo</a:t>
            </a:r>
            <a:r>
              <a:rPr lang="en-US" dirty="0"/>
              <a:t>. In </a:t>
            </a:r>
            <a:r>
              <a:rPr lang="en-US" dirty="0" err="1"/>
              <a:t>alcuni</a:t>
            </a:r>
            <a:r>
              <a:rPr lang="en-US" dirty="0"/>
              <a:t> </a:t>
            </a:r>
            <a:r>
              <a:rPr lang="en-US" dirty="0" err="1"/>
              <a:t>casi</a:t>
            </a:r>
            <a:r>
              <a:rPr lang="en-US" dirty="0"/>
              <a:t> </a:t>
            </a:r>
            <a:r>
              <a:rPr lang="en-US" dirty="0" err="1"/>
              <a:t>il</a:t>
            </a:r>
            <a:r>
              <a:rPr lang="en-US" dirty="0"/>
              <a:t> </a:t>
            </a:r>
            <a:r>
              <a:rPr lang="en-US" dirty="0" err="1"/>
              <a:t>paziente</a:t>
            </a:r>
            <a:r>
              <a:rPr lang="en-US" dirty="0"/>
              <a:t> </a:t>
            </a:r>
            <a:r>
              <a:rPr lang="en-US" dirty="0" err="1"/>
              <a:t>parla</a:t>
            </a:r>
            <a:r>
              <a:rPr lang="en-US" dirty="0"/>
              <a:t> in </a:t>
            </a:r>
            <a:r>
              <a:rPr lang="en-US" dirty="0" err="1"/>
              <a:t>modo</a:t>
            </a:r>
            <a:r>
              <a:rPr lang="en-US" dirty="0"/>
              <a:t> </a:t>
            </a:r>
            <a:r>
              <a:rPr lang="en-US" dirty="0" err="1"/>
              <a:t>frivolo</a:t>
            </a:r>
            <a:r>
              <a:rPr lang="en-US" dirty="0"/>
              <a:t> con </a:t>
            </a:r>
            <a:r>
              <a:rPr lang="en-US" dirty="0" err="1"/>
              <a:t>giochi</a:t>
            </a:r>
            <a:r>
              <a:rPr lang="en-US" dirty="0"/>
              <a:t> di parole e </a:t>
            </a:r>
            <a:r>
              <a:rPr lang="en-US" dirty="0" err="1"/>
              <a:t>scherzi</a:t>
            </a:r>
            <a:r>
              <a:rPr lang="en-US" dirty="0"/>
              <a:t>, </a:t>
            </a:r>
            <a:r>
              <a:rPr lang="en-US" dirty="0" err="1"/>
              <a:t>il</a:t>
            </a:r>
            <a:r>
              <a:rPr lang="en-US" dirty="0"/>
              <a:t> </a:t>
            </a:r>
            <a:r>
              <a:rPr lang="en-US" dirty="0" err="1"/>
              <a:t>paziente</a:t>
            </a:r>
            <a:r>
              <a:rPr lang="en-US" dirty="0"/>
              <a:t> è </a:t>
            </a:r>
            <a:r>
              <a:rPr lang="en-US" dirty="0" err="1"/>
              <a:t>teatrale</a:t>
            </a:r>
            <a:r>
              <a:rPr lang="en-US" dirty="0"/>
              <a:t> e non </a:t>
            </a:r>
            <a:r>
              <a:rPr lang="en-US" dirty="0" err="1"/>
              <a:t>si</a:t>
            </a:r>
            <a:r>
              <a:rPr lang="en-US" dirty="0"/>
              <a:t> </a:t>
            </a:r>
            <a:r>
              <a:rPr lang="en-US" dirty="0" err="1"/>
              <a:t>preoccupa</a:t>
            </a:r>
            <a:r>
              <a:rPr lang="en-US" dirty="0"/>
              <a:t> </a:t>
            </a:r>
            <a:r>
              <a:rPr lang="en-US" dirty="0" err="1"/>
              <a:t>troppo</a:t>
            </a:r>
            <a:r>
              <a:rPr lang="en-US" dirty="0"/>
              <a:t> del </a:t>
            </a:r>
            <a:r>
              <a:rPr lang="en-US" dirty="0" err="1"/>
              <a:t>contenuto</a:t>
            </a:r>
            <a:r>
              <a:rPr lang="en-US" dirty="0"/>
              <a:t> </a:t>
            </a:r>
            <a:r>
              <a:rPr lang="en-US" dirty="0" err="1"/>
              <a:t>della</a:t>
            </a:r>
            <a:r>
              <a:rPr lang="en-US" dirty="0"/>
              <a:t> </a:t>
            </a:r>
            <a:r>
              <a:rPr lang="en-US" dirty="0" err="1"/>
              <a:t>sua</a:t>
            </a:r>
            <a:r>
              <a:rPr lang="en-US" dirty="0"/>
              <a:t> </a:t>
            </a:r>
            <a:r>
              <a:rPr lang="en-US" dirty="0" err="1"/>
              <a:t>comunicazione</a:t>
            </a:r>
            <a:r>
              <a:rPr lang="en-US" dirty="0"/>
              <a:t>. In </a:t>
            </a:r>
            <a:r>
              <a:rPr lang="en-US" dirty="0" err="1"/>
              <a:t>alcuni</a:t>
            </a:r>
            <a:r>
              <a:rPr lang="en-US" dirty="0"/>
              <a:t> </a:t>
            </a:r>
            <a:r>
              <a:rPr lang="en-US" dirty="0" err="1"/>
              <a:t>casi</a:t>
            </a:r>
            <a:r>
              <a:rPr lang="en-US" dirty="0"/>
              <a:t> è </a:t>
            </a:r>
            <a:r>
              <a:rPr lang="en-US" dirty="0" err="1"/>
              <a:t>lamentoso</a:t>
            </a:r>
            <a:r>
              <a:rPr lang="en-US" dirty="0"/>
              <a:t> o </a:t>
            </a:r>
            <a:r>
              <a:rPr lang="en-US" dirty="0" err="1"/>
              <a:t>aggressivo</a:t>
            </a:r>
            <a:r>
              <a:rPr lang="en-US" dirty="0"/>
              <a:t>, </a:t>
            </a:r>
            <a:r>
              <a:rPr lang="en-US" dirty="0" err="1"/>
              <a:t>prorompe</a:t>
            </a:r>
            <a:r>
              <a:rPr lang="en-US" dirty="0"/>
              <a:t> in </a:t>
            </a:r>
            <a:r>
              <a:rPr lang="en-US" dirty="0" err="1"/>
              <a:t>sfuriate</a:t>
            </a:r>
            <a:r>
              <a:rPr lang="en-US" dirty="0"/>
              <a:t>. </a:t>
            </a:r>
            <a:r>
              <a:rPr lang="en-US" dirty="0" err="1"/>
              <a:t>Minccia</a:t>
            </a:r>
            <a:r>
              <a:rPr lang="en-US" dirty="0"/>
              <a:t> </a:t>
            </a:r>
            <a:r>
              <a:rPr lang="en-US" dirty="0" err="1"/>
              <a:t>apertamente</a:t>
            </a:r>
            <a:r>
              <a:rPr lang="en-US" dirty="0"/>
              <a:t> </a:t>
            </a:r>
            <a:r>
              <a:rPr lang="en-US" dirty="0" err="1"/>
              <a:t>il</a:t>
            </a:r>
            <a:r>
              <a:rPr lang="en-US" dirty="0"/>
              <a:t> </a:t>
            </a:r>
            <a:r>
              <a:rPr lang="en-US" dirty="0" err="1"/>
              <a:t>marito</a:t>
            </a:r>
            <a:r>
              <a:rPr lang="en-US" dirty="0"/>
              <a:t> (o la </a:t>
            </a:r>
            <a:r>
              <a:rPr lang="en-US" dirty="0" err="1"/>
              <a:t>moglie</a:t>
            </a:r>
            <a:r>
              <a:rPr lang="en-US" dirty="0"/>
              <a:t>) di </a:t>
            </a:r>
            <a:r>
              <a:rPr lang="en-US" dirty="0" err="1"/>
              <a:t>lasciarlo</a:t>
            </a:r>
            <a:r>
              <a:rPr lang="en-US" dirty="0"/>
              <a:t> e di </a:t>
            </a:r>
            <a:r>
              <a:rPr lang="en-US" dirty="0" err="1"/>
              <a:t>trovarsi</a:t>
            </a:r>
            <a:r>
              <a:rPr lang="en-US" dirty="0"/>
              <a:t> un </a:t>
            </a:r>
            <a:r>
              <a:rPr lang="en-US" dirty="0" err="1"/>
              <a:t>nuovo</a:t>
            </a:r>
            <a:r>
              <a:rPr lang="en-US" dirty="0"/>
              <a:t> partner.</a:t>
            </a:r>
          </a:p>
          <a:p>
            <a:r>
              <a:rPr lang="en-US" dirty="0"/>
              <a:t>La </a:t>
            </a:r>
            <a:r>
              <a:rPr lang="en-US" dirty="0" err="1"/>
              <a:t>estrema</a:t>
            </a:r>
            <a:r>
              <a:rPr lang="en-US" dirty="0"/>
              <a:t> </a:t>
            </a:r>
            <a:r>
              <a:rPr lang="en-US" dirty="0" err="1"/>
              <a:t>distraibilità</a:t>
            </a:r>
            <a:r>
              <a:rPr lang="en-US" dirty="0"/>
              <a:t> e la </a:t>
            </a:r>
            <a:r>
              <a:rPr lang="en-US" dirty="0" err="1"/>
              <a:t>grande</a:t>
            </a:r>
            <a:r>
              <a:rPr lang="en-US" dirty="0"/>
              <a:t> </a:t>
            </a:r>
            <a:r>
              <a:rPr lang="en-US" dirty="0" err="1"/>
              <a:t>accelerazione</a:t>
            </a:r>
            <a:r>
              <a:rPr lang="en-US" dirty="0"/>
              <a:t> </a:t>
            </a:r>
            <a:r>
              <a:rPr lang="en-US" dirty="0" err="1"/>
              <a:t>portanto</a:t>
            </a:r>
            <a:r>
              <a:rPr lang="en-US" dirty="0"/>
              <a:t> ad </a:t>
            </a:r>
            <a:r>
              <a:rPr lang="en-US" dirty="0" err="1"/>
              <a:t>una</a:t>
            </a:r>
            <a:r>
              <a:rPr lang="en-US" dirty="0"/>
              <a:t> </a:t>
            </a:r>
            <a:r>
              <a:rPr lang="en-US" dirty="0" err="1"/>
              <a:t>vera</a:t>
            </a:r>
            <a:r>
              <a:rPr lang="en-US" dirty="0"/>
              <a:t> e </a:t>
            </a:r>
            <a:r>
              <a:rPr lang="en-US" dirty="0" err="1"/>
              <a:t>propria</a:t>
            </a:r>
            <a:r>
              <a:rPr lang="en-US" dirty="0"/>
              <a:t> </a:t>
            </a:r>
            <a:r>
              <a:rPr lang="en-US" dirty="0" err="1"/>
              <a:t>fuga</a:t>
            </a:r>
            <a:r>
              <a:rPr lang="en-US" dirty="0"/>
              <a:t> </a:t>
            </a:r>
            <a:r>
              <a:rPr lang="en-US" dirty="0" err="1"/>
              <a:t>delle</a:t>
            </a:r>
            <a:r>
              <a:rPr lang="en-US" dirty="0"/>
              <a:t> </a:t>
            </a:r>
            <a:r>
              <a:rPr lang="en-US" dirty="0" err="1"/>
              <a:t>idee</a:t>
            </a:r>
            <a:r>
              <a:rPr lang="en-US" dirty="0"/>
              <a:t>, </a:t>
            </a:r>
            <a:r>
              <a:rPr lang="en-US" dirty="0" err="1"/>
              <a:t>il</a:t>
            </a:r>
            <a:r>
              <a:rPr lang="en-US" dirty="0"/>
              <a:t> </a:t>
            </a:r>
            <a:r>
              <a:rPr lang="en-US" dirty="0" err="1"/>
              <a:t>discorso</a:t>
            </a:r>
            <a:r>
              <a:rPr lang="en-US" dirty="0"/>
              <a:t> </a:t>
            </a:r>
            <a:r>
              <a:rPr lang="en-US" dirty="0" err="1"/>
              <a:t>quindi</a:t>
            </a:r>
            <a:r>
              <a:rPr lang="en-US" dirty="0"/>
              <a:t> </a:t>
            </a:r>
            <a:r>
              <a:rPr lang="en-US" dirty="0" err="1"/>
              <a:t>viene</a:t>
            </a:r>
            <a:r>
              <a:rPr lang="en-US" dirty="0"/>
              <a:t> </a:t>
            </a:r>
            <a:r>
              <a:rPr lang="en-US" dirty="0" err="1"/>
              <a:t>reso</a:t>
            </a:r>
            <a:r>
              <a:rPr lang="en-US" dirty="0"/>
              <a:t> </a:t>
            </a:r>
            <a:r>
              <a:rPr lang="en-US" dirty="0" err="1"/>
              <a:t>frammentario</a:t>
            </a:r>
            <a:r>
              <a:rPr lang="en-US" dirty="0"/>
              <a:t>.</a:t>
            </a:r>
          </a:p>
          <a:p>
            <a:endParaRPr lang="en-US" dirty="0"/>
          </a:p>
        </p:txBody>
      </p:sp>
    </p:spTree>
    <p:extLst>
      <p:ext uri="{BB962C8B-B14F-4D97-AF65-F5344CB8AC3E}">
        <p14:creationId xmlns:p14="http://schemas.microsoft.com/office/powerpoint/2010/main" val="228170811"/>
      </p:ext>
    </p:extLst>
  </p:cSld>
  <p:clrMapOvr>
    <a:masterClrMapping/>
  </p:clrMapOvr>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err="1"/>
              <a:t>Nei</a:t>
            </a:r>
            <a:r>
              <a:rPr lang="en-US" dirty="0"/>
              <a:t> </a:t>
            </a:r>
            <a:r>
              <a:rPr lang="en-US" dirty="0" err="1"/>
              <a:t>loro</a:t>
            </a:r>
            <a:r>
              <a:rPr lang="en-US" dirty="0"/>
              <a:t> </a:t>
            </a:r>
            <a:r>
              <a:rPr lang="en-US" dirty="0" err="1"/>
              <a:t>rapporti</a:t>
            </a:r>
            <a:r>
              <a:rPr lang="en-US" dirty="0"/>
              <a:t> </a:t>
            </a:r>
            <a:r>
              <a:rPr lang="en-US" dirty="0" err="1"/>
              <a:t>interpersonali</a:t>
            </a:r>
            <a:r>
              <a:rPr lang="en-US" dirty="0"/>
              <a:t> </a:t>
            </a:r>
            <a:r>
              <a:rPr lang="en-US" dirty="0" err="1"/>
              <a:t>sono</a:t>
            </a:r>
            <a:r>
              <a:rPr lang="en-US" dirty="0"/>
              <a:t> molto </a:t>
            </a:r>
            <a:r>
              <a:rPr lang="en-US" dirty="0" err="1"/>
              <a:t>intrusivi</a:t>
            </a:r>
            <a:r>
              <a:rPr lang="en-US" dirty="0"/>
              <a:t>, </a:t>
            </a:r>
            <a:r>
              <a:rPr lang="en-US" dirty="0" err="1"/>
              <a:t>ricercano</a:t>
            </a:r>
            <a:r>
              <a:rPr lang="en-US" dirty="0"/>
              <a:t> </a:t>
            </a:r>
            <a:r>
              <a:rPr lang="en-US" dirty="0" err="1"/>
              <a:t>vecchi</a:t>
            </a:r>
            <a:r>
              <a:rPr lang="en-US" dirty="0"/>
              <a:t> amici e </a:t>
            </a:r>
            <a:r>
              <a:rPr lang="en-US" dirty="0" err="1"/>
              <a:t>si</a:t>
            </a:r>
            <a:r>
              <a:rPr lang="en-US" dirty="0"/>
              <a:t> </a:t>
            </a:r>
            <a:r>
              <a:rPr lang="en-US" dirty="0" err="1"/>
              <a:t>dimostrano</a:t>
            </a:r>
            <a:r>
              <a:rPr lang="en-US" dirty="0"/>
              <a:t> </a:t>
            </a:r>
            <a:r>
              <a:rPr lang="en-US" dirty="0" err="1"/>
              <a:t>eccessivamente</a:t>
            </a:r>
            <a:r>
              <a:rPr lang="en-US" dirty="0"/>
              <a:t> </a:t>
            </a:r>
            <a:r>
              <a:rPr lang="en-US" dirty="0" err="1"/>
              <a:t>socievoli</a:t>
            </a:r>
            <a:r>
              <a:rPr lang="en-US" dirty="0"/>
              <a:t> </a:t>
            </a:r>
            <a:r>
              <a:rPr lang="en-US" dirty="0" err="1"/>
              <a:t>ed</a:t>
            </a:r>
            <a:r>
              <a:rPr lang="en-US" dirty="0"/>
              <a:t> </a:t>
            </a:r>
            <a:r>
              <a:rPr lang="en-US" dirty="0" err="1"/>
              <a:t>ipersessuati</a:t>
            </a:r>
            <a:r>
              <a:rPr lang="en-US" dirty="0"/>
              <a:t>. I n  </a:t>
            </a:r>
            <a:r>
              <a:rPr lang="en-US" dirty="0" err="1"/>
              <a:t>molti</a:t>
            </a:r>
            <a:r>
              <a:rPr lang="en-US" dirty="0"/>
              <a:t> </a:t>
            </a:r>
            <a:r>
              <a:rPr lang="en-US" dirty="0" err="1"/>
              <a:t>casi</a:t>
            </a:r>
            <a:r>
              <a:rPr lang="en-US" dirty="0"/>
              <a:t> </a:t>
            </a:r>
            <a:r>
              <a:rPr lang="en-US" dirty="0" err="1"/>
              <a:t>scrivono</a:t>
            </a:r>
            <a:r>
              <a:rPr lang="en-US" dirty="0"/>
              <a:t> </a:t>
            </a:r>
            <a:r>
              <a:rPr lang="en-US" dirty="0" err="1"/>
              <a:t>lettere</a:t>
            </a:r>
            <a:r>
              <a:rPr lang="en-US" dirty="0"/>
              <a:t> e </a:t>
            </a:r>
            <a:r>
              <a:rPr lang="en-US" dirty="0" err="1"/>
              <a:t>sms</a:t>
            </a:r>
            <a:r>
              <a:rPr lang="en-US" dirty="0"/>
              <a:t> (</a:t>
            </a:r>
            <a:r>
              <a:rPr lang="en-US" dirty="0" err="1"/>
              <a:t>whatsup</a:t>
            </a:r>
            <a:r>
              <a:rPr lang="en-US" dirty="0"/>
              <a:t>) molto </a:t>
            </a:r>
            <a:r>
              <a:rPr lang="en-US" dirty="0" err="1"/>
              <a:t>lunghi</a:t>
            </a:r>
            <a:r>
              <a:rPr lang="en-US" dirty="0"/>
              <a:t> e </a:t>
            </a:r>
            <a:r>
              <a:rPr lang="en-US" dirty="0" err="1"/>
              <a:t>complessi</a:t>
            </a:r>
            <a:r>
              <a:rPr lang="en-US" dirty="0"/>
              <a:t> </a:t>
            </a:r>
            <a:r>
              <a:rPr lang="en-US" dirty="0" err="1"/>
              <a:t>che</a:t>
            </a:r>
            <a:r>
              <a:rPr lang="en-US" dirty="0"/>
              <a:t> non </a:t>
            </a:r>
            <a:r>
              <a:rPr lang="en-US" dirty="0" err="1"/>
              <a:t>comunicano</a:t>
            </a:r>
            <a:r>
              <a:rPr lang="en-US" dirty="0"/>
              <a:t> </a:t>
            </a:r>
            <a:r>
              <a:rPr lang="en-US" dirty="0" err="1"/>
              <a:t>altro</a:t>
            </a:r>
            <a:r>
              <a:rPr lang="en-US" dirty="0"/>
              <a:t> </a:t>
            </a:r>
            <a:r>
              <a:rPr lang="en-US" dirty="0" err="1"/>
              <a:t>che</a:t>
            </a:r>
            <a:r>
              <a:rPr lang="en-US" dirty="0"/>
              <a:t> la </a:t>
            </a:r>
            <a:r>
              <a:rPr lang="en-US" dirty="0" err="1"/>
              <a:t>propria</a:t>
            </a:r>
            <a:r>
              <a:rPr lang="en-US" dirty="0"/>
              <a:t> </a:t>
            </a:r>
            <a:r>
              <a:rPr lang="en-US" dirty="0" err="1"/>
              <a:t>confusione</a:t>
            </a:r>
            <a:r>
              <a:rPr lang="en-US" dirty="0"/>
              <a:t>.</a:t>
            </a:r>
            <a:endParaRPr lang="it-IT" dirty="0"/>
          </a:p>
          <a:p>
            <a:endParaRPr lang="it-IT" dirty="0"/>
          </a:p>
        </p:txBody>
      </p:sp>
    </p:spTree>
    <p:extLst>
      <p:ext uri="{BB962C8B-B14F-4D97-AF65-F5344CB8AC3E}">
        <p14:creationId xmlns:p14="http://schemas.microsoft.com/office/powerpoint/2010/main" val="5222797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nSpc>
                <a:spcPct val="115000"/>
              </a:lnSpc>
              <a:spcAft>
                <a:spcPts val="1000"/>
              </a:spcAft>
            </a:pPr>
            <a:r>
              <a:rPr lang="it-IT" sz="2400" b="1" i="1" dirty="0">
                <a:latin typeface="Verdana"/>
                <a:ea typeface="Times New Roman"/>
                <a:cs typeface="Times New Roman"/>
              </a:rPr>
              <a:t> </a:t>
            </a:r>
            <a:r>
              <a:rPr lang="it-IT" dirty="0">
                <a:ea typeface="Tahoma" pitchFamily="34" charset="0"/>
              </a:rPr>
              <a:t>Le caratteristiche principali del Disturbo di Asperger sono una grave e perdurante compromissione dell’interazione sociale (Criterio A) e lo sviluppo di modalità di comportamento, interessi, e attività ristretti e ripetitivi (Criterio B). L’anomalia deve causare una compromissione clinicamente significativa nell’area sociale, lavorativa, o in altre aree importanti del funzionamento (Criterio C).  Il bambino con sindrome di Asperger inizia normalmente a parlare verso i 2 anni e usa frasi complesse verso i 3 anni.</a:t>
            </a:r>
          </a:p>
          <a:p>
            <a:pPr>
              <a:lnSpc>
                <a:spcPct val="115000"/>
              </a:lnSpc>
              <a:spcAft>
                <a:spcPts val="1000"/>
              </a:spcAft>
            </a:pPr>
            <a:r>
              <a:rPr lang="it-IT" dirty="0">
                <a:ea typeface="Tahoma" pitchFamily="34" charset="0"/>
              </a:rPr>
              <a:t> </a:t>
            </a:r>
            <a:endParaRPr lang="it-IT" sz="2000" dirty="0">
              <a:effectLst/>
              <a:latin typeface="Calibri"/>
              <a:ea typeface="PMingLiU"/>
              <a:cs typeface="Times New Roman"/>
            </a:endParaRPr>
          </a:p>
        </p:txBody>
      </p:sp>
      <p:sp>
        <p:nvSpPr>
          <p:cNvPr id="3" name="Titolo 2"/>
          <p:cNvSpPr>
            <a:spLocks noGrp="1"/>
          </p:cNvSpPr>
          <p:nvPr>
            <p:ph type="title"/>
          </p:nvPr>
        </p:nvSpPr>
        <p:spPr/>
        <p:txBody>
          <a:bodyPr/>
          <a:lstStyle/>
          <a:p>
            <a:r>
              <a:rPr lang="it-IT" dirty="0"/>
              <a:t>Disturbo di Asperger</a:t>
            </a:r>
          </a:p>
        </p:txBody>
      </p:sp>
    </p:spTree>
    <p:extLst>
      <p:ext uri="{BB962C8B-B14F-4D97-AF65-F5344CB8AC3E}">
        <p14:creationId xmlns:p14="http://schemas.microsoft.com/office/powerpoint/2010/main" val="4127470436"/>
      </p:ext>
    </p:extLst>
  </p:cSld>
  <p:clrMapOvr>
    <a:masterClrMapping/>
  </p:clrMapOvr>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 </a:t>
            </a:r>
            <a:r>
              <a:rPr lang="en-US" dirty="0" err="1"/>
              <a:t>il</a:t>
            </a:r>
            <a:r>
              <a:rPr lang="en-US" dirty="0"/>
              <a:t> bambino </a:t>
            </a:r>
            <a:r>
              <a:rPr lang="en-US" dirty="0" err="1"/>
              <a:t>pratica</a:t>
            </a:r>
            <a:r>
              <a:rPr lang="en-US" dirty="0"/>
              <a:t> </a:t>
            </a:r>
            <a:r>
              <a:rPr lang="en-US" dirty="0" err="1"/>
              <a:t>molte</a:t>
            </a:r>
            <a:r>
              <a:rPr lang="en-US" dirty="0"/>
              <a:t> </a:t>
            </a:r>
            <a:r>
              <a:rPr lang="en-US" dirty="0" err="1"/>
              <a:t>attività</a:t>
            </a:r>
            <a:r>
              <a:rPr lang="en-US" dirty="0"/>
              <a:t> </a:t>
            </a:r>
            <a:r>
              <a:rPr lang="en-US" dirty="0" err="1"/>
              <a:t>contemporaneamente</a:t>
            </a:r>
            <a:r>
              <a:rPr lang="en-US" dirty="0"/>
              <a:t>, </a:t>
            </a:r>
            <a:r>
              <a:rPr lang="en-US" dirty="0" err="1"/>
              <a:t>inizia</a:t>
            </a:r>
            <a:r>
              <a:rPr lang="en-US" dirty="0"/>
              <a:t> </a:t>
            </a:r>
            <a:r>
              <a:rPr lang="en-US" dirty="0" err="1"/>
              <a:t>l'elaborazione</a:t>
            </a:r>
            <a:r>
              <a:rPr lang="en-US" dirty="0"/>
              <a:t> di </a:t>
            </a:r>
            <a:r>
              <a:rPr lang="en-US" dirty="0" err="1"/>
              <a:t>progetti</a:t>
            </a:r>
            <a:r>
              <a:rPr lang="en-US" dirty="0"/>
              <a:t> </a:t>
            </a:r>
            <a:r>
              <a:rPr lang="en-US" dirty="0" err="1"/>
              <a:t>complessi</a:t>
            </a:r>
            <a:r>
              <a:rPr lang="en-US" dirty="0"/>
              <a:t> e </a:t>
            </a:r>
            <a:r>
              <a:rPr lang="en-US" dirty="0" err="1"/>
              <a:t>grandiosi</a:t>
            </a:r>
            <a:r>
              <a:rPr lang="en-US" dirty="0"/>
              <a:t>. Si </a:t>
            </a:r>
            <a:r>
              <a:rPr lang="en-US" dirty="0" err="1"/>
              <a:t>dimostra</a:t>
            </a:r>
            <a:r>
              <a:rPr lang="en-US" dirty="0"/>
              <a:t> </a:t>
            </a:r>
            <a:r>
              <a:rPr lang="en-US" dirty="0" err="1"/>
              <a:t>interessato</a:t>
            </a:r>
            <a:r>
              <a:rPr lang="en-US" dirty="0"/>
              <a:t> </a:t>
            </a:r>
            <a:r>
              <a:rPr lang="en-US" dirty="0" err="1"/>
              <a:t>alla</a:t>
            </a:r>
            <a:r>
              <a:rPr lang="en-US" dirty="0"/>
              <a:t> </a:t>
            </a:r>
            <a:r>
              <a:rPr lang="en-US" dirty="0" err="1"/>
              <a:t>sessualità</a:t>
            </a:r>
            <a:r>
              <a:rPr lang="en-US" dirty="0"/>
              <a:t>. Si </a:t>
            </a:r>
            <a:r>
              <a:rPr lang="en-US" dirty="0" err="1"/>
              <a:t>dimostra</a:t>
            </a:r>
            <a:r>
              <a:rPr lang="en-US" dirty="0"/>
              <a:t> grandioso  e </a:t>
            </a:r>
            <a:r>
              <a:rPr lang="en-US" dirty="0" err="1"/>
              <a:t>privo</a:t>
            </a:r>
            <a:r>
              <a:rPr lang="en-US" dirty="0"/>
              <a:t> di </a:t>
            </a:r>
            <a:r>
              <a:rPr lang="en-US" dirty="0" err="1"/>
              <a:t>giudizio</a:t>
            </a:r>
            <a:r>
              <a:rPr lang="en-US" dirty="0"/>
              <a:t>.</a:t>
            </a:r>
          </a:p>
          <a:p>
            <a:pPr marL="0" indent="0">
              <a:buNone/>
            </a:pPr>
            <a:endParaRPr lang="it-IT" dirty="0"/>
          </a:p>
        </p:txBody>
      </p:sp>
    </p:spTree>
    <p:extLst>
      <p:ext uri="{BB962C8B-B14F-4D97-AF65-F5344CB8AC3E}">
        <p14:creationId xmlns:p14="http://schemas.microsoft.com/office/powerpoint/2010/main" val="2982287439"/>
      </p:ext>
    </p:extLst>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dirty="0" err="1"/>
              <a:t>L'episodio</a:t>
            </a:r>
            <a:r>
              <a:rPr lang="en-US" dirty="0"/>
              <a:t> </a:t>
            </a:r>
            <a:r>
              <a:rPr lang="en-US" dirty="0" err="1"/>
              <a:t>maniacale</a:t>
            </a:r>
            <a:r>
              <a:rPr lang="en-US" dirty="0"/>
              <a:t> </a:t>
            </a:r>
            <a:r>
              <a:rPr lang="en-US" dirty="0" err="1"/>
              <a:t>deve</a:t>
            </a:r>
            <a:r>
              <a:rPr lang="en-US" dirty="0"/>
              <a:t> </a:t>
            </a:r>
            <a:r>
              <a:rPr lang="en-US" dirty="0" err="1"/>
              <a:t>causare</a:t>
            </a:r>
            <a:r>
              <a:rPr lang="en-US" dirty="0"/>
              <a:t> </a:t>
            </a:r>
            <a:r>
              <a:rPr lang="en-US" dirty="0" err="1"/>
              <a:t>una</a:t>
            </a:r>
            <a:r>
              <a:rPr lang="en-US" dirty="0"/>
              <a:t> grave </a:t>
            </a:r>
            <a:r>
              <a:rPr lang="en-US" dirty="0" err="1"/>
              <a:t>compromissione</a:t>
            </a:r>
            <a:r>
              <a:rPr lang="en-US" dirty="0"/>
              <a:t> </a:t>
            </a:r>
            <a:r>
              <a:rPr lang="en-US" dirty="0" err="1"/>
              <a:t>sul</a:t>
            </a:r>
            <a:r>
              <a:rPr lang="en-US" dirty="0"/>
              <a:t> piano </a:t>
            </a:r>
            <a:r>
              <a:rPr lang="en-US" dirty="0" err="1"/>
              <a:t>sociale</a:t>
            </a:r>
            <a:r>
              <a:rPr lang="en-US" dirty="0"/>
              <a:t> e </a:t>
            </a:r>
            <a:r>
              <a:rPr lang="en-US" dirty="0" err="1"/>
              <a:t>lavorativo</a:t>
            </a:r>
            <a:r>
              <a:rPr lang="en-US" dirty="0"/>
              <a:t>. In </a:t>
            </a:r>
            <a:r>
              <a:rPr lang="en-US" dirty="0" err="1"/>
              <a:t>molti</a:t>
            </a:r>
            <a:r>
              <a:rPr lang="en-US" dirty="0"/>
              <a:t> </a:t>
            </a:r>
            <a:r>
              <a:rPr lang="en-US" dirty="0" err="1"/>
              <a:t>casi</a:t>
            </a:r>
            <a:r>
              <a:rPr lang="en-US" dirty="0"/>
              <a:t> </a:t>
            </a:r>
            <a:r>
              <a:rPr lang="en-US" dirty="0" err="1"/>
              <a:t>si</a:t>
            </a:r>
            <a:r>
              <a:rPr lang="en-US" dirty="0"/>
              <a:t> </a:t>
            </a:r>
            <a:r>
              <a:rPr lang="en-US" dirty="0" err="1"/>
              <a:t>rivela</a:t>
            </a:r>
            <a:r>
              <a:rPr lang="en-US" dirty="0"/>
              <a:t> </a:t>
            </a:r>
            <a:r>
              <a:rPr lang="en-US" dirty="0" err="1"/>
              <a:t>necessaria</a:t>
            </a:r>
            <a:r>
              <a:rPr lang="en-US" dirty="0"/>
              <a:t>  </a:t>
            </a:r>
            <a:r>
              <a:rPr lang="en-US" dirty="0" err="1"/>
              <a:t>l'ospedalizzazione</a:t>
            </a:r>
            <a:r>
              <a:rPr lang="en-US" dirty="0"/>
              <a:t> . </a:t>
            </a:r>
            <a:r>
              <a:rPr lang="en-US" dirty="0" err="1"/>
              <a:t>Possono</a:t>
            </a:r>
            <a:r>
              <a:rPr lang="en-US" dirty="0"/>
              <a:t> </a:t>
            </a:r>
            <a:r>
              <a:rPr lang="en-US" dirty="0" err="1"/>
              <a:t>emergere</a:t>
            </a:r>
            <a:r>
              <a:rPr lang="en-US" dirty="0"/>
              <a:t> </a:t>
            </a:r>
            <a:r>
              <a:rPr lang="en-US" dirty="0" err="1"/>
              <a:t>sintomi</a:t>
            </a:r>
            <a:r>
              <a:rPr lang="en-US" dirty="0"/>
              <a:t> </a:t>
            </a:r>
            <a:r>
              <a:rPr lang="en-US" dirty="0" err="1"/>
              <a:t>psicotici</a:t>
            </a:r>
            <a:r>
              <a:rPr lang="en-US" dirty="0"/>
              <a:t>.</a:t>
            </a:r>
          </a:p>
          <a:p>
            <a:r>
              <a:rPr lang="en-US" dirty="0"/>
              <a:t>Il </a:t>
            </a:r>
            <a:r>
              <a:rPr lang="en-US" dirty="0" err="1"/>
              <a:t>trattamento</a:t>
            </a:r>
            <a:r>
              <a:rPr lang="en-US" dirty="0"/>
              <a:t> di un </a:t>
            </a:r>
            <a:r>
              <a:rPr lang="en-US" dirty="0" err="1"/>
              <a:t>episodio</a:t>
            </a:r>
            <a:r>
              <a:rPr lang="en-US" dirty="0"/>
              <a:t> </a:t>
            </a:r>
            <a:r>
              <a:rPr lang="en-US" dirty="0" err="1"/>
              <a:t>maniacale</a:t>
            </a:r>
            <a:r>
              <a:rPr lang="en-US" dirty="0"/>
              <a:t> </a:t>
            </a:r>
            <a:r>
              <a:rPr lang="en-US" dirty="0" err="1"/>
              <a:t>richiede</a:t>
            </a:r>
            <a:r>
              <a:rPr lang="en-US" dirty="0"/>
              <a:t> </a:t>
            </a:r>
            <a:r>
              <a:rPr lang="en-US" dirty="0" err="1"/>
              <a:t>l’uso</a:t>
            </a:r>
            <a:r>
              <a:rPr lang="en-US" dirty="0"/>
              <a:t> di </a:t>
            </a:r>
            <a:r>
              <a:rPr lang="en-US" dirty="0" err="1"/>
              <a:t>farmaci</a:t>
            </a:r>
            <a:r>
              <a:rPr lang="en-US" dirty="0"/>
              <a:t> </a:t>
            </a:r>
            <a:r>
              <a:rPr lang="en-US" dirty="0" err="1"/>
              <a:t>antipsicotici</a:t>
            </a:r>
            <a:r>
              <a:rPr lang="en-US" dirty="0"/>
              <a:t>, </a:t>
            </a:r>
            <a:r>
              <a:rPr lang="en-US" dirty="0" err="1"/>
              <a:t>gli</a:t>
            </a:r>
            <a:r>
              <a:rPr lang="en-US" dirty="0"/>
              <a:t> </a:t>
            </a:r>
            <a:r>
              <a:rPr lang="en-US" dirty="0" err="1"/>
              <a:t>ansiolitici</a:t>
            </a:r>
            <a:r>
              <a:rPr lang="en-US" dirty="0"/>
              <a:t> non </a:t>
            </a:r>
            <a:r>
              <a:rPr lang="en-US" dirty="0" err="1"/>
              <a:t>servono</a:t>
            </a:r>
            <a:r>
              <a:rPr lang="en-US" dirty="0"/>
              <a:t> a </a:t>
            </a:r>
            <a:r>
              <a:rPr lang="en-US" dirty="0" err="1"/>
              <a:t>limitare</a:t>
            </a:r>
            <a:r>
              <a:rPr lang="en-US" dirty="0"/>
              <a:t> la </a:t>
            </a:r>
            <a:r>
              <a:rPr lang="en-US" dirty="0" err="1"/>
              <a:t>estrema</a:t>
            </a:r>
            <a:r>
              <a:rPr lang="en-US" dirty="0"/>
              <a:t> </a:t>
            </a:r>
            <a:r>
              <a:rPr lang="en-US" dirty="0" err="1"/>
              <a:t>agitazione</a:t>
            </a:r>
            <a:r>
              <a:rPr lang="en-US" dirty="0"/>
              <a:t> di </a:t>
            </a:r>
            <a:r>
              <a:rPr lang="en-US" dirty="0" err="1"/>
              <a:t>queste</a:t>
            </a:r>
            <a:r>
              <a:rPr lang="en-US" dirty="0"/>
              <a:t> </a:t>
            </a:r>
            <a:r>
              <a:rPr lang="en-US" dirty="0" err="1"/>
              <a:t>fasi</a:t>
            </a:r>
            <a:r>
              <a:rPr lang="en-US" dirty="0"/>
              <a:t>.</a:t>
            </a:r>
          </a:p>
        </p:txBody>
      </p:sp>
    </p:spTree>
    <p:extLst>
      <p:ext uri="{BB962C8B-B14F-4D97-AF65-F5344CB8AC3E}">
        <p14:creationId xmlns:p14="http://schemas.microsoft.com/office/powerpoint/2010/main" val="3314039543"/>
      </p:ext>
    </p:extLst>
  </p:cSld>
  <p:clrMapOvr>
    <a:masterClrMapping/>
  </p:clrMapOvr>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err="1"/>
              <a:t>Naturalmente</a:t>
            </a:r>
            <a:r>
              <a:rPr lang="en-US" dirty="0"/>
              <a:t>, se la </a:t>
            </a:r>
            <a:r>
              <a:rPr lang="en-US" dirty="0" err="1"/>
              <a:t>eccitazione</a:t>
            </a:r>
            <a:r>
              <a:rPr lang="en-US" dirty="0"/>
              <a:t> è </a:t>
            </a:r>
            <a:r>
              <a:rPr lang="en-US" dirty="0" err="1"/>
              <a:t>conseguente</a:t>
            </a:r>
            <a:r>
              <a:rPr lang="en-US" dirty="0"/>
              <a:t> </a:t>
            </a:r>
            <a:r>
              <a:rPr lang="en-US" dirty="0" err="1"/>
              <a:t>all’uso</a:t>
            </a:r>
            <a:r>
              <a:rPr lang="en-US" dirty="0"/>
              <a:t> di </a:t>
            </a:r>
            <a:r>
              <a:rPr lang="en-US" dirty="0" err="1"/>
              <a:t>farmaci</a:t>
            </a:r>
            <a:r>
              <a:rPr lang="en-US" dirty="0"/>
              <a:t> (</a:t>
            </a:r>
            <a:r>
              <a:rPr lang="en-US" dirty="0" err="1"/>
              <a:t>es</a:t>
            </a:r>
            <a:r>
              <a:rPr lang="en-US" dirty="0"/>
              <a:t> levodopa, cortisone) o di </a:t>
            </a:r>
            <a:r>
              <a:rPr lang="en-US" dirty="0" err="1"/>
              <a:t>sostanze</a:t>
            </a:r>
            <a:r>
              <a:rPr lang="en-US" dirty="0"/>
              <a:t> di </a:t>
            </a:r>
            <a:r>
              <a:rPr lang="en-US" dirty="0" err="1"/>
              <a:t>abuso</a:t>
            </a:r>
            <a:r>
              <a:rPr lang="en-US" dirty="0"/>
              <a:t> (</a:t>
            </a:r>
            <a:r>
              <a:rPr lang="en-US" dirty="0" err="1"/>
              <a:t>es</a:t>
            </a:r>
            <a:r>
              <a:rPr lang="en-US" dirty="0"/>
              <a:t> </a:t>
            </a:r>
            <a:r>
              <a:rPr lang="en-US" dirty="0" err="1"/>
              <a:t>cocaina</a:t>
            </a:r>
            <a:r>
              <a:rPr lang="en-US" dirty="0"/>
              <a:t> o </a:t>
            </a:r>
            <a:r>
              <a:rPr lang="en-US" dirty="0" err="1"/>
              <a:t>amfetamine</a:t>
            </a:r>
            <a:r>
              <a:rPr lang="en-US" dirty="0"/>
              <a:t>) la </a:t>
            </a:r>
            <a:r>
              <a:rPr lang="en-US" dirty="0" err="1"/>
              <a:t>cosa</a:t>
            </a:r>
            <a:r>
              <a:rPr lang="en-US" dirty="0"/>
              <a:t> </a:t>
            </a:r>
            <a:r>
              <a:rPr lang="en-US" dirty="0" err="1"/>
              <a:t>principale</a:t>
            </a:r>
            <a:r>
              <a:rPr lang="en-US" dirty="0"/>
              <a:t> </a:t>
            </a:r>
            <a:r>
              <a:rPr lang="en-US" dirty="0" err="1"/>
              <a:t>sarà</a:t>
            </a:r>
            <a:r>
              <a:rPr lang="en-US" dirty="0"/>
              <a:t> </a:t>
            </a:r>
            <a:r>
              <a:rPr lang="en-US" dirty="0" err="1"/>
              <a:t>limitare</a:t>
            </a:r>
            <a:r>
              <a:rPr lang="en-US" dirty="0"/>
              <a:t> o </a:t>
            </a:r>
            <a:r>
              <a:rPr lang="en-US" dirty="0" err="1"/>
              <a:t>sospendere</a:t>
            </a:r>
            <a:r>
              <a:rPr lang="en-US" dirty="0"/>
              <a:t> del </a:t>
            </a:r>
            <a:r>
              <a:rPr lang="en-US" dirty="0" err="1"/>
              <a:t>tutto</a:t>
            </a:r>
            <a:r>
              <a:rPr lang="en-US" dirty="0"/>
              <a:t> </a:t>
            </a:r>
            <a:r>
              <a:rPr lang="en-US" dirty="0" err="1"/>
              <a:t>il</a:t>
            </a:r>
            <a:r>
              <a:rPr lang="en-US" dirty="0"/>
              <a:t> </a:t>
            </a:r>
            <a:r>
              <a:rPr lang="en-US" dirty="0" err="1"/>
              <a:t>ricorso</a:t>
            </a:r>
            <a:r>
              <a:rPr lang="en-US" dirty="0"/>
              <a:t> a </a:t>
            </a:r>
            <a:r>
              <a:rPr lang="en-US" dirty="0" err="1"/>
              <a:t>queste</a:t>
            </a:r>
            <a:r>
              <a:rPr lang="en-US" dirty="0"/>
              <a:t> </a:t>
            </a:r>
            <a:r>
              <a:rPr lang="en-US" dirty="0" err="1"/>
              <a:t>sostanze</a:t>
            </a:r>
            <a:r>
              <a:rPr lang="en-US" dirty="0"/>
              <a:t>.</a:t>
            </a:r>
            <a:r>
              <a:rPr lang="it-IT" dirty="0"/>
              <a:t> </a:t>
            </a:r>
          </a:p>
        </p:txBody>
      </p:sp>
    </p:spTree>
    <p:extLst>
      <p:ext uri="{BB962C8B-B14F-4D97-AF65-F5344CB8AC3E}">
        <p14:creationId xmlns:p14="http://schemas.microsoft.com/office/powerpoint/2010/main" val="1601115279"/>
      </p:ext>
    </p:extLst>
  </p:cSld>
  <p:clrMapOvr>
    <a:masterClrMapping/>
  </p:clrMapOvr>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Episodio ipomaniacale</a:t>
            </a:r>
          </a:p>
        </p:txBody>
      </p:sp>
      <p:sp>
        <p:nvSpPr>
          <p:cNvPr id="3" name="Segnaposto contenuto 2"/>
          <p:cNvSpPr>
            <a:spLocks noGrp="1"/>
          </p:cNvSpPr>
          <p:nvPr>
            <p:ph idx="1"/>
          </p:nvPr>
        </p:nvSpPr>
        <p:spPr/>
        <p:txBody>
          <a:bodyPr>
            <a:normAutofit fontScale="85000" lnSpcReduction="20000"/>
          </a:bodyPr>
          <a:lstStyle/>
          <a:p>
            <a:r>
              <a:rPr lang="en-US" dirty="0" err="1"/>
              <a:t>L’umore</a:t>
            </a:r>
            <a:r>
              <a:rPr lang="en-US" dirty="0"/>
              <a:t> </a:t>
            </a:r>
            <a:r>
              <a:rPr lang="en-US" dirty="0" err="1"/>
              <a:t>si</a:t>
            </a:r>
            <a:r>
              <a:rPr lang="en-US" dirty="0"/>
              <a:t> </a:t>
            </a:r>
            <a:r>
              <a:rPr lang="en-US" dirty="0" err="1"/>
              <a:t>presenta</a:t>
            </a:r>
            <a:r>
              <a:rPr lang="en-US" dirty="0"/>
              <a:t> molto </a:t>
            </a:r>
            <a:r>
              <a:rPr lang="en-US" dirty="0" err="1"/>
              <a:t>elevato</a:t>
            </a:r>
            <a:r>
              <a:rPr lang="en-US" dirty="0"/>
              <a:t>, </a:t>
            </a:r>
            <a:r>
              <a:rPr lang="en-US" dirty="0" err="1"/>
              <a:t>spesso</a:t>
            </a:r>
            <a:r>
              <a:rPr lang="en-US" dirty="0"/>
              <a:t> </a:t>
            </a:r>
            <a:r>
              <a:rPr lang="en-US" dirty="0" err="1"/>
              <a:t>irritabile</a:t>
            </a:r>
            <a:r>
              <a:rPr lang="en-US" dirty="0"/>
              <a:t>. Il </a:t>
            </a:r>
            <a:r>
              <a:rPr lang="en-US" dirty="0" err="1"/>
              <a:t>livello</a:t>
            </a:r>
            <a:r>
              <a:rPr lang="en-US" dirty="0"/>
              <a:t> di </a:t>
            </a:r>
            <a:r>
              <a:rPr lang="en-US" dirty="0" err="1"/>
              <a:t>energia</a:t>
            </a:r>
            <a:r>
              <a:rPr lang="en-US" dirty="0"/>
              <a:t> e di </a:t>
            </a:r>
            <a:r>
              <a:rPr lang="en-US" dirty="0" err="1"/>
              <a:t>attività</a:t>
            </a:r>
            <a:r>
              <a:rPr lang="en-US" dirty="0"/>
              <a:t> è molto </a:t>
            </a:r>
            <a:r>
              <a:rPr lang="en-US" dirty="0" err="1"/>
              <a:t>elevato</a:t>
            </a:r>
            <a:r>
              <a:rPr lang="en-US" dirty="0"/>
              <a:t> per lo </a:t>
            </a:r>
            <a:r>
              <a:rPr lang="en-US" dirty="0" err="1"/>
              <a:t>meno</a:t>
            </a:r>
            <a:r>
              <a:rPr lang="en-US" dirty="0"/>
              <a:t> per 4 </a:t>
            </a:r>
            <a:r>
              <a:rPr lang="en-US" dirty="0" err="1"/>
              <a:t>giorni</a:t>
            </a:r>
            <a:r>
              <a:rPr lang="en-US" dirty="0"/>
              <a:t> </a:t>
            </a:r>
            <a:r>
              <a:rPr lang="en-US" dirty="0" err="1"/>
              <a:t>consecutivi</a:t>
            </a:r>
            <a:r>
              <a:rPr lang="en-US" dirty="0"/>
              <a:t>.</a:t>
            </a:r>
          </a:p>
          <a:p>
            <a:r>
              <a:rPr lang="en-US" dirty="0"/>
              <a:t>I </a:t>
            </a:r>
            <a:r>
              <a:rPr lang="en-US" dirty="0" err="1"/>
              <a:t>criteri</a:t>
            </a:r>
            <a:r>
              <a:rPr lang="en-US" dirty="0"/>
              <a:t> </a:t>
            </a:r>
            <a:r>
              <a:rPr lang="en-US" dirty="0" err="1"/>
              <a:t>sono</a:t>
            </a:r>
            <a:r>
              <a:rPr lang="en-US" dirty="0"/>
              <a:t> </a:t>
            </a:r>
            <a:r>
              <a:rPr lang="en-US" dirty="0" err="1"/>
              <a:t>sostanzialmente</a:t>
            </a:r>
            <a:r>
              <a:rPr lang="en-US" dirty="0"/>
              <a:t> </a:t>
            </a:r>
            <a:r>
              <a:rPr lang="en-US" dirty="0" err="1"/>
              <a:t>simili</a:t>
            </a:r>
            <a:r>
              <a:rPr lang="en-US" dirty="0"/>
              <a:t> a </a:t>
            </a:r>
            <a:r>
              <a:rPr lang="en-US" dirty="0" err="1"/>
              <a:t>quelli</a:t>
            </a:r>
            <a:r>
              <a:rPr lang="en-US" dirty="0"/>
              <a:t> </a:t>
            </a:r>
            <a:r>
              <a:rPr lang="en-US" dirty="0" err="1"/>
              <a:t>che</a:t>
            </a:r>
            <a:r>
              <a:rPr lang="en-US" dirty="0"/>
              <a:t> </a:t>
            </a:r>
            <a:r>
              <a:rPr lang="en-US" dirty="0" err="1"/>
              <a:t>definizcono</a:t>
            </a:r>
            <a:r>
              <a:rPr lang="en-US" dirty="0"/>
              <a:t> </a:t>
            </a:r>
            <a:r>
              <a:rPr lang="en-US" dirty="0" err="1"/>
              <a:t>l’episodio</a:t>
            </a:r>
            <a:r>
              <a:rPr lang="en-US" dirty="0"/>
              <a:t> </a:t>
            </a:r>
            <a:r>
              <a:rPr lang="en-US" dirty="0" err="1"/>
              <a:t>maniacale</a:t>
            </a:r>
            <a:r>
              <a:rPr lang="en-US" dirty="0"/>
              <a:t> ma di </a:t>
            </a:r>
            <a:r>
              <a:rPr lang="en-US" dirty="0" err="1"/>
              <a:t>intensità</a:t>
            </a:r>
            <a:r>
              <a:rPr lang="en-US" dirty="0"/>
              <a:t> molto </a:t>
            </a:r>
            <a:r>
              <a:rPr lang="en-US" dirty="0" err="1"/>
              <a:t>minore</a:t>
            </a:r>
            <a:r>
              <a:rPr lang="en-US" dirty="0"/>
              <a:t>, tale da </a:t>
            </a:r>
            <a:r>
              <a:rPr lang="en-US" dirty="0" err="1"/>
              <a:t>interferire</a:t>
            </a:r>
            <a:r>
              <a:rPr lang="en-US" dirty="0"/>
              <a:t> con la vita </a:t>
            </a:r>
            <a:r>
              <a:rPr lang="en-US" dirty="0" err="1"/>
              <a:t>lavorativa</a:t>
            </a:r>
            <a:r>
              <a:rPr lang="en-US" dirty="0"/>
              <a:t> e </a:t>
            </a:r>
            <a:r>
              <a:rPr lang="en-US" dirty="0" err="1"/>
              <a:t>relazionale</a:t>
            </a:r>
            <a:r>
              <a:rPr lang="en-US" dirty="0"/>
              <a:t> ma da non </a:t>
            </a:r>
            <a:r>
              <a:rPr lang="en-US" dirty="0" err="1"/>
              <a:t>impedirle</a:t>
            </a:r>
            <a:r>
              <a:rPr lang="en-US" dirty="0"/>
              <a:t>. Il </a:t>
            </a:r>
            <a:r>
              <a:rPr lang="en-US" dirty="0" err="1"/>
              <a:t>paziente</a:t>
            </a:r>
            <a:r>
              <a:rPr lang="en-US" dirty="0"/>
              <a:t> è </a:t>
            </a:r>
            <a:r>
              <a:rPr lang="en-US" dirty="0" err="1"/>
              <a:t>alterato</a:t>
            </a:r>
            <a:r>
              <a:rPr lang="en-US" dirty="0"/>
              <a:t> </a:t>
            </a:r>
            <a:r>
              <a:rPr lang="en-US" dirty="0" err="1"/>
              <a:t>rispetto</a:t>
            </a:r>
            <a:r>
              <a:rPr lang="en-US" dirty="0"/>
              <a:t> </a:t>
            </a:r>
            <a:r>
              <a:rPr lang="en-US" dirty="0" err="1"/>
              <a:t>alle</a:t>
            </a:r>
            <a:r>
              <a:rPr lang="en-US" dirty="0"/>
              <a:t> sue </a:t>
            </a:r>
            <a:r>
              <a:rPr lang="en-US" dirty="0" err="1"/>
              <a:t>abituali</a:t>
            </a:r>
            <a:r>
              <a:rPr lang="en-US" dirty="0"/>
              <a:t> </a:t>
            </a:r>
            <a:r>
              <a:rPr lang="en-US" dirty="0" err="1"/>
              <a:t>condizioni</a:t>
            </a:r>
            <a:r>
              <a:rPr lang="en-US" dirty="0"/>
              <a:t>, </a:t>
            </a:r>
            <a:r>
              <a:rPr lang="en-US" dirty="0" err="1"/>
              <a:t>quindi</a:t>
            </a:r>
            <a:r>
              <a:rPr lang="en-US" dirty="0"/>
              <a:t> </a:t>
            </a:r>
            <a:r>
              <a:rPr lang="en-US" dirty="0" err="1"/>
              <a:t>dorme</a:t>
            </a:r>
            <a:r>
              <a:rPr lang="en-US" dirty="0"/>
              <a:t> </a:t>
            </a:r>
            <a:r>
              <a:rPr lang="en-US" dirty="0" err="1"/>
              <a:t>meno</a:t>
            </a:r>
            <a:r>
              <a:rPr lang="en-US" dirty="0"/>
              <a:t>, </a:t>
            </a:r>
            <a:r>
              <a:rPr lang="en-US" dirty="0" err="1"/>
              <a:t>intraprende</a:t>
            </a:r>
            <a:r>
              <a:rPr lang="en-US" dirty="0"/>
              <a:t> un </a:t>
            </a:r>
            <a:r>
              <a:rPr lang="en-US" dirty="0" err="1"/>
              <a:t>numero</a:t>
            </a:r>
            <a:r>
              <a:rPr lang="en-US" dirty="0"/>
              <a:t> </a:t>
            </a:r>
            <a:r>
              <a:rPr lang="en-US" dirty="0" err="1"/>
              <a:t>maggiore</a:t>
            </a:r>
            <a:r>
              <a:rPr lang="en-US" dirty="0"/>
              <a:t> di </a:t>
            </a:r>
            <a:r>
              <a:rPr lang="en-US" dirty="0" err="1"/>
              <a:t>attività</a:t>
            </a:r>
            <a:r>
              <a:rPr lang="en-US" dirty="0"/>
              <a:t>, </a:t>
            </a:r>
            <a:r>
              <a:rPr lang="en-US" dirty="0" err="1"/>
              <a:t>parla</a:t>
            </a:r>
            <a:r>
              <a:rPr lang="en-US" dirty="0"/>
              <a:t> e </a:t>
            </a:r>
            <a:r>
              <a:rPr lang="en-US" dirty="0" err="1"/>
              <a:t>spende</a:t>
            </a:r>
            <a:r>
              <a:rPr lang="en-US" dirty="0"/>
              <a:t> molto, è </a:t>
            </a:r>
            <a:r>
              <a:rPr lang="en-US" dirty="0" err="1"/>
              <a:t>piuttosto</a:t>
            </a:r>
            <a:r>
              <a:rPr lang="en-US" dirty="0"/>
              <a:t> </a:t>
            </a:r>
            <a:r>
              <a:rPr lang="en-US" dirty="0" err="1"/>
              <a:t>frivolo</a:t>
            </a:r>
            <a:r>
              <a:rPr lang="en-US" dirty="0"/>
              <a:t> </a:t>
            </a:r>
            <a:r>
              <a:rPr lang="en-US" dirty="0" err="1"/>
              <a:t>nei</a:t>
            </a:r>
            <a:r>
              <a:rPr lang="en-US" dirty="0"/>
              <a:t> </a:t>
            </a:r>
            <a:r>
              <a:rPr lang="en-US" dirty="0" err="1"/>
              <a:t>rapporti</a:t>
            </a:r>
            <a:r>
              <a:rPr lang="en-US" dirty="0"/>
              <a:t> </a:t>
            </a:r>
            <a:r>
              <a:rPr lang="en-US" dirty="0" err="1"/>
              <a:t>interpersonali</a:t>
            </a:r>
            <a:r>
              <a:rPr lang="en-US" dirty="0"/>
              <a:t> ma i </a:t>
            </a:r>
            <a:r>
              <a:rPr lang="en-US" dirty="0" err="1"/>
              <a:t>sintomi</a:t>
            </a:r>
            <a:r>
              <a:rPr lang="en-US" dirty="0"/>
              <a:t> </a:t>
            </a:r>
            <a:r>
              <a:rPr lang="en-US" dirty="0" err="1"/>
              <a:t>sono</a:t>
            </a:r>
            <a:r>
              <a:rPr lang="en-US" dirty="0"/>
              <a:t> </a:t>
            </a:r>
            <a:r>
              <a:rPr lang="en-US" dirty="0" err="1"/>
              <a:t>limitati</a:t>
            </a:r>
            <a:r>
              <a:rPr lang="en-US" dirty="0"/>
              <a:t>, </a:t>
            </a:r>
            <a:r>
              <a:rPr lang="en-US" dirty="0" err="1"/>
              <a:t>tanto</a:t>
            </a:r>
            <a:r>
              <a:rPr lang="en-US" dirty="0"/>
              <a:t> </a:t>
            </a:r>
            <a:r>
              <a:rPr lang="en-US" dirty="0" err="1"/>
              <a:t>che</a:t>
            </a:r>
            <a:r>
              <a:rPr lang="en-US" dirty="0"/>
              <a:t> </a:t>
            </a:r>
            <a:r>
              <a:rPr lang="en-US" dirty="0" err="1"/>
              <a:t>nel</a:t>
            </a:r>
            <a:r>
              <a:rPr lang="en-US" dirty="0"/>
              <a:t> </a:t>
            </a:r>
            <a:r>
              <a:rPr lang="en-US" dirty="0" err="1"/>
              <a:t>corso</a:t>
            </a:r>
            <a:r>
              <a:rPr lang="en-US" dirty="0"/>
              <a:t> </a:t>
            </a:r>
            <a:r>
              <a:rPr lang="en-US" dirty="0" err="1"/>
              <a:t>dell’episodio</a:t>
            </a:r>
            <a:r>
              <a:rPr lang="en-US" dirty="0"/>
              <a:t> </a:t>
            </a:r>
            <a:r>
              <a:rPr lang="en-US" dirty="0" err="1"/>
              <a:t>ipomaniacale</a:t>
            </a:r>
            <a:r>
              <a:rPr lang="en-US" dirty="0"/>
              <a:t> non </a:t>
            </a:r>
            <a:r>
              <a:rPr lang="en-US" dirty="0" err="1"/>
              <a:t>si</a:t>
            </a:r>
            <a:r>
              <a:rPr lang="en-US" dirty="0"/>
              <a:t> </a:t>
            </a:r>
            <a:r>
              <a:rPr lang="en-US" dirty="0" err="1"/>
              <a:t>rivela</a:t>
            </a:r>
            <a:r>
              <a:rPr lang="en-US" dirty="0"/>
              <a:t>  </a:t>
            </a:r>
            <a:r>
              <a:rPr lang="en-US" dirty="0" err="1"/>
              <a:t>necessario</a:t>
            </a:r>
            <a:r>
              <a:rPr lang="en-US" dirty="0"/>
              <a:t> </a:t>
            </a:r>
            <a:r>
              <a:rPr lang="en-US" dirty="0" err="1"/>
              <a:t>il</a:t>
            </a:r>
            <a:r>
              <a:rPr lang="en-US" dirty="0"/>
              <a:t> </a:t>
            </a:r>
            <a:r>
              <a:rPr lang="en-US" dirty="0" err="1"/>
              <a:t>ricovero</a:t>
            </a:r>
            <a:r>
              <a:rPr lang="en-US" dirty="0"/>
              <a:t>.</a:t>
            </a:r>
            <a:r>
              <a:rPr lang="it-IT" dirty="0"/>
              <a:t> </a:t>
            </a:r>
            <a:endParaRPr lang="it-IT" sz="9600" dirty="0"/>
          </a:p>
          <a:p>
            <a:endParaRPr lang="it-IT" dirty="0"/>
          </a:p>
        </p:txBody>
      </p:sp>
    </p:spTree>
    <p:extLst>
      <p:ext uri="{BB962C8B-B14F-4D97-AF65-F5344CB8AC3E}">
        <p14:creationId xmlns:p14="http://schemas.microsoft.com/office/powerpoint/2010/main" val="3850058642"/>
      </p:ext>
    </p:extLst>
  </p:cSld>
  <p:clrMapOvr>
    <a:masterClrMapping/>
  </p:clrMapOvr>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Episodio Depressivo</a:t>
            </a:r>
            <a:br>
              <a:rPr lang="it-IT" dirty="0"/>
            </a:br>
            <a:r>
              <a:rPr lang="it-IT" dirty="0"/>
              <a:t>caratteristiche generali</a:t>
            </a:r>
          </a:p>
        </p:txBody>
      </p:sp>
      <p:sp>
        <p:nvSpPr>
          <p:cNvPr id="3" name="Sottotitolo 2"/>
          <p:cNvSpPr>
            <a:spLocks noGrp="1"/>
          </p:cNvSpPr>
          <p:nvPr>
            <p:ph type="subTitle" idx="1"/>
          </p:nvPr>
        </p:nvSpPr>
        <p:spPr/>
        <p:txBody>
          <a:bodyPr/>
          <a:lstStyle/>
          <a:p>
            <a:r>
              <a:rPr lang="it-IT" dirty="0"/>
              <a:t>Lezione 26-4</a:t>
            </a:r>
          </a:p>
        </p:txBody>
      </p:sp>
    </p:spTree>
    <p:extLst>
      <p:ext uri="{BB962C8B-B14F-4D97-AF65-F5344CB8AC3E}">
        <p14:creationId xmlns:p14="http://schemas.microsoft.com/office/powerpoint/2010/main" val="574110050"/>
      </p:ext>
    </p:extLst>
  </p:cSld>
  <p:clrMapOvr>
    <a:masterClrMapping/>
  </p:clrMapOvr>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Episodio depressivo maggiore</a:t>
            </a:r>
          </a:p>
        </p:txBody>
      </p:sp>
      <p:sp>
        <p:nvSpPr>
          <p:cNvPr id="3" name="Segnaposto contenuto 2"/>
          <p:cNvSpPr>
            <a:spLocks noGrp="1"/>
          </p:cNvSpPr>
          <p:nvPr>
            <p:ph idx="1"/>
          </p:nvPr>
        </p:nvSpPr>
        <p:spPr/>
        <p:txBody>
          <a:bodyPr>
            <a:normAutofit lnSpcReduction="10000"/>
          </a:bodyPr>
          <a:lstStyle/>
          <a:p>
            <a:r>
              <a:rPr lang="en-US" sz="2400" dirty="0"/>
              <a:t>Per </a:t>
            </a:r>
            <a:r>
              <a:rPr lang="en-US" sz="2400" dirty="0" err="1"/>
              <a:t>essere</a:t>
            </a:r>
            <a:r>
              <a:rPr lang="en-US" sz="2400" dirty="0"/>
              <a:t> </a:t>
            </a:r>
            <a:r>
              <a:rPr lang="en-US" sz="2400" dirty="0" err="1"/>
              <a:t>diagnosticato</a:t>
            </a:r>
            <a:r>
              <a:rPr lang="en-US" sz="2400" dirty="0"/>
              <a:t> </a:t>
            </a:r>
            <a:r>
              <a:rPr lang="en-US" sz="2400" dirty="0" err="1"/>
              <a:t>l’Episodio</a:t>
            </a:r>
            <a:r>
              <a:rPr lang="en-US" sz="2400" dirty="0"/>
              <a:t>  </a:t>
            </a:r>
            <a:r>
              <a:rPr lang="en-US" sz="2400" dirty="0" err="1"/>
              <a:t>depressivo</a:t>
            </a:r>
            <a:r>
              <a:rPr lang="en-US" sz="2400" dirty="0"/>
              <a:t> </a:t>
            </a:r>
            <a:r>
              <a:rPr lang="en-US" sz="2400" dirty="0" err="1"/>
              <a:t>maggiore</a:t>
            </a:r>
            <a:r>
              <a:rPr lang="en-US" sz="2400" dirty="0"/>
              <a:t> </a:t>
            </a:r>
            <a:r>
              <a:rPr lang="en-US" sz="2400" dirty="0" err="1"/>
              <a:t>deve</a:t>
            </a:r>
            <a:r>
              <a:rPr lang="en-US" sz="2400" dirty="0"/>
              <a:t> </a:t>
            </a:r>
            <a:r>
              <a:rPr lang="en-US" sz="2400" dirty="0" err="1"/>
              <a:t>durare</a:t>
            </a:r>
            <a:r>
              <a:rPr lang="en-US" sz="2400" dirty="0"/>
              <a:t> per lo </a:t>
            </a:r>
            <a:r>
              <a:rPr lang="en-US" sz="2400" dirty="0" err="1"/>
              <a:t>meno</a:t>
            </a:r>
            <a:r>
              <a:rPr lang="en-US" sz="2400" dirty="0"/>
              <a:t> 2 </a:t>
            </a:r>
            <a:r>
              <a:rPr lang="en-US" sz="2400" dirty="0" err="1"/>
              <a:t>settimane</a:t>
            </a:r>
            <a:r>
              <a:rPr lang="en-US" sz="2400" dirty="0"/>
              <a:t>.</a:t>
            </a:r>
          </a:p>
          <a:p>
            <a:r>
              <a:rPr lang="en-US" sz="2400" dirty="0"/>
              <a:t>Il </a:t>
            </a:r>
            <a:r>
              <a:rPr lang="en-US" sz="2400" dirty="0" err="1"/>
              <a:t>paziente</a:t>
            </a:r>
            <a:r>
              <a:rPr lang="en-US" sz="2400" dirty="0"/>
              <a:t> </a:t>
            </a:r>
            <a:r>
              <a:rPr lang="en-US" sz="2400" dirty="0" err="1"/>
              <a:t>manifesta</a:t>
            </a:r>
            <a:r>
              <a:rPr lang="en-US" sz="2400" dirty="0"/>
              <a:t> </a:t>
            </a:r>
            <a:r>
              <a:rPr lang="it-IT" sz="2400" dirty="0"/>
              <a:t> </a:t>
            </a:r>
            <a:r>
              <a:rPr lang="en-US" sz="2400" dirty="0"/>
              <a:t>1) </a:t>
            </a:r>
            <a:r>
              <a:rPr lang="en-US" sz="2400" dirty="0" err="1"/>
              <a:t>umore</a:t>
            </a:r>
            <a:r>
              <a:rPr lang="en-US" sz="2400" dirty="0"/>
              <a:t>  </a:t>
            </a:r>
            <a:r>
              <a:rPr lang="en-US" sz="2400" dirty="0" err="1"/>
              <a:t>depresso</a:t>
            </a:r>
            <a:r>
              <a:rPr lang="en-US" sz="2400" dirty="0"/>
              <a:t> quasi </a:t>
            </a:r>
            <a:r>
              <a:rPr lang="en-US" sz="2400" dirty="0" err="1"/>
              <a:t>tutto</a:t>
            </a:r>
            <a:r>
              <a:rPr lang="en-US" sz="2400" dirty="0"/>
              <a:t> </a:t>
            </a:r>
            <a:r>
              <a:rPr lang="en-US" sz="2400" dirty="0" err="1"/>
              <a:t>il</a:t>
            </a:r>
            <a:r>
              <a:rPr lang="en-US" sz="2400" dirty="0"/>
              <a:t> </a:t>
            </a:r>
            <a:r>
              <a:rPr lang="en-US" sz="2400" dirty="0" err="1"/>
              <a:t>giorno</a:t>
            </a:r>
            <a:r>
              <a:rPr lang="en-US" sz="2400" dirty="0"/>
              <a:t>, </a:t>
            </a:r>
            <a:r>
              <a:rPr lang="en-US" sz="2400" dirty="0" err="1"/>
              <a:t>soprattutto</a:t>
            </a:r>
            <a:r>
              <a:rPr lang="en-US" sz="2400" dirty="0"/>
              <a:t> di </a:t>
            </a:r>
            <a:r>
              <a:rPr lang="en-US" sz="2400" dirty="0" err="1"/>
              <a:t>mattina</a:t>
            </a:r>
            <a:r>
              <a:rPr lang="en-US" sz="2400" dirty="0"/>
              <a:t>, </a:t>
            </a:r>
            <a:r>
              <a:rPr lang="en-US" sz="2400" dirty="0" err="1"/>
              <a:t>il</a:t>
            </a:r>
            <a:r>
              <a:rPr lang="en-US" sz="2400" dirty="0"/>
              <a:t> </a:t>
            </a:r>
            <a:r>
              <a:rPr lang="en-US" sz="2400" dirty="0" err="1"/>
              <a:t>paziente</a:t>
            </a:r>
            <a:r>
              <a:rPr lang="en-US" sz="2400" dirty="0"/>
              <a:t> </a:t>
            </a:r>
            <a:r>
              <a:rPr lang="en-US" sz="2400" dirty="0" err="1"/>
              <a:t>si</a:t>
            </a:r>
            <a:r>
              <a:rPr lang="en-US" sz="2400" dirty="0"/>
              <a:t> </a:t>
            </a:r>
            <a:r>
              <a:rPr lang="en-US" sz="2400" dirty="0" err="1"/>
              <a:t>sente</a:t>
            </a:r>
            <a:r>
              <a:rPr lang="en-US" sz="2400" dirty="0"/>
              <a:t> </a:t>
            </a:r>
            <a:r>
              <a:rPr lang="en-US" sz="2400" dirty="0" err="1"/>
              <a:t>vuoto</a:t>
            </a:r>
            <a:r>
              <a:rPr lang="en-US" sz="2400" dirty="0"/>
              <a:t>, </a:t>
            </a:r>
            <a:r>
              <a:rPr lang="en-US" sz="2400" dirty="0" err="1"/>
              <a:t>trieste</a:t>
            </a:r>
            <a:r>
              <a:rPr lang="en-US" sz="2400" dirty="0"/>
              <a:t> </a:t>
            </a:r>
            <a:r>
              <a:rPr lang="en-US" sz="2400" dirty="0" err="1"/>
              <a:t>disperato</a:t>
            </a:r>
            <a:r>
              <a:rPr lang="en-US" sz="2400" dirty="0"/>
              <a:t> </a:t>
            </a:r>
            <a:r>
              <a:rPr lang="en-US" sz="2400" dirty="0" err="1"/>
              <a:t>ed</a:t>
            </a:r>
            <a:r>
              <a:rPr lang="en-US" sz="2400" dirty="0"/>
              <a:t> a volte </a:t>
            </a:r>
            <a:r>
              <a:rPr lang="en-US" sz="2400" dirty="0" err="1"/>
              <a:t>anche</a:t>
            </a:r>
            <a:r>
              <a:rPr lang="en-US" sz="2400" dirty="0"/>
              <a:t> </a:t>
            </a:r>
            <a:r>
              <a:rPr lang="en-US" sz="2400" dirty="0" err="1"/>
              <a:t>irritabile</a:t>
            </a:r>
            <a:r>
              <a:rPr lang="en-US" sz="2400" dirty="0"/>
              <a:t> </a:t>
            </a:r>
          </a:p>
          <a:p>
            <a:r>
              <a:rPr lang="en-US" sz="2400" dirty="0"/>
              <a:t>2)  </a:t>
            </a:r>
            <a:r>
              <a:rPr lang="en-US" sz="2400" dirty="0" err="1"/>
              <a:t>manifesta</a:t>
            </a:r>
            <a:r>
              <a:rPr lang="en-US" sz="2400" dirty="0"/>
              <a:t> </a:t>
            </a:r>
            <a:r>
              <a:rPr lang="en-US" sz="2400" dirty="0" err="1"/>
              <a:t>inoltre</a:t>
            </a:r>
            <a:r>
              <a:rPr lang="en-US" sz="2400" dirty="0"/>
              <a:t> </a:t>
            </a:r>
            <a:r>
              <a:rPr lang="en-US" sz="2400" dirty="0" err="1"/>
              <a:t>perdita</a:t>
            </a:r>
            <a:r>
              <a:rPr lang="en-US" sz="2400" dirty="0"/>
              <a:t>  di </a:t>
            </a:r>
            <a:r>
              <a:rPr lang="en-US" sz="2400" dirty="0" err="1"/>
              <a:t>interesse</a:t>
            </a:r>
            <a:r>
              <a:rPr lang="en-US" sz="2400" dirty="0"/>
              <a:t>  verso </a:t>
            </a:r>
            <a:r>
              <a:rPr lang="en-US" sz="2400" dirty="0" err="1"/>
              <a:t>attività</a:t>
            </a:r>
            <a:r>
              <a:rPr lang="en-US" sz="2400" dirty="0"/>
              <a:t> o </a:t>
            </a:r>
            <a:r>
              <a:rPr lang="en-US" sz="2400" dirty="0" err="1"/>
              <a:t>persone</a:t>
            </a:r>
            <a:r>
              <a:rPr lang="en-US" sz="2400" dirty="0"/>
              <a:t> </a:t>
            </a:r>
            <a:r>
              <a:rPr lang="en-US" sz="2400" dirty="0" err="1"/>
              <a:t>che</a:t>
            </a:r>
            <a:r>
              <a:rPr lang="en-US" sz="2400" dirty="0"/>
              <a:t> prima </a:t>
            </a:r>
            <a:r>
              <a:rPr lang="en-US" sz="2400" dirty="0" err="1"/>
              <a:t>gli</a:t>
            </a:r>
            <a:r>
              <a:rPr lang="en-US" sz="2400" dirty="0"/>
              <a:t> </a:t>
            </a:r>
            <a:r>
              <a:rPr lang="en-US" sz="2400" dirty="0" err="1"/>
              <a:t>piacevano</a:t>
            </a:r>
            <a:r>
              <a:rPr lang="en-US" sz="2400" dirty="0"/>
              <a:t>  (</a:t>
            </a:r>
            <a:r>
              <a:rPr lang="en-US" sz="2400" dirty="0" err="1"/>
              <a:t>anche</a:t>
            </a:r>
            <a:r>
              <a:rPr lang="en-US" sz="2400" dirty="0"/>
              <a:t> </a:t>
            </a:r>
            <a:r>
              <a:rPr lang="en-US" sz="2400" dirty="0" err="1"/>
              <a:t>nei</a:t>
            </a:r>
            <a:r>
              <a:rPr lang="en-US" sz="2400" dirty="0"/>
              <a:t> </a:t>
            </a:r>
            <a:r>
              <a:rPr lang="en-US" sz="2400" dirty="0" err="1"/>
              <a:t>confronti</a:t>
            </a:r>
            <a:r>
              <a:rPr lang="en-US" sz="2400" dirty="0"/>
              <a:t> </a:t>
            </a:r>
            <a:r>
              <a:rPr lang="en-US" sz="2400" dirty="0" err="1"/>
              <a:t>dei</a:t>
            </a:r>
            <a:r>
              <a:rPr lang="en-US" sz="2400" dirty="0"/>
              <a:t> </a:t>
            </a:r>
            <a:r>
              <a:rPr lang="en-US" sz="2400" dirty="0" err="1"/>
              <a:t>figli</a:t>
            </a:r>
            <a:r>
              <a:rPr lang="en-US" sz="2400" dirty="0"/>
              <a:t> o del </a:t>
            </a:r>
            <a:r>
              <a:rPr lang="en-US" sz="2400" dirty="0" err="1"/>
              <a:t>coniuge</a:t>
            </a:r>
            <a:r>
              <a:rPr lang="en-US" sz="2400" dirty="0"/>
              <a:t>). Tale </a:t>
            </a:r>
            <a:r>
              <a:rPr lang="en-US" sz="2400" dirty="0" err="1"/>
              <a:t>distacco</a:t>
            </a:r>
            <a:r>
              <a:rPr lang="en-US" sz="2400" dirty="0"/>
              <a:t> </a:t>
            </a:r>
            <a:r>
              <a:rPr lang="en-US" sz="2400" dirty="0" err="1"/>
              <a:t>affettivo</a:t>
            </a:r>
            <a:r>
              <a:rPr lang="en-US" sz="2400" dirty="0"/>
              <a:t> </a:t>
            </a:r>
            <a:r>
              <a:rPr lang="en-US" sz="2400" dirty="0" err="1"/>
              <a:t>può</a:t>
            </a:r>
            <a:r>
              <a:rPr lang="en-US" sz="2400" dirty="0"/>
              <a:t> </a:t>
            </a:r>
            <a:r>
              <a:rPr lang="en-US" sz="2400" dirty="0" err="1"/>
              <a:t>associarsi</a:t>
            </a:r>
            <a:r>
              <a:rPr lang="en-US" sz="2400" dirty="0"/>
              <a:t> a </a:t>
            </a:r>
            <a:r>
              <a:rPr lang="en-US" sz="2400" dirty="0" err="1"/>
              <a:t>gravi</a:t>
            </a:r>
            <a:r>
              <a:rPr lang="en-US" sz="2400" dirty="0"/>
              <a:t> </a:t>
            </a:r>
            <a:r>
              <a:rPr lang="en-US" sz="2400" dirty="0" err="1"/>
              <a:t>sensi</a:t>
            </a:r>
            <a:r>
              <a:rPr lang="en-US" sz="2400" dirty="0"/>
              <a:t> di </a:t>
            </a:r>
            <a:r>
              <a:rPr lang="en-US" sz="2400" dirty="0" err="1"/>
              <a:t>colpa</a:t>
            </a:r>
            <a:r>
              <a:rPr lang="en-US" sz="2400" dirty="0"/>
              <a:t>.  Il </a:t>
            </a:r>
            <a:r>
              <a:rPr lang="en-US" sz="2400" dirty="0" err="1"/>
              <a:t>paziente</a:t>
            </a:r>
            <a:r>
              <a:rPr lang="en-US" sz="2400" dirty="0"/>
              <a:t> non </a:t>
            </a:r>
            <a:r>
              <a:rPr lang="en-US" sz="2400" dirty="0" err="1"/>
              <a:t>prova</a:t>
            </a:r>
            <a:r>
              <a:rPr lang="en-US" sz="2400" dirty="0"/>
              <a:t> </a:t>
            </a:r>
            <a:r>
              <a:rPr lang="en-US" sz="2400" dirty="0" err="1"/>
              <a:t>più</a:t>
            </a:r>
            <a:r>
              <a:rPr lang="en-US" sz="2400" dirty="0"/>
              <a:t> </a:t>
            </a:r>
            <a:r>
              <a:rPr lang="en-US" sz="2400" dirty="0" err="1"/>
              <a:t>alcun</a:t>
            </a:r>
            <a:r>
              <a:rPr lang="en-US" sz="2400" dirty="0"/>
              <a:t>  </a:t>
            </a:r>
            <a:r>
              <a:rPr lang="en-US" sz="2400" dirty="0" err="1"/>
              <a:t>piacere</a:t>
            </a:r>
            <a:r>
              <a:rPr lang="en-US" sz="2400" dirty="0"/>
              <a:t> </a:t>
            </a:r>
            <a:r>
              <a:rPr lang="en-US" sz="2400" dirty="0" err="1"/>
              <a:t>nelle</a:t>
            </a:r>
            <a:r>
              <a:rPr lang="en-US" sz="2400" dirty="0"/>
              <a:t> </a:t>
            </a:r>
            <a:r>
              <a:rPr lang="en-US" sz="2400" dirty="0" err="1"/>
              <a:t>cose</a:t>
            </a:r>
            <a:r>
              <a:rPr lang="en-US" sz="2400" dirty="0"/>
              <a:t> o </a:t>
            </a:r>
            <a:r>
              <a:rPr lang="en-US" sz="2400" dirty="0" err="1"/>
              <a:t>nelle</a:t>
            </a:r>
            <a:r>
              <a:rPr lang="en-US" sz="2400" dirty="0"/>
              <a:t> </a:t>
            </a:r>
            <a:r>
              <a:rPr lang="en-US" sz="2400" dirty="0" err="1"/>
              <a:t>attività</a:t>
            </a:r>
            <a:r>
              <a:rPr lang="en-US" sz="2400" dirty="0"/>
              <a:t> </a:t>
            </a:r>
            <a:r>
              <a:rPr lang="en-US" sz="2400" dirty="0" err="1"/>
              <a:t>che</a:t>
            </a:r>
            <a:r>
              <a:rPr lang="en-US" sz="2400" dirty="0"/>
              <a:t> prima </a:t>
            </a:r>
            <a:r>
              <a:rPr lang="en-US" sz="2400" dirty="0" err="1"/>
              <a:t>gli</a:t>
            </a:r>
            <a:r>
              <a:rPr lang="en-US" sz="2400" dirty="0"/>
              <a:t> </a:t>
            </a:r>
            <a:r>
              <a:rPr lang="en-US" sz="2400" dirty="0" err="1"/>
              <a:t>piacevano</a:t>
            </a:r>
            <a:r>
              <a:rPr lang="en-US" sz="2400" dirty="0"/>
              <a:t>. </a:t>
            </a:r>
            <a:r>
              <a:rPr lang="en-US" sz="2400" dirty="0" err="1"/>
              <a:t>Anche</a:t>
            </a:r>
            <a:r>
              <a:rPr lang="en-US" sz="2400" dirty="0"/>
              <a:t> </a:t>
            </a:r>
            <a:r>
              <a:rPr lang="en-US" sz="2400" dirty="0" err="1"/>
              <a:t>il</a:t>
            </a:r>
            <a:r>
              <a:rPr lang="en-US" sz="2400" dirty="0"/>
              <a:t> </a:t>
            </a:r>
            <a:r>
              <a:rPr lang="en-US" sz="2400" dirty="0" err="1"/>
              <a:t>cibo</a:t>
            </a:r>
            <a:r>
              <a:rPr lang="en-US" sz="2400" dirty="0"/>
              <a:t>, la </a:t>
            </a:r>
            <a:r>
              <a:rPr lang="en-US" sz="2400" dirty="0" err="1"/>
              <a:t>musica</a:t>
            </a:r>
            <a:r>
              <a:rPr lang="en-US" sz="2400" dirty="0"/>
              <a:t>, la </a:t>
            </a:r>
            <a:r>
              <a:rPr lang="en-US" sz="2400" dirty="0" err="1"/>
              <a:t>socialità</a:t>
            </a:r>
            <a:r>
              <a:rPr lang="en-US" sz="2400" dirty="0"/>
              <a:t> </a:t>
            </a:r>
            <a:r>
              <a:rPr lang="en-US" sz="2400" dirty="0" err="1"/>
              <a:t>pesano</a:t>
            </a:r>
            <a:r>
              <a:rPr lang="en-US" sz="2400" dirty="0"/>
              <a:t> e non </a:t>
            </a:r>
            <a:r>
              <a:rPr lang="en-US" sz="2400" dirty="0" err="1"/>
              <a:t>riescono</a:t>
            </a:r>
            <a:r>
              <a:rPr lang="en-US" sz="2400" dirty="0"/>
              <a:t> </a:t>
            </a:r>
            <a:r>
              <a:rPr lang="en-US" sz="2400" dirty="0" err="1"/>
              <a:t>più</a:t>
            </a:r>
            <a:r>
              <a:rPr lang="en-US" sz="2400" dirty="0"/>
              <a:t> a </a:t>
            </a:r>
            <a:r>
              <a:rPr lang="en-US" sz="2400" dirty="0" err="1"/>
              <a:t>suscitare</a:t>
            </a:r>
            <a:r>
              <a:rPr lang="en-US" sz="2400" dirty="0"/>
              <a:t> </a:t>
            </a:r>
            <a:r>
              <a:rPr lang="en-US" sz="2400" dirty="0" err="1"/>
              <a:t>alcun</a:t>
            </a:r>
            <a:r>
              <a:rPr lang="en-US" sz="2400" dirty="0"/>
              <a:t> </a:t>
            </a:r>
            <a:r>
              <a:rPr lang="en-US" sz="2400" dirty="0" err="1"/>
              <a:t>piacere</a:t>
            </a:r>
            <a:r>
              <a:rPr lang="en-US" sz="2400" dirty="0"/>
              <a:t>.</a:t>
            </a:r>
            <a:endParaRPr lang="it-IT" sz="2400" dirty="0"/>
          </a:p>
          <a:p>
            <a:endParaRPr lang="it-IT" dirty="0"/>
          </a:p>
          <a:p>
            <a:endParaRPr lang="it-IT" dirty="0"/>
          </a:p>
        </p:txBody>
      </p:sp>
    </p:spTree>
    <p:extLst>
      <p:ext uri="{BB962C8B-B14F-4D97-AF65-F5344CB8AC3E}">
        <p14:creationId xmlns:p14="http://schemas.microsoft.com/office/powerpoint/2010/main" val="3424662064"/>
      </p:ext>
    </p:extLst>
  </p:cSld>
  <p:clrMapOvr>
    <a:masterClrMapping/>
  </p:clrMapOvr>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sz="1600" b="1" dirty="0"/>
              <a:t> </a:t>
            </a:r>
            <a:endParaRPr lang="it-IT" sz="1600" dirty="0"/>
          </a:p>
          <a:p>
            <a:pPr lvl="1"/>
            <a:r>
              <a:rPr lang="en-US" dirty="0"/>
              <a:t>In </a:t>
            </a:r>
            <a:r>
              <a:rPr lang="en-US" dirty="0" err="1"/>
              <a:t>queste</a:t>
            </a:r>
            <a:r>
              <a:rPr lang="en-US" dirty="0"/>
              <a:t> </a:t>
            </a:r>
            <a:r>
              <a:rPr lang="en-US" dirty="0" err="1"/>
              <a:t>circostanze</a:t>
            </a:r>
            <a:r>
              <a:rPr lang="en-US" dirty="0"/>
              <a:t> </a:t>
            </a:r>
            <a:r>
              <a:rPr lang="en-US" dirty="0" err="1"/>
              <a:t>il</a:t>
            </a:r>
            <a:r>
              <a:rPr lang="en-US" dirty="0"/>
              <a:t> </a:t>
            </a:r>
            <a:r>
              <a:rPr lang="en-US" dirty="0" err="1"/>
              <a:t>paziente</a:t>
            </a:r>
            <a:r>
              <a:rPr lang="en-US" dirty="0"/>
              <a:t> </a:t>
            </a:r>
            <a:r>
              <a:rPr lang="en-US" dirty="0" err="1"/>
              <a:t>appare</a:t>
            </a:r>
            <a:r>
              <a:rPr lang="en-US" dirty="0"/>
              <a:t> </a:t>
            </a:r>
            <a:r>
              <a:rPr lang="en-US" dirty="0" err="1"/>
              <a:t>distaccato</a:t>
            </a:r>
            <a:r>
              <a:rPr lang="en-US" dirty="0"/>
              <a:t> e </a:t>
            </a:r>
            <a:r>
              <a:rPr lang="en-US" dirty="0" err="1"/>
              <a:t>disinteressato</a:t>
            </a:r>
            <a:r>
              <a:rPr lang="en-US" dirty="0"/>
              <a:t>.</a:t>
            </a:r>
          </a:p>
          <a:p>
            <a:pPr lvl="1"/>
            <a:r>
              <a:rPr lang="en-US" dirty="0"/>
              <a:t>Il </a:t>
            </a:r>
            <a:r>
              <a:rPr lang="en-US" dirty="0" err="1"/>
              <a:t>suo</a:t>
            </a:r>
            <a:r>
              <a:rPr lang="en-US" dirty="0"/>
              <a:t> </a:t>
            </a:r>
            <a:r>
              <a:rPr lang="en-US" dirty="0" err="1"/>
              <a:t>livello</a:t>
            </a:r>
            <a:r>
              <a:rPr lang="en-US" dirty="0"/>
              <a:t> di </a:t>
            </a:r>
            <a:r>
              <a:rPr lang="en-US" dirty="0" err="1"/>
              <a:t>attività</a:t>
            </a:r>
            <a:r>
              <a:rPr lang="en-US" dirty="0"/>
              <a:t> è molto </a:t>
            </a:r>
            <a:r>
              <a:rPr lang="en-US" dirty="0" err="1"/>
              <a:t>ridotto</a:t>
            </a:r>
            <a:r>
              <a:rPr lang="en-US" dirty="0"/>
              <a:t>.</a:t>
            </a:r>
          </a:p>
          <a:p>
            <a:pPr lvl="1"/>
            <a:r>
              <a:rPr lang="en-US" dirty="0"/>
              <a:t>Il </a:t>
            </a:r>
            <a:r>
              <a:rPr lang="en-US" dirty="0" err="1"/>
              <a:t>paziente</a:t>
            </a:r>
            <a:r>
              <a:rPr lang="en-US" dirty="0"/>
              <a:t> </a:t>
            </a:r>
            <a:r>
              <a:rPr lang="en-US" dirty="0" err="1"/>
              <a:t>si</a:t>
            </a:r>
            <a:r>
              <a:rPr lang="en-US" dirty="0"/>
              <a:t> </a:t>
            </a:r>
            <a:r>
              <a:rPr lang="en-US" dirty="0" err="1"/>
              <a:t>sente</a:t>
            </a:r>
            <a:r>
              <a:rPr lang="en-US" dirty="0"/>
              <a:t> </a:t>
            </a:r>
            <a:r>
              <a:rPr lang="en-US" dirty="0" err="1"/>
              <a:t>impotente</a:t>
            </a:r>
            <a:r>
              <a:rPr lang="en-US" dirty="0"/>
              <a:t>, </a:t>
            </a:r>
            <a:r>
              <a:rPr lang="en-US" dirty="0" err="1"/>
              <a:t>disperato</a:t>
            </a:r>
            <a:r>
              <a:rPr lang="en-US" dirty="0"/>
              <a:t> e </a:t>
            </a:r>
            <a:r>
              <a:rPr lang="en-US" dirty="0" err="1"/>
              <a:t>pieno</a:t>
            </a:r>
            <a:r>
              <a:rPr lang="en-US" dirty="0"/>
              <a:t> di </a:t>
            </a:r>
            <a:r>
              <a:rPr lang="en-US" dirty="0" err="1"/>
              <a:t>sensi</a:t>
            </a:r>
            <a:r>
              <a:rPr lang="en-US" dirty="0"/>
              <a:t> di </a:t>
            </a:r>
            <a:r>
              <a:rPr lang="en-US" dirty="0" err="1"/>
              <a:t>colpa</a:t>
            </a:r>
            <a:r>
              <a:rPr lang="en-US" dirty="0"/>
              <a:t>.</a:t>
            </a:r>
          </a:p>
          <a:p>
            <a:pPr lvl="1"/>
            <a:r>
              <a:rPr lang="en-US" dirty="0" err="1"/>
              <a:t>Compaiono</a:t>
            </a:r>
            <a:r>
              <a:rPr lang="en-US" dirty="0"/>
              <a:t> </a:t>
            </a:r>
            <a:r>
              <a:rPr lang="en-US" dirty="0" err="1"/>
              <a:t>sintomi</a:t>
            </a:r>
            <a:r>
              <a:rPr lang="en-US" dirty="0"/>
              <a:t> </a:t>
            </a:r>
            <a:r>
              <a:rPr lang="en-US" dirty="0" err="1"/>
              <a:t>fisici</a:t>
            </a:r>
            <a:r>
              <a:rPr lang="en-US" dirty="0"/>
              <a:t> </a:t>
            </a:r>
            <a:r>
              <a:rPr lang="en-US" dirty="0" err="1"/>
              <a:t>tra</a:t>
            </a:r>
            <a:r>
              <a:rPr lang="en-US" dirty="0"/>
              <a:t> </a:t>
            </a:r>
            <a:r>
              <a:rPr lang="en-US" dirty="0" err="1"/>
              <a:t>questi</a:t>
            </a:r>
            <a:r>
              <a:rPr lang="en-US" dirty="0"/>
              <a:t> </a:t>
            </a:r>
            <a:r>
              <a:rPr lang="en-US" dirty="0" err="1"/>
              <a:t>frequenti</a:t>
            </a:r>
            <a:r>
              <a:rPr lang="en-US" dirty="0"/>
              <a:t> </a:t>
            </a:r>
            <a:r>
              <a:rPr lang="en-US" dirty="0" err="1"/>
              <a:t>cefalea</a:t>
            </a:r>
            <a:r>
              <a:rPr lang="en-US" dirty="0"/>
              <a:t>, </a:t>
            </a:r>
            <a:r>
              <a:rPr lang="en-US" dirty="0" err="1"/>
              <a:t>gastrite</a:t>
            </a:r>
            <a:r>
              <a:rPr lang="en-US" dirty="0"/>
              <a:t>. </a:t>
            </a:r>
          </a:p>
          <a:p>
            <a:pPr lvl="1"/>
            <a:r>
              <a:rPr lang="en-US" dirty="0"/>
              <a:t>Si </a:t>
            </a:r>
            <a:r>
              <a:rPr lang="en-US" dirty="0" err="1"/>
              <a:t>sveglia</a:t>
            </a:r>
            <a:r>
              <a:rPr lang="en-US" dirty="0"/>
              <a:t> di </a:t>
            </a:r>
            <a:r>
              <a:rPr lang="en-US" dirty="0" err="1"/>
              <a:t>solito</a:t>
            </a:r>
            <a:r>
              <a:rPr lang="en-US" dirty="0"/>
              <a:t> presto al </a:t>
            </a:r>
            <a:r>
              <a:rPr lang="en-US" dirty="0" err="1"/>
              <a:t>mattino</a:t>
            </a:r>
            <a:r>
              <a:rPr lang="en-US" dirty="0"/>
              <a:t>, </a:t>
            </a:r>
            <a:r>
              <a:rPr lang="en-US" dirty="0" err="1"/>
              <a:t>stanco</a:t>
            </a:r>
            <a:r>
              <a:rPr lang="en-US" dirty="0"/>
              <a:t> e </a:t>
            </a:r>
            <a:r>
              <a:rPr lang="en-US" dirty="0" err="1"/>
              <a:t>spaventato</a:t>
            </a:r>
            <a:r>
              <a:rPr lang="en-US" dirty="0"/>
              <a:t> per </a:t>
            </a:r>
            <a:r>
              <a:rPr lang="en-US" dirty="0" err="1"/>
              <a:t>il</a:t>
            </a:r>
            <a:r>
              <a:rPr lang="en-US" dirty="0"/>
              <a:t> </a:t>
            </a:r>
            <a:r>
              <a:rPr lang="en-US" dirty="0" err="1"/>
              <a:t>giorno</a:t>
            </a:r>
            <a:r>
              <a:rPr lang="en-US" dirty="0"/>
              <a:t> </a:t>
            </a:r>
            <a:r>
              <a:rPr lang="en-US" dirty="0" err="1"/>
              <a:t>che</a:t>
            </a:r>
            <a:r>
              <a:rPr lang="en-US" dirty="0"/>
              <a:t> </a:t>
            </a:r>
            <a:r>
              <a:rPr lang="en-US" dirty="0" err="1"/>
              <a:t>si</a:t>
            </a:r>
            <a:r>
              <a:rPr lang="en-US" dirty="0"/>
              <a:t> </a:t>
            </a:r>
            <a:r>
              <a:rPr lang="en-US" dirty="0" err="1"/>
              <a:t>apre</a:t>
            </a:r>
            <a:r>
              <a:rPr lang="en-US" dirty="0"/>
              <a:t>. In </a:t>
            </a:r>
            <a:r>
              <a:rPr lang="en-US" dirty="0" err="1"/>
              <a:t>altri</a:t>
            </a:r>
            <a:r>
              <a:rPr lang="en-US" dirty="0"/>
              <a:t> </a:t>
            </a:r>
            <a:r>
              <a:rPr lang="en-US" dirty="0" err="1"/>
              <a:t>casi</a:t>
            </a:r>
            <a:r>
              <a:rPr lang="en-US" dirty="0"/>
              <a:t> </a:t>
            </a:r>
            <a:r>
              <a:rPr lang="en-US" dirty="0" err="1"/>
              <a:t>passa</a:t>
            </a:r>
            <a:r>
              <a:rPr lang="en-US" dirty="0"/>
              <a:t> gran parte del </a:t>
            </a:r>
            <a:r>
              <a:rPr lang="en-US" dirty="0" err="1"/>
              <a:t>giorno</a:t>
            </a:r>
            <a:r>
              <a:rPr lang="en-US" dirty="0"/>
              <a:t> a </a:t>
            </a:r>
            <a:r>
              <a:rPr lang="en-US" dirty="0" err="1"/>
              <a:t>letto</a:t>
            </a:r>
            <a:r>
              <a:rPr lang="en-US" dirty="0"/>
              <a:t>.</a:t>
            </a:r>
          </a:p>
          <a:p>
            <a:pPr marL="457200" lvl="1" indent="0">
              <a:buNone/>
            </a:pPr>
            <a:endParaRPr lang="it-IT" dirty="0"/>
          </a:p>
          <a:p>
            <a:endParaRPr lang="it-IT" dirty="0"/>
          </a:p>
        </p:txBody>
      </p:sp>
    </p:spTree>
    <p:extLst>
      <p:ext uri="{BB962C8B-B14F-4D97-AF65-F5344CB8AC3E}">
        <p14:creationId xmlns:p14="http://schemas.microsoft.com/office/powerpoint/2010/main" val="1514717974"/>
      </p:ext>
    </p:extLst>
  </p:cSld>
  <p:clrMapOvr>
    <a:masterClrMapping/>
  </p:clrMapOvr>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1"/>
            <a:r>
              <a:rPr lang="en-US" sz="2400" dirty="0" err="1"/>
              <a:t>Può</a:t>
            </a:r>
            <a:r>
              <a:rPr lang="en-US" sz="2400" dirty="0"/>
              <a:t> </a:t>
            </a:r>
            <a:r>
              <a:rPr lang="en-US" sz="2400" dirty="0" err="1"/>
              <a:t>mancare</a:t>
            </a:r>
            <a:r>
              <a:rPr lang="en-US" sz="2400" dirty="0"/>
              <a:t> del </a:t>
            </a:r>
            <a:r>
              <a:rPr lang="en-US" sz="2400" dirty="0" err="1"/>
              <a:t>tutto</a:t>
            </a:r>
            <a:r>
              <a:rPr lang="en-US" sz="2400" dirty="0"/>
              <a:t> </a:t>
            </a:r>
            <a:r>
              <a:rPr lang="en-US" sz="2400" dirty="0" err="1"/>
              <a:t>l’appetito</a:t>
            </a:r>
            <a:r>
              <a:rPr lang="en-US" sz="2400" dirty="0"/>
              <a:t> e </a:t>
            </a:r>
            <a:r>
              <a:rPr lang="en-US" sz="2400" dirty="0" err="1"/>
              <a:t>dimagrire</a:t>
            </a:r>
            <a:r>
              <a:rPr lang="en-US" sz="2400" dirty="0"/>
              <a:t> in </a:t>
            </a:r>
            <a:r>
              <a:rPr lang="en-US" sz="2400" dirty="0" err="1"/>
              <a:t>altri</a:t>
            </a:r>
            <a:r>
              <a:rPr lang="en-US" sz="2400" dirty="0"/>
              <a:t> </a:t>
            </a:r>
            <a:r>
              <a:rPr lang="en-US" sz="2400" dirty="0" err="1"/>
              <a:t>casi</a:t>
            </a:r>
            <a:r>
              <a:rPr lang="en-US" sz="2400" dirty="0"/>
              <a:t> </a:t>
            </a:r>
            <a:r>
              <a:rPr lang="en-US" sz="2400" dirty="0" err="1"/>
              <a:t>invece</a:t>
            </a:r>
            <a:r>
              <a:rPr lang="en-US" sz="2400" dirty="0"/>
              <a:t> </a:t>
            </a:r>
            <a:r>
              <a:rPr lang="en-US" sz="2400" dirty="0" err="1"/>
              <a:t>mangia</a:t>
            </a:r>
            <a:r>
              <a:rPr lang="en-US" sz="2400" dirty="0"/>
              <a:t> in </a:t>
            </a:r>
            <a:r>
              <a:rPr lang="en-US" sz="2400" dirty="0" err="1"/>
              <a:t>continuazione</a:t>
            </a:r>
            <a:r>
              <a:rPr lang="en-US" sz="2400" dirty="0"/>
              <a:t> </a:t>
            </a:r>
            <a:r>
              <a:rPr lang="en-US" sz="2400" dirty="0" err="1"/>
              <a:t>ed</a:t>
            </a:r>
            <a:r>
              <a:rPr lang="en-US" sz="2400" dirty="0"/>
              <a:t> </a:t>
            </a:r>
            <a:r>
              <a:rPr lang="en-US" sz="2400" dirty="0" err="1"/>
              <a:t>ingrassa</a:t>
            </a:r>
            <a:r>
              <a:rPr lang="en-US" sz="2400" dirty="0"/>
              <a:t>, e </a:t>
            </a:r>
            <a:r>
              <a:rPr lang="en-US" sz="2400" dirty="0" err="1"/>
              <a:t>ciò</a:t>
            </a:r>
            <a:r>
              <a:rPr lang="en-US" sz="2400" dirty="0"/>
              <a:t> </a:t>
            </a:r>
            <a:r>
              <a:rPr lang="en-US" sz="2400" dirty="0" err="1"/>
              <a:t>anche</a:t>
            </a:r>
            <a:r>
              <a:rPr lang="en-US" sz="2400" dirty="0"/>
              <a:t> per la </a:t>
            </a:r>
            <a:r>
              <a:rPr lang="en-US" sz="2400" dirty="0" err="1"/>
              <a:t>mancanza</a:t>
            </a:r>
            <a:r>
              <a:rPr lang="en-US" sz="2400" dirty="0"/>
              <a:t> di </a:t>
            </a:r>
            <a:r>
              <a:rPr lang="en-US" sz="2400" dirty="0" err="1"/>
              <a:t>attività</a:t>
            </a:r>
            <a:endParaRPr lang="en-US" sz="2400" dirty="0"/>
          </a:p>
          <a:p>
            <a:pPr lvl="1"/>
            <a:r>
              <a:rPr lang="en-US" sz="2400" dirty="0" err="1"/>
              <a:t>Manca</a:t>
            </a:r>
            <a:r>
              <a:rPr lang="en-US" sz="2400" dirty="0"/>
              <a:t> di </a:t>
            </a:r>
            <a:r>
              <a:rPr lang="en-US" sz="2400" dirty="0" err="1"/>
              <a:t>ogni</a:t>
            </a:r>
            <a:r>
              <a:rPr lang="en-US" sz="2400" dirty="0"/>
              <a:t> </a:t>
            </a:r>
            <a:r>
              <a:rPr lang="en-US" sz="2400" dirty="0" err="1"/>
              <a:t>energia</a:t>
            </a:r>
            <a:r>
              <a:rPr lang="en-US" sz="2400" dirty="0"/>
              <a:t> e </a:t>
            </a:r>
            <a:r>
              <a:rPr lang="en-US" sz="2400" dirty="0" err="1"/>
              <a:t>si</a:t>
            </a:r>
            <a:r>
              <a:rPr lang="en-US" sz="2400" dirty="0"/>
              <a:t> </a:t>
            </a:r>
            <a:r>
              <a:rPr lang="en-US" sz="2400" dirty="0" err="1"/>
              <a:t>sente</a:t>
            </a:r>
            <a:r>
              <a:rPr lang="en-US" sz="2400" dirty="0"/>
              <a:t> </a:t>
            </a:r>
            <a:r>
              <a:rPr lang="en-US" sz="2400" dirty="0" err="1"/>
              <a:t>stanco</a:t>
            </a:r>
            <a:endParaRPr lang="en-US" sz="2400" dirty="0"/>
          </a:p>
          <a:p>
            <a:pPr lvl="1"/>
            <a:r>
              <a:rPr lang="en-US" sz="2400" dirty="0"/>
              <a:t>Non </a:t>
            </a:r>
            <a:r>
              <a:rPr lang="en-US" sz="2400" dirty="0" err="1"/>
              <a:t>riesce</a:t>
            </a:r>
            <a:r>
              <a:rPr lang="en-US" sz="2400" dirty="0"/>
              <a:t> a </a:t>
            </a:r>
            <a:r>
              <a:rPr lang="en-US" sz="2400" dirty="0" err="1"/>
              <a:t>concentrarsi</a:t>
            </a:r>
            <a:endParaRPr lang="en-US" sz="2400" dirty="0"/>
          </a:p>
          <a:p>
            <a:pPr lvl="1"/>
            <a:r>
              <a:rPr lang="en-US" sz="2400" dirty="0"/>
              <a:t>La </a:t>
            </a:r>
            <a:r>
              <a:rPr lang="en-US" sz="2400" dirty="0" err="1"/>
              <a:t>sessualità</a:t>
            </a:r>
            <a:r>
              <a:rPr lang="en-US" sz="2400" dirty="0"/>
              <a:t> </a:t>
            </a:r>
            <a:r>
              <a:rPr lang="en-US" sz="2400" dirty="0" err="1"/>
              <a:t>si</a:t>
            </a:r>
            <a:r>
              <a:rPr lang="en-US" sz="2400" dirty="0"/>
              <a:t> </a:t>
            </a:r>
            <a:r>
              <a:rPr lang="en-US" sz="2400" dirty="0" err="1"/>
              <a:t>blocca</a:t>
            </a:r>
            <a:r>
              <a:rPr lang="en-US" sz="2400" dirty="0"/>
              <a:t>. In </a:t>
            </a:r>
            <a:r>
              <a:rPr lang="en-US" sz="2400" dirty="0" err="1"/>
              <a:t>alcuni</a:t>
            </a:r>
            <a:r>
              <a:rPr lang="en-US" sz="2400" dirty="0"/>
              <a:t> </a:t>
            </a:r>
            <a:r>
              <a:rPr lang="en-US" sz="2400" dirty="0" err="1"/>
              <a:t>casi</a:t>
            </a:r>
            <a:r>
              <a:rPr lang="en-US" sz="2400" dirty="0"/>
              <a:t> compare </a:t>
            </a:r>
            <a:r>
              <a:rPr lang="en-US" sz="2400" dirty="0" err="1"/>
              <a:t>una</a:t>
            </a:r>
            <a:r>
              <a:rPr lang="en-US" sz="2400" dirty="0"/>
              <a:t> </a:t>
            </a:r>
            <a:r>
              <a:rPr lang="en-US" sz="2400" dirty="0" err="1"/>
              <a:t>propensione</a:t>
            </a:r>
            <a:r>
              <a:rPr lang="en-US" sz="2400" dirty="0"/>
              <a:t> </a:t>
            </a:r>
            <a:r>
              <a:rPr lang="en-US" sz="2400" dirty="0" err="1"/>
              <a:t>alla</a:t>
            </a:r>
            <a:r>
              <a:rPr lang="en-US" sz="2400" dirty="0"/>
              <a:t> </a:t>
            </a:r>
            <a:r>
              <a:rPr lang="en-US" sz="2400" dirty="0" err="1"/>
              <a:t>masturbazione</a:t>
            </a:r>
            <a:r>
              <a:rPr lang="en-US" sz="2400" dirty="0"/>
              <a:t> </a:t>
            </a:r>
            <a:r>
              <a:rPr lang="en-US" sz="2400" dirty="0" err="1"/>
              <a:t>compulsiva</a:t>
            </a:r>
            <a:r>
              <a:rPr lang="en-US" sz="2400" dirty="0"/>
              <a:t>, ma </a:t>
            </a:r>
            <a:r>
              <a:rPr lang="en-US" sz="2400" dirty="0" err="1"/>
              <a:t>certamente</a:t>
            </a:r>
            <a:r>
              <a:rPr lang="en-US" sz="2400" dirty="0"/>
              <a:t> non </a:t>
            </a:r>
            <a:r>
              <a:rPr lang="en-US" sz="2400" dirty="0" err="1"/>
              <a:t>richiede</a:t>
            </a:r>
            <a:r>
              <a:rPr lang="en-US" sz="2400" dirty="0"/>
              <a:t> </a:t>
            </a:r>
            <a:r>
              <a:rPr lang="en-US" sz="2400" dirty="0" err="1"/>
              <a:t>nè</a:t>
            </a:r>
            <a:r>
              <a:rPr lang="en-US" sz="2400" dirty="0"/>
              <a:t> </a:t>
            </a:r>
            <a:r>
              <a:rPr lang="en-US" sz="2400" dirty="0" err="1"/>
              <a:t>sopporta</a:t>
            </a:r>
            <a:r>
              <a:rPr lang="en-US" sz="2400" dirty="0"/>
              <a:t> la </a:t>
            </a:r>
            <a:r>
              <a:rPr lang="en-US" sz="2400" dirty="0" err="1"/>
              <a:t>compagnia</a:t>
            </a:r>
            <a:r>
              <a:rPr lang="en-US" sz="2400" dirty="0"/>
              <a:t>.  </a:t>
            </a:r>
          </a:p>
          <a:p>
            <a:pPr lvl="1"/>
            <a:r>
              <a:rPr lang="en-US" sz="2400" dirty="0"/>
              <a:t>Si </a:t>
            </a:r>
            <a:r>
              <a:rPr lang="en-US" sz="2400" dirty="0" err="1"/>
              <a:t>svaluta</a:t>
            </a:r>
            <a:r>
              <a:rPr lang="en-US" sz="2400" dirty="0"/>
              <a:t> molto </a:t>
            </a:r>
            <a:r>
              <a:rPr lang="en-US" sz="2400" dirty="0" err="1"/>
              <a:t>ed</a:t>
            </a:r>
            <a:r>
              <a:rPr lang="en-US" sz="2400" dirty="0"/>
              <a:t> è </a:t>
            </a:r>
            <a:r>
              <a:rPr lang="en-US" sz="2400" dirty="0" err="1"/>
              <a:t>sfiduciato</a:t>
            </a:r>
            <a:r>
              <a:rPr lang="en-US" sz="2400" dirty="0"/>
              <a:t> </a:t>
            </a:r>
            <a:r>
              <a:rPr lang="en-US" sz="2400" dirty="0" err="1"/>
              <a:t>nelle</a:t>
            </a:r>
            <a:r>
              <a:rPr lang="en-US" sz="2400" dirty="0"/>
              <a:t> </a:t>
            </a:r>
            <a:r>
              <a:rPr lang="en-US" sz="2400" dirty="0" err="1"/>
              <a:t>proprie</a:t>
            </a:r>
            <a:r>
              <a:rPr lang="en-US" sz="2400" dirty="0"/>
              <a:t> </a:t>
            </a:r>
            <a:r>
              <a:rPr lang="en-US" sz="2400" dirty="0" err="1"/>
              <a:t>potenzialità</a:t>
            </a:r>
            <a:endParaRPr lang="en-US" sz="2400" dirty="0"/>
          </a:p>
          <a:p>
            <a:pPr lvl="1"/>
            <a:r>
              <a:rPr lang="en-US" sz="2400" dirty="0"/>
              <a:t>Compare </a:t>
            </a:r>
            <a:r>
              <a:rPr lang="en-US" sz="2400" dirty="0" err="1"/>
              <a:t>una</a:t>
            </a:r>
            <a:r>
              <a:rPr lang="en-US" sz="2400" dirty="0"/>
              <a:t> </a:t>
            </a:r>
            <a:r>
              <a:rPr lang="en-US" sz="2400" dirty="0" err="1"/>
              <a:t>frequente</a:t>
            </a:r>
            <a:r>
              <a:rPr lang="en-US" sz="2400" dirty="0"/>
              <a:t> </a:t>
            </a:r>
            <a:r>
              <a:rPr lang="en-US" sz="2400" dirty="0" err="1"/>
              <a:t>ideazione</a:t>
            </a:r>
            <a:r>
              <a:rPr lang="en-US" sz="2400" dirty="0"/>
              <a:t> </a:t>
            </a:r>
            <a:r>
              <a:rPr lang="en-US" sz="2400" dirty="0" err="1"/>
              <a:t>suicidaria</a:t>
            </a:r>
            <a:endParaRPr lang="en-US" sz="2400" dirty="0"/>
          </a:p>
          <a:p>
            <a:endParaRPr lang="it-IT" dirty="0"/>
          </a:p>
        </p:txBody>
      </p:sp>
    </p:spTree>
    <p:extLst>
      <p:ext uri="{BB962C8B-B14F-4D97-AF65-F5344CB8AC3E}">
        <p14:creationId xmlns:p14="http://schemas.microsoft.com/office/powerpoint/2010/main" val="315188528"/>
      </p:ext>
    </p:extLst>
  </p:cSld>
  <p:clrMapOvr>
    <a:masterClrMapping/>
  </p:clrMapOvr>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1"/>
            <a:r>
              <a:rPr lang="it-IT" sz="1200" dirty="0"/>
              <a:t> </a:t>
            </a:r>
          </a:p>
          <a:p>
            <a:pPr lvl="0"/>
            <a:r>
              <a:rPr lang="en-US" sz="2800" dirty="0"/>
              <a:t>I </a:t>
            </a:r>
            <a:r>
              <a:rPr lang="en-US" sz="2800" dirty="0" err="1"/>
              <a:t>sintomi</a:t>
            </a:r>
            <a:r>
              <a:rPr lang="en-US" sz="2800" dirty="0"/>
              <a:t> </a:t>
            </a:r>
            <a:r>
              <a:rPr lang="en-US" sz="2800" dirty="0" err="1"/>
              <a:t>causano</a:t>
            </a:r>
            <a:r>
              <a:rPr lang="en-US" sz="2800" dirty="0"/>
              <a:t> </a:t>
            </a:r>
            <a:r>
              <a:rPr lang="en-US" sz="2800" dirty="0" err="1"/>
              <a:t>disagio</a:t>
            </a:r>
            <a:r>
              <a:rPr lang="en-US" sz="2800" dirty="0"/>
              <a:t> </a:t>
            </a:r>
            <a:r>
              <a:rPr lang="en-US" sz="2800" dirty="0" err="1"/>
              <a:t>clinicamente</a:t>
            </a:r>
            <a:r>
              <a:rPr lang="en-US" sz="2800" dirty="0"/>
              <a:t> </a:t>
            </a:r>
            <a:r>
              <a:rPr lang="en-US" sz="2800" dirty="0" err="1"/>
              <a:t>significativo</a:t>
            </a:r>
            <a:r>
              <a:rPr lang="en-US" sz="2800" dirty="0"/>
              <a:t> o </a:t>
            </a:r>
            <a:r>
              <a:rPr lang="en-US" sz="2800" dirty="0" err="1"/>
              <a:t>compromissione</a:t>
            </a:r>
            <a:r>
              <a:rPr lang="en-US" sz="2800" dirty="0"/>
              <a:t> del </a:t>
            </a:r>
            <a:r>
              <a:rPr lang="en-US" sz="2800" dirty="0" err="1"/>
              <a:t>funziona­mento</a:t>
            </a:r>
            <a:r>
              <a:rPr lang="en-US" sz="2800" dirty="0"/>
              <a:t> in </a:t>
            </a:r>
            <a:r>
              <a:rPr lang="en-US" sz="2800" dirty="0" err="1"/>
              <a:t>ambito</a:t>
            </a:r>
            <a:r>
              <a:rPr lang="en-US" sz="2800" dirty="0"/>
              <a:t> </a:t>
            </a:r>
            <a:r>
              <a:rPr lang="en-US" sz="2800" dirty="0" err="1"/>
              <a:t>sociale</a:t>
            </a:r>
            <a:r>
              <a:rPr lang="en-US" sz="2800" dirty="0"/>
              <a:t>, </a:t>
            </a:r>
            <a:r>
              <a:rPr lang="en-US" sz="2800" dirty="0" err="1"/>
              <a:t>lavorativo</a:t>
            </a:r>
            <a:r>
              <a:rPr lang="en-US" sz="2800" dirty="0"/>
              <a:t> o in </a:t>
            </a:r>
            <a:r>
              <a:rPr lang="en-US" sz="2800" dirty="0" err="1"/>
              <a:t>altre</a:t>
            </a:r>
            <a:r>
              <a:rPr lang="en-US" sz="2800" dirty="0"/>
              <a:t> </a:t>
            </a:r>
            <a:r>
              <a:rPr lang="en-US" sz="2800" dirty="0" err="1"/>
              <a:t>aree</a:t>
            </a:r>
            <a:r>
              <a:rPr lang="en-US" sz="2800" dirty="0"/>
              <a:t> </a:t>
            </a:r>
            <a:r>
              <a:rPr lang="en-US" sz="2800" dirty="0" err="1"/>
              <a:t>importanti</a:t>
            </a:r>
            <a:r>
              <a:rPr lang="en-US" sz="2800" dirty="0"/>
              <a:t>.</a:t>
            </a:r>
            <a:endParaRPr lang="it-IT" sz="2800" dirty="0"/>
          </a:p>
          <a:p>
            <a:pPr lvl="0"/>
            <a:r>
              <a:rPr lang="en-US" sz="2800" dirty="0" err="1"/>
              <a:t>L'episodio</a:t>
            </a:r>
            <a:r>
              <a:rPr lang="en-US" sz="2800" dirty="0"/>
              <a:t> non è </a:t>
            </a:r>
            <a:r>
              <a:rPr lang="en-US" sz="2800" dirty="0" err="1"/>
              <a:t>attribuibile</a:t>
            </a:r>
            <a:r>
              <a:rPr lang="en-US" sz="2800" dirty="0"/>
              <a:t> </a:t>
            </a:r>
            <a:r>
              <a:rPr lang="en-US" sz="2800" dirty="0" err="1"/>
              <a:t>agli</a:t>
            </a:r>
            <a:r>
              <a:rPr lang="en-US" sz="2800" dirty="0"/>
              <a:t> </a:t>
            </a:r>
            <a:r>
              <a:rPr lang="en-US" sz="2800" dirty="0" err="1"/>
              <a:t>effetti</a:t>
            </a:r>
            <a:r>
              <a:rPr lang="en-US" sz="2800" dirty="0"/>
              <a:t> </a:t>
            </a:r>
            <a:r>
              <a:rPr lang="en-US" sz="2800" dirty="0" err="1"/>
              <a:t>fisiologici</a:t>
            </a:r>
            <a:r>
              <a:rPr lang="en-US" sz="2800" dirty="0"/>
              <a:t> di </a:t>
            </a:r>
            <a:r>
              <a:rPr lang="en-US" sz="2800" dirty="0" err="1"/>
              <a:t>una</a:t>
            </a:r>
            <a:r>
              <a:rPr lang="en-US" sz="2800" dirty="0"/>
              <a:t> </a:t>
            </a:r>
            <a:r>
              <a:rPr lang="en-US" sz="2800" dirty="0" err="1"/>
              <a:t>sostanza</a:t>
            </a:r>
            <a:r>
              <a:rPr lang="en-US" sz="2800" dirty="0"/>
              <a:t> o a </a:t>
            </a:r>
            <a:r>
              <a:rPr lang="en-US" sz="2800" dirty="0" err="1"/>
              <a:t>un'altra</a:t>
            </a:r>
            <a:r>
              <a:rPr lang="en-US" sz="2800" dirty="0"/>
              <a:t> </a:t>
            </a:r>
            <a:r>
              <a:rPr lang="en-US" sz="2800" dirty="0" err="1"/>
              <a:t>condizione</a:t>
            </a:r>
            <a:r>
              <a:rPr lang="en-US" sz="2800" dirty="0"/>
              <a:t> </a:t>
            </a:r>
            <a:r>
              <a:rPr lang="en-US" sz="2800" dirty="0" err="1"/>
              <a:t>medica</a:t>
            </a:r>
            <a:r>
              <a:rPr lang="en-US" sz="2800" dirty="0"/>
              <a:t>.</a:t>
            </a:r>
          </a:p>
          <a:p>
            <a:pPr lvl="0"/>
            <a:r>
              <a:rPr lang="en-US" sz="2800" dirty="0"/>
              <a:t>Se ci </a:t>
            </a:r>
            <a:r>
              <a:rPr lang="en-US" sz="2800" dirty="0" err="1"/>
              <a:t>sono</a:t>
            </a:r>
            <a:r>
              <a:rPr lang="en-US" sz="2800" dirty="0"/>
              <a:t> </a:t>
            </a:r>
            <a:r>
              <a:rPr lang="en-US" sz="2800" dirty="0" err="1"/>
              <a:t>statie</a:t>
            </a:r>
            <a:r>
              <a:rPr lang="en-US" sz="2800" dirty="0"/>
              <a:t> </a:t>
            </a:r>
            <a:r>
              <a:rPr lang="en-US" sz="2800" dirty="0" err="1"/>
              <a:t>recenti</a:t>
            </a:r>
            <a:r>
              <a:rPr lang="en-US" sz="2800" dirty="0"/>
              <a:t> </a:t>
            </a:r>
            <a:r>
              <a:rPr lang="en-US" sz="2800" dirty="0" err="1"/>
              <a:t>esperienze</a:t>
            </a:r>
            <a:r>
              <a:rPr lang="en-US" sz="2800" dirty="0"/>
              <a:t> di </a:t>
            </a:r>
            <a:r>
              <a:rPr lang="en-US" sz="2800" dirty="0" err="1"/>
              <a:t>lutto</a:t>
            </a:r>
            <a:r>
              <a:rPr lang="en-US" sz="2800" dirty="0"/>
              <a:t> o di </a:t>
            </a:r>
            <a:r>
              <a:rPr lang="en-US" sz="2800" dirty="0" err="1"/>
              <a:t>perdita</a:t>
            </a:r>
            <a:r>
              <a:rPr lang="en-US" sz="2800" dirty="0"/>
              <a:t> I </a:t>
            </a:r>
            <a:r>
              <a:rPr lang="en-US" sz="2800" dirty="0" err="1"/>
              <a:t>sintomi</a:t>
            </a:r>
            <a:r>
              <a:rPr lang="en-US" sz="2800" dirty="0"/>
              <a:t> </a:t>
            </a:r>
            <a:r>
              <a:rPr lang="en-US" sz="2800" dirty="0" err="1"/>
              <a:t>devono</a:t>
            </a:r>
            <a:r>
              <a:rPr lang="en-US" sz="2800" dirty="0"/>
              <a:t> </a:t>
            </a:r>
            <a:r>
              <a:rPr lang="en-US" sz="2800" dirty="0" err="1"/>
              <a:t>essere</a:t>
            </a:r>
            <a:r>
              <a:rPr lang="en-US" sz="2800" dirty="0"/>
              <a:t> molto </a:t>
            </a:r>
            <a:r>
              <a:rPr lang="en-US" sz="2800" dirty="0" err="1"/>
              <a:t>più</a:t>
            </a:r>
            <a:r>
              <a:rPr lang="en-US" sz="2800" dirty="0"/>
              <a:t> </a:t>
            </a:r>
            <a:r>
              <a:rPr lang="en-US" sz="2800" dirty="0" err="1"/>
              <a:t>gravi</a:t>
            </a:r>
            <a:r>
              <a:rPr lang="en-US" sz="2800" dirty="0"/>
              <a:t> e </a:t>
            </a:r>
            <a:r>
              <a:rPr lang="en-US" sz="2800" dirty="0" err="1"/>
              <a:t>duraturi</a:t>
            </a:r>
            <a:r>
              <a:rPr lang="en-US" sz="2800" dirty="0"/>
              <a:t> di </a:t>
            </a:r>
            <a:r>
              <a:rPr lang="en-US" sz="2800" dirty="0" err="1"/>
              <a:t>quanto</a:t>
            </a:r>
            <a:r>
              <a:rPr lang="en-US" sz="2800" dirty="0"/>
              <a:t> non ci </a:t>
            </a:r>
            <a:r>
              <a:rPr lang="en-US" sz="2800" dirty="0" err="1"/>
              <a:t>si</a:t>
            </a:r>
            <a:r>
              <a:rPr lang="en-US" sz="2800" dirty="0"/>
              <a:t> </a:t>
            </a:r>
            <a:r>
              <a:rPr lang="en-US" sz="2800" dirty="0" err="1"/>
              <a:t>attenderebbe</a:t>
            </a:r>
            <a:r>
              <a:rPr lang="en-US" sz="2800" dirty="0"/>
              <a:t> di </a:t>
            </a:r>
            <a:r>
              <a:rPr lang="en-US" sz="2800" dirty="0" err="1"/>
              <a:t>osservare</a:t>
            </a:r>
            <a:r>
              <a:rPr lang="en-US" sz="2800" dirty="0"/>
              <a:t> in </a:t>
            </a:r>
            <a:r>
              <a:rPr lang="en-US" sz="2800" dirty="0" err="1"/>
              <a:t>situazioni</a:t>
            </a:r>
            <a:r>
              <a:rPr lang="en-US" sz="2800" dirty="0"/>
              <a:t> </a:t>
            </a:r>
            <a:r>
              <a:rPr lang="en-US" sz="2800" dirty="0" err="1"/>
              <a:t>analoghe</a:t>
            </a:r>
            <a:r>
              <a:rPr lang="en-US" sz="2800" dirty="0"/>
              <a:t>.</a:t>
            </a:r>
            <a:r>
              <a:rPr lang="it-IT" sz="2800" b="1" dirty="0"/>
              <a:t> </a:t>
            </a:r>
          </a:p>
        </p:txBody>
      </p:sp>
    </p:spTree>
    <p:extLst>
      <p:ext uri="{BB962C8B-B14F-4D97-AF65-F5344CB8AC3E}">
        <p14:creationId xmlns:p14="http://schemas.microsoft.com/office/powerpoint/2010/main" val="3348325715"/>
      </p:ext>
    </p:extLst>
  </p:cSld>
  <p:clrMapOvr>
    <a:masterClrMapping/>
  </p:clrMapOvr>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dirty="0"/>
              <a:t>Il paziente si sente disperato, impotente e pieno di sensi di colpa per la sua inefficienza e per il peso che costituisce per gli altri.</a:t>
            </a:r>
          </a:p>
          <a:p>
            <a:pPr lvl="0"/>
            <a:r>
              <a:rPr lang="it-IT" dirty="0"/>
              <a:t>Quando poi ritorna la fase euforica sente di dover recuperare tutte le sofferenze ed il tempo perso e si sente giustificato </a:t>
            </a:r>
            <a:r>
              <a:rPr lang="it-IT" dirty="0" err="1"/>
              <a:t>nnel</a:t>
            </a:r>
            <a:r>
              <a:rPr lang="it-IT" dirty="0"/>
              <a:t> commettere le azioni sconsiderate di cui abbiamo parlato in precedenza.</a:t>
            </a:r>
          </a:p>
          <a:p>
            <a:endParaRPr lang="it-IT" dirty="0"/>
          </a:p>
        </p:txBody>
      </p:sp>
    </p:spTree>
    <p:extLst>
      <p:ext uri="{BB962C8B-B14F-4D97-AF65-F5344CB8AC3E}">
        <p14:creationId xmlns:p14="http://schemas.microsoft.com/office/powerpoint/2010/main" val="9118643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pPr>
              <a:lnSpc>
                <a:spcPct val="150000"/>
              </a:lnSpc>
              <a:spcBef>
                <a:spcPts val="135"/>
              </a:spcBef>
              <a:spcAft>
                <a:spcPts val="0"/>
              </a:spcAft>
            </a:pPr>
            <a:r>
              <a:rPr lang="it-IT" dirty="0">
                <a:ea typeface="Tahoma" pitchFamily="34" charset="0"/>
              </a:rPr>
              <a:t>Il bambino è molto interessato a ciò che lo circonda, in alcuni ambiti può sviluppare capacità </a:t>
            </a:r>
            <a:r>
              <a:rPr lang="it-IT" dirty="0" err="1">
                <a:ea typeface="Tahoma" pitchFamily="34" charset="0"/>
              </a:rPr>
              <a:t>partocolarmente</a:t>
            </a:r>
            <a:r>
              <a:rPr lang="it-IT" dirty="0">
                <a:ea typeface="Tahoma" pitchFamily="34" charset="0"/>
              </a:rPr>
              <a:t> importanti in quanto la ristrettezza dei suoi interessi lo porta ad approfondire molto le sue competenze.</a:t>
            </a:r>
          </a:p>
          <a:p>
            <a:pPr>
              <a:lnSpc>
                <a:spcPct val="150000"/>
              </a:lnSpc>
              <a:spcBef>
                <a:spcPts val="135"/>
              </a:spcBef>
              <a:spcAft>
                <a:spcPts val="0"/>
              </a:spcAft>
            </a:pPr>
            <a:r>
              <a:rPr lang="it-IT" dirty="0">
                <a:ea typeface="Tahoma" pitchFamily="34" charset="0"/>
              </a:rPr>
              <a:t>Sul piano sociale e relazionale mostrano pienamente i loro deficit. Quando parlano non manifestano una mimica </a:t>
            </a:r>
            <a:r>
              <a:rPr lang="it-IT" dirty="0" err="1">
                <a:ea typeface="Tahoma" pitchFamily="34" charset="0"/>
              </a:rPr>
              <a:t>adegata</a:t>
            </a:r>
            <a:r>
              <a:rPr lang="it-IT" dirty="0">
                <a:ea typeface="Tahoma" pitchFamily="34" charset="0"/>
              </a:rPr>
              <a:t> e per loro è molto difficile </a:t>
            </a:r>
            <a:r>
              <a:rPr lang="it-IT" dirty="0" err="1">
                <a:ea typeface="Tahoma" pitchFamily="34" charset="0"/>
              </a:rPr>
              <a:t>weguire</a:t>
            </a:r>
            <a:r>
              <a:rPr lang="it-IT" dirty="0">
                <a:ea typeface="Tahoma" pitchFamily="34" charset="0"/>
              </a:rPr>
              <a:t> il normale ritmo di scambio di informazioni e di ritmo della conversazione.</a:t>
            </a:r>
          </a:p>
          <a:p>
            <a:pPr>
              <a:lnSpc>
                <a:spcPct val="150000"/>
              </a:lnSpc>
              <a:spcBef>
                <a:spcPts val="135"/>
              </a:spcBef>
              <a:spcAft>
                <a:spcPts val="0"/>
              </a:spcAft>
            </a:pPr>
            <a:r>
              <a:rPr lang="it-IT" dirty="0">
                <a:ea typeface="Tahoma" pitchFamily="34" charset="0"/>
              </a:rPr>
              <a:t>Sono solo marginalmente interessati alla amicizia ma non </a:t>
            </a:r>
            <a:r>
              <a:rPr lang="it-IT" dirty="0" err="1">
                <a:ea typeface="Tahoma" pitchFamily="34" charset="0"/>
              </a:rPr>
              <a:t>comrendono</a:t>
            </a:r>
            <a:r>
              <a:rPr lang="it-IT" dirty="0">
                <a:ea typeface="Tahoma" pitchFamily="34" charset="0"/>
              </a:rPr>
              <a:t> i sentimenti o gli interessi o le gioie degli altri. Spesso preferiscono giochi solitari. Un piccolo paziente che ho seguito molti anni fa era interessato esclusivamente a dire la messa e cercava di </a:t>
            </a:r>
            <a:r>
              <a:rPr lang="it-IT" dirty="0" err="1">
                <a:ea typeface="Tahoma" pitchFamily="34" charset="0"/>
              </a:rPr>
              <a:t>coivolgere</a:t>
            </a:r>
            <a:r>
              <a:rPr lang="it-IT" dirty="0">
                <a:ea typeface="Tahoma" pitchFamily="34" charset="0"/>
              </a:rPr>
              <a:t> i compagni nel </a:t>
            </a:r>
            <a:r>
              <a:rPr lang="it-IT" dirty="0" err="1">
                <a:ea typeface="Tahoma" pitchFamily="34" charset="0"/>
              </a:rPr>
              <a:t>riulo</a:t>
            </a:r>
            <a:r>
              <a:rPr lang="it-IT" dirty="0">
                <a:ea typeface="Tahoma" pitchFamily="34" charset="0"/>
              </a:rPr>
              <a:t> di chierichetti e non comprendeva </a:t>
            </a:r>
            <a:r>
              <a:rPr lang="it-IT" dirty="0" err="1">
                <a:ea typeface="Tahoma" pitchFamily="34" charset="0"/>
              </a:rPr>
              <a:t>erchè</a:t>
            </a:r>
            <a:r>
              <a:rPr lang="it-IT" dirty="0">
                <a:ea typeface="Tahoma" pitchFamily="34" charset="0"/>
              </a:rPr>
              <a:t> di rifiutassero o si annoiassero. &gt;Sapeva </a:t>
            </a:r>
            <a:r>
              <a:rPr lang="it-IT" dirty="0" err="1">
                <a:ea typeface="Tahoma" pitchFamily="34" charset="0"/>
              </a:rPr>
              <a:t>recitzre</a:t>
            </a:r>
            <a:r>
              <a:rPr lang="it-IT" dirty="0">
                <a:ea typeface="Tahoma" pitchFamily="34" charset="0"/>
              </a:rPr>
              <a:t> perfettamente </a:t>
            </a:r>
            <a:r>
              <a:rPr lang="it-IT" dirty="0" err="1">
                <a:ea typeface="Tahoma" pitchFamily="34" charset="0"/>
              </a:rPr>
              <a:t>ls</a:t>
            </a:r>
            <a:r>
              <a:rPr lang="it-IT" dirty="0">
                <a:ea typeface="Tahoma" pitchFamily="34" charset="0"/>
              </a:rPr>
              <a:t> </a:t>
            </a:r>
            <a:r>
              <a:rPr lang="it-IT" dirty="0" err="1">
                <a:ea typeface="Tahoma" pitchFamily="34" charset="0"/>
              </a:rPr>
              <a:t>medd</a:t>
            </a:r>
            <a:r>
              <a:rPr lang="it-IT" dirty="0">
                <a:ea typeface="Tahoma" pitchFamily="34" charset="0"/>
              </a:rPr>
              <a:t> in </a:t>
            </a:r>
            <a:r>
              <a:rPr lang="it-IT" dirty="0" err="1">
                <a:ea typeface="Tahoma" pitchFamily="34" charset="0"/>
              </a:rPr>
              <a:t>itliano</a:t>
            </a:r>
            <a:r>
              <a:rPr lang="it-IT" dirty="0">
                <a:ea typeface="Tahoma" pitchFamily="34" charset="0"/>
              </a:rPr>
              <a:t> ed in latino. </a:t>
            </a:r>
            <a:r>
              <a:rPr lang="it-IT" dirty="0" err="1">
                <a:ea typeface="Tahoma" pitchFamily="34" charset="0"/>
              </a:rPr>
              <a:t>Brsvisimo</a:t>
            </a:r>
            <a:r>
              <a:rPr lang="it-IT" dirty="0">
                <a:ea typeface="Tahoma" pitchFamily="34" charset="0"/>
              </a:rPr>
              <a:t> </a:t>
            </a:r>
            <a:r>
              <a:rPr lang="it-IT" dirty="0" err="1">
                <a:ea typeface="Tahoma" pitchFamily="34" charset="0"/>
              </a:rPr>
              <a:t>nell</a:t>
            </a:r>
            <a:r>
              <a:rPr lang="it-IT" dirty="0">
                <a:ea typeface="Tahoma" pitchFamily="34" charset="0"/>
              </a:rPr>
              <a:t> </a:t>
            </a:r>
            <a:r>
              <a:rPr lang="it-IT" dirty="0" err="1">
                <a:ea typeface="Tahoma" pitchFamily="34" charset="0"/>
              </a:rPr>
              <a:t>mtemstica</a:t>
            </a:r>
            <a:r>
              <a:rPr lang="it-IT" dirty="0">
                <a:ea typeface="Tahoma" pitchFamily="34" charset="0"/>
              </a:rPr>
              <a:t> era meno </a:t>
            </a:r>
            <a:r>
              <a:rPr lang="it-IT" dirty="0" err="1">
                <a:ea typeface="Tahoma" pitchFamily="34" charset="0"/>
              </a:rPr>
              <a:t>brabo</a:t>
            </a:r>
            <a:r>
              <a:rPr lang="it-IT" dirty="0">
                <a:ea typeface="Tahoma" pitchFamily="34" charset="0"/>
              </a:rPr>
              <a:t> nello svolgimento di temi soprattutto se </a:t>
            </a:r>
            <a:r>
              <a:rPr lang="it-IT" dirty="0" err="1">
                <a:ea typeface="Tahoma" pitchFamily="34" charset="0"/>
              </a:rPr>
              <a:t>dovefno</a:t>
            </a:r>
            <a:r>
              <a:rPr lang="it-IT" dirty="0">
                <a:ea typeface="Tahoma" pitchFamily="34" charset="0"/>
              </a:rPr>
              <a:t> implicare un sforzo di fantasia.</a:t>
            </a:r>
          </a:p>
          <a:p>
            <a:pPr>
              <a:lnSpc>
                <a:spcPct val="150000"/>
              </a:lnSpc>
              <a:spcBef>
                <a:spcPts val="135"/>
              </a:spcBef>
              <a:spcAft>
                <a:spcPts val="0"/>
              </a:spcAft>
            </a:pPr>
            <a:r>
              <a:rPr lang="it-IT" dirty="0">
                <a:ea typeface="Tahoma" pitchFamily="34" charset="0"/>
              </a:rPr>
              <a:t> </a:t>
            </a:r>
            <a:endParaRPr lang="it-IT" sz="2000" dirty="0">
              <a:latin typeface="Calibri"/>
              <a:ea typeface="PMingLiU"/>
              <a:cs typeface="Times New Roman"/>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62696434"/>
      </p:ext>
    </p:extLst>
  </p:cSld>
  <p:clrMapOvr>
    <a:masterClrMapping/>
  </p:clrMapOvr>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Nella forma con manifestazioni melancolici prevale il disimpegno, il distacco affettivo, il senso di vuoto, la perdita di ogni interesse o piacere di vivere, il rallentamento, il dimagramento ai limiti della anoressia.</a:t>
            </a:r>
          </a:p>
        </p:txBody>
      </p:sp>
    </p:spTree>
    <p:extLst>
      <p:ext uri="{BB962C8B-B14F-4D97-AF65-F5344CB8AC3E}">
        <p14:creationId xmlns:p14="http://schemas.microsoft.com/office/powerpoint/2010/main" val="3624032533"/>
      </p:ext>
    </p:extLst>
  </p:cSld>
  <p:clrMapOvr>
    <a:masterClrMapping/>
  </p:clrMapOvr>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Episodi misti</a:t>
            </a:r>
          </a:p>
        </p:txBody>
      </p:sp>
      <p:sp>
        <p:nvSpPr>
          <p:cNvPr id="3" name="Segnaposto contenuto 2"/>
          <p:cNvSpPr>
            <a:spLocks noGrp="1"/>
          </p:cNvSpPr>
          <p:nvPr>
            <p:ph idx="1"/>
          </p:nvPr>
        </p:nvSpPr>
        <p:spPr/>
        <p:txBody>
          <a:bodyPr>
            <a:noAutofit/>
          </a:bodyPr>
          <a:lstStyle/>
          <a:p>
            <a:r>
              <a:rPr lang="en-US" sz="2800" dirty="0"/>
              <a:t>In </a:t>
            </a:r>
            <a:r>
              <a:rPr lang="en-US" sz="2800" dirty="0" err="1"/>
              <a:t>alcuni</a:t>
            </a:r>
            <a:r>
              <a:rPr lang="en-US" sz="2800" dirty="0"/>
              <a:t> </a:t>
            </a:r>
            <a:r>
              <a:rPr lang="en-US" sz="2800" dirty="0" err="1"/>
              <a:t>casi</a:t>
            </a:r>
            <a:r>
              <a:rPr lang="en-US" sz="2800" dirty="0"/>
              <a:t> </a:t>
            </a:r>
            <a:r>
              <a:rPr lang="en-US" sz="2800" dirty="0" err="1"/>
              <a:t>si</a:t>
            </a:r>
            <a:r>
              <a:rPr lang="en-US" sz="2800" dirty="0"/>
              <a:t> </a:t>
            </a:r>
            <a:r>
              <a:rPr lang="en-US" sz="2800" dirty="0" err="1"/>
              <a:t>manifeestano</a:t>
            </a:r>
            <a:r>
              <a:rPr lang="en-US" sz="2800" dirty="0"/>
              <a:t> </a:t>
            </a:r>
            <a:r>
              <a:rPr lang="en-US" sz="2800" dirty="0" err="1"/>
              <a:t>quadri</a:t>
            </a:r>
            <a:r>
              <a:rPr lang="en-US" sz="2800" dirty="0"/>
              <a:t> </a:t>
            </a:r>
            <a:r>
              <a:rPr lang="en-US" sz="2800" dirty="0" err="1"/>
              <a:t>misti</a:t>
            </a:r>
            <a:r>
              <a:rPr lang="en-US" sz="2800" dirty="0"/>
              <a:t>, in cui </a:t>
            </a:r>
            <a:r>
              <a:rPr lang="en-US" sz="2800" dirty="0" err="1"/>
              <a:t>contemporaneamente</a:t>
            </a:r>
            <a:r>
              <a:rPr lang="en-US" sz="2800" dirty="0"/>
              <a:t> </a:t>
            </a:r>
            <a:r>
              <a:rPr lang="en-US" sz="2800" dirty="0" err="1"/>
              <a:t>sono</a:t>
            </a:r>
            <a:r>
              <a:rPr lang="en-US" sz="2800" dirty="0"/>
              <a:t> </a:t>
            </a:r>
            <a:r>
              <a:rPr lang="en-US" sz="2800" dirty="0" err="1"/>
              <a:t>presenti</a:t>
            </a:r>
            <a:r>
              <a:rPr lang="en-US" sz="2800" dirty="0"/>
              <a:t> </a:t>
            </a:r>
            <a:r>
              <a:rPr lang="en-US" sz="2800" dirty="0" err="1"/>
              <a:t>sintomi</a:t>
            </a:r>
            <a:r>
              <a:rPr lang="en-US" sz="2800" dirty="0"/>
              <a:t> di </a:t>
            </a:r>
            <a:r>
              <a:rPr lang="en-US" sz="2800" dirty="0" err="1"/>
              <a:t>depressione</a:t>
            </a:r>
            <a:r>
              <a:rPr lang="en-US" sz="2800" dirty="0"/>
              <a:t> e di </a:t>
            </a:r>
            <a:r>
              <a:rPr lang="en-US" sz="2800" dirty="0" err="1"/>
              <a:t>maniacamlità</a:t>
            </a:r>
            <a:r>
              <a:rPr lang="en-US" sz="2800" dirty="0"/>
              <a:t>. Si </a:t>
            </a:r>
            <a:r>
              <a:rPr lang="en-US" sz="2800" dirty="0" err="1"/>
              <a:t>tratta</a:t>
            </a:r>
            <a:r>
              <a:rPr lang="en-US" sz="2800" dirty="0"/>
              <a:t> di </a:t>
            </a:r>
            <a:r>
              <a:rPr lang="en-US" sz="2800" dirty="0" err="1"/>
              <a:t>quadri</a:t>
            </a:r>
            <a:r>
              <a:rPr lang="en-US" sz="2800" dirty="0"/>
              <a:t> </a:t>
            </a:r>
            <a:r>
              <a:rPr lang="en-US" sz="2800" dirty="0" err="1"/>
              <a:t>complessi</a:t>
            </a:r>
            <a:r>
              <a:rPr lang="en-US" sz="2800" dirty="0"/>
              <a:t> in cui la </a:t>
            </a:r>
            <a:r>
              <a:rPr lang="en-US" sz="2800" dirty="0" err="1"/>
              <a:t>scelta</a:t>
            </a:r>
            <a:r>
              <a:rPr lang="en-US" sz="2800" dirty="0"/>
              <a:t> del </a:t>
            </a:r>
            <a:r>
              <a:rPr lang="en-US" sz="2800" dirty="0" err="1"/>
              <a:t>trattamento</a:t>
            </a:r>
            <a:r>
              <a:rPr lang="en-US" sz="2800" dirty="0"/>
              <a:t> </a:t>
            </a:r>
            <a:r>
              <a:rPr lang="en-US" sz="2800" dirty="0" err="1"/>
              <a:t>farmacologico</a:t>
            </a:r>
            <a:r>
              <a:rPr lang="en-US" sz="2800" dirty="0"/>
              <a:t> </a:t>
            </a:r>
            <a:r>
              <a:rPr lang="en-US" sz="2800" dirty="0" err="1"/>
              <a:t>diventa</a:t>
            </a:r>
            <a:r>
              <a:rPr lang="en-US" sz="2800" dirty="0"/>
              <a:t> molto difficile. </a:t>
            </a:r>
            <a:r>
              <a:rPr lang="en-US" sz="2800" dirty="0" err="1"/>
              <a:t>Gli</a:t>
            </a:r>
            <a:r>
              <a:rPr lang="en-US" sz="2800" dirty="0"/>
              <a:t> </a:t>
            </a:r>
            <a:r>
              <a:rPr lang="en-US" sz="2800" dirty="0" err="1"/>
              <a:t>antidepressivi</a:t>
            </a:r>
            <a:r>
              <a:rPr lang="en-US" sz="2800" dirty="0"/>
              <a:t> </a:t>
            </a:r>
            <a:r>
              <a:rPr lang="en-US" sz="2800" dirty="0" err="1"/>
              <a:t>rischiano</a:t>
            </a:r>
            <a:r>
              <a:rPr lang="en-US" sz="2800" dirty="0"/>
              <a:t> di </a:t>
            </a:r>
            <a:r>
              <a:rPr lang="en-US" sz="2800" dirty="0" err="1"/>
              <a:t>aumentare</a:t>
            </a:r>
            <a:r>
              <a:rPr lang="en-US" sz="2800" dirty="0"/>
              <a:t> la </a:t>
            </a:r>
            <a:r>
              <a:rPr lang="en-US" sz="2800" dirty="0" err="1"/>
              <a:t>componente</a:t>
            </a:r>
            <a:r>
              <a:rPr lang="en-US" sz="2800" dirty="0"/>
              <a:t> </a:t>
            </a:r>
            <a:r>
              <a:rPr lang="en-US" sz="2800" dirty="0" err="1"/>
              <a:t>maniacale</a:t>
            </a:r>
            <a:r>
              <a:rPr lang="en-US" sz="2800" dirty="0"/>
              <a:t> e </a:t>
            </a:r>
            <a:r>
              <a:rPr lang="en-US" sz="2800" dirty="0" err="1"/>
              <a:t>gli</a:t>
            </a:r>
            <a:r>
              <a:rPr lang="en-US" sz="2800" dirty="0"/>
              <a:t> </a:t>
            </a:r>
            <a:r>
              <a:rPr lang="en-US" sz="2800" dirty="0" err="1"/>
              <a:t>antipsicotici</a:t>
            </a:r>
            <a:r>
              <a:rPr lang="en-US" sz="2800" dirty="0"/>
              <a:t> </a:t>
            </a:r>
            <a:r>
              <a:rPr lang="en-US" sz="2800" dirty="0" err="1"/>
              <a:t>rischiano</a:t>
            </a:r>
            <a:r>
              <a:rPr lang="en-US" sz="2800" dirty="0"/>
              <a:t> di </a:t>
            </a:r>
            <a:r>
              <a:rPr lang="en-US" sz="2800" dirty="0" err="1"/>
              <a:t>aumentare</a:t>
            </a:r>
            <a:r>
              <a:rPr lang="en-US" sz="2800" dirty="0"/>
              <a:t> la </a:t>
            </a:r>
            <a:r>
              <a:rPr lang="en-US" sz="2800" dirty="0" err="1"/>
              <a:t>depressione</a:t>
            </a:r>
            <a:r>
              <a:rPr lang="en-US" sz="2800" dirty="0"/>
              <a:t>. </a:t>
            </a:r>
            <a:endParaRPr lang="it-IT" sz="2800" dirty="0"/>
          </a:p>
        </p:txBody>
      </p:sp>
    </p:spTree>
    <p:extLst>
      <p:ext uri="{BB962C8B-B14F-4D97-AF65-F5344CB8AC3E}">
        <p14:creationId xmlns:p14="http://schemas.microsoft.com/office/powerpoint/2010/main" val="987870662"/>
      </p:ext>
    </p:extLst>
  </p:cSld>
  <p:clrMapOvr>
    <a:masterClrMapping/>
  </p:clrMapOvr>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dirty="0" err="1"/>
              <a:t>Gli</a:t>
            </a:r>
            <a:r>
              <a:rPr lang="en-US" dirty="0"/>
              <a:t> </a:t>
            </a:r>
            <a:r>
              <a:rPr lang="en-US" dirty="0" err="1"/>
              <a:t>stabilizzatori</a:t>
            </a:r>
            <a:r>
              <a:rPr lang="en-US" dirty="0"/>
              <a:t> </a:t>
            </a:r>
            <a:r>
              <a:rPr lang="en-US" dirty="0" err="1"/>
              <a:t>dell’umore</a:t>
            </a:r>
            <a:r>
              <a:rPr lang="en-US" dirty="0"/>
              <a:t> </a:t>
            </a:r>
            <a:r>
              <a:rPr lang="en-US" dirty="0" err="1"/>
              <a:t>sono</a:t>
            </a:r>
            <a:r>
              <a:rPr lang="en-US" dirty="0"/>
              <a:t> </a:t>
            </a:r>
            <a:r>
              <a:rPr lang="en-US" dirty="0" err="1"/>
              <a:t>lenti</a:t>
            </a:r>
            <a:r>
              <a:rPr lang="en-US" dirty="0"/>
              <a:t> </a:t>
            </a:r>
            <a:r>
              <a:rPr lang="en-US" dirty="0" err="1"/>
              <a:t>nel</a:t>
            </a:r>
            <a:r>
              <a:rPr lang="en-US" dirty="0"/>
              <a:t> </a:t>
            </a:r>
            <a:r>
              <a:rPr lang="en-US" dirty="0" err="1"/>
              <a:t>loro</a:t>
            </a:r>
            <a:r>
              <a:rPr lang="en-US" dirty="0"/>
              <a:t> </a:t>
            </a:r>
            <a:r>
              <a:rPr lang="en-US" dirty="0" err="1"/>
              <a:t>funzionamento</a:t>
            </a:r>
            <a:r>
              <a:rPr lang="en-US" dirty="0"/>
              <a:t>. Il </a:t>
            </a:r>
            <a:r>
              <a:rPr lang="en-US" dirty="0" err="1"/>
              <a:t>paziente</a:t>
            </a:r>
            <a:r>
              <a:rPr lang="en-US" dirty="0"/>
              <a:t> </a:t>
            </a:r>
            <a:r>
              <a:rPr lang="en-US" dirty="0" err="1"/>
              <a:t>può</a:t>
            </a:r>
            <a:r>
              <a:rPr lang="en-US" dirty="0"/>
              <a:t> “</a:t>
            </a:r>
            <a:r>
              <a:rPr lang="en-US" dirty="0" err="1"/>
              <a:t>passare</a:t>
            </a:r>
            <a:r>
              <a:rPr lang="en-US" dirty="0"/>
              <a:t> </a:t>
            </a:r>
            <a:r>
              <a:rPr lang="en-US" dirty="0" err="1"/>
              <a:t>all’atto</a:t>
            </a:r>
            <a:r>
              <a:rPr lang="en-US" dirty="0"/>
              <a:t>” </a:t>
            </a:r>
            <a:r>
              <a:rPr lang="en-US" dirty="0" err="1"/>
              <a:t>ovvero</a:t>
            </a:r>
            <a:r>
              <a:rPr lang="en-US" dirty="0"/>
              <a:t> </a:t>
            </a:r>
            <a:r>
              <a:rPr lang="en-US" dirty="0" err="1"/>
              <a:t>aggredire</a:t>
            </a:r>
            <a:r>
              <a:rPr lang="en-US" dirty="0"/>
              <a:t> </a:t>
            </a:r>
            <a:r>
              <a:rPr lang="en-US" dirty="0" err="1"/>
              <a:t>gli</a:t>
            </a:r>
            <a:r>
              <a:rPr lang="en-US" dirty="0"/>
              <a:t> </a:t>
            </a:r>
            <a:r>
              <a:rPr lang="en-US" dirty="0" err="1"/>
              <a:t>altri</a:t>
            </a:r>
            <a:r>
              <a:rPr lang="en-US" dirty="0"/>
              <a:t> o </a:t>
            </a:r>
            <a:r>
              <a:rPr lang="en-US" dirty="0" err="1"/>
              <a:t>tentare</a:t>
            </a:r>
            <a:r>
              <a:rPr lang="en-US" dirty="0"/>
              <a:t> </a:t>
            </a:r>
            <a:r>
              <a:rPr lang="en-US" dirty="0" err="1"/>
              <a:t>il</a:t>
            </a:r>
            <a:r>
              <a:rPr lang="en-US" dirty="0"/>
              <a:t> </a:t>
            </a:r>
            <a:r>
              <a:rPr lang="en-US" dirty="0" err="1"/>
              <a:t>suicidio</a:t>
            </a:r>
            <a:r>
              <a:rPr lang="en-US" dirty="0"/>
              <a:t>. Si </a:t>
            </a:r>
            <a:r>
              <a:rPr lang="en-US" dirty="0" err="1"/>
              <a:t>tratta</a:t>
            </a:r>
            <a:r>
              <a:rPr lang="en-US" dirty="0"/>
              <a:t> di </a:t>
            </a:r>
            <a:r>
              <a:rPr lang="en-US" dirty="0" err="1"/>
              <a:t>fasi</a:t>
            </a:r>
            <a:r>
              <a:rPr lang="en-US" dirty="0"/>
              <a:t> molto </a:t>
            </a:r>
            <a:r>
              <a:rPr lang="en-US" dirty="0" err="1"/>
              <a:t>diistruttive</a:t>
            </a:r>
            <a:r>
              <a:rPr lang="en-US" dirty="0"/>
              <a:t> e </a:t>
            </a:r>
            <a:r>
              <a:rPr lang="en-US" dirty="0" err="1"/>
              <a:t>contemporaneamente</a:t>
            </a:r>
            <a:r>
              <a:rPr lang="en-US" dirty="0"/>
              <a:t> </a:t>
            </a:r>
            <a:r>
              <a:rPr lang="en-US" dirty="0" err="1"/>
              <a:t>disperate</a:t>
            </a:r>
            <a:r>
              <a:rPr lang="en-US" dirty="0"/>
              <a:t>.</a:t>
            </a:r>
          </a:p>
          <a:p>
            <a:r>
              <a:rPr lang="en-US" dirty="0"/>
              <a:t>In </a:t>
            </a:r>
            <a:r>
              <a:rPr lang="en-US" dirty="0" err="1"/>
              <a:t>molti</a:t>
            </a:r>
            <a:r>
              <a:rPr lang="en-US" dirty="0"/>
              <a:t> </a:t>
            </a:r>
            <a:r>
              <a:rPr lang="en-US" dirty="0" err="1"/>
              <a:t>casi</a:t>
            </a:r>
            <a:r>
              <a:rPr lang="en-US" dirty="0"/>
              <a:t> </a:t>
            </a:r>
            <a:r>
              <a:rPr lang="en-US" dirty="0" err="1"/>
              <a:t>si</a:t>
            </a:r>
            <a:r>
              <a:rPr lang="en-US" dirty="0"/>
              <a:t> </a:t>
            </a:r>
            <a:r>
              <a:rPr lang="en-US" dirty="0" err="1"/>
              <a:t>rivela</a:t>
            </a:r>
            <a:r>
              <a:rPr lang="en-US" dirty="0"/>
              <a:t> utile </a:t>
            </a:r>
            <a:r>
              <a:rPr lang="en-US" dirty="0" err="1"/>
              <a:t>il</a:t>
            </a:r>
            <a:r>
              <a:rPr lang="en-US" dirty="0"/>
              <a:t> </a:t>
            </a:r>
            <a:r>
              <a:rPr lang="en-US" dirty="0" err="1"/>
              <a:t>ricovero</a:t>
            </a:r>
            <a:r>
              <a:rPr lang="en-US" dirty="0"/>
              <a:t>, </a:t>
            </a:r>
            <a:r>
              <a:rPr lang="en-US" dirty="0" err="1"/>
              <a:t>cortamente</a:t>
            </a:r>
            <a:r>
              <a:rPr lang="en-US" dirty="0"/>
              <a:t> </a:t>
            </a:r>
            <a:r>
              <a:rPr lang="en-US" dirty="0" err="1"/>
              <a:t>il</a:t>
            </a:r>
            <a:r>
              <a:rPr lang="en-US" dirty="0"/>
              <a:t> </a:t>
            </a:r>
            <a:r>
              <a:rPr lang="en-US" dirty="0" err="1"/>
              <a:t>paziente</a:t>
            </a:r>
            <a:r>
              <a:rPr lang="en-US" dirty="0"/>
              <a:t> </a:t>
            </a:r>
            <a:r>
              <a:rPr lang="en-US" dirty="0" err="1"/>
              <a:t>deve</a:t>
            </a:r>
            <a:r>
              <a:rPr lang="en-US" dirty="0"/>
              <a:t> </a:t>
            </a:r>
            <a:r>
              <a:rPr lang="en-US" dirty="0" err="1"/>
              <a:t>essere</a:t>
            </a:r>
            <a:r>
              <a:rPr lang="en-US" dirty="0"/>
              <a:t> </a:t>
            </a:r>
            <a:r>
              <a:rPr lang="en-US" dirty="0" err="1"/>
              <a:t>attentamente</a:t>
            </a:r>
            <a:r>
              <a:rPr lang="en-US" dirty="0"/>
              <a:t> </a:t>
            </a:r>
            <a:r>
              <a:rPr lang="en-US" dirty="0" err="1"/>
              <a:t>seguito</a:t>
            </a:r>
            <a:r>
              <a:rPr lang="en-US" dirty="0"/>
              <a:t>, </a:t>
            </a:r>
            <a:r>
              <a:rPr lang="en-US" dirty="0" err="1"/>
              <a:t>anche</a:t>
            </a:r>
            <a:r>
              <a:rPr lang="en-US" dirty="0"/>
              <a:t> se </a:t>
            </a:r>
            <a:r>
              <a:rPr lang="en-US" dirty="0" err="1"/>
              <a:t>tende</a:t>
            </a:r>
            <a:r>
              <a:rPr lang="en-US" dirty="0"/>
              <a:t> a </a:t>
            </a:r>
            <a:r>
              <a:rPr lang="en-US" dirty="0" err="1"/>
              <a:t>rifiutare</a:t>
            </a:r>
            <a:r>
              <a:rPr lang="en-US" dirty="0"/>
              <a:t> </a:t>
            </a:r>
            <a:r>
              <a:rPr lang="en-US" dirty="0" err="1"/>
              <a:t>il</a:t>
            </a:r>
            <a:r>
              <a:rPr lang="en-US" dirty="0"/>
              <a:t> </a:t>
            </a:r>
            <a:r>
              <a:rPr lang="en-US" dirty="0" err="1"/>
              <a:t>trattamento</a:t>
            </a:r>
            <a:r>
              <a:rPr lang="en-US" dirty="0"/>
              <a:t>.</a:t>
            </a:r>
          </a:p>
          <a:p>
            <a:endParaRPr lang="it-IT" dirty="0"/>
          </a:p>
        </p:txBody>
      </p:sp>
    </p:spTree>
    <p:extLst>
      <p:ext uri="{BB962C8B-B14F-4D97-AF65-F5344CB8AC3E}">
        <p14:creationId xmlns:p14="http://schemas.microsoft.com/office/powerpoint/2010/main" val="3272650947"/>
      </p:ext>
    </p:extLst>
  </p:cSld>
  <p:clrMapOvr>
    <a:masterClrMapping/>
  </p:clrMapOvr>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Bipolarismo a rapida fluttuazione</a:t>
            </a:r>
          </a:p>
        </p:txBody>
      </p:sp>
      <p:sp>
        <p:nvSpPr>
          <p:cNvPr id="3" name="Segnaposto contenuto 2"/>
          <p:cNvSpPr>
            <a:spLocks noGrp="1"/>
          </p:cNvSpPr>
          <p:nvPr>
            <p:ph idx="1"/>
          </p:nvPr>
        </p:nvSpPr>
        <p:spPr/>
        <p:txBody>
          <a:bodyPr>
            <a:normAutofit/>
          </a:bodyPr>
          <a:lstStyle/>
          <a:p>
            <a:pPr marL="0" indent="0">
              <a:buNone/>
            </a:pPr>
            <a:r>
              <a:rPr lang="it-IT" sz="1300" dirty="0"/>
              <a:t> </a:t>
            </a:r>
            <a:endParaRPr lang="it-IT" sz="1800" dirty="0"/>
          </a:p>
          <a:p>
            <a:r>
              <a:rPr lang="en-US" sz="2400" dirty="0"/>
              <a:t>Nella </a:t>
            </a:r>
            <a:r>
              <a:rPr lang="en-US" sz="2400" dirty="0" err="1"/>
              <a:t>maggioranza</a:t>
            </a:r>
            <a:r>
              <a:rPr lang="en-US" sz="2400" dirty="0"/>
              <a:t> </a:t>
            </a:r>
            <a:r>
              <a:rPr lang="en-US" sz="2400" dirty="0" err="1"/>
              <a:t>dei</a:t>
            </a:r>
            <a:r>
              <a:rPr lang="en-US" sz="2400" dirty="0"/>
              <a:t> </a:t>
            </a:r>
            <a:r>
              <a:rPr lang="en-US" sz="2400" dirty="0" err="1"/>
              <a:t>casi</a:t>
            </a:r>
            <a:r>
              <a:rPr lang="en-US" sz="2400" dirty="0"/>
              <a:t> le </a:t>
            </a:r>
            <a:r>
              <a:rPr lang="en-US" sz="2400" dirty="0" err="1"/>
              <a:t>fasi</a:t>
            </a:r>
            <a:r>
              <a:rPr lang="en-US" sz="2400" dirty="0"/>
              <a:t> depressive e </a:t>
            </a:r>
            <a:r>
              <a:rPr lang="en-US" sz="2400" dirty="0" err="1"/>
              <a:t>quelle</a:t>
            </a:r>
            <a:r>
              <a:rPr lang="en-US" sz="2400" dirty="0"/>
              <a:t> </a:t>
            </a:r>
            <a:r>
              <a:rPr lang="en-US" sz="2400" dirty="0" err="1"/>
              <a:t>maniacali</a:t>
            </a:r>
            <a:r>
              <a:rPr lang="en-US" sz="2400" dirty="0"/>
              <a:t> </a:t>
            </a:r>
            <a:r>
              <a:rPr lang="en-US" sz="2400" dirty="0" err="1"/>
              <a:t>durano</a:t>
            </a:r>
            <a:r>
              <a:rPr lang="en-US" sz="2400" dirty="0"/>
              <a:t> </a:t>
            </a:r>
            <a:r>
              <a:rPr lang="en-US" sz="2400" dirty="0" err="1"/>
              <a:t>mesi</a:t>
            </a:r>
            <a:r>
              <a:rPr lang="en-US" sz="2400" dirty="0"/>
              <a:t>, in </a:t>
            </a:r>
            <a:r>
              <a:rPr lang="en-US" sz="2400" dirty="0" err="1"/>
              <a:t>alcuni</a:t>
            </a:r>
            <a:r>
              <a:rPr lang="en-US" sz="2400" dirty="0"/>
              <a:t> </a:t>
            </a:r>
            <a:r>
              <a:rPr lang="en-US" sz="2400" dirty="0" err="1"/>
              <a:t>casi</a:t>
            </a:r>
            <a:r>
              <a:rPr lang="en-US" sz="2400" dirty="0"/>
              <a:t> le </a:t>
            </a:r>
            <a:r>
              <a:rPr lang="en-US" sz="2400" dirty="0" err="1"/>
              <a:t>fasi</a:t>
            </a:r>
            <a:r>
              <a:rPr lang="en-US" sz="2400" dirty="0"/>
              <a:t> </a:t>
            </a:r>
            <a:r>
              <a:rPr lang="en-US" sz="2400" dirty="0" err="1"/>
              <a:t>si</a:t>
            </a:r>
            <a:r>
              <a:rPr lang="en-US" sz="2400" dirty="0"/>
              <a:t> </a:t>
            </a:r>
            <a:r>
              <a:rPr lang="en-US" sz="2400" dirty="0" err="1"/>
              <a:t>alternano</a:t>
            </a:r>
            <a:r>
              <a:rPr lang="en-US" sz="2400" dirty="0"/>
              <a:t> con </a:t>
            </a:r>
            <a:r>
              <a:rPr lang="en-US" sz="2400" dirty="0" err="1"/>
              <a:t>maggiore</a:t>
            </a:r>
            <a:r>
              <a:rPr lang="en-US" sz="2400" dirty="0"/>
              <a:t> </a:t>
            </a:r>
            <a:r>
              <a:rPr lang="en-US" sz="2400" dirty="0" err="1"/>
              <a:t>frequenza</a:t>
            </a:r>
            <a:r>
              <a:rPr lang="en-US" sz="2400" dirty="0"/>
              <a:t> </a:t>
            </a:r>
            <a:r>
              <a:rPr lang="en-US" sz="2400" dirty="0" err="1"/>
              <a:t>nel</a:t>
            </a:r>
            <a:r>
              <a:rPr lang="en-US" sz="2400" dirty="0"/>
              <a:t> </a:t>
            </a:r>
            <a:r>
              <a:rPr lang="en-US" sz="2400" dirty="0" err="1"/>
              <a:t>corso</a:t>
            </a:r>
            <a:r>
              <a:rPr lang="en-US" sz="2400" dirty="0"/>
              <a:t> </a:t>
            </a:r>
            <a:r>
              <a:rPr lang="en-US" sz="2400" dirty="0" err="1"/>
              <a:t>dell’anno</a:t>
            </a:r>
            <a:r>
              <a:rPr lang="en-US" sz="2400" dirty="0"/>
              <a:t>, ad </a:t>
            </a:r>
            <a:r>
              <a:rPr lang="en-US" sz="2400" dirty="0" err="1"/>
              <a:t>esempio</a:t>
            </a:r>
            <a:r>
              <a:rPr lang="en-US" sz="2400" dirty="0"/>
              <a:t> </a:t>
            </a:r>
            <a:r>
              <a:rPr lang="en-US" sz="2400" dirty="0" err="1"/>
              <a:t>qualche</a:t>
            </a:r>
            <a:r>
              <a:rPr lang="en-US" sz="2400" dirty="0"/>
              <a:t> </a:t>
            </a:r>
            <a:r>
              <a:rPr lang="en-US" sz="2400" dirty="0" err="1"/>
              <a:t>settimana</a:t>
            </a:r>
            <a:r>
              <a:rPr lang="en-US" sz="2400" dirty="0"/>
              <a:t> di </a:t>
            </a:r>
            <a:r>
              <a:rPr lang="en-US" sz="2400" dirty="0" err="1"/>
              <a:t>eccitazione</a:t>
            </a:r>
            <a:r>
              <a:rPr lang="en-US" sz="2400" dirty="0"/>
              <a:t> </a:t>
            </a:r>
            <a:r>
              <a:rPr lang="en-US" sz="2400" dirty="0" err="1"/>
              <a:t>ed</a:t>
            </a:r>
            <a:r>
              <a:rPr lang="en-US" sz="2400" dirty="0"/>
              <a:t> </a:t>
            </a:r>
            <a:r>
              <a:rPr lang="en-US" sz="2400" dirty="0" err="1"/>
              <a:t>altre</a:t>
            </a:r>
            <a:r>
              <a:rPr lang="en-US" sz="2400" dirty="0"/>
              <a:t> </a:t>
            </a:r>
            <a:r>
              <a:rPr lang="en-US" sz="2400" dirty="0" err="1"/>
              <a:t>settimane</a:t>
            </a:r>
            <a:r>
              <a:rPr lang="en-US" sz="2400" dirty="0"/>
              <a:t> di </a:t>
            </a:r>
            <a:r>
              <a:rPr lang="en-US" sz="2400" dirty="0" err="1"/>
              <a:t>depressione</a:t>
            </a:r>
            <a:r>
              <a:rPr lang="en-US" sz="2400" dirty="0"/>
              <a:t>, </a:t>
            </a:r>
            <a:r>
              <a:rPr lang="en-US" sz="2400" dirty="0" err="1"/>
              <a:t>pur</a:t>
            </a:r>
            <a:r>
              <a:rPr lang="en-US" sz="2400" dirty="0"/>
              <a:t> non </a:t>
            </a:r>
            <a:r>
              <a:rPr lang="en-US" sz="2400" dirty="0" err="1"/>
              <a:t>essendo</a:t>
            </a:r>
            <a:r>
              <a:rPr lang="en-US" sz="2400" dirty="0"/>
              <a:t> </a:t>
            </a:r>
            <a:r>
              <a:rPr lang="en-US" sz="2400" dirty="0" err="1"/>
              <a:t>quadri</a:t>
            </a:r>
            <a:r>
              <a:rPr lang="en-US" sz="2400" dirty="0"/>
              <a:t> </a:t>
            </a:r>
            <a:r>
              <a:rPr lang="en-US" sz="2400" dirty="0" err="1"/>
              <a:t>misti</a:t>
            </a:r>
            <a:r>
              <a:rPr lang="en-US" sz="2400" dirty="0"/>
              <a:t>, </a:t>
            </a:r>
            <a:r>
              <a:rPr lang="en-US" sz="2400" dirty="0" err="1"/>
              <a:t>anche</a:t>
            </a:r>
            <a:r>
              <a:rPr lang="en-US" sz="2400" dirty="0"/>
              <a:t> </a:t>
            </a:r>
            <a:r>
              <a:rPr lang="en-US" sz="2400" dirty="0" err="1"/>
              <a:t>questa</a:t>
            </a:r>
            <a:r>
              <a:rPr lang="en-US" sz="2400" dirty="0"/>
              <a:t> </a:t>
            </a:r>
            <a:r>
              <a:rPr lang="en-US" sz="2400" dirty="0" err="1"/>
              <a:t>variante</a:t>
            </a:r>
            <a:r>
              <a:rPr lang="en-US" sz="2400" dirty="0"/>
              <a:t> a </a:t>
            </a:r>
            <a:r>
              <a:rPr lang="en-US" sz="2400" dirty="0" err="1"/>
              <a:t>rapida</a:t>
            </a:r>
            <a:r>
              <a:rPr lang="en-US" sz="2400" dirty="0"/>
              <a:t> </a:t>
            </a:r>
            <a:r>
              <a:rPr lang="en-US" sz="2400" dirty="0" err="1"/>
              <a:t>fluttuazione</a:t>
            </a:r>
            <a:r>
              <a:rPr lang="en-US" sz="2400" dirty="0"/>
              <a:t> </a:t>
            </a:r>
            <a:r>
              <a:rPr lang="en-US" sz="2400" dirty="0" err="1"/>
              <a:t>richiede</a:t>
            </a:r>
            <a:r>
              <a:rPr lang="en-US" sz="2400" dirty="0"/>
              <a:t> </a:t>
            </a:r>
            <a:r>
              <a:rPr lang="en-US" sz="2400" dirty="0" err="1"/>
              <a:t>particolari</a:t>
            </a:r>
            <a:r>
              <a:rPr lang="en-US" sz="2400" dirty="0"/>
              <a:t> </a:t>
            </a:r>
            <a:r>
              <a:rPr lang="en-US" sz="2400" dirty="0" err="1"/>
              <a:t>attenzioni</a:t>
            </a:r>
            <a:r>
              <a:rPr lang="en-US" sz="2400" dirty="0"/>
              <a:t>, </a:t>
            </a:r>
            <a:r>
              <a:rPr lang="en-US" sz="2400" dirty="0" err="1"/>
              <a:t>trattando</a:t>
            </a:r>
            <a:r>
              <a:rPr lang="en-US" sz="2400" dirty="0"/>
              <a:t> </a:t>
            </a:r>
            <a:r>
              <a:rPr lang="en-US" sz="2400" dirty="0" err="1"/>
              <a:t>il</a:t>
            </a:r>
            <a:r>
              <a:rPr lang="en-US" sz="2400" dirty="0"/>
              <a:t> </a:t>
            </a:r>
            <a:r>
              <a:rPr lang="en-US" sz="2400" dirty="0" err="1"/>
              <a:t>paziente</a:t>
            </a:r>
            <a:r>
              <a:rPr lang="en-US" sz="2400" dirty="0"/>
              <a:t> </a:t>
            </a:r>
            <a:r>
              <a:rPr lang="en-US" sz="2400" dirty="0" err="1"/>
              <a:t>depresso</a:t>
            </a:r>
            <a:r>
              <a:rPr lang="en-US" sz="2400" dirty="0"/>
              <a:t>, vi è </a:t>
            </a:r>
            <a:r>
              <a:rPr lang="en-US" sz="2400" dirty="0" err="1"/>
              <a:t>sempre</a:t>
            </a:r>
            <a:r>
              <a:rPr lang="en-US" sz="2400" dirty="0"/>
              <a:t> la </a:t>
            </a:r>
            <a:r>
              <a:rPr lang="en-US" sz="2400" dirty="0" err="1"/>
              <a:t>possibilità</a:t>
            </a:r>
            <a:r>
              <a:rPr lang="en-US" sz="2400" dirty="0"/>
              <a:t> di un </a:t>
            </a:r>
            <a:r>
              <a:rPr lang="en-US" sz="2400" dirty="0" err="1"/>
              <a:t>rapido</a:t>
            </a:r>
            <a:r>
              <a:rPr lang="en-US" sz="2400" dirty="0"/>
              <a:t> “</a:t>
            </a:r>
            <a:r>
              <a:rPr lang="en-US" sz="2400" dirty="0" err="1"/>
              <a:t>viraggio</a:t>
            </a:r>
            <a:r>
              <a:rPr lang="en-US" sz="2400" dirty="0"/>
              <a:t>” in </a:t>
            </a:r>
            <a:r>
              <a:rPr lang="en-US" sz="2400" dirty="0" err="1"/>
              <a:t>maniacalità</a:t>
            </a:r>
            <a:r>
              <a:rPr lang="en-US" sz="2400" dirty="0"/>
              <a:t> </a:t>
            </a:r>
            <a:r>
              <a:rPr lang="en-US" sz="2400" dirty="0" err="1"/>
              <a:t>ed</a:t>
            </a:r>
            <a:r>
              <a:rPr lang="en-US" sz="2400" dirty="0"/>
              <a:t> </a:t>
            </a:r>
            <a:r>
              <a:rPr lang="en-US" sz="2400" dirty="0" err="1"/>
              <a:t>il</a:t>
            </a:r>
            <a:r>
              <a:rPr lang="en-US" sz="2400" dirty="0"/>
              <a:t> </a:t>
            </a:r>
            <a:r>
              <a:rPr lang="en-US" sz="2400" dirty="0" err="1"/>
              <a:t>caso</a:t>
            </a:r>
            <a:r>
              <a:rPr lang="en-US" sz="2400" dirty="0"/>
              <a:t> </a:t>
            </a:r>
            <a:r>
              <a:rPr lang="en-US" sz="2400" dirty="0" err="1"/>
              <a:t>esce</a:t>
            </a:r>
            <a:r>
              <a:rPr lang="en-US" sz="2400" dirty="0"/>
              <a:t> </a:t>
            </a:r>
            <a:r>
              <a:rPr lang="en-US" sz="2400" dirty="0" err="1"/>
              <a:t>facilmente</a:t>
            </a:r>
            <a:r>
              <a:rPr lang="en-US" sz="2400" dirty="0"/>
              <a:t> dal  </a:t>
            </a:r>
            <a:r>
              <a:rPr lang="en-US" sz="2400" dirty="0" err="1"/>
              <a:t>controllo</a:t>
            </a:r>
            <a:r>
              <a:rPr lang="en-US" sz="2400" dirty="0"/>
              <a:t>. </a:t>
            </a:r>
            <a:r>
              <a:rPr lang="en-US" sz="2400" dirty="0" err="1"/>
              <a:t>Gli</a:t>
            </a:r>
            <a:r>
              <a:rPr lang="en-US" sz="2400" dirty="0"/>
              <a:t> </a:t>
            </a:r>
            <a:r>
              <a:rPr lang="en-US" sz="2400" dirty="0" err="1"/>
              <a:t>stabilizzatori</a:t>
            </a:r>
            <a:r>
              <a:rPr lang="en-US" sz="2400" dirty="0"/>
              <a:t> </a:t>
            </a:r>
            <a:r>
              <a:rPr lang="en-US" sz="2400" dirty="0" err="1"/>
              <a:t>dell’umore</a:t>
            </a:r>
            <a:r>
              <a:rPr lang="en-US" sz="2400" dirty="0"/>
              <a:t> </a:t>
            </a:r>
            <a:r>
              <a:rPr lang="en-US" sz="2400" dirty="0" err="1"/>
              <a:t>sono</a:t>
            </a:r>
            <a:r>
              <a:rPr lang="en-US" sz="2400" dirty="0"/>
              <a:t> in </a:t>
            </a:r>
            <a:r>
              <a:rPr lang="en-US" sz="2400" dirty="0" err="1"/>
              <a:t>questi</a:t>
            </a:r>
            <a:r>
              <a:rPr lang="en-US" sz="2400" dirty="0"/>
              <a:t> </a:t>
            </a:r>
            <a:r>
              <a:rPr lang="en-US" sz="2400" dirty="0" err="1"/>
              <a:t>casi</a:t>
            </a:r>
            <a:r>
              <a:rPr lang="en-US" sz="2400" dirty="0"/>
              <a:t> </a:t>
            </a:r>
            <a:r>
              <a:rPr lang="en-US" sz="2400" dirty="0" err="1"/>
              <a:t>partocolarmente</a:t>
            </a:r>
            <a:r>
              <a:rPr lang="en-US" sz="2400" dirty="0"/>
              <a:t> </a:t>
            </a:r>
            <a:r>
              <a:rPr lang="en-US" sz="2400" dirty="0" err="1"/>
              <a:t>importanti</a:t>
            </a:r>
            <a:r>
              <a:rPr lang="en-US" sz="2400" dirty="0"/>
              <a:t>, ma è </a:t>
            </a:r>
            <a:r>
              <a:rPr lang="en-US" sz="2400" dirty="0" err="1"/>
              <a:t>ancora</a:t>
            </a:r>
            <a:r>
              <a:rPr lang="en-US" sz="2400" dirty="0"/>
              <a:t> </a:t>
            </a:r>
            <a:r>
              <a:rPr lang="en-US" sz="2400" dirty="0" err="1"/>
              <a:t>più</a:t>
            </a:r>
            <a:r>
              <a:rPr lang="en-US" sz="2400" dirty="0"/>
              <a:t> </a:t>
            </a:r>
            <a:r>
              <a:rPr lang="en-US" sz="2400" dirty="0" err="1"/>
              <a:t>importante</a:t>
            </a:r>
            <a:r>
              <a:rPr lang="en-US" sz="2400" dirty="0"/>
              <a:t> un </a:t>
            </a:r>
            <a:r>
              <a:rPr lang="en-US" sz="2400" dirty="0" err="1"/>
              <a:t>costante</a:t>
            </a:r>
            <a:r>
              <a:rPr lang="en-US" sz="2400" dirty="0"/>
              <a:t> </a:t>
            </a:r>
            <a:r>
              <a:rPr lang="en-US" sz="2400" dirty="0" err="1"/>
              <a:t>contatto</a:t>
            </a:r>
            <a:r>
              <a:rPr lang="en-US" sz="2400" dirty="0"/>
              <a:t> col </a:t>
            </a:r>
            <a:r>
              <a:rPr lang="en-US" sz="2400" dirty="0" err="1"/>
              <a:t>paziente</a:t>
            </a:r>
            <a:r>
              <a:rPr lang="en-US" sz="2400" dirty="0"/>
              <a:t>.</a:t>
            </a:r>
            <a:r>
              <a:rPr lang="it-IT" sz="2400" dirty="0"/>
              <a:t> </a:t>
            </a:r>
          </a:p>
          <a:p>
            <a:endParaRPr lang="it-IT" sz="2400" dirty="0"/>
          </a:p>
        </p:txBody>
      </p:sp>
    </p:spTree>
    <p:extLst>
      <p:ext uri="{BB962C8B-B14F-4D97-AF65-F5344CB8AC3E}">
        <p14:creationId xmlns:p14="http://schemas.microsoft.com/office/powerpoint/2010/main" val="96621833"/>
      </p:ext>
    </p:extLst>
  </p:cSld>
  <p:clrMapOvr>
    <a:masterClrMapping/>
  </p:clrMapOvr>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b="1" dirty="0"/>
              <a:t>Con </a:t>
            </a:r>
            <a:r>
              <a:rPr lang="en-US" b="1" dirty="0" err="1"/>
              <a:t>caratteristiche</a:t>
            </a:r>
            <a:r>
              <a:rPr lang="en-US" b="1" dirty="0"/>
              <a:t> </a:t>
            </a:r>
            <a:r>
              <a:rPr lang="en-US" b="1" dirty="0" err="1"/>
              <a:t>psicotiche</a:t>
            </a:r>
            <a:r>
              <a:rPr lang="en-US" b="1" dirty="0"/>
              <a:t>: </a:t>
            </a:r>
            <a:r>
              <a:rPr lang="en-US" dirty="0" err="1"/>
              <a:t>Deliri</a:t>
            </a:r>
            <a:r>
              <a:rPr lang="en-US" dirty="0"/>
              <a:t> e </a:t>
            </a:r>
            <a:r>
              <a:rPr lang="en-US" dirty="0" err="1"/>
              <a:t>allucinazioni</a:t>
            </a:r>
            <a:r>
              <a:rPr lang="en-US" dirty="0"/>
              <a:t> </a:t>
            </a:r>
            <a:r>
              <a:rPr lang="en-US" dirty="0" err="1"/>
              <a:t>si</a:t>
            </a:r>
            <a:r>
              <a:rPr lang="en-US" dirty="0"/>
              <a:t> </a:t>
            </a:r>
            <a:r>
              <a:rPr lang="en-US" dirty="0" err="1"/>
              <a:t>presentano</a:t>
            </a:r>
            <a:r>
              <a:rPr lang="en-US" dirty="0"/>
              <a:t> in </a:t>
            </a:r>
            <a:r>
              <a:rPr lang="en-US" dirty="0" err="1"/>
              <a:t>qualsiasi</a:t>
            </a:r>
            <a:r>
              <a:rPr lang="en-US" dirty="0"/>
              <a:t> </a:t>
            </a:r>
            <a:r>
              <a:rPr lang="en-US" dirty="0" err="1"/>
              <a:t>momento</a:t>
            </a:r>
            <a:r>
              <a:rPr lang="en-US" dirty="0"/>
              <a:t> </a:t>
            </a:r>
            <a:r>
              <a:rPr lang="en-US" dirty="0" err="1"/>
              <a:t>dell'episodio</a:t>
            </a:r>
            <a:r>
              <a:rPr lang="en-US" dirty="0"/>
              <a:t>. Se </a:t>
            </a:r>
            <a:r>
              <a:rPr lang="en-US" dirty="0" err="1"/>
              <a:t>sono</a:t>
            </a:r>
            <a:r>
              <a:rPr lang="en-US" dirty="0"/>
              <a:t> </a:t>
            </a:r>
            <a:r>
              <a:rPr lang="en-US" dirty="0" err="1"/>
              <a:t>presenti</a:t>
            </a:r>
            <a:r>
              <a:rPr lang="en-US" dirty="0"/>
              <a:t> </a:t>
            </a:r>
            <a:r>
              <a:rPr lang="en-US" dirty="0" err="1"/>
              <a:t>caratteristiche</a:t>
            </a:r>
            <a:r>
              <a:rPr lang="en-US" dirty="0"/>
              <a:t> </a:t>
            </a:r>
            <a:r>
              <a:rPr lang="en-US" dirty="0" err="1"/>
              <a:t>psicotiche</a:t>
            </a:r>
            <a:r>
              <a:rPr lang="en-US" dirty="0"/>
              <a:t>, </a:t>
            </a:r>
            <a:r>
              <a:rPr lang="en-US" dirty="0" err="1"/>
              <a:t>sarà</a:t>
            </a:r>
            <a:r>
              <a:rPr lang="en-US" dirty="0"/>
              <a:t> </a:t>
            </a:r>
            <a:r>
              <a:rPr lang="en-US" dirty="0" err="1"/>
              <a:t>opportuno</a:t>
            </a:r>
            <a:r>
              <a:rPr lang="en-US" dirty="0"/>
              <a:t> </a:t>
            </a:r>
            <a:r>
              <a:rPr lang="en-US" dirty="0" err="1"/>
              <a:t>specificare</a:t>
            </a:r>
            <a:r>
              <a:rPr lang="en-US" dirty="0"/>
              <a:t> se </a:t>
            </a:r>
            <a:r>
              <a:rPr lang="en-US" dirty="0" err="1"/>
              <a:t>sono</a:t>
            </a:r>
            <a:r>
              <a:rPr lang="en-US" dirty="0"/>
              <a:t> </a:t>
            </a:r>
            <a:r>
              <a:rPr lang="en-US" dirty="0" err="1"/>
              <a:t>congruenti</a:t>
            </a:r>
            <a:r>
              <a:rPr lang="en-US" dirty="0"/>
              <a:t>  o  non </a:t>
            </a:r>
            <a:r>
              <a:rPr lang="en-US" dirty="0" err="1"/>
              <a:t>congruenti</a:t>
            </a:r>
            <a:r>
              <a:rPr lang="en-US" dirty="0"/>
              <a:t> </a:t>
            </a:r>
            <a:r>
              <a:rPr lang="en-US" dirty="0" err="1"/>
              <a:t>all'umore</a:t>
            </a:r>
            <a:r>
              <a:rPr lang="en-US" dirty="0"/>
              <a:t>.</a:t>
            </a:r>
          </a:p>
          <a:p>
            <a:r>
              <a:rPr lang="en-US" dirty="0"/>
              <a:t>I </a:t>
            </a:r>
            <a:r>
              <a:rPr lang="en-US" dirty="0" err="1"/>
              <a:t>sintomi</a:t>
            </a:r>
            <a:r>
              <a:rPr lang="en-US" dirty="0"/>
              <a:t> </a:t>
            </a:r>
            <a:r>
              <a:rPr lang="en-US" dirty="0" err="1"/>
              <a:t>psicotici</a:t>
            </a:r>
            <a:r>
              <a:rPr lang="en-US" dirty="0"/>
              <a:t> </a:t>
            </a:r>
            <a:r>
              <a:rPr lang="en-US" dirty="0" err="1"/>
              <a:t>possono</a:t>
            </a:r>
            <a:r>
              <a:rPr lang="en-US" dirty="0"/>
              <a:t> </a:t>
            </a:r>
            <a:r>
              <a:rPr lang="en-US" dirty="0" err="1"/>
              <a:t>associarsi</a:t>
            </a:r>
            <a:r>
              <a:rPr lang="en-US" dirty="0"/>
              <a:t> a catatonia</a:t>
            </a:r>
            <a:endParaRPr lang="it-IT" dirty="0"/>
          </a:p>
        </p:txBody>
      </p:sp>
    </p:spTree>
    <p:extLst>
      <p:ext uri="{BB962C8B-B14F-4D97-AF65-F5344CB8AC3E}">
        <p14:creationId xmlns:p14="http://schemas.microsoft.com/office/powerpoint/2010/main" val="464841634"/>
      </p:ext>
    </p:extLst>
  </p:cSld>
  <p:clrMapOvr>
    <a:masterClrMapping/>
  </p:clrMapOvr>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BIPOLARI</a:t>
            </a:r>
            <a:endParaRPr dirty="0"/>
          </a:p>
        </p:txBody>
      </p:sp>
      <p:sp>
        <p:nvSpPr>
          <p:cNvPr id="8" name="Sottotitolo 7"/>
          <p:cNvSpPr>
            <a:spLocks noGrp="1"/>
          </p:cNvSpPr>
          <p:nvPr>
            <p:ph type="subTitle" idx="1"/>
          </p:nvPr>
        </p:nvSpPr>
        <p:spPr/>
        <p:txBody>
          <a:bodyPr/>
          <a:lstStyle/>
          <a:p>
            <a:pPr eaLnBrk="1" hangingPunct="1">
              <a:defRPr/>
            </a:pPr>
            <a:r>
              <a:rPr lang="it-IT" dirty="0"/>
              <a:t>Lezione 27-1</a:t>
            </a:r>
          </a:p>
        </p:txBody>
      </p:sp>
    </p:spTree>
    <p:extLst>
      <p:ext uri="{BB962C8B-B14F-4D97-AF65-F5344CB8AC3E}">
        <p14:creationId xmlns:p14="http://schemas.microsoft.com/office/powerpoint/2010/main" val="1852942080"/>
      </p:ext>
    </p:extLst>
  </p:cSld>
  <p:clrMapOvr>
    <a:masterClrMapping/>
  </p:clrMapOvr>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Bipolare 1</a:t>
            </a:r>
          </a:p>
        </p:txBody>
      </p:sp>
      <p:sp>
        <p:nvSpPr>
          <p:cNvPr id="3" name="Segnaposto contenuto 2"/>
          <p:cNvSpPr>
            <a:spLocks noGrp="1"/>
          </p:cNvSpPr>
          <p:nvPr>
            <p:ph idx="1"/>
          </p:nvPr>
        </p:nvSpPr>
        <p:spPr/>
        <p:txBody>
          <a:bodyPr>
            <a:noAutofit/>
          </a:bodyPr>
          <a:lstStyle/>
          <a:p>
            <a:r>
              <a:rPr lang="en-US" sz="2800" dirty="0" err="1"/>
              <a:t>Nel</a:t>
            </a:r>
            <a:r>
              <a:rPr lang="en-US" sz="2800" dirty="0"/>
              <a:t> </a:t>
            </a:r>
            <a:r>
              <a:rPr lang="en-US" sz="2800" dirty="0" err="1"/>
              <a:t>descrivere</a:t>
            </a:r>
            <a:r>
              <a:rPr lang="en-US" sz="2800" dirty="0"/>
              <a:t> le </a:t>
            </a:r>
            <a:r>
              <a:rPr lang="en-US" sz="2800" dirty="0" err="1"/>
              <a:t>caratteristiche</a:t>
            </a:r>
            <a:r>
              <a:rPr lang="en-US" sz="2800" dirty="0"/>
              <a:t> del </a:t>
            </a:r>
            <a:r>
              <a:rPr lang="en-US" sz="2800" dirty="0" err="1"/>
              <a:t>disturbo</a:t>
            </a:r>
            <a:r>
              <a:rPr lang="en-US" sz="2800" dirty="0"/>
              <a:t> </a:t>
            </a:r>
            <a:r>
              <a:rPr lang="en-US" sz="2800" dirty="0" err="1"/>
              <a:t>Bipolare</a:t>
            </a:r>
            <a:r>
              <a:rPr lang="en-US" sz="2800" dirty="0"/>
              <a:t> 1 è </a:t>
            </a:r>
            <a:r>
              <a:rPr lang="en-US" sz="2800" dirty="0" err="1"/>
              <a:t>indispensabile</a:t>
            </a:r>
            <a:r>
              <a:rPr lang="en-US" sz="2800" dirty="0"/>
              <a:t> fare </a:t>
            </a:r>
            <a:r>
              <a:rPr lang="en-US" sz="2800" dirty="0" err="1"/>
              <a:t>riferimento</a:t>
            </a:r>
            <a:r>
              <a:rPr lang="en-US" sz="2800" dirty="0"/>
              <a:t> </a:t>
            </a:r>
            <a:r>
              <a:rPr lang="en-US" sz="2800" dirty="0" err="1"/>
              <a:t>ai</a:t>
            </a:r>
            <a:r>
              <a:rPr lang="en-US" sz="2800" dirty="0"/>
              <a:t> </a:t>
            </a:r>
            <a:r>
              <a:rPr lang="en-US" sz="2800" dirty="0" err="1"/>
              <a:t>criteri</a:t>
            </a:r>
            <a:r>
              <a:rPr lang="en-US" sz="2800" dirty="0"/>
              <a:t> </a:t>
            </a:r>
            <a:r>
              <a:rPr lang="en-US" sz="2800" dirty="0" err="1"/>
              <a:t>diagnostici</a:t>
            </a:r>
            <a:r>
              <a:rPr lang="en-US" sz="2800" dirty="0"/>
              <a:t> per </a:t>
            </a:r>
            <a:r>
              <a:rPr lang="en-US" sz="2800" dirty="0" err="1"/>
              <a:t>l’episodio</a:t>
            </a:r>
            <a:r>
              <a:rPr lang="en-US" sz="2800" dirty="0"/>
              <a:t> </a:t>
            </a:r>
            <a:r>
              <a:rPr lang="en-US" sz="2800" dirty="0" err="1"/>
              <a:t>maniacale</a:t>
            </a:r>
            <a:r>
              <a:rPr lang="en-US" sz="2800" dirty="0"/>
              <a:t> e per </a:t>
            </a:r>
            <a:r>
              <a:rPr lang="en-US" sz="2800" dirty="0" err="1"/>
              <a:t>l’episodio</a:t>
            </a:r>
            <a:r>
              <a:rPr lang="en-US" sz="2800" dirty="0"/>
              <a:t> </a:t>
            </a:r>
            <a:r>
              <a:rPr lang="en-US" sz="2800" dirty="0" err="1"/>
              <a:t>ipomaniacale</a:t>
            </a:r>
            <a:r>
              <a:rPr lang="en-US" sz="2800" dirty="0"/>
              <a:t>, </a:t>
            </a:r>
            <a:r>
              <a:rPr lang="en-US" sz="2800" dirty="0" err="1"/>
              <a:t>ed</a:t>
            </a:r>
            <a:r>
              <a:rPr lang="en-US" sz="2800" dirty="0"/>
              <a:t> in </a:t>
            </a:r>
            <a:r>
              <a:rPr lang="en-US" sz="2800" dirty="0" err="1"/>
              <a:t>subordine</a:t>
            </a:r>
            <a:r>
              <a:rPr lang="en-US" sz="2800" dirty="0"/>
              <a:t> </a:t>
            </a:r>
            <a:r>
              <a:rPr lang="en-US" sz="2800" dirty="0" err="1"/>
              <a:t>all’episodio</a:t>
            </a:r>
            <a:r>
              <a:rPr lang="en-US" sz="2800" dirty="0"/>
              <a:t> </a:t>
            </a:r>
            <a:r>
              <a:rPr lang="en-US" sz="2800" dirty="0" err="1"/>
              <a:t>depressivo</a:t>
            </a:r>
            <a:r>
              <a:rPr lang="en-US" sz="2800" dirty="0"/>
              <a:t>. </a:t>
            </a:r>
          </a:p>
          <a:p>
            <a:r>
              <a:rPr lang="en-US" sz="2800" dirty="0" err="1"/>
              <a:t>Nel</a:t>
            </a:r>
            <a:r>
              <a:rPr lang="en-US" sz="2800" dirty="0"/>
              <a:t> </a:t>
            </a:r>
            <a:r>
              <a:rPr lang="en-US" sz="2800" dirty="0" err="1"/>
              <a:t>bipolare</a:t>
            </a:r>
            <a:r>
              <a:rPr lang="en-US" sz="2800" dirty="0"/>
              <a:t> 1 </a:t>
            </a:r>
            <a:r>
              <a:rPr lang="en-US" sz="2800" dirty="0" err="1"/>
              <a:t>prevale</a:t>
            </a:r>
            <a:r>
              <a:rPr lang="en-US" sz="2800" dirty="0"/>
              <a:t> la </a:t>
            </a:r>
            <a:r>
              <a:rPr lang="en-US" sz="2800" dirty="0" err="1"/>
              <a:t>maniacalità</a:t>
            </a:r>
            <a:r>
              <a:rPr lang="en-US" sz="2800" dirty="0"/>
              <a:t>, </a:t>
            </a:r>
            <a:r>
              <a:rPr lang="en-US" sz="2800" dirty="0" err="1"/>
              <a:t>che</a:t>
            </a:r>
            <a:r>
              <a:rPr lang="en-US" sz="2800" dirty="0"/>
              <a:t> </a:t>
            </a:r>
            <a:r>
              <a:rPr lang="en-US" sz="2800" dirty="0" err="1"/>
              <a:t>può</a:t>
            </a:r>
            <a:r>
              <a:rPr lang="en-US" sz="2800" dirty="0"/>
              <a:t> </a:t>
            </a:r>
            <a:r>
              <a:rPr lang="en-US" sz="2800" dirty="0" err="1"/>
              <a:t>essere</a:t>
            </a:r>
            <a:r>
              <a:rPr lang="en-US" sz="2800" dirty="0"/>
              <a:t> </a:t>
            </a:r>
            <a:r>
              <a:rPr lang="en-US" sz="2800" dirty="0" err="1"/>
              <a:t>accompagnata</a:t>
            </a:r>
            <a:r>
              <a:rPr lang="en-US" sz="2800" dirty="0"/>
              <a:t> da episodi </a:t>
            </a:r>
            <a:r>
              <a:rPr lang="en-US" sz="2800" dirty="0" err="1"/>
              <a:t>ipomaniacali</a:t>
            </a:r>
            <a:r>
              <a:rPr lang="en-US" sz="2800" dirty="0"/>
              <a:t> (</a:t>
            </a:r>
            <a:r>
              <a:rPr lang="en-US" sz="2800" dirty="0" err="1"/>
              <a:t>ovvero</a:t>
            </a:r>
            <a:r>
              <a:rPr lang="en-US" sz="2800" dirty="0"/>
              <a:t> di </a:t>
            </a:r>
            <a:r>
              <a:rPr lang="en-US" sz="2800" dirty="0" err="1"/>
              <a:t>maniacalità</a:t>
            </a:r>
            <a:r>
              <a:rPr lang="en-US" sz="2800" dirty="0"/>
              <a:t> di </a:t>
            </a:r>
            <a:r>
              <a:rPr lang="en-US" sz="2800" dirty="0" err="1"/>
              <a:t>minore</a:t>
            </a:r>
            <a:r>
              <a:rPr lang="en-US" sz="2800" dirty="0"/>
              <a:t> </a:t>
            </a:r>
            <a:r>
              <a:rPr lang="en-US" sz="2800" dirty="0" err="1"/>
              <a:t>entità</a:t>
            </a:r>
            <a:r>
              <a:rPr lang="en-US" sz="2800" dirty="0"/>
              <a:t>) o </a:t>
            </a:r>
            <a:r>
              <a:rPr lang="en-US" sz="2800" dirty="0" err="1"/>
              <a:t>anche</a:t>
            </a:r>
            <a:r>
              <a:rPr lang="en-US" sz="2800" dirty="0"/>
              <a:t> da </a:t>
            </a:r>
            <a:r>
              <a:rPr lang="en-US" sz="2800" dirty="0" err="1"/>
              <a:t>saltuari</a:t>
            </a:r>
            <a:r>
              <a:rPr lang="en-US" sz="2800" dirty="0"/>
              <a:t> episodi </a:t>
            </a:r>
            <a:r>
              <a:rPr lang="en-US" sz="2800" dirty="0" err="1"/>
              <a:t>depressivi</a:t>
            </a:r>
            <a:r>
              <a:rPr lang="en-US" sz="2800" dirty="0"/>
              <a:t>, in </a:t>
            </a:r>
            <a:r>
              <a:rPr lang="en-US" sz="2800" dirty="0" err="1"/>
              <a:t>alcuni</a:t>
            </a:r>
            <a:r>
              <a:rPr lang="en-US" sz="2800" dirty="0"/>
              <a:t> </a:t>
            </a:r>
            <a:r>
              <a:rPr lang="en-US" sz="2800" dirty="0" err="1"/>
              <a:t>casi</a:t>
            </a:r>
            <a:r>
              <a:rPr lang="en-US" sz="2800" dirty="0"/>
              <a:t> </a:t>
            </a:r>
            <a:r>
              <a:rPr lang="en-US" sz="2800" dirty="0" err="1"/>
              <a:t>gravi</a:t>
            </a:r>
            <a:r>
              <a:rPr lang="en-US" sz="2800" dirty="0"/>
              <a:t>.  </a:t>
            </a:r>
            <a:endParaRPr lang="it-IT" sz="2800" dirty="0"/>
          </a:p>
        </p:txBody>
      </p:sp>
    </p:spTree>
    <p:extLst>
      <p:ext uri="{BB962C8B-B14F-4D97-AF65-F5344CB8AC3E}">
        <p14:creationId xmlns:p14="http://schemas.microsoft.com/office/powerpoint/2010/main" val="1661363550"/>
      </p:ext>
    </p:extLst>
  </p:cSld>
  <p:clrMapOvr>
    <a:masterClrMapping/>
  </p:clrMapOvr>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bipolare</a:t>
            </a:r>
          </a:p>
        </p:txBody>
      </p:sp>
      <p:sp>
        <p:nvSpPr>
          <p:cNvPr id="3" name="Segnaposto contenuto 2"/>
          <p:cNvSpPr>
            <a:spLocks noGrp="1"/>
          </p:cNvSpPr>
          <p:nvPr>
            <p:ph idx="1"/>
          </p:nvPr>
        </p:nvSpPr>
        <p:spPr/>
        <p:txBody>
          <a:bodyPr>
            <a:noAutofit/>
          </a:bodyPr>
          <a:lstStyle/>
          <a:p>
            <a:r>
              <a:rPr lang="en-US" sz="2800" b="1" dirty="0" err="1"/>
              <a:t>Nel</a:t>
            </a:r>
            <a:r>
              <a:rPr lang="en-US" sz="2800" b="1" dirty="0"/>
              <a:t> </a:t>
            </a:r>
            <a:r>
              <a:rPr lang="en-US" sz="2800" b="1" dirty="0" err="1"/>
              <a:t>Disturbo</a:t>
            </a:r>
            <a:r>
              <a:rPr lang="en-US" sz="2800" b="1" dirty="0"/>
              <a:t> </a:t>
            </a:r>
            <a:r>
              <a:rPr lang="en-US" sz="2800" b="1" dirty="0" err="1"/>
              <a:t>bipolare</a:t>
            </a:r>
            <a:r>
              <a:rPr lang="en-US" sz="2800" b="1" dirty="0"/>
              <a:t> </a:t>
            </a:r>
            <a:r>
              <a:rPr lang="en-US" sz="2800" dirty="0" err="1"/>
              <a:t>sono</a:t>
            </a:r>
            <a:r>
              <a:rPr lang="en-US" sz="2800" dirty="0"/>
              <a:t> </a:t>
            </a:r>
            <a:r>
              <a:rPr lang="en-US" sz="2800" dirty="0" err="1"/>
              <a:t>stati</a:t>
            </a:r>
            <a:r>
              <a:rPr lang="en-US" sz="2800" dirty="0"/>
              <a:t> </a:t>
            </a:r>
            <a:r>
              <a:rPr lang="en-US" sz="2800" dirty="0" err="1"/>
              <a:t>soddisfatti</a:t>
            </a:r>
            <a:r>
              <a:rPr lang="en-US" sz="2800" dirty="0"/>
              <a:t> i </a:t>
            </a:r>
            <a:r>
              <a:rPr lang="en-US" sz="2800" dirty="0" err="1"/>
              <a:t>criteri</a:t>
            </a:r>
            <a:r>
              <a:rPr lang="en-US" sz="2800" dirty="0"/>
              <a:t> per </a:t>
            </a:r>
            <a:r>
              <a:rPr lang="en-US" sz="2800" dirty="0" err="1"/>
              <a:t>almeno</a:t>
            </a:r>
            <a:r>
              <a:rPr lang="en-US" sz="2800" dirty="0"/>
              <a:t> un </a:t>
            </a:r>
            <a:r>
              <a:rPr lang="en-US" sz="2800" dirty="0" err="1"/>
              <a:t>episodio</a:t>
            </a:r>
            <a:r>
              <a:rPr lang="en-US" sz="2800" dirty="0"/>
              <a:t> </a:t>
            </a:r>
            <a:r>
              <a:rPr lang="en-US" sz="2800" dirty="0" err="1"/>
              <a:t>maniacale</a:t>
            </a:r>
            <a:r>
              <a:rPr lang="en-US" sz="2800" dirty="0"/>
              <a:t> </a:t>
            </a:r>
            <a:r>
              <a:rPr lang="en-US" sz="2800" dirty="0" err="1"/>
              <a:t>ed</a:t>
            </a:r>
            <a:r>
              <a:rPr lang="en-US" sz="2800" dirty="0"/>
              <a:t> </a:t>
            </a:r>
            <a:r>
              <a:rPr lang="en-US" sz="2800" dirty="0" err="1"/>
              <a:t>eventualmente</a:t>
            </a:r>
            <a:r>
              <a:rPr lang="en-US" sz="2800" dirty="0"/>
              <a:t> di un </a:t>
            </a:r>
            <a:r>
              <a:rPr lang="en-US" sz="2800" dirty="0" err="1"/>
              <a:t>episodio</a:t>
            </a:r>
            <a:r>
              <a:rPr lang="en-US" sz="2800" dirty="0"/>
              <a:t> </a:t>
            </a:r>
            <a:r>
              <a:rPr lang="en-US" sz="2800" dirty="0" err="1"/>
              <a:t>depressivo</a:t>
            </a:r>
            <a:r>
              <a:rPr lang="en-US" sz="2800" dirty="0"/>
              <a:t>. Tale </a:t>
            </a:r>
            <a:r>
              <a:rPr lang="en-US" sz="2800" dirty="0" err="1"/>
              <a:t>episodio</a:t>
            </a:r>
            <a:r>
              <a:rPr lang="en-US" sz="2800" dirty="0"/>
              <a:t> </a:t>
            </a:r>
            <a:r>
              <a:rPr lang="en-US" sz="2800" dirty="0" err="1"/>
              <a:t>maniacale</a:t>
            </a:r>
            <a:r>
              <a:rPr lang="en-US" sz="2800" dirty="0"/>
              <a:t> e </a:t>
            </a:r>
            <a:r>
              <a:rPr lang="en-US" sz="2800" dirty="0" err="1"/>
              <a:t>depressivo</a:t>
            </a:r>
            <a:r>
              <a:rPr lang="en-US" sz="2800" dirty="0"/>
              <a:t> </a:t>
            </a:r>
            <a:r>
              <a:rPr lang="en-US" sz="2800" dirty="0" err="1"/>
              <a:t>maggiore</a:t>
            </a:r>
            <a:r>
              <a:rPr lang="en-US" sz="2800" dirty="0"/>
              <a:t> non </a:t>
            </a:r>
            <a:r>
              <a:rPr lang="en-US" sz="2800" dirty="0" err="1"/>
              <a:t>sono</a:t>
            </a:r>
            <a:r>
              <a:rPr lang="en-US" sz="2800" dirty="0"/>
              <a:t> </a:t>
            </a:r>
            <a:r>
              <a:rPr lang="en-US" sz="2800" dirty="0" err="1"/>
              <a:t>conseguenza</a:t>
            </a:r>
            <a:r>
              <a:rPr lang="en-US" sz="2800" dirty="0"/>
              <a:t> </a:t>
            </a:r>
            <a:r>
              <a:rPr lang="en-US" sz="2800" dirty="0" err="1"/>
              <a:t>dell’uso</a:t>
            </a:r>
            <a:r>
              <a:rPr lang="en-US" sz="2800" dirty="0"/>
              <a:t> di </a:t>
            </a:r>
            <a:r>
              <a:rPr lang="en-US" sz="2800" dirty="0" err="1"/>
              <a:t>sostanze</a:t>
            </a:r>
            <a:r>
              <a:rPr lang="en-US" sz="2800" dirty="0"/>
              <a:t> e non </a:t>
            </a:r>
            <a:r>
              <a:rPr lang="en-US" sz="2800" dirty="0" err="1"/>
              <a:t>sono</a:t>
            </a:r>
            <a:r>
              <a:rPr lang="en-US" sz="2800" dirty="0"/>
              <a:t> </a:t>
            </a:r>
            <a:r>
              <a:rPr lang="en-US" sz="2800" dirty="0" err="1"/>
              <a:t>cusati</a:t>
            </a:r>
            <a:r>
              <a:rPr lang="en-US" sz="2800" dirty="0"/>
              <a:t> da un </a:t>
            </a:r>
            <a:r>
              <a:rPr lang="en-US" sz="2800" dirty="0" err="1"/>
              <a:t>disturbo</a:t>
            </a:r>
            <a:r>
              <a:rPr lang="en-US" sz="2800" dirty="0"/>
              <a:t> </a:t>
            </a:r>
            <a:r>
              <a:rPr lang="en-US" sz="2800" dirty="0" err="1"/>
              <a:t>dello</a:t>
            </a:r>
            <a:r>
              <a:rPr lang="en-US" sz="2800" dirty="0"/>
              <a:t> </a:t>
            </a:r>
            <a:r>
              <a:rPr lang="en-US" sz="2800" dirty="0" err="1"/>
              <a:t>spettro</a:t>
            </a:r>
            <a:r>
              <a:rPr lang="en-US" sz="2800" dirty="0"/>
              <a:t> </a:t>
            </a:r>
            <a:r>
              <a:rPr lang="en-US" sz="2800" dirty="0" err="1"/>
              <a:t>della</a:t>
            </a:r>
            <a:r>
              <a:rPr lang="en-US" sz="2800" dirty="0"/>
              <a:t> </a:t>
            </a:r>
            <a:r>
              <a:rPr lang="en-US" sz="2800" dirty="0" err="1"/>
              <a:t>schizofrenia</a:t>
            </a:r>
            <a:r>
              <a:rPr lang="en-US" sz="2800" dirty="0"/>
              <a:t> e </a:t>
            </a:r>
            <a:r>
              <a:rPr lang="en-US" sz="2800" dirty="0" err="1"/>
              <a:t>altri</a:t>
            </a:r>
            <a:r>
              <a:rPr lang="en-US" sz="2800" dirty="0"/>
              <a:t> </a:t>
            </a:r>
            <a:r>
              <a:rPr lang="en-US" sz="2800" dirty="0" err="1"/>
              <a:t>disturbi</a:t>
            </a:r>
            <a:r>
              <a:rPr lang="en-US" sz="2800" dirty="0"/>
              <a:t> </a:t>
            </a:r>
            <a:r>
              <a:rPr lang="en-US" sz="2800" dirty="0" err="1"/>
              <a:t>psicotici</a:t>
            </a:r>
            <a:r>
              <a:rPr lang="en-US" sz="2800" dirty="0"/>
              <a:t>. </a:t>
            </a:r>
            <a:r>
              <a:rPr lang="it-IT" sz="2800" dirty="0"/>
              <a:t> </a:t>
            </a:r>
          </a:p>
        </p:txBody>
      </p:sp>
    </p:spTree>
    <p:extLst>
      <p:ext uri="{BB962C8B-B14F-4D97-AF65-F5344CB8AC3E}">
        <p14:creationId xmlns:p14="http://schemas.microsoft.com/office/powerpoint/2010/main" val="2533980763"/>
      </p:ext>
    </p:extLst>
  </p:cSld>
  <p:clrMapOvr>
    <a:masterClrMapping/>
  </p:clrMapOvr>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prevalenza</a:t>
            </a:r>
          </a:p>
        </p:txBody>
      </p:sp>
      <p:sp>
        <p:nvSpPr>
          <p:cNvPr id="3" name="Segnaposto contenuto 2"/>
          <p:cNvSpPr>
            <a:spLocks noGrp="1"/>
          </p:cNvSpPr>
          <p:nvPr>
            <p:ph idx="1"/>
          </p:nvPr>
        </p:nvSpPr>
        <p:spPr/>
        <p:txBody>
          <a:bodyPr>
            <a:normAutofit/>
          </a:bodyPr>
          <a:lstStyle/>
          <a:p>
            <a:r>
              <a:rPr lang="en-US" dirty="0"/>
              <a:t>Si </a:t>
            </a:r>
            <a:r>
              <a:rPr lang="en-US" dirty="0" err="1"/>
              <a:t>tratta</a:t>
            </a:r>
            <a:r>
              <a:rPr lang="en-US" dirty="0"/>
              <a:t> di un </a:t>
            </a:r>
            <a:r>
              <a:rPr lang="en-US" dirty="0" err="1"/>
              <a:t>disturbo</a:t>
            </a:r>
            <a:r>
              <a:rPr lang="en-US" dirty="0"/>
              <a:t> non molto </a:t>
            </a:r>
            <a:r>
              <a:rPr lang="en-US" dirty="0" err="1"/>
              <a:t>diffuso</a:t>
            </a:r>
            <a:r>
              <a:rPr lang="en-US" dirty="0"/>
              <a:t>. </a:t>
            </a:r>
            <a:r>
              <a:rPr lang="en-US" dirty="0" err="1"/>
              <a:t>Interessa</a:t>
            </a:r>
            <a:r>
              <a:rPr lang="en-US" dirty="0"/>
              <a:t> circa 5 </a:t>
            </a:r>
            <a:r>
              <a:rPr lang="en-US" dirty="0" err="1"/>
              <a:t>persone</a:t>
            </a:r>
            <a:r>
              <a:rPr lang="en-US" dirty="0"/>
              <a:t> </a:t>
            </a:r>
            <a:r>
              <a:rPr lang="en-US" dirty="0" err="1"/>
              <a:t>su</a:t>
            </a:r>
            <a:r>
              <a:rPr lang="en-US" dirty="0"/>
              <a:t> 1000 (05-06  %). </a:t>
            </a:r>
            <a:r>
              <a:rPr lang="en-US" dirty="0" err="1"/>
              <a:t>Maschi</a:t>
            </a:r>
            <a:r>
              <a:rPr lang="en-US" dirty="0"/>
              <a:t> e </a:t>
            </a:r>
            <a:r>
              <a:rPr lang="en-US" dirty="0" err="1"/>
              <a:t>femmine</a:t>
            </a:r>
            <a:r>
              <a:rPr lang="en-US" dirty="0"/>
              <a:t> </a:t>
            </a:r>
            <a:r>
              <a:rPr lang="en-US" dirty="0" err="1"/>
              <a:t>sono</a:t>
            </a:r>
            <a:r>
              <a:rPr lang="en-US" dirty="0"/>
              <a:t> </a:t>
            </a:r>
            <a:r>
              <a:rPr lang="en-US" dirty="0" err="1"/>
              <a:t>ugualmente</a:t>
            </a:r>
            <a:r>
              <a:rPr lang="en-US" dirty="0"/>
              <a:t> </a:t>
            </a:r>
            <a:r>
              <a:rPr lang="en-US" dirty="0" err="1"/>
              <a:t>colpiti</a:t>
            </a:r>
            <a:r>
              <a:rPr lang="en-US" dirty="0"/>
              <a:t> da </a:t>
            </a:r>
            <a:r>
              <a:rPr lang="en-US" dirty="0" err="1"/>
              <a:t>questa</a:t>
            </a:r>
            <a:r>
              <a:rPr lang="en-US" dirty="0"/>
              <a:t> forma di </a:t>
            </a:r>
            <a:r>
              <a:rPr lang="en-US" dirty="0" err="1"/>
              <a:t>bipolarismo</a:t>
            </a:r>
            <a:r>
              <a:rPr lang="en-US" dirty="0"/>
              <a:t> con </a:t>
            </a:r>
            <a:r>
              <a:rPr lang="en-US" dirty="0" err="1"/>
              <a:t>una</a:t>
            </a:r>
            <a:r>
              <a:rPr lang="en-US" dirty="0"/>
              <a:t> </a:t>
            </a:r>
            <a:r>
              <a:rPr lang="en-US" dirty="0" err="1"/>
              <a:t>leggerissima</a:t>
            </a:r>
            <a:r>
              <a:rPr lang="en-US" dirty="0"/>
              <a:t> </a:t>
            </a:r>
            <a:r>
              <a:rPr lang="en-US" dirty="0" err="1"/>
              <a:t>prevalenza</a:t>
            </a:r>
            <a:r>
              <a:rPr lang="en-US" dirty="0"/>
              <a:t> </a:t>
            </a:r>
            <a:r>
              <a:rPr lang="en-US" dirty="0" err="1"/>
              <a:t>femminile</a:t>
            </a:r>
            <a:r>
              <a:rPr lang="en-US" dirty="0"/>
              <a:t>. Le </a:t>
            </a:r>
            <a:r>
              <a:rPr lang="en-US" dirty="0" err="1"/>
              <a:t>donne</a:t>
            </a:r>
            <a:r>
              <a:rPr lang="en-US" dirty="0"/>
              <a:t> </a:t>
            </a:r>
            <a:r>
              <a:rPr lang="en-US" dirty="0" err="1"/>
              <a:t>sono</a:t>
            </a:r>
            <a:r>
              <a:rPr lang="en-US" dirty="0"/>
              <a:t> molto </a:t>
            </a:r>
            <a:r>
              <a:rPr lang="en-US" dirty="0" err="1"/>
              <a:t>più</a:t>
            </a:r>
            <a:r>
              <a:rPr lang="en-US" dirty="0"/>
              <a:t> </a:t>
            </a:r>
            <a:r>
              <a:rPr lang="en-US" dirty="0" err="1"/>
              <a:t>esposte</a:t>
            </a:r>
            <a:r>
              <a:rPr lang="en-US" dirty="0"/>
              <a:t> al </a:t>
            </a:r>
            <a:r>
              <a:rPr lang="en-US" dirty="0" err="1"/>
              <a:t>rischio</a:t>
            </a:r>
            <a:r>
              <a:rPr lang="en-US" dirty="0"/>
              <a:t> di </a:t>
            </a:r>
            <a:r>
              <a:rPr lang="en-US" dirty="0" err="1"/>
              <a:t>depressione</a:t>
            </a:r>
            <a:r>
              <a:rPr lang="en-US" dirty="0"/>
              <a:t>. Il </a:t>
            </a:r>
            <a:r>
              <a:rPr lang="en-US" dirty="0" err="1"/>
              <a:t>disturbo</a:t>
            </a:r>
            <a:r>
              <a:rPr lang="en-US" dirty="0"/>
              <a:t> </a:t>
            </a:r>
            <a:r>
              <a:rPr lang="en-US" dirty="0" err="1"/>
              <a:t>presenta</a:t>
            </a:r>
            <a:r>
              <a:rPr lang="en-US" dirty="0"/>
              <a:t> </a:t>
            </a:r>
            <a:r>
              <a:rPr lang="en-US" dirty="0" err="1"/>
              <a:t>una</a:t>
            </a:r>
            <a:r>
              <a:rPr lang="en-US" dirty="0"/>
              <a:t> </a:t>
            </a:r>
            <a:r>
              <a:rPr lang="en-US" dirty="0" err="1"/>
              <a:t>notevole</a:t>
            </a:r>
            <a:r>
              <a:rPr lang="en-US" dirty="0"/>
              <a:t> </a:t>
            </a:r>
            <a:r>
              <a:rPr lang="en-US" dirty="0" err="1"/>
              <a:t>ereditarietà</a:t>
            </a:r>
            <a:r>
              <a:rPr lang="en-US" dirty="0"/>
              <a:t> e </a:t>
            </a:r>
            <a:r>
              <a:rPr lang="en-US" dirty="0" err="1"/>
              <a:t>si</a:t>
            </a:r>
            <a:r>
              <a:rPr lang="en-US" dirty="0"/>
              <a:t> </a:t>
            </a:r>
            <a:r>
              <a:rPr lang="en-US" dirty="0" err="1"/>
              <a:t>manifesta</a:t>
            </a:r>
            <a:r>
              <a:rPr lang="en-US" dirty="0"/>
              <a:t> </a:t>
            </a:r>
            <a:r>
              <a:rPr lang="en-US" dirty="0" err="1"/>
              <a:t>più</a:t>
            </a:r>
            <a:r>
              <a:rPr lang="en-US" dirty="0"/>
              <a:t> </a:t>
            </a:r>
            <a:r>
              <a:rPr lang="en-US" dirty="0" err="1"/>
              <a:t>frequantemente</a:t>
            </a:r>
            <a:r>
              <a:rPr lang="en-US" dirty="0"/>
              <a:t> </a:t>
            </a:r>
            <a:r>
              <a:rPr lang="en-US" dirty="0" err="1"/>
              <a:t>all’interno</a:t>
            </a:r>
            <a:r>
              <a:rPr lang="en-US" dirty="0"/>
              <a:t> di </a:t>
            </a:r>
            <a:r>
              <a:rPr lang="en-US" dirty="0" err="1"/>
              <a:t>consanguinei</a:t>
            </a:r>
            <a:r>
              <a:rPr lang="en-US" dirty="0"/>
              <a:t>.</a:t>
            </a:r>
          </a:p>
          <a:p>
            <a:pPr marL="0" indent="0">
              <a:buNone/>
            </a:pPr>
            <a:endParaRPr lang="it-IT" dirty="0"/>
          </a:p>
          <a:p>
            <a:endParaRPr lang="it-IT" dirty="0"/>
          </a:p>
          <a:p>
            <a:endParaRPr lang="it-IT" dirty="0"/>
          </a:p>
        </p:txBody>
      </p:sp>
    </p:spTree>
    <p:extLst>
      <p:ext uri="{BB962C8B-B14F-4D97-AF65-F5344CB8AC3E}">
        <p14:creationId xmlns:p14="http://schemas.microsoft.com/office/powerpoint/2010/main" val="3773104808"/>
      </p:ext>
    </p:extLst>
  </p:cSld>
  <p:clrMapOvr>
    <a:masterClrMapping/>
  </p:clrMapOvr>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I </a:t>
            </a:r>
            <a:r>
              <a:rPr lang="en-US" dirty="0" err="1"/>
              <a:t>disturbi</a:t>
            </a:r>
            <a:r>
              <a:rPr lang="en-US" dirty="0"/>
              <a:t> </a:t>
            </a:r>
            <a:r>
              <a:rPr lang="en-US" dirty="0" err="1"/>
              <a:t>bipolari</a:t>
            </a:r>
            <a:r>
              <a:rPr lang="en-US" dirty="0"/>
              <a:t> </a:t>
            </a:r>
            <a:r>
              <a:rPr lang="en-US" dirty="0" err="1"/>
              <a:t>sono</a:t>
            </a:r>
            <a:r>
              <a:rPr lang="en-US" dirty="0"/>
              <a:t> </a:t>
            </a:r>
            <a:r>
              <a:rPr lang="en-US" dirty="0" err="1"/>
              <a:t>caratterizzati</a:t>
            </a:r>
            <a:r>
              <a:rPr lang="en-US" dirty="0"/>
              <a:t> da un </a:t>
            </a:r>
            <a:r>
              <a:rPr lang="en-US" dirty="0" err="1"/>
              <a:t>notevole</a:t>
            </a:r>
            <a:r>
              <a:rPr lang="en-US" dirty="0"/>
              <a:t> </a:t>
            </a:r>
            <a:r>
              <a:rPr lang="en-US" dirty="0" err="1"/>
              <a:t>rischio</a:t>
            </a:r>
            <a:r>
              <a:rPr lang="en-US" dirty="0"/>
              <a:t> di </a:t>
            </a:r>
            <a:r>
              <a:rPr lang="en-US" dirty="0" err="1"/>
              <a:t>suicidio</a:t>
            </a:r>
            <a:r>
              <a:rPr lang="en-US" dirty="0"/>
              <a:t> (15 volte </a:t>
            </a:r>
            <a:r>
              <a:rPr lang="en-US" dirty="0" err="1"/>
              <a:t>più</a:t>
            </a:r>
            <a:r>
              <a:rPr lang="en-US" dirty="0"/>
              <a:t> </a:t>
            </a:r>
            <a:r>
              <a:rPr lang="en-US" dirty="0" err="1"/>
              <a:t>della</a:t>
            </a:r>
            <a:r>
              <a:rPr lang="en-US" dirty="0"/>
              <a:t> </a:t>
            </a:r>
            <a:r>
              <a:rPr lang="en-US" dirty="0" err="1"/>
              <a:t>popolazione</a:t>
            </a:r>
            <a:r>
              <a:rPr lang="en-US" dirty="0"/>
              <a:t> </a:t>
            </a:r>
            <a:r>
              <a:rPr lang="en-US" dirty="0" err="1"/>
              <a:t>generale</a:t>
            </a:r>
            <a:r>
              <a:rPr lang="en-US" dirty="0"/>
              <a:t>) e da </a:t>
            </a:r>
            <a:r>
              <a:rPr lang="en-US" dirty="0" err="1"/>
              <a:t>una</a:t>
            </a:r>
            <a:r>
              <a:rPr lang="en-US" dirty="0"/>
              <a:t> </a:t>
            </a:r>
            <a:r>
              <a:rPr lang="en-US" dirty="0" err="1"/>
              <a:t>maggiore</a:t>
            </a:r>
            <a:r>
              <a:rPr lang="en-US" dirty="0"/>
              <a:t> </a:t>
            </a:r>
            <a:r>
              <a:rPr lang="en-US" dirty="0" err="1"/>
              <a:t>propensione</a:t>
            </a:r>
            <a:r>
              <a:rPr lang="en-US" dirty="0"/>
              <a:t> </a:t>
            </a:r>
            <a:r>
              <a:rPr lang="en-US" dirty="0" err="1"/>
              <a:t>all’abuso</a:t>
            </a:r>
            <a:r>
              <a:rPr lang="en-US" dirty="0"/>
              <a:t> di </a:t>
            </a:r>
            <a:r>
              <a:rPr lang="en-US" dirty="0" err="1"/>
              <a:t>sostanze</a:t>
            </a:r>
            <a:r>
              <a:rPr lang="en-US" dirty="0"/>
              <a:t>.</a:t>
            </a:r>
          </a:p>
          <a:p>
            <a:r>
              <a:rPr lang="it-IT" dirty="0"/>
              <a:t>I tentativi di suicidio sono moltissimi, i suicidi con esito letale sono associati soprattutto (ma non solamente) alle fasi depresse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54363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Le prime descrizioni dell’autismo si sono avute da </a:t>
            </a:r>
            <a:r>
              <a:rPr lang="it-IT" sz="2400" dirty="0" err="1"/>
              <a:t>Kanner</a:t>
            </a:r>
            <a:r>
              <a:rPr lang="it-IT" sz="2400" dirty="0"/>
              <a:t> nel 1944 e da Asperger nel 1945. </a:t>
            </a:r>
          </a:p>
          <a:p>
            <a:r>
              <a:rPr lang="it-IT" sz="2400" dirty="0"/>
              <a:t>All’inizio si riteneva che l’autismo fosse una sottoforma di ritardo mentale o una forma di schizofrenia precocissima per la quale il bambino era fortemente isolato dal mondo.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71534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pPr lvl="0">
              <a:lnSpc>
                <a:spcPct val="150000"/>
              </a:lnSpc>
              <a:spcBef>
                <a:spcPts val="135"/>
              </a:spcBef>
              <a:spcAft>
                <a:spcPts val="0"/>
              </a:spcAft>
            </a:pPr>
            <a:r>
              <a:rPr lang="it-IT" dirty="0">
                <a:solidFill>
                  <a:prstClr val="black"/>
                </a:solidFill>
                <a:ea typeface="Tahoma" pitchFamily="34" charset="0"/>
              </a:rPr>
              <a:t>I Tale deficit sociale e ristrettezza di </a:t>
            </a:r>
            <a:r>
              <a:rPr lang="it-IT" dirty="0" err="1">
                <a:solidFill>
                  <a:prstClr val="black"/>
                </a:solidFill>
                <a:ea typeface="Tahoma" pitchFamily="34" charset="0"/>
              </a:rPr>
              <a:t>interwssi</a:t>
            </a:r>
            <a:r>
              <a:rPr lang="it-IT" dirty="0">
                <a:solidFill>
                  <a:prstClr val="black"/>
                </a:solidFill>
                <a:ea typeface="Tahoma" pitchFamily="34" charset="0"/>
              </a:rPr>
              <a:t> deve comportare </a:t>
            </a:r>
            <a:r>
              <a:rPr lang="it-IT" dirty="0" err="1">
                <a:solidFill>
                  <a:prstClr val="black"/>
                </a:solidFill>
                <a:ea typeface="Tahoma" pitchFamily="34" charset="0"/>
              </a:rPr>
              <a:t>unal</a:t>
            </a:r>
            <a:r>
              <a:rPr lang="it-IT" dirty="0">
                <a:solidFill>
                  <a:prstClr val="black"/>
                </a:solidFill>
                <a:ea typeface="Tahoma" pitchFamily="34" charset="0"/>
              </a:rPr>
              <a:t> disturbo deve causare una compromissione clinicamente significativa nell’adattamento e nelle attività lavorative e nella autosufficienza –</a:t>
            </a:r>
          </a:p>
          <a:p>
            <a:pPr lvl="0">
              <a:lnSpc>
                <a:spcPct val="150000"/>
              </a:lnSpc>
              <a:spcBef>
                <a:spcPts val="135"/>
              </a:spcBef>
              <a:spcAft>
                <a:spcPts val="0"/>
              </a:spcAft>
            </a:pPr>
            <a:r>
              <a:rPr lang="it-IT" sz="2000" dirty="0">
                <a:solidFill>
                  <a:prstClr val="black"/>
                </a:solidFill>
                <a:ea typeface="Tahoma" pitchFamily="34" charset="0"/>
              </a:rPr>
              <a:t>Dato che i bambini imparano a parlare ed a camminare nelle età normali spesso la anomalia del oro </a:t>
            </a:r>
            <a:r>
              <a:rPr lang="it-IT" sz="2000" dirty="0" err="1">
                <a:solidFill>
                  <a:prstClr val="black"/>
                </a:solidFill>
                <a:ea typeface="Tahoma" pitchFamily="34" charset="0"/>
              </a:rPr>
              <a:t>comportamente</a:t>
            </a:r>
            <a:r>
              <a:rPr lang="it-IT" sz="2000" dirty="0">
                <a:solidFill>
                  <a:prstClr val="black"/>
                </a:solidFill>
                <a:ea typeface="Tahoma" pitchFamily="34" charset="0"/>
              </a:rPr>
              <a:t> emerge nella scuola materna</a:t>
            </a:r>
          </a:p>
          <a:p>
            <a:pPr lvl="0">
              <a:lnSpc>
                <a:spcPct val="150000"/>
              </a:lnSpc>
              <a:spcBef>
                <a:spcPts val="135"/>
              </a:spcBef>
              <a:spcAft>
                <a:spcPts val="0"/>
              </a:spcAft>
            </a:pPr>
            <a:r>
              <a:rPr lang="it-IT" sz="2000" dirty="0">
                <a:solidFill>
                  <a:prstClr val="black"/>
                </a:solidFill>
                <a:ea typeface="Tahoma" pitchFamily="34" charset="0"/>
              </a:rPr>
              <a:t>A differenza dei soggetti </a:t>
            </a:r>
            <a:r>
              <a:rPr lang="it-IT" sz="2000" dirty="0" err="1">
                <a:solidFill>
                  <a:prstClr val="black"/>
                </a:solidFill>
                <a:ea typeface="Tahoma" pitchFamily="34" charset="0"/>
              </a:rPr>
              <a:t>cn</a:t>
            </a:r>
            <a:r>
              <a:rPr lang="it-IT" sz="2000" dirty="0">
                <a:solidFill>
                  <a:prstClr val="black"/>
                </a:solidFill>
                <a:ea typeface="Tahoma" pitchFamily="34" charset="0"/>
              </a:rPr>
              <a:t> autismo possono avere notevoli capacità verbali e modeste </a:t>
            </a:r>
            <a:r>
              <a:rPr lang="it-IT" sz="2000" dirty="0" err="1">
                <a:solidFill>
                  <a:prstClr val="black"/>
                </a:solidFill>
                <a:ea typeface="Tahoma" pitchFamily="34" charset="0"/>
              </a:rPr>
              <a:t>capacitàmin</a:t>
            </a:r>
            <a:r>
              <a:rPr lang="it-IT" sz="2000" dirty="0">
                <a:solidFill>
                  <a:prstClr val="black"/>
                </a:solidFill>
                <a:ea typeface="Tahoma" pitchFamily="34" charset="0"/>
              </a:rPr>
              <a:t> aree motorie sono infatti particolarmente goffi ed è per loro difficile partecipare a sport di gruppo. In molti casi presentano disattenzione e vengono presi per iperattivi prima che emerga la non sempre facile diagnosi di disturbo </a:t>
            </a:r>
            <a:r>
              <a:rPr lang="it-IT" sz="2000" dirty="0" err="1">
                <a:solidFill>
                  <a:prstClr val="black"/>
                </a:solidFill>
                <a:ea typeface="Tahoma" pitchFamily="34" charset="0"/>
              </a:rPr>
              <a:t>du</a:t>
            </a:r>
            <a:r>
              <a:rPr lang="it-IT" sz="2000" dirty="0">
                <a:solidFill>
                  <a:prstClr val="black"/>
                </a:solidFill>
                <a:ea typeface="Tahoma" pitchFamily="34" charset="0"/>
              </a:rPr>
              <a:t> Asperger.</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14030456"/>
      </p:ext>
    </p:extLst>
  </p:cSld>
  <p:clrMapOvr>
    <a:masterClrMapping/>
  </p:clrMapOvr>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DISTURBO BIPOLARE 1</a:t>
            </a:r>
            <a:endParaRPr dirty="0"/>
          </a:p>
        </p:txBody>
      </p:sp>
      <p:sp>
        <p:nvSpPr>
          <p:cNvPr id="8" name="Sottotitolo 7"/>
          <p:cNvSpPr>
            <a:spLocks noGrp="1"/>
          </p:cNvSpPr>
          <p:nvPr>
            <p:ph type="subTitle" idx="1"/>
          </p:nvPr>
        </p:nvSpPr>
        <p:spPr/>
        <p:txBody>
          <a:bodyPr/>
          <a:lstStyle/>
          <a:p>
            <a:pPr eaLnBrk="1" hangingPunct="1">
              <a:defRPr/>
            </a:pPr>
            <a:r>
              <a:rPr lang="it-IT" dirty="0"/>
              <a:t>Lezione 27-2</a:t>
            </a:r>
          </a:p>
        </p:txBody>
      </p:sp>
    </p:spTree>
    <p:extLst>
      <p:ext uri="{BB962C8B-B14F-4D97-AF65-F5344CB8AC3E}">
        <p14:creationId xmlns:p14="http://schemas.microsoft.com/office/powerpoint/2010/main" val="3730900086"/>
      </p:ext>
    </p:extLst>
  </p:cSld>
  <p:clrMapOvr>
    <a:masterClrMapping/>
  </p:clrMapOvr>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Conseguenze  del disturbo bipolare 1</a:t>
            </a:r>
          </a:p>
        </p:txBody>
      </p:sp>
      <p:sp>
        <p:nvSpPr>
          <p:cNvPr id="3" name="Segnaposto contenuto 2"/>
          <p:cNvSpPr>
            <a:spLocks noGrp="1"/>
          </p:cNvSpPr>
          <p:nvPr>
            <p:ph idx="1"/>
          </p:nvPr>
        </p:nvSpPr>
        <p:spPr/>
        <p:txBody>
          <a:bodyPr>
            <a:normAutofit/>
          </a:bodyPr>
          <a:lstStyle/>
          <a:p>
            <a:r>
              <a:rPr lang="en-US" dirty="0" err="1"/>
              <a:t>Tra</a:t>
            </a:r>
            <a:r>
              <a:rPr lang="en-US" dirty="0"/>
              <a:t> un </a:t>
            </a:r>
            <a:r>
              <a:rPr lang="en-US" dirty="0" err="1"/>
              <a:t>episodio</a:t>
            </a:r>
            <a:r>
              <a:rPr lang="en-US" dirty="0"/>
              <a:t> </a:t>
            </a:r>
            <a:r>
              <a:rPr lang="en-US" dirty="0" err="1"/>
              <a:t>maniacale</a:t>
            </a:r>
            <a:r>
              <a:rPr lang="en-US" dirty="0"/>
              <a:t> e </a:t>
            </a:r>
            <a:r>
              <a:rPr lang="en-US" dirty="0" err="1"/>
              <a:t>l’altro</a:t>
            </a:r>
            <a:r>
              <a:rPr lang="en-US" dirty="0"/>
              <a:t> I </a:t>
            </a:r>
            <a:r>
              <a:rPr lang="en-US" dirty="0" err="1"/>
              <a:t>pazienti</a:t>
            </a:r>
            <a:r>
              <a:rPr lang="en-US" dirty="0"/>
              <a:t> </a:t>
            </a:r>
            <a:r>
              <a:rPr lang="en-US" dirty="0" err="1"/>
              <a:t>possono</a:t>
            </a:r>
            <a:r>
              <a:rPr lang="en-US" dirty="0"/>
              <a:t> </a:t>
            </a:r>
            <a:r>
              <a:rPr lang="en-US" dirty="0" err="1"/>
              <a:t>ritornare</a:t>
            </a:r>
            <a:r>
              <a:rPr lang="en-US" dirty="0"/>
              <a:t> </a:t>
            </a:r>
            <a:r>
              <a:rPr lang="en-US" dirty="0" err="1"/>
              <a:t>alla</a:t>
            </a:r>
            <a:r>
              <a:rPr lang="en-US" dirty="0"/>
              <a:t> </a:t>
            </a:r>
            <a:r>
              <a:rPr lang="en-US" dirty="0" err="1"/>
              <a:t>normalità</a:t>
            </a:r>
            <a:r>
              <a:rPr lang="en-US" dirty="0"/>
              <a:t>. </a:t>
            </a:r>
            <a:r>
              <a:rPr lang="en-US" dirty="0" err="1"/>
              <a:t>Comunque</a:t>
            </a:r>
            <a:r>
              <a:rPr lang="en-US" dirty="0"/>
              <a:t> </a:t>
            </a:r>
            <a:r>
              <a:rPr lang="en-US" dirty="0" err="1"/>
              <a:t>gli</a:t>
            </a:r>
            <a:r>
              <a:rPr lang="en-US" dirty="0"/>
              <a:t> episodi </a:t>
            </a:r>
            <a:r>
              <a:rPr lang="en-US" dirty="0" err="1"/>
              <a:t>maniacali</a:t>
            </a:r>
            <a:r>
              <a:rPr lang="en-US" dirty="0"/>
              <a:t> </a:t>
            </a:r>
            <a:r>
              <a:rPr lang="en-US" dirty="0" err="1"/>
              <a:t>hanno</a:t>
            </a:r>
            <a:r>
              <a:rPr lang="en-US" dirty="0"/>
              <a:t> </a:t>
            </a:r>
            <a:r>
              <a:rPr lang="en-US" dirty="0" err="1"/>
              <a:t>conseguenze</a:t>
            </a:r>
            <a:r>
              <a:rPr lang="en-US" dirty="0"/>
              <a:t> </a:t>
            </a:r>
            <a:r>
              <a:rPr lang="en-US" dirty="0" err="1"/>
              <a:t>devastanti</a:t>
            </a:r>
            <a:r>
              <a:rPr lang="en-US" dirty="0"/>
              <a:t> </a:t>
            </a:r>
            <a:r>
              <a:rPr lang="en-US" dirty="0" err="1"/>
              <a:t>sulla</a:t>
            </a:r>
            <a:r>
              <a:rPr lang="en-US" dirty="0"/>
              <a:t> </a:t>
            </a:r>
            <a:r>
              <a:rPr lang="en-US" dirty="0" err="1"/>
              <a:t>credibilità</a:t>
            </a:r>
            <a:r>
              <a:rPr lang="en-US" dirty="0"/>
              <a:t> del </a:t>
            </a:r>
            <a:r>
              <a:rPr lang="en-US" dirty="0" err="1"/>
              <a:t>paziente</a:t>
            </a:r>
            <a:r>
              <a:rPr lang="en-US" dirty="0"/>
              <a:t>, </a:t>
            </a:r>
            <a:r>
              <a:rPr lang="en-US" dirty="0" err="1"/>
              <a:t>ciò</a:t>
            </a:r>
            <a:r>
              <a:rPr lang="en-US" dirty="0"/>
              <a:t> ne </a:t>
            </a:r>
            <a:r>
              <a:rPr lang="en-US" dirty="0" err="1"/>
              <a:t>limita</a:t>
            </a:r>
            <a:r>
              <a:rPr lang="en-US" dirty="0"/>
              <a:t> le </a:t>
            </a:r>
            <a:r>
              <a:rPr lang="en-US" dirty="0" err="1"/>
              <a:t>capacità</a:t>
            </a:r>
            <a:r>
              <a:rPr lang="en-US" dirty="0"/>
              <a:t> di </a:t>
            </a:r>
            <a:r>
              <a:rPr lang="en-US" dirty="0" err="1"/>
              <a:t>carriera</a:t>
            </a:r>
            <a:r>
              <a:rPr lang="en-US" dirty="0"/>
              <a:t> e ne </a:t>
            </a:r>
            <a:r>
              <a:rPr lang="en-US" dirty="0" err="1"/>
              <a:t>altera</a:t>
            </a:r>
            <a:r>
              <a:rPr lang="en-US" dirty="0"/>
              <a:t> le </a:t>
            </a:r>
            <a:r>
              <a:rPr lang="en-US" dirty="0" err="1"/>
              <a:t>capacità</a:t>
            </a:r>
            <a:r>
              <a:rPr lang="en-US" dirty="0"/>
              <a:t> </a:t>
            </a:r>
            <a:r>
              <a:rPr lang="en-US" dirty="0" err="1"/>
              <a:t>relazionali</a:t>
            </a:r>
            <a:r>
              <a:rPr lang="en-US" dirty="0"/>
              <a:t>, la </a:t>
            </a:r>
            <a:r>
              <a:rPr lang="en-US" dirty="0" err="1"/>
              <a:t>stima</a:t>
            </a:r>
            <a:r>
              <a:rPr lang="en-US" dirty="0"/>
              <a:t> in se </a:t>
            </a:r>
            <a:r>
              <a:rPr lang="en-US" dirty="0" err="1"/>
              <a:t>stessi</a:t>
            </a:r>
            <a:r>
              <a:rPr lang="en-US" dirty="0"/>
              <a:t> </a:t>
            </a:r>
            <a:r>
              <a:rPr lang="en-US" dirty="0" err="1"/>
              <a:t>ed</a:t>
            </a:r>
            <a:r>
              <a:rPr lang="en-US" dirty="0"/>
              <a:t> </a:t>
            </a:r>
            <a:r>
              <a:rPr lang="en-US" dirty="0" err="1"/>
              <a:t>anche</a:t>
            </a:r>
            <a:r>
              <a:rPr lang="en-US" dirty="0"/>
              <a:t> le </a:t>
            </a:r>
            <a:r>
              <a:rPr lang="en-US" dirty="0" err="1"/>
              <a:t>capacità</a:t>
            </a:r>
            <a:r>
              <a:rPr lang="en-US" dirty="0"/>
              <a:t> di </a:t>
            </a:r>
            <a:r>
              <a:rPr lang="en-US" dirty="0" err="1"/>
              <a:t>applicarsi</a:t>
            </a:r>
            <a:r>
              <a:rPr lang="en-US" dirty="0"/>
              <a:t> con </a:t>
            </a:r>
            <a:r>
              <a:rPr lang="en-US" dirty="0" err="1"/>
              <a:t>costanza</a:t>
            </a:r>
            <a:r>
              <a:rPr lang="en-US" dirty="0"/>
              <a:t> ad un </a:t>
            </a:r>
            <a:r>
              <a:rPr lang="en-US" dirty="0" err="1"/>
              <a:t>progetto</a:t>
            </a:r>
            <a:r>
              <a:rPr lang="en-US" dirty="0"/>
              <a:t> (</a:t>
            </a:r>
            <a:r>
              <a:rPr lang="en-US" dirty="0" err="1"/>
              <a:t>es</a:t>
            </a:r>
            <a:r>
              <a:rPr lang="en-US" dirty="0"/>
              <a:t> </a:t>
            </a:r>
            <a:r>
              <a:rPr lang="en-US" dirty="0" err="1"/>
              <a:t>gli</a:t>
            </a:r>
            <a:r>
              <a:rPr lang="en-US" dirty="0"/>
              <a:t> </a:t>
            </a:r>
            <a:r>
              <a:rPr lang="en-US" dirty="0" err="1"/>
              <a:t>studi</a:t>
            </a:r>
            <a:r>
              <a:rPr lang="en-US" dirty="0"/>
              <a:t>).</a:t>
            </a:r>
          </a:p>
          <a:p>
            <a:endParaRPr lang="it-IT" dirty="0"/>
          </a:p>
        </p:txBody>
      </p:sp>
    </p:spTree>
    <p:extLst>
      <p:ext uri="{BB962C8B-B14F-4D97-AF65-F5344CB8AC3E}">
        <p14:creationId xmlns:p14="http://schemas.microsoft.com/office/powerpoint/2010/main" val="1806396192"/>
      </p:ext>
    </p:extLst>
  </p:cSld>
  <p:clrMapOvr>
    <a:masterClrMapping/>
  </p:clrMapOvr>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a:t>
            </a:r>
          </a:p>
        </p:txBody>
      </p:sp>
      <p:sp>
        <p:nvSpPr>
          <p:cNvPr id="3" name="Segnaposto contenuto 2"/>
          <p:cNvSpPr>
            <a:spLocks noGrp="1"/>
          </p:cNvSpPr>
          <p:nvPr>
            <p:ph idx="1"/>
          </p:nvPr>
        </p:nvSpPr>
        <p:spPr/>
        <p:txBody>
          <a:bodyPr>
            <a:normAutofit fontScale="92500" lnSpcReduction="10000"/>
          </a:bodyPr>
          <a:lstStyle/>
          <a:p>
            <a:r>
              <a:rPr lang="en-US" dirty="0" err="1"/>
              <a:t>Altri</a:t>
            </a:r>
            <a:r>
              <a:rPr lang="en-US" dirty="0"/>
              <a:t> </a:t>
            </a:r>
            <a:r>
              <a:rPr lang="en-US" dirty="0" err="1"/>
              <a:t>disturbi</a:t>
            </a:r>
            <a:r>
              <a:rPr lang="en-US" dirty="0"/>
              <a:t> </a:t>
            </a:r>
            <a:r>
              <a:rPr lang="en-US" dirty="0" err="1"/>
              <a:t>bipolari</a:t>
            </a:r>
            <a:r>
              <a:rPr lang="en-US" dirty="0"/>
              <a:t>: </a:t>
            </a:r>
            <a:r>
              <a:rPr lang="en-US" dirty="0" err="1"/>
              <a:t>nel</a:t>
            </a:r>
            <a:r>
              <a:rPr lang="en-US" dirty="0"/>
              <a:t> </a:t>
            </a:r>
            <a:r>
              <a:rPr lang="en-US" dirty="0" err="1"/>
              <a:t>bipolare</a:t>
            </a:r>
            <a:r>
              <a:rPr lang="en-US" dirty="0"/>
              <a:t> 1 </a:t>
            </a:r>
            <a:r>
              <a:rPr lang="en-US" dirty="0" err="1"/>
              <a:t>prevale</a:t>
            </a:r>
            <a:r>
              <a:rPr lang="en-US" dirty="0"/>
              <a:t> la </a:t>
            </a:r>
            <a:r>
              <a:rPr lang="en-US" dirty="0" err="1"/>
              <a:t>maniacalità</a:t>
            </a:r>
            <a:r>
              <a:rPr lang="en-US" dirty="0"/>
              <a:t>, </a:t>
            </a:r>
            <a:r>
              <a:rPr lang="en-US" dirty="0" err="1"/>
              <a:t>nel</a:t>
            </a:r>
            <a:r>
              <a:rPr lang="en-US" dirty="0"/>
              <a:t> </a:t>
            </a:r>
            <a:r>
              <a:rPr lang="en-US" dirty="0" err="1"/>
              <a:t>bipolare</a:t>
            </a:r>
            <a:r>
              <a:rPr lang="en-US" dirty="0"/>
              <a:t> 2 la </a:t>
            </a:r>
            <a:r>
              <a:rPr lang="en-US" dirty="0" err="1"/>
              <a:t>depressione</a:t>
            </a:r>
            <a:r>
              <a:rPr lang="en-US" dirty="0"/>
              <a:t>, </a:t>
            </a:r>
            <a:r>
              <a:rPr lang="en-US" dirty="0" err="1"/>
              <a:t>nel</a:t>
            </a:r>
            <a:r>
              <a:rPr lang="en-US" dirty="0"/>
              <a:t> </a:t>
            </a:r>
            <a:r>
              <a:rPr lang="en-US" dirty="0" err="1"/>
              <a:t>bipolare</a:t>
            </a:r>
            <a:r>
              <a:rPr lang="en-US" dirty="0"/>
              <a:t> </a:t>
            </a:r>
            <a:r>
              <a:rPr lang="en-US" dirty="0" err="1"/>
              <a:t>indotto</a:t>
            </a:r>
            <a:r>
              <a:rPr lang="en-US" dirty="0"/>
              <a:t> da </a:t>
            </a:r>
            <a:r>
              <a:rPr lang="en-US" dirty="0" err="1"/>
              <a:t>sostanze</a:t>
            </a:r>
            <a:r>
              <a:rPr lang="en-US" dirty="0"/>
              <a:t> o da </a:t>
            </a:r>
            <a:r>
              <a:rPr lang="en-US" dirty="0" err="1"/>
              <a:t>condizioni</a:t>
            </a:r>
            <a:r>
              <a:rPr lang="en-US" dirty="0"/>
              <a:t> </a:t>
            </a:r>
            <a:r>
              <a:rPr lang="en-US" dirty="0" err="1"/>
              <a:t>medici</a:t>
            </a:r>
            <a:r>
              <a:rPr lang="en-US" dirty="0"/>
              <a:t> </a:t>
            </a:r>
            <a:r>
              <a:rPr lang="en-US" dirty="0" err="1"/>
              <a:t>siamo</a:t>
            </a:r>
            <a:r>
              <a:rPr lang="en-US" dirty="0"/>
              <a:t> </a:t>
            </a:r>
            <a:r>
              <a:rPr lang="en-US" dirty="0" err="1"/>
              <a:t>auitati</a:t>
            </a:r>
            <a:r>
              <a:rPr lang="en-US" dirty="0"/>
              <a:t> </a:t>
            </a:r>
            <a:r>
              <a:rPr lang="en-US" dirty="0" err="1"/>
              <a:t>nella</a:t>
            </a:r>
            <a:r>
              <a:rPr lang="en-US" dirty="0"/>
              <a:t> </a:t>
            </a:r>
            <a:r>
              <a:rPr lang="en-US" dirty="0" err="1"/>
              <a:t>diagnosi</a:t>
            </a:r>
            <a:r>
              <a:rPr lang="en-US" dirty="0"/>
              <a:t> </a:t>
            </a:r>
            <a:r>
              <a:rPr lang="en-US" dirty="0" err="1"/>
              <a:t>differenzale</a:t>
            </a:r>
            <a:r>
              <a:rPr lang="en-US" dirty="0"/>
              <a:t> </a:t>
            </a:r>
            <a:r>
              <a:rPr lang="en-US" dirty="0" err="1"/>
              <a:t>dalla</a:t>
            </a:r>
            <a:r>
              <a:rPr lang="en-US" dirty="0"/>
              <a:t> </a:t>
            </a:r>
            <a:r>
              <a:rPr lang="en-US" dirty="0" err="1"/>
              <a:t>anamnesi</a:t>
            </a:r>
            <a:r>
              <a:rPr lang="en-US" dirty="0"/>
              <a:t> del </a:t>
            </a:r>
            <a:r>
              <a:rPr lang="en-US" dirty="0" err="1"/>
              <a:t>paziente</a:t>
            </a:r>
            <a:r>
              <a:rPr lang="en-US" dirty="0"/>
              <a:t>.</a:t>
            </a:r>
          </a:p>
          <a:p>
            <a:r>
              <a:rPr lang="en-US" dirty="0" err="1"/>
              <a:t>Disturbo</a:t>
            </a:r>
            <a:r>
              <a:rPr lang="en-US" dirty="0"/>
              <a:t> </a:t>
            </a:r>
            <a:r>
              <a:rPr lang="en-US" dirty="0" err="1"/>
              <a:t>depressivo</a:t>
            </a:r>
            <a:r>
              <a:rPr lang="en-US" dirty="0"/>
              <a:t> </a:t>
            </a:r>
            <a:r>
              <a:rPr lang="en-US" dirty="0" err="1"/>
              <a:t>maggiore</a:t>
            </a:r>
            <a:r>
              <a:rPr lang="en-US" dirty="0"/>
              <a:t>: in </a:t>
            </a:r>
            <a:r>
              <a:rPr lang="en-US" dirty="0" err="1"/>
              <a:t>casi</a:t>
            </a:r>
            <a:r>
              <a:rPr lang="en-US" dirty="0"/>
              <a:t> in cui la </a:t>
            </a:r>
            <a:r>
              <a:rPr lang="en-US" dirty="0" err="1"/>
              <a:t>depressione</a:t>
            </a:r>
            <a:r>
              <a:rPr lang="en-US" dirty="0"/>
              <a:t> </a:t>
            </a:r>
            <a:r>
              <a:rPr lang="en-US" dirty="0" err="1"/>
              <a:t>sia</a:t>
            </a:r>
            <a:r>
              <a:rPr lang="en-US" dirty="0"/>
              <a:t> </a:t>
            </a:r>
            <a:r>
              <a:rPr lang="en-US" dirty="0" err="1"/>
              <a:t>accompagnata</a:t>
            </a:r>
            <a:r>
              <a:rPr lang="en-US" dirty="0"/>
              <a:t> da </a:t>
            </a:r>
            <a:r>
              <a:rPr lang="en-US" dirty="0" err="1"/>
              <a:t>irritabilità</a:t>
            </a:r>
            <a:r>
              <a:rPr lang="en-US" dirty="0"/>
              <a:t> </a:t>
            </a:r>
            <a:r>
              <a:rPr lang="en-US" dirty="0" err="1"/>
              <a:t>ed</a:t>
            </a:r>
            <a:r>
              <a:rPr lang="en-US" dirty="0"/>
              <a:t> </a:t>
            </a:r>
            <a:r>
              <a:rPr lang="en-US" dirty="0" err="1"/>
              <a:t>agitazione</a:t>
            </a:r>
            <a:r>
              <a:rPr lang="en-US" dirty="0"/>
              <a:t> </a:t>
            </a:r>
            <a:r>
              <a:rPr lang="en-US" dirty="0" err="1"/>
              <a:t>può</a:t>
            </a:r>
            <a:r>
              <a:rPr lang="en-US" dirty="0"/>
              <a:t> </a:t>
            </a:r>
            <a:r>
              <a:rPr lang="en-US" dirty="0" err="1"/>
              <a:t>essere</a:t>
            </a:r>
            <a:r>
              <a:rPr lang="en-US" dirty="0"/>
              <a:t> difficile </a:t>
            </a:r>
            <a:r>
              <a:rPr lang="en-US" dirty="0" err="1"/>
              <a:t>una</a:t>
            </a:r>
            <a:r>
              <a:rPr lang="en-US" dirty="0"/>
              <a:t> </a:t>
            </a:r>
            <a:r>
              <a:rPr lang="en-US" dirty="0" err="1"/>
              <a:t>diagnosi</a:t>
            </a:r>
            <a:r>
              <a:rPr lang="en-US" dirty="0"/>
              <a:t> </a:t>
            </a:r>
            <a:r>
              <a:rPr lang="en-US" dirty="0" err="1"/>
              <a:t>differenziale</a:t>
            </a:r>
            <a:r>
              <a:rPr lang="en-US" dirty="0"/>
              <a:t>, </a:t>
            </a:r>
            <a:r>
              <a:rPr lang="en-US" dirty="0" err="1"/>
              <a:t>che</a:t>
            </a:r>
            <a:r>
              <a:rPr lang="en-US" dirty="0"/>
              <a:t> </a:t>
            </a:r>
            <a:r>
              <a:rPr lang="en-US" dirty="0" err="1"/>
              <a:t>si</a:t>
            </a:r>
            <a:r>
              <a:rPr lang="en-US" dirty="0"/>
              <a:t> base </a:t>
            </a:r>
            <a:r>
              <a:rPr lang="en-US" dirty="0" err="1"/>
              <a:t>spesso</a:t>
            </a:r>
            <a:r>
              <a:rPr lang="en-US" dirty="0"/>
              <a:t> </a:t>
            </a:r>
            <a:r>
              <a:rPr lang="en-US" dirty="0" err="1"/>
              <a:t>soprattutto</a:t>
            </a:r>
            <a:r>
              <a:rPr lang="en-US" dirty="0"/>
              <a:t> </a:t>
            </a:r>
            <a:r>
              <a:rPr lang="en-US" dirty="0" err="1"/>
              <a:t>sulla</a:t>
            </a:r>
            <a:r>
              <a:rPr lang="en-US" dirty="0"/>
              <a:t> </a:t>
            </a:r>
            <a:r>
              <a:rPr lang="en-US" dirty="0" err="1"/>
              <a:t>analisi</a:t>
            </a:r>
            <a:r>
              <a:rPr lang="en-US" dirty="0"/>
              <a:t> </a:t>
            </a:r>
            <a:r>
              <a:rPr lang="en-US" dirty="0" err="1"/>
              <a:t>dell’andamento</a:t>
            </a:r>
            <a:r>
              <a:rPr lang="en-US" dirty="0"/>
              <a:t> </a:t>
            </a:r>
            <a:r>
              <a:rPr lang="en-US" dirty="0" err="1"/>
              <a:t>nel</a:t>
            </a:r>
            <a:r>
              <a:rPr lang="en-US" dirty="0"/>
              <a:t> tempo del </a:t>
            </a:r>
            <a:r>
              <a:rPr lang="en-US" dirty="0" err="1"/>
              <a:t>disturbo</a:t>
            </a:r>
            <a:r>
              <a:rPr lang="en-US" dirty="0"/>
              <a:t>.</a:t>
            </a:r>
          </a:p>
          <a:p>
            <a:pPr marL="0" indent="0">
              <a:buNone/>
            </a:pPr>
            <a:endParaRPr lang="it-IT" dirty="0"/>
          </a:p>
        </p:txBody>
      </p:sp>
    </p:spTree>
    <p:extLst>
      <p:ext uri="{BB962C8B-B14F-4D97-AF65-F5344CB8AC3E}">
        <p14:creationId xmlns:p14="http://schemas.microsoft.com/office/powerpoint/2010/main" val="1492094363"/>
      </p:ext>
    </p:extLst>
  </p:cSld>
  <p:clrMapOvr>
    <a:masterClrMapping/>
  </p:clrMapOvr>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en-US" sz="2800" dirty="0" err="1"/>
              <a:t>Disturbo</a:t>
            </a:r>
            <a:r>
              <a:rPr lang="en-US" sz="2800" dirty="0"/>
              <a:t> post </a:t>
            </a:r>
            <a:r>
              <a:rPr lang="en-US" sz="2800" dirty="0" err="1"/>
              <a:t>traumatico</a:t>
            </a:r>
            <a:r>
              <a:rPr lang="en-US" sz="2800" dirty="0"/>
              <a:t> da stress </a:t>
            </a:r>
            <a:r>
              <a:rPr lang="en-US" sz="2800" dirty="0" err="1"/>
              <a:t>può</a:t>
            </a:r>
            <a:r>
              <a:rPr lang="en-US" sz="2800" dirty="0"/>
              <a:t> </a:t>
            </a:r>
            <a:r>
              <a:rPr lang="en-US" sz="2800" dirty="0" err="1"/>
              <a:t>manifestarsi</a:t>
            </a:r>
            <a:r>
              <a:rPr lang="en-US" sz="2800" dirty="0"/>
              <a:t> con </a:t>
            </a:r>
            <a:r>
              <a:rPr lang="en-US" sz="2800" dirty="0" err="1"/>
              <a:t>stati</a:t>
            </a:r>
            <a:r>
              <a:rPr lang="en-US" sz="2800" dirty="0"/>
              <a:t> di apprensività e di </a:t>
            </a:r>
            <a:r>
              <a:rPr lang="en-US" sz="2800" dirty="0" err="1"/>
              <a:t>sbalzi</a:t>
            </a:r>
            <a:r>
              <a:rPr lang="en-US" sz="2800" dirty="0"/>
              <a:t> di </a:t>
            </a:r>
            <a:r>
              <a:rPr lang="en-US" sz="2800" dirty="0" err="1"/>
              <a:t>umore</a:t>
            </a:r>
            <a:r>
              <a:rPr lang="en-US" sz="2800" dirty="0"/>
              <a:t> </a:t>
            </a:r>
            <a:r>
              <a:rPr lang="en-US" sz="2800" dirty="0" err="1"/>
              <a:t>simili</a:t>
            </a:r>
            <a:r>
              <a:rPr lang="en-US" sz="2800" dirty="0"/>
              <a:t> a </a:t>
            </a:r>
            <a:r>
              <a:rPr lang="en-US" sz="2800" dirty="0" err="1"/>
              <a:t>quelli</a:t>
            </a:r>
            <a:r>
              <a:rPr lang="en-US" sz="2800" dirty="0"/>
              <a:t> </a:t>
            </a:r>
            <a:r>
              <a:rPr lang="en-US" sz="2800" dirty="0" err="1"/>
              <a:t>tipici</a:t>
            </a:r>
            <a:r>
              <a:rPr lang="en-US" sz="2800" dirty="0"/>
              <a:t> del </a:t>
            </a:r>
            <a:r>
              <a:rPr lang="en-US" sz="2800" dirty="0" err="1"/>
              <a:t>bipolare</a:t>
            </a:r>
            <a:r>
              <a:rPr lang="en-US" sz="2800" dirty="0"/>
              <a:t> in </a:t>
            </a:r>
            <a:r>
              <a:rPr lang="en-US" sz="2800" dirty="0" err="1"/>
              <a:t>questi</a:t>
            </a:r>
            <a:r>
              <a:rPr lang="en-US" sz="2800" dirty="0"/>
              <a:t> </a:t>
            </a:r>
            <a:r>
              <a:rPr lang="en-US" sz="2800" dirty="0" err="1"/>
              <a:t>casi</a:t>
            </a:r>
            <a:r>
              <a:rPr lang="en-US" sz="2800" dirty="0"/>
              <a:t> </a:t>
            </a:r>
            <a:r>
              <a:rPr lang="en-US" sz="2800" dirty="0" err="1"/>
              <a:t>però</a:t>
            </a:r>
            <a:r>
              <a:rPr lang="en-US" sz="2800" dirty="0"/>
              <a:t> </a:t>
            </a:r>
            <a:r>
              <a:rPr lang="en-US" sz="2800" dirty="0" err="1"/>
              <a:t>manca</a:t>
            </a:r>
            <a:r>
              <a:rPr lang="en-US" sz="2800" dirty="0"/>
              <a:t> la </a:t>
            </a:r>
            <a:r>
              <a:rPr lang="en-US" sz="2800" dirty="0" err="1"/>
              <a:t>ereditarietà</a:t>
            </a:r>
            <a:r>
              <a:rPr lang="en-US" sz="2800" dirty="0"/>
              <a:t> e </a:t>
            </a:r>
            <a:r>
              <a:rPr lang="en-US" sz="2800" dirty="0" err="1"/>
              <a:t>si</a:t>
            </a:r>
            <a:r>
              <a:rPr lang="en-US" sz="2800" dirty="0"/>
              <a:t> </a:t>
            </a:r>
            <a:r>
              <a:rPr lang="en-US" sz="2800" dirty="0" err="1"/>
              <a:t>riscontra</a:t>
            </a:r>
            <a:r>
              <a:rPr lang="en-US" sz="2800" dirty="0"/>
              <a:t> la </a:t>
            </a:r>
            <a:r>
              <a:rPr lang="en-US" sz="2800" dirty="0" err="1"/>
              <a:t>origine</a:t>
            </a:r>
            <a:r>
              <a:rPr lang="en-US" sz="2800" dirty="0"/>
              <a:t> post </a:t>
            </a:r>
            <a:r>
              <a:rPr lang="en-US" sz="2800" dirty="0" err="1"/>
              <a:t>traumatica</a:t>
            </a:r>
            <a:r>
              <a:rPr lang="en-US" sz="2800" dirty="0"/>
              <a:t> del </a:t>
            </a:r>
            <a:r>
              <a:rPr lang="en-US" sz="2800" dirty="0" err="1"/>
              <a:t>disturbo</a:t>
            </a:r>
            <a:endParaRPr lang="en-US" sz="2800" dirty="0"/>
          </a:p>
          <a:p>
            <a:r>
              <a:rPr lang="en-US" sz="2800" dirty="0" err="1"/>
              <a:t>Disturbo</a:t>
            </a:r>
            <a:r>
              <a:rPr lang="en-US" sz="2800" dirty="0"/>
              <a:t> di </a:t>
            </a:r>
            <a:r>
              <a:rPr lang="en-US" sz="2800" dirty="0" err="1"/>
              <a:t>ansia</a:t>
            </a:r>
            <a:r>
              <a:rPr lang="en-US" sz="2800" dirty="0"/>
              <a:t> </a:t>
            </a:r>
            <a:r>
              <a:rPr lang="en-US" sz="2800" dirty="0" err="1"/>
              <a:t>generalizzata</a:t>
            </a:r>
            <a:r>
              <a:rPr lang="en-US" sz="2800" dirty="0"/>
              <a:t>: in </a:t>
            </a:r>
            <a:r>
              <a:rPr lang="en-US" sz="2800" dirty="0" err="1"/>
              <a:t>questo</a:t>
            </a:r>
            <a:r>
              <a:rPr lang="en-US" sz="2800" dirty="0"/>
              <a:t> </a:t>
            </a:r>
            <a:r>
              <a:rPr lang="en-US" sz="2800" dirty="0" err="1"/>
              <a:t>disturbo</a:t>
            </a:r>
            <a:r>
              <a:rPr lang="en-US" sz="2800" dirty="0"/>
              <a:t> a volte le </a:t>
            </a:r>
            <a:r>
              <a:rPr lang="en-US" sz="2800" dirty="0" err="1"/>
              <a:t>ruminazioni</a:t>
            </a:r>
            <a:r>
              <a:rPr lang="en-US" sz="2800" dirty="0"/>
              <a:t> </a:t>
            </a:r>
            <a:r>
              <a:rPr lang="en-US" sz="2800" dirty="0" err="1"/>
              <a:t>ansiose</a:t>
            </a:r>
            <a:r>
              <a:rPr lang="en-US" sz="2800" dirty="0"/>
              <a:t> </a:t>
            </a:r>
            <a:r>
              <a:rPr lang="en-US" sz="2800" dirty="0" err="1"/>
              <a:t>possono</a:t>
            </a:r>
            <a:r>
              <a:rPr lang="en-US" sz="2800" dirty="0"/>
              <a:t> </a:t>
            </a:r>
            <a:r>
              <a:rPr lang="en-US" sz="2800" dirty="0" err="1"/>
              <a:t>sombrare</a:t>
            </a:r>
            <a:r>
              <a:rPr lang="en-US" sz="2800" dirty="0"/>
              <a:t> </a:t>
            </a:r>
            <a:r>
              <a:rPr lang="en-US" sz="2800" dirty="0" err="1"/>
              <a:t>fuga</a:t>
            </a:r>
            <a:r>
              <a:rPr lang="en-US" sz="2800" dirty="0"/>
              <a:t> </a:t>
            </a:r>
            <a:r>
              <a:rPr lang="en-US" sz="2800" dirty="0" err="1"/>
              <a:t>delle</a:t>
            </a:r>
            <a:r>
              <a:rPr lang="en-US" sz="2800" dirty="0"/>
              <a:t> </a:t>
            </a:r>
            <a:r>
              <a:rPr lang="en-US" sz="2800" dirty="0" err="1"/>
              <a:t>idee</a:t>
            </a:r>
            <a:r>
              <a:rPr lang="en-US" sz="2800" dirty="0"/>
              <a:t> simile a </a:t>
            </a:r>
            <a:r>
              <a:rPr lang="en-US" sz="2800" dirty="0" err="1"/>
              <a:t>quelle</a:t>
            </a:r>
            <a:r>
              <a:rPr lang="en-US" sz="2800" dirty="0"/>
              <a:t> </a:t>
            </a:r>
            <a:r>
              <a:rPr lang="en-US" sz="2800" dirty="0" err="1"/>
              <a:t>che</a:t>
            </a:r>
            <a:r>
              <a:rPr lang="en-US" sz="2800" dirty="0"/>
              <a:t> </a:t>
            </a:r>
            <a:r>
              <a:rPr lang="en-US" sz="2800" dirty="0" err="1"/>
              <a:t>si</a:t>
            </a:r>
            <a:r>
              <a:rPr lang="en-US" sz="2800" dirty="0"/>
              <a:t> </a:t>
            </a:r>
            <a:r>
              <a:rPr lang="en-US" sz="2800" dirty="0" err="1"/>
              <a:t>osservano</a:t>
            </a:r>
            <a:r>
              <a:rPr lang="en-US" sz="2800" dirty="0"/>
              <a:t> in </a:t>
            </a:r>
            <a:r>
              <a:rPr lang="en-US" sz="2800" dirty="0" err="1"/>
              <a:t>fase</a:t>
            </a:r>
            <a:r>
              <a:rPr lang="en-US" sz="2800" dirty="0"/>
              <a:t> </a:t>
            </a:r>
            <a:r>
              <a:rPr lang="en-US" sz="2800" dirty="0" err="1"/>
              <a:t>ipomaniacale</a:t>
            </a:r>
            <a:r>
              <a:rPr lang="en-US" sz="2800" dirty="0"/>
              <a:t>.</a:t>
            </a:r>
          </a:p>
          <a:p>
            <a:pPr marL="0" indent="0">
              <a:buNone/>
            </a:pPr>
            <a:r>
              <a:rPr lang="it-IT" dirty="0"/>
              <a:t> </a:t>
            </a:r>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4303374"/>
      </p:ext>
    </p:extLst>
  </p:cSld>
  <p:clrMapOvr>
    <a:masterClrMapping/>
  </p:clrMapOvr>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DISTURBO BIPOLARE 2</a:t>
            </a:r>
            <a:endParaRPr dirty="0"/>
          </a:p>
        </p:txBody>
      </p:sp>
      <p:sp>
        <p:nvSpPr>
          <p:cNvPr id="8" name="Sottotitolo 7"/>
          <p:cNvSpPr>
            <a:spLocks noGrp="1"/>
          </p:cNvSpPr>
          <p:nvPr>
            <p:ph type="subTitle" idx="1"/>
          </p:nvPr>
        </p:nvSpPr>
        <p:spPr/>
        <p:txBody>
          <a:bodyPr/>
          <a:lstStyle/>
          <a:p>
            <a:pPr eaLnBrk="1" hangingPunct="1">
              <a:defRPr/>
            </a:pPr>
            <a:r>
              <a:rPr lang="it-IT" dirty="0"/>
              <a:t>Lezione 27-3</a:t>
            </a:r>
          </a:p>
        </p:txBody>
      </p:sp>
    </p:spTree>
    <p:extLst>
      <p:ext uri="{BB962C8B-B14F-4D97-AF65-F5344CB8AC3E}">
        <p14:creationId xmlns:p14="http://schemas.microsoft.com/office/powerpoint/2010/main" val="2162988458"/>
      </p:ext>
    </p:extLst>
  </p:cSld>
  <p:clrMapOvr>
    <a:masterClrMapping/>
  </p:clrMapOvr>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Bipolare 2</a:t>
            </a:r>
          </a:p>
        </p:txBody>
      </p:sp>
      <p:sp>
        <p:nvSpPr>
          <p:cNvPr id="3" name="Segnaposto contenuto 2"/>
          <p:cNvSpPr>
            <a:spLocks noGrp="1"/>
          </p:cNvSpPr>
          <p:nvPr>
            <p:ph idx="1"/>
          </p:nvPr>
        </p:nvSpPr>
        <p:spPr/>
        <p:txBody>
          <a:bodyPr>
            <a:noAutofit/>
          </a:bodyPr>
          <a:lstStyle/>
          <a:p>
            <a:r>
              <a:rPr lang="it-IT" sz="2000" dirty="0"/>
              <a:t>Per la diagnosi del disturbo Bipolare 2 occorre che in anamnesi siano presenti ricorrenti disturbi depressivi maggiori, della durata minima di due settimane, alternati a episodi  ipomaniacali della durata minima di 4 giorni. Se ci sono stati episodi francamente maniacali prevale la diagnosi di bipolare 1.</a:t>
            </a:r>
          </a:p>
          <a:p>
            <a:r>
              <a:rPr lang="it-IT" sz="2000" dirty="0"/>
              <a:t>Tale disturbo non è meglio spiegato da abuso di sostanze o da un disturbo psicotico</a:t>
            </a:r>
          </a:p>
          <a:p>
            <a:r>
              <a:rPr lang="it-IT" sz="2000" dirty="0"/>
              <a:t>Il disturbo implica gravi conseguenze a livello lavorativo e relazionale.</a:t>
            </a:r>
          </a:p>
          <a:p>
            <a:r>
              <a:rPr lang="it-IT" sz="2000" dirty="0"/>
              <a:t>Generalmente questi pazienti richiedono assistenza in fase depressa, nella fase ipomaniacale stanno soggettivamente bene e non ritengono di aver alcun bisogno di aiuto.</a:t>
            </a:r>
          </a:p>
          <a:p>
            <a:pPr marL="0" indent="0">
              <a:buNone/>
            </a:pPr>
            <a:endParaRPr lang="it-IT" sz="2000" dirty="0"/>
          </a:p>
        </p:txBody>
      </p:sp>
    </p:spTree>
    <p:extLst>
      <p:ext uri="{BB962C8B-B14F-4D97-AF65-F5344CB8AC3E}">
        <p14:creationId xmlns:p14="http://schemas.microsoft.com/office/powerpoint/2010/main" val="2198052894"/>
      </p:ext>
    </p:extLst>
  </p:cSld>
  <p:clrMapOvr>
    <a:masterClrMapping/>
  </p:clrMapOvr>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differenza tra Bipolare 1 e Bipolare 2 si basa quindi su una valutazione della intensità della maniacalità/</a:t>
            </a:r>
            <a:r>
              <a:rPr lang="it-IT" sz="2400" dirty="0" err="1"/>
              <a:t>ipomaniacalità</a:t>
            </a:r>
            <a:r>
              <a:rPr lang="it-IT" sz="2400" dirty="0"/>
              <a:t> e sulla prevalenza o meno della depressione, si tratta di apprezzamenti in gran parte basati sulla capacità clinica del terapeuta e sulla immagine del paziente che deriva dai colloqui che saranno estesi anche ai parenti conviventi.</a:t>
            </a:r>
          </a:p>
          <a:p>
            <a:r>
              <a:rPr lang="it-IT" sz="2400" dirty="0"/>
              <a:t>Non ritengo che si debba litigare tra terapeuti sulla differenza, a volte labile, tra bipolare 1 e 2. la differenza tra depressione e bipolarismo è però importante ai fini della prognosi e delle scelte terapeutiche.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64564745"/>
      </p:ext>
    </p:extLst>
  </p:cSld>
  <p:clrMapOvr>
    <a:masterClrMapping/>
  </p:clrMapOvr>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en-US" dirty="0"/>
              <a:t>In </a:t>
            </a:r>
            <a:r>
              <a:rPr lang="en-US" dirty="0" err="1"/>
              <a:t>molti</a:t>
            </a:r>
            <a:r>
              <a:rPr lang="en-US" dirty="0"/>
              <a:t> </a:t>
            </a:r>
            <a:r>
              <a:rPr lang="en-US" dirty="0" err="1"/>
              <a:t>casi</a:t>
            </a:r>
            <a:r>
              <a:rPr lang="en-US" dirty="0"/>
              <a:t> la </a:t>
            </a:r>
            <a:r>
              <a:rPr lang="en-US" dirty="0" err="1"/>
              <a:t>depressione</a:t>
            </a:r>
            <a:r>
              <a:rPr lang="en-US" dirty="0"/>
              <a:t> </a:t>
            </a:r>
            <a:r>
              <a:rPr lang="en-US" dirty="0" err="1"/>
              <a:t>si</a:t>
            </a:r>
            <a:r>
              <a:rPr lang="en-US" dirty="0"/>
              <a:t> </a:t>
            </a:r>
            <a:r>
              <a:rPr lang="en-US" dirty="0" err="1"/>
              <a:t>presenta</a:t>
            </a:r>
            <a:r>
              <a:rPr lang="en-US" dirty="0"/>
              <a:t> </a:t>
            </a:r>
            <a:r>
              <a:rPr lang="en-US" dirty="0" err="1"/>
              <a:t>più</a:t>
            </a:r>
            <a:r>
              <a:rPr lang="en-US" dirty="0"/>
              <a:t> </a:t>
            </a:r>
            <a:r>
              <a:rPr lang="en-US" dirty="0" err="1"/>
              <a:t>facilmente</a:t>
            </a:r>
            <a:r>
              <a:rPr lang="en-US" dirty="0"/>
              <a:t> </a:t>
            </a:r>
            <a:r>
              <a:rPr lang="en-US" dirty="0" err="1"/>
              <a:t>nelle</a:t>
            </a:r>
            <a:r>
              <a:rPr lang="en-US" dirty="0"/>
              <a:t> </a:t>
            </a:r>
            <a:r>
              <a:rPr lang="en-US" dirty="0" err="1"/>
              <a:t>donne</a:t>
            </a:r>
            <a:r>
              <a:rPr lang="en-US" dirty="0"/>
              <a:t> </a:t>
            </a:r>
            <a:r>
              <a:rPr lang="en-US" dirty="0" err="1"/>
              <a:t>che</a:t>
            </a:r>
            <a:r>
              <a:rPr lang="en-US" dirty="0"/>
              <a:t> non </a:t>
            </a:r>
            <a:r>
              <a:rPr lang="en-US" dirty="0" err="1"/>
              <a:t>negli</a:t>
            </a:r>
            <a:r>
              <a:rPr lang="en-US" dirty="0"/>
              <a:t> </a:t>
            </a:r>
            <a:r>
              <a:rPr lang="en-US" dirty="0" err="1"/>
              <a:t>uomini</a:t>
            </a:r>
            <a:r>
              <a:rPr lang="en-US" dirty="0"/>
              <a:t>. La </a:t>
            </a:r>
            <a:r>
              <a:rPr lang="en-US" dirty="0" err="1"/>
              <a:t>diagnosi</a:t>
            </a:r>
            <a:r>
              <a:rPr lang="en-US" dirty="0"/>
              <a:t> di </a:t>
            </a:r>
            <a:r>
              <a:rPr lang="en-US" dirty="0" err="1"/>
              <a:t>Bipolare</a:t>
            </a:r>
            <a:r>
              <a:rPr lang="en-US" dirty="0"/>
              <a:t> 2 è </a:t>
            </a:r>
            <a:r>
              <a:rPr lang="en-US" dirty="0" err="1"/>
              <a:t>quindi</a:t>
            </a:r>
            <a:r>
              <a:rPr lang="en-US" dirty="0"/>
              <a:t> </a:t>
            </a:r>
            <a:r>
              <a:rPr lang="en-US" dirty="0" err="1"/>
              <a:t>più</a:t>
            </a:r>
            <a:r>
              <a:rPr lang="en-US" dirty="0"/>
              <a:t> </a:t>
            </a:r>
            <a:r>
              <a:rPr lang="en-US" dirty="0" err="1"/>
              <a:t>frequente</a:t>
            </a:r>
            <a:r>
              <a:rPr lang="en-US" dirty="0"/>
              <a:t> </a:t>
            </a:r>
            <a:r>
              <a:rPr lang="en-US" dirty="0" err="1"/>
              <a:t>tra</a:t>
            </a:r>
            <a:r>
              <a:rPr lang="en-US" dirty="0"/>
              <a:t> le </a:t>
            </a:r>
            <a:r>
              <a:rPr lang="en-US" dirty="0" err="1"/>
              <a:t>donne</a:t>
            </a:r>
            <a:r>
              <a:rPr lang="en-US" dirty="0"/>
              <a:t>. </a:t>
            </a:r>
          </a:p>
          <a:p>
            <a:r>
              <a:rPr lang="en-US" dirty="0"/>
              <a:t>I </a:t>
            </a:r>
            <a:r>
              <a:rPr lang="en-US" dirty="0" err="1"/>
              <a:t>pazienti</a:t>
            </a:r>
            <a:r>
              <a:rPr lang="en-US" dirty="0"/>
              <a:t> con </a:t>
            </a:r>
            <a:r>
              <a:rPr lang="en-US" dirty="0" err="1"/>
              <a:t>disturbo</a:t>
            </a:r>
            <a:r>
              <a:rPr lang="en-US" dirty="0"/>
              <a:t> </a:t>
            </a:r>
            <a:r>
              <a:rPr lang="en-US" dirty="0" err="1"/>
              <a:t>bipolare</a:t>
            </a:r>
            <a:r>
              <a:rPr lang="en-US" dirty="0"/>
              <a:t> 2 </a:t>
            </a:r>
            <a:r>
              <a:rPr lang="en-US" dirty="0" err="1"/>
              <a:t>sono</a:t>
            </a:r>
            <a:r>
              <a:rPr lang="en-US" dirty="0"/>
              <a:t> </a:t>
            </a:r>
            <a:r>
              <a:rPr lang="en-US" dirty="0" err="1"/>
              <a:t>molti</a:t>
            </a:r>
            <a:r>
              <a:rPr lang="en-US" dirty="0"/>
              <a:t> </a:t>
            </a:r>
            <a:r>
              <a:rPr lang="en-US" dirty="0" err="1"/>
              <a:t>impulsivi</a:t>
            </a:r>
            <a:r>
              <a:rPr lang="en-US" dirty="0"/>
              <a:t> e </a:t>
            </a:r>
            <a:r>
              <a:rPr lang="en-US" dirty="0" err="1"/>
              <a:t>ciò</a:t>
            </a:r>
            <a:r>
              <a:rPr lang="en-US" dirty="0"/>
              <a:t> li </a:t>
            </a:r>
            <a:r>
              <a:rPr lang="en-US" dirty="0" err="1"/>
              <a:t>espone</a:t>
            </a:r>
            <a:r>
              <a:rPr lang="en-US" dirty="0"/>
              <a:t> al </a:t>
            </a:r>
            <a:r>
              <a:rPr lang="en-US" dirty="0" err="1"/>
              <a:t>rischio</a:t>
            </a:r>
            <a:r>
              <a:rPr lang="en-US" dirty="0"/>
              <a:t> di </a:t>
            </a:r>
            <a:r>
              <a:rPr lang="en-US" dirty="0" err="1"/>
              <a:t>suicidio</a:t>
            </a:r>
            <a:r>
              <a:rPr lang="en-US" dirty="0"/>
              <a:t>, di </a:t>
            </a:r>
            <a:r>
              <a:rPr lang="en-US" dirty="0" err="1"/>
              <a:t>abuso</a:t>
            </a:r>
            <a:r>
              <a:rPr lang="en-US" dirty="0"/>
              <a:t> di </a:t>
            </a:r>
            <a:r>
              <a:rPr lang="en-US" dirty="0" err="1"/>
              <a:t>sostanze</a:t>
            </a:r>
            <a:r>
              <a:rPr lang="en-US" dirty="0"/>
              <a:t>.</a:t>
            </a:r>
          </a:p>
          <a:p>
            <a:r>
              <a:rPr lang="en-US" dirty="0" err="1"/>
              <a:t>Prevalenza</a:t>
            </a:r>
            <a:r>
              <a:rPr lang="en-US" dirty="0"/>
              <a:t> è simile </a:t>
            </a:r>
            <a:r>
              <a:rPr lang="en-US" dirty="0" err="1"/>
              <a:t>quella</a:t>
            </a:r>
            <a:r>
              <a:rPr lang="en-US" dirty="0"/>
              <a:t> del </a:t>
            </a:r>
            <a:r>
              <a:rPr lang="en-US" dirty="0" err="1"/>
              <a:t>bipolare</a:t>
            </a:r>
            <a:r>
              <a:rPr lang="en-US" dirty="0"/>
              <a:t> 1, ma date le </a:t>
            </a:r>
            <a:r>
              <a:rPr lang="en-US" dirty="0" err="1"/>
              <a:t>difficoltà</a:t>
            </a:r>
            <a:r>
              <a:rPr lang="en-US" dirty="0"/>
              <a:t> </a:t>
            </a:r>
            <a:r>
              <a:rPr lang="en-US" dirty="0" err="1"/>
              <a:t>diagnostiche</a:t>
            </a:r>
            <a:r>
              <a:rPr lang="en-US" dirty="0"/>
              <a:t> </a:t>
            </a:r>
            <a:r>
              <a:rPr lang="en-US" dirty="0" err="1"/>
              <a:t>differenziali</a:t>
            </a:r>
            <a:r>
              <a:rPr lang="en-US" dirty="0"/>
              <a:t> </a:t>
            </a:r>
            <a:r>
              <a:rPr lang="en-US" dirty="0" err="1"/>
              <a:t>tra</a:t>
            </a:r>
            <a:r>
              <a:rPr lang="en-US" dirty="0"/>
              <a:t> i due </a:t>
            </a:r>
            <a:r>
              <a:rPr lang="en-US" dirty="0" err="1"/>
              <a:t>disturbi</a:t>
            </a:r>
            <a:r>
              <a:rPr lang="en-US" dirty="0"/>
              <a:t>, </a:t>
            </a:r>
            <a:r>
              <a:rPr lang="en-US" dirty="0" err="1"/>
              <a:t>possiamo</a:t>
            </a:r>
            <a:r>
              <a:rPr lang="en-US" dirty="0"/>
              <a:t> </a:t>
            </a:r>
            <a:r>
              <a:rPr lang="en-US" dirty="0" err="1"/>
              <a:t>ritenere</a:t>
            </a:r>
            <a:r>
              <a:rPr lang="en-US" dirty="0"/>
              <a:t> </a:t>
            </a:r>
            <a:r>
              <a:rPr lang="en-US" dirty="0" err="1"/>
              <a:t>affetto</a:t>
            </a:r>
            <a:r>
              <a:rPr lang="en-US" dirty="0"/>
              <a:t> da </a:t>
            </a:r>
            <a:r>
              <a:rPr lang="en-US" dirty="0" err="1"/>
              <a:t>bipolarismo</a:t>
            </a:r>
            <a:r>
              <a:rPr lang="en-US" dirty="0"/>
              <a:t>  ben </a:t>
            </a:r>
            <a:r>
              <a:rPr lang="en-US" dirty="0" err="1"/>
              <a:t>più</a:t>
            </a:r>
            <a:r>
              <a:rPr lang="en-US" dirty="0"/>
              <a:t> dell’1% </a:t>
            </a:r>
            <a:r>
              <a:rPr lang="en-US" dirty="0" err="1"/>
              <a:t>della</a:t>
            </a:r>
            <a:r>
              <a:rPr lang="en-US" dirty="0"/>
              <a:t> </a:t>
            </a:r>
            <a:r>
              <a:rPr lang="en-US" dirty="0" err="1"/>
              <a:t>popolazione</a:t>
            </a:r>
            <a:r>
              <a:rPr lang="en-US" dirty="0"/>
              <a:t>.</a:t>
            </a:r>
          </a:p>
          <a:p>
            <a:r>
              <a:rPr lang="en-US" dirty="0"/>
              <a:t>In </a:t>
            </a:r>
            <a:r>
              <a:rPr lang="en-US" dirty="0" err="1"/>
              <a:t>adolescenza</a:t>
            </a:r>
            <a:r>
              <a:rPr lang="en-US" dirty="0"/>
              <a:t> </a:t>
            </a:r>
            <a:r>
              <a:rPr lang="en-US" dirty="0" err="1"/>
              <a:t>si</a:t>
            </a:r>
            <a:r>
              <a:rPr lang="en-US" dirty="0"/>
              <a:t> nota un alto </a:t>
            </a:r>
            <a:r>
              <a:rPr lang="en-US" dirty="0" err="1"/>
              <a:t>tasso</a:t>
            </a:r>
            <a:r>
              <a:rPr lang="en-US" dirty="0"/>
              <a:t> di </a:t>
            </a:r>
            <a:r>
              <a:rPr lang="en-US" dirty="0" err="1"/>
              <a:t>bipolarismo</a:t>
            </a:r>
            <a:endParaRPr lang="it-IT" dirty="0"/>
          </a:p>
          <a:p>
            <a:endParaRPr lang="it-IT" dirty="0"/>
          </a:p>
        </p:txBody>
      </p:sp>
    </p:spTree>
    <p:extLst>
      <p:ext uri="{BB962C8B-B14F-4D97-AF65-F5344CB8AC3E}">
        <p14:creationId xmlns:p14="http://schemas.microsoft.com/office/powerpoint/2010/main" val="2786728784"/>
      </p:ext>
    </p:extLst>
  </p:cSld>
  <p:clrMapOvr>
    <a:masterClrMapping/>
  </p:clrMapOvr>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en-US" dirty="0"/>
              <a:t>Il </a:t>
            </a:r>
            <a:r>
              <a:rPr lang="en-US" dirty="0" err="1"/>
              <a:t>disturbo</a:t>
            </a:r>
            <a:r>
              <a:rPr lang="en-US" dirty="0"/>
              <a:t> </a:t>
            </a:r>
            <a:r>
              <a:rPr lang="en-US" dirty="0" err="1"/>
              <a:t>Bipolare</a:t>
            </a:r>
            <a:r>
              <a:rPr lang="en-US" dirty="0"/>
              <a:t> 2 </a:t>
            </a:r>
            <a:r>
              <a:rPr lang="en-US" dirty="0" err="1"/>
              <a:t>può</a:t>
            </a:r>
            <a:r>
              <a:rPr lang="en-US" dirty="0"/>
              <a:t> </a:t>
            </a:r>
            <a:r>
              <a:rPr lang="en-US" dirty="0" err="1"/>
              <a:t>insorgere</a:t>
            </a:r>
            <a:r>
              <a:rPr lang="en-US" dirty="0"/>
              <a:t> </a:t>
            </a:r>
            <a:r>
              <a:rPr lang="en-US" dirty="0" err="1"/>
              <a:t>nella</a:t>
            </a:r>
            <a:r>
              <a:rPr lang="en-US" dirty="0"/>
              <a:t> </a:t>
            </a:r>
            <a:r>
              <a:rPr lang="en-US" dirty="0" err="1"/>
              <a:t>tarda</a:t>
            </a:r>
            <a:r>
              <a:rPr lang="en-US" dirty="0"/>
              <a:t> </a:t>
            </a:r>
            <a:r>
              <a:rPr lang="en-US" dirty="0" err="1"/>
              <a:t>adolescenza</a:t>
            </a:r>
            <a:r>
              <a:rPr lang="en-US" dirty="0"/>
              <a:t>, ma in </a:t>
            </a:r>
            <a:r>
              <a:rPr lang="en-US" dirty="0" err="1"/>
              <a:t>genere</a:t>
            </a:r>
            <a:r>
              <a:rPr lang="en-US" dirty="0"/>
              <a:t> </a:t>
            </a:r>
            <a:r>
              <a:rPr lang="en-US" dirty="0" err="1"/>
              <a:t>insorge</a:t>
            </a:r>
            <a:r>
              <a:rPr lang="en-US" dirty="0"/>
              <a:t> verso I 25-30 </a:t>
            </a:r>
            <a:r>
              <a:rPr lang="en-US" dirty="0" err="1"/>
              <a:t>anni</a:t>
            </a:r>
            <a:r>
              <a:rPr lang="en-US" dirty="0"/>
              <a:t>.  </a:t>
            </a:r>
            <a:r>
              <a:rPr lang="en-US" dirty="0" err="1"/>
              <a:t>Molti</a:t>
            </a:r>
            <a:r>
              <a:rPr lang="en-US" dirty="0"/>
              <a:t> </a:t>
            </a:r>
            <a:r>
              <a:rPr lang="en-US" dirty="0" err="1"/>
              <a:t>pazienti</a:t>
            </a:r>
            <a:r>
              <a:rPr lang="en-US" dirty="0"/>
              <a:t> </a:t>
            </a:r>
            <a:r>
              <a:rPr lang="en-US" dirty="0" err="1"/>
              <a:t>manifestano</a:t>
            </a:r>
            <a:r>
              <a:rPr lang="en-US" dirty="0"/>
              <a:t> diverse </a:t>
            </a:r>
            <a:r>
              <a:rPr lang="en-US" dirty="0" err="1"/>
              <a:t>fasi</a:t>
            </a:r>
            <a:r>
              <a:rPr lang="en-US" dirty="0"/>
              <a:t> depressive prima </a:t>
            </a:r>
            <a:r>
              <a:rPr lang="en-US" dirty="0" err="1"/>
              <a:t>che</a:t>
            </a:r>
            <a:r>
              <a:rPr lang="en-US" dirty="0"/>
              <a:t> </a:t>
            </a:r>
            <a:r>
              <a:rPr lang="en-US" dirty="0" err="1"/>
              <a:t>venga</a:t>
            </a:r>
            <a:r>
              <a:rPr lang="en-US" dirty="0"/>
              <a:t> </a:t>
            </a:r>
            <a:r>
              <a:rPr lang="en-US" dirty="0" err="1"/>
              <a:t>riconosciuta</a:t>
            </a:r>
            <a:r>
              <a:rPr lang="en-US" dirty="0"/>
              <a:t> la </a:t>
            </a:r>
            <a:r>
              <a:rPr lang="en-US" dirty="0" err="1"/>
              <a:t>componente</a:t>
            </a:r>
            <a:r>
              <a:rPr lang="en-US" dirty="0"/>
              <a:t> </a:t>
            </a:r>
            <a:r>
              <a:rPr lang="en-US" dirty="0" err="1"/>
              <a:t>ipomaniacale</a:t>
            </a:r>
            <a:r>
              <a:rPr lang="en-US" dirty="0"/>
              <a:t> e </a:t>
            </a:r>
            <a:r>
              <a:rPr lang="en-US" dirty="0" err="1"/>
              <a:t>che</a:t>
            </a:r>
            <a:r>
              <a:rPr lang="en-US" dirty="0"/>
              <a:t> </a:t>
            </a:r>
            <a:r>
              <a:rPr lang="en-US" dirty="0" err="1"/>
              <a:t>venga</a:t>
            </a:r>
            <a:r>
              <a:rPr lang="en-US" dirty="0"/>
              <a:t> </a:t>
            </a:r>
            <a:r>
              <a:rPr lang="en-US" dirty="0" err="1"/>
              <a:t>posta</a:t>
            </a:r>
            <a:r>
              <a:rPr lang="en-US" dirty="0"/>
              <a:t> la </a:t>
            </a:r>
            <a:r>
              <a:rPr lang="en-US" dirty="0" err="1"/>
              <a:t>corretta</a:t>
            </a:r>
            <a:r>
              <a:rPr lang="en-US" dirty="0"/>
              <a:t> </a:t>
            </a:r>
            <a:r>
              <a:rPr lang="en-US" dirty="0" err="1"/>
              <a:t>diagnosi</a:t>
            </a:r>
            <a:r>
              <a:rPr lang="en-US" dirty="0"/>
              <a:t>.  In </a:t>
            </a:r>
            <a:r>
              <a:rPr lang="en-US" dirty="0" err="1"/>
              <a:t>genere</a:t>
            </a:r>
            <a:r>
              <a:rPr lang="en-US" dirty="0"/>
              <a:t> con </a:t>
            </a:r>
            <a:r>
              <a:rPr lang="en-US" dirty="0" err="1"/>
              <a:t>l’invecchiamento</a:t>
            </a:r>
            <a:r>
              <a:rPr lang="en-US" dirty="0"/>
              <a:t> le </a:t>
            </a:r>
            <a:r>
              <a:rPr lang="en-US" dirty="0" err="1"/>
              <a:t>fasi</a:t>
            </a:r>
            <a:r>
              <a:rPr lang="en-US" dirty="0"/>
              <a:t> </a:t>
            </a:r>
            <a:r>
              <a:rPr lang="en-US" dirty="0" err="1"/>
              <a:t>si</a:t>
            </a:r>
            <a:r>
              <a:rPr lang="en-US" dirty="0"/>
              <a:t> </a:t>
            </a:r>
            <a:r>
              <a:rPr lang="en-US" dirty="0" err="1"/>
              <a:t>alternano</a:t>
            </a:r>
            <a:r>
              <a:rPr lang="en-US" dirty="0"/>
              <a:t> </a:t>
            </a:r>
            <a:r>
              <a:rPr lang="en-US" dirty="0" err="1"/>
              <a:t>tra</a:t>
            </a:r>
            <a:r>
              <a:rPr lang="en-US" dirty="0"/>
              <a:t> </a:t>
            </a:r>
            <a:r>
              <a:rPr lang="en-US" dirty="0" err="1"/>
              <a:t>loro</a:t>
            </a:r>
            <a:r>
              <a:rPr lang="en-US" dirty="0"/>
              <a:t> con </a:t>
            </a:r>
            <a:r>
              <a:rPr lang="en-US" dirty="0" err="1"/>
              <a:t>maggiore</a:t>
            </a:r>
            <a:r>
              <a:rPr lang="en-US" dirty="0"/>
              <a:t> </a:t>
            </a:r>
            <a:r>
              <a:rPr lang="en-US" dirty="0" err="1"/>
              <a:t>frequenza</a:t>
            </a:r>
            <a:r>
              <a:rPr lang="en-US" dirty="0"/>
              <a:t>. </a:t>
            </a:r>
          </a:p>
          <a:p>
            <a:r>
              <a:rPr lang="en-US" dirty="0"/>
              <a:t>Se in un anno </a:t>
            </a:r>
            <a:r>
              <a:rPr lang="en-US" dirty="0" err="1"/>
              <a:t>si</a:t>
            </a:r>
            <a:r>
              <a:rPr lang="en-US" dirty="0"/>
              <a:t> </a:t>
            </a:r>
            <a:r>
              <a:rPr lang="en-US" dirty="0" err="1"/>
              <a:t>alaternano</a:t>
            </a:r>
            <a:r>
              <a:rPr lang="en-US" dirty="0"/>
              <a:t> </a:t>
            </a:r>
            <a:r>
              <a:rPr lang="en-US" dirty="0" err="1"/>
              <a:t>più</a:t>
            </a:r>
            <a:r>
              <a:rPr lang="en-US" dirty="0"/>
              <a:t> di </a:t>
            </a:r>
            <a:r>
              <a:rPr lang="en-US" dirty="0" err="1"/>
              <a:t>quattro</a:t>
            </a:r>
            <a:r>
              <a:rPr lang="en-US" dirty="0"/>
              <a:t> </a:t>
            </a:r>
            <a:r>
              <a:rPr lang="en-US" dirty="0" err="1"/>
              <a:t>cicli</a:t>
            </a:r>
            <a:r>
              <a:rPr lang="en-US" dirty="0"/>
              <a:t> </a:t>
            </a:r>
            <a:r>
              <a:rPr lang="en-US" dirty="0" err="1"/>
              <a:t>depressivi</a:t>
            </a:r>
            <a:r>
              <a:rPr lang="en-US" dirty="0"/>
              <a:t> </a:t>
            </a:r>
            <a:r>
              <a:rPr lang="en-US" dirty="0" err="1"/>
              <a:t>ed</a:t>
            </a:r>
            <a:r>
              <a:rPr lang="en-US" dirty="0"/>
              <a:t> </a:t>
            </a:r>
            <a:r>
              <a:rPr lang="en-US" dirty="0" err="1"/>
              <a:t>ipomaniacali</a:t>
            </a:r>
            <a:r>
              <a:rPr lang="en-US" dirty="0"/>
              <a:t> </a:t>
            </a:r>
            <a:r>
              <a:rPr lang="en-US" dirty="0" err="1"/>
              <a:t>il</a:t>
            </a:r>
            <a:r>
              <a:rPr lang="en-US" dirty="0"/>
              <a:t> </a:t>
            </a:r>
            <a:r>
              <a:rPr lang="en-US" dirty="0" err="1"/>
              <a:t>disturbo</a:t>
            </a:r>
            <a:r>
              <a:rPr lang="en-US" dirty="0"/>
              <a:t> </a:t>
            </a:r>
            <a:r>
              <a:rPr lang="en-US" dirty="0" err="1"/>
              <a:t>viene</a:t>
            </a:r>
            <a:r>
              <a:rPr lang="en-US" dirty="0"/>
              <a:t> </a:t>
            </a:r>
            <a:r>
              <a:rPr lang="en-US" dirty="0" err="1"/>
              <a:t>definito</a:t>
            </a:r>
            <a:r>
              <a:rPr lang="en-US" dirty="0"/>
              <a:t> a </a:t>
            </a:r>
            <a:r>
              <a:rPr lang="en-US" dirty="0" err="1"/>
              <a:t>rapoda</a:t>
            </a:r>
            <a:r>
              <a:rPr lang="en-US" dirty="0"/>
              <a:t> </a:t>
            </a:r>
            <a:r>
              <a:rPr lang="en-US" dirty="0" err="1"/>
              <a:t>fluttuazione</a:t>
            </a:r>
            <a:r>
              <a:rPr lang="en-US" dirty="0"/>
              <a:t>.</a:t>
            </a:r>
          </a:p>
          <a:p>
            <a:endParaRPr lang="it-IT" dirty="0"/>
          </a:p>
        </p:txBody>
      </p:sp>
    </p:spTree>
    <p:extLst>
      <p:ext uri="{BB962C8B-B14F-4D97-AF65-F5344CB8AC3E}">
        <p14:creationId xmlns:p14="http://schemas.microsoft.com/office/powerpoint/2010/main" val="453035875"/>
      </p:ext>
    </p:extLst>
  </p:cSld>
  <p:clrMapOvr>
    <a:masterClrMapping/>
  </p:clrMapOvr>
</p:sld>
</file>

<file path=ppt/slides/slide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Il </a:t>
            </a:r>
            <a:r>
              <a:rPr lang="en-US" dirty="0" err="1"/>
              <a:t>trattamente</a:t>
            </a:r>
            <a:r>
              <a:rPr lang="en-US" dirty="0"/>
              <a:t> </a:t>
            </a:r>
            <a:r>
              <a:rPr lang="en-US" dirty="0" err="1"/>
              <a:t>dellla</a:t>
            </a:r>
            <a:r>
              <a:rPr lang="en-US" dirty="0"/>
              <a:t> </a:t>
            </a:r>
            <a:r>
              <a:rPr lang="en-US" dirty="0" err="1"/>
              <a:t>fase</a:t>
            </a:r>
            <a:r>
              <a:rPr lang="en-US" dirty="0"/>
              <a:t> </a:t>
            </a:r>
            <a:r>
              <a:rPr lang="en-US" dirty="0" err="1"/>
              <a:t>depressiva</a:t>
            </a:r>
            <a:r>
              <a:rPr lang="en-US" dirty="0"/>
              <a:t> </a:t>
            </a:r>
            <a:r>
              <a:rPr lang="en-US" dirty="0" err="1"/>
              <a:t>può</a:t>
            </a:r>
            <a:r>
              <a:rPr lang="en-US" dirty="0"/>
              <a:t> in </a:t>
            </a:r>
            <a:r>
              <a:rPr lang="en-US" dirty="0" err="1"/>
              <a:t>alcuni</a:t>
            </a:r>
            <a:r>
              <a:rPr lang="en-US" dirty="0"/>
              <a:t> </a:t>
            </a:r>
            <a:r>
              <a:rPr lang="en-US" dirty="0" err="1"/>
              <a:t>casi</a:t>
            </a:r>
            <a:r>
              <a:rPr lang="en-US" dirty="0"/>
              <a:t> </a:t>
            </a:r>
            <a:r>
              <a:rPr lang="en-US" dirty="0" err="1"/>
              <a:t>favorire</a:t>
            </a:r>
            <a:r>
              <a:rPr lang="en-US" dirty="0"/>
              <a:t> la </a:t>
            </a:r>
            <a:r>
              <a:rPr lang="en-US" dirty="0" err="1"/>
              <a:t>comparsa</a:t>
            </a:r>
            <a:r>
              <a:rPr lang="en-US" dirty="0"/>
              <a:t> di </a:t>
            </a:r>
            <a:r>
              <a:rPr lang="en-US" dirty="0" err="1"/>
              <a:t>una</a:t>
            </a:r>
            <a:r>
              <a:rPr lang="en-US" dirty="0"/>
              <a:t> </a:t>
            </a:r>
            <a:r>
              <a:rPr lang="en-US" dirty="0" err="1"/>
              <a:t>fase</a:t>
            </a:r>
            <a:r>
              <a:rPr lang="en-US" dirty="0"/>
              <a:t> </a:t>
            </a:r>
            <a:r>
              <a:rPr lang="en-US" dirty="0" err="1"/>
              <a:t>ipomaniacale</a:t>
            </a:r>
            <a:r>
              <a:rPr lang="en-US" dirty="0"/>
              <a:t> (</a:t>
            </a:r>
            <a:r>
              <a:rPr lang="en-US" dirty="0" err="1"/>
              <a:t>si</a:t>
            </a:r>
            <a:r>
              <a:rPr lang="en-US" dirty="0"/>
              <a:t> </a:t>
            </a:r>
            <a:r>
              <a:rPr lang="en-US" dirty="0" err="1"/>
              <a:t>chiama</a:t>
            </a:r>
            <a:r>
              <a:rPr lang="en-US" dirty="0"/>
              <a:t> </a:t>
            </a:r>
            <a:r>
              <a:rPr lang="en-US" dirty="0" err="1"/>
              <a:t>viraggio</a:t>
            </a:r>
            <a:r>
              <a:rPr lang="en-US" dirty="0"/>
              <a:t> in </a:t>
            </a:r>
            <a:r>
              <a:rPr lang="en-US" dirty="0" err="1"/>
              <a:t>maniacalità</a:t>
            </a:r>
            <a:r>
              <a:rPr lang="en-US" dirty="0"/>
              <a:t> </a:t>
            </a:r>
            <a:r>
              <a:rPr lang="en-US" dirty="0" err="1"/>
              <a:t>ed</a:t>
            </a:r>
            <a:r>
              <a:rPr lang="en-US" dirty="0"/>
              <a:t> è </a:t>
            </a:r>
            <a:r>
              <a:rPr lang="en-US" dirty="0" err="1"/>
              <a:t>una</a:t>
            </a:r>
            <a:r>
              <a:rPr lang="en-US" dirty="0"/>
              <a:t> </a:t>
            </a:r>
            <a:r>
              <a:rPr lang="en-US" dirty="0" err="1"/>
              <a:t>possibilità</a:t>
            </a:r>
            <a:r>
              <a:rPr lang="en-US" dirty="0"/>
              <a:t> </a:t>
            </a:r>
            <a:r>
              <a:rPr lang="en-US" dirty="0" err="1"/>
              <a:t>descritta</a:t>
            </a:r>
            <a:r>
              <a:rPr lang="en-US" dirty="0"/>
              <a:t> </a:t>
            </a:r>
            <a:r>
              <a:rPr lang="en-US" dirty="0" err="1"/>
              <a:t>nei</a:t>
            </a:r>
            <a:r>
              <a:rPr lang="en-US" dirty="0"/>
              <a:t> </a:t>
            </a:r>
            <a:r>
              <a:rPr lang="en-US" dirty="0" err="1"/>
              <a:t>foglietti</a:t>
            </a:r>
            <a:r>
              <a:rPr lang="en-US" dirty="0"/>
              <a:t> </a:t>
            </a:r>
            <a:r>
              <a:rPr lang="en-US" dirty="0" err="1"/>
              <a:t>illustrativi</a:t>
            </a:r>
            <a:r>
              <a:rPr lang="en-US" dirty="0"/>
              <a:t> degli </a:t>
            </a:r>
            <a:r>
              <a:rPr lang="en-US" dirty="0" err="1"/>
              <a:t>psicofarmaci</a:t>
            </a:r>
            <a:r>
              <a:rPr lang="en-US" dirty="0"/>
              <a:t>) tale </a:t>
            </a:r>
            <a:r>
              <a:rPr lang="en-US" dirty="0" err="1"/>
              <a:t>viraggio</a:t>
            </a:r>
            <a:r>
              <a:rPr lang="en-US" dirty="0"/>
              <a:t> </a:t>
            </a:r>
            <a:r>
              <a:rPr lang="en-US" dirty="0" err="1"/>
              <a:t>si</a:t>
            </a:r>
            <a:r>
              <a:rPr lang="en-US" dirty="0"/>
              <a:t> </a:t>
            </a:r>
            <a:r>
              <a:rPr lang="en-US" dirty="0" err="1"/>
              <a:t>manifesta</a:t>
            </a:r>
            <a:r>
              <a:rPr lang="en-US" dirty="0"/>
              <a:t> </a:t>
            </a:r>
            <a:r>
              <a:rPr lang="en-US" dirty="0" err="1"/>
              <a:t>però</a:t>
            </a:r>
            <a:r>
              <a:rPr lang="en-US" dirty="0"/>
              <a:t> solo in </a:t>
            </a:r>
            <a:r>
              <a:rPr lang="en-US" dirty="0" err="1"/>
              <a:t>persone</a:t>
            </a:r>
            <a:r>
              <a:rPr lang="en-US" dirty="0"/>
              <a:t> </a:t>
            </a:r>
            <a:r>
              <a:rPr lang="en-US" dirty="0" err="1"/>
              <a:t>biologicamente</a:t>
            </a:r>
            <a:r>
              <a:rPr lang="en-US" dirty="0"/>
              <a:t> orientate </a:t>
            </a:r>
            <a:r>
              <a:rPr lang="en-US" dirty="0" err="1"/>
              <a:t>alla</a:t>
            </a:r>
            <a:r>
              <a:rPr lang="en-US" dirty="0"/>
              <a:t> </a:t>
            </a:r>
            <a:r>
              <a:rPr lang="en-US" dirty="0" err="1"/>
              <a:t>bipolare</a:t>
            </a:r>
            <a:r>
              <a:rPr lang="en-US" dirty="0"/>
              <a:t> </a:t>
            </a:r>
            <a:r>
              <a:rPr lang="en-US" dirty="0" err="1"/>
              <a:t>oppure</a:t>
            </a:r>
            <a:r>
              <a:rPr lang="en-US" dirty="0"/>
              <a:t> per </a:t>
            </a:r>
            <a:r>
              <a:rPr lang="en-US" dirty="0" err="1"/>
              <a:t>brevi</a:t>
            </a:r>
            <a:r>
              <a:rPr lang="en-US" dirty="0"/>
              <a:t> </a:t>
            </a:r>
            <a:r>
              <a:rPr lang="en-US" dirty="0" err="1"/>
              <a:t>momenti</a:t>
            </a:r>
            <a:r>
              <a:rPr lang="en-US" dirty="0"/>
              <a:t> solo </a:t>
            </a:r>
            <a:r>
              <a:rPr lang="en-US" dirty="0" err="1"/>
              <a:t>dopo</a:t>
            </a:r>
            <a:r>
              <a:rPr lang="en-US" dirty="0"/>
              <a:t> </a:t>
            </a:r>
            <a:r>
              <a:rPr lang="en-US" dirty="0" err="1"/>
              <a:t>forti</a:t>
            </a:r>
            <a:r>
              <a:rPr lang="en-US" dirty="0"/>
              <a:t> </a:t>
            </a:r>
            <a:r>
              <a:rPr lang="en-US" dirty="0" err="1"/>
              <a:t>eccessi</a:t>
            </a:r>
            <a:r>
              <a:rPr lang="en-US" dirty="0"/>
              <a:t> </a:t>
            </a:r>
            <a:r>
              <a:rPr lang="en-US" dirty="0" err="1"/>
              <a:t>terapeutici</a:t>
            </a:r>
            <a:r>
              <a:rPr lang="en-US" dirty="0"/>
              <a:t>.</a:t>
            </a:r>
            <a:r>
              <a:rPr lang="it-IT" dirty="0"/>
              <a:t>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674161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nSpc>
                <a:spcPct val="150000"/>
              </a:lnSpc>
              <a:spcAft>
                <a:spcPts val="1000"/>
              </a:spcAft>
            </a:pPr>
            <a:r>
              <a:rPr lang="it-IT" sz="2000" dirty="0">
                <a:solidFill>
                  <a:prstClr val="black"/>
                </a:solidFill>
                <a:ea typeface="Tahoma" pitchFamily="34" charset="0"/>
              </a:rPr>
              <a:t>le persone con </a:t>
            </a:r>
            <a:r>
              <a:rPr lang="it-IT" sz="2000" dirty="0" err="1">
                <a:solidFill>
                  <a:prstClr val="black"/>
                </a:solidFill>
                <a:ea typeface="Tahoma" pitchFamily="34" charset="0"/>
              </a:rPr>
              <a:t>con</a:t>
            </a:r>
            <a:r>
              <a:rPr lang="it-IT" sz="2000" dirty="0">
                <a:solidFill>
                  <a:prstClr val="black"/>
                </a:solidFill>
                <a:ea typeface="Tahoma" pitchFamily="34" charset="0"/>
              </a:rPr>
              <a:t> Disturbo di Asperger possono essere vittimizzati da parte degli </a:t>
            </a:r>
            <a:r>
              <a:rPr lang="it-IT" sz="2000" dirty="0" err="1">
                <a:solidFill>
                  <a:prstClr val="black"/>
                </a:solidFill>
                <a:ea typeface="Tahoma" pitchFamily="34" charset="0"/>
              </a:rPr>
              <a:t>altrined</a:t>
            </a:r>
            <a:r>
              <a:rPr lang="it-IT" sz="2000" dirty="0">
                <a:solidFill>
                  <a:prstClr val="black"/>
                </a:solidFill>
                <a:ea typeface="Tahoma" pitchFamily="34" charset="0"/>
              </a:rPr>
              <a:t> isolate </a:t>
            </a:r>
            <a:r>
              <a:rPr lang="it-IT" sz="2000" dirty="0" err="1">
                <a:solidFill>
                  <a:prstClr val="black"/>
                </a:solidFill>
                <a:ea typeface="Tahoma" pitchFamily="34" charset="0"/>
              </a:rPr>
              <a:t>socialmente.n</a:t>
            </a:r>
            <a:r>
              <a:rPr lang="it-IT" sz="2000" dirty="0">
                <a:solidFill>
                  <a:prstClr val="black"/>
                </a:solidFill>
                <a:ea typeface="Tahoma" pitchFamily="34" charset="0"/>
              </a:rPr>
              <a:t> </a:t>
            </a:r>
            <a:r>
              <a:rPr lang="it-IT" sz="2000" b="1" i="1" dirty="0">
                <a:solidFill>
                  <a:prstClr val="black"/>
                </a:solidFill>
                <a:ea typeface="Tahoma" pitchFamily="34" charset="0"/>
              </a:rPr>
              <a:t>La consapevolezza delle loro difficoltà a volte si associa ad un disturbo </a:t>
            </a:r>
            <a:r>
              <a:rPr lang="it-IT" sz="2000" b="1" i="1" dirty="0" err="1">
                <a:solidFill>
                  <a:prstClr val="black"/>
                </a:solidFill>
                <a:ea typeface="Tahoma" pitchFamily="34" charset="0"/>
              </a:rPr>
              <a:t>depressivo.ù</a:t>
            </a:r>
            <a:endParaRPr lang="it-IT" sz="2000" b="1" i="1" dirty="0">
              <a:solidFill>
                <a:prstClr val="black"/>
              </a:solidFill>
              <a:ea typeface="Tahoma" pitchFamily="34" charset="0"/>
            </a:endParaRPr>
          </a:p>
          <a:p>
            <a:pPr lvl="0">
              <a:lnSpc>
                <a:spcPct val="150000"/>
              </a:lnSpc>
              <a:spcAft>
                <a:spcPts val="1000"/>
              </a:spcAft>
            </a:pPr>
            <a:r>
              <a:rPr lang="it-IT" sz="2000" dirty="0" err="1">
                <a:solidFill>
                  <a:prstClr val="black"/>
                </a:solidFill>
                <a:ea typeface="Tahoma" pitchFamily="34" charset="0"/>
              </a:rPr>
              <a:t>bIl</a:t>
            </a:r>
            <a:r>
              <a:rPr lang="it-IT" sz="2000" dirty="0">
                <a:solidFill>
                  <a:prstClr val="black"/>
                </a:solidFill>
                <a:ea typeface="Tahoma" pitchFamily="34" charset="0"/>
              </a:rPr>
              <a:t> disturbo viene diagnosticato 5 volte più frequentemente nei maschi che nelle femmine . Non è un </a:t>
            </a:r>
            <a:r>
              <a:rPr lang="it-IT" sz="2000" dirty="0" err="1">
                <a:solidFill>
                  <a:prstClr val="black"/>
                </a:solidFill>
                <a:ea typeface="Tahoma" pitchFamily="34" charset="0"/>
              </a:rPr>
              <a:t>diaturvo</a:t>
            </a:r>
            <a:r>
              <a:rPr lang="it-IT" sz="2000" dirty="0">
                <a:solidFill>
                  <a:prstClr val="black"/>
                </a:solidFill>
                <a:ea typeface="Tahoma" pitchFamily="34" charset="0"/>
              </a:rPr>
              <a:t> molto diffuso.</a:t>
            </a:r>
          </a:p>
          <a:p>
            <a:pPr lvl="0">
              <a:lnSpc>
                <a:spcPct val="150000"/>
              </a:lnSpc>
              <a:spcBef>
                <a:spcPts val="135"/>
              </a:spcBef>
              <a:spcAft>
                <a:spcPts val="0"/>
              </a:spcAft>
            </a:pPr>
            <a:r>
              <a:rPr lang="it-IT" sz="2000" dirty="0">
                <a:solidFill>
                  <a:prstClr val="black"/>
                </a:solidFill>
                <a:ea typeface="Tahoma" pitchFamily="34" charset="0"/>
              </a:rPr>
              <a:t> b</a:t>
            </a:r>
          </a:p>
          <a:p>
            <a:pPr lvl="0">
              <a:lnSpc>
                <a:spcPct val="150000"/>
              </a:lnSpc>
              <a:spcBef>
                <a:spcPts val="135"/>
              </a:spcBef>
              <a:spcAft>
                <a:spcPts val="0"/>
              </a:spcAft>
            </a:pPr>
            <a:r>
              <a:rPr lang="it-IT" sz="2000" dirty="0">
                <a:solidFill>
                  <a:prstClr val="black"/>
                </a:solidFill>
                <a:ea typeface="Tahoma" pitchFamily="34" charset="0"/>
              </a:rPr>
              <a:t> </a:t>
            </a:r>
          </a:p>
          <a:p>
            <a:pPr lvl="0" algn="r">
              <a:lnSpc>
                <a:spcPts val="1200"/>
              </a:lnSpc>
              <a:spcBef>
                <a:spcPts val="135"/>
              </a:spcBef>
              <a:spcAft>
                <a:spcPts val="0"/>
              </a:spcAft>
            </a:pPr>
            <a:r>
              <a:rPr lang="it-IT" b="1" u="sng" dirty="0">
                <a:solidFill>
                  <a:srgbClr val="228B22"/>
                </a:solidFill>
                <a:latin typeface="Verdana"/>
                <a:ea typeface="Times New Roman"/>
                <a:cs typeface="Times New Roman"/>
              </a:rPr>
              <a:t> </a:t>
            </a:r>
            <a:endParaRPr lang="it-IT" sz="2000" dirty="0">
              <a:solidFill>
                <a:prstClr val="black"/>
              </a:solidFill>
              <a:latin typeface="Calibri"/>
              <a:ea typeface="PMingLiU"/>
              <a:cs typeface="Times New Roman"/>
            </a:endParaRP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83739800"/>
      </p:ext>
    </p:extLst>
  </p:cSld>
  <p:clrMapOvr>
    <a:masterClrMapping/>
  </p:clrMapOvr>
</p:sld>
</file>

<file path=ppt/slides/slide4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 </a:t>
            </a:r>
            <a:r>
              <a:rPr lang="en-US" dirty="0" err="1"/>
              <a:t>l'esordio</a:t>
            </a:r>
            <a:r>
              <a:rPr lang="en-US" dirty="0"/>
              <a:t> del </a:t>
            </a:r>
            <a:r>
              <a:rPr lang="en-US" dirty="0" err="1"/>
              <a:t>disturbo</a:t>
            </a:r>
            <a:r>
              <a:rPr lang="en-US" dirty="0"/>
              <a:t> </a:t>
            </a:r>
            <a:r>
              <a:rPr lang="en-US" dirty="0" err="1"/>
              <a:t>bipolare</a:t>
            </a:r>
            <a:r>
              <a:rPr lang="en-US" dirty="0"/>
              <a:t> II   in </a:t>
            </a:r>
            <a:r>
              <a:rPr lang="en-US" dirty="0" err="1"/>
              <a:t>età</a:t>
            </a:r>
            <a:r>
              <a:rPr lang="en-US" dirty="0"/>
              <a:t> </a:t>
            </a:r>
            <a:r>
              <a:rPr lang="en-US" dirty="0" err="1"/>
              <a:t>pediatrica</a:t>
            </a:r>
            <a:r>
              <a:rPr lang="en-US" dirty="0"/>
              <a:t> o </a:t>
            </a:r>
            <a:r>
              <a:rPr lang="en-US" dirty="0" err="1"/>
              <a:t>adolescenziale</a:t>
            </a:r>
            <a:r>
              <a:rPr lang="en-US" dirty="0"/>
              <a:t> </a:t>
            </a:r>
            <a:r>
              <a:rPr lang="en-US" dirty="0" err="1"/>
              <a:t>può</a:t>
            </a:r>
            <a:r>
              <a:rPr lang="en-US" dirty="0"/>
              <a:t> </a:t>
            </a:r>
            <a:r>
              <a:rPr lang="en-US" dirty="0" err="1"/>
              <a:t>essere</a:t>
            </a:r>
            <a:r>
              <a:rPr lang="en-US" dirty="0"/>
              <a:t> </a:t>
            </a:r>
            <a:r>
              <a:rPr lang="en-US" dirty="0" err="1"/>
              <a:t>associato</a:t>
            </a:r>
            <a:r>
              <a:rPr lang="en-US" dirty="0"/>
              <a:t> a un </a:t>
            </a:r>
            <a:r>
              <a:rPr lang="en-US" dirty="0" err="1"/>
              <a:t>decorso</a:t>
            </a:r>
            <a:r>
              <a:rPr lang="en-US" dirty="0"/>
              <a:t> </a:t>
            </a:r>
            <a:r>
              <a:rPr lang="en-US" dirty="0" err="1"/>
              <a:t>più</a:t>
            </a:r>
            <a:r>
              <a:rPr lang="en-US" dirty="0"/>
              <a:t> grave </a:t>
            </a:r>
            <a:r>
              <a:rPr lang="en-US" dirty="0" err="1"/>
              <a:t>nell'arco</a:t>
            </a:r>
            <a:r>
              <a:rPr lang="en-US" dirty="0"/>
              <a:t> di vita. </a:t>
            </a:r>
            <a:r>
              <a:rPr lang="it-IT" dirty="0"/>
              <a:t> </a:t>
            </a:r>
          </a:p>
          <a:p>
            <a:endParaRPr lang="it-IT" dirty="0"/>
          </a:p>
        </p:txBody>
      </p:sp>
    </p:spTree>
    <p:extLst>
      <p:ext uri="{BB962C8B-B14F-4D97-AF65-F5344CB8AC3E}">
        <p14:creationId xmlns:p14="http://schemas.microsoft.com/office/powerpoint/2010/main" val="4177323275"/>
      </p:ext>
    </p:extLst>
  </p:cSld>
  <p:clrMapOvr>
    <a:masterClrMapping/>
  </p:clrMapOvr>
</p:sld>
</file>

<file path=ppt/slides/slide4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Altre condizioni bipolari</a:t>
            </a:r>
            <a:endParaRPr dirty="0"/>
          </a:p>
        </p:txBody>
      </p:sp>
      <p:sp>
        <p:nvSpPr>
          <p:cNvPr id="8" name="Sottotitolo 7"/>
          <p:cNvSpPr>
            <a:spLocks noGrp="1"/>
          </p:cNvSpPr>
          <p:nvPr>
            <p:ph type="subTitle" idx="1"/>
          </p:nvPr>
        </p:nvSpPr>
        <p:spPr/>
        <p:txBody>
          <a:bodyPr/>
          <a:lstStyle/>
          <a:p>
            <a:pPr eaLnBrk="1" hangingPunct="1">
              <a:defRPr/>
            </a:pPr>
            <a:r>
              <a:rPr lang="it-IT" dirty="0"/>
              <a:t>Lezione 27-4</a:t>
            </a:r>
          </a:p>
        </p:txBody>
      </p:sp>
    </p:spTree>
    <p:extLst>
      <p:ext uri="{BB962C8B-B14F-4D97-AF65-F5344CB8AC3E}">
        <p14:creationId xmlns:p14="http://schemas.microsoft.com/office/powerpoint/2010/main" val="3405911781"/>
      </p:ext>
    </p:extLst>
  </p:cSld>
  <p:clrMapOvr>
    <a:masterClrMapping/>
  </p:clrMapOvr>
</p:sld>
</file>

<file path=ppt/slides/slide4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r"/>
            <a:r>
              <a:rPr lang="it-IT" dirty="0"/>
              <a:t>DISTURBO BIPOLARE PERI PARTUM</a:t>
            </a:r>
          </a:p>
        </p:txBody>
      </p:sp>
      <p:sp>
        <p:nvSpPr>
          <p:cNvPr id="3" name="Segnaposto contenuto 2"/>
          <p:cNvSpPr>
            <a:spLocks noGrp="1"/>
          </p:cNvSpPr>
          <p:nvPr>
            <p:ph idx="1"/>
          </p:nvPr>
        </p:nvSpPr>
        <p:spPr/>
        <p:txBody>
          <a:bodyPr>
            <a:normAutofit fontScale="92500" lnSpcReduction="20000"/>
          </a:bodyPr>
          <a:lstStyle/>
          <a:p>
            <a:r>
              <a:rPr lang="en-US" dirty="0"/>
              <a:t> Il </a:t>
            </a:r>
            <a:r>
              <a:rPr lang="en-US" dirty="0" err="1"/>
              <a:t>parto</a:t>
            </a:r>
            <a:r>
              <a:rPr lang="en-US" dirty="0"/>
              <a:t> </a:t>
            </a:r>
            <a:r>
              <a:rPr lang="en-US" dirty="0" err="1"/>
              <a:t>può</a:t>
            </a:r>
            <a:r>
              <a:rPr lang="en-US" dirty="0"/>
              <a:t> </a:t>
            </a:r>
            <a:r>
              <a:rPr lang="en-US" dirty="0" err="1"/>
              <a:t>essere</a:t>
            </a:r>
            <a:r>
              <a:rPr lang="en-US" dirty="0"/>
              <a:t> </a:t>
            </a:r>
            <a:r>
              <a:rPr lang="en-US" dirty="0" err="1"/>
              <a:t>uno</a:t>
            </a:r>
            <a:r>
              <a:rPr lang="en-US" dirty="0"/>
              <a:t> </a:t>
            </a:r>
            <a:r>
              <a:rPr lang="en-US" dirty="0" err="1"/>
              <a:t>specifico</a:t>
            </a:r>
            <a:r>
              <a:rPr lang="en-US" dirty="0"/>
              <a:t> </a:t>
            </a:r>
            <a:r>
              <a:rPr lang="en-US" dirty="0" err="1"/>
              <a:t>fattore</a:t>
            </a:r>
            <a:r>
              <a:rPr lang="en-US" dirty="0"/>
              <a:t> </a:t>
            </a:r>
            <a:r>
              <a:rPr lang="en-US" dirty="0" err="1"/>
              <a:t>scatenante</a:t>
            </a:r>
            <a:r>
              <a:rPr lang="en-US" dirty="0"/>
              <a:t> per </a:t>
            </a:r>
            <a:r>
              <a:rPr lang="en-US" dirty="0" err="1"/>
              <a:t>una</a:t>
            </a:r>
            <a:r>
              <a:rPr lang="en-US" dirty="0"/>
              <a:t> forma </a:t>
            </a:r>
            <a:r>
              <a:rPr lang="en-US" dirty="0" err="1"/>
              <a:t>depressiva</a:t>
            </a:r>
            <a:r>
              <a:rPr lang="en-US" dirty="0"/>
              <a:t>, ma </a:t>
            </a:r>
            <a:r>
              <a:rPr lang="en-US" dirty="0" err="1"/>
              <a:t>può</a:t>
            </a:r>
            <a:r>
              <a:rPr lang="en-US" dirty="0"/>
              <a:t> </a:t>
            </a:r>
            <a:r>
              <a:rPr lang="en-US" dirty="0" err="1"/>
              <a:t>anche</a:t>
            </a:r>
            <a:r>
              <a:rPr lang="en-US" dirty="0"/>
              <a:t> </a:t>
            </a:r>
            <a:r>
              <a:rPr lang="en-US" dirty="0" err="1"/>
              <a:t>associarsi</a:t>
            </a:r>
            <a:r>
              <a:rPr lang="en-US" dirty="0"/>
              <a:t> ad un </a:t>
            </a:r>
            <a:r>
              <a:rPr lang="en-US" dirty="0" err="1"/>
              <a:t>episodio</a:t>
            </a:r>
            <a:r>
              <a:rPr lang="en-US" dirty="0"/>
              <a:t> </a:t>
            </a:r>
            <a:r>
              <a:rPr lang="en-US" dirty="0" err="1"/>
              <a:t>ipomaniacale</a:t>
            </a:r>
            <a:r>
              <a:rPr lang="en-US" dirty="0"/>
              <a:t>. Se la </a:t>
            </a:r>
            <a:r>
              <a:rPr lang="en-US" dirty="0" err="1"/>
              <a:t>maniacalità</a:t>
            </a:r>
            <a:r>
              <a:rPr lang="en-US" dirty="0"/>
              <a:t> </a:t>
            </a:r>
            <a:r>
              <a:rPr lang="en-US" dirty="0" err="1"/>
              <a:t>raggiunge</a:t>
            </a:r>
            <a:r>
              <a:rPr lang="en-US" dirty="0"/>
              <a:t> </a:t>
            </a:r>
            <a:r>
              <a:rPr lang="en-US" dirty="0" err="1"/>
              <a:t>livelli</a:t>
            </a:r>
            <a:r>
              <a:rPr lang="en-US" dirty="0"/>
              <a:t> </a:t>
            </a:r>
            <a:r>
              <a:rPr lang="en-US" dirty="0" err="1"/>
              <a:t>estremi</a:t>
            </a:r>
            <a:r>
              <a:rPr lang="en-US" dirty="0"/>
              <a:t> </a:t>
            </a:r>
            <a:r>
              <a:rPr lang="en-US" dirty="0" err="1"/>
              <a:t>può</a:t>
            </a:r>
            <a:r>
              <a:rPr lang="en-US" dirty="0"/>
              <a:t> </a:t>
            </a:r>
            <a:r>
              <a:rPr lang="en-US" dirty="0" err="1"/>
              <a:t>portare</a:t>
            </a:r>
            <a:r>
              <a:rPr lang="en-US" dirty="0"/>
              <a:t> a </a:t>
            </a:r>
            <a:r>
              <a:rPr lang="en-US" dirty="0" err="1"/>
              <a:t>successiva</a:t>
            </a:r>
            <a:r>
              <a:rPr lang="en-US" dirty="0"/>
              <a:t> grave </a:t>
            </a:r>
            <a:r>
              <a:rPr lang="en-US" dirty="0" err="1"/>
              <a:t>depressione</a:t>
            </a:r>
            <a:r>
              <a:rPr lang="en-US" dirty="0"/>
              <a:t> </a:t>
            </a:r>
            <a:r>
              <a:rPr lang="en-US" dirty="0" err="1"/>
              <a:t>ed</a:t>
            </a:r>
            <a:r>
              <a:rPr lang="en-US" dirty="0"/>
              <a:t> </a:t>
            </a:r>
            <a:r>
              <a:rPr lang="en-US" dirty="0" err="1"/>
              <a:t>innescarsi</a:t>
            </a:r>
            <a:r>
              <a:rPr lang="en-US" dirty="0"/>
              <a:t> </a:t>
            </a:r>
            <a:r>
              <a:rPr lang="en-US" dirty="0" err="1"/>
              <a:t>una</a:t>
            </a:r>
            <a:r>
              <a:rPr lang="en-US" dirty="0"/>
              <a:t> </a:t>
            </a:r>
            <a:r>
              <a:rPr lang="en-US" dirty="0" err="1"/>
              <a:t>fase</a:t>
            </a:r>
            <a:r>
              <a:rPr lang="en-US" dirty="0"/>
              <a:t> </a:t>
            </a:r>
            <a:r>
              <a:rPr lang="en-US" dirty="0" err="1"/>
              <a:t>bipolare</a:t>
            </a:r>
            <a:r>
              <a:rPr lang="en-US" dirty="0"/>
              <a:t> in cui la donna </a:t>
            </a:r>
            <a:r>
              <a:rPr lang="en-US" dirty="0" err="1"/>
              <a:t>può</a:t>
            </a:r>
            <a:r>
              <a:rPr lang="en-US" dirty="0"/>
              <a:t> </a:t>
            </a:r>
            <a:r>
              <a:rPr lang="en-US" dirty="0" err="1"/>
              <a:t>essere</a:t>
            </a:r>
            <a:r>
              <a:rPr lang="en-US" dirty="0"/>
              <a:t> </a:t>
            </a:r>
            <a:r>
              <a:rPr lang="en-US" dirty="0" err="1"/>
              <a:t>esposta</a:t>
            </a:r>
            <a:r>
              <a:rPr lang="en-US" dirty="0"/>
              <a:t> ad un </a:t>
            </a:r>
            <a:r>
              <a:rPr lang="en-US" dirty="0" err="1"/>
              <a:t>aumentato</a:t>
            </a:r>
            <a:r>
              <a:rPr lang="en-US" dirty="0"/>
              <a:t> </a:t>
            </a:r>
            <a:r>
              <a:rPr lang="en-US" dirty="0" err="1"/>
              <a:t>rischio</a:t>
            </a:r>
            <a:r>
              <a:rPr lang="en-US" dirty="0"/>
              <a:t> di </a:t>
            </a:r>
            <a:r>
              <a:rPr lang="en-US" dirty="0" err="1"/>
              <a:t>suicidio</a:t>
            </a:r>
            <a:r>
              <a:rPr lang="en-US" dirty="0"/>
              <a:t> o di </a:t>
            </a:r>
            <a:r>
              <a:rPr lang="en-US" dirty="0" err="1"/>
              <a:t>infanticidio</a:t>
            </a:r>
            <a:r>
              <a:rPr lang="en-US" dirty="0"/>
              <a:t>.   </a:t>
            </a:r>
            <a:r>
              <a:rPr lang="en-US" dirty="0" err="1"/>
              <a:t>Un'ac­curata</a:t>
            </a:r>
            <a:r>
              <a:rPr lang="en-US" dirty="0"/>
              <a:t> </a:t>
            </a:r>
            <a:r>
              <a:rPr lang="en-US" dirty="0" err="1"/>
              <a:t>individuazione</a:t>
            </a:r>
            <a:r>
              <a:rPr lang="en-US" dirty="0"/>
              <a:t> del </a:t>
            </a:r>
            <a:r>
              <a:rPr lang="en-US" dirty="0" err="1"/>
              <a:t>disturbo</a:t>
            </a:r>
            <a:r>
              <a:rPr lang="en-US" dirty="0"/>
              <a:t> </a:t>
            </a:r>
            <a:r>
              <a:rPr lang="en-US" dirty="0" err="1"/>
              <a:t>bipolare</a:t>
            </a:r>
            <a:r>
              <a:rPr lang="en-US" dirty="0"/>
              <a:t> II </a:t>
            </a:r>
            <a:r>
              <a:rPr lang="en-US" dirty="0" err="1"/>
              <a:t>può</a:t>
            </a:r>
            <a:r>
              <a:rPr lang="en-US" dirty="0"/>
              <a:t> </a:t>
            </a:r>
            <a:r>
              <a:rPr lang="en-US" dirty="0" err="1"/>
              <a:t>aiutare</a:t>
            </a:r>
            <a:r>
              <a:rPr lang="en-US" dirty="0"/>
              <a:t> a </a:t>
            </a:r>
            <a:r>
              <a:rPr lang="en-US" dirty="0" err="1"/>
              <a:t>stabilire</a:t>
            </a:r>
            <a:r>
              <a:rPr lang="en-US" dirty="0"/>
              <a:t> un </a:t>
            </a:r>
            <a:r>
              <a:rPr lang="en-US" dirty="0" err="1"/>
              <a:t>trattamento</a:t>
            </a:r>
            <a:r>
              <a:rPr lang="en-US" dirty="0"/>
              <a:t> </a:t>
            </a:r>
            <a:r>
              <a:rPr lang="en-US" dirty="0" err="1"/>
              <a:t>appropriato</a:t>
            </a:r>
            <a:r>
              <a:rPr lang="en-US" dirty="0"/>
              <a:t> </a:t>
            </a:r>
            <a:r>
              <a:rPr lang="en-US" dirty="0" err="1"/>
              <a:t>della</a:t>
            </a:r>
            <a:r>
              <a:rPr lang="en-US" dirty="0"/>
              <a:t> </a:t>
            </a:r>
            <a:r>
              <a:rPr lang="en-US" dirty="0" err="1"/>
              <a:t>depressione</a:t>
            </a:r>
            <a:r>
              <a:rPr lang="en-US" dirty="0"/>
              <a:t>,  </a:t>
            </a:r>
            <a:r>
              <a:rPr lang="en-US" dirty="0" err="1"/>
              <a:t>che</a:t>
            </a:r>
            <a:r>
              <a:rPr lang="en-US" dirty="0"/>
              <a:t> </a:t>
            </a:r>
            <a:r>
              <a:rPr lang="en-US" dirty="0" err="1"/>
              <a:t>può</a:t>
            </a:r>
            <a:r>
              <a:rPr lang="en-US" dirty="0"/>
              <a:t> </a:t>
            </a:r>
            <a:r>
              <a:rPr lang="en-US" dirty="0" err="1"/>
              <a:t>ridurre</a:t>
            </a:r>
            <a:r>
              <a:rPr lang="en-US" dirty="0"/>
              <a:t>  </a:t>
            </a:r>
            <a:r>
              <a:rPr lang="en-US" dirty="0" err="1"/>
              <a:t>il</a:t>
            </a:r>
            <a:r>
              <a:rPr lang="en-US" dirty="0"/>
              <a:t> </a:t>
            </a:r>
            <a:r>
              <a:rPr lang="en-US" dirty="0" err="1"/>
              <a:t>rischio</a:t>
            </a:r>
            <a:r>
              <a:rPr lang="en-US" dirty="0"/>
              <a:t>   di </a:t>
            </a:r>
            <a:r>
              <a:rPr lang="en-US" dirty="0" err="1"/>
              <a:t>suicidio</a:t>
            </a:r>
            <a:r>
              <a:rPr lang="en-US" dirty="0"/>
              <a:t> e di </a:t>
            </a:r>
            <a:r>
              <a:rPr lang="en-US" dirty="0" err="1"/>
              <a:t>infanticidio</a:t>
            </a:r>
            <a:r>
              <a:rPr lang="en-US" dirty="0"/>
              <a:t>.</a:t>
            </a:r>
            <a:endParaRPr lang="it-IT" dirty="0"/>
          </a:p>
        </p:txBody>
      </p:sp>
    </p:spTree>
    <p:extLst>
      <p:ext uri="{BB962C8B-B14F-4D97-AF65-F5344CB8AC3E}">
        <p14:creationId xmlns:p14="http://schemas.microsoft.com/office/powerpoint/2010/main" val="1968546031"/>
      </p:ext>
    </p:extLst>
  </p:cSld>
  <p:clrMapOvr>
    <a:masterClrMapping/>
  </p:clrMapOvr>
</p:sld>
</file>

<file path=ppt/slides/slide4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b="1" dirty="0" err="1"/>
              <a:t>Rischio</a:t>
            </a:r>
            <a:r>
              <a:rPr lang="en-US" b="1" dirty="0"/>
              <a:t> di </a:t>
            </a:r>
            <a:r>
              <a:rPr lang="en-US" b="1" dirty="0" err="1"/>
              <a:t>suicidio</a:t>
            </a:r>
            <a:br>
              <a:rPr lang="it-IT" dirty="0"/>
            </a:br>
            <a:endParaRPr lang="it-IT" dirty="0"/>
          </a:p>
        </p:txBody>
      </p:sp>
      <p:sp>
        <p:nvSpPr>
          <p:cNvPr id="3" name="Segnaposto contenuto 2"/>
          <p:cNvSpPr>
            <a:spLocks noGrp="1"/>
          </p:cNvSpPr>
          <p:nvPr>
            <p:ph idx="1"/>
          </p:nvPr>
        </p:nvSpPr>
        <p:spPr/>
        <p:txBody>
          <a:bodyPr>
            <a:normAutofit fontScale="92500" lnSpcReduction="10000"/>
          </a:bodyPr>
          <a:lstStyle/>
          <a:p>
            <a:r>
              <a:rPr lang="en-US" dirty="0" err="1"/>
              <a:t>il</a:t>
            </a:r>
            <a:r>
              <a:rPr lang="en-US" dirty="0"/>
              <a:t> </a:t>
            </a:r>
            <a:r>
              <a:rPr lang="en-US" dirty="0" err="1"/>
              <a:t>rischio</a:t>
            </a:r>
            <a:r>
              <a:rPr lang="en-US" dirty="0"/>
              <a:t> di </a:t>
            </a:r>
            <a:r>
              <a:rPr lang="en-US" dirty="0" err="1"/>
              <a:t>suicidio</a:t>
            </a:r>
            <a:r>
              <a:rPr lang="en-US" dirty="0"/>
              <a:t> è molto alto </a:t>
            </a:r>
            <a:r>
              <a:rPr lang="en-US" dirty="0" err="1"/>
              <a:t>nel</a:t>
            </a:r>
            <a:r>
              <a:rPr lang="en-US" dirty="0"/>
              <a:t> </a:t>
            </a:r>
            <a:r>
              <a:rPr lang="en-US" dirty="0" err="1"/>
              <a:t>disturbo</a:t>
            </a:r>
            <a:r>
              <a:rPr lang="en-US" dirty="0"/>
              <a:t> </a:t>
            </a:r>
            <a:r>
              <a:rPr lang="en-US" dirty="0" err="1"/>
              <a:t>bipolare</a:t>
            </a:r>
            <a:r>
              <a:rPr lang="en-US" dirty="0"/>
              <a:t> 2. per </a:t>
            </a:r>
            <a:r>
              <a:rPr lang="en-US" dirty="0" err="1"/>
              <a:t>quanto</a:t>
            </a:r>
            <a:r>
              <a:rPr lang="en-US" dirty="0"/>
              <a:t> </a:t>
            </a:r>
            <a:r>
              <a:rPr lang="en-US" dirty="0" err="1"/>
              <a:t>riguarda</a:t>
            </a:r>
            <a:r>
              <a:rPr lang="en-US" dirty="0"/>
              <a:t> i </a:t>
            </a:r>
            <a:r>
              <a:rPr lang="en-US" dirty="0" err="1"/>
              <a:t>tentativi</a:t>
            </a:r>
            <a:r>
              <a:rPr lang="en-US" dirty="0"/>
              <a:t> di </a:t>
            </a:r>
            <a:r>
              <a:rPr lang="en-US" dirty="0" err="1"/>
              <a:t>suicidio</a:t>
            </a:r>
            <a:r>
              <a:rPr lang="en-US" dirty="0"/>
              <a:t> </a:t>
            </a:r>
            <a:r>
              <a:rPr lang="en-US" dirty="0" err="1"/>
              <a:t>sono</a:t>
            </a:r>
            <a:r>
              <a:rPr lang="en-US" dirty="0"/>
              <a:t> quasi </a:t>
            </a:r>
            <a:r>
              <a:rPr lang="en-US" dirty="0" err="1"/>
              <a:t>uguali</a:t>
            </a:r>
            <a:r>
              <a:rPr lang="en-US" dirty="0"/>
              <a:t> </a:t>
            </a:r>
            <a:r>
              <a:rPr lang="en-US" dirty="0" err="1"/>
              <a:t>nelle</a:t>
            </a:r>
            <a:r>
              <a:rPr lang="en-US" dirty="0"/>
              <a:t> due forma di </a:t>
            </a:r>
            <a:r>
              <a:rPr lang="en-US" dirty="0" err="1"/>
              <a:t>bipolarismo</a:t>
            </a:r>
            <a:r>
              <a:rPr lang="en-US" dirty="0"/>
              <a:t>, ma i </a:t>
            </a:r>
            <a:r>
              <a:rPr lang="en-US" dirty="0" err="1"/>
              <a:t>suicidi</a:t>
            </a:r>
            <a:r>
              <a:rPr lang="en-US" dirty="0"/>
              <a:t> </a:t>
            </a:r>
            <a:r>
              <a:rPr lang="en-US" dirty="0" err="1"/>
              <a:t>sono</a:t>
            </a:r>
            <a:r>
              <a:rPr lang="en-US" dirty="0"/>
              <a:t> </a:t>
            </a:r>
            <a:r>
              <a:rPr lang="en-US" dirty="0" err="1"/>
              <a:t>portati</a:t>
            </a:r>
            <a:r>
              <a:rPr lang="en-US" dirty="0"/>
              <a:t> a </a:t>
            </a:r>
            <a:r>
              <a:rPr lang="en-US" dirty="0" err="1"/>
              <a:t>termine</a:t>
            </a:r>
            <a:r>
              <a:rPr lang="en-US" dirty="0"/>
              <a:t> </a:t>
            </a:r>
            <a:r>
              <a:rPr lang="en-US" dirty="0" err="1"/>
              <a:t>più</a:t>
            </a:r>
            <a:r>
              <a:rPr lang="en-US" dirty="0"/>
              <a:t> </a:t>
            </a:r>
            <a:r>
              <a:rPr lang="en-US" dirty="0" err="1"/>
              <a:t>frequentemente</a:t>
            </a:r>
            <a:r>
              <a:rPr lang="en-US" dirty="0"/>
              <a:t> </a:t>
            </a:r>
            <a:r>
              <a:rPr lang="en-US" dirty="0" err="1"/>
              <a:t>nel</a:t>
            </a:r>
            <a:r>
              <a:rPr lang="en-US" dirty="0"/>
              <a:t> </a:t>
            </a:r>
            <a:r>
              <a:rPr lang="en-US" dirty="0" err="1"/>
              <a:t>bipolare</a:t>
            </a:r>
            <a:r>
              <a:rPr lang="en-US" dirty="0"/>
              <a:t> 2 </a:t>
            </a:r>
            <a:r>
              <a:rPr lang="en-US" dirty="0" err="1"/>
              <a:t>probabilmente</a:t>
            </a:r>
            <a:r>
              <a:rPr lang="en-US" dirty="0"/>
              <a:t> a causa </a:t>
            </a:r>
            <a:r>
              <a:rPr lang="en-US" dirty="0" err="1"/>
              <a:t>della</a:t>
            </a:r>
            <a:r>
              <a:rPr lang="en-US" dirty="0"/>
              <a:t> </a:t>
            </a:r>
            <a:r>
              <a:rPr lang="en-US" dirty="0" err="1"/>
              <a:t>maggiore</a:t>
            </a:r>
            <a:r>
              <a:rPr lang="en-US" dirty="0"/>
              <a:t> </a:t>
            </a:r>
            <a:r>
              <a:rPr lang="en-US" dirty="0" err="1"/>
              <a:t>gravità</a:t>
            </a:r>
            <a:r>
              <a:rPr lang="en-US" dirty="0"/>
              <a:t> </a:t>
            </a:r>
            <a:r>
              <a:rPr lang="en-US" dirty="0" err="1"/>
              <a:t>ed</a:t>
            </a:r>
            <a:r>
              <a:rPr lang="en-US" dirty="0"/>
              <a:t> </a:t>
            </a:r>
            <a:r>
              <a:rPr lang="en-US" dirty="0" err="1"/>
              <a:t>incidenza</a:t>
            </a:r>
            <a:r>
              <a:rPr lang="en-US" dirty="0"/>
              <a:t> </a:t>
            </a:r>
            <a:r>
              <a:rPr lang="en-US" dirty="0" err="1"/>
              <a:t>della</a:t>
            </a:r>
            <a:r>
              <a:rPr lang="en-US" dirty="0"/>
              <a:t> </a:t>
            </a:r>
            <a:r>
              <a:rPr lang="en-US" dirty="0" err="1"/>
              <a:t>componente</a:t>
            </a:r>
            <a:r>
              <a:rPr lang="en-US" dirty="0"/>
              <a:t> </a:t>
            </a:r>
            <a:r>
              <a:rPr lang="en-US" dirty="0" err="1"/>
              <a:t>depressiva</a:t>
            </a:r>
            <a:r>
              <a:rPr lang="en-US" dirty="0"/>
              <a:t>.</a:t>
            </a:r>
          </a:p>
          <a:p>
            <a:r>
              <a:rPr lang="it-IT" dirty="0"/>
              <a:t>Tale incidenza di suicidio è particolarmente alta nei pazienti bipolari familiari di persone che hanno commesso suicidio</a:t>
            </a:r>
          </a:p>
          <a:p>
            <a:pPr marL="0" indent="0">
              <a:buNone/>
            </a:pPr>
            <a:endParaRPr lang="it-IT" dirty="0"/>
          </a:p>
        </p:txBody>
      </p:sp>
    </p:spTree>
    <p:extLst>
      <p:ext uri="{BB962C8B-B14F-4D97-AF65-F5344CB8AC3E}">
        <p14:creationId xmlns:p14="http://schemas.microsoft.com/office/powerpoint/2010/main" val="948721093"/>
      </p:ext>
    </p:extLst>
  </p:cSld>
  <p:clrMapOvr>
    <a:masterClrMapping/>
  </p:clrMapOvr>
</p:sld>
</file>

<file path=ppt/slides/slide4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Conseguenze a livello lavorativo e relazionale</a:t>
            </a:r>
          </a:p>
        </p:txBody>
      </p:sp>
      <p:sp>
        <p:nvSpPr>
          <p:cNvPr id="3" name="Segnaposto contenuto 2"/>
          <p:cNvSpPr>
            <a:spLocks noGrp="1"/>
          </p:cNvSpPr>
          <p:nvPr>
            <p:ph idx="1"/>
          </p:nvPr>
        </p:nvSpPr>
        <p:spPr/>
        <p:txBody>
          <a:bodyPr>
            <a:normAutofit/>
          </a:bodyPr>
          <a:lstStyle/>
          <a:p>
            <a:r>
              <a:rPr lang="en-US" dirty="0"/>
              <a:t>Il </a:t>
            </a:r>
            <a:r>
              <a:rPr lang="en-US" dirty="0" err="1"/>
              <a:t>disturbo</a:t>
            </a:r>
            <a:r>
              <a:rPr lang="en-US" dirty="0"/>
              <a:t> </a:t>
            </a:r>
            <a:r>
              <a:rPr lang="en-US" dirty="0" err="1"/>
              <a:t>bipolare</a:t>
            </a:r>
            <a:r>
              <a:rPr lang="en-US" dirty="0"/>
              <a:t> 2 </a:t>
            </a:r>
            <a:r>
              <a:rPr lang="en-US" dirty="0" err="1"/>
              <a:t>comporta</a:t>
            </a:r>
            <a:r>
              <a:rPr lang="en-US" dirty="0"/>
              <a:t> per </a:t>
            </a:r>
            <a:r>
              <a:rPr lang="en-US" dirty="0" err="1"/>
              <a:t>definizione</a:t>
            </a:r>
            <a:r>
              <a:rPr lang="en-US" dirty="0"/>
              <a:t> deficit a </a:t>
            </a:r>
            <a:r>
              <a:rPr lang="en-US" dirty="0" err="1"/>
              <a:t>livello</a:t>
            </a:r>
            <a:r>
              <a:rPr lang="en-US" dirty="0"/>
              <a:t> </a:t>
            </a:r>
            <a:r>
              <a:rPr lang="en-US" dirty="0" err="1"/>
              <a:t>lavorativo</a:t>
            </a:r>
            <a:r>
              <a:rPr lang="en-US" dirty="0"/>
              <a:t>, </a:t>
            </a:r>
            <a:r>
              <a:rPr lang="en-US" dirty="0" err="1"/>
              <a:t>relazionale</a:t>
            </a:r>
            <a:r>
              <a:rPr lang="en-US" dirty="0"/>
              <a:t>, e </a:t>
            </a:r>
            <a:r>
              <a:rPr lang="en-US" dirty="0" err="1"/>
              <a:t>dello</a:t>
            </a:r>
            <a:r>
              <a:rPr lang="en-US" dirty="0"/>
              <a:t> studio. Si </a:t>
            </a:r>
            <a:r>
              <a:rPr lang="en-US" dirty="0" err="1"/>
              <a:t>può</a:t>
            </a:r>
            <a:r>
              <a:rPr lang="en-US" dirty="0"/>
              <a:t> </a:t>
            </a:r>
            <a:r>
              <a:rPr lang="en-US" dirty="0" err="1"/>
              <a:t>sviluppare</a:t>
            </a:r>
            <a:r>
              <a:rPr lang="en-US" dirty="0"/>
              <a:t> </a:t>
            </a:r>
            <a:r>
              <a:rPr lang="en-US" dirty="0" err="1"/>
              <a:t>inoltre</a:t>
            </a:r>
            <a:r>
              <a:rPr lang="en-US" dirty="0"/>
              <a:t> </a:t>
            </a:r>
            <a:r>
              <a:rPr lang="en-US" dirty="0" err="1"/>
              <a:t>una</a:t>
            </a:r>
            <a:r>
              <a:rPr lang="en-US" dirty="0"/>
              <a:t> </a:t>
            </a:r>
            <a:r>
              <a:rPr lang="en-US" dirty="0" err="1"/>
              <a:t>maggiore</a:t>
            </a:r>
            <a:r>
              <a:rPr lang="en-US" dirty="0"/>
              <a:t> </a:t>
            </a:r>
            <a:r>
              <a:rPr lang="en-US" dirty="0" err="1"/>
              <a:t>propensione</a:t>
            </a:r>
            <a:r>
              <a:rPr lang="en-US" dirty="0"/>
              <a:t> </a:t>
            </a:r>
            <a:r>
              <a:rPr lang="en-US" dirty="0" err="1"/>
              <a:t>all’uso</a:t>
            </a:r>
            <a:r>
              <a:rPr lang="en-US" dirty="0"/>
              <a:t> di </a:t>
            </a:r>
            <a:r>
              <a:rPr lang="en-US" dirty="0" err="1"/>
              <a:t>sostanze</a:t>
            </a:r>
            <a:r>
              <a:rPr lang="en-US" dirty="0"/>
              <a:t>, in </a:t>
            </a:r>
            <a:r>
              <a:rPr lang="en-US" dirty="0" err="1"/>
              <a:t>particolare</a:t>
            </a:r>
            <a:r>
              <a:rPr lang="en-US" dirty="0"/>
              <a:t> di </a:t>
            </a:r>
            <a:r>
              <a:rPr lang="en-US" dirty="0" err="1"/>
              <a:t>alcol</a:t>
            </a:r>
            <a:r>
              <a:rPr lang="en-US" dirty="0"/>
              <a:t>, e </a:t>
            </a:r>
            <a:r>
              <a:rPr lang="en-US" dirty="0" err="1"/>
              <a:t>disturbi</a:t>
            </a:r>
            <a:r>
              <a:rPr lang="en-US" dirty="0"/>
              <a:t> di </a:t>
            </a:r>
            <a:r>
              <a:rPr lang="en-US" dirty="0" err="1"/>
              <a:t>panico</a:t>
            </a:r>
            <a:r>
              <a:rPr lang="en-US" dirty="0"/>
              <a:t>. La </a:t>
            </a:r>
            <a:r>
              <a:rPr lang="en-US" dirty="0" err="1"/>
              <a:t>malattia</a:t>
            </a:r>
            <a:r>
              <a:rPr lang="en-US" dirty="0"/>
              <a:t> </a:t>
            </a:r>
            <a:r>
              <a:rPr lang="en-US" dirty="0" err="1"/>
              <a:t>può</a:t>
            </a:r>
            <a:r>
              <a:rPr lang="en-US" dirty="0"/>
              <a:t> </a:t>
            </a:r>
            <a:r>
              <a:rPr lang="en-US" dirty="0" err="1"/>
              <a:t>rendere</a:t>
            </a:r>
            <a:r>
              <a:rPr lang="en-US" dirty="0"/>
              <a:t> difficile </a:t>
            </a:r>
            <a:r>
              <a:rPr lang="en-US" dirty="0" err="1"/>
              <a:t>concludere</a:t>
            </a:r>
            <a:r>
              <a:rPr lang="en-US" dirty="0"/>
              <a:t> </a:t>
            </a:r>
            <a:r>
              <a:rPr lang="en-US" dirty="0" err="1"/>
              <a:t>gli</a:t>
            </a:r>
            <a:r>
              <a:rPr lang="en-US" dirty="0"/>
              <a:t> </a:t>
            </a:r>
            <a:r>
              <a:rPr lang="en-US" dirty="0" err="1"/>
              <a:t>studi</a:t>
            </a:r>
            <a:r>
              <a:rPr lang="en-US" dirty="0"/>
              <a:t> o </a:t>
            </a:r>
            <a:r>
              <a:rPr lang="en-US" dirty="0" err="1"/>
              <a:t>altri</a:t>
            </a:r>
            <a:r>
              <a:rPr lang="en-US" dirty="0"/>
              <a:t> </a:t>
            </a:r>
            <a:r>
              <a:rPr lang="en-US" dirty="0" err="1"/>
              <a:t>impegni</a:t>
            </a:r>
            <a:r>
              <a:rPr lang="en-US" dirty="0"/>
              <a:t> di </a:t>
            </a:r>
            <a:r>
              <a:rPr lang="en-US" dirty="0" err="1"/>
              <a:t>lunga</a:t>
            </a:r>
            <a:r>
              <a:rPr lang="en-US" dirty="0"/>
              <a:t> </a:t>
            </a:r>
            <a:r>
              <a:rPr lang="en-US" dirty="0" err="1"/>
              <a:t>durata</a:t>
            </a:r>
            <a:r>
              <a:rPr lang="en-US" dirty="0"/>
              <a:t>, come la </a:t>
            </a:r>
            <a:r>
              <a:rPr lang="en-US" dirty="0" err="1"/>
              <a:t>progressione</a:t>
            </a:r>
            <a:r>
              <a:rPr lang="en-US" dirty="0"/>
              <a:t> di </a:t>
            </a:r>
            <a:r>
              <a:rPr lang="en-US" dirty="0" err="1"/>
              <a:t>carriera</a:t>
            </a:r>
            <a:r>
              <a:rPr lang="en-US" dirty="0"/>
              <a:t>.</a:t>
            </a:r>
            <a:r>
              <a:rPr lang="it-IT" dirty="0"/>
              <a:t> </a:t>
            </a:r>
          </a:p>
        </p:txBody>
      </p:sp>
    </p:spTree>
    <p:extLst>
      <p:ext uri="{BB962C8B-B14F-4D97-AF65-F5344CB8AC3E}">
        <p14:creationId xmlns:p14="http://schemas.microsoft.com/office/powerpoint/2010/main" val="1111584292"/>
      </p:ext>
    </p:extLst>
  </p:cSld>
  <p:clrMapOvr>
    <a:masterClrMapping/>
  </p:clrMapOvr>
</p:sld>
</file>

<file path=ppt/slides/slide4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b="1" dirty="0" err="1"/>
              <a:t>Diagnosi</a:t>
            </a:r>
            <a:r>
              <a:rPr lang="en-US" b="1" dirty="0"/>
              <a:t> </a:t>
            </a:r>
            <a:r>
              <a:rPr lang="en-US" b="1" dirty="0" err="1"/>
              <a:t>differenziale</a:t>
            </a:r>
            <a:br>
              <a:rPr lang="it-IT" b="1" dirty="0"/>
            </a:br>
            <a:endParaRPr lang="it-IT" dirty="0"/>
          </a:p>
        </p:txBody>
      </p:sp>
      <p:sp>
        <p:nvSpPr>
          <p:cNvPr id="3" name="Segnaposto contenuto 2"/>
          <p:cNvSpPr>
            <a:spLocks noGrp="1"/>
          </p:cNvSpPr>
          <p:nvPr>
            <p:ph idx="1"/>
          </p:nvPr>
        </p:nvSpPr>
        <p:spPr/>
        <p:txBody>
          <a:bodyPr>
            <a:normAutofit fontScale="92500"/>
          </a:bodyPr>
          <a:lstStyle/>
          <a:p>
            <a:r>
              <a:rPr lang="en-US" dirty="0"/>
              <a:t>La </a:t>
            </a:r>
            <a:r>
              <a:rPr lang="en-US" dirty="0" err="1"/>
              <a:t>diagnosi</a:t>
            </a:r>
            <a:r>
              <a:rPr lang="en-US" dirty="0"/>
              <a:t> </a:t>
            </a:r>
            <a:r>
              <a:rPr lang="en-US" dirty="0" err="1"/>
              <a:t>differenziale</a:t>
            </a:r>
            <a:r>
              <a:rPr lang="en-US" dirty="0"/>
              <a:t> </a:t>
            </a:r>
            <a:r>
              <a:rPr lang="en-US" dirty="0" err="1"/>
              <a:t>più</a:t>
            </a:r>
            <a:r>
              <a:rPr lang="en-US" dirty="0"/>
              <a:t> </a:t>
            </a:r>
            <a:r>
              <a:rPr lang="en-US" dirty="0" err="1"/>
              <a:t>impegnativa</a:t>
            </a:r>
            <a:r>
              <a:rPr lang="en-US" dirty="0"/>
              <a:t> è </a:t>
            </a:r>
            <a:r>
              <a:rPr lang="en-US" dirty="0" err="1"/>
              <a:t>quella</a:t>
            </a:r>
            <a:r>
              <a:rPr lang="en-US" dirty="0"/>
              <a:t> col </a:t>
            </a:r>
            <a:r>
              <a:rPr lang="en-US" dirty="0" err="1"/>
              <a:t>disturbo</a:t>
            </a:r>
            <a:r>
              <a:rPr lang="en-US" dirty="0"/>
              <a:t> </a:t>
            </a:r>
            <a:r>
              <a:rPr lang="en-US" dirty="0" err="1"/>
              <a:t>depressivo</a:t>
            </a:r>
            <a:r>
              <a:rPr lang="en-US" dirty="0"/>
              <a:t> </a:t>
            </a:r>
            <a:r>
              <a:rPr lang="en-US" dirty="0" err="1"/>
              <a:t>maggiore</a:t>
            </a:r>
            <a:r>
              <a:rPr lang="en-US" dirty="0"/>
              <a:t>.</a:t>
            </a:r>
          </a:p>
          <a:p>
            <a:r>
              <a:rPr lang="en-US" dirty="0"/>
              <a:t>Per </a:t>
            </a:r>
            <a:r>
              <a:rPr lang="en-US" dirty="0" err="1"/>
              <a:t>quanto</a:t>
            </a:r>
            <a:r>
              <a:rPr lang="en-US" dirty="0"/>
              <a:t> </a:t>
            </a:r>
            <a:r>
              <a:rPr lang="en-US" dirty="0" err="1"/>
              <a:t>riguarda</a:t>
            </a:r>
            <a:r>
              <a:rPr lang="en-US" dirty="0"/>
              <a:t> la </a:t>
            </a:r>
            <a:r>
              <a:rPr lang="en-US" dirty="0" err="1"/>
              <a:t>diagnosi</a:t>
            </a:r>
            <a:r>
              <a:rPr lang="en-US" dirty="0"/>
              <a:t> </a:t>
            </a:r>
            <a:r>
              <a:rPr lang="en-US" dirty="0" err="1"/>
              <a:t>differenzale</a:t>
            </a:r>
            <a:r>
              <a:rPr lang="en-US" dirty="0"/>
              <a:t> </a:t>
            </a:r>
            <a:r>
              <a:rPr lang="en-US" dirty="0" err="1"/>
              <a:t>tra</a:t>
            </a:r>
            <a:r>
              <a:rPr lang="en-US" dirty="0"/>
              <a:t> </a:t>
            </a:r>
            <a:r>
              <a:rPr lang="en-US" dirty="0" err="1"/>
              <a:t>bipolare</a:t>
            </a:r>
            <a:r>
              <a:rPr lang="en-US" dirty="0"/>
              <a:t> 1 e 2 ho </a:t>
            </a:r>
            <a:r>
              <a:rPr lang="en-US" dirty="0" err="1"/>
              <a:t>già</a:t>
            </a:r>
            <a:r>
              <a:rPr lang="en-US" dirty="0"/>
              <a:t> espresso le </a:t>
            </a:r>
            <a:r>
              <a:rPr lang="en-US" dirty="0" err="1"/>
              <a:t>mie</a:t>
            </a:r>
            <a:r>
              <a:rPr lang="en-US" dirty="0"/>
              <a:t> </a:t>
            </a:r>
            <a:r>
              <a:rPr lang="en-US" dirty="0" err="1"/>
              <a:t>perplessità</a:t>
            </a:r>
            <a:r>
              <a:rPr lang="en-US" dirty="0"/>
              <a:t> </a:t>
            </a:r>
            <a:r>
              <a:rPr lang="en-US" dirty="0" err="1"/>
              <a:t>riguardo</a:t>
            </a:r>
            <a:r>
              <a:rPr lang="en-US" dirty="0"/>
              <a:t> </a:t>
            </a:r>
            <a:r>
              <a:rPr lang="en-US" dirty="0" err="1"/>
              <a:t>spesso</a:t>
            </a:r>
            <a:r>
              <a:rPr lang="en-US" dirty="0"/>
              <a:t> </a:t>
            </a:r>
            <a:r>
              <a:rPr lang="en-US" dirty="0" err="1"/>
              <a:t>alla</a:t>
            </a:r>
            <a:r>
              <a:rPr lang="en-US" dirty="0"/>
              <a:t> </a:t>
            </a:r>
            <a:r>
              <a:rPr lang="en-US" dirty="0" err="1"/>
              <a:t>soggettività</a:t>
            </a:r>
            <a:r>
              <a:rPr lang="en-US" dirty="0"/>
              <a:t> di tale </a:t>
            </a:r>
            <a:r>
              <a:rPr lang="en-US" dirty="0" err="1"/>
              <a:t>differenziazione</a:t>
            </a:r>
            <a:r>
              <a:rPr lang="en-US" dirty="0"/>
              <a:t>. </a:t>
            </a:r>
            <a:r>
              <a:rPr lang="en-US" dirty="0" err="1"/>
              <a:t>Analoghe</a:t>
            </a:r>
            <a:r>
              <a:rPr lang="en-US" dirty="0"/>
              <a:t> </a:t>
            </a:r>
            <a:r>
              <a:rPr lang="en-US" dirty="0" err="1"/>
              <a:t>perplessità</a:t>
            </a:r>
            <a:r>
              <a:rPr lang="en-US" dirty="0"/>
              <a:t> </a:t>
            </a:r>
            <a:r>
              <a:rPr lang="en-US" dirty="0" err="1"/>
              <a:t>vengono</a:t>
            </a:r>
            <a:r>
              <a:rPr lang="en-US" dirty="0"/>
              <a:t> </a:t>
            </a:r>
            <a:r>
              <a:rPr lang="en-US" dirty="0" err="1"/>
              <a:t>suscitate</a:t>
            </a:r>
            <a:r>
              <a:rPr lang="en-US" dirty="0"/>
              <a:t> </a:t>
            </a:r>
            <a:r>
              <a:rPr lang="en-US" dirty="0" err="1"/>
              <a:t>dalla</a:t>
            </a:r>
            <a:r>
              <a:rPr lang="en-US" dirty="0"/>
              <a:t> </a:t>
            </a:r>
            <a:r>
              <a:rPr lang="en-US" dirty="0" err="1"/>
              <a:t>differenza</a:t>
            </a:r>
            <a:r>
              <a:rPr lang="en-US" dirty="0"/>
              <a:t> </a:t>
            </a:r>
            <a:r>
              <a:rPr lang="en-US" dirty="0" err="1"/>
              <a:t>tra</a:t>
            </a:r>
            <a:r>
              <a:rPr lang="en-US" dirty="0"/>
              <a:t> </a:t>
            </a:r>
            <a:r>
              <a:rPr lang="en-US" dirty="0" err="1"/>
              <a:t>Bipolare</a:t>
            </a:r>
            <a:r>
              <a:rPr lang="en-US" dirty="0"/>
              <a:t> (1 o 2 </a:t>
            </a:r>
            <a:r>
              <a:rPr lang="en-US" dirty="0" err="1"/>
              <a:t>che</a:t>
            </a:r>
            <a:r>
              <a:rPr lang="en-US" dirty="0"/>
              <a:t> </a:t>
            </a:r>
            <a:r>
              <a:rPr lang="en-US" dirty="0" err="1"/>
              <a:t>siano</a:t>
            </a:r>
            <a:r>
              <a:rPr lang="en-US" dirty="0"/>
              <a:t>) </a:t>
            </a:r>
            <a:r>
              <a:rPr lang="en-US" dirty="0" err="1"/>
              <a:t>ed</a:t>
            </a:r>
            <a:r>
              <a:rPr lang="en-US" dirty="0"/>
              <a:t> </a:t>
            </a:r>
            <a:r>
              <a:rPr lang="en-US" dirty="0" err="1"/>
              <a:t>il</a:t>
            </a:r>
            <a:r>
              <a:rPr lang="en-US" dirty="0"/>
              <a:t> </a:t>
            </a:r>
            <a:r>
              <a:rPr lang="en-US" dirty="0" err="1"/>
              <a:t>disturbo</a:t>
            </a:r>
            <a:r>
              <a:rPr lang="en-US" dirty="0"/>
              <a:t> </a:t>
            </a:r>
            <a:r>
              <a:rPr lang="en-US" dirty="0" err="1"/>
              <a:t>ciclotimico</a:t>
            </a:r>
            <a:r>
              <a:rPr lang="en-US" dirty="0"/>
              <a:t>, </a:t>
            </a:r>
            <a:r>
              <a:rPr lang="en-US" dirty="0" err="1"/>
              <a:t>che</a:t>
            </a:r>
            <a:r>
              <a:rPr lang="en-US" dirty="0"/>
              <a:t>, come </a:t>
            </a:r>
            <a:r>
              <a:rPr lang="en-US" dirty="0" err="1"/>
              <a:t>vedremo</a:t>
            </a:r>
            <a:r>
              <a:rPr lang="en-US" dirty="0"/>
              <a:t>, è </a:t>
            </a:r>
            <a:r>
              <a:rPr lang="en-US" dirty="0" err="1"/>
              <a:t>una</a:t>
            </a:r>
            <a:r>
              <a:rPr lang="en-US" dirty="0"/>
              <a:t> forma </a:t>
            </a:r>
            <a:r>
              <a:rPr lang="en-US" dirty="0" err="1"/>
              <a:t>attenuata</a:t>
            </a:r>
            <a:r>
              <a:rPr lang="en-US" dirty="0"/>
              <a:t> di </a:t>
            </a:r>
            <a:r>
              <a:rPr lang="en-US" dirty="0" err="1"/>
              <a:t>bipolarismo</a:t>
            </a:r>
            <a:r>
              <a:rPr lang="en-US" dirty="0"/>
              <a:t>.</a:t>
            </a:r>
          </a:p>
        </p:txBody>
      </p:sp>
    </p:spTree>
    <p:extLst>
      <p:ext uri="{BB962C8B-B14F-4D97-AF65-F5344CB8AC3E}">
        <p14:creationId xmlns:p14="http://schemas.microsoft.com/office/powerpoint/2010/main" val="3699391003"/>
      </p:ext>
    </p:extLst>
  </p:cSld>
  <p:clrMapOvr>
    <a:masterClrMapping/>
  </p:clrMapOvr>
</p:sld>
</file>

<file path=ppt/slides/slide4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Per definizione la diagnosi di disturbo bipolare non può essere formulata con pazienti psicotici. Anche i pazienti psicotici possono mostrare sintomi simili al bipolarismo, ed i pazienti bipolari in fasi estremamente acute possono manifestare sintomatologia psicotica.</a:t>
            </a:r>
          </a:p>
          <a:p>
            <a:r>
              <a:rPr lang="it-IT" sz="2800" dirty="0"/>
              <a:t>L’abuso di sostanze può portare a sbalzi di umore simili al bipolarismo, ma tale abuso può essere  nella maggior parte dei </a:t>
            </a:r>
            <a:r>
              <a:rPr lang="it-IT" sz="2800" dirty="0" err="1"/>
              <a:t>casi,un</a:t>
            </a:r>
            <a:r>
              <a:rPr lang="it-IT" sz="2800" dirty="0"/>
              <a:t> fattore di esclusione della diagnosi di bipolarismo.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908507424"/>
      </p:ext>
    </p:extLst>
  </p:cSld>
  <p:clrMapOvr>
    <a:masterClrMapping/>
  </p:clrMapOvr>
</p:sld>
</file>

<file path=ppt/slides/slide4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en-US" dirty="0"/>
              <a:t>Il </a:t>
            </a:r>
            <a:r>
              <a:rPr lang="en-US" dirty="0" err="1"/>
              <a:t>disturbo</a:t>
            </a:r>
            <a:r>
              <a:rPr lang="en-US" dirty="0"/>
              <a:t> da deficit di </a:t>
            </a:r>
            <a:r>
              <a:rPr lang="en-US" dirty="0" err="1"/>
              <a:t>attenzione</a:t>
            </a:r>
            <a:r>
              <a:rPr lang="en-US" dirty="0"/>
              <a:t>/ </a:t>
            </a:r>
            <a:r>
              <a:rPr lang="en-US" dirty="0" err="1"/>
              <a:t>iperattività</a:t>
            </a:r>
            <a:r>
              <a:rPr lang="en-US" dirty="0"/>
              <a:t> (DDAI) </a:t>
            </a:r>
            <a:r>
              <a:rPr lang="en-US" dirty="0" err="1"/>
              <a:t>può</a:t>
            </a:r>
            <a:r>
              <a:rPr lang="en-US" dirty="0"/>
              <a:t> </a:t>
            </a:r>
            <a:r>
              <a:rPr lang="en-US" dirty="0" err="1"/>
              <a:t>essere</a:t>
            </a:r>
            <a:r>
              <a:rPr lang="en-US" dirty="0"/>
              <a:t> </a:t>
            </a:r>
            <a:r>
              <a:rPr lang="en-US" dirty="0" err="1"/>
              <a:t>erroneamente</a:t>
            </a:r>
            <a:r>
              <a:rPr lang="en-US" dirty="0"/>
              <a:t> </a:t>
            </a:r>
            <a:r>
              <a:rPr lang="en-US" dirty="0" err="1"/>
              <a:t>diagnosticato</a:t>
            </a:r>
            <a:r>
              <a:rPr lang="en-US" dirty="0"/>
              <a:t> come </a:t>
            </a:r>
            <a:r>
              <a:rPr lang="en-US" dirty="0" err="1"/>
              <a:t>disturbo</a:t>
            </a:r>
            <a:r>
              <a:rPr lang="en-US" dirty="0"/>
              <a:t> </a:t>
            </a:r>
            <a:r>
              <a:rPr lang="en-US" dirty="0" err="1"/>
              <a:t>bipolare</a:t>
            </a:r>
            <a:r>
              <a:rPr lang="en-US" dirty="0"/>
              <a:t> 2, </a:t>
            </a:r>
            <a:r>
              <a:rPr lang="en-US" dirty="0" err="1"/>
              <a:t>soprattutto</a:t>
            </a:r>
            <a:r>
              <a:rPr lang="en-US" dirty="0"/>
              <a:t> </a:t>
            </a:r>
            <a:r>
              <a:rPr lang="en-US" dirty="0" err="1"/>
              <a:t>nei</a:t>
            </a:r>
            <a:r>
              <a:rPr lang="en-US" dirty="0"/>
              <a:t> bambini e </a:t>
            </a:r>
            <a:r>
              <a:rPr lang="en-US" dirty="0" err="1"/>
              <a:t>negli</a:t>
            </a:r>
            <a:r>
              <a:rPr lang="en-US" dirty="0"/>
              <a:t> </a:t>
            </a:r>
            <a:r>
              <a:rPr lang="en-US" dirty="0" err="1"/>
              <a:t>adolescenti</a:t>
            </a:r>
            <a:r>
              <a:rPr lang="en-US" dirty="0"/>
              <a:t>. In </a:t>
            </a:r>
            <a:r>
              <a:rPr lang="en-US" dirty="0" err="1"/>
              <a:t>questi</a:t>
            </a:r>
            <a:r>
              <a:rPr lang="en-US" dirty="0"/>
              <a:t> </a:t>
            </a:r>
            <a:r>
              <a:rPr lang="en-US" dirty="0" err="1"/>
              <a:t>casi</a:t>
            </a:r>
            <a:r>
              <a:rPr lang="en-US" dirty="0"/>
              <a:t>  </a:t>
            </a:r>
            <a:r>
              <a:rPr lang="en-US" dirty="0" err="1"/>
              <a:t>si</a:t>
            </a:r>
            <a:r>
              <a:rPr lang="en-US" dirty="0"/>
              <a:t> </a:t>
            </a:r>
            <a:r>
              <a:rPr lang="en-US" dirty="0" err="1"/>
              <a:t>manifestano</a:t>
            </a:r>
            <a:r>
              <a:rPr lang="en-US" dirty="0"/>
              <a:t> </a:t>
            </a:r>
            <a:r>
              <a:rPr lang="en-US" dirty="0" err="1"/>
              <a:t>molti</a:t>
            </a:r>
            <a:r>
              <a:rPr lang="en-US" dirty="0"/>
              <a:t> </a:t>
            </a:r>
            <a:r>
              <a:rPr lang="en-US" dirty="0" err="1"/>
              <a:t>sintomi</a:t>
            </a:r>
            <a:r>
              <a:rPr lang="en-US" dirty="0"/>
              <a:t>  di </a:t>
            </a:r>
            <a:r>
              <a:rPr lang="en-US" dirty="0" err="1"/>
              <a:t>eccitazione</a:t>
            </a:r>
            <a:r>
              <a:rPr lang="en-US" dirty="0"/>
              <a:t>, </a:t>
            </a:r>
            <a:r>
              <a:rPr lang="en-US" dirty="0" err="1"/>
              <a:t>distraibilità</a:t>
            </a:r>
            <a:r>
              <a:rPr lang="en-US" dirty="0"/>
              <a:t> </a:t>
            </a:r>
            <a:r>
              <a:rPr lang="en-US" dirty="0" err="1"/>
              <a:t>ed</a:t>
            </a:r>
            <a:r>
              <a:rPr lang="en-US" dirty="0"/>
              <a:t> </a:t>
            </a:r>
            <a:r>
              <a:rPr lang="en-US" dirty="0" err="1"/>
              <a:t>impulsività</a:t>
            </a:r>
            <a:r>
              <a:rPr lang="en-US" dirty="0"/>
              <a:t> non </a:t>
            </a:r>
            <a:r>
              <a:rPr lang="en-US" dirty="0" err="1"/>
              <a:t>dissimili</a:t>
            </a:r>
            <a:r>
              <a:rPr lang="en-US" dirty="0"/>
              <a:t> da </a:t>
            </a:r>
            <a:r>
              <a:rPr lang="en-US" dirty="0" err="1"/>
              <a:t>quelli</a:t>
            </a:r>
            <a:r>
              <a:rPr lang="en-US" dirty="0"/>
              <a:t> </a:t>
            </a:r>
            <a:r>
              <a:rPr lang="en-US" dirty="0" err="1"/>
              <a:t>che</a:t>
            </a:r>
            <a:r>
              <a:rPr lang="en-US" dirty="0"/>
              <a:t> </a:t>
            </a:r>
            <a:r>
              <a:rPr lang="en-US" dirty="0" err="1"/>
              <a:t>compaiono</a:t>
            </a:r>
            <a:r>
              <a:rPr lang="en-US" dirty="0"/>
              <a:t> in </a:t>
            </a:r>
            <a:r>
              <a:rPr lang="en-US" dirty="0" err="1"/>
              <a:t>fase</a:t>
            </a:r>
            <a:r>
              <a:rPr lang="en-US" dirty="0"/>
              <a:t> </a:t>
            </a:r>
            <a:r>
              <a:rPr lang="en-US" dirty="0" err="1"/>
              <a:t>ipomaniacale</a:t>
            </a:r>
            <a:r>
              <a:rPr lang="en-US" dirty="0"/>
              <a:t>.  </a:t>
            </a:r>
            <a:r>
              <a:rPr lang="it-IT" dirty="0"/>
              <a:t> </a:t>
            </a:r>
          </a:p>
          <a:p>
            <a:r>
              <a:rPr lang="it-IT" dirty="0"/>
              <a:t>Anche i disturbi borderline di personalità ed in minor misura, quelli di disturbo narcisistico di personalità possono assomigliare ai disturbi dell’umore tipici del bipolarismo.</a:t>
            </a:r>
          </a:p>
          <a:p>
            <a:pPr marL="0" indent="0">
              <a:buNone/>
            </a:pPr>
            <a:r>
              <a:rPr lang="it-IT" dirty="0"/>
              <a:t> </a:t>
            </a:r>
          </a:p>
        </p:txBody>
      </p:sp>
    </p:spTree>
    <p:extLst>
      <p:ext uri="{BB962C8B-B14F-4D97-AF65-F5344CB8AC3E}">
        <p14:creationId xmlns:p14="http://schemas.microsoft.com/office/powerpoint/2010/main" val="3542636261"/>
      </p:ext>
    </p:extLst>
  </p:cSld>
  <p:clrMapOvr>
    <a:masterClrMapping/>
  </p:clrMapOvr>
</p:sld>
</file>

<file path=ppt/slides/slide4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b="1" dirty="0"/>
              <a:t>Comorbilità</a:t>
            </a:r>
            <a:endParaRPr lang="it-IT" dirty="0"/>
          </a:p>
          <a:p>
            <a:r>
              <a:rPr lang="en-US" dirty="0"/>
              <a:t>Il </a:t>
            </a:r>
            <a:r>
              <a:rPr lang="en-US" dirty="0" err="1"/>
              <a:t>disturbo</a:t>
            </a:r>
            <a:r>
              <a:rPr lang="en-US" dirty="0"/>
              <a:t> </a:t>
            </a:r>
            <a:r>
              <a:rPr lang="en-US" dirty="0" err="1"/>
              <a:t>bipolare</a:t>
            </a:r>
            <a:r>
              <a:rPr lang="en-US" dirty="0"/>
              <a:t> </a:t>
            </a:r>
            <a:r>
              <a:rPr lang="en-US" dirty="0" err="1"/>
              <a:t>può</a:t>
            </a:r>
            <a:r>
              <a:rPr lang="en-US" dirty="0"/>
              <a:t> </a:t>
            </a:r>
            <a:r>
              <a:rPr lang="en-US" dirty="0" err="1"/>
              <a:t>spesso</a:t>
            </a:r>
            <a:r>
              <a:rPr lang="en-US" dirty="0"/>
              <a:t> </a:t>
            </a:r>
            <a:r>
              <a:rPr lang="en-US" dirty="0" err="1"/>
              <a:t>associarsi</a:t>
            </a:r>
            <a:r>
              <a:rPr lang="en-US" dirty="0"/>
              <a:t> a </a:t>
            </a:r>
            <a:r>
              <a:rPr lang="en-US" dirty="0" err="1"/>
              <a:t>disturbi</a:t>
            </a:r>
            <a:r>
              <a:rPr lang="en-US" dirty="0"/>
              <a:t> di </a:t>
            </a:r>
            <a:r>
              <a:rPr lang="en-US" dirty="0" err="1"/>
              <a:t>ansia</a:t>
            </a:r>
            <a:r>
              <a:rPr lang="en-US" dirty="0"/>
              <a:t>, ad </a:t>
            </a:r>
            <a:r>
              <a:rPr lang="en-US" dirty="0" err="1"/>
              <a:t>abuso</a:t>
            </a:r>
            <a:r>
              <a:rPr lang="en-US" dirty="0"/>
              <a:t> di </a:t>
            </a:r>
            <a:r>
              <a:rPr lang="en-US" dirty="0" err="1"/>
              <a:t>sostanze</a:t>
            </a:r>
            <a:r>
              <a:rPr lang="en-US" dirty="0"/>
              <a:t>,  a </a:t>
            </a:r>
            <a:r>
              <a:rPr lang="en-US" dirty="0" err="1"/>
              <a:t>disturbi</a:t>
            </a:r>
            <a:r>
              <a:rPr lang="en-US" dirty="0"/>
              <a:t> di </a:t>
            </a:r>
            <a:r>
              <a:rPr lang="en-US" dirty="0" err="1"/>
              <a:t>alimentazione</a:t>
            </a:r>
            <a:r>
              <a:rPr lang="en-US" dirty="0"/>
              <a:t> (in </a:t>
            </a:r>
            <a:r>
              <a:rPr lang="en-US" dirty="0" err="1"/>
              <a:t>particolare</a:t>
            </a:r>
            <a:r>
              <a:rPr lang="en-US" dirty="0"/>
              <a:t> </a:t>
            </a:r>
            <a:r>
              <a:rPr lang="en-US" dirty="0" err="1"/>
              <a:t>il</a:t>
            </a:r>
            <a:r>
              <a:rPr lang="en-US" dirty="0"/>
              <a:t> binge eating).</a:t>
            </a:r>
            <a:r>
              <a:rPr lang="it-IT" dirty="0"/>
              <a:t> </a:t>
            </a:r>
          </a:p>
          <a:p>
            <a:r>
              <a:rPr lang="it-IT" dirty="0"/>
              <a:t>Questi disturbi concomitanti non meritano di solito una diagnosi separata, sono piuttosto conseguenze temporanee delle fasi di variazione dell’umore e della energia.</a:t>
            </a:r>
          </a:p>
          <a:p>
            <a:endParaRPr lang="it-IT" dirty="0"/>
          </a:p>
          <a:p>
            <a:endParaRPr lang="it-IT" dirty="0"/>
          </a:p>
        </p:txBody>
      </p:sp>
    </p:spTree>
    <p:extLst>
      <p:ext uri="{BB962C8B-B14F-4D97-AF65-F5344CB8AC3E}">
        <p14:creationId xmlns:p14="http://schemas.microsoft.com/office/powerpoint/2010/main" val="4266145091"/>
      </p:ext>
    </p:extLst>
  </p:cSld>
  <p:clrMapOvr>
    <a:masterClrMapping/>
  </p:clrMapOvr>
</p:sld>
</file>

<file path=ppt/slides/slide4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CICLOTIMICO</a:t>
            </a:r>
          </a:p>
        </p:txBody>
      </p:sp>
      <p:sp>
        <p:nvSpPr>
          <p:cNvPr id="3" name="Segnaposto contenuto 2"/>
          <p:cNvSpPr>
            <a:spLocks noGrp="1"/>
          </p:cNvSpPr>
          <p:nvPr>
            <p:ph idx="1"/>
          </p:nvPr>
        </p:nvSpPr>
        <p:spPr/>
        <p:txBody>
          <a:bodyPr>
            <a:noAutofit/>
          </a:bodyPr>
          <a:lstStyle/>
          <a:p>
            <a:r>
              <a:rPr lang="it-IT" sz="2400" dirty="0"/>
              <a:t> Si alternano, per più di 2 anni, fasi di </a:t>
            </a:r>
            <a:r>
              <a:rPr lang="it-IT" sz="2400" dirty="0" err="1"/>
              <a:t>ipomaniacalità</a:t>
            </a:r>
            <a:r>
              <a:rPr lang="it-IT" sz="2400" dirty="0"/>
              <a:t> e fasi di depressione non gravissima. In questo lungo periodo, il paziente non è mai senza sintomi per periodi maggiori a 2 mesi.</a:t>
            </a:r>
          </a:p>
          <a:p>
            <a:r>
              <a:rPr lang="it-IT" sz="2400" dirty="0"/>
              <a:t>In tutto il periodo non si verificano mai fasi di depressione maggiore o di piena maniacalità.</a:t>
            </a:r>
          </a:p>
          <a:p>
            <a:r>
              <a:rPr lang="it-IT" sz="2400" dirty="0"/>
              <a:t>Da questa definizione non è difficile comprendere come diversi terapeuti, osservando lo stesso caso, possano facilmente arrivare a diagnosi diverse (bipolarismo o ciclotimia)</a:t>
            </a:r>
          </a:p>
        </p:txBody>
      </p:sp>
    </p:spTree>
    <p:extLst>
      <p:ext uri="{BB962C8B-B14F-4D97-AF65-F5344CB8AC3E}">
        <p14:creationId xmlns:p14="http://schemas.microsoft.com/office/powerpoint/2010/main" val="31547759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lnSpc>
                <a:spcPct val="115000"/>
              </a:lnSpc>
              <a:spcAft>
                <a:spcPts val="1000"/>
              </a:spcAft>
            </a:pPr>
            <a:r>
              <a:rPr lang="it-IT" sz="2400" b="1" i="1" dirty="0">
                <a:solidFill>
                  <a:prstClr val="black"/>
                </a:solidFill>
                <a:latin typeface="Verdana"/>
                <a:ea typeface="Times New Roman"/>
                <a:cs typeface="Times New Roman"/>
              </a:rPr>
              <a:t>Decorso</a:t>
            </a:r>
            <a:endParaRPr lang="it-IT" sz="2000" dirty="0">
              <a:solidFill>
                <a:prstClr val="black"/>
              </a:solidFill>
              <a:latin typeface="Calibri"/>
              <a:ea typeface="PMingLiU"/>
              <a:cs typeface="Times New Roman"/>
            </a:endParaRPr>
          </a:p>
          <a:p>
            <a:pPr lvl="0">
              <a:lnSpc>
                <a:spcPct val="150000"/>
              </a:lnSpc>
              <a:spcBef>
                <a:spcPts val="135"/>
              </a:spcBef>
              <a:spcAft>
                <a:spcPts val="0"/>
              </a:spcAft>
            </a:pPr>
            <a:r>
              <a:rPr lang="it-IT" dirty="0">
                <a:solidFill>
                  <a:prstClr val="black"/>
                </a:solidFill>
                <a:ea typeface="Tahoma" pitchFamily="34" charset="0"/>
              </a:rPr>
              <a:t>Il Disturbo di Asperger è continuo e dura per tutta la vita. Nei bambini di età scolare le buone capacità verbali possono in qualche misura mascherare la gravità della disfunzione sociale del bambino e possono anche ingannare coloro che se ne occupano e gli insegnanti - cioè coloro che se ne occupano e gli insegnanti possono centrare le attenzioni sulle buone capacità verbali del bambino, ma non rendersi sufficientemente conto dei problemi nelle altre aree (in particolare l’adattamento sociale). Le relativamente buone capacità verbali del bambino possono anche indurre gli insegnanti e chi se ne occupa ad attribuire erroneamente le difficoltà comportamentali alla caparbietà o testardaggine del bambino. </a:t>
            </a:r>
            <a:endParaRPr lang="it-IT" sz="2000" dirty="0">
              <a:solidFill>
                <a:prstClr val="black"/>
              </a:solidFill>
              <a:ea typeface="Tahoma" pitchFamily="34" charset="0"/>
            </a:endParaRPr>
          </a:p>
          <a:p>
            <a:pPr lvl="0">
              <a:lnSpc>
                <a:spcPct val="150000"/>
              </a:lnSpc>
              <a:spcBef>
                <a:spcPts val="135"/>
              </a:spcBef>
              <a:spcAft>
                <a:spcPts val="0"/>
              </a:spcAft>
            </a:pPr>
            <a:r>
              <a:rPr lang="it-IT" dirty="0">
                <a:solidFill>
                  <a:prstClr val="black"/>
                </a:solidFill>
                <a:ea typeface="Tahoma" pitchFamily="34" charset="0"/>
              </a:rPr>
              <a:t> </a:t>
            </a:r>
            <a:endParaRPr lang="it-IT" sz="2000" dirty="0">
              <a:solidFill>
                <a:prstClr val="black"/>
              </a:solidFill>
              <a:ea typeface="Tahoma" pitchFamily="34" charset="0"/>
            </a:endParaRPr>
          </a:p>
          <a:p>
            <a:pPr lvl="0" algn="r">
              <a:lnSpc>
                <a:spcPts val="1200"/>
              </a:lnSpc>
              <a:spcBef>
                <a:spcPts val="135"/>
              </a:spcBef>
              <a:spcAft>
                <a:spcPts val="0"/>
              </a:spcAft>
            </a:pPr>
            <a:r>
              <a:rPr lang="it-IT" b="1" u="sng" dirty="0">
                <a:solidFill>
                  <a:srgbClr val="228B22"/>
                </a:solidFill>
                <a:latin typeface="Verdana"/>
                <a:ea typeface="Times New Roman"/>
                <a:cs typeface="Times New Roman"/>
              </a:rPr>
              <a:t> </a:t>
            </a:r>
            <a:endParaRPr lang="it-IT" sz="2000" dirty="0">
              <a:solidFill>
                <a:prstClr val="black"/>
              </a:solidFill>
              <a:latin typeface="Calibri"/>
              <a:ea typeface="PMingLiU"/>
              <a:cs typeface="Times New Roman"/>
            </a:endParaRPr>
          </a:p>
          <a:p>
            <a:pPr lvl="0"/>
            <a:endParaRPr lang="it-IT" dirty="0">
              <a:solidFill>
                <a:prstClr val="black"/>
              </a:solidFill>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55207136"/>
      </p:ext>
    </p:extLst>
  </p:cSld>
  <p:clrMapOvr>
    <a:masterClrMapping/>
  </p:clrMapOvr>
</p:sld>
</file>

<file path=ppt/slides/slide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Come nel caso del bipolarismo i sintomi non devono essere attribuibili a disturbi psicotici o a disturbi conseguenti all’abuso di sostanze farmacologiche o di abuso o ad una condizione medica.</a:t>
            </a:r>
          </a:p>
          <a:p>
            <a:r>
              <a:rPr lang="it-IT" dirty="0"/>
              <a:t>Per la diagnosi di disturbo ciclotimico nei bambini basta un anno di alterazioni minori dell’umore.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64228143"/>
      </p:ext>
    </p:extLst>
  </p:cSld>
  <p:clrMapOvr>
    <a:masterClrMapping/>
  </p:clrMapOvr>
</p:sld>
</file>

<file path=ppt/slides/slide4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disturbo comporta gravi conseguenze a livello lavorativo, professionale o relazionale</a:t>
            </a:r>
          </a:p>
          <a:p>
            <a:r>
              <a:rPr lang="it-IT" sz="2400" dirty="0"/>
              <a:t>Tale disturbo si manifesta parimenti tra maschi e femmine e coinvolge circa l’1% della popolazione.</a:t>
            </a:r>
          </a:p>
          <a:p>
            <a:r>
              <a:rPr lang="it-IT" sz="2400" dirty="0"/>
              <a:t>Per definizione si tratta di un disturbo cronico (durata minima 2 anni) e di solito dura a lungo e può sfociare , col passare degli anni,  in una forma bipolare.</a:t>
            </a:r>
          </a:p>
          <a:p>
            <a:r>
              <a:rPr lang="it-IT" sz="2400" dirty="0"/>
              <a:t>Il disturbo può comportare disturbi del sonno (sia in fase depressa sia in fase ipomaniacale). Nei bambini può assomigliare molto ed anche associarsi con un disturbo da deficit di attenzione/iperattività</a:t>
            </a:r>
            <a:r>
              <a:rPr lang="it-IT" sz="2000" dirty="0"/>
              <a:t>.</a:t>
            </a:r>
          </a:p>
          <a:p>
            <a:pPr marL="0" lv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06296863"/>
      </p:ext>
    </p:extLst>
  </p:cSld>
  <p:clrMapOvr>
    <a:masterClrMapping/>
  </p:clrMapOvr>
</p:sld>
</file>

<file path=ppt/slides/slide4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bipolare indotto da farmaci</a:t>
            </a:r>
          </a:p>
        </p:txBody>
      </p:sp>
      <p:sp>
        <p:nvSpPr>
          <p:cNvPr id="3" name="Segnaposto contenuto 2"/>
          <p:cNvSpPr>
            <a:spLocks noGrp="1"/>
          </p:cNvSpPr>
          <p:nvPr>
            <p:ph idx="1"/>
          </p:nvPr>
        </p:nvSpPr>
        <p:spPr/>
        <p:txBody>
          <a:bodyPr>
            <a:normAutofit fontScale="92500"/>
          </a:bodyPr>
          <a:lstStyle/>
          <a:p>
            <a:r>
              <a:rPr lang="it-IT" dirty="0"/>
              <a:t>Le alterazioni di umore possono comparire sia in fase di intossicazione sia in fase di astinenza. </a:t>
            </a:r>
          </a:p>
          <a:p>
            <a:r>
              <a:rPr lang="it-IT" dirty="0"/>
              <a:t>Tra le sostanze più frequentemente associate al bipolarismo troviamo la cocaina, le amfetamine, l’alcool, il metilfenidato (</a:t>
            </a:r>
            <a:r>
              <a:rPr lang="it-IT" dirty="0" err="1"/>
              <a:t>ritalin</a:t>
            </a:r>
            <a:r>
              <a:rPr lang="it-IT" dirty="0"/>
              <a:t>), la </a:t>
            </a:r>
            <a:r>
              <a:rPr lang="it-IT" dirty="0" err="1"/>
              <a:t>fenilciclidina</a:t>
            </a:r>
            <a:r>
              <a:rPr lang="it-IT" dirty="0"/>
              <a:t>, alcune sostanze stupefacenti di sintesi</a:t>
            </a:r>
          </a:p>
          <a:p>
            <a:r>
              <a:rPr lang="it-IT" dirty="0"/>
              <a:t>Tra i farmaci possiamo trovare il cortisone, alcuni antidepressivi ad alte dosi, gli steroidi, i farmaci antiparkinsoniani e l’interferone.</a:t>
            </a:r>
          </a:p>
          <a:p>
            <a:endParaRPr lang="it-IT" dirty="0"/>
          </a:p>
          <a:p>
            <a:endParaRPr lang="it-IT" dirty="0"/>
          </a:p>
        </p:txBody>
      </p:sp>
    </p:spTree>
    <p:extLst>
      <p:ext uri="{BB962C8B-B14F-4D97-AF65-F5344CB8AC3E}">
        <p14:creationId xmlns:p14="http://schemas.microsoft.com/office/powerpoint/2010/main" val="3779616093"/>
      </p:ext>
    </p:extLst>
  </p:cSld>
  <p:clrMapOvr>
    <a:masterClrMapping/>
  </p:clrMapOvr>
</p:sld>
</file>

<file path=ppt/slides/slide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Cause mediche di alterazioni dell’umore</a:t>
            </a:r>
          </a:p>
        </p:txBody>
      </p:sp>
      <p:sp>
        <p:nvSpPr>
          <p:cNvPr id="3" name="Segnaposto contenuto 2"/>
          <p:cNvSpPr>
            <a:spLocks noGrp="1"/>
          </p:cNvSpPr>
          <p:nvPr>
            <p:ph idx="1"/>
          </p:nvPr>
        </p:nvSpPr>
        <p:spPr/>
        <p:txBody>
          <a:bodyPr>
            <a:normAutofit fontScale="92500" lnSpcReduction="10000"/>
          </a:bodyPr>
          <a:lstStyle/>
          <a:p>
            <a:r>
              <a:rPr lang="en-US" dirty="0" err="1"/>
              <a:t>Tra</a:t>
            </a:r>
            <a:r>
              <a:rPr lang="en-US" dirty="0"/>
              <a:t> le cause </a:t>
            </a:r>
            <a:r>
              <a:rPr lang="en-US" dirty="0" err="1"/>
              <a:t>mediche</a:t>
            </a:r>
            <a:r>
              <a:rPr lang="en-US" dirty="0"/>
              <a:t> di </a:t>
            </a:r>
            <a:r>
              <a:rPr lang="en-US" dirty="0" err="1"/>
              <a:t>bipolarismo</a:t>
            </a:r>
            <a:r>
              <a:rPr lang="en-US" dirty="0"/>
              <a:t> </a:t>
            </a:r>
            <a:r>
              <a:rPr lang="en-US" dirty="0" err="1"/>
              <a:t>troviamo</a:t>
            </a:r>
            <a:r>
              <a:rPr lang="en-US" dirty="0"/>
              <a:t> </a:t>
            </a:r>
            <a:r>
              <a:rPr lang="en-US" dirty="0" err="1"/>
              <a:t>il</a:t>
            </a:r>
            <a:r>
              <a:rPr lang="en-US" dirty="0"/>
              <a:t> </a:t>
            </a:r>
            <a:r>
              <a:rPr lang="en-US" dirty="0" err="1"/>
              <a:t>morbo</a:t>
            </a:r>
            <a:r>
              <a:rPr lang="en-US" dirty="0"/>
              <a:t> di Cushing e la </a:t>
            </a:r>
            <a:r>
              <a:rPr lang="en-US" dirty="0" err="1"/>
              <a:t>sclerosi</a:t>
            </a:r>
            <a:r>
              <a:rPr lang="en-US" dirty="0"/>
              <a:t> </a:t>
            </a:r>
            <a:r>
              <a:rPr lang="en-US" dirty="0" err="1"/>
              <a:t>multipla</a:t>
            </a:r>
            <a:r>
              <a:rPr lang="en-US" dirty="0"/>
              <a:t>, </a:t>
            </a:r>
            <a:r>
              <a:rPr lang="en-US" dirty="0" err="1"/>
              <a:t>così</a:t>
            </a:r>
            <a:r>
              <a:rPr lang="en-US" dirty="0"/>
              <a:t> come ictus e </a:t>
            </a:r>
            <a:r>
              <a:rPr lang="en-US" dirty="0" err="1"/>
              <a:t>danni</a:t>
            </a:r>
            <a:r>
              <a:rPr lang="en-US" dirty="0"/>
              <a:t> </a:t>
            </a:r>
            <a:r>
              <a:rPr lang="en-US" dirty="0" err="1"/>
              <a:t>cerebrali</a:t>
            </a:r>
            <a:r>
              <a:rPr lang="en-US" dirty="0"/>
              <a:t> da  trauma, Lupus </a:t>
            </a:r>
            <a:r>
              <a:rPr lang="en-US" dirty="0" err="1"/>
              <a:t>eritematoso</a:t>
            </a:r>
            <a:r>
              <a:rPr lang="en-US" dirty="0"/>
              <a:t>. Ed </a:t>
            </a:r>
            <a:r>
              <a:rPr lang="en-US" dirty="0" err="1"/>
              <a:t>inoltre</a:t>
            </a:r>
            <a:r>
              <a:rPr lang="en-US" dirty="0"/>
              <a:t> delirium, </a:t>
            </a:r>
            <a:r>
              <a:rPr lang="en-US" dirty="0" err="1"/>
              <a:t>alcuni</a:t>
            </a:r>
            <a:r>
              <a:rPr lang="en-US" dirty="0"/>
              <a:t> </a:t>
            </a:r>
            <a:r>
              <a:rPr lang="en-US" dirty="0" err="1"/>
              <a:t>disturbi</a:t>
            </a:r>
            <a:r>
              <a:rPr lang="en-US" dirty="0"/>
              <a:t> di </a:t>
            </a:r>
            <a:r>
              <a:rPr lang="en-US" dirty="0" err="1"/>
              <a:t>ansia</a:t>
            </a:r>
            <a:r>
              <a:rPr lang="en-US" dirty="0"/>
              <a:t> in </a:t>
            </a:r>
            <a:r>
              <a:rPr lang="en-US" dirty="0" err="1"/>
              <a:t>fase</a:t>
            </a:r>
            <a:r>
              <a:rPr lang="en-US" dirty="0"/>
              <a:t> molto </a:t>
            </a:r>
            <a:r>
              <a:rPr lang="en-US" dirty="0" err="1"/>
              <a:t>acuta</a:t>
            </a:r>
            <a:r>
              <a:rPr lang="en-US" dirty="0"/>
              <a:t>.</a:t>
            </a:r>
          </a:p>
          <a:p>
            <a:r>
              <a:rPr lang="en-US" dirty="0"/>
              <a:t>Data la </a:t>
            </a:r>
            <a:r>
              <a:rPr lang="en-US" dirty="0" err="1"/>
              <a:t>gravità</a:t>
            </a:r>
            <a:r>
              <a:rPr lang="en-US" dirty="0"/>
              <a:t> </a:t>
            </a:r>
            <a:r>
              <a:rPr lang="en-US" dirty="0" err="1"/>
              <a:t>delle</a:t>
            </a:r>
            <a:r>
              <a:rPr lang="en-US" dirty="0"/>
              <a:t> </a:t>
            </a:r>
            <a:r>
              <a:rPr lang="en-US" dirty="0" err="1"/>
              <a:t>malattie</a:t>
            </a:r>
            <a:r>
              <a:rPr lang="en-US" dirty="0"/>
              <a:t> </a:t>
            </a:r>
            <a:r>
              <a:rPr lang="en-US" dirty="0" err="1"/>
              <a:t>cittate</a:t>
            </a:r>
            <a:r>
              <a:rPr lang="en-US" dirty="0"/>
              <a:t>, la </a:t>
            </a:r>
            <a:r>
              <a:rPr lang="en-US" dirty="0" err="1"/>
              <a:t>terapia</a:t>
            </a:r>
            <a:r>
              <a:rPr lang="en-US" dirty="0"/>
              <a:t> </a:t>
            </a:r>
            <a:r>
              <a:rPr lang="en-US" dirty="0" err="1"/>
              <a:t>delle</a:t>
            </a:r>
            <a:r>
              <a:rPr lang="en-US" dirty="0"/>
              <a:t> </a:t>
            </a:r>
            <a:r>
              <a:rPr lang="en-US" dirty="0" err="1"/>
              <a:t>variazioni</a:t>
            </a:r>
            <a:r>
              <a:rPr lang="en-US" dirty="0"/>
              <a:t> di </a:t>
            </a:r>
            <a:r>
              <a:rPr lang="en-US" dirty="0" err="1"/>
              <a:t>umore</a:t>
            </a:r>
            <a:r>
              <a:rPr lang="en-US" dirty="0"/>
              <a:t> </a:t>
            </a:r>
            <a:r>
              <a:rPr lang="en-US" dirty="0" err="1"/>
              <a:t>sarà</a:t>
            </a:r>
            <a:r>
              <a:rPr lang="en-US" dirty="0"/>
              <a:t> in </a:t>
            </a:r>
            <a:r>
              <a:rPr lang="en-US" dirty="0" err="1"/>
              <a:t>genere</a:t>
            </a:r>
            <a:r>
              <a:rPr lang="en-US" dirty="0"/>
              <a:t> </a:t>
            </a:r>
            <a:r>
              <a:rPr lang="en-US" dirty="0" err="1"/>
              <a:t>sintomatologica</a:t>
            </a:r>
            <a:r>
              <a:rPr lang="en-US" dirty="0"/>
              <a:t>, </a:t>
            </a:r>
            <a:r>
              <a:rPr lang="en-US" dirty="0" err="1"/>
              <a:t>mente</a:t>
            </a:r>
            <a:r>
              <a:rPr lang="en-US" dirty="0"/>
              <a:t> le cure </a:t>
            </a:r>
            <a:r>
              <a:rPr lang="en-US" dirty="0" err="1"/>
              <a:t>maggiori</a:t>
            </a:r>
            <a:r>
              <a:rPr lang="en-US" dirty="0"/>
              <a:t> </a:t>
            </a:r>
            <a:r>
              <a:rPr lang="en-US" dirty="0" err="1"/>
              <a:t>saranno</a:t>
            </a:r>
            <a:r>
              <a:rPr lang="en-US" dirty="0"/>
              <a:t> dedicate </a:t>
            </a:r>
            <a:r>
              <a:rPr lang="en-US" dirty="0" err="1"/>
              <a:t>alle</a:t>
            </a:r>
            <a:r>
              <a:rPr lang="en-US" dirty="0"/>
              <a:t> </a:t>
            </a:r>
            <a:r>
              <a:rPr lang="en-US" dirty="0" err="1"/>
              <a:t>malattie</a:t>
            </a:r>
            <a:r>
              <a:rPr lang="en-US" dirty="0"/>
              <a:t> </a:t>
            </a:r>
            <a:r>
              <a:rPr lang="en-US" dirty="0" err="1"/>
              <a:t>che</a:t>
            </a:r>
            <a:r>
              <a:rPr lang="en-US" dirty="0"/>
              <a:t> le </a:t>
            </a:r>
            <a:r>
              <a:rPr lang="en-US" dirty="0" err="1"/>
              <a:t>hanno</a:t>
            </a:r>
            <a:r>
              <a:rPr lang="en-US" dirty="0"/>
              <a:t> </a:t>
            </a:r>
            <a:r>
              <a:rPr lang="en-US" dirty="0" err="1"/>
              <a:t>causate</a:t>
            </a:r>
            <a:r>
              <a:rPr lang="en-US" dirty="0"/>
              <a:t>. Solo in </a:t>
            </a:r>
            <a:r>
              <a:rPr lang="en-US" dirty="0" err="1"/>
              <a:t>casi</a:t>
            </a:r>
            <a:r>
              <a:rPr lang="en-US" dirty="0"/>
              <a:t> </a:t>
            </a:r>
            <a:r>
              <a:rPr lang="en-US" dirty="0" err="1"/>
              <a:t>estremi</a:t>
            </a:r>
            <a:r>
              <a:rPr lang="en-US" dirty="0"/>
              <a:t> </a:t>
            </a:r>
            <a:r>
              <a:rPr lang="en-US" dirty="0" err="1"/>
              <a:t>si</a:t>
            </a:r>
            <a:r>
              <a:rPr lang="en-US" dirty="0"/>
              <a:t> </a:t>
            </a:r>
            <a:r>
              <a:rPr lang="en-US" dirty="0" err="1"/>
              <a:t>giunge</a:t>
            </a:r>
            <a:r>
              <a:rPr lang="en-US" dirty="0"/>
              <a:t> </a:t>
            </a:r>
            <a:r>
              <a:rPr lang="en-US" dirty="0" err="1"/>
              <a:t>alla</a:t>
            </a:r>
            <a:r>
              <a:rPr lang="en-US" dirty="0"/>
              <a:t> </a:t>
            </a:r>
            <a:r>
              <a:rPr lang="en-US" dirty="0" err="1"/>
              <a:t>doppia</a:t>
            </a:r>
            <a:r>
              <a:rPr lang="en-US" dirty="0"/>
              <a:t> </a:t>
            </a:r>
            <a:r>
              <a:rPr lang="en-US" dirty="0" err="1"/>
              <a:t>diagnosi</a:t>
            </a:r>
            <a:endParaRPr lang="it-IT" dirty="0"/>
          </a:p>
        </p:txBody>
      </p:sp>
    </p:spTree>
    <p:extLst>
      <p:ext uri="{BB962C8B-B14F-4D97-AF65-F5344CB8AC3E}">
        <p14:creationId xmlns:p14="http://schemas.microsoft.com/office/powerpoint/2010/main" val="4230768205"/>
      </p:ext>
    </p:extLst>
  </p:cSld>
  <p:clrMapOvr>
    <a:masterClrMapping/>
  </p:clrMapOvr>
</p:sld>
</file>

<file path=ppt/slides/slide4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Le </a:t>
            </a:r>
            <a:r>
              <a:rPr lang="en-US" dirty="0" err="1"/>
              <a:t>variazioni</a:t>
            </a:r>
            <a:r>
              <a:rPr lang="en-US" dirty="0"/>
              <a:t> </a:t>
            </a:r>
            <a:r>
              <a:rPr lang="en-US" dirty="0" err="1"/>
              <a:t>dell’umore</a:t>
            </a:r>
            <a:r>
              <a:rPr lang="en-US" dirty="0"/>
              <a:t> </a:t>
            </a:r>
            <a:r>
              <a:rPr lang="en-US" dirty="0" err="1"/>
              <a:t>possono</a:t>
            </a:r>
            <a:r>
              <a:rPr lang="en-US" dirty="0"/>
              <a:t> </a:t>
            </a:r>
            <a:r>
              <a:rPr lang="en-US" dirty="0" err="1"/>
              <a:t>avere</a:t>
            </a:r>
            <a:r>
              <a:rPr lang="en-US" dirty="0"/>
              <a:t> un </a:t>
            </a:r>
            <a:r>
              <a:rPr lang="en-US" dirty="0" err="1"/>
              <a:t>andamento</a:t>
            </a:r>
            <a:r>
              <a:rPr lang="en-US" dirty="0"/>
              <a:t> </a:t>
            </a:r>
            <a:r>
              <a:rPr lang="en-US" dirty="0" err="1"/>
              <a:t>stagionale</a:t>
            </a:r>
            <a:r>
              <a:rPr lang="en-US" dirty="0"/>
              <a:t> (con </a:t>
            </a:r>
            <a:r>
              <a:rPr lang="en-US" dirty="0" err="1"/>
              <a:t>più</a:t>
            </a:r>
            <a:r>
              <a:rPr lang="en-US" dirty="0"/>
              <a:t> </a:t>
            </a:r>
            <a:r>
              <a:rPr lang="en-US" dirty="0" err="1"/>
              <a:t>frequente</a:t>
            </a:r>
            <a:r>
              <a:rPr lang="en-US" dirty="0"/>
              <a:t> </a:t>
            </a:r>
            <a:r>
              <a:rPr lang="en-US" dirty="0" err="1"/>
              <a:t>depressione</a:t>
            </a:r>
            <a:r>
              <a:rPr lang="en-US" dirty="0"/>
              <a:t> in </a:t>
            </a:r>
            <a:r>
              <a:rPr lang="en-US" dirty="0" err="1"/>
              <a:t>autunno</a:t>
            </a:r>
            <a:r>
              <a:rPr lang="en-US" dirty="0"/>
              <a:t> </a:t>
            </a:r>
            <a:r>
              <a:rPr lang="en-US" dirty="0" err="1"/>
              <a:t>inverno</a:t>
            </a:r>
            <a:r>
              <a:rPr lang="en-US" dirty="0"/>
              <a:t> e </a:t>
            </a:r>
            <a:r>
              <a:rPr lang="en-US" dirty="0" err="1"/>
              <a:t>maniacalità</a:t>
            </a:r>
            <a:r>
              <a:rPr lang="en-US" dirty="0"/>
              <a:t> in primavera). Nella </a:t>
            </a:r>
            <a:r>
              <a:rPr lang="en-US" dirty="0" err="1"/>
              <a:t>maggiornaza</a:t>
            </a:r>
            <a:r>
              <a:rPr lang="en-US" dirty="0"/>
              <a:t> di </a:t>
            </a:r>
            <a:r>
              <a:rPr lang="en-US" dirty="0" err="1"/>
              <a:t>casi</a:t>
            </a:r>
            <a:r>
              <a:rPr lang="en-US" dirty="0"/>
              <a:t> </a:t>
            </a:r>
            <a:r>
              <a:rPr lang="en-US" dirty="0" err="1"/>
              <a:t>ccome</a:t>
            </a:r>
            <a:r>
              <a:rPr lang="en-US" dirty="0"/>
              <a:t> </a:t>
            </a:r>
            <a:r>
              <a:rPr lang="en-US" dirty="0" err="1"/>
              <a:t>questi</a:t>
            </a:r>
            <a:r>
              <a:rPr lang="en-US" dirty="0"/>
              <a:t> </a:t>
            </a:r>
            <a:r>
              <a:rPr lang="en-US" dirty="0" err="1"/>
              <a:t>si</a:t>
            </a:r>
            <a:r>
              <a:rPr lang="en-US" dirty="0"/>
              <a:t> </a:t>
            </a:r>
            <a:r>
              <a:rPr lang="en-US" dirty="0" err="1"/>
              <a:t>ricorre</a:t>
            </a:r>
            <a:r>
              <a:rPr lang="en-US" dirty="0"/>
              <a:t> </a:t>
            </a:r>
            <a:r>
              <a:rPr lang="en-US" dirty="0" err="1"/>
              <a:t>alla</a:t>
            </a:r>
            <a:r>
              <a:rPr lang="en-US" dirty="0"/>
              <a:t> </a:t>
            </a:r>
            <a:r>
              <a:rPr lang="en-US" dirty="0" err="1"/>
              <a:t>diagnosi</a:t>
            </a:r>
            <a:r>
              <a:rPr lang="en-US" dirty="0"/>
              <a:t> di SAD (seasonal Affective Disorder </a:t>
            </a:r>
            <a:r>
              <a:rPr lang="en-US" dirty="0" err="1"/>
              <a:t>ovvero</a:t>
            </a:r>
            <a:r>
              <a:rPr lang="en-US" dirty="0"/>
              <a:t> </a:t>
            </a:r>
            <a:r>
              <a:rPr lang="en-US" dirty="0" err="1"/>
              <a:t>depressione</a:t>
            </a:r>
            <a:r>
              <a:rPr lang="en-US" dirty="0"/>
              <a:t> </a:t>
            </a:r>
            <a:r>
              <a:rPr lang="en-US" dirty="0" err="1"/>
              <a:t>stagionale</a:t>
            </a:r>
            <a:r>
              <a:rPr lang="en-US" dirty="0"/>
              <a:t>= </a:t>
            </a:r>
            <a:endParaRPr lang="it-IT" dirty="0"/>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07154514"/>
      </p:ext>
    </p:extLst>
  </p:cSld>
  <p:clrMapOvr>
    <a:masterClrMapping/>
  </p:clrMapOvr>
</p:sld>
</file>

<file path=ppt/slides/slide4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Depressione e disturbi correlati</a:t>
            </a:r>
          </a:p>
        </p:txBody>
      </p:sp>
      <p:sp>
        <p:nvSpPr>
          <p:cNvPr id="3" name="Sottotitolo 2"/>
          <p:cNvSpPr>
            <a:spLocks noGrp="1"/>
          </p:cNvSpPr>
          <p:nvPr>
            <p:ph type="subTitle" idx="1"/>
          </p:nvPr>
        </p:nvSpPr>
        <p:spPr/>
        <p:txBody>
          <a:bodyPr/>
          <a:lstStyle/>
          <a:p>
            <a:r>
              <a:rPr lang="it-IT" dirty="0"/>
              <a:t>Lezione 28-1</a:t>
            </a:r>
          </a:p>
        </p:txBody>
      </p:sp>
    </p:spTree>
    <p:extLst>
      <p:ext uri="{BB962C8B-B14F-4D97-AF65-F5344CB8AC3E}">
        <p14:creationId xmlns:p14="http://schemas.microsoft.com/office/powerpoint/2010/main" val="238443918"/>
      </p:ext>
    </p:extLst>
  </p:cSld>
  <p:clrMapOvr>
    <a:masterClrMapping/>
  </p:clrMapOvr>
</p:sld>
</file>

<file path=ppt/slides/slide4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a:bodyPr>
          <a:lstStyle/>
          <a:p>
            <a:pPr marL="0" indent="0">
              <a:buNone/>
            </a:pPr>
            <a:r>
              <a:rPr lang="en-US" dirty="0" err="1"/>
              <a:t>Fino</a:t>
            </a:r>
            <a:r>
              <a:rPr lang="en-US" dirty="0"/>
              <a:t> al DSM-IV-TR </a:t>
            </a:r>
            <a:r>
              <a:rPr lang="en-US" dirty="0" err="1"/>
              <a:t>il</a:t>
            </a:r>
            <a:r>
              <a:rPr lang="en-US" dirty="0"/>
              <a:t> </a:t>
            </a:r>
            <a:r>
              <a:rPr lang="en-US" dirty="0" err="1"/>
              <a:t>disturbo</a:t>
            </a:r>
            <a:r>
              <a:rPr lang="en-US" dirty="0"/>
              <a:t> </a:t>
            </a:r>
            <a:r>
              <a:rPr lang="en-US" dirty="0" err="1"/>
              <a:t>depressivo</a:t>
            </a:r>
            <a:r>
              <a:rPr lang="en-US" dirty="0"/>
              <a:t>  </a:t>
            </a:r>
            <a:r>
              <a:rPr lang="en-US" dirty="0" err="1"/>
              <a:t>ed</a:t>
            </a:r>
            <a:r>
              <a:rPr lang="en-US" dirty="0"/>
              <a:t> I </a:t>
            </a:r>
            <a:r>
              <a:rPr lang="en-US" dirty="0" err="1"/>
              <a:t>disturbi</a:t>
            </a:r>
            <a:r>
              <a:rPr lang="en-US" dirty="0"/>
              <a:t> </a:t>
            </a:r>
            <a:r>
              <a:rPr lang="en-US" dirty="0" err="1"/>
              <a:t>bipolari</a:t>
            </a:r>
            <a:r>
              <a:rPr lang="en-US" dirty="0"/>
              <a:t> </a:t>
            </a:r>
            <a:r>
              <a:rPr lang="en-US" dirty="0" err="1"/>
              <a:t>erano</a:t>
            </a:r>
            <a:r>
              <a:rPr lang="en-US" dirty="0"/>
              <a:t> </a:t>
            </a:r>
            <a:r>
              <a:rPr lang="en-US" dirty="0" err="1"/>
              <a:t>accumunati</a:t>
            </a:r>
            <a:r>
              <a:rPr lang="en-US" dirty="0"/>
              <a:t> </a:t>
            </a:r>
            <a:r>
              <a:rPr lang="en-US" dirty="0" err="1"/>
              <a:t>nel</a:t>
            </a:r>
            <a:r>
              <a:rPr lang="en-US" dirty="0"/>
              <a:t> </a:t>
            </a:r>
            <a:r>
              <a:rPr lang="en-US" dirty="0" err="1"/>
              <a:t>capitolo</a:t>
            </a:r>
            <a:r>
              <a:rPr lang="en-US" dirty="0"/>
              <a:t> </a:t>
            </a:r>
            <a:r>
              <a:rPr lang="en-US" dirty="0" err="1"/>
              <a:t>dei</a:t>
            </a:r>
            <a:r>
              <a:rPr lang="en-US" dirty="0"/>
              <a:t> </a:t>
            </a:r>
            <a:r>
              <a:rPr lang="en-US" dirty="0" err="1"/>
              <a:t>disturbi</a:t>
            </a:r>
            <a:r>
              <a:rPr lang="en-US" dirty="0"/>
              <a:t> </a:t>
            </a:r>
            <a:r>
              <a:rPr lang="en-US" dirty="0" err="1"/>
              <a:t>dell’umore</a:t>
            </a:r>
            <a:r>
              <a:rPr lang="en-US" dirty="0"/>
              <a:t>. </a:t>
            </a:r>
          </a:p>
          <a:p>
            <a:pPr marL="0" indent="0">
              <a:buNone/>
            </a:pPr>
            <a:r>
              <a:rPr lang="en-US" dirty="0"/>
              <a:t>Come </a:t>
            </a:r>
            <a:r>
              <a:rPr lang="en-US" dirty="0" err="1"/>
              <a:t>abbiamo</a:t>
            </a:r>
            <a:r>
              <a:rPr lang="en-US" dirty="0"/>
              <a:t> </a:t>
            </a:r>
            <a:r>
              <a:rPr lang="en-US" dirty="0" err="1"/>
              <a:t>visto</a:t>
            </a:r>
            <a:r>
              <a:rPr lang="en-US" dirty="0"/>
              <a:t> </a:t>
            </a:r>
            <a:r>
              <a:rPr lang="en-US" dirty="0" err="1"/>
              <a:t>nelle</a:t>
            </a:r>
            <a:r>
              <a:rPr lang="en-US" dirty="0"/>
              <a:t> </a:t>
            </a:r>
            <a:r>
              <a:rPr lang="en-US" dirty="0" err="1"/>
              <a:t>precedenti</a:t>
            </a:r>
            <a:r>
              <a:rPr lang="en-US" dirty="0"/>
              <a:t> </a:t>
            </a:r>
            <a:r>
              <a:rPr lang="en-US" dirty="0" err="1"/>
              <a:t>lezioni</a:t>
            </a:r>
            <a:r>
              <a:rPr lang="en-US" dirty="0"/>
              <a:t> </a:t>
            </a:r>
            <a:r>
              <a:rPr lang="en-US" dirty="0" err="1"/>
              <a:t>esistono</a:t>
            </a:r>
            <a:r>
              <a:rPr lang="en-US" dirty="0"/>
              <a:t> </a:t>
            </a:r>
            <a:r>
              <a:rPr lang="en-US" dirty="0" err="1"/>
              <a:t>molte</a:t>
            </a:r>
            <a:r>
              <a:rPr lang="en-US" dirty="0"/>
              <a:t> </a:t>
            </a:r>
            <a:r>
              <a:rPr lang="en-US" dirty="0" err="1"/>
              <a:t>ragioni</a:t>
            </a:r>
            <a:r>
              <a:rPr lang="en-US" dirty="0"/>
              <a:t> </a:t>
            </a:r>
            <a:r>
              <a:rPr lang="en-US" dirty="0" err="1"/>
              <a:t>genetiche</a:t>
            </a:r>
            <a:r>
              <a:rPr lang="en-US" dirty="0"/>
              <a:t>, </a:t>
            </a:r>
            <a:r>
              <a:rPr lang="en-US" dirty="0" err="1"/>
              <a:t>cliniche</a:t>
            </a:r>
            <a:r>
              <a:rPr lang="en-US" dirty="0"/>
              <a:t> e </a:t>
            </a:r>
            <a:r>
              <a:rPr lang="en-US" dirty="0" err="1"/>
              <a:t>biochimiche</a:t>
            </a:r>
            <a:r>
              <a:rPr lang="en-US" dirty="0"/>
              <a:t> </a:t>
            </a:r>
            <a:r>
              <a:rPr lang="en-US" dirty="0" err="1"/>
              <a:t>che</a:t>
            </a:r>
            <a:r>
              <a:rPr lang="en-US" dirty="0"/>
              <a:t> </a:t>
            </a:r>
            <a:r>
              <a:rPr lang="en-US" dirty="0" err="1"/>
              <a:t>giustificano</a:t>
            </a:r>
            <a:r>
              <a:rPr lang="en-US" dirty="0"/>
              <a:t> la </a:t>
            </a:r>
            <a:r>
              <a:rPr lang="en-US" dirty="0" err="1"/>
              <a:t>separazione</a:t>
            </a:r>
            <a:r>
              <a:rPr lang="en-US" dirty="0"/>
              <a:t> di </a:t>
            </a:r>
            <a:r>
              <a:rPr lang="en-US" dirty="0" err="1"/>
              <a:t>questi</a:t>
            </a:r>
            <a:r>
              <a:rPr lang="en-US" dirty="0"/>
              <a:t> due </a:t>
            </a:r>
            <a:r>
              <a:rPr lang="en-US" dirty="0" err="1"/>
              <a:t>ambiti</a:t>
            </a:r>
            <a:r>
              <a:rPr lang="en-US" dirty="0"/>
              <a:t> di </a:t>
            </a:r>
            <a:r>
              <a:rPr lang="en-US" dirty="0" err="1"/>
              <a:t>patologia</a:t>
            </a:r>
            <a:r>
              <a:rPr lang="en-US" dirty="0"/>
              <a:t>. </a:t>
            </a:r>
          </a:p>
          <a:p>
            <a:endParaRPr lang="it-IT" dirty="0"/>
          </a:p>
        </p:txBody>
      </p:sp>
    </p:spTree>
    <p:extLst>
      <p:ext uri="{BB962C8B-B14F-4D97-AF65-F5344CB8AC3E}">
        <p14:creationId xmlns:p14="http://schemas.microsoft.com/office/powerpoint/2010/main" val="4078069285"/>
      </p:ext>
    </p:extLst>
  </p:cSld>
  <p:clrMapOvr>
    <a:masterClrMapping/>
  </p:clrMapOvr>
</p:sld>
</file>

<file path=ppt/slides/slide4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pPr marL="0" indent="0">
              <a:buNone/>
            </a:pPr>
            <a:r>
              <a:rPr lang="en-US" dirty="0" err="1"/>
              <a:t>Tutti</a:t>
            </a:r>
            <a:r>
              <a:rPr lang="en-US" dirty="0"/>
              <a:t> i </a:t>
            </a:r>
            <a:r>
              <a:rPr lang="en-US" dirty="0" err="1"/>
              <a:t>disturbi</a:t>
            </a:r>
            <a:r>
              <a:rPr lang="en-US" dirty="0"/>
              <a:t>  </a:t>
            </a:r>
            <a:r>
              <a:rPr lang="en-US" dirty="0" err="1"/>
              <a:t>depressivi</a:t>
            </a:r>
            <a:r>
              <a:rPr lang="en-US" dirty="0"/>
              <a:t> </a:t>
            </a:r>
            <a:r>
              <a:rPr lang="en-US" dirty="0" err="1"/>
              <a:t>hanno</a:t>
            </a:r>
            <a:r>
              <a:rPr lang="en-US" dirty="0"/>
              <a:t> in </a:t>
            </a:r>
            <a:r>
              <a:rPr lang="en-US" dirty="0" err="1"/>
              <a:t>comune</a:t>
            </a:r>
            <a:r>
              <a:rPr lang="en-US" dirty="0"/>
              <a:t>  la </a:t>
            </a:r>
            <a:r>
              <a:rPr lang="en-US" dirty="0" err="1"/>
              <a:t>presenza</a:t>
            </a:r>
            <a:r>
              <a:rPr lang="en-US" dirty="0"/>
              <a:t> di </a:t>
            </a:r>
            <a:r>
              <a:rPr lang="en-US" dirty="0" err="1"/>
              <a:t>umore</a:t>
            </a:r>
            <a:r>
              <a:rPr lang="en-US" dirty="0"/>
              <a:t> triste, </a:t>
            </a:r>
            <a:r>
              <a:rPr lang="en-US" dirty="0" err="1"/>
              <a:t>senso</a:t>
            </a:r>
            <a:r>
              <a:rPr lang="en-US" dirty="0"/>
              <a:t> di </a:t>
            </a:r>
            <a:r>
              <a:rPr lang="en-US" dirty="0" err="1"/>
              <a:t>vuoto</a:t>
            </a:r>
            <a:r>
              <a:rPr lang="en-US" dirty="0"/>
              <a:t> o </a:t>
            </a:r>
            <a:r>
              <a:rPr lang="en-US" dirty="0" err="1"/>
              <a:t>irritabilità</a:t>
            </a:r>
            <a:r>
              <a:rPr lang="en-US" dirty="0"/>
              <a:t>, </a:t>
            </a:r>
            <a:r>
              <a:rPr lang="en-US" dirty="0" err="1"/>
              <a:t>accompagnato</a:t>
            </a:r>
            <a:r>
              <a:rPr lang="en-US" dirty="0"/>
              <a:t> da </a:t>
            </a:r>
            <a:r>
              <a:rPr lang="en-US" dirty="0" err="1"/>
              <a:t>pensieri</a:t>
            </a:r>
            <a:r>
              <a:rPr lang="en-US" dirty="0"/>
              <a:t> di </a:t>
            </a:r>
            <a:r>
              <a:rPr lang="en-US" dirty="0" err="1"/>
              <a:t>impotenza</a:t>
            </a:r>
            <a:r>
              <a:rPr lang="en-US" dirty="0"/>
              <a:t>, </a:t>
            </a:r>
            <a:r>
              <a:rPr lang="en-US" dirty="0" err="1"/>
              <a:t>disperazione</a:t>
            </a:r>
            <a:r>
              <a:rPr lang="en-US" dirty="0"/>
              <a:t> e </a:t>
            </a:r>
            <a:r>
              <a:rPr lang="en-US" dirty="0" err="1"/>
              <a:t>colpa</a:t>
            </a:r>
            <a:r>
              <a:rPr lang="en-US" dirty="0"/>
              <a:t>, </a:t>
            </a:r>
            <a:r>
              <a:rPr lang="en-US" dirty="0" err="1"/>
              <a:t>oltre</a:t>
            </a:r>
            <a:r>
              <a:rPr lang="en-US" dirty="0"/>
              <a:t> </a:t>
            </a:r>
            <a:r>
              <a:rPr lang="en-US" dirty="0" err="1"/>
              <a:t>che</a:t>
            </a:r>
            <a:r>
              <a:rPr lang="en-US" dirty="0"/>
              <a:t> </a:t>
            </a:r>
            <a:r>
              <a:rPr lang="en-US" dirty="0" err="1"/>
              <a:t>disturbi</a:t>
            </a:r>
            <a:r>
              <a:rPr lang="en-US" dirty="0"/>
              <a:t> </a:t>
            </a:r>
            <a:r>
              <a:rPr lang="en-US" dirty="0" err="1"/>
              <a:t>somatici</a:t>
            </a:r>
            <a:r>
              <a:rPr lang="en-US" dirty="0"/>
              <a:t> </a:t>
            </a:r>
            <a:r>
              <a:rPr lang="en-US" dirty="0" err="1"/>
              <a:t>che</a:t>
            </a:r>
            <a:r>
              <a:rPr lang="en-US" dirty="0"/>
              <a:t> </a:t>
            </a:r>
            <a:r>
              <a:rPr lang="en-US" dirty="0" err="1"/>
              <a:t>interferiscono</a:t>
            </a:r>
            <a:r>
              <a:rPr lang="en-US" dirty="0"/>
              <a:t> </a:t>
            </a:r>
            <a:r>
              <a:rPr lang="en-US" dirty="0" err="1"/>
              <a:t>pesantemente</a:t>
            </a:r>
            <a:r>
              <a:rPr lang="en-US" dirty="0"/>
              <a:t> con le </a:t>
            </a:r>
            <a:r>
              <a:rPr lang="en-US" dirty="0" err="1"/>
              <a:t>capacità</a:t>
            </a:r>
            <a:r>
              <a:rPr lang="en-US" dirty="0"/>
              <a:t> e la vita del </a:t>
            </a:r>
            <a:r>
              <a:rPr lang="en-US" dirty="0" err="1"/>
              <a:t>paziente</a:t>
            </a:r>
            <a:r>
              <a:rPr lang="en-US" dirty="0"/>
              <a:t>.</a:t>
            </a:r>
          </a:p>
          <a:p>
            <a:pPr marL="0" indent="0">
              <a:buNone/>
            </a:pPr>
            <a:r>
              <a:rPr lang="en-US" dirty="0"/>
              <a:t>I </a:t>
            </a:r>
            <a:r>
              <a:rPr lang="en-US" dirty="0" err="1"/>
              <a:t>disturbi</a:t>
            </a:r>
            <a:r>
              <a:rPr lang="en-US" dirty="0"/>
              <a:t> </a:t>
            </a:r>
            <a:r>
              <a:rPr lang="en-US" dirty="0" err="1"/>
              <a:t>depressivi</a:t>
            </a:r>
            <a:r>
              <a:rPr lang="en-US" dirty="0"/>
              <a:t>, come </a:t>
            </a:r>
            <a:r>
              <a:rPr lang="en-US" dirty="0" err="1"/>
              <a:t>vedremo</a:t>
            </a:r>
            <a:r>
              <a:rPr lang="en-US" dirty="0"/>
              <a:t>, non </a:t>
            </a:r>
            <a:r>
              <a:rPr lang="en-US" dirty="0" err="1"/>
              <a:t>si</a:t>
            </a:r>
            <a:r>
              <a:rPr lang="en-US" dirty="0"/>
              <a:t> </a:t>
            </a:r>
            <a:r>
              <a:rPr lang="en-US" dirty="0" err="1"/>
              <a:t>limitano</a:t>
            </a:r>
            <a:r>
              <a:rPr lang="en-US" dirty="0"/>
              <a:t> </a:t>
            </a:r>
            <a:r>
              <a:rPr lang="en-US" dirty="0" err="1"/>
              <a:t>alla</a:t>
            </a:r>
            <a:r>
              <a:rPr lang="en-US" dirty="0"/>
              <a:t> </a:t>
            </a:r>
            <a:r>
              <a:rPr lang="en-US" dirty="0" err="1"/>
              <a:t>depressione</a:t>
            </a:r>
            <a:r>
              <a:rPr lang="en-US" dirty="0"/>
              <a:t> </a:t>
            </a:r>
            <a:r>
              <a:rPr lang="en-US" dirty="0" err="1"/>
              <a:t>maggiore</a:t>
            </a:r>
            <a:r>
              <a:rPr lang="en-US" dirty="0"/>
              <a:t>, </a:t>
            </a:r>
            <a:r>
              <a:rPr lang="en-US" dirty="0" err="1"/>
              <a:t>si</a:t>
            </a:r>
            <a:r>
              <a:rPr lang="en-US" dirty="0"/>
              <a:t> </a:t>
            </a:r>
            <a:r>
              <a:rPr lang="en-US" dirty="0" err="1"/>
              <a:t>differenziano</a:t>
            </a:r>
            <a:r>
              <a:rPr lang="en-US" dirty="0"/>
              <a:t> </a:t>
            </a:r>
            <a:r>
              <a:rPr lang="en-US" dirty="0" err="1"/>
              <a:t>tra</a:t>
            </a:r>
            <a:r>
              <a:rPr lang="en-US" dirty="0"/>
              <a:t> </a:t>
            </a:r>
            <a:r>
              <a:rPr lang="en-US" dirty="0" err="1"/>
              <a:t>loro</a:t>
            </a:r>
            <a:r>
              <a:rPr lang="en-US" dirty="0"/>
              <a:t> in base  </a:t>
            </a:r>
            <a:r>
              <a:rPr lang="en-US" dirty="0" err="1"/>
              <a:t>alla</a:t>
            </a:r>
            <a:r>
              <a:rPr lang="en-US" dirty="0"/>
              <a:t> </a:t>
            </a:r>
            <a:r>
              <a:rPr lang="en-US" dirty="0" err="1"/>
              <a:t>età</a:t>
            </a:r>
            <a:r>
              <a:rPr lang="en-US" dirty="0"/>
              <a:t> di </a:t>
            </a:r>
            <a:r>
              <a:rPr lang="en-US" dirty="0" err="1"/>
              <a:t>insorgenza</a:t>
            </a:r>
            <a:r>
              <a:rPr lang="en-US" dirty="0"/>
              <a:t>, </a:t>
            </a:r>
            <a:r>
              <a:rPr lang="en-US" dirty="0" err="1"/>
              <a:t>alla</a:t>
            </a:r>
            <a:r>
              <a:rPr lang="en-US" dirty="0"/>
              <a:t> </a:t>
            </a:r>
            <a:r>
              <a:rPr lang="en-US" dirty="0" err="1"/>
              <a:t>durata</a:t>
            </a:r>
            <a:r>
              <a:rPr lang="en-US" dirty="0"/>
              <a:t> (a volte </a:t>
            </a:r>
            <a:r>
              <a:rPr lang="en-US" dirty="0" err="1"/>
              <a:t>sono</a:t>
            </a:r>
            <a:r>
              <a:rPr lang="en-US" dirty="0"/>
              <a:t> episodi, a volte </a:t>
            </a:r>
            <a:r>
              <a:rPr lang="en-US" dirty="0" err="1"/>
              <a:t>durano</a:t>
            </a:r>
            <a:r>
              <a:rPr lang="en-US" dirty="0"/>
              <a:t> </a:t>
            </a:r>
            <a:r>
              <a:rPr lang="en-US" dirty="0" err="1"/>
              <a:t>anni</a:t>
            </a:r>
            <a:r>
              <a:rPr lang="en-US" dirty="0"/>
              <a:t>),  </a:t>
            </a:r>
            <a:r>
              <a:rPr lang="en-US" dirty="0" err="1"/>
              <a:t>sulla</a:t>
            </a:r>
            <a:r>
              <a:rPr lang="en-US" dirty="0"/>
              <a:t> base </a:t>
            </a:r>
            <a:r>
              <a:rPr lang="en-US" dirty="0" err="1"/>
              <a:t>delle</a:t>
            </a:r>
            <a:r>
              <a:rPr lang="en-US" dirty="0"/>
              <a:t> cause (</a:t>
            </a:r>
            <a:r>
              <a:rPr lang="en-US" dirty="0" err="1"/>
              <a:t>es</a:t>
            </a:r>
            <a:r>
              <a:rPr lang="en-US" dirty="0"/>
              <a:t>. </a:t>
            </a:r>
            <a:r>
              <a:rPr lang="en-US" dirty="0" err="1"/>
              <a:t>Sbalzi</a:t>
            </a:r>
            <a:r>
              <a:rPr lang="en-US" dirty="0"/>
              <a:t> </a:t>
            </a:r>
            <a:r>
              <a:rPr lang="en-US" dirty="0" err="1"/>
              <a:t>ormonali</a:t>
            </a:r>
            <a:r>
              <a:rPr lang="en-US" dirty="0"/>
              <a:t>, </a:t>
            </a:r>
            <a:r>
              <a:rPr lang="en-US" dirty="0" err="1"/>
              <a:t>stagionalità</a:t>
            </a:r>
            <a:r>
              <a:rPr lang="en-US" dirty="0"/>
              <a:t>, </a:t>
            </a:r>
            <a:r>
              <a:rPr lang="it-IT" dirty="0"/>
              <a:t> droghe o farmaci, malattie organiche).</a:t>
            </a:r>
          </a:p>
          <a:p>
            <a:endParaRPr lang="it-IT" dirty="0"/>
          </a:p>
        </p:txBody>
      </p:sp>
    </p:spTree>
    <p:extLst>
      <p:ext uri="{BB962C8B-B14F-4D97-AF65-F5344CB8AC3E}">
        <p14:creationId xmlns:p14="http://schemas.microsoft.com/office/powerpoint/2010/main" val="908455338"/>
      </p:ext>
    </p:extLst>
  </p:cSld>
  <p:clrMapOvr>
    <a:masterClrMapping/>
  </p:clrMapOvr>
</p:sld>
</file>

<file path=ppt/slides/slide4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 disturbi depressivi</a:t>
            </a:r>
          </a:p>
        </p:txBody>
      </p:sp>
      <p:sp>
        <p:nvSpPr>
          <p:cNvPr id="3" name="Segnaposto contenuto 2"/>
          <p:cNvSpPr>
            <a:spLocks noGrp="1"/>
          </p:cNvSpPr>
          <p:nvPr>
            <p:ph idx="1"/>
          </p:nvPr>
        </p:nvSpPr>
        <p:spPr/>
        <p:txBody>
          <a:bodyPr>
            <a:normAutofit fontScale="85000" lnSpcReduction="10000"/>
          </a:bodyPr>
          <a:lstStyle/>
          <a:p>
            <a:r>
              <a:rPr lang="en-US" dirty="0"/>
              <a:t>I </a:t>
            </a:r>
            <a:r>
              <a:rPr lang="en-US" dirty="0" err="1"/>
              <a:t>disturbi</a:t>
            </a:r>
            <a:r>
              <a:rPr lang="en-US" dirty="0"/>
              <a:t> </a:t>
            </a:r>
            <a:r>
              <a:rPr lang="en-US" dirty="0" err="1"/>
              <a:t>depressivi</a:t>
            </a:r>
            <a:r>
              <a:rPr lang="en-US" dirty="0"/>
              <a:t> </a:t>
            </a:r>
            <a:r>
              <a:rPr lang="en-US" dirty="0" err="1"/>
              <a:t>includono</a:t>
            </a:r>
            <a:r>
              <a:rPr lang="en-US" dirty="0"/>
              <a:t> </a:t>
            </a:r>
          </a:p>
          <a:p>
            <a:r>
              <a:rPr lang="en-US" dirty="0" err="1"/>
              <a:t>il</a:t>
            </a:r>
            <a:r>
              <a:rPr lang="en-US" dirty="0"/>
              <a:t> </a:t>
            </a:r>
            <a:r>
              <a:rPr lang="en-US" dirty="0" err="1"/>
              <a:t>disturbo</a:t>
            </a:r>
            <a:r>
              <a:rPr lang="en-US" dirty="0"/>
              <a:t> da disregolazione </a:t>
            </a:r>
            <a:r>
              <a:rPr lang="en-US" dirty="0" err="1"/>
              <a:t>dell‘umore</a:t>
            </a:r>
            <a:r>
              <a:rPr lang="en-US" dirty="0"/>
              <a:t> </a:t>
            </a:r>
            <a:r>
              <a:rPr lang="en-US" dirty="0" err="1"/>
              <a:t>dirompente</a:t>
            </a:r>
            <a:r>
              <a:rPr lang="en-US" dirty="0"/>
              <a:t> (con </a:t>
            </a:r>
            <a:r>
              <a:rPr lang="en-US" dirty="0" err="1"/>
              <a:t>tipica</a:t>
            </a:r>
            <a:r>
              <a:rPr lang="en-US" dirty="0"/>
              <a:t> </a:t>
            </a:r>
            <a:r>
              <a:rPr lang="en-US" dirty="0" err="1"/>
              <a:t>insorgenza</a:t>
            </a:r>
            <a:r>
              <a:rPr lang="en-US" dirty="0"/>
              <a:t> </a:t>
            </a:r>
            <a:r>
              <a:rPr lang="en-US" dirty="0" err="1"/>
              <a:t>nella</a:t>
            </a:r>
            <a:r>
              <a:rPr lang="en-US" dirty="0"/>
              <a:t> </a:t>
            </a:r>
            <a:r>
              <a:rPr lang="en-US" dirty="0" err="1"/>
              <a:t>infanzia</a:t>
            </a:r>
            <a:r>
              <a:rPr lang="en-US" dirty="0"/>
              <a:t>), </a:t>
            </a:r>
          </a:p>
          <a:p>
            <a:r>
              <a:rPr lang="en-US" dirty="0" err="1"/>
              <a:t>il</a:t>
            </a:r>
            <a:r>
              <a:rPr lang="en-US" dirty="0"/>
              <a:t> </a:t>
            </a:r>
            <a:r>
              <a:rPr lang="en-US" dirty="0" err="1"/>
              <a:t>disturbo</a:t>
            </a:r>
            <a:r>
              <a:rPr lang="en-US" dirty="0"/>
              <a:t> </a:t>
            </a:r>
            <a:r>
              <a:rPr lang="en-US" dirty="0" err="1"/>
              <a:t>depressivo</a:t>
            </a:r>
            <a:r>
              <a:rPr lang="en-US" dirty="0"/>
              <a:t> </a:t>
            </a:r>
            <a:r>
              <a:rPr lang="en-US" dirty="0" err="1"/>
              <a:t>maggiore</a:t>
            </a:r>
            <a:r>
              <a:rPr lang="en-US" dirty="0"/>
              <a:t>, </a:t>
            </a:r>
          </a:p>
          <a:p>
            <a:r>
              <a:rPr lang="en-US" dirty="0" err="1"/>
              <a:t>il</a:t>
            </a:r>
            <a:r>
              <a:rPr lang="en-US" dirty="0"/>
              <a:t> </a:t>
            </a:r>
            <a:r>
              <a:rPr lang="en-US" dirty="0" err="1"/>
              <a:t>disturbo</a:t>
            </a:r>
            <a:r>
              <a:rPr lang="en-US" dirty="0"/>
              <a:t> </a:t>
            </a:r>
            <a:r>
              <a:rPr lang="en-US" dirty="0" err="1"/>
              <a:t>depressivo</a:t>
            </a:r>
            <a:r>
              <a:rPr lang="en-US" dirty="0"/>
              <a:t> </a:t>
            </a:r>
            <a:r>
              <a:rPr lang="en-US" dirty="0" err="1"/>
              <a:t>persistente</a:t>
            </a:r>
            <a:r>
              <a:rPr lang="en-US" dirty="0"/>
              <a:t> (</a:t>
            </a:r>
            <a:r>
              <a:rPr lang="en-US" dirty="0" err="1"/>
              <a:t>distimia</a:t>
            </a:r>
            <a:r>
              <a:rPr lang="en-US" dirty="0"/>
              <a:t>), </a:t>
            </a:r>
          </a:p>
          <a:p>
            <a:r>
              <a:rPr lang="en-US" dirty="0" err="1"/>
              <a:t>il</a:t>
            </a:r>
            <a:r>
              <a:rPr lang="en-US" dirty="0"/>
              <a:t> </a:t>
            </a:r>
            <a:r>
              <a:rPr lang="en-US" dirty="0" err="1"/>
              <a:t>disturbo</a:t>
            </a:r>
            <a:r>
              <a:rPr lang="en-US" dirty="0"/>
              <a:t> </a:t>
            </a:r>
            <a:r>
              <a:rPr lang="en-US" dirty="0" err="1"/>
              <a:t>disforico</a:t>
            </a:r>
            <a:r>
              <a:rPr lang="en-US" dirty="0"/>
              <a:t> </a:t>
            </a:r>
            <a:r>
              <a:rPr lang="en-US" dirty="0" err="1"/>
              <a:t>premestruale</a:t>
            </a:r>
            <a:r>
              <a:rPr lang="en-US" dirty="0"/>
              <a:t> (</a:t>
            </a:r>
            <a:r>
              <a:rPr lang="en-US" dirty="0" err="1"/>
              <a:t>ovvero</a:t>
            </a:r>
            <a:r>
              <a:rPr lang="en-US" dirty="0"/>
              <a:t> la </a:t>
            </a:r>
            <a:r>
              <a:rPr lang="en-US" dirty="0" err="1"/>
              <a:t>sindrome</a:t>
            </a:r>
            <a:r>
              <a:rPr lang="en-US" dirty="0"/>
              <a:t> </a:t>
            </a:r>
            <a:r>
              <a:rPr lang="en-US" dirty="0" err="1"/>
              <a:t>premestruale</a:t>
            </a:r>
            <a:r>
              <a:rPr lang="en-US" dirty="0"/>
              <a:t>), </a:t>
            </a:r>
          </a:p>
          <a:p>
            <a:r>
              <a:rPr lang="en-US" dirty="0" err="1"/>
              <a:t>il</a:t>
            </a:r>
            <a:r>
              <a:rPr lang="en-US" dirty="0"/>
              <a:t> </a:t>
            </a:r>
            <a:r>
              <a:rPr lang="en-US" dirty="0" err="1"/>
              <a:t>disturbo</a:t>
            </a:r>
            <a:r>
              <a:rPr lang="en-US" dirty="0"/>
              <a:t> </a:t>
            </a:r>
            <a:r>
              <a:rPr lang="en-US" dirty="0" err="1"/>
              <a:t>depressivo</a:t>
            </a:r>
            <a:r>
              <a:rPr lang="en-US" dirty="0"/>
              <a:t> </a:t>
            </a:r>
            <a:r>
              <a:rPr lang="en-US" dirty="0" err="1"/>
              <a:t>indotto</a:t>
            </a:r>
            <a:r>
              <a:rPr lang="en-US" dirty="0"/>
              <a:t> da </a:t>
            </a:r>
            <a:r>
              <a:rPr lang="en-US" dirty="0" err="1"/>
              <a:t>sostanze</a:t>
            </a:r>
            <a:r>
              <a:rPr lang="en-US" dirty="0"/>
              <a:t>/</a:t>
            </a:r>
            <a:r>
              <a:rPr lang="en-US" dirty="0" err="1"/>
              <a:t>farmaci</a:t>
            </a:r>
            <a:r>
              <a:rPr lang="en-US" dirty="0"/>
              <a:t>, </a:t>
            </a:r>
          </a:p>
          <a:p>
            <a:r>
              <a:rPr lang="en-US" dirty="0"/>
              <a:t>Il </a:t>
            </a:r>
            <a:r>
              <a:rPr lang="en-US" dirty="0" err="1"/>
              <a:t>disturbo</a:t>
            </a:r>
            <a:r>
              <a:rPr lang="en-US" dirty="0"/>
              <a:t> </a:t>
            </a:r>
            <a:r>
              <a:rPr lang="en-US" dirty="0" err="1"/>
              <a:t>depressivo</a:t>
            </a:r>
            <a:r>
              <a:rPr lang="en-US" dirty="0"/>
              <a:t> </a:t>
            </a:r>
            <a:r>
              <a:rPr lang="en-US" dirty="0" err="1"/>
              <a:t>dovuto</a:t>
            </a:r>
            <a:r>
              <a:rPr lang="en-US" dirty="0"/>
              <a:t> ad </a:t>
            </a:r>
            <a:r>
              <a:rPr lang="en-US" dirty="0" err="1"/>
              <a:t>un'altra</a:t>
            </a:r>
            <a:r>
              <a:rPr lang="en-US" dirty="0"/>
              <a:t> </a:t>
            </a:r>
            <a:r>
              <a:rPr lang="en-US" dirty="0" err="1"/>
              <a:t>condizione</a:t>
            </a:r>
            <a:r>
              <a:rPr lang="en-US" dirty="0"/>
              <a:t> </a:t>
            </a:r>
            <a:r>
              <a:rPr lang="en-US" dirty="0" err="1"/>
              <a:t>medica</a:t>
            </a:r>
            <a:r>
              <a:rPr lang="en-US" dirty="0"/>
              <a:t>, </a:t>
            </a:r>
            <a:endParaRPr lang="it-IT" dirty="0"/>
          </a:p>
        </p:txBody>
      </p:sp>
    </p:spTree>
    <p:extLst>
      <p:ext uri="{BB962C8B-B14F-4D97-AF65-F5344CB8AC3E}">
        <p14:creationId xmlns:p14="http://schemas.microsoft.com/office/powerpoint/2010/main" val="4155019243"/>
      </p:ext>
    </p:extLst>
  </p:cSld>
  <p:clrMapOvr>
    <a:masterClrMapping/>
  </p:clrMapOvr>
</p:sld>
</file>

<file path=ppt/slides/slide4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di disregolazione dirompente</a:t>
            </a:r>
          </a:p>
        </p:txBody>
      </p:sp>
      <p:sp>
        <p:nvSpPr>
          <p:cNvPr id="3" name="Sottotitolo 2"/>
          <p:cNvSpPr>
            <a:spLocks noGrp="1"/>
          </p:cNvSpPr>
          <p:nvPr>
            <p:ph type="subTitle" idx="1"/>
          </p:nvPr>
        </p:nvSpPr>
        <p:spPr/>
        <p:txBody>
          <a:bodyPr/>
          <a:lstStyle/>
          <a:p>
            <a:r>
              <a:rPr lang="it-IT" dirty="0"/>
              <a:t>Lezione 28-2</a:t>
            </a:r>
          </a:p>
        </p:txBody>
      </p:sp>
    </p:spTree>
    <p:extLst>
      <p:ext uri="{BB962C8B-B14F-4D97-AF65-F5344CB8AC3E}">
        <p14:creationId xmlns:p14="http://schemas.microsoft.com/office/powerpoint/2010/main" val="3384762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nSpc>
                <a:spcPct val="150000"/>
              </a:lnSpc>
              <a:spcAft>
                <a:spcPts val="1000"/>
              </a:spcAft>
            </a:pPr>
            <a:r>
              <a:rPr lang="it-IT" sz="2400" b="1" i="1" dirty="0">
                <a:solidFill>
                  <a:prstClr val="black"/>
                </a:solidFill>
                <a:ea typeface="Tahoma" pitchFamily="34" charset="0"/>
              </a:rPr>
              <a:t>Familiarità</a:t>
            </a:r>
            <a:endParaRPr lang="it-IT" sz="2000" dirty="0">
              <a:solidFill>
                <a:prstClr val="black"/>
              </a:solidFill>
              <a:ea typeface="Tahoma" pitchFamily="34" charset="0"/>
            </a:endParaRPr>
          </a:p>
          <a:p>
            <a:pPr lvl="0">
              <a:lnSpc>
                <a:spcPct val="150000"/>
              </a:lnSpc>
              <a:spcBef>
                <a:spcPts val="135"/>
              </a:spcBef>
              <a:spcAft>
                <a:spcPts val="0"/>
              </a:spcAft>
            </a:pPr>
            <a:r>
              <a:rPr lang="it-IT" dirty="0">
                <a:solidFill>
                  <a:prstClr val="black"/>
                </a:solidFill>
                <a:ea typeface="Tahoma" pitchFamily="34" charset="0"/>
              </a:rPr>
              <a:t>Sebbene i dati disponibili siano limitati, sembra esservi un’aumentata frequenza del Disturbo di Asperger tra i familiari di soggetti affetti dal disturbo. Vi può essere, inoltre, un aumentato rischio per il </a:t>
            </a:r>
            <a:r>
              <a:rPr lang="it-IT" b="1" u="sng" dirty="0">
                <a:solidFill>
                  <a:srgbClr val="228B22"/>
                </a:solidFill>
                <a:ea typeface="Tahoma" pitchFamily="34" charset="0"/>
                <a:hlinkClick r:id="rId2"/>
              </a:rPr>
              <a:t>Disturbo Autistico</a:t>
            </a:r>
            <a:r>
              <a:rPr lang="it-IT" dirty="0">
                <a:solidFill>
                  <a:prstClr val="black"/>
                </a:solidFill>
                <a:ea typeface="Tahoma" pitchFamily="34" charset="0"/>
              </a:rPr>
              <a:t>, così come per più generiche difficoltà sociali.</a:t>
            </a:r>
            <a:endParaRPr lang="it-IT" sz="2000" dirty="0">
              <a:solidFill>
                <a:prstClr val="black"/>
              </a:solidFill>
              <a:ea typeface="Tahoma" pitchFamily="34" charset="0"/>
            </a:endParaRPr>
          </a:p>
          <a:p>
            <a:pPr lvl="0">
              <a:lnSpc>
                <a:spcPct val="150000"/>
              </a:lnSpc>
              <a:spcBef>
                <a:spcPts val="135"/>
              </a:spcBef>
              <a:spcAft>
                <a:spcPts val="0"/>
              </a:spcAft>
            </a:pPr>
            <a:r>
              <a:rPr lang="it-IT" dirty="0">
                <a:solidFill>
                  <a:prstClr val="black"/>
                </a:solidFill>
                <a:ea typeface="Tahoma" pitchFamily="34" charset="0"/>
              </a:rPr>
              <a:t> </a:t>
            </a:r>
            <a:endParaRPr lang="it-IT" sz="2000" dirty="0">
              <a:solidFill>
                <a:prstClr val="black"/>
              </a:solidFill>
              <a:ea typeface="Tahoma" pitchFamily="34" charset="0"/>
            </a:endParaRPr>
          </a:p>
          <a:p>
            <a:pPr lvl="0" algn="r">
              <a:lnSpc>
                <a:spcPct val="150000"/>
              </a:lnSpc>
              <a:spcBef>
                <a:spcPts val="135"/>
              </a:spcBef>
              <a:spcAft>
                <a:spcPts val="0"/>
              </a:spcAft>
            </a:pPr>
            <a:r>
              <a:rPr lang="it-IT" b="1" u="sng" dirty="0">
                <a:solidFill>
                  <a:srgbClr val="228B22"/>
                </a:solidFill>
                <a:ea typeface="Tahoma" pitchFamily="34" charset="0"/>
                <a:hlinkClick r:id="rId3"/>
              </a:rPr>
              <a:t>Inizio pagina</a:t>
            </a:r>
            <a:r>
              <a:rPr lang="it-IT" dirty="0">
                <a:solidFill>
                  <a:prstClr val="black"/>
                </a:solidFill>
                <a:ea typeface="Tahoma" pitchFamily="34" charset="0"/>
              </a:rPr>
              <a:t> </a:t>
            </a:r>
            <a:endParaRPr lang="it-IT" sz="2000" dirty="0">
              <a:solidFill>
                <a:prstClr val="black"/>
              </a:solidFill>
              <a:ea typeface="Tahoma" pitchFamily="34" charset="0"/>
            </a:endParaRP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53686760"/>
      </p:ext>
    </p:extLst>
  </p:cSld>
  <p:clrMapOvr>
    <a:masterClrMapping/>
  </p:clrMapOvr>
</p:sld>
</file>

<file path=ppt/slides/slide4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da disregolazione dirompente</a:t>
            </a:r>
          </a:p>
        </p:txBody>
      </p:sp>
      <p:sp>
        <p:nvSpPr>
          <p:cNvPr id="3" name="Segnaposto contenuto 2"/>
          <p:cNvSpPr>
            <a:spLocks noGrp="1"/>
          </p:cNvSpPr>
          <p:nvPr>
            <p:ph idx="1"/>
          </p:nvPr>
        </p:nvSpPr>
        <p:spPr/>
        <p:txBody>
          <a:bodyPr>
            <a:normAutofit fontScale="92500" lnSpcReduction="20000"/>
          </a:bodyPr>
          <a:lstStyle/>
          <a:p>
            <a:r>
              <a:rPr lang="en-US" dirty="0"/>
              <a:t>Col </a:t>
            </a:r>
            <a:r>
              <a:rPr lang="en-US" dirty="0" err="1"/>
              <a:t>termine</a:t>
            </a:r>
            <a:r>
              <a:rPr lang="en-US" dirty="0"/>
              <a:t> </a:t>
            </a:r>
            <a:r>
              <a:rPr lang="en-US" dirty="0" err="1"/>
              <a:t>disturbo</a:t>
            </a:r>
            <a:r>
              <a:rPr lang="en-US" dirty="0"/>
              <a:t> da disregolazione </a:t>
            </a:r>
            <a:r>
              <a:rPr lang="en-US" dirty="0" err="1"/>
              <a:t>dell'umore</a:t>
            </a:r>
            <a:r>
              <a:rPr lang="en-US" dirty="0"/>
              <a:t> </a:t>
            </a:r>
            <a:r>
              <a:rPr lang="en-US" dirty="0" err="1"/>
              <a:t>dirompente</a:t>
            </a:r>
            <a:r>
              <a:rPr lang="en-US" dirty="0"/>
              <a:t>,  ci </a:t>
            </a:r>
            <a:r>
              <a:rPr lang="en-US" dirty="0" err="1"/>
              <a:t>si</a:t>
            </a:r>
            <a:r>
              <a:rPr lang="en-US" dirty="0"/>
              <a:t> </a:t>
            </a:r>
            <a:r>
              <a:rPr lang="en-US" dirty="0" err="1"/>
              <a:t>riferisce</a:t>
            </a:r>
            <a:r>
              <a:rPr lang="en-US" dirty="0"/>
              <a:t> al </a:t>
            </a:r>
            <a:r>
              <a:rPr lang="en-US" dirty="0" err="1"/>
              <a:t>quadro</a:t>
            </a:r>
            <a:r>
              <a:rPr lang="en-US" dirty="0"/>
              <a:t> </a:t>
            </a:r>
            <a:r>
              <a:rPr lang="en-US" dirty="0" err="1"/>
              <a:t>clinico</a:t>
            </a:r>
            <a:r>
              <a:rPr lang="en-US" dirty="0"/>
              <a:t> di bambini con </a:t>
            </a:r>
            <a:r>
              <a:rPr lang="en-US" dirty="0" err="1"/>
              <a:t>irritabilità</a:t>
            </a:r>
            <a:r>
              <a:rPr lang="en-US" dirty="0"/>
              <a:t> </a:t>
            </a:r>
            <a:r>
              <a:rPr lang="en-US" dirty="0" err="1"/>
              <a:t>persistente</a:t>
            </a:r>
            <a:r>
              <a:rPr lang="en-US" dirty="0"/>
              <a:t> e </a:t>
            </a:r>
            <a:r>
              <a:rPr lang="en-US" dirty="0" err="1"/>
              <a:t>frequenti</a:t>
            </a:r>
            <a:r>
              <a:rPr lang="en-US" dirty="0"/>
              <a:t> episodi di </a:t>
            </a:r>
            <a:r>
              <a:rPr lang="en-US" dirty="0" err="1"/>
              <a:t>estremo</a:t>
            </a:r>
            <a:r>
              <a:rPr lang="en-US" dirty="0"/>
              <a:t> discontrollo del </a:t>
            </a:r>
            <a:r>
              <a:rPr lang="en-US" dirty="0" err="1"/>
              <a:t>comportamento</a:t>
            </a:r>
            <a:r>
              <a:rPr lang="en-US" dirty="0"/>
              <a:t>. </a:t>
            </a:r>
          </a:p>
          <a:p>
            <a:r>
              <a:rPr lang="en-US" dirty="0"/>
              <a:t>La </a:t>
            </a:r>
            <a:r>
              <a:rPr lang="en-US" dirty="0" err="1"/>
              <a:t>diagnosi</a:t>
            </a:r>
            <a:r>
              <a:rPr lang="en-US" dirty="0"/>
              <a:t> non </a:t>
            </a:r>
            <a:r>
              <a:rPr lang="en-US" dirty="0" err="1"/>
              <a:t>può</a:t>
            </a:r>
            <a:r>
              <a:rPr lang="en-US" dirty="0"/>
              <a:t> </a:t>
            </a:r>
            <a:r>
              <a:rPr lang="en-US" dirty="0" err="1"/>
              <a:t>essere</a:t>
            </a:r>
            <a:r>
              <a:rPr lang="en-US" dirty="0"/>
              <a:t> </a:t>
            </a:r>
            <a:r>
              <a:rPr lang="en-US" dirty="0" err="1"/>
              <a:t>posta</a:t>
            </a:r>
            <a:r>
              <a:rPr lang="en-US" dirty="0"/>
              <a:t> prima </a:t>
            </a:r>
            <a:r>
              <a:rPr lang="en-US" dirty="0" err="1"/>
              <a:t>dei</a:t>
            </a:r>
            <a:r>
              <a:rPr lang="en-US" dirty="0"/>
              <a:t> 6 </a:t>
            </a:r>
            <a:r>
              <a:rPr lang="en-US" dirty="0" err="1"/>
              <a:t>anni</a:t>
            </a:r>
            <a:r>
              <a:rPr lang="en-US" dirty="0"/>
              <a:t> e non </a:t>
            </a:r>
            <a:r>
              <a:rPr lang="en-US" dirty="0" err="1"/>
              <a:t>dopo</a:t>
            </a:r>
            <a:r>
              <a:rPr lang="en-US" dirty="0"/>
              <a:t> I 18 </a:t>
            </a:r>
            <a:r>
              <a:rPr lang="en-US" dirty="0" err="1"/>
              <a:t>anni</a:t>
            </a:r>
            <a:r>
              <a:rPr lang="en-US" dirty="0"/>
              <a:t>.</a:t>
            </a:r>
          </a:p>
          <a:p>
            <a:r>
              <a:rPr lang="en-US" dirty="0" err="1"/>
              <a:t>Questi</a:t>
            </a:r>
            <a:r>
              <a:rPr lang="en-US" dirty="0"/>
              <a:t> bambini da </a:t>
            </a:r>
            <a:r>
              <a:rPr lang="en-US" dirty="0" err="1"/>
              <a:t>grandi</a:t>
            </a:r>
            <a:r>
              <a:rPr lang="en-US" dirty="0"/>
              <a:t> </a:t>
            </a:r>
            <a:r>
              <a:rPr lang="en-US" dirty="0" err="1"/>
              <a:t>hanno</a:t>
            </a:r>
            <a:r>
              <a:rPr lang="en-US" dirty="0"/>
              <a:t> </a:t>
            </a:r>
            <a:r>
              <a:rPr lang="en-US" dirty="0" err="1"/>
              <a:t>grande</a:t>
            </a:r>
            <a:r>
              <a:rPr lang="en-US" dirty="0"/>
              <a:t> </a:t>
            </a:r>
            <a:r>
              <a:rPr lang="en-US" dirty="0" err="1"/>
              <a:t>propensione</a:t>
            </a:r>
            <a:r>
              <a:rPr lang="en-US" dirty="0"/>
              <a:t> a </a:t>
            </a:r>
            <a:r>
              <a:rPr lang="en-US" dirty="0" err="1"/>
              <a:t>sviluppare</a:t>
            </a:r>
            <a:r>
              <a:rPr lang="en-US" dirty="0"/>
              <a:t> </a:t>
            </a:r>
            <a:r>
              <a:rPr lang="en-US" dirty="0" err="1"/>
              <a:t>patologie</a:t>
            </a:r>
            <a:r>
              <a:rPr lang="en-US" dirty="0"/>
              <a:t> depressive </a:t>
            </a:r>
            <a:r>
              <a:rPr lang="en-US" dirty="0" err="1"/>
              <a:t>gravi</a:t>
            </a:r>
            <a:r>
              <a:rPr lang="en-US" dirty="0"/>
              <a:t> o a </a:t>
            </a:r>
            <a:r>
              <a:rPr lang="en-US" dirty="0" err="1"/>
              <a:t>disturbi</a:t>
            </a:r>
            <a:r>
              <a:rPr lang="en-US" dirty="0"/>
              <a:t> di </a:t>
            </a:r>
            <a:r>
              <a:rPr lang="en-US" dirty="0" err="1"/>
              <a:t>ansia</a:t>
            </a:r>
            <a:r>
              <a:rPr lang="en-US" dirty="0"/>
              <a:t> molto </a:t>
            </a:r>
            <a:r>
              <a:rPr lang="en-US" dirty="0" err="1"/>
              <a:t>forti</a:t>
            </a:r>
            <a:r>
              <a:rPr lang="en-US" dirty="0"/>
              <a:t>, ma non </a:t>
            </a:r>
            <a:r>
              <a:rPr lang="en-US" dirty="0" err="1"/>
              <a:t>evolvono</a:t>
            </a:r>
            <a:r>
              <a:rPr lang="en-US" dirty="0"/>
              <a:t> verso un </a:t>
            </a:r>
            <a:r>
              <a:rPr lang="en-US" dirty="0" err="1"/>
              <a:t>quadro</a:t>
            </a:r>
            <a:r>
              <a:rPr lang="en-US" dirty="0"/>
              <a:t> </a:t>
            </a:r>
            <a:r>
              <a:rPr lang="en-US" dirty="0" err="1"/>
              <a:t>bipolare</a:t>
            </a:r>
            <a:r>
              <a:rPr lang="en-US" dirty="0"/>
              <a:t>.</a:t>
            </a:r>
          </a:p>
          <a:p>
            <a:pPr marL="0" indent="0">
              <a:buNone/>
            </a:pPr>
            <a:endParaRPr lang="it-IT" dirty="0"/>
          </a:p>
          <a:p>
            <a:endParaRPr lang="it-IT" dirty="0"/>
          </a:p>
          <a:p>
            <a:endParaRPr lang="it-IT" dirty="0"/>
          </a:p>
        </p:txBody>
      </p:sp>
    </p:spTree>
    <p:extLst>
      <p:ext uri="{BB962C8B-B14F-4D97-AF65-F5344CB8AC3E}">
        <p14:creationId xmlns:p14="http://schemas.microsoft.com/office/powerpoint/2010/main" val="2230118318"/>
      </p:ext>
    </p:extLst>
  </p:cSld>
  <p:clrMapOvr>
    <a:masterClrMapping/>
  </p:clrMapOvr>
</p:sld>
</file>

<file path=ppt/slides/slide4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r>
              <a:rPr lang="it-IT" sz="2800" dirty="0"/>
              <a:t>Questi bambini manifestano, per un periodo superiore ad un anno,  gravi scoppi di rabbia che si manifestano 3 o più volte alla settimana. Questa si manifesta a livello verbale e comportamentale con aggressione a persone o cose, del tutto ingiustificata o per lo meno sproporzionata. </a:t>
            </a:r>
          </a:p>
        </p:txBody>
      </p:sp>
    </p:spTree>
    <p:extLst>
      <p:ext uri="{BB962C8B-B14F-4D97-AF65-F5344CB8AC3E}">
        <p14:creationId xmlns:p14="http://schemas.microsoft.com/office/powerpoint/2010/main" val="1555591523"/>
      </p:ext>
    </p:extLst>
  </p:cSld>
  <p:clrMapOvr>
    <a:masterClrMapping/>
  </p:clrMapOvr>
</p:sld>
</file>

<file path=ppt/slides/slide4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L’umore di questi bambini è persistentemente irritabile o arrabbiato-</a:t>
            </a:r>
          </a:p>
          <a:p>
            <a:r>
              <a:rPr lang="it-IT" dirty="0"/>
              <a:t>Tale irritabilità si manifesta a casa, a scuola e con i coetanei.</a:t>
            </a:r>
          </a:p>
          <a:p>
            <a:r>
              <a:rPr lang="en-US" dirty="0"/>
              <a:t>I </a:t>
            </a:r>
            <a:r>
              <a:rPr lang="en-US" dirty="0" err="1"/>
              <a:t>sintomi</a:t>
            </a:r>
            <a:r>
              <a:rPr lang="en-US" dirty="0"/>
              <a:t> non </a:t>
            </a:r>
            <a:r>
              <a:rPr lang="en-US" dirty="0" err="1"/>
              <a:t>sono</a:t>
            </a:r>
            <a:r>
              <a:rPr lang="en-US" dirty="0"/>
              <a:t> </a:t>
            </a:r>
            <a:r>
              <a:rPr lang="en-US" dirty="0" err="1"/>
              <a:t>attribuibili</a:t>
            </a:r>
            <a:r>
              <a:rPr lang="en-US" dirty="0"/>
              <a:t> </a:t>
            </a:r>
            <a:r>
              <a:rPr lang="en-US" dirty="0" err="1"/>
              <a:t>agli</a:t>
            </a:r>
            <a:r>
              <a:rPr lang="en-US" dirty="0"/>
              <a:t> </a:t>
            </a:r>
            <a:r>
              <a:rPr lang="en-US" dirty="0" err="1"/>
              <a:t>effetti</a:t>
            </a:r>
            <a:r>
              <a:rPr lang="en-US" dirty="0"/>
              <a:t> </a:t>
            </a:r>
            <a:r>
              <a:rPr lang="en-US" dirty="0" err="1"/>
              <a:t>fisiologici</a:t>
            </a:r>
            <a:r>
              <a:rPr lang="en-US" dirty="0"/>
              <a:t> di </a:t>
            </a:r>
            <a:r>
              <a:rPr lang="en-US" dirty="0" err="1"/>
              <a:t>una</a:t>
            </a:r>
            <a:r>
              <a:rPr lang="en-US" dirty="0"/>
              <a:t> </a:t>
            </a:r>
            <a:r>
              <a:rPr lang="en-US" dirty="0" err="1"/>
              <a:t>sostanza</a:t>
            </a:r>
            <a:r>
              <a:rPr lang="en-US" dirty="0"/>
              <a:t> o di </a:t>
            </a:r>
            <a:r>
              <a:rPr lang="en-US" dirty="0" err="1"/>
              <a:t>un'altra</a:t>
            </a:r>
            <a:r>
              <a:rPr lang="en-US" dirty="0"/>
              <a:t> </a:t>
            </a:r>
            <a:r>
              <a:rPr lang="en-US" dirty="0" err="1"/>
              <a:t>con­dizione</a:t>
            </a:r>
            <a:r>
              <a:rPr lang="en-US" dirty="0"/>
              <a:t> </a:t>
            </a:r>
            <a:r>
              <a:rPr lang="en-US" dirty="0" err="1"/>
              <a:t>medica</a:t>
            </a:r>
            <a:r>
              <a:rPr lang="en-US" dirty="0"/>
              <a:t> o </a:t>
            </a:r>
            <a:r>
              <a:rPr lang="en-US" dirty="0" err="1"/>
              <a:t>neurologica</a:t>
            </a:r>
            <a:r>
              <a:rPr lang="en-US" dirty="0"/>
              <a:t>.</a:t>
            </a:r>
            <a:endParaRPr lang="it-IT" dirty="0"/>
          </a:p>
          <a:p>
            <a:pPr marL="0" lvl="0" indent="0">
              <a:buNone/>
            </a:pPr>
            <a:endParaRPr lang="it-IT" dirty="0"/>
          </a:p>
          <a:p>
            <a:endParaRPr lang="it-IT" dirty="0"/>
          </a:p>
        </p:txBody>
      </p:sp>
    </p:spTree>
    <p:extLst>
      <p:ext uri="{BB962C8B-B14F-4D97-AF65-F5344CB8AC3E}">
        <p14:creationId xmlns:p14="http://schemas.microsoft.com/office/powerpoint/2010/main" val="1150630509"/>
      </p:ext>
    </p:extLst>
  </p:cSld>
  <p:clrMapOvr>
    <a:masterClrMapping/>
  </p:clrMapOvr>
</p:sld>
</file>

<file path=ppt/slides/slide4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I bambini </a:t>
            </a:r>
            <a:r>
              <a:rPr lang="en-US" dirty="0" err="1"/>
              <a:t>cronicamente</a:t>
            </a:r>
            <a:r>
              <a:rPr lang="en-US" dirty="0"/>
              <a:t> </a:t>
            </a:r>
            <a:r>
              <a:rPr lang="en-US" dirty="0" err="1"/>
              <a:t>irritabili</a:t>
            </a:r>
            <a:r>
              <a:rPr lang="en-US" dirty="0"/>
              <a:t> </a:t>
            </a:r>
            <a:r>
              <a:rPr lang="en-US" dirty="0" err="1"/>
              <a:t>sono</a:t>
            </a:r>
            <a:r>
              <a:rPr lang="en-US" dirty="0"/>
              <a:t> </a:t>
            </a:r>
            <a:r>
              <a:rPr lang="en-US" dirty="0" err="1"/>
              <a:t>pazienti</a:t>
            </a:r>
            <a:r>
              <a:rPr lang="en-US" dirty="0"/>
              <a:t> </a:t>
            </a:r>
            <a:r>
              <a:rPr lang="en-US" dirty="0" err="1"/>
              <a:t>complessi</a:t>
            </a:r>
            <a:r>
              <a:rPr lang="en-US" dirty="0"/>
              <a:t> in cui non è </a:t>
            </a:r>
            <a:r>
              <a:rPr lang="en-US" dirty="0" err="1"/>
              <a:t>agevole</a:t>
            </a:r>
            <a:r>
              <a:rPr lang="en-US" dirty="0"/>
              <a:t> </a:t>
            </a:r>
            <a:r>
              <a:rPr lang="en-US" dirty="0" err="1"/>
              <a:t>porre</a:t>
            </a:r>
            <a:r>
              <a:rPr lang="en-US" dirty="0"/>
              <a:t> </a:t>
            </a:r>
            <a:r>
              <a:rPr lang="en-US" dirty="0" err="1"/>
              <a:t>una</a:t>
            </a:r>
            <a:r>
              <a:rPr lang="en-US" dirty="0"/>
              <a:t> </a:t>
            </a:r>
            <a:r>
              <a:rPr lang="en-US" dirty="0" err="1"/>
              <a:t>diagnosi</a:t>
            </a:r>
            <a:r>
              <a:rPr lang="en-US" dirty="0"/>
              <a:t>. </a:t>
            </a:r>
            <a:r>
              <a:rPr lang="en-US" dirty="0" err="1"/>
              <a:t>Fattori</a:t>
            </a:r>
            <a:r>
              <a:rPr lang="en-US" dirty="0"/>
              <a:t> </a:t>
            </a:r>
            <a:r>
              <a:rPr lang="en-US" dirty="0" err="1"/>
              <a:t>temperamentali</a:t>
            </a:r>
            <a:r>
              <a:rPr lang="en-US" dirty="0"/>
              <a:t>,  </a:t>
            </a:r>
            <a:r>
              <a:rPr lang="en-US" dirty="0" err="1"/>
              <a:t>familiari</a:t>
            </a:r>
            <a:r>
              <a:rPr lang="en-US" dirty="0"/>
              <a:t>, </a:t>
            </a:r>
            <a:r>
              <a:rPr lang="en-US" dirty="0" err="1"/>
              <a:t>educativi</a:t>
            </a:r>
            <a:r>
              <a:rPr lang="en-US" dirty="0"/>
              <a:t> </a:t>
            </a:r>
            <a:r>
              <a:rPr lang="en-US" dirty="0" err="1"/>
              <a:t>possono</a:t>
            </a:r>
            <a:r>
              <a:rPr lang="en-US" dirty="0"/>
              <a:t>  </a:t>
            </a:r>
            <a:r>
              <a:rPr lang="en-US" dirty="0" err="1"/>
              <a:t>coesistere</a:t>
            </a:r>
            <a:r>
              <a:rPr lang="en-US" dirty="0"/>
              <a:t>.</a:t>
            </a:r>
          </a:p>
          <a:p>
            <a:r>
              <a:rPr lang="en-US" dirty="0" err="1"/>
              <a:t>Molti</a:t>
            </a:r>
            <a:r>
              <a:rPr lang="en-US" dirty="0"/>
              <a:t> di </a:t>
            </a:r>
            <a:r>
              <a:rPr lang="en-US" dirty="0" err="1"/>
              <a:t>questi</a:t>
            </a:r>
            <a:r>
              <a:rPr lang="en-US" dirty="0"/>
              <a:t> bambini </a:t>
            </a:r>
            <a:r>
              <a:rPr lang="en-US" dirty="0" err="1"/>
              <a:t>presentano</a:t>
            </a:r>
            <a:r>
              <a:rPr lang="en-US" dirty="0"/>
              <a:t> un </a:t>
            </a:r>
            <a:r>
              <a:rPr lang="en-US" dirty="0" err="1"/>
              <a:t>concomitante</a:t>
            </a:r>
            <a:r>
              <a:rPr lang="en-US" dirty="0"/>
              <a:t> </a:t>
            </a:r>
            <a:r>
              <a:rPr lang="en-US" dirty="0" err="1"/>
              <a:t>disturbo</a:t>
            </a:r>
            <a:r>
              <a:rPr lang="en-US" dirty="0"/>
              <a:t> da deficit di </a:t>
            </a:r>
            <a:r>
              <a:rPr lang="en-US" dirty="0" err="1"/>
              <a:t>attenzione</a:t>
            </a:r>
            <a:r>
              <a:rPr lang="en-US" dirty="0"/>
              <a:t> /</a:t>
            </a:r>
            <a:r>
              <a:rPr lang="en-US" dirty="0" err="1"/>
              <a:t>iperattività</a:t>
            </a:r>
            <a:r>
              <a:rPr lang="en-US" dirty="0"/>
              <a:t>.</a:t>
            </a:r>
            <a:endParaRPr lang="it-IT" dirty="0"/>
          </a:p>
        </p:txBody>
      </p:sp>
    </p:spTree>
    <p:extLst>
      <p:ext uri="{BB962C8B-B14F-4D97-AF65-F5344CB8AC3E}">
        <p14:creationId xmlns:p14="http://schemas.microsoft.com/office/powerpoint/2010/main" val="322339401"/>
      </p:ext>
    </p:extLst>
  </p:cSld>
  <p:clrMapOvr>
    <a:masterClrMapping/>
  </p:clrMapOvr>
</p:sld>
</file>

<file path=ppt/slides/slide4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en-US" dirty="0"/>
              <a:t>Se </a:t>
            </a:r>
            <a:r>
              <a:rPr lang="en-US" dirty="0" err="1"/>
              <a:t>iniziano</a:t>
            </a:r>
            <a:r>
              <a:rPr lang="en-US" dirty="0"/>
              <a:t> a </a:t>
            </a:r>
            <a:r>
              <a:rPr lang="en-US" dirty="0" err="1"/>
              <a:t>comparire</a:t>
            </a:r>
            <a:r>
              <a:rPr lang="en-US" dirty="0"/>
              <a:t> </a:t>
            </a:r>
            <a:r>
              <a:rPr lang="en-US" dirty="0" err="1"/>
              <a:t>anche</a:t>
            </a:r>
            <a:r>
              <a:rPr lang="en-US" dirty="0"/>
              <a:t> episodi </a:t>
            </a:r>
            <a:r>
              <a:rPr lang="en-US" dirty="0" err="1"/>
              <a:t>maniacali</a:t>
            </a:r>
            <a:r>
              <a:rPr lang="en-US" dirty="0"/>
              <a:t> o </a:t>
            </a:r>
            <a:r>
              <a:rPr lang="en-US" dirty="0" err="1"/>
              <a:t>ipomaniacali</a:t>
            </a:r>
            <a:r>
              <a:rPr lang="en-US" dirty="0"/>
              <a:t>  </a:t>
            </a:r>
            <a:r>
              <a:rPr lang="en-US" dirty="0" err="1"/>
              <a:t>si</a:t>
            </a:r>
            <a:r>
              <a:rPr lang="en-US" dirty="0"/>
              <a:t> </a:t>
            </a:r>
            <a:r>
              <a:rPr lang="en-US" dirty="0" err="1"/>
              <a:t>deve</a:t>
            </a:r>
            <a:r>
              <a:rPr lang="en-US" dirty="0"/>
              <a:t> </a:t>
            </a:r>
            <a:r>
              <a:rPr lang="en-US" dirty="0" err="1"/>
              <a:t>pensare</a:t>
            </a:r>
            <a:r>
              <a:rPr lang="en-US" dirty="0"/>
              <a:t> ad </a:t>
            </a:r>
            <a:r>
              <a:rPr lang="en-US" dirty="0" err="1"/>
              <a:t>una</a:t>
            </a:r>
            <a:r>
              <a:rPr lang="en-US" dirty="0"/>
              <a:t> </a:t>
            </a:r>
            <a:r>
              <a:rPr lang="en-US" dirty="0" err="1"/>
              <a:t>possibile</a:t>
            </a:r>
            <a:r>
              <a:rPr lang="en-US" dirty="0"/>
              <a:t> </a:t>
            </a:r>
            <a:r>
              <a:rPr lang="en-US" dirty="0" err="1"/>
              <a:t>diagnosi</a:t>
            </a:r>
            <a:r>
              <a:rPr lang="en-US" dirty="0"/>
              <a:t> di </a:t>
            </a:r>
            <a:r>
              <a:rPr lang="en-US" dirty="0" err="1"/>
              <a:t>disturbo</a:t>
            </a:r>
            <a:r>
              <a:rPr lang="en-US" dirty="0"/>
              <a:t> </a:t>
            </a:r>
            <a:r>
              <a:rPr lang="en-US" dirty="0" err="1"/>
              <a:t>bipolare</a:t>
            </a:r>
            <a:r>
              <a:rPr lang="en-US" dirty="0"/>
              <a:t>. La </a:t>
            </a:r>
            <a:r>
              <a:rPr lang="en-US" dirty="0" err="1"/>
              <a:t>diagnosi</a:t>
            </a:r>
            <a:r>
              <a:rPr lang="en-US" dirty="0"/>
              <a:t> </a:t>
            </a:r>
            <a:r>
              <a:rPr lang="en-US" dirty="0" err="1"/>
              <a:t>differenziale</a:t>
            </a:r>
            <a:r>
              <a:rPr lang="en-US" dirty="0"/>
              <a:t> col </a:t>
            </a:r>
            <a:r>
              <a:rPr lang="en-US" dirty="0" err="1"/>
              <a:t>disturbo</a:t>
            </a:r>
            <a:r>
              <a:rPr lang="en-US" dirty="0"/>
              <a:t> </a:t>
            </a:r>
            <a:r>
              <a:rPr lang="en-US" dirty="0" err="1"/>
              <a:t>bipolare</a:t>
            </a:r>
            <a:r>
              <a:rPr lang="en-US" dirty="0"/>
              <a:t> non è </a:t>
            </a:r>
            <a:r>
              <a:rPr lang="en-US" dirty="0" err="1"/>
              <a:t>semplice</a:t>
            </a:r>
            <a:r>
              <a:rPr lang="en-US" dirty="0"/>
              <a:t>. In </a:t>
            </a:r>
            <a:r>
              <a:rPr lang="en-US" dirty="0" err="1"/>
              <a:t>linea</a:t>
            </a:r>
            <a:r>
              <a:rPr lang="en-US" dirty="0"/>
              <a:t> di </a:t>
            </a:r>
            <a:r>
              <a:rPr lang="en-US" dirty="0" err="1"/>
              <a:t>massima</a:t>
            </a:r>
            <a:r>
              <a:rPr lang="en-US" dirty="0"/>
              <a:t>, la </a:t>
            </a:r>
            <a:r>
              <a:rPr lang="en-US" dirty="0" err="1"/>
              <a:t>successione</a:t>
            </a:r>
            <a:r>
              <a:rPr lang="en-US" dirty="0"/>
              <a:t> di </a:t>
            </a:r>
            <a:r>
              <a:rPr lang="en-US" dirty="0" err="1"/>
              <a:t>periodi</a:t>
            </a:r>
            <a:r>
              <a:rPr lang="en-US" dirty="0"/>
              <a:t> di </a:t>
            </a:r>
            <a:r>
              <a:rPr lang="en-US" dirty="0" err="1"/>
              <a:t>maniacalità</a:t>
            </a:r>
            <a:r>
              <a:rPr lang="en-US" dirty="0"/>
              <a:t> (o </a:t>
            </a:r>
            <a:r>
              <a:rPr lang="en-US" dirty="0" err="1"/>
              <a:t>ipomaniacalità</a:t>
            </a:r>
            <a:r>
              <a:rPr lang="en-US" dirty="0"/>
              <a:t>) e di </a:t>
            </a:r>
            <a:r>
              <a:rPr lang="en-US" dirty="0" err="1"/>
              <a:t>periodi</a:t>
            </a:r>
            <a:r>
              <a:rPr lang="en-US" dirty="0"/>
              <a:t> </a:t>
            </a:r>
            <a:r>
              <a:rPr lang="en-US" dirty="0" err="1"/>
              <a:t>depressi</a:t>
            </a:r>
            <a:r>
              <a:rPr lang="en-US" dirty="0"/>
              <a:t> fa </a:t>
            </a:r>
            <a:r>
              <a:rPr lang="en-US" dirty="0" err="1"/>
              <a:t>optare</a:t>
            </a:r>
            <a:r>
              <a:rPr lang="en-US" dirty="0"/>
              <a:t> per la </a:t>
            </a:r>
            <a:r>
              <a:rPr lang="en-US" dirty="0" err="1"/>
              <a:t>diagnosi</a:t>
            </a:r>
            <a:r>
              <a:rPr lang="en-US" dirty="0"/>
              <a:t> di </a:t>
            </a:r>
            <a:r>
              <a:rPr lang="en-US" dirty="0" err="1"/>
              <a:t>bipolarismo</a:t>
            </a:r>
            <a:r>
              <a:rPr lang="en-US" dirty="0"/>
              <a:t>.  </a:t>
            </a:r>
            <a:r>
              <a:rPr lang="en-US" dirty="0" err="1"/>
              <a:t>Nel</a:t>
            </a:r>
            <a:r>
              <a:rPr lang="en-US" dirty="0"/>
              <a:t> </a:t>
            </a:r>
            <a:r>
              <a:rPr lang="en-US" dirty="0" err="1"/>
              <a:t>Disturbo</a:t>
            </a:r>
            <a:r>
              <a:rPr lang="en-US" dirty="0"/>
              <a:t> da disregolazione </a:t>
            </a:r>
            <a:r>
              <a:rPr lang="en-US" dirty="0" err="1"/>
              <a:t>dell’umore</a:t>
            </a:r>
            <a:r>
              <a:rPr lang="en-US" dirty="0"/>
              <a:t> </a:t>
            </a:r>
            <a:r>
              <a:rPr lang="en-US" dirty="0" err="1"/>
              <a:t>dirompente</a:t>
            </a:r>
            <a:r>
              <a:rPr lang="en-US" dirty="0"/>
              <a:t>, la </a:t>
            </a:r>
            <a:r>
              <a:rPr lang="en-US" dirty="0" err="1"/>
              <a:t>irritabilità</a:t>
            </a:r>
            <a:r>
              <a:rPr lang="en-US" dirty="0"/>
              <a:t> </a:t>
            </a:r>
            <a:r>
              <a:rPr lang="en-US" dirty="0" err="1"/>
              <a:t>si</a:t>
            </a:r>
            <a:r>
              <a:rPr lang="en-US" dirty="0"/>
              <a:t> </a:t>
            </a:r>
            <a:r>
              <a:rPr lang="en-US" dirty="0" err="1"/>
              <a:t>mescola</a:t>
            </a:r>
            <a:r>
              <a:rPr lang="en-US" dirty="0"/>
              <a:t> </a:t>
            </a:r>
            <a:r>
              <a:rPr lang="en-US" dirty="0" err="1"/>
              <a:t>all’umore</a:t>
            </a:r>
            <a:r>
              <a:rPr lang="en-US" dirty="0"/>
              <a:t>  </a:t>
            </a:r>
            <a:r>
              <a:rPr lang="en-US" dirty="0" err="1"/>
              <a:t>costantemente</a:t>
            </a:r>
            <a:r>
              <a:rPr lang="en-US" dirty="0"/>
              <a:t> </a:t>
            </a:r>
            <a:r>
              <a:rPr lang="en-US" dirty="0" err="1"/>
              <a:t>depresso</a:t>
            </a:r>
            <a:r>
              <a:rPr lang="en-US" dirty="0"/>
              <a:t>. In </a:t>
            </a:r>
            <a:r>
              <a:rPr lang="en-US" dirty="0" err="1"/>
              <a:t>molti</a:t>
            </a:r>
            <a:r>
              <a:rPr lang="en-US" dirty="0"/>
              <a:t> </a:t>
            </a:r>
            <a:r>
              <a:rPr lang="en-US" dirty="0" err="1"/>
              <a:t>casi</a:t>
            </a:r>
            <a:r>
              <a:rPr lang="en-US" dirty="0"/>
              <a:t> non è facile </a:t>
            </a:r>
            <a:r>
              <a:rPr lang="en-US" dirty="0" err="1"/>
              <a:t>distinguere</a:t>
            </a:r>
            <a:r>
              <a:rPr lang="en-US" dirty="0"/>
              <a:t> la </a:t>
            </a:r>
            <a:r>
              <a:rPr lang="en-US" dirty="0" err="1"/>
              <a:t>irritabilità</a:t>
            </a:r>
            <a:r>
              <a:rPr lang="en-US" dirty="0"/>
              <a:t> </a:t>
            </a:r>
            <a:r>
              <a:rPr lang="en-US" dirty="0" err="1"/>
              <a:t>che</a:t>
            </a:r>
            <a:r>
              <a:rPr lang="en-US" dirty="0"/>
              <a:t> </a:t>
            </a:r>
            <a:r>
              <a:rPr lang="en-US" dirty="0" err="1"/>
              <a:t>caratterizza</a:t>
            </a:r>
            <a:r>
              <a:rPr lang="en-US" dirty="0"/>
              <a:t> </a:t>
            </a:r>
            <a:r>
              <a:rPr lang="en-US" dirty="0" err="1"/>
              <a:t>questi</a:t>
            </a:r>
            <a:r>
              <a:rPr lang="en-US" dirty="0"/>
              <a:t> bambini </a:t>
            </a:r>
            <a:r>
              <a:rPr lang="en-US" dirty="0" err="1"/>
              <a:t>dalla</a:t>
            </a:r>
            <a:r>
              <a:rPr lang="en-US" dirty="0"/>
              <a:t> </a:t>
            </a:r>
            <a:r>
              <a:rPr lang="en-US" dirty="0" err="1"/>
              <a:t>maniacalità</a:t>
            </a:r>
            <a:r>
              <a:rPr lang="en-US" dirty="0"/>
              <a:t>, </a:t>
            </a:r>
            <a:r>
              <a:rPr lang="en-US" dirty="0" err="1"/>
              <a:t>pertanto</a:t>
            </a:r>
            <a:r>
              <a:rPr lang="en-US" dirty="0"/>
              <a:t> la </a:t>
            </a:r>
            <a:r>
              <a:rPr lang="en-US" dirty="0" err="1"/>
              <a:t>diagnosi</a:t>
            </a:r>
            <a:r>
              <a:rPr lang="en-US" dirty="0"/>
              <a:t> </a:t>
            </a:r>
            <a:r>
              <a:rPr lang="en-US" dirty="0" err="1"/>
              <a:t>differenziale</a:t>
            </a:r>
            <a:r>
              <a:rPr lang="en-US" dirty="0"/>
              <a:t> </a:t>
            </a:r>
            <a:r>
              <a:rPr lang="en-US" dirty="0" err="1"/>
              <a:t>tra</a:t>
            </a:r>
            <a:r>
              <a:rPr lang="en-US" dirty="0"/>
              <a:t> </a:t>
            </a:r>
            <a:r>
              <a:rPr lang="en-US" dirty="0" err="1"/>
              <a:t>questi</a:t>
            </a:r>
            <a:r>
              <a:rPr lang="en-US" dirty="0"/>
              <a:t> due </a:t>
            </a:r>
            <a:r>
              <a:rPr lang="en-US" dirty="0" err="1"/>
              <a:t>disturbi</a:t>
            </a:r>
            <a:r>
              <a:rPr lang="en-US" dirty="0"/>
              <a:t> non è facile</a:t>
            </a:r>
          </a:p>
          <a:p>
            <a:pPr marL="0" indent="0">
              <a:buNone/>
            </a:pPr>
            <a:endParaRPr lang="it-IT" dirty="0"/>
          </a:p>
          <a:p>
            <a:endParaRPr lang="it-IT" dirty="0"/>
          </a:p>
        </p:txBody>
      </p:sp>
    </p:spTree>
    <p:extLst>
      <p:ext uri="{BB962C8B-B14F-4D97-AF65-F5344CB8AC3E}">
        <p14:creationId xmlns:p14="http://schemas.microsoft.com/office/powerpoint/2010/main" val="1518876408"/>
      </p:ext>
    </p:extLst>
  </p:cSld>
  <p:clrMapOvr>
    <a:masterClrMapping/>
  </p:clrMapOvr>
</p:sld>
</file>

<file path=ppt/slides/slide4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In </a:t>
            </a:r>
            <a:r>
              <a:rPr lang="en-US" dirty="0" err="1"/>
              <a:t>molti</a:t>
            </a:r>
            <a:r>
              <a:rPr lang="en-US" dirty="0"/>
              <a:t> </a:t>
            </a:r>
            <a:r>
              <a:rPr lang="en-US" dirty="0" err="1"/>
              <a:t>casi</a:t>
            </a:r>
            <a:r>
              <a:rPr lang="en-US" dirty="0"/>
              <a:t> I </a:t>
            </a:r>
            <a:r>
              <a:rPr lang="en-US" dirty="0" err="1"/>
              <a:t>sintomi</a:t>
            </a:r>
            <a:r>
              <a:rPr lang="en-US" dirty="0"/>
              <a:t> del </a:t>
            </a:r>
            <a:r>
              <a:rPr lang="en-US" dirty="0" err="1"/>
              <a:t>disturbo</a:t>
            </a:r>
            <a:r>
              <a:rPr lang="en-US" dirty="0"/>
              <a:t> da disregolazione </a:t>
            </a:r>
            <a:r>
              <a:rPr lang="en-US" dirty="0" err="1"/>
              <a:t>dell'umore</a:t>
            </a:r>
            <a:r>
              <a:rPr lang="en-US" dirty="0"/>
              <a:t> </a:t>
            </a:r>
            <a:r>
              <a:rPr lang="en-US" dirty="0" err="1"/>
              <a:t>si</a:t>
            </a:r>
            <a:r>
              <a:rPr lang="en-US" dirty="0"/>
              <a:t> </a:t>
            </a:r>
            <a:r>
              <a:rPr lang="en-US" dirty="0" err="1"/>
              <a:t>associano</a:t>
            </a:r>
            <a:r>
              <a:rPr lang="en-US" dirty="0"/>
              <a:t> ad un </a:t>
            </a:r>
            <a:r>
              <a:rPr lang="en-US" dirty="0" err="1"/>
              <a:t>disturbo</a:t>
            </a:r>
            <a:r>
              <a:rPr lang="en-US" dirty="0"/>
              <a:t> </a:t>
            </a:r>
            <a:r>
              <a:rPr lang="en-US" dirty="0" err="1"/>
              <a:t>oppositivo</a:t>
            </a:r>
            <a:r>
              <a:rPr lang="en-US" dirty="0"/>
              <a:t> </a:t>
            </a:r>
            <a:r>
              <a:rPr lang="en-US" dirty="0" err="1"/>
              <a:t>provocatorio</a:t>
            </a:r>
            <a:r>
              <a:rPr lang="en-US" dirty="0"/>
              <a:t>. In </a:t>
            </a:r>
            <a:r>
              <a:rPr lang="en-US" dirty="0" err="1"/>
              <a:t>questi</a:t>
            </a:r>
            <a:r>
              <a:rPr lang="en-US" dirty="0"/>
              <a:t> </a:t>
            </a:r>
            <a:r>
              <a:rPr lang="en-US" dirty="0" err="1"/>
              <a:t>casi</a:t>
            </a:r>
            <a:r>
              <a:rPr lang="en-US" dirty="0"/>
              <a:t> ci </a:t>
            </a:r>
            <a:r>
              <a:rPr lang="en-US" dirty="0" err="1"/>
              <a:t>si</a:t>
            </a:r>
            <a:r>
              <a:rPr lang="en-US" dirty="0"/>
              <a:t> </a:t>
            </a:r>
            <a:r>
              <a:rPr lang="en-US" dirty="0" err="1"/>
              <a:t>orienta</a:t>
            </a:r>
            <a:r>
              <a:rPr lang="en-US" dirty="0"/>
              <a:t> in </a:t>
            </a:r>
            <a:r>
              <a:rPr lang="en-US" dirty="0" err="1"/>
              <a:t>genere</a:t>
            </a:r>
            <a:r>
              <a:rPr lang="en-US" dirty="0"/>
              <a:t> a </a:t>
            </a:r>
            <a:r>
              <a:rPr lang="en-US" dirty="0" err="1"/>
              <a:t>diagnosticare</a:t>
            </a:r>
            <a:r>
              <a:rPr lang="en-US" dirty="0"/>
              <a:t> </a:t>
            </a:r>
            <a:r>
              <a:rPr lang="en-US" dirty="0" err="1"/>
              <a:t>solamente</a:t>
            </a:r>
            <a:r>
              <a:rPr lang="en-US" dirty="0"/>
              <a:t> </a:t>
            </a:r>
            <a:r>
              <a:rPr lang="en-US" dirty="0" err="1"/>
              <a:t>il</a:t>
            </a:r>
            <a:r>
              <a:rPr lang="en-US" dirty="0"/>
              <a:t> </a:t>
            </a:r>
            <a:r>
              <a:rPr lang="en-US" dirty="0" err="1"/>
              <a:t>disturbo</a:t>
            </a:r>
            <a:r>
              <a:rPr lang="en-US" dirty="0"/>
              <a:t> da disregolazione </a:t>
            </a:r>
            <a:r>
              <a:rPr lang="en-US" dirty="0" err="1"/>
              <a:t>dell'umore</a:t>
            </a:r>
            <a:r>
              <a:rPr lang="en-US" dirty="0"/>
              <a:t> </a:t>
            </a:r>
            <a:r>
              <a:rPr lang="en-US" dirty="0" err="1"/>
              <a:t>dirompente</a:t>
            </a:r>
            <a:r>
              <a:rPr lang="en-US" dirty="0"/>
              <a:t>. </a:t>
            </a:r>
          </a:p>
          <a:p>
            <a:endParaRPr lang="it-IT" dirty="0"/>
          </a:p>
        </p:txBody>
      </p:sp>
    </p:spTree>
    <p:extLst>
      <p:ext uri="{BB962C8B-B14F-4D97-AF65-F5344CB8AC3E}">
        <p14:creationId xmlns:p14="http://schemas.microsoft.com/office/powerpoint/2010/main" val="1395710662"/>
      </p:ext>
    </p:extLst>
  </p:cSld>
  <p:clrMapOvr>
    <a:masterClrMapping/>
  </p:clrMapOvr>
</p:sld>
</file>

<file path=ppt/slides/slide4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I </a:t>
            </a:r>
            <a:r>
              <a:rPr lang="en-US" dirty="0"/>
              <a:t>Bambini con </a:t>
            </a:r>
            <a:r>
              <a:rPr lang="en-US" dirty="0" err="1"/>
              <a:t>sintomi</a:t>
            </a:r>
            <a:r>
              <a:rPr lang="en-US" dirty="0"/>
              <a:t> </a:t>
            </a:r>
            <a:r>
              <a:rPr lang="en-US" dirty="0" err="1"/>
              <a:t>che</a:t>
            </a:r>
            <a:r>
              <a:rPr lang="en-US" dirty="0"/>
              <a:t> </a:t>
            </a:r>
            <a:r>
              <a:rPr lang="en-US" dirty="0" err="1"/>
              <a:t>suggeriscono</a:t>
            </a:r>
            <a:r>
              <a:rPr lang="en-US" dirty="0"/>
              <a:t> la </a:t>
            </a:r>
            <a:r>
              <a:rPr lang="en-US" dirty="0" err="1"/>
              <a:t>presenza</a:t>
            </a:r>
            <a:r>
              <a:rPr lang="en-US" dirty="0"/>
              <a:t> di un </a:t>
            </a:r>
            <a:r>
              <a:rPr lang="en-US" dirty="0" err="1"/>
              <a:t>disturbo</a:t>
            </a:r>
            <a:r>
              <a:rPr lang="en-US" dirty="0"/>
              <a:t> </a:t>
            </a:r>
            <a:r>
              <a:rPr lang="en-US" dirty="0" err="1"/>
              <a:t>esplosivo</a:t>
            </a:r>
            <a:r>
              <a:rPr lang="en-US" dirty="0"/>
              <a:t> </a:t>
            </a:r>
            <a:r>
              <a:rPr lang="en-US" dirty="0" err="1"/>
              <a:t>intermittente</a:t>
            </a:r>
            <a:r>
              <a:rPr lang="en-US" dirty="0"/>
              <a:t> </a:t>
            </a:r>
            <a:r>
              <a:rPr lang="en-US" dirty="0" err="1"/>
              <a:t>presentano</a:t>
            </a:r>
            <a:r>
              <a:rPr lang="en-US" dirty="0"/>
              <a:t>  </a:t>
            </a:r>
            <a:r>
              <a:rPr lang="en-US" dirty="0" err="1"/>
              <a:t>scoppi</a:t>
            </a:r>
            <a:r>
              <a:rPr lang="en-US" dirty="0"/>
              <a:t> di </a:t>
            </a:r>
            <a:r>
              <a:rPr lang="en-US" dirty="0" err="1"/>
              <a:t>aggressività</a:t>
            </a:r>
            <a:r>
              <a:rPr lang="en-US" dirty="0"/>
              <a:t>  ma al </a:t>
            </a:r>
            <a:r>
              <a:rPr lang="en-US" dirty="0" err="1"/>
              <a:t>contrario</a:t>
            </a:r>
            <a:r>
              <a:rPr lang="en-US" dirty="0"/>
              <a:t> del </a:t>
            </a:r>
            <a:r>
              <a:rPr lang="en-US" dirty="0" err="1"/>
              <a:t>disturbo</a:t>
            </a:r>
            <a:r>
              <a:rPr lang="en-US" dirty="0"/>
              <a:t> da disregolazione </a:t>
            </a:r>
            <a:r>
              <a:rPr lang="en-US" dirty="0" err="1"/>
              <a:t>dell'umore</a:t>
            </a:r>
            <a:r>
              <a:rPr lang="en-US" dirty="0"/>
              <a:t> </a:t>
            </a:r>
            <a:r>
              <a:rPr lang="en-US" dirty="0" err="1"/>
              <a:t>dirompente</a:t>
            </a:r>
            <a:r>
              <a:rPr lang="en-US" dirty="0"/>
              <a:t>, </a:t>
            </a:r>
            <a:r>
              <a:rPr lang="en-US" dirty="0" err="1"/>
              <a:t>il</a:t>
            </a:r>
            <a:r>
              <a:rPr lang="en-US" dirty="0"/>
              <a:t> </a:t>
            </a:r>
            <a:r>
              <a:rPr lang="en-US" dirty="0" err="1"/>
              <a:t>disturbo</a:t>
            </a:r>
            <a:r>
              <a:rPr lang="en-US" dirty="0"/>
              <a:t> </a:t>
            </a:r>
            <a:r>
              <a:rPr lang="en-US" dirty="0" err="1"/>
              <a:t>esplosivo</a:t>
            </a:r>
            <a:r>
              <a:rPr lang="en-US" dirty="0"/>
              <a:t> </a:t>
            </a:r>
            <a:r>
              <a:rPr lang="en-US" dirty="0" err="1"/>
              <a:t>intermittente</a:t>
            </a:r>
            <a:r>
              <a:rPr lang="en-US" dirty="0"/>
              <a:t> non </a:t>
            </a:r>
            <a:r>
              <a:rPr lang="en-US" dirty="0" err="1"/>
              <a:t>richiede</a:t>
            </a:r>
            <a:r>
              <a:rPr lang="en-US" dirty="0"/>
              <a:t> </a:t>
            </a:r>
            <a:r>
              <a:rPr lang="en-US" dirty="0" err="1"/>
              <a:t>una</a:t>
            </a:r>
            <a:r>
              <a:rPr lang="en-US" dirty="0"/>
              <a:t> </a:t>
            </a:r>
            <a:r>
              <a:rPr lang="en-US" dirty="0" err="1"/>
              <a:t>persistente</a:t>
            </a:r>
            <a:r>
              <a:rPr lang="en-US" dirty="0"/>
              <a:t> </a:t>
            </a:r>
            <a:r>
              <a:rPr lang="en-US" dirty="0" err="1"/>
              <a:t>alterazione</a:t>
            </a:r>
            <a:r>
              <a:rPr lang="en-US" dirty="0"/>
              <a:t> </a:t>
            </a:r>
            <a:r>
              <a:rPr lang="en-US" dirty="0" err="1"/>
              <a:t>dell'umore</a:t>
            </a:r>
            <a:r>
              <a:rPr lang="en-US" dirty="0"/>
              <a:t> </a:t>
            </a:r>
            <a:r>
              <a:rPr lang="en-US" dirty="0" err="1"/>
              <a:t>tra</a:t>
            </a:r>
            <a:r>
              <a:rPr lang="en-US" dirty="0"/>
              <a:t> </a:t>
            </a:r>
            <a:r>
              <a:rPr lang="en-US" dirty="0" err="1"/>
              <a:t>gli</a:t>
            </a:r>
            <a:r>
              <a:rPr lang="en-US" dirty="0"/>
              <a:t> </a:t>
            </a:r>
            <a:r>
              <a:rPr lang="en-US" dirty="0" err="1"/>
              <a:t>scop­pi</a:t>
            </a:r>
            <a:r>
              <a:rPr lang="en-US" dirty="0"/>
              <a:t> di </a:t>
            </a:r>
            <a:r>
              <a:rPr lang="en-US" dirty="0" err="1"/>
              <a:t>collera</a:t>
            </a:r>
            <a:r>
              <a:rPr lang="en-US" dirty="0"/>
              <a:t>. </a:t>
            </a:r>
            <a:r>
              <a:rPr lang="en-US" dirty="0" err="1"/>
              <a:t>Inoltre</a:t>
            </a:r>
            <a:r>
              <a:rPr lang="en-US" dirty="0"/>
              <a:t> , </a:t>
            </a:r>
            <a:r>
              <a:rPr lang="en-US" dirty="0" err="1"/>
              <a:t>il</a:t>
            </a:r>
            <a:r>
              <a:rPr lang="en-US" dirty="0"/>
              <a:t> </a:t>
            </a:r>
            <a:r>
              <a:rPr lang="en-US" dirty="0" err="1"/>
              <a:t>disturbo</a:t>
            </a:r>
            <a:r>
              <a:rPr lang="en-US" dirty="0"/>
              <a:t> </a:t>
            </a:r>
            <a:r>
              <a:rPr lang="en-US" dirty="0" err="1"/>
              <a:t>esplosivo</a:t>
            </a:r>
            <a:r>
              <a:rPr lang="en-US" dirty="0"/>
              <a:t> inte1mittente </a:t>
            </a:r>
            <a:r>
              <a:rPr lang="en-US" dirty="0" err="1"/>
              <a:t>richiede</a:t>
            </a:r>
            <a:r>
              <a:rPr lang="en-US" dirty="0"/>
              <a:t> solo 3 </a:t>
            </a:r>
            <a:r>
              <a:rPr lang="en-US" dirty="0" err="1"/>
              <a:t>mesi</a:t>
            </a:r>
            <a:r>
              <a:rPr lang="en-US" dirty="0"/>
              <a:t> di </a:t>
            </a:r>
            <a:r>
              <a:rPr lang="en-US" dirty="0" err="1"/>
              <a:t>sintomi</a:t>
            </a:r>
            <a:r>
              <a:rPr lang="en-US" dirty="0"/>
              <a:t> </a:t>
            </a:r>
            <a:r>
              <a:rPr lang="en-US" dirty="0" err="1"/>
              <a:t>attivi</a:t>
            </a:r>
            <a:r>
              <a:rPr lang="en-US" dirty="0"/>
              <a:t>, a </a:t>
            </a:r>
            <a:r>
              <a:rPr lang="en-US" dirty="0" err="1"/>
              <a:t>differenza</a:t>
            </a:r>
            <a:r>
              <a:rPr lang="en-US" dirty="0"/>
              <a:t> </a:t>
            </a:r>
            <a:r>
              <a:rPr lang="en-US" dirty="0" err="1"/>
              <a:t>dei</a:t>
            </a:r>
            <a:r>
              <a:rPr lang="en-US" dirty="0"/>
              <a:t> 12mesi </a:t>
            </a:r>
            <a:r>
              <a:rPr lang="en-US" dirty="0" err="1"/>
              <a:t>richiesti</a:t>
            </a:r>
            <a:r>
              <a:rPr lang="en-US" dirty="0"/>
              <a:t> per </a:t>
            </a:r>
            <a:r>
              <a:rPr lang="en-US" dirty="0" err="1"/>
              <a:t>il</a:t>
            </a:r>
            <a:r>
              <a:rPr lang="en-US" dirty="0"/>
              <a:t> </a:t>
            </a:r>
            <a:r>
              <a:rPr lang="en-US" dirty="0" err="1"/>
              <a:t>disturbo</a:t>
            </a:r>
            <a:r>
              <a:rPr lang="en-US" dirty="0"/>
              <a:t> da disregolazione </a:t>
            </a:r>
            <a:r>
              <a:rPr lang="en-US" dirty="0" err="1"/>
              <a:t>dell'umore</a:t>
            </a:r>
            <a:r>
              <a:rPr lang="en-US" dirty="0"/>
              <a:t> </a:t>
            </a:r>
            <a:r>
              <a:rPr lang="en-US" dirty="0" err="1"/>
              <a:t>di­rompente</a:t>
            </a:r>
            <a:r>
              <a:rPr lang="en-US" dirty="0"/>
              <a:t>. </a:t>
            </a:r>
            <a:r>
              <a:rPr lang="it-IT" dirty="0"/>
              <a:t> </a:t>
            </a:r>
          </a:p>
          <a:p>
            <a:endParaRPr lang="it-IT" dirty="0"/>
          </a:p>
        </p:txBody>
      </p:sp>
    </p:spTree>
    <p:extLst>
      <p:ext uri="{BB962C8B-B14F-4D97-AF65-F5344CB8AC3E}">
        <p14:creationId xmlns:p14="http://schemas.microsoft.com/office/powerpoint/2010/main" val="502395479"/>
      </p:ext>
    </p:extLst>
  </p:cSld>
  <p:clrMapOvr>
    <a:masterClrMapping/>
  </p:clrMapOvr>
</p:sld>
</file>

<file path=ppt/slides/slide4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Si tratta quindi di un disturbo abbastanza diffuso, ma di difficile diagnosi differenziale.</a:t>
            </a:r>
          </a:p>
          <a:p>
            <a:r>
              <a:rPr lang="en-US" dirty="0" err="1"/>
              <a:t>Questo</a:t>
            </a:r>
            <a:r>
              <a:rPr lang="en-US" dirty="0"/>
              <a:t> </a:t>
            </a:r>
            <a:r>
              <a:rPr lang="en-US" dirty="0" err="1"/>
              <a:t>disturbo</a:t>
            </a:r>
            <a:r>
              <a:rPr lang="en-US" dirty="0"/>
              <a:t> </a:t>
            </a:r>
            <a:r>
              <a:rPr lang="en-US" dirty="0" err="1"/>
              <a:t>coinvolge</a:t>
            </a:r>
            <a:r>
              <a:rPr lang="en-US" dirty="0"/>
              <a:t> </a:t>
            </a:r>
            <a:r>
              <a:rPr lang="en-US" dirty="0" err="1"/>
              <a:t>tra</a:t>
            </a:r>
            <a:r>
              <a:rPr lang="en-US" dirty="0"/>
              <a:t> </a:t>
            </a:r>
            <a:r>
              <a:rPr lang="en-US" dirty="0" err="1"/>
              <a:t>il</a:t>
            </a:r>
            <a:r>
              <a:rPr lang="en-US" dirty="0"/>
              <a:t> 2 </a:t>
            </a:r>
            <a:r>
              <a:rPr lang="en-US" dirty="0" err="1"/>
              <a:t>ed</a:t>
            </a:r>
            <a:r>
              <a:rPr lang="en-US" dirty="0"/>
              <a:t> </a:t>
            </a:r>
            <a:r>
              <a:rPr lang="en-US" dirty="0" err="1"/>
              <a:t>il</a:t>
            </a:r>
            <a:r>
              <a:rPr lang="en-US" dirty="0"/>
              <a:t> 5% </a:t>
            </a:r>
            <a:r>
              <a:rPr lang="en-US" dirty="0" err="1"/>
              <a:t>dei</a:t>
            </a:r>
            <a:r>
              <a:rPr lang="en-US" dirty="0"/>
              <a:t> bambini. Si </a:t>
            </a:r>
            <a:r>
              <a:rPr lang="en-US" dirty="0" err="1"/>
              <a:t>manifesta</a:t>
            </a:r>
            <a:r>
              <a:rPr lang="en-US" dirty="0"/>
              <a:t> </a:t>
            </a:r>
            <a:r>
              <a:rPr lang="en-US" dirty="0" err="1"/>
              <a:t>più</a:t>
            </a:r>
            <a:r>
              <a:rPr lang="en-US" dirty="0"/>
              <a:t> </a:t>
            </a:r>
            <a:r>
              <a:rPr lang="en-US" dirty="0" err="1"/>
              <a:t>tra</a:t>
            </a:r>
            <a:r>
              <a:rPr lang="en-US" dirty="0"/>
              <a:t> </a:t>
            </a:r>
            <a:r>
              <a:rPr lang="en-US" dirty="0" err="1"/>
              <a:t>maschi</a:t>
            </a:r>
            <a:r>
              <a:rPr lang="en-US" dirty="0"/>
              <a:t> </a:t>
            </a:r>
            <a:r>
              <a:rPr lang="en-US" dirty="0" err="1"/>
              <a:t>che</a:t>
            </a:r>
            <a:r>
              <a:rPr lang="en-US" dirty="0"/>
              <a:t> non </a:t>
            </a:r>
            <a:r>
              <a:rPr lang="en-US" dirty="0" err="1"/>
              <a:t>tra</a:t>
            </a:r>
            <a:r>
              <a:rPr lang="en-US" dirty="0"/>
              <a:t> </a:t>
            </a:r>
            <a:r>
              <a:rPr lang="en-US" dirty="0" err="1"/>
              <a:t>femmine</a:t>
            </a:r>
            <a:endParaRPr lang="en-US" dirty="0"/>
          </a:p>
          <a:p>
            <a:r>
              <a:rPr lang="en-US" dirty="0"/>
              <a:t>Il </a:t>
            </a:r>
            <a:r>
              <a:rPr lang="en-US" dirty="0" err="1"/>
              <a:t>disturbo</a:t>
            </a:r>
            <a:r>
              <a:rPr lang="en-US" dirty="0"/>
              <a:t> </a:t>
            </a:r>
            <a:r>
              <a:rPr lang="en-US" dirty="0" err="1"/>
              <a:t>interferisce</a:t>
            </a:r>
            <a:r>
              <a:rPr lang="en-US" dirty="0"/>
              <a:t> </a:t>
            </a:r>
            <a:r>
              <a:rPr lang="en-US" dirty="0" err="1"/>
              <a:t>notevolmente</a:t>
            </a:r>
            <a:r>
              <a:rPr lang="en-US" dirty="0"/>
              <a:t> col </a:t>
            </a:r>
            <a:r>
              <a:rPr lang="en-US" dirty="0" err="1"/>
              <a:t>rendimento</a:t>
            </a:r>
            <a:r>
              <a:rPr lang="en-US" dirty="0"/>
              <a:t> </a:t>
            </a:r>
            <a:r>
              <a:rPr lang="en-US" dirty="0" err="1"/>
              <a:t>scolastico</a:t>
            </a:r>
            <a:r>
              <a:rPr lang="en-US" dirty="0"/>
              <a:t> e con </a:t>
            </a:r>
            <a:r>
              <a:rPr lang="en-US" dirty="0" err="1"/>
              <a:t>il</a:t>
            </a:r>
            <a:r>
              <a:rPr lang="en-US" dirty="0"/>
              <a:t> </a:t>
            </a:r>
            <a:r>
              <a:rPr lang="en-US" dirty="0" err="1"/>
              <a:t>rapporto</a:t>
            </a:r>
            <a:r>
              <a:rPr lang="en-US" dirty="0"/>
              <a:t> </a:t>
            </a:r>
            <a:r>
              <a:rPr lang="en-US" dirty="0" err="1"/>
              <a:t>interpersonale</a:t>
            </a:r>
            <a:r>
              <a:rPr lang="en-US" dirty="0"/>
              <a:t> </a:t>
            </a:r>
            <a:r>
              <a:rPr lang="en-US" dirty="0" err="1"/>
              <a:t>ed</a:t>
            </a:r>
            <a:r>
              <a:rPr lang="en-US" dirty="0"/>
              <a:t> </a:t>
            </a:r>
            <a:r>
              <a:rPr lang="en-US" dirty="0" err="1"/>
              <a:t>intrafamiliare</a:t>
            </a:r>
            <a:endParaRPr lang="en-US" dirty="0"/>
          </a:p>
          <a:p>
            <a:endParaRPr lang="it-IT" dirty="0"/>
          </a:p>
        </p:txBody>
      </p:sp>
    </p:spTree>
    <p:extLst>
      <p:ext uri="{BB962C8B-B14F-4D97-AF65-F5344CB8AC3E}">
        <p14:creationId xmlns:p14="http://schemas.microsoft.com/office/powerpoint/2010/main" val="2262558123"/>
      </p:ext>
    </p:extLst>
  </p:cSld>
  <p:clrMapOvr>
    <a:masterClrMapping/>
  </p:clrMapOvr>
</p:sld>
</file>

<file path=ppt/slides/slide4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Depressione maggiore</a:t>
            </a:r>
          </a:p>
        </p:txBody>
      </p:sp>
      <p:sp>
        <p:nvSpPr>
          <p:cNvPr id="3" name="Sottotitolo 2"/>
          <p:cNvSpPr>
            <a:spLocks noGrp="1"/>
          </p:cNvSpPr>
          <p:nvPr>
            <p:ph type="subTitle" idx="1"/>
          </p:nvPr>
        </p:nvSpPr>
        <p:spPr/>
        <p:txBody>
          <a:bodyPr/>
          <a:lstStyle/>
          <a:p>
            <a:r>
              <a:rPr lang="it-IT" dirty="0"/>
              <a:t>Lezione 28-3</a:t>
            </a:r>
          </a:p>
        </p:txBody>
      </p:sp>
    </p:spTree>
    <p:extLst>
      <p:ext uri="{BB962C8B-B14F-4D97-AF65-F5344CB8AC3E}">
        <p14:creationId xmlns:p14="http://schemas.microsoft.com/office/powerpoint/2010/main" val="1934930549"/>
      </p:ext>
    </p:extLst>
  </p:cSld>
  <p:clrMapOvr>
    <a:masterClrMapping/>
  </p:clrMapOvr>
</p:sld>
</file>

<file path=ppt/slides/slide4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en-US" dirty="0"/>
              <a:t>Il </a:t>
            </a:r>
            <a:r>
              <a:rPr lang="en-US" dirty="0" err="1"/>
              <a:t>disturbo</a:t>
            </a:r>
            <a:r>
              <a:rPr lang="en-US" dirty="0"/>
              <a:t> </a:t>
            </a:r>
            <a:r>
              <a:rPr lang="en-US" dirty="0" err="1"/>
              <a:t>depressivo</a:t>
            </a:r>
            <a:r>
              <a:rPr lang="en-US" dirty="0"/>
              <a:t> </a:t>
            </a:r>
            <a:r>
              <a:rPr lang="en-US" dirty="0" err="1"/>
              <a:t>maggiore</a:t>
            </a:r>
            <a:r>
              <a:rPr lang="en-US" dirty="0"/>
              <a:t> è la </a:t>
            </a:r>
            <a:r>
              <a:rPr lang="en-US" dirty="0" err="1"/>
              <a:t>condizione</a:t>
            </a:r>
            <a:r>
              <a:rPr lang="en-US" dirty="0"/>
              <a:t> </a:t>
            </a:r>
            <a:r>
              <a:rPr lang="en-US" dirty="0" err="1"/>
              <a:t>più</a:t>
            </a:r>
            <a:r>
              <a:rPr lang="en-US" dirty="0"/>
              <a:t> </a:t>
            </a:r>
            <a:r>
              <a:rPr lang="en-US" dirty="0" err="1"/>
              <a:t>classica</a:t>
            </a:r>
            <a:r>
              <a:rPr lang="en-US" dirty="0"/>
              <a:t> in </a:t>
            </a:r>
            <a:r>
              <a:rPr lang="en-US" dirty="0" err="1"/>
              <a:t>questo</a:t>
            </a:r>
            <a:r>
              <a:rPr lang="en-US" dirty="0"/>
              <a:t> </a:t>
            </a:r>
            <a:r>
              <a:rPr lang="en-US" dirty="0" err="1"/>
              <a:t>gruppo</a:t>
            </a:r>
            <a:r>
              <a:rPr lang="en-US" dirty="0"/>
              <a:t> di </a:t>
            </a:r>
            <a:r>
              <a:rPr lang="en-US" dirty="0" err="1"/>
              <a:t>disturbi</a:t>
            </a:r>
            <a:r>
              <a:rPr lang="en-US" dirty="0"/>
              <a:t>. Per </a:t>
            </a:r>
            <a:r>
              <a:rPr lang="en-US" dirty="0" err="1"/>
              <a:t>poter</a:t>
            </a:r>
            <a:r>
              <a:rPr lang="en-US" dirty="0"/>
              <a:t> </a:t>
            </a:r>
            <a:r>
              <a:rPr lang="en-US" dirty="0" err="1"/>
              <a:t>esprimere</a:t>
            </a:r>
            <a:r>
              <a:rPr lang="en-US" dirty="0"/>
              <a:t> la </a:t>
            </a:r>
            <a:r>
              <a:rPr lang="en-US" dirty="0" err="1"/>
              <a:t>diagnosi</a:t>
            </a:r>
            <a:r>
              <a:rPr lang="en-US" dirty="0"/>
              <a:t> </a:t>
            </a:r>
            <a:r>
              <a:rPr lang="en-US" dirty="0" err="1"/>
              <a:t>occorrono</a:t>
            </a:r>
            <a:r>
              <a:rPr lang="en-US" dirty="0"/>
              <a:t> </a:t>
            </a:r>
            <a:r>
              <a:rPr lang="en-US" dirty="0" err="1"/>
              <a:t>almeno</a:t>
            </a:r>
            <a:r>
              <a:rPr lang="en-US" dirty="0"/>
              <a:t> due episodi di </a:t>
            </a:r>
            <a:r>
              <a:rPr lang="en-US" dirty="0" err="1"/>
              <a:t>depressione</a:t>
            </a:r>
            <a:r>
              <a:rPr lang="en-US" dirty="0"/>
              <a:t> di </a:t>
            </a:r>
            <a:r>
              <a:rPr lang="en-US" dirty="0" err="1"/>
              <a:t>almeno</a:t>
            </a:r>
            <a:r>
              <a:rPr lang="en-US" dirty="0"/>
              <a:t> 2 </a:t>
            </a:r>
            <a:r>
              <a:rPr lang="en-US" dirty="0" err="1"/>
              <a:t>settimane</a:t>
            </a:r>
            <a:r>
              <a:rPr lang="en-US" dirty="0"/>
              <a:t> di </a:t>
            </a:r>
            <a:r>
              <a:rPr lang="en-US" dirty="0" err="1"/>
              <a:t>durata</a:t>
            </a:r>
            <a:r>
              <a:rPr lang="en-US" dirty="0"/>
              <a:t>  </a:t>
            </a:r>
            <a:r>
              <a:rPr lang="en-US" dirty="0" err="1"/>
              <a:t>che</a:t>
            </a:r>
            <a:r>
              <a:rPr lang="en-US" dirty="0"/>
              <a:t> </a:t>
            </a:r>
            <a:r>
              <a:rPr lang="en-US" dirty="0" err="1"/>
              <a:t>comportano</a:t>
            </a:r>
            <a:r>
              <a:rPr lang="en-US" dirty="0"/>
              <a:t> </a:t>
            </a:r>
            <a:r>
              <a:rPr lang="en-US" dirty="0" err="1"/>
              <a:t>importanti</a:t>
            </a:r>
            <a:r>
              <a:rPr lang="en-US" dirty="0"/>
              <a:t> </a:t>
            </a:r>
            <a:r>
              <a:rPr lang="en-US" dirty="0" err="1"/>
              <a:t>sintomi</a:t>
            </a:r>
            <a:r>
              <a:rPr lang="en-US" dirty="0"/>
              <a:t> a </a:t>
            </a:r>
            <a:r>
              <a:rPr lang="en-US" dirty="0" err="1"/>
              <a:t>livello</a:t>
            </a:r>
            <a:r>
              <a:rPr lang="en-US" dirty="0"/>
              <a:t> </a:t>
            </a:r>
            <a:r>
              <a:rPr lang="en-US" dirty="0" err="1"/>
              <a:t>affettivo</a:t>
            </a:r>
            <a:r>
              <a:rPr lang="en-US" dirty="0"/>
              <a:t>, </a:t>
            </a:r>
            <a:r>
              <a:rPr lang="en-US" dirty="0" err="1"/>
              <a:t>cognitivo</a:t>
            </a:r>
            <a:r>
              <a:rPr lang="en-US" dirty="0"/>
              <a:t> e </a:t>
            </a:r>
            <a:r>
              <a:rPr lang="en-US" dirty="0" err="1"/>
              <a:t>nelle</a:t>
            </a:r>
            <a:r>
              <a:rPr lang="en-US" dirty="0"/>
              <a:t> </a:t>
            </a:r>
            <a:r>
              <a:rPr lang="en-US" dirty="0" err="1"/>
              <a:t>funzioni</a:t>
            </a:r>
            <a:r>
              <a:rPr lang="en-US" dirty="0"/>
              <a:t> </a:t>
            </a:r>
            <a:r>
              <a:rPr lang="en-US" dirty="0" err="1"/>
              <a:t>neurovegetative</a:t>
            </a:r>
            <a:r>
              <a:rPr lang="en-US" dirty="0"/>
              <a:t>. </a:t>
            </a:r>
          </a:p>
          <a:p>
            <a:r>
              <a:rPr lang="en-US" dirty="0"/>
              <a:t>In </a:t>
            </a:r>
            <a:r>
              <a:rPr lang="en-US" dirty="0" err="1"/>
              <a:t>rari</a:t>
            </a:r>
            <a:r>
              <a:rPr lang="en-US" dirty="0"/>
              <a:t> </a:t>
            </a:r>
            <a:r>
              <a:rPr lang="en-US" dirty="0" err="1"/>
              <a:t>casi</a:t>
            </a:r>
            <a:r>
              <a:rPr lang="en-US" dirty="0"/>
              <a:t> </a:t>
            </a:r>
            <a:r>
              <a:rPr lang="en-US" dirty="0" err="1"/>
              <a:t>l’episodio</a:t>
            </a:r>
            <a:r>
              <a:rPr lang="en-US" dirty="0"/>
              <a:t> è breve e </a:t>
            </a:r>
            <a:r>
              <a:rPr lang="en-US" dirty="0" err="1"/>
              <a:t>singolo</a:t>
            </a:r>
            <a:r>
              <a:rPr lang="en-US" dirty="0"/>
              <a:t>, e </a:t>
            </a:r>
            <a:r>
              <a:rPr lang="en-US" dirty="0" err="1"/>
              <a:t>si</a:t>
            </a:r>
            <a:r>
              <a:rPr lang="en-US" dirty="0"/>
              <a:t> </a:t>
            </a:r>
            <a:r>
              <a:rPr lang="en-US" dirty="0" err="1"/>
              <a:t>parla</a:t>
            </a:r>
            <a:r>
              <a:rPr lang="en-US" dirty="0"/>
              <a:t> </a:t>
            </a:r>
            <a:r>
              <a:rPr lang="en-US" dirty="0" err="1"/>
              <a:t>allora</a:t>
            </a:r>
            <a:r>
              <a:rPr lang="en-US" dirty="0"/>
              <a:t> di </a:t>
            </a:r>
            <a:r>
              <a:rPr lang="en-US" dirty="0" err="1"/>
              <a:t>episodio</a:t>
            </a:r>
            <a:r>
              <a:rPr lang="en-US" dirty="0"/>
              <a:t> </a:t>
            </a:r>
            <a:r>
              <a:rPr lang="en-US" dirty="0" err="1"/>
              <a:t>depressivo</a:t>
            </a:r>
            <a:r>
              <a:rPr lang="en-US" dirty="0"/>
              <a:t> </a:t>
            </a:r>
            <a:r>
              <a:rPr lang="en-US" dirty="0" err="1"/>
              <a:t>maggiore</a:t>
            </a:r>
            <a:r>
              <a:rPr lang="en-US" dirty="0"/>
              <a:t>, ma  </a:t>
            </a:r>
            <a:r>
              <a:rPr lang="en-US" dirty="0" err="1"/>
              <a:t>nella</a:t>
            </a:r>
            <a:r>
              <a:rPr lang="en-US" dirty="0"/>
              <a:t> </a:t>
            </a:r>
            <a:r>
              <a:rPr lang="en-US" dirty="0" err="1"/>
              <a:t>maggior</a:t>
            </a:r>
            <a:r>
              <a:rPr lang="en-US" dirty="0"/>
              <a:t> parte </a:t>
            </a:r>
            <a:r>
              <a:rPr lang="en-US" dirty="0" err="1"/>
              <a:t>dei</a:t>
            </a:r>
            <a:r>
              <a:rPr lang="en-US" dirty="0"/>
              <a:t> </a:t>
            </a:r>
            <a:r>
              <a:rPr lang="en-US" dirty="0" err="1"/>
              <a:t>casi</a:t>
            </a:r>
            <a:r>
              <a:rPr lang="en-US" dirty="0"/>
              <a:t> </a:t>
            </a:r>
            <a:r>
              <a:rPr lang="en-US" dirty="0" err="1"/>
              <a:t>il</a:t>
            </a:r>
            <a:r>
              <a:rPr lang="en-US" dirty="0"/>
              <a:t> </a:t>
            </a:r>
            <a:r>
              <a:rPr lang="en-US" dirty="0" err="1"/>
              <a:t>disturbo</a:t>
            </a:r>
            <a:r>
              <a:rPr lang="en-US" dirty="0"/>
              <a:t> dura </a:t>
            </a:r>
            <a:r>
              <a:rPr lang="en-US" dirty="0" err="1"/>
              <a:t>più</a:t>
            </a:r>
            <a:r>
              <a:rPr lang="en-US" dirty="0"/>
              <a:t> a </a:t>
            </a:r>
            <a:r>
              <a:rPr lang="en-US" dirty="0" err="1"/>
              <a:t>lungo</a:t>
            </a:r>
            <a:r>
              <a:rPr lang="en-US" dirty="0"/>
              <a:t> e </a:t>
            </a:r>
            <a:r>
              <a:rPr lang="en-US" dirty="0" err="1"/>
              <a:t>manifesta</a:t>
            </a:r>
            <a:r>
              <a:rPr lang="en-US" dirty="0"/>
              <a:t> </a:t>
            </a:r>
            <a:r>
              <a:rPr lang="en-US" dirty="0" err="1"/>
              <a:t>fasi</a:t>
            </a:r>
            <a:r>
              <a:rPr lang="en-US" dirty="0"/>
              <a:t> </a:t>
            </a:r>
            <a:r>
              <a:rPr lang="en-US" dirty="0" err="1"/>
              <a:t>più</a:t>
            </a:r>
            <a:r>
              <a:rPr lang="en-US" dirty="0"/>
              <a:t> o </a:t>
            </a:r>
            <a:r>
              <a:rPr lang="en-US" dirty="0" err="1"/>
              <a:t>meno</a:t>
            </a:r>
            <a:r>
              <a:rPr lang="en-US" dirty="0"/>
              <a:t> acute </a:t>
            </a:r>
            <a:r>
              <a:rPr lang="en-US" dirty="0" err="1"/>
              <a:t>ed</a:t>
            </a:r>
            <a:r>
              <a:rPr lang="en-US" dirty="0"/>
              <a:t> in </a:t>
            </a:r>
            <a:r>
              <a:rPr lang="en-US" dirty="0" err="1"/>
              <a:t>questo</a:t>
            </a:r>
            <a:r>
              <a:rPr lang="en-US" dirty="0"/>
              <a:t> </a:t>
            </a:r>
            <a:r>
              <a:rPr lang="en-US" dirty="0" err="1"/>
              <a:t>caso</a:t>
            </a:r>
            <a:r>
              <a:rPr lang="en-US" dirty="0"/>
              <a:t> la </a:t>
            </a:r>
            <a:r>
              <a:rPr lang="en-US" dirty="0" err="1"/>
              <a:t>diagnosi</a:t>
            </a:r>
            <a:r>
              <a:rPr lang="en-US" dirty="0"/>
              <a:t> è di </a:t>
            </a:r>
            <a:r>
              <a:rPr lang="en-US" dirty="0" err="1"/>
              <a:t>disturbo</a:t>
            </a:r>
            <a:r>
              <a:rPr lang="en-US" dirty="0"/>
              <a:t> </a:t>
            </a:r>
            <a:r>
              <a:rPr lang="en-US" dirty="0" err="1"/>
              <a:t>depressivo</a:t>
            </a:r>
            <a:r>
              <a:rPr lang="en-US" dirty="0"/>
              <a:t> </a:t>
            </a:r>
            <a:r>
              <a:rPr lang="en-US" dirty="0" err="1"/>
              <a:t>maggiore</a:t>
            </a:r>
            <a:r>
              <a:rPr lang="en-US" dirty="0"/>
              <a:t>. </a:t>
            </a:r>
            <a:endParaRPr lang="it-IT" dirty="0"/>
          </a:p>
          <a:p>
            <a:endParaRPr lang="it-IT" dirty="0"/>
          </a:p>
        </p:txBody>
      </p:sp>
    </p:spTree>
    <p:extLst>
      <p:ext uri="{BB962C8B-B14F-4D97-AF65-F5344CB8AC3E}">
        <p14:creationId xmlns:p14="http://schemas.microsoft.com/office/powerpoint/2010/main" val="24966542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pPr lvl="0">
              <a:lnSpc>
                <a:spcPct val="150000"/>
              </a:lnSpc>
              <a:spcAft>
                <a:spcPts val="1000"/>
              </a:spcAft>
            </a:pPr>
            <a:r>
              <a:rPr lang="it-IT" sz="2400" b="1" i="1" dirty="0">
                <a:solidFill>
                  <a:prstClr val="black"/>
                </a:solidFill>
                <a:ea typeface="Tahoma" pitchFamily="34" charset="0"/>
              </a:rPr>
              <a:t>Diagnosi differenziale</a:t>
            </a:r>
            <a:endParaRPr lang="it-IT" sz="2000" dirty="0">
              <a:solidFill>
                <a:prstClr val="black"/>
              </a:solidFill>
              <a:ea typeface="Tahoma" pitchFamily="34" charset="0"/>
            </a:endParaRPr>
          </a:p>
          <a:p>
            <a:pPr lvl="0">
              <a:lnSpc>
                <a:spcPct val="150000"/>
              </a:lnSpc>
              <a:spcBef>
                <a:spcPts val="135"/>
              </a:spcBef>
              <a:spcAft>
                <a:spcPts val="0"/>
              </a:spcAft>
            </a:pPr>
            <a:r>
              <a:rPr lang="it-IT" dirty="0">
                <a:solidFill>
                  <a:prstClr val="black"/>
                </a:solidFill>
                <a:ea typeface="Tahoma" pitchFamily="34" charset="0"/>
              </a:rPr>
              <a:t>Il Disturbo di Asperger deve essere distinto dagli altri </a:t>
            </a:r>
            <a:r>
              <a:rPr lang="it-IT" b="1" dirty="0">
                <a:solidFill>
                  <a:prstClr val="black"/>
                </a:solidFill>
                <a:ea typeface="Tahoma" pitchFamily="34" charset="0"/>
              </a:rPr>
              <a:t>Disturbi Pervasivi dello Sviluppo</a:t>
            </a:r>
            <a:r>
              <a:rPr lang="it-IT" dirty="0">
                <a:solidFill>
                  <a:prstClr val="black"/>
                </a:solidFill>
                <a:ea typeface="Tahoma" pitchFamily="34" charset="0"/>
              </a:rPr>
              <a:t>, che sono caratterizzati da problemi nell’interazione sociale. Si differenzia dal Disturbo Autistico in vari modi. Nel </a:t>
            </a:r>
            <a:r>
              <a:rPr lang="it-IT" b="1" u="sng" dirty="0">
                <a:solidFill>
                  <a:srgbClr val="228B22"/>
                </a:solidFill>
                <a:ea typeface="Tahoma" pitchFamily="34" charset="0"/>
                <a:hlinkClick r:id="rId2"/>
              </a:rPr>
              <a:t>Disturbo Autistico</a:t>
            </a:r>
            <a:r>
              <a:rPr lang="it-IT" dirty="0">
                <a:solidFill>
                  <a:prstClr val="black"/>
                </a:solidFill>
                <a:ea typeface="Tahoma" pitchFamily="34" charset="0"/>
              </a:rPr>
              <a:t> vi sono per definizione anomalie significative nelle aree dell’interazione sociale del linguaggio e del gioco, mentre nel Disturbo di Asperger le difficoltà cognitive e di linguaggio precoci non sono significativamente ritardate. Inoltre, nel Disturbo Autistico gli interessi e le attività ristretti, ripetitivi e stereotipati sono spesso caratterizzati dalla presenza di manierismi motori, dall’attenzione a parti di oggetti, da rituali e marcato disagio verso i cambiamenti, mentre nel Disturbo di Asperger questi si osservano primariamente nel perseguire in maniera totale un interesse circoscritto che coinvolge un argomento riguardo al quale l’individuo dedica esagerate quantità di tempo nel raccogliere informazioni e fatti. La distinzione delle due condizioni può in alcuni casi essere problematica. </a:t>
            </a:r>
            <a:endParaRPr lang="it-IT" dirty="0">
              <a:ea typeface="Tahoma" pitchFamily="34" charset="0"/>
            </a:endParaRP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24075608"/>
      </p:ext>
    </p:extLst>
  </p:cSld>
  <p:clrMapOvr>
    <a:masterClrMapping/>
  </p:clrMapOvr>
</p:sld>
</file>

<file path=ppt/slides/slide4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Dietro al termine depressione possono, in effetti, celarsi realtà assai differenti. Si va dall'esperienza depressiva conseguente ad un evento traumatico o ad una perdita, comune a quasi tutte le persone, che può persino essere lo stimolo per un arricchimento interiore del soggetto; alla condizione devastante, insorta quasi senza apparente ragione capace di alterare profondamente i ritmi biologici del soggetto ed il senso della vita fino alla completa alienazione psicotica. </a:t>
            </a:r>
          </a:p>
          <a:p>
            <a:r>
              <a:rPr lang="it-IT" dirty="0"/>
              <a:t>Non è difficile, quindi, che il termine "depressione" venga ad assumere diversi significati, creando confusione e malintesi; da qua la necessità di definire operativamente ed in modo esplicito la condizione depressiva.</a:t>
            </a:r>
          </a:p>
          <a:p>
            <a:r>
              <a:rPr lang="it-IT" dirty="0"/>
              <a:t>  </a:t>
            </a:r>
          </a:p>
        </p:txBody>
      </p:sp>
    </p:spTree>
    <p:extLst>
      <p:ext uri="{BB962C8B-B14F-4D97-AF65-F5344CB8AC3E}">
        <p14:creationId xmlns:p14="http://schemas.microsoft.com/office/powerpoint/2010/main" val="3200323964"/>
      </p:ext>
    </p:extLst>
  </p:cSld>
  <p:clrMapOvr>
    <a:masterClrMapping/>
  </p:clrMapOvr>
</p:sld>
</file>

<file path=ppt/slides/slide4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Caratteristiche della depressione</a:t>
            </a:r>
          </a:p>
        </p:txBody>
      </p:sp>
      <p:sp>
        <p:nvSpPr>
          <p:cNvPr id="3" name="Segnaposto contenuto 2"/>
          <p:cNvSpPr>
            <a:spLocks noGrp="1"/>
          </p:cNvSpPr>
          <p:nvPr>
            <p:ph idx="1"/>
          </p:nvPr>
        </p:nvSpPr>
        <p:spPr/>
        <p:txBody>
          <a:bodyPr>
            <a:normAutofit fontScale="85000" lnSpcReduction="10000"/>
          </a:bodyPr>
          <a:lstStyle/>
          <a:p>
            <a:r>
              <a:rPr lang="it-IT" dirty="0"/>
              <a:t>Per conoscere meglio questa patologia è utile illustrare, in modo schematico, alcune caratteristiche della condizione depressa.  Naturalmente non tutti questi aspetti saranno contemporaneamente presenti, la stessa tristezza (termine che, nel linguaggio corrente, è utilizzato impropriamente come sinonimo di depressione) può mancare ed il quadro che ne risulta è noto come "</a:t>
            </a:r>
            <a:r>
              <a:rPr lang="it-IT" dirty="0" err="1"/>
              <a:t>depressio</a:t>
            </a:r>
            <a:r>
              <a:rPr lang="it-IT" dirty="0"/>
              <a:t> sine depressione".</a:t>
            </a:r>
          </a:p>
          <a:p>
            <a:r>
              <a:rPr lang="it-IT" dirty="0"/>
              <a:t>In concreto, le caratteristiche principali che contraddistinguono la condizione depressa, sono le seguenti:</a:t>
            </a:r>
          </a:p>
          <a:p>
            <a:pPr marL="0" indent="0">
              <a:buNone/>
            </a:pPr>
            <a:endParaRPr lang="it-IT" dirty="0"/>
          </a:p>
        </p:txBody>
      </p:sp>
    </p:spTree>
    <p:extLst>
      <p:ext uri="{BB962C8B-B14F-4D97-AF65-F5344CB8AC3E}">
        <p14:creationId xmlns:p14="http://schemas.microsoft.com/office/powerpoint/2010/main" val="2648594164"/>
      </p:ext>
    </p:extLst>
  </p:cSld>
  <p:clrMapOvr>
    <a:masterClrMapping/>
  </p:clrMapOvr>
</p:sld>
</file>

<file path=ppt/slides/slide4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1. </a:t>
            </a:r>
            <a:r>
              <a:rPr lang="it-IT" b="1" dirty="0"/>
              <a:t>Compromissione dell'affettività</a:t>
            </a:r>
            <a:r>
              <a:rPr lang="it-IT" dirty="0"/>
              <a:t>, con sentimenti melanconici di tristezza, distacco o indifferenza affettiva. Frequentemente si osservano sbalzi dell'umore, ansia e incapacità a provare piacere o interesse nelle cose della vita. Questi sentimenti di distacco affettivo possono diventare spesso essi stessi fonte d'atroci sofferenze morali e d'intensi sentimenti di colpa. Ciò succede, ad esempio, nel caso di una donna che non riesca più a sentire affetto per i figli o per il coniuge.</a:t>
            </a:r>
          </a:p>
          <a:p>
            <a:pPr marL="0" indent="0">
              <a:buNone/>
            </a:pPr>
            <a:endParaRPr lang="it-IT" dirty="0"/>
          </a:p>
        </p:txBody>
      </p:sp>
    </p:spTree>
    <p:extLst>
      <p:ext uri="{BB962C8B-B14F-4D97-AF65-F5344CB8AC3E}">
        <p14:creationId xmlns:p14="http://schemas.microsoft.com/office/powerpoint/2010/main" val="3528876076"/>
      </p:ext>
    </p:extLst>
  </p:cSld>
  <p:clrMapOvr>
    <a:masterClrMapping/>
  </p:clrMapOvr>
</p:sld>
</file>

<file path=ppt/slides/slide4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2. </a:t>
            </a:r>
            <a:r>
              <a:rPr lang="it-IT" b="1" dirty="0"/>
              <a:t>Alterazione dei processi di pensiero,</a:t>
            </a:r>
            <a:r>
              <a:rPr lang="it-IT" dirty="0"/>
              <a:t> caratterizzata da rallentamento, inibizione delle idee, disistima di se e talora idee suicide. Molto spesso il paziente depresso è costantemente fissato su un unico pensiero, assai penoso e deprimente, da cui non riesce a distogliersi. Tale fissazione impedisce di concentrarsi su compiti nuovi e quindi rallenta i processi d'apprendimento, d'adattamento e di contatto con il mondo circostante.</a:t>
            </a:r>
          </a:p>
          <a:p>
            <a:r>
              <a:rPr lang="it-IT" dirty="0"/>
              <a:t> </a:t>
            </a:r>
          </a:p>
        </p:txBody>
      </p:sp>
    </p:spTree>
    <p:extLst>
      <p:ext uri="{BB962C8B-B14F-4D97-AF65-F5344CB8AC3E}">
        <p14:creationId xmlns:p14="http://schemas.microsoft.com/office/powerpoint/2010/main" val="1836523932"/>
      </p:ext>
    </p:extLst>
  </p:cSld>
  <p:clrMapOvr>
    <a:masterClrMapping/>
  </p:clrMapOvr>
</p:sld>
</file>

<file path=ppt/slides/slide4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3. </a:t>
            </a:r>
            <a:r>
              <a:rPr lang="it-IT" b="1" dirty="0"/>
              <a:t>Rallentamento motorio</a:t>
            </a:r>
            <a:r>
              <a:rPr lang="it-IT" dirty="0"/>
              <a:t>, che si manifesta a livello mimico, gestuale e della vita di relazione. Il paziente viene così anche ad avere una "faccia da depresso", inizia a trascurare la sua persona, in breve la sua condizione diventa così evidente che i conoscenti gli chiedono notizie sul suo stato. Tutte queste attenzioni finiscono con l'essere percepite come così fastidiose da indurre il paziente ad un nuovo isolamento.</a:t>
            </a:r>
          </a:p>
          <a:p>
            <a:endParaRPr lang="it-IT" dirty="0"/>
          </a:p>
          <a:p>
            <a:endParaRPr lang="it-IT" dirty="0"/>
          </a:p>
        </p:txBody>
      </p:sp>
    </p:spTree>
    <p:extLst>
      <p:ext uri="{BB962C8B-B14F-4D97-AF65-F5344CB8AC3E}">
        <p14:creationId xmlns:p14="http://schemas.microsoft.com/office/powerpoint/2010/main" val="3252319932"/>
      </p:ext>
    </p:extLst>
  </p:cSld>
  <p:clrMapOvr>
    <a:masterClrMapping/>
  </p:clrMapOvr>
</p:sld>
</file>

<file path=ppt/slides/slide4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Da un punto di vista comportamentale, si nota che il paziente finisce col trascurare anche tutte le attività che nel passato lo gratificavano. È comune, ad esempio, sentirsi riferire che una paziente, caduta in stato di depressione, ha interrotto a metà la lavorazione di una maglia e che proprio non se la sente di riprendere in mano i ferri per finire il lavoro cui in precedenza teneva tanto. Altri pazienti, in precedenza accaniti telespettatori, vanno invece a letto, nella penombra, alle sette e mezzo di sera senza peraltro riuscire né a leggere né a prendere sonno. Questo rifiuto d'attività in precedenza gratificanti finisce con il rendere ulteriormente forte il senso di depressione. </a:t>
            </a:r>
          </a:p>
          <a:p>
            <a:pPr marL="0" indent="0">
              <a:buNone/>
            </a:pPr>
            <a:endParaRPr lang="it-IT" dirty="0"/>
          </a:p>
        </p:txBody>
      </p:sp>
    </p:spTree>
    <p:extLst>
      <p:ext uri="{BB962C8B-B14F-4D97-AF65-F5344CB8AC3E}">
        <p14:creationId xmlns:p14="http://schemas.microsoft.com/office/powerpoint/2010/main" val="4262704770"/>
      </p:ext>
    </p:extLst>
  </p:cSld>
  <p:clrMapOvr>
    <a:masterClrMapping/>
  </p:clrMapOvr>
</p:sld>
</file>

<file path=ppt/slides/slide4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4. </a:t>
            </a:r>
            <a:r>
              <a:rPr lang="it-IT" b="1" dirty="0"/>
              <a:t>Riduzione della creatività</a:t>
            </a:r>
            <a:r>
              <a:rPr lang="it-IT" dirty="0"/>
              <a:t>. Comunemente il paziente, parlando di sé, dice: "Non sono più una persona, sono una cosa", non è più capace di capire le battute di spirito, ogni problema sembra insormontabile anche perché manca la fantasia indispensabile per trovare una via d'uscita.</a:t>
            </a:r>
          </a:p>
          <a:p>
            <a:r>
              <a:rPr lang="it-IT" dirty="0"/>
              <a:t>5. </a:t>
            </a:r>
            <a:r>
              <a:rPr lang="it-IT" b="1" dirty="0"/>
              <a:t>Compromissioni somatiche</a:t>
            </a:r>
            <a:r>
              <a:rPr lang="it-IT" dirty="0"/>
              <a:t>, caratterizzate da astenia, insonnia o eccessiva sonnolenza, mancanza d'appetito, dimagramento, perdita del desiderio sessuale, cefalea, disturbi vegetativi, caduta di capelli. A volte, in una fase iniziale dell'intervento farmacologico, a tale sintomatologia complessa si assommano gli effetti collaterali dei farmaci che sono tuttavia spesso utili in queste condizioni.</a:t>
            </a:r>
          </a:p>
        </p:txBody>
      </p:sp>
    </p:spTree>
    <p:extLst>
      <p:ext uri="{BB962C8B-B14F-4D97-AF65-F5344CB8AC3E}">
        <p14:creationId xmlns:p14="http://schemas.microsoft.com/office/powerpoint/2010/main" val="2963220726"/>
      </p:ext>
    </p:extLst>
  </p:cSld>
  <p:clrMapOvr>
    <a:masterClrMapping/>
  </p:clrMapOvr>
</p:sld>
</file>

<file path=ppt/slides/slide4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In alcuni casi, soprattutto in pazienti maschi, si nota un'assoluta prevalenza dei sintomi fisici della depressione. Si tratta in questi casi di "depressioni larvate", si trova così che pazienti fondamentalmente depressi vengono in terapia lamentandosi essenzialmente dei loro sintomi fisici. L'insonnia, così spesso osservata fra i depressi, si manifesta soprattutto con risvegli mattutini assai precoci. Il paziente si risveglia ancora stanco e generalmente si accorge di non essere riuscito a staccare dai suoi problemi neppure di notte. La mattina è particolarmente angosciante, anche perché il depresso sente in modo drammatico il peso e l'eterna lunghezza della giornata che gli si prospetta. Alla sera, in genere, le cose vanno un po' meglio, ma non vi è mai uno stato di vero e proprio benessere. In effetti, la ricerca dimostra come quest'aggravamento mattutino dei sintomi possa essere probabilmente messo in relazione con le fluttuazioni giornaliere nell'increzione di cortisolo.</a:t>
            </a:r>
          </a:p>
          <a:p>
            <a:endParaRPr lang="it-IT" dirty="0"/>
          </a:p>
        </p:txBody>
      </p:sp>
    </p:spTree>
    <p:extLst>
      <p:ext uri="{BB962C8B-B14F-4D97-AF65-F5344CB8AC3E}">
        <p14:creationId xmlns:p14="http://schemas.microsoft.com/office/powerpoint/2010/main" val="3084605697"/>
      </p:ext>
    </p:extLst>
  </p:cSld>
  <p:clrMapOvr>
    <a:masterClrMapping/>
  </p:clrMapOvr>
</p:sld>
</file>

<file path=ppt/slides/slide4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6. </a:t>
            </a:r>
            <a:r>
              <a:rPr lang="it-IT" b="1" dirty="0"/>
              <a:t>Perdita degli interessi esistenziali</a:t>
            </a:r>
            <a:r>
              <a:rPr lang="it-IT" dirty="0"/>
              <a:t> con una diminuita partecipazione alla vita familiare e sociale in genere fino ad una perdita del ruolo sia nella famiglia sia nel lavoro, ora in preda ad uno stato d'agitazione ansiosa assolutamente inconcludente e improduttiva, ora d'inibizione, passività, indifferenza e abulia ed incapacità a portare a termine compiti prefissati.</a:t>
            </a:r>
          </a:p>
          <a:p>
            <a:pPr marL="0" indent="0">
              <a:buNone/>
            </a:pPr>
            <a:endParaRPr lang="it-IT" dirty="0"/>
          </a:p>
        </p:txBody>
      </p:sp>
    </p:spTree>
    <p:extLst>
      <p:ext uri="{BB962C8B-B14F-4D97-AF65-F5344CB8AC3E}">
        <p14:creationId xmlns:p14="http://schemas.microsoft.com/office/powerpoint/2010/main" val="1418003639"/>
      </p:ext>
    </p:extLst>
  </p:cSld>
  <p:clrMapOvr>
    <a:masterClrMapping/>
  </p:clrMapOvr>
</p:sld>
</file>

<file path=ppt/slides/slide4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Il paziente depresso</a:t>
            </a:r>
          </a:p>
        </p:txBody>
      </p:sp>
      <p:sp>
        <p:nvSpPr>
          <p:cNvPr id="3" name="Sottotitolo 2"/>
          <p:cNvSpPr>
            <a:spLocks noGrp="1"/>
          </p:cNvSpPr>
          <p:nvPr>
            <p:ph type="subTitle" idx="1"/>
          </p:nvPr>
        </p:nvSpPr>
        <p:spPr/>
        <p:txBody>
          <a:bodyPr/>
          <a:lstStyle/>
          <a:p>
            <a:r>
              <a:rPr lang="it-IT" dirty="0"/>
              <a:t>Lezione 28-4</a:t>
            </a:r>
          </a:p>
        </p:txBody>
      </p:sp>
    </p:spTree>
    <p:extLst>
      <p:ext uri="{BB962C8B-B14F-4D97-AF65-F5344CB8AC3E}">
        <p14:creationId xmlns:p14="http://schemas.microsoft.com/office/powerpoint/2010/main" val="15318725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pPr lvl="0">
              <a:lnSpc>
                <a:spcPct val="150000"/>
              </a:lnSpc>
              <a:spcBef>
                <a:spcPts val="135"/>
              </a:spcBef>
              <a:spcAft>
                <a:spcPts val="0"/>
              </a:spcAft>
            </a:pPr>
            <a:r>
              <a:rPr lang="it-IT" dirty="0">
                <a:solidFill>
                  <a:prstClr val="black"/>
                </a:solidFill>
                <a:ea typeface="Tahoma" pitchFamily="34" charset="0"/>
              </a:rPr>
              <a:t>Nel Disturbo Autistico i tipici schemi di interazione sociale si caratterizzano per l’autoisolamento o per approcci sociali particolarmente rigidi, mentre nel Disturbo di Asperger sembra che vi sia una motivazione nel rivolgersi agli altri anche se ciò viene fatto in modo estremante eccentrico, unilaterale, verboso ed insensibile.</a:t>
            </a:r>
            <a:endParaRPr lang="it-IT" sz="2000" dirty="0">
              <a:solidFill>
                <a:prstClr val="black"/>
              </a:solidFill>
              <a:ea typeface="Tahoma" pitchFamily="34" charset="0"/>
            </a:endParaRPr>
          </a:p>
          <a:p>
            <a:pPr lvl="0">
              <a:lnSpc>
                <a:spcPct val="150000"/>
              </a:lnSpc>
              <a:spcBef>
                <a:spcPts val="135"/>
              </a:spcBef>
              <a:spcAft>
                <a:spcPts val="0"/>
              </a:spcAft>
            </a:pPr>
            <a:r>
              <a:rPr lang="it-IT" dirty="0">
                <a:solidFill>
                  <a:prstClr val="black"/>
                </a:solidFill>
                <a:ea typeface="Tahoma" pitchFamily="34" charset="0"/>
              </a:rPr>
              <a:t>Il Disturbo di Asperger deve essere inoltre differenziato da altri Disturbi Pervasivi dello Sviluppo diversi dal Disturbo Autistico. Il</a:t>
            </a:r>
            <a:r>
              <a:rPr lang="it-IT" b="1" dirty="0">
                <a:solidFill>
                  <a:prstClr val="black"/>
                </a:solidFill>
                <a:ea typeface="Tahoma" pitchFamily="34" charset="0"/>
              </a:rPr>
              <a:t> </a:t>
            </a:r>
            <a:r>
              <a:rPr lang="it-IT" b="1" u="sng" dirty="0">
                <a:solidFill>
                  <a:srgbClr val="228B22"/>
                </a:solidFill>
                <a:ea typeface="Tahoma" pitchFamily="34" charset="0"/>
                <a:hlinkClick r:id="rId2"/>
              </a:rPr>
              <a:t>Disturbo di Rett</a:t>
            </a:r>
            <a:r>
              <a:rPr lang="it-IT" dirty="0">
                <a:solidFill>
                  <a:prstClr val="black"/>
                </a:solidFill>
                <a:ea typeface="Tahoma" pitchFamily="34" charset="0"/>
              </a:rPr>
              <a:t> differisce dal Disturbo di Asperger per il suo caratteristico rapporto maschi/femmine e per il tipo di deficit. Il Disturbo di Rett è stato diagnosticato soltanto nelle donne, mentre il Disturbo di Asperger si verifica molto più frequentemente nei maschi. Nel Disturbo di Rett vi è un caratteristico rallentamento della crescita del cranio, la perdita di capacità manuali finalizzate precedentemente acquisite e la comparsa di movimenti posturali del tronco scarsamente coordinati. Il Disturbo di Rett si associa inoltre a rilevante Ritardo Mentale e grossolane compromissioni del linguaggio e della comunicazione.</a:t>
            </a:r>
            <a:endParaRPr lang="it-IT" sz="2000" dirty="0">
              <a:solidFill>
                <a:prstClr val="black"/>
              </a:solidFill>
              <a:ea typeface="Tahoma" pitchFamily="34" charset="0"/>
            </a:endParaRPr>
          </a:p>
          <a:p>
            <a:pPr lvl="0"/>
            <a:endParaRPr lang="it-IT" dirty="0">
              <a:solidFill>
                <a:prstClr val="black"/>
              </a:solidFill>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34090070"/>
      </p:ext>
    </p:extLst>
  </p:cSld>
  <p:clrMapOvr>
    <a:masterClrMapping/>
  </p:clrMapOvr>
</p:sld>
</file>

<file path=ppt/slides/slide4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paziente depresso</a:t>
            </a:r>
          </a:p>
        </p:txBody>
      </p:sp>
      <p:sp>
        <p:nvSpPr>
          <p:cNvPr id="3" name="Segnaposto contenuto 2"/>
          <p:cNvSpPr>
            <a:spLocks noGrp="1"/>
          </p:cNvSpPr>
          <p:nvPr>
            <p:ph idx="1"/>
          </p:nvPr>
        </p:nvSpPr>
        <p:spPr/>
        <p:txBody>
          <a:bodyPr>
            <a:normAutofit fontScale="92500" lnSpcReduction="20000"/>
          </a:bodyPr>
          <a:lstStyle/>
          <a:p>
            <a:r>
              <a:rPr lang="it-IT" dirty="0"/>
              <a:t>Ogni depresso vive una propria personale malattia irripetibile, unica. Ciò nonostante la condizione depressa induce, anzi costringe, chi n'è affetto a comportamenti abbastanza prevedibili ed uniformi.</a:t>
            </a:r>
          </a:p>
          <a:p>
            <a:r>
              <a:rPr lang="it-IT" dirty="0"/>
              <a:t>Il depresso sembra vivere in un mondo senza tempo, non esistono più ricordi di momenti belli del passato né prospettive o speranze di un'evoluzione futura, il tempo sembra immobile e la sofferenza e la tristezza sono vissute come immutabili ed incorreggibili.</a:t>
            </a:r>
          </a:p>
          <a:p>
            <a:endParaRPr lang="it-IT" dirty="0"/>
          </a:p>
          <a:p>
            <a:endParaRPr lang="it-IT" dirty="0"/>
          </a:p>
          <a:p>
            <a:endParaRPr lang="it-IT" dirty="0"/>
          </a:p>
        </p:txBody>
      </p:sp>
    </p:spTree>
    <p:extLst>
      <p:ext uri="{BB962C8B-B14F-4D97-AF65-F5344CB8AC3E}">
        <p14:creationId xmlns:p14="http://schemas.microsoft.com/office/powerpoint/2010/main" val="242301920"/>
      </p:ext>
    </p:extLst>
  </p:cSld>
  <p:clrMapOvr>
    <a:masterClrMapping/>
  </p:clrMapOvr>
</p:sld>
</file>

<file path=ppt/slides/slide4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L'intera situazione, di per se stessa penosissima, si aggrava per i sentimenti d'inferiorità e di colpa che generalmente affliggono questi pazienti. La depressione è causa d'atroci sofferenze che sono particolarmente gravi perché apparentemente prive di senso e d'utilità.</a:t>
            </a:r>
          </a:p>
        </p:txBody>
      </p:sp>
    </p:spTree>
    <p:extLst>
      <p:ext uri="{BB962C8B-B14F-4D97-AF65-F5344CB8AC3E}">
        <p14:creationId xmlns:p14="http://schemas.microsoft.com/office/powerpoint/2010/main" val="4204794378"/>
      </p:ext>
    </p:extLst>
  </p:cSld>
  <p:clrMapOvr>
    <a:masterClrMapping/>
  </p:clrMapOvr>
</p:sld>
</file>

<file path=ppt/slides/slide4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Il paziente depresso generalmente arriva dal terapeuta perché spinto da altri, per lo più il coniuge o i genitori, egli, infatti, non ha assolutamente alcuna speranza di poter essere aiutato. La sfiducia che ha di se stesso finisce con l'essere estesa anche ad altri e lo porta a pensare che nessuno riuscirà mai a comprendere appieno la grandezza del suo dolore, e in ogni modo, anche se ci riuscisse, non potrà essere aiutato; il suo dolore non lo lascerà mai. Spesso la malattia è vissuta dal depresso come una condanna inviata per scontare le gravi mancanze ed indegnità di cui si ritiene colpevole.  Sotto questa luce non gli appare in fondo neppure giusto collaborare per una guarigione.</a:t>
            </a:r>
          </a:p>
          <a:p>
            <a:endParaRPr lang="it-IT" dirty="0"/>
          </a:p>
          <a:p>
            <a:pPr marL="0" indent="0">
              <a:buNone/>
            </a:pPr>
            <a:endParaRPr lang="it-IT" dirty="0"/>
          </a:p>
        </p:txBody>
      </p:sp>
    </p:spTree>
    <p:extLst>
      <p:ext uri="{BB962C8B-B14F-4D97-AF65-F5344CB8AC3E}">
        <p14:creationId xmlns:p14="http://schemas.microsoft.com/office/powerpoint/2010/main" val="2050365075"/>
      </p:ext>
    </p:extLst>
  </p:cSld>
  <p:clrMapOvr>
    <a:masterClrMapping/>
  </p:clrMapOvr>
</p:sld>
</file>

<file path=ppt/slides/slide4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Alcuni pazienti, usciti da gravi depressioni, raccontano di aver invidiato i malati di cancro, in certi momenti, che "per lo meno sapevano quello che avevano e potevano sperare, con un'operazione, di rimuovere la loro malattia".</a:t>
            </a:r>
          </a:p>
          <a:p>
            <a:r>
              <a:rPr lang="it-IT" dirty="0"/>
              <a:t>Altri pazienti riferiscono di non essersi suicidati per la convinzione che la loro condizione fosse così immutabile che neppure la morte avrebbe potuto separarli dal loro dolore. </a:t>
            </a:r>
          </a:p>
          <a:p>
            <a:r>
              <a:rPr lang="it-IT" dirty="0"/>
              <a:t>Ciò nonostante dalla depressione si esce.</a:t>
            </a:r>
          </a:p>
          <a:p>
            <a:r>
              <a:rPr lang="it-IT" dirty="0"/>
              <a:t>Ci vuole certamente una gran forza, spesso un aiuto professionale, a volte sostenuto anche dall'uso di farmaci, ma, malgrado la diffidenza iniziale del paziente, la condizione depressa spesso si risolve e poche cose sono altrettanto gratificati sul piano professionale ed umano, quanto il sorriso di una persona aiutata ad uscire da una grave depressione.</a:t>
            </a:r>
          </a:p>
          <a:p>
            <a:endParaRPr lang="it-IT" dirty="0"/>
          </a:p>
          <a:p>
            <a:endParaRPr lang="it-IT" dirty="0"/>
          </a:p>
        </p:txBody>
      </p:sp>
    </p:spTree>
    <p:extLst>
      <p:ext uri="{BB962C8B-B14F-4D97-AF65-F5344CB8AC3E}">
        <p14:creationId xmlns:p14="http://schemas.microsoft.com/office/powerpoint/2010/main" val="3269897448"/>
      </p:ext>
    </p:extLst>
  </p:cSld>
  <p:clrMapOvr>
    <a:masterClrMapping/>
  </p:clrMapOvr>
</p:sld>
</file>

<file path=ppt/slides/slide4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Depressione maggiore</a:t>
            </a:r>
            <a:br>
              <a:rPr lang="it-IT" dirty="0"/>
            </a:br>
            <a:r>
              <a:rPr lang="it-IT" dirty="0"/>
              <a:t>lutto e depressione</a:t>
            </a:r>
            <a:endParaRPr dirty="0"/>
          </a:p>
        </p:txBody>
      </p:sp>
      <p:sp>
        <p:nvSpPr>
          <p:cNvPr id="8" name="Sottotitolo 7"/>
          <p:cNvSpPr>
            <a:spLocks noGrp="1"/>
          </p:cNvSpPr>
          <p:nvPr>
            <p:ph type="subTitle" idx="1"/>
          </p:nvPr>
        </p:nvSpPr>
        <p:spPr/>
        <p:txBody>
          <a:bodyPr/>
          <a:lstStyle/>
          <a:p>
            <a:pPr eaLnBrk="1" hangingPunct="1">
              <a:defRPr/>
            </a:pPr>
            <a:r>
              <a:rPr lang="it-IT" dirty="0"/>
              <a:t>Lezione 29-1</a:t>
            </a:r>
          </a:p>
        </p:txBody>
      </p:sp>
    </p:spTree>
    <p:extLst>
      <p:ext uri="{BB962C8B-B14F-4D97-AF65-F5344CB8AC3E}">
        <p14:creationId xmlns:p14="http://schemas.microsoft.com/office/powerpoint/2010/main" val="559696950"/>
      </p:ext>
    </p:extLst>
  </p:cSld>
  <p:clrMapOvr>
    <a:masterClrMapping/>
  </p:clrMapOvr>
</p:sld>
</file>

<file path=ppt/slides/slide4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Lutto e depressione</a:t>
            </a:r>
          </a:p>
        </p:txBody>
      </p:sp>
      <p:sp>
        <p:nvSpPr>
          <p:cNvPr id="3" name="Segnaposto contenuto 2"/>
          <p:cNvSpPr>
            <a:spLocks noGrp="1"/>
          </p:cNvSpPr>
          <p:nvPr>
            <p:ph idx="1"/>
          </p:nvPr>
        </p:nvSpPr>
        <p:spPr/>
        <p:txBody>
          <a:bodyPr>
            <a:normAutofit lnSpcReduction="10000"/>
          </a:bodyPr>
          <a:lstStyle/>
          <a:p>
            <a:r>
              <a:rPr lang="en-US" dirty="0"/>
              <a:t>La </a:t>
            </a:r>
            <a:r>
              <a:rPr lang="en-US" dirty="0" err="1"/>
              <a:t>tristezza</a:t>
            </a:r>
            <a:r>
              <a:rPr lang="en-US" dirty="0"/>
              <a:t> è </a:t>
            </a:r>
            <a:r>
              <a:rPr lang="en-US" dirty="0" err="1"/>
              <a:t>una</a:t>
            </a:r>
            <a:r>
              <a:rPr lang="en-US" dirty="0"/>
              <a:t> </a:t>
            </a:r>
            <a:r>
              <a:rPr lang="en-US" dirty="0" err="1"/>
              <a:t>esperienza</a:t>
            </a:r>
            <a:r>
              <a:rPr lang="en-US" dirty="0"/>
              <a:t> </a:t>
            </a:r>
            <a:r>
              <a:rPr lang="en-US" dirty="0" err="1"/>
              <a:t>universale</a:t>
            </a:r>
            <a:r>
              <a:rPr lang="en-US" dirty="0"/>
              <a:t>. </a:t>
            </a:r>
            <a:r>
              <a:rPr lang="en-US" dirty="0" err="1"/>
              <a:t>C’è</a:t>
            </a:r>
            <a:r>
              <a:rPr lang="en-US" dirty="0"/>
              <a:t> da </a:t>
            </a:r>
            <a:r>
              <a:rPr lang="en-US" dirty="0" err="1"/>
              <a:t>augurarsi</a:t>
            </a:r>
            <a:r>
              <a:rPr lang="en-US" dirty="0"/>
              <a:t> </a:t>
            </a:r>
            <a:r>
              <a:rPr lang="en-US" dirty="0" err="1"/>
              <a:t>che</a:t>
            </a:r>
            <a:r>
              <a:rPr lang="en-US" dirty="0"/>
              <a:t> i </a:t>
            </a:r>
            <a:r>
              <a:rPr lang="en-US" dirty="0" err="1"/>
              <a:t>lettori</a:t>
            </a:r>
            <a:r>
              <a:rPr lang="en-US" dirty="0"/>
              <a:t> di </a:t>
            </a:r>
            <a:r>
              <a:rPr lang="en-US" dirty="0" err="1"/>
              <a:t>questi</a:t>
            </a:r>
            <a:r>
              <a:rPr lang="en-US" dirty="0"/>
              <a:t> </a:t>
            </a:r>
            <a:r>
              <a:rPr lang="en-US" dirty="0" err="1"/>
              <a:t>appunti</a:t>
            </a:r>
            <a:r>
              <a:rPr lang="en-US" dirty="0"/>
              <a:t> la </a:t>
            </a:r>
            <a:r>
              <a:rPr lang="en-US" dirty="0" err="1"/>
              <a:t>abbiano</a:t>
            </a:r>
            <a:r>
              <a:rPr lang="en-US" dirty="0"/>
              <a:t> </a:t>
            </a:r>
            <a:r>
              <a:rPr lang="en-US" dirty="0" err="1"/>
              <a:t>provata</a:t>
            </a:r>
            <a:r>
              <a:rPr lang="en-US" dirty="0"/>
              <a:t>. Se </a:t>
            </a:r>
            <a:r>
              <a:rPr lang="en-US" dirty="0" err="1"/>
              <a:t>accettata</a:t>
            </a:r>
            <a:r>
              <a:rPr lang="en-US" dirty="0"/>
              <a:t> </a:t>
            </a:r>
            <a:r>
              <a:rPr lang="en-US" dirty="0" err="1"/>
              <a:t>ed</a:t>
            </a:r>
            <a:r>
              <a:rPr lang="en-US" dirty="0"/>
              <a:t> </a:t>
            </a:r>
            <a:r>
              <a:rPr lang="en-US" dirty="0" err="1"/>
              <a:t>elaborata</a:t>
            </a:r>
            <a:r>
              <a:rPr lang="en-US" dirty="0"/>
              <a:t>, </a:t>
            </a:r>
            <a:r>
              <a:rPr lang="en-US" dirty="0" err="1"/>
              <a:t>può</a:t>
            </a:r>
            <a:r>
              <a:rPr lang="en-US" dirty="0"/>
              <a:t> </a:t>
            </a:r>
            <a:r>
              <a:rPr lang="en-US" dirty="0" err="1"/>
              <a:t>divenire</a:t>
            </a:r>
            <a:r>
              <a:rPr lang="en-US" dirty="0"/>
              <a:t> </a:t>
            </a:r>
            <a:r>
              <a:rPr lang="en-US" dirty="0" err="1"/>
              <a:t>una</a:t>
            </a:r>
            <a:r>
              <a:rPr lang="en-US" dirty="0"/>
              <a:t> </a:t>
            </a:r>
            <a:r>
              <a:rPr lang="en-US" dirty="0" err="1"/>
              <a:t>grande</a:t>
            </a:r>
            <a:r>
              <a:rPr lang="en-US" dirty="0"/>
              <a:t> </a:t>
            </a:r>
            <a:r>
              <a:rPr lang="en-US" dirty="0" err="1"/>
              <a:t>occasione</a:t>
            </a:r>
            <a:r>
              <a:rPr lang="en-US" dirty="0"/>
              <a:t> di </a:t>
            </a:r>
            <a:r>
              <a:rPr lang="en-US" dirty="0" err="1"/>
              <a:t>crescita</a:t>
            </a:r>
            <a:r>
              <a:rPr lang="en-US" dirty="0"/>
              <a:t> </a:t>
            </a:r>
            <a:r>
              <a:rPr lang="en-US" dirty="0" err="1"/>
              <a:t>ed</a:t>
            </a:r>
            <a:r>
              <a:rPr lang="en-US" dirty="0"/>
              <a:t> </a:t>
            </a:r>
            <a:r>
              <a:rPr lang="en-US" dirty="0" err="1"/>
              <a:t>uno</a:t>
            </a:r>
            <a:r>
              <a:rPr lang="en-US" dirty="0"/>
              <a:t> </a:t>
            </a:r>
            <a:r>
              <a:rPr lang="en-US" dirty="0" err="1"/>
              <a:t>stimolo</a:t>
            </a:r>
            <a:r>
              <a:rPr lang="en-US" dirty="0"/>
              <a:t> </a:t>
            </a:r>
            <a:r>
              <a:rPr lang="en-US" dirty="0" err="1"/>
              <a:t>alla</a:t>
            </a:r>
            <a:r>
              <a:rPr lang="en-US" dirty="0"/>
              <a:t> </a:t>
            </a:r>
            <a:r>
              <a:rPr lang="en-US" dirty="0" err="1"/>
              <a:t>creatività</a:t>
            </a:r>
            <a:r>
              <a:rPr lang="en-US" dirty="0"/>
              <a:t>. </a:t>
            </a:r>
          </a:p>
          <a:p>
            <a:r>
              <a:rPr lang="en-US" dirty="0"/>
              <a:t>È </a:t>
            </a:r>
            <a:r>
              <a:rPr lang="en-US" dirty="0" err="1"/>
              <a:t>opportuno</a:t>
            </a:r>
            <a:r>
              <a:rPr lang="en-US" dirty="0"/>
              <a:t> </a:t>
            </a:r>
            <a:r>
              <a:rPr lang="en-US" dirty="0" err="1"/>
              <a:t>distinguere</a:t>
            </a:r>
            <a:r>
              <a:rPr lang="en-US" dirty="0"/>
              <a:t>  la </a:t>
            </a:r>
            <a:r>
              <a:rPr lang="en-US" dirty="0" err="1"/>
              <a:t>tristezza</a:t>
            </a:r>
            <a:r>
              <a:rPr lang="en-US" dirty="0"/>
              <a:t> e </a:t>
            </a:r>
            <a:r>
              <a:rPr lang="en-US" dirty="0" err="1"/>
              <a:t>il</a:t>
            </a:r>
            <a:r>
              <a:rPr lang="en-US" dirty="0"/>
              <a:t> </a:t>
            </a:r>
            <a:r>
              <a:rPr lang="en-US" dirty="0" err="1"/>
              <a:t>dolore</a:t>
            </a:r>
            <a:r>
              <a:rPr lang="en-US" dirty="0"/>
              <a:t> </a:t>
            </a:r>
            <a:r>
              <a:rPr lang="en-US" dirty="0" err="1"/>
              <a:t>fisiologico</a:t>
            </a:r>
            <a:r>
              <a:rPr lang="en-US" dirty="0"/>
              <a:t> legato ad </a:t>
            </a:r>
            <a:r>
              <a:rPr lang="en-US" dirty="0" err="1"/>
              <a:t>una</a:t>
            </a:r>
            <a:r>
              <a:rPr lang="en-US" dirty="0"/>
              <a:t> </a:t>
            </a:r>
            <a:r>
              <a:rPr lang="en-US" dirty="0" err="1"/>
              <a:t>esperienza</a:t>
            </a:r>
            <a:r>
              <a:rPr lang="en-US" dirty="0"/>
              <a:t> di </a:t>
            </a:r>
            <a:r>
              <a:rPr lang="en-US" dirty="0" err="1"/>
              <a:t>perdita</a:t>
            </a:r>
            <a:r>
              <a:rPr lang="en-US" dirty="0"/>
              <a:t> (</a:t>
            </a:r>
            <a:r>
              <a:rPr lang="en-US" dirty="0" err="1"/>
              <a:t>es</a:t>
            </a:r>
            <a:r>
              <a:rPr lang="en-US" dirty="0"/>
              <a:t> un </a:t>
            </a:r>
            <a:r>
              <a:rPr lang="en-US" dirty="0" err="1"/>
              <a:t>lutto</a:t>
            </a:r>
            <a:r>
              <a:rPr lang="en-US" dirty="0"/>
              <a:t>) da un </a:t>
            </a:r>
            <a:r>
              <a:rPr lang="en-US" dirty="0" err="1"/>
              <a:t>episodio</a:t>
            </a:r>
            <a:r>
              <a:rPr lang="en-US" dirty="0"/>
              <a:t> </a:t>
            </a:r>
            <a:r>
              <a:rPr lang="en-US" dirty="0" err="1"/>
              <a:t>depressivo</a:t>
            </a:r>
            <a:r>
              <a:rPr lang="en-US" dirty="0"/>
              <a:t> </a:t>
            </a:r>
            <a:r>
              <a:rPr lang="en-US" dirty="0" err="1"/>
              <a:t>maggiore</a:t>
            </a:r>
            <a:r>
              <a:rPr lang="en-US" dirty="0"/>
              <a:t>. </a:t>
            </a:r>
          </a:p>
        </p:txBody>
      </p:sp>
    </p:spTree>
    <p:extLst>
      <p:ext uri="{BB962C8B-B14F-4D97-AF65-F5344CB8AC3E}">
        <p14:creationId xmlns:p14="http://schemas.microsoft.com/office/powerpoint/2010/main" val="2574952025"/>
      </p:ext>
    </p:extLst>
  </p:cSld>
  <p:clrMapOvr>
    <a:masterClrMapping/>
  </p:clrMapOvr>
</p:sld>
</file>

<file path=ppt/slides/slide4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en-US" dirty="0"/>
              <a:t>Il </a:t>
            </a:r>
            <a:r>
              <a:rPr lang="en-US" dirty="0" err="1"/>
              <a:t>lutto</a:t>
            </a:r>
            <a:r>
              <a:rPr lang="en-US" dirty="0"/>
              <a:t> </a:t>
            </a:r>
            <a:r>
              <a:rPr lang="en-US" dirty="0" err="1"/>
              <a:t>può</a:t>
            </a:r>
            <a:r>
              <a:rPr lang="en-US" dirty="0"/>
              <a:t> </a:t>
            </a:r>
            <a:r>
              <a:rPr lang="en-US" dirty="0" err="1"/>
              <a:t>indurre</a:t>
            </a:r>
            <a:r>
              <a:rPr lang="en-US" dirty="0"/>
              <a:t> </a:t>
            </a:r>
            <a:r>
              <a:rPr lang="en-US" dirty="0" err="1"/>
              <a:t>una</a:t>
            </a:r>
            <a:r>
              <a:rPr lang="en-US" dirty="0"/>
              <a:t> </a:t>
            </a:r>
            <a:r>
              <a:rPr lang="en-US" dirty="0" err="1"/>
              <a:t>grande</a:t>
            </a:r>
            <a:r>
              <a:rPr lang="en-US" dirty="0"/>
              <a:t> </a:t>
            </a:r>
            <a:r>
              <a:rPr lang="en-US" dirty="0" err="1"/>
              <a:t>sofferenza</a:t>
            </a:r>
            <a:r>
              <a:rPr lang="en-US" dirty="0"/>
              <a:t>, ma non induce  </a:t>
            </a:r>
            <a:r>
              <a:rPr lang="en-US" dirty="0" err="1"/>
              <a:t>nella</a:t>
            </a:r>
            <a:r>
              <a:rPr lang="en-US" dirty="0"/>
              <a:t> </a:t>
            </a:r>
            <a:r>
              <a:rPr lang="en-US" dirty="0" err="1"/>
              <a:t>maggior</a:t>
            </a:r>
            <a:r>
              <a:rPr lang="en-US" dirty="0"/>
              <a:t> parte </a:t>
            </a:r>
            <a:r>
              <a:rPr lang="en-US" dirty="0" err="1"/>
              <a:t>dei</a:t>
            </a:r>
            <a:r>
              <a:rPr lang="en-US" dirty="0"/>
              <a:t> </a:t>
            </a:r>
            <a:r>
              <a:rPr lang="en-US" dirty="0" err="1"/>
              <a:t>casi</a:t>
            </a:r>
            <a:r>
              <a:rPr lang="en-US" dirty="0"/>
              <a:t> un </a:t>
            </a:r>
            <a:r>
              <a:rPr lang="en-US" dirty="0" err="1"/>
              <a:t>episodio</a:t>
            </a:r>
            <a:r>
              <a:rPr lang="en-US" dirty="0"/>
              <a:t> di </a:t>
            </a:r>
            <a:r>
              <a:rPr lang="en-US" dirty="0" err="1"/>
              <a:t>disturbo</a:t>
            </a:r>
            <a:r>
              <a:rPr lang="en-US" dirty="0"/>
              <a:t> </a:t>
            </a:r>
            <a:r>
              <a:rPr lang="en-US" dirty="0" err="1"/>
              <a:t>depressivo</a:t>
            </a:r>
            <a:r>
              <a:rPr lang="en-US" dirty="0"/>
              <a:t> </a:t>
            </a:r>
            <a:r>
              <a:rPr lang="en-US" dirty="0" err="1"/>
              <a:t>maggiore</a:t>
            </a:r>
            <a:r>
              <a:rPr lang="en-US" dirty="0"/>
              <a:t>. </a:t>
            </a:r>
            <a:r>
              <a:rPr lang="en-US" dirty="0" err="1"/>
              <a:t>Quando</a:t>
            </a:r>
            <a:r>
              <a:rPr lang="en-US" dirty="0"/>
              <a:t>  la </a:t>
            </a:r>
            <a:r>
              <a:rPr lang="en-US" dirty="0" err="1"/>
              <a:t>tristezza</a:t>
            </a:r>
            <a:r>
              <a:rPr lang="en-US" dirty="0"/>
              <a:t> da </a:t>
            </a:r>
            <a:r>
              <a:rPr lang="en-US" dirty="0" err="1"/>
              <a:t>lutto</a:t>
            </a:r>
            <a:r>
              <a:rPr lang="en-US" dirty="0"/>
              <a:t> evolve in un </a:t>
            </a:r>
            <a:r>
              <a:rPr lang="en-US" dirty="0" err="1"/>
              <a:t>disturbo</a:t>
            </a:r>
            <a:r>
              <a:rPr lang="en-US" dirty="0"/>
              <a:t> </a:t>
            </a:r>
            <a:r>
              <a:rPr lang="en-US" dirty="0" err="1"/>
              <a:t>depressivo</a:t>
            </a:r>
            <a:r>
              <a:rPr lang="en-US" dirty="0"/>
              <a:t> </a:t>
            </a:r>
            <a:r>
              <a:rPr lang="en-US" dirty="0" err="1"/>
              <a:t>maggiore</a:t>
            </a:r>
            <a:r>
              <a:rPr lang="en-US" dirty="0"/>
              <a:t> assume  </a:t>
            </a:r>
            <a:r>
              <a:rPr lang="en-US" dirty="0" err="1"/>
              <a:t>caratteristiche</a:t>
            </a:r>
            <a:r>
              <a:rPr lang="en-US" dirty="0"/>
              <a:t> </a:t>
            </a:r>
            <a:r>
              <a:rPr lang="en-US" dirty="0" err="1"/>
              <a:t>particolari</a:t>
            </a:r>
            <a:r>
              <a:rPr lang="en-US" dirty="0"/>
              <a:t> </a:t>
            </a:r>
            <a:r>
              <a:rPr lang="en-US" dirty="0" err="1"/>
              <a:t>che</a:t>
            </a:r>
            <a:r>
              <a:rPr lang="en-US" dirty="0"/>
              <a:t> </a:t>
            </a:r>
            <a:r>
              <a:rPr lang="en-US" dirty="0" err="1"/>
              <a:t>possono</a:t>
            </a:r>
            <a:r>
              <a:rPr lang="en-US" dirty="0"/>
              <a:t> </a:t>
            </a:r>
            <a:r>
              <a:rPr lang="en-US" dirty="0" err="1"/>
              <a:t>diventare</a:t>
            </a:r>
            <a:r>
              <a:rPr lang="en-US" dirty="0"/>
              <a:t> molto </a:t>
            </a:r>
            <a:r>
              <a:rPr lang="en-US" dirty="0" err="1"/>
              <a:t>gravi</a:t>
            </a:r>
            <a:r>
              <a:rPr lang="en-US" dirty="0"/>
              <a:t>. </a:t>
            </a:r>
          </a:p>
          <a:p>
            <a:r>
              <a:rPr lang="en-US" dirty="0"/>
              <a:t>La </a:t>
            </a:r>
            <a:r>
              <a:rPr lang="en-US" dirty="0" err="1"/>
              <a:t>depressione</a:t>
            </a:r>
            <a:r>
              <a:rPr lang="en-US" dirty="0"/>
              <a:t> </a:t>
            </a:r>
            <a:r>
              <a:rPr lang="en-US" dirty="0" err="1"/>
              <a:t>correlata</a:t>
            </a:r>
            <a:r>
              <a:rPr lang="en-US" dirty="0"/>
              <a:t> al </a:t>
            </a:r>
            <a:r>
              <a:rPr lang="en-US" dirty="0" err="1"/>
              <a:t>lutto</a:t>
            </a:r>
            <a:r>
              <a:rPr lang="en-US" dirty="0"/>
              <a:t> </a:t>
            </a:r>
            <a:r>
              <a:rPr lang="en-US" dirty="0" err="1"/>
              <a:t>tende</a:t>
            </a:r>
            <a:r>
              <a:rPr lang="en-US" dirty="0"/>
              <a:t> a </a:t>
            </a:r>
            <a:r>
              <a:rPr lang="en-US" dirty="0" err="1"/>
              <a:t>verificarsi</a:t>
            </a:r>
            <a:r>
              <a:rPr lang="en-US" dirty="0"/>
              <a:t> in </a:t>
            </a:r>
            <a:r>
              <a:rPr lang="en-US" dirty="0" err="1"/>
              <a:t>persone</a:t>
            </a:r>
            <a:r>
              <a:rPr lang="en-US" dirty="0"/>
              <a:t> con forte  </a:t>
            </a:r>
            <a:r>
              <a:rPr lang="en-US" dirty="0" err="1"/>
              <a:t>vulnerabilità</a:t>
            </a:r>
            <a:r>
              <a:rPr lang="en-US" dirty="0"/>
              <a:t> </a:t>
            </a:r>
            <a:r>
              <a:rPr lang="en-US" dirty="0" err="1"/>
              <a:t>ai</a:t>
            </a:r>
            <a:r>
              <a:rPr lang="en-US" dirty="0"/>
              <a:t> </a:t>
            </a:r>
            <a:r>
              <a:rPr lang="en-US" dirty="0" err="1"/>
              <a:t>disturbi</a:t>
            </a:r>
            <a:r>
              <a:rPr lang="en-US" dirty="0"/>
              <a:t> </a:t>
            </a:r>
            <a:r>
              <a:rPr lang="en-US" dirty="0" err="1"/>
              <a:t>depressivi</a:t>
            </a:r>
            <a:r>
              <a:rPr lang="en-US" dirty="0"/>
              <a:t>.</a:t>
            </a:r>
          </a:p>
          <a:p>
            <a:endParaRPr lang="it-IT" dirty="0"/>
          </a:p>
          <a:p>
            <a:endParaRPr lang="it-IT" dirty="0"/>
          </a:p>
        </p:txBody>
      </p:sp>
    </p:spTree>
    <p:extLst>
      <p:ext uri="{BB962C8B-B14F-4D97-AF65-F5344CB8AC3E}">
        <p14:creationId xmlns:p14="http://schemas.microsoft.com/office/powerpoint/2010/main" val="3914363025"/>
      </p:ext>
    </p:extLst>
  </p:cSld>
  <p:clrMapOvr>
    <a:masterClrMapping/>
  </p:clrMapOvr>
</p:sld>
</file>

<file path=ppt/slides/slide4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LUTTO</a:t>
            </a:r>
          </a:p>
        </p:txBody>
      </p:sp>
      <p:sp>
        <p:nvSpPr>
          <p:cNvPr id="3" name="Segnaposto contenuto 2"/>
          <p:cNvSpPr>
            <a:spLocks noGrp="1"/>
          </p:cNvSpPr>
          <p:nvPr>
            <p:ph idx="1"/>
          </p:nvPr>
        </p:nvSpPr>
        <p:spPr/>
        <p:txBody>
          <a:bodyPr>
            <a:normAutofit fontScale="85000" lnSpcReduction="20000"/>
          </a:bodyPr>
          <a:lstStyle/>
          <a:p>
            <a:r>
              <a:rPr lang="en-US" dirty="0" err="1"/>
              <a:t>Nel</a:t>
            </a:r>
            <a:r>
              <a:rPr lang="en-US" dirty="0"/>
              <a:t> </a:t>
            </a:r>
            <a:r>
              <a:rPr lang="en-US" dirty="0" err="1"/>
              <a:t>lutto</a:t>
            </a:r>
            <a:r>
              <a:rPr lang="en-US" dirty="0"/>
              <a:t> </a:t>
            </a:r>
            <a:r>
              <a:rPr lang="en-US" dirty="0" err="1"/>
              <a:t>il</a:t>
            </a:r>
            <a:r>
              <a:rPr lang="en-US" dirty="0"/>
              <a:t> </a:t>
            </a:r>
            <a:r>
              <a:rPr lang="en-US" dirty="0" err="1"/>
              <a:t>vissuto</a:t>
            </a:r>
            <a:r>
              <a:rPr lang="en-US" dirty="0"/>
              <a:t> </a:t>
            </a:r>
            <a:r>
              <a:rPr lang="en-US" dirty="0" err="1"/>
              <a:t>predominante</a:t>
            </a:r>
            <a:r>
              <a:rPr lang="en-US" dirty="0"/>
              <a:t> </a:t>
            </a:r>
            <a:r>
              <a:rPr lang="en-US" dirty="0" err="1"/>
              <a:t>consiste</a:t>
            </a:r>
            <a:r>
              <a:rPr lang="en-US" dirty="0"/>
              <a:t> in </a:t>
            </a:r>
            <a:r>
              <a:rPr lang="en-US" dirty="0" err="1"/>
              <a:t>sentimenti</a:t>
            </a:r>
            <a:r>
              <a:rPr lang="en-US" dirty="0"/>
              <a:t> di </a:t>
            </a:r>
            <a:r>
              <a:rPr lang="en-US" dirty="0" err="1"/>
              <a:t>vuoto</a:t>
            </a:r>
            <a:r>
              <a:rPr lang="en-US" dirty="0"/>
              <a:t> </a:t>
            </a:r>
            <a:r>
              <a:rPr lang="en-US" dirty="0" err="1"/>
              <a:t>edi</a:t>
            </a:r>
            <a:r>
              <a:rPr lang="en-US" dirty="0"/>
              <a:t> </a:t>
            </a:r>
            <a:r>
              <a:rPr lang="en-US" dirty="0" err="1"/>
              <a:t>perdita</a:t>
            </a:r>
            <a:r>
              <a:rPr lang="en-US" dirty="0"/>
              <a:t>, </a:t>
            </a:r>
            <a:r>
              <a:rPr lang="en-US" dirty="0" err="1"/>
              <a:t>mentre</a:t>
            </a:r>
            <a:r>
              <a:rPr lang="en-US" dirty="0"/>
              <a:t> </a:t>
            </a:r>
            <a:r>
              <a:rPr lang="en-US" dirty="0" err="1"/>
              <a:t>nell'Episodio</a:t>
            </a:r>
            <a:r>
              <a:rPr lang="en-US" dirty="0"/>
              <a:t> </a:t>
            </a:r>
            <a:r>
              <a:rPr lang="en-US" dirty="0" err="1"/>
              <a:t>Depressivo</a:t>
            </a:r>
            <a:r>
              <a:rPr lang="en-US" dirty="0"/>
              <a:t> Maggiore </a:t>
            </a:r>
            <a:r>
              <a:rPr lang="en-US" dirty="0" err="1"/>
              <a:t>osserviamo</a:t>
            </a:r>
            <a:r>
              <a:rPr lang="en-US" dirty="0"/>
              <a:t> un </a:t>
            </a:r>
            <a:r>
              <a:rPr lang="en-US" dirty="0" err="1"/>
              <a:t>umore</a:t>
            </a:r>
            <a:r>
              <a:rPr lang="en-US" dirty="0"/>
              <a:t> </a:t>
            </a:r>
            <a:r>
              <a:rPr lang="en-US" dirty="0" err="1"/>
              <a:t>depresso</a:t>
            </a:r>
            <a:r>
              <a:rPr lang="en-US" dirty="0"/>
              <a:t> </a:t>
            </a:r>
            <a:r>
              <a:rPr lang="en-US" dirty="0" err="1"/>
              <a:t>persistente</a:t>
            </a:r>
            <a:r>
              <a:rPr lang="en-US" dirty="0"/>
              <a:t>, </a:t>
            </a:r>
            <a:r>
              <a:rPr lang="en-US" dirty="0" err="1"/>
              <a:t>distacco</a:t>
            </a:r>
            <a:r>
              <a:rPr lang="en-US" dirty="0"/>
              <a:t> </a:t>
            </a:r>
            <a:r>
              <a:rPr lang="en-US" dirty="0" err="1"/>
              <a:t>affettivo</a:t>
            </a:r>
            <a:r>
              <a:rPr lang="en-US" dirty="0"/>
              <a:t>, e </a:t>
            </a:r>
            <a:r>
              <a:rPr lang="en-US" dirty="0" err="1"/>
              <a:t>un’incapacità</a:t>
            </a:r>
            <a:r>
              <a:rPr lang="en-US" dirty="0"/>
              <a:t> di </a:t>
            </a:r>
            <a:r>
              <a:rPr lang="en-US" dirty="0" err="1"/>
              <a:t>provare</a:t>
            </a:r>
            <a:r>
              <a:rPr lang="en-US" dirty="0"/>
              <a:t> </a:t>
            </a:r>
            <a:r>
              <a:rPr lang="en-US" dirty="0" err="1"/>
              <a:t>felicità</a:t>
            </a:r>
            <a:r>
              <a:rPr lang="en-US" dirty="0"/>
              <a:t> o </a:t>
            </a:r>
            <a:r>
              <a:rPr lang="en-US" dirty="0" err="1"/>
              <a:t>piacere</a:t>
            </a:r>
            <a:r>
              <a:rPr lang="en-US" dirty="0"/>
              <a:t> </a:t>
            </a:r>
            <a:r>
              <a:rPr lang="en-US" dirty="0" err="1"/>
              <a:t>associati</a:t>
            </a:r>
            <a:r>
              <a:rPr lang="en-US" dirty="0"/>
              <a:t> a </a:t>
            </a:r>
            <a:r>
              <a:rPr lang="en-US" dirty="0" err="1"/>
              <a:t>senso</a:t>
            </a:r>
            <a:r>
              <a:rPr lang="en-US" dirty="0"/>
              <a:t> di </a:t>
            </a:r>
            <a:r>
              <a:rPr lang="en-US" dirty="0" err="1"/>
              <a:t>impotenza</a:t>
            </a:r>
            <a:r>
              <a:rPr lang="en-US" dirty="0"/>
              <a:t> </a:t>
            </a:r>
            <a:r>
              <a:rPr lang="en-US" dirty="0" err="1"/>
              <a:t>disperazione</a:t>
            </a:r>
            <a:r>
              <a:rPr lang="en-US" dirty="0"/>
              <a:t> e </a:t>
            </a:r>
            <a:r>
              <a:rPr lang="en-US" dirty="0" err="1"/>
              <a:t>colpa</a:t>
            </a:r>
            <a:r>
              <a:rPr lang="en-US" dirty="0"/>
              <a:t>. </a:t>
            </a:r>
          </a:p>
          <a:p>
            <a:r>
              <a:rPr lang="en-US" dirty="0"/>
              <a:t>La </a:t>
            </a:r>
            <a:r>
              <a:rPr lang="en-US" dirty="0" err="1"/>
              <a:t>tristezza</a:t>
            </a:r>
            <a:r>
              <a:rPr lang="en-US" dirty="0"/>
              <a:t> </a:t>
            </a:r>
            <a:r>
              <a:rPr lang="en-US" dirty="0" err="1"/>
              <a:t>nel</a:t>
            </a:r>
            <a:r>
              <a:rPr lang="en-US" dirty="0"/>
              <a:t> </a:t>
            </a:r>
            <a:r>
              <a:rPr lang="en-US" dirty="0" err="1"/>
              <a:t>lutto</a:t>
            </a:r>
            <a:r>
              <a:rPr lang="en-US" dirty="0"/>
              <a:t> di </a:t>
            </a:r>
            <a:r>
              <a:rPr lang="en-US" dirty="0" err="1"/>
              <a:t>solito</a:t>
            </a:r>
            <a:r>
              <a:rPr lang="en-US" dirty="0"/>
              <a:t> </a:t>
            </a:r>
            <a:r>
              <a:rPr lang="en-US" dirty="0" err="1"/>
              <a:t>diminuisce</a:t>
            </a:r>
            <a:r>
              <a:rPr lang="en-US" dirty="0"/>
              <a:t> di </a:t>
            </a:r>
            <a:r>
              <a:rPr lang="en-US" dirty="0" err="1"/>
              <a:t>intensità</a:t>
            </a:r>
            <a:r>
              <a:rPr lang="en-US" dirty="0"/>
              <a:t> </a:t>
            </a:r>
            <a:r>
              <a:rPr lang="en-US" dirty="0" err="1"/>
              <a:t>nel</a:t>
            </a:r>
            <a:r>
              <a:rPr lang="en-US" dirty="0"/>
              <a:t> </a:t>
            </a:r>
            <a:r>
              <a:rPr lang="en-US" dirty="0" err="1"/>
              <a:t>corso</a:t>
            </a:r>
            <a:r>
              <a:rPr lang="en-US" dirty="0"/>
              <a:t> di </a:t>
            </a:r>
            <a:r>
              <a:rPr lang="en-US" dirty="0" err="1"/>
              <a:t>giorni</a:t>
            </a:r>
            <a:r>
              <a:rPr lang="en-US" dirty="0"/>
              <a:t> o </a:t>
            </a:r>
            <a:r>
              <a:rPr lang="en-US" dirty="0" err="1"/>
              <a:t>settimane</a:t>
            </a:r>
            <a:r>
              <a:rPr lang="en-US" dirty="0"/>
              <a:t> e </a:t>
            </a:r>
            <a:r>
              <a:rPr lang="en-US" dirty="0" err="1"/>
              <a:t>si</a:t>
            </a:r>
            <a:r>
              <a:rPr lang="en-US" dirty="0"/>
              <a:t> </a:t>
            </a:r>
            <a:r>
              <a:rPr lang="en-US" dirty="0" err="1"/>
              <a:t>verifica</a:t>
            </a:r>
            <a:r>
              <a:rPr lang="en-US" dirty="0"/>
              <a:t>  a </a:t>
            </a:r>
            <a:r>
              <a:rPr lang="en-US" dirty="0" err="1"/>
              <a:t>ondate</a:t>
            </a:r>
            <a:r>
              <a:rPr lang="en-US" dirty="0"/>
              <a:t> associate  a </a:t>
            </a:r>
            <a:r>
              <a:rPr lang="en-US" dirty="0" err="1"/>
              <a:t>pensieri</a:t>
            </a:r>
            <a:r>
              <a:rPr lang="en-US" dirty="0"/>
              <a:t>  o </a:t>
            </a:r>
            <a:r>
              <a:rPr lang="en-US" dirty="0" err="1"/>
              <a:t>ricordi</a:t>
            </a:r>
            <a:r>
              <a:rPr lang="en-US" dirty="0"/>
              <a:t> del </a:t>
            </a:r>
            <a:r>
              <a:rPr lang="en-US" dirty="0" err="1"/>
              <a:t>defunto</a:t>
            </a:r>
            <a:r>
              <a:rPr lang="en-US" dirty="0"/>
              <a:t>. </a:t>
            </a:r>
            <a:r>
              <a:rPr lang="en-US" dirty="0" err="1"/>
              <a:t>L'umore</a:t>
            </a:r>
            <a:r>
              <a:rPr lang="en-US" dirty="0"/>
              <a:t> </a:t>
            </a:r>
            <a:r>
              <a:rPr lang="en-US" dirty="0" err="1"/>
              <a:t>depresso</a:t>
            </a:r>
            <a:r>
              <a:rPr lang="en-US" dirty="0"/>
              <a:t> </a:t>
            </a:r>
            <a:r>
              <a:rPr lang="en-US" dirty="0" err="1"/>
              <a:t>nell'Episodio</a:t>
            </a:r>
            <a:r>
              <a:rPr lang="en-US" dirty="0"/>
              <a:t> </a:t>
            </a:r>
            <a:r>
              <a:rPr lang="en-US" dirty="0" err="1"/>
              <a:t>Depressivo</a:t>
            </a:r>
            <a:r>
              <a:rPr lang="en-US" dirty="0"/>
              <a:t> Maggiore è </a:t>
            </a:r>
            <a:r>
              <a:rPr lang="en-US" dirty="0" err="1"/>
              <a:t>più</a:t>
            </a:r>
            <a:r>
              <a:rPr lang="en-US" dirty="0"/>
              <a:t> </a:t>
            </a:r>
            <a:r>
              <a:rPr lang="en-US" dirty="0" err="1"/>
              <a:t>persistente</a:t>
            </a:r>
            <a:r>
              <a:rPr lang="en-US" dirty="0"/>
              <a:t> e non è legato a </a:t>
            </a:r>
            <a:r>
              <a:rPr lang="en-US" dirty="0" err="1"/>
              <a:t>specifici</a:t>
            </a:r>
            <a:r>
              <a:rPr lang="en-US" dirty="0"/>
              <a:t> </a:t>
            </a:r>
            <a:r>
              <a:rPr lang="en-US" dirty="0" err="1"/>
              <a:t>pensieri</a:t>
            </a:r>
            <a:r>
              <a:rPr lang="en-US" dirty="0"/>
              <a:t> o </a:t>
            </a:r>
            <a:r>
              <a:rPr lang="en-US" dirty="0" err="1"/>
              <a:t>preoccupazio­ni</a:t>
            </a:r>
            <a:r>
              <a:rPr lang="en-US" dirty="0"/>
              <a:t>.  </a:t>
            </a:r>
            <a:endParaRPr lang="it-IT" sz="9600" dirty="0"/>
          </a:p>
        </p:txBody>
      </p:sp>
    </p:spTree>
    <p:extLst>
      <p:ext uri="{BB962C8B-B14F-4D97-AF65-F5344CB8AC3E}">
        <p14:creationId xmlns:p14="http://schemas.microsoft.com/office/powerpoint/2010/main" val="418095581"/>
      </p:ext>
    </p:extLst>
  </p:cSld>
  <p:clrMapOvr>
    <a:masterClrMapping/>
  </p:clrMapOvr>
</p:sld>
</file>

<file path=ppt/slides/slide4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 </a:t>
            </a:r>
            <a:r>
              <a:rPr lang="en-US" dirty="0" err="1"/>
              <a:t>Nel</a:t>
            </a:r>
            <a:r>
              <a:rPr lang="en-US" dirty="0"/>
              <a:t> </a:t>
            </a:r>
            <a:r>
              <a:rPr lang="en-US" dirty="0" err="1"/>
              <a:t>lutto</a:t>
            </a:r>
            <a:r>
              <a:rPr lang="en-US" dirty="0"/>
              <a:t> </a:t>
            </a:r>
            <a:r>
              <a:rPr lang="en-US" dirty="0" err="1"/>
              <a:t>l'autostima</a:t>
            </a:r>
            <a:r>
              <a:rPr lang="en-US" dirty="0"/>
              <a:t> è </a:t>
            </a:r>
            <a:r>
              <a:rPr lang="en-US" dirty="0" err="1"/>
              <a:t>generalmente</a:t>
            </a:r>
            <a:r>
              <a:rPr lang="en-US" dirty="0"/>
              <a:t> </a:t>
            </a:r>
            <a:r>
              <a:rPr lang="en-US" dirty="0" err="1"/>
              <a:t>preservata</a:t>
            </a:r>
            <a:r>
              <a:rPr lang="en-US" dirty="0"/>
              <a:t>, </a:t>
            </a:r>
            <a:r>
              <a:rPr lang="en-US" dirty="0" err="1"/>
              <a:t>mentre</a:t>
            </a:r>
            <a:r>
              <a:rPr lang="en-US" dirty="0"/>
              <a:t> </a:t>
            </a:r>
            <a:r>
              <a:rPr lang="en-US" dirty="0" err="1"/>
              <a:t>nell'Episodio</a:t>
            </a:r>
            <a:r>
              <a:rPr lang="en-US" dirty="0"/>
              <a:t> </a:t>
            </a:r>
            <a:r>
              <a:rPr lang="en-US" dirty="0" err="1"/>
              <a:t>Depressivo</a:t>
            </a:r>
            <a:r>
              <a:rPr lang="en-US" dirty="0"/>
              <a:t> Maggiore </a:t>
            </a:r>
            <a:r>
              <a:rPr lang="en-US" dirty="0" err="1"/>
              <a:t>sono</a:t>
            </a:r>
            <a:r>
              <a:rPr lang="en-US" dirty="0"/>
              <a:t> </a:t>
            </a:r>
            <a:r>
              <a:rPr lang="en-US" dirty="0" err="1"/>
              <a:t>comuni</a:t>
            </a:r>
            <a:r>
              <a:rPr lang="en-US" dirty="0"/>
              <a:t> </a:t>
            </a:r>
            <a:r>
              <a:rPr lang="en-US" dirty="0" err="1"/>
              <a:t>sentimenti</a:t>
            </a:r>
            <a:r>
              <a:rPr lang="en-US" dirty="0"/>
              <a:t> di </a:t>
            </a:r>
            <a:r>
              <a:rPr lang="en-US" dirty="0" err="1"/>
              <a:t>autosvalutazione</a:t>
            </a:r>
            <a:r>
              <a:rPr lang="en-US" dirty="0"/>
              <a:t>  e </a:t>
            </a:r>
            <a:r>
              <a:rPr lang="en-US" dirty="0" err="1"/>
              <a:t>disgusto</a:t>
            </a:r>
            <a:r>
              <a:rPr lang="en-US" dirty="0"/>
              <a:t> per se </a:t>
            </a:r>
            <a:r>
              <a:rPr lang="en-US" dirty="0" err="1"/>
              <a:t>stessi</a:t>
            </a:r>
            <a:r>
              <a:rPr lang="en-US" dirty="0"/>
              <a:t>.  </a:t>
            </a:r>
            <a:endParaRPr lang="it-IT" dirty="0"/>
          </a:p>
        </p:txBody>
      </p:sp>
    </p:spTree>
    <p:extLst>
      <p:ext uri="{BB962C8B-B14F-4D97-AF65-F5344CB8AC3E}">
        <p14:creationId xmlns:p14="http://schemas.microsoft.com/office/powerpoint/2010/main" val="74948663"/>
      </p:ext>
    </p:extLst>
  </p:cSld>
  <p:clrMapOvr>
    <a:masterClrMapping/>
  </p:clrMapOvr>
</p:sld>
</file>

<file path=ppt/slides/slide4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en-US" dirty="0"/>
              <a:t>Se </a:t>
            </a:r>
            <a:r>
              <a:rPr lang="en-US" dirty="0" err="1"/>
              <a:t>nel</a:t>
            </a:r>
            <a:r>
              <a:rPr lang="en-US" dirty="0"/>
              <a:t>  </a:t>
            </a:r>
            <a:r>
              <a:rPr lang="en-US" dirty="0" err="1"/>
              <a:t>lutto</a:t>
            </a:r>
            <a:r>
              <a:rPr lang="en-US" dirty="0"/>
              <a:t> è </a:t>
            </a:r>
            <a:r>
              <a:rPr lang="en-US" dirty="0" err="1"/>
              <a:t>presente</a:t>
            </a:r>
            <a:r>
              <a:rPr lang="en-US" dirty="0"/>
              <a:t>  un </a:t>
            </a:r>
            <a:r>
              <a:rPr lang="en-US" dirty="0" err="1"/>
              <a:t>senso</a:t>
            </a:r>
            <a:r>
              <a:rPr lang="en-US" dirty="0"/>
              <a:t> di </a:t>
            </a:r>
            <a:r>
              <a:rPr lang="en-US" dirty="0" err="1"/>
              <a:t>autosvalutazione</a:t>
            </a:r>
            <a:r>
              <a:rPr lang="en-US" dirty="0"/>
              <a:t> e di </a:t>
            </a:r>
            <a:r>
              <a:rPr lang="en-US" dirty="0" err="1"/>
              <a:t>colpa</a:t>
            </a:r>
            <a:r>
              <a:rPr lang="en-US" dirty="0"/>
              <a:t> </a:t>
            </a:r>
            <a:r>
              <a:rPr lang="en-US" dirty="0" err="1"/>
              <a:t>generalmente</a:t>
            </a:r>
            <a:r>
              <a:rPr lang="en-US" dirty="0"/>
              <a:t> è </a:t>
            </a:r>
            <a:r>
              <a:rPr lang="en-US" dirty="0" err="1"/>
              <a:t>riferito</a:t>
            </a:r>
            <a:r>
              <a:rPr lang="en-US" dirty="0"/>
              <a:t> </a:t>
            </a:r>
            <a:r>
              <a:rPr lang="en-US" dirty="0" err="1"/>
              <a:t>ai</a:t>
            </a:r>
            <a:r>
              <a:rPr lang="en-US" dirty="0"/>
              <a:t> </a:t>
            </a:r>
            <a:r>
              <a:rPr lang="en-US" dirty="0" err="1"/>
              <a:t>rapporti</a:t>
            </a:r>
            <a:r>
              <a:rPr lang="en-US" dirty="0"/>
              <a:t> col </a:t>
            </a:r>
            <a:r>
              <a:rPr lang="en-US" dirty="0" err="1"/>
              <a:t>defunto</a:t>
            </a:r>
            <a:r>
              <a:rPr lang="en-US" dirty="0"/>
              <a:t> (</a:t>
            </a:r>
            <a:r>
              <a:rPr lang="en-US" dirty="0" err="1"/>
              <a:t>es</a:t>
            </a:r>
            <a:r>
              <a:rPr lang="en-US" dirty="0"/>
              <a:t>. non </a:t>
            </a:r>
            <a:r>
              <a:rPr lang="en-US" dirty="0" err="1"/>
              <a:t>averlo</a:t>
            </a:r>
            <a:r>
              <a:rPr lang="en-US" dirty="0"/>
              <a:t> </a:t>
            </a:r>
            <a:r>
              <a:rPr lang="en-US" dirty="0" err="1"/>
              <a:t>assistito</a:t>
            </a:r>
            <a:r>
              <a:rPr lang="en-US" dirty="0"/>
              <a:t> a </a:t>
            </a:r>
            <a:r>
              <a:rPr lang="en-US" dirty="0" err="1"/>
              <a:t>sufficienza</a:t>
            </a:r>
            <a:r>
              <a:rPr lang="en-US" dirty="0"/>
              <a:t>) . Se un </a:t>
            </a:r>
            <a:r>
              <a:rPr lang="en-US" dirty="0" err="1"/>
              <a:t>individuo</a:t>
            </a:r>
            <a:r>
              <a:rPr lang="en-US" dirty="0"/>
              <a:t> </a:t>
            </a:r>
            <a:r>
              <a:rPr lang="en-US" dirty="0" err="1"/>
              <a:t>che</a:t>
            </a:r>
            <a:r>
              <a:rPr lang="en-US" dirty="0"/>
              <a:t> ha </a:t>
            </a:r>
            <a:r>
              <a:rPr lang="en-US" dirty="0" err="1"/>
              <a:t>subito</a:t>
            </a:r>
            <a:r>
              <a:rPr lang="en-US" dirty="0"/>
              <a:t> un </a:t>
            </a:r>
            <a:r>
              <a:rPr lang="en-US" dirty="0" err="1"/>
              <a:t>lutto</a:t>
            </a:r>
            <a:r>
              <a:rPr lang="en-US" dirty="0"/>
              <a:t> ha </a:t>
            </a:r>
            <a:r>
              <a:rPr lang="en-US" dirty="0" err="1"/>
              <a:t>pensieri</a:t>
            </a:r>
            <a:r>
              <a:rPr lang="en-US" dirty="0"/>
              <a:t> </a:t>
            </a:r>
            <a:r>
              <a:rPr lang="en-US" dirty="0" err="1"/>
              <a:t>relativi</a:t>
            </a:r>
            <a:r>
              <a:rPr lang="en-US" dirty="0"/>
              <a:t> </a:t>
            </a:r>
            <a:r>
              <a:rPr lang="en-US" dirty="0" err="1"/>
              <a:t>alla</a:t>
            </a:r>
            <a:r>
              <a:rPr lang="en-US" dirty="0"/>
              <a:t> </a:t>
            </a:r>
            <a:r>
              <a:rPr lang="en-US" dirty="0" err="1"/>
              <a:t>morte</a:t>
            </a:r>
            <a:r>
              <a:rPr lang="en-US" dirty="0"/>
              <a:t> e al </a:t>
            </a:r>
            <a:r>
              <a:rPr lang="en-US" dirty="0" err="1"/>
              <a:t>morire</a:t>
            </a:r>
            <a:r>
              <a:rPr lang="en-US" dirty="0"/>
              <a:t>, </a:t>
            </a:r>
            <a:r>
              <a:rPr lang="en-US" dirty="0" err="1"/>
              <a:t>tali</a:t>
            </a:r>
            <a:r>
              <a:rPr lang="en-US" dirty="0"/>
              <a:t> </a:t>
            </a:r>
            <a:r>
              <a:rPr lang="en-US" dirty="0" err="1"/>
              <a:t>pensieri</a:t>
            </a:r>
            <a:r>
              <a:rPr lang="en-US" dirty="0"/>
              <a:t> </a:t>
            </a:r>
            <a:r>
              <a:rPr lang="en-US" dirty="0" err="1"/>
              <a:t>sono</a:t>
            </a:r>
            <a:r>
              <a:rPr lang="en-US" dirty="0"/>
              <a:t> </a:t>
            </a:r>
            <a:r>
              <a:rPr lang="en-US" dirty="0" err="1"/>
              <a:t>generalmente</a:t>
            </a:r>
            <a:r>
              <a:rPr lang="en-US" dirty="0"/>
              <a:t> </a:t>
            </a:r>
            <a:r>
              <a:rPr lang="en-US" dirty="0" err="1"/>
              <a:t>focalizzati</a:t>
            </a:r>
            <a:r>
              <a:rPr lang="en-US" dirty="0"/>
              <a:t> </a:t>
            </a:r>
            <a:r>
              <a:rPr lang="en-US" dirty="0" err="1"/>
              <a:t>sulla</a:t>
            </a:r>
            <a:r>
              <a:rPr lang="en-US" dirty="0"/>
              <a:t> </a:t>
            </a:r>
            <a:r>
              <a:rPr lang="en-US" dirty="0" err="1"/>
              <a:t>mancanza</a:t>
            </a:r>
            <a:r>
              <a:rPr lang="en-US" dirty="0"/>
              <a:t> del </a:t>
            </a:r>
            <a:r>
              <a:rPr lang="en-US" dirty="0" err="1"/>
              <a:t>de­funto</a:t>
            </a:r>
            <a:r>
              <a:rPr lang="en-US" dirty="0"/>
              <a:t> e </a:t>
            </a:r>
            <a:r>
              <a:rPr lang="en-US" dirty="0" err="1"/>
              <a:t>sul</a:t>
            </a:r>
            <a:r>
              <a:rPr lang="en-US" dirty="0"/>
              <a:t> </a:t>
            </a:r>
            <a:r>
              <a:rPr lang="en-US" dirty="0" err="1"/>
              <a:t>desiderio</a:t>
            </a:r>
            <a:r>
              <a:rPr lang="en-US" dirty="0"/>
              <a:t> di </a:t>
            </a:r>
            <a:r>
              <a:rPr lang="en-US" dirty="0" err="1"/>
              <a:t>raggiungerlo</a:t>
            </a:r>
            <a:r>
              <a:rPr lang="en-US" dirty="0"/>
              <a:t>. </a:t>
            </a:r>
            <a:r>
              <a:rPr lang="en-US" dirty="0" err="1"/>
              <a:t>Mentre</a:t>
            </a:r>
            <a:r>
              <a:rPr lang="en-US" dirty="0"/>
              <a:t> </a:t>
            </a:r>
            <a:r>
              <a:rPr lang="en-US" dirty="0" err="1"/>
              <a:t>nella</a:t>
            </a:r>
            <a:r>
              <a:rPr lang="en-US" dirty="0"/>
              <a:t> </a:t>
            </a:r>
            <a:r>
              <a:rPr lang="en-US" dirty="0" err="1"/>
              <a:t>depressione</a:t>
            </a:r>
            <a:r>
              <a:rPr lang="en-US" dirty="0"/>
              <a:t> </a:t>
            </a:r>
            <a:r>
              <a:rPr lang="en-US" dirty="0" err="1"/>
              <a:t>il</a:t>
            </a:r>
            <a:r>
              <a:rPr lang="en-US" dirty="0"/>
              <a:t> </a:t>
            </a:r>
            <a:r>
              <a:rPr lang="en-US" dirty="0" err="1"/>
              <a:t>desiderio</a:t>
            </a:r>
            <a:r>
              <a:rPr lang="en-US" dirty="0"/>
              <a:t> di </a:t>
            </a:r>
            <a:r>
              <a:rPr lang="en-US" dirty="0" err="1"/>
              <a:t>morte</a:t>
            </a:r>
            <a:r>
              <a:rPr lang="en-US" dirty="0"/>
              <a:t> </a:t>
            </a:r>
            <a:r>
              <a:rPr lang="en-US" dirty="0" err="1"/>
              <a:t>si</a:t>
            </a:r>
            <a:r>
              <a:rPr lang="en-US" dirty="0"/>
              <a:t> </a:t>
            </a:r>
            <a:r>
              <a:rPr lang="en-US" dirty="0" err="1"/>
              <a:t>riferissce</a:t>
            </a:r>
            <a:r>
              <a:rPr lang="en-US" dirty="0"/>
              <a:t> </a:t>
            </a:r>
            <a:r>
              <a:rPr lang="en-US" dirty="0" err="1"/>
              <a:t>alla</a:t>
            </a:r>
            <a:r>
              <a:rPr lang="en-US" dirty="0"/>
              <a:t> </a:t>
            </a:r>
            <a:r>
              <a:rPr lang="en-US" dirty="0" err="1"/>
              <a:t>percezione</a:t>
            </a:r>
            <a:r>
              <a:rPr lang="en-US" dirty="0"/>
              <a:t> </a:t>
            </a:r>
            <a:r>
              <a:rPr lang="en-US" dirty="0" err="1"/>
              <a:t>della</a:t>
            </a:r>
            <a:r>
              <a:rPr lang="en-US" dirty="0"/>
              <a:t> </a:t>
            </a:r>
            <a:r>
              <a:rPr lang="en-US" dirty="0" err="1"/>
              <a:t>propria</a:t>
            </a:r>
            <a:r>
              <a:rPr lang="en-US" dirty="0"/>
              <a:t> </a:t>
            </a:r>
            <a:r>
              <a:rPr lang="en-US" dirty="0" err="1"/>
              <a:t>inutilità</a:t>
            </a:r>
            <a:r>
              <a:rPr lang="en-US" dirty="0"/>
              <a:t> o </a:t>
            </a:r>
            <a:r>
              <a:rPr lang="en-US" dirty="0" err="1"/>
              <a:t>alla</a:t>
            </a:r>
            <a:r>
              <a:rPr lang="en-US" dirty="0"/>
              <a:t> </a:t>
            </a:r>
            <a:r>
              <a:rPr lang="en-US" dirty="0" err="1"/>
              <a:t>propria</a:t>
            </a:r>
            <a:r>
              <a:rPr lang="en-US" dirty="0"/>
              <a:t> </a:t>
            </a:r>
            <a:r>
              <a:rPr lang="en-US" dirty="0" err="1"/>
              <a:t>incapacità</a:t>
            </a:r>
            <a:r>
              <a:rPr lang="en-US" dirty="0"/>
              <a:t> di </a:t>
            </a:r>
            <a:r>
              <a:rPr lang="en-US" dirty="0" err="1"/>
              <a:t>fronteggiare</a:t>
            </a:r>
            <a:r>
              <a:rPr lang="en-US" dirty="0"/>
              <a:t> la vita.</a:t>
            </a:r>
          </a:p>
          <a:p>
            <a:endParaRPr lang="it-IT" dirty="0"/>
          </a:p>
          <a:p>
            <a:endParaRPr lang="it-IT" dirty="0"/>
          </a:p>
        </p:txBody>
      </p:sp>
    </p:spTree>
    <p:extLst>
      <p:ext uri="{BB962C8B-B14F-4D97-AF65-F5344CB8AC3E}">
        <p14:creationId xmlns:p14="http://schemas.microsoft.com/office/powerpoint/2010/main" val="6208211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lnSpc>
                <a:spcPct val="150000"/>
              </a:lnSpc>
              <a:spcBef>
                <a:spcPts val="135"/>
              </a:spcBef>
              <a:spcAft>
                <a:spcPts val="0"/>
              </a:spcAft>
            </a:pPr>
            <a:r>
              <a:rPr lang="it-IT" dirty="0">
                <a:solidFill>
                  <a:prstClr val="black"/>
                </a:solidFill>
                <a:ea typeface="Tahoma" pitchFamily="34" charset="0"/>
              </a:rPr>
              <a:t>Il Disturbo di Asperger si differenzia dal </a:t>
            </a:r>
            <a:r>
              <a:rPr lang="it-IT" b="1" u="sng" dirty="0">
                <a:solidFill>
                  <a:srgbClr val="228B22"/>
                </a:solidFill>
                <a:ea typeface="Tahoma" pitchFamily="34" charset="0"/>
                <a:hlinkClick r:id="rId2"/>
              </a:rPr>
              <a:t>Disturbo Disintegrativo dell’Infanzia</a:t>
            </a:r>
            <a:r>
              <a:rPr lang="it-IT" b="1" dirty="0">
                <a:solidFill>
                  <a:prstClr val="black"/>
                </a:solidFill>
                <a:ea typeface="Tahoma" pitchFamily="34" charset="0"/>
              </a:rPr>
              <a:t> </a:t>
            </a:r>
            <a:r>
              <a:rPr lang="it-IT" dirty="0">
                <a:solidFill>
                  <a:prstClr val="black"/>
                </a:solidFill>
                <a:ea typeface="Tahoma" pitchFamily="34" charset="0"/>
              </a:rPr>
              <a:t>che ha uno schema distintivo di regressione dello sviluppo dopo almeno 2 anni di sviluppo normale. I bambini con Disturbo Disintegrativo dell’Infanzia mostrano anche rilevante </a:t>
            </a:r>
            <a:r>
              <a:rPr lang="it-IT" b="1" u="sng" dirty="0">
                <a:solidFill>
                  <a:srgbClr val="228B22"/>
                </a:solidFill>
                <a:ea typeface="Tahoma" pitchFamily="34" charset="0"/>
                <a:hlinkClick r:id="rId3"/>
              </a:rPr>
              <a:t>Ritardo Mentale</a:t>
            </a:r>
            <a:r>
              <a:rPr lang="it-IT" dirty="0">
                <a:solidFill>
                  <a:prstClr val="black"/>
                </a:solidFill>
                <a:ea typeface="Tahoma" pitchFamily="34" charset="0"/>
              </a:rPr>
              <a:t> e compromissione del linguaggio. Al contrario, nel Disturbo di Asperger non vi sono aspetti di regressione dello sviluppo, e per definizione non vi sono significativi ritardi cognitivi o del linguaggio.</a:t>
            </a:r>
            <a:endParaRPr lang="it-IT" sz="2000" dirty="0">
              <a:solidFill>
                <a:prstClr val="black"/>
              </a:solidFill>
              <a:ea typeface="Tahoma" pitchFamily="34" charset="0"/>
            </a:endParaRPr>
          </a:p>
          <a:p>
            <a:pPr lvl="0">
              <a:lnSpc>
                <a:spcPct val="150000"/>
              </a:lnSpc>
              <a:spcBef>
                <a:spcPts val="135"/>
              </a:spcBef>
              <a:spcAft>
                <a:spcPts val="0"/>
              </a:spcAft>
            </a:pPr>
            <a:r>
              <a:rPr lang="it-IT" dirty="0">
                <a:solidFill>
                  <a:prstClr val="black"/>
                </a:solidFill>
                <a:ea typeface="Tahoma" pitchFamily="34" charset="0"/>
              </a:rPr>
              <a:t>L’insorgenza della</a:t>
            </a:r>
            <a:r>
              <a:rPr lang="it-IT" b="1" dirty="0">
                <a:solidFill>
                  <a:prstClr val="black"/>
                </a:solidFill>
                <a:ea typeface="Tahoma" pitchFamily="34" charset="0"/>
              </a:rPr>
              <a:t> </a:t>
            </a:r>
            <a:r>
              <a:rPr lang="it-IT" b="1" u="sng" dirty="0">
                <a:solidFill>
                  <a:srgbClr val="228B22"/>
                </a:solidFill>
                <a:ea typeface="Tahoma" pitchFamily="34" charset="0"/>
                <a:hlinkClick r:id="rId4"/>
              </a:rPr>
              <a:t>Schizofrenia</a:t>
            </a:r>
            <a:r>
              <a:rPr lang="it-IT" dirty="0">
                <a:solidFill>
                  <a:prstClr val="black"/>
                </a:solidFill>
                <a:ea typeface="Tahoma" pitchFamily="34" charset="0"/>
              </a:rPr>
              <a:t> della fanciullezza si ha di solito dopo anni di sviluppo normale o pressoché normale e sono presenti le caratteristiche manifestazioni del disturbo che includono allucinazioni, deliri e linguaggio disorganizzato. Nel</a:t>
            </a:r>
            <a:r>
              <a:rPr lang="it-IT" b="1" dirty="0">
                <a:solidFill>
                  <a:prstClr val="black"/>
                </a:solidFill>
                <a:ea typeface="Tahoma" pitchFamily="34" charset="0"/>
              </a:rPr>
              <a:t> </a:t>
            </a:r>
            <a:r>
              <a:rPr lang="it-IT" b="1" u="sng" dirty="0">
                <a:solidFill>
                  <a:srgbClr val="228B22"/>
                </a:solidFill>
                <a:ea typeface="Tahoma" pitchFamily="34" charset="0"/>
                <a:hlinkClick r:id="rId5"/>
              </a:rPr>
              <a:t>Mutismo Selettivo</a:t>
            </a:r>
            <a:r>
              <a:rPr lang="it-IT" dirty="0">
                <a:solidFill>
                  <a:prstClr val="black"/>
                </a:solidFill>
                <a:ea typeface="Tahoma" pitchFamily="34" charset="0"/>
              </a:rPr>
              <a:t> il bambino di solito mostra capacità di comunicazione appropriate all’interno di certi contesti e non ha la grave compromissione dell’interazione sociale e gli schemi di comportamento ristretti associati al Disturbo di Asperger.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01481208"/>
      </p:ext>
    </p:extLst>
  </p:cSld>
  <p:clrMapOvr>
    <a:masterClrMapping/>
  </p:clrMapOvr>
</p:sld>
</file>

<file path=ppt/slides/slide4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Depressione maggiore</a:t>
            </a:r>
            <a:br>
              <a:rPr lang="it-IT" dirty="0"/>
            </a:br>
            <a:endParaRPr dirty="0"/>
          </a:p>
        </p:txBody>
      </p:sp>
      <p:sp>
        <p:nvSpPr>
          <p:cNvPr id="8" name="Sottotitolo 7"/>
          <p:cNvSpPr>
            <a:spLocks noGrp="1"/>
          </p:cNvSpPr>
          <p:nvPr>
            <p:ph type="subTitle" idx="1"/>
          </p:nvPr>
        </p:nvSpPr>
        <p:spPr/>
        <p:txBody>
          <a:bodyPr/>
          <a:lstStyle/>
          <a:p>
            <a:pPr eaLnBrk="1" hangingPunct="1">
              <a:defRPr/>
            </a:pPr>
            <a:r>
              <a:rPr lang="it-IT" dirty="0"/>
              <a:t>Lezione 29-2</a:t>
            </a:r>
          </a:p>
        </p:txBody>
      </p:sp>
    </p:spTree>
    <p:extLst>
      <p:ext uri="{BB962C8B-B14F-4D97-AF65-F5344CB8AC3E}">
        <p14:creationId xmlns:p14="http://schemas.microsoft.com/office/powerpoint/2010/main" val="3004682154"/>
      </p:ext>
    </p:extLst>
  </p:cSld>
  <p:clrMapOvr>
    <a:masterClrMapping/>
  </p:clrMapOvr>
</p:sld>
</file>

<file path=ppt/slides/slide4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 disturbi depressivi</a:t>
            </a:r>
          </a:p>
        </p:txBody>
      </p:sp>
      <p:sp>
        <p:nvSpPr>
          <p:cNvPr id="3" name="Segnaposto contenuto 2"/>
          <p:cNvSpPr>
            <a:spLocks noGrp="1"/>
          </p:cNvSpPr>
          <p:nvPr>
            <p:ph idx="1"/>
          </p:nvPr>
        </p:nvSpPr>
        <p:spPr/>
        <p:txBody>
          <a:bodyPr>
            <a:normAutofit fontScale="92500" lnSpcReduction="20000"/>
          </a:bodyPr>
          <a:lstStyle/>
          <a:p>
            <a:r>
              <a:rPr lang="it-IT" dirty="0"/>
              <a:t> Oltre al già citato disturbo disforico dirompente dei bambini, tra i disturbi depressivi, troviamo</a:t>
            </a:r>
          </a:p>
          <a:p>
            <a:r>
              <a:rPr lang="it-IT" dirty="0"/>
              <a:t>la depressione maggiore</a:t>
            </a:r>
          </a:p>
          <a:p>
            <a:r>
              <a:rPr lang="en-US" dirty="0"/>
              <a:t>Il </a:t>
            </a:r>
            <a:r>
              <a:rPr lang="en-US" dirty="0" err="1"/>
              <a:t>disturbo</a:t>
            </a:r>
            <a:r>
              <a:rPr lang="en-US" dirty="0"/>
              <a:t> </a:t>
            </a:r>
            <a:r>
              <a:rPr lang="en-US" dirty="0" err="1"/>
              <a:t>depressivo</a:t>
            </a:r>
            <a:r>
              <a:rPr lang="en-US" dirty="0"/>
              <a:t> </a:t>
            </a:r>
            <a:r>
              <a:rPr lang="en-US" dirty="0" err="1"/>
              <a:t>persistente</a:t>
            </a:r>
            <a:r>
              <a:rPr lang="en-US" dirty="0"/>
              <a:t> (</a:t>
            </a:r>
            <a:r>
              <a:rPr lang="en-US" dirty="0" err="1"/>
              <a:t>distimia</a:t>
            </a:r>
            <a:r>
              <a:rPr lang="en-US" dirty="0"/>
              <a:t>), </a:t>
            </a:r>
            <a:r>
              <a:rPr lang="en-US" dirty="0" err="1"/>
              <a:t>una</a:t>
            </a:r>
            <a:r>
              <a:rPr lang="en-US" dirty="0"/>
              <a:t> forma di </a:t>
            </a:r>
            <a:r>
              <a:rPr lang="en-US" dirty="0" err="1"/>
              <a:t>depressione</a:t>
            </a:r>
            <a:r>
              <a:rPr lang="en-US" dirty="0"/>
              <a:t> </a:t>
            </a:r>
            <a:r>
              <a:rPr lang="en-US" dirty="0" err="1"/>
              <a:t>più</a:t>
            </a:r>
            <a:r>
              <a:rPr lang="en-US" dirty="0"/>
              <a:t> </a:t>
            </a:r>
            <a:r>
              <a:rPr lang="en-US" dirty="0" err="1"/>
              <a:t>cronica</a:t>
            </a:r>
            <a:r>
              <a:rPr lang="en-US" dirty="0"/>
              <a:t>, </a:t>
            </a:r>
            <a:r>
              <a:rPr lang="en-US" dirty="0" err="1"/>
              <a:t>può</a:t>
            </a:r>
            <a:r>
              <a:rPr lang="en-US" dirty="0"/>
              <a:t> </a:t>
            </a:r>
            <a:r>
              <a:rPr lang="en-US" dirty="0" err="1"/>
              <a:t>essere</a:t>
            </a:r>
            <a:r>
              <a:rPr lang="en-US" dirty="0"/>
              <a:t> </a:t>
            </a:r>
            <a:r>
              <a:rPr lang="en-US" dirty="0" err="1"/>
              <a:t>diagnosticata</a:t>
            </a:r>
            <a:r>
              <a:rPr lang="en-US" dirty="0"/>
              <a:t> </a:t>
            </a:r>
            <a:r>
              <a:rPr lang="en-US" dirty="0" err="1"/>
              <a:t>quando</a:t>
            </a:r>
            <a:r>
              <a:rPr lang="en-US" dirty="0"/>
              <a:t> </a:t>
            </a:r>
            <a:r>
              <a:rPr lang="en-US" dirty="0" err="1"/>
              <a:t>l'alterazione</a:t>
            </a:r>
            <a:r>
              <a:rPr lang="en-US" dirty="0"/>
              <a:t> </a:t>
            </a:r>
            <a:r>
              <a:rPr lang="en-US" dirty="0" err="1"/>
              <a:t>dell'umore</a:t>
            </a:r>
            <a:r>
              <a:rPr lang="en-US" dirty="0"/>
              <a:t> ha </a:t>
            </a:r>
            <a:r>
              <a:rPr lang="en-US" dirty="0" err="1"/>
              <a:t>una</a:t>
            </a:r>
            <a:r>
              <a:rPr lang="en-US" dirty="0"/>
              <a:t> </a:t>
            </a:r>
            <a:r>
              <a:rPr lang="en-US" dirty="0" err="1"/>
              <a:t>durata</a:t>
            </a:r>
            <a:r>
              <a:rPr lang="en-US" dirty="0"/>
              <a:t> di </a:t>
            </a:r>
            <a:r>
              <a:rPr lang="en-US" dirty="0" err="1"/>
              <a:t>almeno</a:t>
            </a:r>
            <a:r>
              <a:rPr lang="en-US" dirty="0"/>
              <a:t> 2anni </a:t>
            </a:r>
            <a:r>
              <a:rPr lang="en-US" i="1" dirty="0" err="1"/>
              <a:t>negli</a:t>
            </a:r>
            <a:r>
              <a:rPr lang="en-US" i="1" dirty="0"/>
              <a:t> </a:t>
            </a:r>
            <a:r>
              <a:rPr lang="en-US" dirty="0" err="1"/>
              <a:t>adulti</a:t>
            </a:r>
            <a:r>
              <a:rPr lang="en-US" dirty="0"/>
              <a:t> o di  1 anno </a:t>
            </a:r>
            <a:r>
              <a:rPr lang="en-US" dirty="0" err="1"/>
              <a:t>nei</a:t>
            </a:r>
            <a:r>
              <a:rPr lang="en-US" dirty="0"/>
              <a:t> bambini. Questa </a:t>
            </a:r>
            <a:r>
              <a:rPr lang="en-US" dirty="0" err="1"/>
              <a:t>nuova</a:t>
            </a:r>
            <a:r>
              <a:rPr lang="en-US" dirty="0"/>
              <a:t> </a:t>
            </a:r>
            <a:r>
              <a:rPr lang="en-US" dirty="0" err="1"/>
              <a:t>diagnosi</a:t>
            </a:r>
            <a:r>
              <a:rPr lang="en-US" dirty="0"/>
              <a:t> del DSM-5    include le</a:t>
            </a:r>
            <a:r>
              <a:rPr lang="it-IT" dirty="0"/>
              <a:t> </a:t>
            </a:r>
            <a:r>
              <a:rPr lang="en-US" dirty="0" err="1"/>
              <a:t>categorie</a:t>
            </a:r>
            <a:r>
              <a:rPr lang="en-US" dirty="0"/>
              <a:t> </a:t>
            </a:r>
            <a:r>
              <a:rPr lang="en-US" dirty="0" err="1"/>
              <a:t>diagnostiche</a:t>
            </a:r>
            <a:r>
              <a:rPr lang="en-US" dirty="0"/>
              <a:t> </a:t>
            </a:r>
            <a:r>
              <a:rPr lang="en-US" dirty="0" err="1"/>
              <a:t>della</a:t>
            </a:r>
            <a:r>
              <a:rPr lang="en-US" dirty="0"/>
              <a:t> </a:t>
            </a:r>
            <a:r>
              <a:rPr lang="en-US" dirty="0" err="1"/>
              <a:t>depressione</a:t>
            </a:r>
            <a:r>
              <a:rPr lang="en-US" dirty="0"/>
              <a:t> </a:t>
            </a:r>
            <a:r>
              <a:rPr lang="en-US" dirty="0" err="1"/>
              <a:t>maggiore</a:t>
            </a:r>
            <a:r>
              <a:rPr lang="en-US" dirty="0"/>
              <a:t> </a:t>
            </a:r>
            <a:r>
              <a:rPr lang="en-US" dirty="0" err="1"/>
              <a:t>cronica</a:t>
            </a:r>
            <a:r>
              <a:rPr lang="en-US" dirty="0"/>
              <a:t> e </a:t>
            </a:r>
            <a:r>
              <a:rPr lang="en-US" dirty="0" err="1"/>
              <a:t>distimia</a:t>
            </a:r>
            <a:r>
              <a:rPr lang="en-US" dirty="0"/>
              <a:t> del DSM-IV.</a:t>
            </a:r>
            <a:endParaRPr lang="it-IT" dirty="0"/>
          </a:p>
          <a:p>
            <a:endParaRPr lang="it-IT" dirty="0"/>
          </a:p>
        </p:txBody>
      </p:sp>
    </p:spTree>
    <p:extLst>
      <p:ext uri="{BB962C8B-B14F-4D97-AF65-F5344CB8AC3E}">
        <p14:creationId xmlns:p14="http://schemas.microsoft.com/office/powerpoint/2010/main" val="1162093119"/>
      </p:ext>
    </p:extLst>
  </p:cSld>
  <p:clrMapOvr>
    <a:masterClrMapping/>
  </p:clrMapOvr>
</p:sld>
</file>

<file path=ppt/slides/slide4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Il </a:t>
            </a:r>
            <a:r>
              <a:rPr lang="en-US" dirty="0" err="1"/>
              <a:t>disturbo</a:t>
            </a:r>
            <a:r>
              <a:rPr lang="en-US" dirty="0"/>
              <a:t> </a:t>
            </a:r>
            <a:r>
              <a:rPr lang="en-US" dirty="0" err="1"/>
              <a:t>disforico</a:t>
            </a:r>
            <a:r>
              <a:rPr lang="en-US" dirty="0"/>
              <a:t> </a:t>
            </a:r>
            <a:r>
              <a:rPr lang="en-US" dirty="0" err="1"/>
              <a:t>premestruale</a:t>
            </a:r>
            <a:r>
              <a:rPr lang="en-US" dirty="0"/>
              <a:t> (</a:t>
            </a:r>
            <a:r>
              <a:rPr lang="en-US" dirty="0" err="1"/>
              <a:t>chiamata</a:t>
            </a:r>
            <a:r>
              <a:rPr lang="en-US" dirty="0"/>
              <a:t> </a:t>
            </a:r>
            <a:r>
              <a:rPr lang="en-US" dirty="0" err="1"/>
              <a:t>anche</a:t>
            </a:r>
            <a:r>
              <a:rPr lang="en-US" dirty="0"/>
              <a:t> </a:t>
            </a:r>
            <a:r>
              <a:rPr lang="en-US" dirty="0" err="1"/>
              <a:t>sindrome</a:t>
            </a:r>
            <a:r>
              <a:rPr lang="en-US" dirty="0"/>
              <a:t> pre-</a:t>
            </a:r>
            <a:r>
              <a:rPr lang="en-US" dirty="0" err="1"/>
              <a:t>mestruale</a:t>
            </a:r>
            <a:r>
              <a:rPr lang="en-US" dirty="0"/>
              <a:t>) è  </a:t>
            </a:r>
            <a:r>
              <a:rPr lang="en-US" dirty="0" err="1"/>
              <a:t>una</a:t>
            </a:r>
            <a:r>
              <a:rPr lang="en-US" dirty="0"/>
              <a:t> </a:t>
            </a:r>
            <a:r>
              <a:rPr lang="en-US" dirty="0" err="1"/>
              <a:t>foma</a:t>
            </a:r>
            <a:r>
              <a:rPr lang="en-US" dirty="0"/>
              <a:t> di </a:t>
            </a:r>
            <a:r>
              <a:rPr lang="en-US" dirty="0" err="1"/>
              <a:t>disturbo</a:t>
            </a:r>
            <a:r>
              <a:rPr lang="en-US" dirty="0"/>
              <a:t> </a:t>
            </a:r>
            <a:r>
              <a:rPr lang="en-US" dirty="0" err="1"/>
              <a:t>depressivo</a:t>
            </a:r>
            <a:r>
              <a:rPr lang="en-US" dirty="0"/>
              <a:t> </a:t>
            </a:r>
            <a:r>
              <a:rPr lang="en-US" dirty="0" err="1"/>
              <a:t>specifico</a:t>
            </a:r>
            <a:r>
              <a:rPr lang="en-US" dirty="0"/>
              <a:t> </a:t>
            </a:r>
            <a:r>
              <a:rPr lang="en-US" dirty="0" err="1"/>
              <a:t>che</a:t>
            </a:r>
            <a:r>
              <a:rPr lang="en-US" dirty="0"/>
              <a:t> </a:t>
            </a:r>
            <a:r>
              <a:rPr lang="en-US" dirty="0" err="1"/>
              <a:t>comincia</a:t>
            </a:r>
            <a:r>
              <a:rPr lang="en-US" dirty="0"/>
              <a:t> </a:t>
            </a:r>
            <a:r>
              <a:rPr lang="en-US" dirty="0" err="1"/>
              <a:t>talvolta</a:t>
            </a:r>
            <a:r>
              <a:rPr lang="en-US" dirty="0"/>
              <a:t> </a:t>
            </a:r>
            <a:r>
              <a:rPr lang="en-US" dirty="0" err="1"/>
              <a:t>dopo</a:t>
            </a:r>
            <a:r>
              <a:rPr lang="en-US" dirty="0"/>
              <a:t> </a:t>
            </a:r>
            <a:r>
              <a:rPr lang="en-US" dirty="0" err="1"/>
              <a:t>l'ovulazione</a:t>
            </a:r>
            <a:r>
              <a:rPr lang="en-US" dirty="0"/>
              <a:t> e </a:t>
            </a:r>
            <a:r>
              <a:rPr lang="en-US" dirty="0" err="1"/>
              <a:t>si</a:t>
            </a:r>
            <a:r>
              <a:rPr lang="en-US" dirty="0"/>
              <a:t> </a:t>
            </a:r>
            <a:r>
              <a:rPr lang="en-US" dirty="0" err="1"/>
              <a:t>risolve</a:t>
            </a:r>
            <a:r>
              <a:rPr lang="en-US" dirty="0"/>
              <a:t> </a:t>
            </a:r>
            <a:r>
              <a:rPr lang="en-US" dirty="0" err="1"/>
              <a:t>entro</a:t>
            </a:r>
            <a:r>
              <a:rPr lang="en-US" dirty="0"/>
              <a:t> </a:t>
            </a:r>
            <a:r>
              <a:rPr lang="en-US" dirty="0" err="1"/>
              <a:t>pochi</a:t>
            </a:r>
            <a:r>
              <a:rPr lang="en-US" dirty="0"/>
              <a:t> </a:t>
            </a:r>
            <a:r>
              <a:rPr lang="en-US" dirty="0" err="1"/>
              <a:t>giorni</a:t>
            </a:r>
            <a:r>
              <a:rPr lang="en-US" dirty="0"/>
              <a:t> dal </a:t>
            </a:r>
            <a:r>
              <a:rPr lang="en-US" dirty="0" err="1"/>
              <a:t>ciclo</a:t>
            </a:r>
            <a:r>
              <a:rPr lang="en-US" dirty="0"/>
              <a:t> </a:t>
            </a:r>
            <a:r>
              <a:rPr lang="en-US" dirty="0" err="1"/>
              <a:t>mestruale</a:t>
            </a:r>
            <a:r>
              <a:rPr lang="en-US" dirty="0"/>
              <a:t> e ha un </a:t>
            </a:r>
            <a:r>
              <a:rPr lang="en-US" dirty="0" err="1"/>
              <a:t>marcato</a:t>
            </a:r>
            <a:r>
              <a:rPr lang="en-US" dirty="0"/>
              <a:t> </a:t>
            </a:r>
            <a:r>
              <a:rPr lang="en-US" dirty="0" err="1"/>
              <a:t>impatto</a:t>
            </a:r>
            <a:r>
              <a:rPr lang="en-US" dirty="0"/>
              <a:t> </a:t>
            </a:r>
            <a:r>
              <a:rPr lang="en-US" i="1" dirty="0" err="1"/>
              <a:t>sul</a:t>
            </a:r>
            <a:r>
              <a:rPr lang="en-US" i="1" dirty="0"/>
              <a:t> </a:t>
            </a:r>
            <a:r>
              <a:rPr lang="en-US" dirty="0" err="1"/>
              <a:t>funzionamento</a:t>
            </a:r>
            <a:r>
              <a:rPr lang="en-US" dirty="0"/>
              <a:t> .</a:t>
            </a:r>
          </a:p>
          <a:p>
            <a:endParaRPr lang="it-IT" dirty="0"/>
          </a:p>
        </p:txBody>
      </p:sp>
    </p:spTree>
    <p:extLst>
      <p:ext uri="{BB962C8B-B14F-4D97-AF65-F5344CB8AC3E}">
        <p14:creationId xmlns:p14="http://schemas.microsoft.com/office/powerpoint/2010/main" val="2671658877"/>
      </p:ext>
    </p:extLst>
  </p:cSld>
  <p:clrMapOvr>
    <a:masterClrMapping/>
  </p:clrMapOvr>
</p:sld>
</file>

<file path=ppt/slides/slide4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Un gran </a:t>
            </a:r>
            <a:r>
              <a:rPr lang="en-US" dirty="0" err="1"/>
              <a:t>numero</a:t>
            </a:r>
            <a:r>
              <a:rPr lang="en-US" dirty="0"/>
              <a:t> di </a:t>
            </a:r>
            <a:r>
              <a:rPr lang="en-US" dirty="0" err="1"/>
              <a:t>sostanze</a:t>
            </a:r>
            <a:r>
              <a:rPr lang="en-US" dirty="0"/>
              <a:t> di </a:t>
            </a:r>
            <a:r>
              <a:rPr lang="en-US" dirty="0" err="1"/>
              <a:t>abuso</a:t>
            </a:r>
            <a:r>
              <a:rPr lang="en-US" dirty="0"/>
              <a:t>, </a:t>
            </a:r>
            <a:r>
              <a:rPr lang="en-US" dirty="0" err="1"/>
              <a:t>alcuni</a:t>
            </a:r>
            <a:r>
              <a:rPr lang="en-US" dirty="0"/>
              <a:t> </a:t>
            </a:r>
            <a:r>
              <a:rPr lang="en-US" dirty="0" err="1"/>
              <a:t>farmaci</a:t>
            </a:r>
            <a:r>
              <a:rPr lang="en-US" dirty="0"/>
              <a:t> </a:t>
            </a:r>
            <a:r>
              <a:rPr lang="en-US" dirty="0" err="1"/>
              <a:t>prescritti</a:t>
            </a:r>
            <a:r>
              <a:rPr lang="en-US" dirty="0"/>
              <a:t> e </a:t>
            </a:r>
            <a:r>
              <a:rPr lang="en-US" dirty="0" err="1"/>
              <a:t>alcune</a:t>
            </a:r>
            <a:r>
              <a:rPr lang="en-US" dirty="0"/>
              <a:t> </a:t>
            </a:r>
            <a:r>
              <a:rPr lang="en-US" dirty="0" err="1"/>
              <a:t>condizioni</a:t>
            </a:r>
            <a:r>
              <a:rPr lang="en-US" dirty="0"/>
              <a:t> </a:t>
            </a:r>
            <a:r>
              <a:rPr lang="en-US" dirty="0" err="1"/>
              <a:t>mediche</a:t>
            </a:r>
            <a:r>
              <a:rPr lang="en-US" dirty="0"/>
              <a:t> </a:t>
            </a:r>
            <a:r>
              <a:rPr lang="en-US" dirty="0" err="1"/>
              <a:t>generali</a:t>
            </a:r>
            <a:r>
              <a:rPr lang="en-US" dirty="0"/>
              <a:t> </a:t>
            </a:r>
            <a:r>
              <a:rPr lang="en-US" dirty="0" err="1"/>
              <a:t>possono</a:t>
            </a:r>
            <a:r>
              <a:rPr lang="en-US" dirty="0"/>
              <a:t> </a:t>
            </a:r>
            <a:r>
              <a:rPr lang="en-US" dirty="0" err="1"/>
              <a:t>essere</a:t>
            </a:r>
            <a:r>
              <a:rPr lang="en-US" dirty="0"/>
              <a:t> </a:t>
            </a:r>
            <a:r>
              <a:rPr lang="en-US" dirty="0" err="1"/>
              <a:t>associati</a:t>
            </a:r>
            <a:r>
              <a:rPr lang="en-US" dirty="0"/>
              <a:t> a </a:t>
            </a:r>
            <a:r>
              <a:rPr lang="en-US" dirty="0" err="1"/>
              <a:t>fenomeni</a:t>
            </a:r>
            <a:r>
              <a:rPr lang="en-US" dirty="0"/>
              <a:t> </a:t>
            </a:r>
            <a:r>
              <a:rPr lang="en-US" dirty="0" err="1"/>
              <a:t>simil-depressivi</a:t>
            </a:r>
            <a:r>
              <a:rPr lang="en-US" dirty="0"/>
              <a:t> . </a:t>
            </a:r>
            <a:r>
              <a:rPr lang="en-US" dirty="0" err="1"/>
              <a:t>Questi</a:t>
            </a:r>
            <a:r>
              <a:rPr lang="en-US" dirty="0"/>
              <a:t> </a:t>
            </a:r>
            <a:r>
              <a:rPr lang="en-US" dirty="0" err="1"/>
              <a:t>fenome­ni</a:t>
            </a:r>
            <a:r>
              <a:rPr lang="en-US" dirty="0"/>
              <a:t> </a:t>
            </a:r>
            <a:r>
              <a:rPr lang="en-US" dirty="0" err="1"/>
              <a:t>sono</a:t>
            </a:r>
            <a:r>
              <a:rPr lang="en-US" dirty="0"/>
              <a:t> </a:t>
            </a:r>
            <a:r>
              <a:rPr lang="en-US" dirty="0" err="1"/>
              <a:t>inclusi</a:t>
            </a:r>
            <a:r>
              <a:rPr lang="en-US" dirty="0"/>
              <a:t> </a:t>
            </a:r>
            <a:r>
              <a:rPr lang="en-US" dirty="0" err="1"/>
              <a:t>nelle</a:t>
            </a:r>
            <a:r>
              <a:rPr lang="en-US" dirty="0"/>
              <a:t> </a:t>
            </a:r>
            <a:r>
              <a:rPr lang="en-US" dirty="0" err="1"/>
              <a:t>diagnosi</a:t>
            </a:r>
            <a:r>
              <a:rPr lang="en-US" dirty="0"/>
              <a:t> di </a:t>
            </a:r>
            <a:r>
              <a:rPr lang="en-US" dirty="0" err="1"/>
              <a:t>disturbo</a:t>
            </a:r>
            <a:r>
              <a:rPr lang="en-US" dirty="0"/>
              <a:t> </a:t>
            </a:r>
            <a:r>
              <a:rPr lang="en-US" dirty="0" err="1"/>
              <a:t>depressivo</a:t>
            </a:r>
            <a:r>
              <a:rPr lang="en-US" dirty="0"/>
              <a:t> </a:t>
            </a:r>
            <a:r>
              <a:rPr lang="en-US" dirty="0" err="1"/>
              <a:t>indotto</a:t>
            </a:r>
            <a:r>
              <a:rPr lang="en-US" dirty="0"/>
              <a:t> da </a:t>
            </a:r>
            <a:r>
              <a:rPr lang="en-US" dirty="0" err="1"/>
              <a:t>sostanze</a:t>
            </a:r>
            <a:r>
              <a:rPr lang="en-US" dirty="0"/>
              <a:t>/</a:t>
            </a:r>
            <a:r>
              <a:rPr lang="en-US" dirty="0" err="1"/>
              <a:t>farmaci</a:t>
            </a:r>
            <a:r>
              <a:rPr lang="en-US" dirty="0"/>
              <a:t> e di </a:t>
            </a:r>
            <a:r>
              <a:rPr lang="en-US" dirty="0" err="1"/>
              <a:t>disturbo</a:t>
            </a:r>
            <a:r>
              <a:rPr lang="en-US" dirty="0"/>
              <a:t> </a:t>
            </a:r>
            <a:r>
              <a:rPr lang="en-US" dirty="0" err="1"/>
              <a:t>depressivo</a:t>
            </a:r>
            <a:r>
              <a:rPr lang="en-US" dirty="0"/>
              <a:t>  </a:t>
            </a:r>
            <a:r>
              <a:rPr lang="en-US" dirty="0" err="1"/>
              <a:t>dovuto</a:t>
            </a:r>
            <a:r>
              <a:rPr lang="en-US" dirty="0"/>
              <a:t> a </a:t>
            </a:r>
            <a:r>
              <a:rPr lang="en-US" dirty="0" err="1"/>
              <a:t>un'altra</a:t>
            </a:r>
            <a:r>
              <a:rPr lang="en-US" dirty="0"/>
              <a:t>  </a:t>
            </a:r>
            <a:r>
              <a:rPr lang="en-US" dirty="0" err="1"/>
              <a:t>condizione</a:t>
            </a:r>
            <a:r>
              <a:rPr lang="en-US" dirty="0"/>
              <a:t> </a:t>
            </a:r>
            <a:r>
              <a:rPr lang="en-US" dirty="0" err="1"/>
              <a:t>medica</a:t>
            </a:r>
            <a:r>
              <a:rPr lang="en-US" dirty="0"/>
              <a:t>. </a:t>
            </a:r>
            <a:endParaRPr lang="it-IT" dirty="0"/>
          </a:p>
          <a:p>
            <a:endParaRPr lang="it-IT" dirty="0"/>
          </a:p>
        </p:txBody>
      </p:sp>
    </p:spTree>
    <p:extLst>
      <p:ext uri="{BB962C8B-B14F-4D97-AF65-F5344CB8AC3E}">
        <p14:creationId xmlns:p14="http://schemas.microsoft.com/office/powerpoint/2010/main" val="335545560"/>
      </p:ext>
    </p:extLst>
  </p:cSld>
  <p:clrMapOvr>
    <a:masterClrMapping/>
  </p:clrMapOvr>
</p:sld>
</file>

<file path=ppt/slides/slide4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depressivo maggiore</a:t>
            </a:r>
          </a:p>
        </p:txBody>
      </p:sp>
      <p:sp>
        <p:nvSpPr>
          <p:cNvPr id="3" name="Segnaposto contenuto 2"/>
          <p:cNvSpPr>
            <a:spLocks noGrp="1"/>
          </p:cNvSpPr>
          <p:nvPr>
            <p:ph idx="1"/>
          </p:nvPr>
        </p:nvSpPr>
        <p:spPr/>
        <p:txBody>
          <a:bodyPr>
            <a:normAutofit fontScale="85000" lnSpcReduction="10000"/>
          </a:bodyPr>
          <a:lstStyle/>
          <a:p>
            <a:pPr marL="0" indent="0">
              <a:buNone/>
            </a:pPr>
            <a:r>
              <a:rPr lang="it-IT" dirty="0"/>
              <a:t>In pagine precedenti ne avevo dato una definizione «personale» passo ora a presentare i criteri clinici ufficiali che comunque sono in gran parte sovrapponibili.</a:t>
            </a:r>
          </a:p>
          <a:p>
            <a:pPr marL="0" indent="0">
              <a:buNone/>
            </a:pPr>
            <a:r>
              <a:rPr lang="it-IT" dirty="0"/>
              <a:t>Il paziente ha presentato </a:t>
            </a:r>
          </a:p>
          <a:p>
            <a:r>
              <a:rPr lang="en-US" dirty="0"/>
              <a:t> 1) </a:t>
            </a:r>
            <a:r>
              <a:rPr lang="en-US" dirty="0" err="1"/>
              <a:t>umore</a:t>
            </a:r>
            <a:r>
              <a:rPr lang="en-US" dirty="0"/>
              <a:t> </a:t>
            </a:r>
            <a:r>
              <a:rPr lang="en-US" dirty="0" err="1"/>
              <a:t>depresso</a:t>
            </a:r>
            <a:r>
              <a:rPr lang="en-US" dirty="0"/>
              <a:t> e</a:t>
            </a:r>
          </a:p>
          <a:p>
            <a:r>
              <a:rPr lang="en-US" dirty="0"/>
              <a:t>2) </a:t>
            </a:r>
            <a:r>
              <a:rPr lang="en-US" dirty="0" err="1"/>
              <a:t>perdita</a:t>
            </a:r>
            <a:r>
              <a:rPr lang="en-US" dirty="0"/>
              <a:t> di </a:t>
            </a:r>
            <a:r>
              <a:rPr lang="en-US" dirty="0" err="1"/>
              <a:t>interesse</a:t>
            </a:r>
            <a:r>
              <a:rPr lang="en-US" dirty="0"/>
              <a:t> o </a:t>
            </a:r>
            <a:r>
              <a:rPr lang="en-US" dirty="0" err="1"/>
              <a:t>piacere</a:t>
            </a:r>
            <a:r>
              <a:rPr lang="en-US" dirty="0"/>
              <a:t> </a:t>
            </a:r>
          </a:p>
          <a:p>
            <a:r>
              <a:rPr lang="en-US" dirty="0"/>
              <a:t>Per un </a:t>
            </a:r>
            <a:r>
              <a:rPr lang="en-US" dirty="0" err="1"/>
              <a:t>periodo</a:t>
            </a:r>
            <a:r>
              <a:rPr lang="en-US" dirty="0"/>
              <a:t> </a:t>
            </a:r>
            <a:r>
              <a:rPr lang="en-US" dirty="0" err="1"/>
              <a:t>superiore</a:t>
            </a:r>
            <a:r>
              <a:rPr lang="en-US" dirty="0"/>
              <a:t> a 2 </a:t>
            </a:r>
            <a:r>
              <a:rPr lang="en-US" dirty="0" err="1"/>
              <a:t>settimane</a:t>
            </a:r>
            <a:r>
              <a:rPr lang="en-US" dirty="0"/>
              <a:t>, la </a:t>
            </a:r>
            <a:r>
              <a:rPr lang="en-US" dirty="0" err="1"/>
              <a:t>condizione</a:t>
            </a:r>
            <a:r>
              <a:rPr lang="en-US" dirty="0"/>
              <a:t> non </a:t>
            </a:r>
            <a:r>
              <a:rPr lang="en-US" dirty="0" err="1"/>
              <a:t>può</a:t>
            </a:r>
            <a:r>
              <a:rPr lang="en-US" dirty="0"/>
              <a:t> </a:t>
            </a:r>
            <a:r>
              <a:rPr lang="en-US" dirty="0" err="1"/>
              <a:t>essere</a:t>
            </a:r>
            <a:r>
              <a:rPr lang="en-US" dirty="0"/>
              <a:t> </a:t>
            </a:r>
            <a:r>
              <a:rPr lang="en-US" dirty="0" err="1"/>
              <a:t>attribuibile</a:t>
            </a:r>
            <a:r>
              <a:rPr lang="en-US" dirty="0"/>
              <a:t> ad un </a:t>
            </a:r>
            <a:r>
              <a:rPr lang="en-US" dirty="0" err="1"/>
              <a:t>disturbo</a:t>
            </a:r>
            <a:r>
              <a:rPr lang="en-US" dirty="0"/>
              <a:t> </a:t>
            </a:r>
            <a:r>
              <a:rPr lang="en-US" dirty="0" err="1"/>
              <a:t>organico</a:t>
            </a:r>
            <a:r>
              <a:rPr lang="en-US" dirty="0"/>
              <a:t> e porta a </a:t>
            </a:r>
            <a:r>
              <a:rPr lang="en-US" dirty="0" err="1"/>
              <a:t>marcato</a:t>
            </a:r>
            <a:r>
              <a:rPr lang="en-US" dirty="0"/>
              <a:t> </a:t>
            </a:r>
            <a:r>
              <a:rPr lang="en-US" dirty="0" err="1"/>
              <a:t>disagio</a:t>
            </a:r>
            <a:r>
              <a:rPr lang="en-US" dirty="0"/>
              <a:t> e </a:t>
            </a:r>
            <a:r>
              <a:rPr lang="en-US" dirty="0" err="1"/>
              <a:t>disturbo</a:t>
            </a:r>
            <a:r>
              <a:rPr lang="en-US" dirty="0"/>
              <a:t> </a:t>
            </a:r>
            <a:r>
              <a:rPr lang="en-US" dirty="0" err="1"/>
              <a:t>nel</a:t>
            </a:r>
            <a:r>
              <a:rPr lang="en-US" dirty="0"/>
              <a:t> </a:t>
            </a:r>
            <a:r>
              <a:rPr lang="en-US" dirty="0" err="1"/>
              <a:t>funzionamento</a:t>
            </a:r>
            <a:r>
              <a:rPr lang="en-US" dirty="0"/>
              <a:t> </a:t>
            </a:r>
            <a:r>
              <a:rPr lang="en-US" dirty="0" err="1"/>
              <a:t>rispetto</a:t>
            </a:r>
            <a:r>
              <a:rPr lang="en-US" dirty="0"/>
              <a:t> al </a:t>
            </a:r>
            <a:r>
              <a:rPr lang="en-US" dirty="0" err="1"/>
              <a:t>periodo</a:t>
            </a:r>
            <a:r>
              <a:rPr lang="en-US" dirty="0"/>
              <a:t> </a:t>
            </a:r>
            <a:r>
              <a:rPr lang="en-US" dirty="0" err="1"/>
              <a:t>precedente</a:t>
            </a:r>
            <a:r>
              <a:rPr lang="en-US" dirty="0"/>
              <a:t>.</a:t>
            </a:r>
            <a:endParaRPr lang="it-IT" dirty="0"/>
          </a:p>
          <a:p>
            <a:pPr marL="0" indent="0">
              <a:buNone/>
            </a:pPr>
            <a:endParaRPr lang="it-IT" dirty="0"/>
          </a:p>
        </p:txBody>
      </p:sp>
    </p:spTree>
    <p:extLst>
      <p:ext uri="{BB962C8B-B14F-4D97-AF65-F5344CB8AC3E}">
        <p14:creationId xmlns:p14="http://schemas.microsoft.com/office/powerpoint/2010/main" val="1374573653"/>
      </p:ext>
    </p:extLst>
  </p:cSld>
  <p:clrMapOvr>
    <a:masterClrMapping/>
  </p:clrMapOvr>
</p:sld>
</file>

<file path=ppt/slides/slide4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pPr lvl="0"/>
            <a:r>
              <a:rPr lang="en-US" dirty="0" err="1"/>
              <a:t>L’umore</a:t>
            </a:r>
            <a:r>
              <a:rPr lang="en-US" dirty="0"/>
              <a:t> è </a:t>
            </a:r>
            <a:r>
              <a:rPr lang="en-US" dirty="0" err="1"/>
              <a:t>depresso</a:t>
            </a:r>
            <a:r>
              <a:rPr lang="en-US" dirty="0"/>
              <a:t> per la </a:t>
            </a:r>
            <a:r>
              <a:rPr lang="en-US" dirty="0" err="1"/>
              <a:t>maggior</a:t>
            </a:r>
            <a:r>
              <a:rPr lang="en-US" dirty="0"/>
              <a:t> parte del </a:t>
            </a:r>
            <a:r>
              <a:rPr lang="en-US" dirty="0" err="1"/>
              <a:t>giorno</a:t>
            </a:r>
            <a:r>
              <a:rPr lang="en-US" dirty="0"/>
              <a:t>, quasi </a:t>
            </a:r>
            <a:r>
              <a:rPr lang="en-US" dirty="0" err="1"/>
              <a:t>tutti</a:t>
            </a:r>
            <a:r>
              <a:rPr lang="en-US" dirty="0"/>
              <a:t> i </a:t>
            </a:r>
            <a:r>
              <a:rPr lang="en-US" dirty="0" err="1"/>
              <a:t>giorni</a:t>
            </a:r>
            <a:r>
              <a:rPr lang="en-US" dirty="0"/>
              <a:t> (di </a:t>
            </a:r>
            <a:r>
              <a:rPr lang="en-US" dirty="0" err="1"/>
              <a:t>solito</a:t>
            </a:r>
            <a:r>
              <a:rPr lang="en-US" dirty="0"/>
              <a:t> </a:t>
            </a:r>
            <a:r>
              <a:rPr lang="en-US" dirty="0" err="1"/>
              <a:t>più</a:t>
            </a:r>
            <a:r>
              <a:rPr lang="en-US" dirty="0"/>
              <a:t> al </a:t>
            </a:r>
            <a:r>
              <a:rPr lang="en-US" dirty="0" err="1"/>
              <a:t>mattino</a:t>
            </a:r>
            <a:r>
              <a:rPr lang="en-US" dirty="0"/>
              <a:t> </a:t>
            </a:r>
            <a:r>
              <a:rPr lang="en-US" dirty="0" err="1"/>
              <a:t>che</a:t>
            </a:r>
            <a:r>
              <a:rPr lang="en-US" dirty="0"/>
              <a:t> </a:t>
            </a:r>
            <a:r>
              <a:rPr lang="en-US" dirty="0" err="1"/>
              <a:t>alla</a:t>
            </a:r>
            <a:r>
              <a:rPr lang="en-US" dirty="0"/>
              <a:t> sera). Il </a:t>
            </a:r>
            <a:r>
              <a:rPr lang="en-US" dirty="0" err="1"/>
              <a:t>paziente</a:t>
            </a:r>
            <a:r>
              <a:rPr lang="en-US" dirty="0"/>
              <a:t> </a:t>
            </a:r>
            <a:r>
              <a:rPr lang="en-US" dirty="0" err="1"/>
              <a:t>si</a:t>
            </a:r>
            <a:r>
              <a:rPr lang="en-US" dirty="0"/>
              <a:t> </a:t>
            </a:r>
            <a:r>
              <a:rPr lang="en-US" dirty="0" err="1"/>
              <a:t>sente</a:t>
            </a:r>
            <a:r>
              <a:rPr lang="en-US" dirty="0"/>
              <a:t>  triste, </a:t>
            </a:r>
            <a:r>
              <a:rPr lang="en-US" dirty="0" err="1"/>
              <a:t>vuoto</a:t>
            </a:r>
            <a:r>
              <a:rPr lang="en-US" dirty="0"/>
              <a:t>  e </a:t>
            </a:r>
            <a:r>
              <a:rPr lang="en-US" dirty="0" err="1"/>
              <a:t>disperato</a:t>
            </a:r>
            <a:r>
              <a:rPr lang="en-US" dirty="0"/>
              <a:t>. </a:t>
            </a:r>
            <a:r>
              <a:rPr lang="en-US" dirty="0" err="1"/>
              <a:t>Nei</a:t>
            </a:r>
            <a:r>
              <a:rPr lang="en-US" dirty="0"/>
              <a:t> bambini e </a:t>
            </a:r>
            <a:r>
              <a:rPr lang="en-US" dirty="0" err="1"/>
              <a:t>negli</a:t>
            </a:r>
            <a:r>
              <a:rPr lang="en-US" dirty="0"/>
              <a:t> </a:t>
            </a:r>
            <a:r>
              <a:rPr lang="en-US" dirty="0" err="1"/>
              <a:t>adolescenti</a:t>
            </a:r>
            <a:r>
              <a:rPr lang="en-US" dirty="0"/>
              <a:t> </a:t>
            </a:r>
            <a:r>
              <a:rPr lang="en-US" dirty="0" err="1"/>
              <a:t>può</a:t>
            </a:r>
            <a:r>
              <a:rPr lang="en-US" dirty="0"/>
              <a:t> </a:t>
            </a:r>
            <a:r>
              <a:rPr lang="en-US" dirty="0" err="1"/>
              <a:t>prevalere</a:t>
            </a:r>
            <a:r>
              <a:rPr lang="en-US" dirty="0"/>
              <a:t> </a:t>
            </a:r>
            <a:r>
              <a:rPr lang="en-US" dirty="0" err="1"/>
              <a:t>irritabilità</a:t>
            </a:r>
            <a:r>
              <a:rPr lang="en-US" dirty="0"/>
              <a:t> e </a:t>
            </a:r>
            <a:r>
              <a:rPr lang="en-US" dirty="0" err="1"/>
              <a:t>lamentosità</a:t>
            </a:r>
            <a:r>
              <a:rPr lang="en-US" dirty="0"/>
              <a:t>.</a:t>
            </a:r>
          </a:p>
          <a:p>
            <a:pPr lvl="0"/>
            <a:r>
              <a:rPr lang="it-IT" dirty="0"/>
              <a:t>Si nota una </a:t>
            </a:r>
            <a:r>
              <a:rPr lang="en-US" dirty="0" err="1"/>
              <a:t>marcata</a:t>
            </a:r>
            <a:r>
              <a:rPr lang="en-US" dirty="0"/>
              <a:t>  e  </a:t>
            </a:r>
            <a:r>
              <a:rPr lang="en-US" dirty="0" err="1"/>
              <a:t>persistente</a:t>
            </a:r>
            <a:r>
              <a:rPr lang="en-US" dirty="0"/>
              <a:t> </a:t>
            </a:r>
            <a:r>
              <a:rPr lang="en-US" dirty="0" err="1"/>
              <a:t>diminuzione</a:t>
            </a:r>
            <a:r>
              <a:rPr lang="en-US" dirty="0"/>
              <a:t> di </a:t>
            </a:r>
            <a:r>
              <a:rPr lang="en-US" dirty="0" err="1"/>
              <a:t>interesse</a:t>
            </a:r>
            <a:r>
              <a:rPr lang="en-US" dirty="0"/>
              <a:t> o </a:t>
            </a:r>
            <a:r>
              <a:rPr lang="en-US" dirty="0" err="1"/>
              <a:t>piacere</a:t>
            </a:r>
            <a:r>
              <a:rPr lang="en-US" dirty="0"/>
              <a:t> per </a:t>
            </a:r>
            <a:r>
              <a:rPr lang="en-US" dirty="0" err="1"/>
              <a:t>tutte</a:t>
            </a:r>
            <a:r>
              <a:rPr lang="en-US" dirty="0"/>
              <a:t> , o quasi </a:t>
            </a:r>
            <a:r>
              <a:rPr lang="en-US" dirty="0" err="1"/>
              <a:t>tutte</a:t>
            </a:r>
            <a:r>
              <a:rPr lang="en-US" dirty="0"/>
              <a:t>, le </a:t>
            </a:r>
            <a:r>
              <a:rPr lang="en-US" dirty="0" err="1"/>
              <a:t>attività</a:t>
            </a:r>
            <a:r>
              <a:rPr lang="en-US" dirty="0"/>
              <a:t> per la </a:t>
            </a:r>
            <a:r>
              <a:rPr lang="en-US" dirty="0" err="1"/>
              <a:t>maggior</a:t>
            </a:r>
            <a:r>
              <a:rPr lang="en-US" dirty="0"/>
              <a:t> parte del </a:t>
            </a:r>
            <a:r>
              <a:rPr lang="en-US" dirty="0" err="1"/>
              <a:t>giorno</a:t>
            </a:r>
            <a:r>
              <a:rPr lang="en-US" dirty="0"/>
              <a:t>.</a:t>
            </a:r>
            <a:endParaRPr lang="it-IT" dirty="0"/>
          </a:p>
        </p:txBody>
      </p:sp>
    </p:spTree>
    <p:extLst>
      <p:ext uri="{BB962C8B-B14F-4D97-AF65-F5344CB8AC3E}">
        <p14:creationId xmlns:p14="http://schemas.microsoft.com/office/powerpoint/2010/main" val="1600019349"/>
      </p:ext>
    </p:extLst>
  </p:cSld>
  <p:clrMapOvr>
    <a:masterClrMapping/>
  </p:clrMapOvr>
</p:sld>
</file>

<file path=ppt/slides/slide4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en-US" dirty="0" err="1"/>
              <a:t>L’appetito</a:t>
            </a:r>
            <a:r>
              <a:rPr lang="en-US" dirty="0"/>
              <a:t> </a:t>
            </a:r>
            <a:r>
              <a:rPr lang="en-US" dirty="0" err="1"/>
              <a:t>si</a:t>
            </a:r>
            <a:r>
              <a:rPr lang="en-US" dirty="0"/>
              <a:t> </a:t>
            </a:r>
            <a:r>
              <a:rPr lang="en-US" dirty="0" err="1"/>
              <a:t>altera</a:t>
            </a:r>
            <a:r>
              <a:rPr lang="en-US" dirty="0"/>
              <a:t> </a:t>
            </a:r>
            <a:r>
              <a:rPr lang="en-US" dirty="0" err="1"/>
              <a:t>ed</a:t>
            </a:r>
            <a:r>
              <a:rPr lang="en-US" dirty="0"/>
              <a:t> peso in </a:t>
            </a:r>
            <a:r>
              <a:rPr lang="en-US" dirty="0" err="1"/>
              <a:t>genere</a:t>
            </a:r>
            <a:r>
              <a:rPr lang="en-US" dirty="0"/>
              <a:t> </a:t>
            </a:r>
            <a:r>
              <a:rPr lang="en-US" dirty="0" err="1"/>
              <a:t>diminuisce</a:t>
            </a:r>
            <a:r>
              <a:rPr lang="en-US" dirty="0"/>
              <a:t>, ma </a:t>
            </a:r>
            <a:r>
              <a:rPr lang="en-US" dirty="0" err="1"/>
              <a:t>può</a:t>
            </a:r>
            <a:r>
              <a:rPr lang="en-US" dirty="0"/>
              <a:t> </a:t>
            </a:r>
            <a:r>
              <a:rPr lang="en-US" dirty="0" err="1"/>
              <a:t>anche</a:t>
            </a:r>
            <a:r>
              <a:rPr lang="en-US" dirty="0"/>
              <a:t> </a:t>
            </a:r>
            <a:r>
              <a:rPr lang="en-US" dirty="0" err="1"/>
              <a:t>aumentare</a:t>
            </a:r>
            <a:r>
              <a:rPr lang="en-US" dirty="0"/>
              <a:t>. </a:t>
            </a:r>
            <a:r>
              <a:rPr lang="it-IT" dirty="0"/>
              <a:t> </a:t>
            </a:r>
          </a:p>
          <a:p>
            <a:pPr lvl="0"/>
            <a:r>
              <a:rPr lang="en-US" dirty="0" err="1"/>
              <a:t>L’Insonnia</a:t>
            </a:r>
            <a:r>
              <a:rPr lang="en-US" dirty="0"/>
              <a:t> </a:t>
            </a:r>
            <a:r>
              <a:rPr lang="en-US" dirty="0" err="1"/>
              <a:t>si</a:t>
            </a:r>
            <a:r>
              <a:rPr lang="en-US" dirty="0"/>
              <a:t> </a:t>
            </a:r>
            <a:r>
              <a:rPr lang="en-US" dirty="0" err="1"/>
              <a:t>manifesta</a:t>
            </a:r>
            <a:r>
              <a:rPr lang="en-US" dirty="0"/>
              <a:t> </a:t>
            </a:r>
            <a:r>
              <a:rPr lang="en-US" dirty="0" err="1"/>
              <a:t>soprattutto</a:t>
            </a:r>
            <a:r>
              <a:rPr lang="en-US" dirty="0"/>
              <a:t> con </a:t>
            </a:r>
            <a:r>
              <a:rPr lang="en-US" dirty="0" err="1"/>
              <a:t>risvegli</a:t>
            </a:r>
            <a:r>
              <a:rPr lang="en-US" dirty="0"/>
              <a:t> </a:t>
            </a:r>
            <a:r>
              <a:rPr lang="en-US" dirty="0" err="1"/>
              <a:t>precoci</a:t>
            </a:r>
            <a:r>
              <a:rPr lang="en-US" dirty="0"/>
              <a:t> al </a:t>
            </a:r>
            <a:r>
              <a:rPr lang="en-US" dirty="0" err="1"/>
              <a:t>mattino</a:t>
            </a:r>
            <a:r>
              <a:rPr lang="en-US" dirty="0"/>
              <a:t>, </a:t>
            </a:r>
            <a:r>
              <a:rPr lang="en-US" dirty="0" err="1"/>
              <a:t>alcuni</a:t>
            </a:r>
            <a:r>
              <a:rPr lang="en-US" dirty="0"/>
              <a:t> </a:t>
            </a:r>
            <a:r>
              <a:rPr lang="en-US" dirty="0" err="1"/>
              <a:t>pazienti</a:t>
            </a:r>
            <a:r>
              <a:rPr lang="en-US" dirty="0"/>
              <a:t> </a:t>
            </a:r>
            <a:r>
              <a:rPr lang="en-US" dirty="0" err="1"/>
              <a:t>manifestano</a:t>
            </a:r>
            <a:r>
              <a:rPr lang="en-US" dirty="0"/>
              <a:t> </a:t>
            </a:r>
            <a:r>
              <a:rPr lang="en-US" dirty="0" err="1"/>
              <a:t>ipersonnia</a:t>
            </a:r>
            <a:r>
              <a:rPr lang="en-US" dirty="0"/>
              <a:t> </a:t>
            </a:r>
            <a:r>
              <a:rPr lang="en-US" dirty="0" err="1"/>
              <a:t>ovvero</a:t>
            </a:r>
            <a:r>
              <a:rPr lang="en-US" dirty="0"/>
              <a:t> continua </a:t>
            </a:r>
            <a:r>
              <a:rPr lang="en-US" dirty="0" err="1"/>
              <a:t>sonnolenza</a:t>
            </a:r>
            <a:r>
              <a:rPr lang="en-US" dirty="0"/>
              <a:t>.</a:t>
            </a:r>
            <a:endParaRPr lang="it-IT" dirty="0"/>
          </a:p>
          <a:p>
            <a:endParaRPr lang="it-IT" dirty="0"/>
          </a:p>
        </p:txBody>
      </p:sp>
    </p:spTree>
    <p:extLst>
      <p:ext uri="{BB962C8B-B14F-4D97-AF65-F5344CB8AC3E}">
        <p14:creationId xmlns:p14="http://schemas.microsoft.com/office/powerpoint/2010/main" val="1428904065"/>
      </p:ext>
    </p:extLst>
  </p:cSld>
  <p:clrMapOvr>
    <a:masterClrMapping/>
  </p:clrMapOvr>
</p:sld>
</file>

<file path=ppt/slides/slide4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lvl="0"/>
            <a:r>
              <a:rPr lang="en-US" dirty="0" err="1"/>
              <a:t>Agitazione</a:t>
            </a:r>
            <a:r>
              <a:rPr lang="en-US" dirty="0"/>
              <a:t> o </a:t>
            </a:r>
            <a:r>
              <a:rPr lang="en-US" dirty="0" err="1"/>
              <a:t>rallentamento</a:t>
            </a:r>
            <a:r>
              <a:rPr lang="en-US" dirty="0"/>
              <a:t> </a:t>
            </a:r>
            <a:r>
              <a:rPr lang="en-US" dirty="0" err="1"/>
              <a:t>psicomotorio</a:t>
            </a:r>
            <a:r>
              <a:rPr lang="en-US" dirty="0"/>
              <a:t> </a:t>
            </a:r>
            <a:r>
              <a:rPr lang="en-US" dirty="0" err="1"/>
              <a:t>sono</a:t>
            </a:r>
            <a:r>
              <a:rPr lang="en-US" dirty="0"/>
              <a:t> </a:t>
            </a:r>
            <a:r>
              <a:rPr lang="en-US" dirty="0" err="1"/>
              <a:t>presenti</a:t>
            </a:r>
            <a:r>
              <a:rPr lang="en-US" dirty="0"/>
              <a:t> quasi </a:t>
            </a:r>
            <a:r>
              <a:rPr lang="en-US" dirty="0" err="1"/>
              <a:t>tutti</a:t>
            </a:r>
            <a:r>
              <a:rPr lang="en-US" dirty="0"/>
              <a:t> i </a:t>
            </a:r>
            <a:r>
              <a:rPr lang="en-US" dirty="0" err="1"/>
              <a:t>giorni</a:t>
            </a:r>
            <a:r>
              <a:rPr lang="en-US" dirty="0"/>
              <a:t>.  </a:t>
            </a:r>
            <a:endParaRPr lang="it-IT" dirty="0"/>
          </a:p>
          <a:p>
            <a:pPr lvl="0"/>
            <a:r>
              <a:rPr lang="en-US" dirty="0"/>
              <a:t>Il </a:t>
            </a:r>
            <a:r>
              <a:rPr lang="en-US" dirty="0" err="1"/>
              <a:t>paziente</a:t>
            </a:r>
            <a:r>
              <a:rPr lang="en-US" dirty="0"/>
              <a:t> </a:t>
            </a:r>
            <a:r>
              <a:rPr lang="en-US" dirty="0" err="1"/>
              <a:t>presenta</a:t>
            </a:r>
            <a:r>
              <a:rPr lang="en-US" dirty="0"/>
              <a:t> </a:t>
            </a:r>
            <a:r>
              <a:rPr lang="en-US" dirty="0" err="1"/>
              <a:t>quai</a:t>
            </a:r>
            <a:r>
              <a:rPr lang="en-US" dirty="0"/>
              <a:t> </a:t>
            </a:r>
            <a:r>
              <a:rPr lang="en-US" dirty="0" err="1"/>
              <a:t>sempre</a:t>
            </a:r>
            <a:r>
              <a:rPr lang="en-US" dirty="0"/>
              <a:t> </a:t>
            </a:r>
            <a:r>
              <a:rPr lang="en-US" dirty="0" err="1"/>
              <a:t>faticabilità</a:t>
            </a:r>
            <a:r>
              <a:rPr lang="en-US" dirty="0"/>
              <a:t> o </a:t>
            </a:r>
            <a:r>
              <a:rPr lang="en-US" dirty="0" err="1"/>
              <a:t>mancanza</a:t>
            </a:r>
            <a:r>
              <a:rPr lang="en-US" dirty="0"/>
              <a:t> di </a:t>
            </a:r>
            <a:r>
              <a:rPr lang="en-US" dirty="0" err="1"/>
              <a:t>energia</a:t>
            </a:r>
            <a:r>
              <a:rPr lang="en-US" dirty="0"/>
              <a:t>.</a:t>
            </a:r>
          </a:p>
          <a:p>
            <a:pPr lvl="0"/>
            <a:r>
              <a:rPr lang="en-US" dirty="0" err="1"/>
              <a:t>Possono</a:t>
            </a:r>
            <a:r>
              <a:rPr lang="en-US" dirty="0"/>
              <a:t> </a:t>
            </a:r>
            <a:r>
              <a:rPr lang="en-US" dirty="0" err="1"/>
              <a:t>comparire</a:t>
            </a:r>
            <a:r>
              <a:rPr lang="en-US" dirty="0"/>
              <a:t> </a:t>
            </a:r>
            <a:r>
              <a:rPr lang="en-US" dirty="0" err="1"/>
              <a:t>sentimenti</a:t>
            </a:r>
            <a:r>
              <a:rPr lang="en-US" dirty="0"/>
              <a:t> di </a:t>
            </a:r>
            <a:r>
              <a:rPr lang="en-US" dirty="0" err="1"/>
              <a:t>autosvalutazione</a:t>
            </a:r>
            <a:r>
              <a:rPr lang="en-US" dirty="0"/>
              <a:t> o di </a:t>
            </a:r>
            <a:r>
              <a:rPr lang="en-US" dirty="0" err="1"/>
              <a:t>colpa</a:t>
            </a:r>
            <a:r>
              <a:rPr lang="en-US" dirty="0"/>
              <a:t> </a:t>
            </a:r>
            <a:r>
              <a:rPr lang="en-US" dirty="0" err="1"/>
              <a:t>eccessivi</a:t>
            </a:r>
            <a:r>
              <a:rPr lang="en-US" dirty="0"/>
              <a:t> , </a:t>
            </a:r>
            <a:r>
              <a:rPr lang="en-US" dirty="0" err="1"/>
              <a:t>che</a:t>
            </a:r>
            <a:r>
              <a:rPr lang="en-US" dirty="0"/>
              <a:t> non </a:t>
            </a:r>
            <a:r>
              <a:rPr lang="en-US" dirty="0" err="1"/>
              <a:t>si</a:t>
            </a:r>
            <a:r>
              <a:rPr lang="en-US" dirty="0"/>
              <a:t> </a:t>
            </a:r>
            <a:r>
              <a:rPr lang="en-US" dirty="0" err="1"/>
              <a:t>identificano</a:t>
            </a:r>
            <a:r>
              <a:rPr lang="en-US" dirty="0"/>
              <a:t> </a:t>
            </a:r>
            <a:r>
              <a:rPr lang="en-US" dirty="0" err="1"/>
              <a:t>solamente</a:t>
            </a:r>
            <a:r>
              <a:rPr lang="en-US" dirty="0"/>
              <a:t> con la </a:t>
            </a:r>
            <a:r>
              <a:rPr lang="en-US" dirty="0" err="1"/>
              <a:t>colpa</a:t>
            </a:r>
            <a:r>
              <a:rPr lang="en-US" dirty="0"/>
              <a:t> </a:t>
            </a:r>
            <a:r>
              <a:rPr lang="en-US" dirty="0" err="1"/>
              <a:t>dell’essere</a:t>
            </a:r>
            <a:r>
              <a:rPr lang="en-US" dirty="0"/>
              <a:t> </a:t>
            </a:r>
            <a:r>
              <a:rPr lang="en-US" dirty="0" err="1"/>
              <a:t>malato</a:t>
            </a:r>
            <a:r>
              <a:rPr lang="en-US" dirty="0"/>
              <a:t>. In </a:t>
            </a:r>
            <a:r>
              <a:rPr lang="en-US" dirty="0" err="1"/>
              <a:t>talcuni</a:t>
            </a:r>
            <a:r>
              <a:rPr lang="en-US" dirty="0"/>
              <a:t> </a:t>
            </a:r>
            <a:r>
              <a:rPr lang="en-US" dirty="0" err="1"/>
              <a:t>casi</a:t>
            </a:r>
            <a:r>
              <a:rPr lang="en-US" dirty="0"/>
              <a:t> </a:t>
            </a:r>
            <a:r>
              <a:rPr lang="en-US" dirty="0" err="1"/>
              <a:t>queste</a:t>
            </a:r>
            <a:r>
              <a:rPr lang="en-US" dirty="0"/>
              <a:t> </a:t>
            </a:r>
            <a:r>
              <a:rPr lang="en-US" dirty="0" err="1"/>
              <a:t>manifestazioni</a:t>
            </a:r>
            <a:r>
              <a:rPr lang="en-US" dirty="0"/>
              <a:t>  </a:t>
            </a:r>
            <a:r>
              <a:rPr lang="en-US" dirty="0" err="1"/>
              <a:t>possono</a:t>
            </a:r>
            <a:r>
              <a:rPr lang="en-US" dirty="0"/>
              <a:t> </a:t>
            </a:r>
            <a:r>
              <a:rPr lang="en-US" dirty="0" err="1"/>
              <a:t>essere</a:t>
            </a:r>
            <a:r>
              <a:rPr lang="en-US" dirty="0"/>
              <a:t> </a:t>
            </a:r>
            <a:r>
              <a:rPr lang="en-US" dirty="0" err="1"/>
              <a:t>deliranti</a:t>
            </a:r>
            <a:r>
              <a:rPr lang="en-US" dirty="0"/>
              <a:t>.</a:t>
            </a:r>
          </a:p>
          <a:p>
            <a:pPr lvl="0"/>
            <a:r>
              <a:rPr lang="en-US" dirty="0"/>
              <a:t>Si </a:t>
            </a:r>
            <a:r>
              <a:rPr lang="en-US" dirty="0" err="1"/>
              <a:t>manifesta</a:t>
            </a:r>
            <a:r>
              <a:rPr lang="en-US" dirty="0"/>
              <a:t> </a:t>
            </a:r>
            <a:r>
              <a:rPr lang="en-US" dirty="0" err="1"/>
              <a:t>una</a:t>
            </a:r>
            <a:r>
              <a:rPr lang="en-US" dirty="0"/>
              <a:t> </a:t>
            </a:r>
            <a:r>
              <a:rPr lang="en-US" dirty="0" err="1"/>
              <a:t>ridotta</a:t>
            </a:r>
            <a:r>
              <a:rPr lang="en-US" dirty="0"/>
              <a:t> </a:t>
            </a:r>
            <a:r>
              <a:rPr lang="en-US" dirty="0" err="1"/>
              <a:t>capacità</a:t>
            </a:r>
            <a:r>
              <a:rPr lang="en-US" dirty="0"/>
              <a:t> di </a:t>
            </a:r>
            <a:r>
              <a:rPr lang="en-US" dirty="0" err="1"/>
              <a:t>pensare</a:t>
            </a:r>
            <a:r>
              <a:rPr lang="en-US" dirty="0"/>
              <a:t> o di </a:t>
            </a:r>
            <a:r>
              <a:rPr lang="en-US" dirty="0" err="1"/>
              <a:t>concentrarsi</a:t>
            </a:r>
            <a:r>
              <a:rPr lang="en-US" dirty="0"/>
              <a:t>, o </a:t>
            </a:r>
            <a:r>
              <a:rPr lang="en-US" dirty="0" err="1"/>
              <a:t>indecisione</a:t>
            </a:r>
            <a:r>
              <a:rPr lang="en-US" dirty="0"/>
              <a:t>.   </a:t>
            </a:r>
            <a:endParaRPr lang="it-IT" dirty="0"/>
          </a:p>
        </p:txBody>
      </p:sp>
    </p:spTree>
    <p:extLst>
      <p:ext uri="{BB962C8B-B14F-4D97-AF65-F5344CB8AC3E}">
        <p14:creationId xmlns:p14="http://schemas.microsoft.com/office/powerpoint/2010/main" val="2302891065"/>
      </p:ext>
    </p:extLst>
  </p:cSld>
  <p:clrMapOvr>
    <a:masterClrMapping/>
  </p:clrMapOvr>
</p:sld>
</file>

<file path=ppt/slides/slide4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Depressione maggiore</a:t>
            </a:r>
            <a:br>
              <a:rPr lang="it-IT" dirty="0"/>
            </a:br>
            <a:r>
              <a:rPr lang="it-IT" dirty="0"/>
              <a:t>rischio di suicidio</a:t>
            </a:r>
            <a:endParaRPr dirty="0"/>
          </a:p>
        </p:txBody>
      </p:sp>
      <p:sp>
        <p:nvSpPr>
          <p:cNvPr id="8" name="Sottotitolo 7"/>
          <p:cNvSpPr>
            <a:spLocks noGrp="1"/>
          </p:cNvSpPr>
          <p:nvPr>
            <p:ph type="subTitle" idx="1"/>
          </p:nvPr>
        </p:nvSpPr>
        <p:spPr/>
        <p:txBody>
          <a:bodyPr/>
          <a:lstStyle/>
          <a:p>
            <a:pPr eaLnBrk="1" hangingPunct="1">
              <a:defRPr/>
            </a:pPr>
            <a:r>
              <a:rPr lang="it-IT" dirty="0"/>
              <a:t>Lezione 29-3</a:t>
            </a:r>
          </a:p>
        </p:txBody>
      </p:sp>
    </p:spTree>
    <p:extLst>
      <p:ext uri="{BB962C8B-B14F-4D97-AF65-F5344CB8AC3E}">
        <p14:creationId xmlns:p14="http://schemas.microsoft.com/office/powerpoint/2010/main" val="979572636"/>
      </p:ext>
    </p:extLst>
  </p:cSld>
  <p:clrMapOvr>
    <a:masterClrMapping/>
  </p:clrMapOvr>
</p:sld>
</file>

<file path=ppt/slides/slide4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rischio di suicidio</a:t>
            </a:r>
          </a:p>
        </p:txBody>
      </p:sp>
      <p:sp>
        <p:nvSpPr>
          <p:cNvPr id="3" name="Segnaposto contenuto 2"/>
          <p:cNvSpPr>
            <a:spLocks noGrp="1"/>
          </p:cNvSpPr>
          <p:nvPr>
            <p:ph idx="1"/>
          </p:nvPr>
        </p:nvSpPr>
        <p:spPr/>
        <p:txBody>
          <a:bodyPr>
            <a:normAutofit fontScale="92500" lnSpcReduction="20000"/>
          </a:bodyPr>
          <a:lstStyle/>
          <a:p>
            <a:pPr lvl="0"/>
            <a:r>
              <a:rPr lang="en-US" dirty="0" err="1"/>
              <a:t>Sono</a:t>
            </a:r>
            <a:r>
              <a:rPr lang="en-US" dirty="0"/>
              <a:t> </a:t>
            </a:r>
            <a:r>
              <a:rPr lang="en-US" dirty="0" err="1"/>
              <a:t>presenti</a:t>
            </a:r>
            <a:r>
              <a:rPr lang="en-US" dirty="0"/>
              <a:t> </a:t>
            </a:r>
            <a:r>
              <a:rPr lang="en-US" dirty="0" err="1"/>
              <a:t>ricorrenti</a:t>
            </a:r>
            <a:r>
              <a:rPr lang="en-US" dirty="0"/>
              <a:t> </a:t>
            </a:r>
            <a:r>
              <a:rPr lang="en-US" dirty="0" err="1"/>
              <a:t>pensieri</a:t>
            </a:r>
            <a:r>
              <a:rPr lang="en-US" dirty="0"/>
              <a:t> di </a:t>
            </a:r>
            <a:r>
              <a:rPr lang="en-US" dirty="0" err="1"/>
              <a:t>morte</a:t>
            </a:r>
            <a:r>
              <a:rPr lang="en-US" dirty="0"/>
              <a:t> (non solo </a:t>
            </a:r>
            <a:r>
              <a:rPr lang="en-US" dirty="0" err="1"/>
              <a:t>paura</a:t>
            </a:r>
            <a:r>
              <a:rPr lang="en-US" dirty="0"/>
              <a:t> di </a:t>
            </a:r>
            <a:r>
              <a:rPr lang="en-US" dirty="0" err="1"/>
              <a:t>morire</a:t>
            </a:r>
            <a:r>
              <a:rPr lang="en-US" dirty="0"/>
              <a:t>), </a:t>
            </a:r>
            <a:r>
              <a:rPr lang="en-US" dirty="0" err="1"/>
              <a:t>ed</a:t>
            </a:r>
            <a:r>
              <a:rPr lang="en-US" dirty="0"/>
              <a:t> </a:t>
            </a:r>
            <a:r>
              <a:rPr lang="en-US" dirty="0" err="1"/>
              <a:t>ideazione</a:t>
            </a:r>
            <a:r>
              <a:rPr lang="en-US" dirty="0"/>
              <a:t> </a:t>
            </a:r>
            <a:r>
              <a:rPr lang="en-US" dirty="0" err="1"/>
              <a:t>suici­daria</a:t>
            </a:r>
            <a:r>
              <a:rPr lang="en-US" dirty="0"/>
              <a:t> o </a:t>
            </a:r>
            <a:r>
              <a:rPr lang="en-US" dirty="0" err="1"/>
              <a:t>tentativi</a:t>
            </a:r>
            <a:r>
              <a:rPr lang="en-US" dirty="0"/>
              <a:t> di </a:t>
            </a:r>
            <a:r>
              <a:rPr lang="en-US" dirty="0" err="1"/>
              <a:t>suicidio</a:t>
            </a:r>
            <a:r>
              <a:rPr lang="en-US" dirty="0"/>
              <a:t>. </a:t>
            </a:r>
          </a:p>
          <a:p>
            <a:pPr lvl="0"/>
            <a:r>
              <a:rPr lang="en-US" dirty="0"/>
              <a:t>I </a:t>
            </a:r>
            <a:r>
              <a:rPr lang="en-US" dirty="0" err="1"/>
              <a:t>pensieri</a:t>
            </a:r>
            <a:r>
              <a:rPr lang="en-US" dirty="0"/>
              <a:t> di </a:t>
            </a:r>
            <a:r>
              <a:rPr lang="en-US" dirty="0" err="1"/>
              <a:t>morte</a:t>
            </a:r>
            <a:r>
              <a:rPr lang="en-US" dirty="0"/>
              <a:t> a volte </a:t>
            </a:r>
            <a:r>
              <a:rPr lang="en-US" dirty="0" err="1"/>
              <a:t>sono</a:t>
            </a:r>
            <a:r>
              <a:rPr lang="en-US" dirty="0"/>
              <a:t> </a:t>
            </a:r>
            <a:r>
              <a:rPr lang="en-US" dirty="0" err="1"/>
              <a:t>vaghi</a:t>
            </a:r>
            <a:r>
              <a:rPr lang="en-US" dirty="0"/>
              <a:t> (</a:t>
            </a:r>
            <a:r>
              <a:rPr lang="en-US" dirty="0" err="1"/>
              <a:t>es</a:t>
            </a:r>
            <a:r>
              <a:rPr lang="en-US" dirty="0"/>
              <a:t> </a:t>
            </a:r>
            <a:r>
              <a:rPr lang="en-US" dirty="0" err="1"/>
              <a:t>vorrei</a:t>
            </a:r>
            <a:r>
              <a:rPr lang="en-US" dirty="0"/>
              <a:t> </a:t>
            </a:r>
            <a:r>
              <a:rPr lang="en-US" dirty="0" err="1"/>
              <a:t>addormentarmi</a:t>
            </a:r>
            <a:r>
              <a:rPr lang="en-US" dirty="0"/>
              <a:t> e non </a:t>
            </a:r>
            <a:r>
              <a:rPr lang="en-US" dirty="0" err="1"/>
              <a:t>svegliarmi</a:t>
            </a:r>
            <a:r>
              <a:rPr lang="en-US" dirty="0"/>
              <a:t> </a:t>
            </a:r>
            <a:r>
              <a:rPr lang="en-US" dirty="0" err="1"/>
              <a:t>più</a:t>
            </a:r>
            <a:r>
              <a:rPr lang="en-US" dirty="0"/>
              <a:t>), a volte </a:t>
            </a:r>
            <a:r>
              <a:rPr lang="en-US" dirty="0" err="1"/>
              <a:t>vengono</a:t>
            </a:r>
            <a:r>
              <a:rPr lang="en-US" dirty="0"/>
              <a:t> </a:t>
            </a:r>
            <a:r>
              <a:rPr lang="en-US" dirty="0" err="1"/>
              <a:t>manifestate</a:t>
            </a:r>
            <a:r>
              <a:rPr lang="en-US" dirty="0"/>
              <a:t> </a:t>
            </a:r>
            <a:r>
              <a:rPr lang="en-US" dirty="0" err="1"/>
              <a:t>convinzioni</a:t>
            </a:r>
            <a:r>
              <a:rPr lang="en-US" dirty="0"/>
              <a:t> </a:t>
            </a:r>
            <a:r>
              <a:rPr lang="en-US" dirty="0" err="1"/>
              <a:t>che</a:t>
            </a:r>
            <a:r>
              <a:rPr lang="en-US" dirty="0"/>
              <a:t> </a:t>
            </a:r>
            <a:r>
              <a:rPr lang="en-US" dirty="0" err="1"/>
              <a:t>tutti</a:t>
            </a:r>
            <a:r>
              <a:rPr lang="en-US" dirty="0"/>
              <a:t> </a:t>
            </a:r>
            <a:r>
              <a:rPr lang="en-US" dirty="0" err="1"/>
              <a:t>gli</a:t>
            </a:r>
            <a:r>
              <a:rPr lang="en-US" dirty="0"/>
              <a:t> </a:t>
            </a:r>
            <a:r>
              <a:rPr lang="en-US" dirty="0" err="1"/>
              <a:t>altri</a:t>
            </a:r>
            <a:r>
              <a:rPr lang="en-US" dirty="0"/>
              <a:t> </a:t>
            </a:r>
            <a:r>
              <a:rPr lang="en-US" dirty="0" err="1"/>
              <a:t>starebbero</a:t>
            </a:r>
            <a:r>
              <a:rPr lang="en-US" dirty="0"/>
              <a:t> </a:t>
            </a:r>
            <a:r>
              <a:rPr lang="en-US" dirty="0" err="1"/>
              <a:t>meglio</a:t>
            </a:r>
            <a:r>
              <a:rPr lang="en-US" dirty="0"/>
              <a:t> se </a:t>
            </a:r>
            <a:r>
              <a:rPr lang="en-US" dirty="0" err="1"/>
              <a:t>lui</a:t>
            </a:r>
            <a:r>
              <a:rPr lang="en-US" dirty="0"/>
              <a:t> fosse </a:t>
            </a:r>
            <a:r>
              <a:rPr lang="en-US" dirty="0" err="1"/>
              <a:t>morto</a:t>
            </a:r>
            <a:r>
              <a:rPr lang="en-US" dirty="0"/>
              <a:t>.</a:t>
            </a:r>
          </a:p>
          <a:p>
            <a:pPr lvl="0"/>
            <a:r>
              <a:rPr lang="en-US" dirty="0"/>
              <a:t>In </a:t>
            </a:r>
            <a:r>
              <a:rPr lang="en-US" dirty="0" err="1"/>
              <a:t>aaltri</a:t>
            </a:r>
            <a:r>
              <a:rPr lang="en-US" dirty="0"/>
              <a:t> </a:t>
            </a:r>
            <a:r>
              <a:rPr lang="en-US" dirty="0" err="1"/>
              <a:t>casi</a:t>
            </a:r>
            <a:r>
              <a:rPr lang="en-US" dirty="0"/>
              <a:t> </a:t>
            </a:r>
            <a:r>
              <a:rPr lang="en-US" dirty="0" err="1"/>
              <a:t>invece</a:t>
            </a:r>
            <a:r>
              <a:rPr lang="en-US" dirty="0"/>
              <a:t> </a:t>
            </a:r>
            <a:r>
              <a:rPr lang="en-US" dirty="0" err="1"/>
              <a:t>sono</a:t>
            </a:r>
            <a:r>
              <a:rPr lang="en-US" dirty="0"/>
              <a:t> </a:t>
            </a:r>
            <a:r>
              <a:rPr lang="en-US" dirty="0" err="1"/>
              <a:t>presenti</a:t>
            </a:r>
            <a:r>
              <a:rPr lang="en-US" dirty="0"/>
              <a:t> </a:t>
            </a:r>
            <a:r>
              <a:rPr lang="en-US" dirty="0" err="1"/>
              <a:t>piani</a:t>
            </a:r>
            <a:r>
              <a:rPr lang="en-US" dirty="0"/>
              <a:t> </a:t>
            </a:r>
            <a:r>
              <a:rPr lang="en-US" dirty="0" err="1"/>
              <a:t>suicidari</a:t>
            </a:r>
            <a:r>
              <a:rPr lang="en-US" dirty="0"/>
              <a:t> ben </a:t>
            </a:r>
            <a:r>
              <a:rPr lang="en-US" dirty="0" err="1"/>
              <a:t>erticolati</a:t>
            </a:r>
            <a:r>
              <a:rPr lang="en-US" dirty="0"/>
              <a:t> e </a:t>
            </a:r>
            <a:r>
              <a:rPr lang="en-US" dirty="0" err="1"/>
              <a:t>magari</a:t>
            </a:r>
            <a:r>
              <a:rPr lang="en-US" dirty="0"/>
              <a:t> </a:t>
            </a:r>
            <a:r>
              <a:rPr lang="en-US" dirty="0" err="1"/>
              <a:t>il</a:t>
            </a:r>
            <a:r>
              <a:rPr lang="en-US" dirty="0"/>
              <a:t> </a:t>
            </a:r>
            <a:r>
              <a:rPr lang="en-US" dirty="0" err="1"/>
              <a:t>paziente</a:t>
            </a:r>
            <a:r>
              <a:rPr lang="en-US" dirty="0"/>
              <a:t> </a:t>
            </a:r>
            <a:r>
              <a:rPr lang="en-US" dirty="0" err="1"/>
              <a:t>si</a:t>
            </a:r>
            <a:r>
              <a:rPr lang="en-US" dirty="0"/>
              <a:t> </a:t>
            </a:r>
            <a:r>
              <a:rPr lang="en-US" dirty="0" err="1"/>
              <a:t>procura</a:t>
            </a:r>
            <a:r>
              <a:rPr lang="en-US" dirty="0"/>
              <a:t> </a:t>
            </a:r>
            <a:r>
              <a:rPr lang="en-US" dirty="0" err="1"/>
              <a:t>gli</a:t>
            </a:r>
            <a:r>
              <a:rPr lang="en-US" dirty="0"/>
              <a:t> </a:t>
            </a:r>
            <a:r>
              <a:rPr lang="en-US" dirty="0" err="1"/>
              <a:t>strumenti</a:t>
            </a:r>
            <a:r>
              <a:rPr lang="en-US" dirty="0"/>
              <a:t> (</a:t>
            </a:r>
            <a:r>
              <a:rPr lang="en-US" dirty="0" err="1"/>
              <a:t>pistola</a:t>
            </a:r>
            <a:r>
              <a:rPr lang="en-US" dirty="0"/>
              <a:t>, corda, </a:t>
            </a:r>
            <a:r>
              <a:rPr lang="en-US" dirty="0" err="1"/>
              <a:t>tubo</a:t>
            </a:r>
            <a:r>
              <a:rPr lang="en-US" dirty="0"/>
              <a:t> per gas di </a:t>
            </a:r>
            <a:r>
              <a:rPr lang="en-US" dirty="0" err="1"/>
              <a:t>scarico</a:t>
            </a:r>
            <a:r>
              <a:rPr lang="en-US" dirty="0"/>
              <a:t>) per </a:t>
            </a:r>
            <a:r>
              <a:rPr lang="en-US" dirty="0" err="1"/>
              <a:t>portare</a:t>
            </a:r>
            <a:r>
              <a:rPr lang="en-US" dirty="0"/>
              <a:t> a </a:t>
            </a:r>
            <a:r>
              <a:rPr lang="en-US" dirty="0" err="1"/>
              <a:t>termine</a:t>
            </a:r>
            <a:r>
              <a:rPr lang="en-US" dirty="0"/>
              <a:t> </a:t>
            </a:r>
            <a:r>
              <a:rPr lang="en-US" dirty="0" err="1"/>
              <a:t>il</a:t>
            </a:r>
            <a:r>
              <a:rPr lang="en-US" dirty="0"/>
              <a:t> </a:t>
            </a:r>
            <a:r>
              <a:rPr lang="en-US" dirty="0" err="1"/>
              <a:t>suo</a:t>
            </a:r>
            <a:r>
              <a:rPr lang="en-US" dirty="0"/>
              <a:t> </a:t>
            </a:r>
            <a:r>
              <a:rPr lang="en-US" dirty="0" err="1"/>
              <a:t>proposito</a:t>
            </a:r>
            <a:r>
              <a:rPr lang="en-US" dirty="0"/>
              <a:t>.</a:t>
            </a:r>
          </a:p>
        </p:txBody>
      </p:sp>
    </p:spTree>
    <p:extLst>
      <p:ext uri="{BB962C8B-B14F-4D97-AF65-F5344CB8AC3E}">
        <p14:creationId xmlns:p14="http://schemas.microsoft.com/office/powerpoint/2010/main" val="19183013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pPr lvl="0">
              <a:lnSpc>
                <a:spcPct val="150000"/>
              </a:lnSpc>
              <a:spcBef>
                <a:spcPts val="135"/>
              </a:spcBef>
              <a:spcAft>
                <a:spcPts val="0"/>
              </a:spcAft>
            </a:pPr>
            <a:r>
              <a:rPr lang="it-IT" dirty="0">
                <a:solidFill>
                  <a:prstClr val="black"/>
                </a:solidFill>
                <a:ea typeface="Tahoma" pitchFamily="34" charset="0"/>
              </a:rPr>
              <a:t>Al contrario, gli individui con Disturbo di Asperger sono tipicamente verbosi. Nel </a:t>
            </a:r>
            <a:r>
              <a:rPr lang="it-IT" b="1" u="sng" dirty="0">
                <a:solidFill>
                  <a:srgbClr val="228B22"/>
                </a:solidFill>
                <a:ea typeface="Tahoma" pitchFamily="34" charset="0"/>
                <a:hlinkClick r:id="rId2"/>
              </a:rPr>
              <a:t>Disturbo dell’Espressione del Linguaggio</a:t>
            </a:r>
            <a:r>
              <a:rPr lang="it-IT" dirty="0">
                <a:solidFill>
                  <a:prstClr val="black"/>
                </a:solidFill>
                <a:ea typeface="Tahoma" pitchFamily="34" charset="0"/>
              </a:rPr>
              <a:t> e nel</a:t>
            </a:r>
            <a:r>
              <a:rPr lang="it-IT" b="1" dirty="0">
                <a:solidFill>
                  <a:prstClr val="black"/>
                </a:solidFill>
                <a:ea typeface="Tahoma" pitchFamily="34" charset="0"/>
              </a:rPr>
              <a:t> </a:t>
            </a:r>
            <a:r>
              <a:rPr lang="it-IT" b="1" u="sng" dirty="0">
                <a:solidFill>
                  <a:srgbClr val="228B22"/>
                </a:solidFill>
                <a:ea typeface="Tahoma" pitchFamily="34" charset="0"/>
                <a:hlinkClick r:id="rId3"/>
              </a:rPr>
              <a:t>Disturbo Misto dell’Espressione e della Ricezione del Linguaggio</a:t>
            </a:r>
            <a:r>
              <a:rPr lang="it-IT" b="1" dirty="0">
                <a:solidFill>
                  <a:prstClr val="black"/>
                </a:solidFill>
                <a:ea typeface="Tahoma" pitchFamily="34" charset="0"/>
              </a:rPr>
              <a:t>,</a:t>
            </a:r>
            <a:r>
              <a:rPr lang="it-IT" dirty="0">
                <a:solidFill>
                  <a:prstClr val="black"/>
                </a:solidFill>
                <a:ea typeface="Tahoma" pitchFamily="34" charset="0"/>
              </a:rPr>
              <a:t> vi è una compromissione del linguaggio non associata però ad una compromissione qualitativa dell’interazione sociale e a schemi di comportamento ristretti, ripetitivi e stereotipati. Alcuni individui con Disturbo di Asperger possono mostrare schemi comportamentali che fanno pensare a un Disturbo Ossessivo-Compulsivo, anche se dovrebbe essere dedicata una particolare attenzione dal punto di vista clinico alla differenziazione tra le focalizzazioni e le attività del Disturbo di Asperger e le ossessioni e le compulsioni del </a:t>
            </a:r>
            <a:r>
              <a:rPr lang="it-IT" b="1" u="sng" dirty="0">
                <a:solidFill>
                  <a:srgbClr val="228B22"/>
                </a:solidFill>
                <a:ea typeface="Tahoma" pitchFamily="34" charset="0"/>
                <a:hlinkClick r:id="rId4"/>
              </a:rPr>
              <a:t>Disturbo Ossessivo-Compulsivo</a:t>
            </a:r>
            <a:r>
              <a:rPr lang="it-IT" dirty="0">
                <a:solidFill>
                  <a:prstClr val="black"/>
                </a:solidFill>
                <a:ea typeface="Tahoma" pitchFamily="34" charset="0"/>
              </a:rPr>
              <a:t>. Nel Disturbo di Asperger questi interessi sono fonte di un qualche apparente piacere o benessere, mentre nel Disturbo Ossessivo-Compulsivo sono fonte di ansia. Inoltre, il Disturbo Ossessivo-Compulsivo tipicamente non si associa ad un livello di compromissione dell’interazione e della comunicazione sociale osservati nel Disturbo di Asperger.</a:t>
            </a:r>
            <a:endParaRPr lang="it-IT" sz="2000" dirty="0">
              <a:solidFill>
                <a:prstClr val="black"/>
              </a:solidFill>
              <a:ea typeface="Tahoma" pitchFamily="34" charset="0"/>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43207821"/>
      </p:ext>
    </p:extLst>
  </p:cSld>
  <p:clrMapOvr>
    <a:masterClrMapping/>
  </p:clrMapOvr>
</p:sld>
</file>

<file path=ppt/slides/slide4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pPr lvl="0"/>
            <a:r>
              <a:rPr lang="en-US" dirty="0" err="1"/>
              <a:t>Alcuni</a:t>
            </a:r>
            <a:r>
              <a:rPr lang="en-US" dirty="0"/>
              <a:t> </a:t>
            </a:r>
            <a:r>
              <a:rPr lang="en-US" dirty="0" err="1"/>
              <a:t>pazienti</a:t>
            </a:r>
            <a:r>
              <a:rPr lang="en-US" dirty="0"/>
              <a:t> </a:t>
            </a:r>
            <a:r>
              <a:rPr lang="en-US" dirty="0" err="1"/>
              <a:t>manifestano</a:t>
            </a:r>
            <a:r>
              <a:rPr lang="en-US" dirty="0"/>
              <a:t> </a:t>
            </a:r>
            <a:r>
              <a:rPr lang="en-US" dirty="0" err="1"/>
              <a:t>il</a:t>
            </a:r>
            <a:r>
              <a:rPr lang="en-US" dirty="0"/>
              <a:t> </a:t>
            </a:r>
            <a:r>
              <a:rPr lang="en-US" dirty="0" err="1"/>
              <a:t>loro</a:t>
            </a:r>
            <a:r>
              <a:rPr lang="en-US" dirty="0"/>
              <a:t> </a:t>
            </a:r>
            <a:r>
              <a:rPr lang="en-US" dirty="0" err="1"/>
              <a:t>desiderio</a:t>
            </a:r>
            <a:r>
              <a:rPr lang="en-US" dirty="0"/>
              <a:t> di </a:t>
            </a:r>
            <a:r>
              <a:rPr lang="en-US" dirty="0" err="1"/>
              <a:t>morte</a:t>
            </a:r>
            <a:r>
              <a:rPr lang="en-US" dirty="0"/>
              <a:t>, </a:t>
            </a:r>
            <a:r>
              <a:rPr lang="en-US" dirty="0" err="1"/>
              <a:t>regalando</a:t>
            </a:r>
            <a:r>
              <a:rPr lang="en-US" dirty="0"/>
              <a:t> </a:t>
            </a:r>
            <a:r>
              <a:rPr lang="en-US" dirty="0" err="1"/>
              <a:t>cose</a:t>
            </a:r>
            <a:r>
              <a:rPr lang="en-US" dirty="0"/>
              <a:t> </a:t>
            </a:r>
            <a:r>
              <a:rPr lang="en-US" dirty="0" err="1"/>
              <a:t>ed</a:t>
            </a:r>
            <a:r>
              <a:rPr lang="en-US" dirty="0"/>
              <a:t> </a:t>
            </a:r>
            <a:r>
              <a:rPr lang="en-US" dirty="0" err="1"/>
              <a:t>animali</a:t>
            </a:r>
            <a:r>
              <a:rPr lang="en-US" dirty="0"/>
              <a:t> a se </a:t>
            </a:r>
            <a:r>
              <a:rPr lang="en-US" dirty="0" err="1"/>
              <a:t>cari</a:t>
            </a:r>
            <a:r>
              <a:rPr lang="en-US" dirty="0"/>
              <a:t>, </a:t>
            </a:r>
            <a:r>
              <a:rPr lang="en-US" dirty="0" err="1"/>
              <a:t>facendo</a:t>
            </a:r>
            <a:r>
              <a:rPr lang="en-US" dirty="0"/>
              <a:t> </a:t>
            </a:r>
            <a:r>
              <a:rPr lang="en-US" dirty="0" err="1"/>
              <a:t>testamento</a:t>
            </a:r>
            <a:r>
              <a:rPr lang="en-US" dirty="0"/>
              <a:t> e </a:t>
            </a:r>
            <a:r>
              <a:rPr lang="en-US" dirty="0" err="1"/>
              <a:t>saldando</a:t>
            </a:r>
            <a:r>
              <a:rPr lang="en-US" dirty="0"/>
              <a:t> </a:t>
            </a:r>
            <a:r>
              <a:rPr lang="en-US" dirty="0" err="1"/>
              <a:t>tutti</a:t>
            </a:r>
            <a:r>
              <a:rPr lang="en-US" dirty="0"/>
              <a:t> I </a:t>
            </a:r>
            <a:r>
              <a:rPr lang="en-US" dirty="0" err="1"/>
              <a:t>debiti</a:t>
            </a:r>
            <a:r>
              <a:rPr lang="en-US" dirty="0"/>
              <a:t>.</a:t>
            </a:r>
          </a:p>
          <a:p>
            <a:pPr lvl="0"/>
            <a:r>
              <a:rPr lang="it-IT" dirty="0"/>
              <a:t>Il paziente suicidario percepisce le difficoltà della vita come insormontabili (helplessness) come se stesso in una condizione senza vie di sbocco (</a:t>
            </a:r>
            <a:r>
              <a:rPr lang="it-IT" dirty="0" err="1"/>
              <a:t>hopelessnesss</a:t>
            </a:r>
            <a:r>
              <a:rPr lang="it-IT" dirty="0"/>
              <a:t>) la vita come troppo dolorosa e piena di insormontabili ostacoli. Il paziente si </a:t>
            </a:r>
            <a:r>
              <a:rPr lang="it-IT" dirty="0" err="1"/>
              <a:t>sentee</a:t>
            </a:r>
            <a:r>
              <a:rPr lang="it-IT" dirty="0"/>
              <a:t> disperato, incapace di provare piacere o di peso per gli altri.</a:t>
            </a:r>
          </a:p>
        </p:txBody>
      </p:sp>
    </p:spTree>
    <p:extLst>
      <p:ext uri="{BB962C8B-B14F-4D97-AF65-F5344CB8AC3E}">
        <p14:creationId xmlns:p14="http://schemas.microsoft.com/office/powerpoint/2010/main" val="1179930330"/>
      </p:ext>
    </p:extLst>
  </p:cSld>
  <p:clrMapOvr>
    <a:masterClrMapping/>
  </p:clrMapOvr>
</p:sld>
</file>

<file path=ppt/slides/slide4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en-US" dirty="0" err="1"/>
              <a:t>Altre</a:t>
            </a:r>
            <a:r>
              <a:rPr lang="en-US" dirty="0"/>
              <a:t>  </a:t>
            </a:r>
            <a:r>
              <a:rPr lang="en-US" dirty="0" err="1"/>
              <a:t>caratteristiche</a:t>
            </a:r>
            <a:r>
              <a:rPr lang="en-US" dirty="0"/>
              <a:t>  associate  a un </a:t>
            </a:r>
            <a:r>
              <a:rPr lang="en-US" dirty="0" err="1"/>
              <a:t>aumentato</a:t>
            </a:r>
            <a:r>
              <a:rPr lang="en-US" dirty="0"/>
              <a:t> </a:t>
            </a:r>
            <a:r>
              <a:rPr lang="en-US" dirty="0" err="1"/>
              <a:t>rischio</a:t>
            </a:r>
            <a:r>
              <a:rPr lang="en-US" dirty="0"/>
              <a:t> di </a:t>
            </a:r>
            <a:r>
              <a:rPr lang="en-US" dirty="0" err="1"/>
              <a:t>completamento</a:t>
            </a:r>
            <a:r>
              <a:rPr lang="en-US" dirty="0"/>
              <a:t> di </a:t>
            </a:r>
            <a:r>
              <a:rPr lang="en-US" dirty="0" err="1"/>
              <a:t>suicidio</a:t>
            </a:r>
            <a:r>
              <a:rPr lang="en-US" dirty="0"/>
              <a:t>  </a:t>
            </a:r>
            <a:r>
              <a:rPr lang="en-US" dirty="0" err="1"/>
              <a:t>includono</a:t>
            </a:r>
            <a:r>
              <a:rPr lang="en-US" dirty="0"/>
              <a:t>  </a:t>
            </a:r>
            <a:r>
              <a:rPr lang="en-US" dirty="0" err="1"/>
              <a:t>il</a:t>
            </a:r>
            <a:r>
              <a:rPr lang="en-US" dirty="0"/>
              <a:t> </a:t>
            </a:r>
            <a:r>
              <a:rPr lang="en-US" dirty="0" err="1"/>
              <a:t>sesso</a:t>
            </a:r>
            <a:r>
              <a:rPr lang="en-US" dirty="0"/>
              <a:t>  </a:t>
            </a:r>
            <a:r>
              <a:rPr lang="en-US" dirty="0" err="1"/>
              <a:t>maschile</a:t>
            </a:r>
            <a:r>
              <a:rPr lang="en-US" dirty="0"/>
              <a:t>, </a:t>
            </a:r>
            <a:r>
              <a:rPr lang="en-US" dirty="0" err="1"/>
              <a:t>l'es</a:t>
            </a:r>
            <a:r>
              <a:rPr lang="en-US" dirty="0"/>
              <a:t>­ sere single o </a:t>
            </a:r>
            <a:r>
              <a:rPr lang="en-US" dirty="0" err="1"/>
              <a:t>vivere</a:t>
            </a:r>
            <a:r>
              <a:rPr lang="en-US" dirty="0"/>
              <a:t>  soli, e  </a:t>
            </a:r>
            <a:r>
              <a:rPr lang="en-US" dirty="0" err="1"/>
              <a:t>l'avere</a:t>
            </a:r>
            <a:r>
              <a:rPr lang="en-US" dirty="0"/>
              <a:t>  </a:t>
            </a:r>
            <a:r>
              <a:rPr lang="en-US" dirty="0" err="1"/>
              <a:t>prevalenti</a:t>
            </a:r>
            <a:r>
              <a:rPr lang="en-US" dirty="0"/>
              <a:t>  </a:t>
            </a:r>
            <a:r>
              <a:rPr lang="en-US" dirty="0" err="1"/>
              <a:t>sentimenti</a:t>
            </a:r>
            <a:r>
              <a:rPr lang="en-US" dirty="0"/>
              <a:t>  di  </a:t>
            </a:r>
            <a:r>
              <a:rPr lang="en-US" dirty="0" err="1"/>
              <a:t>disperazione</a:t>
            </a:r>
            <a:r>
              <a:rPr lang="en-US" dirty="0"/>
              <a:t> . La  </a:t>
            </a:r>
            <a:r>
              <a:rPr lang="en-US" dirty="0" err="1"/>
              <a:t>presenza</a:t>
            </a:r>
            <a:r>
              <a:rPr lang="en-US" dirty="0"/>
              <a:t> di </a:t>
            </a:r>
            <a:r>
              <a:rPr lang="en-US" dirty="0" err="1"/>
              <a:t>disturbo</a:t>
            </a:r>
            <a:r>
              <a:rPr lang="en-US" dirty="0"/>
              <a:t> borderline   di </a:t>
            </a:r>
            <a:r>
              <a:rPr lang="en-US" dirty="0" err="1"/>
              <a:t>personalità</a:t>
            </a:r>
            <a:r>
              <a:rPr lang="en-US" dirty="0"/>
              <a:t>   </a:t>
            </a:r>
            <a:r>
              <a:rPr lang="en-US" dirty="0" err="1"/>
              <a:t>aumenta</a:t>
            </a:r>
            <a:r>
              <a:rPr lang="en-US" dirty="0"/>
              <a:t>  </a:t>
            </a:r>
            <a:r>
              <a:rPr lang="en-US" dirty="0" err="1"/>
              <a:t>marcatamente</a:t>
            </a:r>
            <a:r>
              <a:rPr lang="en-US" dirty="0"/>
              <a:t>   </a:t>
            </a:r>
            <a:r>
              <a:rPr lang="en-US" dirty="0" err="1"/>
              <a:t>il</a:t>
            </a:r>
            <a:r>
              <a:rPr lang="en-US" dirty="0"/>
              <a:t> </a:t>
            </a:r>
            <a:r>
              <a:rPr lang="en-US" dirty="0" err="1"/>
              <a:t>rischio</a:t>
            </a:r>
            <a:r>
              <a:rPr lang="en-US" dirty="0"/>
              <a:t>   di </a:t>
            </a:r>
            <a:r>
              <a:rPr lang="en-US" dirty="0" err="1"/>
              <a:t>tentativi</a:t>
            </a:r>
            <a:r>
              <a:rPr lang="en-US" dirty="0"/>
              <a:t>  di</a:t>
            </a:r>
            <a:r>
              <a:rPr lang="it-IT" dirty="0"/>
              <a:t> </a:t>
            </a:r>
            <a:r>
              <a:rPr lang="en-US" dirty="0" err="1"/>
              <a:t>suicidio</a:t>
            </a:r>
            <a:r>
              <a:rPr lang="en-US" dirty="0"/>
              <a:t> in </a:t>
            </a:r>
            <a:r>
              <a:rPr lang="en-US" dirty="0" err="1"/>
              <a:t>futuro</a:t>
            </a:r>
            <a:r>
              <a:rPr lang="en-US" dirty="0"/>
              <a:t>.</a:t>
            </a:r>
          </a:p>
          <a:p>
            <a:r>
              <a:rPr lang="en-US" dirty="0"/>
              <a:t>Lo </a:t>
            </a:r>
            <a:r>
              <a:rPr lang="en-US" dirty="0" err="1"/>
              <a:t>stesso</a:t>
            </a:r>
            <a:r>
              <a:rPr lang="en-US" dirty="0"/>
              <a:t> </a:t>
            </a:r>
            <a:r>
              <a:rPr lang="en-US" dirty="0" err="1"/>
              <a:t>rischio</a:t>
            </a:r>
            <a:r>
              <a:rPr lang="en-US" dirty="0"/>
              <a:t> di </a:t>
            </a:r>
            <a:r>
              <a:rPr lang="en-US" dirty="0" err="1"/>
              <a:t>suicidio</a:t>
            </a:r>
            <a:r>
              <a:rPr lang="en-US" dirty="0"/>
              <a:t> è </a:t>
            </a:r>
            <a:r>
              <a:rPr lang="en-US" dirty="0" err="1"/>
              <a:t>più</a:t>
            </a:r>
            <a:r>
              <a:rPr lang="en-US" dirty="0"/>
              <a:t> </a:t>
            </a:r>
            <a:r>
              <a:rPr lang="en-US" dirty="0" err="1"/>
              <a:t>prevedibile</a:t>
            </a:r>
            <a:r>
              <a:rPr lang="en-US" dirty="0"/>
              <a:t> in </a:t>
            </a:r>
            <a:r>
              <a:rPr lang="en-US" dirty="0" err="1"/>
              <a:t>persone</a:t>
            </a:r>
            <a:r>
              <a:rPr lang="en-US" dirty="0"/>
              <a:t> </a:t>
            </a:r>
            <a:r>
              <a:rPr lang="en-US" dirty="0" err="1"/>
              <a:t>che</a:t>
            </a:r>
            <a:r>
              <a:rPr lang="en-US" dirty="0"/>
              <a:t> </a:t>
            </a:r>
            <a:r>
              <a:rPr lang="en-US" dirty="0" err="1"/>
              <a:t>abbiano</a:t>
            </a:r>
            <a:r>
              <a:rPr lang="en-US" dirty="0"/>
              <a:t> </a:t>
            </a:r>
            <a:r>
              <a:rPr lang="en-US" dirty="0" err="1"/>
              <a:t>già</a:t>
            </a:r>
            <a:r>
              <a:rPr lang="en-US" dirty="0"/>
              <a:t> </a:t>
            </a:r>
            <a:r>
              <a:rPr lang="en-US" dirty="0" err="1"/>
              <a:t>commesso</a:t>
            </a:r>
            <a:r>
              <a:rPr lang="en-US" dirty="0"/>
              <a:t> </a:t>
            </a:r>
            <a:r>
              <a:rPr lang="en-US" dirty="0" err="1"/>
              <a:t>tentativi</a:t>
            </a:r>
            <a:r>
              <a:rPr lang="en-US" dirty="0"/>
              <a:t> di </a:t>
            </a:r>
            <a:r>
              <a:rPr lang="en-US" dirty="0" err="1"/>
              <a:t>suicidio</a:t>
            </a:r>
            <a:r>
              <a:rPr lang="en-US" dirty="0"/>
              <a:t> </a:t>
            </a:r>
            <a:r>
              <a:rPr lang="en-US" dirty="0" err="1"/>
              <a:t>nel</a:t>
            </a:r>
            <a:r>
              <a:rPr lang="en-US" dirty="0"/>
              <a:t> </a:t>
            </a:r>
            <a:r>
              <a:rPr lang="en-US" dirty="0" err="1"/>
              <a:t>passato</a:t>
            </a:r>
            <a:r>
              <a:rPr lang="en-US" dirty="0"/>
              <a:t>.</a:t>
            </a:r>
            <a:endParaRPr lang="it-IT" dirty="0"/>
          </a:p>
          <a:p>
            <a:pPr lvl="0"/>
            <a:r>
              <a:rPr lang="it-IT" dirty="0"/>
              <a:t>Non corrisponde al vero l’idea che chi ne parla (di suicidio) non lo farà.  </a:t>
            </a:r>
          </a:p>
          <a:p>
            <a:endParaRPr lang="it-IT" dirty="0"/>
          </a:p>
        </p:txBody>
      </p:sp>
    </p:spTree>
    <p:extLst>
      <p:ext uri="{BB962C8B-B14F-4D97-AF65-F5344CB8AC3E}">
        <p14:creationId xmlns:p14="http://schemas.microsoft.com/office/powerpoint/2010/main" val="3636005925"/>
      </p:ext>
    </p:extLst>
  </p:cSld>
  <p:clrMapOvr>
    <a:masterClrMapping/>
  </p:clrMapOvr>
</p:sld>
</file>

<file path=ppt/slides/slide4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dirty="0"/>
              <a:t>In fondo il pensiero di suicidio ha dei risvolti di ottimismo, il paziente pensa con la morte di poter mettere fine alle sue sofferenze. A volte si incontrano pazienti così gravi che non pensano che </a:t>
            </a:r>
            <a:r>
              <a:rPr lang="it-IT" dirty="0" err="1"/>
              <a:t>neeppure</a:t>
            </a:r>
            <a:r>
              <a:rPr lang="it-IT" dirty="0"/>
              <a:t> la morte possa migliorare la propria condizione e questi pazienti sono da guardare con particolare attenzione in quando, quando stanno un </a:t>
            </a:r>
            <a:r>
              <a:rPr lang="it-IT" dirty="0" err="1"/>
              <a:t>poì</a:t>
            </a:r>
            <a:r>
              <a:rPr lang="it-IT" dirty="0"/>
              <a:t> meno male, possono facilmente sopprimersi.</a:t>
            </a:r>
          </a:p>
          <a:p>
            <a:endParaRPr lang="it-IT" dirty="0"/>
          </a:p>
          <a:p>
            <a:endParaRPr lang="it-IT" dirty="0"/>
          </a:p>
        </p:txBody>
      </p:sp>
    </p:spTree>
    <p:extLst>
      <p:ext uri="{BB962C8B-B14F-4D97-AF65-F5344CB8AC3E}">
        <p14:creationId xmlns:p14="http://schemas.microsoft.com/office/powerpoint/2010/main" val="3598989509"/>
      </p:ext>
    </p:extLst>
  </p:cSld>
  <p:clrMapOvr>
    <a:masterClrMapping/>
  </p:clrMapOvr>
</p:sld>
</file>

<file path=ppt/slides/slide4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Depressione maggiore</a:t>
            </a:r>
            <a:br>
              <a:rPr lang="it-IT" dirty="0"/>
            </a:br>
            <a:r>
              <a:rPr lang="it-IT" dirty="0"/>
              <a:t>Diagnosi differenziale</a:t>
            </a:r>
            <a:endParaRPr dirty="0"/>
          </a:p>
        </p:txBody>
      </p:sp>
      <p:sp>
        <p:nvSpPr>
          <p:cNvPr id="8" name="Sottotitolo 7"/>
          <p:cNvSpPr>
            <a:spLocks noGrp="1"/>
          </p:cNvSpPr>
          <p:nvPr>
            <p:ph type="subTitle" idx="1"/>
          </p:nvPr>
        </p:nvSpPr>
        <p:spPr/>
        <p:txBody>
          <a:bodyPr/>
          <a:lstStyle/>
          <a:p>
            <a:pPr eaLnBrk="1" hangingPunct="1">
              <a:defRPr/>
            </a:pPr>
            <a:r>
              <a:rPr lang="it-IT" dirty="0"/>
              <a:t>Lezione 29-4</a:t>
            </a:r>
          </a:p>
        </p:txBody>
      </p:sp>
    </p:spTree>
    <p:extLst>
      <p:ext uri="{BB962C8B-B14F-4D97-AF65-F5344CB8AC3E}">
        <p14:creationId xmlns:p14="http://schemas.microsoft.com/office/powerpoint/2010/main" val="1941540769"/>
      </p:ext>
    </p:extLst>
  </p:cSld>
  <p:clrMapOvr>
    <a:masterClrMapping/>
  </p:clrMapOvr>
</p:sld>
</file>

<file path=ppt/slides/slide4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a:t>
            </a:r>
          </a:p>
        </p:txBody>
      </p:sp>
      <p:sp>
        <p:nvSpPr>
          <p:cNvPr id="3" name="Segnaposto contenuto 2"/>
          <p:cNvSpPr>
            <a:spLocks noGrp="1"/>
          </p:cNvSpPr>
          <p:nvPr>
            <p:ph idx="1"/>
          </p:nvPr>
        </p:nvSpPr>
        <p:spPr/>
        <p:txBody>
          <a:bodyPr>
            <a:normAutofit/>
          </a:bodyPr>
          <a:lstStyle/>
          <a:p>
            <a:pPr lvl="0"/>
            <a:r>
              <a:rPr lang="en-US" dirty="0"/>
              <a:t>Il </a:t>
            </a:r>
            <a:r>
              <a:rPr lang="en-US" dirty="0" err="1"/>
              <a:t>verificarsi</a:t>
            </a:r>
            <a:r>
              <a:rPr lang="en-US" dirty="0"/>
              <a:t> </a:t>
            </a:r>
            <a:r>
              <a:rPr lang="en-US" dirty="0" err="1"/>
              <a:t>dell'episodio</a:t>
            </a:r>
            <a:r>
              <a:rPr lang="en-US" dirty="0"/>
              <a:t> </a:t>
            </a:r>
            <a:r>
              <a:rPr lang="en-US" dirty="0" err="1"/>
              <a:t>depressivo</a:t>
            </a:r>
            <a:r>
              <a:rPr lang="en-US" dirty="0"/>
              <a:t> </a:t>
            </a:r>
            <a:r>
              <a:rPr lang="en-US" dirty="0" err="1"/>
              <a:t>maggiore</a:t>
            </a:r>
            <a:r>
              <a:rPr lang="en-US" dirty="0"/>
              <a:t> </a:t>
            </a:r>
            <a:r>
              <a:rPr lang="en-US" dirty="0" err="1"/>
              <a:t>deve</a:t>
            </a:r>
            <a:r>
              <a:rPr lang="en-US" dirty="0"/>
              <a:t> </a:t>
            </a:r>
            <a:r>
              <a:rPr lang="en-US" dirty="0" err="1"/>
              <a:t>essere</a:t>
            </a:r>
            <a:r>
              <a:rPr lang="en-US" dirty="0"/>
              <a:t> </a:t>
            </a:r>
            <a:r>
              <a:rPr lang="en-US" dirty="0" err="1"/>
              <a:t>distinto</a:t>
            </a:r>
            <a:r>
              <a:rPr lang="en-US" dirty="0"/>
              <a:t> dal </a:t>
            </a:r>
            <a:r>
              <a:rPr lang="en-US" dirty="0" err="1"/>
              <a:t>disturbo</a:t>
            </a:r>
            <a:r>
              <a:rPr lang="en-US" dirty="0"/>
              <a:t> schizoaffettivo , </a:t>
            </a:r>
            <a:r>
              <a:rPr lang="en-US" dirty="0" err="1"/>
              <a:t>dalla</a:t>
            </a:r>
            <a:r>
              <a:rPr lang="en-US" dirty="0"/>
              <a:t> </a:t>
            </a:r>
            <a:r>
              <a:rPr lang="en-US" dirty="0" err="1"/>
              <a:t>schizofrenia</a:t>
            </a:r>
            <a:r>
              <a:rPr lang="en-US" dirty="0"/>
              <a:t> , dal </a:t>
            </a:r>
            <a:r>
              <a:rPr lang="en-US" dirty="0" err="1"/>
              <a:t>disturbo</a:t>
            </a:r>
            <a:r>
              <a:rPr lang="en-US" dirty="0"/>
              <a:t> </a:t>
            </a:r>
            <a:r>
              <a:rPr lang="en-US" dirty="0" err="1"/>
              <a:t>schizofreniforme</a:t>
            </a:r>
            <a:r>
              <a:rPr lang="en-US" dirty="0"/>
              <a:t> , </a:t>
            </a:r>
            <a:r>
              <a:rPr lang="en-US" dirty="0" err="1"/>
              <a:t>dalla</a:t>
            </a:r>
            <a:r>
              <a:rPr lang="en-US" dirty="0"/>
              <a:t> </a:t>
            </a:r>
            <a:r>
              <a:rPr lang="en-US" dirty="0" err="1"/>
              <a:t>demenza</a:t>
            </a:r>
            <a:r>
              <a:rPr lang="en-US" dirty="0"/>
              <a:t>, da  </a:t>
            </a:r>
            <a:r>
              <a:rPr lang="en-US" dirty="0" err="1"/>
              <a:t>alcuni</a:t>
            </a:r>
            <a:r>
              <a:rPr lang="en-US" dirty="0"/>
              <a:t> </a:t>
            </a:r>
            <a:r>
              <a:rPr lang="en-US" dirty="0" err="1"/>
              <a:t>disturbi</a:t>
            </a:r>
            <a:r>
              <a:rPr lang="en-US" dirty="0"/>
              <a:t> di </a:t>
            </a:r>
            <a:r>
              <a:rPr lang="en-US" dirty="0" err="1"/>
              <a:t>personalità</a:t>
            </a:r>
            <a:r>
              <a:rPr lang="en-US" dirty="0"/>
              <a:t> (in </a:t>
            </a:r>
            <a:r>
              <a:rPr lang="en-US" dirty="0" err="1"/>
              <a:t>particolare</a:t>
            </a:r>
            <a:r>
              <a:rPr lang="en-US" dirty="0"/>
              <a:t> </a:t>
            </a:r>
            <a:r>
              <a:rPr lang="en-US" dirty="0" err="1"/>
              <a:t>il</a:t>
            </a:r>
            <a:r>
              <a:rPr lang="en-US" dirty="0"/>
              <a:t> borderline </a:t>
            </a:r>
            <a:r>
              <a:rPr lang="en-US" dirty="0" err="1"/>
              <a:t>che</a:t>
            </a:r>
            <a:r>
              <a:rPr lang="en-US" dirty="0"/>
              <a:t> </a:t>
            </a:r>
            <a:r>
              <a:rPr lang="en-US" dirty="0" err="1"/>
              <a:t>mostra</a:t>
            </a:r>
            <a:r>
              <a:rPr lang="en-US" dirty="0"/>
              <a:t> </a:t>
            </a:r>
            <a:r>
              <a:rPr lang="en-US" dirty="0" err="1"/>
              <a:t>fluttuazioni</a:t>
            </a:r>
            <a:r>
              <a:rPr lang="en-US" dirty="0"/>
              <a:t> </a:t>
            </a:r>
            <a:r>
              <a:rPr lang="en-US" dirty="0" err="1"/>
              <a:t>dell’umore</a:t>
            </a:r>
            <a:r>
              <a:rPr lang="en-US" dirty="0"/>
              <a:t> </a:t>
            </a:r>
            <a:r>
              <a:rPr lang="en-US" dirty="0" err="1"/>
              <a:t>spesso</a:t>
            </a:r>
            <a:r>
              <a:rPr lang="en-US" dirty="0"/>
              <a:t> </a:t>
            </a:r>
            <a:r>
              <a:rPr lang="en-US" dirty="0" err="1"/>
              <a:t>simili</a:t>
            </a:r>
            <a:r>
              <a:rPr lang="en-US" dirty="0"/>
              <a:t> a </a:t>
            </a:r>
            <a:r>
              <a:rPr lang="en-US" dirty="0" err="1"/>
              <a:t>quelle</a:t>
            </a:r>
            <a:r>
              <a:rPr lang="en-US" dirty="0"/>
              <a:t> </a:t>
            </a:r>
            <a:r>
              <a:rPr lang="en-US" dirty="0" err="1"/>
              <a:t>osservate</a:t>
            </a:r>
            <a:r>
              <a:rPr lang="en-US" dirty="0"/>
              <a:t> </a:t>
            </a:r>
            <a:r>
              <a:rPr lang="en-US" dirty="0" err="1"/>
              <a:t>nel</a:t>
            </a:r>
            <a:r>
              <a:rPr lang="en-US" dirty="0"/>
              <a:t> </a:t>
            </a:r>
            <a:r>
              <a:rPr lang="en-US" dirty="0" err="1"/>
              <a:t>disturbo</a:t>
            </a:r>
            <a:r>
              <a:rPr lang="en-US" dirty="0"/>
              <a:t> </a:t>
            </a:r>
            <a:r>
              <a:rPr lang="en-US" dirty="0" err="1"/>
              <a:t>bipolare</a:t>
            </a:r>
            <a:r>
              <a:rPr lang="en-US" dirty="0"/>
              <a:t>). </a:t>
            </a:r>
            <a:r>
              <a:rPr lang="it-IT" dirty="0"/>
              <a:t> </a:t>
            </a:r>
          </a:p>
        </p:txBody>
      </p:sp>
    </p:spTree>
    <p:extLst>
      <p:ext uri="{BB962C8B-B14F-4D97-AF65-F5344CB8AC3E}">
        <p14:creationId xmlns:p14="http://schemas.microsoft.com/office/powerpoint/2010/main" val="1529652647"/>
      </p:ext>
    </p:extLst>
  </p:cSld>
  <p:clrMapOvr>
    <a:masterClrMapping/>
  </p:clrMapOvr>
</p:sld>
</file>

<file path=ppt/slides/slide4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en-US" dirty="0"/>
              <a:t>Per la </a:t>
            </a:r>
            <a:r>
              <a:rPr lang="en-US" dirty="0" err="1"/>
              <a:t>diagnosi</a:t>
            </a:r>
            <a:r>
              <a:rPr lang="en-US" dirty="0"/>
              <a:t> di </a:t>
            </a:r>
            <a:r>
              <a:rPr lang="en-US" dirty="0" err="1"/>
              <a:t>disturbo</a:t>
            </a:r>
            <a:r>
              <a:rPr lang="en-US" dirty="0"/>
              <a:t> </a:t>
            </a:r>
            <a:r>
              <a:rPr lang="en-US" dirty="0" err="1"/>
              <a:t>depressivo</a:t>
            </a:r>
            <a:r>
              <a:rPr lang="en-US" dirty="0"/>
              <a:t> </a:t>
            </a:r>
            <a:r>
              <a:rPr lang="en-US" dirty="0" err="1"/>
              <a:t>maggiore</a:t>
            </a:r>
            <a:r>
              <a:rPr lang="en-US" dirty="0"/>
              <a:t> </a:t>
            </a:r>
            <a:r>
              <a:rPr lang="en-US" dirty="0" err="1"/>
              <a:t>occorre</a:t>
            </a:r>
            <a:r>
              <a:rPr lang="en-US" dirty="0"/>
              <a:t> </a:t>
            </a:r>
            <a:r>
              <a:rPr lang="en-US" dirty="0" err="1"/>
              <a:t>che</a:t>
            </a:r>
            <a:r>
              <a:rPr lang="en-US" dirty="0"/>
              <a:t> non vi  </a:t>
            </a:r>
            <a:r>
              <a:rPr lang="en-US" dirty="0" err="1"/>
              <a:t>sia</a:t>
            </a:r>
            <a:r>
              <a:rPr lang="en-US" dirty="0"/>
              <a:t> </a:t>
            </a:r>
            <a:r>
              <a:rPr lang="en-US" dirty="0" err="1"/>
              <a:t>mai</a:t>
            </a:r>
            <a:r>
              <a:rPr lang="en-US" dirty="0"/>
              <a:t> </a:t>
            </a:r>
            <a:r>
              <a:rPr lang="en-US" dirty="0" err="1"/>
              <a:t>stato</a:t>
            </a:r>
            <a:r>
              <a:rPr lang="en-US" dirty="0"/>
              <a:t> un </a:t>
            </a:r>
            <a:r>
              <a:rPr lang="en-US" dirty="0" err="1"/>
              <a:t>episodio</a:t>
            </a:r>
            <a:r>
              <a:rPr lang="en-US" dirty="0"/>
              <a:t> </a:t>
            </a:r>
            <a:r>
              <a:rPr lang="en-US" dirty="0" err="1"/>
              <a:t>maniacale</a:t>
            </a:r>
            <a:r>
              <a:rPr lang="en-US" dirty="0"/>
              <a:t> o </a:t>
            </a:r>
            <a:r>
              <a:rPr lang="en-US" dirty="0" err="1"/>
              <a:t>ipomaniacale</a:t>
            </a:r>
            <a:r>
              <a:rPr lang="en-US" dirty="0"/>
              <a:t> , </a:t>
            </a:r>
            <a:r>
              <a:rPr lang="en-US" dirty="0" err="1"/>
              <a:t>altrimenti</a:t>
            </a:r>
            <a:r>
              <a:rPr lang="en-US" dirty="0"/>
              <a:t> </a:t>
            </a:r>
            <a:r>
              <a:rPr lang="en-US" dirty="0" err="1"/>
              <a:t>prevale</a:t>
            </a:r>
            <a:r>
              <a:rPr lang="en-US" dirty="0"/>
              <a:t> la </a:t>
            </a:r>
            <a:r>
              <a:rPr lang="en-US" dirty="0" err="1"/>
              <a:t>diagnosi</a:t>
            </a:r>
            <a:r>
              <a:rPr lang="en-US" dirty="0"/>
              <a:t> di </a:t>
            </a:r>
            <a:r>
              <a:rPr lang="en-US" dirty="0" err="1"/>
              <a:t>disturbo</a:t>
            </a:r>
            <a:r>
              <a:rPr lang="en-US" dirty="0"/>
              <a:t> </a:t>
            </a:r>
            <a:r>
              <a:rPr lang="en-US" dirty="0" err="1"/>
              <a:t>bipolare</a:t>
            </a:r>
            <a:r>
              <a:rPr lang="en-US" dirty="0"/>
              <a:t>..</a:t>
            </a:r>
          </a:p>
          <a:p>
            <a:r>
              <a:rPr lang="en-US" dirty="0" err="1"/>
              <a:t>Disturbo</a:t>
            </a:r>
            <a:r>
              <a:rPr lang="en-US" dirty="0"/>
              <a:t> </a:t>
            </a:r>
            <a:r>
              <a:rPr lang="en-US" dirty="0" err="1"/>
              <a:t>dell'adattamento</a:t>
            </a:r>
            <a:r>
              <a:rPr lang="en-US" dirty="0"/>
              <a:t> con </a:t>
            </a:r>
            <a:r>
              <a:rPr lang="en-US" dirty="0" err="1"/>
              <a:t>umore</a:t>
            </a:r>
            <a:r>
              <a:rPr lang="en-US" dirty="0"/>
              <a:t>  </a:t>
            </a:r>
            <a:r>
              <a:rPr lang="en-US" dirty="0" err="1"/>
              <a:t>depresso</a:t>
            </a:r>
            <a:r>
              <a:rPr lang="en-US" dirty="0"/>
              <a:t>  di </a:t>
            </a:r>
            <a:r>
              <a:rPr lang="en-US" dirty="0" err="1"/>
              <a:t>solito</a:t>
            </a:r>
            <a:r>
              <a:rPr lang="en-US" dirty="0"/>
              <a:t> </a:t>
            </a:r>
            <a:r>
              <a:rPr lang="en-US" dirty="0" err="1"/>
              <a:t>consegue</a:t>
            </a:r>
            <a:r>
              <a:rPr lang="en-US" dirty="0"/>
              <a:t> ad un </a:t>
            </a:r>
            <a:r>
              <a:rPr lang="en-US" dirty="0" err="1"/>
              <a:t>evento</a:t>
            </a:r>
            <a:r>
              <a:rPr lang="en-US" dirty="0"/>
              <a:t> </a:t>
            </a:r>
            <a:r>
              <a:rPr lang="en-US" dirty="0" err="1"/>
              <a:t>socialmente</a:t>
            </a:r>
            <a:r>
              <a:rPr lang="en-US" dirty="0"/>
              <a:t> </a:t>
            </a:r>
            <a:r>
              <a:rPr lang="en-US" dirty="0" err="1"/>
              <a:t>streessante</a:t>
            </a:r>
            <a:r>
              <a:rPr lang="en-US" dirty="0"/>
              <a:t>. Il </a:t>
            </a:r>
            <a:r>
              <a:rPr lang="en-US" dirty="0" err="1"/>
              <a:t>pazientee</a:t>
            </a:r>
            <a:r>
              <a:rPr lang="en-US" dirty="0"/>
              <a:t> è </a:t>
            </a:r>
            <a:r>
              <a:rPr lang="en-US" dirty="0" err="1"/>
              <a:t>focalizzato</a:t>
            </a:r>
            <a:r>
              <a:rPr lang="en-US" dirty="0"/>
              <a:t> </a:t>
            </a:r>
            <a:r>
              <a:rPr lang="en-US" dirty="0" err="1"/>
              <a:t>sullo</a:t>
            </a:r>
            <a:r>
              <a:rPr lang="en-US" dirty="0"/>
              <a:t> stress </a:t>
            </a:r>
            <a:r>
              <a:rPr lang="en-US" dirty="0" err="1"/>
              <a:t>subito</a:t>
            </a:r>
            <a:r>
              <a:rPr lang="en-US" dirty="0"/>
              <a:t>, la </a:t>
            </a:r>
            <a:r>
              <a:rPr lang="en-US" dirty="0" err="1"/>
              <a:t>diagnosi</a:t>
            </a:r>
            <a:r>
              <a:rPr lang="en-US" dirty="0"/>
              <a:t> </a:t>
            </a:r>
            <a:r>
              <a:rPr lang="en-US" dirty="0" err="1"/>
              <a:t>aggiuntiva</a:t>
            </a:r>
            <a:r>
              <a:rPr lang="en-US" dirty="0"/>
              <a:t> di </a:t>
            </a:r>
            <a:r>
              <a:rPr lang="en-US" dirty="0" err="1"/>
              <a:t>disturbo</a:t>
            </a:r>
            <a:r>
              <a:rPr lang="en-US" dirty="0"/>
              <a:t> </a:t>
            </a:r>
            <a:r>
              <a:rPr lang="en-US" dirty="0" err="1"/>
              <a:t>deressivo</a:t>
            </a:r>
            <a:r>
              <a:rPr lang="en-US" dirty="0"/>
              <a:t> </a:t>
            </a:r>
            <a:r>
              <a:rPr lang="en-US" dirty="0" err="1"/>
              <a:t>maggiore</a:t>
            </a:r>
            <a:r>
              <a:rPr lang="en-US" dirty="0"/>
              <a:t> </a:t>
            </a:r>
            <a:r>
              <a:rPr lang="en-US" dirty="0" err="1"/>
              <a:t>va</a:t>
            </a:r>
            <a:r>
              <a:rPr lang="en-US" dirty="0"/>
              <a:t> </a:t>
            </a:r>
            <a:r>
              <a:rPr lang="en-US" dirty="0" err="1"/>
              <a:t>riservata</a:t>
            </a:r>
            <a:r>
              <a:rPr lang="en-US" dirty="0"/>
              <a:t> solo a </a:t>
            </a:r>
            <a:r>
              <a:rPr lang="en-US" dirty="0" err="1"/>
              <a:t>casi</a:t>
            </a:r>
            <a:r>
              <a:rPr lang="en-US" dirty="0"/>
              <a:t> </a:t>
            </a:r>
            <a:r>
              <a:rPr lang="en-US" dirty="0" err="1"/>
              <a:t>estremi</a:t>
            </a:r>
            <a:r>
              <a:rPr lang="en-US" dirty="0"/>
              <a:t> e </a:t>
            </a:r>
            <a:r>
              <a:rPr lang="en-US" dirty="0" err="1"/>
              <a:t>tutto</a:t>
            </a:r>
            <a:r>
              <a:rPr lang="en-US" dirty="0"/>
              <a:t> </a:t>
            </a:r>
            <a:r>
              <a:rPr lang="en-US" dirty="0" err="1"/>
              <a:t>sommato</a:t>
            </a:r>
            <a:r>
              <a:rPr lang="en-US" dirty="0"/>
              <a:t> non </a:t>
            </a:r>
            <a:r>
              <a:rPr lang="en-US" dirty="0" err="1"/>
              <a:t>frequenti</a:t>
            </a:r>
            <a:r>
              <a:rPr lang="en-US" dirty="0"/>
              <a:t>.   </a:t>
            </a:r>
            <a:endParaRPr lang="it-IT" dirty="0"/>
          </a:p>
          <a:p>
            <a:endParaRPr lang="it-IT" dirty="0"/>
          </a:p>
        </p:txBody>
      </p:sp>
    </p:spTree>
    <p:extLst>
      <p:ext uri="{BB962C8B-B14F-4D97-AF65-F5344CB8AC3E}">
        <p14:creationId xmlns:p14="http://schemas.microsoft.com/office/powerpoint/2010/main" val="2876027472"/>
      </p:ext>
    </p:extLst>
  </p:cSld>
  <p:clrMapOvr>
    <a:masterClrMapping/>
  </p:clrMapOvr>
</p:sld>
</file>

<file path=ppt/slides/slide4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err="1"/>
              <a:t>Alcune</a:t>
            </a:r>
            <a:r>
              <a:rPr lang="en-US" dirty="0"/>
              <a:t> </a:t>
            </a:r>
            <a:r>
              <a:rPr lang="en-US" dirty="0" err="1"/>
              <a:t>malattie</a:t>
            </a:r>
            <a:r>
              <a:rPr lang="en-US" dirty="0"/>
              <a:t>  (per </a:t>
            </a:r>
            <a:r>
              <a:rPr lang="en-US" dirty="0" err="1"/>
              <a:t>es</a:t>
            </a:r>
            <a:r>
              <a:rPr lang="en-US" dirty="0"/>
              <a:t>., </a:t>
            </a:r>
            <a:r>
              <a:rPr lang="en-US" dirty="0" err="1"/>
              <a:t>cancro</a:t>
            </a:r>
            <a:r>
              <a:rPr lang="en-US" dirty="0"/>
              <a:t>, ictus, </a:t>
            </a:r>
            <a:r>
              <a:rPr lang="en-US" dirty="0" err="1"/>
              <a:t>infarto</a:t>
            </a:r>
            <a:r>
              <a:rPr lang="en-US" dirty="0"/>
              <a:t> del </a:t>
            </a:r>
            <a:r>
              <a:rPr lang="en-US" dirty="0" err="1"/>
              <a:t>miocardio</a:t>
            </a:r>
            <a:r>
              <a:rPr lang="en-US" dirty="0"/>
              <a:t> , </a:t>
            </a:r>
            <a:r>
              <a:rPr lang="en-US" dirty="0" err="1"/>
              <a:t>diabete</a:t>
            </a:r>
            <a:r>
              <a:rPr lang="en-US" dirty="0"/>
              <a:t>, la </a:t>
            </a:r>
            <a:r>
              <a:rPr lang="en-US" dirty="0" err="1"/>
              <a:t>demenza</a:t>
            </a:r>
            <a:r>
              <a:rPr lang="en-US" dirty="0"/>
              <a:t>)  </a:t>
            </a:r>
            <a:r>
              <a:rPr lang="en-US" dirty="0" err="1"/>
              <a:t>ed</a:t>
            </a:r>
            <a:r>
              <a:rPr lang="en-US" dirty="0"/>
              <a:t> </a:t>
            </a:r>
            <a:r>
              <a:rPr lang="en-US" dirty="0" err="1"/>
              <a:t>anche</a:t>
            </a:r>
            <a:r>
              <a:rPr lang="en-US" dirty="0"/>
              <a:t> </a:t>
            </a:r>
            <a:r>
              <a:rPr lang="en-US" dirty="0" err="1"/>
              <a:t>condizioni</a:t>
            </a:r>
            <a:r>
              <a:rPr lang="en-US" dirty="0"/>
              <a:t> </a:t>
            </a:r>
            <a:r>
              <a:rPr lang="en-US" dirty="0" err="1"/>
              <a:t>fisiologiche</a:t>
            </a:r>
            <a:r>
              <a:rPr lang="en-US" dirty="0"/>
              <a:t> </a:t>
            </a:r>
            <a:r>
              <a:rPr lang="en-US" dirty="0" err="1"/>
              <a:t>particolari</a:t>
            </a:r>
            <a:r>
              <a:rPr lang="en-US" dirty="0"/>
              <a:t> </a:t>
            </a:r>
            <a:r>
              <a:rPr lang="en-US" dirty="0" err="1"/>
              <a:t>quali</a:t>
            </a:r>
            <a:r>
              <a:rPr lang="en-US" dirty="0"/>
              <a:t> la </a:t>
            </a:r>
            <a:r>
              <a:rPr lang="en-US" dirty="0" err="1"/>
              <a:t>gravidanza</a:t>
            </a:r>
            <a:r>
              <a:rPr lang="en-US" dirty="0"/>
              <a:t>, o </a:t>
            </a:r>
            <a:r>
              <a:rPr lang="en-US" dirty="0" err="1"/>
              <a:t>l’invecchiamento</a:t>
            </a:r>
            <a:r>
              <a:rPr lang="en-US" dirty="0"/>
              <a:t> </a:t>
            </a:r>
            <a:r>
              <a:rPr lang="en-US" dirty="0" err="1"/>
              <a:t>possoni</a:t>
            </a:r>
            <a:r>
              <a:rPr lang="en-US" dirty="0"/>
              <a:t> </a:t>
            </a:r>
            <a:r>
              <a:rPr lang="en-US" dirty="0" err="1"/>
              <a:t>indurre</a:t>
            </a:r>
            <a:r>
              <a:rPr lang="en-US" dirty="0"/>
              <a:t> </a:t>
            </a:r>
            <a:r>
              <a:rPr lang="en-US" dirty="0" err="1"/>
              <a:t>sintomi</a:t>
            </a:r>
            <a:r>
              <a:rPr lang="en-US" dirty="0"/>
              <a:t> </a:t>
            </a:r>
            <a:r>
              <a:rPr lang="en-US" dirty="0" err="1"/>
              <a:t>simili</a:t>
            </a:r>
            <a:r>
              <a:rPr lang="en-US" dirty="0"/>
              <a:t> a </a:t>
            </a:r>
            <a:r>
              <a:rPr lang="en-US" dirty="0" err="1"/>
              <a:t>quelli</a:t>
            </a:r>
            <a:r>
              <a:rPr lang="en-US" dirty="0"/>
              <a:t> </a:t>
            </a:r>
            <a:r>
              <a:rPr lang="en-US" dirty="0" err="1"/>
              <a:t>osservati</a:t>
            </a:r>
            <a:r>
              <a:rPr lang="en-US" dirty="0"/>
              <a:t> in </a:t>
            </a:r>
            <a:r>
              <a:rPr lang="en-US" dirty="0" err="1"/>
              <a:t>depressione</a:t>
            </a:r>
            <a:r>
              <a:rPr lang="en-US" dirty="0"/>
              <a:t> </a:t>
            </a:r>
            <a:r>
              <a:rPr lang="en-US" dirty="0" err="1"/>
              <a:t>quali</a:t>
            </a:r>
            <a:r>
              <a:rPr lang="en-US" dirty="0"/>
              <a:t> </a:t>
            </a:r>
            <a:r>
              <a:rPr lang="en-US" dirty="0" err="1"/>
              <a:t>perdita</a:t>
            </a:r>
            <a:r>
              <a:rPr lang="en-US" dirty="0"/>
              <a:t> di peso, </a:t>
            </a:r>
            <a:r>
              <a:rPr lang="en-US" dirty="0" err="1"/>
              <a:t>astenia</a:t>
            </a:r>
            <a:r>
              <a:rPr lang="en-US" dirty="0"/>
              <a:t> ,</a:t>
            </a:r>
            <a:r>
              <a:rPr lang="en-US" dirty="0" err="1"/>
              <a:t>alterazioni</a:t>
            </a:r>
            <a:r>
              <a:rPr lang="en-US" dirty="0"/>
              <a:t> del </a:t>
            </a:r>
            <a:r>
              <a:rPr lang="en-US" dirty="0" err="1"/>
              <a:t>sonno</a:t>
            </a:r>
            <a:r>
              <a:rPr lang="en-US" dirty="0"/>
              <a:t> e </a:t>
            </a:r>
            <a:r>
              <a:rPr lang="en-US" dirty="0" err="1"/>
              <a:t>dell’appetito</a:t>
            </a:r>
            <a:r>
              <a:rPr lang="en-US" dirty="0"/>
              <a:t>.  </a:t>
            </a:r>
            <a:r>
              <a:rPr lang="it-IT" dirty="0"/>
              <a:t> La diagnosi aggiuntiva di depressione maggiore va applicata solo in casi estremi.</a:t>
            </a:r>
          </a:p>
          <a:p>
            <a:pPr marL="0" indent="0">
              <a:buNone/>
            </a:pPr>
            <a:endParaRPr lang="it-IT" dirty="0"/>
          </a:p>
        </p:txBody>
      </p:sp>
    </p:spTree>
    <p:extLst>
      <p:ext uri="{BB962C8B-B14F-4D97-AF65-F5344CB8AC3E}">
        <p14:creationId xmlns:p14="http://schemas.microsoft.com/office/powerpoint/2010/main" val="2788349020"/>
      </p:ext>
    </p:extLst>
  </p:cSld>
  <p:clrMapOvr>
    <a:masterClrMapping/>
  </p:clrMapOvr>
</p:sld>
</file>

<file path=ppt/slides/slide4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Ulteriori caratteristiche del paziente con depressione maggiore</a:t>
            </a:r>
          </a:p>
        </p:txBody>
      </p:sp>
      <p:sp>
        <p:nvSpPr>
          <p:cNvPr id="3" name="Segnaposto contenuto 2"/>
          <p:cNvSpPr>
            <a:spLocks noGrp="1"/>
          </p:cNvSpPr>
          <p:nvPr>
            <p:ph idx="1"/>
          </p:nvPr>
        </p:nvSpPr>
        <p:spPr/>
        <p:txBody>
          <a:bodyPr>
            <a:normAutofit fontScale="70000" lnSpcReduction="20000"/>
          </a:bodyPr>
          <a:lstStyle/>
          <a:p>
            <a:r>
              <a:rPr lang="it-IT" b="1" dirty="0"/>
              <a:t> </a:t>
            </a:r>
            <a:r>
              <a:rPr lang="en-US" dirty="0"/>
              <a:t>Il </a:t>
            </a:r>
            <a:r>
              <a:rPr lang="en-US" dirty="0" err="1"/>
              <a:t>disturbo</a:t>
            </a:r>
            <a:r>
              <a:rPr lang="en-US" dirty="0"/>
              <a:t> </a:t>
            </a:r>
            <a:r>
              <a:rPr lang="en-US" dirty="0" err="1"/>
              <a:t>depressivo</a:t>
            </a:r>
            <a:r>
              <a:rPr lang="en-US" dirty="0"/>
              <a:t> </a:t>
            </a:r>
            <a:r>
              <a:rPr lang="en-US" dirty="0" err="1"/>
              <a:t>maggiore</a:t>
            </a:r>
            <a:r>
              <a:rPr lang="en-US" dirty="0"/>
              <a:t> </a:t>
            </a:r>
            <a:r>
              <a:rPr lang="en-US" dirty="0" err="1"/>
              <a:t>si</a:t>
            </a:r>
            <a:r>
              <a:rPr lang="en-US" dirty="0"/>
              <a:t> </a:t>
            </a:r>
            <a:r>
              <a:rPr lang="en-US" dirty="0" err="1"/>
              <a:t>associa</a:t>
            </a:r>
            <a:r>
              <a:rPr lang="en-US" dirty="0"/>
              <a:t> ad un </a:t>
            </a:r>
            <a:r>
              <a:rPr lang="en-US" dirty="0" err="1"/>
              <a:t>elevato</a:t>
            </a:r>
            <a:r>
              <a:rPr lang="en-US" dirty="0"/>
              <a:t> </a:t>
            </a:r>
            <a:r>
              <a:rPr lang="en-US" dirty="0" err="1"/>
              <a:t>rischio</a:t>
            </a:r>
            <a:r>
              <a:rPr lang="en-US" dirty="0"/>
              <a:t> di </a:t>
            </a:r>
            <a:r>
              <a:rPr lang="en-US" dirty="0" err="1"/>
              <a:t>suicidio</a:t>
            </a:r>
            <a:r>
              <a:rPr lang="en-US" dirty="0"/>
              <a:t>.</a:t>
            </a:r>
          </a:p>
          <a:p>
            <a:r>
              <a:rPr lang="en-US" dirty="0"/>
              <a:t>La </a:t>
            </a:r>
            <a:r>
              <a:rPr lang="en-US" dirty="0" err="1"/>
              <a:t>caduta</a:t>
            </a:r>
            <a:r>
              <a:rPr lang="en-US" dirty="0"/>
              <a:t> </a:t>
            </a:r>
            <a:r>
              <a:rPr lang="en-US" dirty="0" err="1"/>
              <a:t>delle</a:t>
            </a:r>
            <a:r>
              <a:rPr lang="en-US" dirty="0"/>
              <a:t> </a:t>
            </a:r>
            <a:r>
              <a:rPr lang="en-US" dirty="0" err="1"/>
              <a:t>difese</a:t>
            </a:r>
            <a:r>
              <a:rPr lang="en-US" dirty="0"/>
              <a:t> </a:t>
            </a:r>
            <a:r>
              <a:rPr lang="en-US" dirty="0" err="1"/>
              <a:t>immunitarie</a:t>
            </a:r>
            <a:r>
              <a:rPr lang="en-US" dirty="0"/>
              <a:t> </a:t>
            </a:r>
            <a:r>
              <a:rPr lang="en-US" dirty="0" err="1"/>
              <a:t>connesse</a:t>
            </a:r>
            <a:r>
              <a:rPr lang="en-US" dirty="0"/>
              <a:t> </a:t>
            </a:r>
            <a:r>
              <a:rPr lang="en-US" dirty="0" err="1"/>
              <a:t>alla</a:t>
            </a:r>
            <a:r>
              <a:rPr lang="en-US" dirty="0"/>
              <a:t> </a:t>
            </a:r>
            <a:r>
              <a:rPr lang="en-US" dirty="0" err="1"/>
              <a:t>depressione</a:t>
            </a:r>
            <a:r>
              <a:rPr lang="en-US" dirty="0"/>
              <a:t> li </a:t>
            </a:r>
            <a:r>
              <a:rPr lang="en-US" dirty="0" err="1"/>
              <a:t>rende</a:t>
            </a:r>
            <a:r>
              <a:rPr lang="en-US" dirty="0"/>
              <a:t> </a:t>
            </a:r>
            <a:r>
              <a:rPr lang="en-US" dirty="0" err="1"/>
              <a:t>più</a:t>
            </a:r>
            <a:r>
              <a:rPr lang="en-US" dirty="0"/>
              <a:t> </a:t>
            </a:r>
            <a:r>
              <a:rPr lang="en-US" dirty="0" err="1"/>
              <a:t>vulnerabili</a:t>
            </a:r>
            <a:r>
              <a:rPr lang="en-US" dirty="0"/>
              <a:t> ad </a:t>
            </a:r>
            <a:r>
              <a:rPr lang="en-US" dirty="0" err="1"/>
              <a:t>infezioni</a:t>
            </a:r>
            <a:r>
              <a:rPr lang="en-US" dirty="0"/>
              <a:t> e, secondo </a:t>
            </a:r>
            <a:r>
              <a:rPr lang="en-US" dirty="0" err="1"/>
              <a:t>alcune</a:t>
            </a:r>
            <a:r>
              <a:rPr lang="en-US" dirty="0"/>
              <a:t> </a:t>
            </a:r>
            <a:r>
              <a:rPr lang="en-US" dirty="0" err="1"/>
              <a:t>ricerche</a:t>
            </a:r>
            <a:r>
              <a:rPr lang="en-US" dirty="0"/>
              <a:t>, </a:t>
            </a:r>
            <a:r>
              <a:rPr lang="en-US" dirty="0" err="1"/>
              <a:t>anche</a:t>
            </a:r>
            <a:r>
              <a:rPr lang="en-US" dirty="0"/>
              <a:t> </a:t>
            </a:r>
            <a:r>
              <a:rPr lang="en-US" dirty="0" err="1"/>
              <a:t>allo</a:t>
            </a:r>
            <a:r>
              <a:rPr lang="en-US" dirty="0"/>
              <a:t> </a:t>
            </a:r>
            <a:r>
              <a:rPr lang="en-US" dirty="0" err="1"/>
              <a:t>sviluppo</a:t>
            </a:r>
            <a:r>
              <a:rPr lang="en-US" dirty="0"/>
              <a:t> di </a:t>
            </a:r>
            <a:r>
              <a:rPr lang="en-US" dirty="0" err="1"/>
              <a:t>tumori</a:t>
            </a:r>
            <a:r>
              <a:rPr lang="en-US" dirty="0"/>
              <a:t>, </a:t>
            </a:r>
            <a:r>
              <a:rPr lang="en-US" dirty="0" err="1"/>
              <a:t>che</a:t>
            </a:r>
            <a:r>
              <a:rPr lang="en-US" dirty="0"/>
              <a:t> </a:t>
            </a:r>
            <a:r>
              <a:rPr lang="en-US" dirty="0" err="1"/>
              <a:t>comunque</a:t>
            </a:r>
            <a:r>
              <a:rPr lang="en-US" dirty="0"/>
              <a:t> </a:t>
            </a:r>
            <a:r>
              <a:rPr lang="en-US" dirty="0" err="1"/>
              <a:t>riconoscono</a:t>
            </a:r>
            <a:r>
              <a:rPr lang="en-US" dirty="0"/>
              <a:t> </a:t>
            </a:r>
            <a:r>
              <a:rPr lang="en-US" dirty="0" err="1"/>
              <a:t>nella</a:t>
            </a:r>
            <a:r>
              <a:rPr lang="en-US" dirty="0"/>
              <a:t> </a:t>
            </a:r>
            <a:r>
              <a:rPr lang="en-US" dirty="0" err="1"/>
              <a:t>depressione</a:t>
            </a:r>
            <a:r>
              <a:rPr lang="en-US" dirty="0"/>
              <a:t> solo </a:t>
            </a:r>
            <a:r>
              <a:rPr lang="en-US" dirty="0" err="1"/>
              <a:t>una</a:t>
            </a:r>
            <a:r>
              <a:rPr lang="en-US" dirty="0"/>
              <a:t> </a:t>
            </a:r>
            <a:r>
              <a:rPr lang="en-US" dirty="0" err="1"/>
              <a:t>eventuale</a:t>
            </a:r>
            <a:r>
              <a:rPr lang="en-US" dirty="0"/>
              <a:t> </a:t>
            </a:r>
            <a:r>
              <a:rPr lang="en-US" dirty="0" err="1"/>
              <a:t>concausa</a:t>
            </a:r>
            <a:r>
              <a:rPr lang="en-US" dirty="0"/>
              <a:t>.</a:t>
            </a:r>
          </a:p>
          <a:p>
            <a:r>
              <a:rPr lang="en-US" dirty="0"/>
              <a:t>È </a:t>
            </a:r>
            <a:r>
              <a:rPr lang="en-US" dirty="0" err="1"/>
              <a:t>spesso</a:t>
            </a:r>
            <a:r>
              <a:rPr lang="en-US" dirty="0"/>
              <a:t> </a:t>
            </a:r>
            <a:r>
              <a:rPr lang="en-US" dirty="0" err="1"/>
              <a:t>presente</a:t>
            </a:r>
            <a:r>
              <a:rPr lang="en-US" dirty="0"/>
              <a:t> </a:t>
            </a:r>
            <a:r>
              <a:rPr lang="en-US" dirty="0" err="1"/>
              <a:t>una</a:t>
            </a:r>
            <a:r>
              <a:rPr lang="en-US" dirty="0"/>
              <a:t> </a:t>
            </a:r>
            <a:r>
              <a:rPr lang="en-US" dirty="0" err="1"/>
              <a:t>tendenza</a:t>
            </a:r>
            <a:r>
              <a:rPr lang="en-US" dirty="0"/>
              <a:t> </a:t>
            </a:r>
            <a:r>
              <a:rPr lang="en-US" dirty="0" err="1"/>
              <a:t>alla</a:t>
            </a:r>
            <a:r>
              <a:rPr lang="en-US" dirty="0"/>
              <a:t> rimuginazione </a:t>
            </a:r>
            <a:r>
              <a:rPr lang="en-US" dirty="0" err="1"/>
              <a:t>ossessiva</a:t>
            </a:r>
            <a:r>
              <a:rPr lang="en-US" dirty="0"/>
              <a:t>, </a:t>
            </a:r>
            <a:r>
              <a:rPr lang="en-US" dirty="0" err="1"/>
              <a:t>alla</a:t>
            </a:r>
            <a:r>
              <a:rPr lang="en-US" dirty="0"/>
              <a:t> </a:t>
            </a:r>
            <a:r>
              <a:rPr lang="en-US" dirty="0" err="1"/>
              <a:t>ipocondria</a:t>
            </a:r>
            <a:r>
              <a:rPr lang="en-US" dirty="0"/>
              <a:t> (</a:t>
            </a:r>
            <a:r>
              <a:rPr lang="en-US" dirty="0" err="1"/>
              <a:t>ansia</a:t>
            </a:r>
            <a:r>
              <a:rPr lang="en-US" dirty="0"/>
              <a:t> per le </a:t>
            </a:r>
            <a:r>
              <a:rPr lang="en-US" dirty="0" err="1"/>
              <a:t>malattie</a:t>
            </a:r>
            <a:r>
              <a:rPr lang="en-US" dirty="0"/>
              <a:t>), </a:t>
            </a:r>
            <a:r>
              <a:rPr lang="en-US" dirty="0" err="1"/>
              <a:t>allo</a:t>
            </a:r>
            <a:r>
              <a:rPr lang="en-US" dirty="0"/>
              <a:t> </a:t>
            </a:r>
            <a:r>
              <a:rPr lang="en-US" dirty="0" err="1"/>
              <a:t>sviluppo</a:t>
            </a:r>
            <a:r>
              <a:rPr lang="en-US" dirty="0"/>
              <a:t> di </a:t>
            </a:r>
            <a:r>
              <a:rPr lang="en-US" dirty="0" err="1"/>
              <a:t>sintomi</a:t>
            </a:r>
            <a:r>
              <a:rPr lang="en-US" dirty="0"/>
              <a:t> </a:t>
            </a:r>
            <a:r>
              <a:rPr lang="en-US" dirty="0" err="1"/>
              <a:t>fisici</a:t>
            </a:r>
            <a:r>
              <a:rPr lang="en-US" dirty="0"/>
              <a:t> (</a:t>
            </a:r>
            <a:r>
              <a:rPr lang="en-US" dirty="0" err="1"/>
              <a:t>dolori</a:t>
            </a:r>
            <a:r>
              <a:rPr lang="en-US" dirty="0"/>
              <a:t> </a:t>
            </a:r>
            <a:r>
              <a:rPr lang="en-US" dirty="0" err="1"/>
              <a:t>alla</a:t>
            </a:r>
            <a:r>
              <a:rPr lang="en-US" dirty="0"/>
              <a:t> </a:t>
            </a:r>
            <a:r>
              <a:rPr lang="en-US" dirty="0" err="1"/>
              <a:t>schiena</a:t>
            </a:r>
            <a:r>
              <a:rPr lang="en-US" dirty="0"/>
              <a:t>, </a:t>
            </a:r>
            <a:r>
              <a:rPr lang="en-US" dirty="0" err="1"/>
              <a:t>cefalee</a:t>
            </a:r>
            <a:r>
              <a:rPr lang="en-US" dirty="0"/>
              <a:t>, </a:t>
            </a:r>
            <a:r>
              <a:rPr lang="en-US" dirty="0" err="1"/>
              <a:t>dolori</a:t>
            </a:r>
            <a:r>
              <a:rPr lang="en-US" dirty="0"/>
              <a:t> </a:t>
            </a:r>
            <a:r>
              <a:rPr lang="en-US" dirty="0" err="1"/>
              <a:t>addominali</a:t>
            </a:r>
            <a:r>
              <a:rPr lang="en-US" dirty="0"/>
              <a:t>).</a:t>
            </a:r>
          </a:p>
          <a:p>
            <a:r>
              <a:rPr lang="en-US" dirty="0" err="1"/>
              <a:t>Nei</a:t>
            </a:r>
            <a:r>
              <a:rPr lang="en-US" dirty="0"/>
              <a:t> bambini </a:t>
            </a:r>
            <a:r>
              <a:rPr lang="en-US" dirty="0" err="1"/>
              <a:t>può</a:t>
            </a:r>
            <a:r>
              <a:rPr lang="en-US" dirty="0"/>
              <a:t> </a:t>
            </a:r>
            <a:r>
              <a:rPr lang="en-US" dirty="0" err="1"/>
              <a:t>portare</a:t>
            </a:r>
            <a:r>
              <a:rPr lang="en-US" dirty="0"/>
              <a:t> ad </a:t>
            </a:r>
            <a:r>
              <a:rPr lang="en-US" dirty="0" err="1"/>
              <a:t>ansia</a:t>
            </a:r>
            <a:r>
              <a:rPr lang="en-US" dirty="0"/>
              <a:t> di </a:t>
            </a:r>
            <a:r>
              <a:rPr lang="en-US" dirty="0" err="1"/>
              <a:t>separazione</a:t>
            </a:r>
            <a:r>
              <a:rPr lang="en-US" dirty="0"/>
              <a:t>.</a:t>
            </a:r>
          </a:p>
          <a:p>
            <a:r>
              <a:rPr lang="en-US" dirty="0"/>
              <a:t>La </a:t>
            </a:r>
            <a:r>
              <a:rPr lang="en-US" dirty="0" err="1"/>
              <a:t>ricerca</a:t>
            </a:r>
            <a:r>
              <a:rPr lang="en-US" dirty="0"/>
              <a:t> </a:t>
            </a:r>
            <a:r>
              <a:rPr lang="en-US" dirty="0" err="1"/>
              <a:t>sta</a:t>
            </a:r>
            <a:r>
              <a:rPr lang="en-US" dirty="0"/>
              <a:t> </a:t>
            </a:r>
            <a:r>
              <a:rPr lang="en-US" dirty="0" err="1"/>
              <a:t>mettendo</a:t>
            </a:r>
            <a:r>
              <a:rPr lang="en-US" dirty="0"/>
              <a:t> in </a:t>
            </a:r>
            <a:r>
              <a:rPr lang="en-US" dirty="0" err="1"/>
              <a:t>evidenza</a:t>
            </a:r>
            <a:r>
              <a:rPr lang="en-US" dirty="0"/>
              <a:t> </a:t>
            </a:r>
            <a:r>
              <a:rPr lang="en-US" dirty="0" err="1"/>
              <a:t>caratteristiche</a:t>
            </a:r>
            <a:r>
              <a:rPr lang="en-US" dirty="0"/>
              <a:t> </a:t>
            </a:r>
            <a:r>
              <a:rPr lang="en-US" dirty="0" err="1"/>
              <a:t>specifiche</a:t>
            </a:r>
            <a:r>
              <a:rPr lang="en-US" dirty="0"/>
              <a:t> </a:t>
            </a:r>
            <a:r>
              <a:rPr lang="en-US" dirty="0" err="1"/>
              <a:t>sia</a:t>
            </a:r>
            <a:r>
              <a:rPr lang="en-US" dirty="0"/>
              <a:t> </a:t>
            </a:r>
            <a:r>
              <a:rPr lang="en-US" dirty="0" err="1"/>
              <a:t>anatomiche</a:t>
            </a:r>
            <a:r>
              <a:rPr lang="en-US" dirty="0"/>
              <a:t> </a:t>
            </a:r>
            <a:r>
              <a:rPr lang="en-US" dirty="0" err="1"/>
              <a:t>sia</a:t>
            </a:r>
            <a:r>
              <a:rPr lang="en-US" dirty="0"/>
              <a:t> </a:t>
            </a:r>
            <a:r>
              <a:rPr lang="en-US" dirty="0" err="1"/>
              <a:t>fonzionali</a:t>
            </a:r>
            <a:r>
              <a:rPr lang="en-US" dirty="0"/>
              <a:t> del </a:t>
            </a:r>
            <a:r>
              <a:rPr lang="en-US" dirty="0" err="1"/>
              <a:t>cervello</a:t>
            </a:r>
            <a:r>
              <a:rPr lang="en-US" dirty="0"/>
              <a:t> del </a:t>
            </a:r>
            <a:r>
              <a:rPr lang="en-US" dirty="0" err="1"/>
              <a:t>paziente</a:t>
            </a:r>
            <a:r>
              <a:rPr lang="en-US" dirty="0"/>
              <a:t> </a:t>
            </a:r>
            <a:r>
              <a:rPr lang="en-US" dirty="0" err="1"/>
              <a:t>depresso</a:t>
            </a:r>
            <a:r>
              <a:rPr lang="en-US" dirty="0"/>
              <a:t>, ma I </a:t>
            </a:r>
            <a:r>
              <a:rPr lang="en-US" dirty="0" err="1"/>
              <a:t>risultati</a:t>
            </a:r>
            <a:r>
              <a:rPr lang="en-US" dirty="0"/>
              <a:t> </a:t>
            </a:r>
            <a:r>
              <a:rPr lang="en-US" dirty="0" err="1"/>
              <a:t>sono</a:t>
            </a:r>
            <a:r>
              <a:rPr lang="en-US" dirty="0"/>
              <a:t> </a:t>
            </a:r>
            <a:r>
              <a:rPr lang="en-US" dirty="0" err="1"/>
              <a:t>tutt’ora</a:t>
            </a:r>
            <a:r>
              <a:rPr lang="en-US" dirty="0"/>
              <a:t> non </a:t>
            </a:r>
            <a:r>
              <a:rPr lang="en-US" dirty="0" err="1"/>
              <a:t>conclusivi</a:t>
            </a:r>
            <a:r>
              <a:rPr lang="en-US" dirty="0"/>
              <a:t>.</a:t>
            </a:r>
          </a:p>
          <a:p>
            <a:pPr marL="0" indent="0">
              <a:buNone/>
            </a:pPr>
            <a:endParaRPr lang="it-IT" dirty="0"/>
          </a:p>
        </p:txBody>
      </p:sp>
    </p:spTree>
    <p:extLst>
      <p:ext uri="{BB962C8B-B14F-4D97-AF65-F5344CB8AC3E}">
        <p14:creationId xmlns:p14="http://schemas.microsoft.com/office/powerpoint/2010/main" val="2059702984"/>
      </p:ext>
    </p:extLst>
  </p:cSld>
  <p:clrMapOvr>
    <a:masterClrMapping/>
  </p:clrMapOvr>
</p:sld>
</file>

<file path=ppt/slides/slide4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Prevalenza</a:t>
            </a:r>
          </a:p>
        </p:txBody>
      </p:sp>
      <p:sp>
        <p:nvSpPr>
          <p:cNvPr id="3" name="Segnaposto contenuto 2"/>
          <p:cNvSpPr>
            <a:spLocks noGrp="1"/>
          </p:cNvSpPr>
          <p:nvPr>
            <p:ph idx="1"/>
          </p:nvPr>
        </p:nvSpPr>
        <p:spPr/>
        <p:txBody>
          <a:bodyPr>
            <a:noAutofit/>
          </a:bodyPr>
          <a:lstStyle/>
          <a:p>
            <a:r>
              <a:rPr lang="en-US" sz="2400" dirty="0"/>
              <a:t>Circa </a:t>
            </a:r>
            <a:r>
              <a:rPr lang="en-US" sz="2400" dirty="0" err="1"/>
              <a:t>il</a:t>
            </a:r>
            <a:r>
              <a:rPr lang="en-US" sz="2400" dirty="0"/>
              <a:t> 7% </a:t>
            </a:r>
            <a:r>
              <a:rPr lang="en-US" sz="2400" dirty="0" err="1"/>
              <a:t>delle</a:t>
            </a:r>
            <a:r>
              <a:rPr lang="en-US" sz="2400" dirty="0"/>
              <a:t> </a:t>
            </a:r>
            <a:r>
              <a:rPr lang="en-US" sz="2400" dirty="0" err="1"/>
              <a:t>persone</a:t>
            </a:r>
            <a:r>
              <a:rPr lang="en-US" sz="2400" dirty="0"/>
              <a:t> ne è </a:t>
            </a:r>
            <a:r>
              <a:rPr lang="en-US" sz="2400" dirty="0" err="1"/>
              <a:t>affetto</a:t>
            </a:r>
            <a:r>
              <a:rPr lang="en-US" sz="2400" dirty="0"/>
              <a:t>, </a:t>
            </a:r>
            <a:r>
              <a:rPr lang="en-US" sz="2400" dirty="0" err="1"/>
              <a:t>l’età</a:t>
            </a:r>
            <a:r>
              <a:rPr lang="en-US" sz="2400" dirty="0"/>
              <a:t> </a:t>
            </a:r>
            <a:r>
              <a:rPr lang="en-US" sz="2400" dirty="0" err="1"/>
              <a:t>più</a:t>
            </a:r>
            <a:r>
              <a:rPr lang="en-US" sz="2400" dirty="0"/>
              <a:t> </a:t>
            </a:r>
            <a:r>
              <a:rPr lang="en-US" sz="2400" dirty="0" err="1"/>
              <a:t>colpita</a:t>
            </a:r>
            <a:r>
              <a:rPr lang="en-US" sz="2400" dirty="0"/>
              <a:t> è </a:t>
            </a:r>
            <a:r>
              <a:rPr lang="en-US" sz="2400" dirty="0" err="1"/>
              <a:t>quella</a:t>
            </a:r>
            <a:r>
              <a:rPr lang="en-US" sz="2400" dirty="0"/>
              <a:t> </a:t>
            </a:r>
            <a:r>
              <a:rPr lang="en-US" sz="2400" dirty="0" err="1"/>
              <a:t>tra</a:t>
            </a:r>
            <a:r>
              <a:rPr lang="en-US" sz="2400" dirty="0"/>
              <a:t> I 18 </a:t>
            </a:r>
            <a:r>
              <a:rPr lang="en-US" sz="2400" dirty="0" err="1"/>
              <a:t>ed</a:t>
            </a:r>
            <a:r>
              <a:rPr lang="en-US" sz="2400" dirty="0"/>
              <a:t> I 30 </a:t>
            </a:r>
            <a:r>
              <a:rPr lang="en-US" sz="2400" dirty="0" err="1"/>
              <a:t>anni</a:t>
            </a:r>
            <a:r>
              <a:rPr lang="en-US" sz="2400" dirty="0"/>
              <a:t>, </a:t>
            </a:r>
            <a:r>
              <a:rPr lang="en-US" sz="2400" dirty="0" err="1"/>
              <a:t>nelle</a:t>
            </a:r>
            <a:r>
              <a:rPr lang="en-US" sz="2400" dirty="0"/>
              <a:t> </a:t>
            </a:r>
            <a:r>
              <a:rPr lang="en-US" sz="2400" dirty="0" err="1"/>
              <a:t>donne</a:t>
            </a:r>
            <a:r>
              <a:rPr lang="en-US" sz="2400" dirty="0"/>
              <a:t> </a:t>
            </a:r>
            <a:r>
              <a:rPr lang="en-US" sz="2400" dirty="0" err="1"/>
              <a:t>si</a:t>
            </a:r>
            <a:r>
              <a:rPr lang="en-US" sz="2400" dirty="0"/>
              <a:t> ha </a:t>
            </a:r>
            <a:r>
              <a:rPr lang="en-US" sz="2400" dirty="0" err="1"/>
              <a:t>una</a:t>
            </a:r>
            <a:r>
              <a:rPr lang="en-US" sz="2400" dirty="0"/>
              <a:t> </a:t>
            </a:r>
            <a:r>
              <a:rPr lang="en-US" sz="2400" dirty="0" err="1"/>
              <a:t>incidenza</a:t>
            </a:r>
            <a:r>
              <a:rPr lang="en-US" sz="2400" dirty="0"/>
              <a:t> di 3 volte </a:t>
            </a:r>
            <a:r>
              <a:rPr lang="en-US" sz="2400" dirty="0" err="1"/>
              <a:t>sueriore</a:t>
            </a:r>
            <a:r>
              <a:rPr lang="en-US" sz="2400" dirty="0"/>
              <a:t> a </a:t>
            </a:r>
            <a:r>
              <a:rPr lang="en-US" sz="2400" dirty="0" err="1"/>
              <a:t>quella</a:t>
            </a:r>
            <a:r>
              <a:rPr lang="en-US" sz="2400" dirty="0"/>
              <a:t> </a:t>
            </a:r>
            <a:r>
              <a:rPr lang="en-US" sz="2400" dirty="0" err="1"/>
              <a:t>osservata</a:t>
            </a:r>
            <a:r>
              <a:rPr lang="en-US" sz="2400" dirty="0"/>
              <a:t> </a:t>
            </a:r>
            <a:r>
              <a:rPr lang="en-US" sz="2400" dirty="0" err="1"/>
              <a:t>nei</a:t>
            </a:r>
            <a:r>
              <a:rPr lang="en-US" sz="2400" dirty="0"/>
              <a:t> </a:t>
            </a:r>
            <a:r>
              <a:rPr lang="en-US" sz="2400" dirty="0" err="1"/>
              <a:t>maschi</a:t>
            </a:r>
            <a:r>
              <a:rPr lang="en-US" sz="2400" dirty="0"/>
              <a:t>. Le </a:t>
            </a:r>
            <a:r>
              <a:rPr lang="en-US" sz="2400" dirty="0" err="1"/>
              <a:t>donne</a:t>
            </a:r>
            <a:r>
              <a:rPr lang="en-US" sz="2400" dirty="0"/>
              <a:t> </a:t>
            </a:r>
            <a:r>
              <a:rPr lang="en-US" sz="2400" dirty="0" err="1"/>
              <a:t>compiono</a:t>
            </a:r>
            <a:r>
              <a:rPr lang="en-US" sz="2400" dirty="0"/>
              <a:t> </a:t>
            </a:r>
            <a:r>
              <a:rPr lang="en-US" sz="2400" dirty="0" err="1"/>
              <a:t>più</a:t>
            </a:r>
            <a:r>
              <a:rPr lang="en-US" sz="2400" dirty="0"/>
              <a:t> </a:t>
            </a:r>
            <a:r>
              <a:rPr lang="en-US" sz="2400" dirty="0" err="1"/>
              <a:t>tentativi</a:t>
            </a:r>
            <a:r>
              <a:rPr lang="en-US" sz="2400" dirty="0"/>
              <a:t> di </a:t>
            </a:r>
            <a:r>
              <a:rPr lang="en-US" sz="2400" dirty="0" err="1"/>
              <a:t>suicidio</a:t>
            </a:r>
            <a:r>
              <a:rPr lang="en-US" sz="2400" dirty="0"/>
              <a:t>, I </a:t>
            </a:r>
            <a:r>
              <a:rPr lang="en-US" sz="2400" dirty="0" err="1"/>
              <a:t>maschi</a:t>
            </a:r>
            <a:r>
              <a:rPr lang="en-US" sz="2400" dirty="0"/>
              <a:t> </a:t>
            </a:r>
            <a:r>
              <a:rPr lang="en-US" sz="2400" dirty="0" err="1"/>
              <a:t>portano</a:t>
            </a:r>
            <a:r>
              <a:rPr lang="en-US" sz="2400" dirty="0"/>
              <a:t> a </a:t>
            </a:r>
            <a:r>
              <a:rPr lang="en-US" sz="2400" dirty="0" err="1"/>
              <a:t>termine</a:t>
            </a:r>
            <a:r>
              <a:rPr lang="en-US" sz="2400" dirty="0"/>
              <a:t> tale </a:t>
            </a:r>
            <a:r>
              <a:rPr lang="en-US" sz="2400" dirty="0" err="1"/>
              <a:t>progetto</a:t>
            </a:r>
            <a:r>
              <a:rPr lang="en-US" sz="2400" dirty="0"/>
              <a:t> con </a:t>
            </a:r>
            <a:r>
              <a:rPr lang="en-US" sz="2400" dirty="0" err="1"/>
              <a:t>maggiore</a:t>
            </a:r>
            <a:r>
              <a:rPr lang="en-US" sz="2400" dirty="0"/>
              <a:t> </a:t>
            </a:r>
            <a:r>
              <a:rPr lang="en-US" sz="2400" dirty="0" err="1"/>
              <a:t>frequenza</a:t>
            </a:r>
            <a:r>
              <a:rPr lang="en-US" sz="2400" dirty="0"/>
              <a:t> </a:t>
            </a:r>
            <a:r>
              <a:rPr lang="en-US" sz="2400" dirty="0" err="1"/>
              <a:t>rispetto</a:t>
            </a:r>
            <a:r>
              <a:rPr lang="en-US" sz="2400" dirty="0"/>
              <a:t> </a:t>
            </a:r>
            <a:r>
              <a:rPr lang="en-US" sz="2400" dirty="0" err="1"/>
              <a:t>alle</a:t>
            </a:r>
            <a:r>
              <a:rPr lang="en-US" sz="2400" dirty="0"/>
              <a:t> </a:t>
            </a:r>
            <a:r>
              <a:rPr lang="en-US" sz="2400" dirty="0" err="1"/>
              <a:t>femmine</a:t>
            </a:r>
            <a:r>
              <a:rPr lang="en-US" sz="2400" dirty="0"/>
              <a:t> in </a:t>
            </a:r>
            <a:r>
              <a:rPr lang="en-US" sz="2400" dirty="0" err="1"/>
              <a:t>quanto</a:t>
            </a:r>
            <a:r>
              <a:rPr lang="en-US" sz="2400" dirty="0"/>
              <a:t> </a:t>
            </a:r>
            <a:r>
              <a:rPr lang="en-US" sz="2400" dirty="0" err="1"/>
              <a:t>scelgono</a:t>
            </a:r>
            <a:r>
              <a:rPr lang="en-US" sz="2400" dirty="0"/>
              <a:t> </a:t>
            </a:r>
            <a:r>
              <a:rPr lang="en-US" sz="2400" dirty="0" err="1"/>
              <a:t>modi</a:t>
            </a:r>
            <a:r>
              <a:rPr lang="en-US" sz="2400" dirty="0"/>
              <a:t> </a:t>
            </a:r>
            <a:r>
              <a:rPr lang="en-US" sz="2400" dirty="0" err="1"/>
              <a:t>più</a:t>
            </a:r>
            <a:r>
              <a:rPr lang="en-US" sz="2400" dirty="0"/>
              <a:t> </a:t>
            </a:r>
            <a:r>
              <a:rPr lang="en-US" sz="2400" dirty="0" err="1"/>
              <a:t>letali</a:t>
            </a:r>
            <a:r>
              <a:rPr lang="en-US" sz="2400" dirty="0"/>
              <a:t> e </a:t>
            </a:r>
            <a:r>
              <a:rPr lang="en-US" sz="2400" dirty="0" err="1"/>
              <a:t>devastanti</a:t>
            </a:r>
            <a:r>
              <a:rPr lang="en-US" sz="2400" dirty="0"/>
              <a:t> per </a:t>
            </a:r>
            <a:r>
              <a:rPr lang="en-US" sz="2400" dirty="0" err="1"/>
              <a:t>sopprimersi</a:t>
            </a:r>
            <a:r>
              <a:rPr lang="en-US" sz="2400" dirty="0"/>
              <a:t>. Il </a:t>
            </a:r>
            <a:r>
              <a:rPr lang="en-US" sz="2400" dirty="0" err="1"/>
              <a:t>tasso</a:t>
            </a:r>
            <a:r>
              <a:rPr lang="en-US" sz="2400" dirty="0"/>
              <a:t> di </a:t>
            </a:r>
            <a:r>
              <a:rPr lang="en-US" sz="2400" dirty="0" err="1"/>
              <a:t>suicidio</a:t>
            </a:r>
            <a:r>
              <a:rPr lang="en-US" sz="2400" dirty="0"/>
              <a:t> in </a:t>
            </a:r>
            <a:r>
              <a:rPr lang="en-US" sz="2400" dirty="0" err="1"/>
              <a:t>depressione</a:t>
            </a:r>
            <a:r>
              <a:rPr lang="en-US" sz="2400" dirty="0"/>
              <a:t> è </a:t>
            </a:r>
            <a:r>
              <a:rPr lang="en-US" sz="2400" dirty="0" err="1"/>
              <a:t>particolarmente</a:t>
            </a:r>
            <a:r>
              <a:rPr lang="en-US" sz="2400" dirty="0"/>
              <a:t> alto in </a:t>
            </a:r>
            <a:r>
              <a:rPr lang="en-US" sz="2400" dirty="0" err="1"/>
              <a:t>età</a:t>
            </a:r>
            <a:r>
              <a:rPr lang="en-US" sz="2400" dirty="0"/>
              <a:t> </a:t>
            </a:r>
            <a:r>
              <a:rPr lang="en-US" sz="2400" dirty="0" err="1"/>
              <a:t>avanzata</a:t>
            </a:r>
            <a:r>
              <a:rPr lang="en-US" sz="2400" dirty="0"/>
              <a:t>. Nella </a:t>
            </a:r>
            <a:r>
              <a:rPr lang="en-US" sz="2400" dirty="0" err="1"/>
              <a:t>maggior</a:t>
            </a:r>
            <a:r>
              <a:rPr lang="en-US" sz="2400" dirty="0"/>
              <a:t> parte </a:t>
            </a:r>
            <a:r>
              <a:rPr lang="en-US" sz="2400" dirty="0" err="1"/>
              <a:t>dei</a:t>
            </a:r>
            <a:r>
              <a:rPr lang="en-US" sz="2400" dirty="0"/>
              <a:t> </a:t>
            </a:r>
            <a:r>
              <a:rPr lang="en-US" sz="2400" dirty="0" err="1"/>
              <a:t>casi</a:t>
            </a:r>
            <a:r>
              <a:rPr lang="en-US" sz="2400" dirty="0"/>
              <a:t> la </a:t>
            </a:r>
            <a:r>
              <a:rPr lang="en-US" sz="2400" dirty="0" err="1"/>
              <a:t>depressione</a:t>
            </a:r>
            <a:r>
              <a:rPr lang="en-US" sz="2400" dirty="0"/>
              <a:t> non </a:t>
            </a:r>
            <a:r>
              <a:rPr lang="en-US" sz="2400" dirty="0" err="1"/>
              <a:t>trattata</a:t>
            </a:r>
            <a:r>
              <a:rPr lang="en-US" sz="2400" dirty="0"/>
              <a:t> </a:t>
            </a:r>
            <a:r>
              <a:rPr lang="en-US" sz="2400" dirty="0" err="1"/>
              <a:t>si</a:t>
            </a:r>
            <a:r>
              <a:rPr lang="en-US" sz="2400" dirty="0"/>
              <a:t> </a:t>
            </a:r>
            <a:r>
              <a:rPr lang="en-US" sz="2400" dirty="0" err="1"/>
              <a:t>interrope</a:t>
            </a:r>
            <a:r>
              <a:rPr lang="en-US" sz="2400" dirty="0"/>
              <a:t> </a:t>
            </a:r>
            <a:r>
              <a:rPr lang="en-US" sz="2400" dirty="0" err="1"/>
              <a:t>dopo</a:t>
            </a:r>
            <a:r>
              <a:rPr lang="en-US" sz="2400" dirty="0"/>
              <a:t> 3 </a:t>
            </a:r>
            <a:r>
              <a:rPr lang="en-US" sz="2400" dirty="0" err="1"/>
              <a:t>mesi</a:t>
            </a:r>
            <a:r>
              <a:rPr lang="en-US" sz="2400" dirty="0"/>
              <a:t>, </a:t>
            </a:r>
            <a:r>
              <a:rPr lang="en-US" sz="2400" dirty="0" err="1"/>
              <a:t>alcuni</a:t>
            </a:r>
            <a:r>
              <a:rPr lang="en-US" sz="2400" dirty="0"/>
              <a:t> </a:t>
            </a:r>
            <a:r>
              <a:rPr lang="en-US" sz="2400" dirty="0" err="1"/>
              <a:t>persistono</a:t>
            </a:r>
            <a:r>
              <a:rPr lang="en-US" sz="2400" dirty="0"/>
              <a:t> </a:t>
            </a:r>
            <a:r>
              <a:rPr lang="en-US" sz="2400" dirty="0" err="1"/>
              <a:t>nella</a:t>
            </a:r>
            <a:r>
              <a:rPr lang="en-US" sz="2400" dirty="0"/>
              <a:t> </a:t>
            </a:r>
            <a:r>
              <a:rPr lang="en-US" sz="2400" dirty="0" err="1"/>
              <a:t>loro</a:t>
            </a:r>
            <a:r>
              <a:rPr lang="en-US" sz="2400" dirty="0"/>
              <a:t> </a:t>
            </a:r>
            <a:r>
              <a:rPr lang="en-US" sz="2400" dirty="0" err="1"/>
              <a:t>depressione</a:t>
            </a:r>
            <a:r>
              <a:rPr lang="en-US" sz="2400" dirty="0"/>
              <a:t> per un anno.</a:t>
            </a:r>
          </a:p>
          <a:p>
            <a:r>
              <a:rPr lang="it-IT" sz="2400" dirty="0"/>
              <a:t> In molti casi la depressione maggiore cessa completamente, nei casi in cui perdura occorre valutare la possibile presenza di disturbi di personalità, di disturbi di ansia o di uso di sostanze.</a:t>
            </a:r>
          </a:p>
          <a:p>
            <a:endParaRPr lang="it-IT" sz="2400" dirty="0"/>
          </a:p>
        </p:txBody>
      </p:sp>
    </p:spTree>
    <p:extLst>
      <p:ext uri="{BB962C8B-B14F-4D97-AF65-F5344CB8AC3E}">
        <p14:creationId xmlns:p14="http://schemas.microsoft.com/office/powerpoint/2010/main" val="3693355934"/>
      </p:ext>
    </p:extLst>
  </p:cSld>
  <p:clrMapOvr>
    <a:masterClrMapping/>
  </p:clrMapOvr>
</p:sld>
</file>

<file path=ppt/slides/slide4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en-US" dirty="0"/>
              <a:t>La </a:t>
            </a:r>
            <a:r>
              <a:rPr lang="en-US" dirty="0" err="1"/>
              <a:t>persistenza</a:t>
            </a:r>
            <a:r>
              <a:rPr lang="en-US" dirty="0"/>
              <a:t> di </a:t>
            </a:r>
            <a:r>
              <a:rPr lang="en-US" dirty="0" err="1"/>
              <a:t>sintomi</a:t>
            </a:r>
            <a:r>
              <a:rPr lang="en-US" dirty="0"/>
              <a:t> </a:t>
            </a:r>
            <a:r>
              <a:rPr lang="en-US" dirty="0" err="1"/>
              <a:t>depressivi</a:t>
            </a:r>
            <a:r>
              <a:rPr lang="en-US" dirty="0"/>
              <a:t> </a:t>
            </a:r>
            <a:r>
              <a:rPr lang="en-US" dirty="0" err="1"/>
              <a:t>anche</a:t>
            </a:r>
            <a:r>
              <a:rPr lang="en-US" dirty="0"/>
              <a:t> </a:t>
            </a:r>
            <a:r>
              <a:rPr lang="en-US" dirty="0" err="1"/>
              <a:t>lievi</a:t>
            </a:r>
            <a:r>
              <a:rPr lang="en-US" dirty="0"/>
              <a:t> </a:t>
            </a:r>
            <a:r>
              <a:rPr lang="en-US" dirty="0" err="1"/>
              <a:t>durante</a:t>
            </a:r>
            <a:r>
              <a:rPr lang="en-US" dirty="0"/>
              <a:t> la </a:t>
            </a:r>
            <a:r>
              <a:rPr lang="en-US" dirty="0" err="1"/>
              <a:t>remissione</a:t>
            </a:r>
            <a:r>
              <a:rPr lang="en-US" dirty="0"/>
              <a:t>, la </a:t>
            </a:r>
            <a:r>
              <a:rPr lang="en-US" dirty="0" err="1"/>
              <a:t>gravità</a:t>
            </a:r>
            <a:r>
              <a:rPr lang="en-US" dirty="0"/>
              <a:t> </a:t>
            </a:r>
            <a:r>
              <a:rPr lang="en-US" dirty="0" err="1"/>
              <a:t>dei</a:t>
            </a:r>
            <a:r>
              <a:rPr lang="en-US" dirty="0"/>
              <a:t> </a:t>
            </a:r>
            <a:r>
              <a:rPr lang="en-US" dirty="0" err="1"/>
              <a:t>sintomi</a:t>
            </a:r>
            <a:r>
              <a:rPr lang="en-US" dirty="0"/>
              <a:t> </a:t>
            </a:r>
            <a:r>
              <a:rPr lang="en-US" dirty="0" err="1"/>
              <a:t>presentati</a:t>
            </a:r>
            <a:r>
              <a:rPr lang="en-US" dirty="0"/>
              <a:t> </a:t>
            </a:r>
            <a:r>
              <a:rPr lang="en-US" dirty="0" err="1"/>
              <a:t>nella</a:t>
            </a:r>
            <a:r>
              <a:rPr lang="en-US" dirty="0"/>
              <a:t> </a:t>
            </a:r>
            <a:r>
              <a:rPr lang="en-US" dirty="0" err="1"/>
              <a:t>precedente</a:t>
            </a:r>
            <a:r>
              <a:rPr lang="en-US" dirty="0"/>
              <a:t> </a:t>
            </a:r>
            <a:r>
              <a:rPr lang="en-US" dirty="0" err="1"/>
              <a:t>fase</a:t>
            </a:r>
            <a:r>
              <a:rPr lang="en-US" dirty="0"/>
              <a:t> </a:t>
            </a:r>
            <a:r>
              <a:rPr lang="en-US" dirty="0" err="1"/>
              <a:t>depressa</a:t>
            </a:r>
            <a:r>
              <a:rPr lang="en-US" dirty="0"/>
              <a:t>, la </a:t>
            </a:r>
            <a:r>
              <a:rPr lang="en-US" dirty="0" err="1"/>
              <a:t>familiarietà</a:t>
            </a:r>
            <a:r>
              <a:rPr lang="en-US" dirty="0"/>
              <a:t> per </a:t>
            </a:r>
            <a:r>
              <a:rPr lang="en-US" dirty="0" err="1"/>
              <a:t>depressione</a:t>
            </a:r>
            <a:r>
              <a:rPr lang="en-US" dirty="0"/>
              <a:t> </a:t>
            </a:r>
            <a:r>
              <a:rPr lang="en-US" dirty="0" err="1"/>
              <a:t>maggiore</a:t>
            </a:r>
            <a:r>
              <a:rPr lang="en-US" dirty="0"/>
              <a:t>, </a:t>
            </a:r>
            <a:r>
              <a:rPr lang="en-US" dirty="0" err="1"/>
              <a:t>sono</a:t>
            </a:r>
            <a:r>
              <a:rPr lang="en-US" dirty="0"/>
              <a:t>  </a:t>
            </a:r>
            <a:r>
              <a:rPr lang="en-US" dirty="0" err="1"/>
              <a:t>importanti</a:t>
            </a:r>
            <a:r>
              <a:rPr lang="en-US" dirty="0"/>
              <a:t>  </a:t>
            </a:r>
            <a:r>
              <a:rPr lang="en-US" dirty="0" err="1"/>
              <a:t>indicatori</a:t>
            </a:r>
            <a:r>
              <a:rPr lang="en-US" dirty="0"/>
              <a:t> di </a:t>
            </a:r>
            <a:r>
              <a:rPr lang="en-US" dirty="0" err="1"/>
              <a:t>una</a:t>
            </a:r>
            <a:r>
              <a:rPr lang="en-US" dirty="0"/>
              <a:t> </a:t>
            </a:r>
            <a:r>
              <a:rPr lang="en-US" dirty="0" err="1"/>
              <a:t>probabile</a:t>
            </a:r>
            <a:r>
              <a:rPr lang="en-US" dirty="0"/>
              <a:t> </a:t>
            </a:r>
            <a:r>
              <a:rPr lang="en-US" dirty="0" err="1"/>
              <a:t>ricaduta</a:t>
            </a:r>
            <a:r>
              <a:rPr lang="en-US" dirty="0"/>
              <a:t>.</a:t>
            </a:r>
            <a:endParaRPr lang="it-IT" dirty="0"/>
          </a:p>
          <a:p>
            <a:r>
              <a:rPr lang="en-US" dirty="0"/>
              <a:t> </a:t>
            </a:r>
            <a:r>
              <a:rPr lang="en-US" dirty="0" err="1"/>
              <a:t>Alcuni</a:t>
            </a:r>
            <a:r>
              <a:rPr lang="en-US" dirty="0"/>
              <a:t> </a:t>
            </a:r>
            <a:r>
              <a:rPr lang="en-US" dirty="0" err="1"/>
              <a:t>pazienti</a:t>
            </a:r>
            <a:r>
              <a:rPr lang="en-US" dirty="0"/>
              <a:t> con </a:t>
            </a:r>
            <a:r>
              <a:rPr lang="en-US" dirty="0" err="1"/>
              <a:t>depressione</a:t>
            </a:r>
            <a:r>
              <a:rPr lang="en-US" dirty="0"/>
              <a:t> </a:t>
            </a:r>
            <a:r>
              <a:rPr lang="en-US" dirty="0" err="1"/>
              <a:t>maggiore</a:t>
            </a:r>
            <a:r>
              <a:rPr lang="en-US" dirty="0"/>
              <a:t> </a:t>
            </a:r>
            <a:r>
              <a:rPr lang="en-US" dirty="0" err="1"/>
              <a:t>ricorrente</a:t>
            </a:r>
            <a:r>
              <a:rPr lang="en-US" dirty="0"/>
              <a:t> </a:t>
            </a:r>
            <a:r>
              <a:rPr lang="en-US" dirty="0" err="1"/>
              <a:t>successivamente</a:t>
            </a:r>
            <a:r>
              <a:rPr lang="en-US" dirty="0"/>
              <a:t> </a:t>
            </a:r>
            <a:r>
              <a:rPr lang="en-US" dirty="0" err="1"/>
              <a:t>evolvono</a:t>
            </a:r>
            <a:r>
              <a:rPr lang="en-US" dirty="0"/>
              <a:t> in </a:t>
            </a:r>
            <a:r>
              <a:rPr lang="en-US" dirty="0" err="1"/>
              <a:t>disturbo</a:t>
            </a:r>
            <a:r>
              <a:rPr lang="en-US" dirty="0"/>
              <a:t> </a:t>
            </a:r>
            <a:r>
              <a:rPr lang="en-US" dirty="0" err="1"/>
              <a:t>bipolare</a:t>
            </a:r>
            <a:r>
              <a:rPr lang="en-US" dirty="0"/>
              <a:t>. </a:t>
            </a:r>
            <a:r>
              <a:rPr lang="en-US" dirty="0" err="1"/>
              <a:t>Anche</a:t>
            </a:r>
            <a:r>
              <a:rPr lang="en-US" dirty="0"/>
              <a:t> per </a:t>
            </a:r>
            <a:r>
              <a:rPr lang="en-US" dirty="0" err="1"/>
              <a:t>questo</a:t>
            </a:r>
            <a:r>
              <a:rPr lang="en-US" dirty="0"/>
              <a:t>, </a:t>
            </a:r>
            <a:r>
              <a:rPr lang="en-US" dirty="0" err="1"/>
              <a:t>quando</a:t>
            </a:r>
            <a:r>
              <a:rPr lang="en-US" dirty="0"/>
              <a:t> </a:t>
            </a:r>
            <a:r>
              <a:rPr lang="en-US" dirty="0" err="1"/>
              <a:t>si</a:t>
            </a:r>
            <a:r>
              <a:rPr lang="en-US" dirty="0"/>
              <a:t> nota ne </a:t>
            </a:r>
            <a:r>
              <a:rPr lang="en-US" dirty="0" err="1"/>
              <a:t>pazienti</a:t>
            </a:r>
            <a:r>
              <a:rPr lang="en-US" dirty="0"/>
              <a:t> </a:t>
            </a:r>
            <a:r>
              <a:rPr lang="en-US" dirty="0" err="1"/>
              <a:t>frequenti</a:t>
            </a:r>
            <a:r>
              <a:rPr lang="en-US" dirty="0"/>
              <a:t> </a:t>
            </a:r>
            <a:r>
              <a:rPr lang="en-US" dirty="0" err="1"/>
              <a:t>ricadute</a:t>
            </a:r>
            <a:r>
              <a:rPr lang="en-US" dirty="0"/>
              <a:t>, </a:t>
            </a:r>
            <a:r>
              <a:rPr lang="en-US" dirty="0" err="1"/>
              <a:t>spesso</a:t>
            </a:r>
            <a:r>
              <a:rPr lang="en-US" dirty="0"/>
              <a:t> </a:t>
            </a:r>
            <a:r>
              <a:rPr lang="en-US" dirty="0" err="1"/>
              <a:t>si</a:t>
            </a:r>
            <a:r>
              <a:rPr lang="en-US" dirty="0"/>
              <a:t> </a:t>
            </a:r>
            <a:r>
              <a:rPr lang="en-US" dirty="0" err="1"/>
              <a:t>ricorre</a:t>
            </a:r>
            <a:r>
              <a:rPr lang="en-US" dirty="0"/>
              <a:t> </a:t>
            </a:r>
            <a:r>
              <a:rPr lang="en-US" dirty="0" err="1"/>
              <a:t>alla</a:t>
            </a:r>
            <a:r>
              <a:rPr lang="en-US" dirty="0"/>
              <a:t> </a:t>
            </a:r>
            <a:r>
              <a:rPr lang="en-US" dirty="0" err="1"/>
              <a:t>prescrizione</a:t>
            </a:r>
            <a:r>
              <a:rPr lang="en-US" dirty="0"/>
              <a:t> di </a:t>
            </a:r>
            <a:r>
              <a:rPr lang="en-US" dirty="0" err="1"/>
              <a:t>stabilizzatori</a:t>
            </a:r>
            <a:r>
              <a:rPr lang="en-US" dirty="0"/>
              <a:t> </a:t>
            </a:r>
            <a:r>
              <a:rPr lang="en-US" dirty="0" err="1"/>
              <a:t>dell’umore</a:t>
            </a:r>
            <a:r>
              <a:rPr lang="en-US" dirty="0"/>
              <a:t> </a:t>
            </a:r>
            <a:r>
              <a:rPr lang="en-US" dirty="0" err="1"/>
              <a:t>associati</a:t>
            </a:r>
            <a:r>
              <a:rPr lang="en-US" dirty="0"/>
              <a:t> ad </a:t>
            </a:r>
            <a:r>
              <a:rPr lang="en-US" dirty="0" err="1"/>
              <a:t>antidepressivi</a:t>
            </a:r>
            <a:r>
              <a:rPr lang="en-US" dirty="0"/>
              <a:t>, </a:t>
            </a:r>
            <a:r>
              <a:rPr lang="en-US" dirty="0" err="1"/>
              <a:t>proprio</a:t>
            </a:r>
            <a:r>
              <a:rPr lang="en-US" dirty="0"/>
              <a:t> come </a:t>
            </a:r>
            <a:r>
              <a:rPr lang="en-US" dirty="0" err="1"/>
              <a:t>nelle</a:t>
            </a:r>
            <a:r>
              <a:rPr lang="en-US" dirty="0"/>
              <a:t> </a:t>
            </a:r>
            <a:r>
              <a:rPr lang="en-US" dirty="0" err="1"/>
              <a:t>fasi</a:t>
            </a:r>
            <a:r>
              <a:rPr lang="en-US" dirty="0"/>
              <a:t> </a:t>
            </a:r>
            <a:r>
              <a:rPr lang="en-US" dirty="0" err="1"/>
              <a:t>depresse</a:t>
            </a:r>
            <a:r>
              <a:rPr lang="en-US" dirty="0"/>
              <a:t> del </a:t>
            </a:r>
            <a:r>
              <a:rPr lang="en-US" dirty="0" err="1"/>
              <a:t>disturbo</a:t>
            </a:r>
            <a:r>
              <a:rPr lang="en-US" dirty="0"/>
              <a:t> </a:t>
            </a:r>
            <a:r>
              <a:rPr lang="en-US" dirty="0" err="1"/>
              <a:t>bipolare</a:t>
            </a:r>
            <a:r>
              <a:rPr lang="en-US" dirty="0"/>
              <a:t>..</a:t>
            </a:r>
            <a:endParaRPr lang="it-IT" dirty="0"/>
          </a:p>
          <a:p>
            <a:endParaRPr lang="it-IT" dirty="0"/>
          </a:p>
        </p:txBody>
      </p:sp>
    </p:spTree>
    <p:extLst>
      <p:ext uri="{BB962C8B-B14F-4D97-AF65-F5344CB8AC3E}">
        <p14:creationId xmlns:p14="http://schemas.microsoft.com/office/powerpoint/2010/main" val="13240872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nSpc>
                <a:spcPct val="150000"/>
              </a:lnSpc>
              <a:spcBef>
                <a:spcPts val="135"/>
              </a:spcBef>
              <a:spcAft>
                <a:spcPts val="0"/>
              </a:spcAft>
            </a:pPr>
            <a:r>
              <a:rPr lang="it-IT" dirty="0">
                <a:solidFill>
                  <a:prstClr val="black"/>
                </a:solidFill>
                <a:ea typeface="Tahoma" pitchFamily="34" charset="0"/>
              </a:rPr>
              <a:t>La relazione tra il Disturbo di Asperger ed il</a:t>
            </a:r>
            <a:r>
              <a:rPr lang="it-IT" b="1" dirty="0">
                <a:solidFill>
                  <a:prstClr val="black"/>
                </a:solidFill>
                <a:ea typeface="Tahoma" pitchFamily="34" charset="0"/>
              </a:rPr>
              <a:t> </a:t>
            </a:r>
            <a:r>
              <a:rPr lang="it-IT" b="1" u="sng" dirty="0">
                <a:solidFill>
                  <a:srgbClr val="228B22"/>
                </a:solidFill>
                <a:ea typeface="Tahoma" pitchFamily="34" charset="0"/>
                <a:hlinkClick r:id="rId2"/>
              </a:rPr>
              <a:t>Disturbo di Personalità Schizoide</a:t>
            </a:r>
            <a:r>
              <a:rPr lang="it-IT" b="1" dirty="0">
                <a:solidFill>
                  <a:prstClr val="black"/>
                </a:solidFill>
                <a:ea typeface="Tahoma" pitchFamily="34" charset="0"/>
              </a:rPr>
              <a:t> </a:t>
            </a:r>
            <a:r>
              <a:rPr lang="it-IT" dirty="0">
                <a:solidFill>
                  <a:prstClr val="black"/>
                </a:solidFill>
                <a:ea typeface="Tahoma" pitchFamily="34" charset="0"/>
              </a:rPr>
              <a:t>non è chiaro. In genere le difficoltà sociali del Disturbo di Asperger sono più gravi e con un esordio più precoce. Sebbene alcuni individui affetti da Disturbo di Asperger possano esperire un’ansia elevata e debilitante nelle situazioni sociali, come accade nella </a:t>
            </a:r>
            <a:r>
              <a:rPr lang="it-IT" b="1" u="sng" dirty="0">
                <a:solidFill>
                  <a:srgbClr val="228B22"/>
                </a:solidFill>
                <a:ea typeface="Tahoma" pitchFamily="34" charset="0"/>
                <a:hlinkClick r:id="rId3"/>
              </a:rPr>
              <a:t>Fobia Sociale</a:t>
            </a:r>
            <a:r>
              <a:rPr lang="it-IT" dirty="0">
                <a:solidFill>
                  <a:prstClr val="black"/>
                </a:solidFill>
                <a:ea typeface="Tahoma" pitchFamily="34" charset="0"/>
              </a:rPr>
              <a:t> o in</a:t>
            </a:r>
            <a:r>
              <a:rPr lang="it-IT" b="1" dirty="0">
                <a:solidFill>
                  <a:prstClr val="black"/>
                </a:solidFill>
                <a:ea typeface="Tahoma" pitchFamily="34" charset="0"/>
              </a:rPr>
              <a:t> </a:t>
            </a:r>
            <a:r>
              <a:rPr lang="it-IT" b="1" u="sng" dirty="0">
                <a:solidFill>
                  <a:srgbClr val="228B22"/>
                </a:solidFill>
                <a:ea typeface="Tahoma" pitchFamily="34" charset="0"/>
                <a:hlinkClick r:id="rId4"/>
              </a:rPr>
              <a:t>altri Disturbi d’Ansia</a:t>
            </a:r>
            <a:r>
              <a:rPr lang="it-IT" dirty="0">
                <a:solidFill>
                  <a:prstClr val="black"/>
                </a:solidFill>
                <a:ea typeface="Tahoma" pitchFamily="34" charset="0"/>
              </a:rPr>
              <a:t>, queste ultime condizioni non si caratterizzano per la pervasiva compromissione dello sviluppo sociale o per gli interessi circoscritti del Disturbo di Asperger. Il Disturbo di Asperger deve essere distinto dalla </a:t>
            </a:r>
            <a:r>
              <a:rPr lang="it-IT" b="1" dirty="0">
                <a:solidFill>
                  <a:prstClr val="black"/>
                </a:solidFill>
                <a:ea typeface="Tahoma" pitchFamily="34" charset="0"/>
              </a:rPr>
              <a:t>normale goffaggine sociale </a:t>
            </a:r>
            <a:r>
              <a:rPr lang="it-IT" dirty="0">
                <a:solidFill>
                  <a:prstClr val="black"/>
                </a:solidFill>
                <a:ea typeface="Tahoma" pitchFamily="34" charset="0"/>
              </a:rPr>
              <a:t>e dai </a:t>
            </a:r>
            <a:r>
              <a:rPr lang="it-IT" b="1" dirty="0">
                <a:solidFill>
                  <a:prstClr val="black"/>
                </a:solidFill>
                <a:ea typeface="Tahoma" pitchFamily="34" charset="0"/>
              </a:rPr>
              <a:t>normali interessi ed hobby adeguati all’età</a:t>
            </a:r>
            <a:r>
              <a:rPr lang="it-IT" dirty="0">
                <a:solidFill>
                  <a:prstClr val="black"/>
                </a:solidFill>
                <a:ea typeface="Tahoma" pitchFamily="34" charset="0"/>
              </a:rPr>
              <a:t>. Nel Disturbo di Asperger i deficit sono molto gravi e l’attenzione verso le attività sono globali e interferiscono con l’acquisizione delle capacità di base.</a:t>
            </a:r>
            <a:endParaRPr lang="it-IT" sz="2000" dirty="0">
              <a:solidFill>
                <a:prstClr val="black"/>
              </a:solidFill>
              <a:ea typeface="Tahoma" pitchFamily="34" charset="0"/>
            </a:endParaRPr>
          </a:p>
          <a:p>
            <a:pPr lvl="0">
              <a:lnSpc>
                <a:spcPts val="1200"/>
              </a:lnSpc>
              <a:spcBef>
                <a:spcPts val="135"/>
              </a:spcBef>
              <a:spcAft>
                <a:spcPts val="0"/>
              </a:spcAft>
            </a:pPr>
            <a:r>
              <a:rPr lang="it-IT" dirty="0">
                <a:solidFill>
                  <a:prstClr val="black"/>
                </a:solidFill>
                <a:latin typeface="Verdana"/>
                <a:ea typeface="Times New Roman"/>
                <a:cs typeface="Times New Roman"/>
              </a:rPr>
              <a:t> </a:t>
            </a:r>
            <a:endParaRPr lang="it-IT" dirty="0">
              <a:solidFill>
                <a:prstClr val="black"/>
              </a:solidFill>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44667709"/>
      </p:ext>
    </p:extLst>
  </p:cSld>
  <p:clrMapOvr>
    <a:masterClrMapping/>
  </p:clrMapOvr>
</p:sld>
</file>

<file path=ppt/slides/slide4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b="1" dirty="0" err="1"/>
              <a:t>Fattori</a:t>
            </a:r>
            <a:r>
              <a:rPr lang="en-US" b="1" dirty="0"/>
              <a:t> di </a:t>
            </a:r>
            <a:r>
              <a:rPr lang="en-US" b="1" dirty="0" err="1"/>
              <a:t>rischio</a:t>
            </a:r>
            <a:r>
              <a:rPr lang="en-US" b="1" dirty="0"/>
              <a:t> e </a:t>
            </a:r>
            <a:r>
              <a:rPr lang="en-US" b="1" dirty="0" err="1"/>
              <a:t>prognosi</a:t>
            </a:r>
            <a:br>
              <a:rPr lang="it-IT" dirty="0"/>
            </a:br>
            <a:endParaRPr lang="it-IT" dirty="0"/>
          </a:p>
        </p:txBody>
      </p:sp>
      <p:sp>
        <p:nvSpPr>
          <p:cNvPr id="3" name="Segnaposto contenuto 2"/>
          <p:cNvSpPr>
            <a:spLocks noGrp="1"/>
          </p:cNvSpPr>
          <p:nvPr>
            <p:ph idx="1"/>
          </p:nvPr>
        </p:nvSpPr>
        <p:spPr/>
        <p:txBody>
          <a:bodyPr>
            <a:normAutofit lnSpcReduction="10000"/>
          </a:bodyPr>
          <a:lstStyle/>
          <a:p>
            <a:r>
              <a:rPr lang="en-US" dirty="0"/>
              <a:t>A </a:t>
            </a:r>
            <a:r>
              <a:rPr lang="en-US" dirty="0" err="1"/>
              <a:t>livello</a:t>
            </a:r>
            <a:r>
              <a:rPr lang="en-US" dirty="0"/>
              <a:t> </a:t>
            </a:r>
            <a:r>
              <a:rPr lang="en-US" dirty="0" err="1"/>
              <a:t>temperamentale</a:t>
            </a:r>
            <a:r>
              <a:rPr lang="en-US" dirty="0"/>
              <a:t> </a:t>
            </a:r>
            <a:r>
              <a:rPr lang="en-US" dirty="0" err="1"/>
              <a:t>si</a:t>
            </a:r>
            <a:r>
              <a:rPr lang="en-US" dirty="0"/>
              <a:t> nota </a:t>
            </a:r>
            <a:r>
              <a:rPr lang="en-US" dirty="0" err="1"/>
              <a:t>una</a:t>
            </a:r>
            <a:r>
              <a:rPr lang="en-US" dirty="0"/>
              <a:t> </a:t>
            </a:r>
            <a:r>
              <a:rPr lang="en-US" dirty="0" err="1"/>
              <a:t>importante</a:t>
            </a:r>
            <a:r>
              <a:rPr lang="en-US" dirty="0"/>
              <a:t> </a:t>
            </a:r>
            <a:r>
              <a:rPr lang="en-US" dirty="0" err="1"/>
              <a:t>presenza</a:t>
            </a:r>
            <a:r>
              <a:rPr lang="en-US" dirty="0"/>
              <a:t> di </a:t>
            </a:r>
            <a:r>
              <a:rPr lang="en-US" dirty="0" err="1"/>
              <a:t>nevroticismo</a:t>
            </a:r>
            <a:r>
              <a:rPr lang="en-US" dirty="0"/>
              <a:t> (</a:t>
            </a:r>
            <a:r>
              <a:rPr lang="en-US" dirty="0" err="1"/>
              <a:t>affettività</a:t>
            </a:r>
            <a:r>
              <a:rPr lang="en-US" dirty="0"/>
              <a:t> </a:t>
            </a:r>
            <a:r>
              <a:rPr lang="en-US" dirty="0" err="1"/>
              <a:t>negativa</a:t>
            </a:r>
            <a:r>
              <a:rPr lang="en-US" dirty="0"/>
              <a:t>) in </a:t>
            </a:r>
            <a:r>
              <a:rPr lang="en-US" dirty="0" err="1"/>
              <a:t>persone</a:t>
            </a:r>
            <a:r>
              <a:rPr lang="en-US" dirty="0"/>
              <a:t> </a:t>
            </a:r>
            <a:r>
              <a:rPr lang="en-US" dirty="0" err="1"/>
              <a:t>che</a:t>
            </a:r>
            <a:r>
              <a:rPr lang="en-US" dirty="0"/>
              <a:t> </a:t>
            </a:r>
            <a:r>
              <a:rPr lang="en-US" dirty="0" err="1"/>
              <a:t>svilupperanno</a:t>
            </a:r>
            <a:r>
              <a:rPr lang="en-US" dirty="0"/>
              <a:t> </a:t>
            </a:r>
            <a:r>
              <a:rPr lang="en-US" dirty="0" err="1"/>
              <a:t>depressione</a:t>
            </a:r>
            <a:r>
              <a:rPr lang="en-US" dirty="0"/>
              <a:t> </a:t>
            </a:r>
            <a:r>
              <a:rPr lang="en-US" dirty="0" err="1"/>
              <a:t>maggiore</a:t>
            </a:r>
            <a:r>
              <a:rPr lang="en-US" dirty="0"/>
              <a:t> a </a:t>
            </a:r>
            <a:r>
              <a:rPr lang="en-US" dirty="0" err="1"/>
              <a:t>seguito</a:t>
            </a:r>
            <a:r>
              <a:rPr lang="en-US" dirty="0"/>
              <a:t> di </a:t>
            </a:r>
            <a:r>
              <a:rPr lang="en-US" dirty="0" err="1"/>
              <a:t>eventi</a:t>
            </a:r>
            <a:r>
              <a:rPr lang="en-US" dirty="0"/>
              <a:t> </a:t>
            </a:r>
            <a:r>
              <a:rPr lang="en-US" dirty="0" err="1"/>
              <a:t>stressanti</a:t>
            </a:r>
            <a:r>
              <a:rPr lang="en-US" dirty="0"/>
              <a:t>.  .</a:t>
            </a:r>
            <a:endParaRPr lang="it-IT" dirty="0"/>
          </a:p>
          <a:p>
            <a:r>
              <a:rPr lang="en-US" dirty="0"/>
              <a:t>A </a:t>
            </a:r>
            <a:r>
              <a:rPr lang="en-US" dirty="0" err="1"/>
              <a:t>livello</a:t>
            </a:r>
            <a:r>
              <a:rPr lang="en-US" dirty="0"/>
              <a:t> </a:t>
            </a:r>
            <a:r>
              <a:rPr lang="en-US" dirty="0" err="1"/>
              <a:t>ambientale</a:t>
            </a:r>
            <a:r>
              <a:rPr lang="en-US" dirty="0"/>
              <a:t> </a:t>
            </a:r>
            <a:r>
              <a:rPr lang="en-US" dirty="0" err="1"/>
              <a:t>va</a:t>
            </a:r>
            <a:r>
              <a:rPr lang="en-US" dirty="0"/>
              <a:t> </a:t>
            </a:r>
            <a:r>
              <a:rPr lang="en-US" dirty="0" err="1"/>
              <a:t>sottolineata</a:t>
            </a:r>
            <a:r>
              <a:rPr lang="en-US" dirty="0"/>
              <a:t> la </a:t>
            </a:r>
            <a:r>
              <a:rPr lang="en-US" dirty="0" err="1"/>
              <a:t>importanza</a:t>
            </a:r>
            <a:r>
              <a:rPr lang="en-US" dirty="0"/>
              <a:t> </a:t>
            </a:r>
            <a:r>
              <a:rPr lang="en-US" dirty="0" err="1"/>
              <a:t>dei</a:t>
            </a:r>
            <a:r>
              <a:rPr lang="en-US" dirty="0"/>
              <a:t> </a:t>
            </a:r>
            <a:r>
              <a:rPr lang="en-US" dirty="0" err="1"/>
              <a:t>fattori</a:t>
            </a:r>
            <a:r>
              <a:rPr lang="en-US" dirty="0"/>
              <a:t> di </a:t>
            </a:r>
            <a:r>
              <a:rPr lang="en-US" dirty="0" err="1"/>
              <a:t>attaccamento</a:t>
            </a:r>
            <a:r>
              <a:rPr lang="en-US" dirty="0"/>
              <a:t> </a:t>
            </a:r>
            <a:r>
              <a:rPr lang="en-US" dirty="0" err="1"/>
              <a:t>alle</a:t>
            </a:r>
            <a:r>
              <a:rPr lang="en-US" dirty="0"/>
              <a:t> figure </a:t>
            </a:r>
            <a:r>
              <a:rPr lang="en-US" dirty="0" err="1"/>
              <a:t>parentali</a:t>
            </a:r>
            <a:r>
              <a:rPr lang="en-US" dirty="0"/>
              <a:t> e </a:t>
            </a:r>
            <a:r>
              <a:rPr lang="en-US" dirty="0" err="1"/>
              <a:t>delle</a:t>
            </a:r>
            <a:r>
              <a:rPr lang="en-US" dirty="0"/>
              <a:t> </a:t>
            </a:r>
            <a:r>
              <a:rPr lang="en-US" dirty="0" err="1"/>
              <a:t>esperienze</a:t>
            </a:r>
            <a:r>
              <a:rPr lang="en-US" dirty="0"/>
              <a:t> </a:t>
            </a:r>
            <a:r>
              <a:rPr lang="en-US" dirty="0" err="1"/>
              <a:t>traumatiche</a:t>
            </a:r>
            <a:r>
              <a:rPr lang="en-US" dirty="0"/>
              <a:t> </a:t>
            </a:r>
            <a:r>
              <a:rPr lang="en-US" dirty="0" err="1"/>
              <a:t>infantili</a:t>
            </a:r>
            <a:r>
              <a:rPr lang="en-US" dirty="0"/>
              <a:t> </a:t>
            </a:r>
            <a:r>
              <a:rPr lang="en-US" dirty="0" err="1"/>
              <a:t>nella</a:t>
            </a:r>
            <a:r>
              <a:rPr lang="en-US" dirty="0"/>
              <a:t> </a:t>
            </a:r>
            <a:r>
              <a:rPr lang="en-US" dirty="0" err="1"/>
              <a:t>genesi</a:t>
            </a:r>
            <a:r>
              <a:rPr lang="en-US" dirty="0"/>
              <a:t> del </a:t>
            </a:r>
            <a:r>
              <a:rPr lang="en-US" dirty="0" err="1"/>
              <a:t>disturbo</a:t>
            </a:r>
            <a:r>
              <a:rPr lang="en-US" dirty="0"/>
              <a:t> </a:t>
            </a:r>
            <a:r>
              <a:rPr lang="en-US" dirty="0" err="1"/>
              <a:t>depressivo</a:t>
            </a:r>
            <a:r>
              <a:rPr lang="en-US" dirty="0"/>
              <a:t>. </a:t>
            </a:r>
            <a:r>
              <a:rPr lang="it-IT" dirty="0"/>
              <a:t> </a:t>
            </a:r>
          </a:p>
          <a:p>
            <a:pPr marL="0" indent="0">
              <a:buNone/>
            </a:pPr>
            <a:endParaRPr lang="it-IT" dirty="0"/>
          </a:p>
        </p:txBody>
      </p:sp>
    </p:spTree>
    <p:extLst>
      <p:ext uri="{BB962C8B-B14F-4D97-AF65-F5344CB8AC3E}">
        <p14:creationId xmlns:p14="http://schemas.microsoft.com/office/powerpoint/2010/main" val="283404138"/>
      </p:ext>
    </p:extLst>
  </p:cSld>
  <p:clrMapOvr>
    <a:masterClrMapping/>
  </p:clrMapOvr>
</p:sld>
</file>

<file path=ppt/slides/slide4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en-US" dirty="0"/>
              <a:t>A </a:t>
            </a:r>
            <a:r>
              <a:rPr lang="en-US" dirty="0" err="1"/>
              <a:t>livello</a:t>
            </a:r>
            <a:r>
              <a:rPr lang="en-US" dirty="0"/>
              <a:t> </a:t>
            </a:r>
            <a:r>
              <a:rPr lang="en-US" dirty="0" err="1"/>
              <a:t>genetico</a:t>
            </a:r>
            <a:r>
              <a:rPr lang="en-US" dirty="0"/>
              <a:t> I </a:t>
            </a:r>
            <a:r>
              <a:rPr lang="en-US" dirty="0" err="1"/>
              <a:t>familiari</a:t>
            </a:r>
            <a:r>
              <a:rPr lang="en-US" dirty="0"/>
              <a:t> di </a:t>
            </a:r>
            <a:r>
              <a:rPr lang="en-US" dirty="0" err="1"/>
              <a:t>pazienti</a:t>
            </a:r>
            <a:r>
              <a:rPr lang="en-US" dirty="0"/>
              <a:t> </a:t>
            </a:r>
            <a:r>
              <a:rPr lang="en-US" dirty="0" err="1"/>
              <a:t>affetti</a:t>
            </a:r>
            <a:r>
              <a:rPr lang="en-US" dirty="0"/>
              <a:t> da </a:t>
            </a:r>
            <a:r>
              <a:rPr lang="en-US" dirty="0" err="1"/>
              <a:t>disturbo</a:t>
            </a:r>
            <a:r>
              <a:rPr lang="en-US" dirty="0"/>
              <a:t> </a:t>
            </a:r>
            <a:r>
              <a:rPr lang="en-US" dirty="0" err="1"/>
              <a:t>depressivo</a:t>
            </a:r>
            <a:r>
              <a:rPr lang="en-US" dirty="0"/>
              <a:t> </a:t>
            </a:r>
            <a:r>
              <a:rPr lang="en-US" dirty="0" err="1"/>
              <a:t>maggiore</a:t>
            </a:r>
            <a:r>
              <a:rPr lang="en-US" dirty="0"/>
              <a:t> </a:t>
            </a:r>
            <a:r>
              <a:rPr lang="en-US" dirty="0" err="1"/>
              <a:t>hanno</a:t>
            </a:r>
            <a:r>
              <a:rPr lang="en-US" dirty="0"/>
              <a:t> un </a:t>
            </a:r>
            <a:r>
              <a:rPr lang="en-US" dirty="0" err="1"/>
              <a:t>rischio</a:t>
            </a:r>
            <a:r>
              <a:rPr lang="en-US" dirty="0"/>
              <a:t> da 4 a 10 volte </a:t>
            </a:r>
            <a:r>
              <a:rPr lang="en-US" dirty="0" err="1"/>
              <a:t>maggiore</a:t>
            </a:r>
            <a:r>
              <a:rPr lang="en-US" dirty="0"/>
              <a:t> di </a:t>
            </a:r>
            <a:r>
              <a:rPr lang="en-US" dirty="0" err="1"/>
              <a:t>sviluppo</a:t>
            </a:r>
            <a:r>
              <a:rPr lang="en-US" dirty="0"/>
              <a:t> </a:t>
            </a:r>
            <a:r>
              <a:rPr lang="en-US" dirty="0" err="1"/>
              <a:t>della</a:t>
            </a:r>
            <a:r>
              <a:rPr lang="en-US" dirty="0"/>
              <a:t> </a:t>
            </a:r>
            <a:r>
              <a:rPr lang="en-US" dirty="0" err="1"/>
              <a:t>depressione</a:t>
            </a:r>
            <a:r>
              <a:rPr lang="en-US" dirty="0"/>
              <a:t> </a:t>
            </a:r>
            <a:r>
              <a:rPr lang="en-US" dirty="0" err="1"/>
              <a:t>rispetto</a:t>
            </a:r>
            <a:r>
              <a:rPr lang="en-US" dirty="0"/>
              <a:t> </a:t>
            </a:r>
            <a:r>
              <a:rPr lang="en-US" dirty="0" err="1"/>
              <a:t>alla</a:t>
            </a:r>
            <a:r>
              <a:rPr lang="en-US" dirty="0"/>
              <a:t> </a:t>
            </a:r>
            <a:r>
              <a:rPr lang="en-US" dirty="0" err="1"/>
              <a:t>popolazione</a:t>
            </a:r>
            <a:r>
              <a:rPr lang="en-US" dirty="0"/>
              <a:t> </a:t>
            </a:r>
            <a:r>
              <a:rPr lang="en-US" dirty="0" err="1"/>
              <a:t>generale</a:t>
            </a:r>
            <a:r>
              <a:rPr lang="en-US" dirty="0"/>
              <a:t>.  Si </a:t>
            </a:r>
            <a:r>
              <a:rPr lang="en-US" dirty="0" err="1"/>
              <a:t>eredita</a:t>
            </a:r>
            <a:r>
              <a:rPr lang="en-US" dirty="0"/>
              <a:t> non solo la </a:t>
            </a:r>
            <a:r>
              <a:rPr lang="en-US" dirty="0" err="1"/>
              <a:t>tendenza</a:t>
            </a:r>
            <a:r>
              <a:rPr lang="en-US" dirty="0"/>
              <a:t> </a:t>
            </a:r>
            <a:r>
              <a:rPr lang="en-US" dirty="0" err="1"/>
              <a:t>alla</a:t>
            </a:r>
            <a:r>
              <a:rPr lang="en-US" dirty="0"/>
              <a:t> </a:t>
            </a:r>
            <a:r>
              <a:rPr lang="en-US" dirty="0" err="1"/>
              <a:t>depressione</a:t>
            </a:r>
            <a:r>
              <a:rPr lang="en-US" dirty="0"/>
              <a:t>, ma </a:t>
            </a:r>
            <a:r>
              <a:rPr lang="en-US" dirty="0" err="1"/>
              <a:t>anche</a:t>
            </a:r>
            <a:r>
              <a:rPr lang="en-US" dirty="0"/>
              <a:t> </a:t>
            </a:r>
            <a:r>
              <a:rPr lang="en-US" dirty="0" err="1"/>
              <a:t>tratti</a:t>
            </a:r>
            <a:r>
              <a:rPr lang="en-US" dirty="0"/>
              <a:t> </a:t>
            </a:r>
            <a:r>
              <a:rPr lang="en-US" dirty="0" err="1"/>
              <a:t>temperamentali</a:t>
            </a:r>
            <a:r>
              <a:rPr lang="en-US" dirty="0"/>
              <a:t> </a:t>
            </a:r>
            <a:r>
              <a:rPr lang="en-US" dirty="0" err="1"/>
              <a:t>che</a:t>
            </a:r>
            <a:r>
              <a:rPr lang="en-US" dirty="0"/>
              <a:t> ne </a:t>
            </a:r>
            <a:r>
              <a:rPr lang="en-US" dirty="0" err="1"/>
              <a:t>possono</a:t>
            </a:r>
            <a:r>
              <a:rPr lang="en-US" dirty="0"/>
              <a:t> </a:t>
            </a:r>
            <a:r>
              <a:rPr lang="en-US" dirty="0" err="1"/>
              <a:t>favorire</a:t>
            </a:r>
            <a:r>
              <a:rPr lang="en-US" dirty="0"/>
              <a:t> la </a:t>
            </a:r>
            <a:r>
              <a:rPr lang="en-US" dirty="0" err="1"/>
              <a:t>comparsa</a:t>
            </a:r>
            <a:r>
              <a:rPr lang="en-US" dirty="0"/>
              <a:t>. </a:t>
            </a:r>
            <a:r>
              <a:rPr lang="en-US" dirty="0" err="1"/>
              <a:t>Alla</a:t>
            </a:r>
            <a:r>
              <a:rPr lang="en-US" dirty="0"/>
              <a:t> </a:t>
            </a:r>
            <a:r>
              <a:rPr lang="en-US" dirty="0" err="1"/>
              <a:t>genetica</a:t>
            </a:r>
            <a:r>
              <a:rPr lang="en-US" dirty="0"/>
              <a:t> (</a:t>
            </a:r>
            <a:r>
              <a:rPr lang="en-US" dirty="0" err="1"/>
              <a:t>ereditarietà</a:t>
            </a:r>
            <a:r>
              <a:rPr lang="en-US" dirty="0"/>
              <a:t>) </a:t>
            </a:r>
            <a:r>
              <a:rPr lang="en-US" dirty="0" err="1"/>
              <a:t>si</a:t>
            </a:r>
            <a:r>
              <a:rPr lang="en-US" dirty="0"/>
              <a:t> </a:t>
            </a:r>
            <a:r>
              <a:rPr lang="en-US" dirty="0" err="1"/>
              <a:t>associa</a:t>
            </a:r>
            <a:r>
              <a:rPr lang="en-US" dirty="0"/>
              <a:t> </a:t>
            </a:r>
            <a:r>
              <a:rPr lang="en-US" dirty="0" err="1"/>
              <a:t>anche</a:t>
            </a:r>
            <a:r>
              <a:rPr lang="en-US" dirty="0"/>
              <a:t> </a:t>
            </a:r>
            <a:r>
              <a:rPr lang="en-US" dirty="0" err="1"/>
              <a:t>l’esempio</a:t>
            </a:r>
            <a:r>
              <a:rPr lang="en-US" dirty="0"/>
              <a:t> (</a:t>
            </a:r>
            <a:r>
              <a:rPr lang="en-US" dirty="0" err="1"/>
              <a:t>educazione</a:t>
            </a:r>
            <a:r>
              <a:rPr lang="en-US" dirty="0"/>
              <a:t> </a:t>
            </a:r>
            <a:r>
              <a:rPr lang="en-US" dirty="0" err="1"/>
              <a:t>ed</a:t>
            </a:r>
            <a:r>
              <a:rPr lang="en-US" dirty="0"/>
              <a:t> </a:t>
            </a:r>
            <a:r>
              <a:rPr lang="en-US" dirty="0" err="1"/>
              <a:t>eventi</a:t>
            </a:r>
            <a:r>
              <a:rPr lang="en-US" dirty="0"/>
              <a:t>  </a:t>
            </a:r>
            <a:r>
              <a:rPr lang="en-US" dirty="0" err="1"/>
              <a:t>occorsi</a:t>
            </a:r>
            <a:r>
              <a:rPr lang="en-US" dirty="0"/>
              <a:t> in </a:t>
            </a:r>
            <a:r>
              <a:rPr lang="en-US" dirty="0" err="1"/>
              <a:t>famiglia</a:t>
            </a:r>
            <a:r>
              <a:rPr lang="en-US" dirty="0"/>
              <a:t>) </a:t>
            </a:r>
            <a:r>
              <a:rPr lang="en-US" dirty="0" err="1"/>
              <a:t>che</a:t>
            </a:r>
            <a:r>
              <a:rPr lang="en-US" dirty="0"/>
              <a:t> </a:t>
            </a:r>
            <a:r>
              <a:rPr lang="en-US" dirty="0" err="1"/>
              <a:t>possono</a:t>
            </a:r>
            <a:r>
              <a:rPr lang="en-US" dirty="0"/>
              <a:t> </a:t>
            </a:r>
            <a:r>
              <a:rPr lang="en-US" dirty="0" err="1"/>
              <a:t>orientare</a:t>
            </a:r>
            <a:r>
              <a:rPr lang="en-US" dirty="0"/>
              <a:t> la </a:t>
            </a:r>
            <a:r>
              <a:rPr lang="en-US" dirty="0" err="1"/>
              <a:t>reattività</a:t>
            </a:r>
            <a:r>
              <a:rPr lang="en-US" dirty="0"/>
              <a:t> del </a:t>
            </a:r>
            <a:r>
              <a:rPr lang="en-US" dirty="0" err="1"/>
              <a:t>paziente</a:t>
            </a:r>
            <a:r>
              <a:rPr lang="en-US" dirty="0"/>
              <a:t>.</a:t>
            </a:r>
          </a:p>
          <a:p>
            <a:endParaRPr lang="it-IT" dirty="0"/>
          </a:p>
        </p:txBody>
      </p:sp>
    </p:spTree>
    <p:extLst>
      <p:ext uri="{BB962C8B-B14F-4D97-AF65-F5344CB8AC3E}">
        <p14:creationId xmlns:p14="http://schemas.microsoft.com/office/powerpoint/2010/main" val="1544281813"/>
      </p:ext>
    </p:extLst>
  </p:cSld>
  <p:clrMapOvr>
    <a:masterClrMapping/>
  </p:clrMapOvr>
</p:sld>
</file>

<file path=ppt/slides/slide4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en-US" dirty="0"/>
              <a:t> I </a:t>
            </a:r>
            <a:r>
              <a:rPr lang="en-US" dirty="0" err="1"/>
              <a:t>disturbi</a:t>
            </a:r>
            <a:r>
              <a:rPr lang="en-US" dirty="0"/>
              <a:t> da </a:t>
            </a:r>
            <a:r>
              <a:rPr lang="en-US" dirty="0" err="1"/>
              <a:t>uso</a:t>
            </a:r>
            <a:r>
              <a:rPr lang="en-US" dirty="0"/>
              <a:t> di </a:t>
            </a:r>
            <a:r>
              <a:rPr lang="en-US" dirty="0" err="1"/>
              <a:t>sostanze</a:t>
            </a:r>
            <a:r>
              <a:rPr lang="en-US" dirty="0"/>
              <a:t>, </a:t>
            </a:r>
            <a:r>
              <a:rPr lang="en-US" dirty="0" err="1"/>
              <a:t>d'ansia</a:t>
            </a:r>
            <a:r>
              <a:rPr lang="en-US" dirty="0"/>
              <a:t> e di </a:t>
            </a:r>
            <a:r>
              <a:rPr lang="en-US" dirty="0" err="1"/>
              <a:t>personalità</a:t>
            </a:r>
            <a:r>
              <a:rPr lang="en-US" dirty="0"/>
              <a:t> borderline </a:t>
            </a:r>
            <a:r>
              <a:rPr lang="en-US" dirty="0" err="1"/>
              <a:t>sono</a:t>
            </a:r>
            <a:r>
              <a:rPr lang="en-US" dirty="0"/>
              <a:t> </a:t>
            </a:r>
            <a:r>
              <a:rPr lang="en-US" dirty="0" err="1"/>
              <a:t>tra</a:t>
            </a:r>
            <a:r>
              <a:rPr lang="en-US" dirty="0"/>
              <a:t> i </a:t>
            </a:r>
            <a:r>
              <a:rPr lang="en-US" dirty="0" err="1"/>
              <a:t>più</a:t>
            </a:r>
            <a:r>
              <a:rPr lang="en-US" dirty="0"/>
              <a:t> </a:t>
            </a:r>
            <a:r>
              <a:rPr lang="en-US" dirty="0" err="1"/>
              <a:t>comuni</a:t>
            </a:r>
            <a:r>
              <a:rPr lang="en-US" dirty="0"/>
              <a:t> </a:t>
            </a:r>
            <a:r>
              <a:rPr lang="en-US" dirty="0" err="1"/>
              <a:t>disturbi</a:t>
            </a:r>
            <a:r>
              <a:rPr lang="en-US" dirty="0"/>
              <a:t> </a:t>
            </a:r>
            <a:r>
              <a:rPr lang="en-US" dirty="0" err="1"/>
              <a:t>che</a:t>
            </a:r>
            <a:r>
              <a:rPr lang="en-US" dirty="0"/>
              <a:t> </a:t>
            </a:r>
            <a:r>
              <a:rPr lang="en-US" dirty="0" err="1"/>
              <a:t>possano</a:t>
            </a:r>
            <a:r>
              <a:rPr lang="en-US" dirty="0"/>
              <a:t> </a:t>
            </a:r>
            <a:r>
              <a:rPr lang="en-US" dirty="0" err="1"/>
              <a:t>complicare</a:t>
            </a:r>
            <a:r>
              <a:rPr lang="en-US" dirty="0"/>
              <a:t> </a:t>
            </a:r>
            <a:r>
              <a:rPr lang="en-US" dirty="0" err="1"/>
              <a:t>il</a:t>
            </a:r>
            <a:r>
              <a:rPr lang="en-US" dirty="0"/>
              <a:t> </a:t>
            </a:r>
            <a:r>
              <a:rPr lang="en-US" dirty="0" err="1"/>
              <a:t>decorso</a:t>
            </a:r>
            <a:r>
              <a:rPr lang="en-US" dirty="0"/>
              <a:t> di un </a:t>
            </a:r>
            <a:r>
              <a:rPr lang="en-US" dirty="0" err="1"/>
              <a:t>disturbo</a:t>
            </a:r>
            <a:r>
              <a:rPr lang="en-US" dirty="0"/>
              <a:t> </a:t>
            </a:r>
            <a:r>
              <a:rPr lang="en-US" dirty="0" err="1"/>
              <a:t>depressivo</a:t>
            </a:r>
            <a:r>
              <a:rPr lang="en-US" dirty="0"/>
              <a:t> </a:t>
            </a:r>
            <a:r>
              <a:rPr lang="en-US" dirty="0" err="1"/>
              <a:t>ed</a:t>
            </a:r>
            <a:r>
              <a:rPr lang="en-US" dirty="0"/>
              <a:t> a volte </a:t>
            </a:r>
            <a:r>
              <a:rPr lang="en-US" dirty="0" err="1"/>
              <a:t>rendere</a:t>
            </a:r>
            <a:r>
              <a:rPr lang="en-US" dirty="0"/>
              <a:t> difficile la </a:t>
            </a:r>
            <a:r>
              <a:rPr lang="en-US" dirty="0" err="1"/>
              <a:t>diagnosi</a:t>
            </a:r>
            <a:r>
              <a:rPr lang="en-US" dirty="0"/>
              <a:t>.</a:t>
            </a:r>
          </a:p>
          <a:p>
            <a:r>
              <a:rPr lang="en-US" dirty="0"/>
              <a:t> </a:t>
            </a:r>
            <a:r>
              <a:rPr lang="en-US" dirty="0" err="1"/>
              <a:t>Anche</a:t>
            </a:r>
            <a:r>
              <a:rPr lang="en-US" dirty="0"/>
              <a:t> </a:t>
            </a:r>
            <a:r>
              <a:rPr lang="en-US" dirty="0" err="1"/>
              <a:t>condizioni</a:t>
            </a:r>
            <a:r>
              <a:rPr lang="en-US" dirty="0"/>
              <a:t> </a:t>
            </a:r>
            <a:r>
              <a:rPr lang="en-US" dirty="0" err="1"/>
              <a:t>mediche</a:t>
            </a:r>
            <a:r>
              <a:rPr lang="en-US" dirty="0"/>
              <a:t> </a:t>
            </a:r>
            <a:r>
              <a:rPr lang="en-US" dirty="0" err="1"/>
              <a:t>croniche</a:t>
            </a:r>
            <a:r>
              <a:rPr lang="en-US" dirty="0"/>
              <a:t> o </a:t>
            </a:r>
            <a:r>
              <a:rPr lang="en-US" dirty="0" err="1"/>
              <a:t>invalidanti</a:t>
            </a:r>
            <a:r>
              <a:rPr lang="en-US" dirty="0"/>
              <a:t> </a:t>
            </a:r>
            <a:r>
              <a:rPr lang="en-US" dirty="0" err="1"/>
              <a:t>aumentano</a:t>
            </a:r>
            <a:r>
              <a:rPr lang="en-US" dirty="0"/>
              <a:t> </a:t>
            </a:r>
            <a:r>
              <a:rPr lang="en-US" dirty="0" err="1"/>
              <a:t>il</a:t>
            </a:r>
            <a:r>
              <a:rPr lang="en-US" dirty="0"/>
              <a:t> </a:t>
            </a:r>
            <a:r>
              <a:rPr lang="en-US" dirty="0" err="1"/>
              <a:t>rischio</a:t>
            </a:r>
            <a:r>
              <a:rPr lang="en-US" dirty="0"/>
              <a:t> di episodi </a:t>
            </a:r>
            <a:r>
              <a:rPr lang="en-US" dirty="0" err="1"/>
              <a:t>depressivi</a:t>
            </a:r>
            <a:r>
              <a:rPr lang="en-US" dirty="0"/>
              <a:t>. </a:t>
            </a:r>
            <a:r>
              <a:rPr lang="en-US" dirty="0" err="1"/>
              <a:t>Patologie</a:t>
            </a:r>
            <a:r>
              <a:rPr lang="en-US" dirty="0"/>
              <a:t> molto diffuse, </a:t>
            </a:r>
            <a:r>
              <a:rPr lang="en-US" dirty="0" err="1"/>
              <a:t>croniche</a:t>
            </a:r>
            <a:r>
              <a:rPr lang="en-US" dirty="0"/>
              <a:t> </a:t>
            </a:r>
            <a:r>
              <a:rPr lang="en-US" dirty="0" err="1"/>
              <a:t>ed</a:t>
            </a:r>
            <a:r>
              <a:rPr lang="en-US" dirty="0"/>
              <a:t> </a:t>
            </a:r>
            <a:r>
              <a:rPr lang="en-US" dirty="0" err="1"/>
              <a:t>invalidanti</a:t>
            </a:r>
            <a:r>
              <a:rPr lang="en-US" dirty="0"/>
              <a:t> come </a:t>
            </a:r>
            <a:r>
              <a:rPr lang="en-US" dirty="0" err="1"/>
              <a:t>il</a:t>
            </a:r>
            <a:r>
              <a:rPr lang="en-US" dirty="0"/>
              <a:t> </a:t>
            </a:r>
            <a:r>
              <a:rPr lang="en-US" dirty="0" err="1"/>
              <a:t>diabete</a:t>
            </a:r>
            <a:r>
              <a:rPr lang="en-US" dirty="0"/>
              <a:t>, </a:t>
            </a:r>
            <a:r>
              <a:rPr lang="en-US" dirty="0" err="1"/>
              <a:t>l'obesità</a:t>
            </a:r>
            <a:r>
              <a:rPr lang="en-US" dirty="0"/>
              <a:t> </a:t>
            </a:r>
            <a:r>
              <a:rPr lang="en-US" dirty="0" err="1"/>
              <a:t>patologica</a:t>
            </a:r>
            <a:r>
              <a:rPr lang="en-US" dirty="0"/>
              <a:t> e le </a:t>
            </a:r>
            <a:r>
              <a:rPr lang="en-US" dirty="0" err="1"/>
              <a:t>malattie</a:t>
            </a:r>
            <a:r>
              <a:rPr lang="en-US" dirty="0"/>
              <a:t> </a:t>
            </a:r>
            <a:r>
              <a:rPr lang="en-US" dirty="0" err="1"/>
              <a:t>cardiovascolari</a:t>
            </a:r>
            <a:r>
              <a:rPr lang="en-US" dirty="0"/>
              <a:t> </a:t>
            </a:r>
            <a:r>
              <a:rPr lang="en-US" dirty="0" err="1"/>
              <a:t>sono</a:t>
            </a:r>
            <a:r>
              <a:rPr lang="en-US" dirty="0"/>
              <a:t> </a:t>
            </a:r>
            <a:r>
              <a:rPr lang="en-US" dirty="0" err="1"/>
              <a:t>spesso</a:t>
            </a:r>
            <a:r>
              <a:rPr lang="en-US" dirty="0"/>
              <a:t> complicate da episodi </a:t>
            </a:r>
            <a:r>
              <a:rPr lang="en-US" dirty="0" err="1"/>
              <a:t>depressivi</a:t>
            </a:r>
            <a:r>
              <a:rPr lang="en-US" dirty="0"/>
              <a:t>. </a:t>
            </a:r>
          </a:p>
          <a:p>
            <a:r>
              <a:rPr lang="en-US" dirty="0"/>
              <a:t>In </a:t>
            </a:r>
            <a:r>
              <a:rPr lang="en-US" dirty="0" err="1"/>
              <a:t>questi</a:t>
            </a:r>
            <a:r>
              <a:rPr lang="en-US" dirty="0"/>
              <a:t> </a:t>
            </a:r>
            <a:r>
              <a:rPr lang="en-US" dirty="0" err="1"/>
              <a:t>casi</a:t>
            </a:r>
            <a:r>
              <a:rPr lang="en-US" dirty="0"/>
              <a:t> </a:t>
            </a:r>
            <a:r>
              <a:rPr lang="en-US" dirty="0" err="1"/>
              <a:t>il</a:t>
            </a:r>
            <a:r>
              <a:rPr lang="en-US" dirty="0"/>
              <a:t> </a:t>
            </a:r>
            <a:r>
              <a:rPr lang="en-US" dirty="0" err="1"/>
              <a:t>progetto</a:t>
            </a:r>
            <a:r>
              <a:rPr lang="en-US" dirty="0"/>
              <a:t> </a:t>
            </a:r>
            <a:r>
              <a:rPr lang="en-US" dirty="0" err="1"/>
              <a:t>terapeutico</a:t>
            </a:r>
            <a:r>
              <a:rPr lang="en-US" dirty="0"/>
              <a:t> </a:t>
            </a:r>
            <a:r>
              <a:rPr lang="en-US" dirty="0" err="1"/>
              <a:t>sarà</a:t>
            </a:r>
            <a:r>
              <a:rPr lang="en-US" dirty="0"/>
              <a:t> </a:t>
            </a:r>
            <a:r>
              <a:rPr lang="en-US" dirty="0" err="1"/>
              <a:t>orientato</a:t>
            </a:r>
            <a:r>
              <a:rPr lang="en-US" dirty="0"/>
              <a:t> ad </a:t>
            </a:r>
            <a:r>
              <a:rPr lang="en-US" dirty="0" err="1"/>
              <a:t>affrontre</a:t>
            </a:r>
            <a:r>
              <a:rPr lang="en-US" dirty="0"/>
              <a:t> la </a:t>
            </a:r>
            <a:r>
              <a:rPr lang="en-US" dirty="0" err="1"/>
              <a:t>depressione</a:t>
            </a:r>
            <a:r>
              <a:rPr lang="en-US" dirty="0"/>
              <a:t> </a:t>
            </a:r>
            <a:r>
              <a:rPr lang="en-US" dirty="0" err="1"/>
              <a:t>ed</a:t>
            </a:r>
            <a:r>
              <a:rPr lang="en-US" dirty="0"/>
              <a:t> </a:t>
            </a:r>
            <a:r>
              <a:rPr lang="en-US" dirty="0" err="1"/>
              <a:t>anche</a:t>
            </a:r>
            <a:r>
              <a:rPr lang="en-US" dirty="0"/>
              <a:t> la </a:t>
            </a:r>
            <a:r>
              <a:rPr lang="en-US" dirty="0" err="1"/>
              <a:t>patologia</a:t>
            </a:r>
            <a:r>
              <a:rPr lang="en-US" dirty="0"/>
              <a:t> </a:t>
            </a:r>
            <a:r>
              <a:rPr lang="en-US" dirty="0" err="1"/>
              <a:t>concomitante</a:t>
            </a:r>
            <a:r>
              <a:rPr lang="en-US" dirty="0"/>
              <a:t>.</a:t>
            </a:r>
          </a:p>
          <a:p>
            <a:pPr marL="0" indent="0">
              <a:buNone/>
            </a:pPr>
            <a:endParaRPr lang="it-IT" dirty="0"/>
          </a:p>
        </p:txBody>
      </p:sp>
    </p:spTree>
    <p:extLst>
      <p:ext uri="{BB962C8B-B14F-4D97-AF65-F5344CB8AC3E}">
        <p14:creationId xmlns:p14="http://schemas.microsoft.com/office/powerpoint/2010/main" val="235689847"/>
      </p:ext>
    </p:extLst>
  </p:cSld>
  <p:clrMapOvr>
    <a:masterClrMapping/>
  </p:clrMapOvr>
</p:sld>
</file>

<file path=ppt/slides/slide4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Conseguenze della depressione</a:t>
            </a:r>
          </a:p>
        </p:txBody>
      </p:sp>
      <p:sp>
        <p:nvSpPr>
          <p:cNvPr id="3" name="Segnaposto contenuto 2"/>
          <p:cNvSpPr>
            <a:spLocks noGrp="1"/>
          </p:cNvSpPr>
          <p:nvPr>
            <p:ph idx="1"/>
          </p:nvPr>
        </p:nvSpPr>
        <p:spPr/>
        <p:txBody>
          <a:bodyPr>
            <a:normAutofit fontScale="70000" lnSpcReduction="20000"/>
          </a:bodyPr>
          <a:lstStyle/>
          <a:p>
            <a:r>
              <a:rPr lang="en-US" sz="4300" dirty="0"/>
              <a:t>La </a:t>
            </a:r>
            <a:r>
              <a:rPr lang="en-US" sz="4300" dirty="0" err="1"/>
              <a:t>compromissione</a:t>
            </a:r>
            <a:r>
              <a:rPr lang="en-US" sz="4300" dirty="0"/>
              <a:t> </a:t>
            </a:r>
            <a:r>
              <a:rPr lang="en-US" sz="4300" dirty="0" err="1"/>
              <a:t>può</a:t>
            </a:r>
            <a:r>
              <a:rPr lang="en-US" sz="4300" dirty="0"/>
              <a:t> </a:t>
            </a:r>
            <a:r>
              <a:rPr lang="en-US" sz="4300" dirty="0" err="1"/>
              <a:t>essere</a:t>
            </a:r>
            <a:r>
              <a:rPr lang="en-US" sz="4300" dirty="0"/>
              <a:t> molto </a:t>
            </a:r>
            <a:r>
              <a:rPr lang="en-US" sz="4300" dirty="0" err="1"/>
              <a:t>lieve</a:t>
            </a:r>
            <a:r>
              <a:rPr lang="en-US" sz="4300" dirty="0"/>
              <a:t>, e chi vive </a:t>
            </a:r>
            <a:r>
              <a:rPr lang="en-US" sz="4300" dirty="0" err="1"/>
              <a:t>accanto</a:t>
            </a:r>
            <a:r>
              <a:rPr lang="en-US" sz="4300" dirty="0"/>
              <a:t> al </a:t>
            </a:r>
            <a:r>
              <a:rPr lang="en-US" sz="4300" dirty="0" err="1"/>
              <a:t>paziente</a:t>
            </a:r>
            <a:r>
              <a:rPr lang="en-US" sz="4300" dirty="0"/>
              <a:t> </a:t>
            </a:r>
            <a:r>
              <a:rPr lang="en-US" sz="4300" dirty="0" err="1"/>
              <a:t>può</a:t>
            </a:r>
            <a:r>
              <a:rPr lang="en-US" sz="4300" dirty="0"/>
              <a:t> non </a:t>
            </a:r>
            <a:r>
              <a:rPr lang="en-US" sz="4300" dirty="0" err="1"/>
              <a:t>rendersi</a:t>
            </a:r>
            <a:r>
              <a:rPr lang="en-US" sz="4300" dirty="0"/>
              <a:t> </a:t>
            </a:r>
            <a:r>
              <a:rPr lang="en-US" sz="4300" dirty="0" err="1"/>
              <a:t>conto</a:t>
            </a:r>
            <a:r>
              <a:rPr lang="en-US" sz="4300" dirty="0"/>
              <a:t> </a:t>
            </a:r>
            <a:r>
              <a:rPr lang="en-US" sz="4300" dirty="0" err="1"/>
              <a:t>della</a:t>
            </a:r>
            <a:r>
              <a:rPr lang="en-US" sz="4300" dirty="0"/>
              <a:t> </a:t>
            </a:r>
            <a:r>
              <a:rPr lang="en-US" sz="4300" dirty="0" err="1"/>
              <a:t>gavità</a:t>
            </a:r>
            <a:r>
              <a:rPr lang="en-US" sz="4300" dirty="0"/>
              <a:t> del </a:t>
            </a:r>
            <a:r>
              <a:rPr lang="en-US" sz="4300" dirty="0" err="1"/>
              <a:t>quadro</a:t>
            </a:r>
            <a:r>
              <a:rPr lang="en-US" sz="4300" dirty="0"/>
              <a:t> </a:t>
            </a:r>
            <a:r>
              <a:rPr lang="en-US" sz="4300" dirty="0" err="1"/>
              <a:t>patologico</a:t>
            </a:r>
            <a:r>
              <a:rPr lang="en-US" sz="4300" dirty="0"/>
              <a:t>, ma </a:t>
            </a:r>
            <a:r>
              <a:rPr lang="en-US" sz="4300" dirty="0" err="1"/>
              <a:t>nella</a:t>
            </a:r>
            <a:r>
              <a:rPr lang="en-US" sz="4300" dirty="0"/>
              <a:t> </a:t>
            </a:r>
            <a:r>
              <a:rPr lang="en-US" sz="4300" dirty="0" err="1"/>
              <a:t>maggioranza</a:t>
            </a:r>
            <a:r>
              <a:rPr lang="en-US" sz="4300" dirty="0"/>
              <a:t> </a:t>
            </a:r>
            <a:r>
              <a:rPr lang="en-US" sz="4300" dirty="0" err="1"/>
              <a:t>dei</a:t>
            </a:r>
            <a:r>
              <a:rPr lang="en-US" sz="4300" dirty="0"/>
              <a:t> </a:t>
            </a:r>
            <a:r>
              <a:rPr lang="en-US" sz="4300" dirty="0" err="1"/>
              <a:t>casi</a:t>
            </a:r>
            <a:r>
              <a:rPr lang="en-US" sz="4300" dirty="0"/>
              <a:t> </a:t>
            </a:r>
            <a:r>
              <a:rPr lang="en-US" sz="4300" dirty="0" err="1"/>
              <a:t>il</a:t>
            </a:r>
            <a:r>
              <a:rPr lang="en-US" sz="4300" dirty="0"/>
              <a:t> </a:t>
            </a:r>
            <a:r>
              <a:rPr lang="en-US" sz="4300" dirty="0" err="1"/>
              <a:t>paziente</a:t>
            </a:r>
            <a:r>
              <a:rPr lang="en-US" sz="4300" dirty="0"/>
              <a:t> </a:t>
            </a:r>
            <a:r>
              <a:rPr lang="en-US" sz="4300" dirty="0" err="1"/>
              <a:t>depresso</a:t>
            </a:r>
            <a:r>
              <a:rPr lang="en-US" sz="4300" dirty="0"/>
              <a:t> </a:t>
            </a:r>
            <a:r>
              <a:rPr lang="en-US" sz="4300" dirty="0" err="1"/>
              <a:t>può</a:t>
            </a:r>
            <a:r>
              <a:rPr lang="en-US" sz="4300" dirty="0"/>
              <a:t> </a:t>
            </a:r>
            <a:r>
              <a:rPr lang="en-US" sz="4300" dirty="0" err="1"/>
              <a:t>diventare</a:t>
            </a:r>
            <a:r>
              <a:rPr lang="en-US" sz="4300" dirty="0"/>
              <a:t> </a:t>
            </a:r>
            <a:r>
              <a:rPr lang="en-US" sz="4300" dirty="0" err="1"/>
              <a:t>totalmente</a:t>
            </a:r>
            <a:r>
              <a:rPr lang="en-US" sz="4300" dirty="0"/>
              <a:t>  </a:t>
            </a:r>
            <a:r>
              <a:rPr lang="en-US" sz="4300" dirty="0" err="1"/>
              <a:t>inabile</a:t>
            </a:r>
            <a:r>
              <a:rPr lang="en-US" sz="4300" dirty="0"/>
              <a:t>. Uno </a:t>
            </a:r>
            <a:r>
              <a:rPr lang="en-US" sz="4300" dirty="0" err="1"/>
              <a:t>dei</a:t>
            </a:r>
            <a:r>
              <a:rPr lang="en-US" sz="4300" dirty="0"/>
              <a:t> </a:t>
            </a:r>
            <a:r>
              <a:rPr lang="en-US" sz="4300" dirty="0" err="1"/>
              <a:t>guai</a:t>
            </a:r>
            <a:r>
              <a:rPr lang="en-US" sz="4300" dirty="0"/>
              <a:t> </a:t>
            </a:r>
            <a:r>
              <a:rPr lang="en-US" sz="4300" dirty="0" err="1"/>
              <a:t>della</a:t>
            </a:r>
            <a:r>
              <a:rPr lang="en-US" sz="4300" dirty="0"/>
              <a:t> </a:t>
            </a:r>
            <a:r>
              <a:rPr lang="en-US" sz="4300" dirty="0" err="1"/>
              <a:t>depressione</a:t>
            </a:r>
            <a:r>
              <a:rPr lang="en-US" sz="4300" dirty="0"/>
              <a:t> è </a:t>
            </a:r>
            <a:r>
              <a:rPr lang="en-US" sz="4300" dirty="0" err="1"/>
              <a:t>che</a:t>
            </a:r>
            <a:r>
              <a:rPr lang="en-US" sz="4300" dirty="0"/>
              <a:t> </a:t>
            </a:r>
            <a:r>
              <a:rPr lang="en-US" sz="4300" dirty="0" err="1"/>
              <a:t>il</a:t>
            </a:r>
            <a:r>
              <a:rPr lang="en-US" sz="4300" dirty="0"/>
              <a:t> </a:t>
            </a:r>
            <a:r>
              <a:rPr lang="en-US" sz="4300" dirty="0" err="1"/>
              <a:t>pazinete</a:t>
            </a:r>
            <a:r>
              <a:rPr lang="en-US" sz="4300" dirty="0"/>
              <a:t> in </a:t>
            </a:r>
            <a:r>
              <a:rPr lang="en-US" sz="4300" dirty="0" err="1"/>
              <a:t>qualche</a:t>
            </a:r>
            <a:r>
              <a:rPr lang="en-US" sz="4300" dirty="0"/>
              <a:t> </a:t>
            </a:r>
            <a:r>
              <a:rPr lang="en-US" sz="4300" dirty="0" err="1"/>
              <a:t>modo</a:t>
            </a:r>
            <a:r>
              <a:rPr lang="en-US" sz="4300" dirty="0"/>
              <a:t> </a:t>
            </a:r>
            <a:r>
              <a:rPr lang="en-US" sz="4300" dirty="0" err="1"/>
              <a:t>crede</a:t>
            </a:r>
            <a:r>
              <a:rPr lang="en-US" sz="4300" dirty="0"/>
              <a:t> </a:t>
            </a:r>
            <a:r>
              <a:rPr lang="en-US" sz="4300" dirty="0" err="1"/>
              <a:t>nei</a:t>
            </a:r>
            <a:r>
              <a:rPr lang="en-US" sz="4300" dirty="0"/>
              <a:t> </a:t>
            </a:r>
            <a:r>
              <a:rPr lang="en-US" sz="4300" dirty="0" err="1"/>
              <a:t>propri</a:t>
            </a:r>
            <a:r>
              <a:rPr lang="en-US" sz="4300" dirty="0"/>
              <a:t> </a:t>
            </a:r>
            <a:r>
              <a:rPr lang="en-US" sz="4300" dirty="0" err="1"/>
              <a:t>sintomi</a:t>
            </a:r>
            <a:r>
              <a:rPr lang="en-US" sz="4300" dirty="0"/>
              <a:t>, </a:t>
            </a:r>
            <a:r>
              <a:rPr lang="en-US" sz="4300" dirty="0" err="1"/>
              <a:t>il</a:t>
            </a:r>
            <a:r>
              <a:rPr lang="en-US" sz="4300" dirty="0"/>
              <a:t> </a:t>
            </a:r>
            <a:r>
              <a:rPr lang="en-US" sz="4300" dirty="0" err="1"/>
              <a:t>depresso</a:t>
            </a:r>
            <a:r>
              <a:rPr lang="en-US" sz="4300" dirty="0"/>
              <a:t> </a:t>
            </a:r>
            <a:r>
              <a:rPr lang="en-US" sz="4300" dirty="0" err="1"/>
              <a:t>crede</a:t>
            </a:r>
            <a:r>
              <a:rPr lang="en-US" sz="4300" dirty="0"/>
              <a:t> </a:t>
            </a:r>
            <a:r>
              <a:rPr lang="en-US" sz="4300" dirty="0" err="1"/>
              <a:t>realmente</a:t>
            </a:r>
            <a:r>
              <a:rPr lang="en-US" sz="4300" dirty="0"/>
              <a:t> di </a:t>
            </a:r>
            <a:r>
              <a:rPr lang="en-US" sz="4300" dirty="0" err="1"/>
              <a:t>essere</a:t>
            </a:r>
            <a:r>
              <a:rPr lang="en-US" sz="4300" dirty="0"/>
              <a:t> </a:t>
            </a:r>
            <a:r>
              <a:rPr lang="en-US" sz="4300" dirty="0" err="1"/>
              <a:t>impotente</a:t>
            </a:r>
            <a:r>
              <a:rPr lang="en-US" sz="4300" dirty="0"/>
              <a:t>, </a:t>
            </a:r>
            <a:r>
              <a:rPr lang="en-US" sz="4300" dirty="0" err="1"/>
              <a:t>disperato</a:t>
            </a:r>
            <a:r>
              <a:rPr lang="en-US" sz="4300" dirty="0"/>
              <a:t>, </a:t>
            </a:r>
            <a:r>
              <a:rPr lang="en-US" sz="4300" dirty="0" err="1"/>
              <a:t>pieno</a:t>
            </a:r>
            <a:r>
              <a:rPr lang="en-US" sz="4300" dirty="0"/>
              <a:t> di </a:t>
            </a:r>
            <a:r>
              <a:rPr lang="en-US" sz="4300" dirty="0" err="1"/>
              <a:t>sensi</a:t>
            </a:r>
            <a:r>
              <a:rPr lang="en-US" sz="4300" dirty="0"/>
              <a:t> di </a:t>
            </a:r>
            <a:r>
              <a:rPr lang="en-US" sz="4300" dirty="0" err="1"/>
              <a:t>colpa</a:t>
            </a:r>
            <a:r>
              <a:rPr lang="en-US" sz="4300" dirty="0"/>
              <a:t> e </a:t>
            </a:r>
            <a:r>
              <a:rPr lang="en-US" sz="4300" dirty="0" err="1"/>
              <a:t>che</a:t>
            </a:r>
            <a:r>
              <a:rPr lang="en-US" sz="4300" dirty="0"/>
              <a:t> la </a:t>
            </a:r>
            <a:r>
              <a:rPr lang="en-US" sz="4300" dirty="0" err="1"/>
              <a:t>morte</a:t>
            </a:r>
            <a:r>
              <a:rPr lang="en-US" sz="4300" dirty="0"/>
              <a:t> </a:t>
            </a:r>
            <a:r>
              <a:rPr lang="en-US" sz="4300" dirty="0" err="1"/>
              <a:t>sia</a:t>
            </a:r>
            <a:r>
              <a:rPr lang="en-US" sz="4300" dirty="0"/>
              <a:t> </a:t>
            </a:r>
            <a:r>
              <a:rPr lang="en-US" sz="4300" dirty="0" err="1"/>
              <a:t>l’unica</a:t>
            </a:r>
            <a:r>
              <a:rPr lang="en-US" sz="4300" dirty="0"/>
              <a:t> </a:t>
            </a:r>
            <a:r>
              <a:rPr lang="en-US" sz="4300" dirty="0" err="1"/>
              <a:t>possibile</a:t>
            </a:r>
            <a:r>
              <a:rPr lang="en-US" sz="4300" dirty="0"/>
              <a:t> via di </a:t>
            </a:r>
            <a:r>
              <a:rPr lang="en-US" sz="4300" dirty="0" err="1"/>
              <a:t>uscita</a:t>
            </a:r>
            <a:r>
              <a:rPr lang="en-US" sz="4300" dirty="0"/>
              <a:t>. </a:t>
            </a:r>
            <a:r>
              <a:rPr lang="en-US" sz="4300" dirty="0" err="1"/>
              <a:t>Quindi</a:t>
            </a:r>
            <a:r>
              <a:rPr lang="en-US" sz="4300" dirty="0"/>
              <a:t> in </a:t>
            </a:r>
            <a:r>
              <a:rPr lang="en-US" sz="4300" dirty="0" err="1"/>
              <a:t>molti</a:t>
            </a:r>
            <a:r>
              <a:rPr lang="en-US" sz="4300" dirty="0"/>
              <a:t> </a:t>
            </a:r>
            <a:r>
              <a:rPr lang="en-US" sz="4300" dirty="0" err="1"/>
              <a:t>casi</a:t>
            </a:r>
            <a:r>
              <a:rPr lang="en-US" sz="4300" dirty="0"/>
              <a:t> non </a:t>
            </a:r>
            <a:r>
              <a:rPr lang="en-US" sz="4300" dirty="0" err="1"/>
              <a:t>chiedono</a:t>
            </a:r>
            <a:r>
              <a:rPr lang="en-US" sz="4300" dirty="0"/>
              <a:t> </a:t>
            </a:r>
            <a:r>
              <a:rPr lang="en-US" sz="4300" dirty="0" err="1"/>
              <a:t>aiuto</a:t>
            </a:r>
            <a:r>
              <a:rPr lang="en-US" sz="4300" dirty="0"/>
              <a:t> o </a:t>
            </a:r>
            <a:r>
              <a:rPr lang="en-US" sz="4300" dirty="0" err="1"/>
              <a:t>anche</a:t>
            </a:r>
            <a:r>
              <a:rPr lang="en-US" sz="4300" dirty="0"/>
              <a:t> non </a:t>
            </a:r>
            <a:r>
              <a:rPr lang="en-US" sz="4300" dirty="0" err="1"/>
              <a:t>credono</a:t>
            </a:r>
            <a:r>
              <a:rPr lang="en-US" sz="4300" dirty="0"/>
              <a:t> </a:t>
            </a:r>
            <a:r>
              <a:rPr lang="en-US" sz="4300" dirty="0" err="1"/>
              <a:t>nella</a:t>
            </a:r>
            <a:r>
              <a:rPr lang="en-US" sz="4300" dirty="0"/>
              <a:t> </a:t>
            </a:r>
            <a:r>
              <a:rPr lang="en-US" sz="4300" dirty="0" err="1"/>
              <a:t>possibilità</a:t>
            </a:r>
            <a:r>
              <a:rPr lang="en-US" sz="4300" dirty="0"/>
              <a:t> di </a:t>
            </a:r>
            <a:r>
              <a:rPr lang="en-US" sz="4300" dirty="0" err="1"/>
              <a:t>cambiare</a:t>
            </a:r>
            <a:r>
              <a:rPr lang="en-US" sz="4300" dirty="0"/>
              <a:t>. </a:t>
            </a:r>
            <a:endParaRPr lang="it-IT" sz="4300" dirty="0"/>
          </a:p>
        </p:txBody>
      </p:sp>
    </p:spTree>
    <p:extLst>
      <p:ext uri="{BB962C8B-B14F-4D97-AF65-F5344CB8AC3E}">
        <p14:creationId xmlns:p14="http://schemas.microsoft.com/office/powerpoint/2010/main" val="3607828843"/>
      </p:ext>
    </p:extLst>
  </p:cSld>
  <p:clrMapOvr>
    <a:masterClrMapping/>
  </p:clrMapOvr>
</p:sld>
</file>

<file path=ppt/slides/slide4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en-US" dirty="0"/>
              <a:t>A volte </a:t>
            </a:r>
            <a:r>
              <a:rPr lang="en-US" dirty="0" err="1"/>
              <a:t>dico</a:t>
            </a:r>
            <a:r>
              <a:rPr lang="en-US" dirty="0"/>
              <a:t> al </a:t>
            </a:r>
            <a:r>
              <a:rPr lang="en-US" dirty="0" err="1"/>
              <a:t>paziente</a:t>
            </a:r>
            <a:r>
              <a:rPr lang="en-US" dirty="0"/>
              <a:t> </a:t>
            </a:r>
            <a:r>
              <a:rPr lang="en-US" dirty="0" err="1"/>
              <a:t>che</a:t>
            </a:r>
            <a:r>
              <a:rPr lang="en-US" dirty="0"/>
              <a:t> se </a:t>
            </a:r>
            <a:r>
              <a:rPr lang="en-US" dirty="0" err="1"/>
              <a:t>avesse</a:t>
            </a:r>
            <a:r>
              <a:rPr lang="en-US" dirty="0"/>
              <a:t> </a:t>
            </a:r>
            <a:r>
              <a:rPr lang="en-US" dirty="0" err="1"/>
              <a:t>una</a:t>
            </a:r>
            <a:r>
              <a:rPr lang="en-US" dirty="0"/>
              <a:t> </a:t>
            </a:r>
            <a:r>
              <a:rPr lang="en-US" dirty="0" err="1"/>
              <a:t>bronchite</a:t>
            </a:r>
            <a:r>
              <a:rPr lang="en-US" dirty="0"/>
              <a:t>, </a:t>
            </a:r>
            <a:r>
              <a:rPr lang="en-US" dirty="0" err="1"/>
              <a:t>avrebbe</a:t>
            </a:r>
            <a:r>
              <a:rPr lang="en-US" dirty="0"/>
              <a:t> </a:t>
            </a:r>
            <a:r>
              <a:rPr lang="en-US" dirty="0" err="1"/>
              <a:t>tosse</a:t>
            </a:r>
            <a:r>
              <a:rPr lang="en-US" dirty="0"/>
              <a:t>, </a:t>
            </a:r>
            <a:r>
              <a:rPr lang="en-US" dirty="0" err="1"/>
              <a:t>catarro</a:t>
            </a:r>
            <a:r>
              <a:rPr lang="en-US" dirty="0"/>
              <a:t> e </a:t>
            </a:r>
            <a:r>
              <a:rPr lang="en-US" dirty="0" err="1"/>
              <a:t>febbre</a:t>
            </a:r>
            <a:r>
              <a:rPr lang="en-US" dirty="0"/>
              <a:t>, non “</a:t>
            </a:r>
            <a:r>
              <a:rPr lang="en-US" dirty="0" err="1"/>
              <a:t>crede</a:t>
            </a:r>
            <a:r>
              <a:rPr lang="en-US" dirty="0"/>
              <a:t>” in </a:t>
            </a:r>
            <a:r>
              <a:rPr lang="en-US" dirty="0" err="1"/>
              <a:t>questi</a:t>
            </a:r>
            <a:r>
              <a:rPr lang="en-US" dirty="0"/>
              <a:t> </a:t>
            </a:r>
            <a:r>
              <a:rPr lang="en-US" dirty="0" err="1"/>
              <a:t>sintomi</a:t>
            </a:r>
            <a:r>
              <a:rPr lang="en-US" dirty="0"/>
              <a:t>, li </a:t>
            </a:r>
            <a:r>
              <a:rPr lang="en-US" dirty="0" err="1"/>
              <a:t>ritiene</a:t>
            </a:r>
            <a:r>
              <a:rPr lang="en-US" dirty="0"/>
              <a:t> </a:t>
            </a:r>
            <a:r>
              <a:rPr lang="en-US" dirty="0" err="1"/>
              <a:t>delle</a:t>
            </a:r>
            <a:r>
              <a:rPr lang="en-US" dirty="0"/>
              <a:t> </a:t>
            </a:r>
            <a:r>
              <a:rPr lang="en-US" dirty="0" err="1"/>
              <a:t>seccature</a:t>
            </a:r>
            <a:r>
              <a:rPr lang="en-US" dirty="0"/>
              <a:t> </a:t>
            </a:r>
            <a:r>
              <a:rPr lang="en-US" dirty="0" err="1"/>
              <a:t>temporanee</a:t>
            </a:r>
            <a:r>
              <a:rPr lang="en-US" dirty="0"/>
              <a:t> e </a:t>
            </a:r>
            <a:r>
              <a:rPr lang="en-US" dirty="0" err="1"/>
              <a:t>rende</a:t>
            </a:r>
            <a:r>
              <a:rPr lang="en-US" dirty="0"/>
              <a:t> la </a:t>
            </a:r>
            <a:r>
              <a:rPr lang="en-US" dirty="0" err="1"/>
              <a:t>tachipirina</a:t>
            </a:r>
            <a:r>
              <a:rPr lang="en-US" dirty="0"/>
              <a:t> per la </a:t>
            </a:r>
            <a:r>
              <a:rPr lang="en-US" dirty="0" err="1"/>
              <a:t>febbre</a:t>
            </a:r>
            <a:r>
              <a:rPr lang="en-US" dirty="0"/>
              <a:t>, lo </a:t>
            </a:r>
            <a:r>
              <a:rPr lang="en-US" dirty="0" err="1"/>
              <a:t>sciroppo</a:t>
            </a:r>
            <a:r>
              <a:rPr lang="en-US" dirty="0"/>
              <a:t> per </a:t>
            </a:r>
            <a:r>
              <a:rPr lang="en-US" dirty="0" err="1"/>
              <a:t>il</a:t>
            </a:r>
            <a:r>
              <a:rPr lang="en-US" dirty="0"/>
              <a:t> </a:t>
            </a:r>
            <a:r>
              <a:rPr lang="en-US" dirty="0" err="1"/>
              <a:t>catarro</a:t>
            </a:r>
            <a:r>
              <a:rPr lang="en-US" dirty="0"/>
              <a:t> e , se </a:t>
            </a:r>
            <a:r>
              <a:rPr lang="en-US" dirty="0" err="1"/>
              <a:t>necessario</a:t>
            </a:r>
            <a:r>
              <a:rPr lang="en-US" dirty="0"/>
              <a:t>, </a:t>
            </a:r>
            <a:r>
              <a:rPr lang="en-US" dirty="0" err="1"/>
              <a:t>l’antibiotico</a:t>
            </a:r>
            <a:r>
              <a:rPr lang="en-US" dirty="0"/>
              <a:t> per la </a:t>
            </a:r>
            <a:r>
              <a:rPr lang="en-US" dirty="0" err="1"/>
              <a:t>infezione</a:t>
            </a:r>
            <a:r>
              <a:rPr lang="en-US" dirty="0"/>
              <a:t>. Il </a:t>
            </a:r>
            <a:r>
              <a:rPr lang="en-US" dirty="0" err="1"/>
              <a:t>depresso</a:t>
            </a:r>
            <a:r>
              <a:rPr lang="en-US" dirty="0"/>
              <a:t> ha un </a:t>
            </a:r>
            <a:r>
              <a:rPr lang="en-US" dirty="0" err="1"/>
              <a:t>atteggiamento</a:t>
            </a:r>
            <a:r>
              <a:rPr lang="en-US" dirty="0"/>
              <a:t> </a:t>
            </a:r>
            <a:r>
              <a:rPr lang="en-US" dirty="0" err="1"/>
              <a:t>diverso</a:t>
            </a:r>
            <a:r>
              <a:rPr lang="en-US" dirty="0"/>
              <a:t> </a:t>
            </a:r>
            <a:r>
              <a:rPr lang="en-US" dirty="0" err="1"/>
              <a:t>ed</a:t>
            </a:r>
            <a:r>
              <a:rPr lang="en-US" dirty="0"/>
              <a:t> in </a:t>
            </a:r>
            <a:r>
              <a:rPr lang="en-US" dirty="0" err="1"/>
              <a:t>sostanza</a:t>
            </a:r>
            <a:r>
              <a:rPr lang="en-US" dirty="0"/>
              <a:t> molto </a:t>
            </a:r>
            <a:r>
              <a:rPr lang="en-US" dirty="0" err="1"/>
              <a:t>meno</a:t>
            </a:r>
            <a:r>
              <a:rPr lang="en-US" dirty="0"/>
              <a:t> </a:t>
            </a:r>
            <a:r>
              <a:rPr lang="en-US" dirty="0" err="1"/>
              <a:t>collaborativo</a:t>
            </a:r>
            <a:r>
              <a:rPr lang="en-US" dirty="0"/>
              <a:t>. </a:t>
            </a:r>
            <a:r>
              <a:rPr lang="en-US" dirty="0" err="1"/>
              <a:t>Nei</a:t>
            </a:r>
            <a:r>
              <a:rPr lang="en-US" dirty="0"/>
              <a:t> </a:t>
            </a:r>
            <a:r>
              <a:rPr lang="en-US" dirty="0" err="1"/>
              <a:t>livelli</a:t>
            </a:r>
            <a:r>
              <a:rPr lang="en-US" dirty="0"/>
              <a:t> </a:t>
            </a:r>
            <a:r>
              <a:rPr lang="en-US" dirty="0" err="1"/>
              <a:t>più</a:t>
            </a:r>
            <a:r>
              <a:rPr lang="en-US" dirty="0"/>
              <a:t> </a:t>
            </a:r>
            <a:r>
              <a:rPr lang="en-US" dirty="0" err="1"/>
              <a:t>estremi</a:t>
            </a:r>
            <a:r>
              <a:rPr lang="en-US" dirty="0"/>
              <a:t> è </a:t>
            </a:r>
            <a:r>
              <a:rPr lang="en-US" dirty="0" err="1"/>
              <a:t>mutacico</a:t>
            </a:r>
            <a:r>
              <a:rPr lang="en-US" dirty="0"/>
              <a:t> e </a:t>
            </a:r>
            <a:r>
              <a:rPr lang="en-US" dirty="0" err="1"/>
              <a:t>catatonico</a:t>
            </a:r>
            <a:r>
              <a:rPr lang="en-US" dirty="0"/>
              <a:t> </a:t>
            </a:r>
            <a:r>
              <a:rPr lang="en-US" dirty="0" err="1"/>
              <a:t>ed</a:t>
            </a:r>
            <a:r>
              <a:rPr lang="en-US" dirty="0"/>
              <a:t> al </a:t>
            </a:r>
            <a:r>
              <a:rPr lang="en-US" dirty="0" err="1"/>
              <a:t>massimo</a:t>
            </a:r>
            <a:r>
              <a:rPr lang="en-US" dirty="0"/>
              <a:t> </a:t>
            </a:r>
            <a:r>
              <a:rPr lang="en-US" dirty="0" err="1"/>
              <a:t>riferisce</a:t>
            </a:r>
            <a:r>
              <a:rPr lang="en-US" dirty="0"/>
              <a:t> </a:t>
            </a:r>
            <a:r>
              <a:rPr lang="en-US" dirty="0" err="1"/>
              <a:t>molti</a:t>
            </a:r>
            <a:r>
              <a:rPr lang="en-US" dirty="0"/>
              <a:t> </a:t>
            </a:r>
            <a:r>
              <a:rPr lang="en-US" dirty="0" err="1"/>
              <a:t>sintomi</a:t>
            </a:r>
            <a:r>
              <a:rPr lang="en-US" dirty="0"/>
              <a:t> </a:t>
            </a:r>
            <a:r>
              <a:rPr lang="en-US" dirty="0" err="1"/>
              <a:t>fisici</a:t>
            </a:r>
            <a:r>
              <a:rPr lang="en-US" dirty="0"/>
              <a:t>. </a:t>
            </a:r>
          </a:p>
          <a:p>
            <a:r>
              <a:rPr lang="en-US" dirty="0" err="1"/>
              <a:t>Statisticamente</a:t>
            </a:r>
            <a:r>
              <a:rPr lang="en-US" dirty="0"/>
              <a:t> la </a:t>
            </a:r>
            <a:r>
              <a:rPr lang="en-US" dirty="0" err="1"/>
              <a:t>depressione</a:t>
            </a:r>
            <a:r>
              <a:rPr lang="en-US" dirty="0"/>
              <a:t> è </a:t>
            </a:r>
            <a:r>
              <a:rPr lang="en-US" dirty="0" err="1"/>
              <a:t>una</a:t>
            </a:r>
            <a:r>
              <a:rPr lang="en-US" dirty="0"/>
              <a:t> </a:t>
            </a:r>
            <a:r>
              <a:rPr lang="en-US" dirty="0" err="1"/>
              <a:t>della</a:t>
            </a:r>
            <a:r>
              <a:rPr lang="en-US" dirty="0"/>
              <a:t> </a:t>
            </a:r>
            <a:r>
              <a:rPr lang="en-US" dirty="0" err="1"/>
              <a:t>malattie</a:t>
            </a:r>
            <a:r>
              <a:rPr lang="en-US" dirty="0"/>
              <a:t> </a:t>
            </a:r>
            <a:r>
              <a:rPr lang="en-US" dirty="0" err="1"/>
              <a:t>che</a:t>
            </a:r>
            <a:r>
              <a:rPr lang="en-US" dirty="0"/>
              <a:t> porta ad </a:t>
            </a:r>
            <a:r>
              <a:rPr lang="en-US" dirty="0" err="1"/>
              <a:t>una</a:t>
            </a:r>
            <a:r>
              <a:rPr lang="en-US" dirty="0"/>
              <a:t> </a:t>
            </a:r>
            <a:r>
              <a:rPr lang="en-US" dirty="0" err="1"/>
              <a:t>maggiore</a:t>
            </a:r>
            <a:r>
              <a:rPr lang="en-US" dirty="0"/>
              <a:t> </a:t>
            </a:r>
            <a:r>
              <a:rPr lang="en-US" dirty="0" err="1"/>
              <a:t>inabilità</a:t>
            </a:r>
            <a:r>
              <a:rPr lang="en-US" dirty="0"/>
              <a:t>  e ad </a:t>
            </a:r>
            <a:r>
              <a:rPr lang="en-US" dirty="0" err="1"/>
              <a:t>assenze</a:t>
            </a:r>
            <a:r>
              <a:rPr lang="en-US" dirty="0"/>
              <a:t> dal </a:t>
            </a:r>
            <a:r>
              <a:rPr lang="en-US" dirty="0" err="1"/>
              <a:t>lavoro</a:t>
            </a:r>
            <a:r>
              <a:rPr lang="en-US" dirty="0"/>
              <a:t>.</a:t>
            </a:r>
          </a:p>
          <a:p>
            <a:pPr marL="0" indent="0">
              <a:buNone/>
            </a:pPr>
            <a:endParaRPr lang="it-IT" dirty="0"/>
          </a:p>
        </p:txBody>
      </p:sp>
    </p:spTree>
    <p:extLst>
      <p:ext uri="{BB962C8B-B14F-4D97-AF65-F5344CB8AC3E}">
        <p14:creationId xmlns:p14="http://schemas.microsoft.com/office/powerpoint/2010/main" val="797968016"/>
      </p:ext>
    </p:extLst>
  </p:cSld>
  <p:clrMapOvr>
    <a:masterClrMapping/>
  </p:clrMapOvr>
</p:sld>
</file>

<file path=ppt/slides/slide4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Altri disturbi Depressivi</a:t>
            </a:r>
            <a:br>
              <a:rPr lang="it-IT" dirty="0"/>
            </a:br>
            <a:r>
              <a:rPr lang="it-IT" dirty="0"/>
              <a:t>distimia</a:t>
            </a:r>
            <a:endParaRPr dirty="0"/>
          </a:p>
        </p:txBody>
      </p:sp>
      <p:sp>
        <p:nvSpPr>
          <p:cNvPr id="8" name="Sottotitolo 7"/>
          <p:cNvSpPr>
            <a:spLocks noGrp="1"/>
          </p:cNvSpPr>
          <p:nvPr>
            <p:ph type="subTitle" idx="1"/>
          </p:nvPr>
        </p:nvSpPr>
        <p:spPr/>
        <p:txBody>
          <a:bodyPr/>
          <a:lstStyle/>
          <a:p>
            <a:pPr eaLnBrk="1" hangingPunct="1">
              <a:defRPr/>
            </a:pPr>
            <a:r>
              <a:rPr lang="it-IT" dirty="0"/>
              <a:t>LEZIONE 30 - 1</a:t>
            </a:r>
          </a:p>
        </p:txBody>
      </p:sp>
    </p:spTree>
    <p:extLst>
      <p:ext uri="{BB962C8B-B14F-4D97-AF65-F5344CB8AC3E}">
        <p14:creationId xmlns:p14="http://schemas.microsoft.com/office/powerpoint/2010/main" val="2769267363"/>
      </p:ext>
    </p:extLst>
  </p:cSld>
  <p:clrMapOvr>
    <a:masterClrMapping/>
  </p:clrMapOvr>
</p:sld>
</file>

<file path=ppt/slides/slide4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Depressivo Persistente (DISTIMIA)</a:t>
            </a:r>
          </a:p>
        </p:txBody>
      </p:sp>
      <p:sp>
        <p:nvSpPr>
          <p:cNvPr id="3" name="Segnaposto contenuto 2"/>
          <p:cNvSpPr>
            <a:spLocks noGrp="1"/>
          </p:cNvSpPr>
          <p:nvPr>
            <p:ph idx="1"/>
          </p:nvPr>
        </p:nvSpPr>
        <p:spPr/>
        <p:txBody>
          <a:bodyPr>
            <a:normAutofit fontScale="92500" lnSpcReduction="10000"/>
          </a:bodyPr>
          <a:lstStyle/>
          <a:p>
            <a:r>
              <a:rPr lang="en-US" dirty="0" err="1"/>
              <a:t>Questo</a:t>
            </a:r>
            <a:r>
              <a:rPr lang="en-US" dirty="0"/>
              <a:t> </a:t>
            </a:r>
            <a:r>
              <a:rPr lang="en-US" dirty="0" err="1"/>
              <a:t>disturbo</a:t>
            </a:r>
            <a:r>
              <a:rPr lang="en-US" dirty="0"/>
              <a:t> </a:t>
            </a:r>
            <a:r>
              <a:rPr lang="en-US" dirty="0" err="1"/>
              <a:t>rappresenta</a:t>
            </a:r>
            <a:r>
              <a:rPr lang="en-US" dirty="0"/>
              <a:t> </a:t>
            </a:r>
            <a:r>
              <a:rPr lang="en-US" dirty="0" err="1"/>
              <a:t>l'unione</a:t>
            </a:r>
            <a:r>
              <a:rPr lang="en-US" dirty="0"/>
              <a:t> </a:t>
            </a:r>
            <a:r>
              <a:rPr lang="en-US" dirty="0" err="1"/>
              <a:t>dei</a:t>
            </a:r>
            <a:r>
              <a:rPr lang="en-US" dirty="0"/>
              <a:t> </a:t>
            </a:r>
            <a:r>
              <a:rPr lang="en-US" dirty="0" err="1"/>
              <a:t>precedenti</a:t>
            </a:r>
            <a:r>
              <a:rPr lang="en-US" dirty="0"/>
              <a:t> </a:t>
            </a:r>
            <a:r>
              <a:rPr lang="en-US" dirty="0" err="1"/>
              <a:t>disturbo</a:t>
            </a:r>
            <a:r>
              <a:rPr lang="en-US" dirty="0"/>
              <a:t> </a:t>
            </a:r>
            <a:r>
              <a:rPr lang="en-US" dirty="0" err="1"/>
              <a:t>depressivo</a:t>
            </a:r>
            <a:r>
              <a:rPr lang="en-US" dirty="0"/>
              <a:t> </a:t>
            </a:r>
            <a:r>
              <a:rPr lang="en-US" dirty="0" err="1"/>
              <a:t>maggiore</a:t>
            </a:r>
            <a:r>
              <a:rPr lang="en-US" dirty="0"/>
              <a:t> </a:t>
            </a:r>
            <a:r>
              <a:rPr lang="en-US" dirty="0" err="1"/>
              <a:t>cronico</a:t>
            </a:r>
            <a:r>
              <a:rPr lang="en-US" dirty="0"/>
              <a:t> e del </a:t>
            </a:r>
            <a:r>
              <a:rPr lang="en-US" dirty="0" err="1"/>
              <a:t>disturbo</a:t>
            </a:r>
            <a:r>
              <a:rPr lang="en-US" dirty="0"/>
              <a:t> </a:t>
            </a:r>
            <a:r>
              <a:rPr lang="en-US" dirty="0" err="1"/>
              <a:t>distimico</a:t>
            </a:r>
            <a:r>
              <a:rPr lang="en-US" dirty="0"/>
              <a:t>. In </a:t>
            </a:r>
            <a:r>
              <a:rPr lang="en-US" dirty="0" err="1"/>
              <a:t>precedenti</a:t>
            </a:r>
            <a:r>
              <a:rPr lang="en-US" dirty="0"/>
              <a:t> </a:t>
            </a:r>
            <a:r>
              <a:rPr lang="en-US" dirty="0" err="1"/>
              <a:t>versioni</a:t>
            </a:r>
            <a:r>
              <a:rPr lang="en-US" dirty="0"/>
              <a:t> del DSM </a:t>
            </a:r>
            <a:r>
              <a:rPr lang="en-US" dirty="0" err="1"/>
              <a:t>si</a:t>
            </a:r>
            <a:r>
              <a:rPr lang="en-US" dirty="0"/>
              <a:t> </a:t>
            </a:r>
            <a:r>
              <a:rPr lang="en-US" dirty="0" err="1"/>
              <a:t>trovava</a:t>
            </a:r>
            <a:r>
              <a:rPr lang="en-US" dirty="0"/>
              <a:t> </a:t>
            </a:r>
            <a:r>
              <a:rPr lang="en-US" dirty="0" err="1"/>
              <a:t>anche</a:t>
            </a:r>
            <a:r>
              <a:rPr lang="en-US" dirty="0"/>
              <a:t> </a:t>
            </a:r>
            <a:r>
              <a:rPr lang="en-US" dirty="0" err="1"/>
              <a:t>il</a:t>
            </a:r>
            <a:r>
              <a:rPr lang="en-US" dirty="0"/>
              <a:t> </a:t>
            </a:r>
            <a:r>
              <a:rPr lang="en-US" dirty="0" err="1"/>
              <a:t>disturbo</a:t>
            </a:r>
            <a:r>
              <a:rPr lang="en-US" dirty="0"/>
              <a:t> </a:t>
            </a:r>
            <a:r>
              <a:rPr lang="en-US" dirty="0" err="1"/>
              <a:t>depressivo</a:t>
            </a:r>
            <a:r>
              <a:rPr lang="en-US" dirty="0"/>
              <a:t> di </a:t>
            </a:r>
            <a:r>
              <a:rPr lang="en-US" dirty="0" err="1"/>
              <a:t>personalità</a:t>
            </a:r>
            <a:r>
              <a:rPr lang="en-US" dirty="0"/>
              <a:t> </a:t>
            </a:r>
            <a:r>
              <a:rPr lang="en-US" dirty="0" err="1"/>
              <a:t>che</a:t>
            </a:r>
            <a:r>
              <a:rPr lang="en-US" dirty="0"/>
              <a:t> per la </a:t>
            </a:r>
            <a:r>
              <a:rPr lang="en-US" dirty="0" err="1"/>
              <a:t>sua</a:t>
            </a:r>
            <a:r>
              <a:rPr lang="en-US" dirty="0"/>
              <a:t> </a:t>
            </a:r>
            <a:r>
              <a:rPr lang="en-US" dirty="0" err="1"/>
              <a:t>durata</a:t>
            </a:r>
            <a:r>
              <a:rPr lang="en-US" dirty="0"/>
              <a:t> e </a:t>
            </a:r>
            <a:r>
              <a:rPr lang="en-US" dirty="0" err="1"/>
              <a:t>pervasività</a:t>
            </a:r>
            <a:r>
              <a:rPr lang="en-US" dirty="0"/>
              <a:t> </a:t>
            </a:r>
            <a:r>
              <a:rPr lang="en-US" dirty="0" err="1"/>
              <a:t>aveva</a:t>
            </a:r>
            <a:r>
              <a:rPr lang="en-US" dirty="0"/>
              <a:t> </a:t>
            </a:r>
            <a:r>
              <a:rPr lang="en-US" dirty="0" err="1"/>
              <a:t>qualche</a:t>
            </a:r>
            <a:r>
              <a:rPr lang="en-US" dirty="0"/>
              <a:t> </a:t>
            </a:r>
            <a:r>
              <a:rPr lang="en-US" dirty="0" err="1"/>
              <a:t>somiglianza</a:t>
            </a:r>
            <a:r>
              <a:rPr lang="en-US" dirty="0"/>
              <a:t> con </a:t>
            </a:r>
            <a:r>
              <a:rPr lang="en-US" dirty="0" err="1"/>
              <a:t>questa</a:t>
            </a:r>
            <a:r>
              <a:rPr lang="en-US" dirty="0"/>
              <a:t> </a:t>
            </a:r>
            <a:r>
              <a:rPr lang="en-US" dirty="0" err="1"/>
              <a:t>diagnosi</a:t>
            </a:r>
            <a:r>
              <a:rPr lang="en-US" dirty="0"/>
              <a:t>. </a:t>
            </a:r>
            <a:r>
              <a:rPr lang="en-US" dirty="0" err="1"/>
              <a:t>Nel</a:t>
            </a:r>
            <a:r>
              <a:rPr lang="en-US" dirty="0"/>
              <a:t> DSM-IV-TR </a:t>
            </a:r>
            <a:r>
              <a:rPr lang="en-US" dirty="0" err="1"/>
              <a:t>il</a:t>
            </a:r>
            <a:r>
              <a:rPr lang="en-US" dirty="0"/>
              <a:t> </a:t>
            </a:r>
            <a:r>
              <a:rPr lang="en-US" dirty="0" err="1"/>
              <a:t>disturbo</a:t>
            </a:r>
            <a:r>
              <a:rPr lang="en-US" dirty="0"/>
              <a:t> </a:t>
            </a:r>
            <a:r>
              <a:rPr lang="en-US" dirty="0" err="1"/>
              <a:t>depressivo</a:t>
            </a:r>
            <a:r>
              <a:rPr lang="en-US" dirty="0"/>
              <a:t> </a:t>
            </a:r>
            <a:r>
              <a:rPr lang="en-US" dirty="0" err="1"/>
              <a:t>maggiore</a:t>
            </a:r>
            <a:r>
              <a:rPr lang="en-US" dirty="0"/>
              <a:t> </a:t>
            </a:r>
            <a:r>
              <a:rPr lang="en-US" dirty="0" err="1"/>
              <a:t>cronico</a:t>
            </a:r>
            <a:r>
              <a:rPr lang="en-US" dirty="0"/>
              <a:t> era </a:t>
            </a:r>
            <a:r>
              <a:rPr lang="en-US" dirty="0" err="1"/>
              <a:t>più</a:t>
            </a:r>
            <a:r>
              <a:rPr lang="en-US" dirty="0"/>
              <a:t> grave </a:t>
            </a:r>
            <a:r>
              <a:rPr lang="en-US" dirty="0" err="1"/>
              <a:t>ed</a:t>
            </a:r>
            <a:r>
              <a:rPr lang="en-US" dirty="0"/>
              <a:t> </a:t>
            </a:r>
            <a:r>
              <a:rPr lang="en-US" dirty="0" err="1"/>
              <a:t>il</a:t>
            </a:r>
            <a:r>
              <a:rPr lang="en-US" dirty="0"/>
              <a:t> </a:t>
            </a:r>
            <a:r>
              <a:rPr lang="en-US" dirty="0" err="1"/>
              <a:t>distimico</a:t>
            </a:r>
            <a:r>
              <a:rPr lang="en-US" dirty="0"/>
              <a:t>, </a:t>
            </a:r>
            <a:r>
              <a:rPr lang="en-US" dirty="0" err="1"/>
              <a:t>pur</a:t>
            </a:r>
            <a:r>
              <a:rPr lang="en-US" dirty="0"/>
              <a:t> </a:t>
            </a:r>
            <a:r>
              <a:rPr lang="en-US" dirty="0" err="1"/>
              <a:t>essendo</a:t>
            </a:r>
            <a:r>
              <a:rPr lang="en-US" dirty="0"/>
              <a:t> </a:t>
            </a:r>
            <a:r>
              <a:rPr lang="en-US" dirty="0" err="1"/>
              <a:t>altrettanto</a:t>
            </a:r>
            <a:r>
              <a:rPr lang="en-US" dirty="0"/>
              <a:t> </a:t>
            </a:r>
            <a:r>
              <a:rPr lang="en-US" dirty="0" err="1"/>
              <a:t>cronico</a:t>
            </a:r>
            <a:r>
              <a:rPr lang="en-US" dirty="0"/>
              <a:t>, non </a:t>
            </a:r>
            <a:r>
              <a:rPr lang="en-US" dirty="0" err="1"/>
              <a:t>raggiungeva</a:t>
            </a:r>
            <a:r>
              <a:rPr lang="en-US" dirty="0"/>
              <a:t> la </a:t>
            </a:r>
            <a:r>
              <a:rPr lang="en-US" dirty="0" err="1"/>
              <a:t>gravità</a:t>
            </a:r>
            <a:r>
              <a:rPr lang="en-US" dirty="0"/>
              <a:t> del primo. </a:t>
            </a:r>
          </a:p>
        </p:txBody>
      </p:sp>
    </p:spTree>
    <p:extLst>
      <p:ext uri="{BB962C8B-B14F-4D97-AF65-F5344CB8AC3E}">
        <p14:creationId xmlns:p14="http://schemas.microsoft.com/office/powerpoint/2010/main" val="778146394"/>
      </p:ext>
    </p:extLst>
  </p:cSld>
  <p:clrMapOvr>
    <a:masterClrMapping/>
  </p:clrMapOvr>
</p:sld>
</file>

<file path=ppt/slides/slide4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en-US" dirty="0" err="1"/>
              <a:t>Dato</a:t>
            </a:r>
            <a:r>
              <a:rPr lang="en-US" dirty="0"/>
              <a:t> </a:t>
            </a:r>
            <a:r>
              <a:rPr lang="en-US" dirty="0" err="1"/>
              <a:t>che</a:t>
            </a:r>
            <a:r>
              <a:rPr lang="en-US" dirty="0"/>
              <a:t> </a:t>
            </a:r>
            <a:r>
              <a:rPr lang="en-US" dirty="0" err="1"/>
              <a:t>comunque</a:t>
            </a:r>
            <a:r>
              <a:rPr lang="en-US" dirty="0"/>
              <a:t> la </a:t>
            </a:r>
            <a:r>
              <a:rPr lang="en-US" dirty="0" err="1"/>
              <a:t>depressione</a:t>
            </a:r>
            <a:r>
              <a:rPr lang="en-US" dirty="0"/>
              <a:t> non è </a:t>
            </a:r>
            <a:r>
              <a:rPr lang="en-US" dirty="0" err="1"/>
              <a:t>costante</a:t>
            </a:r>
            <a:r>
              <a:rPr lang="en-US" dirty="0"/>
              <a:t> in </a:t>
            </a:r>
            <a:r>
              <a:rPr lang="en-US" dirty="0" err="1"/>
              <a:t>tutti</a:t>
            </a:r>
            <a:r>
              <a:rPr lang="en-US" dirty="0"/>
              <a:t> I </a:t>
            </a:r>
            <a:r>
              <a:rPr lang="en-US" dirty="0" err="1"/>
              <a:t>giiorni</a:t>
            </a:r>
            <a:r>
              <a:rPr lang="en-US" dirty="0"/>
              <a:t>, le ore del </a:t>
            </a:r>
            <a:r>
              <a:rPr lang="en-US" dirty="0" err="1"/>
              <a:t>giorno</a:t>
            </a:r>
            <a:r>
              <a:rPr lang="en-US" dirty="0"/>
              <a:t> e le </a:t>
            </a:r>
            <a:r>
              <a:rPr lang="en-US" dirty="0" err="1"/>
              <a:t>stagioni</a:t>
            </a:r>
            <a:r>
              <a:rPr lang="en-US" dirty="0"/>
              <a:t> </a:t>
            </a:r>
            <a:r>
              <a:rPr lang="en-US" dirty="0" err="1"/>
              <a:t>dell’anno</a:t>
            </a:r>
            <a:r>
              <a:rPr lang="en-US" dirty="0"/>
              <a:t>, la </a:t>
            </a:r>
            <a:r>
              <a:rPr lang="en-US" dirty="0" err="1"/>
              <a:t>differenziazione</a:t>
            </a:r>
            <a:r>
              <a:rPr lang="en-US" dirty="0"/>
              <a:t> </a:t>
            </a:r>
            <a:r>
              <a:rPr lang="en-US" dirty="0" err="1"/>
              <a:t>tra</a:t>
            </a:r>
            <a:r>
              <a:rPr lang="en-US" dirty="0"/>
              <a:t> </a:t>
            </a:r>
            <a:r>
              <a:rPr lang="en-US" dirty="0" err="1"/>
              <a:t>queste</a:t>
            </a:r>
            <a:r>
              <a:rPr lang="en-US" dirty="0"/>
              <a:t> </a:t>
            </a:r>
            <a:r>
              <a:rPr lang="en-US" dirty="0" err="1"/>
              <a:t>forme</a:t>
            </a:r>
            <a:r>
              <a:rPr lang="en-US" dirty="0"/>
              <a:t> era </a:t>
            </a:r>
            <a:r>
              <a:rPr lang="en-US" dirty="0" err="1"/>
              <a:t>spesso</a:t>
            </a:r>
            <a:r>
              <a:rPr lang="en-US" dirty="0"/>
              <a:t> </a:t>
            </a:r>
            <a:r>
              <a:rPr lang="en-US" dirty="0" err="1"/>
              <a:t>piuttosto</a:t>
            </a:r>
            <a:r>
              <a:rPr lang="en-US" dirty="0"/>
              <a:t> </a:t>
            </a:r>
            <a:r>
              <a:rPr lang="en-US" dirty="0" err="1"/>
              <a:t>soggettiva</a:t>
            </a:r>
            <a:r>
              <a:rPr lang="en-US" dirty="0"/>
              <a:t> e </a:t>
            </a:r>
            <a:r>
              <a:rPr lang="en-US" dirty="0" err="1"/>
              <a:t>discutibile</a:t>
            </a:r>
            <a:r>
              <a:rPr lang="en-US" dirty="0"/>
              <a:t>. Ora </a:t>
            </a:r>
            <a:r>
              <a:rPr lang="en-US" dirty="0" err="1"/>
              <a:t>si</a:t>
            </a:r>
            <a:r>
              <a:rPr lang="en-US" dirty="0"/>
              <a:t> </a:t>
            </a:r>
            <a:r>
              <a:rPr lang="en-US" dirty="0" err="1"/>
              <a:t>definisce</a:t>
            </a:r>
            <a:r>
              <a:rPr lang="en-US" dirty="0"/>
              <a:t> </a:t>
            </a:r>
            <a:r>
              <a:rPr lang="en-US" dirty="0" err="1"/>
              <a:t>disturbo</a:t>
            </a:r>
            <a:r>
              <a:rPr lang="en-US" dirty="0"/>
              <a:t> </a:t>
            </a:r>
            <a:r>
              <a:rPr lang="en-US" dirty="0" err="1"/>
              <a:t>depressivo</a:t>
            </a:r>
            <a:r>
              <a:rPr lang="en-US" dirty="0"/>
              <a:t> </a:t>
            </a:r>
            <a:r>
              <a:rPr lang="en-US" dirty="0" err="1"/>
              <a:t>persistente</a:t>
            </a:r>
            <a:r>
              <a:rPr lang="en-US" dirty="0"/>
              <a:t> </a:t>
            </a:r>
            <a:r>
              <a:rPr lang="en-US" dirty="0" err="1"/>
              <a:t>qualsiasi</a:t>
            </a:r>
            <a:r>
              <a:rPr lang="en-US" dirty="0"/>
              <a:t> </a:t>
            </a:r>
            <a:r>
              <a:rPr lang="en-US" dirty="0" err="1"/>
              <a:t>disturbo</a:t>
            </a:r>
            <a:r>
              <a:rPr lang="en-US" dirty="0"/>
              <a:t> </a:t>
            </a:r>
            <a:r>
              <a:rPr lang="en-US" dirty="0" err="1"/>
              <a:t>che</a:t>
            </a:r>
            <a:r>
              <a:rPr lang="en-US" dirty="0"/>
              <a:t> </a:t>
            </a:r>
            <a:r>
              <a:rPr lang="en-US" dirty="0" err="1"/>
              <a:t>comporti</a:t>
            </a:r>
            <a:r>
              <a:rPr lang="en-US" dirty="0"/>
              <a:t> </a:t>
            </a:r>
            <a:r>
              <a:rPr lang="en-US" dirty="0" err="1"/>
              <a:t>una</a:t>
            </a:r>
            <a:r>
              <a:rPr lang="en-US" dirty="0"/>
              <a:t> </a:t>
            </a:r>
            <a:r>
              <a:rPr lang="en-US" dirty="0" err="1"/>
              <a:t>condizione</a:t>
            </a:r>
            <a:r>
              <a:rPr lang="en-US" dirty="0"/>
              <a:t> di </a:t>
            </a:r>
            <a:r>
              <a:rPr lang="en-US" dirty="0" err="1"/>
              <a:t>depressione</a:t>
            </a:r>
            <a:r>
              <a:rPr lang="en-US" dirty="0"/>
              <a:t> per quasi </a:t>
            </a:r>
            <a:r>
              <a:rPr lang="en-US" dirty="0" err="1"/>
              <a:t>tutto</a:t>
            </a:r>
            <a:r>
              <a:rPr lang="en-US" dirty="0"/>
              <a:t> </a:t>
            </a:r>
            <a:r>
              <a:rPr lang="en-US" dirty="0" err="1"/>
              <a:t>il</a:t>
            </a:r>
            <a:r>
              <a:rPr lang="en-US" dirty="0"/>
              <a:t> </a:t>
            </a:r>
            <a:r>
              <a:rPr lang="en-US" dirty="0" err="1"/>
              <a:t>giorno</a:t>
            </a:r>
            <a:r>
              <a:rPr lang="en-US" dirty="0"/>
              <a:t> e quasi </a:t>
            </a:r>
            <a:r>
              <a:rPr lang="en-US" dirty="0" err="1"/>
              <a:t>tutti</a:t>
            </a:r>
            <a:r>
              <a:rPr lang="en-US" dirty="0"/>
              <a:t> I </a:t>
            </a:r>
            <a:r>
              <a:rPr lang="en-US" dirty="0" err="1"/>
              <a:t>giorni</a:t>
            </a:r>
            <a:r>
              <a:rPr lang="en-US" dirty="0"/>
              <a:t> per lo </a:t>
            </a:r>
            <a:r>
              <a:rPr lang="en-US" dirty="0" err="1"/>
              <a:t>meno</a:t>
            </a:r>
            <a:r>
              <a:rPr lang="en-US" dirty="0"/>
              <a:t> per 2 </a:t>
            </a:r>
            <a:r>
              <a:rPr lang="en-US" dirty="0" err="1"/>
              <a:t>anni</a:t>
            </a:r>
            <a:r>
              <a:rPr lang="en-US" dirty="0"/>
              <a:t> </a:t>
            </a:r>
            <a:r>
              <a:rPr lang="en-US" dirty="0" err="1"/>
              <a:t>negli</a:t>
            </a:r>
            <a:r>
              <a:rPr lang="en-US" dirty="0"/>
              <a:t> </a:t>
            </a:r>
            <a:r>
              <a:rPr lang="en-US" dirty="0" err="1"/>
              <a:t>adulti</a:t>
            </a:r>
            <a:r>
              <a:rPr lang="en-US" dirty="0"/>
              <a:t>. </a:t>
            </a:r>
            <a:r>
              <a:rPr lang="en-US" dirty="0" err="1"/>
              <a:t>Nei</a:t>
            </a:r>
            <a:r>
              <a:rPr lang="en-US" dirty="0"/>
              <a:t> bambini e </a:t>
            </a:r>
            <a:r>
              <a:rPr lang="en-US" dirty="0" err="1"/>
              <a:t>negli</a:t>
            </a:r>
            <a:r>
              <a:rPr lang="en-US" dirty="0"/>
              <a:t> </a:t>
            </a:r>
            <a:r>
              <a:rPr lang="en-US" dirty="0" err="1"/>
              <a:t>adolescenti</a:t>
            </a:r>
            <a:r>
              <a:rPr lang="en-US" dirty="0"/>
              <a:t> in cui </a:t>
            </a:r>
            <a:r>
              <a:rPr lang="en-US" dirty="0" err="1"/>
              <a:t>può</a:t>
            </a:r>
            <a:r>
              <a:rPr lang="en-US" dirty="0"/>
              <a:t> </a:t>
            </a:r>
            <a:r>
              <a:rPr lang="en-US" dirty="0" err="1"/>
              <a:t>prevalere</a:t>
            </a:r>
            <a:r>
              <a:rPr lang="en-US" dirty="0"/>
              <a:t> la </a:t>
            </a:r>
            <a:r>
              <a:rPr lang="en-US" dirty="0" err="1"/>
              <a:t>irritabilità</a:t>
            </a:r>
            <a:r>
              <a:rPr lang="en-US" dirty="0"/>
              <a:t> </a:t>
            </a:r>
            <a:r>
              <a:rPr lang="en-US" dirty="0" err="1"/>
              <a:t>basta</a:t>
            </a:r>
            <a:r>
              <a:rPr lang="en-US" dirty="0"/>
              <a:t> un anno per </a:t>
            </a:r>
            <a:r>
              <a:rPr lang="en-US" dirty="0" err="1"/>
              <a:t>giungere</a:t>
            </a:r>
            <a:r>
              <a:rPr lang="en-US" dirty="0"/>
              <a:t> a </a:t>
            </a:r>
            <a:r>
              <a:rPr lang="en-US" dirty="0" err="1"/>
              <a:t>diagnosi</a:t>
            </a:r>
            <a:r>
              <a:rPr lang="en-US" dirty="0"/>
              <a:t>.</a:t>
            </a:r>
          </a:p>
          <a:p>
            <a:endParaRPr lang="it-IT" dirty="0"/>
          </a:p>
        </p:txBody>
      </p:sp>
    </p:spTree>
    <p:extLst>
      <p:ext uri="{BB962C8B-B14F-4D97-AF65-F5344CB8AC3E}">
        <p14:creationId xmlns:p14="http://schemas.microsoft.com/office/powerpoint/2010/main" val="3290990460"/>
      </p:ext>
    </p:extLst>
  </p:cSld>
  <p:clrMapOvr>
    <a:masterClrMapping/>
  </p:clrMapOvr>
</p:sld>
</file>

<file path=ppt/slides/slide4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 I sintomi emersi non sono in fondo molto diversi da quelli della depressione maggiore, sono solo più duraturi e, generalmente, più lievi.</a:t>
            </a:r>
            <a:endParaRPr lang="it-IT" sz="4800" dirty="0"/>
          </a:p>
          <a:p>
            <a:pPr lvl="1"/>
            <a:r>
              <a:rPr lang="en-US" dirty="0" err="1"/>
              <a:t>Scarsa</a:t>
            </a:r>
            <a:r>
              <a:rPr lang="en-US" dirty="0"/>
              <a:t> </a:t>
            </a:r>
            <a:r>
              <a:rPr lang="en-US" dirty="0" err="1"/>
              <a:t>energia</a:t>
            </a:r>
            <a:r>
              <a:rPr lang="en-US" dirty="0"/>
              <a:t> o </a:t>
            </a:r>
            <a:r>
              <a:rPr lang="en-US" dirty="0" err="1"/>
              <a:t>astenia</a:t>
            </a:r>
            <a:r>
              <a:rPr lang="en-US" dirty="0"/>
              <a:t>.</a:t>
            </a:r>
            <a:endParaRPr lang="it-IT" sz="4400" dirty="0"/>
          </a:p>
          <a:p>
            <a:pPr lvl="1"/>
            <a:r>
              <a:rPr lang="en-US" dirty="0" err="1"/>
              <a:t>Bassa</a:t>
            </a:r>
            <a:r>
              <a:rPr lang="en-US" dirty="0"/>
              <a:t> </a:t>
            </a:r>
            <a:r>
              <a:rPr lang="en-US" dirty="0" err="1"/>
              <a:t>autostima</a:t>
            </a:r>
            <a:r>
              <a:rPr lang="en-US" dirty="0"/>
              <a:t>.</a:t>
            </a:r>
            <a:endParaRPr lang="it-IT" sz="4400" dirty="0"/>
          </a:p>
          <a:p>
            <a:pPr lvl="1"/>
            <a:r>
              <a:rPr lang="en-US" dirty="0" err="1"/>
              <a:t>Sentimenti</a:t>
            </a:r>
            <a:r>
              <a:rPr lang="en-US" dirty="0"/>
              <a:t> di </a:t>
            </a:r>
            <a:r>
              <a:rPr lang="en-US" dirty="0" err="1"/>
              <a:t>disperazione</a:t>
            </a:r>
            <a:endParaRPr lang="it-IT" dirty="0"/>
          </a:p>
          <a:p>
            <a:pPr lvl="1"/>
            <a:r>
              <a:rPr lang="en-US" dirty="0" err="1"/>
              <a:t>Scarso</a:t>
            </a:r>
            <a:r>
              <a:rPr lang="en-US" dirty="0"/>
              <a:t> </a:t>
            </a:r>
            <a:r>
              <a:rPr lang="en-US" dirty="0" err="1"/>
              <a:t>appetito</a:t>
            </a:r>
            <a:r>
              <a:rPr lang="en-US" dirty="0"/>
              <a:t> o </a:t>
            </a:r>
            <a:r>
              <a:rPr lang="en-US" dirty="0" err="1"/>
              <a:t>iperfagia</a:t>
            </a:r>
            <a:r>
              <a:rPr lang="en-US" dirty="0"/>
              <a:t>.</a:t>
            </a:r>
            <a:endParaRPr lang="it-IT" sz="4400" dirty="0"/>
          </a:p>
          <a:p>
            <a:pPr lvl="1"/>
            <a:r>
              <a:rPr lang="en-US" dirty="0" err="1"/>
              <a:t>Insonnia</a:t>
            </a:r>
            <a:r>
              <a:rPr lang="en-US" dirty="0"/>
              <a:t> o </a:t>
            </a:r>
            <a:r>
              <a:rPr lang="en-US" dirty="0" err="1"/>
              <a:t>ipersonnia</a:t>
            </a:r>
            <a:r>
              <a:rPr lang="en-US" dirty="0"/>
              <a:t>.</a:t>
            </a:r>
            <a:endParaRPr lang="it-IT" sz="4400" dirty="0"/>
          </a:p>
          <a:p>
            <a:pPr lvl="1"/>
            <a:r>
              <a:rPr lang="en-US" dirty="0" err="1"/>
              <a:t>Difficoltà</a:t>
            </a:r>
            <a:r>
              <a:rPr lang="en-US" dirty="0"/>
              <a:t> di </a:t>
            </a:r>
            <a:r>
              <a:rPr lang="en-US" dirty="0" err="1"/>
              <a:t>concentrazione</a:t>
            </a:r>
            <a:r>
              <a:rPr lang="en-US" dirty="0"/>
              <a:t> o </a:t>
            </a:r>
            <a:r>
              <a:rPr lang="en-US" dirty="0" err="1"/>
              <a:t>nel</a:t>
            </a:r>
            <a:r>
              <a:rPr lang="en-US" dirty="0"/>
              <a:t> </a:t>
            </a:r>
            <a:r>
              <a:rPr lang="en-US" dirty="0" err="1"/>
              <a:t>prendere</a:t>
            </a:r>
            <a:r>
              <a:rPr lang="en-US" dirty="0"/>
              <a:t> </a:t>
            </a:r>
            <a:r>
              <a:rPr lang="en-US" dirty="0" err="1"/>
              <a:t>decisioni</a:t>
            </a:r>
            <a:r>
              <a:rPr lang="en-US" dirty="0"/>
              <a:t> .</a:t>
            </a:r>
            <a:endParaRPr lang="it-IT" sz="4400" dirty="0"/>
          </a:p>
          <a:p>
            <a:endParaRPr lang="it-IT" dirty="0"/>
          </a:p>
        </p:txBody>
      </p:sp>
    </p:spTree>
    <p:extLst>
      <p:ext uri="{BB962C8B-B14F-4D97-AF65-F5344CB8AC3E}">
        <p14:creationId xmlns:p14="http://schemas.microsoft.com/office/powerpoint/2010/main" val="3449652442"/>
      </p:ext>
    </p:extLst>
  </p:cSld>
  <p:clrMapOvr>
    <a:masterClrMapping/>
  </p:clrMapOvr>
</p:sld>
</file>

<file path=ppt/slides/slide4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pPr lvl="0"/>
            <a:r>
              <a:rPr lang="en-US" dirty="0" err="1"/>
              <a:t>Nel</a:t>
            </a:r>
            <a:r>
              <a:rPr lang="en-US" dirty="0"/>
              <a:t> </a:t>
            </a:r>
            <a:r>
              <a:rPr lang="en-US" dirty="0" err="1"/>
              <a:t>corso</a:t>
            </a:r>
            <a:r>
              <a:rPr lang="en-US" dirty="0"/>
              <a:t> </a:t>
            </a:r>
            <a:r>
              <a:rPr lang="en-US" dirty="0" err="1"/>
              <a:t>dei</a:t>
            </a:r>
            <a:r>
              <a:rPr lang="en-US" dirty="0"/>
              <a:t> 2 </a:t>
            </a:r>
            <a:r>
              <a:rPr lang="en-US" dirty="0" err="1"/>
              <a:t>anni</a:t>
            </a:r>
            <a:r>
              <a:rPr lang="en-US" dirty="0"/>
              <a:t> di </a:t>
            </a:r>
            <a:r>
              <a:rPr lang="en-US" dirty="0" err="1"/>
              <a:t>malattia</a:t>
            </a:r>
            <a:r>
              <a:rPr lang="en-US" dirty="0"/>
              <a:t>, </a:t>
            </a:r>
            <a:r>
              <a:rPr lang="en-US" dirty="0" err="1"/>
              <a:t>che</a:t>
            </a:r>
            <a:r>
              <a:rPr lang="en-US" dirty="0"/>
              <a:t> </a:t>
            </a:r>
            <a:r>
              <a:rPr lang="en-US" dirty="0" err="1"/>
              <a:t>può</a:t>
            </a:r>
            <a:r>
              <a:rPr lang="en-US" dirty="0"/>
              <a:t> </a:t>
            </a:r>
            <a:r>
              <a:rPr lang="en-US" dirty="0" err="1"/>
              <a:t>anche</a:t>
            </a:r>
            <a:r>
              <a:rPr lang="en-US" dirty="0"/>
              <a:t> </a:t>
            </a:r>
            <a:r>
              <a:rPr lang="en-US" dirty="0" err="1"/>
              <a:t>raggiungere</a:t>
            </a:r>
            <a:r>
              <a:rPr lang="en-US" dirty="0"/>
              <a:t> la </a:t>
            </a:r>
            <a:r>
              <a:rPr lang="en-US" dirty="0" err="1"/>
              <a:t>gravità</a:t>
            </a:r>
            <a:r>
              <a:rPr lang="en-US" dirty="0"/>
              <a:t> e la </a:t>
            </a:r>
            <a:r>
              <a:rPr lang="en-US" dirty="0" err="1"/>
              <a:t>intensità</a:t>
            </a:r>
            <a:r>
              <a:rPr lang="en-US" dirty="0"/>
              <a:t> di un </a:t>
            </a:r>
            <a:r>
              <a:rPr lang="en-US" dirty="0" err="1"/>
              <a:t>disturbo</a:t>
            </a:r>
            <a:r>
              <a:rPr lang="en-US" dirty="0"/>
              <a:t> </a:t>
            </a:r>
            <a:r>
              <a:rPr lang="en-US" dirty="0" err="1"/>
              <a:t>depressivo</a:t>
            </a:r>
            <a:r>
              <a:rPr lang="en-US" dirty="0"/>
              <a:t> </a:t>
            </a:r>
            <a:r>
              <a:rPr lang="en-US" dirty="0" err="1"/>
              <a:t>maggiore</a:t>
            </a:r>
            <a:r>
              <a:rPr lang="en-US" dirty="0"/>
              <a:t>,   la persona non è </a:t>
            </a:r>
            <a:r>
              <a:rPr lang="en-US" dirty="0" err="1"/>
              <a:t>mai</a:t>
            </a:r>
            <a:r>
              <a:rPr lang="en-US" dirty="0"/>
              <a:t> </a:t>
            </a:r>
            <a:r>
              <a:rPr lang="en-US" dirty="0" err="1"/>
              <a:t>stata</a:t>
            </a:r>
            <a:r>
              <a:rPr lang="en-US" dirty="0"/>
              <a:t> </a:t>
            </a:r>
            <a:r>
              <a:rPr lang="en-US" dirty="0" err="1"/>
              <a:t>priva</a:t>
            </a:r>
            <a:r>
              <a:rPr lang="en-US" dirty="0"/>
              <a:t> di </a:t>
            </a:r>
            <a:r>
              <a:rPr lang="en-US" dirty="0" err="1"/>
              <a:t>sintomi</a:t>
            </a:r>
            <a:r>
              <a:rPr lang="en-US" dirty="0"/>
              <a:t> di </a:t>
            </a:r>
            <a:r>
              <a:rPr lang="en-US" dirty="0" err="1"/>
              <a:t>depressione</a:t>
            </a:r>
            <a:r>
              <a:rPr lang="en-US" dirty="0"/>
              <a:t> per </a:t>
            </a:r>
            <a:r>
              <a:rPr lang="en-US" dirty="0" err="1"/>
              <a:t>più</a:t>
            </a:r>
            <a:r>
              <a:rPr lang="en-US" dirty="0"/>
              <a:t> di 2 </a:t>
            </a:r>
            <a:r>
              <a:rPr lang="en-US" dirty="0" err="1"/>
              <a:t>mesi</a:t>
            </a:r>
            <a:r>
              <a:rPr lang="en-US" dirty="0"/>
              <a:t> </a:t>
            </a:r>
            <a:r>
              <a:rPr lang="en-US" dirty="0" err="1"/>
              <a:t>consecutivi</a:t>
            </a:r>
            <a:r>
              <a:rPr lang="en-US" dirty="0"/>
              <a:t>. </a:t>
            </a:r>
          </a:p>
          <a:p>
            <a:pPr lvl="0"/>
            <a:r>
              <a:rPr lang="en-US" dirty="0"/>
              <a:t>La </a:t>
            </a:r>
            <a:r>
              <a:rPr lang="en-US" dirty="0" err="1"/>
              <a:t>depressionemaggiore</a:t>
            </a:r>
            <a:r>
              <a:rPr lang="en-US" dirty="0"/>
              <a:t> </a:t>
            </a:r>
            <a:r>
              <a:rPr lang="en-US" dirty="0" err="1"/>
              <a:t>può</a:t>
            </a:r>
            <a:r>
              <a:rPr lang="en-US" dirty="0"/>
              <a:t> </a:t>
            </a:r>
            <a:r>
              <a:rPr lang="en-US" dirty="0" err="1"/>
              <a:t>precedere</a:t>
            </a:r>
            <a:r>
              <a:rPr lang="en-US" dirty="0"/>
              <a:t> </a:t>
            </a:r>
            <a:r>
              <a:rPr lang="en-US" dirty="0" err="1"/>
              <a:t>il</a:t>
            </a:r>
            <a:r>
              <a:rPr lang="en-US" dirty="0"/>
              <a:t> </a:t>
            </a:r>
            <a:r>
              <a:rPr lang="en-US" dirty="0" err="1"/>
              <a:t>disturbo</a:t>
            </a:r>
            <a:r>
              <a:rPr lang="en-US" dirty="0"/>
              <a:t> </a:t>
            </a:r>
            <a:r>
              <a:rPr lang="en-US" dirty="0" err="1"/>
              <a:t>depressivo</a:t>
            </a:r>
            <a:r>
              <a:rPr lang="en-US" dirty="0"/>
              <a:t> </a:t>
            </a:r>
            <a:r>
              <a:rPr lang="en-US" dirty="0" err="1"/>
              <a:t>persistente</a:t>
            </a:r>
            <a:r>
              <a:rPr lang="en-US" dirty="0"/>
              <a:t> </a:t>
            </a:r>
            <a:r>
              <a:rPr lang="en-US" dirty="0" err="1"/>
              <a:t>ed</a:t>
            </a:r>
            <a:r>
              <a:rPr lang="en-US" dirty="0"/>
              <a:t> episodi </a:t>
            </a:r>
            <a:r>
              <a:rPr lang="en-US" dirty="0" err="1"/>
              <a:t>depressivi</a:t>
            </a:r>
            <a:r>
              <a:rPr lang="en-US" dirty="0"/>
              <a:t> </a:t>
            </a:r>
            <a:r>
              <a:rPr lang="en-US" dirty="0" err="1"/>
              <a:t>maggiori</a:t>
            </a:r>
            <a:r>
              <a:rPr lang="en-US" dirty="0"/>
              <a:t> </a:t>
            </a:r>
            <a:r>
              <a:rPr lang="en-US" dirty="0" err="1"/>
              <a:t>possono</a:t>
            </a:r>
            <a:r>
              <a:rPr lang="en-US" dirty="0"/>
              <a:t> </a:t>
            </a:r>
            <a:r>
              <a:rPr lang="en-US" dirty="0" err="1"/>
              <a:t>verificarsi</a:t>
            </a:r>
            <a:r>
              <a:rPr lang="en-US" dirty="0"/>
              <a:t> </a:t>
            </a:r>
            <a:r>
              <a:rPr lang="en-US" dirty="0" err="1"/>
              <a:t>durante</a:t>
            </a:r>
            <a:r>
              <a:rPr lang="en-US" dirty="0"/>
              <a:t> </a:t>
            </a:r>
            <a:r>
              <a:rPr lang="en-US" dirty="0" err="1"/>
              <a:t>il</a:t>
            </a:r>
            <a:r>
              <a:rPr lang="en-US" dirty="0"/>
              <a:t> </a:t>
            </a:r>
            <a:r>
              <a:rPr lang="en-US" dirty="0" err="1"/>
              <a:t>disturbo</a:t>
            </a:r>
            <a:r>
              <a:rPr lang="en-US" dirty="0"/>
              <a:t> </a:t>
            </a:r>
            <a:r>
              <a:rPr lang="en-US" dirty="0" err="1"/>
              <a:t>de­pressivo</a:t>
            </a:r>
            <a:r>
              <a:rPr lang="en-US" dirty="0"/>
              <a:t> </a:t>
            </a:r>
            <a:r>
              <a:rPr lang="en-US" dirty="0" err="1"/>
              <a:t>persistente</a:t>
            </a:r>
            <a:r>
              <a:rPr lang="en-US" dirty="0"/>
              <a:t> . Se la </a:t>
            </a:r>
            <a:r>
              <a:rPr lang="en-US" dirty="0" err="1"/>
              <a:t>depressione</a:t>
            </a:r>
            <a:r>
              <a:rPr lang="en-US" dirty="0"/>
              <a:t> </a:t>
            </a:r>
            <a:r>
              <a:rPr lang="en-US" dirty="0" err="1"/>
              <a:t>maggiore</a:t>
            </a:r>
            <a:r>
              <a:rPr lang="en-US" dirty="0"/>
              <a:t> dura </a:t>
            </a:r>
            <a:r>
              <a:rPr lang="en-US" dirty="0" err="1"/>
              <a:t>più</a:t>
            </a:r>
            <a:r>
              <a:rPr lang="en-US" dirty="0"/>
              <a:t> di 2 </a:t>
            </a:r>
            <a:r>
              <a:rPr lang="en-US" dirty="0" err="1"/>
              <a:t>anni</a:t>
            </a:r>
            <a:r>
              <a:rPr lang="en-US" dirty="0"/>
              <a:t> </a:t>
            </a:r>
            <a:r>
              <a:rPr lang="en-US" dirty="0" err="1"/>
              <a:t>si</a:t>
            </a:r>
            <a:r>
              <a:rPr lang="en-US" dirty="0"/>
              <a:t> </a:t>
            </a:r>
            <a:r>
              <a:rPr lang="en-US" dirty="0" err="1"/>
              <a:t>esprime</a:t>
            </a:r>
            <a:r>
              <a:rPr lang="en-US" dirty="0"/>
              <a:t> la </a:t>
            </a:r>
            <a:r>
              <a:rPr lang="en-US" dirty="0" err="1"/>
              <a:t>diagnosi</a:t>
            </a:r>
            <a:r>
              <a:rPr lang="en-US" dirty="0"/>
              <a:t> di </a:t>
            </a:r>
            <a:r>
              <a:rPr lang="en-US" dirty="0" err="1"/>
              <a:t>disturbo</a:t>
            </a:r>
            <a:r>
              <a:rPr lang="en-US" dirty="0"/>
              <a:t> </a:t>
            </a:r>
            <a:r>
              <a:rPr lang="en-US" dirty="0" err="1"/>
              <a:t>depressivo</a:t>
            </a:r>
            <a:r>
              <a:rPr lang="en-US" dirty="0"/>
              <a:t> </a:t>
            </a:r>
            <a:r>
              <a:rPr lang="en-US" dirty="0" err="1"/>
              <a:t>persi­stente</a:t>
            </a:r>
            <a:r>
              <a:rPr lang="en-US" dirty="0"/>
              <a:t> </a:t>
            </a:r>
            <a:r>
              <a:rPr lang="en-US" dirty="0" err="1"/>
              <a:t>ed</a:t>
            </a:r>
            <a:r>
              <a:rPr lang="en-US" dirty="0"/>
              <a:t> in </a:t>
            </a:r>
            <a:r>
              <a:rPr lang="en-US" dirty="0" err="1"/>
              <a:t>alcuni</a:t>
            </a:r>
            <a:r>
              <a:rPr lang="en-US" dirty="0"/>
              <a:t> </a:t>
            </a:r>
            <a:r>
              <a:rPr lang="en-US" dirty="0" err="1"/>
              <a:t>casi</a:t>
            </a:r>
            <a:r>
              <a:rPr lang="en-US" dirty="0"/>
              <a:t> </a:t>
            </a:r>
            <a:r>
              <a:rPr lang="en-US" dirty="0" err="1"/>
              <a:t>esprimere</a:t>
            </a:r>
            <a:r>
              <a:rPr lang="en-US" dirty="0"/>
              <a:t> la </a:t>
            </a:r>
            <a:r>
              <a:rPr lang="en-US" dirty="0" err="1"/>
              <a:t>diagnosi</a:t>
            </a:r>
            <a:r>
              <a:rPr lang="en-US" dirty="0"/>
              <a:t> </a:t>
            </a:r>
            <a:r>
              <a:rPr lang="en-US" dirty="0" err="1"/>
              <a:t>aggiuntiva</a:t>
            </a:r>
            <a:r>
              <a:rPr lang="en-US" dirty="0"/>
              <a:t> di </a:t>
            </a:r>
            <a:r>
              <a:rPr lang="en-US" dirty="0" err="1"/>
              <a:t>disturbo</a:t>
            </a:r>
            <a:r>
              <a:rPr lang="en-US" dirty="0"/>
              <a:t> </a:t>
            </a:r>
            <a:r>
              <a:rPr lang="en-US" dirty="0" err="1"/>
              <a:t>depressivo</a:t>
            </a:r>
            <a:r>
              <a:rPr lang="en-US" dirty="0"/>
              <a:t> </a:t>
            </a:r>
            <a:r>
              <a:rPr lang="en-US" dirty="0" err="1"/>
              <a:t>maggiore</a:t>
            </a:r>
            <a:r>
              <a:rPr lang="en-US" dirty="0"/>
              <a:t> </a:t>
            </a:r>
            <a:r>
              <a:rPr lang="en-US" dirty="0" err="1"/>
              <a:t>oppure</a:t>
            </a:r>
            <a:r>
              <a:rPr lang="en-US" dirty="0"/>
              <a:t> </a:t>
            </a:r>
            <a:r>
              <a:rPr lang="en-US" dirty="0" err="1"/>
              <a:t>si</a:t>
            </a:r>
            <a:r>
              <a:rPr lang="en-US" dirty="0"/>
              <a:t> </a:t>
            </a:r>
            <a:r>
              <a:rPr lang="en-US" dirty="0" err="1"/>
              <a:t>mette</a:t>
            </a:r>
            <a:r>
              <a:rPr lang="en-US" dirty="0"/>
              <a:t> </a:t>
            </a:r>
            <a:r>
              <a:rPr lang="en-US" dirty="0" err="1"/>
              <a:t>nella</a:t>
            </a:r>
            <a:r>
              <a:rPr lang="en-US" dirty="0"/>
              <a:t> </a:t>
            </a:r>
            <a:r>
              <a:rPr lang="en-US" dirty="0" err="1"/>
              <a:t>descrizione</a:t>
            </a:r>
            <a:r>
              <a:rPr lang="en-US" dirty="0"/>
              <a:t> del </a:t>
            </a:r>
            <a:r>
              <a:rPr lang="en-US" dirty="0" err="1"/>
              <a:t>caso</a:t>
            </a:r>
            <a:r>
              <a:rPr lang="en-US" dirty="0"/>
              <a:t> la </a:t>
            </a:r>
            <a:r>
              <a:rPr lang="en-US" dirty="0" err="1"/>
              <a:t>specificazione</a:t>
            </a:r>
            <a:r>
              <a:rPr lang="en-US" dirty="0"/>
              <a:t> </a:t>
            </a:r>
            <a:r>
              <a:rPr lang="en-US" dirty="0" err="1"/>
              <a:t>che</a:t>
            </a:r>
            <a:r>
              <a:rPr lang="en-US" dirty="0"/>
              <a:t> </a:t>
            </a:r>
            <a:r>
              <a:rPr lang="en-US" dirty="0" err="1"/>
              <a:t>si</a:t>
            </a:r>
            <a:r>
              <a:rPr lang="en-US" dirty="0"/>
              <a:t> </a:t>
            </a:r>
            <a:r>
              <a:rPr lang="en-US" dirty="0" err="1"/>
              <a:t>sono</a:t>
            </a:r>
            <a:r>
              <a:rPr lang="en-US" dirty="0"/>
              <a:t> </a:t>
            </a:r>
            <a:r>
              <a:rPr lang="en-US" dirty="0" err="1"/>
              <a:t>presentati</a:t>
            </a:r>
            <a:r>
              <a:rPr lang="en-US" dirty="0"/>
              <a:t> episodi di </a:t>
            </a:r>
            <a:r>
              <a:rPr lang="en-US" dirty="0" err="1"/>
              <a:t>depressione</a:t>
            </a:r>
            <a:r>
              <a:rPr lang="en-US" dirty="0"/>
              <a:t> </a:t>
            </a:r>
            <a:r>
              <a:rPr lang="en-US" dirty="0" err="1"/>
              <a:t>maggiore</a:t>
            </a:r>
            <a:r>
              <a:rPr lang="en-US" dirty="0"/>
              <a:t>.</a:t>
            </a:r>
            <a:endParaRPr lang="it-IT" dirty="0"/>
          </a:p>
          <a:p>
            <a:r>
              <a:rPr lang="en-US" dirty="0"/>
              <a:t>Non è </a:t>
            </a:r>
            <a:r>
              <a:rPr lang="en-US" dirty="0" err="1"/>
              <a:t>mai</a:t>
            </a:r>
            <a:r>
              <a:rPr lang="en-US" dirty="0"/>
              <a:t> </a:t>
            </a:r>
            <a:r>
              <a:rPr lang="en-US" dirty="0" err="1"/>
              <a:t>stato</a:t>
            </a:r>
            <a:r>
              <a:rPr lang="en-US" dirty="0"/>
              <a:t> </a:t>
            </a:r>
            <a:r>
              <a:rPr lang="en-US" dirty="0" err="1"/>
              <a:t>presente</a:t>
            </a:r>
            <a:r>
              <a:rPr lang="en-US" dirty="0"/>
              <a:t> un </a:t>
            </a:r>
            <a:r>
              <a:rPr lang="en-US" dirty="0" err="1"/>
              <a:t>episodio</a:t>
            </a:r>
            <a:r>
              <a:rPr lang="en-US" dirty="0"/>
              <a:t> </a:t>
            </a:r>
            <a:r>
              <a:rPr lang="en-US" dirty="0" err="1"/>
              <a:t>maniacale</a:t>
            </a:r>
            <a:r>
              <a:rPr lang="en-US" dirty="0"/>
              <a:t> o </a:t>
            </a:r>
            <a:r>
              <a:rPr lang="en-US" dirty="0" err="1"/>
              <a:t>ipomaniacale</a:t>
            </a:r>
            <a:r>
              <a:rPr lang="en-US" dirty="0"/>
              <a:t>, </a:t>
            </a:r>
            <a:r>
              <a:rPr lang="en-US" dirty="0" err="1"/>
              <a:t>che</a:t>
            </a:r>
            <a:r>
              <a:rPr lang="en-US" dirty="0"/>
              <a:t> </a:t>
            </a:r>
            <a:r>
              <a:rPr lang="en-US" dirty="0" err="1"/>
              <a:t>implicherebbero</a:t>
            </a:r>
            <a:r>
              <a:rPr lang="en-US" dirty="0"/>
              <a:t> </a:t>
            </a:r>
            <a:r>
              <a:rPr lang="en-US" dirty="0" err="1"/>
              <a:t>una</a:t>
            </a:r>
            <a:r>
              <a:rPr lang="en-US" dirty="0"/>
              <a:t> </a:t>
            </a:r>
            <a:r>
              <a:rPr lang="en-US" dirty="0" err="1"/>
              <a:t>diagnosi</a:t>
            </a:r>
            <a:r>
              <a:rPr lang="en-US" dirty="0"/>
              <a:t>  di </a:t>
            </a:r>
            <a:r>
              <a:rPr lang="en-US" dirty="0" err="1"/>
              <a:t>disturbo</a:t>
            </a:r>
            <a:r>
              <a:rPr lang="en-US" dirty="0"/>
              <a:t> </a:t>
            </a:r>
            <a:r>
              <a:rPr lang="en-US" dirty="0" err="1"/>
              <a:t>bipolare</a:t>
            </a:r>
            <a:r>
              <a:rPr lang="en-US" dirty="0"/>
              <a:t> né </a:t>
            </a:r>
            <a:r>
              <a:rPr lang="en-US" dirty="0" err="1"/>
              <a:t>sono</a:t>
            </a:r>
            <a:r>
              <a:rPr lang="en-US" dirty="0"/>
              <a:t> </a:t>
            </a:r>
            <a:r>
              <a:rPr lang="en-US" dirty="0" err="1"/>
              <a:t>mai</a:t>
            </a:r>
            <a:r>
              <a:rPr lang="en-US" dirty="0"/>
              <a:t> </a:t>
            </a:r>
            <a:r>
              <a:rPr lang="en-US" dirty="0" err="1"/>
              <a:t>stati</a:t>
            </a:r>
            <a:r>
              <a:rPr lang="en-US" dirty="0"/>
              <a:t> </a:t>
            </a:r>
            <a:r>
              <a:rPr lang="en-US" dirty="0" err="1"/>
              <a:t>soddisfatti</a:t>
            </a:r>
            <a:r>
              <a:rPr lang="en-US" dirty="0"/>
              <a:t> i </a:t>
            </a:r>
            <a:r>
              <a:rPr lang="en-US" dirty="0" err="1"/>
              <a:t>criteri</a:t>
            </a:r>
            <a:r>
              <a:rPr lang="en-US" dirty="0"/>
              <a:t> per </a:t>
            </a:r>
            <a:r>
              <a:rPr lang="en-US" dirty="0" err="1"/>
              <a:t>il</a:t>
            </a:r>
            <a:r>
              <a:rPr lang="en-US" dirty="0"/>
              <a:t> </a:t>
            </a:r>
            <a:r>
              <a:rPr lang="en-US" dirty="0" err="1"/>
              <a:t>disturbo</a:t>
            </a:r>
            <a:r>
              <a:rPr lang="en-US" dirty="0"/>
              <a:t>  </a:t>
            </a:r>
            <a:r>
              <a:rPr lang="en-US" dirty="0" err="1"/>
              <a:t>ciclotimico</a:t>
            </a:r>
            <a:r>
              <a:rPr lang="en-US" dirty="0"/>
              <a:t>.</a:t>
            </a:r>
            <a:endParaRPr lang="it-IT" dirty="0"/>
          </a:p>
          <a:p>
            <a:pPr lvl="0"/>
            <a:endParaRPr lang="it-IT" dirty="0"/>
          </a:p>
        </p:txBody>
      </p:sp>
    </p:spTree>
    <p:extLst>
      <p:ext uri="{BB962C8B-B14F-4D97-AF65-F5344CB8AC3E}">
        <p14:creationId xmlns:p14="http://schemas.microsoft.com/office/powerpoint/2010/main" val="16898889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7544" y="1772816"/>
            <a:ext cx="8229600" cy="4268799"/>
          </a:xfrm>
        </p:spPr>
        <p:txBody>
          <a:bodyPr>
            <a:normAutofit lnSpcReduction="10000"/>
          </a:bodyPr>
          <a:lstStyle/>
          <a:p>
            <a:pPr>
              <a:lnSpc>
                <a:spcPct val="150000"/>
              </a:lnSpc>
            </a:pPr>
            <a:r>
              <a:rPr lang="it-IT" sz="2400" b="1" i="1" dirty="0">
                <a:ea typeface="Tahoma" pitchFamily="34" charset="0"/>
              </a:rPr>
              <a:t>Caratteristiche diagnostiche</a:t>
            </a:r>
          </a:p>
          <a:p>
            <a:pPr>
              <a:lnSpc>
                <a:spcPct val="150000"/>
              </a:lnSpc>
              <a:spcBef>
                <a:spcPts val="135"/>
              </a:spcBef>
              <a:spcAft>
                <a:spcPts val="0"/>
              </a:spcAft>
            </a:pPr>
            <a:r>
              <a:rPr lang="it-IT" dirty="0">
                <a:ea typeface="Tahoma" pitchFamily="34" charset="0"/>
              </a:rPr>
              <a:t>La manifestazione fondamentale del Disturbo Disintegrativo dell’Infanzia è una marcata regressione in diverse aree del funzionamento dopo un periodo di almeno 2 anni di sviluppo apparentemente normale (Criterio A). Uno sviluppo apparentemente normale è rispecchiato da una comunicazione verbale e non verbale, relazioni sociali, gioco e comportamento adattivo adeguati all’età. Dopo i primi 2 anni di vita (ma prima dei 10 anni) il bambino va incontro ad una perdita clinicamente significativa di capacità di prestazione acquisite in precedenza in almeno due delle seguenti aree: espressione o ricezione del linguaggio, capacità sociali o comportamento adattivo, controllo della defecazione o della minzione, gioco o capacità motorie (Criterio B). </a:t>
            </a:r>
          </a:p>
          <a:p>
            <a:pPr>
              <a:lnSpc>
                <a:spcPct val="150000"/>
              </a:lnSpc>
              <a:spcBef>
                <a:spcPts val="135"/>
              </a:spcBef>
              <a:spcAft>
                <a:spcPts val="0"/>
              </a:spcAft>
            </a:pPr>
            <a:r>
              <a:rPr lang="it-IT" dirty="0">
                <a:ea typeface="Tahoma" pitchFamily="34" charset="0"/>
              </a:rPr>
              <a:t> </a:t>
            </a:r>
          </a:p>
          <a:p>
            <a:pPr algn="r">
              <a:lnSpc>
                <a:spcPts val="1200"/>
              </a:lnSpc>
              <a:spcBef>
                <a:spcPts val="135"/>
              </a:spcBef>
              <a:spcAft>
                <a:spcPts val="0"/>
              </a:spcAft>
            </a:pPr>
            <a:r>
              <a:rPr lang="it-IT" b="1" u="sng" dirty="0">
                <a:solidFill>
                  <a:srgbClr val="228B22"/>
                </a:solidFill>
                <a:latin typeface="Verdana"/>
                <a:ea typeface="Times New Roman"/>
                <a:cs typeface="Times New Roman"/>
                <a:hlinkClick r:id="rId2"/>
              </a:rPr>
              <a:t>Inizio pagina</a:t>
            </a:r>
            <a:r>
              <a:rPr lang="it-IT" dirty="0">
                <a:latin typeface="Verdana"/>
                <a:ea typeface="Times New Roman"/>
                <a:cs typeface="Times New Roman"/>
              </a:rPr>
              <a:t> </a:t>
            </a:r>
          </a:p>
        </p:txBody>
      </p:sp>
      <p:sp>
        <p:nvSpPr>
          <p:cNvPr id="3" name="Titolo 2"/>
          <p:cNvSpPr>
            <a:spLocks noGrp="1"/>
          </p:cNvSpPr>
          <p:nvPr>
            <p:ph type="title"/>
          </p:nvPr>
        </p:nvSpPr>
        <p:spPr/>
        <p:txBody>
          <a:bodyPr/>
          <a:lstStyle/>
          <a:p>
            <a:r>
              <a:rPr lang="it-IT" dirty="0"/>
              <a:t>Disturbo Disintegrativo della infanzia</a:t>
            </a:r>
          </a:p>
        </p:txBody>
      </p:sp>
    </p:spTree>
    <p:extLst>
      <p:ext uri="{BB962C8B-B14F-4D97-AF65-F5344CB8AC3E}">
        <p14:creationId xmlns:p14="http://schemas.microsoft.com/office/powerpoint/2010/main" val="3675417887"/>
      </p:ext>
    </p:extLst>
  </p:cSld>
  <p:clrMapOvr>
    <a:masterClrMapping/>
  </p:clrMapOvr>
</p:sld>
</file>

<file path=ppt/slides/slide4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pPr lvl="0"/>
            <a:r>
              <a:rPr lang="en-US" dirty="0"/>
              <a:t>Il </a:t>
            </a:r>
            <a:r>
              <a:rPr lang="en-US" dirty="0" err="1"/>
              <a:t>disturbo</a:t>
            </a:r>
            <a:r>
              <a:rPr lang="en-US" dirty="0"/>
              <a:t> non è </a:t>
            </a:r>
            <a:r>
              <a:rPr lang="en-US" dirty="0" err="1"/>
              <a:t>meglio</a:t>
            </a:r>
            <a:r>
              <a:rPr lang="en-US" dirty="0"/>
              <a:t> </a:t>
            </a:r>
            <a:r>
              <a:rPr lang="en-US" dirty="0" err="1"/>
              <a:t>spiegato</a:t>
            </a:r>
            <a:r>
              <a:rPr lang="en-US" dirty="0"/>
              <a:t> da un </a:t>
            </a:r>
            <a:r>
              <a:rPr lang="en-US" dirty="0" err="1"/>
              <a:t>disturbo</a:t>
            </a:r>
            <a:r>
              <a:rPr lang="en-US" dirty="0"/>
              <a:t> schizoaffettivo </a:t>
            </a:r>
            <a:r>
              <a:rPr lang="en-US" dirty="0" err="1"/>
              <a:t>persistente</a:t>
            </a:r>
            <a:r>
              <a:rPr lang="en-US" dirty="0"/>
              <a:t>, </a:t>
            </a:r>
            <a:r>
              <a:rPr lang="en-US" dirty="0" err="1"/>
              <a:t>dalla</a:t>
            </a:r>
            <a:r>
              <a:rPr lang="en-US" dirty="0"/>
              <a:t> </a:t>
            </a:r>
            <a:r>
              <a:rPr lang="en-US" dirty="0" err="1"/>
              <a:t>schizofrenia</a:t>
            </a:r>
            <a:r>
              <a:rPr lang="en-US" dirty="0"/>
              <a:t>  o </a:t>
            </a:r>
            <a:r>
              <a:rPr lang="en-US" dirty="0" err="1"/>
              <a:t>altro</a:t>
            </a:r>
            <a:r>
              <a:rPr lang="en-US" dirty="0"/>
              <a:t> </a:t>
            </a:r>
            <a:r>
              <a:rPr lang="en-US" dirty="0" err="1"/>
              <a:t>disturbo</a:t>
            </a:r>
            <a:r>
              <a:rPr lang="en-US" dirty="0"/>
              <a:t> </a:t>
            </a:r>
            <a:r>
              <a:rPr lang="en-US" dirty="0" err="1"/>
              <a:t>psicotico</a:t>
            </a:r>
            <a:r>
              <a:rPr lang="en-US" dirty="0"/>
              <a:t> .</a:t>
            </a:r>
            <a:endParaRPr lang="it-IT" dirty="0"/>
          </a:p>
          <a:p>
            <a:pPr lvl="0"/>
            <a:r>
              <a:rPr lang="en-US" dirty="0"/>
              <a:t>I </a:t>
            </a:r>
            <a:r>
              <a:rPr lang="en-US" dirty="0" err="1"/>
              <a:t>sintomi</a:t>
            </a:r>
            <a:r>
              <a:rPr lang="en-US" dirty="0"/>
              <a:t> non </a:t>
            </a:r>
            <a:r>
              <a:rPr lang="en-US" dirty="0" err="1"/>
              <a:t>sono</a:t>
            </a:r>
            <a:r>
              <a:rPr lang="en-US" dirty="0"/>
              <a:t> </a:t>
            </a:r>
            <a:r>
              <a:rPr lang="en-US" dirty="0" err="1"/>
              <a:t>attribuibili</a:t>
            </a:r>
            <a:r>
              <a:rPr lang="en-US" dirty="0"/>
              <a:t> </a:t>
            </a:r>
            <a:r>
              <a:rPr lang="en-US" dirty="0" err="1"/>
              <a:t>agli</a:t>
            </a:r>
            <a:r>
              <a:rPr lang="en-US" dirty="0"/>
              <a:t> </a:t>
            </a:r>
            <a:r>
              <a:rPr lang="en-US" dirty="0" err="1"/>
              <a:t>effetti</a:t>
            </a:r>
            <a:r>
              <a:rPr lang="en-US" dirty="0"/>
              <a:t> </a:t>
            </a:r>
            <a:r>
              <a:rPr lang="en-US" dirty="0" err="1"/>
              <a:t>fisiologici</a:t>
            </a:r>
            <a:r>
              <a:rPr lang="en-US" dirty="0"/>
              <a:t> di </a:t>
            </a:r>
            <a:r>
              <a:rPr lang="en-US" dirty="0" err="1"/>
              <a:t>una</a:t>
            </a:r>
            <a:r>
              <a:rPr lang="en-US" dirty="0"/>
              <a:t> </a:t>
            </a:r>
            <a:r>
              <a:rPr lang="en-US" dirty="0" err="1"/>
              <a:t>sostanza</a:t>
            </a:r>
            <a:r>
              <a:rPr lang="en-US" dirty="0"/>
              <a:t> (per </a:t>
            </a:r>
            <a:r>
              <a:rPr lang="en-US" dirty="0" err="1"/>
              <a:t>es</a:t>
            </a:r>
            <a:r>
              <a:rPr lang="en-US" dirty="0"/>
              <a:t>., </a:t>
            </a:r>
            <a:r>
              <a:rPr lang="en-US" dirty="0" err="1"/>
              <a:t>droga</a:t>
            </a:r>
            <a:r>
              <a:rPr lang="en-US" dirty="0"/>
              <a:t> di </a:t>
            </a:r>
            <a:r>
              <a:rPr lang="en-US" dirty="0" err="1"/>
              <a:t>abuso</a:t>
            </a:r>
            <a:r>
              <a:rPr lang="en-US" dirty="0"/>
              <a:t>, </a:t>
            </a:r>
            <a:r>
              <a:rPr lang="en-US" dirty="0" err="1"/>
              <a:t>farmaco</a:t>
            </a:r>
            <a:r>
              <a:rPr lang="en-US" dirty="0"/>
              <a:t>) o di   </a:t>
            </a:r>
            <a:r>
              <a:rPr lang="en-US" dirty="0" err="1"/>
              <a:t>un'altra</a:t>
            </a:r>
            <a:r>
              <a:rPr lang="en-US" dirty="0"/>
              <a:t>   </a:t>
            </a:r>
            <a:r>
              <a:rPr lang="en-US" dirty="0" err="1"/>
              <a:t>condizione</a:t>
            </a:r>
            <a:r>
              <a:rPr lang="en-US" dirty="0"/>
              <a:t>   </a:t>
            </a:r>
            <a:r>
              <a:rPr lang="en-US" dirty="0" err="1"/>
              <a:t>medica</a:t>
            </a:r>
            <a:r>
              <a:rPr lang="en-US" dirty="0"/>
              <a:t>    </a:t>
            </a:r>
            <a:endParaRPr lang="it-IT" dirty="0"/>
          </a:p>
          <a:p>
            <a:pPr lvl="0"/>
            <a:r>
              <a:rPr lang="en-US" dirty="0" err="1"/>
              <a:t>Isintomi</a:t>
            </a:r>
            <a:r>
              <a:rPr lang="en-US" dirty="0"/>
              <a:t> </a:t>
            </a:r>
            <a:r>
              <a:rPr lang="en-US" dirty="0" err="1"/>
              <a:t>causano</a:t>
            </a:r>
            <a:r>
              <a:rPr lang="en-US" dirty="0"/>
              <a:t> </a:t>
            </a:r>
            <a:r>
              <a:rPr lang="en-US" dirty="0" err="1"/>
              <a:t>disagio</a:t>
            </a:r>
            <a:r>
              <a:rPr lang="en-US" dirty="0"/>
              <a:t> </a:t>
            </a:r>
            <a:r>
              <a:rPr lang="en-US" dirty="0" err="1"/>
              <a:t>clinicamente</a:t>
            </a:r>
            <a:r>
              <a:rPr lang="en-US" dirty="0"/>
              <a:t> </a:t>
            </a:r>
            <a:r>
              <a:rPr lang="en-US" dirty="0" err="1"/>
              <a:t>significativo</a:t>
            </a:r>
            <a:r>
              <a:rPr lang="en-US" dirty="0"/>
              <a:t> o </a:t>
            </a:r>
            <a:r>
              <a:rPr lang="en-US" dirty="0" err="1"/>
              <a:t>compromissione</a:t>
            </a:r>
            <a:r>
              <a:rPr lang="en-US" dirty="0"/>
              <a:t> del </a:t>
            </a:r>
            <a:r>
              <a:rPr lang="en-US" dirty="0" err="1"/>
              <a:t>funzionamento</a:t>
            </a:r>
            <a:r>
              <a:rPr lang="en-US" dirty="0"/>
              <a:t>  in  </a:t>
            </a:r>
            <a:r>
              <a:rPr lang="en-US" dirty="0" err="1"/>
              <a:t>ambito</a:t>
            </a:r>
            <a:r>
              <a:rPr lang="en-US" dirty="0"/>
              <a:t> </a:t>
            </a:r>
            <a:r>
              <a:rPr lang="en-US" dirty="0" err="1"/>
              <a:t>lavorativo</a:t>
            </a:r>
            <a:r>
              <a:rPr lang="en-US" dirty="0"/>
              <a:t>, </a:t>
            </a:r>
            <a:r>
              <a:rPr lang="en-US" dirty="0" err="1"/>
              <a:t>sociale</a:t>
            </a:r>
            <a:r>
              <a:rPr lang="en-US" dirty="0"/>
              <a:t>, o in </a:t>
            </a:r>
            <a:r>
              <a:rPr lang="en-US" dirty="0" err="1"/>
              <a:t>altre</a:t>
            </a:r>
            <a:r>
              <a:rPr lang="en-US" dirty="0"/>
              <a:t> </a:t>
            </a:r>
            <a:r>
              <a:rPr lang="en-US" dirty="0" err="1"/>
              <a:t>aree</a:t>
            </a:r>
            <a:r>
              <a:rPr lang="en-US" dirty="0"/>
              <a:t> </a:t>
            </a:r>
            <a:r>
              <a:rPr lang="en-US" dirty="0" err="1"/>
              <a:t>importanti</a:t>
            </a:r>
            <a:r>
              <a:rPr lang="en-US" dirty="0"/>
              <a:t> .</a:t>
            </a:r>
            <a:endParaRPr lang="it-IT" dirty="0"/>
          </a:p>
        </p:txBody>
      </p:sp>
    </p:spTree>
    <p:extLst>
      <p:ext uri="{BB962C8B-B14F-4D97-AF65-F5344CB8AC3E}">
        <p14:creationId xmlns:p14="http://schemas.microsoft.com/office/powerpoint/2010/main" val="2822956326"/>
      </p:ext>
    </p:extLst>
  </p:cSld>
  <p:clrMapOvr>
    <a:masterClrMapping/>
  </p:clrMapOvr>
</p:sld>
</file>

<file path=ppt/slides/slide4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r>
              <a:rPr lang="en-US" sz="2400" dirty="0" err="1"/>
              <a:t>Dato</a:t>
            </a:r>
            <a:r>
              <a:rPr lang="en-US" sz="2400" dirty="0"/>
              <a:t> </a:t>
            </a:r>
            <a:r>
              <a:rPr lang="en-US" sz="2400" dirty="0" err="1"/>
              <a:t>che</a:t>
            </a:r>
            <a:r>
              <a:rPr lang="en-US" sz="2400" dirty="0"/>
              <a:t> la </a:t>
            </a:r>
            <a:r>
              <a:rPr lang="en-US" sz="2400" dirty="0" err="1"/>
              <a:t>definizione</a:t>
            </a:r>
            <a:r>
              <a:rPr lang="en-US" sz="2400" dirty="0"/>
              <a:t> del </a:t>
            </a:r>
            <a:r>
              <a:rPr lang="en-US" sz="2400" dirty="0" err="1"/>
              <a:t>distubo</a:t>
            </a:r>
            <a:r>
              <a:rPr lang="en-US" sz="2400" dirty="0"/>
              <a:t> è </a:t>
            </a:r>
            <a:r>
              <a:rPr lang="en-US" sz="2400" dirty="0" err="1"/>
              <a:t>recentissima</a:t>
            </a:r>
            <a:r>
              <a:rPr lang="en-US" sz="2400" dirty="0"/>
              <a:t>, e </a:t>
            </a:r>
            <a:r>
              <a:rPr lang="en-US" sz="2400" dirty="0" err="1"/>
              <a:t>che</a:t>
            </a:r>
            <a:r>
              <a:rPr lang="en-US" sz="2400" dirty="0"/>
              <a:t> sotto tale </a:t>
            </a:r>
            <a:r>
              <a:rPr lang="en-US" sz="2400" dirty="0" err="1"/>
              <a:t>etichetta</a:t>
            </a:r>
            <a:r>
              <a:rPr lang="en-US" sz="2400" dirty="0"/>
              <a:t> </a:t>
            </a:r>
            <a:r>
              <a:rPr lang="en-US" sz="2400" dirty="0" err="1"/>
              <a:t>sono</a:t>
            </a:r>
            <a:r>
              <a:rPr lang="en-US" sz="2400" dirty="0"/>
              <a:t> </a:t>
            </a:r>
            <a:r>
              <a:rPr lang="en-US" sz="2400" dirty="0" err="1"/>
              <a:t>stati</a:t>
            </a:r>
            <a:r>
              <a:rPr lang="en-US" sz="2400" dirty="0"/>
              <a:t> </a:t>
            </a:r>
            <a:r>
              <a:rPr lang="en-US" sz="2400" dirty="0" err="1"/>
              <a:t>riuniti</a:t>
            </a:r>
            <a:r>
              <a:rPr lang="en-US" sz="2400" dirty="0"/>
              <a:t> due </a:t>
            </a:r>
            <a:r>
              <a:rPr lang="en-US" sz="2400" dirty="0" err="1"/>
              <a:t>precedenti</a:t>
            </a:r>
            <a:r>
              <a:rPr lang="en-US" sz="2400" dirty="0"/>
              <a:t> </a:t>
            </a:r>
            <a:r>
              <a:rPr lang="en-US" sz="2400" dirty="0" err="1"/>
              <a:t>disturbi</a:t>
            </a:r>
            <a:r>
              <a:rPr lang="en-US" sz="2400" dirty="0"/>
              <a:t>, </a:t>
            </a:r>
            <a:r>
              <a:rPr lang="en-US" sz="2400" dirty="0" err="1"/>
              <a:t>si</a:t>
            </a:r>
            <a:r>
              <a:rPr lang="en-US" sz="2400" dirty="0"/>
              <a:t> </a:t>
            </a:r>
            <a:r>
              <a:rPr lang="en-US" sz="2400" dirty="0" err="1"/>
              <a:t>stima</a:t>
            </a:r>
            <a:r>
              <a:rPr lang="en-US" sz="2400" dirty="0"/>
              <a:t> </a:t>
            </a:r>
            <a:r>
              <a:rPr lang="en-US" sz="2400" dirty="0" err="1"/>
              <a:t>che</a:t>
            </a:r>
            <a:r>
              <a:rPr lang="en-US" sz="2400" dirty="0"/>
              <a:t> circa </a:t>
            </a:r>
            <a:r>
              <a:rPr lang="en-US" sz="2400" dirty="0" err="1"/>
              <a:t>il</a:t>
            </a:r>
            <a:r>
              <a:rPr lang="en-US" sz="2400" dirty="0"/>
              <a:t> 2% </a:t>
            </a:r>
            <a:r>
              <a:rPr lang="en-US" sz="2400" dirty="0" err="1"/>
              <a:t>della</a:t>
            </a:r>
            <a:r>
              <a:rPr lang="en-US" sz="2400" dirty="0"/>
              <a:t> </a:t>
            </a:r>
            <a:r>
              <a:rPr lang="en-US" sz="2400" dirty="0" err="1"/>
              <a:t>popolazione</a:t>
            </a:r>
            <a:r>
              <a:rPr lang="en-US" sz="2400" dirty="0"/>
              <a:t> </a:t>
            </a:r>
            <a:r>
              <a:rPr lang="en-US" sz="2400" dirty="0" err="1"/>
              <a:t>possa</a:t>
            </a:r>
            <a:r>
              <a:rPr lang="en-US" sz="2400" dirty="0"/>
              <a:t> </a:t>
            </a:r>
            <a:r>
              <a:rPr lang="en-US" sz="2400" dirty="0" err="1"/>
              <a:t>presentare</a:t>
            </a:r>
            <a:r>
              <a:rPr lang="en-US" sz="2400" dirty="0"/>
              <a:t> un </a:t>
            </a:r>
            <a:r>
              <a:rPr lang="en-US" sz="2400" dirty="0" err="1"/>
              <a:t>quadro</a:t>
            </a:r>
            <a:r>
              <a:rPr lang="en-US" sz="2400" dirty="0"/>
              <a:t> di </a:t>
            </a:r>
            <a:r>
              <a:rPr lang="en-US" sz="2400" dirty="0" err="1"/>
              <a:t>depressione</a:t>
            </a:r>
            <a:r>
              <a:rPr lang="en-US" sz="2400" dirty="0"/>
              <a:t> </a:t>
            </a:r>
            <a:r>
              <a:rPr lang="en-US" sz="2400" dirty="0" err="1"/>
              <a:t>cronica</a:t>
            </a:r>
            <a:r>
              <a:rPr lang="en-US" sz="2400" dirty="0"/>
              <a:t>.</a:t>
            </a:r>
          </a:p>
          <a:p>
            <a:r>
              <a:rPr lang="en-US" sz="2400" dirty="0"/>
              <a:t>La </a:t>
            </a:r>
            <a:r>
              <a:rPr lang="en-US" sz="2400" dirty="0" err="1"/>
              <a:t>insorgenza</a:t>
            </a:r>
            <a:r>
              <a:rPr lang="en-US" sz="2400" dirty="0"/>
              <a:t> in </a:t>
            </a:r>
            <a:r>
              <a:rPr lang="en-US" sz="2400" dirty="0" err="1"/>
              <a:t>adolescenza</a:t>
            </a:r>
            <a:r>
              <a:rPr lang="en-US" sz="2400" dirty="0"/>
              <a:t> </a:t>
            </a:r>
            <a:r>
              <a:rPr lang="en-US" sz="2400" dirty="0" err="1"/>
              <a:t>si</a:t>
            </a:r>
            <a:r>
              <a:rPr lang="en-US" sz="2400" dirty="0"/>
              <a:t> </a:t>
            </a:r>
            <a:r>
              <a:rPr lang="en-US" sz="2400" dirty="0" err="1"/>
              <a:t>associa</a:t>
            </a:r>
            <a:r>
              <a:rPr lang="en-US" sz="2400" dirty="0"/>
              <a:t> </a:t>
            </a:r>
            <a:r>
              <a:rPr lang="en-US" sz="2400" dirty="0" err="1"/>
              <a:t>spesso</a:t>
            </a:r>
            <a:r>
              <a:rPr lang="en-US" sz="2400" dirty="0"/>
              <a:t> ad un </a:t>
            </a:r>
            <a:r>
              <a:rPr lang="en-US" sz="2400" dirty="0" err="1"/>
              <a:t>disturbo</a:t>
            </a:r>
            <a:r>
              <a:rPr lang="en-US" sz="2400" dirty="0"/>
              <a:t> di </a:t>
            </a:r>
            <a:r>
              <a:rPr lang="en-US" sz="2400" dirty="0" err="1"/>
              <a:t>personalità</a:t>
            </a:r>
            <a:r>
              <a:rPr lang="en-US" sz="2400" dirty="0"/>
              <a:t>, </a:t>
            </a:r>
            <a:r>
              <a:rPr lang="en-US" sz="2400" dirty="0" err="1"/>
              <a:t>soprattutto</a:t>
            </a:r>
            <a:r>
              <a:rPr lang="en-US" sz="2400" dirty="0"/>
              <a:t> </a:t>
            </a:r>
            <a:r>
              <a:rPr lang="en-US" sz="2400" dirty="0" err="1"/>
              <a:t>il</a:t>
            </a:r>
            <a:r>
              <a:rPr lang="en-US" sz="2400" dirty="0"/>
              <a:t> Borderline, </a:t>
            </a:r>
            <a:r>
              <a:rPr lang="en-US" sz="2400" dirty="0" err="1"/>
              <a:t>caratterizzato</a:t>
            </a:r>
            <a:r>
              <a:rPr lang="en-US" sz="2400" dirty="0"/>
              <a:t> da un </a:t>
            </a:r>
            <a:r>
              <a:rPr lang="en-US" sz="2400" dirty="0" err="1"/>
              <a:t>notevole</a:t>
            </a:r>
            <a:r>
              <a:rPr lang="en-US" sz="2400" dirty="0"/>
              <a:t> </a:t>
            </a:r>
            <a:r>
              <a:rPr lang="en-US" sz="2400" dirty="0" err="1"/>
              <a:t>tendenza</a:t>
            </a:r>
            <a:r>
              <a:rPr lang="en-US" sz="2400" dirty="0"/>
              <a:t> </a:t>
            </a:r>
            <a:r>
              <a:rPr lang="en-US" sz="2400" dirty="0" err="1"/>
              <a:t>alla</a:t>
            </a:r>
            <a:r>
              <a:rPr lang="en-US" sz="2400" dirty="0"/>
              <a:t> </a:t>
            </a:r>
            <a:r>
              <a:rPr lang="en-US" sz="2400" dirty="0" err="1"/>
              <a:t>fluttuazione</a:t>
            </a:r>
            <a:r>
              <a:rPr lang="en-US" sz="2400" dirty="0"/>
              <a:t> </a:t>
            </a:r>
            <a:r>
              <a:rPr lang="en-US" sz="2400" dirty="0" err="1"/>
              <a:t>dell’umore</a:t>
            </a:r>
            <a:r>
              <a:rPr lang="en-US" sz="2400" dirty="0"/>
              <a:t> . </a:t>
            </a:r>
            <a:r>
              <a:rPr lang="en-US" sz="2400" dirty="0" err="1"/>
              <a:t>Anche</a:t>
            </a:r>
            <a:r>
              <a:rPr lang="en-US" sz="2400" dirty="0"/>
              <a:t> </a:t>
            </a:r>
            <a:r>
              <a:rPr lang="en-US" sz="2400" dirty="0" err="1"/>
              <a:t>il</a:t>
            </a:r>
            <a:r>
              <a:rPr lang="en-US" sz="2400" dirty="0"/>
              <a:t> </a:t>
            </a:r>
            <a:r>
              <a:rPr lang="en-US" sz="2400" dirty="0" err="1"/>
              <a:t>disturbo</a:t>
            </a:r>
            <a:r>
              <a:rPr lang="en-US" sz="2400" dirty="0"/>
              <a:t> </a:t>
            </a:r>
            <a:r>
              <a:rPr lang="en-US" sz="2400" dirty="0" err="1"/>
              <a:t>della</a:t>
            </a:r>
            <a:r>
              <a:rPr lang="en-US" sz="2400" dirty="0"/>
              <a:t> </a:t>
            </a:r>
            <a:r>
              <a:rPr lang="en-US" sz="2400" dirty="0" err="1"/>
              <a:t>condotta</a:t>
            </a:r>
            <a:r>
              <a:rPr lang="en-US" sz="2400" dirty="0"/>
              <a:t> ha </a:t>
            </a:r>
            <a:r>
              <a:rPr lang="en-US" sz="2400" dirty="0" err="1"/>
              <a:t>notevoli</a:t>
            </a:r>
            <a:r>
              <a:rPr lang="en-US" sz="2400" dirty="0"/>
              <a:t>  </a:t>
            </a:r>
            <a:r>
              <a:rPr lang="en-US" sz="2400" dirty="0" err="1"/>
              <a:t>probabilità</a:t>
            </a:r>
            <a:r>
              <a:rPr lang="en-US" sz="2400" dirty="0"/>
              <a:t> di </a:t>
            </a:r>
            <a:r>
              <a:rPr lang="en-US" sz="2400" dirty="0" err="1"/>
              <a:t>evoluzione</a:t>
            </a:r>
            <a:r>
              <a:rPr lang="en-US" sz="2400" dirty="0"/>
              <a:t> in </a:t>
            </a:r>
            <a:r>
              <a:rPr lang="en-US" sz="2400" dirty="0" err="1"/>
              <a:t>disturbo</a:t>
            </a:r>
            <a:r>
              <a:rPr lang="en-US" sz="2400" dirty="0"/>
              <a:t> </a:t>
            </a:r>
            <a:r>
              <a:rPr lang="en-US" sz="2400" dirty="0" err="1"/>
              <a:t>depressivo</a:t>
            </a:r>
            <a:r>
              <a:rPr lang="en-US" sz="2400" dirty="0"/>
              <a:t> </a:t>
            </a:r>
            <a:r>
              <a:rPr lang="en-US" sz="2400" dirty="0" err="1"/>
              <a:t>cronico</a:t>
            </a:r>
            <a:r>
              <a:rPr lang="en-US" sz="2400" dirty="0"/>
              <a:t>.</a:t>
            </a:r>
          </a:p>
        </p:txBody>
      </p:sp>
    </p:spTree>
    <p:extLst>
      <p:ext uri="{BB962C8B-B14F-4D97-AF65-F5344CB8AC3E}">
        <p14:creationId xmlns:p14="http://schemas.microsoft.com/office/powerpoint/2010/main" val="2675117655"/>
      </p:ext>
    </p:extLst>
  </p:cSld>
  <p:clrMapOvr>
    <a:masterClrMapping/>
  </p:clrMapOvr>
</p:sld>
</file>

<file path=ppt/slides/slide4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err="1"/>
              <a:t>Disturbi</a:t>
            </a:r>
            <a:r>
              <a:rPr lang="en-US" dirty="0"/>
              <a:t> </a:t>
            </a:r>
            <a:r>
              <a:rPr lang="en-US" dirty="0" err="1"/>
              <a:t>dell’attaccamento</a:t>
            </a:r>
            <a:r>
              <a:rPr lang="en-US" dirty="0"/>
              <a:t> in </a:t>
            </a:r>
            <a:r>
              <a:rPr lang="en-US" dirty="0" err="1"/>
              <a:t>infanzia</a:t>
            </a:r>
            <a:r>
              <a:rPr lang="en-US" dirty="0"/>
              <a:t> o la </a:t>
            </a:r>
            <a:r>
              <a:rPr lang="en-US" dirty="0" err="1"/>
              <a:t>perdita</a:t>
            </a:r>
            <a:r>
              <a:rPr lang="en-US" dirty="0"/>
              <a:t> </a:t>
            </a:r>
            <a:r>
              <a:rPr lang="en-US" dirty="0" err="1"/>
              <a:t>precoce</a:t>
            </a:r>
            <a:r>
              <a:rPr lang="en-US" dirty="0"/>
              <a:t> di un </a:t>
            </a:r>
            <a:r>
              <a:rPr lang="en-US" dirty="0" err="1"/>
              <a:t>genitore</a:t>
            </a:r>
            <a:r>
              <a:rPr lang="en-US" dirty="0"/>
              <a:t> </a:t>
            </a:r>
            <a:r>
              <a:rPr lang="en-US" dirty="0" err="1"/>
              <a:t>possono</a:t>
            </a:r>
            <a:r>
              <a:rPr lang="en-US" dirty="0"/>
              <a:t> </a:t>
            </a:r>
            <a:r>
              <a:rPr lang="en-US" dirty="0" err="1"/>
              <a:t>predisporre</a:t>
            </a:r>
            <a:r>
              <a:rPr lang="en-US" dirty="0"/>
              <a:t> </a:t>
            </a:r>
            <a:r>
              <a:rPr lang="en-US" dirty="0" err="1"/>
              <a:t>alla</a:t>
            </a:r>
            <a:r>
              <a:rPr lang="en-US" dirty="0"/>
              <a:t> </a:t>
            </a:r>
            <a:r>
              <a:rPr lang="en-US" dirty="0" err="1"/>
              <a:t>insorgenza</a:t>
            </a:r>
            <a:r>
              <a:rPr lang="en-US" dirty="0"/>
              <a:t> di un </a:t>
            </a:r>
            <a:r>
              <a:rPr lang="en-US" dirty="0" err="1"/>
              <a:t>disturbo</a:t>
            </a:r>
            <a:r>
              <a:rPr lang="en-US" dirty="0"/>
              <a:t> </a:t>
            </a:r>
            <a:r>
              <a:rPr lang="en-US" dirty="0" err="1"/>
              <a:t>depressivo</a:t>
            </a:r>
            <a:r>
              <a:rPr lang="en-US" dirty="0"/>
              <a:t> </a:t>
            </a:r>
            <a:r>
              <a:rPr lang="en-US" dirty="0" err="1"/>
              <a:t>cronico</a:t>
            </a:r>
            <a:r>
              <a:rPr lang="en-US" dirty="0"/>
              <a:t>.</a:t>
            </a:r>
          </a:p>
          <a:p>
            <a:r>
              <a:rPr lang="en-US" dirty="0"/>
              <a:t>Tale </a:t>
            </a:r>
            <a:r>
              <a:rPr lang="en-US" dirty="0" err="1"/>
              <a:t>disturbo</a:t>
            </a:r>
            <a:r>
              <a:rPr lang="en-US" dirty="0"/>
              <a:t> per la </a:t>
            </a:r>
            <a:r>
              <a:rPr lang="en-US" dirty="0" err="1"/>
              <a:t>sua</a:t>
            </a:r>
            <a:r>
              <a:rPr lang="en-US" dirty="0"/>
              <a:t> </a:t>
            </a:r>
            <a:r>
              <a:rPr lang="en-US" dirty="0" err="1"/>
              <a:t>durata</a:t>
            </a:r>
            <a:r>
              <a:rPr lang="en-US" dirty="0"/>
              <a:t>, </a:t>
            </a:r>
            <a:r>
              <a:rPr lang="en-US" dirty="0" err="1"/>
              <a:t>può</a:t>
            </a:r>
            <a:r>
              <a:rPr lang="en-US" dirty="0"/>
              <a:t> </a:t>
            </a:r>
            <a:r>
              <a:rPr lang="en-US" dirty="0" err="1"/>
              <a:t>interferire</a:t>
            </a:r>
            <a:r>
              <a:rPr lang="en-US" dirty="0"/>
              <a:t> con la vita </a:t>
            </a:r>
            <a:r>
              <a:rPr lang="en-US" dirty="0" err="1"/>
              <a:t>relazionale</a:t>
            </a:r>
            <a:r>
              <a:rPr lang="en-US" dirty="0"/>
              <a:t>, </a:t>
            </a:r>
            <a:r>
              <a:rPr lang="en-US" dirty="0" err="1"/>
              <a:t>familiare</a:t>
            </a:r>
            <a:r>
              <a:rPr lang="en-US" dirty="0"/>
              <a:t> e </a:t>
            </a:r>
            <a:r>
              <a:rPr lang="en-US" dirty="0" err="1"/>
              <a:t>professionale</a:t>
            </a:r>
            <a:r>
              <a:rPr lang="en-US" dirty="0"/>
              <a:t> </a:t>
            </a:r>
            <a:r>
              <a:rPr lang="en-US" dirty="0" err="1"/>
              <a:t>ancora</a:t>
            </a:r>
            <a:r>
              <a:rPr lang="en-US" dirty="0"/>
              <a:t> di </a:t>
            </a:r>
            <a:r>
              <a:rPr lang="en-US" dirty="0" err="1"/>
              <a:t>più</a:t>
            </a:r>
            <a:r>
              <a:rPr lang="en-US" dirty="0"/>
              <a:t> del </a:t>
            </a:r>
            <a:r>
              <a:rPr lang="en-US" dirty="0" err="1"/>
              <a:t>disturbo</a:t>
            </a:r>
            <a:r>
              <a:rPr lang="en-US" dirty="0"/>
              <a:t> </a:t>
            </a:r>
            <a:r>
              <a:rPr lang="en-US" dirty="0" err="1"/>
              <a:t>depressivo</a:t>
            </a:r>
            <a:r>
              <a:rPr lang="en-US" dirty="0"/>
              <a:t> </a:t>
            </a:r>
            <a:r>
              <a:rPr lang="en-US" dirty="0" err="1"/>
              <a:t>maggiore</a:t>
            </a:r>
            <a:endParaRPr lang="en-US"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48853864"/>
      </p:ext>
    </p:extLst>
  </p:cSld>
  <p:clrMapOvr>
    <a:masterClrMapping/>
  </p:clrMapOvr>
</p:sld>
</file>

<file path=ppt/slides/slide4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62500" lnSpcReduction="20000"/>
          </a:bodyPr>
          <a:lstStyle/>
          <a:p>
            <a:r>
              <a:rPr lang="en-US" sz="3800" dirty="0"/>
              <a:t>Se </a:t>
            </a:r>
            <a:r>
              <a:rPr lang="en-US" sz="3800" dirty="0" err="1"/>
              <a:t>sono</a:t>
            </a:r>
            <a:r>
              <a:rPr lang="en-US" sz="3800" dirty="0"/>
              <a:t> </a:t>
            </a:r>
            <a:r>
              <a:rPr lang="en-US" sz="3800" dirty="0" err="1"/>
              <a:t>presenti</a:t>
            </a:r>
            <a:r>
              <a:rPr lang="en-US" sz="3800" dirty="0"/>
              <a:t> </a:t>
            </a:r>
            <a:r>
              <a:rPr lang="en-US" sz="3800" dirty="0" err="1"/>
              <a:t>disturbi</a:t>
            </a:r>
            <a:r>
              <a:rPr lang="en-US" sz="3800" dirty="0"/>
              <a:t>  (</a:t>
            </a:r>
            <a:r>
              <a:rPr lang="en-US" sz="3800" dirty="0" err="1"/>
              <a:t>peres</a:t>
            </a:r>
            <a:r>
              <a:rPr lang="en-US" sz="3800" dirty="0"/>
              <a:t>., </a:t>
            </a:r>
            <a:r>
              <a:rPr lang="en-US" sz="3800" dirty="0" err="1"/>
              <a:t>disturboschizoaffertivo</a:t>
            </a:r>
            <a:r>
              <a:rPr lang="en-US" sz="3800" dirty="0"/>
              <a:t> , </a:t>
            </a:r>
            <a:r>
              <a:rPr lang="en-US" sz="3800" dirty="0" err="1"/>
              <a:t>schizofrenia</a:t>
            </a:r>
            <a:r>
              <a:rPr lang="en-US" sz="3800" dirty="0"/>
              <a:t>, </a:t>
            </a:r>
            <a:r>
              <a:rPr lang="en-US" sz="3800" dirty="0" err="1"/>
              <a:t>disturbo</a:t>
            </a:r>
            <a:r>
              <a:rPr lang="en-US" sz="3800" dirty="0"/>
              <a:t> </a:t>
            </a:r>
            <a:r>
              <a:rPr lang="en-US" sz="3800" dirty="0" err="1"/>
              <a:t>delirante</a:t>
            </a:r>
            <a:r>
              <a:rPr lang="en-US" sz="3800" dirty="0"/>
              <a:t>), non </a:t>
            </a:r>
            <a:r>
              <a:rPr lang="en-US" sz="3800" dirty="0" err="1"/>
              <a:t>si</a:t>
            </a:r>
            <a:r>
              <a:rPr lang="en-US" sz="3800" dirty="0"/>
              <a:t> pone la </a:t>
            </a:r>
            <a:r>
              <a:rPr lang="en-US" sz="3800" dirty="0" err="1"/>
              <a:t>diagnosi</a:t>
            </a:r>
            <a:r>
              <a:rPr lang="en-US" sz="3800" dirty="0"/>
              <a:t> </a:t>
            </a:r>
            <a:r>
              <a:rPr lang="en-US" sz="3800" dirty="0" err="1"/>
              <a:t>separata</a:t>
            </a:r>
            <a:r>
              <a:rPr lang="en-US" sz="3800" dirty="0"/>
              <a:t> di </a:t>
            </a:r>
            <a:r>
              <a:rPr lang="en-US" sz="3800" dirty="0" err="1"/>
              <a:t>disturbo</a:t>
            </a:r>
            <a:r>
              <a:rPr lang="en-US" sz="3800" dirty="0"/>
              <a:t> </a:t>
            </a:r>
            <a:r>
              <a:rPr lang="en-US" sz="3800" dirty="0" err="1"/>
              <a:t>depressivo</a:t>
            </a:r>
            <a:r>
              <a:rPr lang="en-US" sz="3800" dirty="0"/>
              <a:t> </a:t>
            </a:r>
            <a:r>
              <a:rPr lang="en-US" sz="3800" dirty="0" err="1"/>
              <a:t>persistente</a:t>
            </a:r>
            <a:r>
              <a:rPr lang="en-US" sz="3800" dirty="0"/>
              <a:t>. Il </a:t>
            </a:r>
            <a:r>
              <a:rPr lang="en-US" sz="3800" dirty="0" err="1"/>
              <a:t>disturbo</a:t>
            </a:r>
            <a:r>
              <a:rPr lang="en-US" sz="3800" dirty="0"/>
              <a:t> </a:t>
            </a:r>
            <a:r>
              <a:rPr lang="en-US" sz="3800" dirty="0" err="1"/>
              <a:t>psicotico</a:t>
            </a:r>
            <a:r>
              <a:rPr lang="en-US" sz="3800" dirty="0"/>
              <a:t> </a:t>
            </a:r>
            <a:r>
              <a:rPr lang="en-US" sz="3800" dirty="0" err="1"/>
              <a:t>infatti</a:t>
            </a:r>
            <a:r>
              <a:rPr lang="en-US" sz="3800" dirty="0"/>
              <a:t> </a:t>
            </a:r>
            <a:r>
              <a:rPr lang="en-US" sz="3800" dirty="0" err="1"/>
              <a:t>implica</a:t>
            </a:r>
            <a:r>
              <a:rPr lang="en-US" sz="3800" dirty="0"/>
              <a:t> </a:t>
            </a:r>
            <a:r>
              <a:rPr lang="en-US" sz="3800" dirty="0" err="1"/>
              <a:t>spesso</a:t>
            </a:r>
            <a:r>
              <a:rPr lang="en-US" sz="3800" dirty="0"/>
              <a:t> un </a:t>
            </a:r>
            <a:r>
              <a:rPr lang="en-US" sz="3800" dirty="0" err="1"/>
              <a:t>tipico</a:t>
            </a:r>
            <a:r>
              <a:rPr lang="en-US" sz="3800" dirty="0"/>
              <a:t> </a:t>
            </a:r>
            <a:r>
              <a:rPr lang="en-US" sz="3800" dirty="0" err="1"/>
              <a:t>appiattimento</a:t>
            </a:r>
            <a:r>
              <a:rPr lang="en-US" sz="3800" dirty="0"/>
              <a:t> </a:t>
            </a:r>
            <a:r>
              <a:rPr lang="en-US" sz="3800" dirty="0" err="1"/>
              <a:t>dell’umore</a:t>
            </a:r>
            <a:r>
              <a:rPr lang="en-US" sz="3800" dirty="0"/>
              <a:t> </a:t>
            </a:r>
            <a:r>
              <a:rPr lang="en-US" sz="3800" dirty="0" err="1"/>
              <a:t>che</a:t>
            </a:r>
            <a:r>
              <a:rPr lang="en-US" sz="3800" dirty="0"/>
              <a:t> </a:t>
            </a:r>
            <a:r>
              <a:rPr lang="en-US" sz="3800" dirty="0" err="1"/>
              <a:t>comunque</a:t>
            </a:r>
            <a:r>
              <a:rPr lang="en-US" sz="3800" dirty="0"/>
              <a:t> </a:t>
            </a:r>
            <a:r>
              <a:rPr lang="en-US" sz="3800" dirty="0" err="1"/>
              <a:t>sarà</a:t>
            </a:r>
            <a:r>
              <a:rPr lang="en-US" sz="3800" dirty="0"/>
              <a:t> </a:t>
            </a:r>
            <a:r>
              <a:rPr lang="en-US" sz="3800" dirty="0" err="1"/>
              <a:t>rilevato</a:t>
            </a:r>
            <a:r>
              <a:rPr lang="en-US" sz="3800" dirty="0"/>
              <a:t> </a:t>
            </a:r>
            <a:r>
              <a:rPr lang="en-US" sz="3800" dirty="0" err="1"/>
              <a:t>nella</a:t>
            </a:r>
            <a:r>
              <a:rPr lang="en-US" sz="3800" dirty="0"/>
              <a:t> </a:t>
            </a:r>
            <a:r>
              <a:rPr lang="en-US" sz="3800" dirty="0" err="1"/>
              <a:t>descriszione</a:t>
            </a:r>
            <a:r>
              <a:rPr lang="en-US" sz="3800" dirty="0"/>
              <a:t> del </a:t>
            </a:r>
            <a:r>
              <a:rPr lang="en-US" sz="3800" dirty="0" err="1"/>
              <a:t>caso</a:t>
            </a:r>
            <a:r>
              <a:rPr lang="en-US" sz="3800" dirty="0"/>
              <a:t>.</a:t>
            </a:r>
          </a:p>
          <a:p>
            <a:r>
              <a:rPr lang="en-US" sz="3800" dirty="0"/>
              <a:t>Lo </a:t>
            </a:r>
            <a:r>
              <a:rPr lang="en-US" sz="3800" dirty="0" err="1"/>
              <a:t>stesso</a:t>
            </a:r>
            <a:r>
              <a:rPr lang="en-US" sz="3800" dirty="0"/>
              <a:t> </a:t>
            </a:r>
            <a:r>
              <a:rPr lang="en-US" sz="3800" dirty="0" err="1"/>
              <a:t>avviene</a:t>
            </a:r>
            <a:r>
              <a:rPr lang="en-US" sz="3800" dirty="0"/>
              <a:t> </a:t>
            </a:r>
            <a:r>
              <a:rPr lang="en-US" sz="3800" dirty="0" err="1"/>
              <a:t>nel</a:t>
            </a:r>
            <a:r>
              <a:rPr lang="en-US" sz="3800" dirty="0"/>
              <a:t> </a:t>
            </a:r>
            <a:r>
              <a:rPr lang="en-US" sz="3800" dirty="0" err="1"/>
              <a:t>caso</a:t>
            </a:r>
            <a:r>
              <a:rPr lang="en-US" sz="3800" dirty="0"/>
              <a:t> </a:t>
            </a:r>
            <a:r>
              <a:rPr lang="en-US" sz="3800" dirty="0" err="1"/>
              <a:t>della</a:t>
            </a:r>
            <a:r>
              <a:rPr lang="en-US" sz="3800" dirty="0"/>
              <a:t> </a:t>
            </a:r>
            <a:r>
              <a:rPr lang="en-US" sz="3800" dirty="0" err="1"/>
              <a:t>presenza</a:t>
            </a:r>
            <a:r>
              <a:rPr lang="en-US" sz="3800" dirty="0"/>
              <a:t> di </a:t>
            </a:r>
            <a:r>
              <a:rPr lang="en-US" sz="3800" dirty="0" err="1"/>
              <a:t>importanti</a:t>
            </a:r>
            <a:r>
              <a:rPr lang="en-US" sz="3800" dirty="0"/>
              <a:t> </a:t>
            </a:r>
            <a:r>
              <a:rPr lang="en-US" sz="3800" dirty="0" err="1"/>
              <a:t>disturbi</a:t>
            </a:r>
            <a:r>
              <a:rPr lang="en-US" sz="3800" dirty="0"/>
              <a:t> </a:t>
            </a:r>
            <a:r>
              <a:rPr lang="en-US" sz="3800" dirty="0" err="1"/>
              <a:t>medici</a:t>
            </a:r>
            <a:r>
              <a:rPr lang="en-US" sz="3800" dirty="0"/>
              <a:t> (</a:t>
            </a:r>
            <a:r>
              <a:rPr lang="en-US" sz="3800" dirty="0" err="1"/>
              <a:t>es</a:t>
            </a:r>
            <a:r>
              <a:rPr lang="en-US" sz="3800" dirty="0"/>
              <a:t> </a:t>
            </a:r>
            <a:r>
              <a:rPr lang="en-US" sz="3800" dirty="0" err="1"/>
              <a:t>sclerosi</a:t>
            </a:r>
            <a:r>
              <a:rPr lang="en-US" sz="3800" dirty="0"/>
              <a:t> </a:t>
            </a:r>
            <a:r>
              <a:rPr lang="en-US" sz="3800" dirty="0" err="1"/>
              <a:t>multipla</a:t>
            </a:r>
            <a:r>
              <a:rPr lang="en-US" sz="3800" dirty="0"/>
              <a:t>, </a:t>
            </a:r>
            <a:r>
              <a:rPr lang="en-US" sz="3800" dirty="0" err="1"/>
              <a:t>diabete</a:t>
            </a:r>
            <a:r>
              <a:rPr lang="en-US" sz="3800" dirty="0"/>
              <a:t>), o di </a:t>
            </a:r>
            <a:r>
              <a:rPr lang="en-US" sz="3800" dirty="0" err="1"/>
              <a:t>abuso</a:t>
            </a:r>
            <a:r>
              <a:rPr lang="en-US" sz="3800" dirty="0"/>
              <a:t> di </a:t>
            </a:r>
            <a:r>
              <a:rPr lang="en-US" sz="3800" dirty="0" err="1"/>
              <a:t>sostanze</a:t>
            </a:r>
            <a:r>
              <a:rPr lang="en-US" sz="3800" dirty="0"/>
              <a:t> o di </a:t>
            </a:r>
            <a:r>
              <a:rPr lang="en-US" sz="3800" dirty="0" err="1"/>
              <a:t>terapie</a:t>
            </a:r>
            <a:r>
              <a:rPr lang="en-US" sz="3800" dirty="0"/>
              <a:t> </a:t>
            </a:r>
            <a:r>
              <a:rPr lang="en-US" sz="3800" dirty="0" err="1"/>
              <a:t>faramacologiche</a:t>
            </a:r>
            <a:r>
              <a:rPr lang="en-US" sz="3800" dirty="0"/>
              <a:t> </a:t>
            </a:r>
            <a:r>
              <a:rPr lang="en-US" sz="3800" dirty="0" err="1"/>
              <a:t>croniche</a:t>
            </a:r>
            <a:r>
              <a:rPr lang="en-US" sz="3800" dirty="0"/>
              <a:t> </a:t>
            </a:r>
            <a:r>
              <a:rPr lang="en-US" sz="3800" dirty="0" err="1"/>
              <a:t>che</a:t>
            </a:r>
            <a:r>
              <a:rPr lang="en-US" sz="3800" dirty="0"/>
              <a:t> </a:t>
            </a:r>
            <a:r>
              <a:rPr lang="en-US" sz="3800" dirty="0" err="1"/>
              <a:t>possono</a:t>
            </a:r>
            <a:r>
              <a:rPr lang="en-US" sz="3800" dirty="0"/>
              <a:t> </a:t>
            </a:r>
            <a:r>
              <a:rPr lang="en-US" sz="3800" dirty="0" err="1"/>
              <a:t>essere</a:t>
            </a:r>
            <a:r>
              <a:rPr lang="en-US" sz="3800" dirty="0"/>
              <a:t> associate ad un </a:t>
            </a:r>
            <a:r>
              <a:rPr lang="en-US" sz="3800" dirty="0" err="1"/>
              <a:t>calo</a:t>
            </a:r>
            <a:r>
              <a:rPr lang="en-US" sz="3800" dirty="0"/>
              <a:t> di </a:t>
            </a:r>
            <a:r>
              <a:rPr lang="en-US" sz="3800" dirty="0" err="1"/>
              <a:t>umore</a:t>
            </a:r>
            <a:r>
              <a:rPr lang="en-US" sz="3800" dirty="0"/>
              <a:t>. In </a:t>
            </a:r>
            <a:r>
              <a:rPr lang="en-US" sz="3800" dirty="0" err="1"/>
              <a:t>questo</a:t>
            </a:r>
            <a:r>
              <a:rPr lang="en-US" sz="3800" dirty="0"/>
              <a:t> </a:t>
            </a:r>
            <a:r>
              <a:rPr lang="en-US" sz="3800" dirty="0" err="1"/>
              <a:t>caso</a:t>
            </a:r>
            <a:r>
              <a:rPr lang="en-US" sz="3800" dirty="0"/>
              <a:t> la </a:t>
            </a:r>
            <a:r>
              <a:rPr lang="en-US" sz="3800" dirty="0" err="1"/>
              <a:t>depressione</a:t>
            </a:r>
            <a:r>
              <a:rPr lang="en-US" sz="3800" dirty="0"/>
              <a:t> </a:t>
            </a:r>
            <a:r>
              <a:rPr lang="en-US" sz="3800" dirty="0" err="1"/>
              <a:t>persistente</a:t>
            </a:r>
            <a:r>
              <a:rPr lang="en-US" sz="3800" dirty="0"/>
              <a:t> è </a:t>
            </a:r>
            <a:r>
              <a:rPr lang="en-US" sz="3800" dirty="0" err="1"/>
              <a:t>una</a:t>
            </a:r>
            <a:r>
              <a:rPr lang="en-US" sz="3800" dirty="0"/>
              <a:t> </a:t>
            </a:r>
            <a:r>
              <a:rPr lang="en-US" sz="3800" dirty="0" err="1"/>
              <a:t>specificazione</a:t>
            </a:r>
            <a:r>
              <a:rPr lang="en-US" sz="3800" dirty="0"/>
              <a:t> </a:t>
            </a:r>
            <a:r>
              <a:rPr lang="en-US" sz="3800" dirty="0" err="1"/>
              <a:t>della</a:t>
            </a:r>
            <a:r>
              <a:rPr lang="en-US" sz="3800" dirty="0"/>
              <a:t> </a:t>
            </a:r>
            <a:r>
              <a:rPr lang="en-US" sz="3800" dirty="0" err="1"/>
              <a:t>malattia</a:t>
            </a:r>
            <a:r>
              <a:rPr lang="en-US" sz="3800" dirty="0"/>
              <a:t> </a:t>
            </a:r>
            <a:r>
              <a:rPr lang="en-US" sz="3800" dirty="0" err="1"/>
              <a:t>principale</a:t>
            </a:r>
            <a:r>
              <a:rPr lang="en-US" sz="3800" dirty="0"/>
              <a:t>.</a:t>
            </a:r>
          </a:p>
          <a:p>
            <a:r>
              <a:rPr lang="en-US" sz="3800" dirty="0"/>
              <a:t>Il </a:t>
            </a:r>
            <a:r>
              <a:rPr lang="en-US" sz="3800" dirty="0" err="1"/>
              <a:t>disturbo</a:t>
            </a:r>
            <a:r>
              <a:rPr lang="en-US" sz="3800" dirty="0"/>
              <a:t> </a:t>
            </a:r>
            <a:r>
              <a:rPr lang="en-US" sz="3800" dirty="0" err="1"/>
              <a:t>depressivo</a:t>
            </a:r>
            <a:r>
              <a:rPr lang="en-US" sz="3800" dirty="0"/>
              <a:t> </a:t>
            </a:r>
            <a:r>
              <a:rPr lang="en-US" sz="3800" dirty="0" err="1"/>
              <a:t>persistente</a:t>
            </a:r>
            <a:r>
              <a:rPr lang="en-US" sz="3800" dirty="0"/>
              <a:t> </a:t>
            </a:r>
            <a:r>
              <a:rPr lang="en-US" sz="3800" dirty="0" err="1"/>
              <a:t>si</a:t>
            </a:r>
            <a:r>
              <a:rPr lang="en-US" sz="3800" dirty="0"/>
              <a:t> </a:t>
            </a:r>
            <a:r>
              <a:rPr lang="en-US" sz="3800" dirty="0" err="1"/>
              <a:t>associa</a:t>
            </a:r>
            <a:r>
              <a:rPr lang="en-US" sz="3800" dirty="0"/>
              <a:t> </a:t>
            </a:r>
            <a:r>
              <a:rPr lang="en-US" sz="3800" dirty="0" err="1"/>
              <a:t>spesso</a:t>
            </a:r>
            <a:r>
              <a:rPr lang="en-US" sz="3800" dirty="0"/>
              <a:t> a </a:t>
            </a:r>
            <a:r>
              <a:rPr lang="en-US" sz="3800" dirty="0" err="1"/>
              <a:t>disturbi</a:t>
            </a:r>
            <a:r>
              <a:rPr lang="en-US" sz="3800" dirty="0"/>
              <a:t> di </a:t>
            </a:r>
            <a:r>
              <a:rPr lang="en-US" sz="3800" dirty="0" err="1"/>
              <a:t>ansia</a:t>
            </a:r>
            <a:r>
              <a:rPr lang="en-US" sz="3800" dirty="0"/>
              <a:t>, </a:t>
            </a:r>
            <a:r>
              <a:rPr lang="en-US" sz="3800" dirty="0" err="1"/>
              <a:t>disturbi</a:t>
            </a:r>
            <a:r>
              <a:rPr lang="en-US" sz="3800" dirty="0"/>
              <a:t> di </a:t>
            </a:r>
            <a:r>
              <a:rPr lang="en-US" sz="3800" dirty="0" err="1"/>
              <a:t>personalità</a:t>
            </a:r>
            <a:r>
              <a:rPr lang="en-US" sz="3800" dirty="0"/>
              <a:t> o ad </a:t>
            </a:r>
            <a:r>
              <a:rPr lang="en-US" sz="3800" dirty="0" err="1"/>
              <a:t>uso</a:t>
            </a:r>
            <a:r>
              <a:rPr lang="en-US" sz="3800" dirty="0"/>
              <a:t> di </a:t>
            </a:r>
            <a:r>
              <a:rPr lang="en-US" sz="3800" dirty="0" err="1"/>
              <a:t>sostenze</a:t>
            </a:r>
            <a:r>
              <a:rPr lang="en-US" sz="3800" dirty="0"/>
              <a:t> (</a:t>
            </a:r>
            <a:r>
              <a:rPr lang="en-US" sz="3800" dirty="0" err="1"/>
              <a:t>es</a:t>
            </a:r>
            <a:r>
              <a:rPr lang="en-US" sz="3800" dirty="0"/>
              <a:t> </a:t>
            </a:r>
            <a:r>
              <a:rPr lang="en-US" sz="3800" dirty="0" err="1"/>
              <a:t>alcol</a:t>
            </a:r>
            <a:r>
              <a:rPr lang="en-US" sz="3800" dirty="0"/>
              <a:t>)</a:t>
            </a:r>
          </a:p>
          <a:p>
            <a:endParaRPr lang="it-IT" dirty="0"/>
          </a:p>
          <a:p>
            <a:endParaRPr lang="it-IT" dirty="0"/>
          </a:p>
        </p:txBody>
      </p:sp>
    </p:spTree>
    <p:extLst>
      <p:ext uri="{BB962C8B-B14F-4D97-AF65-F5344CB8AC3E}">
        <p14:creationId xmlns:p14="http://schemas.microsoft.com/office/powerpoint/2010/main" val="398624089"/>
      </p:ext>
    </p:extLst>
  </p:cSld>
  <p:clrMapOvr>
    <a:masterClrMapping/>
  </p:clrMapOvr>
</p:sld>
</file>

<file path=ppt/slides/slide4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Altri disturbi Depressivi</a:t>
            </a:r>
            <a:br>
              <a:rPr lang="it-IT" dirty="0"/>
            </a:br>
            <a:r>
              <a:rPr lang="it-IT" dirty="0"/>
              <a:t>disturbo disforico premestruale</a:t>
            </a:r>
            <a:endParaRPr dirty="0"/>
          </a:p>
        </p:txBody>
      </p:sp>
      <p:sp>
        <p:nvSpPr>
          <p:cNvPr id="8" name="Sottotitolo 7"/>
          <p:cNvSpPr>
            <a:spLocks noGrp="1"/>
          </p:cNvSpPr>
          <p:nvPr>
            <p:ph type="subTitle" idx="1"/>
          </p:nvPr>
        </p:nvSpPr>
        <p:spPr/>
        <p:txBody>
          <a:bodyPr/>
          <a:lstStyle/>
          <a:p>
            <a:pPr eaLnBrk="1" hangingPunct="1">
              <a:defRPr/>
            </a:pPr>
            <a:r>
              <a:rPr lang="it-IT" dirty="0"/>
              <a:t>LEZIONE 30 - 2</a:t>
            </a:r>
          </a:p>
        </p:txBody>
      </p:sp>
    </p:spTree>
    <p:extLst>
      <p:ext uri="{BB962C8B-B14F-4D97-AF65-F5344CB8AC3E}">
        <p14:creationId xmlns:p14="http://schemas.microsoft.com/office/powerpoint/2010/main" val="1208476133"/>
      </p:ext>
    </p:extLst>
  </p:cSld>
  <p:clrMapOvr>
    <a:masterClrMapping/>
  </p:clrMapOvr>
</p:sld>
</file>

<file path=ppt/slides/slide4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disforico premestruale</a:t>
            </a:r>
          </a:p>
        </p:txBody>
      </p:sp>
      <p:sp>
        <p:nvSpPr>
          <p:cNvPr id="3" name="Segnaposto contenuto 2"/>
          <p:cNvSpPr>
            <a:spLocks noGrp="1"/>
          </p:cNvSpPr>
          <p:nvPr>
            <p:ph idx="1"/>
          </p:nvPr>
        </p:nvSpPr>
        <p:spPr/>
        <p:txBody>
          <a:bodyPr>
            <a:normAutofit fontScale="70000" lnSpcReduction="20000"/>
          </a:bodyPr>
          <a:lstStyle/>
          <a:p>
            <a:pPr marL="0" indent="0">
              <a:buNone/>
            </a:pPr>
            <a:r>
              <a:rPr lang="it-IT" dirty="0"/>
              <a:t>Alcune donne presentano gravi sintomi nella settimana precedente e nei pochi giorni successivi l’inizio delle mestruazioni. Tale «sindrome premestruale» o, come era definita in precedenti versioni del DSM «disturbo disforico della tarda fase luteinica» va ben oltre la normale irritabilità, «mal di pancia» e mal di testa che caratterizzano molte donne in questa delicata fase.</a:t>
            </a:r>
          </a:p>
          <a:p>
            <a:pPr marL="0" indent="0">
              <a:buNone/>
            </a:pPr>
            <a:r>
              <a:rPr lang="it-IT" dirty="0"/>
              <a:t>A lungo questo disturbo è stato tenuto dagli estensori del DSM in una appendice dedicata alla descrizione dei disturbi «che meritano ulteriore approfondimento». Tale  collocazione era in gran parte giustificata dal fatto che, essendo, ovviamente, il disturbo esclusivamente femminile, si potesse trarre spunto dalla diagnosi per invalidare ogni azione, decisione, di una donna presa in tale periodo  attribuendola a questa presunta forma di «pazzia» ricorrente. </a:t>
            </a:r>
          </a:p>
        </p:txBody>
      </p:sp>
    </p:spTree>
    <p:extLst>
      <p:ext uri="{BB962C8B-B14F-4D97-AF65-F5344CB8AC3E}">
        <p14:creationId xmlns:p14="http://schemas.microsoft.com/office/powerpoint/2010/main" val="1793747281"/>
      </p:ext>
    </p:extLst>
  </p:cSld>
  <p:clrMapOvr>
    <a:masterClrMapping/>
  </p:clrMapOvr>
</p:sld>
</file>

<file path=ppt/slides/slide4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0" indent="0">
              <a:buNone/>
            </a:pPr>
            <a:r>
              <a:rPr lang="it-IT" sz="2800" dirty="0"/>
              <a:t>Ogni omicidio commesso in fase premestruale potrebbe essere giustificato dalla incapacità di controllare le proprie reazioni. Naturalmente questo sarebbe nella stragrande maggioranza dei casi un abuso. È innegabile però che alcune donne in fase premestruale stanno davvero male e, se non esistessero dei criteri condivisi per definire tale condizione, non ci sarebbe la possibilità di giungere a trovare possibili rimedi e terapie per quelle, rare, donne che veramente stanno molto male.</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59038115"/>
      </p:ext>
    </p:extLst>
  </p:cSld>
  <p:clrMapOvr>
    <a:masterClrMapping/>
  </p:clrMapOvr>
</p:sld>
</file>

<file path=ppt/slides/slide4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pPr lvl="0"/>
            <a:r>
              <a:rPr lang="it-IT" dirty="0"/>
              <a:t> </a:t>
            </a:r>
            <a:r>
              <a:rPr lang="it-IT" sz="3600" dirty="0"/>
              <a:t>Per giungere a diagnosi di disturbo premestruale occorre notare uno o più dei seguenti sintomi: </a:t>
            </a:r>
            <a:r>
              <a:rPr lang="en-US" sz="3600" dirty="0"/>
              <a:t> </a:t>
            </a:r>
            <a:endParaRPr lang="it-IT" sz="3600" dirty="0"/>
          </a:p>
          <a:p>
            <a:r>
              <a:rPr lang="en-US" sz="3600" dirty="0"/>
              <a:t>1 </a:t>
            </a:r>
            <a:r>
              <a:rPr lang="en-US" sz="3600" dirty="0" err="1"/>
              <a:t>Marcata</a:t>
            </a:r>
            <a:r>
              <a:rPr lang="en-US" sz="3600" dirty="0"/>
              <a:t> </a:t>
            </a:r>
            <a:r>
              <a:rPr lang="en-US" sz="3600" dirty="0" err="1"/>
              <a:t>labilità</a:t>
            </a:r>
            <a:r>
              <a:rPr lang="en-US" sz="3600" dirty="0"/>
              <a:t> </a:t>
            </a:r>
            <a:r>
              <a:rPr lang="en-US" sz="3600" dirty="0" err="1"/>
              <a:t>affettiva</a:t>
            </a:r>
            <a:r>
              <a:rPr lang="en-US" sz="3600" dirty="0"/>
              <a:t> (per </a:t>
            </a:r>
            <a:r>
              <a:rPr lang="en-US" sz="3600" dirty="0" err="1"/>
              <a:t>es</a:t>
            </a:r>
            <a:r>
              <a:rPr lang="en-US" sz="3600" dirty="0"/>
              <a:t>., </a:t>
            </a:r>
            <a:r>
              <a:rPr lang="en-US" sz="3600" dirty="0" err="1"/>
              <a:t>sbalzi</a:t>
            </a:r>
            <a:r>
              <a:rPr lang="en-US" sz="3600" dirty="0"/>
              <a:t> di </a:t>
            </a:r>
            <a:r>
              <a:rPr lang="en-US" sz="3600" dirty="0" err="1"/>
              <a:t>umore</a:t>
            </a:r>
            <a:r>
              <a:rPr lang="en-US" sz="3600" dirty="0"/>
              <a:t>; </a:t>
            </a:r>
            <a:r>
              <a:rPr lang="en-US" sz="3600" dirty="0" err="1"/>
              <a:t>sentirsi</a:t>
            </a:r>
            <a:r>
              <a:rPr lang="en-US" sz="3600" dirty="0"/>
              <a:t> </a:t>
            </a:r>
            <a:r>
              <a:rPr lang="en-US" sz="3600" dirty="0" err="1"/>
              <a:t>improvvisamente</a:t>
            </a:r>
            <a:r>
              <a:rPr lang="en-US" sz="3600" dirty="0"/>
              <a:t> </a:t>
            </a:r>
            <a:r>
              <a:rPr lang="en-US" sz="3600" dirty="0" err="1"/>
              <a:t>tristi</a:t>
            </a:r>
            <a:r>
              <a:rPr lang="en-US" sz="3600" dirty="0"/>
              <a:t> o </a:t>
            </a:r>
            <a:r>
              <a:rPr lang="en-US" sz="3600" dirty="0" err="1"/>
              <a:t>tendenti</a:t>
            </a:r>
            <a:r>
              <a:rPr lang="en-US" sz="3600" dirty="0"/>
              <a:t>  al </a:t>
            </a:r>
            <a:r>
              <a:rPr lang="en-US" sz="3600" dirty="0" err="1"/>
              <a:t>pianto</a:t>
            </a:r>
            <a:r>
              <a:rPr lang="en-US" sz="3600" dirty="0"/>
              <a:t>, </a:t>
            </a:r>
            <a:r>
              <a:rPr lang="en-US" sz="3600" dirty="0" err="1"/>
              <a:t>oppure</a:t>
            </a:r>
            <a:r>
              <a:rPr lang="en-US" sz="3600" dirty="0"/>
              <a:t> </a:t>
            </a:r>
            <a:r>
              <a:rPr lang="en-US" sz="3600" dirty="0" err="1"/>
              <a:t>aumentata</a:t>
            </a:r>
            <a:r>
              <a:rPr lang="en-US" sz="3600" dirty="0"/>
              <a:t> </a:t>
            </a:r>
            <a:r>
              <a:rPr lang="en-US" sz="3600" dirty="0" err="1"/>
              <a:t>sensibilità</a:t>
            </a:r>
            <a:r>
              <a:rPr lang="en-US" sz="3600" dirty="0"/>
              <a:t> al </a:t>
            </a:r>
            <a:r>
              <a:rPr lang="en-US" sz="3600" dirty="0" err="1"/>
              <a:t>rifiuto</a:t>
            </a:r>
            <a:r>
              <a:rPr lang="en-US" sz="3600" dirty="0"/>
              <a:t>) .</a:t>
            </a:r>
            <a:endParaRPr lang="it-IT" sz="3600" dirty="0"/>
          </a:p>
          <a:p>
            <a:r>
              <a:rPr lang="en-US" sz="3600" dirty="0"/>
              <a:t>2   </a:t>
            </a:r>
            <a:r>
              <a:rPr lang="en-US" sz="3600" dirty="0" err="1"/>
              <a:t>Marcata</a:t>
            </a:r>
            <a:r>
              <a:rPr lang="en-US" sz="3600" dirty="0"/>
              <a:t> </a:t>
            </a:r>
            <a:r>
              <a:rPr lang="en-US" sz="3600" dirty="0" err="1"/>
              <a:t>irritabilità</a:t>
            </a:r>
            <a:r>
              <a:rPr lang="en-US" sz="3600" dirty="0"/>
              <a:t> o </a:t>
            </a:r>
            <a:r>
              <a:rPr lang="en-US" sz="3600" dirty="0" err="1"/>
              <a:t>rabbia</a:t>
            </a:r>
            <a:r>
              <a:rPr lang="en-US" sz="3600" dirty="0"/>
              <a:t> </a:t>
            </a:r>
            <a:r>
              <a:rPr lang="en-US" sz="3600" dirty="0" err="1"/>
              <a:t>oppure</a:t>
            </a:r>
            <a:r>
              <a:rPr lang="en-US" sz="3600" dirty="0"/>
              <a:t> </a:t>
            </a:r>
            <a:r>
              <a:rPr lang="en-US" sz="3600" dirty="0" err="1"/>
              <a:t>aumento</a:t>
            </a:r>
            <a:r>
              <a:rPr lang="en-US" sz="3600" dirty="0"/>
              <a:t> </a:t>
            </a:r>
            <a:r>
              <a:rPr lang="en-US" sz="3600" dirty="0" err="1"/>
              <a:t>dei</a:t>
            </a:r>
            <a:r>
              <a:rPr lang="en-US" sz="3600" dirty="0"/>
              <a:t> </a:t>
            </a:r>
            <a:r>
              <a:rPr lang="en-US" sz="3600" dirty="0" err="1"/>
              <a:t>conflitti</a:t>
            </a:r>
            <a:r>
              <a:rPr lang="en-US" sz="3600" dirty="0"/>
              <a:t> </a:t>
            </a:r>
            <a:r>
              <a:rPr lang="en-US" sz="3600" dirty="0" err="1"/>
              <a:t>interpersonali</a:t>
            </a:r>
            <a:r>
              <a:rPr lang="en-US" sz="3600" dirty="0"/>
              <a:t>.</a:t>
            </a:r>
            <a:endParaRPr lang="it-IT" sz="3600" dirty="0"/>
          </a:p>
          <a:p>
            <a:r>
              <a:rPr lang="en-US" sz="3600" dirty="0"/>
              <a:t>3  </a:t>
            </a:r>
            <a:r>
              <a:rPr lang="en-US" sz="3600" dirty="0" err="1"/>
              <a:t>Umore</a:t>
            </a:r>
            <a:r>
              <a:rPr lang="en-US" sz="3600" dirty="0"/>
              <a:t> </a:t>
            </a:r>
            <a:r>
              <a:rPr lang="en-US" sz="3600" dirty="0" err="1"/>
              <a:t>marcatamente</a:t>
            </a:r>
            <a:r>
              <a:rPr lang="en-US" sz="3600" dirty="0"/>
              <a:t> </a:t>
            </a:r>
            <a:r>
              <a:rPr lang="en-US" sz="3600" dirty="0" err="1"/>
              <a:t>depresso</a:t>
            </a:r>
            <a:r>
              <a:rPr lang="en-US" sz="3600" dirty="0"/>
              <a:t>, </a:t>
            </a:r>
            <a:r>
              <a:rPr lang="en-US" sz="3600" dirty="0" err="1"/>
              <a:t>sentimenti</a:t>
            </a:r>
            <a:r>
              <a:rPr lang="en-US" sz="3600" dirty="0"/>
              <a:t> di </a:t>
            </a:r>
            <a:r>
              <a:rPr lang="en-US" sz="3600" dirty="0" err="1"/>
              <a:t>disperazione</a:t>
            </a:r>
            <a:r>
              <a:rPr lang="en-US" sz="3600" dirty="0"/>
              <a:t> o </a:t>
            </a:r>
            <a:r>
              <a:rPr lang="en-US" sz="3600" dirty="0" err="1"/>
              <a:t>pensieri</a:t>
            </a:r>
            <a:r>
              <a:rPr lang="en-US" sz="3600" dirty="0"/>
              <a:t> </a:t>
            </a:r>
            <a:r>
              <a:rPr lang="en-US" sz="3600" dirty="0" err="1"/>
              <a:t>autocritici</a:t>
            </a:r>
            <a:r>
              <a:rPr lang="en-US" sz="3600" dirty="0"/>
              <a:t> .</a:t>
            </a:r>
            <a:endParaRPr lang="it-IT" sz="3600" dirty="0"/>
          </a:p>
          <a:p>
            <a:r>
              <a:rPr lang="en-US" sz="3600" dirty="0"/>
              <a:t>4 </a:t>
            </a:r>
            <a:r>
              <a:rPr lang="en-US" sz="3600" dirty="0" err="1"/>
              <a:t>Ansia</a:t>
            </a:r>
            <a:r>
              <a:rPr lang="en-US" sz="3600" dirty="0"/>
              <a:t> </a:t>
            </a:r>
            <a:r>
              <a:rPr lang="en-US" sz="3600" dirty="0" err="1"/>
              <a:t>marcata</a:t>
            </a:r>
            <a:r>
              <a:rPr lang="en-US" sz="3600" dirty="0"/>
              <a:t> , </a:t>
            </a:r>
            <a:r>
              <a:rPr lang="en-US" sz="3600" dirty="0" err="1"/>
              <a:t>tensione</a:t>
            </a:r>
            <a:r>
              <a:rPr lang="en-US" sz="3600" dirty="0"/>
              <a:t> e/o </a:t>
            </a:r>
            <a:r>
              <a:rPr lang="en-US" sz="3600" dirty="0" err="1"/>
              <a:t>sentirsi</a:t>
            </a:r>
            <a:r>
              <a:rPr lang="en-US" sz="3600" dirty="0"/>
              <a:t> con i </a:t>
            </a:r>
            <a:r>
              <a:rPr lang="en-US" sz="3600" dirty="0" err="1"/>
              <a:t>nervi</a:t>
            </a:r>
            <a:r>
              <a:rPr lang="en-US" sz="3600" dirty="0"/>
              <a:t> a </a:t>
            </a:r>
            <a:r>
              <a:rPr lang="en-US" sz="3600" dirty="0" err="1"/>
              <a:t>fior</a:t>
            </a:r>
            <a:r>
              <a:rPr lang="en-US" sz="3600" dirty="0"/>
              <a:t> di </a:t>
            </a:r>
            <a:r>
              <a:rPr lang="en-US" sz="3600" dirty="0" err="1"/>
              <a:t>pelle</a:t>
            </a:r>
            <a:r>
              <a:rPr lang="en-US" sz="3600" dirty="0"/>
              <a:t> .</a:t>
            </a:r>
            <a:endParaRPr lang="it-IT" sz="3600" dirty="0"/>
          </a:p>
          <a:p>
            <a:endParaRPr lang="it-IT" sz="3600" dirty="0"/>
          </a:p>
          <a:p>
            <a:endParaRPr lang="it-IT" dirty="0"/>
          </a:p>
        </p:txBody>
      </p:sp>
    </p:spTree>
    <p:extLst>
      <p:ext uri="{BB962C8B-B14F-4D97-AF65-F5344CB8AC3E}">
        <p14:creationId xmlns:p14="http://schemas.microsoft.com/office/powerpoint/2010/main" val="2780297825"/>
      </p:ext>
    </p:extLst>
  </p:cSld>
  <p:clrMapOvr>
    <a:masterClrMapping/>
  </p:clrMapOvr>
</p:sld>
</file>

<file path=ppt/slides/slide4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a:r>
              <a:rPr lang="en-US" sz="2000" dirty="0"/>
              <a:t>Non </a:t>
            </a:r>
            <a:r>
              <a:rPr lang="en-US" sz="2000" dirty="0" err="1"/>
              <a:t>poche</a:t>
            </a:r>
            <a:r>
              <a:rPr lang="en-US" sz="2000" dirty="0"/>
              <a:t> </a:t>
            </a:r>
            <a:r>
              <a:rPr lang="en-US" sz="2000" dirty="0" err="1"/>
              <a:t>donne</a:t>
            </a:r>
            <a:r>
              <a:rPr lang="en-US" sz="2000" dirty="0"/>
              <a:t> </a:t>
            </a:r>
            <a:r>
              <a:rPr lang="en-US" sz="2000" dirty="0" err="1"/>
              <a:t>si</a:t>
            </a:r>
            <a:r>
              <a:rPr lang="en-US" sz="2000" dirty="0"/>
              <a:t> </a:t>
            </a:r>
            <a:r>
              <a:rPr lang="en-US" sz="2000" dirty="0" err="1"/>
              <a:t>riconosceranno</a:t>
            </a:r>
            <a:r>
              <a:rPr lang="en-US" sz="2000" dirty="0"/>
              <a:t> in </a:t>
            </a:r>
            <a:r>
              <a:rPr lang="en-US" sz="2000" dirty="0" err="1"/>
              <a:t>questo</a:t>
            </a:r>
            <a:r>
              <a:rPr lang="en-US" sz="2000" dirty="0"/>
              <a:t> </a:t>
            </a:r>
            <a:r>
              <a:rPr lang="en-US" sz="2000" dirty="0" err="1"/>
              <a:t>quadro</a:t>
            </a:r>
            <a:r>
              <a:rPr lang="en-US" sz="2000" dirty="0"/>
              <a:t>. </a:t>
            </a:r>
            <a:r>
              <a:rPr lang="en-US" sz="2000" dirty="0" err="1"/>
              <a:t>Naturalmente</a:t>
            </a:r>
            <a:r>
              <a:rPr lang="en-US" sz="2000" dirty="0"/>
              <a:t> per </a:t>
            </a:r>
            <a:r>
              <a:rPr lang="en-US" sz="2000" dirty="0" err="1"/>
              <a:t>arrivare</a:t>
            </a:r>
            <a:r>
              <a:rPr lang="en-US" sz="2000" dirty="0"/>
              <a:t> a </a:t>
            </a:r>
            <a:r>
              <a:rPr lang="en-US" sz="2000" dirty="0" err="1"/>
              <a:t>diagnosi</a:t>
            </a:r>
            <a:r>
              <a:rPr lang="en-US" sz="2000" dirty="0"/>
              <a:t> </a:t>
            </a:r>
            <a:r>
              <a:rPr lang="en-US" sz="2000" dirty="0" err="1"/>
              <a:t>occorre</a:t>
            </a:r>
            <a:r>
              <a:rPr lang="en-US" sz="2000" dirty="0"/>
              <a:t> </a:t>
            </a:r>
            <a:r>
              <a:rPr lang="en-US" sz="2000" dirty="0" err="1"/>
              <a:t>che</a:t>
            </a:r>
            <a:r>
              <a:rPr lang="en-US" sz="2000" dirty="0"/>
              <a:t> I </a:t>
            </a:r>
            <a:r>
              <a:rPr lang="en-US" sz="2000" dirty="0" err="1"/>
              <a:t>sintomi</a:t>
            </a:r>
            <a:r>
              <a:rPr lang="en-US" sz="2000" dirty="0"/>
              <a:t> </a:t>
            </a:r>
            <a:r>
              <a:rPr lang="en-US" sz="2000" dirty="0" err="1"/>
              <a:t>siano</a:t>
            </a:r>
            <a:r>
              <a:rPr lang="en-US" sz="2000" dirty="0"/>
              <a:t> </a:t>
            </a:r>
            <a:r>
              <a:rPr lang="en-US" sz="2000" dirty="0" err="1"/>
              <a:t>praticamente</a:t>
            </a:r>
            <a:r>
              <a:rPr lang="en-US" sz="2000" dirty="0"/>
              <a:t> </a:t>
            </a:r>
            <a:r>
              <a:rPr lang="en-US" sz="2000" dirty="0" err="1"/>
              <a:t>invalidanti</a:t>
            </a:r>
            <a:r>
              <a:rPr lang="en-US" sz="2000" dirty="0"/>
              <a:t>. Non </a:t>
            </a:r>
            <a:r>
              <a:rPr lang="en-US" sz="2000" dirty="0" err="1"/>
              <a:t>occorre</a:t>
            </a:r>
            <a:r>
              <a:rPr lang="en-US" sz="2000" dirty="0"/>
              <a:t> </a:t>
            </a:r>
            <a:r>
              <a:rPr lang="en-US" sz="2000" dirty="0" err="1"/>
              <a:t>neppure</a:t>
            </a:r>
            <a:r>
              <a:rPr lang="en-US" sz="2000" dirty="0"/>
              <a:t> </a:t>
            </a:r>
            <a:r>
              <a:rPr lang="en-US" sz="2000" dirty="0" err="1"/>
              <a:t>che</a:t>
            </a:r>
            <a:r>
              <a:rPr lang="en-US" sz="2000" dirty="0"/>
              <a:t> la </a:t>
            </a:r>
            <a:r>
              <a:rPr lang="en-US" sz="2000" dirty="0" err="1"/>
              <a:t>crisi</a:t>
            </a:r>
            <a:r>
              <a:rPr lang="en-US" sz="2000" dirty="0"/>
              <a:t> </a:t>
            </a:r>
            <a:r>
              <a:rPr lang="en-US" sz="2000" dirty="0" err="1"/>
              <a:t>si</a:t>
            </a:r>
            <a:r>
              <a:rPr lang="en-US" sz="2000" dirty="0"/>
              <a:t> </a:t>
            </a:r>
            <a:r>
              <a:rPr lang="en-US" sz="2000" dirty="0" err="1"/>
              <a:t>presenti</a:t>
            </a:r>
            <a:r>
              <a:rPr lang="en-US" sz="2000" dirty="0"/>
              <a:t> </a:t>
            </a:r>
            <a:r>
              <a:rPr lang="en-US" sz="2000" dirty="0" err="1"/>
              <a:t>ogni</a:t>
            </a:r>
            <a:r>
              <a:rPr lang="en-US" sz="2000" dirty="0"/>
              <a:t> </a:t>
            </a:r>
            <a:r>
              <a:rPr lang="en-US" sz="2000" dirty="0" err="1"/>
              <a:t>tanto</a:t>
            </a:r>
            <a:r>
              <a:rPr lang="en-US" sz="2000" dirty="0"/>
              <a:t>, </a:t>
            </a:r>
            <a:r>
              <a:rPr lang="en-US" sz="2000" dirty="0" err="1"/>
              <a:t>nell’anno</a:t>
            </a:r>
            <a:r>
              <a:rPr lang="en-US" sz="2000" dirty="0"/>
              <a:t> </a:t>
            </a:r>
            <a:r>
              <a:rPr lang="en-US" sz="2000" dirty="0" err="1"/>
              <a:t>precedente</a:t>
            </a:r>
            <a:r>
              <a:rPr lang="en-US" sz="2000" dirty="0"/>
              <a:t>, I </a:t>
            </a:r>
            <a:r>
              <a:rPr lang="en-US" sz="2000" dirty="0" err="1"/>
              <a:t>criteri</a:t>
            </a:r>
            <a:r>
              <a:rPr lang="en-US" sz="2000" dirty="0"/>
              <a:t> </a:t>
            </a:r>
            <a:r>
              <a:rPr lang="en-US" sz="2000" dirty="0" err="1"/>
              <a:t>diagnostici</a:t>
            </a:r>
            <a:r>
              <a:rPr lang="en-US" sz="2000" dirty="0"/>
              <a:t> </a:t>
            </a:r>
            <a:r>
              <a:rPr lang="en-US" sz="2000" dirty="0" err="1"/>
              <a:t>infatti</a:t>
            </a:r>
            <a:r>
              <a:rPr lang="en-US" sz="2000" dirty="0"/>
              <a:t> </a:t>
            </a:r>
            <a:r>
              <a:rPr lang="en-US" sz="2000" dirty="0" err="1"/>
              <a:t>richiedono</a:t>
            </a:r>
            <a:r>
              <a:rPr lang="en-US" sz="2000" dirty="0"/>
              <a:t> </a:t>
            </a:r>
            <a:r>
              <a:rPr lang="en-US" sz="2000" dirty="0" err="1"/>
              <a:t>che</a:t>
            </a:r>
            <a:r>
              <a:rPr lang="en-US" sz="2000" dirty="0"/>
              <a:t> </a:t>
            </a:r>
            <a:r>
              <a:rPr lang="en-US" sz="2000" dirty="0" err="1"/>
              <a:t>il</a:t>
            </a:r>
            <a:r>
              <a:rPr lang="en-US" sz="2000" dirty="0"/>
              <a:t> </a:t>
            </a:r>
            <a:r>
              <a:rPr lang="en-US" sz="2000" dirty="0" err="1"/>
              <a:t>disturbo</a:t>
            </a:r>
            <a:r>
              <a:rPr lang="en-US" sz="2000" dirty="0"/>
              <a:t> </a:t>
            </a:r>
            <a:r>
              <a:rPr lang="en-US" sz="2000" dirty="0" err="1"/>
              <a:t>abbia</a:t>
            </a:r>
            <a:r>
              <a:rPr lang="en-US" sz="2000" dirty="0"/>
              <a:t>  </a:t>
            </a:r>
            <a:r>
              <a:rPr lang="en-US" sz="2000" dirty="0" err="1"/>
              <a:t>interessato</a:t>
            </a:r>
            <a:r>
              <a:rPr lang="en-US" sz="2000" dirty="0"/>
              <a:t> la </a:t>
            </a:r>
            <a:r>
              <a:rPr lang="en-US" sz="2000" dirty="0" err="1"/>
              <a:t>maggior</a:t>
            </a:r>
            <a:r>
              <a:rPr lang="en-US" sz="2000" dirty="0"/>
              <a:t> parte </a:t>
            </a:r>
            <a:r>
              <a:rPr lang="en-US" sz="2000" dirty="0" err="1"/>
              <a:t>dei</a:t>
            </a:r>
            <a:r>
              <a:rPr lang="en-US" sz="2000" dirty="0"/>
              <a:t> </a:t>
            </a:r>
            <a:r>
              <a:rPr lang="en-US" sz="2000" dirty="0" err="1"/>
              <a:t>cicli</a:t>
            </a:r>
            <a:r>
              <a:rPr lang="en-US" sz="2000" dirty="0"/>
              <a:t>.</a:t>
            </a:r>
          </a:p>
          <a:p>
            <a:pPr lvl="0"/>
            <a:r>
              <a:rPr lang="en-US" sz="2000" dirty="0" err="1"/>
              <a:t>Nel</a:t>
            </a:r>
            <a:r>
              <a:rPr lang="en-US" sz="2000" dirty="0"/>
              <a:t> DSM 5 </a:t>
            </a:r>
            <a:r>
              <a:rPr lang="en-US" sz="2000" dirty="0" err="1"/>
              <a:t>si</a:t>
            </a:r>
            <a:r>
              <a:rPr lang="en-US" sz="2000" dirty="0"/>
              <a:t> </a:t>
            </a:r>
            <a:r>
              <a:rPr lang="en-US" sz="2000" dirty="0" err="1"/>
              <a:t>prende</a:t>
            </a:r>
            <a:r>
              <a:rPr lang="en-US" sz="2000" dirty="0"/>
              <a:t> in </a:t>
            </a:r>
            <a:r>
              <a:rPr lang="en-US" sz="2000" dirty="0" err="1"/>
              <a:t>considerazione</a:t>
            </a:r>
            <a:r>
              <a:rPr lang="en-US" sz="2000" dirty="0"/>
              <a:t> la “</a:t>
            </a:r>
            <a:r>
              <a:rPr lang="en-US" sz="2000" dirty="0" err="1"/>
              <a:t>sindrome</a:t>
            </a:r>
            <a:r>
              <a:rPr lang="en-US" sz="2000" dirty="0"/>
              <a:t> </a:t>
            </a:r>
            <a:r>
              <a:rPr lang="en-US" sz="2000" dirty="0" err="1"/>
              <a:t>premestruale</a:t>
            </a:r>
            <a:r>
              <a:rPr lang="en-US" sz="2000" dirty="0"/>
              <a:t>” come </a:t>
            </a:r>
            <a:r>
              <a:rPr lang="en-US" sz="2000" dirty="0" err="1"/>
              <a:t>una</a:t>
            </a:r>
            <a:r>
              <a:rPr lang="en-US" sz="2000" dirty="0"/>
              <a:t> </a:t>
            </a:r>
            <a:r>
              <a:rPr lang="en-US" sz="2000" dirty="0" err="1"/>
              <a:t>diffusissima</a:t>
            </a:r>
            <a:r>
              <a:rPr lang="en-US" sz="2000" dirty="0"/>
              <a:t> </a:t>
            </a:r>
            <a:r>
              <a:rPr lang="en-US" sz="2000" dirty="0" err="1"/>
              <a:t>condizione</a:t>
            </a:r>
            <a:r>
              <a:rPr lang="en-US" sz="2000" dirty="0"/>
              <a:t> </a:t>
            </a:r>
            <a:r>
              <a:rPr lang="en-US" sz="2000" dirty="0" err="1"/>
              <a:t>delle</a:t>
            </a:r>
            <a:r>
              <a:rPr lang="en-US" sz="2000" dirty="0"/>
              <a:t> </a:t>
            </a:r>
            <a:r>
              <a:rPr lang="en-US" sz="2000" dirty="0" err="1"/>
              <a:t>donne</a:t>
            </a:r>
            <a:r>
              <a:rPr lang="en-US" sz="2000" dirty="0"/>
              <a:t> in </a:t>
            </a:r>
            <a:r>
              <a:rPr lang="en-US" sz="2000" dirty="0" err="1"/>
              <a:t>età</a:t>
            </a:r>
            <a:r>
              <a:rPr lang="en-US" sz="2000" dirty="0"/>
              <a:t> fertile, </a:t>
            </a:r>
            <a:r>
              <a:rPr lang="en-US" sz="2000" dirty="0" err="1"/>
              <a:t>differenziandola</a:t>
            </a:r>
            <a:r>
              <a:rPr lang="en-US" sz="2000" dirty="0"/>
              <a:t> dal </a:t>
            </a:r>
            <a:r>
              <a:rPr lang="en-US" sz="2000" dirty="0" err="1"/>
              <a:t>disturbo</a:t>
            </a:r>
            <a:r>
              <a:rPr lang="en-US" sz="2000" dirty="0"/>
              <a:t> </a:t>
            </a:r>
            <a:r>
              <a:rPr lang="en-US" sz="2000" dirty="0" err="1"/>
              <a:t>disforico</a:t>
            </a:r>
            <a:r>
              <a:rPr lang="en-US" sz="2000" dirty="0"/>
              <a:t> </a:t>
            </a:r>
            <a:r>
              <a:rPr lang="en-US" sz="2000" dirty="0" err="1"/>
              <a:t>premestruale</a:t>
            </a:r>
            <a:r>
              <a:rPr lang="en-US" sz="2000" dirty="0"/>
              <a:t> </a:t>
            </a:r>
            <a:r>
              <a:rPr lang="en-US" sz="2000" dirty="0" err="1"/>
              <a:t>che</a:t>
            </a:r>
            <a:r>
              <a:rPr lang="en-US" sz="2000" dirty="0"/>
              <a:t> </a:t>
            </a:r>
            <a:r>
              <a:rPr lang="en-US" sz="2000" dirty="0" err="1"/>
              <a:t>presenta</a:t>
            </a:r>
            <a:r>
              <a:rPr lang="en-US" sz="2000" dirty="0"/>
              <a:t> </a:t>
            </a:r>
            <a:r>
              <a:rPr lang="en-US" sz="2000" dirty="0" err="1"/>
              <a:t>una</a:t>
            </a:r>
            <a:r>
              <a:rPr lang="en-US" sz="2000" dirty="0"/>
              <a:t> </a:t>
            </a:r>
            <a:r>
              <a:rPr lang="en-US" sz="2000" dirty="0" err="1"/>
              <a:t>sintomatologia</a:t>
            </a:r>
            <a:r>
              <a:rPr lang="en-US" sz="2000" dirty="0"/>
              <a:t> simile ma </a:t>
            </a:r>
            <a:r>
              <a:rPr lang="en-US" sz="2000" dirty="0" err="1"/>
              <a:t>più</a:t>
            </a:r>
            <a:r>
              <a:rPr lang="en-US" sz="2000" dirty="0"/>
              <a:t> grave </a:t>
            </a:r>
            <a:r>
              <a:rPr lang="en-US" sz="2000" dirty="0" err="1"/>
              <a:t>ed</a:t>
            </a:r>
            <a:r>
              <a:rPr lang="en-US" sz="2000" dirty="0"/>
              <a:t> </a:t>
            </a:r>
            <a:r>
              <a:rPr lang="en-US" sz="2000" dirty="0" err="1"/>
              <a:t>invalidante</a:t>
            </a:r>
            <a:r>
              <a:rPr lang="en-US" sz="2000" dirty="0"/>
              <a:t> </a:t>
            </a:r>
          </a:p>
          <a:p>
            <a:pPr lvl="0"/>
            <a:r>
              <a:rPr lang="en-US" sz="2000" dirty="0"/>
              <a:t>Se </a:t>
            </a:r>
            <a:r>
              <a:rPr lang="en-US" sz="2000" dirty="0" err="1"/>
              <a:t>consideriamo</a:t>
            </a:r>
            <a:r>
              <a:rPr lang="en-US" sz="2000" dirty="0"/>
              <a:t> I </a:t>
            </a:r>
            <a:r>
              <a:rPr lang="en-US" sz="2000" dirty="0" err="1"/>
              <a:t>sintomi</a:t>
            </a:r>
            <a:r>
              <a:rPr lang="en-US" sz="2000" dirty="0"/>
              <a:t> </a:t>
            </a:r>
            <a:r>
              <a:rPr lang="en-US" sz="2000" dirty="0" err="1"/>
              <a:t>richiesti</a:t>
            </a:r>
            <a:r>
              <a:rPr lang="en-US" sz="2000" dirty="0"/>
              <a:t> per </a:t>
            </a:r>
            <a:r>
              <a:rPr lang="en-US" sz="2000" dirty="0" err="1"/>
              <a:t>giungere</a:t>
            </a:r>
            <a:r>
              <a:rPr lang="en-US" sz="2000" dirty="0"/>
              <a:t> a </a:t>
            </a:r>
            <a:r>
              <a:rPr lang="en-US" sz="2000" dirty="0" err="1"/>
              <a:t>diagnosi</a:t>
            </a:r>
            <a:r>
              <a:rPr lang="en-US" sz="2000" dirty="0"/>
              <a:t>, di </a:t>
            </a:r>
            <a:r>
              <a:rPr lang="en-US" sz="2000" dirty="0" err="1"/>
              <a:t>disturbo</a:t>
            </a:r>
            <a:r>
              <a:rPr lang="en-US" sz="2000" dirty="0"/>
              <a:t> </a:t>
            </a:r>
            <a:r>
              <a:rPr lang="en-US" sz="2000" dirty="0" err="1"/>
              <a:t>disforico</a:t>
            </a:r>
            <a:r>
              <a:rPr lang="en-US" sz="2000" dirty="0"/>
              <a:t> </a:t>
            </a:r>
            <a:r>
              <a:rPr lang="en-US" sz="2000" dirty="0" err="1"/>
              <a:t>premestruale</a:t>
            </a:r>
            <a:r>
              <a:rPr lang="en-US" sz="2000" dirty="0"/>
              <a:t> solo </a:t>
            </a:r>
            <a:r>
              <a:rPr lang="en-US" sz="2000" dirty="0" err="1"/>
              <a:t>poco</a:t>
            </a:r>
            <a:r>
              <a:rPr lang="en-US" sz="2000" dirty="0"/>
              <a:t> </a:t>
            </a:r>
            <a:r>
              <a:rPr lang="en-US" sz="2000" dirty="0" err="1"/>
              <a:t>più</a:t>
            </a:r>
            <a:r>
              <a:rPr lang="en-US" sz="2000" dirty="0"/>
              <a:t> dell’1% </a:t>
            </a:r>
            <a:r>
              <a:rPr lang="en-US" sz="2000" dirty="0" err="1"/>
              <a:t>delle</a:t>
            </a:r>
            <a:r>
              <a:rPr lang="en-US" sz="2000" dirty="0"/>
              <a:t> </a:t>
            </a:r>
            <a:r>
              <a:rPr lang="en-US" sz="2000" dirty="0" err="1"/>
              <a:t>donne</a:t>
            </a:r>
            <a:r>
              <a:rPr lang="en-US" sz="2000" dirty="0"/>
              <a:t> (</a:t>
            </a:r>
            <a:r>
              <a:rPr lang="en-US" sz="2000" dirty="0" err="1"/>
              <a:t>tra</a:t>
            </a:r>
            <a:r>
              <a:rPr lang="en-US" sz="2000" dirty="0"/>
              <a:t> 1,3 </a:t>
            </a:r>
            <a:r>
              <a:rPr lang="en-US" sz="2000" dirty="0" err="1"/>
              <a:t>ed</a:t>
            </a:r>
            <a:r>
              <a:rPr lang="en-US" sz="2000" dirty="0"/>
              <a:t> 1,8) </a:t>
            </a:r>
            <a:r>
              <a:rPr lang="en-US" sz="2000" dirty="0" err="1"/>
              <a:t>può</a:t>
            </a:r>
            <a:r>
              <a:rPr lang="en-US" sz="2000" dirty="0"/>
              <a:t> </a:t>
            </a:r>
            <a:r>
              <a:rPr lang="en-US" sz="2000" dirty="0" err="1"/>
              <a:t>avere</a:t>
            </a:r>
            <a:r>
              <a:rPr lang="en-US" sz="2000" dirty="0"/>
              <a:t> </a:t>
            </a:r>
            <a:r>
              <a:rPr lang="en-US" sz="2000" dirty="0" err="1"/>
              <a:t>una</a:t>
            </a:r>
            <a:r>
              <a:rPr lang="en-US" sz="2000" dirty="0"/>
              <a:t> </a:t>
            </a:r>
            <a:r>
              <a:rPr lang="en-US" sz="2000" dirty="0" err="1"/>
              <a:t>diagnosi</a:t>
            </a:r>
            <a:r>
              <a:rPr lang="en-US" sz="2000" dirty="0"/>
              <a:t> in </a:t>
            </a:r>
            <a:r>
              <a:rPr lang="en-US" sz="2000" dirty="0" err="1"/>
              <a:t>questo</a:t>
            </a:r>
            <a:r>
              <a:rPr lang="en-US" sz="2000" dirty="0"/>
              <a:t> </a:t>
            </a:r>
            <a:r>
              <a:rPr lang="en-US" sz="2000" dirty="0" err="1"/>
              <a:t>senso</a:t>
            </a:r>
            <a:endParaRPr lang="en-US" sz="2000" dirty="0"/>
          </a:p>
        </p:txBody>
      </p:sp>
    </p:spTree>
    <p:extLst>
      <p:ext uri="{BB962C8B-B14F-4D97-AF65-F5344CB8AC3E}">
        <p14:creationId xmlns:p14="http://schemas.microsoft.com/office/powerpoint/2010/main" val="778539150"/>
      </p:ext>
    </p:extLst>
  </p:cSld>
  <p:clrMapOvr>
    <a:masterClrMapping/>
  </p:clrMapOvr>
</p:sld>
</file>

<file path=ppt/slides/slide4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r>
              <a:rPr lang="en-US" sz="2800" dirty="0"/>
              <a:t>In </a:t>
            </a:r>
            <a:r>
              <a:rPr lang="en-US" sz="2800" dirty="0" err="1"/>
              <a:t>fase</a:t>
            </a:r>
            <a:r>
              <a:rPr lang="en-US" sz="2800" dirty="0"/>
              <a:t> </a:t>
            </a:r>
            <a:r>
              <a:rPr lang="en-US" sz="2800" dirty="0" err="1"/>
              <a:t>premestruale</a:t>
            </a:r>
            <a:r>
              <a:rPr lang="en-US" sz="2800" dirty="0"/>
              <a:t> </a:t>
            </a:r>
            <a:r>
              <a:rPr lang="en-US" sz="2800" dirty="0" err="1"/>
              <a:t>inoltre</a:t>
            </a:r>
            <a:r>
              <a:rPr lang="en-US" sz="2800" dirty="0"/>
              <a:t> </a:t>
            </a:r>
            <a:r>
              <a:rPr lang="en-US" sz="2800" dirty="0" err="1"/>
              <a:t>il</a:t>
            </a:r>
            <a:r>
              <a:rPr lang="en-US" sz="2800" dirty="0"/>
              <a:t> </a:t>
            </a:r>
            <a:r>
              <a:rPr lang="en-US" sz="2800" dirty="0" err="1"/>
              <a:t>corpo</a:t>
            </a:r>
            <a:r>
              <a:rPr lang="en-US" sz="2800" dirty="0"/>
              <a:t> </a:t>
            </a:r>
            <a:r>
              <a:rPr lang="en-US" sz="2800" dirty="0" err="1"/>
              <a:t>femminile</a:t>
            </a:r>
            <a:r>
              <a:rPr lang="en-US" sz="2800" dirty="0"/>
              <a:t> </a:t>
            </a:r>
            <a:r>
              <a:rPr lang="en-US" sz="2800" dirty="0" err="1"/>
              <a:t>trattiene</a:t>
            </a:r>
            <a:r>
              <a:rPr lang="en-US" sz="2800" dirty="0"/>
              <a:t> </a:t>
            </a:r>
            <a:r>
              <a:rPr lang="en-US" sz="2800" dirty="0" err="1"/>
              <a:t>liquidi</a:t>
            </a:r>
            <a:r>
              <a:rPr lang="en-US" sz="2800" dirty="0"/>
              <a:t>. </a:t>
            </a:r>
            <a:r>
              <a:rPr lang="en-US" sz="2800" dirty="0" err="1"/>
              <a:t>Soprattutto</a:t>
            </a:r>
            <a:r>
              <a:rPr lang="en-US" sz="2800" dirty="0"/>
              <a:t> le </a:t>
            </a:r>
            <a:r>
              <a:rPr lang="en-US" sz="2800" dirty="0" err="1"/>
              <a:t>parti</a:t>
            </a:r>
            <a:r>
              <a:rPr lang="en-US" sz="2800" dirty="0"/>
              <a:t> </a:t>
            </a:r>
            <a:r>
              <a:rPr lang="en-US" sz="2800" dirty="0" err="1"/>
              <a:t>grasse</a:t>
            </a:r>
            <a:r>
              <a:rPr lang="en-US" sz="2800" dirty="0"/>
              <a:t> del </a:t>
            </a:r>
            <a:r>
              <a:rPr lang="en-US" sz="2800" dirty="0" err="1"/>
              <a:t>corpo</a:t>
            </a:r>
            <a:r>
              <a:rPr lang="en-US" sz="2800" dirty="0"/>
              <a:t> </a:t>
            </a:r>
            <a:r>
              <a:rPr lang="en-US" sz="2800" dirty="0" err="1"/>
              <a:t>si</a:t>
            </a:r>
            <a:r>
              <a:rPr lang="en-US" sz="2800" dirty="0"/>
              <a:t> </a:t>
            </a:r>
            <a:r>
              <a:rPr lang="en-US" sz="2800" dirty="0" err="1"/>
              <a:t>gonfiano</a:t>
            </a:r>
            <a:r>
              <a:rPr lang="en-US" sz="2800" dirty="0"/>
              <a:t> in </a:t>
            </a:r>
            <a:r>
              <a:rPr lang="en-US" sz="2800" dirty="0" err="1"/>
              <a:t>fase</a:t>
            </a:r>
            <a:r>
              <a:rPr lang="en-US" sz="2800" dirty="0"/>
              <a:t> </a:t>
            </a:r>
            <a:r>
              <a:rPr lang="en-US" sz="2800" dirty="0" err="1"/>
              <a:t>premestruale</a:t>
            </a:r>
            <a:r>
              <a:rPr lang="en-US" sz="2800" dirty="0"/>
              <a:t> per </a:t>
            </a:r>
            <a:r>
              <a:rPr lang="en-US" sz="2800" dirty="0" err="1"/>
              <a:t>consentire</a:t>
            </a:r>
            <a:r>
              <a:rPr lang="en-US" sz="2800" dirty="0"/>
              <a:t> di non </a:t>
            </a:r>
            <a:r>
              <a:rPr lang="en-US" sz="2800" dirty="0" err="1"/>
              <a:t>andare</a:t>
            </a:r>
            <a:r>
              <a:rPr lang="en-US" sz="2800" dirty="0"/>
              <a:t> in shock </a:t>
            </a:r>
            <a:r>
              <a:rPr lang="en-US" sz="2800" dirty="0" err="1"/>
              <a:t>quando</a:t>
            </a:r>
            <a:r>
              <a:rPr lang="en-US" sz="2800" dirty="0"/>
              <a:t> poi </a:t>
            </a:r>
            <a:r>
              <a:rPr lang="en-US" sz="2800" dirty="0" err="1"/>
              <a:t>arriva</a:t>
            </a:r>
            <a:r>
              <a:rPr lang="en-US" sz="2800" dirty="0"/>
              <a:t> la </a:t>
            </a:r>
            <a:r>
              <a:rPr lang="en-US" sz="2800" dirty="0" err="1"/>
              <a:t>mestruazione</a:t>
            </a:r>
            <a:r>
              <a:rPr lang="en-US" sz="2800" dirty="0"/>
              <a:t>. </a:t>
            </a:r>
            <a:r>
              <a:rPr lang="en-US" sz="2800" dirty="0" err="1"/>
              <a:t>Nel</a:t>
            </a:r>
            <a:r>
              <a:rPr lang="en-US" sz="2800" dirty="0"/>
              <a:t> </a:t>
            </a:r>
            <a:r>
              <a:rPr lang="en-US" sz="2800" dirty="0" err="1"/>
              <a:t>ciclo</a:t>
            </a:r>
            <a:r>
              <a:rPr lang="en-US" sz="2800" dirty="0"/>
              <a:t> la donna </a:t>
            </a:r>
            <a:r>
              <a:rPr lang="en-US" sz="2800" dirty="0" err="1"/>
              <a:t>perde</a:t>
            </a:r>
            <a:r>
              <a:rPr lang="en-US" sz="2800" dirty="0"/>
              <a:t> circa 400 cc di </a:t>
            </a:r>
            <a:r>
              <a:rPr lang="en-US" sz="2800" dirty="0" err="1"/>
              <a:t>sangue</a:t>
            </a:r>
            <a:r>
              <a:rPr lang="en-US" sz="2800" dirty="0"/>
              <a:t>. In </a:t>
            </a:r>
            <a:r>
              <a:rPr lang="en-US" sz="2800" dirty="0" err="1"/>
              <a:t>fase</a:t>
            </a:r>
            <a:r>
              <a:rPr lang="en-US" sz="2800" dirty="0"/>
              <a:t> </a:t>
            </a:r>
            <a:r>
              <a:rPr lang="en-US" sz="2800" dirty="0" err="1"/>
              <a:t>premestruale</a:t>
            </a:r>
            <a:r>
              <a:rPr lang="en-US" sz="2800" dirty="0"/>
              <a:t> </a:t>
            </a:r>
            <a:r>
              <a:rPr lang="en-US" sz="2800" dirty="0" err="1"/>
              <a:t>può</a:t>
            </a:r>
            <a:r>
              <a:rPr lang="en-US" sz="2800" dirty="0"/>
              <a:t> </a:t>
            </a:r>
            <a:r>
              <a:rPr lang="en-US" sz="2800" dirty="0" err="1"/>
              <a:t>accumulare</a:t>
            </a:r>
            <a:r>
              <a:rPr lang="en-US" sz="2800" dirty="0"/>
              <a:t> </a:t>
            </a:r>
            <a:r>
              <a:rPr lang="en-US" sz="2800" dirty="0" err="1"/>
              <a:t>anche</a:t>
            </a:r>
            <a:r>
              <a:rPr lang="en-US" sz="2800" dirty="0"/>
              <a:t> 2 </a:t>
            </a:r>
            <a:r>
              <a:rPr lang="en-US" sz="2800" dirty="0" err="1"/>
              <a:t>litri</a:t>
            </a:r>
            <a:r>
              <a:rPr lang="en-US" sz="2800" dirty="0"/>
              <a:t> di </a:t>
            </a:r>
            <a:r>
              <a:rPr lang="en-US" sz="2800" dirty="0" err="1"/>
              <a:t>acqua</a:t>
            </a:r>
            <a:r>
              <a:rPr lang="en-US" sz="2800" dirty="0"/>
              <a:t>. </a:t>
            </a:r>
            <a:r>
              <a:rPr lang="en-US" sz="2800" dirty="0" err="1"/>
              <a:t>Ciò</a:t>
            </a:r>
            <a:r>
              <a:rPr lang="en-US" sz="2800" dirty="0"/>
              <a:t> </a:t>
            </a:r>
            <a:r>
              <a:rPr lang="en-US" sz="2800" dirty="0" err="1"/>
              <a:t>può</a:t>
            </a:r>
            <a:r>
              <a:rPr lang="en-US" sz="2800" dirty="0"/>
              <a:t> </a:t>
            </a:r>
            <a:r>
              <a:rPr lang="en-US" sz="2800" dirty="0" err="1"/>
              <a:t>indurre</a:t>
            </a:r>
            <a:r>
              <a:rPr lang="en-US" sz="2800" dirty="0"/>
              <a:t> </a:t>
            </a:r>
            <a:r>
              <a:rPr lang="en-US" sz="2800" dirty="0" err="1"/>
              <a:t>sintomi</a:t>
            </a:r>
            <a:r>
              <a:rPr lang="en-US" sz="2800" dirty="0"/>
              <a:t> a </a:t>
            </a:r>
            <a:r>
              <a:rPr lang="en-US" sz="2800" dirty="0" err="1"/>
              <a:t>livello</a:t>
            </a:r>
            <a:r>
              <a:rPr lang="en-US" sz="2800" dirty="0"/>
              <a:t> </a:t>
            </a:r>
            <a:r>
              <a:rPr lang="en-US" sz="2800" dirty="0" err="1"/>
              <a:t>fisico</a:t>
            </a:r>
            <a:r>
              <a:rPr lang="en-US" sz="2800" dirty="0"/>
              <a:t> e </a:t>
            </a:r>
            <a:r>
              <a:rPr lang="en-US" sz="2800" dirty="0" err="1"/>
              <a:t>psicologico</a:t>
            </a:r>
            <a:r>
              <a:rPr lang="en-US" sz="2800" dirty="0"/>
              <a:t>. La donna </a:t>
            </a:r>
            <a:r>
              <a:rPr lang="en-US" sz="2800" dirty="0" err="1"/>
              <a:t>può</a:t>
            </a:r>
            <a:r>
              <a:rPr lang="en-US" sz="2800" dirty="0"/>
              <a:t> </a:t>
            </a:r>
            <a:r>
              <a:rPr lang="en-US" sz="2800" dirty="0" err="1"/>
              <a:t>mostrare</a:t>
            </a:r>
            <a:r>
              <a:rPr lang="en-US" sz="2800" dirty="0"/>
              <a:t> un </a:t>
            </a:r>
            <a:r>
              <a:rPr lang="en-US" sz="2800" dirty="0" err="1"/>
              <a:t>apparente</a:t>
            </a:r>
            <a:r>
              <a:rPr lang="en-US" sz="2800" dirty="0"/>
              <a:t> </a:t>
            </a:r>
            <a:r>
              <a:rPr lang="en-US" sz="2800" dirty="0" err="1"/>
              <a:t>aumento</a:t>
            </a:r>
            <a:r>
              <a:rPr lang="en-US" sz="2800" dirty="0"/>
              <a:t> di peso, </a:t>
            </a:r>
            <a:r>
              <a:rPr lang="en-US" sz="2800" dirty="0" err="1"/>
              <a:t>dolori</a:t>
            </a:r>
            <a:r>
              <a:rPr lang="en-US" sz="2800" dirty="0"/>
              <a:t> </a:t>
            </a:r>
            <a:r>
              <a:rPr lang="en-US" sz="2800" dirty="0" err="1"/>
              <a:t>articolari</a:t>
            </a:r>
            <a:r>
              <a:rPr lang="en-US" sz="2800" dirty="0"/>
              <a:t> e </a:t>
            </a:r>
            <a:r>
              <a:rPr lang="en-US" sz="2800" dirty="0" err="1"/>
              <a:t>tenssione</a:t>
            </a:r>
            <a:r>
              <a:rPr lang="en-US" sz="2800" dirty="0"/>
              <a:t> al </a:t>
            </a:r>
            <a:r>
              <a:rPr lang="en-US" sz="2800" dirty="0" err="1"/>
              <a:t>seno</a:t>
            </a:r>
            <a:r>
              <a:rPr lang="en-US" sz="2800" dirty="0"/>
              <a:t> </a:t>
            </a:r>
            <a:r>
              <a:rPr lang="en-US" sz="2800" dirty="0" err="1"/>
              <a:t>oltre</a:t>
            </a:r>
            <a:r>
              <a:rPr lang="en-US" sz="2800" dirty="0"/>
              <a:t> </a:t>
            </a:r>
            <a:r>
              <a:rPr lang="en-US" sz="2800" dirty="0" err="1"/>
              <a:t>che</a:t>
            </a:r>
            <a:r>
              <a:rPr lang="en-US" sz="2800" dirty="0"/>
              <a:t> </a:t>
            </a:r>
            <a:r>
              <a:rPr lang="en-US" sz="2800" dirty="0" err="1"/>
              <a:t>vivere</a:t>
            </a:r>
            <a:r>
              <a:rPr lang="en-US" sz="2800" dirty="0"/>
              <a:t> in </a:t>
            </a:r>
            <a:r>
              <a:rPr lang="en-US" sz="2800" dirty="0" err="1"/>
              <a:t>una</a:t>
            </a:r>
            <a:r>
              <a:rPr lang="en-US" sz="2800" dirty="0"/>
              <a:t> </a:t>
            </a:r>
            <a:r>
              <a:rPr lang="en-US" sz="2800" dirty="0" err="1"/>
              <a:t>condizione</a:t>
            </a:r>
            <a:r>
              <a:rPr lang="en-US" sz="2800" dirty="0"/>
              <a:t> di </a:t>
            </a:r>
            <a:r>
              <a:rPr lang="en-US" sz="2800" dirty="0" err="1"/>
              <a:t>grande</a:t>
            </a:r>
            <a:r>
              <a:rPr lang="en-US" sz="2800" dirty="0"/>
              <a:t> </a:t>
            </a:r>
            <a:r>
              <a:rPr lang="en-US" sz="2800" dirty="0" err="1"/>
              <a:t>impulsività</a:t>
            </a:r>
            <a:r>
              <a:rPr lang="en-US" sz="2800" dirty="0"/>
              <a:t>.</a:t>
            </a:r>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6335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Nei primi tempi la «colpa» dell’autismo era attribuita alle mamme (le solite mamme colpevoli di tutto stando ad alcuni psicologi). La teoria della «mamma frigorifero» incapace di amare il bambino che non sentendosi oggetto di amore non trova il modo per entrare in rapporto con gli altri, ha fatto fin troppe vittime. Tale teoria non solo non è mai stata confermata, ma ha avuto molte </a:t>
            </a:r>
            <a:r>
              <a:rPr lang="it-IT" sz="2400" dirty="0" err="1"/>
              <a:t>disconferme</a:t>
            </a:r>
            <a:r>
              <a:rPr lang="it-IT" sz="2400" dirty="0"/>
              <a:t> su diversi piani.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857570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ea typeface="Tahoma" pitchFamily="34" charset="0"/>
              </a:rPr>
              <a:t>Più frequentemente le capacità vengono perdute in quasi tutte le aree. I soggetti con questo disturbo mostrano i deficit sociali e di comunicazione e le caratteristiche comportamentali che solitamente si osservano nel </a:t>
            </a:r>
            <a:r>
              <a:rPr lang="it-IT" b="1" u="sng" dirty="0">
                <a:solidFill>
                  <a:srgbClr val="228B22"/>
                </a:solidFill>
                <a:ea typeface="Tahoma" pitchFamily="34" charset="0"/>
                <a:hlinkClick r:id="rId2"/>
              </a:rPr>
              <a:t>Disturbo Autistico</a:t>
            </a:r>
            <a:r>
              <a:rPr lang="it-IT" dirty="0">
                <a:ea typeface="Tahoma" pitchFamily="34" charset="0"/>
              </a:rPr>
              <a:t>. Vi è una compromissione qualitativa dell’interazione sociale (Criterio C1) e della comunicazione (Criterio C2) e modalità di comportamento, interessi e attività ristretti, ripetitivi e stereotipati (Criterio C3). L’anomalia non è meglio attribuibile ad un altro specifico Disturbo Pervasivo dello Sviluppo o alla </a:t>
            </a:r>
            <a:r>
              <a:rPr lang="it-IT" b="1" u="sng" dirty="0">
                <a:solidFill>
                  <a:srgbClr val="228B22"/>
                </a:solidFill>
                <a:ea typeface="Tahoma" pitchFamily="34" charset="0"/>
                <a:hlinkClick r:id="rId3"/>
              </a:rPr>
              <a:t>Schizofrenia</a:t>
            </a:r>
            <a:r>
              <a:rPr lang="it-IT" dirty="0">
                <a:ea typeface="Tahoma" pitchFamily="34" charset="0"/>
              </a:rPr>
              <a:t> (Criterio D). Questa condizione viene denominata anche </a:t>
            </a:r>
            <a:r>
              <a:rPr lang="it-IT" i="1" dirty="0">
                <a:ea typeface="Tahoma" pitchFamily="34" charset="0"/>
              </a:rPr>
              <a:t>sindrome di </a:t>
            </a:r>
            <a:r>
              <a:rPr lang="it-IT" i="1" dirty="0" err="1">
                <a:ea typeface="Tahoma" pitchFamily="34" charset="0"/>
              </a:rPr>
              <a:t>Heller</a:t>
            </a:r>
            <a:r>
              <a:rPr lang="it-IT" dirty="0">
                <a:ea typeface="Tahoma" pitchFamily="34" charset="0"/>
              </a:rPr>
              <a:t>, </a:t>
            </a:r>
            <a:r>
              <a:rPr lang="it-IT" i="1" dirty="0">
                <a:ea typeface="Tahoma" pitchFamily="34" charset="0"/>
              </a:rPr>
              <a:t>demenza infantile</a:t>
            </a:r>
            <a:r>
              <a:rPr lang="it-IT" dirty="0">
                <a:ea typeface="Tahoma" pitchFamily="34" charset="0"/>
              </a:rPr>
              <a:t> o </a:t>
            </a:r>
            <a:r>
              <a:rPr lang="it-IT" i="1" dirty="0">
                <a:ea typeface="Tahoma" pitchFamily="34" charset="0"/>
              </a:rPr>
              <a:t>psicosi disintegrativa.</a:t>
            </a: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57060126"/>
      </p:ext>
    </p:extLst>
  </p:cSld>
  <p:clrMapOvr>
    <a:masterClrMapping/>
  </p:clrMapOvr>
</p:sld>
</file>

<file path=ppt/slides/slide5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Disturbo disforico premestruale </a:t>
            </a:r>
            <a:endParaRPr dirty="0"/>
          </a:p>
        </p:txBody>
      </p:sp>
      <p:sp>
        <p:nvSpPr>
          <p:cNvPr id="8" name="Sottotitolo 7"/>
          <p:cNvSpPr>
            <a:spLocks noGrp="1"/>
          </p:cNvSpPr>
          <p:nvPr>
            <p:ph type="subTitle" idx="1"/>
          </p:nvPr>
        </p:nvSpPr>
        <p:spPr/>
        <p:txBody>
          <a:bodyPr/>
          <a:lstStyle/>
          <a:p>
            <a:pPr eaLnBrk="1" hangingPunct="1">
              <a:defRPr/>
            </a:pPr>
            <a:r>
              <a:rPr lang="it-IT" dirty="0"/>
              <a:t>LEZIONE 30 - 3</a:t>
            </a:r>
          </a:p>
        </p:txBody>
      </p:sp>
    </p:spTree>
    <p:extLst>
      <p:ext uri="{BB962C8B-B14F-4D97-AF65-F5344CB8AC3E}">
        <p14:creationId xmlns:p14="http://schemas.microsoft.com/office/powerpoint/2010/main" val="3857577603"/>
      </p:ext>
    </p:extLst>
  </p:cSld>
  <p:clrMapOvr>
    <a:masterClrMapping/>
  </p:clrMapOvr>
</p:sld>
</file>

<file path=ppt/slides/slide5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pPr lvl="0"/>
            <a:r>
              <a:rPr lang="en-US" dirty="0" err="1"/>
              <a:t>Oltre</a:t>
            </a:r>
            <a:r>
              <a:rPr lang="en-US" dirty="0"/>
              <a:t> </a:t>
            </a:r>
            <a:r>
              <a:rPr lang="en-US" dirty="0" err="1"/>
              <a:t>ai</a:t>
            </a:r>
            <a:r>
              <a:rPr lang="en-US" dirty="0"/>
              <a:t> </a:t>
            </a:r>
            <a:r>
              <a:rPr lang="en-US" dirty="0" err="1"/>
              <a:t>sintomi</a:t>
            </a:r>
            <a:r>
              <a:rPr lang="en-US" dirty="0"/>
              <a:t> </a:t>
            </a:r>
            <a:r>
              <a:rPr lang="en-US" dirty="0" err="1"/>
              <a:t>citati</a:t>
            </a:r>
            <a:r>
              <a:rPr lang="en-US" dirty="0"/>
              <a:t> in </a:t>
            </a:r>
            <a:r>
              <a:rPr lang="en-US" dirty="0" err="1"/>
              <a:t>precedenza</a:t>
            </a:r>
            <a:r>
              <a:rPr lang="en-US" dirty="0"/>
              <a:t> </a:t>
            </a:r>
            <a:r>
              <a:rPr lang="en-US" dirty="0" err="1"/>
              <a:t>occorre</a:t>
            </a:r>
            <a:r>
              <a:rPr lang="en-US" dirty="0"/>
              <a:t> </a:t>
            </a:r>
            <a:r>
              <a:rPr lang="en-US" dirty="0" err="1"/>
              <a:t>che</a:t>
            </a:r>
            <a:r>
              <a:rPr lang="en-US" dirty="0"/>
              <a:t> la donna </a:t>
            </a:r>
            <a:r>
              <a:rPr lang="en-US" dirty="0" err="1"/>
              <a:t>presenti</a:t>
            </a:r>
            <a:r>
              <a:rPr lang="en-US" dirty="0"/>
              <a:t> </a:t>
            </a:r>
            <a:r>
              <a:rPr lang="en-US" dirty="0" err="1"/>
              <a:t>anche</a:t>
            </a:r>
            <a:r>
              <a:rPr lang="en-US" dirty="0"/>
              <a:t>:</a:t>
            </a:r>
          </a:p>
          <a:p>
            <a:pPr lvl="0"/>
            <a:r>
              <a:rPr lang="it-IT" dirty="0"/>
              <a:t> </a:t>
            </a:r>
            <a:endParaRPr lang="it-IT" sz="4800" dirty="0"/>
          </a:p>
          <a:p>
            <a:r>
              <a:rPr lang="en-US" dirty="0"/>
              <a:t>l . </a:t>
            </a:r>
            <a:r>
              <a:rPr lang="en-US" dirty="0" err="1"/>
              <a:t>Diminuito</a:t>
            </a:r>
            <a:r>
              <a:rPr lang="en-US" dirty="0"/>
              <a:t> </a:t>
            </a:r>
            <a:r>
              <a:rPr lang="en-US" dirty="0" err="1"/>
              <a:t>interesse</a:t>
            </a:r>
            <a:r>
              <a:rPr lang="en-US" dirty="0"/>
              <a:t> </a:t>
            </a:r>
            <a:r>
              <a:rPr lang="en-US" dirty="0" err="1"/>
              <a:t>nelle</a:t>
            </a:r>
            <a:r>
              <a:rPr lang="en-US" dirty="0"/>
              <a:t> </a:t>
            </a:r>
            <a:r>
              <a:rPr lang="en-US" dirty="0" err="1"/>
              <a:t>attività</a:t>
            </a:r>
            <a:r>
              <a:rPr lang="en-US" dirty="0"/>
              <a:t> </a:t>
            </a:r>
            <a:r>
              <a:rPr lang="en-US" dirty="0" err="1"/>
              <a:t>abituali</a:t>
            </a:r>
            <a:r>
              <a:rPr lang="en-US" dirty="0"/>
              <a:t> (</a:t>
            </a:r>
            <a:r>
              <a:rPr lang="en-US" dirty="0" err="1"/>
              <a:t>anche</a:t>
            </a:r>
            <a:r>
              <a:rPr lang="en-US" dirty="0"/>
              <a:t> </a:t>
            </a:r>
            <a:r>
              <a:rPr lang="en-US" dirty="0" err="1"/>
              <a:t>quelle</a:t>
            </a:r>
            <a:r>
              <a:rPr lang="en-US" dirty="0"/>
              <a:t> </a:t>
            </a:r>
            <a:r>
              <a:rPr lang="en-US" dirty="0" err="1"/>
              <a:t>che</a:t>
            </a:r>
            <a:r>
              <a:rPr lang="en-US" dirty="0"/>
              <a:t> le </a:t>
            </a:r>
            <a:r>
              <a:rPr lang="en-US" dirty="0" err="1"/>
              <a:t>piacciono</a:t>
            </a:r>
            <a:r>
              <a:rPr lang="en-US" dirty="0"/>
              <a:t>). </a:t>
            </a:r>
          </a:p>
          <a:p>
            <a:r>
              <a:rPr lang="en-US" dirty="0"/>
              <a:t>2. </a:t>
            </a:r>
            <a:r>
              <a:rPr lang="en-US" dirty="0" err="1"/>
              <a:t>Difficoltà</a:t>
            </a:r>
            <a:r>
              <a:rPr lang="en-US" dirty="0"/>
              <a:t> di </a:t>
            </a:r>
            <a:r>
              <a:rPr lang="en-US" dirty="0" err="1"/>
              <a:t>concentrazione</a:t>
            </a:r>
            <a:r>
              <a:rPr lang="en-US" dirty="0"/>
              <a:t>.</a:t>
            </a:r>
          </a:p>
          <a:p>
            <a:r>
              <a:rPr lang="en-US" dirty="0"/>
              <a:t>Ed </a:t>
            </a:r>
            <a:r>
              <a:rPr lang="en-US" dirty="0" err="1"/>
              <a:t>inoltre</a:t>
            </a:r>
            <a:r>
              <a:rPr lang="en-US" dirty="0"/>
              <a:t> </a:t>
            </a:r>
            <a:endParaRPr lang="it-IT" dirty="0"/>
          </a:p>
          <a:p>
            <a:pPr lvl="1"/>
            <a:r>
              <a:rPr lang="en-US" dirty="0" err="1"/>
              <a:t>Può</a:t>
            </a:r>
            <a:r>
              <a:rPr lang="en-US" dirty="0"/>
              <a:t> </a:t>
            </a:r>
            <a:r>
              <a:rPr lang="en-US" dirty="0" err="1"/>
              <a:t>sentirsi</a:t>
            </a:r>
            <a:r>
              <a:rPr lang="en-US" dirty="0"/>
              <a:t> </a:t>
            </a:r>
            <a:r>
              <a:rPr lang="en-US" dirty="0" err="1"/>
              <a:t>stanca</a:t>
            </a:r>
            <a:r>
              <a:rPr lang="en-US" dirty="0"/>
              <a:t> e </a:t>
            </a:r>
            <a:r>
              <a:rPr lang="en-US" dirty="0" err="1"/>
              <a:t>priva</a:t>
            </a:r>
            <a:r>
              <a:rPr lang="en-US" dirty="0"/>
              <a:t> di </a:t>
            </a:r>
            <a:r>
              <a:rPr lang="en-US" dirty="0" err="1"/>
              <a:t>energia</a:t>
            </a:r>
            <a:r>
              <a:rPr lang="en-US" dirty="0"/>
              <a:t>.</a:t>
            </a:r>
            <a:endParaRPr lang="it-IT" sz="4400" dirty="0"/>
          </a:p>
          <a:p>
            <a:pPr lvl="1"/>
            <a:r>
              <a:rPr lang="en-US" dirty="0" err="1"/>
              <a:t>Può</a:t>
            </a:r>
            <a:r>
              <a:rPr lang="en-US" dirty="0"/>
              <a:t> </a:t>
            </a:r>
            <a:r>
              <a:rPr lang="en-US" dirty="0" err="1"/>
              <a:t>sentire</a:t>
            </a:r>
            <a:r>
              <a:rPr lang="en-US" dirty="0"/>
              <a:t> un </a:t>
            </a:r>
            <a:r>
              <a:rPr lang="en-US" dirty="0" err="1"/>
              <a:t>aumento</a:t>
            </a:r>
            <a:r>
              <a:rPr lang="en-US" dirty="0"/>
              <a:t> di </a:t>
            </a:r>
            <a:r>
              <a:rPr lang="en-US" dirty="0" err="1"/>
              <a:t>appetito</a:t>
            </a:r>
            <a:r>
              <a:rPr lang="en-US" dirty="0"/>
              <a:t> </a:t>
            </a:r>
            <a:r>
              <a:rPr lang="en-US" dirty="0" err="1"/>
              <a:t>soprattutto</a:t>
            </a:r>
            <a:r>
              <a:rPr lang="en-US" dirty="0"/>
              <a:t> per </a:t>
            </a:r>
            <a:r>
              <a:rPr lang="en-US" dirty="0" err="1"/>
              <a:t>cibi</a:t>
            </a:r>
            <a:r>
              <a:rPr lang="en-US" dirty="0"/>
              <a:t> </a:t>
            </a:r>
            <a:r>
              <a:rPr lang="en-US" dirty="0" err="1"/>
              <a:t>specifici</a:t>
            </a:r>
            <a:r>
              <a:rPr lang="en-US" dirty="0"/>
              <a:t> .</a:t>
            </a:r>
            <a:endParaRPr lang="it-IT" sz="4400" dirty="0"/>
          </a:p>
          <a:p>
            <a:pPr lvl="1"/>
            <a:r>
              <a:rPr lang="en-US" dirty="0"/>
              <a:t>Si </a:t>
            </a:r>
            <a:r>
              <a:rPr lang="en-US" dirty="0" err="1"/>
              <a:t>altera</a:t>
            </a:r>
            <a:r>
              <a:rPr lang="en-US" dirty="0"/>
              <a:t> </a:t>
            </a:r>
            <a:r>
              <a:rPr lang="en-US" dirty="0" err="1"/>
              <a:t>il</a:t>
            </a:r>
            <a:r>
              <a:rPr lang="en-US" dirty="0"/>
              <a:t> </a:t>
            </a:r>
            <a:r>
              <a:rPr lang="en-US" dirty="0" err="1"/>
              <a:t>sonno</a:t>
            </a:r>
            <a:r>
              <a:rPr lang="en-US" dirty="0"/>
              <a:t>.</a:t>
            </a:r>
            <a:endParaRPr lang="it-IT" sz="4400" dirty="0"/>
          </a:p>
          <a:p>
            <a:pPr lvl="1"/>
            <a:r>
              <a:rPr lang="en-US" dirty="0"/>
              <a:t>Emerge </a:t>
            </a:r>
            <a:r>
              <a:rPr lang="en-US" dirty="0" err="1"/>
              <a:t>il</a:t>
            </a:r>
            <a:r>
              <a:rPr lang="en-US" dirty="0"/>
              <a:t> </a:t>
            </a:r>
            <a:r>
              <a:rPr lang="en-US" dirty="0" err="1"/>
              <a:t>senso</a:t>
            </a:r>
            <a:r>
              <a:rPr lang="en-US" dirty="0"/>
              <a:t> di non </a:t>
            </a:r>
            <a:r>
              <a:rPr lang="en-US" dirty="0" err="1"/>
              <a:t>farcela</a:t>
            </a:r>
            <a:r>
              <a:rPr lang="en-US" dirty="0"/>
              <a:t> o di </a:t>
            </a:r>
            <a:r>
              <a:rPr lang="en-US" dirty="0" err="1"/>
              <a:t>essere</a:t>
            </a:r>
            <a:r>
              <a:rPr lang="en-US" dirty="0"/>
              <a:t> </a:t>
            </a:r>
            <a:r>
              <a:rPr lang="en-US" dirty="0" err="1"/>
              <a:t>fuori</a:t>
            </a:r>
            <a:r>
              <a:rPr lang="en-US" dirty="0"/>
              <a:t> </a:t>
            </a:r>
            <a:r>
              <a:rPr lang="en-US" dirty="0" err="1"/>
              <a:t>controllo</a:t>
            </a:r>
            <a:endParaRPr lang="en-US" dirty="0"/>
          </a:p>
          <a:p>
            <a:pPr lvl="1"/>
            <a:r>
              <a:rPr lang="en-US" dirty="0" err="1"/>
              <a:t>Sono</a:t>
            </a:r>
            <a:r>
              <a:rPr lang="en-US" dirty="0"/>
              <a:t> </a:t>
            </a:r>
            <a:r>
              <a:rPr lang="en-US" dirty="0" err="1"/>
              <a:t>frequenti</a:t>
            </a:r>
            <a:r>
              <a:rPr lang="en-US" dirty="0"/>
              <a:t> I </a:t>
            </a:r>
            <a:r>
              <a:rPr lang="en-US" dirty="0" err="1"/>
              <a:t>litigi</a:t>
            </a:r>
            <a:r>
              <a:rPr lang="en-US" dirty="0"/>
              <a:t> col </a:t>
            </a:r>
            <a:r>
              <a:rPr lang="en-US" dirty="0" err="1"/>
              <a:t>marito</a:t>
            </a:r>
            <a:r>
              <a:rPr lang="en-US" dirty="0"/>
              <a:t>, con I </a:t>
            </a:r>
            <a:r>
              <a:rPr lang="en-US" dirty="0" err="1"/>
              <a:t>figli</a:t>
            </a:r>
            <a:r>
              <a:rPr lang="en-US" dirty="0"/>
              <a:t> o con I </a:t>
            </a:r>
            <a:r>
              <a:rPr lang="en-US" dirty="0" err="1"/>
              <a:t>colleghi</a:t>
            </a:r>
            <a:r>
              <a:rPr lang="en-US" dirty="0"/>
              <a:t> .</a:t>
            </a:r>
            <a:endParaRPr lang="it-IT" sz="4400" dirty="0"/>
          </a:p>
          <a:p>
            <a:pPr marL="457200" lvl="1" indent="0">
              <a:buNone/>
            </a:pPr>
            <a:endParaRPr lang="it-IT" sz="4000" dirty="0"/>
          </a:p>
          <a:p>
            <a:endParaRPr lang="it-IT" dirty="0"/>
          </a:p>
        </p:txBody>
      </p:sp>
    </p:spTree>
    <p:extLst>
      <p:ext uri="{BB962C8B-B14F-4D97-AF65-F5344CB8AC3E}">
        <p14:creationId xmlns:p14="http://schemas.microsoft.com/office/powerpoint/2010/main" val="2331551617"/>
      </p:ext>
    </p:extLst>
  </p:cSld>
  <p:clrMapOvr>
    <a:masterClrMapping/>
  </p:clrMapOvr>
</p:sld>
</file>

<file path=ppt/slides/slide5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en-US" dirty="0"/>
              <a:t>Per </a:t>
            </a:r>
            <a:r>
              <a:rPr lang="en-US" dirty="0" err="1"/>
              <a:t>giustificare</a:t>
            </a:r>
            <a:r>
              <a:rPr lang="en-US" dirty="0"/>
              <a:t> la </a:t>
            </a:r>
            <a:r>
              <a:rPr lang="en-US" dirty="0" err="1"/>
              <a:t>diagnosi</a:t>
            </a:r>
            <a:r>
              <a:rPr lang="en-US" dirty="0"/>
              <a:t> </a:t>
            </a:r>
            <a:r>
              <a:rPr lang="en-US" dirty="0" err="1"/>
              <a:t>occorre</a:t>
            </a:r>
            <a:r>
              <a:rPr lang="en-US" dirty="0"/>
              <a:t> </a:t>
            </a:r>
            <a:r>
              <a:rPr lang="en-US" dirty="0" err="1"/>
              <a:t>che</a:t>
            </a:r>
            <a:r>
              <a:rPr lang="en-US" dirty="0"/>
              <a:t> </a:t>
            </a:r>
            <a:r>
              <a:rPr lang="en-US" dirty="0" err="1"/>
              <a:t>il</a:t>
            </a:r>
            <a:r>
              <a:rPr lang="en-US" dirty="0"/>
              <a:t> </a:t>
            </a:r>
            <a:r>
              <a:rPr lang="en-US" dirty="0" err="1"/>
              <a:t>disturbo</a:t>
            </a:r>
            <a:r>
              <a:rPr lang="en-US" dirty="0"/>
              <a:t> </a:t>
            </a:r>
            <a:r>
              <a:rPr lang="en-US" dirty="0" err="1"/>
              <a:t>si</a:t>
            </a:r>
            <a:r>
              <a:rPr lang="en-US" dirty="0"/>
              <a:t> </a:t>
            </a:r>
            <a:r>
              <a:rPr lang="en-US" dirty="0" err="1"/>
              <a:t>presenti</a:t>
            </a:r>
            <a:r>
              <a:rPr lang="en-US" dirty="0"/>
              <a:t> in quasi </a:t>
            </a:r>
            <a:r>
              <a:rPr lang="en-US" dirty="0" err="1"/>
              <a:t>tutti</a:t>
            </a:r>
            <a:r>
              <a:rPr lang="en-US" dirty="0"/>
              <a:t> I </a:t>
            </a:r>
            <a:r>
              <a:rPr lang="en-US" dirty="0" err="1"/>
              <a:t>cicli</a:t>
            </a:r>
            <a:r>
              <a:rPr lang="en-US" dirty="0"/>
              <a:t> e </a:t>
            </a:r>
            <a:r>
              <a:rPr lang="en-US" dirty="0" err="1"/>
              <a:t>che</a:t>
            </a:r>
            <a:r>
              <a:rPr lang="en-US" dirty="0"/>
              <a:t> </a:t>
            </a:r>
            <a:r>
              <a:rPr lang="en-US" dirty="0" err="1"/>
              <a:t>si</a:t>
            </a:r>
            <a:r>
              <a:rPr lang="en-US" dirty="0"/>
              <a:t> </a:t>
            </a:r>
            <a:r>
              <a:rPr lang="en-US" dirty="0" err="1"/>
              <a:t>associ</a:t>
            </a:r>
            <a:r>
              <a:rPr lang="en-US" dirty="0"/>
              <a:t> ad un </a:t>
            </a:r>
            <a:r>
              <a:rPr lang="en-US" dirty="0" err="1"/>
              <a:t>disagio</a:t>
            </a:r>
            <a:r>
              <a:rPr lang="en-US" dirty="0"/>
              <a:t> </a:t>
            </a:r>
            <a:r>
              <a:rPr lang="en-US" dirty="0" err="1"/>
              <a:t>significativo</a:t>
            </a:r>
            <a:r>
              <a:rPr lang="en-US" dirty="0"/>
              <a:t> tale da </a:t>
            </a:r>
            <a:r>
              <a:rPr lang="en-US" dirty="0" err="1"/>
              <a:t>interferire</a:t>
            </a:r>
            <a:r>
              <a:rPr lang="en-US" dirty="0"/>
              <a:t> con le </a:t>
            </a:r>
            <a:r>
              <a:rPr lang="en-US" dirty="0" err="1"/>
              <a:t>attività</a:t>
            </a:r>
            <a:r>
              <a:rPr lang="en-US" dirty="0"/>
              <a:t> e le </a:t>
            </a:r>
            <a:r>
              <a:rPr lang="en-US" dirty="0" err="1"/>
              <a:t>relazioni</a:t>
            </a:r>
            <a:r>
              <a:rPr lang="en-US" dirty="0"/>
              <a:t> </a:t>
            </a:r>
            <a:r>
              <a:rPr lang="en-US" dirty="0" err="1"/>
              <a:t>abituali</a:t>
            </a:r>
            <a:r>
              <a:rPr lang="en-US" dirty="0"/>
              <a:t>.</a:t>
            </a:r>
          </a:p>
          <a:p>
            <a:r>
              <a:rPr lang="en-US" dirty="0"/>
              <a:t>Il </a:t>
            </a:r>
            <a:r>
              <a:rPr lang="en-US" dirty="0" err="1"/>
              <a:t>disturbo</a:t>
            </a:r>
            <a:r>
              <a:rPr lang="en-US" dirty="0"/>
              <a:t> </a:t>
            </a:r>
            <a:r>
              <a:rPr lang="en-US" dirty="0" err="1"/>
              <a:t>può</a:t>
            </a:r>
            <a:r>
              <a:rPr lang="en-US" dirty="0"/>
              <a:t> </a:t>
            </a:r>
            <a:r>
              <a:rPr lang="en-US" dirty="0" err="1"/>
              <a:t>associarsi</a:t>
            </a:r>
            <a:r>
              <a:rPr lang="en-US" dirty="0"/>
              <a:t> ad </a:t>
            </a:r>
            <a:r>
              <a:rPr lang="en-US" dirty="0" err="1"/>
              <a:t>altre</a:t>
            </a:r>
            <a:r>
              <a:rPr lang="en-US" dirty="0"/>
              <a:t> </a:t>
            </a:r>
            <a:r>
              <a:rPr lang="en-US" dirty="0" err="1"/>
              <a:t>patologie</a:t>
            </a:r>
            <a:r>
              <a:rPr lang="en-US" dirty="0"/>
              <a:t>, ad </a:t>
            </a:r>
            <a:r>
              <a:rPr lang="en-US" dirty="0" err="1"/>
              <a:t>esempio</a:t>
            </a:r>
            <a:r>
              <a:rPr lang="en-US" dirty="0"/>
              <a:t> è </a:t>
            </a:r>
            <a:r>
              <a:rPr lang="en-US" dirty="0" err="1"/>
              <a:t>più</a:t>
            </a:r>
            <a:r>
              <a:rPr lang="en-US" dirty="0"/>
              <a:t> facile </a:t>
            </a:r>
            <a:r>
              <a:rPr lang="en-US" dirty="0" err="1"/>
              <a:t>che</a:t>
            </a:r>
            <a:r>
              <a:rPr lang="en-US" dirty="0"/>
              <a:t> </a:t>
            </a:r>
            <a:r>
              <a:rPr lang="en-US" dirty="0" err="1"/>
              <a:t>gli</a:t>
            </a:r>
            <a:r>
              <a:rPr lang="en-US" dirty="0"/>
              <a:t> </a:t>
            </a:r>
            <a:r>
              <a:rPr lang="en-US" dirty="0" err="1"/>
              <a:t>attacchi</a:t>
            </a:r>
            <a:r>
              <a:rPr lang="en-US" dirty="0"/>
              <a:t> di </a:t>
            </a:r>
            <a:r>
              <a:rPr lang="en-US" dirty="0" err="1"/>
              <a:t>panico</a:t>
            </a:r>
            <a:r>
              <a:rPr lang="en-US" dirty="0"/>
              <a:t> </a:t>
            </a:r>
            <a:r>
              <a:rPr lang="en-US" dirty="0" err="1"/>
              <a:t>compaiano</a:t>
            </a:r>
            <a:r>
              <a:rPr lang="en-US" dirty="0"/>
              <a:t> in </a:t>
            </a:r>
            <a:r>
              <a:rPr lang="en-US" dirty="0" err="1"/>
              <a:t>fase</a:t>
            </a:r>
            <a:r>
              <a:rPr lang="en-US" dirty="0"/>
              <a:t> </a:t>
            </a:r>
            <a:r>
              <a:rPr lang="en-US" dirty="0" err="1"/>
              <a:t>premestruale</a:t>
            </a:r>
            <a:r>
              <a:rPr lang="en-US" dirty="0"/>
              <a:t> o </a:t>
            </a:r>
            <a:r>
              <a:rPr lang="en-US" dirty="0" err="1"/>
              <a:t>che</a:t>
            </a:r>
            <a:r>
              <a:rPr lang="en-US" dirty="0"/>
              <a:t> </a:t>
            </a:r>
            <a:r>
              <a:rPr lang="en-US" dirty="0" err="1"/>
              <a:t>una</a:t>
            </a:r>
            <a:r>
              <a:rPr lang="en-US" dirty="0"/>
              <a:t> </a:t>
            </a:r>
            <a:r>
              <a:rPr lang="en-US" dirty="0" err="1"/>
              <a:t>distimia</a:t>
            </a:r>
            <a:r>
              <a:rPr lang="en-US" dirty="0"/>
              <a:t> </a:t>
            </a:r>
            <a:r>
              <a:rPr lang="en-US" dirty="0" err="1"/>
              <a:t>si</a:t>
            </a:r>
            <a:r>
              <a:rPr lang="en-US" dirty="0"/>
              <a:t> </a:t>
            </a:r>
            <a:r>
              <a:rPr lang="en-US" dirty="0" err="1"/>
              <a:t>aggravi</a:t>
            </a:r>
            <a:r>
              <a:rPr lang="en-US" dirty="0"/>
              <a:t> in </a:t>
            </a:r>
            <a:r>
              <a:rPr lang="en-US" dirty="0" err="1"/>
              <a:t>tali</a:t>
            </a:r>
            <a:r>
              <a:rPr lang="en-US" dirty="0"/>
              <a:t>  </a:t>
            </a:r>
            <a:r>
              <a:rPr lang="en-US" dirty="0" err="1"/>
              <a:t>periodi</a:t>
            </a:r>
            <a:r>
              <a:rPr lang="en-US" dirty="0"/>
              <a:t>. In </a:t>
            </a:r>
            <a:r>
              <a:rPr lang="en-US" dirty="0" err="1"/>
              <a:t>alcuni</a:t>
            </a:r>
            <a:r>
              <a:rPr lang="en-US" dirty="0"/>
              <a:t> </a:t>
            </a:r>
            <a:r>
              <a:rPr lang="en-US" dirty="0" err="1"/>
              <a:t>casi</a:t>
            </a:r>
            <a:r>
              <a:rPr lang="en-US" dirty="0"/>
              <a:t> </a:t>
            </a:r>
            <a:r>
              <a:rPr lang="en-US" dirty="0" err="1"/>
              <a:t>possono</a:t>
            </a:r>
            <a:r>
              <a:rPr lang="en-US" dirty="0"/>
              <a:t> </a:t>
            </a:r>
            <a:r>
              <a:rPr lang="en-US" dirty="0" err="1"/>
              <a:t>aggravarsi</a:t>
            </a:r>
            <a:r>
              <a:rPr lang="en-US" dirty="0"/>
              <a:t> </a:t>
            </a:r>
            <a:r>
              <a:rPr lang="en-US" dirty="0" err="1"/>
              <a:t>sintomi</a:t>
            </a:r>
            <a:r>
              <a:rPr lang="en-US" dirty="0"/>
              <a:t> </a:t>
            </a:r>
            <a:r>
              <a:rPr lang="en-US" dirty="0" err="1"/>
              <a:t>bopolari</a:t>
            </a:r>
            <a:r>
              <a:rPr lang="en-US" dirty="0"/>
              <a:t> in </a:t>
            </a:r>
            <a:r>
              <a:rPr lang="en-US" dirty="0" err="1"/>
              <a:t>coincidenza</a:t>
            </a:r>
            <a:r>
              <a:rPr lang="en-US" dirty="0"/>
              <a:t> col </a:t>
            </a:r>
            <a:r>
              <a:rPr lang="en-US" dirty="0" err="1"/>
              <a:t>ciclo</a:t>
            </a:r>
            <a:r>
              <a:rPr lang="en-US" dirty="0"/>
              <a:t>. </a:t>
            </a:r>
            <a:r>
              <a:rPr lang="en-US" dirty="0" err="1"/>
              <a:t>Alcuni</a:t>
            </a:r>
            <a:r>
              <a:rPr lang="en-US" dirty="0"/>
              <a:t> </a:t>
            </a:r>
            <a:r>
              <a:rPr lang="en-US" dirty="0" err="1"/>
              <a:t>disturbi</a:t>
            </a:r>
            <a:r>
              <a:rPr lang="en-US" dirty="0"/>
              <a:t> </a:t>
            </a:r>
            <a:r>
              <a:rPr lang="en-US" dirty="0" err="1"/>
              <a:t>della</a:t>
            </a:r>
            <a:r>
              <a:rPr lang="en-US" dirty="0"/>
              <a:t> </a:t>
            </a:r>
            <a:r>
              <a:rPr lang="en-US" dirty="0" err="1"/>
              <a:t>alimentazione</a:t>
            </a:r>
            <a:r>
              <a:rPr lang="en-US" dirty="0"/>
              <a:t> </a:t>
            </a:r>
            <a:r>
              <a:rPr lang="en-US" dirty="0" err="1"/>
              <a:t>possono</a:t>
            </a:r>
            <a:r>
              <a:rPr lang="en-US" dirty="0"/>
              <a:t> </a:t>
            </a:r>
            <a:r>
              <a:rPr lang="en-US" dirty="0" err="1"/>
              <a:t>aggravarsi</a:t>
            </a:r>
            <a:r>
              <a:rPr lang="en-US" dirty="0"/>
              <a:t> sotto </a:t>
            </a:r>
            <a:r>
              <a:rPr lang="en-US" dirty="0" err="1"/>
              <a:t>ciclo</a:t>
            </a:r>
            <a:r>
              <a:rPr lang="en-US" dirty="0"/>
              <a:t>. A volte </a:t>
            </a:r>
            <a:r>
              <a:rPr lang="en-US" dirty="0" err="1"/>
              <a:t>anche</a:t>
            </a:r>
            <a:r>
              <a:rPr lang="en-US" dirty="0"/>
              <a:t> I </a:t>
            </a:r>
            <a:r>
              <a:rPr lang="en-US" dirty="0" err="1"/>
              <a:t>trattamenti</a:t>
            </a:r>
            <a:r>
              <a:rPr lang="en-US" dirty="0"/>
              <a:t> </a:t>
            </a:r>
            <a:r>
              <a:rPr lang="en-US" dirty="0" err="1"/>
              <a:t>ormonali</a:t>
            </a:r>
            <a:r>
              <a:rPr lang="en-US" dirty="0"/>
              <a:t> </a:t>
            </a:r>
            <a:r>
              <a:rPr lang="en-US" dirty="0" err="1"/>
              <a:t>possono</a:t>
            </a:r>
            <a:r>
              <a:rPr lang="en-US" dirty="0"/>
              <a:t> </a:t>
            </a:r>
            <a:r>
              <a:rPr lang="en-US" dirty="0" err="1"/>
              <a:t>aggravare</a:t>
            </a:r>
            <a:r>
              <a:rPr lang="en-US" dirty="0"/>
              <a:t> e non </a:t>
            </a:r>
            <a:r>
              <a:rPr lang="en-US" dirty="0" err="1"/>
              <a:t>già</a:t>
            </a:r>
            <a:r>
              <a:rPr lang="en-US" dirty="0"/>
              <a:t> </a:t>
            </a:r>
            <a:r>
              <a:rPr lang="en-US" dirty="0" err="1"/>
              <a:t>risolvere</a:t>
            </a:r>
            <a:r>
              <a:rPr lang="en-US" dirty="0"/>
              <a:t> </a:t>
            </a:r>
            <a:r>
              <a:rPr lang="en-US" dirty="0" err="1"/>
              <a:t>questo</a:t>
            </a:r>
            <a:r>
              <a:rPr lang="en-US" dirty="0"/>
              <a:t> </a:t>
            </a:r>
            <a:r>
              <a:rPr lang="en-US" dirty="0" err="1"/>
              <a:t>disturbo</a:t>
            </a:r>
            <a:r>
              <a:rPr lang="en-US" dirty="0"/>
              <a:t>. Questa </a:t>
            </a:r>
            <a:r>
              <a:rPr lang="en-US" dirty="0" err="1"/>
              <a:t>sovrapposizione</a:t>
            </a:r>
            <a:r>
              <a:rPr lang="en-US" dirty="0"/>
              <a:t> </a:t>
            </a:r>
            <a:r>
              <a:rPr lang="en-US" dirty="0" err="1"/>
              <a:t>tra</a:t>
            </a:r>
            <a:r>
              <a:rPr lang="en-US" dirty="0"/>
              <a:t> </a:t>
            </a:r>
            <a:r>
              <a:rPr lang="en-US" dirty="0" err="1"/>
              <a:t>diversi</a:t>
            </a:r>
            <a:r>
              <a:rPr lang="en-US" dirty="0"/>
              <a:t> </a:t>
            </a:r>
            <a:r>
              <a:rPr lang="en-US" dirty="0" err="1"/>
              <a:t>disturbi</a:t>
            </a:r>
            <a:r>
              <a:rPr lang="en-US" dirty="0"/>
              <a:t> </a:t>
            </a:r>
            <a:r>
              <a:rPr lang="en-US" dirty="0" err="1"/>
              <a:t>può</a:t>
            </a:r>
            <a:r>
              <a:rPr lang="en-US" dirty="0"/>
              <a:t> </a:t>
            </a:r>
            <a:r>
              <a:rPr lang="en-US" dirty="0" err="1"/>
              <a:t>rendere</a:t>
            </a:r>
            <a:r>
              <a:rPr lang="en-US" dirty="0"/>
              <a:t> </a:t>
            </a:r>
            <a:r>
              <a:rPr lang="en-US" dirty="0" err="1"/>
              <a:t>più</a:t>
            </a:r>
            <a:r>
              <a:rPr lang="en-US" dirty="0"/>
              <a:t> </a:t>
            </a:r>
            <a:r>
              <a:rPr lang="en-US" dirty="0" err="1"/>
              <a:t>complessa</a:t>
            </a:r>
            <a:r>
              <a:rPr lang="en-US" dirty="0"/>
              <a:t> la </a:t>
            </a:r>
            <a:r>
              <a:rPr lang="en-US" dirty="0" err="1"/>
              <a:t>diagnosi</a:t>
            </a:r>
            <a:endParaRPr lang="en-US" dirty="0"/>
          </a:p>
        </p:txBody>
      </p:sp>
    </p:spTree>
    <p:extLst>
      <p:ext uri="{BB962C8B-B14F-4D97-AF65-F5344CB8AC3E}">
        <p14:creationId xmlns:p14="http://schemas.microsoft.com/office/powerpoint/2010/main" val="725224378"/>
      </p:ext>
    </p:extLst>
  </p:cSld>
  <p:clrMapOvr>
    <a:masterClrMapping/>
  </p:clrMapOvr>
</p:sld>
</file>

<file path=ppt/slides/slide5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en-US" sz="2800" dirty="0"/>
              <a:t>Il </a:t>
            </a:r>
            <a:r>
              <a:rPr lang="en-US" sz="2800" dirty="0" err="1"/>
              <a:t>periodo</a:t>
            </a:r>
            <a:r>
              <a:rPr lang="en-US" sz="2800" dirty="0"/>
              <a:t> </a:t>
            </a:r>
            <a:r>
              <a:rPr lang="en-US" sz="2800" dirty="0" err="1"/>
              <a:t>può</a:t>
            </a:r>
            <a:r>
              <a:rPr lang="en-US" sz="2800" dirty="0"/>
              <a:t> </a:t>
            </a:r>
            <a:r>
              <a:rPr lang="en-US" sz="2800" dirty="0" err="1"/>
              <a:t>esporre</a:t>
            </a:r>
            <a:r>
              <a:rPr lang="en-US" sz="2800" dirty="0"/>
              <a:t> </a:t>
            </a:r>
            <a:r>
              <a:rPr lang="en-US" sz="2800" dirty="0" err="1"/>
              <a:t>alcune</a:t>
            </a:r>
            <a:r>
              <a:rPr lang="en-US" sz="2800" dirty="0"/>
              <a:t> </a:t>
            </a:r>
            <a:r>
              <a:rPr lang="en-US" sz="2800" dirty="0" err="1"/>
              <a:t>donne</a:t>
            </a:r>
            <a:r>
              <a:rPr lang="en-US" sz="2800" dirty="0"/>
              <a:t> ad un </a:t>
            </a:r>
            <a:r>
              <a:rPr lang="en-US" sz="2800" dirty="0" err="1"/>
              <a:t>aumentato</a:t>
            </a:r>
            <a:r>
              <a:rPr lang="en-US" sz="2800" dirty="0"/>
              <a:t> </a:t>
            </a:r>
            <a:r>
              <a:rPr lang="en-US" sz="2800" dirty="0" err="1"/>
              <a:t>rischio</a:t>
            </a:r>
            <a:r>
              <a:rPr lang="en-US" sz="2800" dirty="0"/>
              <a:t> di </a:t>
            </a:r>
            <a:r>
              <a:rPr lang="en-US" sz="2800" dirty="0" err="1"/>
              <a:t>suicidio</a:t>
            </a:r>
            <a:r>
              <a:rPr lang="en-US" sz="2800" dirty="0"/>
              <a:t> o di </a:t>
            </a:r>
            <a:r>
              <a:rPr lang="en-US" sz="2800" dirty="0" err="1"/>
              <a:t>compiere</a:t>
            </a:r>
            <a:r>
              <a:rPr lang="en-US" sz="2800" dirty="0"/>
              <a:t> </a:t>
            </a:r>
            <a:r>
              <a:rPr lang="en-US" sz="2800" dirty="0" err="1"/>
              <a:t>atti</a:t>
            </a:r>
            <a:r>
              <a:rPr lang="en-US" sz="2800" dirty="0"/>
              <a:t> </a:t>
            </a:r>
            <a:r>
              <a:rPr lang="en-US" sz="2800" dirty="0" err="1"/>
              <a:t>aggressivi</a:t>
            </a:r>
            <a:r>
              <a:rPr lang="en-US" sz="2800" dirty="0"/>
              <a:t> </a:t>
            </a:r>
            <a:r>
              <a:rPr lang="en-US" sz="2800" dirty="0" err="1"/>
              <a:t>rivolti</a:t>
            </a:r>
            <a:r>
              <a:rPr lang="en-US" sz="2800" dirty="0"/>
              <a:t> verso </a:t>
            </a:r>
            <a:r>
              <a:rPr lang="en-US" sz="2800" dirty="0" err="1"/>
              <a:t>altre</a:t>
            </a:r>
            <a:r>
              <a:rPr lang="en-US" sz="2800" dirty="0"/>
              <a:t> </a:t>
            </a:r>
            <a:r>
              <a:rPr lang="en-US" sz="2800" dirty="0" err="1"/>
              <a:t>persone</a:t>
            </a:r>
            <a:endParaRPr lang="en-US" sz="2800" dirty="0"/>
          </a:p>
          <a:p>
            <a:r>
              <a:rPr lang="en-US" sz="2800" dirty="0"/>
              <a:t>La </a:t>
            </a:r>
            <a:r>
              <a:rPr lang="en-US" sz="2800" dirty="0" err="1"/>
              <a:t>comparsa</a:t>
            </a:r>
            <a:r>
              <a:rPr lang="en-US" sz="2800" dirty="0"/>
              <a:t> di </a:t>
            </a:r>
            <a:r>
              <a:rPr lang="en-US" sz="2800" dirty="0" err="1"/>
              <a:t>deliri</a:t>
            </a:r>
            <a:r>
              <a:rPr lang="en-US" sz="2800" dirty="0"/>
              <a:t> </a:t>
            </a:r>
            <a:r>
              <a:rPr lang="en-US" sz="2800" dirty="0" err="1"/>
              <a:t>ed</a:t>
            </a:r>
            <a:r>
              <a:rPr lang="en-US" sz="2800" dirty="0"/>
              <a:t> </a:t>
            </a:r>
            <a:r>
              <a:rPr lang="en-US" sz="2800" dirty="0" err="1"/>
              <a:t>allucinazioni</a:t>
            </a:r>
            <a:r>
              <a:rPr lang="en-US" sz="2800" dirty="0"/>
              <a:t> è </a:t>
            </a:r>
            <a:r>
              <a:rPr lang="en-US" sz="2800" dirty="0" err="1"/>
              <a:t>evenienza</a:t>
            </a:r>
            <a:r>
              <a:rPr lang="en-US" sz="2800" dirty="0"/>
              <a:t> molto </a:t>
            </a:r>
            <a:r>
              <a:rPr lang="en-US" sz="2800" dirty="0" err="1"/>
              <a:t>rara</a:t>
            </a:r>
            <a:endParaRPr lang="en-US" sz="2800" dirty="0"/>
          </a:p>
          <a:p>
            <a:r>
              <a:rPr lang="it-IT" sz="2800" dirty="0"/>
              <a:t> In generale poco prima della menopausa le crisi possono farsi più forti (il calo di estrogeno rende più evidente gli effetti del picco di progesterone, comunque quando arriva la menopausa questa sindrome scompare</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95116551"/>
      </p:ext>
    </p:extLst>
  </p:cSld>
  <p:clrMapOvr>
    <a:masterClrMapping/>
  </p:clrMapOvr>
</p:sld>
</file>

<file path=ppt/slides/slide5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en-US" dirty="0" err="1"/>
              <a:t>Condizioni</a:t>
            </a:r>
            <a:r>
              <a:rPr lang="en-US" dirty="0"/>
              <a:t> di stress </a:t>
            </a:r>
            <a:r>
              <a:rPr lang="en-US" dirty="0" err="1"/>
              <a:t>cronico</a:t>
            </a:r>
            <a:r>
              <a:rPr lang="en-US" dirty="0"/>
              <a:t>, </a:t>
            </a:r>
            <a:r>
              <a:rPr lang="en-US" dirty="0" err="1"/>
              <a:t>pregressi</a:t>
            </a:r>
            <a:r>
              <a:rPr lang="en-US" dirty="0"/>
              <a:t> </a:t>
            </a:r>
            <a:r>
              <a:rPr lang="en-US" dirty="0" err="1"/>
              <a:t>traumi</a:t>
            </a:r>
            <a:r>
              <a:rPr lang="en-US" dirty="0"/>
              <a:t>, </a:t>
            </a:r>
            <a:r>
              <a:rPr lang="en-US" dirty="0" err="1"/>
              <a:t>aspetti</a:t>
            </a:r>
            <a:r>
              <a:rPr lang="en-US" dirty="0"/>
              <a:t> </a:t>
            </a:r>
            <a:r>
              <a:rPr lang="en-US" dirty="0" err="1"/>
              <a:t>socioculturali</a:t>
            </a:r>
            <a:r>
              <a:rPr lang="en-US" dirty="0"/>
              <a:t>, </a:t>
            </a:r>
            <a:r>
              <a:rPr lang="en-US" dirty="0" err="1"/>
              <a:t>possono</a:t>
            </a:r>
            <a:r>
              <a:rPr lang="en-US" dirty="0"/>
              <a:t> </a:t>
            </a:r>
            <a:r>
              <a:rPr lang="en-US" dirty="0" err="1"/>
              <a:t>contribuire</a:t>
            </a:r>
            <a:r>
              <a:rPr lang="en-US" dirty="0"/>
              <a:t> </a:t>
            </a:r>
            <a:r>
              <a:rPr lang="en-US" dirty="0" err="1"/>
              <a:t>alla</a:t>
            </a:r>
            <a:r>
              <a:rPr lang="en-US" dirty="0"/>
              <a:t> </a:t>
            </a:r>
            <a:r>
              <a:rPr lang="en-US" dirty="0" err="1"/>
              <a:t>insorgenza</a:t>
            </a:r>
            <a:r>
              <a:rPr lang="en-US" dirty="0"/>
              <a:t> </a:t>
            </a:r>
            <a:r>
              <a:rPr lang="en-US" dirty="0" err="1"/>
              <a:t>ed</a:t>
            </a:r>
            <a:r>
              <a:rPr lang="en-US" dirty="0"/>
              <a:t> al </a:t>
            </a:r>
            <a:r>
              <a:rPr lang="en-US" dirty="0" err="1"/>
              <a:t>mantenimento</a:t>
            </a:r>
            <a:r>
              <a:rPr lang="en-US" dirty="0"/>
              <a:t> del </a:t>
            </a:r>
            <a:r>
              <a:rPr lang="en-US" dirty="0" err="1"/>
              <a:t>problema</a:t>
            </a:r>
            <a:r>
              <a:rPr lang="en-US" dirty="0"/>
              <a:t>.  In </a:t>
            </a:r>
            <a:r>
              <a:rPr lang="en-US" dirty="0" err="1"/>
              <a:t>alcune</a:t>
            </a:r>
            <a:r>
              <a:rPr lang="en-US" dirty="0"/>
              <a:t> </a:t>
            </a:r>
            <a:r>
              <a:rPr lang="en-US" dirty="0" err="1"/>
              <a:t>stagioni</a:t>
            </a:r>
            <a:r>
              <a:rPr lang="en-US" dirty="0"/>
              <a:t> </a:t>
            </a:r>
            <a:r>
              <a:rPr lang="en-US" dirty="0" err="1"/>
              <a:t>il</a:t>
            </a:r>
            <a:r>
              <a:rPr lang="en-US" dirty="0"/>
              <a:t> </a:t>
            </a:r>
            <a:r>
              <a:rPr lang="en-US" dirty="0" err="1"/>
              <a:t>problema</a:t>
            </a:r>
            <a:r>
              <a:rPr lang="en-US" dirty="0"/>
              <a:t> </a:t>
            </a:r>
            <a:r>
              <a:rPr lang="en-US" dirty="0" err="1"/>
              <a:t>può</a:t>
            </a:r>
            <a:r>
              <a:rPr lang="en-US" dirty="0"/>
              <a:t> </a:t>
            </a:r>
            <a:r>
              <a:rPr lang="en-US" dirty="0" err="1"/>
              <a:t>esacerbarsi</a:t>
            </a:r>
            <a:r>
              <a:rPr lang="en-US" dirty="0"/>
              <a:t>, </a:t>
            </a:r>
            <a:r>
              <a:rPr lang="en-US" dirty="0" err="1"/>
              <a:t>si</a:t>
            </a:r>
            <a:r>
              <a:rPr lang="en-US" dirty="0"/>
              <a:t> nota </a:t>
            </a:r>
            <a:r>
              <a:rPr lang="en-US" dirty="0" err="1"/>
              <a:t>una</a:t>
            </a:r>
            <a:r>
              <a:rPr lang="en-US" dirty="0"/>
              <a:t> </a:t>
            </a:r>
            <a:r>
              <a:rPr lang="en-US" dirty="0" err="1"/>
              <a:t>certa</a:t>
            </a:r>
            <a:r>
              <a:rPr lang="en-US" dirty="0"/>
              <a:t> </a:t>
            </a:r>
            <a:r>
              <a:rPr lang="en-US" dirty="0" err="1"/>
              <a:t>tendenza</a:t>
            </a:r>
            <a:r>
              <a:rPr lang="en-US" dirty="0"/>
              <a:t> </a:t>
            </a:r>
            <a:r>
              <a:rPr lang="en-US" dirty="0" err="1"/>
              <a:t>alla</a:t>
            </a:r>
            <a:r>
              <a:rPr lang="en-US" dirty="0"/>
              <a:t> </a:t>
            </a:r>
            <a:r>
              <a:rPr lang="en-US" dirty="0" err="1"/>
              <a:t>manifestazione</a:t>
            </a:r>
            <a:r>
              <a:rPr lang="en-US" dirty="0"/>
              <a:t> di </a:t>
            </a:r>
            <a:r>
              <a:rPr lang="en-US" dirty="0" err="1"/>
              <a:t>crisi</a:t>
            </a:r>
            <a:r>
              <a:rPr lang="en-US" dirty="0"/>
              <a:t> </a:t>
            </a:r>
            <a:r>
              <a:rPr lang="en-US" dirty="0" err="1"/>
              <a:t>premestruali</a:t>
            </a:r>
            <a:r>
              <a:rPr lang="en-US" dirty="0"/>
              <a:t> </a:t>
            </a:r>
            <a:r>
              <a:rPr lang="en-US" dirty="0" err="1"/>
              <a:t>particolarmente</a:t>
            </a:r>
            <a:r>
              <a:rPr lang="en-US" dirty="0"/>
              <a:t> intense </a:t>
            </a:r>
            <a:r>
              <a:rPr lang="en-US" dirty="0" err="1"/>
              <a:t>all’interso</a:t>
            </a:r>
            <a:r>
              <a:rPr lang="en-US" dirty="0"/>
              <a:t> di </a:t>
            </a:r>
            <a:r>
              <a:rPr lang="en-US" dirty="0" err="1"/>
              <a:t>alcune</a:t>
            </a:r>
            <a:r>
              <a:rPr lang="en-US" dirty="0"/>
              <a:t> </a:t>
            </a:r>
            <a:r>
              <a:rPr lang="en-US" dirty="0" err="1"/>
              <a:t>famiglie</a:t>
            </a:r>
            <a:r>
              <a:rPr lang="en-US" dirty="0"/>
              <a:t>, ma non è </a:t>
            </a:r>
            <a:r>
              <a:rPr lang="en-US" dirty="0" err="1"/>
              <a:t>chiaro</a:t>
            </a:r>
            <a:r>
              <a:rPr lang="en-US" dirty="0"/>
              <a:t> se </a:t>
            </a:r>
            <a:r>
              <a:rPr lang="en-US" dirty="0" err="1"/>
              <a:t>si</a:t>
            </a:r>
            <a:r>
              <a:rPr lang="en-US" dirty="0"/>
              <a:t> </a:t>
            </a:r>
            <a:r>
              <a:rPr lang="en-US" dirty="0" err="1"/>
              <a:t>tratta</a:t>
            </a:r>
            <a:r>
              <a:rPr lang="en-US" dirty="0"/>
              <a:t> di </a:t>
            </a:r>
            <a:r>
              <a:rPr lang="en-US" dirty="0" err="1"/>
              <a:t>ereditarietà</a:t>
            </a:r>
            <a:r>
              <a:rPr lang="en-US" dirty="0"/>
              <a:t> o di </a:t>
            </a:r>
            <a:r>
              <a:rPr lang="en-US" dirty="0" err="1"/>
              <a:t>familiarietà</a:t>
            </a:r>
            <a:r>
              <a:rPr lang="en-US" dirty="0"/>
              <a:t> </a:t>
            </a:r>
          </a:p>
          <a:p>
            <a:r>
              <a:rPr lang="it-IT" dirty="0"/>
              <a:t> Sono state messi a punto scale diagnostiche per la valutazione del disturbo premestruale</a:t>
            </a:r>
          </a:p>
        </p:txBody>
      </p:sp>
    </p:spTree>
    <p:extLst>
      <p:ext uri="{BB962C8B-B14F-4D97-AF65-F5344CB8AC3E}">
        <p14:creationId xmlns:p14="http://schemas.microsoft.com/office/powerpoint/2010/main" val="1543572484"/>
      </p:ext>
    </p:extLst>
  </p:cSld>
  <p:clrMapOvr>
    <a:masterClrMapping/>
  </p:clrMapOvr>
</p:sld>
</file>

<file path=ppt/slides/slide5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dirty="0"/>
              <a:t>disturbi depressivi da farmaci, patologie organiche e da stagionalità</a:t>
            </a:r>
            <a:endParaRPr dirty="0"/>
          </a:p>
        </p:txBody>
      </p:sp>
      <p:sp>
        <p:nvSpPr>
          <p:cNvPr id="8" name="Sottotitolo 7"/>
          <p:cNvSpPr>
            <a:spLocks noGrp="1"/>
          </p:cNvSpPr>
          <p:nvPr>
            <p:ph type="subTitle" idx="1"/>
          </p:nvPr>
        </p:nvSpPr>
        <p:spPr/>
        <p:txBody>
          <a:bodyPr/>
          <a:lstStyle/>
          <a:p>
            <a:pPr eaLnBrk="1" hangingPunct="1">
              <a:defRPr/>
            </a:pPr>
            <a:r>
              <a:rPr lang="it-IT" dirty="0"/>
              <a:t>LEZIONE 30 - 4</a:t>
            </a:r>
          </a:p>
        </p:txBody>
      </p:sp>
    </p:spTree>
    <p:extLst>
      <p:ext uri="{BB962C8B-B14F-4D97-AF65-F5344CB8AC3E}">
        <p14:creationId xmlns:p14="http://schemas.microsoft.com/office/powerpoint/2010/main" val="3461856571"/>
      </p:ext>
    </p:extLst>
  </p:cSld>
  <p:clrMapOvr>
    <a:masterClrMapping/>
  </p:clrMapOvr>
</p:sld>
</file>

<file path=ppt/slides/slide5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depressivo indotto da sostanze/farmaci</a:t>
            </a:r>
          </a:p>
        </p:txBody>
      </p:sp>
      <p:sp>
        <p:nvSpPr>
          <p:cNvPr id="3" name="Segnaposto contenuto 2"/>
          <p:cNvSpPr>
            <a:spLocks noGrp="1"/>
          </p:cNvSpPr>
          <p:nvPr>
            <p:ph idx="1"/>
          </p:nvPr>
        </p:nvSpPr>
        <p:spPr/>
        <p:txBody>
          <a:bodyPr>
            <a:normAutofit fontScale="85000" lnSpcReduction="20000"/>
          </a:bodyPr>
          <a:lstStyle/>
          <a:p>
            <a:r>
              <a:rPr lang="en-US" dirty="0"/>
              <a:t> </a:t>
            </a:r>
            <a:r>
              <a:rPr lang="en-US" dirty="0" err="1"/>
              <a:t>Alcuni</a:t>
            </a:r>
            <a:r>
              <a:rPr lang="en-US" dirty="0"/>
              <a:t> </a:t>
            </a:r>
            <a:r>
              <a:rPr lang="en-US" dirty="0" err="1"/>
              <a:t>farmaci</a:t>
            </a:r>
            <a:r>
              <a:rPr lang="en-US" dirty="0"/>
              <a:t> </a:t>
            </a:r>
            <a:r>
              <a:rPr lang="en-US" dirty="0" err="1"/>
              <a:t>tra</a:t>
            </a:r>
            <a:r>
              <a:rPr lang="en-US" dirty="0"/>
              <a:t> cui </a:t>
            </a:r>
            <a:r>
              <a:rPr lang="en-US" dirty="0" err="1"/>
              <a:t>gli</a:t>
            </a:r>
            <a:r>
              <a:rPr lang="en-US" dirty="0"/>
              <a:t> </a:t>
            </a:r>
            <a:r>
              <a:rPr lang="en-US" dirty="0" err="1"/>
              <a:t>stimolanti</a:t>
            </a:r>
            <a:r>
              <a:rPr lang="en-US" dirty="0"/>
              <a:t>, </a:t>
            </a:r>
            <a:r>
              <a:rPr lang="en-US" dirty="0" err="1"/>
              <a:t>il</a:t>
            </a:r>
            <a:r>
              <a:rPr lang="en-US" dirty="0"/>
              <a:t> cortisone e </a:t>
            </a:r>
            <a:r>
              <a:rPr lang="en-US" dirty="0" err="1"/>
              <a:t>prodotti</a:t>
            </a:r>
            <a:r>
              <a:rPr lang="en-US" dirty="0"/>
              <a:t> </a:t>
            </a:r>
            <a:r>
              <a:rPr lang="en-US" dirty="0" err="1"/>
              <a:t>correlati</a:t>
            </a:r>
            <a:r>
              <a:rPr lang="en-US" dirty="0"/>
              <a:t>, la  L-Dopa </a:t>
            </a:r>
            <a:r>
              <a:rPr lang="en-US" dirty="0" err="1"/>
              <a:t>usata</a:t>
            </a:r>
            <a:r>
              <a:rPr lang="en-US" dirty="0"/>
              <a:t> </a:t>
            </a:r>
            <a:r>
              <a:rPr lang="en-US" dirty="0" err="1"/>
              <a:t>nel</a:t>
            </a:r>
            <a:r>
              <a:rPr lang="en-US" dirty="0"/>
              <a:t> </a:t>
            </a:r>
            <a:r>
              <a:rPr lang="en-US" dirty="0" err="1"/>
              <a:t>trattamento</a:t>
            </a:r>
            <a:r>
              <a:rPr lang="en-US" dirty="0"/>
              <a:t> </a:t>
            </a:r>
            <a:r>
              <a:rPr lang="en-US" dirty="0" err="1"/>
              <a:t>della</a:t>
            </a:r>
            <a:r>
              <a:rPr lang="en-US" dirty="0"/>
              <a:t> </a:t>
            </a:r>
            <a:r>
              <a:rPr lang="en-US" dirty="0" err="1"/>
              <a:t>sindrome</a:t>
            </a:r>
            <a:r>
              <a:rPr lang="en-US" dirty="0"/>
              <a:t> di Parkinson, </a:t>
            </a:r>
            <a:r>
              <a:rPr lang="en-US" dirty="0" err="1"/>
              <a:t>alcuni</a:t>
            </a:r>
            <a:r>
              <a:rPr lang="en-US" dirty="0"/>
              <a:t> </a:t>
            </a:r>
            <a:r>
              <a:rPr lang="en-US" dirty="0" err="1"/>
              <a:t>antibiotici</a:t>
            </a:r>
            <a:r>
              <a:rPr lang="en-US" dirty="0"/>
              <a:t>, </a:t>
            </a:r>
            <a:r>
              <a:rPr lang="en-US" dirty="0" err="1"/>
              <a:t>alcuni</a:t>
            </a:r>
            <a:r>
              <a:rPr lang="en-US" dirty="0"/>
              <a:t> </a:t>
            </a:r>
            <a:r>
              <a:rPr lang="en-US" dirty="0" err="1"/>
              <a:t>farmaci</a:t>
            </a:r>
            <a:r>
              <a:rPr lang="en-US" dirty="0"/>
              <a:t> per </a:t>
            </a:r>
            <a:r>
              <a:rPr lang="en-US" dirty="0" err="1"/>
              <a:t>il</a:t>
            </a:r>
            <a:r>
              <a:rPr lang="en-US" dirty="0"/>
              <a:t> </a:t>
            </a:r>
            <a:r>
              <a:rPr lang="en-US" dirty="0" err="1"/>
              <a:t>si­stema</a:t>
            </a:r>
            <a:r>
              <a:rPr lang="en-US" dirty="0"/>
              <a:t> </a:t>
            </a:r>
            <a:r>
              <a:rPr lang="en-US" dirty="0" err="1"/>
              <a:t>nervoso</a:t>
            </a:r>
            <a:r>
              <a:rPr lang="en-US" dirty="0"/>
              <a:t> </a:t>
            </a:r>
            <a:r>
              <a:rPr lang="en-US" dirty="0" err="1"/>
              <a:t>centrale</a:t>
            </a:r>
            <a:r>
              <a:rPr lang="en-US" dirty="0"/>
              <a:t>, </a:t>
            </a:r>
            <a:r>
              <a:rPr lang="en-US" dirty="0" err="1"/>
              <a:t>prodotti</a:t>
            </a:r>
            <a:r>
              <a:rPr lang="en-US" dirty="0"/>
              <a:t> </a:t>
            </a:r>
            <a:r>
              <a:rPr lang="en-US" dirty="0" err="1"/>
              <a:t>dermatologici</a:t>
            </a:r>
            <a:r>
              <a:rPr lang="en-US" dirty="0"/>
              <a:t> , </a:t>
            </a:r>
            <a:r>
              <a:rPr lang="en-US" dirty="0" err="1"/>
              <a:t>farmaci</a:t>
            </a:r>
            <a:r>
              <a:rPr lang="en-US" dirty="0"/>
              <a:t> </a:t>
            </a:r>
            <a:r>
              <a:rPr lang="en-US" dirty="0" err="1"/>
              <a:t>chemioterapici</a:t>
            </a:r>
            <a:r>
              <a:rPr lang="en-US" dirty="0"/>
              <a:t>, </a:t>
            </a:r>
            <a:r>
              <a:rPr lang="en-US" dirty="0" err="1"/>
              <a:t>alcuni</a:t>
            </a:r>
            <a:r>
              <a:rPr lang="en-US" dirty="0"/>
              <a:t> </a:t>
            </a:r>
            <a:r>
              <a:rPr lang="en-US" dirty="0" err="1"/>
              <a:t>prodotti</a:t>
            </a:r>
            <a:r>
              <a:rPr lang="en-US" dirty="0"/>
              <a:t> </a:t>
            </a:r>
            <a:r>
              <a:rPr lang="en-US" dirty="0" err="1"/>
              <a:t>antipertensivi</a:t>
            </a:r>
            <a:r>
              <a:rPr lang="en-US" dirty="0"/>
              <a:t>, </a:t>
            </a:r>
            <a:r>
              <a:rPr lang="en-US" dirty="0" err="1"/>
              <a:t>ed</a:t>
            </a:r>
            <a:r>
              <a:rPr lang="en-US" dirty="0"/>
              <a:t> </a:t>
            </a:r>
            <a:r>
              <a:rPr lang="en-US" dirty="0" err="1"/>
              <a:t>anche</a:t>
            </a:r>
            <a:r>
              <a:rPr lang="en-US" dirty="0"/>
              <a:t> </a:t>
            </a:r>
            <a:r>
              <a:rPr lang="en-US" dirty="0" err="1"/>
              <a:t>alcuni</a:t>
            </a:r>
            <a:r>
              <a:rPr lang="en-US" dirty="0"/>
              <a:t> </a:t>
            </a:r>
            <a:r>
              <a:rPr lang="en-US" dirty="0" err="1"/>
              <a:t>anticoncezionali</a:t>
            </a:r>
            <a:r>
              <a:rPr lang="en-US" dirty="0"/>
              <a:t>, </a:t>
            </a:r>
            <a:r>
              <a:rPr lang="en-US" dirty="0" err="1"/>
              <a:t>possono</a:t>
            </a:r>
            <a:r>
              <a:rPr lang="en-US" dirty="0"/>
              <a:t> </a:t>
            </a:r>
            <a:r>
              <a:rPr lang="en-US" dirty="0" err="1"/>
              <a:t>indurre</a:t>
            </a:r>
            <a:r>
              <a:rPr lang="en-US" dirty="0"/>
              <a:t> </a:t>
            </a:r>
            <a:r>
              <a:rPr lang="en-US" dirty="0" err="1"/>
              <a:t>disturbi</a:t>
            </a:r>
            <a:r>
              <a:rPr lang="en-US" dirty="0"/>
              <a:t> di </a:t>
            </a:r>
            <a:r>
              <a:rPr lang="en-US" dirty="0" err="1"/>
              <a:t>umore</a:t>
            </a:r>
            <a:r>
              <a:rPr lang="en-US" dirty="0"/>
              <a:t> </a:t>
            </a:r>
            <a:r>
              <a:rPr lang="en-US" dirty="0" err="1"/>
              <a:t>depresso</a:t>
            </a:r>
            <a:r>
              <a:rPr lang="en-US" dirty="0"/>
              <a:t>. La </a:t>
            </a:r>
            <a:r>
              <a:rPr lang="en-US" dirty="0" err="1"/>
              <a:t>valutazione</a:t>
            </a:r>
            <a:r>
              <a:rPr lang="en-US" dirty="0"/>
              <a:t> </a:t>
            </a:r>
            <a:r>
              <a:rPr lang="en-US" dirty="0" err="1"/>
              <a:t>clinica</a:t>
            </a:r>
            <a:r>
              <a:rPr lang="en-US" dirty="0"/>
              <a:t> è </a:t>
            </a:r>
            <a:r>
              <a:rPr lang="en-US" dirty="0" err="1"/>
              <a:t>fonda­mentale</a:t>
            </a:r>
            <a:r>
              <a:rPr lang="en-US" dirty="0"/>
              <a:t> per  </a:t>
            </a:r>
            <a:r>
              <a:rPr lang="en-US" dirty="0" err="1"/>
              <a:t>determinare</a:t>
            </a:r>
            <a:r>
              <a:rPr lang="en-US" dirty="0"/>
              <a:t>  se </a:t>
            </a:r>
            <a:r>
              <a:rPr lang="en-US" dirty="0" err="1"/>
              <a:t>il</a:t>
            </a:r>
            <a:r>
              <a:rPr lang="en-US" dirty="0"/>
              <a:t> </a:t>
            </a:r>
            <a:r>
              <a:rPr lang="en-US" dirty="0" err="1"/>
              <a:t>farmaco</a:t>
            </a:r>
            <a:r>
              <a:rPr lang="en-US" dirty="0"/>
              <a:t> ha  </a:t>
            </a:r>
            <a:r>
              <a:rPr lang="en-US" dirty="0" err="1"/>
              <a:t>realmente</a:t>
            </a:r>
            <a:r>
              <a:rPr lang="en-US" dirty="0"/>
              <a:t>  </a:t>
            </a:r>
            <a:r>
              <a:rPr lang="en-US" dirty="0" err="1"/>
              <a:t>provocato</a:t>
            </a:r>
            <a:r>
              <a:rPr lang="en-US" dirty="0"/>
              <a:t>  </a:t>
            </a:r>
            <a:r>
              <a:rPr lang="en-US" dirty="0" err="1"/>
              <a:t>il</a:t>
            </a:r>
            <a:r>
              <a:rPr lang="en-US" dirty="0"/>
              <a:t> </a:t>
            </a:r>
            <a:r>
              <a:rPr lang="en-US" dirty="0" err="1"/>
              <a:t>disturbo</a:t>
            </a:r>
            <a:r>
              <a:rPr lang="en-US" dirty="0"/>
              <a:t> </a:t>
            </a:r>
            <a:r>
              <a:rPr lang="en-US" dirty="0" err="1"/>
              <a:t>depressivo</a:t>
            </a:r>
            <a:r>
              <a:rPr lang="en-US" dirty="0"/>
              <a:t> o se </a:t>
            </a:r>
            <a:r>
              <a:rPr lang="en-US" dirty="0" err="1"/>
              <a:t>il</a:t>
            </a:r>
            <a:r>
              <a:rPr lang="en-US" dirty="0"/>
              <a:t> </a:t>
            </a:r>
            <a:r>
              <a:rPr lang="en-US" dirty="0" err="1"/>
              <a:t>disturbo</a:t>
            </a:r>
            <a:r>
              <a:rPr lang="en-US" dirty="0"/>
              <a:t> </a:t>
            </a:r>
            <a:r>
              <a:rPr lang="en-US" dirty="0" err="1"/>
              <a:t>depressivo</a:t>
            </a:r>
            <a:r>
              <a:rPr lang="en-US" dirty="0"/>
              <a:t> </a:t>
            </a:r>
            <a:r>
              <a:rPr lang="en-US" dirty="0" err="1"/>
              <a:t>primario</a:t>
            </a:r>
            <a:r>
              <a:rPr lang="en-US" dirty="0"/>
              <a:t> </a:t>
            </a:r>
            <a:r>
              <a:rPr lang="en-US" dirty="0" err="1"/>
              <a:t>sia</a:t>
            </a:r>
            <a:r>
              <a:rPr lang="en-US" dirty="0"/>
              <a:t> </a:t>
            </a:r>
            <a:r>
              <a:rPr lang="en-US" dirty="0" err="1"/>
              <a:t>iniziato</a:t>
            </a:r>
            <a:r>
              <a:rPr lang="en-US" dirty="0"/>
              <a:t> </a:t>
            </a:r>
            <a:r>
              <a:rPr lang="en-US" dirty="0" err="1"/>
              <a:t>quando</a:t>
            </a:r>
            <a:r>
              <a:rPr lang="en-US" dirty="0"/>
              <a:t> </a:t>
            </a:r>
            <a:r>
              <a:rPr lang="en-US" dirty="0" err="1"/>
              <a:t>il</a:t>
            </a:r>
            <a:r>
              <a:rPr lang="en-US" dirty="0"/>
              <a:t> </a:t>
            </a:r>
            <a:r>
              <a:rPr lang="en-US" dirty="0" err="1"/>
              <a:t>paziente</a:t>
            </a:r>
            <a:r>
              <a:rPr lang="en-US" dirty="0"/>
              <a:t> era </a:t>
            </a:r>
            <a:r>
              <a:rPr lang="en-US" dirty="0" err="1"/>
              <a:t>sottoposto</a:t>
            </a:r>
            <a:r>
              <a:rPr lang="en-US" dirty="0"/>
              <a:t> a un </a:t>
            </a:r>
            <a:r>
              <a:rPr lang="en-US" dirty="0" err="1"/>
              <a:t>trattamento</a:t>
            </a:r>
            <a:r>
              <a:rPr lang="en-US" dirty="0"/>
              <a:t>.  </a:t>
            </a:r>
            <a:r>
              <a:rPr lang="it-IT" dirty="0"/>
              <a:t> Di solito i sintomi </a:t>
            </a:r>
            <a:r>
              <a:rPr lang="it-IT" dirty="0" err="1"/>
              <a:t>cesssano</a:t>
            </a:r>
            <a:r>
              <a:rPr lang="it-IT" dirty="0"/>
              <a:t> entro un mese dalla sospensione del trattamento.</a:t>
            </a:r>
            <a:r>
              <a:rPr lang="en-US" dirty="0"/>
              <a:t> </a:t>
            </a:r>
            <a:r>
              <a:rPr lang="it-IT" dirty="0"/>
              <a:t> </a:t>
            </a:r>
          </a:p>
          <a:p>
            <a:endParaRPr lang="it-IT" dirty="0"/>
          </a:p>
        </p:txBody>
      </p:sp>
    </p:spTree>
    <p:extLst>
      <p:ext uri="{BB962C8B-B14F-4D97-AF65-F5344CB8AC3E}">
        <p14:creationId xmlns:p14="http://schemas.microsoft.com/office/powerpoint/2010/main" val="1259103280"/>
      </p:ext>
    </p:extLst>
  </p:cSld>
  <p:clrMapOvr>
    <a:masterClrMapping/>
  </p:clrMapOvr>
</p:sld>
</file>

<file path=ppt/slides/slide5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en-US" dirty="0"/>
              <a:t>Prima di </a:t>
            </a:r>
            <a:r>
              <a:rPr lang="en-US" dirty="0" err="1"/>
              <a:t>arrivare</a:t>
            </a:r>
            <a:r>
              <a:rPr lang="en-US" dirty="0"/>
              <a:t> </a:t>
            </a:r>
            <a:r>
              <a:rPr lang="en-US" dirty="0" err="1"/>
              <a:t>alla</a:t>
            </a:r>
            <a:r>
              <a:rPr lang="en-US" dirty="0"/>
              <a:t> </a:t>
            </a:r>
            <a:r>
              <a:rPr lang="en-US" dirty="0" err="1"/>
              <a:t>conclusione</a:t>
            </a:r>
            <a:r>
              <a:rPr lang="en-US" dirty="0"/>
              <a:t> </a:t>
            </a:r>
            <a:r>
              <a:rPr lang="en-US" dirty="0" err="1"/>
              <a:t>che</a:t>
            </a:r>
            <a:r>
              <a:rPr lang="en-US" dirty="0"/>
              <a:t> un </a:t>
            </a:r>
            <a:r>
              <a:rPr lang="en-US" dirty="0" err="1"/>
              <a:t>determinato</a:t>
            </a:r>
            <a:r>
              <a:rPr lang="en-US" dirty="0"/>
              <a:t> </a:t>
            </a:r>
            <a:r>
              <a:rPr lang="en-US" dirty="0" err="1"/>
              <a:t>quadro</a:t>
            </a:r>
            <a:r>
              <a:rPr lang="en-US" dirty="0"/>
              <a:t> </a:t>
            </a:r>
            <a:r>
              <a:rPr lang="en-US" dirty="0" err="1"/>
              <a:t>depressivo</a:t>
            </a:r>
            <a:r>
              <a:rPr lang="en-US" dirty="0"/>
              <a:t> è </a:t>
            </a:r>
            <a:r>
              <a:rPr lang="en-US" dirty="0" err="1"/>
              <a:t>stato</a:t>
            </a:r>
            <a:r>
              <a:rPr lang="en-US" dirty="0"/>
              <a:t> </a:t>
            </a:r>
            <a:r>
              <a:rPr lang="en-US" dirty="0" err="1"/>
              <a:t>causato</a:t>
            </a:r>
            <a:r>
              <a:rPr lang="en-US" dirty="0"/>
              <a:t> da </a:t>
            </a:r>
            <a:r>
              <a:rPr lang="en-US" dirty="0" err="1"/>
              <a:t>farmaci</a:t>
            </a:r>
            <a:r>
              <a:rPr lang="en-US" dirty="0"/>
              <a:t> o </a:t>
            </a:r>
            <a:r>
              <a:rPr lang="en-US" dirty="0" err="1"/>
              <a:t>sostanze</a:t>
            </a:r>
            <a:r>
              <a:rPr lang="en-US" dirty="0"/>
              <a:t>, </a:t>
            </a:r>
            <a:r>
              <a:rPr lang="en-US" dirty="0" err="1"/>
              <a:t>occorre</a:t>
            </a:r>
            <a:r>
              <a:rPr lang="en-US" dirty="0"/>
              <a:t> </a:t>
            </a:r>
            <a:r>
              <a:rPr lang="en-US" dirty="0" err="1"/>
              <a:t>analizzare</a:t>
            </a:r>
            <a:r>
              <a:rPr lang="en-US" dirty="0"/>
              <a:t> </a:t>
            </a:r>
            <a:r>
              <a:rPr lang="en-US" dirty="0" err="1"/>
              <a:t>attentamente</a:t>
            </a:r>
            <a:r>
              <a:rPr lang="en-US" dirty="0"/>
              <a:t> le </a:t>
            </a:r>
            <a:r>
              <a:rPr lang="en-US" dirty="0" err="1"/>
              <a:t>caratteristiche</a:t>
            </a:r>
            <a:r>
              <a:rPr lang="en-US" dirty="0"/>
              <a:t> del </a:t>
            </a:r>
            <a:r>
              <a:rPr lang="en-US" dirty="0" err="1"/>
              <a:t>caso</a:t>
            </a:r>
            <a:r>
              <a:rPr lang="en-US" dirty="0"/>
              <a:t> </a:t>
            </a:r>
            <a:r>
              <a:rPr lang="en-US" dirty="0" err="1"/>
              <a:t>anche</a:t>
            </a:r>
            <a:r>
              <a:rPr lang="en-US" dirty="0"/>
              <a:t> </a:t>
            </a:r>
            <a:r>
              <a:rPr lang="en-US" dirty="0" err="1"/>
              <a:t>ricorrendo</a:t>
            </a:r>
            <a:r>
              <a:rPr lang="en-US" dirty="0"/>
              <a:t> ad </a:t>
            </a:r>
            <a:r>
              <a:rPr lang="en-US" dirty="0" err="1"/>
              <a:t>esami</a:t>
            </a:r>
            <a:r>
              <a:rPr lang="en-US" dirty="0"/>
              <a:t> di </a:t>
            </a:r>
            <a:r>
              <a:rPr lang="en-US" dirty="0" err="1"/>
              <a:t>laboratorio</a:t>
            </a:r>
            <a:r>
              <a:rPr lang="en-US" dirty="0"/>
              <a:t>.  In </a:t>
            </a:r>
            <a:r>
              <a:rPr lang="en-US" dirty="0" err="1"/>
              <a:t>genere</a:t>
            </a:r>
            <a:r>
              <a:rPr lang="en-US" dirty="0"/>
              <a:t> </a:t>
            </a:r>
            <a:r>
              <a:rPr lang="en-US" dirty="0" err="1"/>
              <a:t>gli</a:t>
            </a:r>
            <a:r>
              <a:rPr lang="en-US" dirty="0"/>
              <a:t> </a:t>
            </a:r>
            <a:r>
              <a:rPr lang="en-US" dirty="0" err="1"/>
              <a:t>stimolanti</a:t>
            </a:r>
            <a:r>
              <a:rPr lang="en-US" dirty="0"/>
              <a:t> </a:t>
            </a:r>
            <a:r>
              <a:rPr lang="en-US" dirty="0" err="1"/>
              <a:t>favoriscono</a:t>
            </a:r>
            <a:r>
              <a:rPr lang="en-US" dirty="0"/>
              <a:t> la </a:t>
            </a:r>
            <a:r>
              <a:rPr lang="en-US" dirty="0" err="1"/>
              <a:t>comparsa</a:t>
            </a:r>
            <a:r>
              <a:rPr lang="en-US" dirty="0"/>
              <a:t> di </a:t>
            </a:r>
            <a:r>
              <a:rPr lang="en-US" dirty="0" err="1"/>
              <a:t>depressione</a:t>
            </a:r>
            <a:r>
              <a:rPr lang="en-US" dirty="0"/>
              <a:t> in </a:t>
            </a:r>
            <a:r>
              <a:rPr lang="en-US" dirty="0" err="1"/>
              <a:t>fase</a:t>
            </a:r>
            <a:r>
              <a:rPr lang="en-US" dirty="0"/>
              <a:t> di </a:t>
            </a:r>
            <a:r>
              <a:rPr lang="en-US" dirty="0" err="1"/>
              <a:t>astinenza</a:t>
            </a:r>
            <a:r>
              <a:rPr lang="en-US" dirty="0"/>
              <a:t>. Lo </a:t>
            </a:r>
            <a:r>
              <a:rPr lang="en-US" dirty="0" err="1"/>
              <a:t>stato</a:t>
            </a:r>
            <a:r>
              <a:rPr lang="en-US" dirty="0"/>
              <a:t> di </a:t>
            </a:r>
            <a:r>
              <a:rPr lang="en-US" dirty="0" err="1"/>
              <a:t>astinenza</a:t>
            </a:r>
            <a:r>
              <a:rPr lang="en-US" dirty="0"/>
              <a:t> per </a:t>
            </a:r>
            <a:r>
              <a:rPr lang="en-US" dirty="0" err="1"/>
              <a:t>alcune</a:t>
            </a:r>
            <a:r>
              <a:rPr lang="en-US" dirty="0"/>
              <a:t> </a:t>
            </a:r>
            <a:r>
              <a:rPr lang="en-US" dirty="0" err="1"/>
              <a:t>sostanze</a:t>
            </a:r>
            <a:r>
              <a:rPr lang="en-US" dirty="0"/>
              <a:t> </a:t>
            </a:r>
            <a:r>
              <a:rPr lang="en-US" dirty="0" err="1"/>
              <a:t>può</a:t>
            </a:r>
            <a:r>
              <a:rPr lang="en-US" dirty="0"/>
              <a:t> </a:t>
            </a:r>
            <a:r>
              <a:rPr lang="en-US" dirty="0" err="1"/>
              <a:t>essere</a:t>
            </a:r>
            <a:r>
              <a:rPr lang="en-US" dirty="0"/>
              <a:t> </a:t>
            </a:r>
            <a:r>
              <a:rPr lang="en-US" dirty="0" err="1"/>
              <a:t>relativamente</a:t>
            </a:r>
            <a:r>
              <a:rPr lang="en-US" dirty="0"/>
              <a:t> </a:t>
            </a:r>
            <a:r>
              <a:rPr lang="en-US" dirty="0" err="1"/>
              <a:t>protratto</a:t>
            </a:r>
            <a:r>
              <a:rPr lang="en-US" dirty="0"/>
              <a:t>, e </a:t>
            </a:r>
            <a:r>
              <a:rPr lang="en-US" dirty="0" err="1"/>
              <a:t>quindi</a:t>
            </a:r>
            <a:r>
              <a:rPr lang="en-US" dirty="0"/>
              <a:t> i </a:t>
            </a:r>
            <a:r>
              <a:rPr lang="en-US" dirty="0" err="1"/>
              <a:t>sintomi</a:t>
            </a:r>
            <a:r>
              <a:rPr lang="en-US" dirty="0"/>
              <a:t> </a:t>
            </a:r>
            <a:r>
              <a:rPr lang="en-US" dirty="0" err="1"/>
              <a:t>depressivi</a:t>
            </a:r>
            <a:r>
              <a:rPr lang="en-US" dirty="0"/>
              <a:t> </a:t>
            </a:r>
            <a:r>
              <a:rPr lang="en-US" dirty="0" err="1"/>
              <a:t>intensi</a:t>
            </a:r>
            <a:r>
              <a:rPr lang="en-US" dirty="0"/>
              <a:t> </a:t>
            </a:r>
            <a:r>
              <a:rPr lang="en-US" dirty="0" err="1"/>
              <a:t>possono</a:t>
            </a:r>
            <a:r>
              <a:rPr lang="en-US" dirty="0"/>
              <a:t> </a:t>
            </a:r>
            <a:r>
              <a:rPr lang="en-US" dirty="0" err="1"/>
              <a:t>durare</a:t>
            </a:r>
            <a:r>
              <a:rPr lang="en-US" dirty="0"/>
              <a:t> per un </a:t>
            </a:r>
            <a:r>
              <a:rPr lang="en-US" dirty="0" err="1"/>
              <a:t>lungo</a:t>
            </a:r>
            <a:r>
              <a:rPr lang="en-US" dirty="0"/>
              <a:t> </a:t>
            </a:r>
            <a:r>
              <a:rPr lang="en-US" dirty="0" err="1"/>
              <a:t>periodo</a:t>
            </a:r>
            <a:r>
              <a:rPr lang="en-US" dirty="0"/>
              <a:t>  </a:t>
            </a:r>
            <a:r>
              <a:rPr lang="en-US" dirty="0" err="1"/>
              <a:t>dopo</a:t>
            </a:r>
            <a:r>
              <a:rPr lang="en-US" dirty="0"/>
              <a:t> la </a:t>
            </a:r>
            <a:r>
              <a:rPr lang="en-US" dirty="0" err="1"/>
              <a:t>sospensione</a:t>
            </a:r>
            <a:r>
              <a:rPr lang="en-US" dirty="0"/>
              <a:t> </a:t>
            </a:r>
            <a:r>
              <a:rPr lang="en-US" dirty="0" err="1"/>
              <a:t>dell'uso</a:t>
            </a:r>
            <a:r>
              <a:rPr lang="en-US" dirty="0"/>
              <a:t> </a:t>
            </a:r>
            <a:r>
              <a:rPr lang="en-US" dirty="0" err="1"/>
              <a:t>della</a:t>
            </a:r>
            <a:r>
              <a:rPr lang="en-US" dirty="0"/>
              <a:t>    </a:t>
            </a:r>
            <a:r>
              <a:rPr lang="en-US" dirty="0" err="1"/>
              <a:t>sostanza</a:t>
            </a:r>
            <a:r>
              <a:rPr lang="en-US" dirty="0"/>
              <a:t>.</a:t>
            </a:r>
            <a:endParaRPr lang="it-IT" dirty="0"/>
          </a:p>
        </p:txBody>
      </p:sp>
    </p:spTree>
    <p:extLst>
      <p:ext uri="{BB962C8B-B14F-4D97-AF65-F5344CB8AC3E}">
        <p14:creationId xmlns:p14="http://schemas.microsoft.com/office/powerpoint/2010/main" val="3508183183"/>
      </p:ext>
    </p:extLst>
  </p:cSld>
  <p:clrMapOvr>
    <a:masterClrMapping/>
  </p:clrMapOvr>
</p:sld>
</file>

<file path=ppt/slides/slide5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depressivo dovuto a condizione medica</a:t>
            </a:r>
          </a:p>
        </p:txBody>
      </p:sp>
      <p:sp>
        <p:nvSpPr>
          <p:cNvPr id="3" name="Segnaposto contenuto 2"/>
          <p:cNvSpPr>
            <a:spLocks noGrp="1"/>
          </p:cNvSpPr>
          <p:nvPr>
            <p:ph idx="1"/>
          </p:nvPr>
        </p:nvSpPr>
        <p:spPr/>
        <p:txBody>
          <a:bodyPr>
            <a:noAutofit/>
          </a:bodyPr>
          <a:lstStyle/>
          <a:p>
            <a:r>
              <a:rPr lang="it-IT" sz="2400" b="1" dirty="0"/>
              <a:t> In alcuni casi si manifesta un calo </a:t>
            </a:r>
            <a:r>
              <a:rPr lang="en-US" sz="2400" dirty="0" err="1"/>
              <a:t>rilevante</a:t>
            </a:r>
            <a:r>
              <a:rPr lang="en-US" sz="2400" dirty="0"/>
              <a:t> e </a:t>
            </a:r>
            <a:r>
              <a:rPr lang="en-US" sz="2400" dirty="0" err="1"/>
              <a:t>persistente</a:t>
            </a:r>
            <a:r>
              <a:rPr lang="en-US" sz="2400" dirty="0"/>
              <a:t> di </a:t>
            </a:r>
            <a:r>
              <a:rPr lang="en-US" sz="2400" dirty="0" err="1"/>
              <a:t>umore</a:t>
            </a:r>
            <a:r>
              <a:rPr lang="en-US" sz="2400" dirty="0"/>
              <a:t>  o </a:t>
            </a:r>
            <a:r>
              <a:rPr lang="en-US" sz="2400" dirty="0" err="1"/>
              <a:t>mar­cata</a:t>
            </a:r>
            <a:r>
              <a:rPr lang="en-US" sz="2400" dirty="0"/>
              <a:t> </a:t>
            </a:r>
            <a:r>
              <a:rPr lang="en-US" sz="2400" dirty="0" err="1"/>
              <a:t>diminuzione</a:t>
            </a:r>
            <a:r>
              <a:rPr lang="en-US" sz="2400" dirty="0"/>
              <a:t> di </a:t>
            </a:r>
            <a:r>
              <a:rPr lang="en-US" sz="2400" dirty="0" err="1"/>
              <a:t>interesse</a:t>
            </a:r>
            <a:r>
              <a:rPr lang="en-US" sz="2400" dirty="0"/>
              <a:t> o </a:t>
            </a:r>
            <a:r>
              <a:rPr lang="en-US" sz="2400" dirty="0" err="1"/>
              <a:t>piacere</a:t>
            </a:r>
            <a:r>
              <a:rPr lang="en-US" sz="2400" dirty="0"/>
              <a:t> in </a:t>
            </a:r>
            <a:r>
              <a:rPr lang="en-US" sz="2400" dirty="0" err="1"/>
              <a:t>tutte</a:t>
            </a:r>
            <a:r>
              <a:rPr lang="en-US" sz="2400" dirty="0"/>
              <a:t> , o quasi </a:t>
            </a:r>
            <a:r>
              <a:rPr lang="en-US" sz="2400" dirty="0" err="1"/>
              <a:t>tutte</a:t>
            </a:r>
            <a:r>
              <a:rPr lang="en-US" sz="2400" dirty="0"/>
              <a:t>, le </a:t>
            </a:r>
            <a:r>
              <a:rPr lang="en-US" sz="2400" dirty="0" err="1"/>
              <a:t>attività</a:t>
            </a:r>
            <a:r>
              <a:rPr lang="en-US" sz="2400" dirty="0"/>
              <a:t> in </a:t>
            </a:r>
            <a:r>
              <a:rPr lang="en-US" sz="2400" dirty="0" err="1"/>
              <a:t>pazienti</a:t>
            </a:r>
            <a:r>
              <a:rPr lang="en-US" sz="2400" dirty="0"/>
              <a:t> </a:t>
            </a:r>
            <a:r>
              <a:rPr lang="en-US" sz="2400" dirty="0" err="1"/>
              <a:t>che</a:t>
            </a:r>
            <a:r>
              <a:rPr lang="en-US" sz="2400" dirty="0"/>
              <a:t> </a:t>
            </a:r>
            <a:r>
              <a:rPr lang="en-US" sz="2400" dirty="0" err="1"/>
              <a:t>soffrono</a:t>
            </a:r>
            <a:r>
              <a:rPr lang="en-US" sz="2400" dirty="0"/>
              <a:t> di </a:t>
            </a:r>
            <a:r>
              <a:rPr lang="en-US" sz="2400" dirty="0" err="1"/>
              <a:t>una</a:t>
            </a:r>
            <a:r>
              <a:rPr lang="en-US" sz="2400" dirty="0"/>
              <a:t> </a:t>
            </a:r>
            <a:r>
              <a:rPr lang="en-US" sz="2400" dirty="0" err="1"/>
              <a:t>malattia</a:t>
            </a:r>
            <a:r>
              <a:rPr lang="en-US" sz="2400" dirty="0"/>
              <a:t> </a:t>
            </a:r>
            <a:r>
              <a:rPr lang="en-US" sz="2400" dirty="0" err="1"/>
              <a:t>organica</a:t>
            </a:r>
            <a:r>
              <a:rPr lang="en-US" sz="2400" dirty="0"/>
              <a:t>.</a:t>
            </a:r>
            <a:r>
              <a:rPr lang="it-IT" sz="2400" dirty="0"/>
              <a:t> Il</a:t>
            </a:r>
            <a:r>
              <a:rPr lang="en-US" sz="2400" dirty="0"/>
              <a:t> </a:t>
            </a:r>
            <a:r>
              <a:rPr lang="en-US" sz="2400" dirty="0" err="1"/>
              <a:t>disturbo</a:t>
            </a:r>
            <a:r>
              <a:rPr lang="en-US" sz="2400" dirty="0"/>
              <a:t> non è </a:t>
            </a:r>
            <a:r>
              <a:rPr lang="en-US" sz="2400" dirty="0" err="1"/>
              <a:t>meglio</a:t>
            </a:r>
            <a:r>
              <a:rPr lang="en-US" sz="2400" dirty="0"/>
              <a:t> </a:t>
            </a:r>
            <a:r>
              <a:rPr lang="en-US" sz="2400" dirty="0" err="1"/>
              <a:t>spiegato</a:t>
            </a:r>
            <a:r>
              <a:rPr lang="en-US" sz="2400" dirty="0"/>
              <a:t> da  un </a:t>
            </a:r>
            <a:r>
              <a:rPr lang="en-US" sz="2400" dirty="0" err="1"/>
              <a:t>disturbo</a:t>
            </a:r>
            <a:r>
              <a:rPr lang="en-US" sz="2400" dirty="0"/>
              <a:t> </a:t>
            </a:r>
            <a:r>
              <a:rPr lang="en-US" sz="2400" dirty="0" err="1"/>
              <a:t>dell'adattamento</a:t>
            </a:r>
            <a:r>
              <a:rPr lang="en-US" sz="2400" dirty="0"/>
              <a:t>, con </a:t>
            </a:r>
            <a:r>
              <a:rPr lang="en-US" sz="2400" dirty="0" err="1"/>
              <a:t>umore</a:t>
            </a:r>
            <a:r>
              <a:rPr lang="en-US" sz="2400" dirty="0"/>
              <a:t> </a:t>
            </a:r>
            <a:r>
              <a:rPr lang="en-US" sz="2400" dirty="0" err="1"/>
              <a:t>depresso</a:t>
            </a:r>
            <a:r>
              <a:rPr lang="en-US" sz="2400" dirty="0"/>
              <a:t> , </a:t>
            </a:r>
            <a:r>
              <a:rPr lang="en-US" sz="2400" dirty="0" err="1"/>
              <a:t>conseguenza</a:t>
            </a:r>
            <a:r>
              <a:rPr lang="en-US" sz="2400" dirty="0"/>
              <a:t> di </a:t>
            </a:r>
            <a:r>
              <a:rPr lang="en-US" sz="2400" dirty="0" err="1"/>
              <a:t>una</a:t>
            </a:r>
            <a:r>
              <a:rPr lang="en-US" sz="2400" dirty="0"/>
              <a:t> grave </a:t>
            </a:r>
            <a:r>
              <a:rPr lang="en-US" sz="2400" dirty="0" err="1"/>
              <a:t>condizione</a:t>
            </a:r>
            <a:r>
              <a:rPr lang="en-US" sz="2400" dirty="0"/>
              <a:t> </a:t>
            </a:r>
            <a:r>
              <a:rPr lang="en-US" sz="2400" dirty="0" err="1"/>
              <a:t>medica</a:t>
            </a:r>
            <a:r>
              <a:rPr lang="en-US" sz="2400" dirty="0"/>
              <a:t>). La </a:t>
            </a:r>
            <a:r>
              <a:rPr lang="en-US" sz="2400" dirty="0" err="1"/>
              <a:t>depressione</a:t>
            </a:r>
            <a:r>
              <a:rPr lang="en-US" sz="2400" dirty="0"/>
              <a:t> </a:t>
            </a:r>
            <a:r>
              <a:rPr lang="en-US" sz="2400" dirty="0" err="1"/>
              <a:t>può</a:t>
            </a:r>
            <a:r>
              <a:rPr lang="en-US" sz="2400" dirty="0"/>
              <a:t> </a:t>
            </a:r>
            <a:r>
              <a:rPr lang="en-US" sz="2400" dirty="0" err="1"/>
              <a:t>assumere</a:t>
            </a:r>
            <a:r>
              <a:rPr lang="en-US" sz="2400" dirty="0"/>
              <a:t> </a:t>
            </a:r>
            <a:r>
              <a:rPr lang="en-US" sz="2400" dirty="0" err="1"/>
              <a:t>anche</a:t>
            </a:r>
            <a:r>
              <a:rPr lang="en-US" sz="2400" dirty="0"/>
              <a:t> </a:t>
            </a:r>
            <a:r>
              <a:rPr lang="en-US" sz="2400" dirty="0" err="1"/>
              <a:t>caratteristiche</a:t>
            </a:r>
            <a:r>
              <a:rPr lang="en-US" sz="2400" dirty="0"/>
              <a:t> </a:t>
            </a:r>
            <a:r>
              <a:rPr lang="en-US" sz="2400" dirty="0" err="1"/>
              <a:t>melancoliche</a:t>
            </a:r>
            <a:r>
              <a:rPr lang="en-US" sz="2400" dirty="0"/>
              <a:t>. In </a:t>
            </a:r>
            <a:r>
              <a:rPr lang="en-US" sz="2400" dirty="0" err="1"/>
              <a:t>alcuni</a:t>
            </a:r>
            <a:r>
              <a:rPr lang="en-US" sz="2400" dirty="0"/>
              <a:t> </a:t>
            </a:r>
            <a:r>
              <a:rPr lang="en-US" sz="2400" dirty="0" err="1"/>
              <a:t>casi</a:t>
            </a:r>
            <a:r>
              <a:rPr lang="en-US" sz="2400" dirty="0"/>
              <a:t> </a:t>
            </a:r>
            <a:r>
              <a:rPr lang="en-US" sz="2400" dirty="0" err="1"/>
              <a:t>si</a:t>
            </a:r>
            <a:r>
              <a:rPr lang="en-US" sz="2400" dirty="0"/>
              <a:t> </a:t>
            </a:r>
            <a:r>
              <a:rPr lang="en-US" sz="2400" dirty="0" err="1"/>
              <a:t>manifestano</a:t>
            </a:r>
            <a:r>
              <a:rPr lang="en-US" sz="2400" dirty="0"/>
              <a:t> </a:t>
            </a:r>
            <a:r>
              <a:rPr lang="en-US" sz="2400" dirty="0" err="1"/>
              <a:t>invece</a:t>
            </a:r>
            <a:r>
              <a:rPr lang="en-US" sz="2400" dirty="0"/>
              <a:t> </a:t>
            </a:r>
            <a:r>
              <a:rPr lang="en-US" sz="2400" dirty="0" err="1"/>
              <a:t>sintomi</a:t>
            </a:r>
            <a:r>
              <a:rPr lang="en-US" sz="2400" dirty="0"/>
              <a:t> di </a:t>
            </a:r>
            <a:r>
              <a:rPr lang="en-US" sz="2400" dirty="0" err="1"/>
              <a:t>maniacalità</a:t>
            </a:r>
            <a:r>
              <a:rPr lang="en-US" sz="2400" dirty="0"/>
              <a:t>, </a:t>
            </a:r>
            <a:r>
              <a:rPr lang="en-US" sz="2400" dirty="0" err="1"/>
              <a:t>ipomaniacalità</a:t>
            </a:r>
            <a:r>
              <a:rPr lang="en-US" sz="2400" dirty="0"/>
              <a:t> o </a:t>
            </a:r>
            <a:r>
              <a:rPr lang="en-US" sz="2400" dirty="0" err="1"/>
              <a:t>anche</a:t>
            </a:r>
            <a:r>
              <a:rPr lang="en-US" sz="2400" dirty="0"/>
              <a:t> </a:t>
            </a:r>
            <a:r>
              <a:rPr lang="en-US" sz="2400" dirty="0" err="1"/>
              <a:t>sintomi</a:t>
            </a:r>
            <a:r>
              <a:rPr lang="en-US" sz="2400" dirty="0"/>
              <a:t> </a:t>
            </a:r>
            <a:r>
              <a:rPr lang="en-US" sz="2400" dirty="0" err="1"/>
              <a:t>misti</a:t>
            </a:r>
            <a:r>
              <a:rPr lang="en-US" sz="2400" dirty="0"/>
              <a:t>. </a:t>
            </a:r>
            <a:endParaRPr lang="it-IT" sz="2400" dirty="0"/>
          </a:p>
        </p:txBody>
      </p:sp>
    </p:spTree>
    <p:extLst>
      <p:ext uri="{BB962C8B-B14F-4D97-AF65-F5344CB8AC3E}">
        <p14:creationId xmlns:p14="http://schemas.microsoft.com/office/powerpoint/2010/main" val="1727253132"/>
      </p:ext>
    </p:extLst>
  </p:cSld>
  <p:clrMapOvr>
    <a:masterClrMapping/>
  </p:clrMapOvr>
</p:sld>
</file>

<file path=ppt/slides/slide5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Tale </a:t>
            </a:r>
            <a:r>
              <a:rPr lang="en-US" dirty="0" err="1"/>
              <a:t>diagnosi</a:t>
            </a:r>
            <a:r>
              <a:rPr lang="en-US" dirty="0"/>
              <a:t> </a:t>
            </a:r>
            <a:r>
              <a:rPr lang="en-US" dirty="0" err="1"/>
              <a:t>si</a:t>
            </a:r>
            <a:r>
              <a:rPr lang="en-US" dirty="0"/>
              <a:t> </a:t>
            </a:r>
            <a:r>
              <a:rPr lang="en-US" dirty="0" err="1"/>
              <a:t>basa</a:t>
            </a:r>
            <a:r>
              <a:rPr lang="en-US" dirty="0"/>
              <a:t> </a:t>
            </a:r>
            <a:r>
              <a:rPr lang="en-US" dirty="0" err="1"/>
              <a:t>sulla</a:t>
            </a:r>
            <a:r>
              <a:rPr lang="en-US" dirty="0"/>
              <a:t> </a:t>
            </a:r>
            <a:r>
              <a:rPr lang="en-US" dirty="0" err="1"/>
              <a:t>costatazione</a:t>
            </a:r>
            <a:r>
              <a:rPr lang="en-US" dirty="0"/>
              <a:t> </a:t>
            </a:r>
            <a:r>
              <a:rPr lang="en-US" dirty="0" err="1"/>
              <a:t>della</a:t>
            </a:r>
            <a:r>
              <a:rPr lang="en-US" dirty="0"/>
              <a:t> </a:t>
            </a:r>
            <a:r>
              <a:rPr lang="en-US" dirty="0" err="1"/>
              <a:t>presenza</a:t>
            </a:r>
            <a:r>
              <a:rPr lang="en-US" dirty="0"/>
              <a:t> di </a:t>
            </a:r>
            <a:r>
              <a:rPr lang="en-US" dirty="0" err="1"/>
              <a:t>una</a:t>
            </a:r>
            <a:r>
              <a:rPr lang="en-US" dirty="0"/>
              <a:t> </a:t>
            </a:r>
            <a:r>
              <a:rPr lang="en-US" dirty="0" err="1"/>
              <a:t>patologia</a:t>
            </a:r>
            <a:r>
              <a:rPr lang="en-US" dirty="0"/>
              <a:t> </a:t>
            </a:r>
            <a:r>
              <a:rPr lang="en-US" dirty="0" err="1"/>
              <a:t>organica</a:t>
            </a:r>
            <a:r>
              <a:rPr lang="en-US" dirty="0"/>
              <a:t> </a:t>
            </a:r>
            <a:r>
              <a:rPr lang="en-US" dirty="0" err="1"/>
              <a:t>rilevante</a:t>
            </a:r>
            <a:r>
              <a:rPr lang="en-US" dirty="0"/>
              <a:t>, </a:t>
            </a:r>
            <a:r>
              <a:rPr lang="en-US" dirty="0" err="1"/>
              <a:t>su</a:t>
            </a:r>
            <a:r>
              <a:rPr lang="en-US" dirty="0"/>
              <a:t> un </a:t>
            </a:r>
            <a:r>
              <a:rPr lang="en-US" dirty="0" err="1"/>
              <a:t>rapporto</a:t>
            </a:r>
            <a:r>
              <a:rPr lang="en-US" dirty="0"/>
              <a:t> </a:t>
            </a:r>
            <a:r>
              <a:rPr lang="en-US" dirty="0" err="1"/>
              <a:t>temporale</a:t>
            </a:r>
            <a:r>
              <a:rPr lang="en-US" dirty="0"/>
              <a:t> </a:t>
            </a:r>
            <a:r>
              <a:rPr lang="en-US" dirty="0" err="1"/>
              <a:t>tra</a:t>
            </a:r>
            <a:r>
              <a:rPr lang="en-US" dirty="0"/>
              <a:t> la </a:t>
            </a:r>
            <a:r>
              <a:rPr lang="en-US" dirty="0" err="1"/>
              <a:t>comparsa</a:t>
            </a:r>
            <a:r>
              <a:rPr lang="en-US" dirty="0"/>
              <a:t> </a:t>
            </a:r>
            <a:r>
              <a:rPr lang="en-US" dirty="0" err="1"/>
              <a:t>della</a:t>
            </a:r>
            <a:r>
              <a:rPr lang="en-US" dirty="0"/>
              <a:t> </a:t>
            </a:r>
            <a:r>
              <a:rPr lang="en-US" dirty="0" err="1"/>
              <a:t>malattia</a:t>
            </a:r>
            <a:r>
              <a:rPr lang="en-US" dirty="0"/>
              <a:t> e la </a:t>
            </a:r>
            <a:r>
              <a:rPr lang="en-US" dirty="0" err="1"/>
              <a:t>manifestazione</a:t>
            </a:r>
            <a:r>
              <a:rPr lang="en-US" dirty="0"/>
              <a:t> </a:t>
            </a:r>
            <a:r>
              <a:rPr lang="en-US" dirty="0" err="1"/>
              <a:t>dei</a:t>
            </a:r>
            <a:r>
              <a:rPr lang="en-US" dirty="0"/>
              <a:t> </a:t>
            </a:r>
            <a:r>
              <a:rPr lang="en-US" dirty="0" err="1"/>
              <a:t>disturbi</a:t>
            </a:r>
            <a:r>
              <a:rPr lang="en-US" dirty="0"/>
              <a:t> </a:t>
            </a:r>
            <a:r>
              <a:rPr lang="en-US" dirty="0" err="1"/>
              <a:t>dell’umore</a:t>
            </a:r>
            <a:r>
              <a:rPr lang="en-US" dirty="0"/>
              <a:t> e </a:t>
            </a:r>
            <a:r>
              <a:rPr lang="en-US" dirty="0" err="1"/>
              <a:t>sulla</a:t>
            </a:r>
            <a:r>
              <a:rPr lang="en-US" dirty="0"/>
              <a:t> </a:t>
            </a:r>
            <a:r>
              <a:rPr lang="en-US" dirty="0" err="1"/>
              <a:t>descrrizione</a:t>
            </a:r>
            <a:r>
              <a:rPr lang="en-US" dirty="0"/>
              <a:t> in </a:t>
            </a:r>
            <a:r>
              <a:rPr lang="en-US" dirty="0" err="1"/>
              <a:t>letteratura</a:t>
            </a:r>
            <a:r>
              <a:rPr lang="en-US" dirty="0"/>
              <a:t> di </a:t>
            </a:r>
            <a:r>
              <a:rPr lang="en-US" dirty="0" err="1"/>
              <a:t>casi</a:t>
            </a:r>
            <a:r>
              <a:rPr lang="en-US" dirty="0"/>
              <a:t> in cui la </a:t>
            </a:r>
            <a:r>
              <a:rPr lang="en-US" dirty="0" err="1"/>
              <a:t>patologia</a:t>
            </a:r>
            <a:r>
              <a:rPr lang="en-US" dirty="0"/>
              <a:t> </a:t>
            </a:r>
            <a:r>
              <a:rPr lang="en-US" dirty="0" err="1"/>
              <a:t>organica</a:t>
            </a:r>
            <a:r>
              <a:rPr lang="en-US" dirty="0"/>
              <a:t> </a:t>
            </a:r>
            <a:r>
              <a:rPr lang="en-US" dirty="0" err="1"/>
              <a:t>si</a:t>
            </a:r>
            <a:r>
              <a:rPr lang="en-US" dirty="0"/>
              <a:t> è </a:t>
            </a:r>
            <a:r>
              <a:rPr lang="en-US" dirty="0" err="1"/>
              <a:t>presentata</a:t>
            </a:r>
            <a:r>
              <a:rPr lang="en-US" dirty="0"/>
              <a:t> in </a:t>
            </a:r>
            <a:r>
              <a:rPr lang="en-US" dirty="0" err="1"/>
              <a:t>associazione</a:t>
            </a:r>
            <a:r>
              <a:rPr lang="en-US" dirty="0"/>
              <a:t> </a:t>
            </a:r>
            <a:r>
              <a:rPr lang="en-US" dirty="0" err="1"/>
              <a:t>ai</a:t>
            </a:r>
            <a:r>
              <a:rPr lang="en-US" dirty="0"/>
              <a:t> </a:t>
            </a:r>
            <a:r>
              <a:rPr lang="en-US" dirty="0" err="1"/>
              <a:t>disturbi</a:t>
            </a:r>
            <a:r>
              <a:rPr lang="en-US" dirty="0"/>
              <a:t> dell’ </a:t>
            </a:r>
            <a:r>
              <a:rPr lang="en-US" dirty="0" err="1"/>
              <a:t>umore</a:t>
            </a:r>
            <a:r>
              <a:rPr lang="en-US" dirty="0"/>
              <a:t>. Non </a:t>
            </a:r>
            <a:r>
              <a:rPr lang="en-US" dirty="0" err="1"/>
              <a:t>si</a:t>
            </a:r>
            <a:r>
              <a:rPr lang="en-US" dirty="0"/>
              <a:t> </a:t>
            </a:r>
            <a:r>
              <a:rPr lang="en-US" dirty="0" err="1"/>
              <a:t>tratta</a:t>
            </a:r>
            <a:r>
              <a:rPr lang="en-US" dirty="0"/>
              <a:t> </a:t>
            </a:r>
            <a:r>
              <a:rPr lang="en-US" dirty="0" err="1"/>
              <a:t>quindi</a:t>
            </a:r>
            <a:r>
              <a:rPr lang="en-US" dirty="0"/>
              <a:t> di </a:t>
            </a:r>
            <a:r>
              <a:rPr lang="en-US" dirty="0" err="1"/>
              <a:t>una</a:t>
            </a:r>
            <a:r>
              <a:rPr lang="en-US" dirty="0"/>
              <a:t> </a:t>
            </a:r>
            <a:r>
              <a:rPr lang="en-US" dirty="0" err="1"/>
              <a:t>diagnosi</a:t>
            </a:r>
            <a:r>
              <a:rPr lang="en-US" dirty="0"/>
              <a:t> </a:t>
            </a:r>
            <a:r>
              <a:rPr lang="en-US" dirty="0" err="1"/>
              <a:t>semplice</a:t>
            </a:r>
            <a:r>
              <a:rPr lang="en-US" dirty="0"/>
              <a:t>.</a:t>
            </a: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198049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nSpc>
                <a:spcPct val="150000"/>
              </a:lnSpc>
            </a:pPr>
            <a:r>
              <a:rPr lang="it-IT" sz="2400" b="1" i="1" dirty="0">
                <a:solidFill>
                  <a:prstClr val="black"/>
                </a:solidFill>
                <a:ea typeface="Tahoma" pitchFamily="34" charset="0"/>
              </a:rPr>
              <a:t>Manifestazioni e disturbi associati</a:t>
            </a:r>
          </a:p>
          <a:p>
            <a:pPr lvl="0">
              <a:lnSpc>
                <a:spcPct val="150000"/>
              </a:lnSpc>
              <a:spcBef>
                <a:spcPts val="135"/>
              </a:spcBef>
              <a:spcAft>
                <a:spcPts val="0"/>
              </a:spcAft>
            </a:pPr>
            <a:r>
              <a:rPr lang="it-IT" dirty="0">
                <a:solidFill>
                  <a:prstClr val="black"/>
                </a:solidFill>
                <a:ea typeface="Tahoma" pitchFamily="34" charset="0"/>
              </a:rPr>
              <a:t>Il Disturbo Disintegrativo dell’Infanzia è di solito associato al </a:t>
            </a:r>
            <a:r>
              <a:rPr lang="it-IT" b="1" u="sng" dirty="0">
                <a:solidFill>
                  <a:srgbClr val="228B22"/>
                </a:solidFill>
                <a:ea typeface="Tahoma" pitchFamily="34" charset="0"/>
                <a:hlinkClick r:id="rId2"/>
              </a:rPr>
              <a:t>Ritardo Mentale</a:t>
            </a:r>
            <a:r>
              <a:rPr lang="it-IT" dirty="0">
                <a:solidFill>
                  <a:prstClr val="black"/>
                </a:solidFill>
                <a:ea typeface="Tahoma" pitchFamily="34" charset="0"/>
              </a:rPr>
              <a:t> Grave, che, se presente, dovrebbe essere codificato sull’Asse II. Si possono rilevare diversi sintomi o segni neurologici aspecifici. Sembra esservi un’aumentata frequenza di anomalie </a:t>
            </a:r>
            <a:r>
              <a:rPr lang="it-IT" dirty="0" err="1">
                <a:solidFill>
                  <a:prstClr val="black"/>
                </a:solidFill>
                <a:ea typeface="Tahoma" pitchFamily="34" charset="0"/>
              </a:rPr>
              <a:t>EEGrafiche</a:t>
            </a:r>
            <a:r>
              <a:rPr lang="it-IT" dirty="0">
                <a:solidFill>
                  <a:prstClr val="black"/>
                </a:solidFill>
                <a:ea typeface="Tahoma" pitchFamily="34" charset="0"/>
              </a:rPr>
              <a:t> e di disturbo convulsivo. Sebbene sembri probabile che questa condizione sia il risultato di una qualche lesione del sistema nervoso centrale in corso di sviluppo, non è stato identificato alcun meccanismo preciso. </a:t>
            </a:r>
            <a:r>
              <a:rPr lang="it-IT" b="1" u="sng" dirty="0">
                <a:solidFill>
                  <a:srgbClr val="228B22"/>
                </a:solidFill>
                <a:latin typeface="Verdana"/>
                <a:ea typeface="Times New Roman"/>
                <a:cs typeface="Times New Roman"/>
                <a:hlinkClick r:id="rId3"/>
              </a:rPr>
              <a:t>pagina</a:t>
            </a:r>
            <a:r>
              <a:rPr lang="it-IT" dirty="0">
                <a:solidFill>
                  <a:prstClr val="black"/>
                </a:solidFill>
                <a:latin typeface="Verdana"/>
                <a:ea typeface="Times New Roman"/>
                <a:cs typeface="Times New Roman"/>
              </a:rPr>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01752825"/>
      </p:ext>
    </p:extLst>
  </p:cSld>
  <p:clrMapOvr>
    <a:masterClrMapping/>
  </p:clrMapOvr>
</p:sld>
</file>

<file path=ppt/slides/slide5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b="1" dirty="0"/>
              <a:t> </a:t>
            </a:r>
            <a:r>
              <a:rPr lang="en-US" dirty="0"/>
              <a:t>Vi </a:t>
            </a:r>
            <a:r>
              <a:rPr lang="en-US" dirty="0" err="1"/>
              <a:t>sono</a:t>
            </a:r>
            <a:r>
              <a:rPr lang="en-US" dirty="0"/>
              <a:t> </a:t>
            </a:r>
            <a:r>
              <a:rPr lang="en-US" dirty="0" err="1"/>
              <a:t>chiare</a:t>
            </a:r>
            <a:r>
              <a:rPr lang="en-US" dirty="0"/>
              <a:t> </a:t>
            </a:r>
            <a:r>
              <a:rPr lang="en-US" dirty="0" err="1"/>
              <a:t>associazioni</a:t>
            </a:r>
            <a:r>
              <a:rPr lang="en-US" dirty="0"/>
              <a:t>,  </a:t>
            </a:r>
            <a:r>
              <a:rPr lang="en-US" dirty="0" err="1"/>
              <a:t>tra</a:t>
            </a:r>
            <a:r>
              <a:rPr lang="en-US" dirty="0"/>
              <a:t> </a:t>
            </a:r>
            <a:r>
              <a:rPr lang="en-US" dirty="0" err="1"/>
              <a:t>depres­sione</a:t>
            </a:r>
            <a:r>
              <a:rPr lang="en-US" dirty="0"/>
              <a:t> e ictus, </a:t>
            </a:r>
            <a:r>
              <a:rPr lang="en-US" dirty="0" err="1"/>
              <a:t>malattia</a:t>
            </a:r>
            <a:r>
              <a:rPr lang="en-US" dirty="0"/>
              <a:t> di Huntington, </a:t>
            </a:r>
            <a:r>
              <a:rPr lang="en-US" dirty="0" err="1"/>
              <a:t>morbo</a:t>
            </a:r>
            <a:r>
              <a:rPr lang="en-US" dirty="0"/>
              <a:t> di Parkinson e </a:t>
            </a:r>
            <a:r>
              <a:rPr lang="en-US" dirty="0" err="1"/>
              <a:t>danno</a:t>
            </a:r>
            <a:r>
              <a:rPr lang="en-US" dirty="0"/>
              <a:t>  </a:t>
            </a:r>
            <a:r>
              <a:rPr lang="en-US" dirty="0" err="1"/>
              <a:t>cerebrale</a:t>
            </a:r>
            <a:r>
              <a:rPr lang="en-US" dirty="0"/>
              <a:t>  da  trau­ma. In </a:t>
            </a:r>
            <a:r>
              <a:rPr lang="en-US" dirty="0" err="1"/>
              <a:t>molti</a:t>
            </a:r>
            <a:r>
              <a:rPr lang="en-US" dirty="0"/>
              <a:t> </a:t>
            </a:r>
            <a:r>
              <a:rPr lang="en-US" dirty="0" err="1"/>
              <a:t>casi</a:t>
            </a:r>
            <a:r>
              <a:rPr lang="en-US" dirty="0"/>
              <a:t> </a:t>
            </a:r>
            <a:r>
              <a:rPr lang="en-US" dirty="0" err="1"/>
              <a:t>una</a:t>
            </a:r>
            <a:r>
              <a:rPr lang="en-US" dirty="0"/>
              <a:t> forma di </a:t>
            </a:r>
            <a:r>
              <a:rPr lang="en-US" dirty="0" err="1"/>
              <a:t>depressione</a:t>
            </a:r>
            <a:r>
              <a:rPr lang="en-US" dirty="0"/>
              <a:t> </a:t>
            </a:r>
            <a:r>
              <a:rPr lang="en-US" dirty="0" err="1"/>
              <a:t>particolarissima</a:t>
            </a:r>
            <a:r>
              <a:rPr lang="en-US" dirty="0"/>
              <a:t> con grave </a:t>
            </a:r>
            <a:r>
              <a:rPr lang="en-US" dirty="0" err="1"/>
              <a:t>perdita</a:t>
            </a:r>
            <a:r>
              <a:rPr lang="en-US" dirty="0"/>
              <a:t> di </a:t>
            </a:r>
            <a:r>
              <a:rPr lang="en-US" dirty="0" err="1"/>
              <a:t>interesse</a:t>
            </a:r>
            <a:r>
              <a:rPr lang="en-US" dirty="0"/>
              <a:t> e di </a:t>
            </a:r>
            <a:r>
              <a:rPr lang="en-US" dirty="0" err="1"/>
              <a:t>elasticità</a:t>
            </a:r>
            <a:r>
              <a:rPr lang="en-US" dirty="0"/>
              <a:t> </a:t>
            </a:r>
            <a:r>
              <a:rPr lang="en-US" dirty="0" err="1"/>
              <a:t>nei</a:t>
            </a:r>
            <a:r>
              <a:rPr lang="en-US" dirty="0"/>
              <a:t> </a:t>
            </a:r>
            <a:r>
              <a:rPr lang="en-US" dirty="0" err="1"/>
              <a:t>processi</a:t>
            </a:r>
            <a:r>
              <a:rPr lang="en-US" dirty="0"/>
              <a:t> </a:t>
            </a:r>
            <a:r>
              <a:rPr lang="en-US" dirty="0" err="1"/>
              <a:t>cognitivi</a:t>
            </a:r>
            <a:r>
              <a:rPr lang="en-US" dirty="0"/>
              <a:t>, precede, </a:t>
            </a:r>
            <a:r>
              <a:rPr lang="en-US" dirty="0" err="1"/>
              <a:t>nel</a:t>
            </a:r>
            <a:r>
              <a:rPr lang="en-US" dirty="0"/>
              <a:t> Parkinson, la </a:t>
            </a:r>
            <a:r>
              <a:rPr lang="en-US" dirty="0" err="1"/>
              <a:t>comparsa</a:t>
            </a:r>
            <a:r>
              <a:rPr lang="en-US" dirty="0"/>
              <a:t> </a:t>
            </a:r>
            <a:r>
              <a:rPr lang="en-US" dirty="0" err="1"/>
              <a:t>della</a:t>
            </a:r>
            <a:r>
              <a:rPr lang="en-US" dirty="0"/>
              <a:t> </a:t>
            </a:r>
            <a:r>
              <a:rPr lang="en-US" dirty="0" err="1"/>
              <a:t>rigidità</a:t>
            </a:r>
            <a:r>
              <a:rPr lang="en-US" dirty="0"/>
              <a:t>, </a:t>
            </a:r>
            <a:r>
              <a:rPr lang="en-US" dirty="0" err="1"/>
              <a:t>inespressività</a:t>
            </a:r>
            <a:r>
              <a:rPr lang="en-US" dirty="0"/>
              <a:t> e </a:t>
            </a:r>
            <a:r>
              <a:rPr lang="en-US" dirty="0" err="1"/>
              <a:t>tremori</a:t>
            </a:r>
            <a:r>
              <a:rPr lang="en-US" dirty="0"/>
              <a:t> </a:t>
            </a:r>
            <a:r>
              <a:rPr lang="en-US" dirty="0" err="1"/>
              <a:t>tipici</a:t>
            </a:r>
            <a:r>
              <a:rPr lang="en-US" dirty="0"/>
              <a:t> </a:t>
            </a:r>
            <a:r>
              <a:rPr lang="en-US" dirty="0" err="1"/>
              <a:t>della</a:t>
            </a:r>
            <a:r>
              <a:rPr lang="en-US" dirty="0"/>
              <a:t> </a:t>
            </a:r>
            <a:r>
              <a:rPr lang="en-US" dirty="0" err="1"/>
              <a:t>malattia</a:t>
            </a:r>
            <a:r>
              <a:rPr lang="en-US" dirty="0"/>
              <a:t>. Lo </a:t>
            </a:r>
            <a:r>
              <a:rPr lang="en-US" dirty="0" err="1"/>
              <a:t>stessa</a:t>
            </a:r>
            <a:r>
              <a:rPr lang="en-US" dirty="0"/>
              <a:t> </a:t>
            </a:r>
            <a:r>
              <a:rPr lang="en-US" dirty="0" err="1"/>
              <a:t>tendenza</a:t>
            </a:r>
            <a:r>
              <a:rPr lang="en-US" dirty="0"/>
              <a:t> </a:t>
            </a:r>
            <a:r>
              <a:rPr lang="en-US" dirty="0" err="1"/>
              <a:t>alla</a:t>
            </a:r>
            <a:r>
              <a:rPr lang="en-US" dirty="0"/>
              <a:t> </a:t>
            </a:r>
            <a:r>
              <a:rPr lang="en-US" dirty="0" err="1"/>
              <a:t>emersione</a:t>
            </a:r>
            <a:r>
              <a:rPr lang="en-US" dirty="0"/>
              <a:t> </a:t>
            </a:r>
            <a:r>
              <a:rPr lang="en-US" dirty="0" err="1"/>
              <a:t>dei</a:t>
            </a:r>
            <a:r>
              <a:rPr lang="en-US" dirty="0"/>
              <a:t> </a:t>
            </a:r>
            <a:r>
              <a:rPr lang="en-US" dirty="0" err="1"/>
              <a:t>sintomi</a:t>
            </a:r>
            <a:r>
              <a:rPr lang="en-US" dirty="0"/>
              <a:t> </a:t>
            </a:r>
            <a:r>
              <a:rPr lang="en-US" dirty="0" err="1"/>
              <a:t>depressivi</a:t>
            </a:r>
            <a:r>
              <a:rPr lang="en-US" dirty="0"/>
              <a:t> prima di </a:t>
            </a:r>
            <a:r>
              <a:rPr lang="en-US" dirty="0" err="1"/>
              <a:t>quelli</a:t>
            </a:r>
            <a:r>
              <a:rPr lang="en-US" dirty="0"/>
              <a:t> </a:t>
            </a:r>
            <a:r>
              <a:rPr lang="en-US" dirty="0" err="1"/>
              <a:t>motori</a:t>
            </a:r>
            <a:r>
              <a:rPr lang="en-US" dirty="0"/>
              <a:t> </a:t>
            </a:r>
            <a:r>
              <a:rPr lang="en-US" dirty="0" err="1"/>
              <a:t>si</a:t>
            </a:r>
            <a:r>
              <a:rPr lang="en-US" dirty="0"/>
              <a:t> nota </a:t>
            </a:r>
            <a:r>
              <a:rPr lang="en-US" dirty="0" err="1"/>
              <a:t>nella</a:t>
            </a:r>
            <a:r>
              <a:rPr lang="en-US" dirty="0"/>
              <a:t> ben </a:t>
            </a:r>
            <a:r>
              <a:rPr lang="en-US" dirty="0" err="1"/>
              <a:t>più</a:t>
            </a:r>
            <a:r>
              <a:rPr lang="en-US" dirty="0"/>
              <a:t> </a:t>
            </a:r>
            <a:r>
              <a:rPr lang="en-US" dirty="0" err="1"/>
              <a:t>rara</a:t>
            </a:r>
            <a:r>
              <a:rPr lang="en-US" dirty="0"/>
              <a:t> </a:t>
            </a:r>
            <a:r>
              <a:rPr lang="en-US" dirty="0" err="1"/>
              <a:t>sindrome</a:t>
            </a:r>
            <a:r>
              <a:rPr lang="en-US" dirty="0"/>
              <a:t> di Huntington, </a:t>
            </a:r>
            <a:r>
              <a:rPr lang="en-US" dirty="0" err="1"/>
              <a:t>Tra</a:t>
            </a:r>
            <a:r>
              <a:rPr lang="en-US" dirty="0"/>
              <a:t> le </a:t>
            </a:r>
            <a:r>
              <a:rPr lang="en-US" dirty="0" err="1"/>
              <a:t>condizioni</a:t>
            </a:r>
            <a:r>
              <a:rPr lang="en-US" dirty="0"/>
              <a:t> </a:t>
            </a:r>
            <a:r>
              <a:rPr lang="en-US" dirty="0" err="1"/>
              <a:t>endocrinologiche</a:t>
            </a:r>
            <a:r>
              <a:rPr lang="en-US" dirty="0"/>
              <a:t> associate </a:t>
            </a:r>
            <a:r>
              <a:rPr lang="en-US" dirty="0" err="1"/>
              <a:t>alla</a:t>
            </a:r>
            <a:r>
              <a:rPr lang="en-US" dirty="0"/>
              <a:t> </a:t>
            </a:r>
            <a:r>
              <a:rPr lang="en-US" dirty="0" err="1"/>
              <a:t>depressione</a:t>
            </a:r>
            <a:r>
              <a:rPr lang="en-US" dirty="0"/>
              <a:t> </a:t>
            </a:r>
            <a:r>
              <a:rPr lang="en-US" dirty="0" err="1"/>
              <a:t>sono</a:t>
            </a:r>
            <a:r>
              <a:rPr lang="en-US" dirty="0"/>
              <a:t> </a:t>
            </a:r>
            <a:r>
              <a:rPr lang="en-US" dirty="0" err="1"/>
              <a:t>il</a:t>
            </a:r>
            <a:r>
              <a:rPr lang="en-US" dirty="0"/>
              <a:t> </a:t>
            </a:r>
            <a:r>
              <a:rPr lang="en-US" dirty="0" err="1"/>
              <a:t>morbo</a:t>
            </a:r>
            <a:r>
              <a:rPr lang="en-US" dirty="0"/>
              <a:t> di Cushing e </a:t>
            </a:r>
            <a:r>
              <a:rPr lang="en-US" dirty="0" err="1"/>
              <a:t>l'ipotiroidismo</a:t>
            </a:r>
            <a:r>
              <a:rPr lang="en-US" dirty="0"/>
              <a:t>. </a:t>
            </a:r>
          </a:p>
        </p:txBody>
      </p:sp>
    </p:spTree>
    <p:extLst>
      <p:ext uri="{BB962C8B-B14F-4D97-AF65-F5344CB8AC3E}">
        <p14:creationId xmlns:p14="http://schemas.microsoft.com/office/powerpoint/2010/main" val="2602848874"/>
      </p:ext>
    </p:extLst>
  </p:cSld>
  <p:clrMapOvr>
    <a:masterClrMapping/>
  </p:clrMapOvr>
</p:sld>
</file>

<file path=ppt/slides/slide5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000" dirty="0"/>
              <a:t>Vi </a:t>
            </a:r>
            <a:r>
              <a:rPr lang="en-US" sz="2000" dirty="0" err="1"/>
              <a:t>sono</a:t>
            </a:r>
            <a:r>
              <a:rPr lang="en-US" sz="2000" dirty="0"/>
              <a:t> </a:t>
            </a:r>
            <a:r>
              <a:rPr lang="en-US" sz="2000" dirty="0" err="1"/>
              <a:t>numerose</a:t>
            </a:r>
            <a:r>
              <a:rPr lang="en-US" sz="2000" dirty="0"/>
              <a:t> </a:t>
            </a:r>
            <a:r>
              <a:rPr lang="en-US" sz="2000" dirty="0" err="1"/>
              <a:t>altre</a:t>
            </a:r>
            <a:r>
              <a:rPr lang="en-US" sz="2000" dirty="0"/>
              <a:t> </a:t>
            </a:r>
            <a:r>
              <a:rPr lang="en-US" sz="2000" dirty="0" err="1"/>
              <a:t>condizioni</a:t>
            </a:r>
            <a:r>
              <a:rPr lang="en-US" sz="2000" dirty="0"/>
              <a:t> asso­ciate </a:t>
            </a:r>
            <a:r>
              <a:rPr lang="en-US" sz="2000" dirty="0" err="1"/>
              <a:t>alla</a:t>
            </a:r>
            <a:r>
              <a:rPr lang="en-US" sz="2000" dirty="0"/>
              <a:t> </a:t>
            </a:r>
            <a:r>
              <a:rPr lang="en-US" sz="2000" dirty="0" err="1"/>
              <a:t>depressione</a:t>
            </a:r>
            <a:r>
              <a:rPr lang="en-US" sz="2000" dirty="0"/>
              <a:t>, come la </a:t>
            </a:r>
            <a:r>
              <a:rPr lang="en-US" sz="2000" dirty="0" err="1"/>
              <a:t>sclerosi</a:t>
            </a:r>
            <a:r>
              <a:rPr lang="en-US" sz="2000" dirty="0"/>
              <a:t> </a:t>
            </a:r>
            <a:r>
              <a:rPr lang="en-US" sz="2000" dirty="0" err="1"/>
              <a:t>multipla</a:t>
            </a:r>
            <a:r>
              <a:rPr lang="en-US" sz="2000" dirty="0"/>
              <a:t>. </a:t>
            </a:r>
            <a:r>
              <a:rPr lang="it-IT" sz="2000" dirty="0"/>
              <a:t> </a:t>
            </a:r>
          </a:p>
          <a:p>
            <a:r>
              <a:rPr lang="it-IT" sz="2000" dirty="0"/>
              <a:t>Un caso particolare è quello della depressione che insorge dopo un parto e che può assumere valori relativamente lievi (</a:t>
            </a:r>
            <a:r>
              <a:rPr lang="it-IT" sz="2000" dirty="0" err="1"/>
              <a:t>maternity</a:t>
            </a:r>
            <a:r>
              <a:rPr lang="it-IT" sz="2000" dirty="0"/>
              <a:t> blues) o addirittura caratteristiche psicotiche (psicosi </a:t>
            </a:r>
            <a:r>
              <a:rPr lang="it-IT" sz="2000" dirty="0" err="1"/>
              <a:t>postpuerperale</a:t>
            </a:r>
            <a:r>
              <a:rPr lang="it-IT" sz="2000" dirty="0"/>
              <a:t>) con possibili allucinazioni e rischi di infanticidio. In rari casi si nota la emersione di disturbi bipolari post partum.</a:t>
            </a:r>
          </a:p>
          <a:p>
            <a:r>
              <a:rPr lang="it-IT" sz="2000" dirty="0"/>
              <a:t>Nel disturbo post partum concorrono fattori neuroendocrini e fattori sociali molto rilevanti. La psicosi post partum grave riguarda meno di 1 caso su 1000, comunque la donna che abbia avuto questa reazione può facilmente ripresentare il disturbo in occasione di parti successivi.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85729254"/>
      </p:ext>
    </p:extLst>
  </p:cSld>
  <p:clrMapOvr>
    <a:masterClrMapping/>
  </p:clrMapOvr>
</p:sld>
</file>

<file path=ppt/slides/slide5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depressivo con andamento stagionale</a:t>
            </a:r>
          </a:p>
        </p:txBody>
      </p:sp>
      <p:sp>
        <p:nvSpPr>
          <p:cNvPr id="3" name="Segnaposto contenuto 2"/>
          <p:cNvSpPr>
            <a:spLocks noGrp="1"/>
          </p:cNvSpPr>
          <p:nvPr>
            <p:ph idx="1"/>
          </p:nvPr>
        </p:nvSpPr>
        <p:spPr/>
        <p:txBody>
          <a:bodyPr>
            <a:normAutofit fontScale="70000" lnSpcReduction="20000"/>
          </a:bodyPr>
          <a:lstStyle/>
          <a:p>
            <a:r>
              <a:rPr lang="en-US" b="1" dirty="0" err="1"/>
              <a:t>Alcuni</a:t>
            </a:r>
            <a:r>
              <a:rPr lang="en-US" b="1" dirty="0"/>
              <a:t> </a:t>
            </a:r>
            <a:r>
              <a:rPr lang="en-US" b="1" dirty="0" err="1"/>
              <a:t>pazienti</a:t>
            </a:r>
            <a:r>
              <a:rPr lang="en-US" b="1" dirty="0"/>
              <a:t> </a:t>
            </a:r>
            <a:r>
              <a:rPr lang="en-US" b="1" dirty="0" err="1"/>
              <a:t>cadono</a:t>
            </a:r>
            <a:r>
              <a:rPr lang="en-US" b="1" dirty="0"/>
              <a:t> </a:t>
            </a:r>
            <a:r>
              <a:rPr lang="en-US" b="1" dirty="0" err="1"/>
              <a:t>regolarmente</a:t>
            </a:r>
            <a:r>
              <a:rPr lang="en-US" b="1" dirty="0"/>
              <a:t> in </a:t>
            </a:r>
            <a:r>
              <a:rPr lang="en-US" b="1" dirty="0" err="1"/>
              <a:t>depressione</a:t>
            </a:r>
            <a:r>
              <a:rPr lang="en-US" b="1" dirty="0"/>
              <a:t> </a:t>
            </a:r>
            <a:r>
              <a:rPr lang="en-US" b="1" dirty="0" err="1"/>
              <a:t>maggiore</a:t>
            </a:r>
            <a:r>
              <a:rPr lang="en-US" b="1" dirty="0"/>
              <a:t> </a:t>
            </a:r>
            <a:r>
              <a:rPr lang="en-US" dirty="0"/>
              <a:t>in </a:t>
            </a:r>
            <a:r>
              <a:rPr lang="en-US" dirty="0" err="1"/>
              <a:t>specifiche</a:t>
            </a:r>
            <a:r>
              <a:rPr lang="en-US" dirty="0"/>
              <a:t> </a:t>
            </a:r>
            <a:r>
              <a:rPr lang="en-US" dirty="0" err="1"/>
              <a:t>stagioni</a:t>
            </a:r>
            <a:r>
              <a:rPr lang="en-US" dirty="0"/>
              <a:t>. </a:t>
            </a:r>
            <a:r>
              <a:rPr lang="en-US" dirty="0" err="1"/>
              <a:t>Particolarmente</a:t>
            </a:r>
            <a:r>
              <a:rPr lang="en-US" dirty="0"/>
              <a:t> </a:t>
            </a:r>
            <a:r>
              <a:rPr lang="en-US" dirty="0" err="1"/>
              <a:t>frequenti</a:t>
            </a:r>
            <a:r>
              <a:rPr lang="en-US" dirty="0"/>
              <a:t> le </a:t>
            </a:r>
            <a:r>
              <a:rPr lang="en-US" dirty="0" err="1"/>
              <a:t>cadute</a:t>
            </a:r>
            <a:r>
              <a:rPr lang="en-US" dirty="0"/>
              <a:t> in </a:t>
            </a:r>
            <a:r>
              <a:rPr lang="en-US" dirty="0" err="1"/>
              <a:t>depressione</a:t>
            </a:r>
            <a:r>
              <a:rPr lang="en-US" dirty="0"/>
              <a:t> </a:t>
            </a:r>
            <a:r>
              <a:rPr lang="en-US" dirty="0" err="1"/>
              <a:t>nel</a:t>
            </a:r>
            <a:r>
              <a:rPr lang="en-US" dirty="0"/>
              <a:t> </a:t>
            </a:r>
            <a:r>
              <a:rPr lang="en-US" dirty="0" err="1"/>
              <a:t>periodo</a:t>
            </a:r>
            <a:r>
              <a:rPr lang="en-US" dirty="0"/>
              <a:t> </a:t>
            </a:r>
            <a:r>
              <a:rPr lang="en-US" dirty="0" err="1"/>
              <a:t>settembre-dicembre</a:t>
            </a:r>
            <a:r>
              <a:rPr lang="en-US" dirty="0"/>
              <a:t>.  In </a:t>
            </a:r>
            <a:r>
              <a:rPr lang="en-US" dirty="0" err="1"/>
              <a:t>alcuni</a:t>
            </a:r>
            <a:r>
              <a:rPr lang="en-US" dirty="0"/>
              <a:t> </a:t>
            </a:r>
            <a:r>
              <a:rPr lang="en-US" dirty="0" err="1"/>
              <a:t>casi</a:t>
            </a:r>
            <a:r>
              <a:rPr lang="en-US" dirty="0"/>
              <a:t> </a:t>
            </a:r>
            <a:r>
              <a:rPr lang="en-US" dirty="0" err="1"/>
              <a:t>questi</a:t>
            </a:r>
            <a:r>
              <a:rPr lang="en-US" dirty="0"/>
              <a:t> </a:t>
            </a:r>
            <a:r>
              <a:rPr lang="en-US" dirty="0" err="1"/>
              <a:t>pazienti</a:t>
            </a:r>
            <a:r>
              <a:rPr lang="en-US" dirty="0"/>
              <a:t> </a:t>
            </a:r>
            <a:r>
              <a:rPr lang="en-US" dirty="0" err="1"/>
              <a:t>virano</a:t>
            </a:r>
            <a:r>
              <a:rPr lang="en-US" dirty="0"/>
              <a:t> in </a:t>
            </a:r>
            <a:r>
              <a:rPr lang="en-US" dirty="0" err="1"/>
              <a:t>ipomaniacalità</a:t>
            </a:r>
            <a:r>
              <a:rPr lang="en-US" dirty="0"/>
              <a:t> in primavera.</a:t>
            </a:r>
          </a:p>
          <a:p>
            <a:r>
              <a:rPr lang="en-US" dirty="0"/>
              <a:t>Una </a:t>
            </a:r>
            <a:r>
              <a:rPr lang="en-US" dirty="0" err="1"/>
              <a:t>minoranza</a:t>
            </a:r>
            <a:r>
              <a:rPr lang="en-US" dirty="0"/>
              <a:t> </a:t>
            </a:r>
            <a:r>
              <a:rPr lang="en-US" dirty="0" err="1"/>
              <a:t>dei</a:t>
            </a:r>
            <a:r>
              <a:rPr lang="en-US" dirty="0"/>
              <a:t> </a:t>
            </a:r>
            <a:r>
              <a:rPr lang="en-US" dirty="0" err="1"/>
              <a:t>casi</a:t>
            </a:r>
            <a:r>
              <a:rPr lang="en-US" dirty="0"/>
              <a:t> </a:t>
            </a:r>
            <a:r>
              <a:rPr lang="en-US" dirty="0" err="1"/>
              <a:t>invece</a:t>
            </a:r>
            <a:r>
              <a:rPr lang="en-US" dirty="0"/>
              <a:t> è molto </a:t>
            </a:r>
            <a:r>
              <a:rPr lang="en-US" dirty="0" err="1"/>
              <a:t>attiva</a:t>
            </a:r>
            <a:r>
              <a:rPr lang="en-US" dirty="0"/>
              <a:t> in </a:t>
            </a:r>
            <a:r>
              <a:rPr lang="en-US" dirty="0" err="1"/>
              <a:t>autunno</a:t>
            </a:r>
            <a:r>
              <a:rPr lang="en-US" dirty="0"/>
              <a:t> e </a:t>
            </a:r>
            <a:r>
              <a:rPr lang="en-US" dirty="0" err="1"/>
              <a:t>leggermente</a:t>
            </a:r>
            <a:r>
              <a:rPr lang="en-US" dirty="0"/>
              <a:t> </a:t>
            </a:r>
            <a:r>
              <a:rPr lang="en-US" dirty="0" err="1"/>
              <a:t>depresssa</a:t>
            </a:r>
            <a:r>
              <a:rPr lang="en-US" dirty="0"/>
              <a:t> in primavera.</a:t>
            </a:r>
          </a:p>
          <a:p>
            <a:r>
              <a:rPr lang="en-US" dirty="0"/>
              <a:t> Si </a:t>
            </a:r>
            <a:r>
              <a:rPr lang="en-US" dirty="0" err="1"/>
              <a:t>tratta</a:t>
            </a:r>
            <a:r>
              <a:rPr lang="en-US" dirty="0"/>
              <a:t> di </a:t>
            </a:r>
            <a:r>
              <a:rPr lang="en-US" dirty="0" err="1"/>
              <a:t>caratteristiche</a:t>
            </a:r>
            <a:r>
              <a:rPr lang="en-US" dirty="0"/>
              <a:t> </a:t>
            </a:r>
            <a:r>
              <a:rPr lang="en-US" dirty="0" err="1"/>
              <a:t>biologicamente</a:t>
            </a:r>
            <a:r>
              <a:rPr lang="en-US" dirty="0"/>
              <a:t> </a:t>
            </a:r>
            <a:r>
              <a:rPr lang="en-US" dirty="0" err="1"/>
              <a:t>determinata</a:t>
            </a:r>
            <a:r>
              <a:rPr lang="en-US" dirty="0"/>
              <a:t> </a:t>
            </a:r>
            <a:r>
              <a:rPr lang="en-US" dirty="0" err="1"/>
              <a:t>che</a:t>
            </a:r>
            <a:r>
              <a:rPr lang="en-US" dirty="0"/>
              <a:t> </a:t>
            </a:r>
            <a:r>
              <a:rPr lang="en-US" dirty="0" err="1"/>
              <a:t>risente</a:t>
            </a:r>
            <a:r>
              <a:rPr lang="en-US" dirty="0"/>
              <a:t> molto </a:t>
            </a:r>
            <a:r>
              <a:rPr lang="en-US" dirty="0" err="1"/>
              <a:t>della</a:t>
            </a:r>
            <a:r>
              <a:rPr lang="en-US" dirty="0"/>
              <a:t> </a:t>
            </a:r>
            <a:r>
              <a:rPr lang="en-US" dirty="0" err="1"/>
              <a:t>durata</a:t>
            </a:r>
            <a:r>
              <a:rPr lang="en-US" dirty="0"/>
              <a:t> </a:t>
            </a:r>
            <a:r>
              <a:rPr lang="en-US" dirty="0" err="1"/>
              <a:t>della</a:t>
            </a:r>
            <a:r>
              <a:rPr lang="en-US" dirty="0"/>
              <a:t> </a:t>
            </a:r>
            <a:r>
              <a:rPr lang="en-US" dirty="0" err="1"/>
              <a:t>irradiazione</a:t>
            </a:r>
            <a:r>
              <a:rPr lang="en-US" dirty="0"/>
              <a:t> </a:t>
            </a:r>
            <a:r>
              <a:rPr lang="en-US" dirty="0" err="1"/>
              <a:t>della</a:t>
            </a:r>
            <a:r>
              <a:rPr lang="en-US" dirty="0"/>
              <a:t> </a:t>
            </a:r>
            <a:r>
              <a:rPr lang="en-US" dirty="0" err="1"/>
              <a:t>luce</a:t>
            </a:r>
            <a:r>
              <a:rPr lang="en-US" dirty="0"/>
              <a:t>.</a:t>
            </a:r>
          </a:p>
          <a:p>
            <a:r>
              <a:rPr lang="it-IT" dirty="0"/>
              <a:t> Per arrivare a diagnosi occorre osservare il caso per due o più anni e notare la costanza di presentazione delle variazioni di umore nel caso, escludendo dalla diagnosi quei casi che possono trovare altre spiegazioni (es disoccupazione stagionale)</a:t>
            </a:r>
          </a:p>
          <a:p>
            <a:pPr marL="0" indent="0">
              <a:buNone/>
            </a:pPr>
            <a:endParaRPr lang="it-IT" dirty="0"/>
          </a:p>
          <a:p>
            <a:endParaRPr lang="it-IT" dirty="0"/>
          </a:p>
          <a:p>
            <a:endParaRPr lang="it-IT" dirty="0"/>
          </a:p>
        </p:txBody>
      </p:sp>
    </p:spTree>
    <p:extLst>
      <p:ext uri="{BB962C8B-B14F-4D97-AF65-F5344CB8AC3E}">
        <p14:creationId xmlns:p14="http://schemas.microsoft.com/office/powerpoint/2010/main" val="3925265157"/>
      </p:ext>
    </p:extLst>
  </p:cSld>
  <p:clrMapOvr>
    <a:masterClrMapping/>
  </p:clrMapOvr>
</p:sld>
</file>

<file path=ppt/slides/slide5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Come si manifestano le malattie</a:t>
            </a:r>
          </a:p>
        </p:txBody>
      </p:sp>
      <p:sp>
        <p:nvSpPr>
          <p:cNvPr id="3" name="Sottotitolo 2"/>
          <p:cNvSpPr>
            <a:spLocks noGrp="1"/>
          </p:cNvSpPr>
          <p:nvPr>
            <p:ph type="subTitle" idx="1"/>
          </p:nvPr>
        </p:nvSpPr>
        <p:spPr/>
        <p:txBody>
          <a:bodyPr/>
          <a:lstStyle/>
          <a:p>
            <a:r>
              <a:rPr lang="it-IT" dirty="0"/>
              <a:t>Psicopatologia e diagnosi dei disturbi psichici</a:t>
            </a:r>
          </a:p>
          <a:p>
            <a:r>
              <a:rPr lang="it-IT" dirty="0"/>
              <a:t>Lezioni </a:t>
            </a:r>
            <a:r>
              <a:rPr lang="it-IT"/>
              <a:t>31- 37 </a:t>
            </a:r>
            <a:endParaRPr lang="it-IT" dirty="0"/>
          </a:p>
          <a:p>
            <a:endParaRPr lang="it-IT" dirty="0"/>
          </a:p>
        </p:txBody>
      </p:sp>
    </p:spTree>
    <p:extLst>
      <p:ext uri="{BB962C8B-B14F-4D97-AF65-F5344CB8AC3E}">
        <p14:creationId xmlns:p14="http://schemas.microsoft.com/office/powerpoint/2010/main" val="2312371494"/>
      </p:ext>
    </p:extLst>
  </p:cSld>
  <p:clrMapOvr>
    <a:masterClrMapping/>
  </p:clrMapOvr>
</p:sld>
</file>

<file path=ppt/slides/slide5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di Ansia</a:t>
            </a:r>
            <a:br>
              <a:rPr lang="it-IT" dirty="0"/>
            </a:br>
            <a:r>
              <a:rPr lang="it-IT" dirty="0"/>
              <a:t>aspetti generali</a:t>
            </a:r>
            <a:endParaRPr dirty="0"/>
          </a:p>
        </p:txBody>
      </p:sp>
      <p:sp>
        <p:nvSpPr>
          <p:cNvPr id="8" name="Sottotitolo 7"/>
          <p:cNvSpPr>
            <a:spLocks noGrp="1"/>
          </p:cNvSpPr>
          <p:nvPr>
            <p:ph type="subTitle" idx="1"/>
          </p:nvPr>
        </p:nvSpPr>
        <p:spPr/>
        <p:txBody>
          <a:bodyPr/>
          <a:lstStyle/>
          <a:p>
            <a:pPr eaLnBrk="1" hangingPunct="1">
              <a:defRPr/>
            </a:pPr>
            <a:r>
              <a:rPr lang="it-IT" dirty="0"/>
              <a:t>Lezione 31- 1</a:t>
            </a:r>
          </a:p>
        </p:txBody>
      </p:sp>
    </p:spTree>
    <p:extLst>
      <p:ext uri="{BB962C8B-B14F-4D97-AF65-F5344CB8AC3E}">
        <p14:creationId xmlns:p14="http://schemas.microsoft.com/office/powerpoint/2010/main" val="2392012378"/>
      </p:ext>
    </p:extLst>
  </p:cSld>
  <p:clrMapOvr>
    <a:masterClrMapping/>
  </p:clrMapOvr>
</p:sld>
</file>

<file path=ppt/slides/slide5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Di fronte alla percezione di una minaccia, reale, o percepita, o anche solo immaginata, la persona entra in una condizione di allerta, utilissima per proteggerci. </a:t>
            </a:r>
          </a:p>
          <a:p>
            <a:r>
              <a:rPr lang="it-IT" dirty="0"/>
              <a:t>La umanità probabilmente si è evoluta e mantenuta anche in funzione della disponibilità di efficaci sistemi di allerta.</a:t>
            </a:r>
          </a:p>
          <a:p>
            <a:r>
              <a:rPr lang="it-IT" dirty="0"/>
              <a:t>Le razioni ansiose sono di solito transitorie e non invalidanti. Ad esempio è normale essere apprensivi prima di affrontare un esame universitario, ma se tale apprensione non ci impedisce di rispondere, non dobbiamo parlare di patologia. Tale apprensività è utile, spesso anche auspicabile, e dovrà essere accettata come una reazione fisiologica.</a:t>
            </a:r>
          </a:p>
          <a:p>
            <a:endParaRPr lang="it-IT" dirty="0"/>
          </a:p>
        </p:txBody>
      </p:sp>
    </p:spTree>
    <p:extLst>
      <p:ext uri="{BB962C8B-B14F-4D97-AF65-F5344CB8AC3E}">
        <p14:creationId xmlns:p14="http://schemas.microsoft.com/office/powerpoint/2010/main" val="2869879214"/>
      </p:ext>
    </p:extLst>
  </p:cSld>
  <p:clrMapOvr>
    <a:masterClrMapping/>
  </p:clrMapOvr>
</p:sld>
</file>

<file path=ppt/slides/slide5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Come tutti i meccanismi, anche il sistema di allerta ed allarme può alterarsi e rendere </a:t>
            </a:r>
            <a:r>
              <a:rPr lang="it-IT" dirty="0" err="1"/>
              <a:t>iperreattiva</a:t>
            </a:r>
            <a:r>
              <a:rPr lang="it-IT" dirty="0"/>
              <a:t> la persona. </a:t>
            </a:r>
          </a:p>
          <a:p>
            <a:r>
              <a:rPr lang="it-IT" dirty="0"/>
              <a:t>I disturbi d’ansia differiscono dalla normale paura o ansia  funzionali  perché sono eccessivi  invalidanti o persistenti , durano molti mesi  e comunque rendono invalida la persona che li presenta. </a:t>
            </a:r>
          </a:p>
          <a:p>
            <a:r>
              <a:rPr lang="it-IT" dirty="0"/>
              <a:t>La reazione di paura coinvolge la persona a livello fisiologico (tachicardia, tensione muscolare </a:t>
            </a:r>
            <a:r>
              <a:rPr lang="it-IT" dirty="0" err="1"/>
              <a:t>ecc</a:t>
            </a:r>
            <a:r>
              <a:rPr lang="it-IT" dirty="0"/>
              <a:t>), cognitivo (pensieri catastrofici che tendono a focalizzarsi e ad amplificare le reali caratteristiche della minaccia) e comportamentali (in particolare evitamento e fuga).</a:t>
            </a:r>
          </a:p>
          <a:p>
            <a:endParaRPr lang="it-IT" dirty="0"/>
          </a:p>
        </p:txBody>
      </p:sp>
    </p:spTree>
    <p:extLst>
      <p:ext uri="{BB962C8B-B14F-4D97-AF65-F5344CB8AC3E}">
        <p14:creationId xmlns:p14="http://schemas.microsoft.com/office/powerpoint/2010/main" val="759537573"/>
      </p:ext>
    </p:extLst>
  </p:cSld>
  <p:clrMapOvr>
    <a:masterClrMapping/>
  </p:clrMapOvr>
</p:sld>
</file>

<file path=ppt/slides/slide5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755576" y="1628800"/>
            <a:ext cx="8229600" cy="4525963"/>
          </a:xfrm>
        </p:spPr>
        <p:txBody>
          <a:bodyPr>
            <a:normAutofit fontScale="77500" lnSpcReduction="20000"/>
          </a:bodyPr>
          <a:lstStyle/>
          <a:p>
            <a:r>
              <a:rPr lang="it-IT" dirty="0"/>
              <a:t>I disturbi d’ansia comprendono  caratteristiche di paura e ansia eccessive e le risposte fisiologiche oltre ai  disturbi comportamentali correlati. </a:t>
            </a:r>
          </a:p>
          <a:p>
            <a:r>
              <a:rPr lang="it-IT" dirty="0"/>
              <a:t>La paura è la risposta emotiva a una minaccia imminente, reale o percepita, mentre l’ansia è l’anticipazione di una minaccia futura. </a:t>
            </a:r>
          </a:p>
          <a:p>
            <a:r>
              <a:rPr lang="it-IT" dirty="0"/>
              <a:t>La paura è più spesso associata a picchi di attivazione fisiologica (o come si dice, </a:t>
            </a:r>
            <a:r>
              <a:rPr lang="it-IT" dirty="0" err="1"/>
              <a:t>autonomica</a:t>
            </a:r>
            <a:r>
              <a:rPr lang="it-IT" dirty="0"/>
              <a:t>) necessaria alla lotta o alla fuga, a pensieri di pericolo immediato e a comportamenti di fuga, nella paura prevalgono quindi reazioni  fisiologiche (rossori, sbiancamenti, tachicardia, sudorazione, tremori </a:t>
            </a:r>
            <a:r>
              <a:rPr lang="it-IT" dirty="0" err="1"/>
              <a:t>ecc</a:t>
            </a:r>
            <a:r>
              <a:rPr lang="it-IT" dirty="0"/>
              <a:t>) e reazioni di fuga o di evitamento</a:t>
            </a:r>
          </a:p>
        </p:txBody>
      </p:sp>
    </p:spTree>
    <p:extLst>
      <p:ext uri="{BB962C8B-B14F-4D97-AF65-F5344CB8AC3E}">
        <p14:creationId xmlns:p14="http://schemas.microsoft.com/office/powerpoint/2010/main" val="1754438445"/>
      </p:ext>
    </p:extLst>
  </p:cSld>
  <p:clrMapOvr>
    <a:masterClrMapping/>
  </p:clrMapOvr>
</p:sld>
</file>

<file path=ppt/slides/slide5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l’ansia è più frequentemente associata alla tensione muscolare e alla vigilanza in preparazione al pericolo futuro e a comportamenti prudenti o di evitamento. In essa sono quindi molto evidenti le componenti cognitive, ma la differenza tra paura ed ansia spesso è difficile da percepire, si tratta di reazioni molto affini ed intersecate tra loro.</a:t>
            </a:r>
          </a:p>
          <a:p>
            <a:endParaRPr lang="it-IT" dirty="0"/>
          </a:p>
        </p:txBody>
      </p:sp>
    </p:spTree>
    <p:extLst>
      <p:ext uri="{BB962C8B-B14F-4D97-AF65-F5344CB8AC3E}">
        <p14:creationId xmlns:p14="http://schemas.microsoft.com/office/powerpoint/2010/main" val="3534207051"/>
      </p:ext>
    </p:extLst>
  </p:cSld>
  <p:clrMapOvr>
    <a:masterClrMapping/>
  </p:clrMapOvr>
</p:sld>
</file>

<file path=ppt/slides/slide5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La fuga o l’evitamento possono essere modi efficaci per sfuggire dalla ansia o dalla paura, ma tali reazioni, alla lunga mantengono nel tempo le reazioni  patologiche. </a:t>
            </a:r>
          </a:p>
          <a:p>
            <a:r>
              <a:rPr lang="it-IT" dirty="0"/>
              <a:t>In alcune circostanze gli attacchi sono a tal punto sgradevoli e spaventosi (inducono paura di impazzire, morire o perdere il controllo) da favorire la comparsa di una condizione di «paura della paura» che, come vedremo, è uno dei nuclei del disturbo di panico. </a:t>
            </a:r>
          </a:p>
          <a:p>
            <a:endParaRPr lang="it-IT" dirty="0"/>
          </a:p>
        </p:txBody>
      </p:sp>
    </p:spTree>
    <p:extLst>
      <p:ext uri="{BB962C8B-B14F-4D97-AF65-F5344CB8AC3E}">
        <p14:creationId xmlns:p14="http://schemas.microsoft.com/office/powerpoint/2010/main" val="5858825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nSpc>
                <a:spcPct val="150000"/>
              </a:lnSpc>
            </a:pPr>
            <a:r>
              <a:rPr lang="it-IT" sz="2400" b="1" i="1" dirty="0">
                <a:solidFill>
                  <a:prstClr val="black"/>
                </a:solidFill>
                <a:ea typeface="Tahoma" pitchFamily="34" charset="0"/>
              </a:rPr>
              <a:t>Decorso</a:t>
            </a:r>
          </a:p>
          <a:p>
            <a:pPr lvl="0">
              <a:lnSpc>
                <a:spcPct val="150000"/>
              </a:lnSpc>
              <a:spcBef>
                <a:spcPts val="135"/>
              </a:spcBef>
              <a:spcAft>
                <a:spcPts val="0"/>
              </a:spcAft>
            </a:pPr>
            <a:r>
              <a:rPr lang="it-IT" dirty="0">
                <a:solidFill>
                  <a:prstClr val="black"/>
                </a:solidFill>
                <a:ea typeface="Tahoma" pitchFamily="34" charset="0"/>
              </a:rPr>
              <a:t>Per definizione, il Disturbo Disintegrativo dell’Infanzia può essere diagnosticato solo se i sintomi sono preceduti da un periodo di almeno 2 anni di sviluppo normale e se l’esordio è prima dei 10 anni di età. Quando il periodo di sviluppo normale è stato abbastanza prolungato (5 o più anni), è particolarmente importante eseguire un esame obiettivo e un esame neurologico completi per valutare la presenza di una condizione medica generale. Nella maggior parte dei casi l’esordio è tra i 3 e i 4 anni, e può essere insidioso o improvviso. I segni premonitori possono includere aumentati livelli di attività, irritabilità e ansia, seguiti da una perdita del linguaggio e delle altre capacità di prestazione. In questo periodo il bambino può anche perdere interesse verso l’ambiente circostante. </a:t>
            </a: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54253264"/>
      </p:ext>
    </p:extLst>
  </p:cSld>
  <p:clrMapOvr>
    <a:masterClrMapping/>
  </p:clrMapOvr>
</p:sld>
</file>

<file path=ppt/slides/slide5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di Ansia</a:t>
            </a:r>
            <a:br>
              <a:rPr lang="it-IT" dirty="0"/>
            </a:br>
            <a:r>
              <a:rPr lang="it-IT" dirty="0"/>
              <a:t>aspetti generali</a:t>
            </a:r>
            <a:endParaRPr dirty="0"/>
          </a:p>
        </p:txBody>
      </p:sp>
      <p:sp>
        <p:nvSpPr>
          <p:cNvPr id="8" name="Sottotitolo 7"/>
          <p:cNvSpPr>
            <a:spLocks noGrp="1"/>
          </p:cNvSpPr>
          <p:nvPr>
            <p:ph type="subTitle" idx="1"/>
          </p:nvPr>
        </p:nvSpPr>
        <p:spPr/>
        <p:txBody>
          <a:bodyPr/>
          <a:lstStyle/>
          <a:p>
            <a:pPr eaLnBrk="1" hangingPunct="1">
              <a:defRPr/>
            </a:pPr>
            <a:r>
              <a:rPr lang="it-IT" dirty="0"/>
              <a:t>Lezione 31- 2</a:t>
            </a:r>
          </a:p>
        </p:txBody>
      </p:sp>
    </p:spTree>
    <p:extLst>
      <p:ext uri="{BB962C8B-B14F-4D97-AF65-F5344CB8AC3E}">
        <p14:creationId xmlns:p14="http://schemas.microsoft.com/office/powerpoint/2010/main" val="3871250721"/>
      </p:ext>
    </p:extLst>
  </p:cSld>
  <p:clrMapOvr>
    <a:masterClrMapping/>
  </p:clrMapOvr>
</p:sld>
</file>

<file path=ppt/slides/slide5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r>
              <a:rPr lang="it-IT" sz="2400" dirty="0"/>
              <a:t>I disturbi d’ansia sono differenti l’uno dall’altro per la tipologia di oggetti o di situazioni che provocano paura, ansia oppure comportamenti di evitamento, e per l’ideazione cognitiva associata. </a:t>
            </a:r>
          </a:p>
          <a:p>
            <a:r>
              <a:rPr lang="it-IT" sz="2400" dirty="0"/>
              <a:t>Si tratta di reazioni esagerate o immotivate, fattori culturali determinano ciò che è normale o anormale temere , il giudizio clinico deve tenere conto della cultura del paziente prima di esprimere un giudizio. </a:t>
            </a:r>
          </a:p>
        </p:txBody>
      </p:sp>
    </p:spTree>
    <p:extLst>
      <p:ext uri="{BB962C8B-B14F-4D97-AF65-F5344CB8AC3E}">
        <p14:creationId xmlns:p14="http://schemas.microsoft.com/office/powerpoint/2010/main" val="1599467412"/>
      </p:ext>
    </p:extLst>
  </p:cSld>
  <p:clrMapOvr>
    <a:masterClrMapping/>
  </p:clrMapOvr>
</p:sld>
</file>

<file path=ppt/slides/slide5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In genere le persone con disturbi di ansia tendono a sopravvalutare il pericolo costituito da alcune situazioni o stimoli.</a:t>
            </a:r>
          </a:p>
          <a:p>
            <a:r>
              <a:rPr lang="it-IT" dirty="0"/>
              <a:t>Il terrore del voodoo o del malocchio o della tarantola può essere talmente diffuso in alcune civiltà da non apparire bizzarro come sarebbe in altre.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57122796"/>
      </p:ext>
    </p:extLst>
  </p:cSld>
  <p:clrMapOvr>
    <a:masterClrMapping/>
  </p:clrMapOvr>
</p:sld>
</file>

<file path=ppt/slides/slide5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 Molti disturbi d’ansia si sviluppano in età infantile e tendono a persistere se non vengono curati. La maggior parte si verifica più frequentemente nelle femmine rispetto ai maschi (in un rapporto di circa 2:1). </a:t>
            </a:r>
          </a:p>
          <a:p>
            <a:r>
              <a:rPr lang="it-IT" dirty="0"/>
              <a:t>Ogni disturbo d’ansia è diagnosticato solo quando i sintomi non sono attribuibili agli effetti fisiologici di una sostanza/farmaco o a un’altra condizione medica, oppure non sono meglio spiegati da un altro disturbo mentale.</a:t>
            </a:r>
          </a:p>
          <a:p>
            <a:endParaRPr lang="it-IT" dirty="0"/>
          </a:p>
          <a:p>
            <a:endParaRPr lang="it-IT" dirty="0"/>
          </a:p>
          <a:p>
            <a:endParaRPr lang="it-IT" dirty="0"/>
          </a:p>
        </p:txBody>
      </p:sp>
    </p:spTree>
    <p:extLst>
      <p:ext uri="{BB962C8B-B14F-4D97-AF65-F5344CB8AC3E}">
        <p14:creationId xmlns:p14="http://schemas.microsoft.com/office/powerpoint/2010/main" val="857275159"/>
      </p:ext>
    </p:extLst>
  </p:cSld>
  <p:clrMapOvr>
    <a:masterClrMapping/>
  </p:clrMapOvr>
</p:sld>
</file>

<file path=ppt/slides/slide5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a:bodyPr>
          <a:lstStyle/>
          <a:p>
            <a:r>
              <a:rPr lang="it-IT" dirty="0"/>
              <a:t>II	capitolo sui disturbi di ansia nel DSM 5 è molto cambiato rispetto all’omologo capitolo del DSM IV TR. </a:t>
            </a:r>
          </a:p>
          <a:p>
            <a:r>
              <a:rPr lang="it-IT" dirty="0"/>
              <a:t>Sono stati tolti, in quanto altrimenti collocati i disturbi della sfera ossessiva compulsiva ed i disturbi conseguenti a stress eccessivo (come il PTSD ovvero il Disturbo post traumatico da stress). </a:t>
            </a:r>
          </a:p>
        </p:txBody>
      </p:sp>
    </p:spTree>
    <p:extLst>
      <p:ext uri="{BB962C8B-B14F-4D97-AF65-F5344CB8AC3E}">
        <p14:creationId xmlns:p14="http://schemas.microsoft.com/office/powerpoint/2010/main" val="151720377"/>
      </p:ext>
    </p:extLst>
  </p:cSld>
  <p:clrMapOvr>
    <a:masterClrMapping/>
  </p:clrMapOvr>
</p:sld>
</file>

<file path=ppt/slides/slide5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Fanno invece ora parte del capitolo sui disturbi di ansia, </a:t>
            </a:r>
          </a:p>
          <a:p>
            <a:r>
              <a:rPr lang="it-IT" dirty="0"/>
              <a:t>il disturbo da ansia da separazione, </a:t>
            </a:r>
          </a:p>
          <a:p>
            <a:r>
              <a:rPr lang="it-IT" dirty="0"/>
              <a:t>il mutismo selettivo, oltre che alla </a:t>
            </a:r>
          </a:p>
          <a:p>
            <a:r>
              <a:rPr lang="it-IT" dirty="0"/>
              <a:t>fobia specifica, </a:t>
            </a:r>
          </a:p>
          <a:p>
            <a:r>
              <a:rPr lang="it-IT" dirty="0"/>
              <a:t>la fobia sociale, </a:t>
            </a:r>
          </a:p>
          <a:p>
            <a:r>
              <a:rPr lang="it-IT" dirty="0"/>
              <a:t>il disturbo di ansia generalizzata,  </a:t>
            </a:r>
          </a:p>
          <a:p>
            <a:r>
              <a:rPr lang="it-IT" dirty="0"/>
              <a:t>il disturbo di panico, </a:t>
            </a:r>
          </a:p>
          <a:p>
            <a:r>
              <a:rPr lang="it-IT" dirty="0"/>
              <a:t>la agorafobia, </a:t>
            </a:r>
          </a:p>
          <a:p>
            <a:r>
              <a:rPr lang="it-IT" dirty="0"/>
              <a:t>i disturbi di ansia indotti da sostanze e quelli indotti da condizione medica. </a:t>
            </a:r>
          </a:p>
          <a:p>
            <a:endParaRPr lang="it-IT" dirty="0"/>
          </a:p>
          <a:p>
            <a:endParaRPr lang="it-IT" dirty="0"/>
          </a:p>
        </p:txBody>
      </p:sp>
    </p:spTree>
    <p:extLst>
      <p:ext uri="{BB962C8B-B14F-4D97-AF65-F5344CB8AC3E}">
        <p14:creationId xmlns:p14="http://schemas.microsoft.com/office/powerpoint/2010/main" val="2674672650"/>
      </p:ext>
    </p:extLst>
  </p:cSld>
  <p:clrMapOvr>
    <a:masterClrMapping/>
  </p:clrMapOvr>
</p:sld>
</file>

<file path=ppt/slides/slide5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I diversi Disturbi di Ansia</a:t>
            </a:r>
            <a:endParaRPr dirty="0"/>
          </a:p>
        </p:txBody>
      </p:sp>
      <p:sp>
        <p:nvSpPr>
          <p:cNvPr id="8" name="Sottotitolo 7"/>
          <p:cNvSpPr>
            <a:spLocks noGrp="1"/>
          </p:cNvSpPr>
          <p:nvPr>
            <p:ph type="subTitle" idx="1"/>
          </p:nvPr>
        </p:nvSpPr>
        <p:spPr/>
        <p:txBody>
          <a:bodyPr/>
          <a:lstStyle/>
          <a:p>
            <a:pPr eaLnBrk="1" hangingPunct="1">
              <a:defRPr/>
            </a:pPr>
            <a:r>
              <a:rPr lang="it-IT" dirty="0"/>
              <a:t>Lezione 31- 3</a:t>
            </a:r>
          </a:p>
        </p:txBody>
      </p:sp>
    </p:spTree>
    <p:extLst>
      <p:ext uri="{BB962C8B-B14F-4D97-AF65-F5344CB8AC3E}">
        <p14:creationId xmlns:p14="http://schemas.microsoft.com/office/powerpoint/2010/main" val="2679562152"/>
      </p:ext>
    </p:extLst>
  </p:cSld>
  <p:clrMapOvr>
    <a:masterClrMapping/>
  </p:clrMapOvr>
</p:sld>
</file>

<file path=ppt/slides/slide5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Il bambino con ansia da separazione prova forte paura di fronte alla prospettiva di separarsi dai genitori, o comunque da figure di riferimento.  Hanno paura che i genitori possano avere incidenti o che qualche situazione li obblighi a separarsi da loro.  Possono avere  grandi crisi nell’andare a scuola  proprio in quanto ciò equivale ad una separazione. Negli incubi esprimono la loro ansia di separazione. Il problema può proseguire in età adulta, spesso negli adulti si manifesta come attacchi di panico. </a:t>
            </a:r>
          </a:p>
          <a:p>
            <a:pPr marL="0" indent="0">
              <a:buNone/>
            </a:pPr>
            <a:endParaRPr lang="it-IT" dirty="0"/>
          </a:p>
        </p:txBody>
      </p:sp>
    </p:spTree>
    <p:extLst>
      <p:ext uri="{BB962C8B-B14F-4D97-AF65-F5344CB8AC3E}">
        <p14:creationId xmlns:p14="http://schemas.microsoft.com/office/powerpoint/2010/main" val="2388056940"/>
      </p:ext>
    </p:extLst>
  </p:cSld>
  <p:clrMapOvr>
    <a:masterClrMapping/>
  </p:clrMapOvr>
</p:sld>
</file>

<file path=ppt/slides/slide5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Il mutismo selettivo è  un altro disturbo di ansia tipico della età infantile, caratterizzato da una costante incapacità di parlare in alcune situazioni sociali specialmente con estranei o con persone che potrebbero esprimere un giudizio, come ad esempio avviene a scuola. Naturalmente questa incapacità porta a fallimenti nei rapporti sociali e nel rendimento scolastico. Il disturbo può evolvere in fobia sociale nell’adulto.</a:t>
            </a:r>
          </a:p>
          <a:p>
            <a:endParaRPr lang="it-IT" dirty="0"/>
          </a:p>
        </p:txBody>
      </p:sp>
    </p:spTree>
    <p:extLst>
      <p:ext uri="{BB962C8B-B14F-4D97-AF65-F5344CB8AC3E}">
        <p14:creationId xmlns:p14="http://schemas.microsoft.com/office/powerpoint/2010/main" val="3751139248"/>
      </p:ext>
    </p:extLst>
  </p:cSld>
  <p:clrMapOvr>
    <a:masterClrMapping/>
  </p:clrMapOvr>
</p:sld>
</file>

<file path=ppt/slides/slide5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La fobia specifica si manifesta con reazioni di ansia e paura nei confronti di situazioni specifiche e circoscritte. Le reazioni di paura sono immediatamente indotte dalle situazioni fobiche. La paura è chiaramente esagerata ed immotivata,  si tratta di situazioni che oggettivamente non espongono a rischi (es paura di gatti, piccioni) tale paura per essere considerata fobia deve limitare la libertà di movimento e di azione del paziente. </a:t>
            </a:r>
          </a:p>
        </p:txBody>
      </p:sp>
    </p:spTree>
    <p:extLst>
      <p:ext uri="{BB962C8B-B14F-4D97-AF65-F5344CB8AC3E}">
        <p14:creationId xmlns:p14="http://schemas.microsoft.com/office/powerpoint/2010/main" val="39176185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nSpc>
                <a:spcPct val="150000"/>
              </a:lnSpc>
              <a:spcBef>
                <a:spcPts val="135"/>
              </a:spcBef>
              <a:spcAft>
                <a:spcPts val="0"/>
              </a:spcAft>
            </a:pPr>
            <a:r>
              <a:rPr lang="it-IT" dirty="0">
                <a:solidFill>
                  <a:prstClr val="black"/>
                </a:solidFill>
                <a:ea typeface="Tahoma" pitchFamily="34" charset="0"/>
              </a:rPr>
              <a:t>Di solito la perdita delle capacità di prestazione raggiunge un plateau, dopo di che possono manifestarsi alcuni limitati miglioramenti, sebbene il miglioramento sia di rado rilevante. In altri casi, in particolar modo quando il disturbo è associato con una condizione neurologica progressiva, la perdita delle capacità di prestazione è progressiva. Questo disturbo presenta un decorso continuo e, nella maggior parte dei casi, permane per la durata di tutta la vita. Le difficoltà sociali, di comunicazione e comportamentali rimangono relativamente costanti nel corso della vita.</a:t>
            </a:r>
          </a:p>
          <a:p>
            <a:pPr lvl="0">
              <a:lnSpc>
                <a:spcPct val="150000"/>
              </a:lnSpc>
              <a:spcBef>
                <a:spcPts val="135"/>
              </a:spcBef>
              <a:spcAft>
                <a:spcPts val="0"/>
              </a:spcAft>
            </a:pPr>
            <a:r>
              <a:rPr lang="it-IT" dirty="0">
                <a:solidFill>
                  <a:prstClr val="black"/>
                </a:solidFill>
                <a:ea typeface="Tahoma" pitchFamily="34" charset="0"/>
              </a:rPr>
              <a:t> </a:t>
            </a:r>
          </a:p>
          <a:p>
            <a:pPr lvl="0" algn="r">
              <a:lnSpc>
                <a:spcPts val="1200"/>
              </a:lnSpc>
              <a:spcBef>
                <a:spcPts val="135"/>
              </a:spcBef>
              <a:spcAft>
                <a:spcPts val="0"/>
              </a:spcAft>
            </a:pPr>
            <a:r>
              <a:rPr lang="it-IT" b="1" u="sng" dirty="0">
                <a:solidFill>
                  <a:srgbClr val="228B22"/>
                </a:solidFill>
                <a:latin typeface="Verdana"/>
                <a:ea typeface="Times New Roman"/>
                <a:cs typeface="Times New Roman"/>
              </a:rPr>
              <a:t> </a:t>
            </a:r>
            <a:endParaRPr lang="it-IT" dirty="0">
              <a:solidFill>
                <a:prstClr val="black"/>
              </a:solidFill>
              <a:latin typeface="Verdana"/>
              <a:ea typeface="Times New Roman"/>
              <a:cs typeface="Times New Roman"/>
            </a:endParaRPr>
          </a:p>
          <a:p>
            <a:pPr lvl="0"/>
            <a:endParaRPr lang="it-IT" dirty="0">
              <a:solidFill>
                <a:prstClr val="black"/>
              </a:solidFill>
            </a:endParaRPr>
          </a:p>
          <a:p>
            <a:pPr lvl="0"/>
            <a:endParaRPr lang="it-IT" dirty="0">
              <a:solidFill>
                <a:prstClr val="black"/>
              </a:solidFill>
            </a:endParaRP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11962421"/>
      </p:ext>
    </p:extLst>
  </p:cSld>
  <p:clrMapOvr>
    <a:masterClrMapping/>
  </p:clrMapOvr>
</p:sld>
</file>

<file path=ppt/slides/slide5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La fobia della vista del sangue ha caratteristiche particolari. In genere la condizione fobica porta ad aumenti della pressione, per motivi evolutivi e fisiologici,  la vista  del sangue può associarsi a gravi crolli di pressione con possibilità di svenimento. </a:t>
            </a:r>
          </a:p>
          <a:p>
            <a:endParaRPr lang="it-IT" dirty="0"/>
          </a:p>
          <a:p>
            <a:endParaRPr lang="it-IT" dirty="0"/>
          </a:p>
        </p:txBody>
      </p:sp>
    </p:spTree>
    <p:extLst>
      <p:ext uri="{BB962C8B-B14F-4D97-AF65-F5344CB8AC3E}">
        <p14:creationId xmlns:p14="http://schemas.microsoft.com/office/powerpoint/2010/main" val="2136588846"/>
      </p:ext>
    </p:extLst>
  </p:cSld>
  <p:clrMapOvr>
    <a:masterClrMapping/>
  </p:clrMapOvr>
</p:sld>
</file>

<file path=ppt/slides/slide5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Nel disturbo d’ansia sociale (fobia sociale) l’individuo ha paura di situazioni in cui può essere giudicato. La persona quindi evita di essere osservato mentre mangia o se va al gabinetto, ha difficoltà a firmare o scrivere se qualcuno lo osservato. La fobia sociale può impedire di affrontare esami scolastici, di fare colloqui di lavoro, teme di essere valutato negativamente, di essere umiliato, imbarazzato o di offendere gli altri.  </a:t>
            </a:r>
          </a:p>
          <a:p>
            <a:endParaRPr lang="it-IT" dirty="0"/>
          </a:p>
        </p:txBody>
      </p:sp>
    </p:spTree>
    <p:extLst>
      <p:ext uri="{BB962C8B-B14F-4D97-AF65-F5344CB8AC3E}">
        <p14:creationId xmlns:p14="http://schemas.microsoft.com/office/powerpoint/2010/main" val="4024341607"/>
      </p:ext>
    </p:extLst>
  </p:cSld>
  <p:clrMapOvr>
    <a:masterClrMapping/>
  </p:clrMapOvr>
</p:sld>
</file>

<file path=ppt/slides/slide5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I diversi Disturbi di Ansia</a:t>
            </a:r>
            <a:br>
              <a:rPr lang="it-IT" dirty="0"/>
            </a:br>
            <a:r>
              <a:rPr lang="it-IT" dirty="0"/>
              <a:t> </a:t>
            </a:r>
            <a:endParaRPr dirty="0"/>
          </a:p>
        </p:txBody>
      </p:sp>
      <p:sp>
        <p:nvSpPr>
          <p:cNvPr id="8" name="Sottotitolo 7"/>
          <p:cNvSpPr>
            <a:spLocks noGrp="1"/>
          </p:cNvSpPr>
          <p:nvPr>
            <p:ph type="subTitle" idx="1"/>
          </p:nvPr>
        </p:nvSpPr>
        <p:spPr/>
        <p:txBody>
          <a:bodyPr/>
          <a:lstStyle/>
          <a:p>
            <a:pPr eaLnBrk="1" hangingPunct="1">
              <a:defRPr/>
            </a:pPr>
            <a:r>
              <a:rPr lang="it-IT" dirty="0"/>
              <a:t>Lezione 31- 4</a:t>
            </a:r>
          </a:p>
        </p:txBody>
      </p:sp>
    </p:spTree>
    <p:extLst>
      <p:ext uri="{BB962C8B-B14F-4D97-AF65-F5344CB8AC3E}">
        <p14:creationId xmlns:p14="http://schemas.microsoft.com/office/powerpoint/2010/main" val="75392860"/>
      </p:ext>
    </p:extLst>
  </p:cSld>
  <p:clrMapOvr>
    <a:masterClrMapping/>
  </p:clrMapOvr>
</p:sld>
</file>

<file path=ppt/slides/slide5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fontScale="85000" lnSpcReduction="20000"/>
          </a:bodyPr>
          <a:lstStyle/>
          <a:p>
            <a:r>
              <a:rPr lang="it-IT" dirty="0"/>
              <a:t>Il disturbo di panico è caratterizzato da attacchi di panico  che all’inizio sono inaspettati e successivamente possono manifestarsi quando il paziente si espone a situazioni temute. La intensità degli attacchi di panico è a tal punto coinvolgente, da indurre una condizione di «paura della paura» ovvero paura di stare male. Il paziente è preoccupato dalla prospettiva di avere un altro attacco di panico e fa di tutto per evitare questo rischio. La tendenza all’evitamento delle situazioni temute per più di un mese è la caratteristica fondamentale che distingue gli attacchi da disturbo di panico.</a:t>
            </a:r>
          </a:p>
        </p:txBody>
      </p:sp>
    </p:spTree>
    <p:extLst>
      <p:ext uri="{BB962C8B-B14F-4D97-AF65-F5344CB8AC3E}">
        <p14:creationId xmlns:p14="http://schemas.microsoft.com/office/powerpoint/2010/main" val="3921218481"/>
      </p:ext>
    </p:extLst>
  </p:cSld>
  <p:clrMapOvr>
    <a:masterClrMapping/>
  </p:clrMapOvr>
</p:sld>
</file>

<file path=ppt/slides/slide5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A seguito del disturbo di panico il paziente inizia a  considerarsi fragile, evita l’esercizio fisico o di andare in luoghi sconosciuti, non guida in autostrada, non va in supermarket.   Gli attacchi di panico sono caratterizzati  da comparsa improvvisa di paura o disagio intensi che durano pochi minuti, ma che raggiungono livelli di grande intensità.  Sono a tal punto terrorizzati che il paziente fa di tutto per non rischiare di  viverne altri.</a:t>
            </a:r>
          </a:p>
          <a:p>
            <a:endParaRPr lang="it-IT" dirty="0"/>
          </a:p>
        </p:txBody>
      </p:sp>
    </p:spTree>
    <p:extLst>
      <p:ext uri="{BB962C8B-B14F-4D97-AF65-F5344CB8AC3E}">
        <p14:creationId xmlns:p14="http://schemas.microsoft.com/office/powerpoint/2010/main" val="1623628064"/>
      </p:ext>
    </p:extLst>
  </p:cSld>
  <p:clrMapOvr>
    <a:masterClrMapping/>
  </p:clrMapOvr>
</p:sld>
</file>

<file path=ppt/slides/slide5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La agorafobia, ovvero la paura di trovarsi in luoghi in cui, stando male, non  sarebbe possibile ricevere rapidamente soccorso, si associa spesso agli attacchi di panico. Le persone con agorafobia associata ad attacchi di panico temono di andare in mezzi pubblici di trasporto, di essere in luoghi aperti, di essere soli in messo alla folla o in luoghi vuoti. Spesso escono con un accompagnatore.</a:t>
            </a:r>
          </a:p>
          <a:p>
            <a:r>
              <a:rPr lang="it-IT" dirty="0"/>
              <a:t>Il disturbo di panico  può condizionare anni di vita  costringendo il paziente a  limitare la sua vita relazionale, lavorativa e inducendolo a frequenti visite al pronto soccorso.</a:t>
            </a:r>
          </a:p>
          <a:p>
            <a:endParaRPr lang="it-IT" dirty="0"/>
          </a:p>
          <a:p>
            <a:endParaRPr lang="it-IT" dirty="0"/>
          </a:p>
        </p:txBody>
      </p:sp>
    </p:spTree>
    <p:extLst>
      <p:ext uri="{BB962C8B-B14F-4D97-AF65-F5344CB8AC3E}">
        <p14:creationId xmlns:p14="http://schemas.microsoft.com/office/powerpoint/2010/main" val="2937811146"/>
      </p:ext>
    </p:extLst>
  </p:cSld>
  <p:clrMapOvr>
    <a:masterClrMapping/>
  </p:clrMapOvr>
</p:sld>
</file>

<file path=ppt/slides/slide5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Nel disturbo di ansia generalizzata, la persona è costantemente in uno stato di apprensività, teme ogni possibile catastrofe. A volte sembra quasi che la loro ansia sia un meccanismo di difesa nei confronti degli imprevisti. Prevedendo sempre catastrofi, se le cose vanno bene il paziente può affermare «mi è andata bene, per fortuna» se le cose vanno male può trionfare dicendo «lo avevo detto che sarebbe andata male». </a:t>
            </a:r>
          </a:p>
        </p:txBody>
      </p:sp>
    </p:spTree>
    <p:extLst>
      <p:ext uri="{BB962C8B-B14F-4D97-AF65-F5344CB8AC3E}">
        <p14:creationId xmlns:p14="http://schemas.microsoft.com/office/powerpoint/2010/main" val="712894363"/>
      </p:ext>
    </p:extLst>
  </p:cSld>
  <p:clrMapOvr>
    <a:masterClrMapping/>
  </p:clrMapOvr>
</p:sld>
</file>

<file path=ppt/slides/slide5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Questi  pazienti sono sempre tesi, apprensivi, limitano la propria e la altrui vita. Il paziente lamenta sintomi fisici, tra cui irrequietezza o sensazioni di agitazione o tensione; facile affaticamento; difficoltà di concentrazione o vuoti di memoria; irritabilità; tensione muscolare; e disturbi del sonno.</a:t>
            </a:r>
          </a:p>
          <a:p>
            <a:endParaRPr lang="it-IT" dirty="0"/>
          </a:p>
        </p:txBody>
      </p:sp>
    </p:spTree>
    <p:extLst>
      <p:ext uri="{BB962C8B-B14F-4D97-AF65-F5344CB8AC3E}">
        <p14:creationId xmlns:p14="http://schemas.microsoft.com/office/powerpoint/2010/main" val="764176273"/>
      </p:ext>
    </p:extLst>
  </p:cSld>
  <p:clrMapOvr>
    <a:masterClrMapping/>
  </p:clrMapOvr>
</p:sld>
</file>

<file path=ppt/slides/slide5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Il disturbo d’ansia indotto da sostanze/farmaci </a:t>
            </a:r>
            <a:r>
              <a:rPr lang="it-IT" dirty="0" err="1"/>
              <a:t>isi</a:t>
            </a:r>
            <a:r>
              <a:rPr lang="it-IT" dirty="0"/>
              <a:t> manifesta con reazioni ansiose in coincidenza con la intossicazione o la astinenza da sostanze illecite o anche in conseguenza della assunzione di farmaci. </a:t>
            </a:r>
          </a:p>
          <a:p>
            <a:r>
              <a:rPr lang="it-IT" dirty="0"/>
              <a:t>Nel disturbo d’ansia dovuto a un’altra condizione medica la sintomatologia ansiosa è la conseguenza fisiologica di un’altra condizione medica, ad esempio l’asma, l’ ipertiroidismo, il morbo di </a:t>
            </a:r>
            <a:r>
              <a:rPr lang="it-IT" dirty="0" err="1"/>
              <a:t>Cushing</a:t>
            </a:r>
            <a:r>
              <a:rPr lang="it-IT" dirty="0"/>
              <a:t> o altre patologie che prenderemo in esame </a:t>
            </a:r>
            <a:r>
              <a:rPr lang="it-IT"/>
              <a:t>in seguito.</a:t>
            </a:r>
            <a:endParaRPr lang="it-IT" dirty="0"/>
          </a:p>
          <a:p>
            <a:endParaRPr lang="it-IT" dirty="0"/>
          </a:p>
        </p:txBody>
      </p:sp>
    </p:spTree>
    <p:extLst>
      <p:ext uri="{BB962C8B-B14F-4D97-AF65-F5344CB8AC3E}">
        <p14:creationId xmlns:p14="http://schemas.microsoft.com/office/powerpoint/2010/main" val="122861840"/>
      </p:ext>
    </p:extLst>
  </p:cSld>
  <p:clrMapOvr>
    <a:masterClrMapping/>
  </p:clrMapOvr>
</p:sld>
</file>

<file path=ppt/slides/slide5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Disturbo di Ansia</a:t>
            </a:r>
            <a:br>
              <a:rPr lang="it-IT" dirty="0"/>
            </a:br>
            <a:r>
              <a:rPr lang="it-IT" dirty="0"/>
              <a:t>da separazione</a:t>
            </a:r>
            <a:endParaRPr dirty="0"/>
          </a:p>
        </p:txBody>
      </p:sp>
      <p:sp>
        <p:nvSpPr>
          <p:cNvPr id="8" name="Sottotitolo 7"/>
          <p:cNvSpPr>
            <a:spLocks noGrp="1"/>
          </p:cNvSpPr>
          <p:nvPr>
            <p:ph type="subTitle" idx="1"/>
          </p:nvPr>
        </p:nvSpPr>
        <p:spPr/>
        <p:txBody>
          <a:bodyPr/>
          <a:lstStyle/>
          <a:p>
            <a:pPr eaLnBrk="1" hangingPunct="1">
              <a:defRPr/>
            </a:pPr>
            <a:r>
              <a:rPr lang="it-IT" dirty="0"/>
              <a:t>Lezione 32- 1</a:t>
            </a:r>
          </a:p>
        </p:txBody>
      </p:sp>
    </p:spTree>
    <p:extLst>
      <p:ext uri="{BB962C8B-B14F-4D97-AF65-F5344CB8AC3E}">
        <p14:creationId xmlns:p14="http://schemas.microsoft.com/office/powerpoint/2010/main" val="15149578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pPr lvl="0">
              <a:lnSpc>
                <a:spcPct val="150000"/>
              </a:lnSpc>
            </a:pPr>
            <a:r>
              <a:rPr lang="it-IT" sz="2400" b="1" i="1" dirty="0">
                <a:solidFill>
                  <a:prstClr val="black"/>
                </a:solidFill>
                <a:ea typeface="Tahoma" pitchFamily="34" charset="0"/>
              </a:rPr>
              <a:t>Diagnosi differenziale</a:t>
            </a:r>
          </a:p>
          <a:p>
            <a:pPr lvl="0">
              <a:lnSpc>
                <a:spcPct val="150000"/>
              </a:lnSpc>
              <a:spcBef>
                <a:spcPts val="135"/>
              </a:spcBef>
              <a:spcAft>
                <a:spcPts val="0"/>
              </a:spcAft>
            </a:pPr>
            <a:r>
              <a:rPr lang="it-IT" dirty="0">
                <a:solidFill>
                  <a:prstClr val="black"/>
                </a:solidFill>
                <a:ea typeface="Tahoma" pitchFamily="34" charset="0"/>
              </a:rPr>
              <a:t>Durante lo sviluppo normale si possono osservare periodi di regressione, ma non sono né così gravi né così prolungati come nel Disturbo Disintegrativo dell’Infanzia. Il Disturbo Disintegrativo dell’Infanzia deve essere distinto dagli </a:t>
            </a:r>
            <a:r>
              <a:rPr lang="it-IT" b="1" dirty="0">
                <a:solidFill>
                  <a:prstClr val="black"/>
                </a:solidFill>
                <a:ea typeface="Tahoma" pitchFamily="34" charset="0"/>
              </a:rPr>
              <a:t>altri Disturbi Pervasivi dello Sviluppo. </a:t>
            </a:r>
            <a:r>
              <a:rPr lang="it-IT" dirty="0">
                <a:solidFill>
                  <a:prstClr val="black"/>
                </a:solidFill>
                <a:ea typeface="Tahoma" pitchFamily="34" charset="0"/>
              </a:rPr>
              <a:t>Per la diagnosi differenziale con il Disturbo Autistico, si veda il </a:t>
            </a:r>
            <a:r>
              <a:rPr lang="it-IT" b="1" u="sng" dirty="0">
                <a:solidFill>
                  <a:srgbClr val="228B22"/>
                </a:solidFill>
                <a:ea typeface="Tahoma" pitchFamily="34" charset="0"/>
              </a:rPr>
              <a:t>paragrafo relativo</a:t>
            </a:r>
            <a:r>
              <a:rPr lang="it-IT" dirty="0">
                <a:solidFill>
                  <a:prstClr val="black"/>
                </a:solidFill>
                <a:ea typeface="Tahoma" pitchFamily="34" charset="0"/>
              </a:rPr>
              <a:t>. Per la diagnosi differenziale con il </a:t>
            </a:r>
            <a:r>
              <a:rPr lang="it-IT" b="1" u="sng" dirty="0">
                <a:solidFill>
                  <a:srgbClr val="228B22"/>
                </a:solidFill>
                <a:ea typeface="Tahoma" pitchFamily="34" charset="0"/>
                <a:hlinkClick r:id="rId2"/>
              </a:rPr>
              <a:t>Disturbo di Rett</a:t>
            </a:r>
            <a:r>
              <a:rPr lang="it-IT" dirty="0">
                <a:solidFill>
                  <a:prstClr val="black"/>
                </a:solidFill>
                <a:ea typeface="Tahoma" pitchFamily="34" charset="0"/>
              </a:rPr>
              <a:t>, si veda il </a:t>
            </a:r>
            <a:r>
              <a:rPr lang="it-IT" b="1" u="sng" dirty="0">
                <a:solidFill>
                  <a:srgbClr val="228B22"/>
                </a:solidFill>
                <a:ea typeface="Tahoma" pitchFamily="34" charset="0"/>
              </a:rPr>
              <a:t>paragrafo relativo</a:t>
            </a:r>
            <a:r>
              <a:rPr lang="it-IT" dirty="0">
                <a:solidFill>
                  <a:prstClr val="black"/>
                </a:solidFill>
                <a:ea typeface="Tahoma" pitchFamily="34" charset="0"/>
              </a:rPr>
              <a:t>. Contrariamente al </a:t>
            </a:r>
            <a:r>
              <a:rPr lang="it-IT" b="1" u="sng" dirty="0">
                <a:solidFill>
                  <a:srgbClr val="228B22"/>
                </a:solidFill>
                <a:ea typeface="Tahoma" pitchFamily="34" charset="0"/>
                <a:hlinkClick r:id="rId3"/>
              </a:rPr>
              <a:t>Disturbo di Asperger</a:t>
            </a:r>
            <a:r>
              <a:rPr lang="it-IT" dirty="0">
                <a:solidFill>
                  <a:prstClr val="black"/>
                </a:solidFill>
                <a:ea typeface="Tahoma" pitchFamily="34" charset="0"/>
              </a:rPr>
              <a:t>, il Disturbo Disintegrativo dell’Infanzia è caratterizzato da una perdita clinicamente significativa di capacità di prestazione acquisite in precedenza e da una maggiore probabilità di </a:t>
            </a:r>
            <a:r>
              <a:rPr lang="it-IT" b="1" u="sng" dirty="0">
                <a:solidFill>
                  <a:srgbClr val="228B22"/>
                </a:solidFill>
                <a:ea typeface="Tahoma" pitchFamily="34" charset="0"/>
                <a:hlinkClick r:id="rId4"/>
              </a:rPr>
              <a:t>Ritardo Mentale</a:t>
            </a:r>
            <a:r>
              <a:rPr lang="it-IT" dirty="0">
                <a:solidFill>
                  <a:prstClr val="black"/>
                </a:solidFill>
                <a:ea typeface="Tahoma" pitchFamily="34" charset="0"/>
              </a:rPr>
              <a:t>. Nel Disturbo di Asperger non vi è ritardo nello sviluppo del linguaggio e non vi è marcata perdita delle capacità di sviluppo.</a:t>
            </a:r>
          </a:p>
          <a:p>
            <a:pPr lvl="0" algn="r">
              <a:lnSpc>
                <a:spcPts val="1200"/>
              </a:lnSpc>
              <a:spcBef>
                <a:spcPts val="135"/>
              </a:spcBef>
              <a:spcAft>
                <a:spcPts val="0"/>
              </a:spcAft>
            </a:pPr>
            <a:r>
              <a:rPr lang="it-IT" b="1" u="sng" dirty="0">
                <a:solidFill>
                  <a:srgbClr val="228B22"/>
                </a:solidFill>
                <a:latin typeface="Verdana"/>
                <a:ea typeface="Times New Roman"/>
                <a:cs typeface="Times New Roman"/>
              </a:rPr>
              <a:t> </a:t>
            </a:r>
            <a:endParaRPr lang="it-IT" dirty="0">
              <a:solidFill>
                <a:prstClr val="black"/>
              </a:solidFill>
              <a:latin typeface="Verdana"/>
              <a:ea typeface="Times New Roman"/>
              <a:cs typeface="Times New Roman"/>
            </a:endParaRPr>
          </a:p>
          <a:p>
            <a:pPr lvl="0"/>
            <a:r>
              <a:rPr lang="it-IT" sz="2400" b="1" i="1" dirty="0">
                <a:solidFill>
                  <a:prstClr val="black"/>
                </a:solidFill>
                <a:latin typeface="Verdana"/>
                <a:ea typeface="Times New Roman"/>
                <a:cs typeface="Times New Roman"/>
              </a:rPr>
              <a:t> </a:t>
            </a:r>
            <a:endParaRPr lang="it-IT" dirty="0">
              <a:solidFill>
                <a:prstClr val="black"/>
              </a:solidFill>
              <a:latin typeface="Verdana"/>
              <a:ea typeface="Times New Roman"/>
              <a:cs typeface="Times New Roman"/>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43690687"/>
      </p:ext>
    </p:extLst>
  </p:cSld>
  <p:clrMapOvr>
    <a:masterClrMapping/>
  </p:clrMapOvr>
</p:sld>
</file>

<file path=ppt/slides/slide5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disturbo di ansia </a:t>
            </a:r>
            <a:r>
              <a:rPr lang="it-IT"/>
              <a:t>da separazione</a:t>
            </a:r>
            <a:endParaRPr lang="it-IT" dirty="0"/>
          </a:p>
        </p:txBody>
      </p:sp>
      <p:sp>
        <p:nvSpPr>
          <p:cNvPr id="3" name="Segnaposto contenuto 2"/>
          <p:cNvSpPr>
            <a:spLocks noGrp="1"/>
          </p:cNvSpPr>
          <p:nvPr>
            <p:ph idx="1"/>
          </p:nvPr>
        </p:nvSpPr>
        <p:spPr/>
        <p:txBody>
          <a:bodyPr>
            <a:normAutofit/>
          </a:bodyPr>
          <a:lstStyle/>
          <a:p>
            <a:r>
              <a:rPr lang="it-IT" dirty="0"/>
              <a:t>È caratterizzato da paura o ansia eccessiva nei confronti della separazione  da persone cui il paziente è legato. Normalmente il problema si manifesta in bambini, in rari casi può presentarsi anche in adulti che però più spesso manifestano un disturbo di panico.  </a:t>
            </a:r>
          </a:p>
        </p:txBody>
      </p:sp>
    </p:spTree>
    <p:extLst>
      <p:ext uri="{BB962C8B-B14F-4D97-AF65-F5344CB8AC3E}">
        <p14:creationId xmlns:p14="http://schemas.microsoft.com/office/powerpoint/2010/main" val="1768244281"/>
      </p:ext>
    </p:extLst>
  </p:cSld>
  <p:clrMapOvr>
    <a:masterClrMapping/>
  </p:clrMapOvr>
</p:sld>
</file>

<file path=ppt/slides/slide5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1.	il bambino prova un forte disagio quando prevede o  vive la separazione da casa o da una persona per lui importante.</a:t>
            </a:r>
          </a:p>
          <a:p>
            <a:r>
              <a:rPr lang="it-IT" sz="2000" dirty="0"/>
              <a:t>2.	Il bambino è preoccupato che possa capitare qualcosa di grave alle persone per lui care. Come malattie, catastrofi e morte.  </a:t>
            </a:r>
          </a:p>
          <a:p>
            <a:r>
              <a:rPr lang="it-IT" sz="2000" dirty="0"/>
              <a:t>3.	Il bambino teme eventi catastrofici quali l’essere rapito, ammalarsi o avere un incidente che possano separarlo dai suoi cari. </a:t>
            </a:r>
          </a:p>
          <a:p>
            <a:r>
              <a:rPr lang="it-IT" sz="2000" dirty="0"/>
              <a:t>4.	Per tale paura non esce volentieri di casa per andare a scuola per paura della separazione.  </a:t>
            </a:r>
          </a:p>
          <a:p>
            <a:r>
              <a:rPr lang="it-IT" sz="2000" dirty="0"/>
              <a:t>5.	Il bambino non vuole dormire fuori casa e spesso ha incubi inerenti il tema della separazione.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30945492"/>
      </p:ext>
    </p:extLst>
  </p:cSld>
  <p:clrMapOvr>
    <a:masterClrMapping/>
  </p:clrMapOvr>
</p:sld>
</file>

<file path=ppt/slides/slide5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In alcuni casi sono tristi, quasi nostalgici al solo pensiero della separazione. Anche in casa cercano in ogni modo di dormire nella stanza dei genitori, per giustificare la loro paura possono anche riferire di aver visto un mostro o di aver paura dei ladri. Se qualcuno li obbliga alla separazione possono anche avere reazioni molto acute a volte aggressive.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88804271"/>
      </p:ext>
    </p:extLst>
  </p:cSld>
  <p:clrMapOvr>
    <a:masterClrMapping/>
  </p:clrMapOvr>
</p:sld>
</file>

<file path=ppt/slides/slide5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Il bambino di solito manifesta molti disturbi fisici (mal di pancia, mal di testa, nausea) e ciò soprattutto prima di andare a scuola, ma la differenza con un quadro di fobia scolastica (avversione alla scuola) si nota ad esempio d’estate, il bambino con ansia di separazione resta attaccato ai suoi genitori anche sulla spiaggia. Il bambino con fobia scolastica va a mangiare gelati con amichetti, dove li fanno più grossi o migliori, va volentieri alle feste o dorme fuori a casa di amici. Basta non parlargli di scuola e per lui allontanarsi dai genitori non è per niente sgradevole.</a:t>
            </a:r>
          </a:p>
        </p:txBody>
      </p:sp>
    </p:spTree>
    <p:extLst>
      <p:ext uri="{BB962C8B-B14F-4D97-AF65-F5344CB8AC3E}">
        <p14:creationId xmlns:p14="http://schemas.microsoft.com/office/powerpoint/2010/main" val="1167935683"/>
      </p:ext>
    </p:extLst>
  </p:cSld>
  <p:clrMapOvr>
    <a:masterClrMapping/>
  </p:clrMapOvr>
</p:sld>
</file>

<file path=ppt/slides/slide5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dirty="0"/>
              <a:t>Disturbo di Ansia</a:t>
            </a:r>
            <a:br>
              <a:rPr lang="it-IT" dirty="0"/>
            </a:br>
            <a:r>
              <a:rPr lang="it-IT" dirty="0"/>
              <a:t>da separazione diagnosi differenziale</a:t>
            </a:r>
            <a:endParaRPr dirty="0"/>
          </a:p>
        </p:txBody>
      </p:sp>
      <p:sp>
        <p:nvSpPr>
          <p:cNvPr id="8" name="Sottotitolo 7"/>
          <p:cNvSpPr>
            <a:spLocks noGrp="1"/>
          </p:cNvSpPr>
          <p:nvPr>
            <p:ph type="subTitle" idx="1"/>
          </p:nvPr>
        </p:nvSpPr>
        <p:spPr/>
        <p:txBody>
          <a:bodyPr/>
          <a:lstStyle/>
          <a:p>
            <a:pPr eaLnBrk="1" hangingPunct="1">
              <a:defRPr/>
            </a:pPr>
            <a:r>
              <a:rPr lang="it-IT" dirty="0"/>
              <a:t>Lezione 32- 2</a:t>
            </a:r>
          </a:p>
        </p:txBody>
      </p:sp>
    </p:spTree>
    <p:extLst>
      <p:ext uri="{BB962C8B-B14F-4D97-AF65-F5344CB8AC3E}">
        <p14:creationId xmlns:p14="http://schemas.microsoft.com/office/powerpoint/2010/main" val="1537783638"/>
      </p:ext>
    </p:extLst>
  </p:cSld>
  <p:clrMapOvr>
    <a:masterClrMapping/>
  </p:clrMapOvr>
</p:sld>
</file>

<file path=ppt/slides/slide5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Non ci si può basare su episodi saltuari per esprimere una diagnosi, nei bambini occorre più di un mese di disagi per esprimere una diagnosi, negli adulti ancora di più.</a:t>
            </a:r>
          </a:p>
          <a:p>
            <a:r>
              <a:rPr lang="it-IT" sz="2800" dirty="0"/>
              <a:t>Il disturbo deve creare disagio e difficoltà nella vita scolastica e relazionale e non deve essere attribuibile ad altri disturbi.</a:t>
            </a:r>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68363897"/>
      </p:ext>
    </p:extLst>
  </p:cSld>
  <p:clrMapOvr>
    <a:masterClrMapping/>
  </p:clrMapOvr>
</p:sld>
</file>

<file path=ppt/slides/slide5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 Il bambino con autismo, ad esempio , non ama i cambiamenti e può avere crisi importanti in prospettiva di una separazione. Una persona con agorafobia ed attacchi di panico può avere difficoltà ad uscire senza un accompagnatore.</a:t>
            </a:r>
          </a:p>
          <a:p>
            <a:r>
              <a:rPr lang="it-IT" sz="2400" dirty="0"/>
              <a:t>Il disturbo di ansia generalizzata, contribuisce spesso a rendere la persona estremamente timorosa e la diagnosi a volte non è semplice. Nella ansia di separazione però il timore è centrato sulla separazione mentre nella ansia generalizzata è spesso un timore più generico.</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22509829"/>
      </p:ext>
    </p:extLst>
  </p:cSld>
  <p:clrMapOvr>
    <a:masterClrMapping/>
  </p:clrMapOvr>
</p:sld>
</file>

<file path=ppt/slides/slide5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Nella depressione il bambino può apparire malinconico e restio ad uscire, ma la sintomatologia non è centrata sul tema dell’abbandono</a:t>
            </a:r>
          </a:p>
          <a:p>
            <a:r>
              <a:rPr lang="it-IT" sz="2400" dirty="0"/>
              <a:t>Nel disturbo oppositivo provocatorio il bambino può ad esempio rifiutarsi di andare a scuola, ma la sua appare come una reazione ad una presunta imposizione dell’adulto e non già come una ansia di separazione.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35188345"/>
      </p:ext>
    </p:extLst>
  </p:cSld>
  <p:clrMapOvr>
    <a:masterClrMapping/>
  </p:clrMapOvr>
</p:sld>
</file>

<file path=ppt/slides/slide5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Una analoga situazione si nota nella fobia sociale in cui prevale la paura di incontrare estranei rispetto alla paura di lasciare le figure di riferimento. Certamente comunque i limiti non sono sempre semplici o netti</a:t>
            </a:r>
          </a:p>
          <a:p>
            <a:r>
              <a:rPr lang="it-IT" sz="2400" dirty="0"/>
              <a:t>I disturbi di personalità sono diagnosticabili dopo i 18 anni. In un giovane adulto con disturbo borderline di personalità può manifestarsi una forte avversione alla solitudine e a rimanere solo, ma i numerosi sintomi aggiuntivi del disturbo borderline rendono di </a:t>
            </a:r>
            <a:r>
              <a:rPr lang="it-IT" sz="2400" dirty="0" err="1"/>
              <a:t>son+lito</a:t>
            </a:r>
            <a:r>
              <a:rPr lang="it-IT" sz="2400" dirty="0"/>
              <a:t> non complessa una adeguata diagnosi differenziale.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24370211"/>
      </p:ext>
    </p:extLst>
  </p:cSld>
  <p:clrMapOvr>
    <a:masterClrMapping/>
  </p:clrMapOvr>
</p:sld>
</file>

<file path=ppt/slides/slide5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Prevalenza</a:t>
            </a:r>
          </a:p>
          <a:p>
            <a:r>
              <a:rPr lang="it-IT" dirty="0"/>
              <a:t>Nelle statistiche si trova una incidenza tra il 2 ed il 4% della popolazione dei bambini di età inferiore a 12 anni. In tale fascia di età  è certamente il disturbo di ansia più frequente.</a:t>
            </a:r>
          </a:p>
          <a:p>
            <a:r>
              <a:rPr lang="it-IT" dirty="0"/>
              <a:t>La predisposizione a provare ansia di separazione riconosce anche una componente genetica.</a:t>
            </a:r>
          </a:p>
          <a:p>
            <a:r>
              <a:rPr lang="it-IT" dirty="0"/>
              <a:t>L’ansia di separazione all’ ottavo mese, non solo non è patologica, ma mostra anzi buone capacità cognitive con la capacità di riconoscere le persone di accudimento nei confronti dei quali si è sviluppato un buon attaccamento dagli estranei.</a:t>
            </a:r>
          </a:p>
          <a:p>
            <a:r>
              <a:rPr lang="it-IT" dirty="0"/>
              <a:t>La diagnosi di ansia di separazione deve essere posta solamente in quei casi in cui ci dovremmo attendere dal bambino una maggiore autonomia e solo dopo prolungata osservazione</a:t>
            </a:r>
          </a:p>
        </p:txBody>
      </p:sp>
    </p:spTree>
    <p:extLst>
      <p:ext uri="{BB962C8B-B14F-4D97-AF65-F5344CB8AC3E}">
        <p14:creationId xmlns:p14="http://schemas.microsoft.com/office/powerpoint/2010/main" val="16778420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nSpc>
                <a:spcPct val="150000"/>
              </a:lnSpc>
              <a:spcBef>
                <a:spcPts val="135"/>
              </a:spcBef>
              <a:spcAft>
                <a:spcPts val="0"/>
              </a:spcAft>
            </a:pPr>
            <a:r>
              <a:rPr lang="it-IT" dirty="0">
                <a:solidFill>
                  <a:prstClr val="black"/>
                </a:solidFill>
                <a:ea typeface="Tahoma" pitchFamily="34" charset="0"/>
              </a:rPr>
              <a:t>Il Disturbo Disintegrativo dell’Infanzia deve essere differenziato da una </a:t>
            </a:r>
            <a:r>
              <a:rPr lang="it-IT" b="1" u="sng" dirty="0">
                <a:solidFill>
                  <a:srgbClr val="228B22"/>
                </a:solidFill>
                <a:ea typeface="Tahoma" pitchFamily="34" charset="0"/>
                <a:hlinkClick r:id="rId2"/>
              </a:rPr>
              <a:t>demenza</a:t>
            </a:r>
            <a:r>
              <a:rPr lang="it-IT" dirty="0">
                <a:solidFill>
                  <a:prstClr val="black"/>
                </a:solidFill>
                <a:ea typeface="Tahoma" pitchFamily="34" charset="0"/>
              </a:rPr>
              <a:t> con esordio durante l’infanzia o la fanciullezza. La demenza si manifesta come conseguenza degli effetti fisiologici diretti di una condizione medica generale (per es., un trauma cranico), mentre il Disturbo Disintegrativo dell’Infanzia si manifesta tipicamente in assenza di una condizione medica generale associata.</a:t>
            </a:r>
          </a:p>
          <a:p>
            <a:pPr lvl="0">
              <a:lnSpc>
                <a:spcPts val="1200"/>
              </a:lnSpc>
              <a:spcBef>
                <a:spcPts val="135"/>
              </a:spcBef>
              <a:spcAft>
                <a:spcPts val="0"/>
              </a:spcAft>
            </a:pPr>
            <a:r>
              <a:rPr lang="it-IT" dirty="0">
                <a:solidFill>
                  <a:prstClr val="black"/>
                </a:solidFill>
                <a:latin typeface="Verdana"/>
                <a:ea typeface="Times New Roman"/>
                <a:cs typeface="Times New Roman"/>
              </a:rPr>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33930908"/>
      </p:ext>
    </p:extLst>
  </p:cSld>
  <p:clrMapOvr>
    <a:masterClrMapping/>
  </p:clrMapOvr>
</p:sld>
</file>

<file path=ppt/slides/slide5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Nella maggior parte dei casi il disturbo passa prima della adolescenza, ma in alcuni casi può persistere, ed a volte manifestarsi come disturbo di panico in giovani adulti. In fondo, come vedremo, anche il disturbo di panico trova un suo nucleo nella sensazione di solitudine e di presunto abbandono.</a:t>
            </a:r>
          </a:p>
          <a:p>
            <a:r>
              <a:rPr lang="it-IT" sz="2400" dirty="0"/>
              <a:t>Esperienze di lutto e, peggio ancora un franco disturbo post traumatico da stress, possono associarsi alla successiva elaborazione della paura di stare da solo ed eventualmente ad una ansia di separazione o a un disturbo di panico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83947550"/>
      </p:ext>
    </p:extLst>
  </p:cSld>
  <p:clrMapOvr>
    <a:masterClrMapping/>
  </p:clrMapOvr>
</p:sld>
</file>

<file path=ppt/slides/slide5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La maggior parte dei bambini che ha sofferto di ansia di separazione da grande non soffre di disturbi di ansia, esistono comunque giovani adulti che proprio non se la sentono di separarsi dalla famiglia per studio (es </a:t>
            </a:r>
            <a:r>
              <a:rPr lang="it-IT" sz="2000" dirty="0" err="1"/>
              <a:t>erasmus</a:t>
            </a:r>
            <a:r>
              <a:rPr lang="it-IT" sz="2000" dirty="0"/>
              <a:t>) e/o divertimento e che non soffrono di veri attacchi di panico. In tali casi si può parlare di disturbo di ansia di separazione nell’adulto, sempre che il disturbo duri a lungo, non sia causato da altre patologie e che interferisca significativamente con la vita lavorativa relazionale e con la autonomia della persona. In alcune situazioni culturali la dipendenza della donna anche adulta dal padre o dal marito è fortemente imposta e la paura della solitudine in questo caso potrebbe emergere come frutto di preciso condizionamento culturale e forma di controllo sociale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02158127"/>
      </p:ext>
    </p:extLst>
  </p:cSld>
  <p:clrMapOvr>
    <a:masterClrMapping/>
  </p:clrMapOvr>
</p:sld>
</file>

<file path=ppt/slides/slide5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dirty="0"/>
              <a:t>Mutismo selettivo</a:t>
            </a:r>
            <a:br>
              <a:rPr lang="it-IT" dirty="0"/>
            </a:br>
            <a:br>
              <a:rPr lang="it-IT" dirty="0"/>
            </a:br>
            <a:br>
              <a:rPr lang="it-IT" dirty="0"/>
            </a:br>
            <a:br>
              <a:rPr lang="it-IT" dirty="0"/>
            </a:br>
            <a:br>
              <a:rPr lang="it-IT" dirty="0"/>
            </a:br>
            <a:endParaRPr dirty="0"/>
          </a:p>
        </p:txBody>
      </p:sp>
      <p:sp>
        <p:nvSpPr>
          <p:cNvPr id="8" name="Sottotitolo 7"/>
          <p:cNvSpPr>
            <a:spLocks noGrp="1"/>
          </p:cNvSpPr>
          <p:nvPr>
            <p:ph type="subTitle" idx="1"/>
          </p:nvPr>
        </p:nvSpPr>
        <p:spPr/>
        <p:txBody>
          <a:bodyPr/>
          <a:lstStyle/>
          <a:p>
            <a:pPr eaLnBrk="1" hangingPunct="1">
              <a:defRPr/>
            </a:pPr>
            <a:r>
              <a:rPr lang="it-IT" dirty="0"/>
              <a:t>Lezione 32- 3</a:t>
            </a:r>
          </a:p>
        </p:txBody>
      </p:sp>
    </p:spTree>
    <p:extLst>
      <p:ext uri="{BB962C8B-B14F-4D97-AF65-F5344CB8AC3E}">
        <p14:creationId xmlns:p14="http://schemas.microsoft.com/office/powerpoint/2010/main" val="2415711974"/>
      </p:ext>
    </p:extLst>
  </p:cSld>
  <p:clrMapOvr>
    <a:masterClrMapping/>
  </p:clrMapOvr>
</p:sld>
</file>

<file path=ppt/slides/slide5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MUTISMO SELETTIVO</a:t>
            </a:r>
          </a:p>
        </p:txBody>
      </p:sp>
      <p:sp>
        <p:nvSpPr>
          <p:cNvPr id="3" name="Segnaposto contenuto 2"/>
          <p:cNvSpPr>
            <a:spLocks noGrp="1"/>
          </p:cNvSpPr>
          <p:nvPr>
            <p:ph idx="1"/>
          </p:nvPr>
        </p:nvSpPr>
        <p:spPr/>
        <p:txBody>
          <a:bodyPr>
            <a:normAutofit lnSpcReduction="10000"/>
          </a:bodyPr>
          <a:lstStyle/>
          <a:p>
            <a:r>
              <a:rPr lang="it-IT" dirty="0"/>
              <a:t>Alcuni bambini mostrano di essere incapaci di parlare in situazioni specifiche ad esempio a scuola, mentre sono pienamente in grado di parlare con i familiari o con gli amici. In questo caso si parla di mutismo (in quanto non parlano) selettivo (in quanto non lo fanno in specifiche situazioni). Si tratta di una condizione piuttosto rara, che interferisce pesantemente col rendimento scolastico sociale o lavorativo. </a:t>
            </a:r>
          </a:p>
        </p:txBody>
      </p:sp>
    </p:spTree>
    <p:extLst>
      <p:ext uri="{BB962C8B-B14F-4D97-AF65-F5344CB8AC3E}">
        <p14:creationId xmlns:p14="http://schemas.microsoft.com/office/powerpoint/2010/main" val="435986852"/>
      </p:ext>
    </p:extLst>
  </p:cSld>
  <p:clrMapOvr>
    <a:masterClrMapping/>
  </p:clrMapOvr>
</p:sld>
</file>

<file path=ppt/slides/slide5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Naturalmente la diagnosi non viene posta in caso di lieve timidezza o di riservatezza, il caso deve durare mesi e manifestarsi in una persona che non abbia altre patologie, quali la balbuzie o l’autismo che possono interferire pesantemente con la capacità scolastica sociale o relazionale.</a:t>
            </a:r>
          </a:p>
          <a:p>
            <a:r>
              <a:rPr lang="it-IT" sz="2400" dirty="0"/>
              <a:t>Il disturbo spesso è espressione di una elevata ansia sociale. Spesso si tratta di un problema appreso per forte condizionamento sociale.</a:t>
            </a:r>
          </a:p>
          <a:p>
            <a:r>
              <a:rPr lang="it-IT" sz="2400" dirty="0"/>
              <a:t>Spesso sono desiderosi di comunicare, ma non riuscendo a parlare, comunicano con la mimica o con i gesti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38715929"/>
      </p:ext>
    </p:extLst>
  </p:cSld>
  <p:clrMapOvr>
    <a:masterClrMapping/>
  </p:clrMapOvr>
</p:sld>
</file>

<file path=ppt/slides/slide5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In molti casi si tratta di bambini timidi, isolati a volte leggermente oppositivi. In molti casi, soprattutto tra i più grandicelli e bloccati, è giustificata una diagnosi aggiuntiva di fobia sociale</a:t>
            </a:r>
          </a:p>
          <a:p>
            <a:r>
              <a:rPr lang="it-IT" dirty="0"/>
              <a:t>I genitori sono spesso timidi, iperprotettivi ed </a:t>
            </a:r>
            <a:r>
              <a:rPr lang="it-IT" dirty="0" err="1"/>
              <a:t>ipercontrollanti</a:t>
            </a:r>
            <a:r>
              <a:rPr lang="it-IT" dirty="0"/>
              <a:t>. Il problema può emergere anche in bambini che a casa parlano una lingua diversa da quella usata nella classe o dagli amici. In questi casi capiscono tutto (o quasi) ma poi si bloccano nel parlare.</a:t>
            </a:r>
          </a:p>
        </p:txBody>
      </p:sp>
    </p:spTree>
    <p:extLst>
      <p:ext uri="{BB962C8B-B14F-4D97-AF65-F5344CB8AC3E}">
        <p14:creationId xmlns:p14="http://schemas.microsoft.com/office/powerpoint/2010/main" val="447681772"/>
      </p:ext>
    </p:extLst>
  </p:cSld>
  <p:clrMapOvr>
    <a:masterClrMapping/>
  </p:clrMapOvr>
</p:sld>
</file>

<file path=ppt/slides/slide5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In genere la diagnosi viene posta prima dei 5 anni, possibile comunque anche la insorgenza nei primi anni di scuola elementare. In genere passa, ma se persiste, tende a manifestarsi come ansia generalizzata o fobia sociale. </a:t>
            </a:r>
          </a:p>
          <a:p>
            <a:r>
              <a:rPr lang="it-IT" dirty="0"/>
              <a:t>Il problema si associa ad isolamento ed a scarso rendimento scolastico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87260858"/>
      </p:ext>
    </p:extLst>
  </p:cSld>
  <p:clrMapOvr>
    <a:masterClrMapping/>
  </p:clrMapOvr>
</p:sld>
</file>

<file path=ppt/slides/slide5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Fobia Specifica</a:t>
            </a:r>
            <a:endParaRPr dirty="0"/>
          </a:p>
        </p:txBody>
      </p:sp>
      <p:sp>
        <p:nvSpPr>
          <p:cNvPr id="8" name="Sottotitolo 7"/>
          <p:cNvSpPr>
            <a:spLocks noGrp="1"/>
          </p:cNvSpPr>
          <p:nvPr>
            <p:ph type="subTitle" idx="1"/>
          </p:nvPr>
        </p:nvSpPr>
        <p:spPr/>
        <p:txBody>
          <a:bodyPr/>
          <a:lstStyle/>
          <a:p>
            <a:pPr eaLnBrk="1" hangingPunct="1">
              <a:defRPr/>
            </a:pPr>
            <a:r>
              <a:rPr lang="it-IT" dirty="0"/>
              <a:t>Lezione 32- 4</a:t>
            </a:r>
          </a:p>
        </p:txBody>
      </p:sp>
    </p:spTree>
    <p:extLst>
      <p:ext uri="{BB962C8B-B14F-4D97-AF65-F5344CB8AC3E}">
        <p14:creationId xmlns:p14="http://schemas.microsoft.com/office/powerpoint/2010/main" val="349321925"/>
      </p:ext>
    </p:extLst>
  </p:cSld>
  <p:clrMapOvr>
    <a:masterClrMapping/>
  </p:clrMapOvr>
</p:sld>
</file>

<file path=ppt/slides/slide5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Fobia specifica</a:t>
            </a:r>
          </a:p>
        </p:txBody>
      </p:sp>
      <p:sp>
        <p:nvSpPr>
          <p:cNvPr id="3" name="Segnaposto contenuto 2"/>
          <p:cNvSpPr>
            <a:spLocks noGrp="1"/>
          </p:cNvSpPr>
          <p:nvPr>
            <p:ph idx="1"/>
          </p:nvPr>
        </p:nvSpPr>
        <p:spPr/>
        <p:txBody>
          <a:bodyPr>
            <a:normAutofit fontScale="85000" lnSpcReduction="10000"/>
          </a:bodyPr>
          <a:lstStyle/>
          <a:p>
            <a:r>
              <a:rPr lang="it-IT" dirty="0"/>
              <a:t>Alcune persone, adulti o bambini , possono avere reazioni di paura esagerate o immotivate, di fronte a stimoli o a situazioni ritenute tollerabili e comunque non terribilmente pericolose dalla maggior parte degli altri. In altre parole non è fobico chi teme un leone libero, lo è che sviene alla vista di un micio.</a:t>
            </a:r>
          </a:p>
          <a:p>
            <a:r>
              <a:rPr lang="it-IT" dirty="0"/>
              <a:t>Le fobie possono essere oltre che indirizzate ad animali (es ragni insetti, piccioni cani gatti), ambiente naturale (temporali, altezze acqua)anche nei confronti di situazioni (ad esempio volare) o nei confronti della vista del sangue. </a:t>
            </a:r>
          </a:p>
        </p:txBody>
      </p:sp>
    </p:spTree>
    <p:extLst>
      <p:ext uri="{BB962C8B-B14F-4D97-AF65-F5344CB8AC3E}">
        <p14:creationId xmlns:p14="http://schemas.microsoft.com/office/powerpoint/2010/main" val="276769660"/>
      </p:ext>
    </p:extLst>
  </p:cSld>
  <p:clrMapOvr>
    <a:masterClrMapping/>
  </p:clrMapOvr>
</p:sld>
</file>

<file path=ppt/slides/slide5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La  paura della vista del sangue si associa ad una propensione a svenire in occasione di prelievi ed alla tendenza ad evitare trattamenti medici ed odontoiatrici necessari.</a:t>
            </a:r>
          </a:p>
          <a:p>
            <a:r>
              <a:rPr lang="it-IT" dirty="0"/>
              <a:t>Può comparire fobia nei confronti di situazioni quali il rischio di vomitare o la paura di inghiottire. Questa ultima fobia può associarsi ad un calo di peso ed a forti limitazioni nella vita sociale.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385352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La caratteristica fondamentale del Disturbo di Rett è lo sviluppo di deficit specifici multipli successivo ad un periodo di funzionamento normale dopo la nascita. I soggetti hanno un periodo prenatale e perinatale apparentemente normale (Criterio A1), con sviluppo psicomotorio normale nei primi 5 mesi di vita (Criterio A2). Anche la circonferenza del cranio alla nascita è nei limiti della norma (Criterio A3). Tra i 5 e i 48 mesi di età la crescita del cranio rallenta (Criterio B1). Vi è una perdita di capacità manuali finalistiche già acquisite in precedenza tra i 5 e i 30 mesi di età, con successivo sviluppo di caratteristici movimenti stereotipati delle mani che somigliano al torcersi o lavarsi le mani (Criterio B2). L’interesse per l’ambiente sociale diminuisce nei primi anni dopo l’esordio del disturbo (Criterio B3), sebbene l’interazione sociale possa spesso svilupparsi in seguito lungo il decorso. Insorgono problemi nella coordinazione dell’andatura o dei movimenti del tronco (Criterio B4). Vi è anche una grave compromissione dello sviluppo della ricezione e dell’espressione del linguaggio, con grave ritardo psicomotorio (Criterio B5).</a:t>
            </a:r>
          </a:p>
          <a:p>
            <a:r>
              <a:rPr lang="it-IT"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992538874"/>
      </p:ext>
    </p:extLst>
  </p:cSld>
  <p:clrMapOvr>
    <a:masterClrMapping/>
  </p:clrMapOvr>
</p:sld>
</file>

<file path=ppt/slides/slide5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Di solito il fobico non si limita ad una paura, ma ha paura di più cose. Comunque la diffusa paura dei serpenti e dei topi è forse  anche in parte geneticamente determinata, pochissimi sono infatti i morti per morso di serpente e molti di più quelli per scossa elettrica, ma la fobia delle prese elettriche è molto più rara delle fobie dei serpenti.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58660255"/>
      </p:ext>
    </p:extLst>
  </p:cSld>
  <p:clrMapOvr>
    <a:masterClrMapping/>
  </p:clrMapOvr>
</p:sld>
</file>

<file path=ppt/slides/slide5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r>
              <a:rPr lang="it-IT" sz="2400" dirty="0">
                <a:solidFill>
                  <a:prstClr val="black"/>
                </a:solidFill>
              </a:rPr>
              <a:t>Le cose o le situazioni temute vengono evitate e quando sono fronteggiate si associano ad una fortissima reazione evidente anche a livello fisiologico. Non si tratta di un sobbalzo momentaneo, per essere clinicamente significativa la fobia deve durare più di 6 mesi e  condizionare in tutto o in parte la esperienza di vita del paziente, le sue relazioni e la sua attività lavorativa.</a:t>
            </a:r>
          </a:p>
          <a:p>
            <a:pPr lvl="0"/>
            <a:r>
              <a:rPr lang="it-IT" sz="2400" dirty="0">
                <a:solidFill>
                  <a:prstClr val="black"/>
                </a:solidFill>
              </a:rPr>
              <a:t>L’evitamento delle situazioni temute, può costringere la persona a non prendere autostrade, a non passare sui ponti, a non percorrere gallerie o a non uscire per la paura di essere «aggredito» da un piccione, tutto </a:t>
            </a:r>
            <a:r>
              <a:rPr lang="it-IT" sz="2400" dirty="0" err="1">
                <a:solidFill>
                  <a:prstClr val="black"/>
                </a:solidFill>
              </a:rPr>
              <a:t>cio</a:t>
            </a:r>
            <a:r>
              <a:rPr lang="it-IT" sz="2400" dirty="0">
                <a:solidFill>
                  <a:prstClr val="black"/>
                </a:solidFill>
              </a:rPr>
              <a:t> limita fortemente la sua libertà di vita e di azione.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5997960"/>
      </p:ext>
    </p:extLst>
  </p:cSld>
  <p:clrMapOvr>
    <a:masterClrMapping/>
  </p:clrMapOvr>
</p:sld>
</file>

<file path=ppt/slides/slide5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Come in altre patologie analoghe, la fobia non deve essere la espressione di un altro disturbo, ad esempio il disturbo post traumatico da stress che consegue un gravissimo trauma, al panico. Se la paura si manifesta solamente in condizioni in cui ci si trova esposti al giudizio altrui, (ad esempio il parlare in pubblico, il presentarsi ad un esame o allo scrivere quando si è osservati, allora si preferisce la diagnosi di fobia sociale.</a:t>
            </a:r>
          </a:p>
          <a:p>
            <a:r>
              <a:rPr lang="it-IT" sz="2000" dirty="0"/>
              <a:t> la reazione fobica viene attivata ogni volta che la persona viene a contatto con lo stimolo temuto, a volte la reazione è così forte da essere indistinguibile da un attacco di panico</a:t>
            </a:r>
          </a:p>
          <a:p>
            <a:r>
              <a:rPr lang="it-IT" sz="2000" dirty="0"/>
              <a:t>La paura può insorgere anche vedendo fotografie o pensando allo stimolo temuto, ma  in genere è tanto più forte quanto più vicino e reale  è lo stimolo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40548274"/>
      </p:ext>
    </p:extLst>
  </p:cSld>
  <p:clrMapOvr>
    <a:masterClrMapping/>
  </p:clrMapOvr>
</p:sld>
</file>

<file path=ppt/slides/slide5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I meccanismi di evitamento che caratterizzano la vita del fobico possono restringere notevolmente la sua libertà di azione e di movimento e non fargli avere quasi mai crisi fobiche  ma la sua vita quotidiana ne risulta limitata. Spesso le persone con fobia, riconoscono che le loro paure sono esagerate, ma poi nei fatti sovrastimano la probabilità degli eventi temuti (es incontro con serpenti o rischio di incidenti).</a:t>
            </a:r>
          </a:p>
          <a:p>
            <a:r>
              <a:rPr lang="it-IT" dirty="0"/>
              <a:t>Una fobia specifica è presente nel 3-6% delle persone, si manifesta più spesso nelle femmine. Sono frequenti, soprattutto tra i bambini, paure transitorie che non si caratterizzano come fobie specifiche ed invalidanti, per questo la diagnosi può essere posta solo dopo che abbia  causato problemi per più di 6 mesi.</a:t>
            </a:r>
          </a:p>
          <a:p>
            <a:r>
              <a:rPr lang="it-IT" dirty="0"/>
              <a:t>Una fobia specifica insorta improvvisamente in un anziano dovrebbe suggerire di compiere una diagnosi differenziale con una condizione di ansia per la salute o una condizione iniziale di demenza.</a:t>
            </a:r>
          </a:p>
          <a:p>
            <a:endParaRPr lang="it-IT" dirty="0"/>
          </a:p>
        </p:txBody>
      </p:sp>
    </p:spTree>
    <p:extLst>
      <p:ext uri="{BB962C8B-B14F-4D97-AF65-F5344CB8AC3E}">
        <p14:creationId xmlns:p14="http://schemas.microsoft.com/office/powerpoint/2010/main" val="393749739"/>
      </p:ext>
    </p:extLst>
  </p:cSld>
  <p:clrMapOvr>
    <a:masterClrMapping/>
  </p:clrMapOvr>
</p:sld>
</file>

<file path=ppt/slides/slide5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Nella storia di bambini con fobia specifica, occorre valutare la possibile presenza di genitori eccessivamente protettivi o anche una possibile presenza di abusi</a:t>
            </a:r>
          </a:p>
          <a:p>
            <a:r>
              <a:rPr lang="it-IT" sz="2400" dirty="0"/>
              <a:t>In alcuni casi la fobia specifica insorge dopo esperienza traumatica diretta o anche per trasmissione culturale o per imitazione. Nel caso di esperienza traumatica diretta, occorre porre una diagnosi differenziale col disturbo post traumatico da stress.</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88815750"/>
      </p:ext>
    </p:extLst>
  </p:cSld>
  <p:clrMapOvr>
    <a:masterClrMapping/>
  </p:clrMapOvr>
</p:sld>
</file>

<file path=ppt/slides/slide5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Anche nella fobia specifica, come nei disturbi acuto e post traumatico da stress, sono intensamente coinvolti i circuiti della amigdala</a:t>
            </a:r>
          </a:p>
          <a:p>
            <a:r>
              <a:rPr lang="it-IT" sz="2400" dirty="0"/>
              <a:t>Le limitazioni di movimento presenti in persone con fobia specifica a volte rendono complessa la diagnosi differenziale con la agorafobia.</a:t>
            </a:r>
          </a:p>
          <a:p>
            <a:r>
              <a:rPr lang="it-IT" sz="2400" dirty="0"/>
              <a:t>La paura di vomitare o di soffocare costringe la persona a non mangiare in pubblico ed in questo potrebbe essere difficile distinguerla da una condizione di fobia sociale. Quando limita fortemente la alimentazione a volte diventa difficile distinguerla dalla anoressia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52159888"/>
      </p:ext>
    </p:extLst>
  </p:cSld>
  <p:clrMapOvr>
    <a:masterClrMapping/>
  </p:clrMapOvr>
</p:sld>
</file>

<file path=ppt/slides/slide5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In alcuni casi il livello di ansia raggiunge intensità tali da rendere l’attacco fobico simile ad un attacco di panico o alla ansia da separazione.</a:t>
            </a:r>
          </a:p>
          <a:p>
            <a:r>
              <a:rPr lang="it-IT" sz="2800" dirty="0"/>
              <a:t>Il fobico tende a seguire dei rituali di protezione ed evitamento e di ricerca di sicurezza, che hanno fortissime analogie con il disturbo ossessivo compulsivo</a:t>
            </a:r>
          </a:p>
          <a:p>
            <a:r>
              <a:rPr lang="it-IT" sz="2800" dirty="0"/>
              <a:t>Non sono rare le manifestazioni fobiche nel paziente schizofrenico.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64483735"/>
      </p:ext>
    </p:extLst>
  </p:cSld>
  <p:clrMapOvr>
    <a:masterClrMapping/>
  </p:clrMapOvr>
</p:sld>
</file>

<file path=ppt/slides/slide5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Ansia sociale</a:t>
            </a:r>
            <a:endParaRPr dirty="0"/>
          </a:p>
        </p:txBody>
      </p:sp>
      <p:sp>
        <p:nvSpPr>
          <p:cNvPr id="8" name="Sottotitolo 7"/>
          <p:cNvSpPr>
            <a:spLocks noGrp="1"/>
          </p:cNvSpPr>
          <p:nvPr>
            <p:ph type="subTitle" idx="1"/>
          </p:nvPr>
        </p:nvSpPr>
        <p:spPr/>
        <p:txBody>
          <a:bodyPr/>
          <a:lstStyle/>
          <a:p>
            <a:pPr eaLnBrk="1" hangingPunct="1">
              <a:defRPr/>
            </a:pPr>
            <a:r>
              <a:rPr lang="it-IT"/>
              <a:t>Lezione 33-1</a:t>
            </a:r>
          </a:p>
        </p:txBody>
      </p:sp>
    </p:spTree>
    <p:extLst>
      <p:ext uri="{BB962C8B-B14F-4D97-AF65-F5344CB8AC3E}">
        <p14:creationId xmlns:p14="http://schemas.microsoft.com/office/powerpoint/2010/main" val="253641079"/>
      </p:ext>
    </p:extLst>
  </p:cSld>
  <p:clrMapOvr>
    <a:masterClrMapping/>
  </p:clrMapOvr>
</p:sld>
</file>

<file path=ppt/slides/slide5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da </a:t>
            </a:r>
            <a:r>
              <a:rPr lang="it-IT"/>
              <a:t>ansia sociale</a:t>
            </a:r>
          </a:p>
        </p:txBody>
      </p:sp>
      <p:sp>
        <p:nvSpPr>
          <p:cNvPr id="3" name="Segnaposto contenuto 2"/>
          <p:cNvSpPr>
            <a:spLocks noGrp="1"/>
          </p:cNvSpPr>
          <p:nvPr>
            <p:ph idx="1"/>
          </p:nvPr>
        </p:nvSpPr>
        <p:spPr/>
        <p:txBody>
          <a:bodyPr>
            <a:normAutofit fontScale="92500" lnSpcReduction="10000"/>
          </a:bodyPr>
          <a:lstStyle/>
          <a:p>
            <a:r>
              <a:rPr lang="it-IT" dirty="0"/>
              <a:t>Non è sempre facile distinguere una fobia specifica da una condizione di fobia sociale. Anche quest’ultima compare in situazioni specifiche evitate le quali in paziente non sta male, anche quest’ultima limita molto la vita di chi ne è affetto.</a:t>
            </a:r>
          </a:p>
          <a:p>
            <a:r>
              <a:rPr lang="it-IT" dirty="0"/>
              <a:t>Nello specifico, la fobia sociale si manifesta con  paura o ansia marcate che si manifestano in una o più situazioni sociali nelle quali l'individuo è esposto al possibile giudizio degli altri. </a:t>
            </a:r>
          </a:p>
        </p:txBody>
      </p:sp>
    </p:spTree>
    <p:extLst>
      <p:ext uri="{BB962C8B-B14F-4D97-AF65-F5344CB8AC3E}">
        <p14:creationId xmlns:p14="http://schemas.microsoft.com/office/powerpoint/2010/main" val="2695588281"/>
      </p:ext>
    </p:extLst>
  </p:cSld>
  <p:clrMapOvr>
    <a:masterClrMapping/>
  </p:clrMapOvr>
</p:sld>
</file>

<file path=ppt/slides/slide5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Non si tratta di una transitoria fase di timidezza, il disturbo deve durare per lo meno 6 mesi e risultare invalidante in ambiti rilevanti per la vita del paziente.</a:t>
            </a:r>
          </a:p>
          <a:p>
            <a:r>
              <a:rPr lang="it-IT" sz="2400" dirty="0"/>
              <a:t>Tali situazioni possono includere il sostenere un esame, il parlare in pubblico, ma a volte basta anche meno. Molte persone hanno paura di essere osservate quando mangiano o bevono, temono di dover andare al gabinetto e di essere quindi giudicate per questo, non riescono a scrivere quando qualcuno li osserva. Temono a colte anche la possibilità di fare conversazione con altri o di incontrare sconosciuti.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001726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b="1" u="sng" dirty="0">
                <a:solidFill>
                  <a:prstClr val="black"/>
                </a:solidFill>
                <a:hlinkClick r:id="rId2"/>
              </a:rPr>
              <a:t>Inizio pagina</a:t>
            </a:r>
            <a:r>
              <a:rPr lang="it-IT" dirty="0">
                <a:solidFill>
                  <a:prstClr val="black"/>
                </a:solidFill>
              </a:rPr>
              <a:t> </a:t>
            </a:r>
          </a:p>
          <a:p>
            <a:pPr lvl="0"/>
            <a:r>
              <a:rPr lang="it-IT" b="1" i="1" dirty="0">
                <a:solidFill>
                  <a:prstClr val="black"/>
                </a:solidFill>
              </a:rPr>
              <a:t>Manifestazioni e disturbi associati</a:t>
            </a:r>
          </a:p>
          <a:p>
            <a:pPr lvl="0"/>
            <a:r>
              <a:rPr lang="it-IT" dirty="0">
                <a:solidFill>
                  <a:prstClr val="black"/>
                </a:solidFill>
              </a:rPr>
              <a:t>Il Disturbo di Rett è tipicamente associato al </a:t>
            </a:r>
            <a:r>
              <a:rPr lang="it-IT" b="1" u="sng" dirty="0">
                <a:solidFill>
                  <a:prstClr val="black"/>
                </a:solidFill>
                <a:hlinkClick r:id="rId3"/>
              </a:rPr>
              <a:t>Ritardo Mentale</a:t>
            </a:r>
            <a:r>
              <a:rPr lang="it-IT" dirty="0">
                <a:solidFill>
                  <a:prstClr val="black"/>
                </a:solidFill>
              </a:rPr>
              <a:t> Grave o Gravissimo che, se presente, dovrebbe essere codificato sull’Asse II. Non vi sono dati di laboratorio specifici associati al disturbo. Nei soggetti affetti da Disturbo di Rett può esservi un’aumentata frequenza di anomalie </a:t>
            </a:r>
            <a:r>
              <a:rPr lang="it-IT" dirty="0" err="1">
                <a:solidFill>
                  <a:prstClr val="black"/>
                </a:solidFill>
              </a:rPr>
              <a:t>EEGrafiche</a:t>
            </a:r>
            <a:r>
              <a:rPr lang="it-IT" dirty="0">
                <a:solidFill>
                  <a:prstClr val="black"/>
                </a:solidFill>
              </a:rPr>
              <a:t> e di disturbo convulsivo. Sono state riportate anomalie aspecifiche con le tecniche di visualizzazione cerebrale. Dati preliminari ipotizzano che la causa di alcuni casi del Disturbo di Rett sia una mutazione genetica.</a:t>
            </a:r>
          </a:p>
          <a:p>
            <a:pPr lvl="0"/>
            <a:r>
              <a:rPr lang="it-IT" dirty="0">
                <a:solidFill>
                  <a:prstClr val="black"/>
                </a:solidFill>
              </a:rPr>
              <a:t> </a:t>
            </a:r>
          </a:p>
          <a:p>
            <a:pPr lvl="0"/>
            <a:r>
              <a:rPr lang="it-IT" b="1" u="sng" dirty="0">
                <a:solidFill>
                  <a:prstClr val="black"/>
                </a:solidFill>
                <a:hlinkClick r:id="rId2"/>
              </a:rPr>
              <a:t>Inizio pagina</a:t>
            </a:r>
            <a:r>
              <a:rPr lang="it-IT" dirty="0">
                <a:solidFill>
                  <a:prstClr val="black"/>
                </a:solidFill>
              </a:rPr>
              <a:t> </a:t>
            </a:r>
          </a:p>
          <a:p>
            <a:pPr lvl="0"/>
            <a:r>
              <a:rPr lang="it-IT" b="1" i="1" dirty="0">
                <a:solidFill>
                  <a:prstClr val="black"/>
                </a:solidFill>
              </a:rPr>
              <a:t>Prevalenza</a:t>
            </a:r>
          </a:p>
          <a:p>
            <a:pPr lvl="0"/>
            <a:r>
              <a:rPr lang="it-IT" dirty="0">
                <a:solidFill>
                  <a:prstClr val="black"/>
                </a:solidFill>
              </a:rPr>
              <a:t>I dati sono limitati per lo più a serie di casi e sembra che il Disturbo di Rett sia molto meno comune del </a:t>
            </a:r>
            <a:r>
              <a:rPr lang="it-IT" b="1" u="sng" dirty="0">
                <a:solidFill>
                  <a:prstClr val="black"/>
                </a:solidFill>
                <a:hlinkClick r:id="rId4"/>
              </a:rPr>
              <a:t>Disturbo Autistico</a:t>
            </a:r>
            <a:r>
              <a:rPr lang="it-IT" dirty="0">
                <a:solidFill>
                  <a:prstClr val="black"/>
                </a:solidFill>
              </a:rPr>
              <a:t>. Questo disturbo è stato riportato solo nelle femmine.</a:t>
            </a:r>
          </a:p>
          <a:p>
            <a:pPr lvl="0"/>
            <a:r>
              <a:rPr lang="it-IT" dirty="0">
                <a:solidFill>
                  <a:prstClr val="black"/>
                </a:solidFill>
              </a:rPr>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308958275"/>
      </p:ext>
    </p:extLst>
  </p:cSld>
  <p:clrMapOvr>
    <a:masterClrMapping/>
  </p:clrMapOvr>
</p:sld>
</file>

<file path=ppt/slides/slide5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Questi pazienti temono di essere giudicati, umiliati, rifiutati.</a:t>
            </a:r>
          </a:p>
          <a:p>
            <a:r>
              <a:rPr lang="it-IT" sz="2400" dirty="0"/>
              <a:t>Prevale l’ evitamento delle situazioni temute.</a:t>
            </a:r>
          </a:p>
          <a:p>
            <a:r>
              <a:rPr lang="it-IT" sz="2400" dirty="0"/>
              <a:t>Nei bambini possono comparire crisi di pianto e capricci quando vengono costretti ad entrare in situazioni in cui sono presenti altri. La crisi non è dovuta semplicemente alla separazione dai genitori.</a:t>
            </a:r>
          </a:p>
          <a:p>
            <a:r>
              <a:rPr lang="it-IT" sz="2400" dirty="0"/>
              <a:t>Prima di esprimere un giudizio di fobia sociale occorre essere certi che il bambino non sia vittima di bullismo</a:t>
            </a:r>
          </a:p>
          <a:p>
            <a:r>
              <a:rPr lang="it-IT" sz="2400" dirty="0"/>
              <a:t>Il disturbo deve durare più di sei mesi ed essere invalidante sul piano relazionale, scolastico, professionale, limitare notevolmente la libertà individuale.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58114386"/>
      </p:ext>
    </p:extLst>
  </p:cSld>
  <p:clrMapOvr>
    <a:masterClrMapping/>
  </p:clrMapOvr>
</p:sld>
</file>

<file path=ppt/slides/slide5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Nell’adolescente la fobia sociale impedisce normali relazioni interpersonali. La persona tende a restare a lungo con i suoi genitori e difficilmente riesce a stabilire un rapporto affettivo stabile.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5686205"/>
      </p:ext>
    </p:extLst>
  </p:cSld>
  <p:clrMapOvr>
    <a:masterClrMapping/>
  </p:clrMapOvr>
</p:sld>
</file>

<file path=ppt/slides/slide5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Occorre essere prudenti nell’esprimere una diagnosi di fobia sociale in persona appartenente ad altra cultura. A volte un certo grado di riservatezza nei confronti degli altri è imposto da consuetudini culturali (o anche religiose), oppure dal fatto di non identificarsi con le tradizioni, la cultura, la lingua del gruppo in cui si è immessi.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78485101"/>
      </p:ext>
    </p:extLst>
  </p:cSld>
  <p:clrMapOvr>
    <a:masterClrMapping/>
  </p:clrMapOvr>
</p:sld>
</file>

<file path=ppt/slides/slide5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Occorre anche prudenza nel diagnosticare una condizione di fobia sociale in persona che presenti deturpazioni, handicap  o malattie (es il morbo di Parkinson) che rendano difficile la interazione con gli altri</a:t>
            </a:r>
          </a:p>
          <a:p>
            <a:r>
              <a:rPr lang="it-IT" sz="2400" dirty="0"/>
              <a:t>Una condizione di ansia da prestazione può rendere difficile per un attore recitare o per un atleta iniziare una gara, ma se non esistono altre manifestazioni di paura del giudizio, in tali casi difficilmente si applica una diagnosi di fobia sociale, in cui la paura del giudizio altrui non è in genere così precisamente focalizzata.</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83043743"/>
      </p:ext>
    </p:extLst>
  </p:cSld>
  <p:clrMapOvr>
    <a:masterClrMapping/>
  </p:clrMapOvr>
</p:sld>
</file>

<file path=ppt/slides/slide5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In molti casi la paura si focalizza su alcuni aspetti fisiologici quali la paura di arrossire (ereutofobia) o di sudare, balbettare o inciampare. In tale caso nel fobico sociale la paura consiste nel fatto che tali manifestazioni faranno sì che gli altri penseranno che lui è debole e che tutti se ne accorgeranno.</a:t>
            </a:r>
          </a:p>
          <a:p>
            <a:r>
              <a:rPr lang="it-IT" sz="2000" dirty="0"/>
              <a:t>Alcuni non riescono ad urinare se altri sanno che è in gabinetto «</a:t>
            </a:r>
            <a:r>
              <a:rPr lang="it-IT" sz="2000" dirty="0" err="1"/>
              <a:t>parauresis</a:t>
            </a:r>
            <a:r>
              <a:rPr lang="it-IT" sz="2000" dirty="0"/>
              <a:t> ovvero sindrome della vescica timida»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89306758"/>
      </p:ext>
    </p:extLst>
  </p:cSld>
  <p:clrMapOvr>
    <a:masterClrMapping/>
  </p:clrMapOvr>
</p:sld>
</file>

<file path=ppt/slides/slide5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Ansia sociale</a:t>
            </a:r>
            <a:endParaRPr dirty="0"/>
          </a:p>
        </p:txBody>
      </p:sp>
      <p:sp>
        <p:nvSpPr>
          <p:cNvPr id="8" name="Sottotitolo 7"/>
          <p:cNvSpPr>
            <a:spLocks noGrp="1"/>
          </p:cNvSpPr>
          <p:nvPr>
            <p:ph type="subTitle" idx="1"/>
          </p:nvPr>
        </p:nvSpPr>
        <p:spPr/>
        <p:txBody>
          <a:bodyPr/>
          <a:lstStyle/>
          <a:p>
            <a:pPr eaLnBrk="1" hangingPunct="1">
              <a:defRPr/>
            </a:pPr>
            <a:r>
              <a:rPr lang="it-IT" dirty="0"/>
              <a:t>Lezione 33-2</a:t>
            </a:r>
          </a:p>
        </p:txBody>
      </p:sp>
    </p:spTree>
    <p:extLst>
      <p:ext uri="{BB962C8B-B14F-4D97-AF65-F5344CB8AC3E}">
        <p14:creationId xmlns:p14="http://schemas.microsoft.com/office/powerpoint/2010/main" val="79245974"/>
      </p:ext>
    </p:extLst>
  </p:cSld>
  <p:clrMapOvr>
    <a:masterClrMapping/>
  </p:clrMapOvr>
</p:sld>
</file>

<file path=ppt/slides/slide5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Se parlate con un fobico sociale, che manifesta tanta paura di essere giudicato, spesso vi accorgerete che è una persona che giudica moltissimo gli altri e che pensa che tutti siano pronti ad osservarlo. </a:t>
            </a:r>
          </a:p>
          <a:p>
            <a:r>
              <a:rPr lang="it-IT" sz="2400" dirty="0"/>
              <a:t>La realtà è più triste, agli altri gliene importa poco di noi finché non interferiamo con la loro vita, ma il fobico sociale in fondo pensa di essere al centro delle altrui attenzioni.</a:t>
            </a:r>
          </a:p>
          <a:p>
            <a:r>
              <a:rPr lang="it-IT" sz="2400" dirty="0"/>
              <a:t>L’invito «non giudicare e non sarai giudicato» sarebbe per queste persone molto importante.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25121653"/>
      </p:ext>
    </p:extLst>
  </p:cSld>
  <p:clrMapOvr>
    <a:masterClrMapping/>
  </p:clrMapOvr>
</p:sld>
</file>

<file path=ppt/slides/slide5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In genere i fobico sociali sovrastimano le possibili conseguenze del giudizio altrui. Anche in questo caso comunque occorre essere certi che tale ansia nei confronti del giudizio non sia conseguenza di fattori culturali. </a:t>
            </a:r>
          </a:p>
          <a:p>
            <a:r>
              <a:rPr lang="it-IT" sz="2800" dirty="0"/>
              <a:t>In alcuni casi l’essere originari di culture differenti e magari stigmatizzate, può indurre a forte difficoltà di rapporto con la cultura dominante.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42284590"/>
      </p:ext>
    </p:extLst>
  </p:cSld>
  <p:clrMapOvr>
    <a:masterClrMapping/>
  </p:clrMapOvr>
</p:sld>
</file>

<file path=ppt/slides/slide5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A determinare la origine della fobia sociale concorrono fattori temperamentali (genetici) e caratteriali (appresi) oltre che sociali.</a:t>
            </a:r>
          </a:p>
          <a:p>
            <a:r>
              <a:rPr lang="it-IT" sz="2800" dirty="0"/>
              <a:t>I genitori dei fobici sociali sono a loro volta spesso persone ansiose e preoccupate per il giudizio altrui.</a:t>
            </a:r>
          </a:p>
          <a:p>
            <a:r>
              <a:rPr lang="it-IT" sz="2800" dirty="0"/>
              <a:t>Solo una minoranza delle persone che si reputano timidi rispondono ai criteri della fobia sociale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39087328"/>
      </p:ext>
    </p:extLst>
  </p:cSld>
  <p:clrMapOvr>
    <a:masterClrMapping/>
  </p:clrMapOvr>
</p:sld>
</file>

<file path=ppt/slides/slide5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Di fronte ad un caso di reale fobia sociale spesso non è facile la diagnosi differenziale con la agorafobia che comunque impedisce la piena libertà di movimento. Anche gli attacchi di panico inducono forti meccanismi di evitamento ed in alcuni casi si concentrano sulla paura di perdere il controllo e di apparire pazzi.</a:t>
            </a:r>
          </a:p>
          <a:p>
            <a:r>
              <a:rPr lang="it-IT" sz="2800" dirty="0"/>
              <a:t>Nelle fobie specifiche, la paura ad esempio di incontrare un gatto può contribuire a far si che la persona si chiuda in casa.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882058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b="1" u="sng" dirty="0">
                <a:solidFill>
                  <a:prstClr val="black"/>
                </a:solidFill>
                <a:hlinkClick r:id="rId2"/>
              </a:rPr>
              <a:t>Inizio pagina</a:t>
            </a:r>
            <a:r>
              <a:rPr lang="it-IT" dirty="0">
                <a:solidFill>
                  <a:prstClr val="black"/>
                </a:solidFill>
              </a:rPr>
              <a:t> </a:t>
            </a:r>
          </a:p>
          <a:p>
            <a:pPr lvl="0"/>
            <a:r>
              <a:rPr lang="it-IT" b="1" i="1" dirty="0">
                <a:solidFill>
                  <a:prstClr val="black"/>
                </a:solidFill>
              </a:rPr>
              <a:t>Decorso</a:t>
            </a:r>
          </a:p>
          <a:p>
            <a:pPr lvl="0"/>
            <a:r>
              <a:rPr lang="it-IT" dirty="0">
                <a:solidFill>
                  <a:prstClr val="black"/>
                </a:solidFill>
              </a:rPr>
              <a:t>La modalità di regressione dello sviluppo è altamente specifica. Il Disturbo di Rett ha il proprio esordio prima dei 4 anni, di solito nel primo o nel secondo anno di vita. Permane per tutta la vita e la perdita delle capacità di prestazione è generalmente persistente e progressiva. Nella maggior parte dei casi, la remissione è piuttosto limitata, sebbene vi possano essere alcuni recuperi di sviluppo molto modesti e si possa osservare un interesse nell’interazione sociale quando il soggetto raggiunge la tarda fanciullezza o l’adolescenza. Le difficoltà di comunicazione e di comportamento di solito rimangono relativamente costanti per tutta la vita.</a:t>
            </a:r>
          </a:p>
          <a:p>
            <a:pPr lvl="0"/>
            <a:r>
              <a:rPr lang="it-IT" dirty="0">
                <a:solidFill>
                  <a:prstClr val="black"/>
                </a:solidFill>
              </a:rPr>
              <a:t> </a:t>
            </a:r>
          </a:p>
          <a:p>
            <a:pPr lvl="0"/>
            <a:endParaRPr lang="it-IT" dirty="0">
              <a:solidFill>
                <a:prstClr val="black"/>
              </a:solidFill>
            </a:endParaRPr>
          </a:p>
          <a:p>
            <a:pPr lvl="0"/>
            <a:endParaRPr lang="it-IT" dirty="0">
              <a:solidFill>
                <a:prstClr val="black"/>
              </a:solidFill>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43777181"/>
      </p:ext>
    </p:extLst>
  </p:cSld>
  <p:clrMapOvr>
    <a:masterClrMapping/>
  </p:clrMapOvr>
</p:sld>
</file>

<file path=ppt/slides/slide5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ansia da separazione implica la paura di separarsi da persone ritenute sicure e spesso si associa anche alla paura di incontrare estranei.</a:t>
            </a:r>
          </a:p>
          <a:p>
            <a:r>
              <a:rPr lang="it-IT" sz="2400" dirty="0"/>
              <a:t>Probabilmente la differenza tra mutismo selettivo e fobia sociale è spesso assai sottile, anche nel caso di bambini mutacici in fondo prevale la paura dell’incontro e del giudizio di persone particolari. Spesso la differenza si basa sulla età di insorgenza e sulla specificità del mutismo, comunque questo disturbo, in adolescenza spesso evolve verso una chiara fobia sociale.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74103892"/>
      </p:ext>
    </p:extLst>
  </p:cSld>
  <p:clrMapOvr>
    <a:masterClrMapping/>
  </p:clrMapOvr>
</p:sld>
</file>

<file path=ppt/slides/slide5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Nel caso di dismorfismo corporeo (dismorfofobia) abbiamo un nucleo di paura di apparire deforme, e quindi anche una paura del giudizio altrui oltre che proprio. Ma in questo caso la focalizzazione sull’aspetto rende possibile e spesso non difficile la diagnosi differenziale.</a:t>
            </a:r>
          </a:p>
          <a:p>
            <a:r>
              <a:rPr lang="it-IT" sz="2400" dirty="0"/>
              <a:t>Il depresso evita gli altri, ma in genere concomitano distacco affettivo, impotenza, disperazione e senso di colpa.</a:t>
            </a:r>
          </a:p>
          <a:p>
            <a:r>
              <a:rPr lang="it-IT" sz="2400" dirty="0"/>
              <a:t>Nelle persone con schizofrenia possono emergere paure nel contatto con gli altri, ma in genere i deliri e le allucinazioni sono alla base di tali paure.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55161749"/>
      </p:ext>
    </p:extLst>
  </p:cSld>
  <p:clrMapOvr>
    <a:masterClrMapping/>
  </p:clrMapOvr>
</p:sld>
</file>

<file path=ppt/slides/slide5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Disturbo di Panico</a:t>
            </a:r>
            <a:endParaRPr dirty="0"/>
          </a:p>
        </p:txBody>
      </p:sp>
      <p:sp>
        <p:nvSpPr>
          <p:cNvPr id="8" name="Sottotitolo 7"/>
          <p:cNvSpPr>
            <a:spLocks noGrp="1"/>
          </p:cNvSpPr>
          <p:nvPr>
            <p:ph type="subTitle" idx="1"/>
          </p:nvPr>
        </p:nvSpPr>
        <p:spPr/>
        <p:txBody>
          <a:bodyPr/>
          <a:lstStyle/>
          <a:p>
            <a:pPr eaLnBrk="1" hangingPunct="1">
              <a:defRPr/>
            </a:pPr>
            <a:r>
              <a:rPr lang="it-IT" dirty="0"/>
              <a:t>Lezione 33-3</a:t>
            </a:r>
          </a:p>
        </p:txBody>
      </p:sp>
    </p:spTree>
    <p:extLst>
      <p:ext uri="{BB962C8B-B14F-4D97-AF65-F5344CB8AC3E}">
        <p14:creationId xmlns:p14="http://schemas.microsoft.com/office/powerpoint/2010/main" val="292723776"/>
      </p:ext>
    </p:extLst>
  </p:cSld>
  <p:clrMapOvr>
    <a:masterClrMapping/>
  </p:clrMapOvr>
</p:sld>
</file>

<file path=ppt/slides/slide5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DI PANICO</a:t>
            </a:r>
          </a:p>
        </p:txBody>
      </p:sp>
      <p:sp>
        <p:nvSpPr>
          <p:cNvPr id="3" name="Segnaposto contenuto 2"/>
          <p:cNvSpPr>
            <a:spLocks noGrp="1"/>
          </p:cNvSpPr>
          <p:nvPr>
            <p:ph idx="1"/>
          </p:nvPr>
        </p:nvSpPr>
        <p:spPr/>
        <p:txBody>
          <a:bodyPr>
            <a:normAutofit fontScale="92500" lnSpcReduction="10000"/>
          </a:bodyPr>
          <a:lstStyle/>
          <a:p>
            <a:r>
              <a:rPr lang="it-IT" dirty="0"/>
              <a:t>Il primo attacco di panico generalmente compare improvvisamente. È molto intenso e spaventoso. Il paziente si sente improvvisamente morire, impazzire e d è terrorizzato dalla idea di perdere il controllo. Nella maggioranza dei casi un attacco di panico passa in pochi minuti (massimo 20). </a:t>
            </a:r>
          </a:p>
          <a:p>
            <a:r>
              <a:rPr lang="it-IT" dirty="0"/>
              <a:t>Non si muore per un attacco di panico. </a:t>
            </a:r>
          </a:p>
          <a:p>
            <a:r>
              <a:rPr lang="it-IT" dirty="0"/>
              <a:t>Non si sviene in quanto lo svenimento dipende da un calo di pressione mentre nel panico la pressione aumenta. </a:t>
            </a:r>
          </a:p>
        </p:txBody>
      </p:sp>
    </p:spTree>
    <p:extLst>
      <p:ext uri="{BB962C8B-B14F-4D97-AF65-F5344CB8AC3E}">
        <p14:creationId xmlns:p14="http://schemas.microsoft.com/office/powerpoint/2010/main" val="3708039852"/>
      </p:ext>
    </p:extLst>
  </p:cSld>
  <p:clrMapOvr>
    <a:masterClrMapping/>
  </p:clrMapOvr>
</p:sld>
</file>

<file path=ppt/slides/slide5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400" dirty="0">
                <a:solidFill>
                  <a:prstClr val="black"/>
                </a:solidFill>
              </a:rPr>
              <a:t>Spesso, considerando bene la situazione, possiamo trovare che alla base dell’attacco di panico c’erano cause anche fisiche che però non sono note al paziente che si spaventa per il suo inatteso improvviso malessere. Un esempio tipico di questi attacchi di panico potrebbe essere quello conseguente all’uso di cannabis da parte di un adolescente che viva in modo </a:t>
            </a:r>
            <a:r>
              <a:rPr lang="it-IT" sz="2400" dirty="0" err="1">
                <a:solidFill>
                  <a:prstClr val="black"/>
                </a:solidFill>
              </a:rPr>
              <a:t>egodistonico</a:t>
            </a:r>
            <a:r>
              <a:rPr lang="it-IT" sz="2400" dirty="0">
                <a:solidFill>
                  <a:prstClr val="black"/>
                </a:solidFill>
              </a:rPr>
              <a:t> l’uso di sostanze. Anche una condizione di prolasso della valvola mitralica può associarsi alla comparsa di tachicardie che possono essere vissute con terrore. Alcune sindromi vertiginose (es </a:t>
            </a:r>
            <a:r>
              <a:rPr lang="it-IT" sz="2400" dirty="0" err="1">
                <a:solidFill>
                  <a:prstClr val="black"/>
                </a:solidFill>
              </a:rPr>
              <a:t>Meniere</a:t>
            </a:r>
            <a:r>
              <a:rPr lang="it-IT" sz="2400" dirty="0">
                <a:solidFill>
                  <a:prstClr val="black"/>
                </a:solidFill>
              </a:rPr>
              <a:t>) possono fare comparire la paura di cadere ed associarsi ad attacchi di panico con agorafobia.</a:t>
            </a:r>
          </a:p>
          <a:p>
            <a:pPr lvl="0"/>
            <a:endParaRPr lang="it-IT" sz="1800" dirty="0">
              <a:solidFill>
                <a:prstClr val="black"/>
              </a:solidFill>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84598075"/>
      </p:ext>
    </p:extLst>
  </p:cSld>
  <p:clrMapOvr>
    <a:masterClrMapping/>
  </p:clrMapOvr>
</p:sld>
</file>

<file path=ppt/slides/slide5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dirty="0">
                <a:solidFill>
                  <a:prstClr val="black"/>
                </a:solidFill>
              </a:rPr>
              <a:t>Nella maggior parte dei casi  l’attacco di panico avviene in un giovane adulto, più spesso una giovane donna che abbia un motivo di depressione. Tale condizione decisamente ansiosa, ma con tratti di depressione, favorisce la comparsa di pensieri catastrofici.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26523391"/>
      </p:ext>
    </p:extLst>
  </p:cSld>
  <p:clrMapOvr>
    <a:masterClrMapping/>
  </p:clrMapOvr>
</p:sld>
</file>

<file path=ppt/slides/slide5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000" dirty="0">
                <a:solidFill>
                  <a:prstClr val="black"/>
                </a:solidFill>
              </a:rPr>
              <a:t>Nella maggior parte dei casi l’attacco di panico si esaurisce in una ventina di minuti e lascia la persona stanca e preoccupata del fatto che tale attacco possa ripetersi.</a:t>
            </a:r>
          </a:p>
          <a:p>
            <a:pPr lvl="0"/>
            <a:r>
              <a:rPr lang="it-IT" sz="2000" dirty="0">
                <a:solidFill>
                  <a:prstClr val="black"/>
                </a:solidFill>
              </a:rPr>
              <a:t>Se tale attacco di panico si esaurisce e lascia la persona solamente un po’ spaventata, si pone una diagnosi di attacco di panico.</a:t>
            </a:r>
          </a:p>
          <a:p>
            <a:pPr lvl="0"/>
            <a:r>
              <a:rPr lang="it-IT" sz="2000" dirty="0">
                <a:solidFill>
                  <a:prstClr val="black"/>
                </a:solidFill>
              </a:rPr>
              <a:t>Se invece la persona risulta a tal punto preoccupata da evitare di uscire o di compiere le azioni che ha associato alla comparsa del primo attacco (es guidare in autostrada, prendere mezzi pubblici) e tale paura di stare male (definita «paura della paura») condiziona la persona ad oltre un mese di evitamento e di costanti preoccupazioni,  allora ci troviamo di fronte ad un disturbo di panico.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90073008"/>
      </p:ext>
    </p:extLst>
  </p:cSld>
  <p:clrMapOvr>
    <a:masterClrMapping/>
  </p:clrMapOvr>
</p:sld>
</file>

<file path=ppt/slides/slide5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In teoria quindi basterebbe un singolo attacco di panico seguito da mesi (o anni) di evitamento e di preoccupazioni di avere un’altra crisi per giustificare una diagnosi di disturbo di panico.</a:t>
            </a:r>
          </a:p>
          <a:p>
            <a:r>
              <a:rPr lang="it-IT" sz="2800" dirty="0"/>
              <a:t>Nella pratica clinica si nota che di solito il paziente con disturbo di panico soffre di più attacchi, ma quello che maggiormente condiziona la sua esistenza non sono tanto gli attacchi quanto piuttosto la paura della paura e l’estremo ricorso ai meccanismi di evitamento che può caratterizzare anni di vita-</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15087954"/>
      </p:ext>
    </p:extLst>
  </p:cSld>
  <p:clrMapOvr>
    <a:masterClrMapping/>
  </p:clrMapOvr>
</p:sld>
</file>

<file path=ppt/slides/slide5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r>
              <a:rPr lang="it-IT" sz="1800" dirty="0">
                <a:solidFill>
                  <a:prstClr val="black"/>
                </a:solidFill>
              </a:rPr>
              <a:t>1.	Palpitazioni, cardiopalmo o tachicardia.</a:t>
            </a:r>
          </a:p>
          <a:p>
            <a:pPr lvl="0"/>
            <a:r>
              <a:rPr lang="it-IT" sz="1800" dirty="0">
                <a:solidFill>
                  <a:prstClr val="black"/>
                </a:solidFill>
              </a:rPr>
              <a:t>2.	Sudorazione.</a:t>
            </a:r>
          </a:p>
          <a:p>
            <a:pPr lvl="0"/>
            <a:r>
              <a:rPr lang="it-IT" sz="1800" dirty="0">
                <a:solidFill>
                  <a:prstClr val="black"/>
                </a:solidFill>
              </a:rPr>
              <a:t>3.	Tremori fini o a grandi scosse.</a:t>
            </a:r>
          </a:p>
          <a:p>
            <a:pPr lvl="0"/>
            <a:r>
              <a:rPr lang="it-IT" sz="1800" dirty="0">
                <a:solidFill>
                  <a:prstClr val="black"/>
                </a:solidFill>
              </a:rPr>
              <a:t>4.	Dispnea o sensazione di soffocamento.</a:t>
            </a:r>
          </a:p>
          <a:p>
            <a:pPr lvl="0"/>
            <a:r>
              <a:rPr lang="it-IT" sz="1800" dirty="0">
                <a:solidFill>
                  <a:prstClr val="black"/>
                </a:solidFill>
              </a:rPr>
              <a:t>5.	Sensazione di asfissia.</a:t>
            </a:r>
          </a:p>
          <a:p>
            <a:pPr lvl="0"/>
            <a:r>
              <a:rPr lang="it-IT" sz="1800" dirty="0">
                <a:solidFill>
                  <a:prstClr val="black"/>
                </a:solidFill>
              </a:rPr>
              <a:t>6.	Dolore o fastidio al petto.</a:t>
            </a:r>
          </a:p>
          <a:p>
            <a:pPr lvl="0"/>
            <a:r>
              <a:rPr lang="it-IT" sz="1800" dirty="0">
                <a:solidFill>
                  <a:prstClr val="black"/>
                </a:solidFill>
              </a:rPr>
              <a:t>7.	Nausea o disturbi addominali.</a:t>
            </a:r>
          </a:p>
          <a:p>
            <a:pPr lvl="0"/>
            <a:r>
              <a:rPr lang="it-IT" sz="1800" dirty="0">
                <a:solidFill>
                  <a:prstClr val="black"/>
                </a:solidFill>
              </a:rPr>
              <a:t>8.	Sensazioni di vertigine, di instabilità, di "testa leggera" o di svenimento.</a:t>
            </a:r>
          </a:p>
          <a:p>
            <a:pPr lvl="0"/>
            <a:r>
              <a:rPr lang="it-IT" sz="1800" dirty="0">
                <a:solidFill>
                  <a:prstClr val="black"/>
                </a:solidFill>
              </a:rPr>
              <a:t>9.	Brividi o vampate di calore.</a:t>
            </a:r>
          </a:p>
          <a:p>
            <a:pPr lvl="0"/>
            <a:r>
              <a:rPr lang="it-IT" sz="1800" dirty="0">
                <a:solidFill>
                  <a:prstClr val="black"/>
                </a:solidFill>
              </a:rPr>
              <a:t>10.	Parestesie (sensazioni di torpore o di formicolio).</a:t>
            </a:r>
          </a:p>
          <a:p>
            <a:pPr lvl="0"/>
            <a:r>
              <a:rPr lang="it-IT" sz="1800" dirty="0">
                <a:solidFill>
                  <a:prstClr val="black"/>
                </a:solidFill>
              </a:rPr>
              <a:t>11.	Derealizzazione (sensazione di irrealtà) o depersonalizzazione (essere distaccati da se stessi).</a:t>
            </a:r>
          </a:p>
          <a:p>
            <a:pPr lvl="0"/>
            <a:r>
              <a:rPr lang="it-IT" sz="1800" dirty="0">
                <a:solidFill>
                  <a:prstClr val="black"/>
                </a:solidFill>
              </a:rPr>
              <a:t>12.	Paura di perdere il controllo o di "impazzire".</a:t>
            </a:r>
          </a:p>
          <a:p>
            <a:pPr lvl="0"/>
            <a:r>
              <a:rPr lang="it-IT" sz="1800" dirty="0">
                <a:solidFill>
                  <a:prstClr val="black"/>
                </a:solidFill>
              </a:rPr>
              <a:t>13.	Paura di morire.</a:t>
            </a:r>
          </a:p>
          <a:p>
            <a:endParaRPr lang="it-IT" dirty="0"/>
          </a:p>
        </p:txBody>
      </p:sp>
      <p:sp>
        <p:nvSpPr>
          <p:cNvPr id="3" name="Titolo 2"/>
          <p:cNvSpPr>
            <a:spLocks noGrp="1"/>
          </p:cNvSpPr>
          <p:nvPr>
            <p:ph type="title"/>
          </p:nvPr>
        </p:nvSpPr>
        <p:spPr/>
        <p:txBody>
          <a:bodyPr>
            <a:normAutofit fontScale="90000"/>
          </a:bodyPr>
          <a:lstStyle/>
          <a:p>
            <a:r>
              <a:rPr lang="it-IT" dirty="0"/>
              <a:t>I sintomi degli attacchi di panico sono i seguenti</a:t>
            </a:r>
          </a:p>
        </p:txBody>
      </p:sp>
    </p:spTree>
    <p:extLst>
      <p:ext uri="{BB962C8B-B14F-4D97-AF65-F5344CB8AC3E}">
        <p14:creationId xmlns:p14="http://schemas.microsoft.com/office/powerpoint/2010/main" val="3554969816"/>
      </p:ext>
    </p:extLst>
  </p:cSld>
  <p:clrMapOvr>
    <a:masterClrMapping/>
  </p:clrMapOvr>
</p:sld>
</file>

<file path=ppt/slides/slide5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000" dirty="0">
                <a:solidFill>
                  <a:prstClr val="black"/>
                </a:solidFill>
              </a:rPr>
              <a:t> Per giustificare la diagnosi di attacco di panico occorre che siano presenti 4 o più dei sintomi. Nella pratica clinica spesso gli attacchi coinvolgono tutti i sintomi, ma ogni paziente si «specializza» nei sintomi</a:t>
            </a:r>
          </a:p>
          <a:p>
            <a:pPr lvl="0"/>
            <a:r>
              <a:rPr lang="it-IT" sz="2000" dirty="0">
                <a:solidFill>
                  <a:prstClr val="black"/>
                </a:solidFill>
              </a:rPr>
              <a:t>cardiaci (tachicardia, palpitazioni, dolore o fastidio al petto) , </a:t>
            </a:r>
          </a:p>
          <a:p>
            <a:pPr lvl="0"/>
            <a:r>
              <a:rPr lang="it-IT" sz="2000" dirty="0">
                <a:solidFill>
                  <a:prstClr val="black"/>
                </a:solidFill>
              </a:rPr>
              <a:t>respiratori (dispnea o sensazione di soffocamento) o</a:t>
            </a:r>
          </a:p>
          <a:p>
            <a:pPr lvl="0"/>
            <a:r>
              <a:rPr lang="it-IT" sz="2000" dirty="0">
                <a:solidFill>
                  <a:prstClr val="black"/>
                </a:solidFill>
              </a:rPr>
              <a:t> mentali (paura di morire, impazzire o di perdere il controllo, derealizzazione, depersonalizzazione). </a:t>
            </a:r>
          </a:p>
          <a:p>
            <a:pPr lvl="0"/>
            <a:r>
              <a:rPr lang="it-IT" sz="2000" dirty="0">
                <a:solidFill>
                  <a:prstClr val="black"/>
                </a:solidFill>
              </a:rPr>
              <a:t>La persona con disturbo di panico spesso limita la propria esistenza anche evitando attività fisica, gli esami universitari. Possibile la evoluzione in dipendenza alcolica o l’abuso di farmaci.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916511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b="1" u="sng" dirty="0">
                <a:solidFill>
                  <a:prstClr val="black"/>
                </a:solidFill>
                <a:hlinkClick r:id="rId2"/>
              </a:rPr>
              <a:t>Inizio pagina</a:t>
            </a:r>
            <a:r>
              <a:rPr lang="it-IT" dirty="0">
                <a:solidFill>
                  <a:prstClr val="black"/>
                </a:solidFill>
              </a:rPr>
              <a:t> </a:t>
            </a:r>
          </a:p>
          <a:p>
            <a:pPr lvl="0"/>
            <a:r>
              <a:rPr lang="it-IT" b="1" i="1" dirty="0">
                <a:solidFill>
                  <a:prstClr val="black"/>
                </a:solidFill>
              </a:rPr>
              <a:t>Diagnosi differenziale</a:t>
            </a:r>
          </a:p>
          <a:p>
            <a:pPr lvl="0"/>
            <a:r>
              <a:rPr lang="it-IT" dirty="0">
                <a:solidFill>
                  <a:prstClr val="black"/>
                </a:solidFill>
              </a:rPr>
              <a:t>Periodi di regressione dello sviluppo possono essere osservati nel corso dello sviluppo normale, ma non sono né così gravi né così prolungati come nel Disturbo di Rett. Per la diagnosi differenziale tra Disturbo di Rett e Disturbo Autistico, si veda il </a:t>
            </a:r>
            <a:r>
              <a:rPr lang="it-IT" b="1" u="sng" dirty="0">
                <a:solidFill>
                  <a:prstClr val="black"/>
                </a:solidFill>
              </a:rPr>
              <a:t>paragrafo relativo</a:t>
            </a:r>
            <a:r>
              <a:rPr lang="it-IT" dirty="0">
                <a:solidFill>
                  <a:prstClr val="black"/>
                </a:solidFill>
              </a:rPr>
              <a:t>. </a:t>
            </a: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40466492"/>
      </p:ext>
    </p:extLst>
  </p:cSld>
  <p:clrMapOvr>
    <a:masterClrMapping/>
  </p:clrMapOvr>
</p:sld>
</file>

<file path=ppt/slides/slide5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Disturbo di Panico</a:t>
            </a:r>
            <a:endParaRPr dirty="0"/>
          </a:p>
        </p:txBody>
      </p:sp>
      <p:sp>
        <p:nvSpPr>
          <p:cNvPr id="8" name="Sottotitolo 7"/>
          <p:cNvSpPr>
            <a:spLocks noGrp="1"/>
          </p:cNvSpPr>
          <p:nvPr>
            <p:ph type="subTitle" idx="1"/>
          </p:nvPr>
        </p:nvSpPr>
        <p:spPr/>
        <p:txBody>
          <a:bodyPr/>
          <a:lstStyle/>
          <a:p>
            <a:pPr eaLnBrk="1" hangingPunct="1">
              <a:defRPr/>
            </a:pPr>
            <a:r>
              <a:rPr lang="it-IT"/>
              <a:t>Lezione 33-4</a:t>
            </a:r>
          </a:p>
        </p:txBody>
      </p:sp>
    </p:spTree>
    <p:extLst>
      <p:ext uri="{BB962C8B-B14F-4D97-AF65-F5344CB8AC3E}">
        <p14:creationId xmlns:p14="http://schemas.microsoft.com/office/powerpoint/2010/main" val="420608963"/>
      </p:ext>
    </p:extLst>
  </p:cSld>
  <p:clrMapOvr>
    <a:masterClrMapping/>
  </p:clrMapOvr>
</p:sld>
</file>

<file path=ppt/slides/slide5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 primi attacchi di panico sono, per definizione, inattesi e non giustificati da condizioni ambientali (es rapine) o fisiche (es un infarto) o da altre patologie (es una fobia specifica, fobia sociale o disturbo post traumatico da stress). Dopo che si sono presentati alcuni attacchi di panico in determinate circostanze (es supermarket, autostrada, mezzi pubblici), il paziente può avere tali aspettative catastrofiche da essere in condizione di forte allerta prima di affrontare tale condizione temuta. In pazienti con panico la distanza tra la condizione di allerta ad una condizione di pieno allarme è piuttosto ridotta e la evoluzione da apprensione a crisi di panico rapidissima.</a:t>
            </a:r>
          </a:p>
          <a:p>
            <a:pPr marL="0" indent="0">
              <a:buNone/>
            </a:pPr>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70554431"/>
      </p:ext>
    </p:extLst>
  </p:cSld>
  <p:clrMapOvr>
    <a:masterClrMapping/>
  </p:clrMapOvr>
</p:sld>
</file>

<file path=ppt/slides/slide5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800" dirty="0">
                <a:solidFill>
                  <a:prstClr val="black"/>
                </a:solidFill>
              </a:rPr>
              <a:t>Poche patologie si possono manifestare in modo tanto diverso quanto il disturbo di panico. Alcuni pazienti possono finire in </a:t>
            </a:r>
            <a:r>
              <a:rPr lang="it-IT" sz="2800" dirty="0" err="1">
                <a:solidFill>
                  <a:prstClr val="black"/>
                </a:solidFill>
              </a:rPr>
              <a:t>prontosoccorso</a:t>
            </a:r>
            <a:r>
              <a:rPr lang="it-IT" sz="2800" dirty="0">
                <a:solidFill>
                  <a:prstClr val="black"/>
                </a:solidFill>
              </a:rPr>
              <a:t> tre volte a settimana, altri mettono in atto ferrei meccanismi di evitamento e magari non hanno attacchi da mesi.</a:t>
            </a:r>
          </a:p>
          <a:p>
            <a:pPr lvl="0"/>
            <a:r>
              <a:rPr lang="it-IT" sz="2800" dirty="0">
                <a:solidFill>
                  <a:prstClr val="black"/>
                </a:solidFill>
              </a:rPr>
              <a:t>Alcuni attacchi di panico possono comparire di notte (difficile in questi casi distinguerli dal disturbo di terrore nel sonno o </a:t>
            </a:r>
            <a:r>
              <a:rPr lang="it-IT" sz="2800" dirty="0" err="1">
                <a:solidFill>
                  <a:prstClr val="black"/>
                </a:solidFill>
              </a:rPr>
              <a:t>pavor</a:t>
            </a:r>
            <a:r>
              <a:rPr lang="it-IT" sz="2800" dirty="0">
                <a:solidFill>
                  <a:prstClr val="black"/>
                </a:solidFill>
              </a:rPr>
              <a:t> </a:t>
            </a:r>
            <a:r>
              <a:rPr lang="it-IT" sz="2800" dirty="0" err="1">
                <a:solidFill>
                  <a:prstClr val="black"/>
                </a:solidFill>
              </a:rPr>
              <a:t>nocturnus</a:t>
            </a:r>
            <a:r>
              <a:rPr lang="it-IT" sz="2000" dirty="0">
                <a:solidFill>
                  <a:prstClr val="black"/>
                </a:solidFill>
              </a:rPr>
              <a:t>)</a:t>
            </a:r>
          </a:p>
          <a:p>
            <a:pPr lvl="0"/>
            <a:endParaRPr lang="it-IT" sz="2000" dirty="0">
              <a:solidFill>
                <a:prstClr val="black"/>
              </a:solidFill>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86857525"/>
      </p:ext>
    </p:extLst>
  </p:cSld>
  <p:clrMapOvr>
    <a:masterClrMapping/>
  </p:clrMapOvr>
</p:sld>
</file>

<file path=ppt/slides/slide5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dirty="0">
                <a:solidFill>
                  <a:prstClr val="black"/>
                </a:solidFill>
              </a:rPr>
              <a:t>Il disturbo di panico è uno dei disturbi più frequenti ed invalidanti, quasi il 30% delle spese sanitarie conseguenti a disturbi psichiatrici sono conseguenti a disturbi di panico. Questi pazienti infatti affollano i </a:t>
            </a:r>
            <a:r>
              <a:rPr lang="it-IT" dirty="0" err="1">
                <a:solidFill>
                  <a:prstClr val="black"/>
                </a:solidFill>
              </a:rPr>
              <a:t>prontosoccorso</a:t>
            </a:r>
            <a:r>
              <a:rPr lang="it-IT" dirty="0">
                <a:solidFill>
                  <a:prstClr val="black"/>
                </a:solidFill>
              </a:rPr>
              <a:t>, assumono molti psicofarmaci, ma soprattutto temono le malattie organiche.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8119252"/>
      </p:ext>
    </p:extLst>
  </p:cSld>
  <p:clrMapOvr>
    <a:masterClrMapping/>
  </p:clrMapOvr>
</p:sld>
</file>

<file path=ppt/slides/slide5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400" dirty="0">
                <a:solidFill>
                  <a:prstClr val="black"/>
                </a:solidFill>
              </a:rPr>
              <a:t>Passano quindi spesso dal cardiologo o dallo pneumologo prima di arrivare alla attenzione dello psicologo. Sono infatti convinti di stare per morire e quasi si offendono se qualcuno ventila la ipotesi che il loro estremo malessere sia amplificato da fattori psichici.</a:t>
            </a:r>
          </a:p>
          <a:p>
            <a:pPr lvl="0"/>
            <a:r>
              <a:rPr lang="it-IT" sz="2400" dirty="0">
                <a:solidFill>
                  <a:prstClr val="black"/>
                </a:solidFill>
              </a:rPr>
              <a:t>Esistono forti somiglianze tra disturbo di panico ed ipocondria (paura per le malattie), solo che nel panico il paziente si attende una morte ed una catastrofe immediata, nella ipocondria teme di poter soffrire di malattie che potrebbero esplodere o manifestarsi magari tra molti anni (es cancro, AIDS </a:t>
            </a:r>
            <a:r>
              <a:rPr lang="it-IT" sz="2400" dirty="0" err="1">
                <a:solidFill>
                  <a:prstClr val="black"/>
                </a:solidFill>
              </a:rPr>
              <a:t>ecc</a:t>
            </a:r>
            <a:r>
              <a:rPr lang="it-IT" sz="2400" dirty="0">
                <a:solidFill>
                  <a:prstClr val="black"/>
                </a:solidFill>
              </a:rPr>
              <a:t>).</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25637396"/>
      </p:ext>
    </p:extLst>
  </p:cSld>
  <p:clrMapOvr>
    <a:masterClrMapping/>
  </p:clrMapOvr>
</p:sld>
</file>

<file path=ppt/slides/slide5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Nella grande maggioranza dei casi il paziente che svilupperà disturbo di panico, da piccolo, ha sofferto di disturbo di ansia di separazione, e ciò sia per eccessiva invadenza dei genitori, sia per loro eccessiva assenza. In adolescenza (tranne che per gli abusi di cannabis o di altre sostanze) di solito il gruppo dei coetanei contiene nel giovane la sua paura di stare solo anche in un momento della vita in cui fisiologicamente tenta di creare una propria identità e di distaccarsi dai genitori.</a:t>
            </a:r>
          </a:p>
          <a:p>
            <a:pPr marL="0" indent="0">
              <a:buNone/>
            </a:pPr>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30700429"/>
      </p:ext>
    </p:extLst>
  </p:cSld>
  <p:clrMapOvr>
    <a:masterClrMapping/>
  </p:clrMapOvr>
</p:sld>
</file>

<file path=ppt/slides/slide5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Gli attacchi di panico compaiono di solito in giovani adulti che da piccoli abbiano sofferto di ansia di separazione e che negli ultimi mesi abbiano subito un lutto (separazione, perdita significativa).</a:t>
            </a:r>
          </a:p>
          <a:p>
            <a:r>
              <a:rPr lang="it-IT" sz="2400" dirty="0"/>
              <a:t>Nei bambini possono comparire attacchi di paura, ma difficilmente evolvono in disturbo di panico.</a:t>
            </a:r>
          </a:p>
          <a:p>
            <a:r>
              <a:rPr lang="it-IT" sz="2400" dirty="0"/>
              <a:t>Se una condizione di panico compare in una persona di età superiore a 45 anni occorre osservare il caso con particolare attenzione anche agli aspetti neurologici, e medici o alla possibile copresenza di altri disturbi di natura psichiatrica.</a:t>
            </a:r>
          </a:p>
          <a:p>
            <a:pPr marL="0" indent="0">
              <a:buNone/>
            </a:pPr>
            <a:r>
              <a:rPr lang="it-IT" sz="24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22267038"/>
      </p:ext>
    </p:extLst>
  </p:cSld>
  <p:clrMapOvr>
    <a:masterClrMapping/>
  </p:clrMapOvr>
</p:sld>
</file>

<file path=ppt/slides/slide5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Il disturbo di panico è una condizione di solitudine estrema, molto fortemente legata ad una condizione leggermente depressiva.</a:t>
            </a:r>
          </a:p>
          <a:p>
            <a:r>
              <a:rPr lang="it-IT" sz="2800" dirty="0"/>
              <a:t>Ed infatti non viene tento combattuto, sul piano farmacologico, con ansiolitici, quanto piuttosto con antidepressivi. Il sostegno psicologico è in questi casi fondamentale.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28412325"/>
      </p:ext>
    </p:extLst>
  </p:cSld>
  <p:clrMapOvr>
    <a:masterClrMapping/>
  </p:clrMapOvr>
</p:sld>
</file>

<file path=ppt/slides/slide5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A determinare la comparsa del disturbo di panico concorrono fattori genetici e culturali. Si nota la maggiore incidenza di attacchi di panico in alcune famiglie.</a:t>
            </a:r>
          </a:p>
          <a:p>
            <a:r>
              <a:rPr lang="it-IT" sz="2800" dirty="0"/>
              <a:t>Alcune persone particolarmente sensibili, possono reagire con attacchi di panico alla stimolazione con alte concentrazioni di anidride carbonica, o con specifici farmaci. Si tratta di sistemi di induzione utilizzati ampiamente per fare ricerche su queste patologie.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75949831"/>
      </p:ext>
    </p:extLst>
  </p:cSld>
  <p:clrMapOvr>
    <a:masterClrMapping/>
  </p:clrMapOvr>
</p:sld>
</file>

<file path=ppt/slides/slide5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Esempi di condizioni mediche che possono causare attacchi di panico includono ipertiroidismo, iperparatiroidismo, </a:t>
            </a:r>
            <a:r>
              <a:rPr lang="it-IT" dirty="0" err="1"/>
              <a:t>feocromocitoma</a:t>
            </a:r>
            <a:r>
              <a:rPr lang="it-IT" dirty="0"/>
              <a:t>, disfunzioni vestibolari, disturbi convulsivi e condizioni cardiopolmonari (per es., aritmie, tachicardia </a:t>
            </a:r>
            <a:r>
              <a:rPr lang="it-IT" dirty="0" err="1"/>
              <a:t>sopraventricolare</a:t>
            </a:r>
            <a:r>
              <a:rPr lang="it-IT" dirty="0"/>
              <a:t>, asma, </a:t>
            </a:r>
            <a:r>
              <a:rPr lang="it-IT" dirty="0" err="1"/>
              <a:t>broncopneumopatia</a:t>
            </a:r>
            <a:r>
              <a:rPr lang="it-IT" dirty="0"/>
              <a:t> cronica ostruttiva [BPCO]). </a:t>
            </a:r>
          </a:p>
        </p:txBody>
      </p:sp>
    </p:spTree>
    <p:extLst>
      <p:ext uri="{BB962C8B-B14F-4D97-AF65-F5344CB8AC3E}">
        <p14:creationId xmlns:p14="http://schemas.microsoft.com/office/powerpoint/2010/main" val="3584598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Le mamme sono vittime dell’autismo e non già colpevoli.</a:t>
            </a:r>
          </a:p>
          <a:p>
            <a:r>
              <a:rPr lang="it-IT" sz="2400" dirty="0"/>
              <a:t>Immaginate di avere un bambino che non vi guarda, che non mostra di riconoscervi, che non vuole essere preso in braccio. Magari vi tocca un bottone della manica della camicia oppure riconosce il vostro odore e non già il vostro volto. In queste circostanze le mamme altro non possono che distogliere lo sguardo e mantenere col bambino il contatto che questo sceglie di avere. Queste strane mamme che non guardano o non abbracciano il loro bambino in effetti esprimono il loro  grande affetto in modo anomalo ma molto profondo.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34474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dirty="0">
                <a:solidFill>
                  <a:prstClr val="black"/>
                </a:solidFill>
              </a:rPr>
              <a:t>Il Disturbo di </a:t>
            </a:r>
            <a:r>
              <a:rPr lang="it-IT" dirty="0" err="1">
                <a:solidFill>
                  <a:prstClr val="black"/>
                </a:solidFill>
              </a:rPr>
              <a:t>Rett</a:t>
            </a:r>
            <a:r>
              <a:rPr lang="it-IT" dirty="0">
                <a:solidFill>
                  <a:prstClr val="black"/>
                </a:solidFill>
              </a:rPr>
              <a:t> differisce dal </a:t>
            </a:r>
            <a:r>
              <a:rPr lang="it-IT" b="1" u="sng" dirty="0">
                <a:solidFill>
                  <a:prstClr val="black"/>
                </a:solidFill>
                <a:hlinkClick r:id="rId2"/>
              </a:rPr>
              <a:t>Disturbo Disintegrativo dell’Infanzia</a:t>
            </a:r>
            <a:r>
              <a:rPr lang="it-IT" b="1" dirty="0">
                <a:solidFill>
                  <a:prstClr val="black"/>
                </a:solidFill>
              </a:rPr>
              <a:t> </a:t>
            </a:r>
            <a:r>
              <a:rPr lang="it-IT" dirty="0">
                <a:solidFill>
                  <a:prstClr val="black"/>
                </a:solidFill>
              </a:rPr>
              <a:t>e dal </a:t>
            </a:r>
            <a:r>
              <a:rPr lang="it-IT" b="1" u="sng" dirty="0">
                <a:solidFill>
                  <a:prstClr val="black"/>
                </a:solidFill>
                <a:hlinkClick r:id="rId3"/>
              </a:rPr>
              <a:t>Disturbo di Asperger</a:t>
            </a:r>
            <a:r>
              <a:rPr lang="it-IT" dirty="0">
                <a:solidFill>
                  <a:prstClr val="black"/>
                </a:solidFill>
              </a:rPr>
              <a:t> per la sua caratteristica distribuzione tra i sessi, per l’esordio e per le caratteristiche dei deficit. Il Disturbo di </a:t>
            </a:r>
            <a:r>
              <a:rPr lang="it-IT" dirty="0" err="1">
                <a:solidFill>
                  <a:prstClr val="black"/>
                </a:solidFill>
              </a:rPr>
              <a:t>Rett</a:t>
            </a:r>
            <a:r>
              <a:rPr lang="it-IT" dirty="0">
                <a:solidFill>
                  <a:prstClr val="black"/>
                </a:solidFill>
              </a:rPr>
              <a:t> è stato diagnosticato solo nelle femmine, mentre il Disturbo Disintegrativo dell’Infanzia e il Disturbo di Asperger sembrano più comuni nei maschi. L’esordio dei sintomi nel Disturbo di </a:t>
            </a:r>
            <a:r>
              <a:rPr lang="it-IT" dirty="0" err="1">
                <a:solidFill>
                  <a:prstClr val="black"/>
                </a:solidFill>
              </a:rPr>
              <a:t>Rett</a:t>
            </a:r>
            <a:r>
              <a:rPr lang="it-IT" dirty="0">
                <a:solidFill>
                  <a:prstClr val="black"/>
                </a:solidFill>
              </a:rPr>
              <a:t> può avvenire anche a 5 mesi, mentre nel Disturbo Disintegrativo dell’Infanzia il periodo di sviluppo normale è tipicamente più prolungato (cioè, almeno fino a 2 anni). Nel Disturbo di </a:t>
            </a:r>
            <a:r>
              <a:rPr lang="it-IT" dirty="0" err="1">
                <a:solidFill>
                  <a:prstClr val="black"/>
                </a:solidFill>
              </a:rPr>
              <a:t>Rett</a:t>
            </a:r>
            <a:r>
              <a:rPr lang="it-IT" dirty="0">
                <a:solidFill>
                  <a:prstClr val="black"/>
                </a:solidFill>
              </a:rPr>
              <a:t> vi è una modalità caratteristica di rallentamento della crescita del cranio, di perdita delle capacità manuali finalistiche già acquisite in precedenza, e l’insorgenza di andatura o movimenti del tronco scarsamente coordinati. Contrariamente al Disturbo di Asperger, il Disturbo di </a:t>
            </a:r>
            <a:r>
              <a:rPr lang="it-IT" dirty="0" err="1">
                <a:solidFill>
                  <a:prstClr val="black"/>
                </a:solidFill>
              </a:rPr>
              <a:t>Rett</a:t>
            </a:r>
            <a:r>
              <a:rPr lang="it-IT" dirty="0">
                <a:solidFill>
                  <a:prstClr val="black"/>
                </a:solidFill>
              </a:rPr>
              <a:t> è caratterizzato da una grave compromissione dello sviluppo della espressione e della ricezione del linguaggio.</a:t>
            </a:r>
          </a:p>
          <a:p>
            <a:endParaRPr lang="it-IT"/>
          </a:p>
          <a:p>
            <a:endParaRPr lang="it-IT"/>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48140651"/>
      </p:ext>
    </p:extLst>
  </p:cSld>
  <p:clrMapOvr>
    <a:masterClrMapping/>
  </p:clrMapOvr>
</p:sld>
</file>

<file path=ppt/slides/slide6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Esami di laboratorio appropriati (per es., calcemia per l’iperparatiroidismo, </a:t>
            </a:r>
            <a:r>
              <a:rPr lang="it-IT" sz="2400" dirty="0" err="1"/>
              <a:t>monito¬raggio</a:t>
            </a:r>
            <a:r>
              <a:rPr lang="it-IT" sz="2400" dirty="0"/>
              <a:t> Holter per le aritmie) o l’esame obiettivo (per es., per le condizioni cardiache) possono essere utili a determinare il ruolo eziologico di un’altra condizione medica.</a:t>
            </a:r>
          </a:p>
          <a:p>
            <a:r>
              <a:rPr lang="it-IT" sz="2400" dirty="0"/>
              <a:t> L’intossicazione da stimolanti del sistema nervoso centrale (per es., cocaina, amfetamine, caffeina) o da cannabis e l’astinenza da </a:t>
            </a:r>
            <a:r>
              <a:rPr lang="it-IT" sz="2400" dirty="0" err="1"/>
              <a:t>depressogeni</a:t>
            </a:r>
            <a:r>
              <a:rPr lang="it-IT" sz="2400" dirty="0"/>
              <a:t> del sistema nervoso centrale (per es., alcol, barbiturici) possono precipitare un attacco di panico.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94694454"/>
      </p:ext>
    </p:extLst>
  </p:cSld>
  <p:clrMapOvr>
    <a:masterClrMapping/>
  </p:clrMapOvr>
</p:sld>
</file>

<file path=ppt/slides/slide6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Agorafobia e disturbo di ansia generalizzata</a:t>
            </a:r>
            <a:endParaRPr dirty="0"/>
          </a:p>
        </p:txBody>
      </p:sp>
      <p:sp>
        <p:nvSpPr>
          <p:cNvPr id="8" name="Sottotitolo 7"/>
          <p:cNvSpPr>
            <a:spLocks noGrp="1"/>
          </p:cNvSpPr>
          <p:nvPr>
            <p:ph type="subTitle" idx="1"/>
          </p:nvPr>
        </p:nvSpPr>
        <p:spPr/>
        <p:txBody>
          <a:bodyPr/>
          <a:lstStyle/>
          <a:p>
            <a:pPr eaLnBrk="1" hangingPunct="1">
              <a:defRPr/>
            </a:pPr>
            <a:r>
              <a:rPr lang="it-IT" dirty="0"/>
              <a:t>Lezione 34-1</a:t>
            </a:r>
          </a:p>
        </p:txBody>
      </p:sp>
    </p:spTree>
    <p:extLst>
      <p:ext uri="{BB962C8B-B14F-4D97-AF65-F5344CB8AC3E}">
        <p14:creationId xmlns:p14="http://schemas.microsoft.com/office/powerpoint/2010/main" val="342400676"/>
      </p:ext>
    </p:extLst>
  </p:cSld>
  <p:clrMapOvr>
    <a:masterClrMapping/>
  </p:clrMapOvr>
</p:sld>
</file>

<file path=ppt/slides/slide6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agorafobia</a:t>
            </a:r>
          </a:p>
        </p:txBody>
      </p:sp>
      <p:sp>
        <p:nvSpPr>
          <p:cNvPr id="3" name="Segnaposto contenuto 2"/>
          <p:cNvSpPr>
            <a:spLocks noGrp="1"/>
          </p:cNvSpPr>
          <p:nvPr>
            <p:ph idx="1"/>
          </p:nvPr>
        </p:nvSpPr>
        <p:spPr/>
        <p:txBody>
          <a:bodyPr>
            <a:normAutofit fontScale="92500" lnSpcReduction="20000"/>
          </a:bodyPr>
          <a:lstStyle/>
          <a:p>
            <a:r>
              <a:rPr lang="it-IT" dirty="0"/>
              <a:t>Non è facile trovare un caso di agorafobia pura, che non sia cioè conseguente ad una serie di attacchi di panico.</a:t>
            </a:r>
          </a:p>
          <a:p>
            <a:r>
              <a:rPr lang="it-IT" dirty="0"/>
              <a:t>Comunque sia, nel DSM 5 si descrive la possibilità che la condizione agorafobica si presenti in modo autonomo o come sintomo aggiuntivo di altri disturbi.</a:t>
            </a:r>
          </a:p>
          <a:p>
            <a:r>
              <a:rPr lang="it-IT" dirty="0"/>
              <a:t>In linea di massima la agorafobia è una condizione di paura di trovarsi in situazioni o in luoghi nei quali, stando male, non sarebbe agevole o possibile fuggire o  ricevere soccorso.</a:t>
            </a:r>
          </a:p>
        </p:txBody>
      </p:sp>
    </p:spTree>
    <p:extLst>
      <p:ext uri="{BB962C8B-B14F-4D97-AF65-F5344CB8AC3E}">
        <p14:creationId xmlns:p14="http://schemas.microsoft.com/office/powerpoint/2010/main" val="2341704254"/>
      </p:ext>
    </p:extLst>
  </p:cSld>
  <p:clrMapOvr>
    <a:masterClrMapping/>
  </p:clrMapOvr>
</p:sld>
</file>

<file path=ppt/slides/slide6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 Le situazioni in genere temute sono le seguenti:</a:t>
            </a:r>
          </a:p>
          <a:p>
            <a:r>
              <a:rPr lang="it-IT" sz="2400" dirty="0"/>
              <a:t>1.	Utilizzo dei trasporti pubblici (per es., automobili, bus, treni, navi, aerei).</a:t>
            </a:r>
          </a:p>
          <a:p>
            <a:r>
              <a:rPr lang="it-IT" sz="2400" dirty="0"/>
              <a:t>2.	Trovarsi in spazi aperti (per es., parcheggi, mercati, ponti).</a:t>
            </a:r>
          </a:p>
          <a:p>
            <a:r>
              <a:rPr lang="it-IT" sz="2400" dirty="0"/>
              <a:t>3.	Trovarsi in spazi chiusi (per es., negozi, teatri, cinema).</a:t>
            </a:r>
          </a:p>
          <a:p>
            <a:r>
              <a:rPr lang="it-IT" sz="2400" dirty="0"/>
              <a:t>4.	Stare in fila oppure tra la folla.</a:t>
            </a:r>
          </a:p>
          <a:p>
            <a:r>
              <a:rPr lang="it-IT" sz="2400" dirty="0"/>
              <a:t>5.	Essere fuori casa da soli. </a:t>
            </a:r>
          </a:p>
        </p:txBody>
      </p:sp>
      <p:sp>
        <p:nvSpPr>
          <p:cNvPr id="3" name="Titolo 2"/>
          <p:cNvSpPr>
            <a:spLocks noGrp="1"/>
          </p:cNvSpPr>
          <p:nvPr>
            <p:ph type="title"/>
          </p:nvPr>
        </p:nvSpPr>
        <p:spPr/>
        <p:txBody>
          <a:bodyPr/>
          <a:lstStyle/>
          <a:p>
            <a:r>
              <a:rPr lang="it-IT" dirty="0"/>
              <a:t>Agorafobia</a:t>
            </a:r>
          </a:p>
        </p:txBody>
      </p:sp>
    </p:spTree>
    <p:extLst>
      <p:ext uri="{BB962C8B-B14F-4D97-AF65-F5344CB8AC3E}">
        <p14:creationId xmlns:p14="http://schemas.microsoft.com/office/powerpoint/2010/main" val="2178796052"/>
      </p:ext>
    </p:extLst>
  </p:cSld>
  <p:clrMapOvr>
    <a:masterClrMapping/>
  </p:clrMapOvr>
</p:sld>
</file>

<file path=ppt/slides/slide6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Non si tratta quindi solamente di una paura dei luoghi aperti (o «della piazza») come indicherebbe la etimologia del nome del disturbo.</a:t>
            </a:r>
          </a:p>
          <a:p>
            <a:r>
              <a:rPr lang="it-IT" dirty="0"/>
              <a:t>La paura deve essere invalidante, mostrarsi quasi sempre quando la persona si trova ad affrontare le situazioni indicate in precedenza.</a:t>
            </a:r>
          </a:p>
          <a:p>
            <a:r>
              <a:rPr lang="it-IT" dirty="0"/>
              <a:t>Le situazioni temute sono evitate, o affrontate, con timore, solamente se accompagnati da persona ritenuta affidabile.</a:t>
            </a:r>
          </a:p>
        </p:txBody>
      </p:sp>
    </p:spTree>
    <p:extLst>
      <p:ext uri="{BB962C8B-B14F-4D97-AF65-F5344CB8AC3E}">
        <p14:creationId xmlns:p14="http://schemas.microsoft.com/office/powerpoint/2010/main" val="2118713842"/>
      </p:ext>
    </p:extLst>
  </p:cSld>
  <p:clrMapOvr>
    <a:masterClrMapping/>
  </p:clrMapOvr>
</p:sld>
</file>

<file path=ppt/slides/slide6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paura può consistere anche nel timore di  incorrere in condizioni imbarazzanti (es farsela addosso, di vomitare, di non trovare un gabinetto o per un anziano il rischio di cadere).</a:t>
            </a:r>
          </a:p>
          <a:p>
            <a:r>
              <a:rPr lang="it-IT" sz="2400" dirty="0"/>
              <a:t>La agorafobia deve influenzare profondamente la vita del paziente per lo meno per 6 mesi, creare una disagio significativo, limitare la attitudine al lavoro, alle relazioni sociali, non essere meglio spiegata da altro disturbo psichiatrico e non essere  conseguenza diretta di un disturbo organico o di fattori culturali.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67243595"/>
      </p:ext>
    </p:extLst>
  </p:cSld>
  <p:clrMapOvr>
    <a:masterClrMapping/>
  </p:clrMapOvr>
</p:sld>
</file>

<file path=ppt/slides/slide6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agorafobia non deve essere dovuta solamente ad un timore del giudizio degli altri (sarebbe fobia sociale), né imbarazzo per proprie presunte deformità (sarebbe dismorfismo corporeo). Non deve essere conseguente a deliri di persecuzione (schizofrenia o disturbo delirante) e non deve essere neppure dovuta unicamente a paure di natura ossessiva (es paura di contaminazione o di contagio)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38200158"/>
      </p:ext>
    </p:extLst>
  </p:cSld>
  <p:clrMapOvr>
    <a:masterClrMapping/>
  </p:clrMapOvr>
</p:sld>
</file>

<file path=ppt/slides/slide6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Agorafobia  diagnosi differenziale</a:t>
            </a:r>
            <a:endParaRPr dirty="0"/>
          </a:p>
        </p:txBody>
      </p:sp>
      <p:sp>
        <p:nvSpPr>
          <p:cNvPr id="8" name="Sottotitolo 7"/>
          <p:cNvSpPr>
            <a:spLocks noGrp="1"/>
          </p:cNvSpPr>
          <p:nvPr>
            <p:ph type="subTitle" idx="1"/>
          </p:nvPr>
        </p:nvSpPr>
        <p:spPr/>
        <p:txBody>
          <a:bodyPr/>
          <a:lstStyle/>
          <a:p>
            <a:pPr eaLnBrk="1" hangingPunct="1">
              <a:defRPr/>
            </a:pPr>
            <a:r>
              <a:rPr lang="it-IT" dirty="0"/>
              <a:t>Lezione 34-2</a:t>
            </a:r>
          </a:p>
        </p:txBody>
      </p:sp>
    </p:spTree>
    <p:extLst>
      <p:ext uri="{BB962C8B-B14F-4D97-AF65-F5344CB8AC3E}">
        <p14:creationId xmlns:p14="http://schemas.microsoft.com/office/powerpoint/2010/main" val="93097482"/>
      </p:ext>
    </p:extLst>
  </p:cSld>
  <p:clrMapOvr>
    <a:masterClrMapping/>
  </p:clrMapOvr>
</p:sld>
</file>

<file path=ppt/slides/slide6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ansia di separazione di solito insorge prima della agorafobia e riguarda la separazione da figure che danno sicurezza, non tanto i luoghi in cui uno si aspetta di star male, ma la differenza tra le due patologie spesso non è del tutto chiara</a:t>
            </a:r>
          </a:p>
          <a:p>
            <a:r>
              <a:rPr lang="it-IT" sz="2400" dirty="0"/>
              <a:t>Nella maggioranza dei casi si nota una concomitanza tra disturbo di panico e conseguente condizione agorafobica utile per evitare situazioni associate al panico</a:t>
            </a:r>
          </a:p>
          <a:p>
            <a:r>
              <a:rPr lang="it-IT" sz="2400" dirty="0"/>
              <a:t>La persona che soffra di disturbo post traumatico da stress può mettere in atto molti meccanismi di evitamento, ma la modalità di insorgenza del disturbo ed il tipo di paure manifestate spesso agevolano nella diagnosi</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02555048"/>
      </p:ext>
    </p:extLst>
  </p:cSld>
  <p:clrMapOvr>
    <a:masterClrMapping/>
  </p:clrMapOvr>
</p:sld>
</file>

<file path=ppt/slides/slide6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condizione agorafobica può raggiungere livelli tali da costringere il paziente a stare in casa per anni</a:t>
            </a:r>
          </a:p>
          <a:p>
            <a:r>
              <a:rPr lang="it-IT" sz="2400" dirty="0"/>
              <a:t>Il disturbo tende ad essere cronico (ovvero di per sé non è di breve durata) , ma le terapie associate farmacologiche e cognitivo comportamentali possono aiutare in un progresso verso la guarigione.</a:t>
            </a:r>
          </a:p>
          <a:p>
            <a:r>
              <a:rPr lang="it-IT" sz="2400" dirty="0"/>
              <a:t>Il paziente agorafobico tende a considerare molto grave il fatto di vivere i sintomi di ansia, la esposizione alle condizioni temute è un passo essenziale per pervenire alla risoluzione del problema</a:t>
            </a:r>
          </a:p>
          <a:p>
            <a:pPr marL="0" indent="0">
              <a:buNone/>
            </a:pPr>
            <a:r>
              <a:rPr lang="it-IT" sz="24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302711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dirty="0"/>
              <a:t>DISTURBI DELLO SPETTRO AUTISTICO- DIAGNOSI DIFFERENZIALI </a:t>
            </a:r>
            <a:endParaRPr dirty="0"/>
          </a:p>
        </p:txBody>
      </p:sp>
      <p:sp>
        <p:nvSpPr>
          <p:cNvPr id="8" name="Sottotitolo 7"/>
          <p:cNvSpPr>
            <a:spLocks noGrp="1"/>
          </p:cNvSpPr>
          <p:nvPr>
            <p:ph type="subTitle" idx="1"/>
          </p:nvPr>
        </p:nvSpPr>
        <p:spPr/>
        <p:txBody>
          <a:bodyPr/>
          <a:lstStyle/>
          <a:p>
            <a:pPr eaLnBrk="1" hangingPunct="1">
              <a:defRPr/>
            </a:pPr>
            <a:r>
              <a:rPr lang="it-IT" dirty="0"/>
              <a:t>LEZIONE 17-1</a:t>
            </a:r>
          </a:p>
        </p:txBody>
      </p:sp>
    </p:spTree>
    <p:extLst>
      <p:ext uri="{BB962C8B-B14F-4D97-AF65-F5344CB8AC3E}">
        <p14:creationId xmlns:p14="http://schemas.microsoft.com/office/powerpoint/2010/main" val="1094242541"/>
      </p:ext>
    </p:extLst>
  </p:cSld>
  <p:clrMapOvr>
    <a:masterClrMapping/>
  </p:clrMapOvr>
</p:sld>
</file>

<file path=ppt/slides/slide6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Nel fare una diagnosi di agorafobia occorre valutare la natura degli stimoli evitati (che a volte è ragionevole evitare) e fattori culturali. In alcune culture in cui non è appropriato per una donna uscire se non accompagnata da un maschio di casa, la diagnosi potrebbe essere inappropriata.</a:t>
            </a:r>
          </a:p>
          <a:p>
            <a:r>
              <a:rPr lang="it-IT" sz="2400" dirty="0"/>
              <a:t>L’esordio della agorafobia si colloca in genere prima dei 35 anni.</a:t>
            </a:r>
          </a:p>
          <a:p>
            <a:r>
              <a:rPr lang="it-IT" sz="2400" dirty="0"/>
              <a:t>Alcune persone con agorafobia hanno familiarità ed anche comorbilità con altri disturbi di ansia.</a:t>
            </a:r>
          </a:p>
          <a:p>
            <a:r>
              <a:rPr lang="it-IT" sz="2400" dirty="0"/>
              <a:t>Possibile cadere in abuso di sostanze (es alcol) nel tentativo di ridurre l’ansia o di facilitare la esposizione alle situazioni temute</a:t>
            </a:r>
          </a:p>
          <a:p>
            <a:pPr marL="0" indent="0">
              <a:buNone/>
            </a:pPr>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00685086"/>
      </p:ext>
    </p:extLst>
  </p:cSld>
  <p:clrMapOvr>
    <a:masterClrMapping/>
  </p:clrMapOvr>
</p:sld>
</file>

<file path=ppt/slides/slide6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Disturbo di ansia generalizzata</a:t>
            </a:r>
            <a:endParaRPr dirty="0"/>
          </a:p>
        </p:txBody>
      </p:sp>
      <p:sp>
        <p:nvSpPr>
          <p:cNvPr id="8" name="Sottotitolo 7"/>
          <p:cNvSpPr>
            <a:spLocks noGrp="1"/>
          </p:cNvSpPr>
          <p:nvPr>
            <p:ph type="subTitle" idx="1"/>
          </p:nvPr>
        </p:nvSpPr>
        <p:spPr/>
        <p:txBody>
          <a:bodyPr/>
          <a:lstStyle/>
          <a:p>
            <a:pPr eaLnBrk="1" hangingPunct="1">
              <a:defRPr/>
            </a:pPr>
            <a:r>
              <a:rPr lang="it-IT" dirty="0"/>
              <a:t>Lezione 34-3</a:t>
            </a:r>
          </a:p>
        </p:txBody>
      </p:sp>
    </p:spTree>
    <p:extLst>
      <p:ext uri="{BB962C8B-B14F-4D97-AF65-F5344CB8AC3E}">
        <p14:creationId xmlns:p14="http://schemas.microsoft.com/office/powerpoint/2010/main" val="3756278901"/>
      </p:ext>
    </p:extLst>
  </p:cSld>
  <p:clrMapOvr>
    <a:masterClrMapping/>
  </p:clrMapOvr>
</p:sld>
</file>

<file path=ppt/slides/slide6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da ansia generalizzata</a:t>
            </a:r>
          </a:p>
        </p:txBody>
      </p:sp>
      <p:sp>
        <p:nvSpPr>
          <p:cNvPr id="3" name="Segnaposto contenuto 2"/>
          <p:cNvSpPr>
            <a:spLocks noGrp="1"/>
          </p:cNvSpPr>
          <p:nvPr>
            <p:ph idx="1"/>
          </p:nvPr>
        </p:nvSpPr>
        <p:spPr/>
        <p:txBody>
          <a:bodyPr>
            <a:normAutofit fontScale="85000" lnSpcReduction="20000"/>
          </a:bodyPr>
          <a:lstStyle/>
          <a:p>
            <a:r>
              <a:rPr lang="it-IT" dirty="0"/>
              <a:t>Alcune persone sono eccessivamente e cronicamente ansiose, anche se tale condizione non è apparentemente dovuta a condizioni particolari  e specifiche. Tale condizione di apprensione si manifesta nella maggior parte dei giorni per più di sei mesi. La persona ha difficoltà a controllare i propri sintomi («non ne posso fare a meno, sono fatto così») il paziente si sente costantemente teso e con i nervi a fior di pelle, è irritabile, prova molta tensione e quindi si sente stanco. Spesso non riesce ad addormentarsi, a concentrarsi o a ricordare cose significative,</a:t>
            </a:r>
          </a:p>
          <a:p>
            <a:r>
              <a:rPr lang="it-IT" dirty="0"/>
              <a:t> </a:t>
            </a:r>
          </a:p>
        </p:txBody>
      </p:sp>
    </p:spTree>
    <p:extLst>
      <p:ext uri="{BB962C8B-B14F-4D97-AF65-F5344CB8AC3E}">
        <p14:creationId xmlns:p14="http://schemas.microsoft.com/office/powerpoint/2010/main" val="562424393"/>
      </p:ext>
    </p:extLst>
  </p:cSld>
  <p:clrMapOvr>
    <a:masterClrMapping/>
  </p:clrMapOvr>
</p:sld>
</file>

<file path=ppt/slides/slide6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Come sempre nelle definizioni DSM il disturbo deve causare un disagio significativo, deve limitare le proprie capacità di lavoro e di relazione e non deve essere meglio attribuibile ad altre patologie mediche o psicologiche, o all’uso di sostanze.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64633757"/>
      </p:ext>
    </p:extLst>
  </p:cSld>
  <p:clrMapOvr>
    <a:masterClrMapping/>
  </p:clrMapOvr>
</p:sld>
</file>

<file path=ppt/slides/slide6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 L’intensità, la durata o la frequenza dell’ansia e della preoccupazione sono eccessive rispetto alla reale probabilità o impatto dell’evento temuto.  </a:t>
            </a:r>
          </a:p>
          <a:p>
            <a:r>
              <a:rPr lang="it-IT" dirty="0"/>
              <a:t>Gli adulti con disturbo d’ansia generalizzata spesso si preoccupano in modo eccessivo ed immotivato per le proprie attività lavorative, per   questioni economiche, per la salute dei figli, o anche per cose apparentemente di poco conto (es cosa preparo per cena).Tutte queste paure si alternano tra loro e dominano la giornata di chi le vive e di chi gli sta accanto</a:t>
            </a:r>
          </a:p>
          <a:p>
            <a:r>
              <a:rPr lang="it-IT" dirty="0"/>
              <a:t>In molti casi la persona si rende conto del fatto che le sue preoccupazioni sono inutili e controproducenti, ma esagera la valutazione dei possibili rischi. Frequente inoltre la preoccupazione per il fatto di essere preoccupati (tecnicamente si parla di meta preoccupazione)</a:t>
            </a:r>
          </a:p>
        </p:txBody>
      </p:sp>
    </p:spTree>
    <p:extLst>
      <p:ext uri="{BB962C8B-B14F-4D97-AF65-F5344CB8AC3E}">
        <p14:creationId xmlns:p14="http://schemas.microsoft.com/office/powerpoint/2010/main" val="3884791881"/>
      </p:ext>
    </p:extLst>
  </p:cSld>
  <p:clrMapOvr>
    <a:masterClrMapping/>
  </p:clrMapOvr>
</p:sld>
</file>

<file path=ppt/slides/slide6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attivazione neurofisiologica non è così intensa come avviene nel panico, e non è situazionale come avviene nella fobia </a:t>
            </a:r>
            <a:r>
              <a:rPr lang="it-IT" sz="2400" dirty="0" err="1"/>
              <a:t>sociale,ma</a:t>
            </a:r>
            <a:r>
              <a:rPr lang="it-IT" sz="2400" dirty="0"/>
              <a:t> è  costante nel tempo </a:t>
            </a:r>
          </a:p>
          <a:p>
            <a:r>
              <a:rPr lang="it-IT" sz="2400" dirty="0"/>
              <a:t>Le femmine hanno una maggiore propensione alla ansia generalizzata, che a volte viene favorita da convinzioni sociali (es una brava mamma si preoccupa per i propri figli) o anche da considerazioni quasi magiche (es se mi preoccupo eviterò che si verifichino gli eventi temuti), se mi rilasso capiterà la catastrofe.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34206781"/>
      </p:ext>
    </p:extLst>
  </p:cSld>
  <p:clrMapOvr>
    <a:masterClrMapping/>
  </p:clrMapOvr>
</p:sld>
</file>

<file path=ppt/slides/slide6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problema è piuttosto diffuso coinvolgendo più del 3% della popolazione a livello significativo.</a:t>
            </a:r>
          </a:p>
          <a:p>
            <a:r>
              <a:rPr lang="it-IT" sz="2400" dirty="0"/>
              <a:t>Il problema si può presentare in ogni fase della vita, naturalmente gli oggetti della ansia variano a seconda della fascia di età del paziente, così come eventi clamorosi possono focalizzare le ansie di queste persone (es catastrofi, attentati, terrorismo, guerra) , ma tale focalizzazione non assume le caratteristiche di una fobia specifica, o di una forma di ipocondria, resta solo un vago nucleo attorno al quale si organizzano le paure croniche che comunque ci sarebbero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54212336"/>
      </p:ext>
    </p:extLst>
  </p:cSld>
  <p:clrMapOvr>
    <a:masterClrMapping/>
  </p:clrMapOvr>
</p:sld>
</file>

<file path=ppt/slides/slide6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Le rimuginazioni su temi di catastrofe tipiche di questi pazienti hanno qualche somiglianza con il disturbo ossessivo compulsivo, ma sono meno specifiche, l’ansia è generalizzata su un ampio ventaglio di possibili catastrofi.</a:t>
            </a:r>
          </a:p>
          <a:p>
            <a:r>
              <a:rPr lang="it-IT" sz="2800" dirty="0"/>
              <a:t>Nella maggior parte die casi di ansia generalizzata è possibile riscontrare la presenza di una ideazione depressiva, se la persona fosse ottimista, non sarebbe così focalizzato sulle proprie preoccupazioni</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79434305"/>
      </p:ext>
    </p:extLst>
  </p:cSld>
  <p:clrMapOvr>
    <a:masterClrMapping/>
  </p:clrMapOvr>
</p:sld>
</file>

<file path=ppt/slides/slide6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Disturbo di ansia indotti da farmaci o da patologia organica</a:t>
            </a:r>
            <a:endParaRPr dirty="0"/>
          </a:p>
        </p:txBody>
      </p:sp>
      <p:sp>
        <p:nvSpPr>
          <p:cNvPr id="8" name="Sottotitolo 7"/>
          <p:cNvSpPr>
            <a:spLocks noGrp="1"/>
          </p:cNvSpPr>
          <p:nvPr>
            <p:ph type="subTitle" idx="1"/>
          </p:nvPr>
        </p:nvSpPr>
        <p:spPr/>
        <p:txBody>
          <a:bodyPr/>
          <a:lstStyle/>
          <a:p>
            <a:pPr eaLnBrk="1" hangingPunct="1">
              <a:defRPr/>
            </a:pPr>
            <a:r>
              <a:rPr lang="it-IT" dirty="0"/>
              <a:t>Lezione 34-4</a:t>
            </a:r>
          </a:p>
        </p:txBody>
      </p:sp>
    </p:spTree>
    <p:extLst>
      <p:ext uri="{BB962C8B-B14F-4D97-AF65-F5344CB8AC3E}">
        <p14:creationId xmlns:p14="http://schemas.microsoft.com/office/powerpoint/2010/main" val="4158292950"/>
      </p:ext>
    </p:extLst>
  </p:cSld>
  <p:clrMapOvr>
    <a:masterClrMapping/>
  </p:clrMapOvr>
</p:sld>
</file>

<file path=ppt/slides/slide6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di ansia indotto da farmaci</a:t>
            </a:r>
          </a:p>
        </p:txBody>
      </p:sp>
      <p:sp>
        <p:nvSpPr>
          <p:cNvPr id="3" name="Segnaposto contenuto 2"/>
          <p:cNvSpPr>
            <a:spLocks noGrp="1"/>
          </p:cNvSpPr>
          <p:nvPr>
            <p:ph idx="1"/>
          </p:nvPr>
        </p:nvSpPr>
        <p:spPr/>
        <p:txBody>
          <a:bodyPr>
            <a:normAutofit fontScale="92500" lnSpcReduction="10000"/>
          </a:bodyPr>
          <a:lstStyle/>
          <a:p>
            <a:r>
              <a:rPr lang="it-IT" dirty="0"/>
              <a:t>Alcuni pazienti manifestano gravi sintomi ansiosi dopo aver assunto farmaci o sostanze illegali. La ansia può comparire dopo la assunzione o in condizioni di astinenza. Naturalmente per arrivare a diagnosi occorre che sia comprovata la assunzione di sostanze e  che tali sostanze siano associabili alla induzione di sintomi  </a:t>
            </a:r>
          </a:p>
          <a:p>
            <a:r>
              <a:rPr lang="it-IT" dirty="0"/>
              <a:t>Tale condizione deve portare a gravi deficit lavorativi e relazionali</a:t>
            </a:r>
          </a:p>
          <a:p>
            <a:r>
              <a:rPr lang="it-IT" dirty="0"/>
              <a:t> </a:t>
            </a:r>
          </a:p>
        </p:txBody>
      </p:sp>
    </p:spTree>
    <p:extLst>
      <p:ext uri="{BB962C8B-B14F-4D97-AF65-F5344CB8AC3E}">
        <p14:creationId xmlns:p14="http://schemas.microsoft.com/office/powerpoint/2010/main" val="94171984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39271" y="1844824"/>
            <a:ext cx="8229600" cy="4268799"/>
          </a:xfrm>
        </p:spPr>
        <p:txBody>
          <a:bodyPr>
            <a:normAutofit lnSpcReduction="10000"/>
          </a:bodyPr>
          <a:lstStyle/>
          <a:p>
            <a:pPr lvl="0">
              <a:lnSpc>
                <a:spcPct val="150000"/>
              </a:lnSpc>
            </a:pPr>
            <a:r>
              <a:rPr lang="it-IT" sz="2400" dirty="0">
                <a:solidFill>
                  <a:prstClr val="black"/>
                </a:solidFill>
                <a:ea typeface="Tahoma" pitchFamily="34" charset="0"/>
              </a:rPr>
              <a:t>Nella maggior parte dei casi, vi è una diagnosi associata di ritardo mentale che varia da lieve a grave. Le capacità verbali sono spesso meno sviluppate rispetto a quelle non verbali. Si tratta di persone particolarmente difficili da valutare con test, in alcuni casi manifestano delle capacità eccezionali in ambiti che generalmente implicano competenze matematiche o meccaniche,</a:t>
            </a:r>
          </a:p>
          <a:p>
            <a:pPr lvl="0">
              <a:lnSpc>
                <a:spcPct val="150000"/>
              </a:lnSpc>
            </a:pPr>
            <a:r>
              <a:rPr lang="it-IT" sz="2400" dirty="0">
                <a:solidFill>
                  <a:prstClr val="black"/>
                </a:solidFill>
                <a:ea typeface="Tahoma" pitchFamily="34" charset="0"/>
              </a:rPr>
              <a:t> </a:t>
            </a:r>
          </a:p>
        </p:txBody>
      </p:sp>
      <p:sp>
        <p:nvSpPr>
          <p:cNvPr id="3" name="Titolo 2"/>
          <p:cNvSpPr>
            <a:spLocks noGrp="1"/>
          </p:cNvSpPr>
          <p:nvPr>
            <p:ph type="title"/>
          </p:nvPr>
        </p:nvSpPr>
        <p:spPr/>
        <p:txBody>
          <a:bodyPr/>
          <a:lstStyle/>
          <a:p>
            <a:r>
              <a:rPr lang="it-IT" dirty="0"/>
              <a:t>disturbi spesso associati all’autismo</a:t>
            </a:r>
          </a:p>
        </p:txBody>
      </p:sp>
    </p:spTree>
    <p:extLst>
      <p:ext uri="{BB962C8B-B14F-4D97-AF65-F5344CB8AC3E}">
        <p14:creationId xmlns:p14="http://schemas.microsoft.com/office/powerpoint/2010/main" val="392095549"/>
      </p:ext>
    </p:extLst>
  </p:cSld>
  <p:clrMapOvr>
    <a:masterClrMapping/>
  </p:clrMapOvr>
</p:sld>
</file>

<file path=ppt/slides/slide6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diagnosi deve contenere la precisa indicazione della sostanza farmaceutica o di abuso associata alla reazione ansiosa</a:t>
            </a:r>
          </a:p>
          <a:p>
            <a:r>
              <a:rPr lang="it-IT" sz="2400" dirty="0"/>
              <a:t>In linea di massima prodotti sedativi (gli ansiolitici, l’alcol, la eroina) inducono fortissime reazioni di ansia in momenti di astinenza.</a:t>
            </a:r>
          </a:p>
          <a:p>
            <a:r>
              <a:rPr lang="it-IT" sz="2400" dirty="0"/>
              <a:t>Gli stimolanti e gli allucinogeni (es cocaina, amfetamine, caffeina, LSD, cannabis, </a:t>
            </a:r>
            <a:r>
              <a:rPr lang="it-IT" sz="2400" dirty="0" err="1"/>
              <a:t>ketamina</a:t>
            </a:r>
            <a:r>
              <a:rPr lang="it-IT" sz="2400" dirty="0"/>
              <a:t>) possono indurre fortissime reazioni di ansia poco dopo la assunzione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08938905"/>
      </p:ext>
    </p:extLst>
  </p:cSld>
  <p:clrMapOvr>
    <a:masterClrMapping/>
  </p:clrMapOvr>
</p:sld>
</file>

<file path=ppt/slides/slide6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Farmaci quali il cortisone, il </a:t>
            </a:r>
            <a:r>
              <a:rPr lang="it-IT" sz="2400" dirty="0" err="1"/>
              <a:t>salbutamolo</a:t>
            </a:r>
            <a:r>
              <a:rPr lang="it-IT" sz="2400" dirty="0"/>
              <a:t> (antiasmatico) possono indurre forti condizioni di tachicardia spesso associate alla ansia</a:t>
            </a:r>
          </a:p>
          <a:p>
            <a:r>
              <a:rPr lang="it-IT" sz="2400" dirty="0"/>
              <a:t>Le reazioni ansiose che possono insorgere ad esempio dopo l’uso di cannabis, possono arrivare al livello di panico. Tale reazione, oltre che da fattori fisiologici (tachicardia, visione indistinta) è determinata anche profondamente dalla situazione ambientale e dall’atteggiamento della persona mentre assume la sostanza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87427418"/>
      </p:ext>
    </p:extLst>
  </p:cSld>
  <p:clrMapOvr>
    <a:masterClrMapping/>
  </p:clrMapOvr>
</p:sld>
</file>

<file path=ppt/slides/slide6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Tra i farmaci che evocano sintomi di ansia ci sono anestetici e analgesici, broncodilatatori, insulina, preparati tiroidei, contraccettivi orali, antistaminici, antiparkinsoniani, cortisone e derivati, farmaci antipertensivi e cardiovascolari, antiepilettici, carbonato di litio, farmaci antipsicotici e farmaci antidepressivi. Anche un eccesso di  anidride carbonica, e alcune sostanze volatili come benzina e vernici possono causare sintomi di panico o ansia.</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351751"/>
      </p:ext>
    </p:extLst>
  </p:cSld>
  <p:clrMapOvr>
    <a:masterClrMapping/>
  </p:clrMapOvr>
</p:sld>
</file>

<file path=ppt/slides/slide6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Disturbi di ansia conseguenti a condizione medica</a:t>
            </a:r>
          </a:p>
        </p:txBody>
      </p:sp>
      <p:sp>
        <p:nvSpPr>
          <p:cNvPr id="3" name="Segnaposto contenuto 2"/>
          <p:cNvSpPr>
            <a:spLocks noGrp="1"/>
          </p:cNvSpPr>
          <p:nvPr>
            <p:ph idx="1"/>
          </p:nvPr>
        </p:nvSpPr>
        <p:spPr/>
        <p:txBody>
          <a:bodyPr>
            <a:normAutofit fontScale="77500" lnSpcReduction="20000"/>
          </a:bodyPr>
          <a:lstStyle/>
          <a:p>
            <a:r>
              <a:rPr lang="it-IT" dirty="0"/>
              <a:t>Ci sono malattie di interesse medico che possono favorire la comparsa di disturbi di ansia. A volte è difficile distinguere se è la malattia di per sé, la  terapia farmacologica, o la consapevolezza di essere malati che favoriscono la comparsa della reazione ansiosa. Il caso richiede quindi una particolare attenzione.</a:t>
            </a:r>
          </a:p>
          <a:p>
            <a:r>
              <a:rPr lang="it-IT" dirty="0"/>
              <a:t>Per lo psicologo in particolare è importante essere consapevole del fatto che alcune malattie organiche possono presentarsi con sintomi di ansia e dovrebbe essere prudente chiedere al medico di escludere la presenza di malattie organiche che meglio possano spiegare la insorgenza della ansia</a:t>
            </a:r>
          </a:p>
          <a:p>
            <a:pPr marL="0" indent="0">
              <a:buNone/>
            </a:pPr>
            <a:r>
              <a:rPr lang="it-IT" dirty="0"/>
              <a:t> </a:t>
            </a:r>
          </a:p>
        </p:txBody>
      </p:sp>
    </p:spTree>
    <p:extLst>
      <p:ext uri="{BB962C8B-B14F-4D97-AF65-F5344CB8AC3E}">
        <p14:creationId xmlns:p14="http://schemas.microsoft.com/office/powerpoint/2010/main" val="3937169209"/>
      </p:ext>
    </p:extLst>
  </p:cSld>
  <p:clrMapOvr>
    <a:masterClrMapping/>
  </p:clrMapOvr>
</p:sld>
</file>

<file path=ppt/slides/slide6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Le malattie che possono indurre reazioni ansiose sono numerose. Tra queste possiamo includere alcuni disturbi endocrini (per es., ipertiroidismo, ipoglicemia, ed altri disturbi che interessano la sfera ormonale), </a:t>
            </a:r>
          </a:p>
          <a:p>
            <a:r>
              <a:rPr lang="it-IT" dirty="0"/>
              <a:t>disturbi cardiovascolari (per es., la frequentemente sconosciuta condizione di prolasso minimo della valvola mitralica che induce improvvisa tachicardia, la aritmia, la fibrillazione atriale ed anche patologie che portano a scompenso cardiaco)  </a:t>
            </a:r>
          </a:p>
          <a:p>
            <a:endParaRPr lang="it-IT" dirty="0"/>
          </a:p>
        </p:txBody>
      </p:sp>
    </p:spTree>
    <p:extLst>
      <p:ext uri="{BB962C8B-B14F-4D97-AF65-F5344CB8AC3E}">
        <p14:creationId xmlns:p14="http://schemas.microsoft.com/office/powerpoint/2010/main" val="1495132909"/>
      </p:ext>
    </p:extLst>
  </p:cSld>
  <p:clrMapOvr>
    <a:masterClrMapping/>
  </p:clrMapOvr>
</p:sld>
</file>

<file path=ppt/slides/slide6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malattie respiratorie (per es., </a:t>
            </a:r>
            <a:r>
              <a:rPr lang="it-IT" dirty="0" err="1"/>
              <a:t>broncopneumopatia</a:t>
            </a:r>
            <a:r>
              <a:rPr lang="it-IT" dirty="0"/>
              <a:t> cronica ostruttiva, asma, polmonite), </a:t>
            </a:r>
          </a:p>
          <a:p>
            <a:r>
              <a:rPr lang="it-IT" dirty="0"/>
              <a:t>alterazioni metaboliche  e malattie neurologiche (per es., la sindrome di </a:t>
            </a:r>
            <a:r>
              <a:rPr lang="it-IT" dirty="0" err="1"/>
              <a:t>Meniere</a:t>
            </a:r>
            <a:r>
              <a:rPr lang="it-IT" dirty="0"/>
              <a:t> che porta a forti vertigini, le encefaliti ed alcune forme di epilessia)</a:t>
            </a:r>
          </a:p>
          <a:p>
            <a:r>
              <a:rPr lang="it-IT" dirty="0"/>
              <a:t>In alcuni casi condizioni di ansia possono favorire la comparsa di patologie di organo che a loro volta aumentano la condizione di ansia, come avviene spesso nel caso della asma e della gastrite con eventuale ulcera.</a:t>
            </a:r>
          </a:p>
          <a:p>
            <a:pPr marL="0" indent="0">
              <a:buNone/>
            </a:pPr>
            <a:endParaRPr lang="it-IT" dirty="0"/>
          </a:p>
        </p:txBody>
      </p:sp>
    </p:spTree>
    <p:extLst>
      <p:ext uri="{BB962C8B-B14F-4D97-AF65-F5344CB8AC3E}">
        <p14:creationId xmlns:p14="http://schemas.microsoft.com/office/powerpoint/2010/main" val="1143923870"/>
      </p:ext>
    </p:extLst>
  </p:cSld>
  <p:clrMapOvr>
    <a:masterClrMapping/>
  </p:clrMapOvr>
</p:sld>
</file>

<file path=ppt/slides/slide6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Lo sviluppo di questi disturbi segue generalmente la evoluzione della malattica cui è associata.</a:t>
            </a:r>
          </a:p>
          <a:p>
            <a:r>
              <a:rPr lang="it-IT" sz="2400" dirty="0"/>
              <a:t>In molti casi la diagnosi differenziale si pone con il disturbo di ansia da malattia (che in precedenza si chiamava ipocondria) con la simulazione (volta ad ottenere dei vantaggi) o col disturbo fittizio (volto a farsi considerare malati pur non soffrendo di alcuna malattia)</a:t>
            </a:r>
          </a:p>
          <a:p>
            <a:r>
              <a:rPr lang="it-IT" sz="2400" dirty="0"/>
              <a:t>La depressione è spesso </a:t>
            </a:r>
            <a:r>
              <a:rPr lang="it-IT" sz="2400" dirty="0" err="1"/>
              <a:t>copresente</a:t>
            </a:r>
            <a:r>
              <a:rPr lang="it-IT" sz="2400" dirty="0"/>
              <a:t> quando ci sono disturbi di ansia indotti da patologie organiche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06444482"/>
      </p:ext>
    </p:extLst>
  </p:cSld>
  <p:clrMapOvr>
    <a:masterClrMapping/>
  </p:clrMapOvr>
</p:sld>
</file>

<file path=ppt/slides/slide6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Disturbi da stress e trauma</a:t>
            </a:r>
          </a:p>
        </p:txBody>
      </p:sp>
      <p:sp>
        <p:nvSpPr>
          <p:cNvPr id="3" name="Sottotitolo 2"/>
          <p:cNvSpPr>
            <a:spLocks noGrp="1"/>
          </p:cNvSpPr>
          <p:nvPr>
            <p:ph type="subTitle" idx="1"/>
          </p:nvPr>
        </p:nvSpPr>
        <p:spPr/>
        <p:txBody>
          <a:bodyPr/>
          <a:lstStyle/>
          <a:p>
            <a:r>
              <a:rPr lang="it-IT" dirty="0"/>
              <a:t>Lezione 35-1</a:t>
            </a:r>
          </a:p>
        </p:txBody>
      </p:sp>
    </p:spTree>
    <p:extLst>
      <p:ext uri="{BB962C8B-B14F-4D97-AF65-F5344CB8AC3E}">
        <p14:creationId xmlns:p14="http://schemas.microsoft.com/office/powerpoint/2010/main" val="3565117450"/>
      </p:ext>
    </p:extLst>
  </p:cSld>
  <p:clrMapOvr>
    <a:masterClrMapping/>
  </p:clrMapOvr>
</p:sld>
</file>

<file path=ppt/slides/slide6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Alcuni importanti disturbi insorgono a seguito di eventi  fortemente </a:t>
            </a:r>
            <a:r>
              <a:rPr lang="it-IT" dirty="0" err="1"/>
              <a:t>stressantiQuesti</a:t>
            </a:r>
            <a:r>
              <a:rPr lang="it-IT" dirty="0"/>
              <a:t> disturbi comprendono </a:t>
            </a:r>
          </a:p>
          <a:p>
            <a:r>
              <a:rPr lang="it-IT" dirty="0"/>
              <a:t>il disturbo reattivo dell’attaccamento, </a:t>
            </a:r>
          </a:p>
          <a:p>
            <a:r>
              <a:rPr lang="it-IT" dirty="0"/>
              <a:t>il disturbo da impegno sociale disinibito, </a:t>
            </a:r>
          </a:p>
          <a:p>
            <a:r>
              <a:rPr lang="it-IT" dirty="0"/>
              <a:t>il disturbo da stress acuto e </a:t>
            </a:r>
          </a:p>
          <a:p>
            <a:r>
              <a:rPr lang="it-IT" dirty="0"/>
              <a:t>il disturbo da stress post-traumatico (DSPT), </a:t>
            </a:r>
          </a:p>
          <a:p>
            <a:r>
              <a:rPr lang="it-IT" dirty="0"/>
              <a:t>i disturbi dell’adattamento. </a:t>
            </a:r>
          </a:p>
        </p:txBody>
      </p:sp>
    </p:spTree>
    <p:extLst>
      <p:ext uri="{BB962C8B-B14F-4D97-AF65-F5344CB8AC3E}">
        <p14:creationId xmlns:p14="http://schemas.microsoft.com/office/powerpoint/2010/main" val="2731246406"/>
      </p:ext>
    </p:extLst>
  </p:cSld>
  <p:clrMapOvr>
    <a:masterClrMapping/>
  </p:clrMapOvr>
</p:sld>
</file>

<file path=ppt/slides/slide6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pPr lvl="0"/>
            <a:r>
              <a:rPr lang="it-IT" sz="2400" dirty="0">
                <a:solidFill>
                  <a:prstClr val="black"/>
                </a:solidFill>
              </a:rPr>
              <a:t>Si tratta di patologie accomunate dalla origine traumatica di entità estrema nel disturbo acuto e post traumatico da stress, meno acuta nel disturbo dell’adattamento, più insidiosa e duratura nei disturbi dell’attaccamento che  si manifestano in età infantile.</a:t>
            </a:r>
          </a:p>
          <a:p>
            <a:pPr lvl="0"/>
            <a:r>
              <a:rPr lang="it-IT" sz="2400" dirty="0">
                <a:solidFill>
                  <a:prstClr val="black"/>
                </a:solidFill>
              </a:rPr>
              <a:t>In precedenti edizioni del DSM questi disturbi erano descritti in parte tra i disturbi di ansia Disturbo acuto e post traumatico da stress), in parte tra i disturbi che insorgono nella infanzia (disturbo reattivo dell’attaccamento), in una categoria a sé (disturbo dell’adattamento) ed inoltre abbiamo una new entry (ovvero il disturbo da impegno sociale disinibito)  che prima era la forma disinibita del disturbo reattivo dell’attaccamento, ovvero una patologia già collocata tra i disturbi della infanzia</a:t>
            </a:r>
          </a:p>
          <a:p>
            <a:endParaRPr lang="it-IT" dirty="0"/>
          </a:p>
        </p:txBody>
      </p:sp>
    </p:spTree>
    <p:extLst>
      <p:ext uri="{BB962C8B-B14F-4D97-AF65-F5344CB8AC3E}">
        <p14:creationId xmlns:p14="http://schemas.microsoft.com/office/powerpoint/2010/main" val="34080253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solidFill>
                  <a:prstClr val="black"/>
                </a:solidFill>
                <a:ea typeface="Tahoma" pitchFamily="34" charset="0"/>
              </a:rPr>
              <a:t>A volte possono manifestare iperattività aggressività e comportamenti autolesivi. Possono avere delle vie sensoriali apparentemente poco funzionanti per cui richiedono ed amano stimolazioni particolarmente intense o in alternativa possono mostrare di essere ipersensibili a toccamenti luci o rumori possono avere gusti particolari (es mangiano solo sottaceti). </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31646768"/>
      </p:ext>
    </p:extLst>
  </p:cSld>
  <p:clrMapOvr>
    <a:masterClrMapping/>
  </p:clrMapOvr>
</p:sld>
</file>

<file path=ppt/slides/slide6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Questi disturbi hanno caratteristiche che li collocano tra i disturbi di ansia, quelli ossessivo compulsivi e quelli dissociativi. Presentano infatti sintomi tipici di tutte queste classi patologiche. In molti casi compaiono anche sintomi depressivi o maniacali. </a:t>
            </a:r>
          </a:p>
          <a:p>
            <a:r>
              <a:rPr lang="it-IT" dirty="0"/>
              <a:t>Le risposte di fronte a condizioni di stress impegnano sul piano fisiologico, cognitivo e comportamentale e sono profondamente correlate alle caratteristiche fisiologiche e culturali del paziente. C’è chi si chiude, chi esternalizza, chi «parla col corpo» manifestando ogni sorta di reazioni neurovegetative, chi scappa dalla situazione intollerabile ricorrendo a sintomi dissociativi che possono perdurare negli anni.</a:t>
            </a:r>
          </a:p>
        </p:txBody>
      </p:sp>
    </p:spTree>
    <p:extLst>
      <p:ext uri="{BB962C8B-B14F-4D97-AF65-F5344CB8AC3E}">
        <p14:creationId xmlns:p14="http://schemas.microsoft.com/office/powerpoint/2010/main" val="4061014618"/>
      </p:ext>
    </p:extLst>
  </p:cSld>
  <p:clrMapOvr>
    <a:masterClrMapping/>
  </p:clrMapOvr>
</p:sld>
</file>

<file path=ppt/slides/slide6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Esperienze di estrema trascuratezza o di soffocante intrusione da parte dei genitori possono favorire nel bambino la comparsa di disturbi reattivi dell’attaccamento, anche in questo caso ci sono bambini che imparano a restare isolati e a non sperare neppure nell’affetto degli adulti che dovrebbero prendersi cura di loro e bambini che hanno un tale bisogno di affetto e sicurezza da legarsi in modo indiscriminato a chiunque gli dia attenzione.</a:t>
            </a:r>
          </a:p>
          <a:p>
            <a:r>
              <a:rPr lang="it-IT" dirty="0"/>
              <a:t>Si tratta di un insieme di disturbi eterogeneo ed interessantissimo , oltre che, purtroppo,  non di rara comparsa.</a:t>
            </a:r>
          </a:p>
        </p:txBody>
      </p:sp>
    </p:spTree>
    <p:extLst>
      <p:ext uri="{BB962C8B-B14F-4D97-AF65-F5344CB8AC3E}">
        <p14:creationId xmlns:p14="http://schemas.microsoft.com/office/powerpoint/2010/main" val="185829804"/>
      </p:ext>
    </p:extLst>
  </p:cSld>
  <p:clrMapOvr>
    <a:masterClrMapping/>
  </p:clrMapOvr>
</p:sld>
</file>

<file path=ppt/slides/slide6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reattivo dell’attaccamento</a:t>
            </a:r>
          </a:p>
        </p:txBody>
      </p:sp>
      <p:sp>
        <p:nvSpPr>
          <p:cNvPr id="3" name="Sottotitolo 2"/>
          <p:cNvSpPr>
            <a:spLocks noGrp="1"/>
          </p:cNvSpPr>
          <p:nvPr>
            <p:ph type="subTitle" idx="1"/>
          </p:nvPr>
        </p:nvSpPr>
        <p:spPr/>
        <p:txBody>
          <a:bodyPr/>
          <a:lstStyle/>
          <a:p>
            <a:r>
              <a:rPr lang="it-IT" dirty="0"/>
              <a:t>Lezione 35-2</a:t>
            </a:r>
          </a:p>
        </p:txBody>
      </p:sp>
    </p:spTree>
    <p:extLst>
      <p:ext uri="{BB962C8B-B14F-4D97-AF65-F5344CB8AC3E}">
        <p14:creationId xmlns:p14="http://schemas.microsoft.com/office/powerpoint/2010/main" val="4260502219"/>
      </p:ext>
    </p:extLst>
  </p:cSld>
  <p:clrMapOvr>
    <a:masterClrMapping/>
  </p:clrMapOvr>
</p:sld>
</file>

<file path=ppt/slides/slide6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reattivo dell’attaccamento</a:t>
            </a:r>
          </a:p>
        </p:txBody>
      </p:sp>
      <p:sp>
        <p:nvSpPr>
          <p:cNvPr id="3" name="Segnaposto contenuto 2"/>
          <p:cNvSpPr>
            <a:spLocks noGrp="1"/>
          </p:cNvSpPr>
          <p:nvPr>
            <p:ph idx="1"/>
          </p:nvPr>
        </p:nvSpPr>
        <p:spPr/>
        <p:txBody>
          <a:bodyPr>
            <a:normAutofit/>
          </a:bodyPr>
          <a:lstStyle/>
          <a:p>
            <a:pPr lvl="0"/>
            <a:r>
              <a:rPr lang="it-IT" sz="2800" dirty="0">
                <a:solidFill>
                  <a:prstClr val="black"/>
                </a:solidFill>
              </a:rPr>
              <a:t> Si tratta di un disturbo caratteristico di bambini che abbiano sviluppato un legame disturbato con i caregiver adulti, nella maggior parte idei casi  i genitori. In molti casi il bambino non è stato sufficientemente accudito da genitori che hanno trascurato soprattutto il sostegno affettivo. Sono in molti casi bambini che sono stati poco stimolati. In molti casi sono stati allevati in orfanotrofi, o sono passati attraverso la esperienza di affido a famiglie poco accudenti.</a:t>
            </a:r>
          </a:p>
        </p:txBody>
      </p:sp>
    </p:spTree>
    <p:extLst>
      <p:ext uri="{BB962C8B-B14F-4D97-AF65-F5344CB8AC3E}">
        <p14:creationId xmlns:p14="http://schemas.microsoft.com/office/powerpoint/2010/main" val="998883345"/>
      </p:ext>
    </p:extLst>
  </p:cSld>
  <p:clrMapOvr>
    <a:masterClrMapping/>
  </p:clrMapOvr>
</p:sld>
</file>

<file path=ppt/slides/slide6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Questi bambini sono inibiti ed emotivamente ritirati, anche quando sono in disagio non chiedono conforto  e non rispondono apparentemente alle coccole .Si tratta di bambini inibiti che non riescono a manifestare  emozioni positive. In molte occasioni si mostrano tristi irritabili e timorosi.</a:t>
            </a:r>
          </a:p>
          <a:p>
            <a:r>
              <a:rPr lang="it-IT" dirty="0"/>
              <a:t>Per esprimere questa diagnosi bisogna essere certi che non siano bambini autistici. Il disturbo deve insorgere prima dei 5 anni.</a:t>
            </a:r>
          </a:p>
          <a:p>
            <a:endParaRPr lang="it-IT" dirty="0"/>
          </a:p>
          <a:p>
            <a:endParaRPr lang="it-IT" dirty="0"/>
          </a:p>
        </p:txBody>
      </p:sp>
    </p:spTree>
    <p:extLst>
      <p:ext uri="{BB962C8B-B14F-4D97-AF65-F5344CB8AC3E}">
        <p14:creationId xmlns:p14="http://schemas.microsoft.com/office/powerpoint/2010/main" val="1508619144"/>
      </p:ext>
    </p:extLst>
  </p:cSld>
  <p:clrMapOvr>
    <a:masterClrMapping/>
  </p:clrMapOvr>
</p:sld>
</file>

<file path=ppt/slides/slide6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St i tratta di bambini che non riescono ad esprimere le proprie emozioni. Sono bambini che mancano di una fiducia di base nei confronti del mondo esterno ed implicitamente di una fiducia nelle proprie potenzialità. </a:t>
            </a:r>
          </a:p>
          <a:p>
            <a:r>
              <a:rPr lang="it-IT" dirty="0"/>
              <a:t>Da adulti è ipotizzabile una evoluzione verso il raro  disturbo schizoide di personalità, ma questa evoluzione è più teorica che reale. La realtà è che questi bambini non riescono ad avere uno sviluppo normale e presentano più spesso un grave ritardo mentale con conseguente ritardo nella acquisizione del linguaggio</a:t>
            </a:r>
          </a:p>
        </p:txBody>
      </p:sp>
    </p:spTree>
    <p:extLst>
      <p:ext uri="{BB962C8B-B14F-4D97-AF65-F5344CB8AC3E}">
        <p14:creationId xmlns:p14="http://schemas.microsoft.com/office/powerpoint/2010/main" val="3382069452"/>
      </p:ext>
    </p:extLst>
  </p:cSld>
  <p:clrMapOvr>
    <a:masterClrMapping/>
  </p:clrMapOvr>
</p:sld>
</file>

<file path=ppt/slides/slide6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La diagnosi differenziale con la disabilità intellettiva, che può comunque coesistere, si basa sul fatto che il bambino con ritardo mentale è, nei limiti delle sue capacità, capace di relazione e desideroso di affetto. Pensiamo alla affettuosità ed al desiderio di contatto fisico oltre che sociale dei bambini Down.</a:t>
            </a:r>
          </a:p>
          <a:p>
            <a:r>
              <a:rPr lang="it-IT" dirty="0"/>
              <a:t>A volte difficile la diagnosi differenziale con la depressione, che comunque sempre coesiste con questo disturbo. </a:t>
            </a:r>
          </a:p>
        </p:txBody>
      </p:sp>
    </p:spTree>
    <p:extLst>
      <p:ext uri="{BB962C8B-B14F-4D97-AF65-F5344CB8AC3E}">
        <p14:creationId xmlns:p14="http://schemas.microsoft.com/office/powerpoint/2010/main" val="793984541"/>
      </p:ext>
    </p:extLst>
  </p:cSld>
  <p:clrMapOvr>
    <a:masterClrMapping/>
  </p:clrMapOvr>
</p:sld>
</file>

<file path=ppt/slides/slide6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 </a:t>
            </a:r>
            <a:r>
              <a:rPr lang="it-IT" dirty="0" err="1"/>
              <a:t>Spitz</a:t>
            </a:r>
            <a:r>
              <a:rPr lang="it-IT" dirty="0"/>
              <a:t>, molti anni fa, nel suo importante libro, Il primo anno del bambino,  ha dimostrato come, in casi estremi di trascuratezza, bastano sei mesi nel primo anno,  possono portare a ritardo mentale di grado estremo ed anche nanismo. Le coccole stimolano la formazione dell’ormone della  crescita . Naturalmente in questi disgraziatissimi bambini  sono clamorosamente presenti anche i sintomi del disturbo reattivo dell’attaccamento.</a:t>
            </a:r>
          </a:p>
          <a:p>
            <a:endParaRPr lang="it-IT" dirty="0"/>
          </a:p>
          <a:p>
            <a:endParaRPr lang="it-IT" dirty="0"/>
          </a:p>
        </p:txBody>
      </p:sp>
    </p:spTree>
    <p:extLst>
      <p:ext uri="{BB962C8B-B14F-4D97-AF65-F5344CB8AC3E}">
        <p14:creationId xmlns:p14="http://schemas.microsoft.com/office/powerpoint/2010/main" val="989171119"/>
      </p:ext>
    </p:extLst>
  </p:cSld>
  <p:clrMapOvr>
    <a:masterClrMapping/>
  </p:clrMapOvr>
</p:sld>
</file>

<file path=ppt/slides/slide6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Una tragica prova di queste osservazioni si è avuta in occasione della apertura di orribili orfanotrofi nella Europa dell’ Est dopo il 1990.</a:t>
            </a:r>
          </a:p>
          <a:p>
            <a:r>
              <a:rPr lang="it-IT" dirty="0"/>
              <a:t>I bambini abbandonati in età superiore a 5 anni, di solito, non hanno esiti così tragici, ed è per questo che la diagnosi viene fatta solo su bambini trascurati prima di tale età.</a:t>
            </a:r>
          </a:p>
          <a:p>
            <a:endParaRPr lang="it-IT" dirty="0"/>
          </a:p>
        </p:txBody>
      </p:sp>
    </p:spTree>
    <p:extLst>
      <p:ext uri="{BB962C8B-B14F-4D97-AF65-F5344CB8AC3E}">
        <p14:creationId xmlns:p14="http://schemas.microsoft.com/office/powerpoint/2010/main" val="2077244608"/>
      </p:ext>
    </p:extLst>
  </p:cSld>
  <p:clrMapOvr>
    <a:masterClrMapping/>
  </p:clrMapOvr>
</p:sld>
</file>

<file path=ppt/slides/slide6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da impegno sociale disinibito</a:t>
            </a:r>
          </a:p>
        </p:txBody>
      </p:sp>
      <p:sp>
        <p:nvSpPr>
          <p:cNvPr id="3" name="Sottotitolo 2"/>
          <p:cNvSpPr>
            <a:spLocks noGrp="1"/>
          </p:cNvSpPr>
          <p:nvPr>
            <p:ph type="subTitle" idx="1"/>
          </p:nvPr>
        </p:nvSpPr>
        <p:spPr/>
        <p:txBody>
          <a:bodyPr/>
          <a:lstStyle/>
          <a:p>
            <a:r>
              <a:rPr lang="it-IT" dirty="0"/>
              <a:t>Lezione 35-3</a:t>
            </a:r>
          </a:p>
        </p:txBody>
      </p:sp>
    </p:spTree>
    <p:extLst>
      <p:ext uri="{BB962C8B-B14F-4D97-AF65-F5344CB8AC3E}">
        <p14:creationId xmlns:p14="http://schemas.microsoft.com/office/powerpoint/2010/main" val="309392870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solidFill>
                  <a:prstClr val="black"/>
                </a:solidFill>
                <a:ea typeface="Tahoma" pitchFamily="34" charset="0"/>
              </a:rPr>
              <a:t>Alcuni manifestano pica ovvero la tendenza ad ingerire bottoni o monete o sassi o altri oggetti non commestibili. Hanno disturbi del sonno e alterazioni della affettività per cui ridono o piangono a sproposito (per lo meno per quanto può giudicare un osservatore esterno che non li conosca sufficientemente)</a:t>
            </a:r>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72772881"/>
      </p:ext>
    </p:extLst>
  </p:cSld>
  <p:clrMapOvr>
    <a:masterClrMapping/>
  </p:clrMapOvr>
</p:sld>
</file>

<file path=ppt/slides/slide6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da impegno sociale disinibito</a:t>
            </a:r>
          </a:p>
        </p:txBody>
      </p:sp>
      <p:sp>
        <p:nvSpPr>
          <p:cNvPr id="3" name="Segnaposto contenuto 2"/>
          <p:cNvSpPr>
            <a:spLocks noGrp="1"/>
          </p:cNvSpPr>
          <p:nvPr>
            <p:ph idx="1"/>
          </p:nvPr>
        </p:nvSpPr>
        <p:spPr/>
        <p:txBody>
          <a:bodyPr>
            <a:normAutofit fontScale="85000" lnSpcReduction="20000"/>
          </a:bodyPr>
          <a:lstStyle/>
          <a:p>
            <a:r>
              <a:rPr lang="it-IT" dirty="0"/>
              <a:t>Questo quadro patologico nel DSM-IV e precedenti era  considerato una manifestazione alternativa del disturbo reattivo dell’attaccamento. Anche in questi casi i bambini sono oggetto di una estrema carenza di cure parentali e di relazioni affettive. Solo che in questo caso, invece di isolarsi e di non credere più nella possibilità di una relazione affettiva con l’adulto, il bambino tende a mostrarsi fin troppo aperto al rapporto con adulti anche sconosciuti.  E’ il caso, ad esempio di quei bambini che risiedono in orfanotrofio e che vanno incontro ad ogni visitatore chiedendogli di portarli con sé.</a:t>
            </a:r>
          </a:p>
        </p:txBody>
      </p:sp>
    </p:spTree>
    <p:extLst>
      <p:ext uri="{BB962C8B-B14F-4D97-AF65-F5344CB8AC3E}">
        <p14:creationId xmlns:p14="http://schemas.microsoft.com/office/powerpoint/2010/main" val="3725607536"/>
      </p:ext>
    </p:extLst>
  </p:cSld>
  <p:clrMapOvr>
    <a:masterClrMapping/>
  </p:clrMapOvr>
</p:sld>
</file>

<file path=ppt/slides/slide6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Naturalmente questa indiscriminata disponibilità espone il minore a gravi rischi ed è indice di un attaccamento assolutamente insicuro.</a:t>
            </a:r>
          </a:p>
          <a:p>
            <a:r>
              <a:rPr lang="it-IT" dirty="0"/>
              <a:t>Le condizioni di allevamento subite da questo bambino sono simili a quelle descritte per il quadro patologico precedente</a:t>
            </a:r>
          </a:p>
          <a:p>
            <a:r>
              <a:rPr lang="it-IT" dirty="0"/>
              <a:t>Anche in questo caso il disturbo si manifesta prima dei 5 anni di età e non si deve limitare ad episodici momenti di eccessiva socievolezza, ma caratterizzare la vita del minore per lo meno per un anno.</a:t>
            </a:r>
          </a:p>
          <a:p>
            <a:endParaRPr lang="it-IT" dirty="0"/>
          </a:p>
        </p:txBody>
      </p:sp>
    </p:spTree>
    <p:extLst>
      <p:ext uri="{BB962C8B-B14F-4D97-AF65-F5344CB8AC3E}">
        <p14:creationId xmlns:p14="http://schemas.microsoft.com/office/powerpoint/2010/main" val="3835961430"/>
      </p:ext>
    </p:extLst>
  </p:cSld>
  <p:clrMapOvr>
    <a:masterClrMapping/>
  </p:clrMapOvr>
</p:sld>
</file>

<file path=ppt/slides/slide6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Il disturbo è raro, comunque lo si può riscontrare dalla prima infanzia fino alla adolescenza. Non lo si osserva in età adulta se non in pazienti con altre diagnosi (es. maniacalità, disturbo borderline di personalità, disturbi da uso di sostanze).</a:t>
            </a:r>
          </a:p>
          <a:p>
            <a:r>
              <a:rPr lang="it-IT" dirty="0"/>
              <a:t>A volte questo disturbo si associa al disturbo da deficit di attenzione con iperattività.</a:t>
            </a:r>
          </a:p>
          <a:p>
            <a:endParaRPr lang="it-IT" dirty="0"/>
          </a:p>
        </p:txBody>
      </p:sp>
    </p:spTree>
    <p:extLst>
      <p:ext uri="{BB962C8B-B14F-4D97-AF65-F5344CB8AC3E}">
        <p14:creationId xmlns:p14="http://schemas.microsoft.com/office/powerpoint/2010/main" val="2449263800"/>
      </p:ext>
    </p:extLst>
  </p:cSld>
  <p:clrMapOvr>
    <a:masterClrMapping/>
  </p:clrMapOvr>
</p:sld>
</file>

<file path=ppt/slides/slide6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da stress acuto</a:t>
            </a:r>
            <a:br>
              <a:rPr lang="it-IT" dirty="0"/>
            </a:br>
            <a:r>
              <a:rPr lang="it-IT" dirty="0"/>
              <a:t>caratteristiche generali</a:t>
            </a:r>
          </a:p>
        </p:txBody>
      </p:sp>
      <p:sp>
        <p:nvSpPr>
          <p:cNvPr id="3" name="Sottotitolo 2"/>
          <p:cNvSpPr>
            <a:spLocks noGrp="1"/>
          </p:cNvSpPr>
          <p:nvPr>
            <p:ph type="subTitle" idx="1"/>
          </p:nvPr>
        </p:nvSpPr>
        <p:spPr/>
        <p:txBody>
          <a:bodyPr/>
          <a:lstStyle/>
          <a:p>
            <a:r>
              <a:rPr lang="it-IT" dirty="0"/>
              <a:t>Lezione 35-4</a:t>
            </a:r>
          </a:p>
        </p:txBody>
      </p:sp>
    </p:spTree>
    <p:extLst>
      <p:ext uri="{BB962C8B-B14F-4D97-AF65-F5344CB8AC3E}">
        <p14:creationId xmlns:p14="http://schemas.microsoft.com/office/powerpoint/2010/main" val="245212240"/>
      </p:ext>
    </p:extLst>
  </p:cSld>
  <p:clrMapOvr>
    <a:masterClrMapping/>
  </p:clrMapOvr>
</p:sld>
</file>

<file path=ppt/slides/slide6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da stress acuto</a:t>
            </a:r>
          </a:p>
        </p:txBody>
      </p:sp>
      <p:sp>
        <p:nvSpPr>
          <p:cNvPr id="3" name="Segnaposto contenuto 2"/>
          <p:cNvSpPr>
            <a:spLocks noGrp="1"/>
          </p:cNvSpPr>
          <p:nvPr>
            <p:ph idx="1"/>
          </p:nvPr>
        </p:nvSpPr>
        <p:spPr/>
        <p:txBody>
          <a:bodyPr>
            <a:normAutofit fontScale="85000" lnSpcReduction="20000"/>
          </a:bodyPr>
          <a:lstStyle/>
          <a:p>
            <a:r>
              <a:rPr lang="it-IT" dirty="0"/>
              <a:t>Il paziente che manifesta i sintomi del Disturbo da stress acuto è stato recentemente esposto ad una gravissima esperienza per la quale ha visto in faccia un rischio imminente di morte sua o di persone a lui vicine. Fortissimi  disturbi di questo genere insorgono dopo una violenza sessuale. </a:t>
            </a:r>
          </a:p>
          <a:p>
            <a:r>
              <a:rPr lang="it-IT" dirty="0"/>
              <a:t>Il paziente può anche aver assistito ad un gravissimo evento traumatico avvenuto ad altri oppure essere giunto a conoscenza di un grave evento traumatico avvenuto ad un congiunto. L’evento, per suscitare la reazione acuta da stress deve essere  violento o accidentale.</a:t>
            </a:r>
          </a:p>
        </p:txBody>
      </p:sp>
    </p:spTree>
    <p:extLst>
      <p:ext uri="{BB962C8B-B14F-4D97-AF65-F5344CB8AC3E}">
        <p14:creationId xmlns:p14="http://schemas.microsoft.com/office/powerpoint/2010/main" val="203155633"/>
      </p:ext>
    </p:extLst>
  </p:cSld>
  <p:clrMapOvr>
    <a:masterClrMapping/>
  </p:clrMapOvr>
</p:sld>
</file>

<file path=ppt/slides/slide6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In alcuni casi si nota la comparsa di disturbo da stress acuto nei soccorritori che intervengono in caso di incidenti in cui devono raccogliere cadaveri e pezzi di cadaveri o che devono avere a che fare con bambini ed in genere persone vittime di abusi sessuali.</a:t>
            </a:r>
          </a:p>
          <a:p>
            <a:endParaRPr lang="it-IT" dirty="0"/>
          </a:p>
        </p:txBody>
      </p:sp>
    </p:spTree>
    <p:extLst>
      <p:ext uri="{BB962C8B-B14F-4D97-AF65-F5344CB8AC3E}">
        <p14:creationId xmlns:p14="http://schemas.microsoft.com/office/powerpoint/2010/main" val="739926698"/>
      </p:ext>
    </p:extLst>
  </p:cSld>
  <p:clrMapOvr>
    <a:masterClrMapping/>
  </p:clrMapOvr>
</p:sld>
</file>

<file path=ppt/slides/slide6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Il disturbo da stress acuto un tempo era definito anche «nevrosi da combattimento» in quanto osservato e descritto per la prima volta in soldati reduci da atroci battaglie.</a:t>
            </a:r>
          </a:p>
          <a:p>
            <a:r>
              <a:rPr lang="it-IT" dirty="0"/>
              <a:t>A giustificare una diagnosi di disturbo acuto da stress non basta il fatto di essere palpeggiate in un ascensore  (a meno che il violentatore non abbia contemporaneamente bloccato la ascensore e puntato un coltello alla gola). La diagnosi non è neppure giustificata in una persona che, dopo aver assistito ad un film di orrore,  ha avuto incubi per qualche notte.</a:t>
            </a:r>
          </a:p>
        </p:txBody>
      </p:sp>
    </p:spTree>
    <p:extLst>
      <p:ext uri="{BB962C8B-B14F-4D97-AF65-F5344CB8AC3E}">
        <p14:creationId xmlns:p14="http://schemas.microsoft.com/office/powerpoint/2010/main" val="691140780"/>
      </p:ext>
    </p:extLst>
  </p:cSld>
  <p:clrMapOvr>
    <a:masterClrMapping/>
  </p:clrMapOvr>
</p:sld>
</file>

<file path=ppt/slides/slide6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Il danno deve essere quindi violento, di solito la  persona lo vive nella impotenza e nell’orrore. Questa caratteristica però è stata tolta dal DSM 5 in quanto tendeva ad impedire la diagnosi ad esempio in una donna che avesse reagito, con tutte le sue forze allo stupro, o a chi si fosse attivato per scappare da una auto in fiamme.</a:t>
            </a:r>
          </a:p>
          <a:p>
            <a:r>
              <a:rPr lang="it-IT" dirty="0"/>
              <a:t>La paralisi e l’orrore sono comuni reazioni post traumatiche ma non sono, giustamente, più obbligatorie per giungere a diagnosi</a:t>
            </a:r>
          </a:p>
          <a:p>
            <a:endParaRPr lang="it-IT" dirty="0"/>
          </a:p>
        </p:txBody>
      </p:sp>
    </p:spTree>
    <p:extLst>
      <p:ext uri="{BB962C8B-B14F-4D97-AF65-F5344CB8AC3E}">
        <p14:creationId xmlns:p14="http://schemas.microsoft.com/office/powerpoint/2010/main" val="4260038828"/>
      </p:ext>
    </p:extLst>
  </p:cSld>
  <p:clrMapOvr>
    <a:masterClrMapping/>
  </p:clrMapOvr>
</p:sld>
</file>

<file path=ppt/slides/slide6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 sintomi del disturbo da stress acuto</a:t>
            </a:r>
          </a:p>
        </p:txBody>
      </p:sp>
      <p:sp>
        <p:nvSpPr>
          <p:cNvPr id="3" name="Segnaposto contenuto 2"/>
          <p:cNvSpPr>
            <a:spLocks noGrp="1"/>
          </p:cNvSpPr>
          <p:nvPr>
            <p:ph idx="1"/>
          </p:nvPr>
        </p:nvSpPr>
        <p:spPr/>
        <p:txBody>
          <a:bodyPr>
            <a:normAutofit fontScale="85000" lnSpcReduction="20000"/>
          </a:bodyPr>
          <a:lstStyle/>
          <a:p>
            <a:r>
              <a:rPr lang="it-IT" dirty="0"/>
              <a:t>A seguito di queste esperienze traumatiche compaiono sintomi caratteristici. </a:t>
            </a:r>
          </a:p>
          <a:p>
            <a:r>
              <a:rPr lang="it-IT" dirty="0"/>
              <a:t>Questi  sintomi  insorgono dopo le esperienze traumatiche e si riferiscono a diverse classi tra cui  </a:t>
            </a:r>
          </a:p>
          <a:p>
            <a:r>
              <a:rPr lang="it-IT" dirty="0"/>
              <a:t>Pensieri ed immagini intrusive intrusione, </a:t>
            </a:r>
          </a:p>
          <a:p>
            <a:r>
              <a:rPr lang="it-IT" dirty="0"/>
              <a:t>Incapacità di provare emozioni positive di felicità e soddisfazione</a:t>
            </a:r>
          </a:p>
          <a:p>
            <a:r>
              <a:rPr lang="it-IT" dirty="0"/>
              <a:t>Sintomi dissociativi</a:t>
            </a:r>
          </a:p>
          <a:p>
            <a:r>
              <a:rPr lang="it-IT" dirty="0"/>
              <a:t>Comportamenti volti all’evitamento delle situazioni temute</a:t>
            </a:r>
          </a:p>
          <a:p>
            <a:r>
              <a:rPr lang="it-IT" dirty="0"/>
              <a:t>Stati di continua ed intensa attivazione </a:t>
            </a:r>
            <a:r>
              <a:rPr lang="it-IT" dirty="0" err="1"/>
              <a:t>neurofisologica</a:t>
            </a:r>
            <a:endParaRPr lang="it-IT" dirty="0"/>
          </a:p>
        </p:txBody>
      </p:sp>
    </p:spTree>
    <p:extLst>
      <p:ext uri="{BB962C8B-B14F-4D97-AF65-F5344CB8AC3E}">
        <p14:creationId xmlns:p14="http://schemas.microsoft.com/office/powerpoint/2010/main" val="2134912881"/>
      </p:ext>
    </p:extLst>
  </p:cSld>
  <p:clrMapOvr>
    <a:masterClrMapping/>
  </p:clrMapOvr>
</p:sld>
</file>

<file path=ppt/slides/slide6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da stress acuto</a:t>
            </a:r>
            <a:br>
              <a:rPr lang="it-IT" dirty="0"/>
            </a:br>
            <a:r>
              <a:rPr lang="it-IT" dirty="0"/>
              <a:t>Sintomi</a:t>
            </a:r>
          </a:p>
        </p:txBody>
      </p:sp>
      <p:sp>
        <p:nvSpPr>
          <p:cNvPr id="3" name="Sottotitolo 2"/>
          <p:cNvSpPr>
            <a:spLocks noGrp="1"/>
          </p:cNvSpPr>
          <p:nvPr>
            <p:ph type="subTitle" idx="1"/>
          </p:nvPr>
        </p:nvSpPr>
        <p:spPr/>
        <p:txBody>
          <a:bodyPr/>
          <a:lstStyle/>
          <a:p>
            <a:r>
              <a:rPr lang="it-IT" dirty="0"/>
              <a:t>Lezione 36-1</a:t>
            </a:r>
          </a:p>
        </p:txBody>
      </p:sp>
    </p:spTree>
    <p:extLst>
      <p:ext uri="{BB962C8B-B14F-4D97-AF65-F5344CB8AC3E}">
        <p14:creationId xmlns:p14="http://schemas.microsoft.com/office/powerpoint/2010/main" val="19692940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nSpc>
                <a:spcPct val="150000"/>
              </a:lnSpc>
              <a:spcBef>
                <a:spcPts val="135"/>
              </a:spcBef>
              <a:spcAft>
                <a:spcPts val="0"/>
              </a:spcAft>
            </a:pPr>
            <a:r>
              <a:rPr lang="it-IT" sz="2000" dirty="0">
                <a:solidFill>
                  <a:prstClr val="black"/>
                </a:solidFill>
                <a:ea typeface="Tahoma" pitchFamily="34" charset="0"/>
              </a:rPr>
              <a:t>Può esservi mancanza di paura di fronte a pericoli reali, ed un eccessivo timore di fronte ad oggetti innocui. Possono essere presenti svariati comportamenti autolesivi (per es., sbattere la testa o le dita, o morsicare le dita, le mani o i polsi). </a:t>
            </a:r>
          </a:p>
          <a:p>
            <a:pPr lvl="0">
              <a:lnSpc>
                <a:spcPct val="150000"/>
              </a:lnSpc>
              <a:spcBef>
                <a:spcPts val="135"/>
              </a:spcBef>
              <a:spcAft>
                <a:spcPts val="0"/>
              </a:spcAft>
            </a:pPr>
            <a:r>
              <a:rPr lang="it-IT" sz="2000" dirty="0">
                <a:solidFill>
                  <a:prstClr val="black"/>
                </a:solidFill>
                <a:ea typeface="Tahoma" pitchFamily="34" charset="0"/>
              </a:rPr>
              <a:t>Nell’adolescenza o nella prima età adulta, i soggetti con Disturbo Autistico che hanno capacità intellettive di introspezione possono diventare depressi quando si rendono conto delle loro gravi compromissioni.</a:t>
            </a:r>
          </a:p>
          <a:p>
            <a:pPr lvl="0">
              <a:lnSpc>
                <a:spcPct val="150000"/>
              </a:lnSpc>
              <a:spcBef>
                <a:spcPts val="135"/>
              </a:spcBef>
              <a:spcAft>
                <a:spcPts val="0"/>
              </a:spcAft>
            </a:pPr>
            <a:endParaRPr lang="it-IT" dirty="0">
              <a:solidFill>
                <a:prstClr val="black"/>
              </a:solidFill>
              <a:latin typeface="Verdana"/>
              <a:ea typeface="Times New Roman"/>
              <a:cs typeface="Times New Roman"/>
            </a:endParaRP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03260982"/>
      </p:ext>
    </p:extLst>
  </p:cSld>
  <p:clrMapOvr>
    <a:masterClrMapping/>
  </p:clrMapOvr>
</p:sld>
</file>

<file path=ppt/slides/slide6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Pensieri intrusivi</a:t>
            </a:r>
          </a:p>
        </p:txBody>
      </p:sp>
      <p:sp>
        <p:nvSpPr>
          <p:cNvPr id="3" name="Segnaposto contenuto 2"/>
          <p:cNvSpPr>
            <a:spLocks noGrp="1"/>
          </p:cNvSpPr>
          <p:nvPr>
            <p:ph idx="1"/>
          </p:nvPr>
        </p:nvSpPr>
        <p:spPr/>
        <p:txBody>
          <a:bodyPr>
            <a:normAutofit fontScale="47500" lnSpcReduction="20000"/>
          </a:bodyPr>
          <a:lstStyle/>
          <a:p>
            <a:r>
              <a:rPr lang="it-IT" dirty="0"/>
              <a:t> </a:t>
            </a:r>
            <a:r>
              <a:rPr lang="it-IT" sz="7200" dirty="0"/>
              <a:t>Il paziente manifesta ricordi intrusivi e sgradevoli dell’evento traumatico. Nei bambini questi ricordi possono manifestarsi con giochi o disegni ripetitivi in cui vengono rappresentati gli eventi traumatici.</a:t>
            </a:r>
          </a:p>
          <a:p>
            <a:r>
              <a:rPr lang="it-IT" sz="7200" dirty="0"/>
              <a:t> </a:t>
            </a:r>
          </a:p>
          <a:p>
            <a:r>
              <a:rPr lang="it-IT" sz="7200" dirty="0"/>
              <a:t>Il paziente sogna ripetutamente l’evento che lo ha traumatizzato o comunque riferisce sogni angoscianti.</a:t>
            </a:r>
          </a:p>
          <a:p>
            <a:endParaRPr lang="it-IT" sz="7200" dirty="0"/>
          </a:p>
          <a:p>
            <a:endParaRPr lang="it-IT" dirty="0"/>
          </a:p>
          <a:p>
            <a:endParaRPr lang="it-IT" dirty="0"/>
          </a:p>
        </p:txBody>
      </p:sp>
    </p:spTree>
    <p:extLst>
      <p:ext uri="{BB962C8B-B14F-4D97-AF65-F5344CB8AC3E}">
        <p14:creationId xmlns:p14="http://schemas.microsoft.com/office/powerpoint/2010/main" val="3829433322"/>
      </p:ext>
    </p:extLst>
  </p:cSld>
  <p:clrMapOvr>
    <a:masterClrMapping/>
  </p:clrMapOvr>
</p:sld>
</file>

<file path=ppt/slides/slide6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Pensieri Intrusivi </a:t>
            </a:r>
            <a:r>
              <a:rPr lang="it-IT" sz="2000" dirty="0"/>
              <a:t>(continua)</a:t>
            </a:r>
            <a:endParaRPr lang="it-IT" dirty="0"/>
          </a:p>
        </p:txBody>
      </p:sp>
      <p:sp>
        <p:nvSpPr>
          <p:cNvPr id="3" name="Segnaposto contenuto 2"/>
          <p:cNvSpPr>
            <a:spLocks noGrp="1"/>
          </p:cNvSpPr>
          <p:nvPr>
            <p:ph idx="1"/>
          </p:nvPr>
        </p:nvSpPr>
        <p:spPr/>
        <p:txBody>
          <a:bodyPr>
            <a:normAutofit fontScale="70000" lnSpcReduction="20000"/>
          </a:bodyPr>
          <a:lstStyle/>
          <a:p>
            <a:r>
              <a:rPr lang="it-IT" dirty="0"/>
              <a:t>Caratteristiche del disturbo acuto da stress sono i flashback. Questo è un termine derivato dalla tecnica cinematografica per cui una scena del passato si ripresenta in modo estremamente vivace e sconvolgente. Basta una sirena e la persona si precipita sotto un tavolo pensando di essere sotto bombardamento.  La attivazione neurofisiologica è intensissima, equivalente a quella che sarebbe giustificata dal trauma originario, Se una donna è stata rapinata da un uomo con i baffi,  o con un accento particolare, quando vede un piccolo stimolo associato alla rapina rivive la scena in tutti i suoi dettagli perdendo la consapevolezza del fatto che si trova in un ambiente del tutto diverso. I bambini possono rivivere la situazione nel disegno.</a:t>
            </a:r>
          </a:p>
          <a:p>
            <a:r>
              <a:rPr lang="it-IT" dirty="0"/>
              <a:t>Il paziente è incapace di provare soddisfazione, felicità o sentimenti di amore o anche di interesse.</a:t>
            </a:r>
          </a:p>
          <a:p>
            <a:endParaRPr lang="it-IT" dirty="0"/>
          </a:p>
        </p:txBody>
      </p:sp>
    </p:spTree>
    <p:extLst>
      <p:ext uri="{BB962C8B-B14F-4D97-AF65-F5344CB8AC3E}">
        <p14:creationId xmlns:p14="http://schemas.microsoft.com/office/powerpoint/2010/main" val="2666544110"/>
      </p:ext>
    </p:extLst>
  </p:cSld>
  <p:clrMapOvr>
    <a:masterClrMapping/>
  </p:clrMapOvr>
</p:sld>
</file>

<file path=ppt/slides/slide6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Sintomi dissociativi</a:t>
            </a:r>
          </a:p>
        </p:txBody>
      </p:sp>
      <p:sp>
        <p:nvSpPr>
          <p:cNvPr id="3" name="Segnaposto contenuto 2"/>
          <p:cNvSpPr>
            <a:spLocks noGrp="1"/>
          </p:cNvSpPr>
          <p:nvPr>
            <p:ph idx="1"/>
          </p:nvPr>
        </p:nvSpPr>
        <p:spPr/>
        <p:txBody>
          <a:bodyPr>
            <a:normAutofit fontScale="92500" lnSpcReduction="20000"/>
          </a:bodyPr>
          <a:lstStyle/>
          <a:p>
            <a:r>
              <a:rPr lang="it-IT" dirty="0"/>
              <a:t> Il paziente sembra distaccato dalla realtà, sembra confuso e rallentato. In alcuni casi compare una amnesia dissociativa, la donna stuprata ricorda eventi che hanno riguardato la parte alta del suo corpo,(vista, udito), ma si dissocia totalmente da quanto è accaduto nella parte più bassa del corpo in quanto si tratta di sensazioni e condizioni troppo violente per essere ricordate. La dissociazione e la scissione sono meccanismi di difesa che rendono possibile sopravvivere ad esperienze tanto violente.</a:t>
            </a:r>
          </a:p>
          <a:p>
            <a:pPr marL="0" indent="0">
              <a:buNone/>
            </a:pPr>
            <a:endParaRPr lang="it-IT" dirty="0"/>
          </a:p>
        </p:txBody>
      </p:sp>
    </p:spTree>
    <p:extLst>
      <p:ext uri="{BB962C8B-B14F-4D97-AF65-F5344CB8AC3E}">
        <p14:creationId xmlns:p14="http://schemas.microsoft.com/office/powerpoint/2010/main" val="3934191856"/>
      </p:ext>
    </p:extLst>
  </p:cSld>
  <p:clrMapOvr>
    <a:masterClrMapping/>
  </p:clrMapOvr>
</p:sld>
</file>

<file path=ppt/slides/slide6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Sintomi di evitamento</a:t>
            </a:r>
          </a:p>
        </p:txBody>
      </p:sp>
      <p:sp>
        <p:nvSpPr>
          <p:cNvPr id="3" name="Segnaposto contenuto 2"/>
          <p:cNvSpPr>
            <a:spLocks noGrp="1"/>
          </p:cNvSpPr>
          <p:nvPr>
            <p:ph idx="1"/>
          </p:nvPr>
        </p:nvSpPr>
        <p:spPr/>
        <p:txBody>
          <a:bodyPr>
            <a:normAutofit fontScale="92500"/>
          </a:bodyPr>
          <a:lstStyle/>
          <a:p>
            <a:r>
              <a:rPr lang="it-IT" dirty="0"/>
              <a:t>Il paziente evita ricordi, pensieri, luoghi e circostanze associate all’evento traumatico.</a:t>
            </a:r>
          </a:p>
          <a:p>
            <a:r>
              <a:rPr lang="it-IT" dirty="0"/>
              <a:t>Gli stimoli evitati sono quelli associati a pensieri o sentimenti sgradevoli. Persone sopravvissute a incidenti stradali evitano di guidare, persone rapinate in banca non riescono neppure a passare nella strada dove è avvenuta la rapina. </a:t>
            </a:r>
          </a:p>
          <a:p>
            <a:r>
              <a:rPr lang="it-IT" dirty="0"/>
              <a:t>Questa repressione rischia di mantenere nel tempo il disturbo invece di superarlo. </a:t>
            </a:r>
          </a:p>
        </p:txBody>
      </p:sp>
    </p:spTree>
    <p:extLst>
      <p:ext uri="{BB962C8B-B14F-4D97-AF65-F5344CB8AC3E}">
        <p14:creationId xmlns:p14="http://schemas.microsoft.com/office/powerpoint/2010/main" val="4199909045"/>
      </p:ext>
    </p:extLst>
  </p:cSld>
  <p:clrMapOvr>
    <a:masterClrMapping/>
  </p:clrMapOvr>
</p:sld>
</file>

<file path=ppt/slides/slide6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Sintomi di Arousal</a:t>
            </a:r>
          </a:p>
        </p:txBody>
      </p:sp>
      <p:sp>
        <p:nvSpPr>
          <p:cNvPr id="3" name="Segnaposto contenuto 2"/>
          <p:cNvSpPr>
            <a:spLocks noGrp="1"/>
          </p:cNvSpPr>
          <p:nvPr>
            <p:ph idx="1"/>
          </p:nvPr>
        </p:nvSpPr>
        <p:spPr/>
        <p:txBody>
          <a:bodyPr>
            <a:normAutofit lnSpcReduction="10000"/>
          </a:bodyPr>
          <a:lstStyle/>
          <a:p>
            <a:r>
              <a:rPr lang="it-IT" dirty="0"/>
              <a:t>Il paziente non riesce ad addormentarsi e comunque ha continui risvegli.</a:t>
            </a:r>
          </a:p>
          <a:p>
            <a:r>
              <a:rPr lang="it-IT" dirty="0"/>
              <a:t>La persona traumatizzata si presenta sempre in allerta, il passaggio da una condizione di allerta ad un pieno allarme è rapida ed improvvisa.</a:t>
            </a:r>
          </a:p>
          <a:p>
            <a:r>
              <a:rPr lang="it-IT" dirty="0"/>
              <a:t>Questa condizione di allerta impedisce la concentrazione, la lettura, la possibilità di intraprendere anche azioni gradevoli.</a:t>
            </a:r>
          </a:p>
          <a:p>
            <a:endParaRPr lang="it-IT" dirty="0"/>
          </a:p>
        </p:txBody>
      </p:sp>
    </p:spTree>
    <p:extLst>
      <p:ext uri="{BB962C8B-B14F-4D97-AF65-F5344CB8AC3E}">
        <p14:creationId xmlns:p14="http://schemas.microsoft.com/office/powerpoint/2010/main" val="697102607"/>
      </p:ext>
    </p:extLst>
  </p:cSld>
  <p:clrMapOvr>
    <a:masterClrMapping/>
  </p:clrMapOvr>
</p:sld>
</file>

<file path=ppt/slides/slide6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In molti casi il paziente presenta scoppi di ira o di rabbia con esplosioni verbali o comportamentali, in altri casi si presenta isolato e depresso-</a:t>
            </a:r>
          </a:p>
          <a:p>
            <a:r>
              <a:rPr lang="it-IT" sz="2400" dirty="0"/>
              <a:t> Nel disturbo da stress acuto i disturbi durano da 3 giorni ad un mese, se questi sintomi durano più di un mese si parla di PTSD  (disturbo post traumatico da stress)</a:t>
            </a:r>
          </a:p>
          <a:p>
            <a:r>
              <a:rPr lang="it-IT" sz="2400" dirty="0"/>
              <a:t> Tutti questi disturbi, per essere definiti tali devono portare ad una grave compromissione delle relazioni sociali lavorative e scolastiche.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87903639"/>
      </p:ext>
    </p:extLst>
  </p:cSld>
  <p:clrMapOvr>
    <a:masterClrMapping/>
  </p:clrMapOvr>
</p:sld>
</file>

<file path=ppt/slides/slide6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da stress acuto</a:t>
            </a:r>
            <a:br>
              <a:rPr lang="it-IT" dirty="0"/>
            </a:br>
            <a:r>
              <a:rPr lang="it-IT" dirty="0"/>
              <a:t>Sintomi</a:t>
            </a:r>
          </a:p>
        </p:txBody>
      </p:sp>
      <p:sp>
        <p:nvSpPr>
          <p:cNvPr id="3" name="Sottotitolo 2"/>
          <p:cNvSpPr>
            <a:spLocks noGrp="1"/>
          </p:cNvSpPr>
          <p:nvPr>
            <p:ph type="subTitle" idx="1"/>
          </p:nvPr>
        </p:nvSpPr>
        <p:spPr/>
        <p:txBody>
          <a:bodyPr/>
          <a:lstStyle/>
          <a:p>
            <a:r>
              <a:rPr lang="it-IT" dirty="0"/>
              <a:t>Lezione 36-2</a:t>
            </a:r>
          </a:p>
        </p:txBody>
      </p:sp>
    </p:spTree>
    <p:extLst>
      <p:ext uri="{BB962C8B-B14F-4D97-AF65-F5344CB8AC3E}">
        <p14:creationId xmlns:p14="http://schemas.microsoft.com/office/powerpoint/2010/main" val="3376310008"/>
      </p:ext>
    </p:extLst>
  </p:cSld>
  <p:clrMapOvr>
    <a:masterClrMapping/>
  </p:clrMapOvr>
</p:sld>
</file>

<file path=ppt/slides/slide6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Il disturbo da stress acuto si manifesta dopo che la persona ha vissuto condizioni traumatiche di entità estrema. Gli eventi traumatici vissuti direttamente includono  Gli eventi traumatici che vengono vissuti direttamente includono,  ad esempio, la esposizione alla guerra  o ai bombardamenti. La aggressione fisica reale o minacciata. Esempi di aggressione fisica diretta possono essere la  violenza sessuale, attacco fisico, esperienze di combattimento , rapina, essere rapito, essere preso in ostaggio, attacco terroristico, essere vittima di tortura.</a:t>
            </a:r>
          </a:p>
          <a:p>
            <a:endParaRPr lang="it-IT" dirty="0"/>
          </a:p>
          <a:p>
            <a:endParaRPr lang="it-IT" dirty="0"/>
          </a:p>
        </p:txBody>
      </p:sp>
    </p:spTree>
    <p:extLst>
      <p:ext uri="{BB962C8B-B14F-4D97-AF65-F5344CB8AC3E}">
        <p14:creationId xmlns:p14="http://schemas.microsoft.com/office/powerpoint/2010/main" val="249729667"/>
      </p:ext>
    </p:extLst>
  </p:cSld>
  <p:clrMapOvr>
    <a:masterClrMapping/>
  </p:clrMapOvr>
</p:sld>
</file>

<file path=ppt/slides/slide6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Frequente la comparsa di disturbo da stress dopo  disastri naturali o provocati dall’uomo (per es., terremoto, uragano, incidente aereo) e incidenti gravi (per es., grave incidente automobilistico, incidente sul lavoro. </a:t>
            </a:r>
          </a:p>
          <a:p>
            <a:r>
              <a:rPr lang="it-IT" dirty="0"/>
              <a:t>I traumi peggiori da sopportare sono quelli in cui è coinvolta la cattiveria umana, quindi in genere un sequestro o uno stupro sono più difficili da tollerare rispetto ad un terremoto.</a:t>
            </a:r>
          </a:p>
          <a:p>
            <a:endParaRPr lang="it-IT" dirty="0"/>
          </a:p>
          <a:p>
            <a:endParaRPr lang="it-IT" dirty="0"/>
          </a:p>
        </p:txBody>
      </p:sp>
    </p:spTree>
    <p:extLst>
      <p:ext uri="{BB962C8B-B14F-4D97-AF65-F5344CB8AC3E}">
        <p14:creationId xmlns:p14="http://schemas.microsoft.com/office/powerpoint/2010/main" val="3023418992"/>
      </p:ext>
    </p:extLst>
  </p:cSld>
  <p:clrMapOvr>
    <a:masterClrMapping/>
  </p:clrMapOvr>
</p:sld>
</file>

<file path=ppt/slides/slide6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Per i bambini, gli eventi sessuali traumatici possono includere esperienze sessuali inappropriate senza violenza o lesioni. Non è quindi necessaria la penetrazione per la insorgenza di un vero e proprio disturbo da stress. Dato che l’abuso sessuale è prevalentemente </a:t>
            </a:r>
            <a:r>
              <a:rPr lang="it-IT" dirty="0" err="1"/>
              <a:t>intrafamiliare</a:t>
            </a:r>
            <a:r>
              <a:rPr lang="it-IT" dirty="0"/>
              <a:t>, per evitare di lasciare segni l’abusante si «limita» a toccamenti, baci o esibizioni. Anche queste esperienze sono pienamente idonee a giustificare una diagnosi di disturbo acuto o post traumatico da stress.</a:t>
            </a:r>
          </a:p>
          <a:p>
            <a:r>
              <a:rPr lang="it-IT" dirty="0"/>
              <a:t> Gravi esperienze traumatiche possono consistere nel risvegliarsi  durante un intervento chirurgico, o nell’andare incontro ad uno shock anafilattico </a:t>
            </a:r>
          </a:p>
          <a:p>
            <a:endParaRPr lang="it-IT" dirty="0"/>
          </a:p>
          <a:p>
            <a:endParaRPr lang="it-IT" dirty="0"/>
          </a:p>
        </p:txBody>
      </p:sp>
    </p:spTree>
    <p:extLst>
      <p:ext uri="{BB962C8B-B14F-4D97-AF65-F5344CB8AC3E}">
        <p14:creationId xmlns:p14="http://schemas.microsoft.com/office/powerpoint/2010/main" val="42429220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pPr lvl="0">
              <a:lnSpc>
                <a:spcPct val="150000"/>
              </a:lnSpc>
              <a:spcBef>
                <a:spcPts val="135"/>
              </a:spcBef>
              <a:spcAft>
                <a:spcPts val="0"/>
              </a:spcAft>
            </a:pPr>
            <a:r>
              <a:rPr lang="it-IT" sz="2400" dirty="0">
                <a:solidFill>
                  <a:prstClr val="black"/>
                </a:solidFill>
                <a:ea typeface="Tahoma" pitchFamily="34" charset="0"/>
              </a:rPr>
              <a:t> In alcuni casi sono presenti alterazioni dell’ elettroencefalogramma anche senza convulsioni comunque oltre un quarto delle persone con autismo è anche epilettico.</a:t>
            </a:r>
          </a:p>
          <a:p>
            <a:pPr lvl="0">
              <a:lnSpc>
                <a:spcPct val="150000"/>
              </a:lnSpc>
              <a:spcBef>
                <a:spcPts val="135"/>
              </a:spcBef>
              <a:spcAft>
                <a:spcPts val="0"/>
              </a:spcAft>
            </a:pPr>
            <a:r>
              <a:rPr lang="it-IT" sz="2400" dirty="0">
                <a:solidFill>
                  <a:prstClr val="black"/>
                </a:solidFill>
                <a:ea typeface="Tahoma" pitchFamily="34" charset="0"/>
              </a:rPr>
              <a:t>Alcuni pazienti mostrano micro o macrocefalia.</a:t>
            </a:r>
          </a:p>
          <a:p>
            <a:pPr lvl="0">
              <a:lnSpc>
                <a:spcPct val="150000"/>
              </a:lnSpc>
              <a:spcBef>
                <a:spcPts val="135"/>
              </a:spcBef>
              <a:spcAft>
                <a:spcPts val="0"/>
              </a:spcAft>
            </a:pPr>
            <a:r>
              <a:rPr lang="it-IT" sz="2400" dirty="0">
                <a:solidFill>
                  <a:prstClr val="black"/>
                </a:solidFill>
                <a:ea typeface="Tahoma" pitchFamily="34" charset="0"/>
              </a:rPr>
              <a:t>Il disturbo è da 2 a 5 volte più frequente nei maschi che non nelle femmine. Le che femmine che ne sino affette spesso manifestano un ritardo maggiore</a:t>
            </a:r>
          </a:p>
          <a:p>
            <a:pPr lvl="0">
              <a:lnSpc>
                <a:spcPct val="150000"/>
              </a:lnSpc>
              <a:spcBef>
                <a:spcPts val="135"/>
              </a:spcBef>
              <a:spcAft>
                <a:spcPts val="0"/>
              </a:spcAft>
            </a:pPr>
            <a:r>
              <a:rPr lang="it-IT" sz="2400" b="1" dirty="0">
                <a:solidFill>
                  <a:prstClr val="black"/>
                </a:solidFill>
                <a:ea typeface="Tahoma" pitchFamily="34" charset="0"/>
              </a:rPr>
              <a:t> </a:t>
            </a:r>
            <a:endParaRPr lang="it-IT" sz="2400" dirty="0">
              <a:solidFill>
                <a:prstClr val="black"/>
              </a:solidFill>
              <a:ea typeface="Tahoma" pitchFamily="34" charset="0"/>
            </a:endParaRPr>
          </a:p>
          <a:p>
            <a:pPr lvl="0">
              <a:lnSpc>
                <a:spcPct val="150000"/>
              </a:lnSpc>
              <a:spcBef>
                <a:spcPts val="135"/>
              </a:spcBef>
              <a:spcAft>
                <a:spcPts val="0"/>
              </a:spcAft>
            </a:pPr>
            <a:r>
              <a:rPr lang="it-IT" dirty="0">
                <a:solidFill>
                  <a:prstClr val="black"/>
                </a:solidFill>
                <a:ea typeface="Tahoma" pitchFamily="34" charset="0"/>
              </a:rPr>
              <a:t>  </a:t>
            </a:r>
            <a:endParaRPr lang="it-IT" dirty="0"/>
          </a:p>
        </p:txBody>
      </p:sp>
      <p:sp>
        <p:nvSpPr>
          <p:cNvPr id="3" name="Titolo 2"/>
          <p:cNvSpPr>
            <a:spLocks noGrp="1"/>
          </p:cNvSpPr>
          <p:nvPr>
            <p:ph type="title"/>
          </p:nvPr>
        </p:nvSpPr>
        <p:spPr/>
        <p:txBody>
          <a:bodyPr/>
          <a:lstStyle/>
          <a:p>
            <a:r>
              <a:rPr lang="it-IT" dirty="0"/>
              <a:t>Reperti di laboratorio</a:t>
            </a:r>
          </a:p>
        </p:txBody>
      </p:sp>
    </p:spTree>
    <p:extLst>
      <p:ext uri="{BB962C8B-B14F-4D97-AF65-F5344CB8AC3E}">
        <p14:creationId xmlns:p14="http://schemas.microsoft.com/office/powerpoint/2010/main" val="1950257568"/>
      </p:ext>
    </p:extLst>
  </p:cSld>
  <p:clrMapOvr>
    <a:masterClrMapping/>
  </p:clrMapOvr>
</p:sld>
</file>

<file path=ppt/slides/slide6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Alcune esperienze di trauma estremo sono esperite osservando la morte di altre persone (es un commilitone in battaglia, un congiunto in un incidente). A volte a tale sintomatologia si somma la «colpa del sopravvissuto».</a:t>
            </a:r>
          </a:p>
          <a:p>
            <a:r>
              <a:rPr lang="it-IT" dirty="0"/>
              <a:t>In alcuni casi il momento in cui si viene informati della morte di un congiunto può stamparsi nella memoria e costituisce il nucleo del disturbo da stress.</a:t>
            </a:r>
          </a:p>
        </p:txBody>
      </p:sp>
    </p:spTree>
    <p:extLst>
      <p:ext uri="{BB962C8B-B14F-4D97-AF65-F5344CB8AC3E}">
        <p14:creationId xmlns:p14="http://schemas.microsoft.com/office/powerpoint/2010/main" val="1765763353"/>
      </p:ext>
    </p:extLst>
  </p:cSld>
  <p:clrMapOvr>
    <a:masterClrMapping/>
  </p:clrMapOvr>
</p:sld>
</file>

<file path=ppt/slides/slide6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pPr marL="0" indent="0">
              <a:buNone/>
            </a:pPr>
            <a:r>
              <a:rPr lang="it-IT" dirty="0"/>
              <a:t>Se la sintomatologia dura più di un mese, si parla di disturbo post traumatico da stress, se le condizioni scatenanti non sono gravi come quelle elencate in precedenza, si parla di disturbo dell’adattamento. Esempi di condizioni che possono essere seguite da un disturbo di adattamento possono essere legate ad un trasloco in una città non gradita, in una grave perdita economica che costringe a ridimensionare le proprie esperienze di vita, in una esperienza di licenziamento.</a:t>
            </a:r>
          </a:p>
        </p:txBody>
      </p:sp>
    </p:spTree>
    <p:extLst>
      <p:ext uri="{BB962C8B-B14F-4D97-AF65-F5344CB8AC3E}">
        <p14:creationId xmlns:p14="http://schemas.microsoft.com/office/powerpoint/2010/main" val="3584909019"/>
      </p:ext>
    </p:extLst>
  </p:cSld>
  <p:clrMapOvr>
    <a:masterClrMapping/>
  </p:clrMapOvr>
</p:sld>
</file>

<file path=ppt/slides/slide6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da stress acuto</a:t>
            </a:r>
            <a:br>
              <a:rPr lang="it-IT" dirty="0"/>
            </a:br>
            <a:r>
              <a:rPr lang="it-IT" dirty="0"/>
              <a:t>Diagnosi differenziale</a:t>
            </a:r>
          </a:p>
        </p:txBody>
      </p:sp>
      <p:sp>
        <p:nvSpPr>
          <p:cNvPr id="3" name="Sottotitolo 2"/>
          <p:cNvSpPr>
            <a:spLocks noGrp="1"/>
          </p:cNvSpPr>
          <p:nvPr>
            <p:ph type="subTitle" idx="1"/>
          </p:nvPr>
        </p:nvSpPr>
        <p:spPr/>
        <p:txBody>
          <a:bodyPr/>
          <a:lstStyle/>
          <a:p>
            <a:r>
              <a:rPr lang="it-IT" dirty="0"/>
              <a:t>Lezione 36-3</a:t>
            </a:r>
          </a:p>
        </p:txBody>
      </p:sp>
    </p:spTree>
    <p:extLst>
      <p:ext uri="{BB962C8B-B14F-4D97-AF65-F5344CB8AC3E}">
        <p14:creationId xmlns:p14="http://schemas.microsoft.com/office/powerpoint/2010/main" val="3986585034"/>
      </p:ext>
    </p:extLst>
  </p:cSld>
  <p:clrMapOvr>
    <a:masterClrMapping/>
  </p:clrMapOvr>
</p:sld>
</file>

<file path=ppt/slides/slide6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La manifestazione clinica del disturbo da stress acuto può variare da un individuo all’altro, ma comporta nella maggior parte dei casi una intensa risposta ansiosa, associata  ad una intensa attivazione neurofisiologica con sintomi di dissociazione e di flashback.</a:t>
            </a:r>
          </a:p>
          <a:p>
            <a:r>
              <a:rPr lang="it-IT" dirty="0"/>
              <a:t>Le esperienze dissociative possono durare minuti o anche giorni ed associarsi in alcuni casi a fughe psicogene in cui il paziente si allontana in una condizione di particolare amnesia</a:t>
            </a:r>
          </a:p>
        </p:txBody>
      </p:sp>
    </p:spTree>
    <p:extLst>
      <p:ext uri="{BB962C8B-B14F-4D97-AF65-F5344CB8AC3E}">
        <p14:creationId xmlns:p14="http://schemas.microsoft.com/office/powerpoint/2010/main" val="1227303700"/>
      </p:ext>
    </p:extLst>
  </p:cSld>
  <p:clrMapOvr>
    <a:masterClrMapping/>
  </p:clrMapOvr>
</p:sld>
</file>

<file path=ppt/slides/slide6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Le esperienze dissociative possono essere vissute con orrore dal paziente che può ritenere che esse siano un indice di «pazzia» o che li espongano al rischio di infarto</a:t>
            </a:r>
          </a:p>
          <a:p>
            <a:r>
              <a:rPr lang="it-IT" dirty="0"/>
              <a:t>Dato che spesso esperienze traumatiche estreme sono associate a traumatismi fisici, occorre distinguere i disturbi post traumatici da quelli fisiologicamente successivi a concussioni cerebrali</a:t>
            </a:r>
          </a:p>
          <a:p>
            <a:r>
              <a:rPr lang="it-IT" dirty="0"/>
              <a:t>Le femmine sono più inclini a sviluppare un disturbo acuto da stress, le persone che abbiano subito molti eventi stressanti possono più facilmente sviluppare un disturbo post traumatico di piena sintomatologia. </a:t>
            </a:r>
          </a:p>
          <a:p>
            <a:endParaRPr lang="it-IT" dirty="0"/>
          </a:p>
        </p:txBody>
      </p:sp>
    </p:spTree>
    <p:extLst>
      <p:ext uri="{BB962C8B-B14F-4D97-AF65-F5344CB8AC3E}">
        <p14:creationId xmlns:p14="http://schemas.microsoft.com/office/powerpoint/2010/main" val="3226880636"/>
      </p:ext>
    </p:extLst>
  </p:cSld>
  <p:clrMapOvr>
    <a:masterClrMapping/>
  </p:clrMapOvr>
</p:sld>
</file>

<file path=ppt/slides/slide6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a:t>
            </a:r>
          </a:p>
        </p:txBody>
      </p:sp>
      <p:sp>
        <p:nvSpPr>
          <p:cNvPr id="3" name="Segnaposto contenuto 2"/>
          <p:cNvSpPr>
            <a:spLocks noGrp="1"/>
          </p:cNvSpPr>
          <p:nvPr>
            <p:ph idx="1"/>
          </p:nvPr>
        </p:nvSpPr>
        <p:spPr/>
        <p:txBody>
          <a:bodyPr>
            <a:normAutofit fontScale="92500" lnSpcReduction="20000"/>
          </a:bodyPr>
          <a:lstStyle/>
          <a:p>
            <a:pPr marL="0" indent="0">
              <a:buNone/>
            </a:pPr>
            <a:r>
              <a:rPr lang="it-IT" dirty="0"/>
              <a:t>Disturbi dell'adattamento.   La diagnosi di un disturbo dell’adattamento viene utilizzata quando la entità dell’evento stressante, e soprattutto, la entità della sintomatologia emergente, non sono tali da giustificare la diagnosi di disturbo da stress acuto.</a:t>
            </a:r>
          </a:p>
          <a:p>
            <a:pPr marL="0" indent="0">
              <a:buNone/>
            </a:pPr>
            <a:r>
              <a:rPr lang="it-IT" dirty="0"/>
              <a:t>In molti casi la reazione alla comunicazione della diagnosi di una grave malattia(cancro, infarto) può comportare come conseguenza un disturbo di adattamento per la necessità di adattarsi ad una condizione grave e nuova, più che una diagnosi di disturbo da stress acuto.</a:t>
            </a:r>
          </a:p>
        </p:txBody>
      </p:sp>
    </p:spTree>
    <p:extLst>
      <p:ext uri="{BB962C8B-B14F-4D97-AF65-F5344CB8AC3E}">
        <p14:creationId xmlns:p14="http://schemas.microsoft.com/office/powerpoint/2010/main" val="1426455524"/>
      </p:ext>
    </p:extLst>
  </p:cSld>
  <p:clrMapOvr>
    <a:masterClrMapping/>
  </p:clrMapOvr>
</p:sld>
</file>

<file path=ppt/slides/slide6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Altre condizioni che più spesso si associano ad un disturbo di adattamento sono il licenziamento, l’abbandono da parte del coniuge ed a volte anche la promozione ad un ruolo dirigenziale.</a:t>
            </a:r>
          </a:p>
          <a:p>
            <a:r>
              <a:rPr lang="it-IT" dirty="0"/>
              <a:t>Le risposte depressive o di rabbia in un disturbo dell’adattamento possono comportare la ruminazione  ossessiva circa l’evento traumatico, ma in genere tali rimuginazioni non arrivano al livello del flashback o ai pensieri intrusivi dei disturbi da stress (acuto o postraumatico).</a:t>
            </a:r>
          </a:p>
          <a:p>
            <a:r>
              <a:rPr lang="it-IT" dirty="0"/>
              <a:t>Il disturbo da stress post traumatico (chiamato spesso anche disturbo post traumatico da stress o PTSD) si differenzia dal disturbo da stress acuto sulla base della durata. Il PTSD per definizione  ha durata superiore ad un mese ed a volte può durare per anni. Ed è fortemente invalidante proprio a causa della estrema durata e pervasività.</a:t>
            </a:r>
          </a:p>
          <a:p>
            <a:pPr marL="0" indent="0">
              <a:buNone/>
            </a:pPr>
            <a:endParaRPr lang="it-IT" dirty="0"/>
          </a:p>
        </p:txBody>
      </p:sp>
    </p:spTree>
    <p:extLst>
      <p:ext uri="{BB962C8B-B14F-4D97-AF65-F5344CB8AC3E}">
        <p14:creationId xmlns:p14="http://schemas.microsoft.com/office/powerpoint/2010/main" val="1318108851"/>
      </p:ext>
    </p:extLst>
  </p:cSld>
  <p:clrMapOvr>
    <a:masterClrMapping/>
  </p:clrMapOvr>
</p:sld>
</file>

<file path=ppt/slides/slide6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Se mancano molti dei disturbi necessari alla diagnosi di disturbo acuto da stress, ma il paziente mostra comunque sintomi dissociativi a seguito di situazione molto stressante, può rivelarsi opportuna la diagnosi di disturbo di derealizzazione/depersonalizzazione</a:t>
            </a:r>
          </a:p>
          <a:p>
            <a:r>
              <a:rPr lang="it-IT" dirty="0"/>
              <a:t>In concomitanza di una fase acuta della sintomatologia di un disturbo acuto da stress può insorgere un attacco di panico. Va comunque anche sottolineato il fatto che in alcuni casi estremi, l’attacco di panico può raggiungere livelli così estremi con paura di morire, impazzire o perdere il controllo, che il ricordo della esperienza di panico può diventare essa stessa il nucleo di un disturbo da stress acuto </a:t>
            </a:r>
          </a:p>
        </p:txBody>
      </p:sp>
    </p:spTree>
    <p:extLst>
      <p:ext uri="{BB962C8B-B14F-4D97-AF65-F5344CB8AC3E}">
        <p14:creationId xmlns:p14="http://schemas.microsoft.com/office/powerpoint/2010/main" val="2500906894"/>
      </p:ext>
    </p:extLst>
  </p:cSld>
  <p:clrMapOvr>
    <a:masterClrMapping/>
  </p:clrMapOvr>
</p:sld>
</file>

<file path=ppt/slides/slide6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a:bodyPr>
          <a:lstStyle/>
          <a:p>
            <a:r>
              <a:rPr lang="it-IT" dirty="0"/>
              <a:t>Disturbo da stress Post Traumatico</a:t>
            </a:r>
          </a:p>
        </p:txBody>
      </p:sp>
      <p:sp>
        <p:nvSpPr>
          <p:cNvPr id="3" name="Sottotitolo 2"/>
          <p:cNvSpPr>
            <a:spLocks noGrp="1"/>
          </p:cNvSpPr>
          <p:nvPr>
            <p:ph type="subTitle" idx="1"/>
          </p:nvPr>
        </p:nvSpPr>
        <p:spPr/>
        <p:txBody>
          <a:bodyPr/>
          <a:lstStyle/>
          <a:p>
            <a:r>
              <a:rPr lang="it-IT" dirty="0"/>
              <a:t>Lezione 36-4</a:t>
            </a:r>
          </a:p>
        </p:txBody>
      </p:sp>
    </p:spTree>
    <p:extLst>
      <p:ext uri="{BB962C8B-B14F-4D97-AF65-F5344CB8AC3E}">
        <p14:creationId xmlns:p14="http://schemas.microsoft.com/office/powerpoint/2010/main" val="814468524"/>
      </p:ext>
    </p:extLst>
  </p:cSld>
  <p:clrMapOvr>
    <a:masterClrMapping/>
  </p:clrMapOvr>
</p:sld>
</file>

<file path=ppt/slides/slide6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da stress post traumatico</a:t>
            </a:r>
          </a:p>
        </p:txBody>
      </p:sp>
      <p:sp>
        <p:nvSpPr>
          <p:cNvPr id="3" name="Segnaposto contenuto 2"/>
          <p:cNvSpPr>
            <a:spLocks noGrp="1"/>
          </p:cNvSpPr>
          <p:nvPr>
            <p:ph idx="1"/>
          </p:nvPr>
        </p:nvSpPr>
        <p:spPr/>
        <p:txBody>
          <a:bodyPr>
            <a:normAutofit fontScale="85000" lnSpcReduction="20000"/>
          </a:bodyPr>
          <a:lstStyle/>
          <a:p>
            <a:r>
              <a:rPr lang="it-IT" dirty="0"/>
              <a:t>I sintomi del disturbo da stress post traumatico, chiamato in precedenza (meno appropriatamente) disturbo post traumatico da stress PTSD, sono simili a quelli già descritti per il disturbo da stress acuto, tranne che per la durata che, per definizione, seve essere superiore al mese</a:t>
            </a:r>
          </a:p>
          <a:p>
            <a:r>
              <a:rPr lang="it-IT" dirty="0"/>
              <a:t>Nel caso di PTSD il trauma scatenante è necessario proprio come nel disturbo acuto da stress, ma la insorgenza completa, può insorgere nella sua pienezza, anche mesi dopo il trauma.</a:t>
            </a:r>
          </a:p>
          <a:p>
            <a:r>
              <a:rPr lang="it-IT" dirty="0"/>
              <a:t>Nei bambini il PTSD può manifestarsi in modi e per cause diverse che negli adulti</a:t>
            </a:r>
          </a:p>
          <a:p>
            <a:endParaRPr lang="it-IT" dirty="0"/>
          </a:p>
        </p:txBody>
      </p:sp>
    </p:spTree>
    <p:extLst>
      <p:ext uri="{BB962C8B-B14F-4D97-AF65-F5344CB8AC3E}">
        <p14:creationId xmlns:p14="http://schemas.microsoft.com/office/powerpoint/2010/main" val="10874726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pPr lvl="0">
              <a:lnSpc>
                <a:spcPct val="150000"/>
              </a:lnSpc>
            </a:pPr>
            <a:r>
              <a:rPr lang="it-IT" sz="2000" dirty="0">
                <a:solidFill>
                  <a:prstClr val="black"/>
                </a:solidFill>
                <a:ea typeface="Tahoma" pitchFamily="34" charset="0"/>
              </a:rPr>
              <a:t>Il disturbo viene in genere diagnosticato prima dei 3 anni. Spesso col tempo la persona mostra dei recuperi in alcune aree, ad esempio in adolescenza può mostrare un maggiore interesse nella interazione sociale. Solo un numero ridotto di persone con autismo riesce da adulto a condurre una vita pienamente autonoma ma oltre un terzo di questi pazienti riesce a raggiungere una vita parzialmente autonoma comunque anche da adulti manifestano interessi ristretti ed  una difficoltà nei rapporti interpersonali. In alcune famiglie esiste un aumentato rischio di sviluppare autismo </a:t>
            </a:r>
          </a:p>
          <a:p>
            <a:pPr lvl="0">
              <a:lnSpc>
                <a:spcPct val="150000"/>
              </a:lnSpc>
            </a:pPr>
            <a:r>
              <a:rPr lang="it-IT" sz="2400" b="1" i="1" dirty="0">
                <a:solidFill>
                  <a:prstClr val="black"/>
                </a:solidFill>
                <a:ea typeface="Tahoma" pitchFamily="34" charset="0"/>
              </a:rPr>
              <a:t> </a:t>
            </a:r>
            <a:endParaRPr lang="it-IT" dirty="0"/>
          </a:p>
        </p:txBody>
      </p:sp>
      <p:sp>
        <p:nvSpPr>
          <p:cNvPr id="3" name="Titolo 2"/>
          <p:cNvSpPr>
            <a:spLocks noGrp="1"/>
          </p:cNvSpPr>
          <p:nvPr>
            <p:ph type="title"/>
          </p:nvPr>
        </p:nvSpPr>
        <p:spPr/>
        <p:txBody>
          <a:bodyPr/>
          <a:lstStyle/>
          <a:p>
            <a:r>
              <a:rPr lang="it-IT" dirty="0"/>
              <a:t>decorso</a:t>
            </a:r>
          </a:p>
        </p:txBody>
      </p:sp>
    </p:spTree>
    <p:extLst>
      <p:ext uri="{BB962C8B-B14F-4D97-AF65-F5344CB8AC3E}">
        <p14:creationId xmlns:p14="http://schemas.microsoft.com/office/powerpoint/2010/main" val="2348822918"/>
      </p:ext>
    </p:extLst>
  </p:cSld>
  <p:clrMapOvr>
    <a:masterClrMapping/>
  </p:clrMapOvr>
</p:sld>
</file>

<file path=ppt/slides/slide6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 A causa della limitata capacità dei bambini piccoli di esprimere pensieri o categorizzare emozioni, le alterazioni negative dell’umore e del pensiero tendono a comportare soprattutto cambiamenti di umore.  Nei bambini piccoli, il comportamento evitante può essere associato a una limitazione del gioco o del comportamento esplorativo; nei bambini in età scolastica, a una ridotta partecipazione a nuove attività; negli adolescenti, alla riluttanza a ricercare opportunità di sviluppo (per es., incontri, guida). Bambini più grandi e adolescenti possono giudicare se stessi come vigliacchi. Gli adolescenti possono nutrire convinzioni di essere cambiati in modi che li rendono socialmente indesiderabili e li estraniano dal gruppo dei pari  e perdere le aspirazioni per il futuro. In  alcuni casi possono non vedere un futuro per la loro vita, ed  attendersi di morire giovani.</a:t>
            </a:r>
          </a:p>
          <a:p>
            <a:endParaRPr lang="it-IT" dirty="0"/>
          </a:p>
        </p:txBody>
      </p:sp>
    </p:spTree>
    <p:extLst>
      <p:ext uri="{BB962C8B-B14F-4D97-AF65-F5344CB8AC3E}">
        <p14:creationId xmlns:p14="http://schemas.microsoft.com/office/powerpoint/2010/main" val="3578076062"/>
      </p:ext>
    </p:extLst>
  </p:cSld>
  <p:clrMapOvr>
    <a:masterClrMapping/>
  </p:clrMapOvr>
</p:sld>
</file>

<file path=ppt/slides/slide6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 Una importante conseguenza del PTSD (o DSPT in italiano) è costituita da aspettative negative persistenti ed esagerate che riguardano importanti aspetti della vita dell’individuo stesso o di altri, o del futuro. Prevale la sfiducia negli altri   “Non potrò più fidarmi di nessuno”.   Pazienti con PTSD DSPT possono anche sviluppare pensieri erronei relativi alle cause dell’evento traumatico. Ciò li porta ad accusare se stessi o altri “È tutta colpa mia se mio zio ha abusato di me”. </a:t>
            </a:r>
          </a:p>
          <a:p>
            <a:r>
              <a:rPr lang="it-IT" dirty="0"/>
              <a:t>Possono inoltre sviluppare un persistente stato d’animo negativo (per es., paura, orrore, rabbia, colpa, vergogna), ed una marcata e  persistente diminuzione di interesse o partecipazione ad attività precedentemente piacevoli , sensazioni di distacco o estraneità rispetto alla realtà e ad altre persone </a:t>
            </a:r>
          </a:p>
        </p:txBody>
      </p:sp>
    </p:spTree>
    <p:extLst>
      <p:ext uri="{BB962C8B-B14F-4D97-AF65-F5344CB8AC3E}">
        <p14:creationId xmlns:p14="http://schemas.microsoft.com/office/powerpoint/2010/main" val="3255742365"/>
      </p:ext>
    </p:extLst>
  </p:cSld>
  <p:clrMapOvr>
    <a:masterClrMapping/>
  </p:clrMapOvr>
</p:sld>
</file>

<file path=ppt/slides/slide6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 Possono anche adottare un comportamento spericolato o autodistruttivo, come la guida pericolosa o l’eccessivo uso di alcol o droga, oppure un comportamento autolesivo o suicidario.</a:t>
            </a:r>
          </a:p>
          <a:p>
            <a:r>
              <a:rPr lang="it-IT" dirty="0"/>
              <a:t> Sono spesso particolarmente sensibili alle potenziali minacce, incluse quelle collegate con l’esperienza traumatica.</a:t>
            </a:r>
          </a:p>
          <a:p>
            <a:r>
              <a:rPr lang="it-IT" dirty="0"/>
              <a:t>Sino estremamente reattivi di fronte a stimoli inattesi. Sono  costantemente in condizione di allerta. E la incapacità di concentrarsi limita grandemente le possibilità di studio e di lavoro</a:t>
            </a:r>
          </a:p>
          <a:p>
            <a:endParaRPr lang="it-IT" dirty="0"/>
          </a:p>
        </p:txBody>
      </p:sp>
    </p:spTree>
    <p:extLst>
      <p:ext uri="{BB962C8B-B14F-4D97-AF65-F5344CB8AC3E}">
        <p14:creationId xmlns:p14="http://schemas.microsoft.com/office/powerpoint/2010/main" val="240393488"/>
      </p:ext>
    </p:extLst>
  </p:cSld>
  <p:clrMapOvr>
    <a:masterClrMapping/>
  </p:clrMapOvr>
</p:sld>
</file>

<file path=ppt/slides/slide6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Gli incubi relativi al trauma possono perseguitarli per anni</a:t>
            </a:r>
          </a:p>
          <a:p>
            <a:r>
              <a:rPr lang="it-IT" dirty="0"/>
              <a:t>Proprio per la cronicità del disturbo, i bambini possono perdere la capacità di parlare e possono anche comparire ideazione paranoide ed anche </a:t>
            </a:r>
            <a:r>
              <a:rPr lang="it-IT" dirty="0" err="1"/>
              <a:t>pseudoallucinazioni</a:t>
            </a:r>
            <a:r>
              <a:rPr lang="it-IT" dirty="0"/>
              <a:t> </a:t>
            </a:r>
          </a:p>
          <a:p>
            <a:r>
              <a:rPr lang="it-IT" dirty="0"/>
              <a:t>Purtroppo il PTSD non è disturbo raro, in alcune statistiche si legge che coinvolge oltre il 7% della popolazione </a:t>
            </a:r>
          </a:p>
          <a:p>
            <a:r>
              <a:rPr lang="it-IT" dirty="0"/>
              <a:t>Naturalmente tale incidenza è maggiore in popolazioni esposte a gravi traumi quali i pompieri, i poliziotti ed i militari.</a:t>
            </a:r>
          </a:p>
          <a:p>
            <a:r>
              <a:rPr lang="it-IT" dirty="0"/>
              <a:t>Il disturbo in molti casi si risolve in tre mesi. Altri casi  durano un anno o persistono molto più a lungo.</a:t>
            </a:r>
          </a:p>
          <a:p>
            <a:endParaRPr lang="it-IT" dirty="0"/>
          </a:p>
        </p:txBody>
      </p:sp>
    </p:spTree>
    <p:extLst>
      <p:ext uri="{BB962C8B-B14F-4D97-AF65-F5344CB8AC3E}">
        <p14:creationId xmlns:p14="http://schemas.microsoft.com/office/powerpoint/2010/main" val="1184314644"/>
      </p:ext>
    </p:extLst>
  </p:cSld>
  <p:clrMapOvr>
    <a:masterClrMapping/>
  </p:clrMapOvr>
</p:sld>
</file>

<file path=ppt/slides/slide6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Il DSPT è associato ad alti livelli di disabilità sociale, lavorativa e fisica, oltre che a considerevoli costi economici e alti livelli di utilizzo dei servizi medici. Tra i pazienti con PTSD si nota un aumentato rischio di suicidio. La compromissione del funzionamento si osserva all’interno degli ambiti sociale, interpersonale, evolutivo, scolastico, lavorativo e della salute fisica. In campioni di popolazione e di veterani, il DSPT è associato a rapporti sociali e familiari scarsi, assenteismo lavorativo, basso reddito e minore successo scolastico e professionale.</a:t>
            </a:r>
          </a:p>
          <a:p>
            <a:endParaRPr lang="it-IT" dirty="0"/>
          </a:p>
        </p:txBody>
      </p:sp>
    </p:spTree>
    <p:extLst>
      <p:ext uri="{BB962C8B-B14F-4D97-AF65-F5344CB8AC3E}">
        <p14:creationId xmlns:p14="http://schemas.microsoft.com/office/powerpoint/2010/main" val="158047711"/>
      </p:ext>
    </p:extLst>
  </p:cSld>
  <p:clrMapOvr>
    <a:masterClrMapping/>
  </p:clrMapOvr>
</p:sld>
</file>

<file path=ppt/slides/slide6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In molti casi il PTSD si associa ad una forma di depressione ed in alcuni casi a forme di disturbo di personalità</a:t>
            </a:r>
          </a:p>
          <a:p>
            <a:r>
              <a:rPr lang="it-IT" dirty="0"/>
              <a:t>I flashback ricorrenti possono essere erroneamente interpretati come deliri ed allucinazioni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49899444"/>
      </p:ext>
    </p:extLst>
  </p:cSld>
  <p:clrMapOvr>
    <a:masterClrMapping/>
  </p:clrMapOvr>
</p:sld>
</file>

<file path=ppt/slides/slide6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Disturbo dell’adattamento</a:t>
            </a:r>
            <a:endParaRPr dirty="0"/>
          </a:p>
        </p:txBody>
      </p:sp>
      <p:sp>
        <p:nvSpPr>
          <p:cNvPr id="8" name="Sottotitolo 7"/>
          <p:cNvSpPr>
            <a:spLocks noGrp="1"/>
          </p:cNvSpPr>
          <p:nvPr>
            <p:ph type="subTitle" idx="1"/>
          </p:nvPr>
        </p:nvSpPr>
        <p:spPr/>
        <p:txBody>
          <a:bodyPr/>
          <a:lstStyle/>
          <a:p>
            <a:pPr eaLnBrk="1" hangingPunct="1">
              <a:defRPr/>
            </a:pPr>
            <a:r>
              <a:rPr lang="it-IT" dirty="0"/>
              <a:t>Lezione 37-1</a:t>
            </a:r>
          </a:p>
        </p:txBody>
      </p:sp>
    </p:spTree>
    <p:extLst>
      <p:ext uri="{BB962C8B-B14F-4D97-AF65-F5344CB8AC3E}">
        <p14:creationId xmlns:p14="http://schemas.microsoft.com/office/powerpoint/2010/main" val="3941652822"/>
      </p:ext>
    </p:extLst>
  </p:cSld>
  <p:clrMapOvr>
    <a:masterClrMapping/>
  </p:clrMapOvr>
</p:sld>
</file>

<file path=ppt/slides/slide6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dell’adattamento</a:t>
            </a:r>
          </a:p>
        </p:txBody>
      </p:sp>
      <p:sp>
        <p:nvSpPr>
          <p:cNvPr id="3" name="Segnaposto contenuto 2"/>
          <p:cNvSpPr>
            <a:spLocks noGrp="1"/>
          </p:cNvSpPr>
          <p:nvPr>
            <p:ph idx="1"/>
          </p:nvPr>
        </p:nvSpPr>
        <p:spPr/>
        <p:txBody>
          <a:bodyPr>
            <a:normAutofit fontScale="92500" lnSpcReduction="20000"/>
          </a:bodyPr>
          <a:lstStyle/>
          <a:p>
            <a:r>
              <a:rPr lang="it-IT" dirty="0"/>
              <a:t>A seguito di uno o più eventi stressanti, nei successivi 3 mesi, possono insorgere sintomi caratteristici che dimostrano un forte disagio del paziente e la sua incapacità di accettare la situazione che si trova a fronteggiare. Il paziente soffre molto più di quanto non sarebbe comune tenendo presente i fattori culturali. Tale sofferenza interferisce in modo marcato col lavoro e con la vita relazionale del paziente. Anche se gli eventi stressanti sono superati, i disturbi perdurano per lo meno per ulteriori 6 mesi.</a:t>
            </a:r>
          </a:p>
        </p:txBody>
      </p:sp>
    </p:spTree>
    <p:extLst>
      <p:ext uri="{BB962C8B-B14F-4D97-AF65-F5344CB8AC3E}">
        <p14:creationId xmlns:p14="http://schemas.microsoft.com/office/powerpoint/2010/main" val="4100579549"/>
      </p:ext>
    </p:extLst>
  </p:cSld>
  <p:clrMapOvr>
    <a:masterClrMapping/>
  </p:clrMapOvr>
</p:sld>
</file>

<file path=ppt/slides/slide6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 sintomi non sono espressione di un lutto semplice. Condizioni di lutto complicato sono spesso alla base di un disturbo di adattamento («la vedova inconsolabile»). </a:t>
            </a:r>
          </a:p>
          <a:p>
            <a:r>
              <a:rPr lang="it-IT" sz="2400" dirty="0"/>
              <a:t>Allo stesso modo non tutti soccombono di fronte ad un licenziamento, ad un trasferimento o al pensionamento, ma per qualcuno può diventare argomento di una sofferenza della durata di mesi che può manifestarsi anche con reazioni molto intense</a:t>
            </a:r>
          </a:p>
          <a:p>
            <a:r>
              <a:rPr lang="it-IT" sz="2400" dirty="0"/>
              <a:t>La reazione alla interruzione di un rapporto d’amore può essere paragonato al lutto e favorire la comparsa di reazioni di </a:t>
            </a:r>
            <a:r>
              <a:rPr lang="it-IT" sz="2400" dirty="0" err="1"/>
              <a:t>stalking</a:t>
            </a:r>
            <a:r>
              <a:rPr lang="it-IT" sz="2400"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72857177"/>
      </p:ext>
    </p:extLst>
  </p:cSld>
  <p:clrMapOvr>
    <a:masterClrMapping/>
  </p:clrMapOvr>
</p:sld>
</file>

<file path=ppt/slides/slide6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disturbo può manifestarsi in tanti modo particolari che vanno dalla depressione al nervosismo , alla ansia. In molto casi predomina la alterazione della condotta, in altri casi, le alterazioni della condotta si associano a disturbi dell’umore.</a:t>
            </a:r>
          </a:p>
          <a:p>
            <a:r>
              <a:rPr lang="it-IT" sz="2400" dirty="0"/>
              <a:t>Mentre il PTSD è in qualche modo proporzionale allo stress subito, nel disturbo dell’adattamento entrano maggiormente in gioco fattori caratteriali e la storia personale del paziente. Nel valutare la presenza di un disturbo di adattamento occorre conoscere anche la cultura di riferimento del paziente.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286355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dirty="0"/>
              <a:t>DISTURBI DELLO SPETTRO AUTISTICO- DIAGNOSI DIFFERENZIALI </a:t>
            </a:r>
            <a:endParaRPr dirty="0"/>
          </a:p>
        </p:txBody>
      </p:sp>
      <p:sp>
        <p:nvSpPr>
          <p:cNvPr id="8" name="Sottotitolo 7"/>
          <p:cNvSpPr>
            <a:spLocks noGrp="1"/>
          </p:cNvSpPr>
          <p:nvPr>
            <p:ph type="subTitle" idx="1"/>
          </p:nvPr>
        </p:nvSpPr>
        <p:spPr/>
        <p:txBody>
          <a:bodyPr/>
          <a:lstStyle/>
          <a:p>
            <a:pPr eaLnBrk="1" hangingPunct="1">
              <a:defRPr/>
            </a:pPr>
            <a:r>
              <a:rPr lang="it-IT" dirty="0"/>
              <a:t>LEZIONE 17-2</a:t>
            </a:r>
          </a:p>
        </p:txBody>
      </p:sp>
    </p:spTree>
    <p:extLst>
      <p:ext uri="{BB962C8B-B14F-4D97-AF65-F5344CB8AC3E}">
        <p14:creationId xmlns:p14="http://schemas.microsoft.com/office/powerpoint/2010/main" val="1242553124"/>
      </p:ext>
    </p:extLst>
  </p:cSld>
  <p:clrMapOvr>
    <a:masterClrMapping/>
  </p:clrMapOvr>
</p:sld>
</file>

<file path=ppt/slides/slide6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Un tempo essere tradito per un uomo implicava la necessità di esercitare atti violenti per lavare il disonore, oggi la cosa può essere vissuta in modi assai diversi a seconda della coltura di riferimento, delle aspettative e della natura della relazione.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03452700"/>
      </p:ext>
    </p:extLst>
  </p:cSld>
  <p:clrMapOvr>
    <a:masterClrMapping/>
  </p:clrMapOvr>
</p:sld>
</file>

<file path=ppt/slides/slide6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L’evento stressante può essere un evento singolo (per es., la fine di una relazione sentimentale), oppure possono esservi eventi stressanti multipli (per es., mobbing sul lavoro, croniche difficoltà economiche e problemi coniugali). </a:t>
            </a:r>
          </a:p>
          <a:p>
            <a:r>
              <a:rPr lang="it-IT" dirty="0"/>
              <a:t>Gli eventi stressanti possono essere ricorrenti (per es., lavori stagionali, relazioni sessuali insoddisfacenti) oppure continui (per es., una disabilità, una sindrome dolorosa cronica, un trasferimento in un quartiere o in una città sgraditi). </a:t>
            </a:r>
          </a:p>
        </p:txBody>
      </p:sp>
    </p:spTree>
    <p:extLst>
      <p:ext uri="{BB962C8B-B14F-4D97-AF65-F5344CB8AC3E}">
        <p14:creationId xmlns:p14="http://schemas.microsoft.com/office/powerpoint/2010/main" val="1695654080"/>
      </p:ext>
    </p:extLst>
  </p:cSld>
  <p:clrMapOvr>
    <a:masterClrMapping/>
  </p:clrMapOvr>
</p:sld>
</file>

<file path=ppt/slides/slide6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Gli eventi stressanti possono interessare un singolo individuo, un’intera famiglia, un gruppo o una comunità più ampia (per es., un disastro naturale). </a:t>
            </a:r>
          </a:p>
          <a:p>
            <a:r>
              <a:rPr lang="it-IT" sz="2400" dirty="0"/>
              <a:t>Alcuni eventi stressanti possono accompagnare specifici eventi evolutivi (per es., sposarsi, diventare genitori o non riuscire ad avere figli, andare via di casa, tornare a vivere con i genitori, non riuscire a raggiungere obiettivi professionali, essere promosso alla dirigenza, pensionamento).</a:t>
            </a:r>
          </a:p>
          <a:p>
            <a:r>
              <a:rPr lang="it-IT" sz="2400" dirty="0"/>
              <a:t>Fattori di personalità sono profondamente chiamati in causa nel determinare la insorgenza di un disturbo dell’adattamento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53884417"/>
      </p:ext>
    </p:extLst>
  </p:cSld>
  <p:clrMapOvr>
    <a:masterClrMapping/>
  </p:clrMapOvr>
</p:sld>
</file>

<file path=ppt/slides/slide6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I disturbi dell’adattamento sono associati a un aumentato rischio di tentativi di suicidio e a suicidio.</a:t>
            </a:r>
          </a:p>
          <a:p>
            <a:r>
              <a:rPr lang="it-IT" dirty="0"/>
              <a:t>Per definizione riducono la capacità di studio di lavoro e di relazione.</a:t>
            </a:r>
          </a:p>
          <a:p>
            <a:r>
              <a:rPr lang="it-IT" dirty="0"/>
              <a:t>Il disturbo dell’adattamento è particolarmente frequente, dal 5 al 20% della popolazione lo prova. Alcune professioni sono particolarmente esposte a questo rischio. Nelle professioni di aiuto spesso si manifesta come </a:t>
            </a:r>
            <a:r>
              <a:rPr lang="it-IT" dirty="0" err="1"/>
              <a:t>Burn</a:t>
            </a:r>
            <a:r>
              <a:rPr lang="it-IT" dirty="0"/>
              <a:t> Out.</a:t>
            </a:r>
          </a:p>
          <a:p>
            <a:pPr marL="0" indent="0">
              <a:buNone/>
            </a:pPr>
            <a:r>
              <a:rPr lang="it-IT" dirty="0"/>
              <a:t> </a:t>
            </a:r>
          </a:p>
        </p:txBody>
      </p:sp>
    </p:spTree>
    <p:extLst>
      <p:ext uri="{BB962C8B-B14F-4D97-AF65-F5344CB8AC3E}">
        <p14:creationId xmlns:p14="http://schemas.microsoft.com/office/powerpoint/2010/main" val="1197384213"/>
      </p:ext>
    </p:extLst>
  </p:cSld>
  <p:clrMapOvr>
    <a:masterClrMapping/>
  </p:clrMapOvr>
</p:sld>
</file>

<file path=ppt/slides/slide6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a:t>
            </a:r>
          </a:p>
        </p:txBody>
      </p:sp>
      <p:sp>
        <p:nvSpPr>
          <p:cNvPr id="3" name="Segnaposto contenuto 2"/>
          <p:cNvSpPr>
            <a:spLocks noGrp="1"/>
          </p:cNvSpPr>
          <p:nvPr>
            <p:ph idx="1"/>
          </p:nvPr>
        </p:nvSpPr>
        <p:spPr/>
        <p:txBody>
          <a:bodyPr>
            <a:normAutofit fontScale="92500" lnSpcReduction="20000"/>
          </a:bodyPr>
          <a:lstStyle/>
          <a:p>
            <a:r>
              <a:rPr lang="it-IT" dirty="0"/>
              <a:t> Se un individuo mostra sintomi che soddisfano i criteri per un disturbo depressivo maggiore in risposta a un evento stressante, la diagnosi di un disturbo dell’adattamento non è applicabile. </a:t>
            </a:r>
          </a:p>
          <a:p>
            <a:r>
              <a:rPr lang="it-IT" dirty="0"/>
              <a:t>Per quanto concerne il disturbo da stress acuto ed il disturbo da stress post traumatico, di solito (ma non sempre) conseguono ad eventi traumatici ben più gravi, e comunque si manifestano con sintomatologia più grave ed invalidante. Ad esempio i flashback non sono sintomi caratteristici del disturbo di adattamento.</a:t>
            </a:r>
          </a:p>
          <a:p>
            <a:endParaRPr lang="it-IT" dirty="0"/>
          </a:p>
          <a:p>
            <a:endParaRPr lang="it-IT" dirty="0"/>
          </a:p>
          <a:p>
            <a:endParaRPr lang="it-IT" dirty="0"/>
          </a:p>
        </p:txBody>
      </p:sp>
    </p:spTree>
    <p:extLst>
      <p:ext uri="{BB962C8B-B14F-4D97-AF65-F5344CB8AC3E}">
        <p14:creationId xmlns:p14="http://schemas.microsoft.com/office/powerpoint/2010/main" val="3701020586"/>
      </p:ext>
    </p:extLst>
  </p:cSld>
  <p:clrMapOvr>
    <a:masterClrMapping/>
  </p:clrMapOvr>
</p:sld>
</file>

<file path=ppt/slides/slide6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Le persone con forti disturbi di adattamento possono manifestare il loro disturbo a livello psicosomatico.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66684777"/>
      </p:ext>
    </p:extLst>
  </p:cSld>
  <p:clrMapOvr>
    <a:masterClrMapping/>
  </p:clrMapOvr>
</p:sld>
</file>

<file path=ppt/slides/slide6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Aspetti cognitivi nei disturbi da stress</a:t>
            </a:r>
            <a:endParaRPr dirty="0"/>
          </a:p>
        </p:txBody>
      </p:sp>
      <p:sp>
        <p:nvSpPr>
          <p:cNvPr id="8" name="Sottotitolo 7"/>
          <p:cNvSpPr>
            <a:spLocks noGrp="1"/>
          </p:cNvSpPr>
          <p:nvPr>
            <p:ph type="subTitle" idx="1"/>
          </p:nvPr>
        </p:nvSpPr>
        <p:spPr/>
        <p:txBody>
          <a:bodyPr/>
          <a:lstStyle/>
          <a:p>
            <a:pPr eaLnBrk="1" hangingPunct="1">
              <a:defRPr/>
            </a:pPr>
            <a:r>
              <a:rPr lang="it-IT" dirty="0"/>
              <a:t>Lezione 37-2</a:t>
            </a:r>
          </a:p>
        </p:txBody>
      </p:sp>
    </p:spTree>
    <p:extLst>
      <p:ext uri="{BB962C8B-B14F-4D97-AF65-F5344CB8AC3E}">
        <p14:creationId xmlns:p14="http://schemas.microsoft.com/office/powerpoint/2010/main" val="4117332597"/>
      </p:ext>
    </p:extLst>
  </p:cSld>
  <p:clrMapOvr>
    <a:masterClrMapping/>
  </p:clrMapOvr>
</p:sld>
</file>

<file path=ppt/slides/slide6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MODELLO COGNITIVO</a:t>
            </a:r>
          </a:p>
          <a:p>
            <a:r>
              <a:rPr lang="it-IT" dirty="0"/>
              <a:t>Nel caso del PTSD la memoria di un evento che è già accaduto costituisce l’elemento cognitivamente più rilevante dal punto di vista clinico. Tale memoria, invece di riferirsi al tradizionale meccanismo che vede coinvolto l’ippocampo e la corteccia cerebrale, vede un fortissimo coinvolgimento della amigdala.</a:t>
            </a:r>
          </a:p>
          <a:p>
            <a:r>
              <a:rPr lang="it-IT" dirty="0"/>
              <a:t>La memoria traumatica localizzata nella amigdala è utile per consentire al paziente rapidissime reazioni. Sul piano evolutivo, si tratta di un meccanismo che consente di passare rapidamente all’allarme anche in presenza di stimoli di poco conto.</a:t>
            </a:r>
          </a:p>
          <a:p>
            <a:endParaRPr lang="it-IT" dirty="0"/>
          </a:p>
          <a:p>
            <a:pPr marL="0" indent="0">
              <a:buNone/>
            </a:pPr>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pPr marL="0" indent="0">
              <a:buNone/>
            </a:pPr>
            <a:endParaRPr lang="it-IT" dirty="0"/>
          </a:p>
        </p:txBody>
      </p:sp>
    </p:spTree>
    <p:extLst>
      <p:ext uri="{BB962C8B-B14F-4D97-AF65-F5344CB8AC3E}">
        <p14:creationId xmlns:p14="http://schemas.microsoft.com/office/powerpoint/2010/main" val="195243277"/>
      </p:ext>
    </p:extLst>
  </p:cSld>
  <p:clrMapOvr>
    <a:masterClrMapping/>
  </p:clrMapOvr>
</p:sld>
</file>

<file path=ppt/slides/slide6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In queste circostanze è facile la comparsa di falsi allarmi. Basta uno stimolo anche vagamente associato al trauma per attivare improvvisamente le difese. I flashback si associano fortemente alla attivazione massiccia della amigdala.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27825851"/>
      </p:ext>
    </p:extLst>
  </p:cSld>
  <p:clrMapOvr>
    <a:masterClrMapping/>
  </p:clrMapOvr>
</p:sld>
</file>

<file path=ppt/slides/slide6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Nel 2000 Clark e colleghi hanno descritto un modello cognitivo, tuttora valido e confermato da molteplici studi, che spiega il complesso funzionamento del PTSD ed i suoi meccanismi di mantenimento.</a:t>
            </a:r>
          </a:p>
          <a:p>
            <a:r>
              <a:rPr lang="it-IT" sz="2400" dirty="0"/>
              <a:t>Il modello indica due fattori chiave per la strutturazione e il mantenimento della sintomatologia: da un lato le differenze individuali nella valutazione del trauma e / o le sue complicanze, dall’altro le differenze nella natura del ricordo per l'evento e il suo legame con altre memorie autobiografiche</a:t>
            </a:r>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5706985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lnSpc>
                <a:spcPct val="150000"/>
              </a:lnSpc>
            </a:pPr>
            <a:r>
              <a:rPr lang="it-IT" sz="2400" b="1" i="1" dirty="0">
                <a:solidFill>
                  <a:prstClr val="black"/>
                </a:solidFill>
                <a:ea typeface="Tahoma" pitchFamily="34" charset="0"/>
              </a:rPr>
              <a:t> </a:t>
            </a:r>
            <a:r>
              <a:rPr lang="it-IT" sz="2000" dirty="0">
                <a:solidFill>
                  <a:prstClr val="black"/>
                </a:solidFill>
                <a:ea typeface="Tahoma" pitchFamily="34" charset="0"/>
              </a:rPr>
              <a:t>Il Disturbo di </a:t>
            </a:r>
            <a:r>
              <a:rPr lang="it-IT" sz="2000" dirty="0" err="1">
                <a:solidFill>
                  <a:prstClr val="black"/>
                </a:solidFill>
                <a:ea typeface="Tahoma" pitchFamily="34" charset="0"/>
              </a:rPr>
              <a:t>Rett</a:t>
            </a:r>
            <a:r>
              <a:rPr lang="it-IT" sz="2000" dirty="0">
                <a:solidFill>
                  <a:prstClr val="black"/>
                </a:solidFill>
                <a:ea typeface="Tahoma" pitchFamily="34" charset="0"/>
              </a:rPr>
              <a:t> è stato diagnosticato solo nelle femmine, mentre il Disturbo Autistico si manifesta molto più frequentemente nei maschi. Nel Disturbo di Rett che descriveremo in diapositive successive, vi è una modalità caratteristica di rallentamento della crescita del cranio, la perdita di capacità manuali già acquisite in precedenza e l’insorgenza di andatura o di movimenti del tronco scarsamente coordinati. Specie durante l’età prescolare, i soggetti con Disturbo di </a:t>
            </a:r>
            <a:r>
              <a:rPr lang="it-IT" sz="2000" dirty="0" err="1">
                <a:solidFill>
                  <a:prstClr val="black"/>
                </a:solidFill>
                <a:ea typeface="Tahoma" pitchFamily="34" charset="0"/>
              </a:rPr>
              <a:t>Rett</a:t>
            </a:r>
            <a:r>
              <a:rPr lang="it-IT" sz="2000" dirty="0">
                <a:solidFill>
                  <a:prstClr val="black"/>
                </a:solidFill>
                <a:ea typeface="Tahoma" pitchFamily="34" charset="0"/>
              </a:rPr>
              <a:t> possono mostrare difficoltà nell’interazione sociale simili a quelle osservate nel Disturbo Autistico.</a:t>
            </a:r>
          </a:p>
        </p:txBody>
      </p:sp>
      <p:sp>
        <p:nvSpPr>
          <p:cNvPr id="3" name="Titolo 2"/>
          <p:cNvSpPr>
            <a:spLocks noGrp="1"/>
          </p:cNvSpPr>
          <p:nvPr>
            <p:ph type="title"/>
          </p:nvPr>
        </p:nvSpPr>
        <p:spPr/>
        <p:txBody>
          <a:bodyPr/>
          <a:lstStyle/>
          <a:p>
            <a:r>
              <a:rPr lang="it-IT" dirty="0"/>
              <a:t>Diagnosi differenziale del disturbo autistico e sindrome di </a:t>
            </a:r>
            <a:r>
              <a:rPr lang="it-IT" dirty="0" err="1"/>
              <a:t>Rett</a:t>
            </a:r>
            <a:endParaRPr lang="it-IT" dirty="0"/>
          </a:p>
        </p:txBody>
      </p:sp>
    </p:spTree>
    <p:extLst>
      <p:ext uri="{BB962C8B-B14F-4D97-AF65-F5344CB8AC3E}">
        <p14:creationId xmlns:p14="http://schemas.microsoft.com/office/powerpoint/2010/main" val="2420787705"/>
      </p:ext>
    </p:extLst>
  </p:cSld>
  <p:clrMapOvr>
    <a:masterClrMapping/>
  </p:clrMapOvr>
</p:sld>
</file>

<file path=ppt/slides/slide6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Secondo gli autori una volta attivata, la percezione della minaccia attuale è accompagnata da intrusioni e altri sintomi di riattivazione quali </a:t>
            </a:r>
            <a:r>
              <a:rPr lang="it-IT" dirty="0" err="1"/>
              <a:t>iperarousal</a:t>
            </a:r>
            <a:r>
              <a:rPr lang="it-IT" dirty="0"/>
              <a:t>, ansia e altre risposte emotive. La minaccia percepita motiva e porta a una serie di risposte cognitive e comportamentali che sono destinate, in teoria, a ridurre la minaccia percepita e il disagio nel breve termine.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05510098"/>
      </p:ext>
    </p:extLst>
  </p:cSld>
  <p:clrMapOvr>
    <a:masterClrMapping/>
  </p:clrMapOvr>
</p:sld>
</file>

<file path=ppt/slides/slide6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Le persone con PTSD dimostrano una valutazione negative dell'evento traumatico e si sentono sotto una minaccia costante che può essere sia esterna o, molto spesso, interna. </a:t>
            </a:r>
          </a:p>
          <a:p>
            <a:r>
              <a:rPr lang="it-IT" sz="2800" dirty="0"/>
              <a:t>Il senso di insicurezza arriva fino ad arrivare a percepire una serie di attività normali come più pericolose di quanto non siano realmente.  </a:t>
            </a:r>
          </a:p>
          <a:p>
            <a:endParaRPr lang="it-IT" sz="2800" dirty="0"/>
          </a:p>
          <a:p>
            <a:endParaRPr lang="it-IT" dirty="0"/>
          </a:p>
          <a:p>
            <a:endParaRPr lang="it-IT" dirty="0"/>
          </a:p>
          <a:p>
            <a:endParaRPr lang="it-IT" dirty="0"/>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304150952"/>
      </p:ext>
    </p:extLst>
  </p:cSld>
  <p:clrMapOvr>
    <a:masterClrMapping/>
  </p:clrMapOvr>
</p:sld>
</file>

<file path=ppt/slides/slide6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Aspetti cognitivi nei disturbi da stress</a:t>
            </a:r>
            <a:endParaRPr dirty="0"/>
          </a:p>
        </p:txBody>
      </p:sp>
      <p:sp>
        <p:nvSpPr>
          <p:cNvPr id="8" name="Sottotitolo 7"/>
          <p:cNvSpPr>
            <a:spLocks noGrp="1"/>
          </p:cNvSpPr>
          <p:nvPr>
            <p:ph type="subTitle" idx="1"/>
          </p:nvPr>
        </p:nvSpPr>
        <p:spPr/>
        <p:txBody>
          <a:bodyPr/>
          <a:lstStyle/>
          <a:p>
            <a:pPr eaLnBrk="1" hangingPunct="1">
              <a:defRPr/>
            </a:pPr>
            <a:r>
              <a:rPr lang="it-IT" dirty="0"/>
              <a:t>Lezione 37-3</a:t>
            </a:r>
          </a:p>
        </p:txBody>
      </p:sp>
    </p:spTree>
    <p:extLst>
      <p:ext uri="{BB962C8B-B14F-4D97-AF65-F5344CB8AC3E}">
        <p14:creationId xmlns:p14="http://schemas.microsoft.com/office/powerpoint/2010/main" val="4021056132"/>
      </p:ext>
    </p:extLst>
  </p:cSld>
  <p:clrMapOvr>
    <a:masterClrMapping/>
  </p:clrMapOvr>
</p:sld>
</file>

<file path=ppt/slides/slide6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 Sintomi come ricordi intrusivi e flashback, irritabilità e sbalzi d'umore, mancanza di concentrazione e intorpidimento sono reazioni comuni poco dopo un evento traumatico. Se gli individui non considerano questi sintomi come una parte normale del processo di recupero, possono giungere ad interpretarle come indicatori di una minaccia per il loro fisico e benessere mentale. Quindi non è solo l’evento esterno a spaventare, ma anche la propria reazione fisiologica. Tali valutazioni mantengono il disturbo elicitando emozioni negative quali ansia, depressione o rabbia e favorendo l’utilizzo di strategie di coping disfunzionali che hanno il paradossale effetto di influire sul mantenimento dei sintomi.</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3622450"/>
      </p:ext>
    </p:extLst>
  </p:cSld>
  <p:clrMapOvr>
    <a:masterClrMapping/>
  </p:clrMapOvr>
</p:sld>
</file>

<file path=ppt/slides/slide6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 Per esempio, le persone che credono che i ricordi intrusivi li stiano portando progressivamente a perdere il controllo della loro mente saranno più propensi nel cercare di sopprimere tali ricordi, il che ne incrementerà la loro frequenza di presentazione. </a:t>
            </a:r>
          </a:p>
          <a:p>
            <a:r>
              <a:rPr lang="it-IT" sz="2400" dirty="0"/>
              <a:t>Una nota battuta dice che se ordini ad una persona di NON pensare ad un elefante rosa, questi pensa fortemente a questa simpatica bestiola per poi cercare di sopprimere il proprio bizzarro pensiero.</a:t>
            </a:r>
          </a:p>
          <a:p>
            <a:r>
              <a:rPr lang="it-IT" sz="2400" dirty="0"/>
              <a:t>Gradualmente la persona pensa  che gli effetti dell’evento siano irreversibili, che la propria condizione sia immodificabile e destinata unicamente a peggiorare.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96786024"/>
      </p:ext>
    </p:extLst>
  </p:cSld>
  <p:clrMapOvr>
    <a:masterClrMapping/>
  </p:clrMapOvr>
</p:sld>
</file>

<file path=ppt/slides/slide6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La natura delle risposte emozionali persistenti e disfunzionali nel PTSD dipende dalle particolari valutazioni negative associate agli eventi traumatici e alle loro conseguenze. Queste includono:</a:t>
            </a:r>
          </a:p>
          <a:p>
            <a:r>
              <a:rPr lang="it-IT" sz="2000" dirty="0"/>
              <a:t>-	valutazioni che si associano alla percezione costante di pericolo (es: nessuno è al sicuro) e che determinano una paura costante. </a:t>
            </a:r>
          </a:p>
          <a:p>
            <a:r>
              <a:rPr lang="it-IT" sz="2000" dirty="0"/>
              <a:t>-	valutazioni riguardanti la violazione di importanti norme interne che portano alla vergogna (es: ho fatto qualcosa di spregevole).</a:t>
            </a:r>
          </a:p>
          <a:p>
            <a:r>
              <a:rPr lang="it-IT" sz="2000" dirty="0"/>
              <a:t>-	valutazioni relative ad una perdita percepita come irreversibile che porta alla tristezza (es: la mia vita non sarà più come prima).</a:t>
            </a:r>
          </a:p>
          <a:p>
            <a:r>
              <a:rPr lang="it-IT" sz="2000" dirty="0"/>
              <a:t>Le differenti valutazioni sono attivate diverse volte, gli effetti di tali attivazioni dipenderanno anche dal grado di convinzione di ciascun soggetto rispetto tali credenze.</a:t>
            </a:r>
          </a:p>
          <a:p>
            <a:r>
              <a:rPr lang="it-IT" sz="2000" dirty="0"/>
              <a:t>La memoria dell’evento traumatico</a:t>
            </a:r>
          </a:p>
          <a:p>
            <a:endParaRPr lang="it-IT" dirty="0"/>
          </a:p>
          <a:p>
            <a:endParaRPr lang="it-IT" dirty="0"/>
          </a:p>
        </p:txBody>
      </p:sp>
      <p:sp>
        <p:nvSpPr>
          <p:cNvPr id="3" name="Titolo 2"/>
          <p:cNvSpPr>
            <a:spLocks noGrp="1"/>
          </p:cNvSpPr>
          <p:nvPr>
            <p:ph type="title"/>
          </p:nvPr>
        </p:nvSpPr>
        <p:spPr>
          <a:xfrm>
            <a:off x="457200" y="1285860"/>
            <a:ext cx="8258204" cy="774988"/>
          </a:xfrm>
        </p:spPr>
        <p:txBody>
          <a:bodyPr>
            <a:normAutofit fontScale="90000"/>
          </a:bodyPr>
          <a:lstStyle/>
          <a:p>
            <a:r>
              <a:rPr lang="it-IT" dirty="0"/>
              <a:t>Risposte emotive associate alle valutazioni disfunzionali</a:t>
            </a:r>
            <a:br>
              <a:rPr lang="it-IT" dirty="0"/>
            </a:br>
            <a:endParaRPr lang="it-IT" dirty="0"/>
          </a:p>
        </p:txBody>
      </p:sp>
    </p:spTree>
    <p:extLst>
      <p:ext uri="{BB962C8B-B14F-4D97-AF65-F5344CB8AC3E}">
        <p14:creationId xmlns:p14="http://schemas.microsoft.com/office/powerpoint/2010/main" val="2615466201"/>
      </p:ext>
    </p:extLst>
  </p:cSld>
  <p:clrMapOvr>
    <a:masterClrMapping/>
  </p:clrMapOvr>
</p:sld>
</file>

<file path=ppt/slides/slide6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La natura della memoria di un trauma e la sua relazione con ricordi indesiderati di tipo autobiografico è un l’altro fattore chiave nella persistenza del PTSD. </a:t>
            </a:r>
          </a:p>
          <a:p>
            <a:r>
              <a:rPr lang="it-IT" dirty="0"/>
              <a:t>I pazienti spesso hanno difficoltà nel recupero intenzionale e completo del ricordo dell'evento traumatico: il richiamo intenzionale è frammentato e poco organizzato, i dettagli possono essere assenti e viene spesso osservata una difficoltà a ricordare l'ordine temporale esatto degli eventi. </a:t>
            </a:r>
          </a:p>
          <a:p>
            <a:endParaRPr lang="it-IT" dirty="0"/>
          </a:p>
          <a:p>
            <a:endParaRPr lang="it-IT" dirty="0"/>
          </a:p>
          <a:p>
            <a:endParaRPr lang="it-IT" dirty="0"/>
          </a:p>
          <a:p>
            <a:endParaRPr lang="it-IT" dirty="0"/>
          </a:p>
          <a:p>
            <a:endParaRPr lang="it-IT" dirty="0"/>
          </a:p>
          <a:p>
            <a:endParaRPr lang="it-IT" dirty="0"/>
          </a:p>
          <a:p>
            <a:pPr marL="0" indent="0">
              <a:buNone/>
            </a:pPr>
            <a:endParaRPr lang="it-IT" dirty="0"/>
          </a:p>
        </p:txBody>
      </p:sp>
    </p:spTree>
    <p:extLst>
      <p:ext uri="{BB962C8B-B14F-4D97-AF65-F5344CB8AC3E}">
        <p14:creationId xmlns:p14="http://schemas.microsoft.com/office/powerpoint/2010/main" val="4266179935"/>
      </p:ext>
    </p:extLst>
  </p:cSld>
  <p:clrMapOvr>
    <a:masterClrMapping/>
  </p:clrMapOvr>
</p:sld>
</file>

<file path=ppt/slides/slide6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 pazienti riferiscono una frequenza elevata di ricordi intrusivi involontari che determinano la riattivazione degli aspetti emotivi, cognitivi e sensoriali in maniera molto vivida ed emozionale. Clark e colleghi sostengono che le caratteristiche di intrusività e le modalità di recupero mnesico che caratterizzano il PTSD persistente (scarso richiamo intenzionale, vivida riattivazione involontaria con le caratteristiche del qui ed ora) siano dovute al modo in cui il trauma viene codificato e fissato nella memoria episodica. </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99073993"/>
      </p:ext>
    </p:extLst>
  </p:cSld>
  <p:clrMapOvr>
    <a:masterClrMapping/>
  </p:clrMapOvr>
</p:sld>
</file>

<file path=ppt/slides/slide6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La riattivazione consiste principalmente in impressioni sensoriali, che possono coinvolgere tutte le modalità percettive. La vividezza di tali impressioni porta il soggetto a viverle come se stessero accadendo nel momento presente piuttosto che essere associate a uno o più ricordi del passato. </a:t>
            </a:r>
          </a:p>
          <a:p>
            <a:r>
              <a:rPr lang="it-IT" sz="2000" dirty="0"/>
              <a:t>Anche le emozioni che accompagnano la </a:t>
            </a:r>
            <a:r>
              <a:rPr lang="it-IT" sz="2000" dirty="0" err="1"/>
              <a:t>risperimentazioni</a:t>
            </a:r>
            <a:r>
              <a:rPr lang="it-IT" sz="2000" dirty="0"/>
              <a:t> del trauma hanno la stessa intensità di quelle sperimentate durante il trauma stesso (emozioni “originali”). Le emozioni originali e le impressioni sensoriali sono rivissute anche se l'individuo, in un momento successivo al trauma, ha acquisito nuove informazioni in contraddizione con l'impressione originale o anche se queste impressioni non sono più considerate veritiere.</a:t>
            </a:r>
          </a:p>
          <a:p>
            <a:endParaRPr lang="it-IT" dirty="0"/>
          </a:p>
          <a:p>
            <a:endParaRPr lang="it-IT" dirty="0"/>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89868684"/>
      </p:ext>
    </p:extLst>
  </p:cSld>
  <p:clrMapOvr>
    <a:masterClrMapping/>
  </p:clrMapOvr>
</p:sld>
</file>

<file path=ppt/slides/slide6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La riattivazione involontaria dell'evento traumatico è innescata da una vasta gamma di stimoli e situazioni. Molti degli stimoli “trigger” sono indizi che non hanno una forte relazione semantica con l'evento traumatico, ma sono semplicemente segnali che sono stati associati temporalmente con l'evento.</a:t>
            </a:r>
          </a:p>
          <a:p>
            <a:r>
              <a:rPr lang="it-IT" dirty="0"/>
              <a:t>Inserimento nella memoria autobiografica e fenomeni di </a:t>
            </a:r>
            <a:r>
              <a:rPr lang="it-IT" dirty="0" err="1"/>
              <a:t>priming</a:t>
            </a:r>
            <a:r>
              <a:rPr lang="it-IT" dirty="0"/>
              <a:t> percettivo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90977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dirty="0"/>
              <a:t>DISTURBI DELLO SPETTRO AUTISTICO caratteristiche generali</a:t>
            </a:r>
            <a:endParaRPr dirty="0"/>
          </a:p>
        </p:txBody>
      </p:sp>
      <p:sp>
        <p:nvSpPr>
          <p:cNvPr id="8" name="Sottotitolo 7"/>
          <p:cNvSpPr>
            <a:spLocks noGrp="1"/>
          </p:cNvSpPr>
          <p:nvPr>
            <p:ph type="subTitle" idx="1"/>
          </p:nvPr>
        </p:nvSpPr>
        <p:spPr/>
        <p:txBody>
          <a:bodyPr/>
          <a:lstStyle/>
          <a:p>
            <a:pPr eaLnBrk="1" hangingPunct="1">
              <a:defRPr/>
            </a:pPr>
            <a:r>
              <a:rPr lang="it-IT" dirty="0"/>
              <a:t>LEZIONE 16-2</a:t>
            </a:r>
          </a:p>
        </p:txBody>
      </p:sp>
    </p:spTree>
    <p:extLst>
      <p:ext uri="{BB962C8B-B14F-4D97-AF65-F5344CB8AC3E}">
        <p14:creationId xmlns:p14="http://schemas.microsoft.com/office/powerpoint/2010/main" val="1232434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nSpc>
                <a:spcPct val="150000"/>
              </a:lnSpc>
              <a:spcBef>
                <a:spcPts val="135"/>
              </a:spcBef>
              <a:spcAft>
                <a:spcPts val="0"/>
              </a:spcAft>
            </a:pPr>
            <a:r>
              <a:rPr lang="it-IT" sz="2400" dirty="0">
                <a:solidFill>
                  <a:prstClr val="black"/>
                </a:solidFill>
                <a:ea typeface="Tahoma" pitchFamily="34" charset="0"/>
              </a:rPr>
              <a:t>Il disturbo disintegrativo della infanzia si manifesta con una grave regressione dello sviluppo in parecchie aree del funzionamento dopo almeno due anni di sviluppo normale. </a:t>
            </a:r>
          </a:p>
          <a:p>
            <a:pPr lvl="0">
              <a:lnSpc>
                <a:spcPct val="150000"/>
              </a:lnSpc>
              <a:spcBef>
                <a:spcPts val="135"/>
              </a:spcBef>
              <a:spcAft>
                <a:spcPts val="0"/>
              </a:spcAft>
            </a:pPr>
            <a:r>
              <a:rPr lang="it-IT" sz="2400" dirty="0">
                <a:solidFill>
                  <a:prstClr val="black"/>
                </a:solidFill>
                <a:ea typeface="Tahoma" pitchFamily="34" charset="0"/>
              </a:rPr>
              <a:t>Quando non sono disponibili informazioni sullo sviluppo precoce o quando non è possibile documentare il periodo di sviluppo normale richiesto, si dovrebbe fare diagnosi di Disturbo Autistico. </a:t>
            </a:r>
            <a:endParaRPr lang="it-IT" sz="2400" dirty="0"/>
          </a:p>
        </p:txBody>
      </p:sp>
      <p:sp>
        <p:nvSpPr>
          <p:cNvPr id="3" name="Titolo 2"/>
          <p:cNvSpPr>
            <a:spLocks noGrp="1"/>
          </p:cNvSpPr>
          <p:nvPr>
            <p:ph type="title"/>
          </p:nvPr>
        </p:nvSpPr>
        <p:spPr/>
        <p:txBody>
          <a:bodyPr/>
          <a:lstStyle/>
          <a:p>
            <a:r>
              <a:rPr lang="it-IT" dirty="0"/>
              <a:t>Diagnosi differenziale col disturbo disintegrativo infanzia</a:t>
            </a:r>
          </a:p>
        </p:txBody>
      </p:sp>
    </p:spTree>
    <p:extLst>
      <p:ext uri="{BB962C8B-B14F-4D97-AF65-F5344CB8AC3E}">
        <p14:creationId xmlns:p14="http://schemas.microsoft.com/office/powerpoint/2010/main" val="3563568478"/>
      </p:ext>
    </p:extLst>
  </p:cSld>
  <p:clrMapOvr>
    <a:masterClrMapping/>
  </p:clrMapOvr>
</p:sld>
</file>

<file path=ppt/slides/slide7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Se la valutazione soggettiva dell’evento traumatico costituisce un fattore importante per lo sviluppo e il mantenimento dei disturbi associati al PTSD, anche i processi mnesici ed in particolare quelli legati alla codifica e al richiamo dei ricordi autobiografici, è particolarmente rilevante per il modello.</a:t>
            </a:r>
          </a:p>
          <a:p>
            <a:r>
              <a:rPr lang="it-IT" sz="2400" dirty="0"/>
              <a:t>Ci sono due percorsi per il reperimento di informazioni autobiografiche: o attraverso strategie di recupero basate sul significato (ad esempio, ricordando il primo giorno di scuola) oppure attraverso l'attivazione diretta di stimoli che sono stati associati con l'evento.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9442343"/>
      </p:ext>
    </p:extLst>
  </p:cSld>
  <p:clrMapOvr>
    <a:masterClrMapping/>
  </p:clrMapOvr>
</p:sld>
</file>

<file path=ppt/slides/slide7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Gli eventi autobiografici sono di solito incorporati in una base di memoria autobiografica che è organizzata per temi e periodi di tempo. Nel PTSD uno dei problemi principali è che la memoria del trauma è poco elaborata e non adeguatamente integrata nel suo contesto spazio-temporale e non è sufficientemente collegata alle informazioni autobiografiche indipendenti dall’evento traumatico.</a:t>
            </a:r>
          </a:p>
          <a:p>
            <a:endParaRPr lang="it-IT" dirty="0"/>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61343120"/>
      </p:ext>
    </p:extLst>
  </p:cSld>
  <p:clrMapOvr>
    <a:masterClrMapping/>
  </p:clrMapOvr>
</p:sld>
</file>

<file path=ppt/slides/slide7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Inoltre quando siamo di fronte ad una cronicizzazione del disturbo le associazioni stimolo-stimolo e stimolo-risposta apprese sono particolarmente forti: in questo modo l'attivazione dei ricordi dell’episodio traumatico viene resa più frequente e probabile favorendo il mantenimento della sintomatologia. Questa complicazione rende molto più difficoltosa l’acquisizione di consapevolezza riguardo l’assenza di pericoli reali quando si è esposti agli stimoli “trigger” ovvero scatenanti in quanto anche vagamente associati al trauma.</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85905823"/>
      </p:ext>
    </p:extLst>
  </p:cSld>
  <p:clrMapOvr>
    <a:masterClrMapping/>
  </p:clrMapOvr>
</p:sld>
</file>

<file path=ppt/slides/slide7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Inoltre il paziente tende a prestare una attenzione altamente selettiva agli stimoli ambientali e ciò fa sì  che i segnali associati con il trauma  abbiano una elevata probabilità di essere colti dal soggetto.</a:t>
            </a:r>
          </a:p>
          <a:p>
            <a:r>
              <a:rPr lang="it-IT" sz="2800" dirty="0"/>
              <a:t>Relazione tra la natura della memoria del trauma e le valutazioni ad esso associate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02790700"/>
      </p:ext>
    </p:extLst>
  </p:cSld>
  <p:clrMapOvr>
    <a:masterClrMapping/>
  </p:clrMapOvr>
</p:sld>
</file>

<file path=ppt/slides/slide7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Essi, quindi, recuperano selettivamente le informazioni che sono coerenti con queste valutazioni. Tale recupero selettivo impedisce agli individui di ricordare aspetti dell'evento traumatico che contraddicono le loro valutazioni, impedendone così il cambiamento.</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4988901"/>
      </p:ext>
    </p:extLst>
  </p:cSld>
  <p:clrMapOvr>
    <a:masterClrMapping/>
  </p:clrMapOvr>
</p:sld>
</file>

<file path=ppt/slides/slide7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 L’ incapacità di ricordare l'ordine esatto degli eventi può contribuire alla valutazione erronea di essere responsabile per l'evento. Inoltre, gli autori ritengono che nelle persone con PTSD persistente e con forte senso di colpa abbiano una visione di sé particolarmente disfunzionale. Questi soggetti sembrano incapaci di riorganizzare le loro esperienze precedenti e successive al trauma in un modo da produrre una visione stabile e positiva di sé stessi e del contesto in cui vivono.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65363058"/>
      </p:ext>
    </p:extLst>
  </p:cSld>
  <p:clrMapOvr>
    <a:masterClrMapping/>
  </p:clrMapOvr>
</p:sld>
</file>

<file path=ppt/slides/slide7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Quando i pazienti con PTSD cronico percepiscono un evento come una minaccia e riconoscono l’attivazione fisiologica sintomatica cercano di controllarle con una serie di strategie. Le strategie utilizzate sono significativamente legate alle valutazioni individuali sul trauma, sulle sue conseguenze e alle credenze generali riguardo al modo migliore per far fronte all’evento. Queste strategie non sono sempre funzionali.  </a:t>
            </a:r>
          </a:p>
        </p:txBody>
      </p:sp>
    </p:spTree>
    <p:extLst>
      <p:ext uri="{BB962C8B-B14F-4D97-AF65-F5344CB8AC3E}">
        <p14:creationId xmlns:p14="http://schemas.microsoft.com/office/powerpoint/2010/main" val="1664129240"/>
      </p:ext>
    </p:extLst>
  </p:cSld>
  <p:clrMapOvr>
    <a:masterClrMapping/>
  </p:clrMapOvr>
</p:sld>
</file>

<file path=ppt/slides/slide7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Un esempio di strategia cognitiva atta a produrre direttamente la sintomatologia è la soppressione dei pensieri: se i pazienti si sforzano di eliminare i pensieri relativi al trauma dalla loro mente, questo tentativo ne aumenterà la frequenza e l’intrusività. </a:t>
            </a:r>
          </a:p>
          <a:p>
            <a:r>
              <a:rPr lang="it-IT" sz="2000" dirty="0"/>
              <a:t>Anche i comportamenti messi in atto per controllare alcuni dei sintomi di PTSD possono aumentarne gli altri, ad esempio i tentativi di impedire gli incubi, andando a letto molto tardi o alzandosi molto presto possono aumentare la scarsa concentrazione, l’irritabilità e il senso di alienazione. Anche l’attenzione selettiva agli indici di minaccia è un esempio di processo cognitivo che può aumentare la frequenza delle intrusioni e delle emozioni negative correlate al trauma. </a:t>
            </a: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45479703"/>
      </p:ext>
    </p:extLst>
  </p:cSld>
  <p:clrMapOvr>
    <a:masterClrMapping/>
  </p:clrMapOvr>
</p:sld>
</file>

<file path=ppt/slides/slide7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Tra le strategie che impediscono, loro malgrado, un cambiamento nella valutazione dell'evento traumatico o delle sue conseguenze ci sono i comportamenti di sicurezza: si tratta di azioni individuali atte a prevenire o ridurre al minimo ulteriori catastrofi previste dal paziente. I comportamenti di sicurezza impediscono di superare la convinzione che la catastrofe temuta si verificherà se non ci si impegna in azioni preventive.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11875088"/>
      </p:ext>
    </p:extLst>
  </p:cSld>
  <p:clrMapOvr>
    <a:masterClrMapping/>
  </p:clrMapOvr>
</p:sld>
</file>

<file path=ppt/slides/slide7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Lo stile cognitivo principale che impedisce un cambiamento nella natura della memoria traumatica è costituito dal cercare di non pensare all’evento, dando vita a delle estenuanti ed elaborate compulsioni. </a:t>
            </a:r>
          </a:p>
          <a:p>
            <a:r>
              <a:rPr lang="it-IT" sz="2400" dirty="0"/>
              <a:t>Allo stesso tempo, evitare di ricordare il trauma mantiene il PTSD perché impedisce sia di modificare le valutazioni problematiche sia di cambiare la natura dei ricordi. </a:t>
            </a:r>
          </a:p>
          <a:p>
            <a:r>
              <a:rPr lang="it-IT" sz="2400" dirty="0"/>
              <a:t>Altri tentativi per far fronte al trauma possono comportare l’utilizzo di alcol e/o altre sostanze, la rinuncia ad attività precedentemente ritenute importanti dal soggetto e all’eccessiva ruminazione su situazioni ipotetiche associate al trauma o alle sue conseguenze.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2840511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85804" y="2060848"/>
            <a:ext cx="8229600" cy="3980767"/>
          </a:xfrm>
        </p:spPr>
        <p:txBody>
          <a:bodyPr>
            <a:normAutofit fontScale="85000" lnSpcReduction="10000"/>
          </a:bodyPr>
          <a:lstStyle/>
          <a:p>
            <a:pPr>
              <a:lnSpc>
                <a:spcPct val="150000"/>
              </a:lnSpc>
              <a:spcBef>
                <a:spcPts val="135"/>
              </a:spcBef>
              <a:spcAft>
                <a:spcPts val="0"/>
              </a:spcAft>
            </a:pPr>
            <a:r>
              <a:rPr lang="it-IT" sz="2000" dirty="0">
                <a:solidFill>
                  <a:prstClr val="black"/>
                </a:solidFill>
                <a:ea typeface="Tahoma" pitchFamily="34" charset="0"/>
              </a:rPr>
              <a:t>Il disturbo di Asperger può essere distinto dal Disturbo Autistico dalla mancanza di ritardo e dalla mancanza di alterazione del linguaggio. Il paziente presenta però una straordinaria concentrazione dei suoi interessi e comunque una scarsa capacità di comprendere i sentimenti e le emozioni degli altri. Non comprende sempre le battute di spirito e le metafore, il suo linguaggio è spesso concentrato sull’argomento centrale del suo interesse. Non viene espressa una diagnosi di Disturbo di Asperger se sono soddisfatti i criteri per il Disturbo Autistico (ad alto funzionamento).</a:t>
            </a:r>
          </a:p>
          <a:p>
            <a:pPr lvl="0">
              <a:lnSpc>
                <a:spcPct val="150000"/>
              </a:lnSpc>
              <a:spcBef>
                <a:spcPts val="135"/>
              </a:spcBef>
              <a:spcAft>
                <a:spcPts val="0"/>
              </a:spcAft>
            </a:pPr>
            <a:endParaRPr lang="it-IT" sz="2400" dirty="0">
              <a:solidFill>
                <a:prstClr val="black"/>
              </a:solidFill>
              <a:ea typeface="Tahoma" pitchFamily="34" charset="0"/>
            </a:endParaRPr>
          </a:p>
          <a:p>
            <a:pPr lvl="0">
              <a:lnSpc>
                <a:spcPct val="150000"/>
              </a:lnSpc>
              <a:spcBef>
                <a:spcPts val="135"/>
              </a:spcBef>
              <a:spcAft>
                <a:spcPts val="0"/>
              </a:spcAft>
            </a:pPr>
            <a:r>
              <a:rPr lang="it-IT" sz="2400" dirty="0">
                <a:solidFill>
                  <a:prstClr val="black"/>
                </a:solidFill>
                <a:ea typeface="Tahoma" pitchFamily="34" charset="0"/>
              </a:rPr>
              <a:t> </a:t>
            </a:r>
            <a:endParaRPr lang="it-IT" sz="2400" dirty="0"/>
          </a:p>
        </p:txBody>
      </p:sp>
      <p:sp>
        <p:nvSpPr>
          <p:cNvPr id="3" name="Titolo 2"/>
          <p:cNvSpPr>
            <a:spLocks noGrp="1"/>
          </p:cNvSpPr>
          <p:nvPr>
            <p:ph type="title"/>
          </p:nvPr>
        </p:nvSpPr>
        <p:spPr>
          <a:xfrm>
            <a:off x="457200" y="1484784"/>
            <a:ext cx="8258204" cy="504056"/>
          </a:xfrm>
        </p:spPr>
        <p:txBody>
          <a:bodyPr/>
          <a:lstStyle/>
          <a:p>
            <a:r>
              <a:rPr lang="it-IT" dirty="0"/>
              <a:t>Diagnosi differenziale disturbo autistico e sindrome di Asperger</a:t>
            </a:r>
          </a:p>
        </p:txBody>
      </p:sp>
    </p:spTree>
    <p:extLst>
      <p:ext uri="{BB962C8B-B14F-4D97-AF65-F5344CB8AC3E}">
        <p14:creationId xmlns:p14="http://schemas.microsoft.com/office/powerpoint/2010/main" val="2100803970"/>
      </p:ext>
    </p:extLst>
  </p:cSld>
  <p:clrMapOvr>
    <a:masterClrMapping/>
  </p:clrMapOvr>
</p:sld>
</file>

<file path=ppt/slides/slide7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Un altro ostacolo è costituito dalla dissociazione con l’esperienza traumatica attraverso i sintomi di derealizzazione e depersonalizzazione, i quali impediscono al paziente di affrontare e superare il trauma.</a:t>
            </a:r>
          </a:p>
          <a:p>
            <a:r>
              <a:rPr lang="it-IT" sz="2400" dirty="0"/>
              <a:t> </a:t>
            </a:r>
          </a:p>
          <a:p>
            <a:r>
              <a:rPr lang="it-IT" sz="2400" dirty="0"/>
              <a:t>Una serie di fattori che concernono il tipo di elaborazione cognitiva durante l’evento traumatico possono predisporre alla cronicizzazione del disturbo post-traumatico da stress e al suo aggravamento.</a:t>
            </a:r>
          </a:p>
          <a:p>
            <a:endParaRPr lang="it-IT" sz="2400" dirty="0"/>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79340686"/>
      </p:ext>
    </p:extLst>
  </p:cSld>
  <p:clrMapOvr>
    <a:masterClrMapping/>
  </p:clrMapOvr>
</p:sld>
</file>

<file path=ppt/slides/slide7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Anche le convinzioni precedenti sono rilevanti, in quanto le vittime di traumi con convinzioni negative su sé stessi possono visualizzare il trauma come una conferma di queste credenze, mentre quelle con credenze estremamente positive corrono il rischio che il trauma disgreghi la fiducia nel mondo e nelle proprie capacità. </a:t>
            </a:r>
          </a:p>
          <a:p>
            <a:r>
              <a:rPr lang="it-IT" sz="2400" dirty="0"/>
              <a:t>Per esempio il senso di sconfitta mentale percepito durante i momenti precedenti l’evento traumatico può concorrere ad aggravare la visione negativa della propria persona. </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95644002"/>
      </p:ext>
    </p:extLst>
  </p:cSld>
  <p:clrMapOvr>
    <a:masterClrMapping/>
  </p:clrMapOvr>
</p:sld>
</file>

<file path=ppt/slides/slide7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Anche le caratteristiche del trauma come la durata, la prevedibilità o precedenti esperienze traumatiche associate a strategie cognitive e comportamentali disfunzionali usate durante queste manifestazioni svolgono un ruolo importante nel mantenimento della sintomatologia.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89143295"/>
      </p:ext>
    </p:extLst>
  </p:cSld>
  <p:clrMapOvr>
    <a:masterClrMapping/>
  </p:clrMapOvr>
</p:sld>
</file>

<file path=ppt/slides/slide7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Il trattamento dei disturbi da stress. Aspetti psicologici</a:t>
            </a:r>
            <a:endParaRPr dirty="0"/>
          </a:p>
        </p:txBody>
      </p:sp>
      <p:sp>
        <p:nvSpPr>
          <p:cNvPr id="8" name="Sottotitolo 7"/>
          <p:cNvSpPr>
            <a:spLocks noGrp="1"/>
          </p:cNvSpPr>
          <p:nvPr>
            <p:ph type="subTitle" idx="1"/>
          </p:nvPr>
        </p:nvSpPr>
        <p:spPr/>
        <p:txBody>
          <a:bodyPr/>
          <a:lstStyle/>
          <a:p>
            <a:pPr eaLnBrk="1" hangingPunct="1">
              <a:defRPr/>
            </a:pPr>
            <a:r>
              <a:rPr lang="it-IT" dirty="0"/>
              <a:t>Lezione 37-4</a:t>
            </a:r>
          </a:p>
        </p:txBody>
      </p:sp>
    </p:spTree>
    <p:extLst>
      <p:ext uri="{BB962C8B-B14F-4D97-AF65-F5344CB8AC3E}">
        <p14:creationId xmlns:p14="http://schemas.microsoft.com/office/powerpoint/2010/main" val="3479862339"/>
      </p:ext>
    </p:extLst>
  </p:cSld>
  <p:clrMapOvr>
    <a:masterClrMapping/>
  </p:clrMapOvr>
</p:sld>
</file>

<file path=ppt/slides/slide7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trattamento</a:t>
            </a:r>
          </a:p>
        </p:txBody>
      </p:sp>
      <p:sp>
        <p:nvSpPr>
          <p:cNvPr id="3" name="Segnaposto contenuto 2"/>
          <p:cNvSpPr>
            <a:spLocks noGrp="1"/>
          </p:cNvSpPr>
          <p:nvPr>
            <p:ph idx="1"/>
          </p:nvPr>
        </p:nvSpPr>
        <p:spPr/>
        <p:txBody>
          <a:bodyPr>
            <a:normAutofit fontScale="85000" lnSpcReduction="10000"/>
          </a:bodyPr>
          <a:lstStyle/>
          <a:p>
            <a:pPr marL="0" indent="0">
              <a:buNone/>
            </a:pPr>
            <a:r>
              <a:rPr lang="it-IT" dirty="0"/>
              <a:t>L’intervento immediato dopo il trauma si è rivelato importante per evitare il consolidamento del disturbo post traumatico. Si tratta di interventi volti alla immediata ridefinizione e rielaborazione di quanto è avvenuto</a:t>
            </a:r>
          </a:p>
          <a:p>
            <a:pPr marL="0" indent="0">
              <a:buNone/>
            </a:pPr>
            <a:endParaRPr lang="it-IT" dirty="0"/>
          </a:p>
          <a:p>
            <a:pPr marL="0" indent="0">
              <a:buNone/>
            </a:pPr>
            <a:r>
              <a:rPr lang="it-IT" dirty="0"/>
              <a:t>Defusing e debriefing sono tecniche ampiamente utilizzate con i soccorritori coinvolti in situazione di stress estremo, non sono tecniche terapeutiche, ma svolgono una utile funzione preventiva, per lo meno danno suggerimenti su come comportarsi con questi soggetti esposti al rischio di patologia da stress eccessivo.</a:t>
            </a:r>
          </a:p>
          <a:p>
            <a:endParaRPr lang="it-IT" dirty="0"/>
          </a:p>
          <a:p>
            <a:endParaRPr lang="it-IT" dirty="0"/>
          </a:p>
        </p:txBody>
      </p:sp>
    </p:spTree>
    <p:extLst>
      <p:ext uri="{BB962C8B-B14F-4D97-AF65-F5344CB8AC3E}">
        <p14:creationId xmlns:p14="http://schemas.microsoft.com/office/powerpoint/2010/main" val="2026923388"/>
      </p:ext>
    </p:extLst>
  </p:cSld>
  <p:clrMapOvr>
    <a:masterClrMapping/>
  </p:clrMapOvr>
</p:sld>
</file>

<file path=ppt/slides/slide7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La memoria del trauma deve essere elaborata e integrata nel contesto dell'esperienza precedente e successiva dell'individuo per ridurre la riattivazione invadente.</a:t>
            </a:r>
          </a:p>
          <a:p>
            <a:r>
              <a:rPr lang="it-IT" sz="2800" dirty="0"/>
              <a:t>Le valutazioni problematiche del trauma e / o delle sue conseguenze che mantengono il senso di minaccia attuale devono essere modificate. </a:t>
            </a:r>
          </a:p>
          <a:p>
            <a:r>
              <a:rPr lang="it-IT" sz="2800" dirty="0"/>
              <a:t>Si dovrà intervenire sulla valutazione delle colpe (la colpa della violentata, la colpa del sopravvissuto)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98960330"/>
      </p:ext>
    </p:extLst>
  </p:cSld>
  <p:clrMapOvr>
    <a:masterClrMapping/>
  </p:clrMapOvr>
</p:sld>
</file>

<file path=ppt/slides/slide7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cambiamento delle strategie comportamentali e cognitive disfunzionali che impediscono l'elaborazione dei ricordi.</a:t>
            </a:r>
          </a:p>
          <a:p>
            <a:r>
              <a:rPr lang="it-IT" sz="2400" dirty="0"/>
              <a:t>La esposizione agli stimoli temuti senza fuggire sarà una componente importante della terapia (esposizione con prevenzione della risposta)</a:t>
            </a:r>
          </a:p>
          <a:p>
            <a:r>
              <a:rPr lang="it-IT" sz="2400" dirty="0"/>
              <a:t>Sono state messe a punto tecniche specifiche per il trattamento del PTSD (es EMDR ) che mostrano di avere notevoli risultati. </a:t>
            </a:r>
          </a:p>
          <a:p>
            <a:r>
              <a:rPr lang="it-IT" sz="2400" dirty="0"/>
              <a:t>Il trattamento farmacologico associato è spesso utile in casi di PTSD</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38679652"/>
      </p:ext>
    </p:extLst>
  </p:cSld>
  <p:clrMapOvr>
    <a:masterClrMapping/>
  </p:clrMapOvr>
</p:sld>
</file>

<file path=ppt/slides/slide7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Come si manifestano le malattie</a:t>
            </a:r>
          </a:p>
        </p:txBody>
      </p:sp>
      <p:sp>
        <p:nvSpPr>
          <p:cNvPr id="3" name="Sottotitolo 2"/>
          <p:cNvSpPr>
            <a:spLocks noGrp="1"/>
          </p:cNvSpPr>
          <p:nvPr>
            <p:ph type="subTitle" idx="1"/>
          </p:nvPr>
        </p:nvSpPr>
        <p:spPr/>
        <p:txBody>
          <a:bodyPr/>
          <a:lstStyle/>
          <a:p>
            <a:r>
              <a:rPr lang="it-IT" dirty="0"/>
              <a:t>Psicofarmaci e </a:t>
            </a:r>
            <a:r>
              <a:rPr lang="it-IT"/>
              <a:t>luoghi psichiatria</a:t>
            </a:r>
            <a:endParaRPr lang="it-IT" dirty="0"/>
          </a:p>
          <a:p>
            <a:r>
              <a:rPr lang="it-IT" dirty="0"/>
              <a:t>Lezioni 38-47 </a:t>
            </a:r>
          </a:p>
          <a:p>
            <a:endParaRPr lang="it-IT" dirty="0"/>
          </a:p>
        </p:txBody>
      </p:sp>
    </p:spTree>
    <p:extLst>
      <p:ext uri="{BB962C8B-B14F-4D97-AF65-F5344CB8AC3E}">
        <p14:creationId xmlns:p14="http://schemas.microsoft.com/office/powerpoint/2010/main" val="1299131693"/>
      </p:ext>
    </p:extLst>
  </p:cSld>
  <p:clrMapOvr>
    <a:masterClrMapping/>
  </p:clrMapOvr>
</p:sld>
</file>

<file path=ppt/slides/slide7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PSICOFARMACOLOGIA</a:t>
            </a:r>
            <a:br>
              <a:rPr lang="it-IT" dirty="0"/>
            </a:br>
            <a:r>
              <a:rPr lang="it-IT" dirty="0"/>
              <a:t> </a:t>
            </a:r>
            <a:endParaRPr dirty="0"/>
          </a:p>
        </p:txBody>
      </p:sp>
      <p:sp>
        <p:nvSpPr>
          <p:cNvPr id="2" name="Sottotitolo 1"/>
          <p:cNvSpPr>
            <a:spLocks noGrp="1"/>
          </p:cNvSpPr>
          <p:nvPr>
            <p:ph type="subTitle" idx="1"/>
          </p:nvPr>
        </p:nvSpPr>
        <p:spPr/>
        <p:txBody>
          <a:bodyPr/>
          <a:lstStyle/>
          <a:p>
            <a:r>
              <a:rPr lang="it-IT" dirty="0" err="1"/>
              <a:t>Lez</a:t>
            </a:r>
            <a:r>
              <a:rPr lang="it-IT" dirty="0"/>
              <a:t> 38-1</a:t>
            </a:r>
          </a:p>
          <a:p>
            <a:r>
              <a:rPr lang="it-IT" dirty="0"/>
              <a:t>Lo Psicologo e gli Psicofarmaci</a:t>
            </a:r>
          </a:p>
        </p:txBody>
      </p:sp>
    </p:spTree>
    <p:extLst>
      <p:ext uri="{BB962C8B-B14F-4D97-AF65-F5344CB8AC3E}">
        <p14:creationId xmlns:p14="http://schemas.microsoft.com/office/powerpoint/2010/main" val="4241069020"/>
      </p:ext>
    </p:extLst>
  </p:cSld>
  <p:clrMapOvr>
    <a:masterClrMapping/>
  </p:clrMapOvr>
</p:sld>
</file>

<file path=ppt/slides/slide7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marL="0" indent="0">
              <a:buNone/>
            </a:pPr>
            <a:r>
              <a:rPr lang="it-IT" sz="2800" dirty="0"/>
              <a:t>Gli odontoiatri, che non sono medici, ma sono comunque iscritti allo stesso ordine professionale, possono prescrivere farmaci ed anche psicofarmaci.</a:t>
            </a:r>
          </a:p>
          <a:p>
            <a:pPr marL="0" indent="0">
              <a:buNone/>
            </a:pPr>
            <a:r>
              <a:rPr lang="it-IT" sz="2800" dirty="0"/>
              <a:t>Gli infermieri somministrano farmaci da altri prescritti.</a:t>
            </a:r>
          </a:p>
          <a:p>
            <a:pPr marL="0" indent="0">
              <a:buNone/>
            </a:pPr>
            <a:r>
              <a:rPr lang="it-IT" sz="2800" dirty="0"/>
              <a:t>Lo psicologo, anche se </a:t>
            </a:r>
            <a:r>
              <a:rPr lang="it-IT" sz="2800" dirty="0" err="1"/>
              <a:t>psicoterpeuta</a:t>
            </a:r>
            <a:r>
              <a:rPr lang="it-IT" sz="2800" dirty="0"/>
              <a:t> ed anche se ha conseguito la laurea magistrale in uno dei corsi istituiti presso un dipartimento di Medicina non può prescrivere, né interferire con trattamenti da altri impostati.</a:t>
            </a:r>
          </a:p>
          <a:p>
            <a:pPr marL="0" indent="0">
              <a:buNone/>
            </a:pPr>
            <a:r>
              <a:rPr lang="it-IT" sz="2800" dirty="0"/>
              <a:t>.</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2511047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endParaRPr lang="it-IT" dirty="0"/>
          </a:p>
        </p:txBody>
      </p:sp>
      <p:sp>
        <p:nvSpPr>
          <p:cNvPr id="3" name="Titolo 2"/>
          <p:cNvSpPr>
            <a:spLocks noGrp="1"/>
          </p:cNvSpPr>
          <p:nvPr>
            <p:ph type="title"/>
          </p:nvPr>
        </p:nvSpPr>
        <p:spPr/>
        <p:txBody>
          <a:bodyPr/>
          <a:lstStyle/>
          <a:p>
            <a:r>
              <a:rPr lang="it-IT" dirty="0"/>
              <a:t>Disturbo autistico e schizofrenia</a:t>
            </a:r>
          </a:p>
        </p:txBody>
      </p:sp>
      <p:sp>
        <p:nvSpPr>
          <p:cNvPr id="4" name="Rettangolo 3"/>
          <p:cNvSpPr/>
          <p:nvPr/>
        </p:nvSpPr>
        <p:spPr>
          <a:xfrm>
            <a:off x="457200" y="2060848"/>
            <a:ext cx="8280920" cy="3441968"/>
          </a:xfrm>
          <a:prstGeom prst="rect">
            <a:avLst/>
          </a:prstGeom>
        </p:spPr>
        <p:txBody>
          <a:bodyPr wrap="square">
            <a:spAutoFit/>
          </a:bodyPr>
          <a:lstStyle/>
          <a:p>
            <a:pPr lvl="0">
              <a:lnSpc>
                <a:spcPct val="150000"/>
              </a:lnSpc>
              <a:spcBef>
                <a:spcPts val="135"/>
              </a:spcBef>
              <a:spcAft>
                <a:spcPts val="0"/>
              </a:spcAft>
            </a:pPr>
            <a:r>
              <a:rPr lang="it-IT" dirty="0">
                <a:solidFill>
                  <a:prstClr val="black"/>
                </a:solidFill>
                <a:ea typeface="Tahoma" pitchFamily="34" charset="0"/>
              </a:rPr>
              <a:t>La schizofrenia con esordio nella fanciullezza di solito si sviluppa dopo anni di sviluppo normale, o quasi normale mentre l’autismo ha una insorgenza più precoce. </a:t>
            </a:r>
          </a:p>
          <a:p>
            <a:pPr lvl="0">
              <a:lnSpc>
                <a:spcPct val="150000"/>
              </a:lnSpc>
              <a:spcBef>
                <a:spcPts val="135"/>
              </a:spcBef>
              <a:spcAft>
                <a:spcPts val="0"/>
              </a:spcAft>
            </a:pPr>
            <a:r>
              <a:rPr lang="it-IT" dirty="0">
                <a:solidFill>
                  <a:prstClr val="black"/>
                </a:solidFill>
                <a:ea typeface="Tahoma" pitchFamily="34" charset="0"/>
              </a:rPr>
              <a:t>In alcuni casi al quadro autistico si associano sintomi quali allucinazioni e deliri per un periodo di tempo consistente (alcuni mesi) in tale caso si può porre una diagnosi aggiuntiva di schizofrenia.</a:t>
            </a:r>
          </a:p>
          <a:p>
            <a:pPr lvl="0">
              <a:lnSpc>
                <a:spcPct val="150000"/>
              </a:lnSpc>
              <a:spcBef>
                <a:spcPts val="135"/>
              </a:spcBef>
              <a:spcAft>
                <a:spcPts val="0"/>
              </a:spcAft>
            </a:pPr>
            <a:r>
              <a:rPr lang="it-IT" dirty="0">
                <a:solidFill>
                  <a:prstClr val="black"/>
                </a:solidFill>
                <a:ea typeface="Tahoma" pitchFamily="34" charset="0"/>
              </a:rPr>
              <a:t>In alcuni casi di ritardo mentale grave e gravissimo è difficile stabilire se il soggetto presenta anche sintomi di autismo. </a:t>
            </a:r>
          </a:p>
        </p:txBody>
      </p:sp>
    </p:spTree>
    <p:extLst>
      <p:ext uri="{BB962C8B-B14F-4D97-AF65-F5344CB8AC3E}">
        <p14:creationId xmlns:p14="http://schemas.microsoft.com/office/powerpoint/2010/main" val="2005492506"/>
      </p:ext>
    </p:extLst>
  </p:cSld>
  <p:clrMapOvr>
    <a:masterClrMapping/>
  </p:clrMapOvr>
</p:sld>
</file>

<file path=ppt/slides/slide7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Vedremo come ciò in molti casi sia un vantaggio. Io che sono medico, oltre che psicologo e psicoterapeuta, trovo che molti pazienti sono così focalizzati sul farmaco che non chiedono altro che una pozione magica che gli risolva i problemi senza affrontare un lavoro su se stessi, una ristrutturazione di proprie convinzioni, emozioni e stili comportamentali disfunzionali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60734027"/>
      </p:ext>
    </p:extLst>
  </p:cSld>
  <p:clrMapOvr>
    <a:masterClrMapping/>
  </p:clrMapOvr>
</p:sld>
</file>

<file path=ppt/slides/slide7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 Non è quindi un gran dramma quindi non essere abilitati a prescrivere, occorre però comprendere la natura, gli obiettivi, i limiti ed i possibili effetti collaterali dei trattamenti psicofarmacologici.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2116582"/>
      </p:ext>
    </p:extLst>
  </p:cSld>
  <p:clrMapOvr>
    <a:masterClrMapping/>
  </p:clrMapOvr>
</p:sld>
</file>

<file path=ppt/slides/slide7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Un gran numero dei pazienti che si rivolge allo psicologo comunque usa o ha usato psicofarmaci. Alcuni di loro non sarebbero permeabili alla psicoterapia senza trattamento psicofarmacologico (es bipolari, schizofrenici </a:t>
            </a:r>
            <a:r>
              <a:rPr lang="it-IT" sz="2800" dirty="0" err="1"/>
              <a:t>ecc</a:t>
            </a:r>
            <a:r>
              <a:rPr lang="it-IT" sz="28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30620302"/>
      </p:ext>
    </p:extLst>
  </p:cSld>
  <p:clrMapOvr>
    <a:masterClrMapping/>
  </p:clrMapOvr>
</p:sld>
</file>

<file path=ppt/slides/slide7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La conoscenza delle potenzialità e delle caratteristiche del trattamento psicofarmacologico consentirà di offrire al paziente una assistenza più valida ed al terapeuta di avvalersi, sia pur sotto forma di una collaborazione, delle potenzialità, non piccole, di un sostegno farmacologico alla psicoterapia eventualmente messa in atto.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81363791"/>
      </p:ext>
    </p:extLst>
  </p:cSld>
  <p:clrMapOvr>
    <a:masterClrMapping/>
  </p:clrMapOvr>
</p:sld>
</file>

<file path=ppt/slides/slide7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E’ importante la conoscenza di una diagnostica differenziale tra patologie organiche e patologie psicologiche, tra il 9 ed il 18% dei pazienti seguiti per motivi psicologici in effetti hanno problemi organici di non facile identificazione.</a:t>
            </a:r>
          </a:p>
          <a:p>
            <a:r>
              <a:rPr lang="it-IT" dirty="0"/>
              <a:t>La collaborazione con lo psichiatra può essere utile per questo </a:t>
            </a:r>
          </a:p>
          <a:p>
            <a:r>
              <a:rPr lang="it-IT" dirty="0"/>
              <a:t>Per prescrivere non basta un programma di computer che metta in relazione la diagnosi DSM-5 con i farmaci più idonei. La prescrizione psicofarmacologica richiede la instaurazione di un buon rapporto terapeutico e richiede di conoscere ed analizzare convinzioni aspettative e reazioni individuali del paziente.</a:t>
            </a:r>
          </a:p>
          <a:p>
            <a:pPr marL="0" indent="0">
              <a:buNone/>
            </a:pPr>
            <a:endParaRPr lang="it-IT" dirty="0"/>
          </a:p>
        </p:txBody>
      </p:sp>
    </p:spTree>
    <p:extLst>
      <p:ext uri="{BB962C8B-B14F-4D97-AF65-F5344CB8AC3E}">
        <p14:creationId xmlns:p14="http://schemas.microsoft.com/office/powerpoint/2010/main" val="3660674873"/>
      </p:ext>
    </p:extLst>
  </p:cSld>
  <p:clrMapOvr>
    <a:masterClrMapping/>
  </p:clrMapOvr>
</p:sld>
</file>

<file path=ppt/slides/slide7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Il paziente ha il diritto ad un consenso informato, lo psicologo dovrebbe indicare, qualora rilevante, al paziente anche la alternativa psicofarmacologica, soprattutto se la ricerca la dimostra particolarmente efficace</a:t>
            </a:r>
          </a:p>
          <a:p>
            <a:endParaRPr lang="it-IT" dirty="0"/>
          </a:p>
          <a:p>
            <a:endParaRPr lang="it-IT" dirty="0"/>
          </a:p>
        </p:txBody>
      </p:sp>
    </p:spTree>
    <p:extLst>
      <p:ext uri="{BB962C8B-B14F-4D97-AF65-F5344CB8AC3E}">
        <p14:creationId xmlns:p14="http://schemas.microsoft.com/office/powerpoint/2010/main" val="199660423"/>
      </p:ext>
    </p:extLst>
  </p:cSld>
  <p:clrMapOvr>
    <a:masterClrMapping/>
  </p:clrMapOvr>
</p:sld>
</file>

<file path=ppt/slides/slide7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PSICOFARMACOLOGIA</a:t>
            </a:r>
            <a:br>
              <a:rPr lang="it-IT" dirty="0"/>
            </a:br>
            <a:r>
              <a:rPr lang="it-IT" dirty="0"/>
              <a:t> </a:t>
            </a:r>
            <a:endParaRPr dirty="0"/>
          </a:p>
        </p:txBody>
      </p:sp>
      <p:sp>
        <p:nvSpPr>
          <p:cNvPr id="2" name="Sottotitolo 1"/>
          <p:cNvSpPr>
            <a:spLocks noGrp="1"/>
          </p:cNvSpPr>
          <p:nvPr>
            <p:ph type="subTitle" idx="1"/>
          </p:nvPr>
        </p:nvSpPr>
        <p:spPr/>
        <p:txBody>
          <a:bodyPr/>
          <a:lstStyle/>
          <a:p>
            <a:r>
              <a:rPr lang="it-IT" dirty="0" err="1"/>
              <a:t>Lez</a:t>
            </a:r>
            <a:r>
              <a:rPr lang="it-IT" dirty="0"/>
              <a:t> 38-2</a:t>
            </a:r>
          </a:p>
          <a:p>
            <a:r>
              <a:rPr lang="it-IT" dirty="0"/>
              <a:t>La terapia psicofarmacologica</a:t>
            </a:r>
          </a:p>
        </p:txBody>
      </p:sp>
    </p:spTree>
    <p:extLst>
      <p:ext uri="{BB962C8B-B14F-4D97-AF65-F5344CB8AC3E}">
        <p14:creationId xmlns:p14="http://schemas.microsoft.com/office/powerpoint/2010/main" val="2600493444"/>
      </p:ext>
    </p:extLst>
  </p:cSld>
  <p:clrMapOvr>
    <a:masterClrMapping/>
  </p:clrMapOvr>
</p:sld>
</file>

<file path=ppt/slides/slide7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Agli psicologi occorre conoscere le basi della psicofarmacologia. Può capitare di riuscire ad aiutare una persona con schizofrenia in un percorso di guarigione senza farmaci. Ma in oltre l’80 % dei casi entrare in rapporto con un paziente con schizofrenia non medicato è una impresa piuttosto difficile.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07664652"/>
      </p:ext>
    </p:extLst>
  </p:cSld>
  <p:clrMapOvr>
    <a:masterClrMapping/>
  </p:clrMapOvr>
</p:sld>
</file>

<file path=ppt/slides/slide7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lstStyle/>
          <a:p>
            <a:r>
              <a:rPr lang="it-IT" sz="2800" dirty="0"/>
              <a:t>Non conoscere o non parlare degli effetti collaterali dei farmaci non è problema esclusivo degli psicologi. Molti medici cadono in questa trappola.</a:t>
            </a:r>
          </a:p>
          <a:p>
            <a:r>
              <a:rPr lang="it-IT" sz="2800" dirty="0"/>
              <a:t>In psicoterapia capita spesso di incontrare mogli che chiedono una terapia di coppia per un vistoso calo di libido in un marito che assumeva Paroxetina (antidepressivo serotoninergico) .</a:t>
            </a:r>
          </a:p>
        </p:txBody>
      </p:sp>
    </p:spTree>
    <p:extLst>
      <p:ext uri="{BB962C8B-B14F-4D97-AF65-F5344CB8AC3E}">
        <p14:creationId xmlns:p14="http://schemas.microsoft.com/office/powerpoint/2010/main" val="349479209"/>
      </p:ext>
    </p:extLst>
  </p:cSld>
  <p:clrMapOvr>
    <a:masterClrMapping/>
  </p:clrMapOvr>
</p:sld>
</file>

<file path=ppt/slides/slide7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La coppia non era stata informata dal medico di questo comunissimo effetto collaterale</a:t>
            </a:r>
          </a:p>
          <a:p>
            <a:r>
              <a:rPr lang="it-IT" dirty="0"/>
              <a:t>Se anche lo psicologo non conoscesse tale effetto collaterale potrebbe impegnarsi in una psicoterapia oltre che inutile, controproducente.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785955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DELLO SPETTRO AUTISTICO-  ASPERGER</a:t>
            </a:r>
            <a:endParaRPr dirty="0"/>
          </a:p>
        </p:txBody>
      </p:sp>
      <p:sp>
        <p:nvSpPr>
          <p:cNvPr id="8" name="Sottotitolo 7"/>
          <p:cNvSpPr>
            <a:spLocks noGrp="1"/>
          </p:cNvSpPr>
          <p:nvPr>
            <p:ph type="subTitle" idx="1"/>
          </p:nvPr>
        </p:nvSpPr>
        <p:spPr/>
        <p:txBody>
          <a:bodyPr/>
          <a:lstStyle/>
          <a:p>
            <a:pPr eaLnBrk="1" hangingPunct="1">
              <a:defRPr/>
            </a:pPr>
            <a:r>
              <a:rPr lang="it-IT" dirty="0"/>
              <a:t>LEZIONE 17-3</a:t>
            </a:r>
          </a:p>
        </p:txBody>
      </p:sp>
    </p:spTree>
    <p:extLst>
      <p:ext uri="{BB962C8B-B14F-4D97-AF65-F5344CB8AC3E}">
        <p14:creationId xmlns:p14="http://schemas.microsoft.com/office/powerpoint/2010/main" val="2313384064"/>
      </p:ext>
    </p:extLst>
  </p:cSld>
  <p:clrMapOvr>
    <a:masterClrMapping/>
  </p:clrMapOvr>
</p:sld>
</file>

<file path=ppt/slides/slide7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Nel caso di pazienti sottoposte a cure per altro corrette ma che ingrassano di 20 kg in un anno; sono maggiori i benefici o i difetti?</a:t>
            </a:r>
          </a:p>
          <a:p>
            <a:endParaRPr lang="it-IT" dirty="0"/>
          </a:p>
          <a:p>
            <a:r>
              <a:rPr lang="it-IT" dirty="0"/>
              <a:t>I bambini sottoposti a terapia antiepilettica eccessivamente sedativa, non hanno forse più convulsioni, ma sviluppano gravi problemi di apprendimento.</a:t>
            </a:r>
          </a:p>
          <a:p>
            <a:endParaRPr lang="it-IT" dirty="0"/>
          </a:p>
          <a:p>
            <a:endParaRPr lang="it-IT" dirty="0"/>
          </a:p>
        </p:txBody>
      </p:sp>
    </p:spTree>
    <p:extLst>
      <p:ext uri="{BB962C8B-B14F-4D97-AF65-F5344CB8AC3E}">
        <p14:creationId xmlns:p14="http://schemas.microsoft.com/office/powerpoint/2010/main" val="2255093276"/>
      </p:ext>
    </p:extLst>
  </p:cSld>
  <p:clrMapOvr>
    <a:masterClrMapping/>
  </p:clrMapOvr>
</p:sld>
</file>

<file path=ppt/slides/slide7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sz="4000" dirty="0"/>
              <a:t>Nella prescrizione è opportuno tener conto di variabili che non sono solamente biologiche.</a:t>
            </a:r>
          </a:p>
          <a:p>
            <a:r>
              <a:rPr lang="it-IT" sz="4000" dirty="0"/>
              <a:t>In psicoterapia, d’altra parte, ci troviamo a fronteggiare variabili che non sono solamente psicologico- relazionali.</a:t>
            </a:r>
          </a:p>
        </p:txBody>
      </p:sp>
    </p:spTree>
    <p:extLst>
      <p:ext uri="{BB962C8B-B14F-4D97-AF65-F5344CB8AC3E}">
        <p14:creationId xmlns:p14="http://schemas.microsoft.com/office/powerpoint/2010/main" val="526681755"/>
      </p:ext>
    </p:extLst>
  </p:cSld>
  <p:clrMapOvr>
    <a:masterClrMapping/>
  </p:clrMapOvr>
</p:sld>
</file>

<file path=ppt/slides/slide7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PSICOFARMACOLOGIA</a:t>
            </a:r>
            <a:br>
              <a:rPr lang="it-IT" dirty="0"/>
            </a:br>
            <a:r>
              <a:rPr lang="it-IT" dirty="0"/>
              <a:t> </a:t>
            </a:r>
            <a:endParaRPr dirty="0"/>
          </a:p>
        </p:txBody>
      </p:sp>
      <p:sp>
        <p:nvSpPr>
          <p:cNvPr id="2" name="Sottotitolo 1"/>
          <p:cNvSpPr>
            <a:spLocks noGrp="1"/>
          </p:cNvSpPr>
          <p:nvPr>
            <p:ph type="subTitle" idx="1"/>
          </p:nvPr>
        </p:nvSpPr>
        <p:spPr/>
        <p:txBody>
          <a:bodyPr/>
          <a:lstStyle/>
          <a:p>
            <a:r>
              <a:rPr lang="it-IT" dirty="0" err="1"/>
              <a:t>Lez</a:t>
            </a:r>
            <a:r>
              <a:rPr lang="it-IT" dirty="0"/>
              <a:t> 38-3</a:t>
            </a:r>
          </a:p>
          <a:p>
            <a:r>
              <a:rPr lang="it-IT" dirty="0"/>
              <a:t>La terapia psicofarmacologica</a:t>
            </a:r>
          </a:p>
        </p:txBody>
      </p:sp>
    </p:spTree>
    <p:extLst>
      <p:ext uri="{BB962C8B-B14F-4D97-AF65-F5344CB8AC3E}">
        <p14:creationId xmlns:p14="http://schemas.microsoft.com/office/powerpoint/2010/main" val="838343419"/>
      </p:ext>
    </p:extLst>
  </p:cSld>
  <p:clrMapOvr>
    <a:masterClrMapping/>
  </p:clrMapOvr>
</p:sld>
</file>

<file path=ppt/slides/slide7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sz="3600" dirty="0"/>
              <a:t>La stragrande maggioranza delle patologie che affrontiamo sono costituite da circoli viziosi autoperpetuanti cui concorrono aspetti psicologici, comportamentali, biologici, sociali. Si tratta della famosa unità psico-fisico-sociale di cui ci hanno parlato a Psicologia 1</a:t>
            </a:r>
          </a:p>
        </p:txBody>
      </p:sp>
    </p:spTree>
    <p:extLst>
      <p:ext uri="{BB962C8B-B14F-4D97-AF65-F5344CB8AC3E}">
        <p14:creationId xmlns:p14="http://schemas.microsoft.com/office/powerpoint/2010/main" val="3089387661"/>
      </p:ext>
    </p:extLst>
  </p:cSld>
  <p:clrMapOvr>
    <a:masterClrMapping/>
  </p:clrMapOvr>
</p:sld>
</file>

<file path=ppt/slides/slide7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r>
              <a:rPr lang="it-IT" dirty="0"/>
              <a:t>Il circolo vizioso può essere interrotto, o fortemente indebolito a ciascuno di questi livelli, sempre che si riesca a mantenere  uno sguardo sufficientemente globale sulle dinamiche del caso</a:t>
            </a:r>
          </a:p>
        </p:txBody>
      </p:sp>
    </p:spTree>
    <p:extLst>
      <p:ext uri="{BB962C8B-B14F-4D97-AF65-F5344CB8AC3E}">
        <p14:creationId xmlns:p14="http://schemas.microsoft.com/office/powerpoint/2010/main" val="4144481185"/>
      </p:ext>
    </p:extLst>
  </p:cSld>
  <p:clrMapOvr>
    <a:masterClrMapping/>
  </p:clrMapOvr>
</p:sld>
</file>

<file path=ppt/slides/slide7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Nella pratica clinica, un gran numero dei pazienti che incontriamo assumono farmaci</a:t>
            </a:r>
          </a:p>
          <a:p>
            <a:r>
              <a:rPr lang="it-IT" dirty="0"/>
              <a:t>Es. pazienti con disturbi da ansia, depressione, bipolari. Pazienti con psicosi, dipendenze patologiche, anziani.</a:t>
            </a:r>
          </a:p>
          <a:p>
            <a:r>
              <a:rPr lang="it-IT" dirty="0"/>
              <a:t>Ed anche, disturbi personalità, autismo, ritardo mentale.</a:t>
            </a:r>
          </a:p>
          <a:p>
            <a:r>
              <a:rPr lang="it-IT" dirty="0"/>
              <a:t>Per qualche patologia l’uso dei farmaci è essenziale, per altre accessorio, per altre ancora l’utilità non è stata dimostrata, ma si fa lo stesso.</a:t>
            </a:r>
          </a:p>
        </p:txBody>
      </p:sp>
    </p:spTree>
    <p:extLst>
      <p:ext uri="{BB962C8B-B14F-4D97-AF65-F5344CB8AC3E}">
        <p14:creationId xmlns:p14="http://schemas.microsoft.com/office/powerpoint/2010/main" val="970113583"/>
      </p:ext>
    </p:extLst>
  </p:cSld>
  <p:clrMapOvr>
    <a:masterClrMapping/>
  </p:clrMapOvr>
</p:sld>
</file>

<file path=ppt/slides/slide7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Anche per chi non può né vuole prescrivere farmaci è importante conoscere:</a:t>
            </a:r>
          </a:p>
          <a:p>
            <a:r>
              <a:rPr lang="it-IT" b="1" dirty="0"/>
              <a:t>Potenzialità del trattamento </a:t>
            </a:r>
            <a:r>
              <a:rPr lang="it-IT" dirty="0"/>
              <a:t>(sono frequenti </a:t>
            </a:r>
            <a:r>
              <a:rPr lang="it-IT" dirty="0" err="1"/>
              <a:t>sovrastime</a:t>
            </a:r>
            <a:r>
              <a:rPr lang="it-IT" dirty="0"/>
              <a:t>, e sottostime es. ti ho prescritto l’antidepressivo “giusto” quindi devi guarire; o i farmaci sono droghe quando inizi non puoi più smettere coprono solo i sintomi, impediscono un reale lavoro su sé stessi ecc. ecc.)</a:t>
            </a:r>
          </a:p>
        </p:txBody>
      </p:sp>
    </p:spTree>
    <p:extLst>
      <p:ext uri="{BB962C8B-B14F-4D97-AF65-F5344CB8AC3E}">
        <p14:creationId xmlns:p14="http://schemas.microsoft.com/office/powerpoint/2010/main" val="2269359753"/>
      </p:ext>
    </p:extLst>
  </p:cSld>
  <p:clrMapOvr>
    <a:masterClrMapping/>
  </p:clrMapOvr>
</p:sld>
</file>

<file path=ppt/slides/slide7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b="1" dirty="0"/>
              <a:t>Effetti collaterali </a:t>
            </a:r>
            <a:r>
              <a:rPr lang="it-IT" dirty="0"/>
              <a:t>(non sempre negativi ad esempio il </a:t>
            </a:r>
            <a:r>
              <a:rPr lang="it-IT" dirty="0" err="1"/>
              <a:t>tofranil</a:t>
            </a:r>
            <a:r>
              <a:rPr lang="it-IT" dirty="0"/>
              <a:t> viene usato nel trattamento della enuresi proprio per un effetto collaterale che rende più capiente la vescica, la paroxetina che riduce il desiderio sessuale però allunga anche i tempi per l’orgasmo e viene usato nel trattamento della eiaculazione precoce)</a:t>
            </a:r>
          </a:p>
          <a:p>
            <a:r>
              <a:rPr lang="it-IT" b="1" dirty="0"/>
              <a:t>Tempi in cui ci possiamo attendere gli effetti </a:t>
            </a:r>
            <a:r>
              <a:rPr lang="it-IT" dirty="0"/>
              <a:t>terapeutici e quelli collaterali</a:t>
            </a:r>
          </a:p>
          <a:p>
            <a:r>
              <a:rPr lang="it-IT" b="1" dirty="0"/>
              <a:t>Modi in cui si possono osservare eventuali progressi</a:t>
            </a:r>
          </a:p>
          <a:p>
            <a:r>
              <a:rPr lang="it-IT" b="1" dirty="0"/>
              <a:t>Vissuto del paziente </a:t>
            </a:r>
            <a:r>
              <a:rPr lang="it-IT" dirty="0"/>
              <a:t>nei confronti delle diverse forme di trattamento proposto</a:t>
            </a:r>
          </a:p>
          <a:p>
            <a:endParaRPr lang="it-IT" dirty="0"/>
          </a:p>
        </p:txBody>
      </p:sp>
    </p:spTree>
    <p:extLst>
      <p:ext uri="{BB962C8B-B14F-4D97-AF65-F5344CB8AC3E}">
        <p14:creationId xmlns:p14="http://schemas.microsoft.com/office/powerpoint/2010/main" val="345567699"/>
      </p:ext>
    </p:extLst>
  </p:cSld>
  <p:clrMapOvr>
    <a:masterClrMapping/>
  </p:clrMapOvr>
</p:sld>
</file>

<file path=ppt/slides/slide7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hangingPunct="0"/>
            <a:r>
              <a:rPr lang="it-IT" sz="2400" dirty="0"/>
              <a:t>La integrazione tra psicoterapia e trattamento psicofarmacologico è possibile ed efficace. </a:t>
            </a:r>
          </a:p>
          <a:p>
            <a:pPr hangingPunct="0"/>
            <a:r>
              <a:rPr lang="it-IT" sz="2400" dirty="0"/>
              <a:t>Si fa ma non si dice. Ovvero è ampiamente diffusa anche se a volte gli psicoterapeuti quando riferiscono un loro intervento tendono a «dimenticare» che altri medici avevano contemporaneamente allo stesso prescritto degli psicofarmaci. Allo stesso modo il farmacologo spesso attribuisce la guarigione alla potenza del farmaco e non considera gli aspetti relazionali o la concomitante psicoterapia in atto. </a:t>
            </a:r>
          </a:p>
          <a:p>
            <a:endParaRPr lang="it-IT" dirty="0"/>
          </a:p>
        </p:txBody>
      </p:sp>
    </p:spTree>
    <p:extLst>
      <p:ext uri="{BB962C8B-B14F-4D97-AF65-F5344CB8AC3E}">
        <p14:creationId xmlns:p14="http://schemas.microsoft.com/office/powerpoint/2010/main" val="1714274404"/>
      </p:ext>
    </p:extLst>
  </p:cSld>
  <p:clrMapOvr>
    <a:masterClrMapping/>
  </p:clrMapOvr>
</p:sld>
</file>

<file path=ppt/slides/slide7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sz="2800" dirty="0"/>
              <a:t>La ricerca, la richiesta degli utenti, le pressioni di enti e di assicurazioni  ci spingono verso la messa a punto di tecniche utili rapide efficaci e replicabili.</a:t>
            </a:r>
          </a:p>
          <a:p>
            <a:r>
              <a:rPr lang="it-IT" sz="2800" dirty="0"/>
              <a:t>Spesso i protocolli di terapia propongono terapie integrate in cui la psicofarmacologia si affianca alla psicoterapia. </a:t>
            </a:r>
          </a:p>
          <a:p>
            <a:r>
              <a:rPr lang="it-IT" sz="2800" dirty="0"/>
              <a:t>In molti “bugiardini” , non necessariamente di psicofarmaci, si sottolinea la importanza che alcuni farmaci siano somministrati all’interno di un progetto psicoterapico e riabilitativo</a:t>
            </a:r>
          </a:p>
          <a:p>
            <a:endParaRPr lang="it-IT" sz="2800" dirty="0"/>
          </a:p>
          <a:p>
            <a:endParaRPr lang="it-IT" sz="2800" dirty="0"/>
          </a:p>
          <a:p>
            <a:pPr marL="0" indent="0">
              <a:buNone/>
            </a:pPr>
            <a:endParaRPr lang="it-IT" sz="2000" dirty="0"/>
          </a:p>
        </p:txBody>
      </p:sp>
    </p:spTree>
    <p:extLst>
      <p:ext uri="{BB962C8B-B14F-4D97-AF65-F5344CB8AC3E}">
        <p14:creationId xmlns:p14="http://schemas.microsoft.com/office/powerpoint/2010/main" val="161334517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lnSpc>
                <a:spcPct val="115000"/>
              </a:lnSpc>
              <a:spcAft>
                <a:spcPts val="1000"/>
              </a:spcAft>
            </a:pPr>
            <a:r>
              <a:rPr lang="it-IT" sz="2400" b="1" i="1" dirty="0">
                <a:latin typeface="Verdana"/>
                <a:ea typeface="Times New Roman"/>
                <a:cs typeface="Times New Roman"/>
              </a:rPr>
              <a:t> </a:t>
            </a:r>
            <a:r>
              <a:rPr lang="it-IT" sz="2400" dirty="0">
                <a:ea typeface="Tahoma" pitchFamily="34" charset="0"/>
              </a:rPr>
              <a:t>Le caratteristiche principali del Disturbo di Asperger sono una grave e perdurante compromissione dell’interazione sociale e lo sviluppo di modalità di comportamento, interessi, e attività ristretti e ripetitivi. Tale compromissione deve causare una alterazione clinicamente significativa nell’area sociale, lavorativa, o in altre aree importanti del funzionamento.  Il bambino con sindrome di Asperger inizia normalmente a parlare verso i 2 anni e usa frasi complesse verso i 3 anni.</a:t>
            </a:r>
          </a:p>
          <a:p>
            <a:pPr>
              <a:lnSpc>
                <a:spcPct val="115000"/>
              </a:lnSpc>
              <a:spcAft>
                <a:spcPts val="1000"/>
              </a:spcAft>
            </a:pPr>
            <a:r>
              <a:rPr lang="it-IT" sz="2400" dirty="0">
                <a:ea typeface="Tahoma" pitchFamily="34" charset="0"/>
              </a:rPr>
              <a:t> </a:t>
            </a:r>
            <a:endParaRPr lang="it-IT" sz="2400" dirty="0">
              <a:effectLst/>
              <a:latin typeface="Calibri"/>
              <a:ea typeface="PMingLiU"/>
              <a:cs typeface="Times New Roman"/>
            </a:endParaRPr>
          </a:p>
        </p:txBody>
      </p:sp>
      <p:sp>
        <p:nvSpPr>
          <p:cNvPr id="3" name="Titolo 2"/>
          <p:cNvSpPr>
            <a:spLocks noGrp="1"/>
          </p:cNvSpPr>
          <p:nvPr>
            <p:ph type="title"/>
          </p:nvPr>
        </p:nvSpPr>
        <p:spPr/>
        <p:txBody>
          <a:bodyPr/>
          <a:lstStyle/>
          <a:p>
            <a:r>
              <a:rPr lang="it-IT" dirty="0"/>
              <a:t>Disturbo di Asperger</a:t>
            </a:r>
          </a:p>
        </p:txBody>
      </p:sp>
    </p:spTree>
    <p:extLst>
      <p:ext uri="{BB962C8B-B14F-4D97-AF65-F5344CB8AC3E}">
        <p14:creationId xmlns:p14="http://schemas.microsoft.com/office/powerpoint/2010/main" val="2237997977"/>
      </p:ext>
    </p:extLst>
  </p:cSld>
  <p:clrMapOvr>
    <a:masterClrMapping/>
  </p:clrMapOvr>
</p:sld>
</file>

<file path=ppt/slides/slide7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PSICOFARMACOLOGIA</a:t>
            </a:r>
            <a:br>
              <a:rPr lang="it-IT" dirty="0"/>
            </a:br>
            <a:r>
              <a:rPr lang="it-IT" dirty="0"/>
              <a:t> </a:t>
            </a:r>
            <a:endParaRPr dirty="0"/>
          </a:p>
        </p:txBody>
      </p:sp>
      <p:sp>
        <p:nvSpPr>
          <p:cNvPr id="2" name="Sottotitolo 1"/>
          <p:cNvSpPr>
            <a:spLocks noGrp="1"/>
          </p:cNvSpPr>
          <p:nvPr>
            <p:ph type="subTitle" idx="1"/>
          </p:nvPr>
        </p:nvSpPr>
        <p:spPr/>
        <p:txBody>
          <a:bodyPr/>
          <a:lstStyle/>
          <a:p>
            <a:r>
              <a:rPr lang="it-IT" dirty="0" err="1"/>
              <a:t>Lez</a:t>
            </a:r>
            <a:r>
              <a:rPr lang="it-IT" dirty="0"/>
              <a:t> 38-4</a:t>
            </a:r>
          </a:p>
          <a:p>
            <a:r>
              <a:rPr lang="it-IT" dirty="0"/>
              <a:t>La terapia psicofarmacologica</a:t>
            </a:r>
          </a:p>
        </p:txBody>
      </p:sp>
    </p:spTree>
    <p:extLst>
      <p:ext uri="{BB962C8B-B14F-4D97-AF65-F5344CB8AC3E}">
        <p14:creationId xmlns:p14="http://schemas.microsoft.com/office/powerpoint/2010/main" val="2831964109"/>
      </p:ext>
    </p:extLst>
  </p:cSld>
  <p:clrMapOvr>
    <a:masterClrMapping/>
  </p:clrMapOvr>
</p:sld>
</file>

<file path=ppt/slides/slide7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Ma anche fattori caratteriali ed appresi possono favorire o inibire la risposta al farmaco, e condizionare la capacità di seguire uno schema terapeutico.  </a:t>
            </a:r>
          </a:p>
          <a:p>
            <a:r>
              <a:rPr lang="it-IT" sz="2400" dirty="0"/>
              <a:t>Pazienti con tratti ossessivi ad esempio possono manifestare un orientamento ipocondriaco e questo può stimolarli all’abuso farmacologico per combattere malattie inesistenti o, in alternativa, al rifiuto di ogni farmaco considerato come una droga pericolosa.</a:t>
            </a:r>
          </a:p>
          <a:p>
            <a:r>
              <a:rPr lang="it-IT" sz="2400" dirty="0"/>
              <a:t>Anche un atteggiamento paranoideo può condizionare il paziente a considerare i farmaci come uno strumento di controllo o comunque dannoso.</a:t>
            </a:r>
          </a:p>
          <a:p>
            <a:endParaRPr lang="it-IT" sz="2400" dirty="0"/>
          </a:p>
        </p:txBody>
      </p:sp>
      <p:sp>
        <p:nvSpPr>
          <p:cNvPr id="3" name="Titolo 2"/>
          <p:cNvSpPr>
            <a:spLocks noGrp="1"/>
          </p:cNvSpPr>
          <p:nvPr>
            <p:ph type="title"/>
          </p:nvPr>
        </p:nvSpPr>
        <p:spPr/>
        <p:txBody>
          <a:bodyPr>
            <a:normAutofit fontScale="90000"/>
          </a:bodyPr>
          <a:lstStyle/>
          <a:p>
            <a:r>
              <a:rPr lang="it-IT" dirty="0"/>
              <a:t>Fattori appresi che condizionano nell’uso dei farmaci</a:t>
            </a:r>
          </a:p>
        </p:txBody>
      </p:sp>
    </p:spTree>
    <p:extLst>
      <p:ext uri="{BB962C8B-B14F-4D97-AF65-F5344CB8AC3E}">
        <p14:creationId xmlns:p14="http://schemas.microsoft.com/office/powerpoint/2010/main" val="2438627127"/>
      </p:ext>
    </p:extLst>
  </p:cSld>
  <p:clrMapOvr>
    <a:masterClrMapping/>
  </p:clrMapOvr>
</p:sld>
</file>

<file path=ppt/slides/slide7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In famiglia si può imparare a considerare che ogni malessere può e deve essere affrontato con farmaci, a risolvere tutto con la omeopatia, o a riservare le medicine ai casi più gravi.</a:t>
            </a:r>
          </a:p>
          <a:p>
            <a:pPr marL="342900" lvl="4" indent="-342900">
              <a:buFont typeface="Arial" charset="0"/>
              <a:buChar char="•"/>
            </a:pPr>
            <a:r>
              <a:rPr lang="it-IT" dirty="0"/>
              <a:t> una forte reazione allergica nei confronti di un farmaco può spaventare nei confronti di tutte le medicine ecc. </a:t>
            </a:r>
          </a:p>
          <a:p>
            <a:pPr marL="342900" lvl="4" indent="-342900">
              <a:buFont typeface="Arial" charset="0"/>
              <a:buChar char="•"/>
            </a:pPr>
            <a:r>
              <a:rPr lang="it-IT" dirty="0"/>
              <a:t>La terapia farmacologica  viene a volte temuta sulla base di idee preconcette e sbagliate del tipo: quando inizi poi non puoi più staccartene. In effetti, come vedremo, i farmaci che possono portare ad una forma di dipendenza (per altro gestibile) sono le benzodiazepine (es </a:t>
            </a:r>
            <a:r>
              <a:rPr lang="it-IT" dirty="0" err="1"/>
              <a:t>tavor</a:t>
            </a:r>
            <a:r>
              <a:rPr lang="it-IT" dirty="0"/>
              <a:t>, </a:t>
            </a:r>
            <a:r>
              <a:rPr lang="it-IT" dirty="0" err="1"/>
              <a:t>lexotan</a:t>
            </a:r>
            <a:r>
              <a:rPr lang="it-IT" dirty="0"/>
              <a:t>, valium </a:t>
            </a:r>
            <a:r>
              <a:rPr lang="it-IT" dirty="0" err="1"/>
              <a:t>ecc</a:t>
            </a:r>
            <a:r>
              <a:rPr lang="it-IT" dirty="0"/>
              <a:t>) che molti considerano innocue. Invece antidepressivi ed antipsicotici  da molti ritenuti farmaci «pesanti» di solito non sono fonte di dipendenza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66894736"/>
      </p:ext>
    </p:extLst>
  </p:cSld>
  <p:clrMapOvr>
    <a:masterClrMapping/>
  </p:clrMapOvr>
</p:sld>
</file>

<file path=ppt/slides/slide7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In altri casi la assunzione di psicofarmaci viene considerata una dimostrazione di debolezza</a:t>
            </a:r>
          </a:p>
          <a:p>
            <a:r>
              <a:rPr lang="it-IT" sz="2000" dirty="0"/>
              <a:t>Si notano avversioni e rifiuti a farmaci sulla base del nome, della confezione, della classe farmaceutica.</a:t>
            </a:r>
          </a:p>
          <a:p>
            <a:r>
              <a:rPr lang="it-IT" sz="2000" dirty="0"/>
              <a:t>E dipendenze assolutamente particolari (es un paziente che «deve» ogni giorno assumere una supposta di </a:t>
            </a:r>
            <a:r>
              <a:rPr lang="it-IT" sz="2000" dirty="0" err="1"/>
              <a:t>optalidon</a:t>
            </a:r>
            <a:r>
              <a:rPr lang="it-IT" sz="2000" dirty="0"/>
              <a:t>.</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22612011"/>
      </p:ext>
    </p:extLst>
  </p:cSld>
  <p:clrMapOvr>
    <a:masterClrMapping/>
  </p:clrMapOvr>
</p:sld>
</file>

<file path=ppt/slides/slide7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 tossicodipendenti poi sono spesso ingordi di farmaci, non sono rari i casi di persone che bevono anche diverse boccette di ansiolitico al giorno (centinaia di gocce per volta). Quindi alcune abitudini patologiche possono condizionare le reazioni e le aspettative nei confronti dei farmaci.</a:t>
            </a:r>
          </a:p>
          <a:p>
            <a:r>
              <a:rPr lang="it-IT" sz="2800" dirty="0"/>
              <a:t>Gli aspetti biochimici spesso si dimostrano secondari rispetto alle aspettative psicologiche anche in questo settore.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44081838"/>
      </p:ext>
    </p:extLst>
  </p:cSld>
  <p:clrMapOvr>
    <a:masterClrMapping/>
  </p:clrMapOvr>
</p:sld>
</file>

<file path=ppt/slides/slide7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 livello terapeutico</a:t>
            </a:r>
          </a:p>
        </p:txBody>
      </p:sp>
      <p:sp>
        <p:nvSpPr>
          <p:cNvPr id="3" name="Segnaposto contenuto 2"/>
          <p:cNvSpPr>
            <a:spLocks noGrp="1"/>
          </p:cNvSpPr>
          <p:nvPr>
            <p:ph idx="1"/>
          </p:nvPr>
        </p:nvSpPr>
        <p:spPr/>
        <p:txBody>
          <a:bodyPr>
            <a:normAutofit fontScale="92500" lnSpcReduction="20000"/>
          </a:bodyPr>
          <a:lstStyle/>
          <a:p>
            <a:pPr marL="342900" lvl="4" indent="-342900">
              <a:buFont typeface="Arial" pitchFamily="34" charset="0"/>
              <a:buChar char="•"/>
            </a:pPr>
            <a:r>
              <a:rPr lang="it-IT" sz="2800" dirty="0"/>
              <a:t>Tecniche psicologiche e riabilitative che funzionano con alcuni non funzionano con tutti. Ad es. in caso di </a:t>
            </a:r>
            <a:r>
              <a:rPr lang="it-IT" sz="2800" dirty="0" err="1"/>
              <a:t>alcoldipendenza</a:t>
            </a:r>
            <a:r>
              <a:rPr lang="it-IT" sz="2800" dirty="0"/>
              <a:t> un narcisista difficilmente sceglierà di mettersi sul piano degli altri frequentando un gruppo di Alcolisti Anonimi. </a:t>
            </a:r>
          </a:p>
          <a:p>
            <a:pPr marL="342900" lvl="4" indent="-342900">
              <a:buFont typeface="Arial" pitchFamily="34" charset="0"/>
              <a:buChar char="•"/>
            </a:pPr>
            <a:r>
              <a:rPr lang="it-IT" sz="2800" dirty="0"/>
              <a:t>Questo sostegno sarà invece assai ricercato da una persona con disturbo dipendente di personalità che nel gruppo trova il sostegno e la accoglienza di cui ritiene di aver bisogno</a:t>
            </a:r>
          </a:p>
          <a:p>
            <a:pPr marL="342900" lvl="4" indent="-342900">
              <a:buFont typeface="Arial" pitchFamily="34" charset="0"/>
              <a:buChar char="•"/>
            </a:pPr>
            <a:r>
              <a:rPr lang="it-IT" sz="2800" dirty="0"/>
              <a:t>D’altra parte si notano rapide e profonde guarigione per conversione religiosa, ristrutturazione cognitiva a seguito di esperienze traumatiche, di repentini innamoramenti  ecc. ecc.</a:t>
            </a:r>
          </a:p>
          <a:p>
            <a:endParaRPr lang="it-IT" dirty="0"/>
          </a:p>
        </p:txBody>
      </p:sp>
    </p:spTree>
    <p:extLst>
      <p:ext uri="{BB962C8B-B14F-4D97-AF65-F5344CB8AC3E}">
        <p14:creationId xmlns:p14="http://schemas.microsoft.com/office/powerpoint/2010/main" val="92502879"/>
      </p:ext>
    </p:extLst>
  </p:cSld>
  <p:clrMapOvr>
    <a:masterClrMapping/>
  </p:clrMapOvr>
</p:sld>
</file>

<file path=ppt/slides/slide7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Non è facile identificare i principi attivi di una terapia, sia essa farmacologica o psicoterapica.</a:t>
            </a:r>
          </a:p>
          <a:p>
            <a:r>
              <a:rPr lang="it-IT" dirty="0"/>
              <a:t>Va comunque ricordato come quasi  tutte le patologie sono caratterizzate da circoli viziosi.</a:t>
            </a:r>
          </a:p>
          <a:p>
            <a:r>
              <a:rPr lang="it-IT" dirty="0"/>
              <a:t>Aspetti comportamentali, affettivi, sensoriali, immaginativi, cognitivi, interpersonali ed organici, sono tra loro profondamente connessi. Agire su uno o l’altro di questi fattori aiuta a rompere il circolo vizioso in cui si trova bloccato il paziente. </a:t>
            </a:r>
          </a:p>
        </p:txBody>
      </p:sp>
    </p:spTree>
    <p:extLst>
      <p:ext uri="{BB962C8B-B14F-4D97-AF65-F5344CB8AC3E}">
        <p14:creationId xmlns:p14="http://schemas.microsoft.com/office/powerpoint/2010/main" val="3432286226"/>
      </p:ext>
    </p:extLst>
  </p:cSld>
  <p:clrMapOvr>
    <a:masterClrMapping/>
  </p:clrMapOvr>
</p:sld>
</file>

<file path=ppt/slides/slide7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L’intervento a livello relazionale, cognitivo o comportamentale  tipico delle psicoterapia, non è più nobile o più rilevante dell’intervento farmacologico che agisce prevalentemente sul piano organico, sono aspetti diversi di una presa in carico che deve necessariamente essere globale.</a:t>
            </a:r>
          </a:p>
          <a:p>
            <a:r>
              <a:rPr lang="it-IT" sz="2400" dirty="0"/>
              <a:t>In guarigione il paziente esce dallo schema rigido e patogeno. Il farmaco agisce al livello organico ma non solo (vedi le precedenti notazioni sugli aspetti psicologici del trattamento psicofarmacologico).  La psicoterapia agisce anche a livello fisico (es riduce la gastrite, la caduta capelli, l’ipertensione) ed a livello comportamentale.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30162401"/>
      </p:ext>
    </p:extLst>
  </p:cSld>
  <p:clrMapOvr>
    <a:masterClrMapping/>
  </p:clrMapOvr>
</p:sld>
</file>

<file path=ppt/slides/slide7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hangingPunct="0"/>
            <a:r>
              <a:rPr lang="it-IT" sz="2000" dirty="0"/>
              <a:t>Alla guarigione contribuisce non solo la psicoterapia o gli psicofarmaci.  </a:t>
            </a:r>
          </a:p>
          <a:p>
            <a:pPr hangingPunct="0"/>
            <a:r>
              <a:rPr lang="it-IT" sz="2000" dirty="0"/>
              <a:t>La Protesi acustica può contribuire a distogliere un anziano da una condizione di isolamento.</a:t>
            </a:r>
          </a:p>
          <a:p>
            <a:pPr hangingPunct="0"/>
            <a:r>
              <a:rPr lang="it-IT" sz="2000" dirty="0"/>
              <a:t> I soggetti Down sono spesso miopi, oltre ad un sostegno specifico gli occhiali possono essere fondamentali per aiutarli a seguire un programma scolastico. </a:t>
            </a: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61551913"/>
      </p:ext>
    </p:extLst>
  </p:cSld>
  <p:clrMapOvr>
    <a:masterClrMapping/>
  </p:clrMapOvr>
</p:sld>
</file>

<file path=ppt/slides/slide7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A volte occorrono mesi ad uno psicologo esperto in strategie comportamentali per insegnare al piccolo soggetto Down ad accettare gli occhiali. Anche questo è un esempio di intervento in cui fattori dichiaratamente organici (la correzione con occhiale di una condizione di miopia) traggono vantaggio da tecniche che agiscono sul comportamento e ciò al fine di aiutare la persona a livello cognitivo e sensoriale (capacità di seguire le lezioni leggendo la lavagna)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0038161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nSpc>
                <a:spcPct val="150000"/>
              </a:lnSpc>
              <a:spcBef>
                <a:spcPts val="135"/>
              </a:spcBef>
              <a:spcAft>
                <a:spcPts val="0"/>
              </a:spcAft>
            </a:pPr>
            <a:r>
              <a:rPr lang="it-IT" sz="2000" dirty="0">
                <a:ea typeface="Tahoma" pitchFamily="34" charset="0"/>
              </a:rPr>
              <a:t>Il bambino è molto interessato a ciò che lo circonda, in alcuni ambiti può sviluppare capacità particolarmente importanti in quanto la ristrettezza dei suoi interessi lo porta ad approfondire molto le sue competenze.</a:t>
            </a:r>
          </a:p>
          <a:p>
            <a:pPr>
              <a:lnSpc>
                <a:spcPct val="150000"/>
              </a:lnSpc>
              <a:spcBef>
                <a:spcPts val="135"/>
              </a:spcBef>
              <a:spcAft>
                <a:spcPts val="0"/>
              </a:spcAft>
            </a:pPr>
            <a:r>
              <a:rPr lang="it-IT" sz="2000" dirty="0">
                <a:ea typeface="Tahoma" pitchFamily="34" charset="0"/>
              </a:rPr>
              <a:t>Sul piano sociale e relazionale mostrano pienamente i loro deficit. Quando parlano non manifestano una mimica adeguata e per loro è molto difficile seguire il normale ritmo di scambio di informazioni e di ritmo della conversazione.</a:t>
            </a:r>
          </a:p>
          <a:p>
            <a:pPr>
              <a:lnSpc>
                <a:spcPct val="150000"/>
              </a:lnSpc>
              <a:spcBef>
                <a:spcPts val="135"/>
              </a:spcBef>
              <a:spcAft>
                <a:spcPts val="0"/>
              </a:spcAft>
            </a:pPr>
            <a:r>
              <a:rPr lang="it-IT" sz="2000" dirty="0">
                <a:ea typeface="Tahoma" pitchFamily="34" charset="0"/>
              </a:rPr>
              <a:t> </a:t>
            </a:r>
            <a:endParaRPr lang="it-IT" sz="2000" dirty="0">
              <a:latin typeface="Calibri"/>
              <a:ea typeface="PMingLiU"/>
              <a:cs typeface="Times New Roman"/>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74065327"/>
      </p:ext>
    </p:extLst>
  </p:cSld>
  <p:clrMapOvr>
    <a:masterClrMapping/>
  </p:clrMapOvr>
</p:sld>
</file>

<file path=ppt/slides/slide7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L’intervento psicofarmacologico è uno strumento che è utile conoscere, ma l’intervento condotto con tali mezzi va inserito in un contesto. Il paziente non sarà concepito unicamente come un portatore di squilibri a livello biochimico, ma come una persona con esigenze evidenti su diversi piani.</a:t>
            </a:r>
          </a:p>
          <a:p>
            <a:r>
              <a:rPr lang="it-IT" sz="2800" dirty="0"/>
              <a:t>Più vado avanti nel lavoro e maggiormente vedo sfumati i confini tra psicoterapia e psicofarmacologia.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76361094"/>
      </p:ext>
    </p:extLst>
  </p:cSld>
  <p:clrMapOvr>
    <a:masterClrMapping/>
  </p:clrMapOvr>
</p:sld>
</file>

<file path=ppt/slides/slide7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it-IT"/>
              <a:t>COSA POSSONO FARE GLI PSICOFARMACI</a:t>
            </a:r>
            <a:br>
              <a:rPr lang="it-IT" dirty="0"/>
            </a:br>
            <a:r>
              <a:rPr lang="it-IT" dirty="0"/>
              <a:t> </a:t>
            </a:r>
            <a:endParaRPr dirty="0"/>
          </a:p>
        </p:txBody>
      </p:sp>
      <p:sp>
        <p:nvSpPr>
          <p:cNvPr id="2" name="Sottotitolo 1"/>
          <p:cNvSpPr>
            <a:spLocks noGrp="1"/>
          </p:cNvSpPr>
          <p:nvPr>
            <p:ph type="subTitle" idx="1"/>
          </p:nvPr>
        </p:nvSpPr>
        <p:spPr/>
        <p:txBody>
          <a:bodyPr/>
          <a:lstStyle/>
          <a:p>
            <a:r>
              <a:rPr lang="it-IT" dirty="0" err="1"/>
              <a:t>Lez</a:t>
            </a:r>
            <a:r>
              <a:rPr lang="it-IT" dirty="0"/>
              <a:t> 39-1</a:t>
            </a:r>
          </a:p>
          <a:p>
            <a:r>
              <a:rPr lang="it-IT" dirty="0"/>
              <a:t>La terapia psicofarmacologica</a:t>
            </a:r>
          </a:p>
        </p:txBody>
      </p:sp>
    </p:spTree>
    <p:extLst>
      <p:ext uri="{BB962C8B-B14F-4D97-AF65-F5344CB8AC3E}">
        <p14:creationId xmlns:p14="http://schemas.microsoft.com/office/powerpoint/2010/main" val="368801327"/>
      </p:ext>
    </p:extLst>
  </p:cSld>
  <p:clrMapOvr>
    <a:masterClrMapping/>
  </p:clrMapOvr>
</p:sld>
</file>

<file path=ppt/slides/slide7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COSA </a:t>
            </a:r>
            <a:r>
              <a:rPr lang="it-IT" dirty="0" err="1"/>
              <a:t>CI</a:t>
            </a:r>
            <a:r>
              <a:rPr lang="it-IT" dirty="0"/>
              <a:t> POSSIAMO ASPETTARE DAI FARMACI</a:t>
            </a:r>
          </a:p>
        </p:txBody>
      </p:sp>
      <p:sp>
        <p:nvSpPr>
          <p:cNvPr id="3" name="Segnaposto contenuto 2"/>
          <p:cNvSpPr>
            <a:spLocks noGrp="1"/>
          </p:cNvSpPr>
          <p:nvPr>
            <p:ph idx="1"/>
          </p:nvPr>
        </p:nvSpPr>
        <p:spPr/>
        <p:txBody>
          <a:bodyPr>
            <a:normAutofit lnSpcReduction="10000"/>
          </a:bodyPr>
          <a:lstStyle/>
          <a:p>
            <a:pPr hangingPunct="0"/>
            <a:r>
              <a:rPr lang="it-IT" sz="5400" dirty="0"/>
              <a:t>Esistono farmaci capaci di </a:t>
            </a:r>
          </a:p>
          <a:p>
            <a:pPr hangingPunct="0"/>
            <a:r>
              <a:rPr lang="it-IT" sz="5400" dirty="0"/>
              <a:t>ridurre la depressione, </a:t>
            </a:r>
          </a:p>
          <a:p>
            <a:pPr hangingPunct="0"/>
            <a:r>
              <a:rPr lang="it-IT" sz="5400" dirty="0"/>
              <a:t>il delirio </a:t>
            </a:r>
          </a:p>
          <a:p>
            <a:pPr hangingPunct="0"/>
            <a:r>
              <a:rPr lang="it-IT" sz="5400" dirty="0"/>
              <a:t>l’ansia e </a:t>
            </a:r>
          </a:p>
          <a:p>
            <a:pPr hangingPunct="0"/>
            <a:r>
              <a:rPr lang="it-IT" sz="5400" dirty="0"/>
              <a:t>stabilizzare l’umore</a:t>
            </a:r>
          </a:p>
          <a:p>
            <a:endParaRPr lang="it-IT" dirty="0"/>
          </a:p>
        </p:txBody>
      </p:sp>
    </p:spTree>
    <p:extLst>
      <p:ext uri="{BB962C8B-B14F-4D97-AF65-F5344CB8AC3E}">
        <p14:creationId xmlns:p14="http://schemas.microsoft.com/office/powerpoint/2010/main" val="1790361760"/>
      </p:ext>
    </p:extLst>
  </p:cSld>
  <p:clrMapOvr>
    <a:masterClrMapping/>
  </p:clrMapOvr>
</p:sld>
</file>

<file path=ppt/slides/slide7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COSA </a:t>
            </a:r>
            <a:r>
              <a:rPr lang="it-IT" b="1" dirty="0"/>
              <a:t>NON</a:t>
            </a:r>
            <a:r>
              <a:rPr lang="it-IT" dirty="0"/>
              <a:t> </a:t>
            </a:r>
            <a:r>
              <a:rPr lang="it-IT" dirty="0" err="1"/>
              <a:t>CI</a:t>
            </a:r>
            <a:r>
              <a:rPr lang="it-IT" dirty="0"/>
              <a:t> POSSIAMO ASPETTARE DAI FARMACI</a:t>
            </a:r>
          </a:p>
        </p:txBody>
      </p:sp>
      <p:sp>
        <p:nvSpPr>
          <p:cNvPr id="3" name="Segnaposto contenuto 2"/>
          <p:cNvSpPr>
            <a:spLocks noGrp="1"/>
          </p:cNvSpPr>
          <p:nvPr>
            <p:ph idx="1"/>
          </p:nvPr>
        </p:nvSpPr>
        <p:spPr/>
        <p:txBody>
          <a:bodyPr>
            <a:noAutofit/>
          </a:bodyPr>
          <a:lstStyle/>
          <a:p>
            <a:r>
              <a:rPr lang="it-IT" sz="4400" b="1" dirty="0"/>
              <a:t>non disponiamo però di farmaci capaci di darci capacità assenti in quanto mai apprese, di darci motivazione, di modificare preconcetti, pregiudizi o di darci capacità sociali mancanti  </a:t>
            </a:r>
          </a:p>
        </p:txBody>
      </p:sp>
    </p:spTree>
    <p:extLst>
      <p:ext uri="{BB962C8B-B14F-4D97-AF65-F5344CB8AC3E}">
        <p14:creationId xmlns:p14="http://schemas.microsoft.com/office/powerpoint/2010/main" val="1919995589"/>
      </p:ext>
    </p:extLst>
  </p:cSld>
  <p:clrMapOvr>
    <a:masterClrMapping/>
  </p:clrMapOvr>
</p:sld>
</file>

<file path=ppt/slides/slide7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COSA </a:t>
            </a:r>
            <a:r>
              <a:rPr lang="it-IT" b="1" dirty="0"/>
              <a:t>NON</a:t>
            </a:r>
            <a:r>
              <a:rPr lang="it-IT" dirty="0"/>
              <a:t> </a:t>
            </a:r>
            <a:r>
              <a:rPr lang="it-IT" dirty="0" err="1"/>
              <a:t>CI</a:t>
            </a:r>
            <a:r>
              <a:rPr lang="it-IT" dirty="0"/>
              <a:t> POSSIAMO ASPETTARE DAI FARMACI</a:t>
            </a:r>
          </a:p>
        </p:txBody>
      </p:sp>
      <p:sp>
        <p:nvSpPr>
          <p:cNvPr id="3" name="Segnaposto contenuto 2"/>
          <p:cNvSpPr>
            <a:spLocks noGrp="1"/>
          </p:cNvSpPr>
          <p:nvPr>
            <p:ph idx="1"/>
          </p:nvPr>
        </p:nvSpPr>
        <p:spPr/>
        <p:txBody>
          <a:bodyPr/>
          <a:lstStyle/>
          <a:p>
            <a:r>
              <a:rPr lang="it-IT" sz="4800" b="1" dirty="0"/>
              <a:t>o di sostituirsi a noi ed alla nostra responsabilità nella gestione della nostra vita come molti pazienti e purtroppo anche molti terapeuti forse vorrebbero</a:t>
            </a:r>
            <a:r>
              <a:rPr lang="it-IT" dirty="0"/>
              <a:t>.</a:t>
            </a:r>
          </a:p>
        </p:txBody>
      </p:sp>
    </p:spTree>
    <p:extLst>
      <p:ext uri="{BB962C8B-B14F-4D97-AF65-F5344CB8AC3E}">
        <p14:creationId xmlns:p14="http://schemas.microsoft.com/office/powerpoint/2010/main" val="2616698315"/>
      </p:ext>
    </p:extLst>
  </p:cSld>
  <p:clrMapOvr>
    <a:masterClrMapping/>
  </p:clrMapOvr>
</p:sld>
</file>

<file path=ppt/slides/slide7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PSICOFARMACI E PSICOTERAPIA</a:t>
            </a:r>
          </a:p>
        </p:txBody>
      </p:sp>
      <p:sp>
        <p:nvSpPr>
          <p:cNvPr id="3" name="Segnaposto contenuto 2"/>
          <p:cNvSpPr>
            <a:spLocks noGrp="1"/>
          </p:cNvSpPr>
          <p:nvPr>
            <p:ph idx="1"/>
          </p:nvPr>
        </p:nvSpPr>
        <p:spPr/>
        <p:txBody>
          <a:bodyPr>
            <a:normAutofit fontScale="92500" lnSpcReduction="20000"/>
          </a:bodyPr>
          <a:lstStyle/>
          <a:p>
            <a:r>
              <a:rPr lang="it-IT" dirty="0"/>
              <a:t>La psicoterapia agisce proprio su questi aspetti in cui gli psicofarmaci mostrano qualche carenza.</a:t>
            </a:r>
          </a:p>
          <a:p>
            <a:pPr hangingPunct="0"/>
            <a:r>
              <a:rPr lang="it-IT" dirty="0"/>
              <a:t>In genere i Farmaci sono rapidi, affidabili, sufficientemente facili da usare, economici, i loro effetti si generalizzano a molte diverse situazioni, però non insegnano niente</a:t>
            </a:r>
          </a:p>
          <a:p>
            <a:pPr hangingPunct="0"/>
            <a:r>
              <a:rPr lang="it-IT" dirty="0"/>
              <a:t>La Psicoterapia richiede impegno, fatica, i risultati non sempre si generalizzano però insegna capacità mancanti, agisce sulla motivazione e  sulle idee irrazionali</a:t>
            </a:r>
          </a:p>
          <a:p>
            <a:pPr hangingPunct="0"/>
            <a:r>
              <a:rPr lang="it-IT" dirty="0"/>
              <a:t>E’ flessibile</a:t>
            </a:r>
          </a:p>
          <a:p>
            <a:endParaRPr lang="it-IT" dirty="0"/>
          </a:p>
        </p:txBody>
      </p:sp>
    </p:spTree>
    <p:extLst>
      <p:ext uri="{BB962C8B-B14F-4D97-AF65-F5344CB8AC3E}">
        <p14:creationId xmlns:p14="http://schemas.microsoft.com/office/powerpoint/2010/main" val="131868231"/>
      </p:ext>
    </p:extLst>
  </p:cSld>
  <p:clrMapOvr>
    <a:masterClrMapping/>
  </p:clrMapOvr>
</p:sld>
</file>

<file path=ppt/slides/slide7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GUARIGIONE</a:t>
            </a:r>
          </a:p>
        </p:txBody>
      </p:sp>
      <p:sp>
        <p:nvSpPr>
          <p:cNvPr id="3" name="Segnaposto contenuto 2"/>
          <p:cNvSpPr>
            <a:spLocks noGrp="1"/>
          </p:cNvSpPr>
          <p:nvPr>
            <p:ph idx="1"/>
          </p:nvPr>
        </p:nvSpPr>
        <p:spPr/>
        <p:txBody>
          <a:bodyPr>
            <a:normAutofit fontScale="85000" lnSpcReduction="20000"/>
          </a:bodyPr>
          <a:lstStyle/>
          <a:p>
            <a:pPr hangingPunct="0"/>
            <a:r>
              <a:rPr lang="it-IT" dirty="0"/>
              <a:t>Nessun medico e nessuna psicoterapia hanno mai guarito nessuno. Al più si aiuta il paziente ad identificare il circolo vizioso in cui è caduto, si sostiene la sua motivazione al cambiamento, si insegnano capacità mancanti, si aiuta il paziente a modificare il suo rapporto con l’ambiente.</a:t>
            </a:r>
          </a:p>
          <a:p>
            <a:pPr hangingPunct="0"/>
            <a:r>
              <a:rPr lang="it-IT" dirty="0"/>
              <a:t>Ma la guarigione è merito del paziente (e per chi ha fede dell’Altissimo). È comunque importante che il paziente non attribuisca la sua guarigione al farmaco o allo psicoterapeuta. Il suo impegno verso la guarigione è certamente stato aiutato dal farmaco o dalla terapia, ma chi si è impegnato nel cambiamento è lui/lei.</a:t>
            </a:r>
          </a:p>
          <a:p>
            <a:endParaRPr lang="it-IT" dirty="0"/>
          </a:p>
        </p:txBody>
      </p:sp>
    </p:spTree>
    <p:extLst>
      <p:ext uri="{BB962C8B-B14F-4D97-AF65-F5344CB8AC3E}">
        <p14:creationId xmlns:p14="http://schemas.microsoft.com/office/powerpoint/2010/main" val="30008519"/>
      </p:ext>
    </p:extLst>
  </p:cSld>
  <p:clrMapOvr>
    <a:masterClrMapping/>
  </p:clrMapOvr>
</p:sld>
</file>

<file path=ppt/slides/slide7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hangingPunct="0"/>
            <a:r>
              <a:rPr lang="it-IT" sz="2400" dirty="0"/>
              <a:t>Il cambiamento è faticoso anche perché se la malattia è caratterizzata da circoli viziosi, evidentemente questi sono retti e mantenuti nel tempo da vantaggi secondari, a volte potenti.</a:t>
            </a:r>
          </a:p>
          <a:p>
            <a:pPr hangingPunct="0"/>
            <a:r>
              <a:rPr lang="it-IT" sz="2400" dirty="0"/>
              <a:t>Le droghe causano nel medio e soprattutto nel lungo termine un forte  disagio. Nel breve termine però fanno star bene. Per uscire dal circolo della dipendenza ad un certo momento occorre rifiutare un bene immediato in vista di un bene maggiore che però si manifesterà dopo molto tempo. Non è una scelta facile. La psicoterapia ed il farmaco possono essere di aiuto in questo cambiamento</a:t>
            </a:r>
          </a:p>
          <a:p>
            <a:pPr hangingPunct="0">
              <a:buNone/>
            </a:pPr>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11101299"/>
      </p:ext>
    </p:extLst>
  </p:cSld>
  <p:clrMapOvr>
    <a:masterClrMapping/>
  </p:clrMapOvr>
</p:sld>
</file>

<file path=ppt/slides/slide7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z="2400" dirty="0"/>
              <a:t>Il medico, gli psicoterapeuti, gli psicofarmaci sono un sostegno al cammino del paziente verso la guarigione.</a:t>
            </a:r>
          </a:p>
          <a:p>
            <a:r>
              <a:rPr lang="it-IT" sz="2400" dirty="0"/>
              <a:t>Questo fatto che la guarigione è un fenomeno complesso in cui il paziente assume un ruolo centrale non capita solo in psicologia clinica ed in psichiatria.</a:t>
            </a:r>
          </a:p>
          <a:p>
            <a:r>
              <a:rPr lang="it-IT" sz="2400" dirty="0"/>
              <a:t>Prendiamo spunto dalla disciplina medica più meccanica: la ortopedia. Se una persona cadendo si procura una frattura esposta e comminuta, ovvero una condizione in cui l’osso è proprio frantumato, l’ortopedico apre la gamba, mette a posto i pezzi, mette una sbarra metallica, due bulloni e la gamba torna dritta. Apparentemente il medico ha guarito la gamba. </a:t>
            </a:r>
            <a:endParaRPr lang="it-IT" dirty="0"/>
          </a:p>
        </p:txBody>
      </p:sp>
    </p:spTree>
    <p:extLst>
      <p:ext uri="{BB962C8B-B14F-4D97-AF65-F5344CB8AC3E}">
        <p14:creationId xmlns:p14="http://schemas.microsoft.com/office/powerpoint/2010/main" val="1521889801"/>
      </p:ext>
    </p:extLst>
  </p:cSld>
  <p:clrMapOvr>
    <a:masterClrMapping/>
  </p:clrMapOvr>
</p:sld>
</file>

<file path=ppt/slides/slide7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Quello che ha fatto l’ortopedico è stata una dolorosa operazione di riduzione della frattura che va contro la reazione immediata del paziente che lo spinge a contrarre i propri muscoli. Se non facesse questo intervento la gamba si salderebbe storta condannando il paziente ad una malattia ed una deformità cronica. Ma in effetti quello che guarisce il paziente non è l’ortopedico, ma un sottile gioco di osteoblasti ed osteoclasti, ovvero cellule ossee del paziente che si fondono progressivamente fino a ricostruire l’osso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1903608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ea typeface="Tahoma" pitchFamily="34" charset="0"/>
              </a:rPr>
              <a:t>Sono solo marginalmente interessati alla amicizia ma non comprendono i sentimenti o gli interessi o le gioie degli altri. Spesso preferiscono giochi solitari. Un piccolo paziente che ho seguito molti anni fa era interessato esclusivamente a dire la messa e cercava di coinvolgere i compagni nel ruolo di chierichetti e non comprendeva perché si rifiutassero o si annoiassero. </a:t>
            </a:r>
          </a:p>
          <a:p>
            <a:r>
              <a:rPr lang="it-IT" sz="2400" dirty="0">
                <a:ea typeface="Tahoma" pitchFamily="34" charset="0"/>
              </a:rPr>
              <a:t>Sapeva recitare perfettamente la messa in italiano ed in latino. Bravissimo nella matematica era meno bravo nello svolgimento di temi soprattutto se dovevano implicare un sforzo di fantasia.</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04744689"/>
      </p:ext>
    </p:extLst>
  </p:cSld>
  <p:clrMapOvr>
    <a:masterClrMapping/>
  </p:clrMapOvr>
</p:sld>
</file>

<file path=ppt/slides/slide7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In definitiva il lavoro lo fa tutto lui, il paziente. L’ortopedico ha fatto un prezioso lavoro di raddrizzamento dell’osso ma non lo ha guarito, lo ha messo in grado di guarire. In effetti se questa operazione venisse fatta ad una donna di 90 anni, la gamba resterebbe rotta </a:t>
            </a:r>
            <a:r>
              <a:rPr lang="it-IT" dirty="0" err="1"/>
              <a:t>ammeno</a:t>
            </a:r>
            <a:r>
              <a:rPr lang="it-IT" dirty="0"/>
              <a:t> che non si trovasse un modo per riattivare le cellule ossee della stessa.</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5732083"/>
      </p:ext>
    </p:extLst>
  </p:cSld>
  <p:clrMapOvr>
    <a:masterClrMapping/>
  </p:clrMapOvr>
</p:sld>
</file>

<file path=ppt/slides/slide7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Allo stesso modo in psicoterapia spesso compiamo una serie di dolorose operazioni utili a rompere il circolo vizioso in cui il paziente si è adagiato. Ad esempio se un paziente entra in crisi di astinenza perché si è fatto di eroina nei giorni passati, cercherà una nuova dose per evitare la crisi di astinenza che la stessa sostanza gli ha procurato mandando così avanti il circolo. Per spezzarlo prima o poi occorrerà vivere ed accettare il dolore della astinenza.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18620000"/>
      </p:ext>
    </p:extLst>
  </p:cSld>
  <p:clrMapOvr>
    <a:masterClrMapping/>
  </p:clrMapOvr>
</p:sld>
</file>

<file path=ppt/slides/slide7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La via facile di risolvere i problemi li fa accumulare sempre di più. I problemi di oggi dipendono dalle tentate soluzioni di ieri. Si può agevolare il paziente in questo processo con farmaci, terapia di sostegno, terapia di gruppo ed eventualmente temporanee somministrazioni di farmaci sostitutivi, ma alla fine chi ne viene fuori è lui, il paziente ed a lui deve essere dato il merito.</a:t>
            </a:r>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52047375"/>
      </p:ext>
    </p:extLst>
  </p:cSld>
  <p:clrMapOvr>
    <a:masterClrMapping/>
  </p:clrMapOvr>
</p:sld>
</file>

<file path=ppt/slides/slide7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it-IT" dirty="0"/>
              <a:t>LA DIFFICILE DEFINIZIONE DEI PSICOFARMACO</a:t>
            </a:r>
            <a:br>
              <a:rPr lang="it-IT" dirty="0"/>
            </a:br>
            <a:r>
              <a:rPr lang="it-IT" dirty="0"/>
              <a:t> </a:t>
            </a:r>
            <a:endParaRPr dirty="0"/>
          </a:p>
        </p:txBody>
      </p:sp>
      <p:sp>
        <p:nvSpPr>
          <p:cNvPr id="2" name="Sottotitolo 1"/>
          <p:cNvSpPr>
            <a:spLocks noGrp="1"/>
          </p:cNvSpPr>
          <p:nvPr>
            <p:ph type="subTitle" idx="1"/>
          </p:nvPr>
        </p:nvSpPr>
        <p:spPr/>
        <p:txBody>
          <a:bodyPr/>
          <a:lstStyle/>
          <a:p>
            <a:r>
              <a:rPr lang="it-IT" dirty="0" err="1"/>
              <a:t>Lez</a:t>
            </a:r>
            <a:r>
              <a:rPr lang="it-IT" dirty="0"/>
              <a:t> 39-2</a:t>
            </a:r>
          </a:p>
          <a:p>
            <a:endParaRPr lang="it-IT" dirty="0"/>
          </a:p>
        </p:txBody>
      </p:sp>
    </p:spTree>
    <p:extLst>
      <p:ext uri="{BB962C8B-B14F-4D97-AF65-F5344CB8AC3E}">
        <p14:creationId xmlns:p14="http://schemas.microsoft.com/office/powerpoint/2010/main" val="3050161137"/>
      </p:ext>
    </p:extLst>
  </p:cSld>
  <p:clrMapOvr>
    <a:masterClrMapping/>
  </p:clrMapOvr>
</p:sld>
</file>

<file path=ppt/slides/slide7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b="1" dirty="0"/>
              <a:t> </a:t>
            </a:r>
            <a:endParaRPr lang="it-IT" dirty="0"/>
          </a:p>
          <a:p>
            <a:r>
              <a:rPr lang="it-IT" sz="2400" dirty="0"/>
              <a:t>Il termine «</a:t>
            </a:r>
            <a:r>
              <a:rPr lang="it-IT" sz="2400" dirty="0" err="1"/>
              <a:t>farmacon</a:t>
            </a:r>
            <a:r>
              <a:rPr lang="it-IT" sz="2400" dirty="0"/>
              <a:t>» in greco indica il veleno. In effetti ogni sostanza (inclusa l’acqua) ad alte dosi può uccidere. </a:t>
            </a:r>
          </a:p>
          <a:p>
            <a:r>
              <a:rPr lang="it-IT" sz="2400" dirty="0"/>
              <a:t>Il termine «</a:t>
            </a:r>
            <a:r>
              <a:rPr lang="it-IT" sz="2400" dirty="0" err="1"/>
              <a:t>Drugs</a:t>
            </a:r>
            <a:r>
              <a:rPr lang="it-IT" sz="2400" dirty="0"/>
              <a:t>» in Inglese vuol dire farmaci ma anche droghe. </a:t>
            </a:r>
          </a:p>
          <a:p>
            <a:r>
              <a:rPr lang="it-IT" sz="2400" dirty="0"/>
              <a:t>Ci troviamo quindi ad affrontare un ambito controverso da cui non è facile districarsi.</a:t>
            </a:r>
          </a:p>
          <a:p>
            <a:r>
              <a:rPr lang="it-IT" sz="2400" b="1" dirty="0"/>
              <a:t>Una possibile definizione di farmaco</a:t>
            </a:r>
            <a:r>
              <a:rPr lang="it-IT" sz="2400" dirty="0"/>
              <a:t>: qualsiasi agente chimico in grado di indurre una qualunque modificazione nell’organismo, sia esso un processo fisiologico o biochimico o uno stato psicologico.</a:t>
            </a:r>
          </a:p>
          <a:p>
            <a:endParaRPr lang="it-IT" sz="2400" dirty="0"/>
          </a:p>
        </p:txBody>
      </p:sp>
      <p:sp>
        <p:nvSpPr>
          <p:cNvPr id="3" name="Titolo 2"/>
          <p:cNvSpPr>
            <a:spLocks noGrp="1"/>
          </p:cNvSpPr>
          <p:nvPr>
            <p:ph type="title"/>
          </p:nvPr>
        </p:nvSpPr>
        <p:spPr>
          <a:xfrm>
            <a:off x="457200" y="1285860"/>
            <a:ext cx="8258204" cy="991012"/>
          </a:xfrm>
        </p:spPr>
        <p:txBody>
          <a:bodyPr/>
          <a:lstStyle/>
          <a:p>
            <a:r>
              <a:rPr lang="it-IT" u="sng" dirty="0"/>
              <a:t>ALCUNE DEFINIZIONI…</a:t>
            </a:r>
            <a:br>
              <a:rPr lang="it-IT" dirty="0"/>
            </a:br>
            <a:endParaRPr lang="it-IT" dirty="0"/>
          </a:p>
        </p:txBody>
      </p:sp>
    </p:spTree>
    <p:extLst>
      <p:ext uri="{BB962C8B-B14F-4D97-AF65-F5344CB8AC3E}">
        <p14:creationId xmlns:p14="http://schemas.microsoft.com/office/powerpoint/2010/main" val="1937296403"/>
      </p:ext>
    </p:extLst>
  </p:cSld>
  <p:clrMapOvr>
    <a:masterClrMapping/>
  </p:clrMapOvr>
</p:sld>
</file>

<file path=ppt/slides/slide7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b="1" dirty="0"/>
              <a:t>Una definizione di psicofarmaco</a:t>
            </a:r>
            <a:r>
              <a:rPr lang="it-IT" sz="2800" dirty="0"/>
              <a:t>: tutte le sostanze che in qualche modo, influenzano i processi mentali, inducendo così mutamenti del comportamento. </a:t>
            </a:r>
          </a:p>
          <a:p>
            <a:r>
              <a:rPr lang="it-IT" sz="2800" dirty="0"/>
              <a:t>Limiti e criticità di tale definizione: le erbe medicinali sono da considerarsi psicofarmaci? Gli analgesici sono psicofarmaci? E su quali processi mentali vanno ad agire?</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8155505"/>
      </p:ext>
    </p:extLst>
  </p:cSld>
  <p:clrMapOvr>
    <a:masterClrMapping/>
  </p:clrMapOvr>
</p:sld>
</file>

<file path=ppt/slides/slide7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Si definiscono psicofarmaci quelle medicine sintetizzate in laboratorio che hanno un’azione specifica nella terapia di alcuni disturbi del comportamento. La classificazione degli psicofarmaci avviene sulla base delle sindromi su cui sono maggiormente efficaci (anche se non è sempre così precisa, perché dobbiamo valutare sempre la risposta individuale del paziente sullo specifico psicofarmaco). </a:t>
            </a:r>
          </a:p>
          <a:p>
            <a:r>
              <a:rPr lang="it-IT" sz="2400" dirty="0"/>
              <a:t>Comunemente classifichiamo gli psicofarmaci in: ansiolitici, antidepressivi, stabilizzanti dell’umore, antipsicotici. </a:t>
            </a:r>
          </a:p>
          <a:p>
            <a:r>
              <a:rPr lang="it-IT" b="1" dirty="0"/>
              <a:t> </a:t>
            </a: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49349547"/>
      </p:ext>
    </p:extLst>
  </p:cSld>
  <p:clrMapOvr>
    <a:masterClrMapping/>
  </p:clrMapOvr>
</p:sld>
</file>

<file path=ppt/slides/slide7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DIFFICILE DEFINIZIONE DEGLI PSICOFARMACI</a:t>
            </a:r>
          </a:p>
        </p:txBody>
      </p:sp>
      <p:sp>
        <p:nvSpPr>
          <p:cNvPr id="3" name="Segnaposto contenuto 2"/>
          <p:cNvSpPr>
            <a:spLocks noGrp="1"/>
          </p:cNvSpPr>
          <p:nvPr>
            <p:ph idx="1"/>
          </p:nvPr>
        </p:nvSpPr>
        <p:spPr/>
        <p:txBody>
          <a:bodyPr>
            <a:normAutofit/>
          </a:bodyPr>
          <a:lstStyle/>
          <a:p>
            <a:pPr hangingPunct="0"/>
            <a:r>
              <a:rPr lang="it-IT" dirty="0"/>
              <a:t> I GRUPPI RICONOSCIUTI </a:t>
            </a:r>
            <a:r>
              <a:rPr lang="it-IT" dirty="0" err="1"/>
              <a:t>DI</a:t>
            </a:r>
            <a:r>
              <a:rPr lang="it-IT" dirty="0"/>
              <a:t> FARMACI</a:t>
            </a:r>
          </a:p>
          <a:p>
            <a:pPr lvl="1" hangingPunct="0"/>
            <a:r>
              <a:rPr lang="it-IT" dirty="0"/>
              <a:t>Ansiolitici (Es. </a:t>
            </a:r>
            <a:r>
              <a:rPr lang="it-IT" dirty="0" err="1"/>
              <a:t>Tavor</a:t>
            </a:r>
            <a:r>
              <a:rPr lang="it-IT" dirty="0"/>
              <a:t>, Valium, </a:t>
            </a:r>
            <a:r>
              <a:rPr lang="it-IT" dirty="0" err="1"/>
              <a:t>Xanax</a:t>
            </a:r>
            <a:r>
              <a:rPr lang="it-IT" dirty="0"/>
              <a:t>, </a:t>
            </a:r>
            <a:r>
              <a:rPr lang="it-IT" dirty="0" err="1"/>
              <a:t>Lexotan</a:t>
            </a:r>
            <a:r>
              <a:rPr lang="it-IT" dirty="0"/>
              <a:t>)</a:t>
            </a:r>
          </a:p>
          <a:p>
            <a:pPr lvl="1" hangingPunct="0"/>
            <a:r>
              <a:rPr lang="it-IT" dirty="0"/>
              <a:t>Antipsicotici (es. </a:t>
            </a:r>
            <a:r>
              <a:rPr lang="it-IT" dirty="0" err="1"/>
              <a:t>Serenase</a:t>
            </a:r>
            <a:r>
              <a:rPr lang="it-IT" dirty="0"/>
              <a:t>, </a:t>
            </a:r>
            <a:r>
              <a:rPr lang="it-IT" dirty="0" err="1"/>
              <a:t>Zyprexa</a:t>
            </a:r>
            <a:r>
              <a:rPr lang="it-IT" dirty="0"/>
              <a:t>, </a:t>
            </a:r>
            <a:r>
              <a:rPr lang="it-IT" dirty="0" err="1"/>
              <a:t>Risperdal</a:t>
            </a:r>
            <a:r>
              <a:rPr lang="it-IT" dirty="0"/>
              <a:t>)</a:t>
            </a:r>
          </a:p>
          <a:p>
            <a:pPr lvl="1" hangingPunct="0"/>
            <a:r>
              <a:rPr lang="it-IT" dirty="0"/>
              <a:t>Antidepressivi (es. Prozac, </a:t>
            </a:r>
            <a:r>
              <a:rPr lang="it-IT" dirty="0" err="1"/>
              <a:t>Seroxat</a:t>
            </a:r>
            <a:r>
              <a:rPr lang="it-IT" dirty="0"/>
              <a:t>, </a:t>
            </a:r>
            <a:r>
              <a:rPr lang="it-IT" dirty="0" err="1"/>
              <a:t>Tofranil</a:t>
            </a:r>
            <a:r>
              <a:rPr lang="it-IT" dirty="0"/>
              <a:t>)</a:t>
            </a:r>
          </a:p>
          <a:p>
            <a:pPr lvl="1" hangingPunct="0"/>
            <a:r>
              <a:rPr lang="it-IT" dirty="0"/>
              <a:t>Stabilizzatori umore (es. </a:t>
            </a:r>
            <a:r>
              <a:rPr lang="it-IT" dirty="0" err="1"/>
              <a:t>Carbolithium</a:t>
            </a:r>
            <a:r>
              <a:rPr lang="it-IT" dirty="0"/>
              <a:t>, </a:t>
            </a:r>
            <a:r>
              <a:rPr lang="it-IT" dirty="0" err="1"/>
              <a:t>Depakin</a:t>
            </a:r>
            <a:r>
              <a:rPr lang="it-IT" dirty="0"/>
              <a:t>, </a:t>
            </a:r>
            <a:r>
              <a:rPr lang="it-IT" dirty="0" err="1"/>
              <a:t>Tegretol</a:t>
            </a:r>
            <a:r>
              <a:rPr lang="it-IT" dirty="0"/>
              <a:t>, </a:t>
            </a:r>
            <a:r>
              <a:rPr lang="it-IT" dirty="0" err="1"/>
              <a:t>Lamictal</a:t>
            </a:r>
            <a:r>
              <a:rPr lang="it-IT" dirty="0"/>
              <a:t> e vari antiepilettici)</a:t>
            </a:r>
          </a:p>
          <a:p>
            <a:pPr hangingPunct="0"/>
            <a:endParaRPr lang="it-IT" dirty="0"/>
          </a:p>
          <a:p>
            <a:endParaRPr lang="it-IT" dirty="0"/>
          </a:p>
        </p:txBody>
      </p:sp>
    </p:spTree>
    <p:extLst>
      <p:ext uri="{BB962C8B-B14F-4D97-AF65-F5344CB8AC3E}">
        <p14:creationId xmlns:p14="http://schemas.microsoft.com/office/powerpoint/2010/main" val="1050516511"/>
      </p:ext>
    </p:extLst>
  </p:cSld>
  <p:clrMapOvr>
    <a:masterClrMapping/>
  </p:clrMapOvr>
</p:sld>
</file>

<file path=ppt/slides/slide7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a:t>I NON-PSICOFARMACI</a:t>
            </a:r>
            <a:br>
              <a:rPr lang="it-IT" dirty="0"/>
            </a:br>
            <a:r>
              <a:rPr lang="it-IT" dirty="0"/>
              <a:t> </a:t>
            </a:r>
            <a:endParaRPr dirty="0"/>
          </a:p>
        </p:txBody>
      </p:sp>
      <p:sp>
        <p:nvSpPr>
          <p:cNvPr id="2" name="Sottotitolo 1"/>
          <p:cNvSpPr>
            <a:spLocks noGrp="1"/>
          </p:cNvSpPr>
          <p:nvPr>
            <p:ph type="subTitle" idx="1"/>
          </p:nvPr>
        </p:nvSpPr>
        <p:spPr/>
        <p:txBody>
          <a:bodyPr/>
          <a:lstStyle/>
          <a:p>
            <a:r>
              <a:rPr lang="it-IT" dirty="0" err="1"/>
              <a:t>Lez</a:t>
            </a:r>
            <a:r>
              <a:rPr lang="it-IT" dirty="0"/>
              <a:t> 16-3</a:t>
            </a:r>
          </a:p>
          <a:p>
            <a:r>
              <a:rPr lang="it-IT" dirty="0"/>
              <a:t>La terapia psicofarmacologica</a:t>
            </a:r>
          </a:p>
        </p:txBody>
      </p:sp>
    </p:spTree>
    <p:extLst>
      <p:ext uri="{BB962C8B-B14F-4D97-AF65-F5344CB8AC3E}">
        <p14:creationId xmlns:p14="http://schemas.microsoft.com/office/powerpoint/2010/main" val="2226359391"/>
      </p:ext>
    </p:extLst>
  </p:cSld>
  <p:clrMapOvr>
    <a:masterClrMapping/>
  </p:clrMapOvr>
</p:sld>
</file>

<file path=ppt/slides/slide7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DIFFICILE DEFINIZIONE DEGLI PSICOFARMACI</a:t>
            </a:r>
          </a:p>
        </p:txBody>
      </p:sp>
      <p:sp>
        <p:nvSpPr>
          <p:cNvPr id="3" name="Segnaposto contenuto 2"/>
          <p:cNvSpPr>
            <a:spLocks noGrp="1"/>
          </p:cNvSpPr>
          <p:nvPr>
            <p:ph idx="1"/>
          </p:nvPr>
        </p:nvSpPr>
        <p:spPr/>
        <p:txBody>
          <a:bodyPr/>
          <a:lstStyle/>
          <a:p>
            <a:pPr hangingPunct="0"/>
            <a:r>
              <a:rPr lang="it-IT" sz="2800" dirty="0"/>
              <a:t>Oltre agli anestetici / analgesici di cui si è fatto cenno poco fa, ci sono numerosi ed importanti farmaci, utilizzati nel trattamento di patologie descritte nel DSM-5 e che non rientrano nella stretta definizione di psicofarmaco.</a:t>
            </a:r>
          </a:p>
          <a:p>
            <a:endParaRPr lang="it-IT" dirty="0"/>
          </a:p>
        </p:txBody>
      </p:sp>
    </p:spTree>
    <p:extLst>
      <p:ext uri="{BB962C8B-B14F-4D97-AF65-F5344CB8AC3E}">
        <p14:creationId xmlns:p14="http://schemas.microsoft.com/office/powerpoint/2010/main" val="67075468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nSpc>
                <a:spcPct val="150000"/>
              </a:lnSpc>
              <a:spcBef>
                <a:spcPts val="135"/>
              </a:spcBef>
              <a:spcAft>
                <a:spcPts val="0"/>
              </a:spcAft>
            </a:pPr>
            <a:r>
              <a:rPr lang="it-IT" sz="2400" dirty="0">
                <a:solidFill>
                  <a:prstClr val="black"/>
                </a:solidFill>
                <a:ea typeface="Tahoma" pitchFamily="34" charset="0"/>
              </a:rPr>
              <a:t>I Tale deficit sociale e ristrettezza di interessi deve comportare  una compromissione clinicamente significativa nell’adattamento e nelle attività lavorative e nella autosufficienza –</a:t>
            </a:r>
          </a:p>
          <a:p>
            <a:pPr lvl="0">
              <a:lnSpc>
                <a:spcPct val="150000"/>
              </a:lnSpc>
              <a:spcBef>
                <a:spcPts val="135"/>
              </a:spcBef>
              <a:spcAft>
                <a:spcPts val="0"/>
              </a:spcAft>
            </a:pPr>
            <a:r>
              <a:rPr lang="it-IT" sz="2400" dirty="0">
                <a:solidFill>
                  <a:prstClr val="black"/>
                </a:solidFill>
                <a:ea typeface="Tahoma" pitchFamily="34" charset="0"/>
              </a:rPr>
              <a:t>Dato che i bambini imparano a parlare ed a camminare nelle età normali spesso la anomalia del loro comportamento emerge nella scuola materna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4643352"/>
      </p:ext>
    </p:extLst>
  </p:cSld>
  <p:clrMapOvr>
    <a:masterClrMapping/>
  </p:clrMapOvr>
</p:sld>
</file>

<file path=ppt/slides/slide7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a:t>
            </a:r>
            <a:r>
              <a:rPr lang="it-IT" sz="2800" dirty="0" err="1"/>
              <a:t>antabuse</a:t>
            </a:r>
            <a:r>
              <a:rPr lang="it-IT" sz="2800" dirty="0"/>
              <a:t> o </a:t>
            </a:r>
            <a:r>
              <a:rPr lang="it-IT" sz="2800" dirty="0" err="1"/>
              <a:t>etiltox</a:t>
            </a:r>
            <a:r>
              <a:rPr lang="it-IT" sz="2800" dirty="0"/>
              <a:t> è un farmaco capace di rendere disgustoso l’alcol. Si tratta di uno straordinario aiuto a pazienti motivati a venir fuori da una condizione di dipendenza alcolica. Va usato all’interno di un rapporto psicoterapeutico. Strettamente parlando non appartiene alle classi psicofarmacologiche riconosciute, ma è comunque un presidio farmacologico utilissimo per il trattamento di un grave problema di interesse psichiatrico.  </a:t>
            </a:r>
          </a:p>
          <a:p>
            <a:endParaRPr lang="it-IT" dirty="0"/>
          </a:p>
        </p:txBody>
      </p:sp>
      <p:sp>
        <p:nvSpPr>
          <p:cNvPr id="3" name="Titolo 2"/>
          <p:cNvSpPr>
            <a:spLocks noGrp="1"/>
          </p:cNvSpPr>
          <p:nvPr>
            <p:ph type="title"/>
          </p:nvPr>
        </p:nvSpPr>
        <p:spPr/>
        <p:txBody>
          <a:bodyPr/>
          <a:lstStyle/>
          <a:p>
            <a:r>
              <a:rPr lang="it-IT" dirty="0"/>
              <a:t>ANTABUSE (disulfiram)</a:t>
            </a:r>
          </a:p>
        </p:txBody>
      </p:sp>
    </p:spTree>
    <p:extLst>
      <p:ext uri="{BB962C8B-B14F-4D97-AF65-F5344CB8AC3E}">
        <p14:creationId xmlns:p14="http://schemas.microsoft.com/office/powerpoint/2010/main" val="1026842764"/>
      </p:ext>
    </p:extLst>
  </p:cSld>
  <p:clrMapOvr>
    <a:masterClrMapping/>
  </p:clrMapOvr>
</p:sld>
</file>

<file path=ppt/slides/slide7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hangingPunct="0"/>
            <a:r>
              <a:rPr lang="it-IT" sz="2400" dirty="0"/>
              <a:t>I Beta bloccanti sarebbero farmaci utili ad abbassare la pressione. In effetti agiscono bloccando l’effetto della adrenalina sui recettori periferici del corpo. Tradotto in parole più semplici, assumendo del betabloccante (es ½ 0 ¼ di </a:t>
            </a:r>
            <a:r>
              <a:rPr lang="it-IT" sz="2400" dirty="0" err="1"/>
              <a:t>Tenormin</a:t>
            </a:r>
            <a:r>
              <a:rPr lang="it-IT" sz="2400" dirty="0"/>
              <a:t> al mattino) il cuore batte a meno di 70 battiti al minuto, non si arrossisce, non si suda e non si balbetta (per la contrazione muscolare) qualunque cosa succeda. Pensate alla potenziale utilità di questo «</a:t>
            </a:r>
            <a:r>
              <a:rPr lang="it-IT" sz="2400" dirty="0" err="1"/>
              <a:t>nonpsicofarmaco</a:t>
            </a:r>
            <a:r>
              <a:rPr lang="it-IT" sz="2400" dirty="0"/>
              <a:t>» cardiologico in caso di fobia sociale o parallelamente ad esposizioni a situazioni temute (es. primo volo in aeroplano). </a:t>
            </a:r>
          </a:p>
        </p:txBody>
      </p:sp>
      <p:sp>
        <p:nvSpPr>
          <p:cNvPr id="3" name="Titolo 2"/>
          <p:cNvSpPr>
            <a:spLocks noGrp="1"/>
          </p:cNvSpPr>
          <p:nvPr>
            <p:ph type="title"/>
          </p:nvPr>
        </p:nvSpPr>
        <p:spPr/>
        <p:txBody>
          <a:bodyPr/>
          <a:lstStyle/>
          <a:p>
            <a:r>
              <a:rPr lang="it-IT" dirty="0"/>
              <a:t>BETA BLOCCANTI</a:t>
            </a:r>
          </a:p>
        </p:txBody>
      </p:sp>
    </p:spTree>
    <p:extLst>
      <p:ext uri="{BB962C8B-B14F-4D97-AF65-F5344CB8AC3E}">
        <p14:creationId xmlns:p14="http://schemas.microsoft.com/office/powerpoint/2010/main" val="2435530221"/>
      </p:ext>
    </p:extLst>
  </p:cSld>
  <p:clrMapOvr>
    <a:masterClrMapping/>
  </p:clrMapOvr>
</p:sld>
</file>

<file path=ppt/slides/slide7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hangingPunct="0"/>
            <a:r>
              <a:rPr lang="it-IT" sz="2400" dirty="0"/>
              <a:t>Che dire poi del </a:t>
            </a:r>
            <a:r>
              <a:rPr lang="it-IT" sz="2400" dirty="0" err="1"/>
              <a:t>Viagra</a:t>
            </a:r>
            <a:r>
              <a:rPr lang="it-IT" sz="2400" dirty="0"/>
              <a:t>. Oltre ad essere un discreto vasodilatatore, facilita la erezione (per ora agisce solo su pazienti maschi). Il suo uso è ampiamente diffuso in ambito andrologico e nelle terapie di disfunzione sessuale, quindi patologie di interesse dello psicologo e dello psichiatra. </a:t>
            </a:r>
          </a:p>
          <a:p>
            <a:pPr hangingPunct="0"/>
            <a:r>
              <a:rPr lang="it-IT" sz="2400" dirty="0"/>
              <a:t>In casi selezionati si tratta di un rimedio utilissimo. Ad esempio è usato in caso di pazienti anziani ed è anche utile in casi di ansia da prestazione.</a:t>
            </a:r>
          </a:p>
          <a:p>
            <a:pPr hangingPunct="0"/>
            <a:r>
              <a:rPr lang="it-IT" sz="2400" dirty="0"/>
              <a:t>Il suo abuso tra giovani di poco superiori a 20 anni (quando forse sarebbe più opportuno l’uso di un calmante) sta gettando le premesse per gravi danni relazionali e sessuali a livello di singolo e di coppia.  </a:t>
            </a:r>
          </a:p>
          <a:p>
            <a:endParaRPr lang="it-IT" dirty="0"/>
          </a:p>
          <a:p>
            <a:endParaRPr lang="it-IT" dirty="0"/>
          </a:p>
        </p:txBody>
      </p:sp>
      <p:sp>
        <p:nvSpPr>
          <p:cNvPr id="3" name="Titolo 2"/>
          <p:cNvSpPr>
            <a:spLocks noGrp="1"/>
          </p:cNvSpPr>
          <p:nvPr>
            <p:ph type="title"/>
          </p:nvPr>
        </p:nvSpPr>
        <p:spPr/>
        <p:txBody>
          <a:bodyPr/>
          <a:lstStyle/>
          <a:p>
            <a:r>
              <a:rPr lang="it-IT" dirty="0"/>
              <a:t>VIAGRA (sildenafil)</a:t>
            </a:r>
          </a:p>
        </p:txBody>
      </p:sp>
    </p:spTree>
    <p:extLst>
      <p:ext uri="{BB962C8B-B14F-4D97-AF65-F5344CB8AC3E}">
        <p14:creationId xmlns:p14="http://schemas.microsoft.com/office/powerpoint/2010/main" val="2313251853"/>
      </p:ext>
    </p:extLst>
  </p:cSld>
  <p:clrMapOvr>
    <a:masterClrMapping/>
  </p:clrMapOvr>
</p:sld>
</file>

<file path=ppt/slides/slide7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hangingPunct="0"/>
            <a:r>
              <a:rPr lang="it-IT" dirty="0"/>
              <a:t>Un ormone antidiuretico di sintesi dal nome  </a:t>
            </a:r>
            <a:r>
              <a:rPr lang="it-IT" dirty="0" err="1"/>
              <a:t>Minirin</a:t>
            </a:r>
            <a:r>
              <a:rPr lang="it-IT" dirty="0"/>
              <a:t> serve anche nel trattamento dell’enuresi notturna. </a:t>
            </a:r>
          </a:p>
          <a:p>
            <a:pPr hangingPunct="0"/>
            <a:r>
              <a:rPr lang="it-IT" dirty="0"/>
              <a:t>Il cerotto  di nicotina viene usato (con successi limitati) dai tabagisti che cercano di smettere l’uso delle sigarette</a:t>
            </a:r>
          </a:p>
          <a:p>
            <a:pPr hangingPunct="0"/>
            <a:endParaRPr lang="it-IT" sz="2400" dirty="0"/>
          </a:p>
          <a:p>
            <a:endParaRPr lang="it-IT" dirty="0"/>
          </a:p>
        </p:txBody>
      </p:sp>
      <p:sp>
        <p:nvSpPr>
          <p:cNvPr id="3" name="Titolo 2"/>
          <p:cNvSpPr>
            <a:spLocks noGrp="1"/>
          </p:cNvSpPr>
          <p:nvPr>
            <p:ph type="title"/>
          </p:nvPr>
        </p:nvSpPr>
        <p:spPr/>
        <p:txBody>
          <a:bodyPr/>
          <a:lstStyle/>
          <a:p>
            <a:r>
              <a:rPr lang="it-IT" dirty="0"/>
              <a:t>ALTRI NON-PSICOFARMACI</a:t>
            </a:r>
          </a:p>
        </p:txBody>
      </p:sp>
    </p:spTree>
    <p:extLst>
      <p:ext uri="{BB962C8B-B14F-4D97-AF65-F5344CB8AC3E}">
        <p14:creationId xmlns:p14="http://schemas.microsoft.com/office/powerpoint/2010/main" val="3147713294"/>
      </p:ext>
    </p:extLst>
  </p:cSld>
  <p:clrMapOvr>
    <a:masterClrMapping/>
  </p:clrMapOvr>
</p:sld>
</file>

<file path=ppt/slides/slide7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Esistono inoltre usi non psicofarmacologici degli psicofarmaci. Un ansiolitico, il valium, oltre a rilassare sul piano emotivo rilassa anche i muscoli ed è ampiamente usato in ortopedia con pazienti fratturati.</a:t>
            </a:r>
          </a:p>
          <a:p>
            <a:r>
              <a:rPr lang="it-IT" sz="2400" dirty="0"/>
              <a:t>In altri casi infine i pazienti chiedono spaventati se una certa medicina è o non è uno psicofarmaco. Magari abusano di alcol, sigarette (in certi casi anche di droga) e prendono potenti antibiotici per ogni raffreddore, ma due goccioline di «psicofarmaco» li terrorizza. Potenza delle etichette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19408253"/>
      </p:ext>
    </p:extLst>
  </p:cSld>
  <p:clrMapOvr>
    <a:masterClrMapping/>
  </p:clrMapOvr>
</p:sld>
</file>

<file path=ppt/slides/slide7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Probabilmente l’atteggiamento più giusto consiste nell’evitare etichette.</a:t>
            </a:r>
          </a:p>
          <a:p>
            <a:r>
              <a:rPr lang="it-IT" sz="2400" dirty="0"/>
              <a:t>Nell’ambito di un approccio globale ai problemi del paziente ANCHE (ma non solo) i farmaci hanno una loro possibile collocazione.</a:t>
            </a:r>
          </a:p>
          <a:p>
            <a:r>
              <a:rPr lang="it-IT" sz="2400" dirty="0"/>
              <a:t>Se poi la loro classe farmacologica coincida con una delle 4 ufficialmente riconosciute o abbia una diversa origine, probabilmente non è tanto importante. D’altra parte anche gli occhiali e le protesi acustiche che certamente farmaci non sono possono avere un loro prezioso ruolo nel trattamento di un paziente con speciali bisogni.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03021170"/>
      </p:ext>
    </p:extLst>
  </p:cSld>
  <p:clrMapOvr>
    <a:masterClrMapping/>
  </p:clrMapOvr>
</p:sld>
</file>

<file path=ppt/slides/slide7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FARMACODINAMICA</a:t>
            </a:r>
            <a:br>
              <a:rPr lang="it-IT" dirty="0"/>
            </a:br>
            <a:r>
              <a:rPr lang="it-IT" dirty="0"/>
              <a:t> </a:t>
            </a:r>
            <a:endParaRPr dirty="0"/>
          </a:p>
        </p:txBody>
      </p:sp>
      <p:sp>
        <p:nvSpPr>
          <p:cNvPr id="2" name="Sottotitolo 1"/>
          <p:cNvSpPr>
            <a:spLocks noGrp="1"/>
          </p:cNvSpPr>
          <p:nvPr>
            <p:ph type="subTitle" idx="1"/>
          </p:nvPr>
        </p:nvSpPr>
        <p:spPr/>
        <p:txBody>
          <a:bodyPr/>
          <a:lstStyle/>
          <a:p>
            <a:r>
              <a:rPr lang="it-IT" dirty="0" err="1"/>
              <a:t>Lez</a:t>
            </a:r>
            <a:r>
              <a:rPr lang="it-IT" dirty="0"/>
              <a:t> 39-4</a:t>
            </a:r>
          </a:p>
          <a:p>
            <a:r>
              <a:rPr lang="it-IT" dirty="0"/>
              <a:t>Come funzionano gli psicofarmaci</a:t>
            </a:r>
          </a:p>
        </p:txBody>
      </p:sp>
    </p:spTree>
    <p:extLst>
      <p:ext uri="{BB962C8B-B14F-4D97-AF65-F5344CB8AC3E}">
        <p14:creationId xmlns:p14="http://schemas.microsoft.com/office/powerpoint/2010/main" val="3998159592"/>
      </p:ext>
    </p:extLst>
  </p:cSld>
  <p:clrMapOvr>
    <a:masterClrMapping/>
  </p:clrMapOvr>
</p:sld>
</file>

<file path=ppt/slides/slide7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i="1" dirty="0">
                <a:effectLst>
                  <a:outerShdw blurRad="50800" dist="38100" algn="tr" rotWithShape="0">
                    <a:prstClr val="black">
                      <a:alpha val="40000"/>
                    </a:prstClr>
                  </a:outerShdw>
                </a:effectLst>
              </a:rPr>
              <a:t> </a:t>
            </a:r>
            <a:endParaRPr lang="it-IT" dirty="0">
              <a:effectLst>
                <a:outerShdw blurRad="50800" dist="38100" algn="tr" rotWithShape="0">
                  <a:prstClr val="black">
                    <a:alpha val="40000"/>
                  </a:prstClr>
                </a:outerShdw>
              </a:effectLst>
            </a:endParaRPr>
          </a:p>
          <a:p>
            <a:r>
              <a:rPr lang="it-IT" sz="2000" dirty="0">
                <a:latin typeface="+mj-lt"/>
              </a:rPr>
              <a:t>     Un farmaco per funzionare deve essere assorbito nel corpo.</a:t>
            </a:r>
          </a:p>
          <a:p>
            <a:r>
              <a:rPr lang="it-IT" sz="2000" dirty="0">
                <a:latin typeface="+mj-lt"/>
              </a:rPr>
              <a:t>Le vie di assorbimento sono molte, può infatti essere assorbito dall’intestino es per bocca (gocce, compresse capsule sciroppi </a:t>
            </a:r>
            <a:r>
              <a:rPr lang="it-IT" sz="2000" dirty="0" err="1">
                <a:latin typeface="+mj-lt"/>
              </a:rPr>
              <a:t>ecc</a:t>
            </a:r>
            <a:r>
              <a:rPr lang="it-IT" sz="2000" dirty="0">
                <a:latin typeface="+mj-lt"/>
              </a:rPr>
              <a:t>), o per via rettale (supposte). Può però essere iniettato direttamente in circolo (iniezioni, fleboclisi, iniezioni a lento rilascio), o tramite la pelle (via transdermica, di solito cerotti o creme).</a:t>
            </a:r>
          </a:p>
          <a:p>
            <a:r>
              <a:rPr lang="it-IT" sz="2000" dirty="0">
                <a:latin typeface="+mj-lt"/>
              </a:rPr>
              <a:t>Parecchi fattori, tra cui ad esempio la presenza di cibo nello stomaco e la forma in cui il prodotto viene preparato e somministrato (es. gocce, iniezioni, capsule ecc.), influenzano l'assorbimento del farmaco. </a:t>
            </a:r>
          </a:p>
          <a:p>
            <a:r>
              <a:rPr lang="it-IT" sz="2000" dirty="0">
                <a:latin typeface="+mj-lt"/>
              </a:rPr>
              <a:t>Nei foglietti illustrativi del farmaco troviamo una preziosa descrizione di tutti questi aspetti. </a:t>
            </a:r>
          </a:p>
          <a:p>
            <a:r>
              <a:rPr lang="it-IT" sz="2000" dirty="0">
                <a:latin typeface="+mj-lt"/>
              </a:rPr>
              <a:t>          </a:t>
            </a:r>
          </a:p>
        </p:txBody>
      </p:sp>
      <p:sp>
        <p:nvSpPr>
          <p:cNvPr id="3" name="Titolo 2"/>
          <p:cNvSpPr>
            <a:spLocks noGrp="1"/>
          </p:cNvSpPr>
          <p:nvPr>
            <p:ph type="title"/>
          </p:nvPr>
        </p:nvSpPr>
        <p:spPr/>
        <p:txBody>
          <a:bodyPr/>
          <a:lstStyle/>
          <a:p>
            <a:r>
              <a:rPr lang="it-IT" dirty="0"/>
              <a:t>farmacocinetica</a:t>
            </a:r>
          </a:p>
        </p:txBody>
      </p:sp>
    </p:spTree>
    <p:extLst>
      <p:ext uri="{BB962C8B-B14F-4D97-AF65-F5344CB8AC3E}">
        <p14:creationId xmlns:p14="http://schemas.microsoft.com/office/powerpoint/2010/main" val="2034748567"/>
      </p:ext>
    </p:extLst>
  </p:cSld>
  <p:clrMapOvr>
    <a:masterClrMapping/>
  </p:clrMapOvr>
</p:sld>
</file>

<file path=ppt/slides/slide7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Le diverse vie di somministrazione inducono spesso aspettative e reazioni diverse nei pazienti. Ad esempio le gocce sono ritenute meno potenti e dannose delle capsule, le iniezioni sono spesso ritenute più «forti». Naturalmente spesso la reale potenza di un farmaco è slegata dalla forma farmaceutica ad esempio 5 gocce di </a:t>
            </a:r>
            <a:r>
              <a:rPr lang="it-IT" sz="2400" dirty="0" err="1"/>
              <a:t>Entumin</a:t>
            </a:r>
            <a:r>
              <a:rPr lang="it-IT" sz="2400" dirty="0"/>
              <a:t> sono straordinariamente sedative, una flebo di Be-</a:t>
            </a:r>
            <a:r>
              <a:rPr lang="it-IT" sz="2400" dirty="0" err="1"/>
              <a:t>total</a:t>
            </a:r>
            <a:r>
              <a:rPr lang="it-IT" sz="2400" dirty="0"/>
              <a:t> (vitamine del gruppo B), è meno incisiva. A questo livello però intervengono spesso fenomeni suggestivi, placebo ecc.</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35941517"/>
      </p:ext>
    </p:extLst>
  </p:cSld>
  <p:clrMapOvr>
    <a:masterClrMapping/>
  </p:clrMapOvr>
</p:sld>
</file>

<file path=ppt/slides/slide7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ASSORBIMENTO E METABOLISMO</a:t>
            </a:r>
          </a:p>
        </p:txBody>
      </p:sp>
      <p:sp>
        <p:nvSpPr>
          <p:cNvPr id="3" name="Segnaposto contenuto 2"/>
          <p:cNvSpPr>
            <a:spLocks noGrp="1"/>
          </p:cNvSpPr>
          <p:nvPr>
            <p:ph idx="1"/>
          </p:nvPr>
        </p:nvSpPr>
        <p:spPr/>
        <p:txBody>
          <a:bodyPr/>
          <a:lstStyle/>
          <a:p>
            <a:r>
              <a:rPr lang="it-IT" dirty="0"/>
              <a:t>In alcuni casi è utile sapere come viene assorbito, metabolizzato ed escreto un farmaco. Una persona con reni o fegato che non funzionano può andare incontro a pericolosi accumuli.</a:t>
            </a:r>
          </a:p>
          <a:p>
            <a:r>
              <a:rPr lang="it-IT" b="1" dirty="0"/>
              <a:t>30% degli anziani sono ricoverati per effetti avversi di trattamenti farmacologici</a:t>
            </a:r>
          </a:p>
        </p:txBody>
      </p:sp>
    </p:spTree>
    <p:extLst>
      <p:ext uri="{BB962C8B-B14F-4D97-AF65-F5344CB8AC3E}">
        <p14:creationId xmlns:p14="http://schemas.microsoft.com/office/powerpoint/2010/main" val="358176079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400" dirty="0">
                <a:solidFill>
                  <a:prstClr val="black"/>
                </a:solidFill>
                <a:ea typeface="Tahoma" pitchFamily="34" charset="0"/>
              </a:rPr>
              <a:t>A differenza dei soggetti con autismo possono avere notevoli capacità verbali e modeste capacità in aree motorie sono infatti particolarmente goffi ed è per loro difficile partecipare a sport di gruppo. In molti casi presentano disattenzione e vengono presi per iperattivi prima che emerga la non sempre facile diagnosi di disturbo di Asperger.</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98975283"/>
      </p:ext>
    </p:extLst>
  </p:cSld>
  <p:clrMapOvr>
    <a:masterClrMapping/>
  </p:clrMapOvr>
</p:sld>
</file>

<file path=ppt/slides/slide7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solidFill>
                  <a:prstClr val="black"/>
                </a:solidFill>
              </a:rPr>
              <a:t>Dopo un periodo sufficientemente prolungato di terapia, il farmaco crea piccoli accumuli nel corpo ciò in generale è utile  infatti se ad esempio il livello plasmatico di un farmaco decresce, il farmaco legato ai tessuti è rilasciato in circolo. Nei casi migliori questo livello costante e bilanciato viene chiamato «steady state».</a:t>
            </a:r>
          </a:p>
          <a:p>
            <a:pPr lvl="0"/>
            <a:r>
              <a:rPr lang="it-IT" sz="2000" dirty="0">
                <a:solidFill>
                  <a:prstClr val="black"/>
                </a:solidFill>
              </a:rPr>
              <a:t>Questo accumulo però può dare origine a fenomeni di intossicazione soprattutto con pazienti dal metabolismo alterato (reni o fegato che non funzionano). Quindi il paziente sottoposto a terapie farmacologiche va sorvegliato per evitare la comparsa di effetti di accumulo nel tempo.</a:t>
            </a:r>
          </a:p>
          <a:p>
            <a:pPr lvl="0"/>
            <a:r>
              <a:rPr lang="it-IT" sz="2000" dirty="0">
                <a:solidFill>
                  <a:prstClr val="black"/>
                </a:solidFill>
              </a:rPr>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08769907"/>
      </p:ext>
    </p:extLst>
  </p:cSld>
  <p:clrMapOvr>
    <a:masterClrMapping/>
  </p:clrMapOvr>
</p:sld>
</file>

<file path=ppt/slides/slide7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r>
              <a:rPr lang="it-IT" sz="2400" dirty="0">
                <a:solidFill>
                  <a:prstClr val="black"/>
                </a:solidFill>
              </a:rPr>
              <a:t>Non tutti i farmaci sono particolarmente tossici, alcuni, come  le benzodiazepine  non sono in genere  particolarmente tossiche anche ad alti dosaggi. È difficile uccidersi col </a:t>
            </a:r>
            <a:r>
              <a:rPr lang="it-IT" sz="2400" dirty="0" err="1">
                <a:solidFill>
                  <a:prstClr val="black"/>
                </a:solidFill>
              </a:rPr>
              <a:t>tavor</a:t>
            </a:r>
            <a:r>
              <a:rPr lang="it-IT" sz="2400" dirty="0">
                <a:solidFill>
                  <a:prstClr val="black"/>
                </a:solidFill>
              </a:rPr>
              <a:t> o col Valium anche ingerendo dosi decine (o centinaia) di volte superiori alle dosi terapeutiche</a:t>
            </a:r>
          </a:p>
          <a:p>
            <a:pPr lvl="0"/>
            <a:r>
              <a:rPr lang="it-IT" sz="2400" dirty="0">
                <a:solidFill>
                  <a:prstClr val="black"/>
                </a:solidFill>
              </a:rPr>
              <a:t>Altri invece sono molto meno maneggevoli, ad esempio i Sali di Litio possono rivelarsi tossici (o anche mortali) se presi a dosi di 4 volte superiori al necessario.</a:t>
            </a:r>
          </a:p>
          <a:p>
            <a:pPr lvl="0"/>
            <a:r>
              <a:rPr lang="it-IT" sz="2400" dirty="0">
                <a:solidFill>
                  <a:prstClr val="black"/>
                </a:solidFill>
              </a:rPr>
              <a:t>È  importante conoscere questi aspetti per prevenire questi fenomeni di intossicazione </a:t>
            </a:r>
          </a:p>
          <a:p>
            <a:pPr lvl="0"/>
            <a:r>
              <a:rPr lang="it-IT" sz="2400" dirty="0">
                <a:solidFill>
                  <a:prstClr val="black"/>
                </a:solidFill>
              </a:rPr>
              <a:t> </a:t>
            </a:r>
          </a:p>
          <a:p>
            <a:endParaRPr lang="it-IT" dirty="0"/>
          </a:p>
        </p:txBody>
      </p:sp>
      <p:sp>
        <p:nvSpPr>
          <p:cNvPr id="3" name="Titolo 2"/>
          <p:cNvSpPr>
            <a:spLocks noGrp="1"/>
          </p:cNvSpPr>
          <p:nvPr>
            <p:ph type="title"/>
          </p:nvPr>
        </p:nvSpPr>
        <p:spPr/>
        <p:txBody>
          <a:bodyPr/>
          <a:lstStyle/>
          <a:p>
            <a:r>
              <a:rPr lang="it-IT" dirty="0"/>
              <a:t>Indice terapeutico</a:t>
            </a:r>
          </a:p>
        </p:txBody>
      </p:sp>
    </p:spTree>
    <p:extLst>
      <p:ext uri="{BB962C8B-B14F-4D97-AF65-F5344CB8AC3E}">
        <p14:creationId xmlns:p14="http://schemas.microsoft.com/office/powerpoint/2010/main" val="4164102471"/>
      </p:ext>
    </p:extLst>
  </p:cSld>
  <p:clrMapOvr>
    <a:masterClrMapping/>
  </p:clrMapOvr>
</p:sld>
</file>

<file path=ppt/slides/slide7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latin typeface="+mn-lt"/>
              </a:rPr>
              <a:t>Spesso alcuni prodotti chimicamente simili non producono effetti identici a livello clinico. Esistono, ad esempio, alcune capsule </a:t>
            </a:r>
            <a:r>
              <a:rPr lang="it-IT" sz="2400" i="1" dirty="0">
                <a:latin typeface="+mn-lt"/>
              </a:rPr>
              <a:t>retard</a:t>
            </a:r>
            <a:r>
              <a:rPr lang="it-IT" sz="2400" dirty="0">
                <a:latin typeface="+mn-lt"/>
              </a:rPr>
              <a:t> che consentono un lento e progressivo assorbimento del preparato, permettendo così di  dare il prodotto in un'unica somministrazione al giorno. </a:t>
            </a:r>
          </a:p>
          <a:p>
            <a:r>
              <a:rPr lang="it-IT" sz="2400" dirty="0">
                <a:latin typeface="+mn-lt"/>
              </a:rPr>
              <a:t>Lo stesso prodotto somministrato sotto forma di gocce potrebbe produrre un effetto rapidissimo, intenso ma di breve durata. In questo ultimo caso sarà quindi opportuno suddividerlo in tre o quattro dosi giornaliere, ovviamente ridotte.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97862249"/>
      </p:ext>
    </p:extLst>
  </p:cSld>
  <p:clrMapOvr>
    <a:masterClrMapping/>
  </p:clrMapOvr>
</p:sld>
</file>

<file path=ppt/slides/slide7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b="1" dirty="0"/>
              <a:t> </a:t>
            </a:r>
            <a:r>
              <a:rPr lang="it-IT" sz="2800" dirty="0"/>
              <a:t>È  importante prendere in considerazione la rapidità di assorbimento di un farmaco perché ci fornisce un'indicazione della rapidità con cui il farmaco potrà produrre alcuni dei suoi effetti. Vi sono prodotti, come ad esempio il </a:t>
            </a:r>
            <a:r>
              <a:rPr lang="it-IT" sz="2800" dirty="0" err="1"/>
              <a:t>diazepam</a:t>
            </a:r>
            <a:r>
              <a:rPr lang="it-IT" sz="2800" dirty="0"/>
              <a:t> (es. Valium), che vengono assorbiti in modo rapido e completo. Nel giro di pochi minuti troviamo  così disponibile nel sangue circa il 90% della dose somministrata per bocca.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72010847"/>
      </p:ext>
    </p:extLst>
  </p:cSld>
  <p:clrMapOvr>
    <a:masterClrMapping/>
  </p:clrMapOvr>
</p:sld>
</file>

<file path=ppt/slides/slide7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Circa 10 minuti dopo aver preso una compressa di Valium, un soggetto ansioso percepisce un gradevole calo del livello d'ansia. </a:t>
            </a:r>
          </a:p>
          <a:p>
            <a:r>
              <a:rPr lang="it-IT" sz="2400" dirty="0"/>
              <a:t>Anche gli antidepressivi sono in genere assorbiti assai rapidamente, e quasi sempre, trenta o quaranta minuti dopo averne preso una dose, il paziente può sentire alcuni degli effetti collaterali (es. aumento del battito cardiaco, cioè tachicardia, aumento della secchezza della bocca, cioè xerostomia, ecc.). Per produrre gli effetti clinici richiede però settimane.</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66399982"/>
      </p:ext>
    </p:extLst>
  </p:cSld>
  <p:clrMapOvr>
    <a:masterClrMapping/>
  </p:clrMapOvr>
</p:sld>
</file>

<file path=ppt/slides/slide7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FARMACODINAMICA</a:t>
            </a:r>
            <a:br>
              <a:rPr lang="it-IT" dirty="0"/>
            </a:br>
            <a:r>
              <a:rPr lang="it-IT" dirty="0"/>
              <a:t> </a:t>
            </a:r>
            <a:endParaRPr dirty="0"/>
          </a:p>
        </p:txBody>
      </p:sp>
      <p:sp>
        <p:nvSpPr>
          <p:cNvPr id="2" name="Sottotitolo 1"/>
          <p:cNvSpPr>
            <a:spLocks noGrp="1"/>
          </p:cNvSpPr>
          <p:nvPr>
            <p:ph type="subTitle" idx="1"/>
          </p:nvPr>
        </p:nvSpPr>
        <p:spPr/>
        <p:txBody>
          <a:bodyPr/>
          <a:lstStyle/>
          <a:p>
            <a:r>
              <a:rPr lang="it-IT" dirty="0" err="1"/>
              <a:t>Lez</a:t>
            </a:r>
            <a:r>
              <a:rPr lang="it-IT" dirty="0"/>
              <a:t> 40-1</a:t>
            </a:r>
          </a:p>
          <a:p>
            <a:r>
              <a:rPr lang="it-IT" dirty="0"/>
              <a:t>Tempo di latenza</a:t>
            </a:r>
          </a:p>
        </p:txBody>
      </p:sp>
    </p:spTree>
    <p:extLst>
      <p:ext uri="{BB962C8B-B14F-4D97-AF65-F5344CB8AC3E}">
        <p14:creationId xmlns:p14="http://schemas.microsoft.com/office/powerpoint/2010/main" val="210307075"/>
      </p:ext>
    </p:extLst>
  </p:cSld>
  <p:clrMapOvr>
    <a:masterClrMapping/>
  </p:clrMapOvr>
</p:sld>
</file>

<file path=ppt/slides/slide7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7544" y="1772816"/>
            <a:ext cx="8229600" cy="4268799"/>
          </a:xfrm>
        </p:spPr>
        <p:txBody>
          <a:bodyPr/>
          <a:lstStyle/>
          <a:p>
            <a:r>
              <a:rPr lang="it-IT" sz="2400" dirty="0"/>
              <a:t>Gli effetti di molti psicofarmaci, tra cui ad esempio gli antidepressivi compaiono di solito dopo che la cura è iniziata da molti giorni, spesso da settimane. </a:t>
            </a:r>
          </a:p>
          <a:p>
            <a:r>
              <a:rPr lang="it-IT" sz="2400" dirty="0"/>
              <a:t>Questo ritardo viene definito «tempo di latenza» e costituisce una misura dell'intervallo che intercorre tra la somministrazione del farmaco e la manifestazione dei suoi effetti terapeutici principali. </a:t>
            </a:r>
          </a:p>
          <a:p>
            <a:r>
              <a:rPr lang="it-IT" sz="2400" dirty="0"/>
              <a:t>È  facile capire l'importanza psicologica della conoscenza anche di questo dato. </a:t>
            </a:r>
          </a:p>
          <a:p>
            <a:endParaRPr lang="it-IT" sz="2800" dirty="0"/>
          </a:p>
        </p:txBody>
      </p:sp>
      <p:sp>
        <p:nvSpPr>
          <p:cNvPr id="3" name="Titolo 2"/>
          <p:cNvSpPr>
            <a:spLocks noGrp="1"/>
          </p:cNvSpPr>
          <p:nvPr>
            <p:ph type="title"/>
          </p:nvPr>
        </p:nvSpPr>
        <p:spPr/>
        <p:txBody>
          <a:bodyPr/>
          <a:lstStyle/>
          <a:p>
            <a:r>
              <a:rPr lang="it-IT" dirty="0"/>
              <a:t>Tempo di latenza</a:t>
            </a:r>
          </a:p>
        </p:txBody>
      </p:sp>
    </p:spTree>
    <p:extLst>
      <p:ext uri="{BB962C8B-B14F-4D97-AF65-F5344CB8AC3E}">
        <p14:creationId xmlns:p14="http://schemas.microsoft.com/office/powerpoint/2010/main" val="2165523883"/>
      </p:ext>
    </p:extLst>
  </p:cSld>
  <p:clrMapOvr>
    <a:masterClrMapping/>
  </p:clrMapOvr>
</p:sld>
</file>

<file path=ppt/slides/slide7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Non si potrà giudicare inefficace un prodotto che abbia un tempo di latenza medio di 15 giorni (come avviene in un gran numero di antidepressivi e di antipsicotici) se dopo una settimana d'uso ha prodotto solamente qualche sgradevole effetto collaterale. </a:t>
            </a:r>
          </a:p>
          <a:p>
            <a:r>
              <a:rPr lang="it-IT" sz="2400" dirty="0"/>
              <a:t>Se però il tempo di latenza medio è assai più breve, magari di meno di un'ora, come avviene con alcuni ansiolitici (benzodiazepine), è inutile aspettare delle settimane prima di decidere che un farmaco, o per lo meno il dosaggio che è stato proposto, sono inefficaci per un determinato paziente.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74694890"/>
      </p:ext>
    </p:extLst>
  </p:cSld>
  <p:clrMapOvr>
    <a:masterClrMapping/>
  </p:clrMapOvr>
</p:sld>
</file>

<file path=ppt/slides/slide7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endParaRPr lang="it-IT" sz="2800" b="1" dirty="0"/>
          </a:p>
        </p:txBody>
      </p:sp>
      <p:sp>
        <p:nvSpPr>
          <p:cNvPr id="3" name="Segnaposto contenuto 2"/>
          <p:cNvSpPr>
            <a:spLocks noGrp="1"/>
          </p:cNvSpPr>
          <p:nvPr>
            <p:ph idx="1"/>
          </p:nvPr>
        </p:nvSpPr>
        <p:spPr/>
        <p:txBody>
          <a:bodyPr>
            <a:normAutofit fontScale="85000" lnSpcReduction="10000"/>
          </a:bodyPr>
          <a:lstStyle/>
          <a:p>
            <a:pPr hangingPunct="0"/>
            <a:r>
              <a:rPr lang="it-IT" dirty="0"/>
              <a:t>Tempo latenza:  ovvero quanto tempo passa tra la assunzione di un farmaco e la manifestazione degli effetti terapeutici? </a:t>
            </a:r>
          </a:p>
          <a:p>
            <a:pPr lvl="1" hangingPunct="0"/>
            <a:r>
              <a:rPr lang="it-IT" dirty="0"/>
              <a:t>Valium (ansiolitico) 10 minuti</a:t>
            </a:r>
          </a:p>
          <a:p>
            <a:pPr lvl="1" hangingPunct="0"/>
            <a:r>
              <a:rPr lang="it-IT" dirty="0" err="1"/>
              <a:t>Tavor</a:t>
            </a:r>
            <a:r>
              <a:rPr lang="it-IT" dirty="0"/>
              <a:t> (ansiolitico) 15 min, </a:t>
            </a:r>
          </a:p>
          <a:p>
            <a:pPr lvl="1" hangingPunct="0"/>
            <a:r>
              <a:rPr lang="it-IT" dirty="0" err="1"/>
              <a:t>Xanax</a:t>
            </a:r>
            <a:r>
              <a:rPr lang="it-IT" dirty="0"/>
              <a:t> (ansiolitico) 30 minuti</a:t>
            </a:r>
          </a:p>
          <a:p>
            <a:pPr lvl="1" hangingPunct="0"/>
            <a:r>
              <a:rPr lang="it-IT" dirty="0" err="1"/>
              <a:t>Prazene</a:t>
            </a:r>
            <a:r>
              <a:rPr lang="it-IT" dirty="0"/>
              <a:t> (ansiolitico)  2 ore </a:t>
            </a:r>
          </a:p>
          <a:p>
            <a:pPr lvl="1" hangingPunct="0"/>
            <a:r>
              <a:rPr lang="it-IT" dirty="0"/>
              <a:t>Prozac (antidepressivo) 2-3 settimane</a:t>
            </a:r>
          </a:p>
          <a:p>
            <a:pPr lvl="1" hangingPunct="0"/>
            <a:r>
              <a:rPr lang="it-IT" dirty="0" err="1"/>
              <a:t>Haldol</a:t>
            </a:r>
            <a:r>
              <a:rPr lang="it-IT" dirty="0"/>
              <a:t> (antipsicotico )2-3 settimane per la riduzione dei deliri e delle allucinazioni, quasi subito per la </a:t>
            </a:r>
            <a:r>
              <a:rPr lang="it-IT" dirty="0" err="1"/>
              <a:t>sedazione</a:t>
            </a:r>
            <a:r>
              <a:rPr lang="it-IT" dirty="0"/>
              <a:t>.</a:t>
            </a:r>
          </a:p>
          <a:p>
            <a:pPr lvl="1" hangingPunct="0"/>
            <a:r>
              <a:rPr lang="it-IT" dirty="0"/>
              <a:t>Litio (stabilizzatore dell’umore) anche 4 mesi</a:t>
            </a:r>
          </a:p>
          <a:p>
            <a:endParaRPr lang="it-IT" dirty="0"/>
          </a:p>
        </p:txBody>
      </p:sp>
    </p:spTree>
    <p:extLst>
      <p:ext uri="{BB962C8B-B14F-4D97-AF65-F5344CB8AC3E}">
        <p14:creationId xmlns:p14="http://schemas.microsoft.com/office/powerpoint/2010/main" val="1126386520"/>
      </p:ext>
    </p:extLst>
  </p:cSld>
  <p:clrMapOvr>
    <a:masterClrMapping/>
  </p:clrMapOvr>
</p:sld>
</file>

<file path=ppt/slides/slide7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42900" lvl="1" indent="-342900">
              <a:buFont typeface="Arial" charset="0"/>
              <a:buChar char="•"/>
            </a:pPr>
            <a:r>
              <a:rPr lang="it-IT" dirty="0"/>
              <a:t>Un antidepressivo nei primi 10 giorni produce solo effetti collaterali (a volte sgradevoli) però non ha senso interromperlo. Se però dopo un mese non ha dato risultati a dosi adeguate deve essere cambiato.</a:t>
            </a:r>
          </a:p>
          <a:p>
            <a:pPr marL="342900" lvl="1" indent="-342900">
              <a:buFont typeface="Arial" charset="0"/>
              <a:buChar char="•"/>
            </a:pPr>
            <a:r>
              <a:rPr lang="it-IT" dirty="0"/>
              <a:t>Ho visto mantenere per mesi (o anche per anni) terapie con antidepressivi senza preoccuparsi delle reali condizioni cliniche del paziente («questo è il farmaco giusto e devi guarire»). Anche con terapie farmacologiche l’ascolto è indispensabile.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8805284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85000" lnSpcReduction="20000"/>
          </a:bodyPr>
          <a:lstStyle/>
          <a:p>
            <a:pPr lvl="0">
              <a:lnSpc>
                <a:spcPct val="150000"/>
              </a:lnSpc>
              <a:spcAft>
                <a:spcPts val="1000"/>
              </a:spcAft>
            </a:pPr>
            <a:r>
              <a:rPr lang="it-IT" sz="2000" dirty="0">
                <a:solidFill>
                  <a:prstClr val="black"/>
                </a:solidFill>
                <a:ea typeface="Tahoma" pitchFamily="34" charset="0"/>
              </a:rPr>
              <a:t>Le persone con Disturbo di Asperger possono essere vittimizzate da parte degli altri ed isolate socialmente. La consapevolezza delle loro difficoltà a volte si associa ad un disturbo depressivo. </a:t>
            </a:r>
          </a:p>
          <a:p>
            <a:pPr lvl="0">
              <a:lnSpc>
                <a:spcPct val="150000"/>
              </a:lnSpc>
              <a:spcAft>
                <a:spcPts val="1000"/>
              </a:spcAft>
            </a:pPr>
            <a:r>
              <a:rPr lang="it-IT" sz="2000" dirty="0">
                <a:solidFill>
                  <a:prstClr val="black"/>
                </a:solidFill>
                <a:ea typeface="Tahoma" pitchFamily="34" charset="0"/>
              </a:rPr>
              <a:t>Dato che non hanno significativi deficit nella comunicazione e spesso la intelligenza è integra spesso gli insegnanti ritengano che siano bambini caparbi. Che lo facciano apposta. In alcune famiglie si presenta con maggiore frequenza.</a:t>
            </a:r>
          </a:p>
          <a:p>
            <a:pPr lvl="0">
              <a:lnSpc>
                <a:spcPct val="150000"/>
              </a:lnSpc>
              <a:spcAft>
                <a:spcPts val="1000"/>
              </a:spcAft>
            </a:pPr>
            <a:r>
              <a:rPr lang="it-IT" sz="2000" dirty="0">
                <a:solidFill>
                  <a:prstClr val="black"/>
                </a:solidFill>
                <a:ea typeface="Tahoma" pitchFamily="34" charset="0"/>
              </a:rPr>
              <a:t>Il disturbo viene diagnosticato 5 volte più frequentemente nei maschi che nelle femmine . Non è un disturbo molto diffuso.</a:t>
            </a:r>
          </a:p>
          <a:p>
            <a:pPr lvl="0">
              <a:lnSpc>
                <a:spcPct val="150000"/>
              </a:lnSpc>
              <a:spcBef>
                <a:spcPts val="135"/>
              </a:spcBef>
              <a:spcAft>
                <a:spcPts val="0"/>
              </a:spcAft>
            </a:pPr>
            <a:endParaRPr lang="it-IT" sz="2000" dirty="0">
              <a:solidFill>
                <a:prstClr val="black"/>
              </a:solidFill>
              <a:ea typeface="Tahoma" pitchFamily="34" charset="0"/>
            </a:endParaRPr>
          </a:p>
          <a:p>
            <a:pPr lvl="0">
              <a:lnSpc>
                <a:spcPct val="150000"/>
              </a:lnSpc>
              <a:spcBef>
                <a:spcPts val="135"/>
              </a:spcBef>
              <a:spcAft>
                <a:spcPts val="0"/>
              </a:spcAft>
            </a:pPr>
            <a:r>
              <a:rPr lang="it-IT" sz="2000" dirty="0">
                <a:solidFill>
                  <a:prstClr val="black"/>
                </a:solidFill>
                <a:ea typeface="Tahoma" pitchFamily="34" charset="0"/>
              </a:rPr>
              <a:t> </a:t>
            </a:r>
          </a:p>
          <a:p>
            <a:pPr lvl="0" algn="r">
              <a:lnSpc>
                <a:spcPts val="1200"/>
              </a:lnSpc>
              <a:spcBef>
                <a:spcPts val="135"/>
              </a:spcBef>
              <a:spcAft>
                <a:spcPts val="0"/>
              </a:spcAft>
            </a:pPr>
            <a:r>
              <a:rPr lang="it-IT" b="1" u="sng" dirty="0">
                <a:solidFill>
                  <a:srgbClr val="228B22"/>
                </a:solidFill>
                <a:latin typeface="Verdana"/>
                <a:ea typeface="Times New Roman"/>
                <a:cs typeface="Times New Roman"/>
              </a:rPr>
              <a:t> </a:t>
            </a:r>
            <a:endParaRPr lang="it-IT" sz="2000" dirty="0">
              <a:solidFill>
                <a:prstClr val="black"/>
              </a:solidFill>
              <a:latin typeface="Calibri"/>
              <a:ea typeface="PMingLiU"/>
              <a:cs typeface="Times New Roman"/>
            </a:endParaRP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96888105"/>
      </p:ext>
    </p:extLst>
  </p:cSld>
  <p:clrMapOvr>
    <a:masterClrMapping/>
  </p:clrMapOvr>
</p:sld>
</file>

<file path=ppt/slides/slide7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 </a:t>
            </a:r>
            <a:r>
              <a:rPr lang="it-IT" sz="2800" dirty="0"/>
              <a:t>Dopo essere stati assorbiti e mentre producono i loro effetti, i prodotti farmacologici circolano nel sangue e, oltre che nel punto di azione, essi si diffondono in molte altre parti del corpo. La maggior parte degli psicofarmaci ha una particolare affinità con i grassi. Vi è quindi la tendenza di questi prodotti a legarsi con alcune sostanze grasse dell'organismo, dove si formano veri e propri depositi. </a:t>
            </a:r>
          </a:p>
        </p:txBody>
      </p:sp>
      <p:sp>
        <p:nvSpPr>
          <p:cNvPr id="3" name="Titolo 2"/>
          <p:cNvSpPr>
            <a:spLocks noGrp="1"/>
          </p:cNvSpPr>
          <p:nvPr>
            <p:ph type="title"/>
          </p:nvPr>
        </p:nvSpPr>
        <p:spPr/>
        <p:txBody>
          <a:bodyPr/>
          <a:lstStyle/>
          <a:p>
            <a:r>
              <a:rPr lang="it-IT" dirty="0"/>
              <a:t>Distribuzione</a:t>
            </a:r>
          </a:p>
        </p:txBody>
      </p:sp>
    </p:spTree>
    <p:extLst>
      <p:ext uri="{BB962C8B-B14F-4D97-AF65-F5344CB8AC3E}">
        <p14:creationId xmlns:p14="http://schemas.microsoft.com/office/powerpoint/2010/main" val="719443991"/>
      </p:ext>
    </p:extLst>
  </p:cSld>
  <p:clrMapOvr>
    <a:masterClrMapping/>
  </p:clrMapOvr>
</p:sld>
</file>

<file path=ppt/slides/slide7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Questi depositi non costituiscono un luogo di accumulo stabile e definitivo, ma possono rendere disponibile il farmaco immagazzinato nei giorni o anche nelle settimane successive l'interruzione di un trattamento. In altri casi le dosi accumulate si sommano a quelle quotidianamente assunte con la terapia, dando luogo a fenomeni di intossicazione per cronico abuso.</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88186305"/>
      </p:ext>
    </p:extLst>
  </p:cSld>
  <p:clrMapOvr>
    <a:masterClrMapping/>
  </p:clrMapOvr>
</p:sld>
</file>

<file path=ppt/slides/slide7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3200" dirty="0"/>
              <a:t>La sospensione di un farmaco a lunga latenza non porta quindi in genere a rapidi peggioramenti. Per una quindicina di giorni il paziente sta bene anche grazie al prodotto accumulato. Se e quando poi ricade occorreranno altri 20 giorni per riportare il benessere. </a:t>
            </a:r>
          </a:p>
          <a:p>
            <a:endParaRPr lang="it-IT" sz="32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90345007"/>
      </p:ext>
    </p:extLst>
  </p:cSld>
  <p:clrMapOvr>
    <a:masterClrMapping/>
  </p:clrMapOvr>
</p:sld>
</file>

<file path=ppt/slides/slide7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FARMACODINAMICA</a:t>
            </a:r>
            <a:br>
              <a:rPr lang="it-IT" dirty="0"/>
            </a:br>
            <a:r>
              <a:rPr lang="it-IT" dirty="0"/>
              <a:t> </a:t>
            </a:r>
            <a:endParaRPr dirty="0"/>
          </a:p>
        </p:txBody>
      </p:sp>
      <p:sp>
        <p:nvSpPr>
          <p:cNvPr id="2" name="Sottotitolo 1"/>
          <p:cNvSpPr>
            <a:spLocks noGrp="1"/>
          </p:cNvSpPr>
          <p:nvPr>
            <p:ph type="subTitle" idx="1"/>
          </p:nvPr>
        </p:nvSpPr>
        <p:spPr/>
        <p:txBody>
          <a:bodyPr/>
          <a:lstStyle/>
          <a:p>
            <a:r>
              <a:rPr lang="it-IT" dirty="0" err="1"/>
              <a:t>Lez</a:t>
            </a:r>
            <a:r>
              <a:rPr lang="it-IT" dirty="0"/>
              <a:t> 40-2</a:t>
            </a:r>
          </a:p>
          <a:p>
            <a:r>
              <a:rPr lang="it-IT" dirty="0"/>
              <a:t>emivita</a:t>
            </a:r>
          </a:p>
        </p:txBody>
      </p:sp>
    </p:spTree>
    <p:extLst>
      <p:ext uri="{BB962C8B-B14F-4D97-AF65-F5344CB8AC3E}">
        <p14:creationId xmlns:p14="http://schemas.microsoft.com/office/powerpoint/2010/main" val="4183738525"/>
      </p:ext>
    </p:extLst>
  </p:cSld>
  <p:clrMapOvr>
    <a:masterClrMapping/>
  </p:clrMapOvr>
</p:sld>
</file>

<file path=ppt/slides/slide7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 </a:t>
            </a:r>
            <a:r>
              <a:rPr lang="it-IT" sz="2400" dirty="0"/>
              <a:t>L'«emivita» del farmaco ci indica la rapidità con cui il farmaco viene eliminato dall'organismo del paziente. Se l'</a:t>
            </a:r>
            <a:r>
              <a:rPr lang="it-IT" sz="2400" i="1" dirty="0"/>
              <a:t>emivita</a:t>
            </a:r>
            <a:r>
              <a:rPr lang="it-IT" sz="2400" dirty="0"/>
              <a:t> è lunga probabilmente il prodotto avrà una lunga durata d'azione e per esplicare una azione terapeutica efficace e prolungata basterà una somministrazione al giorno o una somministrazione meno frequente. Se l'</a:t>
            </a:r>
            <a:r>
              <a:rPr lang="it-IT" sz="2400" i="1" dirty="0"/>
              <a:t>emivita</a:t>
            </a:r>
            <a:r>
              <a:rPr lang="it-IT" sz="2400" dirty="0"/>
              <a:t> si limita a pochissime ore sarà, invece, necessario somministrare il prodotto più volte al dì se vogliamo mantenere una copertura farmacologica sufficientemente uniforme nell'arco della giornata.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15581641"/>
      </p:ext>
    </p:extLst>
  </p:cSld>
  <p:clrMapOvr>
    <a:masterClrMapping/>
  </p:clrMapOvr>
</p:sld>
</file>

<file path=ppt/slides/slide7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Un rapido assorbimento ed una emivita breve in un sonnifero, ovvero, più tecnicamente, in una benzodiazepina ipnoinducente, quale ad esempio il </a:t>
            </a:r>
            <a:r>
              <a:rPr lang="it-IT" sz="2800" dirty="0" err="1"/>
              <a:t>triazolam</a:t>
            </a:r>
            <a:r>
              <a:rPr lang="it-IT" sz="2800" dirty="0"/>
              <a:t> (es. l'</a:t>
            </a:r>
            <a:r>
              <a:rPr lang="it-IT" sz="2800" dirty="0" err="1"/>
              <a:t>Halcion</a:t>
            </a:r>
            <a:r>
              <a:rPr lang="it-IT" sz="2800" dirty="0"/>
              <a:t>), faranno  sì che il prodotto faccia addormentare rapidamente il paziente.  Dato poi che il farmaco sparisce dal corpo nel giro di poche ore, il paziente continuerà a dormire nelle ultime ore della notte per un sonno fisiologico, non sostenuto cioè per via chimica.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17348955"/>
      </p:ext>
    </p:extLst>
  </p:cSld>
  <p:clrMapOvr>
    <a:masterClrMapping/>
  </p:clrMapOvr>
</p:sld>
</file>

<file path=ppt/slides/slide7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Ciò gli consentirà di  risvegliarsi al mattino senza gli effetti sedativi della benzodiazepina. Apparentemente questa sarebbe una soluzione ideale e lo è, in effetti, per i pazienti in cui uno stato d'ansia impedisce l'addormentamento. </a:t>
            </a:r>
          </a:p>
          <a:p>
            <a:r>
              <a:rPr lang="it-IT" sz="2400" dirty="0"/>
              <a:t>È però poco opportuno proporre questo tipo di farmaco ad una persona che soffra per risvegli precoci al mattino.</a:t>
            </a:r>
          </a:p>
          <a:p>
            <a:r>
              <a:rPr lang="it-IT" sz="2400" dirty="0"/>
              <a:t>In questi casi o si propone un farmaco dalla emivita più prolungata o, come vedremo, può essere più opportuno un antidepressivo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05596445"/>
      </p:ext>
    </p:extLst>
  </p:cSld>
  <p:clrMapOvr>
    <a:masterClrMapping/>
  </p:clrMapOvr>
</p:sld>
</file>

<file path=ppt/slides/slide7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br>
              <a:rPr lang="it-IT" dirty="0"/>
            </a:br>
            <a:endParaRPr lang="it-IT" dirty="0"/>
          </a:p>
        </p:txBody>
      </p:sp>
      <p:sp>
        <p:nvSpPr>
          <p:cNvPr id="3" name="Segnaposto contenuto 2"/>
          <p:cNvSpPr>
            <a:spLocks noGrp="1"/>
          </p:cNvSpPr>
          <p:nvPr>
            <p:ph idx="1"/>
          </p:nvPr>
        </p:nvSpPr>
        <p:spPr/>
        <p:txBody>
          <a:bodyPr>
            <a:normAutofit fontScale="92500"/>
          </a:bodyPr>
          <a:lstStyle/>
          <a:p>
            <a:pPr hangingPunct="0"/>
            <a:r>
              <a:rPr lang="it-IT" dirty="0"/>
              <a:t>Uno  </a:t>
            </a:r>
            <a:r>
              <a:rPr lang="it-IT" dirty="0" err="1"/>
              <a:t>Xanax</a:t>
            </a:r>
            <a:r>
              <a:rPr lang="it-IT" dirty="0"/>
              <a:t> dopo sette ore ha quasi perso il suo effetto,  quando cala l’ansia può ricomparire. </a:t>
            </a:r>
          </a:p>
          <a:p>
            <a:pPr hangingPunct="0"/>
            <a:r>
              <a:rPr lang="it-IT" dirty="0"/>
              <a:t>Un </a:t>
            </a:r>
            <a:r>
              <a:rPr lang="it-IT" dirty="0" err="1"/>
              <a:t>Serenase</a:t>
            </a:r>
            <a:r>
              <a:rPr lang="it-IT" dirty="0"/>
              <a:t> dura oltre un giorno. Dopo mesi di assunzione, se lo si sospende non si sente altro che un iniziale miglioramento. Le “voci” tornano dopo una ventina di giorni. Gli psicoterapeuti che suggeriscono di “buttare via tutto”, nell’immediato vedono nel paziente solo benefici, ma dopo un mese…</a:t>
            </a:r>
          </a:p>
          <a:p>
            <a:pPr marL="0" indent="0" hangingPunct="0">
              <a:buNone/>
            </a:pPr>
            <a:endParaRPr lang="it-IT" dirty="0"/>
          </a:p>
          <a:p>
            <a:pPr hangingPunct="0"/>
            <a:endParaRPr lang="it-IT" dirty="0"/>
          </a:p>
          <a:p>
            <a:endParaRPr lang="it-IT" dirty="0"/>
          </a:p>
        </p:txBody>
      </p:sp>
    </p:spTree>
    <p:extLst>
      <p:ext uri="{BB962C8B-B14F-4D97-AF65-F5344CB8AC3E}">
        <p14:creationId xmlns:p14="http://schemas.microsoft.com/office/powerpoint/2010/main" val="865945757"/>
      </p:ext>
    </p:extLst>
  </p:cSld>
  <p:clrMapOvr>
    <a:masterClrMapping/>
  </p:clrMapOvr>
</p:sld>
</file>

<file path=ppt/slides/slide7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3200" dirty="0"/>
              <a:t>Parlando di emivita possiamo ricordare la lunghissima emivita dei prodotti </a:t>
            </a:r>
            <a:r>
              <a:rPr lang="it-IT" sz="3200" i="1" dirty="0"/>
              <a:t>long acting</a:t>
            </a:r>
            <a:r>
              <a:rPr lang="it-IT" sz="3200" dirty="0"/>
              <a:t> chiamati anche deposito («depot») che proprio per questa loro caratteristica, devono essere riservati a pazienti accuratamente selezionati. </a:t>
            </a:r>
          </a:p>
          <a:p>
            <a:endParaRPr lang="it-IT" sz="2400" dirty="0"/>
          </a:p>
          <a:p>
            <a:r>
              <a:rPr lang="it-IT" sz="2400" dirty="0"/>
              <a:t>     </a:t>
            </a:r>
          </a:p>
        </p:txBody>
      </p:sp>
      <p:sp>
        <p:nvSpPr>
          <p:cNvPr id="3" name="Titolo 2"/>
          <p:cNvSpPr>
            <a:spLocks noGrp="1"/>
          </p:cNvSpPr>
          <p:nvPr>
            <p:ph type="title"/>
          </p:nvPr>
        </p:nvSpPr>
        <p:spPr/>
        <p:txBody>
          <a:bodyPr/>
          <a:lstStyle/>
          <a:p>
            <a:r>
              <a:rPr lang="it-IT" dirty="0"/>
              <a:t>Prodotti Long </a:t>
            </a:r>
            <a:r>
              <a:rPr lang="it-IT" dirty="0" err="1"/>
              <a:t>acting</a:t>
            </a:r>
            <a:r>
              <a:rPr lang="it-IT" dirty="0"/>
              <a:t> (azione prolungata) e  iniezioni deposito</a:t>
            </a:r>
          </a:p>
        </p:txBody>
      </p:sp>
    </p:spTree>
    <p:extLst>
      <p:ext uri="{BB962C8B-B14F-4D97-AF65-F5344CB8AC3E}">
        <p14:creationId xmlns:p14="http://schemas.microsoft.com/office/powerpoint/2010/main" val="1152666778"/>
      </p:ext>
    </p:extLst>
  </p:cSld>
  <p:clrMapOvr>
    <a:masterClrMapping/>
  </p:clrMapOvr>
</p:sld>
</file>

<file path=ppt/slides/slide7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Così come è lunga la durata dell'effetto terapeutico, è lunga infatti anche la durata dei possibili effetti collaterali. Se si inietta un prodotto long acting ad un paziente che reagisce male alle caratteristiche del principio attivo, per allergia o per altro tipo di intolleranza, mandiamo il paziente incontro ad un lunghissimo periodo di malessere.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36270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Nei disturbi dello spettro autistico notiamo i seguenti raggruppamenti di sintomi:</a:t>
            </a:r>
          </a:p>
          <a:p>
            <a:r>
              <a:rPr lang="it-IT" sz="2400" dirty="0"/>
              <a:t>Compromissioni nell’interazione sociale</a:t>
            </a:r>
          </a:p>
          <a:p>
            <a:r>
              <a:rPr lang="it-IT" sz="2400" dirty="0"/>
              <a:t>Compromissione nella comunicazione</a:t>
            </a:r>
          </a:p>
          <a:p>
            <a:r>
              <a:rPr lang="it-IT" sz="2400" dirty="0"/>
              <a:t>Schemi di comportamento ripetitivi e limitati</a:t>
            </a:r>
          </a:p>
          <a:p>
            <a:r>
              <a:rPr lang="it-IT" sz="2400" dirty="0"/>
              <a:t>Il criterio più importante è la carenza di interazione sociale (che include anche la comunicazione verbale e non verbale) e la fissità di interessi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98350669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dirty="0"/>
              <a:t>DISTURBI DELLO SPETTRO AUTISTICO- DIAGNOSI DIFFERENZIALI</a:t>
            </a:r>
            <a:endParaRPr dirty="0"/>
          </a:p>
        </p:txBody>
      </p:sp>
      <p:sp>
        <p:nvSpPr>
          <p:cNvPr id="8" name="Sottotitolo 7"/>
          <p:cNvSpPr>
            <a:spLocks noGrp="1"/>
          </p:cNvSpPr>
          <p:nvPr>
            <p:ph type="subTitle" idx="1"/>
          </p:nvPr>
        </p:nvSpPr>
        <p:spPr/>
        <p:txBody>
          <a:bodyPr/>
          <a:lstStyle/>
          <a:p>
            <a:pPr eaLnBrk="1" hangingPunct="1">
              <a:defRPr/>
            </a:pPr>
            <a:r>
              <a:rPr lang="it-IT" dirty="0"/>
              <a:t>LEZIONE 17-4</a:t>
            </a:r>
          </a:p>
        </p:txBody>
      </p:sp>
    </p:spTree>
    <p:extLst>
      <p:ext uri="{BB962C8B-B14F-4D97-AF65-F5344CB8AC3E}">
        <p14:creationId xmlns:p14="http://schemas.microsoft.com/office/powerpoint/2010/main" val="4078315930"/>
      </p:ext>
    </p:extLst>
  </p:cSld>
  <p:clrMapOvr>
    <a:masterClrMapping/>
  </p:clrMapOvr>
</p:sld>
</file>

<file path=ppt/slides/slide8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LE DOSI DEI FARMACI</a:t>
            </a:r>
            <a:br>
              <a:rPr lang="it-IT" dirty="0"/>
            </a:br>
            <a:r>
              <a:rPr lang="it-IT" dirty="0"/>
              <a:t> </a:t>
            </a:r>
            <a:endParaRPr dirty="0"/>
          </a:p>
        </p:txBody>
      </p:sp>
      <p:sp>
        <p:nvSpPr>
          <p:cNvPr id="2" name="Sottotitolo 1"/>
          <p:cNvSpPr>
            <a:spLocks noGrp="1"/>
          </p:cNvSpPr>
          <p:nvPr>
            <p:ph type="subTitle" idx="1"/>
          </p:nvPr>
        </p:nvSpPr>
        <p:spPr/>
        <p:txBody>
          <a:bodyPr/>
          <a:lstStyle/>
          <a:p>
            <a:r>
              <a:rPr lang="it-IT" dirty="0" err="1"/>
              <a:t>Lez</a:t>
            </a:r>
            <a:r>
              <a:rPr lang="it-IT"/>
              <a:t> 40-3</a:t>
            </a:r>
            <a:endParaRPr lang="it-IT" dirty="0"/>
          </a:p>
          <a:p>
            <a:r>
              <a:rPr lang="it-IT" dirty="0"/>
              <a:t>emivita</a:t>
            </a:r>
          </a:p>
        </p:txBody>
      </p:sp>
    </p:spTree>
    <p:extLst>
      <p:ext uri="{BB962C8B-B14F-4D97-AF65-F5344CB8AC3E}">
        <p14:creationId xmlns:p14="http://schemas.microsoft.com/office/powerpoint/2010/main" val="3738213704"/>
      </p:ext>
    </p:extLst>
  </p:cSld>
  <p:clrMapOvr>
    <a:masterClrMapping/>
  </p:clrMapOvr>
</p:sld>
</file>

<file path=ppt/slides/slide8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Quasi tutti gli psicofarmaci possono essere somministrati a dosaggi assai diversi, che dipendono dalle caratteristiche del singolo paziente e della sua patologia. </a:t>
            </a:r>
          </a:p>
          <a:p>
            <a:r>
              <a:rPr lang="it-IT" sz="2400" dirty="0"/>
              <a:t>Ad esempio, la </a:t>
            </a:r>
            <a:r>
              <a:rPr lang="it-IT" sz="2400" dirty="0" err="1"/>
              <a:t>cloropromazina</a:t>
            </a:r>
            <a:r>
              <a:rPr lang="it-IT" sz="2400" dirty="0"/>
              <a:t> (un prodotto antipsicotico, </a:t>
            </a:r>
            <a:r>
              <a:rPr lang="it-IT" sz="2400" dirty="0" err="1"/>
              <a:t>antidelirante</a:t>
            </a:r>
            <a:r>
              <a:rPr lang="it-IT" sz="2400" dirty="0"/>
              <a:t>) viene somministrata a dosi che stanno tra 100 e 1000 mg al dì, il </a:t>
            </a:r>
            <a:r>
              <a:rPr lang="it-IT" sz="2400" dirty="0" err="1"/>
              <a:t>diazepam</a:t>
            </a:r>
            <a:r>
              <a:rPr lang="it-IT" sz="2400" dirty="0"/>
              <a:t> (un ansiolitico, es. Valium) viene proposto a dosi tra 2 e 40 mg die.</a:t>
            </a:r>
          </a:p>
        </p:txBody>
      </p:sp>
      <p:sp>
        <p:nvSpPr>
          <p:cNvPr id="3" name="Titolo 2"/>
          <p:cNvSpPr>
            <a:spLocks noGrp="1"/>
          </p:cNvSpPr>
          <p:nvPr>
            <p:ph type="title"/>
          </p:nvPr>
        </p:nvSpPr>
        <p:spPr/>
        <p:txBody>
          <a:bodyPr/>
          <a:lstStyle/>
          <a:p>
            <a:r>
              <a:rPr lang="it-IT" dirty="0"/>
              <a:t>Dosaggi</a:t>
            </a:r>
          </a:p>
        </p:txBody>
      </p:sp>
    </p:spTree>
    <p:extLst>
      <p:ext uri="{BB962C8B-B14F-4D97-AF65-F5344CB8AC3E}">
        <p14:creationId xmlns:p14="http://schemas.microsoft.com/office/powerpoint/2010/main" val="266779896"/>
      </p:ext>
    </p:extLst>
  </p:cSld>
  <p:clrMapOvr>
    <a:masterClrMapping/>
  </p:clrMapOvr>
</p:sld>
</file>

<file path=ppt/slides/slide8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Un paziente abituato a seguire terapie che prevedono l'uso quotidiano di una o due compresse da un mg di un determinato prodotto può spaventarsi quando gli vengono proposte terapie del tutto diverse che prevedano l'assunzione di cinque o sei compresse al dì di altri prodotti, somministrati magari a dosaggi di centinaia di milligrammi. </a:t>
            </a:r>
          </a:p>
          <a:p>
            <a:r>
              <a:rPr lang="it-IT" sz="2400" dirty="0"/>
              <a:t>In effetti, è utile fargli capire come il numero delle somministrazioni dei farmaci dipenda essenzialmente dalla loro durata di azione e dal modo e dalla rapidità con cui essi vengono assorbiti e come il numero di milligrammi di farmaco contenuto in ogni compressa sia legato alla potenza biologica del prodotto.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34543336"/>
      </p:ext>
    </p:extLst>
  </p:cSld>
  <p:clrMapOvr>
    <a:masterClrMapping/>
  </p:clrMapOvr>
</p:sld>
</file>

<file path=ppt/slides/slide8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1800" dirty="0"/>
              <a:t>Il trattamento con un farmaco avviene spesso aumentando gradualmente il dosaggio iniziale. Si parte da dosi basse o medie aumentando poi la somministrazione fino a quando non si raggiunga l’effetto desiderato o compaiano effetti collaterali o intolleranza del farmaco da parte del soggetto.</a:t>
            </a:r>
          </a:p>
          <a:p>
            <a:r>
              <a:rPr lang="it-IT" sz="1800" dirty="0"/>
              <a:t>La decisione da parte del medico di aumentare il farmaco è strettamente correlata con la capacità individuale di metabolizzare il farmaco e dalla capacità del farmaco di raggiungere lo </a:t>
            </a:r>
            <a:r>
              <a:rPr lang="it-IT" sz="1800" i="1" dirty="0"/>
              <a:t>steady state</a:t>
            </a:r>
            <a:r>
              <a:rPr lang="it-IT" sz="1800" dirty="0"/>
              <a:t>, cioè l’equilibrio tra assunzione ed escrezione in tempi brevi.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28106200"/>
      </p:ext>
    </p:extLst>
  </p:cSld>
  <p:clrMapOvr>
    <a:masterClrMapping/>
  </p:clrMapOvr>
</p:sld>
</file>

<file path=ppt/slides/slide8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Oltre a considerare l’emivita di un farmaco, soprattutto in soggetti fragili, anziani  o con patologie epatiche o renali, si deve valutare la risposta individuale più che basarsi su ipotetiche dosi standard.  </a:t>
            </a:r>
          </a:p>
          <a:p>
            <a:r>
              <a:rPr lang="it-IT" sz="2800" dirty="0"/>
              <a:t>In rari casi (es bulimia) si propongono fin dall’inizio forti dosi (es 3 capsule di fluoxetina che tolgono il desiderio spasmodico per il cibo ed intervengono sulla forte componente ossessiva </a:t>
            </a:r>
            <a:r>
              <a:rPr lang="it-IT" sz="2800" dirty="0" err="1"/>
              <a:t>dismorfofobica</a:t>
            </a:r>
            <a:r>
              <a:rPr lang="it-IT" sz="2800" dirty="0"/>
              <a:t> del disturbo).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51467776"/>
      </p:ext>
    </p:extLst>
  </p:cSld>
  <p:clrMapOvr>
    <a:masterClrMapping/>
  </p:clrMapOvr>
</p:sld>
</file>

<file path=ppt/slides/slide8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A volte, una terapia basata su un’unica compressa da un milligrammo al dì può produrre effetti terapeutici e magari anche effetti collaterali, assai più marcati di quanto non succeda con l'uso di dosaggi molto maggiori di prodotti meno incisivi. </a:t>
            </a:r>
          </a:p>
          <a:p>
            <a:r>
              <a:rPr lang="it-IT" sz="2400" dirty="0"/>
              <a:t>I pazienti spesso leggono commenti sul farmaco in internet e riportano la esperienza di amici. Tali aspettative, </a:t>
            </a:r>
            <a:r>
              <a:rPr lang="it-IT" sz="2400" i="1" dirty="0"/>
              <a:t>placebo</a:t>
            </a:r>
            <a:r>
              <a:rPr lang="it-IT" sz="2400" dirty="0"/>
              <a:t> o </a:t>
            </a:r>
            <a:r>
              <a:rPr lang="it-IT" sz="2400" i="1" dirty="0" err="1"/>
              <a:t>nocebo</a:t>
            </a:r>
            <a:r>
              <a:rPr lang="it-IT" sz="2400" dirty="0"/>
              <a:t>, possono produrre effetti sull’esito della terapia.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8503194"/>
      </p:ext>
    </p:extLst>
  </p:cSld>
  <p:clrMapOvr>
    <a:masterClrMapping/>
  </p:clrMapOvr>
</p:sld>
</file>

<file path=ppt/slides/slide8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In genere un trattamento psicofarmacologico viene iniziato con dosi che in letteratura sono considerate basse o medie. Tale dose viene poi gradualmente aumentata finché non si ottengono i risultati desiderati, non si manifestano effetti collaterali intollerabili o non si è raggiunta la massima dose considerata sicura. </a:t>
            </a:r>
          </a:p>
          <a:p>
            <a:r>
              <a:rPr lang="it-IT" sz="28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78142270"/>
      </p:ext>
    </p:extLst>
  </p:cSld>
  <p:clrMapOvr>
    <a:masterClrMapping/>
  </p:clrMapOvr>
</p:sld>
</file>

<file path=ppt/slides/slide8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95536" y="2204864"/>
            <a:ext cx="8229600" cy="4268799"/>
          </a:xfrm>
        </p:spPr>
        <p:txBody>
          <a:bodyPr/>
          <a:lstStyle/>
          <a:p>
            <a:r>
              <a:rPr lang="it-IT" sz="2000" dirty="0"/>
              <a:t>La velocità con cui le dosi vengono aumentate dipende soprattutto dalla capacità individuale di tollerare eventuali effetti collaterali e dalle caratteristiche del farmaco.  </a:t>
            </a:r>
          </a:p>
          <a:p>
            <a:r>
              <a:rPr lang="it-IT" sz="2000" dirty="0"/>
              <a:t>Troviamo, quindi, medicine che possono essere somministrate praticamente subito al loro dosaggio definitivo ed altre la cui dose deve essere aumentata con estrema gradualità, pena la comparsa di intensi effetti collaterali. </a:t>
            </a:r>
          </a:p>
          <a:p>
            <a:r>
              <a:rPr lang="it-IT" sz="2000" dirty="0"/>
              <a:t>Lo studio della farmacocinetica spinge i medici a rispettare una semplice ma fondamentale regola “il minor numero di farmaci possibile, alla dose più bassa possibile, per il minor tempo possibile”.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41840207"/>
      </p:ext>
    </p:extLst>
  </p:cSld>
  <p:clrMapOvr>
    <a:masterClrMapping/>
  </p:clrMapOvr>
</p:sld>
</file>

<file path=ppt/slides/slide8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Gli effetti collaterali possono essere così sgradevoli da spingere il paziente ad interrompere il trattamento ed a sviluppare una notevole diffidenza nei confronti dei farmaci in generale. Si tratta comunque in genere di effetti sgradevoli ma transitori.  </a:t>
            </a: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09087150"/>
      </p:ext>
    </p:extLst>
  </p:cSld>
  <p:clrMapOvr>
    <a:masterClrMapping/>
  </p:clrMapOvr>
</p:sld>
</file>

<file path=ppt/slides/slide8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7544" y="1916832"/>
            <a:ext cx="8219256" cy="4209331"/>
          </a:xfrm>
        </p:spPr>
        <p:txBody>
          <a:bodyPr/>
          <a:lstStyle/>
          <a:p>
            <a:r>
              <a:rPr lang="it-IT" sz="2400" dirty="0"/>
              <a:t>I foglietti illustrativi sono spesso terrorizzanti. Su ogni farmaco è scritto: «prima dell’uso leggere attentamente le avvertenze e le modalità di uso». Se un paziente rompe i sigilli della confezione è come se avesse accettato un contratto col produttore: esprime nei fatti un consenso informato. Ciò limita la responsabilità del produttore a fornire un prodotto valido e rispondente al contenuto dichiarato. </a:t>
            </a:r>
          </a:p>
        </p:txBody>
      </p:sp>
      <p:sp>
        <p:nvSpPr>
          <p:cNvPr id="3" name="Titolo 2"/>
          <p:cNvSpPr>
            <a:spLocks noGrp="1"/>
          </p:cNvSpPr>
          <p:nvPr>
            <p:ph type="title"/>
          </p:nvPr>
        </p:nvSpPr>
        <p:spPr/>
        <p:txBody>
          <a:bodyPr/>
          <a:lstStyle/>
          <a:p>
            <a:r>
              <a:rPr lang="it-IT" dirty="0"/>
              <a:t>I foglietti illustrativi</a:t>
            </a:r>
          </a:p>
        </p:txBody>
      </p:sp>
    </p:spTree>
    <p:extLst>
      <p:ext uri="{BB962C8B-B14F-4D97-AF65-F5344CB8AC3E}">
        <p14:creationId xmlns:p14="http://schemas.microsoft.com/office/powerpoint/2010/main" val="404666395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nSpc>
                <a:spcPct val="150000"/>
              </a:lnSpc>
              <a:spcAft>
                <a:spcPts val="1000"/>
              </a:spcAft>
            </a:pPr>
            <a:r>
              <a:rPr lang="it-IT" sz="2000" dirty="0">
                <a:solidFill>
                  <a:prstClr val="black"/>
                </a:solidFill>
                <a:ea typeface="Tahoma" pitchFamily="34" charset="0"/>
              </a:rPr>
              <a:t>Non è facile distinguere un autistico ad alto funzionamento da una persona con disturbo di Asperger, spesso la diagnosi differenziale è solamente accademica, l’importante è saper progettare un intervento rieducativo su queste persone . In generale nel disturbo autistico sono presenti maggiori limitazioni nel linguaggio, nel gioco e nelle capacità cognitive. Spesso il soggetto con autismo oltre agli interessi ristretti presenta movimenti stereotipati (manierismi), rituali e gravi crisi di fronte al cambiamento, ma, ripeto, spesso le differenze sono alquanto sfumate </a:t>
            </a:r>
            <a:endParaRPr lang="it-IT" sz="2000" dirty="0">
              <a:ea typeface="Tahoma" pitchFamily="34" charset="0"/>
            </a:endParaRP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9501899"/>
      </p:ext>
    </p:extLst>
  </p:cSld>
  <p:clrMapOvr>
    <a:masterClrMapping/>
  </p:clrMapOvr>
</p:sld>
</file>

<file path=ppt/slides/slide8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Il foglietto è scritto più da avvocati che non da clinici. Lo stesso farmaco può causare sonnolenza o insonnia, dimagramento o ingrassamento, esporre a rischi di suicidio o controindicare la giuda di veicoli. La farmaceutica si tutela (te lo avevo detto..) ma il paziente è spesso terrorizzato da quanto legge.</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18523465"/>
      </p:ext>
    </p:extLst>
  </p:cSld>
  <p:clrMapOvr>
    <a:masterClrMapping/>
  </p:clrMapOvr>
</p:sld>
</file>

<file path=ppt/slides/slide8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FARMACODINAMICA</a:t>
            </a:r>
            <a:br>
              <a:rPr lang="it-IT" dirty="0"/>
            </a:br>
            <a:r>
              <a:rPr lang="it-IT" dirty="0"/>
              <a:t> </a:t>
            </a:r>
            <a:endParaRPr dirty="0"/>
          </a:p>
        </p:txBody>
      </p:sp>
      <p:sp>
        <p:nvSpPr>
          <p:cNvPr id="2" name="Sottotitolo 1"/>
          <p:cNvSpPr>
            <a:spLocks noGrp="1"/>
          </p:cNvSpPr>
          <p:nvPr>
            <p:ph type="subTitle" idx="1"/>
          </p:nvPr>
        </p:nvSpPr>
        <p:spPr/>
        <p:txBody>
          <a:bodyPr/>
          <a:lstStyle/>
          <a:p>
            <a:r>
              <a:rPr lang="it-IT" dirty="0" err="1"/>
              <a:t>Lez</a:t>
            </a:r>
            <a:r>
              <a:rPr lang="it-IT" dirty="0"/>
              <a:t> 18-4</a:t>
            </a:r>
          </a:p>
          <a:p>
            <a:r>
              <a:rPr lang="it-IT" dirty="0"/>
              <a:t>La terapia psicofarmacologica</a:t>
            </a:r>
          </a:p>
        </p:txBody>
      </p:sp>
    </p:spTree>
    <p:extLst>
      <p:ext uri="{BB962C8B-B14F-4D97-AF65-F5344CB8AC3E}">
        <p14:creationId xmlns:p14="http://schemas.microsoft.com/office/powerpoint/2010/main" val="3948084589"/>
      </p:ext>
    </p:extLst>
  </p:cSld>
  <p:clrMapOvr>
    <a:masterClrMapping/>
  </p:clrMapOvr>
</p:sld>
</file>

<file path=ppt/slides/slide8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trasmissione nervosa tra i diversi neuroni avviene per mezzo della azione di neurotrasmettitori, sostanze prodotte dalle terminazioni nervose e che riescono a stimolare (o ad inibire) il neurone successivo. Perché la trasmissione avvenga, oltre che un adeguato quantitativo di neurotrasmettitore, occorre che i recettori siano adeguatamente attivi.</a:t>
            </a:r>
          </a:p>
          <a:p>
            <a:endParaRPr lang="it-IT" dirty="0"/>
          </a:p>
        </p:txBody>
      </p:sp>
      <p:sp>
        <p:nvSpPr>
          <p:cNvPr id="3" name="Titolo 2"/>
          <p:cNvSpPr>
            <a:spLocks noGrp="1"/>
          </p:cNvSpPr>
          <p:nvPr>
            <p:ph type="title"/>
          </p:nvPr>
        </p:nvSpPr>
        <p:spPr/>
        <p:txBody>
          <a:bodyPr/>
          <a:lstStyle/>
          <a:p>
            <a:r>
              <a:rPr lang="it-IT" dirty="0"/>
              <a:t>Piccolo ripasso di neurobiologia</a:t>
            </a:r>
          </a:p>
        </p:txBody>
      </p:sp>
    </p:spTree>
    <p:extLst>
      <p:ext uri="{BB962C8B-B14F-4D97-AF65-F5344CB8AC3E}">
        <p14:creationId xmlns:p14="http://schemas.microsoft.com/office/powerpoint/2010/main" val="649422607"/>
      </p:ext>
    </p:extLst>
  </p:cSld>
  <p:clrMapOvr>
    <a:masterClrMapping/>
  </p:clrMapOvr>
</p:sld>
</file>

<file path=ppt/slides/slide8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400" dirty="0">
                <a:solidFill>
                  <a:prstClr val="black"/>
                </a:solidFill>
              </a:rPr>
              <a:t>Gli psicofarmaci possono agire in diverso modo. In alcuni casi sono talmente simili ai </a:t>
            </a:r>
            <a:r>
              <a:rPr lang="it-IT" sz="2400" dirty="0" err="1">
                <a:solidFill>
                  <a:prstClr val="black"/>
                </a:solidFill>
              </a:rPr>
              <a:t>neurotrasmettirori</a:t>
            </a:r>
            <a:r>
              <a:rPr lang="it-IT" sz="2400" dirty="0">
                <a:solidFill>
                  <a:prstClr val="black"/>
                </a:solidFill>
              </a:rPr>
              <a:t> da affiancarli e potenziarne al azione (es la levodopa somministrata ai pazienti con Parkinson, in altri casi si inibisce la distruzione dei </a:t>
            </a:r>
            <a:r>
              <a:rPr lang="it-IT" sz="2400" dirty="0" err="1">
                <a:solidFill>
                  <a:prstClr val="black"/>
                </a:solidFill>
              </a:rPr>
              <a:t>neurotrasmettori</a:t>
            </a:r>
            <a:r>
              <a:rPr lang="it-IT" sz="2400" dirty="0">
                <a:solidFill>
                  <a:prstClr val="black"/>
                </a:solidFill>
              </a:rPr>
              <a:t> fisiologicamente prodotti dal paziente (come avviene con gli antidepressivi), in altri casi infine si aumenta o si diminuisce la sensibilità dei recettori (spesso questa è una delle azioni svolte dai prodotti antipsicotici).</a:t>
            </a:r>
          </a:p>
          <a:p>
            <a:pPr lvl="0"/>
            <a:r>
              <a:rPr lang="it-IT" dirty="0">
                <a:solidFill>
                  <a:prstClr val="black"/>
                </a:solidFill>
              </a:rPr>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86573762"/>
      </p:ext>
    </p:extLst>
  </p:cSld>
  <p:clrMapOvr>
    <a:masterClrMapping/>
  </p:clrMapOvr>
</p:sld>
</file>

<file path=ppt/slides/slide8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1800" dirty="0"/>
              <a:t>I neurotrasmettitori più importanti sono:</a:t>
            </a:r>
          </a:p>
          <a:p>
            <a:r>
              <a:rPr lang="it-IT" sz="1800" dirty="0"/>
              <a:t> </a:t>
            </a:r>
          </a:p>
          <a:p>
            <a:pPr lvl="0"/>
            <a:r>
              <a:rPr lang="it-IT" sz="1800" b="1" i="1" u="sng" dirty="0"/>
              <a:t>L’acido gamma-amino-butirrico (GABA)</a:t>
            </a:r>
            <a:r>
              <a:rPr lang="it-IT" sz="1800" b="1" dirty="0"/>
              <a:t> </a:t>
            </a:r>
            <a:r>
              <a:rPr lang="it-IT" sz="1800" dirty="0"/>
              <a:t>: principale neurotrasmettitore inibitorio nell’</a:t>
            </a:r>
            <a:r>
              <a:rPr lang="it-IT" sz="1800" dirty="0" err="1"/>
              <a:t>encafalo</a:t>
            </a:r>
            <a:r>
              <a:rPr lang="it-IT" sz="1800" dirty="0"/>
              <a:t>. Viene stimolato </a:t>
            </a:r>
            <a:r>
              <a:rPr lang="it-IT" sz="1800" dirty="0" err="1"/>
              <a:t>dal’alcol</a:t>
            </a:r>
            <a:r>
              <a:rPr lang="it-IT" sz="1800" dirty="0"/>
              <a:t> e dalle benzodiazepine e si associa a inibizione e riduzione dell’ansia  </a:t>
            </a:r>
          </a:p>
          <a:p>
            <a:pPr lvl="0"/>
            <a:r>
              <a:rPr lang="it-IT" sz="1800" b="1" i="1" u="sng" dirty="0"/>
              <a:t>L’acetilcolina</a:t>
            </a:r>
            <a:r>
              <a:rPr lang="it-IT" sz="1800" b="1" dirty="0"/>
              <a:t>: </a:t>
            </a:r>
            <a:r>
              <a:rPr lang="it-IT" sz="1800" dirty="0"/>
              <a:t>importante soprattutto nella funzione della memoria, molti farmaci utili per contrastare il progresso del morbo di Alzheimer agiscono proprio a questo livello contrastando la riduzione di tale neurotrasmettitore.  </a:t>
            </a:r>
          </a:p>
          <a:p>
            <a:pPr lvl="0"/>
            <a:r>
              <a:rPr lang="it-IT" sz="1800" b="1" i="1" u="sng" dirty="0"/>
              <a:t>La dopamina</a:t>
            </a:r>
            <a:r>
              <a:rPr lang="it-IT" sz="1800" b="1" dirty="0"/>
              <a:t>: </a:t>
            </a:r>
            <a:r>
              <a:rPr lang="it-IT" sz="1800" dirty="0"/>
              <a:t>rappresenta il principale neurotrasmettitore di alcuni nervi periferici e di molti neuroni centrali che hanno un ruolo nel controllo del pensiero e nel controllo del sistema extrapiramidale. La Dopamina si associa alla creatività ed alla gratificazione. La cocaina induce una violenta stimolazione dopaminergica, seguita poi da una condizione di appiattimento e di vuoto </a:t>
            </a:r>
          </a:p>
        </p:txBody>
      </p:sp>
      <p:sp>
        <p:nvSpPr>
          <p:cNvPr id="3" name="Titolo 2"/>
          <p:cNvSpPr>
            <a:spLocks noGrp="1"/>
          </p:cNvSpPr>
          <p:nvPr>
            <p:ph type="title"/>
          </p:nvPr>
        </p:nvSpPr>
        <p:spPr/>
        <p:txBody>
          <a:bodyPr/>
          <a:lstStyle/>
          <a:p>
            <a:r>
              <a:rPr lang="it-IT" dirty="0"/>
              <a:t>neurotrasmettitori</a:t>
            </a:r>
          </a:p>
        </p:txBody>
      </p:sp>
    </p:spTree>
    <p:extLst>
      <p:ext uri="{BB962C8B-B14F-4D97-AF65-F5344CB8AC3E}">
        <p14:creationId xmlns:p14="http://schemas.microsoft.com/office/powerpoint/2010/main" val="170028473"/>
      </p:ext>
    </p:extLst>
  </p:cSld>
  <p:clrMapOvr>
    <a:masterClrMapping/>
  </p:clrMapOvr>
</p:sld>
</file>

<file path=ppt/slides/slide8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1800" b="1" i="1" u="sng" dirty="0"/>
              <a:t>La serotonina</a:t>
            </a:r>
            <a:r>
              <a:rPr lang="it-IT" sz="1800" b="1" dirty="0"/>
              <a:t>: </a:t>
            </a:r>
            <a:r>
              <a:rPr lang="it-IT" sz="1800" dirty="0"/>
              <a:t>i livelli di serotonina sono controllati mediante la captazione del triptofano e dalla </a:t>
            </a:r>
            <a:r>
              <a:rPr lang="it-IT" sz="1800" dirty="0" err="1"/>
              <a:t>monoamino</a:t>
            </a:r>
            <a:r>
              <a:rPr lang="it-IT" sz="1800" dirty="0"/>
              <a:t> ossidasi </a:t>
            </a:r>
            <a:r>
              <a:rPr lang="it-IT" sz="1800" dirty="0" err="1"/>
              <a:t>intraneuronale</a:t>
            </a:r>
            <a:r>
              <a:rPr lang="it-IT" sz="1800" dirty="0"/>
              <a:t>. La serotonina si associa alla comunicazione interpersonale, alla normalizzazione del sonno. L’ ecstasy (</a:t>
            </a:r>
            <a:r>
              <a:rPr lang="it-IT" sz="1800" dirty="0" err="1"/>
              <a:t>metilen</a:t>
            </a:r>
            <a:r>
              <a:rPr lang="it-IT" sz="1800" dirty="0"/>
              <a:t> </a:t>
            </a:r>
            <a:r>
              <a:rPr lang="it-IT" sz="1800" dirty="0" err="1"/>
              <a:t>diossi</a:t>
            </a:r>
            <a:r>
              <a:rPr lang="it-IT" sz="1800" dirty="0"/>
              <a:t> metamfetamina MDMA) agisce violentemente sui circuiti serotoninergici e se assunta in eccesso li sollecita al punto da ledere intere zone cerebrali. </a:t>
            </a:r>
          </a:p>
          <a:p>
            <a:pPr lvl="0"/>
            <a:r>
              <a:rPr lang="it-IT" sz="1800" b="1" i="1" u="sng" dirty="0"/>
              <a:t>La noradrenalina</a:t>
            </a:r>
            <a:r>
              <a:rPr lang="it-IT" sz="1800" dirty="0"/>
              <a:t>: principale neurotrasmettitore della maggior parte delle fibre simpatiche post-gangliari e di molti neuroni centrali. Si tratta del neurotrasmettitore che regola anche la propensione alla azione. Le amfetamine hanno anche una importante azione a livello noradrenergico. </a:t>
            </a:r>
          </a:p>
          <a:p>
            <a:pPr lvl="0"/>
            <a:r>
              <a:rPr lang="it-IT" sz="1800" b="1" i="1" u="sng" dirty="0"/>
              <a:t>Il glutammato</a:t>
            </a:r>
            <a:r>
              <a:rPr lang="it-IT" sz="1800" dirty="0"/>
              <a:t>: principali neurotrasmettitori nel SNC. Presenti nella corteccia, nel cervelletto e nel midollo spinale. I recettori per il glutammato sono i NMDA. Un adeguato livello di glutammato si associa a condizioni di equilibrio emotivo  e ad una stabilità del sistema nervoso centrale (antiepilettico).</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18896731"/>
      </p:ext>
    </p:extLst>
  </p:cSld>
  <p:clrMapOvr>
    <a:masterClrMapping/>
  </p:clrMapOvr>
</p:sld>
</file>

<file path=ppt/slides/slide8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TOSSICITA’ DEGLI PSICOFARMACI</a:t>
            </a:r>
          </a:p>
        </p:txBody>
      </p:sp>
      <p:sp>
        <p:nvSpPr>
          <p:cNvPr id="3" name="Segnaposto contenuto 2"/>
          <p:cNvSpPr>
            <a:spLocks noGrp="1"/>
          </p:cNvSpPr>
          <p:nvPr>
            <p:ph idx="1"/>
          </p:nvPr>
        </p:nvSpPr>
        <p:spPr/>
        <p:txBody>
          <a:bodyPr>
            <a:normAutofit fontScale="70000" lnSpcReduction="20000"/>
          </a:bodyPr>
          <a:lstStyle/>
          <a:p>
            <a:pPr hangingPunct="0"/>
            <a:r>
              <a:rPr lang="it-IT" dirty="0"/>
              <a:t>Quando si sente parlare di psicofarmaci si pensa generalmente a prodotti pericolosi che inducono dipendenza. </a:t>
            </a:r>
          </a:p>
          <a:p>
            <a:pPr hangingPunct="0"/>
            <a:r>
              <a:rPr lang="it-IT" dirty="0"/>
              <a:t>In effetti come vedremo queste convinzioni sono in gran parte sbagliate.</a:t>
            </a:r>
          </a:p>
          <a:p>
            <a:pPr hangingPunct="0"/>
            <a:r>
              <a:rPr lang="it-IT" dirty="0"/>
              <a:t>Per quanto riguarda la tossicità viene misurata con un indice di tossicità definita dose letale 50 ovvero la dose che ha il 50% di probabilità di rivelarsi letale. </a:t>
            </a:r>
          </a:p>
          <a:p>
            <a:pPr hangingPunct="0"/>
            <a:r>
              <a:rPr lang="it-IT" dirty="0"/>
              <a:t>Alcuni farmaci sono intrinsecamente poco tossici (es  ci vogliono 320 pillole di </a:t>
            </a:r>
            <a:r>
              <a:rPr lang="it-IT" dirty="0" err="1"/>
              <a:t>Tavor</a:t>
            </a:r>
            <a:r>
              <a:rPr lang="it-IT" dirty="0"/>
              <a:t> per uccidersi, ne bastano 60 se ci si beve assieme molto whisky)</a:t>
            </a:r>
          </a:p>
          <a:p>
            <a:pPr hangingPunct="0"/>
            <a:r>
              <a:rPr lang="it-IT" dirty="0"/>
              <a:t>Altri hanno una dose letale assai più vicina a quella terapeutica, tra questi posso citare il litio che serve per la stabilizzazione dell’umore in soggetti maniaco depressi, o i barbiturici, ora usati solo per la cura della epilessia, che sono i prodotti con cui è morta Marilyn Monroe</a:t>
            </a:r>
          </a:p>
        </p:txBody>
      </p:sp>
    </p:spTree>
    <p:extLst>
      <p:ext uri="{BB962C8B-B14F-4D97-AF65-F5344CB8AC3E}">
        <p14:creationId xmlns:p14="http://schemas.microsoft.com/office/powerpoint/2010/main" val="3368719102"/>
      </p:ext>
    </p:extLst>
  </p:cSld>
  <p:clrMapOvr>
    <a:masterClrMapping/>
  </p:clrMapOvr>
</p:sld>
</file>

<file path=ppt/slides/slide8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Effetti collaterali</a:t>
            </a:r>
          </a:p>
        </p:txBody>
      </p:sp>
      <p:sp>
        <p:nvSpPr>
          <p:cNvPr id="3" name="Segnaposto contenuto 2"/>
          <p:cNvSpPr>
            <a:spLocks noGrp="1"/>
          </p:cNvSpPr>
          <p:nvPr>
            <p:ph idx="1"/>
          </p:nvPr>
        </p:nvSpPr>
        <p:spPr/>
        <p:txBody>
          <a:bodyPr>
            <a:normAutofit fontScale="77500" lnSpcReduction="20000"/>
          </a:bodyPr>
          <a:lstStyle/>
          <a:p>
            <a:pPr hangingPunct="0">
              <a:buNone/>
            </a:pPr>
            <a:r>
              <a:rPr lang="it-IT" dirty="0"/>
              <a:t>È opportuno conoscerli per non prendere cantonate in terapia.</a:t>
            </a:r>
          </a:p>
          <a:p>
            <a:pPr hangingPunct="0">
              <a:buNone/>
            </a:pPr>
            <a:r>
              <a:rPr lang="it-IT" dirty="0"/>
              <a:t>A volte sono utili in terapia. Ad esempio gli antidepressivi SSRI ritardano l’orgasmo e sono usati nel trattamento della eiaculazione precoce.</a:t>
            </a:r>
          </a:p>
          <a:p>
            <a:pPr hangingPunct="0">
              <a:buNone/>
            </a:pPr>
            <a:r>
              <a:rPr lang="it-IT" dirty="0"/>
              <a:t>Ogni classe di farmaci ha i suoi effetti collaterali specifici. Nei prossimi capitoli darò ampio spazio alla descrizione degli effetti collaterali tipici delle diverse forme farmaceutiche</a:t>
            </a:r>
          </a:p>
          <a:p>
            <a:pPr hangingPunct="0">
              <a:buNone/>
            </a:pPr>
            <a:r>
              <a:rPr lang="it-IT" dirty="0"/>
              <a:t>All’interno di ogni classe i singoli pazienti possono rispondere meglio ad un farmaco rispetto ad un altro (a volte si nota anche diversa risposta nei confronti di farmaci equivalenti).</a:t>
            </a:r>
          </a:p>
          <a:p>
            <a:pPr hangingPunct="0"/>
            <a:endParaRPr lang="it-IT" dirty="0"/>
          </a:p>
          <a:p>
            <a:endParaRPr lang="it-IT" dirty="0"/>
          </a:p>
        </p:txBody>
      </p:sp>
    </p:spTree>
    <p:extLst>
      <p:ext uri="{BB962C8B-B14F-4D97-AF65-F5344CB8AC3E}">
        <p14:creationId xmlns:p14="http://schemas.microsoft.com/office/powerpoint/2010/main" val="3411777791"/>
      </p:ext>
    </p:extLst>
  </p:cSld>
  <p:clrMapOvr>
    <a:masterClrMapping/>
  </p:clrMapOvr>
</p:sld>
</file>

<file path=ppt/slides/slide8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28596" y="357166"/>
            <a:ext cx="8229600" cy="1143000"/>
          </a:xfrm>
        </p:spPr>
        <p:txBody>
          <a:bodyPr>
            <a:normAutofit fontScale="90000"/>
          </a:bodyPr>
          <a:lstStyle/>
          <a:p>
            <a:r>
              <a:rPr lang="it-IT" b="1" dirty="0">
                <a:latin typeface="Times New Roman" pitchFamily="18" charset="0"/>
                <a:cs typeface="Times New Roman" pitchFamily="18" charset="0"/>
              </a:rPr>
              <a:t> </a:t>
            </a:r>
            <a:br>
              <a:rPr lang="it-IT" dirty="0">
                <a:latin typeface="Comic Sans MS" pitchFamily="66" charset="0"/>
              </a:rPr>
            </a:br>
            <a:endParaRPr lang="it-IT" dirty="0">
              <a:latin typeface="Comic Sans MS" pitchFamily="66" charset="0"/>
            </a:endParaRPr>
          </a:p>
        </p:txBody>
      </p:sp>
      <p:sp>
        <p:nvSpPr>
          <p:cNvPr id="30723" name="Rectangle 3"/>
          <p:cNvSpPr>
            <a:spLocks noGrp="1" noChangeArrowheads="1"/>
          </p:cNvSpPr>
          <p:nvPr>
            <p:ph type="body" idx="1"/>
          </p:nvPr>
        </p:nvSpPr>
        <p:spPr>
          <a:xfrm>
            <a:off x="0" y="1556792"/>
            <a:ext cx="9144000" cy="4539208"/>
          </a:xfrm>
        </p:spPr>
        <p:txBody>
          <a:bodyPr>
            <a:normAutofit lnSpcReduction="10000"/>
          </a:bodyPr>
          <a:lstStyle/>
          <a:p>
            <a:pPr>
              <a:buFontTx/>
              <a:buNone/>
            </a:pPr>
            <a:r>
              <a:rPr lang="it-IT" sz="2400" dirty="0">
                <a:latin typeface="Times New Roman" pitchFamily="18" charset="0"/>
                <a:cs typeface="Times New Roman" pitchFamily="18" charset="0"/>
              </a:rPr>
              <a:t>Per tali motivi il medico </a:t>
            </a:r>
            <a:r>
              <a:rPr lang="it-IT" sz="2400" dirty="0" err="1">
                <a:latin typeface="Times New Roman" pitchFamily="18" charset="0"/>
                <a:cs typeface="Times New Roman" pitchFamily="18" charset="0"/>
              </a:rPr>
              <a:t>prescrittore</a:t>
            </a:r>
            <a:r>
              <a:rPr lang="it-IT" sz="2400" dirty="0">
                <a:latin typeface="Times New Roman" pitchFamily="18" charset="0"/>
                <a:cs typeface="Times New Roman" pitchFamily="18" charset="0"/>
              </a:rPr>
              <a:t> non può tener conto unicamente delle caratteristiche biochimiche del farmaco, terrà infatti anche conto di:</a:t>
            </a:r>
          </a:p>
          <a:p>
            <a:pPr>
              <a:buFontTx/>
              <a:buNone/>
            </a:pPr>
            <a:r>
              <a:rPr lang="it-IT" sz="2400" dirty="0">
                <a:latin typeface="Times New Roman" pitchFamily="18" charset="0"/>
                <a:cs typeface="Times New Roman" pitchFamily="18" charset="0"/>
              </a:rPr>
              <a:t>a) malattie mediche o </a:t>
            </a:r>
            <a:r>
              <a:rPr lang="it-IT" sz="2400">
                <a:latin typeface="Times New Roman" pitchFamily="18" charset="0"/>
                <a:cs typeface="Times New Roman" pitchFamily="18" charset="0"/>
              </a:rPr>
              <a:t>psichiatriche associate </a:t>
            </a:r>
            <a:r>
              <a:rPr lang="it-IT" sz="2400" dirty="0">
                <a:latin typeface="Times New Roman" pitchFamily="18" charset="0"/>
                <a:cs typeface="Times New Roman" pitchFamily="18" charset="0"/>
              </a:rPr>
              <a:t>(un quadro depressivo ansioso spesso viene curato meglio con un antidepressivo ben scelto che con una associazione di un antidepressivo e di un ansiolitico)</a:t>
            </a:r>
          </a:p>
          <a:p>
            <a:pPr>
              <a:buFontTx/>
              <a:buNone/>
            </a:pPr>
            <a:r>
              <a:rPr lang="it-IT" sz="2400" dirty="0">
                <a:latin typeface="Times New Roman" pitchFamily="18" charset="0"/>
                <a:cs typeface="Times New Roman" pitchFamily="18" charset="0"/>
              </a:rPr>
              <a:t>b) assunzione di altri farmaci (tra loro possono interagire e comunque più semplice è la terapia ed in genere meglio è anche ai fini della osservanza del regime terapeutico)</a:t>
            </a:r>
          </a:p>
          <a:p>
            <a:pPr>
              <a:buFontTx/>
              <a:buNone/>
            </a:pPr>
            <a:r>
              <a:rPr lang="it-IT" sz="2400" dirty="0">
                <a:latin typeface="Times New Roman" pitchFamily="18" charset="0"/>
                <a:cs typeface="Times New Roman" pitchFamily="18" charset="0"/>
              </a:rPr>
              <a:t>c) anamnesi di risposta positiva in precedenza (un farmaco che è servito in passato, probabilmente sarà utile e comunque ben tollerato ed avrà la capacità di indurre nel paziente aspettative positive)</a:t>
            </a:r>
          </a:p>
          <a:p>
            <a:pPr>
              <a:buFontTx/>
              <a:buNone/>
            </a:pPr>
            <a:endParaRPr lang="it-IT" dirty="0">
              <a:latin typeface="Comic Sans MS" pitchFamily="66" charset="0"/>
            </a:endParaRPr>
          </a:p>
          <a:p>
            <a:pPr>
              <a:buFontTx/>
              <a:buNone/>
            </a:pPr>
            <a:endParaRPr lang="it-IT" dirty="0">
              <a:latin typeface="Comic Sans MS" pitchFamily="66" charset="0"/>
            </a:endParaRPr>
          </a:p>
          <a:p>
            <a:pPr>
              <a:buFontTx/>
              <a:buNone/>
            </a:pPr>
            <a:endParaRPr lang="it-IT" dirty="0">
              <a:latin typeface="Comic Sans MS" pitchFamily="66" charset="0"/>
            </a:endParaRPr>
          </a:p>
          <a:p>
            <a:endParaRPr lang="it-IT" dirty="0"/>
          </a:p>
        </p:txBody>
      </p:sp>
    </p:spTree>
    <p:extLst>
      <p:ext uri="{BB962C8B-B14F-4D97-AF65-F5344CB8AC3E}">
        <p14:creationId xmlns:p14="http://schemas.microsoft.com/office/powerpoint/2010/main" val="1253842734"/>
      </p:ext>
    </p:extLst>
  </p:cSld>
  <p:clrMapOvr>
    <a:masterClrMapping/>
  </p:clrMapOvr>
</p:sld>
</file>

<file path=ppt/slides/slide8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Tx/>
              <a:buNone/>
            </a:pPr>
            <a:r>
              <a:rPr lang="it-IT" dirty="0">
                <a:latin typeface="Times New Roman" pitchFamily="18" charset="0"/>
                <a:cs typeface="Times New Roman" pitchFamily="18" charset="0"/>
              </a:rPr>
              <a:t>d) anamnesi di risposta positiva di un familiare (vedi sopra)</a:t>
            </a:r>
          </a:p>
          <a:p>
            <a:pPr>
              <a:buFontTx/>
              <a:buNone/>
            </a:pPr>
            <a:r>
              <a:rPr lang="it-IT" dirty="0">
                <a:latin typeface="Times New Roman" pitchFamily="18" charset="0"/>
                <a:cs typeface="Times New Roman" pitchFamily="18" charset="0"/>
              </a:rPr>
              <a:t>e) circostanza di vita del paziente </a:t>
            </a:r>
          </a:p>
          <a:p>
            <a:pPr>
              <a:buFontTx/>
              <a:buNone/>
            </a:pPr>
            <a:r>
              <a:rPr lang="it-IT" dirty="0">
                <a:latin typeface="Times New Roman" pitchFamily="18" charset="0"/>
                <a:cs typeface="Times New Roman" pitchFamily="18" charset="0"/>
              </a:rPr>
              <a:t>f) capacità cognitive del paziente (con alcuni pazienti gravemente schizofrenici ed inaffidabili si ricorre a farmaci iniettati una volta ogni 3 settimane)</a:t>
            </a:r>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3714837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nSpc>
                <a:spcPct val="150000"/>
              </a:lnSpc>
              <a:spcBef>
                <a:spcPts val="135"/>
              </a:spcBef>
              <a:spcAft>
                <a:spcPts val="0"/>
              </a:spcAft>
            </a:pPr>
            <a:r>
              <a:rPr lang="it-IT" dirty="0">
                <a:solidFill>
                  <a:prstClr val="black"/>
                </a:solidFill>
                <a:ea typeface="Tahoma" pitchFamily="34" charset="0"/>
              </a:rPr>
              <a:t>Il disturbo di Asperger è più frequente nei maschi, mentre il disturbo di Rett una altra rara forma di disturbo dello spettro autistico, compare solo nelle femmine. Nel disturbo di Rett inoltre si nota una mancata crescita del cranio, la scomparsa di capacità precedentemente acquisite e la comparsa di movimenti del tronco e delle mani. Le bambine (spesso bellissime) nascono e crescono normali e poi verso i 3 anni o poco dopo inizia il tracollo e la forte involuzione con stereotipie motorie perdita del linguaggio e mancata crescita del cranio. Una evoluzione simile, ma senza microcefalia e stereotipie motorie si osserva nel rarissimo disturbo disintegrativo della infanzia.  Nel caso di autismo invece il deficit relazionale e la fissità </a:t>
            </a:r>
            <a:r>
              <a:rPr lang="it-IT">
                <a:solidFill>
                  <a:prstClr val="black"/>
                </a:solidFill>
                <a:ea typeface="Tahoma" pitchFamily="34" charset="0"/>
              </a:rPr>
              <a:t>di interessi si </a:t>
            </a:r>
            <a:r>
              <a:rPr lang="it-IT" dirty="0">
                <a:solidFill>
                  <a:prstClr val="black"/>
                </a:solidFill>
                <a:ea typeface="Tahoma" pitchFamily="34" charset="0"/>
              </a:rPr>
              <a:t>manifesta subito e può a volte migliorare.</a:t>
            </a:r>
          </a:p>
          <a:p>
            <a:pPr lvl="0">
              <a:lnSpc>
                <a:spcPct val="150000"/>
              </a:lnSpc>
              <a:spcBef>
                <a:spcPts val="135"/>
              </a:spcBef>
              <a:spcAft>
                <a:spcPts val="0"/>
              </a:spcAft>
            </a:pPr>
            <a:r>
              <a:rPr lang="it-IT" dirty="0">
                <a:solidFill>
                  <a:prstClr val="black"/>
                </a:solidFill>
                <a:ea typeface="Tahoma" pitchFamily="34" charset="0"/>
              </a:rPr>
              <a:t> </a:t>
            </a:r>
            <a:endParaRPr lang="it-IT" sz="2000" dirty="0">
              <a:solidFill>
                <a:prstClr val="black"/>
              </a:solidFill>
              <a:ea typeface="Tahoma" pitchFamily="34" charset="0"/>
            </a:endParaRPr>
          </a:p>
          <a:p>
            <a:pPr lvl="0"/>
            <a:endParaRPr lang="it-IT" dirty="0">
              <a:solidFill>
                <a:prstClr val="black"/>
              </a:solidFill>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476699"/>
      </p:ext>
    </p:extLst>
  </p:cSld>
  <p:clrMapOvr>
    <a:masterClrMapping/>
  </p:clrMapOvr>
</p:sld>
</file>

<file path=ppt/slides/slide8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  La terapia psicofarmacologica</a:t>
            </a:r>
            <a:br>
              <a:rPr lang="it-IT" dirty="0"/>
            </a:br>
            <a:r>
              <a:rPr lang="it-IT" dirty="0"/>
              <a:t>ANSIOLITICI</a:t>
            </a:r>
            <a:endParaRPr dirty="0"/>
          </a:p>
        </p:txBody>
      </p:sp>
      <p:sp>
        <p:nvSpPr>
          <p:cNvPr id="2" name="Sottotitolo 1"/>
          <p:cNvSpPr>
            <a:spLocks noGrp="1"/>
          </p:cNvSpPr>
          <p:nvPr>
            <p:ph type="subTitle" idx="1"/>
          </p:nvPr>
        </p:nvSpPr>
        <p:spPr/>
        <p:txBody>
          <a:bodyPr/>
          <a:lstStyle/>
          <a:p>
            <a:r>
              <a:rPr lang="it-IT" dirty="0" err="1"/>
              <a:t>Lez</a:t>
            </a:r>
            <a:r>
              <a:rPr lang="it-IT" dirty="0"/>
              <a:t> 41-1</a:t>
            </a:r>
          </a:p>
          <a:p>
            <a:r>
              <a:rPr lang="it-IT" dirty="0"/>
              <a:t>La terapia psicofarmacologica</a:t>
            </a:r>
          </a:p>
        </p:txBody>
      </p:sp>
    </p:spTree>
    <p:extLst>
      <p:ext uri="{BB962C8B-B14F-4D97-AF65-F5344CB8AC3E}">
        <p14:creationId xmlns:p14="http://schemas.microsoft.com/office/powerpoint/2010/main" val="3141438161"/>
      </p:ext>
    </p:extLst>
  </p:cSld>
  <p:clrMapOvr>
    <a:masterClrMapping/>
  </p:clrMapOvr>
</p:sld>
</file>

<file path=ppt/slides/slide8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L’ansia è una nostra alleata, una valida difesa da cui dipende la nostra sopravvivenza e il nostro adattamento.</a:t>
            </a:r>
          </a:p>
          <a:p>
            <a:r>
              <a:rPr lang="it-IT" sz="2400" dirty="0"/>
              <a:t>Il nostro nemico non è l’ansia, ma l’ansia eccessiva o immotivata, l’ansia distruttiva che comporta dolore, limitazioni di funzionamento individuale e sociale, che aumenta il rischio di malattie somatiche. </a:t>
            </a:r>
          </a:p>
          <a:p>
            <a:r>
              <a:rPr lang="it-IT" sz="2400" dirty="0"/>
              <a:t>Gli ansiolitici di cui disponiamo funzionano benissimo (forse anche troppo) ma vanno utilizzati comprendendo il contesto sociale ed anche biologico che caratterizza quella specifica manifestazione ansiosa.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44010543"/>
      </p:ext>
    </p:extLst>
  </p:cSld>
  <p:clrMapOvr>
    <a:masterClrMapping/>
  </p:clrMapOvr>
</p:sld>
</file>

<file path=ppt/slides/slide8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800" dirty="0">
                <a:solidFill>
                  <a:prstClr val="black"/>
                </a:solidFill>
              </a:rPr>
              <a:t>Nel cervello esiste un equilibrio e tante forme di retroazioni che tendono a mantenere tale equilibrio nel tempo.</a:t>
            </a:r>
          </a:p>
          <a:p>
            <a:pPr lvl="0"/>
            <a:r>
              <a:rPr lang="it-IT" sz="2800" dirty="0">
                <a:solidFill>
                  <a:prstClr val="black"/>
                </a:solidFill>
              </a:rPr>
              <a:t>Alcune sostanze, e tra queste cito le Beta carboline, inducono ansia o meglio, inducono una reazione di attivazione, di  allerta e  di allarme che possiamo percepire come ansia.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39052325"/>
      </p:ext>
    </p:extLst>
  </p:cSld>
  <p:clrMapOvr>
    <a:masterClrMapping/>
  </p:clrMapOvr>
</p:sld>
</file>

<file path=ppt/slides/slide8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Le benzodiazepine vengono prodotte dal nostro cervello e la riducono. Come vedremo le benzodiazepine sono in vendita in farmacia. A tutti sono noti nomi come Valium, Tavor, Lexotan e Xanax. Sono benzodiazepine commerciali assai simili a quelle prodotte dal nostro cervello.</a:t>
            </a:r>
          </a:p>
          <a:p>
            <a:r>
              <a:rPr lang="it-IT" sz="2400" dirty="0"/>
              <a:t>Essendo così simili a quelle fisiologicamente prodotte dal cervello qualcuno potrebbe pensare che sono ottimi farmaci in quanto quasi naturali. In parte, ma solo in parte le cose stanno così.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94387635"/>
      </p:ext>
    </p:extLst>
  </p:cSld>
  <p:clrMapOvr>
    <a:masterClrMapping/>
  </p:clrMapOvr>
</p:sld>
</file>

<file path=ppt/slides/slide8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400" dirty="0">
                <a:solidFill>
                  <a:prstClr val="black"/>
                </a:solidFill>
              </a:rPr>
              <a:t>Non bisogna fermarsi alla costatazione che un Valium quando siamo in ansia, nel giro di cinque minuti ci tranquillizza. Occorre andare un po’ più avanti e vedere cosa realmente succede nel breve e nel medio termine.</a:t>
            </a:r>
          </a:p>
          <a:p>
            <a:pPr lvl="0"/>
            <a:r>
              <a:rPr lang="it-IT" sz="2400" dirty="0">
                <a:solidFill>
                  <a:prstClr val="black"/>
                </a:solidFill>
              </a:rPr>
              <a:t>Se  somministriamo importanti e soprattutto continue dosi di BDZ, il cervello smette di produrle. </a:t>
            </a:r>
          </a:p>
          <a:p>
            <a:pPr lvl="0"/>
            <a:r>
              <a:rPr lang="it-IT" sz="2400" dirty="0">
                <a:solidFill>
                  <a:prstClr val="black"/>
                </a:solidFill>
              </a:rPr>
              <a:t>In compenso, dato che l’ansia è importantissima per la nostra sopravvivenza, aumentano sempre più le </a:t>
            </a:r>
            <a:r>
              <a:rPr lang="it-IT" sz="2400" dirty="0" err="1">
                <a:solidFill>
                  <a:prstClr val="black"/>
                </a:solidFill>
              </a:rPr>
              <a:t>betacarboline</a:t>
            </a:r>
            <a:r>
              <a:rPr lang="it-IT" sz="2400" dirty="0">
                <a:solidFill>
                  <a:prstClr val="black"/>
                </a:solidFill>
              </a:rPr>
              <a:t> per consentire comunque all’individuo indispensabili reazioni di allerta ed allarme. </a:t>
            </a:r>
          </a:p>
          <a:p>
            <a:pPr marL="0" indent="0">
              <a:buNone/>
            </a:pPr>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28264256"/>
      </p:ext>
    </p:extLst>
  </p:cSld>
  <p:clrMapOvr>
    <a:masterClrMapping/>
  </p:clrMapOvr>
</p:sld>
</file>

<file path=ppt/slides/slide8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dirty="0">
                <a:solidFill>
                  <a:prstClr val="black"/>
                </a:solidFill>
              </a:rPr>
              <a:t>Alla fine, col cervello incapace di sintetizzare benzodiazepine ed artificialmente pieno di </a:t>
            </a:r>
            <a:r>
              <a:rPr lang="it-IT" dirty="0" err="1">
                <a:solidFill>
                  <a:prstClr val="black"/>
                </a:solidFill>
              </a:rPr>
              <a:t>betacarboline</a:t>
            </a:r>
            <a:r>
              <a:rPr lang="it-IT" dirty="0">
                <a:solidFill>
                  <a:prstClr val="black"/>
                </a:solidFill>
              </a:rPr>
              <a:t>, se sospendiamo bruscamente il trattamento andiamo facilmente incontro ad attacco di panico.</a:t>
            </a:r>
          </a:p>
          <a:p>
            <a:pPr lvl="0"/>
            <a:r>
              <a:rPr lang="it-IT" dirty="0">
                <a:solidFill>
                  <a:prstClr val="black"/>
                </a:solidFill>
              </a:rPr>
              <a:t>Più o meno quanto abbiamo succede con chi abusa di stimolanti sessuali: meravigliosi successi iniziali e poi l’impotenza.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924464460"/>
      </p:ext>
    </p:extLst>
  </p:cSld>
  <p:clrMapOvr>
    <a:masterClrMapping/>
  </p:clrMapOvr>
</p:sld>
</file>

<file path=ppt/slides/slide8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Per motivi simili esistono insonnie dovute ad abuso </a:t>
            </a:r>
            <a:r>
              <a:rPr lang="it-IT"/>
              <a:t>di sonniferi</a:t>
            </a:r>
            <a:endParaRPr lang="it-IT" dirty="0"/>
          </a:p>
          <a:p>
            <a:r>
              <a:rPr lang="it-IT" dirty="0"/>
              <a:t>Occorre rispettare, per quanto possibile gli equilibri interni, psicologici e biologici, le </a:t>
            </a:r>
            <a:r>
              <a:rPr lang="it-IT" dirty="0" err="1"/>
              <a:t>benzodiazepine</a:t>
            </a:r>
            <a:r>
              <a:rPr lang="it-IT" dirty="0"/>
              <a:t> tendono ad alterarli e, ad alte dosi, sono gli psicofarmaci che inducono maggiormente dipendenza, pur essendo considerati i meno dannosi</a:t>
            </a:r>
          </a:p>
        </p:txBody>
      </p:sp>
    </p:spTree>
    <p:extLst>
      <p:ext uri="{BB962C8B-B14F-4D97-AF65-F5344CB8AC3E}">
        <p14:creationId xmlns:p14="http://schemas.microsoft.com/office/powerpoint/2010/main" val="432756953"/>
      </p:ext>
    </p:extLst>
  </p:cSld>
  <p:clrMapOvr>
    <a:masterClrMapping/>
  </p:clrMapOvr>
</p:sld>
</file>

<file path=ppt/slides/slide8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br>
              <a:rPr lang="it-IT" dirty="0"/>
            </a:br>
            <a:r>
              <a:rPr lang="it-IT" dirty="0"/>
              <a:t>ANSIOLITICI </a:t>
            </a:r>
            <a:endParaRPr dirty="0"/>
          </a:p>
        </p:txBody>
      </p:sp>
      <p:sp>
        <p:nvSpPr>
          <p:cNvPr id="2" name="Sottotitolo 1"/>
          <p:cNvSpPr>
            <a:spLocks noGrp="1"/>
          </p:cNvSpPr>
          <p:nvPr>
            <p:ph type="subTitle" idx="1"/>
          </p:nvPr>
        </p:nvSpPr>
        <p:spPr/>
        <p:txBody>
          <a:bodyPr/>
          <a:lstStyle/>
          <a:p>
            <a:r>
              <a:rPr lang="it-IT" dirty="0" err="1"/>
              <a:t>Lez</a:t>
            </a:r>
            <a:r>
              <a:rPr lang="it-IT" dirty="0"/>
              <a:t> 41-2</a:t>
            </a:r>
          </a:p>
          <a:p>
            <a:r>
              <a:rPr lang="it-IT" dirty="0"/>
              <a:t>I primi ansiolitici</a:t>
            </a:r>
          </a:p>
        </p:txBody>
      </p:sp>
    </p:spTree>
    <p:extLst>
      <p:ext uri="{BB962C8B-B14F-4D97-AF65-F5344CB8AC3E}">
        <p14:creationId xmlns:p14="http://schemas.microsoft.com/office/powerpoint/2010/main" val="1339570169"/>
      </p:ext>
    </p:extLst>
  </p:cSld>
  <p:clrMapOvr>
    <a:masterClrMapping/>
  </p:clrMapOvr>
</p:sld>
</file>

<file path=ppt/slides/slide8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Da secoli vengono usate per ridurre l’ansia erbe medicinali tutt’ora validissime ed ampiamente utilizzate, tra queste le più note sono:</a:t>
            </a:r>
          </a:p>
          <a:p>
            <a:r>
              <a:rPr lang="it-IT" sz="2000" dirty="0"/>
              <a:t>Camomilla, </a:t>
            </a:r>
          </a:p>
          <a:p>
            <a:r>
              <a:rPr lang="it-IT" sz="2000" dirty="0"/>
              <a:t>Valeriana,</a:t>
            </a:r>
          </a:p>
          <a:p>
            <a:r>
              <a:rPr lang="it-IT" sz="2000" dirty="0"/>
              <a:t>Passiflora</a:t>
            </a:r>
          </a:p>
          <a:p>
            <a:r>
              <a:rPr lang="it-IT" sz="2000" dirty="0"/>
              <a:t>Biancospino</a:t>
            </a:r>
          </a:p>
          <a:p>
            <a:r>
              <a:rPr lang="it-IT" sz="2000" dirty="0"/>
              <a:t>Non credo sia inibito allo psicologo suggerire prodotti venduti in erboristeria o nel reparto integratori dietetico dei supermarket.</a:t>
            </a:r>
          </a:p>
          <a:p>
            <a:r>
              <a:rPr lang="it-IT" sz="2000" dirty="0"/>
              <a:t>Suggerisco però prudenza e un atteggiamento di apertura. I fitoterapici sono farmaci a tutti gli effetti. Non è che perché sono parti di piante sono per questo innocui (pensiamo alla potenza dei funghi velenosi). Gli erboristi o i medici esperti nell’uso di fitofarmaci hanno una specifica preparazione.</a:t>
            </a:r>
          </a:p>
        </p:txBody>
      </p:sp>
      <p:sp>
        <p:nvSpPr>
          <p:cNvPr id="3" name="Titolo 2"/>
          <p:cNvSpPr>
            <a:spLocks noGrp="1"/>
          </p:cNvSpPr>
          <p:nvPr>
            <p:ph type="title"/>
          </p:nvPr>
        </p:nvSpPr>
        <p:spPr/>
        <p:txBody>
          <a:bodyPr/>
          <a:lstStyle/>
          <a:p>
            <a:r>
              <a:rPr lang="it-IT" dirty="0"/>
              <a:t>ansiolitici</a:t>
            </a:r>
          </a:p>
        </p:txBody>
      </p:sp>
    </p:spTree>
    <p:extLst>
      <p:ext uri="{BB962C8B-B14F-4D97-AF65-F5344CB8AC3E}">
        <p14:creationId xmlns:p14="http://schemas.microsoft.com/office/powerpoint/2010/main" val="1237632615"/>
      </p:ext>
    </p:extLst>
  </p:cSld>
  <p:clrMapOvr>
    <a:masterClrMapping/>
  </p:clrMapOvr>
</p:sld>
</file>

<file path=ppt/slides/slide8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Dagli inizi degli anni 60 le benzodiazepine (es </a:t>
            </a:r>
            <a:r>
              <a:rPr lang="it-IT" sz="2000" dirty="0" err="1"/>
              <a:t>Tavor</a:t>
            </a:r>
            <a:r>
              <a:rPr lang="it-IT" sz="2000" dirty="0"/>
              <a:t>, </a:t>
            </a:r>
            <a:r>
              <a:rPr lang="it-IT" sz="2000" dirty="0" err="1"/>
              <a:t>Lexotan</a:t>
            </a:r>
            <a:r>
              <a:rPr lang="it-IT" sz="2000" dirty="0"/>
              <a:t> Valium, </a:t>
            </a:r>
            <a:r>
              <a:rPr lang="it-IT" sz="2000" dirty="0" err="1"/>
              <a:t>Xanax</a:t>
            </a:r>
            <a:r>
              <a:rPr lang="it-IT" sz="2000" dirty="0"/>
              <a:t>) hanno in gran parte sostituito gli ansiolitici precedenti.</a:t>
            </a:r>
          </a:p>
          <a:p>
            <a:r>
              <a:rPr lang="it-IT" sz="2000" dirty="0"/>
              <a:t>So di pazienti che assumono benzodiazepine da 50 anni.</a:t>
            </a:r>
          </a:p>
          <a:p>
            <a:r>
              <a:rPr lang="it-IT" sz="2000" dirty="0"/>
              <a:t>Sono così diffuse che molte persone che le assumono, sbagliando, non le considerano psicofarmaci, ma normali abitudini di vita.</a:t>
            </a:r>
          </a:p>
          <a:p>
            <a:r>
              <a:rPr lang="it-IT" sz="2000" dirty="0"/>
              <a:t>L’effetto atteso delle BDZ è l’induzione di un rallentamento generale della neurotrasmissione a livello delle specifiche aree cerebrali. </a:t>
            </a:r>
          </a:p>
          <a:p>
            <a:r>
              <a:rPr lang="it-IT" sz="2000" dirty="0"/>
              <a:t>A ciò si associa una diminuzione della reazione di allerta e di allarme percepita come una forte diminuzione della ansia.</a:t>
            </a:r>
          </a:p>
          <a:p>
            <a:r>
              <a:rPr lang="it-IT" sz="2000" dirty="0"/>
              <a:t>Questi prodotti agiscono sul neurotrasmettitore GABA, e, come vedremo, interagiscono con l’alcool.</a:t>
            </a:r>
          </a:p>
          <a:p>
            <a:r>
              <a:rPr lang="it-IT" dirty="0"/>
              <a:t>	</a:t>
            </a:r>
          </a:p>
          <a:p>
            <a:endParaRPr lang="it-IT" dirty="0"/>
          </a:p>
        </p:txBody>
      </p:sp>
      <p:sp>
        <p:nvSpPr>
          <p:cNvPr id="3" name="Titolo 2"/>
          <p:cNvSpPr>
            <a:spLocks noGrp="1"/>
          </p:cNvSpPr>
          <p:nvPr>
            <p:ph type="title"/>
          </p:nvPr>
        </p:nvSpPr>
        <p:spPr/>
        <p:txBody>
          <a:bodyPr/>
          <a:lstStyle/>
          <a:p>
            <a:r>
              <a:rPr lang="it-IT" dirty="0" err="1"/>
              <a:t>BenzoDiaZepine</a:t>
            </a:r>
            <a:r>
              <a:rPr lang="it-IT" dirty="0"/>
              <a:t> BDZ</a:t>
            </a:r>
          </a:p>
        </p:txBody>
      </p:sp>
    </p:spTree>
    <p:extLst>
      <p:ext uri="{BB962C8B-B14F-4D97-AF65-F5344CB8AC3E}">
        <p14:creationId xmlns:p14="http://schemas.microsoft.com/office/powerpoint/2010/main" val="339668577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nSpc>
                <a:spcPct val="150000"/>
              </a:lnSpc>
              <a:spcBef>
                <a:spcPts val="135"/>
              </a:spcBef>
              <a:spcAft>
                <a:spcPts val="0"/>
              </a:spcAft>
            </a:pPr>
            <a:r>
              <a:rPr lang="it-IT" sz="2000" dirty="0">
                <a:solidFill>
                  <a:prstClr val="black"/>
                </a:solidFill>
                <a:ea typeface="Tahoma" pitchFamily="34" charset="0"/>
              </a:rPr>
              <a:t>Nella disabilità intellettiva (ritardo mentale) non si notano in genere la ristrettezza di interessi e le difficoltà relazionali che di solito si notano in tutti i disturbi dello spettro autistico. Ad esempio una persona con sindrome di Down è tipicamente estremamente socievole, manifesta simpatie (fino all’ innamoramento) ed antipatie, ti guarda in faccia, accetta gli abbracci e pe carezza, si mostra contento per i complimenti e dispiaciuto per le sgridate, nulla di ciò compare nei disturbi dello spettro autistico.</a:t>
            </a:r>
          </a:p>
          <a:p>
            <a:pPr lvl="0">
              <a:lnSpc>
                <a:spcPct val="150000"/>
              </a:lnSpc>
              <a:spcBef>
                <a:spcPts val="135"/>
              </a:spcBef>
              <a:spcAft>
                <a:spcPts val="0"/>
              </a:spcAft>
            </a:pPr>
            <a:r>
              <a:rPr lang="it-IT" sz="2000" dirty="0">
                <a:solidFill>
                  <a:prstClr val="black"/>
                </a:solidFill>
                <a:ea typeface="Tahoma" pitchFamily="34" charset="0"/>
              </a:rPr>
              <a:t> </a:t>
            </a:r>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40413316"/>
      </p:ext>
    </p:extLst>
  </p:cSld>
  <p:clrMapOvr>
    <a:masterClrMapping/>
  </p:clrMapOvr>
</p:sld>
</file>

<file path=ppt/slides/slide8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Tutti i tipi di BDZ producono i seguenti effetti:</a:t>
            </a:r>
          </a:p>
          <a:p>
            <a:pPr lvl="0"/>
            <a:r>
              <a:rPr lang="it-IT" sz="2800" dirty="0"/>
              <a:t>riduzione dell’ansia </a:t>
            </a:r>
          </a:p>
          <a:p>
            <a:pPr lvl="0"/>
            <a:r>
              <a:rPr lang="it-IT" sz="2800" b="1" dirty="0"/>
              <a:t>sedazione</a:t>
            </a:r>
          </a:p>
          <a:p>
            <a:pPr lvl="0"/>
            <a:r>
              <a:rPr lang="it-IT" sz="2800" b="1" dirty="0"/>
              <a:t>azione ipnoinducente</a:t>
            </a:r>
          </a:p>
          <a:p>
            <a:pPr lvl="0"/>
            <a:r>
              <a:rPr lang="it-IT" sz="2800" b="1" dirty="0"/>
              <a:t>azione miorilassante</a:t>
            </a:r>
          </a:p>
          <a:p>
            <a:pPr lvl="0"/>
            <a:r>
              <a:rPr lang="it-IT" sz="2800" b="1" dirty="0"/>
              <a:t>azione </a:t>
            </a:r>
            <a:r>
              <a:rPr lang="it-IT" sz="2800" b="1" dirty="0" err="1"/>
              <a:t>anticonvulsionante</a:t>
            </a:r>
            <a:endParaRPr lang="it-IT" sz="2800" b="1" dirty="0"/>
          </a:p>
          <a:p>
            <a:endParaRPr lang="it-IT" sz="2800" dirty="0"/>
          </a:p>
          <a:p>
            <a:r>
              <a:rPr lang="it-IT" sz="2800" dirty="0"/>
              <a:t>Non producono azione antidepressiva o analgesica.</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01564553"/>
      </p:ext>
    </p:extLst>
  </p:cSld>
  <p:clrMapOvr>
    <a:masterClrMapping/>
  </p:clrMapOvr>
</p:sld>
</file>

<file path=ppt/slides/slide8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r>
              <a:rPr lang="it-IT" u="sng" dirty="0"/>
              <a:t> </a:t>
            </a:r>
            <a:endParaRPr lang="it-IT" dirty="0"/>
          </a:p>
          <a:p>
            <a:r>
              <a:rPr lang="it-IT" sz="2400" dirty="0"/>
              <a:t>Le BZD sono sostanzialmente simili tra loro dal punto di vista biochimico e sotto alcuni aspetti possono essere sostituite l’una all’altra senza creare enormi problemi. </a:t>
            </a:r>
          </a:p>
          <a:p>
            <a:r>
              <a:rPr lang="it-IT" sz="2400" dirty="0"/>
              <a:t>Ad alte dosi sono tutte molto sedative, rallentano i riflessi e la memoria. Più che come ansiolitici, ad alte dosi si comportano come sonniferi. </a:t>
            </a:r>
          </a:p>
          <a:p>
            <a:r>
              <a:rPr lang="it-IT" sz="2400" dirty="0"/>
              <a:t>A dosi basse invece producono effetti differenti tra loro e possono seguire criteri di scelta della BDZ più adeguata per un dato paziente. </a:t>
            </a:r>
          </a:p>
          <a:p>
            <a:endParaRPr lang="it-IT" sz="2400" dirty="0"/>
          </a:p>
          <a:p>
            <a:r>
              <a:rPr lang="it-IT" sz="2400" dirty="0"/>
              <a:t> </a:t>
            </a:r>
          </a:p>
          <a:p>
            <a:endParaRPr lang="it-IT" dirty="0"/>
          </a:p>
          <a:p>
            <a:r>
              <a:rPr lang="it-IT" dirty="0"/>
              <a:t> </a:t>
            </a:r>
          </a:p>
          <a:p>
            <a:endParaRPr lang="it-IT" dirty="0"/>
          </a:p>
        </p:txBody>
      </p:sp>
      <p:sp>
        <p:nvSpPr>
          <p:cNvPr id="3" name="Titolo 2"/>
          <p:cNvSpPr>
            <a:spLocks noGrp="1"/>
          </p:cNvSpPr>
          <p:nvPr>
            <p:ph type="title"/>
          </p:nvPr>
        </p:nvSpPr>
        <p:spPr/>
        <p:txBody>
          <a:bodyPr/>
          <a:lstStyle/>
          <a:p>
            <a:r>
              <a:rPr lang="it-IT" dirty="0"/>
              <a:t>Utilizzo clinico delle </a:t>
            </a:r>
            <a:r>
              <a:rPr lang="it-IT" dirty="0" err="1"/>
              <a:t>BenzoDiaZepine</a:t>
            </a:r>
            <a:r>
              <a:rPr lang="it-IT" dirty="0"/>
              <a:t> BDZ</a:t>
            </a:r>
          </a:p>
        </p:txBody>
      </p:sp>
    </p:spTree>
    <p:extLst>
      <p:ext uri="{BB962C8B-B14F-4D97-AF65-F5344CB8AC3E}">
        <p14:creationId xmlns:p14="http://schemas.microsoft.com/office/powerpoint/2010/main" val="3003111714"/>
      </p:ext>
    </p:extLst>
  </p:cSld>
  <p:clrMapOvr>
    <a:masterClrMapping/>
  </p:clrMapOvr>
</p:sld>
</file>

<file path=ppt/slides/slide8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ricerca ha messo a punto prodotti caratterizzati in modo diversificato da queste caratteristiche (più o meno sedativi, più o meno antiepilettici, più o meno capaci di indurre sonno, e di effetto più o meno rapido</a:t>
            </a:r>
          </a:p>
          <a:p>
            <a:pPr hangingPunct="0"/>
            <a:r>
              <a:rPr lang="it-IT" sz="3200" dirty="0"/>
              <a:t>ansiolitici, (</a:t>
            </a:r>
            <a:r>
              <a:rPr lang="it-IT" sz="3200" dirty="0" err="1"/>
              <a:t>Xanax</a:t>
            </a:r>
            <a:r>
              <a:rPr lang="it-IT" sz="3200" dirty="0"/>
              <a:t> </a:t>
            </a:r>
            <a:r>
              <a:rPr lang="it-IT" sz="3200" dirty="0" err="1"/>
              <a:t>alprazolam</a:t>
            </a:r>
            <a:r>
              <a:rPr lang="it-IT" sz="3200" dirty="0"/>
              <a:t>)</a:t>
            </a:r>
          </a:p>
          <a:p>
            <a:pPr hangingPunct="0"/>
            <a:r>
              <a:rPr lang="it-IT" sz="3200" dirty="0"/>
              <a:t>ipnoinducenti, (</a:t>
            </a:r>
            <a:r>
              <a:rPr lang="it-IT" sz="3200" dirty="0" err="1"/>
              <a:t>Roipnol</a:t>
            </a:r>
            <a:r>
              <a:rPr lang="it-IT" sz="3200" dirty="0"/>
              <a:t> </a:t>
            </a:r>
            <a:r>
              <a:rPr lang="it-IT" sz="3200" dirty="0" err="1"/>
              <a:t>flunitrazepam</a:t>
            </a:r>
            <a:r>
              <a:rPr lang="it-IT" sz="3200" dirty="0"/>
              <a:t>) </a:t>
            </a:r>
          </a:p>
          <a:p>
            <a:pPr hangingPunct="0"/>
            <a:r>
              <a:rPr lang="it-IT" sz="3200" dirty="0"/>
              <a:t>miorilassanti, (Valium  </a:t>
            </a:r>
            <a:r>
              <a:rPr lang="it-IT" sz="3200" dirty="0" err="1"/>
              <a:t>diazepam</a:t>
            </a:r>
            <a:r>
              <a:rPr lang="it-IT" sz="3200" dirty="0"/>
              <a:t>) </a:t>
            </a:r>
          </a:p>
          <a:p>
            <a:pPr hangingPunct="0"/>
            <a:r>
              <a:rPr lang="it-IT" sz="3200" dirty="0"/>
              <a:t>antiepilettici, (</a:t>
            </a:r>
            <a:r>
              <a:rPr lang="it-IT" sz="3200" dirty="0" err="1"/>
              <a:t>Rivotril</a:t>
            </a:r>
            <a:r>
              <a:rPr lang="it-IT" sz="3200" dirty="0"/>
              <a:t> </a:t>
            </a:r>
            <a:r>
              <a:rPr lang="it-IT" sz="3200" dirty="0" err="1"/>
              <a:t>clonazepam</a:t>
            </a:r>
            <a:r>
              <a:rPr lang="it-IT" sz="3200" dirty="0"/>
              <a:t>)</a:t>
            </a:r>
          </a:p>
          <a:p>
            <a:endParaRPr lang="it-IT" sz="3200"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08644449"/>
      </p:ext>
    </p:extLst>
  </p:cSld>
  <p:clrMapOvr>
    <a:masterClrMapping/>
  </p:clrMapOvr>
</p:sld>
</file>

<file path=ppt/slides/slide8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Naturalmente anche le abitudini, le aspettative e lo stile di vita del paziente possono determinare la risposta al trattamento.</a:t>
            </a:r>
          </a:p>
          <a:p>
            <a:endParaRPr lang="it-IT" sz="2000" dirty="0"/>
          </a:p>
          <a:p>
            <a:r>
              <a:rPr lang="it-IT" sz="2000" dirty="0"/>
              <a:t>Le BDZ hanno un rapidissimo e completo assorbimento per bocca ma la velocità di assorbimento dipende da una sostanza all’altra: ci sono benzodiazepine ad assorbimento molto rapido (come il </a:t>
            </a:r>
            <a:r>
              <a:rPr lang="it-IT" sz="2000" dirty="0" err="1"/>
              <a:t>Diazepam</a:t>
            </a:r>
            <a:r>
              <a:rPr lang="it-IT" sz="2000" dirty="0"/>
              <a:t> e il </a:t>
            </a:r>
            <a:r>
              <a:rPr lang="it-IT" sz="2000" dirty="0" err="1"/>
              <a:t>Flunitrazepam</a:t>
            </a:r>
            <a:r>
              <a:rPr lang="it-IT" sz="2000" dirty="0"/>
              <a:t>) mentre altre vengono assorbite più lentamente (come </a:t>
            </a:r>
            <a:r>
              <a:rPr lang="it-IT" sz="2000" dirty="0" err="1"/>
              <a:t>Prazepam</a:t>
            </a:r>
            <a:r>
              <a:rPr lang="it-IT" sz="2000" dirty="0"/>
              <a:t>, </a:t>
            </a:r>
            <a:r>
              <a:rPr lang="it-IT" sz="2000" dirty="0" err="1"/>
              <a:t>Lorazepam</a:t>
            </a:r>
            <a:r>
              <a:rPr lang="it-IT" sz="2000" dirty="0"/>
              <a:t>, </a:t>
            </a:r>
            <a:r>
              <a:rPr lang="it-IT" sz="2000" dirty="0" err="1"/>
              <a:t>Oxazepam</a:t>
            </a:r>
            <a:r>
              <a:rPr lang="it-IT" sz="2000" dirty="0"/>
              <a:t>).</a:t>
            </a:r>
          </a:p>
          <a:p>
            <a:endParaRPr lang="it-IT" sz="2000" dirty="0"/>
          </a:p>
          <a:p>
            <a:r>
              <a:rPr lang="it-IT" sz="2000" dirty="0"/>
              <a:t>Il metabolismo e l’emivita plasmatica delle diverse BDZ differiscono notevolmente e ciò dipende da un insieme di cause psicologiche e comportamentali, biologiche e biochimiche proprie del soggetto.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25355478"/>
      </p:ext>
    </p:extLst>
  </p:cSld>
  <p:clrMapOvr>
    <a:masterClrMapping/>
  </p:clrMapOvr>
</p:sld>
</file>

<file path=ppt/slides/slide8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Le benzodiazepine a lunga emivita sono più utili nel corso di un trattamento cronico in quanto somministrati una volta al giorno riducono in modo significativo l’ansia per tutta la giornata. </a:t>
            </a:r>
          </a:p>
          <a:p>
            <a:r>
              <a:rPr lang="it-IT" sz="2400" dirty="0"/>
              <a:t>Scegliendo questi prodotti, soprattutto quelli di lento funzionamento, si riduce il rischio di associare la assunzione del farmaco alla percezione dell’immediato benessere legato al rapido calo dell’ansia. Ciò contribuisce a ridurre la dipendenza psicologica.</a:t>
            </a:r>
          </a:p>
          <a:p>
            <a:r>
              <a:rPr lang="it-IT" sz="2400" dirty="0"/>
              <a:t>Diverso può essere l’effetto sulla dipendenza fisica.</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75160632"/>
      </p:ext>
    </p:extLst>
  </p:cSld>
  <p:clrMapOvr>
    <a:masterClrMapping/>
  </p:clrMapOvr>
</p:sld>
</file>

<file path=ppt/slides/slide8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br>
              <a:rPr lang="it-IT" dirty="0"/>
            </a:br>
            <a:r>
              <a:rPr lang="it-IT" dirty="0"/>
              <a:t>ANSIOLITICI USO CLINICO</a:t>
            </a:r>
            <a:endParaRPr dirty="0"/>
          </a:p>
        </p:txBody>
      </p:sp>
      <p:sp>
        <p:nvSpPr>
          <p:cNvPr id="2" name="Sottotitolo 1"/>
          <p:cNvSpPr>
            <a:spLocks noGrp="1"/>
          </p:cNvSpPr>
          <p:nvPr>
            <p:ph type="subTitle" idx="1"/>
          </p:nvPr>
        </p:nvSpPr>
        <p:spPr/>
        <p:txBody>
          <a:bodyPr/>
          <a:lstStyle/>
          <a:p>
            <a:r>
              <a:rPr lang="it-IT" dirty="0" err="1"/>
              <a:t>Lez</a:t>
            </a:r>
            <a:r>
              <a:rPr lang="it-IT" dirty="0"/>
              <a:t> 41-3</a:t>
            </a:r>
          </a:p>
        </p:txBody>
      </p:sp>
    </p:spTree>
    <p:extLst>
      <p:ext uri="{BB962C8B-B14F-4D97-AF65-F5344CB8AC3E}">
        <p14:creationId xmlns:p14="http://schemas.microsoft.com/office/powerpoint/2010/main" val="1818770952"/>
      </p:ext>
    </p:extLst>
  </p:cSld>
  <p:clrMapOvr>
    <a:masterClrMapping/>
  </p:clrMapOvr>
</p:sld>
</file>

<file path=ppt/slides/slide8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Oltre ad essere buoni farmaci per ridurre gli stati ansiosi, cronici o acuti, le BZD vengono prescritte anche nei casi di insonnia e come coadiuvanti nella terapia per l’epilessia.</a:t>
            </a:r>
          </a:p>
          <a:p>
            <a:r>
              <a:rPr lang="it-IT" sz="2000" dirty="0"/>
              <a:t> </a:t>
            </a:r>
          </a:p>
          <a:p>
            <a:r>
              <a:rPr lang="it-IT" sz="2000" dirty="0"/>
              <a:t>Le BDZ risultano efficaci anche nella riduzione dell’ansia anticipatoria, caratteristica delle fobie e nelle lievi depressioni con intense manifestazioni ansiose. </a:t>
            </a:r>
          </a:p>
          <a:p>
            <a:endParaRPr lang="it-IT" sz="2000" dirty="0"/>
          </a:p>
          <a:p>
            <a:r>
              <a:rPr lang="it-IT" sz="2000" dirty="0"/>
              <a:t>Per questa manifestazione clinica spesso sono somministrate in associazione ad antidepressivi serotoninergici (vedi oltre) che agendo sulla ossessività si dimostrano forse ancora più specifici.</a:t>
            </a:r>
          </a:p>
          <a:p>
            <a:r>
              <a:rPr lang="it-IT" dirty="0"/>
              <a:t> </a:t>
            </a:r>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903601848"/>
      </p:ext>
    </p:extLst>
  </p:cSld>
  <p:clrMapOvr>
    <a:masterClrMapping/>
  </p:clrMapOvr>
</p:sld>
</file>

<file path=ppt/slides/slide8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1800" dirty="0"/>
              <a:t>Le BDZ vengono utilizzate come medicazione preoperatoria in quanto il soggetto può manifestare ansia e spasmi muscolari, oppure con pazienti con cefalee da tensione.</a:t>
            </a:r>
          </a:p>
          <a:p>
            <a:r>
              <a:rPr lang="it-IT" sz="1800" dirty="0"/>
              <a:t> </a:t>
            </a:r>
          </a:p>
          <a:p>
            <a:r>
              <a:rPr lang="it-IT" sz="1800" dirty="0"/>
              <a:t>Le BDZ sono altresì utili in casi di etilismo acuto. Le BDZ vengono somministrate in questi casi però solo ai pazienti che, durante la terapia, si astengono dal consumo di alcolici; queste producono un buon risultato ma vanno usate con cautela perché potrebbero avere una funzione di interazione con potenziamento reciproco con l’alcool.</a:t>
            </a:r>
          </a:p>
          <a:p>
            <a:endParaRPr lang="it-IT" sz="1800" dirty="0"/>
          </a:p>
          <a:p>
            <a:r>
              <a:rPr lang="it-IT" sz="1800" dirty="0"/>
              <a:t>Essenzialmente sotto il profilo farmacodinamico le BZD sono pressoché simili, ma differiscono, come abbiamo visto, dal punto di vista farmacocinetico. La scelta quindi di una BDZ dipende strettamente dalla patologia del soggetto e dalle sue caratteristiche comportamentali e fisiche.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30575472"/>
      </p:ext>
    </p:extLst>
  </p:cSld>
  <p:clrMapOvr>
    <a:masterClrMapping/>
  </p:clrMapOvr>
</p:sld>
</file>

<file path=ppt/slides/slide8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u="sng" dirty="0"/>
              <a:t>Effetti collaterali</a:t>
            </a:r>
            <a:endParaRPr lang="it-IT" dirty="0"/>
          </a:p>
          <a:p>
            <a:r>
              <a:rPr lang="it-IT" b="1" dirty="0"/>
              <a:t> </a:t>
            </a:r>
            <a:endParaRPr lang="it-IT" dirty="0"/>
          </a:p>
          <a:p>
            <a:r>
              <a:rPr lang="it-IT" dirty="0"/>
              <a:t>A breve termine si possono manifestare:</a:t>
            </a:r>
          </a:p>
          <a:p>
            <a:pPr lvl="0"/>
            <a:r>
              <a:rPr lang="it-IT" dirty="0"/>
              <a:t>Sedazione eccessiva, rallentamento dei tempi di reazione (rischio per chi guida)</a:t>
            </a:r>
          </a:p>
          <a:p>
            <a:pPr lvl="0"/>
            <a:r>
              <a:rPr lang="it-IT" dirty="0"/>
              <a:t>Stanchezza</a:t>
            </a:r>
          </a:p>
          <a:p>
            <a:pPr lvl="0"/>
            <a:r>
              <a:rPr lang="it-IT" dirty="0"/>
              <a:t>Disturbi della memoria</a:t>
            </a:r>
          </a:p>
          <a:p>
            <a:pPr lvl="0"/>
            <a:r>
              <a:rPr lang="it-IT" dirty="0"/>
              <a:t>Sonnolenza e torpore</a:t>
            </a:r>
          </a:p>
          <a:p>
            <a:pPr lvl="0"/>
            <a:r>
              <a:rPr lang="it-IT" dirty="0"/>
              <a:t>Vertigini</a:t>
            </a:r>
          </a:p>
          <a:p>
            <a:pPr lvl="0"/>
            <a:r>
              <a:rPr lang="it-IT" dirty="0"/>
              <a:t>Disorientamento</a:t>
            </a:r>
          </a:p>
          <a:p>
            <a:pPr lvl="0"/>
            <a:r>
              <a:rPr lang="it-IT" dirty="0"/>
              <a:t>Tendenza all’aumento di peso</a:t>
            </a:r>
          </a:p>
          <a:p>
            <a:pPr lvl="0"/>
            <a:r>
              <a:rPr lang="it-IT" dirty="0"/>
              <a:t>Abbassamento di pressione</a:t>
            </a:r>
          </a:p>
          <a:p>
            <a:pPr lvl="0"/>
            <a:r>
              <a:rPr lang="it-IT" dirty="0"/>
              <a:t>Eruzioni cutanee</a:t>
            </a:r>
          </a:p>
          <a:p>
            <a:pPr lvl="0"/>
            <a:r>
              <a:rPr lang="it-IT" dirty="0"/>
              <a:t>Calo del desiderio sessuale</a:t>
            </a:r>
          </a:p>
          <a:p>
            <a:pPr lvl="0"/>
            <a:r>
              <a:rPr lang="it-IT" dirty="0"/>
              <a:t>Alterazioni mestruali</a:t>
            </a:r>
          </a:p>
          <a:p>
            <a:pPr lvl="0"/>
            <a:r>
              <a:rPr lang="it-IT" dirty="0"/>
              <a:t>Difficoltà nella minzione</a:t>
            </a:r>
          </a:p>
          <a:p>
            <a:r>
              <a:rPr lang="it-IT" dirty="0"/>
              <a:t>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25860110"/>
      </p:ext>
    </p:extLst>
  </p:cSld>
  <p:clrMapOvr>
    <a:masterClrMapping/>
  </p:clrMapOvr>
</p:sld>
</file>

<file path=ppt/slides/slide8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A lungo termine si possono manifestare:</a:t>
            </a:r>
          </a:p>
          <a:p>
            <a:pPr lvl="0"/>
            <a:r>
              <a:rPr lang="it-IT" sz="2000" dirty="0"/>
              <a:t>Le BDZ dovrebbero essere somministrate per breve tempo e a basse dosi. Nel corso però di un trattamento prolungato si può manifestare una tolleranza al farmaco. In altre parole il paziente può abituarsi ad assumere dosi progressivamente maggiori di farmaco. </a:t>
            </a:r>
          </a:p>
          <a:p>
            <a:pPr lvl="0"/>
            <a:r>
              <a:rPr lang="it-IT" sz="2000" dirty="0"/>
              <a:t>È notizia degli ultimi anni che alcuni giovani tossicodipendenti arrivano a bere molte boccette di </a:t>
            </a:r>
            <a:r>
              <a:rPr lang="it-IT" sz="2000" dirty="0" err="1"/>
              <a:t>minias</a:t>
            </a:r>
            <a:r>
              <a:rPr lang="it-IT" sz="2000" dirty="0"/>
              <a:t> al giorno. Il </a:t>
            </a:r>
            <a:r>
              <a:rPr lang="it-IT" sz="2000" dirty="0" err="1"/>
              <a:t>minias</a:t>
            </a:r>
            <a:r>
              <a:rPr lang="it-IT" sz="2000" dirty="0"/>
              <a:t> è una benzodiazepina a rapidissimo effetto particolarmente ipnoinducente che quindi da una «botta» di sedazione gradita sia da chi usa l’eroina sia da chi vuole calmarsi dopo una bisboccia di cocaina.</a:t>
            </a:r>
          </a:p>
          <a:p>
            <a:pPr lvl="0"/>
            <a:r>
              <a:rPr lang="it-IT" sz="2000" dirty="0"/>
              <a:t>Le migliaia di gocce assunte dimostrano la ridotta tossicità del prodotto, ma ne attestano anche la capacità di indurre tolleranza ed assuefazione.</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2290947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La schizofrenia insorge sempre dopo un lungo periodo di normalità e si caratterizza per deliri ed allucinazioni. Le età più tipiche per lo sviluppo della schizofrenia stanno tra i 15 ed i 20 anni quindi assai dopo la insorgenza di patologie dello spettro autistico, anche se sono possibili casi ad insorgenza più precoce.</a:t>
            </a:r>
          </a:p>
          <a:p>
            <a:r>
              <a:rPr lang="it-IT" sz="2000" dirty="0"/>
              <a:t>Esiste una forte familiarità per la schizofrenia.</a:t>
            </a:r>
          </a:p>
          <a:p>
            <a:r>
              <a:rPr lang="it-IT" sz="2000" dirty="0"/>
              <a:t>In alcuni casi i soggetti con disturbo della spettro autistico possono non parlare, ed in questo possono essere superficialmente simili a soggetti con mutismo selettivo, ma questi ultimi parlano benissimo con persone selezionate (es amici e familiari) sono mutacici solo con altre persone (es estranei o insegnanti). Se una persona con disturbo dello spettro autistico è muto, lo è sempre ed in ogni circostanza.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72353423"/>
      </p:ext>
    </p:extLst>
  </p:cSld>
  <p:clrMapOvr>
    <a:masterClrMapping/>
  </p:clrMapOvr>
</p:sld>
</file>

<file path=ppt/slides/slide8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000" dirty="0"/>
              <a:t>Con l’abuso cronico di BDZ si va anche incontro ad un rischio di una sindrome da  </a:t>
            </a:r>
          </a:p>
          <a:p>
            <a:pPr lvl="0"/>
            <a:r>
              <a:rPr lang="it-IT" sz="2000" dirty="0"/>
              <a:t> astinenza con questi sintomi: </a:t>
            </a:r>
          </a:p>
          <a:p>
            <a:pPr lvl="0"/>
            <a:r>
              <a:rPr lang="it-IT" sz="2000" dirty="0"/>
              <a:t>ansia, tensione, tachicardia, </a:t>
            </a:r>
            <a:r>
              <a:rPr lang="it-IT" sz="2000" dirty="0" err="1"/>
              <a:t>apprensività</a:t>
            </a:r>
            <a:r>
              <a:rPr lang="it-IT" sz="2000" dirty="0"/>
              <a:t>, confusione, insonnia con difficoltà di addormentamento, mancanza di appetito, sudorazione profusa, cefalea, brividi, nausea, vomito, tremori, debolezza agli arti, sensazione di freddo e di caldo, ipotensione posturale con conseguenti vertigini e capogiro.</a:t>
            </a:r>
          </a:p>
          <a:p>
            <a:pPr lvl="0"/>
            <a:r>
              <a:rPr lang="it-IT" sz="2000" dirty="0"/>
              <a:t>Compaiono inoltre spesso sintomi </a:t>
            </a:r>
            <a:r>
              <a:rPr lang="it-IT" sz="2000" dirty="0" err="1"/>
              <a:t>simil</a:t>
            </a:r>
            <a:r>
              <a:rPr lang="it-IT" sz="2000" dirty="0"/>
              <a:t> influenzali (es gocciolio del naso, dolori alle ossa)</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67869733"/>
      </p:ext>
    </p:extLst>
  </p:cSld>
  <p:clrMapOvr>
    <a:masterClrMapping/>
  </p:clrMapOvr>
</p:sld>
</file>

<file path=ppt/slides/slide8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È difficile separare i sintomi causati da una dipendenza fisico- farmacologia da una condizione di origine psicologica: la percezione da parte del soggetto di stati di paura viene a rafforzare l’idea che solo con il farmaco si può stare bene. Tutto ciò contribuisce a protrarre nel tempo l’uso (ed anche l’abuso) delle benzodiazepine rinforzando così una serie di comportamenti disfunzionali.</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57575698"/>
      </p:ext>
    </p:extLst>
  </p:cSld>
  <p:clrMapOvr>
    <a:masterClrMapping/>
  </p:clrMapOvr>
</p:sld>
</file>

<file path=ppt/slides/slide8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normAutofit fontScale="90000"/>
          </a:bodyPr>
          <a:lstStyle/>
          <a:p>
            <a:br>
              <a:rPr lang="it-IT" dirty="0"/>
            </a:br>
            <a:r>
              <a:rPr lang="it-IT" dirty="0"/>
              <a:t>ANSIOLITICI EFFETTI COLLATERALI </a:t>
            </a:r>
            <a:endParaRPr dirty="0"/>
          </a:p>
        </p:txBody>
      </p:sp>
      <p:sp>
        <p:nvSpPr>
          <p:cNvPr id="2" name="Sottotitolo 1"/>
          <p:cNvSpPr>
            <a:spLocks noGrp="1"/>
          </p:cNvSpPr>
          <p:nvPr>
            <p:ph type="subTitle" idx="1"/>
          </p:nvPr>
        </p:nvSpPr>
        <p:spPr/>
        <p:txBody>
          <a:bodyPr/>
          <a:lstStyle/>
          <a:p>
            <a:r>
              <a:rPr lang="it-IT" dirty="0" err="1"/>
              <a:t>Lez</a:t>
            </a:r>
            <a:r>
              <a:rPr lang="it-IT" dirty="0"/>
              <a:t> 41-4</a:t>
            </a:r>
          </a:p>
          <a:p>
            <a:endParaRPr lang="it-IT" dirty="0"/>
          </a:p>
        </p:txBody>
      </p:sp>
    </p:spTree>
    <p:extLst>
      <p:ext uri="{BB962C8B-B14F-4D97-AF65-F5344CB8AC3E}">
        <p14:creationId xmlns:p14="http://schemas.microsoft.com/office/powerpoint/2010/main" val="76489037"/>
      </p:ext>
    </p:extLst>
  </p:cSld>
  <p:clrMapOvr>
    <a:masterClrMapping/>
  </p:clrMapOvr>
</p:sld>
</file>

<file path=ppt/slides/slide8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u="sng" dirty="0"/>
              <a:t>Effetti tossici</a:t>
            </a:r>
            <a:endParaRPr lang="it-IT" dirty="0"/>
          </a:p>
          <a:p>
            <a:r>
              <a:rPr lang="it-IT" dirty="0"/>
              <a:t> </a:t>
            </a:r>
          </a:p>
          <a:p>
            <a:r>
              <a:rPr lang="it-IT" sz="2000" dirty="0"/>
              <a:t>Non ci sono effetti tossici riscontrati nell’uso delle BDZ, ne si registrano overdose a seguito della somministrazione. Ad esempio, per correre un serio rischio di uccidersi col </a:t>
            </a:r>
            <a:r>
              <a:rPr lang="it-IT" sz="2000" dirty="0" err="1"/>
              <a:t>Tavor</a:t>
            </a:r>
            <a:r>
              <a:rPr lang="it-IT" sz="2000" dirty="0"/>
              <a:t> occorrerebbe ingerirne circa 320 compresse in un colpo solo e non vomitarle.</a:t>
            </a:r>
          </a:p>
          <a:p>
            <a:r>
              <a:rPr lang="it-IT" sz="2000" dirty="0"/>
              <a:t>Si ha un rischio di morte a seguito di una ingestione di dosi molto elevate di BDZ se vengono assunti altri farmaci o alcol (che potenziano la sedazione), sempre stando al </a:t>
            </a:r>
            <a:r>
              <a:rPr lang="it-IT" sz="2000" dirty="0" err="1"/>
              <a:t>Tavor</a:t>
            </a:r>
            <a:r>
              <a:rPr lang="it-IT" sz="2000" dirty="0"/>
              <a:t>, ne bastano 60 se accompagnati da mezza bottiglia di Whisky, ma in questo caso si muore più per il whisky che non per la benzodiazepina. </a:t>
            </a:r>
          </a:p>
          <a:p>
            <a:r>
              <a:rPr lang="it-IT" sz="2000" dirty="0"/>
              <a:t> </a:t>
            </a:r>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32667175"/>
      </p:ext>
    </p:extLst>
  </p:cSld>
  <p:clrMapOvr>
    <a:masterClrMapping/>
  </p:clrMapOvr>
</p:sld>
</file>

<file path=ppt/slides/slide8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u="sng" dirty="0"/>
              <a:t>Altri Ansiolitici e ipnotici non benzodiazepinici</a:t>
            </a:r>
            <a:endParaRPr lang="it-IT" dirty="0"/>
          </a:p>
          <a:p>
            <a:r>
              <a:rPr lang="it-IT" dirty="0"/>
              <a:t> </a:t>
            </a:r>
          </a:p>
          <a:p>
            <a:r>
              <a:rPr lang="it-IT" sz="2400" dirty="0"/>
              <a:t>Ci sono in commercio altri farmaci che hanno meccanismi d’azione propri (non benzodiazepinici) e non molto utilizzati a causa della scarsa conoscenza degli effetti terapeutici e collaterali. </a:t>
            </a:r>
          </a:p>
          <a:p>
            <a:r>
              <a:rPr lang="it-IT" sz="2400" dirty="0"/>
              <a:t>Questi farmaci sono gli antistaminici, il </a:t>
            </a:r>
            <a:r>
              <a:rPr lang="it-IT" sz="2400" dirty="0" err="1"/>
              <a:t>buspirone</a:t>
            </a:r>
            <a:r>
              <a:rPr lang="it-IT" sz="2400" dirty="0"/>
              <a:t> (</a:t>
            </a:r>
            <a:r>
              <a:rPr lang="it-IT" sz="2400" dirty="0" err="1"/>
              <a:t>Buspar</a:t>
            </a:r>
            <a:r>
              <a:rPr lang="it-IT" sz="2400" dirty="0"/>
              <a:t>), </a:t>
            </a:r>
            <a:r>
              <a:rPr lang="it-IT" sz="2400" dirty="0" err="1"/>
              <a:t>Zolpidem</a:t>
            </a:r>
            <a:r>
              <a:rPr lang="it-IT" sz="2400" dirty="0"/>
              <a:t> (</a:t>
            </a:r>
            <a:r>
              <a:rPr lang="it-IT" sz="2400" dirty="0" err="1"/>
              <a:t>Niotal</a:t>
            </a:r>
            <a:r>
              <a:rPr lang="it-IT" sz="2400" dirty="0"/>
              <a:t>, </a:t>
            </a:r>
            <a:r>
              <a:rPr lang="it-IT" sz="2400" dirty="0" err="1"/>
              <a:t>Nottem</a:t>
            </a:r>
            <a:r>
              <a:rPr lang="it-IT" sz="2400" dirty="0"/>
              <a:t>, </a:t>
            </a:r>
            <a:r>
              <a:rPr lang="it-IT" sz="2400" dirty="0" err="1"/>
              <a:t>Stilnox</a:t>
            </a:r>
            <a:r>
              <a:rPr lang="it-IT" sz="2400" dirty="0"/>
              <a:t>), </a:t>
            </a:r>
            <a:r>
              <a:rPr lang="it-IT" sz="2400" dirty="0" err="1"/>
              <a:t>Zopiclone</a:t>
            </a:r>
            <a:r>
              <a:rPr lang="it-IT" sz="2400" dirty="0"/>
              <a:t> (</a:t>
            </a:r>
            <a:r>
              <a:rPr lang="it-IT" sz="2400" dirty="0" err="1"/>
              <a:t>Imovane</a:t>
            </a:r>
            <a:r>
              <a:rPr lang="it-IT" sz="2400" dirty="0"/>
              <a:t>, Nenia, </a:t>
            </a:r>
            <a:r>
              <a:rPr lang="it-IT" sz="2400" dirty="0" err="1"/>
              <a:t>Zopiclone</a:t>
            </a:r>
            <a:r>
              <a:rPr lang="it-IT" sz="2400" dirty="0"/>
              <a:t>). </a:t>
            </a:r>
          </a:p>
          <a:p>
            <a:r>
              <a:rPr lang="it-IT" sz="24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7389790"/>
      </p:ext>
    </p:extLst>
  </p:cSld>
  <p:clrMapOvr>
    <a:masterClrMapping/>
  </p:clrMapOvr>
</p:sld>
</file>

<file path=ppt/slides/slide8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effetti collaterali delle </a:t>
            </a:r>
            <a:r>
              <a:rPr lang="it-IT" dirty="0" err="1"/>
              <a:t>benzodiazepine</a:t>
            </a:r>
            <a:br>
              <a:rPr lang="it-IT" dirty="0"/>
            </a:br>
            <a:endParaRPr lang="it-IT" dirty="0"/>
          </a:p>
        </p:txBody>
      </p:sp>
      <p:sp>
        <p:nvSpPr>
          <p:cNvPr id="3" name="Segnaposto contenuto 2"/>
          <p:cNvSpPr>
            <a:spLocks noGrp="1"/>
          </p:cNvSpPr>
          <p:nvPr>
            <p:ph idx="1"/>
          </p:nvPr>
        </p:nvSpPr>
        <p:spPr/>
        <p:txBody>
          <a:bodyPr>
            <a:normAutofit fontScale="77500" lnSpcReduction="20000"/>
          </a:bodyPr>
          <a:lstStyle/>
          <a:p>
            <a:r>
              <a:rPr lang="it-IT" dirty="0"/>
              <a:t>Sviluppo di dipendenza e tolleranza soprattutto nelle più rapide e potenti (</a:t>
            </a:r>
            <a:r>
              <a:rPr lang="it-IT" dirty="0" err="1"/>
              <a:t>Alprazolam</a:t>
            </a:r>
            <a:r>
              <a:rPr lang="it-IT" dirty="0"/>
              <a:t> </a:t>
            </a:r>
            <a:r>
              <a:rPr lang="it-IT" dirty="0" err="1"/>
              <a:t>Xanax</a:t>
            </a:r>
            <a:r>
              <a:rPr lang="it-IT" dirty="0"/>
              <a:t>)</a:t>
            </a:r>
          </a:p>
          <a:p>
            <a:r>
              <a:rPr lang="it-IT" dirty="0"/>
              <a:t>Tolleranza crociata con alcool</a:t>
            </a:r>
          </a:p>
          <a:p>
            <a:r>
              <a:rPr lang="it-IT" dirty="0"/>
              <a:t>Amnesia, (mai prima di un esame o di una esperienza di esposizione). </a:t>
            </a:r>
          </a:p>
          <a:p>
            <a:r>
              <a:rPr lang="it-IT" dirty="0"/>
              <a:t>effetto di rimbalzo dopo sospensione troppo rapida da trattamenti prolungati ed intensi (panico con sintomi </a:t>
            </a:r>
            <a:r>
              <a:rPr lang="it-IT" dirty="0" err="1"/>
              <a:t>simil</a:t>
            </a:r>
            <a:r>
              <a:rPr lang="it-IT" dirty="0"/>
              <a:t> influenzali)</a:t>
            </a:r>
          </a:p>
          <a:p>
            <a:r>
              <a:rPr lang="it-IT" dirty="0"/>
              <a:t>A volte piccole crisi di astinenza quando il farmaco “cala”.</a:t>
            </a:r>
          </a:p>
          <a:p>
            <a:r>
              <a:rPr lang="it-IT" dirty="0"/>
              <a:t>Uso al bisogno può diventare una forma di evitamento </a:t>
            </a:r>
          </a:p>
          <a:p>
            <a:r>
              <a:rPr lang="it-IT" dirty="0"/>
              <a:t>In bambini ed anziani a volte, per effetto paradosso, induce eccitazione</a:t>
            </a:r>
          </a:p>
          <a:p>
            <a:endParaRPr lang="it-IT" dirty="0"/>
          </a:p>
        </p:txBody>
      </p:sp>
    </p:spTree>
    <p:extLst>
      <p:ext uri="{BB962C8B-B14F-4D97-AF65-F5344CB8AC3E}">
        <p14:creationId xmlns:p14="http://schemas.microsoft.com/office/powerpoint/2010/main" val="1154338793"/>
      </p:ext>
    </p:extLst>
  </p:cSld>
  <p:clrMapOvr>
    <a:masterClrMapping/>
  </p:clrMapOvr>
</p:sld>
</file>

<file path=ppt/slides/slide8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Ansiolitici non </a:t>
            </a:r>
            <a:r>
              <a:rPr lang="it-IT" dirty="0" err="1"/>
              <a:t>benzodiazepinici</a:t>
            </a:r>
            <a:endParaRPr lang="it-IT" dirty="0"/>
          </a:p>
        </p:txBody>
      </p:sp>
      <p:sp>
        <p:nvSpPr>
          <p:cNvPr id="3" name="Segnaposto contenuto 2"/>
          <p:cNvSpPr>
            <a:spLocks noGrp="1"/>
          </p:cNvSpPr>
          <p:nvPr>
            <p:ph idx="1"/>
          </p:nvPr>
        </p:nvSpPr>
        <p:spPr/>
        <p:txBody>
          <a:bodyPr>
            <a:normAutofit lnSpcReduction="10000"/>
          </a:bodyPr>
          <a:lstStyle/>
          <a:p>
            <a:r>
              <a:rPr lang="it-IT" dirty="0" err="1"/>
              <a:t>Zolpiden</a:t>
            </a:r>
            <a:r>
              <a:rPr lang="it-IT" dirty="0"/>
              <a:t> </a:t>
            </a:r>
            <a:r>
              <a:rPr lang="it-IT" dirty="0" err="1"/>
              <a:t>Stilnox</a:t>
            </a:r>
            <a:r>
              <a:rPr lang="it-IT" dirty="0"/>
              <a:t>; </a:t>
            </a:r>
            <a:r>
              <a:rPr lang="it-IT" dirty="0" err="1"/>
              <a:t>Zopiclone</a:t>
            </a:r>
            <a:r>
              <a:rPr lang="it-IT" dirty="0"/>
              <a:t> </a:t>
            </a:r>
            <a:r>
              <a:rPr lang="it-IT" dirty="0" err="1"/>
              <a:t>Zaleplon</a:t>
            </a:r>
            <a:r>
              <a:rPr lang="it-IT" dirty="0"/>
              <a:t> </a:t>
            </a:r>
            <a:r>
              <a:rPr lang="it-IT" dirty="0" err="1"/>
              <a:t>Buspar</a:t>
            </a:r>
            <a:r>
              <a:rPr lang="it-IT" dirty="0"/>
              <a:t>, </a:t>
            </a:r>
            <a:r>
              <a:rPr lang="it-IT" dirty="0" err="1"/>
              <a:t>Buspimen</a:t>
            </a:r>
            <a:endParaRPr lang="it-IT" dirty="0"/>
          </a:p>
          <a:p>
            <a:r>
              <a:rPr lang="it-IT" dirty="0"/>
              <a:t>Alcuni antidepressivi (</a:t>
            </a:r>
            <a:r>
              <a:rPr lang="it-IT" dirty="0" err="1"/>
              <a:t>es</a:t>
            </a:r>
            <a:r>
              <a:rPr lang="it-IT" dirty="0"/>
              <a:t> </a:t>
            </a:r>
            <a:r>
              <a:rPr lang="it-IT" dirty="0" err="1"/>
              <a:t>Citalopram</a:t>
            </a:r>
            <a:r>
              <a:rPr lang="it-IT" dirty="0"/>
              <a:t> Trittico </a:t>
            </a:r>
            <a:r>
              <a:rPr lang="it-IT" dirty="0" err="1"/>
              <a:t>laroxil</a:t>
            </a:r>
            <a:r>
              <a:rPr lang="it-IT" dirty="0"/>
              <a:t>)</a:t>
            </a:r>
          </a:p>
          <a:p>
            <a:r>
              <a:rPr lang="it-IT" dirty="0"/>
              <a:t>Fitoterapici </a:t>
            </a:r>
            <a:r>
              <a:rPr lang="it-IT" dirty="0" err="1"/>
              <a:t>es</a:t>
            </a:r>
            <a:r>
              <a:rPr lang="it-IT" dirty="0"/>
              <a:t> camomilla, valeriana, biancospino passiflora, per altri aspetti anche malva e tiglio.</a:t>
            </a:r>
          </a:p>
          <a:p>
            <a:r>
              <a:rPr lang="it-IT" dirty="0"/>
              <a:t>Le tinture madri sono particolarmente efficaci</a:t>
            </a:r>
          </a:p>
          <a:p>
            <a:r>
              <a:rPr lang="it-IT" dirty="0"/>
              <a:t>Melatonina e normalizzazione sonno in jet </a:t>
            </a:r>
            <a:r>
              <a:rPr lang="it-IT" dirty="0" err="1"/>
              <a:t>lag</a:t>
            </a:r>
            <a:endParaRPr lang="it-IT" dirty="0"/>
          </a:p>
          <a:p>
            <a:endParaRPr lang="it-IT" dirty="0"/>
          </a:p>
        </p:txBody>
      </p:sp>
    </p:spTree>
    <p:extLst>
      <p:ext uri="{BB962C8B-B14F-4D97-AF65-F5344CB8AC3E}">
        <p14:creationId xmlns:p14="http://schemas.microsoft.com/office/powerpoint/2010/main" val="3181832122"/>
      </p:ext>
    </p:extLst>
  </p:cSld>
  <p:clrMapOvr>
    <a:masterClrMapping/>
  </p:clrMapOvr>
</p:sld>
</file>

<file path=ppt/slides/slide8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ANTIPSICOTICI</a:t>
            </a:r>
            <a:endParaRPr dirty="0"/>
          </a:p>
        </p:txBody>
      </p:sp>
      <p:sp>
        <p:nvSpPr>
          <p:cNvPr id="2" name="Sottotitolo 1"/>
          <p:cNvSpPr>
            <a:spLocks noGrp="1"/>
          </p:cNvSpPr>
          <p:nvPr>
            <p:ph type="subTitle" idx="1"/>
          </p:nvPr>
        </p:nvSpPr>
        <p:spPr/>
        <p:txBody>
          <a:bodyPr/>
          <a:lstStyle/>
          <a:p>
            <a:r>
              <a:rPr lang="it-IT" dirty="0" err="1"/>
              <a:t>Lez</a:t>
            </a:r>
            <a:r>
              <a:rPr lang="it-IT" dirty="0"/>
              <a:t> 42-1</a:t>
            </a:r>
          </a:p>
          <a:p>
            <a:r>
              <a:rPr lang="it-IT" dirty="0"/>
              <a:t>La terapia psicofarmacologica</a:t>
            </a:r>
          </a:p>
        </p:txBody>
      </p:sp>
    </p:spTree>
    <p:extLst>
      <p:ext uri="{BB962C8B-B14F-4D97-AF65-F5344CB8AC3E}">
        <p14:creationId xmlns:p14="http://schemas.microsoft.com/office/powerpoint/2010/main" val="755276360"/>
      </p:ext>
    </p:extLst>
  </p:cSld>
  <p:clrMapOvr>
    <a:masterClrMapping/>
  </p:clrMapOvr>
</p:sld>
</file>

<file path=ppt/slides/slide8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primo prodotto antipsicotico, capace cioè di ridurre le allucinazioni ed i deliri nei pazienti, è stato scoperto quasi per caso nel 1952. Tale scoperta ha fruttato il Nobel a 2 ricercatori francesi, ed ha gettato le basi per le cure al domicilio di questi pazienti cui prima si prospettava un internamento a vita in manicomio. Con tale termine si indicava il luogo dove venivano internati i «maniaci» ovvero dei «pazzi» agitati.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38762021"/>
      </p:ext>
    </p:extLst>
  </p:cSld>
  <p:clrMapOvr>
    <a:masterClrMapping/>
  </p:clrMapOvr>
</p:sld>
</file>

<file path=ppt/slides/slide8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Fino all’avvento dei primi antipsicotici tale luogo non poteva chiamarsi, come oggi, Ospedale psichiatrico, in quanto il termine ospedale suscita aspettative di cura e di guarigione che un tempo erano precluse a queste persone malate.</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899033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Le stereotipie comportamentali dei soggetti con disturbi dello spettro autistico possono farli apparire ossessivi, ma nel disturbo ossessivo ci troviamo di fronte a persone di intelligenza normale, che vivono con ansia le proprie ossessioni e che mettono in atto le proprie compulsioni per scaricare la ansia o tenere sotto controllo la situazione.</a:t>
            </a:r>
          </a:p>
          <a:p>
            <a:r>
              <a:rPr lang="it-IT" sz="2400" dirty="0"/>
              <a:t>Il gioco delle stereotipie degli autistici sembra avere dinamiche assai diverse sul piano emotivo e relazionale.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90585545"/>
      </p:ext>
    </p:extLst>
  </p:cSld>
  <p:clrMapOvr>
    <a:masterClrMapping/>
  </p:clrMapOvr>
</p:sld>
</file>

<file path=ppt/slides/slide8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Sembrano passati secoli, ed in effetti sono poco più di 60 anni, nei quali sono successe molte cose in ambito psichiatrico.</a:t>
            </a:r>
          </a:p>
          <a:p>
            <a:r>
              <a:rPr lang="it-IT" sz="2400" dirty="0"/>
              <a:t>I primi neurolettici erano accumunati dal fatto di indurre potenti effetti collaterali a livello neurologico. Il paziente che li assumeva sviluppava una sindrome simile al morbo di Parkinson caratterizzata da tremori, rigidità ed inespressività del volto cui spesso si associava depressione, o per lo meno distacco affettivo.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28062943"/>
      </p:ext>
    </p:extLst>
  </p:cSld>
  <p:clrMapOvr>
    <a:masterClrMapping/>
  </p:clrMapOvr>
</p:sld>
</file>

<file path=ppt/slides/slide8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Questi effetti erano così importanti che l’intera classe dei vecchi antipsicotici era chiamata «neurolettici» ovvero farmaci capaci di indurre effetti neurologici.</a:t>
            </a:r>
          </a:p>
          <a:p>
            <a:r>
              <a:rPr lang="it-IT" sz="2400" dirty="0"/>
              <a:t>Molti effetti collaterali quindi, ma  gli effetti terapeutici erano  straordinariamente importanti </a:t>
            </a:r>
          </a:p>
          <a:p>
            <a:r>
              <a:rPr lang="it-IT" sz="2400" dirty="0"/>
              <a:t>La ricerca, facilitata dalla disponibilità di microscopi elettronici e marcatori nucleari, ha consentito, verso gli anni 90 , di mettere a punto nuovi prodotti, molto costosi, che inducono in genere meno effetti collaterali di tipo Parkinsoniano, e spesso sono meno sedativi, ma non sono immuni da rischi ed effetti collaterali nuovi.</a:t>
            </a:r>
          </a:p>
          <a:p>
            <a:endParaRPr lang="it-IT" sz="2400"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5050913"/>
      </p:ext>
    </p:extLst>
  </p:cSld>
  <p:clrMapOvr>
    <a:masterClrMapping/>
  </p:clrMapOvr>
</p:sld>
</file>

<file path=ppt/slides/slide8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solidFill>
                  <a:prstClr val="black"/>
                </a:solidFill>
              </a:rPr>
              <a:t>Sono stati così prodotti  farmaci antipsicotici apparentemente caratterizzati da scarsi effetti collaterali, tali da fare sperare in possibili importanti evoluzioni delle nostre conoscenze in questo ambito. Questi farmaci, quali il </a:t>
            </a:r>
            <a:r>
              <a:rPr lang="it-IT" sz="2400" dirty="0" err="1">
                <a:solidFill>
                  <a:prstClr val="black"/>
                </a:solidFill>
              </a:rPr>
              <a:t>risperidone</a:t>
            </a:r>
            <a:r>
              <a:rPr lang="it-IT" sz="2400" dirty="0">
                <a:solidFill>
                  <a:prstClr val="black"/>
                </a:solidFill>
              </a:rPr>
              <a:t> (es. </a:t>
            </a:r>
            <a:r>
              <a:rPr lang="it-IT" sz="2400" dirty="0" err="1">
                <a:solidFill>
                  <a:prstClr val="black"/>
                </a:solidFill>
              </a:rPr>
              <a:t>Risperdal</a:t>
            </a:r>
            <a:r>
              <a:rPr lang="it-IT" sz="2400" dirty="0">
                <a:solidFill>
                  <a:prstClr val="black"/>
                </a:solidFill>
              </a:rPr>
              <a:t>, </a:t>
            </a:r>
            <a:r>
              <a:rPr lang="it-IT" sz="2400" dirty="0" err="1">
                <a:solidFill>
                  <a:prstClr val="black"/>
                </a:solidFill>
              </a:rPr>
              <a:t>Belivon</a:t>
            </a:r>
            <a:r>
              <a:rPr lang="it-IT" sz="2400" dirty="0">
                <a:solidFill>
                  <a:prstClr val="black"/>
                </a:solidFill>
              </a:rPr>
              <a:t>), la </a:t>
            </a:r>
            <a:r>
              <a:rPr lang="it-IT" sz="2400" dirty="0" err="1">
                <a:solidFill>
                  <a:prstClr val="black"/>
                </a:solidFill>
              </a:rPr>
              <a:t>olanzepina</a:t>
            </a:r>
            <a:r>
              <a:rPr lang="it-IT" sz="2400" dirty="0">
                <a:solidFill>
                  <a:prstClr val="black"/>
                </a:solidFill>
              </a:rPr>
              <a:t> (es. </a:t>
            </a:r>
            <a:r>
              <a:rPr lang="it-IT" sz="2400" dirty="0" err="1">
                <a:solidFill>
                  <a:prstClr val="black"/>
                </a:solidFill>
              </a:rPr>
              <a:t>Zyprexa</a:t>
            </a:r>
            <a:r>
              <a:rPr lang="it-IT" sz="2400" dirty="0">
                <a:solidFill>
                  <a:prstClr val="black"/>
                </a:solidFill>
              </a:rPr>
              <a:t>), sono talmente diversi sia come funzionamento, come spettro di azione ed effetti collaterali rispetto ai precedenti neurolettici, da dover essere descritti separatamente.</a:t>
            </a:r>
            <a:endParaRPr lang="it-IT" sz="2400"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4184111"/>
      </p:ext>
    </p:extLst>
  </p:cSld>
  <p:clrMapOvr>
    <a:masterClrMapping/>
  </p:clrMapOvr>
</p:sld>
</file>

<file path=ppt/slides/slide8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Il </a:t>
            </a:r>
            <a:r>
              <a:rPr lang="it-IT" sz="2000" dirty="0" err="1"/>
              <a:t>Leponex</a:t>
            </a:r>
            <a:r>
              <a:rPr lang="it-IT" sz="2000" dirty="0"/>
              <a:t> (</a:t>
            </a:r>
            <a:r>
              <a:rPr lang="it-IT" sz="2000" dirty="0" err="1"/>
              <a:t>Clozapina</a:t>
            </a:r>
            <a:r>
              <a:rPr lang="it-IT" sz="2000" dirty="0"/>
              <a:t>) è stato il primo antipsicotico di nuova generazione.</a:t>
            </a:r>
          </a:p>
          <a:p>
            <a:r>
              <a:rPr lang="it-IT" sz="2000" dirty="0"/>
              <a:t>È con ogni probabilità il prodotto più efficace di questa generazione di farmaci. Si è però dimostrato piuttosto pericoloso in quanto impone il frequente controllo dei globuli bianchi che tendono a ridursi nel corso della terapia esponendo il paziente a gravi conseguenze.</a:t>
            </a:r>
          </a:p>
          <a:p>
            <a:r>
              <a:rPr lang="it-IT" sz="2000" dirty="0"/>
              <a:t>Facendo i frequenti controlli previsti, il rischio diminuisce notevolmente.</a:t>
            </a:r>
          </a:p>
          <a:p>
            <a:r>
              <a:rPr lang="it-IT" sz="2000" dirty="0"/>
              <a:t>I farmaci successivamente messi a punto probabilmente sono meno pericolosi, ma ognuno di essi presenta difetti oltre che pregi.</a:t>
            </a:r>
          </a:p>
          <a:p>
            <a:r>
              <a:rPr lang="it-IT" sz="2000" dirty="0"/>
              <a:t>Questi prodotti costano molto.</a:t>
            </a:r>
          </a:p>
          <a:p>
            <a:r>
              <a:rPr lang="it-IT" sz="2000" dirty="0"/>
              <a:t>Possono superare i 150 euro a scatola, contro i 2,5 euro del «vecchio» </a:t>
            </a:r>
            <a:r>
              <a:rPr lang="it-IT" sz="2000" dirty="0" err="1"/>
              <a:t>Serenase</a:t>
            </a:r>
            <a:r>
              <a:rPr lang="it-IT" sz="2000" dirty="0"/>
              <a:t>.</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04106815"/>
      </p:ext>
    </p:extLst>
  </p:cSld>
  <p:clrMapOvr>
    <a:masterClrMapping/>
  </p:clrMapOvr>
</p:sld>
</file>

<file path=ppt/slides/slide8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La ricerca costa, ma le pratiche commerciali messe in atto dalle case farmaceutiche, di fronte alla disponibilità di tali farmaci sono state molto aggressive, disprezzando i precedenti neurolettici per favorire la vendita dei nuovi prodotti.</a:t>
            </a:r>
          </a:p>
          <a:p>
            <a:r>
              <a:rPr lang="it-IT" sz="2000" dirty="0"/>
              <a:t>Per il sistema sanitario nazionale sono stati a lungo termine prodotti di seconda scelta, ovvero prodotti che possono essere prescritti solamente a pazienti che in precedenza abbiano dimostrato di non rispondere o di avere intolleranza al trattamento con prodotti tradizionali.</a:t>
            </a:r>
          </a:p>
          <a:p>
            <a:r>
              <a:rPr lang="it-IT" sz="2000" dirty="0"/>
              <a:t>In considerazione dei minori effetti collaterali e della fortissima pressione commerciale, dal 2014, anche il medico di famiglia può prescriverli.</a:t>
            </a:r>
          </a:p>
          <a:p>
            <a:r>
              <a:rPr lang="it-IT" sz="2000" dirty="0"/>
              <a:t> </a:t>
            </a: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08675343"/>
      </p:ext>
    </p:extLst>
  </p:cSld>
  <p:clrMapOvr>
    <a:masterClrMapping/>
  </p:clrMapOvr>
</p:sld>
</file>

<file path=ppt/slides/slide8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ANTIPSICOTICI</a:t>
            </a:r>
            <a:endParaRPr dirty="0"/>
          </a:p>
        </p:txBody>
      </p:sp>
      <p:sp>
        <p:nvSpPr>
          <p:cNvPr id="2" name="Sottotitolo 1"/>
          <p:cNvSpPr>
            <a:spLocks noGrp="1"/>
          </p:cNvSpPr>
          <p:nvPr>
            <p:ph type="subTitle" idx="1"/>
          </p:nvPr>
        </p:nvSpPr>
        <p:spPr/>
        <p:txBody>
          <a:bodyPr/>
          <a:lstStyle/>
          <a:p>
            <a:r>
              <a:rPr lang="it-IT" dirty="0" err="1"/>
              <a:t>Lez</a:t>
            </a:r>
            <a:r>
              <a:rPr lang="it-IT" dirty="0"/>
              <a:t> 42-3</a:t>
            </a:r>
          </a:p>
          <a:p>
            <a:r>
              <a:rPr lang="it-IT" dirty="0"/>
              <a:t>Farmacodinamica degli antipsicotici</a:t>
            </a:r>
          </a:p>
        </p:txBody>
      </p:sp>
    </p:spTree>
    <p:extLst>
      <p:ext uri="{BB962C8B-B14F-4D97-AF65-F5344CB8AC3E}">
        <p14:creationId xmlns:p14="http://schemas.microsoft.com/office/powerpoint/2010/main" val="1295441040"/>
      </p:ext>
    </p:extLst>
  </p:cSld>
  <p:clrMapOvr>
    <a:masterClrMapping/>
  </p:clrMapOvr>
</p:sld>
</file>

<file path=ppt/slides/slide8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 </a:t>
            </a:r>
          </a:p>
          <a:p>
            <a:r>
              <a:rPr lang="it-IT" sz="2400" dirty="0"/>
              <a:t>I neurolettici possono essere somministrati per via orale, per endovena o intramuscolare. Solitamente si preferisce la somministrazione orale, in quanto il farmaco entra in circolo ematico in 2-4 ore (anche se l’efficacia dell’assorbimento del farmaco risulta diverso da persona e persona). Raramente si somministra il neurolettico per endovena a causa dell’immediato assorbimento del farmaco che può provocare importanti effetti collaterali.</a:t>
            </a:r>
          </a:p>
          <a:p>
            <a:endParaRPr lang="it-IT" dirty="0"/>
          </a:p>
        </p:txBody>
      </p:sp>
      <p:sp>
        <p:nvSpPr>
          <p:cNvPr id="3" name="Titolo 2"/>
          <p:cNvSpPr>
            <a:spLocks noGrp="1"/>
          </p:cNvSpPr>
          <p:nvPr>
            <p:ph type="title"/>
          </p:nvPr>
        </p:nvSpPr>
        <p:spPr>
          <a:xfrm>
            <a:off x="457200" y="1285860"/>
            <a:ext cx="8258204" cy="846996"/>
          </a:xfrm>
        </p:spPr>
        <p:txBody>
          <a:bodyPr>
            <a:normAutofit fontScale="90000"/>
          </a:bodyPr>
          <a:lstStyle/>
          <a:p>
            <a:r>
              <a:rPr lang="it-IT" u="sng" dirty="0"/>
              <a:t>Farmacocinetica degli antipsicotici</a:t>
            </a:r>
            <a:br>
              <a:rPr lang="it-IT" dirty="0"/>
            </a:br>
            <a:endParaRPr lang="it-IT" dirty="0"/>
          </a:p>
        </p:txBody>
      </p:sp>
    </p:spTree>
    <p:extLst>
      <p:ext uri="{BB962C8B-B14F-4D97-AF65-F5344CB8AC3E}">
        <p14:creationId xmlns:p14="http://schemas.microsoft.com/office/powerpoint/2010/main" val="1316017302"/>
      </p:ext>
    </p:extLst>
  </p:cSld>
  <p:clrMapOvr>
    <a:masterClrMapping/>
  </p:clrMapOvr>
</p:sld>
</file>

<file path=ppt/slides/slide8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L’emivita dei neurolettici varia dalle 10 alle 40 ore, ma gli effetti terapeutici possono durare anche molto tempo dopo la sospensione del farmaco (come conseguenza del loro rilascio graduale dal legame con i tessuti grassi la possiamo trovare nelle urine anche dopo 6 mesi dall’ultima dose). Questo ci spiega perché la ricaduta dopo la sospensione non avviene subito ma dopo vario tempo.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66609534"/>
      </p:ext>
    </p:extLst>
  </p:cSld>
  <p:clrMapOvr>
    <a:masterClrMapping/>
  </p:clrMapOvr>
</p:sld>
</file>

<file path=ppt/slides/slide8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800" dirty="0"/>
              <a:t>I neurolettici se somministrati correttamente, a dosi individualizzate, risultano efficaci, anche se non è facile individuare la dose terapeutica corretta a causa della differenza di patologie e di caratteristiche personali. </a:t>
            </a:r>
          </a:p>
          <a:p>
            <a:r>
              <a:rPr lang="it-IT" sz="2800" dirty="0"/>
              <a:t>Inizialmente il farmaco (atipico o tradizionale) viene somministrato in piccole dosi per poi aumentare fino a quando il soggetto si è abituato agli effetti collaterali e abbia raggiunto lo steady state (equilibrio tra farmaco assunto e la quantità reale di farmaco che viene metabolizzata ed eliminata dal paziente) ovvero una concentrazione del farmaco in circolo costante.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33114214"/>
      </p:ext>
    </p:extLst>
  </p:cSld>
  <p:clrMapOvr>
    <a:masterClrMapping/>
  </p:clrMapOvr>
</p:sld>
</file>

<file path=ppt/slides/slide8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La diagnosi di schizofrenia non equivale necessariamente ad una condanna a prendere farmaci a vita.</a:t>
            </a:r>
          </a:p>
          <a:p>
            <a:r>
              <a:rPr lang="it-IT" sz="2800" dirty="0"/>
              <a:t>La durata convenzionale del trattamento farmacologico per un primo episodio di schizofrenia è da uno a due anni dopo la remissione completa dei sintomi. </a:t>
            </a:r>
          </a:p>
          <a:p>
            <a:r>
              <a:rPr lang="it-IT" sz="2800" dirty="0"/>
              <a:t>Se invece gli episodi di psicosi sono frequenti si consiglia di mantenere il trattamento per almeno 5 anni o per tutta la vita.</a:t>
            </a:r>
            <a:r>
              <a:rPr lang="en-GB" dirty="0"/>
              <a:t> </a:t>
            </a:r>
            <a:endParaRPr lang="it-IT" dirty="0"/>
          </a:p>
          <a:p>
            <a:endParaRPr lang="it-IT" dirty="0"/>
          </a:p>
        </p:txBody>
      </p:sp>
      <p:sp>
        <p:nvSpPr>
          <p:cNvPr id="3" name="Titolo 2"/>
          <p:cNvSpPr>
            <a:spLocks noGrp="1"/>
          </p:cNvSpPr>
          <p:nvPr>
            <p:ph type="title"/>
          </p:nvPr>
        </p:nvSpPr>
        <p:spPr/>
        <p:txBody>
          <a:bodyPr>
            <a:normAutofit fontScale="90000"/>
          </a:bodyPr>
          <a:lstStyle/>
          <a:p>
            <a:r>
              <a:rPr lang="it-IT" dirty="0"/>
              <a:t>Durata della terapia in caso di schizofrenia</a:t>
            </a:r>
          </a:p>
        </p:txBody>
      </p:sp>
    </p:spTree>
    <p:extLst>
      <p:ext uri="{BB962C8B-B14F-4D97-AF65-F5344CB8AC3E}">
        <p14:creationId xmlns:p14="http://schemas.microsoft.com/office/powerpoint/2010/main" val="122414363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Disturbi della comunicazione</a:t>
            </a:r>
          </a:p>
        </p:txBody>
      </p:sp>
      <p:sp>
        <p:nvSpPr>
          <p:cNvPr id="3" name="Sottotitolo 2"/>
          <p:cNvSpPr>
            <a:spLocks noGrp="1"/>
          </p:cNvSpPr>
          <p:nvPr>
            <p:ph type="subTitle" idx="1"/>
          </p:nvPr>
        </p:nvSpPr>
        <p:spPr/>
        <p:txBody>
          <a:bodyPr/>
          <a:lstStyle/>
          <a:p>
            <a:r>
              <a:rPr lang="it-IT" dirty="0"/>
              <a:t>Lezione 18-1</a:t>
            </a:r>
          </a:p>
        </p:txBody>
      </p:sp>
    </p:spTree>
    <p:extLst>
      <p:ext uri="{BB962C8B-B14F-4D97-AF65-F5344CB8AC3E}">
        <p14:creationId xmlns:p14="http://schemas.microsoft.com/office/powerpoint/2010/main" val="3686284747"/>
      </p:ext>
    </p:extLst>
  </p:cSld>
  <p:clrMapOvr>
    <a:masterClrMapping/>
  </p:clrMapOvr>
</p:sld>
</file>

<file path=ppt/slides/slide8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000" u="sng" dirty="0">
                <a:solidFill>
                  <a:prstClr val="black"/>
                </a:solidFill>
              </a:rPr>
              <a:t> </a:t>
            </a:r>
            <a:r>
              <a:rPr lang="it-IT" sz="2000" dirty="0">
                <a:solidFill>
                  <a:prstClr val="black"/>
                </a:solidFill>
              </a:rPr>
              <a:t>In generale i  neurolettici atipici,  hanno gli stessi meccanismi d’azione dei neurolettici di prima generazione estesi anche al sistema serotoninergico. Sono però  meglio tollerati e provocano meno sintomi extrapiramidali. </a:t>
            </a:r>
          </a:p>
          <a:p>
            <a:pPr lvl="0"/>
            <a:r>
              <a:rPr lang="it-IT" sz="2000" dirty="0">
                <a:solidFill>
                  <a:prstClr val="black"/>
                </a:solidFill>
              </a:rPr>
              <a:t>Anche i neurolettici atipici sono affini per i recettori dopaminergici e per i recettori della serotonina. </a:t>
            </a:r>
          </a:p>
          <a:p>
            <a:pPr lvl="0"/>
            <a:r>
              <a:rPr lang="it-IT" sz="2000" dirty="0">
                <a:solidFill>
                  <a:prstClr val="black"/>
                </a:solidFill>
              </a:rPr>
              <a:t>I neurolettici atipici più utilizzati sono: la </a:t>
            </a:r>
            <a:r>
              <a:rPr lang="it-IT" sz="2000" dirty="0" err="1">
                <a:solidFill>
                  <a:prstClr val="black"/>
                </a:solidFill>
              </a:rPr>
              <a:t>Clozapina</a:t>
            </a:r>
            <a:r>
              <a:rPr lang="it-IT" sz="2000" dirty="0">
                <a:solidFill>
                  <a:prstClr val="black"/>
                </a:solidFill>
              </a:rPr>
              <a:t> (</a:t>
            </a:r>
            <a:r>
              <a:rPr lang="it-IT" sz="2000" dirty="0" err="1">
                <a:solidFill>
                  <a:prstClr val="black"/>
                </a:solidFill>
              </a:rPr>
              <a:t>Leponex</a:t>
            </a:r>
            <a:r>
              <a:rPr lang="it-IT" sz="2000" dirty="0">
                <a:solidFill>
                  <a:prstClr val="black"/>
                </a:solidFill>
              </a:rPr>
              <a:t>), l’ </a:t>
            </a:r>
            <a:r>
              <a:rPr lang="it-IT" sz="2000" dirty="0" err="1">
                <a:solidFill>
                  <a:prstClr val="black"/>
                </a:solidFill>
              </a:rPr>
              <a:t>Olanzapina</a:t>
            </a:r>
            <a:r>
              <a:rPr lang="it-IT" sz="2000" dirty="0">
                <a:solidFill>
                  <a:prstClr val="black"/>
                </a:solidFill>
              </a:rPr>
              <a:t> (</a:t>
            </a:r>
            <a:r>
              <a:rPr lang="it-IT" sz="2000" dirty="0" err="1">
                <a:solidFill>
                  <a:prstClr val="black"/>
                </a:solidFill>
              </a:rPr>
              <a:t>Zyprexa</a:t>
            </a:r>
            <a:r>
              <a:rPr lang="it-IT" sz="2000" dirty="0">
                <a:solidFill>
                  <a:prstClr val="black"/>
                </a:solidFill>
              </a:rPr>
              <a:t>), </a:t>
            </a:r>
            <a:r>
              <a:rPr lang="it-IT" sz="2000" dirty="0" err="1">
                <a:solidFill>
                  <a:prstClr val="black"/>
                </a:solidFill>
              </a:rPr>
              <a:t>Risperidone</a:t>
            </a:r>
            <a:r>
              <a:rPr lang="it-IT" sz="2000" dirty="0">
                <a:solidFill>
                  <a:prstClr val="black"/>
                </a:solidFill>
              </a:rPr>
              <a:t> (</a:t>
            </a:r>
            <a:r>
              <a:rPr lang="it-IT" sz="2000" dirty="0" err="1">
                <a:solidFill>
                  <a:prstClr val="black"/>
                </a:solidFill>
              </a:rPr>
              <a:t>Belivon</a:t>
            </a:r>
            <a:r>
              <a:rPr lang="it-IT" sz="2000" dirty="0">
                <a:solidFill>
                  <a:prstClr val="black"/>
                </a:solidFill>
              </a:rPr>
              <a:t>, </a:t>
            </a:r>
            <a:r>
              <a:rPr lang="it-IT" sz="2000" dirty="0" err="1">
                <a:solidFill>
                  <a:prstClr val="black"/>
                </a:solidFill>
              </a:rPr>
              <a:t>Risperidal</a:t>
            </a:r>
            <a:r>
              <a:rPr lang="it-IT" sz="2000" dirty="0">
                <a:solidFill>
                  <a:prstClr val="black"/>
                </a:solidFill>
              </a:rPr>
              <a:t>), </a:t>
            </a:r>
            <a:r>
              <a:rPr lang="it-IT" sz="2000" dirty="0" err="1">
                <a:solidFill>
                  <a:prstClr val="black"/>
                </a:solidFill>
              </a:rPr>
              <a:t>Quetiapina</a:t>
            </a:r>
            <a:r>
              <a:rPr lang="it-IT" sz="2000" dirty="0">
                <a:solidFill>
                  <a:prstClr val="black"/>
                </a:solidFill>
              </a:rPr>
              <a:t> (</a:t>
            </a:r>
            <a:r>
              <a:rPr lang="it-IT" sz="2000" dirty="0" err="1">
                <a:solidFill>
                  <a:prstClr val="black"/>
                </a:solidFill>
              </a:rPr>
              <a:t>Seroquel</a:t>
            </a:r>
            <a:r>
              <a:rPr lang="it-IT" sz="2000" dirty="0">
                <a:solidFill>
                  <a:prstClr val="black"/>
                </a:solidFill>
              </a:rPr>
              <a:t>), </a:t>
            </a:r>
            <a:r>
              <a:rPr lang="it-IT" sz="2000" dirty="0" err="1">
                <a:solidFill>
                  <a:prstClr val="black"/>
                </a:solidFill>
              </a:rPr>
              <a:t>Aripiprazolo</a:t>
            </a:r>
            <a:r>
              <a:rPr lang="it-IT" sz="2000" dirty="0">
                <a:solidFill>
                  <a:prstClr val="black"/>
                </a:solidFill>
              </a:rPr>
              <a:t> (</a:t>
            </a:r>
            <a:r>
              <a:rPr lang="it-IT" sz="2000" dirty="0" err="1">
                <a:solidFill>
                  <a:prstClr val="black"/>
                </a:solidFill>
              </a:rPr>
              <a:t>Abilify</a:t>
            </a:r>
            <a:r>
              <a:rPr lang="it-IT" sz="2000" dirty="0">
                <a:solidFill>
                  <a:prstClr val="black"/>
                </a:solidFill>
              </a:rPr>
              <a:t>).</a:t>
            </a:r>
          </a:p>
          <a:p>
            <a:endParaRPr lang="it-IT" dirty="0"/>
          </a:p>
        </p:txBody>
      </p:sp>
      <p:sp>
        <p:nvSpPr>
          <p:cNvPr id="3" name="Titolo 2"/>
          <p:cNvSpPr>
            <a:spLocks noGrp="1"/>
          </p:cNvSpPr>
          <p:nvPr>
            <p:ph type="title"/>
          </p:nvPr>
        </p:nvSpPr>
        <p:spPr/>
        <p:txBody>
          <a:bodyPr/>
          <a:lstStyle/>
          <a:p>
            <a:r>
              <a:rPr lang="it-IT" dirty="0"/>
              <a:t>Neurolettici Atipici</a:t>
            </a:r>
          </a:p>
        </p:txBody>
      </p:sp>
    </p:spTree>
    <p:extLst>
      <p:ext uri="{BB962C8B-B14F-4D97-AF65-F5344CB8AC3E}">
        <p14:creationId xmlns:p14="http://schemas.microsoft.com/office/powerpoint/2010/main" val="1341463087"/>
      </p:ext>
    </p:extLst>
  </p:cSld>
  <p:clrMapOvr>
    <a:masterClrMapping/>
  </p:clrMapOvr>
</p:sld>
</file>

<file path=ppt/slides/slide8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000" u="sng" dirty="0">
                <a:solidFill>
                  <a:prstClr val="black"/>
                </a:solidFill>
              </a:rPr>
              <a:t>Effetti indesiderati e collaterali dei neurolettici</a:t>
            </a:r>
            <a:r>
              <a:rPr lang="it-IT" sz="2000" b="1" dirty="0">
                <a:solidFill>
                  <a:prstClr val="black"/>
                </a:solidFill>
              </a:rPr>
              <a:t> </a:t>
            </a:r>
            <a:endParaRPr lang="it-IT" sz="2000" dirty="0">
              <a:solidFill>
                <a:prstClr val="black"/>
              </a:solidFill>
            </a:endParaRPr>
          </a:p>
          <a:p>
            <a:pPr lvl="0"/>
            <a:r>
              <a:rPr lang="it-IT" sz="2000" dirty="0">
                <a:solidFill>
                  <a:prstClr val="black"/>
                </a:solidFill>
              </a:rPr>
              <a:t>Uno dei criteri per la scelta di somministrare un particolare antipsicotico è quello di ridurre o limitare gli effetti collaterali in relazione alle peculiarità fisiologiche del paziente. </a:t>
            </a:r>
          </a:p>
          <a:p>
            <a:pPr lvl="0"/>
            <a:r>
              <a:rPr lang="it-IT" sz="2000" dirty="0">
                <a:solidFill>
                  <a:prstClr val="black"/>
                </a:solidFill>
              </a:rPr>
              <a:t>Ad esempio non si somministrano a pazienti anziani, infermi o cardiopatici farmaci a bassa potenza che richiedono alti e ripetuti dosaggi giornalieri. Questi infatti potrebbero indurre nei pazienti ipotensione (calo di pressione) e depressione dell’attività cardiaca, che in questa tipologia di pazienti potrebbe comportare gravi rischi. È quindi indispensabile per il medico testare il farmaco sul paziente per identificare la sua tollerabilità al farmaco e agli effetti collaterali.</a:t>
            </a:r>
          </a:p>
          <a:p>
            <a:endParaRPr lang="it-IT" dirty="0"/>
          </a:p>
        </p:txBody>
      </p:sp>
      <p:sp>
        <p:nvSpPr>
          <p:cNvPr id="3" name="Titolo 2"/>
          <p:cNvSpPr>
            <a:spLocks noGrp="1"/>
          </p:cNvSpPr>
          <p:nvPr>
            <p:ph type="title"/>
          </p:nvPr>
        </p:nvSpPr>
        <p:spPr/>
        <p:txBody>
          <a:bodyPr>
            <a:normAutofit fontScale="90000"/>
          </a:bodyPr>
          <a:lstStyle/>
          <a:p>
            <a:r>
              <a:rPr lang="it-IT" dirty="0"/>
              <a:t>Effetti collaterali ed indesiderati dei neurolettici</a:t>
            </a:r>
          </a:p>
        </p:txBody>
      </p:sp>
    </p:spTree>
    <p:extLst>
      <p:ext uri="{BB962C8B-B14F-4D97-AF65-F5344CB8AC3E}">
        <p14:creationId xmlns:p14="http://schemas.microsoft.com/office/powerpoint/2010/main" val="1210688333"/>
      </p:ext>
    </p:extLst>
  </p:cSld>
  <p:clrMapOvr>
    <a:masterClrMapping/>
  </p:clrMapOvr>
</p:sld>
</file>

<file path=ppt/slides/slide8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r>
              <a:rPr lang="it-IT" sz="2400" dirty="0">
                <a:solidFill>
                  <a:prstClr val="black"/>
                </a:solidFill>
              </a:rPr>
              <a:t>Sedazione, Compromissione cognitiva, Sonnolenza, Nervosismo</a:t>
            </a:r>
          </a:p>
          <a:p>
            <a:pPr lvl="0"/>
            <a:r>
              <a:rPr lang="it-IT" sz="2400" dirty="0">
                <a:solidFill>
                  <a:prstClr val="black"/>
                </a:solidFill>
              </a:rPr>
              <a:t>Secchezza fauci, Ritenzione urinaria, Disturbi visione, Sudorazione</a:t>
            </a:r>
          </a:p>
          <a:p>
            <a:pPr lvl="0"/>
            <a:r>
              <a:rPr lang="it-IT" sz="2400" dirty="0">
                <a:solidFill>
                  <a:prstClr val="black"/>
                </a:solidFill>
              </a:rPr>
              <a:t>Ipotensione ortostatica </a:t>
            </a:r>
          </a:p>
          <a:p>
            <a:pPr lvl="0"/>
            <a:r>
              <a:rPr lang="it-IT" sz="2400" dirty="0">
                <a:solidFill>
                  <a:prstClr val="black"/>
                </a:solidFill>
              </a:rPr>
              <a:t>Aumento Peso </a:t>
            </a:r>
          </a:p>
          <a:p>
            <a:pPr lvl="0"/>
            <a:r>
              <a:rPr lang="en-GB" sz="2400" dirty="0" err="1">
                <a:solidFill>
                  <a:prstClr val="black"/>
                </a:solidFill>
              </a:rPr>
              <a:t>Disregolazione</a:t>
            </a:r>
            <a:r>
              <a:rPr lang="en-GB" sz="2400" dirty="0">
                <a:solidFill>
                  <a:prstClr val="black"/>
                </a:solidFill>
              </a:rPr>
              <a:t> </a:t>
            </a:r>
            <a:r>
              <a:rPr lang="en-GB" sz="2400" dirty="0" err="1">
                <a:solidFill>
                  <a:prstClr val="black"/>
                </a:solidFill>
              </a:rPr>
              <a:t>della</a:t>
            </a:r>
            <a:r>
              <a:rPr lang="en-GB" sz="2400" dirty="0">
                <a:solidFill>
                  <a:prstClr val="black"/>
                </a:solidFill>
              </a:rPr>
              <a:t> </a:t>
            </a:r>
            <a:r>
              <a:rPr lang="en-GB" sz="2400" dirty="0" err="1">
                <a:solidFill>
                  <a:prstClr val="black"/>
                </a:solidFill>
              </a:rPr>
              <a:t>temperatura</a:t>
            </a:r>
            <a:r>
              <a:rPr lang="en-GB" sz="2400" dirty="0">
                <a:solidFill>
                  <a:prstClr val="black"/>
                </a:solidFill>
              </a:rPr>
              <a:t> </a:t>
            </a:r>
            <a:r>
              <a:rPr lang="en-GB" sz="2400" dirty="0" err="1">
                <a:solidFill>
                  <a:prstClr val="black"/>
                </a:solidFill>
              </a:rPr>
              <a:t>corporea</a:t>
            </a:r>
            <a:endParaRPr lang="it-IT" sz="2400" dirty="0">
              <a:solidFill>
                <a:prstClr val="black"/>
              </a:solidFill>
            </a:endParaRPr>
          </a:p>
          <a:p>
            <a:pPr lvl="0"/>
            <a:r>
              <a:rPr lang="it-IT" sz="2400" dirty="0">
                <a:solidFill>
                  <a:prstClr val="black"/>
                </a:solidFill>
              </a:rPr>
              <a:t>Aritmie, P</a:t>
            </a:r>
            <a:r>
              <a:rPr lang="en-GB" sz="2400" dirty="0" err="1">
                <a:solidFill>
                  <a:prstClr val="black"/>
                </a:solidFill>
              </a:rPr>
              <a:t>rolungamento</a:t>
            </a:r>
            <a:r>
              <a:rPr lang="en-GB" sz="2400" dirty="0">
                <a:solidFill>
                  <a:prstClr val="black"/>
                </a:solidFill>
              </a:rPr>
              <a:t> </a:t>
            </a:r>
            <a:r>
              <a:rPr lang="en-GB" sz="2400" dirty="0" err="1">
                <a:solidFill>
                  <a:prstClr val="black"/>
                </a:solidFill>
              </a:rPr>
              <a:t>tratto</a:t>
            </a:r>
            <a:r>
              <a:rPr lang="en-GB" sz="2400" dirty="0">
                <a:solidFill>
                  <a:prstClr val="black"/>
                </a:solidFill>
              </a:rPr>
              <a:t> QT </a:t>
            </a:r>
            <a:r>
              <a:rPr lang="en-GB" sz="2400" dirty="0" err="1">
                <a:solidFill>
                  <a:prstClr val="black"/>
                </a:solidFill>
              </a:rPr>
              <a:t>dell’ElettroCardioGramma</a:t>
            </a:r>
            <a:r>
              <a:rPr lang="en-GB" sz="2400" dirty="0">
                <a:solidFill>
                  <a:prstClr val="black"/>
                </a:solidFill>
              </a:rPr>
              <a:t> (ECG) </a:t>
            </a:r>
            <a:r>
              <a:rPr lang="en-GB" sz="2400" dirty="0" err="1">
                <a:solidFill>
                  <a:prstClr val="black"/>
                </a:solidFill>
              </a:rPr>
              <a:t>che</a:t>
            </a:r>
            <a:r>
              <a:rPr lang="en-GB" sz="2400" dirty="0">
                <a:solidFill>
                  <a:prstClr val="black"/>
                </a:solidFill>
              </a:rPr>
              <a:t> </a:t>
            </a:r>
            <a:r>
              <a:rPr lang="en-GB" sz="2400" dirty="0" err="1">
                <a:solidFill>
                  <a:prstClr val="black"/>
                </a:solidFill>
              </a:rPr>
              <a:t>può</a:t>
            </a:r>
            <a:r>
              <a:rPr lang="en-GB" sz="2400" dirty="0">
                <a:solidFill>
                  <a:prstClr val="black"/>
                </a:solidFill>
              </a:rPr>
              <a:t> </a:t>
            </a:r>
            <a:r>
              <a:rPr lang="en-GB" sz="2400" dirty="0" err="1">
                <a:solidFill>
                  <a:prstClr val="black"/>
                </a:solidFill>
              </a:rPr>
              <a:t>portare</a:t>
            </a:r>
            <a:r>
              <a:rPr lang="en-GB" sz="2400" dirty="0">
                <a:solidFill>
                  <a:prstClr val="black"/>
                </a:solidFill>
              </a:rPr>
              <a:t> a </a:t>
            </a:r>
            <a:r>
              <a:rPr lang="en-GB" sz="2400" dirty="0" err="1">
                <a:solidFill>
                  <a:prstClr val="black"/>
                </a:solidFill>
              </a:rPr>
              <a:t>disfunzioni</a:t>
            </a:r>
            <a:r>
              <a:rPr lang="en-GB" sz="2400" dirty="0">
                <a:solidFill>
                  <a:prstClr val="black"/>
                </a:solidFill>
              </a:rPr>
              <a:t> </a:t>
            </a:r>
            <a:r>
              <a:rPr lang="en-GB" sz="2400" dirty="0" err="1">
                <a:solidFill>
                  <a:prstClr val="black"/>
                </a:solidFill>
              </a:rPr>
              <a:t>cardiache</a:t>
            </a:r>
            <a:r>
              <a:rPr lang="en-GB" sz="2400" dirty="0">
                <a:solidFill>
                  <a:prstClr val="black"/>
                </a:solidFill>
              </a:rPr>
              <a:t> (</a:t>
            </a:r>
            <a:r>
              <a:rPr lang="en-GB" sz="2400" dirty="0" err="1">
                <a:solidFill>
                  <a:prstClr val="black"/>
                </a:solidFill>
              </a:rPr>
              <a:t>meglio</a:t>
            </a:r>
            <a:r>
              <a:rPr lang="en-GB" sz="2400" dirty="0">
                <a:solidFill>
                  <a:prstClr val="black"/>
                </a:solidFill>
              </a:rPr>
              <a:t> fare un </a:t>
            </a:r>
            <a:r>
              <a:rPr lang="en-GB" sz="2400" dirty="0" err="1">
                <a:solidFill>
                  <a:prstClr val="black"/>
                </a:solidFill>
              </a:rPr>
              <a:t>controllo</a:t>
            </a:r>
            <a:r>
              <a:rPr lang="en-GB" sz="2400" dirty="0">
                <a:solidFill>
                  <a:prstClr val="black"/>
                </a:solidFill>
              </a:rPr>
              <a:t>)</a:t>
            </a:r>
            <a:endParaRPr lang="it-IT" sz="2400" dirty="0">
              <a:solidFill>
                <a:prstClr val="black"/>
              </a:solidFill>
            </a:endParaRPr>
          </a:p>
          <a:p>
            <a:pPr lvl="0"/>
            <a:r>
              <a:rPr lang="en-GB" sz="2400" dirty="0" err="1">
                <a:solidFill>
                  <a:prstClr val="black"/>
                </a:solidFill>
              </a:rPr>
              <a:t>Pigmentazione</a:t>
            </a:r>
            <a:r>
              <a:rPr lang="en-GB" sz="2400" dirty="0">
                <a:solidFill>
                  <a:prstClr val="black"/>
                </a:solidFill>
              </a:rPr>
              <a:t> </a:t>
            </a:r>
            <a:r>
              <a:rPr lang="en-GB" sz="2400" dirty="0" err="1">
                <a:solidFill>
                  <a:prstClr val="black"/>
                </a:solidFill>
              </a:rPr>
              <a:t>cutanea</a:t>
            </a:r>
            <a:endParaRPr lang="it-IT" sz="2400" dirty="0">
              <a:solidFill>
                <a:prstClr val="black"/>
              </a:solidFill>
            </a:endParaRPr>
          </a:p>
          <a:p>
            <a:pPr marL="0" lvl="0" indent="0">
              <a:buNone/>
            </a:pPr>
            <a:endParaRPr lang="it-IT" sz="2400" dirty="0">
              <a:solidFill>
                <a:prstClr val="black"/>
              </a:solidFill>
            </a:endParaRPr>
          </a:p>
        </p:txBody>
      </p:sp>
      <p:sp>
        <p:nvSpPr>
          <p:cNvPr id="3" name="Titolo 2"/>
          <p:cNvSpPr>
            <a:spLocks noGrp="1"/>
          </p:cNvSpPr>
          <p:nvPr>
            <p:ph type="title"/>
          </p:nvPr>
        </p:nvSpPr>
        <p:spPr/>
        <p:txBody>
          <a:bodyPr/>
          <a:lstStyle/>
          <a:p>
            <a:r>
              <a:rPr lang="it-IT" dirty="0"/>
              <a:t>Principali effetti collaterali</a:t>
            </a:r>
          </a:p>
        </p:txBody>
      </p:sp>
    </p:spTree>
    <p:extLst>
      <p:ext uri="{BB962C8B-B14F-4D97-AF65-F5344CB8AC3E}">
        <p14:creationId xmlns:p14="http://schemas.microsoft.com/office/powerpoint/2010/main" val="3048307181"/>
      </p:ext>
    </p:extLst>
  </p:cSld>
  <p:clrMapOvr>
    <a:masterClrMapping/>
  </p:clrMapOvr>
</p:sld>
</file>

<file path=ppt/slides/slide8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1800" dirty="0">
                <a:solidFill>
                  <a:prstClr val="black"/>
                </a:solidFill>
              </a:rPr>
              <a:t>Il blocco del recettore della dopamina è responsabile di alcuni effetti a breve termine, di sintomi extra piramidali quali:</a:t>
            </a:r>
          </a:p>
          <a:p>
            <a:pPr lvl="0"/>
            <a:r>
              <a:rPr lang="it-IT" sz="1800" dirty="0">
                <a:solidFill>
                  <a:prstClr val="black"/>
                </a:solidFill>
              </a:rPr>
              <a:t>Parkinsonismo: manifestazioni simili a quelle del morbo di Parkinson, ovvero rigidità muscolare, tremore delle membra, bradicinesia (lentezza di movimento), perdita dell’espressività facciale, scialorrea (salivazione eccessiva), seborrea, deambulazione a piccoli passi</a:t>
            </a:r>
          </a:p>
          <a:p>
            <a:pPr lvl="0"/>
            <a:r>
              <a:rPr lang="it-IT" sz="1800" dirty="0" err="1">
                <a:solidFill>
                  <a:prstClr val="black"/>
                </a:solidFill>
              </a:rPr>
              <a:t>Acatisia</a:t>
            </a:r>
            <a:r>
              <a:rPr lang="it-IT" sz="1800" dirty="0">
                <a:solidFill>
                  <a:prstClr val="black"/>
                </a:solidFill>
              </a:rPr>
              <a:t>: irrequietezza, bisogno continuo di muoversi (movimenti involontari o semivolontari rapidi, simili a tic)</a:t>
            </a:r>
          </a:p>
          <a:p>
            <a:pPr lvl="0"/>
            <a:r>
              <a:rPr lang="it-IT" sz="1800" dirty="0">
                <a:solidFill>
                  <a:prstClr val="black"/>
                </a:solidFill>
              </a:rPr>
              <a:t>Reazioni distoniche: crisi </a:t>
            </a:r>
            <a:r>
              <a:rPr lang="it-IT" sz="1800" dirty="0" err="1">
                <a:solidFill>
                  <a:prstClr val="black"/>
                </a:solidFill>
              </a:rPr>
              <a:t>oculogire</a:t>
            </a:r>
            <a:r>
              <a:rPr lang="it-IT" sz="1800" dirty="0">
                <a:solidFill>
                  <a:prstClr val="black"/>
                </a:solidFill>
              </a:rPr>
              <a:t>, torcicollo</a:t>
            </a:r>
          </a:p>
          <a:p>
            <a:pPr lvl="0"/>
            <a:r>
              <a:rPr lang="it-IT" sz="1800" dirty="0">
                <a:solidFill>
                  <a:prstClr val="black"/>
                </a:solidFill>
              </a:rPr>
              <a:t>Discinesia Tardiva: movimenti involontari ripetitivi della bocca, movimenti coreo-</a:t>
            </a:r>
            <a:r>
              <a:rPr lang="it-IT" sz="1800" dirty="0" err="1">
                <a:solidFill>
                  <a:prstClr val="black"/>
                </a:solidFill>
              </a:rPr>
              <a:t>atetisici</a:t>
            </a:r>
            <a:r>
              <a:rPr lang="it-IT" sz="1800" dirty="0">
                <a:solidFill>
                  <a:prstClr val="black"/>
                </a:solidFill>
              </a:rPr>
              <a:t> delle dita delle mani e dei piedi, movimenti di torsione del tronco. Questo effetto collaterale si mantiene anche dopo la fine del trattamento, aumenta quando il soggetto è eccitato e diminuisce quando è rilassato.</a:t>
            </a:r>
            <a:r>
              <a:rPr lang="it-IT" sz="2000" b="1" dirty="0">
                <a:solidFill>
                  <a:prstClr val="black"/>
                </a:solidFill>
              </a:rPr>
              <a:t> </a:t>
            </a:r>
            <a:endParaRPr lang="it-IT" sz="2000" dirty="0">
              <a:solidFill>
                <a:prstClr val="black"/>
              </a:solidFill>
            </a:endParaRPr>
          </a:p>
          <a:p>
            <a:pPr lvl="0"/>
            <a:endParaRPr lang="it-IT" dirty="0">
              <a:solidFill>
                <a:prstClr val="black"/>
              </a:solidFill>
            </a:endParaRPr>
          </a:p>
          <a:p>
            <a:endParaRPr lang="it-IT" dirty="0"/>
          </a:p>
        </p:txBody>
      </p:sp>
      <p:sp>
        <p:nvSpPr>
          <p:cNvPr id="3" name="Titolo 2"/>
          <p:cNvSpPr>
            <a:spLocks noGrp="1"/>
          </p:cNvSpPr>
          <p:nvPr>
            <p:ph type="title"/>
          </p:nvPr>
        </p:nvSpPr>
        <p:spPr/>
        <p:txBody>
          <a:bodyPr/>
          <a:lstStyle/>
          <a:p>
            <a:r>
              <a:rPr lang="it-IT" dirty="0"/>
              <a:t>Effetti collaterali extrapiramidali</a:t>
            </a:r>
          </a:p>
        </p:txBody>
      </p:sp>
    </p:spTree>
    <p:extLst>
      <p:ext uri="{BB962C8B-B14F-4D97-AF65-F5344CB8AC3E}">
        <p14:creationId xmlns:p14="http://schemas.microsoft.com/office/powerpoint/2010/main" val="473339846"/>
      </p:ext>
    </p:extLst>
  </p:cSld>
  <p:clrMapOvr>
    <a:masterClrMapping/>
  </p:clrMapOvr>
</p:sld>
</file>

<file path=ppt/slides/slide8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0" lvl="0" indent="0">
              <a:buNone/>
            </a:pPr>
            <a:r>
              <a:rPr lang="it-IT" sz="2000" dirty="0">
                <a:solidFill>
                  <a:prstClr val="black"/>
                </a:solidFill>
              </a:rPr>
              <a:t>Il trattamento con farmaci antipsicotici di prima generazione può provocare </a:t>
            </a:r>
            <a:r>
              <a:rPr lang="it-IT" sz="2000" dirty="0" err="1">
                <a:solidFill>
                  <a:prstClr val="black"/>
                </a:solidFill>
              </a:rPr>
              <a:t>iperprolattinemia</a:t>
            </a:r>
            <a:r>
              <a:rPr lang="it-IT" sz="2000" dirty="0">
                <a:solidFill>
                  <a:prstClr val="black"/>
                </a:solidFill>
              </a:rPr>
              <a:t> (con il blocco dei recettori della dopamina, gli antipsicotici influenzano la secrezione ormonale dell’ipofisi e di altre ghiandole endocrine):</a:t>
            </a:r>
          </a:p>
          <a:p>
            <a:pPr lvl="0"/>
            <a:r>
              <a:rPr lang="it-IT" sz="2000" dirty="0">
                <a:solidFill>
                  <a:prstClr val="black"/>
                </a:solidFill>
              </a:rPr>
              <a:t>Nella donna può provocare amenorrea, dismenorrea, metrorragia, galattorrea ovvero perdita di latte (soprattutto in periodi di grande stress)</a:t>
            </a:r>
          </a:p>
          <a:p>
            <a:pPr lvl="0"/>
            <a:r>
              <a:rPr lang="it-IT" sz="2000" dirty="0">
                <a:solidFill>
                  <a:prstClr val="black"/>
                </a:solidFill>
              </a:rPr>
              <a:t>Nell’uomo: ginecomastia, impotenza</a:t>
            </a:r>
          </a:p>
          <a:p>
            <a:pPr lvl="0"/>
            <a:r>
              <a:rPr lang="it-IT" sz="2000" dirty="0">
                <a:solidFill>
                  <a:prstClr val="black"/>
                </a:solidFill>
              </a:rPr>
              <a:t>In entrambi i sessi: diminuzione del desiderio sessuale, anorgasmia, rischio di  osteoporosi </a:t>
            </a:r>
          </a:p>
          <a:p>
            <a:endParaRPr lang="it-IT" dirty="0"/>
          </a:p>
        </p:txBody>
      </p:sp>
      <p:sp>
        <p:nvSpPr>
          <p:cNvPr id="3" name="Titolo 2"/>
          <p:cNvSpPr>
            <a:spLocks noGrp="1"/>
          </p:cNvSpPr>
          <p:nvPr>
            <p:ph type="title"/>
          </p:nvPr>
        </p:nvSpPr>
        <p:spPr/>
        <p:txBody>
          <a:bodyPr/>
          <a:lstStyle/>
          <a:p>
            <a:r>
              <a:rPr lang="it-IT" dirty="0"/>
              <a:t>Effetti collaterali di tipo endocrino</a:t>
            </a:r>
          </a:p>
        </p:txBody>
      </p:sp>
    </p:spTree>
    <p:extLst>
      <p:ext uri="{BB962C8B-B14F-4D97-AF65-F5344CB8AC3E}">
        <p14:creationId xmlns:p14="http://schemas.microsoft.com/office/powerpoint/2010/main" val="2581739394"/>
      </p:ext>
    </p:extLst>
  </p:cSld>
  <p:clrMapOvr>
    <a:masterClrMapping/>
  </p:clrMapOvr>
</p:sld>
</file>

<file path=ppt/slides/slide8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000" dirty="0">
                <a:solidFill>
                  <a:prstClr val="black"/>
                </a:solidFill>
              </a:rPr>
              <a:t>Si può anche verificare la </a:t>
            </a:r>
            <a:r>
              <a:rPr lang="it-IT" sz="2000" u="sng" dirty="0">
                <a:solidFill>
                  <a:prstClr val="black"/>
                </a:solidFill>
              </a:rPr>
              <a:t>Sindrome Neurolettica Maligna</a:t>
            </a:r>
            <a:r>
              <a:rPr lang="it-IT" sz="2000" dirty="0">
                <a:solidFill>
                  <a:prstClr val="black"/>
                </a:solidFill>
              </a:rPr>
              <a:t> dopo una singola dose di farmaco, ma in genere questa rara evenienza si manifesta  nel corso di un trattamento  prolungato. </a:t>
            </a:r>
          </a:p>
          <a:p>
            <a:pPr lvl="0"/>
            <a:r>
              <a:rPr lang="it-IT" sz="2000" dirty="0">
                <a:solidFill>
                  <a:prstClr val="black"/>
                </a:solidFill>
              </a:rPr>
              <a:t>La sindrome è molto grave, se non viene sospeso il trattamento può portare a morte ma tale sospensione non è un processo facile e costituisce una emergenza psichiatrica in cui è opportuno il ricovero. </a:t>
            </a:r>
          </a:p>
          <a:p>
            <a:pPr lvl="0"/>
            <a:r>
              <a:rPr lang="it-IT" sz="2000" dirty="0">
                <a:solidFill>
                  <a:prstClr val="black"/>
                </a:solidFill>
              </a:rPr>
              <a:t>E’ utile che lo psicologo clinico ne conosca i sintomi:</a:t>
            </a:r>
          </a:p>
          <a:p>
            <a:pPr lvl="0"/>
            <a:r>
              <a:rPr lang="en-GB" sz="2000" dirty="0" err="1">
                <a:solidFill>
                  <a:prstClr val="black"/>
                </a:solidFill>
              </a:rPr>
              <a:t>Febbre</a:t>
            </a:r>
            <a:r>
              <a:rPr lang="en-GB" sz="2000" dirty="0">
                <a:solidFill>
                  <a:prstClr val="black"/>
                </a:solidFill>
              </a:rPr>
              <a:t>, </a:t>
            </a:r>
            <a:r>
              <a:rPr lang="en-GB" sz="2000" dirty="0" err="1">
                <a:solidFill>
                  <a:prstClr val="black"/>
                </a:solidFill>
              </a:rPr>
              <a:t>rigidità</a:t>
            </a:r>
            <a:r>
              <a:rPr lang="en-GB" sz="2000" dirty="0">
                <a:solidFill>
                  <a:prstClr val="black"/>
                </a:solidFill>
              </a:rPr>
              <a:t> </a:t>
            </a:r>
            <a:r>
              <a:rPr lang="en-GB" sz="2000" dirty="0" err="1">
                <a:solidFill>
                  <a:prstClr val="black"/>
                </a:solidFill>
              </a:rPr>
              <a:t>muscolare</a:t>
            </a:r>
            <a:r>
              <a:rPr lang="en-GB" sz="2000" dirty="0">
                <a:solidFill>
                  <a:prstClr val="black"/>
                </a:solidFill>
              </a:rPr>
              <a:t>, </a:t>
            </a:r>
            <a:r>
              <a:rPr lang="en-GB" sz="2000" dirty="0" err="1">
                <a:solidFill>
                  <a:prstClr val="black"/>
                </a:solidFill>
              </a:rPr>
              <a:t>confusione</a:t>
            </a:r>
            <a:endParaRPr lang="it-IT" sz="2000" dirty="0">
              <a:solidFill>
                <a:prstClr val="black"/>
              </a:solidFill>
            </a:endParaRPr>
          </a:p>
          <a:p>
            <a:pPr lvl="0"/>
            <a:r>
              <a:rPr lang="en-GB" sz="2000" dirty="0" err="1">
                <a:solidFill>
                  <a:prstClr val="black"/>
                </a:solidFill>
              </a:rPr>
              <a:t>Leucocitosi</a:t>
            </a:r>
            <a:r>
              <a:rPr lang="en-GB" sz="2000" dirty="0">
                <a:solidFill>
                  <a:prstClr val="black"/>
                </a:solidFill>
              </a:rPr>
              <a:t>, </a:t>
            </a:r>
            <a:r>
              <a:rPr lang="en-GB" sz="2000" dirty="0" err="1">
                <a:solidFill>
                  <a:prstClr val="black"/>
                </a:solidFill>
              </a:rPr>
              <a:t>incremento</a:t>
            </a:r>
            <a:endParaRPr lang="it-IT" sz="2000" dirty="0">
              <a:solidFill>
                <a:prstClr val="black"/>
              </a:solidFill>
            </a:endParaRPr>
          </a:p>
          <a:p>
            <a:pPr lvl="0"/>
            <a:r>
              <a:rPr lang="it-IT" sz="2000" dirty="0">
                <a:solidFill>
                  <a:prstClr val="black"/>
                </a:solidFill>
              </a:rPr>
              <a:t>Alterazione </a:t>
            </a:r>
            <a:r>
              <a:rPr lang="it-IT" sz="2000" dirty="0" err="1">
                <a:solidFill>
                  <a:prstClr val="black"/>
                </a:solidFill>
              </a:rPr>
              <a:t>autonomiche</a:t>
            </a:r>
            <a:r>
              <a:rPr lang="it-IT" sz="2000" dirty="0">
                <a:solidFill>
                  <a:prstClr val="black"/>
                </a:solidFill>
              </a:rPr>
              <a:t> come ipertermia, tachicardia, ipertensione arteriosa e una sudorazione eccessiva (diaforesi).</a:t>
            </a:r>
          </a:p>
          <a:p>
            <a:endParaRPr lang="it-IT" dirty="0"/>
          </a:p>
        </p:txBody>
      </p:sp>
      <p:sp>
        <p:nvSpPr>
          <p:cNvPr id="3" name="Titolo 2"/>
          <p:cNvSpPr>
            <a:spLocks noGrp="1"/>
          </p:cNvSpPr>
          <p:nvPr>
            <p:ph type="title"/>
          </p:nvPr>
        </p:nvSpPr>
        <p:spPr/>
        <p:txBody>
          <a:bodyPr/>
          <a:lstStyle/>
          <a:p>
            <a:r>
              <a:rPr lang="it-IT" dirty="0"/>
              <a:t>Sindrome Neurolettica Maligna</a:t>
            </a:r>
          </a:p>
        </p:txBody>
      </p:sp>
    </p:spTree>
    <p:extLst>
      <p:ext uri="{BB962C8B-B14F-4D97-AF65-F5344CB8AC3E}">
        <p14:creationId xmlns:p14="http://schemas.microsoft.com/office/powerpoint/2010/main" val="155468740"/>
      </p:ext>
    </p:extLst>
  </p:cSld>
  <p:clrMapOvr>
    <a:masterClrMapping/>
  </p:clrMapOvr>
</p:sld>
</file>

<file path=ppt/slides/slide8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ANTIPSICOTICI</a:t>
            </a:r>
            <a:endParaRPr dirty="0"/>
          </a:p>
        </p:txBody>
      </p:sp>
      <p:sp>
        <p:nvSpPr>
          <p:cNvPr id="2" name="Sottotitolo 1"/>
          <p:cNvSpPr>
            <a:spLocks noGrp="1"/>
          </p:cNvSpPr>
          <p:nvPr>
            <p:ph type="subTitle" idx="1"/>
          </p:nvPr>
        </p:nvSpPr>
        <p:spPr/>
        <p:txBody>
          <a:bodyPr>
            <a:normAutofit fontScale="85000" lnSpcReduction="20000"/>
          </a:bodyPr>
          <a:lstStyle/>
          <a:p>
            <a:r>
              <a:rPr lang="it-IT" dirty="0"/>
              <a:t>Lezione 42-4</a:t>
            </a:r>
          </a:p>
          <a:p>
            <a:r>
              <a:rPr lang="it-IT" dirty="0"/>
              <a:t>Antipsicotici deposito «</a:t>
            </a:r>
            <a:r>
              <a:rPr lang="it-IT" dirty="0" err="1"/>
              <a:t>depot</a:t>
            </a:r>
            <a:r>
              <a:rPr lang="it-IT" dirty="0"/>
              <a:t>»</a:t>
            </a:r>
          </a:p>
          <a:p>
            <a:r>
              <a:rPr lang="it-IT" dirty="0"/>
              <a:t>Trattamento antiparkinsoniano</a:t>
            </a:r>
          </a:p>
          <a:p>
            <a:r>
              <a:rPr lang="it-IT" dirty="0"/>
              <a:t> </a:t>
            </a:r>
          </a:p>
        </p:txBody>
      </p:sp>
    </p:spTree>
    <p:extLst>
      <p:ext uri="{BB962C8B-B14F-4D97-AF65-F5344CB8AC3E}">
        <p14:creationId xmlns:p14="http://schemas.microsoft.com/office/powerpoint/2010/main" val="2209342535"/>
      </p:ext>
    </p:extLst>
  </p:cSld>
  <p:clrMapOvr>
    <a:masterClrMapping/>
  </p:clrMapOvr>
</p:sld>
</file>

<file path=ppt/slides/slide8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395536" y="1268760"/>
            <a:ext cx="8258204" cy="428628"/>
          </a:xfrm>
        </p:spPr>
        <p:txBody>
          <a:bodyPr>
            <a:normAutofit fontScale="90000"/>
          </a:bodyPr>
          <a:lstStyle/>
          <a:p>
            <a:r>
              <a:rPr lang="it-IT" b="1" i="1" dirty="0">
                <a:solidFill>
                  <a:schemeClr val="tx1"/>
                </a:solidFill>
              </a:rPr>
              <a:t>Meccanismo d'azione dei neurolettici</a:t>
            </a:r>
            <a:endParaRPr lang="it-IT" dirty="0">
              <a:latin typeface="Comic Sans MS" pitchFamily="66" charset="0"/>
            </a:endParaRPr>
          </a:p>
        </p:txBody>
      </p:sp>
      <p:sp>
        <p:nvSpPr>
          <p:cNvPr id="58371" name="Rectangle 3"/>
          <p:cNvSpPr>
            <a:spLocks noGrp="1" noChangeArrowheads="1"/>
          </p:cNvSpPr>
          <p:nvPr>
            <p:ph type="body" idx="1"/>
          </p:nvPr>
        </p:nvSpPr>
        <p:spPr>
          <a:xfrm>
            <a:off x="304800" y="1600200"/>
            <a:ext cx="8610600" cy="4495800"/>
          </a:xfrm>
        </p:spPr>
        <p:txBody>
          <a:bodyPr>
            <a:normAutofit fontScale="85000" lnSpcReduction="10000"/>
          </a:bodyPr>
          <a:lstStyle/>
          <a:p>
            <a:pPr>
              <a:buFontTx/>
              <a:buNone/>
            </a:pPr>
            <a:r>
              <a:rPr lang="it-IT" dirty="0">
                <a:latin typeface="Comic Sans MS" pitchFamily="66" charset="0"/>
              </a:rPr>
              <a:t> </a:t>
            </a:r>
          </a:p>
          <a:p>
            <a:pPr>
              <a:buFontTx/>
              <a:buNone/>
            </a:pPr>
            <a:r>
              <a:rPr lang="it-IT" dirty="0">
                <a:latin typeface="+mj-lt"/>
              </a:rPr>
              <a:t>Antagonizzano la dopamina ed anche la serotonina</a:t>
            </a:r>
          </a:p>
          <a:p>
            <a:pPr>
              <a:buFontTx/>
              <a:buNone/>
            </a:pPr>
            <a:r>
              <a:rPr lang="it-IT" dirty="0">
                <a:latin typeface="+mj-lt"/>
              </a:rPr>
              <a:t>La dopamina è il neurotrasmettitore maggiormente associato alla creatività</a:t>
            </a:r>
          </a:p>
          <a:p>
            <a:pPr>
              <a:buFontTx/>
              <a:buNone/>
            </a:pPr>
            <a:r>
              <a:rPr lang="it-IT" dirty="0">
                <a:latin typeface="+mj-lt"/>
              </a:rPr>
              <a:t>Lo schizofrenico in fase acuta è molto creativo. Nelle allucinazioni crea voci, nei deliri crea false interpretazioni.  Spesso nelle fasi prodromiche (che precedono la piena manifestazione della patologia) mostra notevoli capacità. Molti soggetti psicotici disegnano molto bene.</a:t>
            </a:r>
          </a:p>
          <a:p>
            <a:pPr>
              <a:buFontTx/>
              <a:buNone/>
            </a:pPr>
            <a:r>
              <a:rPr lang="it-IT" dirty="0">
                <a:latin typeface="+mj-lt"/>
              </a:rPr>
              <a:t>Limitando l’effetto della dopamina le voci smettono, può associarsi una riduzione di creatività fino alla depressione</a:t>
            </a:r>
          </a:p>
          <a:p>
            <a:pPr>
              <a:buFontTx/>
              <a:buNone/>
            </a:pPr>
            <a:endParaRPr lang="it-IT" dirty="0">
              <a:latin typeface="Comic Sans MS" pitchFamily="66" charset="0"/>
            </a:endParaRPr>
          </a:p>
          <a:p>
            <a:pPr>
              <a:buFontTx/>
              <a:buNone/>
            </a:pPr>
            <a:endParaRPr lang="it-IT" dirty="0">
              <a:latin typeface="Comic Sans MS" pitchFamily="66" charset="0"/>
            </a:endParaRPr>
          </a:p>
          <a:p>
            <a:pPr>
              <a:buFontTx/>
              <a:buNone/>
            </a:pPr>
            <a:endParaRPr lang="it-IT" dirty="0"/>
          </a:p>
          <a:p>
            <a:endParaRPr lang="it-IT" dirty="0"/>
          </a:p>
        </p:txBody>
      </p:sp>
    </p:spTree>
    <p:extLst>
      <p:ext uri="{BB962C8B-B14F-4D97-AF65-F5344CB8AC3E}">
        <p14:creationId xmlns:p14="http://schemas.microsoft.com/office/powerpoint/2010/main" val="3348158238"/>
      </p:ext>
    </p:extLst>
  </p:cSld>
  <p:clrMapOvr>
    <a:masterClrMapping/>
  </p:clrMapOvr>
</p:sld>
</file>

<file path=ppt/slides/slide8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La riduzione della attività della dopamina comporta un aumento della prolattina (può comparire galattorrea ovvero emissione di latte dalla mammella, effetto possibile anche nel maschio se i farmaci sono somministrati ad alte dosi ed a lungo) </a:t>
            </a:r>
          </a:p>
        </p:txBody>
      </p:sp>
    </p:spTree>
    <p:extLst>
      <p:ext uri="{BB962C8B-B14F-4D97-AF65-F5344CB8AC3E}">
        <p14:creationId xmlns:p14="http://schemas.microsoft.com/office/powerpoint/2010/main" val="3751184528"/>
      </p:ext>
    </p:extLst>
  </p:cSld>
  <p:clrMapOvr>
    <a:masterClrMapping/>
  </p:clrMapOvr>
</p:sld>
</file>

<file path=ppt/slides/slide8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La riduzione della attività della dopamina può associarsi alla rigidità dei movimenti (parkinsonismo) effetto un po’ minore con i nuovi antipsicotici</a:t>
            </a:r>
          </a:p>
          <a:p>
            <a:r>
              <a:rPr lang="it-IT" dirty="0"/>
              <a:t>Spesso inducono aumento di peso (effetto maggiore con i nuovi antipsicotici)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2174538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marL="659130" indent="0" algn="just">
              <a:lnSpc>
                <a:spcPct val="150000"/>
              </a:lnSpc>
              <a:spcAft>
                <a:spcPts val="0"/>
              </a:spcAft>
              <a:buNone/>
            </a:pP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La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capacità</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di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comunicare</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è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particolarmente</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sviluppata</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nella</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specie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umana</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p>
          <a:p>
            <a:pPr marL="659130" indent="0" algn="just">
              <a:lnSpc>
                <a:spcPct val="150000"/>
              </a:lnSpc>
              <a:spcAft>
                <a:spcPts val="0"/>
              </a:spcAft>
              <a:buNone/>
            </a:pP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Una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alterazione</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nella</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capacità</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di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comunicazione</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crea</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limiti</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notevoli</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nella</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vita di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relazione</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interferendo</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quindi</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anche</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col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lavoro</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con lo studio. </a:t>
            </a:r>
          </a:p>
          <a:p>
            <a:pPr marL="659130" indent="0" algn="just">
              <a:lnSpc>
                <a:spcPct val="150000"/>
              </a:lnSpc>
              <a:spcAft>
                <a:spcPts val="0"/>
              </a:spcAft>
              <a:buNone/>
            </a:pPr>
            <a:r>
              <a:rPr lang="en-US" sz="2000" dirty="0" err="1">
                <a:solidFill>
                  <a:srgbClr val="262428"/>
                </a:solidFill>
                <a:effectLst/>
                <a:latin typeface="Tahoma" panose="020B0604030504040204" pitchFamily="34" charset="0"/>
                <a:ea typeface="Tahoma" panose="020B0604030504040204" pitchFamily="34" charset="0"/>
                <a:cs typeface="Tahoma" panose="020B0604030504040204" pitchFamily="34" charset="0"/>
              </a:rPr>
              <a:t>Comunicare</a:t>
            </a:r>
            <a:r>
              <a:rPr lang="en-US" sz="2000" dirty="0">
                <a:solidFill>
                  <a:srgbClr val="262428"/>
                </a:solidFill>
                <a:effectLst/>
                <a:latin typeface="Tahoma" panose="020B0604030504040204" pitchFamily="34" charset="0"/>
                <a:ea typeface="Tahoma" panose="020B0604030504040204" pitchFamily="34" charset="0"/>
                <a:cs typeface="Tahoma" panose="020B0604030504040204" pitchFamily="34" charset="0"/>
              </a:rPr>
              <a:t> </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è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una</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attività</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complessa</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in cui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confluiscono</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la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capacità</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di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pronunciare</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e/o di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comprendere</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le parole, l</a:t>
            </a:r>
            <a:r>
              <a:rPr lang="en-US" sz="2000" dirty="0">
                <a:solidFill>
                  <a:srgbClr val="262428"/>
                </a:solidFill>
                <a:effectLst/>
                <a:latin typeface="Tahoma" panose="020B0604030504040204" pitchFamily="34" charset="0"/>
                <a:ea typeface="Tahoma" panose="020B0604030504040204" pitchFamily="34" charset="0"/>
                <a:cs typeface="Tahoma" panose="020B0604030504040204" pitchFamily="34" charset="0"/>
              </a:rPr>
              <a:t>e </a:t>
            </a:r>
            <a:r>
              <a:rPr lang="en-US" sz="2000" dirty="0" err="1">
                <a:solidFill>
                  <a:srgbClr val="262428"/>
                </a:solidFill>
                <a:effectLst/>
                <a:latin typeface="Tahoma" panose="020B0604030504040204" pitchFamily="34" charset="0"/>
                <a:ea typeface="Tahoma" panose="020B0604030504040204" pitchFamily="34" charset="0"/>
                <a:cs typeface="Tahoma" panose="020B0604030504040204" pitchFamily="34" charset="0"/>
              </a:rPr>
              <a:t>difficoltà</a:t>
            </a:r>
            <a:r>
              <a:rPr lang="en-US" sz="2000" dirty="0">
                <a:solidFill>
                  <a:srgbClr val="262428"/>
                </a:solidFill>
                <a:effectLst/>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effectLst/>
                <a:latin typeface="Tahoma" panose="020B0604030504040204" pitchFamily="34" charset="0"/>
                <a:ea typeface="Tahoma" panose="020B0604030504040204" pitchFamily="34" charset="0"/>
                <a:cs typeface="Tahoma" panose="020B0604030504040204" pitchFamily="34" charset="0"/>
              </a:rPr>
              <a:t>nella</a:t>
            </a:r>
            <a:r>
              <a:rPr lang="en-US" sz="2000" dirty="0">
                <a:solidFill>
                  <a:srgbClr val="262428"/>
                </a:solidFill>
                <a:effectLst/>
                <a:latin typeface="Tahoma" panose="020B0604030504040204" pitchFamily="34" charset="0"/>
                <a:ea typeface="Tahoma" panose="020B0604030504040204" pitchFamily="34" charset="0"/>
                <a:cs typeface="Tahoma" panose="020B0604030504040204" pitchFamily="34" charset="0"/>
              </a:rPr>
              <a:t> fluenza del </a:t>
            </a:r>
            <a:r>
              <a:rPr lang="en-US" sz="2000" dirty="0" err="1">
                <a:solidFill>
                  <a:srgbClr val="262428"/>
                </a:solidFill>
                <a:effectLst/>
                <a:latin typeface="Tahoma" panose="020B0604030504040204" pitchFamily="34" charset="0"/>
                <a:ea typeface="Tahoma" panose="020B0604030504040204" pitchFamily="34" charset="0"/>
                <a:cs typeface="Tahoma" panose="020B0604030504040204" pitchFamily="34" charset="0"/>
              </a:rPr>
              <a:t>linguaggio</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ed</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anche</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la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difficoltà</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nella</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gestualità</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che</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accompagna</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il</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parlare</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3161924975"/>
      </p:ext>
    </p:extLst>
  </p:cSld>
  <p:clrMapOvr>
    <a:masterClrMapping/>
  </p:clrMapOvr>
</p:sld>
</file>

<file path=ppt/slides/slide8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467544" y="1556792"/>
            <a:ext cx="8258204" cy="428628"/>
          </a:xfrm>
        </p:spPr>
        <p:txBody>
          <a:bodyPr>
            <a:normAutofit fontScale="90000"/>
          </a:bodyPr>
          <a:lstStyle/>
          <a:p>
            <a:r>
              <a:rPr lang="it-IT" b="1" i="1" dirty="0">
                <a:solidFill>
                  <a:schemeClr val="tx1"/>
                </a:solidFill>
              </a:rPr>
              <a:t>Effetti collaterali</a:t>
            </a:r>
            <a:br>
              <a:rPr lang="it-IT" b="1" i="1" dirty="0">
                <a:solidFill>
                  <a:schemeClr val="tx1"/>
                </a:solidFill>
              </a:rPr>
            </a:br>
            <a:endParaRPr lang="it-IT" dirty="0"/>
          </a:p>
        </p:txBody>
      </p:sp>
      <p:sp>
        <p:nvSpPr>
          <p:cNvPr id="60419" name="Rectangle 3"/>
          <p:cNvSpPr>
            <a:spLocks noGrp="1" noChangeArrowheads="1"/>
          </p:cNvSpPr>
          <p:nvPr>
            <p:ph type="body" idx="1"/>
          </p:nvPr>
        </p:nvSpPr>
        <p:spPr>
          <a:xfrm>
            <a:off x="685800" y="2133600"/>
            <a:ext cx="7772400" cy="3962400"/>
          </a:xfrm>
        </p:spPr>
        <p:txBody>
          <a:bodyPr>
            <a:normAutofit lnSpcReduction="10000"/>
          </a:bodyPr>
          <a:lstStyle/>
          <a:p>
            <a:pPr>
              <a:buFontTx/>
              <a:buNone/>
            </a:pPr>
            <a:r>
              <a:rPr lang="it-IT" dirty="0" err="1">
                <a:latin typeface="+mj-lt"/>
              </a:rPr>
              <a:t>Iperprolattinemia</a:t>
            </a:r>
            <a:endParaRPr lang="it-IT" dirty="0">
              <a:latin typeface="+mj-lt"/>
            </a:endParaRPr>
          </a:p>
          <a:p>
            <a:pPr>
              <a:buFontTx/>
              <a:buNone/>
            </a:pPr>
            <a:r>
              <a:rPr lang="it-IT" dirty="0">
                <a:latin typeface="+mj-lt"/>
              </a:rPr>
              <a:t>Aumento ponderale                           </a:t>
            </a:r>
          </a:p>
          <a:p>
            <a:pPr>
              <a:buFontTx/>
              <a:buNone/>
            </a:pPr>
            <a:r>
              <a:rPr lang="it-IT" dirty="0">
                <a:latin typeface="+mj-lt"/>
              </a:rPr>
              <a:t>Effetti extrapiramidali</a:t>
            </a:r>
          </a:p>
          <a:p>
            <a:pPr>
              <a:buFontTx/>
              <a:buNone/>
            </a:pPr>
            <a:r>
              <a:rPr lang="it-IT" dirty="0">
                <a:latin typeface="+mj-lt"/>
              </a:rPr>
              <a:t>Abbassamento della soglia convulsivante</a:t>
            </a:r>
          </a:p>
          <a:p>
            <a:pPr>
              <a:buFontTx/>
              <a:buNone/>
            </a:pPr>
            <a:r>
              <a:rPr lang="it-IT" dirty="0">
                <a:latin typeface="+mj-lt"/>
              </a:rPr>
              <a:t>Sintomi anticolinergici</a:t>
            </a:r>
          </a:p>
          <a:p>
            <a:pPr>
              <a:buFontTx/>
              <a:buNone/>
            </a:pPr>
            <a:r>
              <a:rPr lang="it-IT" dirty="0">
                <a:latin typeface="+mj-lt"/>
              </a:rPr>
              <a:t>Sindrome maligna da neurolettici       </a:t>
            </a:r>
            <a:r>
              <a:rPr lang="it-IT" dirty="0">
                <a:latin typeface="Comic Sans MS" pitchFamily="66" charset="0"/>
              </a:rPr>
              <a:t>              </a:t>
            </a:r>
          </a:p>
          <a:p>
            <a:pPr>
              <a:buFontTx/>
              <a:buNone/>
            </a:pPr>
            <a:r>
              <a:rPr lang="it-IT" dirty="0">
                <a:latin typeface="Comic Sans MS" pitchFamily="66" charset="0"/>
              </a:rPr>
              <a:t> </a:t>
            </a:r>
          </a:p>
          <a:p>
            <a:endParaRPr lang="it-IT" dirty="0"/>
          </a:p>
          <a:p>
            <a:endParaRPr lang="it-IT" dirty="0"/>
          </a:p>
        </p:txBody>
      </p:sp>
    </p:spTree>
    <p:extLst>
      <p:ext uri="{BB962C8B-B14F-4D97-AF65-F5344CB8AC3E}">
        <p14:creationId xmlns:p14="http://schemas.microsoft.com/office/powerpoint/2010/main" val="3161222448"/>
      </p:ext>
    </p:extLst>
  </p:cSld>
  <p:clrMapOvr>
    <a:masterClrMapping/>
  </p:clrMapOvr>
</p:sld>
</file>

<file path=ppt/slides/slide8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Antipsicotici deposito «</a:t>
            </a:r>
            <a:r>
              <a:rPr lang="it-IT" dirty="0" err="1"/>
              <a:t>depot</a:t>
            </a:r>
            <a:r>
              <a:rPr lang="it-IT" dirty="0"/>
              <a:t>»</a:t>
            </a:r>
          </a:p>
        </p:txBody>
      </p:sp>
      <p:sp>
        <p:nvSpPr>
          <p:cNvPr id="3" name="Segnaposto contenuto 2"/>
          <p:cNvSpPr>
            <a:spLocks noGrp="1"/>
          </p:cNvSpPr>
          <p:nvPr>
            <p:ph idx="1"/>
          </p:nvPr>
        </p:nvSpPr>
        <p:spPr/>
        <p:txBody>
          <a:bodyPr/>
          <a:lstStyle/>
          <a:p>
            <a:r>
              <a:rPr lang="it-IT" sz="2400" dirty="0"/>
              <a:t>I prodotti </a:t>
            </a:r>
            <a:r>
              <a:rPr lang="it-IT" sz="2400" dirty="0" err="1"/>
              <a:t>depot</a:t>
            </a:r>
            <a:r>
              <a:rPr lang="it-IT" sz="2400" dirty="0"/>
              <a:t> (deposito) sono iniezioni il cui effetto dura per molte settimane</a:t>
            </a:r>
          </a:p>
          <a:p>
            <a:r>
              <a:rPr lang="it-IT" sz="2400" dirty="0"/>
              <a:t>Basta una iniezione e le voci spariscono per 20 giorni. Si tratta di prodotti particolarmente utili per pazienti inaffidabili. </a:t>
            </a:r>
          </a:p>
          <a:p>
            <a:r>
              <a:rPr lang="it-IT" sz="2400" dirty="0"/>
              <a:t>Le persone con schizofrenia o altri disturbi psicotici possono non ricordare le terapie. Le «voci» possono suggerirgli di rifiutare le cure. In alcuni casi, interrompendo il trattamento si sentono molto più vivi. La iniezione garantisce una continua copertura farmacologica, ma se si sbaglia il prodotto o la dose gli effetti collaterali durano a lungo.</a:t>
            </a:r>
          </a:p>
        </p:txBody>
      </p:sp>
    </p:spTree>
    <p:extLst>
      <p:ext uri="{BB962C8B-B14F-4D97-AF65-F5344CB8AC3E}">
        <p14:creationId xmlns:p14="http://schemas.microsoft.com/office/powerpoint/2010/main" val="852659348"/>
      </p:ext>
    </p:extLst>
  </p:cSld>
  <p:clrMapOvr>
    <a:masterClrMapping/>
  </p:clrMapOvr>
</p:sld>
</file>

<file path=ppt/slides/slide8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In linea di massima quindi si tratta di un trattamento che viene riservato solo a pazienti ben noti che abbiano dimostrato di tollerare molto bene il prodotto somministrato per bocca ed in cui si sia ben stabilita la dose adeguata.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98738756"/>
      </p:ext>
    </p:extLst>
  </p:cSld>
  <p:clrMapOvr>
    <a:masterClrMapping/>
  </p:clrMapOvr>
</p:sld>
</file>

<file path=ppt/slides/slide8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Gli antipsicotici tradizionali possono indurre rigidità e tremori di tipo parkinsoniano.</a:t>
            </a:r>
          </a:p>
          <a:p>
            <a:r>
              <a:rPr lang="it-IT" sz="2400" dirty="0"/>
              <a:t>Il paziente mostra rigidità inespressività del volto e tremori.</a:t>
            </a:r>
          </a:p>
          <a:p>
            <a:r>
              <a:rPr lang="it-IT" sz="2400" dirty="0"/>
              <a:t>Per contrastare tali sintomi disponiamo di antiparkinsoniani.</a:t>
            </a:r>
          </a:p>
          <a:p>
            <a:r>
              <a:rPr lang="it-IT" sz="2400" dirty="0"/>
              <a:t>Tra i farmaci antiparkinsoniani più usati sono </a:t>
            </a:r>
          </a:p>
          <a:p>
            <a:r>
              <a:rPr lang="it-IT" sz="2400" dirty="0" err="1"/>
              <a:t>Akineton</a:t>
            </a:r>
            <a:endParaRPr lang="it-IT" sz="2400" dirty="0"/>
          </a:p>
          <a:p>
            <a:r>
              <a:rPr lang="it-IT" sz="2400" dirty="0"/>
              <a:t>Artane </a:t>
            </a:r>
          </a:p>
          <a:p>
            <a:r>
              <a:rPr lang="it-IT" sz="2400" dirty="0" err="1"/>
              <a:t>Disipal</a:t>
            </a:r>
            <a:endParaRPr lang="it-IT" sz="2400" dirty="0"/>
          </a:p>
        </p:txBody>
      </p:sp>
      <p:sp>
        <p:nvSpPr>
          <p:cNvPr id="3" name="Titolo 2"/>
          <p:cNvSpPr>
            <a:spLocks noGrp="1"/>
          </p:cNvSpPr>
          <p:nvPr>
            <p:ph type="title"/>
          </p:nvPr>
        </p:nvSpPr>
        <p:spPr/>
        <p:txBody>
          <a:bodyPr/>
          <a:lstStyle/>
          <a:p>
            <a:r>
              <a:rPr lang="it-IT" dirty="0"/>
              <a:t>I prodotti antiparkinsoniani</a:t>
            </a:r>
          </a:p>
        </p:txBody>
      </p:sp>
    </p:spTree>
    <p:extLst>
      <p:ext uri="{BB962C8B-B14F-4D97-AF65-F5344CB8AC3E}">
        <p14:creationId xmlns:p14="http://schemas.microsoft.com/office/powerpoint/2010/main" val="634450624"/>
      </p:ext>
    </p:extLst>
  </p:cSld>
  <p:clrMapOvr>
    <a:masterClrMapping/>
  </p:clrMapOvr>
</p:sld>
</file>

<file path=ppt/slides/slide8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Antiparkinsoniani e loro effetti collaterali</a:t>
            </a:r>
          </a:p>
        </p:txBody>
      </p:sp>
      <p:sp>
        <p:nvSpPr>
          <p:cNvPr id="3" name="Segnaposto contenuto 2"/>
          <p:cNvSpPr>
            <a:spLocks noGrp="1"/>
          </p:cNvSpPr>
          <p:nvPr>
            <p:ph idx="1"/>
          </p:nvPr>
        </p:nvSpPr>
        <p:spPr/>
        <p:txBody>
          <a:bodyPr/>
          <a:lstStyle/>
          <a:p>
            <a:r>
              <a:rPr lang="it-IT" sz="2800" dirty="0" err="1"/>
              <a:t>Ipersessualità</a:t>
            </a:r>
            <a:endParaRPr lang="it-IT" sz="2800" dirty="0"/>
          </a:p>
          <a:p>
            <a:r>
              <a:rPr lang="it-IT" sz="2800" dirty="0"/>
              <a:t>Spese eccessive</a:t>
            </a:r>
          </a:p>
          <a:p>
            <a:r>
              <a:rPr lang="it-IT" sz="2800" dirty="0"/>
              <a:t>Gioco d’azzardo patologico</a:t>
            </a:r>
          </a:p>
          <a:p>
            <a:r>
              <a:rPr lang="it-IT" sz="2800" dirty="0"/>
              <a:t>Secchezza della bocca</a:t>
            </a:r>
          </a:p>
          <a:p>
            <a:r>
              <a:rPr lang="it-IT" sz="2800" dirty="0"/>
              <a:t>A volte </a:t>
            </a:r>
            <a:r>
              <a:rPr lang="it-IT" sz="2800" dirty="0" err="1"/>
              <a:t>iperfagia</a:t>
            </a:r>
            <a:r>
              <a:rPr lang="it-IT" sz="2800" dirty="0"/>
              <a:t> ovvero aumento di appetito con conseguente aumento di peso.  </a:t>
            </a:r>
          </a:p>
        </p:txBody>
      </p:sp>
    </p:spTree>
    <p:extLst>
      <p:ext uri="{BB962C8B-B14F-4D97-AF65-F5344CB8AC3E}">
        <p14:creationId xmlns:p14="http://schemas.microsoft.com/office/powerpoint/2010/main" val="2817362138"/>
      </p:ext>
    </p:extLst>
  </p:cSld>
  <p:clrMapOvr>
    <a:masterClrMapping/>
  </p:clrMapOvr>
</p:sld>
</file>

<file path=ppt/slides/slide8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Questi effetti collaterali derivano dall’aumentata disponibilità di dopamina. </a:t>
            </a:r>
          </a:p>
          <a:p>
            <a:r>
              <a:rPr lang="it-IT" sz="2400" dirty="0"/>
              <a:t>Altri prodotti antiparkinsoniani più potenti che vengono somministrati per le fasi avanzate del morbo di Parkinson e non solo come antidoti per i neurolettici producono questi stessi effetti.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95452931"/>
      </p:ext>
    </p:extLst>
  </p:cSld>
  <p:clrMapOvr>
    <a:masterClrMapping/>
  </p:clrMapOvr>
</p:sld>
</file>

<file path=ppt/slides/slide8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400" dirty="0">
                <a:solidFill>
                  <a:prstClr val="black"/>
                </a:solidFill>
              </a:rPr>
              <a:t>Tra questi prodotti troviamo anche la stessa dopamina (</a:t>
            </a:r>
            <a:r>
              <a:rPr lang="it-IT" sz="2400" dirty="0" err="1">
                <a:solidFill>
                  <a:prstClr val="black"/>
                </a:solidFill>
              </a:rPr>
              <a:t>madopar</a:t>
            </a:r>
            <a:r>
              <a:rPr lang="it-IT" sz="2400" dirty="0">
                <a:solidFill>
                  <a:prstClr val="black"/>
                </a:solidFill>
              </a:rPr>
              <a:t> ovvero </a:t>
            </a:r>
            <a:r>
              <a:rPr lang="it-IT" sz="2400" dirty="0" err="1">
                <a:solidFill>
                  <a:prstClr val="black"/>
                </a:solidFill>
              </a:rPr>
              <a:t>levodopa</a:t>
            </a:r>
            <a:r>
              <a:rPr lang="it-IT" sz="2400" dirty="0">
                <a:solidFill>
                  <a:prstClr val="black"/>
                </a:solidFill>
              </a:rPr>
              <a:t>) in compresse. È ben noto il fatto che alcuni anziani parkinsoniani, quando vanno in eccesso di dopamina, iniziano a fare battute sconce, a palpeggiare medici ed infermiere, a perdere patrimoni al gratta e vinci. Lo psicologo deve essere ben consapevole di questi effetti indotti da farmaci per saperne dare una adeguata interpretazione</a:t>
            </a:r>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58483178"/>
      </p:ext>
    </p:extLst>
  </p:cSld>
  <p:clrMapOvr>
    <a:masterClrMapping/>
  </p:clrMapOvr>
</p:sld>
</file>

<file path=ppt/slides/slide8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ANTIDEPRESSIVI </a:t>
            </a:r>
            <a:endParaRPr altLang="it-IT" dirty="0"/>
          </a:p>
        </p:txBody>
      </p:sp>
      <p:sp>
        <p:nvSpPr>
          <p:cNvPr id="8" name="Sottotitolo 7"/>
          <p:cNvSpPr>
            <a:spLocks noGrp="1"/>
          </p:cNvSpPr>
          <p:nvPr>
            <p:ph type="subTitle" idx="1"/>
          </p:nvPr>
        </p:nvSpPr>
        <p:spPr/>
        <p:txBody>
          <a:bodyPr/>
          <a:lstStyle/>
          <a:p>
            <a:pPr eaLnBrk="1" hangingPunct="1">
              <a:defRPr/>
            </a:pPr>
            <a:r>
              <a:rPr lang="it-IT" dirty="0"/>
              <a:t>Lezione  43-1</a:t>
            </a:r>
          </a:p>
        </p:txBody>
      </p:sp>
    </p:spTree>
    <p:extLst>
      <p:ext uri="{BB962C8B-B14F-4D97-AF65-F5344CB8AC3E}">
        <p14:creationId xmlns:p14="http://schemas.microsoft.com/office/powerpoint/2010/main" val="2074076578"/>
      </p:ext>
    </p:extLst>
  </p:cSld>
  <p:clrMapOvr>
    <a:masterClrMapping/>
  </p:clrMapOvr>
</p:sld>
</file>

<file path=ppt/slides/slide8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57364"/>
            <a:ext cx="8229600" cy="4268799"/>
          </a:xfrm>
        </p:spPr>
        <p:txBody>
          <a:bodyPr/>
          <a:lstStyle/>
          <a:p>
            <a:endParaRPr lang="it-IT" dirty="0"/>
          </a:p>
          <a:p>
            <a:r>
              <a:rPr lang="it-IT" sz="2000" dirty="0"/>
              <a:t>L’ armamentario terapeutico degli psichiatri dei primi decenni del ‘900, per quanto riguarda gli antidepressivi era piuttosto limitato.</a:t>
            </a:r>
          </a:p>
          <a:p>
            <a:r>
              <a:rPr lang="it-IT" sz="2000" dirty="0"/>
              <a:t> A livello di cure fisiche hanno avuto importante impiego gli elettroshock (per casi gravi anche recidivanti e con componenti deliranti) questo sistema in alcuni casi si è dimostrato utile.</a:t>
            </a:r>
          </a:p>
          <a:p>
            <a:r>
              <a:rPr lang="it-IT" sz="2000" dirty="0"/>
              <a:t>Malarioterapia e shock insulinico completano un quadro. Questi importanti shock in alcuni casi suscitavano reazioni capaci di scuotere anche le depressioni più involute, ma a che costo!</a:t>
            </a:r>
          </a:p>
          <a:p>
            <a:r>
              <a:rPr lang="it-IT" sz="2000" dirty="0"/>
              <a:t>Stimolanti quali le amfetamine, e la cocaina stimolano nel breve tempo ed in genere alla lunga peggiorano la depressione, non per nulla sono state incluse tra gli stupefacenti.</a:t>
            </a:r>
          </a:p>
        </p:txBody>
      </p:sp>
      <p:sp>
        <p:nvSpPr>
          <p:cNvPr id="3" name="Titolo 2"/>
          <p:cNvSpPr>
            <a:spLocks noGrp="1"/>
          </p:cNvSpPr>
          <p:nvPr>
            <p:ph type="title"/>
          </p:nvPr>
        </p:nvSpPr>
        <p:spPr>
          <a:xfrm>
            <a:off x="457200" y="1285860"/>
            <a:ext cx="8258204" cy="630972"/>
          </a:xfrm>
        </p:spPr>
        <p:txBody>
          <a:bodyPr/>
          <a:lstStyle/>
          <a:p>
            <a:r>
              <a:rPr lang="it-IT" dirty="0"/>
              <a:t>BREVISSIMA STORIA DELLA INVENZIONE DEGLI ANTIDEPRESSIVI</a:t>
            </a:r>
          </a:p>
        </p:txBody>
      </p:sp>
    </p:spTree>
    <p:extLst>
      <p:ext uri="{BB962C8B-B14F-4D97-AF65-F5344CB8AC3E}">
        <p14:creationId xmlns:p14="http://schemas.microsoft.com/office/powerpoint/2010/main" val="1186901292"/>
      </p:ext>
    </p:extLst>
  </p:cSld>
  <p:clrMapOvr>
    <a:masterClrMapping/>
  </p:clrMapOvr>
</p:sld>
</file>

<file path=ppt/slides/slide8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400" dirty="0">
                <a:solidFill>
                  <a:prstClr val="black"/>
                </a:solidFill>
              </a:rPr>
              <a:t>La prima classe di antidepressivi moderni sono stati gli inibitori delle </a:t>
            </a:r>
            <a:r>
              <a:rPr lang="it-IT" sz="2400" dirty="0" err="1">
                <a:solidFill>
                  <a:prstClr val="black"/>
                </a:solidFill>
              </a:rPr>
              <a:t>monoammino</a:t>
            </a:r>
            <a:r>
              <a:rPr lang="it-IT" sz="2400" dirty="0">
                <a:solidFill>
                  <a:prstClr val="black"/>
                </a:solidFill>
              </a:rPr>
              <a:t> ossidasi (IMAO). </a:t>
            </a:r>
          </a:p>
          <a:p>
            <a:pPr lvl="0"/>
            <a:r>
              <a:rPr lang="it-IT" sz="2400" dirty="0">
                <a:solidFill>
                  <a:prstClr val="black"/>
                </a:solidFill>
              </a:rPr>
              <a:t>Si tratta di prodotti straordinariamente efficaci ed anche di rapido funzionamento. In alcuni casi hanno però dimostrato di creare forti crisi ipertensive in pazienti che prendevano altri farmaci o che mangiavano cibi contenenti tiramina (vedi avanti). Non si tratta di prodotti realmente pericolosi ma qualche rischio esiste ed è per questo che da decenni vengono usati solo quando altri rimedi hanno fallito. </a:t>
            </a:r>
          </a:p>
          <a:p>
            <a:endParaRPr lang="it-IT" sz="1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2941047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en-US" i="1" dirty="0">
                <a:solidFill>
                  <a:srgbClr val="262428"/>
                </a:solidFill>
                <a:latin typeface="Tahoma" panose="020B0604030504040204" pitchFamily="34" charset="0"/>
                <a:ea typeface="Tahoma" panose="020B0604030504040204" pitchFamily="34" charset="0"/>
                <a:cs typeface="Tahoma" panose="020B0604030504040204" pitchFamily="34" charset="0"/>
              </a:rPr>
              <a:t>La </a:t>
            </a:r>
            <a:r>
              <a:rPr lang="en-US" i="1" dirty="0" err="1">
                <a:solidFill>
                  <a:srgbClr val="262428"/>
                </a:solidFill>
                <a:latin typeface="Tahoma" panose="020B0604030504040204" pitchFamily="34" charset="0"/>
                <a:ea typeface="Tahoma" panose="020B0604030504040204" pitchFamily="34" charset="0"/>
                <a:cs typeface="Tahoma" panose="020B0604030504040204" pitchFamily="34" charset="0"/>
              </a:rPr>
              <a:t>comunicazione</a:t>
            </a:r>
            <a:r>
              <a:rPr lang="en-US" i="1" spc="25"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comprende</a:t>
            </a:r>
            <a:r>
              <a:rPr lang="en-US" spc="-75"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qualsiasi</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comportamento</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verbale</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o non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verbale</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intenzionale</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o non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intenzionale</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che</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influenza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il</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comportamento</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le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idee</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pc="30" dirty="0">
                <a:solidFill>
                  <a:srgbClr val="262428"/>
                </a:solidFill>
                <a:latin typeface="Tahoma" panose="020B0604030504040204" pitchFamily="34" charset="0"/>
                <a:ea typeface="Tahoma" panose="020B0604030504040204" pitchFamily="34" charset="0"/>
                <a:cs typeface="Tahoma" panose="020B0604030504040204" pitchFamily="34" charset="0"/>
              </a:rPr>
              <a:t>e le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attitudini</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pc="10" dirty="0">
                <a:solidFill>
                  <a:srgbClr val="262428"/>
                </a:solidFill>
                <a:latin typeface="Tahoma" panose="020B0604030504040204" pitchFamily="34" charset="0"/>
                <a:ea typeface="Tahoma" panose="020B0604030504040204" pitchFamily="34" charset="0"/>
                <a:cs typeface="Tahoma" panose="020B0604030504040204" pitchFamily="34" charset="0"/>
              </a:rPr>
              <a:t>di un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altro</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individuo</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p>
          <a:p>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Nel</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valutare</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le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capacità</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di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comunicazione</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occorre</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tener</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presente</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gli</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aspetti</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culturali</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e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sociali</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della</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persona. </a:t>
            </a:r>
          </a:p>
          <a:p>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La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gestualità</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e la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prossemica</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tendenza</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 stare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più</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o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meno</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distanti</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sono</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molto diverse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nelle</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diverse culture</a:t>
            </a:r>
            <a:r>
              <a:rPr lang="en-US" dirty="0">
                <a:solidFill>
                  <a:srgbClr val="262428"/>
                </a:solidFill>
                <a:latin typeface="Times New Roman"/>
                <a:cs typeface="Times New Roman"/>
              </a:rPr>
              <a:t>.</a:t>
            </a:r>
            <a:endParaRPr lang="it-IT" dirty="0"/>
          </a:p>
        </p:txBody>
      </p:sp>
    </p:spTree>
    <p:extLst>
      <p:ext uri="{BB962C8B-B14F-4D97-AF65-F5344CB8AC3E}">
        <p14:creationId xmlns:p14="http://schemas.microsoft.com/office/powerpoint/2010/main" val="4146095812"/>
      </p:ext>
    </p:extLst>
  </p:cSld>
  <p:clrMapOvr>
    <a:masterClrMapping/>
  </p:clrMapOvr>
</p:sld>
</file>

<file path=ppt/slides/slide8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Pochi anni dopo vennero riconosciute le proprietà antidepressive dell'imipramina. Si tratta del primo degli antidepressivi triciclici. Una classe di antidepressivi tutt’ora disponibile e valida anche se ora passata in secondo piano rispetto ai nuovi antidepressivi, in particolare quelli attivi selettivamente sulla serotonina (vedi oltre).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02259332"/>
      </p:ext>
    </p:extLst>
  </p:cSld>
  <p:clrMapOvr>
    <a:masterClrMapping/>
  </p:clrMapOvr>
</p:sld>
</file>

<file path=ppt/slides/slide8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Alcuni dei più moderni antidepressivi (in particolare il Prozac) sono diventati talmente noti da dare il nome a gruppi musicali, da diventare oggetto di barzellette o regali di natale agli amici «un po’ giù».</a:t>
            </a:r>
          </a:p>
          <a:p>
            <a:r>
              <a:rPr lang="it-IT" sz="2800" dirty="0"/>
              <a:t>Al momento attuale l’elettroshock viene ancora praticato, ma in casi assai selezionati e solo in pazienti che non abbiano risposto a trattamenti farmacologici.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9850781"/>
      </p:ext>
    </p:extLst>
  </p:cSld>
  <p:clrMapOvr>
    <a:masterClrMapping/>
  </p:clrMapOvr>
</p:sld>
</file>

<file path=ppt/slides/slide8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scelta degli antidepressivi si è ampliata al punto di poter agire selettivamente su serotonina, noradrenalina, dopamina o una associazione di tali neurotrasmettitori (vedi oltre).</a:t>
            </a:r>
          </a:p>
          <a:p>
            <a:r>
              <a:rPr lang="it-IT" sz="2400" dirty="0"/>
              <a:t>In linea di massima si tratta di prodotti sicuri che per la loro caratteristica non inducono dipendenza o assuefazione (a volte comunque si suggerisce un abbandono graduale della terapia).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89664961"/>
      </p:ext>
    </p:extLst>
  </p:cSld>
  <p:clrMapOvr>
    <a:masterClrMapping/>
  </p:clrMapOvr>
</p:sld>
</file>

<file path=ppt/slides/slide8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000" dirty="0">
                <a:solidFill>
                  <a:prstClr val="black"/>
                </a:solidFill>
              </a:rPr>
              <a:t>I prodotti dopaminergici puri sono stati tolti dal commercio in quanto talmente graditi dai tossicodipendenti da cocaina da diventare oggetto di abuso.</a:t>
            </a:r>
          </a:p>
          <a:p>
            <a:pPr lvl="0"/>
            <a:r>
              <a:rPr lang="it-IT" sz="2000" dirty="0">
                <a:solidFill>
                  <a:prstClr val="black"/>
                </a:solidFill>
              </a:rPr>
              <a:t>Non si deve pensare che somministrando un antidepressivo necessariamente ogni forma di depressione passi. </a:t>
            </a:r>
          </a:p>
          <a:p>
            <a:pPr lvl="0"/>
            <a:r>
              <a:rPr lang="it-IT" sz="2000" dirty="0">
                <a:solidFill>
                  <a:prstClr val="black"/>
                </a:solidFill>
              </a:rPr>
              <a:t>Il placebo (ovvero una pillola inerte efficace solamente perché suscita aspettative di guarigione) è efficace nel 30 per cento delle depressioni. Uno dei nuovi farmaci probabilmente porta il tasso di successo al 70-75 % dei casi.</a:t>
            </a:r>
          </a:p>
          <a:p>
            <a:pPr lvl="0"/>
            <a:r>
              <a:rPr lang="it-IT" sz="2000" dirty="0">
                <a:solidFill>
                  <a:prstClr val="black"/>
                </a:solidFill>
              </a:rPr>
              <a:t>Ascoltando il paziente e proponendogli una cura adatta alla sua condizione specifica forse si arriva all’80% di successi.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46924273"/>
      </p:ext>
    </p:extLst>
  </p:cSld>
  <p:clrMapOvr>
    <a:masterClrMapping/>
  </p:clrMapOvr>
</p:sld>
</file>

<file path=ppt/slides/slide8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ANTIDEPRESSIVI </a:t>
            </a:r>
            <a:endParaRPr altLang="it-IT" dirty="0"/>
          </a:p>
        </p:txBody>
      </p:sp>
      <p:sp>
        <p:nvSpPr>
          <p:cNvPr id="8" name="Sottotitolo 7"/>
          <p:cNvSpPr>
            <a:spLocks noGrp="1"/>
          </p:cNvSpPr>
          <p:nvPr>
            <p:ph type="subTitle" idx="1"/>
          </p:nvPr>
        </p:nvSpPr>
        <p:spPr/>
        <p:txBody>
          <a:bodyPr/>
          <a:lstStyle/>
          <a:p>
            <a:pPr eaLnBrk="1" hangingPunct="1">
              <a:defRPr/>
            </a:pPr>
            <a:r>
              <a:rPr lang="it-IT" dirty="0"/>
              <a:t>Lezione  43-2</a:t>
            </a:r>
          </a:p>
        </p:txBody>
      </p:sp>
    </p:spTree>
    <p:extLst>
      <p:ext uri="{BB962C8B-B14F-4D97-AF65-F5344CB8AC3E}">
        <p14:creationId xmlns:p14="http://schemas.microsoft.com/office/powerpoint/2010/main" val="1356976923"/>
      </p:ext>
    </p:extLst>
  </p:cSld>
  <p:clrMapOvr>
    <a:masterClrMapping/>
  </p:clrMapOvr>
</p:sld>
</file>

<file path=ppt/slides/slide8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400" dirty="0">
                <a:solidFill>
                  <a:prstClr val="black"/>
                </a:solidFill>
              </a:rPr>
              <a:t>Esistono comunque casi particolarmente resistenti in cui la cura non viene identificata con facilità.</a:t>
            </a:r>
          </a:p>
          <a:p>
            <a:pPr lvl="0"/>
            <a:r>
              <a:rPr lang="it-IT" sz="2400" dirty="0">
                <a:solidFill>
                  <a:prstClr val="black"/>
                </a:solidFill>
              </a:rPr>
              <a:t>Le terapie associate in cui si unisce un supporto psicoterapico ad un trattamento farmacologico sembrano garantire risultati migliori dei singoli approcci isolati. Il miglioramento dei risultati in pazienti che abbiano ricevuto anche un sostegno psicologico ed una adeguata ristrutturazione cognitiva si apprezza anche nel minor tasso di ricadute.</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89245084"/>
      </p:ext>
    </p:extLst>
  </p:cSld>
  <p:clrMapOvr>
    <a:masterClrMapping/>
  </p:clrMapOvr>
</p:sld>
</file>

<file path=ppt/slides/slide8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nuova frontiera nel trattamento delle forme depressive consiste nel trattamento di forme di depressione ricorrente che spesso sono forme larvate di disturbo bipolare (sindrome maniaco depressiva) e che quindi necessitano di trattamenti diversi dal solo antidepressivo.</a:t>
            </a:r>
          </a:p>
          <a:p>
            <a:r>
              <a:rPr lang="it-IT" sz="2400" dirty="0"/>
              <a:t>Sono inoltre sotto indagine abbinamento con altri farmaci, alcuni dell’ambito psicofarmacologico, altri  ad esempio ormonali, che potenzino i trattamenti nei casi dei pazienti che non rispondono a trattamenti più semplici.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26635361"/>
      </p:ext>
    </p:extLst>
  </p:cSld>
  <p:clrMapOvr>
    <a:masterClrMapping/>
  </p:clrMapOvr>
</p:sld>
</file>

<file path=ppt/slides/slide8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In questi casi si usano spesso antipsicotici a basso dosaggio (es </a:t>
            </a:r>
            <a:r>
              <a:rPr lang="it-IT" sz="2800" dirty="0" err="1"/>
              <a:t>aloperidolo</a:t>
            </a:r>
            <a:r>
              <a:rPr lang="it-IT" sz="2800" dirty="0"/>
              <a:t> o anche </a:t>
            </a:r>
            <a:r>
              <a:rPr lang="it-IT" sz="2800" dirty="0" err="1"/>
              <a:t>seroquel</a:t>
            </a:r>
            <a:r>
              <a:rPr lang="it-IT" sz="2800" dirty="0"/>
              <a:t> come indicato nella precedente lezione).</a:t>
            </a:r>
          </a:p>
          <a:p>
            <a:r>
              <a:rPr lang="it-IT" sz="2800" dirty="0"/>
              <a:t>Le benzodiazepine devono essere usate con prudenza in quanto possono indurre dipendenza, ma spesso si integrano bene in una terapia antidepressiva, certamente a basse dosi.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54843838"/>
      </p:ext>
    </p:extLst>
  </p:cSld>
  <p:clrMapOvr>
    <a:masterClrMapping/>
  </p:clrMapOvr>
</p:sld>
</file>

<file path=ppt/slides/slide8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Gli stabilizzatori dell’umore (litio o antidepressivi) sono sempre più associati ad antidepressivi per prevenire forme ricorrenti (vedi oltre).</a:t>
            </a:r>
          </a:p>
          <a:p>
            <a:r>
              <a:rPr lang="it-IT" sz="2400" dirty="0"/>
              <a:t>Alcuni integratori dietetici come il magnesio o alcuni prodotti fitoterapici (Iperico ovvero erba di San Giovanni) sono spesso usati nel trattamento di depressioni lievi. L’iperico in particolare non va associato ad antidepressivi serotoninergici a causa di possibili interazioni.</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85230220"/>
      </p:ext>
    </p:extLst>
  </p:cSld>
  <p:clrMapOvr>
    <a:masterClrMapping/>
  </p:clrMapOvr>
</p:sld>
</file>

<file path=ppt/slides/slide8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800" dirty="0">
                <a:solidFill>
                  <a:prstClr val="black"/>
                </a:solidFill>
              </a:rPr>
              <a:t>Alcuni ormoni, ad esempio l’ormone tiroideo, possono rivelarsi utili all’interno di trattamenti antidepressivi con pazienti attentamente selezionati.</a:t>
            </a:r>
          </a:p>
          <a:p>
            <a:pPr lvl="0"/>
            <a:r>
              <a:rPr lang="it-IT" sz="2800" dirty="0">
                <a:solidFill>
                  <a:prstClr val="black"/>
                </a:solidFill>
              </a:rPr>
              <a:t>La luce solare facilita la sintesi della serotonina, quindi al soggetto depresso fa in genere bene prendere il sole o anche sottoporsi a trattamenti specifici chiamati light </a:t>
            </a:r>
            <a:r>
              <a:rPr lang="it-IT" sz="2800" dirty="0" err="1">
                <a:solidFill>
                  <a:prstClr val="black"/>
                </a:solidFill>
              </a:rPr>
              <a:t>therapy</a:t>
            </a:r>
            <a:r>
              <a:rPr lang="it-IT" sz="2800" dirty="0">
                <a:solidFill>
                  <a:prstClr val="black"/>
                </a:solidFill>
              </a:rPr>
              <a:t> in cui vengono sottoposti a dosi massicce di luce artificiale.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7280197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659130" indent="0" algn="just">
              <a:lnSpc>
                <a:spcPts val="845"/>
              </a:lnSpc>
              <a:spcAft>
                <a:spcPts val="0"/>
              </a:spcAft>
              <a:buNone/>
            </a:pPr>
            <a:endParaRPr lang="en-US" dirty="0">
              <a:solidFill>
                <a:srgbClr val="262428"/>
              </a:solidFill>
              <a:latin typeface="Times New Roman"/>
              <a:ea typeface="Times New Roman"/>
              <a:cs typeface="Times New Roman"/>
            </a:endParaRPr>
          </a:p>
          <a:p>
            <a:pPr marL="659130" indent="0" algn="just">
              <a:lnSpc>
                <a:spcPts val="845"/>
              </a:lnSpc>
              <a:spcAft>
                <a:spcPts val="0"/>
              </a:spcAft>
              <a:buNone/>
            </a:pPr>
            <a:r>
              <a:rPr lang="en-US" dirty="0">
                <a:solidFill>
                  <a:srgbClr val="262428"/>
                </a:solidFill>
                <a:latin typeface="Times New Roman"/>
                <a:ea typeface="Times New Roman"/>
                <a:cs typeface="Times New Roman"/>
              </a:rPr>
              <a:t>I </a:t>
            </a:r>
            <a:r>
              <a:rPr lang="en-US" dirty="0" err="1">
                <a:solidFill>
                  <a:srgbClr val="262428"/>
                </a:solidFill>
                <a:latin typeface="Times New Roman"/>
                <a:ea typeface="Times New Roman"/>
                <a:cs typeface="Times New Roman"/>
              </a:rPr>
              <a:t>disturbi</a:t>
            </a:r>
            <a:r>
              <a:rPr lang="en-US" dirty="0">
                <a:solidFill>
                  <a:srgbClr val="262428"/>
                </a:solidFill>
                <a:latin typeface="Times New Roman"/>
                <a:ea typeface="Times New Roman"/>
                <a:cs typeface="Times New Roman"/>
              </a:rPr>
              <a:t> </a:t>
            </a:r>
            <a:r>
              <a:rPr lang="en-US" dirty="0" err="1">
                <a:solidFill>
                  <a:srgbClr val="262428"/>
                </a:solidFill>
                <a:latin typeface="Times New Roman"/>
                <a:ea typeface="Times New Roman"/>
                <a:cs typeface="Times New Roman"/>
              </a:rPr>
              <a:t>della</a:t>
            </a:r>
            <a:r>
              <a:rPr lang="en-US" dirty="0">
                <a:solidFill>
                  <a:srgbClr val="262428"/>
                </a:solidFill>
                <a:latin typeface="Times New Roman"/>
                <a:ea typeface="Times New Roman"/>
                <a:cs typeface="Times New Roman"/>
              </a:rPr>
              <a:t> </a:t>
            </a:r>
            <a:r>
              <a:rPr lang="en-US" dirty="0" err="1">
                <a:solidFill>
                  <a:srgbClr val="262428"/>
                </a:solidFill>
                <a:latin typeface="Times New Roman"/>
                <a:ea typeface="Times New Roman"/>
                <a:cs typeface="Times New Roman"/>
              </a:rPr>
              <a:t>comunicazione</a:t>
            </a:r>
            <a:r>
              <a:rPr lang="en-US" dirty="0">
                <a:solidFill>
                  <a:srgbClr val="262428"/>
                </a:solidFill>
                <a:latin typeface="Times New Roman"/>
                <a:ea typeface="Times New Roman"/>
                <a:cs typeface="Times New Roman"/>
              </a:rPr>
              <a:t> </a:t>
            </a:r>
            <a:r>
              <a:rPr lang="en-US" dirty="0" err="1">
                <a:solidFill>
                  <a:srgbClr val="262428"/>
                </a:solidFill>
                <a:latin typeface="Times New Roman"/>
                <a:ea typeface="Times New Roman"/>
                <a:cs typeface="Times New Roman"/>
              </a:rPr>
              <a:t>comprendono</a:t>
            </a:r>
            <a:endParaRPr lang="en-US" dirty="0">
              <a:solidFill>
                <a:srgbClr val="262428"/>
              </a:solidFill>
              <a:latin typeface="Times New Roman"/>
              <a:ea typeface="Times New Roman"/>
              <a:cs typeface="Times New Roman"/>
            </a:endParaRPr>
          </a:p>
          <a:p>
            <a:pPr marL="659130" indent="0" algn="just">
              <a:lnSpc>
                <a:spcPts val="845"/>
              </a:lnSpc>
              <a:spcAft>
                <a:spcPts val="0"/>
              </a:spcAft>
              <a:buNone/>
            </a:pPr>
            <a:endParaRPr lang="en-US" dirty="0">
              <a:solidFill>
                <a:srgbClr val="262428"/>
              </a:solidFill>
              <a:latin typeface="Times New Roman"/>
              <a:ea typeface="Times New Roman"/>
              <a:cs typeface="Times New Roman"/>
            </a:endParaRPr>
          </a:p>
          <a:p>
            <a:pPr marL="659130" indent="0" algn="just">
              <a:lnSpc>
                <a:spcPts val="845"/>
              </a:lnSpc>
              <a:spcAft>
                <a:spcPts val="0"/>
              </a:spcAft>
              <a:buNone/>
            </a:pPr>
            <a:endParaRPr lang="en-US" dirty="0">
              <a:solidFill>
                <a:srgbClr val="262428"/>
              </a:solidFill>
              <a:latin typeface="Times New Roman"/>
              <a:ea typeface="Times New Roman"/>
              <a:cs typeface="Times New Roman"/>
            </a:endParaRPr>
          </a:p>
          <a:p>
            <a:pPr marL="659130" indent="0" algn="just">
              <a:lnSpc>
                <a:spcPts val="845"/>
              </a:lnSpc>
              <a:spcAft>
                <a:spcPts val="0"/>
              </a:spcAft>
              <a:buNone/>
            </a:pPr>
            <a:r>
              <a:rPr lang="en-US" dirty="0">
                <a:solidFill>
                  <a:srgbClr val="262428"/>
                </a:solidFill>
                <a:latin typeface="Times New Roman"/>
                <a:ea typeface="Times New Roman"/>
                <a:cs typeface="Times New Roman"/>
              </a:rPr>
              <a:t> deficit</a:t>
            </a:r>
          </a:p>
          <a:p>
            <a:pPr marL="659130" indent="0" algn="just">
              <a:lnSpc>
                <a:spcPts val="845"/>
              </a:lnSpc>
              <a:spcAft>
                <a:spcPts val="0"/>
              </a:spcAft>
              <a:buNone/>
            </a:pPr>
            <a:r>
              <a:rPr lang="en-US" dirty="0">
                <a:solidFill>
                  <a:srgbClr val="262428"/>
                </a:solidFill>
                <a:latin typeface="Times New Roman"/>
                <a:ea typeface="Times New Roman"/>
                <a:cs typeface="Times New Roman"/>
              </a:rPr>
              <a:t> </a:t>
            </a:r>
          </a:p>
          <a:p>
            <a:pPr marL="662305" indent="-3175" algn="just">
              <a:lnSpc>
                <a:spcPts val="845"/>
              </a:lnSpc>
              <a:spcAft>
                <a:spcPts val="0"/>
              </a:spcAft>
            </a:pPr>
            <a:endParaRPr lang="en-US" dirty="0">
              <a:solidFill>
                <a:srgbClr val="262428"/>
              </a:solidFill>
              <a:latin typeface="Times New Roman"/>
              <a:ea typeface="Times New Roman"/>
              <a:cs typeface="Times New Roman"/>
            </a:endParaRPr>
          </a:p>
          <a:p>
            <a:pPr marL="662305" indent="-3175" algn="just">
              <a:lnSpc>
                <a:spcPts val="845"/>
              </a:lnSpc>
              <a:spcAft>
                <a:spcPts val="0"/>
              </a:spcAft>
            </a:pPr>
            <a:r>
              <a:rPr lang="en-US" dirty="0">
                <a:solidFill>
                  <a:srgbClr val="262428"/>
                </a:solidFill>
                <a:latin typeface="Times New Roman"/>
                <a:ea typeface="Times New Roman"/>
                <a:cs typeface="Times New Roman"/>
              </a:rPr>
              <a:t>del </a:t>
            </a:r>
            <a:r>
              <a:rPr lang="en-US" dirty="0" err="1">
                <a:solidFill>
                  <a:srgbClr val="262428"/>
                </a:solidFill>
                <a:latin typeface="Times New Roman"/>
                <a:ea typeface="Times New Roman"/>
                <a:cs typeface="Times New Roman"/>
              </a:rPr>
              <a:t>linguaggio</a:t>
            </a:r>
            <a:r>
              <a:rPr lang="en-US" dirty="0">
                <a:solidFill>
                  <a:srgbClr val="262428"/>
                </a:solidFill>
                <a:latin typeface="Times New Roman"/>
                <a:ea typeface="Times New Roman"/>
                <a:cs typeface="Times New Roman"/>
              </a:rPr>
              <a:t>,</a:t>
            </a:r>
          </a:p>
          <a:p>
            <a:pPr marL="662305" indent="-3175" algn="just">
              <a:lnSpc>
                <a:spcPts val="845"/>
              </a:lnSpc>
              <a:spcAft>
                <a:spcPts val="0"/>
              </a:spcAft>
            </a:pPr>
            <a:endParaRPr lang="en-US" dirty="0">
              <a:solidFill>
                <a:srgbClr val="262428"/>
              </a:solidFill>
              <a:latin typeface="Tahoma" panose="020B0604030504040204" pitchFamily="34" charset="0"/>
              <a:ea typeface="Tahoma" panose="020B0604030504040204" pitchFamily="34" charset="0"/>
              <a:cs typeface="Tahoma" panose="020B0604030504040204" pitchFamily="34" charset="0"/>
            </a:endParaRPr>
          </a:p>
          <a:p>
            <a:pPr marL="662305" indent="-3175" algn="just">
              <a:lnSpc>
                <a:spcPts val="845"/>
              </a:lnSpc>
              <a:spcAft>
                <a:spcPts val="0"/>
              </a:spcAft>
            </a:pPr>
            <a:endParaRPr lang="en-US" dirty="0">
              <a:solidFill>
                <a:srgbClr val="262428"/>
              </a:solidFill>
              <a:latin typeface="Times New Roman"/>
              <a:ea typeface="Times New Roman"/>
              <a:cs typeface="Times New Roman"/>
            </a:endParaRPr>
          </a:p>
          <a:p>
            <a:pPr marL="662305" indent="-3175" algn="just">
              <a:lnSpc>
                <a:spcPts val="845"/>
              </a:lnSpc>
              <a:spcAft>
                <a:spcPts val="0"/>
              </a:spcAft>
            </a:pPr>
            <a:r>
              <a:rPr lang="en-US" dirty="0">
                <a:solidFill>
                  <a:srgbClr val="262428"/>
                </a:solidFill>
                <a:latin typeface="Times New Roman"/>
                <a:ea typeface="Times New Roman"/>
                <a:cs typeface="Times New Roman"/>
              </a:rPr>
              <a:t> </a:t>
            </a:r>
            <a:r>
              <a:rPr lang="en-US" dirty="0" err="1">
                <a:solidFill>
                  <a:srgbClr val="262428"/>
                </a:solidFill>
                <a:latin typeface="Times New Roman"/>
                <a:ea typeface="Times New Roman"/>
                <a:cs typeface="Times New Roman"/>
              </a:rPr>
              <a:t>dell'eloquio</a:t>
            </a:r>
            <a:r>
              <a:rPr lang="en-US" spc="-125" dirty="0">
                <a:solidFill>
                  <a:srgbClr val="262428"/>
                </a:solidFill>
                <a:latin typeface="Times New Roman"/>
                <a:ea typeface="Times New Roman"/>
                <a:cs typeface="Times New Roman"/>
              </a:rPr>
              <a:t> </a:t>
            </a:r>
            <a:r>
              <a:rPr lang="en-US" spc="10" dirty="0">
                <a:solidFill>
                  <a:srgbClr val="262428"/>
                </a:solidFill>
                <a:latin typeface="Times New Roman"/>
                <a:ea typeface="Times New Roman"/>
                <a:cs typeface="Times New Roman"/>
              </a:rPr>
              <a:t>e </a:t>
            </a:r>
            <a:r>
              <a:rPr lang="en-US" spc="10" dirty="0" err="1">
                <a:solidFill>
                  <a:srgbClr val="262428"/>
                </a:solidFill>
                <a:latin typeface="Times New Roman"/>
                <a:ea typeface="Times New Roman"/>
                <a:cs typeface="Times New Roman"/>
              </a:rPr>
              <a:t>della</a:t>
            </a:r>
            <a:endParaRPr lang="en-US" spc="10" dirty="0">
              <a:solidFill>
                <a:srgbClr val="262428"/>
              </a:solidFill>
              <a:latin typeface="Times New Roman"/>
              <a:ea typeface="Times New Roman"/>
              <a:cs typeface="Times New Roman"/>
            </a:endParaRPr>
          </a:p>
          <a:p>
            <a:pPr marL="662305" indent="-3175" algn="just">
              <a:lnSpc>
                <a:spcPts val="845"/>
              </a:lnSpc>
              <a:spcAft>
                <a:spcPts val="0"/>
              </a:spcAft>
            </a:pPr>
            <a:endParaRPr lang="it-IT" dirty="0">
              <a:latin typeface="Times New Roman"/>
              <a:ea typeface="Times New Roman"/>
              <a:cs typeface="Times New Roman"/>
            </a:endParaRPr>
          </a:p>
          <a:p>
            <a:pPr marL="656590" marR="104775" indent="5715" algn="just">
              <a:lnSpc>
                <a:spcPct val="100000"/>
              </a:lnSpc>
              <a:spcBef>
                <a:spcPts val="15"/>
              </a:spcBef>
              <a:spcAft>
                <a:spcPts val="0"/>
              </a:spcAft>
            </a:pPr>
            <a:r>
              <a:rPr lang="en-US" dirty="0" err="1">
                <a:solidFill>
                  <a:srgbClr val="262428"/>
                </a:solidFill>
                <a:latin typeface="Times New Roman"/>
                <a:ea typeface="Times New Roman"/>
                <a:cs typeface="Times New Roman"/>
              </a:rPr>
              <a:t>comunicazione</a:t>
            </a:r>
            <a:r>
              <a:rPr lang="en-US" dirty="0">
                <a:solidFill>
                  <a:srgbClr val="262428"/>
                </a:solidFill>
                <a:latin typeface="Times New Roman"/>
                <a:ea typeface="Times New Roman"/>
                <a:cs typeface="Times New Roman"/>
              </a:rPr>
              <a:t>. </a:t>
            </a:r>
          </a:p>
          <a:p>
            <a:endParaRPr lang="it-IT" dirty="0"/>
          </a:p>
        </p:txBody>
      </p:sp>
    </p:spTree>
    <p:extLst>
      <p:ext uri="{BB962C8B-B14F-4D97-AF65-F5344CB8AC3E}">
        <p14:creationId xmlns:p14="http://schemas.microsoft.com/office/powerpoint/2010/main" val="3704839541"/>
      </p:ext>
    </p:extLst>
  </p:cSld>
  <p:clrMapOvr>
    <a:masterClrMapping/>
  </p:clrMapOvr>
</p:sld>
</file>

<file path=ppt/slides/slide8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 esercizio fisico ha dimostrato di essere uno dei migliori antidepressivi e dovrebbe essere previsto all’interno di ogni trattamento specifico per la depressione.</a:t>
            </a:r>
          </a:p>
          <a:p>
            <a:r>
              <a:rPr lang="it-IT" sz="2400" dirty="0"/>
              <a:t>Soprattutto però una riduzione dell’isolamento sociale e la creazione di obiettivi, la riduzione del senso di impotenza e disperazione, sono aspetti fondamentali della terapia della condizione depressa e difficilmente una pillola ci aiuta ad esplorare ed a modificare questi importanti aspetti della nostra esistenza. In questo caso la concomitante presa in carico psicoterapica può rivelarsi particolarmente efficace.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00895298"/>
      </p:ext>
    </p:extLst>
  </p:cSld>
  <p:clrMapOvr>
    <a:masterClrMapping/>
  </p:clrMapOvr>
</p:sld>
</file>

<file path=ppt/slides/slide8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Antidepressivi</a:t>
            </a:r>
            <a:br>
              <a:rPr lang="it-IT" altLang="it-IT" dirty="0"/>
            </a:br>
            <a:r>
              <a:rPr lang="it-IT" altLang="it-IT" dirty="0"/>
              <a:t>come funzionano </a:t>
            </a:r>
            <a:endParaRPr altLang="it-IT" dirty="0"/>
          </a:p>
        </p:txBody>
      </p:sp>
      <p:sp>
        <p:nvSpPr>
          <p:cNvPr id="8" name="Sottotitolo 7"/>
          <p:cNvSpPr>
            <a:spLocks noGrp="1"/>
          </p:cNvSpPr>
          <p:nvPr>
            <p:ph type="subTitle" idx="1"/>
          </p:nvPr>
        </p:nvSpPr>
        <p:spPr/>
        <p:txBody>
          <a:bodyPr/>
          <a:lstStyle/>
          <a:p>
            <a:pPr eaLnBrk="1" hangingPunct="1">
              <a:defRPr/>
            </a:pPr>
            <a:r>
              <a:rPr lang="it-IT" dirty="0"/>
              <a:t>Lezione 43-3 </a:t>
            </a:r>
          </a:p>
        </p:txBody>
      </p:sp>
    </p:spTree>
    <p:extLst>
      <p:ext uri="{BB962C8B-B14F-4D97-AF65-F5344CB8AC3E}">
        <p14:creationId xmlns:p14="http://schemas.microsoft.com/office/powerpoint/2010/main" val="4213393495"/>
      </p:ext>
    </p:extLst>
  </p:cSld>
  <p:clrMapOvr>
    <a:masterClrMapping/>
  </p:clrMapOvr>
</p:sld>
</file>

<file path=ppt/slides/slide8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In genere gli antidepressivi richiedono due o tre settimane per produrre i loro effetti. Non sono quindi degli stimolanti ad effetto rapido come la caffeina o la cocaina. Si tratta come vedremo di prodotti che utilizzano delle risorse (neuromediatori) prodotti dallo stesso paziente potenziandoli e ciò  al fine di migliorarne l’umore e non solo.</a:t>
            </a:r>
          </a:p>
          <a:p>
            <a:endParaRPr lang="it-IT" dirty="0"/>
          </a:p>
          <a:p>
            <a:r>
              <a:rPr lang="it-IT"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65418754"/>
      </p:ext>
    </p:extLst>
  </p:cSld>
  <p:clrMapOvr>
    <a:masterClrMapping/>
  </p:clrMapOvr>
</p:sld>
</file>

<file path=ppt/slides/slide8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Mentre la caffeina le amfetamine e la cocaina risultano stimolanti per tutti (salvo poi produrre pessimi effetti nei tempi lunghi), gli antidepressivi non producono effetti gradevoli o stimolanti nei soggetti non depressi.  </a:t>
            </a:r>
          </a:p>
          <a:p>
            <a:r>
              <a:rPr lang="it-IT" sz="2800" dirty="0"/>
              <a:t>Proprio per questo non danno né dipendenza né assuefazione, o comunque ne danno pochissima.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22795045"/>
      </p:ext>
    </p:extLst>
  </p:cSld>
  <p:clrMapOvr>
    <a:masterClrMapping/>
  </p:clrMapOvr>
</p:sld>
</file>

<file path=ppt/slides/slide8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In persone affette da depressione, invece, gli antidepressivi migliorano spesso il tono dell'umore, e, a seconda del prodotto scelto e delle necessità del paziente, possono sbloccare sul piano motorio (effetto soprattutto </a:t>
            </a:r>
            <a:r>
              <a:rPr lang="it-IT" sz="2000" dirty="0" err="1"/>
              <a:t>noradrenalinico</a:t>
            </a:r>
            <a:r>
              <a:rPr lang="it-IT" sz="2000" dirty="0"/>
              <a:t>), indurre (noradrenalina) o ridurre (serotonina) l’appetito. Possono rivelarsi inoltre capaci di ridurre la ossessività (serotonina), e l’ansia (serotonina) ed anche di aumentare la creatività (dopamina).  Possono ridurre il desiderio sessuale e la capacità di raggiungere l’ orgasmo (serotonina) oppure esaltarlo (dopamina). Sono sicuramente i migliori prodotti anti panico.</a:t>
            </a:r>
          </a:p>
          <a:p>
            <a:r>
              <a:rPr lang="it-IT" sz="2000" dirty="0"/>
              <a:t>La scelta dell’antidepressivo non è quindi un atto semplicissimo in quanto non va compiuta in modo ritualizzato ma occorre ascoltare attentamente il paziente e le sue necessità.</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76808362"/>
      </p:ext>
    </p:extLst>
  </p:cSld>
  <p:clrMapOvr>
    <a:masterClrMapping/>
  </p:clrMapOvr>
</p:sld>
</file>

<file path=ppt/slides/slide8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Si tratta quindi di prodotti molto versatili, non sono il contrario degli ansiolitici, sono semplicemente diversi ed hanno uno spettro di azione spesso complementare a quello di altri psicofarmaci con cui sono possibili a volte utili associazioni.</a:t>
            </a:r>
          </a:p>
          <a:p>
            <a:r>
              <a:rPr lang="it-IT" sz="28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78115506"/>
      </p:ext>
    </p:extLst>
  </p:cSld>
  <p:clrMapOvr>
    <a:masterClrMapping/>
  </p:clrMapOvr>
</p:sld>
</file>

<file path=ppt/slides/slide8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Gli antidepressivi agiscono principalmente bloccando il reuptake dei neurotrasmettitori.</a:t>
            </a:r>
          </a:p>
          <a:p>
            <a:r>
              <a:rPr lang="it-IT" sz="2000" dirty="0"/>
              <a:t>In altre parole, i neurotrasmettitori prodotti dal paziente non vengono rapidamente distrutti e quindi restano più a lungo attivi. Questi farmaci sono utili per potenziare neurotrasmettitori prodotti dallo stesso paziente.</a:t>
            </a:r>
          </a:p>
          <a:p>
            <a:r>
              <a:rPr lang="it-IT" sz="2000" dirty="0"/>
              <a:t>Tale maggiore disponibilità di neurotrasmettitori nella sinapsi induce anche complessi effetti sulla sensibilità dei recettori.</a:t>
            </a:r>
          </a:p>
          <a:p>
            <a:r>
              <a:rPr lang="it-IT" sz="2000" dirty="0"/>
              <a:t>I moderni antidepressivi tendono ad essere alquanto selettivi nei confronti di specifici neurotrasmettitori in particolare della serotonina, della noradrenalina e della dopamina. Da tale selettività deriva in gran parte la differenza di effetti clinici e di effetti collaterali.</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43987914"/>
      </p:ext>
    </p:extLst>
  </p:cSld>
  <p:clrMapOvr>
    <a:masterClrMapping/>
  </p:clrMapOvr>
</p:sld>
</file>

<file path=ppt/slides/slide8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normAutofit fontScale="90000"/>
          </a:bodyPr>
          <a:lstStyle/>
          <a:p>
            <a:r>
              <a:rPr lang="it-IT" dirty="0">
                <a:solidFill>
                  <a:schemeClr val="tx1"/>
                </a:solidFill>
              </a:rPr>
              <a:t>Meccanismo d’azione dei diversi antidepressivi</a:t>
            </a:r>
            <a:endParaRPr lang="it-IT" dirty="0"/>
          </a:p>
        </p:txBody>
      </p:sp>
      <p:sp>
        <p:nvSpPr>
          <p:cNvPr id="63491" name="Rectangle 3"/>
          <p:cNvSpPr>
            <a:spLocks noGrp="1" noChangeArrowheads="1"/>
          </p:cNvSpPr>
          <p:nvPr>
            <p:ph type="body" idx="1"/>
          </p:nvPr>
        </p:nvSpPr>
        <p:spPr>
          <a:xfrm>
            <a:off x="685800" y="2438400"/>
            <a:ext cx="7772400" cy="3657600"/>
          </a:xfrm>
        </p:spPr>
        <p:txBody>
          <a:bodyPr/>
          <a:lstStyle/>
          <a:p>
            <a:pPr lvl="2">
              <a:buFontTx/>
              <a:buNone/>
            </a:pPr>
            <a:r>
              <a:rPr lang="it-IT" dirty="0">
                <a:latin typeface="+mj-lt"/>
              </a:rPr>
              <a:t>Sfruttando principalmente il meccanismo di inibizione selettiva del </a:t>
            </a:r>
            <a:r>
              <a:rPr lang="it-IT" dirty="0" err="1">
                <a:latin typeface="+mj-lt"/>
              </a:rPr>
              <a:t>reuptake</a:t>
            </a:r>
            <a:r>
              <a:rPr lang="it-IT" dirty="0">
                <a:latin typeface="+mj-lt"/>
              </a:rPr>
              <a:t> aumentano la disponibilità di:</a:t>
            </a:r>
          </a:p>
          <a:p>
            <a:pPr lvl="2">
              <a:buFontTx/>
              <a:buNone/>
            </a:pPr>
            <a:r>
              <a:rPr lang="it-IT" b="1" dirty="0">
                <a:latin typeface="+mj-lt"/>
              </a:rPr>
              <a:t>Serotonina </a:t>
            </a:r>
            <a:r>
              <a:rPr lang="it-IT" dirty="0">
                <a:latin typeface="+mj-lt"/>
              </a:rPr>
              <a:t>(zona prefrontale, la cui carenza favorisce la comparsa di dubbi, difficoltà relazionali e di comunicazione, difficoltà col sonno)</a:t>
            </a:r>
          </a:p>
          <a:p>
            <a:pPr lvl="2">
              <a:buFontTx/>
              <a:buNone/>
            </a:pPr>
            <a:r>
              <a:rPr lang="it-IT" b="1" dirty="0">
                <a:latin typeface="+mj-lt"/>
              </a:rPr>
              <a:t>Noradrenalina</a:t>
            </a:r>
            <a:r>
              <a:rPr lang="it-IT" dirty="0">
                <a:latin typeface="+mj-lt"/>
              </a:rPr>
              <a:t> (la cui carenza toglie la voglia di agire, di muoversi)</a:t>
            </a:r>
          </a:p>
          <a:p>
            <a:pPr lvl="2">
              <a:buFontTx/>
              <a:buNone/>
            </a:pPr>
            <a:r>
              <a:rPr lang="it-IT" b="1" dirty="0">
                <a:latin typeface="+mj-lt"/>
              </a:rPr>
              <a:t>Dopamina</a:t>
            </a:r>
            <a:r>
              <a:rPr lang="it-IT" dirty="0">
                <a:latin typeface="+mj-lt"/>
              </a:rPr>
              <a:t> (la cui carenza si associa ad un blocco della creatività)  </a:t>
            </a:r>
          </a:p>
          <a:p>
            <a:endParaRPr lang="it-IT" dirty="0"/>
          </a:p>
        </p:txBody>
      </p:sp>
    </p:spTree>
    <p:extLst>
      <p:ext uri="{BB962C8B-B14F-4D97-AF65-F5344CB8AC3E}">
        <p14:creationId xmlns:p14="http://schemas.microsoft.com/office/powerpoint/2010/main" val="4200262611"/>
      </p:ext>
    </p:extLst>
  </p:cSld>
  <p:clrMapOvr>
    <a:masterClrMapping/>
  </p:clrMapOvr>
</p:sld>
</file>

<file path=ppt/slides/slide8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Questi farmaci sono di solito somministrati per bocca da dove vengono facilmente assorbiti. </a:t>
            </a:r>
          </a:p>
          <a:p>
            <a:r>
              <a:rPr lang="it-IT" sz="2000" dirty="0"/>
              <a:t>Tra i pochi iniettabili troviamo l’</a:t>
            </a:r>
            <a:r>
              <a:rPr lang="it-IT" sz="2000" dirty="0" err="1"/>
              <a:t>Anafranil</a:t>
            </a:r>
            <a:r>
              <a:rPr lang="it-IT" sz="2000" dirty="0"/>
              <a:t> ( un vecchio ma ancora valido triciclico particolarmente attivo sulla serotonina). </a:t>
            </a:r>
          </a:p>
          <a:p>
            <a:r>
              <a:rPr lang="it-IT" sz="2000" dirty="0"/>
              <a:t>Presentano una buona diffusione in tutti i tessuti dell’organismo. </a:t>
            </a:r>
          </a:p>
          <a:p>
            <a:r>
              <a:rPr lang="it-IT" sz="2000" dirty="0"/>
              <a:t>Il metabolismo avviene prevalentemente nel fegato.</a:t>
            </a:r>
          </a:p>
          <a:p>
            <a:r>
              <a:rPr lang="it-IT" sz="2000" dirty="0"/>
              <a:t>Vengono eliminati prevalentemente per via urinaria.</a:t>
            </a:r>
          </a:p>
          <a:p>
            <a:r>
              <a:rPr lang="it-IT" sz="2000" dirty="0"/>
              <a:t>Per tali motivi, pur essendo poco tossici, a pazienti con disfunzioni epatiche o renali oppure particolarmente anziani di solito si somministrano dosi ridotte.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89305527"/>
      </p:ext>
    </p:extLst>
  </p:cSld>
  <p:clrMapOvr>
    <a:masterClrMapping/>
  </p:clrMapOvr>
</p:sld>
</file>

<file path=ppt/slides/slide8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r>
              <a:rPr lang="it-IT" sz="2800" dirty="0"/>
              <a:t>La ricerca, nei decenni che ci separano dagli anni ‘70 ha messo a punto molte diverse classi di antidepressivi la scelta di questi prodotti non è indifferente.</a:t>
            </a:r>
          </a:p>
          <a:p>
            <a:pPr lvl="0"/>
            <a:r>
              <a:rPr lang="it-IT" sz="2800" dirty="0"/>
              <a:t>Va comunque ricordato come in gran parte la azione degli antidepressivi sia ampiamente modulata dall’effetto placebo e dalle aspettative indotte nel paziente. In questo il rapporto interpersonale tra paziente e medico prescrittore gioca un ruolo fondamentale.</a:t>
            </a:r>
          </a:p>
          <a:p>
            <a:pPr lvl="0"/>
            <a:r>
              <a:rPr lang="it-IT" sz="28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75544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Circa 1/10 mostra capacità </a:t>
            </a:r>
            <a:r>
              <a:rPr lang="it-IT" sz="2400" dirty="0" err="1"/>
              <a:t>savant</a:t>
            </a:r>
            <a:r>
              <a:rPr lang="it-IT" sz="2400" dirty="0"/>
              <a:t> ovvero ambiti di funzionamento particolarmente sviluppati (es. contare e ricordare elenchi) gli altri 9/10 presentano un quadro generale di ritardo mentale complessivo anche grave. </a:t>
            </a:r>
          </a:p>
          <a:p>
            <a:r>
              <a:rPr lang="it-IT" sz="2400" dirty="0"/>
              <a:t>Il livello intellettivo delle persone con autismo è comunque assai difficile da valutare data la loro scarsa propensione a seguire le consegne dei test.</a:t>
            </a:r>
          </a:p>
          <a:p>
            <a:endParaRPr lang="it-IT" sz="2400" dirty="0"/>
          </a:p>
          <a:p>
            <a:r>
              <a:rPr lang="it-IT" sz="2400" dirty="0"/>
              <a:t>Il comportamento delle persone con disturbo dello spettro autistico è spesso caratterizzato da stereotipie motorie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1314715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en-US" dirty="0"/>
              <a:t>La </a:t>
            </a:r>
            <a:r>
              <a:rPr lang="en-US" dirty="0" err="1"/>
              <a:t>categoria</a:t>
            </a:r>
            <a:r>
              <a:rPr lang="en-US" dirty="0"/>
              <a:t> </a:t>
            </a:r>
            <a:r>
              <a:rPr lang="en-US" dirty="0" err="1"/>
              <a:t>diagnostica</a:t>
            </a:r>
            <a:r>
              <a:rPr lang="en-US" dirty="0"/>
              <a:t> </a:t>
            </a:r>
            <a:r>
              <a:rPr lang="en-US" dirty="0" err="1"/>
              <a:t>dei</a:t>
            </a:r>
            <a:r>
              <a:rPr lang="en-US" dirty="0"/>
              <a:t> </a:t>
            </a:r>
            <a:r>
              <a:rPr lang="en-US" dirty="0" err="1"/>
              <a:t>disturbi</a:t>
            </a:r>
            <a:r>
              <a:rPr lang="en-US" dirty="0"/>
              <a:t> </a:t>
            </a:r>
            <a:r>
              <a:rPr lang="en-US" dirty="0" err="1"/>
              <a:t>della</a:t>
            </a:r>
            <a:r>
              <a:rPr lang="en-US" dirty="0"/>
              <a:t> </a:t>
            </a:r>
            <a:r>
              <a:rPr lang="en-US" dirty="0" err="1"/>
              <a:t>comunicazione</a:t>
            </a:r>
            <a:r>
              <a:rPr lang="en-US" dirty="0"/>
              <a:t> </a:t>
            </a:r>
            <a:r>
              <a:rPr lang="en-US" dirty="0" err="1"/>
              <a:t>comprende</a:t>
            </a:r>
            <a:r>
              <a:rPr lang="en-US" dirty="0"/>
              <a:t> i </a:t>
            </a:r>
            <a:r>
              <a:rPr lang="en-US" dirty="0" err="1"/>
              <a:t>seguenti</a:t>
            </a:r>
            <a:r>
              <a:rPr lang="en-US" dirty="0"/>
              <a:t> </a:t>
            </a:r>
            <a:r>
              <a:rPr lang="en-US" dirty="0" err="1"/>
              <a:t>disturbi</a:t>
            </a:r>
            <a:r>
              <a:rPr lang="en-US" dirty="0"/>
              <a:t>:</a:t>
            </a:r>
          </a:p>
          <a:p>
            <a:r>
              <a:rPr lang="en-US" dirty="0" err="1"/>
              <a:t>disturbo</a:t>
            </a:r>
            <a:r>
              <a:rPr lang="en-US" dirty="0"/>
              <a:t> del </a:t>
            </a:r>
            <a:r>
              <a:rPr lang="en-US" dirty="0" err="1"/>
              <a:t>linguaggio</a:t>
            </a:r>
            <a:r>
              <a:rPr lang="en-US" dirty="0"/>
              <a:t>, </a:t>
            </a:r>
          </a:p>
          <a:p>
            <a:r>
              <a:rPr lang="en-US" dirty="0" err="1"/>
              <a:t>disturbo</a:t>
            </a:r>
            <a:r>
              <a:rPr lang="en-US" dirty="0"/>
              <a:t> </a:t>
            </a:r>
            <a:r>
              <a:rPr lang="en-US" dirty="0" err="1"/>
              <a:t>fonetico-fonologico</a:t>
            </a:r>
            <a:r>
              <a:rPr lang="en-US" dirty="0"/>
              <a:t>, </a:t>
            </a:r>
          </a:p>
          <a:p>
            <a:r>
              <a:rPr lang="en-US" dirty="0" err="1"/>
              <a:t>disturbo</a:t>
            </a:r>
            <a:r>
              <a:rPr lang="en-US" dirty="0"/>
              <a:t> </a:t>
            </a:r>
            <a:r>
              <a:rPr lang="en-US" dirty="0" err="1"/>
              <a:t>della</a:t>
            </a:r>
            <a:r>
              <a:rPr lang="en-US" dirty="0"/>
              <a:t> fluenza con </a:t>
            </a:r>
            <a:r>
              <a:rPr lang="en-US" dirty="0" err="1"/>
              <a:t>esordio</a:t>
            </a:r>
            <a:r>
              <a:rPr lang="en-US" dirty="0"/>
              <a:t> </a:t>
            </a:r>
            <a:r>
              <a:rPr lang="en-US" dirty="0" err="1"/>
              <a:t>nell'infanzia</a:t>
            </a:r>
            <a:r>
              <a:rPr lang="en-US" dirty="0"/>
              <a:t> (</a:t>
            </a:r>
            <a:r>
              <a:rPr lang="en-US" dirty="0" err="1"/>
              <a:t>balbu­zie</a:t>
            </a:r>
            <a:r>
              <a:rPr lang="en-US" dirty="0"/>
              <a:t>), </a:t>
            </a:r>
          </a:p>
          <a:p>
            <a:r>
              <a:rPr lang="en-US" dirty="0" err="1"/>
              <a:t>disturbo</a:t>
            </a:r>
            <a:r>
              <a:rPr lang="en-US" dirty="0"/>
              <a:t> </a:t>
            </a:r>
            <a:r>
              <a:rPr lang="en-US" dirty="0" err="1"/>
              <a:t>della</a:t>
            </a:r>
            <a:r>
              <a:rPr lang="en-US" dirty="0"/>
              <a:t> </a:t>
            </a:r>
            <a:r>
              <a:rPr lang="en-US" dirty="0" err="1"/>
              <a:t>comunicazione</a:t>
            </a:r>
            <a:r>
              <a:rPr lang="en-US" dirty="0"/>
              <a:t> </a:t>
            </a:r>
            <a:r>
              <a:rPr lang="en-US" dirty="0" err="1"/>
              <a:t>sociale</a:t>
            </a:r>
            <a:r>
              <a:rPr lang="en-US" dirty="0"/>
              <a:t> (</a:t>
            </a:r>
            <a:r>
              <a:rPr lang="en-US" dirty="0" err="1"/>
              <a:t>pragmatica</a:t>
            </a:r>
            <a:r>
              <a:rPr lang="en-US" dirty="0"/>
              <a:t>) e </a:t>
            </a:r>
          </a:p>
          <a:p>
            <a:r>
              <a:rPr lang="en-US" dirty="0" err="1"/>
              <a:t>altri</a:t>
            </a:r>
            <a:r>
              <a:rPr lang="en-US" dirty="0"/>
              <a:t> </a:t>
            </a:r>
            <a:r>
              <a:rPr lang="en-US" dirty="0" err="1"/>
              <a:t>disturbi</a:t>
            </a:r>
            <a:r>
              <a:rPr lang="en-US" dirty="0"/>
              <a:t> </a:t>
            </a:r>
            <a:r>
              <a:rPr lang="en-US" dirty="0" err="1"/>
              <a:t>della</a:t>
            </a:r>
            <a:r>
              <a:rPr lang="en-US" dirty="0"/>
              <a:t> </a:t>
            </a:r>
            <a:r>
              <a:rPr lang="en-US" dirty="0" err="1"/>
              <a:t>comunica­zione</a:t>
            </a:r>
            <a:r>
              <a:rPr lang="en-US" dirty="0"/>
              <a:t> </a:t>
            </a:r>
            <a:r>
              <a:rPr lang="it-IT" dirty="0"/>
              <a:t> </a:t>
            </a:r>
            <a:endParaRPr lang="it-IT" sz="2800" dirty="0"/>
          </a:p>
          <a:p>
            <a:endParaRPr lang="it-IT" dirty="0"/>
          </a:p>
        </p:txBody>
      </p:sp>
    </p:spTree>
    <p:extLst>
      <p:ext uri="{BB962C8B-B14F-4D97-AF65-F5344CB8AC3E}">
        <p14:creationId xmlns:p14="http://schemas.microsoft.com/office/powerpoint/2010/main" val="2674191877"/>
      </p:ext>
    </p:extLst>
  </p:cSld>
  <p:clrMapOvr>
    <a:masterClrMapping/>
  </p:clrMapOvr>
</p:sld>
</file>

<file path=ppt/slides/slide9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I DIVERSI ANTIDEPRESSIVI</a:t>
            </a:r>
            <a:endParaRPr altLang="it-IT" dirty="0"/>
          </a:p>
        </p:txBody>
      </p:sp>
      <p:sp>
        <p:nvSpPr>
          <p:cNvPr id="8" name="Sottotitolo 7"/>
          <p:cNvSpPr>
            <a:spLocks noGrp="1"/>
          </p:cNvSpPr>
          <p:nvPr>
            <p:ph type="subTitle" idx="1"/>
          </p:nvPr>
        </p:nvSpPr>
        <p:spPr/>
        <p:txBody>
          <a:bodyPr/>
          <a:lstStyle/>
          <a:p>
            <a:pPr eaLnBrk="1" hangingPunct="1">
              <a:defRPr/>
            </a:pPr>
            <a:r>
              <a:rPr lang="it-IT" dirty="0"/>
              <a:t>Lezione 43-4 </a:t>
            </a:r>
          </a:p>
        </p:txBody>
      </p:sp>
    </p:spTree>
    <p:extLst>
      <p:ext uri="{BB962C8B-B14F-4D97-AF65-F5344CB8AC3E}">
        <p14:creationId xmlns:p14="http://schemas.microsoft.com/office/powerpoint/2010/main" val="3298901131"/>
      </p:ext>
    </p:extLst>
  </p:cSld>
  <p:clrMapOvr>
    <a:masterClrMapping/>
  </p:clrMapOvr>
</p:sld>
</file>

<file path=ppt/slides/slide9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L’elettroshock viene ancora usato in casi selezionatissimi di depressione resistente ai farmaci. Le applicazioni vengono fatte solo su un emisfero ed in genere non inducono lesioni cerebrali. Smuove un gran numero di neurotrasmettitori in una sola applicazione e certamente può rivelarsi utile in casi particolari. </a:t>
            </a:r>
          </a:p>
        </p:txBody>
      </p:sp>
      <p:sp>
        <p:nvSpPr>
          <p:cNvPr id="3" name="Titolo 2"/>
          <p:cNvSpPr>
            <a:spLocks noGrp="1"/>
          </p:cNvSpPr>
          <p:nvPr>
            <p:ph type="title"/>
          </p:nvPr>
        </p:nvSpPr>
        <p:spPr/>
        <p:txBody>
          <a:bodyPr/>
          <a:lstStyle/>
          <a:p>
            <a:r>
              <a:rPr lang="it-IT" dirty="0"/>
              <a:t>elettroshock</a:t>
            </a:r>
          </a:p>
        </p:txBody>
      </p:sp>
    </p:spTree>
    <p:extLst>
      <p:ext uri="{BB962C8B-B14F-4D97-AF65-F5344CB8AC3E}">
        <p14:creationId xmlns:p14="http://schemas.microsoft.com/office/powerpoint/2010/main" val="1179082624"/>
      </p:ext>
    </p:extLst>
  </p:cSld>
  <p:clrMapOvr>
    <a:masterClrMapping/>
  </p:clrMapOvr>
</p:sld>
</file>

<file path=ppt/slides/slide9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Fino a qualche anno fa l’elettroshock ad esempio veniva usato in gravidanza ed anche con anziani resistenti al trattamento farmacologico in quanto ritenuto meno dannoso per il feto ed il cuore  rispetto ai farmaci allora disponibili. In 40 anni di lavoro non lo ho mai prescritto ma ho parlato con qualche paziente che aveva vissuto tale esperienza, alcuni ricordandone gli effetti risolutivi immediati, altri invece dimostrando nel tempo gli effetti di riduzione di memoria ed ottundimento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8662993"/>
      </p:ext>
    </p:extLst>
  </p:cSld>
  <p:clrMapOvr>
    <a:masterClrMapping/>
  </p:clrMapOvr>
</p:sld>
</file>

<file path=ppt/slides/slide9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0" indent="0">
              <a:buNone/>
            </a:pPr>
            <a:endParaRPr lang="it-IT" sz="2000" dirty="0"/>
          </a:p>
          <a:p>
            <a:r>
              <a:rPr lang="it-IT" sz="2000" dirty="0"/>
              <a:t>Gli antidepressivi triciclici sono antidepressivi di prima generazione e hanno azione prevalentemente su noradrenalina e serotonina e su alcuni sistemi recettoriali (come i meccanismi di ricaptazione).</a:t>
            </a:r>
          </a:p>
          <a:p>
            <a:r>
              <a:rPr lang="it-IT" sz="2000" dirty="0"/>
              <a:t>Nelle prossime schede sono elencate le classiche indicazioni terapeutiche per questo genere di farmaco.</a:t>
            </a:r>
          </a:p>
          <a:p>
            <a:r>
              <a:rPr lang="it-IT" sz="2000" dirty="0"/>
              <a:t>Attualmente le indicazioni terapeutiche sono limitate dal fatto che disponiamo di farmaci più maneggevoli e caratterizzati da meno effetti collaterali.</a:t>
            </a:r>
          </a:p>
          <a:p>
            <a:pPr marL="0" indent="0">
              <a:buNone/>
            </a:pPr>
            <a:endParaRPr lang="it-IT" dirty="0"/>
          </a:p>
          <a:p>
            <a:endParaRPr lang="it-IT" dirty="0"/>
          </a:p>
        </p:txBody>
      </p:sp>
      <p:sp>
        <p:nvSpPr>
          <p:cNvPr id="3" name="Titolo 2"/>
          <p:cNvSpPr>
            <a:spLocks noGrp="1"/>
          </p:cNvSpPr>
          <p:nvPr>
            <p:ph type="title"/>
          </p:nvPr>
        </p:nvSpPr>
        <p:spPr/>
        <p:txBody>
          <a:bodyPr/>
          <a:lstStyle/>
          <a:p>
            <a:r>
              <a:rPr lang="it-IT" dirty="0"/>
              <a:t>Antidepressivi triciclici</a:t>
            </a:r>
          </a:p>
        </p:txBody>
      </p:sp>
    </p:spTree>
    <p:extLst>
      <p:ext uri="{BB962C8B-B14F-4D97-AF65-F5344CB8AC3E}">
        <p14:creationId xmlns:p14="http://schemas.microsoft.com/office/powerpoint/2010/main" val="1413451019"/>
      </p:ext>
    </p:extLst>
  </p:cSld>
  <p:clrMapOvr>
    <a:masterClrMapping/>
  </p:clrMapOvr>
</p:sld>
</file>

<file path=ppt/slides/slide9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Depressione maggiore (in particolare sono utili nel trattamento di depressioni ricorrenti e con causa endogena) </a:t>
            </a:r>
          </a:p>
          <a:p>
            <a:pPr lvl="0"/>
            <a:r>
              <a:rPr lang="it-IT" sz="2800" dirty="0"/>
              <a:t>Attacchi di panico associati ad agorafobia</a:t>
            </a:r>
          </a:p>
          <a:p>
            <a:pPr lvl="0"/>
            <a:r>
              <a:rPr lang="it-IT" sz="2800" dirty="0"/>
              <a:t>Enuresi</a:t>
            </a:r>
          </a:p>
          <a:p>
            <a:pPr lvl="0"/>
            <a:r>
              <a:rPr lang="it-IT" sz="2800" dirty="0"/>
              <a:t>Deficit di attenzione con iperattività motoria nei bambini con ADHD</a:t>
            </a:r>
          </a:p>
          <a:p>
            <a:pPr lvl="0"/>
            <a:r>
              <a:rPr lang="it-IT" sz="2800" dirty="0"/>
              <a:t>Fobia della scuola e altri disturbi dell’infanzia</a:t>
            </a:r>
          </a:p>
          <a:p>
            <a:pPr marL="0" indent="0">
              <a:buNone/>
            </a:pPr>
            <a:endParaRPr lang="it-IT" dirty="0"/>
          </a:p>
        </p:txBody>
      </p:sp>
      <p:sp>
        <p:nvSpPr>
          <p:cNvPr id="3" name="Titolo 2"/>
          <p:cNvSpPr>
            <a:spLocks noGrp="1"/>
          </p:cNvSpPr>
          <p:nvPr>
            <p:ph type="title"/>
          </p:nvPr>
        </p:nvSpPr>
        <p:spPr/>
        <p:txBody>
          <a:bodyPr>
            <a:normAutofit fontScale="90000"/>
          </a:bodyPr>
          <a:lstStyle/>
          <a:p>
            <a:r>
              <a:rPr lang="it-IT" dirty="0"/>
              <a:t>Impiego clinico degli antidepressivi triciclici</a:t>
            </a:r>
          </a:p>
        </p:txBody>
      </p:sp>
    </p:spTree>
    <p:extLst>
      <p:ext uri="{BB962C8B-B14F-4D97-AF65-F5344CB8AC3E}">
        <p14:creationId xmlns:p14="http://schemas.microsoft.com/office/powerpoint/2010/main" val="337963095"/>
      </p:ext>
    </p:extLst>
  </p:cSld>
  <p:clrMapOvr>
    <a:masterClrMapping/>
  </p:clrMapOvr>
</p:sld>
</file>

<file path=ppt/slides/slide9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000" dirty="0"/>
              <a:t>Effetto utile nei casi di “</a:t>
            </a:r>
            <a:r>
              <a:rPr lang="it-IT" sz="2000" dirty="0" err="1"/>
              <a:t>pseudodemenze</a:t>
            </a:r>
            <a:r>
              <a:rPr lang="it-IT" sz="2000" dirty="0"/>
              <a:t>” nell’anziano</a:t>
            </a:r>
          </a:p>
          <a:p>
            <a:pPr lvl="0"/>
            <a:r>
              <a:rPr lang="it-IT" sz="2000" dirty="0"/>
              <a:t>Nella bulimia e anoressia</a:t>
            </a:r>
          </a:p>
          <a:p>
            <a:pPr lvl="0"/>
            <a:r>
              <a:rPr lang="it-IT" sz="2000" dirty="0"/>
              <a:t>Nelle sindromi dolorose croniche come la nevralgia e l’emicrania</a:t>
            </a:r>
          </a:p>
          <a:p>
            <a:pPr lvl="0"/>
            <a:r>
              <a:rPr lang="it-IT" sz="2000" dirty="0"/>
              <a:t>Sindrome ossessivo compulsiva (utile la </a:t>
            </a:r>
            <a:r>
              <a:rPr lang="it-IT" sz="2000" dirty="0" err="1"/>
              <a:t>clomipramina</a:t>
            </a:r>
            <a:r>
              <a:rPr lang="it-IT" sz="2000" dirty="0"/>
              <a:t> come l’</a:t>
            </a:r>
            <a:r>
              <a:rPr lang="it-IT" sz="2000" dirty="0" err="1"/>
              <a:t>Anafranil</a:t>
            </a:r>
            <a:r>
              <a:rPr lang="it-IT" sz="2000" dirty="0"/>
              <a:t>)</a:t>
            </a:r>
          </a:p>
          <a:p>
            <a:pPr lvl="0"/>
            <a:r>
              <a:rPr lang="it-IT" sz="2000" dirty="0"/>
              <a:t>Sindromi della neuropatia diabetica periferica</a:t>
            </a:r>
          </a:p>
          <a:p>
            <a:pPr lvl="0"/>
            <a:r>
              <a:rPr lang="it-IT" sz="2000" dirty="0"/>
              <a:t>Narcolessia</a:t>
            </a:r>
          </a:p>
          <a:p>
            <a:pPr lvl="0"/>
            <a:r>
              <a:rPr lang="it-IT" sz="2000" dirty="0"/>
              <a:t>Apnea notturna</a:t>
            </a:r>
          </a:p>
          <a:p>
            <a:pPr lvl="0"/>
            <a:r>
              <a:rPr lang="it-IT" sz="2000" dirty="0"/>
              <a:t>Ulcera peptica</a:t>
            </a:r>
          </a:p>
          <a:p>
            <a:pPr lvl="0"/>
            <a:r>
              <a:rPr lang="it-IT" sz="2000" dirty="0"/>
              <a:t>Per alcuni disturbi del comportamento caratterizzati da aggressività</a:t>
            </a:r>
          </a:p>
          <a:p>
            <a:pPr marL="0" indent="0">
              <a:buNone/>
            </a:pPr>
            <a:endParaRPr lang="it-IT" dirty="0"/>
          </a:p>
        </p:txBody>
      </p:sp>
      <p:sp>
        <p:nvSpPr>
          <p:cNvPr id="3" name="Titolo 2"/>
          <p:cNvSpPr>
            <a:spLocks noGrp="1"/>
          </p:cNvSpPr>
          <p:nvPr>
            <p:ph type="title"/>
          </p:nvPr>
        </p:nvSpPr>
        <p:spPr/>
        <p:txBody>
          <a:bodyPr>
            <a:normAutofit fontScale="90000"/>
          </a:bodyPr>
          <a:lstStyle/>
          <a:p>
            <a:r>
              <a:rPr lang="it-IT" dirty="0"/>
              <a:t>Indicazioni cliniche per gli antidepressivi triciclici (continua)</a:t>
            </a:r>
          </a:p>
        </p:txBody>
      </p:sp>
    </p:spTree>
    <p:extLst>
      <p:ext uri="{BB962C8B-B14F-4D97-AF65-F5344CB8AC3E}">
        <p14:creationId xmlns:p14="http://schemas.microsoft.com/office/powerpoint/2010/main" val="2983539323"/>
      </p:ext>
    </p:extLst>
  </p:cSld>
  <p:clrMapOvr>
    <a:masterClrMapping/>
  </p:clrMapOvr>
</p:sld>
</file>

<file path=ppt/slides/slide9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Gli AT risultano efficaci a migliorare il tono dell’umore nei pazienti depressi con conseguente riattivazione psicomotoria, riduzione dell’ansia e stimolazione dell’appetito. Nei pazienti affetti da schizofrenia invece possono, in alcuni casi, aumentare il quadro psicotico (deliri, allucinazioni, aggressività, agitazione motoria).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28584171"/>
      </p:ext>
    </p:extLst>
  </p:cSld>
  <p:clrMapOvr>
    <a:masterClrMapping/>
  </p:clrMapOvr>
</p:sld>
</file>

<file path=ppt/slides/slide9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All’interno di questa grande classe di psicofarmaci, molto analoghi tra loro, troviamo alcune differenze: alcuni farmaci sono euforizzanti, </a:t>
            </a:r>
            <a:r>
              <a:rPr lang="it-IT" sz="2400" dirty="0" err="1"/>
              <a:t>disibinitori</a:t>
            </a:r>
            <a:r>
              <a:rPr lang="it-IT" sz="2400" dirty="0"/>
              <a:t> e </a:t>
            </a:r>
            <a:r>
              <a:rPr lang="it-IT" sz="2400" dirty="0" err="1"/>
              <a:t>psicoattivanti</a:t>
            </a:r>
            <a:r>
              <a:rPr lang="it-IT" sz="2400" dirty="0"/>
              <a:t>, mentre altri sono maggiormente sedativi, </a:t>
            </a:r>
            <a:r>
              <a:rPr lang="it-IT" sz="2400" dirty="0" err="1"/>
              <a:t>antisomatizzanti</a:t>
            </a:r>
            <a:r>
              <a:rPr lang="it-IT" sz="2400" dirty="0"/>
              <a:t> e </a:t>
            </a:r>
            <a:r>
              <a:rPr lang="it-IT" sz="2400" dirty="0" err="1"/>
              <a:t>antifobici</a:t>
            </a:r>
            <a:r>
              <a:rPr lang="it-IT" sz="2400" dirty="0"/>
              <a:t>. E si distinguono inoltre per la maggiore o minore presenza di effetti collaterali. </a:t>
            </a:r>
          </a:p>
          <a:p>
            <a:r>
              <a:rPr lang="it-IT" sz="2400" dirty="0"/>
              <a:t>La valutazione del medico è indispensabile per identificare, in base al tipo di depressione del paziente, il farmaco adatto e per poter stabilire se l’organismo del paziente può tollerare gli effetti collaterali di un certo farmaco AT oppure se necessita di un’altra tipologia di farmaci.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09394826"/>
      </p:ext>
    </p:extLst>
  </p:cSld>
  <p:clrMapOvr>
    <a:masterClrMapping/>
  </p:clrMapOvr>
</p:sld>
</file>

<file path=ppt/slides/slide9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ANTIDEPRESSIVI TRICICLICI </a:t>
            </a:r>
            <a:endParaRPr altLang="it-IT" dirty="0"/>
          </a:p>
        </p:txBody>
      </p:sp>
      <p:sp>
        <p:nvSpPr>
          <p:cNvPr id="8" name="Sottotitolo 7"/>
          <p:cNvSpPr>
            <a:spLocks noGrp="1"/>
          </p:cNvSpPr>
          <p:nvPr>
            <p:ph type="subTitle" idx="1"/>
          </p:nvPr>
        </p:nvSpPr>
        <p:spPr/>
        <p:txBody>
          <a:bodyPr/>
          <a:lstStyle/>
          <a:p>
            <a:pPr eaLnBrk="1" hangingPunct="1">
              <a:defRPr/>
            </a:pPr>
            <a:r>
              <a:rPr lang="it-IT" dirty="0"/>
              <a:t>Lezione  44-1</a:t>
            </a:r>
          </a:p>
        </p:txBody>
      </p:sp>
    </p:spTree>
    <p:extLst>
      <p:ext uri="{BB962C8B-B14F-4D97-AF65-F5344CB8AC3E}">
        <p14:creationId xmlns:p14="http://schemas.microsoft.com/office/powerpoint/2010/main" val="3682790400"/>
      </p:ext>
    </p:extLst>
  </p:cSld>
  <p:clrMapOvr>
    <a:masterClrMapping/>
  </p:clrMapOvr>
</p:sld>
</file>

<file path=ppt/slides/slide9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Gli antidepressivi triciclici sono stati scoperti negli anni 70 e conservano tutt’ora una buona efficacia anche se la loro diffusione è diminuita a favore di prodotti più moderni (e più costosi).</a:t>
            </a:r>
          </a:p>
          <a:p>
            <a:r>
              <a:rPr lang="it-IT" sz="2400" dirty="0"/>
              <a:t>Un tempo si trattava dei prodotti di prima scelta. Alcuni prodotti sono assai noti.</a:t>
            </a:r>
          </a:p>
          <a:p>
            <a:r>
              <a:rPr lang="it-IT" sz="2400" b="1" dirty="0" err="1"/>
              <a:t>Laroxyl</a:t>
            </a:r>
            <a:r>
              <a:rPr lang="it-IT" sz="2400" b="1" dirty="0"/>
              <a:t> (</a:t>
            </a:r>
            <a:r>
              <a:rPr lang="it-IT" sz="2400" b="1" dirty="0" err="1"/>
              <a:t>amitriptilina</a:t>
            </a:r>
            <a:r>
              <a:rPr lang="it-IT" sz="2400" b="1" dirty="0"/>
              <a:t> </a:t>
            </a:r>
            <a:r>
              <a:rPr lang="it-IT" sz="2400" dirty="0"/>
              <a:t>usato anche per la cefalea, riduce l’ansia)</a:t>
            </a:r>
          </a:p>
          <a:p>
            <a:r>
              <a:rPr lang="it-IT" sz="2400" b="1" dirty="0"/>
              <a:t>Nortimil (</a:t>
            </a:r>
            <a:r>
              <a:rPr lang="it-IT" sz="2400" b="1" dirty="0" err="1"/>
              <a:t>nortriptilina</a:t>
            </a:r>
            <a:r>
              <a:rPr lang="it-IT" sz="2400" b="1" dirty="0"/>
              <a:t> </a:t>
            </a:r>
            <a:r>
              <a:rPr lang="it-IT" sz="2400" dirty="0"/>
              <a:t>piuttosto stimolante e di solito ben tollerato occorre però stare attenti agli effetti cardiaci)</a:t>
            </a:r>
          </a:p>
        </p:txBody>
      </p:sp>
      <p:sp>
        <p:nvSpPr>
          <p:cNvPr id="3" name="Titolo 2"/>
          <p:cNvSpPr>
            <a:spLocks noGrp="1"/>
          </p:cNvSpPr>
          <p:nvPr>
            <p:ph type="title"/>
          </p:nvPr>
        </p:nvSpPr>
        <p:spPr/>
        <p:txBody>
          <a:bodyPr/>
          <a:lstStyle/>
          <a:p>
            <a:r>
              <a:rPr lang="it-IT" dirty="0"/>
              <a:t>ANTIDEPRESSIVI TRICICLICI</a:t>
            </a:r>
          </a:p>
        </p:txBody>
      </p:sp>
    </p:spTree>
    <p:extLst>
      <p:ext uri="{BB962C8B-B14F-4D97-AF65-F5344CB8AC3E}">
        <p14:creationId xmlns:p14="http://schemas.microsoft.com/office/powerpoint/2010/main" val="422294248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Disturbi della comunicazione</a:t>
            </a:r>
            <a:br>
              <a:rPr lang="it-IT" dirty="0"/>
            </a:br>
            <a:r>
              <a:rPr lang="it-IT" dirty="0"/>
              <a:t>criteri di valutazione</a:t>
            </a:r>
          </a:p>
        </p:txBody>
      </p:sp>
      <p:sp>
        <p:nvSpPr>
          <p:cNvPr id="3" name="Sottotitolo 2"/>
          <p:cNvSpPr>
            <a:spLocks noGrp="1"/>
          </p:cNvSpPr>
          <p:nvPr>
            <p:ph type="subTitle" idx="1"/>
          </p:nvPr>
        </p:nvSpPr>
        <p:spPr/>
        <p:txBody>
          <a:bodyPr/>
          <a:lstStyle/>
          <a:p>
            <a:r>
              <a:rPr lang="it-IT" dirty="0"/>
              <a:t>Lezione 18-2</a:t>
            </a:r>
          </a:p>
        </p:txBody>
      </p:sp>
    </p:spTree>
    <p:extLst>
      <p:ext uri="{BB962C8B-B14F-4D97-AF65-F5344CB8AC3E}">
        <p14:creationId xmlns:p14="http://schemas.microsoft.com/office/powerpoint/2010/main" val="1362573348"/>
      </p:ext>
    </p:extLst>
  </p:cSld>
  <p:clrMapOvr>
    <a:masterClrMapping/>
  </p:clrMapOvr>
</p:sld>
</file>

<file path=ppt/slides/slide9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Surmontil (Trimipramina molto ansiolitico spesso si usa di sera per normalizzare il sonno)</a:t>
            </a:r>
          </a:p>
          <a:p>
            <a:r>
              <a:rPr lang="it-IT" sz="2000" dirty="0"/>
              <a:t>Anafranil (</a:t>
            </a:r>
            <a:r>
              <a:rPr lang="it-IT" sz="2000" dirty="0" err="1"/>
              <a:t>clomipramina</a:t>
            </a:r>
            <a:r>
              <a:rPr lang="it-IT" sz="2000" dirty="0"/>
              <a:t> l’unico disponibile in fiale, si tratta di un serotoninergico valido nel trattamento della ossessività).</a:t>
            </a:r>
          </a:p>
          <a:p>
            <a:r>
              <a:rPr lang="it-IT" sz="2000" dirty="0"/>
              <a:t>Tofranil (Imipramina uno dei più efficaci, spesso usato anche nel trattamento della enuresi per il suo effetto di rilassamento della vescica ed in quanto rende meno profondo il sonno). Da qualche mese (settembre 2013 sembra introvabile in farmacia)</a:t>
            </a:r>
          </a:p>
          <a:p>
            <a:endParaRPr lang="it-IT" sz="2000" dirty="0"/>
          </a:p>
          <a:p>
            <a:r>
              <a:rPr lang="it-IT" sz="2000" dirty="0"/>
              <a:t>QUESTI PRODOTTI SONO MOLTO EFFICACI MA PRESENTANO MOLTI EFFETTI COLLATERALI</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50974390"/>
      </p:ext>
    </p:extLst>
  </p:cSld>
  <p:clrMapOvr>
    <a:masterClrMapping/>
  </p:clrMapOvr>
</p:sld>
</file>

<file path=ppt/slides/slide9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Vertigine</a:t>
            </a:r>
          </a:p>
          <a:p>
            <a:r>
              <a:rPr lang="it-IT" sz="2400" dirty="0"/>
              <a:t>Ipotensione ortostatica (giramenti di testa ed anche rischio di caduta  quando ci si alza rapidamente)</a:t>
            </a:r>
          </a:p>
          <a:p>
            <a:r>
              <a:rPr lang="it-IT" sz="2400" dirty="0"/>
              <a:t>Problemi eiaculatori</a:t>
            </a:r>
          </a:p>
          <a:p>
            <a:r>
              <a:rPr lang="it-IT" sz="2400" dirty="0"/>
              <a:t>Aumento di peso</a:t>
            </a:r>
          </a:p>
          <a:p>
            <a:r>
              <a:rPr lang="it-IT" sz="2400" dirty="0"/>
              <a:t>Sonnolenza</a:t>
            </a:r>
          </a:p>
          <a:p>
            <a:r>
              <a:rPr lang="it-IT" sz="2400" dirty="0"/>
              <a:t>Sedazione</a:t>
            </a:r>
          </a:p>
        </p:txBody>
      </p:sp>
      <p:sp>
        <p:nvSpPr>
          <p:cNvPr id="3" name="Titolo 2"/>
          <p:cNvSpPr>
            <a:spLocks noGrp="1"/>
          </p:cNvSpPr>
          <p:nvPr>
            <p:ph type="title"/>
          </p:nvPr>
        </p:nvSpPr>
        <p:spPr/>
        <p:txBody>
          <a:bodyPr/>
          <a:lstStyle/>
          <a:p>
            <a:r>
              <a:rPr lang="it-IT" dirty="0"/>
              <a:t>EFFETTI COLLATERALI DEGLI ANTIDEPRESSIVI TRICICLICI</a:t>
            </a:r>
          </a:p>
        </p:txBody>
      </p:sp>
    </p:spTree>
    <p:extLst>
      <p:ext uri="{BB962C8B-B14F-4D97-AF65-F5344CB8AC3E}">
        <p14:creationId xmlns:p14="http://schemas.microsoft.com/office/powerpoint/2010/main" val="1718508120"/>
      </p:ext>
    </p:extLst>
  </p:cSld>
  <p:clrMapOvr>
    <a:masterClrMapping/>
  </p:clrMapOvr>
</p:sld>
</file>

<file path=ppt/slides/slide9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DISTURBI ANTICOLINERGICI ovvero secchezza della bocca, stitichezza, ritenzione urinaria (la vescica rilassata ha difficoltà ad iniziare la minzione), visione offuscata, tachicardia ed in casi gravi deliri ed altri disturbi cognitivi (soprattutto nell’anziano). Nel maschio anziano possibile ingrossamento della prostata</a:t>
            </a:r>
          </a:p>
          <a:p>
            <a:endParaRPr lang="it-IT" sz="2000" dirty="0"/>
          </a:p>
          <a:p>
            <a:r>
              <a:rPr lang="it-IT" sz="2000" dirty="0"/>
              <a:t>ED INOLTRE possibili disturbi del ritmo cardiaco (soprattutto ad alte dosi comunque è meglio non proporli a pazienti cardiopatici), tremori, abbassamento della soglia delle convulsioni (meglio non prescriverli a pazienti già noti come epilettici). Possono anche favorire il viraggio in maniacalità.</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9357015"/>
      </p:ext>
    </p:extLst>
  </p:cSld>
  <p:clrMapOvr>
    <a:masterClrMapping/>
  </p:clrMapOvr>
</p:sld>
</file>

<file path=ppt/slides/slide9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b="1" dirty="0"/>
              <a:t>QUESTE NOTAZIONI RIGUARDO I NOMI COMMERCIALI ED I DOSAGGI DEI FARMACI SONO FORNITE SOLAMENTE PER MEGLIORARE LA VOSTRA PREPARAZIONE E PER DARVI INFORMAZIONI CULTURALMENTE INTERESSANTI, AL VOSTRO LIVELLO DI PREPARAZIONE NON SARANNO MAI OGGETTO DI ESAME, CERCATE DI COGLIERE IL SENSO DI QUATO GLI PSICOFARMACI POSSANO ESSERE UTILI IN UNA TERAPIA INTEGRATA.</a:t>
            </a:r>
          </a:p>
          <a:p>
            <a:r>
              <a:rPr lang="it-IT" sz="2000" b="1" dirty="0"/>
              <a:t>QUANDO VEDRETE PAZIENTI PROBABILMENTE ALCUNI MOSTRERANNO GLI EFFETTI COLLATERALI INDICATI O USERANNO I FARMACI DESCRITTI ED ALLORA SCOPRIRETE LA </a:t>
            </a:r>
            <a:r>
              <a:rPr lang="it-IT" sz="2000" b="1" dirty="0" err="1"/>
              <a:t>UTILITà</a:t>
            </a:r>
            <a:r>
              <a:rPr lang="it-IT" sz="2000" b="1" dirty="0"/>
              <a:t> DI QUESTE INFORMAZIONI.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8428565"/>
      </p:ext>
    </p:extLst>
  </p:cSld>
  <p:clrMapOvr>
    <a:masterClrMapping/>
  </p:clrMapOvr>
</p:sld>
</file>

<file path=ppt/slides/slide9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b="1" dirty="0"/>
              <a:t>LEGGETE QUINDI QUESTE SCHEDE SENZA ANGOSCIE PER L’ESAME CHE, COME DETTO IN PRECEDENZA VERTERA’ SOPRATTUTTO SULLA VOSTRA CAPACITA’ DI RICONOSCERE LE DIVERSE PATOLOGIE E DI COMPIERE SEMPLICI DIAGNOSI DIFFERENZIALI.</a:t>
            </a:r>
          </a:p>
          <a:p>
            <a:r>
              <a:rPr lang="it-IT" sz="2000" b="1" dirty="0"/>
              <a:t>GLI PSICOFARMACI SONO GLI STRUMENTI MAGGIORMENTE USATI IN AMBITO PSICHIATRICO E COME TALI VANNO CONOSCIUTI DALLO PSICOLOGO CHE SI AVVICINA ALLO STUDIO DELLE DISCIPLINE PSICHIATRICHE, MA SENZA LA ANGOSCIA DI IMPARARE DETTAGLI RELATIVI A FARMACI CHE COMUNQUE NON POTRETE PRESCRIVERE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56266901"/>
      </p:ext>
    </p:extLst>
  </p:cSld>
  <p:clrMapOvr>
    <a:masterClrMapping/>
  </p:clrMapOvr>
</p:sld>
</file>

<file path=ppt/slides/slide9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ANTIDEPRESSIVI </a:t>
            </a:r>
            <a:br>
              <a:rPr lang="it-IT" altLang="it-IT" dirty="0"/>
            </a:br>
            <a:r>
              <a:rPr lang="it-IT" altLang="it-IT" dirty="0"/>
              <a:t>SSRI ED ALTRI</a:t>
            </a:r>
            <a:endParaRPr altLang="it-IT" dirty="0"/>
          </a:p>
        </p:txBody>
      </p:sp>
      <p:sp>
        <p:nvSpPr>
          <p:cNvPr id="8" name="Sottotitolo 7"/>
          <p:cNvSpPr>
            <a:spLocks noGrp="1"/>
          </p:cNvSpPr>
          <p:nvPr>
            <p:ph type="subTitle" idx="1"/>
          </p:nvPr>
        </p:nvSpPr>
        <p:spPr/>
        <p:txBody>
          <a:bodyPr/>
          <a:lstStyle/>
          <a:p>
            <a:pPr eaLnBrk="1" hangingPunct="1">
              <a:defRPr/>
            </a:pPr>
            <a:r>
              <a:rPr lang="it-IT" dirty="0"/>
              <a:t>Lezione 44-2 </a:t>
            </a:r>
          </a:p>
        </p:txBody>
      </p:sp>
    </p:spTree>
    <p:extLst>
      <p:ext uri="{BB962C8B-B14F-4D97-AF65-F5344CB8AC3E}">
        <p14:creationId xmlns:p14="http://schemas.microsoft.com/office/powerpoint/2010/main" val="2538027603"/>
      </p:ext>
    </p:extLst>
  </p:cSld>
  <p:clrMapOvr>
    <a:masterClrMapping/>
  </p:clrMapOvr>
</p:sld>
</file>

<file path=ppt/slides/slide9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 farmaci antidepressivi sono molti e molto efficaci. Tra loro sono differenti per effetto terapeutico ed effetti collaterali. Nella scelta il medico dovrà prestare particolare attenzione all’ascolto del paziente. </a:t>
            </a:r>
          </a:p>
          <a:p>
            <a:r>
              <a:rPr lang="it-IT" sz="2000" dirty="0"/>
              <a:t>Ora che i triciclici sono meno diffusi (ed a volte difficili da trovare in commercio) è importante conoscere anche  le altri classi di antidepressivi. Nelle prossime pagine si illustreranno in modo generale tali classi sempre tenendo presente gli aspetti applicativi del nostro corso e le specifiche necessità dello psicologo clinico. </a:t>
            </a:r>
          </a:p>
          <a:p>
            <a:r>
              <a:rPr lang="it-IT" sz="2000" dirty="0"/>
              <a:t>Nella successiva lezione prenderemo in esame dettagliato i diversi farmaci. Come già detto tali dettagli non sono oggetto di esame, ma per lo psicologo che lavora in ambito clinico può comunque essere utile conoscere le caratteristiche dei prodotti presi dai suoi pazienti</a:t>
            </a:r>
            <a:r>
              <a:rPr lang="it-IT" dirty="0"/>
              <a:t>.</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5901713"/>
      </p:ext>
    </p:extLst>
  </p:cSld>
  <p:clrMapOvr>
    <a:masterClrMapping/>
  </p:clrMapOvr>
</p:sld>
</file>

<file path=ppt/slides/slide9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Questi nuovi prodotti antidepressivi sono utili soprattutto nei seguenti casi:</a:t>
            </a:r>
          </a:p>
          <a:p>
            <a:r>
              <a:rPr lang="it-IT" sz="2400" dirty="0"/>
              <a:t>Depressione e distimia (che è una forma più lieve e più cronica di depressione)</a:t>
            </a:r>
          </a:p>
          <a:p>
            <a:r>
              <a:rPr lang="it-IT" sz="2400" dirty="0"/>
              <a:t>Nel disturbi dello spettro ossessivo e compulsivo (in questo caso serotoninergici spesso associati a leggerissime dosi di neurolettici)</a:t>
            </a:r>
          </a:p>
          <a:p>
            <a:r>
              <a:rPr lang="it-IT" sz="2400" dirty="0"/>
              <a:t>Lo stesso trattamento del DOC (disturbo ossessivo compulsivo e correlati) spesso è utile anche per le patologie conseguenti a stress eccessivo (PTSD ovvero disturbo post traumatico da stress) nel cui trattamento comunque non ci possiamo solo basare sui farmaci.</a:t>
            </a:r>
          </a:p>
        </p:txBody>
      </p:sp>
      <p:sp>
        <p:nvSpPr>
          <p:cNvPr id="3" name="Titolo 2"/>
          <p:cNvSpPr>
            <a:spLocks noGrp="1"/>
          </p:cNvSpPr>
          <p:nvPr>
            <p:ph type="title"/>
          </p:nvPr>
        </p:nvSpPr>
        <p:spPr/>
        <p:txBody>
          <a:bodyPr/>
          <a:lstStyle/>
          <a:p>
            <a:r>
              <a:rPr lang="it-IT" dirty="0"/>
              <a:t>Antidepressivi serotoninergici</a:t>
            </a:r>
          </a:p>
        </p:txBody>
      </p:sp>
    </p:spTree>
    <p:extLst>
      <p:ext uri="{BB962C8B-B14F-4D97-AF65-F5344CB8AC3E}">
        <p14:creationId xmlns:p14="http://schemas.microsoft.com/office/powerpoint/2010/main" val="1610524886"/>
      </p:ext>
    </p:extLst>
  </p:cSld>
  <p:clrMapOvr>
    <a:masterClrMapping/>
  </p:clrMapOvr>
</p:sld>
</file>

<file path=ppt/slides/slide9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Nei disturbi di panico sono i prodotti di prima scelta, assai migliori degli ansiolitici, forse perché portano sotto controllo le ansie anticipatorie (paura della paura) tipiche del panico) che hanno natura ossessiva, comunque erano ottimi anche i «vecchi triciclici, forse perché agendo sulla noradrenalina rendevano più difficile lo scoppio del panico (agendo anche a livello del </a:t>
            </a:r>
            <a:r>
              <a:rPr lang="it-IT" sz="2400" dirty="0" err="1"/>
              <a:t>nucleus</a:t>
            </a:r>
            <a:r>
              <a:rPr lang="it-IT" sz="2400" dirty="0"/>
              <a:t> </a:t>
            </a:r>
            <a:r>
              <a:rPr lang="it-IT" sz="2400" dirty="0" err="1"/>
              <a:t>ceruleus</a:t>
            </a:r>
            <a:r>
              <a:rPr lang="it-IT" sz="2400" dirty="0"/>
              <a:t>)</a:t>
            </a:r>
          </a:p>
          <a:p>
            <a:r>
              <a:rPr lang="it-IT" sz="2400" dirty="0"/>
              <a:t>Nei disturbi di ansia si rivelano spesso migliori </a:t>
            </a:r>
            <a:r>
              <a:rPr lang="it-IT" sz="2400" dirty="0" err="1"/>
              <a:t>delgli</a:t>
            </a:r>
            <a:r>
              <a:rPr lang="it-IT" sz="2400" dirty="0"/>
              <a:t> ansiolitici o meglio si integrano benissimo con essi non dando dipendenza o tolleranza come fanno invece le benzodiazepine.</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8726157"/>
      </p:ext>
    </p:extLst>
  </p:cSld>
  <p:clrMapOvr>
    <a:masterClrMapping/>
  </p:clrMapOvr>
</p:sld>
</file>

<file path=ppt/slides/slide9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Nelle insonnie con risvegli precoci che sono spesso dovute a depressione si rivelano assai più risolutive dei sonniferi.</a:t>
            </a:r>
          </a:p>
          <a:p>
            <a:r>
              <a:rPr lang="it-IT" sz="2800" dirty="0"/>
              <a:t>Nei disturbi sessuali (eiaculazione precoce ) a basse dosi funzionano piuttosto bene. Ad alte dosi tolgono qualsiasi interesse.</a:t>
            </a:r>
          </a:p>
          <a:p>
            <a:r>
              <a:rPr lang="it-IT" sz="2800" dirty="0"/>
              <a:t>Vengono usati nel trattamento della depressione che spesso è alla base della tossicodipendenza.</a:t>
            </a:r>
          </a:p>
          <a:p>
            <a:r>
              <a:rPr lang="it-IT" dirty="0"/>
              <a:t>.</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7175190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La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valutazione</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delle</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abi­lità</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di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eloquio</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linguaggio</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e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comunicazione</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devono</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tener</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canto del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contesto</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culturale</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e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della</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lingua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dell'individuo</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2137408823"/>
      </p:ext>
    </p:extLst>
  </p:cSld>
  <p:clrMapOvr>
    <a:masterClrMapping/>
  </p:clrMapOvr>
</p:sld>
</file>

<file path=ppt/slides/slide9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Negli anziani devono essere usate dosi basse o scegliere prodotti particolarmente ben tollerabili (es trittico)</a:t>
            </a:r>
          </a:p>
          <a:p>
            <a:r>
              <a:rPr lang="it-IT" sz="2400" dirty="0"/>
              <a:t>A volte sono utili anche in condizioni caratterizzate da sintomi dolorosi (ed </a:t>
            </a:r>
            <a:r>
              <a:rPr lang="it-IT" sz="2400" dirty="0" err="1"/>
              <a:t>laroxyl</a:t>
            </a:r>
            <a:r>
              <a:rPr lang="it-IT" sz="2400" dirty="0"/>
              <a:t> per alcune cefalee Cymbalta (</a:t>
            </a:r>
            <a:r>
              <a:rPr lang="it-IT" sz="2400" dirty="0" err="1"/>
              <a:t>duloxetina</a:t>
            </a:r>
            <a:r>
              <a:rPr lang="it-IT" sz="2400" dirty="0"/>
              <a:t>) usato oltre che nella terapia della depressione e della ansia generalizzata che nel trattamento del dolore neuropatico periferico.</a:t>
            </a:r>
          </a:p>
          <a:p>
            <a:r>
              <a:rPr lang="it-IT" sz="2400" dirty="0"/>
              <a:t>Questi prodotti sono inoltre ampiamente impiegati nel trattamento della fase depressiva nel disturbo bipolare (sindrome maniaco depressiva), in questi casi occorre stare attenti ad evitare il viraggio maniacale, ovvero il rapido passaggio da una fase all’altra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68783801"/>
      </p:ext>
    </p:extLst>
  </p:cSld>
  <p:clrMapOvr>
    <a:masterClrMapping/>
  </p:clrMapOvr>
</p:sld>
</file>

<file path=ppt/slides/slide9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È difficile prevedere il farmaco e la dose giusti per il singolo paziente. Medico e psicologo dovranno prestare particolare attenzione al paziente nelle prime fasi del trattamento e comunicare tra loro al fine di mettere a punto una terapia adeguata.</a:t>
            </a:r>
          </a:p>
          <a:p>
            <a:r>
              <a:rPr lang="it-IT" sz="2000" dirty="0"/>
              <a:t>La terapia non deve limitarsi al periodo necessario a raggiungere un apprezzabile miglioramento, spesso occorre prolungarla fino al consolidamento dei risultati che a volte richiede mesi. </a:t>
            </a:r>
          </a:p>
          <a:p>
            <a:r>
              <a:rPr lang="it-IT" sz="2000" dirty="0"/>
              <a:t>Un concomitante appoggio psicoterapeutico si rivela spesso molto utile e molti foglietti illustrativi di questa classe di psicofarmaci sottolineano la importanza di terapie integrate.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2249241"/>
      </p:ext>
    </p:extLst>
  </p:cSld>
  <p:clrMapOvr>
    <a:masterClrMapping/>
  </p:clrMapOvr>
</p:sld>
</file>

<file path=ppt/slides/slide9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Sono diventati gli antidepressivi di prima scelta.</a:t>
            </a:r>
          </a:p>
          <a:p>
            <a:r>
              <a:rPr lang="it-IT" sz="2800" dirty="0"/>
              <a:t>Non sono sempre più efficaci dei triciclici, ma di solito producono minori effetti collaterali.</a:t>
            </a:r>
          </a:p>
          <a:p>
            <a:r>
              <a:rPr lang="it-IT" sz="2800" dirty="0"/>
              <a:t>Come vedremo questi effetti collaterali consistono in nausea, disfunzioni sessuali (calo del desiderio e ritardo significativo dell’orgasmo), a volte sudorazioni soprattutto notturne, calo o lieve aumento di peso, in alcuni casi possono anche aumentare il rischio a passare dalla depressione alla maniacalità (viraggio maniacale).</a:t>
            </a:r>
          </a:p>
          <a:p>
            <a:endParaRPr lang="it-IT" sz="2800" dirty="0"/>
          </a:p>
        </p:txBody>
      </p:sp>
      <p:sp>
        <p:nvSpPr>
          <p:cNvPr id="3" name="Titolo 2"/>
          <p:cNvSpPr>
            <a:spLocks noGrp="1"/>
          </p:cNvSpPr>
          <p:nvPr>
            <p:ph type="title"/>
          </p:nvPr>
        </p:nvSpPr>
        <p:spPr/>
        <p:txBody>
          <a:bodyPr/>
          <a:lstStyle/>
          <a:p>
            <a:r>
              <a:rPr lang="it-IT" sz="1800" dirty="0"/>
              <a:t>SSRI INIBITORI SELETTIVI DEL REUPTAKE DELLA SEROTONINA</a:t>
            </a:r>
          </a:p>
        </p:txBody>
      </p:sp>
    </p:spTree>
    <p:extLst>
      <p:ext uri="{BB962C8B-B14F-4D97-AF65-F5344CB8AC3E}">
        <p14:creationId xmlns:p14="http://schemas.microsoft.com/office/powerpoint/2010/main" val="862019510"/>
      </p:ext>
    </p:extLst>
  </p:cSld>
  <p:clrMapOvr>
    <a:masterClrMapping/>
  </p:clrMapOvr>
</p:sld>
</file>

<file path=ppt/slides/slide9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0" indent="0">
              <a:buNone/>
            </a:pPr>
            <a:endParaRPr lang="it-IT" sz="2000" dirty="0"/>
          </a:p>
          <a:p>
            <a:r>
              <a:rPr lang="it-IT" sz="2800" dirty="0"/>
              <a:t>Gli effetti collaterali dipendono dal tipo di psicofarmaco che viene utilizzato ed in parte saranno analizzati nella prossima lezione.</a:t>
            </a:r>
          </a:p>
          <a:p>
            <a:r>
              <a:rPr lang="it-IT" sz="2800" dirty="0"/>
              <a:t>Comunque si tratta di effetti collaterali  specifici e prevedibili  e come tali vanno conosciuti</a:t>
            </a:r>
          </a:p>
          <a:p>
            <a:endParaRPr lang="it-IT" dirty="0"/>
          </a:p>
        </p:txBody>
      </p:sp>
      <p:sp>
        <p:nvSpPr>
          <p:cNvPr id="3" name="Titolo 2"/>
          <p:cNvSpPr>
            <a:spLocks noGrp="1"/>
          </p:cNvSpPr>
          <p:nvPr>
            <p:ph type="title"/>
          </p:nvPr>
        </p:nvSpPr>
        <p:spPr/>
        <p:txBody>
          <a:bodyPr/>
          <a:lstStyle/>
          <a:p>
            <a:r>
              <a:rPr lang="it-IT" dirty="0"/>
              <a:t>Effetti collaterali degli SSRI</a:t>
            </a:r>
          </a:p>
        </p:txBody>
      </p:sp>
    </p:spTree>
    <p:extLst>
      <p:ext uri="{BB962C8B-B14F-4D97-AF65-F5344CB8AC3E}">
        <p14:creationId xmlns:p14="http://schemas.microsoft.com/office/powerpoint/2010/main" val="2689754600"/>
      </p:ext>
    </p:extLst>
  </p:cSld>
  <p:clrMapOvr>
    <a:masterClrMapping/>
  </p:clrMapOvr>
</p:sld>
</file>

<file path=ppt/slides/slide9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000" dirty="0">
                <a:solidFill>
                  <a:prstClr val="black"/>
                </a:solidFill>
              </a:rPr>
              <a:t> nausea (il 20-30% dei pazienti la presenta)</a:t>
            </a:r>
          </a:p>
          <a:p>
            <a:pPr lvl="0"/>
            <a:r>
              <a:rPr lang="it-IT" sz="2000" dirty="0">
                <a:solidFill>
                  <a:prstClr val="black"/>
                </a:solidFill>
              </a:rPr>
              <a:t>disturbi gastrointestinali</a:t>
            </a:r>
          </a:p>
          <a:p>
            <a:pPr lvl="0"/>
            <a:r>
              <a:rPr lang="it-IT" sz="2000" dirty="0">
                <a:solidFill>
                  <a:prstClr val="black"/>
                </a:solidFill>
              </a:rPr>
              <a:t>sudorazione eccessiva</a:t>
            </a:r>
          </a:p>
          <a:p>
            <a:pPr lvl="0"/>
            <a:r>
              <a:rPr lang="it-IT" sz="2000" dirty="0">
                <a:solidFill>
                  <a:prstClr val="black"/>
                </a:solidFill>
              </a:rPr>
              <a:t>ansia</a:t>
            </a:r>
          </a:p>
          <a:p>
            <a:pPr lvl="0"/>
            <a:r>
              <a:rPr lang="it-IT" sz="2000" dirty="0">
                <a:solidFill>
                  <a:prstClr val="black"/>
                </a:solidFill>
              </a:rPr>
              <a:t>insonnia</a:t>
            </a:r>
          </a:p>
          <a:p>
            <a:pPr lvl="0"/>
            <a:r>
              <a:rPr lang="it-IT" sz="2000" dirty="0">
                <a:solidFill>
                  <a:prstClr val="black"/>
                </a:solidFill>
              </a:rPr>
              <a:t>tremori</a:t>
            </a:r>
          </a:p>
          <a:p>
            <a:pPr lvl="0"/>
            <a:r>
              <a:rPr lang="it-IT" sz="2000" dirty="0">
                <a:solidFill>
                  <a:prstClr val="black"/>
                </a:solidFill>
              </a:rPr>
              <a:t>vertigini</a:t>
            </a:r>
          </a:p>
          <a:p>
            <a:pPr lvl="0"/>
            <a:r>
              <a:rPr lang="it-IT" sz="2000" dirty="0">
                <a:solidFill>
                  <a:prstClr val="black"/>
                </a:solidFill>
              </a:rPr>
              <a:t>cefalea</a:t>
            </a:r>
          </a:p>
          <a:p>
            <a:pPr lvl="0"/>
            <a:r>
              <a:rPr lang="it-IT" sz="2000" dirty="0">
                <a:solidFill>
                  <a:prstClr val="black"/>
                </a:solidFill>
              </a:rPr>
              <a:t>calo della libido con difficoltà nel raggiungere l’orgasmo e eiaculazione ritardata</a:t>
            </a:r>
          </a:p>
          <a:p>
            <a:pPr lvl="0"/>
            <a:r>
              <a:rPr lang="it-IT" sz="2000" dirty="0">
                <a:solidFill>
                  <a:prstClr val="black"/>
                </a:solidFill>
              </a:rPr>
              <a:t>aumento della prolattina</a:t>
            </a:r>
          </a:p>
          <a:p>
            <a:pPr lvl="0"/>
            <a:r>
              <a:rPr lang="it-IT" sz="2000" dirty="0">
                <a:solidFill>
                  <a:prstClr val="black"/>
                </a:solidFill>
              </a:rPr>
              <a:t>alterazione delle mestruazioni </a:t>
            </a:r>
          </a:p>
          <a:p>
            <a:endParaRPr lang="it-IT" dirty="0"/>
          </a:p>
        </p:txBody>
      </p:sp>
      <p:sp>
        <p:nvSpPr>
          <p:cNvPr id="3" name="Titolo 2"/>
          <p:cNvSpPr>
            <a:spLocks noGrp="1"/>
          </p:cNvSpPr>
          <p:nvPr>
            <p:ph type="title"/>
          </p:nvPr>
        </p:nvSpPr>
        <p:spPr/>
        <p:txBody>
          <a:bodyPr>
            <a:normAutofit fontScale="90000"/>
          </a:bodyPr>
          <a:lstStyle/>
          <a:p>
            <a:r>
              <a:rPr lang="it-IT" dirty="0"/>
              <a:t>I più comuni effetti collaterali degli SSRI</a:t>
            </a:r>
          </a:p>
        </p:txBody>
      </p:sp>
    </p:spTree>
    <p:extLst>
      <p:ext uri="{BB962C8B-B14F-4D97-AF65-F5344CB8AC3E}">
        <p14:creationId xmlns:p14="http://schemas.microsoft.com/office/powerpoint/2010/main" val="1441171371"/>
      </p:ext>
    </p:extLst>
  </p:cSld>
  <p:clrMapOvr>
    <a:masterClrMapping/>
  </p:clrMapOvr>
</p:sld>
</file>

<file path=ppt/slides/slide9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SSRI alcuni nomi commerciali</a:t>
            </a:r>
          </a:p>
        </p:txBody>
      </p:sp>
      <p:sp>
        <p:nvSpPr>
          <p:cNvPr id="3" name="Segnaposto contenuto 2"/>
          <p:cNvSpPr>
            <a:spLocks noGrp="1"/>
          </p:cNvSpPr>
          <p:nvPr>
            <p:ph idx="1"/>
          </p:nvPr>
        </p:nvSpPr>
        <p:spPr/>
        <p:txBody>
          <a:bodyPr>
            <a:normAutofit fontScale="92500" lnSpcReduction="20000"/>
          </a:bodyPr>
          <a:lstStyle/>
          <a:p>
            <a:pPr>
              <a:buFontTx/>
              <a:buNone/>
            </a:pPr>
            <a:r>
              <a:rPr lang="it-IT" dirty="0"/>
              <a:t>                </a:t>
            </a:r>
          </a:p>
          <a:p>
            <a:pPr>
              <a:buFontTx/>
              <a:buNone/>
            </a:pPr>
            <a:r>
              <a:rPr lang="it-IT" dirty="0"/>
              <a:t>	</a:t>
            </a:r>
            <a:r>
              <a:rPr lang="it-IT" b="1" dirty="0" err="1"/>
              <a:t>Fluoxetina</a:t>
            </a:r>
            <a:r>
              <a:rPr lang="it-IT" b="1" dirty="0"/>
              <a:t>, </a:t>
            </a:r>
            <a:r>
              <a:rPr lang="it-IT" dirty="0"/>
              <a:t>Prozac, </a:t>
            </a:r>
            <a:r>
              <a:rPr lang="it-IT" dirty="0" err="1"/>
              <a:t>Azur</a:t>
            </a:r>
            <a:r>
              <a:rPr lang="it-IT" dirty="0"/>
              <a:t>, </a:t>
            </a:r>
            <a:r>
              <a:rPr lang="it-IT" dirty="0" err="1"/>
              <a:t>Ipsumor</a:t>
            </a:r>
            <a:r>
              <a:rPr lang="it-IT" dirty="0"/>
              <a:t>, </a:t>
            </a:r>
            <a:r>
              <a:rPr lang="it-IT" dirty="0" err="1"/>
              <a:t>Xeredien</a:t>
            </a:r>
            <a:r>
              <a:rPr lang="it-IT" dirty="0"/>
              <a:t> </a:t>
            </a:r>
          </a:p>
          <a:p>
            <a:pPr>
              <a:buFontTx/>
              <a:buNone/>
            </a:pPr>
            <a:r>
              <a:rPr lang="it-IT" dirty="0"/>
              <a:t>	</a:t>
            </a:r>
            <a:r>
              <a:rPr lang="it-IT" b="1" dirty="0" err="1"/>
              <a:t>Paroxetina</a:t>
            </a:r>
            <a:r>
              <a:rPr lang="it-IT" dirty="0"/>
              <a:t>, </a:t>
            </a:r>
            <a:r>
              <a:rPr lang="it-IT" dirty="0" err="1"/>
              <a:t>Seroxat</a:t>
            </a:r>
            <a:r>
              <a:rPr lang="it-IT" dirty="0"/>
              <a:t>, </a:t>
            </a:r>
            <a:r>
              <a:rPr lang="it-IT" dirty="0" err="1"/>
              <a:t>Dropaxin</a:t>
            </a:r>
            <a:r>
              <a:rPr lang="it-IT" dirty="0"/>
              <a:t>, </a:t>
            </a:r>
            <a:r>
              <a:rPr lang="it-IT" dirty="0" err="1"/>
              <a:t>Eutimil</a:t>
            </a:r>
            <a:r>
              <a:rPr lang="it-IT" dirty="0"/>
              <a:t> </a:t>
            </a:r>
            <a:r>
              <a:rPr lang="it-IT" dirty="0" err="1"/>
              <a:t>Stiliden</a:t>
            </a:r>
            <a:r>
              <a:rPr lang="it-IT" dirty="0"/>
              <a:t>,</a:t>
            </a:r>
            <a:r>
              <a:rPr lang="it-IT" dirty="0" err="1"/>
              <a:t>Daparox</a:t>
            </a:r>
            <a:endParaRPr lang="it-IT" dirty="0"/>
          </a:p>
          <a:p>
            <a:pPr>
              <a:buFontTx/>
              <a:buNone/>
            </a:pPr>
            <a:r>
              <a:rPr lang="it-IT" dirty="0"/>
              <a:t>    </a:t>
            </a:r>
            <a:r>
              <a:rPr lang="it-IT" b="1" dirty="0" err="1"/>
              <a:t>Citalopram</a:t>
            </a:r>
            <a:r>
              <a:rPr lang="it-IT" dirty="0"/>
              <a:t>, </a:t>
            </a:r>
            <a:r>
              <a:rPr lang="it-IT" dirty="0" err="1"/>
              <a:t>Elopram</a:t>
            </a:r>
            <a:r>
              <a:rPr lang="it-IT" dirty="0"/>
              <a:t>, </a:t>
            </a:r>
            <a:r>
              <a:rPr lang="it-IT" dirty="0" err="1"/>
              <a:t>Seropram</a:t>
            </a:r>
            <a:r>
              <a:rPr lang="it-IT" dirty="0"/>
              <a:t> , </a:t>
            </a:r>
            <a:r>
              <a:rPr lang="it-IT" dirty="0" err="1"/>
              <a:t>Feliximirm</a:t>
            </a:r>
            <a:r>
              <a:rPr lang="it-IT" dirty="0"/>
              <a:t> </a:t>
            </a:r>
            <a:r>
              <a:rPr lang="it-IT" dirty="0" err="1"/>
              <a:t>Frimaind</a:t>
            </a:r>
            <a:r>
              <a:rPr lang="it-IT" dirty="0"/>
              <a:t> </a:t>
            </a:r>
            <a:r>
              <a:rPr lang="it-IT" dirty="0" err="1"/>
              <a:t>Pramexil</a:t>
            </a:r>
            <a:r>
              <a:rPr lang="it-IT" dirty="0"/>
              <a:t> </a:t>
            </a:r>
            <a:r>
              <a:rPr lang="it-IT" dirty="0" err="1"/>
              <a:t>Return</a:t>
            </a:r>
            <a:r>
              <a:rPr lang="it-IT" dirty="0"/>
              <a:t> </a:t>
            </a:r>
            <a:r>
              <a:rPr lang="it-IT" dirty="0" err="1"/>
              <a:t>Kaidor</a:t>
            </a:r>
            <a:r>
              <a:rPr lang="it-IT" dirty="0"/>
              <a:t> </a:t>
            </a:r>
            <a:r>
              <a:rPr lang="it-IT" dirty="0" err="1"/>
              <a:t>Lampopram</a:t>
            </a:r>
            <a:r>
              <a:rPr lang="it-IT" dirty="0"/>
              <a:t> </a:t>
            </a:r>
            <a:r>
              <a:rPr lang="it-IT" dirty="0" err="1"/>
              <a:t>Marpram</a:t>
            </a:r>
            <a:r>
              <a:rPr lang="it-IT" dirty="0"/>
              <a:t> </a:t>
            </a:r>
            <a:r>
              <a:rPr lang="it-IT" dirty="0" err="1"/>
              <a:t>Percital</a:t>
            </a:r>
            <a:r>
              <a:rPr lang="it-IT" dirty="0"/>
              <a:t> </a:t>
            </a:r>
            <a:r>
              <a:rPr lang="it-IT" dirty="0" err="1"/>
              <a:t>Ricap</a:t>
            </a:r>
            <a:r>
              <a:rPr lang="it-IT" dirty="0"/>
              <a:t>, </a:t>
            </a:r>
            <a:r>
              <a:rPr lang="it-IT" dirty="0" err="1"/>
              <a:t>Sintopraim</a:t>
            </a:r>
            <a:r>
              <a:rPr lang="it-IT" dirty="0"/>
              <a:t> </a:t>
            </a:r>
            <a:r>
              <a:rPr lang="it-IT" dirty="0" err="1"/>
              <a:t>Verisan</a:t>
            </a:r>
            <a:endParaRPr lang="it-IT" dirty="0"/>
          </a:p>
          <a:p>
            <a:pPr>
              <a:buFontTx/>
              <a:buNone/>
            </a:pPr>
            <a:r>
              <a:rPr lang="it-IT" dirty="0"/>
              <a:t>	</a:t>
            </a:r>
            <a:r>
              <a:rPr lang="it-IT" b="1" dirty="0" err="1"/>
              <a:t>Sertralina</a:t>
            </a:r>
            <a:r>
              <a:rPr lang="it-IT" dirty="0"/>
              <a:t>, </a:t>
            </a:r>
            <a:r>
              <a:rPr lang="it-IT" dirty="0" err="1"/>
              <a:t>Zoloft</a:t>
            </a:r>
            <a:r>
              <a:rPr lang="it-IT" dirty="0"/>
              <a:t> , </a:t>
            </a:r>
            <a:r>
              <a:rPr lang="it-IT" dirty="0" err="1"/>
              <a:t>Tatig</a:t>
            </a:r>
            <a:endParaRPr lang="it-IT" dirty="0"/>
          </a:p>
          <a:p>
            <a:pPr>
              <a:buFontTx/>
              <a:buNone/>
            </a:pPr>
            <a:r>
              <a:rPr lang="it-IT" dirty="0"/>
              <a:t>	</a:t>
            </a:r>
            <a:r>
              <a:rPr lang="it-IT" b="1" dirty="0" err="1"/>
              <a:t>Escitalopram</a:t>
            </a:r>
            <a:r>
              <a:rPr lang="it-IT" dirty="0"/>
              <a:t>  </a:t>
            </a:r>
            <a:r>
              <a:rPr lang="it-IT" dirty="0" err="1"/>
              <a:t>Cipralex</a:t>
            </a:r>
            <a:r>
              <a:rPr lang="it-IT" dirty="0"/>
              <a:t>, </a:t>
            </a:r>
            <a:r>
              <a:rPr lang="it-IT" dirty="0" err="1"/>
              <a:t>Entact</a:t>
            </a:r>
            <a:endParaRPr lang="it-IT" dirty="0"/>
          </a:p>
          <a:p>
            <a:pPr>
              <a:buFontTx/>
              <a:buNone/>
            </a:pPr>
            <a:r>
              <a:rPr lang="it-IT" dirty="0"/>
              <a:t>	</a:t>
            </a:r>
            <a:r>
              <a:rPr lang="it-IT" b="1" dirty="0" err="1"/>
              <a:t>Fluvoxamina</a:t>
            </a:r>
            <a:r>
              <a:rPr lang="it-IT" dirty="0"/>
              <a:t> </a:t>
            </a:r>
            <a:r>
              <a:rPr lang="it-IT" dirty="0" err="1"/>
              <a:t>Dumirox</a:t>
            </a:r>
            <a:r>
              <a:rPr lang="it-IT" dirty="0"/>
              <a:t>, </a:t>
            </a:r>
            <a:r>
              <a:rPr lang="it-IT" dirty="0" err="1"/>
              <a:t>Fevarin</a:t>
            </a:r>
            <a:r>
              <a:rPr lang="it-IT" dirty="0"/>
              <a:t>, </a:t>
            </a:r>
            <a:r>
              <a:rPr lang="it-IT" dirty="0" err="1"/>
              <a:t>Maveral</a:t>
            </a:r>
            <a:endParaRPr lang="it-IT" dirty="0"/>
          </a:p>
          <a:p>
            <a:endParaRPr lang="it-IT" dirty="0"/>
          </a:p>
        </p:txBody>
      </p:sp>
    </p:spTree>
    <p:extLst>
      <p:ext uri="{BB962C8B-B14F-4D97-AF65-F5344CB8AC3E}">
        <p14:creationId xmlns:p14="http://schemas.microsoft.com/office/powerpoint/2010/main" val="2049198432"/>
      </p:ext>
    </p:extLst>
  </p:cSld>
  <p:clrMapOvr>
    <a:masterClrMapping/>
  </p:clrMapOvr>
</p:sld>
</file>

<file path=ppt/slides/slide9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ANTIDEPRESSIVI </a:t>
            </a:r>
            <a:br>
              <a:rPr lang="it-IT" altLang="it-IT" dirty="0"/>
            </a:br>
            <a:r>
              <a:rPr lang="it-IT" altLang="it-IT" dirty="0"/>
              <a:t>ATIPICI</a:t>
            </a:r>
            <a:endParaRPr altLang="it-IT" dirty="0"/>
          </a:p>
        </p:txBody>
      </p:sp>
      <p:sp>
        <p:nvSpPr>
          <p:cNvPr id="8" name="Sottotitolo 7"/>
          <p:cNvSpPr>
            <a:spLocks noGrp="1"/>
          </p:cNvSpPr>
          <p:nvPr>
            <p:ph type="subTitle" idx="1"/>
          </p:nvPr>
        </p:nvSpPr>
        <p:spPr/>
        <p:txBody>
          <a:bodyPr/>
          <a:lstStyle/>
          <a:p>
            <a:pPr eaLnBrk="1" hangingPunct="1">
              <a:defRPr/>
            </a:pPr>
            <a:r>
              <a:rPr lang="it-IT" dirty="0"/>
              <a:t>Lezione 44- 3 </a:t>
            </a:r>
          </a:p>
        </p:txBody>
      </p:sp>
    </p:spTree>
    <p:extLst>
      <p:ext uri="{BB962C8B-B14F-4D97-AF65-F5344CB8AC3E}">
        <p14:creationId xmlns:p14="http://schemas.microsoft.com/office/powerpoint/2010/main" val="3466439575"/>
      </p:ext>
    </p:extLst>
  </p:cSld>
  <p:clrMapOvr>
    <a:masterClrMapping/>
  </p:clrMapOvr>
</p:sld>
</file>

<file path=ppt/slides/slide9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Strutturalmente diversi dai precedenti agiscono su diversi neurotrasmettitori (serotonina, noradrenalina, dopamina).</a:t>
            </a:r>
          </a:p>
          <a:p>
            <a:r>
              <a:rPr lang="it-IT" sz="2400" dirty="0"/>
              <a:t>Tra questi troviamo:</a:t>
            </a:r>
          </a:p>
          <a:p>
            <a:r>
              <a:rPr lang="it-IT" sz="2400" dirty="0"/>
              <a:t>Bupropione (</a:t>
            </a:r>
            <a:r>
              <a:rPr lang="it-IT" sz="2400" dirty="0" err="1"/>
              <a:t>Quomen</a:t>
            </a:r>
            <a:r>
              <a:rPr lang="it-IT" sz="2400" dirty="0"/>
              <a:t> Zyban pur agendo sulla dopamina non è molto efficace come antidepressivo ma a volte viene prescritto per rendere disgustoso il fumo del tabacco in una terapia di disassuefazione dalla nicotina).  .</a:t>
            </a:r>
          </a:p>
        </p:txBody>
      </p:sp>
      <p:sp>
        <p:nvSpPr>
          <p:cNvPr id="3" name="Titolo 2"/>
          <p:cNvSpPr>
            <a:spLocks noGrp="1"/>
          </p:cNvSpPr>
          <p:nvPr>
            <p:ph type="title"/>
          </p:nvPr>
        </p:nvSpPr>
        <p:spPr/>
        <p:txBody>
          <a:bodyPr/>
          <a:lstStyle/>
          <a:p>
            <a:r>
              <a:rPr lang="it-IT" dirty="0"/>
              <a:t>ANTIDEPRESSIVI ATIPICI</a:t>
            </a:r>
          </a:p>
        </p:txBody>
      </p:sp>
    </p:spTree>
    <p:extLst>
      <p:ext uri="{BB962C8B-B14F-4D97-AF65-F5344CB8AC3E}">
        <p14:creationId xmlns:p14="http://schemas.microsoft.com/office/powerpoint/2010/main" val="2193519463"/>
      </p:ext>
    </p:extLst>
  </p:cSld>
  <p:clrMapOvr>
    <a:masterClrMapping/>
  </p:clrMapOvr>
</p:sld>
</file>

<file path=ppt/slides/slide9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Traxodone (es Trittico). Ottimamente tollerabile, viene prescritto agli anziani per i suoi effetti ansiolitici oltre che antidepressivi)</a:t>
            </a:r>
          </a:p>
          <a:p>
            <a:r>
              <a:rPr lang="it-IT" sz="2400" dirty="0"/>
              <a:t>Mirtazapina (es </a:t>
            </a:r>
            <a:r>
              <a:rPr lang="it-IT" sz="2400" dirty="0" err="1"/>
              <a:t>remeron</a:t>
            </a:r>
            <a:r>
              <a:rPr lang="it-IT" sz="2400" dirty="0"/>
              <a:t>) lo ho usato spesso in pazienti che avevano perso del tutto l’appetito. Forse non è il miglior antidepressivo, ma certamente merita di essere tenuto presente per questo suo effetto di stimolo della fame.</a:t>
            </a:r>
          </a:p>
          <a:p>
            <a:r>
              <a:rPr lang="it-IT" sz="2400" dirty="0" err="1"/>
              <a:t>Viloxazina</a:t>
            </a:r>
            <a:r>
              <a:rPr lang="it-IT" sz="2400" dirty="0"/>
              <a:t> (</a:t>
            </a:r>
            <a:r>
              <a:rPr lang="it-IT" sz="2400" dirty="0" err="1"/>
              <a:t>Vicilan</a:t>
            </a:r>
            <a:r>
              <a:rPr lang="it-IT" sz="2400" dirty="0"/>
              <a:t>) anch’esso dopaminergico, spesso utile per riprendere una creatività che sembrava persa. Ma non facciamoci troppe illusioni</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94065959"/>
      </p:ext>
    </p:extLst>
  </p:cSld>
  <p:clrMapOvr>
    <a:masterClrMapping/>
  </p:clrMapOvr>
</p:sld>
</file>

<file path=ppt/slides/slide9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err="1"/>
              <a:t>Reboxetina</a:t>
            </a:r>
            <a:r>
              <a:rPr lang="it-IT" sz="2000" dirty="0"/>
              <a:t> (es </a:t>
            </a:r>
            <a:r>
              <a:rPr lang="it-IT" sz="2000" dirty="0" err="1"/>
              <a:t>Davedax</a:t>
            </a:r>
            <a:r>
              <a:rPr lang="it-IT" sz="2000" dirty="0"/>
              <a:t>)</a:t>
            </a:r>
          </a:p>
          <a:p>
            <a:r>
              <a:rPr lang="it-IT" sz="2000" dirty="0" err="1"/>
              <a:t>Venlafaxina</a:t>
            </a:r>
            <a:r>
              <a:rPr lang="it-IT" sz="2000" dirty="0"/>
              <a:t> (es </a:t>
            </a:r>
            <a:r>
              <a:rPr lang="it-IT" sz="2000" dirty="0" err="1"/>
              <a:t>Efexor</a:t>
            </a:r>
            <a:r>
              <a:rPr lang="it-IT" sz="2000" dirty="0"/>
              <a:t>). Quest’ultimo farmaco è gradualmente diventato un best seller. Fortemente stimolante, agisce sia sulla serotonina che sulla noradrenalina. Somministrato al mattino si rivela molto attivante. I suoi effetti collaterali sono però </a:t>
            </a:r>
            <a:r>
              <a:rPr lang="it-IT" sz="2000" dirty="0" err="1"/>
              <a:t>qualii</a:t>
            </a:r>
            <a:r>
              <a:rPr lang="it-IT" sz="2000" dirty="0"/>
              <a:t> sia dei noradrenergici (vedi antidepressivi triciclici) sia quelli dei serotoninergici. Può quindi far dimagrire o ingrassare, aumentare o diminuire la pressione dare insonnia o sonnolenza. Per tale imprevedibilità prima di solito si propongono altri prodotti ed in seconda scelta questo ottimo rimedio. Il paziente andrebbe sorvegliato ed ascoltato con particolare attenzione  nelle prime fasi del trattamento per valutarne l’andamento</a:t>
            </a:r>
          </a:p>
        </p:txBody>
      </p:sp>
      <p:sp>
        <p:nvSpPr>
          <p:cNvPr id="3" name="Titolo 2"/>
          <p:cNvSpPr>
            <a:spLocks noGrp="1"/>
          </p:cNvSpPr>
          <p:nvPr>
            <p:ph type="title"/>
          </p:nvPr>
        </p:nvSpPr>
        <p:spPr/>
        <p:txBody>
          <a:bodyPr/>
          <a:lstStyle/>
          <a:p>
            <a:r>
              <a:rPr lang="it-IT" dirty="0"/>
              <a:t>ALTRI ANTIDEPRESSIVI</a:t>
            </a:r>
          </a:p>
        </p:txBody>
      </p:sp>
    </p:spTree>
    <p:extLst>
      <p:ext uri="{BB962C8B-B14F-4D97-AF65-F5344CB8AC3E}">
        <p14:creationId xmlns:p14="http://schemas.microsoft.com/office/powerpoint/2010/main" val="283534318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solidFill>
                  <a:srgbClr val="262428"/>
                </a:solidFill>
                <a:latin typeface="Tahoma" panose="020B0604030504040204" pitchFamily="34" charset="0"/>
                <a:ea typeface="Tahoma" panose="020B0604030504040204" pitchFamily="34" charset="0"/>
                <a:cs typeface="Tahoma" panose="020B0604030504040204" pitchFamily="34" charset="0"/>
              </a:rPr>
              <a:t>Tale valutazione riguarda la capacità di comprendere le parole, ma anche le battute di spirito, le metafore. Riguardano inoltre la capacità di ricordare  semplici frasi e numeri, di comprendere ordini, sequenze di suoni e di raccontare semplici storie e di avere una gestualità congrua con quanto si sta dicendo</a:t>
            </a:r>
            <a:r>
              <a:rPr lang="it-IT" dirty="0">
                <a:solidFill>
                  <a:srgbClr val="262428"/>
                </a:solidFill>
                <a:latin typeface="Times New Roman"/>
                <a:ea typeface="Times New Roman"/>
                <a:cs typeface="Times New Roman"/>
              </a:rPr>
              <a:t>.</a:t>
            </a: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5006870"/>
      </p:ext>
    </p:extLst>
  </p:cSld>
  <p:clrMapOvr>
    <a:masterClrMapping/>
  </p:clrMapOvr>
</p:sld>
</file>

<file path=ppt/slides/slide9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err="1"/>
              <a:t>Duloxetina</a:t>
            </a:r>
            <a:r>
              <a:rPr lang="it-IT" sz="2800" dirty="0"/>
              <a:t> (Cymbalta) non estremamente efficace come antidepressivo, ma molto utile quando si presentano associati alla depressione dolori neurologici periferici (come quelli spesso associati al diabete) e/o disturbo di ansia generalizzata</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11105958"/>
      </p:ext>
    </p:extLst>
  </p:cSld>
  <p:clrMapOvr>
    <a:masterClrMapping/>
  </p:clrMapOvr>
</p:sld>
</file>

<file path=ppt/slides/slide9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Iperico (erba di San Giovanni) per chi odia o teme i farmaci può essere una buona alternativa fitoterapica. Non bisogna tuttavia pensare che i prodotti naturali siano tutti innocui o molto efficaci. Lo prescrivo, ma esiste una notevole differenza tra le diverse preparazioni e spesso gli effetti terapeutici si presentano associati ad effetti collaterali simili a quelli dei farmaci di farmacia.</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09511976"/>
      </p:ext>
    </p:extLst>
  </p:cSld>
  <p:clrMapOvr>
    <a:masterClrMapping/>
  </p:clrMapOvr>
</p:sld>
</file>

<file path=ppt/slides/slide9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Si tratta di prodotti molto efficaci che inibiscono degli enzimi che a loro volta distruggono le </a:t>
            </a:r>
            <a:r>
              <a:rPr lang="it-IT" sz="2400" dirty="0" err="1"/>
              <a:t>monoamine</a:t>
            </a:r>
            <a:r>
              <a:rPr lang="it-IT" sz="2400" dirty="0"/>
              <a:t>. Molti neurotrasmettitori sono </a:t>
            </a:r>
            <a:r>
              <a:rPr lang="it-IT" sz="2400" dirty="0" err="1"/>
              <a:t>monoamine</a:t>
            </a:r>
            <a:r>
              <a:rPr lang="it-IT" sz="2400" dirty="0"/>
              <a:t>. Bloccare un inibitore equivale ad un aumento. Tale aumento può essere indiscriminato.</a:t>
            </a:r>
          </a:p>
          <a:p>
            <a:r>
              <a:rPr lang="it-IT" sz="2400" dirty="0"/>
              <a:t>La efficienza di questi farmaci è notevole.</a:t>
            </a:r>
          </a:p>
        </p:txBody>
      </p:sp>
      <p:sp>
        <p:nvSpPr>
          <p:cNvPr id="3" name="Titolo 2"/>
          <p:cNvSpPr>
            <a:spLocks noGrp="1"/>
          </p:cNvSpPr>
          <p:nvPr>
            <p:ph type="title"/>
          </p:nvPr>
        </p:nvSpPr>
        <p:spPr/>
        <p:txBody>
          <a:bodyPr/>
          <a:lstStyle/>
          <a:p>
            <a:r>
              <a:rPr lang="it-IT" dirty="0"/>
              <a:t>IMAO INIBITORI DELLE MONOAMINOSSIDASI</a:t>
            </a:r>
          </a:p>
        </p:txBody>
      </p:sp>
    </p:spTree>
    <p:extLst>
      <p:ext uri="{BB962C8B-B14F-4D97-AF65-F5344CB8AC3E}">
        <p14:creationId xmlns:p14="http://schemas.microsoft.com/office/powerpoint/2010/main" val="3114176846"/>
      </p:ext>
    </p:extLst>
  </p:cSld>
  <p:clrMapOvr>
    <a:masterClrMapping/>
  </p:clrMapOvr>
</p:sld>
</file>

<file path=ppt/slides/slide9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Il </a:t>
            </a:r>
            <a:r>
              <a:rPr lang="it-IT" sz="2000" dirty="0" err="1"/>
              <a:t>parmodalin</a:t>
            </a:r>
            <a:r>
              <a:rPr lang="it-IT" sz="2000" dirty="0"/>
              <a:t> è l’unico inibitore generalizzato delle </a:t>
            </a:r>
            <a:r>
              <a:rPr lang="it-IT" sz="2000" dirty="0" err="1"/>
              <a:t>monoamiossidasi</a:t>
            </a:r>
            <a:r>
              <a:rPr lang="it-IT" sz="2000" dirty="0"/>
              <a:t> ancora in commercio.</a:t>
            </a:r>
          </a:p>
          <a:p>
            <a:r>
              <a:rPr lang="it-IT" sz="2000" dirty="0"/>
              <a:t>Il suo effetto è rapidissimo e spesso risolutivo, MA una </a:t>
            </a:r>
            <a:r>
              <a:rPr lang="it-IT" sz="2000" dirty="0" err="1"/>
              <a:t>monoamina</a:t>
            </a:r>
            <a:r>
              <a:rPr lang="it-IT" sz="2000" dirty="0"/>
              <a:t> presente nel cibo (tirosina) può essere a tal punto potenziata da indurre una reazione ipertensiva.</a:t>
            </a:r>
          </a:p>
          <a:p>
            <a:r>
              <a:rPr lang="it-IT" sz="2000" dirty="0"/>
              <a:t>Esistono cibi vietati per chi prende questo prodotto, che vanno dal vino chianti al formaggio </a:t>
            </a:r>
            <a:r>
              <a:rPr lang="it-IT" sz="2000" dirty="0" err="1"/>
              <a:t>camambert</a:t>
            </a:r>
            <a:r>
              <a:rPr lang="it-IT" sz="2000" dirty="0"/>
              <a:t>, ai fegatini di pollo. Non ho mai visto reazioni mortali, ma di fronte </a:t>
            </a:r>
            <a:r>
              <a:rPr lang="it-IT" sz="2000" dirty="0" err="1"/>
              <a:t>aii</a:t>
            </a:r>
            <a:r>
              <a:rPr lang="it-IT" sz="2000" dirty="0"/>
              <a:t> rischi pochi medici ritengono di scegliere questi IMAO come prima scelta.</a:t>
            </a:r>
          </a:p>
          <a:p>
            <a:r>
              <a:rPr lang="it-IT" sz="2000" dirty="0"/>
              <a:t>Da qualche anno sono stati messi in commercio IMAO meno pericolosi (es Aurorix) ma non hanno fatto grandi vendite.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34814277"/>
      </p:ext>
    </p:extLst>
  </p:cSld>
  <p:clrMapOvr>
    <a:masterClrMapping/>
  </p:clrMapOvr>
</p:sld>
</file>

<file path=ppt/slides/slide9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Depressione grave e refrattaria ad altri trattamenti</a:t>
            </a:r>
          </a:p>
          <a:p>
            <a:r>
              <a:rPr lang="it-IT" sz="2400" dirty="0"/>
              <a:t>Trattamento di alcune fobie ed in particolare della fobia sociale</a:t>
            </a:r>
          </a:p>
          <a:p>
            <a:r>
              <a:rPr lang="it-IT" sz="2400" dirty="0"/>
              <a:t>Depressione con caratteristiche anomale ed isteriche</a:t>
            </a:r>
          </a:p>
          <a:p>
            <a:r>
              <a:rPr lang="it-IT" sz="2400" dirty="0"/>
              <a:t>Un particolare IMAO (</a:t>
            </a:r>
            <a:r>
              <a:rPr lang="it-IT" sz="2400" dirty="0" err="1"/>
              <a:t>selegilina</a:t>
            </a:r>
            <a:r>
              <a:rPr lang="it-IT" sz="2400" dirty="0"/>
              <a:t>) viene utilizzato nel trattamento del Parkinson all’obiettivo di curare la depressione e la carenza di dopamina caratteristiche di questa patologia</a:t>
            </a:r>
          </a:p>
        </p:txBody>
      </p:sp>
      <p:sp>
        <p:nvSpPr>
          <p:cNvPr id="3" name="Titolo 2"/>
          <p:cNvSpPr>
            <a:spLocks noGrp="1"/>
          </p:cNvSpPr>
          <p:nvPr>
            <p:ph type="title"/>
          </p:nvPr>
        </p:nvSpPr>
        <p:spPr/>
        <p:txBody>
          <a:bodyPr/>
          <a:lstStyle/>
          <a:p>
            <a:r>
              <a:rPr lang="it-IT" dirty="0"/>
              <a:t>USO DEGLI IMAO</a:t>
            </a:r>
          </a:p>
        </p:txBody>
      </p:sp>
    </p:spTree>
    <p:extLst>
      <p:ext uri="{BB962C8B-B14F-4D97-AF65-F5344CB8AC3E}">
        <p14:creationId xmlns:p14="http://schemas.microsoft.com/office/powerpoint/2010/main" val="509464571"/>
      </p:ext>
    </p:extLst>
  </p:cSld>
  <p:clrMapOvr>
    <a:masterClrMapping/>
  </p:clrMapOvr>
</p:sld>
</file>

<file path=ppt/slides/slide9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altLang="it-IT" dirty="0"/>
              <a:t>EFFETTO PLACEBO (E NOCEBO) E PSICOFARMACI </a:t>
            </a:r>
            <a:r>
              <a:rPr lang="it-IT" altLang="it-IT" sz="2400" dirty="0"/>
              <a:t>con particolare riguardo agli antidepressivi</a:t>
            </a:r>
            <a:r>
              <a:rPr lang="it-IT" altLang="it-IT" dirty="0"/>
              <a:t> </a:t>
            </a:r>
            <a:endParaRPr altLang="it-IT" dirty="0"/>
          </a:p>
        </p:txBody>
      </p:sp>
      <p:sp>
        <p:nvSpPr>
          <p:cNvPr id="8" name="Sottotitolo 7"/>
          <p:cNvSpPr>
            <a:spLocks noGrp="1"/>
          </p:cNvSpPr>
          <p:nvPr>
            <p:ph type="subTitle" idx="1"/>
          </p:nvPr>
        </p:nvSpPr>
        <p:spPr/>
        <p:txBody>
          <a:bodyPr/>
          <a:lstStyle/>
          <a:p>
            <a:pPr eaLnBrk="1" hangingPunct="1">
              <a:defRPr/>
            </a:pPr>
            <a:r>
              <a:rPr lang="it-IT" dirty="0"/>
              <a:t>Lezione  44- 4</a:t>
            </a:r>
          </a:p>
        </p:txBody>
      </p:sp>
    </p:spTree>
    <p:extLst>
      <p:ext uri="{BB962C8B-B14F-4D97-AF65-F5344CB8AC3E}">
        <p14:creationId xmlns:p14="http://schemas.microsoft.com/office/powerpoint/2010/main" val="2651264237"/>
      </p:ext>
    </p:extLst>
  </p:cSld>
  <p:clrMapOvr>
    <a:masterClrMapping/>
  </p:clrMapOvr>
</p:sld>
</file>

<file path=ppt/slides/slide9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In molti casi gli effetti terapeutici di un farmaco sono dovuto ad un complesso gioco di suggestioni che possono avere un effetto utile (placebo) o assolutamente controproducente (</a:t>
            </a:r>
            <a:r>
              <a:rPr lang="it-IT" sz="2400" dirty="0" err="1"/>
              <a:t>nocebo</a:t>
            </a:r>
            <a:r>
              <a:rPr lang="it-IT" sz="2400" dirty="0"/>
              <a:t>)</a:t>
            </a:r>
          </a:p>
          <a:p>
            <a:r>
              <a:rPr lang="it-IT" sz="2400" dirty="0"/>
              <a:t>Il termine placebo viene direttamente dal latino e significa «ti farò bene».</a:t>
            </a:r>
          </a:p>
          <a:p>
            <a:r>
              <a:rPr lang="it-IT" sz="2400" dirty="0"/>
              <a:t>A concorrere all’affetto placebo concorrono:</a:t>
            </a:r>
          </a:p>
          <a:p>
            <a:r>
              <a:rPr lang="it-IT" sz="2400" dirty="0"/>
              <a:t>Aspettative positive nei confronti dell’ approccio terapeutico</a:t>
            </a:r>
          </a:p>
          <a:p>
            <a:r>
              <a:rPr lang="it-IT" sz="2400" dirty="0"/>
              <a:t>Proposto da persona ritenuta credibile ed affidabile, rassicurante</a:t>
            </a:r>
          </a:p>
          <a:p>
            <a:endParaRPr lang="it-IT" sz="2400" dirty="0"/>
          </a:p>
          <a:p>
            <a:endParaRPr lang="it-IT" dirty="0"/>
          </a:p>
        </p:txBody>
      </p:sp>
      <p:sp>
        <p:nvSpPr>
          <p:cNvPr id="3" name="Titolo 2"/>
          <p:cNvSpPr>
            <a:spLocks noGrp="1"/>
          </p:cNvSpPr>
          <p:nvPr>
            <p:ph type="title"/>
          </p:nvPr>
        </p:nvSpPr>
        <p:spPr/>
        <p:txBody>
          <a:bodyPr/>
          <a:lstStyle/>
          <a:p>
            <a:r>
              <a:rPr lang="it-IT" dirty="0"/>
              <a:t>Effetto placebo</a:t>
            </a:r>
          </a:p>
        </p:txBody>
      </p:sp>
    </p:spTree>
    <p:extLst>
      <p:ext uri="{BB962C8B-B14F-4D97-AF65-F5344CB8AC3E}">
        <p14:creationId xmlns:p14="http://schemas.microsoft.com/office/powerpoint/2010/main" val="3413446860"/>
      </p:ext>
    </p:extLst>
  </p:cSld>
  <p:clrMapOvr>
    <a:masterClrMapping/>
  </p:clrMapOvr>
</p:sld>
</file>

<file path=ppt/slides/slide9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Una teoria terapeutica plausibile (o anche assurda ma comunque condivisa e creduta)</a:t>
            </a:r>
          </a:p>
          <a:p>
            <a:r>
              <a:rPr lang="it-IT" sz="2400" dirty="0"/>
              <a:t>Raccomandazioni di amici</a:t>
            </a:r>
          </a:p>
          <a:p>
            <a:r>
              <a:rPr lang="it-IT" sz="2400" dirty="0"/>
              <a:t>Esperienze personali precedenti</a:t>
            </a:r>
          </a:p>
          <a:p>
            <a:r>
              <a:rPr lang="it-IT" sz="2400" dirty="0"/>
              <a:t>E tutto ciò suscita aspettative di miglioramento</a:t>
            </a:r>
          </a:p>
          <a:p>
            <a:r>
              <a:rPr lang="it-IT" sz="2400" dirty="0"/>
              <a:t>Che si trasformano nella mobilizzazione di meccanismi </a:t>
            </a:r>
            <a:r>
              <a:rPr lang="it-IT" sz="2400" dirty="0" err="1"/>
              <a:t>autoguaritivi</a:t>
            </a:r>
            <a:r>
              <a:rPr lang="it-IT" sz="2400" dirty="0"/>
              <a:t> ed in un  miglioramento apparentemente spontaneo.</a:t>
            </a:r>
          </a:p>
          <a:p>
            <a:endParaRPr lang="it-IT" dirty="0"/>
          </a:p>
        </p:txBody>
      </p:sp>
      <p:sp>
        <p:nvSpPr>
          <p:cNvPr id="3" name="Titolo 2"/>
          <p:cNvSpPr>
            <a:spLocks noGrp="1"/>
          </p:cNvSpPr>
          <p:nvPr>
            <p:ph type="title"/>
          </p:nvPr>
        </p:nvSpPr>
        <p:spPr/>
        <p:txBody>
          <a:bodyPr/>
          <a:lstStyle/>
          <a:p>
            <a:r>
              <a:rPr lang="it-IT" dirty="0"/>
              <a:t>placebo</a:t>
            </a:r>
          </a:p>
        </p:txBody>
      </p:sp>
    </p:spTree>
    <p:extLst>
      <p:ext uri="{BB962C8B-B14F-4D97-AF65-F5344CB8AC3E}">
        <p14:creationId xmlns:p14="http://schemas.microsoft.com/office/powerpoint/2010/main" val="67393293"/>
      </p:ext>
    </p:extLst>
  </p:cSld>
  <p:clrMapOvr>
    <a:masterClrMapping/>
  </p:clrMapOvr>
</p:sld>
</file>

<file path=ppt/slides/slide9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Nella prescrizione o nel seguire un paziente sottoposto a psicoterapia si può facilitare questi aspetti che collaborano alla guarigione.</a:t>
            </a:r>
          </a:p>
          <a:p>
            <a:r>
              <a:rPr lang="it-IT" sz="2800" dirty="0"/>
              <a:t>In molti casi prodotti la cui efficacia ed efficienza non sia stata comprovata sperimentalmente diventano efficaci grazie alla attenta gestione di fattori relazionali.</a:t>
            </a:r>
          </a:p>
          <a:p>
            <a:r>
              <a:rPr lang="it-IT" sz="2800" dirty="0"/>
              <a:t>A volte basta una rassicurazione, un controllo in più, una spiegazione tranquilla per ottenere ottimi risultati.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60305018"/>
      </p:ext>
    </p:extLst>
  </p:cSld>
  <p:clrMapOvr>
    <a:masterClrMapping/>
  </p:clrMapOvr>
</p:sld>
</file>

<file path=ppt/slides/slide9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A determinare il fallimento di una terapia farmacologica concorrono molti fattori, alcuni gestibili dal medico o dallo psicologo, altri invece legati alla storia del paziente. Alla sua cultura o a variabili ambientali che devono essere comprese. Ricordiamoci che molti pazienti vengono da noi per essere curati (ovvero presi in cura, seguiti ed a volte giustificati) ma temono moltissimo la guarigione che li priverebbe dall’effetto protettivo della malattia.</a:t>
            </a:r>
          </a:p>
        </p:txBody>
      </p:sp>
      <p:sp>
        <p:nvSpPr>
          <p:cNvPr id="3" name="Titolo 2"/>
          <p:cNvSpPr>
            <a:spLocks noGrp="1"/>
          </p:cNvSpPr>
          <p:nvPr>
            <p:ph type="title"/>
          </p:nvPr>
        </p:nvSpPr>
        <p:spPr/>
        <p:txBody>
          <a:bodyPr/>
          <a:lstStyle/>
          <a:p>
            <a:r>
              <a:rPr lang="it-IT" dirty="0"/>
              <a:t>Effetto </a:t>
            </a:r>
            <a:r>
              <a:rPr lang="it-IT" dirty="0" err="1"/>
              <a:t>nocebo</a:t>
            </a:r>
            <a:endParaRPr lang="it-IT" dirty="0"/>
          </a:p>
        </p:txBody>
      </p:sp>
    </p:spTree>
    <p:extLst>
      <p:ext uri="{BB962C8B-B14F-4D97-AF65-F5344CB8AC3E}">
        <p14:creationId xmlns:p14="http://schemas.microsoft.com/office/powerpoint/2010/main" val="207028974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z="2800" dirty="0"/>
              <a:t>I deficit che emergono riguardano quindi aspetti della ricezione e della espressione del linguaggio (disturbi del linguaggio propriamente detti).  </a:t>
            </a:r>
          </a:p>
          <a:p>
            <a:r>
              <a:rPr lang="it-IT" sz="2800" dirty="0"/>
              <a:t>La modalità con cui il linguaggio viene espresso viene alterata per quanto concerne la fluenza (es balbuzie) o anche timbro e tono (disturbo della fonazione o dell’eloquio) oltre che per la gestualità (disturbo </a:t>
            </a:r>
            <a:r>
              <a:rPr lang="it-IT" sz="2800" dirty="0" err="1"/>
              <a:t>prazzico</a:t>
            </a:r>
            <a:r>
              <a:rPr lang="it-IT" sz="2800" dirty="0"/>
              <a:t> della comunicazione).</a:t>
            </a:r>
          </a:p>
        </p:txBody>
      </p:sp>
    </p:spTree>
    <p:extLst>
      <p:ext uri="{BB962C8B-B14F-4D97-AF65-F5344CB8AC3E}">
        <p14:creationId xmlns:p14="http://schemas.microsoft.com/office/powerpoint/2010/main" val="390116215"/>
      </p:ext>
    </p:extLst>
  </p:cSld>
  <p:clrMapOvr>
    <a:masterClrMapping/>
  </p:clrMapOvr>
</p:sld>
</file>

<file path=ppt/slides/slide9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Lo stesso termine «antidepressivo» può fare paura sia per gli effetti chimici attesi, sia perché la depressione in molti pazienti è un modo di comunicare, di isolarsi, di aggredire, di autopunizione. Se gli viene a mancare la depressione cosa gli resta?</a:t>
            </a:r>
          </a:p>
          <a:p>
            <a:r>
              <a:rPr lang="it-IT" sz="2800" dirty="0"/>
              <a:t>Paura di star bene, di non essere più giustificati, di non aver più scuse possono interferire col funzionamento degli antidepressivi. Tali aspetti dovrebbero essere presi in attenta considerazione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87640303"/>
      </p:ext>
    </p:extLst>
  </p:cSld>
  <p:clrMapOvr>
    <a:masterClrMapping/>
  </p:clrMapOvr>
</p:sld>
</file>

<file path=ppt/slides/slide9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IL PAZIENTE</a:t>
            </a:r>
          </a:p>
          <a:p>
            <a:r>
              <a:rPr lang="it-IT" sz="2800" dirty="0"/>
              <a:t>Manca la motivazione</a:t>
            </a:r>
          </a:p>
          <a:p>
            <a:r>
              <a:rPr lang="it-IT" sz="2800" dirty="0"/>
              <a:t>È sfiduciato</a:t>
            </a:r>
          </a:p>
          <a:p>
            <a:r>
              <a:rPr lang="it-IT" sz="2800" dirty="0"/>
              <a:t>Trae notevoli vantaggi dalla malattia</a:t>
            </a:r>
          </a:p>
          <a:p>
            <a:r>
              <a:rPr lang="it-IT" sz="2800" dirty="0"/>
              <a:t>Non vuole o non può collaborare</a:t>
            </a:r>
          </a:p>
          <a:p>
            <a:r>
              <a:rPr lang="it-IT" sz="2800" dirty="0"/>
              <a:t>È prevenuto nei confronti dei farmaci in genere</a:t>
            </a:r>
          </a:p>
          <a:p>
            <a:r>
              <a:rPr lang="it-IT" sz="2800" dirty="0"/>
              <a:t>Presenta rifiuti ideologici nei confronti del trattamento (a volte anche religiosi)</a:t>
            </a:r>
          </a:p>
          <a:p>
            <a:endParaRPr lang="it-IT" sz="2800" dirty="0"/>
          </a:p>
        </p:txBody>
      </p:sp>
      <p:sp>
        <p:nvSpPr>
          <p:cNvPr id="3" name="Titolo 2"/>
          <p:cNvSpPr>
            <a:spLocks noGrp="1"/>
          </p:cNvSpPr>
          <p:nvPr>
            <p:ph type="title"/>
          </p:nvPr>
        </p:nvSpPr>
        <p:spPr/>
        <p:txBody>
          <a:bodyPr/>
          <a:lstStyle/>
          <a:p>
            <a:r>
              <a:rPr lang="it-IT" dirty="0"/>
              <a:t>Effetto </a:t>
            </a:r>
            <a:r>
              <a:rPr lang="it-IT" dirty="0" err="1"/>
              <a:t>nocebo</a:t>
            </a:r>
            <a:r>
              <a:rPr lang="it-IT" dirty="0"/>
              <a:t> (continua)</a:t>
            </a:r>
          </a:p>
        </p:txBody>
      </p:sp>
    </p:spTree>
    <p:extLst>
      <p:ext uri="{BB962C8B-B14F-4D97-AF65-F5344CB8AC3E}">
        <p14:creationId xmlns:p14="http://schemas.microsoft.com/office/powerpoint/2010/main" val="3567211178"/>
      </p:ext>
    </p:extLst>
  </p:cSld>
  <p:clrMapOvr>
    <a:masterClrMapping/>
  </p:clrMapOvr>
</p:sld>
</file>

<file path=ppt/slides/slide9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IL TERAPEUTA</a:t>
            </a:r>
          </a:p>
          <a:p>
            <a:r>
              <a:rPr lang="it-IT" sz="2400" dirty="0"/>
              <a:t>Non informa adeguatamente il paziente</a:t>
            </a:r>
          </a:p>
          <a:p>
            <a:r>
              <a:rPr lang="it-IT" sz="2400" dirty="0"/>
              <a:t>Ha una brutta reputazione</a:t>
            </a:r>
          </a:p>
          <a:p>
            <a:r>
              <a:rPr lang="it-IT" sz="2400" dirty="0"/>
              <a:t>Manca di empatia</a:t>
            </a:r>
          </a:p>
          <a:p>
            <a:r>
              <a:rPr lang="it-IT" sz="2400" dirty="0"/>
              <a:t>Non spiega le ragioni per le quali i foglietti illustrativi sono tanto preoccupanti</a:t>
            </a:r>
          </a:p>
          <a:p>
            <a:r>
              <a:rPr lang="it-IT" sz="2400" dirty="0"/>
              <a:t>Dedica poco tempo ed empatia al paziente</a:t>
            </a:r>
          </a:p>
          <a:p>
            <a:endParaRPr lang="it-IT" sz="2400" dirty="0"/>
          </a:p>
          <a:p>
            <a:r>
              <a:rPr lang="it-IT" sz="2400" dirty="0"/>
              <a:t>L’AMBIENTE</a:t>
            </a:r>
          </a:p>
          <a:p>
            <a:r>
              <a:rPr lang="it-IT" sz="2400" dirty="0"/>
              <a:t>Può sabotare o essere ostile alla terapia</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11531585"/>
      </p:ext>
    </p:extLst>
  </p:cSld>
  <p:clrMapOvr>
    <a:masterClrMapping/>
  </p:clrMapOvr>
</p:sld>
</file>

<file path=ppt/slides/slide9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7544" y="1844824"/>
            <a:ext cx="8229600" cy="4268799"/>
          </a:xfrm>
        </p:spPr>
        <p:txBody>
          <a:bodyPr/>
          <a:lstStyle/>
          <a:p>
            <a:r>
              <a:rPr lang="it-IT" sz="2800" dirty="0"/>
              <a:t>Per lo psicologo (e naturalmente anche per il medico) sarà utile conoscere gli effetti che possono determinare gli effetti placebo o </a:t>
            </a:r>
            <a:r>
              <a:rPr lang="it-IT" sz="2800" dirty="0" err="1"/>
              <a:t>nocebo</a:t>
            </a:r>
            <a:r>
              <a:rPr lang="it-IT" sz="2800" dirty="0"/>
              <a:t> di una terapia per poterne modulare gli effetti.</a:t>
            </a:r>
          </a:p>
          <a:p>
            <a:r>
              <a:rPr lang="it-IT" sz="2800" dirty="0"/>
              <a:t>A volte basta veramente poco per trasformare un sicuro insuccesso in una splendida occasione di miglioramento.</a:t>
            </a:r>
          </a:p>
          <a:p>
            <a:endParaRPr lang="it-IT" sz="2800"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39730807"/>
      </p:ext>
    </p:extLst>
  </p:cSld>
  <p:clrMapOvr>
    <a:masterClrMapping/>
  </p:clrMapOvr>
</p:sld>
</file>

<file path=ppt/slides/slide9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Come abbiamo visto precedentemente, una sostanza inerte è spesso capace di migliorare l’umore di un paziente ben sfruttando alcuni aspetti dell’affetto placebo, d’altra parte i moderni antidepressivi sono un po’ più efficaci del semplice placebo, ma non onnipotenti.</a:t>
            </a:r>
          </a:p>
          <a:p>
            <a:r>
              <a:rPr lang="it-IT" sz="2800" dirty="0"/>
              <a:t>La disponibilità, l’ascolto, la empatia dei terapeuti </a:t>
            </a:r>
            <a:r>
              <a:rPr lang="it-IT" sz="2800" dirty="0" err="1"/>
              <a:t>ossono</a:t>
            </a:r>
            <a:r>
              <a:rPr lang="it-IT" sz="2800" dirty="0"/>
              <a:t> fare molto per migliorarne l’effetto.</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36402430"/>
      </p:ext>
    </p:extLst>
  </p:cSld>
  <p:clrMapOvr>
    <a:masterClrMapping/>
  </p:clrMapOvr>
</p:sld>
</file>

<file path=ppt/slides/slide9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Fatto fino a </a:t>
            </a:r>
            <a:r>
              <a:rPr lang="it-IT"/>
              <a:t>44 completo</a:t>
            </a:r>
          </a:p>
        </p:txBody>
      </p:sp>
    </p:spTree>
    <p:extLst>
      <p:ext uri="{BB962C8B-B14F-4D97-AF65-F5344CB8AC3E}">
        <p14:creationId xmlns:p14="http://schemas.microsoft.com/office/powerpoint/2010/main" val="2729556237"/>
      </p:ext>
    </p:extLst>
  </p:cSld>
  <p:clrMapOvr>
    <a:masterClrMapping/>
  </p:clrMapOvr>
</p:sld>
</file>

<file path=ppt/slides/slide9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STABILIZZATORI DELL’UMORE</a:t>
            </a:r>
            <a:br>
              <a:rPr lang="it-IT" altLang="it-IT" dirty="0"/>
            </a:br>
            <a:r>
              <a:rPr lang="it-IT" altLang="it-IT" dirty="0"/>
              <a:t> </a:t>
            </a:r>
            <a:endParaRPr altLang="it-IT" dirty="0"/>
          </a:p>
        </p:txBody>
      </p:sp>
      <p:sp>
        <p:nvSpPr>
          <p:cNvPr id="8" name="Sottotitolo 7"/>
          <p:cNvSpPr>
            <a:spLocks noGrp="1"/>
          </p:cNvSpPr>
          <p:nvPr>
            <p:ph type="subTitle" idx="1"/>
          </p:nvPr>
        </p:nvSpPr>
        <p:spPr/>
        <p:txBody>
          <a:bodyPr/>
          <a:lstStyle/>
          <a:p>
            <a:pPr eaLnBrk="1" hangingPunct="1">
              <a:defRPr/>
            </a:pPr>
            <a:r>
              <a:rPr lang="it-IT"/>
              <a:t>Lezione  45-1</a:t>
            </a:r>
            <a:endParaRPr lang="it-IT" dirty="0"/>
          </a:p>
        </p:txBody>
      </p:sp>
    </p:spTree>
    <p:extLst>
      <p:ext uri="{BB962C8B-B14F-4D97-AF65-F5344CB8AC3E}">
        <p14:creationId xmlns:p14="http://schemas.microsoft.com/office/powerpoint/2010/main" val="2425086243"/>
      </p:ext>
    </p:extLst>
  </p:cSld>
  <p:clrMapOvr>
    <a:masterClrMapping/>
  </p:clrMapOvr>
</p:sld>
</file>

<file path=ppt/slides/slide9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b="1" dirty="0"/>
              <a:t>Gli stabilizzatori dell’umore</a:t>
            </a:r>
            <a:r>
              <a:rPr lang="it-IT" sz="2000" dirty="0"/>
              <a:t> sono farmaci in grado di controllare alcune condizioni mentali patologiche caratterizzate da ampie e spesso invalidanti oscillazioni dell’umore. Si tratta quindi soprattutto di pazienti affetti da  disturbo bipolare in cui si alternano fasi de depressione e fasi di maniacalità. Negli ultimi dieci- quindici anni la prescrizione di stabilizzatori dell’umore si è molto ampliata. Oltre ai tradizionali pazienti </a:t>
            </a:r>
            <a:r>
              <a:rPr lang="it-IT" sz="2000" dirty="0" err="1"/>
              <a:t>maniacodepressi</a:t>
            </a:r>
            <a:r>
              <a:rPr lang="it-IT" sz="2000" dirty="0"/>
              <a:t> (o bipolari) questi farmaci sono ampiamente prescritti anche a pazienti che manifestano ciclotimia (una forma più leggera e spesso cronica di oscillazioni dell’umore), a pazienti con sindrome </a:t>
            </a:r>
            <a:r>
              <a:rPr lang="it-IT" sz="2000" dirty="0" err="1"/>
              <a:t>schizoaffettiva</a:t>
            </a:r>
            <a:r>
              <a:rPr lang="it-IT" sz="2000" dirty="0"/>
              <a:t> (nella quale le fasi di maniacalità e di depressione si manifestano con sintomi deliranti ed allucinatori simili alla schizofrenia).</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64785507"/>
      </p:ext>
    </p:extLst>
  </p:cSld>
  <p:clrMapOvr>
    <a:masterClrMapping/>
  </p:clrMapOvr>
</p:sld>
</file>

<file path=ppt/slides/slide9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Si ritengono utili gli stabilizzatori dell’umore anche con pazienti con depressione ricorrente (anche non associata a maniacalità), ed anche con forme depressive resistenti al trattamento con soli antidepressivi.</a:t>
            </a:r>
          </a:p>
          <a:p>
            <a:r>
              <a:rPr lang="it-IT" sz="2000" dirty="0"/>
              <a:t>Le patologie da fasi maniacali ricorrenti non alternate a depressione non sono molto frequenti, ma vengono comunque trattate anche con stabilizzatori dell’umore, così come gli stati misti</a:t>
            </a:r>
          </a:p>
          <a:p>
            <a:r>
              <a:rPr lang="it-IT" sz="2000" dirty="0"/>
              <a:t>Molto usati anche con pazienti con alcuni disturbi di personalità (es il borderline ) soprattutto quelli caratterizzati  da manifestazioni molto esplosive (es disturbo esplosivo intermittente).  </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27211850"/>
      </p:ext>
    </p:extLst>
  </p:cSld>
  <p:clrMapOvr>
    <a:masterClrMapping/>
  </p:clrMapOvr>
</p:sld>
</file>

<file path=ppt/slides/slide9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39552" y="1772816"/>
            <a:ext cx="8229600" cy="4268799"/>
          </a:xfrm>
        </p:spPr>
        <p:txBody>
          <a:bodyPr/>
          <a:lstStyle/>
          <a:p>
            <a:r>
              <a:rPr lang="it-IT" sz="2800" dirty="0"/>
              <a:t>Da quanto si è visto in queste pagine le patologie affrontate spesso con farmaci stabilizzatori dell’umore, sono numerose, invalidanti, spesso hanno cause genetiche più che ambientali.</a:t>
            </a:r>
          </a:p>
          <a:p>
            <a:r>
              <a:rPr lang="it-IT" sz="28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0527976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Disturbi  del linguaggio</a:t>
            </a:r>
          </a:p>
        </p:txBody>
      </p:sp>
      <p:sp>
        <p:nvSpPr>
          <p:cNvPr id="3" name="Sottotitolo 2"/>
          <p:cNvSpPr>
            <a:spLocks noGrp="1"/>
          </p:cNvSpPr>
          <p:nvPr>
            <p:ph type="subTitle" idx="1"/>
          </p:nvPr>
        </p:nvSpPr>
        <p:spPr/>
        <p:txBody>
          <a:bodyPr/>
          <a:lstStyle/>
          <a:p>
            <a:r>
              <a:rPr lang="it-IT" dirty="0"/>
              <a:t>Lezione 18-3</a:t>
            </a:r>
          </a:p>
        </p:txBody>
      </p:sp>
    </p:spTree>
    <p:extLst>
      <p:ext uri="{BB962C8B-B14F-4D97-AF65-F5344CB8AC3E}">
        <p14:creationId xmlns:p14="http://schemas.microsoft.com/office/powerpoint/2010/main" val="24368802"/>
      </p:ext>
    </p:extLst>
  </p:cSld>
  <p:clrMapOvr>
    <a:masterClrMapping/>
  </p:clrMapOvr>
</p:sld>
</file>

<file path=ppt/slides/slide9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Data la forte componente genetica ereditaria di alcuni di queste patologie forse questi stabilizzatori dell’umore non riescono a far guarire definitivamente, ed a volte devono essere proseguite per lunghi tempi. Si tratta comunque di farmaci estremamente utili in casi selezionati.</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27766469"/>
      </p:ext>
    </p:extLst>
  </p:cSld>
  <p:clrMapOvr>
    <a:masterClrMapping/>
  </p:clrMapOvr>
</p:sld>
</file>

<file path=ppt/slides/slide9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Proprio per questo a volte alla interruzione non controllata o troppo precoce del trattamento segue una probabile ricaduta, proprio come avviene nel diabete, nella ipertensione e nelle artriti croniche. </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63642468"/>
      </p:ext>
    </p:extLst>
  </p:cSld>
  <p:clrMapOvr>
    <a:masterClrMapping/>
  </p:clrMapOvr>
</p:sld>
</file>

<file path=ppt/slides/slide9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STABILIZZATORI DELL’UMORE </a:t>
            </a:r>
            <a:br>
              <a:rPr lang="it-IT" altLang="it-IT" dirty="0"/>
            </a:br>
            <a:r>
              <a:rPr lang="it-IT" altLang="it-IT" dirty="0"/>
              <a:t>caratteristiche della terapia</a:t>
            </a:r>
            <a:endParaRPr altLang="it-IT" dirty="0"/>
          </a:p>
        </p:txBody>
      </p:sp>
      <p:sp>
        <p:nvSpPr>
          <p:cNvPr id="8" name="Sottotitolo 7"/>
          <p:cNvSpPr>
            <a:spLocks noGrp="1"/>
          </p:cNvSpPr>
          <p:nvPr>
            <p:ph type="subTitle" idx="1"/>
          </p:nvPr>
        </p:nvSpPr>
        <p:spPr/>
        <p:txBody>
          <a:bodyPr/>
          <a:lstStyle/>
          <a:p>
            <a:pPr eaLnBrk="1" hangingPunct="1">
              <a:defRPr/>
            </a:pPr>
            <a:r>
              <a:rPr lang="it-IT" dirty="0"/>
              <a:t>Lezione  45-2</a:t>
            </a:r>
          </a:p>
        </p:txBody>
      </p:sp>
    </p:spTree>
    <p:extLst>
      <p:ext uri="{BB962C8B-B14F-4D97-AF65-F5344CB8AC3E}">
        <p14:creationId xmlns:p14="http://schemas.microsoft.com/office/powerpoint/2010/main" val="1033876492"/>
      </p:ext>
    </p:extLst>
  </p:cSld>
  <p:clrMapOvr>
    <a:masterClrMapping/>
  </p:clrMapOvr>
</p:sld>
</file>

<file path=ppt/slides/slide9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b="1" dirty="0"/>
              <a:t> </a:t>
            </a:r>
            <a:r>
              <a:rPr lang="it-IT" sz="2800" dirty="0"/>
              <a:t>In genere per stabilizzare l’umore si usano Sali di litio oppure antiepilettici.</a:t>
            </a:r>
          </a:p>
          <a:p>
            <a:r>
              <a:rPr lang="it-IT" sz="2800" dirty="0"/>
              <a:t>In ogni caso si tratta di terapie molto prolungate.</a:t>
            </a:r>
          </a:p>
          <a:p>
            <a:r>
              <a:rPr lang="it-IT" sz="2800" dirty="0"/>
              <a:t>I Sali di litio sono probabilmente i più efficaci stabilizzatori dell’umore, ma non sono semplici da usare ed impongono valutazioni prima dell’inizio della cura e nel corso della terapia. Queste particolari necessità spesso non vengono comprese dal paziente.</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4544857"/>
      </p:ext>
    </p:extLst>
  </p:cSld>
  <p:clrMapOvr>
    <a:masterClrMapping/>
  </p:clrMapOvr>
</p:sld>
</file>

<file path=ppt/slides/slide9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Gli stabilizzatori dell’umore possono prevenire o comunque ridurre future oscillazioni dell’umore, ma non curano di per sé i numerosi problemi personali insorti prima e durante gli episodi maniaco-depressivi. Nella fase maniacale un paziente come abbiamo visto è promiscuo sessualmente, spende al di la delle sue possibilità e spesso è litigioso ed aggressivo. Tutto ciò contribuisce ad aumentare i suoi sensi di solitudine, disperazione e colpa quando poi ricade in depressione. Un supporto psicologico è quindi spesso opportuno anche se sono certamente pazienti molto difficile.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25957914"/>
      </p:ext>
    </p:extLst>
  </p:cSld>
  <p:clrMapOvr>
    <a:masterClrMapping/>
  </p:clrMapOvr>
</p:sld>
</file>

<file path=ppt/slides/slide9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Il trattamento con farmaci stabilizzatori dell’umore contribuisce comunque a limitare queste oscillazioni, contribuisce inoltre  a ridurre il rischio di suicidio.  </a:t>
            </a:r>
          </a:p>
          <a:p>
            <a:r>
              <a:rPr lang="it-IT" sz="2000" dirty="0"/>
              <a:t>In generale il paziente sottoposto a terapia con stabilizzatori dell’umore avrà oscillazioni di umore meno estreme e meno frequenti, ma spesso occorre mettere a punto trattamenti per le fasi ipomaniacali o leggermente depressive che comunque potranno presentarsi.  </a:t>
            </a:r>
          </a:p>
          <a:p>
            <a:r>
              <a:rPr lang="it-IT" sz="2000" dirty="0"/>
              <a:t>Anche una risoluzione parziale delle oscillazioni dell’umore è comunque un obiettivo importante e non occorre scoraggiarsi se nel corso del trattamento il paziente presenta comunque una lieve instabilità di umore</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48501716"/>
      </p:ext>
    </p:extLst>
  </p:cSld>
  <p:clrMapOvr>
    <a:masterClrMapping/>
  </p:clrMapOvr>
</p:sld>
</file>

<file path=ppt/slides/slide9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b="1" dirty="0"/>
              <a:t> </a:t>
            </a:r>
            <a:r>
              <a:rPr lang="it-IT" sz="2400" dirty="0"/>
              <a:t>A volte è difficile accettare di soffrire di una malattia medica cronica che può richiedere un trattamento a lungo termine. Alcuni sentono che dovrebbero essere capaci di usare la “ forza di volontà” per essere “come tutti gli altri”. Altri hanno difficoltà ad accettare il trattamento in quanto in fase maniacale pensano di stare benissimo e di non aver bisogno di niente, in fase depressa pensano che niente li potrà aiutare.</a:t>
            </a:r>
          </a:p>
          <a:p>
            <a:r>
              <a:rPr lang="it-IT" sz="2400" dirty="0"/>
              <a:t> </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54182654"/>
      </p:ext>
    </p:extLst>
  </p:cSld>
  <p:clrMapOvr>
    <a:masterClrMapping/>
  </p:clrMapOvr>
</p:sld>
</file>

<file path=ppt/slides/slide9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E’ quindi molto importante parlare di questi pensieri e sentimenti con i membri della famiglia, gli amici ed il medico di fiducia. </a:t>
            </a:r>
          </a:p>
          <a:p>
            <a:r>
              <a:rPr lang="it-IT" sz="2000" dirty="0"/>
              <a:t>La malattia coinvolge la intera famiglia ed anche la presa in carico deve tener presenti le complesse dinamiche che si vengono ad instaurare.</a:t>
            </a:r>
          </a:p>
          <a:p>
            <a:r>
              <a:rPr lang="it-IT" sz="2000" dirty="0"/>
              <a:t>Per i pazienti è importante conoscere le caratteristiche della propria patologia e le ragioni gli obiettivi ed i limiti del trattamento farmacologico.</a:t>
            </a:r>
          </a:p>
          <a:p>
            <a:r>
              <a:rPr lang="it-IT" sz="2000" dirty="0"/>
              <a:t>I prodotti stabilizzatori dell’umore vanno presi con costanza, non alterano le possibilità di provare emozioni o sentimenti, non «intontiscono», presentano però alcuni effetti collaterali che devono essere conosciuti anche dallo psicologo per poterli identificare rapidamente.</a:t>
            </a:r>
          </a:p>
          <a:p>
            <a:r>
              <a:rPr lang="it-IT" sz="20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1998867"/>
      </p:ext>
    </p:extLst>
  </p:cSld>
  <p:clrMapOvr>
    <a:masterClrMapping/>
  </p:clrMapOvr>
</p:sld>
</file>

<file path=ppt/slides/slide9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Gli stabilizzatori dell’umore richiedono mesi per giungere a produrre un pieno effetto.</a:t>
            </a:r>
          </a:p>
          <a:p>
            <a:r>
              <a:rPr lang="it-IT" sz="2000" dirty="0"/>
              <a:t>Nelle prime fasi del trattamento quindi, se il paziente si trova in fase depressa comunque dovrà assumere antidepressivi e se è in fase maniacale gli serviranno piccole dosi di antipsicotici sedativi. </a:t>
            </a:r>
          </a:p>
          <a:p>
            <a:r>
              <a:rPr lang="it-IT" sz="2000" dirty="0"/>
              <a:t>Gradualmente le oscillazioni dell’umore saranno minori ed idealmente basteranno gli stabilizzatori, comunque nella terapia di queste forme  (inclusi anche i disturbi di personalità ed il disturbo esplosivo intermittente ed il disturbo </a:t>
            </a:r>
            <a:r>
              <a:rPr lang="it-IT" sz="2000" dirty="0" err="1"/>
              <a:t>schizoaffettivo</a:t>
            </a:r>
            <a:r>
              <a:rPr lang="it-IT" sz="2000" dirty="0"/>
              <a:t>) non occorre avere fretta. </a:t>
            </a:r>
          </a:p>
          <a:p>
            <a:r>
              <a:rPr lang="it-IT" sz="2000" dirty="0"/>
              <a:t>Prepariamo il paziente a tempi terapeutici lunghi.</a:t>
            </a:r>
          </a:p>
          <a:p>
            <a:r>
              <a:rPr lang="it-IT" dirty="0"/>
              <a:t>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54013422"/>
      </p:ext>
    </p:extLst>
  </p:cSld>
  <p:clrMapOvr>
    <a:masterClrMapping/>
  </p:clrMapOvr>
</p:sld>
</file>

<file path=ppt/slides/slide9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STABILIZZATORI DELL’UMORE </a:t>
            </a:r>
            <a:br>
              <a:rPr lang="it-IT" altLang="it-IT" dirty="0"/>
            </a:br>
            <a:r>
              <a:rPr lang="it-IT" altLang="it-IT" dirty="0"/>
              <a:t>I dosaggi periodici</a:t>
            </a:r>
            <a:endParaRPr altLang="it-IT" dirty="0"/>
          </a:p>
        </p:txBody>
      </p:sp>
      <p:sp>
        <p:nvSpPr>
          <p:cNvPr id="8" name="Sottotitolo 7"/>
          <p:cNvSpPr>
            <a:spLocks noGrp="1"/>
          </p:cNvSpPr>
          <p:nvPr>
            <p:ph type="subTitle" idx="1"/>
          </p:nvPr>
        </p:nvSpPr>
        <p:spPr/>
        <p:txBody>
          <a:bodyPr/>
          <a:lstStyle/>
          <a:p>
            <a:pPr eaLnBrk="1" hangingPunct="1">
              <a:defRPr/>
            </a:pPr>
            <a:r>
              <a:rPr lang="it-IT" dirty="0"/>
              <a:t>Lezione  45-3</a:t>
            </a:r>
          </a:p>
        </p:txBody>
      </p:sp>
    </p:spTree>
    <p:extLst>
      <p:ext uri="{BB962C8B-B14F-4D97-AF65-F5344CB8AC3E}">
        <p14:creationId xmlns:p14="http://schemas.microsoft.com/office/powerpoint/2010/main" val="207801113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del linguaggio</a:t>
            </a:r>
          </a:p>
        </p:txBody>
      </p:sp>
      <p:sp>
        <p:nvSpPr>
          <p:cNvPr id="3" name="Segnaposto contenuto 2"/>
          <p:cNvSpPr>
            <a:spLocks noGrp="1"/>
          </p:cNvSpPr>
          <p:nvPr>
            <p:ph idx="1"/>
          </p:nvPr>
        </p:nvSpPr>
        <p:spPr/>
        <p:txBody>
          <a:bodyPr>
            <a:normAutofit fontScale="85000" lnSpcReduction="20000"/>
          </a:bodyPr>
          <a:lstStyle/>
          <a:p>
            <a:r>
              <a:rPr lang="en-US" b="1" dirty="0" err="1"/>
              <a:t>Caratteristiche</a:t>
            </a:r>
            <a:r>
              <a:rPr lang="en-US" b="1" dirty="0"/>
              <a:t>  </a:t>
            </a:r>
            <a:r>
              <a:rPr lang="en-US" b="1" dirty="0" err="1"/>
              <a:t>diagnostiche</a:t>
            </a:r>
            <a:endParaRPr lang="it-IT" dirty="0"/>
          </a:p>
          <a:p>
            <a:r>
              <a:rPr lang="en-US" dirty="0"/>
              <a:t>Le </a:t>
            </a:r>
            <a:r>
              <a:rPr lang="en-US" dirty="0" err="1"/>
              <a:t>caratteristiche</a:t>
            </a:r>
            <a:r>
              <a:rPr lang="en-US" dirty="0"/>
              <a:t> </a:t>
            </a:r>
            <a:r>
              <a:rPr lang="en-US" dirty="0" err="1"/>
              <a:t>diagnostiche</a:t>
            </a:r>
            <a:r>
              <a:rPr lang="en-US" dirty="0"/>
              <a:t> </a:t>
            </a:r>
            <a:r>
              <a:rPr lang="en-US" dirty="0" err="1"/>
              <a:t>principali</a:t>
            </a:r>
            <a:r>
              <a:rPr lang="en-US" dirty="0"/>
              <a:t> del </a:t>
            </a:r>
            <a:r>
              <a:rPr lang="en-US" dirty="0" err="1"/>
              <a:t>disturbo</a:t>
            </a:r>
            <a:r>
              <a:rPr lang="en-US" dirty="0"/>
              <a:t> del </a:t>
            </a:r>
            <a:r>
              <a:rPr lang="en-US" dirty="0" err="1"/>
              <a:t>linguaggio</a:t>
            </a:r>
            <a:r>
              <a:rPr lang="en-US" dirty="0"/>
              <a:t> </a:t>
            </a:r>
            <a:r>
              <a:rPr lang="en-US" dirty="0" err="1"/>
              <a:t>sono</a:t>
            </a:r>
            <a:r>
              <a:rPr lang="en-US" dirty="0"/>
              <a:t> le </a:t>
            </a:r>
            <a:r>
              <a:rPr lang="en-US" dirty="0" err="1"/>
              <a:t>difficoltà</a:t>
            </a:r>
            <a:r>
              <a:rPr lang="en-US" dirty="0"/>
              <a:t> </a:t>
            </a:r>
            <a:r>
              <a:rPr lang="en-US" dirty="0" err="1"/>
              <a:t>nell'acquisizione</a:t>
            </a:r>
            <a:r>
              <a:rPr lang="en-US" dirty="0"/>
              <a:t> e </a:t>
            </a:r>
            <a:r>
              <a:rPr lang="en-US" dirty="0" err="1"/>
              <a:t>nell'uso</a:t>
            </a:r>
            <a:r>
              <a:rPr lang="en-US" dirty="0"/>
              <a:t> del </a:t>
            </a:r>
            <a:r>
              <a:rPr lang="en-US" dirty="0" err="1"/>
              <a:t>linguaggio</a:t>
            </a:r>
            <a:r>
              <a:rPr lang="en-US" dirty="0"/>
              <a:t>. Il </a:t>
            </a:r>
            <a:r>
              <a:rPr lang="en-US" dirty="0" err="1"/>
              <a:t>paziente</a:t>
            </a:r>
            <a:r>
              <a:rPr lang="en-US" dirty="0"/>
              <a:t> non </a:t>
            </a:r>
            <a:r>
              <a:rPr lang="en-US" dirty="0" err="1"/>
              <a:t>riesce</a:t>
            </a:r>
            <a:r>
              <a:rPr lang="en-US" dirty="0"/>
              <a:t> a </a:t>
            </a:r>
            <a:r>
              <a:rPr lang="en-US" dirty="0" err="1"/>
              <a:t>comprendere</a:t>
            </a:r>
            <a:r>
              <a:rPr lang="en-US" dirty="0"/>
              <a:t> o a </a:t>
            </a:r>
            <a:r>
              <a:rPr lang="en-US" dirty="0" err="1"/>
              <a:t>pronunciare</a:t>
            </a:r>
            <a:r>
              <a:rPr lang="en-US" dirty="0"/>
              <a:t> le parole, o a dare </a:t>
            </a:r>
            <a:r>
              <a:rPr lang="en-US" dirty="0" err="1"/>
              <a:t>una</a:t>
            </a:r>
            <a:r>
              <a:rPr lang="en-US" dirty="0"/>
              <a:t>  </a:t>
            </a:r>
            <a:r>
              <a:rPr lang="en-US" dirty="0" err="1"/>
              <a:t>struttura</a:t>
            </a:r>
            <a:r>
              <a:rPr lang="en-US" dirty="0"/>
              <a:t> </a:t>
            </a:r>
            <a:r>
              <a:rPr lang="en-US" dirty="0" err="1"/>
              <a:t>alle</a:t>
            </a:r>
            <a:r>
              <a:rPr lang="en-US" dirty="0"/>
              <a:t> </a:t>
            </a:r>
            <a:r>
              <a:rPr lang="en-US" dirty="0" err="1"/>
              <a:t>frasi</a:t>
            </a:r>
            <a:r>
              <a:rPr lang="en-US" dirty="0"/>
              <a:t>.</a:t>
            </a:r>
          </a:p>
          <a:p>
            <a:r>
              <a:rPr lang="en-US" dirty="0" err="1"/>
              <a:t>Nel</a:t>
            </a:r>
            <a:r>
              <a:rPr lang="en-US" dirty="0"/>
              <a:t> DSM IV TR </a:t>
            </a:r>
            <a:r>
              <a:rPr lang="en-US" dirty="0" err="1"/>
              <a:t>si</a:t>
            </a:r>
            <a:r>
              <a:rPr lang="en-US" dirty="0"/>
              <a:t> </a:t>
            </a:r>
            <a:r>
              <a:rPr lang="en-US" dirty="0" err="1"/>
              <a:t>distingueva</a:t>
            </a:r>
            <a:r>
              <a:rPr lang="en-US" dirty="0"/>
              <a:t> </a:t>
            </a:r>
            <a:r>
              <a:rPr lang="en-US" dirty="0" err="1"/>
              <a:t>tra</a:t>
            </a:r>
            <a:r>
              <a:rPr lang="en-US" dirty="0"/>
              <a:t> un </a:t>
            </a:r>
            <a:r>
              <a:rPr lang="en-US" dirty="0" err="1"/>
              <a:t>disturbo</a:t>
            </a:r>
            <a:r>
              <a:rPr lang="en-US" dirty="0"/>
              <a:t> </a:t>
            </a:r>
            <a:r>
              <a:rPr lang="en-US" dirty="0" err="1"/>
              <a:t>della</a:t>
            </a:r>
            <a:r>
              <a:rPr lang="en-US" dirty="0"/>
              <a:t> </a:t>
            </a:r>
            <a:r>
              <a:rPr lang="en-US" dirty="0" err="1"/>
              <a:t>recezione</a:t>
            </a:r>
            <a:r>
              <a:rPr lang="en-US" dirty="0"/>
              <a:t> </a:t>
            </a:r>
            <a:r>
              <a:rPr lang="en-US" dirty="0" err="1"/>
              <a:t>ed</a:t>
            </a:r>
            <a:r>
              <a:rPr lang="en-US" dirty="0"/>
              <a:t> un </a:t>
            </a:r>
            <a:r>
              <a:rPr lang="en-US" dirty="0" err="1"/>
              <a:t>disturbo</a:t>
            </a:r>
            <a:r>
              <a:rPr lang="en-US" dirty="0"/>
              <a:t> </a:t>
            </a:r>
            <a:r>
              <a:rPr lang="en-US" dirty="0" err="1"/>
              <a:t>della</a:t>
            </a:r>
            <a:r>
              <a:rPr lang="en-US" dirty="0"/>
              <a:t> </a:t>
            </a:r>
            <a:r>
              <a:rPr lang="en-US" dirty="0" err="1"/>
              <a:t>emissione</a:t>
            </a:r>
            <a:r>
              <a:rPr lang="en-US" dirty="0"/>
              <a:t> del </a:t>
            </a:r>
            <a:r>
              <a:rPr lang="en-US" dirty="0" err="1"/>
              <a:t>linguaggio</a:t>
            </a:r>
            <a:r>
              <a:rPr lang="en-US" dirty="0"/>
              <a:t>. Tale </a:t>
            </a:r>
            <a:r>
              <a:rPr lang="en-US" dirty="0" err="1"/>
              <a:t>differenza</a:t>
            </a:r>
            <a:r>
              <a:rPr lang="en-US" dirty="0"/>
              <a:t> era </a:t>
            </a:r>
            <a:r>
              <a:rPr lang="en-US" dirty="0" err="1"/>
              <a:t>piuttosto</a:t>
            </a:r>
            <a:r>
              <a:rPr lang="en-US" dirty="0"/>
              <a:t> </a:t>
            </a:r>
            <a:r>
              <a:rPr lang="en-US" dirty="0" err="1"/>
              <a:t>ambigua</a:t>
            </a:r>
            <a:r>
              <a:rPr lang="en-US" dirty="0"/>
              <a:t> </a:t>
            </a:r>
            <a:r>
              <a:rPr lang="en-US" dirty="0" err="1"/>
              <a:t>ed</a:t>
            </a:r>
            <a:r>
              <a:rPr lang="en-US" dirty="0"/>
              <a:t> </a:t>
            </a:r>
            <a:r>
              <a:rPr lang="en-US" dirty="0" err="1"/>
              <a:t>ora</a:t>
            </a:r>
            <a:r>
              <a:rPr lang="en-US" dirty="0"/>
              <a:t> i due </a:t>
            </a:r>
            <a:r>
              <a:rPr lang="en-US" dirty="0" err="1"/>
              <a:t>disturbi</a:t>
            </a:r>
            <a:r>
              <a:rPr lang="en-US" dirty="0"/>
              <a:t> </a:t>
            </a:r>
            <a:r>
              <a:rPr lang="en-US" dirty="0" err="1"/>
              <a:t>sono</a:t>
            </a:r>
            <a:r>
              <a:rPr lang="en-US" dirty="0"/>
              <a:t> </a:t>
            </a:r>
            <a:r>
              <a:rPr lang="en-US" dirty="0" err="1"/>
              <a:t>unificati</a:t>
            </a:r>
            <a:r>
              <a:rPr lang="en-US" dirty="0"/>
              <a:t>, </a:t>
            </a:r>
            <a:r>
              <a:rPr lang="en-US" dirty="0" err="1"/>
              <a:t>anche</a:t>
            </a:r>
            <a:r>
              <a:rPr lang="en-US" dirty="0"/>
              <a:t>, se come </a:t>
            </a:r>
            <a:r>
              <a:rPr lang="en-US" dirty="0" err="1"/>
              <a:t>vedremo</a:t>
            </a:r>
            <a:r>
              <a:rPr lang="en-US" dirty="0"/>
              <a:t>, </a:t>
            </a:r>
            <a:r>
              <a:rPr lang="en-US" dirty="0" err="1"/>
              <a:t>spesso</a:t>
            </a:r>
            <a:r>
              <a:rPr lang="en-US" dirty="0"/>
              <a:t> </a:t>
            </a:r>
            <a:r>
              <a:rPr lang="en-US" dirty="0" err="1"/>
              <a:t>hanno</a:t>
            </a:r>
            <a:r>
              <a:rPr lang="en-US" dirty="0"/>
              <a:t> </a:t>
            </a:r>
            <a:r>
              <a:rPr lang="en-US" dirty="0" err="1"/>
              <a:t>substrati</a:t>
            </a:r>
            <a:r>
              <a:rPr lang="en-US" dirty="0"/>
              <a:t> </a:t>
            </a:r>
            <a:r>
              <a:rPr lang="en-US" dirty="0" err="1"/>
              <a:t>neurologici</a:t>
            </a:r>
            <a:r>
              <a:rPr lang="en-US" dirty="0"/>
              <a:t>, </a:t>
            </a:r>
            <a:r>
              <a:rPr lang="en-US" dirty="0" err="1"/>
              <a:t>terapie</a:t>
            </a:r>
            <a:r>
              <a:rPr lang="en-US" dirty="0"/>
              <a:t> e </a:t>
            </a:r>
            <a:r>
              <a:rPr lang="en-US" dirty="0" err="1"/>
              <a:t>prognosi</a:t>
            </a:r>
            <a:r>
              <a:rPr lang="en-US" dirty="0"/>
              <a:t> diverse.   </a:t>
            </a:r>
          </a:p>
          <a:p>
            <a:pPr marL="0" indent="0">
              <a:buNone/>
            </a:pPr>
            <a:endParaRPr lang="en-US" dirty="0"/>
          </a:p>
        </p:txBody>
      </p:sp>
    </p:spTree>
    <p:extLst>
      <p:ext uri="{BB962C8B-B14F-4D97-AF65-F5344CB8AC3E}">
        <p14:creationId xmlns:p14="http://schemas.microsoft.com/office/powerpoint/2010/main" val="3512977606"/>
      </p:ext>
    </p:extLst>
  </p:cSld>
  <p:clrMapOvr>
    <a:masterClrMapping/>
  </p:clrMapOvr>
</p:sld>
</file>

<file path=ppt/slides/slide9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 </a:t>
            </a:r>
            <a:r>
              <a:rPr lang="it-IT" sz="2000" b="1" dirty="0"/>
              <a:t>Gli stabilizzatori dell’umore sono farmaci particolari.</a:t>
            </a:r>
          </a:p>
          <a:p>
            <a:r>
              <a:rPr lang="it-IT" sz="2000" b="1" dirty="0"/>
              <a:t>Soprattutto con i Sali di litio non è tanto importante quante compresse se ne prendano, quanto piuttosto la concentrazione che il farmaco raggiunge nel sangue. Al di sotto di una determinata concentrazione i prodotti sono sostanzialmente inutili, al di sopra possono rivelarsi anche gravemente  tossici.</a:t>
            </a:r>
          </a:p>
          <a:p>
            <a:endParaRPr lang="it-IT" sz="2000" dirty="0"/>
          </a:p>
        </p:txBody>
      </p:sp>
      <p:sp>
        <p:nvSpPr>
          <p:cNvPr id="3" name="Titolo 2"/>
          <p:cNvSpPr>
            <a:spLocks noGrp="1"/>
          </p:cNvSpPr>
          <p:nvPr>
            <p:ph type="title"/>
          </p:nvPr>
        </p:nvSpPr>
        <p:spPr>
          <a:xfrm>
            <a:off x="457200" y="1285860"/>
            <a:ext cx="8258204" cy="630972"/>
          </a:xfrm>
        </p:spPr>
        <p:txBody>
          <a:bodyPr>
            <a:normAutofit fontScale="90000"/>
          </a:bodyPr>
          <a:lstStyle/>
          <a:p>
            <a:r>
              <a:rPr lang="it-IT" dirty="0"/>
              <a:t>LIVELLI DI CONCENTRAZIONE NEL SANGUE DEGLI STABILIZZATORI DELL’UMORE</a:t>
            </a:r>
          </a:p>
        </p:txBody>
      </p:sp>
    </p:spTree>
    <p:extLst>
      <p:ext uri="{BB962C8B-B14F-4D97-AF65-F5344CB8AC3E}">
        <p14:creationId xmlns:p14="http://schemas.microsoft.com/office/powerpoint/2010/main" val="2766369511"/>
      </p:ext>
    </p:extLst>
  </p:cSld>
  <p:clrMapOvr>
    <a:masterClrMapping/>
  </p:clrMapOvr>
</p:sld>
</file>

<file path=ppt/slides/slide9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Lo psicologo che segua pazienti in cura con stabilizzatori dell’umore deve sapere che per il paziente è importante fare «il dosaggio» ovvero periodici esami del sangue utili a vedere se il prodotto ha raggiunti il «range terapeutico» cioè una concentrazione adeguata e non tossica.</a:t>
            </a:r>
          </a:p>
          <a:p>
            <a:r>
              <a:rPr lang="it-IT" sz="2800" dirty="0"/>
              <a:t>È utile familiarizzarsi con questi termini.</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16677873"/>
      </p:ext>
    </p:extLst>
  </p:cSld>
  <p:clrMapOvr>
    <a:masterClrMapping/>
  </p:clrMapOvr>
</p:sld>
</file>

<file path=ppt/slides/slide9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 </a:t>
            </a:r>
            <a:r>
              <a:rPr lang="it-IT" sz="2400" dirty="0"/>
              <a:t>una data dose di farmaco viene utilizzata in maniera differente dall’organismo di individui diversi a seconda delle variazioni nell’assorbimento in circolo, nella distribuzione nei tessuti e nella eliminazione. </a:t>
            </a:r>
          </a:p>
          <a:p>
            <a:r>
              <a:rPr lang="it-IT" sz="2400" dirty="0"/>
              <a:t>Di conseguenza la stessa dose orale di farmaco può produrre livelli di farmaco nel sangue del tutto differenti da soggetto a soggetto. </a:t>
            </a:r>
          </a:p>
          <a:p>
            <a:r>
              <a:rPr lang="it-IT" sz="2400" dirty="0"/>
              <a:t>Infine, la conoscenza da parte del medico del livello di farmaco nel sangue lo aiuta ad adattare il dosaggio allo scopo di evitare la tossicità mantenendo l’efficacia terapeutica.</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1686785"/>
      </p:ext>
    </p:extLst>
  </p:cSld>
  <p:clrMapOvr>
    <a:masterClrMapping/>
  </p:clrMapOvr>
</p:sld>
</file>

<file path=ppt/slides/slide9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 </a:t>
            </a:r>
            <a:r>
              <a:rPr lang="it-IT" dirty="0"/>
              <a:t>.</a:t>
            </a:r>
          </a:p>
          <a:p>
            <a:r>
              <a:rPr lang="it-IT" sz="2400" dirty="0"/>
              <a:t>Quando la terapia con uno stabilizzatore viene iniziata i livelli nel sangue vanno determinati piuttosto di frequente </a:t>
            </a:r>
            <a:r>
              <a:rPr lang="it-IT" sz="2400" dirty="0">
                <a:sym typeface="Symbol"/>
              </a:rPr>
              <a:t></a:t>
            </a:r>
            <a:r>
              <a:rPr lang="it-IT" sz="2400" dirty="0"/>
              <a:t> di solito almeno una volta alla settimana. </a:t>
            </a:r>
          </a:p>
          <a:p>
            <a:r>
              <a:rPr lang="it-IT" sz="2400" dirty="0"/>
              <a:t>Una volta che il livello di farmaco nel sangue si sia stabilizzato, il prelievo può essere fatto una volta al mese o anche meno spesso in base al giudizio del medico. </a:t>
            </a:r>
            <a:endParaRPr lang="it-IT" dirty="0"/>
          </a:p>
          <a:p>
            <a:r>
              <a:rPr lang="it-IT" dirty="0"/>
              <a:t> </a:t>
            </a:r>
          </a:p>
          <a:p>
            <a:r>
              <a:rPr lang="it-IT" dirty="0"/>
              <a:t> </a:t>
            </a:r>
          </a:p>
          <a:p>
            <a:endParaRPr lang="it-IT" dirty="0"/>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363832066"/>
      </p:ext>
    </p:extLst>
  </p:cSld>
  <p:clrMapOvr>
    <a:masterClrMapping/>
  </p:clrMapOvr>
</p:sld>
</file>

<file path=ppt/slides/slide9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Oltre ai normali prelievi di routine per l’aggiustamento iniziale e i controlli nella fase di mantenimento, il medico può richiedere in qualsiasi momento un test sul livello di farmaco nel sangue qualora il paziente mostri segni di cambiamento del livello terapeutico.</a:t>
            </a:r>
          </a:p>
          <a:p>
            <a:r>
              <a:rPr lang="it-IT" sz="2800" dirty="0"/>
              <a:t>Sollecitate il paziente a seguire scrupolosamente le indicazioni del medico e coinvolgete la famiglia nel controllo della terapia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89424126"/>
      </p:ext>
    </p:extLst>
  </p:cSld>
  <p:clrMapOvr>
    <a:masterClrMapping/>
  </p:clrMapOvr>
</p:sld>
</file>

<file path=ppt/slides/slide9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STABILIZZATORI DELL’UMORE </a:t>
            </a:r>
            <a:br>
              <a:rPr lang="it-IT" altLang="it-IT" dirty="0"/>
            </a:br>
            <a:r>
              <a:rPr lang="it-IT" altLang="it-IT" dirty="0"/>
              <a:t>LITIO: l’inizio della terapia</a:t>
            </a:r>
            <a:endParaRPr altLang="it-IT" dirty="0"/>
          </a:p>
        </p:txBody>
      </p:sp>
      <p:sp>
        <p:nvSpPr>
          <p:cNvPr id="8" name="Sottotitolo 7"/>
          <p:cNvSpPr>
            <a:spLocks noGrp="1"/>
          </p:cNvSpPr>
          <p:nvPr>
            <p:ph type="subTitle" idx="1"/>
          </p:nvPr>
        </p:nvSpPr>
        <p:spPr/>
        <p:txBody>
          <a:bodyPr/>
          <a:lstStyle/>
          <a:p>
            <a:pPr eaLnBrk="1" hangingPunct="1">
              <a:defRPr/>
            </a:pPr>
            <a:r>
              <a:rPr lang="it-IT" dirty="0"/>
              <a:t>Lezione  45-4</a:t>
            </a:r>
          </a:p>
        </p:txBody>
      </p:sp>
    </p:spTree>
    <p:extLst>
      <p:ext uri="{BB962C8B-B14F-4D97-AF65-F5344CB8AC3E}">
        <p14:creationId xmlns:p14="http://schemas.microsoft.com/office/powerpoint/2010/main" val="2728448606"/>
      </p:ext>
    </p:extLst>
  </p:cSld>
  <p:clrMapOvr>
    <a:masterClrMapping/>
  </p:clrMapOvr>
</p:sld>
</file>

<file path=ppt/slides/slide9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1800" dirty="0"/>
              <a:t>I Sali di Litio possono provocare danni alla tiroide, ai reni ed al cuore.</a:t>
            </a:r>
          </a:p>
          <a:p>
            <a:r>
              <a:rPr lang="it-IT" sz="1800" dirty="0"/>
              <a:t>Niente di tremendo, ma occorre sapere queste cose. Per esperienza posso ritenere più frequenti i problemi tiroidei, soprattutto dopo cure prolungate.</a:t>
            </a:r>
          </a:p>
          <a:p>
            <a:r>
              <a:rPr lang="it-IT" sz="1800" dirty="0"/>
              <a:t>Pertanto prima di iniziare una cura con Sali di litio è prudente fare uno screening di tali organi ed apparati.</a:t>
            </a:r>
          </a:p>
          <a:p>
            <a:r>
              <a:rPr lang="it-IT" sz="1800" dirty="0"/>
              <a:t> </a:t>
            </a:r>
          </a:p>
          <a:p>
            <a:r>
              <a:rPr lang="it-IT" sz="1800" dirty="0"/>
              <a:t>Il medico comunque saprà proporre gli esami adeguati.</a:t>
            </a:r>
          </a:p>
          <a:p>
            <a:endParaRPr lang="it-IT" sz="1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12537790"/>
      </p:ext>
    </p:extLst>
  </p:cSld>
  <p:clrMapOvr>
    <a:masterClrMapping/>
  </p:clrMapOvr>
</p:sld>
</file>

<file path=ppt/slides/slide9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Se tutto va bene si può iniziare il trattamento. Suggerisco comunque di ripetere gli esami tiroidei e renali per lo meno una volta ogni 6 mesi, per il cardiogramma può bastare anche meno.</a:t>
            </a:r>
          </a:p>
          <a:p>
            <a:r>
              <a:rPr lang="it-IT" dirty="0"/>
              <a:t>Anche se la maggioranza dei miei lettori è psicologo in formazione, è utile che conosca questi semplici accorgimenti per suggerire criteri di prudenza al proprio cliente.</a:t>
            </a:r>
          </a:p>
          <a:p>
            <a:r>
              <a:rPr lang="it-IT" dirty="0"/>
              <a:t>Dopo anni di terapia senza controllo troviamo pazienti con danni tiroidei irreversibili. Presi subito queste disfunzioni sono reversibili con la sospensione della terapia.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77054418"/>
      </p:ext>
    </p:extLst>
  </p:cSld>
  <p:clrMapOvr>
    <a:masterClrMapping/>
  </p:clrMapOvr>
</p:sld>
</file>

<file path=ppt/slides/slide9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7544" y="2132856"/>
            <a:ext cx="8229600" cy="4268799"/>
          </a:xfrm>
        </p:spPr>
        <p:txBody>
          <a:bodyPr/>
          <a:lstStyle/>
          <a:p>
            <a:r>
              <a:rPr lang="it-IT" dirty="0"/>
              <a:t> </a:t>
            </a:r>
          </a:p>
          <a:p>
            <a:r>
              <a:rPr lang="it-IT" b="1" dirty="0"/>
              <a:t>Litio</a:t>
            </a:r>
            <a:endParaRPr lang="it-IT" dirty="0"/>
          </a:p>
          <a:p>
            <a:r>
              <a:rPr lang="it-IT" dirty="0"/>
              <a:t> </a:t>
            </a:r>
          </a:p>
          <a:p>
            <a:r>
              <a:rPr lang="it-IT" sz="2000" dirty="0"/>
              <a:t>Come tutti i farmaci il litio può causare effetti collaterali. E’ quindi importante riconoscerli e sapere come affrontarli. </a:t>
            </a:r>
          </a:p>
          <a:p>
            <a:r>
              <a:rPr lang="it-IT" sz="2000" dirty="0"/>
              <a:t>Alcuni di questi effetti collaterali sono solamente fastidiosi, ma tendono a scomparire con il tempo (ad esempio il sapore metallico in bocca).</a:t>
            </a:r>
          </a:p>
          <a:p>
            <a:r>
              <a:rPr lang="it-IT" sz="2000" dirty="0"/>
              <a:t>Altri sono invece potenzialmente dannosi (ad esempio confusione mentale, forti cefalee </a:t>
            </a:r>
            <a:r>
              <a:rPr lang="it-IT" sz="2000" dirty="0" err="1"/>
              <a:t>ecc</a:t>
            </a:r>
            <a:r>
              <a:rPr lang="it-IT" sz="2000" dirty="0"/>
              <a:t>) e per questo fatto alla loro insorgenza il medico dovrebbe essere consultato immediatamente. </a:t>
            </a:r>
          </a:p>
          <a:p>
            <a:r>
              <a:rPr lang="it-IT" sz="2000" dirty="0"/>
              <a:t> </a:t>
            </a:r>
          </a:p>
          <a:p>
            <a:endParaRPr lang="it-IT" dirty="0"/>
          </a:p>
        </p:txBody>
      </p:sp>
      <p:sp>
        <p:nvSpPr>
          <p:cNvPr id="3" name="Titolo 2"/>
          <p:cNvSpPr>
            <a:spLocks noGrp="1"/>
          </p:cNvSpPr>
          <p:nvPr>
            <p:ph type="title"/>
          </p:nvPr>
        </p:nvSpPr>
        <p:spPr>
          <a:xfrm>
            <a:off x="457200" y="1285860"/>
            <a:ext cx="8258204" cy="774988"/>
          </a:xfrm>
        </p:spPr>
        <p:txBody>
          <a:bodyPr/>
          <a:lstStyle/>
          <a:p>
            <a:r>
              <a:rPr lang="it-IT" dirty="0"/>
              <a:t>EFFETTI COLLATERALI DEI SALI DI LITIO </a:t>
            </a:r>
            <a:br>
              <a:rPr lang="it-IT" dirty="0"/>
            </a:br>
            <a:endParaRPr lang="it-IT" dirty="0"/>
          </a:p>
        </p:txBody>
      </p:sp>
    </p:spTree>
    <p:extLst>
      <p:ext uri="{BB962C8B-B14F-4D97-AF65-F5344CB8AC3E}">
        <p14:creationId xmlns:p14="http://schemas.microsoft.com/office/powerpoint/2010/main" val="1240644161"/>
      </p:ext>
    </p:extLst>
  </p:cSld>
  <p:clrMapOvr>
    <a:masterClrMapping/>
  </p:clrMapOvr>
</p:sld>
</file>

<file path=ppt/slides/slide9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Durante il periodo iniziale di adattamento al trattamento con litio, che può durare parecchie settimane, gli effetti collaterali che possono emergere includono:</a:t>
            </a:r>
          </a:p>
          <a:p>
            <a:pPr lvl="0"/>
            <a:endParaRPr lang="it-IT" sz="2000" dirty="0"/>
          </a:p>
          <a:p>
            <a:pPr lvl="0"/>
            <a:r>
              <a:rPr lang="it-IT" sz="2400" b="1" dirty="0"/>
              <a:t>aumento della sete</a:t>
            </a:r>
          </a:p>
          <a:p>
            <a:pPr lvl="0"/>
            <a:r>
              <a:rPr lang="it-IT" sz="2400" b="1" dirty="0"/>
              <a:t>aumento della diuresi</a:t>
            </a:r>
          </a:p>
          <a:p>
            <a:pPr lvl="0"/>
            <a:r>
              <a:rPr lang="it-IT" sz="2400" b="1" dirty="0"/>
              <a:t>leggero malessere o nausea</a:t>
            </a:r>
          </a:p>
          <a:p>
            <a:pPr lvl="0"/>
            <a:r>
              <a:rPr lang="it-IT" sz="2400" b="1" dirty="0"/>
              <a:t>lievi crampi allo stomaco</a:t>
            </a:r>
          </a:p>
          <a:p>
            <a:pPr lvl="0"/>
            <a:r>
              <a:rPr lang="it-IT" sz="2400" b="1" dirty="0"/>
              <a:t>sensazione di ottundimento</a:t>
            </a:r>
          </a:p>
          <a:p>
            <a:endParaRPr lang="it-IT" dirty="0"/>
          </a:p>
        </p:txBody>
      </p:sp>
      <p:sp>
        <p:nvSpPr>
          <p:cNvPr id="3" name="Titolo 2"/>
          <p:cNvSpPr>
            <a:spLocks noGrp="1"/>
          </p:cNvSpPr>
          <p:nvPr>
            <p:ph type="title"/>
          </p:nvPr>
        </p:nvSpPr>
        <p:spPr/>
        <p:txBody>
          <a:bodyPr/>
          <a:lstStyle/>
          <a:p>
            <a:r>
              <a:rPr lang="it-IT" sz="1600" dirty="0"/>
              <a:t>EFFETTI COLLATERALI OSSERVATI IN UNA TERAPIA CON SALI DI LITIO</a:t>
            </a:r>
          </a:p>
        </p:txBody>
      </p:sp>
    </p:spTree>
    <p:extLst>
      <p:ext uri="{BB962C8B-B14F-4D97-AF65-F5344CB8AC3E}">
        <p14:creationId xmlns:p14="http://schemas.microsoft.com/office/powerpoint/2010/main" val="15627509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Questi due aspetti dei disturbi del linguaggio (ricezione ed emissione) devono comunque essere valutati anche separatamente in quanto possono presentare un diverso grado di compromissione.</a:t>
            </a:r>
          </a:p>
          <a:p>
            <a:r>
              <a:rPr lang="it-IT" dirty="0"/>
              <a:t>Spesso alle difficoltà del linguaggio si associano anche deficit a livello gestuale e mimico.</a:t>
            </a:r>
          </a:p>
          <a:p>
            <a:endParaRPr lang="it-IT" dirty="0"/>
          </a:p>
        </p:txBody>
      </p:sp>
    </p:spTree>
    <p:extLst>
      <p:ext uri="{BB962C8B-B14F-4D97-AF65-F5344CB8AC3E}">
        <p14:creationId xmlns:p14="http://schemas.microsoft.com/office/powerpoint/2010/main" val="2873964025"/>
      </p:ext>
    </p:extLst>
  </p:cSld>
  <p:clrMapOvr>
    <a:masterClrMapping/>
  </p:clrMapOvr>
</p:sld>
</file>

<file path=ppt/slides/slide9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pPr lvl="0"/>
            <a:r>
              <a:rPr lang="it-IT" sz="2400" b="1" dirty="0"/>
              <a:t>tremore fine alle mani</a:t>
            </a:r>
          </a:p>
          <a:p>
            <a:pPr lvl="0"/>
            <a:r>
              <a:rPr lang="it-IT" sz="2400" b="1" dirty="0"/>
              <a:t>lieve sonnolenza</a:t>
            </a:r>
          </a:p>
          <a:p>
            <a:pPr lvl="0"/>
            <a:r>
              <a:rPr lang="it-IT" sz="2400" b="1" dirty="0"/>
              <a:t>leggera debolezza muscolare</a:t>
            </a:r>
          </a:p>
          <a:p>
            <a:pPr lvl="0"/>
            <a:r>
              <a:rPr lang="it-IT" sz="2400" b="1" dirty="0"/>
              <a:t>diminuzione della potenza sessuale o della libido</a:t>
            </a:r>
          </a:p>
          <a:p>
            <a:pPr lvl="0"/>
            <a:r>
              <a:rPr lang="it-IT" sz="2400" b="1" dirty="0"/>
              <a:t> lieve senso di vertigine</a:t>
            </a:r>
          </a:p>
          <a:p>
            <a:pPr lvl="0"/>
            <a:r>
              <a:rPr lang="it-IT" sz="2400" b="1" dirty="0"/>
              <a:t> diarrea episodica</a:t>
            </a:r>
          </a:p>
          <a:p>
            <a:pPr lvl="0"/>
            <a:r>
              <a:rPr lang="it-IT" sz="2400" b="1" dirty="0"/>
              <a:t> aumento di peso</a:t>
            </a:r>
          </a:p>
          <a:p>
            <a:pPr lvl="0"/>
            <a:r>
              <a:rPr lang="it-IT" sz="2400" b="1" dirty="0"/>
              <a:t> sapore metallico</a:t>
            </a:r>
          </a:p>
          <a:p>
            <a:pPr lvl="0"/>
            <a:r>
              <a:rPr lang="it-IT" sz="2400" b="1" dirty="0"/>
              <a:t> bocca secca</a:t>
            </a:r>
          </a:p>
          <a:p>
            <a:pPr lvl="0"/>
            <a:r>
              <a:rPr lang="it-IT" sz="2400" b="1" dirty="0"/>
              <a:t> peggioramento di acne o psoriasi.</a:t>
            </a:r>
          </a:p>
          <a:p>
            <a:r>
              <a:rPr lang="it-IT" dirty="0"/>
              <a:t> </a:t>
            </a:r>
          </a:p>
          <a:p>
            <a:endParaRPr lang="it-IT" dirty="0"/>
          </a:p>
        </p:txBody>
      </p:sp>
      <p:sp>
        <p:nvSpPr>
          <p:cNvPr id="3" name="Titolo 2"/>
          <p:cNvSpPr>
            <a:spLocks noGrp="1"/>
          </p:cNvSpPr>
          <p:nvPr>
            <p:ph type="title"/>
          </p:nvPr>
        </p:nvSpPr>
        <p:spPr/>
        <p:txBody>
          <a:bodyPr/>
          <a:lstStyle/>
          <a:p>
            <a:r>
              <a:rPr lang="it-IT" dirty="0"/>
              <a:t>EFFETTI COLLATERALI LITIO (CONTINUA)</a:t>
            </a:r>
          </a:p>
        </p:txBody>
      </p:sp>
    </p:spTree>
    <p:extLst>
      <p:ext uri="{BB962C8B-B14F-4D97-AF65-F5344CB8AC3E}">
        <p14:creationId xmlns:p14="http://schemas.microsoft.com/office/powerpoint/2010/main" val="719141750"/>
      </p:ext>
    </p:extLst>
  </p:cSld>
  <p:clrMapOvr>
    <a:masterClrMapping/>
  </p:clrMapOvr>
</p:sld>
</file>

<file path=ppt/slides/slide9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Un paziente in trattamento con litio dovrebbe interrompere il farmaco ed avvertire immediatamente il medico se compare uno dei sintomi seguenti:</a:t>
            </a:r>
          </a:p>
          <a:p>
            <a:r>
              <a:rPr lang="it-IT" dirty="0"/>
              <a:t> </a:t>
            </a:r>
          </a:p>
          <a:p>
            <a:r>
              <a:rPr lang="it-IT" sz="2400" b="1" dirty="0"/>
              <a:t>diarrea persistente</a:t>
            </a:r>
          </a:p>
          <a:p>
            <a:r>
              <a:rPr lang="it-IT" sz="2400" b="1" dirty="0"/>
              <a:t>nausea e vomito persistenti</a:t>
            </a:r>
          </a:p>
          <a:p>
            <a:r>
              <a:rPr lang="it-IT" sz="2400" b="1" dirty="0"/>
              <a:t>tremori ad ampie scosse</a:t>
            </a:r>
          </a:p>
          <a:p>
            <a:r>
              <a:rPr lang="it-IT" sz="2400" b="1" dirty="0"/>
              <a:t>contrazioni o scosse muscolari</a:t>
            </a:r>
          </a:p>
          <a:p>
            <a:r>
              <a:rPr lang="it-IT" sz="2400" b="1" dirty="0"/>
              <a:t>visione confusa</a:t>
            </a:r>
          </a:p>
          <a:p>
            <a:r>
              <a:rPr lang="it-IT" sz="2400" b="1" dirty="0"/>
              <a:t>confusione mentale</a:t>
            </a:r>
          </a:p>
          <a:p>
            <a:r>
              <a:rPr lang="it-IT" sz="2400" b="1" dirty="0"/>
              <a:t>intenso malessere</a:t>
            </a:r>
          </a:p>
          <a:p>
            <a:endParaRPr lang="it-IT" sz="2400" b="1"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00906029"/>
      </p:ext>
    </p:extLst>
  </p:cSld>
  <p:clrMapOvr>
    <a:masterClrMapping/>
  </p:clrMapOvr>
</p:sld>
</file>

<file path=ppt/slides/slide9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Il </a:t>
            </a:r>
            <a:r>
              <a:rPr lang="it-IT" dirty="0" err="1"/>
              <a:t>Depakin</a:t>
            </a:r>
            <a:r>
              <a:rPr lang="it-IT" dirty="0"/>
              <a:t> (</a:t>
            </a:r>
            <a:r>
              <a:rPr lang="it-IT" dirty="0" err="1"/>
              <a:t>Valproato</a:t>
            </a:r>
            <a:r>
              <a:rPr lang="it-IT" dirty="0"/>
              <a:t> di sodio) è un antiepilettico.</a:t>
            </a:r>
          </a:p>
          <a:p>
            <a:r>
              <a:rPr lang="it-IT" dirty="0"/>
              <a:t>È  particolarmente usato nel trattamento del piccolo male, una forma di epilessia piuttosto comune caratterizzata da piccoli ma frequentissimi momenti di assenza generalmente senza convulsioni o contrazioni muscolari.</a:t>
            </a:r>
          </a:p>
          <a:p>
            <a:r>
              <a:rPr lang="it-IT" dirty="0"/>
              <a:t>Al paziente bipolare può stupire il fatto di prendere un antiepilettico non essendo affetti da questa malattia. In effetti da una ventina di anni sappiamo che molti antiepilettici sono utili nel trattamento dei disturbi bipolari soprattutto quelli a rapide fluttuazioni.</a:t>
            </a:r>
          </a:p>
          <a:p>
            <a:r>
              <a:rPr lang="it-IT" dirty="0"/>
              <a:t>Da quando sappiamo che </a:t>
            </a:r>
            <a:r>
              <a:rPr lang="it-IT" dirty="0" err="1"/>
              <a:t>depakin</a:t>
            </a:r>
            <a:r>
              <a:rPr lang="it-IT" dirty="0"/>
              <a:t> (</a:t>
            </a:r>
            <a:r>
              <a:rPr lang="it-IT" dirty="0" err="1"/>
              <a:t>valproato</a:t>
            </a:r>
            <a:r>
              <a:rPr lang="it-IT" dirty="0"/>
              <a:t>) e </a:t>
            </a:r>
            <a:r>
              <a:rPr lang="it-IT" dirty="0" err="1"/>
              <a:t>Tegretol</a:t>
            </a:r>
            <a:r>
              <a:rPr lang="it-IT" dirty="0"/>
              <a:t> (</a:t>
            </a:r>
            <a:r>
              <a:rPr lang="it-IT" dirty="0" err="1"/>
              <a:t>carbamazepina</a:t>
            </a:r>
            <a:r>
              <a:rPr lang="it-IT" dirty="0"/>
              <a:t>) sono utili nel trattamento di disturbi bipolari, molte case farmaceutiche hanno studiato l’effetto di altri antiepilettici nel trattamento dei disturbi bipolari. </a:t>
            </a:r>
            <a:r>
              <a:rPr lang="it-IT" dirty="0" err="1"/>
              <a:t>Lamictal</a:t>
            </a:r>
            <a:r>
              <a:rPr lang="it-IT" dirty="0"/>
              <a:t> e </a:t>
            </a:r>
            <a:r>
              <a:rPr lang="it-IT" dirty="0" err="1"/>
              <a:t>topiramato</a:t>
            </a:r>
            <a:r>
              <a:rPr lang="it-IT" dirty="0"/>
              <a:t> sono quindi altri prodotti proposti nel trattamento di questi tipi di patologie.</a:t>
            </a:r>
          </a:p>
          <a:p>
            <a:r>
              <a:rPr lang="it-IT" dirty="0"/>
              <a:t>Naturalmente la somministrazione di uno stabilizzatore dell’umore non riduce la necessità di concomitanti trattamenti antipsicotici o antidepressivi per le residue fasi maniacali o depressive che comunque saranno ridotte e più facili da trattare.</a:t>
            </a:r>
          </a:p>
        </p:txBody>
      </p:sp>
      <p:sp>
        <p:nvSpPr>
          <p:cNvPr id="3" name="Titolo 2"/>
          <p:cNvSpPr>
            <a:spLocks noGrp="1"/>
          </p:cNvSpPr>
          <p:nvPr>
            <p:ph type="title"/>
          </p:nvPr>
        </p:nvSpPr>
        <p:spPr/>
        <p:txBody>
          <a:bodyPr/>
          <a:lstStyle/>
          <a:p>
            <a:r>
              <a:rPr lang="it-IT" dirty="0"/>
              <a:t>DEPAKIN (VALPROATO DI SODIO)</a:t>
            </a:r>
          </a:p>
        </p:txBody>
      </p:sp>
    </p:spTree>
    <p:extLst>
      <p:ext uri="{BB962C8B-B14F-4D97-AF65-F5344CB8AC3E}">
        <p14:creationId xmlns:p14="http://schemas.microsoft.com/office/powerpoint/2010/main" val="2427615024"/>
      </p:ext>
    </p:extLst>
  </p:cSld>
  <p:clrMapOvr>
    <a:masterClrMapping/>
  </p:clrMapOvr>
</p:sld>
</file>

<file path=ppt/slides/slide9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b="1" dirty="0" err="1"/>
              <a:t>Valproato</a:t>
            </a:r>
            <a:r>
              <a:rPr lang="it-IT" b="1" dirty="0"/>
              <a:t> di sodio</a:t>
            </a:r>
            <a:endParaRPr lang="it-IT" dirty="0"/>
          </a:p>
          <a:p>
            <a:r>
              <a:rPr lang="it-IT" dirty="0"/>
              <a:t> </a:t>
            </a:r>
          </a:p>
          <a:p>
            <a:r>
              <a:rPr lang="it-IT" sz="2000" dirty="0"/>
              <a:t>Come tutti i farmaci anche  il </a:t>
            </a:r>
            <a:r>
              <a:rPr lang="it-IT" sz="2000" dirty="0" err="1"/>
              <a:t>valproato</a:t>
            </a:r>
            <a:r>
              <a:rPr lang="it-IT" sz="2000" dirty="0"/>
              <a:t> (</a:t>
            </a:r>
            <a:r>
              <a:rPr lang="it-IT" sz="2000" dirty="0" err="1"/>
              <a:t>Depakin</a:t>
            </a:r>
            <a:r>
              <a:rPr lang="it-IT" sz="2000" dirty="0"/>
              <a:t>) può causare effetti collaterali. E’ quindi importante riconoscerli e sapere come farvi fronte. Alcuni sono fastidiosi, ma tendono a scomparire con il tempo, altri sono potenzialmente dannosi e per questo fatto alla loro insorgenza il medico dovrebbe essere consultato immediatamente. </a:t>
            </a:r>
          </a:p>
          <a:p>
            <a:r>
              <a:rPr lang="it-IT" sz="2000" dirty="0"/>
              <a:t> Il DEPAKIN NON DEVE ESSERE USATO IN GRAVIDANZA O CON DONNE CHE INTENDANO INIZIARE UNA GRAVIDANZA</a:t>
            </a:r>
          </a:p>
          <a:p>
            <a:r>
              <a:rPr lang="it-IT" sz="2000" dirty="0"/>
              <a:t>Il Depakin può fare ingrassare</a:t>
            </a:r>
          </a:p>
          <a:p>
            <a:r>
              <a:rPr lang="it-IT" sz="2000" dirty="0"/>
              <a:t>Anche col </a:t>
            </a:r>
            <a:r>
              <a:rPr lang="it-IT" sz="2000" dirty="0" err="1"/>
              <a:t>depakin</a:t>
            </a:r>
            <a:r>
              <a:rPr lang="it-IT" sz="2000" dirty="0"/>
              <a:t> è opportuno sollecitate il paziente a seguire le istruzioni date dal Medico relativamente a dosaggi e controlli ematici e a rivolgersi al medico per ogni chiarimento sulla terapia o su eventuali sintomi comparsi in corso di trattamento</a:t>
            </a:r>
          </a:p>
          <a:p>
            <a:r>
              <a:rPr lang="it-IT" sz="2000" dirty="0"/>
              <a:t> </a:t>
            </a:r>
            <a:endParaRPr lang="it-IT" dirty="0"/>
          </a:p>
        </p:txBody>
      </p:sp>
      <p:sp>
        <p:nvSpPr>
          <p:cNvPr id="3" name="Titolo 2"/>
          <p:cNvSpPr>
            <a:spLocks noGrp="1"/>
          </p:cNvSpPr>
          <p:nvPr>
            <p:ph type="title"/>
          </p:nvPr>
        </p:nvSpPr>
        <p:spPr/>
        <p:txBody>
          <a:bodyPr/>
          <a:lstStyle/>
          <a:p>
            <a:r>
              <a:rPr lang="it-IT" dirty="0"/>
              <a:t>DEPAKIN</a:t>
            </a:r>
          </a:p>
        </p:txBody>
      </p:sp>
    </p:spTree>
    <p:extLst>
      <p:ext uri="{BB962C8B-B14F-4D97-AF65-F5344CB8AC3E}">
        <p14:creationId xmlns:p14="http://schemas.microsoft.com/office/powerpoint/2010/main" val="1302323659"/>
      </p:ext>
    </p:extLst>
  </p:cSld>
  <p:clrMapOvr>
    <a:masterClrMapping/>
  </p:clrMapOvr>
</p:sld>
</file>

<file path=ppt/slides/slide9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Carbamazepina Tegretol</a:t>
            </a:r>
            <a:endParaRPr lang="it-IT" dirty="0"/>
          </a:p>
          <a:p>
            <a:r>
              <a:rPr lang="it-IT" dirty="0"/>
              <a:t> </a:t>
            </a:r>
          </a:p>
          <a:p>
            <a:r>
              <a:rPr lang="it-IT" sz="2000" dirty="0"/>
              <a:t>Come tutti i farmaci anche la </a:t>
            </a:r>
            <a:r>
              <a:rPr lang="it-IT" sz="2000" dirty="0" err="1"/>
              <a:t>carbamazepina</a:t>
            </a:r>
            <a:r>
              <a:rPr lang="it-IT" sz="2000" dirty="0"/>
              <a:t> può causare effetti collaterali. E’ quindi importante riconoscerli e sapere come farvi fronte. </a:t>
            </a:r>
          </a:p>
          <a:p>
            <a:r>
              <a:rPr lang="it-IT" sz="2000" dirty="0"/>
              <a:t>Alcuni sono fastidiosi, ma tendono a scomparire con il tempo, altri sono potenzialmente dannosi e per questo fatto alla loro insorgenza il medico dovrebbe essere consultato immediatamente. </a:t>
            </a:r>
          </a:p>
          <a:p>
            <a:r>
              <a:rPr lang="it-IT" sz="2000" dirty="0"/>
              <a:t>Anche in questo caso il paziente dovrà effettuare periodici dosaggi, controlli del numero dei globuli bianchi e di eventuali altri esami del sangue e rivolgersi al medico per ogni sintomo particolare che dovesse comparire in corso di trattamento</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21349093"/>
      </p:ext>
    </p:extLst>
  </p:cSld>
  <p:clrMapOvr>
    <a:masterClrMapping/>
  </p:clrMapOvr>
</p:sld>
</file>

<file path=ppt/slides/slide9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ALTRI ANTIEPILETTICI</a:t>
            </a:r>
          </a:p>
          <a:p>
            <a:r>
              <a:rPr lang="it-IT" sz="2800" dirty="0"/>
              <a:t>Come </a:t>
            </a:r>
            <a:r>
              <a:rPr lang="it-IT" sz="2800" dirty="0" err="1"/>
              <a:t>abiamo</a:t>
            </a:r>
            <a:r>
              <a:rPr lang="it-IT" sz="2800" dirty="0"/>
              <a:t> visto anche altri antiepilettici possono essere prescritti. In linea di massima comunque i Sali di litio sono ottimi per le forme bipolari di lunga durata (mesi di depressione che si </a:t>
            </a:r>
            <a:r>
              <a:rPr lang="it-IT" sz="2800" dirty="0" err="1"/>
              <a:t>alernano</a:t>
            </a:r>
            <a:r>
              <a:rPr lang="it-IT" sz="2800" dirty="0"/>
              <a:t> a mesi di maniacalità), gli antiepilettici sono forse più maneggevoli ed efficaci per le forme a rapida fluttuazione, ma questa regola ammette eccezioni e comunque il trattamento sarà adattato alle esigenze del paziente.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14185494"/>
      </p:ext>
    </p:extLst>
  </p:cSld>
  <p:clrMapOvr>
    <a:masterClrMapping/>
  </p:clrMapOvr>
</p:sld>
</file>

<file path=ppt/slides/slide9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 I NON-PSICOFARMACI</a:t>
            </a:r>
            <a:endParaRPr dirty="0"/>
          </a:p>
        </p:txBody>
      </p:sp>
      <p:sp>
        <p:nvSpPr>
          <p:cNvPr id="8" name="Sottotitolo 7"/>
          <p:cNvSpPr>
            <a:spLocks noGrp="1"/>
          </p:cNvSpPr>
          <p:nvPr>
            <p:ph type="subTitle" idx="1"/>
          </p:nvPr>
        </p:nvSpPr>
        <p:spPr/>
        <p:txBody>
          <a:bodyPr/>
          <a:lstStyle/>
          <a:p>
            <a:pPr>
              <a:defRPr/>
            </a:pPr>
            <a:r>
              <a:rPr lang="it-IT" dirty="0"/>
              <a:t>Lezione 46-1</a:t>
            </a:r>
          </a:p>
          <a:p>
            <a:pPr>
              <a:defRPr/>
            </a:pPr>
            <a:r>
              <a:rPr lang="it-IT" dirty="0" err="1"/>
              <a:t>Disulfiram</a:t>
            </a:r>
            <a:r>
              <a:rPr lang="it-IT" dirty="0"/>
              <a:t> (</a:t>
            </a:r>
            <a:r>
              <a:rPr lang="it-IT" dirty="0" err="1"/>
              <a:t>Antabuse</a:t>
            </a:r>
            <a:r>
              <a:rPr lang="it-IT" dirty="0"/>
              <a:t>, </a:t>
            </a:r>
            <a:r>
              <a:rPr lang="it-IT" dirty="0" err="1"/>
              <a:t>Etiltox</a:t>
            </a:r>
            <a:r>
              <a:rPr lang="it-IT" dirty="0"/>
              <a:t>)</a:t>
            </a:r>
          </a:p>
        </p:txBody>
      </p:sp>
    </p:spTree>
    <p:extLst>
      <p:ext uri="{BB962C8B-B14F-4D97-AF65-F5344CB8AC3E}">
        <p14:creationId xmlns:p14="http://schemas.microsoft.com/office/powerpoint/2010/main" val="956413116"/>
      </p:ext>
    </p:extLst>
  </p:cSld>
  <p:clrMapOvr>
    <a:masterClrMapping/>
  </p:clrMapOvr>
</p:sld>
</file>

<file path=ppt/slides/slide9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Tutti sono d’accordo nel chiamare Psicofarmaci gli</a:t>
            </a:r>
          </a:p>
          <a:p>
            <a:r>
              <a:rPr lang="it-IT" sz="2800" dirty="0"/>
              <a:t> </a:t>
            </a:r>
          </a:p>
          <a:p>
            <a:r>
              <a:rPr lang="it-IT" sz="2800" b="1" dirty="0"/>
              <a:t>ansiolitici, gli </a:t>
            </a:r>
          </a:p>
          <a:p>
            <a:r>
              <a:rPr lang="it-IT" sz="2800" b="1" dirty="0"/>
              <a:t>antidepressivi gli </a:t>
            </a:r>
          </a:p>
          <a:p>
            <a:r>
              <a:rPr lang="it-IT" sz="2800" b="1" dirty="0"/>
              <a:t>antipsicotici e gli </a:t>
            </a:r>
          </a:p>
          <a:p>
            <a:r>
              <a:rPr lang="it-IT" sz="2800" b="1" dirty="0"/>
              <a:t>stabilizzatori dell’umore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71244851"/>
      </p:ext>
    </p:extLst>
  </p:cSld>
  <p:clrMapOvr>
    <a:masterClrMapping/>
  </p:clrMapOvr>
</p:sld>
</file>

<file path=ppt/slides/slide9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Le patologie riportate nel DSM-5 sono 380. Per il trattamento di molte di esse si usano farmaci che sorprendentemente NON sono psicofarmaci.</a:t>
            </a:r>
          </a:p>
          <a:p>
            <a:r>
              <a:rPr lang="it-IT" sz="2400" dirty="0"/>
              <a:t>È certamente importante conoscere questi possibili ausili alla terapia che sarà necessariamente sempre integrata da interventi psicoterapeutici.</a:t>
            </a:r>
          </a:p>
          <a:p>
            <a:r>
              <a:rPr lang="it-IT" sz="2400" dirty="0"/>
              <a:t> l’elenco probabilmente non sarà completo né esaustivo, ma lo psicologo clinico troverà molti spunti di interesse nelle notazioni che seguono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1261539"/>
      </p:ext>
    </p:extLst>
  </p:cSld>
  <p:clrMapOvr>
    <a:masterClrMapping/>
  </p:clrMapOvr>
</p:sld>
</file>

<file path=ppt/slides/slide9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Chi lavora nell’ambito delle tossicodipendenze ben conosce il </a:t>
            </a:r>
            <a:r>
              <a:rPr lang="it-IT" sz="2400" dirty="0" err="1"/>
              <a:t>Disulfiram</a:t>
            </a:r>
            <a:r>
              <a:rPr lang="it-IT" sz="2400" dirty="0"/>
              <a:t>.</a:t>
            </a:r>
          </a:p>
          <a:p>
            <a:r>
              <a:rPr lang="it-IT" sz="2400" dirty="0"/>
              <a:t>Il prodotto impedisce all’alcool di essere fisiologicamente trasformato dal corpo in zuccheri (energia), anidride carbonica ed acqua. Il blocco dell’alcol deidrogenasi fa sì che l’alcol si trasformi praticamente in acetone e ciò produce fortissimi effetti sgradevoli</a:t>
            </a:r>
            <a:r>
              <a:rPr lang="it-IT" dirty="0"/>
              <a:t>.</a:t>
            </a:r>
          </a:p>
        </p:txBody>
      </p:sp>
      <p:sp>
        <p:nvSpPr>
          <p:cNvPr id="3" name="Titolo 2"/>
          <p:cNvSpPr>
            <a:spLocks noGrp="1"/>
          </p:cNvSpPr>
          <p:nvPr>
            <p:ph type="title"/>
          </p:nvPr>
        </p:nvSpPr>
        <p:spPr/>
        <p:txBody>
          <a:bodyPr/>
          <a:lstStyle/>
          <a:p>
            <a:r>
              <a:rPr lang="it-IT" dirty="0" err="1"/>
              <a:t>Antabuse</a:t>
            </a:r>
            <a:r>
              <a:rPr lang="it-IT" dirty="0"/>
              <a:t> ovvero </a:t>
            </a:r>
            <a:r>
              <a:rPr lang="it-IT" dirty="0" err="1"/>
              <a:t>Etiltox</a:t>
            </a:r>
            <a:endParaRPr lang="it-IT" dirty="0"/>
          </a:p>
        </p:txBody>
      </p:sp>
    </p:spTree>
    <p:extLst>
      <p:ext uri="{BB962C8B-B14F-4D97-AF65-F5344CB8AC3E}">
        <p14:creationId xmlns:p14="http://schemas.microsoft.com/office/powerpoint/2010/main" val="383736609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en-US" dirty="0"/>
              <a:t>Il bambino </a:t>
            </a:r>
            <a:r>
              <a:rPr lang="en-US" dirty="0" err="1"/>
              <a:t>che</a:t>
            </a:r>
            <a:r>
              <a:rPr lang="en-US" dirty="0"/>
              <a:t> </a:t>
            </a:r>
            <a:r>
              <a:rPr lang="en-US" dirty="0" err="1"/>
              <a:t>svilupperà</a:t>
            </a:r>
            <a:r>
              <a:rPr lang="en-US" dirty="0"/>
              <a:t> un </a:t>
            </a:r>
            <a:r>
              <a:rPr lang="en-US" dirty="0" err="1"/>
              <a:t>disturbo</a:t>
            </a:r>
            <a:r>
              <a:rPr lang="en-US" dirty="0"/>
              <a:t> del </a:t>
            </a:r>
            <a:r>
              <a:rPr lang="en-US" dirty="0" err="1"/>
              <a:t>linguaggio</a:t>
            </a:r>
            <a:r>
              <a:rPr lang="en-US" dirty="0"/>
              <a:t> </a:t>
            </a:r>
            <a:r>
              <a:rPr lang="en-US" dirty="0" err="1"/>
              <a:t>spesso</a:t>
            </a:r>
            <a:r>
              <a:rPr lang="en-US" dirty="0"/>
              <a:t> </a:t>
            </a:r>
            <a:r>
              <a:rPr lang="en-US" dirty="0" err="1"/>
              <a:t>inizia</a:t>
            </a:r>
            <a:r>
              <a:rPr lang="en-US" dirty="0"/>
              <a:t> a </a:t>
            </a:r>
            <a:r>
              <a:rPr lang="en-US" dirty="0" err="1"/>
              <a:t>parlare</a:t>
            </a:r>
            <a:r>
              <a:rPr lang="en-US" dirty="0"/>
              <a:t> in </a:t>
            </a:r>
            <a:r>
              <a:rPr lang="en-US" dirty="0" err="1"/>
              <a:t>ritardo</a:t>
            </a:r>
            <a:r>
              <a:rPr lang="en-US" dirty="0"/>
              <a:t> </a:t>
            </a:r>
            <a:r>
              <a:rPr lang="en-US" dirty="0" err="1"/>
              <a:t>rispetto</a:t>
            </a:r>
            <a:r>
              <a:rPr lang="en-US" dirty="0"/>
              <a:t> </a:t>
            </a:r>
            <a:r>
              <a:rPr lang="en-US" dirty="0" err="1"/>
              <a:t>alla</a:t>
            </a:r>
            <a:r>
              <a:rPr lang="en-US" dirty="0"/>
              <a:t> </a:t>
            </a:r>
            <a:r>
              <a:rPr lang="en-US" dirty="0" err="1"/>
              <a:t>norma</a:t>
            </a:r>
            <a:r>
              <a:rPr lang="en-US" dirty="0"/>
              <a:t> e </a:t>
            </a:r>
            <a:r>
              <a:rPr lang="en-US" dirty="0" err="1"/>
              <a:t>presenta</a:t>
            </a:r>
            <a:r>
              <a:rPr lang="en-US" dirty="0"/>
              <a:t> un </a:t>
            </a:r>
            <a:r>
              <a:rPr lang="en-US" dirty="0" err="1"/>
              <a:t>vocabolario</a:t>
            </a:r>
            <a:r>
              <a:rPr lang="en-US" dirty="0"/>
              <a:t> </a:t>
            </a:r>
            <a:r>
              <a:rPr lang="en-US" dirty="0" err="1"/>
              <a:t>ed</a:t>
            </a:r>
            <a:r>
              <a:rPr lang="en-US" dirty="0"/>
              <a:t> </a:t>
            </a:r>
            <a:r>
              <a:rPr lang="en-US" dirty="0" err="1"/>
              <a:t>una</a:t>
            </a:r>
            <a:r>
              <a:rPr lang="en-US" dirty="0"/>
              <a:t> </a:t>
            </a:r>
            <a:r>
              <a:rPr lang="en-US" dirty="0" err="1"/>
              <a:t>struttura</a:t>
            </a:r>
            <a:r>
              <a:rPr lang="en-US" dirty="0"/>
              <a:t> </a:t>
            </a:r>
            <a:r>
              <a:rPr lang="en-US" dirty="0" err="1"/>
              <a:t>grammaticale</a:t>
            </a:r>
            <a:r>
              <a:rPr lang="en-US" dirty="0"/>
              <a:t> </a:t>
            </a:r>
            <a:r>
              <a:rPr lang="en-US" dirty="0" err="1"/>
              <a:t>particolarmente</a:t>
            </a:r>
            <a:r>
              <a:rPr lang="en-US" dirty="0"/>
              <a:t>  </a:t>
            </a:r>
            <a:r>
              <a:rPr lang="en-US" dirty="0" err="1"/>
              <a:t>scarsi</a:t>
            </a:r>
            <a:r>
              <a:rPr lang="en-US" dirty="0"/>
              <a:t>.</a:t>
            </a:r>
          </a:p>
          <a:p>
            <a:r>
              <a:rPr lang="it-IT" dirty="0"/>
              <a:t> In molti casi questi bambini imparano a riconoscere il senso delle frasi dalla mimica o dalle espressioni non verbali dell’interlocutore. Possono comunque apparire timidi in quanto difficilmente desiderano parlare con persone non note.</a:t>
            </a:r>
          </a:p>
        </p:txBody>
      </p:sp>
    </p:spTree>
    <p:extLst>
      <p:ext uri="{BB962C8B-B14F-4D97-AF65-F5344CB8AC3E}">
        <p14:creationId xmlns:p14="http://schemas.microsoft.com/office/powerpoint/2010/main" val="4265023690"/>
      </p:ext>
    </p:extLst>
  </p:cSld>
  <p:clrMapOvr>
    <a:masterClrMapping/>
  </p:clrMapOvr>
</p:sld>
</file>

<file path=ppt/slides/slide9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Se non bevete alcolici la assunzione di disulfiram (</a:t>
            </a:r>
            <a:r>
              <a:rPr lang="it-IT" sz="2000" dirty="0" err="1"/>
              <a:t>antabuse</a:t>
            </a:r>
            <a:r>
              <a:rPr lang="it-IT" sz="2000" dirty="0"/>
              <a:t> o </a:t>
            </a:r>
            <a:r>
              <a:rPr lang="it-IT" sz="2000" dirty="0" err="1"/>
              <a:t>etiltox</a:t>
            </a:r>
            <a:r>
              <a:rPr lang="it-IT" sz="2000" dirty="0"/>
              <a:t>) passa del tutto inosservata, il prodotto è inodore ed insapore e non induce di per sé particolari sintomi.  </a:t>
            </a:r>
          </a:p>
          <a:p>
            <a:r>
              <a:rPr lang="it-IT" sz="2000" dirty="0"/>
              <a:t>Questo è un pregio ed un difetto del prodotto. </a:t>
            </a:r>
          </a:p>
          <a:p>
            <a:r>
              <a:rPr lang="it-IT" sz="2000" dirty="0"/>
              <a:t>Prevale naturalmente l’aspetto positivo in quanto la terapia probabilmente non sarebbe seguita se inducesse effetti collaterali.</a:t>
            </a:r>
          </a:p>
          <a:p>
            <a:r>
              <a:rPr lang="it-IT" sz="2000" dirty="0"/>
              <a:t>L’aspetto potenzialmente negativo è che negli anni passati alcune mogli mettevano il prodotto di nascosto nella minestra del marito alla sua insaputa.</a:t>
            </a:r>
          </a:p>
          <a:p>
            <a:r>
              <a:rPr lang="it-IT" sz="2000" dirty="0"/>
              <a:t>Il prodotto dato di nascosto non solo non serve, ma, come vedremo, è anche controproducente.</a:t>
            </a:r>
          </a:p>
        </p:txBody>
      </p:sp>
      <p:sp>
        <p:nvSpPr>
          <p:cNvPr id="3" name="Titolo 2"/>
          <p:cNvSpPr>
            <a:spLocks noGrp="1"/>
          </p:cNvSpPr>
          <p:nvPr>
            <p:ph type="title"/>
          </p:nvPr>
        </p:nvSpPr>
        <p:spPr/>
        <p:txBody>
          <a:bodyPr/>
          <a:lstStyle/>
          <a:p>
            <a:r>
              <a:rPr lang="it-IT" dirty="0"/>
              <a:t>Cosa succede se si prende </a:t>
            </a:r>
            <a:r>
              <a:rPr lang="it-IT" dirty="0" err="1"/>
              <a:t>antabuse</a:t>
            </a:r>
            <a:r>
              <a:rPr lang="it-IT" dirty="0"/>
              <a:t> o </a:t>
            </a:r>
            <a:r>
              <a:rPr lang="it-IT" dirty="0" err="1"/>
              <a:t>etiltox</a:t>
            </a:r>
            <a:r>
              <a:rPr lang="it-IT" dirty="0"/>
              <a:t>?</a:t>
            </a:r>
          </a:p>
        </p:txBody>
      </p:sp>
    </p:spTree>
    <p:extLst>
      <p:ext uri="{BB962C8B-B14F-4D97-AF65-F5344CB8AC3E}">
        <p14:creationId xmlns:p14="http://schemas.microsoft.com/office/powerpoint/2010/main" val="1348898836"/>
      </p:ext>
    </p:extLst>
  </p:cSld>
  <p:clrMapOvr>
    <a:masterClrMapping/>
  </p:clrMapOvr>
</p:sld>
</file>

<file path=ppt/slides/slide9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sintomatologia inizia con fortissima tachicardia (150 battiti al minuto e anche di più). Compaiono vampate in tutto il corpo ma in particolare sul volto. Il volto del paziente diventa rosso e bianco alternando i colori molto rapidamente. Insorge una forte cefalea.</a:t>
            </a:r>
          </a:p>
          <a:p>
            <a:r>
              <a:rPr lang="it-IT" sz="2400" dirty="0"/>
              <a:t>Se il prodotto alcolico è ad alta graduazione il paziente può vomitare a getto.</a:t>
            </a:r>
          </a:p>
          <a:p>
            <a:endParaRPr lang="it-IT" sz="2400" dirty="0"/>
          </a:p>
          <a:p>
            <a:r>
              <a:rPr lang="it-IT" sz="2400" dirty="0"/>
              <a:t>Le crisi da </a:t>
            </a:r>
            <a:r>
              <a:rPr lang="it-IT" sz="2400" dirty="0" err="1"/>
              <a:t>antabuse</a:t>
            </a:r>
            <a:r>
              <a:rPr lang="it-IT" sz="2400" dirty="0"/>
              <a:t> possono essere molto gravi in pazienti cardiopatici.</a:t>
            </a:r>
          </a:p>
          <a:p>
            <a:endParaRPr lang="it-IT" sz="2400" dirty="0"/>
          </a:p>
        </p:txBody>
      </p:sp>
      <p:sp>
        <p:nvSpPr>
          <p:cNvPr id="3" name="Titolo 2"/>
          <p:cNvSpPr>
            <a:spLocks noGrp="1"/>
          </p:cNvSpPr>
          <p:nvPr>
            <p:ph type="title"/>
          </p:nvPr>
        </p:nvSpPr>
        <p:spPr>
          <a:xfrm>
            <a:off x="457200" y="1285860"/>
            <a:ext cx="8258204" cy="630972"/>
          </a:xfrm>
        </p:spPr>
        <p:txBody>
          <a:bodyPr>
            <a:normAutofit fontScale="90000"/>
          </a:bodyPr>
          <a:lstStyle/>
          <a:p>
            <a:r>
              <a:rPr lang="it-IT" dirty="0"/>
              <a:t>Quali effetti insorgono se si bevono alcolici quando si è in terapia con </a:t>
            </a:r>
            <a:r>
              <a:rPr lang="it-IT" dirty="0" err="1"/>
              <a:t>disulfiram</a:t>
            </a:r>
            <a:r>
              <a:rPr lang="it-IT" dirty="0"/>
              <a:t>?</a:t>
            </a:r>
          </a:p>
        </p:txBody>
      </p:sp>
    </p:spTree>
    <p:extLst>
      <p:ext uri="{BB962C8B-B14F-4D97-AF65-F5344CB8AC3E}">
        <p14:creationId xmlns:p14="http://schemas.microsoft.com/office/powerpoint/2010/main" val="1749785648"/>
      </p:ext>
    </p:extLst>
  </p:cSld>
  <p:clrMapOvr>
    <a:masterClrMapping/>
  </p:clrMapOvr>
</p:sld>
</file>

<file path=ppt/slides/slide9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Detta così il prodotto sembra essere punitivo e pericoloso, ma non ciò è assolutamente vero.</a:t>
            </a:r>
          </a:p>
          <a:p>
            <a:r>
              <a:rPr lang="it-IT" sz="2000" dirty="0"/>
              <a:t>Il prodotto non va mai dato di nascosto.</a:t>
            </a:r>
          </a:p>
          <a:p>
            <a:r>
              <a:rPr lang="it-IT" sz="2000" dirty="0"/>
              <a:t>Il paziente deve avere un reale problema con l’alcol e riconoscerlo.</a:t>
            </a:r>
          </a:p>
          <a:p>
            <a:r>
              <a:rPr lang="it-IT" sz="2000" dirty="0"/>
              <a:t>Nel corso della psicoterapia deve comprendere e descrivere i danni che gli produce e gli ha prodotto la sua dipendenza alcolica.</a:t>
            </a:r>
          </a:p>
          <a:p>
            <a:r>
              <a:rPr lang="it-IT" sz="2000" dirty="0"/>
              <a:t>Gli presento la possibilità di ricorrere all’</a:t>
            </a:r>
            <a:r>
              <a:rPr lang="it-IT" sz="2000" dirty="0" err="1"/>
              <a:t>antabuse</a:t>
            </a:r>
            <a:r>
              <a:rPr lang="it-IT" sz="2000" dirty="0"/>
              <a:t> / </a:t>
            </a:r>
            <a:r>
              <a:rPr lang="it-IT" sz="2000" dirty="0" err="1"/>
              <a:t>etiltox</a:t>
            </a:r>
            <a:r>
              <a:rPr lang="it-IT" sz="2000" dirty="0"/>
              <a:t>, ma assolutamente NON glielo prescrivo.</a:t>
            </a:r>
          </a:p>
          <a:p>
            <a:r>
              <a:rPr lang="it-IT" sz="2000" dirty="0"/>
              <a:t>Di solito mi accordo con lui/lei per provare a fare un tentativo di astensione dall’alcol basandosi solo sulla sua capacità di autoregolazione.</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79729477"/>
      </p:ext>
    </p:extLst>
  </p:cSld>
  <p:clrMapOvr>
    <a:masterClrMapping/>
  </p:clrMapOvr>
</p:sld>
</file>

<file path=ppt/slides/slide9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Se riesce a stare lontano dall’alcol senza terapia farmacologica, ma solamente con un sostegno psicologico saremo tutti molto contenti.</a:t>
            </a:r>
          </a:p>
          <a:p>
            <a:r>
              <a:rPr lang="it-IT" sz="2000" dirty="0"/>
              <a:t>Se però, come spesso accade, il paziente non riesce ad astenersi dall’alcol riparliamo della alternativo sostegno farmacologico con </a:t>
            </a:r>
            <a:r>
              <a:rPr lang="it-IT" sz="2000" dirty="0" err="1"/>
              <a:t>disulfiram</a:t>
            </a:r>
            <a:r>
              <a:rPr lang="it-IT" sz="2000" dirty="0"/>
              <a:t> e voglio che sia lui a chiedermelo.</a:t>
            </a:r>
          </a:p>
          <a:p>
            <a:r>
              <a:rPr lang="it-IT" sz="2000" dirty="0"/>
              <a:t>L’obiettivo del trattamento non è quello di far star male il paziente o di punirlo per le sue trasgressioni.</a:t>
            </a:r>
          </a:p>
          <a:p>
            <a:r>
              <a:rPr lang="it-IT" sz="2000" dirty="0"/>
              <a:t>L’obiettivo è preventivo.</a:t>
            </a:r>
          </a:p>
          <a:p>
            <a:r>
              <a:rPr lang="it-IT" sz="2000" dirty="0"/>
              <a:t>Il paziente deve arrivare a comprendere il fatto che se beve il primo bicchiere perde ogni impegno e presto seguirà il secondo e la fine della bottiglia.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50746721"/>
      </p:ext>
    </p:extLst>
  </p:cSld>
  <p:clrMapOvr>
    <a:masterClrMapping/>
  </p:clrMapOvr>
</p:sld>
</file>

<file path=ppt/slides/slide9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Il bicchiere più pericoloso è il primo e non il terzo, e comunque arrivato al terzo nessuno con propensioni all’alcolismo riesce a finire la bevuta.</a:t>
            </a:r>
          </a:p>
          <a:p>
            <a:r>
              <a:rPr lang="it-IT" sz="2000" dirty="0"/>
              <a:t>Quando il paziente ha compreso queste dinamiche e queste funzioni è già arrivato a buon punto della terapia.</a:t>
            </a:r>
          </a:p>
          <a:p>
            <a:r>
              <a:rPr lang="it-IT" sz="2000" dirty="0"/>
              <a:t>Ma ciò non basta.</a:t>
            </a:r>
          </a:p>
          <a:p>
            <a:r>
              <a:rPr lang="it-IT" sz="2000" dirty="0"/>
              <a:t>Bisogna assolutamente rendersi conto delle capacità del paziente. Conosce alternative alle bevande alcoliche. Se va in un bar sa ordinare solamente il bianchino o il campari soda o riesce a concepire alternative analcoliche quali la spremuta di arancia, il cappuccino, la coca-cola il chinotto, l’acqua minerale </a:t>
            </a:r>
            <a:r>
              <a:rPr lang="it-IT" sz="2000" dirty="0" err="1"/>
              <a:t>ecc</a:t>
            </a:r>
            <a:r>
              <a:rPr lang="it-IT" sz="2000" dirty="0"/>
              <a:t>? se il suo repertorio non include alternative analcoliche e togliergli l’alcol equivarrebbe a sradicarlo dalle amicizie e dalle abitudini?</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49743064"/>
      </p:ext>
    </p:extLst>
  </p:cSld>
  <p:clrMapOvr>
    <a:masterClrMapping/>
  </p:clrMapOvr>
</p:sld>
</file>

<file path=ppt/slides/slide9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In terapia non si toglie l’</a:t>
            </a:r>
            <a:r>
              <a:rPr lang="it-IT" dirty="0" err="1"/>
              <a:t>alcoldipendenza</a:t>
            </a:r>
            <a:r>
              <a:rPr lang="it-IT" dirty="0"/>
              <a:t>. Si raggiungono piuttosto equilibri e stili di vita diversi e molto più gradevoli e gratificanti nei quali non possono rientrare, neppure moderate quantità di alcol.</a:t>
            </a:r>
          </a:p>
          <a:p>
            <a:r>
              <a:rPr lang="it-IT" dirty="0"/>
              <a:t>Pensiamo quindi a quanto sia vero l’invito del ministero che troviamo nel foglietto illustrativo del farmaco che invita a somministrarlo solo all’interno di una presa in carico più globale a pazienti consapevoli.</a:t>
            </a:r>
          </a:p>
          <a:p>
            <a:r>
              <a:rPr lang="it-IT" dirty="0"/>
              <a:t> </a:t>
            </a:r>
          </a:p>
          <a:p>
            <a:r>
              <a:rPr lang="it-IT" dirty="0"/>
              <a:t>In alcuni casi si nota che un paziente cade in abusi di cocaina sempre e solo quando ha preventivamente bevuto sostanze alcoliche. Anche in questi casi l’</a:t>
            </a:r>
            <a:r>
              <a:rPr lang="it-IT" dirty="0" err="1"/>
              <a:t>antabuse</a:t>
            </a:r>
            <a:r>
              <a:rPr lang="it-IT" dirty="0"/>
              <a:t> ha un senso all’interno di un progetto terapeutico compreso e condiviso.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04669947"/>
      </p:ext>
    </p:extLst>
  </p:cSld>
  <p:clrMapOvr>
    <a:masterClrMapping/>
  </p:clrMapOvr>
</p:sld>
</file>

<file path=ppt/slides/slide9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Se poi il paziente vuole tornare ad ubriacarsi, può sospendere l’assunzione del </a:t>
            </a:r>
            <a:r>
              <a:rPr lang="it-IT" sz="2400" dirty="0" err="1"/>
              <a:t>disulfiram</a:t>
            </a:r>
            <a:r>
              <a:rPr lang="it-IT" sz="2400" dirty="0"/>
              <a:t> e dopo 4 giorni potrà godersi tutto il vino che vuole.</a:t>
            </a:r>
          </a:p>
          <a:p>
            <a:r>
              <a:rPr lang="it-IT" sz="2400" dirty="0"/>
              <a:t>Occorre però attendere dei giorni, si evitano quindi le ricadute accidentali, ma non si può impedire al paziente di gestire la sua vita come vuole.</a:t>
            </a:r>
          </a:p>
          <a:p>
            <a:r>
              <a:rPr lang="it-IT" sz="2400" dirty="0"/>
              <a:t>Il sostegno psicoterapico comunque trae un grande vantaggio dalla protezione data dal prodotto.</a:t>
            </a:r>
          </a:p>
          <a:p>
            <a:r>
              <a:rPr lang="it-IT" sz="2400" dirty="0"/>
              <a:t>Anche la famiglia, vedendo che il paziente prende la sua compressa è molto più fiduciosa circa le probabilità che a sera rientri sobrio</a:t>
            </a:r>
            <a:r>
              <a:rPr lang="it-IT" dirty="0"/>
              <a:t>.</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17346353"/>
      </p:ext>
    </p:extLst>
  </p:cSld>
  <p:clrMapOvr>
    <a:masterClrMapping/>
  </p:clrMapOvr>
</p:sld>
</file>

<file path=ppt/slides/slide9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 I NON-PSICOFARMACI</a:t>
            </a:r>
            <a:br>
              <a:rPr lang="it-IT" dirty="0"/>
            </a:br>
            <a:r>
              <a:rPr lang="it-IT" dirty="0"/>
              <a:t>per le tossicodipendenze</a:t>
            </a:r>
            <a:endParaRPr dirty="0"/>
          </a:p>
        </p:txBody>
      </p:sp>
      <p:sp>
        <p:nvSpPr>
          <p:cNvPr id="8" name="Sottotitolo 7"/>
          <p:cNvSpPr>
            <a:spLocks noGrp="1"/>
          </p:cNvSpPr>
          <p:nvPr>
            <p:ph type="subTitle" idx="1"/>
          </p:nvPr>
        </p:nvSpPr>
        <p:spPr/>
        <p:txBody>
          <a:bodyPr/>
          <a:lstStyle/>
          <a:p>
            <a:pPr>
              <a:defRPr/>
            </a:pPr>
            <a:r>
              <a:rPr lang="it-IT" dirty="0"/>
              <a:t>Lezione 46-2</a:t>
            </a:r>
          </a:p>
          <a:p>
            <a:pPr>
              <a:defRPr/>
            </a:pPr>
            <a:r>
              <a:rPr lang="it-IT" dirty="0"/>
              <a:t>Alcover – </a:t>
            </a:r>
            <a:r>
              <a:rPr lang="it-IT" dirty="0" err="1"/>
              <a:t>antaxone</a:t>
            </a:r>
            <a:r>
              <a:rPr lang="it-IT" dirty="0"/>
              <a:t> e </a:t>
            </a:r>
            <a:r>
              <a:rPr lang="it-IT" dirty="0" err="1"/>
              <a:t>naltrexone</a:t>
            </a:r>
            <a:r>
              <a:rPr lang="it-IT" dirty="0"/>
              <a:t>- Metadone</a:t>
            </a:r>
          </a:p>
        </p:txBody>
      </p:sp>
    </p:spTree>
    <p:extLst>
      <p:ext uri="{BB962C8B-B14F-4D97-AF65-F5344CB8AC3E}">
        <p14:creationId xmlns:p14="http://schemas.microsoft.com/office/powerpoint/2010/main" val="256323669"/>
      </p:ext>
    </p:extLst>
  </p:cSld>
  <p:clrMapOvr>
    <a:masterClrMapping/>
  </p:clrMapOvr>
</p:sld>
</file>

<file path=ppt/slides/slide9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 Viene usato, solo presso centri qualificati e specialistici</a:t>
            </a:r>
          </a:p>
          <a:p>
            <a:endParaRPr lang="it-IT" sz="2000" dirty="0"/>
          </a:p>
          <a:p>
            <a:r>
              <a:rPr lang="it-IT" sz="2000" dirty="0"/>
              <a:t>nel controllo della sindrome di astinenza da alcol etilico;</a:t>
            </a:r>
          </a:p>
          <a:p>
            <a:r>
              <a:rPr lang="it-IT" sz="2000" dirty="0"/>
              <a:t>nella fase iniziale del trattamento multimodale della  dipendenza alcolica;</a:t>
            </a:r>
          </a:p>
          <a:p>
            <a:r>
              <a:rPr lang="it-IT" sz="2000" dirty="0"/>
              <a:t>nel trattamento prolungato della dipendenza alcolica resisten­te ad altri presidi terapeutici, in   coesistenza di al­­tre  patologie aggravate  dall'as­sun­zione di alcol eti­lico.</a:t>
            </a:r>
          </a:p>
          <a:p>
            <a:r>
              <a:rPr lang="it-IT" sz="2000" dirty="0"/>
              <a:t> </a:t>
            </a:r>
          </a:p>
          <a:p>
            <a:r>
              <a:rPr lang="it-IT" sz="2000" dirty="0"/>
              <a:t>Si sottolinea la importanza di una presa in carico multimodale ovvero psicologica oltre che farmacologica di questo tipo di pazienti</a:t>
            </a:r>
          </a:p>
          <a:p>
            <a:endParaRPr lang="it-IT" dirty="0"/>
          </a:p>
        </p:txBody>
      </p:sp>
      <p:sp>
        <p:nvSpPr>
          <p:cNvPr id="3" name="Titolo 2"/>
          <p:cNvSpPr>
            <a:spLocks noGrp="1"/>
          </p:cNvSpPr>
          <p:nvPr>
            <p:ph type="title"/>
          </p:nvPr>
        </p:nvSpPr>
        <p:spPr/>
        <p:txBody>
          <a:bodyPr/>
          <a:lstStyle/>
          <a:p>
            <a:r>
              <a:rPr lang="it-IT" dirty="0" err="1"/>
              <a:t>Alcover</a:t>
            </a:r>
            <a:r>
              <a:rPr lang="it-IT" dirty="0"/>
              <a:t> (acido </a:t>
            </a:r>
            <a:r>
              <a:rPr lang="it-IT" dirty="0" err="1"/>
              <a:t>idrossibutirrico</a:t>
            </a:r>
            <a:r>
              <a:rPr lang="it-IT" dirty="0"/>
              <a:t>)</a:t>
            </a:r>
          </a:p>
        </p:txBody>
      </p:sp>
    </p:spTree>
    <p:extLst>
      <p:ext uri="{BB962C8B-B14F-4D97-AF65-F5344CB8AC3E}">
        <p14:creationId xmlns:p14="http://schemas.microsoft.com/office/powerpoint/2010/main" val="2096156045"/>
      </p:ext>
    </p:extLst>
  </p:cSld>
  <p:clrMapOvr>
    <a:masterClrMapping/>
  </p:clrMapOvr>
</p:sld>
</file>

<file path=ppt/slides/slide9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Può rivelarsi molto sedativo, ma può anche inizialmente disinibire.  Il suo effetto sedativo può sommarsi a quello di altri farmaci presi in concomitanza.</a:t>
            </a:r>
          </a:p>
          <a:p>
            <a:r>
              <a:rPr lang="it-IT" sz="2000" dirty="0"/>
              <a:t>Per questi motivi può essere un rimedio utile per le primissime fasi di terapia di un paziente con </a:t>
            </a:r>
            <a:r>
              <a:rPr lang="it-IT" sz="2000" dirty="0" err="1"/>
              <a:t>alcoldipendenza</a:t>
            </a:r>
            <a:r>
              <a:rPr lang="it-IT" sz="2000" dirty="0"/>
              <a:t> talmente grave da non consentire di somministrare l’</a:t>
            </a:r>
            <a:r>
              <a:rPr lang="it-IT" sz="2000" dirty="0" err="1"/>
              <a:t>antabuse</a:t>
            </a:r>
            <a:r>
              <a:rPr lang="it-IT" sz="2000" dirty="0"/>
              <a:t> in quanto privo della capacità di rimanere astinente.  Dopo aver fortemente diminuito il ricorso all’alcol anche con un supporto multimodale magari in ambito ospedaliero o di comunità l’</a:t>
            </a:r>
            <a:r>
              <a:rPr lang="it-IT" sz="2000" dirty="0" err="1"/>
              <a:t>alcover</a:t>
            </a:r>
            <a:r>
              <a:rPr lang="it-IT" sz="2000" dirty="0"/>
              <a:t> deve essere sfumato per poi procedere con altri rimedi e tecniche.</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3068869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Di solito il disturbo viene diagnosticato verso i 4 anni in quanto prima di tale età esistono comunque notevoli differenze espressive tra i bambini.</a:t>
            </a:r>
          </a:p>
          <a:p>
            <a:r>
              <a:rPr lang="it-IT" dirty="0"/>
              <a:t>In molti casi si nota </a:t>
            </a:r>
            <a:r>
              <a:rPr lang="it-IT" dirty="0" err="1"/>
              <a:t>familiarietà</a:t>
            </a:r>
            <a:r>
              <a:rPr lang="it-IT" dirty="0"/>
              <a:t> per questo disturbo.</a:t>
            </a:r>
          </a:p>
          <a:p>
            <a:pPr marL="0" indent="0">
              <a:buNone/>
            </a:pPr>
            <a:endParaRPr lang="it-IT" dirty="0"/>
          </a:p>
          <a:p>
            <a:endParaRPr lang="it-IT" dirty="0"/>
          </a:p>
        </p:txBody>
      </p:sp>
    </p:spTree>
    <p:extLst>
      <p:ext uri="{BB962C8B-B14F-4D97-AF65-F5344CB8AC3E}">
        <p14:creationId xmlns:p14="http://schemas.microsoft.com/office/powerpoint/2010/main" val="1987885205"/>
      </p:ext>
    </p:extLst>
  </p:cSld>
  <p:clrMapOvr>
    <a:masterClrMapping/>
  </p:clrMapOvr>
</p:sld>
</file>

<file path=ppt/slides/slide9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Si tratta di un interessantissimo farmaco che rende assolutamente immuni dagli effetti della eroina e degli oppiacei in genere.</a:t>
            </a:r>
          </a:p>
          <a:p>
            <a:r>
              <a:rPr lang="it-IT" sz="2000" dirty="0"/>
              <a:t>L’eroinomane puro di un tempo ora è raro, molto più frequente il </a:t>
            </a:r>
            <a:r>
              <a:rPr lang="it-IT" sz="2000" dirty="0" err="1"/>
              <a:t>poliassuntore</a:t>
            </a:r>
            <a:r>
              <a:rPr lang="it-IT" sz="2000" dirty="0"/>
              <a:t> che mescola stupefacenti di diverso genere.</a:t>
            </a:r>
          </a:p>
          <a:p>
            <a:r>
              <a:rPr lang="it-IT" sz="2000" dirty="0"/>
              <a:t>Comunque si tratta di un farmaco assai interessante.</a:t>
            </a:r>
          </a:p>
          <a:p>
            <a:r>
              <a:rPr lang="it-IT" sz="2000" dirty="0"/>
              <a:t>Un suo «parente» stretto ovvero il naloxone, somministrato per iniezione risolve in minuti una overdose da oppiacei. Il paziente che magari è in arresto respiratorio, secondi dopo la iniezione passa dalla overdose alla crisi di astinenza in quanto il prodotto strappa gli oppiacei dai propri recettori.</a:t>
            </a:r>
          </a:p>
        </p:txBody>
      </p:sp>
      <p:sp>
        <p:nvSpPr>
          <p:cNvPr id="3" name="Titolo 2"/>
          <p:cNvSpPr>
            <a:spLocks noGrp="1"/>
          </p:cNvSpPr>
          <p:nvPr>
            <p:ph type="title"/>
          </p:nvPr>
        </p:nvSpPr>
        <p:spPr/>
        <p:txBody>
          <a:bodyPr/>
          <a:lstStyle/>
          <a:p>
            <a:r>
              <a:rPr lang="it-IT" dirty="0"/>
              <a:t>ANTAXONE </a:t>
            </a:r>
            <a:r>
              <a:rPr lang="it-IT" dirty="0" err="1"/>
              <a:t>Naltrexone</a:t>
            </a:r>
            <a:endParaRPr lang="it-IT" dirty="0"/>
          </a:p>
        </p:txBody>
      </p:sp>
    </p:spTree>
    <p:extLst>
      <p:ext uri="{BB962C8B-B14F-4D97-AF65-F5344CB8AC3E}">
        <p14:creationId xmlns:p14="http://schemas.microsoft.com/office/powerpoint/2010/main" val="1618349726"/>
      </p:ext>
    </p:extLst>
  </p:cSld>
  <p:clrMapOvr>
    <a:masterClrMapping/>
  </p:clrMapOvr>
</p:sld>
</file>

<file path=ppt/slides/slide9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Il </a:t>
            </a:r>
            <a:r>
              <a:rPr lang="it-IT" dirty="0" err="1"/>
              <a:t>naltrexone</a:t>
            </a:r>
            <a:r>
              <a:rPr lang="it-IT" dirty="0"/>
              <a:t> ha una durata assai più prolungata rispetto al naloxone e può essere somministrato per bocca (compressa o sciroppo). La copertura assicurata da questo prodotto dura un paio di giorni nel corso dei quali se </a:t>
            </a:r>
            <a:r>
              <a:rPr lang="it-IT" dirty="0" err="1"/>
              <a:t>iil</a:t>
            </a:r>
            <a:r>
              <a:rPr lang="it-IT" dirty="0"/>
              <a:t> paziente assume oppiacei, semplicemente non sente niente.</a:t>
            </a:r>
          </a:p>
          <a:p>
            <a:r>
              <a:rPr lang="it-IT" dirty="0"/>
              <a:t>All’interno di un progetto condiviso e necessariamente non solo farmacologico, questo prodotto ci garantisce contro le ricadute di impulso. Non serve a niente se il paziente decide di tornare alla condizione di dipendenza.</a:t>
            </a:r>
          </a:p>
          <a:p>
            <a:r>
              <a:rPr lang="it-IT" dirty="0"/>
              <a:t>Il prodotto riduce anche il craving ovvero la ricerca spasmodica degli oppiacei riducendone il desiderio.  In questa funzione </a:t>
            </a:r>
            <a:r>
              <a:rPr lang="it-IT" dirty="0" err="1"/>
              <a:t>anticraving</a:t>
            </a:r>
            <a:r>
              <a:rPr lang="it-IT" dirty="0"/>
              <a:t> il prodotto è stato usato anche nella dipendenza da cocaina e da gioco.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9111232"/>
      </p:ext>
    </p:extLst>
  </p:cSld>
  <p:clrMapOvr>
    <a:masterClrMapping/>
  </p:clrMapOvr>
</p:sld>
</file>

<file path=ppt/slides/slide9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Il </a:t>
            </a:r>
            <a:r>
              <a:rPr lang="it-IT" sz="2000" b="1" dirty="0"/>
              <a:t>metadone</a:t>
            </a:r>
            <a:r>
              <a:rPr lang="it-IT" sz="2000" dirty="0"/>
              <a:t>  è un oppiaceo sintetico, usato in come antidolorifico nella terapia del dolore cronico e nelle cure palliative. E viene usato come sostituto della eroina nella terapia di disintossicazione da oppiacei ed a volte anche di altre sostanze stupefacenti.</a:t>
            </a:r>
          </a:p>
          <a:p>
            <a:r>
              <a:rPr lang="it-IT" sz="2000" dirty="0"/>
              <a:t>Si tratta di un prodotto di basso costo e di lunga durata di effetto.</a:t>
            </a:r>
          </a:p>
          <a:p>
            <a:r>
              <a:rPr lang="it-IT" sz="2000" dirty="0"/>
              <a:t>Somministrando per bocca il metadone, i pazienti non vanno incontro a crisi di astinenza da oppiacei.</a:t>
            </a:r>
          </a:p>
          <a:p>
            <a:r>
              <a:rPr lang="it-IT" sz="2000" dirty="0"/>
              <a:t>Il prodotto espone però ad un rischio di creare dipendenza. La crisi di astinenza da metadone è più lieve ma molto più duratura della crisi di astinenza tipica degli oppiacei.</a:t>
            </a:r>
          </a:p>
          <a:p>
            <a:r>
              <a:rPr lang="it-IT" sz="2000" dirty="0"/>
              <a:t> </a:t>
            </a:r>
          </a:p>
        </p:txBody>
      </p:sp>
      <p:sp>
        <p:nvSpPr>
          <p:cNvPr id="3" name="Titolo 2"/>
          <p:cNvSpPr>
            <a:spLocks noGrp="1"/>
          </p:cNvSpPr>
          <p:nvPr>
            <p:ph type="title"/>
          </p:nvPr>
        </p:nvSpPr>
        <p:spPr/>
        <p:txBody>
          <a:bodyPr/>
          <a:lstStyle/>
          <a:p>
            <a:r>
              <a:rPr lang="it-IT" dirty="0"/>
              <a:t>METADONE</a:t>
            </a:r>
          </a:p>
        </p:txBody>
      </p:sp>
    </p:spTree>
    <p:extLst>
      <p:ext uri="{BB962C8B-B14F-4D97-AF65-F5344CB8AC3E}">
        <p14:creationId xmlns:p14="http://schemas.microsoft.com/office/powerpoint/2010/main" val="1451033427"/>
      </p:ext>
    </p:extLst>
  </p:cSld>
  <p:clrMapOvr>
    <a:masterClrMapping/>
  </p:clrMapOvr>
</p:sld>
</file>

<file path=ppt/slides/slide9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457200" lvl="1" indent="0">
              <a:buNone/>
            </a:pPr>
            <a:r>
              <a:rPr lang="it-IT" sz="2000" dirty="0"/>
              <a:t> Esistono terapie col metadone a scalare (es una ventina di giorni partendo da 60 mg e calando progressivamente.</a:t>
            </a:r>
          </a:p>
          <a:p>
            <a:pPr marL="457200" lvl="1" indent="0">
              <a:buNone/>
            </a:pPr>
            <a:r>
              <a:rPr lang="it-IT" sz="2000" dirty="0"/>
              <a:t>Ho visto molti pazienti ricadere alla fine del trattamento e rimanere astinenti da eroina anche con dosi bassissime (5 o 10 mg al di).</a:t>
            </a:r>
          </a:p>
          <a:p>
            <a:pPr marL="457200" lvl="1" indent="0">
              <a:buNone/>
            </a:pPr>
            <a:r>
              <a:rPr lang="it-IT" sz="2000" dirty="0"/>
              <a:t>Altri programmi sono di impregnazione es 120 mg al giorno per periodi molto prolungati. Tali dosi saziano pienamente e passa ogni desiderio di oppiacei, ma diventano fonte di una grave dipendenza.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80131730"/>
      </p:ext>
    </p:extLst>
  </p:cSld>
  <p:clrMapOvr>
    <a:masterClrMapping/>
  </p:clrMapOvr>
</p:sld>
</file>

<file path=ppt/slides/slide9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7544" y="1844824"/>
            <a:ext cx="8229600" cy="4268799"/>
          </a:xfrm>
        </p:spPr>
        <p:txBody>
          <a:bodyPr>
            <a:normAutofit lnSpcReduction="10000"/>
          </a:bodyPr>
          <a:lstStyle/>
          <a:p>
            <a:r>
              <a:rPr lang="it-IT" sz="2000" dirty="0"/>
              <a:t>Il farmaco in generale viene prescritto e somministrato dai SERT o nel corso di periodi di detenzione carceraria.</a:t>
            </a:r>
          </a:p>
          <a:p>
            <a:r>
              <a:rPr lang="it-IT" sz="2000" dirty="0"/>
              <a:t>Alcuni pazienti fanno finta di assumere lo sciroppo ma poi in effetti lo vendono per procurarsi la più gradita eroina.</a:t>
            </a:r>
          </a:p>
          <a:p>
            <a:r>
              <a:rPr lang="it-IT" sz="2000" dirty="0"/>
              <a:t>La dipendenza da metadone costituisce un problema clinico di non facile risoluzione.</a:t>
            </a:r>
          </a:p>
          <a:p>
            <a:r>
              <a:rPr lang="it-IT" sz="2000" dirty="0"/>
              <a:t>Spesso in comunità terapeutiche entrano pazienti con dipendenza da eroina che usano metadone. Nell’ambiente protetto della comunità vengono proposti trattamenti a scalare di durata dipendente dai progetti terapeutici della stessa.</a:t>
            </a:r>
          </a:p>
          <a:p>
            <a:r>
              <a:rPr lang="it-IT" sz="2000" dirty="0"/>
              <a:t>Il sostegno psicologico e sociale offerto dalla comunità spesso è un tramite indispensabile o comunque assai utile per uscire dalla dipendenza di questo sostituto legale della eroina.</a:t>
            </a:r>
          </a:p>
          <a:p>
            <a:endParaRPr lang="it-IT" sz="2000"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24389455"/>
      </p:ext>
    </p:extLst>
  </p:cSld>
  <p:clrMapOvr>
    <a:masterClrMapping/>
  </p:clrMapOvr>
</p:sld>
</file>

<file path=ppt/slides/slide9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  I NON PSICOFARMACI</a:t>
            </a:r>
            <a:br>
              <a:rPr lang="it-IT" dirty="0"/>
            </a:br>
            <a:r>
              <a:rPr lang="it-IT"/>
              <a:t>prodotti antifumo</a:t>
            </a:r>
            <a:endParaRPr dirty="0"/>
          </a:p>
        </p:txBody>
      </p:sp>
      <p:sp>
        <p:nvSpPr>
          <p:cNvPr id="8" name="Sottotitolo 7"/>
          <p:cNvSpPr>
            <a:spLocks noGrp="1"/>
          </p:cNvSpPr>
          <p:nvPr>
            <p:ph type="subTitle" idx="1"/>
          </p:nvPr>
        </p:nvSpPr>
        <p:spPr/>
        <p:txBody>
          <a:bodyPr/>
          <a:lstStyle/>
          <a:p>
            <a:pPr>
              <a:defRPr/>
            </a:pPr>
            <a:r>
              <a:rPr lang="it-IT" dirty="0"/>
              <a:t>Lezione 46-3</a:t>
            </a:r>
          </a:p>
          <a:p>
            <a:pPr>
              <a:defRPr/>
            </a:pPr>
            <a:r>
              <a:rPr lang="it-IT" dirty="0"/>
              <a:t>DIPENDENZA DA NICOTINA</a:t>
            </a:r>
          </a:p>
          <a:p>
            <a:pPr>
              <a:defRPr/>
            </a:pPr>
            <a:r>
              <a:rPr lang="it-IT" dirty="0"/>
              <a:t>Prodotti sostitutivi</a:t>
            </a:r>
          </a:p>
        </p:txBody>
      </p:sp>
    </p:spTree>
    <p:extLst>
      <p:ext uri="{BB962C8B-B14F-4D97-AF65-F5344CB8AC3E}">
        <p14:creationId xmlns:p14="http://schemas.microsoft.com/office/powerpoint/2010/main" val="2775432380"/>
      </p:ext>
    </p:extLst>
  </p:cSld>
  <p:clrMapOvr>
    <a:masterClrMapping/>
  </p:clrMapOvr>
</p:sld>
</file>

<file path=ppt/slides/slide9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Anche la dipendenza da Nicotina, come quella da oppiacei e da Alcol è un disturbo descritto nel DSM – 5.</a:t>
            </a:r>
          </a:p>
          <a:p>
            <a:r>
              <a:rPr lang="it-IT" sz="2400" dirty="0"/>
              <a:t>Probabilmente il modo migliore per smettere di fumare consiste nel buttare via le sigarette, passare qualche periodo di crisi di astinenza, rimpiangere a lungo le sigarette del dopo caffè e chiudere un lungo periodo di dipendenza.</a:t>
            </a:r>
          </a:p>
          <a:p>
            <a:r>
              <a:rPr lang="it-IT" sz="2400" dirty="0"/>
              <a:t>Dopo un paio di settimane torna a migliorare la resistenza fisica e si sente il miglioramento.</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94584708"/>
      </p:ext>
    </p:extLst>
  </p:cSld>
  <p:clrMapOvr>
    <a:masterClrMapping/>
  </p:clrMapOvr>
</p:sld>
</file>

<file path=ppt/slides/slide9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Non tutti però riescono a smettere in questo modo (ci riescono più i maschi rispetto alle femmine).</a:t>
            </a:r>
          </a:p>
          <a:p>
            <a:r>
              <a:rPr lang="it-IT" sz="2000" dirty="0"/>
              <a:t>Per molti è stato utile leggere il libro «smettere di fumare è facile se solo sai come fare» ed applicare i relativi suggerimenti.</a:t>
            </a:r>
          </a:p>
          <a:p>
            <a:r>
              <a:rPr lang="it-IT" sz="2000" dirty="0"/>
              <a:t>Per altri si sono rivelati utili i corsi organizzati dalla lega per la lotta ai tumori.</a:t>
            </a:r>
          </a:p>
          <a:p>
            <a:r>
              <a:rPr lang="it-IT" sz="2000" dirty="0"/>
              <a:t>Meno brillanti i risultati ottenuto con la agopuntura auricolare (che comunque può rendere disgustanti le sigarette per pochi giorni) e la ipnosi.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56830365"/>
      </p:ext>
    </p:extLst>
  </p:cSld>
  <p:clrMapOvr>
    <a:masterClrMapping/>
  </p:clrMapOvr>
</p:sld>
</file>

<file path=ppt/slides/slide9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Dal punto di vista farmacologico sono proposti </a:t>
            </a:r>
            <a:r>
              <a:rPr lang="it-IT" sz="2000" dirty="0" err="1"/>
              <a:t>chewing</a:t>
            </a:r>
            <a:r>
              <a:rPr lang="it-IT" sz="2000" dirty="0"/>
              <a:t> </a:t>
            </a:r>
            <a:r>
              <a:rPr lang="it-IT" sz="2000" dirty="0" err="1"/>
              <a:t>gum</a:t>
            </a:r>
            <a:r>
              <a:rPr lang="it-IT" sz="2000" dirty="0"/>
              <a:t> e cerotti alla nicotina.</a:t>
            </a:r>
          </a:p>
          <a:p>
            <a:r>
              <a:rPr lang="it-IT" sz="2000" dirty="0"/>
              <a:t>Come nel caso del metadone questo sarebbe un trattamento sostitutivo in grado di ridurre la astinenza da nicotina. </a:t>
            </a:r>
          </a:p>
          <a:p>
            <a:r>
              <a:rPr lang="it-IT" sz="2000" dirty="0"/>
              <a:t>Con un cerotto di nicotina applicato sulla pelle o con i </a:t>
            </a:r>
            <a:r>
              <a:rPr lang="it-IT" sz="2000" dirty="0" err="1"/>
              <a:t>chewing</a:t>
            </a:r>
            <a:r>
              <a:rPr lang="it-IT" sz="2000" dirty="0"/>
              <a:t> </a:t>
            </a:r>
            <a:r>
              <a:rPr lang="it-IT" sz="2000" dirty="0" err="1"/>
              <a:t>gum</a:t>
            </a:r>
            <a:r>
              <a:rPr lang="it-IT" sz="2000" dirty="0"/>
              <a:t> un viaggiatore dalla forte dipendenza dalla nicotina può fare un viaggio aereo di ore.</a:t>
            </a:r>
          </a:p>
          <a:p>
            <a:r>
              <a:rPr lang="it-IT" sz="2000" dirty="0"/>
              <a:t>Se il progetto è la astinenza duratura si dovrebbe anche in questo caso pensare ad un trattamento a scalare, ma   non ho ancora trovato pazienti che ci siano veramente riusciti. Al più i cerotti o i </a:t>
            </a:r>
            <a:r>
              <a:rPr lang="it-IT" sz="2000" dirty="0" err="1"/>
              <a:t>chewing</a:t>
            </a:r>
            <a:r>
              <a:rPr lang="it-IT" sz="2000" dirty="0"/>
              <a:t> </a:t>
            </a:r>
            <a:r>
              <a:rPr lang="it-IT" sz="2000" dirty="0" err="1"/>
              <a:t>gum</a:t>
            </a:r>
            <a:r>
              <a:rPr lang="it-IT" sz="2000" dirty="0"/>
              <a:t> riducono la dipendenza dal gesto, ma quella dalla nicotina continua.</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30928631"/>
      </p:ext>
    </p:extLst>
  </p:cSld>
  <p:clrMapOvr>
    <a:masterClrMapping/>
  </p:clrMapOvr>
</p:sld>
</file>

<file path=ppt/slides/slide9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Sempre in ambito sostitutivo ho visto risultati migliori con l’uso di sigarette elettroniche. </a:t>
            </a:r>
          </a:p>
          <a:p>
            <a:r>
              <a:rPr lang="it-IT" dirty="0"/>
              <a:t>Il gesto rimane, ma è comunque modificato e molti fumatori, spontaneamente passano a soluzioni sempre meno cariche di nicotina.</a:t>
            </a:r>
          </a:p>
          <a:p>
            <a:r>
              <a:rPr lang="it-IT" dirty="0"/>
              <a:t>Il risparmio economico è grandissimo, l’atto è socialmente accettato e molti riescono ad interrompere l’uso delle sigarette ed anche, col tempo, delle elettroniche.</a:t>
            </a:r>
          </a:p>
          <a:p>
            <a:r>
              <a:rPr lang="it-IT" dirty="0"/>
              <a:t>In una scala di dipendenza comunque va detto che la nicotina fumata ha un potere di aggancio pari ed a volte superiore alla cocaina sniffata.</a:t>
            </a:r>
          </a:p>
          <a:p>
            <a:r>
              <a:rPr lang="it-IT" dirty="0"/>
              <a:t>Il problema quindi non è certamente di facile soluzione.</a:t>
            </a:r>
          </a:p>
          <a:p>
            <a:r>
              <a:rPr lang="it-IT" dirty="0"/>
              <a:t>Meglio non iniziare.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4067013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TotalTime>
  <Words>130459</Words>
  <Application>Microsoft Office PowerPoint</Application>
  <PresentationFormat>Presentazione su schermo (4:3)</PresentationFormat>
  <Paragraphs>6107</Paragraphs>
  <Slides>1946</Slides>
  <Notes>70</Notes>
  <HiddenSlides>0</HiddenSlides>
  <MMClips>0</MMClips>
  <ScaleCrop>false</ScaleCrop>
  <HeadingPairs>
    <vt:vector size="6" baseType="variant">
      <vt:variant>
        <vt:lpstr>Caratteri utilizzati</vt:lpstr>
      </vt:variant>
      <vt:variant>
        <vt:i4>11</vt:i4>
      </vt:variant>
      <vt:variant>
        <vt:lpstr>Tema</vt:lpstr>
      </vt:variant>
      <vt:variant>
        <vt:i4>1</vt:i4>
      </vt:variant>
      <vt:variant>
        <vt:lpstr>Titoli diapositive</vt:lpstr>
      </vt:variant>
      <vt:variant>
        <vt:i4>1946</vt:i4>
      </vt:variant>
    </vt:vector>
  </HeadingPairs>
  <TitlesOfParts>
    <vt:vector size="1958" baseType="lpstr">
      <vt:lpstr>Microsoft YaHei</vt:lpstr>
      <vt:lpstr>Arial</vt:lpstr>
      <vt:lpstr>Calibri</vt:lpstr>
      <vt:lpstr>Comic Sans MS</vt:lpstr>
      <vt:lpstr>PMingLiU</vt:lpstr>
      <vt:lpstr>Symbol</vt:lpstr>
      <vt:lpstr>Tahoma</vt:lpstr>
      <vt:lpstr>Times New Roman</vt:lpstr>
      <vt:lpstr>Verdana</vt:lpstr>
      <vt:lpstr>Wingdings</vt:lpstr>
      <vt:lpstr>Wingdings-Regular</vt:lpstr>
      <vt:lpstr>Tema di Office</vt:lpstr>
      <vt:lpstr>DISTURBI DELLO SPETTRO AUTISTICO</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DELLO SPETTRO AUTISTICO caratteristiche generali</vt:lpstr>
      <vt:lpstr>Presentazione standard di PowerPoint</vt:lpstr>
      <vt:lpstr>Presentazione standard di PowerPoint</vt:lpstr>
      <vt:lpstr>Presentazione standard di PowerPoint</vt:lpstr>
      <vt:lpstr>Presentazione standard di PowerPoint</vt:lpstr>
      <vt:lpstr>Presentazione standard di PowerPoint</vt:lpstr>
      <vt:lpstr> AUTISTIMO e teoria della mente</vt:lpstr>
      <vt:lpstr>Presentazione standard di PowerPoint</vt:lpstr>
      <vt:lpstr>Presentazione standard di PowerPoint</vt:lpstr>
      <vt:lpstr>Presentazione standard di PowerPoint</vt:lpstr>
      <vt:lpstr>DISTURBI DELLO SPETTRO AUTISTICO- definizione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DELLO SPETTRO AUTISTICO- DIAGNOSI DIFFERENZIALI </vt:lpstr>
      <vt:lpstr>&lt;disturbi spesso associati ll’autismo</vt:lpstr>
      <vt:lpstr>Presentazione standard di PowerPoint</vt:lpstr>
      <vt:lpstr>Presentazione standard di PowerPoint</vt:lpstr>
      <vt:lpstr>Reperti di laboratorio</vt:lpstr>
      <vt:lpstr>decorso</vt:lpstr>
      <vt:lpstr>DISTURBI DELLO SPETTRO AUTISTICO- DIAGNOSI DIFFERENZIALI </vt:lpstr>
      <vt:lpstr>Diagnosi differenziale del disturbo autistico e sindrome di Rett</vt:lpstr>
      <vt:lpstr>Diagnosi differenziale col dist disintegrativo infanzia</vt:lpstr>
      <vt:lpstr>Diagnosi differenziale disturbo autistico e sindrome di Asperger</vt:lpstr>
      <vt:lpstr>Disturbo autistico e schizofrenia</vt:lpstr>
      <vt:lpstr>DISTURBI DELLO SPETTRO AUTISTICO-  ASPERGER</vt:lpstr>
      <vt:lpstr>Disturbo di Asperger</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Disturbo Disintegrativo della infanzia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DELLO SPETTRO AUTISTICO- DIAGNOSI DIFFERENZIALI </vt:lpstr>
      <vt:lpstr>disturbi spesso associati all’autismo</vt:lpstr>
      <vt:lpstr>Presentazione standard di PowerPoint</vt:lpstr>
      <vt:lpstr>Presentazione standard di PowerPoint</vt:lpstr>
      <vt:lpstr>Presentazione standard di PowerPoint</vt:lpstr>
      <vt:lpstr>Reperti di laboratorio</vt:lpstr>
      <vt:lpstr>decorso</vt:lpstr>
      <vt:lpstr>DISTURBI DELLO SPETTRO AUTISTICO- DIAGNOSI DIFFERENZIALI </vt:lpstr>
      <vt:lpstr>Diagnosi differenziale del disturbo autistico e sindrome di Rett</vt:lpstr>
      <vt:lpstr>Diagnosi differenziale col disturbo disintegrativo infanzia</vt:lpstr>
      <vt:lpstr>Diagnosi differenziale disturbo autistico e sindrome di Asperger</vt:lpstr>
      <vt:lpstr>Disturbo autistico e schizofrenia</vt:lpstr>
      <vt:lpstr>DISTURBI DELLO SPETTRO AUTISTICO-  ASPERGER</vt:lpstr>
      <vt:lpstr>Disturbo di Asperger</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DELLO SPETTRO AUTISTICO- DIAGNOSI DIFFERENZIALI</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della comunicazione</vt:lpstr>
      <vt:lpstr>Presentazione standard di PowerPoint</vt:lpstr>
      <vt:lpstr>Presentazione standard di PowerPoint</vt:lpstr>
      <vt:lpstr>Presentazione standard di PowerPoint</vt:lpstr>
      <vt:lpstr>Presentazione standard di PowerPoint</vt:lpstr>
      <vt:lpstr>Disturbi della comunicazione criteri di valutazione</vt:lpstr>
      <vt:lpstr>Presentazione standard di PowerPoint</vt:lpstr>
      <vt:lpstr>Presentazione standard di PowerPoint</vt:lpstr>
      <vt:lpstr>Presentazione standard di PowerPoint</vt:lpstr>
      <vt:lpstr>Disturbi  del linguaggio</vt:lpstr>
      <vt:lpstr>Disturbo del linguaggio</vt:lpstr>
      <vt:lpstr>Presentazione standard di PowerPoint</vt:lpstr>
      <vt:lpstr>Presentazione standard di PowerPoint</vt:lpstr>
      <vt:lpstr>Presentazione standard di PowerPoint</vt:lpstr>
      <vt:lpstr>Presentazione standard di PowerPoint</vt:lpstr>
      <vt:lpstr>Disturbi  del linguaggio diagnosi differenziale</vt:lpstr>
      <vt:lpstr>Diagnosi differenziale</vt:lpstr>
      <vt:lpstr>Presentazione standard di PowerPoint</vt:lpstr>
      <vt:lpstr>Presentazione standard di PowerPoint</vt:lpstr>
      <vt:lpstr>Disturbi della comunicazione Disturbo fonetico fonologico</vt:lpstr>
      <vt:lpstr>DISTURBO FONETICO FONOLOGICO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Balbuzie Disturbo della fluenza con esordio nella infanzia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Balbuzie evoluzione e decorso</vt:lpstr>
      <vt:lpstr>Presentazione standard di PowerPoint</vt:lpstr>
      <vt:lpstr>Presentazione standard di PowerPoint</vt:lpstr>
      <vt:lpstr>Presentazione standard di PowerPoint</vt:lpstr>
      <vt:lpstr>Balbuzie diagnosi differenziali</vt:lpstr>
      <vt:lpstr>Presentazione standard di PowerPoint</vt:lpstr>
      <vt:lpstr>Disturbo della comunicazione pragmatica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DISTURBO DA DEFICIT ATTENZIONE/IPERATTIVITA’</vt:lpstr>
      <vt:lpstr>DDAI</vt:lpstr>
      <vt:lpstr>Presentazione standard di PowerPoint</vt:lpstr>
      <vt:lpstr>Presentazione standard di PowerPoint</vt:lpstr>
      <vt:lpstr>Presentazione standard di PowerPoint</vt:lpstr>
      <vt:lpstr>Presentazione standard di PowerPoint</vt:lpstr>
      <vt:lpstr>DISTURBO DA DEFICIT ATTENZIONE/IPERATTIVITA’ CARATTERISTICHE CLINICHE</vt:lpstr>
      <vt:lpstr>Presentazione standard di PowerPoint</vt:lpstr>
      <vt:lpstr>DISATTENZIONE</vt:lpstr>
      <vt:lpstr>IPERATTIVITA’ IMPULSIVITA’</vt:lpstr>
      <vt:lpstr>Presentazione standard di PowerPoint</vt:lpstr>
      <vt:lpstr>Presentazione standard di PowerPoint</vt:lpstr>
      <vt:lpstr>Presentazione standard di PowerPoint</vt:lpstr>
      <vt:lpstr>Presentazione standard di PowerPoint</vt:lpstr>
      <vt:lpstr>DDAI CARATTERISTICHE CLINICHE </vt:lpstr>
      <vt:lpstr>Presentazione standard di PowerPoint</vt:lpstr>
      <vt:lpstr>Presentazione standard di PowerPoint</vt:lpstr>
      <vt:lpstr>Presentazione standard di PowerPoint</vt:lpstr>
      <vt:lpstr>Presentazione standard di PowerPoint</vt:lpstr>
      <vt:lpstr> DDAI DIAGNOSI DIFFERENZIALE</vt:lpstr>
      <vt:lpstr>Presentazione standard di PowerPoint</vt:lpstr>
      <vt:lpstr>Presentazione standard di PowerPoint</vt:lpstr>
      <vt:lpstr>Presentazione standard di PowerPoint</vt:lpstr>
      <vt:lpstr> </vt:lpstr>
      <vt:lpstr>Presentazione standard di PowerPoint</vt:lpstr>
      <vt:lpstr>Presentazione standard di PowerPoint</vt:lpstr>
      <vt:lpstr>Presentazione standard di PowerPoint</vt:lpstr>
      <vt:lpstr>Presentazione standard di PowerPoint</vt:lpstr>
      <vt:lpstr>DISTURBI SPECIFICI APPRENDIMENTO</vt:lpstr>
      <vt:lpstr>DISTURBI SPECIFICI APPRENDIMENTO </vt:lpstr>
      <vt:lpstr>Presentazione standard di PowerPoint</vt:lpstr>
      <vt:lpstr>Presentazione standard di PowerPoint</vt:lpstr>
      <vt:lpstr>Presentazione standard di PowerPoint</vt:lpstr>
      <vt:lpstr>Presentazione standard di PowerPoint</vt:lpstr>
      <vt:lpstr>DISTURBI SPECIFICI APPRENDIMENTO le cause</vt:lpstr>
      <vt:lpstr>Presentazione standard di PowerPoint</vt:lpstr>
      <vt:lpstr>Presentazione standard di PowerPoint</vt:lpstr>
      <vt:lpstr>Presentazione standard di PowerPoint</vt:lpstr>
      <vt:lpstr>DISTURBI SPECIFICI APPRENDIMENTO prevalenza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DISTURBI SPECIFICI APPRENDIMENTO diagnosi differenziale</vt:lpstr>
      <vt:lpstr>Diagnosi differenziale</vt:lpstr>
      <vt:lpstr>Presentazione standard di PowerPoint</vt:lpstr>
      <vt:lpstr>Presentazione standard di PowerPoint</vt:lpstr>
      <vt:lpstr>Presentazione standard di PowerPoint</vt:lpstr>
      <vt:lpstr>Presentazione standard di PowerPoint</vt:lpstr>
      <vt:lpstr>DISTURBI DEL MOVIMENTO</vt:lpstr>
      <vt:lpstr>DISTURBO DELLO SVILUPPO DELLA COORDINAZIONE</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DEL MOVIMENTO prevalenza</vt:lpstr>
      <vt:lpstr>Presentazione standard di PowerPoint</vt:lpstr>
      <vt:lpstr>Cause del disturbo della coordinazione</vt:lpstr>
      <vt:lpstr>Presentazione standard di PowerPoint</vt:lpstr>
      <vt:lpstr>DISTURBI DEL MOVIMENTO diagnosi differenziale</vt:lpstr>
      <vt:lpstr>Diagnosi differenziale</vt:lpstr>
      <vt:lpstr>Presentazione standard di PowerPoint</vt:lpstr>
      <vt:lpstr>DISTURBO DA MOVIMENTO STEREOTIPATO</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DA TIC</vt:lpstr>
      <vt:lpstr>DISTURBI DA TIC</vt:lpstr>
      <vt:lpstr>Presentazione standard di PowerPoint</vt:lpstr>
      <vt:lpstr>Presentazione standard di PowerPoint</vt:lpstr>
      <vt:lpstr>Presentazione standard di PowerPoint</vt:lpstr>
      <vt:lpstr>Presentazione standard di PowerPoint</vt:lpstr>
      <vt:lpstr>prevalenza</vt:lpstr>
      <vt:lpstr>Diagnosi differenziale</vt:lpstr>
      <vt:lpstr>Presentazione standard di PowerPoint</vt:lpstr>
      <vt:lpstr>SCHIZOFRENIA ed altri  disturbi psicotici</vt:lpstr>
      <vt:lpstr>Disturbo psicotico breve</vt:lpstr>
      <vt:lpstr>Presentazione standard di PowerPoint</vt:lpstr>
      <vt:lpstr>Presentazione standard di PowerPoint</vt:lpstr>
      <vt:lpstr>Presentazione standard di PowerPoint</vt:lpstr>
      <vt:lpstr>Presentazione standard di PowerPoint</vt:lpstr>
      <vt:lpstr>Presentazione standard di PowerPoint</vt:lpstr>
      <vt:lpstr>SCHIZOFRENIA ed altri  disturbi psicotici: la valutazione del caso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Disturbo psicotico breve</vt:lpstr>
      <vt:lpstr>Disturbo psicotico breve</vt:lpstr>
      <vt:lpstr>Presentazione standard di PowerPoint</vt:lpstr>
      <vt:lpstr>Presentazione standard di PowerPoint</vt:lpstr>
      <vt:lpstr>Presentazione standard di PowerPoint</vt:lpstr>
      <vt:lpstr>Presentazione standard di PowerPoint</vt:lpstr>
      <vt:lpstr>Disturbo schizofreniforme</vt:lpstr>
      <vt:lpstr>Disturbo Schizofreniforme</vt:lpstr>
      <vt:lpstr>Presentazione standard di PowerPoint</vt:lpstr>
      <vt:lpstr>Presentazione standard di PowerPoint</vt:lpstr>
      <vt:lpstr>Presentazione standard di PowerPoint</vt:lpstr>
      <vt:lpstr>Schizofrenia</vt:lpstr>
      <vt:lpstr>schizofrenia</vt:lpstr>
      <vt:lpstr>Schizofrenia valutazione del caso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Schizofrenia la fase prodromica</vt:lpstr>
      <vt:lpstr>La fase prodromica della schizofrenia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Schizofrenia fattori di rischio e diagnosi differenziale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Altri disturbi psicotici disturbo delirante (paranoia)</vt:lpstr>
      <vt:lpstr>Disturbo delirante (paranoia)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disturbo delirante (paranoia) diagnosi differenziale disturbo schizoaffettivo</vt:lpstr>
      <vt:lpstr>Diagnosi differenziale</vt:lpstr>
      <vt:lpstr>Presentazione standard di PowerPoint</vt:lpstr>
      <vt:lpstr>Disturbo schizoaffettivo</vt:lpstr>
      <vt:lpstr>Presentazione standard di PowerPoint</vt:lpstr>
      <vt:lpstr>Presentazione standard di PowerPoint</vt:lpstr>
      <vt:lpstr>Presentazione standard di PowerPoint</vt:lpstr>
      <vt:lpstr> Altri disturbi psicotici D. schizotipico di personalità</vt:lpstr>
      <vt:lpstr>Disturbo schizotipico di personalità</vt:lpstr>
      <vt:lpstr>Presentazione standard di PowerPoint</vt:lpstr>
      <vt:lpstr>Disturbo psicotico indotto da sostanze/farmaci</vt:lpstr>
      <vt:lpstr>Presentazione standard di PowerPoint</vt:lpstr>
      <vt:lpstr>Presentazione standard di PowerPoint</vt:lpstr>
      <vt:lpstr>Presentazione standard di PowerPoint</vt:lpstr>
      <vt:lpstr> Altri disturbi psicotici D. psicotico indotto da condizioni mediche e catatonia</vt:lpstr>
      <vt:lpstr>Disturbo psicotico indotto da condizione medica</vt:lpstr>
      <vt:lpstr>Presentazione standard di PowerPoint</vt:lpstr>
      <vt:lpstr>Catatonia</vt:lpstr>
      <vt:lpstr>Presentazione standard di PowerPoint</vt:lpstr>
      <vt:lpstr>Presentazione standard di PowerPoint</vt:lpstr>
      <vt:lpstr>Schizofrenia</vt:lpstr>
      <vt:lpstr>schizofrenia</vt:lpstr>
      <vt:lpstr>Presentazione standard di PowerPoint</vt:lpstr>
      <vt:lpstr>Presentazione standard di PowerPoint</vt:lpstr>
      <vt:lpstr>Presentazione standard di PowerPoint</vt:lpstr>
      <vt:lpstr>Schizofrenia valutazione del caso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Schizofrenia la fase prodromica</vt:lpstr>
      <vt:lpstr>La fase prodromica della schizofrenia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Schizofrenia fattori di rischio e diagnosi differenziale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Altri disturbi psicotici disturbo delirante (paranoia)</vt:lpstr>
      <vt:lpstr>Disturbo delirante (paranoia)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disturbo delirante (paranoia) diagnosi differenziale disturbo schizoaffettivo</vt:lpstr>
      <vt:lpstr>Diagnosi differenziale</vt:lpstr>
      <vt:lpstr>Presentazione standard di PowerPoint</vt:lpstr>
      <vt:lpstr>Disturbo schizoaffettivo</vt:lpstr>
      <vt:lpstr>Presentazione standard di PowerPoint</vt:lpstr>
      <vt:lpstr>Presentazione standard di PowerPoint</vt:lpstr>
      <vt:lpstr>Presentazione standard di PowerPoint</vt:lpstr>
      <vt:lpstr> Altri disturbi psicotici D. schizotipico di personalità</vt:lpstr>
      <vt:lpstr>Disturbo schizotipico di personalità</vt:lpstr>
      <vt:lpstr>Presentazione standard di PowerPoint</vt:lpstr>
      <vt:lpstr>Disturbo psicotico indotto da sostanze/farmaci</vt:lpstr>
      <vt:lpstr>Presentazione standard di PowerPoint</vt:lpstr>
      <vt:lpstr>Presentazione standard di PowerPoint</vt:lpstr>
      <vt:lpstr>Presentazione standard di PowerPoint</vt:lpstr>
      <vt:lpstr> Altri disturbi psicotici D. psicotico indotto da condizioni mediche e catatonia</vt:lpstr>
      <vt:lpstr>Disturbo psicotico indotto da condizione medica</vt:lpstr>
      <vt:lpstr>Presentazione standard di PowerPoint</vt:lpstr>
      <vt:lpstr>Catatonia</vt:lpstr>
      <vt:lpstr>Presentazione standard di PowerPoint</vt:lpstr>
      <vt:lpstr>Presentazione standard di PowerPoint</vt:lpstr>
      <vt:lpstr>Disturbi Bipolari caratteristiche generali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Episodio Maniacale</vt:lpstr>
      <vt:lpstr>Presentazione standard di PowerPoint</vt:lpstr>
      <vt:lpstr>Presentazione standard di PowerPoint</vt:lpstr>
      <vt:lpstr>Episodio maniacale </vt:lpstr>
      <vt:lpstr>Presentazione standard di PowerPoint</vt:lpstr>
      <vt:lpstr>Presentazione standard di PowerPoint</vt:lpstr>
      <vt:lpstr>Presentazione standard di PowerPoint</vt:lpstr>
      <vt:lpstr>Presentazione standard di PowerPoint</vt:lpstr>
      <vt:lpstr>Episodio maniacale caratteristiche generali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Episodio ipomaniacale</vt:lpstr>
      <vt:lpstr>Episodio Depressivo caratteristiche generali</vt:lpstr>
      <vt:lpstr>Episodio depressivo maggiore</vt:lpstr>
      <vt:lpstr>Presentazione standard di PowerPoint</vt:lpstr>
      <vt:lpstr>Presentazione standard di PowerPoint</vt:lpstr>
      <vt:lpstr>Presentazione standard di PowerPoint</vt:lpstr>
      <vt:lpstr>Presentazione standard di PowerPoint</vt:lpstr>
      <vt:lpstr>Presentazione standard di PowerPoint</vt:lpstr>
      <vt:lpstr>Episodi misti</vt:lpstr>
      <vt:lpstr>Presentazione standard di PowerPoint</vt:lpstr>
      <vt:lpstr>Bipolarismo a rapida fluttuazione</vt:lpstr>
      <vt:lpstr>Presentazione standard di PowerPoint</vt:lpstr>
      <vt:lpstr>DISTURBI BIPOLARI</vt:lpstr>
      <vt:lpstr>Bipolare 1</vt:lpstr>
      <vt:lpstr>Disturbo bipolare</vt:lpstr>
      <vt:lpstr>prevalenza</vt:lpstr>
      <vt:lpstr>Presentazione standard di PowerPoint</vt:lpstr>
      <vt:lpstr>DISTURBO BIPOLARE 1</vt:lpstr>
      <vt:lpstr>Conseguenze  del disturbo bipolare 1</vt:lpstr>
      <vt:lpstr>Diagnosi differenziale</vt:lpstr>
      <vt:lpstr>Presentazione standard di PowerPoint</vt:lpstr>
      <vt:lpstr>DISTURBO BIPOLARE 2</vt:lpstr>
      <vt:lpstr>Bipolare 2</vt:lpstr>
      <vt:lpstr>Presentazione standard di PowerPoint</vt:lpstr>
      <vt:lpstr>Presentazione standard di PowerPoint</vt:lpstr>
      <vt:lpstr>Presentazione standard di PowerPoint</vt:lpstr>
      <vt:lpstr>Presentazione standard di PowerPoint</vt:lpstr>
      <vt:lpstr>Presentazione standard di PowerPoint</vt:lpstr>
      <vt:lpstr>Altre condizioni bipolari</vt:lpstr>
      <vt:lpstr>DISTURBO BIPOLARE PERI PARTUM</vt:lpstr>
      <vt:lpstr>Rischio di suicidio </vt:lpstr>
      <vt:lpstr>Conseguenze a livello lavorativo e relazionale</vt:lpstr>
      <vt:lpstr>Diagnosi differenziale </vt:lpstr>
      <vt:lpstr>Presentazione standard di PowerPoint</vt:lpstr>
      <vt:lpstr>Presentazione standard di PowerPoint</vt:lpstr>
      <vt:lpstr>Presentazione standard di PowerPoint</vt:lpstr>
      <vt:lpstr>DISTURBO CICLOTIMICO</vt:lpstr>
      <vt:lpstr>Presentazione standard di PowerPoint</vt:lpstr>
      <vt:lpstr>Presentazione standard di PowerPoint</vt:lpstr>
      <vt:lpstr>Disturbo bipolare indotto da farmaci</vt:lpstr>
      <vt:lpstr>Cause mediche di alterazioni dell’umore</vt:lpstr>
      <vt:lpstr>Presentazione standard di PowerPoint</vt:lpstr>
      <vt:lpstr>Depressione e disturbi correlati</vt:lpstr>
      <vt:lpstr>Presentazione standard di PowerPoint</vt:lpstr>
      <vt:lpstr>Presentazione standard di PowerPoint</vt:lpstr>
      <vt:lpstr>I disturbi depressivi</vt:lpstr>
      <vt:lpstr>Disturbo di disregolazione dirompente</vt:lpstr>
      <vt:lpstr>Disturbo da disregolazione dirompente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Depressione maggiore</vt:lpstr>
      <vt:lpstr>Presentazione standard di PowerPoint</vt:lpstr>
      <vt:lpstr>Presentazione standard di PowerPoint</vt:lpstr>
      <vt:lpstr>Caratteristiche della depressione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Il paziente depresso</vt:lpstr>
      <vt:lpstr>Il paziente depresso</vt:lpstr>
      <vt:lpstr>Presentazione standard di PowerPoint</vt:lpstr>
      <vt:lpstr>Presentazione standard di PowerPoint</vt:lpstr>
      <vt:lpstr>Presentazione standard di PowerPoint</vt:lpstr>
      <vt:lpstr>Depressione maggiore lutto e depressione</vt:lpstr>
      <vt:lpstr>Lutto e depressione</vt:lpstr>
      <vt:lpstr>Presentazione standard di PowerPoint</vt:lpstr>
      <vt:lpstr>LUTTO</vt:lpstr>
      <vt:lpstr>Presentazione standard di PowerPoint</vt:lpstr>
      <vt:lpstr>Presentazione standard di PowerPoint</vt:lpstr>
      <vt:lpstr>Depressione maggiore </vt:lpstr>
      <vt:lpstr>I disturbi depressivi</vt:lpstr>
      <vt:lpstr>Presentazione standard di PowerPoint</vt:lpstr>
      <vt:lpstr>Presentazione standard di PowerPoint</vt:lpstr>
      <vt:lpstr>Disturbo depressivo maggiore</vt:lpstr>
      <vt:lpstr>Presentazione standard di PowerPoint</vt:lpstr>
      <vt:lpstr>Presentazione standard di PowerPoint</vt:lpstr>
      <vt:lpstr>Presentazione standard di PowerPoint</vt:lpstr>
      <vt:lpstr>Depressione maggiore rischio di suicidio</vt:lpstr>
      <vt:lpstr>IL rischio di suicidio</vt:lpstr>
      <vt:lpstr>Presentazione standard di PowerPoint</vt:lpstr>
      <vt:lpstr>Presentazione standard di PowerPoint</vt:lpstr>
      <vt:lpstr>Presentazione standard di PowerPoint</vt:lpstr>
      <vt:lpstr>Depressione maggiore Diagnosi differenziale</vt:lpstr>
      <vt:lpstr>Diagnosi differenziale</vt:lpstr>
      <vt:lpstr>Presentazione standard di PowerPoint</vt:lpstr>
      <vt:lpstr>Presentazione standard di PowerPoint</vt:lpstr>
      <vt:lpstr>Ulteriori caratteristiche del paziente con depressione maggiore</vt:lpstr>
      <vt:lpstr>Prevalenza</vt:lpstr>
      <vt:lpstr>Presentazione standard di PowerPoint</vt:lpstr>
      <vt:lpstr>Fattori di rischio e prognosi </vt:lpstr>
      <vt:lpstr>Presentazione standard di PowerPoint</vt:lpstr>
      <vt:lpstr>Presentazione standard di PowerPoint</vt:lpstr>
      <vt:lpstr>Conseguenze della depressione</vt:lpstr>
      <vt:lpstr>Presentazione standard di PowerPoint</vt:lpstr>
      <vt:lpstr>Altri disturbi Depressivi distimia</vt:lpstr>
      <vt:lpstr>Disturbo Depressivo Persistente (DISTIMIA)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Altri disturbi Depressivi disturbo disforico premestruale</vt:lpstr>
      <vt:lpstr>Disturbo disforico premestruale</vt:lpstr>
      <vt:lpstr>Presentazione standard di PowerPoint</vt:lpstr>
      <vt:lpstr>Presentazione standard di PowerPoint</vt:lpstr>
      <vt:lpstr>Presentazione standard di PowerPoint</vt:lpstr>
      <vt:lpstr>Presentazione standard di PowerPoint</vt:lpstr>
      <vt:lpstr>Disturbo disforico premestruale </vt:lpstr>
      <vt:lpstr>Presentazione standard di PowerPoint</vt:lpstr>
      <vt:lpstr>Presentazione standard di PowerPoint</vt:lpstr>
      <vt:lpstr>Presentazione standard di PowerPoint</vt:lpstr>
      <vt:lpstr>Presentazione standard di PowerPoint</vt:lpstr>
      <vt:lpstr>disturbi depressivi da farmaci, patologie organiche e da stagionalità</vt:lpstr>
      <vt:lpstr>Disturbo depressivo indotto da sostanze/farmaci</vt:lpstr>
      <vt:lpstr>Presentazione standard di PowerPoint</vt:lpstr>
      <vt:lpstr>Disturbo depressivo dovuto a condizione medica</vt:lpstr>
      <vt:lpstr>Presentazione standard di PowerPoint</vt:lpstr>
      <vt:lpstr>Presentazione standard di PowerPoint</vt:lpstr>
      <vt:lpstr>Presentazione standard di PowerPoint</vt:lpstr>
      <vt:lpstr>Disturbo depressivo con andamento stagionale</vt:lpstr>
      <vt:lpstr>Come si manifestano le malattie</vt:lpstr>
      <vt:lpstr>Disturbi di Ansia aspetti generali</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di Ansia aspetti generali</vt:lpstr>
      <vt:lpstr>Presentazione standard di PowerPoint</vt:lpstr>
      <vt:lpstr>Presentazione standard di PowerPoint</vt:lpstr>
      <vt:lpstr>Presentazione standard di PowerPoint</vt:lpstr>
      <vt:lpstr>Presentazione standard di PowerPoint</vt:lpstr>
      <vt:lpstr>Presentazione standard di PowerPoint</vt:lpstr>
      <vt:lpstr>I diversi Disturbi di Ansia</vt:lpstr>
      <vt:lpstr>Presentazione standard di PowerPoint</vt:lpstr>
      <vt:lpstr>Presentazione standard di PowerPoint</vt:lpstr>
      <vt:lpstr>Presentazione standard di PowerPoint</vt:lpstr>
      <vt:lpstr>Presentazione standard di PowerPoint</vt:lpstr>
      <vt:lpstr>Presentazione standard di PowerPoint</vt:lpstr>
      <vt:lpstr>I diversi Disturbi di Ansia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Disturbo di Ansia da separazione</vt:lpstr>
      <vt:lpstr>Il disturbo di ansia da separazione</vt:lpstr>
      <vt:lpstr>Presentazione standard di PowerPoint</vt:lpstr>
      <vt:lpstr>Presentazione standard di PowerPoint</vt:lpstr>
      <vt:lpstr>Presentazione standard di PowerPoint</vt:lpstr>
      <vt:lpstr>Disturbo di Ansia da separazione diagnosi differenziale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Mutismo selettivo     </vt:lpstr>
      <vt:lpstr>MUTISMO SELETTIVO</vt:lpstr>
      <vt:lpstr>Presentazione standard di PowerPoint</vt:lpstr>
      <vt:lpstr>Presentazione standard di PowerPoint</vt:lpstr>
      <vt:lpstr>Presentazione standard di PowerPoint</vt:lpstr>
      <vt:lpstr>Fobia Specifica</vt:lpstr>
      <vt:lpstr>Fobia specifica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Ansia sociale</vt:lpstr>
      <vt:lpstr>Disturbo da ansia sociale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Ansia sociale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Disturbo di Panico</vt:lpstr>
      <vt:lpstr>DISTURBO DI PANICO</vt:lpstr>
      <vt:lpstr>Presentazione standard di PowerPoint</vt:lpstr>
      <vt:lpstr>Presentazione standard di PowerPoint</vt:lpstr>
      <vt:lpstr>Presentazione standard di PowerPoint</vt:lpstr>
      <vt:lpstr>Presentazione standard di PowerPoint</vt:lpstr>
      <vt:lpstr>I sintomi degli attacchi di panico sono i seguenti</vt:lpstr>
      <vt:lpstr>Presentazione standard di PowerPoint</vt:lpstr>
      <vt:lpstr>Disturbo di Panico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Agorafobia e disturbo di ansia generalizzata</vt:lpstr>
      <vt:lpstr>agorafobia</vt:lpstr>
      <vt:lpstr>Agorafobia</vt:lpstr>
      <vt:lpstr>Presentazione standard di PowerPoint</vt:lpstr>
      <vt:lpstr>Presentazione standard di PowerPoint</vt:lpstr>
      <vt:lpstr>Presentazione standard di PowerPoint</vt:lpstr>
      <vt:lpstr>Agorafobia  diagnosi differenziale</vt:lpstr>
      <vt:lpstr>Presentazione standard di PowerPoint</vt:lpstr>
      <vt:lpstr>Presentazione standard di PowerPoint</vt:lpstr>
      <vt:lpstr>Presentazione standard di PowerPoint</vt:lpstr>
      <vt:lpstr>Disturbo di ansia generalizzata</vt:lpstr>
      <vt:lpstr>Disturbo da ansia generalizzata</vt:lpstr>
      <vt:lpstr>Presentazione standard di PowerPoint</vt:lpstr>
      <vt:lpstr>Presentazione standard di PowerPoint</vt:lpstr>
      <vt:lpstr>Presentazione standard di PowerPoint</vt:lpstr>
      <vt:lpstr>Presentazione standard di PowerPoint</vt:lpstr>
      <vt:lpstr>Presentazione standard di PowerPoint</vt:lpstr>
      <vt:lpstr>Disturbo di ansia indotti da farmaci o da patologia organica</vt:lpstr>
      <vt:lpstr>Disturbo di ansia indotto da farmaci</vt:lpstr>
      <vt:lpstr>Presentazione standard di PowerPoint</vt:lpstr>
      <vt:lpstr>Presentazione standard di PowerPoint</vt:lpstr>
      <vt:lpstr>Presentazione standard di PowerPoint</vt:lpstr>
      <vt:lpstr>Disturbi di ansia conseguenti a condizione medica</vt:lpstr>
      <vt:lpstr>Presentazione standard di PowerPoint</vt:lpstr>
      <vt:lpstr>Presentazione standard di PowerPoint</vt:lpstr>
      <vt:lpstr>Presentazione standard di PowerPoint</vt:lpstr>
      <vt:lpstr>Disturbi da stress e trauma</vt:lpstr>
      <vt:lpstr>Presentazione standard di PowerPoint</vt:lpstr>
      <vt:lpstr>Presentazione standard di PowerPoint</vt:lpstr>
      <vt:lpstr>Presentazione standard di PowerPoint</vt:lpstr>
      <vt:lpstr>Presentazione standard di PowerPoint</vt:lpstr>
      <vt:lpstr>Disturbo reattivo dell’attaccamento</vt:lpstr>
      <vt:lpstr>Disturbo reattivo dell’attaccamento</vt:lpstr>
      <vt:lpstr>Presentazione standard di PowerPoint</vt:lpstr>
      <vt:lpstr>Presentazione standard di PowerPoint</vt:lpstr>
      <vt:lpstr>Presentazione standard di PowerPoint</vt:lpstr>
      <vt:lpstr>Presentazione standard di PowerPoint</vt:lpstr>
      <vt:lpstr>Presentazione standard di PowerPoint</vt:lpstr>
      <vt:lpstr>Disturbo da impegno sociale disinibito</vt:lpstr>
      <vt:lpstr>Disturbo da impegno sociale disinibito</vt:lpstr>
      <vt:lpstr>Presentazione standard di PowerPoint</vt:lpstr>
      <vt:lpstr>Presentazione standard di PowerPoint</vt:lpstr>
      <vt:lpstr>Disturbo da stress acuto caratteristiche generali</vt:lpstr>
      <vt:lpstr>Disturbo da stress acuto</vt:lpstr>
      <vt:lpstr>Presentazione standard di PowerPoint</vt:lpstr>
      <vt:lpstr>Presentazione standard di PowerPoint</vt:lpstr>
      <vt:lpstr>Presentazione standard di PowerPoint</vt:lpstr>
      <vt:lpstr>I sintomi del disturbo da stress acuto</vt:lpstr>
      <vt:lpstr>Disturbo da stress acuto Sintomi</vt:lpstr>
      <vt:lpstr>Pensieri intrusivi</vt:lpstr>
      <vt:lpstr>Pensieri Intrusivi (continua)</vt:lpstr>
      <vt:lpstr>Sintomi dissociativi</vt:lpstr>
      <vt:lpstr>Sintomi di evitamento</vt:lpstr>
      <vt:lpstr>Sintomi di Arousal</vt:lpstr>
      <vt:lpstr>Presentazione standard di PowerPoint</vt:lpstr>
      <vt:lpstr>Disturbo da stress acuto Sintomi</vt:lpstr>
      <vt:lpstr>Presentazione standard di PowerPoint</vt:lpstr>
      <vt:lpstr>Presentazione standard di PowerPoint</vt:lpstr>
      <vt:lpstr>Presentazione standard di PowerPoint</vt:lpstr>
      <vt:lpstr>Presentazione standard di PowerPoint</vt:lpstr>
      <vt:lpstr>Presentazione standard di PowerPoint</vt:lpstr>
      <vt:lpstr>Disturbo da stress acuto Diagnosi differenziale</vt:lpstr>
      <vt:lpstr>Presentazione standard di PowerPoint</vt:lpstr>
      <vt:lpstr>Presentazione standard di PowerPoint</vt:lpstr>
      <vt:lpstr>Diagnosi differenziale</vt:lpstr>
      <vt:lpstr>Presentazione standard di PowerPoint</vt:lpstr>
      <vt:lpstr>Presentazione standard di PowerPoint</vt:lpstr>
      <vt:lpstr>Disturbo da stress Post Traumatico</vt:lpstr>
      <vt:lpstr>Disturbo da stress post traumatico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Disturbo dell’adattamento</vt:lpstr>
      <vt:lpstr>Disturbo dell’adattamento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Diagnosi differenziale</vt:lpstr>
      <vt:lpstr>Presentazione standard di PowerPoint</vt:lpstr>
      <vt:lpstr>Aspetti cognitivi nei disturbi da stress</vt:lpstr>
      <vt:lpstr>Presentazione standard di PowerPoint</vt:lpstr>
      <vt:lpstr>Presentazione standard di PowerPoint</vt:lpstr>
      <vt:lpstr>Presentazione standard di PowerPoint</vt:lpstr>
      <vt:lpstr>Presentazione standard di PowerPoint</vt:lpstr>
      <vt:lpstr>Presentazione standard di PowerPoint</vt:lpstr>
      <vt:lpstr>Aspetti cognitivi nei disturbi da stress</vt:lpstr>
      <vt:lpstr>Presentazione standard di PowerPoint</vt:lpstr>
      <vt:lpstr>Presentazione standard di PowerPoint</vt:lpstr>
      <vt:lpstr>Risposte emotive associate alle valutazioni disfunzionali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Il trattamento dei disturbi da stress. Aspetti psicologici</vt:lpstr>
      <vt:lpstr>Il trattamento</vt:lpstr>
      <vt:lpstr>Presentazione standard di PowerPoint</vt:lpstr>
      <vt:lpstr>Presentazione standard di PowerPoint</vt:lpstr>
      <vt:lpstr>Come si manifestano le malattie</vt:lpstr>
      <vt:lpstr>PSICOFARMACOLOGIA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PSICOFARMACOLOGIA  </vt:lpstr>
      <vt:lpstr>Presentazione standard di PowerPoint</vt:lpstr>
      <vt:lpstr>Presentazione standard di PowerPoint</vt:lpstr>
      <vt:lpstr>Presentazione standard di PowerPoint</vt:lpstr>
      <vt:lpstr>Presentazione standard di PowerPoint</vt:lpstr>
      <vt:lpstr>Presentazione standard di PowerPoint</vt:lpstr>
      <vt:lpstr>PSICOFARMACOLOGIA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PSICOFARMACOLOGIA  </vt:lpstr>
      <vt:lpstr>Fattori appresi che condizionano nell’uso dei farmaci</vt:lpstr>
      <vt:lpstr>Presentazione standard di PowerPoint</vt:lpstr>
      <vt:lpstr>Presentazione standard di PowerPoint</vt:lpstr>
      <vt:lpstr>Presentazione standard di PowerPoint</vt:lpstr>
      <vt:lpstr>A livello terapeutico</vt:lpstr>
      <vt:lpstr>Presentazione standard di PowerPoint</vt:lpstr>
      <vt:lpstr>Presentazione standard di PowerPoint</vt:lpstr>
      <vt:lpstr>Presentazione standard di PowerPoint</vt:lpstr>
      <vt:lpstr>Presentazione standard di PowerPoint</vt:lpstr>
      <vt:lpstr>Presentazione standard di PowerPoint</vt:lpstr>
      <vt:lpstr>COSA POSSONO FARE GLI PSICOFARMACI  </vt:lpstr>
      <vt:lpstr>COSA CI POSSIAMO ASPETTARE DAI FARMACI</vt:lpstr>
      <vt:lpstr>COSA NON CI POSSIAMO ASPETTARE DAI FARMACI</vt:lpstr>
      <vt:lpstr>COSA NON CI POSSIAMO ASPETTARE DAI FARMACI</vt:lpstr>
      <vt:lpstr>PSICOFARMACI E PSICOTERAPIA</vt:lpstr>
      <vt:lpstr>LA GUARIGIONE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LA DIFFICILE DEFINIZIONE DEI PSICOFARMACO  </vt:lpstr>
      <vt:lpstr>ALCUNE DEFINIZIONI… </vt:lpstr>
      <vt:lpstr>Presentazione standard di PowerPoint</vt:lpstr>
      <vt:lpstr>Presentazione standard di PowerPoint</vt:lpstr>
      <vt:lpstr>LA DIFFICILE DEFINIZIONE DEGLI PSICOFARMACI</vt:lpstr>
      <vt:lpstr>I NON-PSICOFARMACI  </vt:lpstr>
      <vt:lpstr>LA DIFFICILE DEFINIZIONE DEGLI PSICOFARMACI</vt:lpstr>
      <vt:lpstr>ANTABUSE (disulfiram)</vt:lpstr>
      <vt:lpstr>BETA BLOCCANTI</vt:lpstr>
      <vt:lpstr>VIAGRA (sildenafil)</vt:lpstr>
      <vt:lpstr>ALTRI NON-PSICOFARMACI</vt:lpstr>
      <vt:lpstr>Presentazione standard di PowerPoint</vt:lpstr>
      <vt:lpstr>Presentazione standard di PowerPoint</vt:lpstr>
      <vt:lpstr>FARMACODINAMICA  </vt:lpstr>
      <vt:lpstr>farmacocinetica</vt:lpstr>
      <vt:lpstr>Presentazione standard di PowerPoint</vt:lpstr>
      <vt:lpstr>ASSORBIMENTO E METABOLISMO</vt:lpstr>
      <vt:lpstr>Presentazione standard di PowerPoint</vt:lpstr>
      <vt:lpstr>Indice terapeutico</vt:lpstr>
      <vt:lpstr>Presentazione standard di PowerPoint</vt:lpstr>
      <vt:lpstr>Presentazione standard di PowerPoint</vt:lpstr>
      <vt:lpstr>Presentazione standard di PowerPoint</vt:lpstr>
      <vt:lpstr>FARMACODINAMICA  </vt:lpstr>
      <vt:lpstr>Tempo di latenza</vt:lpstr>
      <vt:lpstr>Presentazione standard di PowerPoint</vt:lpstr>
      <vt:lpstr>Presentazione standard di PowerPoint</vt:lpstr>
      <vt:lpstr>Presentazione standard di PowerPoint</vt:lpstr>
      <vt:lpstr>Distribuzione</vt:lpstr>
      <vt:lpstr>Presentazione standard di PowerPoint</vt:lpstr>
      <vt:lpstr>Presentazione standard di PowerPoint</vt:lpstr>
      <vt:lpstr>FARMACODINAMICA  </vt:lpstr>
      <vt:lpstr>Presentazione standard di PowerPoint</vt:lpstr>
      <vt:lpstr>Presentazione standard di PowerPoint</vt:lpstr>
      <vt:lpstr>Presentazione standard di PowerPoint</vt:lpstr>
      <vt:lpstr> </vt:lpstr>
      <vt:lpstr>Prodotti Long acting (azione prolungata) e  iniezioni deposito</vt:lpstr>
      <vt:lpstr>Presentazione standard di PowerPoint</vt:lpstr>
      <vt:lpstr>LE DOSI DEI FARMACI  </vt:lpstr>
      <vt:lpstr>Dosaggi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 foglietti illustrativi</vt:lpstr>
      <vt:lpstr>Presentazione standard di PowerPoint</vt:lpstr>
      <vt:lpstr>FARMACODINAMICA  </vt:lpstr>
      <vt:lpstr>Piccolo ripasso di neurobiologia</vt:lpstr>
      <vt:lpstr>Presentazione standard di PowerPoint</vt:lpstr>
      <vt:lpstr>neurotrasmettitori</vt:lpstr>
      <vt:lpstr>Presentazione standard di PowerPoint</vt:lpstr>
      <vt:lpstr>TOSSICITA’ DEGLI PSICOFARMACI</vt:lpstr>
      <vt:lpstr>Effetti collaterali</vt:lpstr>
      <vt:lpstr>  </vt:lpstr>
      <vt:lpstr>Presentazione standard di PowerPoint</vt:lpstr>
      <vt:lpstr>  La terapia psicofarmacologica ANSIOLITICI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ANSIOLITICI </vt:lpstr>
      <vt:lpstr>ansiolitici</vt:lpstr>
      <vt:lpstr>BenzoDiaZepine BDZ</vt:lpstr>
      <vt:lpstr>Presentazione standard di PowerPoint</vt:lpstr>
      <vt:lpstr>Utilizzo clinico delle BenzoDiaZepine BDZ</vt:lpstr>
      <vt:lpstr>Presentazione standard di PowerPoint</vt:lpstr>
      <vt:lpstr>Presentazione standard di PowerPoint</vt:lpstr>
      <vt:lpstr>Presentazione standard di PowerPoint</vt:lpstr>
      <vt:lpstr> ANSIOLITICI USO CLINICO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ANSIOLITICI EFFETTI COLLATERALI </vt:lpstr>
      <vt:lpstr>Presentazione standard di PowerPoint</vt:lpstr>
      <vt:lpstr>Presentazione standard di PowerPoint</vt:lpstr>
      <vt:lpstr>effetti collaterali delle benzodiazepine </vt:lpstr>
      <vt:lpstr>Ansiolitici non benzodiazepinici</vt:lpstr>
      <vt:lpstr>ANTIPSICOTICI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ANTIPSICOTICI</vt:lpstr>
      <vt:lpstr>Farmacocinetica degli antipsicotici </vt:lpstr>
      <vt:lpstr>Presentazione standard di PowerPoint</vt:lpstr>
      <vt:lpstr>Presentazione standard di PowerPoint</vt:lpstr>
      <vt:lpstr>Durata della terapia in caso di schizofrenia</vt:lpstr>
      <vt:lpstr>Neurolettici Atipici</vt:lpstr>
      <vt:lpstr>Effetti collaterali ed indesiderati dei neurolettici</vt:lpstr>
      <vt:lpstr>Principali effetti collaterali</vt:lpstr>
      <vt:lpstr>Effetti collaterali extrapiramidali</vt:lpstr>
      <vt:lpstr>Effetti collaterali di tipo endocrino</vt:lpstr>
      <vt:lpstr>Sindrome Neurolettica Maligna</vt:lpstr>
      <vt:lpstr>ANTIPSICOTICI</vt:lpstr>
      <vt:lpstr>Meccanismo d'azione dei neurolettici</vt:lpstr>
      <vt:lpstr>Presentazione standard di PowerPoint</vt:lpstr>
      <vt:lpstr>Presentazione standard di PowerPoint</vt:lpstr>
      <vt:lpstr>Effetti collaterali </vt:lpstr>
      <vt:lpstr>Antipsicotici deposito «depot»</vt:lpstr>
      <vt:lpstr>Presentazione standard di PowerPoint</vt:lpstr>
      <vt:lpstr>I prodotti antiparkinsoniani</vt:lpstr>
      <vt:lpstr>Antiparkinsoniani e loro effetti collaterali</vt:lpstr>
      <vt:lpstr>Presentazione standard di PowerPoint</vt:lpstr>
      <vt:lpstr>Presentazione standard di PowerPoint</vt:lpstr>
      <vt:lpstr>ANTIDEPRESSIVI </vt:lpstr>
      <vt:lpstr>BREVISSIMA STORIA DELLA INVENZIONE DEGLI ANTIDEPRESSIVI</vt:lpstr>
      <vt:lpstr>Presentazione standard di PowerPoint</vt:lpstr>
      <vt:lpstr>Presentazione standard di PowerPoint</vt:lpstr>
      <vt:lpstr>Presentazione standard di PowerPoint</vt:lpstr>
      <vt:lpstr>Presentazione standard di PowerPoint</vt:lpstr>
      <vt:lpstr>Presentazione standard di PowerPoint</vt:lpstr>
      <vt:lpstr>ANTIDEPRESSIVI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Antidepressivi come funzionano </vt:lpstr>
      <vt:lpstr>Presentazione standard di PowerPoint</vt:lpstr>
      <vt:lpstr>Presentazione standard di PowerPoint</vt:lpstr>
      <vt:lpstr>Presentazione standard di PowerPoint</vt:lpstr>
      <vt:lpstr>Presentazione standard di PowerPoint</vt:lpstr>
      <vt:lpstr>Presentazione standard di PowerPoint</vt:lpstr>
      <vt:lpstr>Meccanismo d’azione dei diversi antidepressivi</vt:lpstr>
      <vt:lpstr>Presentazione standard di PowerPoint</vt:lpstr>
      <vt:lpstr>Presentazione standard di PowerPoint</vt:lpstr>
      <vt:lpstr>I DIVERSI ANTIDEPRESSIVI</vt:lpstr>
      <vt:lpstr>elettroshock</vt:lpstr>
      <vt:lpstr>Presentazione standard di PowerPoint</vt:lpstr>
      <vt:lpstr>Antidepressivi triciclici</vt:lpstr>
      <vt:lpstr>Impiego clinico degli antidepressivi triciclici</vt:lpstr>
      <vt:lpstr>Indicazioni cliniche per gli antidepressivi triciclici (continua)</vt:lpstr>
      <vt:lpstr>Presentazione standard di PowerPoint</vt:lpstr>
      <vt:lpstr>Presentazione standard di PowerPoint</vt:lpstr>
      <vt:lpstr>ANTIDEPRESSIVI TRICICLICI </vt:lpstr>
      <vt:lpstr>ANTIDEPRESSIVI TRICICLICI</vt:lpstr>
      <vt:lpstr>Presentazione standard di PowerPoint</vt:lpstr>
      <vt:lpstr>EFFETTI COLLATERALI DEGLI ANTIDEPRESSIVI TRICICLICI</vt:lpstr>
      <vt:lpstr>Presentazione standard di PowerPoint</vt:lpstr>
      <vt:lpstr>Presentazione standard di PowerPoint</vt:lpstr>
      <vt:lpstr>Presentazione standard di PowerPoint</vt:lpstr>
      <vt:lpstr>ANTIDEPRESSIVI  SSRI ED ALTRI</vt:lpstr>
      <vt:lpstr>Presentazione standard di PowerPoint</vt:lpstr>
      <vt:lpstr>Antidepressivi serotoninergici</vt:lpstr>
      <vt:lpstr>Presentazione standard di PowerPoint</vt:lpstr>
      <vt:lpstr>Presentazione standard di PowerPoint</vt:lpstr>
      <vt:lpstr>Presentazione standard di PowerPoint</vt:lpstr>
      <vt:lpstr>Presentazione standard di PowerPoint</vt:lpstr>
      <vt:lpstr>SSRI INIBITORI SELETTIVI DEL REUPTAKE DELLA SEROTONINA</vt:lpstr>
      <vt:lpstr>Effetti collaterali degli SSRI</vt:lpstr>
      <vt:lpstr>I più comuni effetti collaterali degli SSRI</vt:lpstr>
      <vt:lpstr>SSRI alcuni nomi commerciali</vt:lpstr>
      <vt:lpstr>ANTIDEPRESSIVI  ATIPICI</vt:lpstr>
      <vt:lpstr>ANTIDEPRESSIVI ATIPICI</vt:lpstr>
      <vt:lpstr>Presentazione standard di PowerPoint</vt:lpstr>
      <vt:lpstr>ALTRI ANTIDEPRESSIVI</vt:lpstr>
      <vt:lpstr>Presentazione standard di PowerPoint</vt:lpstr>
      <vt:lpstr>Presentazione standard di PowerPoint</vt:lpstr>
      <vt:lpstr>IMAO INIBITORI DELLE MONOAMINOSSIDASI</vt:lpstr>
      <vt:lpstr>Presentazione standard di PowerPoint</vt:lpstr>
      <vt:lpstr>USO DEGLI IMAO</vt:lpstr>
      <vt:lpstr>EFFETTO PLACEBO (E NOCEBO) E PSICOFARMACI con particolare riguardo agli antidepressivi </vt:lpstr>
      <vt:lpstr>Effetto placebo</vt:lpstr>
      <vt:lpstr>placebo</vt:lpstr>
      <vt:lpstr>Presentazione standard di PowerPoint</vt:lpstr>
      <vt:lpstr>Effetto nocebo</vt:lpstr>
      <vt:lpstr>Presentazione standard di PowerPoint</vt:lpstr>
      <vt:lpstr>Effetto nocebo (continua)</vt:lpstr>
      <vt:lpstr>Presentazione standard di PowerPoint</vt:lpstr>
      <vt:lpstr>Presentazione standard di PowerPoint</vt:lpstr>
      <vt:lpstr>Presentazione standard di PowerPoint</vt:lpstr>
      <vt:lpstr>Presentazione standard di PowerPoint</vt:lpstr>
      <vt:lpstr>STABILIZZATORI DELL’UMORE  </vt:lpstr>
      <vt:lpstr>Presentazione standard di PowerPoint</vt:lpstr>
      <vt:lpstr>Presentazione standard di PowerPoint</vt:lpstr>
      <vt:lpstr>Presentazione standard di PowerPoint</vt:lpstr>
      <vt:lpstr>Presentazione standard di PowerPoint</vt:lpstr>
      <vt:lpstr>Presentazione standard di PowerPoint</vt:lpstr>
      <vt:lpstr>STABILIZZATORI DELL’UMORE  caratteristiche della terapia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STABILIZZATORI DELL’UMORE  I dosaggi periodici</vt:lpstr>
      <vt:lpstr>LIVELLI DI CONCENTRAZIONE NEL SANGUE DEGLI STABILIZZATORI DELL’UMORE</vt:lpstr>
      <vt:lpstr>Presentazione standard di PowerPoint</vt:lpstr>
      <vt:lpstr>Presentazione standard di PowerPoint</vt:lpstr>
      <vt:lpstr>Presentazione standard di PowerPoint</vt:lpstr>
      <vt:lpstr>Presentazione standard di PowerPoint</vt:lpstr>
      <vt:lpstr>STABILIZZATORI DELL’UMORE  LITIO: l’inizio della terapia</vt:lpstr>
      <vt:lpstr>Presentazione standard di PowerPoint</vt:lpstr>
      <vt:lpstr>Presentazione standard di PowerPoint</vt:lpstr>
      <vt:lpstr>EFFETTI COLLATERALI DEI SALI DI LITIO  </vt:lpstr>
      <vt:lpstr>EFFETTI COLLATERALI OSSERVATI IN UNA TERAPIA CON SALI DI LITIO</vt:lpstr>
      <vt:lpstr>EFFETTI COLLATERALI LITIO (CONTINUA)</vt:lpstr>
      <vt:lpstr>Presentazione standard di PowerPoint</vt:lpstr>
      <vt:lpstr>DEPAKIN (VALPROATO DI SODIO)</vt:lpstr>
      <vt:lpstr>DEPAKIN</vt:lpstr>
      <vt:lpstr>Presentazione standard di PowerPoint</vt:lpstr>
      <vt:lpstr>Presentazione standard di PowerPoint</vt:lpstr>
      <vt:lpstr> I NON-PSICOFARMACI</vt:lpstr>
      <vt:lpstr>Presentazione standard di PowerPoint</vt:lpstr>
      <vt:lpstr>Presentazione standard di PowerPoint</vt:lpstr>
      <vt:lpstr>Antabuse ovvero Etiltox</vt:lpstr>
      <vt:lpstr>Cosa succede se si prende antabuse o etiltox?</vt:lpstr>
      <vt:lpstr>Quali effetti insorgono se si bevono alcolici quando si è in terapia con disulfiram?</vt:lpstr>
      <vt:lpstr>Presentazione standard di PowerPoint</vt:lpstr>
      <vt:lpstr>Presentazione standard di PowerPoint</vt:lpstr>
      <vt:lpstr>Presentazione standard di PowerPoint</vt:lpstr>
      <vt:lpstr>Presentazione standard di PowerPoint</vt:lpstr>
      <vt:lpstr>Presentazione standard di PowerPoint</vt:lpstr>
      <vt:lpstr> I NON-PSICOFARMACI per le tossicodipendenze</vt:lpstr>
      <vt:lpstr>Alcover (acido idrossibutirrico)</vt:lpstr>
      <vt:lpstr>Presentazione standard di PowerPoint</vt:lpstr>
      <vt:lpstr>ANTAXONE Naltrexone</vt:lpstr>
      <vt:lpstr>Presentazione standard di PowerPoint</vt:lpstr>
      <vt:lpstr>METADONE</vt:lpstr>
      <vt:lpstr>Presentazione standard di PowerPoint</vt:lpstr>
      <vt:lpstr>Presentazione standard di PowerPoint</vt:lpstr>
      <vt:lpstr>  I NON PSICOFARMACI prodotti antifumo</vt:lpstr>
      <vt:lpstr>Presentazione standard di PowerPoint</vt:lpstr>
      <vt:lpstr>Presentazione standard di PowerPoint</vt:lpstr>
      <vt:lpstr>Presentazione standard di PowerPoint</vt:lpstr>
      <vt:lpstr>Presentazione standard di PowerPoint</vt:lpstr>
      <vt:lpstr>BUPROPIONE (QUOMEN ZYBAN)</vt:lpstr>
      <vt:lpstr>Presentazione standard di PowerPoint</vt:lpstr>
      <vt:lpstr>  I NON PSICOFARMACI i betabloccanti e farmaci per la enuresi</vt:lpstr>
      <vt:lpstr>I BETA BLOCCANTI</vt:lpstr>
      <vt:lpstr>Presentazione standard di PowerPoint</vt:lpstr>
      <vt:lpstr>Presentazione standard di PowerPoint</vt:lpstr>
      <vt:lpstr>TRATTAMENTO DELLA ENURESI</vt:lpstr>
      <vt:lpstr>Presentazione standard di PowerPoint</vt:lpstr>
      <vt:lpstr>MINIRIN DDVAP (compresse o spray nasale)</vt:lpstr>
      <vt:lpstr>Presentazione standard di PowerPoint</vt:lpstr>
      <vt:lpstr>I luoghi e gli operatori della Psichiatria oggi </vt:lpstr>
      <vt:lpstr>Presentazione standard di PowerPoint</vt:lpstr>
      <vt:lpstr>Presentazione standard di PowerPoint</vt:lpstr>
      <vt:lpstr>Presentazione standard di PowerPoint</vt:lpstr>
      <vt:lpstr>Presentazione standard di PowerPoint</vt:lpstr>
      <vt:lpstr>I luoghi e gli operatori della Psichiatria oggi </vt:lpstr>
      <vt:lpstr>I luoghi della psichiatria oggi</vt:lpstr>
      <vt:lpstr>Servizio Psichiatrico in Lombardia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Strutture semiresidenziali</vt:lpstr>
      <vt:lpstr>Presentazione standard di PowerPoint</vt:lpstr>
      <vt:lpstr>OPG  Ospedale Psichiatrico Giudiziario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CARATTERISTICHE DEGLI INTERNATI negli OPG    </vt:lpstr>
      <vt:lpstr>L’IDENTITA’ DEGLI INTERNATI IN OPG</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Come si manifestano le malattie</vt:lpstr>
      <vt:lpstr>LE DIPENDENZE PATOLOGICHE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LE DIPENDENZE PATOLOGICHE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ALCOLDIPENDENZA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TRATTAMENTO ALCOLDIPENDENZA I SEDATIVI</vt:lpstr>
      <vt:lpstr>Presentazione standard di PowerPoint</vt:lpstr>
      <vt:lpstr>Presentazione standard di PowerPoint</vt:lpstr>
      <vt:lpstr>Presentazione standard di PowerPoint</vt:lpstr>
      <vt:lpstr>Presentazione standard di PowerPoint</vt:lpstr>
      <vt:lpstr>SEDATIVI ANSIOLITICI IPNOINDUCENTI</vt:lpstr>
      <vt:lpstr>Presentazione standard di PowerPoint</vt:lpstr>
      <vt:lpstr> GLI OPPIACEI</vt:lpstr>
      <vt:lpstr>Presentazione standard di PowerPoint</vt:lpstr>
      <vt:lpstr>Presentazione standard di PowerPoint</vt:lpstr>
      <vt:lpstr>Presentazione standard di PowerPoint</vt:lpstr>
      <vt:lpstr>Presentazione standard di PowerPoint</vt:lpstr>
      <vt:lpstr> GLI OPPIACEI sindrome di astinenza</vt:lpstr>
      <vt:lpstr>La sindrome di astinenza</vt:lpstr>
      <vt:lpstr>Presentazione standard di PowerPoint</vt:lpstr>
      <vt:lpstr>Presentazione standard di PowerPoint</vt:lpstr>
      <vt:lpstr>Presentazione standard di PowerPoint</vt:lpstr>
      <vt:lpstr>Presentazione standard di PowerPoint</vt:lpstr>
      <vt:lpstr> GLI OPPIACEI L’USO E LA DIFFUSIONE</vt:lpstr>
      <vt:lpstr>Presentazione standard di PowerPoint</vt:lpstr>
      <vt:lpstr>Presentazione standard di PowerPoint</vt:lpstr>
      <vt:lpstr>Presentazione standard di PowerPoint</vt:lpstr>
      <vt:lpstr>Presentazione standard di PowerPoint</vt:lpstr>
      <vt:lpstr>Presentazione standard di PowerPoint</vt:lpstr>
      <vt:lpstr> GLI STIMOLANTI COCAINA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LE AMFETAMINE E PRODOTTI CORRELATI</vt:lpstr>
      <vt:lpstr>Amfetamine e prodotti correlati</vt:lpstr>
      <vt:lpstr>Presentazione standard di PowerPoint</vt:lpstr>
      <vt:lpstr>Presentazione standard di PowerPoint</vt:lpstr>
      <vt:lpstr>Presentazione standard di PowerPoint</vt:lpstr>
      <vt:lpstr>Presentazione standard di PowerPoint</vt:lpstr>
      <vt:lpstr>Ecstasy</vt:lpstr>
      <vt:lpstr>NICOTINA CAFFEINA ALLUCINOGENI</vt:lpstr>
      <vt:lpstr>Nicotina</vt:lpstr>
      <vt:lpstr>Caffeina</vt:lpstr>
      <vt:lpstr>ALLUCINOGENI</vt:lpstr>
      <vt:lpstr>Presentazione standard di PowerPoint</vt:lpstr>
      <vt:lpstr>LSD</vt:lpstr>
      <vt:lpstr>Presentazione standard di PowerPoint</vt:lpstr>
      <vt:lpstr>Presentazione standard di PowerPoint</vt:lpstr>
      <vt:lpstr>Presentazione standard di PowerPoint</vt:lpstr>
      <vt:lpstr>Presentazione standard di PowerPoint</vt:lpstr>
      <vt:lpstr>Presentazione standard di PowerPoint</vt:lpstr>
      <vt:lpstr>ALTRI ALLUCINOGENI</vt:lpstr>
      <vt:lpstr>Presentazione standard di PowerPoint</vt:lpstr>
      <vt:lpstr>Presentazione standard di PowerPoint</vt:lpstr>
      <vt:lpstr>INALANTI</vt:lpstr>
      <vt:lpstr>Presentazione standard di PowerPoint</vt:lpstr>
      <vt:lpstr>Presentazione standard di PowerPoint</vt:lpstr>
      <vt:lpstr>CANNABIS ED ALTRE SOSTANZE</vt:lpstr>
      <vt:lpstr>CANNABIS, MARIJUANA, HASHISH</vt:lpstr>
      <vt:lpstr>Presentazione standard di PowerPoint</vt:lpstr>
      <vt:lpstr>Presentazione standard di PowerPoint</vt:lpstr>
      <vt:lpstr>Presentazione standard di PowerPoint</vt:lpstr>
      <vt:lpstr>Presentazione standard di PowerPoint</vt:lpstr>
      <vt:lpstr>FENILCICLIDINA (PCP) E KETAMINA</vt:lpstr>
      <vt:lpstr>GHB</vt:lpstr>
      <vt:lpstr>STEROIDI ANABOLIZZANTI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dissociativi</vt:lpstr>
      <vt:lpstr>Presentazione standard di PowerPoint</vt:lpstr>
      <vt:lpstr>Presentazione standard di PowerPoint</vt:lpstr>
      <vt:lpstr>Presentazione standard di PowerPoint</vt:lpstr>
      <vt:lpstr>Disturbo dissociativo della identità</vt:lpstr>
      <vt:lpstr>DISTURBO DISSOCIATIVO DELL’IDENTITA’</vt:lpstr>
      <vt:lpstr>Presentazione standard di PowerPoint</vt:lpstr>
      <vt:lpstr>Presentazione standard di PowerPoint</vt:lpstr>
      <vt:lpstr>Presentazione standard di PowerPoint</vt:lpstr>
      <vt:lpstr>Presentazione standard di PowerPoint</vt:lpstr>
      <vt:lpstr>Disturbo dissociativo della identità: i sintomi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Disturbo dissociativo della identità: diagnosi differenziale</vt:lpstr>
      <vt:lpstr>Diagnosi differenziale</vt:lpstr>
      <vt:lpstr>Presentazione standard di PowerPoint</vt:lpstr>
      <vt:lpstr>Presentazione standard di PowerPoint</vt:lpstr>
      <vt:lpstr>Presentazione standard di PowerPoint</vt:lpstr>
      <vt:lpstr>Presentazione standard di PowerPoint</vt:lpstr>
      <vt:lpstr>Presentazione standard di PowerPoint</vt:lpstr>
      <vt:lpstr>Amnesia dissociativa</vt:lpstr>
      <vt:lpstr>Amnesia Dissociativa</vt:lpstr>
      <vt:lpstr>Presentazione standard di PowerPoint</vt:lpstr>
      <vt:lpstr>Presentazione standard di PowerPoint</vt:lpstr>
      <vt:lpstr>Presentazione standard di PowerPoint</vt:lpstr>
      <vt:lpstr>Presentazione standard di PowerPoint</vt:lpstr>
      <vt:lpstr>Disturbo depersonalizzazione/ derealizzazione</vt:lpstr>
      <vt:lpstr>Disturbo di depersonalizzazione/derealizzazione</vt:lpstr>
      <vt:lpstr>Presentazione standard di PowerPoint</vt:lpstr>
      <vt:lpstr>Presentazione standard di PowerPoint</vt:lpstr>
      <vt:lpstr>Presentazione standard di PowerPoint</vt:lpstr>
      <vt:lpstr>Disturbo depersonalizzazione/ derealizzazione</vt:lpstr>
      <vt:lpstr>Presentazione standard di PowerPoint</vt:lpstr>
      <vt:lpstr>Presentazione standard di PowerPoint</vt:lpstr>
      <vt:lpstr>Presentazione standard di PowerPoint</vt:lpstr>
      <vt:lpstr>Diagnosi differenziale</vt:lpstr>
      <vt:lpstr>Presentazione standard di PowerPoint</vt:lpstr>
      <vt:lpstr>Presentazione standard di PowerPoint</vt:lpstr>
      <vt:lpstr>I disturbi della nutrizione e dell’alimentazione. Aspetti generali</vt:lpstr>
      <vt:lpstr>Presentazione standard di PowerPoint</vt:lpstr>
      <vt:lpstr>Presentazione standard di PowerPoint</vt:lpstr>
      <vt:lpstr>Presentazione standard di PowerPoint</vt:lpstr>
      <vt:lpstr>Presentazione standard di PowerPoint</vt:lpstr>
      <vt:lpstr>Presentazione standard di PowerPoint</vt:lpstr>
      <vt:lpstr>I disturbi della nutrizione e dell’alimentazione. BMI</vt:lpstr>
      <vt:lpstr>Presentazione standard di PowerPoint</vt:lpstr>
      <vt:lpstr>Presentazione standard di PowerPoint</vt:lpstr>
      <vt:lpstr>Presentazione standard di PowerPoint</vt:lpstr>
      <vt:lpstr>Presentazione standard di PowerPoint</vt:lpstr>
      <vt:lpstr>Presentazione standard di PowerPoint</vt:lpstr>
      <vt:lpstr>I disturbi della nutrizione e dell’alimentazione. Fattori psicologici e relazionali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 diversi disturbi della nutrizione e dell’alimentazione. </vt:lpstr>
      <vt:lpstr>Presentazione standard di PowerPoint</vt:lpstr>
      <vt:lpstr>Presentazione standard di PowerPoint</vt:lpstr>
      <vt:lpstr>Presentazione standard di PowerPoint</vt:lpstr>
      <vt:lpstr>Presentazione standard di PowerPoint</vt:lpstr>
      <vt:lpstr>Presentazione standard di PowerPoint</vt:lpstr>
      <vt:lpstr>I disturbi della nutrizione e dell’alimentazione. Età infantile</vt:lpstr>
      <vt:lpstr>    Pica</vt:lpstr>
      <vt:lpstr>Disturbo da ruminazione </vt:lpstr>
      <vt:lpstr>Presentazione standard di PowerPoint</vt:lpstr>
      <vt:lpstr>       Disturbo evitante/restrittivo dell’assunzione di cibo</vt:lpstr>
      <vt:lpstr>Presentazione standard di PowerPoint</vt:lpstr>
      <vt:lpstr>I disturbi della nutrizione e dell’alimentazione.  Anoressia nervosa</vt:lpstr>
      <vt:lpstr>Anoressia Nervosa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 disturbi della nutrizione e dell’alimentazione. Bulimia nervosa</vt:lpstr>
      <vt:lpstr>Bulimia Nervosa</vt:lpstr>
      <vt:lpstr>Presentazione standard di PowerPoint</vt:lpstr>
      <vt:lpstr>Presentazione standard di PowerPoint</vt:lpstr>
      <vt:lpstr>Presentazione standard di PowerPoint</vt:lpstr>
      <vt:lpstr>Presentazione standard di PowerPoint</vt:lpstr>
      <vt:lpstr>Presentazione standard di PowerPoint</vt:lpstr>
      <vt:lpstr>I disturbi della nutrizione e dell’alimentazione.binge eating</vt:lpstr>
      <vt:lpstr>Disturbo da Binge Eating </vt:lpstr>
      <vt:lpstr>Presentazione standard di PowerPoint</vt:lpstr>
      <vt:lpstr>Presentazione standard di PowerPoint</vt:lpstr>
      <vt:lpstr>Presentazione standard di PowerPoint</vt:lpstr>
      <vt:lpstr>Presentazione standard di PowerPoint</vt:lpstr>
      <vt:lpstr>Presentazione standard di PowerPoint</vt:lpstr>
      <vt:lpstr>Disturbi Evacuazione ENURESI</vt:lpstr>
      <vt:lpstr>Disturbi della evacuazione</vt:lpstr>
      <vt:lpstr>ENURESI</vt:lpstr>
      <vt:lpstr>Presentazione standard di PowerPoint</vt:lpstr>
      <vt:lpstr>Presentazione standard di PowerPoint</vt:lpstr>
      <vt:lpstr>Sottotipi </vt:lpstr>
      <vt:lpstr>Presentazione standard di PowerPoint</vt:lpstr>
      <vt:lpstr>Presentazione standard di PowerPoint</vt:lpstr>
      <vt:lpstr>Presentazione standard di PowerPoint</vt:lpstr>
      <vt:lpstr>Disturbi Evacuazione ENURESI</vt:lpstr>
      <vt:lpstr>Manifestazioni e disturbi associati </vt:lpstr>
      <vt:lpstr>Presentazione standard di PowerPoint</vt:lpstr>
      <vt:lpstr>Presentazione standard di PowerPoint</vt:lpstr>
      <vt:lpstr>Presentazione standard di PowerPoint</vt:lpstr>
      <vt:lpstr>Disturbi Evacuazione ENURESI</vt:lpstr>
      <vt:lpstr>Prevalenza </vt:lpstr>
      <vt:lpstr>Decorso </vt:lpstr>
      <vt:lpstr>Presentazione standard di PowerPoint</vt:lpstr>
      <vt:lpstr>Familiarità </vt:lpstr>
      <vt:lpstr>Diagnosi differenziale </vt:lpstr>
      <vt:lpstr>Disturbi Evacuazione ENCOPRESI</vt:lpstr>
      <vt:lpstr>Encopresi </vt:lpstr>
      <vt:lpstr>Presentazione standard di PowerPoint</vt:lpstr>
      <vt:lpstr>ENCOPRESI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di personalità</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di personalità</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DI PERSONALITÀ CLUSTER B Disturbo Antisociale di personalità Aspetti generali</vt:lpstr>
      <vt:lpstr>Cluster B – Disturbo Antisociale di Personalità</vt:lpstr>
      <vt:lpstr>Cluster B – Disturbo Antisociale di Personalità</vt:lpstr>
      <vt:lpstr>Cluster B – Disturbo Antisociale di Personalità</vt:lpstr>
      <vt:lpstr>Presentazione standard di PowerPoint</vt:lpstr>
      <vt:lpstr>Cluster B – Disturbo Antisociale di Personalità</vt:lpstr>
      <vt:lpstr>DISTURBI DI PERSONALITÀ CLUSTER B Disturbo Antisociale di personalità Aspetti generali</vt:lpstr>
      <vt:lpstr>Cluster B – Disturbo Antisociale di Personalità</vt:lpstr>
      <vt:lpstr>Cluster B – Disturbo Antisociale di Personalità</vt:lpstr>
      <vt:lpstr>Cluster B – Disturbo Antisociale di Personalità</vt:lpstr>
      <vt:lpstr>Cluster B – Disturbo Antisociale di Personalità</vt:lpstr>
      <vt:lpstr>Cluster B – Disturbo Antisociale di Personalità</vt:lpstr>
      <vt:lpstr>DISTURBI DI PERSONALITÀ CLUSTER B Disturbo Antisociale di personalità Diagnosi differenziale</vt:lpstr>
      <vt:lpstr>Cluster B – Disturbo Antisociale di Personalità</vt:lpstr>
      <vt:lpstr>Presentazione standard di PowerPoint</vt:lpstr>
      <vt:lpstr>Cluster B – Disturbo Antisociale di Personalità</vt:lpstr>
      <vt:lpstr>Presentazione standard di PowerPoint</vt:lpstr>
      <vt:lpstr>DISTURBI DI PERSONALITÀ CLUSTER B Disturbo Borderline di Personalità Aspetti generali</vt:lpstr>
      <vt:lpstr>Cluster B – Disturbo Borderline di Personalità</vt:lpstr>
      <vt:lpstr>Cluster B – Disturbo Borderline di Personalità</vt:lpstr>
      <vt:lpstr>Cluster B – Disturbo Borderline di Personalità</vt:lpstr>
      <vt:lpstr>Cluster B – Disturbo Borderline di Personalità</vt:lpstr>
      <vt:lpstr>Cluster B – Disturbo Borderline di Personalità</vt:lpstr>
      <vt:lpstr>Cluster B – Disturbo Borderline di Personalità</vt:lpstr>
      <vt:lpstr>Cluster B – Disturbo Borderline di Personalità</vt:lpstr>
      <vt:lpstr>Cluster B – Disturbo Borderline di Personalità</vt:lpstr>
      <vt:lpstr>Presentazione standard di PowerPoint</vt:lpstr>
      <vt:lpstr>Cluster B – Disturbo Borderline di Personalità</vt:lpstr>
      <vt:lpstr>Cluster B – Disturbo Borderline di Personalità</vt:lpstr>
      <vt:lpstr>DISTURBI DI PERSONALITÀ CLUSTER B Disturbo Borderline di Personalità Diagnosi differenziale</vt:lpstr>
      <vt:lpstr>Cluster B – Disturbo Borderline di Personalità</vt:lpstr>
      <vt:lpstr>Cluster B – Disturbo Borderline di Personalità</vt:lpstr>
      <vt:lpstr>Presentazione standard di PowerPoint</vt:lpstr>
      <vt:lpstr>Cluster B – Disturbo Borderline di Personalità</vt:lpstr>
      <vt:lpstr>DISTURBI DI PERSONALITÀ CLUSTER B Disturbo Istrionico di Personalità Aspetti generali</vt:lpstr>
      <vt:lpstr>Cluster B – Disturbo Istrionico di Personalità</vt:lpstr>
      <vt:lpstr>Cluster B – Disturbo Istrionico di Personalità</vt:lpstr>
      <vt:lpstr>Cluster B – Disturbo Istrionico di Personalità</vt:lpstr>
      <vt:lpstr>Cluster B – Disturbo Istrionico di Personalità</vt:lpstr>
      <vt:lpstr>Cluster B – Disturbo Istrionico di Personalità</vt:lpstr>
      <vt:lpstr>Cluster B – Disturbo Istrionico di Personalità</vt:lpstr>
      <vt:lpstr>Cluster B – Disturbo Istrionico di Personalità</vt:lpstr>
      <vt:lpstr>Cluster B – Disturbo Istrionico di Personalità</vt:lpstr>
      <vt:lpstr>Cluster B – Disturbo Istrionico di Personalità</vt:lpstr>
      <vt:lpstr>Cluster B – Disturbo Istrionico di Personalità</vt:lpstr>
      <vt:lpstr>DISTURBI DI PERSONALITÀ CLUSTER B Disturbo Narcisistico di Personalità Aspetti generali</vt:lpstr>
      <vt:lpstr>Cluster B – Disturbo Narcisistico di Personalità</vt:lpstr>
      <vt:lpstr>Cluster B – Disturbo Narcisistico di Personalità</vt:lpstr>
      <vt:lpstr>Cluster B – Disturbo Narcisistico di Personalità</vt:lpstr>
      <vt:lpstr>Cluster B – Disturbo Narcisistico di Personalità</vt:lpstr>
      <vt:lpstr>Cluster B – Disturbo Narcisistico di Personalità</vt:lpstr>
      <vt:lpstr>Cluster B – Disturbo Narcisistico di Personalità</vt:lpstr>
      <vt:lpstr>Cluster B – Disturbo Narcisistico di Personalità</vt:lpstr>
      <vt:lpstr>DISTURBI DI PERSONALITÀ CLUSTER B Disturbo Narcisistico di Personalità Diagnosi differenziale</vt:lpstr>
      <vt:lpstr>Cluster B – Disturbo Narcisistico di Personalità</vt:lpstr>
      <vt:lpstr>Cluster B – Disturbo Narcisistico di Personalità</vt:lpstr>
      <vt:lpstr>Cluster B – Disturbo Narcisistico di Personalità</vt:lpstr>
      <vt:lpstr>DISTURBI DI PERSONALITÀ - CLUSTER C Disturbo Evitante di Personalità Aspetti generali</vt:lpstr>
      <vt:lpstr>Cluster C – Disturbo Evitante di Personalità</vt:lpstr>
      <vt:lpstr>Cluster C – Disturbo Evitante di Personalità</vt:lpstr>
      <vt:lpstr>Cluster C – Disturbo Evitante di Personalità</vt:lpstr>
      <vt:lpstr>Cluster C – Disturbo Evitante di Personalità</vt:lpstr>
      <vt:lpstr>Cluster C – Disturbo Evitante di Personalità</vt:lpstr>
      <vt:lpstr>Cluster C – Disturbo Evitante di Personalità</vt:lpstr>
      <vt:lpstr>Cluster C – Disturbo Evitante di Personalità</vt:lpstr>
      <vt:lpstr>DISTURBI DI PERSONALITÀ- CLUSTER C Disturbo Dipendente di Personalità Aspetti generali</vt:lpstr>
      <vt:lpstr>Cluster C – Disturbo Dipendente di Personalità</vt:lpstr>
      <vt:lpstr>Cluster C – Disturbo Dipendente di Personalità</vt:lpstr>
      <vt:lpstr>Cluster C – Disturbo Dipendente di Personalità</vt:lpstr>
      <vt:lpstr>Cluster C – Disturbo Dipendente di Personalità</vt:lpstr>
      <vt:lpstr>Cluster C – Disturbo Dipendente di Personalità</vt:lpstr>
      <vt:lpstr>Cluster C – Disturbo Dipendente di Personalità</vt:lpstr>
      <vt:lpstr>Cluster C – Disturbo Dipendente di Personalità</vt:lpstr>
      <vt:lpstr>Cluster C – Disturbo Dipendente di Personalità</vt:lpstr>
      <vt:lpstr>Cluster C – Disturbo Dipendente di Personalità</vt:lpstr>
      <vt:lpstr>DISTURBI DI PERSONALITÀ- CLUSTER C Disturbo Ossessivo-Compulsivo di Personalità Aspetti generali</vt:lpstr>
      <vt:lpstr>Cluster C – Disturbo Ossessivo-Compulsivo di Personalità</vt:lpstr>
      <vt:lpstr>Cluster C – Disturbo Ossessivo-Compulsivo di Personalità</vt:lpstr>
      <vt:lpstr>Cluster C – Disturbo Ossessivo-Compulsivo di Personalità</vt:lpstr>
      <vt:lpstr>Cluster C – Disturbo Ossessivo-Compulsivo di Personalità</vt:lpstr>
      <vt:lpstr>Cluster C – Disturbo Ossessivo-Compulsivo di Personalità</vt:lpstr>
      <vt:lpstr>Cluster C – Disturbo Ossessivo-Compulsivo di Personalità</vt:lpstr>
      <vt:lpstr>Cluster C – Disturbo Ossessivo-Compulsivo di Personalità</vt:lpstr>
      <vt:lpstr>Cluster C – Disturbo Ossessivo-Compulsivo di Personalità</vt:lpstr>
      <vt:lpstr>DISTURBI DI PERSONALITÀ- CLUSTER C Disturbo Ossessivo-Compulsivo di Personalità Diagnosi differenziale</vt:lpstr>
      <vt:lpstr>Cluster C – Disturbo Ossessivo-Compulsivo di Personalità</vt:lpstr>
      <vt:lpstr>Cluster C – Disturbo Ossessivo-Compulsivo di Personalità</vt:lpstr>
      <vt:lpstr>Cluster C – Disturbo Ossessivo-Compulsivo di Personalità</vt:lpstr>
      <vt:lpstr>Come si manifestano le malattie</vt:lpstr>
      <vt:lpstr>Il Sonno ed i suoi disturbi</vt:lpstr>
      <vt:lpstr>DISTURBI DEL SONNO - VEGLIA</vt:lpstr>
      <vt:lpstr>IL SONNO</vt:lpstr>
      <vt:lpstr>Presentazione standard di PowerPoint</vt:lpstr>
      <vt:lpstr>Presentazione standard di PowerPoint</vt:lpstr>
      <vt:lpstr>Presentazione standard di PowerPoint</vt:lpstr>
      <vt:lpstr>Presentazione standard di PowerPoint</vt:lpstr>
      <vt:lpstr> I Disturbi del Sonno</vt:lpstr>
      <vt:lpstr>Presentazione standard di PowerPoint</vt:lpstr>
      <vt:lpstr>Presentazione standard di PowerPoint</vt:lpstr>
      <vt:lpstr>Presentazione standard di PowerPoint</vt:lpstr>
      <vt:lpstr>Presentazione standard di PowerPoint</vt:lpstr>
      <vt:lpstr>Presentazione standard di PowerPoint</vt:lpstr>
      <vt:lpstr> Insonnia</vt:lpstr>
      <vt:lpstr>INSONNIA</vt:lpstr>
      <vt:lpstr>Presentazione standard di PowerPoint</vt:lpstr>
      <vt:lpstr>Presentazione standard di PowerPoint</vt:lpstr>
      <vt:lpstr>Presentazione standard di PowerPoint</vt:lpstr>
      <vt:lpstr>Presentazione standard di PowerPoint</vt:lpstr>
      <vt:lpstr>Presentazione standard di PowerPoint</vt:lpstr>
      <vt:lpstr> Insonnia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del sonno IPERSONNOLENZA</vt:lpstr>
      <vt:lpstr>IPERSONNOLENZA</vt:lpstr>
      <vt:lpstr>Presentazione standard di PowerPoint</vt:lpstr>
      <vt:lpstr>Presentazione standard di PowerPoint</vt:lpstr>
      <vt:lpstr>Presentazione standard di PowerPoint</vt:lpstr>
      <vt:lpstr>Presentazione standard di PowerPoint</vt:lpstr>
      <vt:lpstr>CAUSE DI IPERSONNOLENZA</vt:lpstr>
      <vt:lpstr>Cause della ipersonnolenza</vt:lpstr>
      <vt:lpstr>Diagnosi differenziale</vt:lpstr>
      <vt:lpstr>Presentazione standard di PowerPoint</vt:lpstr>
      <vt:lpstr>NARCOLESSIA</vt:lpstr>
      <vt:lpstr>NARCOLESSIA</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del sonno CORRELATI ALLA RESPIRAZIONE</vt:lpstr>
      <vt:lpstr>Disturbi del sonno correlati alla respirazione</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del RITMO DEL SONNO </vt:lpstr>
      <vt:lpstr>Disturbi circadiani del ritmo sonno veglia</vt:lpstr>
      <vt:lpstr>Presentazione standard di PowerPoint</vt:lpstr>
      <vt:lpstr>Presentazione standard di PowerPoint</vt:lpstr>
      <vt:lpstr>Presentazione standard di PowerPoint</vt:lpstr>
      <vt:lpstr>Tipo fase di sonno anticipata</vt:lpstr>
      <vt:lpstr>Presentazione standard di PowerPoint</vt:lpstr>
      <vt:lpstr>Presentazione standard di PowerPoint</vt:lpstr>
      <vt:lpstr>Presentazione standard di PowerPoint</vt:lpstr>
      <vt:lpstr>parasonnie </vt:lpstr>
      <vt:lpstr>parasonnia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INCUBI </vt:lpstr>
      <vt:lpstr>incubi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Disturbo comportamentale del sonno REM</vt:lpstr>
      <vt:lpstr>SINDROME GAMBE SENZA RIPOSO e dist del sonno da sostanze e farmaci </vt:lpstr>
      <vt:lpstr>Sindrome delle gambe senza riposo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 Disturbi  da comportamento Dirompente, da  discontrollo degli impulsi e della  condotta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 Disturbi  da comportamento Dirompente </vt:lpstr>
      <vt:lpstr>Presentazione standard di PowerPoint</vt:lpstr>
      <vt:lpstr>Presentazione standard di PowerPoint</vt:lpstr>
      <vt:lpstr>Presentazione standard di PowerPoint</vt:lpstr>
      <vt:lpstr>Il Disturbo Oppositivo provocatorio </vt:lpstr>
      <vt:lpstr>DISTURBO OPPOSITIVO PROVOCATORIO</vt:lpstr>
      <vt:lpstr>Presentazione standard di PowerPoint</vt:lpstr>
      <vt:lpstr>Presentazione standard di PowerPoint</vt:lpstr>
      <vt:lpstr>Presentazione standard di PowerPoint</vt:lpstr>
      <vt:lpstr>Presentazione standard di PowerPoint</vt:lpstr>
      <vt:lpstr>Il Disturbo oppositivo provocatorio  </vt:lpstr>
      <vt:lpstr>Presentazione standard di PowerPoint</vt:lpstr>
      <vt:lpstr>Presentazione standard di PowerPoint</vt:lpstr>
      <vt:lpstr>Presentazione standard di PowerPoint</vt:lpstr>
      <vt:lpstr>Presentazione standard di PowerPoint</vt:lpstr>
      <vt:lpstr>Il Disturbo esplosivo internittente    </vt:lpstr>
      <vt:lpstr>DISTURBO ESPLOSIVO INTERMITTENTE</vt:lpstr>
      <vt:lpstr>Presentazione standard di PowerPoint</vt:lpstr>
      <vt:lpstr>Presentazione standard di PowerPoint</vt:lpstr>
      <vt:lpstr>Presentazione standard di PowerPoint</vt:lpstr>
      <vt:lpstr>Presentazione standard di PowerPoint</vt:lpstr>
      <vt:lpstr>Presentazione standard di PowerPoint</vt:lpstr>
      <vt:lpstr>Il Disturbo della condotta   </vt:lpstr>
      <vt:lpstr>DISTURBO DELLA CONDOTTA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Disturbo antisociale di personalità</vt:lpstr>
      <vt:lpstr>Piromania   </vt:lpstr>
      <vt:lpstr>PIROMANIA</vt:lpstr>
      <vt:lpstr>Presentazione standard di PowerPoint</vt:lpstr>
      <vt:lpstr>Presentazione standard di PowerPoint</vt:lpstr>
      <vt:lpstr>Presentazione standard di PowerPoint</vt:lpstr>
      <vt:lpstr>Presentazione standard di PowerPoint</vt:lpstr>
      <vt:lpstr>Presentazione standard di PowerPoint</vt:lpstr>
      <vt:lpstr>Cleptomania   </vt:lpstr>
      <vt:lpstr>CLEPTOMANIA</vt:lpstr>
      <vt:lpstr>Presentazione standard di PowerPoint</vt:lpstr>
      <vt:lpstr>Presentazione standard di PowerPoint</vt:lpstr>
      <vt:lpstr>Presentazione standard di PowerPoint</vt:lpstr>
      <vt:lpstr>Presentazione standard di PowerPoint</vt:lpstr>
      <vt:lpstr>Presentazione standard di PowerPoint</vt:lpstr>
      <vt:lpstr>Altri disturbi dirompenti  </vt:lpstr>
      <vt:lpstr>Presentazione standard di PowerPoint</vt:lpstr>
      <vt:lpstr>Presentazione standard di PowerPoint</vt:lpstr>
      <vt:lpstr>Disturbo Ossessivo Compulsivo e disturbi correlati</vt:lpstr>
      <vt:lpstr>Presentazione standard di PowerPoint</vt:lpstr>
      <vt:lpstr>Presentazione standard di PowerPoint</vt:lpstr>
      <vt:lpstr>Presentazione standard di PowerPoint</vt:lpstr>
      <vt:lpstr>Presentazione standard di PowerPoint</vt:lpstr>
      <vt:lpstr>Categoria diagnostica (1)</vt:lpstr>
      <vt:lpstr>Categoria diagnostica (2)</vt:lpstr>
      <vt:lpstr>Disturbo Ossessivo Compulsivo e disturbi correlati</vt:lpstr>
      <vt:lpstr>DSM-5</vt:lpstr>
      <vt:lpstr>Normalità/patologia</vt:lpstr>
      <vt:lpstr>Disturbo Ossessivo-Compulsivo</vt:lpstr>
      <vt:lpstr>Specificatori diagnostici e insight</vt:lpstr>
      <vt:lpstr>Presentazione standard di PowerPoint</vt:lpstr>
      <vt:lpstr>Presentazione standard di PowerPoint</vt:lpstr>
      <vt:lpstr>Disturbo Ossessivo Compulsivo</vt:lpstr>
      <vt:lpstr>Presentazione standard di PowerPoint</vt:lpstr>
      <vt:lpstr> </vt:lpstr>
      <vt:lpstr>Presentazione standard di PowerPoint</vt:lpstr>
      <vt:lpstr>Criteri diagnostici (3)</vt:lpstr>
      <vt:lpstr>Criteri diagnostici (4)</vt:lpstr>
      <vt:lpstr>Disturbo Ossessivo Compulsivo</vt:lpstr>
      <vt:lpstr>Dimensioni sintomatologiche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vt:lpstr>
      <vt:lpstr>Presentazione standard di PowerPoint</vt:lpstr>
      <vt:lpstr>Disturbo Ossessivo Compulsivo ASPETTI CLINICI</vt:lpstr>
      <vt:lpstr>Comportamenti</vt:lpstr>
      <vt:lpstr>Prevalenza</vt:lpstr>
      <vt:lpstr>Esordio</vt:lpstr>
      <vt:lpstr>Decorso</vt:lpstr>
      <vt:lpstr>Fattori di rischio (1)</vt:lpstr>
      <vt:lpstr>Fattori di rischio (2)</vt:lpstr>
      <vt:lpstr>Rischio di suicidio</vt:lpstr>
      <vt:lpstr>Compromissione</vt:lpstr>
      <vt:lpstr>Diagnosi differenziale (1)</vt:lpstr>
      <vt:lpstr>Diagnosi differenziale (2)</vt:lpstr>
      <vt:lpstr>Diagnosi differenziale (3)</vt:lpstr>
      <vt:lpstr>Diagnosi differenziale (4)</vt:lpstr>
      <vt:lpstr>Diagnosi differenziale (5)</vt:lpstr>
      <vt:lpstr>Diagnosi differenziale (6)</vt:lpstr>
      <vt:lpstr>Diagnosi differenziale (7)</vt:lpstr>
      <vt:lpstr>Comorbilità (1)</vt:lpstr>
      <vt:lpstr>Comorbilità (2)</vt:lpstr>
      <vt:lpstr>Comorbilità (3)</vt:lpstr>
      <vt:lpstr>Comorbilità (4)</vt:lpstr>
      <vt:lpstr>Presentazione standard di PowerPoint</vt:lpstr>
      <vt:lpstr>Dismorfismo corporeo BDD</vt:lpstr>
      <vt:lpstr>Dismorfismo corporeo (1)</vt:lpstr>
      <vt:lpstr>Dismorfismo corporeo (2)</vt:lpstr>
      <vt:lpstr>Dismorfismo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vt:lpstr>
      <vt:lpstr> </vt:lpstr>
      <vt:lpstr>Presentazione standard di PowerPoint</vt:lpstr>
      <vt:lpstr>VIGORESSIA e ORTORESSIA</vt:lpstr>
      <vt:lpstr>Presentazione standard di PowerPoint</vt:lpstr>
      <vt:lpstr>DISTURBO DA ACCUMULO</vt:lpstr>
      <vt:lpstr>Disturbo da accumulo</vt:lpstr>
      <vt:lpstr>Presentazione standard di PowerPoint</vt:lpstr>
      <vt:lpstr>Presentazione standard di PowerPoint</vt:lpstr>
      <vt:lpstr>TRICOTILLOMANIA DISTURBO DA ESCORIAZIONE</vt:lpstr>
      <vt:lpstr>Tricotillomania e escoriazione (1)</vt:lpstr>
      <vt:lpstr>Tricotillomania e escoriazione (2)</vt:lpstr>
      <vt:lpstr>Presentazione standard di PowerPoint</vt:lpstr>
      <vt:lpstr>Presentazione standard di PowerPoint</vt:lpstr>
      <vt:lpstr>DISTURBO DA SINTOMI SOMATICI E DISTURBI CORRELATI</vt:lpstr>
      <vt:lpstr>Introduzione</vt:lpstr>
      <vt:lpstr>Introduzione</vt:lpstr>
      <vt:lpstr>Caratteristiche generali - differenziazione dal DSM-IV</vt:lpstr>
      <vt:lpstr>Caratteristiche generali - differenziazione dal DSM-IV</vt:lpstr>
      <vt:lpstr>Caratteristiche generali - differenziazione dal DSM-IV</vt:lpstr>
      <vt:lpstr>Caratteristiche generali - differenziazione dal DSM-IV</vt:lpstr>
      <vt:lpstr>Caratteristiche generali - differenziazione dal DSM-IV</vt:lpstr>
      <vt:lpstr>Caratteristiche generali - eziologia</vt:lpstr>
      <vt:lpstr>Descrizione generale dei disturbi</vt:lpstr>
      <vt:lpstr>Descrizione generale dei disturbi</vt:lpstr>
      <vt:lpstr>Descrizione generale dei disturbi</vt:lpstr>
      <vt:lpstr>DISTURBO DA SINTOMI SOMATICI  </vt:lpstr>
      <vt:lpstr>Criteri diagnostici </vt:lpstr>
      <vt:lpstr>Criteri diagnostici </vt:lpstr>
      <vt:lpstr>Criteri diagnostici </vt:lpstr>
      <vt:lpstr>Caratteristiche diagnostiche</vt:lpstr>
      <vt:lpstr>Caratteristiche diagnostiche</vt:lpstr>
      <vt:lpstr>Caratteristiche diagnostiche</vt:lpstr>
      <vt:lpstr>Caratteristiche diagnostiche</vt:lpstr>
      <vt:lpstr>   Caratteristiche associate a supporto della diagnosi</vt:lpstr>
      <vt:lpstr>Caratteristiche associate a supporto della diagnosi</vt:lpstr>
      <vt:lpstr>Caratteristiche associate a supporto della diagnosi</vt:lpstr>
      <vt:lpstr>Prevalenza e fattori di rischio </vt:lpstr>
      <vt:lpstr>Diagnosi differenziale - Altre condizioni mediche </vt:lpstr>
      <vt:lpstr>Diagnosi differenziale - Disturbo di panico</vt:lpstr>
      <vt:lpstr>Diagnosi differenziale - Disturbo d'ansia generalizzata</vt:lpstr>
      <vt:lpstr>Diagnosi differenziale - Disturbi depressivi</vt:lpstr>
      <vt:lpstr>Diagnosi differenziale - Disturbo da ansia di malattia</vt:lpstr>
      <vt:lpstr>Diagnosi differenziale - Disturbo di conversione</vt:lpstr>
      <vt:lpstr>Diagnosi differenziale - Disturbo delirante</vt:lpstr>
      <vt:lpstr>Diagnosi differenziale - Disturbo di dismorfismo corporeo</vt:lpstr>
      <vt:lpstr>Diagnosi differenziale - Disturbo ossessivo-compulsivo</vt:lpstr>
      <vt:lpstr>DISTURBO DA  ANSIA DA MALATTIA (ipocondria)</vt:lpstr>
      <vt:lpstr>Criteri diagnostici</vt:lpstr>
      <vt:lpstr>Criteri diagnostici</vt:lpstr>
      <vt:lpstr>Criteri diagnostici</vt:lpstr>
      <vt:lpstr>Caratteristiche diagnostiche </vt:lpstr>
      <vt:lpstr>Caratteristiche diagnostiche </vt:lpstr>
      <vt:lpstr>Caratteristiche diagnostiche </vt:lpstr>
      <vt:lpstr>Caratteristiche diagnostiche </vt:lpstr>
      <vt:lpstr>Caratteristiche associate a supporto della diagnosi</vt:lpstr>
      <vt:lpstr>Caratteristiche associate a supporto della diagnosi</vt:lpstr>
      <vt:lpstr>Prevalenza, decorso e fattori di rischio </vt:lpstr>
      <vt:lpstr>Diagnosi differenziale - Altre condizioni mediche</vt:lpstr>
      <vt:lpstr>Diagnosi differenziale - Disturbo da sintomi somatici</vt:lpstr>
      <vt:lpstr>Diagnosi differenziale - Disturbi d'ansia</vt:lpstr>
      <vt:lpstr>Diagnosi differenziale - Disturbo ossessivo-compulsivo e disturbi correlati</vt:lpstr>
      <vt:lpstr>Diagnosi differenziale - Disturbo ossessivo-compulsivo e disturbi correlati</vt:lpstr>
      <vt:lpstr>Diagnosi differenziale - Disturbo depressivo maggiore</vt:lpstr>
      <vt:lpstr>Diagnosi differenziale - Disturbi psicotici</vt:lpstr>
      <vt:lpstr>DISTURBO DA CONVERSIONE  </vt:lpstr>
      <vt:lpstr>Criteri diagnostici</vt:lpstr>
      <vt:lpstr>Criteri diagnostici</vt:lpstr>
      <vt:lpstr>Criteri diagnostici </vt:lpstr>
      <vt:lpstr>Caratteristiche diagnostiche </vt:lpstr>
      <vt:lpstr>Caratteristiche diagnostiche </vt:lpstr>
      <vt:lpstr>Caratteristiche diagnostiche </vt:lpstr>
      <vt:lpstr>Caratteristiche diagnostiche </vt:lpstr>
      <vt:lpstr> Caratteristiche associate a supporto della diagnosi </vt:lpstr>
      <vt:lpstr>Caratteristiche associate a supporto della diagnosi </vt:lpstr>
      <vt:lpstr>Prevalenza</vt:lpstr>
      <vt:lpstr>Fattori di rischio</vt:lpstr>
      <vt:lpstr>Diagnosi differenziale - Malattia neurologica</vt:lpstr>
      <vt:lpstr>Diagnosi differenziale - Disturbo fittizio</vt:lpstr>
      <vt:lpstr>Diagnosi differenziale - Disturbi depressivi</vt:lpstr>
      <vt:lpstr>Diagnosi differenziale - Disturbo di panico</vt:lpstr>
      <vt:lpstr>FATTORI PSICOLOGICI CHE INFLUENZANO CONDIZIONI MEDICHE  </vt:lpstr>
      <vt:lpstr>Criteri diagnostici</vt:lpstr>
      <vt:lpstr>Criteri diagnostici</vt:lpstr>
      <vt:lpstr>Criteri diagnostici</vt:lpstr>
      <vt:lpstr>Criteri diagnostici</vt:lpstr>
      <vt:lpstr>Caratteristiche diagnostiche </vt:lpstr>
      <vt:lpstr>Caratteristiche diagnostiche </vt:lpstr>
      <vt:lpstr>Caratteristiche diagnostiche </vt:lpstr>
      <vt:lpstr>Diagnosi differenziale - Disturbo mentale dovuto a un'altra condizione medica</vt:lpstr>
      <vt:lpstr>Diagnosi differenziale - Disturbi dell'adattamento</vt:lpstr>
      <vt:lpstr>Diagnosi differenziale - Disturbi dell'adattamento</vt:lpstr>
      <vt:lpstr>DISTURBO  FITTIZIO</vt:lpstr>
      <vt:lpstr>Criteri diagnostici</vt:lpstr>
      <vt:lpstr>Criteri diagnostici</vt:lpstr>
      <vt:lpstr>Criteri diagnostici</vt:lpstr>
      <vt:lpstr>Criteri diagnostici</vt:lpstr>
      <vt:lpstr>Caratteristiche diagnostiche </vt:lpstr>
      <vt:lpstr>Caratteristiche diagnostiche </vt:lpstr>
      <vt:lpstr>Caratteristiche diagnostiche </vt:lpstr>
      <vt:lpstr>Caratteristiche diagnostiche </vt:lpstr>
      <vt:lpstr>Caratteristiche associate a supporto della diagnosi</vt:lpstr>
      <vt:lpstr>Prevalenza e decorso</vt:lpstr>
      <vt:lpstr>Diagnosi differenziale - Simulazione di malattia</vt:lpstr>
      <vt:lpstr>Diagnosi differenziale - Disturbo da sintomi somatici</vt:lpstr>
      <vt:lpstr>Diagnosi differenziale - Disturbo di conversione </vt:lpstr>
      <vt:lpstr>Diagnosi differenziale - Disturbo borderline di personalità</vt:lpstr>
      <vt:lpstr>DISTURBO DA SINTOMI SOMATICI  </vt:lpstr>
      <vt:lpstr>Presentazione standard di PowerPoint</vt:lpstr>
      <vt:lpstr>Presentazione standard di PowerPoint</vt:lpstr>
      <vt:lpstr>ALTRI DISTURBI DA SINTOMI SOMATICI  </vt:lpstr>
      <vt:lpstr>Presentazione standard di PowerPoint</vt:lpstr>
      <vt:lpstr>Presentazione standard di PowerPoint</vt:lpstr>
      <vt:lpstr>DEMENZE E DISTURBI NEUROCOGNITIVI</vt:lpstr>
      <vt:lpstr>DISTURBI NEUROCOGNITIVI</vt:lpstr>
      <vt:lpstr>Presentazione standard di PowerPoint</vt:lpstr>
      <vt:lpstr>Presentazione standard di PowerPoint</vt:lpstr>
      <vt:lpstr>Presentazione standard di PowerPoint</vt:lpstr>
      <vt:lpstr>DEMENZE E DISTURBI NEUROCOGNITIVI valutazione</vt:lpstr>
      <vt:lpstr>Alcuni criteri psicologici di valutazione dei disturbi neurocognitivi</vt:lpstr>
      <vt:lpstr>Presentazione standard di PowerPoint</vt:lpstr>
      <vt:lpstr>Presentazione standard di PowerPoint</vt:lpstr>
      <vt:lpstr>Presentazione standard di PowerPoint</vt:lpstr>
      <vt:lpstr>Presentazione standard di PowerPoint</vt:lpstr>
      <vt:lpstr>DELIRIUM </vt:lpstr>
      <vt:lpstr>Delirium</vt:lpstr>
      <vt:lpstr>Presentazione standard di PowerPoint</vt:lpstr>
      <vt:lpstr>Presentazione standard di PowerPoint</vt:lpstr>
      <vt:lpstr>Presentazione standard di PowerPoint</vt:lpstr>
      <vt:lpstr>DISTURBO NEUROCOGNITIVO MAGGIORE (DEMENZA) </vt:lpstr>
      <vt:lpstr>Disturbo neurocognitivo maggiore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MALATTIA DI ALZHEIMER </vt:lpstr>
      <vt:lpstr>Alzheimer</vt:lpstr>
      <vt:lpstr>Presentazione standard di PowerPoint</vt:lpstr>
      <vt:lpstr>Presentazione standard di PowerPoint</vt:lpstr>
      <vt:lpstr> </vt:lpstr>
      <vt:lpstr>DEMENZA VASCOLARE </vt:lpstr>
      <vt:lpstr>Disturbo neurocognitivo vascolare</vt:lpstr>
      <vt:lpstr>Presentazione standard di PowerPoint</vt:lpstr>
      <vt:lpstr>Presentazione standard di PowerPoint</vt:lpstr>
      <vt:lpstr>Presentazione standard di PowerPoint</vt:lpstr>
      <vt:lpstr>Presentazione standard di PowerPoint</vt:lpstr>
      <vt:lpstr>ALTRI DISTURBI NEUROCOGNITIVI </vt:lpstr>
      <vt:lpstr>Disturbo da degenerazione frontotemporale</vt:lpstr>
      <vt:lpstr>Presentazione standard di PowerPoint</vt:lpstr>
      <vt:lpstr>Presentazione standard di PowerPoint</vt:lpstr>
      <vt:lpstr>DNC da corpi di Lewy</vt:lpstr>
      <vt:lpstr>Disturbo neurocognitivo dovuto a trauma cranico</vt:lpstr>
      <vt:lpstr>Presentazione standard di PowerPoint</vt:lpstr>
      <vt:lpstr>Presentazione standard di PowerPoint</vt:lpstr>
      <vt:lpstr>Presentazione standard di PowerPoint</vt:lpstr>
      <vt:lpstr>Disturbo neurocognitivo indotto da sostanze / farmaci</vt:lpstr>
      <vt:lpstr>Presentazione standard di PowerPoint</vt:lpstr>
      <vt:lpstr>Presentazione standard di PowerPoint</vt:lpstr>
      <vt:lpstr>Presentazione standard di PowerPoint</vt:lpstr>
      <vt:lpstr>ALTRI DISTURBI NEUROCOGNITIVI </vt:lpstr>
      <vt:lpstr>DNC dovuto ad HIV</vt:lpstr>
      <vt:lpstr>Presentazione standard di PowerPoint</vt:lpstr>
      <vt:lpstr>Presentazione standard di PowerPoint</vt:lpstr>
      <vt:lpstr>Presentazione standard di PowerPoint</vt:lpstr>
      <vt:lpstr>DNC dovuto a malattia da prioni</vt:lpstr>
      <vt:lpstr>DNC da morbo di Parkinson</vt:lpstr>
      <vt:lpstr>Presentazione standard di PowerPoint</vt:lpstr>
      <vt:lpstr>DNC da malattia di Huntington</vt:lpstr>
      <vt:lpstr>Presentazione standard di PowerPoint</vt:lpstr>
      <vt:lpstr>Presentazione standard di PowerPoint</vt:lpstr>
      <vt:lpstr>Presentazione standard di PowerPoint</vt:lpstr>
      <vt:lpstr>Disforia di genere</vt:lpstr>
      <vt:lpstr>DISFORIA DI GENERE (DISTURBO DELLA IDENTITA’ DI GENERE)</vt:lpstr>
      <vt:lpstr>Presentazione standard di PowerPoint</vt:lpstr>
      <vt:lpstr>Presentazione standard di PowerPoint</vt:lpstr>
      <vt:lpstr>DISFORIA DI GENERE NEI BAMBINI</vt:lpstr>
      <vt:lpstr>Presentazione standard di PowerPoint</vt:lpstr>
      <vt:lpstr>DISFORIA DI GENERE IN ADOLESCENTI O ADULTI</vt:lpstr>
      <vt:lpstr>Presentazione standard di PowerPoint</vt:lpstr>
      <vt:lpstr>DISTURBO DELLO SVILUPPO SESSUALE</vt:lpstr>
      <vt:lpstr>Disturbi parafilici</vt:lpstr>
      <vt:lpstr>DISTURBI PARAFILICI</vt:lpstr>
      <vt:lpstr>Presentazione standard di PowerPoint</vt:lpstr>
      <vt:lpstr>ALTRI TIPI DI PARAFILIE</vt:lpstr>
      <vt:lpstr>Presentazione standard di PowerPoint</vt:lpstr>
      <vt:lpstr>Presentazione standard di PowerPoint</vt:lpstr>
      <vt:lpstr>Presentazione standard di PowerPoint</vt:lpstr>
      <vt:lpstr>DISFUNZIONI SESSUALI</vt:lpstr>
      <vt:lpstr>DISFUNZIONI SESSUALI</vt:lpstr>
      <vt:lpstr>Presentazione standard di PowerPoint</vt:lpstr>
      <vt:lpstr>DIFFERENZE TRA DSM IV e DSM 5</vt:lpstr>
      <vt:lpstr>DIFFERENZE TRA DSM IV e DSM 5</vt:lpstr>
      <vt:lpstr>DIFFERENZE TRA DSM IV e DSM 5</vt:lpstr>
      <vt:lpstr> DISFUNZIONI SESSUALI MASCHILI E FEMMINILI</vt:lpstr>
      <vt:lpstr>Presentazione standard di PowerPoint</vt:lpstr>
      <vt:lpstr>Presentazione standard di PowerPoint</vt:lpstr>
      <vt:lpstr>Presentazione standard di PowerPoint</vt:lpstr>
      <vt:lpstr>EIACULAZIONE RITARDATA</vt:lpstr>
      <vt:lpstr>Presentazione standard di PowerPoint</vt:lpstr>
      <vt:lpstr>Presentazione standard di PowerPoint</vt:lpstr>
      <vt:lpstr>DIAGNOSI DIFFERENZIALE</vt:lpstr>
      <vt:lpstr>DIAGNOSI DIFFERENZIALE E COMORBILITA’</vt:lpstr>
      <vt:lpstr>DISTURBO ERETTILE</vt:lpstr>
      <vt:lpstr>Presentazione standard di PowerPoint</vt:lpstr>
      <vt:lpstr>PREVALENZA</vt:lpstr>
      <vt:lpstr>Presentazione standard di PowerPoint</vt:lpstr>
      <vt:lpstr>Presentazione standard di PowerPoint</vt:lpstr>
      <vt:lpstr>Presentazione standard di PowerPoint</vt:lpstr>
      <vt:lpstr>DIAGNOSI DIFFERENZIALE</vt:lpstr>
      <vt:lpstr>DIAGNOSI DIFFERENZIALE E COMORBILITA’</vt:lpstr>
      <vt:lpstr>DISTURBO ORGASMO FEMMINILE</vt:lpstr>
      <vt:lpstr>Presentazione standard di PowerPoint</vt:lpstr>
      <vt:lpstr>Presentazione standard di PowerPoint</vt:lpstr>
      <vt:lpstr>Presentazione standard di PowerPoint</vt:lpstr>
      <vt:lpstr>Presentazione standard di PowerPoint</vt:lpstr>
      <vt:lpstr>PREVALENZA</vt:lpstr>
      <vt:lpstr>Presentazione standard di PowerPoint</vt:lpstr>
      <vt:lpstr>Presentazione standard di PowerPoint</vt:lpstr>
      <vt:lpstr>DIAGNOSI DIFFERENZIALE</vt:lpstr>
      <vt:lpstr>COMORBILITA’</vt:lpstr>
      <vt:lpstr>    DISTURBO DEL DESIDERIO SESSUALE E DELL’ECCITAZIONE SESSUALE FEMMINILE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DIAGNOSI DIFFERENZIALE</vt:lpstr>
      <vt:lpstr>Presentazione standard di PowerPoint</vt:lpstr>
      <vt:lpstr>DISFUNZIONI SESSUALI</vt:lpstr>
      <vt:lpstr> DISTURBO DEL DOLORE GENITO PELVICO E DELLA PENETRAZIONE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DIAGNOSI DIFFERENZIALE</vt:lpstr>
      <vt:lpstr>COMORBILITA’</vt:lpstr>
      <vt:lpstr>DISTURBO DEL DESIDERIO SSSUALE IPOATTIVO MASCHILE</vt:lpstr>
      <vt:lpstr>Presentazione standard di PowerPoint</vt:lpstr>
      <vt:lpstr>Presentazione standard di PowerPoint</vt:lpstr>
      <vt:lpstr>Presentazione standard di PowerPoint</vt:lpstr>
      <vt:lpstr>Presentazione standard di PowerPoint</vt:lpstr>
      <vt:lpstr>Aspetti diagnostici correlati alla cultura di appartenenza</vt:lpstr>
      <vt:lpstr>DIAGNOSI DIFFERENZIALE  E COMORBILITA’</vt:lpstr>
      <vt:lpstr>EIACULAZIONE PRECOCE</vt:lpstr>
      <vt:lpstr>Presentazione standard di PowerPoint</vt:lpstr>
      <vt:lpstr>Presentazione standard di PowerPoint</vt:lpstr>
      <vt:lpstr>Presentazione standard di PowerPoint</vt:lpstr>
      <vt:lpstr>DISFUNZIONE SESSUALE INDOTTA DA SOSTANZE</vt:lpstr>
      <vt:lpstr>Presentazione standard di PowerPoint</vt:lpstr>
      <vt:lpstr>Presentazione standard di PowerPoint</vt:lpstr>
      <vt:lpstr>Presentazione standard di PowerPoint</vt:lpstr>
      <vt:lpstr>Presentazione standard di PowerPoint</vt:lpstr>
      <vt:lpstr>DIAGNOSI DIFFERENZIALE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Come si manifestano le malattie</dc:title>
  <dc:creator>francesco</dc:creator>
  <cp:lastModifiedBy>FRANCESCO ROVETTO</cp:lastModifiedBy>
  <cp:revision>19</cp:revision>
  <dcterms:created xsi:type="dcterms:W3CDTF">2016-03-14T05:59:32Z</dcterms:created>
  <dcterms:modified xsi:type="dcterms:W3CDTF">2018-03-16T07:02:49Z</dcterms:modified>
</cp:coreProperties>
</file>