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5B0F67-1F47-4B26-9CB6-93BB8D429975}" v="2" dt="2026-03-04T12:40:30.2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1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ROVETTO" userId="5f88dbb262c9fade" providerId="LiveId" clId="{7F20A2AD-B8D6-474C-80DC-96F58A7F38F7}"/>
    <pc:docChg chg="addSld modSld">
      <pc:chgData name="FRANCESCO ROVETTO" userId="5f88dbb262c9fade" providerId="LiveId" clId="{7F20A2AD-B8D6-474C-80DC-96F58A7F38F7}" dt="2026-03-04T12:40:30.258" v="4"/>
      <pc:docMkLst>
        <pc:docMk/>
      </pc:docMkLst>
      <pc:sldChg chg="setBg">
        <pc:chgData name="FRANCESCO ROVETTO" userId="5f88dbb262c9fade" providerId="LiveId" clId="{7F20A2AD-B8D6-474C-80DC-96F58A7F38F7}" dt="2026-03-04T12:40:30.258" v="4"/>
        <pc:sldMkLst>
          <pc:docMk/>
          <pc:sldMk cId="1635011359" sldId="256"/>
        </pc:sldMkLst>
      </pc:sldChg>
      <pc:sldChg chg="modSp mod setBg">
        <pc:chgData name="FRANCESCO ROVETTO" userId="5f88dbb262c9fade" providerId="LiveId" clId="{7F20A2AD-B8D6-474C-80DC-96F58A7F38F7}" dt="2026-03-04T12:40:30.258" v="4"/>
        <pc:sldMkLst>
          <pc:docMk/>
          <pc:sldMk cId="2140701740" sldId="257"/>
        </pc:sldMkLst>
        <pc:spChg chg="mod">
          <ac:chgData name="FRANCESCO ROVETTO" userId="5f88dbb262c9fade" providerId="LiveId" clId="{7F20A2AD-B8D6-474C-80DC-96F58A7F38F7}" dt="2026-03-04T12:39:38.246" v="3" actId="5793"/>
          <ac:spMkLst>
            <pc:docMk/>
            <pc:sldMk cId="2140701740" sldId="257"/>
            <ac:spMk id="3" creationId="{30FE54C4-8FDA-B32D-DB65-0C9036CE8D9E}"/>
          </ac:spMkLst>
        </pc:spChg>
      </pc:sldChg>
      <pc:sldChg chg="setBg">
        <pc:chgData name="FRANCESCO ROVETTO" userId="5f88dbb262c9fade" providerId="LiveId" clId="{7F20A2AD-B8D6-474C-80DC-96F58A7F38F7}" dt="2026-03-04T12:40:30.258" v="4"/>
        <pc:sldMkLst>
          <pc:docMk/>
          <pc:sldMk cId="760767612" sldId="258"/>
        </pc:sldMkLst>
      </pc:sldChg>
      <pc:sldChg chg="modSp add mod setBg">
        <pc:chgData name="FRANCESCO ROVETTO" userId="5f88dbb262c9fade" providerId="LiveId" clId="{7F20A2AD-B8D6-474C-80DC-96F58A7F38F7}" dt="2026-03-04T12:40:30.258" v="4"/>
        <pc:sldMkLst>
          <pc:docMk/>
          <pc:sldMk cId="866516256" sldId="259"/>
        </pc:sldMkLst>
        <pc:spChg chg="mod">
          <ac:chgData name="FRANCESCO ROVETTO" userId="5f88dbb262c9fade" providerId="LiveId" clId="{7F20A2AD-B8D6-474C-80DC-96F58A7F38F7}" dt="2026-03-04T12:38:32.779" v="1" actId="20577"/>
          <ac:spMkLst>
            <pc:docMk/>
            <pc:sldMk cId="866516256" sldId="259"/>
            <ac:spMk id="3" creationId="{43065BEA-A89C-D177-7704-CA0F36A9928B}"/>
          </ac:spMkLst>
        </pc:spChg>
      </pc:sldChg>
      <pc:sldChg chg="add setBg">
        <pc:chgData name="FRANCESCO ROVETTO" userId="5f88dbb262c9fade" providerId="LiveId" clId="{7F20A2AD-B8D6-474C-80DC-96F58A7F38F7}" dt="2026-03-04T12:40:30.258" v="4"/>
        <pc:sldMkLst>
          <pc:docMk/>
          <pc:sldMk cId="511485510" sldId="260"/>
        </pc:sldMkLst>
      </pc:sldChg>
      <pc:sldChg chg="add setBg">
        <pc:chgData name="FRANCESCO ROVETTO" userId="5f88dbb262c9fade" providerId="LiveId" clId="{7F20A2AD-B8D6-474C-80DC-96F58A7F38F7}" dt="2026-03-04T12:40:30.258" v="4"/>
        <pc:sldMkLst>
          <pc:docMk/>
          <pc:sldMk cId="3341767814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0DECD8-725D-A91A-76AE-28DFDAF09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DDAAD00-5106-C2B6-0688-82A57541EC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952F5D-A25B-7B5C-1BC8-5F6E1CC50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E3D7AA-542D-3E9B-1296-981A4A17D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7BB13D-95C0-C777-F5A7-A5979FB3B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824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D83A7-6F77-1675-0750-7FF8CD8AC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02066A4-5C3E-8F96-8D71-6F7BFFC60E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B06BA7-D724-C020-C21A-54287CBED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D91574-1107-B50E-9078-42F3D93B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6B64B8-15B9-6278-96E0-04C7D09BE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5143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80D84E4-322A-FF6A-0927-E940F74917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E219D14-2B7A-25A1-94FC-258ECA0DB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76A950-21A5-8DE9-3CA2-6671B8F5A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8FCBBD-5682-8331-428C-B03BB86D8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6CD817-D950-2A95-061F-D774BFD15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450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C65BA8-3176-BE83-D3E2-924D5E804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49023F-D40C-D879-C26B-4FAEB1313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C07B34-1C7B-2DB5-FBAB-680D468B8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E712511-D8C3-4087-B532-C7373CB56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3BB0C-D625-C91B-0EF5-ADC3A8E12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566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A91D43-257B-0DCB-632B-E814F923D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5E1AF8-4A88-4F5F-67FD-9D0F7A86E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0A33CC-488E-0E90-1DA7-BB0D792DD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46A991-5176-C70C-68B0-359283FA5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425766-61D2-BA3E-8505-4A72F718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5069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6532F0-FC79-A4BE-08C1-58F445510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CFA8B6-5888-30C7-FF09-AE5DDAC84C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A5243CB-02FA-AD99-1263-FA50A2615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0BC175-B3AA-358A-7908-719FE4671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40070FD-D081-4CDC-5D04-E08A5A28A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8BD3E2C-4DA4-0972-EE13-0C1E4E878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465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86AC77-5243-50AE-BE4F-E76A82B76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D5E3797-A270-65AB-3C93-3C5BDD453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56D99E6-106E-A88E-2DC2-BC2A89DF4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6D2A89C-7EFC-1314-3053-ABF5342401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10B1ABA-ACD0-9110-E1F7-28E301EE64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2F1988-3D1D-376C-5900-B858BB35B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6CF219B-1928-42C3-E120-6084265AC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718D551-06C7-BE19-1EC0-540CFB86F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799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A7F3EC-BA34-7FBE-12E7-ECBA52635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E0A32D0-D082-928A-3959-9E9E329F7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F8D0DB1-3D39-AB18-D2C1-15C9DE736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79417CE-2888-0CC9-3A73-C4668375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4241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06A4EE8-18A7-8538-12B9-C2317F457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A0D7C7F-9BBD-571C-BAB0-A913767E9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C193AE0-A687-9454-177F-72702728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120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A3D7A-8184-19E3-667B-F58ACF2B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DDE551-DFF1-62F3-A655-CE4125353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D0C2720-9EFB-9B51-8CC2-24DF0648E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779C15-F528-35BA-3F9E-39CBD447C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CF3071-8D1F-95B7-0AE1-020406C66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606B50E-E8D1-70A3-F046-3A3B131FE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51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B0537D-1161-AC21-D709-830B40125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A293BE1-B78F-E1E8-2C9D-520AB00C24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8F99FE-EC2E-5E3F-F288-57E3C9F02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D7773E8-87C4-8FD5-883F-4583EC4A6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5057C9F-23B6-0F61-8CDE-BA341C2A5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4A0530-EB18-BB33-8EF0-7167F11F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915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D4DAB7F-EDC0-E32D-AFBF-0398EF8D8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3273EA3-6DD5-313B-67AA-934115F06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3F92AF-FC07-8464-65DB-9BE28C44C1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91A3D9-8DB7-4E80-AF94-4CFF2A53EEA6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E3CAE3-0E57-20E3-6607-5F3BC1BBB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7853D1-A49E-99B5-5D84-B276E44E1C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7374BA-1025-4436-A021-3682296ED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392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0D1C0B-05F7-E5AB-2617-74B1C55F9A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PROGRAMMA DIAGNOSTICA IN PSICOLOGIA CLINICA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D64F860-B398-CA96-530E-97BF1332E0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/>
              <a:t>SFU Milano 2026</a:t>
            </a:r>
          </a:p>
        </p:txBody>
      </p:sp>
    </p:spTree>
    <p:extLst>
      <p:ext uri="{BB962C8B-B14F-4D97-AF65-F5344CB8AC3E}">
        <p14:creationId xmlns:p14="http://schemas.microsoft.com/office/powerpoint/2010/main" val="1635011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D449FC-DE47-5C92-39B0-561D71946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Diagnostica Psicologia Clinica 2 </a:t>
            </a:r>
            <a:r>
              <a:rPr lang="it-IT" b="1" dirty="0" err="1"/>
              <a:t>sem</a:t>
            </a:r>
            <a:r>
              <a:rPr lang="it-IT" b="1" dirty="0"/>
              <a:t> 25-2026</a:t>
            </a:r>
            <a:br>
              <a:rPr lang="it-IT" dirty="0"/>
            </a:br>
            <a:r>
              <a:rPr lang="it-IT" b="1" dirty="0"/>
              <a:t>Francesco ROVETTO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FE54C4-8FDA-B32D-DB65-0C9036CE8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Il corso consiste di 9 lezioni di 4 ore, obbligo di frequenza per lo meno di 6 lezioni (ammesse 3 assenze)</a:t>
            </a:r>
            <a:endParaRPr lang="it-IT" dirty="0"/>
          </a:p>
          <a:p>
            <a:r>
              <a:rPr lang="it-IT" b="1" dirty="0"/>
              <a:t>Il corso prevede anche 4 esercitazioni pratiche a frequenza obbligatoria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070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E1DCA0-9CB6-C009-0DBD-459F65495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B245D8-1E04-A4B4-1D10-957BA90AF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 Marzo 4  Presentazione del corso. Uno sguardo globale al  DSM 5 TR e qualche confronto col DSM 5</a:t>
            </a:r>
          </a:p>
          <a:p>
            <a:r>
              <a:rPr lang="it-IT" dirty="0"/>
              <a:t>Marzo 5 Disturbi dello sviluppo neurologico</a:t>
            </a:r>
          </a:p>
          <a:p>
            <a:r>
              <a:rPr lang="it-IT" dirty="0"/>
              <a:t>Marzo 11Disturbi alimentari</a:t>
            </a:r>
          </a:p>
          <a:p>
            <a:r>
              <a:rPr lang="it-IT" dirty="0"/>
              <a:t>Marzo 18 Disturbi da dipendenza</a:t>
            </a:r>
          </a:p>
          <a:p>
            <a:r>
              <a:rPr lang="it-IT" dirty="0"/>
              <a:t>Marzo 25 Schizofrenia e disturbi psicotici </a:t>
            </a:r>
          </a:p>
          <a:p>
            <a:r>
              <a:rPr lang="it-IT" dirty="0"/>
              <a:t>Aprile 1 Disturbi Bipolari </a:t>
            </a:r>
          </a:p>
          <a:p>
            <a:r>
              <a:rPr lang="it-IT" dirty="0"/>
              <a:t>Aprile 8 Disturbi </a:t>
            </a:r>
            <a:r>
              <a:rPr lang="it-IT" dirty="0" err="1"/>
              <a:t>Neurocognitivi</a:t>
            </a:r>
            <a:r>
              <a:rPr lang="it-IT" dirty="0"/>
              <a:t> </a:t>
            </a:r>
          </a:p>
          <a:p>
            <a:r>
              <a:rPr lang="it-IT" dirty="0"/>
              <a:t>Aprile 14  Disturbi Dissociativi;</a:t>
            </a:r>
          </a:p>
          <a:p>
            <a:r>
              <a:rPr lang="it-IT" dirty="0"/>
              <a:t>Aprile 22 Disturbi Sonno-Veglia</a:t>
            </a:r>
          </a:p>
          <a:p>
            <a:r>
              <a:rPr lang="it-IT" dirty="0"/>
              <a:t>DAL 27 APRILE SARANNO PROPOSTE E4 SERCITAZIONI A PICCOLI GRUPPI SU TEMATICHE PRATICHE INERENTI LA PSICODIAGNOSTICA INERENTI SIA L’ADULTO SIA I BAMBINI</a:t>
            </a:r>
          </a:p>
          <a:p>
            <a:r>
              <a:rPr lang="it-IT" dirty="0"/>
              <a:t>Maggio 27 Disturbi</a:t>
            </a:r>
            <a:r>
              <a:rPr lang="it-IT" b="1" dirty="0"/>
              <a:t> </a:t>
            </a:r>
            <a:r>
              <a:rPr lang="it-IT" dirty="0"/>
              <a:t>Sessuali e Disforia di Genere Conclusione del corso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0767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080B0E-CC13-7B43-BACC-A142CCE0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CONTENUTI E OBIETTIVI DEL CORSO</a:t>
            </a:r>
            <a:b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065BEA-A89C-D177-7704-CA0F36A99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corso si integra col corso di Psicologia clinica del Prof Gabriele Caselli. Gli argomenti trattati riguardano aspetti specifici della diagnostica di disturbi descritti nel DSM-5 non trattati nel precedente semestre. La divisione degli argomenti tra docenti deriva dalle loro specifiche competenze ma complessivamente coprono gli ambiti psicodiagnostici previsti nel DSM5TR.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corso prevede lezioni frontali ed esercitazioni  pratiche a gruppi ridotti programmate nella seconda parte del semestre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termine del corso lo studente avrà la capacità di saper effettuare una diagnosi di un disturbo e saper elaborare una serie di diagnosi differenziali. Sarà in grado di utilizzare un lessico attuale e condiviso per la diagnosi.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6516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67ACA8-2C9F-2FD6-6096-716846CB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Alcuni suggerimenti metodologici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ACB2F0-4505-830E-BE9C-6DC1501D7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vostro obiettivo non è superare l’esame, il vostro obiettivo è imparare, superare l’esame è la conseguenza.</a:t>
            </a:r>
          </a:p>
          <a:p>
            <a:pPr marL="0" indent="0">
              <a:buNone/>
            </a:pPr>
            <a:r>
              <a:rPr lang="it-IT" dirty="0"/>
              <a:t>Vi propongo un calendario delle lezioni</a:t>
            </a:r>
          </a:p>
          <a:p>
            <a:pPr marL="0" indent="0">
              <a:buNone/>
            </a:pPr>
            <a:r>
              <a:rPr lang="it-IT" dirty="0"/>
              <a:t>Suggerisco di fare riferimento al libro e leggere (non studiare) il capitolo relativo all’argomento trattato prima di venire in aula. Parlerò di casi concreti per meglio illustrare gli argomenti in esame, quando poi andate a casa rileggete il capitolo trattato e lo comprenderete e ricorderete molto meglio</a:t>
            </a:r>
          </a:p>
        </p:txBody>
      </p:sp>
    </p:spTree>
    <p:extLst>
      <p:ext uri="{BB962C8B-B14F-4D97-AF65-F5344CB8AC3E}">
        <p14:creationId xmlns:p14="http://schemas.microsoft.com/office/powerpoint/2010/main" val="511485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1D578-D380-5349-C007-56EB8C9DC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ED878B-9587-718F-7990-131E64F4D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ESAME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Scritto a scelte multiple con un paio di domande aperte; possibile integrazione orale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BIBLIOGRAFIA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Weiss Roberts L., Louie A.K. (2017) DSM-5 Istruzioni per l’uso. Raffaello Cortina ed. 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17678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378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Tema di Office</vt:lpstr>
      <vt:lpstr>PROGRAMMA DIAGNOSTICA IN PSICOLOGIA CLINICA</vt:lpstr>
      <vt:lpstr>Diagnostica Psicologia Clinica 2 sem 25-2026 Francesco ROVETTO </vt:lpstr>
      <vt:lpstr>Presentazione standard di PowerPoint</vt:lpstr>
      <vt:lpstr>CONTENUTI E OBIETTIVI DEL CORSO </vt:lpstr>
      <vt:lpstr>Alcuni suggerimenti metodologici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ROVETTO</dc:creator>
  <cp:lastModifiedBy>FRANCESCO ROVETTO</cp:lastModifiedBy>
  <cp:revision>1</cp:revision>
  <dcterms:created xsi:type="dcterms:W3CDTF">2026-03-04T12:33:09Z</dcterms:created>
  <dcterms:modified xsi:type="dcterms:W3CDTF">2026-03-04T12:40:39Z</dcterms:modified>
</cp:coreProperties>
</file>