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444" r:id="rId4"/>
    <p:sldId id="449" r:id="rId5"/>
    <p:sldId id="445" r:id="rId6"/>
    <p:sldId id="446" r:id="rId7"/>
    <p:sldId id="450" r:id="rId8"/>
    <p:sldId id="447" r:id="rId9"/>
    <p:sldId id="448" r:id="rId10"/>
    <p:sldId id="257"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9" autoAdjust="0"/>
    <p:restoredTop sz="94660"/>
  </p:normalViewPr>
  <p:slideViewPr>
    <p:cSldViewPr snapToGrid="0">
      <p:cViewPr varScale="1">
        <p:scale>
          <a:sx n="88" d="100"/>
          <a:sy n="88" d="100"/>
        </p:scale>
        <p:origin x="126"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9631765B-D7D8-4AC4-A4CF-93C4D5B2AE78}"/>
    <pc:docChg chg="custSel addSld modSld">
      <pc:chgData name="FRANCESCO ROVETTO" userId="5f88dbb262c9fade" providerId="LiveId" clId="{9631765B-D7D8-4AC4-A4CF-93C4D5B2AE78}" dt="2025-03-19T14:41:29.489" v="14" actId="20577"/>
      <pc:docMkLst>
        <pc:docMk/>
      </pc:docMkLst>
      <pc:sldChg chg="modSp mod">
        <pc:chgData name="FRANCESCO ROVETTO" userId="5f88dbb262c9fade" providerId="LiveId" clId="{9631765B-D7D8-4AC4-A4CF-93C4D5B2AE78}" dt="2025-03-19T14:40:16.364" v="4" actId="27636"/>
        <pc:sldMkLst>
          <pc:docMk/>
          <pc:sldMk cId="588695101" sldId="444"/>
        </pc:sldMkLst>
        <pc:spChg chg="mod">
          <ac:chgData name="FRANCESCO ROVETTO" userId="5f88dbb262c9fade" providerId="LiveId" clId="{9631765B-D7D8-4AC4-A4CF-93C4D5B2AE78}" dt="2025-03-19T14:40:16.364" v="4" actId="27636"/>
          <ac:spMkLst>
            <pc:docMk/>
            <pc:sldMk cId="588695101" sldId="444"/>
            <ac:spMk id="3" creationId="{E86847E6-918C-B6E1-0718-A81C61BD0C14}"/>
          </ac:spMkLst>
        </pc:spChg>
      </pc:sldChg>
      <pc:sldChg chg="modSp mod">
        <pc:chgData name="FRANCESCO ROVETTO" userId="5f88dbb262c9fade" providerId="LiveId" clId="{9631765B-D7D8-4AC4-A4CF-93C4D5B2AE78}" dt="2025-03-19T14:40:38.365" v="6" actId="27636"/>
        <pc:sldMkLst>
          <pc:docMk/>
          <pc:sldMk cId="704397880" sldId="445"/>
        </pc:sldMkLst>
        <pc:spChg chg="mod">
          <ac:chgData name="FRANCESCO ROVETTO" userId="5f88dbb262c9fade" providerId="LiveId" clId="{9631765B-D7D8-4AC4-A4CF-93C4D5B2AE78}" dt="2025-03-19T14:40:38.365" v="6" actId="27636"/>
          <ac:spMkLst>
            <pc:docMk/>
            <pc:sldMk cId="704397880" sldId="445"/>
            <ac:spMk id="3" creationId="{ABC01A37-C70F-7949-9468-7C1745B97036}"/>
          </ac:spMkLst>
        </pc:spChg>
      </pc:sldChg>
      <pc:sldChg chg="modSp mod">
        <pc:chgData name="FRANCESCO ROVETTO" userId="5f88dbb262c9fade" providerId="LiveId" clId="{9631765B-D7D8-4AC4-A4CF-93C4D5B2AE78}" dt="2025-03-19T14:40:54.054" v="8" actId="27636"/>
        <pc:sldMkLst>
          <pc:docMk/>
          <pc:sldMk cId="3375190121" sldId="446"/>
        </pc:sldMkLst>
        <pc:spChg chg="mod">
          <ac:chgData name="FRANCESCO ROVETTO" userId="5f88dbb262c9fade" providerId="LiveId" clId="{9631765B-D7D8-4AC4-A4CF-93C4D5B2AE78}" dt="2025-03-19T14:40:54.054" v="8" actId="27636"/>
          <ac:spMkLst>
            <pc:docMk/>
            <pc:sldMk cId="3375190121" sldId="446"/>
            <ac:spMk id="3" creationId="{FC66F9F2-096A-42A0-01F5-62134121A0C4}"/>
          </ac:spMkLst>
        </pc:spChg>
      </pc:sldChg>
      <pc:sldChg chg="modSp mod">
        <pc:chgData name="FRANCESCO ROVETTO" userId="5f88dbb262c9fade" providerId="LiveId" clId="{9631765B-D7D8-4AC4-A4CF-93C4D5B2AE78}" dt="2025-03-19T14:41:29.489" v="14" actId="20577"/>
        <pc:sldMkLst>
          <pc:docMk/>
          <pc:sldMk cId="3599780556" sldId="447"/>
        </pc:sldMkLst>
        <pc:spChg chg="mod">
          <ac:chgData name="FRANCESCO ROVETTO" userId="5f88dbb262c9fade" providerId="LiveId" clId="{9631765B-D7D8-4AC4-A4CF-93C4D5B2AE78}" dt="2025-03-19T14:41:29.489" v="14" actId="20577"/>
          <ac:spMkLst>
            <pc:docMk/>
            <pc:sldMk cId="3599780556" sldId="447"/>
            <ac:spMk id="3" creationId="{A6DCB2C9-ED59-23A2-4294-3BD8F672903C}"/>
          </ac:spMkLst>
        </pc:spChg>
      </pc:sldChg>
      <pc:sldChg chg="modSp new mod">
        <pc:chgData name="FRANCESCO ROVETTO" userId="5f88dbb262c9fade" providerId="LiveId" clId="{9631765B-D7D8-4AC4-A4CF-93C4D5B2AE78}" dt="2025-03-19T14:39:56.584" v="2"/>
        <pc:sldMkLst>
          <pc:docMk/>
          <pc:sldMk cId="3440186891" sldId="449"/>
        </pc:sldMkLst>
        <pc:spChg chg="mod">
          <ac:chgData name="FRANCESCO ROVETTO" userId="5f88dbb262c9fade" providerId="LiveId" clId="{9631765B-D7D8-4AC4-A4CF-93C4D5B2AE78}" dt="2025-03-19T14:39:56.584" v="2"/>
          <ac:spMkLst>
            <pc:docMk/>
            <pc:sldMk cId="3440186891" sldId="449"/>
            <ac:spMk id="3" creationId="{0C81DCBE-3402-1FDE-EA5D-7510E1417587}"/>
          </ac:spMkLst>
        </pc:spChg>
      </pc:sldChg>
      <pc:sldChg chg="modSp new mod">
        <pc:chgData name="FRANCESCO ROVETTO" userId="5f88dbb262c9fade" providerId="LiveId" clId="{9631765B-D7D8-4AC4-A4CF-93C4D5B2AE78}" dt="2025-03-19T14:41:17.196" v="12" actId="27636"/>
        <pc:sldMkLst>
          <pc:docMk/>
          <pc:sldMk cId="1732325548" sldId="450"/>
        </pc:sldMkLst>
        <pc:spChg chg="mod">
          <ac:chgData name="FRANCESCO ROVETTO" userId="5f88dbb262c9fade" providerId="LiveId" clId="{9631765B-D7D8-4AC4-A4CF-93C4D5B2AE78}" dt="2025-03-19T14:41:17.196" v="12" actId="27636"/>
          <ac:spMkLst>
            <pc:docMk/>
            <pc:sldMk cId="1732325548" sldId="450"/>
            <ac:spMk id="3" creationId="{6F347D99-B2B6-EDAB-A4FB-3B6A71349DB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5707E-6CAC-1D20-8B06-5DECECBC9D0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3B67F13-140C-40AF-3679-13E54DDF5D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6306BFF-87DD-4891-29A3-E157D1D13E90}"/>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99292CBA-724F-23F6-E041-872721AB8B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AE42C12-4744-3781-906A-76E77D71B66F}"/>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197075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C13355-1200-4ED3-AF0E-A4C2F27874D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5219216-8C98-107B-3B25-0259097A4B1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BA5F62-700C-1C65-C6FC-F5F1AECA7607}"/>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5D69D65D-6443-F5C6-54E1-9F71FC2F67E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A8752E-0736-62F5-FEB4-5CD759B55021}"/>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369870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8E5BA11-7C3B-87BD-1373-1BAEC877D40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E967BD6-53C0-725E-CA9E-D273AC2FD23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1061D2D-D9BD-C169-4261-11B90F64215A}"/>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3B3622B6-CFD7-2AC1-2CDE-857E5547BF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B5C6F3-E197-0AD4-0BBE-703020A17FDB}"/>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3070716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2446147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169911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764780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1277154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3085984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288690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782000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2114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88F963-4427-D465-63DF-01F620F426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273690D-2878-59D0-ED2F-19D2E9B90D2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4799ED-EDD4-30C4-3EEE-5B03644B5074}"/>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26708CFF-8AA9-973F-DF96-92E3CA50F44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0891AA-5F90-F7E9-1966-E8E7105B8255}"/>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1199080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2424019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2812123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extLst>
      <p:ext uri="{BB962C8B-B14F-4D97-AF65-F5344CB8AC3E}">
        <p14:creationId xmlns:p14="http://schemas.microsoft.com/office/powerpoint/2010/main" val="3195209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2C1A23-5F57-B1C9-BF95-0C4B96F7660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1126AE7-04D1-D61E-DF68-BB1065F99E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13BC037-A339-4182-6140-10029412DA79}"/>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F374379B-23EC-CB95-E391-B70F5C7750A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7EC702F-DAA3-E30A-A527-4653A2871B93}"/>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413298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9E5023-F3CF-EB18-8B1B-F00478A7630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7B2F8BA-9E71-C4BF-C8AC-BFCDDFACCBF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C145E39-6002-2956-9E61-AEAC0CDE368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076A066-D284-049C-59C3-C5B6C4464F86}"/>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6" name="Segnaposto piè di pagina 5">
            <a:extLst>
              <a:ext uri="{FF2B5EF4-FFF2-40B4-BE49-F238E27FC236}">
                <a16:creationId xmlns:a16="http://schemas.microsoft.com/office/drawing/2014/main" id="{8B8F12A2-BD28-1B77-2998-9031806C97E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0949B3E-4FB7-EB41-D970-94C3E05588FA}"/>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4071436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D72A89-9DFA-A3D8-CF8E-A966AE6C138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A597B5-E7CB-CFF9-60D2-66ABFF618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DA75849-A32F-57E1-05DF-CB0509B3807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D443BED-51B8-6BB4-0747-2BE6259486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BB4A1ED-E87D-5F78-5CDD-A6C818FCCB5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11254C4-C37E-5750-689B-E0C887F5AB1A}"/>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8" name="Segnaposto piè di pagina 7">
            <a:extLst>
              <a:ext uri="{FF2B5EF4-FFF2-40B4-BE49-F238E27FC236}">
                <a16:creationId xmlns:a16="http://schemas.microsoft.com/office/drawing/2014/main" id="{E41DBB7A-35AA-C0C1-C5D5-2A972DFA801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D267557-59DF-1091-4F5C-9DAD5BEDFB82}"/>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621534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201B7F-6851-E780-3573-7BD65DC70F1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7A9B4CC-DA4D-2E43-11CE-21E6EE8E905D}"/>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4" name="Segnaposto piè di pagina 3">
            <a:extLst>
              <a:ext uri="{FF2B5EF4-FFF2-40B4-BE49-F238E27FC236}">
                <a16:creationId xmlns:a16="http://schemas.microsoft.com/office/drawing/2014/main" id="{2B317D3A-7B42-E83F-788B-E7817D2AEB7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B4BDB56-3DDE-DD59-C4E5-14126DABD1DD}"/>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2111568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005BA7-E146-C6A2-0D50-F18D2625707C}"/>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3" name="Segnaposto piè di pagina 2">
            <a:extLst>
              <a:ext uri="{FF2B5EF4-FFF2-40B4-BE49-F238E27FC236}">
                <a16:creationId xmlns:a16="http://schemas.microsoft.com/office/drawing/2014/main" id="{34DC5DDC-568A-4F71-EFF3-92C53D80DA9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BE5C068-B942-D768-FD63-00B1C5811568}"/>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53567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B1A35F-8010-8E7D-B1CD-122FEC9C246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2FADEB-40E0-B1E0-C868-02A8B41CED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E6C1778-EA07-17F4-B3BB-0437AF822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12B4DEC-2FF1-46CA-EBE9-5049E99BE53F}"/>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6" name="Segnaposto piè di pagina 5">
            <a:extLst>
              <a:ext uri="{FF2B5EF4-FFF2-40B4-BE49-F238E27FC236}">
                <a16:creationId xmlns:a16="http://schemas.microsoft.com/office/drawing/2014/main" id="{C9F6DDCE-9CFF-36D4-E477-AC67D01835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623B37D-D9F6-94F3-3350-EC08EA8BF587}"/>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3735780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E473AD-CB43-2220-D3AC-78818F06C6A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9E3C9B7-2AC1-27D8-55CE-E50FDA3DA0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9D416E7-BC77-C2A6-3952-2091B196F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F18206-C1A0-ADEF-2F65-4F423BD06687}"/>
              </a:ext>
            </a:extLst>
          </p:cNvPr>
          <p:cNvSpPr>
            <a:spLocks noGrp="1"/>
          </p:cNvSpPr>
          <p:nvPr>
            <p:ph type="dt" sz="half" idx="10"/>
          </p:nvPr>
        </p:nvSpPr>
        <p:spPr/>
        <p:txBody>
          <a:bodyPr/>
          <a:lstStyle/>
          <a:p>
            <a:fld id="{B592FBEF-4932-4DC4-BD30-68841FF77A1D}" type="datetimeFigureOut">
              <a:rPr lang="it-IT" smtClean="0"/>
              <a:t>19/03/2025</a:t>
            </a:fld>
            <a:endParaRPr lang="it-IT"/>
          </a:p>
        </p:txBody>
      </p:sp>
      <p:sp>
        <p:nvSpPr>
          <p:cNvPr id="6" name="Segnaposto piè di pagina 5">
            <a:extLst>
              <a:ext uri="{FF2B5EF4-FFF2-40B4-BE49-F238E27FC236}">
                <a16:creationId xmlns:a16="http://schemas.microsoft.com/office/drawing/2014/main" id="{E91D74B0-BC5C-D394-AB02-27DA94908E4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F3F6942-E322-0B83-3EDC-015CE24D12B0}"/>
              </a:ext>
            </a:extLst>
          </p:cNvPr>
          <p:cNvSpPr>
            <a:spLocks noGrp="1"/>
          </p:cNvSpPr>
          <p:nvPr>
            <p:ph type="sldNum" sz="quarter" idx="12"/>
          </p:nvPr>
        </p:nvSpPr>
        <p:spPr/>
        <p:txBody>
          <a:bodyPr/>
          <a:lstStyle/>
          <a:p>
            <a:fld id="{E0623F49-B8F2-4163-8F7D-399EC248A140}" type="slidenum">
              <a:rPr lang="it-IT" smtClean="0"/>
              <a:t>‹N›</a:t>
            </a:fld>
            <a:endParaRPr lang="it-IT"/>
          </a:p>
        </p:txBody>
      </p:sp>
    </p:spTree>
    <p:extLst>
      <p:ext uri="{BB962C8B-B14F-4D97-AF65-F5344CB8AC3E}">
        <p14:creationId xmlns:p14="http://schemas.microsoft.com/office/powerpoint/2010/main" val="324078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4680F49-D66F-E432-8786-18A2AC5CC4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98E30-D376-D64D-0A53-5194782C3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B86E2B-F95D-70AF-87E5-0ADB8B827A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92FBEF-4932-4DC4-BD30-68841FF77A1D}" type="datetimeFigureOut">
              <a:rPr lang="it-IT" smtClean="0"/>
              <a:t>19/03/2025</a:t>
            </a:fld>
            <a:endParaRPr lang="it-IT"/>
          </a:p>
        </p:txBody>
      </p:sp>
      <p:sp>
        <p:nvSpPr>
          <p:cNvPr id="5" name="Segnaposto piè di pagina 4">
            <a:extLst>
              <a:ext uri="{FF2B5EF4-FFF2-40B4-BE49-F238E27FC236}">
                <a16:creationId xmlns:a16="http://schemas.microsoft.com/office/drawing/2014/main" id="{68CB583E-551F-7503-6DAD-61EBDB093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1804180-FC26-213E-7228-A48706C225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623F49-B8F2-4163-8F7D-399EC248A140}" type="slidenum">
              <a:rPr lang="it-IT" smtClean="0"/>
              <a:t>‹N›</a:t>
            </a:fld>
            <a:endParaRPr lang="it-IT"/>
          </a:p>
        </p:txBody>
      </p:sp>
    </p:spTree>
    <p:extLst>
      <p:ext uri="{BB962C8B-B14F-4D97-AF65-F5344CB8AC3E}">
        <p14:creationId xmlns:p14="http://schemas.microsoft.com/office/powerpoint/2010/main" val="1013292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19/03/2025</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extLst>
      <p:ext uri="{BB962C8B-B14F-4D97-AF65-F5344CB8AC3E}">
        <p14:creationId xmlns:p14="http://schemas.microsoft.com/office/powerpoint/2010/main" val="40147499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9077CC-F561-6126-FB96-6FBA6DAFAA09}"/>
              </a:ext>
            </a:extLst>
          </p:cNvPr>
          <p:cNvSpPr>
            <a:spLocks noGrp="1"/>
          </p:cNvSpPr>
          <p:nvPr>
            <p:ph type="ctrTitle"/>
          </p:nvPr>
        </p:nvSpPr>
        <p:spPr/>
        <p:txBody>
          <a:bodyPr/>
          <a:lstStyle/>
          <a:p>
            <a:r>
              <a:rPr lang="it-IT" dirty="0"/>
              <a:t>Uso terapeutico di sostanze stupefacenti</a:t>
            </a:r>
          </a:p>
        </p:txBody>
      </p:sp>
      <p:sp>
        <p:nvSpPr>
          <p:cNvPr id="3" name="Sottotitolo 2">
            <a:extLst>
              <a:ext uri="{FF2B5EF4-FFF2-40B4-BE49-F238E27FC236}">
                <a16:creationId xmlns:a16="http://schemas.microsoft.com/office/drawing/2014/main" id="{63865ECD-47B0-9298-370D-5B27E52ADEF7}"/>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3174066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AF938B-CC06-930A-5F3F-39C8EC663384}"/>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USO TERAPEUTICO DI SOSTANZE STUPEFACENTI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86847E6-918C-B6E1-0718-A81C61BD0C14}"/>
              </a:ext>
            </a:extLst>
          </p:cNvPr>
          <p:cNvSpPr>
            <a:spLocks noGrp="1"/>
          </p:cNvSpPr>
          <p:nvPr>
            <p:ph idx="1"/>
          </p:nvPr>
        </p:nvSpPr>
        <p:spPr/>
        <p:txBody>
          <a:bodyPr>
            <a:normAutofit lnSpcReduction="1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L’uso terapeutico di sostanze stupefacenti, noto anche come terapia con sostanze psichedeliche o terapia assistita da sostanze, è un campo emergente della psicoterapia e della psichiatria. In questo ambito, alcune sostanze stupefacenti, come MDMA, psilocibina,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ketamina</a:t>
            </a:r>
            <a:r>
              <a:rPr lang="it-IT" kern="100" dirty="0">
                <a:latin typeface="Calibri" panose="020F0502020204030204" pitchFamily="34" charset="0"/>
                <a:ea typeface="Times New Roman" panose="02020603050405020304" pitchFamily="18" charset="0"/>
                <a:cs typeface="Times New Roman" panose="02020603050405020304" pitchFamily="18" charset="0"/>
              </a:rPr>
              <a:t>, cannabis e LSD, vengono studiate e utilizzate per trattare condizioni psichiatriche complesse, come disturbi depressivi, ansia, disturbo da stress post-traumatico (PTSD) e dipendenze.</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588695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9FECFC-5AED-7E1B-AAE1-018B0638FF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81DCBE-3402-1FDE-EA5D-7510E1417587}"/>
              </a:ext>
            </a:extLst>
          </p:cNvPr>
          <p:cNvSpPr>
            <a:spLocks noGrp="1"/>
          </p:cNvSpPr>
          <p:nvPr>
            <p:ph idx="1"/>
          </p:nvPr>
        </p:nvSpPr>
        <p:spPr/>
        <p:txBody>
          <a:bodyPr/>
          <a:lstStyle/>
          <a:p>
            <a:r>
              <a:rPr lang="it-IT" sz="3200" kern="100" dirty="0">
                <a:latin typeface="Calibri" panose="020F0502020204030204" pitchFamily="34" charset="0"/>
                <a:ea typeface="Times New Roman" panose="02020603050405020304" pitchFamily="18" charset="0"/>
                <a:cs typeface="Times New Roman" panose="02020603050405020304" pitchFamily="18" charset="0"/>
              </a:rPr>
              <a:t>Non si tratta di un ambito di ricerca del tutto nuovo, (vedi Freud Uber Coca da lui inizialmente consigliato come antidepressivo, afrodisiaco e per la disintossicazione dagli oppiacei). La stessa morfina o il </a:t>
            </a:r>
            <a:r>
              <a:rPr lang="it-IT" sz="3200" kern="100" dirty="0" err="1">
                <a:latin typeface="Calibri" panose="020F0502020204030204" pitchFamily="34" charset="0"/>
                <a:ea typeface="Times New Roman" panose="02020603050405020304" pitchFamily="18" charset="0"/>
                <a:cs typeface="Times New Roman" panose="02020603050405020304" pitchFamily="18" charset="0"/>
              </a:rPr>
              <a:t>fentanylpuò</a:t>
            </a:r>
            <a:r>
              <a:rPr lang="it-IT" sz="3200" kern="100" dirty="0">
                <a:latin typeface="Calibri" panose="020F0502020204030204" pitchFamily="34" charset="0"/>
                <a:ea typeface="Times New Roman" panose="02020603050405020304" pitchFamily="18" charset="0"/>
                <a:cs typeface="Times New Roman" panose="02020603050405020304" pitchFamily="18" charset="0"/>
              </a:rPr>
              <a:t> essere a seconda delle circostanze e delle quantità un ottimo analgesico o una sostanza di abuso</a:t>
            </a:r>
          </a:p>
          <a:p>
            <a:endParaRPr lang="it-IT" dirty="0"/>
          </a:p>
        </p:txBody>
      </p:sp>
    </p:spTree>
    <p:extLst>
      <p:ext uri="{BB962C8B-B14F-4D97-AF65-F5344CB8AC3E}">
        <p14:creationId xmlns:p14="http://schemas.microsoft.com/office/powerpoint/2010/main" val="344018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A306B-5F93-6F73-31BE-0B345A91982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C01A37-C70F-7949-9468-7C1745B97036}"/>
              </a:ext>
            </a:extLst>
          </p:cNvPr>
          <p:cNvSpPr>
            <a:spLocks noGrp="1"/>
          </p:cNvSpPr>
          <p:nvPr>
            <p:ph idx="1"/>
          </p:nvPr>
        </p:nvSpPr>
        <p:spPr/>
        <p:txBody>
          <a:bodyPr>
            <a:normAutofit lnSpcReduction="10000"/>
          </a:bodyPr>
          <a:lstStyle/>
          <a:p>
            <a:r>
              <a:rPr lang="it-IT" sz="1800" kern="100" dirty="0">
                <a:latin typeface="Calibri" panose="020F0502020204030204" pitchFamily="34" charset="0"/>
                <a:ea typeface="Times New Roman" panose="02020603050405020304" pitchFamily="18" charset="0"/>
                <a:cs typeface="Times New Roman" panose="02020603050405020304" pitchFamily="18" charset="0"/>
              </a:rPr>
              <a:t>	</a:t>
            </a:r>
            <a:r>
              <a:rPr lang="it-IT" sz="2400" kern="100" dirty="0">
                <a:latin typeface="Calibri" panose="020F0502020204030204" pitchFamily="34" charset="0"/>
                <a:ea typeface="Times New Roman" panose="02020603050405020304" pitchFamily="18" charset="0"/>
                <a:cs typeface="Times New Roman" panose="02020603050405020304" pitchFamily="18" charset="0"/>
              </a:rPr>
              <a:t>1.	Psilocibina (principio attivo dei funghi allucinogeni): Studi clinici hanno mostrato che la psilocibina può aiutare a ridurre i sintomi della depressione e dell’ansia, in particolare in pazienti con depressione resistente al trattamento tradizionale o in cure palliative per il cancro. Le ricerche puntano a valutarne la efficacia in terapie combinate con psicoterapia.</a:t>
            </a:r>
          </a:p>
          <a:p>
            <a:r>
              <a:rPr lang="it-IT" sz="2400" kern="100" dirty="0">
                <a:latin typeface="Calibri" panose="020F0502020204030204" pitchFamily="34" charset="0"/>
                <a:ea typeface="Times New Roman" panose="02020603050405020304" pitchFamily="18" charset="0"/>
                <a:cs typeface="Times New Roman" panose="02020603050405020304" pitchFamily="18" charset="0"/>
              </a:rPr>
              <a:t>	2.	MDMA (noto come Ecstasy): Fino al 1986 era comunemente utilizzato negli USA per le terapie di coppia in quanto facilita la comunicazione e la sintonia tra persone (effetto entactogeno) . tale uso è stato sospeso, a volte ha indotto “instant </a:t>
            </a:r>
            <a:r>
              <a:rPr lang="it-IT" sz="2400" kern="100" dirty="0" err="1">
                <a:latin typeface="Calibri" panose="020F0502020204030204" pitchFamily="34" charset="0"/>
                <a:ea typeface="Times New Roman" panose="02020603050405020304" pitchFamily="18" charset="0"/>
                <a:cs typeface="Times New Roman" panose="02020603050405020304" pitchFamily="18" charset="0"/>
              </a:rPr>
              <a:t>marriage</a:t>
            </a:r>
            <a:r>
              <a:rPr lang="it-IT" sz="2400" kern="100" dirty="0">
                <a:latin typeface="Calibri" panose="020F0502020204030204" pitchFamily="34" charset="0"/>
                <a:ea typeface="Times New Roman" panose="02020603050405020304" pitchFamily="18" charset="0"/>
                <a:cs typeface="Times New Roman" panose="02020603050405020304" pitchFamily="18" charset="0"/>
              </a:rPr>
              <a:t> </a:t>
            </a:r>
            <a:r>
              <a:rPr lang="it-IT" sz="2400" kern="100" dirty="0" err="1">
                <a:latin typeface="Calibri" panose="020F0502020204030204" pitchFamily="34" charset="0"/>
                <a:ea typeface="Times New Roman" panose="02020603050405020304" pitchFamily="18" charset="0"/>
                <a:cs typeface="Times New Roman" panose="02020603050405020304" pitchFamily="18" charset="0"/>
              </a:rPr>
              <a:t>syndrome</a:t>
            </a:r>
            <a:r>
              <a:rPr lang="it-IT" sz="2400" kern="100" dirty="0">
                <a:latin typeface="Calibri" panose="020F0502020204030204" pitchFamily="34" charset="0"/>
                <a:ea typeface="Times New Roman" panose="02020603050405020304" pitchFamily="18" charset="0"/>
                <a:cs typeface="Times New Roman" panose="02020603050405020304" pitchFamily="18" charset="0"/>
              </a:rPr>
              <a:t>”.Utilizzato principalmente per il trattamento del PTSD. Gli studi clinici hanno dimostrato che la terapia assistita da MDMA può facilitare l’elaborazione emotiva dei traumi, permettendo ai pazienti di affrontare i loro ricordi in un contesto sicuro e controllato.</a:t>
            </a:r>
          </a:p>
          <a:p>
            <a:endParaRPr lang="it-IT" dirty="0"/>
          </a:p>
        </p:txBody>
      </p:sp>
    </p:spTree>
    <p:extLst>
      <p:ext uri="{BB962C8B-B14F-4D97-AF65-F5344CB8AC3E}">
        <p14:creationId xmlns:p14="http://schemas.microsoft.com/office/powerpoint/2010/main" val="70439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CA41AC-99F5-CF2B-8FA2-D164588E6B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66F9F2-096A-42A0-01F5-62134121A0C4}"/>
              </a:ext>
            </a:extLst>
          </p:cNvPr>
          <p:cNvSpPr>
            <a:spLocks noGrp="1"/>
          </p:cNvSpPr>
          <p:nvPr>
            <p:ph idx="1"/>
          </p:nvPr>
        </p:nvSpPr>
        <p:spPr/>
        <p:txBody>
          <a:bodyPr>
            <a:normAutofit fontScale="77500" lnSpcReduction="2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	3.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Ketamina</a:t>
            </a:r>
            <a:r>
              <a:rPr lang="it-IT" kern="100" dirty="0">
                <a:latin typeface="Calibri" panose="020F0502020204030204" pitchFamily="34" charset="0"/>
                <a:ea typeface="Times New Roman" panose="02020603050405020304" pitchFamily="18" charset="0"/>
                <a:cs typeface="Times New Roman" panose="02020603050405020304" pitchFamily="18" charset="0"/>
              </a:rPr>
              <a:t>: non si tratta di prodotto del tutto illegale, è infatti anche utilizzato come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enestetico</a:t>
            </a:r>
            <a:r>
              <a:rPr lang="it-IT" kern="100" dirty="0">
                <a:latin typeface="Calibri" panose="020F0502020204030204" pitchFamily="34" charset="0"/>
                <a:ea typeface="Times New Roman" panose="02020603050405020304" pitchFamily="18" charset="0"/>
                <a:cs typeface="Times New Roman" panose="02020603050405020304" pitchFamily="18" charset="0"/>
              </a:rPr>
              <a:t> La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ketamina</a:t>
            </a:r>
            <a:r>
              <a:rPr lang="it-IT" kern="100" dirty="0">
                <a:latin typeface="Calibri" panose="020F0502020204030204" pitchFamily="34" charset="0"/>
                <a:ea typeface="Times New Roman" panose="02020603050405020304" pitchFamily="18" charset="0"/>
                <a:cs typeface="Times New Roman" panose="02020603050405020304" pitchFamily="18" charset="0"/>
              </a:rPr>
              <a:t> è utilizzata in contesti terapeutici per trattare depressione resistente e altre condizioni psicologiche. A basse dosi, ha un effetto rapido e profondo sui sintomi depressivi, che può essere utile nei casi in cui altri trattamenti non funzionano. Il prodotto della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esketamina</a:t>
            </a:r>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Spravato</a:t>
            </a:r>
            <a:r>
              <a:rPr lang="it-IT" kern="100" dirty="0">
                <a:latin typeface="Calibri" panose="020F0502020204030204" pitchFamily="34" charset="0"/>
                <a:ea typeface="Times New Roman" panose="02020603050405020304" pitchFamily="18" charset="0"/>
                <a:cs typeface="Times New Roman" panose="02020603050405020304" pitchFamily="18" charset="0"/>
              </a:rPr>
              <a:t>) può essere utilizzato in ambiente ospedaliero controllato sotto forma di spray con applicazione una o due volte a settimana., epilessia e stati ansiosi</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	4	cannabis, legale in alcuni stati, viene prodotta con concentrazioni assai differenti di CBD cannabidiolo e di THC . quest’ultimo può essere allucinogeno e favorire la comparsa di atteggiamenti ed ideazione paranoidea. Prodotti ad alto contenuto di CBD (cannabis light) sono usati per la terapia del dolore, la nausea indotta da chemioterapici, induttore di appetito in persona con chemioterapici</a:t>
            </a:r>
          </a:p>
          <a:p>
            <a:endParaRPr lang="it-IT" dirty="0"/>
          </a:p>
        </p:txBody>
      </p:sp>
    </p:spTree>
    <p:extLst>
      <p:ext uri="{BB962C8B-B14F-4D97-AF65-F5344CB8AC3E}">
        <p14:creationId xmlns:p14="http://schemas.microsoft.com/office/powerpoint/2010/main" val="337519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0EC7-86E2-9FA6-26D3-4AF5295813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347D99-B2B6-EDAB-A4FB-3B6A71349DB5}"/>
              </a:ext>
            </a:extLst>
          </p:cNvPr>
          <p:cNvSpPr>
            <a:spLocks noGrp="1"/>
          </p:cNvSpPr>
          <p:nvPr>
            <p:ph idx="1"/>
          </p:nvPr>
        </p:nvSpPr>
        <p:spPr/>
        <p:txBody>
          <a:bodyPr>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000" b="0" i="0" u="none" strike="noStrike" kern="1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it-IT" sz="3600" b="0" i="0" u="none" strike="noStrike" kern="1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5.	LSD: (</a:t>
            </a:r>
            <a:r>
              <a:rPr kumimoji="0" lang="it-IT" sz="3600" b="0" i="0" u="none" strike="noStrike" kern="100" cap="none" spc="0" normalizeH="0" baseline="0" noProof="0" dirty="0" err="1">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dietilamide</a:t>
            </a:r>
            <a:r>
              <a:rPr kumimoji="0" lang="it-IT" sz="3600" b="0" i="0" u="none" strike="noStrike" kern="1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 dell’acido lisergico), uno dei tanti derivati della ergotamina, segale cornuta) Anche se la ricerca su LSD è meno avanzata rispetto ad altre sostanze, ci sono studi preliminari che suggeriscono il suo potenziale per trattare condizioni come l’ansia e la depressione. Si tratta di microdosi ben diverse da quelle usate a scopo ricreativo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3600" b="0" i="0" u="none" strike="noStrike" kern="1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732325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985B89-7065-E69E-F5B7-3D13F62CCE1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DCB2C9-ED59-23A2-4294-3BD8F672903C}"/>
              </a:ext>
            </a:extLst>
          </p:cNvPr>
          <p:cNvSpPr>
            <a:spLocks noGrp="1"/>
          </p:cNvSpPr>
          <p:nvPr>
            <p:ph idx="1"/>
          </p:nvPr>
        </p:nvSpPr>
        <p:spPr/>
        <p:txBody>
          <a:bodyPr>
            <a:normAutofit/>
          </a:bodyPr>
          <a:lstStyle/>
          <a:p>
            <a:r>
              <a:rPr lang="it-IT" sz="2400" kern="100" dirty="0">
                <a:latin typeface="Calibri" panose="020F0502020204030204" pitchFamily="34" charset="0"/>
                <a:ea typeface="Times New Roman" panose="02020603050405020304" pitchFamily="18" charset="0"/>
                <a:cs typeface="Times New Roman" panose="02020603050405020304" pitchFamily="18" charset="0"/>
              </a:rPr>
              <a:t>Queste sostanze agiscono in modo complesso sul cervello, alterando la percezione, il pensiero e le emozioni. Si ipotizza che le esperienze indotte da queste sostanze possano aiutare a “rompere” schemi mentali rigidi, favorendo l’apertura mentale e la rielaborazione dei traumi o delle emozioni problematiche.</a:t>
            </a:r>
          </a:p>
          <a:p>
            <a:r>
              <a:rPr lang="it-IT" sz="2400" kern="100" dirty="0">
                <a:latin typeface="Calibri" panose="020F0502020204030204" pitchFamily="34" charset="0"/>
                <a:ea typeface="Times New Roman" panose="02020603050405020304" pitchFamily="18" charset="0"/>
                <a:cs typeface="Times New Roman" panose="02020603050405020304" pitchFamily="18" charset="0"/>
              </a:rPr>
              <a:t> </a:t>
            </a:r>
          </a:p>
          <a:p>
            <a:r>
              <a:rPr lang="it-IT" sz="2400" kern="100" dirty="0">
                <a:latin typeface="Calibri" panose="020F0502020204030204" pitchFamily="34" charset="0"/>
                <a:ea typeface="Times New Roman" panose="02020603050405020304" pitchFamily="18" charset="0"/>
                <a:cs typeface="Times New Roman" panose="02020603050405020304" pitchFamily="18" charset="0"/>
              </a:rPr>
              <a:t>Le sessioni terapeutiche assistite da sostanze stupefacenti avvengono in un contesto controllato, sotto la guida di un terapeuta esperto. L’obiettivo non è solo l’esperienza “psichedelica” in sé, ma anche l’integrazione di ciò che il paziente ha vissuto durante la sessione per favorire il benessere a lungo termine. </a:t>
            </a:r>
          </a:p>
          <a:p>
            <a:endParaRPr lang="it-IT" dirty="0"/>
          </a:p>
        </p:txBody>
      </p:sp>
    </p:spTree>
    <p:extLst>
      <p:ext uri="{BB962C8B-B14F-4D97-AF65-F5344CB8AC3E}">
        <p14:creationId xmlns:p14="http://schemas.microsoft.com/office/powerpoint/2010/main" val="3599780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87DC00-D5F7-C473-0C03-68C8CF68A4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6F027AE-EFE8-0BBC-3BF1-6C22A05B728F}"/>
              </a:ext>
            </a:extLst>
          </p:cNvPr>
          <p:cNvSpPr>
            <a:spLocks noGrp="1"/>
          </p:cNvSpPr>
          <p:nvPr>
            <p:ph idx="1"/>
          </p:nvPr>
        </p:nvSpPr>
        <p:spPr/>
        <p:txBody>
          <a:bodyPr>
            <a:normAutofit fontScale="92500" lnSpcReduction="10000"/>
          </a:bodyPr>
          <a:lstStyle/>
          <a:p>
            <a:pPr marL="0" indent="0">
              <a:buNone/>
            </a:pPr>
            <a:r>
              <a:rPr lang="it-IT" kern="100" dirty="0">
                <a:latin typeface="Calibri" panose="020F0502020204030204" pitchFamily="34" charset="0"/>
                <a:ea typeface="Times New Roman" panose="02020603050405020304" pitchFamily="18" charset="0"/>
                <a:cs typeface="Times New Roman" panose="02020603050405020304" pitchFamily="18" charset="0"/>
              </a:rPr>
              <a:t> </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L’uso terapeutico di queste sostanze è ancora oggetto di dibattito e regolamentato in modo diverso nei vari paesi. È necessario un controllo rigoroso per garantire la sicurezza del paziente, ed è fondamentale distinguere tra uso terapeutico e abuso. In molti paesi, l’uso di queste sostanze è ancora illegale al di fuori di contesti di ricerca clinica.</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 </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In Italia, la ricerca su queste sostanze è in una fase iniziale e l’uso terapeutico è limitato a sperimentazioni cliniche approvate.</a:t>
            </a:r>
            <a:r>
              <a:rPr lang="it-IT" kern="100" dirty="0">
                <a:latin typeface="Aptos" panose="020B0004020202020204" pitchFamily="34" charset="0"/>
                <a:ea typeface="Aptos" panose="020B000402020202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44715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132A4C-1F1D-5337-9C41-F930AFF2A67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15DB242-24CD-07AF-A6DC-294B4469F0F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2560019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715</Words>
  <Application>Microsoft Office PowerPoint</Application>
  <PresentationFormat>Widescreen</PresentationFormat>
  <Paragraphs>18</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9</vt:i4>
      </vt:variant>
    </vt:vector>
  </HeadingPairs>
  <TitlesOfParts>
    <vt:vector size="15" baseType="lpstr">
      <vt:lpstr>Aptos</vt:lpstr>
      <vt:lpstr>Aptos Display</vt:lpstr>
      <vt:lpstr>Arial</vt:lpstr>
      <vt:lpstr>Calibri</vt:lpstr>
      <vt:lpstr>Tema di Office</vt:lpstr>
      <vt:lpstr>1_Tema di Office</vt:lpstr>
      <vt:lpstr>Uso terapeutico di sostanze stupefacenti</vt:lpstr>
      <vt:lpstr>USO TERAPEUTICO DI SOSTANZE STUPEFACENTI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cp:revision>
  <dcterms:created xsi:type="dcterms:W3CDTF">2025-03-19T14:37:17Z</dcterms:created>
  <dcterms:modified xsi:type="dcterms:W3CDTF">2025-03-19T14:41:39Z</dcterms:modified>
</cp:coreProperties>
</file>