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58" r:id="rId3"/>
    <p:sldId id="359" r:id="rId4"/>
    <p:sldId id="360" r:id="rId5"/>
    <p:sldId id="361" r:id="rId6"/>
    <p:sldId id="362" r:id="rId7"/>
    <p:sldId id="365" r:id="rId8"/>
    <p:sldId id="363" r:id="rId9"/>
    <p:sldId id="364" r:id="rId10"/>
    <p:sldId id="326" r:id="rId11"/>
    <p:sldId id="327" r:id="rId12"/>
    <p:sldId id="328" r:id="rId13"/>
    <p:sldId id="329" r:id="rId14"/>
    <p:sldId id="367" r:id="rId15"/>
    <p:sldId id="368" r:id="rId16"/>
    <p:sldId id="369" r:id="rId17"/>
    <p:sldId id="273" r:id="rId18"/>
    <p:sldId id="293" r:id="rId19"/>
    <p:sldId id="344" r:id="rId20"/>
    <p:sldId id="330" r:id="rId21"/>
    <p:sldId id="345" r:id="rId22"/>
    <p:sldId id="290" r:id="rId23"/>
    <p:sldId id="346" r:id="rId24"/>
    <p:sldId id="274" r:id="rId25"/>
    <p:sldId id="297" r:id="rId26"/>
    <p:sldId id="366" r:id="rId27"/>
    <p:sldId id="347" r:id="rId28"/>
    <p:sldId id="298" r:id="rId29"/>
    <p:sldId id="301" r:id="rId30"/>
    <p:sldId id="299" r:id="rId31"/>
    <p:sldId id="348" r:id="rId32"/>
    <p:sldId id="300" r:id="rId33"/>
    <p:sldId id="349" r:id="rId34"/>
    <p:sldId id="357" r:id="rId35"/>
    <p:sldId id="275" r:id="rId36"/>
    <p:sldId id="309" r:id="rId37"/>
    <p:sldId id="310" r:id="rId38"/>
    <p:sldId id="311" r:id="rId39"/>
    <p:sldId id="312" r:id="rId40"/>
    <p:sldId id="355" r:id="rId41"/>
    <p:sldId id="313" r:id="rId42"/>
    <p:sldId id="314" r:id="rId43"/>
    <p:sldId id="319" r:id="rId44"/>
    <p:sldId id="320" r:id="rId45"/>
    <p:sldId id="321" r:id="rId46"/>
    <p:sldId id="276" r:id="rId47"/>
    <p:sldId id="305" r:id="rId48"/>
    <p:sldId id="306" r:id="rId49"/>
    <p:sldId id="307" r:id="rId50"/>
    <p:sldId id="318" r:id="rId51"/>
    <p:sldId id="323" r:id="rId52"/>
    <p:sldId id="374" r:id="rId53"/>
    <p:sldId id="375" r:id="rId54"/>
    <p:sldId id="381" r:id="rId55"/>
    <p:sldId id="376" r:id="rId56"/>
    <p:sldId id="377" r:id="rId57"/>
    <p:sldId id="378" r:id="rId58"/>
    <p:sldId id="379" r:id="rId59"/>
    <p:sldId id="380" r:id="rId60"/>
    <p:sldId id="382" r:id="rId61"/>
    <p:sldId id="384" r:id="rId62"/>
    <p:sldId id="383" r:id="rId63"/>
    <p:sldId id="385" r:id="rId64"/>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027" autoAdjust="0"/>
    <p:restoredTop sz="94660"/>
  </p:normalViewPr>
  <p:slideViewPr>
    <p:cSldViewPr snapToGrid="0">
      <p:cViewPr varScale="1">
        <p:scale>
          <a:sx n="60" d="100"/>
          <a:sy n="60" d="100"/>
        </p:scale>
        <p:origin x="18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16A948C-0F1E-B8F5-B620-A9486F7FF3EF}"/>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C672545B-041E-9D3E-FF0C-46596EDEEB6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AF503C39-92EE-D564-1B97-FB4D0E395F90}"/>
              </a:ext>
            </a:extLst>
          </p:cNvPr>
          <p:cNvSpPr>
            <a:spLocks noGrp="1"/>
          </p:cNvSpPr>
          <p:nvPr>
            <p:ph type="dt" sz="half" idx="10"/>
          </p:nvPr>
        </p:nvSpPr>
        <p:spPr/>
        <p:txBody>
          <a:bodyPr/>
          <a:lstStyle/>
          <a:p>
            <a:fld id="{38B74111-9924-499F-8A65-3469CE921598}" type="datetimeFigureOut">
              <a:rPr lang="it-IT" smtClean="0"/>
              <a:t>14/10/2024</a:t>
            </a:fld>
            <a:endParaRPr lang="it-IT"/>
          </a:p>
        </p:txBody>
      </p:sp>
      <p:sp>
        <p:nvSpPr>
          <p:cNvPr id="5" name="Segnaposto piè di pagina 4">
            <a:extLst>
              <a:ext uri="{FF2B5EF4-FFF2-40B4-BE49-F238E27FC236}">
                <a16:creationId xmlns:a16="http://schemas.microsoft.com/office/drawing/2014/main" id="{E40C5CA2-F397-2F4C-6B10-53686BDF206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69F7698-1327-4035-024B-059A880CB1EE}"/>
              </a:ext>
            </a:extLst>
          </p:cNvPr>
          <p:cNvSpPr>
            <a:spLocks noGrp="1"/>
          </p:cNvSpPr>
          <p:nvPr>
            <p:ph type="sldNum" sz="quarter" idx="12"/>
          </p:nvPr>
        </p:nvSpPr>
        <p:spPr/>
        <p:txBody>
          <a:bodyPr/>
          <a:lstStyle/>
          <a:p>
            <a:fld id="{160ED425-66E8-489D-AAA6-098272E42729}" type="slidenum">
              <a:rPr lang="it-IT" smtClean="0"/>
              <a:t>‹N›</a:t>
            </a:fld>
            <a:endParaRPr lang="it-IT"/>
          </a:p>
        </p:txBody>
      </p:sp>
    </p:spTree>
    <p:extLst>
      <p:ext uri="{BB962C8B-B14F-4D97-AF65-F5344CB8AC3E}">
        <p14:creationId xmlns:p14="http://schemas.microsoft.com/office/powerpoint/2010/main" val="36940952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0F377C-A758-7172-11EC-E3A4C670BA41}"/>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ECE752B9-57A8-265E-E024-73676A615146}"/>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024E808-E69D-CB04-F51D-3DDAED3BC960}"/>
              </a:ext>
            </a:extLst>
          </p:cNvPr>
          <p:cNvSpPr>
            <a:spLocks noGrp="1"/>
          </p:cNvSpPr>
          <p:nvPr>
            <p:ph type="dt" sz="half" idx="10"/>
          </p:nvPr>
        </p:nvSpPr>
        <p:spPr/>
        <p:txBody>
          <a:bodyPr/>
          <a:lstStyle/>
          <a:p>
            <a:fld id="{38B74111-9924-499F-8A65-3469CE921598}" type="datetimeFigureOut">
              <a:rPr lang="it-IT" smtClean="0"/>
              <a:t>14/10/2024</a:t>
            </a:fld>
            <a:endParaRPr lang="it-IT"/>
          </a:p>
        </p:txBody>
      </p:sp>
      <p:sp>
        <p:nvSpPr>
          <p:cNvPr id="5" name="Segnaposto piè di pagina 4">
            <a:extLst>
              <a:ext uri="{FF2B5EF4-FFF2-40B4-BE49-F238E27FC236}">
                <a16:creationId xmlns:a16="http://schemas.microsoft.com/office/drawing/2014/main" id="{690DD6DE-5954-A807-3892-733427E4A7B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518B2169-B91D-9C86-06BD-96FFADBCD1A5}"/>
              </a:ext>
            </a:extLst>
          </p:cNvPr>
          <p:cNvSpPr>
            <a:spLocks noGrp="1"/>
          </p:cNvSpPr>
          <p:nvPr>
            <p:ph type="sldNum" sz="quarter" idx="12"/>
          </p:nvPr>
        </p:nvSpPr>
        <p:spPr/>
        <p:txBody>
          <a:bodyPr/>
          <a:lstStyle/>
          <a:p>
            <a:fld id="{160ED425-66E8-489D-AAA6-098272E42729}" type="slidenum">
              <a:rPr lang="it-IT" smtClean="0"/>
              <a:t>‹N›</a:t>
            </a:fld>
            <a:endParaRPr lang="it-IT"/>
          </a:p>
        </p:txBody>
      </p:sp>
    </p:spTree>
    <p:extLst>
      <p:ext uri="{BB962C8B-B14F-4D97-AF65-F5344CB8AC3E}">
        <p14:creationId xmlns:p14="http://schemas.microsoft.com/office/powerpoint/2010/main" val="32869688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E70C5BD0-E1D8-C4B7-C797-EAAD5C6575E1}"/>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1626EC7B-66CB-748F-3963-0B70EC030F5A}"/>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5377384-AE7F-DA90-8078-9E6284D143CB}"/>
              </a:ext>
            </a:extLst>
          </p:cNvPr>
          <p:cNvSpPr>
            <a:spLocks noGrp="1"/>
          </p:cNvSpPr>
          <p:nvPr>
            <p:ph type="dt" sz="half" idx="10"/>
          </p:nvPr>
        </p:nvSpPr>
        <p:spPr/>
        <p:txBody>
          <a:bodyPr/>
          <a:lstStyle/>
          <a:p>
            <a:fld id="{38B74111-9924-499F-8A65-3469CE921598}" type="datetimeFigureOut">
              <a:rPr lang="it-IT" smtClean="0"/>
              <a:t>14/10/2024</a:t>
            </a:fld>
            <a:endParaRPr lang="it-IT"/>
          </a:p>
        </p:txBody>
      </p:sp>
      <p:sp>
        <p:nvSpPr>
          <p:cNvPr id="5" name="Segnaposto piè di pagina 4">
            <a:extLst>
              <a:ext uri="{FF2B5EF4-FFF2-40B4-BE49-F238E27FC236}">
                <a16:creationId xmlns:a16="http://schemas.microsoft.com/office/drawing/2014/main" id="{5E41BCB3-8738-D5CC-2C3E-7257870C8B2C}"/>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685BA77-EE41-FFE6-2962-63D172DFE996}"/>
              </a:ext>
            </a:extLst>
          </p:cNvPr>
          <p:cNvSpPr>
            <a:spLocks noGrp="1"/>
          </p:cNvSpPr>
          <p:nvPr>
            <p:ph type="sldNum" sz="quarter" idx="12"/>
          </p:nvPr>
        </p:nvSpPr>
        <p:spPr/>
        <p:txBody>
          <a:bodyPr/>
          <a:lstStyle/>
          <a:p>
            <a:fld id="{160ED425-66E8-489D-AAA6-098272E42729}" type="slidenum">
              <a:rPr lang="it-IT" smtClean="0"/>
              <a:t>‹N›</a:t>
            </a:fld>
            <a:endParaRPr lang="it-IT"/>
          </a:p>
        </p:txBody>
      </p:sp>
    </p:spTree>
    <p:extLst>
      <p:ext uri="{BB962C8B-B14F-4D97-AF65-F5344CB8AC3E}">
        <p14:creationId xmlns:p14="http://schemas.microsoft.com/office/powerpoint/2010/main" val="24758231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04153A-CD5B-D727-5B00-AF15C09BDC16}"/>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435A3923-A3E6-F686-1258-35AB40683F96}"/>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B30A8F2-095A-0B85-3246-CD36ACF243B1}"/>
              </a:ext>
            </a:extLst>
          </p:cNvPr>
          <p:cNvSpPr>
            <a:spLocks noGrp="1"/>
          </p:cNvSpPr>
          <p:nvPr>
            <p:ph type="dt" sz="half" idx="10"/>
          </p:nvPr>
        </p:nvSpPr>
        <p:spPr/>
        <p:txBody>
          <a:bodyPr/>
          <a:lstStyle/>
          <a:p>
            <a:fld id="{38B74111-9924-499F-8A65-3469CE921598}" type="datetimeFigureOut">
              <a:rPr lang="it-IT" smtClean="0"/>
              <a:t>14/10/2024</a:t>
            </a:fld>
            <a:endParaRPr lang="it-IT"/>
          </a:p>
        </p:txBody>
      </p:sp>
      <p:sp>
        <p:nvSpPr>
          <p:cNvPr id="5" name="Segnaposto piè di pagina 4">
            <a:extLst>
              <a:ext uri="{FF2B5EF4-FFF2-40B4-BE49-F238E27FC236}">
                <a16:creationId xmlns:a16="http://schemas.microsoft.com/office/drawing/2014/main" id="{958B9EF3-56A7-5389-1AED-BA29824BE12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5F544EC-E676-158A-3617-8D66CF5BB57D}"/>
              </a:ext>
            </a:extLst>
          </p:cNvPr>
          <p:cNvSpPr>
            <a:spLocks noGrp="1"/>
          </p:cNvSpPr>
          <p:nvPr>
            <p:ph type="sldNum" sz="quarter" idx="12"/>
          </p:nvPr>
        </p:nvSpPr>
        <p:spPr/>
        <p:txBody>
          <a:bodyPr/>
          <a:lstStyle/>
          <a:p>
            <a:fld id="{160ED425-66E8-489D-AAA6-098272E42729}" type="slidenum">
              <a:rPr lang="it-IT" smtClean="0"/>
              <a:t>‹N›</a:t>
            </a:fld>
            <a:endParaRPr lang="it-IT"/>
          </a:p>
        </p:txBody>
      </p:sp>
    </p:spTree>
    <p:extLst>
      <p:ext uri="{BB962C8B-B14F-4D97-AF65-F5344CB8AC3E}">
        <p14:creationId xmlns:p14="http://schemas.microsoft.com/office/powerpoint/2010/main" val="7931025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8D430C5-8312-CA73-0971-4C54125FF17E}"/>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45C1E2D0-2DD4-1069-F299-3AD39B034C6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EAE9254F-EEDE-28F9-2D86-E18E2074FC37}"/>
              </a:ext>
            </a:extLst>
          </p:cNvPr>
          <p:cNvSpPr>
            <a:spLocks noGrp="1"/>
          </p:cNvSpPr>
          <p:nvPr>
            <p:ph type="dt" sz="half" idx="10"/>
          </p:nvPr>
        </p:nvSpPr>
        <p:spPr/>
        <p:txBody>
          <a:bodyPr/>
          <a:lstStyle/>
          <a:p>
            <a:fld id="{38B74111-9924-499F-8A65-3469CE921598}" type="datetimeFigureOut">
              <a:rPr lang="it-IT" smtClean="0"/>
              <a:t>14/10/2024</a:t>
            </a:fld>
            <a:endParaRPr lang="it-IT"/>
          </a:p>
        </p:txBody>
      </p:sp>
      <p:sp>
        <p:nvSpPr>
          <p:cNvPr id="5" name="Segnaposto piè di pagina 4">
            <a:extLst>
              <a:ext uri="{FF2B5EF4-FFF2-40B4-BE49-F238E27FC236}">
                <a16:creationId xmlns:a16="http://schemas.microsoft.com/office/drawing/2014/main" id="{7F6C0CD6-C1C9-9D57-19EC-26D7CBA8415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CDA73F9-1FCB-D674-4A96-6CD7DF3D4099}"/>
              </a:ext>
            </a:extLst>
          </p:cNvPr>
          <p:cNvSpPr>
            <a:spLocks noGrp="1"/>
          </p:cNvSpPr>
          <p:nvPr>
            <p:ph type="sldNum" sz="quarter" idx="12"/>
          </p:nvPr>
        </p:nvSpPr>
        <p:spPr/>
        <p:txBody>
          <a:bodyPr/>
          <a:lstStyle/>
          <a:p>
            <a:fld id="{160ED425-66E8-489D-AAA6-098272E42729}" type="slidenum">
              <a:rPr lang="it-IT" smtClean="0"/>
              <a:t>‹N›</a:t>
            </a:fld>
            <a:endParaRPr lang="it-IT"/>
          </a:p>
        </p:txBody>
      </p:sp>
    </p:spTree>
    <p:extLst>
      <p:ext uri="{BB962C8B-B14F-4D97-AF65-F5344CB8AC3E}">
        <p14:creationId xmlns:p14="http://schemas.microsoft.com/office/powerpoint/2010/main" val="27993919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32308D7-B9B1-806D-4936-3A991A031AAB}"/>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D049FAE-E36C-5D3B-CB84-F59CAEE636F0}"/>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AAAFA93C-1181-6229-6580-CACBD2D00A42}"/>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A722A4CB-B019-0301-BFEA-1D0014E55EA7}"/>
              </a:ext>
            </a:extLst>
          </p:cNvPr>
          <p:cNvSpPr>
            <a:spLocks noGrp="1"/>
          </p:cNvSpPr>
          <p:nvPr>
            <p:ph type="dt" sz="half" idx="10"/>
          </p:nvPr>
        </p:nvSpPr>
        <p:spPr/>
        <p:txBody>
          <a:bodyPr/>
          <a:lstStyle/>
          <a:p>
            <a:fld id="{38B74111-9924-499F-8A65-3469CE921598}" type="datetimeFigureOut">
              <a:rPr lang="it-IT" smtClean="0"/>
              <a:t>14/10/2024</a:t>
            </a:fld>
            <a:endParaRPr lang="it-IT"/>
          </a:p>
        </p:txBody>
      </p:sp>
      <p:sp>
        <p:nvSpPr>
          <p:cNvPr id="6" name="Segnaposto piè di pagina 5">
            <a:extLst>
              <a:ext uri="{FF2B5EF4-FFF2-40B4-BE49-F238E27FC236}">
                <a16:creationId xmlns:a16="http://schemas.microsoft.com/office/drawing/2014/main" id="{D950C876-01C1-3219-E56D-8533A065EB53}"/>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F9F6318-7F05-842E-6CE0-5B9F1A40AC7B}"/>
              </a:ext>
            </a:extLst>
          </p:cNvPr>
          <p:cNvSpPr>
            <a:spLocks noGrp="1"/>
          </p:cNvSpPr>
          <p:nvPr>
            <p:ph type="sldNum" sz="quarter" idx="12"/>
          </p:nvPr>
        </p:nvSpPr>
        <p:spPr/>
        <p:txBody>
          <a:bodyPr/>
          <a:lstStyle/>
          <a:p>
            <a:fld id="{160ED425-66E8-489D-AAA6-098272E42729}" type="slidenum">
              <a:rPr lang="it-IT" smtClean="0"/>
              <a:t>‹N›</a:t>
            </a:fld>
            <a:endParaRPr lang="it-IT"/>
          </a:p>
        </p:txBody>
      </p:sp>
    </p:spTree>
    <p:extLst>
      <p:ext uri="{BB962C8B-B14F-4D97-AF65-F5344CB8AC3E}">
        <p14:creationId xmlns:p14="http://schemas.microsoft.com/office/powerpoint/2010/main" val="18263753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B6DB850-8E1A-96A6-8957-8E6BFACA1174}"/>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A8B2D429-4C47-ABDE-5D52-AFE18FCA540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116587FC-D7ED-CB32-ADF0-62E8B252E3DD}"/>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15DD4C37-AE6A-6DED-58D8-3A743DF9A05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A94845D7-4A23-D739-5C1D-3658A04D2F8D}"/>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8D5F2081-9D00-F9A0-1A67-B5BD8C968FAF}"/>
              </a:ext>
            </a:extLst>
          </p:cNvPr>
          <p:cNvSpPr>
            <a:spLocks noGrp="1"/>
          </p:cNvSpPr>
          <p:nvPr>
            <p:ph type="dt" sz="half" idx="10"/>
          </p:nvPr>
        </p:nvSpPr>
        <p:spPr/>
        <p:txBody>
          <a:bodyPr/>
          <a:lstStyle/>
          <a:p>
            <a:fld id="{38B74111-9924-499F-8A65-3469CE921598}" type="datetimeFigureOut">
              <a:rPr lang="it-IT" smtClean="0"/>
              <a:t>14/10/2024</a:t>
            </a:fld>
            <a:endParaRPr lang="it-IT"/>
          </a:p>
        </p:txBody>
      </p:sp>
      <p:sp>
        <p:nvSpPr>
          <p:cNvPr id="8" name="Segnaposto piè di pagina 7">
            <a:extLst>
              <a:ext uri="{FF2B5EF4-FFF2-40B4-BE49-F238E27FC236}">
                <a16:creationId xmlns:a16="http://schemas.microsoft.com/office/drawing/2014/main" id="{7D5CBBCA-2977-6EA3-0BEF-64B3FF7BB72E}"/>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2EEEFC0B-6AF3-F96D-8488-C15904F0A1AB}"/>
              </a:ext>
            </a:extLst>
          </p:cNvPr>
          <p:cNvSpPr>
            <a:spLocks noGrp="1"/>
          </p:cNvSpPr>
          <p:nvPr>
            <p:ph type="sldNum" sz="quarter" idx="12"/>
          </p:nvPr>
        </p:nvSpPr>
        <p:spPr/>
        <p:txBody>
          <a:bodyPr/>
          <a:lstStyle/>
          <a:p>
            <a:fld id="{160ED425-66E8-489D-AAA6-098272E42729}" type="slidenum">
              <a:rPr lang="it-IT" smtClean="0"/>
              <a:t>‹N›</a:t>
            </a:fld>
            <a:endParaRPr lang="it-IT"/>
          </a:p>
        </p:txBody>
      </p:sp>
    </p:spTree>
    <p:extLst>
      <p:ext uri="{BB962C8B-B14F-4D97-AF65-F5344CB8AC3E}">
        <p14:creationId xmlns:p14="http://schemas.microsoft.com/office/powerpoint/2010/main" val="28829081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F2ABBFB-8C49-08DE-01A0-409932220D01}"/>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C4294773-B434-4DBF-CCE7-3A7305025BBB}"/>
              </a:ext>
            </a:extLst>
          </p:cNvPr>
          <p:cNvSpPr>
            <a:spLocks noGrp="1"/>
          </p:cNvSpPr>
          <p:nvPr>
            <p:ph type="dt" sz="half" idx="10"/>
          </p:nvPr>
        </p:nvSpPr>
        <p:spPr/>
        <p:txBody>
          <a:bodyPr/>
          <a:lstStyle/>
          <a:p>
            <a:fld id="{38B74111-9924-499F-8A65-3469CE921598}" type="datetimeFigureOut">
              <a:rPr lang="it-IT" smtClean="0"/>
              <a:t>14/10/2024</a:t>
            </a:fld>
            <a:endParaRPr lang="it-IT"/>
          </a:p>
        </p:txBody>
      </p:sp>
      <p:sp>
        <p:nvSpPr>
          <p:cNvPr id="4" name="Segnaposto piè di pagina 3">
            <a:extLst>
              <a:ext uri="{FF2B5EF4-FFF2-40B4-BE49-F238E27FC236}">
                <a16:creationId xmlns:a16="http://schemas.microsoft.com/office/drawing/2014/main" id="{CCEEF6DA-6345-35E6-5A9D-5527C6E9B547}"/>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F7A07B16-A79F-125D-73D5-59C9BE988116}"/>
              </a:ext>
            </a:extLst>
          </p:cNvPr>
          <p:cNvSpPr>
            <a:spLocks noGrp="1"/>
          </p:cNvSpPr>
          <p:nvPr>
            <p:ph type="sldNum" sz="quarter" idx="12"/>
          </p:nvPr>
        </p:nvSpPr>
        <p:spPr/>
        <p:txBody>
          <a:bodyPr/>
          <a:lstStyle/>
          <a:p>
            <a:fld id="{160ED425-66E8-489D-AAA6-098272E42729}" type="slidenum">
              <a:rPr lang="it-IT" smtClean="0"/>
              <a:t>‹N›</a:t>
            </a:fld>
            <a:endParaRPr lang="it-IT"/>
          </a:p>
        </p:txBody>
      </p:sp>
    </p:spTree>
    <p:extLst>
      <p:ext uri="{BB962C8B-B14F-4D97-AF65-F5344CB8AC3E}">
        <p14:creationId xmlns:p14="http://schemas.microsoft.com/office/powerpoint/2010/main" val="1627298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2BB4A771-A988-B80E-0E50-5B97247707E9}"/>
              </a:ext>
            </a:extLst>
          </p:cNvPr>
          <p:cNvSpPr>
            <a:spLocks noGrp="1"/>
          </p:cNvSpPr>
          <p:nvPr>
            <p:ph type="dt" sz="half" idx="10"/>
          </p:nvPr>
        </p:nvSpPr>
        <p:spPr/>
        <p:txBody>
          <a:bodyPr/>
          <a:lstStyle/>
          <a:p>
            <a:fld id="{38B74111-9924-499F-8A65-3469CE921598}" type="datetimeFigureOut">
              <a:rPr lang="it-IT" smtClean="0"/>
              <a:t>14/10/2024</a:t>
            </a:fld>
            <a:endParaRPr lang="it-IT"/>
          </a:p>
        </p:txBody>
      </p:sp>
      <p:sp>
        <p:nvSpPr>
          <p:cNvPr id="3" name="Segnaposto piè di pagina 2">
            <a:extLst>
              <a:ext uri="{FF2B5EF4-FFF2-40B4-BE49-F238E27FC236}">
                <a16:creationId xmlns:a16="http://schemas.microsoft.com/office/drawing/2014/main" id="{7FF25520-398A-2AE8-95D8-8580A105F42D}"/>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16A770A6-17C0-AB49-0D90-2F25BC4A73DC}"/>
              </a:ext>
            </a:extLst>
          </p:cNvPr>
          <p:cNvSpPr>
            <a:spLocks noGrp="1"/>
          </p:cNvSpPr>
          <p:nvPr>
            <p:ph type="sldNum" sz="quarter" idx="12"/>
          </p:nvPr>
        </p:nvSpPr>
        <p:spPr/>
        <p:txBody>
          <a:bodyPr/>
          <a:lstStyle/>
          <a:p>
            <a:fld id="{160ED425-66E8-489D-AAA6-098272E42729}" type="slidenum">
              <a:rPr lang="it-IT" smtClean="0"/>
              <a:t>‹N›</a:t>
            </a:fld>
            <a:endParaRPr lang="it-IT"/>
          </a:p>
        </p:txBody>
      </p:sp>
    </p:spTree>
    <p:extLst>
      <p:ext uri="{BB962C8B-B14F-4D97-AF65-F5344CB8AC3E}">
        <p14:creationId xmlns:p14="http://schemas.microsoft.com/office/powerpoint/2010/main" val="30842442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EBFFC23-F934-49AB-EE80-2FEB8BBF832D}"/>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EA5231F0-8616-270A-C351-1EEC262C151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EA836913-F17E-B12E-71B8-F861EF9CFF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1742224B-6187-E4DE-E053-51274972C1B3}"/>
              </a:ext>
            </a:extLst>
          </p:cNvPr>
          <p:cNvSpPr>
            <a:spLocks noGrp="1"/>
          </p:cNvSpPr>
          <p:nvPr>
            <p:ph type="dt" sz="half" idx="10"/>
          </p:nvPr>
        </p:nvSpPr>
        <p:spPr/>
        <p:txBody>
          <a:bodyPr/>
          <a:lstStyle/>
          <a:p>
            <a:fld id="{38B74111-9924-499F-8A65-3469CE921598}" type="datetimeFigureOut">
              <a:rPr lang="it-IT" smtClean="0"/>
              <a:t>14/10/2024</a:t>
            </a:fld>
            <a:endParaRPr lang="it-IT"/>
          </a:p>
        </p:txBody>
      </p:sp>
      <p:sp>
        <p:nvSpPr>
          <p:cNvPr id="6" name="Segnaposto piè di pagina 5">
            <a:extLst>
              <a:ext uri="{FF2B5EF4-FFF2-40B4-BE49-F238E27FC236}">
                <a16:creationId xmlns:a16="http://schemas.microsoft.com/office/drawing/2014/main" id="{01EB7666-5B30-16F1-DFD7-8ADCED3D3977}"/>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C365E2F-F399-D1DF-9EAF-225E7DFA039B}"/>
              </a:ext>
            </a:extLst>
          </p:cNvPr>
          <p:cNvSpPr>
            <a:spLocks noGrp="1"/>
          </p:cNvSpPr>
          <p:nvPr>
            <p:ph type="sldNum" sz="quarter" idx="12"/>
          </p:nvPr>
        </p:nvSpPr>
        <p:spPr/>
        <p:txBody>
          <a:bodyPr/>
          <a:lstStyle/>
          <a:p>
            <a:fld id="{160ED425-66E8-489D-AAA6-098272E42729}" type="slidenum">
              <a:rPr lang="it-IT" smtClean="0"/>
              <a:t>‹N›</a:t>
            </a:fld>
            <a:endParaRPr lang="it-IT"/>
          </a:p>
        </p:txBody>
      </p:sp>
    </p:spTree>
    <p:extLst>
      <p:ext uri="{BB962C8B-B14F-4D97-AF65-F5344CB8AC3E}">
        <p14:creationId xmlns:p14="http://schemas.microsoft.com/office/powerpoint/2010/main" val="25378717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6EEFCA-6390-729D-3216-7442F7382B1C}"/>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BB1C5CA7-A127-3CF5-2AE2-9662FCB684D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576646BB-73F5-C88A-95AF-50ACC2916C6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5CA3197C-BEDD-34F2-EE4E-EE62D8DDD29F}"/>
              </a:ext>
            </a:extLst>
          </p:cNvPr>
          <p:cNvSpPr>
            <a:spLocks noGrp="1"/>
          </p:cNvSpPr>
          <p:nvPr>
            <p:ph type="dt" sz="half" idx="10"/>
          </p:nvPr>
        </p:nvSpPr>
        <p:spPr/>
        <p:txBody>
          <a:bodyPr/>
          <a:lstStyle/>
          <a:p>
            <a:fld id="{38B74111-9924-499F-8A65-3469CE921598}" type="datetimeFigureOut">
              <a:rPr lang="it-IT" smtClean="0"/>
              <a:t>14/10/2024</a:t>
            </a:fld>
            <a:endParaRPr lang="it-IT"/>
          </a:p>
        </p:txBody>
      </p:sp>
      <p:sp>
        <p:nvSpPr>
          <p:cNvPr id="6" name="Segnaposto piè di pagina 5">
            <a:extLst>
              <a:ext uri="{FF2B5EF4-FFF2-40B4-BE49-F238E27FC236}">
                <a16:creationId xmlns:a16="http://schemas.microsoft.com/office/drawing/2014/main" id="{FDC8C78F-18F9-3523-6191-5912B79F457E}"/>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FDD2C8FC-CEA2-64B6-6E40-891486F2B317}"/>
              </a:ext>
            </a:extLst>
          </p:cNvPr>
          <p:cNvSpPr>
            <a:spLocks noGrp="1"/>
          </p:cNvSpPr>
          <p:nvPr>
            <p:ph type="sldNum" sz="quarter" idx="12"/>
          </p:nvPr>
        </p:nvSpPr>
        <p:spPr/>
        <p:txBody>
          <a:bodyPr/>
          <a:lstStyle/>
          <a:p>
            <a:fld id="{160ED425-66E8-489D-AAA6-098272E42729}" type="slidenum">
              <a:rPr lang="it-IT" smtClean="0"/>
              <a:t>‹N›</a:t>
            </a:fld>
            <a:endParaRPr lang="it-IT"/>
          </a:p>
        </p:txBody>
      </p:sp>
    </p:spTree>
    <p:extLst>
      <p:ext uri="{BB962C8B-B14F-4D97-AF65-F5344CB8AC3E}">
        <p14:creationId xmlns:p14="http://schemas.microsoft.com/office/powerpoint/2010/main" val="1146591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7080B6A1-8D3D-4C3C-6CA5-4A080A4ADD4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1838D670-BAF7-1D08-3FEC-85EFD659BC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827537B-C4BC-8069-707C-E35A07808DA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8B74111-9924-499F-8A65-3469CE921598}" type="datetimeFigureOut">
              <a:rPr lang="it-IT" smtClean="0"/>
              <a:t>14/10/2024</a:t>
            </a:fld>
            <a:endParaRPr lang="it-IT"/>
          </a:p>
        </p:txBody>
      </p:sp>
      <p:sp>
        <p:nvSpPr>
          <p:cNvPr id="5" name="Segnaposto piè di pagina 4">
            <a:extLst>
              <a:ext uri="{FF2B5EF4-FFF2-40B4-BE49-F238E27FC236}">
                <a16:creationId xmlns:a16="http://schemas.microsoft.com/office/drawing/2014/main" id="{DC869FE2-FB2F-7F1A-D355-5B17FFD335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it-IT"/>
          </a:p>
        </p:txBody>
      </p:sp>
      <p:sp>
        <p:nvSpPr>
          <p:cNvPr id="6" name="Segnaposto numero diapositiva 5">
            <a:extLst>
              <a:ext uri="{FF2B5EF4-FFF2-40B4-BE49-F238E27FC236}">
                <a16:creationId xmlns:a16="http://schemas.microsoft.com/office/drawing/2014/main" id="{A48AD02E-6121-8920-7AF7-6B3E9048CBC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60ED425-66E8-489D-AAA6-098272E42729}" type="slidenum">
              <a:rPr lang="it-IT" smtClean="0"/>
              <a:t>‹N›</a:t>
            </a:fld>
            <a:endParaRPr lang="it-IT"/>
          </a:p>
        </p:txBody>
      </p:sp>
    </p:spTree>
    <p:extLst>
      <p:ext uri="{BB962C8B-B14F-4D97-AF65-F5344CB8AC3E}">
        <p14:creationId xmlns:p14="http://schemas.microsoft.com/office/powerpoint/2010/main" val="12694708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4EE52E1-1345-57C0-7128-B1D288F8DB75}"/>
              </a:ext>
            </a:extLst>
          </p:cNvPr>
          <p:cNvSpPr>
            <a:spLocks noGrp="1"/>
          </p:cNvSpPr>
          <p:nvPr>
            <p:ph type="ctrTitle"/>
          </p:nvPr>
        </p:nvSpPr>
        <p:spPr/>
        <p:txBody>
          <a:bodyPr/>
          <a:lstStyle/>
          <a:p>
            <a:r>
              <a:rPr lang="it-IT" dirty="0"/>
              <a:t>ESEMPI DI TERAPIE COMBINATE</a:t>
            </a:r>
          </a:p>
        </p:txBody>
      </p:sp>
      <p:sp>
        <p:nvSpPr>
          <p:cNvPr id="3" name="Sottotitolo 2">
            <a:extLst>
              <a:ext uri="{FF2B5EF4-FFF2-40B4-BE49-F238E27FC236}">
                <a16:creationId xmlns:a16="http://schemas.microsoft.com/office/drawing/2014/main" id="{95CDE7C5-9C74-93CE-20FF-C6FA00E68787}"/>
              </a:ext>
            </a:extLst>
          </p:cNvPr>
          <p:cNvSpPr>
            <a:spLocks noGrp="1"/>
          </p:cNvSpPr>
          <p:nvPr>
            <p:ph type="subTitle" idx="1"/>
          </p:nvPr>
        </p:nvSpPr>
        <p:spPr/>
        <p:txBody>
          <a:bodyPr/>
          <a:lstStyle/>
          <a:p>
            <a:r>
              <a:rPr lang="it-IT" dirty="0"/>
              <a:t>Francesco Rovetto</a:t>
            </a:r>
          </a:p>
        </p:txBody>
      </p:sp>
    </p:spTree>
    <p:extLst>
      <p:ext uri="{BB962C8B-B14F-4D97-AF65-F5344CB8AC3E}">
        <p14:creationId xmlns:p14="http://schemas.microsoft.com/office/powerpoint/2010/main" val="7199011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Farmaci ed attività sessuale</a:t>
            </a:r>
          </a:p>
        </p:txBody>
      </p:sp>
      <p:sp>
        <p:nvSpPr>
          <p:cNvPr id="3" name="Segnaposto contenuto 2"/>
          <p:cNvSpPr>
            <a:spLocks noGrp="1"/>
          </p:cNvSpPr>
          <p:nvPr>
            <p:ph idx="1"/>
          </p:nvPr>
        </p:nvSpPr>
        <p:spPr/>
        <p:txBody>
          <a:bodyPr>
            <a:normAutofit/>
          </a:bodyPr>
          <a:lstStyle/>
          <a:p>
            <a:r>
              <a:rPr lang="it-IT" dirty="0"/>
              <a:t>Testosterone (</a:t>
            </a:r>
            <a:r>
              <a:rPr lang="it-IT" dirty="0" err="1"/>
              <a:t>es</a:t>
            </a:r>
            <a:r>
              <a:rPr lang="it-IT" dirty="0"/>
              <a:t> .</a:t>
            </a:r>
            <a:r>
              <a:rPr lang="it-IT" dirty="0" err="1"/>
              <a:t>Sustanon</a:t>
            </a:r>
            <a:r>
              <a:rPr lang="it-IT" dirty="0"/>
              <a:t>, </a:t>
            </a:r>
            <a:r>
              <a:rPr lang="it-IT" dirty="0" err="1"/>
              <a:t>Testoviron</a:t>
            </a:r>
            <a:r>
              <a:rPr lang="it-IT" dirty="0"/>
              <a:t>) funziona, ma dopo poche somministrazioni inibisce asse ipotalamo ipofisario ed ottiene effetti opposti</a:t>
            </a:r>
          </a:p>
          <a:p>
            <a:r>
              <a:rPr lang="it-IT" dirty="0"/>
              <a:t>Crema al testosterone</a:t>
            </a:r>
          </a:p>
          <a:p>
            <a:r>
              <a:rPr lang="it-IT" dirty="0"/>
              <a:t>Pillola può avere effetti molto diversi (maggiore sicurezza ma leggero calo di libido) possibile cambiare prodotto con uno più estrogenico</a:t>
            </a:r>
          </a:p>
        </p:txBody>
      </p:sp>
    </p:spTree>
    <p:extLst>
      <p:ext uri="{BB962C8B-B14F-4D97-AF65-F5344CB8AC3E}">
        <p14:creationId xmlns:p14="http://schemas.microsoft.com/office/powerpoint/2010/main" val="17530737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Caverjet</a:t>
            </a:r>
            <a:endParaRPr lang="it-IT" dirty="0"/>
          </a:p>
        </p:txBody>
      </p:sp>
      <p:sp>
        <p:nvSpPr>
          <p:cNvPr id="3" name="Segnaposto contenuto 2"/>
          <p:cNvSpPr>
            <a:spLocks noGrp="1"/>
          </p:cNvSpPr>
          <p:nvPr>
            <p:ph idx="1"/>
          </p:nvPr>
        </p:nvSpPr>
        <p:spPr/>
        <p:txBody>
          <a:bodyPr/>
          <a:lstStyle/>
          <a:p>
            <a:r>
              <a:rPr lang="it-IT" dirty="0"/>
              <a:t>Iniezioni su corpi cavernosi </a:t>
            </a:r>
          </a:p>
          <a:p>
            <a:r>
              <a:rPr lang="it-IT" dirty="0"/>
              <a:t>Rapido di effetto</a:t>
            </a:r>
          </a:p>
          <a:p>
            <a:r>
              <a:rPr lang="it-IT" dirty="0"/>
              <a:t>Dissociato da stimoli erotici</a:t>
            </a:r>
          </a:p>
          <a:p>
            <a:r>
              <a:rPr lang="it-IT" dirty="0"/>
              <a:t>Complesso vissuto della partner</a:t>
            </a:r>
          </a:p>
          <a:p>
            <a:r>
              <a:rPr lang="it-IT" dirty="0"/>
              <a:t>Se entro 1 ora non si risolve la erezione pronto soccorso</a:t>
            </a:r>
          </a:p>
          <a:p>
            <a:r>
              <a:rPr lang="it-IT" dirty="0"/>
              <a:t>Rischio di priapismo</a:t>
            </a:r>
          </a:p>
        </p:txBody>
      </p:sp>
    </p:spTree>
    <p:extLst>
      <p:ext uri="{BB962C8B-B14F-4D97-AF65-F5344CB8AC3E}">
        <p14:creationId xmlns:p14="http://schemas.microsoft.com/office/powerpoint/2010/main" val="42314535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Viagra &amp; C.</a:t>
            </a:r>
          </a:p>
        </p:txBody>
      </p:sp>
      <p:sp>
        <p:nvSpPr>
          <p:cNvPr id="3" name="Segnaposto contenuto 2"/>
          <p:cNvSpPr>
            <a:spLocks noGrp="1"/>
          </p:cNvSpPr>
          <p:nvPr>
            <p:ph idx="1"/>
          </p:nvPr>
        </p:nvSpPr>
        <p:spPr/>
        <p:txBody>
          <a:bodyPr>
            <a:normAutofit fontScale="92500" lnSpcReduction="10000"/>
          </a:bodyPr>
          <a:lstStyle/>
          <a:p>
            <a:r>
              <a:rPr lang="it-IT" dirty="0" err="1"/>
              <a:t>Viagra</a:t>
            </a:r>
            <a:r>
              <a:rPr lang="it-IT" dirty="0"/>
              <a:t> </a:t>
            </a:r>
            <a:r>
              <a:rPr lang="it-IT" dirty="0" err="1"/>
              <a:t>Sildenafil</a:t>
            </a:r>
            <a:r>
              <a:rPr lang="it-IT" dirty="0"/>
              <a:t> 30 minuti di latenza</a:t>
            </a:r>
          </a:p>
          <a:p>
            <a:r>
              <a:rPr lang="it-IT" dirty="0"/>
              <a:t>4 ore di durata</a:t>
            </a:r>
          </a:p>
          <a:p>
            <a:r>
              <a:rPr lang="it-IT" dirty="0"/>
              <a:t>Rapido recupero (riduce periodo refrattario)</a:t>
            </a:r>
          </a:p>
          <a:p>
            <a:r>
              <a:rPr lang="it-IT" dirty="0"/>
              <a:t>Risponde agli stimoli erotici</a:t>
            </a:r>
          </a:p>
          <a:p>
            <a:r>
              <a:rPr lang="it-IT" dirty="0"/>
              <a:t>Richiede pianificazione</a:t>
            </a:r>
          </a:p>
          <a:p>
            <a:r>
              <a:rPr lang="it-IT" dirty="0"/>
              <a:t>Effetti collaterali, cefalea, gocciolio dal naso, tachicardia, visione blu, ipotensione ortostatica</a:t>
            </a:r>
          </a:p>
          <a:p>
            <a:r>
              <a:rPr lang="it-IT" dirty="0"/>
              <a:t>CIALIS </a:t>
            </a:r>
            <a:r>
              <a:rPr lang="it-IT" dirty="0" err="1"/>
              <a:t>Tadalafil</a:t>
            </a:r>
            <a:r>
              <a:rPr lang="it-IT" dirty="0"/>
              <a:t> durata 30 ore</a:t>
            </a:r>
          </a:p>
          <a:p>
            <a:r>
              <a:rPr lang="it-IT" dirty="0"/>
              <a:t>Once a </a:t>
            </a:r>
            <a:r>
              <a:rPr lang="it-IT" dirty="0" err="1"/>
              <a:t>day</a:t>
            </a:r>
            <a:r>
              <a:rPr lang="it-IT" dirty="0"/>
              <a:t> 5 mg di </a:t>
            </a:r>
            <a:r>
              <a:rPr lang="it-IT" dirty="0" err="1"/>
              <a:t>Cialis</a:t>
            </a:r>
            <a:r>
              <a:rPr lang="it-IT" dirty="0"/>
              <a:t> al giorno dose continuativa</a:t>
            </a:r>
          </a:p>
          <a:p>
            <a:r>
              <a:rPr lang="it-IT" dirty="0"/>
              <a:t>Viagra in internet, </a:t>
            </a:r>
            <a:r>
              <a:rPr lang="it-IT" dirty="0" err="1"/>
              <a:t>Levitra</a:t>
            </a:r>
            <a:r>
              <a:rPr lang="it-IT" dirty="0"/>
              <a:t> e riduzione di costi</a:t>
            </a:r>
          </a:p>
        </p:txBody>
      </p:sp>
    </p:spTree>
    <p:extLst>
      <p:ext uri="{BB962C8B-B14F-4D97-AF65-F5344CB8AC3E}">
        <p14:creationId xmlns:p14="http://schemas.microsoft.com/office/powerpoint/2010/main" val="42175087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Operazioni con protesi</a:t>
            </a:r>
          </a:p>
          <a:p>
            <a:r>
              <a:rPr lang="it-IT" dirty="0"/>
              <a:t>Cerotti al testosterone per donne</a:t>
            </a:r>
          </a:p>
          <a:p>
            <a:r>
              <a:rPr lang="it-IT" dirty="0" err="1"/>
              <a:t>Alcover</a:t>
            </a:r>
            <a:r>
              <a:rPr lang="it-IT" dirty="0"/>
              <a:t> a basse dosi come “viagra femminile”</a:t>
            </a:r>
          </a:p>
          <a:p>
            <a:r>
              <a:rPr lang="it-IT" dirty="0" err="1"/>
              <a:t>Seroxat</a:t>
            </a:r>
            <a:r>
              <a:rPr lang="it-IT" dirty="0"/>
              <a:t> per eiaculazione precoce</a:t>
            </a:r>
          </a:p>
          <a:p>
            <a:r>
              <a:rPr lang="it-IT" dirty="0"/>
              <a:t>Chirurgia per allungamento pene</a:t>
            </a:r>
          </a:p>
          <a:p>
            <a:r>
              <a:rPr lang="it-IT" dirty="0"/>
              <a:t>Circoncisione e desensibilizzazione</a:t>
            </a:r>
          </a:p>
          <a:p>
            <a:r>
              <a:rPr lang="it-IT" dirty="0"/>
              <a:t>Chirurgia di ringiovanimento vagina</a:t>
            </a:r>
          </a:p>
          <a:p>
            <a:r>
              <a:rPr lang="it-IT" dirty="0"/>
              <a:t>Lubrificanti (</a:t>
            </a:r>
            <a:r>
              <a:rPr lang="it-IT" dirty="0" err="1"/>
              <a:t>Replens</a:t>
            </a:r>
            <a:r>
              <a:rPr lang="it-IT" dirty="0"/>
              <a:t>) ed estrogeni (</a:t>
            </a:r>
            <a:r>
              <a:rPr lang="it-IT" dirty="0" err="1"/>
              <a:t>Colpogyn</a:t>
            </a:r>
            <a:r>
              <a:rPr lang="it-IT" dirty="0"/>
              <a:t>) per menopausa</a:t>
            </a:r>
          </a:p>
        </p:txBody>
      </p:sp>
    </p:spTree>
    <p:extLst>
      <p:ext uri="{BB962C8B-B14F-4D97-AF65-F5344CB8AC3E}">
        <p14:creationId xmlns:p14="http://schemas.microsoft.com/office/powerpoint/2010/main" val="40637762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5A24241-DCE0-2284-D860-22E65D061FB1}"/>
              </a:ext>
            </a:extLst>
          </p:cNvPr>
          <p:cNvSpPr>
            <a:spLocks noGrp="1"/>
          </p:cNvSpPr>
          <p:nvPr>
            <p:ph type="title"/>
          </p:nvPr>
        </p:nvSpPr>
        <p:spPr/>
        <p:txBody>
          <a:bodyPr/>
          <a:lstStyle/>
          <a:p>
            <a:r>
              <a:rPr lang="it-IT" dirty="0"/>
              <a:t>ANSIOLITICI storia</a:t>
            </a:r>
          </a:p>
        </p:txBody>
      </p:sp>
      <p:sp>
        <p:nvSpPr>
          <p:cNvPr id="3" name="Segnaposto contenuto 2">
            <a:extLst>
              <a:ext uri="{FF2B5EF4-FFF2-40B4-BE49-F238E27FC236}">
                <a16:creationId xmlns:a16="http://schemas.microsoft.com/office/drawing/2014/main" id="{21DF3045-87AF-B9AE-17C2-32554E5608FD}"/>
              </a:ext>
            </a:extLst>
          </p:cNvPr>
          <p:cNvSpPr>
            <a:spLocks noGrp="1"/>
          </p:cNvSpPr>
          <p:nvPr>
            <p:ph idx="1"/>
          </p:nvPr>
        </p:nvSpPr>
        <p:spPr/>
        <p:txBody>
          <a:bodyPr/>
          <a:lstStyle/>
          <a:p>
            <a:r>
              <a:rPr lang="it-IT" dirty="0"/>
              <a:t>Fin dai tempi antichi noto l’effetto ansiolitico di alcune erbe (es camomilla, valeriana)</a:t>
            </a:r>
          </a:p>
          <a:p>
            <a:endParaRPr lang="it-IT" dirty="0"/>
          </a:p>
          <a:p>
            <a:r>
              <a:rPr lang="it-IT" dirty="0"/>
              <a:t>Fine 800 oppio funzionava ma induceva forte dipendenza</a:t>
            </a:r>
          </a:p>
          <a:p>
            <a:endParaRPr lang="it-IT" dirty="0"/>
          </a:p>
          <a:p>
            <a:r>
              <a:rPr lang="it-IT" dirty="0"/>
              <a:t>Inizi 900 Bromuri ed idrato di cloralio </a:t>
            </a:r>
          </a:p>
        </p:txBody>
      </p:sp>
    </p:spTree>
    <p:extLst>
      <p:ext uri="{BB962C8B-B14F-4D97-AF65-F5344CB8AC3E}">
        <p14:creationId xmlns:p14="http://schemas.microsoft.com/office/powerpoint/2010/main" val="4038551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66FD28-7A52-97BF-109F-557E9D79C82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3A4460DB-235A-B2AC-C743-7DB8038A6C38}"/>
              </a:ext>
            </a:extLst>
          </p:cNvPr>
          <p:cNvSpPr>
            <a:spLocks noGrp="1"/>
          </p:cNvSpPr>
          <p:nvPr>
            <p:ph idx="1"/>
          </p:nvPr>
        </p:nvSpPr>
        <p:spPr/>
        <p:txBody>
          <a:bodyPr>
            <a:normAutofit/>
          </a:bodyPr>
          <a:lstStyle/>
          <a:p>
            <a:r>
              <a:rPr lang="it-IT" dirty="0"/>
              <a:t>Anni ’30 Barbiturici considerati più sicuri dei precedenti ma anche essi inducevano dipendenza. Marilyn Monroe è morta per  overdose di barbiturici. Tutt’ora i giornalisti a volte citano i barbiturici come sinonimo di ansiolitici</a:t>
            </a:r>
          </a:p>
          <a:p>
            <a:endParaRPr lang="it-IT" dirty="0"/>
          </a:p>
          <a:p>
            <a:r>
              <a:rPr lang="it-IT" dirty="0"/>
              <a:t>1952 necessaria ricetta per barbiturici ora usati (raramente) solo per epilessia</a:t>
            </a:r>
          </a:p>
        </p:txBody>
      </p:sp>
    </p:spTree>
    <p:extLst>
      <p:ext uri="{BB962C8B-B14F-4D97-AF65-F5344CB8AC3E}">
        <p14:creationId xmlns:p14="http://schemas.microsoft.com/office/powerpoint/2010/main" val="28383844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6311EB-AF6F-7F59-511A-6B56732E7F3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617B499-EE65-67D2-2DC4-0D21032B877C}"/>
              </a:ext>
            </a:extLst>
          </p:cNvPr>
          <p:cNvSpPr>
            <a:spLocks noGrp="1"/>
          </p:cNvSpPr>
          <p:nvPr>
            <p:ph idx="1"/>
          </p:nvPr>
        </p:nvSpPr>
        <p:spPr/>
        <p:txBody>
          <a:bodyPr>
            <a:normAutofit/>
          </a:bodyPr>
          <a:lstStyle/>
          <a:p>
            <a:r>
              <a:rPr lang="it-IT" dirty="0"/>
              <a:t>1952 scoperte </a:t>
            </a:r>
            <a:r>
              <a:rPr lang="it-IT" dirty="0" err="1"/>
              <a:t>fenotiazione</a:t>
            </a:r>
            <a:r>
              <a:rPr lang="it-IT" dirty="0"/>
              <a:t> (vedi capitolo antipsicotici) ed anche il meprobamato (es </a:t>
            </a:r>
            <a:r>
              <a:rPr lang="it-IT" dirty="0" err="1"/>
              <a:t>Miltown</a:t>
            </a:r>
            <a:r>
              <a:rPr lang="it-IT" dirty="0"/>
              <a:t>) che però era poco efficace</a:t>
            </a:r>
          </a:p>
          <a:p>
            <a:endParaRPr lang="it-IT" dirty="0"/>
          </a:p>
          <a:p>
            <a:r>
              <a:rPr lang="it-IT" dirty="0"/>
              <a:t>1957 </a:t>
            </a:r>
            <a:r>
              <a:rPr lang="it-IT" dirty="0" err="1"/>
              <a:t>Sternback</a:t>
            </a:r>
            <a:r>
              <a:rPr lang="it-IT" dirty="0"/>
              <a:t> inizia studio sulle benzodiazepine su un campione dimenticato in un cassetto per 3 anni. Poca tossicità e forte attività ipnotica e ansiolitica. Introdotti nel mercato nel 1960. </a:t>
            </a:r>
            <a:r>
              <a:rPr lang="it-IT" dirty="0" err="1"/>
              <a:t>Librium</a:t>
            </a:r>
            <a:r>
              <a:rPr lang="it-IT" dirty="0"/>
              <a:t>, Valium, </a:t>
            </a:r>
            <a:r>
              <a:rPr lang="it-IT" dirty="0" err="1"/>
              <a:t>Rivotril</a:t>
            </a:r>
            <a:r>
              <a:rPr lang="it-IT"/>
              <a:t>.</a:t>
            </a:r>
            <a:endParaRPr lang="it-IT" dirty="0"/>
          </a:p>
        </p:txBody>
      </p:sp>
    </p:spTree>
    <p:extLst>
      <p:ext uri="{BB962C8B-B14F-4D97-AF65-F5344CB8AC3E}">
        <p14:creationId xmlns:p14="http://schemas.microsoft.com/office/powerpoint/2010/main" val="8509980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ANSIOLITICI BDZ </a:t>
            </a:r>
            <a:br>
              <a:rPr lang="it-IT" dirty="0"/>
            </a:br>
            <a:endParaRPr lang="it-IT" dirty="0"/>
          </a:p>
        </p:txBody>
      </p:sp>
      <p:sp>
        <p:nvSpPr>
          <p:cNvPr id="3" name="Segnaposto contenuto 2"/>
          <p:cNvSpPr>
            <a:spLocks noGrp="1"/>
          </p:cNvSpPr>
          <p:nvPr>
            <p:ph idx="1"/>
          </p:nvPr>
        </p:nvSpPr>
        <p:spPr/>
        <p:txBody>
          <a:bodyPr>
            <a:normAutofit/>
          </a:bodyPr>
          <a:lstStyle/>
          <a:p>
            <a:pPr hangingPunct="0"/>
            <a:r>
              <a:rPr lang="it-IT" dirty="0"/>
              <a:t>ansiolitici, (</a:t>
            </a:r>
            <a:r>
              <a:rPr lang="it-IT" dirty="0" err="1"/>
              <a:t>Xanax</a:t>
            </a:r>
            <a:r>
              <a:rPr lang="it-IT" dirty="0"/>
              <a:t> </a:t>
            </a:r>
            <a:r>
              <a:rPr lang="it-IT" dirty="0" err="1"/>
              <a:t>alprazolam</a:t>
            </a:r>
            <a:r>
              <a:rPr lang="it-IT" dirty="0"/>
              <a:t>)</a:t>
            </a:r>
          </a:p>
          <a:p>
            <a:pPr hangingPunct="0"/>
            <a:r>
              <a:rPr lang="it-IT" dirty="0" err="1"/>
              <a:t>ipnoinducenti</a:t>
            </a:r>
            <a:r>
              <a:rPr lang="it-IT" dirty="0"/>
              <a:t>, (</a:t>
            </a:r>
            <a:r>
              <a:rPr lang="it-IT" dirty="0" err="1"/>
              <a:t>Roipnol</a:t>
            </a:r>
            <a:r>
              <a:rPr lang="it-IT" dirty="0"/>
              <a:t> </a:t>
            </a:r>
            <a:r>
              <a:rPr lang="it-IT" dirty="0" err="1"/>
              <a:t>flunitrazepam</a:t>
            </a:r>
            <a:r>
              <a:rPr lang="it-IT" dirty="0"/>
              <a:t>) </a:t>
            </a:r>
          </a:p>
          <a:p>
            <a:pPr hangingPunct="0"/>
            <a:r>
              <a:rPr lang="it-IT" dirty="0"/>
              <a:t>miorilassanti, (Valium  </a:t>
            </a:r>
            <a:r>
              <a:rPr lang="it-IT" dirty="0" err="1"/>
              <a:t>diazepam</a:t>
            </a:r>
            <a:r>
              <a:rPr lang="it-IT" dirty="0"/>
              <a:t>) </a:t>
            </a:r>
          </a:p>
          <a:p>
            <a:pPr hangingPunct="0"/>
            <a:r>
              <a:rPr lang="it-IT" dirty="0"/>
              <a:t>antiepilettici, (</a:t>
            </a:r>
            <a:r>
              <a:rPr lang="it-IT" dirty="0" err="1"/>
              <a:t>Rivotril</a:t>
            </a:r>
            <a:r>
              <a:rPr lang="it-IT" dirty="0"/>
              <a:t> </a:t>
            </a:r>
            <a:r>
              <a:rPr lang="it-IT" dirty="0" err="1"/>
              <a:t>clonazepam</a:t>
            </a:r>
            <a:r>
              <a:rPr lang="it-IT" dirty="0"/>
              <a:t>)</a:t>
            </a:r>
          </a:p>
          <a:p>
            <a:endParaRPr lang="it-IT"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normAutofit fontScale="90000"/>
          </a:bodyPr>
          <a:lstStyle/>
          <a:p>
            <a:r>
              <a:rPr lang="it-IT" b="1" i="1" dirty="0">
                <a:solidFill>
                  <a:schemeClr val="tx1"/>
                </a:solidFill>
              </a:rPr>
              <a:t>Indicazioni terapeutiche</a:t>
            </a:r>
            <a:br>
              <a:rPr lang="it-IT" b="1" i="1" dirty="0">
                <a:solidFill>
                  <a:schemeClr val="tx1"/>
                </a:solidFill>
                <a:latin typeface="Comic Sans MS" pitchFamily="66" charset="0"/>
              </a:rPr>
            </a:br>
            <a:endParaRPr lang="it-IT" sz="6000" b="1" dirty="0">
              <a:latin typeface="Comic Sans MS" pitchFamily="66" charset="0"/>
            </a:endParaRPr>
          </a:p>
        </p:txBody>
      </p:sp>
      <p:sp>
        <p:nvSpPr>
          <p:cNvPr id="57347" name="Rectangle 3"/>
          <p:cNvSpPr>
            <a:spLocks noGrp="1" noChangeArrowheads="1"/>
          </p:cNvSpPr>
          <p:nvPr>
            <p:ph type="body" idx="1"/>
          </p:nvPr>
        </p:nvSpPr>
        <p:spPr/>
        <p:txBody>
          <a:bodyPr/>
          <a:lstStyle/>
          <a:p>
            <a:pPr>
              <a:buFontTx/>
              <a:buNone/>
            </a:pPr>
            <a:r>
              <a:rPr lang="it-IT" dirty="0">
                <a:latin typeface="+mj-lt"/>
              </a:rPr>
              <a:t>Ansia  </a:t>
            </a:r>
          </a:p>
          <a:p>
            <a:pPr>
              <a:buFontTx/>
              <a:buNone/>
            </a:pPr>
            <a:r>
              <a:rPr lang="it-IT" dirty="0">
                <a:latin typeface="+mj-lt"/>
              </a:rPr>
              <a:t>DAP?        </a:t>
            </a:r>
          </a:p>
          <a:p>
            <a:pPr>
              <a:buFontTx/>
              <a:buNone/>
            </a:pPr>
            <a:r>
              <a:rPr lang="it-IT" dirty="0">
                <a:latin typeface="+mj-lt"/>
              </a:rPr>
              <a:t>Altre malattie psichiatriche</a:t>
            </a:r>
          </a:p>
          <a:p>
            <a:pPr>
              <a:buFontTx/>
              <a:buNone/>
            </a:pPr>
            <a:r>
              <a:rPr lang="it-IT" dirty="0">
                <a:latin typeface="+mj-lt"/>
              </a:rPr>
              <a:t>Patologie psicosomatiche</a:t>
            </a:r>
          </a:p>
          <a:p>
            <a:pPr>
              <a:buFontTx/>
              <a:buNone/>
            </a:pPr>
            <a:r>
              <a:rPr lang="it-IT" dirty="0">
                <a:latin typeface="+mj-lt"/>
              </a:rPr>
              <a:t>Patologie organiche (</a:t>
            </a:r>
            <a:r>
              <a:rPr lang="it-IT" dirty="0" err="1">
                <a:latin typeface="+mj-lt"/>
              </a:rPr>
              <a:t>es</a:t>
            </a:r>
            <a:r>
              <a:rPr lang="it-IT" dirty="0">
                <a:latin typeface="+mj-lt"/>
              </a:rPr>
              <a:t> epilessia, fratture ecc)                 </a:t>
            </a:r>
          </a:p>
          <a:p>
            <a:pPr>
              <a:buFontTx/>
              <a:buNone/>
            </a:pPr>
            <a:r>
              <a:rPr lang="it-IT" dirty="0">
                <a:latin typeface="+mj-lt"/>
              </a:rPr>
              <a:t>Depressione</a:t>
            </a:r>
          </a:p>
          <a:p>
            <a:endParaRPr lang="it-IT"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effetti collaterali delle </a:t>
            </a:r>
            <a:r>
              <a:rPr lang="it-IT" dirty="0" err="1"/>
              <a:t>benzodiazepine</a:t>
            </a:r>
            <a:br>
              <a:rPr lang="it-IT" dirty="0"/>
            </a:br>
            <a:endParaRPr lang="it-IT" dirty="0"/>
          </a:p>
        </p:txBody>
      </p:sp>
      <p:sp>
        <p:nvSpPr>
          <p:cNvPr id="3" name="Segnaposto contenuto 2"/>
          <p:cNvSpPr>
            <a:spLocks noGrp="1"/>
          </p:cNvSpPr>
          <p:nvPr>
            <p:ph idx="1"/>
          </p:nvPr>
        </p:nvSpPr>
        <p:spPr/>
        <p:txBody>
          <a:bodyPr>
            <a:normAutofit fontScale="92500"/>
          </a:bodyPr>
          <a:lstStyle/>
          <a:p>
            <a:r>
              <a:rPr lang="it-IT" dirty="0"/>
              <a:t>Sviluppo di dipendenza e tolleranza soprattutto nelle più rapide e potenti (</a:t>
            </a:r>
            <a:r>
              <a:rPr lang="it-IT" dirty="0" err="1"/>
              <a:t>alprazolam</a:t>
            </a:r>
            <a:r>
              <a:rPr lang="it-IT" dirty="0"/>
              <a:t> Xanax, </a:t>
            </a:r>
            <a:r>
              <a:rPr lang="it-IT" dirty="0" err="1"/>
              <a:t>Rivotril</a:t>
            </a:r>
            <a:r>
              <a:rPr lang="it-IT" dirty="0"/>
              <a:t>, Minias)</a:t>
            </a:r>
          </a:p>
          <a:p>
            <a:r>
              <a:rPr lang="it-IT" dirty="0"/>
              <a:t>Tolleranza crociata con alcool</a:t>
            </a:r>
          </a:p>
          <a:p>
            <a:r>
              <a:rPr lang="it-IT" dirty="0"/>
              <a:t>Amnesia, (mai prima di un esame o di una esperienza di esposizione). </a:t>
            </a:r>
          </a:p>
          <a:p>
            <a:r>
              <a:rPr lang="it-IT" dirty="0"/>
              <a:t>effetto di rimbalzo dopo sospensione troppo rapida da trattamenti prolungati ed intensi (panico con sintomi </a:t>
            </a:r>
            <a:r>
              <a:rPr lang="it-IT" dirty="0" err="1"/>
              <a:t>simil</a:t>
            </a:r>
            <a:r>
              <a:rPr lang="it-IT" dirty="0"/>
              <a:t> influenzali)</a:t>
            </a:r>
          </a:p>
          <a:p>
            <a:r>
              <a:rPr lang="it-IT" dirty="0"/>
              <a:t>A volte piccole crisi di astinenza quando il farmaco “cala”.</a:t>
            </a:r>
          </a:p>
          <a:p>
            <a:r>
              <a:rPr lang="it-IT" dirty="0"/>
              <a:t>Uso al bisogno può diventare una forma di evitamento </a:t>
            </a:r>
          </a:p>
          <a:p>
            <a:r>
              <a:rPr lang="it-IT" dirty="0"/>
              <a:t>In bambini ed anziani a volte, per effetto paradosso, induce eccitazione</a:t>
            </a:r>
          </a:p>
          <a:p>
            <a:endParaRPr lang="it-IT"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CASI SPECIFICI DI TERAPIE ASSOCIATE</a:t>
            </a:r>
          </a:p>
        </p:txBody>
      </p:sp>
      <p:sp>
        <p:nvSpPr>
          <p:cNvPr id="3" name="Segnaposto contenuto 2"/>
          <p:cNvSpPr>
            <a:spLocks noGrp="1"/>
          </p:cNvSpPr>
          <p:nvPr>
            <p:ph idx="1"/>
          </p:nvPr>
        </p:nvSpPr>
        <p:spPr/>
        <p:txBody>
          <a:bodyPr>
            <a:normAutofit/>
          </a:bodyPr>
          <a:lstStyle/>
          <a:p>
            <a:r>
              <a:rPr lang="it-IT" dirty="0"/>
              <a:t>In alcuni casi i farmaci sono probabilmente molto importanti es schizofrenia e disturbi dello spettro psicotico.</a:t>
            </a:r>
          </a:p>
          <a:p>
            <a:r>
              <a:rPr lang="it-IT" dirty="0"/>
              <a:t>Deliri allucinazioni e disturbi della comunicazione caratterizzano questi disturbi.</a:t>
            </a:r>
          </a:p>
          <a:p>
            <a:r>
              <a:rPr lang="it-IT" dirty="0"/>
              <a:t>Parlare ed entrare in sintonia con un paziente che «sente le voci» può essere difficile.</a:t>
            </a:r>
          </a:p>
          <a:p>
            <a:r>
              <a:rPr lang="it-IT" dirty="0"/>
              <a:t>Glia antipsicotici riducono deliri ed allucinazioni e rendono maggiormente possibile il contatto</a:t>
            </a:r>
          </a:p>
        </p:txBody>
      </p:sp>
    </p:spTree>
    <p:extLst>
      <p:ext uri="{BB962C8B-B14F-4D97-AF65-F5344CB8AC3E}">
        <p14:creationId xmlns:p14="http://schemas.microsoft.com/office/powerpoint/2010/main" val="1212531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L’ansia, nostra alleata</a:t>
            </a:r>
          </a:p>
        </p:txBody>
      </p:sp>
      <p:sp>
        <p:nvSpPr>
          <p:cNvPr id="3" name="Segnaposto contenuto 2"/>
          <p:cNvSpPr>
            <a:spLocks noGrp="1"/>
          </p:cNvSpPr>
          <p:nvPr>
            <p:ph idx="1"/>
          </p:nvPr>
        </p:nvSpPr>
        <p:spPr/>
        <p:txBody>
          <a:bodyPr>
            <a:normAutofit/>
          </a:bodyPr>
          <a:lstStyle/>
          <a:p>
            <a:r>
              <a:rPr lang="it-IT" dirty="0"/>
              <a:t>Nel cervello esiste un equilibrio</a:t>
            </a:r>
          </a:p>
          <a:p>
            <a:r>
              <a:rPr lang="it-IT" dirty="0"/>
              <a:t>Beta </a:t>
            </a:r>
            <a:r>
              <a:rPr lang="it-IT" dirty="0" err="1"/>
              <a:t>carboline</a:t>
            </a:r>
            <a:r>
              <a:rPr lang="it-IT" dirty="0"/>
              <a:t> inducono ansia</a:t>
            </a:r>
          </a:p>
          <a:p>
            <a:r>
              <a:rPr lang="it-IT" dirty="0"/>
              <a:t>Le </a:t>
            </a:r>
            <a:r>
              <a:rPr lang="it-IT" dirty="0" err="1"/>
              <a:t>benzodiazepine</a:t>
            </a:r>
            <a:r>
              <a:rPr lang="it-IT" dirty="0"/>
              <a:t> la riducono</a:t>
            </a:r>
          </a:p>
          <a:p>
            <a:r>
              <a:rPr lang="it-IT" dirty="0"/>
              <a:t>Se  somministriamo importanti e soprattutto continue dosi di BDZ, il cervello smette di produrle. In compenso, dato che l’ansia è importantissima per la nostra sopravvivenza, aumentano sempre più le </a:t>
            </a:r>
            <a:r>
              <a:rPr lang="it-IT" dirty="0" err="1"/>
              <a:t>betacarboline</a:t>
            </a:r>
            <a:r>
              <a:rPr lang="it-IT" dirty="0"/>
              <a:t>. Alla fine se sospendiamo bruscamente il trattamento andiamo incontro ad attacco di panico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Per motivi simili esistono insonnie dovute ad abuso di sonniferi</a:t>
            </a:r>
          </a:p>
          <a:p>
            <a:r>
              <a:rPr lang="it-IT" dirty="0"/>
              <a:t>Forme di impotenza dovute ad eccesso di stimolanti sessuali</a:t>
            </a:r>
          </a:p>
          <a:p>
            <a:r>
              <a:rPr lang="it-IT" dirty="0"/>
              <a:t>Occorre rispettare, per quanto possibile gli equilibri interni, psicologici e biologici, le benzodiazepine tendono ad alterarli e, ad alte dosi, sono gli psicofarmaci che inducono maggiormente dipendenza, pur essendo considerati i meno dannosi</a:t>
            </a:r>
          </a:p>
          <a:p>
            <a:r>
              <a:rPr lang="it-IT" dirty="0"/>
              <a:t>FLUNAZENIL ANEXATE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normAutofit/>
          </a:bodyPr>
          <a:lstStyle/>
          <a:p>
            <a:r>
              <a:rPr lang="it-IT" b="1" dirty="0">
                <a:solidFill>
                  <a:schemeClr val="tx1"/>
                </a:solidFill>
              </a:rPr>
              <a:t>Farmacocinetica</a:t>
            </a:r>
            <a:br>
              <a:rPr lang="it-IT" dirty="0">
                <a:solidFill>
                  <a:schemeClr val="tx1"/>
                </a:solidFill>
                <a:latin typeface="Comic Sans MS" pitchFamily="66" charset="0"/>
              </a:rPr>
            </a:br>
            <a:endParaRPr lang="it-IT" dirty="0">
              <a:latin typeface="Comic Sans MS" pitchFamily="66" charset="0"/>
            </a:endParaRPr>
          </a:p>
        </p:txBody>
      </p:sp>
      <p:sp>
        <p:nvSpPr>
          <p:cNvPr id="36867" name="Rectangle 3"/>
          <p:cNvSpPr>
            <a:spLocks noGrp="1" noChangeArrowheads="1"/>
          </p:cNvSpPr>
          <p:nvPr>
            <p:ph type="body" idx="1"/>
          </p:nvPr>
        </p:nvSpPr>
        <p:spPr>
          <a:xfrm>
            <a:off x="2209800" y="1066800"/>
            <a:ext cx="7772400" cy="5029200"/>
          </a:xfrm>
        </p:spPr>
        <p:txBody>
          <a:bodyPr>
            <a:normAutofit/>
          </a:bodyPr>
          <a:lstStyle/>
          <a:p>
            <a:pPr>
              <a:buFontTx/>
              <a:buNone/>
            </a:pPr>
            <a:endParaRPr lang="it-IT" dirty="0">
              <a:latin typeface="Comic Sans MS" pitchFamily="66" charset="0"/>
            </a:endParaRPr>
          </a:p>
          <a:p>
            <a:pPr>
              <a:buFontTx/>
              <a:buNone/>
            </a:pPr>
            <a:r>
              <a:rPr lang="it-IT" dirty="0">
                <a:latin typeface="+mj-lt"/>
              </a:rPr>
              <a:t>buon assorbimento per tutte le vie utilizzate (gocce, via sublinguale, compresse, capsule fiale ed anche supposte es. valium per attacchi epilettici dei bambini)</a:t>
            </a:r>
          </a:p>
          <a:p>
            <a:pPr>
              <a:buFontTx/>
              <a:buNone/>
            </a:pPr>
            <a:r>
              <a:rPr lang="it-IT" dirty="0">
                <a:latin typeface="+mj-lt"/>
              </a:rPr>
              <a:t>quattro classi in base all’emivita:</a:t>
            </a:r>
          </a:p>
          <a:p>
            <a:pPr lvl="2">
              <a:buFontTx/>
              <a:buNone/>
            </a:pPr>
            <a:r>
              <a:rPr lang="it-IT" dirty="0">
                <a:latin typeface="+mj-lt"/>
              </a:rPr>
              <a:t>a)ultrabreve: meno di 2 ore </a:t>
            </a:r>
            <a:r>
              <a:rPr lang="it-IT" dirty="0" err="1">
                <a:latin typeface="+mj-lt"/>
              </a:rPr>
              <a:t>Halcion</a:t>
            </a:r>
            <a:endParaRPr lang="it-IT" dirty="0">
              <a:latin typeface="+mj-lt"/>
            </a:endParaRPr>
          </a:p>
          <a:p>
            <a:pPr lvl="2">
              <a:buFontTx/>
              <a:buNone/>
            </a:pPr>
            <a:r>
              <a:rPr lang="it-IT" dirty="0">
                <a:latin typeface="+mj-lt"/>
              </a:rPr>
              <a:t>b)breve: meno di 6 ore </a:t>
            </a:r>
            <a:r>
              <a:rPr lang="it-IT" dirty="0" err="1">
                <a:latin typeface="+mj-lt"/>
              </a:rPr>
              <a:t>Tavor</a:t>
            </a:r>
            <a:endParaRPr lang="it-IT" dirty="0">
              <a:latin typeface="+mj-lt"/>
            </a:endParaRPr>
          </a:p>
          <a:p>
            <a:pPr lvl="2">
              <a:buFontTx/>
              <a:buNone/>
            </a:pPr>
            <a:r>
              <a:rPr lang="it-IT" dirty="0">
                <a:latin typeface="+mj-lt"/>
              </a:rPr>
              <a:t>c)media: meno di 24 ore Valium</a:t>
            </a:r>
          </a:p>
          <a:p>
            <a:pPr lvl="2">
              <a:buFontTx/>
              <a:buNone/>
            </a:pPr>
            <a:r>
              <a:rPr lang="it-IT" dirty="0">
                <a:latin typeface="+mj-lt"/>
              </a:rPr>
              <a:t>d)lunga: più di 24 ore </a:t>
            </a:r>
            <a:r>
              <a:rPr lang="it-IT" dirty="0" err="1">
                <a:latin typeface="+mj-lt"/>
              </a:rPr>
              <a:t>Prazene</a:t>
            </a:r>
            <a:endParaRPr lang="it-IT" dirty="0">
              <a:latin typeface="+mj-lt"/>
            </a:endParaRPr>
          </a:p>
          <a:p>
            <a:pPr>
              <a:buFontTx/>
              <a:buNone/>
            </a:pPr>
            <a:r>
              <a:rPr lang="it-IT" dirty="0">
                <a:latin typeface="+mj-lt"/>
              </a:rPr>
              <a:t>metabolismo per via epatica</a:t>
            </a:r>
          </a:p>
          <a:p>
            <a:pPr>
              <a:buFontTx/>
              <a:buNone/>
            </a:pPr>
            <a:r>
              <a:rPr lang="it-IT" dirty="0">
                <a:latin typeface="+mj-lt"/>
              </a:rPr>
              <a:t>escrezione urinaria</a:t>
            </a:r>
          </a:p>
          <a:p>
            <a:pPr>
              <a:buFontTx/>
              <a:buNone/>
            </a:pPr>
            <a:endParaRPr lang="it-IT" dirty="0">
              <a:latin typeface="Comic Sans MS" pitchFamily="66" charset="0"/>
            </a:endParaRPr>
          </a:p>
          <a:p>
            <a:pPr>
              <a:buFontTx/>
              <a:buNone/>
            </a:pPr>
            <a:endParaRPr lang="it-IT"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Ansiolitici non </a:t>
            </a:r>
            <a:r>
              <a:rPr lang="it-IT" dirty="0" err="1"/>
              <a:t>benzodiazepinici</a:t>
            </a:r>
            <a:endParaRPr lang="it-IT" dirty="0"/>
          </a:p>
        </p:txBody>
      </p:sp>
      <p:sp>
        <p:nvSpPr>
          <p:cNvPr id="3" name="Segnaposto contenuto 2"/>
          <p:cNvSpPr>
            <a:spLocks noGrp="1"/>
          </p:cNvSpPr>
          <p:nvPr>
            <p:ph idx="1"/>
          </p:nvPr>
        </p:nvSpPr>
        <p:spPr/>
        <p:txBody>
          <a:bodyPr>
            <a:normAutofit/>
          </a:bodyPr>
          <a:lstStyle/>
          <a:p>
            <a:r>
              <a:rPr lang="it-IT" dirty="0" err="1"/>
              <a:t>Zolpiden</a:t>
            </a:r>
            <a:r>
              <a:rPr lang="it-IT" dirty="0"/>
              <a:t> </a:t>
            </a:r>
            <a:r>
              <a:rPr lang="it-IT" dirty="0" err="1"/>
              <a:t>Stilnox</a:t>
            </a:r>
            <a:r>
              <a:rPr lang="it-IT" dirty="0"/>
              <a:t>; </a:t>
            </a:r>
            <a:r>
              <a:rPr lang="it-IT" dirty="0" err="1"/>
              <a:t>Zopiclone</a:t>
            </a:r>
            <a:r>
              <a:rPr lang="it-IT" dirty="0"/>
              <a:t> </a:t>
            </a:r>
            <a:r>
              <a:rPr lang="it-IT" dirty="0" err="1"/>
              <a:t>Zaleplon</a:t>
            </a:r>
            <a:r>
              <a:rPr lang="it-IT" dirty="0"/>
              <a:t> </a:t>
            </a:r>
          </a:p>
          <a:p>
            <a:r>
              <a:rPr lang="it-IT" dirty="0"/>
              <a:t>Alcuni antidepressivi (</a:t>
            </a:r>
            <a:r>
              <a:rPr lang="it-IT" dirty="0" err="1"/>
              <a:t>es</a:t>
            </a:r>
            <a:r>
              <a:rPr lang="it-IT" dirty="0"/>
              <a:t> </a:t>
            </a:r>
            <a:r>
              <a:rPr lang="it-IT" dirty="0" err="1"/>
              <a:t>Citalopram</a:t>
            </a:r>
            <a:r>
              <a:rPr lang="it-IT" dirty="0"/>
              <a:t> Trittico </a:t>
            </a:r>
            <a:r>
              <a:rPr lang="it-IT" dirty="0" err="1"/>
              <a:t>laroxil</a:t>
            </a:r>
            <a:r>
              <a:rPr lang="it-IT" dirty="0"/>
              <a:t>)</a:t>
            </a:r>
          </a:p>
          <a:p>
            <a:r>
              <a:rPr lang="it-IT" dirty="0"/>
              <a:t>Fitoterapici es camomilla, valeriana, lavanda biancospino passiflora, per altri aspetti anche malva e tiglio.</a:t>
            </a:r>
          </a:p>
          <a:p>
            <a:r>
              <a:rPr lang="it-IT" dirty="0"/>
              <a:t>Le tinture madri sono particolarmente efficaci</a:t>
            </a:r>
          </a:p>
          <a:p>
            <a:r>
              <a:rPr lang="it-IT" dirty="0"/>
              <a:t>Melatonina e normalizzazione sonno in jet </a:t>
            </a:r>
            <a:r>
              <a:rPr lang="it-IT" dirty="0" err="1"/>
              <a:t>lag</a:t>
            </a:r>
            <a:endParaRPr lang="it-IT" dirty="0"/>
          </a:p>
          <a:p>
            <a:endParaRPr lang="it-IT"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ANTIPSICOTICI</a:t>
            </a:r>
          </a:p>
        </p:txBody>
      </p:sp>
      <p:sp>
        <p:nvSpPr>
          <p:cNvPr id="3" name="Segnaposto contenuto 2"/>
          <p:cNvSpPr>
            <a:spLocks noGrp="1"/>
          </p:cNvSpPr>
          <p:nvPr>
            <p:ph idx="1"/>
          </p:nvPr>
        </p:nvSpPr>
        <p:spPr/>
        <p:txBody>
          <a:bodyPr>
            <a:noAutofit/>
          </a:bodyPr>
          <a:lstStyle/>
          <a:p>
            <a:pPr hangingPunct="0"/>
            <a:r>
              <a:rPr lang="it-IT" sz="2400" dirty="0"/>
              <a:t> scoperti 1952 </a:t>
            </a:r>
          </a:p>
          <a:p>
            <a:pPr hangingPunct="0"/>
            <a:r>
              <a:rPr lang="it-IT" sz="2400" dirty="0" err="1"/>
              <a:t>Delay</a:t>
            </a:r>
            <a:r>
              <a:rPr lang="it-IT" sz="2400" dirty="0"/>
              <a:t> </a:t>
            </a:r>
            <a:r>
              <a:rPr lang="it-IT" sz="2400" dirty="0" err="1"/>
              <a:t>Deniker</a:t>
            </a:r>
            <a:r>
              <a:rPr lang="it-IT" sz="2400" dirty="0"/>
              <a:t> Henry </a:t>
            </a:r>
            <a:r>
              <a:rPr lang="it-IT" sz="2400" dirty="0" err="1"/>
              <a:t>Laborit</a:t>
            </a:r>
            <a:r>
              <a:rPr lang="it-IT" sz="2400" dirty="0"/>
              <a:t>. </a:t>
            </a:r>
          </a:p>
          <a:p>
            <a:pPr hangingPunct="0"/>
            <a:r>
              <a:rPr lang="it-IT" sz="2400" dirty="0"/>
              <a:t>Anestesia affettiva, effetti collaterali e ricerca di nuovi neurolettici.  </a:t>
            </a:r>
          </a:p>
          <a:p>
            <a:pPr hangingPunct="0"/>
            <a:r>
              <a:rPr lang="it-IT" sz="2400" dirty="0"/>
              <a:t>Il paziente delirante sottoposto a terapia </a:t>
            </a:r>
            <a:r>
              <a:rPr lang="it-IT" sz="2400" dirty="0" err="1"/>
              <a:t>neurolettica</a:t>
            </a:r>
            <a:r>
              <a:rPr lang="it-IT" sz="2400" dirty="0"/>
              <a:t> mostrava maggiore apertura a terapie integrate.</a:t>
            </a:r>
          </a:p>
          <a:p>
            <a:pPr hangingPunct="0"/>
            <a:r>
              <a:rPr lang="it-IT" sz="2400" dirty="0"/>
              <a:t>Ricerca negli anni 90 ha portato alla messa a punto di antipsicotici atipici, costosissimi, non sempre migliori dei vecchi neurolettici. </a:t>
            </a:r>
            <a:r>
              <a:rPr lang="it-IT" sz="2400" dirty="0" err="1"/>
              <a:t>Leponex</a:t>
            </a:r>
            <a:r>
              <a:rPr lang="it-IT" sz="2400" dirty="0"/>
              <a:t> </a:t>
            </a:r>
            <a:r>
              <a:rPr lang="it-IT" sz="2400" dirty="0" err="1"/>
              <a:t>clozapina</a:t>
            </a:r>
            <a:endParaRPr lang="it-IT" sz="2400" dirty="0"/>
          </a:p>
          <a:p>
            <a:pPr hangingPunct="0"/>
            <a:r>
              <a:rPr lang="it-IT" sz="2400" dirty="0"/>
              <a:t>Fortissima pressione commerciale ha indirizzato le prescrizioni</a:t>
            </a:r>
          </a:p>
          <a:p>
            <a:pPr hangingPunct="0">
              <a:buNone/>
            </a:pPr>
            <a:r>
              <a:rPr lang="it-IT" sz="2400" dirty="0"/>
              <a:t>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normAutofit/>
          </a:bodyPr>
          <a:lstStyle/>
          <a:p>
            <a:r>
              <a:rPr lang="it-IT" b="1" i="1" dirty="0">
                <a:solidFill>
                  <a:schemeClr val="tx1"/>
                </a:solidFill>
              </a:rPr>
              <a:t>Meccanismo d'azione</a:t>
            </a:r>
            <a:br>
              <a:rPr lang="it-IT" b="1" i="1" dirty="0">
                <a:solidFill>
                  <a:schemeClr val="tx1"/>
                </a:solidFill>
                <a:latin typeface="Comic Sans MS" pitchFamily="66" charset="0"/>
              </a:rPr>
            </a:br>
            <a:endParaRPr lang="it-IT" dirty="0">
              <a:latin typeface="Comic Sans MS" pitchFamily="66" charset="0"/>
            </a:endParaRPr>
          </a:p>
        </p:txBody>
      </p:sp>
      <p:sp>
        <p:nvSpPr>
          <p:cNvPr id="58371" name="Rectangle 3"/>
          <p:cNvSpPr>
            <a:spLocks noGrp="1" noChangeArrowheads="1"/>
          </p:cNvSpPr>
          <p:nvPr>
            <p:ph type="body" idx="1"/>
          </p:nvPr>
        </p:nvSpPr>
        <p:spPr>
          <a:xfrm>
            <a:off x="1828800" y="1600200"/>
            <a:ext cx="8610600" cy="4495800"/>
          </a:xfrm>
        </p:spPr>
        <p:txBody>
          <a:bodyPr>
            <a:normAutofit/>
          </a:bodyPr>
          <a:lstStyle/>
          <a:p>
            <a:pPr>
              <a:buFontTx/>
              <a:buNone/>
            </a:pPr>
            <a:r>
              <a:rPr lang="it-IT" dirty="0">
                <a:latin typeface="Comic Sans MS" pitchFamily="66" charset="0"/>
              </a:rPr>
              <a:t> </a:t>
            </a:r>
            <a:r>
              <a:rPr lang="it-IT" dirty="0" err="1">
                <a:latin typeface="+mj-lt"/>
              </a:rPr>
              <a:t>Antagonizzano</a:t>
            </a:r>
            <a:r>
              <a:rPr lang="it-IT" dirty="0">
                <a:latin typeface="+mj-lt"/>
              </a:rPr>
              <a:t> la dopamina ed anche la serotonina</a:t>
            </a:r>
          </a:p>
          <a:p>
            <a:pPr>
              <a:buFontTx/>
              <a:buNone/>
            </a:pPr>
            <a:r>
              <a:rPr lang="it-IT" dirty="0">
                <a:latin typeface="+mj-lt"/>
              </a:rPr>
              <a:t>Dopamina neurotrasmettitore della creatività</a:t>
            </a:r>
          </a:p>
          <a:p>
            <a:pPr>
              <a:buFontTx/>
              <a:buNone/>
            </a:pPr>
            <a:r>
              <a:rPr lang="it-IT" dirty="0">
                <a:latin typeface="+mj-lt"/>
              </a:rPr>
              <a:t>Lo schizofrenico in fase acuta è molto creativo (crea voci, interpretazioni) spesso disegna molto bene.</a:t>
            </a:r>
          </a:p>
          <a:p>
            <a:pPr>
              <a:buFontTx/>
              <a:buNone/>
            </a:pPr>
            <a:r>
              <a:rPr lang="it-IT" dirty="0">
                <a:latin typeface="+mj-lt"/>
              </a:rPr>
              <a:t>Limitando l’effetto della dopamina le voci smettono, può associarsi una riduzione di creatività fino alla depressione</a:t>
            </a:r>
          </a:p>
          <a:p>
            <a:pPr>
              <a:buFontTx/>
              <a:buNone/>
            </a:pPr>
            <a:endParaRPr lang="it-IT" dirty="0">
              <a:latin typeface="Comic Sans MS" pitchFamily="66" charset="0"/>
            </a:endParaRPr>
          </a:p>
          <a:p>
            <a:pPr>
              <a:buFontTx/>
              <a:buNone/>
            </a:pPr>
            <a:endParaRPr lang="it-IT" dirty="0">
              <a:latin typeface="Comic Sans MS" pitchFamily="66" charset="0"/>
            </a:endParaRPr>
          </a:p>
          <a:p>
            <a:pPr>
              <a:buFontTx/>
              <a:buNone/>
            </a:pPr>
            <a:endParaRPr lang="it-IT" dirty="0"/>
          </a:p>
          <a:p>
            <a:endParaRPr lang="it-IT"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DOPAMINA</a:t>
            </a:r>
          </a:p>
        </p:txBody>
      </p:sp>
      <p:sp>
        <p:nvSpPr>
          <p:cNvPr id="3" name="Segnaposto contenuto 2"/>
          <p:cNvSpPr>
            <a:spLocks noGrp="1"/>
          </p:cNvSpPr>
          <p:nvPr>
            <p:ph idx="1"/>
          </p:nvPr>
        </p:nvSpPr>
        <p:spPr/>
        <p:txBody>
          <a:bodyPr/>
          <a:lstStyle/>
          <a:p>
            <a:r>
              <a:rPr lang="it-IT" dirty="0"/>
              <a:t>100 psicotico</a:t>
            </a:r>
          </a:p>
          <a:p>
            <a:r>
              <a:rPr lang="it-IT" dirty="0"/>
              <a:t>80 artista</a:t>
            </a:r>
          </a:p>
          <a:p>
            <a:r>
              <a:rPr lang="it-IT" dirty="0"/>
              <a:t>30-70 normale</a:t>
            </a:r>
          </a:p>
          <a:p>
            <a:r>
              <a:rPr lang="it-IT" dirty="0"/>
              <a:t>10-30 depresso</a:t>
            </a:r>
          </a:p>
          <a:p>
            <a:r>
              <a:rPr lang="it-IT" dirty="0"/>
              <a:t>5 coma</a:t>
            </a:r>
          </a:p>
          <a:p>
            <a:r>
              <a:rPr lang="it-IT" dirty="0"/>
              <a:t>Gli antipsicotici diminuiscono la dopamina possono indurre depressione Parkinsonismo ed aumento prolattina</a:t>
            </a:r>
          </a:p>
        </p:txBody>
      </p:sp>
      <p:sp>
        <p:nvSpPr>
          <p:cNvPr id="6" name="CasellaDiTesto 5"/>
          <p:cNvSpPr txBox="1"/>
          <p:nvPr/>
        </p:nvSpPr>
        <p:spPr>
          <a:xfrm>
            <a:off x="2423593" y="1988840"/>
            <a:ext cx="184731" cy="369332"/>
          </a:xfrm>
          <a:prstGeom prst="rect">
            <a:avLst/>
          </a:prstGeom>
          <a:noFill/>
        </p:spPr>
        <p:txBody>
          <a:bodyPr wrap="none" rtlCol="0">
            <a:spAutoFit/>
          </a:bodyPr>
          <a:lstStyle/>
          <a:p>
            <a:endParaRPr lang="it-IT" dirty="0"/>
          </a:p>
        </p:txBody>
      </p:sp>
    </p:spTree>
    <p:extLst>
      <p:ext uri="{BB962C8B-B14F-4D97-AF65-F5344CB8AC3E}">
        <p14:creationId xmlns:p14="http://schemas.microsoft.com/office/powerpoint/2010/main" val="19263533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La riduzione della attività della dopamina comporta un aumento della prolattina (può comparire galattorrea)</a:t>
            </a:r>
          </a:p>
          <a:p>
            <a:r>
              <a:rPr lang="it-IT" dirty="0"/>
              <a:t>La riduzione della attività della dopamina può associarsi alla rigidità dei movimenti (parkinsonismo) effetto un po’ minore con i nuovi antipsicotici</a:t>
            </a:r>
          </a:p>
          <a:p>
            <a:r>
              <a:rPr lang="it-IT" dirty="0"/>
              <a:t>Spesso inducono aumento di peso (effetto maggiore con i nuovi antipsicotici)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normAutofit/>
          </a:bodyPr>
          <a:lstStyle/>
          <a:p>
            <a:r>
              <a:rPr lang="it-IT" b="1" i="1" dirty="0">
                <a:solidFill>
                  <a:schemeClr val="tx1"/>
                </a:solidFill>
              </a:rPr>
              <a:t>Farmacocinetica</a:t>
            </a:r>
            <a:br>
              <a:rPr lang="it-IT" b="1" i="1" dirty="0">
                <a:solidFill>
                  <a:schemeClr val="tx1"/>
                </a:solidFill>
              </a:rPr>
            </a:br>
            <a:endParaRPr lang="it-IT" b="1" i="1" dirty="0"/>
          </a:p>
        </p:txBody>
      </p:sp>
      <p:sp>
        <p:nvSpPr>
          <p:cNvPr id="40963" name="Rectangle 3"/>
          <p:cNvSpPr>
            <a:spLocks noGrp="1" noChangeArrowheads="1"/>
          </p:cNvSpPr>
          <p:nvPr>
            <p:ph type="body" idx="1"/>
          </p:nvPr>
        </p:nvSpPr>
        <p:spPr>
          <a:xfrm>
            <a:off x="2362200" y="1676400"/>
            <a:ext cx="7772400" cy="4724400"/>
          </a:xfrm>
        </p:spPr>
        <p:txBody>
          <a:bodyPr/>
          <a:lstStyle/>
          <a:p>
            <a:pPr>
              <a:buFontTx/>
              <a:buNone/>
            </a:pPr>
            <a:endParaRPr lang="it-IT" dirty="0">
              <a:latin typeface="Comic Sans MS" pitchFamily="66" charset="0"/>
            </a:endParaRPr>
          </a:p>
          <a:p>
            <a:pPr>
              <a:buFontTx/>
              <a:buNone/>
            </a:pPr>
            <a:r>
              <a:rPr lang="it-IT" dirty="0">
                <a:latin typeface="+mj-lt"/>
              </a:rPr>
              <a:t>Buon assorbimento per via orale</a:t>
            </a:r>
          </a:p>
          <a:p>
            <a:pPr>
              <a:buFontTx/>
              <a:buNone/>
            </a:pPr>
            <a:endParaRPr lang="it-IT" dirty="0">
              <a:latin typeface="+mj-lt"/>
            </a:endParaRPr>
          </a:p>
          <a:p>
            <a:pPr>
              <a:buFontTx/>
              <a:buNone/>
            </a:pPr>
            <a:r>
              <a:rPr lang="it-IT" dirty="0">
                <a:latin typeface="+mj-lt"/>
              </a:rPr>
              <a:t>Si legano ai tessuti grassi</a:t>
            </a:r>
          </a:p>
          <a:p>
            <a:pPr>
              <a:buFontTx/>
              <a:buNone/>
            </a:pPr>
            <a:endParaRPr lang="it-IT" dirty="0">
              <a:latin typeface="+mj-lt"/>
            </a:endParaRPr>
          </a:p>
          <a:p>
            <a:pPr>
              <a:buFontTx/>
              <a:buNone/>
            </a:pPr>
            <a:r>
              <a:rPr lang="it-IT" dirty="0">
                <a:latin typeface="+mj-lt"/>
              </a:rPr>
              <a:t>Metabolismo epatico</a:t>
            </a:r>
          </a:p>
          <a:p>
            <a:pPr>
              <a:buFontTx/>
              <a:buNone/>
            </a:pPr>
            <a:endParaRPr lang="it-IT" dirty="0">
              <a:latin typeface="+mj-lt"/>
            </a:endParaRPr>
          </a:p>
          <a:p>
            <a:pPr>
              <a:buFontTx/>
              <a:buNone/>
            </a:pPr>
            <a:r>
              <a:rPr lang="it-IT" dirty="0">
                <a:latin typeface="+mj-lt"/>
              </a:rPr>
              <a:t>Escrezione fecale ed urinaria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normAutofit/>
          </a:bodyPr>
          <a:lstStyle/>
          <a:p>
            <a:r>
              <a:rPr lang="it-IT" b="1" i="1" dirty="0">
                <a:solidFill>
                  <a:schemeClr val="tx1"/>
                </a:solidFill>
              </a:rPr>
              <a:t>Effetti collaterali</a:t>
            </a:r>
            <a:br>
              <a:rPr lang="it-IT" b="1" i="1" dirty="0">
                <a:solidFill>
                  <a:schemeClr val="tx1"/>
                </a:solidFill>
              </a:rPr>
            </a:br>
            <a:endParaRPr lang="it-IT" dirty="0"/>
          </a:p>
        </p:txBody>
      </p:sp>
      <p:sp>
        <p:nvSpPr>
          <p:cNvPr id="60419" name="Rectangle 3"/>
          <p:cNvSpPr>
            <a:spLocks noGrp="1" noChangeArrowheads="1"/>
          </p:cNvSpPr>
          <p:nvPr>
            <p:ph type="body" idx="1"/>
          </p:nvPr>
        </p:nvSpPr>
        <p:spPr>
          <a:xfrm>
            <a:off x="2209800" y="2133600"/>
            <a:ext cx="7772400" cy="3962400"/>
          </a:xfrm>
        </p:spPr>
        <p:txBody>
          <a:bodyPr>
            <a:normAutofit/>
          </a:bodyPr>
          <a:lstStyle/>
          <a:p>
            <a:pPr>
              <a:buFontTx/>
              <a:buNone/>
            </a:pPr>
            <a:r>
              <a:rPr lang="it-IT" dirty="0" err="1">
                <a:latin typeface="+mj-lt"/>
              </a:rPr>
              <a:t>Iperprolattinemia</a:t>
            </a:r>
            <a:endParaRPr lang="it-IT" dirty="0">
              <a:latin typeface="+mj-lt"/>
            </a:endParaRPr>
          </a:p>
          <a:p>
            <a:pPr>
              <a:buFontTx/>
              <a:buNone/>
            </a:pPr>
            <a:r>
              <a:rPr lang="it-IT" dirty="0">
                <a:latin typeface="+mj-lt"/>
              </a:rPr>
              <a:t>Aumento ponderale                           </a:t>
            </a:r>
          </a:p>
          <a:p>
            <a:pPr>
              <a:buFontTx/>
              <a:buNone/>
            </a:pPr>
            <a:r>
              <a:rPr lang="it-IT" dirty="0">
                <a:latin typeface="+mj-lt"/>
              </a:rPr>
              <a:t>Effetti extrapiramidali</a:t>
            </a:r>
          </a:p>
          <a:p>
            <a:pPr>
              <a:buFontTx/>
              <a:buNone/>
            </a:pPr>
            <a:r>
              <a:rPr lang="it-IT" dirty="0">
                <a:latin typeface="+mj-lt"/>
              </a:rPr>
              <a:t>Abbassamento della soglia convulsivante</a:t>
            </a:r>
          </a:p>
          <a:p>
            <a:pPr>
              <a:buFontTx/>
              <a:buNone/>
            </a:pPr>
            <a:r>
              <a:rPr lang="it-IT" dirty="0">
                <a:latin typeface="+mj-lt"/>
              </a:rPr>
              <a:t>Sintomi anticolinergici</a:t>
            </a:r>
          </a:p>
          <a:p>
            <a:pPr>
              <a:buFontTx/>
              <a:buNone/>
            </a:pPr>
            <a:r>
              <a:rPr lang="it-IT" dirty="0">
                <a:latin typeface="+mj-lt"/>
              </a:rPr>
              <a:t>Sindrome maligna da neurolettici       </a:t>
            </a:r>
            <a:r>
              <a:rPr lang="it-IT" dirty="0">
                <a:latin typeface="Comic Sans MS" pitchFamily="66" charset="0"/>
              </a:rPr>
              <a:t>              </a:t>
            </a:r>
          </a:p>
          <a:p>
            <a:pPr>
              <a:buFontTx/>
              <a:buNone/>
            </a:pPr>
            <a:r>
              <a:rPr lang="it-IT" dirty="0">
                <a:latin typeface="Comic Sans MS" pitchFamily="66" charset="0"/>
              </a:rPr>
              <a:t> </a:t>
            </a:r>
          </a:p>
          <a:p>
            <a:endParaRPr lang="it-IT" dirty="0"/>
          </a:p>
          <a:p>
            <a:endParaRPr lang="it-IT"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Il paziente con disturbi psicotici non presenta però solamente deliri ed allucinazioni. In molti casi la patologia è insorta verso i 15-17 anni (periodo prodromico) ed il paziente arrivato in terapia non ha avuto il tempo di imparare a relazionarsi con gli altri. La sua famiglia spesso presenta una comunicazione caratterizzata da alta emotività espressa.  La psicoterapia affronta questi aspetti con mezzi che non possono essere solamente farmacologici</a:t>
            </a:r>
          </a:p>
        </p:txBody>
      </p:sp>
    </p:spTree>
    <p:extLst>
      <p:ext uri="{BB962C8B-B14F-4D97-AF65-F5344CB8AC3E}">
        <p14:creationId xmlns:p14="http://schemas.microsoft.com/office/powerpoint/2010/main" val="42477152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normAutofit/>
          </a:bodyPr>
          <a:lstStyle/>
          <a:p>
            <a:r>
              <a:rPr lang="it-IT" b="1" i="1" dirty="0">
                <a:solidFill>
                  <a:schemeClr val="tx1"/>
                </a:solidFill>
              </a:rPr>
              <a:t>Classificazione</a:t>
            </a:r>
            <a:br>
              <a:rPr lang="it-IT" b="1" i="1" dirty="0">
                <a:solidFill>
                  <a:schemeClr val="tx1"/>
                </a:solidFill>
                <a:latin typeface="Comic Sans MS" pitchFamily="66" charset="0"/>
              </a:rPr>
            </a:br>
            <a:endParaRPr lang="it-IT" dirty="0">
              <a:latin typeface="Comic Sans MS" pitchFamily="66" charset="0"/>
            </a:endParaRPr>
          </a:p>
        </p:txBody>
      </p:sp>
      <p:sp>
        <p:nvSpPr>
          <p:cNvPr id="59395" name="Rectangle 3"/>
          <p:cNvSpPr>
            <a:spLocks noGrp="1" noChangeArrowheads="1"/>
          </p:cNvSpPr>
          <p:nvPr>
            <p:ph type="body" idx="1"/>
          </p:nvPr>
        </p:nvSpPr>
        <p:spPr>
          <a:xfrm>
            <a:off x="1752600" y="990600"/>
            <a:ext cx="8915400" cy="5105400"/>
          </a:xfrm>
        </p:spPr>
        <p:txBody>
          <a:bodyPr>
            <a:normAutofit fontScale="55000" lnSpcReduction="20000"/>
          </a:bodyPr>
          <a:lstStyle/>
          <a:p>
            <a:pPr>
              <a:buFontTx/>
              <a:buNone/>
            </a:pPr>
            <a:endParaRPr lang="it-IT" dirty="0">
              <a:latin typeface="Comic Sans MS" pitchFamily="66" charset="0"/>
            </a:endParaRPr>
          </a:p>
          <a:p>
            <a:pPr>
              <a:buFontTx/>
              <a:buNone/>
            </a:pPr>
            <a:r>
              <a:rPr lang="it-IT" dirty="0" err="1">
                <a:latin typeface="+mj-lt"/>
              </a:rPr>
              <a:t>Fenotiazine</a:t>
            </a:r>
            <a:r>
              <a:rPr lang="it-IT" dirty="0">
                <a:latin typeface="+mj-lt"/>
              </a:rPr>
              <a:t>  	</a:t>
            </a:r>
            <a:r>
              <a:rPr lang="it-IT" dirty="0" err="1">
                <a:latin typeface="+mj-lt"/>
              </a:rPr>
              <a:t>Cloropromazina</a:t>
            </a:r>
            <a:r>
              <a:rPr lang="it-IT" dirty="0">
                <a:latin typeface="+mj-lt"/>
              </a:rPr>
              <a:t> 	</a:t>
            </a:r>
            <a:r>
              <a:rPr lang="it-IT" dirty="0" err="1">
                <a:latin typeface="+mj-lt"/>
              </a:rPr>
              <a:t>Largactil</a:t>
            </a:r>
            <a:r>
              <a:rPr lang="it-IT" dirty="0">
                <a:latin typeface="+mj-lt"/>
              </a:rPr>
              <a:t>                                </a:t>
            </a:r>
          </a:p>
          <a:p>
            <a:pPr>
              <a:buFontTx/>
              <a:buNone/>
            </a:pPr>
            <a:r>
              <a:rPr lang="it-IT" dirty="0" err="1">
                <a:latin typeface="+mj-lt"/>
              </a:rPr>
              <a:t>Butirrofenoni</a:t>
            </a:r>
            <a:r>
              <a:rPr lang="it-IT" dirty="0">
                <a:latin typeface="+mj-lt"/>
              </a:rPr>
              <a:t>      	</a:t>
            </a:r>
            <a:r>
              <a:rPr lang="it-IT" dirty="0" err="1">
                <a:latin typeface="+mj-lt"/>
              </a:rPr>
              <a:t>Aloperidolo</a:t>
            </a:r>
            <a:r>
              <a:rPr lang="it-IT" dirty="0">
                <a:latin typeface="+mj-lt"/>
              </a:rPr>
              <a:t>, </a:t>
            </a:r>
            <a:r>
              <a:rPr lang="it-IT" dirty="0" err="1">
                <a:latin typeface="+mj-lt"/>
              </a:rPr>
              <a:t>Serenase</a:t>
            </a:r>
            <a:r>
              <a:rPr lang="it-IT" dirty="0">
                <a:latin typeface="+mj-lt"/>
              </a:rPr>
              <a:t>, </a:t>
            </a:r>
            <a:r>
              <a:rPr lang="it-IT" dirty="0" err="1">
                <a:latin typeface="+mj-lt"/>
              </a:rPr>
              <a:t>haldol</a:t>
            </a:r>
            <a:endParaRPr lang="it-IT" dirty="0">
              <a:latin typeface="+mj-lt"/>
            </a:endParaRPr>
          </a:p>
          <a:p>
            <a:pPr>
              <a:buFontTx/>
              <a:buNone/>
            </a:pPr>
            <a:r>
              <a:rPr lang="it-IT" dirty="0" err="1">
                <a:latin typeface="+mj-lt"/>
              </a:rPr>
              <a:t>Sulpiridi</a:t>
            </a:r>
            <a:r>
              <a:rPr lang="it-IT" dirty="0">
                <a:latin typeface="+mj-lt"/>
              </a:rPr>
              <a:t>		</a:t>
            </a:r>
            <a:r>
              <a:rPr lang="it-IT" dirty="0" err="1">
                <a:latin typeface="+mj-lt"/>
              </a:rPr>
              <a:t>Dobren</a:t>
            </a:r>
            <a:r>
              <a:rPr lang="it-IT" dirty="0">
                <a:latin typeface="+mj-lt"/>
              </a:rPr>
              <a:t>, </a:t>
            </a:r>
            <a:r>
              <a:rPr lang="it-IT" dirty="0" err="1">
                <a:latin typeface="+mj-lt"/>
              </a:rPr>
              <a:t>championil</a:t>
            </a:r>
            <a:r>
              <a:rPr lang="it-IT" dirty="0">
                <a:latin typeface="+mj-lt"/>
              </a:rPr>
              <a:t> , </a:t>
            </a:r>
            <a:r>
              <a:rPr lang="it-IT" dirty="0" err="1">
                <a:latin typeface="+mj-lt"/>
              </a:rPr>
              <a:t>deniban</a:t>
            </a:r>
            <a:r>
              <a:rPr lang="it-IT" dirty="0">
                <a:latin typeface="+mj-lt"/>
              </a:rPr>
              <a:t>                   </a:t>
            </a:r>
          </a:p>
          <a:p>
            <a:pPr>
              <a:buFontTx/>
              <a:buNone/>
            </a:pPr>
            <a:endParaRPr lang="it-IT" dirty="0">
              <a:latin typeface="+mj-lt"/>
            </a:endParaRPr>
          </a:p>
          <a:p>
            <a:pPr>
              <a:buFontTx/>
              <a:buNone/>
            </a:pPr>
            <a:r>
              <a:rPr lang="it-IT" dirty="0">
                <a:latin typeface="+mj-lt"/>
              </a:rPr>
              <a:t>Altri                        </a:t>
            </a:r>
          </a:p>
          <a:p>
            <a:pPr>
              <a:buFontTx/>
              <a:buNone/>
            </a:pPr>
            <a:r>
              <a:rPr lang="it-IT" dirty="0" err="1">
                <a:latin typeface="+mj-lt"/>
              </a:rPr>
              <a:t>Clotiapina</a:t>
            </a:r>
            <a:r>
              <a:rPr lang="it-IT" dirty="0">
                <a:latin typeface="+mj-lt"/>
              </a:rPr>
              <a:t>	</a:t>
            </a:r>
            <a:r>
              <a:rPr lang="it-IT" dirty="0" err="1">
                <a:latin typeface="+mj-lt"/>
              </a:rPr>
              <a:t>Entumin</a:t>
            </a:r>
            <a:endParaRPr lang="it-IT" dirty="0">
              <a:latin typeface="+mj-lt"/>
            </a:endParaRPr>
          </a:p>
          <a:p>
            <a:pPr>
              <a:buFontTx/>
              <a:buNone/>
            </a:pPr>
            <a:r>
              <a:rPr lang="it-IT" dirty="0" err="1">
                <a:latin typeface="+mj-lt"/>
              </a:rPr>
              <a:t>Zuclopentixolo</a:t>
            </a:r>
            <a:r>
              <a:rPr lang="it-IT" dirty="0">
                <a:latin typeface="+mj-lt"/>
              </a:rPr>
              <a:t> 	</a:t>
            </a:r>
            <a:r>
              <a:rPr lang="it-IT" dirty="0" err="1">
                <a:latin typeface="+mj-lt"/>
              </a:rPr>
              <a:t>Clopizol</a:t>
            </a:r>
            <a:r>
              <a:rPr lang="it-IT" dirty="0">
                <a:latin typeface="+mj-lt"/>
              </a:rPr>
              <a:t>                                     </a:t>
            </a:r>
          </a:p>
          <a:p>
            <a:pPr>
              <a:buFontTx/>
              <a:buNone/>
            </a:pPr>
            <a:endParaRPr lang="it-IT" dirty="0">
              <a:latin typeface="+mj-lt"/>
            </a:endParaRPr>
          </a:p>
          <a:p>
            <a:pPr>
              <a:buFontTx/>
              <a:buNone/>
            </a:pPr>
            <a:r>
              <a:rPr lang="it-IT" dirty="0">
                <a:latin typeface="+mj-lt"/>
              </a:rPr>
              <a:t>Atipici                                           </a:t>
            </a:r>
          </a:p>
          <a:p>
            <a:pPr>
              <a:buFontTx/>
              <a:buNone/>
            </a:pPr>
            <a:r>
              <a:rPr lang="it-IT" dirty="0">
                <a:latin typeface="+mj-lt"/>
              </a:rPr>
              <a:t> </a:t>
            </a:r>
            <a:r>
              <a:rPr lang="it-IT" dirty="0" err="1">
                <a:latin typeface="+mj-lt"/>
              </a:rPr>
              <a:t>Risperidone</a:t>
            </a:r>
            <a:r>
              <a:rPr lang="it-IT" dirty="0">
                <a:latin typeface="+mj-lt"/>
              </a:rPr>
              <a:t>,  	</a:t>
            </a:r>
            <a:r>
              <a:rPr lang="it-IT" dirty="0" err="1">
                <a:latin typeface="+mj-lt"/>
              </a:rPr>
              <a:t>RIsperdal</a:t>
            </a:r>
            <a:endParaRPr lang="it-IT" dirty="0">
              <a:latin typeface="+mj-lt"/>
            </a:endParaRPr>
          </a:p>
          <a:p>
            <a:pPr>
              <a:buFontTx/>
              <a:buNone/>
            </a:pPr>
            <a:r>
              <a:rPr lang="it-IT" dirty="0" err="1">
                <a:latin typeface="+mj-lt"/>
              </a:rPr>
              <a:t>Clozapina</a:t>
            </a:r>
            <a:r>
              <a:rPr lang="it-IT" dirty="0">
                <a:latin typeface="+mj-lt"/>
              </a:rPr>
              <a:t>, 	</a:t>
            </a:r>
            <a:r>
              <a:rPr lang="it-IT" dirty="0" err="1">
                <a:latin typeface="+mj-lt"/>
              </a:rPr>
              <a:t>Leponex</a:t>
            </a:r>
            <a:endParaRPr lang="it-IT" dirty="0">
              <a:latin typeface="+mj-lt"/>
            </a:endParaRPr>
          </a:p>
          <a:p>
            <a:pPr>
              <a:buFontTx/>
              <a:buNone/>
            </a:pPr>
            <a:r>
              <a:rPr lang="it-IT" dirty="0" err="1">
                <a:latin typeface="+mj-lt"/>
              </a:rPr>
              <a:t>Olanzapina</a:t>
            </a:r>
            <a:r>
              <a:rPr lang="it-IT" dirty="0">
                <a:latin typeface="+mj-lt"/>
              </a:rPr>
              <a:t>, 	</a:t>
            </a:r>
            <a:r>
              <a:rPr lang="it-IT" dirty="0" err="1">
                <a:latin typeface="+mj-lt"/>
              </a:rPr>
              <a:t>Zyprexa</a:t>
            </a:r>
            <a:endParaRPr lang="it-IT" dirty="0">
              <a:latin typeface="+mj-lt"/>
            </a:endParaRPr>
          </a:p>
          <a:p>
            <a:pPr>
              <a:buFontTx/>
              <a:buNone/>
            </a:pPr>
            <a:r>
              <a:rPr lang="it-IT" dirty="0" err="1">
                <a:latin typeface="+mj-lt"/>
              </a:rPr>
              <a:t>Quetiapina</a:t>
            </a:r>
            <a:r>
              <a:rPr lang="it-IT" dirty="0">
                <a:latin typeface="+mj-lt"/>
              </a:rPr>
              <a:t>, 	</a:t>
            </a:r>
            <a:r>
              <a:rPr lang="it-IT" dirty="0" err="1">
                <a:latin typeface="+mj-lt"/>
              </a:rPr>
              <a:t>Seroquel</a:t>
            </a:r>
            <a:endParaRPr lang="it-IT" dirty="0">
              <a:latin typeface="+mj-lt"/>
            </a:endParaRPr>
          </a:p>
          <a:p>
            <a:pPr>
              <a:buFontTx/>
              <a:buNone/>
            </a:pPr>
            <a:r>
              <a:rPr lang="it-IT" dirty="0" err="1">
                <a:latin typeface="+mj-lt"/>
              </a:rPr>
              <a:t>Aripiprazolo</a:t>
            </a:r>
            <a:r>
              <a:rPr lang="it-IT" dirty="0">
                <a:latin typeface="+mj-lt"/>
              </a:rPr>
              <a:t>              </a:t>
            </a:r>
            <a:r>
              <a:rPr lang="it-IT" dirty="0" err="1">
                <a:latin typeface="+mj-lt"/>
              </a:rPr>
              <a:t>Abilify</a:t>
            </a:r>
            <a:endParaRPr lang="it-IT" dirty="0">
              <a:latin typeface="+mj-lt"/>
            </a:endParaRPr>
          </a:p>
          <a:p>
            <a:pPr>
              <a:buFontTx/>
              <a:buNone/>
            </a:pPr>
            <a:r>
              <a:rPr lang="it-IT" dirty="0">
                <a:latin typeface="+mj-lt"/>
              </a:rPr>
              <a:t>                    </a:t>
            </a:r>
          </a:p>
          <a:p>
            <a:pPr>
              <a:buFontTx/>
              <a:buNone/>
            </a:pPr>
            <a:r>
              <a:rPr lang="it-IT" dirty="0">
                <a:latin typeface="+mj-lt"/>
              </a:rPr>
              <a:t>Alta potenza e bassa potenza;  </a:t>
            </a:r>
          </a:p>
          <a:p>
            <a:pPr>
              <a:buFontTx/>
              <a:buNone/>
            </a:pPr>
            <a:endParaRPr lang="it-IT" dirty="0"/>
          </a:p>
          <a:p>
            <a:endParaRPr lang="it-IT"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I prodotti </a:t>
            </a:r>
            <a:r>
              <a:rPr lang="it-IT" dirty="0" err="1"/>
              <a:t>depot</a:t>
            </a:r>
            <a:r>
              <a:rPr lang="it-IT" dirty="0"/>
              <a:t> (deposito) sono iniezioni il cui effetto dura per molte settimane</a:t>
            </a:r>
          </a:p>
          <a:p>
            <a:r>
              <a:rPr lang="it-IT" dirty="0"/>
              <a:t>Basta una puntura e le voci spariscono per 20 giorni, utile per pazienti inaffidabili, ma se si sbaglia gli effetti collaterali durano a lungo</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normAutofit/>
          </a:bodyPr>
          <a:lstStyle/>
          <a:p>
            <a:r>
              <a:rPr lang="it-IT" b="1" dirty="0">
                <a:solidFill>
                  <a:schemeClr val="tx1"/>
                </a:solidFill>
              </a:rPr>
              <a:t>Indicazioni terapeutiche</a:t>
            </a:r>
            <a:br>
              <a:rPr lang="it-IT" b="1" i="1" dirty="0">
                <a:solidFill>
                  <a:schemeClr val="tx1"/>
                </a:solidFill>
                <a:latin typeface="Comic Sans MS" pitchFamily="66" charset="0"/>
              </a:rPr>
            </a:br>
            <a:endParaRPr lang="it-IT" dirty="0">
              <a:latin typeface="Comic Sans MS" pitchFamily="66" charset="0"/>
            </a:endParaRPr>
          </a:p>
        </p:txBody>
      </p:sp>
      <p:sp>
        <p:nvSpPr>
          <p:cNvPr id="41987" name="Rectangle 3"/>
          <p:cNvSpPr>
            <a:spLocks noGrp="1" noChangeArrowheads="1"/>
          </p:cNvSpPr>
          <p:nvPr>
            <p:ph type="body" idx="1"/>
          </p:nvPr>
        </p:nvSpPr>
        <p:spPr/>
        <p:txBody>
          <a:bodyPr>
            <a:normAutofit/>
          </a:bodyPr>
          <a:lstStyle/>
          <a:p>
            <a:pPr>
              <a:buFontTx/>
              <a:buNone/>
            </a:pPr>
            <a:r>
              <a:rPr lang="it-IT" dirty="0">
                <a:latin typeface="+mj-lt"/>
              </a:rPr>
              <a:t>Patologie schizofreniche e deliranti</a:t>
            </a:r>
          </a:p>
          <a:p>
            <a:pPr>
              <a:buFontTx/>
              <a:buNone/>
            </a:pPr>
            <a:r>
              <a:rPr lang="it-IT" dirty="0">
                <a:latin typeface="+mj-lt"/>
              </a:rPr>
              <a:t>Disturbi bipolari ( eccitamento maniacale )</a:t>
            </a:r>
          </a:p>
          <a:p>
            <a:pPr>
              <a:buFontTx/>
              <a:buNone/>
            </a:pPr>
            <a:r>
              <a:rPr lang="it-IT" dirty="0">
                <a:latin typeface="+mj-lt"/>
              </a:rPr>
              <a:t>Disturbi d'ansia resistenti alle </a:t>
            </a:r>
            <a:r>
              <a:rPr lang="it-IT" dirty="0" err="1">
                <a:latin typeface="+mj-lt"/>
              </a:rPr>
              <a:t>benzodiazepine</a:t>
            </a:r>
            <a:endParaRPr lang="it-IT" dirty="0">
              <a:latin typeface="+mj-lt"/>
            </a:endParaRPr>
          </a:p>
          <a:p>
            <a:pPr>
              <a:buFontTx/>
              <a:buNone/>
            </a:pPr>
            <a:r>
              <a:rPr lang="it-IT" dirty="0">
                <a:latin typeface="+mj-lt"/>
              </a:rPr>
              <a:t>Demenze di varia natura</a:t>
            </a:r>
          </a:p>
          <a:p>
            <a:pPr>
              <a:buFontTx/>
              <a:buNone/>
            </a:pPr>
            <a:r>
              <a:rPr lang="it-IT" dirty="0">
                <a:latin typeface="+mj-lt"/>
              </a:rPr>
              <a:t>Deliri legati ad abuso di sostanze</a:t>
            </a:r>
          </a:p>
          <a:p>
            <a:pPr>
              <a:buFontTx/>
              <a:buNone/>
            </a:pPr>
            <a:r>
              <a:rPr lang="it-IT" dirty="0">
                <a:latin typeface="+mj-lt"/>
              </a:rPr>
              <a:t>Associati a antidepressivi </a:t>
            </a:r>
            <a:r>
              <a:rPr lang="it-IT" dirty="0" err="1">
                <a:latin typeface="+mj-lt"/>
              </a:rPr>
              <a:t>serotoninergici</a:t>
            </a:r>
            <a:r>
              <a:rPr lang="it-IT" dirty="0">
                <a:latin typeface="+mj-lt"/>
              </a:rPr>
              <a:t> (SSRI) nella terapia del Disturbo Ossessivo Compulsivo DOC</a:t>
            </a:r>
          </a:p>
          <a:p>
            <a:pPr>
              <a:buFontTx/>
              <a:buNone/>
            </a:pPr>
            <a:r>
              <a:rPr lang="it-IT" dirty="0">
                <a:latin typeface="+mj-lt"/>
              </a:rPr>
              <a:t>Anche in assenza di chiare dimostrazioni di utilità, disturbi di personalità, alcune forme di ritardo mentale, autismo</a:t>
            </a:r>
          </a:p>
          <a:p>
            <a:pPr>
              <a:buFontTx/>
              <a:buNone/>
            </a:pPr>
            <a:endParaRPr lang="it-IT" dirty="0">
              <a:latin typeface="Comic Sans MS" pitchFamily="66" charset="0"/>
            </a:endParaRPr>
          </a:p>
          <a:p>
            <a:pPr>
              <a:buFontTx/>
              <a:buNone/>
            </a:pPr>
            <a:endParaRPr lang="it-IT" dirty="0">
              <a:latin typeface="Comic Sans MS" pitchFamily="66"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Come ansiolitici in stati di ansia che non reagiscono alle BDZ</a:t>
            </a:r>
          </a:p>
          <a:p>
            <a:r>
              <a:rPr lang="it-IT" dirty="0"/>
              <a:t>In alcuni disturbi di personalità (borderline, </a:t>
            </a:r>
            <a:r>
              <a:rPr lang="it-IT" dirty="0" err="1"/>
              <a:t>schizotipico</a:t>
            </a:r>
            <a:r>
              <a:rPr lang="it-IT" dirty="0"/>
              <a:t>, paranoide)</a:t>
            </a:r>
          </a:p>
          <a:p>
            <a:r>
              <a:rPr lang="it-IT" dirty="0"/>
              <a:t>Per alcuni effetti collaterali a volte utili per il singhiozzo, per il vomito, per alcune forme di nausea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Antiparkinsoniani e loro effetti collaterali</a:t>
            </a:r>
          </a:p>
        </p:txBody>
      </p:sp>
      <p:sp>
        <p:nvSpPr>
          <p:cNvPr id="3" name="Segnaposto contenuto 2"/>
          <p:cNvSpPr>
            <a:spLocks noGrp="1"/>
          </p:cNvSpPr>
          <p:nvPr>
            <p:ph idx="1"/>
          </p:nvPr>
        </p:nvSpPr>
        <p:spPr/>
        <p:txBody>
          <a:bodyPr/>
          <a:lstStyle/>
          <a:p>
            <a:r>
              <a:rPr lang="it-IT" dirty="0" err="1"/>
              <a:t>Ipersessualità</a:t>
            </a:r>
            <a:endParaRPr lang="it-IT" dirty="0"/>
          </a:p>
          <a:p>
            <a:r>
              <a:rPr lang="it-IT" dirty="0"/>
              <a:t>Spese eccessive</a:t>
            </a:r>
          </a:p>
          <a:p>
            <a:r>
              <a:rPr lang="it-IT" dirty="0"/>
              <a:t>Gioco d’azzardo patologico</a:t>
            </a:r>
          </a:p>
          <a:p>
            <a:r>
              <a:rPr lang="it-IT" dirty="0"/>
              <a:t>Secchezza della bocca</a:t>
            </a:r>
          </a:p>
          <a:p>
            <a:r>
              <a:rPr lang="it-IT" dirty="0"/>
              <a:t>A volte </a:t>
            </a:r>
            <a:r>
              <a:rPr lang="it-IT" dirty="0" err="1"/>
              <a:t>iperfagia</a:t>
            </a:r>
            <a:endParaRPr lang="it-IT"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Antidepressivi</a:t>
            </a:r>
          </a:p>
        </p:txBody>
      </p:sp>
      <p:sp>
        <p:nvSpPr>
          <p:cNvPr id="3" name="Segnaposto contenuto 2"/>
          <p:cNvSpPr>
            <a:spLocks noGrp="1"/>
          </p:cNvSpPr>
          <p:nvPr>
            <p:ph idx="1"/>
          </p:nvPr>
        </p:nvSpPr>
        <p:spPr/>
        <p:txBody>
          <a:bodyPr>
            <a:normAutofit fontScale="92500" lnSpcReduction="10000"/>
          </a:bodyPr>
          <a:lstStyle/>
          <a:p>
            <a:pPr hangingPunct="0"/>
            <a:r>
              <a:rPr lang="it-IT" dirty="0"/>
              <a:t>Isoniazide, un farmaco anti TBC, induceva euforia</a:t>
            </a:r>
          </a:p>
          <a:p>
            <a:pPr hangingPunct="0"/>
            <a:r>
              <a:rPr lang="it-IT" dirty="0"/>
              <a:t>Serotoninergici, SSRI (antiossessivi, calo libido, allunga tempi orgasmo, può favorire sogni molto partecipati, calo fame seguito poi da ingrassamento, fanno venire voglia di parlare, a volte appiattimento affettivo. In casi di grave ossessività si abbinano bene con l’ </a:t>
            </a:r>
            <a:r>
              <a:rPr lang="it-IT" dirty="0" err="1"/>
              <a:t>aloperidolo</a:t>
            </a:r>
            <a:r>
              <a:rPr lang="it-IT" dirty="0"/>
              <a:t>, maggiore lentezza di arrivo alle conclusioni catastrofiche. </a:t>
            </a:r>
          </a:p>
          <a:p>
            <a:pPr hangingPunct="0"/>
            <a:r>
              <a:rPr lang="it-IT" dirty="0" err="1"/>
              <a:t>dopaminergici</a:t>
            </a:r>
            <a:r>
              <a:rPr lang="it-IT" dirty="0"/>
              <a:t> non più disponibili, ad alte dosi indicevano delirio, a basse dosi aumento creatività e del desiderio sex , molte droghe agiscono aumentando disponibilità di dopamina nella capsula del nucleo </a:t>
            </a:r>
            <a:r>
              <a:rPr lang="it-IT" dirty="0" err="1"/>
              <a:t>accumbens</a:t>
            </a:r>
            <a:r>
              <a:rPr lang="it-IT" dirty="0"/>
              <a:t>.</a:t>
            </a:r>
          </a:p>
          <a:p>
            <a:pPr hangingPunct="0"/>
            <a:r>
              <a:rPr lang="it-IT" dirty="0"/>
              <a:t>Noradrenergici attivano capacità di muoversi ed iniziativa. Aumento del rischio suicidio in fasi iniziali. NARI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normAutofit/>
          </a:bodyPr>
          <a:lstStyle/>
          <a:p>
            <a:r>
              <a:rPr lang="it-IT" b="1" u="sng" dirty="0"/>
              <a:t>Antidepressivi</a:t>
            </a:r>
            <a:br>
              <a:rPr lang="it-IT" b="1" u="sng" dirty="0"/>
            </a:br>
            <a:endParaRPr lang="it-IT" b="1" u="sng" dirty="0"/>
          </a:p>
        </p:txBody>
      </p:sp>
      <p:sp>
        <p:nvSpPr>
          <p:cNvPr id="46083" name="Rectangle 3"/>
          <p:cNvSpPr>
            <a:spLocks noGrp="1" noChangeArrowheads="1"/>
          </p:cNvSpPr>
          <p:nvPr>
            <p:ph type="body" idx="1"/>
          </p:nvPr>
        </p:nvSpPr>
        <p:spPr>
          <a:xfrm>
            <a:off x="2209800" y="1600200"/>
            <a:ext cx="7772400" cy="4495800"/>
          </a:xfrm>
        </p:spPr>
        <p:txBody>
          <a:bodyPr>
            <a:normAutofit/>
          </a:bodyPr>
          <a:lstStyle/>
          <a:p>
            <a:pPr algn="ctr">
              <a:buFontTx/>
              <a:buNone/>
            </a:pPr>
            <a:r>
              <a:rPr lang="it-IT" b="1" i="1" dirty="0">
                <a:latin typeface="+mj-lt"/>
              </a:rPr>
              <a:t>Meccanismo d'azione</a:t>
            </a:r>
          </a:p>
          <a:p>
            <a:pPr algn="ctr">
              <a:buFontTx/>
              <a:buNone/>
            </a:pPr>
            <a:endParaRPr lang="it-IT" b="1" i="1" dirty="0">
              <a:latin typeface="+mj-lt"/>
            </a:endParaRPr>
          </a:p>
          <a:p>
            <a:pPr>
              <a:buFontTx/>
              <a:buNone/>
            </a:pPr>
            <a:r>
              <a:rPr lang="it-IT" dirty="0">
                <a:latin typeface="+mj-lt"/>
              </a:rPr>
              <a:t>Aumento della attività dei neurotrasmettitori attraverso:</a:t>
            </a:r>
          </a:p>
          <a:p>
            <a:pPr>
              <a:buFontTx/>
              <a:buNone/>
            </a:pPr>
            <a:r>
              <a:rPr lang="it-IT" dirty="0">
                <a:latin typeface="+mj-lt"/>
              </a:rPr>
              <a:t>Riduzione o blocco della distruzione dei neurotrasmettitori o del loro riassorbimento (</a:t>
            </a:r>
            <a:r>
              <a:rPr lang="it-IT" dirty="0" err="1">
                <a:latin typeface="+mj-lt"/>
              </a:rPr>
              <a:t>Reuptake</a:t>
            </a:r>
            <a:r>
              <a:rPr lang="it-IT" dirty="0">
                <a:latin typeface="+mj-lt"/>
              </a:rPr>
              <a:t>). </a:t>
            </a:r>
          </a:p>
          <a:p>
            <a:pPr>
              <a:buFontTx/>
              <a:buNone/>
            </a:pPr>
            <a:r>
              <a:rPr lang="it-IT" dirty="0">
                <a:latin typeface="+mj-lt"/>
              </a:rPr>
              <a:t>Ciò ne aumenta la loro disponibilità a livello della sinapsi</a:t>
            </a:r>
          </a:p>
          <a:p>
            <a:pPr lvl="2">
              <a:buFontTx/>
              <a:buNone/>
            </a:pPr>
            <a:r>
              <a:rPr lang="it-IT" dirty="0">
                <a:latin typeface="Comic Sans MS" pitchFamily="66" charset="0"/>
              </a:rPr>
              <a:t>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r>
              <a:rPr lang="it-IT" dirty="0">
                <a:solidFill>
                  <a:schemeClr val="tx1"/>
                </a:solidFill>
              </a:rPr>
              <a:t>Meccanismo d’azione (2)</a:t>
            </a:r>
            <a:endParaRPr lang="it-IT" dirty="0"/>
          </a:p>
        </p:txBody>
      </p:sp>
      <p:sp>
        <p:nvSpPr>
          <p:cNvPr id="63491" name="Rectangle 3"/>
          <p:cNvSpPr>
            <a:spLocks noGrp="1" noChangeArrowheads="1"/>
          </p:cNvSpPr>
          <p:nvPr>
            <p:ph type="body" idx="1"/>
          </p:nvPr>
        </p:nvSpPr>
        <p:spPr>
          <a:xfrm>
            <a:off x="2209800" y="2438400"/>
            <a:ext cx="7772400" cy="3657600"/>
          </a:xfrm>
        </p:spPr>
        <p:txBody>
          <a:bodyPr/>
          <a:lstStyle/>
          <a:p>
            <a:pPr lvl="2">
              <a:buFontTx/>
              <a:buNone/>
            </a:pPr>
            <a:r>
              <a:rPr lang="it-IT" dirty="0">
                <a:latin typeface="+mj-lt"/>
              </a:rPr>
              <a:t>Aumentano la disponibilità di:</a:t>
            </a:r>
          </a:p>
          <a:p>
            <a:pPr lvl="2">
              <a:buFontTx/>
              <a:buNone/>
            </a:pPr>
            <a:r>
              <a:rPr lang="it-IT" dirty="0">
                <a:latin typeface="+mj-lt"/>
              </a:rPr>
              <a:t>Serotonina (zona prefrontale, la cui carenza favorisce la comparsa di dubbi, difficoltà relazionali e di comunicazione, difficoltà col sonno)</a:t>
            </a:r>
          </a:p>
          <a:p>
            <a:pPr lvl="2">
              <a:buFontTx/>
              <a:buNone/>
            </a:pPr>
            <a:r>
              <a:rPr lang="it-IT" dirty="0">
                <a:latin typeface="+mj-lt"/>
              </a:rPr>
              <a:t>Noradrenalina (la cui carenza toglie la voglia di agire, di muoversi)</a:t>
            </a:r>
          </a:p>
          <a:p>
            <a:pPr lvl="2">
              <a:buFontTx/>
              <a:buNone/>
            </a:pPr>
            <a:r>
              <a:rPr lang="it-IT" dirty="0">
                <a:latin typeface="+mj-lt"/>
              </a:rPr>
              <a:t>Dopamina (la cui carenza si associa ad un blocco della creatività)  </a:t>
            </a:r>
          </a:p>
          <a:p>
            <a:endParaRPr lang="it-IT"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2095472" y="285728"/>
            <a:ext cx="8229600" cy="1143000"/>
          </a:xfrm>
        </p:spPr>
        <p:txBody>
          <a:bodyPr>
            <a:normAutofit fontScale="90000"/>
          </a:bodyPr>
          <a:lstStyle/>
          <a:p>
            <a:r>
              <a:rPr lang="it-IT" b="1" dirty="0"/>
              <a:t>Farmacocinetica</a:t>
            </a:r>
            <a:br>
              <a:rPr lang="it-IT" b="1" dirty="0">
                <a:solidFill>
                  <a:schemeClr val="tx1"/>
                </a:solidFill>
              </a:rPr>
            </a:br>
            <a:endParaRPr lang="it-IT" b="1" dirty="0"/>
          </a:p>
        </p:txBody>
      </p:sp>
      <p:sp>
        <p:nvSpPr>
          <p:cNvPr id="47107" name="Rectangle 3"/>
          <p:cNvSpPr>
            <a:spLocks noGrp="1" noChangeArrowheads="1"/>
          </p:cNvSpPr>
          <p:nvPr>
            <p:ph type="body" idx="1"/>
          </p:nvPr>
        </p:nvSpPr>
        <p:spPr>
          <a:xfrm>
            <a:off x="2209800" y="1219200"/>
            <a:ext cx="7772400" cy="4724400"/>
          </a:xfrm>
        </p:spPr>
        <p:txBody>
          <a:bodyPr>
            <a:normAutofit lnSpcReduction="10000"/>
          </a:bodyPr>
          <a:lstStyle/>
          <a:p>
            <a:pPr algn="ctr">
              <a:buFontTx/>
              <a:buNone/>
            </a:pPr>
            <a:endParaRPr lang="it-IT" b="1" i="1" dirty="0">
              <a:latin typeface="Comic Sans MS" pitchFamily="66" charset="0"/>
            </a:endParaRPr>
          </a:p>
          <a:p>
            <a:pPr>
              <a:buFontTx/>
              <a:buNone/>
            </a:pPr>
            <a:r>
              <a:rPr lang="it-IT" dirty="0">
                <a:latin typeface="+mj-lt"/>
              </a:rPr>
              <a:t>Buon assorbimento per via orale ( tra i pochi iniettabili  troviamo l’</a:t>
            </a:r>
            <a:r>
              <a:rPr lang="it-IT" dirty="0" err="1">
                <a:latin typeface="+mj-lt"/>
              </a:rPr>
              <a:t>Anafranil</a:t>
            </a:r>
            <a:r>
              <a:rPr lang="it-IT" dirty="0">
                <a:latin typeface="+mj-lt"/>
              </a:rPr>
              <a:t>)</a:t>
            </a:r>
          </a:p>
          <a:p>
            <a:pPr>
              <a:buFontTx/>
              <a:buNone/>
            </a:pPr>
            <a:endParaRPr lang="it-IT" dirty="0">
              <a:latin typeface="+mj-lt"/>
            </a:endParaRPr>
          </a:p>
          <a:p>
            <a:pPr>
              <a:buFontTx/>
              <a:buNone/>
            </a:pPr>
            <a:r>
              <a:rPr lang="it-IT" dirty="0">
                <a:latin typeface="+mj-lt"/>
              </a:rPr>
              <a:t>Buona diffusione in tutti i tessuti</a:t>
            </a:r>
          </a:p>
          <a:p>
            <a:pPr>
              <a:buFontTx/>
              <a:buNone/>
            </a:pPr>
            <a:r>
              <a:rPr lang="it-IT" dirty="0">
                <a:latin typeface="+mj-lt"/>
              </a:rPr>
              <a:t>dell'organismo</a:t>
            </a:r>
          </a:p>
          <a:p>
            <a:pPr>
              <a:buFontTx/>
              <a:buNone/>
            </a:pPr>
            <a:endParaRPr lang="it-IT" dirty="0">
              <a:latin typeface="+mj-lt"/>
            </a:endParaRPr>
          </a:p>
          <a:p>
            <a:pPr>
              <a:buFontTx/>
              <a:buNone/>
            </a:pPr>
            <a:r>
              <a:rPr lang="it-IT" dirty="0">
                <a:latin typeface="+mj-lt"/>
              </a:rPr>
              <a:t>Metabolismo epatico</a:t>
            </a:r>
          </a:p>
          <a:p>
            <a:pPr>
              <a:buFontTx/>
              <a:buNone/>
            </a:pPr>
            <a:endParaRPr lang="it-IT" dirty="0">
              <a:latin typeface="+mj-lt"/>
            </a:endParaRPr>
          </a:p>
          <a:p>
            <a:pPr>
              <a:buFontTx/>
              <a:buNone/>
            </a:pPr>
            <a:r>
              <a:rPr lang="it-IT" dirty="0">
                <a:latin typeface="+mj-lt"/>
              </a:rPr>
              <a:t>Escrezione urinaria</a:t>
            </a:r>
          </a:p>
          <a:p>
            <a:pPr>
              <a:buFontTx/>
              <a:buNone/>
            </a:pPr>
            <a:endParaRPr lang="it-IT" b="1" i="1" dirty="0">
              <a:latin typeface="Comic Sans MS" pitchFamily="66" charset="0"/>
            </a:endParaRPr>
          </a:p>
          <a:p>
            <a:pPr>
              <a:buFontTx/>
              <a:buNone/>
            </a:pPr>
            <a:endParaRPr lang="it-IT" b="1" i="1" dirty="0">
              <a:latin typeface="Comic Sans MS" pitchFamily="66" charset="0"/>
            </a:endParaRPr>
          </a:p>
          <a:p>
            <a:pPr>
              <a:buFontTx/>
              <a:buNone/>
            </a:pPr>
            <a:endParaRPr lang="it-IT"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normAutofit/>
          </a:bodyPr>
          <a:lstStyle/>
          <a:p>
            <a:r>
              <a:rPr lang="it-IT" b="1" dirty="0">
                <a:solidFill>
                  <a:schemeClr val="tx1"/>
                </a:solidFill>
              </a:rPr>
              <a:t>Classi di antidepressivi</a:t>
            </a:r>
            <a:br>
              <a:rPr lang="it-IT" b="1" i="1" dirty="0">
                <a:solidFill>
                  <a:schemeClr val="tx1"/>
                </a:solidFill>
                <a:latin typeface="Comic Sans MS" pitchFamily="66" charset="0"/>
              </a:rPr>
            </a:br>
            <a:endParaRPr lang="it-IT" b="1" i="1" dirty="0">
              <a:latin typeface="Comic Sans MS" pitchFamily="66" charset="0"/>
            </a:endParaRPr>
          </a:p>
        </p:txBody>
      </p:sp>
      <p:sp>
        <p:nvSpPr>
          <p:cNvPr id="48131" name="Rectangle 3"/>
          <p:cNvSpPr>
            <a:spLocks noGrp="1" noChangeArrowheads="1"/>
          </p:cNvSpPr>
          <p:nvPr>
            <p:ph type="body" idx="1"/>
          </p:nvPr>
        </p:nvSpPr>
        <p:spPr>
          <a:xfrm>
            <a:off x="2209800" y="1371600"/>
            <a:ext cx="8153400" cy="4724400"/>
          </a:xfrm>
        </p:spPr>
        <p:txBody>
          <a:bodyPr>
            <a:normAutofit fontScale="85000" lnSpcReduction="20000"/>
          </a:bodyPr>
          <a:lstStyle/>
          <a:p>
            <a:pPr>
              <a:buFontTx/>
              <a:buNone/>
            </a:pPr>
            <a:endParaRPr lang="it-IT" b="1" dirty="0">
              <a:latin typeface="Comic Sans MS" pitchFamily="66" charset="0"/>
            </a:endParaRPr>
          </a:p>
          <a:p>
            <a:pPr>
              <a:buFontTx/>
              <a:buNone/>
            </a:pPr>
            <a:r>
              <a:rPr lang="it-IT" dirty="0" err="1">
                <a:latin typeface="+mj-lt"/>
              </a:rPr>
              <a:t>Triciclici</a:t>
            </a:r>
            <a:r>
              <a:rPr lang="it-IT" dirty="0">
                <a:latin typeface="+mj-lt"/>
              </a:rPr>
              <a:t>           </a:t>
            </a:r>
          </a:p>
          <a:p>
            <a:pPr>
              <a:buFontTx/>
              <a:buNone/>
            </a:pPr>
            <a:r>
              <a:rPr lang="it-IT" dirty="0">
                <a:latin typeface="+mj-lt"/>
              </a:rPr>
              <a:t>	</a:t>
            </a:r>
            <a:r>
              <a:rPr lang="it-IT" dirty="0" err="1">
                <a:latin typeface="+mj-lt"/>
              </a:rPr>
              <a:t>Imipramina</a:t>
            </a:r>
            <a:r>
              <a:rPr lang="it-IT" dirty="0">
                <a:latin typeface="+mj-lt"/>
              </a:rPr>
              <a:t>,  </a:t>
            </a:r>
            <a:r>
              <a:rPr lang="it-IT" dirty="0" err="1">
                <a:latin typeface="+mj-lt"/>
              </a:rPr>
              <a:t>Tofranil</a:t>
            </a:r>
            <a:r>
              <a:rPr lang="it-IT" dirty="0">
                <a:latin typeface="+mj-lt"/>
              </a:rPr>
              <a:t> tolto del commercio</a:t>
            </a:r>
          </a:p>
          <a:p>
            <a:pPr>
              <a:buFontTx/>
              <a:buNone/>
            </a:pPr>
            <a:r>
              <a:rPr lang="it-IT" dirty="0">
                <a:latin typeface="+mj-lt"/>
              </a:rPr>
              <a:t>	</a:t>
            </a:r>
            <a:r>
              <a:rPr lang="it-IT" dirty="0" err="1">
                <a:latin typeface="+mj-lt"/>
              </a:rPr>
              <a:t>Amitriptilina</a:t>
            </a:r>
            <a:r>
              <a:rPr lang="it-IT" dirty="0">
                <a:latin typeface="+mj-lt"/>
              </a:rPr>
              <a:t>, </a:t>
            </a:r>
            <a:r>
              <a:rPr lang="it-IT" dirty="0" err="1">
                <a:latin typeface="+mj-lt"/>
              </a:rPr>
              <a:t>Laroxil</a:t>
            </a:r>
            <a:r>
              <a:rPr lang="it-IT" dirty="0">
                <a:latin typeface="+mj-lt"/>
              </a:rPr>
              <a:t> cefalea e </a:t>
            </a:r>
            <a:r>
              <a:rPr lang="it-IT" dirty="0" err="1">
                <a:latin typeface="+mj-lt"/>
              </a:rPr>
              <a:t>normalizz</a:t>
            </a:r>
            <a:r>
              <a:rPr lang="it-IT" dirty="0">
                <a:latin typeface="+mj-lt"/>
              </a:rPr>
              <a:t> sonno</a:t>
            </a:r>
          </a:p>
          <a:p>
            <a:pPr>
              <a:buFontTx/>
              <a:buNone/>
            </a:pPr>
            <a:r>
              <a:rPr lang="it-IT" dirty="0">
                <a:latin typeface="+mj-lt"/>
              </a:rPr>
              <a:t>      </a:t>
            </a:r>
            <a:r>
              <a:rPr lang="it-IT" dirty="0" err="1">
                <a:latin typeface="+mj-lt"/>
              </a:rPr>
              <a:t>Clomipramina</a:t>
            </a:r>
            <a:r>
              <a:rPr lang="it-IT" dirty="0">
                <a:latin typeface="+mj-lt"/>
              </a:rPr>
              <a:t> , </a:t>
            </a:r>
            <a:r>
              <a:rPr lang="it-IT" dirty="0" err="1">
                <a:latin typeface="+mj-lt"/>
              </a:rPr>
              <a:t>Anafranil</a:t>
            </a:r>
            <a:r>
              <a:rPr lang="it-IT" dirty="0">
                <a:latin typeface="+mj-lt"/>
              </a:rPr>
              <a:t> anche in fiale</a:t>
            </a:r>
          </a:p>
          <a:p>
            <a:pPr>
              <a:buFontTx/>
              <a:buNone/>
            </a:pPr>
            <a:r>
              <a:rPr lang="it-IT" dirty="0">
                <a:latin typeface="+mj-lt"/>
              </a:rPr>
              <a:t>	</a:t>
            </a:r>
            <a:r>
              <a:rPr lang="it-IT" dirty="0" err="1">
                <a:latin typeface="+mj-lt"/>
              </a:rPr>
              <a:t>Desipramina</a:t>
            </a:r>
            <a:r>
              <a:rPr lang="it-IT" dirty="0">
                <a:latin typeface="+mj-lt"/>
              </a:rPr>
              <a:t>,  </a:t>
            </a:r>
            <a:r>
              <a:rPr lang="it-IT" dirty="0" err="1">
                <a:latin typeface="+mj-lt"/>
              </a:rPr>
              <a:t>Nortimil</a:t>
            </a:r>
            <a:r>
              <a:rPr lang="it-IT" dirty="0">
                <a:latin typeface="+mj-lt"/>
              </a:rPr>
              <a:t> non in commercio</a:t>
            </a:r>
          </a:p>
          <a:p>
            <a:pPr>
              <a:buFontTx/>
              <a:buNone/>
            </a:pPr>
            <a:r>
              <a:rPr lang="it-IT" dirty="0">
                <a:latin typeface="+mj-lt"/>
              </a:rPr>
              <a:t>	</a:t>
            </a:r>
            <a:r>
              <a:rPr lang="it-IT" dirty="0" err="1">
                <a:latin typeface="+mj-lt"/>
              </a:rPr>
              <a:t>Trimipramina</a:t>
            </a:r>
            <a:r>
              <a:rPr lang="it-IT" dirty="0">
                <a:latin typeface="+mj-lt"/>
              </a:rPr>
              <a:t>,  </a:t>
            </a:r>
            <a:r>
              <a:rPr lang="it-IT" dirty="0" err="1">
                <a:latin typeface="+mj-lt"/>
              </a:rPr>
              <a:t>Surmontil</a:t>
            </a:r>
            <a:r>
              <a:rPr lang="it-IT" dirty="0">
                <a:latin typeface="+mj-lt"/>
              </a:rPr>
              <a:t> sedativo utile per ansia ed insonnia</a:t>
            </a:r>
          </a:p>
          <a:p>
            <a:pPr>
              <a:buFontTx/>
              <a:buNone/>
            </a:pPr>
            <a:r>
              <a:rPr lang="it-IT" dirty="0">
                <a:latin typeface="+mj-lt"/>
              </a:rPr>
              <a:t>	</a:t>
            </a:r>
            <a:r>
              <a:rPr lang="it-IT" dirty="0" err="1">
                <a:latin typeface="+mj-lt"/>
              </a:rPr>
              <a:t>Nortriptilina</a:t>
            </a:r>
            <a:r>
              <a:rPr lang="it-IT" dirty="0">
                <a:latin typeface="+mj-lt"/>
              </a:rPr>
              <a:t>,  </a:t>
            </a:r>
            <a:r>
              <a:rPr lang="it-IT" dirty="0" err="1">
                <a:latin typeface="+mj-lt"/>
              </a:rPr>
              <a:t>Noritren</a:t>
            </a:r>
            <a:r>
              <a:rPr lang="it-IT" dirty="0">
                <a:latin typeface="+mj-lt"/>
              </a:rPr>
              <a:t> piuttosto stimolante</a:t>
            </a:r>
          </a:p>
          <a:p>
            <a:pPr>
              <a:buFontTx/>
              <a:buNone/>
            </a:pPr>
            <a:r>
              <a:rPr lang="it-IT" dirty="0" err="1">
                <a:latin typeface="+mj-lt"/>
              </a:rPr>
              <a:t>Dosulepina</a:t>
            </a:r>
            <a:r>
              <a:rPr lang="it-IT" dirty="0">
                <a:latin typeface="+mj-lt"/>
              </a:rPr>
              <a:t> </a:t>
            </a:r>
            <a:r>
              <a:rPr lang="it-IT" dirty="0" err="1">
                <a:latin typeface="+mj-lt"/>
              </a:rPr>
              <a:t>Protiaden</a:t>
            </a:r>
            <a:endParaRPr lang="it-IT" dirty="0">
              <a:latin typeface="+mj-lt"/>
            </a:endParaRPr>
          </a:p>
          <a:p>
            <a:pPr>
              <a:buFontTx/>
              <a:buNone/>
            </a:pPr>
            <a:endParaRPr lang="it-IT" dirty="0">
              <a:latin typeface="+mj-lt"/>
            </a:endParaRPr>
          </a:p>
          <a:p>
            <a:pPr>
              <a:buFontTx/>
              <a:buNone/>
            </a:pPr>
            <a:r>
              <a:rPr lang="it-IT" dirty="0" err="1">
                <a:latin typeface="+mj-lt"/>
              </a:rPr>
              <a:t>Quadriciclici</a:t>
            </a:r>
            <a:r>
              <a:rPr lang="it-IT" dirty="0">
                <a:latin typeface="+mj-lt"/>
              </a:rPr>
              <a:t>     </a:t>
            </a:r>
            <a:r>
              <a:rPr lang="it-IT" dirty="0" err="1">
                <a:latin typeface="+mj-lt"/>
              </a:rPr>
              <a:t>Maprotilina</a:t>
            </a:r>
            <a:r>
              <a:rPr lang="it-IT" dirty="0">
                <a:latin typeface="+mj-lt"/>
              </a:rPr>
              <a:t>, </a:t>
            </a:r>
            <a:r>
              <a:rPr lang="it-IT" dirty="0" err="1">
                <a:latin typeface="+mj-lt"/>
              </a:rPr>
              <a:t>Ludiomil</a:t>
            </a:r>
            <a:endParaRPr lang="it-IT" dirty="0">
              <a:latin typeface="+mj-lt"/>
            </a:endParaRPr>
          </a:p>
          <a:p>
            <a:pPr>
              <a:buFontTx/>
              <a:buNone/>
            </a:pPr>
            <a:r>
              <a:rPr lang="it-IT" dirty="0">
                <a:latin typeface="+mj-lt"/>
              </a:rPr>
              <a: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Disturbi bipolari. Hanno forte componente genetica. In fase maniacale il paziente si sente onnipotente felice intraprendente pieno di energia ed a volte aggressivo. Ritiene di non aver bisogno di alcuna terapia.</a:t>
            </a:r>
          </a:p>
          <a:p>
            <a:r>
              <a:rPr lang="it-IT" dirty="0"/>
              <a:t>In fase depressa si sente svuotato, impotente, disperato e pieno di sensi di colpa pensa che sia inutile sperare o collaborare per la guarigione.</a:t>
            </a:r>
          </a:p>
        </p:txBody>
      </p:sp>
    </p:spTree>
    <p:extLst>
      <p:ext uri="{BB962C8B-B14F-4D97-AF65-F5344CB8AC3E}">
        <p14:creationId xmlns:p14="http://schemas.microsoft.com/office/powerpoint/2010/main" val="337166111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SSRI</a:t>
            </a:r>
          </a:p>
        </p:txBody>
      </p:sp>
      <p:sp>
        <p:nvSpPr>
          <p:cNvPr id="3" name="Segnaposto contenuto 2"/>
          <p:cNvSpPr>
            <a:spLocks noGrp="1"/>
          </p:cNvSpPr>
          <p:nvPr>
            <p:ph idx="1"/>
          </p:nvPr>
        </p:nvSpPr>
        <p:spPr/>
        <p:txBody>
          <a:bodyPr>
            <a:normAutofit fontScale="92500"/>
          </a:bodyPr>
          <a:lstStyle/>
          <a:p>
            <a:pPr>
              <a:buFontTx/>
              <a:buNone/>
            </a:pPr>
            <a:r>
              <a:rPr lang="it-IT" dirty="0"/>
              <a:t>                </a:t>
            </a:r>
          </a:p>
          <a:p>
            <a:pPr>
              <a:buFontTx/>
              <a:buNone/>
            </a:pPr>
            <a:r>
              <a:rPr lang="it-IT" dirty="0"/>
              <a:t>	</a:t>
            </a:r>
            <a:r>
              <a:rPr lang="it-IT" b="1" dirty="0" err="1"/>
              <a:t>Fluoxetina</a:t>
            </a:r>
            <a:r>
              <a:rPr lang="it-IT" b="1" dirty="0"/>
              <a:t>, </a:t>
            </a:r>
            <a:r>
              <a:rPr lang="it-IT" dirty="0"/>
              <a:t>Prozac, </a:t>
            </a:r>
            <a:r>
              <a:rPr lang="it-IT" dirty="0" err="1"/>
              <a:t>Azur</a:t>
            </a:r>
            <a:r>
              <a:rPr lang="it-IT" dirty="0"/>
              <a:t>, </a:t>
            </a:r>
            <a:r>
              <a:rPr lang="it-IT" dirty="0" err="1"/>
              <a:t>Ipsumor</a:t>
            </a:r>
            <a:r>
              <a:rPr lang="it-IT" dirty="0"/>
              <a:t>, </a:t>
            </a:r>
            <a:r>
              <a:rPr lang="it-IT" dirty="0" err="1"/>
              <a:t>Xeredien</a:t>
            </a:r>
            <a:r>
              <a:rPr lang="it-IT" dirty="0"/>
              <a:t> </a:t>
            </a:r>
          </a:p>
          <a:p>
            <a:pPr>
              <a:buFontTx/>
              <a:buNone/>
            </a:pPr>
            <a:r>
              <a:rPr lang="it-IT" dirty="0"/>
              <a:t>	</a:t>
            </a:r>
            <a:r>
              <a:rPr lang="it-IT" b="1" dirty="0" err="1"/>
              <a:t>Paroxetina</a:t>
            </a:r>
            <a:r>
              <a:rPr lang="it-IT" dirty="0"/>
              <a:t>, </a:t>
            </a:r>
            <a:r>
              <a:rPr lang="it-IT" dirty="0" err="1"/>
              <a:t>Seroxat</a:t>
            </a:r>
            <a:r>
              <a:rPr lang="it-IT" dirty="0"/>
              <a:t>, </a:t>
            </a:r>
            <a:r>
              <a:rPr lang="it-IT" dirty="0" err="1"/>
              <a:t>Dropaxin</a:t>
            </a:r>
            <a:r>
              <a:rPr lang="it-IT" dirty="0"/>
              <a:t>, </a:t>
            </a:r>
            <a:r>
              <a:rPr lang="it-IT" dirty="0" err="1"/>
              <a:t>Eutimil</a:t>
            </a:r>
            <a:r>
              <a:rPr lang="it-IT" dirty="0"/>
              <a:t> </a:t>
            </a:r>
            <a:r>
              <a:rPr lang="it-IT" dirty="0" err="1"/>
              <a:t>Stiliden</a:t>
            </a:r>
            <a:r>
              <a:rPr lang="it-IT" dirty="0"/>
              <a:t>,</a:t>
            </a:r>
            <a:r>
              <a:rPr lang="it-IT" dirty="0" err="1"/>
              <a:t>Daparox</a:t>
            </a:r>
            <a:endParaRPr lang="it-IT" dirty="0"/>
          </a:p>
          <a:p>
            <a:pPr>
              <a:buFontTx/>
              <a:buNone/>
            </a:pPr>
            <a:r>
              <a:rPr lang="it-IT" dirty="0"/>
              <a:t>    </a:t>
            </a:r>
            <a:r>
              <a:rPr lang="it-IT" b="1" dirty="0" err="1"/>
              <a:t>Citalopram</a:t>
            </a:r>
            <a:r>
              <a:rPr lang="it-IT" dirty="0"/>
              <a:t>, </a:t>
            </a:r>
            <a:r>
              <a:rPr lang="it-IT" dirty="0" err="1"/>
              <a:t>Elopram</a:t>
            </a:r>
            <a:r>
              <a:rPr lang="it-IT" dirty="0"/>
              <a:t>, </a:t>
            </a:r>
            <a:r>
              <a:rPr lang="it-IT" dirty="0" err="1"/>
              <a:t>Seropram</a:t>
            </a:r>
            <a:r>
              <a:rPr lang="it-IT" dirty="0"/>
              <a:t> , </a:t>
            </a:r>
            <a:r>
              <a:rPr lang="it-IT" dirty="0" err="1"/>
              <a:t>Feliximirm</a:t>
            </a:r>
            <a:r>
              <a:rPr lang="it-IT" dirty="0"/>
              <a:t> </a:t>
            </a:r>
            <a:r>
              <a:rPr lang="it-IT" dirty="0" err="1"/>
              <a:t>Frimaind</a:t>
            </a:r>
            <a:r>
              <a:rPr lang="it-IT" dirty="0"/>
              <a:t> </a:t>
            </a:r>
            <a:r>
              <a:rPr lang="it-IT" dirty="0" err="1"/>
              <a:t>Pramexil</a:t>
            </a:r>
            <a:r>
              <a:rPr lang="it-IT" dirty="0"/>
              <a:t> </a:t>
            </a:r>
            <a:r>
              <a:rPr lang="it-IT" dirty="0" err="1"/>
              <a:t>Return</a:t>
            </a:r>
            <a:r>
              <a:rPr lang="it-IT" dirty="0"/>
              <a:t> </a:t>
            </a:r>
            <a:r>
              <a:rPr lang="it-IT" dirty="0" err="1"/>
              <a:t>Kaidor</a:t>
            </a:r>
            <a:r>
              <a:rPr lang="it-IT" dirty="0"/>
              <a:t> </a:t>
            </a:r>
            <a:r>
              <a:rPr lang="it-IT" dirty="0" err="1"/>
              <a:t>Lampopram</a:t>
            </a:r>
            <a:r>
              <a:rPr lang="it-IT" dirty="0"/>
              <a:t> </a:t>
            </a:r>
            <a:r>
              <a:rPr lang="it-IT" dirty="0" err="1"/>
              <a:t>Marpram</a:t>
            </a:r>
            <a:r>
              <a:rPr lang="it-IT" dirty="0"/>
              <a:t> </a:t>
            </a:r>
            <a:r>
              <a:rPr lang="it-IT" dirty="0" err="1"/>
              <a:t>Percital</a:t>
            </a:r>
            <a:r>
              <a:rPr lang="it-IT" dirty="0"/>
              <a:t> </a:t>
            </a:r>
            <a:r>
              <a:rPr lang="it-IT" dirty="0" err="1"/>
              <a:t>Ricap</a:t>
            </a:r>
            <a:r>
              <a:rPr lang="it-IT" dirty="0"/>
              <a:t>, </a:t>
            </a:r>
            <a:r>
              <a:rPr lang="it-IT" dirty="0" err="1"/>
              <a:t>Sintopraim</a:t>
            </a:r>
            <a:r>
              <a:rPr lang="it-IT" dirty="0"/>
              <a:t> </a:t>
            </a:r>
            <a:r>
              <a:rPr lang="it-IT" dirty="0" err="1"/>
              <a:t>Verisan</a:t>
            </a:r>
            <a:endParaRPr lang="it-IT" dirty="0"/>
          </a:p>
          <a:p>
            <a:pPr>
              <a:buFontTx/>
              <a:buNone/>
            </a:pPr>
            <a:r>
              <a:rPr lang="it-IT" dirty="0"/>
              <a:t>	</a:t>
            </a:r>
            <a:r>
              <a:rPr lang="it-IT" b="1" dirty="0" err="1"/>
              <a:t>Sertralina</a:t>
            </a:r>
            <a:r>
              <a:rPr lang="it-IT" dirty="0"/>
              <a:t>, </a:t>
            </a:r>
            <a:r>
              <a:rPr lang="it-IT" dirty="0" err="1"/>
              <a:t>Zoloft</a:t>
            </a:r>
            <a:r>
              <a:rPr lang="it-IT" dirty="0"/>
              <a:t> , </a:t>
            </a:r>
            <a:r>
              <a:rPr lang="it-IT" dirty="0" err="1"/>
              <a:t>Tatig</a:t>
            </a:r>
            <a:endParaRPr lang="it-IT" dirty="0"/>
          </a:p>
          <a:p>
            <a:pPr>
              <a:buFontTx/>
              <a:buNone/>
            </a:pPr>
            <a:r>
              <a:rPr lang="it-IT" dirty="0"/>
              <a:t>	</a:t>
            </a:r>
            <a:r>
              <a:rPr lang="it-IT" b="1" dirty="0" err="1"/>
              <a:t>Escitalopram</a:t>
            </a:r>
            <a:r>
              <a:rPr lang="it-IT" dirty="0"/>
              <a:t>  </a:t>
            </a:r>
            <a:r>
              <a:rPr lang="it-IT" dirty="0" err="1"/>
              <a:t>Cipralex</a:t>
            </a:r>
            <a:r>
              <a:rPr lang="it-IT" dirty="0"/>
              <a:t>, </a:t>
            </a:r>
            <a:r>
              <a:rPr lang="it-IT" dirty="0" err="1"/>
              <a:t>Entact</a:t>
            </a:r>
            <a:endParaRPr lang="it-IT" dirty="0"/>
          </a:p>
          <a:p>
            <a:pPr>
              <a:buFontTx/>
              <a:buNone/>
            </a:pPr>
            <a:r>
              <a:rPr lang="it-IT" dirty="0"/>
              <a:t>	</a:t>
            </a:r>
            <a:r>
              <a:rPr lang="it-IT" b="1" dirty="0" err="1"/>
              <a:t>Fluvoxamina</a:t>
            </a:r>
            <a:r>
              <a:rPr lang="it-IT" dirty="0"/>
              <a:t> </a:t>
            </a:r>
            <a:r>
              <a:rPr lang="it-IT" dirty="0" err="1"/>
              <a:t>Dumirox</a:t>
            </a:r>
            <a:r>
              <a:rPr lang="it-IT" dirty="0"/>
              <a:t>, </a:t>
            </a:r>
            <a:r>
              <a:rPr lang="it-IT" dirty="0" err="1"/>
              <a:t>Fevarin</a:t>
            </a:r>
            <a:r>
              <a:rPr lang="it-IT" dirty="0"/>
              <a:t>, </a:t>
            </a:r>
            <a:r>
              <a:rPr lang="it-IT" dirty="0" err="1"/>
              <a:t>Maveral</a:t>
            </a:r>
            <a:endParaRPr lang="it-IT" dirty="0"/>
          </a:p>
          <a:p>
            <a:pPr>
              <a:buFontTx/>
              <a:buNone/>
            </a:pPr>
            <a:r>
              <a:rPr lang="it-IT" b="1" dirty="0" err="1"/>
              <a:t>Vortioxetina</a:t>
            </a:r>
            <a:r>
              <a:rPr lang="it-IT" dirty="0"/>
              <a:t> </a:t>
            </a:r>
            <a:r>
              <a:rPr lang="it-IT" dirty="0" err="1"/>
              <a:t>Brintellix</a:t>
            </a:r>
            <a:endParaRPr lang="it-IT" dirty="0"/>
          </a:p>
          <a:p>
            <a:endParaRPr lang="it-IT"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2209800" y="304800"/>
            <a:ext cx="7772400" cy="1295400"/>
          </a:xfrm>
        </p:spPr>
        <p:txBody>
          <a:bodyPr>
            <a:normAutofit fontScale="90000"/>
          </a:bodyPr>
          <a:lstStyle/>
          <a:p>
            <a:r>
              <a:rPr lang="it-IT" b="1" dirty="0">
                <a:solidFill>
                  <a:schemeClr val="tx1"/>
                </a:solidFill>
              </a:rPr>
              <a:t>Classi di antidepressivi</a:t>
            </a:r>
            <a:br>
              <a:rPr lang="it-IT" b="1" dirty="0">
                <a:solidFill>
                  <a:schemeClr val="tx1"/>
                </a:solidFill>
              </a:rPr>
            </a:br>
            <a:endParaRPr lang="it-IT" b="1" dirty="0">
              <a:solidFill>
                <a:schemeClr val="tx1"/>
              </a:solidFill>
            </a:endParaRPr>
          </a:p>
        </p:txBody>
      </p:sp>
      <p:sp>
        <p:nvSpPr>
          <p:cNvPr id="64515" name="Rectangle 3"/>
          <p:cNvSpPr>
            <a:spLocks noGrp="1" noChangeArrowheads="1"/>
          </p:cNvSpPr>
          <p:nvPr>
            <p:ph type="body" idx="1"/>
          </p:nvPr>
        </p:nvSpPr>
        <p:spPr>
          <a:xfrm>
            <a:off x="1524000" y="1371600"/>
            <a:ext cx="9144000" cy="4114800"/>
          </a:xfrm>
        </p:spPr>
        <p:txBody>
          <a:bodyPr>
            <a:normAutofit fontScale="55000" lnSpcReduction="20000"/>
          </a:bodyPr>
          <a:lstStyle/>
          <a:p>
            <a:pPr>
              <a:buFontTx/>
              <a:buNone/>
            </a:pPr>
            <a:r>
              <a:rPr lang="it-IT" dirty="0">
                <a:latin typeface="+mj-lt"/>
              </a:rPr>
              <a:t>Nari                            </a:t>
            </a:r>
            <a:r>
              <a:rPr lang="it-IT" dirty="0" err="1">
                <a:latin typeface="+mj-lt"/>
              </a:rPr>
              <a:t>Reboxetina</a:t>
            </a:r>
            <a:r>
              <a:rPr lang="it-IT" dirty="0">
                <a:latin typeface="+mj-lt"/>
              </a:rPr>
              <a:t> </a:t>
            </a:r>
            <a:r>
              <a:rPr lang="it-IT" dirty="0" err="1">
                <a:latin typeface="+mj-lt"/>
              </a:rPr>
              <a:t>edronax</a:t>
            </a:r>
            <a:r>
              <a:rPr lang="it-IT" dirty="0">
                <a:latin typeface="+mj-lt"/>
              </a:rPr>
              <a:t> </a:t>
            </a:r>
            <a:r>
              <a:rPr lang="it-IT" dirty="0" err="1">
                <a:latin typeface="+mj-lt"/>
              </a:rPr>
              <a:t>davedox</a:t>
            </a:r>
            <a:endParaRPr lang="it-IT" dirty="0">
              <a:latin typeface="+mj-lt"/>
            </a:endParaRPr>
          </a:p>
          <a:p>
            <a:pPr>
              <a:buFontTx/>
              <a:buNone/>
            </a:pPr>
            <a:r>
              <a:rPr lang="it-IT" dirty="0">
                <a:latin typeface="+mj-lt"/>
              </a:rPr>
              <a:t>Dopaminergici         Bupropione </a:t>
            </a:r>
            <a:r>
              <a:rPr lang="it-IT" dirty="0" err="1">
                <a:latin typeface="+mj-lt"/>
              </a:rPr>
              <a:t>Wellbutrin</a:t>
            </a:r>
            <a:r>
              <a:rPr lang="it-IT" dirty="0">
                <a:latin typeface="+mj-lt"/>
              </a:rPr>
              <a:t>; </a:t>
            </a:r>
            <a:r>
              <a:rPr lang="it-IT" dirty="0" err="1">
                <a:latin typeface="+mj-lt"/>
              </a:rPr>
              <a:t>Amisulpride</a:t>
            </a:r>
            <a:r>
              <a:rPr lang="it-IT" dirty="0">
                <a:latin typeface="+mj-lt"/>
              </a:rPr>
              <a:t> ; </a:t>
            </a:r>
            <a:r>
              <a:rPr lang="it-IT" dirty="0" err="1">
                <a:latin typeface="+mj-lt"/>
              </a:rPr>
              <a:t>deniban</a:t>
            </a:r>
            <a:endParaRPr lang="it-IT" dirty="0">
              <a:latin typeface="+mj-lt"/>
            </a:endParaRPr>
          </a:p>
          <a:p>
            <a:pPr>
              <a:buFontTx/>
              <a:buNone/>
            </a:pPr>
            <a:r>
              <a:rPr lang="it-IT" dirty="0" err="1">
                <a:latin typeface="+mj-lt"/>
              </a:rPr>
              <a:t>Imao</a:t>
            </a:r>
            <a:r>
              <a:rPr lang="it-IT" dirty="0">
                <a:latin typeface="+mj-lt"/>
              </a:rPr>
              <a:t>                          </a:t>
            </a:r>
            <a:r>
              <a:rPr lang="it-IT" dirty="0" err="1">
                <a:latin typeface="+mj-lt"/>
              </a:rPr>
              <a:t>Tranilcipromina</a:t>
            </a:r>
            <a:r>
              <a:rPr lang="it-IT" dirty="0">
                <a:latin typeface="+mj-lt"/>
              </a:rPr>
              <a:t>, </a:t>
            </a:r>
            <a:r>
              <a:rPr lang="it-IT" dirty="0" err="1">
                <a:latin typeface="+mj-lt"/>
              </a:rPr>
              <a:t>parmodalin</a:t>
            </a:r>
            <a:endParaRPr lang="it-IT" dirty="0">
              <a:latin typeface="+mj-lt"/>
            </a:endParaRPr>
          </a:p>
          <a:p>
            <a:pPr>
              <a:buFontTx/>
              <a:buNone/>
            </a:pPr>
            <a:r>
              <a:rPr lang="it-IT" dirty="0">
                <a:latin typeface="+mj-lt"/>
              </a:rPr>
              <a:t>                                   </a:t>
            </a:r>
            <a:r>
              <a:rPr lang="it-IT" dirty="0" err="1">
                <a:latin typeface="+mj-lt"/>
              </a:rPr>
              <a:t>Fenelzina</a:t>
            </a:r>
            <a:r>
              <a:rPr lang="it-IT" dirty="0">
                <a:latin typeface="+mj-lt"/>
              </a:rPr>
              <a:t>                       </a:t>
            </a:r>
          </a:p>
          <a:p>
            <a:pPr>
              <a:buFontTx/>
              <a:buNone/>
            </a:pPr>
            <a:r>
              <a:rPr lang="it-IT" dirty="0">
                <a:latin typeface="+mj-lt"/>
              </a:rPr>
              <a:t>Nassa                        </a:t>
            </a:r>
            <a:r>
              <a:rPr lang="it-IT" dirty="0" err="1">
                <a:latin typeface="+mj-lt"/>
              </a:rPr>
              <a:t>Mirtazapina</a:t>
            </a:r>
            <a:r>
              <a:rPr lang="it-IT" dirty="0">
                <a:latin typeface="+mj-lt"/>
              </a:rPr>
              <a:t> </a:t>
            </a:r>
            <a:r>
              <a:rPr lang="it-IT" dirty="0" err="1">
                <a:latin typeface="+mj-lt"/>
              </a:rPr>
              <a:t>Remeron</a:t>
            </a:r>
            <a:endParaRPr lang="it-IT" dirty="0">
              <a:latin typeface="+mj-lt"/>
            </a:endParaRPr>
          </a:p>
          <a:p>
            <a:pPr>
              <a:buFontTx/>
              <a:buNone/>
            </a:pPr>
            <a:r>
              <a:rPr lang="it-IT" dirty="0">
                <a:latin typeface="+mj-lt"/>
              </a:rPr>
              <a:t>Atipici                       </a:t>
            </a:r>
            <a:r>
              <a:rPr lang="it-IT" dirty="0" err="1">
                <a:latin typeface="+mj-lt"/>
              </a:rPr>
              <a:t>Venlafaxina</a:t>
            </a:r>
            <a:r>
              <a:rPr lang="it-IT" dirty="0">
                <a:latin typeface="+mj-lt"/>
              </a:rPr>
              <a:t>, </a:t>
            </a:r>
            <a:r>
              <a:rPr lang="it-IT" dirty="0" err="1">
                <a:latin typeface="+mj-lt"/>
              </a:rPr>
              <a:t>Efexor</a:t>
            </a:r>
            <a:endParaRPr lang="it-IT" dirty="0">
              <a:latin typeface="+mj-lt"/>
            </a:endParaRPr>
          </a:p>
          <a:p>
            <a:pPr>
              <a:buFontTx/>
              <a:buNone/>
            </a:pPr>
            <a:r>
              <a:rPr lang="it-IT" dirty="0">
                <a:latin typeface="+mj-lt"/>
              </a:rPr>
              <a:t>                                  </a:t>
            </a:r>
            <a:r>
              <a:rPr lang="it-IT" dirty="0" err="1">
                <a:latin typeface="+mj-lt"/>
              </a:rPr>
              <a:t>Bupropione</a:t>
            </a:r>
            <a:r>
              <a:rPr lang="it-IT" dirty="0">
                <a:latin typeface="+mj-lt"/>
              </a:rPr>
              <a:t>, </a:t>
            </a:r>
            <a:r>
              <a:rPr lang="it-IT" dirty="0" err="1">
                <a:latin typeface="+mj-lt"/>
              </a:rPr>
              <a:t>Zyban</a:t>
            </a:r>
            <a:r>
              <a:rPr lang="it-IT" dirty="0">
                <a:latin typeface="+mj-lt"/>
              </a:rPr>
              <a:t> </a:t>
            </a:r>
            <a:r>
              <a:rPr lang="it-IT" dirty="0" err="1">
                <a:latin typeface="+mj-lt"/>
              </a:rPr>
              <a:t>Quomen</a:t>
            </a:r>
            <a:endParaRPr lang="it-IT" dirty="0">
              <a:latin typeface="+mj-lt"/>
            </a:endParaRPr>
          </a:p>
          <a:p>
            <a:pPr>
              <a:buFontTx/>
              <a:buNone/>
            </a:pPr>
            <a:r>
              <a:rPr lang="it-IT" dirty="0">
                <a:latin typeface="+mj-lt"/>
              </a:rPr>
              <a:t>			     </a:t>
            </a:r>
            <a:r>
              <a:rPr lang="it-IT" dirty="0" err="1">
                <a:latin typeface="+mj-lt"/>
              </a:rPr>
              <a:t>Nefazodone</a:t>
            </a:r>
            <a:r>
              <a:rPr lang="it-IT" dirty="0">
                <a:latin typeface="+mj-lt"/>
              </a:rPr>
              <a:t>, </a:t>
            </a:r>
          </a:p>
          <a:p>
            <a:pPr>
              <a:buFontTx/>
              <a:buNone/>
            </a:pPr>
            <a:r>
              <a:rPr lang="it-IT" dirty="0">
                <a:latin typeface="+mj-lt"/>
              </a:rPr>
              <a:t>                                  </a:t>
            </a:r>
            <a:r>
              <a:rPr lang="it-IT" dirty="0" err="1">
                <a:latin typeface="+mj-lt"/>
              </a:rPr>
              <a:t>Tript</a:t>
            </a:r>
            <a:r>
              <a:rPr lang="it-IT" dirty="0">
                <a:latin typeface="+mj-lt"/>
              </a:rPr>
              <a:t> OH</a:t>
            </a:r>
          </a:p>
          <a:p>
            <a:pPr>
              <a:buFontTx/>
              <a:buNone/>
            </a:pPr>
            <a:r>
              <a:rPr lang="it-IT" dirty="0">
                <a:latin typeface="+mj-lt"/>
              </a:rPr>
              <a:t>			     </a:t>
            </a:r>
            <a:r>
              <a:rPr lang="it-IT" dirty="0" err="1">
                <a:latin typeface="+mj-lt"/>
              </a:rPr>
              <a:t>Samyr</a:t>
            </a:r>
            <a:endParaRPr lang="it-IT" dirty="0">
              <a:latin typeface="+mj-lt"/>
            </a:endParaRPr>
          </a:p>
          <a:p>
            <a:pPr>
              <a:buFontTx/>
              <a:buNone/>
            </a:pPr>
            <a:r>
              <a:rPr lang="it-IT" dirty="0">
                <a:latin typeface="+mj-lt"/>
              </a:rPr>
              <a:t>	</a:t>
            </a:r>
            <a:r>
              <a:rPr lang="it-IT" dirty="0" err="1">
                <a:latin typeface="+mj-lt"/>
              </a:rPr>
              <a:t>Trazodone</a:t>
            </a:r>
            <a:r>
              <a:rPr lang="it-IT" dirty="0">
                <a:latin typeface="+mj-lt"/>
              </a:rPr>
              <a:t> trittico</a:t>
            </a:r>
          </a:p>
          <a:p>
            <a:pPr>
              <a:buFontTx/>
              <a:buNone/>
            </a:pPr>
            <a:r>
              <a:rPr lang="it-IT" dirty="0">
                <a:latin typeface="+mj-lt"/>
              </a:rPr>
              <a:t>		     Iperico</a:t>
            </a:r>
          </a:p>
          <a:p>
            <a:pPr>
              <a:buFontTx/>
              <a:buNone/>
            </a:pPr>
            <a:endParaRPr lang="it-IT" dirty="0">
              <a:latin typeface="+mj-lt"/>
            </a:endParaRPr>
          </a:p>
          <a:p>
            <a:pPr>
              <a:buFontTx/>
              <a:buNone/>
            </a:pPr>
            <a:r>
              <a:rPr lang="it-IT" dirty="0">
                <a:latin typeface="+mj-lt"/>
              </a:rPr>
              <a:t> </a:t>
            </a:r>
          </a:p>
          <a:p>
            <a:pPr>
              <a:buFontTx/>
              <a:buNone/>
            </a:pPr>
            <a:endParaRPr lang="it-IT"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normAutofit/>
          </a:bodyPr>
          <a:lstStyle/>
          <a:p>
            <a:r>
              <a:rPr lang="it-IT" b="1" i="1">
                <a:solidFill>
                  <a:schemeClr val="tx1"/>
                </a:solidFill>
                <a:latin typeface="Comic Sans MS" pitchFamily="66" charset="0"/>
              </a:rPr>
              <a:t>Indicazioni cliniche</a:t>
            </a:r>
            <a:br>
              <a:rPr lang="it-IT" b="1" i="1">
                <a:solidFill>
                  <a:schemeClr val="tx1"/>
                </a:solidFill>
                <a:latin typeface="Comic Sans MS" pitchFamily="66" charset="0"/>
              </a:rPr>
            </a:br>
            <a:endParaRPr lang="it-IT" b="1" i="1">
              <a:latin typeface="Comic Sans MS" pitchFamily="66" charset="0"/>
            </a:endParaRPr>
          </a:p>
        </p:txBody>
      </p:sp>
      <p:sp>
        <p:nvSpPr>
          <p:cNvPr id="49155" name="Rectangle 3"/>
          <p:cNvSpPr>
            <a:spLocks noGrp="1" noChangeArrowheads="1"/>
          </p:cNvSpPr>
          <p:nvPr>
            <p:ph type="body" idx="1"/>
          </p:nvPr>
        </p:nvSpPr>
        <p:spPr>
          <a:xfrm>
            <a:off x="2209800" y="1295400"/>
            <a:ext cx="7772400" cy="4800600"/>
          </a:xfrm>
        </p:spPr>
        <p:txBody>
          <a:bodyPr>
            <a:normAutofit/>
          </a:bodyPr>
          <a:lstStyle/>
          <a:p>
            <a:pPr algn="ctr">
              <a:buFontTx/>
              <a:buNone/>
            </a:pPr>
            <a:endParaRPr lang="it-IT" b="1" i="1" dirty="0">
              <a:latin typeface="Comic Sans MS" pitchFamily="66" charset="0"/>
            </a:endParaRPr>
          </a:p>
          <a:p>
            <a:pPr>
              <a:buFontTx/>
              <a:buNone/>
            </a:pPr>
            <a:r>
              <a:rPr lang="it-IT" dirty="0">
                <a:latin typeface="Comic Sans MS" pitchFamily="66" charset="0"/>
              </a:rPr>
              <a:t>Disturbi depressivi           Distimia</a:t>
            </a:r>
          </a:p>
          <a:p>
            <a:pPr>
              <a:buFontTx/>
              <a:buNone/>
            </a:pPr>
            <a:r>
              <a:rPr lang="it-IT" dirty="0">
                <a:latin typeface="Comic Sans MS" pitchFamily="66" charset="0"/>
              </a:rPr>
              <a:t>DAP                                  Bulimia </a:t>
            </a:r>
          </a:p>
          <a:p>
            <a:pPr>
              <a:buFontTx/>
              <a:buNone/>
            </a:pPr>
            <a:r>
              <a:rPr lang="it-IT" dirty="0">
                <a:latin typeface="Comic Sans MS" pitchFamily="66" charset="0"/>
              </a:rPr>
              <a:t>Anoressia				</a:t>
            </a:r>
            <a:r>
              <a:rPr lang="it-IT" dirty="0" err="1">
                <a:latin typeface="Comic Sans MS" pitchFamily="66" charset="0"/>
              </a:rPr>
              <a:t>Doc</a:t>
            </a:r>
            <a:endParaRPr lang="it-IT" dirty="0">
              <a:latin typeface="Comic Sans MS" pitchFamily="66" charset="0"/>
            </a:endParaRPr>
          </a:p>
          <a:p>
            <a:pPr>
              <a:buFontTx/>
              <a:buNone/>
            </a:pPr>
            <a:r>
              <a:rPr lang="it-IT" dirty="0">
                <a:latin typeface="Comic Sans MS" pitchFamily="66" charset="0"/>
              </a:rPr>
              <a:t>Fobia Sociale                    Enuresi</a:t>
            </a:r>
          </a:p>
          <a:p>
            <a:pPr>
              <a:buFontTx/>
              <a:buNone/>
            </a:pPr>
            <a:r>
              <a:rPr lang="it-IT" dirty="0">
                <a:latin typeface="Comic Sans MS" pitchFamily="66" charset="0"/>
              </a:rPr>
              <a:t>Disturbo postraumatico da stress</a:t>
            </a:r>
          </a:p>
          <a:p>
            <a:pPr>
              <a:buFontTx/>
              <a:buNone/>
            </a:pPr>
            <a:r>
              <a:rPr lang="it-IT" dirty="0" err="1">
                <a:latin typeface="Comic Sans MS" pitchFamily="66" charset="0"/>
              </a:rPr>
              <a:t>S.del</a:t>
            </a:r>
            <a:r>
              <a:rPr lang="it-IT" dirty="0">
                <a:latin typeface="Comic Sans MS" pitchFamily="66" charset="0"/>
              </a:rPr>
              <a:t> colon irritabile Gioco di azzardo </a:t>
            </a:r>
            <a:r>
              <a:rPr lang="it-IT" dirty="0" err="1">
                <a:latin typeface="Comic Sans MS" pitchFamily="66" charset="0"/>
              </a:rPr>
              <a:t>pat</a:t>
            </a:r>
            <a:r>
              <a:rPr lang="it-IT" dirty="0">
                <a:latin typeface="Comic Sans MS" pitchFamily="66" charset="0"/>
              </a:rPr>
              <a:t>.</a:t>
            </a:r>
          </a:p>
          <a:p>
            <a:pPr>
              <a:buFontTx/>
              <a:buNone/>
            </a:pPr>
            <a:r>
              <a:rPr lang="it-IT" dirty="0">
                <a:latin typeface="Comic Sans MS" pitchFamily="66" charset="0"/>
              </a:rPr>
              <a:t>Dolore neuropatico </a:t>
            </a:r>
            <a:r>
              <a:rPr lang="it-IT" dirty="0" err="1">
                <a:latin typeface="Comic Sans MS" pitchFamily="66" charset="0"/>
              </a:rPr>
              <a:t>dismorfofobia</a:t>
            </a:r>
            <a:endParaRPr lang="it-IT" dirty="0">
              <a:latin typeface="Comic Sans MS" pitchFamily="66" charset="0"/>
            </a:endParaRPr>
          </a:p>
          <a:p>
            <a:pPr>
              <a:buFontTx/>
              <a:buNone/>
            </a:pPr>
            <a:r>
              <a:rPr lang="it-IT" dirty="0">
                <a:latin typeface="Comic Sans MS" pitchFamily="66" charset="0"/>
              </a:rPr>
              <a:t>Sospensione da fumo Alcuni </a:t>
            </a:r>
            <a:r>
              <a:rPr lang="it-IT" dirty="0" err="1">
                <a:latin typeface="Comic Sans MS" pitchFamily="66" charset="0"/>
              </a:rPr>
              <a:t>dist</a:t>
            </a:r>
            <a:r>
              <a:rPr lang="it-IT" dirty="0">
                <a:latin typeface="Comic Sans MS" pitchFamily="66" charset="0"/>
              </a:rPr>
              <a:t>. </a:t>
            </a:r>
            <a:r>
              <a:rPr lang="it-IT" dirty="0" err="1">
                <a:latin typeface="Comic Sans MS" pitchFamily="66" charset="0"/>
              </a:rPr>
              <a:t>Person</a:t>
            </a:r>
            <a:r>
              <a:rPr lang="it-IT" dirty="0">
                <a:latin typeface="Comic Sans MS" pitchFamily="66" charset="0"/>
              </a:rPr>
              <a:t>.</a:t>
            </a:r>
          </a:p>
          <a:p>
            <a:pPr>
              <a:buFontTx/>
              <a:buNone/>
            </a:pPr>
            <a:endParaRPr lang="it-IT"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normAutofit/>
          </a:bodyPr>
          <a:lstStyle/>
          <a:p>
            <a:r>
              <a:rPr lang="it-IT" b="1" i="1">
                <a:solidFill>
                  <a:schemeClr val="tx1"/>
                </a:solidFill>
                <a:latin typeface="Comic Sans MS" pitchFamily="66" charset="0"/>
              </a:rPr>
              <a:t>Effetti collaterali</a:t>
            </a:r>
            <a:br>
              <a:rPr lang="it-IT" b="1" i="1">
                <a:solidFill>
                  <a:schemeClr val="tx1"/>
                </a:solidFill>
                <a:latin typeface="Comic Sans MS" pitchFamily="66" charset="0"/>
              </a:rPr>
            </a:br>
            <a:endParaRPr lang="it-IT" b="1">
              <a:latin typeface="Comic Sans MS" pitchFamily="66" charset="0"/>
            </a:endParaRPr>
          </a:p>
        </p:txBody>
      </p:sp>
      <p:sp>
        <p:nvSpPr>
          <p:cNvPr id="51203" name="Rectangle 3"/>
          <p:cNvSpPr>
            <a:spLocks noGrp="1" noChangeArrowheads="1"/>
          </p:cNvSpPr>
          <p:nvPr>
            <p:ph type="body" idx="1"/>
          </p:nvPr>
        </p:nvSpPr>
        <p:spPr>
          <a:xfrm>
            <a:off x="1524000" y="2057400"/>
            <a:ext cx="9144000" cy="4038600"/>
          </a:xfrm>
        </p:spPr>
        <p:txBody>
          <a:bodyPr>
            <a:normAutofit/>
          </a:bodyPr>
          <a:lstStyle/>
          <a:p>
            <a:pPr>
              <a:buFontTx/>
              <a:buNone/>
            </a:pPr>
            <a:r>
              <a:rPr lang="it-IT">
                <a:latin typeface="Comic Sans MS" pitchFamily="66" charset="0"/>
              </a:rPr>
              <a:t>Triciclici   effetti anticolinergici ( secchezza</a:t>
            </a:r>
          </a:p>
          <a:p>
            <a:pPr>
              <a:buFontTx/>
              <a:buNone/>
            </a:pPr>
            <a:r>
              <a:rPr lang="it-IT">
                <a:latin typeface="Comic Sans MS" pitchFamily="66" charset="0"/>
              </a:rPr>
              <a:t>                 delle fauci, stipsi, ritenzione</a:t>
            </a:r>
          </a:p>
          <a:p>
            <a:pPr>
              <a:buFontTx/>
              <a:buNone/>
            </a:pPr>
            <a:r>
              <a:rPr lang="it-IT">
                <a:latin typeface="Comic Sans MS" pitchFamily="66" charset="0"/>
              </a:rPr>
              <a:t>                 urinaria, tachicardia,visione alt.)</a:t>
            </a:r>
          </a:p>
          <a:p>
            <a:pPr>
              <a:buFontTx/>
              <a:buNone/>
            </a:pPr>
            <a:r>
              <a:rPr lang="it-IT">
                <a:latin typeface="Comic Sans MS" pitchFamily="66" charset="0"/>
              </a:rPr>
              <a:t>                 sedazione, effetti cardiaci, </a:t>
            </a:r>
          </a:p>
          <a:p>
            <a:pPr>
              <a:buFontTx/>
              <a:buNone/>
            </a:pPr>
            <a:r>
              <a:rPr lang="it-IT">
                <a:latin typeface="Comic Sans MS" pitchFamily="66" charset="0"/>
              </a:rPr>
              <a:t>                 ipotensione, aumento di peso,</a:t>
            </a:r>
          </a:p>
          <a:p>
            <a:pPr>
              <a:buFontTx/>
              <a:buNone/>
            </a:pPr>
            <a:r>
              <a:rPr lang="it-IT">
                <a:latin typeface="Comic Sans MS" pitchFamily="66" charset="0"/>
              </a:rPr>
              <a:t>                 tremore, crisi psicotiche, crisi</a:t>
            </a:r>
          </a:p>
          <a:p>
            <a:pPr>
              <a:buFontTx/>
              <a:buNone/>
            </a:pPr>
            <a:r>
              <a:rPr lang="it-IT">
                <a:latin typeface="Comic Sans MS" pitchFamily="66" charset="0"/>
              </a:rPr>
              <a:t>                 comiziali</a:t>
            </a:r>
          </a:p>
          <a:p>
            <a:pPr>
              <a:buFontTx/>
              <a:buNone/>
            </a:pPr>
            <a:endParaRPr lang="it-IT">
              <a:latin typeface="Comic Sans MS" pitchFamily="66"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2209800" y="304800"/>
            <a:ext cx="7772400" cy="1143000"/>
          </a:xfrm>
        </p:spPr>
        <p:txBody>
          <a:bodyPr>
            <a:normAutofit fontScale="90000"/>
          </a:bodyPr>
          <a:lstStyle/>
          <a:p>
            <a:r>
              <a:rPr lang="it-IT" b="1" i="1">
                <a:solidFill>
                  <a:schemeClr val="tx1"/>
                </a:solidFill>
                <a:latin typeface="Comic Sans MS" pitchFamily="66" charset="0"/>
              </a:rPr>
              <a:t>Effetti collaterali</a:t>
            </a:r>
            <a:br>
              <a:rPr lang="it-IT" b="1" i="1">
                <a:solidFill>
                  <a:schemeClr val="tx1"/>
                </a:solidFill>
                <a:latin typeface="Comic Sans MS" pitchFamily="66" charset="0"/>
              </a:rPr>
            </a:br>
            <a:endParaRPr lang="it-IT" b="1" i="1">
              <a:solidFill>
                <a:schemeClr val="tx1"/>
              </a:solidFill>
              <a:latin typeface="Comic Sans MS" pitchFamily="66" charset="0"/>
            </a:endParaRPr>
          </a:p>
        </p:txBody>
      </p:sp>
      <p:sp>
        <p:nvSpPr>
          <p:cNvPr id="66563" name="Rectangle 3"/>
          <p:cNvSpPr>
            <a:spLocks noGrp="1" noChangeArrowheads="1"/>
          </p:cNvSpPr>
          <p:nvPr>
            <p:ph type="body" idx="1"/>
          </p:nvPr>
        </p:nvSpPr>
        <p:spPr>
          <a:xfrm>
            <a:off x="1524000" y="1371600"/>
            <a:ext cx="9144000" cy="4724400"/>
          </a:xfrm>
        </p:spPr>
        <p:txBody>
          <a:bodyPr>
            <a:normAutofit lnSpcReduction="10000"/>
          </a:bodyPr>
          <a:lstStyle/>
          <a:p>
            <a:pPr>
              <a:buFontTx/>
              <a:buNone/>
            </a:pPr>
            <a:r>
              <a:rPr lang="it-IT" dirty="0">
                <a:latin typeface="Comic Sans MS" pitchFamily="66" charset="0"/>
              </a:rPr>
              <a:t>SSRI </a:t>
            </a:r>
            <a:r>
              <a:rPr lang="it-IT" b="1" dirty="0">
                <a:latin typeface="Comic Sans MS" pitchFamily="66" charset="0"/>
              </a:rPr>
              <a:t>    nausea,</a:t>
            </a:r>
            <a:r>
              <a:rPr lang="it-IT" dirty="0">
                <a:latin typeface="Comic Sans MS" pitchFamily="66" charset="0"/>
              </a:rPr>
              <a:t> cefalea </a:t>
            </a:r>
            <a:r>
              <a:rPr lang="it-IT" dirty="0" err="1">
                <a:latin typeface="Comic Sans MS" pitchFamily="66" charset="0"/>
              </a:rPr>
              <a:t>muscolotensiva</a:t>
            </a:r>
            <a:r>
              <a:rPr lang="it-IT" dirty="0">
                <a:latin typeface="Comic Sans MS" pitchFamily="66" charset="0"/>
              </a:rPr>
              <a:t>,</a:t>
            </a:r>
          </a:p>
          <a:p>
            <a:pPr>
              <a:buFontTx/>
              <a:buNone/>
            </a:pPr>
            <a:r>
              <a:rPr lang="it-IT" dirty="0">
                <a:latin typeface="Comic Sans MS" pitchFamily="66" charset="0"/>
              </a:rPr>
              <a:t>               tremore, insonnia, agitazione,</a:t>
            </a:r>
          </a:p>
          <a:p>
            <a:pPr>
              <a:buFontTx/>
              <a:buNone/>
            </a:pPr>
            <a:r>
              <a:rPr lang="it-IT" dirty="0">
                <a:latin typeface="Comic Sans MS" pitchFamily="66" charset="0"/>
              </a:rPr>
              <a:t>               </a:t>
            </a:r>
            <a:r>
              <a:rPr lang="it-IT" b="1" dirty="0" err="1">
                <a:latin typeface="Comic Sans MS" pitchFamily="66" charset="0"/>
              </a:rPr>
              <a:t>sedazione</a:t>
            </a:r>
            <a:r>
              <a:rPr lang="it-IT" b="1" dirty="0">
                <a:latin typeface="Comic Sans MS" pitchFamily="66" charset="0"/>
              </a:rPr>
              <a:t>,aumento o calo di peso</a:t>
            </a:r>
            <a:r>
              <a:rPr lang="it-IT" dirty="0">
                <a:latin typeface="Comic Sans MS" pitchFamily="66" charset="0"/>
              </a:rPr>
              <a:t>,</a:t>
            </a:r>
          </a:p>
          <a:p>
            <a:pPr>
              <a:buFontTx/>
              <a:buNone/>
            </a:pPr>
            <a:r>
              <a:rPr lang="it-IT" dirty="0">
                <a:latin typeface="Comic Sans MS" pitchFamily="66" charset="0"/>
              </a:rPr>
              <a:t>               </a:t>
            </a:r>
            <a:r>
              <a:rPr lang="it-IT" b="1" dirty="0">
                <a:latin typeface="Comic Sans MS" pitchFamily="66" charset="0"/>
              </a:rPr>
              <a:t>disfunzioni sessuali</a:t>
            </a:r>
            <a:r>
              <a:rPr lang="it-IT" dirty="0">
                <a:latin typeface="Comic Sans MS" pitchFamily="66" charset="0"/>
              </a:rPr>
              <a:t>( calo del desiderio e 		difficoltà orgasmiche), </a:t>
            </a:r>
          </a:p>
          <a:p>
            <a:pPr>
              <a:buFontTx/>
              <a:buNone/>
            </a:pPr>
            <a:r>
              <a:rPr lang="it-IT" dirty="0">
                <a:latin typeface="Comic Sans MS" pitchFamily="66" charset="0"/>
              </a:rPr>
              <a:t>               </a:t>
            </a:r>
            <a:r>
              <a:rPr lang="it-IT" dirty="0" err="1">
                <a:latin typeface="Comic Sans MS" pitchFamily="66" charset="0"/>
              </a:rPr>
              <a:t>rash</a:t>
            </a:r>
            <a:r>
              <a:rPr lang="it-IT" dirty="0">
                <a:latin typeface="Comic Sans MS" pitchFamily="66" charset="0"/>
              </a:rPr>
              <a:t> cutaneo, sindrome</a:t>
            </a:r>
          </a:p>
          <a:p>
            <a:pPr>
              <a:buFontTx/>
              <a:buNone/>
            </a:pPr>
            <a:r>
              <a:rPr lang="it-IT" dirty="0">
                <a:latin typeface="Comic Sans MS" pitchFamily="66" charset="0"/>
              </a:rPr>
              <a:t>               </a:t>
            </a:r>
            <a:r>
              <a:rPr lang="it-IT" dirty="0" err="1">
                <a:latin typeface="Comic Sans MS" pitchFamily="66" charset="0"/>
              </a:rPr>
              <a:t>serotoninergica</a:t>
            </a:r>
            <a:r>
              <a:rPr lang="it-IT" dirty="0">
                <a:latin typeface="Comic Sans MS" pitchFamily="66" charset="0"/>
              </a:rPr>
              <a:t> ( sopore, agitazione,</a:t>
            </a:r>
          </a:p>
          <a:p>
            <a:pPr>
              <a:buFontTx/>
              <a:buNone/>
            </a:pPr>
            <a:r>
              <a:rPr lang="it-IT" dirty="0">
                <a:latin typeface="Comic Sans MS" pitchFamily="66" charset="0"/>
              </a:rPr>
              <a:t>               confusione, arrossamento,</a:t>
            </a:r>
          </a:p>
          <a:p>
            <a:pPr>
              <a:buFontTx/>
              <a:buNone/>
            </a:pPr>
            <a:r>
              <a:rPr lang="it-IT" dirty="0">
                <a:latin typeface="Comic Sans MS" pitchFamily="66" charset="0"/>
              </a:rPr>
              <a:t>               </a:t>
            </a:r>
            <a:r>
              <a:rPr lang="it-IT" b="1" dirty="0">
                <a:latin typeface="Comic Sans MS" pitchFamily="66" charset="0"/>
              </a:rPr>
              <a:t>sudorazione profusa, </a:t>
            </a:r>
            <a:r>
              <a:rPr lang="it-IT" dirty="0" err="1">
                <a:latin typeface="Comic Sans MS" pitchFamily="66" charset="0"/>
              </a:rPr>
              <a:t>mioclono</a:t>
            </a:r>
            <a:r>
              <a:rPr lang="it-IT" dirty="0">
                <a:latin typeface="Comic Sans MS" pitchFamily="66" charset="0"/>
              </a:rPr>
              <a:t>, quindi</a:t>
            </a:r>
          </a:p>
          <a:p>
            <a:pPr>
              <a:buFontTx/>
              <a:buNone/>
            </a:pPr>
            <a:r>
              <a:rPr lang="it-IT" dirty="0">
                <a:latin typeface="Comic Sans MS" pitchFamily="66" charset="0"/>
              </a:rPr>
              <a:t>               ipertermia e </a:t>
            </a:r>
            <a:r>
              <a:rPr lang="it-IT" dirty="0" err="1">
                <a:latin typeface="Comic Sans MS" pitchFamily="66" charset="0"/>
              </a:rPr>
              <a:t>ipertono</a:t>
            </a:r>
            <a:r>
              <a:rPr lang="it-IT" dirty="0">
                <a:latin typeface="Comic Sans MS" pitchFamily="66" charset="0"/>
              </a:rPr>
              <a:t> )</a:t>
            </a:r>
          </a:p>
          <a:p>
            <a:pPr>
              <a:buFontTx/>
              <a:buNone/>
            </a:pPr>
            <a:endParaRPr lang="it-IT" dirty="0"/>
          </a:p>
          <a:p>
            <a:endParaRPr lang="it-IT"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normAutofit/>
          </a:bodyPr>
          <a:lstStyle/>
          <a:p>
            <a:r>
              <a:rPr lang="it-IT" b="1" i="1">
                <a:solidFill>
                  <a:schemeClr val="tx1"/>
                </a:solidFill>
                <a:latin typeface="Comic Sans MS" pitchFamily="66" charset="0"/>
              </a:rPr>
              <a:t>Effetti collaterali</a:t>
            </a:r>
            <a:br>
              <a:rPr lang="it-IT" b="1" i="1">
                <a:solidFill>
                  <a:schemeClr val="tx1"/>
                </a:solidFill>
                <a:latin typeface="Comic Sans MS" pitchFamily="66" charset="0"/>
              </a:rPr>
            </a:br>
            <a:endParaRPr lang="it-IT" b="1" i="1">
              <a:solidFill>
                <a:schemeClr val="tx1"/>
              </a:solidFill>
              <a:latin typeface="Comic Sans MS" pitchFamily="66" charset="0"/>
            </a:endParaRPr>
          </a:p>
        </p:txBody>
      </p:sp>
      <p:sp>
        <p:nvSpPr>
          <p:cNvPr id="52227" name="Rectangle 3"/>
          <p:cNvSpPr>
            <a:spLocks noGrp="1" noChangeArrowheads="1"/>
          </p:cNvSpPr>
          <p:nvPr>
            <p:ph type="body" idx="1"/>
          </p:nvPr>
        </p:nvSpPr>
        <p:spPr>
          <a:xfrm>
            <a:off x="1524000" y="1828800"/>
            <a:ext cx="9144000" cy="4267200"/>
          </a:xfrm>
        </p:spPr>
        <p:txBody>
          <a:bodyPr>
            <a:normAutofit/>
          </a:bodyPr>
          <a:lstStyle/>
          <a:p>
            <a:pPr>
              <a:buFontTx/>
              <a:buNone/>
            </a:pPr>
            <a:r>
              <a:rPr lang="it-IT" dirty="0">
                <a:latin typeface="Comic Sans MS" pitchFamily="66" charset="0"/>
              </a:rPr>
              <a:t>Nari                         agitazione</a:t>
            </a:r>
          </a:p>
          <a:p>
            <a:pPr>
              <a:buFontTx/>
              <a:buNone/>
            </a:pPr>
            <a:r>
              <a:rPr lang="it-IT" dirty="0">
                <a:latin typeface="Comic Sans MS" pitchFamily="66" charset="0"/>
              </a:rPr>
              <a:t> </a:t>
            </a:r>
          </a:p>
          <a:p>
            <a:pPr>
              <a:buFontTx/>
              <a:buNone/>
            </a:pPr>
            <a:r>
              <a:rPr lang="it-IT" dirty="0">
                <a:latin typeface="Comic Sans MS" pitchFamily="66" charset="0"/>
              </a:rPr>
              <a:t>Dopaminergici          agitazione, crisi psicotiche</a:t>
            </a:r>
          </a:p>
          <a:p>
            <a:pPr>
              <a:buFontTx/>
              <a:buNone/>
            </a:pPr>
            <a:endParaRPr lang="it-IT" dirty="0">
              <a:latin typeface="Comic Sans MS" pitchFamily="66" charset="0"/>
            </a:endParaRPr>
          </a:p>
          <a:p>
            <a:pPr>
              <a:buFontTx/>
              <a:buNone/>
            </a:pPr>
            <a:r>
              <a:rPr lang="it-IT" dirty="0" err="1">
                <a:latin typeface="Comic Sans MS" pitchFamily="66" charset="0"/>
              </a:rPr>
              <a:t>Imao</a:t>
            </a:r>
            <a:r>
              <a:rPr lang="it-IT" dirty="0">
                <a:latin typeface="Comic Sans MS" pitchFamily="66" charset="0"/>
              </a:rPr>
              <a:t>                        crisi ipertensive </a:t>
            </a:r>
          </a:p>
          <a:p>
            <a:pPr>
              <a:buFontTx/>
              <a:buNone/>
            </a:pPr>
            <a:endParaRPr lang="it-IT" dirty="0">
              <a:latin typeface="Comic Sans MS" pitchFamily="66" charset="0"/>
            </a:endParaRPr>
          </a:p>
          <a:p>
            <a:pPr algn="ctr">
              <a:buFontTx/>
              <a:buNone/>
            </a:pPr>
            <a:r>
              <a:rPr lang="it-IT" dirty="0" err="1">
                <a:solidFill>
                  <a:schemeClr val="folHlink"/>
                </a:solidFill>
                <a:latin typeface="Comic Sans MS" pitchFamily="66" charset="0"/>
              </a:rPr>
              <a:t>Switch</a:t>
            </a:r>
            <a:r>
              <a:rPr lang="it-IT" dirty="0">
                <a:solidFill>
                  <a:schemeClr val="folHlink"/>
                </a:solidFill>
                <a:latin typeface="Comic Sans MS" pitchFamily="66" charset="0"/>
              </a:rPr>
              <a:t> maniacali</a:t>
            </a:r>
          </a:p>
          <a:p>
            <a:endParaRPr lang="it-IT" b="1" dirty="0">
              <a:latin typeface="Comic Sans MS" pitchFamily="66" charset="0"/>
            </a:endParaRPr>
          </a:p>
          <a:p>
            <a:endParaRPr lang="it-IT" b="1" dirty="0">
              <a:latin typeface="Comic Sans MS" pitchFamily="66" charset="0"/>
            </a:endParaRPr>
          </a:p>
          <a:p>
            <a:endParaRPr lang="it-IT" b="1" dirty="0">
              <a:latin typeface="Comic Sans MS" pitchFamily="66" charset="0"/>
            </a:endParaRPr>
          </a:p>
          <a:p>
            <a:endParaRPr lang="it-IT" b="1" dirty="0">
              <a:latin typeface="Comic Sans MS" pitchFamily="66" charset="0"/>
            </a:endParaRPr>
          </a:p>
          <a:p>
            <a:endParaRPr lang="it-IT"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166910" y="285728"/>
            <a:ext cx="8229600" cy="1143000"/>
          </a:xfrm>
        </p:spPr>
        <p:txBody>
          <a:bodyPr/>
          <a:lstStyle/>
          <a:p>
            <a:r>
              <a:rPr lang="it-IT" dirty="0"/>
              <a:t>Stabilizzatori dell’umore </a:t>
            </a:r>
          </a:p>
        </p:txBody>
      </p:sp>
      <p:sp>
        <p:nvSpPr>
          <p:cNvPr id="3" name="Segnaposto contenuto 2"/>
          <p:cNvSpPr>
            <a:spLocks noGrp="1"/>
          </p:cNvSpPr>
          <p:nvPr>
            <p:ph idx="1"/>
          </p:nvPr>
        </p:nvSpPr>
        <p:spPr/>
        <p:txBody>
          <a:bodyPr>
            <a:normAutofit fontScale="55000" lnSpcReduction="20000"/>
          </a:bodyPr>
          <a:lstStyle/>
          <a:p>
            <a:pPr>
              <a:buFontTx/>
              <a:buNone/>
            </a:pPr>
            <a:r>
              <a:rPr lang="it-IT" dirty="0">
                <a:latin typeface="Comic Sans MS" pitchFamily="66" charset="0"/>
              </a:rPr>
              <a:t>Efficacia del Litio scoperta nel 70 da un australiano sembra osservando l’effetto stabilizzante dell’</a:t>
            </a:r>
            <a:r>
              <a:rPr lang="it-IT" dirty="0" err="1">
                <a:latin typeface="Comic Sans MS" pitchFamily="66" charset="0"/>
              </a:rPr>
              <a:t>Idrolitina</a:t>
            </a:r>
            <a:endParaRPr lang="it-IT" dirty="0">
              <a:latin typeface="Comic Sans MS" pitchFamily="66" charset="0"/>
            </a:endParaRPr>
          </a:p>
          <a:p>
            <a:pPr>
              <a:buFontTx/>
              <a:buNone/>
            </a:pPr>
            <a:r>
              <a:rPr lang="it-IT" dirty="0">
                <a:latin typeface="Comic Sans MS" pitchFamily="66" charset="0"/>
              </a:rPr>
              <a:t>A dosi basse inefficace ad alte dosi tossico</a:t>
            </a:r>
          </a:p>
          <a:p>
            <a:pPr>
              <a:buFontTx/>
              <a:buNone/>
            </a:pPr>
            <a:r>
              <a:rPr lang="it-IT" dirty="0">
                <a:latin typeface="Comic Sans MS" pitchFamily="66" charset="0"/>
              </a:rPr>
              <a:t>La dose è stabilita dalla concentrazione nel sangue (tra 05 e 1 </a:t>
            </a:r>
            <a:r>
              <a:rPr lang="it-IT" dirty="0" err="1">
                <a:latin typeface="Comic Sans MS" pitchFamily="66" charset="0"/>
              </a:rPr>
              <a:t>meq</a:t>
            </a:r>
            <a:r>
              <a:rPr lang="it-IT" dirty="0">
                <a:latin typeface="Comic Sans MS" pitchFamily="66" charset="0"/>
              </a:rPr>
              <a:t>/l) </a:t>
            </a:r>
          </a:p>
          <a:p>
            <a:pPr>
              <a:buFontTx/>
              <a:buNone/>
            </a:pPr>
            <a:r>
              <a:rPr lang="it-IT" dirty="0">
                <a:latin typeface="Comic Sans MS" pitchFamily="66" charset="0"/>
              </a:rPr>
              <a:t>Stabilizzano l'attività elettrica di membrana.</a:t>
            </a:r>
          </a:p>
          <a:p>
            <a:pPr hangingPunct="0"/>
            <a:r>
              <a:rPr lang="it-IT" sz="5100" dirty="0"/>
              <a:t>litio (</a:t>
            </a:r>
            <a:r>
              <a:rPr lang="it-IT" sz="5100" dirty="0" err="1"/>
              <a:t>carbolithium</a:t>
            </a:r>
            <a:r>
              <a:rPr lang="it-IT" sz="5100" dirty="0"/>
              <a:t>, </a:t>
            </a:r>
            <a:r>
              <a:rPr lang="it-IT" sz="5100" dirty="0" err="1"/>
              <a:t>resilient</a:t>
            </a:r>
            <a:r>
              <a:rPr lang="it-IT" sz="5100" dirty="0"/>
              <a:t>)</a:t>
            </a:r>
          </a:p>
          <a:p>
            <a:pPr hangingPunct="0"/>
            <a:r>
              <a:rPr lang="it-IT" sz="5100" dirty="0"/>
              <a:t>antiepilettici </a:t>
            </a:r>
          </a:p>
          <a:p>
            <a:pPr lvl="1" hangingPunct="0"/>
            <a:r>
              <a:rPr lang="it-IT" sz="5100" dirty="0" err="1"/>
              <a:t>tegretol</a:t>
            </a:r>
            <a:r>
              <a:rPr lang="it-IT" sz="5100" dirty="0"/>
              <a:t>,  (</a:t>
            </a:r>
            <a:r>
              <a:rPr lang="it-IT" sz="5100" dirty="0" err="1"/>
              <a:t>carbamazepina</a:t>
            </a:r>
            <a:r>
              <a:rPr lang="it-IT" sz="5100" dirty="0"/>
              <a:t> CBZ)</a:t>
            </a:r>
          </a:p>
          <a:p>
            <a:pPr lvl="1" hangingPunct="0"/>
            <a:r>
              <a:rPr lang="it-IT" sz="5100" dirty="0" err="1"/>
              <a:t>depakin</a:t>
            </a:r>
            <a:r>
              <a:rPr lang="it-IT" sz="5100" dirty="0"/>
              <a:t>,  (Acido </a:t>
            </a:r>
            <a:r>
              <a:rPr lang="it-IT" sz="5100" dirty="0" err="1"/>
              <a:t>valproico</a:t>
            </a:r>
            <a:r>
              <a:rPr lang="it-IT" sz="5100" dirty="0"/>
              <a:t> VPA)</a:t>
            </a:r>
          </a:p>
          <a:p>
            <a:pPr lvl="1" hangingPunct="0"/>
            <a:r>
              <a:rPr lang="it-IT" sz="5100" dirty="0" err="1"/>
              <a:t>Lamictal</a:t>
            </a:r>
            <a:endParaRPr lang="it-IT" sz="5100" dirty="0"/>
          </a:p>
          <a:p>
            <a:pPr lvl="1" hangingPunct="0"/>
            <a:r>
              <a:rPr lang="it-IT" sz="5100" dirty="0" err="1"/>
              <a:t>Topiramato</a:t>
            </a:r>
            <a:endParaRPr lang="it-IT" sz="5100" dirty="0"/>
          </a:p>
          <a:p>
            <a:pPr lvl="1" hangingPunct="0"/>
            <a:r>
              <a:rPr lang="it-IT" sz="5100" dirty="0" err="1"/>
              <a:t>oxcarbazepina</a:t>
            </a:r>
            <a:endParaRPr lang="it-IT" sz="5100" dirty="0"/>
          </a:p>
          <a:p>
            <a:pPr hangingPunct="0"/>
            <a:endParaRPr lang="it-IT" dirty="0"/>
          </a:p>
          <a:p>
            <a:pPr hangingPunct="0">
              <a:buNone/>
            </a:pPr>
            <a:r>
              <a:rPr lang="it-IT" dirty="0"/>
              <a:t> </a:t>
            </a:r>
          </a:p>
          <a:p>
            <a:endParaRPr lang="it-IT" dirty="0"/>
          </a:p>
          <a:p>
            <a:endParaRPr lang="it-IT" dirty="0"/>
          </a:p>
          <a:p>
            <a:endParaRPr lang="it-IT"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normAutofit/>
          </a:bodyPr>
          <a:lstStyle/>
          <a:p>
            <a:r>
              <a:rPr lang="it-IT" b="1" i="1">
                <a:solidFill>
                  <a:schemeClr val="tx1"/>
                </a:solidFill>
                <a:latin typeface="Comic Sans MS" pitchFamily="66" charset="0"/>
              </a:rPr>
              <a:t>Farmacocinetica</a:t>
            </a:r>
            <a:br>
              <a:rPr lang="it-IT" b="1" i="1">
                <a:solidFill>
                  <a:schemeClr val="tx1"/>
                </a:solidFill>
                <a:latin typeface="Comic Sans MS" pitchFamily="66" charset="0"/>
              </a:rPr>
            </a:br>
            <a:endParaRPr lang="it-IT">
              <a:latin typeface="Comic Sans MS" pitchFamily="66" charset="0"/>
            </a:endParaRPr>
          </a:p>
        </p:txBody>
      </p:sp>
      <p:sp>
        <p:nvSpPr>
          <p:cNvPr id="44035" name="Rectangle 3"/>
          <p:cNvSpPr>
            <a:spLocks noGrp="1" noChangeArrowheads="1"/>
          </p:cNvSpPr>
          <p:nvPr>
            <p:ph type="body" idx="1"/>
          </p:nvPr>
        </p:nvSpPr>
        <p:spPr>
          <a:xfrm>
            <a:off x="2209800" y="2286000"/>
            <a:ext cx="7772400" cy="3810000"/>
          </a:xfrm>
        </p:spPr>
        <p:txBody>
          <a:bodyPr/>
          <a:lstStyle/>
          <a:p>
            <a:pPr>
              <a:buFontTx/>
              <a:buNone/>
            </a:pPr>
            <a:r>
              <a:rPr lang="it-IT">
                <a:latin typeface="Comic Sans MS" pitchFamily="66" charset="0"/>
              </a:rPr>
              <a:t>Assorbimento per via orale</a:t>
            </a:r>
          </a:p>
          <a:p>
            <a:pPr>
              <a:buFontTx/>
              <a:buNone/>
            </a:pPr>
            <a:r>
              <a:rPr lang="it-IT">
                <a:latin typeface="Comic Sans MS" pitchFamily="66" charset="0"/>
              </a:rPr>
              <a:t>Variabile legame proteico</a:t>
            </a:r>
          </a:p>
          <a:p>
            <a:pPr>
              <a:buFontTx/>
              <a:buNone/>
            </a:pPr>
            <a:r>
              <a:rPr lang="it-IT">
                <a:latin typeface="Comic Sans MS" pitchFamily="66" charset="0"/>
              </a:rPr>
              <a:t>Metabolismo epatico</a:t>
            </a:r>
          </a:p>
          <a:p>
            <a:pPr>
              <a:buFontTx/>
              <a:buNone/>
            </a:pPr>
            <a:r>
              <a:rPr lang="it-IT">
                <a:latin typeface="Comic Sans MS" pitchFamily="66" charset="0"/>
              </a:rPr>
              <a:t>Escrezione urinaria</a:t>
            </a:r>
          </a:p>
          <a:p>
            <a:pPr>
              <a:buFontTx/>
              <a:buNone/>
            </a:pPr>
            <a:endParaRPr lang="it-IT">
              <a:latin typeface="Comic Sans MS" pitchFamily="66" charset="0"/>
            </a:endParaRPr>
          </a:p>
          <a:p>
            <a:pPr>
              <a:buFontTx/>
              <a:buNone/>
            </a:pPr>
            <a:endParaRPr lang="it-IT">
              <a:latin typeface="Comic Sans MS" pitchFamily="66" charset="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normAutofit/>
          </a:bodyPr>
          <a:lstStyle/>
          <a:p>
            <a:r>
              <a:rPr lang="it-IT" b="1" i="1">
                <a:solidFill>
                  <a:schemeClr val="tx1"/>
                </a:solidFill>
                <a:latin typeface="Comic Sans MS" pitchFamily="66" charset="0"/>
              </a:rPr>
              <a:t>Indicazioni cliniche</a:t>
            </a:r>
            <a:br>
              <a:rPr lang="it-IT" b="1" i="1">
                <a:solidFill>
                  <a:schemeClr val="tx1"/>
                </a:solidFill>
                <a:latin typeface="Comic Sans MS" pitchFamily="66" charset="0"/>
              </a:rPr>
            </a:br>
            <a:endParaRPr lang="it-IT">
              <a:latin typeface="Comic Sans MS" pitchFamily="66" charset="0"/>
            </a:endParaRPr>
          </a:p>
        </p:txBody>
      </p:sp>
      <p:sp>
        <p:nvSpPr>
          <p:cNvPr id="62467" name="Rectangle 3"/>
          <p:cNvSpPr>
            <a:spLocks noGrp="1" noChangeArrowheads="1"/>
          </p:cNvSpPr>
          <p:nvPr>
            <p:ph type="body" idx="1"/>
          </p:nvPr>
        </p:nvSpPr>
        <p:spPr/>
        <p:txBody>
          <a:bodyPr>
            <a:normAutofit lnSpcReduction="10000"/>
          </a:bodyPr>
          <a:lstStyle/>
          <a:p>
            <a:pPr>
              <a:buFontTx/>
              <a:buNone/>
            </a:pPr>
            <a:r>
              <a:rPr lang="it-IT" dirty="0">
                <a:latin typeface="Comic Sans MS" pitchFamily="66" charset="0"/>
              </a:rPr>
              <a:t>Disturbo dell'umore soprattutto della</a:t>
            </a:r>
          </a:p>
          <a:p>
            <a:pPr>
              <a:buFontTx/>
              <a:buNone/>
            </a:pPr>
            <a:r>
              <a:rPr lang="it-IT" dirty="0">
                <a:latin typeface="Comic Sans MS" pitchFamily="66" charset="0"/>
              </a:rPr>
              <a:t>fase maniacale</a:t>
            </a:r>
          </a:p>
          <a:p>
            <a:pPr>
              <a:buFontTx/>
              <a:buNone/>
            </a:pPr>
            <a:r>
              <a:rPr lang="it-IT" dirty="0">
                <a:latin typeface="Comic Sans MS" pitchFamily="66" charset="0"/>
              </a:rPr>
              <a:t>Disturbi bipolari a rapida fluttuazione</a:t>
            </a:r>
          </a:p>
          <a:p>
            <a:pPr>
              <a:buFontTx/>
              <a:buNone/>
            </a:pPr>
            <a:r>
              <a:rPr lang="it-IT" dirty="0">
                <a:latin typeface="Comic Sans MS" pitchFamily="66" charset="0"/>
              </a:rPr>
              <a:t>Depressione endogena</a:t>
            </a:r>
          </a:p>
          <a:p>
            <a:pPr>
              <a:buFontTx/>
              <a:buNone/>
            </a:pPr>
            <a:endParaRPr lang="it-IT" dirty="0">
              <a:latin typeface="Comic Sans MS" pitchFamily="66" charset="0"/>
            </a:endParaRPr>
          </a:p>
          <a:p>
            <a:pPr>
              <a:buFontTx/>
              <a:buNone/>
            </a:pPr>
            <a:r>
              <a:rPr lang="it-IT" dirty="0">
                <a:latin typeface="Comic Sans MS" pitchFamily="66" charset="0"/>
              </a:rPr>
              <a:t>Disturbi schizofrenici con alterazioni</a:t>
            </a:r>
          </a:p>
          <a:p>
            <a:pPr>
              <a:buFontTx/>
              <a:buNone/>
            </a:pPr>
            <a:r>
              <a:rPr lang="it-IT" dirty="0">
                <a:latin typeface="Comic Sans MS" pitchFamily="66" charset="0"/>
              </a:rPr>
              <a:t>dell'umore</a:t>
            </a:r>
          </a:p>
          <a:p>
            <a:pPr>
              <a:buFontTx/>
              <a:buNone/>
            </a:pPr>
            <a:r>
              <a:rPr lang="it-IT" dirty="0">
                <a:latin typeface="Comic Sans MS" pitchFamily="66" charset="0"/>
              </a:rPr>
              <a:t>Disturbi di Personalità con forti fluttuazione dell’umore </a:t>
            </a:r>
            <a:r>
              <a:rPr lang="it-IT" dirty="0" err="1">
                <a:latin typeface="Comic Sans MS" pitchFamily="66" charset="0"/>
              </a:rPr>
              <a:t>es</a:t>
            </a:r>
            <a:r>
              <a:rPr lang="it-IT" dirty="0">
                <a:latin typeface="Comic Sans MS" pitchFamily="66" charset="0"/>
              </a:rPr>
              <a:t> borderline</a:t>
            </a:r>
          </a:p>
          <a:p>
            <a:endParaRPr lang="it-IT"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normAutofit/>
          </a:bodyPr>
          <a:lstStyle/>
          <a:p>
            <a:r>
              <a:rPr lang="it-IT" b="1" i="1">
                <a:latin typeface="Comic Sans MS" pitchFamily="66" charset="0"/>
              </a:rPr>
              <a:t>Effetti collaterali</a:t>
            </a:r>
            <a:br>
              <a:rPr lang="it-IT" b="1" i="1">
                <a:latin typeface="Comic Sans MS" pitchFamily="66" charset="0"/>
              </a:rPr>
            </a:br>
            <a:endParaRPr lang="it-IT">
              <a:latin typeface="Comic Sans MS" pitchFamily="66" charset="0"/>
            </a:endParaRPr>
          </a:p>
        </p:txBody>
      </p:sp>
      <p:sp>
        <p:nvSpPr>
          <p:cNvPr id="45059" name="Rectangle 3"/>
          <p:cNvSpPr>
            <a:spLocks noGrp="1" noChangeArrowheads="1"/>
          </p:cNvSpPr>
          <p:nvPr>
            <p:ph type="body" idx="1"/>
          </p:nvPr>
        </p:nvSpPr>
        <p:spPr>
          <a:xfrm>
            <a:off x="2209800" y="2286000"/>
            <a:ext cx="7772400" cy="3810000"/>
          </a:xfrm>
        </p:spPr>
        <p:txBody>
          <a:bodyPr>
            <a:normAutofit fontScale="55000" lnSpcReduction="20000"/>
          </a:bodyPr>
          <a:lstStyle/>
          <a:p>
            <a:pPr>
              <a:buFontTx/>
              <a:buNone/>
            </a:pPr>
            <a:r>
              <a:rPr lang="it-IT" dirty="0">
                <a:latin typeface="Comic Sans MS" pitchFamily="66" charset="0"/>
              </a:rPr>
              <a:t>Nefrotossicità</a:t>
            </a:r>
          </a:p>
          <a:p>
            <a:pPr>
              <a:buFontTx/>
              <a:buNone/>
            </a:pPr>
            <a:r>
              <a:rPr lang="it-IT" dirty="0">
                <a:latin typeface="Comic Sans MS" pitchFamily="66" charset="0"/>
              </a:rPr>
              <a:t>Disfunzioni tiroidee</a:t>
            </a:r>
          </a:p>
          <a:p>
            <a:pPr>
              <a:buFontTx/>
              <a:buNone/>
            </a:pPr>
            <a:r>
              <a:rPr lang="it-IT" dirty="0">
                <a:latin typeface="Comic Sans MS" pitchFamily="66" charset="0"/>
              </a:rPr>
              <a:t>Alterazioni cardiache</a:t>
            </a:r>
          </a:p>
          <a:p>
            <a:pPr>
              <a:buFontTx/>
              <a:buNone/>
            </a:pPr>
            <a:endParaRPr lang="it-IT" dirty="0">
              <a:latin typeface="Comic Sans MS" pitchFamily="66" charset="0"/>
            </a:endParaRPr>
          </a:p>
          <a:p>
            <a:pPr>
              <a:buFontTx/>
              <a:buNone/>
            </a:pPr>
            <a:r>
              <a:rPr lang="it-IT" dirty="0">
                <a:latin typeface="Comic Sans MS" pitchFamily="66" charset="0"/>
              </a:rPr>
              <a:t>Crisi epilettiche</a:t>
            </a:r>
          </a:p>
          <a:p>
            <a:pPr>
              <a:buFontTx/>
              <a:buNone/>
            </a:pPr>
            <a:r>
              <a:rPr lang="it-IT" dirty="0">
                <a:latin typeface="Comic Sans MS" pitchFamily="66" charset="0"/>
              </a:rPr>
              <a:t>Disturbi della crasi ematica</a:t>
            </a:r>
          </a:p>
          <a:p>
            <a:pPr>
              <a:buFontTx/>
              <a:buNone/>
            </a:pPr>
            <a:r>
              <a:rPr lang="it-IT" dirty="0">
                <a:latin typeface="Comic Sans MS" pitchFamily="66" charset="0"/>
              </a:rPr>
              <a:t>Epatotossicità</a:t>
            </a:r>
          </a:p>
          <a:p>
            <a:pPr>
              <a:buFontTx/>
              <a:buNone/>
            </a:pPr>
            <a:r>
              <a:rPr lang="it-IT" dirty="0">
                <a:latin typeface="Comic Sans MS" pitchFamily="66" charset="0"/>
              </a:rPr>
              <a:t>Aumento di peso (soprattutto il </a:t>
            </a:r>
            <a:r>
              <a:rPr lang="it-IT" dirty="0" err="1">
                <a:latin typeface="Comic Sans MS" pitchFamily="66" charset="0"/>
              </a:rPr>
              <a:t>Depakin</a:t>
            </a:r>
            <a:r>
              <a:rPr lang="it-IT" dirty="0">
                <a:latin typeface="Comic Sans MS" pitchFamily="66" charset="0"/>
              </a:rPr>
              <a:t>)</a:t>
            </a:r>
          </a:p>
          <a:p>
            <a:pPr>
              <a:buFontTx/>
              <a:buNone/>
            </a:pPr>
            <a:endParaRPr lang="it-IT" dirty="0">
              <a:latin typeface="Comic Sans MS" pitchFamily="66" charset="0"/>
            </a:endParaRPr>
          </a:p>
          <a:p>
            <a:pPr>
              <a:buFontTx/>
              <a:buNone/>
            </a:pPr>
            <a:endParaRPr lang="it-IT" dirty="0">
              <a:latin typeface="Comic Sans MS" pitchFamily="66" charset="0"/>
            </a:endParaRPr>
          </a:p>
          <a:p>
            <a:pPr>
              <a:buFontTx/>
              <a:buNone/>
            </a:pPr>
            <a:r>
              <a:rPr lang="it-IT" dirty="0">
                <a:latin typeface="Comic Sans MS" pitchFamily="66" charset="0"/>
              </a:rPr>
              <a:t> </a:t>
            </a:r>
          </a:p>
          <a:p>
            <a:pPr>
              <a:buNone/>
            </a:pPr>
            <a:r>
              <a:rPr lang="it-IT" dirty="0">
                <a:latin typeface="Comic Sans MS" pitchFamily="66" charset="0"/>
              </a:rPr>
              <a:t>I Sali di Litio possono essere letali per overdose, i bipolari sono particolarmente a rischio suicidio</a:t>
            </a:r>
          </a:p>
          <a:p>
            <a:pPr>
              <a:buFontTx/>
              <a:buNone/>
            </a:pPr>
            <a:endParaRPr lang="it-IT"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I farmaci stabilizzano l’umore, ma la psicoterapia può aiutare il paziente ad accettare la propria condizione, a conoscerla. Utile aiutare il paziente a riconoscere i sintomi che precedono il viraggio da una fase all’altra per poter eventualmente intervenire con antidepressivi o antipsicotici. Il sostegno psicoterapico in questi casi può accompagnare a lungo il paziente.</a:t>
            </a:r>
          </a:p>
        </p:txBody>
      </p:sp>
    </p:spTree>
    <p:extLst>
      <p:ext uri="{BB962C8B-B14F-4D97-AF65-F5344CB8AC3E}">
        <p14:creationId xmlns:p14="http://schemas.microsoft.com/office/powerpoint/2010/main" val="236042610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normAutofit/>
          </a:bodyPr>
          <a:lstStyle/>
          <a:p>
            <a:r>
              <a:rPr lang="it-IT" b="1" i="1">
                <a:solidFill>
                  <a:schemeClr val="tx1"/>
                </a:solidFill>
                <a:latin typeface="Comic Sans MS" pitchFamily="66" charset="0"/>
              </a:rPr>
              <a:t>Interazioni farmacologiche</a:t>
            </a:r>
            <a:br>
              <a:rPr lang="it-IT" b="1" i="1">
                <a:solidFill>
                  <a:schemeClr val="tx1"/>
                </a:solidFill>
                <a:latin typeface="Comic Sans MS" pitchFamily="66" charset="0"/>
              </a:rPr>
            </a:br>
            <a:endParaRPr lang="it-IT" b="1" i="1">
              <a:latin typeface="Comic Sans MS" pitchFamily="66" charset="0"/>
            </a:endParaRPr>
          </a:p>
        </p:txBody>
      </p:sp>
      <p:sp>
        <p:nvSpPr>
          <p:cNvPr id="65539" name="Rectangle 3"/>
          <p:cNvSpPr>
            <a:spLocks noGrp="1" noChangeArrowheads="1"/>
          </p:cNvSpPr>
          <p:nvPr>
            <p:ph type="body" idx="1"/>
          </p:nvPr>
        </p:nvSpPr>
        <p:spPr>
          <a:xfrm>
            <a:off x="2209800" y="2438400"/>
            <a:ext cx="7772400" cy="3657600"/>
          </a:xfrm>
        </p:spPr>
        <p:txBody>
          <a:bodyPr>
            <a:normAutofit/>
          </a:bodyPr>
          <a:lstStyle/>
          <a:p>
            <a:pPr>
              <a:buFontTx/>
              <a:buNone/>
            </a:pPr>
            <a:r>
              <a:rPr lang="it-IT" dirty="0">
                <a:latin typeface="Comic Sans MS" pitchFamily="66" charset="0"/>
              </a:rPr>
              <a:t>In alcuni casi vi può essere un aumento</a:t>
            </a:r>
          </a:p>
          <a:p>
            <a:pPr>
              <a:buFontTx/>
              <a:buNone/>
            </a:pPr>
            <a:r>
              <a:rPr lang="it-IT" dirty="0">
                <a:latin typeface="Comic Sans MS" pitchFamily="66" charset="0"/>
              </a:rPr>
              <a:t>o una riduzione della efficacia di alcuni</a:t>
            </a:r>
          </a:p>
          <a:p>
            <a:pPr>
              <a:buFontTx/>
              <a:buNone/>
            </a:pPr>
            <a:r>
              <a:rPr lang="it-IT" dirty="0">
                <a:latin typeface="Comic Sans MS" pitchFamily="66" charset="0"/>
              </a:rPr>
              <a:t>farmaci assunti per altre patologie </a:t>
            </a:r>
          </a:p>
          <a:p>
            <a:pPr>
              <a:buFontTx/>
              <a:buNone/>
            </a:pPr>
            <a:r>
              <a:rPr lang="it-IT" dirty="0">
                <a:latin typeface="Comic Sans MS" pitchFamily="66" charset="0"/>
              </a:rPr>
              <a:t>( estrogeni, alcool, antiepilettici anche prodotti alimentari (es pompelmo, o anche prodotti di erboristeria o comunque naturali )</a:t>
            </a:r>
          </a:p>
          <a:p>
            <a:pPr>
              <a:buFontTx/>
              <a:buNone/>
            </a:pPr>
            <a:endParaRPr lang="it-IT" i="1" dirty="0">
              <a:latin typeface="Comic Sans MS" pitchFamily="66" charset="0"/>
            </a:endParaRPr>
          </a:p>
          <a:p>
            <a:pPr>
              <a:buFontTx/>
              <a:buNone/>
            </a:pPr>
            <a:endParaRPr lang="it-IT" b="1" i="1" dirty="0">
              <a:latin typeface="Comic Sans MS" pitchFamily="66" charset="0"/>
            </a:endParaRPr>
          </a:p>
          <a:p>
            <a:pPr>
              <a:buFontTx/>
              <a:buNone/>
            </a:pPr>
            <a:endParaRPr lang="it-IT" dirty="0"/>
          </a:p>
          <a:p>
            <a:endParaRPr lang="it-IT"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Farmaci per dimagrire</a:t>
            </a:r>
            <a:br>
              <a:rPr lang="it-IT" dirty="0"/>
            </a:br>
            <a:endParaRPr lang="it-IT" dirty="0"/>
          </a:p>
        </p:txBody>
      </p:sp>
      <p:sp>
        <p:nvSpPr>
          <p:cNvPr id="3" name="Segnaposto contenuto 2"/>
          <p:cNvSpPr>
            <a:spLocks noGrp="1"/>
          </p:cNvSpPr>
          <p:nvPr>
            <p:ph idx="1"/>
          </p:nvPr>
        </p:nvSpPr>
        <p:spPr/>
        <p:txBody>
          <a:bodyPr>
            <a:normAutofit lnSpcReduction="10000"/>
          </a:bodyPr>
          <a:lstStyle/>
          <a:p>
            <a:pPr lvl="1"/>
            <a:r>
              <a:rPr lang="it-IT" dirty="0" err="1"/>
              <a:t>Fendimetrazina</a:t>
            </a:r>
            <a:r>
              <a:rPr lang="it-IT" dirty="0"/>
              <a:t>, </a:t>
            </a:r>
            <a:r>
              <a:rPr lang="it-IT" dirty="0" err="1"/>
              <a:t>reductil</a:t>
            </a:r>
            <a:r>
              <a:rPr lang="it-IT" dirty="0"/>
              <a:t>, </a:t>
            </a:r>
            <a:r>
              <a:rPr lang="it-IT" dirty="0" err="1"/>
              <a:t>sibutramina</a:t>
            </a:r>
            <a:r>
              <a:rPr lang="it-IT" dirty="0"/>
              <a:t>, </a:t>
            </a:r>
            <a:r>
              <a:rPr lang="it-IT" dirty="0" err="1"/>
              <a:t>plegine</a:t>
            </a:r>
            <a:r>
              <a:rPr lang="it-IT" dirty="0"/>
              <a:t>, amfetamine</a:t>
            </a:r>
          </a:p>
          <a:p>
            <a:pPr lvl="1"/>
            <a:r>
              <a:rPr lang="it-IT" dirty="0"/>
              <a:t>Xenical </a:t>
            </a:r>
            <a:r>
              <a:rPr lang="it-IT" dirty="0" err="1"/>
              <a:t>orlistat</a:t>
            </a:r>
            <a:endParaRPr lang="it-IT" dirty="0"/>
          </a:p>
          <a:p>
            <a:pPr lvl="1"/>
            <a:r>
              <a:rPr lang="it-IT" dirty="0"/>
              <a:t>Ormoni tiroidei</a:t>
            </a:r>
          </a:p>
          <a:p>
            <a:pPr lvl="1"/>
            <a:r>
              <a:rPr lang="it-IT" dirty="0"/>
              <a:t> antidepressivi (</a:t>
            </a:r>
            <a:r>
              <a:rPr lang="it-IT" dirty="0" err="1"/>
              <a:t>prozac</a:t>
            </a:r>
            <a:r>
              <a:rPr lang="it-IT" dirty="0"/>
              <a:t>)</a:t>
            </a:r>
          </a:p>
          <a:p>
            <a:pPr lvl="1"/>
            <a:r>
              <a:rPr lang="it-IT" dirty="0" err="1"/>
              <a:t>Metformin</a:t>
            </a:r>
            <a:r>
              <a:rPr lang="it-IT" dirty="0"/>
              <a:t> </a:t>
            </a:r>
            <a:r>
              <a:rPr lang="it-IT" dirty="0" err="1"/>
              <a:t>Slowmet</a:t>
            </a:r>
            <a:endParaRPr lang="it-IT" dirty="0"/>
          </a:p>
          <a:p>
            <a:pPr lvl="1"/>
            <a:r>
              <a:rPr lang="it-IT" dirty="0"/>
              <a:t>Falsi cibi</a:t>
            </a:r>
          </a:p>
          <a:p>
            <a:pPr lvl="1"/>
            <a:r>
              <a:rPr lang="it-IT" dirty="0"/>
              <a:t>Cibi light</a:t>
            </a:r>
          </a:p>
          <a:p>
            <a:pPr lvl="1"/>
            <a:r>
              <a:rPr lang="it-IT" dirty="0" err="1"/>
              <a:t>Liraglutide</a:t>
            </a:r>
            <a:r>
              <a:rPr lang="it-IT" dirty="0"/>
              <a:t> </a:t>
            </a:r>
            <a:r>
              <a:rPr lang="it-IT" dirty="0" err="1"/>
              <a:t>saxenda</a:t>
            </a:r>
            <a:r>
              <a:rPr lang="it-IT" dirty="0"/>
              <a:t> iniezioni molto costoso prescrivibile da specialista SEMAGLUTIDE </a:t>
            </a:r>
            <a:r>
              <a:rPr lang="it-IT" sz="2300"/>
              <a:t>Ozempic</a:t>
            </a:r>
            <a:endParaRPr lang="it-IT" sz="2300" dirty="0"/>
          </a:p>
          <a:p>
            <a:pPr lvl="1"/>
            <a:r>
              <a:rPr lang="it-IT" dirty="0"/>
              <a:t>Oltre 40 BMI possibile chirurgia bariatrica</a:t>
            </a:r>
          </a:p>
          <a:p>
            <a:pPr lvl="1"/>
            <a:endParaRPr lang="it-IT" dirty="0"/>
          </a:p>
          <a:p>
            <a:pPr lvl="1"/>
            <a:r>
              <a:rPr lang="it-IT" dirty="0"/>
              <a:t>FUNZIONANO PER POCO TEMPO E POI……</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5591780-90B8-969F-8B2F-62BE41E0D4B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F2DCB4F-DA43-5F8D-53C8-2415F91FD956}"/>
              </a:ext>
            </a:extLst>
          </p:cNvPr>
          <p:cNvSpPr>
            <a:spLocks noGrp="1"/>
          </p:cNvSpPr>
          <p:nvPr>
            <p:ph idx="1"/>
          </p:nvPr>
        </p:nvSpPr>
        <p:spPr/>
        <p:txBody>
          <a:bodyPr>
            <a:normAutofit/>
          </a:bodyPr>
          <a:lstStyle/>
          <a:p>
            <a:pPr algn="just">
              <a:lnSpc>
                <a:spcPct val="115000"/>
              </a:lnSpc>
            </a:pPr>
            <a:r>
              <a:rPr lang="it-IT" sz="1800" kern="100" dirty="0">
                <a:latin typeface="Times New Roman" panose="02020603050405020304" pitchFamily="18" charset="0"/>
                <a:ea typeface="Times New Roman" panose="02020603050405020304" pitchFamily="18" charset="0"/>
                <a:cs typeface="Times New Roman" panose="02020603050405020304" pitchFamily="18" charset="0"/>
              </a:rPr>
              <a:t>Dal punto di vista psicologico, è fondamentale che i farmaci non siano considerati una “scorciatoia” o una soluzione miracolosa. Spesso, il sovrappeso è legato a dinamiche emotive e psicologiche, come l’ansia, la depressione, o l’autostima, e queste problematiche devono essere affrontate con un approccio olistico. La terapia comportamentale e cognitiva può supportare il cambiamento delle abitudini alimentari e aiutare la persona a sviluppare una relazione più sana con il cibo e il proprio corpo.</a:t>
            </a:r>
            <a:endParaRPr lang="it-IT" sz="1800" kern="1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latin typeface="Times New Roman" panose="02020603050405020304" pitchFamily="18" charset="0"/>
                <a:ea typeface="Times New Roman" panose="02020603050405020304" pitchFamily="18" charset="0"/>
                <a:cs typeface="Times New Roman" panose="02020603050405020304" pitchFamily="18" charset="0"/>
              </a:rPr>
              <a:t>In sintesi, i farmaci possono essere uno strumento utile per alcune persone, ma il loro uso deve essere attentamente valutato e monitorato all’interno di un contesto più ampio di cambiamento dello stile di vita.  </a:t>
            </a:r>
            <a:endParaRPr lang="it-IT" sz="1800" kern="1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1800" kern="100" dirty="0">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73885327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0BFE1F-087C-F218-7903-1BBE4080BABA}"/>
              </a:ext>
            </a:extLst>
          </p:cNvPr>
          <p:cNvSpPr>
            <a:spLocks noGrp="1"/>
          </p:cNvSpPr>
          <p:nvPr>
            <p:ph type="title"/>
          </p:nvPr>
        </p:nvSpPr>
        <p:spPr/>
        <p:txBody>
          <a:bodyPr/>
          <a:lstStyle/>
          <a:p>
            <a:r>
              <a:rPr lang="it-IT" dirty="0"/>
              <a:t>OZEMPIC e simili</a:t>
            </a:r>
          </a:p>
        </p:txBody>
      </p:sp>
      <p:sp>
        <p:nvSpPr>
          <p:cNvPr id="3" name="Segnaposto contenuto 2">
            <a:extLst>
              <a:ext uri="{FF2B5EF4-FFF2-40B4-BE49-F238E27FC236}">
                <a16:creationId xmlns:a16="http://schemas.microsoft.com/office/drawing/2014/main" id="{8EBAAA54-15C2-39EC-B6B9-B436FF6C633E}"/>
              </a:ext>
            </a:extLst>
          </p:cNvPr>
          <p:cNvSpPr>
            <a:spLocks noGrp="1"/>
          </p:cNvSpPr>
          <p:nvPr>
            <p:ph idx="1"/>
          </p:nvPr>
        </p:nvSpPr>
        <p:spPr/>
        <p:txBody>
          <a:bodyPr>
            <a:normAutofit/>
          </a:bodyPr>
          <a:lstStyle/>
          <a:p>
            <a:r>
              <a:rPr lang="it-IT" sz="3200" kern="100" dirty="0">
                <a:latin typeface="Times New Roman" panose="02020603050405020304" pitchFamily="18" charset="0"/>
                <a:ea typeface="Times New Roman" panose="02020603050405020304" pitchFamily="18" charset="0"/>
                <a:cs typeface="Times New Roman" panose="02020603050405020304" pitchFamily="18" charset="0"/>
              </a:rPr>
              <a:t> </a:t>
            </a:r>
            <a:r>
              <a:rPr lang="it-IT" sz="3200" kern="100" dirty="0" err="1">
                <a:latin typeface="Times New Roman" panose="02020603050405020304" pitchFamily="18" charset="0"/>
                <a:ea typeface="Times New Roman" panose="02020603050405020304" pitchFamily="18" charset="0"/>
                <a:cs typeface="Times New Roman" panose="02020603050405020304" pitchFamily="18" charset="0"/>
              </a:rPr>
              <a:t>Ozempic</a:t>
            </a:r>
            <a:r>
              <a:rPr lang="it-IT" sz="3200" kern="100" dirty="0">
                <a:latin typeface="Times New Roman" panose="02020603050405020304" pitchFamily="18" charset="0"/>
                <a:ea typeface="Times New Roman" panose="02020603050405020304" pitchFamily="18" charset="0"/>
                <a:cs typeface="Times New Roman" panose="02020603050405020304" pitchFamily="18" charset="0"/>
              </a:rPr>
              <a:t> (</a:t>
            </a:r>
            <a:r>
              <a:rPr lang="it-IT" sz="3200" kern="100" dirty="0" err="1">
                <a:latin typeface="Times New Roman" panose="02020603050405020304" pitchFamily="18" charset="0"/>
                <a:ea typeface="Times New Roman" panose="02020603050405020304" pitchFamily="18" charset="0"/>
                <a:cs typeface="Times New Roman" panose="02020603050405020304" pitchFamily="18" charset="0"/>
              </a:rPr>
              <a:t>semaglutide</a:t>
            </a:r>
            <a:r>
              <a:rPr lang="it-IT" sz="3200" kern="100" dirty="0">
                <a:latin typeface="Times New Roman" panose="02020603050405020304" pitchFamily="18" charset="0"/>
                <a:ea typeface="Times New Roman" panose="02020603050405020304" pitchFamily="18" charset="0"/>
                <a:cs typeface="Times New Roman" panose="02020603050405020304" pitchFamily="18" charset="0"/>
              </a:rPr>
              <a:t>) è un farmaco originariamente sviluppato per il trattamento del diabete di tipo 2, ma ha guadagnato attenzione anche per il suo potenziale nel favorire la perdita di peso. Il principio attivo, </a:t>
            </a:r>
            <a:r>
              <a:rPr lang="it-IT" sz="3200" kern="100" dirty="0" err="1">
                <a:latin typeface="Times New Roman" panose="02020603050405020304" pitchFamily="18" charset="0"/>
                <a:ea typeface="Times New Roman" panose="02020603050405020304" pitchFamily="18" charset="0"/>
                <a:cs typeface="Times New Roman" panose="02020603050405020304" pitchFamily="18" charset="0"/>
              </a:rPr>
              <a:t>semaglutide</a:t>
            </a:r>
            <a:r>
              <a:rPr lang="it-IT" sz="3200" kern="100" dirty="0">
                <a:latin typeface="Times New Roman" panose="02020603050405020304" pitchFamily="18" charset="0"/>
                <a:ea typeface="Times New Roman" panose="02020603050405020304" pitchFamily="18" charset="0"/>
                <a:cs typeface="Times New Roman" panose="02020603050405020304" pitchFamily="18" charset="0"/>
              </a:rPr>
              <a:t>, è un prodotto simile biologicamente al glucagone  . Questo porta a un miglior controllo della glicemia nei pazienti diabetici, ma il farmaco ha mostrato anche effetti sul senso di sazietà, riducendo l’appetito e l’assunzione di cibo.</a:t>
            </a:r>
            <a:endParaRPr lang="it-IT" sz="3200" kern="100" dirty="0">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45992181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195A30-D705-AAFA-5C17-7A3123EB383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1978286-4B3D-0C3B-29B7-CE3D52DE98EC}"/>
              </a:ext>
            </a:extLst>
          </p:cNvPr>
          <p:cNvSpPr>
            <a:spLocks noGrp="1"/>
          </p:cNvSpPr>
          <p:nvPr>
            <p:ph idx="1"/>
          </p:nvPr>
        </p:nvSpPr>
        <p:spPr/>
        <p:txBody>
          <a:bodyPr/>
          <a:lstStyle/>
          <a:p>
            <a:r>
              <a:rPr lang="it-IT" dirty="0"/>
              <a:t>Viene somministrato con iniezione per via sottocutanea una volta alla settimana inizialmente a </a:t>
            </a:r>
            <a:r>
              <a:rPr lang="it-IT"/>
              <a:t>dosi crescenti</a:t>
            </a:r>
          </a:p>
        </p:txBody>
      </p:sp>
    </p:spTree>
    <p:extLst>
      <p:ext uri="{BB962C8B-B14F-4D97-AF65-F5344CB8AC3E}">
        <p14:creationId xmlns:p14="http://schemas.microsoft.com/office/powerpoint/2010/main" val="146467440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BB62F11-AB0C-29D5-93F0-EB191FD942E7}"/>
              </a:ext>
            </a:extLst>
          </p:cNvPr>
          <p:cNvSpPr>
            <a:spLocks noGrp="1"/>
          </p:cNvSpPr>
          <p:nvPr>
            <p:ph type="title"/>
          </p:nvPr>
        </p:nvSpPr>
        <p:spPr/>
        <p:txBody>
          <a:bodyPr>
            <a:normAutofit/>
          </a:bodyPr>
          <a:lstStyle/>
          <a:p>
            <a:r>
              <a:rPr lang="it-IT" sz="3200" kern="100" dirty="0">
                <a:latin typeface="Times New Roman" panose="02020603050405020304" pitchFamily="18" charset="0"/>
                <a:ea typeface="Times New Roman" panose="02020603050405020304" pitchFamily="18" charset="0"/>
                <a:cs typeface="Times New Roman" panose="02020603050405020304" pitchFamily="18" charset="0"/>
              </a:rPr>
              <a:t>Meccanismo di azione nel dimagrimento:</a:t>
            </a:r>
            <a:br>
              <a:rPr lang="it-IT" sz="3200" kern="100" dirty="0">
                <a:latin typeface="Calibri" panose="020F0502020204030204" pitchFamily="34" charset="0"/>
                <a:ea typeface="Times New Roman" panose="02020603050405020304" pitchFamily="18" charset="0"/>
                <a:cs typeface="Times New Roman" panose="02020603050405020304" pitchFamily="18" charset="0"/>
              </a:rPr>
            </a:br>
            <a:endParaRPr lang="it-IT" sz="3200" dirty="0"/>
          </a:p>
        </p:txBody>
      </p:sp>
      <p:sp>
        <p:nvSpPr>
          <p:cNvPr id="3" name="Segnaposto contenuto 2">
            <a:extLst>
              <a:ext uri="{FF2B5EF4-FFF2-40B4-BE49-F238E27FC236}">
                <a16:creationId xmlns:a16="http://schemas.microsoft.com/office/drawing/2014/main" id="{41B693AA-6CA3-872A-F667-07124C00013C}"/>
              </a:ext>
            </a:extLst>
          </p:cNvPr>
          <p:cNvSpPr>
            <a:spLocks noGrp="1"/>
          </p:cNvSpPr>
          <p:nvPr>
            <p:ph idx="1"/>
          </p:nvPr>
        </p:nvSpPr>
        <p:spPr/>
        <p:txBody>
          <a:bodyPr>
            <a:normAutofit fontScale="70000" lnSpcReduction="20000"/>
          </a:bodyPr>
          <a:lstStyle/>
          <a:p>
            <a:pPr algn="just">
              <a:lnSpc>
                <a:spcPct val="115000"/>
              </a:lnSpc>
            </a:pPr>
            <a:r>
              <a:rPr lang="it-IT" sz="3200" kern="100" dirty="0">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latin typeface="Times New Roman" panose="02020603050405020304" pitchFamily="18" charset="0"/>
                <a:ea typeface="Times New Roman" panose="02020603050405020304" pitchFamily="18" charset="0"/>
                <a:cs typeface="Times New Roman" panose="02020603050405020304" pitchFamily="18" charset="0"/>
              </a:rPr>
              <a:t>	•	Riduzione dell’appetito: </a:t>
            </a:r>
            <a:r>
              <a:rPr lang="it-IT" sz="3200" kern="100" dirty="0" err="1">
                <a:latin typeface="Times New Roman" panose="02020603050405020304" pitchFamily="18" charset="0"/>
                <a:ea typeface="Times New Roman" panose="02020603050405020304" pitchFamily="18" charset="0"/>
                <a:cs typeface="Times New Roman" panose="02020603050405020304" pitchFamily="18" charset="0"/>
              </a:rPr>
              <a:t>Ozempic</a:t>
            </a:r>
            <a:r>
              <a:rPr lang="it-IT" sz="3200" kern="100" dirty="0">
                <a:latin typeface="Times New Roman" panose="02020603050405020304" pitchFamily="18" charset="0"/>
                <a:ea typeface="Times New Roman" panose="02020603050405020304" pitchFamily="18" charset="0"/>
                <a:cs typeface="Times New Roman" panose="02020603050405020304" pitchFamily="18" charset="0"/>
              </a:rPr>
              <a:t> agisce sui centri cerebrali che regolano la fame, aiutando a ridurre il desiderio di mangiare e facilitando la gestione delle porzioni.</a:t>
            </a:r>
            <a:endParaRPr lang="it-IT" sz="3200" kern="1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latin typeface="Times New Roman" panose="02020603050405020304" pitchFamily="18" charset="0"/>
                <a:ea typeface="Times New Roman" panose="02020603050405020304" pitchFamily="18" charset="0"/>
                <a:cs typeface="Times New Roman" panose="02020603050405020304" pitchFamily="18" charset="0"/>
              </a:rPr>
              <a:t>	•	Rallentamento dello svuotamento gastrico: Questo significa che il cibo rimane più a lungo nello stomaco, prolungando la sensazione di sazietà dopo i pasti.</a:t>
            </a:r>
            <a:endParaRPr lang="it-IT" sz="3200" kern="1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latin typeface="Times New Roman" panose="02020603050405020304" pitchFamily="18" charset="0"/>
                <a:ea typeface="Times New Roman" panose="02020603050405020304" pitchFamily="18" charset="0"/>
                <a:cs typeface="Times New Roman" panose="02020603050405020304" pitchFamily="18" charset="0"/>
              </a:rPr>
              <a:t>	•	Effetto sul controllo glicemico: Nei pazienti obesi, </a:t>
            </a:r>
            <a:r>
              <a:rPr lang="it-IT" sz="3200" kern="100" dirty="0" err="1">
                <a:latin typeface="Times New Roman" panose="02020603050405020304" pitchFamily="18" charset="0"/>
                <a:ea typeface="Times New Roman" panose="02020603050405020304" pitchFamily="18" charset="0"/>
                <a:cs typeface="Times New Roman" panose="02020603050405020304" pitchFamily="18" charset="0"/>
              </a:rPr>
              <a:t>Ozempic</a:t>
            </a:r>
            <a:r>
              <a:rPr lang="it-IT" sz="3200" kern="100" dirty="0">
                <a:latin typeface="Times New Roman" panose="02020603050405020304" pitchFamily="18" charset="0"/>
                <a:ea typeface="Times New Roman" panose="02020603050405020304" pitchFamily="18" charset="0"/>
                <a:cs typeface="Times New Roman" panose="02020603050405020304" pitchFamily="18" charset="0"/>
              </a:rPr>
              <a:t> contribuisce anche a migliorare la risposta insulinica, riducendo gli alti picchi di glucosio nel sangue che possono portare a un aumento di peso o difficoltà nel perderlo.</a:t>
            </a:r>
            <a:endParaRPr lang="it-IT" sz="3200" kern="1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77255139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F8B40F8-16FC-E40B-B53D-3A7B6BBC8398}"/>
              </a:ext>
            </a:extLst>
          </p:cNvPr>
          <p:cNvSpPr>
            <a:spLocks noGrp="1"/>
          </p:cNvSpPr>
          <p:nvPr>
            <p:ph type="title"/>
          </p:nvPr>
        </p:nvSpPr>
        <p:spPr/>
        <p:txBody>
          <a:bodyPr>
            <a:normAutofit/>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Efficacia nel dimagrimento:</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CC1A59B9-544C-9E32-263A-0619446662B3}"/>
              </a:ext>
            </a:extLst>
          </p:cNvPr>
          <p:cNvSpPr>
            <a:spLocks noGrp="1"/>
          </p:cNvSpPr>
          <p:nvPr>
            <p:ph idx="1"/>
          </p:nvPr>
        </p:nvSpPr>
        <p:spPr/>
        <p:txBody>
          <a:bodyPr>
            <a:normAutofit fontScale="92500" lnSpcReduction="10000"/>
          </a:bodyPr>
          <a:lstStyle/>
          <a:p>
            <a:pPr algn="just">
              <a:lnSpc>
                <a:spcPct val="115000"/>
              </a:lnSpc>
            </a:pPr>
            <a:r>
              <a:rPr lang="it-IT" sz="3200" kern="100" dirty="0">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latin typeface="Times New Roman" panose="02020603050405020304" pitchFamily="18" charset="0"/>
                <a:ea typeface="Times New Roman" panose="02020603050405020304" pitchFamily="18" charset="0"/>
                <a:cs typeface="Times New Roman" panose="02020603050405020304" pitchFamily="18" charset="0"/>
              </a:rPr>
              <a:t>Studi clinici hanno dimostrato che </a:t>
            </a:r>
            <a:r>
              <a:rPr lang="it-IT" sz="3200" kern="100" dirty="0" err="1">
                <a:latin typeface="Times New Roman" panose="02020603050405020304" pitchFamily="18" charset="0"/>
                <a:ea typeface="Times New Roman" panose="02020603050405020304" pitchFamily="18" charset="0"/>
                <a:cs typeface="Times New Roman" panose="02020603050405020304" pitchFamily="18" charset="0"/>
              </a:rPr>
              <a:t>Ozempic</a:t>
            </a:r>
            <a:r>
              <a:rPr lang="it-IT" sz="3200" kern="100" dirty="0">
                <a:latin typeface="Times New Roman" panose="02020603050405020304" pitchFamily="18" charset="0"/>
                <a:ea typeface="Times New Roman" panose="02020603050405020304" pitchFamily="18" charset="0"/>
                <a:cs typeface="Times New Roman" panose="02020603050405020304" pitchFamily="18" charset="0"/>
              </a:rPr>
              <a:t> può portare a una significativa perdita di peso in persone con o senza diabete di tipo 2, in particolare quando combinato con una dieta ipocalorica ed esercizio fisico. Alcuni studi hanno riportato una perdita di peso media che va dal 5% al 15% del peso corporeo iniziale nel corso di alcune settimane o mesi di trattamento.</a:t>
            </a:r>
            <a:endParaRPr lang="it-IT" sz="3200" kern="1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86058343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8F2BE5-660D-399D-E677-BC0589DAFD57}"/>
              </a:ext>
            </a:extLst>
          </p:cNvPr>
          <p:cNvSpPr>
            <a:spLocks noGrp="1"/>
          </p:cNvSpPr>
          <p:nvPr>
            <p:ph type="title"/>
          </p:nvPr>
        </p:nvSpPr>
        <p:spPr/>
        <p:txBody>
          <a:bodyPr>
            <a:normAutofit/>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Limiti e potenziali effetti collaterali:</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F5F9FCCE-7DA9-1D87-D949-F919CEDDDBB2}"/>
              </a:ext>
            </a:extLst>
          </p:cNvPr>
          <p:cNvSpPr>
            <a:spLocks noGrp="1"/>
          </p:cNvSpPr>
          <p:nvPr>
            <p:ph idx="1"/>
          </p:nvPr>
        </p:nvSpPr>
        <p:spPr/>
        <p:txBody>
          <a:bodyPr>
            <a:normAutofit fontScale="62500" lnSpcReduction="20000"/>
          </a:bodyPr>
          <a:lstStyle/>
          <a:p>
            <a:pPr algn="just">
              <a:lnSpc>
                <a:spcPct val="115000"/>
              </a:lnSpc>
            </a:pPr>
            <a:r>
              <a:rPr lang="it-IT" sz="3200" kern="100" dirty="0">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latin typeface="Times New Roman" panose="02020603050405020304" pitchFamily="18" charset="0"/>
                <a:ea typeface="Times New Roman" panose="02020603050405020304" pitchFamily="18" charset="0"/>
                <a:cs typeface="Times New Roman" panose="02020603050405020304" pitchFamily="18" charset="0"/>
              </a:rPr>
              <a:t>	•	Effetti collaterali gastrointestinali: I più comuni sono nausea, diarrea, vomito e costipazione. Questi sintomi tendono a diminuire nel tempo, ma possono essere un motivo per interrompere il trattamento in alcuni pazienti.</a:t>
            </a:r>
            <a:endParaRPr lang="it-IT" sz="3200" kern="1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latin typeface="Times New Roman" panose="02020603050405020304" pitchFamily="18" charset="0"/>
                <a:ea typeface="Times New Roman" panose="02020603050405020304" pitchFamily="18" charset="0"/>
                <a:cs typeface="Times New Roman" panose="02020603050405020304" pitchFamily="18" charset="0"/>
              </a:rPr>
              <a:t>	•	Rischio di ipoglicemia: Anche se meno comune, specialmente se combinato con altri farmaci antidiabetici, l’ipoglicemia può essere un effetto collaterale.</a:t>
            </a:r>
            <a:endParaRPr lang="it-IT" sz="3200" kern="1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latin typeface="Times New Roman" panose="02020603050405020304" pitchFamily="18" charset="0"/>
                <a:ea typeface="Times New Roman" panose="02020603050405020304" pitchFamily="18" charset="0"/>
                <a:cs typeface="Times New Roman" panose="02020603050405020304" pitchFamily="18" charset="0"/>
              </a:rPr>
              <a:t>	•	Aumento del rischio di pancreatite: È un effetto raro ma grave, motivo per cui il farmaco deve essere utilizzato con cautela e sotto stretta supervisione medica.</a:t>
            </a:r>
            <a:endParaRPr lang="it-IT" sz="3200" kern="1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latin typeface="Times New Roman" panose="02020603050405020304" pitchFamily="18" charset="0"/>
                <a:ea typeface="Times New Roman" panose="02020603050405020304" pitchFamily="18" charset="0"/>
                <a:cs typeface="Times New Roman" panose="02020603050405020304" pitchFamily="18" charset="0"/>
              </a:rPr>
              <a:t>	•	Problemi alla cistifellea: Alcuni pazienti hanno riportato un aumento del rischio di sviluppare calcoli biliari o altre complicanze legate alla cistifellea. </a:t>
            </a:r>
          </a:p>
          <a:p>
            <a:pPr algn="just">
              <a:lnSpc>
                <a:spcPct val="115000"/>
              </a:lnSpc>
            </a:pPr>
            <a:r>
              <a:rPr lang="it-IT" kern="100" dirty="0">
                <a:latin typeface="Times New Roman" panose="02020603050405020304" pitchFamily="18" charset="0"/>
                <a:ea typeface="Times New Roman" panose="02020603050405020304" pitchFamily="18" charset="0"/>
                <a:cs typeface="Times New Roman" panose="02020603050405020304" pitchFamily="18" charset="0"/>
              </a:rPr>
              <a:t>Risultati iniziali sembrano indicare che il prodotto ha effetto protettivo sul cuore e regola il colesterolo</a:t>
            </a:r>
            <a:endParaRPr lang="it-IT" sz="3200" kern="100" dirty="0">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47006481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32C548C-F6BA-A4D8-54E4-2EC35FEDF5D5}"/>
              </a:ext>
            </a:extLst>
          </p:cNvPr>
          <p:cNvSpPr>
            <a:spLocks noGrp="1"/>
          </p:cNvSpPr>
          <p:nvPr>
            <p:ph type="title"/>
          </p:nvPr>
        </p:nvSpPr>
        <p:spPr/>
        <p:txBody>
          <a:bodyPr>
            <a:normAutofit/>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Uso nella popolazione generale:</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0D1C5934-5FAA-49EF-BD0E-39EEAAF08611}"/>
              </a:ext>
            </a:extLst>
          </p:cNvPr>
          <p:cNvSpPr>
            <a:spLocks noGrp="1"/>
          </p:cNvSpPr>
          <p:nvPr>
            <p:ph idx="1"/>
          </p:nvPr>
        </p:nvSpPr>
        <p:spPr/>
        <p:txBody>
          <a:bodyPr>
            <a:normAutofit fontScale="92500" lnSpcReduction="10000"/>
          </a:bodyPr>
          <a:lstStyle/>
          <a:p>
            <a:pPr marL="0" indent="0" algn="just">
              <a:lnSpc>
                <a:spcPct val="115000"/>
              </a:lnSpc>
              <a:buNone/>
            </a:pPr>
            <a:r>
              <a:rPr lang="it-IT" sz="3200" kern="100" dirty="0">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err="1">
                <a:latin typeface="Times New Roman" panose="02020603050405020304" pitchFamily="18" charset="0"/>
                <a:ea typeface="Times New Roman" panose="02020603050405020304" pitchFamily="18" charset="0"/>
                <a:cs typeface="Times New Roman" panose="02020603050405020304" pitchFamily="18" charset="0"/>
              </a:rPr>
              <a:t>Ozempic</a:t>
            </a:r>
            <a:r>
              <a:rPr lang="it-IT" sz="3200" kern="100" dirty="0">
                <a:latin typeface="Times New Roman" panose="02020603050405020304" pitchFamily="18" charset="0"/>
                <a:ea typeface="Times New Roman" panose="02020603050405020304" pitchFamily="18" charset="0"/>
                <a:cs typeface="Times New Roman" panose="02020603050405020304" pitchFamily="18" charset="0"/>
              </a:rPr>
              <a:t> è stato inizialmente sviluppato per il diabete, ma è stato approvato anche per il trattamento dell’obesità in alcuni Paesi sotto un altro nome commerciale (</a:t>
            </a:r>
            <a:r>
              <a:rPr lang="it-IT" sz="3200" kern="100" dirty="0" err="1">
                <a:latin typeface="Times New Roman" panose="02020603050405020304" pitchFamily="18" charset="0"/>
                <a:ea typeface="Times New Roman" panose="02020603050405020304" pitchFamily="18" charset="0"/>
                <a:cs typeface="Times New Roman" panose="02020603050405020304" pitchFamily="18" charset="0"/>
              </a:rPr>
              <a:t>Wegovy</a:t>
            </a:r>
            <a:r>
              <a:rPr lang="it-IT" sz="3200" kern="100" dirty="0">
                <a:latin typeface="Times New Roman" panose="02020603050405020304" pitchFamily="18" charset="0"/>
                <a:ea typeface="Times New Roman" panose="02020603050405020304" pitchFamily="18" charset="0"/>
                <a:cs typeface="Times New Roman" panose="02020603050405020304" pitchFamily="18" charset="0"/>
              </a:rPr>
              <a:t>). Tuttavia, l’uso di </a:t>
            </a:r>
            <a:r>
              <a:rPr lang="it-IT" sz="3200" kern="100" dirty="0" err="1">
                <a:latin typeface="Times New Roman" panose="02020603050405020304" pitchFamily="18" charset="0"/>
                <a:ea typeface="Times New Roman" panose="02020603050405020304" pitchFamily="18" charset="0"/>
                <a:cs typeface="Times New Roman" panose="02020603050405020304" pitchFamily="18" charset="0"/>
              </a:rPr>
              <a:t>Ozempic</a:t>
            </a:r>
            <a:r>
              <a:rPr lang="it-IT" sz="3200" kern="100" dirty="0">
                <a:latin typeface="Times New Roman" panose="02020603050405020304" pitchFamily="18" charset="0"/>
                <a:ea typeface="Times New Roman" panose="02020603050405020304" pitchFamily="18" charset="0"/>
                <a:cs typeface="Times New Roman" panose="02020603050405020304" pitchFamily="18" charset="0"/>
              </a:rPr>
              <a:t> per la sola perdita di peso senza diabete è una pratica che deve essere attentamente monitorata, poiché può comportare rischi se non utilizzato correttamente.</a:t>
            </a:r>
            <a:endParaRPr lang="it-IT" sz="3200" kern="1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68215067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ADF2364-DD9E-2157-2879-FA2570C98A00}"/>
              </a:ext>
            </a:extLst>
          </p:cNvPr>
          <p:cNvSpPr>
            <a:spLocks noGrp="1"/>
          </p:cNvSpPr>
          <p:nvPr>
            <p:ph type="title"/>
          </p:nvPr>
        </p:nvSpPr>
        <p:spPr/>
        <p:txBody>
          <a:bodyPr>
            <a:normAutofit/>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Aspetti psicologici:</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2CD424B8-DC63-4B8F-C5FD-D195A8497FDB}"/>
              </a:ext>
            </a:extLst>
          </p:cNvPr>
          <p:cNvSpPr>
            <a:spLocks noGrp="1"/>
          </p:cNvSpPr>
          <p:nvPr>
            <p:ph idx="1"/>
          </p:nvPr>
        </p:nvSpPr>
        <p:spPr/>
        <p:txBody>
          <a:bodyPr>
            <a:normAutofit fontScale="92500" lnSpcReduction="20000"/>
          </a:bodyPr>
          <a:lstStyle/>
          <a:p>
            <a:pPr algn="just">
              <a:lnSpc>
                <a:spcPct val="115000"/>
              </a:lnSpc>
            </a:pPr>
            <a:r>
              <a:rPr lang="it-IT" sz="3200" kern="100" dirty="0">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pPr>
            <a:r>
              <a:rPr lang="it-IT" sz="3200" kern="100" dirty="0">
                <a:latin typeface="Times New Roman" panose="02020603050405020304" pitchFamily="18" charset="0"/>
                <a:ea typeface="Times New Roman" panose="02020603050405020304" pitchFamily="18" charset="0"/>
                <a:cs typeface="Times New Roman" panose="02020603050405020304" pitchFamily="18" charset="0"/>
              </a:rPr>
              <a:t>Dal punto di vista psicologico, l’uso di </a:t>
            </a:r>
            <a:r>
              <a:rPr lang="it-IT" sz="3200" kern="100" dirty="0" err="1">
                <a:latin typeface="Times New Roman" panose="02020603050405020304" pitchFamily="18" charset="0"/>
                <a:ea typeface="Times New Roman" panose="02020603050405020304" pitchFamily="18" charset="0"/>
                <a:cs typeface="Times New Roman" panose="02020603050405020304" pitchFamily="18" charset="0"/>
              </a:rPr>
              <a:t>Ozempic</a:t>
            </a:r>
            <a:r>
              <a:rPr lang="it-IT" sz="3200" kern="100" dirty="0">
                <a:latin typeface="Times New Roman" panose="02020603050405020304" pitchFamily="18" charset="0"/>
                <a:ea typeface="Times New Roman" panose="02020603050405020304" pitchFamily="18" charset="0"/>
                <a:cs typeface="Times New Roman" panose="02020603050405020304" pitchFamily="18" charset="0"/>
              </a:rPr>
              <a:t> o di farmaci simili per il dimagrimento può avere un impatto significativo sulla percezione del proprio corpo e sull’autostima. Tuttavia, è importante non considerare il farmaco come una soluzione magica: cambiamenti duraturi richiedono anche un impegno verso abitudini alimentari sane e un miglioramento dello stile di vita, insieme a un supporto psicologico che può aiutare a gestire le dinamiche emotive legate al peso e alla dieta.</a:t>
            </a:r>
            <a:endParaRPr lang="it-IT" sz="3200" kern="100" dirty="0">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849364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Disturbi di ansia. In questo caso i farmaci non sono indispensabili ma spesso utili. Prendiamo ad esempio il caso del disturbo di panico. Le sue origini risalgono in molti casi ad una ansia di separazione emersa in infanzia, nell’ultimo anno il paziente ha probabilmente affrontato un lutto. Si sente terribilmente solo. Il farmaco impedisce gli attacchi di panico o li rende molto meno probabili. Con questa protezione è possibile fare esposizioni, rassicurare il paziente e renderlo capace di affrontare le situazioni temute. Questi sono gli aspetti realmente terapeutici</a:t>
            </a:r>
          </a:p>
        </p:txBody>
      </p:sp>
    </p:spTree>
    <p:extLst>
      <p:ext uri="{BB962C8B-B14F-4D97-AF65-F5344CB8AC3E}">
        <p14:creationId xmlns:p14="http://schemas.microsoft.com/office/powerpoint/2010/main" val="366051899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8874BB8-1237-D1B2-2FBE-1DB61423F0AE}"/>
              </a:ext>
            </a:extLst>
          </p:cNvPr>
          <p:cNvSpPr>
            <a:spLocks noGrp="1"/>
          </p:cNvSpPr>
          <p:nvPr>
            <p:ph type="title"/>
          </p:nvPr>
        </p:nvSpPr>
        <p:spPr/>
        <p:txBody>
          <a:bodyPr/>
          <a:lstStyle/>
          <a:p>
            <a:r>
              <a:rPr lang="it-IT" dirty="0"/>
              <a:t>ADDH terapia farmacologica</a:t>
            </a:r>
          </a:p>
        </p:txBody>
      </p:sp>
      <p:sp>
        <p:nvSpPr>
          <p:cNvPr id="3" name="Segnaposto contenuto 2">
            <a:extLst>
              <a:ext uri="{FF2B5EF4-FFF2-40B4-BE49-F238E27FC236}">
                <a16:creationId xmlns:a16="http://schemas.microsoft.com/office/drawing/2014/main" id="{A8820005-5E1F-B45E-F753-52E713D38C0A}"/>
              </a:ext>
            </a:extLst>
          </p:cNvPr>
          <p:cNvSpPr>
            <a:spLocks noGrp="1"/>
          </p:cNvSpPr>
          <p:nvPr>
            <p:ph idx="1"/>
          </p:nvPr>
        </p:nvSpPr>
        <p:spPr/>
        <p:txBody>
          <a:bodyPr>
            <a:normAutofit/>
          </a:bodyPr>
          <a:lstStyle/>
          <a:p>
            <a:r>
              <a:rPr lang="it-IT" dirty="0"/>
              <a:t>Metilfenidato (</a:t>
            </a:r>
            <a:r>
              <a:rPr lang="it-IT" dirty="0" err="1"/>
              <a:t>ritalin</a:t>
            </a:r>
            <a:r>
              <a:rPr lang="it-IT" dirty="0"/>
              <a:t>) si tratta della terapia maggiormente utilizzata, il </a:t>
            </a:r>
            <a:r>
              <a:rPr lang="it-IT" dirty="0" err="1"/>
              <a:t>ritalin</a:t>
            </a:r>
            <a:r>
              <a:rPr lang="it-IT" dirty="0"/>
              <a:t> è un prodotto </a:t>
            </a:r>
            <a:r>
              <a:rPr lang="it-IT" dirty="0" err="1"/>
              <a:t>amfetamino</a:t>
            </a:r>
            <a:r>
              <a:rPr lang="it-IT" dirty="0"/>
              <a:t> simile inibitore del </a:t>
            </a:r>
            <a:r>
              <a:rPr lang="it-IT" dirty="0" err="1"/>
              <a:t>reuptake</a:t>
            </a:r>
            <a:r>
              <a:rPr lang="it-IT" dirty="0"/>
              <a:t> della dopamina e in maniera minore della noradrenalina ha una azione sul nucleo </a:t>
            </a:r>
            <a:r>
              <a:rPr lang="it-IT" dirty="0" err="1"/>
              <a:t>accumbens</a:t>
            </a:r>
            <a:r>
              <a:rPr lang="it-IT" dirty="0"/>
              <a:t> e nello </a:t>
            </a:r>
            <a:r>
              <a:rPr lang="it-IT" dirty="0" err="1"/>
              <a:t>striato.produce</a:t>
            </a:r>
            <a:r>
              <a:rPr lang="it-IT" dirty="0"/>
              <a:t> effetti molto piacevoli in modo molto rapido. Riduce l’appetito, può alterare il sonno, ha una relativamente breve durata di azione, somministrato nella mattina rende certamente più attento il bambino, ma nel pomeriggio l’effetto svanisce e non si può </a:t>
            </a:r>
            <a:r>
              <a:rPr lang="it-IT" dirty="0" err="1"/>
              <a:t>sonninistrare</a:t>
            </a:r>
            <a:r>
              <a:rPr lang="it-IT" dirty="0"/>
              <a:t> nel pomeriggio-sera per non alterare l’appetito e soprattutto il sonno</a:t>
            </a:r>
          </a:p>
        </p:txBody>
      </p:sp>
    </p:spTree>
    <p:extLst>
      <p:ext uri="{BB962C8B-B14F-4D97-AF65-F5344CB8AC3E}">
        <p14:creationId xmlns:p14="http://schemas.microsoft.com/office/powerpoint/2010/main" val="376051385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A0A67E8-4CEB-B82D-EC28-3F133E12F49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6A1A6F0-BC93-42B1-A14E-2C0EA06D9FE5}"/>
              </a:ext>
            </a:extLst>
          </p:cNvPr>
          <p:cNvSpPr>
            <a:spLocks noGrp="1"/>
          </p:cNvSpPr>
          <p:nvPr>
            <p:ph idx="1"/>
          </p:nvPr>
        </p:nvSpPr>
        <p:spPr/>
        <p:txBody>
          <a:bodyPr>
            <a:normAutofit/>
          </a:bodyPr>
          <a:lstStyle/>
          <a:p>
            <a:r>
              <a:rPr lang="it-IT" dirty="0"/>
              <a:t>per lo psicologo occorre </a:t>
            </a:r>
            <a:r>
              <a:rPr lang="it-IT" dirty="0" err="1"/>
              <a:t>qunndi</a:t>
            </a:r>
            <a:r>
              <a:rPr lang="it-IT" dirty="0"/>
              <a:t> rendersi di conto di quanto sia utile il tempo sotto </a:t>
            </a:r>
            <a:r>
              <a:rPr lang="it-IT" dirty="0" err="1"/>
              <a:t>ritalin</a:t>
            </a:r>
            <a:r>
              <a:rPr lang="it-IT" dirty="0"/>
              <a:t>, sa utilizzare al massimo ai fini didattici e d educativi, nel pomeriggio- sera lo psicologo dovrà insegnare ai genitori tecniche di gestione del bambino. Il farmaco può essere prescritto solo su piano terapeutico formulato da un centro regionale di Neuropsichiatria infantile. Il prodotto ha possibilità di abuso per cui, nonostante costi assai poco, non è semplice ottenerlo. Un problema particolare si presenta con i numerosi casi di ADDH diagnosticati in età adulta, anche loro ne avrebbero beneficio, ma generalmente non vengono ammessi alla prescrizione</a:t>
            </a:r>
          </a:p>
        </p:txBody>
      </p:sp>
    </p:spTree>
    <p:extLst>
      <p:ext uri="{BB962C8B-B14F-4D97-AF65-F5344CB8AC3E}">
        <p14:creationId xmlns:p14="http://schemas.microsoft.com/office/powerpoint/2010/main" val="35050823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E396EF-1C0C-09B3-0A87-FCBDC578AD10}"/>
              </a:ext>
            </a:extLst>
          </p:cNvPr>
          <p:cNvSpPr>
            <a:spLocks noGrp="1"/>
          </p:cNvSpPr>
          <p:nvPr>
            <p:ph type="title"/>
          </p:nvPr>
        </p:nvSpPr>
        <p:spPr/>
        <p:txBody>
          <a:bodyPr/>
          <a:lstStyle/>
          <a:p>
            <a:r>
              <a:rPr lang="it-IT" dirty="0" err="1"/>
              <a:t>atomoxetina</a:t>
            </a:r>
            <a:endParaRPr lang="it-IT" dirty="0"/>
          </a:p>
        </p:txBody>
      </p:sp>
      <p:sp>
        <p:nvSpPr>
          <p:cNvPr id="3" name="Segnaposto contenuto 2">
            <a:extLst>
              <a:ext uri="{FF2B5EF4-FFF2-40B4-BE49-F238E27FC236}">
                <a16:creationId xmlns:a16="http://schemas.microsoft.com/office/drawing/2014/main" id="{99341BD6-AB14-0F7A-1E00-9FA00C47F63A}"/>
              </a:ext>
            </a:extLst>
          </p:cNvPr>
          <p:cNvSpPr>
            <a:spLocks noGrp="1"/>
          </p:cNvSpPr>
          <p:nvPr>
            <p:ph idx="1"/>
          </p:nvPr>
        </p:nvSpPr>
        <p:spPr/>
        <p:txBody>
          <a:bodyPr/>
          <a:lstStyle/>
          <a:p>
            <a:r>
              <a:rPr lang="it-IT" dirty="0" err="1"/>
              <a:t>Atomxetina</a:t>
            </a:r>
            <a:r>
              <a:rPr lang="it-IT" dirty="0"/>
              <a:t> è un inibitore del </a:t>
            </a:r>
            <a:r>
              <a:rPr lang="it-IT" dirty="0" err="1"/>
              <a:t>reuptake</a:t>
            </a:r>
            <a:r>
              <a:rPr lang="it-IT" dirty="0"/>
              <a:t> </a:t>
            </a:r>
            <a:r>
              <a:rPr lang="it-IT" dirty="0" err="1"/>
              <a:t>dekka</a:t>
            </a:r>
            <a:r>
              <a:rPr lang="it-IT" dirty="0"/>
              <a:t> noradrenalina e solo in modo limitato della dopamina. Espone a minori rischi di abuso rispetto al Ritalin pertanto la prescrizione è maggiormente libera. Ha una durata maggiore rispetto al </a:t>
            </a:r>
            <a:r>
              <a:rPr lang="it-IT" dirty="0" err="1"/>
              <a:t>ritalin</a:t>
            </a:r>
            <a:r>
              <a:rPr lang="it-IT" dirty="0"/>
              <a:t>, richiede settimane per fare effetto. Non è </a:t>
            </a:r>
            <a:r>
              <a:rPr lang="it-IT" dirty="0" err="1"/>
              <a:t>altrttanto</a:t>
            </a:r>
            <a:r>
              <a:rPr lang="it-IT" dirty="0"/>
              <a:t> gradevole da usare. Anche esso può essere utilizzato con importanti casi di ADHD.</a:t>
            </a:r>
          </a:p>
        </p:txBody>
      </p:sp>
    </p:spTree>
    <p:extLst>
      <p:ext uri="{BB962C8B-B14F-4D97-AF65-F5344CB8AC3E}">
        <p14:creationId xmlns:p14="http://schemas.microsoft.com/office/powerpoint/2010/main" val="149404349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FB81B9E-F590-0A44-CD87-1AFDB5771161}"/>
              </a:ext>
            </a:extLst>
          </p:cNvPr>
          <p:cNvSpPr>
            <a:spLocks noGrp="1"/>
          </p:cNvSpPr>
          <p:nvPr>
            <p:ph type="title"/>
          </p:nvPr>
        </p:nvSpPr>
        <p:spPr/>
        <p:txBody>
          <a:bodyPr/>
          <a:lstStyle/>
          <a:p>
            <a:r>
              <a:rPr lang="it-IT" dirty="0"/>
              <a:t>Stimolanti retard</a:t>
            </a:r>
          </a:p>
        </p:txBody>
      </p:sp>
      <p:sp>
        <p:nvSpPr>
          <p:cNvPr id="3" name="Segnaposto contenuto 2">
            <a:extLst>
              <a:ext uri="{FF2B5EF4-FFF2-40B4-BE49-F238E27FC236}">
                <a16:creationId xmlns:a16="http://schemas.microsoft.com/office/drawing/2014/main" id="{9EC02B35-25CC-B644-DA36-DD9391AA0ECC}"/>
              </a:ext>
            </a:extLst>
          </p:cNvPr>
          <p:cNvSpPr>
            <a:spLocks noGrp="1"/>
          </p:cNvSpPr>
          <p:nvPr>
            <p:ph idx="1"/>
          </p:nvPr>
        </p:nvSpPr>
        <p:spPr/>
        <p:txBody>
          <a:bodyPr>
            <a:normAutofit/>
          </a:bodyPr>
          <a:lstStyle/>
          <a:p>
            <a:r>
              <a:rPr lang="it-IT" dirty="0"/>
              <a:t>In tempi recenti sono stati messi a punto prodotti stimolanti ad effetto  prolungato che mostrano minor rischio di abuso, garantiscono livelli plasmatici </a:t>
            </a:r>
            <a:r>
              <a:rPr lang="it-IT" dirty="0" err="1"/>
              <a:t>piàù</a:t>
            </a:r>
            <a:r>
              <a:rPr lang="it-IT" dirty="0"/>
              <a:t> stabili e riducono gli effetti legati alla sospensione del trattamento.</a:t>
            </a:r>
          </a:p>
          <a:p>
            <a:r>
              <a:rPr lang="it-IT" dirty="0"/>
              <a:t>Va comunque ricordato come molti pazienti con ADHD abbiano difficoltà di addormentamento e a volte usino spontaneamente </a:t>
            </a:r>
            <a:r>
              <a:rPr lang="it-IT" dirty="0" err="1"/>
              <a:t>sostamìnze</a:t>
            </a:r>
            <a:r>
              <a:rPr lang="it-IT" dirty="0"/>
              <a:t> stimolanti come caffè , energy drink o sostanze di abuso</a:t>
            </a:r>
          </a:p>
        </p:txBody>
      </p:sp>
    </p:spTree>
    <p:extLst>
      <p:ext uri="{BB962C8B-B14F-4D97-AF65-F5344CB8AC3E}">
        <p14:creationId xmlns:p14="http://schemas.microsoft.com/office/powerpoint/2010/main" val="36274349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Depressione. Non esistono antidepressivi, esistono farmaci che aumentano la  disponibilità di serotonina dopamina o noradrenalina. Le condizioni di vita, le relazioni le aspettative, il senso di autoefficacia non si risolvono automaticamente per la risoluzione di uno squilibrio chimico. Ascolto ed aiuto sono spesso utili.</a:t>
            </a:r>
          </a:p>
        </p:txBody>
      </p:sp>
    </p:spTree>
    <p:extLst>
      <p:ext uri="{BB962C8B-B14F-4D97-AF65-F5344CB8AC3E}">
        <p14:creationId xmlns:p14="http://schemas.microsoft.com/office/powerpoint/2010/main" val="15375615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Disturbi di dipendenza, grande prudenza nell’uso dei farmaci, ne possono abusare. Si tratta di disturbi molto resistenti e facili alle ricadute, nessuna bacchetta  magica né farmacologica né psicoterapica. Comunque la disponibilità di farmaci che riducono il </a:t>
            </a:r>
            <a:r>
              <a:rPr lang="it-IT" dirty="0" err="1"/>
              <a:t>craving</a:t>
            </a:r>
            <a:r>
              <a:rPr lang="it-IT" dirty="0"/>
              <a:t>, che rendono disgustoso l’alcol, che rendono insensibili agli oppiacei sono certamente </a:t>
            </a:r>
            <a:r>
              <a:rPr lang="it-IT" dirty="0" err="1"/>
              <a:t>deti</a:t>
            </a:r>
            <a:r>
              <a:rPr lang="it-IT" dirty="0"/>
              <a:t> da non ignorare</a:t>
            </a:r>
          </a:p>
        </p:txBody>
      </p:sp>
    </p:spTree>
    <p:extLst>
      <p:ext uri="{BB962C8B-B14F-4D97-AF65-F5344CB8AC3E}">
        <p14:creationId xmlns:p14="http://schemas.microsoft.com/office/powerpoint/2010/main" val="24329056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Disturbi di personalità. Nessun farmaco è decisivo o specifico. Sedare la estrema instabilità di una paziente borderline con uno stabilizzatore dell’umore, ridurre la ideazione psicotica di un</a:t>
            </a:r>
          </a:p>
          <a:p>
            <a:r>
              <a:rPr lang="it-IT" dirty="0"/>
              <a:t>paziente con disturbo di personalità paranoide o schizoide. Ridurre le compulsioni di un </a:t>
            </a:r>
            <a:r>
              <a:rPr lang="it-IT" dirty="0" err="1"/>
              <a:t>dist</a:t>
            </a:r>
            <a:r>
              <a:rPr lang="it-IT" dirty="0"/>
              <a:t> ossessivo di personalità sono ambiti in cui può essere utile un adeguato apporto farmacologico,</a:t>
            </a:r>
          </a:p>
        </p:txBody>
      </p:sp>
    </p:spTree>
    <p:extLst>
      <p:ext uri="{BB962C8B-B14F-4D97-AF65-F5344CB8AC3E}">
        <p14:creationId xmlns:p14="http://schemas.microsoft.com/office/powerpoint/2010/main" val="3008752585"/>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1800</TotalTime>
  <Words>3587</Words>
  <Application>Microsoft Office PowerPoint</Application>
  <PresentationFormat>Widescreen</PresentationFormat>
  <Paragraphs>385</Paragraphs>
  <Slides>63</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63</vt:i4>
      </vt:variant>
    </vt:vector>
  </HeadingPairs>
  <TitlesOfParts>
    <vt:vector size="70" baseType="lpstr">
      <vt:lpstr>Aptos</vt:lpstr>
      <vt:lpstr>Aptos Display</vt:lpstr>
      <vt:lpstr>Arial</vt:lpstr>
      <vt:lpstr>Calibri</vt:lpstr>
      <vt:lpstr>Comic Sans MS</vt:lpstr>
      <vt:lpstr>Times New Roman</vt:lpstr>
      <vt:lpstr>Tema di Office</vt:lpstr>
      <vt:lpstr>ESEMPI DI TERAPIE COMBINATE</vt:lpstr>
      <vt:lpstr>CASI SPECIFICI DI TERAPIE ASSOCIATE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Farmaci ed attività sessuale</vt:lpstr>
      <vt:lpstr>Caverjet</vt:lpstr>
      <vt:lpstr>Viagra &amp; C.</vt:lpstr>
      <vt:lpstr>Presentazione standard di PowerPoint</vt:lpstr>
      <vt:lpstr>ANSIOLITICI storia</vt:lpstr>
      <vt:lpstr>Presentazione standard di PowerPoint</vt:lpstr>
      <vt:lpstr>Presentazione standard di PowerPoint</vt:lpstr>
      <vt:lpstr>ANSIOLITICI BDZ  </vt:lpstr>
      <vt:lpstr>Indicazioni terapeutiche </vt:lpstr>
      <vt:lpstr>effetti collaterali delle benzodiazepine </vt:lpstr>
      <vt:lpstr>L’ansia, nostra alleata</vt:lpstr>
      <vt:lpstr>Presentazione standard di PowerPoint</vt:lpstr>
      <vt:lpstr>Farmacocinetica </vt:lpstr>
      <vt:lpstr>Ansiolitici non benzodiazepinici</vt:lpstr>
      <vt:lpstr>ANTIPSICOTICI</vt:lpstr>
      <vt:lpstr>Meccanismo d'azione </vt:lpstr>
      <vt:lpstr>DOPAMINA</vt:lpstr>
      <vt:lpstr>Presentazione standard di PowerPoint</vt:lpstr>
      <vt:lpstr>Farmacocinetica </vt:lpstr>
      <vt:lpstr>Effetti collaterali </vt:lpstr>
      <vt:lpstr>Classificazione </vt:lpstr>
      <vt:lpstr>Presentazione standard di PowerPoint</vt:lpstr>
      <vt:lpstr>Indicazioni terapeutiche </vt:lpstr>
      <vt:lpstr>Presentazione standard di PowerPoint</vt:lpstr>
      <vt:lpstr>Antiparkinsoniani e loro effetti collaterali</vt:lpstr>
      <vt:lpstr>Antidepressivi</vt:lpstr>
      <vt:lpstr>Antidepressivi </vt:lpstr>
      <vt:lpstr>Meccanismo d’azione (2)</vt:lpstr>
      <vt:lpstr>Farmacocinetica </vt:lpstr>
      <vt:lpstr>Classi di antidepressivi </vt:lpstr>
      <vt:lpstr>SSRI</vt:lpstr>
      <vt:lpstr>Classi di antidepressivi </vt:lpstr>
      <vt:lpstr>Indicazioni cliniche </vt:lpstr>
      <vt:lpstr>Effetti collaterali </vt:lpstr>
      <vt:lpstr>Effetti collaterali </vt:lpstr>
      <vt:lpstr>Effetti collaterali </vt:lpstr>
      <vt:lpstr>Stabilizzatori dell’umore </vt:lpstr>
      <vt:lpstr>Farmacocinetica </vt:lpstr>
      <vt:lpstr>Indicazioni cliniche </vt:lpstr>
      <vt:lpstr>Effetti collaterali </vt:lpstr>
      <vt:lpstr>Interazioni farmacologiche </vt:lpstr>
      <vt:lpstr>Farmaci per dimagrire </vt:lpstr>
      <vt:lpstr>Presentazione standard di PowerPoint</vt:lpstr>
      <vt:lpstr>OZEMPIC e simili</vt:lpstr>
      <vt:lpstr>Presentazione standard di PowerPoint</vt:lpstr>
      <vt:lpstr>Meccanismo di azione nel dimagrimento: </vt:lpstr>
      <vt:lpstr>Efficacia nel dimagrimento: </vt:lpstr>
      <vt:lpstr>Limiti e potenziali effetti collaterali: </vt:lpstr>
      <vt:lpstr>Uso nella popolazione generale: </vt:lpstr>
      <vt:lpstr>Aspetti psicologici: </vt:lpstr>
      <vt:lpstr>ADDH terapia farmacologica</vt:lpstr>
      <vt:lpstr>Presentazione standard di PowerPoint</vt:lpstr>
      <vt:lpstr>atomoxetina</vt:lpstr>
      <vt:lpstr>Stimolanti retard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FRANCESCO ROVETTO</dc:creator>
  <cp:lastModifiedBy>FRANCESCO ROVETTO</cp:lastModifiedBy>
  <cp:revision>1</cp:revision>
  <dcterms:created xsi:type="dcterms:W3CDTF">2024-10-13T07:24:59Z</dcterms:created>
  <dcterms:modified xsi:type="dcterms:W3CDTF">2024-10-14T13:26:18Z</dcterms:modified>
</cp:coreProperties>
</file>