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3" r:id="rId4"/>
    <p:sldId id="343" r:id="rId5"/>
    <p:sldId id="284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612B96-4108-C9D0-2B19-321F6033D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C94AB03-F15C-36A9-165D-332003552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2D486F-7D1D-CC17-709C-0C67A4E6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207E55-6BA3-0221-6C9D-9AF749622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37F5CE-439F-3C71-07D7-3F3AAAE16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883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7C239C-EBA0-0C77-AAF9-91D6624DF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84FE46-EADB-07C7-C2B1-260C510081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E1DF32-C831-4788-9F1C-239FFEF43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3CF3BB-959C-E09A-E3BB-2023EA188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B46EBC-7A7B-AD3D-3094-5894DCDED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02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BFF0261-FC5A-7D0E-0B87-29F06E0D67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1A5C3DB-99A3-46F5-422B-CBF088BFCD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7654E29-DB66-CCD5-24F6-7FFDB79F0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6B5307-85EF-F458-F6DE-EDD64FCA2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271FB2-BCF8-1DF2-CD60-68235CB0E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855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24FD3-5E1B-9B23-916A-86753F334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3F8403-A3D1-F48A-9A65-D5CBBDC8D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D60276-1E97-E314-DC8B-5C2157DE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7C3895-1530-F89A-5B8D-6C73F387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AAC52B-222B-0644-F2D9-4CFBC6465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91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186C67-F898-D8B8-A31A-9DBCD2991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0899A5-4C06-36A4-2400-CA510564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043AB0-ECB2-BD76-F0BF-CA4128C14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918D52-FA41-EB88-40C1-19CA1214F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28FD7F6-3285-A04D-FE8A-A1E857EF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1703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BB016-7E97-1B04-581A-FD8A20B0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6B04AA-A969-3F60-3590-6AFC196E9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C99BDA-C9A0-BA6D-603F-F755C06A6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C8B0EB9-F415-AF30-7AE9-BA9B745AA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5AACB8A-2724-FA66-0BCA-F539F5C83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9922B6C-5779-E1AD-90B6-8055AD747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494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15D166-6184-81F3-A4F5-C8DD5E8AA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83E314-F774-09C5-BEF8-0A915B31D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C4334E-D08E-5A8A-2943-02F8E0035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3A12107-5A46-6FE9-313E-7756179693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C004C4E-FF3E-1A66-7A3F-661A180C56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7B1D84-98BB-261E-98AF-62603DE59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5C0F979-EF4F-2202-88D1-4FE9644F7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BDA1717-0D43-C621-01F4-65EABC69C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478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18F487-2AD0-882D-852E-005B2DC85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7068C91-9934-299A-FA7E-69A00EE4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12FDD79-C75C-BD6F-2724-64DCD7794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239774E-1050-D381-5284-8E1E5E6BD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1224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78DA084-D2CE-5372-7B86-59349BF2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20BD3E-8FD7-3B49-B123-CCFF5EAD9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05CE21E-BDCE-BE7E-004F-0D3BD5101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82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DA4D09-4751-D75F-4E19-8A1DD9528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692C9C-4D5B-7984-D48B-CF9E56CC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86FDC5-0D14-3F39-40BC-D49732E2B6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78BD98A-BC59-90F1-BFE6-3975ADE4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3E509A-5E16-717A-EA7F-B80E8287B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0C8808-AFEF-2CAE-F320-AE374EFA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901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DA0474-ABB5-FD61-F8A5-14089CBC2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4B520B2-EEE2-03AB-B8CE-EFB5FAC78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B276D4E-5D7D-413A-994B-6D6F7CD9FA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88C63A-7A2D-6940-8C9E-79578986F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F6FDC7-EDC7-A039-963D-EF31D08D6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E672511-5D66-5C72-4176-A764C0478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26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540F3C7-0812-CDE2-861C-5E635240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8C193C-2920-D392-64F2-4F39358DF9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41E27D0-3E6A-F221-B9FE-D66C639CD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FB005F-F3E2-4FD8-B5CE-A87EFC50EFDA}" type="datetimeFigureOut">
              <a:rPr lang="it-IT" smtClean="0"/>
              <a:t>13/10/2024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7F572E-7F6F-6C5C-048B-C27E599640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2C50F8-60A1-3ACF-845A-76FDAF3F53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AC6C9E-1ECA-48FD-9C6A-D00E9E7767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46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A1CE5-CDA1-E9E4-CB13-20B9FDAFBB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CRITERI PER LA SCELTA DI UN FARMACO E COMPLIANCE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69ECCDE-5410-9BAA-07E6-84FE6C4ABB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</p:txBody>
      </p:sp>
    </p:spTree>
    <p:extLst>
      <p:ext uri="{BB962C8B-B14F-4D97-AF65-F5344CB8AC3E}">
        <p14:creationId xmlns:p14="http://schemas.microsoft.com/office/powerpoint/2010/main" val="3489521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latin typeface="Times New Roman" pitchFamily="18" charset="0"/>
                <a:cs typeface="Times New Roman" pitchFamily="18" charset="0"/>
              </a:rPr>
              <a:t>La scelta di un farmaco</a:t>
            </a:r>
            <a:br>
              <a:rPr lang="it-IT" b="1" dirty="0">
                <a:latin typeface="Times New Roman" pitchFamily="18" charset="0"/>
                <a:cs typeface="Times New Roman" pitchFamily="18" charset="0"/>
              </a:rPr>
            </a:br>
            <a:r>
              <a:rPr lang="it-IT" sz="2400" i="1" dirty="0">
                <a:latin typeface="Times New Roman" pitchFamily="18" charset="0"/>
                <a:cs typeface="Times New Roman" pitchFamily="18" charset="0"/>
              </a:rPr>
              <a:t>Caratteristiche specifiche del paziente</a:t>
            </a:r>
            <a:br>
              <a:rPr lang="it-IT" dirty="0">
                <a:latin typeface="Comic Sans MS" pitchFamily="66" charset="0"/>
              </a:rPr>
            </a:br>
            <a:endParaRPr lang="it-IT" dirty="0">
              <a:latin typeface="Comic Sans MS" pitchFamily="66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362200"/>
            <a:ext cx="9144000" cy="3733800"/>
          </a:xfrm>
        </p:spPr>
        <p:txBody>
          <a:bodyPr/>
          <a:lstStyle/>
          <a:p>
            <a:pPr>
              <a:buFontTx/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a) malattie mediche o psichiatriche associate</a:t>
            </a:r>
          </a:p>
          <a:p>
            <a:pPr>
              <a:buFontTx/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b) assunzione di altri farmaci</a:t>
            </a:r>
          </a:p>
          <a:p>
            <a:pPr>
              <a:buFontTx/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c) anamnesi positiva di risposta in precedenza</a:t>
            </a:r>
          </a:p>
          <a:p>
            <a:pPr>
              <a:buFontTx/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d) anamnesi positiva di risposta di un familiare</a:t>
            </a:r>
          </a:p>
          <a:p>
            <a:pPr>
              <a:buFontTx/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e) circostanza di vita del paziente</a:t>
            </a:r>
          </a:p>
          <a:p>
            <a:pPr>
              <a:buFontTx/>
              <a:buNone/>
            </a:pPr>
            <a:r>
              <a:rPr lang="it-IT" dirty="0">
                <a:latin typeface="Times New Roman" pitchFamily="18" charset="0"/>
                <a:cs typeface="Times New Roman" pitchFamily="18" charset="0"/>
              </a:rPr>
              <a:t>f) capacità cognitive del paziente</a:t>
            </a:r>
          </a:p>
          <a:p>
            <a:pPr>
              <a:buFontTx/>
              <a:buNone/>
            </a:pPr>
            <a:endParaRPr lang="it-IT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it-IT" dirty="0">
              <a:latin typeface="Comic Sans MS" pitchFamily="66" charset="0"/>
            </a:endParaRPr>
          </a:p>
          <a:p>
            <a:pPr>
              <a:buFontTx/>
              <a:buNone/>
            </a:pPr>
            <a:endParaRPr lang="it-IT" dirty="0">
              <a:latin typeface="Comic Sans MS" pitchFamily="66" charset="0"/>
            </a:endParaRPr>
          </a:p>
          <a:p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err="1"/>
              <a:t>Compliance</a:t>
            </a:r>
            <a:r>
              <a:rPr lang="it-IT" b="1" dirty="0"/>
              <a:t> al trattamento</a:t>
            </a:r>
            <a:br>
              <a:rPr lang="it-IT" dirty="0"/>
            </a:br>
            <a:endParaRPr lang="it-IT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286000"/>
            <a:ext cx="7772400" cy="3810000"/>
          </a:xfrm>
        </p:spPr>
        <p:txBody>
          <a:bodyPr>
            <a:normAutofit fontScale="92500"/>
          </a:bodyPr>
          <a:lstStyle/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Dedicare tempo alla spiegazione del trattamento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Chiedere al paziente se la condivide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Spiegare gli effetti collaterali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Prevedere dei limiti di tempo (</a:t>
            </a:r>
            <a:r>
              <a:rPr lang="it-IT" dirty="0" err="1">
                <a:latin typeface="+mj-lt"/>
              </a:rPr>
              <a:t>es</a:t>
            </a:r>
            <a:r>
              <a:rPr lang="it-IT" dirty="0">
                <a:latin typeface="+mj-lt"/>
              </a:rPr>
              <a:t> primi giorni a metà dose per limitare effetti </a:t>
            </a:r>
            <a:r>
              <a:rPr lang="it-IT" dirty="0" err="1">
                <a:latin typeface="+mj-lt"/>
              </a:rPr>
              <a:t>colaterali</a:t>
            </a:r>
            <a:r>
              <a:rPr lang="it-IT" dirty="0">
                <a:latin typeface="+mj-lt"/>
              </a:rPr>
              <a:t> e vedere atteggiamento del paziente, poi aumento e dichiarare entro quanto tempo ci si attendono dei risultati)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Dichiarare la possibilità di interrompere o modificare la terapia</a:t>
            </a:r>
          </a:p>
          <a:p>
            <a:pPr marL="514350" indent="-514350">
              <a:buNone/>
            </a:pPr>
            <a:endParaRPr lang="it-IT" dirty="0">
              <a:latin typeface="+mj-lt"/>
            </a:endParaRPr>
          </a:p>
          <a:p>
            <a:pPr>
              <a:buFontTx/>
              <a:buNone/>
            </a:pPr>
            <a:endParaRPr lang="it-IT" dirty="0"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Il medico non ordina un trattamento, lo propone all’interno di una presa in carico più ampia  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Semplificare la terapia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Collegare la terapia ad attività di routine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Adattare la terapia al suo stile di vita e ai suoi valori (es. se possibile niente farmaci di giorno durante il ramadan, </a:t>
            </a:r>
            <a:r>
              <a:rPr lang="it-IT" dirty="0" err="1">
                <a:latin typeface="+mj-lt"/>
              </a:rPr>
              <a:t>Siracide</a:t>
            </a:r>
            <a:r>
              <a:rPr lang="it-IT" dirty="0">
                <a:latin typeface="+mj-lt"/>
              </a:rPr>
              <a:t> 38)</a:t>
            </a:r>
          </a:p>
          <a:p>
            <a:pPr marL="514350" indent="-514350">
              <a:buFontTx/>
              <a:buAutoNum type="alphaLcParenR"/>
            </a:pPr>
            <a:r>
              <a:rPr lang="it-IT" dirty="0">
                <a:latin typeface="+mj-lt"/>
              </a:rPr>
              <a:t>Per qualcuno assumere farmaci è un segno di grave compromissione, per altri una mancanza di forza o di fede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err="1"/>
              <a:t>Compliance</a:t>
            </a:r>
            <a:r>
              <a:rPr lang="it-IT" b="1" dirty="0"/>
              <a:t> al trattamento</a:t>
            </a:r>
            <a:br>
              <a:rPr lang="it-IT" dirty="0">
                <a:latin typeface="Arial" pitchFamily="34" charset="0"/>
              </a:rPr>
            </a:br>
            <a:endParaRPr lang="it-IT" dirty="0">
              <a:latin typeface="Arial" pitchFamily="34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286000"/>
            <a:ext cx="7772400" cy="3810000"/>
          </a:xfrm>
        </p:spPr>
        <p:txBody>
          <a:bodyPr/>
          <a:lstStyle/>
          <a:p>
            <a:pPr>
              <a:buFontTx/>
              <a:buNone/>
            </a:pPr>
            <a:r>
              <a:rPr lang="it-IT" dirty="0">
                <a:latin typeface="+mj-lt"/>
              </a:rPr>
              <a:t>Personalità del paziente</a:t>
            </a:r>
          </a:p>
          <a:p>
            <a:pPr>
              <a:buFontTx/>
              <a:buNone/>
            </a:pPr>
            <a:r>
              <a:rPr lang="it-IT" dirty="0">
                <a:latin typeface="+mj-lt"/>
              </a:rPr>
              <a:t>Effetti collaterali</a:t>
            </a:r>
          </a:p>
          <a:p>
            <a:pPr>
              <a:buFontTx/>
              <a:buNone/>
            </a:pPr>
            <a:r>
              <a:rPr lang="it-IT" dirty="0">
                <a:latin typeface="+mj-lt"/>
              </a:rPr>
              <a:t>Regime terapeutico</a:t>
            </a:r>
          </a:p>
          <a:p>
            <a:pPr>
              <a:buFontTx/>
              <a:buNone/>
            </a:pPr>
            <a:r>
              <a:rPr lang="it-IT" dirty="0">
                <a:latin typeface="+mj-lt"/>
              </a:rPr>
              <a:t>Tipo di disturbo</a:t>
            </a:r>
          </a:p>
          <a:p>
            <a:pPr>
              <a:buFontTx/>
              <a:buNone/>
            </a:pPr>
            <a:r>
              <a:rPr lang="it-IT" dirty="0">
                <a:latin typeface="+mj-lt"/>
              </a:rPr>
              <a:t>Relazione medico paziente</a:t>
            </a:r>
          </a:p>
          <a:p>
            <a:pPr>
              <a:buFontTx/>
              <a:buNone/>
            </a:pPr>
            <a:r>
              <a:rPr lang="it-IT" dirty="0">
                <a:latin typeface="+mj-lt"/>
              </a:rPr>
              <a:t>Supporto sociale presente</a:t>
            </a:r>
          </a:p>
          <a:p>
            <a:pPr>
              <a:buFontTx/>
              <a:buNone/>
            </a:pPr>
            <a:endParaRPr lang="it-IT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224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Comic Sans MS</vt:lpstr>
      <vt:lpstr>Times New Roman</vt:lpstr>
      <vt:lpstr>Tema di Office</vt:lpstr>
      <vt:lpstr>CRITERI PER LA SCELTA DI UN FARMACO E COMPLIANCE</vt:lpstr>
      <vt:lpstr>La scelta di un farmaco Caratteristiche specifiche del paziente </vt:lpstr>
      <vt:lpstr>Compliance al trattamento </vt:lpstr>
      <vt:lpstr>Presentazione standard di PowerPoint</vt:lpstr>
      <vt:lpstr>Compliance al trattamento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1</cp:revision>
  <dcterms:created xsi:type="dcterms:W3CDTF">2024-10-13T07:27:52Z</dcterms:created>
  <dcterms:modified xsi:type="dcterms:W3CDTF">2024-10-13T07:31:39Z</dcterms:modified>
</cp:coreProperties>
</file>