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7" r:id="rId3"/>
    <p:sldId id="33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306" r:id="rId27"/>
    <p:sldId id="280" r:id="rId28"/>
    <p:sldId id="281" r:id="rId29"/>
    <p:sldId id="282" r:id="rId30"/>
    <p:sldId id="283" r:id="rId31"/>
    <p:sldId id="284" r:id="rId32"/>
    <p:sldId id="285" r:id="rId33"/>
    <p:sldId id="286" r:id="rId34"/>
    <p:sldId id="287" r:id="rId35"/>
    <p:sldId id="288" r:id="rId36"/>
    <p:sldId id="335"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autoAdjust="0"/>
    <p:restoredTop sz="94660"/>
  </p:normalViewPr>
  <p:slideViewPr>
    <p:cSldViewPr snapToGrid="0">
      <p:cViewPr varScale="1">
        <p:scale>
          <a:sx n="75" d="100"/>
          <a:sy n="75" d="100"/>
        </p:scale>
        <p:origin x="279"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2033D0-F94F-4B12-96DE-B1754BDA30B6}" type="datetimeFigureOut">
              <a:rPr lang="it-IT" smtClean="0"/>
              <a:t>26/11/2025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EE021-C34D-4F16-AD7F-6313F9EBBF0E}" type="slidenum">
              <a:rPr lang="it-IT" smtClean="0"/>
              <a:t>‹N›</a:t>
            </a:fld>
            <a:endParaRPr lang="it-IT"/>
          </a:p>
        </p:txBody>
      </p:sp>
    </p:spTree>
    <p:extLst>
      <p:ext uri="{BB962C8B-B14F-4D97-AF65-F5344CB8AC3E}">
        <p14:creationId xmlns:p14="http://schemas.microsoft.com/office/powerpoint/2010/main" val="69779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786EE021-C34D-4F16-AD7F-6313F9EBBF0E}" type="slidenum">
              <a:rPr lang="it-IT" smtClean="0"/>
              <a:t>1</a:t>
            </a:fld>
            <a:endParaRPr lang="it-IT"/>
          </a:p>
        </p:txBody>
      </p:sp>
    </p:spTree>
    <p:extLst>
      <p:ext uri="{BB962C8B-B14F-4D97-AF65-F5344CB8AC3E}">
        <p14:creationId xmlns:p14="http://schemas.microsoft.com/office/powerpoint/2010/main" val="273201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9EE4D-D096-6037-37CB-9BCC2DAC9D7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AACB0B5-1B04-9F83-04B9-EE89EF7309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D3D86C5-5196-F47E-FABA-D69B12682CE3}"/>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0EC3DBC7-A15A-4503-91EC-B3EE11FD9E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3086C5-7AD1-1062-257D-0B474F184515}"/>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357728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F8CA11-251E-99DB-D668-57CC9465B50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CE5A916-6D0E-96C0-F124-D9A14DDC11C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138605-0640-49A2-6C04-FB73234B58DF}"/>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296368A5-79F3-7AA8-3D8F-9688EDB9595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ACFC79A-FDED-7045-11A4-033C2AF3D4E7}"/>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264324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E693468-31A2-20BD-6B05-A548E80E30E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EB79DF4-134C-490F-8F34-1A758A1ACD7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3C4DAFC-8FE7-448C-B029-BE02D353000F}"/>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6FC11239-BD25-7482-D82F-6AFABF86AF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0F9AF65-5F1C-2F36-9723-3C2D1672B99B}"/>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2051946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F713C7-F7D0-695C-6AA2-71F96DCEF19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1C75DA3-2EA2-9EAC-6F43-9243FF48AEB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027CA9-B9BB-00C9-1B84-33DB884AE503}"/>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F4717DBC-FFCF-2F3B-B10F-78B4CAC60A0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0DA2AEC-5E34-330A-7E27-14E8977BDB91}"/>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2206834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9423F-694D-9A5D-3D15-EF16D6B8DDE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DE80B8D-E463-1A5B-89A9-00A6D7C63BA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3E3F261-AD46-0A6D-2255-35C31C0F4EAF}"/>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2E414948-CCCB-570B-3A92-7F9702F5D0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815A71-5410-E085-555B-DC8B2C2FFA6C}"/>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144483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0EE8FE-0D04-A2D3-2B22-EDE8577EF8B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98B8F69-FEFA-229D-2F7B-D01BD987AC1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BA458A2-1C55-4FE1-4C72-0126BFF38F7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1F829B0-B0DC-D1F9-80D9-EE98A9717BE1}"/>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6" name="Segnaposto piè di pagina 5">
            <a:extLst>
              <a:ext uri="{FF2B5EF4-FFF2-40B4-BE49-F238E27FC236}">
                <a16:creationId xmlns:a16="http://schemas.microsoft.com/office/drawing/2014/main" id="{CD810008-643A-B8B8-0A49-56F53185D7A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AC9FF30-1659-D360-C419-CC726C150348}"/>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1076518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258323-3F34-5F27-4A58-D1AC47996E8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8C08F1-FAE3-C6CE-EB58-769D38DE8C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0CFD641-7407-4543-95AE-2D373EA97A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5838C10-ED75-5318-BE56-6748FF1F93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CAED43E-6F06-F169-170B-07F24E86CB1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8AD4D0F-DA26-3120-2180-56E20BC9659B}"/>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8" name="Segnaposto piè di pagina 7">
            <a:extLst>
              <a:ext uri="{FF2B5EF4-FFF2-40B4-BE49-F238E27FC236}">
                <a16:creationId xmlns:a16="http://schemas.microsoft.com/office/drawing/2014/main" id="{3E0ECBF7-C7C3-8899-7FAC-C51ADE23CF7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21A4A39-B541-2A3B-ADE6-B7F949CE6F35}"/>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15684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017145-5A68-25BB-907A-2D397391499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68EC87E-462A-83F1-5FB5-1DD77DDDAF57}"/>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4" name="Segnaposto piè di pagina 3">
            <a:extLst>
              <a:ext uri="{FF2B5EF4-FFF2-40B4-BE49-F238E27FC236}">
                <a16:creationId xmlns:a16="http://schemas.microsoft.com/office/drawing/2014/main" id="{4FA5FEC1-1782-6D6A-7B68-27527B0E426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BBC49AD-B027-7D2F-7AE7-FA6BC0C76B92}"/>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28589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0589848-9CCB-4694-E838-F2F5ADEE0D59}"/>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3" name="Segnaposto piè di pagina 2">
            <a:extLst>
              <a:ext uri="{FF2B5EF4-FFF2-40B4-BE49-F238E27FC236}">
                <a16:creationId xmlns:a16="http://schemas.microsoft.com/office/drawing/2014/main" id="{D3EE136E-EE75-1D5E-9D8D-12C35F2F85E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91AE825A-0AB9-C498-090E-8745FC58F70B}"/>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328231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5E9CF-12C4-68FC-6EB2-C43AB260480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04CA74-D3C8-9FFA-9519-0866AC08B8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2DB8C97-8189-6CFB-5C6B-8C8C864D0A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FDCBA5-FA56-87D7-8165-4AA327293147}"/>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6" name="Segnaposto piè di pagina 5">
            <a:extLst>
              <a:ext uri="{FF2B5EF4-FFF2-40B4-BE49-F238E27FC236}">
                <a16:creationId xmlns:a16="http://schemas.microsoft.com/office/drawing/2014/main" id="{2E4F99C0-2753-F9BA-2633-86B900B7658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6D61D00-247A-CE80-BC8A-587B93DE6313}"/>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260583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84A04C-8E41-AEB6-E0EC-3544214F1F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B03C53A-67DB-AF49-948B-B784692049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4897A22-7776-70A7-9204-3B6A2392D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8EBE313-71EC-61A6-EF89-E1D9D1DF2D3B}"/>
              </a:ext>
            </a:extLst>
          </p:cNvPr>
          <p:cNvSpPr>
            <a:spLocks noGrp="1"/>
          </p:cNvSpPr>
          <p:nvPr>
            <p:ph type="dt" sz="half" idx="10"/>
          </p:nvPr>
        </p:nvSpPr>
        <p:spPr/>
        <p:txBody>
          <a:bodyPr/>
          <a:lstStyle/>
          <a:p>
            <a:fld id="{AF64997E-5F08-4997-B8A1-B2E8E17A5C43}" type="datetimeFigureOut">
              <a:rPr lang="it-IT" smtClean="0"/>
              <a:t>26/11/2025</a:t>
            </a:fld>
            <a:endParaRPr lang="it-IT"/>
          </a:p>
        </p:txBody>
      </p:sp>
      <p:sp>
        <p:nvSpPr>
          <p:cNvPr id="6" name="Segnaposto piè di pagina 5">
            <a:extLst>
              <a:ext uri="{FF2B5EF4-FFF2-40B4-BE49-F238E27FC236}">
                <a16:creationId xmlns:a16="http://schemas.microsoft.com/office/drawing/2014/main" id="{467C2758-9928-E411-FEBB-971C8D8879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F67423E-C3D7-5B03-C620-7A053EA1010C}"/>
              </a:ext>
            </a:extLst>
          </p:cNvPr>
          <p:cNvSpPr>
            <a:spLocks noGrp="1"/>
          </p:cNvSpPr>
          <p:nvPr>
            <p:ph type="sldNum" sz="quarter" idx="12"/>
          </p:nvPr>
        </p:nvSpPr>
        <p:spPr/>
        <p:txBody>
          <a:bodyPr/>
          <a:lstStyle/>
          <a:p>
            <a:fld id="{B3659CD6-2DF1-4B6C-BBAF-651141812A76}" type="slidenum">
              <a:rPr lang="it-IT" smtClean="0"/>
              <a:t>‹N›</a:t>
            </a:fld>
            <a:endParaRPr lang="it-IT"/>
          </a:p>
        </p:txBody>
      </p:sp>
    </p:spTree>
    <p:extLst>
      <p:ext uri="{BB962C8B-B14F-4D97-AF65-F5344CB8AC3E}">
        <p14:creationId xmlns:p14="http://schemas.microsoft.com/office/powerpoint/2010/main" val="197392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3E7B4E1-0ED9-8196-7BB8-DC4ECBFE33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1B6A660-FEF7-3BD2-2E5D-01B0CA6AB3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712DCE-6F68-DFCB-D144-6D5271B0BC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64997E-5F08-4997-B8A1-B2E8E17A5C43}" type="datetimeFigureOut">
              <a:rPr lang="it-IT" smtClean="0"/>
              <a:t>26/11/2025</a:t>
            </a:fld>
            <a:endParaRPr lang="it-IT"/>
          </a:p>
        </p:txBody>
      </p:sp>
      <p:sp>
        <p:nvSpPr>
          <p:cNvPr id="5" name="Segnaposto piè di pagina 4">
            <a:extLst>
              <a:ext uri="{FF2B5EF4-FFF2-40B4-BE49-F238E27FC236}">
                <a16:creationId xmlns:a16="http://schemas.microsoft.com/office/drawing/2014/main" id="{F1D63F92-E565-BC7C-6402-74158EAD28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3508D10-4FB0-023D-0E1D-DB6D129136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659CD6-2DF1-4B6C-BBAF-651141812A76}" type="slidenum">
              <a:rPr lang="it-IT" smtClean="0"/>
              <a:t>‹N›</a:t>
            </a:fld>
            <a:endParaRPr lang="it-IT"/>
          </a:p>
        </p:txBody>
      </p:sp>
    </p:spTree>
    <p:extLst>
      <p:ext uri="{BB962C8B-B14F-4D97-AF65-F5344CB8AC3E}">
        <p14:creationId xmlns:p14="http://schemas.microsoft.com/office/powerpoint/2010/main" val="327637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F85990-7C40-74DF-D3D8-4A67121CF376}"/>
              </a:ext>
            </a:extLst>
          </p:cNvPr>
          <p:cNvSpPr>
            <a:spLocks noGrp="1"/>
          </p:cNvSpPr>
          <p:nvPr>
            <p:ph type="ctrTitle"/>
          </p:nvPr>
        </p:nvSpPr>
        <p:spPr/>
        <p:txBody>
          <a:bodyPr/>
          <a:lstStyle/>
          <a:p>
            <a:r>
              <a:rPr lang="it-IT" dirty="0"/>
              <a:t>RIABILITAZIONE PSICHIATRICA</a:t>
            </a:r>
          </a:p>
        </p:txBody>
      </p:sp>
      <p:sp>
        <p:nvSpPr>
          <p:cNvPr id="3" name="Sottotitolo 2">
            <a:extLst>
              <a:ext uri="{FF2B5EF4-FFF2-40B4-BE49-F238E27FC236}">
                <a16:creationId xmlns:a16="http://schemas.microsoft.com/office/drawing/2014/main" id="{75C4E360-468E-459D-E6A9-3A393B6DC8FE}"/>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183024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EDFB88-ECE7-AC90-CA80-4121DED926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E6B921-BD11-FCC9-3FDF-8AEBF56248C4}"/>
              </a:ext>
            </a:extLst>
          </p:cNvPr>
          <p:cNvSpPr>
            <a:spLocks noGrp="1"/>
          </p:cNvSpPr>
          <p:nvPr>
            <p:ph idx="1"/>
          </p:nvPr>
        </p:nvSpPr>
        <p:spPr/>
        <p:txBody>
          <a:bodyPr/>
          <a:lstStyle/>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 presa in carico del paziente integra gli aspetti biologici psicologici e sociali e in essa è molto importante la rete di relazioni ed il potenziamento delle risorse del paziente. Altrettanto essenziale è la collaborazione, la condivisione ed il rispetto reciproco tra i differenti operatori coinvolti che hanno preparazioni diverse e complementari. Cito tra questi gli psichiatri, gli infermieri psichiatrici, i riabilitatori psichiatrici, gli psicologi, gli educatori sanitari. Oltre a questi operatori sanitari occorre ricordare la importanza  dei servizi sociali, degli avvocati che spesso ricoprono la figura dell'amministratore di sostegno del paziente (che spesso aiuta a sollevare la famiglia da continue richieste da parte del paziente).  </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64257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3301D6-CDE9-0440-39D1-AE322F67E8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8B8A85-850E-C939-6D56-3BEB3C683794}"/>
              </a:ext>
            </a:extLst>
          </p:cNvPr>
          <p:cNvSpPr>
            <a:spLocks noGrp="1"/>
          </p:cNvSpPr>
          <p:nvPr>
            <p:ph idx="1"/>
          </p:nvPr>
        </p:nvSpPr>
        <p:spPr/>
        <p:txBody>
          <a:bodyPr/>
          <a:lstStyle/>
          <a:p>
            <a:pPr marL="342900" lvl="0" indent="-342900">
              <a:buFont typeface="Arial" panose="020B0604020202020204" pitchFamily="34" charset="0"/>
              <a:buChar char="*"/>
            </a:pPr>
            <a:r>
              <a:rPr lang="it-IT" sz="3600" b="1" kern="1200" dirty="0">
                <a:solidFill>
                  <a:srgbClr val="000000"/>
                </a:solidFill>
                <a:effectLst/>
                <a:latin typeface="Times New Roman" panose="02020603050405020304" pitchFamily="18" charset="0"/>
              </a:rPr>
              <a:t> La persona attivamente coinvolta e centrale è il paziente visto su un piano di parità e di collaborazione al progetto terapeutico e non già di sudditanza e di passività. I servizi riabilitazione psichiatrica sono collaborativi, orientati alla persona e individualizzati. </a:t>
            </a:r>
          </a:p>
          <a:p>
            <a:pPr marL="228600" indent="-228600"/>
            <a:r>
              <a:rPr lang="it-IT" sz="36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355717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8120BF-799D-BF81-E9CE-0F8FBDC699B9}"/>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 luoghi della riabilitazione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DD8BF72-6210-57F6-9BE4-59CE2C85CB35}"/>
              </a:ext>
            </a:extLst>
          </p:cNvPr>
          <p:cNvSpPr>
            <a:spLocks noGrp="1"/>
          </p:cNvSpPr>
          <p:nvPr>
            <p:ph idx="1"/>
          </p:nvPr>
        </p:nvSpPr>
        <p:spPr/>
        <p:txBody>
          <a:bodyPr/>
          <a:lstStyle/>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La riabilitazione psichiatrica può essere condotta in vari ambiti. Quello ospedaliero è riservato ai momenti di crisi acuta in cui prevale un trattamento medico farmacologico. Tale intervento è comunque utile per mettere il paziente in grado di affrontare il successivo progetto riabilitativo. Questo può essere condotto a livello di centro diurno con rientro serale in famiglia, o più frequentemente, in comunità. In alcuni casi le sigle sono differenti nelle diverse regioni il CRM denota la Comunità Riabilitativa Mentale </a:t>
            </a:r>
          </a:p>
          <a:p>
            <a:endParaRPr lang="it-IT" dirty="0"/>
          </a:p>
        </p:txBody>
      </p:sp>
    </p:spTree>
    <p:extLst>
      <p:ext uri="{BB962C8B-B14F-4D97-AF65-F5344CB8AC3E}">
        <p14:creationId xmlns:p14="http://schemas.microsoft.com/office/powerpoint/2010/main" val="187437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A3CF7-6DEA-2D1A-6EAA-1BC471C906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60286CC-1706-F6FC-4DA2-BE726937F719}"/>
              </a:ext>
            </a:extLst>
          </p:cNvPr>
          <p:cNvSpPr>
            <a:spLocks noGrp="1"/>
          </p:cNvSpPr>
          <p:nvPr>
            <p:ph idx="1"/>
          </p:nvPr>
        </p:nvSpPr>
        <p:spPr/>
        <p:txBody>
          <a:bodyPr>
            <a:normAutofit lnSpcReduction="10000"/>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il centro di salute mentale CSM elabora un piano di trattamento individuale PTI questo piano può includere l'invio per inserimento temporaneo in una struttura residenziale psichiatrica per un trattamento riabilitativo e di supporto assistenziale. Il piano terapeutico spesso prevede la sottoscrizione di un accordo di impegno di cura tra DSM (Dipartimento di Salute Mentale) e utente con la partecipazione delle famiglie e della rete sociale al fine di consentire la volontarietà e l'adesione del paziente al trattamento </a:t>
            </a:r>
          </a:p>
          <a:p>
            <a:endParaRPr lang="it-IT" dirty="0"/>
          </a:p>
        </p:txBody>
      </p:sp>
    </p:spTree>
    <p:extLst>
      <p:ext uri="{BB962C8B-B14F-4D97-AF65-F5344CB8AC3E}">
        <p14:creationId xmlns:p14="http://schemas.microsoft.com/office/powerpoint/2010/main" val="2907508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73B0D3-5F6D-C732-5E8A-CF853C14753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36D0666-16EE-72A2-163B-E581A8F5A420}"/>
              </a:ext>
            </a:extLst>
          </p:cNvPr>
          <p:cNvSpPr>
            <a:spLocks noGrp="1"/>
          </p:cNvSpPr>
          <p:nvPr>
            <p:ph idx="1"/>
          </p:nvPr>
        </p:nvSpPr>
        <p:spPr/>
        <p:txBody>
          <a:bodyPr/>
          <a:lstStyle/>
          <a:p>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Esistono diversi tipi di assistenza alta, media e bassa. Il paziente che viene mandato in alta assistenza e con giudizio di pericolosità sociale dalla Autorità Giudiziaria, difficilmente potrà lasciare la struttura selezionata fino alla rimozione del giudizio di pericolosità sociale. Le altre forme di assistenza implicano gradi di libertà progressivamente maggiori.</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53129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EE1F3E-E7ED-E3FA-B674-4A960C5437E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Il progetto terapeutico riabilitativo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B2E7C84-AC79-5FD8-E53B-DF6390AAE488}"/>
              </a:ext>
            </a:extLst>
          </p:cNvPr>
          <p:cNvSpPr>
            <a:spLocks noGrp="1"/>
          </p:cNvSpPr>
          <p:nvPr>
            <p:ph idx="1"/>
          </p:nvPr>
        </p:nvSpPr>
        <p:spPr/>
        <p:txBody>
          <a:bodyPr>
            <a:normAutofit lnSpcReduction="10000"/>
          </a:bodyPr>
          <a:lstStyle/>
          <a:p>
            <a:pPr marL="342900" lvl="0" indent="-342900" algn="just">
              <a:buFont typeface="Arial" panose="020B0604020202020204" pitchFamily="34" charset="0"/>
              <a:buChar char="*"/>
            </a:pPr>
            <a:r>
              <a:rPr lang="it-IT" b="1" kern="1200" dirty="0">
                <a:solidFill>
                  <a:srgbClr val="000000"/>
                </a:solidFill>
                <a:effectLst/>
                <a:latin typeface="Times New Roman" panose="02020603050405020304" pitchFamily="18" charset="0"/>
              </a:rPr>
              <a:t>Il Progetto Terapeutico Riabilitativo Individuale PTRI contiene osservazioni sulle problematiche relative alla area psicopatologica, area della cura di sé e ambiente di vita, area della competenza relazionale, area della gestione economica, area delle abilità sociali. </a:t>
            </a:r>
          </a:p>
          <a:p>
            <a:pPr marL="342900" lvl="0" indent="-342900" algn="just">
              <a:buFont typeface="Arial" panose="020B0604020202020204" pitchFamily="34" charset="0"/>
              <a:buChar char="*"/>
            </a:pPr>
            <a:r>
              <a:rPr lang="it-IT" b="1" kern="1200" dirty="0">
                <a:solidFill>
                  <a:srgbClr val="000000"/>
                </a:solidFill>
                <a:effectLst/>
                <a:latin typeface="Times New Roman" panose="02020603050405020304" pitchFamily="18" charset="0"/>
              </a:rPr>
              <a:t>l'obiettivo dell'intervento descrive le aree di intervento in cui è ricompresa la terapia farmacologica la psicoterapia, gli interventi educativi, gli interventi abilitativi e riabilitativi, gli interventi di risocializzazione. Viene stabilita una rete per l'inclusione socio lavorativa con l'indicazione degli operatori coinvolti, la durata del programma e le verifiche periodiche oltre all'aggiornamento dell'andamento del PTR.  </a:t>
            </a:r>
          </a:p>
          <a:p>
            <a:endParaRPr lang="it-IT" dirty="0"/>
          </a:p>
        </p:txBody>
      </p:sp>
    </p:spTree>
    <p:extLst>
      <p:ext uri="{BB962C8B-B14F-4D97-AF65-F5344CB8AC3E}">
        <p14:creationId xmlns:p14="http://schemas.microsoft.com/office/powerpoint/2010/main" val="760762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0990FE-A558-4187-C08B-DB77724920E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BEF74D-CBB4-65F9-AEF5-4D656F92197E}"/>
              </a:ext>
            </a:extLst>
          </p:cNvPr>
          <p:cNvSpPr>
            <a:spLocks noGrp="1"/>
          </p:cNvSpPr>
          <p:nvPr>
            <p:ph idx="1"/>
          </p:nvPr>
        </p:nvSpPr>
        <p:spPr/>
        <p:txBody>
          <a:bodyPr>
            <a:normAutofit fontScale="85000" lnSpcReduction="20000"/>
          </a:bodyPr>
          <a:lstStyle/>
          <a:p>
            <a:pPr marL="342900" lvl="0" indent="-342900" algn="just">
              <a:buFont typeface="Arial" panose="020B0604020202020204" pitchFamily="34" charset="0"/>
              <a:buChar char="*"/>
            </a:pPr>
            <a:r>
              <a:rPr lang="it-IT" sz="3200" b="1" kern="1200" dirty="0">
                <a:solidFill>
                  <a:srgbClr val="000000"/>
                </a:solidFill>
                <a:effectLst/>
                <a:latin typeface="Times New Roman" panose="02020603050405020304" pitchFamily="18" charset="0"/>
              </a:rPr>
              <a:t> La valutazione del caso si basa soprattutto sui punti di forza del paziente. È previsto anche uno spazio per l'autovalutazione della propria condizione. Vengono analizzate le qualità e le risorse potenziali della famiglia e della rete dei servizi di comunità. Si tiene presente tutto ciò che nel passato si è dimostrato utile per il paziente.</a:t>
            </a:r>
          </a:p>
          <a:p>
            <a:pPr marL="342900" lvl="0" indent="-342900" algn="just">
              <a:buFont typeface="Arial" panose="020B0604020202020204" pitchFamily="34" charset="0"/>
              <a:buChar char="*"/>
            </a:pPr>
            <a:r>
              <a:rPr lang="it-IT" sz="3200" b="1" kern="100" dirty="0">
                <a:solidFill>
                  <a:srgbClr val="000000"/>
                </a:solidFill>
                <a:effectLst/>
                <a:latin typeface="Times New Roman" panose="02020603050405020304" pitchFamily="18" charset="0"/>
              </a:rPr>
              <a:t> La valutazione usa un linguaggio che rinforza non vittimizza, non giudica, non etichetta. Tiene conto delle preferenze del soggetto, chiede al paziente quali sono le cose della vita che rendono felice e quali in cui si sente bravo </a:t>
            </a:r>
            <a:endParaRPr lang="it-IT" sz="3200" b="1" kern="1200" dirty="0">
              <a:solidFill>
                <a:srgbClr val="000000"/>
              </a:solidFill>
              <a:effectLst/>
              <a:latin typeface="Times New Roman" panose="02020603050405020304" pitchFamily="18" charset="0"/>
            </a:endParaRPr>
          </a:p>
          <a:p>
            <a:pPr algn="just">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Per i pazienti in riabilitazione che possono vivere in appartamento è previsto un PDI (Piano Domiciliare Intensivo).</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839874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32823E-1874-D151-2A7D-799C44583F9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E96B9A-E6BF-B079-B55C-168EC00896E5}"/>
              </a:ext>
            </a:extLst>
          </p:cNvPr>
          <p:cNvSpPr>
            <a:spLocks noGrp="1"/>
          </p:cNvSpPr>
          <p:nvPr>
            <p:ph idx="1"/>
          </p:nvPr>
        </p:nvSpPr>
        <p:spPr/>
        <p:txBody>
          <a:bodyPr>
            <a:normAutofit lnSpcReduction="10000"/>
          </a:bodyPr>
          <a:lstStyle/>
          <a:p>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Questi Piani terapeutici corrispondono a specifici moduli da compilare in ingresso ed aggiornare ogni 6 mesi, per ogni singolo paziente. L'aggiornamento dei dati non è solamente un fatto burocratico, ma uno "specchio" del percorso svolto dal paziente e dal personale. Il percorso può migliorare, peggiorare o rimanere inalterato. Nei moduli vengono registrate informazioni importanti che sono suddivisi in "campi" (anamnesi famigliare, anamnesi attuale, campo sociale, bisogni primari, cura del sé, partecipazione alle attività comunitarie, autonomia e al colloquio). </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52524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D8B91-28BC-2235-015B-521751BC42B4}"/>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Gli obiettivi della riabilitazione psichiatrica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346CA19-B2C7-F748-AF84-D9C68DF874D6}"/>
              </a:ext>
            </a:extLst>
          </p:cNvPr>
          <p:cNvSpPr>
            <a:spLocks noGrp="1"/>
          </p:cNvSpPr>
          <p:nvPr>
            <p:ph idx="1"/>
          </p:nvPr>
        </p:nvSpPr>
        <p:spPr/>
        <p:txBody>
          <a:bodyPr>
            <a:noAutofit/>
          </a:bodyPr>
          <a:lstStyle/>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L’obiettivo che si pone la riabilitazione non è identificabile con una «guarigione» ovvero una eliminazione di sintomi come spesso si cerca di fare in ambito medico. Si tratta piuttosto di una crescita personale e di un inserimento sociale. Tale compresso processo è stato definito recovery utilizzando un termine inglese il cui senso merita di essere approfondito.</a:t>
            </a:r>
          </a:p>
        </p:txBody>
      </p:sp>
    </p:spTree>
    <p:extLst>
      <p:ext uri="{BB962C8B-B14F-4D97-AF65-F5344CB8AC3E}">
        <p14:creationId xmlns:p14="http://schemas.microsoft.com/office/powerpoint/2010/main" val="999402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2EAAAF-BA47-E53B-A7E1-B7D5A1477B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88E177E-864C-BAB7-3D24-3ED6524EB5AE}"/>
              </a:ext>
            </a:extLst>
          </p:cNvPr>
          <p:cNvSpPr>
            <a:spLocks noGrp="1"/>
          </p:cNvSpPr>
          <p:nvPr>
            <p:ph idx="1"/>
          </p:nvPr>
        </p:nvSpPr>
        <p:spPr/>
        <p:txBody>
          <a:bodyPr/>
          <a:lstStyle/>
          <a:p>
            <a:r>
              <a:rPr lang="it-IT" sz="18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it-IT" kern="100" dirty="0">
                <a:effectLst/>
                <a:latin typeface="Aptos" panose="020B0004020202020204" pitchFamily="34" charset="0"/>
                <a:ea typeface="Times New Roman" panose="02020603050405020304" pitchFamily="18" charset="0"/>
                <a:cs typeface="Times New Roman" panose="02020603050405020304" pitchFamily="18" charset="0"/>
              </a:rPr>
              <a:t>l'obiettivo della riabilitazione aiuta le persone a trovare un lavoro, a imparare a gestire la propria malattia a migliorare le relazioni familiari e imparare a utilizzare dei supporti continui e flessibili offerti dalla comunità. Altri punti importanti sono il  rimanere astinenti dalle sostanze ed imparare a fronteggiare le situazioni di stress</a:t>
            </a:r>
            <a:endParaRPr lang="it-IT" dirty="0"/>
          </a:p>
          <a:p>
            <a:r>
              <a:rPr lang="it-IT" b="1" kern="100" dirty="0">
                <a:solidFill>
                  <a:srgbClr val="000000"/>
                </a:solidFill>
                <a:effectLst/>
                <a:latin typeface="Times New Roman" panose="02020603050405020304" pitchFamily="18" charset="0"/>
              </a:rPr>
              <a:t> Fattori stressanti, stigma e vulnerabilità psicologica favoriscono le ricadute i fattori protettivi spesso non sono sufficienti a contrastare le ricadute. Nel processo di recovery si aumenta l'importanza dei fattori protettivi</a:t>
            </a:r>
            <a:endParaRPr lang="it-IT"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95210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79BD1A-A8B4-49CF-E2B9-A26F14C6A62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6272EB8-EF7B-B16A-83F6-8592F5CEE233}"/>
              </a:ext>
            </a:extLst>
          </p:cNvPr>
          <p:cNvSpPr>
            <a:spLocks noGrp="1"/>
          </p:cNvSpPr>
          <p:nvPr>
            <p:ph idx="1"/>
          </p:nvPr>
        </p:nvSpPr>
        <p:spPr/>
        <p:txBody>
          <a:bodyPr>
            <a:normAutofit/>
          </a:bodyPr>
          <a:lstStyle/>
          <a:p>
            <a:r>
              <a:rPr lang="it-IT" b="1" kern="1200" dirty="0">
                <a:solidFill>
                  <a:srgbClr val="111111"/>
                </a:solidFill>
                <a:effectLst/>
                <a:latin typeface="Times New Roman" panose="02020603050405020304" pitchFamily="18" charset="0"/>
              </a:rPr>
              <a:t>La riabilitazione psichiatrica è un approccio terapeutico volto a migliorare la qualità della vita e l’autonomia delle persone con disturbi mentali. La riabilitazione avviene aiutandoli a raggiungere i propri obiettivi personali, promuovendo il loro reinserimento nella società e il recupero delle abilità necessarie per una vita indipendente. </a:t>
            </a:r>
            <a:endParaRPr lang="it-IT" dirty="0"/>
          </a:p>
        </p:txBody>
      </p:sp>
    </p:spTree>
    <p:extLst>
      <p:ext uri="{BB962C8B-B14F-4D97-AF65-F5344CB8AC3E}">
        <p14:creationId xmlns:p14="http://schemas.microsoft.com/office/powerpoint/2010/main" val="230819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7E7A05-FA64-4B15-C8A7-E21D8FDA0194}"/>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Recovery</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B288EC3-9A8B-1B81-1EEE-170C2E0188B8}"/>
              </a:ext>
            </a:extLst>
          </p:cNvPr>
          <p:cNvSpPr>
            <a:spLocks noGrp="1"/>
          </p:cNvSpPr>
          <p:nvPr>
            <p:ph idx="1"/>
          </p:nvPr>
        </p:nvSpPr>
        <p:spPr/>
        <p:txBody>
          <a:bodyPr/>
          <a:lstStyle/>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il termine inglese recovery può essere tradotto come recupero ma anche ripresa guarigione, con questo implica il superamento dell'idea di cronicità.  </a:t>
            </a:r>
          </a:p>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col concetto di recovery si indica l'obiettivo di condurre una vita produttiva e soddisfacente anche in presenza delle limitazioni imposte dalla malattia mentale. Si indica anche lo sviluppo personale unico di ogni paziente, i nuovi significati e propositi che emergono man mano che le persone evolvono oltre la malattia mentale </a:t>
            </a:r>
          </a:p>
          <a:p>
            <a:endParaRPr lang="it-IT" dirty="0"/>
          </a:p>
        </p:txBody>
      </p:sp>
    </p:spTree>
    <p:extLst>
      <p:ext uri="{BB962C8B-B14F-4D97-AF65-F5344CB8AC3E}">
        <p14:creationId xmlns:p14="http://schemas.microsoft.com/office/powerpoint/2010/main" val="3730720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87CCE2-2B96-F90D-E8BC-6579B09BF9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8AB73DC-770E-9D82-7B06-59DA37528D31}"/>
              </a:ext>
            </a:extLst>
          </p:cNvPr>
          <p:cNvSpPr>
            <a:spLocks noGrp="1"/>
          </p:cNvSpPr>
          <p:nvPr>
            <p:ph idx="1"/>
          </p:nvPr>
        </p:nvSpPr>
        <p:spPr/>
        <p:txBody>
          <a:bodyPr/>
          <a:lstStyle/>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il concetto di recovery dalla malattia può essere visto come un processo basato sull'apprendimento e sulla sviluppo di capacità nuove ed efficaci. Per osservare il processo di recovery si prendono in esame le caratteristiche biologiche, psicologiche e sociali del paziente.</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indicatori oggettivi di recovery sono la riduzione dei sintomi e delle recidive, la riduzione delle disfunzioni, la riduzione della disabilità, un aumento del funzionamento quotidiano. Il processo di recovery viene valutato nel tempo (studi longitudinali). Sono ritenuti fattori importanti un aumento del numero e della qualità delle relazioni, un aumento della capacità di fronteggiare gli eventi stressanti e un aumento della capacità di fronteggiare i sintomi e di prevenire oltre che riconoscere le ricadute.</a:t>
            </a:r>
          </a:p>
          <a:p>
            <a:endParaRPr lang="it-IT" dirty="0"/>
          </a:p>
        </p:txBody>
      </p:sp>
    </p:spTree>
    <p:extLst>
      <p:ext uri="{BB962C8B-B14F-4D97-AF65-F5344CB8AC3E}">
        <p14:creationId xmlns:p14="http://schemas.microsoft.com/office/powerpoint/2010/main" val="102412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BE130-2FFF-5A0A-EC07-B0450BACD4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9DDF902-E779-AB5F-0906-ED0E4F0B55E4}"/>
              </a:ext>
            </a:extLst>
          </p:cNvPr>
          <p:cNvSpPr>
            <a:spLocks noGrp="1"/>
          </p:cNvSpPr>
          <p:nvPr>
            <p:ph idx="1"/>
          </p:nvPr>
        </p:nvSpPr>
        <p:spPr/>
        <p:txBody>
          <a:bodyPr/>
          <a:lstStyle/>
          <a:p>
            <a:r>
              <a:rPr lang="it-IT" b="1" kern="1200" dirty="0">
                <a:solidFill>
                  <a:srgbClr val="000000"/>
                </a:solidFill>
                <a:effectLst/>
                <a:latin typeface="Times New Roman" panose="02020603050405020304" pitchFamily="18" charset="0"/>
              </a:rPr>
              <a:t>nel processo di recovery si nota una ripresa della speranza e della prospettiva della propria esistenza, un aumento dell'efficacia personale una maggiore capacità di autodeterminazione. Si manifesta l'assunzione di responsabilità della propria vita riducendo i processi di delega agli altri oltre al senso di autostima, di valore e rispetto di sé stessi. In altre parole aumenta l'attribuzione di un significato positivo alla propria vita. Sono fattori favorenti il recovery le abilità di gestione della malattia, il rapporto di collaborazione con le persone  di supporto, riuscire a svolgere attività significative, l’aumento del senso di controllo, la visione positiva del presente e del futuro. </a:t>
            </a:r>
          </a:p>
          <a:p>
            <a:endParaRPr lang="it-IT" dirty="0"/>
          </a:p>
        </p:txBody>
      </p:sp>
    </p:spTree>
    <p:extLst>
      <p:ext uri="{BB962C8B-B14F-4D97-AF65-F5344CB8AC3E}">
        <p14:creationId xmlns:p14="http://schemas.microsoft.com/office/powerpoint/2010/main" val="2056914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AEFB4B-A0AA-B89B-E7F1-12420F7C31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3E2BDC-AA34-8216-5C3F-FBEF3F6A5DCD}"/>
              </a:ext>
            </a:extLst>
          </p:cNvPr>
          <p:cNvSpPr>
            <a:spLocks noGrp="1"/>
          </p:cNvSpPr>
          <p:nvPr>
            <p:ph idx="1"/>
          </p:nvPr>
        </p:nvSpPr>
        <p:spPr/>
        <p:txBody>
          <a:bodyPr/>
          <a:lstStyle/>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sono di ostacolo al recovery lo stigma interno ed esterno, i sintomi persistenti, la mancanza di risorse, ostacoli legati al servizio.</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la disabilità è da dove partiamo il recovery è la nostra destinazione la riabilitazione la strada che percorriamo</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 il centro della cura viene progressivamente spostato dall’intervento gestito direttamente da professionisti verso sistemi di sostegno informali </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la educazione alla salute è uno strumento di autodeterminazione dell'utente. Gli operatori si impegnano nella relazione d'aiuto in modo tale da evitare l'effetto della deresponsabilizzazione e favorire il senso di autonomia degli interessati. </a:t>
            </a:r>
          </a:p>
          <a:p>
            <a:endParaRPr lang="it-IT" dirty="0"/>
          </a:p>
        </p:txBody>
      </p:sp>
    </p:spTree>
    <p:extLst>
      <p:ext uri="{BB962C8B-B14F-4D97-AF65-F5344CB8AC3E}">
        <p14:creationId xmlns:p14="http://schemas.microsoft.com/office/powerpoint/2010/main" val="1228695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22D391-55DC-FD84-3579-3243B20DC48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D2B57F4-D735-5E99-640E-C1EF2C2B86F5}"/>
              </a:ext>
            </a:extLst>
          </p:cNvPr>
          <p:cNvSpPr>
            <a:spLocks noGrp="1"/>
          </p:cNvSpPr>
          <p:nvPr>
            <p:ph idx="1"/>
          </p:nvPr>
        </p:nvSpPr>
        <p:spPr/>
        <p:txBody>
          <a:bodyPr/>
          <a:lstStyle/>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L’educazione alla salute serve a favorire la motivazione la capacità e la fiducia nella propria capacità. Il professionista non è più solo l'esperto con piena autorità ma ha un ruolo di personal coach o di trainer a disposizione dell'utente che impara dagli utenti e conferisce loro un valore riconoscendone la qualità.  </a:t>
            </a:r>
          </a:p>
          <a:p>
            <a:pPr marL="342900" lvl="0" indent="-342900">
              <a:buFont typeface="Arial" panose="020B0604020202020204" pitchFamily="34" charset="0"/>
              <a:buChar char="*"/>
            </a:pPr>
            <a:r>
              <a:rPr lang="it-IT" sz="2400" b="1" kern="1200" dirty="0">
                <a:solidFill>
                  <a:srgbClr val="000000"/>
                </a:solidFill>
                <a:effectLst/>
                <a:latin typeface="Times New Roman" panose="02020603050405020304" pitchFamily="18" charset="0"/>
              </a:rPr>
              <a:t>nei processi di recovery il miglioramento sintomatico è molto importante ed è utile per un recupero della salute mentale della persona ma anche della sua qualità di vita come valutata dalla persona stessa.</a:t>
            </a:r>
          </a:p>
          <a:p>
            <a:endParaRPr lang="it-IT" dirty="0"/>
          </a:p>
        </p:txBody>
      </p:sp>
    </p:spTree>
    <p:extLst>
      <p:ext uri="{BB962C8B-B14F-4D97-AF65-F5344CB8AC3E}">
        <p14:creationId xmlns:p14="http://schemas.microsoft.com/office/powerpoint/2010/main" val="3772025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F1CD8-20DC-94FA-2C25-E1975751339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1C4853-C251-94DF-981B-9FC9F5E2B0BB}"/>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l'approccio orientato al recovery è basato sul funzionamento sul potenziamento delle risorse del paziente è attivo e paritario ed è ottimista </a:t>
            </a:r>
          </a:p>
          <a:p>
            <a:pPr marL="342900" lvl="0" indent="-342900">
              <a:buFont typeface="Arial" panose="020B0604020202020204" pitchFamily="34" charset="0"/>
              <a:buChar char="*"/>
            </a:pPr>
            <a:endParaRPr lang="it-IT" b="1" kern="1200" dirty="0">
              <a:solidFill>
                <a:srgbClr val="000000"/>
              </a:solidFill>
              <a:effectLst/>
              <a:latin typeface="Times New Roman" panose="02020603050405020304" pitchFamily="18" charset="0"/>
            </a:endParaRPr>
          </a:p>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nei servizi centrati sul recovery si cerca di risvegliare il potere delle persone aiutandoli nelle loro scelte ma non sostituendosi a loro. </a:t>
            </a:r>
          </a:p>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il terapeuta educatore deve adattarsi producono un aumento delle abilità e un'autonomia e vita ricca di significato </a:t>
            </a:r>
          </a:p>
          <a:p>
            <a:pPr>
              <a:lnSpc>
                <a:spcPct val="115000"/>
              </a:lnSpc>
              <a:spcAft>
                <a:spcPts val="800"/>
              </a:spcAft>
            </a:pPr>
            <a:r>
              <a:rPr lang="it-IT" kern="100" dirty="0">
                <a:effectLst/>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387757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A153E0-DD49-C879-CBB0-3B7D196649D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Gli aspetti centrali della riabilitazione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EDBCF06-2A0A-86C0-C361-5231E4CDC396}"/>
              </a:ext>
            </a:extLst>
          </p:cNvPr>
          <p:cNvSpPr>
            <a:spLocks noGrp="1"/>
          </p:cNvSpPr>
          <p:nvPr>
            <p:ph idx="1"/>
          </p:nvPr>
        </p:nvSpPr>
        <p:spPr/>
        <p:txBody>
          <a:bodyPr/>
          <a:lstStyle/>
          <a:p>
            <a:pPr marL="228600" indent="-228600"/>
            <a:r>
              <a:rPr lang="it-IT" sz="1800" b="1" kern="1200" dirty="0">
                <a:solidFill>
                  <a:srgbClr val="000000"/>
                </a:solidFill>
                <a:effectLst/>
                <a:latin typeface="Times New Roman" panose="02020603050405020304" pitchFamily="18" charset="0"/>
              </a:rPr>
              <a:t> </a:t>
            </a:r>
          </a:p>
          <a:p>
            <a:pPr marL="342900" lvl="0" indent="-342900" algn="just">
              <a:buFont typeface="Arial" panose="020B0604020202020204" pitchFamily="34" charset="0"/>
              <a:buChar char="*"/>
            </a:pPr>
            <a:r>
              <a:rPr lang="it-IT" sz="2400" b="1" kern="1200" dirty="0">
                <a:solidFill>
                  <a:srgbClr val="111111"/>
                </a:solidFill>
                <a:effectLst/>
                <a:latin typeface="Times New Roman" panose="02020603050405020304" pitchFamily="18" charset="0"/>
              </a:rPr>
              <a:t>1. Centralità del Paziente</a:t>
            </a:r>
            <a:endParaRPr lang="it-IT" sz="2400" b="1" kern="1200" dirty="0">
              <a:solidFill>
                <a:srgbClr val="000000"/>
              </a:solidFill>
              <a:effectLst/>
              <a:latin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sz="24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Gli interventi sono personalizzati per rispondere alle esigenze individuali, basandosi sulle capacità, preferenze e obiettivi del paziente. Si cercano programmi utili per il paziente e non già pazienti da forzare entro programmi prefissati.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 prospettiva dell’intervento è basata sui punti di forza: concentrarsi sulle capacità dell'individuo piuttosto che sui limiti.</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08355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9F9F34-A361-E9D9-2995-F7A74F1EDB5F}"/>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2. Approccio Multidisciplinare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CE14BD4-AEEC-FD3F-24F4-C505DF3F76BB}"/>
              </a:ext>
            </a:extLst>
          </p:cNvPr>
          <p:cNvSpPr>
            <a:spLocks noGrp="1"/>
          </p:cNvSpPr>
          <p:nvPr>
            <p:ph idx="1"/>
          </p:nvPr>
        </p:nvSpPr>
        <p:spPr/>
        <p:txBody>
          <a:bodyPr/>
          <a:lstStyle/>
          <a:p>
            <a:pPr marL="342900" lvl="0" indent="-342900" algn="just">
              <a:buFont typeface="Arial" panose="020B0604020202020204" pitchFamily="34" charset="0"/>
              <a:buChar char="*"/>
            </a:pPr>
            <a:r>
              <a:rPr lang="it-IT" b="1" kern="1200" dirty="0">
                <a:solidFill>
                  <a:srgbClr val="111111"/>
                </a:solidFill>
                <a:effectLst/>
                <a:latin typeface="Times New Roman" panose="02020603050405020304" pitchFamily="18" charset="0"/>
              </a:rPr>
              <a:t>Coinvolge un team di professionisti, tra cui psicologi, psichiatri, assistenti sociali, terapeuti occupazionali, infermieri ed educatori specificamente preparati. Svolgono inoltre un ruolo importante gli assistenti sociali ed eventuali tutori ed amministratori di sostegno.</a:t>
            </a:r>
            <a:endParaRPr lang="it-IT" b="1" kern="1200" dirty="0">
              <a:solidFill>
                <a:srgbClr val="000000"/>
              </a:solidFill>
              <a:effectLst/>
              <a:latin typeface="Times New Roman" panose="02020603050405020304" pitchFamily="18" charset="0"/>
            </a:endParaRPr>
          </a:p>
          <a:p>
            <a:pPr marL="342900" lvl="0" indent="-342900" algn="just">
              <a:buFont typeface="Arial" panose="020B0604020202020204" pitchFamily="34" charset="0"/>
              <a:buChar char="*"/>
            </a:pPr>
            <a:r>
              <a:rPr lang="it-IT" b="1" kern="1200" dirty="0">
                <a:solidFill>
                  <a:srgbClr val="111111"/>
                </a:solidFill>
                <a:effectLst/>
                <a:latin typeface="Times New Roman" panose="02020603050405020304" pitchFamily="18" charset="0"/>
              </a:rPr>
              <a:t>L’obiettivo è garantire un’assistenza integrata che affronti sia gli aspetti clinici che quelli sociali e relazionali del paziente.</a:t>
            </a:r>
            <a:endParaRPr lang="it-IT"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793958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D787A4-F7EE-A958-5FDE-904C0A93934C}"/>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3. Promozione dell’Autonomia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EA7D25D-5A10-368A-6723-FC84764ACE06}"/>
              </a:ext>
            </a:extLst>
          </p:cNvPr>
          <p:cNvSpPr>
            <a:spLocks noGrp="1"/>
          </p:cNvSpPr>
          <p:nvPr>
            <p:ph idx="1"/>
          </p:nvPr>
        </p:nvSpPr>
        <p:spPr/>
        <p:txBody>
          <a:bodyPr/>
          <a:lstStyle/>
          <a:p>
            <a:pPr algn="just">
              <a:lnSpc>
                <a:spcPct val="115000"/>
              </a:lnSpc>
              <a:spcAft>
                <a:spcPts val="800"/>
              </a:spcAft>
            </a:pPr>
            <a:r>
              <a:rPr lang="it-IT" sz="36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Si concentra sullo sviluppo e il potenziamento delle abilità di vita quotidiana, come la gestione domestica, la cura di sé, l’uso dei trasporti pubblici e la gestione delle proprie finanze. Si </a:t>
            </a:r>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it-IT" sz="36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ncoraggia il paziente a prendere decisioni autonome e a partecipare attivamente al proprio percorso di cura.</a:t>
            </a:r>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6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06824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2ED5-0BAE-06DA-ABD6-47846CB3F2E4}"/>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4. Supporto al Reinserimento 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95DE94F-82FB-33FC-AB4E-6627F4BB675D}"/>
              </a:ext>
            </a:extLst>
          </p:cNvPr>
          <p:cNvSpPr>
            <a:spLocks noGrp="1"/>
          </p:cNvSpPr>
          <p:nvPr>
            <p:ph idx="1"/>
          </p:nvPr>
        </p:nvSpPr>
        <p:spPr/>
        <p:txBody>
          <a:bodyPr>
            <a:normAutofit lnSpcReduction="10000"/>
          </a:bodyPr>
          <a:lstStyle/>
          <a:p>
            <a:pPr marL="342900" lvl="0" indent="-342900" algn="just">
              <a:buFont typeface="Arial" panose="020B0604020202020204" pitchFamily="34" charset="0"/>
              <a:buChar char="*"/>
            </a:pPr>
            <a:r>
              <a:rPr lang="it-IT" sz="2400" b="1" kern="1200" dirty="0">
                <a:solidFill>
                  <a:srgbClr val="111111"/>
                </a:solidFill>
                <a:effectLst/>
                <a:latin typeface="Times New Roman" panose="02020603050405020304" pitchFamily="18" charset="0"/>
              </a:rPr>
              <a:t> Un obiettivo fondamentale è migliorare l’integrazione sociale del paziente, facilitando il reinserimento in contesti di vita come la famiglia, il lavoro o la scuola. È per questo anche importante ridurre lo stigma che circonda le persone con disturbi mentali.</a:t>
            </a:r>
            <a:r>
              <a:rPr lang="it-IT" sz="2400" b="1" kern="1200" dirty="0">
                <a:solidFill>
                  <a:srgbClr val="000000"/>
                </a:solidFill>
                <a:effectLst/>
                <a:latin typeface="Times New Roman" panose="02020603050405020304" pitchFamily="18" charset="0"/>
              </a:rPr>
              <a:t> </a:t>
            </a:r>
            <a:r>
              <a:rPr lang="it-IT" sz="2400" b="1" kern="1200" dirty="0">
                <a:solidFill>
                  <a:srgbClr val="111111"/>
                </a:solidFill>
                <a:effectLst/>
                <a:latin typeface="Times New Roman" panose="02020603050405020304" pitchFamily="18" charset="0"/>
              </a:rPr>
              <a:t>Attività di gruppo, programmi di socializzazione e supporto lavorativo sono elementi chiave per promuovere la socializzazione e la partecipazione comunitaria.</a:t>
            </a:r>
            <a:endParaRPr lang="it-IT" sz="2400" b="1" kern="1200" dirty="0">
              <a:solidFill>
                <a:srgbClr val="000000"/>
              </a:solidFill>
              <a:effectLst/>
              <a:latin typeface="Times New Roman" panose="02020603050405020304" pitchFamily="18" charset="0"/>
            </a:endParaRPr>
          </a:p>
          <a:p>
            <a:pPr algn="just">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L'integrazione nella comunità è un obiettivo primario della riabilitazione psichiatrica. Si sono rivelate utili esperienze di Supporto abitativo: alloggi assistiti, alloggi di transizione e sistemazioni di vita indipendente. Queste strategie riducono i ricoveri ospedalieri risultando nel tempo molto meno costose di quanto non sembri.</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58313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3F91B1-ACC7-2BFD-D422-F1D2FEAC45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4E14FD-F6CA-5FA3-DC76-35D7EC59FEFA}"/>
              </a:ext>
            </a:extLst>
          </p:cNvPr>
          <p:cNvSpPr>
            <a:spLocks noGrp="1"/>
          </p:cNvSpPr>
          <p:nvPr>
            <p:ph idx="1"/>
          </p:nvPr>
        </p:nvSpPr>
        <p:spPr/>
        <p:txBody>
          <a:bodyPr/>
          <a:lstStyle/>
          <a:p>
            <a:r>
              <a:rPr lang="it-IT" sz="3600" b="1" kern="1200" dirty="0">
                <a:solidFill>
                  <a:srgbClr val="111111"/>
                </a:solidFill>
                <a:effectLst/>
                <a:latin typeface="Times New Roman" panose="02020603050405020304" pitchFamily="18" charset="0"/>
              </a:rPr>
              <a:t>La presa in carico del paziente è necessariamente globale implicando aspetti psichiatrici, sociali e psicologici oltre che di tutela legale ed amministrativa. Viene sostenuto</a:t>
            </a:r>
            <a:r>
              <a:rPr lang="it-IT" sz="3600" b="1" kern="1200" dirty="0">
                <a:solidFill>
                  <a:srgbClr val="000000"/>
                </a:solidFill>
                <a:effectLst/>
                <a:latin typeface="Times New Roman" panose="02020603050405020304" pitchFamily="18" charset="0"/>
              </a:rPr>
              <a:t> lo sviluppo delle competenze, </a:t>
            </a:r>
            <a:r>
              <a:rPr lang="it-IT" sz="3600" b="1" kern="100" dirty="0">
                <a:solidFill>
                  <a:srgbClr val="000000"/>
                </a:solidFill>
                <a:effectLst/>
                <a:latin typeface="Times New Roman" panose="02020603050405020304" pitchFamily="18" charset="0"/>
              </a:rPr>
              <a:t>mai in precedenza acquisite, perdute o compromesse, la promozione dell’autonomia e la riduzione della dipendenza dagli altri, oltre a</a:t>
            </a:r>
            <a:r>
              <a:rPr lang="it-IT" sz="3600" b="1" kern="1200" dirty="0">
                <a:solidFill>
                  <a:srgbClr val="000000"/>
                </a:solidFill>
                <a:effectLst/>
                <a:latin typeface="Times New Roman" panose="02020603050405020304" pitchFamily="18" charset="0"/>
              </a:rPr>
              <a:t>l benessere emotivo e l'inclusione sociale. </a:t>
            </a:r>
          </a:p>
          <a:p>
            <a:endParaRPr lang="it-IT" dirty="0"/>
          </a:p>
        </p:txBody>
      </p:sp>
    </p:spTree>
    <p:extLst>
      <p:ext uri="{BB962C8B-B14F-4D97-AF65-F5344CB8AC3E}">
        <p14:creationId xmlns:p14="http://schemas.microsoft.com/office/powerpoint/2010/main" val="1141321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1ABE2-FDAE-2B85-AE28-D10184D42BB3}"/>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5. Empowerment e Recovery</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EF2B71D-03F8-1154-850B-4AA28A4D07D4}"/>
              </a:ext>
            </a:extLst>
          </p:cNvPr>
          <p:cNvSpPr>
            <a:spLocks noGrp="1"/>
          </p:cNvSpPr>
          <p:nvPr>
            <p:ph idx="1"/>
          </p:nvPr>
        </p:nvSpPr>
        <p:spPr/>
        <p:txBody>
          <a:bodyPr>
            <a:normAutofit lnSpcReduction="10000"/>
          </a:bodyPr>
          <a:lstStyle/>
          <a:p>
            <a:pPr marL="342900" lvl="0" indent="-342900" algn="just">
              <a:lnSpc>
                <a:spcPct val="115000"/>
              </a:lnSpc>
              <a:spcAft>
                <a:spcPts val="800"/>
              </a:spcAft>
              <a:buFont typeface="Arial" panose="020B0604020202020204" pitchFamily="34" charset="0"/>
              <a:buChar char="*"/>
            </a:pPr>
            <a:r>
              <a:rPr lang="it-IT" sz="32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Il concetto di </a:t>
            </a:r>
            <a:r>
              <a:rPr lang="it-IT" sz="3200" b="1"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recovery</a:t>
            </a:r>
            <a:r>
              <a:rPr lang="it-IT" sz="32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non implica necessariamente una guarigione completa, ma il raggiungimento di una vita soddisfacente nonostante la presenza di sintomi.</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b="1"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Empowerment</a:t>
            </a:r>
            <a:r>
              <a:rPr lang="it-IT" sz="32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significa dare al paziente il controllo sulla propria vita, aiutandolo a sviluppare autostima, fiducia e senso di responsabilità significa quindi</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incoraggiare gli individui ad assumere un ruolo attivo nel loro processo di recupero.</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66197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1375D9-466E-473B-F27B-353D20EF604C}"/>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6. Psicoeducazione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330D9B4-C06C-080C-8AF0-9E6A79930801}"/>
              </a:ext>
            </a:extLst>
          </p:cNvPr>
          <p:cNvSpPr>
            <a:spLocks noGrp="1"/>
          </p:cNvSpPr>
          <p:nvPr>
            <p:ph idx="1"/>
          </p:nvPr>
        </p:nvSpPr>
        <p:spPr/>
        <p:txBody>
          <a:bodyPr/>
          <a:lstStyle/>
          <a:p>
            <a:pPr marL="342900" lvl="0" indent="-342900" algn="just">
              <a:buFont typeface="Arial" panose="020B0604020202020204" pitchFamily="34" charset="0"/>
              <a:buChar char="*"/>
            </a:pPr>
            <a:r>
              <a:rPr lang="it-IT" sz="3600" b="1" kern="1200" dirty="0">
                <a:solidFill>
                  <a:srgbClr val="111111"/>
                </a:solidFill>
                <a:effectLst/>
                <a:latin typeface="Times New Roman" panose="02020603050405020304" pitchFamily="18" charset="0"/>
              </a:rPr>
              <a:t> Fornisce informazioni al paziente e ai suoi familiari riguardo al disturbo mentale, ai trattamenti disponibili e alle strategie di gestione dello stress. Gli obiettivi della psicoeducazione consistono nel migliorare la comprensione della malattia, nel ridurre lo stigma e aumentare il supporto da parte della rete familiare.</a:t>
            </a:r>
            <a:endParaRPr lang="it-IT" sz="36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3545068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DE2D0D-E701-20AB-C541-DBD6A2347EE2}"/>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7. Interventi Terapeutici Diversificati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80DCAAD-BC5C-25DA-9C22-BB0A34130B5A}"/>
              </a:ext>
            </a:extLst>
          </p:cNvPr>
          <p:cNvSpPr>
            <a:spLocks noGrp="1"/>
          </p:cNvSpPr>
          <p:nvPr>
            <p:ph idx="1"/>
          </p:nvPr>
        </p:nvSpPr>
        <p:spPr/>
        <p:txBody>
          <a:bodyPr/>
          <a:lstStyle/>
          <a:p>
            <a:pPr marL="342900" lvl="0" indent="-342900" algn="just">
              <a:buFont typeface="Arial" panose="020B0604020202020204" pitchFamily="34" charset="0"/>
              <a:buChar char="*"/>
            </a:pPr>
            <a:r>
              <a:rPr lang="it-IT" sz="2800" b="1" kern="1200" dirty="0">
                <a:solidFill>
                  <a:srgbClr val="111111"/>
                </a:solidFill>
                <a:effectLst/>
                <a:latin typeface="Times New Roman" panose="02020603050405020304" pitchFamily="18" charset="0"/>
              </a:rPr>
              <a:t> La riabilitazione utilizza una combinazione di terapie: terapia cognitivo-comportamentale (CBT), terapia dialettico comportamentale (DBT) terapia occupazionale, gruppi di supporto tra pari, tecniche di rilassamento e gestione dello stress e può includere anche interventi creativi come arte-terapia, musicoterapia o terapia sportiva.</a:t>
            </a:r>
            <a:endParaRPr lang="it-IT" sz="28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651622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B94BD9-A046-7315-80D2-C1213703E780}"/>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8. Focus sulle Abilità Lavorative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07EF34B-7DF9-03D3-E46C-A8642BC8561B}"/>
              </a:ext>
            </a:extLst>
          </p:cNvPr>
          <p:cNvSpPr>
            <a:spLocks noGrp="1"/>
          </p:cNvSpPr>
          <p:nvPr>
            <p:ph idx="1"/>
          </p:nvPr>
        </p:nvSpPr>
        <p:spPr/>
        <p:txBody>
          <a:bodyPr/>
          <a:lstStyle/>
          <a:p>
            <a:pPr marL="342900" lvl="0" indent="-342900" algn="just">
              <a:buFont typeface="Arial" panose="020B0604020202020204" pitchFamily="34" charset="0"/>
              <a:buChar char="*"/>
            </a:pPr>
            <a:r>
              <a:rPr lang="it-IT" sz="3600" b="1" kern="1200" dirty="0">
                <a:solidFill>
                  <a:srgbClr val="111111"/>
                </a:solidFill>
                <a:effectLst/>
                <a:latin typeface="Times New Roman" panose="02020603050405020304" pitchFamily="18" charset="0"/>
              </a:rPr>
              <a:t> Programmi di supporto all’occupazione aiutano i pazienti a trovare e mantenere un lavoro, favorendo il reinserimento nel mercato del lavoro.</a:t>
            </a:r>
            <a:r>
              <a:rPr lang="it-IT" sz="3600" b="1" kern="1200" dirty="0">
                <a:solidFill>
                  <a:srgbClr val="000000"/>
                </a:solidFill>
                <a:effectLst/>
                <a:latin typeface="Times New Roman" panose="02020603050405020304" pitchFamily="18" charset="0"/>
              </a:rPr>
              <a:t> </a:t>
            </a:r>
            <a:r>
              <a:rPr lang="it-IT" sz="3600" b="1" kern="1200" dirty="0">
                <a:solidFill>
                  <a:srgbClr val="111111"/>
                </a:solidFill>
                <a:effectLst/>
                <a:latin typeface="Times New Roman" panose="02020603050405020304" pitchFamily="18" charset="0"/>
              </a:rPr>
              <a:t>Viene spesso utilizzato il modello del </a:t>
            </a:r>
            <a:r>
              <a:rPr lang="it-IT" sz="3600" b="1" kern="1200" dirty="0" err="1">
                <a:solidFill>
                  <a:srgbClr val="111111"/>
                </a:solidFill>
                <a:effectLst/>
                <a:latin typeface="Times New Roman" panose="02020603050405020304" pitchFamily="18" charset="0"/>
              </a:rPr>
              <a:t>Supported</a:t>
            </a:r>
            <a:r>
              <a:rPr lang="it-IT" sz="3600" b="1" kern="1200" dirty="0">
                <a:solidFill>
                  <a:srgbClr val="111111"/>
                </a:solidFill>
                <a:effectLst/>
                <a:latin typeface="Times New Roman" panose="02020603050405020304" pitchFamily="18" charset="0"/>
              </a:rPr>
              <a:t> </a:t>
            </a:r>
            <a:r>
              <a:rPr lang="it-IT" sz="3600" b="1" kern="1200" dirty="0" err="1">
                <a:solidFill>
                  <a:srgbClr val="111111"/>
                </a:solidFill>
                <a:effectLst/>
                <a:latin typeface="Times New Roman" panose="02020603050405020304" pitchFamily="18" charset="0"/>
              </a:rPr>
              <a:t>Employment</a:t>
            </a:r>
            <a:r>
              <a:rPr lang="it-IT" sz="3600" b="1" kern="1200" dirty="0">
                <a:solidFill>
                  <a:srgbClr val="111111"/>
                </a:solidFill>
                <a:effectLst/>
                <a:latin typeface="Times New Roman" panose="02020603050405020304" pitchFamily="18" charset="0"/>
              </a:rPr>
              <a:t>, che prevede supporto continuo sul posto di lavoro.</a:t>
            </a:r>
          </a:p>
          <a:p>
            <a:pPr marL="342900" lvl="0" indent="-342900" algn="just">
              <a:buFont typeface="Arial" panose="020B0604020202020204" pitchFamily="34" charset="0"/>
              <a:buChar char="*"/>
            </a:pPr>
            <a:endParaRPr lang="it-IT" sz="36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892438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E43D5A-904B-4604-4CA7-86038BB38918}"/>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9. Monitoraggio Continuo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B66332-84E5-E7C6-E9A5-B87D4743E67D}"/>
              </a:ext>
            </a:extLst>
          </p:cNvPr>
          <p:cNvSpPr>
            <a:spLocks noGrp="1"/>
          </p:cNvSpPr>
          <p:nvPr>
            <p:ph idx="1"/>
          </p:nvPr>
        </p:nvSpPr>
        <p:spPr/>
        <p:txBody>
          <a:bodyPr/>
          <a:lstStyle/>
          <a:p>
            <a:pPr marL="342900" lvl="0" indent="-342900" algn="just">
              <a:buFont typeface="Arial" panose="020B0604020202020204" pitchFamily="34" charset="0"/>
              <a:buChar char="*"/>
            </a:pPr>
            <a:r>
              <a:rPr lang="it-IT" sz="4000" b="1" kern="1200" dirty="0">
                <a:solidFill>
                  <a:srgbClr val="111111"/>
                </a:solidFill>
                <a:effectLst/>
                <a:latin typeface="Times New Roman" panose="02020603050405020304" pitchFamily="18" charset="0"/>
              </a:rPr>
              <a:t>La riabilitazione psichiatrica richiede un monitoraggio costante per adattare i programmi alle necessità mutevoli del paziente consentendo di modificare gli interventi se necessario</a:t>
            </a:r>
            <a:endParaRPr lang="it-IT" sz="40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735393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5D1A28-9E45-31B7-FD2E-15862F132D1A}"/>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 10. Coinvolgimento della Famiglia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984F1A5-C3F8-5F6B-D8C6-29A038E188AF}"/>
              </a:ext>
            </a:extLst>
          </p:cNvPr>
          <p:cNvSpPr>
            <a:spLocks noGrp="1"/>
          </p:cNvSpPr>
          <p:nvPr>
            <p:ph idx="1"/>
          </p:nvPr>
        </p:nvSpPr>
        <p:spPr/>
        <p:txBody>
          <a:bodyPr/>
          <a:lstStyle/>
          <a:p>
            <a:pPr marL="342900" lvl="0" indent="-342900" algn="just">
              <a:lnSpc>
                <a:spcPct val="115000"/>
              </a:lnSpc>
              <a:spcAft>
                <a:spcPts val="800"/>
              </a:spcAft>
              <a:buFont typeface="Arial" panose="020B0604020202020204" pitchFamily="34" charset="0"/>
              <a:buChar char="*"/>
            </a:pPr>
            <a:r>
              <a:rPr lang="it-IT"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La partecipazione attiva della famiglia è incoraggiata.  La formazione dei familiari su come supportare il paziente a casa è parte integrante del processo riabilitativo.</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51934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436919-2B94-2D9B-D43E-1766ADC1FFD9}"/>
              </a:ext>
            </a:extLst>
          </p:cNvPr>
          <p:cNvSpPr>
            <a:spLocks noGrp="1"/>
          </p:cNvSpPr>
          <p:nvPr>
            <p:ph type="title"/>
          </p:nvPr>
        </p:nvSpPr>
        <p:spPr/>
        <p:txBody>
          <a:bodyPr/>
          <a:lstStyle/>
          <a:p>
            <a:r>
              <a:rPr lang="it-IT" b="1" dirty="0">
                <a:solidFill>
                  <a:srgbClr val="111111"/>
                </a:solidFill>
                <a:latin typeface="Times New Roman" panose="02020603050405020304" pitchFamily="18" charset="0"/>
              </a:rPr>
              <a:t>11. Sostegno tra Pari (Peer Support)</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21A68A7-5535-FA85-49AB-FF5348A7C351}"/>
              </a:ext>
            </a:extLst>
          </p:cNvPr>
          <p:cNvSpPr>
            <a:spLocks noGrp="1"/>
          </p:cNvSpPr>
          <p:nvPr>
            <p:ph idx="1"/>
          </p:nvPr>
        </p:nvSpPr>
        <p:spPr/>
        <p:txBody>
          <a:bodyPr/>
          <a:lstStyle/>
          <a:p>
            <a:pPr marL="342900" lvl="0" indent="-342900" algn="just">
              <a:buFont typeface="Arial" panose="020B0604020202020204" pitchFamily="34" charset="0"/>
              <a:buChar char="*"/>
            </a:pPr>
            <a:r>
              <a:rPr lang="it-IT" b="1" kern="1200" dirty="0">
                <a:solidFill>
                  <a:srgbClr val="111111"/>
                </a:solidFill>
                <a:effectLst/>
                <a:latin typeface="Times New Roman" panose="02020603050405020304" pitchFamily="18" charset="0"/>
              </a:rPr>
              <a:t>I programmi di peer support coinvolgono persone che hanno avuto esperienze simili, creando un ambiente di condivisione e comprensione reciproca. Questi programmi promuovono la speranza e la motivazione nel percorso di recovery.</a:t>
            </a:r>
            <a:endParaRPr lang="it-IT"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744006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533F4D-7029-B6E5-A98D-4414DDA7F2EA}"/>
              </a:ext>
            </a:extLst>
          </p:cNvPr>
          <p:cNvSpPr>
            <a:spLocks noGrp="1"/>
          </p:cNvSpPr>
          <p:nvPr>
            <p:ph type="title"/>
          </p:nvPr>
        </p:nvSpPr>
        <p:spPr/>
        <p:txBody>
          <a:bodyPr>
            <a:normAutofit fontScale="90000"/>
          </a:bodyPr>
          <a:lstStyle/>
          <a:p>
            <a:r>
              <a:rPr lang="it-IT" b="1" dirty="0">
                <a:solidFill>
                  <a:srgbClr val="111111"/>
                </a:solidFill>
                <a:latin typeface="Times New Roman" panose="02020603050405020304" pitchFamily="18" charset="0"/>
              </a:rPr>
              <a:t> 12. Promozione della Salute Mentale e Fisica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E905FF5-22F4-4AF0-9580-76B03D348191}"/>
              </a:ext>
            </a:extLst>
          </p:cNvPr>
          <p:cNvSpPr>
            <a:spLocks noGrp="1"/>
          </p:cNvSpPr>
          <p:nvPr>
            <p:ph idx="1"/>
          </p:nvPr>
        </p:nvSpPr>
        <p:spPr/>
        <p:txBody>
          <a:bodyPr/>
          <a:lstStyle/>
          <a:p>
            <a:pPr marL="342900" lvl="0" indent="-342900" algn="just">
              <a:buFont typeface="Arial" panose="020B0604020202020204" pitchFamily="34" charset="0"/>
              <a:buChar char="*"/>
            </a:pPr>
            <a:r>
              <a:rPr lang="it-IT" sz="3600" b="1" kern="1200" dirty="0">
                <a:solidFill>
                  <a:srgbClr val="111111"/>
                </a:solidFill>
                <a:effectLst/>
                <a:latin typeface="Times New Roman" panose="02020603050405020304" pitchFamily="18" charset="0"/>
              </a:rPr>
              <a:t>La riabilitazione non si limita al benessere mentale, ma si concentra anche sulla promozione del benessere emotivo e su uno stile di vita sano. Sono quindi inclusi alimentazione equilibrata, attività fisica regolare e gestione dello stress.</a:t>
            </a:r>
            <a:endParaRPr lang="it-IT" sz="3600" b="1" kern="1200" dirty="0">
              <a:solidFill>
                <a:srgbClr val="000000"/>
              </a:solidFill>
              <a:effectLst/>
              <a:latin typeface="Times New Roman" panose="02020603050405020304" pitchFamily="18" charset="0"/>
            </a:endParaRPr>
          </a:p>
          <a:p>
            <a:pPr marL="228600" indent="-228600"/>
            <a:r>
              <a:rPr lang="it-IT" sz="36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99857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F046E-C050-804A-B238-A1B9F656C8D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Gli strumenti della riabilitazione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BE649FB-0D22-DC8C-14D3-466AEA942883}"/>
              </a:ext>
            </a:extLst>
          </p:cNvPr>
          <p:cNvSpPr>
            <a:spLocks noGrp="1"/>
          </p:cNvSpPr>
          <p:nvPr>
            <p:ph idx="1"/>
          </p:nvPr>
        </p:nvSpPr>
        <p:spPr/>
        <p:txBody>
          <a:bodyPr/>
          <a:lstStyle/>
          <a:p>
            <a:pPr>
              <a:lnSpc>
                <a:spcPct val="115000"/>
              </a:lnSpc>
              <a:spcAft>
                <a:spcPts val="800"/>
              </a:spcAft>
            </a:pPr>
            <a:r>
              <a:rPr lang="it-IT" sz="1800" kern="100" dirty="0">
                <a:effectLst/>
                <a:latin typeface="Aptos" panose="020B0004020202020204" pitchFamily="34" charset="0"/>
                <a:ea typeface="Times New Roman" panose="02020603050405020304" pitchFamily="18" charset="0"/>
                <a:cs typeface="Times New Roman" panose="02020603050405020304" pitchFamily="18" charset="0"/>
              </a:rPr>
              <a:t> </a:t>
            </a:r>
          </a:p>
          <a:p>
            <a:pPr algn="just">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riabilitazione psichiatrica impiega una gamma di strategie di efficacia convalidata che si concentrano su diversi aspetti del recupero. Questi includono sviluppo di competenze, terapia, inclusione sociale e supporto professionale.</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45952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F201E6-3DEA-06FD-A4F7-65D91B6C7BB9}"/>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1. Riabilitazione psicosociale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68D0078-96EE-922B-2E6A-8C1774BFC8D1}"/>
              </a:ext>
            </a:extLst>
          </p:cNvPr>
          <p:cNvSpPr>
            <a:spLocks noGrp="1"/>
          </p:cNvSpPr>
          <p:nvPr>
            <p:ph idx="1"/>
          </p:nvPr>
        </p:nvSpPr>
        <p:spPr/>
        <p:txBody>
          <a:bodyPr/>
          <a:lstStyle/>
          <a:p>
            <a:pPr marL="342900" lvl="0" indent="-342900" algn="just">
              <a:lnSpc>
                <a:spcPct val="115000"/>
              </a:lnSpc>
              <a:spcAft>
                <a:spcPts val="800"/>
              </a:spcAft>
              <a:buFont typeface="Arial" panose="020B0604020202020204" pitchFamily="34" charset="0"/>
              <a:buChar char="*"/>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L'integrazione nella comunità è un obiettivo primario della riabilitazione psichiatrica. Si sono rivelate utili esperienze di Supporto abitativo: alloggi assistiti, alloggi di transizione e sistemazioni di vita indipendente. Queste  strategie riducono i ricoveri ospedalieri risultando nel tempo molto meno costose di quanto non sembri.</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indent="-228600" algn="just"/>
            <a:r>
              <a:rPr lang="it-IT" sz="2400" b="1" kern="100" dirty="0">
                <a:solidFill>
                  <a:srgbClr val="000000"/>
                </a:solidFill>
                <a:effectLst/>
                <a:latin typeface="Times New Roman" panose="02020603050405020304" pitchFamily="18" charset="0"/>
              </a:rPr>
              <a:t>Per raggiungere l’obiettivo di vivere in comunità sono utili alcune tecniche tra cui troviamo il training alle abilità sociali (SST), </a:t>
            </a:r>
            <a:r>
              <a:rPr lang="it-IT" sz="2400" b="1" kern="100" dirty="0" err="1">
                <a:solidFill>
                  <a:srgbClr val="000000"/>
                </a:solidFill>
                <a:effectLst/>
                <a:latin typeface="Times New Roman" panose="02020603050405020304" pitchFamily="18" charset="0"/>
              </a:rPr>
              <a:t>role</a:t>
            </a:r>
            <a:r>
              <a:rPr lang="it-IT" sz="2400" b="1" kern="100" dirty="0">
                <a:solidFill>
                  <a:srgbClr val="000000"/>
                </a:solidFill>
                <a:effectLst/>
                <a:latin typeface="Times New Roman" panose="02020603050405020304" pitchFamily="18" charset="0"/>
              </a:rPr>
              <a:t> playing, insegnamento di strategie di risoluzione dei conflitti, simulazione di situazioni sociali per aumentare la consapevolezza e la competenza interpersonale.</a:t>
            </a:r>
            <a:endParaRPr lang="it-IT" sz="24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58420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A891F4-57AD-1E75-11EC-0818DC87CB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B0A215-0B61-42E8-AAB2-EEBBAB09E97A}"/>
              </a:ext>
            </a:extLst>
          </p:cNvPr>
          <p:cNvSpPr>
            <a:spLocks noGrp="1"/>
          </p:cNvSpPr>
          <p:nvPr>
            <p:ph idx="1"/>
          </p:nvPr>
        </p:nvSpPr>
        <p:spPr/>
        <p:txBody>
          <a:bodyPr/>
          <a:lstStyle/>
          <a:p>
            <a:pPr>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Si differenzia dalla tradizionale assistenza psichiatrica dato che non  si concentra solo sugli aspetti clinici e sulla gestione dei sintomi.  </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it-IT" sz="2400" kern="100" dirty="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Le persone più frequentemente avviate ad un percorso riabilitativo sono caratterizzate da psicosi, deliri, schizofrenia, disturbi di personalità multipla, ma troviamo anche percorsi post SERD (servizi dipendenze). Si tratta, in quest’ ultimo caso, di pazienti affetti da doppia diagnosi, ovvero dipendenza e disturbo mentale. Le strutture riabilitative devono essere accreditate dalla Regione. Il paziente ha il diritto di visitare, insieme ai servizi sociali ed all’eventuale tutore, le strutture che vengono proposte. </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963155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0C2E1E-21D5-0ABE-0C0F-82F62597D8ED}"/>
              </a:ext>
            </a:extLst>
          </p:cNvPr>
          <p:cNvSpPr>
            <a:spLocks noGrp="1"/>
          </p:cNvSpPr>
          <p:nvPr>
            <p:ph type="title"/>
          </p:nvPr>
        </p:nvSpPr>
        <p:spPr/>
        <p:txBody>
          <a:bodyPr>
            <a:normAutofit fontScale="90000"/>
          </a:bodyPr>
          <a:lstStyle/>
          <a:p>
            <a:r>
              <a:rPr lang="en-US"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Training </a:t>
            </a:r>
            <a:r>
              <a:rPr lang="en-US" kern="1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sulle</a:t>
            </a:r>
            <a:r>
              <a:rPr lang="en-US"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kern="1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abilità</a:t>
            </a:r>
            <a:r>
              <a:rPr lang="en-US"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kern="1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sociali</a:t>
            </a:r>
            <a:r>
              <a:rPr lang="en-US"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(Social Skills Training - SST)</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A2FA38-EDDC-348A-366F-F8FF71BA4C40}"/>
              </a:ext>
            </a:extLst>
          </p:cNvPr>
          <p:cNvSpPr>
            <a:spLocks noGrp="1"/>
          </p:cNvSpPr>
          <p:nvPr>
            <p:ph idx="1"/>
          </p:nvPr>
        </p:nvSpPr>
        <p:spPr/>
        <p:txBody>
          <a:bodyPr>
            <a:normAutofit fontScale="85000" lnSpcReduction="20000"/>
          </a:bodyPr>
          <a:lstStyle/>
          <a:p>
            <a:pPr algn="just">
              <a:lnSpc>
                <a:spcPct val="115000"/>
              </a:lnSpc>
              <a:spcAft>
                <a:spcPts val="800"/>
              </a:spcAft>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Obiettivo: migliorare le interazioni e la comunicazione interpersonali spesso carenti in quanto mai apprese o perse a causa della malattia. Si tratta di capacità quali quelle di sostenere una conversazione, imparare a collaborare, mantenere gli impegni presi, puntualità mimica tono di voce, direzione dello sguardo e vicinanza appropriate. Molte strategie comportamentali si sono dimostrate utili a tale scopo, soprattutto se messe in atto in piccoli gruppi che spesso sono particolarmente gradevoli e divertenti. Le strategie di educazione includono insegnamento diretto delle abilità,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role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-playing per simulare situazioni sociali, feedback da parte dei terapeuti e dei membri del gruppo. </a:t>
            </a:r>
            <a:endParaRPr lang="it-IT" sz="3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731874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9EDB15-3F7D-5A09-9AD8-C4B48F19E6F0}"/>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2. Terapia occupazionale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94639BF-0722-503C-A117-D17D4AD91F8C}"/>
              </a:ext>
            </a:extLst>
          </p:cNvPr>
          <p:cNvSpPr>
            <a:spLocks noGrp="1"/>
          </p:cNvSpPr>
          <p:nvPr>
            <p:ph idx="1"/>
          </p:nvPr>
        </p:nvSpPr>
        <p:spPr/>
        <p:txBody>
          <a:bodyPr/>
          <a:lstStyle/>
          <a:p>
            <a:pPr marL="342900" lvl="0" indent="-342900" algn="just">
              <a:lnSpc>
                <a:spcPct val="115000"/>
              </a:lnSpc>
              <a:spcAft>
                <a:spcPts val="800"/>
              </a:spcAft>
              <a:buFont typeface="Arial" panose="020B0604020202020204" pitchFamily="34" charset="0"/>
              <a:buChar char="*"/>
            </a:pPr>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L'occupazione lavorativa è un fattore critico nel recupero, poiché offre indipendenza finanziaria, scopo e interazione sociale. La riabilitazione professionale si concentra sull'aiutare le persone a trovare e mantenere un'occupazione significativa. In molti casi ad esempio i tossicodipendenti hanno interrotto gli studi prima di conseguire un diploma. La permanenza in comunità terapeutica può fornire la opportunità per finire di qualificarsi ed apprendere utili capacità professionali. A san Patrignano hanno raggiunto livelli prestigiosi nell’ambito del restauro, della cucina, della pelletteria e della ippica. Molte associazioni per persone con sindrome di Down o per persone con autismo hanno formato e gestiscono pizzerie e centri di ristorazione con apprezzabile successo. I lavori proposti devono essere in linea con le competenze e gli interessi individuali.</a:t>
            </a:r>
            <a:endParaRPr lang="it-IT" sz="20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872122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D77126-ED46-2D63-8398-45D680357AD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C80A225-3327-3B11-A9D9-F2EDC1C50ADD}"/>
              </a:ext>
            </a:extLst>
          </p:cNvPr>
          <p:cNvSpPr>
            <a:spLocks noGrp="1"/>
          </p:cNvSpPr>
          <p:nvPr>
            <p:ph idx="1"/>
          </p:nvPr>
        </p:nvSpPr>
        <p:spPr/>
        <p:txBody>
          <a:bodyPr/>
          <a:lstStyle/>
          <a:p>
            <a:pPr marL="342900" lvl="0" indent="-342900" algn="just">
              <a:lnSpc>
                <a:spcPct val="115000"/>
              </a:lnSpc>
              <a:spcAft>
                <a:spcPts val="800"/>
              </a:spcAft>
              <a:buFont typeface="Arial" panose="020B0604020202020204" pitchFamily="34" charset="0"/>
              <a:buChar char="*"/>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Occupazione assistita: In molti casi i pazienti psichiatrici hanno bisogno di particolare assistenza per lo meno nelle prime fasi di inserimento lavorativo. Questa assistenza individualizzata consente un più rapido collocamento e spesso si dimostra superiore alla formazione professionale tradizionale.</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Adattamenti sul posto di lavoro</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457200" algn="just">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Nell’inserire persone con disturbi mentali in aziende è spesso utile pensare ad orari flessibili, coaching lavorativo e formazione sulla salute mentale per i datori di lavoro.</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1772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15016F-F490-34D9-544E-422DDA124E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99B5387-6EA8-929D-FB94-1DE5668A4D02}"/>
              </a:ext>
            </a:extLst>
          </p:cNvPr>
          <p:cNvSpPr>
            <a:spLocks noGrp="1"/>
          </p:cNvSpPr>
          <p:nvPr>
            <p:ph idx="1"/>
          </p:nvPr>
        </p:nvSpPr>
        <p:spPr/>
        <p:txBody>
          <a:bodyPr>
            <a:normAutofit fontScale="92500"/>
          </a:bodyPr>
          <a:lstStyle/>
          <a:p>
            <a:pPr marL="457200" indent="-228600" algn="just"/>
            <a:r>
              <a:rPr lang="it-IT" sz="3200" b="1" kern="100" dirty="0">
                <a:solidFill>
                  <a:srgbClr val="000000"/>
                </a:solidFill>
                <a:effectLst/>
                <a:latin typeface="Times New Roman" panose="02020603050405020304" pitchFamily="18" charset="0"/>
              </a:rPr>
              <a:t>Per ottenere questi obiettivi sono utili la pianificazione e svolgimento di attività manuali o creative (artigianato, cucito, pittura), esercizi di vita pratica (fare la spesa, cucinare), supporto nell’inserimento lavorativo attraverso stage e tirocini supervisionati. Tecniche: Supporto nell’identificazione delle capacità lavorative del paziente, coaching per la ricerca di lavoro, preparazione al colloquio di lavoro, inserimento in programmi di impiego protetto o supportato, e supervisione nelle prime fasi dell’impiego. </a:t>
            </a:r>
            <a:endParaRPr lang="it-IT" sz="3200" b="1" kern="1200" dirty="0">
              <a:solidFill>
                <a:srgbClr val="000000"/>
              </a:solidFill>
              <a:effectLst/>
              <a:latin typeface="Times New Roman" panose="02020603050405020304" pitchFamily="18" charset="0"/>
            </a:endParaRPr>
          </a:p>
          <a:p>
            <a:pPr marL="685800" indent="-228600" algn="just"/>
            <a:r>
              <a:rPr lang="it-IT" sz="32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1980305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5048AE-1BFC-ED13-F917-4AA153C806A4}"/>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3</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 Coinvolgimento della famiglia</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D1DAC0B-E624-0CB5-08A0-704619DBEBB6}"/>
              </a:ext>
            </a:extLst>
          </p:cNvPr>
          <p:cNvSpPr>
            <a:spLocks noGrp="1"/>
          </p:cNvSpPr>
          <p:nvPr>
            <p:ph idx="1"/>
          </p:nvPr>
        </p:nvSpPr>
        <p:spPr/>
        <p:txBody>
          <a:bodyPr>
            <a:normAutofit lnSpcReduction="10000"/>
          </a:bodyPr>
          <a:lstStyle/>
          <a:p>
            <a:pPr algn="just">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Il supporto della famiglia è fondamentale per il recupero, offrendo assistenza emotiva e pratica. In alcuni casi si tratta di famiglie disturbate che devono essere aiutate a conoscere la malattia  (Psicoeducazione) ed il modo migliore per aiutare il congiunto. Il rientro dello schizofrenico in famiglia ad alta emotività espressa implica un tasso di ricadute cinque volte maggiore rispetto al rientro in famiglie più contenute sul piano emotivo. In alcuni casi si rivela indispensabile una terapia familiare per  facilitare la comunicazione e risolvere i conflitti all'interno dell'unità familiare. Le famiglie saranno anche spesso coinvolte  nella pianificazione del trattamento e nel processo decisionale.</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228600" indent="-228600" algn="just"/>
            <a:r>
              <a:rPr lang="it-IT" sz="24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1185950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C59D2C-7C88-808A-D02A-999D06873BA6}"/>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4. Psicoeducazione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789C622-4957-57D6-8CA5-4F823B4BEA4C}"/>
              </a:ext>
            </a:extLst>
          </p:cNvPr>
          <p:cNvSpPr>
            <a:spLocks noGrp="1"/>
          </p:cNvSpPr>
          <p:nvPr>
            <p:ph idx="1"/>
          </p:nvPr>
        </p:nvSpPr>
        <p:spPr/>
        <p:txBody>
          <a:bodyPr>
            <a:normAutofit lnSpcReduction="10000"/>
          </a:bodyPr>
          <a:lstStyle/>
          <a:p>
            <a:pPr marL="228600" indent="-228600" algn="just"/>
            <a:r>
              <a:rPr lang="it-IT" sz="2400" b="1" kern="100" dirty="0">
                <a:solidFill>
                  <a:srgbClr val="000000"/>
                </a:solidFill>
                <a:effectLst/>
                <a:latin typeface="Times New Roman" panose="02020603050405020304" pitchFamily="18" charset="0"/>
              </a:rPr>
              <a:t>Obiettivi: Fornire informazioni e strategie di gestione ai pazienti e alle loro famiglie, favorendo la consapevolezza della malattia, delle sue dinamiche e della gestione quotidiana. Tecniche: Sessioni educative individuali o di gruppo, mirate a spiegare la natura del disturbo psichiatrico, le opzioni di trattamento, e le strategie di coping. Coinvolge anche i familiari per migliorare il supporto a casa. . Potenziamento Cognitivo</a:t>
            </a:r>
            <a:endParaRPr lang="it-IT" sz="2400" b="1" kern="1200" dirty="0">
              <a:solidFill>
                <a:srgbClr val="000000"/>
              </a:solidFill>
              <a:effectLst/>
              <a:latin typeface="Times New Roman" panose="02020603050405020304" pitchFamily="18" charset="0"/>
            </a:endParaRPr>
          </a:p>
          <a:p>
            <a:pPr marL="457200" algn="just">
              <a:lnSpc>
                <a:spcPct val="115000"/>
              </a:lnSpc>
              <a:spcAft>
                <a:spcPts val="800"/>
              </a:spcAft>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Obiettivo: affrontare deficit cognitivi come memoria, attenzione e risoluzione dei problemi, spesso riscontrati in persone con schizofrenia o disturbo bipolare. • Metodi: programmi di formazione computerizzati e sessioni guidate da terapisti. Gli interventi possono includere esercizi di memoria, giochi logici e </a:t>
            </a:r>
            <a:r>
              <a:rPr lang="it-IT"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problem</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solving.</a:t>
            </a:r>
            <a:endParaRPr lang="it-IT" sz="24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00029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DE9C6-671E-D7D4-1985-6FE43403BD1A}"/>
              </a:ext>
            </a:extLst>
          </p:cNvPr>
          <p:cNvSpPr>
            <a:spLocks noGrp="1"/>
          </p:cNvSpPr>
          <p:nvPr>
            <p:ph type="title"/>
          </p:nvPr>
        </p:nvSpPr>
        <p:spPr/>
        <p:txBody>
          <a:bodyPr>
            <a:normAutofit fontScale="90000"/>
          </a:bodyPr>
          <a:lstStyle/>
          <a:p>
            <a:r>
              <a:rPr lang="it-IT"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Riabilitazione basata sull’approccio metacognitivo</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12AC1D7-6E63-9E6A-8A17-4A966064E09E}"/>
              </a:ext>
            </a:extLst>
          </p:cNvPr>
          <p:cNvSpPr>
            <a:spLocks noGrp="1"/>
          </p:cNvSpPr>
          <p:nvPr>
            <p:ph idx="1"/>
          </p:nvPr>
        </p:nvSpPr>
        <p:spPr/>
        <p:txBody>
          <a:bodyPr/>
          <a:lstStyle/>
          <a:p>
            <a:pPr marL="342900" lvl="0" indent="-342900" algn="just">
              <a:lnSpc>
                <a:spcPct val="115000"/>
              </a:lnSpc>
              <a:spcAft>
                <a:spcPts val="800"/>
              </a:spcAft>
              <a:buFont typeface="Arial" panose="020B0604020202020204" pitchFamily="34" charset="0"/>
              <a:buChar char="*"/>
            </a:pPr>
            <a:r>
              <a:rPr lang="it-IT"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Obiettivi: Migliorare la capacità del paziente di riflettere sui propri stati mentali e su quelli degli altri, aiutandolo a sviluppare una migliore consapevolezza di sé e degli altri.</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Tecniche: Interventi volti a migliorare la metacognizione, ossia la capacità di comprendere e interpretare le proprie emozioni e pensieri, e sviluppare abilità di regolazione emotiva e cognitiva in situazioni sociali. </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685800" indent="-228600" algn="just"/>
            <a:r>
              <a:rPr lang="it-IT" sz="1800" b="1" kern="1200" dirty="0">
                <a:solidFill>
                  <a:srgbClr val="000000"/>
                </a:solidFill>
                <a:effectLst/>
                <a:latin typeface="Times New Roman" panose="02020603050405020304" pitchFamily="18" charset="0"/>
              </a:rPr>
              <a:t> </a:t>
            </a:r>
          </a:p>
          <a:p>
            <a:endParaRPr lang="it-IT" dirty="0"/>
          </a:p>
        </p:txBody>
      </p:sp>
    </p:spTree>
    <p:extLst>
      <p:ext uri="{BB962C8B-B14F-4D97-AF65-F5344CB8AC3E}">
        <p14:creationId xmlns:p14="http://schemas.microsoft.com/office/powerpoint/2010/main" val="3465886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F53247-D36C-F18F-B05C-326F3C14574E}"/>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6. Terapia di gruppo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8F4032C-30FB-2875-F18D-70853C24AE00}"/>
              </a:ext>
            </a:extLst>
          </p:cNvPr>
          <p:cNvSpPr>
            <a:spLocks noGrp="1"/>
          </p:cNvSpPr>
          <p:nvPr>
            <p:ph idx="1"/>
          </p:nvPr>
        </p:nvSpPr>
        <p:spPr/>
        <p:txBody>
          <a:bodyPr/>
          <a:lstStyle/>
          <a:p>
            <a:pPr marL="342900" lvl="0" indent="-342900" algn="just">
              <a:buFont typeface="Arial" panose="020B0604020202020204" pitchFamily="34" charset="0"/>
              <a:buChar char="*"/>
            </a:pPr>
            <a:r>
              <a:rPr lang="it-IT" sz="2400" b="1" kern="100" dirty="0">
                <a:solidFill>
                  <a:srgbClr val="000000"/>
                </a:solidFill>
                <a:effectLst/>
                <a:latin typeface="Times New Roman" panose="02020603050405020304" pitchFamily="18" charset="0"/>
              </a:rPr>
              <a:t>	•	Obiettivi: Fornire un contesto in cui i pazienti possano imparare nuove abilità, ricevere sostegno emotivo e migliorare il funzionamento sociale. </a:t>
            </a:r>
            <a:r>
              <a:rPr lang="it-IT" sz="2400" b="1" kern="1200" dirty="0">
                <a:solidFill>
                  <a:srgbClr val="000000"/>
                </a:solidFill>
                <a:effectLst/>
                <a:latin typeface="Times New Roman" panose="02020603050405020304" pitchFamily="18" charset="0"/>
              </a:rPr>
              <a:t>Tecniche: Gruppi di riabilitazione che possono includere esercizi di condivisione delle esperienze, attività per migliorare l’autostima, insegnamento di abilità interpersonali, o discussioni strutturate su specifici temi (ad es., gestione dello stress). Programmi di supporto tra pari. Il supporto tra pari svolge un ruolo fondamentale nella riabilitazione psichiatrica offrendo incoraggiamento, esperienze condivise e speranza. Questo supporto può essere effettuato anche da un paziente più esperto che forma uno di recente inserimento sul posto di lavoro. Le persone possono condividere esperienze e strategie di coping. Tutto ciò rafforza le connessioni sociali e offre un senso di appartenenza.</a:t>
            </a:r>
          </a:p>
          <a:p>
            <a:endParaRPr lang="it-IT" dirty="0"/>
          </a:p>
        </p:txBody>
      </p:sp>
    </p:spTree>
    <p:extLst>
      <p:ext uri="{BB962C8B-B14F-4D97-AF65-F5344CB8AC3E}">
        <p14:creationId xmlns:p14="http://schemas.microsoft.com/office/powerpoint/2010/main" val="21712910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A993F-82A6-3A9C-3834-09F77A7C0C9C}"/>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7. Interventi basati sul tempo libero </a:t>
            </a:r>
            <a:r>
              <a:rPr lang="it-IT" b="1" dirty="0">
                <a:solidFill>
                  <a:srgbClr val="000000"/>
                </a:solidFill>
                <a:latin typeface="Times New Roman" panose="02020603050405020304" pitchFamily="18" charset="0"/>
              </a:rPr>
              <a:t>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03C5D23-293F-65A2-002E-CD02A939EBFA}"/>
              </a:ext>
            </a:extLst>
          </p:cNvPr>
          <p:cNvSpPr>
            <a:spLocks noGrp="1"/>
          </p:cNvSpPr>
          <p:nvPr>
            <p:ph idx="1"/>
          </p:nvPr>
        </p:nvSpPr>
        <p:spPr/>
        <p:txBody>
          <a:bodyPr/>
          <a:lstStyle/>
          <a:p>
            <a:pPr marL="228600" indent="-228600" algn="just"/>
            <a:r>
              <a:rPr lang="it-IT" sz="3200" b="1" kern="1200" dirty="0">
                <a:solidFill>
                  <a:srgbClr val="000000"/>
                </a:solidFill>
                <a:effectLst/>
                <a:latin typeface="Times New Roman" panose="02020603050405020304" pitchFamily="18" charset="0"/>
              </a:rPr>
              <a:t>incoraggiare la partecipazione a hobby, sport ed eventi culturali migliora la socializzazione e riduce l'isolamento. Si possono, ad esempio, o</a:t>
            </a:r>
            <a:r>
              <a:rPr lang="it-IT" sz="3200" b="1" kern="100" dirty="0">
                <a:solidFill>
                  <a:srgbClr val="000000"/>
                </a:solidFill>
                <a:effectLst/>
                <a:latin typeface="Times New Roman" panose="02020603050405020304" pitchFamily="18" charset="0"/>
              </a:rPr>
              <a:t>rganizza</a:t>
            </a:r>
            <a:r>
              <a:rPr lang="it-IT" sz="3200" b="1" kern="1200" dirty="0">
                <a:solidFill>
                  <a:srgbClr val="000000"/>
                </a:solidFill>
                <a:effectLst/>
                <a:latin typeface="Times New Roman" panose="02020603050405020304" pitchFamily="18" charset="0"/>
              </a:rPr>
              <a:t>r</a:t>
            </a:r>
            <a:r>
              <a:rPr lang="it-IT" sz="3200" b="1" kern="100" dirty="0">
                <a:solidFill>
                  <a:srgbClr val="000000"/>
                </a:solidFill>
                <a:effectLst/>
                <a:latin typeface="Times New Roman" panose="02020603050405020304" pitchFamily="18" charset="0"/>
              </a:rPr>
              <a:t>e di attività ricreative strutturate, come sport, arte, giochi di gruppo, che permettano al paziente di sviluppare interessi e migliorare il senso di benessere</a:t>
            </a:r>
            <a:r>
              <a:rPr lang="it-IT" sz="3200" b="1" kern="1200" dirty="0">
                <a:solidFill>
                  <a:srgbClr val="000000"/>
                </a:solidFill>
                <a:effectLst/>
                <a:latin typeface="Times New Roman" panose="02020603050405020304" pitchFamily="18" charset="0"/>
              </a:rPr>
              <a:t> e</a:t>
            </a:r>
            <a:r>
              <a:rPr lang="it-IT" sz="3200" b="1" kern="100" dirty="0">
                <a:solidFill>
                  <a:srgbClr val="000000"/>
                </a:solidFill>
                <a:effectLst/>
                <a:latin typeface="Times New Roman" panose="02020603050405020304" pitchFamily="18" charset="0"/>
              </a:rPr>
              <a:t> godere di attività gratificanti.</a:t>
            </a:r>
            <a:endParaRPr lang="it-IT" sz="3200"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1472926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C3A31-AEBB-6430-0502-B481A2A6D83B}"/>
              </a:ext>
            </a:extLst>
          </p:cNvPr>
          <p:cNvSpPr>
            <a:spLocks noGrp="1"/>
          </p:cNvSpPr>
          <p:nvPr>
            <p:ph type="title"/>
          </p:nvPr>
        </p:nvSpPr>
        <p:spPr/>
        <p:txBody>
          <a:bodyPr/>
          <a:lstStyle/>
          <a:p>
            <a:r>
              <a:rPr lang="it-IT" b="1" kern="100" dirty="0">
                <a:solidFill>
                  <a:srgbClr val="000000"/>
                </a:solidFill>
                <a:latin typeface="Times New Roman" panose="02020603050405020304" pitchFamily="18" charset="0"/>
              </a:rPr>
              <a:t>8. Interventi di case management</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233FB7A-1B0E-EF7E-CCB4-83D9A38FED12}"/>
              </a:ext>
            </a:extLst>
          </p:cNvPr>
          <p:cNvSpPr>
            <a:spLocks noGrp="1"/>
          </p:cNvSpPr>
          <p:nvPr>
            <p:ph idx="1"/>
          </p:nvPr>
        </p:nvSpPr>
        <p:spPr/>
        <p:txBody>
          <a:bodyPr>
            <a:normAutofit lnSpcReduction="10000"/>
          </a:bodyPr>
          <a:lstStyle/>
          <a:p>
            <a:pPr algn="just">
              <a:lnSpc>
                <a:spcPct val="115000"/>
              </a:lnSpc>
              <a:spcAft>
                <a:spcPts val="800"/>
              </a:spcAft>
            </a:pPr>
            <a:r>
              <a:rPr lang="it-IT" kern="100" dirty="0">
                <a:effectLst/>
                <a:latin typeface="Aptos" panose="020B0004020202020204" pitchFamily="34" charset="0"/>
                <a:ea typeface="Times New Roman" panose="02020603050405020304" pitchFamily="18" charset="0"/>
                <a:cs typeface="Times New Roman" panose="02020603050405020304" pitchFamily="18" charset="0"/>
              </a:rPr>
              <a:t>Un case manager fornisce un supporto personalizzato e continuo nella gestione della vita quotidiana, promuovendo l’autonomia del paziente. Lavora a stretto contatto con il paziente per coordinare i servizi di assistenza, monitorare l’aderenza al trattamento, fornire supporto nella gestione delle attività quotidiane (gestione della casa, accesso ai servizi sanitari) e intervenire in caso di crisi.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È molto importante la coordinazione  di servizi quali assistenza sanitaria, alloggio e supporto all'occupazione, e mettere in atto sistemi per la misurazione dell'efficacia della riabilitazione psichiatrica</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97541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867A98-BA17-4139-C5A7-66AD878A9E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2EADAC0-305F-8C78-15EB-13D50B1C0DB6}"/>
              </a:ext>
            </a:extLst>
          </p:cNvPr>
          <p:cNvSpPr>
            <a:spLocks noGrp="1"/>
          </p:cNvSpPr>
          <p:nvPr>
            <p:ph idx="1"/>
          </p:nvPr>
        </p:nvSpPr>
        <p:spPr/>
        <p:txBody>
          <a:bodyPr/>
          <a:lstStyle/>
          <a:p>
            <a:r>
              <a:rPr lang="it-IT" sz="3200" b="1" kern="1200" dirty="0">
                <a:solidFill>
                  <a:srgbClr val="000000"/>
                </a:solidFill>
                <a:effectLst/>
                <a:latin typeface="Times New Roman" panose="02020603050405020304" pitchFamily="18" charset="0"/>
              </a:rPr>
              <a:t> Il paziente psichiatrico fin dalla gioventù entra in una spirale di fallimenti continui tenta di risolvere i problemi in modi inefficaci e precipita in un percorso di inefficienza e sofferenza che contribuisce a mantenere la condizione patologica. Somministrare energiche quantità di farmaci può essere a volte utile, ma non è una strategia efficace né fa apprendere nuovi e più gradevoli modi di esistere in un contesto sociale</a:t>
            </a:r>
          </a:p>
          <a:p>
            <a:endParaRPr lang="it-IT" dirty="0"/>
          </a:p>
        </p:txBody>
      </p:sp>
    </p:spTree>
    <p:extLst>
      <p:ext uri="{BB962C8B-B14F-4D97-AF65-F5344CB8AC3E}">
        <p14:creationId xmlns:p14="http://schemas.microsoft.com/office/powerpoint/2010/main" val="38958863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7851-9B2E-57F1-C6E1-1D520AC8AD23}"/>
              </a:ext>
            </a:extLst>
          </p:cNvPr>
          <p:cNvSpPr>
            <a:spLocks noGrp="1"/>
          </p:cNvSpPr>
          <p:nvPr>
            <p:ph type="title"/>
          </p:nvPr>
        </p:nvSpPr>
        <p:spPr/>
        <p:txBody>
          <a:bodyPr>
            <a:normAutofit fontScale="90000"/>
          </a:bodyPr>
          <a:lstStyle/>
          <a:p>
            <a:r>
              <a:rPr lang="it-IT" b="1" kern="100" dirty="0">
                <a:solidFill>
                  <a:srgbClr val="000000"/>
                </a:solidFill>
                <a:latin typeface="Times New Roman" panose="02020603050405020304" pitchFamily="18" charset="0"/>
              </a:rPr>
              <a:t>10. Terapia del supporto abitativo (</a:t>
            </a:r>
            <a:r>
              <a:rPr lang="it-IT" b="1" kern="100" dirty="0" err="1">
                <a:solidFill>
                  <a:srgbClr val="000000"/>
                </a:solidFill>
                <a:latin typeface="Times New Roman" panose="02020603050405020304" pitchFamily="18" charset="0"/>
              </a:rPr>
              <a:t>Supported</a:t>
            </a:r>
            <a:r>
              <a:rPr lang="it-IT" b="1" kern="100" dirty="0">
                <a:solidFill>
                  <a:srgbClr val="000000"/>
                </a:solidFill>
                <a:latin typeface="Times New Roman" panose="02020603050405020304" pitchFamily="18" charset="0"/>
              </a:rPr>
              <a:t> Housing)</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DB7A9D2-7D5F-0E4E-DB46-9BFE26851637}"/>
              </a:ext>
            </a:extLst>
          </p:cNvPr>
          <p:cNvSpPr>
            <a:spLocks noGrp="1"/>
          </p:cNvSpPr>
          <p:nvPr>
            <p:ph idx="1"/>
          </p:nvPr>
        </p:nvSpPr>
        <p:spPr/>
        <p:txBody>
          <a:bodyPr/>
          <a:lstStyle/>
          <a:p>
            <a:pPr marL="342900" lvl="0" indent="-342900" algn="just">
              <a:buFont typeface="Arial" panose="020B0604020202020204" pitchFamily="34" charset="0"/>
              <a:buChar char="*"/>
            </a:pPr>
            <a:r>
              <a:rPr lang="it-IT" sz="3600" b="1" kern="100" dirty="0">
                <a:solidFill>
                  <a:srgbClr val="000000"/>
                </a:solidFill>
                <a:effectLst/>
                <a:latin typeface="Times New Roman" panose="02020603050405020304" pitchFamily="18" charset="0"/>
              </a:rPr>
              <a:t>	•	Obiettivi: Aiutare i pazienti psichiatrici a vivere in modo indipendente o semi-indipendente in contesti comunitari.</a:t>
            </a:r>
            <a:r>
              <a:rPr lang="it-IT" sz="3600" b="1" kern="1200" dirty="0">
                <a:solidFill>
                  <a:srgbClr val="000000"/>
                </a:solidFill>
                <a:effectLst/>
                <a:latin typeface="Times New Roman" panose="02020603050405020304" pitchFamily="18" charset="0"/>
              </a:rPr>
              <a:t> i pazienti che sono in appartamento (protetto), in sono autonomi; sono sempre supervisionati da educatori, ma terapie, cucina, lavanderia, gestione e pulizia della casa sono attività che svolgono in sempre maggiore autonomia.</a:t>
            </a:r>
          </a:p>
          <a:p>
            <a:endParaRPr lang="it-IT" dirty="0"/>
          </a:p>
        </p:txBody>
      </p:sp>
    </p:spTree>
    <p:extLst>
      <p:ext uri="{BB962C8B-B14F-4D97-AF65-F5344CB8AC3E}">
        <p14:creationId xmlns:p14="http://schemas.microsoft.com/office/powerpoint/2010/main" val="2729456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B186D5-48C8-466F-C3C1-DDA77A9EEF22}"/>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11. Psicoterapia e consulenza</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0BDBB87-7B7E-D5CB-90B5-07BE5E05588B}"/>
              </a:ext>
            </a:extLst>
          </p:cNvPr>
          <p:cNvSpPr>
            <a:spLocks noGrp="1"/>
          </p:cNvSpPr>
          <p:nvPr>
            <p:ph idx="1"/>
          </p:nvPr>
        </p:nvSpPr>
        <p:spPr/>
        <p:txBody>
          <a:bodyPr/>
          <a:lstStyle/>
          <a:p>
            <a:pPr algn="just">
              <a:lnSpc>
                <a:spcPct val="115000"/>
              </a:lnSpc>
              <a:spcAft>
                <a:spcPts val="800"/>
              </a:spcAft>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La psicoterapia rimane parte integrante della riabilitazione psichiatrica, fornendo alle persone coinvolte gli strumenti per gestire i sintomi e le sfide emotive. Naturalmente la psicoterapia può assumere diverse forme capaci di rispondere a specifiche necessità. Forme di terapia spesso utilizzate includono la terapia cognitivo comportamentale  CBT , la terapia dialettico comportamentale DBT. Sono utili anche colloqui motivazionali per aumentare la motivazione e l'impegno al cambiamento.</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049657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47F834-7E2D-C90D-350B-0E9FB10A923D}"/>
              </a:ext>
            </a:extLst>
          </p:cNvPr>
          <p:cNvSpPr>
            <a:spLocks noGrp="1"/>
          </p:cNvSpPr>
          <p:nvPr>
            <p:ph type="title"/>
          </p:nvPr>
        </p:nvSpPr>
        <p:spPr/>
        <p:txBody>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Gestione dei casi</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7D2035B-2859-968E-558C-B0707FD88951}"/>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Il successo delle strategie di riabilitazione psichiatrica può essere valutato utilizzando vari parametri:</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Riduzione dei sintomi: migliore gestione dei sintomi di salute mentale.</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Miglioramento funzionale: maggiore capacità di svolgere le attività quotidiane e mantenere l'occupazione.</a:t>
            </a: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Qualità della vita: maggiore soddisfazione per la vita, le relazioni e i ruoli sociali.</a:t>
            </a:r>
          </a:p>
          <a:p>
            <a:pPr marL="342900" lvl="0" indent="-342900" algn="just">
              <a:lnSpc>
                <a:spcPct val="115000"/>
              </a:lnSpc>
              <a:buFont typeface="Arial" panose="020B0604020202020204" pitchFamily="34" charset="0"/>
              <a:buChar char="*"/>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Integrazione nella comunità: maggiore partecipazione alle attività della comunità e riduzione dello stigma.</a:t>
            </a:r>
            <a:endParaRPr lang="it-IT" sz="2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Utilizzo dei servizi: meno ricoveri ospedalieri e interventi di emergenza.</a:t>
            </a:r>
            <a:endParaRPr lang="it-IT" sz="2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endParaRPr lang="it-IT"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62477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1F07-6888-5D5D-2997-DB944122C1A1}"/>
              </a:ext>
            </a:extLst>
          </p:cNvPr>
          <p:cNvSpPr>
            <a:spLocks noGrp="1"/>
          </p:cNvSpPr>
          <p:nvPr>
            <p:ph type="title"/>
          </p:nvPr>
        </p:nvSpPr>
        <p:spPr/>
        <p:txBody>
          <a:bodyPr/>
          <a:lstStyle/>
          <a:p>
            <a:r>
              <a:rPr lang="it-IT" dirty="0"/>
              <a:t>Sfide e prospettive</a:t>
            </a:r>
          </a:p>
        </p:txBody>
      </p:sp>
      <p:sp>
        <p:nvSpPr>
          <p:cNvPr id="3" name="Segnaposto contenuto 2">
            <a:extLst>
              <a:ext uri="{FF2B5EF4-FFF2-40B4-BE49-F238E27FC236}">
                <a16:creationId xmlns:a16="http://schemas.microsoft.com/office/drawing/2014/main" id="{031DBD88-2DFA-1E36-AD64-02632CFFE318}"/>
              </a:ext>
            </a:extLst>
          </p:cNvPr>
          <p:cNvSpPr>
            <a:spLocks noGrp="1"/>
          </p:cNvSpPr>
          <p:nvPr>
            <p:ph idx="1"/>
          </p:nvPr>
        </p:nvSpPr>
        <p:spPr/>
        <p:txBody>
          <a:bodyPr/>
          <a:lstStyle/>
          <a:p>
            <a:pPr algn="just">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Sfide nella riabilitazione psichiatrica sono costituite dallo stigma relativo alla malattia mentale, alla mancanza di risorse e di personale qualificato. Pazienti con patologie multiple. Un senso di irrecuperabilità del paziente e di inutilità degli sforzi.</a:t>
            </a:r>
            <a:endParaRPr lang="it-IT"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 futuri progressi nella tecnologia, nell'assistenza personalizzata e nei modelli collaborativi promettono di rivoluzionare la riabilitazione psichiatrica. Con investimenti continui e innovazione, questo campo ha il potenziale per trasformare non solo la vita dei pazienti, ma anche la più ampia comprensione sociale della salute mentale.</a:t>
            </a:r>
            <a:endParaRPr lang="it-IT"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3848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22552A-5CAB-093C-66A7-008E8FC33A0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C4E280-78EB-5642-2F60-3CFBF0B59587}"/>
              </a:ext>
            </a:extLst>
          </p:cNvPr>
          <p:cNvSpPr>
            <a:spLocks noGrp="1"/>
          </p:cNvSpPr>
          <p:nvPr>
            <p:ph idx="1"/>
          </p:nvPr>
        </p:nvSpPr>
        <p:spPr/>
        <p:txBody>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 Le strategie per promuovere il cambiamento partono da un atteggiamento di accettazione ascolto per poi riconoscere la disfunzionalità dell'equilibrio precedentemente raggiunto e apportare dei cambiamenti </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le diverse strutture si differenziano per il tipo di relazione rapporto tra operatori e ospiti </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Il modello terapeutico sanitario è caratterizzato da una relazione di potere asimmetrica di dominanza e dipendenza </a:t>
            </a:r>
          </a:p>
          <a:p>
            <a:endParaRPr lang="it-IT" dirty="0"/>
          </a:p>
        </p:txBody>
      </p:sp>
    </p:spTree>
    <p:extLst>
      <p:ext uri="{BB962C8B-B14F-4D97-AF65-F5344CB8AC3E}">
        <p14:creationId xmlns:p14="http://schemas.microsoft.com/office/powerpoint/2010/main" val="160488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B24A7-B2E3-BD5F-3D7F-7A6B780294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4D08BD8-6ABC-DBD8-1174-41850485D20A}"/>
              </a:ext>
            </a:extLst>
          </p:cNvPr>
          <p:cNvSpPr>
            <a:spLocks noGrp="1"/>
          </p:cNvSpPr>
          <p:nvPr>
            <p:ph idx="1"/>
          </p:nvPr>
        </p:nvSpPr>
        <p:spPr/>
        <p:txBody>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il modello psicopedagogico la asimmetria è data da una modalità di relazione del tipo docente e allievo </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nel modello psicosociale vengono valorizzate le funzioni di ruolo e l'interazione empatica con l’utente riducendo la asimmetria </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Il modello familiare, più paritario, è incentrato sull'organizzazione dei gruppi e la creazione di una dimensione di vita quotidiana di tipo familiare</a:t>
            </a:r>
          </a:p>
          <a:p>
            <a:endParaRPr lang="it-IT" dirty="0"/>
          </a:p>
        </p:txBody>
      </p:sp>
    </p:spTree>
    <p:extLst>
      <p:ext uri="{BB962C8B-B14F-4D97-AF65-F5344CB8AC3E}">
        <p14:creationId xmlns:p14="http://schemas.microsoft.com/office/powerpoint/2010/main" val="2604160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D94D69-64C8-A86B-D64A-4D13510D5E4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BA744D-B7B3-B863-222E-58A3A4360963}"/>
              </a:ext>
            </a:extLst>
          </p:cNvPr>
          <p:cNvSpPr>
            <a:spLocks noGrp="1"/>
          </p:cNvSpPr>
          <p:nvPr>
            <p:ph idx="1"/>
          </p:nvPr>
        </p:nvSpPr>
        <p:spPr/>
        <p:txBody>
          <a:bodyPr/>
          <a:lstStyle/>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Si rivela importante una relazione emotivamente significativa e di fiducia sviluppata in un setting terapeutico.</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Al paziente è importante fornire una spiegazione plausibile dei disturbi che suggerisca procedure per trattarli ed eviti stigmatizzazione.  </a:t>
            </a:r>
          </a:p>
          <a:p>
            <a:pPr marL="342900" lvl="0" indent="-342900">
              <a:buFont typeface="Arial" panose="020B0604020202020204" pitchFamily="34" charset="0"/>
              <a:buChar char="*"/>
            </a:pPr>
            <a:r>
              <a:rPr lang="it-IT" sz="3200" b="1" kern="1200" dirty="0">
                <a:solidFill>
                  <a:srgbClr val="000000"/>
                </a:solidFill>
                <a:effectLst/>
                <a:latin typeface="Times New Roman" panose="02020603050405020304" pitchFamily="18" charset="0"/>
              </a:rPr>
              <a:t>in questo processo è importante l'attiva partecipazione del paziente del terapeuta</a:t>
            </a:r>
          </a:p>
          <a:p>
            <a:endParaRPr lang="it-IT" dirty="0"/>
          </a:p>
        </p:txBody>
      </p:sp>
    </p:spTree>
    <p:extLst>
      <p:ext uri="{BB962C8B-B14F-4D97-AF65-F5344CB8AC3E}">
        <p14:creationId xmlns:p14="http://schemas.microsoft.com/office/powerpoint/2010/main" val="1419829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5121EA-EFA6-5D5A-1304-E539AF2EADC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D6BEB0-BC13-579B-50DD-EEC1710019C0}"/>
              </a:ext>
            </a:extLst>
          </p:cNvPr>
          <p:cNvSpPr>
            <a:spLocks noGrp="1"/>
          </p:cNvSpPr>
          <p:nvPr>
            <p:ph idx="1"/>
          </p:nvPr>
        </p:nvSpPr>
        <p:spPr/>
        <p:txBody>
          <a:bodyPr/>
          <a:lstStyle/>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Il terapeuta assume un ruolo da consulente, si pone in una posizione di reciprocità cercando di promuovere la autonomia e l’ auto aiuto</a:t>
            </a:r>
          </a:p>
          <a:p>
            <a:pPr marL="342900" lvl="0" indent="-342900">
              <a:buFont typeface="Arial" panose="020B0604020202020204" pitchFamily="34" charset="0"/>
              <a:buChar char="*"/>
            </a:pPr>
            <a:r>
              <a:rPr lang="it-IT" b="1" kern="1200" dirty="0">
                <a:solidFill>
                  <a:srgbClr val="000000"/>
                </a:solidFill>
                <a:effectLst/>
                <a:latin typeface="Times New Roman" panose="02020603050405020304" pitchFamily="18" charset="0"/>
              </a:rPr>
              <a:t> la messa a fuoco sui problemi concreti e la flessibilità di risposta sono elementi fondamentali nella riabilitazione </a:t>
            </a:r>
          </a:p>
          <a:p>
            <a:pPr marL="342900" indent="-342900">
              <a:buFont typeface="Arial" panose="020B0604020202020204" pitchFamily="34" charset="0"/>
              <a:buChar char="*"/>
            </a:pPr>
            <a:r>
              <a:rPr lang="it-IT" sz="2800" b="1" kern="1200" dirty="0">
                <a:solidFill>
                  <a:srgbClr val="000000"/>
                </a:solidFill>
                <a:effectLst/>
                <a:latin typeface="Times New Roman" panose="02020603050405020304" pitchFamily="18" charset="0"/>
              </a:rPr>
              <a:t>in ambito riabilitativo l'operatore è stato definito un ambasciatore della realtà. L'empatia è una condizione importante per capire e per aiutare ad un’autoriflessione. </a:t>
            </a:r>
          </a:p>
          <a:p>
            <a:pPr marL="342900" lvl="0" indent="-342900">
              <a:buFont typeface="Arial" panose="020B0604020202020204" pitchFamily="34" charset="0"/>
              <a:buChar char="*"/>
            </a:pPr>
            <a:endParaRPr lang="it-IT" b="1"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26030560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481</TotalTime>
  <Words>4155</Words>
  <Application>Microsoft Office PowerPoint</Application>
  <PresentationFormat>Widescreen</PresentationFormat>
  <Paragraphs>129</Paragraphs>
  <Slides>53</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53</vt:i4>
      </vt:variant>
    </vt:vector>
  </HeadingPairs>
  <TitlesOfParts>
    <vt:vector size="58" baseType="lpstr">
      <vt:lpstr>Aptos</vt:lpstr>
      <vt:lpstr>Aptos Display</vt:lpstr>
      <vt:lpstr>Arial</vt:lpstr>
      <vt:lpstr>Times New Roman</vt:lpstr>
      <vt:lpstr>Tema di Office</vt:lpstr>
      <vt:lpstr>RIABILITAZIONE PSICHIATRICA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luoghi della riabilitazione </vt:lpstr>
      <vt:lpstr>Presentazione standard di PowerPoint</vt:lpstr>
      <vt:lpstr>Presentazione standard di PowerPoint</vt:lpstr>
      <vt:lpstr>Il progetto terapeutico riabilitativo </vt:lpstr>
      <vt:lpstr>Presentazione standard di PowerPoint</vt:lpstr>
      <vt:lpstr>Presentazione standard di PowerPoint</vt:lpstr>
      <vt:lpstr>Gli obiettivi della riabilitazione psichiatrica </vt:lpstr>
      <vt:lpstr>Presentazione standard di PowerPoint</vt:lpstr>
      <vt:lpstr>Recovery </vt:lpstr>
      <vt:lpstr>Presentazione standard di PowerPoint</vt:lpstr>
      <vt:lpstr>Presentazione standard di PowerPoint</vt:lpstr>
      <vt:lpstr>Presentazione standard di PowerPoint</vt:lpstr>
      <vt:lpstr>Presentazione standard di PowerPoint</vt:lpstr>
      <vt:lpstr>Presentazione standard di PowerPoint</vt:lpstr>
      <vt:lpstr>Gli aspetti centrali della riabilitazione </vt:lpstr>
      <vt:lpstr>2. Approccio Multidisciplinare </vt:lpstr>
      <vt:lpstr>3. Promozione dell’Autonomia </vt:lpstr>
      <vt:lpstr>4. Supporto al Reinserimento Sociale </vt:lpstr>
      <vt:lpstr>5. Empowerment e Recovery </vt:lpstr>
      <vt:lpstr>6. Psicoeducazione </vt:lpstr>
      <vt:lpstr>7. Interventi Terapeutici Diversificati </vt:lpstr>
      <vt:lpstr>8. Focus sulle Abilità Lavorative </vt:lpstr>
      <vt:lpstr>9. Monitoraggio Continuo </vt:lpstr>
      <vt:lpstr> 10. Coinvolgimento della Famiglia </vt:lpstr>
      <vt:lpstr>11. Sostegno tra Pari (Peer Support) </vt:lpstr>
      <vt:lpstr> 12. Promozione della Salute Mentale e Fisica </vt:lpstr>
      <vt:lpstr>Gli strumenti della riabilitazione </vt:lpstr>
      <vt:lpstr>1. Riabilitazione psicosociale </vt:lpstr>
      <vt:lpstr>Training sulle abilità sociali (Social Skills Training - SST) </vt:lpstr>
      <vt:lpstr>2. Terapia occupazionale </vt:lpstr>
      <vt:lpstr>Presentazione standard di PowerPoint</vt:lpstr>
      <vt:lpstr>Presentazione standard di PowerPoint</vt:lpstr>
      <vt:lpstr>3 Coinvolgimento della famiglia </vt:lpstr>
      <vt:lpstr>4. Psicoeducazione </vt:lpstr>
      <vt:lpstr>5. Riabilitazione basata sull’approccio metacognitivo </vt:lpstr>
      <vt:lpstr>6. Terapia di gruppo </vt:lpstr>
      <vt:lpstr>7. Interventi basati sul tempo libero   </vt:lpstr>
      <vt:lpstr>8. Interventi di case management </vt:lpstr>
      <vt:lpstr>10. Terapia del supporto abitativo (Supported Housing) </vt:lpstr>
      <vt:lpstr>11. Psicoterapia e consulenza </vt:lpstr>
      <vt:lpstr>Gestione dei casi </vt:lpstr>
      <vt:lpstr>Sfide e prospettive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10</cp:revision>
  <dcterms:created xsi:type="dcterms:W3CDTF">2024-11-15T18:49:53Z</dcterms:created>
  <dcterms:modified xsi:type="dcterms:W3CDTF">2025-11-26T12:45:35Z</dcterms:modified>
</cp:coreProperties>
</file>