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4"/>
  </p:notesMasterIdLst>
  <p:sldIdLst>
    <p:sldId id="256" r:id="rId2"/>
    <p:sldId id="329" r:id="rId3"/>
    <p:sldId id="257" r:id="rId4"/>
    <p:sldId id="365" r:id="rId5"/>
    <p:sldId id="366" r:id="rId6"/>
    <p:sldId id="367" r:id="rId7"/>
    <p:sldId id="277" r:id="rId8"/>
    <p:sldId id="374" r:id="rId9"/>
    <p:sldId id="375" r:id="rId10"/>
    <p:sldId id="376" r:id="rId11"/>
    <p:sldId id="377" r:id="rId12"/>
    <p:sldId id="378" r:id="rId13"/>
    <p:sldId id="379" r:id="rId14"/>
    <p:sldId id="380" r:id="rId15"/>
    <p:sldId id="381" r:id="rId16"/>
    <p:sldId id="258" r:id="rId17"/>
    <p:sldId id="293" r:id="rId18"/>
    <p:sldId id="295" r:id="rId19"/>
    <p:sldId id="296" r:id="rId20"/>
    <p:sldId id="294" r:id="rId21"/>
    <p:sldId id="259" r:id="rId22"/>
    <p:sldId id="278" r:id="rId23"/>
    <p:sldId id="279" r:id="rId24"/>
    <p:sldId id="260" r:id="rId25"/>
    <p:sldId id="297" r:id="rId26"/>
    <p:sldId id="280" r:id="rId27"/>
    <p:sldId id="261" r:id="rId28"/>
    <p:sldId id="298" r:id="rId29"/>
    <p:sldId id="281" r:id="rId30"/>
    <p:sldId id="299" r:id="rId31"/>
    <p:sldId id="262" r:id="rId32"/>
    <p:sldId id="300" r:id="rId33"/>
    <p:sldId id="282" r:id="rId34"/>
    <p:sldId id="301" r:id="rId35"/>
    <p:sldId id="302" r:id="rId36"/>
    <p:sldId id="263" r:id="rId37"/>
    <p:sldId id="264" r:id="rId38"/>
    <p:sldId id="265" r:id="rId39"/>
    <p:sldId id="283" r:id="rId40"/>
    <p:sldId id="303" r:id="rId41"/>
    <p:sldId id="266" r:id="rId42"/>
    <p:sldId id="267" r:id="rId43"/>
    <p:sldId id="268" r:id="rId44"/>
    <p:sldId id="304" r:id="rId45"/>
    <p:sldId id="269" r:id="rId46"/>
    <p:sldId id="284" r:id="rId47"/>
    <p:sldId id="270" r:id="rId48"/>
    <p:sldId id="271" r:id="rId49"/>
    <p:sldId id="305" r:id="rId50"/>
    <p:sldId id="272" r:id="rId51"/>
    <p:sldId id="285" r:id="rId52"/>
    <p:sldId id="273" r:id="rId53"/>
    <p:sldId id="306" r:id="rId54"/>
    <p:sldId id="307" r:id="rId55"/>
    <p:sldId id="286" r:id="rId56"/>
    <p:sldId id="287" r:id="rId57"/>
    <p:sldId id="308" r:id="rId58"/>
    <p:sldId id="274" r:id="rId59"/>
    <p:sldId id="288" r:id="rId60"/>
    <p:sldId id="289" r:id="rId61"/>
    <p:sldId id="275" r:id="rId62"/>
    <p:sldId id="309" r:id="rId63"/>
    <p:sldId id="290" r:id="rId64"/>
    <p:sldId id="310" r:id="rId65"/>
    <p:sldId id="276" r:id="rId66"/>
    <p:sldId id="291" r:id="rId67"/>
    <p:sldId id="311" r:id="rId68"/>
    <p:sldId id="313" r:id="rId69"/>
    <p:sldId id="321" r:id="rId70"/>
    <p:sldId id="314" r:id="rId71"/>
    <p:sldId id="315" r:id="rId72"/>
    <p:sldId id="322" r:id="rId73"/>
    <p:sldId id="312" r:id="rId74"/>
    <p:sldId id="324" r:id="rId75"/>
    <p:sldId id="323" r:id="rId76"/>
    <p:sldId id="325" r:id="rId77"/>
    <p:sldId id="316" r:id="rId78"/>
    <p:sldId id="363" r:id="rId79"/>
    <p:sldId id="326" r:id="rId80"/>
    <p:sldId id="317" r:id="rId81"/>
    <p:sldId id="327" r:id="rId82"/>
    <p:sldId id="318" r:id="rId83"/>
    <p:sldId id="328" r:id="rId84"/>
    <p:sldId id="319" r:id="rId85"/>
    <p:sldId id="320" r:id="rId86"/>
    <p:sldId id="330" r:id="rId87"/>
    <p:sldId id="331" r:id="rId88"/>
    <p:sldId id="332" r:id="rId89"/>
    <p:sldId id="333" r:id="rId90"/>
    <p:sldId id="334" r:id="rId91"/>
    <p:sldId id="335" r:id="rId92"/>
    <p:sldId id="336" r:id="rId93"/>
    <p:sldId id="337" r:id="rId94"/>
    <p:sldId id="338" r:id="rId95"/>
    <p:sldId id="339" r:id="rId96"/>
    <p:sldId id="340" r:id="rId97"/>
    <p:sldId id="358" r:id="rId98"/>
    <p:sldId id="341" r:id="rId99"/>
    <p:sldId id="359" r:id="rId100"/>
    <p:sldId id="342" r:id="rId101"/>
    <p:sldId id="399" r:id="rId102"/>
    <p:sldId id="400" r:id="rId103"/>
    <p:sldId id="401" r:id="rId104"/>
    <p:sldId id="343" r:id="rId105"/>
    <p:sldId id="360" r:id="rId106"/>
    <p:sldId id="357" r:id="rId107"/>
    <p:sldId id="361" r:id="rId108"/>
    <p:sldId id="344" r:id="rId109"/>
    <p:sldId id="345" r:id="rId110"/>
    <p:sldId id="346" r:id="rId111"/>
    <p:sldId id="347" r:id="rId112"/>
    <p:sldId id="348" r:id="rId113"/>
    <p:sldId id="364" r:id="rId114"/>
    <p:sldId id="356" r:id="rId115"/>
    <p:sldId id="351" r:id="rId116"/>
    <p:sldId id="352" r:id="rId117"/>
    <p:sldId id="353" r:id="rId118"/>
    <p:sldId id="354" r:id="rId119"/>
    <p:sldId id="355" r:id="rId120"/>
    <p:sldId id="368" r:id="rId121"/>
    <p:sldId id="369" r:id="rId122"/>
    <p:sldId id="370" r:id="rId123"/>
    <p:sldId id="371" r:id="rId124"/>
    <p:sldId id="372" r:id="rId125"/>
    <p:sldId id="373" r:id="rId126"/>
    <p:sldId id="382" r:id="rId127"/>
    <p:sldId id="383" r:id="rId128"/>
    <p:sldId id="384" r:id="rId129"/>
    <p:sldId id="385" r:id="rId130"/>
    <p:sldId id="386" r:id="rId131"/>
    <p:sldId id="387" r:id="rId132"/>
    <p:sldId id="388" r:id="rId133"/>
    <p:sldId id="389" r:id="rId134"/>
    <p:sldId id="390" r:id="rId135"/>
    <p:sldId id="391" r:id="rId136"/>
    <p:sldId id="392" r:id="rId137"/>
    <p:sldId id="393" r:id="rId138"/>
    <p:sldId id="394" r:id="rId139"/>
    <p:sldId id="395" r:id="rId140"/>
    <p:sldId id="396" r:id="rId141"/>
    <p:sldId id="397" r:id="rId142"/>
    <p:sldId id="398" r:id="rId14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829" autoAdjust="0"/>
    <p:restoredTop sz="94660"/>
  </p:normalViewPr>
  <p:slideViewPr>
    <p:cSldViewPr>
      <p:cViewPr varScale="1">
        <p:scale>
          <a:sx n="60" d="100"/>
          <a:sy n="60" d="100"/>
        </p:scale>
        <p:origin x="7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D9ABFB-D0A1-4A26-A413-3563DF6DBADC}" type="datetimeFigureOut">
              <a:rPr lang="it-IT" smtClean="0"/>
              <a:t>20/11/2024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526B79-2136-499D-880C-B6875D0DF698}" type="slidenum">
              <a:rPr lang="it-IT" smtClean="0"/>
              <a:t>‹N›</a:t>
            </a:fld>
            <a:endParaRPr lang="it-IT"/>
          </a:p>
        </p:txBody>
      </p:sp>
    </p:spTree>
    <p:extLst>
      <p:ext uri="{BB962C8B-B14F-4D97-AF65-F5344CB8AC3E}">
        <p14:creationId xmlns:p14="http://schemas.microsoft.com/office/powerpoint/2010/main" val="311410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7C526B79-2136-499D-880C-B6875D0DF698}" type="slidenum">
              <a:rPr lang="it-IT" smtClean="0"/>
              <a:t>109</a:t>
            </a:fld>
            <a:endParaRPr lang="it-IT"/>
          </a:p>
        </p:txBody>
      </p:sp>
    </p:spTree>
    <p:extLst>
      <p:ext uri="{BB962C8B-B14F-4D97-AF65-F5344CB8AC3E}">
        <p14:creationId xmlns:p14="http://schemas.microsoft.com/office/powerpoint/2010/main" val="2780283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09DD4411-6DC8-4D6C-A719-C176EE8D1A22}" type="datetimeFigureOut">
              <a:rPr lang="it-IT" smtClean="0"/>
              <a:pPr/>
              <a:t>20/11/2024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ABE820E-6188-4BA0-B122-480FC3C84F58}"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DD4411-6DC8-4D6C-A719-C176EE8D1A22}" type="datetimeFigureOut">
              <a:rPr lang="it-IT" smtClean="0"/>
              <a:pPr/>
              <a:t>20/11/2024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BE820E-6188-4BA0-B122-480FC3C84F58}"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SUICIDIO </a:t>
            </a:r>
            <a:br>
              <a:rPr lang="it-IT" dirty="0"/>
            </a:br>
            <a:r>
              <a:rPr lang="it-IT" dirty="0"/>
              <a:t>valutazione del rischio e  prevenzione</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5D9710-B3D0-13BF-A638-5C0CE9E6890B}"/>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2. Disturbo Bipolare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0AF9A063-1A8B-734A-70EF-206035067F2E}"/>
              </a:ext>
            </a:extLst>
          </p:cNvPr>
          <p:cNvSpPr>
            <a:spLocks noGrp="1"/>
          </p:cNvSpPr>
          <p:nvPr>
            <p:ph idx="1"/>
          </p:nvPr>
        </p:nvSpPr>
        <p:spPr>
          <a:xfrm>
            <a:off x="489916" y="1772816"/>
            <a:ext cx="8229600" cy="4525963"/>
          </a:xfrm>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Le persone con </a:t>
            </a:r>
            <a:r>
              <a:rPr lang="it-IT" sz="1800" b="1" dirty="0">
                <a:effectLst/>
                <a:latin typeface=".SFUI-Bold"/>
                <a:ea typeface="Aptos" panose="020B0004020202020204" pitchFamily="34" charset="0"/>
                <a:cs typeface="Aptos" panose="020B0004020202020204" pitchFamily="34" charset="0"/>
              </a:rPr>
              <a:t>disturbo bipolare</a:t>
            </a:r>
            <a:r>
              <a:rPr lang="it-IT" sz="1800" dirty="0">
                <a:effectLst/>
                <a:latin typeface=".SFUI-Regular"/>
                <a:ea typeface="Aptos" panose="020B0004020202020204" pitchFamily="34" charset="0"/>
                <a:cs typeface="Aptos" panose="020B0004020202020204" pitchFamily="34" charset="0"/>
              </a:rPr>
              <a:t> sono particolarmente a rischio di suicidio, specialmente durante gli episodi depressivi e nelle fasi di transizione tra mania e depressione. Fattori di rischio specifici includono: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Cambiamenti di umore improvvisi</a:t>
            </a:r>
            <a:r>
              <a:rPr lang="it-IT" sz="1800" dirty="0">
                <a:effectLst/>
                <a:latin typeface=".SFUI-Regular"/>
                <a:ea typeface="Aptos" panose="020B0004020202020204" pitchFamily="34" charset="0"/>
                <a:cs typeface="Aptos" panose="020B0004020202020204" pitchFamily="34" charset="0"/>
              </a:rPr>
              <a:t>: Passaggi rapidi tra mania ed episodi depressivi possono aumentare l’impulsività.</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Episodi misti</a:t>
            </a:r>
            <a:r>
              <a:rPr lang="it-IT" sz="1800" dirty="0">
                <a:effectLst/>
                <a:latin typeface=".SFUI-Regular"/>
                <a:ea typeface="Aptos" panose="020B0004020202020204" pitchFamily="34" charset="0"/>
                <a:cs typeface="Aptos" panose="020B0004020202020204" pitchFamily="34" charset="0"/>
              </a:rPr>
              <a:t>: La coesistenza di sintomi depressivi e maniacali può portare a uno stato di intensa agitazione e disperazione.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Impulsività durante la fase maniacale</a:t>
            </a:r>
            <a:r>
              <a:rPr lang="it-IT" sz="1800" dirty="0">
                <a:effectLst/>
                <a:latin typeface=".SFUI-Regular"/>
                <a:ea typeface="Aptos" panose="020B0004020202020204" pitchFamily="34" charset="0"/>
                <a:cs typeface="Aptos" panose="020B0004020202020204" pitchFamily="34" charset="0"/>
              </a:rPr>
              <a:t>: La perdita di controllo può portare a tentativi di suicidio impulsivi.</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3542399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114B49-A0B2-86E5-7360-F5B2FA88421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851C0A7-DAD4-9302-CAFB-65BC38FE9FD8}"/>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3. Sintomi emotivi e verbali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Espressioni di disperazione: Frasi come “Le cose non miglioreranno mai” o “Non c’è via d’uscita” indicano una percezione di disperazione e impotenza, condizioni spesso associate a pensieri suicidari.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Sentimenti di colpa o di essere un peso: L’idea di essere un peso per gli altri o che la propria morte potrebbe essere un sollievo per chi è vicino alla persona è un segno preoccupante di rischio.</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Oscillazioni emotive improvvise: Cambiamenti estremi e improvvisi dell’umore, come passare rapidamente dalla disperazione a una calma apparente, possono indicare che una persona ha deciso di suicidarsi e si sente sollevata dalla sua decisione.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5448330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B04B1D-5121-2ECE-918C-342C3301879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96A5AB6-9494-70AA-7958-A197DA5BADCE}"/>
              </a:ext>
            </a:extLst>
          </p:cNvPr>
          <p:cNvSpPr>
            <a:spLocks noGrp="1"/>
          </p:cNvSpPr>
          <p:nvPr>
            <p:ph idx="1"/>
          </p:nvPr>
        </p:nvSpPr>
        <p:spPr/>
        <p:txBody>
          <a:bodyPr>
            <a:normAutofit fontScale="625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3. Sintomi emotivi e verbali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Espressioni di disperazione: Frasi come “Le cose non miglioreranno mai” o “Non c’è via d’uscita” indicano una percezione di disperazione e impotenza, condizioni spesso associate a pensieri suicidari.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Sentimenti di colpa o di essere un peso: L’idea di essere un peso per gli altri o che la propria morte potrebbe essere un sollievo per chi è vicino alla persona è un segno preoccupante di rischio.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Oscillazioni emotive improvvise: Cambiamenti estremi e improvvisi dell’umore, come passare rapidamente dalla disperazione a una calma apparente, possono indicare che una persona ha deciso di suicidarsi e si sente sollevata dalla sua decisione.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807503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45D474-43DC-36B9-3078-6E8D9FD6FEC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90CFA38-8875-6B3B-0576-F2A4BDDC94E0}"/>
              </a:ext>
            </a:extLst>
          </p:cNvPr>
          <p:cNvSpPr>
            <a:spLocks noGrp="1"/>
          </p:cNvSpPr>
          <p:nvPr>
            <p:ph idx="1"/>
          </p:nvPr>
        </p:nvSpPr>
        <p:spPr/>
        <p:txBody>
          <a:bodyPr>
            <a:normAutofit fontScale="850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4. Comportamenti autolesivi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Tagli, bruciature o altre forme di autolesionismo: Sebbene l’autolesionismo non sempre equivalga a pensieri suicidari, spesso coesiste con un rischio aumentato di suicidio. Prestare attenzione a qualsiasi comportamento autolesionista è cruciale per comprendere il livello di sofferenza della persona.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Aumento nell’abuso di sostanze: L’uso eccessivo di alcol o droghe può amplificare il rischio di suicidio, in quanto riduce l’inibizione e aumenta l’impulsività.</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2010843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29C008-743A-BAF6-0EBE-B0C1DDA3E33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D516852-9F30-3E0B-8345-513B91907496}"/>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55593965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5EE908-DBCC-19BF-7344-05FD41BF3D9C}"/>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Sintomi emotivi e verbali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5180D57-21EA-D4BC-87FD-0B44808FB340}"/>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Espressioni di disperazione: Frasi come “Le cose non miglioreranno mai” o “Non c’è via d’uscita” indicano una percezione di disperazione e impotenza, condizioni spesso associate a pensieri suicidari.</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Sentimenti di colpa o di essere un peso: L’idea di essere un peso per gli altri o che la propria morte potrebbe essere un sollievo per chi è vicino alla persona è un segno preoccupante di rischio.</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	Oscillazioni emotive improvvise: Cambiamenti estremi e improvvisi dell’umore, come passare rapidamente dalla disperazione a una calma apparente, possono indicare che una persona ha deciso di suicidarsi e si sente sollevata dalla sua decisione.</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0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0194290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F5C25B-F550-CE6C-0EDF-825C45F4F8D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C77AE60-666C-ECA1-57D7-1503B2533474}"/>
              </a:ext>
            </a:extLst>
          </p:cNvPr>
          <p:cNvSpPr>
            <a:spLocks noGrp="1"/>
          </p:cNvSpPr>
          <p:nvPr>
            <p:ph idx="1"/>
          </p:nvPr>
        </p:nvSpPr>
        <p:spPr/>
        <p:txBody>
          <a:bodyPr>
            <a:normAutofit fontScale="92500" lnSpcReduction="1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Disperazione e pessimismo: La sensazione che non ci sia via d’uscita dai problemi o che la sofferenza sia insormontabile può essere verbalizzata o implicita nei comportamenti e nelle espressioni del paziente.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Oscillazioni dell’umore: Improvvisi miglioramenti dell’umore dopo un lungo periodo di depressione possono indicare che il paziente ha deciso di suicidarsi e ha trovato una sorta di “pace” nel suo piano. Al contrario, drastici peggioramenti possono indicare una maggiore vulnerabilità.</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Sentimenti di colpa e vergogna: L’espressione di sentimenti intensi di colpa o di essere un peso per gli altri è comune tra chi ha pensieri suicidari.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758082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CB0345-6F09-60D7-9EE2-2BCE7B17D024}"/>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Comportamenti autolesivi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94DCE89-46ED-1CF7-F9A3-3CE8253E3FDC}"/>
              </a:ext>
            </a:extLst>
          </p:cNvPr>
          <p:cNvSpPr>
            <a:spLocks noGrp="1"/>
          </p:cNvSpPr>
          <p:nvPr>
            <p:ph idx="1"/>
          </p:nvPr>
        </p:nvSpPr>
        <p:spPr/>
        <p:txBody>
          <a:bodyPr>
            <a:normAutofit fontScale="925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Tagli, bruciature o altre forme di autolesionismo: Sebbene l’autolesionismo non sempre equivalga a pensieri suicidari, spesso coesiste con un rischio aumentato di suicidio. Prestare attenzione a qualsiasi comportamento autolesionista è cruciale per comprendere il livello di sofferenza della persona.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Aumento nell’abuso di sostanze: L’uso eccessivo di alcol o droghe può amplificare il rischio di suicidio, in quanto riduce l’inibizione e aumenta l’impulsività.</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356415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FF69BB-A90A-2732-0951-74DC41625A3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DA3727-5136-EE5A-B207-739333A42A02}"/>
              </a:ext>
            </a:extLst>
          </p:cNvPr>
          <p:cNvSpPr>
            <a:spLocks noGrp="1"/>
          </p:cNvSpPr>
          <p:nvPr>
            <p:ph idx="1"/>
          </p:nvPr>
        </p:nvSpPr>
        <p:spPr/>
        <p:txBody>
          <a:bodyPr>
            <a:normAutofit fontScale="92500" lnSpcReduction="20000"/>
          </a:bodyPr>
          <a:lstStyle/>
          <a:p>
            <a:pPr marL="0" indent="0" algn="just">
              <a:buNone/>
            </a:pPr>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	•	Aumento di comportamenti impulsivi: Un aumento dell’impulsività, come abuso di sostanze, guida spericolata o comportamenti autodistruttivi, può essere un segnale di rischio.</a:t>
            </a:r>
            <a:endParaRPr lang="it-IT"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600" kern="100" dirty="0">
                <a:effectLst/>
                <a:latin typeface="Times New Roman" panose="02020603050405020304" pitchFamily="18" charset="0"/>
                <a:ea typeface="Times New Roman" panose="02020603050405020304" pitchFamily="18" charset="0"/>
                <a:cs typeface="Times New Roman" panose="02020603050405020304" pitchFamily="18" charset="0"/>
              </a:rPr>
              <a:t>	•	Autolesionismo: Tagliarsi, bruciarsi o altre forme di autolesionismo possono essere un segnale di disperazione e sofferenza psicologica profonda.</a:t>
            </a:r>
            <a:endParaRPr lang="it-IT" sz="36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127008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D1042B-BAFD-D55E-5FEC-803891FA051F}"/>
              </a:ext>
            </a:extLst>
          </p:cNvPr>
          <p:cNvSpPr>
            <a:spLocks noGrp="1"/>
          </p:cNvSpPr>
          <p:nvPr>
            <p:ph type="title"/>
          </p:nvPr>
        </p:nvSpPr>
        <p:spPr/>
        <p:txBody>
          <a:bodyPr>
            <a:norm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5. Ideazione su la morte o il suicidio</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32F4B6B2-1A4D-BC40-C206-2902DA7F25B3}"/>
              </a:ext>
            </a:extLst>
          </p:cNvPr>
          <p:cNvSpPr>
            <a:spLocks noGrp="1"/>
          </p:cNvSpPr>
          <p:nvPr>
            <p:ph idx="1"/>
          </p:nvPr>
        </p:nvSpPr>
        <p:spPr/>
        <p:txBody>
          <a:bodyPr>
            <a:normAutofit lnSpcReduction="1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Conversazioni frequenti sulla morte: Un interesse persistente per la morte, il suicidio, o l’aldilà può suggerire che la persona stia pensando attivamente al suicidio.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Scrivere lettere o testamenti: La scrittura di lettere d’addio, testamenti o altri documenti simili può indicare che la persona sta preparando il proprio suicidio.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Donare i propri beni personali: Donare oggetti di valore o significato personale può essere un segnale che la persona sta preparando il proprio suicidio e vuole sistemare le proprie cose.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247560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99C0F0-C10B-00FB-DE77-AC09D10DFD77}"/>
              </a:ext>
            </a:extLst>
          </p:cNvPr>
          <p:cNvSpPr>
            <a:spLocks noGrp="1"/>
          </p:cNvSpPr>
          <p:nvPr>
            <p:ph type="title"/>
          </p:nvPr>
        </p:nvSpPr>
        <p:spPr/>
        <p:txBody>
          <a:bodyPr>
            <a:normAutofit fontScale="90000"/>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6. Cambiamenti nelle performance quotidiane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A752BE9-3D47-17EA-6CE2-2820411626AD}"/>
              </a:ext>
            </a:extLst>
          </p:cNvPr>
          <p:cNvSpPr>
            <a:spLocks noGrp="1"/>
          </p:cNvSpPr>
          <p:nvPr>
            <p:ph idx="1"/>
          </p:nvPr>
        </p:nvSpPr>
        <p:spPr/>
        <p:txBody>
          <a:bodyPr>
            <a:normAutofit fontScale="92500"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Declino nel rendimento scolastico o lavorativo: Un forte calo nelle prestazioni scolastiche o lavorative può indicare un aumento della sofferenza psicologica.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Negligenza nell’aspetto personale: Il disinteresse per la cura di sé, come trascurare l’igiene personale, può indicare una grave depressione.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96837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C169C-3145-1183-9D4A-92C27D4D3EE4}"/>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3. Disturbi d’Ansia</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4268475A-11AB-D1B3-1095-1649852C550B}"/>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I disturbi d’ansia, come il </a:t>
            </a:r>
            <a:r>
              <a:rPr lang="it-IT" sz="1800" b="1" dirty="0">
                <a:effectLst/>
                <a:latin typeface=".SFUI-Bold"/>
                <a:ea typeface="Aptos" panose="020B0004020202020204" pitchFamily="34" charset="0"/>
                <a:cs typeface="Aptos" panose="020B0004020202020204" pitchFamily="34" charset="0"/>
              </a:rPr>
              <a:t>disturbo di panico</a:t>
            </a:r>
            <a:r>
              <a:rPr lang="it-IT" sz="1800" dirty="0">
                <a:effectLst/>
                <a:latin typeface=".SFUI-Regular"/>
                <a:ea typeface="Aptos" panose="020B0004020202020204" pitchFamily="34" charset="0"/>
                <a:cs typeface="Aptos" panose="020B0004020202020204" pitchFamily="34" charset="0"/>
              </a:rPr>
              <a:t> e il </a:t>
            </a:r>
            <a:r>
              <a:rPr lang="it-IT" sz="1800" b="1" dirty="0">
                <a:effectLst/>
                <a:latin typeface=".SFUI-Bold"/>
                <a:ea typeface="Aptos" panose="020B0004020202020204" pitchFamily="34" charset="0"/>
                <a:cs typeface="Aptos" panose="020B0004020202020204" pitchFamily="34" charset="0"/>
              </a:rPr>
              <a:t>disturbo d’ansia generalizzata (GAD)</a:t>
            </a:r>
            <a:r>
              <a:rPr lang="it-IT" sz="1800" dirty="0">
                <a:effectLst/>
                <a:latin typeface=".SFUI-Regular"/>
                <a:ea typeface="Aptos" panose="020B0004020202020204" pitchFamily="34" charset="0"/>
                <a:cs typeface="Aptos" panose="020B0004020202020204" pitchFamily="34" charset="0"/>
              </a:rPr>
              <a:t>, possono anche essere associati a un aumento del rischio di suicidio, soprattutto se combinati con altri disturbi. Fattori di rischio includono: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Ansia cronica</a:t>
            </a:r>
            <a:r>
              <a:rPr lang="it-IT" sz="1800" dirty="0">
                <a:effectLst/>
                <a:latin typeface=".SFUI-Regular"/>
                <a:ea typeface="Aptos" panose="020B0004020202020204" pitchFamily="34" charset="0"/>
                <a:cs typeface="Aptos" panose="020B0004020202020204" pitchFamily="34" charset="0"/>
              </a:rPr>
              <a:t>: Può portare a un esaurimento mentale che rende difficile affrontare lo stress quotidiano.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Attacchi di panico frequenti</a:t>
            </a:r>
            <a:r>
              <a:rPr lang="it-IT" sz="1800" dirty="0">
                <a:effectLst/>
                <a:latin typeface=".SFUI-Regular"/>
                <a:ea typeface="Aptos" panose="020B0004020202020204" pitchFamily="34" charset="0"/>
                <a:cs typeface="Aptos" panose="020B0004020202020204" pitchFamily="34" charset="0"/>
              </a:rPr>
              <a:t>: L’intensità dell’angoscia durante un attacco può indurre desideri suicidari come tentativo di fuga dal dolore.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Co-occorrenza con depressione</a:t>
            </a:r>
            <a:r>
              <a:rPr lang="it-IT" sz="1800" dirty="0">
                <a:effectLst/>
                <a:latin typeface=".SFUI-Regular"/>
                <a:ea typeface="Aptos" panose="020B0004020202020204" pitchFamily="34" charset="0"/>
                <a:cs typeface="Aptos" panose="020B0004020202020204" pitchFamily="34" charset="0"/>
              </a:rPr>
              <a:t>: L’ansia combinata con depressione aumenta significativamente il rischio di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5225745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C4AB8D-944A-889E-B6EF-A3BA8C7BF9BF}"/>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Eventi o circostanze scatenanti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8BB1F7E-5135-4F7C-B16A-9F6CD073C4F7}"/>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Perdita significativa: Perdere una persona cara, un lavoro, o subire un divorzio può essere un evento scatenante per comportamenti suicidari, soprattutto se la persona ha già una vulnerabilità emotiva preesistente.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Trauma o abuso recente: Un trauma recente o episodi di abuso fisico o sessuale possono aumentare drasticamente il rischio di suicidio.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Diagnosi di malattie terminali: Affrontare una diagnosi grave o irreversibile può innescare pensieri suicidari.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26584040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7BB1D0-BA5C-8D35-E96C-54FDA2420EF0}"/>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8. Sintomi fisici correlati alla depressione</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16911A42-9C8D-4BF2-CDD9-0D6FA088D32C}"/>
              </a:ext>
            </a:extLst>
          </p:cNvPr>
          <p:cNvSpPr>
            <a:spLocks noGrp="1"/>
          </p:cNvSpPr>
          <p:nvPr>
            <p:ph idx="1"/>
          </p:nvPr>
        </p:nvSpPr>
        <p:spPr/>
        <p:txBody>
          <a:bodyPr>
            <a:normAutofit fontScale="550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Dolore fisico cronico: Persone che soffrono di dolore cronico non trattabile possono vedere il suicidio come una via di uscita dalla sofferenza.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Fatica cronica o mancanza di energia: Sentirsi esausti per un lungo periodo può ridurre la capacità della persona di far fronte allo stress, aumentando il rischio di pensieri suicidari.</a:t>
            </a:r>
          </a:p>
          <a:p>
            <a:pPr marL="0" indent="0" algn="just">
              <a:buNone/>
            </a:pPr>
            <a:endPar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Cambiamenti nel sonno e nell’alimentazione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Insonnia o ipersonnia: Il paziente potrebbe mostrare difficoltà a dormire o, al contrario, dormire eccessivamente come segno di grave depressione.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Perdita o aumento di appetito: Cambiamenti significativi nei modelli alimentari possono essere collegati a uno stato depressivo più grave.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it-IT" sz="32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it-IT" sz="3200" kern="1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6255440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850EFE-B15E-9C4C-43E5-D6F7017FAE28}"/>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9. Miglioramento improvviso e inatteso dell’umore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1C098E2-8741-3BB7-8AE8-72D3C779322A}"/>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Miglioramento improvviso dopo un periodo di depressione: Questo può sembrare un segno positivo, ma in realtà potrebbe indicare che la persona ha preso la decisione di suicidarsi, e quindi si sente sollevata.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4774369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A745A9-E75F-4F52-77EC-BE647A1342D4}"/>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10. Fattori di rischio aggiuntivi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AA82A81-F2D4-F875-5778-ECD5C57B1219}"/>
              </a:ext>
            </a:extLst>
          </p:cNvPr>
          <p:cNvSpPr>
            <a:spLocks noGrp="1"/>
          </p:cNvSpPr>
          <p:nvPr>
            <p:ph idx="1"/>
          </p:nvPr>
        </p:nvSpPr>
        <p:spPr/>
        <p:txBody>
          <a:bodyPr>
            <a:normAutofit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Precedenti tentativi di suicidio: Le persone che hanno già tentato il suicidio hanno un rischio molto più elevato di ripetere il tentativo.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Storia familiare di suicidio o disturbi mentali: Una storia familiare di suicidio o di gravi malattie mentali può aumentare il rischio.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1280940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AFA461-E16F-DDDB-F6F9-30AC69C248B0}"/>
              </a:ext>
            </a:extLst>
          </p:cNvPr>
          <p:cNvSpPr>
            <a:spLocks noGrp="1"/>
          </p:cNvSpPr>
          <p:nvPr>
            <p:ph type="title"/>
          </p:nvPr>
        </p:nvSpPr>
        <p:spPr/>
        <p:txBody>
          <a:bodyPr/>
          <a:lstStyle/>
          <a:p>
            <a:r>
              <a:rPr lang="it-IT" dirty="0"/>
              <a:t>SAS Suicide </a:t>
            </a:r>
            <a:r>
              <a:rPr lang="it-IT" dirty="0" err="1"/>
              <a:t>Attempt</a:t>
            </a:r>
            <a:r>
              <a:rPr lang="it-IT" dirty="0"/>
              <a:t> Scale</a:t>
            </a:r>
          </a:p>
        </p:txBody>
      </p:sp>
      <p:sp>
        <p:nvSpPr>
          <p:cNvPr id="4" name="Rectangle 1">
            <a:extLst>
              <a:ext uri="{FF2B5EF4-FFF2-40B4-BE49-F238E27FC236}">
                <a16:creationId xmlns:a16="http://schemas.microsoft.com/office/drawing/2014/main" id="{7F540687-5A3C-E783-6F9C-3068B3221A7E}"/>
              </a:ext>
            </a:extLst>
          </p:cNvPr>
          <p:cNvSpPr>
            <a:spLocks noGrp="1" noChangeArrowheads="1"/>
          </p:cNvSpPr>
          <p:nvPr>
            <p:ph idx="1"/>
          </p:nvPr>
        </p:nvSpPr>
        <p:spPr bwMode="auto">
          <a:xfrm>
            <a:off x="457200" y="2447410"/>
            <a:ext cx="7970195"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49325" algn="l"/>
              </a:tabLst>
              <a:defRPr>
                <a:solidFill>
                  <a:schemeClr val="tx1"/>
                </a:solidFill>
                <a:latin typeface="Arial" panose="020B0604020202020204" pitchFamily="34" charset="0"/>
              </a:defRPr>
            </a:lvl1pPr>
            <a:lvl2pPr eaLnBrk="0" fontAlgn="base" hangingPunct="0">
              <a:spcBef>
                <a:spcPct val="0"/>
              </a:spcBef>
              <a:spcAft>
                <a:spcPct val="0"/>
              </a:spcAft>
              <a:tabLst>
                <a:tab pos="949325" algn="l"/>
              </a:tabLst>
              <a:defRPr>
                <a:solidFill>
                  <a:schemeClr val="tx1"/>
                </a:solidFill>
                <a:latin typeface="Arial" panose="020B0604020202020204" pitchFamily="34" charset="0"/>
              </a:defRPr>
            </a:lvl2pPr>
            <a:lvl3pPr eaLnBrk="0" fontAlgn="base" hangingPunct="0">
              <a:spcBef>
                <a:spcPct val="0"/>
              </a:spcBef>
              <a:spcAft>
                <a:spcPct val="0"/>
              </a:spcAft>
              <a:tabLst>
                <a:tab pos="949325" algn="l"/>
              </a:tabLst>
              <a:defRPr>
                <a:solidFill>
                  <a:schemeClr val="tx1"/>
                </a:solidFill>
                <a:latin typeface="Arial" panose="020B0604020202020204" pitchFamily="34" charset="0"/>
              </a:defRPr>
            </a:lvl3pPr>
            <a:lvl4pPr eaLnBrk="0" fontAlgn="base" hangingPunct="0">
              <a:spcBef>
                <a:spcPct val="0"/>
              </a:spcBef>
              <a:spcAft>
                <a:spcPct val="0"/>
              </a:spcAft>
              <a:tabLst>
                <a:tab pos="949325" algn="l"/>
              </a:tabLst>
              <a:defRPr>
                <a:solidFill>
                  <a:schemeClr val="tx1"/>
                </a:solidFill>
                <a:latin typeface="Arial" panose="020B0604020202020204" pitchFamily="34" charset="0"/>
              </a:defRPr>
            </a:lvl4pPr>
            <a:lvl5pPr eaLnBrk="0" fontAlgn="base" hangingPunct="0">
              <a:spcBef>
                <a:spcPct val="0"/>
              </a:spcBef>
              <a:spcAft>
                <a:spcPct val="0"/>
              </a:spcAft>
              <a:tabLst>
                <a:tab pos="949325" algn="l"/>
              </a:tabLst>
              <a:defRPr>
                <a:solidFill>
                  <a:schemeClr val="tx1"/>
                </a:solidFill>
                <a:latin typeface="Arial" panose="020B0604020202020204" pitchFamily="34" charset="0"/>
              </a:defRPr>
            </a:lvl5pPr>
            <a:lvl6pPr eaLnBrk="0" fontAlgn="base" hangingPunct="0">
              <a:spcBef>
                <a:spcPct val="0"/>
              </a:spcBef>
              <a:spcAft>
                <a:spcPct val="0"/>
              </a:spcAft>
              <a:tabLst>
                <a:tab pos="949325" algn="l"/>
              </a:tabLst>
              <a:defRPr>
                <a:solidFill>
                  <a:schemeClr val="tx1"/>
                </a:solidFill>
                <a:latin typeface="Arial" panose="020B0604020202020204" pitchFamily="34" charset="0"/>
              </a:defRPr>
            </a:lvl6pPr>
            <a:lvl7pPr eaLnBrk="0" fontAlgn="base" hangingPunct="0">
              <a:spcBef>
                <a:spcPct val="0"/>
              </a:spcBef>
              <a:spcAft>
                <a:spcPct val="0"/>
              </a:spcAft>
              <a:tabLst>
                <a:tab pos="949325" algn="l"/>
              </a:tabLst>
              <a:defRPr>
                <a:solidFill>
                  <a:schemeClr val="tx1"/>
                </a:solidFill>
                <a:latin typeface="Arial" panose="020B0604020202020204" pitchFamily="34" charset="0"/>
              </a:defRPr>
            </a:lvl7pPr>
            <a:lvl8pPr eaLnBrk="0" fontAlgn="base" hangingPunct="0">
              <a:spcBef>
                <a:spcPct val="0"/>
              </a:spcBef>
              <a:spcAft>
                <a:spcPct val="0"/>
              </a:spcAft>
              <a:tabLst>
                <a:tab pos="949325" algn="l"/>
              </a:tabLst>
              <a:defRPr>
                <a:solidFill>
                  <a:schemeClr val="tx1"/>
                </a:solidFill>
                <a:latin typeface="Arial" panose="020B0604020202020204" pitchFamily="34" charset="0"/>
              </a:defRPr>
            </a:lvl8pPr>
            <a:lvl9pPr eaLnBrk="0" fontAlgn="base" hangingPunct="0">
              <a:spcBef>
                <a:spcPct val="0"/>
              </a:spcBef>
              <a:spcAft>
                <a:spcPct val="0"/>
              </a:spcAft>
              <a:tabLst>
                <a:tab pos="9493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La SAS è composta da 20 item (Tab. 3.2), valutati su di una scala a 5 punti, </a:t>
            </a:r>
          </a:p>
          <a:p>
            <a:pPr marL="0" marR="0" lvl="0" indent="0" algn="l" defTabSz="914400" rtl="0" eaLnBrk="0" fontAlgn="base" latinLnBrk="0" hangingPunct="0">
              <a:lnSpc>
                <a:spcPct val="100000"/>
              </a:lnSpc>
              <a:spcBef>
                <a:spcPct val="0"/>
              </a:spcBef>
              <a:spcAft>
                <a:spcPct val="0"/>
              </a:spcAft>
              <a:buClrTx/>
              <a:buSzTx/>
              <a:buFontTx/>
              <a:buNone/>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che possono essere raggruppati in 5 cluster</a:t>
            </a:r>
          </a:p>
          <a:p>
            <a:pPr marL="0" marR="0" lvl="0" indent="0" algn="l" defTabSz="914400" rtl="0" eaLnBrk="0" fontAlgn="base" latinLnBrk="0" hangingPunct="0">
              <a:lnSpc>
                <a:spcPct val="100000"/>
              </a:lnSpc>
              <a:spcBef>
                <a:spcPct val="0"/>
              </a:spcBef>
              <a:spcAft>
                <a:spcPct val="0"/>
              </a:spcAft>
              <a:buClrTx/>
              <a:buSzTx/>
              <a:buFontTx/>
              <a:buNone/>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ideazione e comportamento suicidario (item da 16 a 20);</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affettività/umore (item 1, 2, 9, 12 e 13);</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condizioni somatiche (item 3, 8 e 10);</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reattività emotiva (item 4, 5 e 14);</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49325" algn="l"/>
              </a:tabLst>
            </a:pPr>
            <a:r>
              <a:rPr kumimoji="0" lang="it-IT" altLang="it-IT" sz="2000" b="0" i="0" u="none" strike="noStrike" cap="none" normalizeH="0" baseline="0" dirty="0">
                <a:ln>
                  <a:noFill/>
                </a:ln>
                <a:solidFill>
                  <a:schemeClr val="tx1"/>
                </a:solidFill>
                <a:effectLst/>
                <a:latin typeface="Times New Roman" panose="02020603050405020304" pitchFamily="18" charset="0"/>
                <a:ea typeface="Arial Unicode MS" panose="020B0604020202020204" charset="0"/>
                <a:cs typeface="Times New Roman" panose="02020603050405020304" pitchFamily="18" charset="0"/>
              </a:rPr>
              <a:t>controllo e adattamento (item 6, 7, 11 e 15).</a:t>
            </a:r>
            <a:endParaRPr kumimoji="0" lang="it-IT" altLang="it-IT" sz="2000" b="0" i="0" u="none" strike="noStrike" cap="none" normalizeH="0" baseline="0" dirty="0">
              <a:ln>
                <a:noFill/>
              </a:ln>
              <a:solidFill>
                <a:schemeClr val="tx1"/>
              </a:solidFill>
              <a:effectLst/>
              <a:ea typeface="Arial Unicode MS" panose="020B0604020202020204" charset="0"/>
              <a:cs typeface="Arial Unicode MS" panose="020B0604020202020204" charset="0"/>
            </a:endParaRPr>
          </a:p>
          <a:p>
            <a:pPr marL="0" marR="0" lvl="0" indent="0" algn="l" defTabSz="914400" rtl="0" eaLnBrk="0" fontAlgn="base" latinLnBrk="0" hangingPunct="0">
              <a:lnSpc>
                <a:spcPct val="100000"/>
              </a:lnSpc>
              <a:spcBef>
                <a:spcPct val="0"/>
              </a:spcBef>
              <a:spcAft>
                <a:spcPct val="0"/>
              </a:spcAft>
              <a:buClrTx/>
              <a:buSzTx/>
              <a:buFontTx/>
              <a:buNone/>
              <a:tabLst>
                <a:tab pos="949325" algn="l"/>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9039774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2DE23B-C5B1-2FCA-B3A6-FD0929830E0E}"/>
              </a:ext>
            </a:extLst>
          </p:cNvPr>
          <p:cNvSpPr>
            <a:spLocks noGrp="1"/>
          </p:cNvSpPr>
          <p:nvPr>
            <p:ph type="title"/>
          </p:nvPr>
        </p:nvSpPr>
        <p:spPr/>
        <p:txBody>
          <a:bodyPr/>
          <a:lstStyle/>
          <a:p>
            <a:r>
              <a:rPr lang="it-IT" dirty="0"/>
              <a:t>SAS suicide </a:t>
            </a:r>
            <a:r>
              <a:rPr lang="it-IT" dirty="0" err="1"/>
              <a:t>attempt</a:t>
            </a:r>
            <a:r>
              <a:rPr lang="it-IT" dirty="0"/>
              <a:t>  scale</a:t>
            </a:r>
          </a:p>
        </p:txBody>
      </p:sp>
      <p:graphicFrame>
        <p:nvGraphicFramePr>
          <p:cNvPr id="4" name="Segnaposto contenuto 3">
            <a:extLst>
              <a:ext uri="{FF2B5EF4-FFF2-40B4-BE49-F238E27FC236}">
                <a16:creationId xmlns:a16="http://schemas.microsoft.com/office/drawing/2014/main" id="{DFF3B9B3-EDE9-CB31-90C8-1B4A41EBDC9E}"/>
              </a:ext>
            </a:extLst>
          </p:cNvPr>
          <p:cNvGraphicFramePr>
            <a:graphicFrameLocks noGrp="1"/>
          </p:cNvGraphicFramePr>
          <p:nvPr>
            <p:ph idx="1"/>
            <p:extLst>
              <p:ext uri="{D42A27DB-BD31-4B8C-83A1-F6EECF244321}">
                <p14:modId xmlns:p14="http://schemas.microsoft.com/office/powerpoint/2010/main" val="3951546336"/>
              </p:ext>
            </p:extLst>
          </p:nvPr>
        </p:nvGraphicFramePr>
        <p:xfrm>
          <a:off x="323528" y="1700808"/>
          <a:ext cx="8363272" cy="4882554"/>
        </p:xfrm>
        <a:graphic>
          <a:graphicData uri="http://schemas.openxmlformats.org/drawingml/2006/table">
            <a:tbl>
              <a:tblPr>
                <a:tableStyleId>{5C22544A-7EE6-4342-B048-85BDC9FD1C3A}</a:tableStyleId>
              </a:tblPr>
              <a:tblGrid>
                <a:gridCol w="2123737">
                  <a:extLst>
                    <a:ext uri="{9D8B030D-6E8A-4147-A177-3AD203B41FA5}">
                      <a16:colId xmlns:a16="http://schemas.microsoft.com/office/drawing/2014/main" val="1954028356"/>
                    </a:ext>
                  </a:extLst>
                </a:gridCol>
                <a:gridCol w="1995435">
                  <a:extLst>
                    <a:ext uri="{9D8B030D-6E8A-4147-A177-3AD203B41FA5}">
                      <a16:colId xmlns:a16="http://schemas.microsoft.com/office/drawing/2014/main" val="1419923837"/>
                    </a:ext>
                  </a:extLst>
                </a:gridCol>
                <a:gridCol w="1997125">
                  <a:extLst>
                    <a:ext uri="{9D8B030D-6E8A-4147-A177-3AD203B41FA5}">
                      <a16:colId xmlns:a16="http://schemas.microsoft.com/office/drawing/2014/main" val="2549143258"/>
                    </a:ext>
                  </a:extLst>
                </a:gridCol>
                <a:gridCol w="2246975">
                  <a:extLst>
                    <a:ext uri="{9D8B030D-6E8A-4147-A177-3AD203B41FA5}">
                      <a16:colId xmlns:a16="http://schemas.microsoft.com/office/drawing/2014/main" val="4157413387"/>
                    </a:ext>
                  </a:extLst>
                </a:gridCol>
              </a:tblGrid>
              <a:tr h="495689">
                <a:tc>
                  <a:txBody>
                    <a:bodyPr/>
                    <a:lstStyle/>
                    <a:p>
                      <a:pPr>
                        <a:lnSpc>
                          <a:spcPct val="107000"/>
                        </a:lnSpc>
                      </a:pPr>
                      <a:r>
                        <a:rPr lang="it-IT" sz="1000" kern="100">
                          <a:effectLst/>
                        </a:rPr>
                        <a:t>Item</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Sintomi</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Item</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Sintomi</a:t>
                      </a:r>
                      <a:endParaRPr lang="it-IT" sz="1100" kern="100">
                        <a:effectLst/>
                        <a:latin typeface="Aptos" panose="020B0004020202020204" pitchFamily="34" charset="0"/>
                        <a:ea typeface="Arial Unicode MS"/>
                        <a:cs typeface="Arial Unicode MS"/>
                      </a:endParaRPr>
                    </a:p>
                  </a:txBody>
                  <a:tcPr marL="28575" marR="28575" marT="28575" marB="28575"/>
                </a:tc>
                <a:extLst>
                  <a:ext uri="{0D108BD9-81ED-4DB2-BD59-A6C34878D82A}">
                    <a16:rowId xmlns:a16="http://schemas.microsoft.com/office/drawing/2014/main" val="238400117"/>
                  </a:ext>
                </a:extLst>
              </a:tr>
              <a:tr h="2382070">
                <a:tc>
                  <a:txBody>
                    <a:bodyPr/>
                    <a:lstStyle/>
                    <a:p>
                      <a:pPr>
                        <a:lnSpc>
                          <a:spcPct val="107000"/>
                        </a:lnSpc>
                      </a:pPr>
                      <a:r>
                        <a:rPr lang="it-IT" sz="1000" kern="100">
                          <a:effectLst/>
                        </a:rPr>
                        <a:t>1. TRISTEZZA E ABBATTIMENTO</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Umore depresso; giù di corda; si sente miserabile</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11. IMPULSIVITÀ</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Azioni impulsive, azioni senza pianificazione o senza considerare le conseguenze; ha spinte irresistibili; agisce sotto l’impulso del momento</a:t>
                      </a:r>
                      <a:endParaRPr lang="it-IT" sz="1100" kern="100">
                        <a:effectLst/>
                        <a:latin typeface="Aptos" panose="020B0004020202020204" pitchFamily="34" charset="0"/>
                        <a:ea typeface="Arial Unicode MS"/>
                        <a:cs typeface="Arial Unicode MS"/>
                      </a:endParaRPr>
                    </a:p>
                  </a:txBody>
                  <a:tcPr marL="28575" marR="28575" marT="28575" marB="28575"/>
                </a:tc>
                <a:extLst>
                  <a:ext uri="{0D108BD9-81ED-4DB2-BD59-A6C34878D82A}">
                    <a16:rowId xmlns:a16="http://schemas.microsoft.com/office/drawing/2014/main" val="373501177"/>
                  </a:ext>
                </a:extLst>
              </a:tr>
              <a:tr h="2004795">
                <a:tc>
                  <a:txBody>
                    <a:bodyPr/>
                    <a:lstStyle/>
                    <a:p>
                      <a:pPr>
                        <a:lnSpc>
                          <a:spcPct val="107000"/>
                        </a:lnSpc>
                      </a:pPr>
                      <a:r>
                        <a:rPr lang="it-IT" sz="1000" kern="100">
                          <a:effectLst/>
                        </a:rPr>
                        <a:t>2. OSTILITÀ</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Ostile; arrabbiato; bellicoso; in antagonismo; pronto all’ira; facilmente irritabile</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a:effectLst/>
                        </a:rPr>
                        <a:t>12. BASSA AUTOSTIMA</a:t>
                      </a:r>
                      <a:endParaRPr lang="it-IT" sz="1100" kern="100">
                        <a:effectLst/>
                        <a:latin typeface="Aptos" panose="020B0004020202020204" pitchFamily="34" charset="0"/>
                        <a:ea typeface="Arial Unicode MS"/>
                        <a:cs typeface="Arial Unicode MS"/>
                      </a:endParaRPr>
                    </a:p>
                  </a:txBody>
                  <a:tcPr marL="28575" marR="28575" marT="28575" marB="28575"/>
                </a:tc>
                <a:tc>
                  <a:txBody>
                    <a:bodyPr/>
                    <a:lstStyle/>
                    <a:p>
                      <a:pPr>
                        <a:lnSpc>
                          <a:spcPct val="107000"/>
                        </a:lnSpc>
                      </a:pPr>
                      <a:r>
                        <a:rPr lang="it-IT" sz="1000" kern="100" dirty="0">
                          <a:effectLst/>
                        </a:rPr>
                        <a:t>Bassa autostima; sentimenti di indegnità e d’inferiorità; si sente un fallito</a:t>
                      </a:r>
                      <a:endParaRPr lang="it-IT" sz="1100" kern="100" dirty="0">
                        <a:effectLst/>
                        <a:latin typeface="Aptos" panose="020B0004020202020204" pitchFamily="34" charset="0"/>
                        <a:ea typeface="Arial Unicode MS"/>
                        <a:cs typeface="Arial Unicode MS"/>
                      </a:endParaRPr>
                    </a:p>
                  </a:txBody>
                  <a:tcPr marL="28575" marR="28575" marT="28575" marB="28575"/>
                </a:tc>
                <a:extLst>
                  <a:ext uri="{0D108BD9-81ED-4DB2-BD59-A6C34878D82A}">
                    <a16:rowId xmlns:a16="http://schemas.microsoft.com/office/drawing/2014/main" val="2790240184"/>
                  </a:ext>
                </a:extLst>
              </a:tr>
            </a:tbl>
          </a:graphicData>
        </a:graphic>
      </p:graphicFrame>
      <p:sp>
        <p:nvSpPr>
          <p:cNvPr id="5" name="Rectangle 1">
            <a:extLst>
              <a:ext uri="{FF2B5EF4-FFF2-40B4-BE49-F238E27FC236}">
                <a16:creationId xmlns:a16="http://schemas.microsoft.com/office/drawing/2014/main" id="{092A057D-5C17-F8C5-699C-A34551E04B39}"/>
              </a:ext>
            </a:extLst>
          </p:cNvPr>
          <p:cNvSpPr>
            <a:spLocks noChangeArrowheads="1"/>
          </p:cNvSpPr>
          <p:nvPr/>
        </p:nvSpPr>
        <p:spPr bwMode="auto">
          <a:xfrm>
            <a:off x="-3440839" y="-21136"/>
            <a:ext cx="157735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200" b="1" i="0" u="none" strike="noStrike" cap="none" normalizeH="0" baseline="0">
                <a:ln>
                  <a:noFill/>
                </a:ln>
                <a:solidFill>
                  <a:schemeClr val="tx1"/>
                </a:solidFill>
                <a:effectLst/>
                <a:latin typeface="Times New Roman" panose="02020603050405020304" pitchFamily="18" charset="0"/>
                <a:ea typeface="Arial Unicode MS"/>
                <a:cs typeface="Times New Roman" panose="02020603050405020304" pitchFamily="18" charset="0"/>
              </a:rPr>
              <a:t>GLI ITEM DELLA </a:t>
            </a:r>
            <a:r>
              <a:rPr kumimoji="0" lang="it-IT" altLang="it-IT" sz="1200" b="1" i="1" u="none" strike="noStrike" cap="none" normalizeH="0" baseline="0">
                <a:ln>
                  <a:noFill/>
                </a:ln>
                <a:solidFill>
                  <a:schemeClr val="tx1"/>
                </a:solidFill>
                <a:effectLst/>
                <a:latin typeface="Times New Roman" panose="02020603050405020304" pitchFamily="18" charset="0"/>
                <a:ea typeface="Arial Unicode MS"/>
                <a:cs typeface="Times New Roman" panose="02020603050405020304" pitchFamily="18" charset="0"/>
              </a:rPr>
              <a:t>SUICIDE ASSESSMENT SCALE — SAS</a:t>
            </a:r>
            <a:endParaRPr kumimoji="0" lang="it-IT" altLang="it-IT"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7749281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7DD3A6-6A53-7FF8-086D-B632DBA566A4}"/>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A8A0286A-3531-9445-3C0E-2C1699ACB188}"/>
              </a:ext>
            </a:extLst>
          </p:cNvPr>
          <p:cNvGraphicFramePr>
            <a:graphicFrameLocks noGrp="1"/>
          </p:cNvGraphicFramePr>
          <p:nvPr>
            <p:ph idx="1"/>
            <p:extLst>
              <p:ext uri="{D42A27DB-BD31-4B8C-83A1-F6EECF244321}">
                <p14:modId xmlns:p14="http://schemas.microsoft.com/office/powerpoint/2010/main" val="4061829530"/>
              </p:ext>
            </p:extLst>
          </p:nvPr>
        </p:nvGraphicFramePr>
        <p:xfrm>
          <a:off x="457200" y="1556792"/>
          <a:ext cx="8435280" cy="4752528"/>
        </p:xfrm>
        <a:graphic>
          <a:graphicData uri="http://schemas.openxmlformats.org/drawingml/2006/table">
            <a:tbl>
              <a:tblPr>
                <a:tableStyleId>{5C22544A-7EE6-4342-B048-85BDC9FD1C3A}</a:tableStyleId>
              </a:tblPr>
              <a:tblGrid>
                <a:gridCol w="2142023">
                  <a:extLst>
                    <a:ext uri="{9D8B030D-6E8A-4147-A177-3AD203B41FA5}">
                      <a16:colId xmlns:a16="http://schemas.microsoft.com/office/drawing/2014/main" val="590528529"/>
                    </a:ext>
                  </a:extLst>
                </a:gridCol>
                <a:gridCol w="2012616">
                  <a:extLst>
                    <a:ext uri="{9D8B030D-6E8A-4147-A177-3AD203B41FA5}">
                      <a16:colId xmlns:a16="http://schemas.microsoft.com/office/drawing/2014/main" val="2452571422"/>
                    </a:ext>
                  </a:extLst>
                </a:gridCol>
                <a:gridCol w="2014319">
                  <a:extLst>
                    <a:ext uri="{9D8B030D-6E8A-4147-A177-3AD203B41FA5}">
                      <a16:colId xmlns:a16="http://schemas.microsoft.com/office/drawing/2014/main" val="401068497"/>
                    </a:ext>
                  </a:extLst>
                </a:gridCol>
                <a:gridCol w="2266322">
                  <a:extLst>
                    <a:ext uri="{9D8B030D-6E8A-4147-A177-3AD203B41FA5}">
                      <a16:colId xmlns:a16="http://schemas.microsoft.com/office/drawing/2014/main" val="1591093384"/>
                    </a:ext>
                  </a:extLst>
                </a:gridCol>
              </a:tblGrid>
              <a:tr h="1804624">
                <a:tc>
                  <a:txBody>
                    <a:bodyPr/>
                    <a:lstStyle/>
                    <a:p>
                      <a:pPr>
                        <a:lnSpc>
                          <a:spcPct val="107000"/>
                        </a:lnSpc>
                      </a:pPr>
                      <a:r>
                        <a:rPr lang="it-IT" sz="1000" kern="100" dirty="0">
                          <a:effectLst/>
                        </a:rPr>
                        <a:t>3. ANERGIA</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Mancanza di energia; stancabilità; stanchezza; spossatezza; logorato affaticato; senso di debolezza</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13. PERDITA DI SPERANZA</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Si sente senza speranza, disperato; aspetto abbattuto; pessimista; sente che verrà il peggio; pensieri nihilistici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2150978982"/>
                  </a:ext>
                </a:extLst>
              </a:tr>
              <a:tr h="2947904">
                <a:tc>
                  <a:txBody>
                    <a:bodyPr/>
                    <a:lstStyle/>
                    <a:p>
                      <a:pPr>
                        <a:lnSpc>
                          <a:spcPct val="107000"/>
                        </a:lnSpc>
                      </a:pPr>
                      <a:r>
                        <a:rPr lang="it-IT" sz="1000" kern="100">
                          <a:effectLst/>
                        </a:rPr>
                        <a:t>4. IPERSENSITIVITÀ</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Sensibile alle critiche; facilmente ferito; si sente facilmente rifiutato; si offende facilmente; permaloso; mette tutto sul sospettoso; diffidente piano personale;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14. PERDITA DEI SENTIMENTI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dirty="0">
                          <a:effectLst/>
                        </a:rPr>
                        <a:t>Depersonalizzazione; mancanza di sentimenti; incapace di provare emozioni (non mancanza di empatia</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4002506768"/>
                  </a:ext>
                </a:extLst>
              </a:tr>
            </a:tbl>
          </a:graphicData>
        </a:graphic>
      </p:graphicFrame>
    </p:spTree>
    <p:extLst>
      <p:ext uri="{BB962C8B-B14F-4D97-AF65-F5344CB8AC3E}">
        <p14:creationId xmlns:p14="http://schemas.microsoft.com/office/powerpoint/2010/main" val="104401805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47034A-F889-873E-C382-46B504D8484F}"/>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3745CCE4-FC1D-182E-AA7B-D48B0B8BC7BD}"/>
              </a:ext>
            </a:extLst>
          </p:cNvPr>
          <p:cNvGraphicFramePr>
            <a:graphicFrameLocks noGrp="1"/>
          </p:cNvGraphicFramePr>
          <p:nvPr>
            <p:ph idx="1"/>
            <p:extLst>
              <p:ext uri="{D42A27DB-BD31-4B8C-83A1-F6EECF244321}">
                <p14:modId xmlns:p14="http://schemas.microsoft.com/office/powerpoint/2010/main" val="4235683981"/>
              </p:ext>
            </p:extLst>
          </p:nvPr>
        </p:nvGraphicFramePr>
        <p:xfrm>
          <a:off x="457200" y="1628800"/>
          <a:ext cx="8229599" cy="4392488"/>
        </p:xfrm>
        <a:graphic>
          <a:graphicData uri="http://schemas.openxmlformats.org/drawingml/2006/table">
            <a:tbl>
              <a:tblPr>
                <a:tableStyleId>{5C22544A-7EE6-4342-B048-85BDC9FD1C3A}</a:tableStyleId>
              </a:tblPr>
              <a:tblGrid>
                <a:gridCol w="2089793">
                  <a:extLst>
                    <a:ext uri="{9D8B030D-6E8A-4147-A177-3AD203B41FA5}">
                      <a16:colId xmlns:a16="http://schemas.microsoft.com/office/drawing/2014/main" val="1289393431"/>
                    </a:ext>
                  </a:extLst>
                </a:gridCol>
                <a:gridCol w="1963542">
                  <a:extLst>
                    <a:ext uri="{9D8B030D-6E8A-4147-A177-3AD203B41FA5}">
                      <a16:colId xmlns:a16="http://schemas.microsoft.com/office/drawing/2014/main" val="934312476"/>
                    </a:ext>
                  </a:extLst>
                </a:gridCol>
                <a:gridCol w="1965203">
                  <a:extLst>
                    <a:ext uri="{9D8B030D-6E8A-4147-A177-3AD203B41FA5}">
                      <a16:colId xmlns:a16="http://schemas.microsoft.com/office/drawing/2014/main" val="3824834436"/>
                    </a:ext>
                  </a:extLst>
                </a:gridCol>
                <a:gridCol w="2211061">
                  <a:extLst>
                    <a:ext uri="{9D8B030D-6E8A-4147-A177-3AD203B41FA5}">
                      <a16:colId xmlns:a16="http://schemas.microsoft.com/office/drawing/2014/main" val="1636931791"/>
                    </a:ext>
                  </a:extLst>
                </a:gridCol>
              </a:tblGrid>
              <a:tr h="1712764">
                <a:tc>
                  <a:txBody>
                    <a:bodyPr/>
                    <a:lstStyle/>
                    <a:p>
                      <a:pPr>
                        <a:lnSpc>
                          <a:spcPct val="107000"/>
                        </a:lnSpc>
                      </a:pPr>
                      <a:r>
                        <a:rPr lang="it-IT" sz="1000" kern="100" dirty="0">
                          <a:effectLst/>
                        </a:rPr>
                        <a:t>5. RITIRO AFFETTIVO</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Mancanza di contatto emotivo; isolamento sociale; ritiro; isolamento; diffidenza</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15. SCARSA TOLLERANZA ALLE FRUSTRAZIONI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Facilmente frustrato o irritato; prontamente scoraggiato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1305709268"/>
                  </a:ext>
                </a:extLst>
              </a:tr>
              <a:tr h="2679724">
                <a:tc>
                  <a:txBody>
                    <a:bodyPr/>
                    <a:lstStyle/>
                    <a:p>
                      <a:pPr>
                        <a:lnSpc>
                          <a:spcPct val="107000"/>
                        </a:lnSpc>
                      </a:pPr>
                      <a:r>
                        <a:rPr lang="it-IT" sz="1000" kern="100">
                          <a:effectLst/>
                        </a:rPr>
                        <a:t>6. PERDITA DI RISORSE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Incapace di risolvere i problemi con efficacia; mancanza di flessibilità nell’affrontare i problemi; vede poche scelte e alternative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16. IDEE DI SUICIDIO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dirty="0">
                          <a:effectLst/>
                        </a:rPr>
                        <a:t>Assillato da idee di suicidio; pensa alla possibilità di essere morto; pensa alle reazioni degli altri al suicidio; ha difficoltà a pensare a qualcosa che non sia il suicidio</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2211945468"/>
                  </a:ext>
                </a:extLst>
              </a:tr>
            </a:tbl>
          </a:graphicData>
        </a:graphic>
      </p:graphicFrame>
    </p:spTree>
    <p:extLst>
      <p:ext uri="{BB962C8B-B14F-4D97-AF65-F5344CB8AC3E}">
        <p14:creationId xmlns:p14="http://schemas.microsoft.com/office/powerpoint/2010/main" val="358729337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D51D16-65B5-45B8-A25C-2CE455A6DC5F}"/>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BF0C0115-89F5-4B98-17FC-BFC6830DF753}"/>
              </a:ext>
            </a:extLst>
          </p:cNvPr>
          <p:cNvGraphicFramePr>
            <a:graphicFrameLocks noGrp="1"/>
          </p:cNvGraphicFramePr>
          <p:nvPr>
            <p:ph idx="1"/>
            <p:extLst>
              <p:ext uri="{D42A27DB-BD31-4B8C-83A1-F6EECF244321}">
                <p14:modId xmlns:p14="http://schemas.microsoft.com/office/powerpoint/2010/main" val="3112357028"/>
              </p:ext>
            </p:extLst>
          </p:nvPr>
        </p:nvGraphicFramePr>
        <p:xfrm>
          <a:off x="457200" y="1700808"/>
          <a:ext cx="8229599" cy="4608512"/>
        </p:xfrm>
        <a:graphic>
          <a:graphicData uri="http://schemas.openxmlformats.org/drawingml/2006/table">
            <a:tbl>
              <a:tblPr>
                <a:tableStyleId>{5C22544A-7EE6-4342-B048-85BDC9FD1C3A}</a:tableStyleId>
              </a:tblPr>
              <a:tblGrid>
                <a:gridCol w="2089793">
                  <a:extLst>
                    <a:ext uri="{9D8B030D-6E8A-4147-A177-3AD203B41FA5}">
                      <a16:colId xmlns:a16="http://schemas.microsoft.com/office/drawing/2014/main" val="1829687649"/>
                    </a:ext>
                  </a:extLst>
                </a:gridCol>
                <a:gridCol w="1963542">
                  <a:extLst>
                    <a:ext uri="{9D8B030D-6E8A-4147-A177-3AD203B41FA5}">
                      <a16:colId xmlns:a16="http://schemas.microsoft.com/office/drawing/2014/main" val="1356797503"/>
                    </a:ext>
                  </a:extLst>
                </a:gridCol>
                <a:gridCol w="1965203">
                  <a:extLst>
                    <a:ext uri="{9D8B030D-6E8A-4147-A177-3AD203B41FA5}">
                      <a16:colId xmlns:a16="http://schemas.microsoft.com/office/drawing/2014/main" val="1188840862"/>
                    </a:ext>
                  </a:extLst>
                </a:gridCol>
                <a:gridCol w="2211061">
                  <a:extLst>
                    <a:ext uri="{9D8B030D-6E8A-4147-A177-3AD203B41FA5}">
                      <a16:colId xmlns:a16="http://schemas.microsoft.com/office/drawing/2014/main" val="1573751255"/>
                    </a:ext>
                  </a:extLst>
                </a:gridCol>
              </a:tblGrid>
              <a:tr h="3046458">
                <a:tc>
                  <a:txBody>
                    <a:bodyPr/>
                    <a:lstStyle/>
                    <a:p>
                      <a:pPr>
                        <a:lnSpc>
                          <a:spcPct val="107000"/>
                        </a:lnSpc>
                      </a:pPr>
                      <a:r>
                        <a:rPr lang="it-IT" sz="1000" kern="100">
                          <a:effectLst/>
                        </a:rPr>
                        <a:t>7. SENSAZIONE DI PERDITA DEL CONTROLLO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Si sente senza controllo su di sé o sul proprio destino; si sente in balia degli eventi esterni; sensazione di mancanza di influenza sull’ambiente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17. PROPOSITI DI SUICIDIO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Il suicidio è una soluzione ai problemi; il suicidio è la sola alternativa ai problemi; vuole sollevare gli altri dai problemi; ricongiungimento con qualcuno che è morto (in contrapposizione ai tentativi fatti per attrarre l’attenzione o a fini manipolativi)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1386502497"/>
                  </a:ext>
                </a:extLst>
              </a:tr>
              <a:tr h="1562054">
                <a:tc>
                  <a:txBody>
                    <a:bodyPr/>
                    <a:lstStyle/>
                    <a:p>
                      <a:pPr>
                        <a:lnSpc>
                          <a:spcPct val="107000"/>
                        </a:lnSpc>
                      </a:pPr>
                      <a:r>
                        <a:rPr lang="it-IT" sz="1000" kern="100">
                          <a:effectLst/>
                        </a:rPr>
                        <a:t>8. TENSIONE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Fisicamente teso; nervoso; a disagio; incapace di rilassarsi; eccitato (escludere i sintomi autonomi)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18. DESIDERIO DI MORIRE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dirty="0">
                          <a:effectLst/>
                        </a:rPr>
                        <a:t>Forte desiderio di morire; sente di non meritare di vivere; sente che la vita non vale la pena di essere vissuta</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2466783438"/>
                  </a:ext>
                </a:extLst>
              </a:tr>
            </a:tbl>
          </a:graphicData>
        </a:graphic>
      </p:graphicFrame>
    </p:spTree>
    <p:extLst>
      <p:ext uri="{BB962C8B-B14F-4D97-AF65-F5344CB8AC3E}">
        <p14:creationId xmlns:p14="http://schemas.microsoft.com/office/powerpoint/2010/main" val="40819372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41A396-19E5-8E4E-BF74-2950EFD7FD40}"/>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4FAC759B-1E8C-498B-C78B-A1824D186556}"/>
              </a:ext>
            </a:extLst>
          </p:cNvPr>
          <p:cNvGraphicFramePr>
            <a:graphicFrameLocks noGrp="1"/>
          </p:cNvGraphicFramePr>
          <p:nvPr>
            <p:ph idx="1"/>
            <p:extLst>
              <p:ext uri="{D42A27DB-BD31-4B8C-83A1-F6EECF244321}">
                <p14:modId xmlns:p14="http://schemas.microsoft.com/office/powerpoint/2010/main" val="446218775"/>
              </p:ext>
            </p:extLst>
          </p:nvPr>
        </p:nvGraphicFramePr>
        <p:xfrm>
          <a:off x="611560" y="1628800"/>
          <a:ext cx="8075240" cy="4608512"/>
        </p:xfrm>
        <a:graphic>
          <a:graphicData uri="http://schemas.openxmlformats.org/drawingml/2006/table">
            <a:tbl>
              <a:tblPr>
                <a:tableStyleId>{5C22544A-7EE6-4342-B048-85BDC9FD1C3A}</a:tableStyleId>
              </a:tblPr>
              <a:tblGrid>
                <a:gridCol w="2050595">
                  <a:extLst>
                    <a:ext uri="{9D8B030D-6E8A-4147-A177-3AD203B41FA5}">
                      <a16:colId xmlns:a16="http://schemas.microsoft.com/office/drawing/2014/main" val="731894832"/>
                    </a:ext>
                  </a:extLst>
                </a:gridCol>
                <a:gridCol w="1926712">
                  <a:extLst>
                    <a:ext uri="{9D8B030D-6E8A-4147-A177-3AD203B41FA5}">
                      <a16:colId xmlns:a16="http://schemas.microsoft.com/office/drawing/2014/main" val="906689066"/>
                    </a:ext>
                  </a:extLst>
                </a:gridCol>
                <a:gridCol w="1928343">
                  <a:extLst>
                    <a:ext uri="{9D8B030D-6E8A-4147-A177-3AD203B41FA5}">
                      <a16:colId xmlns:a16="http://schemas.microsoft.com/office/drawing/2014/main" val="375196667"/>
                    </a:ext>
                  </a:extLst>
                </a:gridCol>
                <a:gridCol w="2169590">
                  <a:extLst>
                    <a:ext uri="{9D8B030D-6E8A-4147-A177-3AD203B41FA5}">
                      <a16:colId xmlns:a16="http://schemas.microsoft.com/office/drawing/2014/main" val="4012683497"/>
                    </a:ext>
                  </a:extLst>
                </a:gridCol>
              </a:tblGrid>
              <a:tr h="1634015">
                <a:tc>
                  <a:txBody>
                    <a:bodyPr/>
                    <a:lstStyle/>
                    <a:p>
                      <a:pPr>
                        <a:lnSpc>
                          <a:spcPct val="107000"/>
                        </a:lnSpc>
                      </a:pPr>
                      <a:r>
                        <a:rPr lang="it-IT" sz="1000" kern="100">
                          <a:effectLst/>
                        </a:rPr>
                        <a:t>9. ANSIA</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Preoccupato; preoccupazione eccessiva per il presente o per il fu turo; paura; terrore; disagio (escludere i sintomi autonomi)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19. MANCANZA DI RAGIONI PER VIVERE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Sente che non c’è una ragione per vivere; sente che non interessa a nessuno; sente che la vita non ha scopo</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716565153"/>
                  </a:ext>
                </a:extLst>
              </a:tr>
              <a:tr h="2974497">
                <a:tc>
                  <a:txBody>
                    <a:bodyPr/>
                    <a:lstStyle/>
                    <a:p>
                      <a:pPr>
                        <a:lnSpc>
                          <a:spcPct val="107000"/>
                        </a:lnSpc>
                      </a:pPr>
                      <a:r>
                        <a:rPr lang="it-IT" sz="1000" kern="100">
                          <a:effectLst/>
                        </a:rPr>
                        <a:t>10. PREOCCUPAZIONI SOMATICHE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Preoccupazione per la salute fisica; preoccupazione per sintomi fisici(compreso dolori e sofferenze; insonnia; sintomi gastrointestinali e cardiovascolari); preoccupazioni generalizzate o allucinazioni somatiche</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a:effectLst/>
                        </a:rPr>
                        <a:t>20. ATTI SUICIDARI</a:t>
                      </a:r>
                      <a:endParaRPr lang="it-IT" sz="1100" kern="100">
                        <a:effectLst/>
                        <a:latin typeface="Aptos" panose="020B0004020202020204" pitchFamily="34" charset="0"/>
                        <a:ea typeface="Arial Unicode MS" panose="020B0604020202020204"/>
                        <a:cs typeface="Arial Unicode MS" panose="020B0604020202020204"/>
                      </a:endParaRPr>
                    </a:p>
                  </a:txBody>
                  <a:tcPr marL="28575" marR="28575" marT="28575" marB="28575"/>
                </a:tc>
                <a:tc>
                  <a:txBody>
                    <a:bodyPr/>
                    <a:lstStyle/>
                    <a:p>
                      <a:pPr>
                        <a:lnSpc>
                          <a:spcPct val="107000"/>
                        </a:lnSpc>
                      </a:pPr>
                      <a:r>
                        <a:rPr lang="it-IT" sz="1000" kern="100" dirty="0">
                          <a:effectLst/>
                        </a:rPr>
                        <a:t>Concretamente progetta metodi per suicidarsi; ha preparato degli scritti o ha informato qualcuno; necessita di stretto controllo per prevenire tentativi</a:t>
                      </a:r>
                      <a:endParaRPr lang="it-IT" sz="1100" kern="100" dirty="0">
                        <a:effectLst/>
                        <a:latin typeface="Aptos" panose="020B0004020202020204" pitchFamily="34" charset="0"/>
                        <a:ea typeface="Arial Unicode MS" panose="020B0604020202020204"/>
                        <a:cs typeface="Arial Unicode MS" panose="020B0604020202020204"/>
                      </a:endParaRPr>
                    </a:p>
                  </a:txBody>
                  <a:tcPr marL="28575" marR="28575" marT="28575" marB="28575"/>
                </a:tc>
                <a:extLst>
                  <a:ext uri="{0D108BD9-81ED-4DB2-BD59-A6C34878D82A}">
                    <a16:rowId xmlns:a16="http://schemas.microsoft.com/office/drawing/2014/main" val="2438738582"/>
                  </a:ext>
                </a:extLst>
              </a:tr>
            </a:tbl>
          </a:graphicData>
        </a:graphic>
      </p:graphicFrame>
    </p:spTree>
    <p:extLst>
      <p:ext uri="{BB962C8B-B14F-4D97-AF65-F5344CB8AC3E}">
        <p14:creationId xmlns:p14="http://schemas.microsoft.com/office/powerpoint/2010/main" val="29609875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A21805-82BD-F909-2A75-B43C5BC27869}"/>
              </a:ext>
            </a:extLst>
          </p:cNvPr>
          <p:cNvSpPr>
            <a:spLocks noGrp="1"/>
          </p:cNvSpPr>
          <p:nvPr>
            <p:ph type="title"/>
          </p:nvPr>
        </p:nvSpPr>
        <p:spPr/>
        <p:txBody>
          <a:bodyPr>
            <a:normAutofit/>
          </a:bodyPr>
          <a:lstStyle/>
          <a:p>
            <a:r>
              <a:rPr lang="it-IT" sz="3200" b="1" dirty="0">
                <a:latin typeface=".SFUI-Semibold"/>
                <a:ea typeface="Aptos" panose="020B0004020202020204" pitchFamily="34" charset="0"/>
                <a:cs typeface="Aptos" panose="020B0004020202020204" pitchFamily="34" charset="0"/>
              </a:rPr>
              <a:t>4. Disturbo Post-Traumatico da Stress (PTSD)</a:t>
            </a:r>
            <a:br>
              <a:rPr lang="it-IT" sz="3200" dirty="0">
                <a:latin typeface="Aptos" panose="020B0004020202020204" pitchFamily="34" charset="0"/>
                <a:ea typeface="Aptos" panose="020B0004020202020204" pitchFamily="34" charset="0"/>
                <a:cs typeface="Aptos" panose="020B0004020202020204" pitchFamily="34" charset="0"/>
              </a:rPr>
            </a:br>
            <a:endParaRPr lang="it-IT" sz="3200" dirty="0"/>
          </a:p>
        </p:txBody>
      </p:sp>
      <p:sp>
        <p:nvSpPr>
          <p:cNvPr id="3" name="Segnaposto contenuto 2">
            <a:extLst>
              <a:ext uri="{FF2B5EF4-FFF2-40B4-BE49-F238E27FC236}">
                <a16:creationId xmlns:a16="http://schemas.microsoft.com/office/drawing/2014/main" id="{E89E8FCF-F9F1-93FD-2B33-66D9C236425F}"/>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Il </a:t>
            </a:r>
            <a:r>
              <a:rPr lang="it-IT" sz="1800" b="1" dirty="0">
                <a:effectLst/>
                <a:latin typeface=".SFUI-Bold"/>
                <a:ea typeface="Aptos" panose="020B0004020202020204" pitchFamily="34" charset="0"/>
                <a:cs typeface="Aptos" panose="020B0004020202020204" pitchFamily="34" charset="0"/>
              </a:rPr>
              <a:t>PTSD</a:t>
            </a:r>
            <a:r>
              <a:rPr lang="it-IT" sz="1800" dirty="0">
                <a:effectLst/>
                <a:latin typeface=".SFUI-Regular"/>
                <a:ea typeface="Aptos" panose="020B0004020202020204" pitchFamily="34" charset="0"/>
                <a:cs typeface="Aptos" panose="020B0004020202020204" pitchFamily="34" charset="0"/>
              </a:rPr>
              <a:t> è spesso associato a un alto rischio di suicidio, specialmente tra le persone che hanno subito traumi gravi, come abusi sessuali o eventi bellici. Fattori di rischio includono: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Intrusività dei ricordi traumatici</a:t>
            </a:r>
            <a:r>
              <a:rPr lang="it-IT" sz="1800" dirty="0">
                <a:effectLst/>
                <a:latin typeface=".SFUI-Regular"/>
                <a:ea typeface="Aptos" panose="020B0004020202020204" pitchFamily="34" charset="0"/>
                <a:cs typeface="Aptos" panose="020B0004020202020204" pitchFamily="34" charset="0"/>
              </a:rPr>
              <a:t>: I flashback possono essere così intensi da portare la persona a cercare una “via di fuga” attraverso il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Ipervigilanza e </a:t>
            </a:r>
            <a:r>
              <a:rPr lang="it-IT" sz="1800" b="1" dirty="0" err="1">
                <a:effectLst/>
                <a:latin typeface=".SFUI-Bold"/>
                <a:ea typeface="Aptos" panose="020B0004020202020204" pitchFamily="34" charset="0"/>
                <a:cs typeface="Aptos" panose="020B0004020202020204" pitchFamily="34" charset="0"/>
              </a:rPr>
              <a:t>iperarousal</a:t>
            </a:r>
            <a:r>
              <a:rPr lang="it-IT" sz="1800" dirty="0">
                <a:effectLst/>
                <a:latin typeface=".SFUI-Regular"/>
                <a:ea typeface="Aptos" panose="020B0004020202020204" pitchFamily="34" charset="0"/>
                <a:cs typeface="Aptos" panose="020B0004020202020204" pitchFamily="34" charset="0"/>
              </a:rPr>
              <a:t>: Lo stato costante di allerta può esaurire le risorse emotive.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Alessitimia</a:t>
            </a:r>
            <a:r>
              <a:rPr lang="it-IT" sz="1800" dirty="0">
                <a:effectLst/>
                <a:latin typeface=".SFUI-Regular"/>
                <a:ea typeface="Aptos" panose="020B0004020202020204" pitchFamily="34" charset="0"/>
                <a:cs typeface="Aptos" panose="020B0004020202020204" pitchFamily="34" charset="0"/>
              </a:rPr>
              <a:t>: Difficoltà a esprimere le emozioni, che può limitare la capacità di chiedere aiuto.</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97829201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3B2992-910C-930C-0928-A01DA66D346C}"/>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1. Segnali verbali e comportamentali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3EDFCFB7-0C97-2A2D-617F-AD8D66C22441}"/>
              </a:ext>
            </a:extLst>
          </p:cNvPr>
          <p:cNvSpPr>
            <a:spLocks noGrp="1"/>
          </p:cNvSpPr>
          <p:nvPr>
            <p:ph idx="1"/>
          </p:nvPr>
        </p:nvSpPr>
        <p:spPr/>
        <p:txBody>
          <a:bodyPr>
            <a:normAutofit fontScale="77500" lnSpcReduction="20000"/>
          </a:bodyPr>
          <a:lstStyle/>
          <a:p>
            <a:r>
              <a:rPr lang="it-IT" dirty="0">
                <a:solidFill>
                  <a:srgbClr val="111111"/>
                </a:solidFill>
                <a:latin typeface=".SF UI"/>
                <a:ea typeface="Aptos" panose="020B0004020202020204" pitchFamily="34" charset="0"/>
                <a:cs typeface="Aptos" panose="020B0004020202020204" pitchFamily="34" charset="0"/>
              </a:rPr>
              <a:t> </a:t>
            </a:r>
            <a:endParaRPr lang="it-IT" dirty="0">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dirty="0">
                <a:solidFill>
                  <a:srgbClr val="111111"/>
                </a:solidFill>
                <a:latin typeface=".SFUI-Regular"/>
                <a:ea typeface="Aptos" panose="020B0004020202020204" pitchFamily="34" charset="0"/>
                <a:cs typeface="Aptos" panose="020B0004020202020204" pitchFamily="34" charset="0"/>
              </a:rPr>
              <a:t>	•	</a:t>
            </a:r>
            <a:r>
              <a:rPr lang="it-IT" b="1" dirty="0">
                <a:solidFill>
                  <a:srgbClr val="111111"/>
                </a:solidFill>
                <a:latin typeface=".SFUI-Bold"/>
                <a:ea typeface="Aptos" panose="020B0004020202020204" pitchFamily="34" charset="0"/>
                <a:cs typeface="Aptos" panose="020B0004020202020204" pitchFamily="34" charset="0"/>
              </a:rPr>
              <a:t>Minacce o affermazioni esplicite</a:t>
            </a:r>
            <a:r>
              <a:rPr lang="it-IT" dirty="0">
                <a:solidFill>
                  <a:srgbClr val="111111"/>
                </a:solidFill>
                <a:latin typeface=".SFUI-Regular"/>
                <a:ea typeface="Aptos" panose="020B0004020202020204" pitchFamily="34" charset="0"/>
                <a:cs typeface="Aptos" panose="020B0004020202020204" pitchFamily="34" charset="0"/>
              </a:rPr>
              <a:t>: Frasi come “Vorrei morire”, “La vita non vale la pena di essere vissuta”, o “Presto non dovrai più preoccuparti di me”.</a:t>
            </a:r>
            <a:endParaRPr lang="it-IT" dirty="0">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dirty="0">
                <a:solidFill>
                  <a:srgbClr val="111111"/>
                </a:solidFill>
                <a:latin typeface=".SFUI-Regular"/>
                <a:ea typeface="Aptos" panose="020B0004020202020204" pitchFamily="34" charset="0"/>
                <a:cs typeface="Aptos" panose="020B0004020202020204" pitchFamily="34" charset="0"/>
              </a:rPr>
              <a:t>	•	</a:t>
            </a:r>
            <a:r>
              <a:rPr lang="it-IT" b="1" dirty="0">
                <a:solidFill>
                  <a:srgbClr val="111111"/>
                </a:solidFill>
                <a:latin typeface=".SFUI-Bold"/>
                <a:ea typeface="Aptos" panose="020B0004020202020204" pitchFamily="34" charset="0"/>
                <a:cs typeface="Aptos" panose="020B0004020202020204" pitchFamily="34" charset="0"/>
              </a:rPr>
              <a:t>Parlare di morte o suicidio</a:t>
            </a:r>
            <a:r>
              <a:rPr lang="it-IT" dirty="0">
                <a:solidFill>
                  <a:srgbClr val="111111"/>
                </a:solidFill>
                <a:latin typeface=".SFUI-Regular"/>
                <a:ea typeface="Aptos" panose="020B0004020202020204" pitchFamily="34" charset="0"/>
                <a:cs typeface="Aptos" panose="020B0004020202020204" pitchFamily="34" charset="0"/>
              </a:rPr>
              <a:t>: Una preoccupazione costante con il tema della morte o del suicidio.</a:t>
            </a:r>
            <a:endParaRPr lang="it-IT" dirty="0">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dirty="0">
                <a:solidFill>
                  <a:srgbClr val="111111"/>
                </a:solidFill>
                <a:latin typeface=".SFUI-Regular"/>
                <a:ea typeface="Aptos" panose="020B0004020202020204" pitchFamily="34" charset="0"/>
                <a:cs typeface="Aptos" panose="020B0004020202020204" pitchFamily="34" charset="0"/>
              </a:rPr>
              <a:t>	•	</a:t>
            </a:r>
            <a:r>
              <a:rPr lang="it-IT" b="1" dirty="0">
                <a:solidFill>
                  <a:srgbClr val="111111"/>
                </a:solidFill>
                <a:latin typeface=".SFUI-Bold"/>
                <a:ea typeface="Aptos" panose="020B0004020202020204" pitchFamily="34" charset="0"/>
                <a:cs typeface="Aptos" panose="020B0004020202020204" pitchFamily="34" charset="0"/>
              </a:rPr>
              <a:t>Fare testamento o distribuire beni personali</a:t>
            </a:r>
            <a:r>
              <a:rPr lang="it-IT" dirty="0">
                <a:solidFill>
                  <a:srgbClr val="111111"/>
                </a:solidFill>
                <a:latin typeface=".SFUI-Regular"/>
                <a:ea typeface="Aptos" panose="020B0004020202020204" pitchFamily="34" charset="0"/>
                <a:cs typeface="Aptos" panose="020B0004020202020204" pitchFamily="34" charset="0"/>
              </a:rPr>
              <a:t>: Donare oggetti di valore, organizzare questioni finanziarie o legali come se ci si stesse preparando a “partire”.</a:t>
            </a:r>
            <a:endParaRPr lang="it-IT" dirty="0">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dirty="0">
                <a:solidFill>
                  <a:srgbClr val="111111"/>
                </a:solidFill>
                <a:latin typeface=".SFUI-Regular"/>
                <a:ea typeface="Aptos" panose="020B0004020202020204" pitchFamily="34" charset="0"/>
                <a:cs typeface="Aptos" panose="020B0004020202020204" pitchFamily="34" charset="0"/>
              </a:rPr>
              <a:t>	•	</a:t>
            </a:r>
            <a:r>
              <a:rPr lang="it-IT" b="1" dirty="0">
                <a:solidFill>
                  <a:srgbClr val="111111"/>
                </a:solidFill>
                <a:latin typeface=".SFUI-Bold"/>
                <a:ea typeface="Aptos" panose="020B0004020202020204" pitchFamily="34" charset="0"/>
                <a:cs typeface="Aptos" panose="020B0004020202020204" pitchFamily="34" charset="0"/>
              </a:rPr>
              <a:t>Ricerca di metodi per suicidarsi</a:t>
            </a:r>
            <a:r>
              <a:rPr lang="it-IT" dirty="0">
                <a:solidFill>
                  <a:srgbClr val="111111"/>
                </a:solidFill>
                <a:latin typeface=".SFUI-Regular"/>
                <a:ea typeface="Aptos" panose="020B0004020202020204" pitchFamily="34" charset="0"/>
                <a:cs typeface="Aptos" panose="020B0004020202020204" pitchFamily="34" charset="0"/>
              </a:rPr>
              <a:t>: Navigare online alla ricerca di informazioni su come togliersi la vita o acquistare mezzi per farlo.</a:t>
            </a:r>
            <a:endParaRPr lang="it-IT" dirty="0">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17984953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EBB0-78B8-E8EF-2893-94A8B1EA4691}"/>
              </a:ext>
            </a:extLst>
          </p:cNvPr>
          <p:cNvSpPr>
            <a:spLocks noGrp="1"/>
          </p:cNvSpPr>
          <p:nvPr>
            <p:ph type="title"/>
          </p:nvPr>
        </p:nvSpPr>
        <p:spPr/>
        <p:txBody>
          <a:bodyPr>
            <a:noAutofit/>
          </a:bodyPr>
          <a:lstStyle/>
          <a:p>
            <a:r>
              <a:rPr lang="it-IT" sz="3200" b="1" dirty="0">
                <a:solidFill>
                  <a:srgbClr val="111111"/>
                </a:solidFill>
                <a:latin typeface=".SFUI-Semibold"/>
                <a:ea typeface="Aptos" panose="020B0004020202020204" pitchFamily="34" charset="0"/>
                <a:cs typeface="Aptos" panose="020B0004020202020204" pitchFamily="34" charset="0"/>
              </a:rPr>
              <a:t>2. Cambiamenti emotivi e comportamentali</a:t>
            </a:r>
            <a:br>
              <a:rPr lang="it-IT" sz="3200" dirty="0">
                <a:latin typeface="Aptos" panose="020B0004020202020204" pitchFamily="34" charset="0"/>
                <a:ea typeface="Aptos" panose="020B0004020202020204" pitchFamily="34" charset="0"/>
                <a:cs typeface="Aptos" panose="020B0004020202020204" pitchFamily="34" charset="0"/>
              </a:rPr>
            </a:br>
            <a:endParaRPr lang="it-IT" sz="3200" dirty="0"/>
          </a:p>
        </p:txBody>
      </p:sp>
      <p:sp>
        <p:nvSpPr>
          <p:cNvPr id="3" name="Segnaposto contenuto 2">
            <a:extLst>
              <a:ext uri="{FF2B5EF4-FFF2-40B4-BE49-F238E27FC236}">
                <a16:creationId xmlns:a16="http://schemas.microsoft.com/office/drawing/2014/main" id="{0966A15E-D8E0-CD4A-EDF9-28FF930D817B}"/>
              </a:ext>
            </a:extLst>
          </p:cNvPr>
          <p:cNvSpPr>
            <a:spLocks noGrp="1"/>
          </p:cNvSpPr>
          <p:nvPr>
            <p:ph idx="1"/>
          </p:nvPr>
        </p:nvSpPr>
        <p:spPr/>
        <p:txBody>
          <a:bodyPr>
            <a:normAutofit/>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Depressione grave</a:t>
            </a:r>
            <a:r>
              <a:rPr lang="it-IT" sz="1800" dirty="0">
                <a:solidFill>
                  <a:srgbClr val="111111"/>
                </a:solidFill>
                <a:effectLst/>
                <a:latin typeface=".SFUI-Regular"/>
                <a:ea typeface="Aptos" panose="020B0004020202020204" pitchFamily="34" charset="0"/>
                <a:cs typeface="Aptos" panose="020B0004020202020204" pitchFamily="34" charset="0"/>
              </a:rPr>
              <a:t>: Tristezza persistente, senso di vuoto, disperazione, e mancanza di speranza.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Ritiro sociale</a:t>
            </a:r>
            <a:r>
              <a:rPr lang="it-IT" sz="1800" dirty="0">
                <a:solidFill>
                  <a:srgbClr val="111111"/>
                </a:solidFill>
                <a:effectLst/>
                <a:latin typeface=".SFUI-Regular"/>
                <a:ea typeface="Aptos" panose="020B0004020202020204" pitchFamily="34" charset="0"/>
                <a:cs typeface="Aptos" panose="020B0004020202020204" pitchFamily="34" charset="0"/>
              </a:rPr>
              <a:t>: Isolamento da amici, familiari e attività che prima erano piacevoli.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Cambiamenti improvvisi dell’umore</a:t>
            </a:r>
            <a:r>
              <a:rPr lang="it-IT" sz="1800" dirty="0">
                <a:solidFill>
                  <a:srgbClr val="111111"/>
                </a:solidFill>
                <a:effectLst/>
                <a:latin typeface=".SFUI-Regular"/>
                <a:ea typeface="Aptos" panose="020B0004020202020204" pitchFamily="34" charset="0"/>
                <a:cs typeface="Aptos" panose="020B0004020202020204" pitchFamily="34" charset="0"/>
              </a:rPr>
              <a:t>: Episodi di improvviso sollievo o euforia dopo un periodo di depressione possono indicare che la persona ha deciso di suicidarsi.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Perdita di interesse</a:t>
            </a:r>
            <a:r>
              <a:rPr lang="it-IT" sz="1800" dirty="0">
                <a:solidFill>
                  <a:srgbClr val="111111"/>
                </a:solidFill>
                <a:effectLst/>
                <a:latin typeface=".SFUI-Regular"/>
                <a:ea typeface="Aptos" panose="020B0004020202020204" pitchFamily="34" charset="0"/>
                <a:cs typeface="Aptos" panose="020B0004020202020204" pitchFamily="34" charset="0"/>
              </a:rPr>
              <a:t>: Disinteresse per la propria vita, il lavoro, le relazioni o altre responsabilità importanti.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Agitazione o irritabilità</a:t>
            </a:r>
            <a:r>
              <a:rPr lang="it-IT" sz="1800" dirty="0">
                <a:solidFill>
                  <a:srgbClr val="111111"/>
                </a:solidFill>
                <a:effectLst/>
                <a:latin typeface=".SFUI-Regular"/>
                <a:ea typeface="Aptos" panose="020B0004020202020204" pitchFamily="34" charset="0"/>
                <a:cs typeface="Aptos" panose="020B0004020202020204" pitchFamily="34" charset="0"/>
              </a:rPr>
              <a:t>: Comportamenti impulsivi o rischiosi, come l’abuso di alcol o droghe.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7743346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C81C8C-873A-18C5-258F-AE3B272FE7E8}"/>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3. Fattori di rischio personali e sociali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E8A7C167-E7C5-9B02-257C-3346757EE9DD}"/>
              </a:ext>
            </a:extLst>
          </p:cNvPr>
          <p:cNvSpPr>
            <a:spLocks noGrp="1"/>
          </p:cNvSpPr>
          <p:nvPr>
            <p:ph idx="1"/>
          </p:nvPr>
        </p:nvSpPr>
        <p:spPr/>
        <p:txBody>
          <a:bodyPr>
            <a:normAutofit lnSpcReduction="10000"/>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Storia di precedenti tentativi di suicidio</a:t>
            </a:r>
            <a:r>
              <a:rPr lang="it-IT" sz="1800" dirty="0">
                <a:solidFill>
                  <a:srgbClr val="111111"/>
                </a:solidFill>
                <a:effectLst/>
                <a:latin typeface=".SFUI-Regular"/>
                <a:ea typeface="Aptos" panose="020B0004020202020204" pitchFamily="34" charset="0"/>
                <a:cs typeface="Aptos" panose="020B0004020202020204" pitchFamily="34" charset="0"/>
              </a:rPr>
              <a:t>: Uno dei predittori più forti è un tentativo di suicidio passato.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Disturbi psichiatrici</a:t>
            </a:r>
            <a:r>
              <a:rPr lang="it-IT" sz="1800" dirty="0">
                <a:solidFill>
                  <a:srgbClr val="111111"/>
                </a:solidFill>
                <a:effectLst/>
                <a:latin typeface=".SFUI-Regular"/>
                <a:ea typeface="Aptos" panose="020B0004020202020204" pitchFamily="34" charset="0"/>
                <a:cs typeface="Aptos" panose="020B0004020202020204" pitchFamily="34" charset="0"/>
              </a:rPr>
              <a:t>: Depressione maggiore, disturbi bipolari, schizofrenia, disturbi della personalità (soprattutto borderline).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Abuso di sostanze</a:t>
            </a:r>
            <a:r>
              <a:rPr lang="it-IT" sz="1800" dirty="0">
                <a:solidFill>
                  <a:srgbClr val="111111"/>
                </a:solidFill>
                <a:effectLst/>
                <a:latin typeface=".SFUI-Regular"/>
                <a:ea typeface="Aptos" panose="020B0004020202020204" pitchFamily="34" charset="0"/>
                <a:cs typeface="Aptos" panose="020B0004020202020204" pitchFamily="34" charset="0"/>
              </a:rPr>
              <a:t>: L’uso di alcol e droghe può aumentare l’impulsività e diminuire le inibizioni.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Gravi eventi di vita</a:t>
            </a:r>
            <a:r>
              <a:rPr lang="it-IT" sz="1800" dirty="0">
                <a:solidFill>
                  <a:srgbClr val="111111"/>
                </a:solidFill>
                <a:effectLst/>
                <a:latin typeface=".SFUI-Regular"/>
                <a:ea typeface="Aptos" panose="020B0004020202020204" pitchFamily="34" charset="0"/>
                <a:cs typeface="Aptos" panose="020B0004020202020204" pitchFamily="34" charset="0"/>
              </a:rPr>
              <a:t>: Perdita di una persona cara, fine di una relazione, disoccupazione o difficoltà finanziarie.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Assenza di supporto sociale</a:t>
            </a:r>
            <a:r>
              <a:rPr lang="it-IT" sz="1800" dirty="0">
                <a:solidFill>
                  <a:srgbClr val="111111"/>
                </a:solidFill>
                <a:effectLst/>
                <a:latin typeface=".SFUI-Regular"/>
                <a:ea typeface="Aptos" panose="020B0004020202020204" pitchFamily="34" charset="0"/>
                <a:cs typeface="Aptos" panose="020B0004020202020204" pitchFamily="34" charset="0"/>
              </a:rPr>
              <a:t>: Sentirsi soli, senza reti di supporto emotivo.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Malattie croniche o invalidanti</a:t>
            </a:r>
            <a:r>
              <a:rPr lang="it-IT" sz="1800" dirty="0">
                <a:solidFill>
                  <a:srgbClr val="111111"/>
                </a:solidFill>
                <a:effectLst/>
                <a:latin typeface=".SFUI-Regular"/>
                <a:ea typeface="Aptos" panose="020B0004020202020204" pitchFamily="34" charset="0"/>
                <a:cs typeface="Aptos" panose="020B0004020202020204" pitchFamily="34" charset="0"/>
              </a:rPr>
              <a:t>: La presenza di malattie fisiche croniche o dolore persistente può contribuire al senso di disperazione.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26184616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E30306-D524-7463-B8CD-EDF467FD36BB}"/>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4. Indicatori psicologici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67CE955E-7B26-A385-2F00-3DEE471FBD83}"/>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Sentimenti di inutilità e colpa</a:t>
            </a:r>
            <a:r>
              <a:rPr lang="it-IT" sz="1800" dirty="0">
                <a:solidFill>
                  <a:srgbClr val="111111"/>
                </a:solidFill>
                <a:effectLst/>
                <a:latin typeface=".SFUI-Regular"/>
                <a:ea typeface="Aptos" panose="020B0004020202020204" pitchFamily="34" charset="0"/>
                <a:cs typeface="Aptos" panose="020B0004020202020204" pitchFamily="34" charset="0"/>
              </a:rPr>
              <a:t>: Autocolpevolizzazione, pensieri di essere un peso per gli altri.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Ansia e attacchi di panico</a:t>
            </a:r>
            <a:r>
              <a:rPr lang="it-IT" sz="1800" dirty="0">
                <a:solidFill>
                  <a:srgbClr val="111111"/>
                </a:solidFill>
                <a:effectLst/>
                <a:latin typeface=".SFUI-Regular"/>
                <a:ea typeface="Aptos" panose="020B0004020202020204" pitchFamily="34" charset="0"/>
                <a:cs typeface="Aptos" panose="020B0004020202020204" pitchFamily="34" charset="0"/>
              </a:rPr>
              <a:t>: Livelli elevati di ansia che possono diventare insopportabili.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Anedonia</a:t>
            </a:r>
            <a:r>
              <a:rPr lang="it-IT" sz="1800" dirty="0">
                <a:solidFill>
                  <a:srgbClr val="111111"/>
                </a:solidFill>
                <a:effectLst/>
                <a:latin typeface=".SFUI-Regular"/>
                <a:ea typeface="Aptos" panose="020B0004020202020204" pitchFamily="34" charset="0"/>
                <a:cs typeface="Aptos" panose="020B0004020202020204" pitchFamily="34" charset="0"/>
              </a:rPr>
              <a:t>: Incapacità di provare piacere anche per attività che prima erano gratificanti.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Pensieri di auto-punizione</a:t>
            </a:r>
            <a:r>
              <a:rPr lang="it-IT" sz="1800" dirty="0">
                <a:solidFill>
                  <a:srgbClr val="111111"/>
                </a:solidFill>
                <a:effectLst/>
                <a:latin typeface=".SFUI-Regular"/>
                <a:ea typeface="Aptos" panose="020B0004020202020204" pitchFamily="34" charset="0"/>
                <a:cs typeface="Aptos" panose="020B0004020202020204" pitchFamily="34" charset="0"/>
              </a:rPr>
              <a:t>: Il desiderio di punirsi per presunti errori o fallimenti.</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1242196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0F3FE0-328E-14EA-3DDE-D44A6349C271}"/>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5. Cambiamenti fisici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AA3E4671-72E9-34B0-54CE-836A180FCC7C}"/>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Disturbi del sonno</a:t>
            </a:r>
            <a:r>
              <a:rPr lang="it-IT" sz="1800" dirty="0">
                <a:solidFill>
                  <a:srgbClr val="111111"/>
                </a:solidFill>
                <a:effectLst/>
                <a:latin typeface=".SFUI-Regular"/>
                <a:ea typeface="Aptos" panose="020B0004020202020204" pitchFamily="34" charset="0"/>
                <a:cs typeface="Aptos" panose="020B0004020202020204" pitchFamily="34" charset="0"/>
              </a:rPr>
              <a:t>: Insonnia o, al contrario, un eccesso di sonno.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Cambiamenti nell’appetito o nel peso</a:t>
            </a:r>
            <a:r>
              <a:rPr lang="it-IT" sz="1800" dirty="0">
                <a:solidFill>
                  <a:srgbClr val="111111"/>
                </a:solidFill>
                <a:effectLst/>
                <a:latin typeface=".SFUI-Regular"/>
                <a:ea typeface="Aptos" panose="020B0004020202020204" pitchFamily="34" charset="0"/>
                <a:cs typeface="Aptos" panose="020B0004020202020204" pitchFamily="34" charset="0"/>
              </a:rPr>
              <a:t>: Perdita o aumento significativo di peso senza una causa apparente.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Stanchezza e mancanza di energia</a:t>
            </a:r>
            <a:r>
              <a:rPr lang="it-IT" sz="1800" dirty="0">
                <a:solidFill>
                  <a:srgbClr val="111111"/>
                </a:solidFill>
                <a:effectLst/>
                <a:latin typeface=".SFUI-Regular"/>
                <a:ea typeface="Aptos" panose="020B0004020202020204" pitchFamily="34" charset="0"/>
                <a:cs typeface="Aptos" panose="020B0004020202020204" pitchFamily="34" charset="0"/>
              </a:rPr>
              <a:t>: Sensazione di affaticamento cronico che non migliora con il riposo.</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39075957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EB22D7-55C0-7738-8251-E1E580D12915}"/>
              </a:ext>
            </a:extLst>
          </p:cNvPr>
          <p:cNvSpPr>
            <a:spLocks noGrp="1"/>
          </p:cNvSpPr>
          <p:nvPr>
            <p:ph type="title"/>
          </p:nvPr>
        </p:nvSpPr>
        <p:spPr/>
        <p:txBody>
          <a:bodyPr>
            <a:noAutofit/>
          </a:bodyPr>
          <a:lstStyle/>
          <a:p>
            <a:r>
              <a:rPr lang="it-IT" sz="3600" b="1" dirty="0">
                <a:solidFill>
                  <a:srgbClr val="111111"/>
                </a:solidFill>
                <a:latin typeface=".SFUI-Semibold"/>
                <a:ea typeface="Aptos" panose="020B0004020202020204" pitchFamily="34" charset="0"/>
                <a:cs typeface="Aptos" panose="020B0004020202020204" pitchFamily="34" charset="0"/>
              </a:rPr>
              <a:t>Cosa fare in presenza di segnali d’allarme?</a:t>
            </a:r>
            <a:br>
              <a:rPr lang="it-IT" sz="3600" dirty="0">
                <a:latin typeface="Aptos" panose="020B0004020202020204" pitchFamily="34" charset="0"/>
                <a:ea typeface="Aptos" panose="020B0004020202020204" pitchFamily="34" charset="0"/>
                <a:cs typeface="Aptos" panose="020B0004020202020204" pitchFamily="34" charset="0"/>
              </a:rPr>
            </a:br>
            <a:endParaRPr lang="it-IT" sz="3600" dirty="0"/>
          </a:p>
        </p:txBody>
      </p:sp>
      <p:sp>
        <p:nvSpPr>
          <p:cNvPr id="3" name="Segnaposto contenuto 2">
            <a:extLst>
              <a:ext uri="{FF2B5EF4-FFF2-40B4-BE49-F238E27FC236}">
                <a16:creationId xmlns:a16="http://schemas.microsoft.com/office/drawing/2014/main" id="{38D12FC4-3F1C-EA08-3F3A-5A7A8685460A}"/>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Ascoltare con empatia</a:t>
            </a:r>
            <a:r>
              <a:rPr lang="it-IT" sz="1800" dirty="0">
                <a:solidFill>
                  <a:srgbClr val="111111"/>
                </a:solidFill>
                <a:effectLst/>
                <a:latin typeface=".SFUI-Regular"/>
                <a:ea typeface="Aptos" panose="020B0004020202020204" pitchFamily="34" charset="0"/>
                <a:cs typeface="Aptos" panose="020B0004020202020204" pitchFamily="34" charset="0"/>
              </a:rPr>
              <a:t>: Non minimizzare i sentimenti della persona, ma mostrare comprensione e sostegno.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Prendere sul serio ogni segnale</a:t>
            </a:r>
            <a:r>
              <a:rPr lang="it-IT" sz="1800" dirty="0">
                <a:solidFill>
                  <a:srgbClr val="111111"/>
                </a:solidFill>
                <a:effectLst/>
                <a:latin typeface=".SFUI-Regular"/>
                <a:ea typeface="Aptos" panose="020B0004020202020204" pitchFamily="34" charset="0"/>
                <a:cs typeface="Aptos" panose="020B0004020202020204" pitchFamily="34" charset="0"/>
              </a:rPr>
              <a:t>: Non ignorare le affermazioni sul suicidio come “solo un modo per attirare l’attenzione”.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Incoraggiare a cercare aiuto professionale</a:t>
            </a:r>
            <a:r>
              <a:rPr lang="it-IT" sz="1800" dirty="0">
                <a:solidFill>
                  <a:srgbClr val="111111"/>
                </a:solidFill>
                <a:effectLst/>
                <a:latin typeface=".SFUI-Regular"/>
                <a:ea typeface="Aptos" panose="020B0004020202020204" pitchFamily="34" charset="0"/>
                <a:cs typeface="Aptos" panose="020B0004020202020204" pitchFamily="34" charset="0"/>
              </a:rPr>
              <a:t>: Supportare la persona nel contattare uno psicologo, psichiatra o un centro di emergenza.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Non lasciare la persona da sola</a:t>
            </a:r>
            <a:r>
              <a:rPr lang="it-IT" sz="1800" dirty="0">
                <a:solidFill>
                  <a:srgbClr val="111111"/>
                </a:solidFill>
                <a:effectLst/>
                <a:latin typeface=".SFUI-Regular"/>
                <a:ea typeface="Aptos" panose="020B0004020202020204" pitchFamily="34" charset="0"/>
                <a:cs typeface="Aptos" panose="020B0004020202020204" pitchFamily="34" charset="0"/>
              </a:rPr>
              <a:t>: Se la situazione appare critica, restare con la persona o assicurarsi che qualcuno di fiducia sia presente.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Contattare i servizi di emergenza</a:t>
            </a:r>
            <a:r>
              <a:rPr lang="it-IT" sz="1800" dirty="0">
                <a:solidFill>
                  <a:srgbClr val="111111"/>
                </a:solidFill>
                <a:effectLst/>
                <a:latin typeface=".SFUI-Regular"/>
                <a:ea typeface="Aptos" panose="020B0004020202020204" pitchFamily="34" charset="0"/>
                <a:cs typeface="Aptos" panose="020B0004020202020204" pitchFamily="34" charset="0"/>
              </a:rPr>
              <a:t>: Se c’è un rischio immediato, è fondamentale contattare il 112 (o il numero d’emergenza locale).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22144558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30EC45-5700-8862-9A54-34FDE59D17EC}"/>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Meccanismi Psicologici Sottostanti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D3E9F90E-3CBE-05B4-2F55-031E730C719F}"/>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Disregolazione Emotiva</a:t>
            </a:r>
            <a:r>
              <a:rPr lang="it-IT" sz="1800" dirty="0">
                <a:solidFill>
                  <a:srgbClr val="111111"/>
                </a:solidFill>
                <a:effectLst/>
                <a:latin typeface=".SFUI-Regular"/>
                <a:ea typeface="Aptos" panose="020B0004020202020204" pitchFamily="34" charset="0"/>
                <a:cs typeface="Aptos" panose="020B0004020202020204" pitchFamily="34" charset="0"/>
              </a:rPr>
              <a:t>: Molte psicopatologie comportano difficoltà nella regolazione delle emozioni, portando a una sofferenza intollerabile.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Deficit nella Risoluzione dei Problemi</a:t>
            </a:r>
            <a:r>
              <a:rPr lang="it-IT" sz="1800" dirty="0">
                <a:solidFill>
                  <a:srgbClr val="111111"/>
                </a:solidFill>
                <a:effectLst/>
                <a:latin typeface=".SFUI-Regular"/>
                <a:ea typeface="Aptos" panose="020B0004020202020204" pitchFamily="34" charset="0"/>
                <a:cs typeface="Aptos" panose="020B0004020202020204" pitchFamily="34" charset="0"/>
              </a:rPr>
              <a:t>: Persone con disturbi mentali possono avere difficoltà a trovare soluzioni efficaci ai problemi, vedendo il suicidio come unica via d’uscita.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Pensiero Dicotomico</a:t>
            </a:r>
            <a:r>
              <a:rPr lang="it-IT" sz="1800" dirty="0">
                <a:solidFill>
                  <a:srgbClr val="111111"/>
                </a:solidFill>
                <a:effectLst/>
                <a:latin typeface=".SFUI-Regular"/>
                <a:ea typeface="Aptos" panose="020B0004020202020204" pitchFamily="34" charset="0"/>
                <a:cs typeface="Aptos" panose="020B0004020202020204" pitchFamily="34" charset="0"/>
              </a:rPr>
              <a:t>: Il pensiero “tutto o niente” è comune in molti disturbi, portando a considerare il suicidio come unica soluzione ai problemi.</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74886926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B107CD-2607-2568-C519-E21B26F9D46B}"/>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Strategie di Prevenzione Specifiche per Psicopatologie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A1B3DA33-F5CD-C970-C21E-D6C89AEAE890}"/>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Times New Roman" panose="02020603050405020304" pitchFamily="18" charset="0"/>
              </a:rPr>
              <a:t>	•	</a:t>
            </a:r>
            <a:r>
              <a:rPr lang="it-IT" sz="1800" b="1" dirty="0">
                <a:solidFill>
                  <a:srgbClr val="111111"/>
                </a:solidFill>
                <a:effectLst/>
                <a:latin typeface=".SFUI-Bold"/>
                <a:ea typeface="Aptos" panose="020B0004020202020204" pitchFamily="34" charset="0"/>
                <a:cs typeface="Times New Roman" panose="02020603050405020304" pitchFamily="18" charset="0"/>
              </a:rPr>
              <a:t>Psicoterapia</a:t>
            </a:r>
            <a:r>
              <a:rPr lang="it-IT" sz="1800" dirty="0">
                <a:solidFill>
                  <a:srgbClr val="111111"/>
                </a:solidFill>
                <a:effectLst/>
                <a:latin typeface=".SFUI-Regular"/>
                <a:ea typeface="Aptos" panose="020B0004020202020204" pitchFamily="34" charset="0"/>
                <a:cs typeface="Times New Roman" panose="02020603050405020304" pitchFamily="18" charset="0"/>
              </a:rPr>
              <a:t>: Trattamenti come la </a:t>
            </a:r>
            <a:r>
              <a:rPr lang="it-IT" sz="1800" b="1" dirty="0">
                <a:solidFill>
                  <a:srgbClr val="111111"/>
                </a:solidFill>
                <a:effectLst/>
                <a:latin typeface=".SFUI-Bold"/>
                <a:ea typeface="Aptos" panose="020B0004020202020204" pitchFamily="34" charset="0"/>
                <a:cs typeface="Times New Roman" panose="02020603050405020304" pitchFamily="18" charset="0"/>
              </a:rPr>
              <a:t>Terapia Cognitivo-Comportamentale (CBT)</a:t>
            </a:r>
            <a:r>
              <a:rPr lang="it-IT" sz="1800" dirty="0">
                <a:solidFill>
                  <a:srgbClr val="111111"/>
                </a:solidFill>
                <a:effectLst/>
                <a:latin typeface=".SFUI-Regular"/>
                <a:ea typeface="Aptos" panose="020B0004020202020204" pitchFamily="34" charset="0"/>
                <a:cs typeface="Times New Roman" panose="02020603050405020304" pitchFamily="18" charset="0"/>
              </a:rPr>
              <a:t>, la </a:t>
            </a:r>
            <a:r>
              <a:rPr lang="it-IT" sz="1800" b="1" dirty="0">
                <a:solidFill>
                  <a:srgbClr val="111111"/>
                </a:solidFill>
                <a:effectLst/>
                <a:latin typeface=".SFUI-Bold"/>
                <a:ea typeface="Aptos" panose="020B0004020202020204" pitchFamily="34" charset="0"/>
                <a:cs typeface="Times New Roman" panose="02020603050405020304" pitchFamily="18" charset="0"/>
              </a:rPr>
              <a:t>Terapia Dialettico-Comportamentale (DBT)</a:t>
            </a:r>
            <a:r>
              <a:rPr lang="it-IT" sz="1800" dirty="0">
                <a:solidFill>
                  <a:srgbClr val="111111"/>
                </a:solidFill>
                <a:effectLst/>
                <a:latin typeface=".SFUI-Regular"/>
                <a:ea typeface="Aptos" panose="020B0004020202020204" pitchFamily="34" charset="0"/>
                <a:cs typeface="Times New Roman" panose="02020603050405020304" pitchFamily="18" charset="0"/>
              </a:rPr>
              <a:t> e la </a:t>
            </a:r>
            <a:r>
              <a:rPr lang="it-IT" sz="1800" b="1" dirty="0">
                <a:solidFill>
                  <a:srgbClr val="111111"/>
                </a:solidFill>
                <a:effectLst/>
                <a:latin typeface=".SFUI-Bold"/>
                <a:ea typeface="Aptos" panose="020B0004020202020204" pitchFamily="34" charset="0"/>
                <a:cs typeface="Times New Roman" panose="02020603050405020304" pitchFamily="18" charset="0"/>
              </a:rPr>
              <a:t>psicoterapia supportiva</a:t>
            </a:r>
            <a:r>
              <a:rPr lang="it-IT" sz="1800" dirty="0">
                <a:solidFill>
                  <a:srgbClr val="111111"/>
                </a:solidFill>
                <a:effectLst/>
                <a:latin typeface=".SFUI-Regular"/>
                <a:ea typeface="Aptos" panose="020B0004020202020204" pitchFamily="34" charset="0"/>
                <a:cs typeface="Times New Roman" panose="02020603050405020304" pitchFamily="18" charset="0"/>
              </a:rPr>
              <a:t> possono aiutare a ridurre i pensieri suicidari.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Interventi farmacologici</a:t>
            </a:r>
            <a:r>
              <a:rPr lang="it-IT" sz="1800" dirty="0">
                <a:solidFill>
                  <a:srgbClr val="111111"/>
                </a:solidFill>
                <a:effectLst/>
                <a:latin typeface=".SFUI-Regular"/>
                <a:ea typeface="Aptos" panose="020B0004020202020204" pitchFamily="34" charset="0"/>
                <a:cs typeface="Aptos" panose="020B0004020202020204" pitchFamily="34" charset="0"/>
              </a:rPr>
              <a:t>: Gli </a:t>
            </a:r>
            <a:r>
              <a:rPr lang="it-IT" sz="1800" b="1" dirty="0">
                <a:solidFill>
                  <a:srgbClr val="111111"/>
                </a:solidFill>
                <a:effectLst/>
                <a:latin typeface=".SFUI-Bold"/>
                <a:ea typeface="Aptos" panose="020B0004020202020204" pitchFamily="34" charset="0"/>
                <a:cs typeface="Aptos" panose="020B0004020202020204" pitchFamily="34" charset="0"/>
              </a:rPr>
              <a:t>antidepressivi</a:t>
            </a:r>
            <a:r>
              <a:rPr lang="it-IT" sz="1800" dirty="0">
                <a:solidFill>
                  <a:srgbClr val="111111"/>
                </a:solidFill>
                <a:effectLst/>
                <a:latin typeface=".SFUI-Regular"/>
                <a:ea typeface="Aptos" panose="020B0004020202020204" pitchFamily="34" charset="0"/>
                <a:cs typeface="Aptos" panose="020B0004020202020204" pitchFamily="34" charset="0"/>
              </a:rPr>
              <a:t>, gli </a:t>
            </a:r>
            <a:r>
              <a:rPr lang="it-IT" sz="1800" b="1" dirty="0">
                <a:solidFill>
                  <a:srgbClr val="111111"/>
                </a:solidFill>
                <a:effectLst/>
                <a:latin typeface=".SFUI-Bold"/>
                <a:ea typeface="Aptos" panose="020B0004020202020204" pitchFamily="34" charset="0"/>
                <a:cs typeface="Aptos" panose="020B0004020202020204" pitchFamily="34" charset="0"/>
              </a:rPr>
              <a:t>antipsicotici</a:t>
            </a:r>
            <a:r>
              <a:rPr lang="it-IT" sz="1800" dirty="0">
                <a:solidFill>
                  <a:srgbClr val="111111"/>
                </a:solidFill>
                <a:effectLst/>
                <a:latin typeface=".SFUI-Regular"/>
                <a:ea typeface="Aptos" panose="020B0004020202020204" pitchFamily="34" charset="0"/>
                <a:cs typeface="Aptos" panose="020B0004020202020204" pitchFamily="34" charset="0"/>
              </a:rPr>
              <a:t> e gli </a:t>
            </a:r>
            <a:r>
              <a:rPr lang="it-IT" sz="1800" b="1" dirty="0">
                <a:solidFill>
                  <a:srgbClr val="111111"/>
                </a:solidFill>
                <a:effectLst/>
                <a:latin typeface=".SFUI-Bold"/>
                <a:ea typeface="Aptos" panose="020B0004020202020204" pitchFamily="34" charset="0"/>
                <a:cs typeface="Aptos" panose="020B0004020202020204" pitchFamily="34" charset="0"/>
              </a:rPr>
              <a:t>stabilizzatori dell’umore</a:t>
            </a:r>
            <a:r>
              <a:rPr lang="it-IT" sz="1800" dirty="0">
                <a:solidFill>
                  <a:srgbClr val="111111"/>
                </a:solidFill>
                <a:effectLst/>
                <a:latin typeface=".SFUI-Regular"/>
                <a:ea typeface="Aptos" panose="020B0004020202020204" pitchFamily="34" charset="0"/>
                <a:cs typeface="Aptos" panose="020B0004020202020204" pitchFamily="34" charset="0"/>
              </a:rPr>
              <a:t> possono essere efficaci nel ridurre i sintomi che alimentano i pensieri suicidari.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Supporto sociale e familiare</a:t>
            </a:r>
            <a:r>
              <a:rPr lang="it-IT" sz="1800" dirty="0">
                <a:solidFill>
                  <a:srgbClr val="111111"/>
                </a:solidFill>
                <a:effectLst/>
                <a:latin typeface=".SFUI-Regular"/>
                <a:ea typeface="Aptos" panose="020B0004020202020204" pitchFamily="34" charset="0"/>
                <a:cs typeface="Aptos" panose="020B0004020202020204" pitchFamily="34" charset="0"/>
              </a:rPr>
              <a:t>: Coinvolgere la famiglia e i caregiver è essenziale per fornire supporto continuo.</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5686653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D0CCB3-FC6C-FCEE-BBB2-3D6693ECDEC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4871BCC-431D-992C-09C2-ECE3EBBDC38F}"/>
              </a:ext>
            </a:extLst>
          </p:cNvPr>
          <p:cNvSpPr>
            <a:spLocks noGrp="1"/>
          </p:cNvSpPr>
          <p:nvPr>
            <p:ph idx="1"/>
          </p:nvPr>
        </p:nvSpPr>
        <p:spPr/>
        <p:txBody>
          <a:bodyPr/>
          <a:lstStyle/>
          <a:p>
            <a:pPr marL="123825" indent="-123825">
              <a:spcBef>
                <a:spcPts val="900"/>
              </a:spcBef>
            </a:pPr>
            <a:r>
              <a:rPr lang="it-IT" sz="1800" dirty="0">
                <a:solidFill>
                  <a:srgbClr val="111111"/>
                </a:solidFill>
                <a:effectLst/>
                <a:latin typeface=".SFUI-Regular"/>
                <a:ea typeface="Times New Roman" panose="02020603050405020304" pitchFamily="18" charset="0"/>
                <a:cs typeface="Aptos" panose="020B0004020202020204" pitchFamily="34" charset="0"/>
              </a:rPr>
              <a:t>Il legame tra </a:t>
            </a:r>
            <a:r>
              <a:rPr lang="it-IT" sz="1800" b="1" dirty="0">
                <a:solidFill>
                  <a:srgbClr val="111111"/>
                </a:solidFill>
                <a:effectLst/>
                <a:latin typeface=".SFUI-Bold"/>
                <a:ea typeface="Times New Roman" panose="02020603050405020304" pitchFamily="18" charset="0"/>
                <a:cs typeface="Aptos" panose="020B0004020202020204" pitchFamily="34" charset="0"/>
              </a:rPr>
              <a:t>psicopatologia e suicidio</a:t>
            </a:r>
            <a:r>
              <a:rPr lang="it-IT" sz="1800" dirty="0">
                <a:solidFill>
                  <a:srgbClr val="111111"/>
                </a:solidFill>
                <a:effectLst/>
                <a:latin typeface=".SFUI-Regular"/>
                <a:ea typeface="Times New Roman" panose="02020603050405020304" pitchFamily="18" charset="0"/>
                <a:cs typeface="Aptos" panose="020B0004020202020204" pitchFamily="34" charset="0"/>
              </a:rPr>
              <a:t> è intricato e richiede un intervento multidisciplinare che includa </a:t>
            </a:r>
            <a:r>
              <a:rPr lang="it-IT" sz="1800" b="1" dirty="0">
                <a:solidFill>
                  <a:srgbClr val="111111"/>
                </a:solidFill>
                <a:effectLst/>
                <a:latin typeface=".SFUI-Bold"/>
                <a:ea typeface="Times New Roman" panose="02020603050405020304" pitchFamily="18" charset="0"/>
                <a:cs typeface="Aptos" panose="020B0004020202020204" pitchFamily="34" charset="0"/>
              </a:rPr>
              <a:t>psicoterapia</a:t>
            </a:r>
            <a:r>
              <a:rPr lang="it-IT" sz="1800" dirty="0">
                <a:solidFill>
                  <a:srgbClr val="111111"/>
                </a:solidFill>
                <a:effectLst/>
                <a:latin typeface=".SFUI-Regular"/>
                <a:ea typeface="Times New Roman" panose="02020603050405020304" pitchFamily="18" charset="0"/>
                <a:cs typeface="Aptos" panose="020B0004020202020204" pitchFamily="34" charset="0"/>
              </a:rPr>
              <a:t>, </a:t>
            </a:r>
            <a:r>
              <a:rPr lang="it-IT" sz="1800" b="1" dirty="0">
                <a:solidFill>
                  <a:srgbClr val="111111"/>
                </a:solidFill>
                <a:effectLst/>
                <a:latin typeface=".SFUI-Bold"/>
                <a:ea typeface="Times New Roman" panose="02020603050405020304" pitchFamily="18" charset="0"/>
                <a:cs typeface="Aptos" panose="020B0004020202020204" pitchFamily="34" charset="0"/>
              </a:rPr>
              <a:t>farmaci</a:t>
            </a:r>
            <a:r>
              <a:rPr lang="it-IT" sz="1800" dirty="0">
                <a:solidFill>
                  <a:srgbClr val="111111"/>
                </a:solidFill>
                <a:effectLst/>
                <a:latin typeface=".SFUI-Regular"/>
                <a:ea typeface="Times New Roman" panose="02020603050405020304" pitchFamily="18" charset="0"/>
                <a:cs typeface="Aptos" panose="020B0004020202020204" pitchFamily="34" charset="0"/>
              </a:rPr>
              <a:t>, e un forte supporto sociale per aiutare le persone a rischio a trovare alternative al suicidio come risposta alla sofferenza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a:lnSpc>
                <a:spcPct val="107000"/>
              </a:lnSpc>
              <a:spcAft>
                <a:spcPts val="800"/>
              </a:spcAft>
            </a:pPr>
            <a:r>
              <a:rPr lang="it-IT" sz="1800" kern="100" dirty="0">
                <a:effectLst/>
                <a:latin typeface="Aptos" panose="020B0004020202020204" pitchFamily="34" charset="0"/>
                <a:ea typeface="Aptos" panose="020B0004020202020204" pitchFamily="34" charset="0"/>
                <a:cs typeface="Times New Roman" panose="02020603050405020304" pitchFamily="18" charset="0"/>
              </a:rPr>
              <a:t> </a:t>
            </a:r>
          </a:p>
          <a:p>
            <a:r>
              <a:rPr lang="it-IT" sz="1800" dirty="0">
                <a:solidFill>
                  <a:srgbClr val="111111"/>
                </a:solidFill>
                <a:effectLst/>
                <a:latin typeface=".SFUI-Regular"/>
                <a:ea typeface="Aptos" panose="020B0004020202020204" pitchFamily="34" charset="0"/>
                <a:cs typeface="Aptos" panose="020B0004020202020204" pitchFamily="34" charset="0"/>
              </a:rPr>
              <a:t>La </a:t>
            </a:r>
            <a:r>
              <a:rPr lang="it-IT" sz="1800" b="1" dirty="0">
                <a:solidFill>
                  <a:srgbClr val="111111"/>
                </a:solidFill>
                <a:effectLst/>
                <a:latin typeface=".SFUI-Bold"/>
                <a:ea typeface="Aptos" panose="020B0004020202020204" pitchFamily="34" charset="0"/>
                <a:cs typeface="Aptos" panose="020B0004020202020204" pitchFamily="34" charset="0"/>
              </a:rPr>
              <a:t>prevenzione del suicidio</a:t>
            </a:r>
            <a:r>
              <a:rPr lang="it-IT" sz="1800" dirty="0">
                <a:solidFill>
                  <a:srgbClr val="111111"/>
                </a:solidFill>
                <a:effectLst/>
                <a:latin typeface=".SFUI-Regular"/>
                <a:ea typeface="Aptos" panose="020B0004020202020204" pitchFamily="34" charset="0"/>
                <a:cs typeface="Aptos" panose="020B0004020202020204" pitchFamily="34" charset="0"/>
              </a:rPr>
              <a:t> è un impegno complesso e richiede un approccio integrato che coinvolge professionisti della salute mentale, la famiglia, amici, educatori e la comunità. L’obiettivo è identificare, intervenire e supportare le persone a rischio prima che diventino vittime di un atto suicidario.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solidFill>
                  <a:srgbClr val="111111"/>
                </a:solidFill>
                <a:effectLst/>
                <a:latin typeface=".SFUI-Regular"/>
                <a:ea typeface="Aptos" panose="020B0004020202020204" pitchFamily="34" charset="0"/>
                <a:cs typeface="Aptos" panose="020B0004020202020204" pitchFamily="34" charset="0"/>
              </a:rPr>
              <a:t>Ecco alcune strategie chiave per la prevenzione del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67830427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537373-BEB1-23DF-DB1B-69472EF58BF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1770CA9-704D-47BF-E51F-E8BEC7B12BDF}"/>
              </a:ext>
            </a:extLst>
          </p:cNvPr>
          <p:cNvSpPr>
            <a:spLocks noGrp="1"/>
          </p:cNvSpPr>
          <p:nvPr>
            <p:ph idx="1"/>
          </p:nvPr>
        </p:nvSpPr>
        <p:spPr/>
        <p:txBody>
          <a:bodyPr/>
          <a:lstStyle/>
          <a:p>
            <a:r>
              <a:rPr lang="it-IT" sz="1800" b="1" dirty="0">
                <a:solidFill>
                  <a:srgbClr val="111111"/>
                </a:solidFill>
                <a:effectLst/>
                <a:latin typeface=".SFUI-Semibold"/>
                <a:ea typeface="Aptos" panose="020B0004020202020204" pitchFamily="34" charset="0"/>
                <a:cs typeface="Aptos" panose="020B0004020202020204" pitchFamily="34" charset="0"/>
              </a:rPr>
              <a:t>1. Aumentare la consapevolezza e ridurre lo stigma</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Parlare apertamente</a:t>
            </a:r>
            <a:r>
              <a:rPr lang="it-IT" sz="1800" dirty="0">
                <a:solidFill>
                  <a:srgbClr val="111111"/>
                </a:solidFill>
                <a:effectLst/>
                <a:latin typeface=".SFUI-Regular"/>
                <a:ea typeface="Aptos" panose="020B0004020202020204" pitchFamily="34" charset="0"/>
                <a:cs typeface="Aptos" panose="020B0004020202020204" pitchFamily="34" charset="0"/>
              </a:rPr>
              <a:t> di salute mentale può ridurre lo stigma associato alla depressione e al suicidio, rendendo più facile per le persone chiedere aiuto.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Campagne di sensibilizzazione</a:t>
            </a:r>
            <a:r>
              <a:rPr lang="it-IT" sz="1800" dirty="0">
                <a:solidFill>
                  <a:srgbClr val="111111"/>
                </a:solidFill>
                <a:effectLst/>
                <a:latin typeface=".SFUI-Regular"/>
                <a:ea typeface="Aptos" panose="020B0004020202020204" pitchFamily="34" charset="0"/>
                <a:cs typeface="Aptos" panose="020B0004020202020204" pitchFamily="34" charset="0"/>
              </a:rPr>
              <a:t> a livello scolastico, lavorativo e comunitario possono aiutare a educare il pubblico sui segni del disagio mentale.</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4094163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688597-A163-B896-90CB-3A4176B6CD46}"/>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5. Disturbi della Personalità</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B89999E8-2A31-D65A-E20F-116CC0956D7E}"/>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Il rischio di suicidio è particolarmente elevato nei disturbi della personalità, specialmente nel </a:t>
            </a:r>
            <a:r>
              <a:rPr lang="it-IT" sz="1800" b="1" dirty="0">
                <a:effectLst/>
                <a:latin typeface=".SFUI-Bold"/>
                <a:ea typeface="Aptos" panose="020B0004020202020204" pitchFamily="34" charset="0"/>
                <a:cs typeface="Aptos" panose="020B0004020202020204" pitchFamily="34" charset="0"/>
              </a:rPr>
              <a:t>disturbo borderline di personalità (DBP)</a:t>
            </a:r>
            <a:r>
              <a:rPr lang="it-IT" sz="1800" dirty="0">
                <a:effectLst/>
                <a:latin typeface=".SFUI-Regular"/>
                <a:ea typeface="Aptos" panose="020B0004020202020204" pitchFamily="34" charset="0"/>
                <a:cs typeface="Aptos" panose="020B0004020202020204" pitchFamily="34" charset="0"/>
              </a:rPr>
              <a:t>:</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Impulsività</a:t>
            </a:r>
            <a:r>
              <a:rPr lang="it-IT" sz="1800" dirty="0">
                <a:effectLst/>
                <a:latin typeface=".SFUI-Regular"/>
                <a:ea typeface="Aptos" panose="020B0004020202020204" pitchFamily="34" charset="0"/>
                <a:cs typeface="Aptos" panose="020B0004020202020204" pitchFamily="34" charset="0"/>
              </a:rPr>
              <a:t>: L’azione impulsiva durante momenti di intensa sofferenza emotiva può portare a tentativi di suicidio non pianificati.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Paura dell’abbandono</a:t>
            </a:r>
            <a:r>
              <a:rPr lang="it-IT" sz="1800" dirty="0">
                <a:effectLst/>
                <a:latin typeface=".SFUI-Regular"/>
                <a:ea typeface="Aptos" panose="020B0004020202020204" pitchFamily="34" charset="0"/>
                <a:cs typeface="Aptos" panose="020B0004020202020204" pitchFamily="34" charset="0"/>
              </a:rPr>
              <a:t>: Le crisi relazionali possono scatenare episodi di autolesionismo o tentativi di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Senso cronico di vuoto</a:t>
            </a:r>
            <a:r>
              <a:rPr lang="it-IT" sz="1800" dirty="0">
                <a:effectLst/>
                <a:latin typeface=".SFUI-Regular"/>
                <a:ea typeface="Aptos" panose="020B0004020202020204" pitchFamily="34" charset="0"/>
                <a:cs typeface="Aptos" panose="020B0004020202020204" pitchFamily="34" charset="0"/>
              </a:rPr>
              <a:t>: Le persone con DBP spesso descrivono una sensazione di vuoto esistenziale che può alimentare pensieri suicidari.</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417452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8FC57A-4F4B-6611-111F-EDE031340F86}"/>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2. Interventi psicologici e supporto emotivo</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D91FB6A7-9B69-80C8-D747-72E990A58A6E}"/>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Terapia cognitivo-comportamentale (CBT)</a:t>
            </a:r>
            <a:r>
              <a:rPr lang="it-IT" sz="1800" dirty="0">
                <a:solidFill>
                  <a:srgbClr val="111111"/>
                </a:solidFill>
                <a:effectLst/>
                <a:latin typeface=".SFUI-Regular"/>
                <a:ea typeface="Aptos" panose="020B0004020202020204" pitchFamily="34" charset="0"/>
                <a:cs typeface="Aptos" panose="020B0004020202020204" pitchFamily="34" charset="0"/>
              </a:rPr>
              <a:t>: Aiuta a modificare i pensieri negativi e disfunzionali che possono alimentare il desiderio suicidario.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Terapia dialettico-comportamentale (DBT)</a:t>
            </a:r>
            <a:r>
              <a:rPr lang="it-IT" sz="1800" dirty="0">
                <a:solidFill>
                  <a:srgbClr val="111111"/>
                </a:solidFill>
                <a:effectLst/>
                <a:latin typeface=".SFUI-Regular"/>
                <a:ea typeface="Aptos" panose="020B0004020202020204" pitchFamily="34" charset="0"/>
                <a:cs typeface="Aptos" panose="020B0004020202020204" pitchFamily="34" charset="0"/>
              </a:rPr>
              <a:t>: Particolarmente efficace per persone con disturbo borderline di personalità e comportamenti autolesionistici.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Interventi basati sulla mindfulness</a:t>
            </a:r>
            <a:r>
              <a:rPr lang="it-IT" sz="1800" dirty="0">
                <a:solidFill>
                  <a:srgbClr val="111111"/>
                </a:solidFill>
                <a:effectLst/>
                <a:latin typeface=".SFUI-Regular"/>
                <a:ea typeface="Aptos" panose="020B0004020202020204" pitchFamily="34" charset="0"/>
                <a:cs typeface="Aptos" panose="020B0004020202020204" pitchFamily="34" charset="0"/>
              </a:rPr>
              <a:t>: Possono aiutare le persone a sviluppare consapevolezza e tolleranza del dolore emotivo senza agire impulsivamente.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406860045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F2E76E-A6F6-9F0B-536D-255C8F7DE764}"/>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3. Supporto farmacologico</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162963BC-25B2-7589-78BD-BE6BF706868C}"/>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Antidepressivi</a:t>
            </a:r>
            <a:r>
              <a:rPr lang="it-IT" sz="1800" dirty="0">
                <a:solidFill>
                  <a:srgbClr val="111111"/>
                </a:solidFill>
                <a:effectLst/>
                <a:latin typeface=".SFUI-Regular"/>
                <a:ea typeface="Aptos" panose="020B0004020202020204" pitchFamily="34" charset="0"/>
                <a:cs typeface="Aptos" panose="020B0004020202020204" pitchFamily="34" charset="0"/>
              </a:rPr>
              <a:t>: Possono essere utili per trattare la depressione e i disturbi d’ansia, ma vanno prescritti e monitorati attentamente, soprattutto nei giovani, a causa del rischio di aumento dell’impulsività.</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Stabilizzatori dell’umore e antipsicotici</a:t>
            </a:r>
            <a:r>
              <a:rPr lang="it-IT" sz="1800" dirty="0">
                <a:solidFill>
                  <a:srgbClr val="111111"/>
                </a:solidFill>
                <a:effectLst/>
                <a:latin typeface=".SFUI-Regular"/>
                <a:ea typeface="Aptos" panose="020B0004020202020204" pitchFamily="34" charset="0"/>
                <a:cs typeface="Aptos" panose="020B0004020202020204" pitchFamily="34" charset="0"/>
              </a:rPr>
              <a:t>: Utili per trattare disturbi bipolari e schizofrenia, condizioni associate a un rischio elevato di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426164408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BB71E6-72A2-383D-A006-0D5B77B2746F}"/>
              </a:ext>
            </a:extLst>
          </p:cNvPr>
          <p:cNvSpPr>
            <a:spLocks noGrp="1"/>
          </p:cNvSpPr>
          <p:nvPr>
            <p:ph type="title"/>
          </p:nvPr>
        </p:nvSpPr>
        <p:spPr/>
        <p:txBody>
          <a:bodyPr>
            <a:normAutofit fontScale="90000"/>
          </a:bodyPr>
          <a:lstStyle/>
          <a:p>
            <a:r>
              <a:rPr lang="it-IT" b="1" dirty="0">
                <a:solidFill>
                  <a:srgbClr val="111111"/>
                </a:solidFill>
                <a:latin typeface=".SFUI-Semibold"/>
                <a:ea typeface="Aptos" panose="020B0004020202020204" pitchFamily="34" charset="0"/>
                <a:cs typeface="Aptos" panose="020B0004020202020204" pitchFamily="34" charset="0"/>
              </a:rPr>
              <a:t>4. Creare reti di supporto</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03F5EA56-5FD3-A52D-3EA6-7963E3FF8E00}"/>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Reti familiari e amicali</a:t>
            </a:r>
            <a:r>
              <a:rPr lang="it-IT" sz="1800" dirty="0">
                <a:solidFill>
                  <a:srgbClr val="111111"/>
                </a:solidFill>
                <a:effectLst/>
                <a:latin typeface=".SFUI-Regular"/>
                <a:ea typeface="Aptos" panose="020B0004020202020204" pitchFamily="34" charset="0"/>
                <a:cs typeface="Aptos" panose="020B0004020202020204" pitchFamily="34" charset="0"/>
              </a:rPr>
              <a:t>: Un supporto emotivo forte può fare la differenza per una persona che si sente sola o disperata.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Gruppi di supporto</a:t>
            </a:r>
            <a:r>
              <a:rPr lang="it-IT" sz="1800" dirty="0">
                <a:solidFill>
                  <a:srgbClr val="111111"/>
                </a:solidFill>
                <a:effectLst/>
                <a:latin typeface=".SFUI-Regular"/>
                <a:ea typeface="Aptos" panose="020B0004020202020204" pitchFamily="34" charset="0"/>
                <a:cs typeface="Aptos" panose="020B0004020202020204" pitchFamily="34" charset="0"/>
              </a:rPr>
              <a:t>: Incontri con altre persone che hanno vissuto esperienze simili possono fornire un senso di appartenenza e comprensione.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	</a:t>
            </a:r>
            <a:r>
              <a:rPr lang="it-IT" sz="1800" b="1" dirty="0">
                <a:solidFill>
                  <a:srgbClr val="111111"/>
                </a:solidFill>
                <a:effectLst/>
                <a:latin typeface=".SFUI-Bold"/>
                <a:ea typeface="Aptos" panose="020B0004020202020204" pitchFamily="34" charset="0"/>
                <a:cs typeface="Aptos" panose="020B0004020202020204" pitchFamily="34" charset="0"/>
              </a:rPr>
              <a:t>Linee telefoniche di emergenza</a:t>
            </a:r>
            <a:r>
              <a:rPr lang="it-IT" sz="1800" dirty="0">
                <a:solidFill>
                  <a:srgbClr val="111111"/>
                </a:solidFill>
                <a:effectLst/>
                <a:latin typeface=".SFUI-Regular"/>
                <a:ea typeface="Aptos" panose="020B0004020202020204" pitchFamily="34" charset="0"/>
                <a:cs typeface="Aptos" panose="020B0004020202020204" pitchFamily="34" charset="0"/>
              </a:rPr>
              <a:t>: Numeri verdi e chat online disponibili 24/7 per chi ha pensieri suicidari (come il </a:t>
            </a:r>
            <a:r>
              <a:rPr lang="it-IT" sz="1800" b="1" dirty="0">
                <a:solidFill>
                  <a:srgbClr val="111111"/>
                </a:solidFill>
                <a:effectLst/>
                <a:latin typeface=".SFUI-Bold"/>
                <a:ea typeface="Aptos" panose="020B0004020202020204" pitchFamily="34" charset="0"/>
                <a:cs typeface="Aptos" panose="020B0004020202020204" pitchFamily="34" charset="0"/>
              </a:rPr>
              <a:t>Telefono Amico</a:t>
            </a:r>
            <a:r>
              <a:rPr lang="it-IT" sz="1800" dirty="0">
                <a:solidFill>
                  <a:srgbClr val="111111"/>
                </a:solidFill>
                <a:effectLst/>
                <a:latin typeface=".SFUI-Regular"/>
                <a:ea typeface="Aptos" panose="020B0004020202020204" pitchFamily="34" charset="0"/>
                <a:cs typeface="Aptos" panose="020B0004020202020204" pitchFamily="34" charset="0"/>
              </a:rPr>
              <a:t> in Italia).</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90263755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475CE2-7B84-3DF2-F409-9EC6EE550091}"/>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5. Ridurre l’accesso ai mezzi letali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887B5ABD-F111-9D49-671E-65044FEE2108}"/>
              </a:ext>
            </a:extLst>
          </p:cNvPr>
          <p:cNvSpPr>
            <a:spLocks noGrp="1"/>
          </p:cNvSpPr>
          <p:nvPr>
            <p:ph idx="1"/>
          </p:nvPr>
        </p:nvSpPr>
        <p:spPr/>
        <p:txBody>
          <a:bodyPr/>
          <a:lstStyle/>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Messa in sicurezza</a:t>
            </a:r>
            <a:r>
              <a:rPr lang="it-IT" sz="1800" dirty="0">
                <a:effectLst/>
                <a:latin typeface=".SFUI-Regular"/>
                <a:ea typeface="Aptos" panose="020B0004020202020204" pitchFamily="34" charset="0"/>
                <a:cs typeface="Aptos" panose="020B0004020202020204" pitchFamily="34" charset="0"/>
              </a:rPr>
              <a:t> delle armi da fuoco, farmaci, sostanze tossiche e altri strumenti che potrebbero essere utilizzati per tentare il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Restrizione di accesso</a:t>
            </a:r>
            <a:r>
              <a:rPr lang="it-IT" sz="1800" dirty="0">
                <a:effectLst/>
                <a:latin typeface=".SFUI-Regular"/>
                <a:ea typeface="Aptos" panose="020B0004020202020204" pitchFamily="34" charset="0"/>
                <a:cs typeface="Aptos" panose="020B0004020202020204" pitchFamily="34" charset="0"/>
              </a:rPr>
              <a:t> a luoghi elevati (ponti, edifici) con barriere di sicurezza.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18886038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C737E7-2883-E097-4362-E6131260556B}"/>
              </a:ext>
            </a:extLst>
          </p:cNvPr>
          <p:cNvSpPr>
            <a:spLocks noGrp="1"/>
          </p:cNvSpPr>
          <p:nvPr>
            <p:ph type="title"/>
          </p:nvPr>
        </p:nvSpPr>
        <p:spPr/>
        <p:txBody>
          <a:bodyPr>
            <a:noAutofit/>
          </a:bodyPr>
          <a:lstStyle/>
          <a:p>
            <a:r>
              <a:rPr lang="it-IT" sz="2800" b="1" dirty="0">
                <a:latin typeface=".SFUI-Semibold"/>
                <a:ea typeface="Aptos" panose="020B0004020202020204" pitchFamily="34" charset="0"/>
                <a:cs typeface="Aptos" panose="020B0004020202020204" pitchFamily="34" charset="0"/>
              </a:rPr>
              <a:t>6. Programmi scolastici e aziendali di prevenzione</a:t>
            </a:r>
            <a:br>
              <a:rPr lang="it-IT" sz="2800" dirty="0">
                <a:latin typeface="Aptos" panose="020B0004020202020204" pitchFamily="34" charset="0"/>
                <a:ea typeface="Aptos" panose="020B0004020202020204" pitchFamily="34" charset="0"/>
                <a:cs typeface="Aptos" panose="020B0004020202020204" pitchFamily="34" charset="0"/>
              </a:rPr>
            </a:br>
            <a:endParaRPr lang="it-IT" sz="2800" dirty="0"/>
          </a:p>
        </p:txBody>
      </p:sp>
      <p:sp>
        <p:nvSpPr>
          <p:cNvPr id="3" name="Segnaposto contenuto 2">
            <a:extLst>
              <a:ext uri="{FF2B5EF4-FFF2-40B4-BE49-F238E27FC236}">
                <a16:creationId xmlns:a16="http://schemas.microsoft.com/office/drawing/2014/main" id="{0C595A32-03A6-C705-758C-226A93A998B9}"/>
              </a:ext>
            </a:extLst>
          </p:cNvPr>
          <p:cNvSpPr>
            <a:spLocks noGrp="1"/>
          </p:cNvSpPr>
          <p:nvPr>
            <p:ph idx="1"/>
          </p:nvPr>
        </p:nvSpPr>
        <p:spPr/>
        <p:txBody>
          <a:bodyPr/>
          <a:lstStyle/>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Formazione per insegnanti, dirigenti e colleghi</a:t>
            </a:r>
            <a:r>
              <a:rPr lang="it-IT" sz="1800" dirty="0">
                <a:effectLst/>
                <a:latin typeface=".SFUI-Regular"/>
                <a:ea typeface="Aptos" panose="020B0004020202020204" pitchFamily="34" charset="0"/>
                <a:cs typeface="Aptos" panose="020B0004020202020204" pitchFamily="34" charset="0"/>
              </a:rPr>
              <a:t> per riconoscere i segnali di disagio psicologico tra studenti e dipendenti.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Supporto psicologico</a:t>
            </a:r>
            <a:r>
              <a:rPr lang="it-IT" sz="1800" dirty="0">
                <a:effectLst/>
                <a:latin typeface=".SFUI-Regular"/>
                <a:ea typeface="Aptos" panose="020B0004020202020204" pitchFamily="34" charset="0"/>
                <a:cs typeface="Aptos" panose="020B0004020202020204" pitchFamily="34" charset="0"/>
              </a:rPr>
              <a:t> nelle scuole e nelle aziende per aiutare chi sta attraversando momenti difficili.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36172164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CCEED8-B5F8-FD4A-8BBE-D78E89EC9D6C}"/>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7. Promuovere stili di vita sani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15D25DF7-99E6-5540-A286-C7E532951939}"/>
              </a:ext>
            </a:extLst>
          </p:cNvPr>
          <p:cNvSpPr>
            <a:spLocks noGrp="1"/>
          </p:cNvSpPr>
          <p:nvPr>
            <p:ph idx="1"/>
          </p:nvPr>
        </p:nvSpPr>
        <p:spPr/>
        <p:txBody>
          <a:bodyPr/>
          <a:lstStyle/>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Attività fisica regolare</a:t>
            </a:r>
            <a:r>
              <a:rPr lang="it-IT" sz="1800" dirty="0">
                <a:effectLst/>
                <a:latin typeface=".SFUI-Regular"/>
                <a:ea typeface="Aptos" panose="020B0004020202020204" pitchFamily="34" charset="0"/>
                <a:cs typeface="Aptos" panose="020B0004020202020204" pitchFamily="34" charset="0"/>
              </a:rPr>
              <a:t>: Ha effetti benefici sul benessere mentale, riducendo i sintomi di depressione e ansia.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Alimentazione equilibrata</a:t>
            </a:r>
            <a:r>
              <a:rPr lang="it-IT" sz="1800" dirty="0">
                <a:effectLst/>
                <a:latin typeface=".SFUI-Regular"/>
                <a:ea typeface="Aptos" panose="020B0004020202020204" pitchFamily="34" charset="0"/>
                <a:cs typeface="Aptos" panose="020B0004020202020204" pitchFamily="34" charset="0"/>
              </a:rPr>
              <a:t>: Una dieta sana può influire positivamente sull’umore e sui livelli di energia.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Sonno adeguato</a:t>
            </a:r>
            <a:r>
              <a:rPr lang="it-IT" sz="1800" dirty="0">
                <a:effectLst/>
                <a:latin typeface=".SFUI-Regular"/>
                <a:ea typeface="Aptos" panose="020B0004020202020204" pitchFamily="34" charset="0"/>
                <a:cs typeface="Aptos" panose="020B0004020202020204" pitchFamily="34" charset="0"/>
              </a:rPr>
              <a:t>: La privazione del sonno è correlata a un aumento del rischio di suicidio; è importante incoraggiare buone abitudini di sonno.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32862345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3FBCE1-48EA-1F25-E2A0-6D1FB0728A4D}"/>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8. Interventi nelle situazioni di crisi</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C9B656BF-47EF-915A-7182-09D77B50AB15}"/>
              </a:ext>
            </a:extLst>
          </p:cNvPr>
          <p:cNvSpPr>
            <a:spLocks noGrp="1"/>
          </p:cNvSpPr>
          <p:nvPr>
            <p:ph idx="1"/>
          </p:nvPr>
        </p:nvSpPr>
        <p:spPr/>
        <p:txBody>
          <a:bodyPr/>
          <a:lstStyle/>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Valutazione del rischio suicidario</a:t>
            </a:r>
            <a:r>
              <a:rPr lang="it-IT" sz="1800" dirty="0">
                <a:effectLst/>
                <a:latin typeface=".SFUI-Regular"/>
                <a:ea typeface="Aptos" panose="020B0004020202020204" pitchFamily="34" charset="0"/>
                <a:cs typeface="Aptos" panose="020B0004020202020204" pitchFamily="34" charset="0"/>
              </a:rPr>
              <a:t>: Condotta da professionisti della salute mentale per determinare la gravità del rischio e stabilire un piano di sicurezza.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Piani di sicurezza personalizzati</a:t>
            </a:r>
            <a:r>
              <a:rPr lang="it-IT" sz="1800" dirty="0">
                <a:effectLst/>
                <a:latin typeface=".SFUI-Regular"/>
                <a:ea typeface="Aptos" panose="020B0004020202020204" pitchFamily="34" charset="0"/>
                <a:cs typeface="Aptos" panose="020B0004020202020204" pitchFamily="34" charset="0"/>
              </a:rPr>
              <a:t>: Identificare segnali di allarme, strategie di coping, numeri di emergenza e persone di supporto da contattare in caso di crisi.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Interventi di emergenza</a:t>
            </a:r>
            <a:r>
              <a:rPr lang="it-IT" sz="1800" dirty="0">
                <a:effectLst/>
                <a:latin typeface=".SFUI-Regular"/>
                <a:ea typeface="Aptos" panose="020B0004020202020204" pitchFamily="34" charset="0"/>
                <a:cs typeface="Aptos" panose="020B0004020202020204" pitchFamily="34" charset="0"/>
              </a:rPr>
              <a:t>: Se una persona è in pericolo immediato, contattare i servizi di emergenza o portarla al pronto soccorso.</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41359644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186805-6036-E8FE-43E3-594D50813402}"/>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9. Supporto post-vento (</a:t>
            </a:r>
            <a:r>
              <a:rPr lang="it-IT" b="1" dirty="0" err="1">
                <a:latin typeface=".SFUI-Semibold"/>
                <a:ea typeface="Aptos" panose="020B0004020202020204" pitchFamily="34" charset="0"/>
                <a:cs typeface="Aptos" panose="020B0004020202020204" pitchFamily="34" charset="0"/>
              </a:rPr>
              <a:t>postvention</a:t>
            </a:r>
            <a:r>
              <a:rPr lang="it-IT" b="1" dirty="0">
                <a:latin typeface=".SFUI-Semibold"/>
                <a:ea typeface="Aptos" panose="020B0004020202020204" pitchFamily="34" charset="0"/>
                <a:cs typeface="Aptos" panose="020B0004020202020204" pitchFamily="34" charset="0"/>
              </a:rPr>
              <a:t>)</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71CD4E77-DD76-6289-5BCF-3E1E460DA968}"/>
              </a:ext>
            </a:extLst>
          </p:cNvPr>
          <p:cNvSpPr>
            <a:spLocks noGrp="1"/>
          </p:cNvSpPr>
          <p:nvPr>
            <p:ph idx="1"/>
          </p:nvPr>
        </p:nvSpPr>
        <p:spPr/>
        <p:txBody>
          <a:bodyPr/>
          <a:lstStyle/>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Supportare le famiglie e gli amici</a:t>
            </a:r>
            <a:r>
              <a:rPr lang="it-IT" sz="1800" dirty="0">
                <a:effectLst/>
                <a:latin typeface=".SFUI-Regular"/>
                <a:ea typeface="Aptos" panose="020B0004020202020204" pitchFamily="34" charset="0"/>
                <a:cs typeface="Aptos" panose="020B0004020202020204" pitchFamily="34" charset="0"/>
              </a:rPr>
              <a:t> dopo un tentativo di suicidio o la perdita di una persona cara può prevenire ulteriori suicidi nella comunità.</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Interventi di debriefing</a:t>
            </a:r>
            <a:r>
              <a:rPr lang="it-IT" sz="1800" dirty="0">
                <a:effectLst/>
                <a:latin typeface=".SFUI-Regular"/>
                <a:ea typeface="Aptos" panose="020B0004020202020204" pitchFamily="34" charset="0"/>
                <a:cs typeface="Aptos" panose="020B0004020202020204" pitchFamily="34" charset="0"/>
              </a:rPr>
              <a:t>: Per le comunità scolastiche o lavorative colpite da un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44974685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AFCFC7-295D-76BC-001E-3E7AA9D2C649}"/>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Riferimenti utili in Italia</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8FCF6FC7-2CCB-1099-5ED6-5DD051335F84}"/>
              </a:ext>
            </a:extLst>
          </p:cNvPr>
          <p:cNvSpPr>
            <a:spLocks noGrp="1"/>
          </p:cNvSpPr>
          <p:nvPr>
            <p:ph idx="1"/>
          </p:nvPr>
        </p:nvSpPr>
        <p:spPr/>
        <p:txBody>
          <a:bodyPr/>
          <a:lstStyle/>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Telefono Amico Italia</a:t>
            </a:r>
            <a:r>
              <a:rPr lang="it-IT" sz="1800" dirty="0">
                <a:effectLst/>
                <a:latin typeface=".SFUI-Regular"/>
                <a:ea typeface="Aptos" panose="020B0004020202020204" pitchFamily="34" charset="0"/>
                <a:cs typeface="Aptos" panose="020B0004020202020204" pitchFamily="34" charset="0"/>
              </a:rPr>
              <a:t>: 02 2327 2327</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err="1">
                <a:effectLst/>
                <a:latin typeface=".SFUI-Bold"/>
                <a:ea typeface="Aptos" panose="020B0004020202020204" pitchFamily="34" charset="0"/>
                <a:cs typeface="Aptos" panose="020B0004020202020204" pitchFamily="34" charset="0"/>
              </a:rPr>
              <a:t>Samaritans</a:t>
            </a:r>
            <a:r>
              <a:rPr lang="it-IT" sz="1800" b="1" dirty="0">
                <a:effectLst/>
                <a:latin typeface=".SFUI-Bold"/>
                <a:ea typeface="Aptos" panose="020B0004020202020204" pitchFamily="34" charset="0"/>
                <a:cs typeface="Aptos" panose="020B0004020202020204" pitchFamily="34" charset="0"/>
              </a:rPr>
              <a:t> – SOS Voce Amica</a:t>
            </a:r>
            <a:r>
              <a:rPr lang="it-IT" sz="1800" dirty="0">
                <a:effectLst/>
                <a:latin typeface=".SFUI-Regular"/>
                <a:ea typeface="Aptos" panose="020B0004020202020204" pitchFamily="34" charset="0"/>
                <a:cs typeface="Aptos" panose="020B0004020202020204" pitchFamily="34" charset="0"/>
              </a:rPr>
              <a:t>: Numero verde 800 86 00 22</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Centro di Salute Mentale (CSM)</a:t>
            </a:r>
            <a:r>
              <a:rPr lang="it-IT" sz="1800" dirty="0">
                <a:effectLst/>
                <a:latin typeface=".SFUI-Regular"/>
                <a:ea typeface="Aptos" panose="020B0004020202020204" pitchFamily="34" charset="0"/>
                <a:cs typeface="Aptos" panose="020B0004020202020204" pitchFamily="34" charset="0"/>
              </a:rPr>
              <a:t>: Presente in ogni ASL per assistenza immediata.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62233706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EF3C0F-9F78-5C98-1A3A-865E3AF52118}"/>
              </a:ext>
            </a:extLst>
          </p:cNvPr>
          <p:cNvSpPr>
            <a:spLocks noGrp="1"/>
          </p:cNvSpPr>
          <p:nvPr>
            <p:ph type="title"/>
          </p:nvPr>
        </p:nvSpPr>
        <p:spPr/>
        <p:txBody>
          <a:bodyPr/>
          <a:lstStyle/>
          <a:p>
            <a:r>
              <a:rPr lang="it-IT" dirty="0"/>
              <a:t>SUICIDIO ED AUTOLESIONISMO</a:t>
            </a:r>
          </a:p>
        </p:txBody>
      </p:sp>
      <p:sp>
        <p:nvSpPr>
          <p:cNvPr id="3" name="Segnaposto contenuto 2">
            <a:extLst>
              <a:ext uri="{FF2B5EF4-FFF2-40B4-BE49-F238E27FC236}">
                <a16:creationId xmlns:a16="http://schemas.microsoft.com/office/drawing/2014/main" id="{F6C88B70-7CFC-D1BF-A527-5AF97E2F0C6C}"/>
              </a:ext>
            </a:extLst>
          </p:cNvPr>
          <p:cNvSpPr>
            <a:spLocks noGrp="1"/>
          </p:cNvSpPr>
          <p:nvPr>
            <p:ph idx="1"/>
          </p:nvPr>
        </p:nvSpPr>
        <p:spPr/>
        <p:txBody>
          <a:bodyPr>
            <a:normAutofit fontScale="92500" lnSpcReduction="20000"/>
          </a:bodyPr>
          <a:lstStyle/>
          <a:p>
            <a:r>
              <a:rPr lang="it-IT" sz="1800" dirty="0">
                <a:effectLst/>
                <a:latin typeface=".SFUI-Regular"/>
                <a:ea typeface="Aptos" panose="020B0004020202020204" pitchFamily="34" charset="0"/>
                <a:cs typeface="Aptos" panose="020B0004020202020204" pitchFamily="34" charset="0"/>
              </a:rPr>
              <a:t>Il suicidio e i gesti autolesionistici rappresentano fenomeni complessi e multidimensionali che coinvolgono fattori psicologici, sociali, culturali e biologici. Di seguito è riportata un’analisi delle varie forme che questi comportamenti possono assumere, insieme a una panoramica sulle loro caratteristiche, motivazioni sottostanti e possibili strategie di prevenzione.</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b="1" dirty="0">
                <a:effectLst/>
                <a:latin typeface=".SF UI"/>
                <a:ea typeface="Aptos" panose="020B0004020202020204" pitchFamily="34" charset="0"/>
                <a:cs typeface="Aptos" panose="020B0004020202020204" pitchFamily="34" charset="0"/>
              </a:rPr>
              <a:t>1. Forme di suicidio secondo Émile Durkheim</a:t>
            </a:r>
            <a:r>
              <a:rPr lang="it-IT" sz="1800" dirty="0">
                <a:effectLst/>
                <a:latin typeface="Aptos" panose="020B0004020202020204" pitchFamily="34" charset="0"/>
                <a:ea typeface="Aptos" panose="020B0004020202020204" pitchFamily="34" charset="0"/>
                <a:cs typeface="Aptos" panose="020B0004020202020204" pitchFamily="34" charset="0"/>
              </a:rPr>
              <a:t> </a:t>
            </a: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Émile Durkheim, uno dei primi studiosi a esaminare il suicidio da una prospettiva sociologica, classificò il suicidio in quattro categorie principali: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1800" dirty="0">
                <a:effectLst/>
                <a:latin typeface=".SFUI-Regular"/>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a:t>
            </a:r>
            <a:r>
              <a:rPr lang="it-IT" sz="1800" dirty="0">
                <a:effectLst/>
                <a:latin typeface=".SFUI-Regular"/>
                <a:ea typeface="Aptos" panose="020B0004020202020204" pitchFamily="34" charset="0"/>
                <a:cs typeface="Aptos" panose="020B0004020202020204" pitchFamily="34" charset="0"/>
              </a:rPr>
              <a:t>	</a:t>
            </a:r>
            <a:r>
              <a:rPr lang="it-IT" sz="1800" b="1" dirty="0">
                <a:effectLst/>
                <a:latin typeface="Aptos" panose="020B0004020202020204" pitchFamily="34" charset="0"/>
                <a:ea typeface="Aptos" panose="020B0004020202020204" pitchFamily="34" charset="0"/>
                <a:cs typeface="Aptos" panose="020B0004020202020204" pitchFamily="34" charset="0"/>
              </a:rPr>
              <a:t>Suicidio egoistico</a:t>
            </a:r>
            <a:r>
              <a:rPr lang="it-IT" sz="1800" dirty="0">
                <a:effectLst/>
                <a:latin typeface=".SFUI-Regular"/>
                <a:ea typeface="Aptos" panose="020B0004020202020204" pitchFamily="34" charset="0"/>
                <a:cs typeface="Aptos" panose="020B0004020202020204" pitchFamily="34" charset="0"/>
              </a:rPr>
              <a:t>: Si verifica quando l’individuo si sente isolato o privo di un senso di appartenenza alla società. È spesso associato alla mancanza di legami sociali forti.</a:t>
            </a:r>
            <a:r>
              <a:rPr lang="it-IT" sz="1800" dirty="0">
                <a:effectLst/>
                <a:latin typeface="Aptos" panose="020B0004020202020204" pitchFamily="34" charset="0"/>
                <a:ea typeface="Aptos" panose="020B0004020202020204" pitchFamily="34" charset="0"/>
                <a:cs typeface="Aptos" panose="020B0004020202020204" pitchFamily="34" charset="0"/>
              </a:rPr>
              <a:t> </a:t>
            </a:r>
            <a:r>
              <a:rPr lang="it-IT" sz="1800" dirty="0">
                <a:effectLst/>
                <a:latin typeface=".SFUI-Regular"/>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a:t>
            </a:r>
            <a:r>
              <a:rPr lang="it-IT" sz="1800" dirty="0">
                <a:effectLst/>
                <a:latin typeface=".SFUI-Regular"/>
                <a:ea typeface="Aptos" panose="020B0004020202020204" pitchFamily="34" charset="0"/>
                <a:cs typeface="Aptos" panose="020B0004020202020204" pitchFamily="34" charset="0"/>
              </a:rPr>
              <a:t>	</a:t>
            </a:r>
            <a:r>
              <a:rPr lang="it-IT" sz="1800" b="1" dirty="0">
                <a:effectLst/>
                <a:latin typeface="Aptos" panose="020B0004020202020204" pitchFamily="34" charset="0"/>
                <a:ea typeface="Aptos" panose="020B0004020202020204" pitchFamily="34" charset="0"/>
                <a:cs typeface="Aptos" panose="020B0004020202020204" pitchFamily="34" charset="0"/>
              </a:rPr>
              <a:t>Suicidio altruistico</a:t>
            </a:r>
            <a:r>
              <a:rPr lang="it-IT" sz="1800" dirty="0">
                <a:effectLst/>
                <a:latin typeface=".SFUI-Regular"/>
                <a:ea typeface="Aptos" panose="020B0004020202020204" pitchFamily="34" charset="0"/>
                <a:cs typeface="Aptos" panose="020B0004020202020204" pitchFamily="34" charset="0"/>
              </a:rPr>
              <a:t>: Avviene quando l’individuo sacrifica la propria vita per un bene percepito come superiore o per il gruppo di appartenenza (es. kamikaze).</a:t>
            </a:r>
            <a:r>
              <a:rPr lang="it-IT" sz="1800" dirty="0">
                <a:effectLst/>
                <a:latin typeface="Aptos" panose="020B0004020202020204" pitchFamily="34" charset="0"/>
                <a:ea typeface="Aptos" panose="020B0004020202020204" pitchFamily="34" charset="0"/>
                <a:cs typeface="Aptos" panose="020B0004020202020204" pitchFamily="34" charset="0"/>
              </a:rPr>
              <a:t> </a:t>
            </a:r>
            <a:r>
              <a:rPr lang="it-IT" sz="1800" dirty="0">
                <a:effectLst/>
                <a:latin typeface=".SFUI-Regular"/>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a:t>
            </a:r>
            <a:r>
              <a:rPr lang="it-IT" sz="1800" dirty="0">
                <a:effectLst/>
                <a:latin typeface=".SFUI-Regular"/>
                <a:ea typeface="Aptos" panose="020B0004020202020204" pitchFamily="34" charset="0"/>
                <a:cs typeface="Aptos" panose="020B0004020202020204" pitchFamily="34" charset="0"/>
              </a:rPr>
              <a:t>	</a:t>
            </a:r>
            <a:r>
              <a:rPr lang="it-IT" sz="1800" b="1" dirty="0">
                <a:effectLst/>
                <a:latin typeface="Aptos" panose="020B0004020202020204" pitchFamily="34" charset="0"/>
                <a:ea typeface="Aptos" panose="020B0004020202020204" pitchFamily="34" charset="0"/>
                <a:cs typeface="Aptos" panose="020B0004020202020204" pitchFamily="34" charset="0"/>
              </a:rPr>
              <a:t>Suicidio anomico</a:t>
            </a:r>
            <a:r>
              <a:rPr lang="it-IT" sz="1800" dirty="0">
                <a:effectLst/>
                <a:latin typeface=".SFUI-Regular"/>
                <a:ea typeface="Aptos" panose="020B0004020202020204" pitchFamily="34" charset="0"/>
                <a:cs typeface="Aptos" panose="020B0004020202020204" pitchFamily="34" charset="0"/>
              </a:rPr>
              <a:t>: Deriva da una mancanza di regolazione sociale, spesso associata a rapidi cambiamenti economici o sociali che disorientano l’individuo.</a:t>
            </a:r>
            <a:r>
              <a:rPr lang="it-IT" sz="1800" dirty="0">
                <a:effectLst/>
                <a:latin typeface="Aptos" panose="020B0004020202020204" pitchFamily="34" charset="0"/>
                <a:ea typeface="Aptos" panose="020B0004020202020204" pitchFamily="34" charset="0"/>
                <a:cs typeface="Aptos" panose="020B0004020202020204" pitchFamily="34" charset="0"/>
              </a:rPr>
              <a:t> </a:t>
            </a:r>
            <a:r>
              <a:rPr lang="it-IT" sz="1800" dirty="0">
                <a:effectLst/>
                <a:latin typeface=".SFUI-Regular"/>
                <a:ea typeface="Aptos" panose="020B0004020202020204" pitchFamily="34" charset="0"/>
                <a:cs typeface="Aptos" panose="020B0004020202020204" pitchFamily="34" charset="0"/>
              </a:rPr>
              <a:t>	</a:t>
            </a:r>
            <a:r>
              <a:rPr lang="it-IT" sz="1800" dirty="0">
                <a:effectLst/>
                <a:latin typeface="Aptos" panose="020B0004020202020204" pitchFamily="34" charset="0"/>
                <a:ea typeface="Aptos" panose="020B0004020202020204" pitchFamily="34" charset="0"/>
                <a:cs typeface="Aptos" panose="020B0004020202020204" pitchFamily="34" charset="0"/>
              </a:rPr>
              <a:t>•</a:t>
            </a:r>
            <a:r>
              <a:rPr lang="it-IT" sz="1800" dirty="0">
                <a:effectLst/>
                <a:latin typeface=".SFUI-Regular"/>
                <a:ea typeface="Aptos" panose="020B0004020202020204" pitchFamily="34" charset="0"/>
                <a:cs typeface="Aptos" panose="020B0004020202020204" pitchFamily="34" charset="0"/>
              </a:rPr>
              <a:t>	</a:t>
            </a:r>
            <a:r>
              <a:rPr lang="it-IT" sz="1800" b="1" dirty="0">
                <a:effectLst/>
                <a:latin typeface="Aptos" panose="020B0004020202020204" pitchFamily="34" charset="0"/>
                <a:ea typeface="Aptos" panose="020B0004020202020204" pitchFamily="34" charset="0"/>
                <a:cs typeface="Aptos" panose="020B0004020202020204" pitchFamily="34" charset="0"/>
              </a:rPr>
              <a:t>Suicidio fatalistico</a:t>
            </a:r>
            <a:r>
              <a:rPr lang="it-IT" sz="1800" dirty="0">
                <a:effectLst/>
                <a:latin typeface=".SFUI-Regular"/>
                <a:ea typeface="Aptos" panose="020B0004020202020204" pitchFamily="34" charset="0"/>
                <a:cs typeface="Aptos" panose="020B0004020202020204" pitchFamily="34" charset="0"/>
              </a:rPr>
              <a:t>: È dovuto a un’eccessiva regolamentazione, dove la vita dell’individuo è completamente controllata da regole opprimenti, come nel caso di prigionieri </a:t>
            </a:r>
            <a:r>
              <a:rPr lang="it-IT" sz="1800" b="1" dirty="0">
                <a:latin typeface=".SF UI"/>
                <a:ea typeface="Aptos" panose="020B0004020202020204" pitchFamily="34" charset="0"/>
                <a:cs typeface="Aptos" panose="020B0004020202020204" pitchFamily="34" charset="0"/>
              </a:rPr>
              <a:t>2. Gesti autolesionistici non suicidari (Non-</a:t>
            </a:r>
            <a:r>
              <a:rPr lang="it-IT" sz="1800" b="1" dirty="0" err="1">
                <a:latin typeface=".SF UI"/>
                <a:ea typeface="Aptos" panose="020B0004020202020204" pitchFamily="34" charset="0"/>
                <a:cs typeface="Aptos" panose="020B0004020202020204" pitchFamily="34" charset="0"/>
              </a:rPr>
              <a:t>Suicidal</a:t>
            </a:r>
            <a:r>
              <a:rPr lang="it-IT" sz="1800" b="1" dirty="0">
                <a:latin typeface=".SF UI"/>
                <a:ea typeface="Aptos" panose="020B0004020202020204" pitchFamily="34" charset="0"/>
                <a:cs typeface="Aptos" panose="020B0004020202020204" pitchFamily="34" charset="0"/>
              </a:rPr>
              <a:t> Self-</a:t>
            </a:r>
            <a:r>
              <a:rPr lang="it-IT" sz="1800" b="1" dirty="0" err="1">
                <a:latin typeface=".SF UI"/>
                <a:ea typeface="Aptos" panose="020B0004020202020204" pitchFamily="34" charset="0"/>
                <a:cs typeface="Aptos" panose="020B0004020202020204" pitchFamily="34" charset="0"/>
              </a:rPr>
              <a:t>Injury</a:t>
            </a:r>
            <a:r>
              <a:rPr lang="it-IT" sz="1800" b="1" dirty="0">
                <a:latin typeface=".SF UI"/>
                <a:ea typeface="Aptos" panose="020B0004020202020204" pitchFamily="34" charset="0"/>
                <a:cs typeface="Aptos" panose="020B0004020202020204" pitchFamily="34" charset="0"/>
              </a:rPr>
              <a:t>, NSSI)</a:t>
            </a:r>
            <a:r>
              <a:rPr lang="it-IT" sz="1800" dirty="0">
                <a:latin typeface="Aptos" panose="020B0004020202020204" pitchFamily="34" charset="0"/>
                <a:ea typeface="Aptos" panose="020B0004020202020204" pitchFamily="34" charset="0"/>
                <a:cs typeface="Aptos" panose="020B0004020202020204" pitchFamily="34" charset="0"/>
              </a:rPr>
              <a:t> </a:t>
            </a:r>
            <a:r>
              <a:rPr lang="it-IT" sz="1800" dirty="0">
                <a:latin typeface="Times New Roman" panose="02020603050405020304" pitchFamily="18" charset="0"/>
                <a:ea typeface="Aptos" panose="020B0004020202020204" pitchFamily="34" charset="0"/>
                <a:cs typeface="Aptos" panose="020B0004020202020204" pitchFamily="34" charset="0"/>
              </a:rPr>
              <a:t> </a:t>
            </a:r>
            <a:endParaRPr lang="it-IT" sz="1800" dirty="0">
              <a:latin typeface="Aptos" panose="020B0004020202020204" pitchFamily="34" charset="0"/>
              <a:ea typeface="Aptos" panose="020B0004020202020204" pitchFamily="34" charset="0"/>
              <a:cs typeface="Aptos" panose="020B0004020202020204" pitchFamily="34" charset="0"/>
            </a:endParaRPr>
          </a:p>
          <a:p>
            <a:pPr marL="123825" indent="-123825"/>
            <a:r>
              <a:rPr lang="it-IT" sz="1800" dirty="0">
                <a:effectLst/>
                <a:latin typeface=".SFUI-Regular"/>
                <a:ea typeface="Aptos" panose="020B0004020202020204" pitchFamily="34" charset="0"/>
                <a:cs typeface="Aptos" panose="020B0004020202020204" pitchFamily="34" charset="0"/>
              </a:rPr>
              <a:t>o schiavi.</a:t>
            </a:r>
            <a:r>
              <a:rPr lang="it-IT" sz="1800" dirty="0">
                <a:effectLst/>
                <a:latin typeface="Aptos" panose="020B0004020202020204" pitchFamily="34" charset="0"/>
                <a:ea typeface="Aptos" panose="020B0004020202020204" pitchFamily="34" charset="0"/>
                <a:cs typeface="Aptos" panose="020B0004020202020204" pitchFamily="34" charset="0"/>
              </a:rPr>
              <a:t> </a:t>
            </a:r>
            <a:r>
              <a:rPr lang="it-IT" sz="1800" dirty="0">
                <a:effectLst/>
                <a:latin typeface="Times New Roman" panose="02020603050405020304" pitchFamily="18" charset="0"/>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737075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2681A2-5D86-57B5-214E-EA907FD8CDFF}"/>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6. Schizofrenia</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1236872B-52AB-5E26-04C7-531069F0F733}"/>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Il </a:t>
            </a:r>
            <a:r>
              <a:rPr lang="it-IT" sz="1800" b="1" dirty="0">
                <a:effectLst/>
                <a:latin typeface=".SFUI-Bold"/>
                <a:ea typeface="Aptos" panose="020B0004020202020204" pitchFamily="34" charset="0"/>
                <a:cs typeface="Aptos" panose="020B0004020202020204" pitchFamily="34" charset="0"/>
              </a:rPr>
              <a:t>rischio di suicidio</a:t>
            </a:r>
            <a:r>
              <a:rPr lang="it-IT" sz="1800" dirty="0">
                <a:effectLst/>
                <a:latin typeface=".SFUI-Regular"/>
                <a:ea typeface="Aptos" panose="020B0004020202020204" pitchFamily="34" charset="0"/>
                <a:cs typeface="Aptos" panose="020B0004020202020204" pitchFamily="34" charset="0"/>
              </a:rPr>
              <a:t> è elevato nei pazienti con </a:t>
            </a:r>
            <a:r>
              <a:rPr lang="it-IT" sz="1800" b="1" dirty="0">
                <a:effectLst/>
                <a:latin typeface=".SFUI-Bold"/>
                <a:ea typeface="Aptos" panose="020B0004020202020204" pitchFamily="34" charset="0"/>
                <a:cs typeface="Aptos" panose="020B0004020202020204" pitchFamily="34" charset="0"/>
              </a:rPr>
              <a:t>schizofrenia</a:t>
            </a:r>
            <a:r>
              <a:rPr lang="it-IT" sz="1800" dirty="0">
                <a:effectLst/>
                <a:latin typeface=".SFUI-Regular"/>
                <a:ea typeface="Aptos" panose="020B0004020202020204" pitchFamily="34" charset="0"/>
                <a:cs typeface="Aptos" panose="020B0004020202020204" pitchFamily="34" charset="0"/>
              </a:rPr>
              <a:t>, specialmente durante i primi anni dopo la diagnosi. Alcuni fattori di rischio includono: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Allucinazioni uditive</a:t>
            </a:r>
            <a:r>
              <a:rPr lang="it-IT" sz="1800" dirty="0">
                <a:effectLst/>
                <a:latin typeface=".SFUI-Regular"/>
                <a:ea typeface="Aptos" panose="020B0004020202020204" pitchFamily="34" charset="0"/>
                <a:cs typeface="Aptos" panose="020B0004020202020204" pitchFamily="34" charset="0"/>
              </a:rPr>
              <a:t>: Voci che incitano la persona a suicidarsi.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Deliri persecutori</a:t>
            </a:r>
            <a:r>
              <a:rPr lang="it-IT" sz="1800" dirty="0">
                <a:effectLst/>
                <a:latin typeface=".SFUI-Regular"/>
                <a:ea typeface="Aptos" panose="020B0004020202020204" pitchFamily="34" charset="0"/>
                <a:cs typeface="Aptos" panose="020B0004020202020204" pitchFamily="34" charset="0"/>
              </a:rPr>
              <a:t>: La convinzione che la morte sia l’unico modo per sfuggire a una minaccia percepita.</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Times New Roman" panose="02020603050405020304" pitchFamily="18" charset="0"/>
              </a:rPr>
              <a:t>	•	</a:t>
            </a:r>
            <a:r>
              <a:rPr lang="it-IT" sz="1800" b="1" dirty="0">
                <a:effectLst/>
                <a:latin typeface=".SFUI-Bold"/>
                <a:ea typeface="Aptos" panose="020B0004020202020204" pitchFamily="34" charset="0"/>
                <a:cs typeface="Times New Roman" panose="02020603050405020304" pitchFamily="18" charset="0"/>
              </a:rPr>
              <a:t>Anedonia e isolamento</a:t>
            </a:r>
            <a:r>
              <a:rPr lang="it-IT" sz="1800" dirty="0">
                <a:effectLst/>
                <a:latin typeface=".SFUI-Regular"/>
                <a:ea typeface="Aptos" panose="020B0004020202020204" pitchFamily="34" charset="0"/>
                <a:cs typeface="Times New Roman" panose="02020603050405020304" pitchFamily="18" charset="0"/>
              </a:rPr>
              <a:t>: I sintomi negativi possono portare a una profonda alienazione </a:t>
            </a:r>
            <a:endParaRPr lang="it-IT" dirty="0"/>
          </a:p>
        </p:txBody>
      </p:sp>
    </p:spTree>
    <p:extLst>
      <p:ext uri="{BB962C8B-B14F-4D97-AF65-F5344CB8AC3E}">
        <p14:creationId xmlns:p14="http://schemas.microsoft.com/office/powerpoint/2010/main" val="210875736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800CD6-C9D9-A191-ECFC-5860F0AB3B0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76732C5-46A9-13A9-F09B-E2B7DA6C517E}"/>
              </a:ext>
            </a:extLst>
          </p:cNvPr>
          <p:cNvSpPr>
            <a:spLocks noGrp="1"/>
          </p:cNvSpPr>
          <p:nvPr>
            <p:ph idx="1"/>
          </p:nvPr>
        </p:nvSpPr>
        <p:spPr/>
        <p:txBody>
          <a:bodyPr>
            <a:normAutofit fontScale="47500" lnSpcReduction="20000"/>
          </a:bodyPr>
          <a:lstStyle/>
          <a:p>
            <a:pPr marL="123825" indent="-123825"/>
            <a:r>
              <a:rPr lang="it-IT" sz="3200" dirty="0">
                <a:effectLst/>
                <a:latin typeface=".SFUI-Regular"/>
                <a:ea typeface="Aptos" panose="020B0004020202020204" pitchFamily="34" charset="0"/>
                <a:cs typeface="Aptos" panose="020B0004020202020204" pitchFamily="34" charset="0"/>
              </a:rPr>
              <a:t>L’autolesionismo è un comportamento che si manifesta attraverso il danneggiamento intenzionale del proprio corpo senza l’intenzione di morire. Le forme comuni includono:</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Tagli</a:t>
            </a:r>
            <a:r>
              <a:rPr lang="it-IT" sz="3200" dirty="0">
                <a:effectLst/>
                <a:latin typeface=".SFUI-Regular"/>
                <a:ea typeface="Aptos" panose="020B0004020202020204" pitchFamily="34" charset="0"/>
                <a:cs typeface="Aptos" panose="020B0004020202020204" pitchFamily="34" charset="0"/>
              </a:rPr>
              <a:t>: Utilizzo di oggetti affilati per ferirsi la pelle, spesso su braccia, gambe o altre parti del corpo facilmente accessibili.</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Bruciature</a:t>
            </a:r>
            <a:r>
              <a:rPr lang="it-IT" sz="3200" dirty="0">
                <a:effectLst/>
                <a:latin typeface=".SFUI-Regular"/>
                <a:ea typeface="Aptos" panose="020B0004020202020204" pitchFamily="34" charset="0"/>
                <a:cs typeface="Aptos" panose="020B0004020202020204" pitchFamily="34" charset="0"/>
              </a:rPr>
              <a:t>: Utilizzo di sigarette, fiammiferi o altri oggetti caldi per bruciarsi la pelle.</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Colpi</a:t>
            </a:r>
            <a:r>
              <a:rPr lang="it-IT" sz="3200" dirty="0">
                <a:effectLst/>
                <a:latin typeface=".SFUI-Regular"/>
                <a:ea typeface="Aptos" panose="020B0004020202020204" pitchFamily="34" charset="0"/>
                <a:cs typeface="Aptos" panose="020B0004020202020204" pitchFamily="34" charset="0"/>
              </a:rPr>
              <a:t>: Infliggersi dolore colpendosi contro superfici dure o utilizzando oggetti contundenti.</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Graffi e morsi</a:t>
            </a:r>
            <a:r>
              <a:rPr lang="it-IT" sz="3200" dirty="0">
                <a:effectLst/>
                <a:latin typeface=".SFUI-Regular"/>
                <a:ea typeface="Aptos" panose="020B0004020202020204" pitchFamily="34" charset="0"/>
                <a:cs typeface="Aptos" panose="020B0004020202020204" pitchFamily="34" charset="0"/>
              </a:rPr>
              <a:t>: Ferirsi tramite graffi o morsi intenzionali.</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L’NSSI può essere un modo per affrontare emozioni intense, sentimenti di vuoto o dissociazione. È spesso collegato a disturbi psicologici come il disturbo borderline di personalità, la depressione e l’ansia.</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b="1" dirty="0">
                <a:effectLst/>
                <a:latin typeface=".SF UI"/>
                <a:ea typeface="Aptos" panose="020B0004020202020204" pitchFamily="34" charset="0"/>
                <a:cs typeface="Aptos" panose="020B0004020202020204" pitchFamily="34" charset="0"/>
              </a:rPr>
              <a:t>3. Differenze tra suicidio e autolesionismo</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Sebbene il suicidio e i gesti autolesionistici possano sembrare simili, differiscono significativamente in termini di motivazioni e intenzioni:</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Intenzione suicidaria</a:t>
            </a:r>
            <a:r>
              <a:rPr lang="it-IT" sz="3200" dirty="0">
                <a:effectLst/>
                <a:latin typeface=".SFUI-Regular"/>
                <a:ea typeface="Aptos" panose="020B0004020202020204" pitchFamily="34" charset="0"/>
                <a:cs typeface="Aptos" panose="020B0004020202020204" pitchFamily="34" charset="0"/>
              </a:rPr>
              <a:t>: Comportamenti suicidari sono accompagnati dal desiderio di porre fine alla propria vita.</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Motivazioni dell’autolesionismo</a:t>
            </a:r>
            <a:r>
              <a:rPr lang="it-IT" sz="3200" dirty="0">
                <a:effectLst/>
                <a:latin typeface=".SFUI-Regular"/>
                <a:ea typeface="Aptos" panose="020B0004020202020204" pitchFamily="34" charset="0"/>
                <a:cs typeface="Aptos" panose="020B0004020202020204" pitchFamily="34" charset="0"/>
              </a:rPr>
              <a:t>: L’NSSI è generalmente un tentativo di regolare emozioni dolorose, non una volontà di terminare la propria esistenza.</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78474328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D994C9-C7B8-73C5-64EF-4EE3A437697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1A0C74A-03F6-D904-677E-8B041C8033DC}"/>
              </a:ext>
            </a:extLst>
          </p:cNvPr>
          <p:cNvSpPr>
            <a:spLocks noGrp="1"/>
          </p:cNvSpPr>
          <p:nvPr>
            <p:ph idx="1"/>
          </p:nvPr>
        </p:nvSpPr>
        <p:spPr/>
        <p:txBody>
          <a:bodyPr>
            <a:normAutofit fontScale="62500" lnSpcReduction="20000"/>
          </a:bodyPr>
          <a:lstStyle/>
          <a:p>
            <a:pPr marL="123825" indent="-123825"/>
            <a:r>
              <a:rPr lang="it-IT" sz="3200" b="1" dirty="0">
                <a:effectLst/>
                <a:latin typeface=".SF UI"/>
                <a:ea typeface="Aptos" panose="020B0004020202020204" pitchFamily="34" charset="0"/>
                <a:cs typeface="Aptos" panose="020B0004020202020204" pitchFamily="34" charset="0"/>
              </a:rPr>
              <a:t>4. Forme di suicidio associate a specifici contesti</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Alcuni gesti suicidari sono legati a contesti o motivazioni particolari:</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Suicidio assistito</a:t>
            </a:r>
            <a:r>
              <a:rPr lang="it-IT" sz="3200" dirty="0">
                <a:effectLst/>
                <a:latin typeface=".SFUI-Regular"/>
                <a:ea typeface="Aptos" panose="020B0004020202020204" pitchFamily="34" charset="0"/>
                <a:cs typeface="Aptos" panose="020B0004020202020204" pitchFamily="34" charset="0"/>
              </a:rPr>
              <a:t>: In alcuni Paesi è consentito il suicidio assistito per persone con malattie terminali che soffrono di dolore insopportabile.</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Suicidio per motivi d’onore</a:t>
            </a:r>
            <a:r>
              <a:rPr lang="it-IT" sz="3200" dirty="0">
                <a:effectLst/>
                <a:latin typeface=".SFUI-Regular"/>
                <a:ea typeface="Aptos" panose="020B0004020202020204" pitchFamily="34" charset="0"/>
                <a:cs typeface="Aptos" panose="020B0004020202020204" pitchFamily="34" charset="0"/>
              </a:rPr>
              <a:t>: In alcune culture, il suicidio è visto come un modo per “salvare l’onore” in situazioni di vergogna o disonore (es. in contesti familiari estremamente tradizionali).</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b="1" dirty="0">
                <a:effectLst/>
                <a:latin typeface=".SF UI"/>
                <a:ea typeface="Aptos" panose="020B0004020202020204" pitchFamily="34" charset="0"/>
                <a:cs typeface="Aptos" panose="020B0004020202020204" pitchFamily="34" charset="0"/>
              </a:rPr>
              <a:t>5. Fattori di rischio e prevenzione</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Esistono diversi fattori di rischio che possono aumentare la probabilità di comportamenti suicidari o autolesionistici:</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Fattori individuali</a:t>
            </a:r>
            <a:r>
              <a:rPr lang="it-IT" sz="3200" dirty="0">
                <a:effectLst/>
                <a:latin typeface=".SFUI-Regular"/>
                <a:ea typeface="Aptos" panose="020B0004020202020204" pitchFamily="34" charset="0"/>
                <a:cs typeface="Aptos" panose="020B0004020202020204" pitchFamily="34" charset="0"/>
              </a:rPr>
              <a:t>: Disturbi mentali, abuso di sostanze, traumi infantili, perdita di una persona cara.</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Fattori sociali</a:t>
            </a:r>
            <a:r>
              <a:rPr lang="it-IT" sz="3200" dirty="0">
                <a:effectLst/>
                <a:latin typeface=".SFUI-Regular"/>
                <a:ea typeface="Aptos" panose="020B0004020202020204" pitchFamily="34" charset="0"/>
                <a:cs typeface="Aptos" panose="020B0004020202020204" pitchFamily="34" charset="0"/>
              </a:rPr>
              <a:t>: Isolamento sociale, bullismo, mancanza di supporto familiare.</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Fattori ambientali</a:t>
            </a:r>
            <a:r>
              <a:rPr lang="it-IT" sz="3200" dirty="0">
                <a:effectLst/>
                <a:latin typeface=".SFUI-Regular"/>
                <a:ea typeface="Aptos" panose="020B0004020202020204" pitchFamily="34" charset="0"/>
                <a:cs typeface="Aptos" panose="020B0004020202020204" pitchFamily="34" charset="0"/>
              </a:rPr>
              <a:t>: Accesso a mezzi letali, cambiamenti economici o disoccupazione.</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77542271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A9BCBD-0FC0-AE80-06BB-F5D40DFD50B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3897BC9-B056-7485-C7CC-929F453BC416}"/>
              </a:ext>
            </a:extLst>
          </p:cNvPr>
          <p:cNvSpPr>
            <a:spLocks noGrp="1"/>
          </p:cNvSpPr>
          <p:nvPr>
            <p:ph idx="1"/>
          </p:nvPr>
        </p:nvSpPr>
        <p:spPr/>
        <p:txBody>
          <a:bodyPr>
            <a:normAutofit fontScale="62500" lnSpcReduction="20000"/>
          </a:bodyPr>
          <a:lstStyle/>
          <a:p>
            <a:pPr marL="123825" indent="-123825"/>
            <a:r>
              <a:rPr lang="it-IT" sz="3200" b="1" dirty="0">
                <a:effectLst/>
                <a:latin typeface=".SF UI"/>
                <a:ea typeface="Aptos" panose="020B0004020202020204" pitchFamily="34" charset="0"/>
                <a:cs typeface="Aptos" panose="020B0004020202020204" pitchFamily="34" charset="0"/>
              </a:rPr>
              <a:t>Strategie di prevenzione</a:t>
            </a:r>
            <a:r>
              <a:rPr lang="it-IT" sz="3200" dirty="0">
                <a:effectLst/>
                <a:latin typeface=".SFUI-Regular"/>
                <a:ea typeface="Aptos" panose="020B0004020202020204" pitchFamily="34" charset="0"/>
                <a:cs typeface="Aptos" panose="020B0004020202020204" pitchFamily="34" charset="0"/>
              </a:rPr>
              <a:t>:</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Supporto psicologico</a:t>
            </a:r>
            <a:r>
              <a:rPr lang="it-IT" sz="3200" dirty="0">
                <a:effectLst/>
                <a:latin typeface=".SFUI-Regular"/>
                <a:ea typeface="Aptos" panose="020B0004020202020204" pitchFamily="34" charset="0"/>
                <a:cs typeface="Aptos" panose="020B0004020202020204" pitchFamily="34" charset="0"/>
              </a:rPr>
              <a:t>: Terapia cognitivo-comportamentale (CBT) e terapie dialettico-comportamentali (DBT) per affrontare le emozioni disfunzionali.</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Interventi sociali</a:t>
            </a:r>
            <a:r>
              <a:rPr lang="it-IT" sz="3200" dirty="0">
                <a:effectLst/>
                <a:latin typeface=".SFUI-Regular"/>
                <a:ea typeface="Aptos" panose="020B0004020202020204" pitchFamily="34" charset="0"/>
                <a:cs typeface="Aptos" panose="020B0004020202020204" pitchFamily="34" charset="0"/>
              </a:rPr>
              <a:t>: Promozione di reti di supporto sociale e sensibilizzazione nelle scuole e nelle comunità.</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Restrizione dei mezzi</a:t>
            </a:r>
            <a:r>
              <a:rPr lang="it-IT" sz="3200" dirty="0">
                <a:effectLst/>
                <a:latin typeface=".SFUI-Regular"/>
                <a:ea typeface="Aptos" panose="020B0004020202020204" pitchFamily="34" charset="0"/>
                <a:cs typeface="Aptos" panose="020B0004020202020204" pitchFamily="34" charset="0"/>
              </a:rPr>
              <a:t>: Limitare l’accesso ai metodi comunemente utilizzati per il suicidio, come farmaci e armi da fuoco.</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b="1" dirty="0">
                <a:effectLst/>
                <a:latin typeface=".SF UI"/>
                <a:ea typeface="Aptos" panose="020B0004020202020204" pitchFamily="34" charset="0"/>
                <a:cs typeface="Aptos" panose="020B0004020202020204" pitchFamily="34" charset="0"/>
              </a:rPr>
              <a:t>6. Interventi specifici per l’autolesionismo</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Per ridurre l’autolesionismo non suicidario, gli approcci includono:</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Tecniche di mindfulness</a:t>
            </a:r>
            <a:r>
              <a:rPr lang="it-IT" sz="3200" dirty="0">
                <a:effectLst/>
                <a:latin typeface=".SFUI-Regular"/>
                <a:ea typeface="Aptos" panose="020B0004020202020204" pitchFamily="34" charset="0"/>
                <a:cs typeface="Aptos" panose="020B0004020202020204" pitchFamily="34" charset="0"/>
              </a:rPr>
              <a:t>: Aiutare gli individui a gestire le emozioni intense senza ricorrere al danno fisico.</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Gruppi di supporto</a:t>
            </a:r>
            <a:r>
              <a:rPr lang="it-IT" sz="3200" dirty="0">
                <a:effectLst/>
                <a:latin typeface=".SFUI-Regular"/>
                <a:ea typeface="Aptos" panose="020B0004020202020204" pitchFamily="34" charset="0"/>
                <a:cs typeface="Aptos" panose="020B0004020202020204" pitchFamily="34" charset="0"/>
              </a:rPr>
              <a:t>: Partecipare a gruppi di discussione dove si condividono esperienze e strategie di coping.</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SFUI-Regular"/>
                <a:ea typeface="Aptos" panose="020B0004020202020204" pitchFamily="34" charset="0"/>
                <a:cs typeface="Aptos" panose="020B0004020202020204" pitchFamily="34" charset="0"/>
              </a:rPr>
              <a:t>	</a:t>
            </a:r>
            <a:r>
              <a:rPr lang="it-IT" sz="3200" dirty="0">
                <a:effectLst/>
                <a:latin typeface="Aptos" panose="020B0004020202020204" pitchFamily="34" charset="0"/>
                <a:ea typeface="Aptos" panose="020B0004020202020204" pitchFamily="34" charset="0"/>
                <a:cs typeface="Aptos" panose="020B0004020202020204" pitchFamily="34" charset="0"/>
              </a:rPr>
              <a:t>•</a:t>
            </a:r>
            <a:r>
              <a:rPr lang="it-IT" sz="3200" dirty="0">
                <a:effectLst/>
                <a:latin typeface=".SFUI-Regular"/>
                <a:ea typeface="Aptos" panose="020B0004020202020204" pitchFamily="34" charset="0"/>
                <a:cs typeface="Aptos" panose="020B0004020202020204" pitchFamily="34" charset="0"/>
              </a:rPr>
              <a:t>	</a:t>
            </a:r>
            <a:r>
              <a:rPr lang="it-IT" sz="3200" b="1" dirty="0">
                <a:effectLst/>
                <a:latin typeface="Aptos" panose="020B0004020202020204" pitchFamily="34" charset="0"/>
                <a:ea typeface="Aptos" panose="020B0004020202020204" pitchFamily="34" charset="0"/>
                <a:cs typeface="Aptos" panose="020B0004020202020204" pitchFamily="34" charset="0"/>
              </a:rPr>
              <a:t>Tecniche di regolazione emotiva</a:t>
            </a:r>
            <a:r>
              <a:rPr lang="it-IT" sz="3200" dirty="0">
                <a:effectLst/>
                <a:latin typeface=".SFUI-Regular"/>
                <a:ea typeface="Aptos" panose="020B0004020202020204" pitchFamily="34" charset="0"/>
                <a:cs typeface="Aptos" panose="020B0004020202020204" pitchFamily="34" charset="0"/>
              </a:rPr>
              <a:t>: Strategie per migliorare la gestione delle emozioni, come il </a:t>
            </a:r>
            <a:r>
              <a:rPr lang="it-IT" sz="3200" dirty="0" err="1">
                <a:effectLst/>
                <a:latin typeface=".SFUI-Regular"/>
                <a:ea typeface="Aptos" panose="020B0004020202020204" pitchFamily="34" charset="0"/>
                <a:cs typeface="Aptos" panose="020B0004020202020204" pitchFamily="34" charset="0"/>
              </a:rPr>
              <a:t>journaling</a:t>
            </a:r>
            <a:r>
              <a:rPr lang="it-IT" sz="3200" dirty="0">
                <a:effectLst/>
                <a:latin typeface=".SFUI-Regular"/>
                <a:ea typeface="Aptos" panose="020B0004020202020204" pitchFamily="34" charset="0"/>
                <a:cs typeface="Aptos" panose="020B0004020202020204" pitchFamily="34" charset="0"/>
              </a:rPr>
              <a:t> o l’espressione artistica.</a:t>
            </a:r>
            <a:r>
              <a:rPr lang="it-IT" sz="3200" dirty="0">
                <a:effectLst/>
                <a:latin typeface="Aptos" panose="020B0004020202020204" pitchFamily="34" charset="0"/>
                <a:ea typeface="Aptos" panose="020B0004020202020204" pitchFamily="34" charset="0"/>
                <a:cs typeface="Aptos" panose="020B0004020202020204" pitchFamily="34" charset="0"/>
              </a:rPr>
              <a:t> </a:t>
            </a:r>
            <a:r>
              <a:rPr lang="it-IT" sz="3200" dirty="0">
                <a:effectLst/>
                <a:latin typeface="Times New Roman" panose="02020603050405020304" pitchFamily="18" charset="0"/>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pPr marL="123825" indent="-123825"/>
            <a:r>
              <a:rPr lang="it-IT" sz="3200" b="1" dirty="0">
                <a:effectLst/>
                <a:latin typeface=".SF UI"/>
                <a:ea typeface="Aptos" panose="020B0004020202020204" pitchFamily="34" charset="0"/>
                <a:cs typeface="Aptos" panose="020B0004020202020204" pitchFamily="34" charset="0"/>
              </a:rPr>
              <a:t> </a:t>
            </a:r>
            <a:endParaRPr lang="it-IT" sz="32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734274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C79FF7-3F34-A66F-B45C-C1B19C95F302}"/>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7. Abuso di Sostanze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606148F8-7A1E-89F6-DF6C-0EE9EB47B2AA}"/>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L’abuso di alcol e droghe è strettamente legato al rischio di suicidio. Questo legame è spesso mediato dalla </a:t>
            </a:r>
            <a:r>
              <a:rPr lang="it-IT" sz="1800" b="1" dirty="0">
                <a:effectLst/>
                <a:latin typeface=".SFUI-Bold"/>
                <a:ea typeface="Aptos" panose="020B0004020202020204" pitchFamily="34" charset="0"/>
                <a:cs typeface="Aptos" panose="020B0004020202020204" pitchFamily="34" charset="0"/>
              </a:rPr>
              <a:t>diminuzione delle inibizioni</a:t>
            </a:r>
            <a:r>
              <a:rPr lang="it-IT" sz="1800" dirty="0">
                <a:effectLst/>
                <a:latin typeface=".SFUI-Regular"/>
                <a:ea typeface="Aptos" panose="020B0004020202020204" pitchFamily="34" charset="0"/>
                <a:cs typeface="Aptos" panose="020B0004020202020204" pitchFamily="34" charset="0"/>
              </a:rPr>
              <a:t> e dall’</a:t>
            </a:r>
            <a:r>
              <a:rPr lang="it-IT" sz="1800" b="1" dirty="0">
                <a:effectLst/>
                <a:latin typeface=".SFUI-Bold"/>
                <a:ea typeface="Aptos" panose="020B0004020202020204" pitchFamily="34" charset="0"/>
                <a:cs typeface="Aptos" panose="020B0004020202020204" pitchFamily="34" charset="0"/>
              </a:rPr>
              <a:t>aumento dell’impulsività</a:t>
            </a:r>
            <a:r>
              <a:rPr lang="it-IT" sz="1800" dirty="0">
                <a:effectLst/>
                <a:latin typeface=".SFUI-Regular"/>
                <a:ea typeface="Aptos" panose="020B0004020202020204" pitchFamily="34" charset="0"/>
                <a:cs typeface="Aptos" panose="020B0004020202020204" pitchFamily="34" charset="0"/>
              </a:rPr>
              <a:t> causato dalle sostanze. Fattori di rischio includono: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Stato di intossicazione</a:t>
            </a:r>
            <a:r>
              <a:rPr lang="it-IT" sz="1800" dirty="0">
                <a:effectLst/>
                <a:latin typeface=".SFUI-Regular"/>
                <a:ea typeface="Aptos" panose="020B0004020202020204" pitchFamily="34" charset="0"/>
                <a:cs typeface="Aptos" panose="020B0004020202020204" pitchFamily="34" charset="0"/>
              </a:rPr>
              <a:t>: Durante l’intossicazione, la persona può avere un giudizio alterato che porta a comportamenti suicidari.</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Crisi di astinenza</a:t>
            </a:r>
            <a:r>
              <a:rPr lang="it-IT" sz="1800" dirty="0">
                <a:effectLst/>
                <a:latin typeface=".SFUI-Regular"/>
                <a:ea typeface="Aptos" panose="020B0004020202020204" pitchFamily="34" charset="0"/>
                <a:cs typeface="Aptos" panose="020B0004020202020204" pitchFamily="34" charset="0"/>
              </a:rPr>
              <a:t>: Il disagio estremo durante la fase di astinenza può portare a tentativi di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Comorbilità con disturbi psichiatrici</a:t>
            </a:r>
            <a:r>
              <a:rPr lang="it-IT" sz="1800" dirty="0">
                <a:effectLst/>
                <a:latin typeface=".SFUI-Regular"/>
                <a:ea typeface="Aptos" panose="020B0004020202020204" pitchFamily="34" charset="0"/>
                <a:cs typeface="Aptos" panose="020B0004020202020204" pitchFamily="34" charset="0"/>
              </a:rPr>
              <a:t>: La combinazione di abuso di sostanze con depressione o disturbi d’ansia aumenta significativamente il rischio.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434870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SUICIDIO</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La valutazione di minacce e gesti autodistruttivi e del rischio di suicidio riguarda la valutazione della probabilità che ha una persona di nuocere a se stessa o di tentare di uccidersi in un futuro più o meno prossimo.</a:t>
            </a:r>
          </a:p>
          <a:p>
            <a:r>
              <a:rPr lang="it-IT" dirty="0"/>
              <a:t>L'impulso e i comportamenti </a:t>
            </a:r>
            <a:r>
              <a:rPr lang="it-IT" dirty="0" err="1"/>
              <a:t>suicidari</a:t>
            </a:r>
            <a:r>
              <a:rPr lang="it-IT" dirty="0"/>
              <a:t> costituiscono la risposta di un individuo i cui meccanismi di difesa non sono più sufficienti. Si tratta spesso di individui disperati impotenti e pieni di vergogna. </a:t>
            </a:r>
          </a:p>
          <a:p>
            <a:r>
              <a:rPr lang="it-IT" dirty="0"/>
              <a:t>Sublimazione identificazione razionalizzazione.</a:t>
            </a:r>
          </a:p>
          <a:p>
            <a:r>
              <a:rPr lang="it-IT" dirty="0"/>
              <a:t>Segreto professionale, niente di filosoficamente contrario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Suicidio come strumento di </a:t>
            </a:r>
            <a:r>
              <a:rPr lang="it-IT" dirty="0" err="1"/>
              <a:t>coping</a:t>
            </a:r>
            <a:endParaRPr lang="it-IT"/>
          </a:p>
          <a:p>
            <a:endParaRPr lang="it-IT"/>
          </a:p>
          <a:p>
            <a:r>
              <a:rPr lang="it-IT" dirty="0"/>
              <a:t>A volte lo psicoterapeuta è usato per mandare messaggi  ai parenti</a:t>
            </a:r>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Se la persona ha già tentato il suicidio, l'esame medico ed una valutazione della stabilità dal punto di vista medico psichiatrico hanno la precedenza rispetto al colloquio clinico.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È opportuno mostrarsi calmi e rassicuranti nell'approccio al paziente, creando una situazione che permetta di ottenere le informazioni necessarie. Rassicurate il paziente, comunicandogli il modo in cui, se necessario, si richiederà una visita medica specialistica e che lo scopo del colloquio è quello di capire cosa, nella sua vita, lo abbia spinto a un proposito o a un comportamento suicida.</a:t>
            </a:r>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 Sigmund Freud </a:t>
            </a:r>
            <a:r>
              <a:rPr lang="it-IT" dirty="0" err="1"/>
              <a:t>Univ</a:t>
            </a:r>
            <a:r>
              <a:rPr lang="it-IT" dirty="0"/>
              <a:t> </a:t>
            </a:r>
            <a:r>
              <a:rPr lang="it-IT"/>
              <a:t>sede Milano</a:t>
            </a:r>
            <a:endParaRPr lang="it-IT" dirty="0"/>
          </a:p>
          <a:p>
            <a:r>
              <a:rPr lang="it-IT" dirty="0">
                <a:hlinkClick r:id="rId2"/>
              </a:rPr>
              <a:t>francesco@rovetto.net</a:t>
            </a:r>
            <a:endParaRPr lang="it-IT" dirty="0"/>
          </a:p>
          <a:p>
            <a:r>
              <a:rPr lang="it-IT" dirty="0"/>
              <a:t>Tel 3356058145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 voglio più vivere, non voglio più vivere così.</a:t>
            </a:r>
          </a:p>
          <a:p>
            <a:r>
              <a:rPr lang="it-IT" b="1" dirty="0"/>
              <a:t>EZIO, FERNANDO, MIRIAM, TOSSICO, MADDALENA </a:t>
            </a:r>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PRIMI PASSI VERSO IL SUICIDIO</a:t>
            </a:r>
          </a:p>
        </p:txBody>
      </p:sp>
      <p:sp>
        <p:nvSpPr>
          <p:cNvPr id="3" name="Segnaposto contenuto 2"/>
          <p:cNvSpPr>
            <a:spLocks noGrp="1"/>
          </p:cNvSpPr>
          <p:nvPr>
            <p:ph idx="1"/>
          </p:nvPr>
        </p:nvSpPr>
        <p:spPr/>
        <p:txBody>
          <a:bodyPr>
            <a:normAutofit fontScale="92500" lnSpcReduction="10000"/>
          </a:bodyPr>
          <a:lstStyle/>
          <a:p>
            <a:r>
              <a:rPr lang="it-IT" b="1" dirty="0"/>
              <a:t>Il suicidio non ha inizio nel momento in cui viene messo in atto il gesto autolesionistico; inizia, piuttosto, con sensazioni di isolamento, inutilità, con disturbi del sonno, con l’incapacità di affrontare efficacemente la situazione e altri sintomi collegati a cambiamenti, a perdite o a disturbi del controllo degli impulsi. I sintomi di avvertimento, una specie di campanello d’allarme che segnala una crisi imminente, comprendono:</a:t>
            </a:r>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b="1" dirty="0"/>
              <a:t>1. Una sensazione generale che le cose non stiano andando bene. Un atteggiamento completamente pessimistico. La sensazione che non valga la pena vivere e che non si sia in grado di svolgere le normali attività quotidiane. </a:t>
            </a:r>
            <a:r>
              <a:rPr lang="it-IT" b="1" dirty="0" err="1"/>
              <a:t>Hopelessness</a:t>
            </a:r>
            <a:r>
              <a:rPr lang="it-IT" b="1" dirty="0"/>
              <a:t>, </a:t>
            </a:r>
            <a:r>
              <a:rPr lang="it-IT" b="1" dirty="0" err="1"/>
              <a:t>helplessness</a:t>
            </a:r>
            <a:r>
              <a:rPr lang="it-IT" b="1" dirty="0"/>
              <a:t> </a:t>
            </a:r>
            <a:r>
              <a:rPr lang="it-IT" b="1" dirty="0" err="1"/>
              <a:t>guilt</a:t>
            </a:r>
            <a:endParaRPr lang="it-IT" dirty="0"/>
          </a:p>
          <a:p>
            <a:r>
              <a:rPr lang="it-IT" b="1" dirty="0"/>
              <a:t>2. Negazione. Convinzione di non avere il controllo sulla propria vita. Tendenza a incolpare gli altri o le circostanze per i propri sentimenti. Dato che il soggetto non affronta le proprie emozioni, spesso si manifesta una tendenza ad un progressivo scompenso.</a:t>
            </a:r>
            <a:endParaRPr lang="it-IT"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3. Tentativo di aiutare gli altri perdendo di vista l'importanza di prendere cura di se stessi. Il paziente, interessandosi ai problemi altrui, non affronta i propri. Coniuge figli amici lavoro se stessi</a:t>
            </a:r>
            <a:endParaRPr lang="it-IT" dirty="0"/>
          </a:p>
          <a:p>
            <a:r>
              <a:rPr lang="it-IT" b="1" dirty="0"/>
              <a:t>4. Atteggiamento difensivo. Il soggetto pretende di non avere alcun problema e non ha bisogno dell'aiuto di altre persone, risorse o farmaci.</a:t>
            </a:r>
            <a:endParaRPr lang="it-IT" dirty="0"/>
          </a:p>
          <a:p>
            <a:endParaRPr lang="it-IT" dirty="0"/>
          </a:p>
          <a:p>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b="1" dirty="0"/>
              <a:t>5. Riemergono vecchi comportamenti che erano stati abbandonati per i loro effetti negativi a livello emotivo. Ad esempio, la persona potrebbe guardare vecchie foto, ascoltare canzoni che rattristano, leggere vecchie lettere d'amore, ecc.</a:t>
            </a:r>
            <a:endParaRPr lang="it-IT" dirty="0"/>
          </a:p>
          <a:p>
            <a:r>
              <a:rPr lang="it-IT" b="1" dirty="0"/>
              <a:t>6. Interesse concentrato sugli aspetti negativi. Il soggetto si concentra sul suo punto di vista piuttosto che sugli aspetti positivi. Tutto ciò aumenta il suo senso di disperazione.</a:t>
            </a:r>
            <a:endParaRPr lang="it-IT" dirty="0"/>
          </a:p>
          <a:p>
            <a:endParaRPr lang="it-IT" dirty="0"/>
          </a:p>
          <a:p>
            <a:endParaRPr lang="it-IT" dirty="0"/>
          </a:p>
          <a:p>
            <a:endParaRPr lang="it-IT"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7. Comportamenti impulsivi. Il soggetto comincia a prendere decisioni avventate e a mettere in atto comportamenti rischiosi. Le decisioni spesso sono prese in condizioni di stress e senza riflettere su scelte e conseguenze.</a:t>
            </a:r>
            <a:endParaRPr lang="it-IT" dirty="0"/>
          </a:p>
          <a:p>
            <a:endParaRPr lang="it-IT"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b="1" dirty="0"/>
              <a:t>8. Il paziente continua a isolarsi e a rinchiudersi in se stesso, inventa scuse ed evita di stare con gli altri e di utilizzare altre risorse.</a:t>
            </a:r>
            <a:endParaRPr lang="it-IT" dirty="0"/>
          </a:p>
          <a:p>
            <a:r>
              <a:rPr lang="it-IT" b="1" dirty="0"/>
              <a:t>9. Incominciano a comparire alcuni sintomi fisici fra cui i disturbi dell’appetito e del sonno, affaticamento, emicrania, ecc. dormire troppo è deprimente, mancanza di esercizio e di luce solare.</a:t>
            </a:r>
            <a:endParaRPr lang="it-IT" dirty="0"/>
          </a:p>
          <a:p>
            <a:r>
              <a:rPr lang="it-IT" b="1" dirty="0"/>
              <a:t>10. Il soggetto non segue più la sua routine quotidiana e non riesce più a portare a termine le sue solite attività giornaliere.</a:t>
            </a:r>
            <a:endParaRPr lang="it-IT" dirty="0"/>
          </a:p>
          <a:p>
            <a:endParaRPr lang="it-IT"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11. Sensazione di disperazione. Il soggetto sente che niente potrà mai migliorare, che la vita è un vero e proprio caos e non merita di essere vissuta.</a:t>
            </a:r>
            <a:endParaRPr lang="it-IT" dirty="0"/>
          </a:p>
          <a:p>
            <a:r>
              <a:rPr lang="it-IT" b="1" dirty="0"/>
              <a:t>12. Il soggetto si sente spesso confuso e irritato. Questa bassa tolleranza della frustrazione coinvolge tutti gli ambiti della vita.</a:t>
            </a:r>
            <a:endParaRPr 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13. Frattura nei rapporti sociali. Il paziente si allontana dagli ambienti e dalle persone da cui si sentiva sostenuto. Può sentire di non avere l’energia per partecipare o può essere convinto del fatto che nulla potrebbe comunque cambiare la situazione</a:t>
            </a:r>
            <a:endParaRPr lang="it-IT" dirty="0"/>
          </a:p>
          <a:p>
            <a:endParaRPr lang="it-IT"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14. Diminuzione del livello di energia. Il soggetto è quasi completamente passivo, passa il tempo a fantasticare e non porta a termine le proprie attività.</a:t>
            </a:r>
            <a:endParaRPr lang="it-IT" dirty="0"/>
          </a:p>
          <a:p>
            <a:r>
              <a:rPr lang="it-IT" b="1" dirty="0"/>
              <a:t>15. L'insonnia o le abitudini di sonno sbagliate cominciano ad avere un impatto negativo sulla sua capacità di far fronte efficacemente alla situazione.</a:t>
            </a:r>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Rischio professionale </a:t>
            </a:r>
            <a:endParaRPr lang="it-IT" dirty="0"/>
          </a:p>
          <a:p>
            <a:r>
              <a:rPr lang="it-IT" b="1" dirty="0"/>
              <a:t>Psicologi e psichiatri</a:t>
            </a:r>
            <a:endParaRPr 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16. La depressione peggiora e diventa cronica. Questo influisce negativamente sulla qualità della vita e sui rapporti interpersonali.</a:t>
            </a:r>
            <a:endParaRPr lang="it-IT" dirty="0"/>
          </a:p>
          <a:p>
            <a:endParaRPr lang="it-IT" dirty="0"/>
          </a:p>
          <a:p>
            <a:endParaRPr lang="it-IT"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17. Il soggetto comincia a non presentarsi alle sedute terapeutiche. La cura personale e la terapia vengono da lui/lei considerate sempre meno importanti.</a:t>
            </a:r>
            <a:endParaRPr lang="it-IT" dirty="0"/>
          </a:p>
          <a:p>
            <a:r>
              <a:rPr lang="it-IT" b="1" dirty="0"/>
              <a:t>18. Il soggetto è profondamente insoddisfatto della vita e ha una visione negativa di tutto ciò che lo circonda.</a:t>
            </a:r>
            <a:endParaRPr lang="it-IT" dirty="0"/>
          </a:p>
          <a:p>
            <a:r>
              <a:rPr lang="it-IT" b="1" dirty="0"/>
              <a:t>.</a:t>
            </a:r>
            <a:endParaRPr lang="it-IT"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19. Il paziente assume un atteggiamento da vittima e ciò che aumenta la sua sensazione di incapacità e disperazione.</a:t>
            </a:r>
            <a:endParaRPr lang="it-IT" dirty="0"/>
          </a:p>
          <a:p>
            <a:r>
              <a:rPr lang="it-IT" b="1" dirty="0"/>
              <a:t>20. Il paziente ha pensieri di morte o di "desiderio di morte." Non intende uccidersi ma piuttosto sfuggire al proprio dolore e considera la morte come uno stato di assenza di dolore</a:t>
            </a:r>
            <a:endParaRPr lang="it-IT"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b="1" dirty="0"/>
              <a:t>21. Il soggetto regolarizza la sua situazione facendo testamento, regalando le proprie cose mentre si distacca sempre più dal punto di vista emotivo.</a:t>
            </a:r>
            <a:endParaRPr lang="it-IT" dirty="0"/>
          </a:p>
          <a:p>
            <a:r>
              <a:rPr lang="it-IT" b="1" dirty="0"/>
              <a:t>22. Dopo un episodio depressivo, il soggetto sembra stare meglio, e ciò gli dà la forza di tentare il suicidio.</a:t>
            </a:r>
            <a:endParaRPr lang="it-IT"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b="1" dirty="0"/>
              <a:t>23. Il paziente si sente sopraffatto ed incapace di far fronte alla situazione. Non è in grado di risolvere problemi che normalmente non comporrebbero alcuna difficoltà.</a:t>
            </a:r>
            <a:endParaRPr lang="it-IT" dirty="0"/>
          </a:p>
          <a:p>
            <a:r>
              <a:rPr lang="it-IT" b="1" dirty="0"/>
              <a:t>24. Compaiono i primi pensieri suicidi e la persona inizia a pensare ai modi per metterli in atto.</a:t>
            </a:r>
            <a:endParaRPr lang="it-IT" dirty="0"/>
          </a:p>
          <a:p>
            <a:r>
              <a:rPr lang="it-IT" b="1" dirty="0"/>
              <a:t>25. Il soggetto comincia a manifestare comportamenti autodistruttivi.</a:t>
            </a:r>
            <a:endParaRPr lang="it-IT" dirty="0"/>
          </a:p>
          <a:p>
            <a:endParaRPr lang="it-IT" dirty="0"/>
          </a:p>
          <a:p>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Non sfidarli, non farli sentire in colpa, non ridicolizzarli</a:t>
            </a:r>
            <a:endParaRPr lang="it-IT" dirty="0"/>
          </a:p>
          <a:p>
            <a:endParaRPr lang="it-IT"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SCHEMA </a:t>
            </a:r>
            <a:r>
              <a:rPr lang="it-IT" b="1" dirty="0" err="1"/>
              <a:t>DI</a:t>
            </a:r>
            <a:r>
              <a:rPr lang="it-IT" b="1" dirty="0"/>
              <a:t> VALUTAZIONE DEL RISCHIO </a:t>
            </a:r>
            <a:r>
              <a:rPr lang="it-IT" b="1" dirty="0" err="1"/>
              <a:t>DI</a:t>
            </a:r>
            <a:r>
              <a:rPr lang="it-IT" b="1" dirty="0"/>
              <a:t> SUICIDIO</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r>
              <a:rPr lang="it-IT" dirty="0"/>
              <a:t>1 Valutazione dei pensieri di suicidio</a:t>
            </a:r>
          </a:p>
          <a:p>
            <a:r>
              <a:rPr lang="it-IT" dirty="0"/>
              <a:t>A. Chiedere direttamente al paziente se nutre pensieri di suicidio</a:t>
            </a:r>
          </a:p>
          <a:p>
            <a:r>
              <a:rPr lang="it-IT" dirty="0"/>
              <a:t>B. I pensieri suicidi sono pervasivi o intermittenti? Sono legati ad una precisa situazione?</a:t>
            </a:r>
          </a:p>
          <a:p>
            <a:r>
              <a:rPr lang="it-IT" dirty="0"/>
              <a:t>C. Il soggetto ha già un piano di suicidio? Se questo piano esiste, quanto è articolato?</a:t>
            </a:r>
          </a:p>
          <a:p>
            <a:r>
              <a:rPr lang="it-IT" dirty="0"/>
              <a:t>D. Valutare la letalità del mezzo o del metodo definito</a:t>
            </a:r>
          </a:p>
          <a:p>
            <a:r>
              <a:rPr lang="it-IT" dirty="0"/>
              <a:t>E. Il mezzo con cui pensa di suicidarsi è disponibile?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2. Tentativo di suicidio</a:t>
            </a:r>
          </a:p>
          <a:p>
            <a:r>
              <a:rPr lang="it-IT" dirty="0"/>
              <a:t>A. Se il metodo usato per il tentativo lo impone, inviate immediatamente il paziente ad un esame medico per la valutazione della stabilità clinica</a:t>
            </a:r>
          </a:p>
          <a:p>
            <a:r>
              <a:rPr lang="it-IT" dirty="0"/>
              <a:t>l. Mezzo utilizzato, luogo, collaboratore, soccorritore, numero di tentativi</a:t>
            </a:r>
          </a:p>
          <a:p>
            <a:r>
              <a:rPr lang="it-IT" dirty="0"/>
              <a:t>2. Completezza del piano e della sua attuazione</a:t>
            </a:r>
          </a:p>
          <a:p>
            <a:r>
              <a:rPr lang="it-IT" dirty="0"/>
              <a:t>3. Notare segni di invalidità e lesioni fisiche</a:t>
            </a:r>
          </a:p>
          <a:p>
            <a:r>
              <a:rPr lang="it-IT" dirty="0"/>
              <a:t>4. Individuare il livello di trattamento necessario</a:t>
            </a:r>
          </a:p>
          <a:p>
            <a:r>
              <a:rPr lang="it-IT" dirty="0" err="1"/>
              <a:t>*Intenzione</a:t>
            </a:r>
            <a:r>
              <a:rPr lang="it-IT" dirty="0"/>
              <a:t>, piano, metodo, mezzo, letalità e tentativi precedenti</a:t>
            </a:r>
          </a:p>
          <a:p>
            <a:r>
              <a:rPr lang="it-IT" dirty="0"/>
              <a:t>3 fattori di rischio</a:t>
            </a:r>
          </a:p>
          <a:p>
            <a:endParaRPr lang="it-IT" dirty="0"/>
          </a:p>
          <a:p>
            <a:endParaRPr lang="it-IT" dirty="0"/>
          </a:p>
          <a:p>
            <a:endParaRPr lang="it-IT" dirty="0"/>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A. intenzione e storia precedenti</a:t>
            </a:r>
          </a:p>
          <a:p>
            <a:r>
              <a:rPr lang="it-IT" dirty="0"/>
              <a:t>l. tentativi o gesti recenti/precedenti</a:t>
            </a:r>
          </a:p>
          <a:p>
            <a:r>
              <a:rPr lang="it-IT" dirty="0"/>
              <a:t>2. comunicazione diretta o indiretta dell'intento</a:t>
            </a:r>
          </a:p>
          <a:p>
            <a:r>
              <a:rPr lang="it-IT" dirty="0"/>
              <a:t>3. completezza del piano</a:t>
            </a:r>
          </a:p>
          <a:p>
            <a:r>
              <a:rPr lang="it-IT" dirty="0"/>
              <a:t>4. letalità del mezzo</a:t>
            </a:r>
          </a:p>
          <a:p>
            <a:r>
              <a:rPr lang="it-IT" dirty="0"/>
              <a:t>5. accesso al mezzo</a:t>
            </a:r>
          </a:p>
          <a:p>
            <a:r>
              <a:rPr lang="it-IT" dirty="0"/>
              <a:t>6. anamnesi familiare di comportamenti </a:t>
            </a:r>
            <a:r>
              <a:rPr lang="it-IT" dirty="0" err="1"/>
              <a:t>suicidiari</a:t>
            </a:r>
            <a:endParaRPr lang="it-IT"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B. Aspetti demografici</a:t>
            </a:r>
            <a:br>
              <a:rPr lang="it-IT" dirty="0"/>
            </a:br>
            <a:endParaRPr lang="it-IT" dirty="0"/>
          </a:p>
        </p:txBody>
      </p:sp>
      <p:sp>
        <p:nvSpPr>
          <p:cNvPr id="3" name="Segnaposto contenuto 2"/>
          <p:cNvSpPr>
            <a:spLocks noGrp="1"/>
          </p:cNvSpPr>
          <p:nvPr>
            <p:ph idx="1"/>
          </p:nvPr>
        </p:nvSpPr>
        <p:spPr/>
        <p:txBody>
          <a:bodyPr>
            <a:normAutofit fontScale="92500"/>
          </a:bodyPr>
          <a:lstStyle/>
          <a:p>
            <a:r>
              <a:rPr lang="it-IT" dirty="0"/>
              <a:t>1. età (gli individui adolescenti, di mezza età e anziani sono i soggetti maggiormente a rischio)</a:t>
            </a:r>
          </a:p>
          <a:p>
            <a:r>
              <a:rPr lang="it-IT" dirty="0"/>
              <a:t>2. sesso (gli uomini hanno maggiore probabilità di uccidersi a causa della letalità del mezzi impiegati, mentre le donne compiono un numero maggiore di tentativi di suicidio) maggiore incidenza statistica di suicidio tra omosessuali</a:t>
            </a:r>
          </a:p>
          <a:p>
            <a:r>
              <a:rPr lang="it-IT" dirty="0"/>
              <a:t> </a:t>
            </a:r>
          </a:p>
          <a:p>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8E63C0-EE8B-D6C9-A08B-2F554A65B79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58DD84C-F41E-6272-7B78-5E2BF182A85E}"/>
              </a:ext>
            </a:extLst>
          </p:cNvPr>
          <p:cNvSpPr>
            <a:spLocks noGrp="1"/>
          </p:cNvSpPr>
          <p:nvPr>
            <p:ph idx="1"/>
          </p:nvPr>
        </p:nvSpPr>
        <p:spPr/>
        <p:txBody>
          <a:bodyPr>
            <a:normAutofit/>
          </a:bodyPr>
          <a:lstStyle/>
          <a:p>
            <a:r>
              <a:rPr lang="it-IT" dirty="0">
                <a:latin typeface=".SFUI-Regular"/>
                <a:ea typeface="Aptos" panose="020B0004020202020204" pitchFamily="34" charset="0"/>
                <a:cs typeface="Aptos" panose="020B0004020202020204" pitchFamily="34" charset="0"/>
              </a:rPr>
              <a:t>In Italia, Nel 2021, si sono registrati 3.870 suicidi tra la popolazione di età pari o superiore a 15 anni, in aumento rispetto ai 3.748 casi del 2020. con una prevalenza maschile del 78,5%. </a:t>
            </a:r>
            <a:endParaRPr lang="it-IT" dirty="0">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dirty="0">
                <a:latin typeface=".SF UI"/>
                <a:ea typeface="Aptos" panose="020B0004020202020204" pitchFamily="34" charset="0"/>
                <a:cs typeface="Aptos" panose="020B0004020202020204" pitchFamily="34" charset="0"/>
              </a:rPr>
              <a:t> </a:t>
            </a:r>
            <a:endParaRPr lang="it-IT" dirty="0">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150703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4. razza (bianca)</a:t>
            </a:r>
          </a:p>
          <a:p>
            <a:r>
              <a:rPr lang="it-IT" dirty="0"/>
              <a:t>5. stato civile (separati, vedovi, divorziati)</a:t>
            </a:r>
          </a:p>
          <a:p>
            <a:r>
              <a:rPr lang="it-IT" dirty="0"/>
              <a:t>6. sostegno sociale (mancanza di un tessuto sociale, persone che vivono da sole)</a:t>
            </a:r>
          </a:p>
          <a:p>
            <a:r>
              <a:rPr lang="it-IT" dirty="0"/>
              <a:t>7. stato occupazionale (disoccupato, cambio di condizione sociale o di lavoro)</a:t>
            </a:r>
          </a:p>
          <a:p>
            <a:r>
              <a:rPr lang="it-IT" dirty="0"/>
              <a:t> </a:t>
            </a:r>
          </a:p>
          <a:p>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 Funzionalità emotiva</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r>
              <a:rPr lang="it-IT" dirty="0"/>
              <a:t>1. diagnosi (depressione maggiore, recupero da una recente depressione, schizofrenia, alcolismo, disturbo bipolare, disturbo di personalità borderline)</a:t>
            </a:r>
          </a:p>
          <a:p>
            <a:r>
              <a:rPr lang="it-IT" dirty="0"/>
              <a:t>2. allucinazioni uditive che danno ordini di morte (alcuni metodi bizzarri possono essere segno di una psicosi)</a:t>
            </a:r>
          </a:p>
          <a:p>
            <a:r>
              <a:rPr lang="it-IT" dirty="0"/>
              <a:t>3. perdita recente o anniversario di una perdita</a:t>
            </a:r>
          </a:p>
          <a:p>
            <a:r>
              <a:rPr lang="it-IT" dirty="0"/>
              <a:t>4. fantasia di riunirsi con un caro defunto</a:t>
            </a:r>
          </a:p>
          <a:p>
            <a:r>
              <a:rPr lang="it-IT" dirty="0"/>
              <a:t>5. stress (cronico o associato a cambiamenti recenti)</a:t>
            </a:r>
          </a:p>
          <a:p>
            <a:r>
              <a:rPr lang="it-IT" dirty="0"/>
              <a:t>6. scarsa capacità di far fronte a situazioni difficili</a:t>
            </a:r>
          </a:p>
          <a:p>
            <a:r>
              <a:rPr lang="it-IT" dirty="0"/>
              <a:t>7. alto livello di angoscia o disperazione</a:t>
            </a:r>
          </a:p>
          <a:p>
            <a:pPr>
              <a:buNone/>
            </a:pPr>
            <a:endParaRPr lang="it-IT"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 Schemi comportamentali</a:t>
            </a:r>
          </a:p>
          <a:p>
            <a:r>
              <a:rPr lang="it-IT" dirty="0"/>
              <a:t>1. isolamento</a:t>
            </a:r>
          </a:p>
          <a:p>
            <a:r>
              <a:rPr lang="it-IT" dirty="0"/>
              <a:t>2. impulsività</a:t>
            </a:r>
          </a:p>
          <a:p>
            <a:r>
              <a:rPr lang="it-IT" dirty="0"/>
              <a:t>3. rigidità</a:t>
            </a:r>
          </a:p>
          <a:p>
            <a:r>
              <a:rPr lang="it-IT" dirty="0"/>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 Condizione fisica</a:t>
            </a:r>
            <a:br>
              <a:rPr lang="it-IT" dirty="0"/>
            </a:br>
            <a:endParaRPr lang="it-IT" dirty="0"/>
          </a:p>
        </p:txBody>
      </p:sp>
      <p:sp>
        <p:nvSpPr>
          <p:cNvPr id="3" name="Segnaposto contenuto 2"/>
          <p:cNvSpPr>
            <a:spLocks noGrp="1"/>
          </p:cNvSpPr>
          <p:nvPr>
            <p:ph idx="1"/>
          </p:nvPr>
        </p:nvSpPr>
        <p:spPr/>
        <p:txBody>
          <a:bodyPr>
            <a:normAutofit/>
          </a:bodyPr>
          <a:lstStyle/>
          <a:p>
            <a:r>
              <a:rPr lang="it-IT" dirty="0"/>
              <a:t>1. insonnia cronica</a:t>
            </a:r>
          </a:p>
          <a:p>
            <a:r>
              <a:rPr lang="it-IT" dirty="0"/>
              <a:t>2. dolore cronico</a:t>
            </a:r>
          </a:p>
          <a:p>
            <a:r>
              <a:rPr lang="it-IT" dirty="0"/>
              <a:t>3. malattia progressiva</a:t>
            </a:r>
          </a:p>
          <a:p>
            <a:r>
              <a:rPr lang="it-IT" dirty="0"/>
              <a:t>4. recente parto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Singolarmente, molti di questi fattori possono risultare normali eventi della vita e risultare pienamente gestibili, tuttavia la loro associazione può favorire condizioni di umore, convinzioni, e capacità di reazione che possono indurre un concreto rischio di suicidio.</a:t>
            </a:r>
          </a:p>
          <a:p>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SUICIDIO NELL’ADOLESCENZA</a:t>
            </a:r>
          </a:p>
          <a:p>
            <a:r>
              <a:rPr lang="it-IT" dirty="0"/>
              <a:t>Fattori Sociali e Comportamentali</a:t>
            </a:r>
          </a:p>
          <a:p>
            <a:r>
              <a:rPr lang="it-IT" dirty="0"/>
              <a:t>1. Forte uso di droghe</a:t>
            </a:r>
          </a:p>
          <a:p>
            <a:r>
              <a:rPr lang="it-IT" dirty="0"/>
              <a:t>2. Cambiamento nel rendimento scolastico</a:t>
            </a:r>
          </a:p>
          <a:p>
            <a:r>
              <a:rPr lang="it-IT" dirty="0"/>
              <a:t>3. Recente o imminente perdita di qualcosa o qualcuno a cui si è molto affezionati</a:t>
            </a:r>
          </a:p>
          <a:p>
            <a:endParaRPr lang="it-IT" dirty="0"/>
          </a:p>
          <a:p>
            <a:endParaRPr lang="it-IT" dirty="0"/>
          </a:p>
          <a:p>
            <a:endParaRPr lang="it-IT" dirty="0"/>
          </a:p>
          <a:p>
            <a:endParaRPr lang="it-IT" dirty="0"/>
          </a:p>
          <a:p>
            <a:endParaRPr lang="it-IT"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4. Gravidanza</a:t>
            </a:r>
          </a:p>
          <a:p>
            <a:r>
              <a:rPr lang="it-IT" dirty="0"/>
              <a:t>5. Omosessualità (ulteriori fattori di stress /mancanza di sostegno sociale)</a:t>
            </a:r>
          </a:p>
          <a:p>
            <a:r>
              <a:rPr lang="it-IT" dirty="0"/>
              <a:t>6. Fuga da casa</a:t>
            </a:r>
          </a:p>
          <a:p>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7. Precedenti tentativi di suicidio o casi di suicidio in famiglia</a:t>
            </a:r>
          </a:p>
          <a:p>
            <a:r>
              <a:rPr lang="it-IT" dirty="0"/>
              <a:t>8. Ira intensa</a:t>
            </a:r>
          </a:p>
          <a:p>
            <a:r>
              <a:rPr lang="it-IT" dirty="0"/>
              <a:t>9. Preoccupazione per la morte violenta di un’altra persona</a:t>
            </a:r>
          </a:p>
          <a:p>
            <a:r>
              <a:rPr lang="it-IT" dirty="0"/>
              <a:t>10. Impulsività</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11. Disabilità nell'apprendimento</a:t>
            </a:r>
          </a:p>
          <a:p>
            <a:r>
              <a:rPr lang="it-IT" dirty="0"/>
              <a:t>12. Incapacità di far fronte a situazioni difficili</a:t>
            </a:r>
          </a:p>
          <a:p>
            <a:r>
              <a:rPr lang="it-IT" dirty="0"/>
              <a:t>13. Mancanza di risorse e sensazioni di alienazione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14. Disperazione, depressione</a:t>
            </a:r>
          </a:p>
          <a:p>
            <a:r>
              <a:rPr lang="it-IT" dirty="0"/>
              <a:t>15. Comportamenti ad alto rischio (giocare in mezzo al traffico, guida intenzionalmente imprudente, ecc.)</a:t>
            </a:r>
          </a:p>
          <a:p>
            <a:r>
              <a:rPr lang="it-IT" dirty="0"/>
              <a:t>16. Mancanza di un sistema di sostegno</a:t>
            </a:r>
          </a:p>
          <a:p>
            <a:endParaRPr lang="it-IT"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C26D78-BFE7-E633-E026-89F51F64037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F95CE0D-5EED-BD9C-7E07-088AD6F61811}"/>
              </a:ext>
            </a:extLst>
          </p:cNvPr>
          <p:cNvSpPr>
            <a:spLocks noGrp="1"/>
          </p:cNvSpPr>
          <p:nvPr>
            <p:ph idx="1"/>
          </p:nvPr>
        </p:nvSpPr>
        <p:spPr/>
        <p:txBody>
          <a:bodyPr/>
          <a:lstStyle/>
          <a:p>
            <a:r>
              <a:rPr lang="it-IT" sz="1800" b="1" dirty="0">
                <a:effectLst/>
                <a:latin typeface=".SFUI-Bold"/>
                <a:ea typeface="Aptos" panose="020B0004020202020204" pitchFamily="34" charset="0"/>
                <a:cs typeface="Aptos" panose="020B0004020202020204" pitchFamily="34" charset="0"/>
              </a:rPr>
              <a:t>Distribuzione per genere: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Gli uomini rappresentano circa il 78-79% dei suicidi totali, con un tasso di mortalità per suicidio di 11,8 per 100.000 abitanti, mentre per le donne il tasso è di 3,0 per 100.000.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b="1" dirty="0">
                <a:effectLst/>
                <a:latin typeface=".SFUI-Bold"/>
                <a:ea typeface="Aptos" panose="020B0004020202020204" pitchFamily="34" charset="0"/>
                <a:cs typeface="Aptos" panose="020B0004020202020204" pitchFamily="34" charset="0"/>
              </a:rPr>
              <a:t>Distribuzione geografica: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I tassi di suicidio sono più elevati nel Nord Italia, in particolare nel Nord-Est, e più bassi nelle regioni del Sud.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b="1" dirty="0">
                <a:effectLst/>
                <a:latin typeface=".SFUI-Bold"/>
                <a:ea typeface="Aptos" panose="020B0004020202020204" pitchFamily="34" charset="0"/>
                <a:cs typeface="Aptos" panose="020B0004020202020204" pitchFamily="34" charset="0"/>
              </a:rPr>
              <a:t>Distribuzione per età:</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I tassi di suicidio aumentano con l’età, raggiungendo quasi 20 casi ogni 100.000 abitanti tra gli uomini oltre i 70 anni.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6702779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17. Recente trasferimento o cambiamento di scuola</a:t>
            </a:r>
          </a:p>
          <a:p>
            <a:r>
              <a:rPr lang="it-IT" dirty="0"/>
              <a:t>18. Perdita della propria posizione all'interno della famiglia (un membro della famiglia ha lasciato la casa o è stato mandato via, cambiamento del livello economico della famiglia)</a:t>
            </a:r>
          </a:p>
          <a:p>
            <a:endParaRPr lang="it-IT" dirty="0"/>
          </a:p>
          <a:p>
            <a:endParaRPr lang="it-IT"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19. Sensazione di essere una persona anonima e priva di importanza</a:t>
            </a:r>
          </a:p>
          <a:p>
            <a:r>
              <a:rPr lang="it-IT" dirty="0"/>
              <a:t>20. Appartenenza ad un gruppo di coetanei che attribuiscono molta importanza a temi connessi alla morte</a:t>
            </a:r>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Nel valutare gli adolescenti, i sintomi di depressione possono essere manifestati in modo meno diretto di quanto non facciano gli adulti. In questo caso si parla di depressione mascherata. La depressione mascherata può essere di due tipi:</a:t>
            </a:r>
          </a:p>
          <a:p>
            <a:r>
              <a:rPr lang="it-IT" dirty="0"/>
              <a:t>1. Classica: I disturbi somatici sostituiscono i criteri generali della depressione. Si manifestano disturbi somatici cronici quali emicrania, mal di schiena e mal di stomaco.</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2. Comportamentale: Si manifesta con comportamenti quali abuso di sostanze, promiscuità, furti nei negozi. Questi sono tutti modi per trasformare stati emotivi vissuti come noia in stati ben più stimolanti. Gli adolescenti talvolta non manifestano la depressione in maniera efficace. La loro depressione si traduce in varie manifestazioni e viene proiettata all’esterno, tanto che essi trovano noiosi sia la scuola, sia i coetanei, sia la famiglia. L’uso di sostanze può rappresentare un tentativo di gestire l'angoscia emotiva, la mancanza di identità o la noia. </a:t>
            </a:r>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 volte questi ragazzi considerano il mondo noioso e insoddisfacente. I maschi tendono a manifestare un comportamento più aggressivo nel loro ambiente.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dirty="0"/>
              <a:t>ELEMENTI CENTRALI ED OBIETTIVI DELLA TERAPIA</a:t>
            </a:r>
            <a:br>
              <a:rPr lang="it-IT" sz="3600" dirty="0"/>
            </a:br>
            <a:endParaRPr lang="it-IT" sz="3600" dirty="0"/>
          </a:p>
        </p:txBody>
      </p:sp>
      <p:sp>
        <p:nvSpPr>
          <p:cNvPr id="3" name="Segnaposto contenuto 2"/>
          <p:cNvSpPr>
            <a:spLocks noGrp="1"/>
          </p:cNvSpPr>
          <p:nvPr>
            <p:ph idx="1"/>
          </p:nvPr>
        </p:nvSpPr>
        <p:spPr/>
        <p:txBody>
          <a:bodyPr>
            <a:normAutofit fontScale="85000" lnSpcReduction="10000"/>
          </a:bodyPr>
          <a:lstStyle/>
          <a:p>
            <a:r>
              <a:rPr lang="it-IT" dirty="0"/>
              <a:t>Questo tipo di intervento si basa su un impegno mirato a risolvere i problemi e ad offrire alla persona che intende suicidarsi un ambiente sicuro.</a:t>
            </a:r>
          </a:p>
          <a:p>
            <a:r>
              <a:rPr lang="it-IT" dirty="0"/>
              <a:t>1. Terapia e gestione di pazienti ambulatoriali: impiegata quando il rischio di suicidio è basso, la crisi scatenante è stata superata, il sistema di sostegno risulta adeguato e il paziente promette di rivolgersi al terapeuta in caso non sia in grado di gestire la situazione. In questi casi, i mezzi di intervento utilizzati sono il meno restrittivi possibile.</a:t>
            </a:r>
          </a:p>
          <a:p>
            <a:endParaRPr 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2. Ricovero in Ospedale: si fa ricorso a questa soluzione qualora il paziente presenti un alto rischio di suicidio, non possa contare su un adeguato sostegno sociale, non sia in grado di controllare i suoi impulsi, sia soggetto a intossicazione o psicosi.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Per il bene del paziente, si dovrà cercare di forzarlo il meno possibile e inizialmente fare in modo che l'ingresso in ospedale sia volontario. In presenza dei suddetti criteri e se il paziente si oppone al ricovero, occorrerà procedere contro la sua volontà, il che richiederà una valutazione da parte di uno o più specialisti o di una istituzione del servizio sanitario.</a:t>
            </a:r>
          </a:p>
          <a:p>
            <a:r>
              <a:rPr lang="it-IT" dirty="0"/>
              <a:t> </a:t>
            </a:r>
          </a:p>
          <a:p>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3. Tecniche</a:t>
            </a:r>
            <a:br>
              <a:rPr lang="it-IT" dirty="0"/>
            </a:br>
            <a:endParaRPr lang="it-IT" dirty="0"/>
          </a:p>
        </p:txBody>
      </p:sp>
      <p:sp>
        <p:nvSpPr>
          <p:cNvPr id="3" name="Segnaposto contenuto 2"/>
          <p:cNvSpPr>
            <a:spLocks noGrp="1"/>
          </p:cNvSpPr>
          <p:nvPr>
            <p:ph idx="1"/>
          </p:nvPr>
        </p:nvSpPr>
        <p:spPr/>
        <p:txBody>
          <a:bodyPr>
            <a:normAutofit fontScale="92500"/>
          </a:bodyPr>
          <a:lstStyle/>
          <a:p>
            <a:r>
              <a:rPr lang="it-IT" dirty="0"/>
              <a:t>A. Diminuire l’isolamento del soggetto consigliandogli di stare con la famiglia o con gli amici</a:t>
            </a:r>
          </a:p>
          <a:p>
            <a:r>
              <a:rPr lang="it-IT" dirty="0"/>
              <a:t>B. Allontanare dall'ambiente armi o altri mezzi idonei per tentare il suicidio. Qualora necessario, affrontare il problema dell'abuso di sostanze.</a:t>
            </a:r>
          </a:p>
          <a:p>
            <a:r>
              <a:rPr lang="it-IT" dirty="0"/>
              <a:t>C. Incoraggiare lo sviluppo e l’impiego di un sistema di sostegno o ristabilire il sistema di sostegno precedente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 Favorire un'appropriata espressione della collera o di altri sentimenti che contribuiscono agli impulsi autodistruttivi</a:t>
            </a:r>
          </a:p>
          <a:p>
            <a:r>
              <a:rPr lang="it-IT" dirty="0"/>
              <a:t>E. Dare importanza all’esperienza vissuta dal paziente nei momenti di crisi. Identificare, allo stesso tempo la loro ambivalenza e il fatto che il suicidio è una soluzione permanente a un problema temporaneo</a:t>
            </a:r>
          </a:p>
          <a:p>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D64A45-F572-E311-2E76-A759EC39A4F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0685E9E-1BB8-B987-FBAD-6CD03400B7BD}"/>
              </a:ext>
            </a:extLst>
          </p:cNvPr>
          <p:cNvSpPr>
            <a:spLocks noGrp="1"/>
          </p:cNvSpPr>
          <p:nvPr>
            <p:ph idx="1"/>
          </p:nvPr>
        </p:nvSpPr>
        <p:spPr/>
        <p:txBody>
          <a:bodyPr>
            <a:normAutofit/>
          </a:bodyPr>
          <a:lstStyle/>
          <a:p>
            <a:r>
              <a:rPr lang="it-IT" sz="1800" b="1" dirty="0">
                <a:effectLst/>
                <a:latin typeface=".SFUI-Bold"/>
                <a:ea typeface="Aptos" panose="020B0004020202020204" pitchFamily="34" charset="0"/>
                <a:cs typeface="Aptos" panose="020B0004020202020204" pitchFamily="34" charset="0"/>
              </a:rPr>
              <a:t>Confronto internazionale: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L’Italia presenta uno dei tassi di mortalità per suicidio più bassi d’Europa, con un tasso grezzo di 8,2 per 100.000 abitanti.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b="1" dirty="0">
                <a:effectLst/>
                <a:latin typeface=".SFUI-Bold"/>
                <a:ea typeface="Aptos" panose="020B0004020202020204" pitchFamily="34" charset="0"/>
                <a:cs typeface="Aptos" panose="020B0004020202020204" pitchFamily="34" charset="0"/>
              </a:rPr>
              <a:t>Tendenze storiche: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Dalla metà degli anni ’80, si è osservata una diminuzione dei tassi di suicidio, con un arresto di questa tendenza dopo il minimo storico raggiunto nel 2006-2007. </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b="1" dirty="0">
                <a:effectLst/>
                <a:latin typeface=".SFUI-Bold"/>
                <a:ea typeface="Aptos" panose="020B0004020202020204" pitchFamily="34" charset="0"/>
                <a:cs typeface="Aptos" panose="020B0004020202020204" pitchFamily="34" charset="0"/>
              </a:rPr>
              <a:t> </a:t>
            </a:r>
            <a:endParaRPr lang="it-IT"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22119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F. Segnalare il caso ad un medico per valutare l’opportunità di un trattamento farmacologico e assicurarsi che il medico sia consapevole delle idee/impulsi di suicidio del soggetto</a:t>
            </a:r>
          </a:p>
          <a:p>
            <a:r>
              <a:rPr lang="it-IT" dirty="0"/>
              <a:t>G. Informare il soggetto dell’impatto della mancanza di sonno su una capacità di risposta efficace e rassicurarlo/a informandolo/a che la sua depressione può essere tollerata o eliminata</a:t>
            </a:r>
          </a:p>
          <a:p>
            <a:endParaRPr lang="it-IT" dirty="0"/>
          </a:p>
          <a:p>
            <a:endParaRPr 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H. Identificare le convinzioni irrazionali e negative. Aiutare il paziente a capire che il dialogo interiore negativo associato a tali convinzioni favorisce le sue sensazioni di inutilità. Favorire l’identificazione di alternative alle difficoltà sperimentate</a:t>
            </a:r>
          </a:p>
          <a:p>
            <a:endParaRPr lang="it-IT"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 Non esprimere meraviglia o disapprovazione né verbalmente né in altri modi</a:t>
            </a:r>
          </a:p>
          <a:p>
            <a:r>
              <a:rPr lang="it-IT" dirty="0"/>
              <a:t>J. Non sottolineare quanto il soggetto abbia sconvolto la vita delle altre persone</a:t>
            </a:r>
          </a:p>
          <a:p>
            <a:r>
              <a:rPr lang="it-IT" dirty="0"/>
              <a:t>K. Non proclamare giudizi psicologici o morali sul suicidio</a:t>
            </a:r>
          </a:p>
          <a:p>
            <a:endParaRPr lang="it-IT"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 Esaminare insieme al paziente che cosa spera di ottenere con il suicidio</a:t>
            </a:r>
          </a:p>
          <a:p>
            <a:r>
              <a:rPr lang="it-IT" dirty="0"/>
              <a:t>M. Identificare le esperienze di vita che hanno favorito lo stato emotivo del paziente</a:t>
            </a:r>
          </a:p>
          <a:p>
            <a:r>
              <a:rPr lang="it-IT" dirty="0"/>
              <a:t>N. Parlare del suicidio come di una soluzione permanente usata a fronte di problemi transitori</a:t>
            </a:r>
          </a:p>
          <a:p>
            <a:endParaRPr lang="it-IT" dirty="0"/>
          </a:p>
          <a:p>
            <a:endParaRPr lang="it-IT"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O. Riesaminare risorse e rapporti (famiglia, amici, medico di famiglia, sostegno religioso, datore di lavoro, polizia, squadra di intervento in caso di emergenza, terapeuta, gruppi di sostegno comunitari, gruppi tipo alcolisti anonimi pronto soccorso, ospedale psichiatrico)</a:t>
            </a:r>
          </a:p>
          <a:p>
            <a:r>
              <a:rPr lang="it-IT" dirty="0"/>
              <a:t>P. Essere rassicurante e di sostegno</a:t>
            </a:r>
          </a:p>
          <a:p>
            <a:endParaRPr lang="it-IT" dirty="0"/>
          </a:p>
          <a:p>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Q. Agevolare una migliore risoluzione dei problemi e una migliore capacità di risposta</a:t>
            </a:r>
          </a:p>
          <a:p>
            <a:r>
              <a:rPr lang="it-IT" dirty="0"/>
              <a:t>R. Agevolare lo sviluppo di un programma di cura personale</a:t>
            </a:r>
          </a:p>
          <a:p>
            <a:r>
              <a:rPr lang="it-IT" dirty="0"/>
              <a:t>1. Programma delle attività svolte durante la giornata</a:t>
            </a:r>
          </a:p>
          <a:p>
            <a:r>
              <a:rPr lang="it-IT" dirty="0"/>
              <a:t>2. Integrazione di attività piacevoli</a:t>
            </a:r>
          </a:p>
          <a:p>
            <a:r>
              <a:rPr lang="it-IT" dirty="0"/>
              <a:t>3. Risorse/sistema di sostegno (incluse la terapia e l’osservanza della terapia farmacologica)</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4. Identificare le crisi o le situazioni che potrebbero potenzialmente portare ad una crisi e trovare alternative plausibili per reagire in modo adeguato</a:t>
            </a:r>
          </a:p>
          <a:p>
            <a:r>
              <a:rPr lang="it-IT" dirty="0"/>
              <a:t>5. Identificare i segnali di allarme (automonitoraggio) capaci di indicare che il soggetto non rispetta il piano di cura di sé, che incontra difficoltà col trattamento farmacologico, ecc.</a:t>
            </a:r>
          </a:p>
          <a:p>
            <a:r>
              <a:rPr lang="it-IT" dirty="0"/>
              <a:t>6. Svolgere regolari esercizi di aerobica e nutrirsi in modo adeguato</a:t>
            </a:r>
          </a:p>
          <a:p>
            <a:r>
              <a:rPr lang="it-IT" dirty="0"/>
              <a:t>RICADUTE DEPRESSIVE E RITORNO DEL RISCHIO </a:t>
            </a:r>
            <a:r>
              <a:rPr lang="it-IT" dirty="0" err="1"/>
              <a:t>DI</a:t>
            </a:r>
            <a:r>
              <a:rPr lang="it-IT" dirty="0"/>
              <a:t> SUICIDIO</a:t>
            </a:r>
          </a:p>
          <a:p>
            <a:endParaRPr lang="it-IT" dirty="0"/>
          </a:p>
          <a:p>
            <a:endParaRPr lang="it-IT"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SCALE </a:t>
            </a:r>
            <a:r>
              <a:rPr lang="it-IT" b="1" dirty="0" err="1"/>
              <a:t>DI</a:t>
            </a:r>
            <a:r>
              <a:rPr lang="it-IT" b="1" dirty="0"/>
              <a:t> VALUTAZIONE DEI FATTORI </a:t>
            </a:r>
            <a:r>
              <a:rPr lang="it-IT" b="1" dirty="0" err="1"/>
              <a:t>DI</a:t>
            </a:r>
            <a:r>
              <a:rPr lang="it-IT" b="1" dirty="0"/>
              <a:t> RISCHIO</a:t>
            </a:r>
            <a:br>
              <a:rPr lang="it-IT" sz="4000" dirty="0"/>
            </a:br>
            <a:endParaRPr lang="it-IT" dirty="0"/>
          </a:p>
        </p:txBody>
      </p:sp>
      <p:sp>
        <p:nvSpPr>
          <p:cNvPr id="3" name="Segnaposto contenuto 2"/>
          <p:cNvSpPr>
            <a:spLocks noGrp="1"/>
          </p:cNvSpPr>
          <p:nvPr>
            <p:ph idx="1"/>
          </p:nvPr>
        </p:nvSpPr>
        <p:spPr/>
        <p:txBody>
          <a:bodyPr>
            <a:normAutofit fontScale="85000" lnSpcReduction="20000"/>
          </a:bodyPr>
          <a:lstStyle/>
          <a:p>
            <a:pPr>
              <a:buNone/>
            </a:pPr>
            <a:r>
              <a:rPr lang="it-IT" dirty="0"/>
              <a:t> </a:t>
            </a:r>
          </a:p>
          <a:p>
            <a:r>
              <a:rPr lang="it-IT" dirty="0"/>
              <a:t>I vari tentativi atti alla costruzione di scale con una buona validità predittiva hanno incontrato non pochi problemi, legati alla mancanza di precisione di questi stessi strumenti, in gran parte determinata dalla mutevolezza del fenomeno da indagare. D’altra parte ciò risulta comprensibile se si prendono in considerazione le numerose variabili che intervengono nel processo.</a:t>
            </a:r>
          </a:p>
          <a:p>
            <a:r>
              <a:rPr lang="it-IT" dirty="0"/>
              <a:t> I differenti strumenti psicometrici, si sono, in definitiva, distinti in funzione del “cosa” essi vadano a misurare.</a:t>
            </a:r>
          </a:p>
          <a:p>
            <a:endParaRPr 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1"/>
            <a:r>
              <a:rPr lang="it-IT" dirty="0"/>
              <a:t>L’importanza per il comportamento </a:t>
            </a:r>
            <a:r>
              <a:rPr lang="it-IT" dirty="0" err="1"/>
              <a:t>suicidario</a:t>
            </a:r>
            <a:r>
              <a:rPr lang="it-IT" dirty="0"/>
              <a:t>, della visione del futuro e delle aspettative orientate a questo periodo temporale, viene messa in evidenza dagli studi condotti sulla </a:t>
            </a:r>
            <a:r>
              <a:rPr lang="it-IT" i="1" dirty="0" err="1"/>
              <a:t>hopelessness</a:t>
            </a:r>
            <a:r>
              <a:rPr lang="it-IT" dirty="0"/>
              <a:t>. In una ricerca di </a:t>
            </a:r>
            <a:r>
              <a:rPr lang="it-IT" dirty="0" err="1"/>
              <a:t>Minkoff</a:t>
            </a:r>
            <a:r>
              <a:rPr lang="it-IT" dirty="0"/>
              <a:t>, Bergman e Beck (1967), ai soggetti affetti da una patologia psichiatrica (sindrome depressiva o schizofrenia), ricoverati a seguito di un tentativo di suicidio, furono somministrate tre scale di valutazione: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1"/>
            <a:r>
              <a:rPr lang="en-GB" i="1" dirty="0"/>
              <a:t>Beck Depression Inventory</a:t>
            </a:r>
            <a:r>
              <a:rPr lang="en-GB" dirty="0"/>
              <a:t> [B.D.I.]. </a:t>
            </a:r>
            <a:r>
              <a:rPr lang="it-IT" dirty="0"/>
              <a:t>È una misura che permette di valutare il grado e l’intensità della depressione;</a:t>
            </a:r>
          </a:p>
          <a:p>
            <a:pPr lvl="1"/>
            <a:r>
              <a:rPr lang="en-GB" i="1" dirty="0" err="1"/>
              <a:t>Generaly</a:t>
            </a:r>
            <a:r>
              <a:rPr lang="en-GB" i="1" dirty="0"/>
              <a:t> </a:t>
            </a:r>
            <a:r>
              <a:rPr lang="en-GB" i="1" dirty="0" err="1"/>
              <a:t>Experitancies</a:t>
            </a:r>
            <a:r>
              <a:rPr lang="en-GB" i="1" dirty="0"/>
              <a:t> Scale</a:t>
            </a:r>
            <a:r>
              <a:rPr lang="en-GB" dirty="0"/>
              <a:t> [G.E.S.]. </a:t>
            </a:r>
            <a:r>
              <a:rPr lang="it-IT" dirty="0"/>
              <a:t>Ha la funzione di evidenziare il modo di porsi del paziente nei confronti del futuro. È una scala che valuta l’eventuale “mancanza di speranza” e le aspettative;</a:t>
            </a:r>
          </a:p>
          <a:p>
            <a:pPr lvl="1"/>
            <a:r>
              <a:rPr lang="fr-FR" i="1" dirty="0" err="1"/>
              <a:t>Suicidal</a:t>
            </a:r>
            <a:r>
              <a:rPr lang="fr-FR" i="1" dirty="0"/>
              <a:t> </a:t>
            </a:r>
            <a:r>
              <a:rPr lang="fr-FR" i="1" dirty="0" err="1"/>
              <a:t>Intent</a:t>
            </a:r>
            <a:r>
              <a:rPr lang="fr-FR" i="1" dirty="0"/>
              <a:t> </a:t>
            </a:r>
            <a:r>
              <a:rPr lang="fr-FR" i="1" dirty="0" err="1"/>
              <a:t>Scale</a:t>
            </a:r>
            <a:r>
              <a:rPr lang="fr-FR" dirty="0"/>
              <a:t> [S.I.S.]. </a:t>
            </a:r>
            <a:r>
              <a:rPr lang="it-IT" dirty="0"/>
              <a:t>Attraverso la valutazione delle modalità di preparazione ed esecuzione del precedente tentativo </a:t>
            </a:r>
            <a:r>
              <a:rPr lang="it-IT" dirty="0" err="1"/>
              <a:t>suicidario</a:t>
            </a:r>
            <a:r>
              <a:rPr lang="it-IT" dirty="0"/>
              <a:t>, ha la possibilità di mettere in evidenza le motivazioni del suicida.  </a:t>
            </a:r>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b="1" dirty="0"/>
              <a:t>Depressi, schizofrenici, personalità borderline paranoide, dipendenza  sostanze in particolare alcol, hashish, bulimica, anziano, bipolari</a:t>
            </a:r>
            <a:endParaRPr lang="it-IT" dirty="0"/>
          </a:p>
          <a:p>
            <a:r>
              <a:rPr lang="it-IT" b="1" dirty="0"/>
              <a:t>Malattie croniche e dolorose</a:t>
            </a:r>
          </a:p>
          <a:p>
            <a:r>
              <a:rPr lang="it-IT" b="1" dirty="0"/>
              <a:t>Suicidio contagioso</a:t>
            </a:r>
            <a:endParaRPr lang="it-IT" dirty="0"/>
          </a:p>
          <a:p>
            <a:r>
              <a:rPr lang="it-IT" b="1" dirty="0"/>
              <a:t>Depressione distacco affettivo</a:t>
            </a:r>
            <a:endParaRPr lang="it-IT" dirty="0"/>
          </a:p>
          <a:p>
            <a:r>
              <a:rPr lang="it-IT" b="1" dirty="0"/>
              <a:t>Un tempo ci pensavo ma tanto</a:t>
            </a:r>
            <a:endParaRPr lang="it-IT" dirty="0"/>
          </a:p>
          <a:p>
            <a:endParaRPr lang="it-IT"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Gli autori trovarono una correlazione significativa tra il livello di </a:t>
            </a:r>
            <a:r>
              <a:rPr lang="it-IT" dirty="0" err="1"/>
              <a:t>hopeless</a:t>
            </a:r>
            <a:r>
              <a:rPr lang="it-IT" dirty="0"/>
              <a:t> e le motivazioni legate al suicidio, più di quanto non avvenisse con la gravità della depressione. Ipotizzarono pertanto che il rischio di suicidio è meglio predetto dalla mancanza di aspettative e speranze per il futuro, che da un generale stato di umore disforico (</a:t>
            </a:r>
            <a:r>
              <a:rPr lang="it-IT" dirty="0" err="1"/>
              <a:t>Minkoff</a:t>
            </a:r>
            <a:r>
              <a:rPr lang="it-IT" dirty="0"/>
              <a:t>, Bergman e Beck, 1967).</a:t>
            </a:r>
          </a:p>
          <a:p>
            <a:r>
              <a:rPr lang="it-IT" dirty="0"/>
              <a:t> </a:t>
            </a:r>
          </a:p>
          <a:p>
            <a:pPr lvl="1"/>
            <a:endParaRPr lang="it-IT" dirty="0"/>
          </a:p>
          <a:p>
            <a:endParaRPr lang="it-IT" dirty="0"/>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Alcuni studi (</a:t>
            </a:r>
            <a:r>
              <a:rPr lang="it-IT" dirty="0" err="1"/>
              <a:t>Marks</a:t>
            </a:r>
            <a:r>
              <a:rPr lang="it-IT" dirty="0"/>
              <a:t> e </a:t>
            </a:r>
            <a:r>
              <a:rPr lang="it-IT" dirty="0" err="1"/>
              <a:t>Haller</a:t>
            </a:r>
            <a:r>
              <a:rPr lang="it-IT" dirty="0"/>
              <a:t>, 1977; Spirito </a:t>
            </a:r>
            <a:r>
              <a:rPr lang="it-IT" dirty="0" err="1"/>
              <a:t>et</a:t>
            </a:r>
            <a:r>
              <a:rPr lang="it-IT" dirty="0"/>
              <a:t> al., 1988; </a:t>
            </a:r>
            <a:r>
              <a:rPr lang="it-IT" dirty="0" err="1"/>
              <a:t>Eyman</a:t>
            </a:r>
            <a:r>
              <a:rPr lang="it-IT" dirty="0"/>
              <a:t>, 1990) si sono concentrati sull’individuazione di </a:t>
            </a:r>
            <a:r>
              <a:rPr lang="it-IT" i="1" dirty="0"/>
              <a:t>caratteristiche di personalità</a:t>
            </a:r>
            <a:r>
              <a:rPr lang="it-IT" dirty="0"/>
              <a:t> che differenziassero soggetti con una buona probabilità di suicidarsi e la popolazione generale, utilizzando il MMPI (Minnesota </a:t>
            </a:r>
            <a:r>
              <a:rPr lang="it-IT" dirty="0" err="1"/>
              <a:t>Multiphasic</a:t>
            </a:r>
            <a:r>
              <a:rPr lang="it-IT" dirty="0"/>
              <a:t> </a:t>
            </a:r>
            <a:r>
              <a:rPr lang="it-IT" dirty="0" err="1"/>
              <a:t>Personality</a:t>
            </a:r>
            <a:r>
              <a:rPr lang="it-IT" dirty="0"/>
              <a:t> </a:t>
            </a:r>
            <a:r>
              <a:rPr lang="it-IT" dirty="0" err="1"/>
              <a:t>Inventory</a:t>
            </a:r>
            <a:r>
              <a:rPr lang="it-IT" dirty="0"/>
              <a: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mancanza di risultati soddisfacenti ha fatto propendere per l’interpretazione che questo questionario non fosse né attendibile, né clinicamente utile, per la </a:t>
            </a:r>
            <a:r>
              <a:rPr lang="it-IT" dirty="0" err="1"/>
              <a:t>predittività</a:t>
            </a:r>
            <a:r>
              <a:rPr lang="it-IT" dirty="0"/>
              <a:t> del suicidio (</a:t>
            </a:r>
            <a:r>
              <a:rPr lang="it-IT" dirty="0" err="1"/>
              <a:t>Eyman</a:t>
            </a:r>
            <a:r>
              <a:rPr lang="it-IT" dirty="0"/>
              <a:t>, 1990).</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lvl="1"/>
            <a:r>
              <a:rPr lang="it-IT" dirty="0"/>
              <a:t>Nella sua ricerca, Infrasca (1999) cerca di valutare la relazione che si presenta tra disturbo </a:t>
            </a:r>
            <a:r>
              <a:rPr lang="it-IT" dirty="0" err="1"/>
              <a:t>distimico</a:t>
            </a:r>
            <a:r>
              <a:rPr lang="it-IT" dirty="0"/>
              <a:t> sofferto dai pazienti e il rischio di suicidio a cui essi vanno incontro. L’autore nota, in primo luogo, che gli individui con distimia possono essere suddivisi in due categorie: quelli cioè che presentano e quelli che mancano di </a:t>
            </a:r>
            <a:r>
              <a:rPr lang="it-IT" i="1" dirty="0"/>
              <a:t>ideazione </a:t>
            </a:r>
            <a:r>
              <a:rPr lang="it-IT" i="1" dirty="0" err="1"/>
              <a:t>suicidaria</a:t>
            </a:r>
            <a:r>
              <a:rPr lang="it-IT" dirty="0"/>
              <a:t>. Per i primi, il questionario MMPI (Minnesota </a:t>
            </a:r>
            <a:r>
              <a:rPr lang="it-IT" dirty="0" err="1"/>
              <a:t>Multiphasic</a:t>
            </a:r>
            <a:r>
              <a:rPr lang="it-IT" dirty="0"/>
              <a:t> </a:t>
            </a:r>
            <a:r>
              <a:rPr lang="it-IT" dirty="0" err="1"/>
              <a:t>Personality</a:t>
            </a:r>
            <a:r>
              <a:rPr lang="it-IT" dirty="0"/>
              <a:t> </a:t>
            </a:r>
            <a:r>
              <a:rPr lang="it-IT" dirty="0" err="1"/>
              <a:t>Inventory</a:t>
            </a:r>
            <a:r>
              <a:rPr lang="it-IT" dirty="0"/>
              <a:t>), rileva che i soggetti sono caratterizzati da </a:t>
            </a:r>
            <a:r>
              <a:rPr lang="it-IT" i="1" dirty="0"/>
              <a:t>povertà ideativa</a:t>
            </a:r>
            <a:r>
              <a:rPr lang="it-IT" dirty="0"/>
              <a:t>, </a:t>
            </a:r>
            <a:r>
              <a:rPr lang="it-IT" i="1" dirty="0"/>
              <a:t>rigidità cognitiva</a:t>
            </a:r>
            <a:r>
              <a:rPr lang="it-IT" dirty="0"/>
              <a:t>, </a:t>
            </a:r>
            <a:r>
              <a:rPr lang="it-IT" i="1" dirty="0"/>
              <a:t>idee ossessive</a:t>
            </a:r>
            <a:r>
              <a:rPr lang="it-IT" dirty="0"/>
              <a:t>, </a:t>
            </a:r>
            <a:r>
              <a:rPr lang="it-IT" i="1" dirty="0"/>
              <a:t>sentimenti di disperazione</a:t>
            </a:r>
            <a:r>
              <a:rPr lang="it-IT" dirty="0"/>
              <a:t> e </a:t>
            </a:r>
            <a:r>
              <a:rPr lang="it-IT" i="1" dirty="0" err="1"/>
              <a:t>anedonia</a:t>
            </a:r>
            <a:r>
              <a:rPr lang="it-IT" i="1" dirty="0"/>
              <a:t> </a:t>
            </a:r>
            <a:r>
              <a:rPr lang="it-IT" dirty="0"/>
              <a:t>(mancanza di interesse per gli altri e per le attività amene), </a:t>
            </a:r>
            <a:r>
              <a:rPr lang="it-IT" i="1" dirty="0"/>
              <a:t>chiusura</a:t>
            </a:r>
            <a:r>
              <a:rPr lang="it-IT" dirty="0"/>
              <a:t> e </a:t>
            </a:r>
            <a:r>
              <a:rPr lang="it-IT" i="1" dirty="0"/>
              <a:t>isolamento</a:t>
            </a:r>
            <a:r>
              <a:rPr lang="it-IT" dirty="0"/>
              <a:t> molto marcati.). </a:t>
            </a:r>
            <a:endParaRPr lang="it-IT" sz="36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Inoltre, presentano livelli elevati sulla </a:t>
            </a:r>
            <a:r>
              <a:rPr lang="it-IT" i="1" dirty="0"/>
              <a:t>scala TS</a:t>
            </a:r>
            <a:r>
              <a:rPr lang="it-IT" dirty="0"/>
              <a:t> (tentato suicidio), sulla scala che misura l’</a:t>
            </a:r>
            <a:r>
              <a:rPr lang="it-IT" i="1" dirty="0"/>
              <a:t>ansia libera </a:t>
            </a:r>
            <a:r>
              <a:rPr lang="it-IT" dirty="0"/>
              <a:t>e su quella che calcola </a:t>
            </a:r>
            <a:r>
              <a:rPr lang="it-IT" i="1" dirty="0"/>
              <a:t>comportamenti di autocondanna</a:t>
            </a:r>
            <a:r>
              <a:rPr lang="it-IT" dirty="0"/>
              <a:t>. Bassi sono invece i valori relativi alle </a:t>
            </a:r>
            <a:r>
              <a:rPr lang="it-IT" i="1" dirty="0"/>
              <a:t>capacità di adattamento</a:t>
            </a:r>
            <a:r>
              <a:rPr lang="it-IT" dirty="0"/>
              <a:t>. Infine, questi soggetti con ideazione </a:t>
            </a:r>
            <a:r>
              <a:rPr lang="it-IT" dirty="0" err="1"/>
              <a:t>suicidaria</a:t>
            </a:r>
            <a:r>
              <a:rPr lang="it-IT" dirty="0"/>
              <a:t>, presentano tassi più alti di </a:t>
            </a:r>
            <a:r>
              <a:rPr lang="it-IT" i="1" dirty="0" err="1"/>
              <a:t>aleximia</a:t>
            </a:r>
            <a:r>
              <a:rPr lang="it-IT" dirty="0"/>
              <a:t> (stile </a:t>
            </a:r>
            <a:r>
              <a:rPr lang="it-IT" dirty="0" err="1"/>
              <a:t>emotivo-affettivo</a:t>
            </a:r>
            <a:r>
              <a:rPr lang="it-IT" dirty="0"/>
              <a:t> per cui l’individuo non riesce a distinguere la componente affettiva delle emozioni, da quella viscerale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lvl="1"/>
            <a:r>
              <a:rPr lang="it-IT" dirty="0"/>
              <a:t>A partire da questi riscontri è perciò possibile correlare positivamente l’ideazione </a:t>
            </a:r>
            <a:r>
              <a:rPr lang="it-IT" dirty="0" err="1"/>
              <a:t>suicidaria</a:t>
            </a:r>
            <a:r>
              <a:rPr lang="it-IT" dirty="0"/>
              <a:t>, presente nei pazienti </a:t>
            </a:r>
            <a:r>
              <a:rPr lang="it-IT" dirty="0" err="1"/>
              <a:t>distimici</a:t>
            </a:r>
            <a:r>
              <a:rPr lang="it-IT" dirty="0"/>
              <a:t>, con  il tentativo di suicidio, valutato sulla scala omonima (Infrasca, 1999). Poiché poi, questi soggetti, si distinguono per particolari caratteristiche patologiche, da quelli che, seppur presentando lo stesso disturbo, mancano di questa ideazione, allora queste stesse variabili forniscono, a loro volta, un buon elemento per la previsione del rischio di suicidio. I dati suggeriscono la possibilità di costruire strumenti statistici, atti alla valutazione di questi fattori, nelle persone con disturbi d’umore. </a:t>
            </a:r>
            <a:endParaRPr lang="it-IT" sz="3200" dirty="0"/>
          </a:p>
          <a:p>
            <a:r>
              <a:rPr lang="it-IT" dirty="0"/>
              <a:t> </a:t>
            </a:r>
            <a:endParaRPr lang="it-IT" sz="3600" dirty="0"/>
          </a:p>
          <a:p>
            <a:endParaRPr 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Queste restrizioni relative, all’applicazione delle scale a popolazioni più specifiche di soggetti, invece che a quella generale, dovrebbe aumentare le capacità predittive di questi stessi strumenti psicometrici e, quindi, migliorare i processi d’intervento (Infrasca, 1999).</a:t>
            </a:r>
            <a:endParaRPr lang="it-IT" sz="3600" dirty="0"/>
          </a:p>
          <a:p>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lvl="1"/>
            <a:r>
              <a:rPr lang="it-IT" dirty="0"/>
              <a:t>Caracciolo (1989) si interessa piuttosto alla </a:t>
            </a:r>
            <a:r>
              <a:rPr lang="it-IT" i="1" dirty="0"/>
              <a:t>intenzionalità </a:t>
            </a:r>
            <a:r>
              <a:rPr lang="it-IT" i="1" dirty="0" err="1"/>
              <a:t>suicidaria</a:t>
            </a:r>
            <a:r>
              <a:rPr lang="it-IT" b="1" dirty="0"/>
              <a:t> </a:t>
            </a:r>
            <a:r>
              <a:rPr lang="it-IT" dirty="0"/>
              <a:t>(determinazione a morire), di cui l’ideazione </a:t>
            </a:r>
            <a:r>
              <a:rPr lang="it-IT" dirty="0" err="1"/>
              <a:t>suicidaria</a:t>
            </a:r>
            <a:r>
              <a:rPr lang="it-IT" dirty="0"/>
              <a:t> rappresenta il suo substrato (Caracciolo, 1989). Egli la valuta tramite due scale: la Suicide </a:t>
            </a:r>
            <a:r>
              <a:rPr lang="it-IT" dirty="0" err="1"/>
              <a:t>Intent</a:t>
            </a:r>
            <a:r>
              <a:rPr lang="it-IT" dirty="0"/>
              <a:t> Scale [SIS] (Pierce, 1981); la Suicide </a:t>
            </a:r>
            <a:r>
              <a:rPr lang="it-IT" dirty="0" err="1"/>
              <a:t>Assesment</a:t>
            </a:r>
            <a:r>
              <a:rPr lang="it-IT" dirty="0"/>
              <a:t> Scale [SAS] (Stanley, </a:t>
            </a:r>
            <a:r>
              <a:rPr lang="it-IT" dirty="0" err="1"/>
              <a:t>Traskman-Bendz</a:t>
            </a:r>
            <a:r>
              <a:rPr lang="it-IT" dirty="0"/>
              <a:t> e Stanley, 1986). Compara poi queste due scale, con una terza - la Scala di Hamilton della Depressione [HDS]-, la quale ha la funzione di misurare i sintomi di tipo depresso.  </a:t>
            </a:r>
            <a:endParaRPr lang="it-IT" sz="3600" dirty="0"/>
          </a:p>
          <a:p>
            <a:endParaRPr lang="it-IT" dirty="0"/>
          </a:p>
          <a:p>
            <a:endParaRPr lang="it-IT" dirty="0"/>
          </a:p>
          <a:p>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44A88D-A391-64ED-65A8-98447299E7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F8D32EB-D264-8CF0-637B-6A555613251D}"/>
              </a:ext>
            </a:extLst>
          </p:cNvPr>
          <p:cNvSpPr>
            <a:spLocks noGrp="1"/>
          </p:cNvSpPr>
          <p:nvPr>
            <p:ph idx="1"/>
          </p:nvPr>
        </p:nvSpPr>
        <p:spPr/>
        <p:txBody>
          <a:bodyPr/>
          <a:lstStyle/>
          <a:p>
            <a:r>
              <a:rPr lang="it-IT" dirty="0"/>
              <a:t>Poiché tra i tre strumenti di misura esiste una correlazione significativa, si conclude che lo stato depressivo, presente anche come disturbo secondario di altre patologie (schizofrenia, disturbi di personalità), sia alla base dell’intenzionalità suicidaria. La valutazione di quest’ultima quindi, risulta un fattore di rischio importante</a:t>
            </a:r>
            <a:r>
              <a:rPr lang="it-IT" sz="3600" dirty="0"/>
              <a:t>.</a:t>
            </a:r>
          </a:p>
          <a:p>
            <a:endParaRPr lang="it-IT" dirty="0"/>
          </a:p>
        </p:txBody>
      </p:sp>
    </p:spTree>
    <p:extLst>
      <p:ext uri="{BB962C8B-B14F-4D97-AF65-F5344CB8AC3E}">
        <p14:creationId xmlns:p14="http://schemas.microsoft.com/office/powerpoint/2010/main" val="24960532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SAS</a:t>
            </a:r>
          </a:p>
        </p:txBody>
      </p:sp>
      <p:sp>
        <p:nvSpPr>
          <p:cNvPr id="3" name="Segnaposto contenuto 2"/>
          <p:cNvSpPr>
            <a:spLocks noGrp="1"/>
          </p:cNvSpPr>
          <p:nvPr>
            <p:ph idx="1"/>
          </p:nvPr>
        </p:nvSpPr>
        <p:spPr/>
        <p:txBody>
          <a:bodyPr>
            <a:normAutofit fontScale="92500" lnSpcReduction="10000"/>
          </a:bodyPr>
          <a:lstStyle/>
          <a:p>
            <a:pPr lvl="1"/>
            <a:r>
              <a:rPr lang="it-IT" dirty="0"/>
              <a:t>La scala SAS (Stanley </a:t>
            </a:r>
            <a:r>
              <a:rPr lang="it-IT" dirty="0" err="1"/>
              <a:t>et</a:t>
            </a:r>
            <a:r>
              <a:rPr lang="it-IT" dirty="0"/>
              <a:t> al., 1986) è stata pure comparata, in un esperimento di </a:t>
            </a:r>
            <a:r>
              <a:rPr lang="it-IT" dirty="0" err="1"/>
              <a:t>Vettorello</a:t>
            </a:r>
            <a:r>
              <a:rPr lang="it-IT" dirty="0"/>
              <a:t> </a:t>
            </a:r>
            <a:r>
              <a:rPr lang="it-IT" dirty="0" err="1"/>
              <a:t>et</a:t>
            </a:r>
            <a:r>
              <a:rPr lang="it-IT" dirty="0"/>
              <a:t> al. (1995), con la Suicide </a:t>
            </a:r>
            <a:r>
              <a:rPr lang="it-IT" dirty="0" err="1"/>
              <a:t>Probability</a:t>
            </a:r>
            <a:r>
              <a:rPr lang="it-IT" dirty="0"/>
              <a:t> Scale [SPS] (</a:t>
            </a:r>
            <a:r>
              <a:rPr lang="it-IT" dirty="0" err="1"/>
              <a:t>Cull</a:t>
            </a:r>
            <a:r>
              <a:rPr lang="it-IT" dirty="0"/>
              <a:t> e Gill, 1988).</a:t>
            </a:r>
            <a:endParaRPr lang="it-IT" sz="3200" dirty="0"/>
          </a:p>
          <a:p>
            <a:r>
              <a:rPr lang="it-IT" dirty="0"/>
              <a:t>I soggetti della ricerca erano suddivisi in tre popolazioni diverse, rispettivamente costituite da individui: </a:t>
            </a:r>
            <a:endParaRPr lang="it-IT" sz="3600" dirty="0"/>
          </a:p>
          <a:p>
            <a:r>
              <a:rPr lang="it-IT" dirty="0"/>
              <a:t>- normali; </a:t>
            </a:r>
            <a:endParaRPr lang="it-IT" sz="3600" dirty="0"/>
          </a:p>
          <a:p>
            <a:r>
              <a:rPr lang="it-IT" dirty="0"/>
              <a:t>- con depressione lieve/media; </a:t>
            </a:r>
            <a:endParaRPr lang="it-IT" sz="3600" dirty="0"/>
          </a:p>
          <a:p>
            <a:r>
              <a:rPr lang="it-IT" dirty="0"/>
              <a:t>- con episodi di suicidio nel passato.</a:t>
            </a:r>
            <a:endParaRPr lang="it-IT" sz="3600" dirty="0"/>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716C28-10CB-9FA6-104C-E9046E1AE4AD}"/>
              </a:ext>
            </a:extLst>
          </p:cNvPr>
          <p:cNvSpPr>
            <a:spLocks noGrp="1"/>
          </p:cNvSpPr>
          <p:nvPr>
            <p:ph type="title"/>
          </p:nvPr>
        </p:nvSpPr>
        <p:spPr/>
        <p:txBody>
          <a:bodyPr/>
          <a:lstStyle/>
          <a:p>
            <a:r>
              <a:rPr lang="it-IT" dirty="0"/>
              <a:t>PSICOPATOLOGIA E SUICIDIO</a:t>
            </a:r>
          </a:p>
        </p:txBody>
      </p:sp>
      <p:sp>
        <p:nvSpPr>
          <p:cNvPr id="3" name="Segnaposto contenuto 2">
            <a:extLst>
              <a:ext uri="{FF2B5EF4-FFF2-40B4-BE49-F238E27FC236}">
                <a16:creationId xmlns:a16="http://schemas.microsoft.com/office/drawing/2014/main" id="{21B724F2-DEAB-DB8D-BAEC-3B3234EABDDF}"/>
              </a:ext>
            </a:extLst>
          </p:cNvPr>
          <p:cNvSpPr>
            <a:spLocks noGrp="1"/>
          </p:cNvSpPr>
          <p:nvPr>
            <p:ph idx="1"/>
          </p:nvPr>
        </p:nvSpPr>
        <p:spPr/>
        <p:txBody>
          <a:bodyPr/>
          <a:lstStyle/>
          <a:p>
            <a:pPr marL="123825" indent="-123825">
              <a:spcBef>
                <a:spcPts val="900"/>
              </a:spcBef>
            </a:pPr>
            <a:r>
              <a:rPr lang="it-IT" sz="1800" dirty="0">
                <a:solidFill>
                  <a:srgbClr val="111111"/>
                </a:solidFill>
                <a:effectLst/>
                <a:latin typeface=".SFUI-Regular"/>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La </a:t>
            </a:r>
            <a:r>
              <a:rPr lang="it-IT" sz="1800" b="1" dirty="0">
                <a:effectLst/>
                <a:latin typeface=".SFUI-Bold"/>
                <a:ea typeface="Aptos" panose="020B0004020202020204" pitchFamily="34" charset="0"/>
                <a:cs typeface="Aptos" panose="020B0004020202020204" pitchFamily="34" charset="0"/>
              </a:rPr>
              <a:t>psicopatologia</a:t>
            </a:r>
            <a:r>
              <a:rPr lang="it-IT" sz="1800" dirty="0">
                <a:effectLst/>
                <a:latin typeface=".SFUI-Regular"/>
                <a:ea typeface="Aptos" panose="020B0004020202020204" pitchFamily="34" charset="0"/>
                <a:cs typeface="Aptos" panose="020B0004020202020204" pitchFamily="34" charset="0"/>
              </a:rPr>
              <a:t> è strettamente legata al </a:t>
            </a:r>
            <a:r>
              <a:rPr lang="it-IT" sz="1800" b="1" dirty="0">
                <a:effectLst/>
                <a:latin typeface=".SFUI-Bold"/>
                <a:ea typeface="Aptos" panose="020B0004020202020204" pitchFamily="34" charset="0"/>
                <a:cs typeface="Aptos" panose="020B0004020202020204" pitchFamily="34" charset="0"/>
              </a:rPr>
              <a:t>rischio di suicidio</a:t>
            </a:r>
            <a:r>
              <a:rPr lang="it-IT" sz="1800" dirty="0">
                <a:effectLst/>
                <a:latin typeface=".SFUI-Regular"/>
                <a:ea typeface="Aptos" panose="020B0004020202020204" pitchFamily="34" charset="0"/>
                <a:cs typeface="Aptos" panose="020B0004020202020204" pitchFamily="34" charset="0"/>
              </a:rPr>
              <a:t>, poiché molti disturbi mentali possono contribuire all’aumento della vulnerabilità di una persona verso il suicidio. Comprendere questa connessione è cruciale per una corretta diagnosi, prevenzione e trattamento.</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Di seguito, esploreremo la relazione tra alcune delle principali psicopatologie e il suicidio, identificando i fattori di rischio specifici associati a ciascun disturbo.</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35974802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 risultati indicano che le scale, oltre ad avere tra loro una reciproca significatività </a:t>
            </a:r>
            <a:r>
              <a:rPr lang="it-IT" dirty="0" err="1"/>
              <a:t>correlazionale</a:t>
            </a:r>
            <a:r>
              <a:rPr lang="it-IT" dirty="0"/>
              <a:t>, hanno una buona capacità nella discriminazione dei tre gruppi di soggetti sperimentali. Poiché il rischio di suicidio è diverso per ciò che concerne i tre tipi di soggetti, ne consegue che le scale riescono anche a </a:t>
            </a:r>
            <a:r>
              <a:rPr lang="it-IT" dirty="0" err="1"/>
              <a:t>disinguere</a:t>
            </a:r>
            <a:r>
              <a:rPr lang="it-IT" dirty="0"/>
              <a:t> la possibilità di un comportamento suicidale. </a:t>
            </a:r>
            <a:endParaRPr lang="it-IT" sz="36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Tuttavia, molti aspetti a rischio, presenti sia in individui depressi, sia in quelli che hanno già tentato il suicidio, rendono più difficile un discernimento tra le due popolazioni. Poiché infatti, non tutti i soggetti con disturbo d’umore compiono un atto </a:t>
            </a:r>
            <a:r>
              <a:rPr lang="it-IT" dirty="0" err="1"/>
              <a:t>suicidario</a:t>
            </a:r>
            <a:r>
              <a:rPr lang="it-IT" dirty="0"/>
              <a:t>, si dovrebbe tendere verso una miglior valutazione di quegli aspetti che, nel depresso, accompagnano l’atto stesso. In definitiva comunque la SAS, essendo una scala di provata validità, riguardo il rischio di suicidio e , poiché la SPS valuta la “</a:t>
            </a:r>
            <a:r>
              <a:rPr lang="it-IT" i="1" dirty="0" err="1"/>
              <a:t>hopelessness</a:t>
            </a:r>
            <a:r>
              <a:rPr lang="it-IT" dirty="0"/>
              <a:t>”, l’</a:t>
            </a:r>
            <a:r>
              <a:rPr lang="it-IT" i="1" dirty="0"/>
              <a:t>ideazione </a:t>
            </a:r>
            <a:r>
              <a:rPr lang="it-IT" i="1" dirty="0" err="1"/>
              <a:t>suicidaria</a:t>
            </a:r>
            <a:r>
              <a:rPr lang="it-IT" dirty="0"/>
              <a:t>, l’</a:t>
            </a:r>
            <a:r>
              <a:rPr lang="it-IT" i="1" dirty="0"/>
              <a:t>ostilità </a:t>
            </a:r>
            <a:r>
              <a:rPr lang="it-IT" dirty="0"/>
              <a:t>e l’</a:t>
            </a:r>
            <a:r>
              <a:rPr lang="it-IT" i="1" dirty="0"/>
              <a:t>immagine negativa</a:t>
            </a:r>
            <a:r>
              <a:rPr lang="it-IT" dirty="0"/>
              <a:t> </a:t>
            </a:r>
            <a:r>
              <a:rPr lang="it-IT" i="1" dirty="0"/>
              <a:t>di sé</a:t>
            </a:r>
            <a:r>
              <a:rPr lang="it-IT" dirty="0"/>
              <a:t>, allora, queste quattro variabili dovrebbero essere viste come importanti fattori di rischio. In altre parole, anche la SPS ha una buona capacità di predire l’attitudine </a:t>
            </a:r>
            <a:r>
              <a:rPr lang="it-IT" dirty="0" err="1"/>
              <a:t>suicidaria</a:t>
            </a:r>
            <a:r>
              <a:rPr lang="it-IT" dirty="0"/>
              <a:t> (</a:t>
            </a:r>
            <a:r>
              <a:rPr lang="it-IT" dirty="0" err="1"/>
              <a:t>Vettorello</a:t>
            </a:r>
            <a:r>
              <a:rPr lang="it-IT" dirty="0"/>
              <a:t> </a:t>
            </a:r>
            <a:r>
              <a:rPr lang="it-IT" dirty="0" err="1"/>
              <a:t>et</a:t>
            </a:r>
            <a:r>
              <a:rPr lang="it-IT" dirty="0"/>
              <a:t> al., 1995).</a:t>
            </a:r>
            <a:endParaRPr lang="it-IT" sz="3600" dirty="0"/>
          </a:p>
          <a:p>
            <a:endParaRPr lang="it-IT" sz="36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1"/>
            <a:r>
              <a:rPr lang="it-IT" dirty="0"/>
              <a:t>Un’ultima importante scala per la valutazione del rischio di suicidio è rappresentata dalla “</a:t>
            </a:r>
            <a:r>
              <a:rPr lang="it-IT" dirty="0" err="1"/>
              <a:t>Reason</a:t>
            </a:r>
            <a:r>
              <a:rPr lang="it-IT" dirty="0"/>
              <a:t> </a:t>
            </a:r>
            <a:r>
              <a:rPr lang="it-IT" dirty="0" err="1"/>
              <a:t>for</a:t>
            </a:r>
            <a:r>
              <a:rPr lang="it-IT" dirty="0"/>
              <a:t> Living </a:t>
            </a:r>
            <a:r>
              <a:rPr lang="it-IT" dirty="0" err="1"/>
              <a:t>Inventory</a:t>
            </a:r>
            <a:r>
              <a:rPr lang="it-IT" dirty="0"/>
              <a:t>” [RFL] (</a:t>
            </a:r>
            <a:r>
              <a:rPr lang="it-IT" dirty="0" err="1"/>
              <a:t>Linehan</a:t>
            </a:r>
            <a:r>
              <a:rPr lang="it-IT" dirty="0"/>
              <a:t> </a:t>
            </a:r>
            <a:r>
              <a:rPr lang="it-IT" dirty="0" err="1"/>
              <a:t>et</a:t>
            </a:r>
            <a:r>
              <a:rPr lang="it-IT" dirty="0"/>
              <a:t> al.,1983). Inizialmente progettata per gli adulti, è stata poi adattata anche per le valutazioni sui più giovani: lo strumento si è così evoluto in “The </a:t>
            </a:r>
            <a:r>
              <a:rPr lang="it-IT" dirty="0" err="1"/>
              <a:t>Reason</a:t>
            </a:r>
            <a:r>
              <a:rPr lang="it-IT" dirty="0"/>
              <a:t> </a:t>
            </a:r>
            <a:r>
              <a:rPr lang="it-IT" dirty="0" err="1"/>
              <a:t>for</a:t>
            </a:r>
            <a:r>
              <a:rPr lang="it-IT" dirty="0"/>
              <a:t> Living </a:t>
            </a:r>
            <a:r>
              <a:rPr lang="it-IT" dirty="0" err="1"/>
              <a:t>Inventory</a:t>
            </a:r>
            <a:r>
              <a:rPr lang="it-IT" dirty="0"/>
              <a:t> </a:t>
            </a:r>
            <a:r>
              <a:rPr lang="it-IT" dirty="0" err="1"/>
              <a:t>for</a:t>
            </a:r>
            <a:r>
              <a:rPr lang="it-IT" dirty="0"/>
              <a:t> </a:t>
            </a:r>
            <a:r>
              <a:rPr lang="it-IT" dirty="0" err="1"/>
              <a:t>Adolescent</a:t>
            </a:r>
            <a:r>
              <a:rPr lang="it-IT" dirty="0"/>
              <a:t>” [RFL-A] (</a:t>
            </a:r>
            <a:r>
              <a:rPr lang="it-IT" dirty="0" err="1"/>
              <a:t>Osman</a:t>
            </a:r>
            <a:r>
              <a:rPr lang="it-IT" dirty="0"/>
              <a:t> </a:t>
            </a:r>
            <a:r>
              <a:rPr lang="it-IT" dirty="0" err="1"/>
              <a:t>et</a:t>
            </a:r>
            <a:r>
              <a:rPr lang="it-IT" dirty="0"/>
              <a:t> al., 1998). </a:t>
            </a:r>
            <a:endParaRPr lang="it-IT" sz="3200" dirty="0"/>
          </a:p>
          <a:p>
            <a:endParaRPr lang="it-IT" dirty="0"/>
          </a:p>
          <a:p>
            <a:endParaRPr lang="it-IT"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È una scala che, a differenza delle altre che cercano di valutare i motivi che spingono suicidio, si focalizza primariamente sui fattori protettivi. Parte infatti dal presupposto che i soggetti </a:t>
            </a:r>
            <a:r>
              <a:rPr lang="it-IT" dirty="0" err="1"/>
              <a:t>non–suicidari</a:t>
            </a:r>
            <a:r>
              <a:rPr lang="it-IT" dirty="0"/>
              <a:t> abbiano specifiche credenze e aspettative che permettono loro un miglior adattamento: di conseguenza, coloro che tentano il suicidio, mancherebbero di tali prerogative.</a:t>
            </a:r>
            <a:endParaRPr lang="it-IT" sz="3600" dirty="0"/>
          </a:p>
          <a:p>
            <a:endParaRPr lang="it-IT"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Dall’analisi statistica emergono cinque fattori i quali avrebbero una buona rilevanza per l’individuazione dei soggetti a rischio: (1) </a:t>
            </a:r>
            <a:r>
              <a:rPr lang="it-IT" i="1" dirty="0"/>
              <a:t>ottimismo per il futuro</a:t>
            </a:r>
            <a:r>
              <a:rPr lang="it-IT" dirty="0"/>
              <a:t>; (2) </a:t>
            </a:r>
            <a:r>
              <a:rPr lang="it-IT" i="1" dirty="0"/>
              <a:t>preoccupazioni riguardanti il suicidio</a:t>
            </a:r>
            <a:r>
              <a:rPr lang="it-IT" dirty="0"/>
              <a:t>; (3) </a:t>
            </a:r>
            <a:r>
              <a:rPr lang="it-IT" i="1" dirty="0"/>
              <a:t>alleanza familiare</a:t>
            </a:r>
            <a:r>
              <a:rPr lang="it-IT" dirty="0"/>
              <a:t>; (4) </a:t>
            </a:r>
            <a:r>
              <a:rPr lang="it-IT" i="1" dirty="0"/>
              <a:t>accettazione e sostegno</a:t>
            </a:r>
            <a:r>
              <a:rPr lang="it-IT" dirty="0"/>
              <a:t> </a:t>
            </a:r>
            <a:r>
              <a:rPr lang="it-IT" i="1" dirty="0"/>
              <a:t>dei coetanei</a:t>
            </a:r>
            <a:r>
              <a:rPr lang="it-IT" dirty="0"/>
              <a:t>; (5) </a:t>
            </a:r>
            <a:r>
              <a:rPr lang="it-IT" i="1" dirty="0"/>
              <a:t>auto-accettazione.</a:t>
            </a:r>
            <a:endParaRPr lang="it-IT" sz="36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La scala presenta poi una buona correlazione con i costrutti di </a:t>
            </a:r>
            <a:r>
              <a:rPr lang="it-IT" dirty="0" err="1"/>
              <a:t>hopelessness</a:t>
            </a:r>
            <a:r>
              <a:rPr lang="it-IT" dirty="0"/>
              <a:t>, di depressione e dell’angoscia. Sembra inoltre riconoscere quei soggetti che hanno un peggiore adattamento alla vita e che, perciò, presentano maggior vulnerabilità di fronte ad eventi traumatici e stressanti.</a:t>
            </a:r>
            <a:endParaRPr lang="it-IT" sz="3600" dirty="0"/>
          </a:p>
          <a:p>
            <a:r>
              <a:rPr lang="it-IT" dirty="0"/>
              <a:t>Ovviamente, come gli altri strumenti psicometrici, questa scala presenta le limitazioni legate soprattutto alla complessità dell’oggetto di studio.  </a:t>
            </a:r>
            <a:endParaRPr lang="it-IT" sz="3600" dirty="0"/>
          </a:p>
          <a:p>
            <a:endParaRPr lang="it-IT" dirty="0"/>
          </a:p>
          <a:p>
            <a:endParaRPr 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F2FB9E-B051-B2FF-BBE8-350901B12426}"/>
              </a:ext>
            </a:extLst>
          </p:cNvPr>
          <p:cNvSpPr>
            <a:spLocks noGrp="1"/>
          </p:cNvSpPr>
          <p:nvPr>
            <p:ph type="title"/>
          </p:nvPr>
        </p:nvSpPr>
        <p:spPr/>
        <p:txBody>
          <a:bodyPr/>
          <a:lstStyle/>
          <a:p>
            <a:r>
              <a:rPr lang="it-IT" dirty="0"/>
              <a:t>Diapositive aggiuntive</a:t>
            </a:r>
          </a:p>
        </p:txBody>
      </p:sp>
      <p:sp>
        <p:nvSpPr>
          <p:cNvPr id="3" name="Segnaposto contenuto 2">
            <a:extLst>
              <a:ext uri="{FF2B5EF4-FFF2-40B4-BE49-F238E27FC236}">
                <a16:creationId xmlns:a16="http://schemas.microsoft.com/office/drawing/2014/main" id="{800ADE2D-170E-0ED1-F173-01C51D1A9E07}"/>
              </a:ext>
            </a:extLst>
          </p:cNvPr>
          <p:cNvSpPr>
            <a:spLocks noGrp="1"/>
          </p:cNvSpPr>
          <p:nvPr>
            <p:ph idx="1"/>
          </p:nvPr>
        </p:nvSpPr>
        <p:spPr/>
        <p:txBody>
          <a:bodyPr>
            <a:normAutofit lnSpcReduction="10000"/>
          </a:bodyPr>
          <a:lstStyle/>
          <a:p>
            <a:pPr algn="just"/>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La prevenzione del suicidio è una delle sfide più delicate e complesse che i professionisti della salute mentale affrontano. Diversi fattori contribuiscono al rischio di suicidio, tra cui disturbi mentali, problemi sociali e familiari, isolamento, abuso di sostanze, traumi passati, e molto altro. Per questo motivo, le strategie di prevenzione devono essere multidimensionali e personalizzate. Ecco alcune strategie che possono essere considerate da psicologi e operatori della salute mentale:</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831487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0A8FC-3D3A-09AC-48C7-F40E15E255BF}"/>
              </a:ext>
            </a:extLst>
          </p:cNvPr>
          <p:cNvSpPr>
            <a:spLocks noGrp="1"/>
          </p:cNvSpPr>
          <p:nvPr>
            <p:ph type="title"/>
          </p:nvPr>
        </p:nvSpPr>
        <p:spPr/>
        <p:txBody>
          <a:bodyPr>
            <a:normAutofit/>
          </a:bodyPr>
          <a:lstStyle/>
          <a:p>
            <a:r>
              <a:rPr lang="it-IT" sz="3200" kern="100" dirty="0">
                <a:latin typeface="Times New Roman" panose="02020603050405020304" pitchFamily="18" charset="0"/>
                <a:ea typeface="Times New Roman" panose="02020603050405020304" pitchFamily="18" charset="0"/>
                <a:cs typeface="Times New Roman" panose="02020603050405020304" pitchFamily="18" charset="0"/>
              </a:rPr>
              <a:t>1. Screening precoce e valutazione del rischio</a:t>
            </a:r>
            <a:br>
              <a:rPr lang="it-IT" sz="32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200" dirty="0"/>
          </a:p>
        </p:txBody>
      </p:sp>
      <p:sp>
        <p:nvSpPr>
          <p:cNvPr id="3" name="Segnaposto contenuto 2">
            <a:extLst>
              <a:ext uri="{FF2B5EF4-FFF2-40B4-BE49-F238E27FC236}">
                <a16:creationId xmlns:a16="http://schemas.microsoft.com/office/drawing/2014/main" id="{D9EC0358-B8E1-8995-631D-438F7AB7735C}"/>
              </a:ext>
            </a:extLst>
          </p:cNvPr>
          <p:cNvSpPr>
            <a:spLocks noGrp="1"/>
          </p:cNvSpPr>
          <p:nvPr>
            <p:ph idx="1"/>
          </p:nvPr>
        </p:nvSpPr>
        <p:spPr/>
        <p:txBody>
          <a:bodyPr>
            <a:normAutofit fontScale="85000"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Screening regolari: L’identificazione precoce di persone a rischio attraverso strumenti di valutazione può essere fondamentale. Chiedere direttamente ai pazienti se hanno pensieri suicidi può migliorare il riconoscimento dei segnali d’allarme.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Valutazione del rischio su base regolare: Monitorare i fattori di rischio come la depressione, l’ansia, la dipendenza, e lo stress post-traumatico per valutare se la persona si trova in una fase di crisi.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1085344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43D474-8AA1-C0A8-34B9-E8B172CFEA67}"/>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2. Interventi terapeutici mirati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7142320-389E-5559-3A73-82F20094872D}"/>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Terapia cognitivo-comportamentale (CBT): È una delle terapie più efficaci nel ridurre i pensieri suicidari. La CBT aiuta le persone a identificare e modificare i pensieri e i comportamenti negativi che contribuiscono alla loro sofferenza emotiva.</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Terapia dialettico-comportamentale (DBT): Spesso utilizzata per pazienti con disturbo borderline di personalità, la DBT si è dimostrata efficace anche nella riduzione dei comportamenti suicidari, insegnando strategie di regolazione emotiva e gestione dello stress.</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Mindfulness e tecniche di rilassamento: Queste tecniche possono aiutare i pazienti a ridurre lo stress e a sviluppare una maggiore consapevolezza delle loro emozioni, contribuendo a prevenire pensieri e azioni autodistruttive.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78799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7975D0-5E9A-2477-C7C9-A4F52153CAC6}"/>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3. Supporto sociale e comunitario</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A339232-0D1E-A4DB-2A8A-0E5E36C8FEC8}"/>
              </a:ext>
            </a:extLst>
          </p:cNvPr>
          <p:cNvSpPr>
            <a:spLocks noGrp="1"/>
          </p:cNvSpPr>
          <p:nvPr>
            <p:ph idx="1"/>
          </p:nvPr>
        </p:nvSpPr>
        <p:spPr/>
        <p:txBody>
          <a:bodyPr>
            <a:normAutofit fontScale="775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Interventi di rete sociale: Favorire il coinvolgimento della famiglia e della comunità nella vita della persona a rischio può ridurre l’isolamento sociale, uno dei principali fattori di rischio per il suicidio.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Gruppi di supporto: Partecipare a gruppi di supporto per persone che hanno avuto pensieri suicidi o per familiari può aiutare a creare un senso di appartenenza e condivisione.</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Collaborazione con servizi sociali: Garantire il supporto dei servizi sociali, come l’assistenza abitativa o lavorativa, può alleviare alcuni fattori di stress che possono alimentare pensieri suicidari.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060047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CB9BB0-06C7-F5D0-1731-FF3BD4560571}"/>
              </a:ext>
            </a:extLst>
          </p:cNvPr>
          <p:cNvSpPr>
            <a:spLocks noGrp="1"/>
          </p:cNvSpPr>
          <p:nvPr>
            <p:ph type="title"/>
          </p:nvPr>
        </p:nvSpPr>
        <p:spPr/>
        <p:txBody>
          <a:bodyPr>
            <a:normAutofit fontScale="90000"/>
          </a:bodyPr>
          <a:lstStyle/>
          <a:p>
            <a:r>
              <a:rPr lang="it-IT" b="1" dirty="0">
                <a:latin typeface=".SFUI-Semibold"/>
                <a:ea typeface="Aptos" panose="020B0004020202020204" pitchFamily="34" charset="0"/>
                <a:cs typeface="Aptos" panose="020B0004020202020204" pitchFamily="34" charset="0"/>
              </a:rPr>
              <a:t>1. Depressione Maggiore</a:t>
            </a:r>
            <a:br>
              <a:rPr lang="it-IT" dirty="0">
                <a:latin typeface="Aptos" panose="020B0004020202020204" pitchFamily="34" charset="0"/>
                <a:ea typeface="Aptos" panose="020B0004020202020204" pitchFamily="34" charset="0"/>
                <a:cs typeface="Aptos" panose="020B0004020202020204" pitchFamily="34" charset="0"/>
              </a:rPr>
            </a:br>
            <a:endParaRPr lang="it-IT" dirty="0"/>
          </a:p>
        </p:txBody>
      </p:sp>
      <p:sp>
        <p:nvSpPr>
          <p:cNvPr id="3" name="Segnaposto contenuto 2">
            <a:extLst>
              <a:ext uri="{FF2B5EF4-FFF2-40B4-BE49-F238E27FC236}">
                <a16:creationId xmlns:a16="http://schemas.microsoft.com/office/drawing/2014/main" id="{7065CA9A-11E3-AA52-0ED0-798AC43D5465}"/>
              </a:ext>
            </a:extLst>
          </p:cNvPr>
          <p:cNvSpPr>
            <a:spLocks noGrp="1"/>
          </p:cNvSpPr>
          <p:nvPr>
            <p:ph idx="1"/>
          </p:nvPr>
        </p:nvSpPr>
        <p:spPr/>
        <p:txBody>
          <a:bodyPr/>
          <a:lstStyle/>
          <a:p>
            <a:r>
              <a:rPr lang="it-IT" sz="1800" dirty="0">
                <a:solidFill>
                  <a:srgbClr val="111111"/>
                </a:solidFill>
                <a:effectLst/>
                <a:latin typeface=".SF UI"/>
                <a:ea typeface="Aptos" panose="020B0004020202020204" pitchFamily="34" charset="0"/>
                <a:cs typeface="Aptos" panose="020B0004020202020204" pitchFamily="34" charset="0"/>
              </a:rPr>
              <a:t> </a:t>
            </a:r>
            <a:endParaRPr lang="it-IT" sz="1800" dirty="0">
              <a:effectLst/>
              <a:latin typeface="Aptos" panose="020B0004020202020204" pitchFamily="34" charset="0"/>
              <a:ea typeface="Aptos" panose="020B0004020202020204" pitchFamily="34" charset="0"/>
              <a:cs typeface="Aptos" panose="020B0004020202020204" pitchFamily="34" charset="0"/>
            </a:endParaRPr>
          </a:p>
          <a:p>
            <a:r>
              <a:rPr lang="it-IT" sz="1800" dirty="0">
                <a:effectLst/>
                <a:latin typeface=".SFUI-Regular"/>
                <a:ea typeface="Aptos" panose="020B0004020202020204" pitchFamily="34" charset="0"/>
                <a:cs typeface="Aptos" panose="020B0004020202020204" pitchFamily="34" charset="0"/>
              </a:rPr>
              <a:t>La depressione è uno dei fattori di rischio più significativi per il suicidio. Alcuni tratti caratteristici che aumentano il rischio includono: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Sentimenti di disperazione</a:t>
            </a:r>
            <a:r>
              <a:rPr lang="it-IT" sz="1800" dirty="0">
                <a:effectLst/>
                <a:latin typeface=".SFUI-Regular"/>
                <a:ea typeface="Aptos" panose="020B0004020202020204" pitchFamily="34" charset="0"/>
                <a:cs typeface="Aptos" panose="020B0004020202020204" pitchFamily="34" charset="0"/>
              </a:rPr>
              <a:t>: La convinzione che non ci sia via d’uscita dalla sofferenza.</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Anedonia</a:t>
            </a:r>
            <a:r>
              <a:rPr lang="it-IT" sz="1800" dirty="0">
                <a:effectLst/>
                <a:latin typeface=".SFUI-Regular"/>
                <a:ea typeface="Aptos" panose="020B0004020202020204" pitchFamily="34" charset="0"/>
                <a:cs typeface="Aptos" panose="020B0004020202020204" pitchFamily="34" charset="0"/>
              </a:rPr>
              <a:t>: La perdita di interesse per tutte le attività, comprese quelle che un tempo davano piacere.</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Ruminazione su fallimenti e perdita</a:t>
            </a:r>
            <a:r>
              <a:rPr lang="it-IT" sz="1800" dirty="0">
                <a:effectLst/>
                <a:latin typeface=".SFUI-Regular"/>
                <a:ea typeface="Aptos" panose="020B0004020202020204" pitchFamily="34" charset="0"/>
                <a:cs typeface="Aptos" panose="020B0004020202020204" pitchFamily="34" charset="0"/>
              </a:rPr>
              <a:t>: Pensieri ossessivi su esperienze negative, che possono alimentare il desiderio di fuga attraverso il suicidio.</a:t>
            </a:r>
            <a:endParaRPr lang="it-IT" sz="1800" dirty="0">
              <a:effectLst/>
              <a:latin typeface="Aptos" panose="020B0004020202020204" pitchFamily="34" charset="0"/>
              <a:ea typeface="Aptos" panose="020B0004020202020204" pitchFamily="34" charset="0"/>
              <a:cs typeface="Aptos" panose="020B0004020202020204" pitchFamily="34" charset="0"/>
            </a:endParaRPr>
          </a:p>
          <a:p>
            <a:pPr marL="123825" indent="-123825">
              <a:spcBef>
                <a:spcPts val="900"/>
              </a:spcBef>
            </a:pPr>
            <a:r>
              <a:rPr lang="it-IT" sz="1800" dirty="0">
                <a:effectLst/>
                <a:latin typeface=".SFUI-Regular"/>
                <a:ea typeface="Aptos" panose="020B0004020202020204" pitchFamily="34" charset="0"/>
                <a:cs typeface="Aptos" panose="020B0004020202020204" pitchFamily="34" charset="0"/>
              </a:rPr>
              <a:t>	•	</a:t>
            </a:r>
            <a:r>
              <a:rPr lang="it-IT" sz="1800" b="1" dirty="0">
                <a:effectLst/>
                <a:latin typeface=".SFUI-Bold"/>
                <a:ea typeface="Aptos" panose="020B0004020202020204" pitchFamily="34" charset="0"/>
                <a:cs typeface="Aptos" panose="020B0004020202020204" pitchFamily="34" charset="0"/>
              </a:rPr>
              <a:t>Ritiro sociale</a:t>
            </a:r>
            <a:r>
              <a:rPr lang="it-IT" sz="1800" dirty="0">
                <a:effectLst/>
                <a:latin typeface=".SFUI-Regular"/>
                <a:ea typeface="Aptos" panose="020B0004020202020204" pitchFamily="34" charset="0"/>
                <a:cs typeface="Aptos" panose="020B0004020202020204" pitchFamily="34" charset="0"/>
              </a:rPr>
              <a:t>: Isolamento dalle relazioni sociali che potrebbe limitare il supporto emotivo.</a:t>
            </a:r>
            <a:endParaRPr lang="it-IT" sz="1800" dirty="0">
              <a:effectLst/>
              <a:latin typeface="Aptos" panose="020B0004020202020204" pitchFamily="34" charset="0"/>
              <a:ea typeface="Aptos" panose="020B0004020202020204" pitchFamily="34" charset="0"/>
              <a:cs typeface="Aptos" panose="020B0004020202020204" pitchFamily="34" charset="0"/>
            </a:endParaRPr>
          </a:p>
          <a:p>
            <a:endParaRPr lang="it-IT" dirty="0"/>
          </a:p>
        </p:txBody>
      </p:sp>
    </p:spTree>
    <p:extLst>
      <p:ext uri="{BB962C8B-B14F-4D97-AF65-F5344CB8AC3E}">
        <p14:creationId xmlns:p14="http://schemas.microsoft.com/office/powerpoint/2010/main" val="21491878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56D888-0422-9763-594A-A06820A3F950}"/>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4. Formazione e sensibilizzazione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21803CB1-C37E-073A-0814-8569CA634095}"/>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Formazione dei professionisti: Psicologi, medici e altri operatori sanitari devono essere continuamente formati per riconoscere i segnali di allarme e rispondere in modo appropriato a situazioni di crisi.</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Educazione pubblica: Aumentare la consapevolezza del pubblico sui segnali di allarme e su come fornire supporto a persone a rischio può essere essenziale nella prevenzione. Programmi di educazione nelle scuole, nei luoghi di lavoro e nelle comunità possono fare una grande differenza.</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040742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E572AA-485D-442D-1DC0-C418CE46E1E3}"/>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5. Accesso ridotto ai mezzi letali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B09F538-578F-6174-6782-85AF774D9597}"/>
              </a:ext>
            </a:extLst>
          </p:cNvPr>
          <p:cNvSpPr>
            <a:spLocks noGrp="1"/>
          </p:cNvSpPr>
          <p:nvPr>
            <p:ph idx="1"/>
          </p:nvPr>
        </p:nvSpPr>
        <p:spPr/>
        <p:txBody>
          <a:bodyPr>
            <a:normAutofit fontScale="92500"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Riduzione dell’accesso a mezzi letali: Interventi pratici, come la riduzione dell’accesso a farmaci, armi da fuoco o luoghi pericolosi, possono prevenire tentativi di suicidio impulsivi.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Protocolli di sicurezza: Collaborare con le famiglie per mettere in atto piani di sicurezza, ad esempio, limitando l’accesso a farmaci o oggetti pericolosi.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656982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9C2611-D76E-96AF-898E-1CE8913219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3A94636-57B0-DAF4-4B4E-FB63ECDB2CB8}"/>
              </a:ext>
            </a:extLst>
          </p:cNvPr>
          <p:cNvSpPr>
            <a:spLocks noGrp="1"/>
          </p:cNvSpPr>
          <p:nvPr>
            <p:ph idx="1"/>
          </p:nvPr>
        </p:nvSpPr>
        <p:spPr/>
        <p:txBody>
          <a:bodyPr>
            <a:normAutofit/>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6. Piani di gestione della crisi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Creazione di un piano di sicurezza personalizzato: Lavorare con la persona per sviluppare un piano d’azione da attivare in caso di crisi. Questo può includere l’identificazione di persone da contattare, tecniche di gestione dello stress, e la consapevolezza di luoghi sicuri.</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Linee telefoniche di emergenza e servizi online: Promuovere l’uso di risorse di supporto immediato, come le linee telefoniche per la prevenzione del suicidio o le piattaforme di supporto online.</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259437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00F8D-A491-DE25-1107-331C8129B3D8}"/>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7. Supporto post-evento (</a:t>
            </a:r>
            <a:r>
              <a:rPr lang="it-IT" kern="100" dirty="0" err="1">
                <a:latin typeface="Times New Roman" panose="02020603050405020304" pitchFamily="18" charset="0"/>
                <a:ea typeface="Times New Roman" panose="02020603050405020304" pitchFamily="18" charset="0"/>
                <a:cs typeface="Times New Roman" panose="02020603050405020304" pitchFamily="18" charset="0"/>
              </a:rPr>
              <a:t>postvention</a:t>
            </a:r>
            <a:r>
              <a:rPr lang="it-IT" kern="100" dirty="0">
                <a:latin typeface="Times New Roman" panose="02020603050405020304" pitchFamily="18" charset="0"/>
                <a:ea typeface="Times New Roman" panose="02020603050405020304" pitchFamily="18" charset="0"/>
                <a:cs typeface="Times New Roman" panose="02020603050405020304" pitchFamily="18" charset="0"/>
              </a:rPr>
              <a:t>)</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64CF0DF-AB5B-C646-A424-E88D19861DFB}"/>
              </a:ext>
            </a:extLst>
          </p:cNvPr>
          <p:cNvSpPr>
            <a:spLocks noGrp="1"/>
          </p:cNvSpPr>
          <p:nvPr>
            <p:ph idx="1"/>
          </p:nvPr>
        </p:nvSpPr>
        <p:spPr/>
        <p:txBody>
          <a:bodyPr>
            <a:normAutofit fontScale="850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Intervento dopo un tentativo di suicidio: Un tentativo di suicidio aumenta significativamente il rischio di un futuro tentativo. Un follow-up costante, inclusi incontri regolari e supporto psicologico, può ridurre questo rischio.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Supporto per i sopravvissuti al suicidio: Anche chi ha perso una persona cara per suicidio è a rischio di sviluppare comportamenti suicidari. Fornire supporto psicologico ai sopravvissuti può prevenire un effetto domino.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6159421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89FAAC-3ED2-8FA5-771C-F26D97C4CAC2}"/>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8. Politiche e interventi a livello di comunità</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FC94AFC7-7F18-9639-3B01-0DF7680808FB}"/>
              </a:ext>
            </a:extLst>
          </p:cNvPr>
          <p:cNvSpPr>
            <a:spLocks noGrp="1"/>
          </p:cNvSpPr>
          <p:nvPr>
            <p:ph idx="1"/>
          </p:nvPr>
        </p:nvSpPr>
        <p:spPr/>
        <p:txBody>
          <a:bodyPr>
            <a:normAutofit fontScale="85000" lnSpcReduction="1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Politiche di salute pubblica: Sostenere politiche pubbliche che promuovano l’accesso ai servizi di salute mentale, riducano lo stigma e facilitino l’accesso ai trattamenti.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Campagne anti-stigma: Lo stigma associato alla malattia mentale e al suicidio è una barriera significativa all’accesso al trattamento. Campagne pubbliche che incoraggino le persone a cercare aiuto possono contribuire a superare questa barriera.</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3858503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926EB3-C001-25A7-7192-E758A577C894}"/>
              </a:ext>
            </a:extLst>
          </p:cNvPr>
          <p:cNvSpPr>
            <a:spLocks noGrp="1"/>
          </p:cNvSpPr>
          <p:nvPr>
            <p:ph type="title"/>
          </p:nvPr>
        </p:nvSpPr>
        <p:spPr/>
        <p:txBody>
          <a:bodyPr>
            <a:normAutofit fontScale="90000"/>
          </a:bodyPr>
          <a:lstStyle/>
          <a:p>
            <a:r>
              <a:rPr lang="it-IT" dirty="0"/>
              <a:t>PREVENZIONE DEL SUICIDIO TRA I CLIENTI</a:t>
            </a:r>
          </a:p>
        </p:txBody>
      </p:sp>
      <p:sp>
        <p:nvSpPr>
          <p:cNvPr id="3" name="Segnaposto contenuto 2">
            <a:extLst>
              <a:ext uri="{FF2B5EF4-FFF2-40B4-BE49-F238E27FC236}">
                <a16:creationId xmlns:a16="http://schemas.microsoft.com/office/drawing/2014/main" id="{AE51FAEE-12BD-C533-917A-F92BF2BA8C52}"/>
              </a:ext>
            </a:extLst>
          </p:cNvPr>
          <p:cNvSpPr>
            <a:spLocks noGrp="1"/>
          </p:cNvSpPr>
          <p:nvPr>
            <p:ph idx="1"/>
          </p:nvPr>
        </p:nvSpPr>
        <p:spPr/>
        <p:txBody>
          <a:bodyPr/>
          <a:lstStyle/>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La prevenzione del suicidio richiede un approccio integrato e collaborativo, con il coinvolgimento di psicologi, medici, famiglie e la società nel suo complesso.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Come psicologo, durante la terapia con un paziente, ci sono diversi segni clinici e comportamentali che potrebbero indicare un rischio elevato di suicidio. È fondamentale osservare attentamente i cambiamenti nel paziente nel corso delle sedute e tener conto di eventuali fattori di rischio preesistenti. Ecco i principali segnali da monitorare: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607309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78CA8C-20AB-56F8-4C8A-F65C42380989}"/>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1. Comportamenti diretti</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E133EE4-7402-0AC2-8EF2-D18F0BA9F099}"/>
              </a:ext>
            </a:extLst>
          </p:cNvPr>
          <p:cNvSpPr>
            <a:spLocks noGrp="1"/>
          </p:cNvSpPr>
          <p:nvPr>
            <p:ph idx="1"/>
          </p:nvPr>
        </p:nvSpPr>
        <p:spPr/>
        <p:txBody>
          <a:bodyPr>
            <a:normAutofit fontScale="92500" lnSpcReduction="1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Minacce esplicite di suicidio: Frasi come “Voglio morire” o “Non posso andare avanti così” sono segnali molto preoccupanti e richiedono immediata attenzione.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Pianificazione del suicidio: Se una persona ha pensieri suicidari e inizia a fare piani specifici su come realizzarli (ad esempio, raccogliere mezzi letali come armi o farmaci), il rischio è particolarmente alto.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Ricerca di mezzi per suicidarsi: Il fatto di cercare attivamente metodi per togliersi la vita, come fare ricerche online su come suicidarsi o cercare mezzi letali, è un forte indicatore di rischio.</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881911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EDF211-24C2-ED22-BE04-13D3B701F3EA}"/>
              </a:ext>
            </a:extLst>
          </p:cNvPr>
          <p:cNvSpPr>
            <a:spLocks noGrp="1"/>
          </p:cNvSpPr>
          <p:nvPr>
            <p:ph type="title"/>
          </p:nvPr>
        </p:nvSpPr>
        <p:spPr/>
        <p:txBody>
          <a:bodyPr>
            <a:normAutofit fontScale="90000"/>
          </a:bodyPr>
          <a:lstStyle/>
          <a:p>
            <a:r>
              <a:rPr lang="it-IT" kern="100" dirty="0">
                <a:latin typeface="Times New Roman" panose="02020603050405020304" pitchFamily="18" charset="0"/>
                <a:ea typeface="Times New Roman" panose="02020603050405020304" pitchFamily="18" charset="0"/>
                <a:cs typeface="Times New Roman" panose="02020603050405020304" pitchFamily="18" charset="0"/>
              </a:rPr>
              <a:t>Verbalizzazioni dirette e indirette</a:t>
            </a:r>
            <a:br>
              <a:rPr lang="it-IT" kern="100" dirty="0">
                <a:latin typeface="Calibri" panose="020F0502020204030204" pitchFamily="34" charset="0"/>
                <a:ea typeface="Times New Roman" panose="02020603050405020304" pitchFamily="18"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D7020DD4-9A8B-D94B-86A2-A9796B46B911}"/>
              </a:ext>
            </a:extLst>
          </p:cNvPr>
          <p:cNvSpPr>
            <a:spLocks noGrp="1"/>
          </p:cNvSpPr>
          <p:nvPr>
            <p:ph idx="1"/>
          </p:nvPr>
        </p:nvSpPr>
        <p:spPr/>
        <p:txBody>
          <a:bodyPr>
            <a:normAutofit fontScale="85000" lnSpcReduction="10000"/>
          </a:bodyPr>
          <a:lstStyle/>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1800" kern="1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Espressioni verbali di disperazione o desiderio di morte: Frasi come “Non ce la faccio più”, “Vorrei sparire”, “Sarebbe meglio se non fossi qui” o “Nessuno mi mancherebbe se morissi” indicano una forte sofferenza e pensieri suicidari.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kern="100" dirty="0">
                <a:effectLst/>
                <a:latin typeface="Times New Roman" panose="02020603050405020304" pitchFamily="18" charset="0"/>
                <a:ea typeface="Times New Roman" panose="02020603050405020304" pitchFamily="18" charset="0"/>
                <a:cs typeface="Times New Roman" panose="02020603050405020304" pitchFamily="18" charset="0"/>
              </a:rPr>
              <a:t>	•	Discussione aperta del suicidio: Il paziente potrebbe parlare direttamente di voler morire o di togliersi la vita. Anche discorsi indiretti sulla morte, come la curiosità o la ricerca di informazioni su metodi per morire, sono segnali preoccupanti.</a:t>
            </a:r>
            <a:endParaRPr lang="it-IT"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552254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DCF0F5-8DE5-8CC1-4530-736BBD2705DD}"/>
              </a:ext>
            </a:extLst>
          </p:cNvPr>
          <p:cNvSpPr>
            <a:spLocks noGrp="1"/>
          </p:cNvSpPr>
          <p:nvPr>
            <p:ph type="title"/>
          </p:nvPr>
        </p:nvSpPr>
        <p:spPr/>
        <p:txBody>
          <a:bodyPr>
            <a:noAutofit/>
          </a:bodyPr>
          <a:lstStyle/>
          <a:p>
            <a:r>
              <a:rPr lang="it-IT" sz="3600" kern="100" dirty="0">
                <a:latin typeface="Times New Roman" panose="02020603050405020304" pitchFamily="18" charset="0"/>
                <a:ea typeface="Times New Roman" panose="02020603050405020304" pitchFamily="18" charset="0"/>
                <a:cs typeface="Times New Roman" panose="02020603050405020304" pitchFamily="18" charset="0"/>
              </a:rPr>
              <a:t>Cambiamenti comportamentali significativi</a:t>
            </a:r>
            <a:br>
              <a:rPr lang="it-IT" sz="3600" kern="100" dirty="0">
                <a:latin typeface="Calibri" panose="020F0502020204030204" pitchFamily="34" charset="0"/>
                <a:ea typeface="Times New Roman" panose="02020603050405020304" pitchFamily="18" charset="0"/>
                <a:cs typeface="Times New Roman" panose="02020603050405020304" pitchFamily="18" charset="0"/>
              </a:rPr>
            </a:br>
            <a:endParaRPr lang="it-IT" sz="3600" dirty="0"/>
          </a:p>
        </p:txBody>
      </p:sp>
      <p:sp>
        <p:nvSpPr>
          <p:cNvPr id="3" name="Segnaposto contenuto 2">
            <a:extLst>
              <a:ext uri="{FF2B5EF4-FFF2-40B4-BE49-F238E27FC236}">
                <a16:creationId xmlns:a16="http://schemas.microsoft.com/office/drawing/2014/main" id="{EDBCAA48-A917-A378-2A80-DB4DD4F7CB81}"/>
              </a:ext>
            </a:extLst>
          </p:cNvPr>
          <p:cNvSpPr>
            <a:spLocks noGrp="1"/>
          </p:cNvSpPr>
          <p:nvPr>
            <p:ph idx="1"/>
          </p:nvPr>
        </p:nvSpPr>
        <p:spPr/>
        <p:txBody>
          <a:bodyPr>
            <a:normAutofit fontScale="70000" lnSpcReduction="20000"/>
          </a:bodyPr>
          <a:lstStyle/>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Isolamento sociale: L’evitamento improvviso di amici, familiari o attività che un tempo erano gratificanti può indicare una forte sofferenza emotiva e pensieri suicidari.</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Ritiro o apatia: La perdita di interesse nelle attività quotidiane o la mancanza di piacere in cose che normalmente suscitavano interesse (anedonia) può segnalare depressione e un aumento del rischio di suicidio.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	Cambiamenti nei modelli di sonno o alimentazione: Problemi di insonnia, ipersonnia, perdita di appetito o abbuffate possono essere indicatori di grave disagio psicologico.</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3200" kern="1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1752997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7EF43-3A85-8406-A61F-BEE21F8185E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72DE5BF-16BD-C2F7-7699-AA6A25EE5E77}"/>
              </a:ext>
            </a:extLst>
          </p:cNvPr>
          <p:cNvSpPr>
            <a:spLocks noGrp="1"/>
          </p:cNvSpPr>
          <p:nvPr>
            <p:ph idx="1"/>
          </p:nvPr>
        </p:nvSpPr>
        <p:spPr/>
        <p:txBody>
          <a:bodyPr>
            <a:normAutofit lnSpcReduction="10000"/>
          </a:bodyPr>
          <a:lstStyle/>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Preparazione per il suicidio: Il paziente potrebbe mostrare comportamenti che indicano preparativi per un suicidio, come mettere in ordine le proprie cose, scrivere lettere d’addio, o distribuire beni personali di valore.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Ritiro sociale: Un allontanamento improvviso e significativo da amici, familiari o attività sociali precedentemente apprezzate può indicare che il paziente sta rinunciando alle relazioni e alla vita in generale.</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it-IT" sz="2400" kern="100" dirty="0">
                <a:effectLst/>
                <a:latin typeface="Times New Roman" panose="02020603050405020304" pitchFamily="18" charset="0"/>
                <a:ea typeface="Times New Roman" panose="02020603050405020304" pitchFamily="18" charset="0"/>
                <a:cs typeface="Times New Roman" panose="02020603050405020304" pitchFamily="18" charset="0"/>
              </a:rPr>
              <a:t>	•	Declino nelle attività quotidiane: Trascurare le responsabilità personali o professionali, come smettere di prendersi cura dell’igiene, del lavoro o della casa, può essere un segnale di perdita di interesse per la vita.</a:t>
            </a:r>
            <a:endParaRPr lang="it-IT" sz="2400" kern="1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06583695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1774</TotalTime>
  <Words>10701</Words>
  <Application>Microsoft Office PowerPoint</Application>
  <PresentationFormat>Presentazione su schermo (4:3)</PresentationFormat>
  <Paragraphs>597</Paragraphs>
  <Slides>142</Slides>
  <Notes>1</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142</vt:i4>
      </vt:variant>
    </vt:vector>
  </HeadingPairs>
  <TitlesOfParts>
    <vt:vector size="152" baseType="lpstr">
      <vt:lpstr>.SF UI</vt:lpstr>
      <vt:lpstr>.SFUI-Bold</vt:lpstr>
      <vt:lpstr>.SFUI-Regular</vt:lpstr>
      <vt:lpstr>.SFUI-Semibold</vt:lpstr>
      <vt:lpstr>Aptos</vt:lpstr>
      <vt:lpstr>Arial</vt:lpstr>
      <vt:lpstr>Arial Unicode MS</vt:lpstr>
      <vt:lpstr>Calibri</vt:lpstr>
      <vt:lpstr>Times New Roman</vt:lpstr>
      <vt:lpstr>Tema di Office</vt:lpstr>
      <vt:lpstr>SUICIDIO  valutazione del rischio e  prevenzione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PSICOPATOLOGIA E SUICIDIO</vt:lpstr>
      <vt:lpstr>1. Depressione Maggiore </vt:lpstr>
      <vt:lpstr>2. Disturbo Bipolare </vt:lpstr>
      <vt:lpstr>3. Disturbi d’Ansia </vt:lpstr>
      <vt:lpstr>4. Disturbo Post-Traumatico da Stress (PTSD) </vt:lpstr>
      <vt:lpstr>5. Disturbi della Personalità </vt:lpstr>
      <vt:lpstr>6. Schizofrenia </vt:lpstr>
      <vt:lpstr>7. Abuso di Sostanze </vt:lpstr>
      <vt:lpstr>SUICIDIO </vt:lpstr>
      <vt:lpstr>Presentazione standard di PowerPoint</vt:lpstr>
      <vt:lpstr>Presentazione standard di PowerPoint</vt:lpstr>
      <vt:lpstr>Presentazione standard di PowerPoint</vt:lpstr>
      <vt:lpstr>Presentazione standard di PowerPoint</vt:lpstr>
      <vt:lpstr>I PRIMI PASSI VERSO IL SUICIDIO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SCHEMA DI VALUTAZIONE DEL RISCHIO DI SUICIDIO </vt:lpstr>
      <vt:lpstr>Presentazione standard di PowerPoint</vt:lpstr>
      <vt:lpstr>Presentazione standard di PowerPoint</vt:lpstr>
      <vt:lpstr>B. Aspetti demografici </vt:lpstr>
      <vt:lpstr>Presentazione standard di PowerPoint</vt:lpstr>
      <vt:lpstr>C. Funzionalità emotiva </vt:lpstr>
      <vt:lpstr>Presentazione standard di PowerPoint</vt:lpstr>
      <vt:lpstr>E. Condizione fisica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ELEMENTI CENTRALI ED OBIETTIVI DELLA TERAPIA </vt:lpstr>
      <vt:lpstr>Presentazione standard di PowerPoint</vt:lpstr>
      <vt:lpstr>Presentazione standard di PowerPoint</vt:lpstr>
      <vt:lpstr>3. Tecniche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SCALE DI VALUTAZIONE DEI FATTORI DI RISCHIO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SAS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Diapositive aggiuntive</vt:lpstr>
      <vt:lpstr>1. Screening precoce e valutazione del rischio </vt:lpstr>
      <vt:lpstr>2. Interventi terapeutici mirati </vt:lpstr>
      <vt:lpstr>3. Supporto sociale e comunitario </vt:lpstr>
      <vt:lpstr>4. Formazione e sensibilizzazione </vt:lpstr>
      <vt:lpstr>5. Accesso ridotto ai mezzi letali </vt:lpstr>
      <vt:lpstr>Presentazione standard di PowerPoint</vt:lpstr>
      <vt:lpstr>7. Supporto post-evento (postvention) </vt:lpstr>
      <vt:lpstr>8. Politiche e interventi a livello di comunità </vt:lpstr>
      <vt:lpstr>PREVENZIONE DEL SUICIDIO TRA I CLIENTI</vt:lpstr>
      <vt:lpstr>1. Comportamenti diretti </vt:lpstr>
      <vt:lpstr>Verbalizzazioni dirette e indirette </vt:lpstr>
      <vt:lpstr>Cambiamenti comportamentali significativi </vt:lpstr>
      <vt:lpstr>Presentazione standard di PowerPoint</vt:lpstr>
      <vt:lpstr>Presentazione standard di PowerPoint</vt:lpstr>
      <vt:lpstr>Presentazione standard di PowerPoint</vt:lpstr>
      <vt:lpstr>Presentazione standard di PowerPoint</vt:lpstr>
      <vt:lpstr>Presentazione standard di PowerPoint</vt:lpstr>
      <vt:lpstr>3. Sintomi emotivi e verbali </vt:lpstr>
      <vt:lpstr>Presentazione standard di PowerPoint</vt:lpstr>
      <vt:lpstr>4. Comportamenti autolesivi </vt:lpstr>
      <vt:lpstr>Presentazione standard di PowerPoint</vt:lpstr>
      <vt:lpstr>5. Ideazione su la morte o il suicidio </vt:lpstr>
      <vt:lpstr>6. Cambiamenti nelle performance quotidiane </vt:lpstr>
      <vt:lpstr>7. Eventi o circostanze scatenanti </vt:lpstr>
      <vt:lpstr>8. Sintomi fisici correlati alla depressione </vt:lpstr>
      <vt:lpstr>9. Miglioramento improvviso e inatteso dell’umore </vt:lpstr>
      <vt:lpstr>10. Fattori di rischio aggiuntivi </vt:lpstr>
      <vt:lpstr>SAS Suicide Attempt Scale</vt:lpstr>
      <vt:lpstr>SAS suicide attempt  scale</vt:lpstr>
      <vt:lpstr>Presentazione standard di PowerPoint</vt:lpstr>
      <vt:lpstr>Presentazione standard di PowerPoint</vt:lpstr>
      <vt:lpstr>Presentazione standard di PowerPoint</vt:lpstr>
      <vt:lpstr>Presentazione standard di PowerPoint</vt:lpstr>
      <vt:lpstr>1. Segnali verbali e comportamentali </vt:lpstr>
      <vt:lpstr>2. Cambiamenti emotivi e comportamentali </vt:lpstr>
      <vt:lpstr>3. Fattori di rischio personali e sociali </vt:lpstr>
      <vt:lpstr>4. Indicatori psicologici </vt:lpstr>
      <vt:lpstr>5. Cambiamenti fisici </vt:lpstr>
      <vt:lpstr>Cosa fare in presenza di segnali d’allarme? </vt:lpstr>
      <vt:lpstr>Meccanismi Psicologici Sottostanti </vt:lpstr>
      <vt:lpstr>Strategie di Prevenzione Specifiche per Psicopatologie </vt:lpstr>
      <vt:lpstr>Presentazione standard di PowerPoint</vt:lpstr>
      <vt:lpstr>Presentazione standard di PowerPoint</vt:lpstr>
      <vt:lpstr>2. Interventi psicologici e supporto emotivo </vt:lpstr>
      <vt:lpstr>3. Supporto farmacologico </vt:lpstr>
      <vt:lpstr>4. Creare reti di supporto </vt:lpstr>
      <vt:lpstr>5. Ridurre l’accesso ai mezzi letali </vt:lpstr>
      <vt:lpstr>6. Programmi scolastici e aziendali di prevenzione </vt:lpstr>
      <vt:lpstr>7. Promuovere stili di vita sani </vt:lpstr>
      <vt:lpstr>8. Interventi nelle situazioni di crisi </vt:lpstr>
      <vt:lpstr>9. Supporto post-vento (postvention) </vt:lpstr>
      <vt:lpstr>Riferimenti utili in Italia </vt:lpstr>
      <vt:lpstr>SUICIDIO ED AUTOLESIONISMO</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SUICIDIO  valutazione del rischio e  prevenzione</dc:title>
  <dc:creator>.</dc:creator>
  <cp:lastModifiedBy>FRANCESCO ROVETTO</cp:lastModifiedBy>
  <cp:revision>22</cp:revision>
  <dcterms:created xsi:type="dcterms:W3CDTF">2009-12-17T15:02:41Z</dcterms:created>
  <dcterms:modified xsi:type="dcterms:W3CDTF">2024-11-20T12:47:33Z</dcterms:modified>
</cp:coreProperties>
</file>