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4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39.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3"/>
  </p:notesMasterIdLst>
  <p:sldIdLst>
    <p:sldId id="256" r:id="rId2"/>
    <p:sldId id="315" r:id="rId3"/>
    <p:sldId id="316" r:id="rId4"/>
    <p:sldId id="317" r:id="rId5"/>
    <p:sldId id="318" r:id="rId6"/>
    <p:sldId id="319" r:id="rId7"/>
    <p:sldId id="320" r:id="rId8"/>
    <p:sldId id="321" r:id="rId9"/>
    <p:sldId id="347" r:id="rId10"/>
    <p:sldId id="351" r:id="rId11"/>
    <p:sldId id="360" r:id="rId12"/>
    <p:sldId id="325" r:id="rId13"/>
    <p:sldId id="326" r:id="rId14"/>
    <p:sldId id="327" r:id="rId15"/>
    <p:sldId id="409" r:id="rId16"/>
    <p:sldId id="328" r:id="rId17"/>
    <p:sldId id="329" r:id="rId18"/>
    <p:sldId id="330" r:id="rId19"/>
    <p:sldId id="338" r:id="rId20"/>
    <p:sldId id="339" r:id="rId21"/>
    <p:sldId id="345" r:id="rId22"/>
    <p:sldId id="346" r:id="rId23"/>
    <p:sldId id="258" r:id="rId24"/>
    <p:sldId id="259" r:id="rId25"/>
    <p:sldId id="260" r:id="rId26"/>
    <p:sldId id="261" r:id="rId27"/>
    <p:sldId id="262" r:id="rId28"/>
    <p:sldId id="263" r:id="rId29"/>
    <p:sldId id="264" r:id="rId30"/>
    <p:sldId id="265" r:id="rId31"/>
    <p:sldId id="490" r:id="rId32"/>
    <p:sldId id="491" r:id="rId33"/>
    <p:sldId id="492" r:id="rId34"/>
    <p:sldId id="267" r:id="rId35"/>
    <p:sldId id="493" r:id="rId36"/>
    <p:sldId id="494" r:id="rId37"/>
    <p:sldId id="269" r:id="rId38"/>
    <p:sldId id="270" r:id="rId39"/>
    <p:sldId id="271" r:id="rId40"/>
    <p:sldId id="272" r:id="rId41"/>
    <p:sldId id="273" r:id="rId42"/>
    <p:sldId id="274" r:id="rId43"/>
    <p:sldId id="275" r:id="rId44"/>
    <p:sldId id="495" r:id="rId45"/>
    <p:sldId id="410" r:id="rId46"/>
    <p:sldId id="277" r:id="rId47"/>
    <p:sldId id="278" r:id="rId48"/>
    <p:sldId id="279" r:id="rId49"/>
    <p:sldId id="280" r:id="rId50"/>
    <p:sldId id="411" r:id="rId51"/>
    <p:sldId id="281" r:id="rId52"/>
    <p:sldId id="282" r:id="rId53"/>
    <p:sldId id="283" r:id="rId54"/>
    <p:sldId id="412" r:id="rId55"/>
    <p:sldId id="284" r:id="rId56"/>
    <p:sldId id="551" r:id="rId57"/>
    <p:sldId id="413" r:id="rId58"/>
    <p:sldId id="285" r:id="rId59"/>
    <p:sldId id="286" r:id="rId60"/>
    <p:sldId id="287" r:id="rId61"/>
    <p:sldId id="414" r:id="rId62"/>
    <p:sldId id="288" r:id="rId63"/>
    <p:sldId id="289" r:id="rId64"/>
    <p:sldId id="290" r:id="rId65"/>
    <p:sldId id="291" r:id="rId66"/>
    <p:sldId id="292" r:id="rId67"/>
    <p:sldId id="293" r:id="rId68"/>
    <p:sldId id="294" r:id="rId69"/>
    <p:sldId id="295" r:id="rId70"/>
    <p:sldId id="296" r:id="rId71"/>
    <p:sldId id="370" r:id="rId72"/>
    <p:sldId id="455" r:id="rId73"/>
    <p:sldId id="456" r:id="rId74"/>
    <p:sldId id="457" r:id="rId75"/>
    <p:sldId id="458" r:id="rId76"/>
    <p:sldId id="459" r:id="rId77"/>
    <p:sldId id="460" r:id="rId78"/>
    <p:sldId id="461" r:id="rId79"/>
    <p:sldId id="462" r:id="rId80"/>
    <p:sldId id="463" r:id="rId81"/>
    <p:sldId id="464" r:id="rId82"/>
    <p:sldId id="465" r:id="rId83"/>
    <p:sldId id="466" r:id="rId84"/>
    <p:sldId id="475" r:id="rId85"/>
    <p:sldId id="476" r:id="rId86"/>
    <p:sldId id="477" r:id="rId87"/>
    <p:sldId id="478" r:id="rId88"/>
    <p:sldId id="479" r:id="rId89"/>
    <p:sldId id="543" r:id="rId90"/>
    <p:sldId id="546" r:id="rId91"/>
    <p:sldId id="547" r:id="rId92"/>
    <p:sldId id="548" r:id="rId93"/>
    <p:sldId id="549" r:id="rId94"/>
    <p:sldId id="550" r:id="rId95"/>
    <p:sldId id="480" r:id="rId96"/>
    <p:sldId id="481" r:id="rId97"/>
    <p:sldId id="482" r:id="rId98"/>
    <p:sldId id="483" r:id="rId99"/>
    <p:sldId id="484" r:id="rId100"/>
    <p:sldId id="485" r:id="rId101"/>
    <p:sldId id="486" r:id="rId102"/>
    <p:sldId id="487" r:id="rId103"/>
    <p:sldId id="488" r:id="rId104"/>
    <p:sldId id="489" r:id="rId105"/>
    <p:sldId id="496" r:id="rId106"/>
    <p:sldId id="497" r:id="rId107"/>
    <p:sldId id="498" r:id="rId108"/>
    <p:sldId id="499" r:id="rId109"/>
    <p:sldId id="500" r:id="rId110"/>
    <p:sldId id="501" r:id="rId111"/>
    <p:sldId id="502" r:id="rId112"/>
    <p:sldId id="503" r:id="rId113"/>
    <p:sldId id="504" r:id="rId114"/>
    <p:sldId id="505" r:id="rId115"/>
    <p:sldId id="506" r:id="rId116"/>
    <p:sldId id="507" r:id="rId117"/>
    <p:sldId id="508" r:id="rId118"/>
    <p:sldId id="509" r:id="rId119"/>
    <p:sldId id="510" r:id="rId120"/>
    <p:sldId id="511" r:id="rId121"/>
    <p:sldId id="512" r:id="rId122"/>
    <p:sldId id="513" r:id="rId123"/>
    <p:sldId id="514" r:id="rId124"/>
    <p:sldId id="515" r:id="rId125"/>
    <p:sldId id="516" r:id="rId126"/>
    <p:sldId id="517" r:id="rId127"/>
    <p:sldId id="518" r:id="rId128"/>
    <p:sldId id="519" r:id="rId129"/>
    <p:sldId id="520" r:id="rId130"/>
    <p:sldId id="521" r:id="rId131"/>
    <p:sldId id="522" r:id="rId132"/>
    <p:sldId id="523" r:id="rId133"/>
    <p:sldId id="524" r:id="rId134"/>
    <p:sldId id="525" r:id="rId135"/>
    <p:sldId id="526" r:id="rId136"/>
    <p:sldId id="527" r:id="rId137"/>
    <p:sldId id="528" r:id="rId138"/>
    <p:sldId id="529" r:id="rId139"/>
    <p:sldId id="530" r:id="rId140"/>
    <p:sldId id="531" r:id="rId141"/>
    <p:sldId id="532" r:id="rId142"/>
    <p:sldId id="533" r:id="rId143"/>
    <p:sldId id="534" r:id="rId144"/>
    <p:sldId id="535" r:id="rId145"/>
    <p:sldId id="536" r:id="rId146"/>
    <p:sldId id="537" r:id="rId147"/>
    <p:sldId id="538" r:id="rId148"/>
    <p:sldId id="539" r:id="rId149"/>
    <p:sldId id="540" r:id="rId150"/>
    <p:sldId id="541" r:id="rId151"/>
    <p:sldId id="542" r:id="rId15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E8B784-7549-4576-A1A7-7095DC7DC955}" type="datetimeFigureOut">
              <a:rPr lang="it-IT" smtClean="0"/>
              <a:pPr/>
              <a:t>21/05/2011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97EDDF-9AEC-4ABE-84A7-97E83B155710}"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5D9B22-823F-4D64-B831-49DC5C12E59D}" type="slidenum">
              <a:rPr lang="it-IT" smtClean="0"/>
              <a:pPr fontAlgn="base">
                <a:spcBef>
                  <a:spcPct val="0"/>
                </a:spcBef>
                <a:spcAft>
                  <a:spcPct val="0"/>
                </a:spcAft>
                <a:defRPr/>
              </a:pPr>
              <a:t>21</a:t>
            </a:fld>
            <a:endParaRPr lang="it-IT" smtClean="0"/>
          </a:p>
        </p:txBody>
      </p:sp>
      <p:sp>
        <p:nvSpPr>
          <p:cNvPr id="11469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14692" name="Text Box 3"/>
          <p:cNvSpPr>
            <a:spLocks noGrp="1" noChangeArrowheads="1"/>
          </p:cNvSpPr>
          <p:nvPr>
            <p:ph type="body" idx="1"/>
          </p:nvPr>
        </p:nvSpPr>
        <p:spPr bwMode="auto">
          <a:solidFill>
            <a:srgbClr val="FFFFFF"/>
          </a:solidFill>
          <a:ln w="9360">
            <a:solidFill>
              <a:srgbClr val="000000"/>
            </a:solidFill>
            <a:miter lim="800000"/>
            <a:headEnd/>
            <a:tailEnd/>
          </a:ln>
        </p:spPr>
        <p:txBody>
          <a:bodyPr wrap="square" lIns="90000" tIns="46800" rIns="90000" bIns="46800" numCol="1" anchor="t" anchorCtr="0" compatLnSpc="1">
            <a:prstTxWarp prst="textNoShape">
              <a:avLst/>
            </a:prstTxWarp>
            <a:spAutoFit/>
          </a:bodyPr>
          <a:lstStyle/>
          <a:p>
            <a:pPr defTabSz="449263" eaLnBrk="1" hangingPunct="1">
              <a:lnSpc>
                <a:spcPct val="95000"/>
              </a:lnSpc>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400" b="1" smtClean="0">
                <a:ea typeface="Arial Unicode MS" pitchFamily="34" charset="-128"/>
                <a:cs typeface="Arial Unicode MS" pitchFamily="34" charset="-128"/>
              </a:rPr>
              <a:t>Slide 11:  The reward pathway</a:t>
            </a:r>
          </a:p>
          <a:p>
            <a:pPr defTabSz="449263" eaLnBrk="1" hangingPunct="1">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400" smtClean="0">
                <a:ea typeface="Arial Unicode MS" pitchFamily="34" charset="-128"/>
                <a:cs typeface="Arial Unicode MS" pitchFamily="34" charset="-128"/>
              </a:rPr>
              <a:t>Tell your audience that this is a view of the brain cut down the middle.  An important part of the reward pathway is shown and the major structures are highlighted:  the ventral tegmental area (VTA), the nucleus accumbens and the prefrontal cortex.  The VTA is connected to both the nucleus accumbens and the prefrontal cortex via this pathway and it sends information to these structures via its neurons.  The neurons of the VTA contain the neurotransmitter dopamine which is released in the nucleus accumbens and in the prefrontal cortex (point to each of these structures). Reiterate that this pathway is activated by a rewarding stimulus.  [Note: the pathway shown here is not the only pathway activated by rewards, other structures are involved too, but only this part of the pathway is shown for simplicity.]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E13AC4-F8AE-44C1-B5AF-6A647D44DA6A}" type="slidenum">
              <a:rPr lang="it-IT" smtClean="0"/>
              <a:pPr fontAlgn="base">
                <a:spcBef>
                  <a:spcPct val="0"/>
                </a:spcBef>
                <a:spcAft>
                  <a:spcPct val="0"/>
                </a:spcAft>
                <a:defRPr/>
              </a:pPr>
              <a:t>22</a:t>
            </a:fld>
            <a:endParaRPr lang="it-IT" smtClean="0"/>
          </a:p>
        </p:txBody>
      </p:sp>
      <p:sp>
        <p:nvSpPr>
          <p:cNvPr id="115715"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15716" name="Text Box 1027"/>
          <p:cNvSpPr>
            <a:spLocks noGrp="1" noChangeArrowheads="1"/>
          </p:cNvSpPr>
          <p:nvPr>
            <p:ph type="body" idx="1"/>
          </p:nvPr>
        </p:nvSpPr>
        <p:spPr bwMode="auto">
          <a:solidFill>
            <a:srgbClr val="FFFFFF"/>
          </a:solidFill>
          <a:ln w="9360">
            <a:solidFill>
              <a:srgbClr val="000000"/>
            </a:solidFill>
            <a:miter lim="800000"/>
            <a:headEnd/>
            <a:tailEnd/>
          </a:ln>
        </p:spPr>
        <p:txBody>
          <a:bodyPr wrap="square" lIns="90000" tIns="46800" rIns="90000" bIns="46800" numCol="1" anchor="t" anchorCtr="0" compatLnSpc="1">
            <a:prstTxWarp prst="textNoShape">
              <a:avLst/>
            </a:prstTxWarp>
            <a:spAutoFit/>
          </a:bodyPr>
          <a:lstStyle/>
          <a:p>
            <a:pPr defTabSz="449263" eaLnBrk="1" hangingPunct="1">
              <a:lnSpc>
                <a:spcPct val="95000"/>
              </a:lnSpc>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400" b="1" smtClean="0">
                <a:ea typeface="Arial Unicode MS" pitchFamily="34" charset="-128"/>
                <a:cs typeface="Arial Unicode MS" pitchFamily="34" charset="-128"/>
              </a:rPr>
              <a:t>Slide 30:  Summary;  addictive drugs activate the reward system via increasing dopamine neurotransmission</a:t>
            </a:r>
          </a:p>
          <a:p>
            <a:pPr defTabSz="449263" eaLnBrk="1" hangingPunct="1">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400" smtClean="0">
                <a:ea typeface="Arial Unicode MS" pitchFamily="34" charset="-128"/>
                <a:cs typeface="Arial Unicode MS" pitchFamily="34" charset="-128"/>
              </a:rPr>
              <a:t>In this last slide, the reward pathway is shown along with several drugs that have addictive potential.  Just as heroin (morphine) and cocaine activate the reward pathway in the VTA and nucleus accumbens, other drugs such as nicotine and alcohol activate this pathway as well, although sometimes indirectly (point to the globus pallidus, an area activated by alcohol that connects to the reward pathway). While each drug has a different mechanism of action, each drug increases the activity of the reward pathway by increasing dopamine transmission.  Because of the way our brains are designed, and because these drugs activate this particular brain pathway for reward, they have the ability to be abused.   Thus, addiction is truely a disease of the brain.  As scientists learn more about this disease, they may help to find an effective treatment strategy for the recovering addict.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0637818-62DA-4097-9D32-24F1C4D37BEA}" type="datetimeFigureOut">
              <a:rPr lang="it-IT" smtClean="0"/>
              <a:pPr/>
              <a:t>21/05/2011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1ACA78-D9AC-4C56-87FB-3E0289CFBF3E}"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637818-62DA-4097-9D32-24F1C4D37BEA}" type="datetimeFigureOut">
              <a:rPr lang="it-IT" smtClean="0"/>
              <a:pPr/>
              <a:t>21/05/2011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ACA78-D9AC-4C56-87FB-3E0289CFBF3E}"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rovetto.net/" TargetMode="External"/><Relationship Id="rId2" Type="http://schemas.openxmlformats.org/officeDocument/2006/relationships/hyperlink" Target="mailto:francesco.rovetto@unipv.i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it.wrs.yahoo.com/_ylt=A9iby5ny5oFDGyAAlQMdDQx.;_ylu=X3oDMTA2bTQ0OXZjBHNlYwNzcg--/SIG=1h3m3nugj/EXP=1132673138/**http:/it.search.yahoo.com/search/images/view?back=http://it.search.yahoo.com/search/images?ei=UTF-8&amp;p=dubbio&amp;fr=FP-tab-img-t&amp;b=21&amp;h=130&amp;w=115&amp;imgcurl=www.robgrosso.it/collspecchi/dubbio1.jpg&amp;imgurl=www.robgrosso.it/collspecchi/dubbio1.jpg&amp;size=4.1kB&amp;name=dubbio1.jpg&amp;rcurl=http://www.robgrosso.it/Collection.htm&amp;rurl=http://www.robgrosso.it/Collection.htm&amp;p=dubbio&amp;type=jpeg&amp;no=39&amp;tt=9.576&amp;ei=UTF-8" TargetMode="Externa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hyperlink" Target="http://it.wrs.yahoo.com/_ylt=A9htfGdQ6IFD8BcA3ikdDQx.;_ylu=X3oDMTA2bTQ0OXZjBHNlYwNzcg--/SIG=1gncrt3b8/EXP=1132673488/**http:/it.search.yahoo.com/search/images/view?back=http://it.search.yahoo.com/search/images?p=dubbio&amp;ei=UTF-8&amp;fr=FP-tab-img-t&amp;fl=0&amp;x=wrt&amp;h=257&amp;w=386&amp;imgcurl=louie.diludovico.it/archivi/Dubbio.jpg&amp;imgurl=louie.diludovico.it/archivi/Dubbio.jpg&amp;size=59.3kB&amp;name=Dubbio.jpg&amp;rcurl=http://louie.diludovico.it/&amp;rurl=http://louie.diludovico.it/&amp;p=dubbio&amp;type=jpeg&amp;no=15&amp;tt=9.576&amp;ei=UTF-8" TargetMode="Externa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Documento_di_Microsoft_Office_Word_97_-_20031.doc"/><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file:///D:\rovettodoc\LEZIONI\DIAG-DSM4-progetti\CASE%20FORMULATION-SCHEMA.doc" TargetMode="External"/><Relationship Id="rId2" Type="http://schemas.openxmlformats.org/officeDocument/2006/relationships/hyperlink" Target="file:///D:\rovettodoc\LEZIONI\DIAG-DSM4-progetti\IDEE%20IRRAZIONALI1.doc"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smtClean="0"/>
              <a:t>ASPETTI PSICOLOGICI E PSICOFARMACOLOGICI DEL TRATTAMENTO DELLE DIPENDENZE</a:t>
            </a:r>
            <a:endParaRPr lang="it-IT" dirty="0"/>
          </a:p>
        </p:txBody>
      </p:sp>
      <p:sp>
        <p:nvSpPr>
          <p:cNvPr id="3" name="Sottotitolo 2"/>
          <p:cNvSpPr>
            <a:spLocks noGrp="1"/>
          </p:cNvSpPr>
          <p:nvPr>
            <p:ph type="subTitle" idx="1"/>
          </p:nvPr>
        </p:nvSpPr>
        <p:spPr/>
        <p:txBody>
          <a:bodyPr/>
          <a:lstStyle/>
          <a:p>
            <a:r>
              <a:rPr lang="it-IT" dirty="0" smtClean="0"/>
              <a:t>FRANCESCO ROVETTO</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pPr eaLnBrk="1" hangingPunct="1"/>
            <a:endParaRPr lang="it-IT" smtClean="0"/>
          </a:p>
        </p:txBody>
      </p:sp>
      <p:sp>
        <p:nvSpPr>
          <p:cNvPr id="27651" name="Segnaposto contenuto 2"/>
          <p:cNvSpPr>
            <a:spLocks noGrp="1"/>
          </p:cNvSpPr>
          <p:nvPr>
            <p:ph idx="1"/>
          </p:nvPr>
        </p:nvSpPr>
        <p:spPr/>
        <p:txBody>
          <a:bodyPr>
            <a:normAutofit fontScale="77500" lnSpcReduction="20000"/>
          </a:bodyPr>
          <a:lstStyle/>
          <a:p>
            <a:pPr eaLnBrk="1" hangingPunct="1"/>
            <a:r>
              <a:rPr lang="it-IT" dirty="0" smtClean="0"/>
              <a:t>Le droghe hanno le caratteristiche di ottimi </a:t>
            </a:r>
            <a:r>
              <a:rPr lang="it-IT" dirty="0" err="1" smtClean="0"/>
              <a:t>rinforzatori</a:t>
            </a:r>
            <a:r>
              <a:rPr lang="it-IT" dirty="0" smtClean="0"/>
              <a:t> </a:t>
            </a:r>
          </a:p>
          <a:p>
            <a:pPr eaLnBrk="1" hangingPunct="1"/>
            <a:r>
              <a:rPr lang="it-IT" dirty="0" smtClean="0"/>
              <a:t>buona subito, </a:t>
            </a:r>
          </a:p>
          <a:p>
            <a:pPr eaLnBrk="1" hangingPunct="1"/>
            <a:r>
              <a:rPr lang="it-IT" dirty="0" smtClean="0"/>
              <a:t>Non dà </a:t>
            </a:r>
            <a:r>
              <a:rPr lang="it-IT" dirty="0" err="1" smtClean="0"/>
              <a:t>saziazione</a:t>
            </a:r>
            <a:endParaRPr lang="it-IT" dirty="0" smtClean="0"/>
          </a:p>
          <a:p>
            <a:pPr eaLnBrk="1" hangingPunct="1"/>
            <a:r>
              <a:rPr lang="it-IT" dirty="0" smtClean="0"/>
              <a:t>La sua sospensione crea forte e rapido disagio</a:t>
            </a:r>
          </a:p>
          <a:p>
            <a:pPr eaLnBrk="1" hangingPunct="1"/>
            <a:r>
              <a:rPr lang="it-IT" dirty="0" smtClean="0"/>
              <a:t>Tale disagio viene rapidamente controllato da una nuova dose</a:t>
            </a:r>
          </a:p>
          <a:p>
            <a:pPr eaLnBrk="1" hangingPunct="1"/>
            <a:r>
              <a:rPr lang="it-IT" dirty="0" smtClean="0"/>
              <a:t>Uovo oggi batte la gallina domani</a:t>
            </a:r>
          </a:p>
          <a:p>
            <a:r>
              <a:rPr lang="it-IT" dirty="0" smtClean="0"/>
              <a:t>Rinforzo negativo è costituito dalla cessazione di una condizione sgradita. </a:t>
            </a:r>
          </a:p>
          <a:p>
            <a:r>
              <a:rPr lang="it-IT" dirty="0" smtClean="0"/>
              <a:t>All’inizio  si usano e sostanze  perché inducono immediatamente sensazioni gradevoli, in seguito lo si fa per evitare astinenza.</a:t>
            </a:r>
          </a:p>
          <a:p>
            <a:pPr eaLnBrk="1" hangingPunct="1"/>
            <a:endParaRPr lang="it-IT"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p:txBody>
          <a:bodyPr/>
          <a:lstStyle/>
          <a:p>
            <a:pPr eaLnBrk="1" hangingPunct="1"/>
            <a:endParaRPr lang="it-IT" smtClean="0"/>
          </a:p>
        </p:txBody>
      </p:sp>
      <p:sp>
        <p:nvSpPr>
          <p:cNvPr id="41987" name="Segnaposto contenuto 2"/>
          <p:cNvSpPr>
            <a:spLocks noGrp="1"/>
          </p:cNvSpPr>
          <p:nvPr>
            <p:ph idx="1"/>
          </p:nvPr>
        </p:nvSpPr>
        <p:spPr/>
        <p:txBody>
          <a:bodyPr/>
          <a:lstStyle/>
          <a:p>
            <a:pPr eaLnBrk="1" hangingPunct="1">
              <a:lnSpc>
                <a:spcPct val="80000"/>
              </a:lnSpc>
            </a:pPr>
            <a:r>
              <a:rPr lang="it-IT" sz="2700" dirty="0" smtClean="0"/>
              <a:t>La maggioranza dei dipendenti da ecstasy sono persone di cultura </a:t>
            </a:r>
            <a:r>
              <a:rPr lang="it-IT" sz="2700" dirty="0" err="1" smtClean="0"/>
              <a:t>medio-superiore</a:t>
            </a:r>
            <a:r>
              <a:rPr lang="it-IT" sz="2700" dirty="0" smtClean="0"/>
              <a:t> che presentano problemi assai diversi da quelli dei tossicodipendenti da eroina, forse maggiore analogia con i cocainomani e con chi usa gli acidi (LSD).</a:t>
            </a:r>
          </a:p>
          <a:p>
            <a:pPr eaLnBrk="1" hangingPunct="1">
              <a:lnSpc>
                <a:spcPct val="80000"/>
              </a:lnSpc>
              <a:buNone/>
            </a:pPr>
            <a:endParaRPr lang="it-IT" sz="2700" dirty="0" smtClean="0"/>
          </a:p>
          <a:p>
            <a:pPr eaLnBrk="1" hangingPunct="1">
              <a:lnSpc>
                <a:spcPct val="80000"/>
              </a:lnSpc>
            </a:pPr>
            <a:endParaRPr lang="it-IT" sz="2700" dirty="0" smtClean="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p:txBody>
          <a:bodyPr/>
          <a:lstStyle/>
          <a:p>
            <a:endParaRPr lang="it-IT" smtClean="0"/>
          </a:p>
        </p:txBody>
      </p:sp>
      <p:sp>
        <p:nvSpPr>
          <p:cNvPr id="43011" name="Segnaposto contenuto 2"/>
          <p:cNvSpPr>
            <a:spLocks noGrp="1"/>
          </p:cNvSpPr>
          <p:nvPr>
            <p:ph idx="1"/>
          </p:nvPr>
        </p:nvSpPr>
        <p:spPr/>
        <p:txBody>
          <a:bodyPr/>
          <a:lstStyle/>
          <a:p>
            <a:pPr eaLnBrk="1" hangingPunct="1"/>
            <a:r>
              <a:rPr lang="it-IT" sz="2800" dirty="0" smtClean="0"/>
              <a:t>Nella terapia con dipendenti   da ecstasy si devono tenere in considerazione fattori culturali,   sociali, politici, cognitivi, oltre che organici: l’ecstasy oltre a danneggiare lo SNC (“</a:t>
            </a:r>
            <a:r>
              <a:rPr lang="it-IT" sz="2800" dirty="0" err="1" smtClean="0"/>
              <a:t>pruning</a:t>
            </a:r>
            <a:r>
              <a:rPr lang="it-IT" sz="2800" dirty="0" smtClean="0"/>
              <a:t>” </a:t>
            </a:r>
            <a:r>
              <a:rPr lang="it-IT" sz="2800" dirty="0" err="1" smtClean="0"/>
              <a:t>effect</a:t>
            </a:r>
            <a:r>
              <a:rPr lang="it-IT" sz="2800" dirty="0" smtClean="0"/>
              <a:t>),  interferisce  con il metabolismo e con la disponibilità della serotonina a livello cerebrale (“sindrome </a:t>
            </a:r>
            <a:r>
              <a:rPr lang="it-IT" sz="2800" dirty="0" err="1" smtClean="0"/>
              <a:t>serotoninergica</a:t>
            </a:r>
            <a:r>
              <a:rPr lang="it-IT" sz="2800" dirty="0" smtClean="0"/>
              <a:t>”). In alcuni casi “l’ecstasy può far aumentare  la temperatura corporea fino al punto di portare al collasso e alla morte (“intossicazione da acqua”)”.</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p:cNvSpPr>
            <a:spLocks noGrp="1"/>
          </p:cNvSpPr>
          <p:nvPr>
            <p:ph type="title"/>
          </p:nvPr>
        </p:nvSpPr>
        <p:spPr/>
        <p:txBody>
          <a:bodyPr/>
          <a:lstStyle/>
          <a:p>
            <a:endParaRPr lang="it-IT" smtClean="0"/>
          </a:p>
        </p:txBody>
      </p:sp>
      <p:sp>
        <p:nvSpPr>
          <p:cNvPr id="44035" name="Segnaposto contenuto 2"/>
          <p:cNvSpPr>
            <a:spLocks noGrp="1"/>
          </p:cNvSpPr>
          <p:nvPr>
            <p:ph idx="1"/>
          </p:nvPr>
        </p:nvSpPr>
        <p:spPr/>
        <p:txBody>
          <a:bodyPr/>
          <a:lstStyle/>
          <a:p>
            <a:pPr eaLnBrk="1" hangingPunct="1"/>
            <a:r>
              <a:rPr lang="it-IT" sz="2400" dirty="0" smtClean="0"/>
              <a:t>A livello farmacologico si iniziano ad ottenere buoni risultati con terapie a base d’antidepressivi </a:t>
            </a:r>
            <a:r>
              <a:rPr lang="it-IT" sz="2400" dirty="0" err="1" smtClean="0"/>
              <a:t>serotoninergici</a:t>
            </a:r>
            <a:r>
              <a:rPr lang="it-IT" sz="2400" dirty="0" smtClean="0"/>
              <a:t>. Spesso è necessaria anche una valutazione neurologica e in alcuni casi si usano anche antiepilettici per controllare molti comportamenti impulsivi ed esplosivi. Le tachicardie e le aritmie cardiache indotte dall’ecstasy possono trarre vantaggio da benzodiazepine e betabloccanti; mentre i neurolettici tengono sotto controllo i sintomi psicotici e paranoici.</a:t>
            </a:r>
          </a:p>
          <a:p>
            <a:endParaRPr lang="it-IT" dirty="0" smtClean="0"/>
          </a:p>
          <a:p>
            <a:endParaRPr lang="it-IT" dirty="0" smtClean="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L’ecstasy con i suoi imprevedibili effetti non si presta quindi ad un trattamento standard, né per la psicoterapia, né per la cura farmacologia poiché la ricerca in questo ambito è tutt’ora in fase iniziale.     </a:t>
            </a:r>
          </a:p>
          <a:p>
            <a:endParaRPr lang="it-IT"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nicotina</a:t>
            </a:r>
            <a:endParaRPr lang="it-IT" dirty="0"/>
          </a:p>
        </p:txBody>
      </p:sp>
      <p:sp>
        <p:nvSpPr>
          <p:cNvPr id="3" name="Segnaposto contenuto 2"/>
          <p:cNvSpPr>
            <a:spLocks noGrp="1"/>
          </p:cNvSpPr>
          <p:nvPr>
            <p:ph idx="1"/>
          </p:nvPr>
        </p:nvSpPr>
        <p:spPr/>
        <p:txBody>
          <a:bodyPr/>
          <a:lstStyle/>
          <a:p>
            <a:r>
              <a:rPr lang="it-IT" dirty="0" smtClean="0"/>
              <a:t>Cerotti nicotina</a:t>
            </a:r>
          </a:p>
          <a:p>
            <a:r>
              <a:rPr lang="it-IT" dirty="0" err="1" smtClean="0"/>
              <a:t>Chewing</a:t>
            </a:r>
            <a:r>
              <a:rPr lang="it-IT" dirty="0" smtClean="0"/>
              <a:t> </a:t>
            </a:r>
            <a:r>
              <a:rPr lang="it-IT" dirty="0" err="1" smtClean="0"/>
              <a:t>gum</a:t>
            </a:r>
            <a:r>
              <a:rPr lang="it-IT" dirty="0" smtClean="0"/>
              <a:t> nicotina</a:t>
            </a:r>
          </a:p>
          <a:p>
            <a:r>
              <a:rPr lang="it-IT" dirty="0" err="1" smtClean="0"/>
              <a:t>Bupropione</a:t>
            </a:r>
            <a:r>
              <a:rPr lang="it-IT" dirty="0" smtClean="0"/>
              <a:t> cloridrato (</a:t>
            </a:r>
            <a:r>
              <a:rPr lang="it-IT" dirty="0" err="1" smtClean="0"/>
              <a:t>quomen</a:t>
            </a:r>
            <a:r>
              <a:rPr lang="it-IT" dirty="0" smtClean="0"/>
              <a:t> </a:t>
            </a:r>
            <a:r>
              <a:rPr lang="it-IT" dirty="0" err="1" smtClean="0"/>
              <a:t>Zyban</a:t>
            </a:r>
            <a:r>
              <a:rPr lang="it-IT" dirty="0" smtClean="0"/>
              <a:t>)</a:t>
            </a:r>
          </a:p>
          <a:p>
            <a:r>
              <a:rPr lang="it-IT" dirty="0" err="1" smtClean="0"/>
              <a:t>Champix</a:t>
            </a:r>
            <a:r>
              <a:rPr lang="it-IT" dirty="0" smtClean="0"/>
              <a:t> (</a:t>
            </a:r>
            <a:r>
              <a:rPr lang="it-IT" dirty="0" err="1" smtClean="0"/>
              <a:t>vereniclina</a:t>
            </a:r>
            <a:r>
              <a:rPr lang="it-IT" dirty="0" smtClean="0"/>
              <a:t>)</a:t>
            </a:r>
          </a:p>
          <a:p>
            <a:r>
              <a:rPr lang="it-IT" dirty="0" smtClean="0"/>
              <a:t>Agopuntura</a:t>
            </a:r>
          </a:p>
          <a:p>
            <a:r>
              <a:rPr lang="it-IT" dirty="0" smtClean="0"/>
              <a:t>Gruppi antifumo</a:t>
            </a:r>
          </a:p>
          <a:p>
            <a:r>
              <a:rPr lang="it-IT" dirty="0" smtClean="0"/>
              <a:t>ipnosi</a:t>
            </a:r>
            <a:endParaRPr lang="it-IT"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Spunti terapia cognitivo comportamentale</a:t>
            </a:r>
            <a:endParaRPr lang="it-IT" dirty="0"/>
          </a:p>
        </p:txBody>
      </p:sp>
      <p:sp>
        <p:nvSpPr>
          <p:cNvPr id="3" name="Segnaposto contenuto 2"/>
          <p:cNvSpPr>
            <a:spLocks noGrp="1"/>
          </p:cNvSpPr>
          <p:nvPr>
            <p:ph idx="1"/>
          </p:nvPr>
        </p:nvSpPr>
        <p:spPr/>
        <p:txBody>
          <a:bodyPr/>
          <a:lstStyle/>
          <a:p>
            <a:endParaRPr lang="it-IT"/>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CRAVING</a:t>
            </a:r>
            <a:endParaRPr lang="it-IT" dirty="0"/>
          </a:p>
        </p:txBody>
      </p:sp>
      <p:sp>
        <p:nvSpPr>
          <p:cNvPr id="3" name="Segnaposto contenuto 2"/>
          <p:cNvSpPr>
            <a:spLocks noGrp="1"/>
          </p:cNvSpPr>
          <p:nvPr>
            <p:ph idx="1"/>
          </p:nvPr>
        </p:nvSpPr>
        <p:spPr/>
        <p:txBody>
          <a:bodyPr>
            <a:normAutofit lnSpcReduction="10000"/>
          </a:bodyPr>
          <a:lstStyle/>
          <a:p>
            <a:r>
              <a:rPr lang="it-IT" dirty="0" smtClean="0"/>
              <a:t>Craving molto influenzato da fenomeni riconducibili al condizionamento classico (associazione)</a:t>
            </a:r>
          </a:p>
          <a:p>
            <a:r>
              <a:rPr lang="it-IT" dirty="0" smtClean="0"/>
              <a:t>Risposta </a:t>
            </a:r>
            <a:r>
              <a:rPr lang="it-IT" dirty="0" err="1" smtClean="0"/>
              <a:t>iperappresa</a:t>
            </a:r>
            <a:r>
              <a:rPr lang="it-IT" dirty="0" smtClean="0"/>
              <a:t> dotata di potenti proprietà motivazionali associate a specifiche memorie di uso di sostanze.</a:t>
            </a:r>
          </a:p>
          <a:p>
            <a:r>
              <a:rPr lang="it-IT" dirty="0" smtClean="0"/>
              <a:t>Nel vissuto dei pazienti spesso la ricaduta è legata ad eventi riconducibili al condizionamento classico.</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smtClean="0"/>
              <a:t>Alcuni approcci cognitivo comportamentali sono quindi rivolti al </a:t>
            </a:r>
            <a:r>
              <a:rPr lang="it-IT" dirty="0" err="1" smtClean="0"/>
              <a:t>disapprendimento</a:t>
            </a:r>
            <a:r>
              <a:rPr lang="it-IT" dirty="0" smtClean="0"/>
              <a:t> dei condizionamenti, sostituendo i comportamenti patologico con altri meno lesivi.</a:t>
            </a:r>
          </a:p>
          <a:p>
            <a:r>
              <a:rPr lang="it-IT" dirty="0" smtClean="0"/>
              <a:t>L’uso di cocaina è rinforzato dalle sue stesse conseguenze positive e ciò ne aumenta progressivamente la comparsa.</a:t>
            </a:r>
          </a:p>
          <a:p>
            <a:r>
              <a:rPr lang="it-IT" dirty="0" smtClean="0"/>
              <a:t>Effetto dei rinforzi positivi e negativi.</a:t>
            </a:r>
          </a:p>
          <a:p>
            <a:r>
              <a:rPr lang="it-IT" dirty="0" smtClean="0"/>
              <a:t>Effetto e ruolo del modellamento</a:t>
            </a:r>
          </a:p>
          <a:p>
            <a:endParaRPr lang="it-IT" dirty="0" smtClean="0"/>
          </a:p>
          <a:p>
            <a:endParaRPr lang="it-IT"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smtClean="0"/>
              <a:t>Approccio cognitivo comportamentale</a:t>
            </a:r>
            <a:endParaRPr lang="it-IT" dirty="0"/>
          </a:p>
          <a:p>
            <a:r>
              <a:rPr lang="it-IT" dirty="0"/>
              <a:t>Si tratta di interventi basati sul metodo scientifico utili per promuovere cambiamenti a livello cognitivo comportamentale ed emotivo</a:t>
            </a:r>
          </a:p>
          <a:p>
            <a:r>
              <a:rPr lang="it-IT" dirty="0"/>
              <a:t>Strategie di prevenzione delle ricadute , estinzione del craving condizionato, training di abilità cognitivo </a:t>
            </a:r>
            <a:r>
              <a:rPr lang="it-IT" dirty="0" smtClean="0"/>
              <a:t>comportamentali </a:t>
            </a:r>
            <a:r>
              <a:rPr lang="it-IT" dirty="0"/>
              <a:t>e multimodali</a:t>
            </a:r>
          </a:p>
          <a:p>
            <a:r>
              <a:rPr lang="it-IT" dirty="0"/>
              <a:t> </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Per la prevenzione delle ricadute:</a:t>
            </a:r>
            <a:br>
              <a:rPr lang="it-IT" dirty="0" smtClean="0"/>
            </a:br>
            <a:endParaRPr lang="it-IT" dirty="0"/>
          </a:p>
        </p:txBody>
      </p:sp>
      <p:sp>
        <p:nvSpPr>
          <p:cNvPr id="3" name="Segnaposto contenuto 2"/>
          <p:cNvSpPr>
            <a:spLocks noGrp="1"/>
          </p:cNvSpPr>
          <p:nvPr>
            <p:ph idx="1"/>
          </p:nvPr>
        </p:nvSpPr>
        <p:spPr/>
        <p:txBody>
          <a:bodyPr>
            <a:normAutofit fontScale="92500" lnSpcReduction="20000"/>
          </a:bodyPr>
          <a:lstStyle/>
          <a:p>
            <a:pPr lvl="0"/>
            <a:r>
              <a:rPr lang="it-IT" dirty="0" smtClean="0"/>
              <a:t>Comprensione degli schemi che mantengono l’uso della cocaina (circolo vizioso)</a:t>
            </a:r>
          </a:p>
          <a:p>
            <a:pPr lvl="0"/>
            <a:r>
              <a:rPr lang="it-IT" dirty="0" smtClean="0"/>
              <a:t>Automonitoraggio di pensieri e comportamenti ed emozioni prima e durante l’uso di cocaina. </a:t>
            </a:r>
          </a:p>
          <a:p>
            <a:pPr lvl="0"/>
            <a:r>
              <a:rPr lang="it-IT" dirty="0" smtClean="0"/>
              <a:t>Apprendimento di strategie di autocontrollo</a:t>
            </a:r>
          </a:p>
          <a:p>
            <a:pPr lvl="0"/>
            <a:r>
              <a:rPr lang="it-IT" dirty="0" smtClean="0"/>
              <a:t>Comprensione del craving ed identificare situazioni ad alto rischio e trigger del craving</a:t>
            </a:r>
          </a:p>
          <a:p>
            <a:pPr lvl="0"/>
            <a:r>
              <a:rPr lang="it-IT" dirty="0" smtClean="0"/>
              <a:t>Potenziamento della decisione di interrompere l’uso della sostanza (bilancio decisionale)</a:t>
            </a:r>
          </a:p>
          <a:p>
            <a:pPr lvl="0"/>
            <a:r>
              <a:rPr lang="it-IT" dirty="0" smtClean="0"/>
              <a:t>Strategie per limitare esposizioni a rischio</a:t>
            </a:r>
          </a:p>
          <a:p>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p:txBody>
          <a:bodyPr/>
          <a:lstStyle/>
          <a:p>
            <a:pPr eaLnBrk="1" hangingPunct="1"/>
            <a:endParaRPr lang="it-IT" smtClean="0"/>
          </a:p>
        </p:txBody>
      </p:sp>
      <p:sp>
        <p:nvSpPr>
          <p:cNvPr id="36867" name="Segnaposto contenuto 2"/>
          <p:cNvSpPr>
            <a:spLocks noGrp="1"/>
          </p:cNvSpPr>
          <p:nvPr>
            <p:ph idx="1"/>
          </p:nvPr>
        </p:nvSpPr>
        <p:spPr/>
        <p:txBody>
          <a:bodyPr/>
          <a:lstStyle/>
          <a:p>
            <a:pPr eaLnBrk="1" hangingPunct="1"/>
            <a:r>
              <a:rPr lang="it-IT" smtClean="0"/>
              <a:t>L’esposizione agli stimoli  che inducono a far uso della cocaina (per es. l’esposizione agli accessori necessari per assumere la droga), è stata esplorata come approccio comportamentale all’abuso di cocaina.</a:t>
            </a:r>
          </a:p>
          <a:p>
            <a:pPr eaLnBrk="1" hangingPunct="1">
              <a:buFont typeface="Arial" charset="0"/>
              <a:buNone/>
            </a:pPr>
            <a:r>
              <a:rPr lang="it-IT" smtClean="0"/>
              <a:t> </a:t>
            </a:r>
          </a:p>
          <a:p>
            <a:pPr eaLnBrk="1" hangingPunct="1"/>
            <a:endParaRPr lang="it-IT" smtClean="0"/>
          </a:p>
        </p:txBody>
      </p:sp>
      <p:sp>
        <p:nvSpPr>
          <p:cNvPr id="36868" name="Rettangolo 3"/>
          <p:cNvSpPr>
            <a:spLocks noChangeArrowheads="1"/>
          </p:cNvSpPr>
          <p:nvPr/>
        </p:nvSpPr>
        <p:spPr bwMode="auto">
          <a:xfrm>
            <a:off x="2286000" y="2551113"/>
            <a:ext cx="4572000" cy="369887"/>
          </a:xfrm>
          <a:prstGeom prst="rect">
            <a:avLst/>
          </a:prstGeom>
          <a:noFill/>
          <a:ln w="9525">
            <a:noFill/>
            <a:miter lim="800000"/>
            <a:headEnd/>
            <a:tailEnd/>
          </a:ln>
        </p:spPr>
        <p:txBody>
          <a:bodyPr>
            <a:spAutoFit/>
          </a:bodyPr>
          <a:lstStyle/>
          <a:p>
            <a:r>
              <a:rPr lang="it-IT">
                <a:latin typeface="Calibri" pitchFamily="34" charset="0"/>
              </a:rPr>
              <a:t> </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smtClean="0"/>
              <a:t>Aumento della consapevolezza delle conseguenze anche di decisioni che appaiono banali (ad esempio che strada fare per tornare a casa)</a:t>
            </a:r>
          </a:p>
          <a:p>
            <a:pPr lvl="0"/>
            <a:r>
              <a:rPr lang="it-IT" dirty="0" smtClean="0"/>
              <a:t>Abilità di gestione del craving ed altre emozioni dolorose senza usare sostanze</a:t>
            </a:r>
          </a:p>
          <a:p>
            <a:pPr lvl="0"/>
            <a:r>
              <a:rPr lang="it-IT" dirty="0" smtClean="0"/>
              <a:t>Imparare a fronteggiare i </a:t>
            </a:r>
            <a:r>
              <a:rPr lang="it-IT" dirty="0" err="1" smtClean="0"/>
              <a:t>lapses</a:t>
            </a:r>
            <a:r>
              <a:rPr lang="it-IT" dirty="0" smtClean="0"/>
              <a:t> (scivolate)</a:t>
            </a:r>
          </a:p>
          <a:p>
            <a:pPr lvl="0"/>
            <a:endParaRPr lang="it-IT" dirty="0" smtClean="0"/>
          </a:p>
          <a:p>
            <a:endParaRPr lang="it-IT"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a:r>
              <a:rPr lang="it-IT" dirty="0" smtClean="0"/>
              <a:t>Imparare a riconoscere contrastare e gestire pensieri non utili e disfunzionali relativi all’uso delle sostanze</a:t>
            </a:r>
          </a:p>
          <a:p>
            <a:pPr lvl="0"/>
            <a:r>
              <a:rPr lang="it-IT" dirty="0" smtClean="0"/>
              <a:t>Sviluppo di abilità di </a:t>
            </a:r>
            <a:r>
              <a:rPr lang="it-IT" dirty="0" err="1" smtClean="0"/>
              <a:t>problem</a:t>
            </a:r>
            <a:r>
              <a:rPr lang="it-IT" dirty="0" smtClean="0"/>
              <a:t> </a:t>
            </a:r>
            <a:r>
              <a:rPr lang="it-IT" dirty="0" err="1" smtClean="0"/>
              <a:t>solving</a:t>
            </a:r>
            <a:r>
              <a:rPr lang="it-IT" dirty="0" smtClean="0"/>
              <a:t> applicate soprattutto a situazioni a rischio</a:t>
            </a:r>
          </a:p>
          <a:p>
            <a:pPr lvl="0"/>
            <a:r>
              <a:rPr lang="it-IT" dirty="0" smtClean="0"/>
              <a:t>Sviluppare un piano di emergenza per fronteggiare situazioni ad alto rischio</a:t>
            </a:r>
          </a:p>
          <a:p>
            <a:pPr lvl="0"/>
            <a:r>
              <a:rPr lang="it-IT" dirty="0" smtClean="0"/>
              <a:t>Sviluppo di capacità di dire di no</a:t>
            </a:r>
          </a:p>
          <a:p>
            <a:pPr lvl="0"/>
            <a:r>
              <a:rPr lang="it-IT" dirty="0" smtClean="0"/>
              <a:t>Dedicarsi ad attività piacevoli libere da sostanze</a:t>
            </a:r>
            <a:endParaRPr lang="it-IT"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Utilizzo di </a:t>
            </a:r>
            <a:r>
              <a:rPr lang="it-IT" dirty="0" err="1" smtClean="0"/>
              <a:t>homeworks</a:t>
            </a:r>
            <a:endParaRPr lang="it-IT" dirty="0" smtClean="0"/>
          </a:p>
          <a:p>
            <a:pPr>
              <a:buNone/>
            </a:pPr>
            <a:endParaRPr lang="it-IT" dirty="0" smtClean="0"/>
          </a:p>
          <a:p>
            <a:endParaRPr lang="it-IT" dirty="0" smtClean="0"/>
          </a:p>
          <a:p>
            <a:endParaRPr lang="it-IT"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endParaRPr lang="it-IT" smtClean="0"/>
          </a:p>
        </p:txBody>
      </p:sp>
      <p:sp>
        <p:nvSpPr>
          <p:cNvPr id="13315" name="Segnaposto contenuto 2"/>
          <p:cNvSpPr>
            <a:spLocks noGrp="1"/>
          </p:cNvSpPr>
          <p:nvPr>
            <p:ph idx="1"/>
          </p:nvPr>
        </p:nvSpPr>
        <p:spPr/>
        <p:txBody>
          <a:bodyPr/>
          <a:lstStyle/>
          <a:p>
            <a:pPr eaLnBrk="1" hangingPunct="1">
              <a:spcBef>
                <a:spcPct val="50000"/>
              </a:spcBef>
            </a:pPr>
            <a:r>
              <a:rPr lang="it-IT" smtClean="0"/>
              <a:t>Livello 1: prevenzione  informazione</a:t>
            </a:r>
          </a:p>
          <a:p>
            <a:pPr eaLnBrk="1" hangingPunct="1">
              <a:spcBef>
                <a:spcPct val="50000"/>
              </a:spcBef>
            </a:pPr>
            <a:r>
              <a:rPr lang="it-IT" smtClean="0"/>
              <a:t>Livello 2: contatto</a:t>
            </a:r>
          </a:p>
          <a:p>
            <a:pPr eaLnBrk="1" hangingPunct="1">
              <a:spcBef>
                <a:spcPct val="50000"/>
              </a:spcBef>
            </a:pPr>
            <a:r>
              <a:rPr lang="it-IT" smtClean="0"/>
              <a:t>Livello 3: presa in carico</a:t>
            </a:r>
          </a:p>
          <a:p>
            <a:pPr eaLnBrk="1" hangingPunct="1">
              <a:spcBef>
                <a:spcPct val="50000"/>
              </a:spcBef>
            </a:pPr>
            <a:r>
              <a:rPr lang="it-IT" smtClean="0"/>
              <a:t>Livello 4: gestione clinica</a:t>
            </a:r>
          </a:p>
          <a:p>
            <a:pPr eaLnBrk="1" hangingPunct="1">
              <a:spcBef>
                <a:spcPct val="50000"/>
              </a:spcBef>
            </a:pPr>
            <a:r>
              <a:rPr lang="it-IT" smtClean="0"/>
              <a:t>Livello 5: prevenzione ricadute</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t>TERAPIA COGNITIVO-COMPORTAMENTALE</a:t>
            </a:r>
            <a:endParaRPr lang="it-IT" dirty="0"/>
          </a:p>
        </p:txBody>
      </p:sp>
      <p:sp>
        <p:nvSpPr>
          <p:cNvPr id="70659" name="Segnaposto contenuto 2"/>
          <p:cNvSpPr>
            <a:spLocks noGrp="1"/>
          </p:cNvSpPr>
          <p:nvPr>
            <p:ph idx="1"/>
          </p:nvPr>
        </p:nvSpPr>
        <p:spPr/>
        <p:txBody>
          <a:bodyPr/>
          <a:lstStyle/>
          <a:p>
            <a:pPr eaLnBrk="1" hangingPunct="1"/>
            <a:r>
              <a:rPr lang="it-IT" smtClean="0"/>
              <a:t>La TCC rappresenta un tipo di approccio breve, è stata ampiamente valutata tramite rigorosi test clinici ed ha una solida base empirica nel trattamento dell’abuso di cocaina. </a:t>
            </a:r>
          </a:p>
        </p:txBody>
      </p:sp>
      <p:sp>
        <p:nvSpPr>
          <p:cNvPr id="4" name="Segnaposto numero diapositiva 3"/>
          <p:cNvSpPr>
            <a:spLocks noGrp="1"/>
          </p:cNvSpPr>
          <p:nvPr>
            <p:ph type="sldNum" sz="quarter" idx="12"/>
          </p:nvPr>
        </p:nvSpPr>
        <p:spPr/>
        <p:txBody>
          <a:bodyPr/>
          <a:lstStyle/>
          <a:p>
            <a:pPr>
              <a:defRPr/>
            </a:pPr>
            <a:fld id="{4B8BAFD3-DD9A-4BBD-8353-7155B231DA3C}" type="slidenum">
              <a:rPr lang="it-IT"/>
              <a:pPr>
                <a:defRPr/>
              </a:pPr>
              <a:t>114</a:t>
            </a:fld>
            <a:endParaRPr lang="it-IT"/>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it-IT" dirty="0" smtClean="0"/>
              <a:t>La TCC ha due componenti base: l’analisi funzionale e l’apprendimento delle competenze. </a:t>
            </a:r>
          </a:p>
          <a:p>
            <a:pPr eaLnBrk="1" fontAlgn="auto" hangingPunct="1">
              <a:spcAft>
                <a:spcPts val="0"/>
              </a:spcAft>
              <a:buFont typeface="Arial" pitchFamily="34" charset="0"/>
              <a:buChar char="•"/>
              <a:defRPr/>
            </a:pPr>
            <a:r>
              <a:rPr lang="it-IT" dirty="0" smtClean="0"/>
              <a:t>L’analisi funzionale deve chiarire i pensieri, emozioni e situazioni immediatamente precedenti e susseguenti all’uso della sostanza.   permette di identificare quelle situazioni o emozioni che il soggetto ha difficoltà a controllare e a fronteggiare. </a:t>
            </a:r>
          </a:p>
          <a:p>
            <a:pPr eaLnBrk="1" fontAlgn="auto" hangingPunct="1">
              <a:spcAft>
                <a:spcPts val="0"/>
              </a:spcAft>
              <a:buFont typeface="Arial" pitchFamily="34" charset="0"/>
              <a:buNone/>
              <a:defRPr/>
            </a:pPr>
            <a:endParaRPr lang="it-IT" dirty="0" smtClean="0"/>
          </a:p>
        </p:txBody>
      </p:sp>
      <p:sp>
        <p:nvSpPr>
          <p:cNvPr id="4" name="Segnaposto numero diapositiva 3"/>
          <p:cNvSpPr>
            <a:spLocks noGrp="1"/>
          </p:cNvSpPr>
          <p:nvPr>
            <p:ph type="sldNum" sz="quarter" idx="12"/>
          </p:nvPr>
        </p:nvSpPr>
        <p:spPr/>
        <p:txBody>
          <a:bodyPr/>
          <a:lstStyle/>
          <a:p>
            <a:pPr>
              <a:defRPr/>
            </a:pPr>
            <a:fld id="{67FDE3F7-0454-42ED-ACD8-5BF7976EA7A3}" type="slidenum">
              <a:rPr lang="it-IT"/>
              <a:pPr>
                <a:defRPr/>
              </a:pPr>
              <a:t>115</a:t>
            </a:fld>
            <a:endParaRPr lang="it-IT"/>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p:cNvSpPr>
            <a:spLocks noGrp="1"/>
          </p:cNvSpPr>
          <p:nvPr>
            <p:ph type="title"/>
          </p:nvPr>
        </p:nvSpPr>
        <p:spPr/>
        <p:txBody>
          <a:bodyPr/>
          <a:lstStyle/>
          <a:p>
            <a:pPr eaLnBrk="1" hangingPunct="1"/>
            <a:endParaRPr lang="it-IT" smtClean="0"/>
          </a:p>
        </p:txBody>
      </p:sp>
      <p:sp>
        <p:nvSpPr>
          <p:cNvPr id="72707" name="Segnaposto contenuto 2"/>
          <p:cNvSpPr>
            <a:spLocks noGrp="1"/>
          </p:cNvSpPr>
          <p:nvPr>
            <p:ph idx="1"/>
          </p:nvPr>
        </p:nvSpPr>
        <p:spPr/>
        <p:txBody>
          <a:bodyPr/>
          <a:lstStyle/>
          <a:p>
            <a:pPr eaLnBrk="1" hangingPunct="1"/>
            <a:r>
              <a:rPr lang="it-IT" smtClean="0"/>
              <a:t>La TCC è flessibile, rappresenta un approccio personalizzato, è compatibile con altri trattamenti che il paziente deve ricevere come, per esempio, la terapia farmacologica. </a:t>
            </a:r>
          </a:p>
          <a:p>
            <a:pPr eaLnBrk="1" hangingPunct="1">
              <a:buFont typeface="Arial" charset="0"/>
              <a:buNone/>
            </a:pPr>
            <a:endParaRPr lang="it-IT" smtClean="0"/>
          </a:p>
        </p:txBody>
      </p:sp>
      <p:sp>
        <p:nvSpPr>
          <p:cNvPr id="4" name="Segnaposto numero diapositiva 3"/>
          <p:cNvSpPr>
            <a:spLocks noGrp="1"/>
          </p:cNvSpPr>
          <p:nvPr>
            <p:ph type="sldNum" sz="quarter" idx="12"/>
          </p:nvPr>
        </p:nvSpPr>
        <p:spPr/>
        <p:txBody>
          <a:bodyPr/>
          <a:lstStyle/>
          <a:p>
            <a:pPr>
              <a:defRPr/>
            </a:pPr>
            <a:fld id="{F543DF23-6725-49C0-812A-90025AA129E3}" type="slidenum">
              <a:rPr lang="it-IT"/>
              <a:pPr>
                <a:defRPr/>
              </a:pPr>
              <a:t>116</a:t>
            </a:fld>
            <a:endParaRPr lang="it-IT"/>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a:bodyPr>
          <a:lstStyle/>
          <a:p>
            <a:pPr marL="342900" lvl="8" indent="-342900" eaLnBrk="0" fontAlgn="base" hangingPunct="0">
              <a:spcAft>
                <a:spcPct val="0"/>
              </a:spcAft>
              <a:buFont typeface="Arial" charset="0"/>
              <a:buChar char="•"/>
              <a:defRPr/>
            </a:pPr>
            <a:r>
              <a:rPr lang="it-IT" sz="4400" dirty="0" smtClean="0"/>
              <a:t>E’ strutturata, orientata e focalizzata verso i problemi immediati cui si trovano di fronte i cocainomani che stanno iniziando il trattamento per liberarsi dall’uso della sostanza. </a:t>
            </a:r>
          </a:p>
          <a:p>
            <a:pPr eaLnBrk="1" fontAlgn="auto" hangingPunct="1">
              <a:spcAft>
                <a:spcPts val="0"/>
              </a:spcAft>
              <a:buFont typeface="Arial" pitchFamily="34" charset="0"/>
              <a:buChar char="•"/>
              <a:defRPr/>
            </a:pPr>
            <a:endParaRPr lang="it-IT" sz="4400" dirty="0"/>
          </a:p>
        </p:txBody>
      </p:sp>
      <p:sp>
        <p:nvSpPr>
          <p:cNvPr id="4" name="Segnaposto numero diapositiva 3"/>
          <p:cNvSpPr>
            <a:spLocks noGrp="1"/>
          </p:cNvSpPr>
          <p:nvPr>
            <p:ph type="sldNum" sz="quarter" idx="12"/>
          </p:nvPr>
        </p:nvSpPr>
        <p:spPr/>
        <p:txBody>
          <a:bodyPr/>
          <a:lstStyle/>
          <a:p>
            <a:pPr>
              <a:defRPr/>
            </a:pPr>
            <a:fld id="{4725667C-3B01-4441-A5AC-AA7444FC3BB6}" type="slidenum">
              <a:rPr lang="it-IT"/>
              <a:pPr>
                <a:defRPr/>
              </a:pPr>
              <a:t>117</a:t>
            </a:fld>
            <a:endParaRPr lang="it-IT"/>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t>Gli obiettivi della TCC sono:</a:t>
            </a:r>
            <a:br>
              <a:rPr lang="it-IT" dirty="0" smtClean="0"/>
            </a:br>
            <a:endParaRPr lang="it-IT" dirty="0"/>
          </a:p>
        </p:txBody>
      </p:sp>
      <p:sp>
        <p:nvSpPr>
          <p:cNvPr id="74755" name="Segnaposto contenuto 2"/>
          <p:cNvSpPr>
            <a:spLocks noGrp="1"/>
          </p:cNvSpPr>
          <p:nvPr>
            <p:ph idx="1"/>
          </p:nvPr>
        </p:nvSpPr>
        <p:spPr/>
        <p:txBody>
          <a:bodyPr/>
          <a:lstStyle/>
          <a:p>
            <a:pPr eaLnBrk="1" hangingPunct="1"/>
            <a:r>
              <a:rPr lang="it-IT" smtClean="0"/>
              <a:t>- 	incoraggiare la motivazione nei confronti dell’astinenza: svolgere un’analisi decisionale che chiarisca vantaggi e svantaggi della continuazione dell’uso di cocaina;</a:t>
            </a:r>
          </a:p>
          <a:p>
            <a:pPr eaLnBrk="1" hangingPunct="1"/>
            <a:r>
              <a:rPr lang="it-IT" smtClean="0"/>
              <a:t>- 	insegnare modalità per affrontare i problemi e le difficoltà;</a:t>
            </a:r>
          </a:p>
        </p:txBody>
      </p:sp>
      <p:sp>
        <p:nvSpPr>
          <p:cNvPr id="4" name="Segnaposto numero diapositiva 3"/>
          <p:cNvSpPr>
            <a:spLocks noGrp="1"/>
          </p:cNvSpPr>
          <p:nvPr>
            <p:ph type="sldNum" sz="quarter" idx="12"/>
          </p:nvPr>
        </p:nvSpPr>
        <p:spPr/>
        <p:txBody>
          <a:bodyPr/>
          <a:lstStyle/>
          <a:p>
            <a:pPr>
              <a:defRPr/>
            </a:pPr>
            <a:fld id="{0B79BAA6-9E0E-4BAC-B066-308C8AF22FA7}" type="slidenum">
              <a:rPr lang="it-IT"/>
              <a:pPr>
                <a:defRPr/>
              </a:pPr>
              <a:t>118</a:t>
            </a:fld>
            <a:endParaRPr lang="it-IT"/>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fontScale="92500"/>
          </a:bodyPr>
          <a:lstStyle/>
          <a:p>
            <a:pPr eaLnBrk="1" fontAlgn="auto" hangingPunct="1">
              <a:spcAft>
                <a:spcPts val="0"/>
              </a:spcAft>
              <a:buFont typeface="Arial" pitchFamily="34" charset="0"/>
              <a:buChar char="•"/>
              <a:defRPr/>
            </a:pPr>
            <a:r>
              <a:rPr lang="it-IT" dirty="0" smtClean="0"/>
              <a:t>-	modificare le situazioni che agiscono come rinforzo: il focus è centrato sull’identificazione e riduzione delle abitudini associate all’uso di droga modificando lo stile di vita tramite l’introduzione di attività stabili e positive per il paziente;</a:t>
            </a:r>
          </a:p>
          <a:p>
            <a:pPr eaLnBrk="1" fontAlgn="auto" hangingPunct="1">
              <a:spcAft>
                <a:spcPts val="0"/>
              </a:spcAft>
              <a:buFont typeface="Arial" pitchFamily="34" charset="0"/>
              <a:buChar char="•"/>
              <a:defRPr/>
            </a:pPr>
            <a:r>
              <a:rPr lang="it-IT" dirty="0" smtClean="0"/>
              <a:t>- 	incoraggiare la gestione delle emozioni più dolorose;</a:t>
            </a:r>
          </a:p>
          <a:p>
            <a:pPr eaLnBrk="1" fontAlgn="auto" hangingPunct="1">
              <a:spcAft>
                <a:spcPts val="0"/>
              </a:spcAft>
              <a:buFont typeface="Arial" pitchFamily="34" charset="0"/>
              <a:buChar char="•"/>
              <a:defRPr/>
            </a:pPr>
            <a:r>
              <a:rPr lang="it-IT" dirty="0" smtClean="0"/>
              <a:t>- 	potenziare le relazioni e sviluppare supporti sociali.</a:t>
            </a:r>
          </a:p>
        </p:txBody>
      </p:sp>
      <p:sp>
        <p:nvSpPr>
          <p:cNvPr id="4" name="Segnaposto numero diapositiva 3"/>
          <p:cNvSpPr>
            <a:spLocks noGrp="1"/>
          </p:cNvSpPr>
          <p:nvPr>
            <p:ph type="sldNum" sz="quarter" idx="12"/>
          </p:nvPr>
        </p:nvSpPr>
        <p:spPr/>
        <p:txBody>
          <a:bodyPr/>
          <a:lstStyle/>
          <a:p>
            <a:pPr>
              <a:defRPr/>
            </a:pPr>
            <a:fld id="{7B88E8D8-8A6F-4B83-B3F3-A559B26ACDC6}" type="slidenum">
              <a:rPr lang="it-IT"/>
              <a:pPr>
                <a:defRPr/>
              </a:pPr>
              <a:t>119</a:t>
            </a:fld>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In terapia cognitivo comportamentale (quasi) ogni caso viene concettualizzato come effetto di un circolo vizioso che si </a:t>
            </a:r>
            <a:r>
              <a:rPr lang="it-IT" dirty="0" err="1" smtClean="0"/>
              <a:t>autoperpetua</a:t>
            </a:r>
            <a:r>
              <a:rPr lang="it-IT" dirty="0" smtClean="0"/>
              <a:t> (vantaggi secondari ed altri fattori di mantenimento).</a:t>
            </a:r>
          </a:p>
          <a:p>
            <a:r>
              <a:rPr lang="it-IT" dirty="0" smtClean="0"/>
              <a:t>Occorre identificare tale circolo vizioso e spesso è irrilevante il livello a cui esso viene interrotto</a:t>
            </a:r>
            <a:endParaRPr lang="it-IT"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p:cNvSpPr>
            <a:spLocks noGrp="1"/>
          </p:cNvSpPr>
          <p:nvPr>
            <p:ph type="title"/>
          </p:nvPr>
        </p:nvSpPr>
        <p:spPr/>
        <p:txBody>
          <a:bodyPr/>
          <a:lstStyle/>
          <a:p>
            <a:pPr eaLnBrk="1" hangingPunct="1"/>
            <a:endParaRPr lang="it-IT" smtClean="0"/>
          </a:p>
        </p:txBody>
      </p:sp>
      <p:sp>
        <p:nvSpPr>
          <p:cNvPr id="76803" name="Segnaposto contenuto 2"/>
          <p:cNvSpPr>
            <a:spLocks noGrp="1"/>
          </p:cNvSpPr>
          <p:nvPr>
            <p:ph idx="1"/>
          </p:nvPr>
        </p:nvSpPr>
        <p:spPr/>
        <p:txBody>
          <a:bodyPr/>
          <a:lstStyle/>
          <a:p>
            <a:pPr eaLnBrk="1" hangingPunct="1"/>
            <a:r>
              <a:rPr lang="it-IT" smtClean="0"/>
              <a:t>Gli elementi chiave che distinguono la TCC da altri trattamenti sono:</a:t>
            </a:r>
          </a:p>
          <a:p>
            <a:pPr eaLnBrk="1" hangingPunct="1"/>
            <a:r>
              <a:rPr lang="it-IT" smtClean="0"/>
              <a:t>analisi funzionale dell’abuso della sostanza;</a:t>
            </a:r>
          </a:p>
          <a:p>
            <a:pPr eaLnBrk="1" hangingPunct="1"/>
            <a:r>
              <a:rPr lang="it-IT" smtClean="0"/>
              <a:t>apprendimento individualizzato per il riconoscimento delle difficoltà e delle capacità di affrontarle, controllo dei pensieri riguardo l’uso della sostanza, problem solving, pianificazione delle emergenze, </a:t>
            </a:r>
          </a:p>
          <a:p>
            <a:pPr eaLnBrk="1" hangingPunct="1"/>
            <a:endParaRPr lang="it-IT" smtClean="0"/>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7A90420D-41EA-41E7-B1B7-A4EB5C56A13C}" type="slidenum">
              <a:rPr lang="it-IT"/>
              <a:pPr>
                <a:defRPr/>
              </a:pPr>
              <a:t>120</a:t>
            </a:fld>
            <a:endParaRPr lang="it-IT"/>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fontScale="92500"/>
          </a:bodyPr>
          <a:lstStyle/>
          <a:p>
            <a:pPr eaLnBrk="1" fontAlgn="auto" hangingPunct="1">
              <a:spcAft>
                <a:spcPts val="0"/>
              </a:spcAft>
              <a:buFont typeface="Arial" pitchFamily="34" charset="0"/>
              <a:buChar char="•"/>
              <a:defRPr/>
            </a:pPr>
            <a:r>
              <a:rPr lang="it-IT" dirty="0" smtClean="0"/>
              <a:t>riconoscimento di decisione apparentemente irrilevanti, apprendimento della capacità di dire di no;</a:t>
            </a:r>
          </a:p>
          <a:p>
            <a:pPr eaLnBrk="1" fontAlgn="auto" hangingPunct="1">
              <a:spcAft>
                <a:spcPts val="0"/>
              </a:spcAft>
              <a:buFont typeface="Arial" pitchFamily="34" charset="0"/>
              <a:buChar char="•"/>
              <a:defRPr/>
            </a:pPr>
            <a:r>
              <a:rPr lang="it-IT" dirty="0" smtClean="0"/>
              <a:t>esame dei processi cognitivi del paziente in relazione all’uso della sostanza;</a:t>
            </a:r>
          </a:p>
          <a:p>
            <a:pPr eaLnBrk="1" fontAlgn="auto" hangingPunct="1">
              <a:spcAft>
                <a:spcPts val="0"/>
              </a:spcAft>
              <a:buFont typeface="Arial" pitchFamily="34" charset="0"/>
              <a:buChar char="•"/>
              <a:defRPr/>
            </a:pPr>
            <a:r>
              <a:rPr lang="it-IT" dirty="0" smtClean="0"/>
              <a:t>identificazione e approfondita analisi delle situazioni, sia passate che future, ad alto rischio;</a:t>
            </a:r>
          </a:p>
          <a:p>
            <a:pPr eaLnBrk="1" fontAlgn="auto" hangingPunct="1">
              <a:spcAft>
                <a:spcPts val="0"/>
              </a:spcAft>
              <a:buFont typeface="Arial" pitchFamily="34" charset="0"/>
              <a:buChar char="•"/>
              <a:defRPr/>
            </a:pPr>
            <a:r>
              <a:rPr lang="it-IT" dirty="0" smtClean="0"/>
              <a:t>incoraggiamento e analisi dei compiti svolti al di fuori delle sedute;</a:t>
            </a:r>
          </a:p>
        </p:txBody>
      </p:sp>
      <p:sp>
        <p:nvSpPr>
          <p:cNvPr id="5" name="Segnaposto numero diapositiva 4"/>
          <p:cNvSpPr>
            <a:spLocks noGrp="1"/>
          </p:cNvSpPr>
          <p:nvPr>
            <p:ph type="sldNum" sz="quarter" idx="12"/>
          </p:nvPr>
        </p:nvSpPr>
        <p:spPr/>
        <p:txBody>
          <a:bodyPr/>
          <a:lstStyle/>
          <a:p>
            <a:pPr>
              <a:defRPr/>
            </a:pPr>
            <a:fld id="{99986FD7-D1B7-493C-A270-5DE61B1D53BC}" type="slidenum">
              <a:rPr lang="it-IT"/>
              <a:pPr>
                <a:defRPr/>
              </a:pPr>
              <a:t>121</a:t>
            </a:fld>
            <a:endParaRPr lang="it-IT"/>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fontScale="92500"/>
          </a:bodyPr>
          <a:lstStyle/>
          <a:p>
            <a:pPr eaLnBrk="1" fontAlgn="auto" hangingPunct="1">
              <a:spcAft>
                <a:spcPts val="0"/>
              </a:spcAft>
              <a:buFont typeface="Arial" pitchFamily="34" charset="0"/>
              <a:buChar char="•"/>
              <a:defRPr/>
            </a:pPr>
            <a:r>
              <a:rPr lang="it-IT" dirty="0" smtClean="0"/>
              <a:t>rispetto delle regole durante le sedute.</a:t>
            </a:r>
          </a:p>
          <a:p>
            <a:pPr eaLnBrk="1" fontAlgn="auto" hangingPunct="1">
              <a:spcAft>
                <a:spcPts val="0"/>
              </a:spcAft>
              <a:buFont typeface="Arial" pitchFamily="34" charset="0"/>
              <a:buChar char="•"/>
              <a:defRPr/>
            </a:pPr>
            <a:r>
              <a:rPr lang="it-IT" dirty="0" smtClean="0"/>
              <a:t>Gli interventi o strategie che dovrebbero essere utilizzati sono:</a:t>
            </a:r>
          </a:p>
          <a:p>
            <a:pPr eaLnBrk="1" fontAlgn="auto" hangingPunct="1">
              <a:spcAft>
                <a:spcPts val="0"/>
              </a:spcAft>
              <a:buFont typeface="Arial" pitchFamily="34" charset="0"/>
              <a:buChar char="•"/>
              <a:defRPr/>
            </a:pPr>
            <a:r>
              <a:rPr lang="it-IT" dirty="0" smtClean="0"/>
              <a:t>discussione, analisi e riformulazione degli obiettivi del paziente in relazione alla terapia;</a:t>
            </a:r>
          </a:p>
          <a:p>
            <a:pPr eaLnBrk="1" fontAlgn="auto" hangingPunct="1">
              <a:spcAft>
                <a:spcPts val="0"/>
              </a:spcAft>
              <a:buFont typeface="Arial" pitchFamily="34" charset="0"/>
              <a:buChar char="•"/>
              <a:defRPr/>
            </a:pPr>
            <a:r>
              <a:rPr lang="it-IT" dirty="0" smtClean="0"/>
              <a:t>controllo dell’abuso e del desiderio di cocaina;</a:t>
            </a:r>
          </a:p>
          <a:p>
            <a:pPr eaLnBrk="1" fontAlgn="auto" hangingPunct="1">
              <a:spcAft>
                <a:spcPts val="0"/>
              </a:spcAft>
              <a:buFont typeface="Arial" pitchFamily="34" charset="0"/>
              <a:buChar char="•"/>
              <a:defRPr/>
            </a:pPr>
            <a:r>
              <a:rPr lang="it-IT" dirty="0" smtClean="0"/>
              <a:t>controllo dell’abuso e desiderio di altre sostanze;</a:t>
            </a:r>
          </a:p>
          <a:p>
            <a:pPr eaLnBrk="1" fontAlgn="auto" hangingPunct="1">
              <a:spcAft>
                <a:spcPts val="0"/>
              </a:spcAft>
              <a:buFont typeface="Arial" pitchFamily="34" charset="0"/>
              <a:buChar char="•"/>
              <a:defRPr/>
            </a:pPr>
            <a:r>
              <a:rPr lang="it-IT" dirty="0" smtClean="0"/>
              <a:t>controllo del comportamento generale;</a:t>
            </a:r>
          </a:p>
        </p:txBody>
      </p:sp>
      <p:sp>
        <p:nvSpPr>
          <p:cNvPr id="4" name="Segnaposto numero diapositiva 3"/>
          <p:cNvSpPr>
            <a:spLocks noGrp="1"/>
          </p:cNvSpPr>
          <p:nvPr>
            <p:ph type="sldNum" sz="quarter" idx="12"/>
          </p:nvPr>
        </p:nvSpPr>
        <p:spPr/>
        <p:txBody>
          <a:bodyPr/>
          <a:lstStyle/>
          <a:p>
            <a:pPr>
              <a:defRPr/>
            </a:pPr>
            <a:fld id="{B1B2B4D7-33B9-4FB0-B715-FB2F996A1003}" type="slidenum">
              <a:rPr lang="it-IT"/>
              <a:pPr>
                <a:defRPr/>
              </a:pPr>
              <a:t>122</a:t>
            </a:fld>
            <a:endParaRPr lang="it-IT"/>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it-IT" dirty="0" smtClean="0"/>
              <a:t>esplorazione delle conseguenze positive e negative dell’abuso di cocaina;</a:t>
            </a:r>
          </a:p>
          <a:p>
            <a:pPr eaLnBrk="1" fontAlgn="auto" hangingPunct="1">
              <a:spcAft>
                <a:spcPts val="0"/>
              </a:spcAft>
              <a:buFont typeface="Arial" pitchFamily="34" charset="0"/>
              <a:buChar char="•"/>
              <a:defRPr/>
            </a:pPr>
            <a:r>
              <a:rPr lang="it-IT" dirty="0" smtClean="0"/>
              <a:t>esplorazione della relazione tra emozioni e abuso di sostanza;</a:t>
            </a:r>
          </a:p>
          <a:p>
            <a:pPr eaLnBrk="1" fontAlgn="auto" hangingPunct="1">
              <a:spcAft>
                <a:spcPts val="0"/>
              </a:spcAft>
              <a:buFont typeface="Arial" pitchFamily="34" charset="0"/>
              <a:buChar char="•"/>
              <a:defRPr/>
            </a:pPr>
            <a:r>
              <a:rPr lang="it-IT" dirty="0" smtClean="0"/>
              <a:t>verifica delle analisi delle urine;</a:t>
            </a:r>
          </a:p>
          <a:p>
            <a:pPr eaLnBrk="1" fontAlgn="auto" hangingPunct="1">
              <a:spcAft>
                <a:spcPts val="0"/>
              </a:spcAft>
              <a:buFont typeface="Arial" pitchFamily="34" charset="0"/>
              <a:buChar char="•"/>
              <a:defRPr/>
            </a:pPr>
            <a:r>
              <a:rPr lang="it-IT" dirty="0" smtClean="0"/>
              <a:t>organizzazione dell’agenda delle sedute;</a:t>
            </a:r>
          </a:p>
          <a:p>
            <a:pPr eaLnBrk="1" fontAlgn="auto" hangingPunct="1">
              <a:spcAft>
                <a:spcPts val="0"/>
              </a:spcAft>
              <a:buFont typeface="Arial" pitchFamily="34" charset="0"/>
              <a:buChar char="•"/>
              <a:defRPr/>
            </a:pPr>
            <a:r>
              <a:rPr lang="it-IT" dirty="0" smtClean="0"/>
              <a:t>verifica dello svolgimento del processo terapeutico;</a:t>
            </a:r>
          </a:p>
          <a:p>
            <a:pPr eaLnBrk="1" fontAlgn="auto" hangingPunct="1">
              <a:spcAft>
                <a:spcPts val="0"/>
              </a:spcAft>
              <a:buFont typeface="Arial" pitchFamily="34" charset="0"/>
              <a:buChar char="•"/>
              <a:defRPr/>
            </a:pPr>
            <a:r>
              <a:rPr lang="it-IT" dirty="0" smtClean="0"/>
              <a:t>discussione dei vantaggi legati all’astinenza;</a:t>
            </a:r>
          </a:p>
          <a:p>
            <a:pPr eaLnBrk="1" fontAlgn="auto" hangingPunct="1">
              <a:spcAft>
                <a:spcPts val="0"/>
              </a:spcAft>
              <a:buFont typeface="Arial" pitchFamily="34" charset="0"/>
              <a:buChar char="•"/>
              <a:defRPr/>
            </a:pPr>
            <a:endParaRPr lang="it-IT" dirty="0" smtClean="0"/>
          </a:p>
          <a:p>
            <a:pPr eaLnBrk="1" fontAlgn="auto" hangingPunct="1">
              <a:spcAft>
                <a:spcPts val="0"/>
              </a:spcAft>
              <a:buFont typeface="Arial" pitchFamily="34" charset="0"/>
              <a:buChar char="•"/>
              <a:defRPr/>
            </a:pPr>
            <a:endParaRPr lang="it-IT" dirty="0"/>
          </a:p>
        </p:txBody>
      </p:sp>
      <p:sp>
        <p:nvSpPr>
          <p:cNvPr id="4" name="Segnaposto numero diapositiva 3"/>
          <p:cNvSpPr>
            <a:spLocks noGrp="1"/>
          </p:cNvSpPr>
          <p:nvPr>
            <p:ph type="sldNum" sz="quarter" idx="12"/>
          </p:nvPr>
        </p:nvSpPr>
        <p:spPr/>
        <p:txBody>
          <a:bodyPr/>
          <a:lstStyle/>
          <a:p>
            <a:pPr>
              <a:defRPr/>
            </a:pPr>
            <a:fld id="{6D89F8E8-F887-4365-A436-8B0FA0ECE917}" type="slidenum">
              <a:rPr lang="it-IT"/>
              <a:pPr>
                <a:defRPr/>
              </a:pPr>
              <a:t>123</a:t>
            </a:fld>
            <a:endParaRPr lang="it-IT"/>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p:cNvSpPr>
            <a:spLocks noGrp="1"/>
          </p:cNvSpPr>
          <p:nvPr>
            <p:ph type="title"/>
          </p:nvPr>
        </p:nvSpPr>
        <p:spPr/>
        <p:txBody>
          <a:bodyPr/>
          <a:lstStyle/>
          <a:p>
            <a:pPr eaLnBrk="1" hangingPunct="1"/>
            <a:endParaRPr lang="it-IT" smtClean="0"/>
          </a:p>
        </p:txBody>
      </p:sp>
      <p:sp>
        <p:nvSpPr>
          <p:cNvPr id="80899" name="Segnaposto contenuto 2"/>
          <p:cNvSpPr>
            <a:spLocks noGrp="1"/>
          </p:cNvSpPr>
          <p:nvPr>
            <p:ph idx="1"/>
          </p:nvPr>
        </p:nvSpPr>
        <p:spPr/>
        <p:txBody>
          <a:bodyPr/>
          <a:lstStyle/>
          <a:p>
            <a:pPr eaLnBrk="1" hangingPunct="1"/>
            <a:r>
              <a:rPr lang="it-IT" dirty="0" smtClean="0"/>
              <a:t>esplorazione dell’ambivalenza del paziente  in relazione all’astinenza;</a:t>
            </a:r>
          </a:p>
          <a:p>
            <a:pPr eaLnBrk="1" hangingPunct="1"/>
            <a:r>
              <a:rPr lang="it-IT" dirty="0" smtClean="0"/>
              <a:t>individuazione delle resistenze all’esplorazione e uso del </a:t>
            </a:r>
            <a:r>
              <a:rPr lang="it-IT" dirty="0" err="1" smtClean="0"/>
              <a:t>problem</a:t>
            </a:r>
            <a:r>
              <a:rPr lang="it-IT" dirty="0" smtClean="0"/>
              <a:t> </a:t>
            </a:r>
            <a:r>
              <a:rPr lang="it-IT" dirty="0" err="1" smtClean="0"/>
              <a:t>solving</a:t>
            </a:r>
            <a:r>
              <a:rPr lang="it-IT" dirty="0" smtClean="0"/>
              <a:t> per il superamento;</a:t>
            </a:r>
          </a:p>
          <a:p>
            <a:pPr eaLnBrk="1" hangingPunct="1"/>
            <a:r>
              <a:rPr lang="it-IT" dirty="0" smtClean="0"/>
              <a:t>sostegno agli sforzi del paziente;</a:t>
            </a:r>
          </a:p>
          <a:p>
            <a:pPr eaLnBrk="1" hangingPunct="1"/>
            <a:r>
              <a:rPr lang="it-IT" dirty="0" smtClean="0"/>
              <a:t>accertamento del livello di sostegno familiare;</a:t>
            </a:r>
          </a:p>
          <a:p>
            <a:pPr eaLnBrk="1" hangingPunct="1"/>
            <a:r>
              <a:rPr lang="it-IT" dirty="0" smtClean="0"/>
              <a:t>spiegazione della differenza tra passo falso e ricaduta;</a:t>
            </a:r>
          </a:p>
        </p:txBody>
      </p:sp>
      <p:sp>
        <p:nvSpPr>
          <p:cNvPr id="4" name="Segnaposto numero diapositiva 3"/>
          <p:cNvSpPr>
            <a:spLocks noGrp="1"/>
          </p:cNvSpPr>
          <p:nvPr>
            <p:ph type="sldNum" sz="quarter" idx="12"/>
          </p:nvPr>
        </p:nvSpPr>
        <p:spPr/>
        <p:txBody>
          <a:bodyPr/>
          <a:lstStyle/>
          <a:p>
            <a:pPr>
              <a:defRPr/>
            </a:pPr>
            <a:fld id="{277DBC7C-651B-438C-91F6-FBA3C6940F22}" type="slidenum">
              <a:rPr lang="it-IT"/>
              <a:pPr>
                <a:defRPr/>
              </a:pPr>
              <a:t>124</a:t>
            </a:fld>
            <a:endParaRPr lang="it-IT"/>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p:cNvSpPr>
            <a:spLocks noGrp="1"/>
          </p:cNvSpPr>
          <p:nvPr>
            <p:ph type="title"/>
          </p:nvPr>
        </p:nvSpPr>
        <p:spPr/>
        <p:txBody>
          <a:bodyPr/>
          <a:lstStyle/>
          <a:p>
            <a:pPr eaLnBrk="1" hangingPunct="1"/>
            <a:endParaRPr lang="it-IT" smtClean="0"/>
          </a:p>
        </p:txBody>
      </p:sp>
      <p:sp>
        <p:nvSpPr>
          <p:cNvPr id="81923" name="Segnaposto contenuto 2"/>
          <p:cNvSpPr>
            <a:spLocks noGrp="1"/>
          </p:cNvSpPr>
          <p:nvPr>
            <p:ph idx="1"/>
          </p:nvPr>
        </p:nvSpPr>
        <p:spPr/>
        <p:txBody>
          <a:bodyPr/>
          <a:lstStyle/>
          <a:p>
            <a:pPr eaLnBrk="1" hangingPunct="1"/>
            <a:r>
              <a:rPr lang="it-IT" smtClean="0"/>
              <a:t>inclusione dei membri della famiglia o di altre persone significative in almeno due incontri.</a:t>
            </a:r>
          </a:p>
          <a:p>
            <a:pPr eaLnBrk="1" hangingPunct="1">
              <a:buFont typeface="Arial" charset="0"/>
              <a:buNone/>
            </a:pPr>
            <a:endParaRPr lang="it-IT" smtClean="0"/>
          </a:p>
        </p:txBody>
      </p:sp>
      <p:sp>
        <p:nvSpPr>
          <p:cNvPr id="4" name="Segnaposto numero diapositiva 3"/>
          <p:cNvSpPr>
            <a:spLocks noGrp="1"/>
          </p:cNvSpPr>
          <p:nvPr>
            <p:ph type="sldNum" sz="quarter" idx="12"/>
          </p:nvPr>
        </p:nvSpPr>
        <p:spPr/>
        <p:txBody>
          <a:bodyPr/>
          <a:lstStyle/>
          <a:p>
            <a:pPr>
              <a:defRPr/>
            </a:pPr>
            <a:fld id="{DE99F2E4-DC9F-4C14-A0D5-D1DF81CD0EDD}" type="slidenum">
              <a:rPr lang="it-IT"/>
              <a:pPr>
                <a:defRPr/>
              </a:pPr>
              <a:t>125</a:t>
            </a:fld>
            <a:endParaRPr lang="it-IT"/>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p:cNvSpPr>
            <a:spLocks noGrp="1"/>
          </p:cNvSpPr>
          <p:nvPr>
            <p:ph type="title"/>
          </p:nvPr>
        </p:nvSpPr>
        <p:spPr/>
        <p:txBody>
          <a:bodyPr>
            <a:normAutofit fontScale="90000"/>
          </a:bodyPr>
          <a:lstStyle/>
          <a:p>
            <a:pPr eaLnBrk="1" hangingPunct="1"/>
            <a:r>
              <a:rPr lang="it-IT" dirty="0" smtClean="0"/>
              <a:t>Le strategie della Prevenzione della Ricaduta </a:t>
            </a:r>
          </a:p>
        </p:txBody>
      </p:sp>
      <p:sp>
        <p:nvSpPr>
          <p:cNvPr id="82947" name="Segnaposto contenuto 2"/>
          <p:cNvSpPr>
            <a:spLocks noGrp="1"/>
          </p:cNvSpPr>
          <p:nvPr>
            <p:ph idx="1"/>
          </p:nvPr>
        </p:nvSpPr>
        <p:spPr/>
        <p:txBody>
          <a:bodyPr/>
          <a:lstStyle/>
          <a:p>
            <a:pPr eaLnBrk="1" hangingPunct="1"/>
            <a:r>
              <a:rPr lang="it-IT" smtClean="0"/>
              <a:t> tre categorie principali: </a:t>
            </a:r>
            <a:br>
              <a:rPr lang="it-IT" smtClean="0"/>
            </a:br>
            <a:endParaRPr lang="it-IT" smtClean="0"/>
          </a:p>
          <a:p>
            <a:pPr eaLnBrk="1" hangingPunct="1">
              <a:buFont typeface="Arial" charset="0"/>
              <a:buNone/>
            </a:pPr>
            <a:r>
              <a:rPr lang="it-IT" smtClean="0"/>
              <a:t>1)training delle abilità: includono le risposte, sia comportamentali che cognitive, per gestire situazioni ad alto rischio;</a:t>
            </a:r>
          </a:p>
          <a:p>
            <a:pPr eaLnBrk="1" hangingPunct="1">
              <a:buFont typeface="Arial" charset="0"/>
              <a:buNone/>
            </a:pPr>
            <a:endParaRPr lang="it-IT" smtClean="0"/>
          </a:p>
        </p:txBody>
      </p:sp>
      <p:sp>
        <p:nvSpPr>
          <p:cNvPr id="26625" name="Rectangle 1"/>
          <p:cNvSpPr>
            <a:spLocks noChangeArrowheads="1"/>
          </p:cNvSpPr>
          <p:nvPr/>
        </p:nvSpPr>
        <p:spPr bwMode="auto">
          <a:xfrm>
            <a:off x="0" y="0"/>
            <a:ext cx="444500" cy="554038"/>
          </a:xfrm>
          <a:prstGeom prst="rect">
            <a:avLst/>
          </a:prstGeom>
          <a:noFill/>
          <a:ln w="9525">
            <a:noFill/>
            <a:miter lim="800000"/>
            <a:headEnd/>
            <a:tailEnd/>
          </a:ln>
          <a:effectLst/>
        </p:spPr>
        <p:txBody>
          <a:bodyPr wrap="none" anchor="ctr">
            <a:spAutoFit/>
          </a:bodyPr>
          <a:lstStyle/>
          <a:p>
            <a:pPr indent="214313" eaLnBrk="0" hangingPunct="0">
              <a:tabLst>
                <a:tab pos="1143000" algn="l"/>
              </a:tabLst>
              <a:defRPr/>
            </a:pPr>
            <a:r>
              <a:rPr lang="it-IT" sz="1200" dirty="0">
                <a:latin typeface="Arial" pitchFamily="34" charset="0"/>
                <a:ea typeface="Times New Roman" pitchFamily="18" charset="0"/>
                <a:cs typeface="Arial" pitchFamily="34" charset="0"/>
              </a:rPr>
              <a:t> </a:t>
            </a:r>
            <a:endParaRPr lang="it-IT" sz="900" dirty="0">
              <a:latin typeface="Arial" pitchFamily="34" charset="0"/>
              <a:cs typeface="Arial" pitchFamily="34" charset="0"/>
            </a:endParaRPr>
          </a:p>
          <a:p>
            <a:pPr eaLnBrk="0" hangingPunct="0">
              <a:tabLst>
                <a:tab pos="1143000" algn="l"/>
              </a:tabLst>
              <a:defRPr/>
            </a:pPr>
            <a:endParaRPr lang="it-IT" dirty="0">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pPr>
              <a:defRPr/>
            </a:pPr>
            <a:fld id="{5571B99F-CB69-4743-86DC-FE9BABB4A777}" type="slidenum">
              <a:rPr lang="it-IT"/>
              <a:pPr>
                <a:defRPr/>
              </a:pPr>
              <a:t>126</a:t>
            </a:fld>
            <a:endParaRPr lang="it-IT"/>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p:nvPr>
        </p:nvSpPr>
        <p:spPr/>
        <p:txBody>
          <a:bodyPr/>
          <a:lstStyle/>
          <a:p>
            <a:pPr eaLnBrk="1" hangingPunct="1"/>
            <a:endParaRPr lang="it-IT" smtClean="0"/>
          </a:p>
        </p:txBody>
      </p:sp>
      <p:sp>
        <p:nvSpPr>
          <p:cNvPr id="83971" name="Segnaposto contenuto 2"/>
          <p:cNvSpPr>
            <a:spLocks noGrp="1"/>
          </p:cNvSpPr>
          <p:nvPr>
            <p:ph idx="1"/>
          </p:nvPr>
        </p:nvSpPr>
        <p:spPr/>
        <p:txBody>
          <a:bodyPr/>
          <a:lstStyle/>
          <a:p>
            <a:pPr eaLnBrk="1" hangingPunct="1"/>
            <a:r>
              <a:rPr lang="it-IT" smtClean="0"/>
              <a:t>intervento sullo stile di vita: strategie che si propongono di rafforzare le capacità globali di coping del paziente e di ridurre la frequenza e l’intensità degli stimoli e del craving che spesso sono il prodotto si uno stile di vita non equilibrato.</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99AACB8B-109F-4A12-9F43-74437071BE83}" type="slidenum">
              <a:rPr lang="it-IT"/>
              <a:pPr>
                <a:defRPr/>
              </a:pPr>
              <a:t>127</a:t>
            </a:fld>
            <a:endParaRPr lang="it-IT"/>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1"/>
          <p:cNvSpPr>
            <a:spLocks noGrp="1"/>
          </p:cNvSpPr>
          <p:nvPr>
            <p:ph type="title"/>
          </p:nvPr>
        </p:nvSpPr>
        <p:spPr/>
        <p:txBody>
          <a:bodyPr/>
          <a:lstStyle/>
          <a:p>
            <a:pPr eaLnBrk="1" hangingPunct="1"/>
            <a:endParaRPr lang="it-IT" smtClean="0"/>
          </a:p>
        </p:txBody>
      </p:sp>
      <p:sp>
        <p:nvSpPr>
          <p:cNvPr id="84995" name="Segnaposto contenuto 2"/>
          <p:cNvSpPr>
            <a:spLocks noGrp="1"/>
          </p:cNvSpPr>
          <p:nvPr>
            <p:ph idx="1"/>
          </p:nvPr>
        </p:nvSpPr>
        <p:spPr/>
        <p:txBody>
          <a:bodyPr/>
          <a:lstStyle/>
          <a:p>
            <a:pPr eaLnBrk="1" hangingPunct="1">
              <a:buFont typeface="Arial" charset="0"/>
              <a:buNone/>
            </a:pPr>
            <a:r>
              <a:rPr lang="it-IT" smtClean="0"/>
              <a:t>3) riformulazione cognitiva: tecniche progettate per fornire al paziente cognizioni alternative riguardanti la natura del processo di modificazione delle abitudini, per introdurre a livello di fantasia l’uso di immagini di coping utili per affrontare stimoli e segnali precoci di avvertimento e per riconcettualizzare le reazioni fino all’errore iniziale;</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9FD542C7-5FA6-4B07-AE19-4C586E52DFA4}" type="slidenum">
              <a:rPr lang="it-IT"/>
              <a:pPr>
                <a:defRPr/>
              </a:pPr>
              <a:t>128</a:t>
            </a:fld>
            <a:endParaRPr lang="it-IT"/>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it-IT" dirty="0" smtClean="0"/>
              <a:t>1) insegnare al paziente a riconoscere situazioni ad alto rischio che possono precipitare o scatenare una ricaduta.   </a:t>
            </a:r>
          </a:p>
          <a:p>
            <a:pPr eaLnBrk="1" fontAlgn="auto" hangingPunct="1">
              <a:spcAft>
                <a:spcPts val="0"/>
              </a:spcAft>
              <a:buFont typeface="Arial" pitchFamily="34" charset="0"/>
              <a:buChar char="•"/>
              <a:defRPr/>
            </a:pPr>
            <a:r>
              <a:rPr lang="it-IT" dirty="0" smtClean="0"/>
              <a:t>riconoscere e rispondere ai segnali di avvertimento (stimoli discriminativi) associati all’entrata in una situazione ad alto rischio </a:t>
            </a:r>
          </a:p>
          <a:p>
            <a:pPr eaLnBrk="1" fontAlgn="auto" hangingPunct="1">
              <a:spcAft>
                <a:spcPts val="0"/>
              </a:spcAft>
              <a:buFont typeface="Arial" pitchFamily="34" charset="0"/>
              <a:buChar char="•"/>
              <a:defRPr/>
            </a:pPr>
            <a:r>
              <a:rPr lang="it-IT" dirty="0" smtClean="0"/>
              <a:t>usare questi segnali come elementi che aiutano a ricordare come impegnarsi in un’azione alternativa</a:t>
            </a:r>
            <a:endParaRPr lang="it-IT" dirty="0"/>
          </a:p>
        </p:txBody>
      </p:sp>
      <p:sp>
        <p:nvSpPr>
          <p:cNvPr id="4" name="Segnaposto numero diapositiva 3"/>
          <p:cNvSpPr>
            <a:spLocks noGrp="1"/>
          </p:cNvSpPr>
          <p:nvPr>
            <p:ph type="sldNum" sz="quarter" idx="12"/>
          </p:nvPr>
        </p:nvSpPr>
        <p:spPr/>
        <p:txBody>
          <a:bodyPr/>
          <a:lstStyle/>
          <a:p>
            <a:pPr>
              <a:defRPr/>
            </a:pPr>
            <a:fld id="{B0F4F1DB-1827-4777-8C17-B1FB0BCD5BF4}" type="slidenum">
              <a:rPr lang="it-IT"/>
              <a:pPr>
                <a:defRPr/>
              </a:pPr>
              <a:t>129</a:t>
            </a:fld>
            <a:endParaRPr 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smtClean="0"/>
              <a:t>Pertanto la divisione tra interventi comportamentali, cognitivi (ed anche farmacologici) può essere utile sul piano didattico ed espositivo, ma nei fatti si tratta sempre di interventi integrati</a:t>
            </a:r>
            <a:endParaRPr lang="it-IT"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olo 1"/>
          <p:cNvSpPr>
            <a:spLocks noGrp="1"/>
          </p:cNvSpPr>
          <p:nvPr>
            <p:ph type="title"/>
          </p:nvPr>
        </p:nvSpPr>
        <p:spPr/>
        <p:txBody>
          <a:bodyPr/>
          <a:lstStyle/>
          <a:p>
            <a:pPr eaLnBrk="1" hangingPunct="1"/>
            <a:endParaRPr lang="it-IT" smtClean="0"/>
          </a:p>
        </p:txBody>
      </p:sp>
      <p:sp>
        <p:nvSpPr>
          <p:cNvPr id="87043" name="Segnaposto contenuto 2"/>
          <p:cNvSpPr>
            <a:spLocks noGrp="1"/>
          </p:cNvSpPr>
          <p:nvPr>
            <p:ph idx="1"/>
          </p:nvPr>
        </p:nvSpPr>
        <p:spPr/>
        <p:txBody>
          <a:bodyPr/>
          <a:lstStyle/>
          <a:p>
            <a:pPr eaLnBrk="1" hangingPunct="1">
              <a:buFont typeface="Arial" charset="0"/>
              <a:buNone/>
            </a:pPr>
            <a:endParaRPr lang="it-IT" smtClean="0"/>
          </a:p>
          <a:p>
            <a:pPr eaLnBrk="1" hangingPunct="1"/>
            <a:r>
              <a:rPr lang="it-IT" smtClean="0"/>
              <a:t>I pazienti devono acquisire le capacità di coping che permettano loro di affrontare queste situazioni sul nascere.  </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0C2C9EED-E331-4041-8AAD-DC4AFBB83401}" type="slidenum">
              <a:rPr lang="it-IT"/>
              <a:pPr>
                <a:defRPr/>
              </a:pPr>
              <a:t>130</a:t>
            </a:fld>
            <a:endParaRPr lang="it-IT"/>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olo 1"/>
          <p:cNvSpPr>
            <a:spLocks noGrp="1"/>
          </p:cNvSpPr>
          <p:nvPr>
            <p:ph type="title"/>
          </p:nvPr>
        </p:nvSpPr>
        <p:spPr/>
        <p:txBody>
          <a:bodyPr/>
          <a:lstStyle/>
          <a:p>
            <a:pPr eaLnBrk="1" hangingPunct="1"/>
            <a:r>
              <a:rPr lang="it-IT" smtClean="0"/>
              <a:t>TRAINING SPECIFICI</a:t>
            </a:r>
          </a:p>
        </p:txBody>
      </p:sp>
      <p:sp>
        <p:nvSpPr>
          <p:cNvPr id="88067" name="Segnaposto contenuto 2"/>
          <p:cNvSpPr>
            <a:spLocks noGrp="1"/>
          </p:cNvSpPr>
          <p:nvPr>
            <p:ph idx="1"/>
          </p:nvPr>
        </p:nvSpPr>
        <p:spPr/>
        <p:txBody>
          <a:bodyPr/>
          <a:lstStyle/>
          <a:p>
            <a:pPr eaLnBrk="1" hangingPunct="1"/>
            <a:r>
              <a:rPr lang="it-IT" smtClean="0"/>
              <a:t> l’assertività, la gestione dello stress, il training di rilassamento, la gestione della rabbia, le capacità di comunicazione, la terapia coniugale, le abilità sociali in genere e/o la determinazione. </a:t>
            </a:r>
          </a:p>
        </p:txBody>
      </p:sp>
      <p:sp>
        <p:nvSpPr>
          <p:cNvPr id="4" name="Segnaposto numero diapositiva 3"/>
          <p:cNvSpPr>
            <a:spLocks noGrp="1"/>
          </p:cNvSpPr>
          <p:nvPr>
            <p:ph type="sldNum" sz="quarter" idx="12"/>
          </p:nvPr>
        </p:nvSpPr>
        <p:spPr/>
        <p:txBody>
          <a:bodyPr/>
          <a:lstStyle/>
          <a:p>
            <a:pPr>
              <a:defRPr/>
            </a:pPr>
            <a:fld id="{A1655143-7BD0-4147-AED1-AC3A582C43FA}" type="slidenum">
              <a:rPr lang="it-IT"/>
              <a:pPr>
                <a:defRPr/>
              </a:pPr>
              <a:t>131</a:t>
            </a:fld>
            <a:endParaRPr lang="it-IT"/>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olo 1"/>
          <p:cNvSpPr>
            <a:spLocks noGrp="1"/>
          </p:cNvSpPr>
          <p:nvPr>
            <p:ph type="title"/>
          </p:nvPr>
        </p:nvSpPr>
        <p:spPr/>
        <p:txBody>
          <a:bodyPr/>
          <a:lstStyle/>
          <a:p>
            <a:pPr eaLnBrk="1" hangingPunct="1"/>
            <a:endParaRPr lang="it-IT" smtClean="0"/>
          </a:p>
        </p:txBody>
      </p:sp>
      <p:sp>
        <p:nvSpPr>
          <p:cNvPr id="89091" name="Segnaposto contenuto 2"/>
          <p:cNvSpPr>
            <a:spLocks noGrp="1"/>
          </p:cNvSpPr>
          <p:nvPr>
            <p:ph idx="1"/>
          </p:nvPr>
        </p:nvSpPr>
        <p:spPr/>
        <p:txBody>
          <a:bodyPr/>
          <a:lstStyle/>
          <a:p>
            <a:pPr eaLnBrk="1" hangingPunct="1"/>
            <a:r>
              <a:rPr lang="it-IT" smtClean="0"/>
              <a:t>Nel training delle abilità la gamma dei metodi utilizzati comprende </a:t>
            </a:r>
          </a:p>
          <a:p>
            <a:pPr eaLnBrk="1" hangingPunct="1"/>
            <a:r>
              <a:rPr lang="it-IT" smtClean="0"/>
              <a:t>le prove di comportamento, </a:t>
            </a:r>
          </a:p>
          <a:p>
            <a:pPr eaLnBrk="1" hangingPunct="1"/>
            <a:r>
              <a:rPr lang="it-IT" smtClean="0"/>
              <a:t>l’istruzione, </a:t>
            </a:r>
          </a:p>
          <a:p>
            <a:pPr eaLnBrk="1" hangingPunct="1"/>
            <a:r>
              <a:rPr lang="it-IT" smtClean="0"/>
              <a:t>l’allenamento, un </a:t>
            </a:r>
          </a:p>
          <a:p>
            <a:pPr eaLnBrk="1" hangingPunct="1"/>
            <a:r>
              <a:rPr lang="it-IT" smtClean="0"/>
              <a:t>feedback valutativo, </a:t>
            </a:r>
          </a:p>
          <a:p>
            <a:pPr eaLnBrk="1" hangingPunct="1"/>
            <a:r>
              <a:rPr lang="it-IT" smtClean="0"/>
              <a:t>il modellamento ed il gioco di ruoli. </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BD67AF27-126F-4872-9E7E-050A44F93990}" type="slidenum">
              <a:rPr lang="it-IT"/>
              <a:pPr>
                <a:defRPr/>
              </a:pPr>
              <a:t>132</a:t>
            </a:fld>
            <a:endParaRPr lang="it-IT"/>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olo 1"/>
          <p:cNvSpPr>
            <a:spLocks noGrp="1"/>
          </p:cNvSpPr>
          <p:nvPr>
            <p:ph type="title"/>
          </p:nvPr>
        </p:nvSpPr>
        <p:spPr/>
        <p:txBody>
          <a:bodyPr/>
          <a:lstStyle/>
          <a:p>
            <a:pPr eaLnBrk="1" hangingPunct="1"/>
            <a:endParaRPr lang="it-IT" smtClean="0"/>
          </a:p>
        </p:txBody>
      </p:sp>
      <p:sp>
        <p:nvSpPr>
          <p:cNvPr id="90115" name="Segnaposto contenuto 2"/>
          <p:cNvSpPr>
            <a:spLocks noGrp="1"/>
          </p:cNvSpPr>
          <p:nvPr>
            <p:ph idx="1"/>
          </p:nvPr>
        </p:nvSpPr>
        <p:spPr/>
        <p:txBody>
          <a:bodyPr/>
          <a:lstStyle/>
          <a:p>
            <a:pPr eaLnBrk="1" hangingPunct="1">
              <a:buNone/>
            </a:pPr>
            <a:r>
              <a:rPr lang="it-IT" dirty="0" smtClean="0"/>
              <a:t> </a:t>
            </a:r>
          </a:p>
          <a:p>
            <a:pPr eaLnBrk="1" hangingPunct="1"/>
            <a:r>
              <a:rPr lang="it-IT" dirty="0" smtClean="0"/>
              <a:t>Nella prova della ricaduta viene insegnato al paziente ad immaginare di essere coinvolto in situazioni reali ad alto rischio e ad eseguire comportamenti e pensieri di </a:t>
            </a:r>
            <a:r>
              <a:rPr lang="it-IT" dirty="0" err="1" smtClean="0"/>
              <a:t>coping</a:t>
            </a:r>
            <a:r>
              <a:rPr lang="it-IT" dirty="0" smtClean="0"/>
              <a:t> più adattivi. L’accento è posto sul </a:t>
            </a:r>
            <a:r>
              <a:rPr lang="it-IT" dirty="0" err="1" smtClean="0"/>
              <a:t>coping</a:t>
            </a:r>
            <a:r>
              <a:rPr lang="it-IT" dirty="0" smtClean="0"/>
              <a:t> attivo piuttosto che sul resistere alla tentazione.</a:t>
            </a:r>
          </a:p>
          <a:p>
            <a:pPr eaLnBrk="1" hangingPunct="1"/>
            <a:endParaRPr lang="it-IT" dirty="0" smtClean="0"/>
          </a:p>
          <a:p>
            <a:pPr eaLnBrk="1" hangingPunct="1"/>
            <a:endParaRPr lang="it-IT" dirty="0" smtClean="0"/>
          </a:p>
        </p:txBody>
      </p:sp>
      <p:sp>
        <p:nvSpPr>
          <p:cNvPr id="4" name="Segnaposto numero diapositiva 3"/>
          <p:cNvSpPr>
            <a:spLocks noGrp="1"/>
          </p:cNvSpPr>
          <p:nvPr>
            <p:ph type="sldNum" sz="quarter" idx="12"/>
          </p:nvPr>
        </p:nvSpPr>
        <p:spPr/>
        <p:txBody>
          <a:bodyPr/>
          <a:lstStyle/>
          <a:p>
            <a:pPr>
              <a:defRPr/>
            </a:pPr>
            <a:fld id="{D4994686-37D5-46D5-8088-6CF4C4A91607}" type="slidenum">
              <a:rPr lang="it-IT"/>
              <a:pPr>
                <a:defRPr/>
              </a:pPr>
              <a:t>133</a:t>
            </a:fld>
            <a:endParaRPr lang="it-IT"/>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1"/>
          <p:cNvSpPr>
            <a:spLocks noGrp="1"/>
          </p:cNvSpPr>
          <p:nvPr>
            <p:ph type="title"/>
          </p:nvPr>
        </p:nvSpPr>
        <p:spPr/>
        <p:txBody>
          <a:bodyPr/>
          <a:lstStyle/>
          <a:p>
            <a:pPr eaLnBrk="1" hangingPunct="1"/>
            <a:endParaRPr lang="it-IT" smtClean="0"/>
          </a:p>
        </p:txBody>
      </p:sp>
      <p:sp>
        <p:nvSpPr>
          <p:cNvPr id="91139" name="Segnaposto contenuto 2"/>
          <p:cNvSpPr>
            <a:spLocks noGrp="1"/>
          </p:cNvSpPr>
          <p:nvPr>
            <p:ph idx="1"/>
          </p:nvPr>
        </p:nvSpPr>
        <p:spPr/>
        <p:txBody>
          <a:bodyPr/>
          <a:lstStyle/>
          <a:p>
            <a:pPr eaLnBrk="1" hangingPunct="1"/>
            <a:r>
              <a:rPr lang="it-IT" dirty="0" smtClean="0"/>
              <a:t>La reazione del paziente dopo il passo falso è un punto di intervento fondamentale nel modello della PR, dal momento che determina il livello del passaggio, graduale e progressivo, da un errore singolo e isolato ad una ricaduta conclamata. </a:t>
            </a:r>
          </a:p>
        </p:txBody>
      </p:sp>
      <p:sp>
        <p:nvSpPr>
          <p:cNvPr id="4" name="Segnaposto numero diapositiva 3"/>
          <p:cNvSpPr>
            <a:spLocks noGrp="1"/>
          </p:cNvSpPr>
          <p:nvPr>
            <p:ph type="sldNum" sz="quarter" idx="12"/>
          </p:nvPr>
        </p:nvSpPr>
        <p:spPr/>
        <p:txBody>
          <a:bodyPr/>
          <a:lstStyle/>
          <a:p>
            <a:pPr>
              <a:defRPr/>
            </a:pPr>
            <a:fld id="{EEF0373B-08F0-4A5C-ADA6-95FA5A403451}" type="slidenum">
              <a:rPr lang="it-IT"/>
              <a:pPr>
                <a:defRPr/>
              </a:pPr>
              <a:t>134</a:t>
            </a:fld>
            <a:endParaRPr lang="it-IT"/>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olo 1"/>
          <p:cNvSpPr>
            <a:spLocks noGrp="1"/>
          </p:cNvSpPr>
          <p:nvPr>
            <p:ph type="title"/>
          </p:nvPr>
        </p:nvSpPr>
        <p:spPr/>
        <p:txBody>
          <a:bodyPr/>
          <a:lstStyle/>
          <a:p>
            <a:pPr eaLnBrk="1" hangingPunct="1"/>
            <a:endParaRPr lang="it-IT" smtClean="0"/>
          </a:p>
        </p:txBody>
      </p:sp>
      <p:sp>
        <p:nvSpPr>
          <p:cNvPr id="92163" name="Segnaposto contenuto 2"/>
          <p:cNvSpPr>
            <a:spLocks noGrp="1"/>
          </p:cNvSpPr>
          <p:nvPr>
            <p:ph idx="1"/>
          </p:nvPr>
        </p:nvSpPr>
        <p:spPr/>
        <p:txBody>
          <a:bodyPr/>
          <a:lstStyle/>
          <a:p>
            <a:pPr lvl="1" eaLnBrk="1" hangingPunct="1"/>
            <a:r>
              <a:rPr lang="it-IT" smtClean="0"/>
              <a:t> </a:t>
            </a:r>
          </a:p>
          <a:p>
            <a:pPr eaLnBrk="1" hangingPunct="1"/>
            <a:r>
              <a:rPr lang="it-IT" smtClean="0"/>
              <a:t>Il primo passo nel prevedere e trattare questa reazione consiste nell’ideare un contratto terapeutico esplicito per limitare l’entità della risposta dannosa (l’uso di cocaina) se si fa un errore. </a:t>
            </a:r>
          </a:p>
          <a:p>
            <a:pPr eaLnBrk="1" hangingPunct="1"/>
            <a:r>
              <a:rPr lang="it-IT" smtClean="0"/>
              <a:t> </a:t>
            </a:r>
          </a:p>
          <a:p>
            <a:pPr eaLnBrk="1" hangingPunct="1"/>
            <a:endParaRPr lang="it-IT" smtClean="0"/>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5EDF7C22-6A65-40DF-A003-3D0B4A97AA6E}" type="slidenum">
              <a:rPr lang="it-IT"/>
              <a:pPr>
                <a:defRPr/>
              </a:pPr>
              <a:t>135</a:t>
            </a:fld>
            <a:endParaRPr lang="it-IT"/>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olo 1"/>
          <p:cNvSpPr>
            <a:spLocks noGrp="1"/>
          </p:cNvSpPr>
          <p:nvPr>
            <p:ph type="title"/>
          </p:nvPr>
        </p:nvSpPr>
        <p:spPr/>
        <p:txBody>
          <a:bodyPr/>
          <a:lstStyle/>
          <a:p>
            <a:pPr eaLnBrk="1" hangingPunct="1"/>
            <a:endParaRPr lang="it-IT" smtClean="0"/>
          </a:p>
        </p:txBody>
      </p:sp>
      <p:sp>
        <p:nvSpPr>
          <p:cNvPr id="93187" name="Segnaposto contenuto 2"/>
          <p:cNvSpPr>
            <a:spLocks noGrp="1"/>
          </p:cNvSpPr>
          <p:nvPr>
            <p:ph idx="1"/>
          </p:nvPr>
        </p:nvSpPr>
        <p:spPr/>
        <p:txBody>
          <a:bodyPr/>
          <a:lstStyle/>
          <a:p>
            <a:pPr eaLnBrk="1" hangingPunct="1"/>
            <a:r>
              <a:rPr lang="it-IT" smtClean="0"/>
              <a:t> sviluppo di procedure d’intervento globale per un cambiamento dello stile di vita. migliorare lo stile di vita del paziente per accrescere la capacità di affrontare fattori di stress più pervasivi che fungono da antecedenti per situazioni ad alto rischio.</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14FE7728-D369-4220-8239-BFCDE4ADC9BA}" type="slidenum">
              <a:rPr lang="it-IT"/>
              <a:pPr>
                <a:defRPr/>
              </a:pPr>
              <a:t>136</a:t>
            </a:fld>
            <a:endParaRPr lang="it-IT"/>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p:cNvSpPr>
            <a:spLocks noGrp="1"/>
          </p:cNvSpPr>
          <p:nvPr>
            <p:ph type="title"/>
          </p:nvPr>
        </p:nvSpPr>
        <p:spPr/>
        <p:txBody>
          <a:bodyPr/>
          <a:lstStyle/>
          <a:p>
            <a:pPr eaLnBrk="1" hangingPunct="1"/>
            <a:endParaRPr lang="it-IT" smtClean="0"/>
          </a:p>
        </p:txBody>
      </p:sp>
      <p:sp>
        <p:nvSpPr>
          <p:cNvPr id="94211" name="Segnaposto contenuto 2"/>
          <p:cNvSpPr>
            <a:spLocks noGrp="1"/>
          </p:cNvSpPr>
          <p:nvPr>
            <p:ph idx="1"/>
          </p:nvPr>
        </p:nvSpPr>
        <p:spPr/>
        <p:txBody>
          <a:bodyPr/>
          <a:lstStyle/>
          <a:p>
            <a:pPr eaLnBrk="1" hangingPunct="1">
              <a:buFont typeface="Arial" charset="0"/>
              <a:buNone/>
            </a:pPr>
            <a:r>
              <a:rPr lang="it-IT" smtClean="0"/>
              <a:t> </a:t>
            </a:r>
          </a:p>
          <a:p>
            <a:pPr eaLnBrk="1" hangingPunct="1"/>
            <a:r>
              <a:rPr lang="it-IT" smtClean="0"/>
              <a:t>Un persistente e continuo disequilibrio tra le cose che si dovrebbero e quelle che si vorrebbero  può  favorire un senso cronico di deprivazione. Man mano che queste sensazioni aumentano, l’individuo può sperimentare un crescente desiderio di autoindulgenza.  </a:t>
            </a:r>
          </a:p>
        </p:txBody>
      </p:sp>
      <p:sp>
        <p:nvSpPr>
          <p:cNvPr id="4" name="Segnaposto numero diapositiva 3"/>
          <p:cNvSpPr>
            <a:spLocks noGrp="1"/>
          </p:cNvSpPr>
          <p:nvPr>
            <p:ph type="sldNum" sz="quarter" idx="12"/>
          </p:nvPr>
        </p:nvSpPr>
        <p:spPr/>
        <p:txBody>
          <a:bodyPr/>
          <a:lstStyle/>
          <a:p>
            <a:pPr>
              <a:defRPr/>
            </a:pPr>
            <a:fld id="{7D3A07DE-223C-4AA2-A04E-A264D8C92464}" type="slidenum">
              <a:rPr lang="it-IT"/>
              <a:pPr>
                <a:defRPr/>
              </a:pPr>
              <a:t>137</a:t>
            </a:fld>
            <a:endParaRPr lang="it-IT"/>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it-IT" dirty="0" smtClean="0"/>
              <a:t>Bilancio di doveri e degli obblighi da una parte e dei piaceri divertenti dall’altra, il paziente diventa consapevole delle cause dello squilibrio. viene incoraggiato a cercare di ristabilire l’equilibrio impegnandosi ogni giorno in abitudini di vita salutari o in forme di dipendenza positive.</a:t>
            </a:r>
          </a:p>
          <a:p>
            <a:pPr eaLnBrk="1" fontAlgn="auto" hangingPunct="1">
              <a:spcAft>
                <a:spcPts val="0"/>
              </a:spcAft>
              <a:buFont typeface="Arial" pitchFamily="34" charset="0"/>
              <a:buChar char="•"/>
              <a:defRPr/>
            </a:pPr>
            <a:r>
              <a:rPr lang="it-IT" dirty="0" smtClean="0"/>
              <a:t> </a:t>
            </a:r>
          </a:p>
          <a:p>
            <a:pPr eaLnBrk="1" fontAlgn="auto" hangingPunct="1">
              <a:spcAft>
                <a:spcPts val="0"/>
              </a:spcAft>
              <a:buFont typeface="Arial" pitchFamily="34" charset="0"/>
              <a:buChar char="•"/>
              <a:defRPr/>
            </a:pPr>
            <a:r>
              <a:rPr lang="it-IT" dirty="0" smtClean="0"/>
              <a:t>  </a:t>
            </a:r>
          </a:p>
          <a:p>
            <a:pPr eaLnBrk="1" fontAlgn="auto" hangingPunct="1">
              <a:spcAft>
                <a:spcPts val="0"/>
              </a:spcAft>
              <a:buFont typeface="Arial" pitchFamily="34" charset="0"/>
              <a:buChar char="•"/>
              <a:defRPr/>
            </a:pPr>
            <a:endParaRPr lang="it-IT" dirty="0"/>
          </a:p>
        </p:txBody>
      </p:sp>
      <p:sp>
        <p:nvSpPr>
          <p:cNvPr id="4" name="Segnaposto numero diapositiva 3"/>
          <p:cNvSpPr>
            <a:spLocks noGrp="1"/>
          </p:cNvSpPr>
          <p:nvPr>
            <p:ph type="sldNum" sz="quarter" idx="12"/>
          </p:nvPr>
        </p:nvSpPr>
        <p:spPr/>
        <p:txBody>
          <a:bodyPr/>
          <a:lstStyle/>
          <a:p>
            <a:pPr>
              <a:defRPr/>
            </a:pPr>
            <a:fld id="{E59DDC5C-1232-4911-A005-28B51EBC3B08}" type="slidenum">
              <a:rPr lang="it-IT"/>
              <a:pPr>
                <a:defRPr/>
              </a:pPr>
              <a:t>138</a:t>
            </a:fld>
            <a:endParaRPr lang="it-IT"/>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olo 1"/>
          <p:cNvSpPr>
            <a:spLocks noGrp="1"/>
          </p:cNvSpPr>
          <p:nvPr>
            <p:ph type="title"/>
          </p:nvPr>
        </p:nvSpPr>
        <p:spPr/>
        <p:txBody>
          <a:bodyPr/>
          <a:lstStyle/>
          <a:p>
            <a:pPr eaLnBrk="1" hangingPunct="1"/>
            <a:endParaRPr lang="it-IT" smtClean="0"/>
          </a:p>
        </p:txBody>
      </p:sp>
      <p:sp>
        <p:nvSpPr>
          <p:cNvPr id="96259" name="Segnaposto contenuto 2"/>
          <p:cNvSpPr>
            <a:spLocks noGrp="1"/>
          </p:cNvSpPr>
          <p:nvPr>
            <p:ph idx="1"/>
          </p:nvPr>
        </p:nvSpPr>
        <p:spPr/>
        <p:txBody>
          <a:bodyPr/>
          <a:lstStyle/>
          <a:p>
            <a:pPr eaLnBrk="1" hangingPunct="1"/>
            <a:r>
              <a:rPr lang="it-IT" smtClean="0"/>
              <a:t>Per conquistare una vita libera dall’uso della sostanza sono necessarie due condizioni.  </a:t>
            </a:r>
          </a:p>
          <a:p>
            <a:pPr lvl="2" eaLnBrk="1" hangingPunct="1"/>
            <a:r>
              <a:rPr lang="it-IT" smtClean="0"/>
              <a:t> incremento della motivazione a raggiungere l’astinenza,  </a:t>
            </a:r>
          </a:p>
          <a:p>
            <a:pPr lvl="2" eaLnBrk="1" hangingPunct="1"/>
            <a:r>
              <a:rPr lang="it-IT" smtClean="0"/>
              <a:t>possibilità di insegnare ai pazienti come ricostruire la propria vita dopo aver deviato il focus delle attività sempre più lontano dall’uso delle sostanze.  </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B5C86D06-56AB-453B-838A-29E74D70A531}" type="slidenum">
              <a:rPr lang="it-IT"/>
              <a:pPr>
                <a:defRPr/>
              </a:pPr>
              <a:t>139</a:t>
            </a:fld>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Si tratta di interventi basati sul metodo scientifico utili per promuovere cambiamenti a livello cognitivo comportamentale ed emotivo</a:t>
            </a:r>
          </a:p>
          <a:p>
            <a:r>
              <a:rPr lang="it-IT" dirty="0" smtClean="0"/>
              <a:t>training di abilità cognitivo comportamentali e multimodali</a:t>
            </a:r>
          </a:p>
          <a:p>
            <a:r>
              <a:rPr lang="it-IT" dirty="0" smtClean="0"/>
              <a:t>estinzione del craving condizionato, </a:t>
            </a:r>
          </a:p>
          <a:p>
            <a:r>
              <a:rPr lang="it-IT" dirty="0" smtClean="0"/>
              <a:t>Strategie </a:t>
            </a:r>
            <a:r>
              <a:rPr lang="it-IT" dirty="0"/>
              <a:t>di prevenzione delle ricadute , </a:t>
            </a:r>
          </a:p>
          <a:p>
            <a:pPr>
              <a:buNone/>
            </a:pPr>
            <a:endParaRPr lang="it-IT" dirty="0"/>
          </a:p>
          <a:p>
            <a:endParaRPr lang="it-IT"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it-IT" dirty="0" smtClean="0"/>
              <a:t>scoprire come può impiegare il proprio tempo libero;</a:t>
            </a:r>
          </a:p>
          <a:p>
            <a:pPr eaLnBrk="1" fontAlgn="auto" hangingPunct="1">
              <a:spcAft>
                <a:spcPts val="0"/>
              </a:spcAft>
              <a:buFont typeface="Arial" pitchFamily="34" charset="0"/>
              <a:buChar char="•"/>
              <a:defRPr/>
            </a:pPr>
            <a:r>
              <a:rPr lang="it-IT" dirty="0" smtClean="0"/>
              <a:t>instaurare relazioni con amici che non fanno uso di sostanze;</a:t>
            </a:r>
          </a:p>
          <a:p>
            <a:pPr eaLnBrk="1" fontAlgn="auto" hangingPunct="1">
              <a:spcAft>
                <a:spcPts val="0"/>
              </a:spcAft>
              <a:buFont typeface="Arial" pitchFamily="34" charset="0"/>
              <a:buChar char="•"/>
              <a:defRPr/>
            </a:pPr>
            <a:r>
              <a:rPr lang="it-IT" dirty="0" smtClean="0"/>
              <a:t>adattarsi alle diverse situazioni di una vita quotidiana priva del susseguirsi di crisi associate all’uso delle sostanze;</a:t>
            </a:r>
          </a:p>
          <a:p>
            <a:pPr eaLnBrk="1" fontAlgn="auto" hangingPunct="1">
              <a:spcAft>
                <a:spcPts val="0"/>
              </a:spcAft>
              <a:buFont typeface="Arial" pitchFamily="34" charset="0"/>
              <a:buChar char="•"/>
              <a:defRPr/>
            </a:pPr>
            <a:r>
              <a:rPr lang="it-IT" dirty="0" smtClean="0"/>
              <a:t>ristabilire relazioni gratificanti con i propri familiari.</a:t>
            </a:r>
          </a:p>
          <a:p>
            <a:pPr eaLnBrk="1" fontAlgn="auto" hangingPunct="1">
              <a:spcAft>
                <a:spcPts val="0"/>
              </a:spcAft>
              <a:buFont typeface="Arial" pitchFamily="34" charset="0"/>
              <a:buChar char="•"/>
              <a:defRPr/>
            </a:pPr>
            <a:endParaRPr lang="it-IT" dirty="0"/>
          </a:p>
        </p:txBody>
      </p:sp>
      <p:sp>
        <p:nvSpPr>
          <p:cNvPr id="4" name="Segnaposto numero diapositiva 3"/>
          <p:cNvSpPr>
            <a:spLocks noGrp="1"/>
          </p:cNvSpPr>
          <p:nvPr>
            <p:ph type="sldNum" sz="quarter" idx="12"/>
          </p:nvPr>
        </p:nvSpPr>
        <p:spPr/>
        <p:txBody>
          <a:bodyPr/>
          <a:lstStyle/>
          <a:p>
            <a:pPr>
              <a:defRPr/>
            </a:pPr>
            <a:fld id="{0C5E23CD-459A-4354-A715-C9BFFBFB2D3F}" type="slidenum">
              <a:rPr lang="it-IT"/>
              <a:pPr>
                <a:defRPr/>
              </a:pPr>
              <a:t>140</a:t>
            </a:fld>
            <a:endParaRPr lang="it-IT"/>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olo 1"/>
          <p:cNvSpPr>
            <a:spLocks noGrp="1"/>
          </p:cNvSpPr>
          <p:nvPr>
            <p:ph type="title"/>
          </p:nvPr>
        </p:nvSpPr>
        <p:spPr/>
        <p:txBody>
          <a:bodyPr/>
          <a:lstStyle/>
          <a:p>
            <a:pPr eaLnBrk="1" hangingPunct="1"/>
            <a:endParaRPr lang="it-IT" smtClean="0"/>
          </a:p>
        </p:txBody>
      </p:sp>
      <p:sp>
        <p:nvSpPr>
          <p:cNvPr id="98307" name="Segnaposto contenuto 2"/>
          <p:cNvSpPr>
            <a:spLocks noGrp="1"/>
          </p:cNvSpPr>
          <p:nvPr>
            <p:ph idx="1"/>
          </p:nvPr>
        </p:nvSpPr>
        <p:spPr/>
        <p:txBody>
          <a:bodyPr/>
          <a:lstStyle/>
          <a:p>
            <a:pPr eaLnBrk="1" hangingPunct="1"/>
            <a:r>
              <a:rPr lang="it-IT" smtClean="0"/>
              <a:t>Il metodo comportamentale più sistematico è la contrattazione.   </a:t>
            </a:r>
          </a:p>
          <a:p>
            <a:pPr eaLnBrk="1" hangingPunct="1"/>
            <a:r>
              <a:rPr lang="it-IT" smtClean="0"/>
              <a:t>consiste di due elementi di base: l’accordo a partecipare ad un programma di monitoraggio delle urine e </a:t>
            </a:r>
          </a:p>
          <a:p>
            <a:pPr eaLnBrk="1" hangingPunct="1"/>
            <a:r>
              <a:rPr lang="it-IT" smtClean="0"/>
              <a:t>l’applicazione di un deterrente al riscontro di un campione positivo o alla mancata consegna del campione di urine</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D8EBF9C7-689B-42D7-AADD-7D2A7C13E9BC}" type="slidenum">
              <a:rPr lang="it-IT"/>
              <a:pPr>
                <a:defRPr/>
              </a:pPr>
              <a:t>141</a:t>
            </a:fld>
            <a:endParaRPr lang="it-IT"/>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1"/>
          <p:cNvSpPr>
            <a:spLocks noGrp="1"/>
          </p:cNvSpPr>
          <p:nvPr>
            <p:ph type="title"/>
          </p:nvPr>
        </p:nvSpPr>
        <p:spPr/>
        <p:txBody>
          <a:bodyPr/>
          <a:lstStyle/>
          <a:p>
            <a:pPr eaLnBrk="1" hangingPunct="1"/>
            <a:endParaRPr lang="it-IT" smtClean="0"/>
          </a:p>
        </p:txBody>
      </p:sp>
      <p:sp>
        <p:nvSpPr>
          <p:cNvPr id="99331" name="Segnaposto contenuto 2"/>
          <p:cNvSpPr>
            <a:spLocks noGrp="1"/>
          </p:cNvSpPr>
          <p:nvPr>
            <p:ph idx="1"/>
          </p:nvPr>
        </p:nvSpPr>
        <p:spPr/>
        <p:txBody>
          <a:bodyPr/>
          <a:lstStyle/>
          <a:p>
            <a:pPr eaLnBrk="1" hangingPunct="1"/>
            <a:r>
              <a:rPr lang="it-IT" smtClean="0"/>
              <a:t>La tecnica richiede che il paziente abbia qualcosa da perdere; quando i pazienti vengono per essere curati soltanto dopo aver perso tutto, i terapeuti possono incontrare grandi difficoltà nel trovare le deterrenze adeguate.   </a:t>
            </a:r>
          </a:p>
        </p:txBody>
      </p:sp>
      <p:sp>
        <p:nvSpPr>
          <p:cNvPr id="4" name="Segnaposto numero diapositiva 3"/>
          <p:cNvSpPr>
            <a:spLocks noGrp="1"/>
          </p:cNvSpPr>
          <p:nvPr>
            <p:ph type="sldNum" sz="quarter" idx="12"/>
          </p:nvPr>
        </p:nvSpPr>
        <p:spPr/>
        <p:txBody>
          <a:bodyPr/>
          <a:lstStyle/>
          <a:p>
            <a:pPr>
              <a:defRPr/>
            </a:pPr>
            <a:fld id="{BB3EE6AC-B73F-413F-B386-3E72EDFD08B8}" type="slidenum">
              <a:rPr lang="it-IT"/>
              <a:pPr>
                <a:defRPr/>
              </a:pPr>
              <a:t>142</a:t>
            </a:fld>
            <a:endParaRPr lang="it-IT"/>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it-IT" dirty="0" smtClean="0"/>
              <a:t>l’aumento dei contatti con amici che non fanno uso di sostanze,</a:t>
            </a:r>
          </a:p>
          <a:p>
            <a:pPr eaLnBrk="1" fontAlgn="auto" hangingPunct="1">
              <a:spcAft>
                <a:spcPts val="0"/>
              </a:spcAft>
              <a:buFont typeface="Arial" pitchFamily="34" charset="0"/>
              <a:buChar char="•"/>
              <a:defRPr/>
            </a:pPr>
            <a:r>
              <a:rPr lang="it-IT" dirty="0" smtClean="0"/>
              <a:t>eliminazione degli accessori e dei nascondigli utilizzati per il consumo della cocaina, </a:t>
            </a:r>
          </a:p>
          <a:p>
            <a:pPr eaLnBrk="1" fontAlgn="auto" hangingPunct="1">
              <a:spcAft>
                <a:spcPts val="0"/>
              </a:spcAft>
              <a:buFont typeface="Arial" pitchFamily="34" charset="0"/>
              <a:buChar char="•"/>
              <a:defRPr/>
            </a:pPr>
            <a:r>
              <a:rPr lang="it-IT" dirty="0" smtClean="0"/>
              <a:t>nel porre termine alle relazioni con gli spacciatori e gli amici che fanno uso di sostanze, </a:t>
            </a:r>
          </a:p>
          <a:p>
            <a:pPr eaLnBrk="1" fontAlgn="auto" hangingPunct="1">
              <a:spcAft>
                <a:spcPts val="0"/>
              </a:spcAft>
              <a:buFont typeface="Arial" pitchFamily="34" charset="0"/>
              <a:buChar char="•"/>
              <a:defRPr/>
            </a:pPr>
            <a:r>
              <a:rPr lang="it-IT" dirty="0" smtClean="0"/>
              <a:t>nel cambiare numero di telefono o anche la residenza, </a:t>
            </a:r>
          </a:p>
        </p:txBody>
      </p:sp>
      <p:sp>
        <p:nvSpPr>
          <p:cNvPr id="4" name="Segnaposto numero diapositiva 3"/>
          <p:cNvSpPr>
            <a:spLocks noGrp="1"/>
          </p:cNvSpPr>
          <p:nvPr>
            <p:ph type="sldNum" sz="quarter" idx="12"/>
          </p:nvPr>
        </p:nvSpPr>
        <p:spPr/>
        <p:txBody>
          <a:bodyPr/>
          <a:lstStyle/>
          <a:p>
            <a:pPr>
              <a:defRPr/>
            </a:pPr>
            <a:fld id="{EC7C9040-49C4-4494-9D06-20A7C3061940}" type="slidenum">
              <a:rPr lang="it-IT"/>
              <a:pPr>
                <a:defRPr/>
              </a:pPr>
              <a:t>143</a:t>
            </a:fld>
            <a:endParaRPr lang="it-IT"/>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olo 1"/>
          <p:cNvSpPr>
            <a:spLocks noGrp="1"/>
          </p:cNvSpPr>
          <p:nvPr>
            <p:ph type="title"/>
          </p:nvPr>
        </p:nvSpPr>
        <p:spPr/>
        <p:txBody>
          <a:bodyPr/>
          <a:lstStyle/>
          <a:p>
            <a:pPr eaLnBrk="1" hangingPunct="1"/>
            <a:endParaRPr lang="it-IT" smtClean="0"/>
          </a:p>
        </p:txBody>
      </p:sp>
      <p:sp>
        <p:nvSpPr>
          <p:cNvPr id="101379" name="Segnaposto contenuto 2"/>
          <p:cNvSpPr>
            <a:spLocks noGrp="1"/>
          </p:cNvSpPr>
          <p:nvPr>
            <p:ph idx="1"/>
          </p:nvPr>
        </p:nvSpPr>
        <p:spPr/>
        <p:txBody>
          <a:bodyPr/>
          <a:lstStyle/>
          <a:p>
            <a:pPr eaLnBrk="1" hangingPunct="1"/>
            <a:r>
              <a:rPr lang="it-IT" dirty="0" smtClean="0"/>
              <a:t>nel fornire </a:t>
            </a:r>
            <a:r>
              <a:rPr lang="it-IT" dirty="0" err="1" smtClean="0"/>
              <a:t>counselling</a:t>
            </a:r>
            <a:r>
              <a:rPr lang="it-IT" dirty="0" smtClean="0"/>
              <a:t>, </a:t>
            </a:r>
          </a:p>
          <a:p>
            <a:pPr eaLnBrk="1" hangingPunct="1"/>
            <a:r>
              <a:rPr lang="it-IT" dirty="0" smtClean="0"/>
              <a:t>nell’istruire il coniuge e la famiglia e nell’esaminare le aree problematiche della vita del paziente.</a:t>
            </a:r>
          </a:p>
          <a:p>
            <a:pPr eaLnBrk="1" hangingPunct="1"/>
            <a:r>
              <a:rPr lang="it-IT" dirty="0" smtClean="0"/>
              <a:t>Le tecniche per la prevenzione delle ricadute vengono introdotte gradatamente all’inizio del trattamento; esse diventano centrali dopo che si è iniziata l’astinenza. </a:t>
            </a:r>
          </a:p>
          <a:p>
            <a:pPr eaLnBrk="1" hangingPunct="1"/>
            <a:endParaRPr lang="it-IT" dirty="0" smtClean="0"/>
          </a:p>
          <a:p>
            <a:pPr eaLnBrk="1" hangingPunct="1"/>
            <a:endParaRPr lang="it-IT" dirty="0" smtClean="0"/>
          </a:p>
        </p:txBody>
      </p:sp>
      <p:sp>
        <p:nvSpPr>
          <p:cNvPr id="4" name="Segnaposto numero diapositiva 3"/>
          <p:cNvSpPr>
            <a:spLocks noGrp="1"/>
          </p:cNvSpPr>
          <p:nvPr>
            <p:ph type="sldNum" sz="quarter" idx="12"/>
          </p:nvPr>
        </p:nvSpPr>
        <p:spPr/>
        <p:txBody>
          <a:bodyPr/>
          <a:lstStyle/>
          <a:p>
            <a:pPr>
              <a:defRPr/>
            </a:pPr>
            <a:fld id="{3BF3A77A-2820-4A5D-8C0D-8EF87FB5C4F8}" type="slidenum">
              <a:rPr lang="it-IT"/>
              <a:pPr>
                <a:defRPr/>
              </a:pPr>
              <a:t>144</a:t>
            </a:fld>
            <a:endParaRPr lang="it-IT"/>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fontScale="92500"/>
          </a:bodyPr>
          <a:lstStyle/>
          <a:p>
            <a:pPr eaLnBrk="1" fontAlgn="auto" hangingPunct="1">
              <a:spcAft>
                <a:spcPts val="0"/>
              </a:spcAft>
              <a:buFont typeface="Arial" pitchFamily="34" charset="0"/>
              <a:buChar char="•"/>
              <a:defRPr/>
            </a:pPr>
            <a:r>
              <a:rPr lang="it-IT" dirty="0" smtClean="0"/>
              <a:t>L’eliminazione di stimoli condizionati può essere la misura di prevenzione più importante per gli individui che abusano di cocaina. </a:t>
            </a:r>
          </a:p>
          <a:p>
            <a:pPr eaLnBrk="1" fontAlgn="auto" hangingPunct="1">
              <a:spcAft>
                <a:spcPts val="0"/>
              </a:spcAft>
              <a:buFont typeface="Arial" pitchFamily="34" charset="0"/>
              <a:buChar char="•"/>
              <a:defRPr/>
            </a:pPr>
            <a:r>
              <a:rPr lang="it-IT" dirty="0" smtClean="0"/>
              <a:t>In questi trattamenti ci sono quattro stadi per l’estinzione del </a:t>
            </a:r>
            <a:r>
              <a:rPr lang="it-IT" dirty="0" err="1" smtClean="0"/>
              <a:t>craving</a:t>
            </a:r>
            <a:r>
              <a:rPr lang="it-IT" dirty="0" smtClean="0"/>
              <a:t>.</a:t>
            </a:r>
          </a:p>
          <a:p>
            <a:pPr eaLnBrk="1" fontAlgn="auto" hangingPunct="1">
              <a:spcAft>
                <a:spcPts val="0"/>
              </a:spcAft>
              <a:buFont typeface="Arial" pitchFamily="34" charset="0"/>
              <a:buChar char="•"/>
              <a:defRPr/>
            </a:pPr>
            <a:r>
              <a:rPr lang="it-IT" dirty="0" smtClean="0"/>
              <a:t>Durante le prime fasi dell’astinenza, l’imposizione dell’astinenza stessa dall’uso di sostanze è legata ad uno stretto evitamento degli stimoli condizionati.</a:t>
            </a:r>
          </a:p>
        </p:txBody>
      </p:sp>
      <p:sp>
        <p:nvSpPr>
          <p:cNvPr id="4" name="Segnaposto numero diapositiva 3"/>
          <p:cNvSpPr>
            <a:spLocks noGrp="1"/>
          </p:cNvSpPr>
          <p:nvPr>
            <p:ph type="sldNum" sz="quarter" idx="12"/>
          </p:nvPr>
        </p:nvSpPr>
        <p:spPr/>
        <p:txBody>
          <a:bodyPr/>
          <a:lstStyle/>
          <a:p>
            <a:pPr>
              <a:defRPr/>
            </a:pPr>
            <a:fld id="{025CCCF0-45A6-4F01-831D-07C18BBD9BD4}" type="slidenum">
              <a:rPr lang="it-IT"/>
              <a:pPr>
                <a:defRPr/>
              </a:pPr>
              <a:t>145</a:t>
            </a:fld>
            <a:endParaRPr lang="it-IT"/>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olo 1"/>
          <p:cNvSpPr>
            <a:spLocks noGrp="1"/>
          </p:cNvSpPr>
          <p:nvPr>
            <p:ph type="title"/>
          </p:nvPr>
        </p:nvSpPr>
        <p:spPr/>
        <p:txBody>
          <a:bodyPr/>
          <a:lstStyle/>
          <a:p>
            <a:pPr eaLnBrk="1" hangingPunct="1"/>
            <a:endParaRPr lang="it-IT" smtClean="0"/>
          </a:p>
        </p:txBody>
      </p:sp>
      <p:sp>
        <p:nvSpPr>
          <p:cNvPr id="103427" name="Segnaposto contenuto 2"/>
          <p:cNvSpPr>
            <a:spLocks noGrp="1"/>
          </p:cNvSpPr>
          <p:nvPr>
            <p:ph idx="1"/>
          </p:nvPr>
        </p:nvSpPr>
        <p:spPr/>
        <p:txBody>
          <a:bodyPr/>
          <a:lstStyle/>
          <a:p>
            <a:pPr eaLnBrk="1" hangingPunct="1"/>
            <a:r>
              <a:rPr lang="it-IT" smtClean="0"/>
              <a:t>Vengono reintrodotti gli stimoli e gli incentivi dal punto di vista psicologico nel contesto dello sviluppo di strategie di autocontrollo.</a:t>
            </a:r>
          </a:p>
          <a:p>
            <a:pPr eaLnBrk="1" hangingPunct="1"/>
            <a:r>
              <a:rPr lang="it-IT" smtClean="0"/>
              <a:t>Avviene gradatamente il rientro in un ambiente ricco di stimoli in condizioni controllate. </a:t>
            </a:r>
          </a:p>
        </p:txBody>
      </p:sp>
      <p:sp>
        <p:nvSpPr>
          <p:cNvPr id="4" name="Segnaposto numero diapositiva 3"/>
          <p:cNvSpPr>
            <a:spLocks noGrp="1"/>
          </p:cNvSpPr>
          <p:nvPr>
            <p:ph type="sldNum" sz="quarter" idx="12"/>
          </p:nvPr>
        </p:nvSpPr>
        <p:spPr/>
        <p:txBody>
          <a:bodyPr/>
          <a:lstStyle/>
          <a:p>
            <a:pPr>
              <a:defRPr/>
            </a:pPr>
            <a:fld id="{492B89B2-3151-420C-A9C8-3772982E7B3C}" type="slidenum">
              <a:rPr lang="it-IT"/>
              <a:pPr>
                <a:defRPr/>
              </a:pPr>
              <a:t>146</a:t>
            </a:fld>
            <a:endParaRPr lang="it-IT"/>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olo 1"/>
          <p:cNvSpPr>
            <a:spLocks noGrp="1"/>
          </p:cNvSpPr>
          <p:nvPr>
            <p:ph type="title"/>
          </p:nvPr>
        </p:nvSpPr>
        <p:spPr/>
        <p:txBody>
          <a:bodyPr/>
          <a:lstStyle/>
          <a:p>
            <a:pPr eaLnBrk="1" hangingPunct="1"/>
            <a:endParaRPr lang="it-IT" smtClean="0"/>
          </a:p>
        </p:txBody>
      </p:sp>
      <p:sp>
        <p:nvSpPr>
          <p:cNvPr id="104451" name="Segnaposto contenuto 2"/>
          <p:cNvSpPr>
            <a:spLocks noGrp="1"/>
          </p:cNvSpPr>
          <p:nvPr>
            <p:ph idx="1"/>
          </p:nvPr>
        </p:nvSpPr>
        <p:spPr/>
        <p:txBody>
          <a:bodyPr/>
          <a:lstStyle/>
          <a:p>
            <a:pPr eaLnBrk="1" hangingPunct="1"/>
            <a:r>
              <a:rPr lang="it-IT" smtClean="0"/>
              <a:t>Il raggiungimento dell’astinenza viene integrato con terapie di mantenimento (per es. gruppi di auto-aiuto e di riabilitazione continuativi, riprese del trattamento) per controbilanciare il riemergere episodico a lungo termine del craving per gli stimolanti.</a:t>
            </a:r>
          </a:p>
          <a:p>
            <a:pPr eaLnBrk="1" hangingPunct="1">
              <a:buFont typeface="Arial" charset="0"/>
              <a:buNone/>
            </a:pPr>
            <a:r>
              <a:rPr lang="it-IT" smtClean="0"/>
              <a:t> </a:t>
            </a:r>
          </a:p>
          <a:p>
            <a:pPr eaLnBrk="1" hangingPunct="1"/>
            <a:endParaRPr lang="it-IT" smtClean="0"/>
          </a:p>
          <a:p>
            <a:pPr eaLnBrk="1" hangingPunct="1"/>
            <a:endParaRPr lang="it-IT" smtClean="0"/>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217C8E7A-2437-4C67-B3B1-2A227BD3CC87}" type="slidenum">
              <a:rPr lang="it-IT"/>
              <a:pPr>
                <a:defRPr/>
              </a:pPr>
              <a:t>147</a:t>
            </a:fld>
            <a:endParaRPr lang="it-IT"/>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p:cNvSpPr>
            <a:spLocks noGrp="1"/>
          </p:cNvSpPr>
          <p:nvPr>
            <p:ph type="title"/>
          </p:nvPr>
        </p:nvSpPr>
        <p:spPr/>
        <p:txBody>
          <a:bodyPr/>
          <a:lstStyle/>
          <a:p>
            <a:pPr eaLnBrk="1" hangingPunct="1"/>
            <a:endParaRPr lang="it-IT" smtClean="0"/>
          </a:p>
        </p:txBody>
      </p:sp>
      <p:sp>
        <p:nvSpPr>
          <p:cNvPr id="105475" name="Segnaposto contenuto 2"/>
          <p:cNvSpPr>
            <a:spLocks noGrp="1"/>
          </p:cNvSpPr>
          <p:nvPr>
            <p:ph idx="1"/>
          </p:nvPr>
        </p:nvSpPr>
        <p:spPr/>
        <p:txBody>
          <a:bodyPr/>
          <a:lstStyle/>
          <a:p>
            <a:pPr eaLnBrk="1" hangingPunct="1"/>
            <a:r>
              <a:rPr lang="it-IT" smtClean="0"/>
              <a:t>La psicoterapia deve occuparsi dei comportamenti legati alla dipendenza e dei pensieri e dei sentimenti che sembrano incoraggiarli, sostenerli o che ne sono il risultato. </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235C55DA-CADE-4EC6-A355-D530D4B2C06B}" type="slidenum">
              <a:rPr lang="it-IT"/>
              <a:pPr>
                <a:defRPr/>
              </a:pPr>
              <a:t>148</a:t>
            </a:fld>
            <a:endParaRPr lang="it-IT"/>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t/>
            </a:r>
            <a:br>
              <a:rPr lang="it-IT" dirty="0" smtClean="0"/>
            </a:br>
            <a:r>
              <a:rPr lang="it-IT" dirty="0" err="1" smtClean="0"/>
              <a:t>setting</a:t>
            </a:r>
            <a:r>
              <a:rPr lang="it-IT" dirty="0" smtClean="0"/>
              <a:t> in cui il trattamento viene solitamente erogato:</a:t>
            </a:r>
            <a:br>
              <a:rPr lang="it-IT" dirty="0" smtClean="0"/>
            </a:br>
            <a:endParaRPr lang="it-IT" dirty="0"/>
          </a:p>
        </p:txBody>
      </p:sp>
      <p:sp>
        <p:nvSpPr>
          <p:cNvPr id="106499" name="Segnaposto contenuto 2"/>
          <p:cNvSpPr>
            <a:spLocks noGrp="1"/>
          </p:cNvSpPr>
          <p:nvPr>
            <p:ph idx="1"/>
          </p:nvPr>
        </p:nvSpPr>
        <p:spPr/>
        <p:txBody>
          <a:bodyPr/>
          <a:lstStyle/>
          <a:p>
            <a:pPr eaLnBrk="1" hangingPunct="1"/>
            <a:r>
              <a:rPr lang="it-IT" smtClean="0"/>
              <a:t>quello ospedaliero all’interno di ospedali psichiatrici e generali;</a:t>
            </a:r>
          </a:p>
          <a:p>
            <a:pPr eaLnBrk="1" hangingPunct="1"/>
            <a:r>
              <a:rPr lang="it-IT" smtClean="0"/>
              <a:t>quello ospedaliero all’interno di istituti penali;</a:t>
            </a:r>
          </a:p>
          <a:p>
            <a:pPr eaLnBrk="1" hangingPunct="1"/>
            <a:r>
              <a:rPr lang="it-IT" smtClean="0"/>
              <a:t>quello ambulatoriale in cliniche o studi privati;</a:t>
            </a:r>
          </a:p>
          <a:p>
            <a:pPr eaLnBrk="1" hangingPunct="1"/>
            <a:r>
              <a:rPr lang="it-IT" smtClean="0"/>
              <a:t>i programmi terapeutici intensivi a centro diurno;</a:t>
            </a:r>
          </a:p>
          <a:p>
            <a:pPr eaLnBrk="1" hangingPunct="1"/>
            <a:r>
              <a:rPr lang="it-IT" smtClean="0"/>
              <a:t>i programmi semiresidenziali;</a:t>
            </a:r>
          </a:p>
          <a:p>
            <a:pPr eaLnBrk="1" hangingPunct="1"/>
            <a:r>
              <a:rPr lang="it-IT" smtClean="0"/>
              <a:t>le comunità terapeutiche.</a:t>
            </a:r>
          </a:p>
          <a:p>
            <a:pPr eaLnBrk="1" hangingPunct="1"/>
            <a:endParaRPr lang="it-IT" smtClean="0"/>
          </a:p>
        </p:txBody>
      </p:sp>
      <p:sp>
        <p:nvSpPr>
          <p:cNvPr id="4" name="Segnaposto numero diapositiva 3"/>
          <p:cNvSpPr>
            <a:spLocks noGrp="1"/>
          </p:cNvSpPr>
          <p:nvPr>
            <p:ph type="sldNum" sz="quarter" idx="12"/>
          </p:nvPr>
        </p:nvSpPr>
        <p:spPr/>
        <p:txBody>
          <a:bodyPr/>
          <a:lstStyle/>
          <a:p>
            <a:pPr>
              <a:defRPr/>
            </a:pPr>
            <a:fld id="{A4065F6F-B8AA-4449-B6B5-51EDE650204C}" type="slidenum">
              <a:rPr lang="it-IT"/>
              <a:pPr>
                <a:defRPr/>
              </a:pPr>
              <a:t>149</a:t>
            </a:fld>
            <a:endParaRPr lang="it-I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Per la prevenzione delle ricadute:</a:t>
            </a:r>
          </a:p>
          <a:p>
            <a:pPr lvl="0"/>
            <a:r>
              <a:rPr lang="it-IT" dirty="0" smtClean="0"/>
              <a:t>Identificare situazioni ad alto rischio e trigger del </a:t>
            </a:r>
            <a:r>
              <a:rPr lang="it-IT" dirty="0" err="1" smtClean="0"/>
              <a:t>craving</a:t>
            </a:r>
            <a:endParaRPr lang="it-IT" dirty="0" smtClean="0"/>
          </a:p>
          <a:p>
            <a:pPr lvl="0"/>
            <a:r>
              <a:rPr lang="it-IT" dirty="0" smtClean="0"/>
              <a:t>Strategie per limitare esposizioni a rischio</a:t>
            </a:r>
          </a:p>
          <a:p>
            <a:pPr lvl="0"/>
            <a:r>
              <a:rPr lang="it-IT" dirty="0" smtClean="0"/>
              <a:t>Abilità di gestione del </a:t>
            </a:r>
            <a:r>
              <a:rPr lang="it-IT" dirty="0" err="1" smtClean="0"/>
              <a:t>craving</a:t>
            </a:r>
            <a:r>
              <a:rPr lang="it-IT" dirty="0" smtClean="0"/>
              <a:t> ed altre emozioni dolorose senza usare sostanze</a:t>
            </a:r>
          </a:p>
          <a:p>
            <a:pPr lvl="0"/>
            <a:r>
              <a:rPr lang="it-IT" dirty="0" smtClean="0"/>
              <a:t>Imparare a fronteggiare  le piccole o le grandi ricadute</a:t>
            </a:r>
          </a:p>
          <a:p>
            <a:endParaRPr lang="it-IT"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olo 1"/>
          <p:cNvSpPr>
            <a:spLocks noGrp="1"/>
          </p:cNvSpPr>
          <p:nvPr>
            <p:ph type="title"/>
          </p:nvPr>
        </p:nvSpPr>
        <p:spPr/>
        <p:txBody>
          <a:bodyPr/>
          <a:lstStyle/>
          <a:p>
            <a:r>
              <a:rPr lang="it-IT" dirty="0" smtClean="0"/>
              <a:t>Protocollo </a:t>
            </a:r>
            <a:r>
              <a:rPr lang="it-IT" dirty="0" err="1" smtClean="0"/>
              <a:t>Washton</a:t>
            </a:r>
            <a:endParaRPr lang="it-IT" dirty="0" smtClean="0"/>
          </a:p>
        </p:txBody>
      </p:sp>
      <p:sp>
        <p:nvSpPr>
          <p:cNvPr id="3" name="Segnaposto contenuto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it-IT" dirty="0" smtClean="0"/>
              <a:t>   </a:t>
            </a:r>
          </a:p>
          <a:p>
            <a:pPr eaLnBrk="1" fontAlgn="auto" hangingPunct="1">
              <a:spcAft>
                <a:spcPts val="0"/>
              </a:spcAft>
              <a:buFont typeface="Arial" pitchFamily="34" charset="0"/>
              <a:buChar char="•"/>
              <a:defRPr/>
            </a:pPr>
            <a:r>
              <a:rPr lang="it-IT" dirty="0" smtClean="0"/>
              <a:t>istruisce sugli effetti della cocaina, </a:t>
            </a:r>
          </a:p>
          <a:p>
            <a:pPr eaLnBrk="1" fontAlgn="auto" hangingPunct="1">
              <a:spcAft>
                <a:spcPts val="0"/>
              </a:spcAft>
              <a:buFont typeface="Arial" pitchFamily="34" charset="0"/>
              <a:buChar char="•"/>
              <a:defRPr/>
            </a:pPr>
            <a:r>
              <a:rPr lang="it-IT" dirty="0" smtClean="0"/>
              <a:t>incoraggia il coinvolgimento della famiglia, </a:t>
            </a:r>
          </a:p>
          <a:p>
            <a:pPr eaLnBrk="1" fontAlgn="auto" hangingPunct="1">
              <a:spcAft>
                <a:spcPts val="0"/>
              </a:spcAft>
              <a:buFont typeface="Arial" pitchFamily="34" charset="0"/>
              <a:buChar char="•"/>
              <a:defRPr/>
            </a:pPr>
            <a:r>
              <a:rPr lang="it-IT" dirty="0" smtClean="0"/>
              <a:t>esegue frequenti esami delle urine, fornisce una terapia di gruppo ed individuale, </a:t>
            </a:r>
          </a:p>
          <a:p>
            <a:pPr eaLnBrk="1" fontAlgn="auto" hangingPunct="1">
              <a:spcAft>
                <a:spcPts val="0"/>
              </a:spcAft>
              <a:buFont typeface="Arial" pitchFamily="34" charset="0"/>
              <a:buChar char="•"/>
              <a:defRPr/>
            </a:pPr>
            <a:r>
              <a:rPr lang="it-IT" dirty="0" smtClean="0"/>
              <a:t>sostiene la partecipazione al programma a 12 passi e </a:t>
            </a:r>
          </a:p>
          <a:p>
            <a:pPr eaLnBrk="1" fontAlgn="auto" hangingPunct="1">
              <a:spcAft>
                <a:spcPts val="0"/>
              </a:spcAft>
              <a:buFont typeface="Arial" pitchFamily="34" charset="0"/>
              <a:buChar char="•"/>
              <a:defRPr/>
            </a:pPr>
            <a:r>
              <a:rPr lang="it-IT" dirty="0" smtClean="0"/>
              <a:t>promuove una buona salute fisica. </a:t>
            </a:r>
          </a:p>
          <a:p>
            <a:pPr eaLnBrk="1" fontAlgn="auto" hangingPunct="1">
              <a:spcAft>
                <a:spcPts val="0"/>
              </a:spcAft>
              <a:buFont typeface="Arial" pitchFamily="34" charset="0"/>
              <a:buChar char="•"/>
              <a:defRPr/>
            </a:pPr>
            <a:r>
              <a:rPr lang="it-IT" dirty="0" smtClean="0"/>
              <a:t> </a:t>
            </a:r>
          </a:p>
          <a:p>
            <a:pPr eaLnBrk="1" fontAlgn="auto" hangingPunct="1">
              <a:spcAft>
                <a:spcPts val="0"/>
              </a:spcAft>
              <a:buFont typeface="Arial" pitchFamily="34" charset="0"/>
              <a:buChar char="•"/>
              <a:defRPr/>
            </a:pPr>
            <a:endParaRPr lang="it-IT" dirty="0"/>
          </a:p>
        </p:txBody>
      </p:sp>
      <p:sp>
        <p:nvSpPr>
          <p:cNvPr id="4" name="Segnaposto numero diapositiva 3"/>
          <p:cNvSpPr>
            <a:spLocks noGrp="1"/>
          </p:cNvSpPr>
          <p:nvPr>
            <p:ph type="sldNum" sz="quarter" idx="12"/>
          </p:nvPr>
        </p:nvSpPr>
        <p:spPr/>
        <p:txBody>
          <a:bodyPr/>
          <a:lstStyle/>
          <a:p>
            <a:pPr>
              <a:defRPr/>
            </a:pPr>
            <a:fld id="{E6DBBF26-EDA7-445F-A35D-9CBAC1F46F65}" type="slidenum">
              <a:rPr lang="it-IT"/>
              <a:pPr>
                <a:defRPr/>
              </a:pPr>
              <a:t>150</a:t>
            </a:fld>
            <a:endParaRPr lang="it-IT"/>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smtClean="0"/>
              <a:t>Progressiva evidenza di utilità di interventi multimodali e di lunga durata,</a:t>
            </a:r>
          </a:p>
          <a:p>
            <a:r>
              <a:rPr lang="it-IT" dirty="0" smtClean="0"/>
              <a:t>i trattamenti residenziali e di lunga durata utili particolarmente per soggetti geneticamente </a:t>
            </a:r>
            <a:r>
              <a:rPr lang="it-IT" dirty="0" err="1" smtClean="0"/>
              <a:t>pià</a:t>
            </a:r>
            <a:r>
              <a:rPr lang="it-IT" dirty="0" smtClean="0"/>
              <a:t> vulnerabili e con repertorio ristretto di capacità di adattamento</a:t>
            </a:r>
          </a:p>
          <a:p>
            <a:r>
              <a:rPr lang="it-IT" dirty="0" smtClean="0"/>
              <a:t> </a:t>
            </a:r>
            <a:r>
              <a:rPr lang="it-IT" dirty="0" err="1" smtClean="0"/>
              <a:t>counselling</a:t>
            </a:r>
            <a:r>
              <a:rPr lang="it-IT" dirty="0" smtClean="0"/>
              <a:t> particolarmente valido net tenere fuori dalla coca i consumatori</a:t>
            </a:r>
          </a:p>
          <a:p>
            <a:r>
              <a:rPr lang="it-IT" dirty="0" err="1" smtClean="0"/>
              <a:t>counselling</a:t>
            </a:r>
            <a:r>
              <a:rPr lang="it-IT" dirty="0" smtClean="0"/>
              <a:t> fornisce ampio numero di indicazioni comportamentali e strategie pratiche su come evitare o fronteggiare stimoli inerenti la coca ed eventuale comparsa di craving</a:t>
            </a:r>
          </a:p>
          <a:p>
            <a:r>
              <a:rPr lang="it-IT" dirty="0" smtClean="0"/>
              <a:t>psicoterapie trattengono di più il paziente in trattamento.</a:t>
            </a:r>
          </a:p>
          <a:p>
            <a:r>
              <a:rPr lang="it-IT" dirty="0" smtClean="0"/>
              <a:t>Protocolli di intervento differiscano a seconda che affrontino molte aree o si concentrino su pochi elementi o abilità</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Valutazione approfondita degli stimoli che la persona ha imparato ad associar alle sostanze e </a:t>
            </a:r>
            <a:endParaRPr lang="it-IT" dirty="0" smtClean="0"/>
          </a:p>
          <a:p>
            <a:r>
              <a:rPr lang="it-IT" dirty="0" smtClean="0"/>
              <a:t>di </a:t>
            </a:r>
            <a:r>
              <a:rPr lang="it-IT" dirty="0"/>
              <a:t>abilità deficitarie che hanno un ruolo determinante nel comportamento di consumo</a:t>
            </a:r>
          </a:p>
          <a:p>
            <a:r>
              <a:rPr lang="it-IT" dirty="0"/>
              <a:t>Protocolli educativi per soggetti che usano le sostanze come unico o prevalente modo per fronteggiare determinati eventi (stati emotivi interni, situazioni stressanti o contesti legati al consumo.</a:t>
            </a:r>
          </a:p>
          <a:p>
            <a:endParaRPr lang="it-I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smtClean="0"/>
              <a:t>Riconoscimento di situazioni ad alto rischio o di stati che innescano memorie relative all’’uso</a:t>
            </a:r>
          </a:p>
          <a:p>
            <a:r>
              <a:rPr lang="it-IT" dirty="0" smtClean="0"/>
              <a:t>All’inizio si evitano situazioni ad alto rischio ed a mettere in atto strategie di autocontrollo o comportamenti alternativi all’uso di sostanze.</a:t>
            </a:r>
          </a:p>
          <a:p>
            <a:r>
              <a:rPr lang="it-IT" dirty="0" smtClean="0"/>
              <a:t>Coinvolgere il consumatore in attività gratificanti alternative al comportamento di consumo</a:t>
            </a:r>
          </a:p>
          <a:p>
            <a:r>
              <a:rPr lang="it-IT" dirty="0" smtClean="0"/>
              <a:t>Gratificazioni per la astinenza dall’uso</a:t>
            </a:r>
          </a:p>
          <a:p>
            <a:r>
              <a:rPr lang="it-IT" dirty="0" smtClean="0"/>
              <a:t>Terapie comportamentali utili per la adesione al trattamento e la gestione delle ricadute.</a:t>
            </a:r>
          </a:p>
          <a:p>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smtClean="0"/>
              <a:t>Clima collaborativo tra paziente e terapeuta, costante scambio di informazioni anche sul razionale delle terapie.</a:t>
            </a:r>
          </a:p>
          <a:p>
            <a:r>
              <a:rPr lang="it-IT" dirty="0" smtClean="0"/>
              <a:t>Gli approcci cognitivo comportamentali si </a:t>
            </a:r>
            <a:r>
              <a:rPr lang="it-IT" dirty="0"/>
              <a:t>B</a:t>
            </a:r>
            <a:r>
              <a:rPr lang="it-IT" dirty="0" smtClean="0"/>
              <a:t>asano sui modelli di apprendimento sociale, dipendenza come comportamento appreso con condizionamento classico operante e sociale modellamento.</a:t>
            </a:r>
          </a:p>
          <a:p>
            <a:r>
              <a:rPr lang="it-IT" dirty="0" smtClean="0"/>
              <a:t>Si apprendono anche schemi emotivi e pensiero che a loro volta influenzano il comportamento stesso</a:t>
            </a:r>
          </a:p>
          <a:p>
            <a:endParaRPr lang="it-IT"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Punti focali di intervento</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Craving riconoscerlo evitarlo fronteggiarlo</a:t>
            </a:r>
          </a:p>
          <a:p>
            <a:r>
              <a:rPr lang="it-IT" dirty="0" smtClean="0"/>
              <a:t>Ambivalenza: la bilancia decisionale i pensieri associati alle sostanze</a:t>
            </a:r>
          </a:p>
          <a:p>
            <a:r>
              <a:rPr lang="it-IT" dirty="0" smtClean="0"/>
              <a:t>Ridurre sul piano ambientale la disponibilità della cocaina</a:t>
            </a:r>
          </a:p>
          <a:p>
            <a:r>
              <a:rPr lang="it-IT" dirty="0" smtClean="0"/>
              <a:t>Identificazione di situazioni ad alto rischio e processi decisionali di evitamento</a:t>
            </a:r>
          </a:p>
          <a:p>
            <a:r>
              <a:rPr lang="it-IT" dirty="0" smtClean="0"/>
              <a:t>Il piano di difesa multifunzionale</a:t>
            </a:r>
          </a:p>
          <a:p>
            <a:r>
              <a:rPr lang="it-IT" dirty="0" err="1" smtClean="0"/>
              <a:t>Problem</a:t>
            </a:r>
            <a:r>
              <a:rPr lang="it-IT" dirty="0" smtClean="0"/>
              <a:t> </a:t>
            </a:r>
            <a:r>
              <a:rPr lang="it-IT" dirty="0" err="1" smtClean="0"/>
              <a:t>solving</a:t>
            </a:r>
            <a:endParaRPr lang="it-IT" dirty="0" smtClean="0"/>
          </a:p>
          <a:p>
            <a:r>
              <a:rPr lang="it-IT" dirty="0" smtClean="0"/>
              <a:t>Gestione di problemi psicosociali</a:t>
            </a:r>
          </a:p>
          <a:p>
            <a:r>
              <a:rPr lang="it-IT" dirty="0" smtClean="0"/>
              <a:t>Riduzione di rischio HIV</a:t>
            </a:r>
          </a:p>
          <a:p>
            <a:r>
              <a:rPr lang="it-IT" dirty="0" smtClean="0"/>
              <a:t>Eventuale intervento sulla motivazione (colloquio motivazionale)</a:t>
            </a:r>
          </a:p>
          <a:p>
            <a:endParaRPr lang="it-IT"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a:xfrm>
            <a:off x="500063" y="285750"/>
            <a:ext cx="8229600" cy="1143000"/>
          </a:xfrm>
        </p:spPr>
        <p:txBody>
          <a:bodyPr/>
          <a:lstStyle/>
          <a:p>
            <a:pPr eaLnBrk="1" hangingPunct="1"/>
            <a:r>
              <a:rPr lang="it-IT" smtClean="0"/>
              <a:t>Francesco Rovetto</a:t>
            </a:r>
          </a:p>
        </p:txBody>
      </p:sp>
      <p:sp>
        <p:nvSpPr>
          <p:cNvPr id="3075" name="Segnaposto contenuto 2"/>
          <p:cNvSpPr>
            <a:spLocks noGrp="1"/>
          </p:cNvSpPr>
          <p:nvPr>
            <p:ph idx="1"/>
          </p:nvPr>
        </p:nvSpPr>
        <p:spPr>
          <a:ln>
            <a:solidFill>
              <a:srgbClr val="FFFF00"/>
            </a:solidFill>
          </a:ln>
        </p:spPr>
        <p:txBody>
          <a:bodyPr/>
          <a:lstStyle/>
          <a:p>
            <a:pPr eaLnBrk="1" hangingPunct="1"/>
            <a:r>
              <a:rPr lang="it-IT" smtClean="0"/>
              <a:t>Ord Psicologia Clinica e Psicofarmacologia</a:t>
            </a:r>
          </a:p>
          <a:p>
            <a:pPr eaLnBrk="1" hangingPunct="1"/>
            <a:r>
              <a:rPr lang="it-IT" smtClean="0"/>
              <a:t>CdL Psicologia</a:t>
            </a:r>
          </a:p>
          <a:p>
            <a:pPr eaLnBrk="1" hangingPunct="1"/>
            <a:r>
              <a:rPr lang="it-IT" smtClean="0"/>
              <a:t>Università di Pavia</a:t>
            </a:r>
          </a:p>
          <a:p>
            <a:pPr eaLnBrk="1" hangingPunct="1"/>
            <a:r>
              <a:rPr lang="it-IT" smtClean="0"/>
              <a:t>E-mail </a:t>
            </a:r>
            <a:r>
              <a:rPr lang="it-IT" smtClean="0">
                <a:solidFill>
                  <a:srgbClr val="FFFF00"/>
                </a:solidFill>
                <a:hlinkClick r:id="rId2"/>
              </a:rPr>
              <a:t>francesco.rovetto@unipv.it</a:t>
            </a:r>
            <a:r>
              <a:rPr lang="it-IT" smtClean="0">
                <a:solidFill>
                  <a:srgbClr val="FFFF00"/>
                </a:solidFill>
              </a:rPr>
              <a:t> </a:t>
            </a:r>
          </a:p>
          <a:p>
            <a:pPr eaLnBrk="1" hangingPunct="1"/>
            <a:r>
              <a:rPr lang="it-IT" smtClean="0">
                <a:solidFill>
                  <a:srgbClr val="FFFF00"/>
                </a:solidFill>
              </a:rPr>
              <a:t>Sito: </a:t>
            </a:r>
            <a:r>
              <a:rPr lang="it-IT" smtClean="0">
                <a:solidFill>
                  <a:srgbClr val="FFFF00"/>
                </a:solidFill>
                <a:hlinkClick r:id="rId3"/>
              </a:rPr>
              <a:t>www.rovetto.net</a:t>
            </a:r>
            <a:r>
              <a:rPr lang="it-IT" smtClean="0">
                <a:solidFill>
                  <a:srgbClr val="FFFF00"/>
                </a:solidFill>
              </a:rPr>
              <a:t> </a:t>
            </a:r>
            <a:endParaRPr lang="it-IT" smtClean="0"/>
          </a:p>
          <a:p>
            <a:pPr eaLnBrk="1" hangingPunct="1"/>
            <a:r>
              <a:rPr lang="it-IT" smtClean="0"/>
              <a:t>Tel 3356058145</a:t>
            </a:r>
          </a:p>
        </p:txBody>
      </p:sp>
      <p:sp>
        <p:nvSpPr>
          <p:cNvPr id="4" name="Segnaposto numero diapositiva 3"/>
          <p:cNvSpPr>
            <a:spLocks noGrp="1"/>
          </p:cNvSpPr>
          <p:nvPr>
            <p:ph type="sldNum" sz="quarter" idx="12"/>
          </p:nvPr>
        </p:nvSpPr>
        <p:spPr/>
        <p:txBody>
          <a:bodyPr/>
          <a:lstStyle/>
          <a:p>
            <a:pPr>
              <a:defRPr/>
            </a:pPr>
            <a:fld id="{435AE00F-6619-4A4A-A671-5BA7676B37A7}" type="slidenum">
              <a:rPr lang="it-IT" smtClean="0"/>
              <a:pPr>
                <a:defRPr/>
              </a:pPr>
              <a:t>2</a:t>
            </a:fld>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smtClean="0"/>
              <a:t>La terapia CC mostra di avere buona efficacia, è invece più debole nel mantenere il paziente in terapia (</a:t>
            </a:r>
            <a:r>
              <a:rPr lang="it-IT" dirty="0" err="1" smtClean="0"/>
              <a:t>drop</a:t>
            </a:r>
            <a:r>
              <a:rPr lang="it-IT" dirty="0" smtClean="0"/>
              <a:t> out) in particolare se i soggetti presentano deficit cognitivi</a:t>
            </a:r>
          </a:p>
          <a:p>
            <a:r>
              <a:rPr lang="it-IT" dirty="0" smtClean="0"/>
              <a:t> </a:t>
            </a:r>
          </a:p>
          <a:p>
            <a:r>
              <a:rPr lang="it-IT" dirty="0" smtClean="0"/>
              <a:t>Si trovano buoni spunti terapeutici nel  programma della </a:t>
            </a:r>
            <a:r>
              <a:rPr lang="it-IT" dirty="0" err="1" smtClean="0"/>
              <a:t>Linehan</a:t>
            </a:r>
            <a:r>
              <a:rPr lang="it-IT" dirty="0" smtClean="0"/>
              <a:t> per pazienti borderline</a:t>
            </a:r>
          </a:p>
          <a:p>
            <a:r>
              <a:rPr lang="it-IT" dirty="0" smtClean="0"/>
              <a:t> </a:t>
            </a:r>
          </a:p>
          <a:p>
            <a:r>
              <a:rPr lang="it-IT" dirty="0" err="1" smtClean="0"/>
              <a:t>DiminuIre</a:t>
            </a:r>
            <a:r>
              <a:rPr lang="it-IT" dirty="0" smtClean="0"/>
              <a:t> il valore gratificante della sostanza</a:t>
            </a:r>
          </a:p>
          <a:p>
            <a:r>
              <a:rPr lang="it-IT" dirty="0" smtClean="0"/>
              <a:t>Accrescere il valore gratificante di rinforzi alternativi alla sostanza</a:t>
            </a:r>
          </a:p>
          <a:p>
            <a:r>
              <a:rPr lang="it-IT" dirty="0" smtClean="0"/>
              <a:t>Indebolire le risposte apprese ed associate alle sostanza</a:t>
            </a:r>
          </a:p>
          <a:p>
            <a:r>
              <a:rPr lang="it-IT" dirty="0" smtClean="0"/>
              <a:t>Potenziare il comportamento inibitorio</a:t>
            </a:r>
          </a:p>
          <a:p>
            <a:endParaRPr lang="it-IT"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1507" name="Rectangle 3"/>
          <p:cNvSpPr>
            <a:spLocks noGrp="1" noChangeArrowheads="1"/>
          </p:cNvSpPr>
          <p:nvPr>
            <p:ph type="title" idx="4294967295"/>
          </p:nvPr>
        </p:nvSpPr>
        <p:spPr/>
        <p:txBody>
          <a:bodyPr/>
          <a:lstStyle/>
          <a:p>
            <a:pPr eaLnBrk="1" hangingPunct="1"/>
            <a:endParaRPr lang="it-IT" smtClean="0"/>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Segnaposto numero diapositiva 6"/>
          <p:cNvSpPr>
            <a:spLocks noGrp="1"/>
          </p:cNvSpPr>
          <p:nvPr>
            <p:ph type="sldNum" sz="quarter" idx="12"/>
          </p:nvPr>
        </p:nvSpPr>
        <p:spPr>
          <a:noFill/>
        </p:spPr>
        <p:txBody>
          <a:bodyPr/>
          <a:lstStyle/>
          <a:p>
            <a:fld id="{5D2E642C-F41E-4F55-AA3F-D5AF1BAB7D1B}" type="slidenum">
              <a:rPr lang="it-IT"/>
              <a:pPr/>
              <a:t>23</a:t>
            </a:fld>
            <a:endParaRPr lang="it-IT"/>
          </a:p>
        </p:txBody>
      </p:sp>
      <p:sp>
        <p:nvSpPr>
          <p:cNvPr id="43011" name="Rectangle 3"/>
          <p:cNvSpPr>
            <a:spLocks noGrp="1" noChangeArrowheads="1"/>
          </p:cNvSpPr>
          <p:nvPr>
            <p:ph type="body" sz="half" idx="1"/>
          </p:nvPr>
        </p:nvSpPr>
        <p:spPr>
          <a:xfrm>
            <a:off x="381000" y="1066800"/>
            <a:ext cx="4953000" cy="2590800"/>
          </a:xfrm>
        </p:spPr>
        <p:txBody>
          <a:bodyPr/>
          <a:lstStyle/>
          <a:p>
            <a:pPr algn="ctr" eaLnBrk="1" hangingPunct="1">
              <a:lnSpc>
                <a:spcPct val="90000"/>
              </a:lnSpc>
              <a:buFontTx/>
              <a:buNone/>
            </a:pPr>
            <a:r>
              <a:rPr lang="it-IT" sz="2000" b="1" smtClean="0">
                <a:effectLst>
                  <a:outerShdw blurRad="38100" dist="38100" dir="2700000" algn="tl">
                    <a:srgbClr val="C0C0C0"/>
                  </a:outerShdw>
                </a:effectLst>
                <a:latin typeface="Tahoma" pitchFamily="34" charset="0"/>
              </a:rPr>
              <a:t>La cocaina agisce principalmente sul sistema cerebrale deputato nei processi emozionali del piacere e della ricompensa: stati psicologici evocati dai comportamenti gratificanti che realizzano finalità adattive come  mangiare, bere, dormire, riprodursi, l’avere successo nella lotta etc…</a:t>
            </a:r>
          </a:p>
        </p:txBody>
      </p:sp>
      <p:sp>
        <p:nvSpPr>
          <p:cNvPr id="43015" name="WordArt 7"/>
          <p:cNvSpPr>
            <a:spLocks noChangeArrowheads="1" noChangeShapeType="1" noTextEdit="1"/>
          </p:cNvSpPr>
          <p:nvPr/>
        </p:nvSpPr>
        <p:spPr bwMode="auto">
          <a:xfrm>
            <a:off x="1143000" y="228600"/>
            <a:ext cx="7086600" cy="533400"/>
          </a:xfrm>
          <a:prstGeom prst="rect">
            <a:avLst/>
          </a:prstGeom>
        </p:spPr>
        <p:txBody>
          <a:bodyPr wrap="none" fromWordArt="1">
            <a:prstTxWarp prst="textPlain">
              <a:avLst>
                <a:gd name="adj" fmla="val 50000"/>
              </a:avLst>
            </a:prstTxWarp>
          </a:bodyPr>
          <a:lstStyle/>
          <a:p>
            <a:pPr algn="ctr"/>
            <a:r>
              <a:rPr lang="it-IT" sz="3200" b="1" kern="10">
                <a:ln w="12700">
                  <a:solidFill>
                    <a:schemeClr val="tx1"/>
                  </a:solidFill>
                  <a:round/>
                  <a:headEnd/>
                  <a:tailEnd/>
                </a:ln>
                <a:gradFill rotWithShape="1">
                  <a:gsLst>
                    <a:gs pos="0">
                      <a:srgbClr val="9400ED"/>
                    </a:gs>
                    <a:gs pos="100000">
                      <a:srgbClr val="0099CC"/>
                    </a:gs>
                  </a:gsLst>
                  <a:path path="rect">
                    <a:fillToRect l="50000" t="50000" r="50000" b="50000"/>
                  </a:path>
                </a:gradFill>
                <a:effectLst>
                  <a:outerShdw dist="35921" dir="2700000" sy="50000" kx="2115830" algn="bl" rotWithShape="0">
                    <a:srgbClr val="C0C0C0"/>
                  </a:outerShdw>
                </a:effectLst>
                <a:latin typeface="Tahoma"/>
                <a:ea typeface="Tahoma"/>
                <a:cs typeface="Tahoma"/>
              </a:rPr>
              <a:t>Caratteristiche neurochimiche</a:t>
            </a:r>
          </a:p>
        </p:txBody>
      </p:sp>
      <p:graphicFrame>
        <p:nvGraphicFramePr>
          <p:cNvPr id="43027" name="Object 19"/>
          <p:cNvGraphicFramePr>
            <a:graphicFrameLocks noChangeAspect="1"/>
          </p:cNvGraphicFramePr>
          <p:nvPr/>
        </p:nvGraphicFramePr>
        <p:xfrm>
          <a:off x="1905000" y="3810000"/>
          <a:ext cx="5486400" cy="2909888"/>
        </p:xfrm>
        <a:graphic>
          <a:graphicData uri="http://schemas.openxmlformats.org/presentationml/2006/ole">
            <p:oleObj spid="_x0000_s1026" name="Fotografia Photo Editor" r:id="rId3" imgW="3828571" imgH="3180952" progId="">
              <p:embed/>
            </p:oleObj>
          </a:graphicData>
        </a:graphic>
      </p:graphicFrame>
      <p:sp>
        <p:nvSpPr>
          <p:cNvPr id="43030" name="Text Box 22"/>
          <p:cNvSpPr txBox="1">
            <a:spLocks noChangeArrowheads="1"/>
          </p:cNvSpPr>
          <p:nvPr/>
        </p:nvSpPr>
        <p:spPr bwMode="auto">
          <a:xfrm>
            <a:off x="6172200" y="1066800"/>
            <a:ext cx="2971800" cy="1552575"/>
          </a:xfrm>
          <a:prstGeom prst="rect">
            <a:avLst/>
          </a:prstGeom>
          <a:noFill/>
          <a:ln w="9525">
            <a:noFill/>
            <a:miter lim="800000"/>
            <a:headEnd/>
            <a:tailEnd/>
          </a:ln>
          <a:effectLst/>
        </p:spPr>
        <p:txBody>
          <a:bodyPr>
            <a:spAutoFit/>
          </a:bodyPr>
          <a:lstStyle/>
          <a:p>
            <a:pPr algn="ctr">
              <a:defRPr/>
            </a:pPr>
            <a:r>
              <a:rPr lang="it-IT" b="1">
                <a:effectLst>
                  <a:outerShdw blurRad="38100" dist="38100" dir="2700000" algn="tl">
                    <a:srgbClr val="C0C0C0"/>
                  </a:outerShdw>
                </a:effectLst>
                <a:latin typeface="Tahoma" pitchFamily="34" charset="0"/>
              </a:rPr>
              <a:t>SISTEMA </a:t>
            </a:r>
          </a:p>
          <a:p>
            <a:pPr algn="ctr">
              <a:defRPr/>
            </a:pPr>
            <a:r>
              <a:rPr lang="it-IT" b="1">
                <a:effectLst>
                  <a:outerShdw blurRad="38100" dist="38100" dir="2700000" algn="tl">
                    <a:srgbClr val="C0C0C0"/>
                  </a:outerShdw>
                </a:effectLst>
                <a:latin typeface="Tahoma" pitchFamily="34" charset="0"/>
              </a:rPr>
              <a:t>CEREBRALE</a:t>
            </a:r>
          </a:p>
          <a:p>
            <a:pPr algn="ctr">
              <a:defRPr/>
            </a:pPr>
            <a:r>
              <a:rPr lang="it-IT" b="1">
                <a:effectLst>
                  <a:outerShdw blurRad="38100" dist="38100" dir="2700000" algn="tl">
                    <a:srgbClr val="C0C0C0"/>
                  </a:outerShdw>
                </a:effectLst>
                <a:latin typeface="Tahoma" pitchFamily="34" charset="0"/>
              </a:rPr>
              <a:t>MESOLIMBICO</a:t>
            </a:r>
            <a:r>
              <a:rPr lang="it-IT"/>
              <a:t> </a:t>
            </a:r>
            <a:r>
              <a:rPr lang="it-IT" b="1">
                <a:effectLst>
                  <a:outerShdw blurRad="38100" dist="38100" dir="2700000" algn="tl">
                    <a:srgbClr val="C0C0C0"/>
                  </a:outerShdw>
                </a:effectLst>
                <a:latin typeface="Tahoma" pitchFamily="34" charset="0"/>
              </a:rPr>
              <a:t>CORTICALE </a:t>
            </a:r>
          </a:p>
        </p:txBody>
      </p:sp>
      <p:sp>
        <p:nvSpPr>
          <p:cNvPr id="43035" name="AutoShape 27"/>
          <p:cNvSpPr>
            <a:spLocks noChangeArrowheads="1"/>
          </p:cNvSpPr>
          <p:nvPr/>
        </p:nvSpPr>
        <p:spPr bwMode="auto">
          <a:xfrm>
            <a:off x="5486400" y="1447800"/>
            <a:ext cx="609600" cy="228600"/>
          </a:xfrm>
          <a:prstGeom prst="rightArrow">
            <a:avLst>
              <a:gd name="adj1" fmla="val 50000"/>
              <a:gd name="adj2" fmla="val 66667"/>
            </a:avLst>
          </a:prstGeom>
          <a:solidFill>
            <a:schemeClr val="accent1"/>
          </a:solidFill>
          <a:ln w="9525">
            <a:solidFill>
              <a:schemeClr val="tx1"/>
            </a:solidFill>
            <a:miter lim="800000"/>
            <a:headEnd/>
            <a:tailEnd/>
          </a:ln>
        </p:spPr>
        <p:txBody>
          <a:bodyPr wrap="none" anchor="ctr"/>
          <a:lstStyle/>
          <a:p>
            <a:endParaRPr lang="it-IT"/>
          </a:p>
        </p:txBody>
      </p:sp>
      <p:sp>
        <p:nvSpPr>
          <p:cNvPr id="43036" name="AutoShape 28"/>
          <p:cNvSpPr>
            <a:spLocks noChangeArrowheads="1"/>
          </p:cNvSpPr>
          <p:nvPr/>
        </p:nvSpPr>
        <p:spPr bwMode="auto">
          <a:xfrm>
            <a:off x="7696200" y="2819400"/>
            <a:ext cx="733425" cy="1214438"/>
          </a:xfrm>
          <a:prstGeom prst="curvedLeftArrow">
            <a:avLst>
              <a:gd name="adj1" fmla="val 33117"/>
              <a:gd name="adj2" fmla="val 66234"/>
              <a:gd name="adj3" fmla="val 33333"/>
            </a:avLst>
          </a:prstGeom>
          <a:solidFill>
            <a:schemeClr val="accent1"/>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43015"/>
                                        </p:tgtEl>
                                        <p:attrNameLst>
                                          <p:attrName>style.visibility</p:attrName>
                                        </p:attrNameLst>
                                      </p:cBhvr>
                                      <p:to>
                                        <p:strVal val="visible"/>
                                      </p:to>
                                    </p:set>
                                    <p:animEffect transition="in" filter="randombar(vertical)">
                                      <p:cBhvr>
                                        <p:cTn id="7" dur="500"/>
                                        <p:tgtEl>
                                          <p:spTgt spid="430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3011"/>
                                        </p:tgtEl>
                                        <p:attrNameLst>
                                          <p:attrName>style.visibility</p:attrName>
                                        </p:attrNameLst>
                                      </p:cBhvr>
                                      <p:to>
                                        <p:strVal val="visible"/>
                                      </p:to>
                                    </p:set>
                                    <p:animEffect transition="in" filter="randombar(horizontal)">
                                      <p:cBhvr>
                                        <p:cTn id="11" dur="500"/>
                                        <p:tgtEl>
                                          <p:spTgt spid="4301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3035"/>
                                        </p:tgtEl>
                                        <p:attrNameLst>
                                          <p:attrName>style.visibility</p:attrName>
                                        </p:attrNameLst>
                                      </p:cBhvr>
                                      <p:to>
                                        <p:strVal val="visible"/>
                                      </p:to>
                                    </p:set>
                                    <p:animEffect transition="in" filter="wipe(left)">
                                      <p:cBhvr>
                                        <p:cTn id="15" dur="500"/>
                                        <p:tgtEl>
                                          <p:spTgt spid="43035"/>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43030"/>
                                        </p:tgtEl>
                                        <p:attrNameLst>
                                          <p:attrName>style.visibility</p:attrName>
                                        </p:attrNameLst>
                                      </p:cBhvr>
                                      <p:to>
                                        <p:strVal val="visible"/>
                                      </p:to>
                                    </p:set>
                                    <p:animEffect transition="in" filter="wipe(right)">
                                      <p:cBhvr>
                                        <p:cTn id="19" dur="500"/>
                                        <p:tgtEl>
                                          <p:spTgt spid="43030"/>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43036"/>
                                        </p:tgtEl>
                                        <p:attrNameLst>
                                          <p:attrName>style.visibility</p:attrName>
                                        </p:attrNameLst>
                                      </p:cBhvr>
                                      <p:to>
                                        <p:strVal val="visible"/>
                                      </p:to>
                                    </p:set>
                                    <p:animEffect transition="in" filter="wipe(right)">
                                      <p:cBhvr>
                                        <p:cTn id="23" dur="500"/>
                                        <p:tgtEl>
                                          <p:spTgt spid="43036"/>
                                        </p:tgtEl>
                                      </p:cBhvr>
                                    </p:animEffect>
                                  </p:childTnLst>
                                </p:cTn>
                              </p:par>
                            </p:childTnLst>
                          </p:cTn>
                        </p:par>
                        <p:par>
                          <p:cTn id="24" fill="hold">
                            <p:stCondLst>
                              <p:cond delay="2500"/>
                            </p:stCondLst>
                            <p:childTnLst>
                              <p:par>
                                <p:cTn id="25" presetID="12" presetClass="entr" presetSubtype="4" fill="hold" nodeType="afterEffect">
                                  <p:stCondLst>
                                    <p:cond delay="0"/>
                                  </p:stCondLst>
                                  <p:childTnLst>
                                    <p:set>
                                      <p:cBhvr>
                                        <p:cTn id="26" dur="1" fill="hold">
                                          <p:stCondLst>
                                            <p:cond delay="0"/>
                                          </p:stCondLst>
                                        </p:cTn>
                                        <p:tgtEl>
                                          <p:spTgt spid="43027"/>
                                        </p:tgtEl>
                                        <p:attrNameLst>
                                          <p:attrName>style.visibility</p:attrName>
                                        </p:attrNameLst>
                                      </p:cBhvr>
                                      <p:to>
                                        <p:strVal val="visible"/>
                                      </p:to>
                                    </p:set>
                                    <p:animEffect transition="in" filter="slide(fromBottom)">
                                      <p:cBhvr>
                                        <p:cTn id="27" dur="500"/>
                                        <p:tgtEl>
                                          <p:spTgt spid="43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utoUpdateAnimBg="0"/>
      <p:bldP spid="43015" grpId="0" animBg="1"/>
      <p:bldP spid="43030" grpId="0" autoUpdateAnimBg="0"/>
      <p:bldP spid="43035" grpId="0" animBg="1"/>
      <p:bldP spid="43036"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Segnaposto numero diapositiva 5"/>
          <p:cNvSpPr>
            <a:spLocks noGrp="1"/>
          </p:cNvSpPr>
          <p:nvPr>
            <p:ph type="sldNum" sz="quarter" idx="12"/>
          </p:nvPr>
        </p:nvSpPr>
        <p:spPr>
          <a:noFill/>
        </p:spPr>
        <p:txBody>
          <a:bodyPr/>
          <a:lstStyle/>
          <a:p>
            <a:fld id="{61261E21-E4BC-4A45-BA4C-D0B9D0CD19E9}" type="slidenum">
              <a:rPr lang="it-IT"/>
              <a:pPr/>
              <a:t>24</a:t>
            </a:fld>
            <a:endParaRPr lang="it-IT"/>
          </a:p>
        </p:txBody>
      </p:sp>
      <p:sp>
        <p:nvSpPr>
          <p:cNvPr id="47107" name="Rectangle 3"/>
          <p:cNvSpPr>
            <a:spLocks noGrp="1" noChangeArrowheads="1"/>
          </p:cNvSpPr>
          <p:nvPr>
            <p:ph type="body" idx="1"/>
          </p:nvPr>
        </p:nvSpPr>
        <p:spPr>
          <a:xfrm>
            <a:off x="1066800" y="3657600"/>
            <a:ext cx="6858000" cy="2971800"/>
          </a:xfrm>
        </p:spPr>
        <p:txBody>
          <a:bodyPr/>
          <a:lstStyle/>
          <a:p>
            <a:pPr algn="ctr" eaLnBrk="1" hangingPunct="1">
              <a:buFontTx/>
              <a:buNone/>
              <a:defRPr/>
            </a:pPr>
            <a:r>
              <a:rPr lang="it-IT" sz="2400" b="1" smtClean="0">
                <a:effectLst>
                  <a:outerShdw blurRad="38100" dist="38100" dir="2700000" algn="tl">
                    <a:srgbClr val="C0C0C0"/>
                  </a:outerShdw>
                </a:effectLst>
                <a:latin typeface="Tahoma" pitchFamily="34" charset="0"/>
              </a:rPr>
              <a:t>La trasmissione </a:t>
            </a:r>
            <a:r>
              <a:rPr lang="it-IT" sz="2400" b="1" smtClean="0">
                <a:solidFill>
                  <a:srgbClr val="FF0000"/>
                </a:solidFill>
                <a:effectLst>
                  <a:outerShdw blurRad="38100" dist="38100" dir="2700000" algn="tl">
                    <a:srgbClr val="C0C0C0"/>
                  </a:outerShdw>
                </a:effectLst>
                <a:latin typeface="Tahoma" pitchFamily="34" charset="0"/>
              </a:rPr>
              <a:t>dopaminergica </a:t>
            </a:r>
            <a:r>
              <a:rPr lang="it-IT" sz="2400" b="1" smtClean="0">
                <a:effectLst>
                  <a:outerShdw blurRad="38100" dist="38100" dir="2700000" algn="tl">
                    <a:srgbClr val="C0C0C0"/>
                  </a:outerShdw>
                </a:effectLst>
                <a:latin typeface="Tahoma" pitchFamily="34" charset="0"/>
              </a:rPr>
              <a:t>rappresenta uno dei correlati fisiologici del rinforzo psicologico, il processo che spinge a ripetere i comportamenti risultati utili o comunque </a:t>
            </a:r>
            <a:r>
              <a:rPr lang="it-IT" sz="2400" b="1" smtClean="0">
                <a:solidFill>
                  <a:srgbClr val="CC0099"/>
                </a:solidFill>
                <a:effectLst>
                  <a:outerShdw blurRad="38100" dist="38100" dir="2700000" algn="tl">
                    <a:srgbClr val="C0C0C0"/>
                  </a:outerShdw>
                </a:effectLst>
                <a:latin typeface="Tahoma" pitchFamily="34" charset="0"/>
              </a:rPr>
              <a:t>PIACEVOLI</a:t>
            </a:r>
            <a:r>
              <a:rPr lang="it-IT" sz="2400" b="1" smtClean="0">
                <a:effectLst>
                  <a:outerShdw blurRad="38100" dist="38100" dir="2700000" algn="tl">
                    <a:srgbClr val="C0C0C0"/>
                  </a:outerShdw>
                </a:effectLst>
                <a:latin typeface="Tahoma" pitchFamily="34" charset="0"/>
              </a:rPr>
              <a:t>, ovvero il fenomeno determinante nei processi di apprendimento</a:t>
            </a:r>
          </a:p>
        </p:txBody>
      </p:sp>
      <p:sp>
        <p:nvSpPr>
          <p:cNvPr id="47110" name="Rectangle 6"/>
          <p:cNvSpPr>
            <a:spLocks noChangeArrowheads="1"/>
          </p:cNvSpPr>
          <p:nvPr/>
        </p:nvSpPr>
        <p:spPr bwMode="auto">
          <a:xfrm>
            <a:off x="1600200" y="990600"/>
            <a:ext cx="5943600" cy="1768475"/>
          </a:xfrm>
          <a:prstGeom prst="rect">
            <a:avLst/>
          </a:prstGeom>
          <a:noFill/>
          <a:ln w="9525">
            <a:noFill/>
            <a:miter lim="800000"/>
            <a:headEnd/>
            <a:tailEnd/>
          </a:ln>
          <a:effectLst/>
        </p:spPr>
        <p:txBody>
          <a:bodyPr>
            <a:spAutoFit/>
          </a:bodyPr>
          <a:lstStyle/>
          <a:p>
            <a:pPr algn="ctr">
              <a:spcBef>
                <a:spcPct val="50000"/>
              </a:spcBef>
            </a:pPr>
            <a:r>
              <a:rPr lang="it-IT" sz="2000" b="1">
                <a:effectLst>
                  <a:outerShdw blurRad="38100" dist="38100" dir="2700000" algn="tl">
                    <a:srgbClr val="C0C0C0"/>
                  </a:outerShdw>
                </a:effectLst>
                <a:latin typeface="Tahoma" pitchFamily="34" charset="0"/>
              </a:rPr>
              <a:t>LA </a:t>
            </a:r>
            <a:r>
              <a:rPr lang="it-IT" sz="2000" b="1">
                <a:solidFill>
                  <a:srgbClr val="FF0000"/>
                </a:solidFill>
                <a:effectLst>
                  <a:outerShdw blurRad="38100" dist="38100" dir="2700000" algn="tl">
                    <a:srgbClr val="C0C0C0"/>
                  </a:outerShdw>
                </a:effectLst>
                <a:latin typeface="Tahoma" pitchFamily="34" charset="0"/>
              </a:rPr>
              <a:t>DOPAMINA </a:t>
            </a:r>
            <a:r>
              <a:rPr lang="it-IT" sz="2000" b="1">
                <a:effectLst>
                  <a:outerShdw blurRad="38100" dist="38100" dir="2700000" algn="tl">
                    <a:srgbClr val="C0C0C0"/>
                  </a:outerShdw>
                </a:effectLst>
                <a:latin typeface="Tahoma" pitchFamily="34" charset="0"/>
              </a:rPr>
              <a:t>E’ IL MESSAGGERO NERVOSO PIU’ IMPORTANTE  FRA QUELLI IMPLICATI NEI PROCESSI EMOZIONALI DEL PIACERE E DELLA RICOMPENSA </a:t>
            </a:r>
          </a:p>
          <a:p>
            <a:pPr>
              <a:spcBef>
                <a:spcPct val="50000"/>
              </a:spcBef>
            </a:pPr>
            <a:endParaRPr lang="it-IT" sz="2000" b="1">
              <a:effectLst>
                <a:outerShdw blurRad="38100" dist="38100" dir="2700000" algn="tl">
                  <a:srgbClr val="C0C0C0"/>
                </a:outerShdw>
              </a:effectLst>
              <a:latin typeface="Tahoma" pitchFamily="34" charset="0"/>
            </a:endParaRPr>
          </a:p>
        </p:txBody>
      </p:sp>
      <p:sp>
        <p:nvSpPr>
          <p:cNvPr id="47111" name="AutoShape 7"/>
          <p:cNvSpPr>
            <a:spLocks noChangeArrowheads="1"/>
          </p:cNvSpPr>
          <p:nvPr/>
        </p:nvSpPr>
        <p:spPr bwMode="auto">
          <a:xfrm>
            <a:off x="4038600" y="152400"/>
            <a:ext cx="762000" cy="6858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it-IT"/>
          </a:p>
        </p:txBody>
      </p:sp>
      <p:sp>
        <p:nvSpPr>
          <p:cNvPr id="47112" name="AutoShape 8"/>
          <p:cNvSpPr>
            <a:spLocks noChangeArrowheads="1"/>
          </p:cNvSpPr>
          <p:nvPr/>
        </p:nvSpPr>
        <p:spPr bwMode="auto">
          <a:xfrm>
            <a:off x="4038600" y="2819400"/>
            <a:ext cx="762000" cy="6858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7111"/>
                                        </p:tgtEl>
                                        <p:attrNameLst>
                                          <p:attrName>style.visibility</p:attrName>
                                        </p:attrNameLst>
                                      </p:cBhvr>
                                      <p:to>
                                        <p:strVal val="visible"/>
                                      </p:to>
                                    </p:set>
                                    <p:animEffect transition="in" filter="wipe(up)">
                                      <p:cBhvr>
                                        <p:cTn id="7" dur="500"/>
                                        <p:tgtEl>
                                          <p:spTgt spid="4711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7110"/>
                                        </p:tgtEl>
                                        <p:attrNameLst>
                                          <p:attrName>style.visibility</p:attrName>
                                        </p:attrNameLst>
                                      </p:cBhvr>
                                      <p:to>
                                        <p:strVal val="visible"/>
                                      </p:to>
                                    </p:set>
                                    <p:animEffect transition="in" filter="randombar(horizontal)">
                                      <p:cBhvr>
                                        <p:cTn id="11" dur="500"/>
                                        <p:tgtEl>
                                          <p:spTgt spid="47110"/>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7112"/>
                                        </p:tgtEl>
                                        <p:attrNameLst>
                                          <p:attrName>style.visibility</p:attrName>
                                        </p:attrNameLst>
                                      </p:cBhvr>
                                      <p:to>
                                        <p:strVal val="visible"/>
                                      </p:to>
                                    </p:set>
                                    <p:animEffect transition="in" filter="wipe(up)">
                                      <p:cBhvr>
                                        <p:cTn id="15" dur="500"/>
                                        <p:tgtEl>
                                          <p:spTgt spid="47112"/>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47107"/>
                                        </p:tgtEl>
                                        <p:attrNameLst>
                                          <p:attrName>style.visibility</p:attrName>
                                        </p:attrNameLst>
                                      </p:cBhvr>
                                      <p:to>
                                        <p:strVal val="visible"/>
                                      </p:to>
                                    </p:set>
                                    <p:animEffect transition="in" filter="box(in)">
                                      <p:cBhvr>
                                        <p:cTn id="19" dur="5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utoUpdateAnimBg="0"/>
      <p:bldP spid="47110" grpId="0" autoUpdateAnimBg="0"/>
      <p:bldP spid="47111" grpId="0" animBg="1"/>
      <p:bldP spid="47112"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Segnaposto numero diapositiva 6"/>
          <p:cNvSpPr>
            <a:spLocks noGrp="1"/>
          </p:cNvSpPr>
          <p:nvPr>
            <p:ph type="sldNum" sz="quarter" idx="12"/>
          </p:nvPr>
        </p:nvSpPr>
        <p:spPr>
          <a:noFill/>
        </p:spPr>
        <p:txBody>
          <a:bodyPr/>
          <a:lstStyle/>
          <a:p>
            <a:fld id="{26449711-CD70-4425-82CB-074A2F29D510}" type="slidenum">
              <a:rPr lang="it-IT"/>
              <a:pPr/>
              <a:t>25</a:t>
            </a:fld>
            <a:endParaRPr lang="it-IT"/>
          </a:p>
        </p:txBody>
      </p:sp>
      <p:sp>
        <p:nvSpPr>
          <p:cNvPr id="49155" name="Rectangle 3"/>
          <p:cNvSpPr>
            <a:spLocks noGrp="1" noChangeArrowheads="1"/>
          </p:cNvSpPr>
          <p:nvPr>
            <p:ph type="body" sz="half" idx="1"/>
          </p:nvPr>
        </p:nvSpPr>
        <p:spPr>
          <a:xfrm>
            <a:off x="304800" y="228600"/>
            <a:ext cx="4800600" cy="6324600"/>
          </a:xfrm>
        </p:spPr>
        <p:txBody>
          <a:bodyPr>
            <a:normAutofit lnSpcReduction="10000"/>
          </a:bodyPr>
          <a:lstStyle/>
          <a:p>
            <a:pPr eaLnBrk="1" hangingPunct="1">
              <a:lnSpc>
                <a:spcPct val="90000"/>
              </a:lnSpc>
            </a:pPr>
            <a:r>
              <a:rPr lang="it-IT" sz="2000" b="1" smtClean="0">
                <a:effectLst>
                  <a:outerShdw blurRad="38100" dist="38100" dir="2700000" algn="tl">
                    <a:srgbClr val="C0C0C0"/>
                  </a:outerShdw>
                </a:effectLst>
                <a:latin typeface="Tahoma" pitchFamily="34" charset="0"/>
                <a:cs typeface="Arial" charset="0"/>
              </a:rPr>
              <a:t>L'azione </a:t>
            </a:r>
            <a:r>
              <a:rPr lang="it-IT" sz="2000" b="1" smtClean="0">
                <a:solidFill>
                  <a:srgbClr val="FFFF00"/>
                </a:solidFill>
                <a:effectLst>
                  <a:outerShdw blurRad="38100" dist="38100" dir="2700000" algn="tl">
                    <a:srgbClr val="C0C0C0"/>
                  </a:outerShdw>
                </a:effectLst>
                <a:latin typeface="Tahoma" pitchFamily="34" charset="0"/>
                <a:cs typeface="Arial" charset="0"/>
              </a:rPr>
              <a:t>GRATIFICANTE DELLA COCAINA</a:t>
            </a:r>
            <a:r>
              <a:rPr lang="it-IT" sz="2000" b="1" smtClean="0">
                <a:effectLst>
                  <a:outerShdw blurRad="38100" dist="38100" dir="2700000" algn="tl">
                    <a:srgbClr val="C0C0C0"/>
                  </a:outerShdw>
                </a:effectLst>
                <a:latin typeface="Tahoma" pitchFamily="34" charset="0"/>
                <a:cs typeface="Arial" charset="0"/>
              </a:rPr>
              <a:t> si esplica attraverso l'attivazione dei neuroni dopaminergici del sistema mesolimbico (soprattutto a livello del nucleus accumbens). </a:t>
            </a:r>
          </a:p>
          <a:p>
            <a:pPr eaLnBrk="1" hangingPunct="1">
              <a:lnSpc>
                <a:spcPct val="90000"/>
              </a:lnSpc>
            </a:pPr>
            <a:r>
              <a:rPr lang="it-IT" sz="2000" b="1" smtClean="0">
                <a:effectLst>
                  <a:outerShdw blurRad="38100" dist="38100" dir="2700000" algn="tl">
                    <a:srgbClr val="C0C0C0"/>
                  </a:outerShdw>
                </a:effectLst>
                <a:latin typeface="Tahoma" pitchFamily="34" charset="0"/>
                <a:cs typeface="Arial" charset="0"/>
              </a:rPr>
              <a:t>La cocaina potenzia la trasmissione dopaminergica aumentando la concentrazione di dopamina.</a:t>
            </a:r>
            <a:br>
              <a:rPr lang="it-IT" sz="2000" b="1" smtClean="0">
                <a:effectLst>
                  <a:outerShdw blurRad="38100" dist="38100" dir="2700000" algn="tl">
                    <a:srgbClr val="C0C0C0"/>
                  </a:outerShdw>
                </a:effectLst>
                <a:latin typeface="Tahoma" pitchFamily="34" charset="0"/>
                <a:cs typeface="Arial" charset="0"/>
              </a:rPr>
            </a:br>
            <a:endParaRPr lang="it-IT" sz="2000" b="1" smtClean="0">
              <a:effectLst>
                <a:outerShdw blurRad="38100" dist="38100" dir="2700000" algn="tl">
                  <a:srgbClr val="C0C0C0"/>
                </a:outerShdw>
              </a:effectLst>
              <a:latin typeface="Tahoma" pitchFamily="34" charset="0"/>
              <a:cs typeface="Arial" charset="0"/>
            </a:endParaRPr>
          </a:p>
          <a:p>
            <a:pPr eaLnBrk="1" hangingPunct="1">
              <a:lnSpc>
                <a:spcPct val="90000"/>
              </a:lnSpc>
            </a:pPr>
            <a:r>
              <a:rPr lang="it-IT" sz="2000" b="1" smtClean="0">
                <a:effectLst>
                  <a:outerShdw blurRad="38100" dist="38100" dir="2700000" algn="tl">
                    <a:srgbClr val="C0C0C0"/>
                  </a:outerShdw>
                </a:effectLst>
                <a:latin typeface="Tahoma" pitchFamily="34" charset="0"/>
                <a:cs typeface="Arial" charset="0"/>
              </a:rPr>
              <a:t>L'incremento della dopamina avviene a causa del blocco dei trasportatori che normalmente la ricatturano (reuptake) dallo spazio sinaptico. </a:t>
            </a:r>
          </a:p>
          <a:p>
            <a:pPr eaLnBrk="1" hangingPunct="1">
              <a:lnSpc>
                <a:spcPct val="90000"/>
              </a:lnSpc>
            </a:pPr>
            <a:r>
              <a:rPr lang="it-IT" sz="2000" b="1" smtClean="0">
                <a:effectLst>
                  <a:outerShdw blurRad="38100" dist="38100" dir="2700000" algn="tl">
                    <a:srgbClr val="C0C0C0"/>
                  </a:outerShdw>
                </a:effectLst>
                <a:latin typeface="Tahoma" pitchFamily="34" charset="0"/>
                <a:cs typeface="Arial" charset="0"/>
              </a:rPr>
              <a:t>Questo origina una continua stimolazione dei neuroni e produce l’euforia notoriamente riconosciuta fra gli effetti della</a:t>
            </a:r>
            <a:r>
              <a:rPr lang="it-IT" sz="1600" b="1" smtClean="0">
                <a:effectLst>
                  <a:outerShdw blurRad="38100" dist="38100" dir="2700000" algn="tl">
                    <a:srgbClr val="C0C0C0"/>
                  </a:outerShdw>
                </a:effectLst>
                <a:latin typeface="Tahoma" pitchFamily="34" charset="0"/>
                <a:cs typeface="Arial" charset="0"/>
              </a:rPr>
              <a:t> </a:t>
            </a:r>
            <a:r>
              <a:rPr lang="it-IT" sz="2000" b="1" smtClean="0">
                <a:effectLst>
                  <a:outerShdw blurRad="38100" dist="38100" dir="2700000" algn="tl">
                    <a:srgbClr val="C0C0C0"/>
                  </a:outerShdw>
                </a:effectLst>
                <a:latin typeface="Tahoma" pitchFamily="34" charset="0"/>
                <a:cs typeface="Arial" charset="0"/>
              </a:rPr>
              <a:t>cocaina. </a:t>
            </a:r>
            <a:br>
              <a:rPr lang="it-IT" sz="2000" b="1" smtClean="0">
                <a:effectLst>
                  <a:outerShdw blurRad="38100" dist="38100" dir="2700000" algn="tl">
                    <a:srgbClr val="C0C0C0"/>
                  </a:outerShdw>
                </a:effectLst>
                <a:latin typeface="Tahoma" pitchFamily="34" charset="0"/>
                <a:cs typeface="Arial" charset="0"/>
              </a:rPr>
            </a:br>
            <a:r>
              <a:rPr lang="it-IT" sz="1800" b="1" smtClean="0">
                <a:effectLst>
                  <a:outerShdw blurRad="38100" dist="38100" dir="2700000" algn="tl">
                    <a:srgbClr val="C0C0C0"/>
                  </a:outerShdw>
                </a:effectLst>
                <a:latin typeface="Tahoma" pitchFamily="34" charset="0"/>
                <a:cs typeface="Arial" charset="0"/>
              </a:rPr>
              <a:t/>
            </a:r>
            <a:br>
              <a:rPr lang="it-IT" sz="1800" b="1" smtClean="0">
                <a:effectLst>
                  <a:outerShdw blurRad="38100" dist="38100" dir="2700000" algn="tl">
                    <a:srgbClr val="C0C0C0"/>
                  </a:outerShdw>
                </a:effectLst>
                <a:latin typeface="Tahoma" pitchFamily="34" charset="0"/>
                <a:cs typeface="Arial" charset="0"/>
              </a:rPr>
            </a:br>
            <a:endParaRPr lang="it-IT" sz="2400" smtClean="0"/>
          </a:p>
        </p:txBody>
      </p:sp>
      <p:graphicFrame>
        <p:nvGraphicFramePr>
          <p:cNvPr id="49160" name="Object 8"/>
          <p:cNvGraphicFramePr>
            <a:graphicFrameLocks noChangeAspect="1"/>
          </p:cNvGraphicFramePr>
          <p:nvPr/>
        </p:nvGraphicFramePr>
        <p:xfrm>
          <a:off x="5181600" y="685800"/>
          <a:ext cx="3657600" cy="5334000"/>
        </p:xfrm>
        <a:graphic>
          <a:graphicData uri="http://schemas.openxmlformats.org/presentationml/2006/ole">
            <p:oleObj spid="_x0000_s2050" name="Fotografia Photo Editor" r:id="rId3" imgW="3723810" imgH="3172268"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0"/>
                                  </p:stCondLst>
                                  <p:childTnLst>
                                    <p:set>
                                      <p:cBhvr>
                                        <p:cTn id="6" dur="1" fill="hold">
                                          <p:stCondLst>
                                            <p:cond delay="0"/>
                                          </p:stCondLst>
                                        </p:cTn>
                                        <p:tgtEl>
                                          <p:spTgt spid="49155"/>
                                        </p:tgtEl>
                                        <p:attrNameLst>
                                          <p:attrName>style.visibility</p:attrName>
                                        </p:attrNameLst>
                                      </p:cBhvr>
                                      <p:to>
                                        <p:strVal val="visible"/>
                                      </p:to>
                                    </p:set>
                                    <p:anim calcmode="lin" valueType="num">
                                      <p:cBhvr>
                                        <p:cTn id="7" dur="500" fill="hold"/>
                                        <p:tgtEl>
                                          <p:spTgt spid="49155"/>
                                        </p:tgtEl>
                                        <p:attrNameLst>
                                          <p:attrName>ppt_x</p:attrName>
                                        </p:attrNameLst>
                                      </p:cBhvr>
                                      <p:tavLst>
                                        <p:tav tm="0">
                                          <p:val>
                                            <p:strVal val="#ppt_x"/>
                                          </p:val>
                                        </p:tav>
                                        <p:tav tm="100000">
                                          <p:val>
                                            <p:strVal val="#ppt_x"/>
                                          </p:val>
                                        </p:tav>
                                      </p:tavLst>
                                    </p:anim>
                                    <p:anim calcmode="lin" valueType="num">
                                      <p:cBhvr>
                                        <p:cTn id="8" dur="500" fill="hold"/>
                                        <p:tgtEl>
                                          <p:spTgt spid="49155"/>
                                        </p:tgtEl>
                                        <p:attrNameLst>
                                          <p:attrName>ppt_y</p:attrName>
                                        </p:attrNameLst>
                                      </p:cBhvr>
                                      <p:tavLst>
                                        <p:tav tm="0">
                                          <p:val>
                                            <p:strVal val="#ppt_y-#ppt_h/2"/>
                                          </p:val>
                                        </p:tav>
                                        <p:tav tm="100000">
                                          <p:val>
                                            <p:strVal val="#ppt_y"/>
                                          </p:val>
                                        </p:tav>
                                      </p:tavLst>
                                    </p:anim>
                                    <p:anim calcmode="lin" valueType="num">
                                      <p:cBhvr>
                                        <p:cTn id="9" dur="500" fill="hold"/>
                                        <p:tgtEl>
                                          <p:spTgt spid="49155"/>
                                        </p:tgtEl>
                                        <p:attrNameLst>
                                          <p:attrName>ppt_w</p:attrName>
                                        </p:attrNameLst>
                                      </p:cBhvr>
                                      <p:tavLst>
                                        <p:tav tm="0">
                                          <p:val>
                                            <p:strVal val="#ppt_w"/>
                                          </p:val>
                                        </p:tav>
                                        <p:tav tm="100000">
                                          <p:val>
                                            <p:strVal val="#ppt_w"/>
                                          </p:val>
                                        </p:tav>
                                      </p:tavLst>
                                    </p:anim>
                                    <p:anim calcmode="lin" valueType="num">
                                      <p:cBhvr>
                                        <p:cTn id="10" dur="500" fill="hold"/>
                                        <p:tgtEl>
                                          <p:spTgt spid="49155"/>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2" presetClass="entr" presetSubtype="2" fill="hold" nodeType="afterEffect">
                                  <p:stCondLst>
                                    <p:cond delay="0"/>
                                  </p:stCondLst>
                                  <p:childTnLst>
                                    <p:set>
                                      <p:cBhvr>
                                        <p:cTn id="13" dur="1" fill="hold">
                                          <p:stCondLst>
                                            <p:cond delay="0"/>
                                          </p:stCondLst>
                                        </p:cTn>
                                        <p:tgtEl>
                                          <p:spTgt spid="49160"/>
                                        </p:tgtEl>
                                        <p:attrNameLst>
                                          <p:attrName>style.visibility</p:attrName>
                                        </p:attrNameLst>
                                      </p:cBhvr>
                                      <p:to>
                                        <p:strVal val="visible"/>
                                      </p:to>
                                    </p:set>
                                    <p:anim calcmode="lin" valueType="num">
                                      <p:cBhvr additive="base">
                                        <p:cTn id="14" dur="500" fill="hold"/>
                                        <p:tgtEl>
                                          <p:spTgt spid="49160"/>
                                        </p:tgtEl>
                                        <p:attrNameLst>
                                          <p:attrName>ppt_x</p:attrName>
                                        </p:attrNameLst>
                                      </p:cBhvr>
                                      <p:tavLst>
                                        <p:tav tm="0">
                                          <p:val>
                                            <p:strVal val="1+#ppt_w/2"/>
                                          </p:val>
                                        </p:tav>
                                        <p:tav tm="100000">
                                          <p:val>
                                            <p:strVal val="#ppt_x"/>
                                          </p:val>
                                        </p:tav>
                                      </p:tavLst>
                                    </p:anim>
                                    <p:anim calcmode="lin" valueType="num">
                                      <p:cBhvr additive="base">
                                        <p:cTn id="15" dur="500" fill="hold"/>
                                        <p:tgtEl>
                                          <p:spTgt spid="491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Segnaposto numero diapositiva 5"/>
          <p:cNvSpPr>
            <a:spLocks noGrp="1"/>
          </p:cNvSpPr>
          <p:nvPr>
            <p:ph type="sldNum" sz="quarter" idx="12"/>
          </p:nvPr>
        </p:nvSpPr>
        <p:spPr>
          <a:noFill/>
        </p:spPr>
        <p:txBody>
          <a:bodyPr/>
          <a:lstStyle/>
          <a:p>
            <a:fld id="{0E0EAA2D-217E-46A5-B56A-6D045DFB72B6}" type="slidenum">
              <a:rPr lang="it-IT"/>
              <a:pPr/>
              <a:t>26</a:t>
            </a:fld>
            <a:endParaRPr lang="it-IT"/>
          </a:p>
        </p:txBody>
      </p:sp>
      <p:sp>
        <p:nvSpPr>
          <p:cNvPr id="50179" name="Rectangle 3"/>
          <p:cNvSpPr>
            <a:spLocks noGrp="1" noChangeArrowheads="1"/>
          </p:cNvSpPr>
          <p:nvPr>
            <p:ph type="body" idx="1"/>
          </p:nvPr>
        </p:nvSpPr>
        <p:spPr>
          <a:xfrm>
            <a:off x="685800" y="228600"/>
            <a:ext cx="7772400" cy="2667000"/>
          </a:xfrm>
        </p:spPr>
        <p:txBody>
          <a:bodyPr/>
          <a:lstStyle/>
          <a:p>
            <a:pPr algn="ctr" eaLnBrk="1" hangingPunct="1"/>
            <a:r>
              <a:rPr lang="it-IT" sz="2000" b="1" smtClean="0">
                <a:solidFill>
                  <a:srgbClr val="FF0000"/>
                </a:solidFill>
                <a:effectLst>
                  <a:outerShdw blurRad="38100" dist="38100" dir="2700000" algn="tl">
                    <a:srgbClr val="C0C0C0"/>
                  </a:outerShdw>
                </a:effectLst>
                <a:latin typeface="Tahoma" pitchFamily="34" charset="0"/>
                <a:cs typeface="Arial" charset="0"/>
              </a:rPr>
              <a:t>La somministrazione ripetuta</a:t>
            </a:r>
            <a:r>
              <a:rPr lang="it-IT" sz="2000" b="1" smtClean="0">
                <a:effectLst>
                  <a:outerShdw blurRad="38100" dist="38100" dir="2700000" algn="tl">
                    <a:srgbClr val="C0C0C0"/>
                  </a:outerShdw>
                </a:effectLst>
                <a:latin typeface="Tahoma" pitchFamily="34" charset="0"/>
                <a:cs typeface="Arial" charset="0"/>
              </a:rPr>
              <a:t> della sostanza comporta una </a:t>
            </a:r>
            <a:r>
              <a:rPr lang="it-IT" sz="2000" b="1" smtClean="0">
                <a:solidFill>
                  <a:srgbClr val="FF0000"/>
                </a:solidFill>
                <a:effectLst>
                  <a:outerShdw blurRad="38100" dist="38100" dir="2700000" algn="tl">
                    <a:srgbClr val="C0C0C0"/>
                  </a:outerShdw>
                </a:effectLst>
                <a:latin typeface="Tahoma" pitchFamily="34" charset="0"/>
                <a:cs typeface="Arial" charset="0"/>
              </a:rPr>
              <a:t>compromissione </a:t>
            </a:r>
            <a:r>
              <a:rPr lang="it-IT" sz="2000" b="1" smtClean="0">
                <a:effectLst>
                  <a:outerShdw blurRad="38100" dist="38100" dir="2700000" algn="tl">
                    <a:srgbClr val="C0C0C0"/>
                  </a:outerShdw>
                </a:effectLst>
                <a:latin typeface="Tahoma" pitchFamily="34" charset="0"/>
                <a:cs typeface="Arial" charset="0"/>
              </a:rPr>
              <a:t>della funzionalità dopaminergica, con riduzione della concentrazione sinaptica della dopamina ed aumento dell’ ipersensibilità dei recettori post-sinaptici osservabili nel trattamento cronico.</a:t>
            </a:r>
            <a:endParaRPr lang="it-IT" sz="2000" b="1" smtClean="0">
              <a:effectLst>
                <a:outerShdw blurRad="38100" dist="38100" dir="2700000" algn="tl">
                  <a:srgbClr val="C0C0C0"/>
                </a:outerShdw>
              </a:effectLst>
              <a:latin typeface="Tahoma" pitchFamily="34" charset="0"/>
              <a:ea typeface="Arial Unicode MS" pitchFamily="34" charset="-128"/>
              <a:cs typeface="Arial Unicode MS" pitchFamily="34" charset="-128"/>
            </a:endParaRPr>
          </a:p>
          <a:p>
            <a:pPr algn="ctr" eaLnBrk="1" hangingPunct="1"/>
            <a:r>
              <a:rPr lang="it-IT" sz="2000" b="1" smtClean="0">
                <a:effectLst>
                  <a:outerShdw blurRad="38100" dist="38100" dir="2700000" algn="tl">
                    <a:srgbClr val="C0C0C0"/>
                  </a:outerShdw>
                </a:effectLst>
                <a:latin typeface="Tahoma" pitchFamily="34" charset="0"/>
                <a:cs typeface="Arial" charset="0"/>
              </a:rPr>
              <a:t>La cocaina esercita anche una azione inibente la ricaptazione di altri neurotrasmettitori come la noradrenalina e la serotonina.</a:t>
            </a:r>
            <a:endParaRPr lang="it-IT" smtClean="0"/>
          </a:p>
        </p:txBody>
      </p:sp>
      <p:graphicFrame>
        <p:nvGraphicFramePr>
          <p:cNvPr id="50183" name="Object 7"/>
          <p:cNvGraphicFramePr>
            <a:graphicFrameLocks noChangeAspect="1"/>
          </p:cNvGraphicFramePr>
          <p:nvPr/>
        </p:nvGraphicFramePr>
        <p:xfrm>
          <a:off x="1828800" y="3124200"/>
          <a:ext cx="5334000" cy="3352800"/>
        </p:xfrm>
        <a:graphic>
          <a:graphicData uri="http://schemas.openxmlformats.org/presentationml/2006/ole">
            <p:oleObj spid="_x0000_s3074" name="Fotografia Photo Editor" r:id="rId3" imgW="3333333" imgH="2247619"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grpId="0" nodeType="after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p:cTn id="7"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50179">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50179">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50179">
                                            <p:txEl>
                                              <p:pRg st="0" end="0"/>
                                            </p:txEl>
                                          </p:spTgt>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17" presetClass="entr" presetSubtype="4" fill="hold" grpId="0" nodeType="afterEffect">
                                  <p:stCondLst>
                                    <p:cond delay="0"/>
                                  </p:stCondLst>
                                  <p:childTnLst>
                                    <p:set>
                                      <p:cBhvr>
                                        <p:cTn id="13" dur="1" fill="hold">
                                          <p:stCondLst>
                                            <p:cond delay="0"/>
                                          </p:stCondLst>
                                        </p:cTn>
                                        <p:tgtEl>
                                          <p:spTgt spid="50179">
                                            <p:txEl>
                                              <p:pRg st="1" end="1"/>
                                            </p:txEl>
                                          </p:spTgt>
                                        </p:tgtEl>
                                        <p:attrNameLst>
                                          <p:attrName>style.visibility</p:attrName>
                                        </p:attrNameLst>
                                      </p:cBhvr>
                                      <p:to>
                                        <p:strVal val="visible"/>
                                      </p:to>
                                    </p:set>
                                    <p:anim calcmode="lin" valueType="num">
                                      <p:cBhvr>
                                        <p:cTn id="14" dur="500" fill="hold"/>
                                        <p:tgtEl>
                                          <p:spTgt spid="50179">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50179">
                                            <p:txEl>
                                              <p:pRg st="1" end="1"/>
                                            </p:txEl>
                                          </p:spTgt>
                                        </p:tgtEl>
                                        <p:attrNameLst>
                                          <p:attrName>ppt_y</p:attrName>
                                        </p:attrNameLst>
                                      </p:cBhvr>
                                      <p:tavLst>
                                        <p:tav tm="0">
                                          <p:val>
                                            <p:strVal val="#ppt_y+#ppt_h/2"/>
                                          </p:val>
                                        </p:tav>
                                        <p:tav tm="100000">
                                          <p:val>
                                            <p:strVal val="#ppt_y"/>
                                          </p:val>
                                        </p:tav>
                                      </p:tavLst>
                                    </p:anim>
                                    <p:anim calcmode="lin" valueType="num">
                                      <p:cBhvr>
                                        <p:cTn id="16" dur="500" fill="hold"/>
                                        <p:tgtEl>
                                          <p:spTgt spid="50179">
                                            <p:txEl>
                                              <p:pRg st="1" end="1"/>
                                            </p:txEl>
                                          </p:spTgt>
                                        </p:tgtEl>
                                        <p:attrNameLst>
                                          <p:attrName>ppt_w</p:attrName>
                                        </p:attrNameLst>
                                      </p:cBhvr>
                                      <p:tavLst>
                                        <p:tav tm="0">
                                          <p:val>
                                            <p:strVal val="#ppt_w"/>
                                          </p:val>
                                        </p:tav>
                                        <p:tav tm="100000">
                                          <p:val>
                                            <p:strVal val="#ppt_w"/>
                                          </p:val>
                                        </p:tav>
                                      </p:tavLst>
                                    </p:anim>
                                    <p:anim calcmode="lin" valueType="num">
                                      <p:cBhvr>
                                        <p:cTn id="17" dur="500" fill="hold"/>
                                        <p:tgtEl>
                                          <p:spTgt spid="50179">
                                            <p:txEl>
                                              <p:pRg st="1" end="1"/>
                                            </p:txEl>
                                          </p:spTgt>
                                        </p:tgtEl>
                                        <p:attrNameLst>
                                          <p:attrName>ppt_h</p:attrName>
                                        </p:attrNameLst>
                                      </p:cBhvr>
                                      <p:tavLst>
                                        <p:tav tm="0">
                                          <p:val>
                                            <p:fltVal val="0"/>
                                          </p:val>
                                        </p:tav>
                                        <p:tav tm="100000">
                                          <p:val>
                                            <p:strVal val="#ppt_h"/>
                                          </p:val>
                                        </p:tav>
                                      </p:tavLst>
                                    </p:anim>
                                  </p:childTnLst>
                                </p:cTn>
                              </p:par>
                            </p:childTnLst>
                          </p:cTn>
                        </p:par>
                        <p:par>
                          <p:cTn id="18" fill="hold">
                            <p:stCondLst>
                              <p:cond delay="1000"/>
                            </p:stCondLst>
                            <p:childTnLst>
                              <p:par>
                                <p:cTn id="19" presetID="12" presetClass="entr" presetSubtype="4" fill="hold" nodeType="afterEffect">
                                  <p:stCondLst>
                                    <p:cond delay="0"/>
                                  </p:stCondLst>
                                  <p:childTnLst>
                                    <p:set>
                                      <p:cBhvr>
                                        <p:cTn id="20" dur="1" fill="hold">
                                          <p:stCondLst>
                                            <p:cond delay="0"/>
                                          </p:stCondLst>
                                        </p:cTn>
                                        <p:tgtEl>
                                          <p:spTgt spid="50183"/>
                                        </p:tgtEl>
                                        <p:attrNameLst>
                                          <p:attrName>style.visibility</p:attrName>
                                        </p:attrNameLst>
                                      </p:cBhvr>
                                      <p:to>
                                        <p:strVal val="visible"/>
                                      </p:to>
                                    </p:set>
                                    <p:animEffect transition="in" filter="slide(fromBottom)">
                                      <p:cBhvr>
                                        <p:cTn id="21" dur="500"/>
                                        <p:tgtEl>
                                          <p:spTgt spid="50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numero diapositiva 5"/>
          <p:cNvSpPr>
            <a:spLocks noGrp="1"/>
          </p:cNvSpPr>
          <p:nvPr>
            <p:ph type="sldNum" sz="quarter" idx="12"/>
          </p:nvPr>
        </p:nvSpPr>
        <p:spPr>
          <a:noFill/>
        </p:spPr>
        <p:txBody>
          <a:bodyPr/>
          <a:lstStyle/>
          <a:p>
            <a:fld id="{76B0D1CE-3491-4F4D-9BA7-D565AC24296F}" type="slidenum">
              <a:rPr lang="it-IT"/>
              <a:pPr/>
              <a:t>27</a:t>
            </a:fld>
            <a:endParaRPr lang="it-IT"/>
          </a:p>
        </p:txBody>
      </p:sp>
      <p:sp>
        <p:nvSpPr>
          <p:cNvPr id="39941" name="Rectangle 5"/>
          <p:cNvSpPr>
            <a:spLocks noChangeArrowheads="1"/>
          </p:cNvSpPr>
          <p:nvPr/>
        </p:nvSpPr>
        <p:spPr bwMode="auto">
          <a:xfrm>
            <a:off x="4572000" y="1219200"/>
            <a:ext cx="4214813" cy="396875"/>
          </a:xfrm>
          <a:prstGeom prst="rect">
            <a:avLst/>
          </a:prstGeom>
          <a:noFill/>
          <a:ln w="9525">
            <a:noFill/>
            <a:miter lim="800000"/>
            <a:headEnd/>
            <a:tailEnd/>
          </a:ln>
        </p:spPr>
        <p:txBody>
          <a:bodyPr wrap="none">
            <a:spAutoFit/>
          </a:bodyPr>
          <a:lstStyle/>
          <a:p>
            <a:pPr eaLnBrk="0" hangingPunct="0">
              <a:spcBef>
                <a:spcPct val="50000"/>
              </a:spcBef>
            </a:pPr>
            <a:r>
              <a:rPr lang="it-IT" sz="2000" b="1">
                <a:solidFill>
                  <a:srgbClr val="0000FF"/>
                </a:solidFill>
                <a:latin typeface="Arial" charset="0"/>
              </a:rPr>
              <a:t>aumenta il rilascio di DOPAMINA </a:t>
            </a:r>
          </a:p>
        </p:txBody>
      </p:sp>
      <p:sp>
        <p:nvSpPr>
          <p:cNvPr id="39942" name="Rectangle 6"/>
          <p:cNvSpPr>
            <a:spLocks noChangeArrowheads="1"/>
          </p:cNvSpPr>
          <p:nvPr/>
        </p:nvSpPr>
        <p:spPr bwMode="auto">
          <a:xfrm>
            <a:off x="4953000" y="1676400"/>
            <a:ext cx="3581400" cy="1220788"/>
          </a:xfrm>
          <a:prstGeom prst="rect">
            <a:avLst/>
          </a:prstGeom>
          <a:noFill/>
          <a:ln w="9525">
            <a:noFill/>
            <a:miter lim="800000"/>
            <a:headEnd/>
            <a:tailEnd/>
          </a:ln>
        </p:spPr>
        <p:txBody>
          <a:bodyPr>
            <a:spAutoFit/>
          </a:bodyPr>
          <a:lstStyle/>
          <a:p>
            <a:pPr algn="ctr" eaLnBrk="0" hangingPunct="0">
              <a:spcBef>
                <a:spcPct val="50000"/>
              </a:spcBef>
            </a:pPr>
            <a:r>
              <a:rPr lang="it-IT" sz="2000" b="1">
                <a:solidFill>
                  <a:srgbClr val="FF3300"/>
                </a:solidFill>
                <a:latin typeface="Arial" charset="0"/>
              </a:rPr>
              <a:t> </a:t>
            </a:r>
            <a:r>
              <a:rPr lang="it-IT" sz="1800" b="1">
                <a:solidFill>
                  <a:schemeClr val="accent2"/>
                </a:solidFill>
                <a:latin typeface="Arial" charset="0"/>
              </a:rPr>
              <a:t>Inibisce la ricaptazione PRE SINAPTICA della DOPAMINA-SEROTONINA-NORADRENALINA</a:t>
            </a:r>
          </a:p>
        </p:txBody>
      </p:sp>
      <p:sp>
        <p:nvSpPr>
          <p:cNvPr id="39943" name="Rectangle 7"/>
          <p:cNvSpPr>
            <a:spLocks noChangeArrowheads="1"/>
          </p:cNvSpPr>
          <p:nvPr/>
        </p:nvSpPr>
        <p:spPr bwMode="auto">
          <a:xfrm>
            <a:off x="5257800" y="5715000"/>
            <a:ext cx="3733800" cy="915988"/>
          </a:xfrm>
          <a:prstGeom prst="rect">
            <a:avLst/>
          </a:prstGeom>
          <a:noFill/>
          <a:ln w="9525">
            <a:noFill/>
            <a:miter lim="800000"/>
            <a:headEnd/>
            <a:tailEnd/>
          </a:ln>
        </p:spPr>
        <p:txBody>
          <a:bodyPr>
            <a:spAutoFit/>
          </a:bodyPr>
          <a:lstStyle/>
          <a:p>
            <a:pPr algn="ctr" eaLnBrk="0" hangingPunct="0">
              <a:spcBef>
                <a:spcPct val="50000"/>
              </a:spcBef>
            </a:pPr>
            <a:r>
              <a:rPr lang="it-IT" sz="1800" b="1">
                <a:solidFill>
                  <a:srgbClr val="FF0000"/>
                </a:solidFill>
                <a:latin typeface="Arial" charset="0"/>
              </a:rPr>
              <a:t>deplezione DOPAMINA a livello sinaptico: ipersensibilità dei recettori post sinaptici</a:t>
            </a:r>
          </a:p>
        </p:txBody>
      </p:sp>
      <p:sp>
        <p:nvSpPr>
          <p:cNvPr id="39955" name="AutoShape 19"/>
          <p:cNvSpPr>
            <a:spLocks noChangeArrowheads="1"/>
          </p:cNvSpPr>
          <p:nvPr/>
        </p:nvSpPr>
        <p:spPr bwMode="auto">
          <a:xfrm>
            <a:off x="6934200" y="5257800"/>
            <a:ext cx="180975" cy="381000"/>
          </a:xfrm>
          <a:prstGeom prst="downArrow">
            <a:avLst>
              <a:gd name="adj1" fmla="val 50000"/>
              <a:gd name="adj2" fmla="val 52632"/>
            </a:avLst>
          </a:prstGeom>
          <a:solidFill>
            <a:schemeClr val="accent1"/>
          </a:solidFill>
          <a:ln w="9525">
            <a:solidFill>
              <a:schemeClr val="tx1"/>
            </a:solidFill>
            <a:miter lim="800000"/>
            <a:headEnd/>
            <a:tailEnd/>
          </a:ln>
        </p:spPr>
        <p:txBody>
          <a:bodyPr wrap="none" anchor="ctr"/>
          <a:lstStyle/>
          <a:p>
            <a:endParaRPr lang="it-IT"/>
          </a:p>
        </p:txBody>
      </p:sp>
      <p:sp>
        <p:nvSpPr>
          <p:cNvPr id="39956" name="Text Box 20"/>
          <p:cNvSpPr txBox="1">
            <a:spLocks noChangeArrowheads="1"/>
          </p:cNvSpPr>
          <p:nvPr/>
        </p:nvSpPr>
        <p:spPr bwMode="auto">
          <a:xfrm>
            <a:off x="5867400" y="4343400"/>
            <a:ext cx="2492375" cy="822325"/>
          </a:xfrm>
          <a:prstGeom prst="rect">
            <a:avLst/>
          </a:prstGeom>
          <a:noFill/>
          <a:ln w="9525">
            <a:noFill/>
            <a:miter lim="800000"/>
            <a:headEnd/>
            <a:tailEnd/>
          </a:ln>
          <a:effectLst/>
        </p:spPr>
        <p:txBody>
          <a:bodyPr>
            <a:spAutoFit/>
          </a:bodyPr>
          <a:lstStyle/>
          <a:p>
            <a:pPr>
              <a:defRPr/>
            </a:pPr>
            <a:r>
              <a:rPr lang="it-IT" b="1">
                <a:solidFill>
                  <a:srgbClr val="A50021"/>
                </a:solidFill>
                <a:effectLst>
                  <a:outerShdw blurRad="38100" dist="38100" dir="2700000" algn="tl">
                    <a:srgbClr val="C0C0C0"/>
                  </a:outerShdw>
                </a:effectLst>
                <a:latin typeface="Tahoma" pitchFamily="34" charset="0"/>
              </a:rPr>
              <a:t>CRAVING/</a:t>
            </a:r>
          </a:p>
          <a:p>
            <a:pPr>
              <a:defRPr/>
            </a:pPr>
            <a:r>
              <a:rPr lang="it-IT" b="1">
                <a:solidFill>
                  <a:srgbClr val="A50021"/>
                </a:solidFill>
                <a:effectLst>
                  <a:outerShdw blurRad="38100" dist="38100" dir="2700000" algn="tl">
                    <a:srgbClr val="C0C0C0"/>
                  </a:outerShdw>
                </a:effectLst>
                <a:latin typeface="Tahoma" pitchFamily="34" charset="0"/>
              </a:rPr>
              <a:t>FASE CRONICA</a:t>
            </a:r>
          </a:p>
        </p:txBody>
      </p:sp>
      <p:sp>
        <p:nvSpPr>
          <p:cNvPr id="39959" name="Text Box 23"/>
          <p:cNvSpPr txBox="1">
            <a:spLocks noChangeArrowheads="1"/>
          </p:cNvSpPr>
          <p:nvPr/>
        </p:nvSpPr>
        <p:spPr bwMode="auto">
          <a:xfrm>
            <a:off x="5867400" y="152400"/>
            <a:ext cx="2071688" cy="457200"/>
          </a:xfrm>
          <a:prstGeom prst="rect">
            <a:avLst/>
          </a:prstGeom>
          <a:noFill/>
          <a:ln w="9525">
            <a:noFill/>
            <a:miter lim="800000"/>
            <a:headEnd/>
            <a:tailEnd/>
          </a:ln>
          <a:effectLst/>
        </p:spPr>
        <p:txBody>
          <a:bodyPr>
            <a:spAutoFit/>
          </a:bodyPr>
          <a:lstStyle/>
          <a:p>
            <a:pPr>
              <a:defRPr/>
            </a:pPr>
            <a:r>
              <a:rPr lang="it-IT" b="1">
                <a:solidFill>
                  <a:srgbClr val="A50021"/>
                </a:solidFill>
                <a:effectLst>
                  <a:outerShdw blurRad="38100" dist="38100" dir="2700000" algn="tl">
                    <a:srgbClr val="C0C0C0"/>
                  </a:outerShdw>
                </a:effectLst>
                <a:latin typeface="Tahoma" pitchFamily="34" charset="0"/>
              </a:rPr>
              <a:t>FASE ACUTA</a:t>
            </a:r>
          </a:p>
        </p:txBody>
      </p:sp>
      <p:sp>
        <p:nvSpPr>
          <p:cNvPr id="39961" name="AutoShape 25"/>
          <p:cNvSpPr>
            <a:spLocks noChangeArrowheads="1"/>
          </p:cNvSpPr>
          <p:nvPr/>
        </p:nvSpPr>
        <p:spPr bwMode="auto">
          <a:xfrm>
            <a:off x="6781800" y="685800"/>
            <a:ext cx="228600" cy="457200"/>
          </a:xfrm>
          <a:prstGeom prst="downArrow">
            <a:avLst>
              <a:gd name="adj1" fmla="val 50000"/>
              <a:gd name="adj2" fmla="val 50000"/>
            </a:avLst>
          </a:prstGeom>
          <a:solidFill>
            <a:schemeClr val="accent1"/>
          </a:solidFill>
          <a:ln w="9525">
            <a:solidFill>
              <a:schemeClr val="tx1"/>
            </a:solidFill>
            <a:miter lim="800000"/>
            <a:headEnd/>
            <a:tailEnd/>
          </a:ln>
        </p:spPr>
        <p:txBody>
          <a:bodyPr wrap="none" anchor="ctr"/>
          <a:lstStyle/>
          <a:p>
            <a:endParaRPr lang="it-IT"/>
          </a:p>
        </p:txBody>
      </p:sp>
      <p:sp>
        <p:nvSpPr>
          <p:cNvPr id="39964" name="Text Box 28"/>
          <p:cNvSpPr txBox="1">
            <a:spLocks noChangeArrowheads="1"/>
          </p:cNvSpPr>
          <p:nvPr/>
        </p:nvSpPr>
        <p:spPr bwMode="auto">
          <a:xfrm>
            <a:off x="4800600" y="3048000"/>
            <a:ext cx="3898900" cy="1190625"/>
          </a:xfrm>
          <a:prstGeom prst="rect">
            <a:avLst/>
          </a:prstGeom>
          <a:noFill/>
          <a:ln w="9525">
            <a:noFill/>
            <a:miter lim="800000"/>
            <a:headEnd/>
            <a:tailEnd/>
          </a:ln>
          <a:effectLst/>
        </p:spPr>
        <p:txBody>
          <a:bodyPr>
            <a:spAutoFit/>
          </a:bodyPr>
          <a:lstStyle/>
          <a:p>
            <a:pPr algn="ctr">
              <a:defRPr/>
            </a:pPr>
            <a:r>
              <a:rPr lang="it-IT" sz="1800" b="1">
                <a:solidFill>
                  <a:schemeClr val="accent2"/>
                </a:solidFill>
                <a:effectLst>
                  <a:outerShdw blurRad="38100" dist="38100" dir="2700000" algn="tl">
                    <a:srgbClr val="C0C0C0"/>
                  </a:outerShdw>
                </a:effectLst>
                <a:latin typeface="Tahoma" pitchFamily="34" charset="0"/>
              </a:rPr>
              <a:t>Iperstimolazione RECETTORI</a:t>
            </a:r>
          </a:p>
          <a:p>
            <a:pPr algn="ctr">
              <a:defRPr/>
            </a:pPr>
            <a:r>
              <a:rPr lang="it-IT" sz="1800" b="1">
                <a:solidFill>
                  <a:schemeClr val="accent2"/>
                </a:solidFill>
                <a:effectLst>
                  <a:outerShdw blurRad="38100" dist="38100" dir="2700000" algn="tl">
                    <a:srgbClr val="C0C0C0"/>
                  </a:outerShdw>
                </a:effectLst>
                <a:latin typeface="Tahoma" pitchFamily="34" charset="0"/>
              </a:rPr>
              <a:t>POST SINAPTICI DOPAMINERGICI</a:t>
            </a:r>
          </a:p>
          <a:p>
            <a:pPr algn="ctr">
              <a:defRPr/>
            </a:pPr>
            <a:r>
              <a:rPr lang="it-IT" sz="1800" b="1">
                <a:solidFill>
                  <a:schemeClr val="accent2"/>
                </a:solidFill>
                <a:effectLst>
                  <a:outerShdw blurRad="38100" dist="38100" dir="2700000" algn="tl">
                    <a:srgbClr val="C0C0C0"/>
                  </a:outerShdw>
                </a:effectLst>
                <a:latin typeface="Tahoma" pitchFamily="34" charset="0"/>
              </a:rPr>
              <a:t>(NUCLEO ACCUMBENS)</a:t>
            </a:r>
          </a:p>
        </p:txBody>
      </p:sp>
      <p:pic>
        <p:nvPicPr>
          <p:cNvPr id="39965" name="Picture 29" descr="http://www.dontkillyourbrain.it/immagini/cocaina3.jpg"/>
          <p:cNvPicPr>
            <a:picLocks noChangeAspect="1" noChangeArrowheads="1"/>
          </p:cNvPicPr>
          <p:nvPr/>
        </p:nvPicPr>
        <p:blipFill>
          <a:blip r:embed="rId2" cstate="print"/>
          <a:srcRect/>
          <a:stretch>
            <a:fillRect/>
          </a:stretch>
        </p:blipFill>
        <p:spPr bwMode="auto">
          <a:xfrm>
            <a:off x="152400" y="304800"/>
            <a:ext cx="4267200" cy="6096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39965"/>
                                        </p:tgtEl>
                                        <p:attrNameLst>
                                          <p:attrName>style.visibility</p:attrName>
                                        </p:attrNameLst>
                                      </p:cBhvr>
                                      <p:to>
                                        <p:strVal val="visible"/>
                                      </p:to>
                                    </p:set>
                                    <p:anim calcmode="lin" valueType="num">
                                      <p:cBhvr>
                                        <p:cTn id="7" dur="500" fill="hold"/>
                                        <p:tgtEl>
                                          <p:spTgt spid="39965"/>
                                        </p:tgtEl>
                                        <p:attrNameLst>
                                          <p:attrName>ppt_w</p:attrName>
                                        </p:attrNameLst>
                                      </p:cBhvr>
                                      <p:tavLst>
                                        <p:tav tm="0">
                                          <p:val>
                                            <p:strVal val="2/3*#ppt_w"/>
                                          </p:val>
                                        </p:tav>
                                        <p:tav tm="100000">
                                          <p:val>
                                            <p:strVal val="#ppt_w"/>
                                          </p:val>
                                        </p:tav>
                                      </p:tavLst>
                                    </p:anim>
                                    <p:anim calcmode="lin" valueType="num">
                                      <p:cBhvr>
                                        <p:cTn id="8" dur="500" fill="hold"/>
                                        <p:tgtEl>
                                          <p:spTgt spid="39965"/>
                                        </p:tgtEl>
                                        <p:attrNameLst>
                                          <p:attrName>ppt_h</p:attrName>
                                        </p:attrNameLst>
                                      </p:cBhvr>
                                      <p:tavLst>
                                        <p:tav tm="0">
                                          <p:val>
                                            <p:strVal val="2/3*#ppt_h"/>
                                          </p:val>
                                        </p:tav>
                                        <p:tav tm="100000">
                                          <p:val>
                                            <p:strVal val="#ppt_h"/>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39959"/>
                                        </p:tgtEl>
                                        <p:attrNameLst>
                                          <p:attrName>style.visibility</p:attrName>
                                        </p:attrNameLst>
                                      </p:cBhvr>
                                      <p:to>
                                        <p:strVal val="visible"/>
                                      </p:to>
                                    </p:set>
                                    <p:animEffect transition="in" filter="wipe(up)">
                                      <p:cBhvr>
                                        <p:cTn id="12" dur="500"/>
                                        <p:tgtEl>
                                          <p:spTgt spid="39959"/>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39961"/>
                                        </p:tgtEl>
                                        <p:attrNameLst>
                                          <p:attrName>style.visibility</p:attrName>
                                        </p:attrNameLst>
                                      </p:cBhvr>
                                      <p:to>
                                        <p:strVal val="visible"/>
                                      </p:to>
                                    </p:set>
                                    <p:animEffect transition="in" filter="wipe(up)">
                                      <p:cBhvr>
                                        <p:cTn id="16" dur="500"/>
                                        <p:tgtEl>
                                          <p:spTgt spid="39961"/>
                                        </p:tgtEl>
                                      </p:cBhvr>
                                    </p:animEffect>
                                  </p:childTnLst>
                                </p:cTn>
                              </p:par>
                            </p:childTnLst>
                          </p:cTn>
                        </p:par>
                        <p:par>
                          <p:cTn id="17" fill="hold">
                            <p:stCondLst>
                              <p:cond delay="1500"/>
                            </p:stCondLst>
                            <p:childTnLst>
                              <p:par>
                                <p:cTn id="18" presetID="22" presetClass="entr" presetSubtype="2" fill="hold" grpId="0" nodeType="afterEffect">
                                  <p:stCondLst>
                                    <p:cond delay="0"/>
                                  </p:stCondLst>
                                  <p:childTnLst>
                                    <p:set>
                                      <p:cBhvr>
                                        <p:cTn id="19" dur="1" fill="hold">
                                          <p:stCondLst>
                                            <p:cond delay="0"/>
                                          </p:stCondLst>
                                        </p:cTn>
                                        <p:tgtEl>
                                          <p:spTgt spid="39941"/>
                                        </p:tgtEl>
                                        <p:attrNameLst>
                                          <p:attrName>style.visibility</p:attrName>
                                        </p:attrNameLst>
                                      </p:cBhvr>
                                      <p:to>
                                        <p:strVal val="visible"/>
                                      </p:to>
                                    </p:set>
                                    <p:animEffect transition="in" filter="wipe(right)">
                                      <p:cBhvr>
                                        <p:cTn id="20" dur="500"/>
                                        <p:tgtEl>
                                          <p:spTgt spid="39941"/>
                                        </p:tgtEl>
                                      </p:cBhvr>
                                    </p:animEffect>
                                  </p:childTnLst>
                                </p:cTn>
                              </p:par>
                            </p:childTnLst>
                          </p:cTn>
                        </p:par>
                        <p:par>
                          <p:cTn id="21" fill="hold">
                            <p:stCondLst>
                              <p:cond delay="2000"/>
                            </p:stCondLst>
                            <p:childTnLst>
                              <p:par>
                                <p:cTn id="22" presetID="22" presetClass="entr" presetSubtype="2" fill="hold" grpId="0" nodeType="afterEffect">
                                  <p:stCondLst>
                                    <p:cond delay="0"/>
                                  </p:stCondLst>
                                  <p:childTnLst>
                                    <p:set>
                                      <p:cBhvr>
                                        <p:cTn id="23" dur="1" fill="hold">
                                          <p:stCondLst>
                                            <p:cond delay="0"/>
                                          </p:stCondLst>
                                        </p:cTn>
                                        <p:tgtEl>
                                          <p:spTgt spid="39942"/>
                                        </p:tgtEl>
                                        <p:attrNameLst>
                                          <p:attrName>style.visibility</p:attrName>
                                        </p:attrNameLst>
                                      </p:cBhvr>
                                      <p:to>
                                        <p:strVal val="visible"/>
                                      </p:to>
                                    </p:set>
                                    <p:animEffect transition="in" filter="wipe(right)">
                                      <p:cBhvr>
                                        <p:cTn id="24" dur="500"/>
                                        <p:tgtEl>
                                          <p:spTgt spid="39942"/>
                                        </p:tgtEl>
                                      </p:cBhvr>
                                    </p:animEffect>
                                  </p:childTnLst>
                                </p:cTn>
                              </p:par>
                            </p:childTnLst>
                          </p:cTn>
                        </p:par>
                        <p:par>
                          <p:cTn id="25" fill="hold">
                            <p:stCondLst>
                              <p:cond delay="2500"/>
                            </p:stCondLst>
                            <p:childTnLst>
                              <p:par>
                                <p:cTn id="26" presetID="22" presetClass="entr" presetSubtype="2" fill="hold" grpId="0" nodeType="afterEffect">
                                  <p:stCondLst>
                                    <p:cond delay="0"/>
                                  </p:stCondLst>
                                  <p:childTnLst>
                                    <p:set>
                                      <p:cBhvr>
                                        <p:cTn id="27" dur="1" fill="hold">
                                          <p:stCondLst>
                                            <p:cond delay="0"/>
                                          </p:stCondLst>
                                        </p:cTn>
                                        <p:tgtEl>
                                          <p:spTgt spid="39964"/>
                                        </p:tgtEl>
                                        <p:attrNameLst>
                                          <p:attrName>style.visibility</p:attrName>
                                        </p:attrNameLst>
                                      </p:cBhvr>
                                      <p:to>
                                        <p:strVal val="visible"/>
                                      </p:to>
                                    </p:set>
                                    <p:animEffect transition="in" filter="wipe(right)">
                                      <p:cBhvr>
                                        <p:cTn id="28" dur="500"/>
                                        <p:tgtEl>
                                          <p:spTgt spid="39964"/>
                                        </p:tgtEl>
                                      </p:cBhvr>
                                    </p:animEffect>
                                  </p:childTnLst>
                                </p:cTn>
                              </p:par>
                            </p:childTnLst>
                          </p:cTn>
                        </p:par>
                        <p:par>
                          <p:cTn id="29" fill="hold">
                            <p:stCondLst>
                              <p:cond delay="3000"/>
                            </p:stCondLst>
                            <p:childTnLst>
                              <p:par>
                                <p:cTn id="30" presetID="22" presetClass="entr" presetSubtype="1" fill="hold" grpId="0" nodeType="afterEffect">
                                  <p:stCondLst>
                                    <p:cond delay="0"/>
                                  </p:stCondLst>
                                  <p:childTnLst>
                                    <p:set>
                                      <p:cBhvr>
                                        <p:cTn id="31" dur="1" fill="hold">
                                          <p:stCondLst>
                                            <p:cond delay="0"/>
                                          </p:stCondLst>
                                        </p:cTn>
                                        <p:tgtEl>
                                          <p:spTgt spid="39956"/>
                                        </p:tgtEl>
                                        <p:attrNameLst>
                                          <p:attrName>style.visibility</p:attrName>
                                        </p:attrNameLst>
                                      </p:cBhvr>
                                      <p:to>
                                        <p:strVal val="visible"/>
                                      </p:to>
                                    </p:set>
                                    <p:animEffect transition="in" filter="wipe(up)">
                                      <p:cBhvr>
                                        <p:cTn id="32" dur="500"/>
                                        <p:tgtEl>
                                          <p:spTgt spid="39956"/>
                                        </p:tgtEl>
                                      </p:cBhvr>
                                    </p:animEffect>
                                  </p:childTnLst>
                                </p:cTn>
                              </p:par>
                            </p:childTnLst>
                          </p:cTn>
                        </p:par>
                        <p:par>
                          <p:cTn id="33" fill="hold">
                            <p:stCondLst>
                              <p:cond delay="3500"/>
                            </p:stCondLst>
                            <p:childTnLst>
                              <p:par>
                                <p:cTn id="34" presetID="22" presetClass="entr" presetSubtype="1" fill="hold" grpId="0" nodeType="afterEffect">
                                  <p:stCondLst>
                                    <p:cond delay="0"/>
                                  </p:stCondLst>
                                  <p:childTnLst>
                                    <p:set>
                                      <p:cBhvr>
                                        <p:cTn id="35" dur="1" fill="hold">
                                          <p:stCondLst>
                                            <p:cond delay="0"/>
                                          </p:stCondLst>
                                        </p:cTn>
                                        <p:tgtEl>
                                          <p:spTgt spid="39955"/>
                                        </p:tgtEl>
                                        <p:attrNameLst>
                                          <p:attrName>style.visibility</p:attrName>
                                        </p:attrNameLst>
                                      </p:cBhvr>
                                      <p:to>
                                        <p:strVal val="visible"/>
                                      </p:to>
                                    </p:set>
                                    <p:animEffect transition="in" filter="wipe(up)">
                                      <p:cBhvr>
                                        <p:cTn id="36" dur="500"/>
                                        <p:tgtEl>
                                          <p:spTgt spid="39955"/>
                                        </p:tgtEl>
                                      </p:cBhvr>
                                    </p:animEffect>
                                  </p:childTnLst>
                                </p:cTn>
                              </p:par>
                            </p:childTnLst>
                          </p:cTn>
                        </p:par>
                        <p:par>
                          <p:cTn id="37" fill="hold">
                            <p:stCondLst>
                              <p:cond delay="4000"/>
                            </p:stCondLst>
                            <p:childTnLst>
                              <p:par>
                                <p:cTn id="38" presetID="22" presetClass="entr" presetSubtype="4" fill="hold" grpId="0" nodeType="afterEffect">
                                  <p:stCondLst>
                                    <p:cond delay="0"/>
                                  </p:stCondLst>
                                  <p:childTnLst>
                                    <p:set>
                                      <p:cBhvr>
                                        <p:cTn id="39" dur="1" fill="hold">
                                          <p:stCondLst>
                                            <p:cond delay="0"/>
                                          </p:stCondLst>
                                        </p:cTn>
                                        <p:tgtEl>
                                          <p:spTgt spid="39943"/>
                                        </p:tgtEl>
                                        <p:attrNameLst>
                                          <p:attrName>style.visibility</p:attrName>
                                        </p:attrNameLst>
                                      </p:cBhvr>
                                      <p:to>
                                        <p:strVal val="visible"/>
                                      </p:to>
                                    </p:set>
                                    <p:animEffect transition="in" filter="wipe(down)">
                                      <p:cBhvr>
                                        <p:cTn id="40" dur="500"/>
                                        <p:tgtEl>
                                          <p:spTgt spid="399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autoUpdateAnimBg="0"/>
      <p:bldP spid="39942" grpId="0" autoUpdateAnimBg="0"/>
      <p:bldP spid="39943" grpId="0" autoUpdateAnimBg="0"/>
      <p:bldP spid="39955" grpId="0" animBg="1"/>
      <p:bldP spid="39956" grpId="0" autoUpdateAnimBg="0"/>
      <p:bldP spid="39959" grpId="0" autoUpdateAnimBg="0"/>
      <p:bldP spid="39961" grpId="0" animBg="1"/>
      <p:bldP spid="39964"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numero diapositiva 5"/>
          <p:cNvSpPr>
            <a:spLocks noGrp="1"/>
          </p:cNvSpPr>
          <p:nvPr>
            <p:ph type="sldNum" sz="quarter" idx="12"/>
          </p:nvPr>
        </p:nvSpPr>
        <p:spPr>
          <a:noFill/>
        </p:spPr>
        <p:txBody>
          <a:bodyPr/>
          <a:lstStyle/>
          <a:p>
            <a:fld id="{9CA8B43D-F397-4007-91A5-C2F5B16A83D1}" type="slidenum">
              <a:rPr lang="it-IT"/>
              <a:pPr/>
              <a:t>28</a:t>
            </a:fld>
            <a:endParaRPr lang="it-IT"/>
          </a:p>
        </p:txBody>
      </p:sp>
      <p:sp>
        <p:nvSpPr>
          <p:cNvPr id="53252" name="Text Box 4"/>
          <p:cNvSpPr txBox="1">
            <a:spLocks noChangeArrowheads="1"/>
          </p:cNvSpPr>
          <p:nvPr/>
        </p:nvSpPr>
        <p:spPr bwMode="auto">
          <a:xfrm>
            <a:off x="2895600" y="2514600"/>
            <a:ext cx="3581400" cy="1281113"/>
          </a:xfrm>
          <a:prstGeom prst="rect">
            <a:avLst/>
          </a:prstGeom>
          <a:noFill/>
          <a:ln w="9525">
            <a:noFill/>
            <a:miter lim="800000"/>
            <a:headEnd/>
            <a:tailEnd/>
          </a:ln>
          <a:effectLst/>
        </p:spPr>
        <p:txBody>
          <a:bodyPr>
            <a:spAutoFit/>
          </a:bodyPr>
          <a:lstStyle/>
          <a:p>
            <a:pPr algn="ctr"/>
            <a:r>
              <a:rPr lang="it-IT" b="1">
                <a:solidFill>
                  <a:srgbClr val="FF0000"/>
                </a:solidFill>
                <a:effectLst>
                  <a:outerShdw blurRad="38100" dist="38100" dir="2700000" algn="tl">
                    <a:srgbClr val="C0C0C0"/>
                  </a:outerShdw>
                </a:effectLst>
                <a:latin typeface="Tahoma" pitchFamily="34" charset="0"/>
              </a:rPr>
              <a:t>EUFORIA/ANSIETA’</a:t>
            </a:r>
          </a:p>
          <a:p>
            <a:pPr algn="ctr"/>
            <a:r>
              <a:rPr lang="it-IT" sz="1800" b="1">
                <a:effectLst>
                  <a:outerShdw blurRad="38100" dist="38100" dir="2700000" algn="tl">
                    <a:srgbClr val="C0C0C0"/>
                  </a:outerShdw>
                </a:effectLst>
                <a:latin typeface="Tahoma" pitchFamily="34" charset="0"/>
              </a:rPr>
              <a:t>(labilità affettiva– ipervigilanza-agitazione psicomotoria)</a:t>
            </a:r>
          </a:p>
        </p:txBody>
      </p:sp>
      <p:sp>
        <p:nvSpPr>
          <p:cNvPr id="53254" name="Text Box 6"/>
          <p:cNvSpPr txBox="1">
            <a:spLocks noChangeArrowheads="1"/>
          </p:cNvSpPr>
          <p:nvPr/>
        </p:nvSpPr>
        <p:spPr bwMode="auto">
          <a:xfrm>
            <a:off x="3429000" y="914400"/>
            <a:ext cx="2386013" cy="519113"/>
          </a:xfrm>
          <a:prstGeom prst="rect">
            <a:avLst/>
          </a:prstGeom>
          <a:noFill/>
          <a:ln w="9525">
            <a:noFill/>
            <a:miter lim="800000"/>
            <a:headEnd/>
            <a:tailEnd/>
          </a:ln>
          <a:effectLst/>
        </p:spPr>
        <p:txBody>
          <a:bodyPr wrap="none">
            <a:spAutoFit/>
          </a:bodyPr>
          <a:lstStyle/>
          <a:p>
            <a:pPr>
              <a:defRPr/>
            </a:pPr>
            <a:r>
              <a:rPr lang="it-IT" sz="2800" b="1">
                <a:solidFill>
                  <a:srgbClr val="FF0000"/>
                </a:solidFill>
                <a:effectLst>
                  <a:outerShdw blurRad="38100" dist="38100" dir="2700000" algn="tl">
                    <a:srgbClr val="C0C0C0"/>
                  </a:outerShdw>
                </a:effectLst>
                <a:latin typeface="Tahoma" pitchFamily="34" charset="0"/>
              </a:rPr>
              <a:t>FASE ACUTA</a:t>
            </a:r>
          </a:p>
        </p:txBody>
      </p:sp>
      <p:sp>
        <p:nvSpPr>
          <p:cNvPr id="53255" name="Text Box 7"/>
          <p:cNvSpPr txBox="1">
            <a:spLocks noChangeArrowheads="1"/>
          </p:cNvSpPr>
          <p:nvPr/>
        </p:nvSpPr>
        <p:spPr bwMode="auto">
          <a:xfrm>
            <a:off x="304800" y="4800600"/>
            <a:ext cx="3487738" cy="1006475"/>
          </a:xfrm>
          <a:prstGeom prst="rect">
            <a:avLst/>
          </a:prstGeom>
          <a:noFill/>
          <a:ln w="9525">
            <a:noFill/>
            <a:miter lim="800000"/>
            <a:headEnd/>
            <a:tailEnd/>
          </a:ln>
          <a:effectLst/>
        </p:spPr>
        <p:txBody>
          <a:bodyPr wrap="none">
            <a:spAutoFit/>
          </a:bodyPr>
          <a:lstStyle/>
          <a:p>
            <a:pPr algn="ctr">
              <a:defRPr/>
            </a:pPr>
            <a:r>
              <a:rPr lang="it-IT" b="1">
                <a:solidFill>
                  <a:srgbClr val="FF0000"/>
                </a:solidFill>
                <a:effectLst>
                  <a:outerShdw blurRad="38100" dist="38100" dir="2700000" algn="tl">
                    <a:srgbClr val="C0C0C0"/>
                  </a:outerShdw>
                </a:effectLst>
                <a:latin typeface="Tahoma" pitchFamily="34" charset="0"/>
              </a:rPr>
              <a:t>DISFORIA</a:t>
            </a:r>
          </a:p>
          <a:p>
            <a:pPr algn="ctr">
              <a:defRPr/>
            </a:pPr>
            <a:r>
              <a:rPr lang="it-IT" sz="1800" b="1">
                <a:effectLst>
                  <a:outerShdw blurRad="38100" dist="38100" dir="2700000" algn="tl">
                    <a:srgbClr val="C0C0C0"/>
                  </a:outerShdw>
                </a:effectLst>
                <a:latin typeface="Tahoma" pitchFamily="34" charset="0"/>
              </a:rPr>
              <a:t>(tristezza-apatia-difficoltà di</a:t>
            </a:r>
          </a:p>
          <a:p>
            <a:pPr algn="ctr">
              <a:defRPr/>
            </a:pPr>
            <a:r>
              <a:rPr lang="it-IT" sz="1800" b="1">
                <a:effectLst>
                  <a:outerShdw blurRad="38100" dist="38100" dir="2700000" algn="tl">
                    <a:srgbClr val="C0C0C0"/>
                  </a:outerShdw>
                </a:effectLst>
                <a:latin typeface="Tahoma" pitchFamily="34" charset="0"/>
              </a:rPr>
              <a:t>concentrazione)</a:t>
            </a:r>
          </a:p>
        </p:txBody>
      </p:sp>
      <p:sp>
        <p:nvSpPr>
          <p:cNvPr id="53256" name="Text Box 8"/>
          <p:cNvSpPr txBox="1">
            <a:spLocks noChangeArrowheads="1"/>
          </p:cNvSpPr>
          <p:nvPr/>
        </p:nvSpPr>
        <p:spPr bwMode="auto">
          <a:xfrm>
            <a:off x="5943600" y="4419600"/>
            <a:ext cx="2706688" cy="1006475"/>
          </a:xfrm>
          <a:prstGeom prst="rect">
            <a:avLst/>
          </a:prstGeom>
          <a:noFill/>
          <a:ln w="9525">
            <a:noFill/>
            <a:miter lim="800000"/>
            <a:headEnd/>
            <a:tailEnd/>
          </a:ln>
          <a:effectLst/>
        </p:spPr>
        <p:txBody>
          <a:bodyPr>
            <a:spAutoFit/>
          </a:bodyPr>
          <a:lstStyle/>
          <a:p>
            <a:pPr algn="ctr">
              <a:defRPr/>
            </a:pPr>
            <a:r>
              <a:rPr lang="it-IT" b="1">
                <a:solidFill>
                  <a:srgbClr val="FF0000"/>
                </a:solidFill>
                <a:effectLst>
                  <a:outerShdw blurRad="38100" dist="38100" dir="2700000" algn="tl">
                    <a:srgbClr val="C0C0C0"/>
                  </a:outerShdw>
                </a:effectLst>
                <a:latin typeface="Tahoma" pitchFamily="34" charset="0"/>
              </a:rPr>
              <a:t>CRAVING</a:t>
            </a:r>
          </a:p>
          <a:p>
            <a:pPr algn="ctr">
              <a:defRPr/>
            </a:pPr>
            <a:r>
              <a:rPr lang="it-IT" sz="1800" b="1">
                <a:effectLst>
                  <a:outerShdw blurRad="38100" dist="38100" dir="2700000" algn="tl">
                    <a:srgbClr val="C0C0C0"/>
                  </a:outerShdw>
                </a:effectLst>
                <a:latin typeface="Tahoma" pitchFamily="34" charset="0"/>
              </a:rPr>
              <a:t>(desiderio compulsivo</a:t>
            </a:r>
          </a:p>
          <a:p>
            <a:pPr algn="ctr">
              <a:defRPr/>
            </a:pPr>
            <a:r>
              <a:rPr lang="it-IT" sz="1800" b="1">
                <a:effectLst>
                  <a:outerShdw blurRad="38100" dist="38100" dir="2700000" algn="tl">
                    <a:srgbClr val="C0C0C0"/>
                  </a:outerShdw>
                </a:effectLst>
                <a:latin typeface="Tahoma" pitchFamily="34" charset="0"/>
              </a:rPr>
              <a:t>della sostanza)</a:t>
            </a:r>
          </a:p>
        </p:txBody>
      </p:sp>
      <p:sp>
        <p:nvSpPr>
          <p:cNvPr id="53257" name="WordArt 9"/>
          <p:cNvSpPr>
            <a:spLocks noChangeArrowheads="1" noChangeShapeType="1" noTextEdit="1"/>
          </p:cNvSpPr>
          <p:nvPr/>
        </p:nvSpPr>
        <p:spPr bwMode="auto">
          <a:xfrm>
            <a:off x="1219200" y="152400"/>
            <a:ext cx="6934200" cy="609600"/>
          </a:xfrm>
          <a:prstGeom prst="rect">
            <a:avLst/>
          </a:prstGeom>
        </p:spPr>
        <p:txBody>
          <a:bodyPr wrap="none" fromWordArt="1">
            <a:prstTxWarp prst="textDoubleWave1">
              <a:avLst>
                <a:gd name="adj1" fmla="val 6500"/>
                <a:gd name="adj2" fmla="val 0"/>
              </a:avLst>
            </a:prstTxWarp>
          </a:bodyPr>
          <a:lstStyle/>
          <a:p>
            <a:pPr algn="ctr"/>
            <a:r>
              <a:rPr lang="it-IT" sz="3600" b="1" kern="10" spc="-360">
                <a:ln w="12700">
                  <a:solidFill>
                    <a:srgbClr val="000099"/>
                  </a:solidFill>
                  <a:round/>
                  <a:headEnd/>
                  <a:tailEnd/>
                </a:ln>
                <a:solidFill>
                  <a:srgbClr val="33CCFF"/>
                </a:solidFill>
                <a:effectLst>
                  <a:outerShdw dist="125724" dir="18900000" algn="ctr" rotWithShape="0">
                    <a:srgbClr val="000099"/>
                  </a:outerShdw>
                </a:effectLst>
                <a:latin typeface="Tahoma"/>
                <a:ea typeface="Tahoma"/>
                <a:cs typeface="Tahoma"/>
              </a:rPr>
              <a:t>EFFETTI PSICO-COMPORTAMENTALI</a:t>
            </a:r>
          </a:p>
        </p:txBody>
      </p:sp>
      <p:sp>
        <p:nvSpPr>
          <p:cNvPr id="53258" name="AutoShape 10"/>
          <p:cNvSpPr>
            <a:spLocks noChangeArrowheads="1"/>
          </p:cNvSpPr>
          <p:nvPr/>
        </p:nvSpPr>
        <p:spPr bwMode="auto">
          <a:xfrm>
            <a:off x="1600200" y="3276600"/>
            <a:ext cx="733425" cy="1214438"/>
          </a:xfrm>
          <a:prstGeom prst="curvedRightArrow">
            <a:avLst>
              <a:gd name="adj1" fmla="val 33117"/>
              <a:gd name="adj2" fmla="val 66234"/>
              <a:gd name="adj3" fmla="val 33333"/>
            </a:avLst>
          </a:prstGeom>
          <a:solidFill>
            <a:schemeClr val="accent1"/>
          </a:solidFill>
          <a:ln w="9525">
            <a:solidFill>
              <a:schemeClr val="tx1"/>
            </a:solidFill>
            <a:miter lim="800000"/>
            <a:headEnd/>
            <a:tailEnd/>
          </a:ln>
        </p:spPr>
        <p:txBody>
          <a:bodyPr wrap="none" anchor="ctr"/>
          <a:lstStyle/>
          <a:p>
            <a:endParaRPr lang="it-IT"/>
          </a:p>
        </p:txBody>
      </p:sp>
      <p:sp>
        <p:nvSpPr>
          <p:cNvPr id="53260" name="AutoShape 12"/>
          <p:cNvSpPr>
            <a:spLocks noChangeArrowheads="1"/>
          </p:cNvSpPr>
          <p:nvPr/>
        </p:nvSpPr>
        <p:spPr bwMode="auto">
          <a:xfrm>
            <a:off x="4267200" y="1600200"/>
            <a:ext cx="485775" cy="609600"/>
          </a:xfrm>
          <a:prstGeom prst="downArrow">
            <a:avLst>
              <a:gd name="adj1" fmla="val 50000"/>
              <a:gd name="adj2" fmla="val 31373"/>
            </a:avLst>
          </a:prstGeom>
          <a:solidFill>
            <a:schemeClr val="accent1"/>
          </a:solidFill>
          <a:ln w="9525">
            <a:solidFill>
              <a:schemeClr val="tx1"/>
            </a:solidFill>
            <a:miter lim="800000"/>
            <a:headEnd/>
            <a:tailEnd/>
          </a:ln>
        </p:spPr>
        <p:txBody>
          <a:bodyPr wrap="none" anchor="ctr"/>
          <a:lstStyle/>
          <a:p>
            <a:endParaRPr lang="it-IT"/>
          </a:p>
        </p:txBody>
      </p:sp>
      <p:sp>
        <p:nvSpPr>
          <p:cNvPr id="53261" name="AutoShape 13"/>
          <p:cNvSpPr>
            <a:spLocks noChangeArrowheads="1"/>
          </p:cNvSpPr>
          <p:nvPr/>
        </p:nvSpPr>
        <p:spPr bwMode="auto">
          <a:xfrm>
            <a:off x="4419600" y="5562600"/>
            <a:ext cx="1214438" cy="733425"/>
          </a:xfrm>
          <a:prstGeom prst="curvedUpArrow">
            <a:avLst>
              <a:gd name="adj1" fmla="val 33117"/>
              <a:gd name="adj2" fmla="val 66234"/>
              <a:gd name="adj3" fmla="val 33333"/>
            </a:avLst>
          </a:prstGeom>
          <a:solidFill>
            <a:schemeClr val="accent1"/>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0"/>
                                  </p:stCondLst>
                                  <p:childTnLst>
                                    <p:set>
                                      <p:cBhvr>
                                        <p:cTn id="6" dur="1" fill="hold">
                                          <p:stCondLst>
                                            <p:cond delay="0"/>
                                          </p:stCondLst>
                                        </p:cTn>
                                        <p:tgtEl>
                                          <p:spTgt spid="53257"/>
                                        </p:tgtEl>
                                        <p:attrNameLst>
                                          <p:attrName>style.visibility</p:attrName>
                                        </p:attrNameLst>
                                      </p:cBhvr>
                                      <p:to>
                                        <p:strVal val="visible"/>
                                      </p:to>
                                    </p:set>
                                    <p:anim calcmode="lin" valueType="num">
                                      <p:cBhvr>
                                        <p:cTn id="7" dur="500" fill="hold"/>
                                        <p:tgtEl>
                                          <p:spTgt spid="53257"/>
                                        </p:tgtEl>
                                        <p:attrNameLst>
                                          <p:attrName>ppt_x</p:attrName>
                                        </p:attrNameLst>
                                      </p:cBhvr>
                                      <p:tavLst>
                                        <p:tav tm="0">
                                          <p:val>
                                            <p:strVal val="#ppt_x"/>
                                          </p:val>
                                        </p:tav>
                                        <p:tav tm="100000">
                                          <p:val>
                                            <p:strVal val="#ppt_x"/>
                                          </p:val>
                                        </p:tav>
                                      </p:tavLst>
                                    </p:anim>
                                    <p:anim calcmode="lin" valueType="num">
                                      <p:cBhvr>
                                        <p:cTn id="8" dur="500" fill="hold"/>
                                        <p:tgtEl>
                                          <p:spTgt spid="53257"/>
                                        </p:tgtEl>
                                        <p:attrNameLst>
                                          <p:attrName>ppt_y</p:attrName>
                                        </p:attrNameLst>
                                      </p:cBhvr>
                                      <p:tavLst>
                                        <p:tav tm="0">
                                          <p:val>
                                            <p:strVal val="#ppt_y-#ppt_h/2"/>
                                          </p:val>
                                        </p:tav>
                                        <p:tav tm="100000">
                                          <p:val>
                                            <p:strVal val="#ppt_y"/>
                                          </p:val>
                                        </p:tav>
                                      </p:tavLst>
                                    </p:anim>
                                    <p:anim calcmode="lin" valueType="num">
                                      <p:cBhvr>
                                        <p:cTn id="9" dur="500" fill="hold"/>
                                        <p:tgtEl>
                                          <p:spTgt spid="53257"/>
                                        </p:tgtEl>
                                        <p:attrNameLst>
                                          <p:attrName>ppt_w</p:attrName>
                                        </p:attrNameLst>
                                      </p:cBhvr>
                                      <p:tavLst>
                                        <p:tav tm="0">
                                          <p:val>
                                            <p:strVal val="#ppt_w"/>
                                          </p:val>
                                        </p:tav>
                                        <p:tav tm="100000">
                                          <p:val>
                                            <p:strVal val="#ppt_w"/>
                                          </p:val>
                                        </p:tav>
                                      </p:tavLst>
                                    </p:anim>
                                    <p:anim calcmode="lin" valueType="num">
                                      <p:cBhvr>
                                        <p:cTn id="10" dur="500" fill="hold"/>
                                        <p:tgtEl>
                                          <p:spTgt spid="53257"/>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12" presetClass="entr" presetSubtype="1" fill="hold" grpId="0" nodeType="afterEffect">
                                  <p:stCondLst>
                                    <p:cond delay="0"/>
                                  </p:stCondLst>
                                  <p:childTnLst>
                                    <p:set>
                                      <p:cBhvr>
                                        <p:cTn id="13" dur="1" fill="hold">
                                          <p:stCondLst>
                                            <p:cond delay="0"/>
                                          </p:stCondLst>
                                        </p:cTn>
                                        <p:tgtEl>
                                          <p:spTgt spid="53254"/>
                                        </p:tgtEl>
                                        <p:attrNameLst>
                                          <p:attrName>style.visibility</p:attrName>
                                        </p:attrNameLst>
                                      </p:cBhvr>
                                      <p:to>
                                        <p:strVal val="visible"/>
                                      </p:to>
                                    </p:set>
                                    <p:animEffect transition="in" filter="slide(fromTop)">
                                      <p:cBhvr>
                                        <p:cTn id="14" dur="500"/>
                                        <p:tgtEl>
                                          <p:spTgt spid="53254"/>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53260"/>
                                        </p:tgtEl>
                                        <p:attrNameLst>
                                          <p:attrName>style.visibility</p:attrName>
                                        </p:attrNameLst>
                                      </p:cBhvr>
                                      <p:to>
                                        <p:strVal val="visible"/>
                                      </p:to>
                                    </p:set>
                                    <p:animEffect transition="in" filter="wipe(up)">
                                      <p:cBhvr>
                                        <p:cTn id="18" dur="500"/>
                                        <p:tgtEl>
                                          <p:spTgt spid="53260"/>
                                        </p:tgtEl>
                                      </p:cBhvr>
                                    </p:animEffect>
                                  </p:childTnLst>
                                </p:cTn>
                              </p:par>
                            </p:childTnLst>
                          </p:cTn>
                        </p:par>
                        <p:par>
                          <p:cTn id="19" fill="hold">
                            <p:stCondLst>
                              <p:cond delay="1500"/>
                            </p:stCondLst>
                            <p:childTnLst>
                              <p:par>
                                <p:cTn id="20" presetID="16" presetClass="entr" presetSubtype="26" fill="hold" grpId="0" nodeType="afterEffect">
                                  <p:stCondLst>
                                    <p:cond delay="0"/>
                                  </p:stCondLst>
                                  <p:childTnLst>
                                    <p:set>
                                      <p:cBhvr>
                                        <p:cTn id="21" dur="1" fill="hold">
                                          <p:stCondLst>
                                            <p:cond delay="0"/>
                                          </p:stCondLst>
                                        </p:cTn>
                                        <p:tgtEl>
                                          <p:spTgt spid="53252"/>
                                        </p:tgtEl>
                                        <p:attrNameLst>
                                          <p:attrName>style.visibility</p:attrName>
                                        </p:attrNameLst>
                                      </p:cBhvr>
                                      <p:to>
                                        <p:strVal val="visible"/>
                                      </p:to>
                                    </p:set>
                                    <p:animEffect transition="in" filter="barn(inHorizontal)">
                                      <p:cBhvr>
                                        <p:cTn id="22" dur="500"/>
                                        <p:tgtEl>
                                          <p:spTgt spid="53252"/>
                                        </p:tgtEl>
                                      </p:cBhvr>
                                    </p:animEffect>
                                  </p:childTnLst>
                                </p:cTn>
                              </p:par>
                            </p:childTnLst>
                          </p:cTn>
                        </p:par>
                        <p:par>
                          <p:cTn id="23" fill="hold">
                            <p:stCondLst>
                              <p:cond delay="2000"/>
                            </p:stCondLst>
                            <p:childTnLst>
                              <p:par>
                                <p:cTn id="24" presetID="2" presetClass="entr" presetSubtype="8" fill="hold" grpId="0" nodeType="afterEffect">
                                  <p:stCondLst>
                                    <p:cond delay="0"/>
                                  </p:stCondLst>
                                  <p:childTnLst>
                                    <p:set>
                                      <p:cBhvr>
                                        <p:cTn id="25" dur="1" fill="hold">
                                          <p:stCondLst>
                                            <p:cond delay="0"/>
                                          </p:stCondLst>
                                        </p:cTn>
                                        <p:tgtEl>
                                          <p:spTgt spid="53258"/>
                                        </p:tgtEl>
                                        <p:attrNameLst>
                                          <p:attrName>style.visibility</p:attrName>
                                        </p:attrNameLst>
                                      </p:cBhvr>
                                      <p:to>
                                        <p:strVal val="visible"/>
                                      </p:to>
                                    </p:set>
                                    <p:anim calcmode="lin" valueType="num">
                                      <p:cBhvr additive="base">
                                        <p:cTn id="26" dur="500" fill="hold"/>
                                        <p:tgtEl>
                                          <p:spTgt spid="53258"/>
                                        </p:tgtEl>
                                        <p:attrNameLst>
                                          <p:attrName>ppt_x</p:attrName>
                                        </p:attrNameLst>
                                      </p:cBhvr>
                                      <p:tavLst>
                                        <p:tav tm="0">
                                          <p:val>
                                            <p:strVal val="0-#ppt_w/2"/>
                                          </p:val>
                                        </p:tav>
                                        <p:tav tm="100000">
                                          <p:val>
                                            <p:strVal val="#ppt_x"/>
                                          </p:val>
                                        </p:tav>
                                      </p:tavLst>
                                    </p:anim>
                                    <p:anim calcmode="lin" valueType="num">
                                      <p:cBhvr additive="base">
                                        <p:cTn id="27" dur="500" fill="hold"/>
                                        <p:tgtEl>
                                          <p:spTgt spid="53258"/>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16" presetClass="entr" presetSubtype="37" fill="hold" grpId="0" nodeType="afterEffect">
                                  <p:stCondLst>
                                    <p:cond delay="0"/>
                                  </p:stCondLst>
                                  <p:childTnLst>
                                    <p:set>
                                      <p:cBhvr>
                                        <p:cTn id="30" dur="1" fill="hold">
                                          <p:stCondLst>
                                            <p:cond delay="0"/>
                                          </p:stCondLst>
                                        </p:cTn>
                                        <p:tgtEl>
                                          <p:spTgt spid="53255"/>
                                        </p:tgtEl>
                                        <p:attrNameLst>
                                          <p:attrName>style.visibility</p:attrName>
                                        </p:attrNameLst>
                                      </p:cBhvr>
                                      <p:to>
                                        <p:strVal val="visible"/>
                                      </p:to>
                                    </p:set>
                                    <p:animEffect transition="in" filter="barn(outVertical)">
                                      <p:cBhvr>
                                        <p:cTn id="31" dur="500"/>
                                        <p:tgtEl>
                                          <p:spTgt spid="53255"/>
                                        </p:tgtEl>
                                      </p:cBhvr>
                                    </p:animEffect>
                                  </p:childTnLst>
                                </p:cTn>
                              </p:par>
                            </p:childTnLst>
                          </p:cTn>
                        </p:par>
                        <p:par>
                          <p:cTn id="32" fill="hold">
                            <p:stCondLst>
                              <p:cond delay="3000"/>
                            </p:stCondLst>
                            <p:childTnLst>
                              <p:par>
                                <p:cTn id="33" presetID="4" presetClass="entr" presetSubtype="32" fill="hold" grpId="0" nodeType="afterEffect">
                                  <p:stCondLst>
                                    <p:cond delay="0"/>
                                  </p:stCondLst>
                                  <p:childTnLst>
                                    <p:set>
                                      <p:cBhvr>
                                        <p:cTn id="34" dur="1" fill="hold">
                                          <p:stCondLst>
                                            <p:cond delay="0"/>
                                          </p:stCondLst>
                                        </p:cTn>
                                        <p:tgtEl>
                                          <p:spTgt spid="53261"/>
                                        </p:tgtEl>
                                        <p:attrNameLst>
                                          <p:attrName>style.visibility</p:attrName>
                                        </p:attrNameLst>
                                      </p:cBhvr>
                                      <p:to>
                                        <p:strVal val="visible"/>
                                      </p:to>
                                    </p:set>
                                    <p:animEffect transition="in" filter="box(out)">
                                      <p:cBhvr>
                                        <p:cTn id="35" dur="500"/>
                                        <p:tgtEl>
                                          <p:spTgt spid="53261"/>
                                        </p:tgtEl>
                                      </p:cBhvr>
                                    </p:animEffect>
                                  </p:childTnLst>
                                </p:cTn>
                              </p:par>
                            </p:childTnLst>
                          </p:cTn>
                        </p:par>
                        <p:par>
                          <p:cTn id="36" fill="hold">
                            <p:stCondLst>
                              <p:cond delay="3500"/>
                            </p:stCondLst>
                            <p:childTnLst>
                              <p:par>
                                <p:cTn id="37" presetID="22" presetClass="entr" presetSubtype="2" fill="hold" grpId="0" nodeType="afterEffect">
                                  <p:stCondLst>
                                    <p:cond delay="0"/>
                                  </p:stCondLst>
                                  <p:childTnLst>
                                    <p:set>
                                      <p:cBhvr>
                                        <p:cTn id="38" dur="1" fill="hold">
                                          <p:stCondLst>
                                            <p:cond delay="0"/>
                                          </p:stCondLst>
                                        </p:cTn>
                                        <p:tgtEl>
                                          <p:spTgt spid="53256"/>
                                        </p:tgtEl>
                                        <p:attrNameLst>
                                          <p:attrName>style.visibility</p:attrName>
                                        </p:attrNameLst>
                                      </p:cBhvr>
                                      <p:to>
                                        <p:strVal val="visible"/>
                                      </p:to>
                                    </p:set>
                                    <p:animEffect transition="in" filter="wipe(right)">
                                      <p:cBhvr>
                                        <p:cTn id="39" dur="500"/>
                                        <p:tgtEl>
                                          <p:spTgt spid="53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autoUpdateAnimBg="0"/>
      <p:bldP spid="53254" grpId="0" autoUpdateAnimBg="0"/>
      <p:bldP spid="53255" grpId="0" autoUpdateAnimBg="0"/>
      <p:bldP spid="53256" grpId="0" autoUpdateAnimBg="0"/>
      <p:bldP spid="53257" grpId="0" animBg="1"/>
      <p:bldP spid="53258" grpId="0" animBg="1"/>
      <p:bldP spid="53260" grpId="0" animBg="1"/>
      <p:bldP spid="5326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numero diapositiva 5"/>
          <p:cNvSpPr>
            <a:spLocks noGrp="1"/>
          </p:cNvSpPr>
          <p:nvPr>
            <p:ph type="sldNum" sz="quarter" idx="12"/>
          </p:nvPr>
        </p:nvSpPr>
        <p:spPr>
          <a:noFill/>
        </p:spPr>
        <p:txBody>
          <a:bodyPr/>
          <a:lstStyle/>
          <a:p>
            <a:fld id="{B46ABEB5-7395-46AF-AE30-6DB03C9A555A}" type="slidenum">
              <a:rPr lang="it-IT"/>
              <a:pPr/>
              <a:t>29</a:t>
            </a:fld>
            <a:endParaRPr lang="it-IT"/>
          </a:p>
        </p:txBody>
      </p:sp>
      <p:sp>
        <p:nvSpPr>
          <p:cNvPr id="46084" name="Text Box 4"/>
          <p:cNvSpPr txBox="1">
            <a:spLocks noChangeArrowheads="1"/>
          </p:cNvSpPr>
          <p:nvPr/>
        </p:nvSpPr>
        <p:spPr bwMode="auto">
          <a:xfrm>
            <a:off x="3124200" y="252413"/>
            <a:ext cx="2879725" cy="519112"/>
          </a:xfrm>
          <a:prstGeom prst="rect">
            <a:avLst/>
          </a:prstGeom>
          <a:noFill/>
          <a:ln w="9525">
            <a:noFill/>
            <a:miter lim="800000"/>
            <a:headEnd/>
            <a:tailEnd/>
          </a:ln>
          <a:effectLst/>
        </p:spPr>
        <p:txBody>
          <a:bodyPr wrap="none">
            <a:spAutoFit/>
          </a:bodyPr>
          <a:lstStyle/>
          <a:p>
            <a:pPr>
              <a:defRPr/>
            </a:pPr>
            <a:r>
              <a:rPr lang="it-IT" sz="2800" b="1">
                <a:solidFill>
                  <a:srgbClr val="FF0000"/>
                </a:solidFill>
                <a:effectLst>
                  <a:outerShdw blurRad="38100" dist="38100" dir="2700000" algn="tl">
                    <a:srgbClr val="C0C0C0"/>
                  </a:outerShdw>
                </a:effectLst>
                <a:latin typeface="Tahoma" pitchFamily="34" charset="0"/>
              </a:rPr>
              <a:t>FASE CRONICA</a:t>
            </a:r>
          </a:p>
        </p:txBody>
      </p:sp>
      <p:sp>
        <p:nvSpPr>
          <p:cNvPr id="46087" name="Text Box 7"/>
          <p:cNvSpPr txBox="1">
            <a:spLocks noChangeArrowheads="1"/>
          </p:cNvSpPr>
          <p:nvPr/>
        </p:nvSpPr>
        <p:spPr bwMode="auto">
          <a:xfrm>
            <a:off x="152400" y="2133600"/>
            <a:ext cx="2819400" cy="1646238"/>
          </a:xfrm>
          <a:prstGeom prst="rect">
            <a:avLst/>
          </a:prstGeom>
          <a:noFill/>
          <a:ln w="9525">
            <a:noFill/>
            <a:miter lim="800000"/>
            <a:headEnd/>
            <a:tailEnd/>
          </a:ln>
          <a:effectLst/>
        </p:spPr>
        <p:txBody>
          <a:bodyPr>
            <a:spAutoFit/>
          </a:bodyPr>
          <a:lstStyle/>
          <a:p>
            <a:pPr algn="ctr">
              <a:defRPr/>
            </a:pPr>
            <a:r>
              <a:rPr lang="it-IT" b="1">
                <a:solidFill>
                  <a:srgbClr val="FF0000"/>
                </a:solidFill>
                <a:effectLst>
                  <a:outerShdw blurRad="38100" dist="38100" dir="2700000" algn="tl">
                    <a:srgbClr val="C0C0C0"/>
                  </a:outerShdw>
                </a:effectLst>
                <a:latin typeface="Tahoma" pitchFamily="34" charset="0"/>
              </a:rPr>
              <a:t>SINTOMI PARANOIDEI</a:t>
            </a:r>
          </a:p>
          <a:p>
            <a:pPr algn="ctr">
              <a:defRPr/>
            </a:pPr>
            <a:r>
              <a:rPr lang="it-IT" sz="1800" b="1">
                <a:effectLst>
                  <a:outerShdw blurRad="38100" dist="38100" dir="2700000" algn="tl">
                    <a:srgbClr val="C0C0C0"/>
                  </a:outerShdw>
                </a:effectLst>
                <a:latin typeface="Tahoma" pitchFamily="34" charset="0"/>
              </a:rPr>
              <a:t>(sospettosità-paranoia-</a:t>
            </a:r>
          </a:p>
          <a:p>
            <a:pPr algn="ctr">
              <a:defRPr/>
            </a:pPr>
            <a:r>
              <a:rPr lang="it-IT" sz="1800" b="1">
                <a:effectLst>
                  <a:outerShdw blurRad="38100" dist="38100" dir="2700000" algn="tl">
                    <a:srgbClr val="C0C0C0"/>
                  </a:outerShdw>
                </a:effectLst>
                <a:latin typeface="Tahoma" pitchFamily="34" charset="0"/>
              </a:rPr>
              <a:t>insonnia)</a:t>
            </a:r>
          </a:p>
        </p:txBody>
      </p:sp>
      <p:sp>
        <p:nvSpPr>
          <p:cNvPr id="46089" name="Text Box 9"/>
          <p:cNvSpPr txBox="1">
            <a:spLocks noChangeArrowheads="1"/>
          </p:cNvSpPr>
          <p:nvPr/>
        </p:nvSpPr>
        <p:spPr bwMode="auto">
          <a:xfrm>
            <a:off x="5334000" y="2209800"/>
            <a:ext cx="3597275" cy="1281113"/>
          </a:xfrm>
          <a:prstGeom prst="rect">
            <a:avLst/>
          </a:prstGeom>
          <a:noFill/>
          <a:ln w="9525">
            <a:noFill/>
            <a:miter lim="800000"/>
            <a:headEnd/>
            <a:tailEnd/>
          </a:ln>
          <a:effectLst/>
        </p:spPr>
        <p:txBody>
          <a:bodyPr>
            <a:spAutoFit/>
          </a:bodyPr>
          <a:lstStyle/>
          <a:p>
            <a:pPr algn="ctr">
              <a:defRPr/>
            </a:pPr>
            <a:r>
              <a:rPr lang="it-IT" b="1">
                <a:solidFill>
                  <a:srgbClr val="FF0000"/>
                </a:solidFill>
                <a:effectLst>
                  <a:outerShdw blurRad="38100" dist="38100" dir="2700000" algn="tl">
                    <a:srgbClr val="C0C0C0"/>
                  </a:outerShdw>
                </a:effectLst>
                <a:latin typeface="Tahoma" pitchFamily="34" charset="0"/>
              </a:rPr>
              <a:t>SINTOMI PSICOTICI</a:t>
            </a:r>
          </a:p>
          <a:p>
            <a:pPr algn="ctr">
              <a:defRPr/>
            </a:pPr>
            <a:r>
              <a:rPr lang="it-IT" sz="1800" b="1">
                <a:effectLst>
                  <a:outerShdw blurRad="38100" dist="38100" dir="2700000" algn="tl">
                    <a:srgbClr val="C0C0C0"/>
                  </a:outerShdw>
                </a:effectLst>
                <a:latin typeface="Tahoma" pitchFamily="34" charset="0"/>
              </a:rPr>
              <a:t>(anedonia-insonnia-perdita</a:t>
            </a:r>
          </a:p>
          <a:p>
            <a:pPr algn="ctr">
              <a:defRPr/>
            </a:pPr>
            <a:r>
              <a:rPr lang="it-IT" sz="1800" b="1">
                <a:effectLst>
                  <a:outerShdw blurRad="38100" dist="38100" dir="2700000" algn="tl">
                    <a:srgbClr val="C0C0C0"/>
                  </a:outerShdw>
                </a:effectLst>
                <a:latin typeface="Tahoma" pitchFamily="34" charset="0"/>
              </a:rPr>
              <a:t>del controllo degli impulsi-disorientamento)</a:t>
            </a:r>
          </a:p>
        </p:txBody>
      </p:sp>
      <p:sp>
        <p:nvSpPr>
          <p:cNvPr id="46091" name="Text Box 11"/>
          <p:cNvSpPr txBox="1">
            <a:spLocks noChangeArrowheads="1"/>
          </p:cNvSpPr>
          <p:nvPr/>
        </p:nvSpPr>
        <p:spPr bwMode="auto">
          <a:xfrm>
            <a:off x="457200" y="4267200"/>
            <a:ext cx="8382000" cy="2316163"/>
          </a:xfrm>
          <a:prstGeom prst="rect">
            <a:avLst/>
          </a:prstGeom>
          <a:noFill/>
          <a:ln w="9525">
            <a:noFill/>
            <a:miter lim="800000"/>
            <a:headEnd/>
            <a:tailEnd/>
          </a:ln>
          <a:effectLst/>
        </p:spPr>
        <p:txBody>
          <a:bodyPr>
            <a:spAutoFit/>
          </a:bodyPr>
          <a:lstStyle/>
          <a:p>
            <a:pPr algn="ctr"/>
            <a:r>
              <a:rPr lang="it-IT" b="1">
                <a:solidFill>
                  <a:srgbClr val="FF0000"/>
                </a:solidFill>
                <a:effectLst>
                  <a:outerShdw blurRad="38100" dist="38100" dir="2700000" algn="tl">
                    <a:srgbClr val="C0C0C0"/>
                  </a:outerShdw>
                </a:effectLst>
                <a:latin typeface="Tahoma" pitchFamily="34" charset="0"/>
              </a:rPr>
              <a:t>“SINDROME DA CRAVING”</a:t>
            </a:r>
          </a:p>
          <a:p>
            <a:pPr algn="ctr"/>
            <a:endParaRPr lang="it-IT" b="1">
              <a:solidFill>
                <a:srgbClr val="FF0000"/>
              </a:solidFill>
              <a:effectLst>
                <a:outerShdw blurRad="38100" dist="38100" dir="2700000" algn="tl">
                  <a:srgbClr val="C0C0C0"/>
                </a:outerShdw>
              </a:effectLst>
              <a:latin typeface="Tahoma" pitchFamily="34" charset="0"/>
            </a:endParaRPr>
          </a:p>
          <a:p>
            <a:pPr algn="ctr"/>
            <a:r>
              <a:rPr lang="it-IT" sz="2000" b="1">
                <a:effectLst>
                  <a:outerShdw blurRad="38100" dist="38100" dir="2700000" algn="tl">
                    <a:srgbClr val="C0C0C0"/>
                  </a:outerShdw>
                </a:effectLst>
                <a:latin typeface="Tahoma" pitchFamily="34" charset="0"/>
              </a:rPr>
              <a:t>L’uso di cocaina crea tolleranza </a:t>
            </a:r>
          </a:p>
          <a:p>
            <a:pPr algn="ctr"/>
            <a:r>
              <a:rPr lang="it-IT" sz="2000" b="1">
                <a:effectLst>
                  <a:outerShdw blurRad="38100" dist="38100" dir="2700000" algn="tl">
                    <a:srgbClr val="C0C0C0"/>
                  </a:outerShdw>
                </a:effectLst>
                <a:latin typeface="Tahoma" pitchFamily="34" charset="0"/>
                <a:cs typeface="Arial" charset="0"/>
              </a:rPr>
              <a:t>Perciò saranno necessarie dosi sempre maggiori ed un uso </a:t>
            </a:r>
          </a:p>
          <a:p>
            <a:pPr algn="ctr"/>
            <a:r>
              <a:rPr lang="it-IT" sz="2000" b="1">
                <a:effectLst>
                  <a:outerShdw blurRad="38100" dist="38100" dir="2700000" algn="tl">
                    <a:srgbClr val="C0C0C0"/>
                  </a:outerShdw>
                </a:effectLst>
                <a:latin typeface="Tahoma" pitchFamily="34" charset="0"/>
                <a:cs typeface="Arial" charset="0"/>
              </a:rPr>
              <a:t>più frequente della sostanza perché il cervello registri lo stesso livello di piacere sperimentato durante i primi tempi di utilizzo</a:t>
            </a:r>
            <a:r>
              <a:rPr lang="it-IT" sz="2000" b="1">
                <a:solidFill>
                  <a:srgbClr val="333333"/>
                </a:solidFill>
                <a:effectLst>
                  <a:outerShdw blurRad="38100" dist="38100" dir="2700000" algn="tl">
                    <a:srgbClr val="C0C0C0"/>
                  </a:outerShdw>
                </a:effectLst>
                <a:latin typeface="Tahoma" pitchFamily="34" charset="0"/>
                <a:cs typeface="Arial" charset="0"/>
              </a:rPr>
              <a:t>. </a:t>
            </a:r>
          </a:p>
          <a:p>
            <a:pPr algn="ctr"/>
            <a:endParaRPr lang="it-IT" sz="1800" b="1">
              <a:solidFill>
                <a:srgbClr val="333333"/>
              </a:solidFill>
              <a:effectLst>
                <a:outerShdw blurRad="38100" dist="38100" dir="2700000" algn="tl">
                  <a:srgbClr val="C0C0C0"/>
                </a:outerShdw>
              </a:effectLst>
              <a:latin typeface="Tahoma" pitchFamily="34" charset="0"/>
              <a:cs typeface="Arial" charset="0"/>
            </a:endParaRPr>
          </a:p>
        </p:txBody>
      </p:sp>
      <p:sp>
        <p:nvSpPr>
          <p:cNvPr id="46095" name="AutoShape 15"/>
          <p:cNvSpPr>
            <a:spLocks noChangeArrowheads="1"/>
          </p:cNvSpPr>
          <p:nvPr/>
        </p:nvSpPr>
        <p:spPr bwMode="auto">
          <a:xfrm>
            <a:off x="1600200" y="609600"/>
            <a:ext cx="733425" cy="1214438"/>
          </a:xfrm>
          <a:prstGeom prst="curvedRightArrow">
            <a:avLst>
              <a:gd name="adj1" fmla="val 33117"/>
              <a:gd name="adj2" fmla="val 66234"/>
              <a:gd name="adj3" fmla="val 33333"/>
            </a:avLst>
          </a:prstGeom>
          <a:solidFill>
            <a:schemeClr val="accent1"/>
          </a:solidFill>
          <a:ln w="9525">
            <a:solidFill>
              <a:schemeClr val="tx1"/>
            </a:solidFill>
            <a:miter lim="800000"/>
            <a:headEnd/>
            <a:tailEnd/>
          </a:ln>
        </p:spPr>
        <p:txBody>
          <a:bodyPr wrap="none" anchor="ctr"/>
          <a:lstStyle/>
          <a:p>
            <a:endParaRPr lang="it-IT"/>
          </a:p>
        </p:txBody>
      </p:sp>
      <p:sp>
        <p:nvSpPr>
          <p:cNvPr id="46097" name="AutoShape 17"/>
          <p:cNvSpPr>
            <a:spLocks noChangeArrowheads="1"/>
          </p:cNvSpPr>
          <p:nvPr/>
        </p:nvSpPr>
        <p:spPr bwMode="auto">
          <a:xfrm>
            <a:off x="6477000" y="609600"/>
            <a:ext cx="733425" cy="1214438"/>
          </a:xfrm>
          <a:prstGeom prst="curvedLeftArrow">
            <a:avLst>
              <a:gd name="adj1" fmla="val 33117"/>
              <a:gd name="adj2" fmla="val 66234"/>
              <a:gd name="adj3" fmla="val 33333"/>
            </a:avLst>
          </a:prstGeom>
          <a:solidFill>
            <a:schemeClr val="accent1"/>
          </a:solidFill>
          <a:ln w="9525">
            <a:solidFill>
              <a:schemeClr val="tx1"/>
            </a:solidFill>
            <a:miter lim="800000"/>
            <a:headEnd/>
            <a:tailEnd/>
          </a:ln>
        </p:spPr>
        <p:txBody>
          <a:bodyPr wrap="none" anchor="ctr"/>
          <a:lstStyle/>
          <a:p>
            <a:endParaRPr lang="it-IT"/>
          </a:p>
        </p:txBody>
      </p:sp>
      <p:sp>
        <p:nvSpPr>
          <p:cNvPr id="46099" name="AutoShape 19"/>
          <p:cNvSpPr>
            <a:spLocks noChangeArrowheads="1"/>
          </p:cNvSpPr>
          <p:nvPr/>
        </p:nvSpPr>
        <p:spPr bwMode="auto">
          <a:xfrm>
            <a:off x="3200400" y="1905000"/>
            <a:ext cx="2057400" cy="1676400"/>
          </a:xfrm>
          <a:custGeom>
            <a:avLst/>
            <a:gdLst>
              <a:gd name="T0" fmla="*/ 2057400 w 21600"/>
              <a:gd name="T1" fmla="*/ 838200 h 21600"/>
              <a:gd name="T2" fmla="*/ 1028700 w 21600"/>
              <a:gd name="T3" fmla="*/ 1676400 h 21600"/>
              <a:gd name="T4" fmla="*/ 0 w 21600"/>
              <a:gd name="T5" fmla="*/ 838200 h 21600"/>
              <a:gd name="T6" fmla="*/ 1028700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00FF00"/>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46084"/>
                                        </p:tgtEl>
                                        <p:attrNameLst>
                                          <p:attrName>style.visibility</p:attrName>
                                        </p:attrNameLst>
                                      </p:cBhvr>
                                      <p:to>
                                        <p:strVal val="visible"/>
                                      </p:to>
                                    </p:set>
                                    <p:animEffect transition="in" filter="slide(fromTop)">
                                      <p:cBhvr>
                                        <p:cTn id="7" dur="500"/>
                                        <p:tgtEl>
                                          <p:spTgt spid="46084"/>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6099"/>
                                        </p:tgtEl>
                                        <p:attrNameLst>
                                          <p:attrName>style.visibility</p:attrName>
                                        </p:attrNameLst>
                                      </p:cBhvr>
                                      <p:to>
                                        <p:strVal val="visible"/>
                                      </p:to>
                                    </p:set>
                                    <p:animEffect transition="in" filter="dissolve">
                                      <p:cBhvr>
                                        <p:cTn id="11" dur="500"/>
                                        <p:tgtEl>
                                          <p:spTgt spid="4609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6095"/>
                                        </p:tgtEl>
                                        <p:attrNameLst>
                                          <p:attrName>style.visibility</p:attrName>
                                        </p:attrNameLst>
                                      </p:cBhvr>
                                      <p:to>
                                        <p:strVal val="visible"/>
                                      </p:to>
                                    </p:set>
                                    <p:animEffect transition="in" filter="wipe(left)">
                                      <p:cBhvr>
                                        <p:cTn id="15" dur="500"/>
                                        <p:tgtEl>
                                          <p:spTgt spid="46095"/>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46087"/>
                                        </p:tgtEl>
                                        <p:attrNameLst>
                                          <p:attrName>style.visibility</p:attrName>
                                        </p:attrNameLst>
                                      </p:cBhvr>
                                      <p:to>
                                        <p:strVal val="visible"/>
                                      </p:to>
                                    </p:set>
                                    <p:animEffect transition="in" filter="box(in)">
                                      <p:cBhvr>
                                        <p:cTn id="19" dur="500"/>
                                        <p:tgtEl>
                                          <p:spTgt spid="46087"/>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46097"/>
                                        </p:tgtEl>
                                        <p:attrNameLst>
                                          <p:attrName>style.visibility</p:attrName>
                                        </p:attrNameLst>
                                      </p:cBhvr>
                                      <p:to>
                                        <p:strVal val="visible"/>
                                      </p:to>
                                    </p:set>
                                    <p:animEffect transition="in" filter="wipe(right)">
                                      <p:cBhvr>
                                        <p:cTn id="23" dur="500"/>
                                        <p:tgtEl>
                                          <p:spTgt spid="46097"/>
                                        </p:tgtEl>
                                      </p:cBhvr>
                                    </p:animEffect>
                                  </p:childTnLst>
                                </p:cTn>
                              </p:par>
                            </p:childTnLst>
                          </p:cTn>
                        </p:par>
                        <p:par>
                          <p:cTn id="24" fill="hold">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46089"/>
                                        </p:tgtEl>
                                        <p:attrNameLst>
                                          <p:attrName>style.visibility</p:attrName>
                                        </p:attrNameLst>
                                      </p:cBhvr>
                                      <p:to>
                                        <p:strVal val="visible"/>
                                      </p:to>
                                    </p:set>
                                    <p:animEffect transition="in" filter="box(in)">
                                      <p:cBhvr>
                                        <p:cTn id="27" dur="500"/>
                                        <p:tgtEl>
                                          <p:spTgt spid="46089"/>
                                        </p:tgtEl>
                                      </p:cBhvr>
                                    </p:animEffect>
                                  </p:childTnLst>
                                </p:cTn>
                              </p:par>
                            </p:childTnLst>
                          </p:cTn>
                        </p:par>
                        <p:par>
                          <p:cTn id="28" fill="hold">
                            <p:stCondLst>
                              <p:cond delay="3000"/>
                            </p:stCondLst>
                            <p:childTnLst>
                              <p:par>
                                <p:cTn id="29" presetID="17" presetClass="entr" presetSubtype="4" fill="hold" grpId="0" nodeType="afterEffect">
                                  <p:stCondLst>
                                    <p:cond delay="0"/>
                                  </p:stCondLst>
                                  <p:childTnLst>
                                    <p:set>
                                      <p:cBhvr>
                                        <p:cTn id="30" dur="1" fill="hold">
                                          <p:stCondLst>
                                            <p:cond delay="0"/>
                                          </p:stCondLst>
                                        </p:cTn>
                                        <p:tgtEl>
                                          <p:spTgt spid="46091"/>
                                        </p:tgtEl>
                                        <p:attrNameLst>
                                          <p:attrName>style.visibility</p:attrName>
                                        </p:attrNameLst>
                                      </p:cBhvr>
                                      <p:to>
                                        <p:strVal val="visible"/>
                                      </p:to>
                                    </p:set>
                                    <p:anim calcmode="lin" valueType="num">
                                      <p:cBhvr>
                                        <p:cTn id="31" dur="500" fill="hold"/>
                                        <p:tgtEl>
                                          <p:spTgt spid="46091"/>
                                        </p:tgtEl>
                                        <p:attrNameLst>
                                          <p:attrName>ppt_x</p:attrName>
                                        </p:attrNameLst>
                                      </p:cBhvr>
                                      <p:tavLst>
                                        <p:tav tm="0">
                                          <p:val>
                                            <p:strVal val="#ppt_x"/>
                                          </p:val>
                                        </p:tav>
                                        <p:tav tm="100000">
                                          <p:val>
                                            <p:strVal val="#ppt_x"/>
                                          </p:val>
                                        </p:tav>
                                      </p:tavLst>
                                    </p:anim>
                                    <p:anim calcmode="lin" valueType="num">
                                      <p:cBhvr>
                                        <p:cTn id="32" dur="500" fill="hold"/>
                                        <p:tgtEl>
                                          <p:spTgt spid="46091"/>
                                        </p:tgtEl>
                                        <p:attrNameLst>
                                          <p:attrName>ppt_y</p:attrName>
                                        </p:attrNameLst>
                                      </p:cBhvr>
                                      <p:tavLst>
                                        <p:tav tm="0">
                                          <p:val>
                                            <p:strVal val="#ppt_y+#ppt_h/2"/>
                                          </p:val>
                                        </p:tav>
                                        <p:tav tm="100000">
                                          <p:val>
                                            <p:strVal val="#ppt_y"/>
                                          </p:val>
                                        </p:tav>
                                      </p:tavLst>
                                    </p:anim>
                                    <p:anim calcmode="lin" valueType="num">
                                      <p:cBhvr>
                                        <p:cTn id="33" dur="500" fill="hold"/>
                                        <p:tgtEl>
                                          <p:spTgt spid="46091"/>
                                        </p:tgtEl>
                                        <p:attrNameLst>
                                          <p:attrName>ppt_w</p:attrName>
                                        </p:attrNameLst>
                                      </p:cBhvr>
                                      <p:tavLst>
                                        <p:tav tm="0">
                                          <p:val>
                                            <p:strVal val="#ppt_w"/>
                                          </p:val>
                                        </p:tav>
                                        <p:tav tm="100000">
                                          <p:val>
                                            <p:strVal val="#ppt_w"/>
                                          </p:val>
                                        </p:tav>
                                      </p:tavLst>
                                    </p:anim>
                                    <p:anim calcmode="lin" valueType="num">
                                      <p:cBhvr>
                                        <p:cTn id="34" dur="500" fill="hold"/>
                                        <p:tgtEl>
                                          <p:spTgt spid="4609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autoUpdateAnimBg="0"/>
      <p:bldP spid="46087" grpId="0" autoUpdateAnimBg="0"/>
      <p:bldP spid="46089" grpId="0" autoUpdateAnimBg="0"/>
      <p:bldP spid="46091" grpId="0" autoUpdateAnimBg="0"/>
      <p:bldP spid="46095" grpId="0" animBg="1"/>
      <p:bldP spid="46097" grpId="0" animBg="1"/>
      <p:bldP spid="4609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t>LA DROGA, TRAPPOLA BEN CONGEGNATA</a:t>
            </a:r>
            <a:endParaRPr lang="it-IT" dirty="0"/>
          </a:p>
        </p:txBody>
      </p:sp>
      <p:sp>
        <p:nvSpPr>
          <p:cNvPr id="6147" name="Segnaposto contenuto 2"/>
          <p:cNvSpPr>
            <a:spLocks noGrp="1"/>
          </p:cNvSpPr>
          <p:nvPr>
            <p:ph idx="1"/>
          </p:nvPr>
        </p:nvSpPr>
        <p:spPr/>
        <p:txBody>
          <a:bodyPr/>
          <a:lstStyle/>
          <a:p>
            <a:pPr eaLnBrk="1" hangingPunct="1"/>
            <a:r>
              <a:rPr lang="it-IT" smtClean="0"/>
              <a:t>Gratificante</a:t>
            </a:r>
          </a:p>
          <a:p>
            <a:pPr eaLnBrk="1" hangingPunct="1"/>
            <a:r>
              <a:rPr lang="it-IT" smtClean="0"/>
              <a:t>Rapidissima nei suoi effetti</a:t>
            </a:r>
          </a:p>
          <a:p>
            <a:pPr eaLnBrk="1" hangingPunct="1"/>
            <a:r>
              <a:rPr lang="it-IT" smtClean="0"/>
              <a:t>Incapace di saziare</a:t>
            </a:r>
          </a:p>
          <a:p>
            <a:pPr eaLnBrk="1" hangingPunct="1"/>
            <a:r>
              <a:rPr lang="it-IT" smtClean="0"/>
              <a:t>Ti gratifica se la usi, ti punisce se la abbandoni</a:t>
            </a:r>
          </a:p>
          <a:p>
            <a:pPr eaLnBrk="1" hangingPunct="1"/>
            <a:endParaRPr lang="it-IT" smtClean="0"/>
          </a:p>
          <a:p>
            <a:pPr eaLnBrk="1" hangingPunct="1"/>
            <a:r>
              <a:rPr lang="it-IT" smtClean="0"/>
              <a:t>… E NON SOLO</a:t>
            </a:r>
          </a:p>
          <a:p>
            <a:pPr eaLnBrk="1" hangingPunct="1"/>
            <a:endParaRPr lang="it-IT"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ctrTitle"/>
          </p:nvPr>
        </p:nvSpPr>
        <p:spPr>
          <a:xfrm>
            <a:off x="685800" y="152400"/>
            <a:ext cx="7772400" cy="990600"/>
          </a:xfrm>
        </p:spPr>
        <p:txBody>
          <a:bodyPr>
            <a:normAutofit fontScale="90000"/>
          </a:bodyPr>
          <a:lstStyle/>
          <a:p>
            <a:pPr eaLnBrk="1" hangingPunct="1"/>
            <a:r>
              <a:rPr lang="it-IT" sz="3600" b="1" dirty="0" smtClean="0">
                <a:solidFill>
                  <a:srgbClr val="66FF33"/>
                </a:solidFill>
                <a:latin typeface="Comic Sans MS" pitchFamily="66" charset="0"/>
              </a:rPr>
              <a:t>TERAPIA FARMACOLOGICA dipendenza da cocaina</a:t>
            </a:r>
          </a:p>
        </p:txBody>
      </p:sp>
      <p:sp>
        <p:nvSpPr>
          <p:cNvPr id="45059" name="Rectangle 3"/>
          <p:cNvSpPr>
            <a:spLocks noGrp="1" noChangeArrowheads="1"/>
          </p:cNvSpPr>
          <p:nvPr>
            <p:ph type="subTitle" idx="1"/>
          </p:nvPr>
        </p:nvSpPr>
        <p:spPr>
          <a:xfrm>
            <a:off x="533400" y="1524000"/>
            <a:ext cx="8001000" cy="4724400"/>
          </a:xfrm>
        </p:spPr>
        <p:txBody>
          <a:bodyPr/>
          <a:lstStyle/>
          <a:p>
            <a:pPr algn="just" eaLnBrk="1" hangingPunct="1"/>
            <a:r>
              <a:rPr lang="it-IT" b="1" dirty="0" smtClean="0">
                <a:solidFill>
                  <a:schemeClr val="tx1"/>
                </a:solidFill>
                <a:latin typeface="Times New Roman" pitchFamily="18" charset="0"/>
                <a:cs typeface="Times New Roman" pitchFamily="18" charset="0"/>
              </a:rPr>
              <a:t>Non esistono attualmente linee guida per il trattamento farmacologico di abuso e dipendenza da cocaina. L’atteggiamento terapeutico da consigliare è analogo a quello che viene generalmente accettato per i disturbi di personalità, ovvero: un sintomo un farmaco. </a:t>
            </a:r>
          </a:p>
          <a:p>
            <a:pPr eaLnBrk="1" hangingPunct="1"/>
            <a:endParaRPr lang="it-IT" b="1" dirty="0" smtClean="0">
              <a:solidFill>
                <a:schemeClr val="folHlink"/>
              </a:solidFill>
              <a:latin typeface="Tahoma"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p:txBody>
          <a:bodyPr/>
          <a:lstStyle/>
          <a:p>
            <a:pPr eaLnBrk="1" hangingPunct="1"/>
            <a:r>
              <a:rPr lang="it-IT" dirty="0" smtClean="0"/>
              <a:t>Fasi iniziali di dipendenza lieve</a:t>
            </a:r>
          </a:p>
        </p:txBody>
      </p:sp>
      <p:sp>
        <p:nvSpPr>
          <p:cNvPr id="32771" name="Segnaposto contenuto 2"/>
          <p:cNvSpPr>
            <a:spLocks noGrp="1"/>
          </p:cNvSpPr>
          <p:nvPr>
            <p:ph idx="1"/>
          </p:nvPr>
        </p:nvSpPr>
        <p:spPr/>
        <p:txBody>
          <a:bodyPr/>
          <a:lstStyle/>
          <a:p>
            <a:pPr eaLnBrk="1" hangingPunct="1"/>
            <a:r>
              <a:rPr lang="it-IT" smtClean="0"/>
              <a:t>Si inizia somministrando tirosina, triptofano e amantidina: i primi due sono aminoacidi, presenti naturalmente sia negli alimenti sia nel nostro corpo, e il terzo favorisce la liberazione della dopamina nel SNC. Se il tossicodipendente mostra segni di mancanza di questi prodotti, la  loro somministrazione assume una funzione di compenso.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endParaRPr lang="it-IT" smtClean="0"/>
          </a:p>
        </p:txBody>
      </p:sp>
      <p:sp>
        <p:nvSpPr>
          <p:cNvPr id="33795" name="Segnaposto contenuto 2"/>
          <p:cNvSpPr>
            <a:spLocks noGrp="1"/>
          </p:cNvSpPr>
          <p:nvPr>
            <p:ph idx="1"/>
          </p:nvPr>
        </p:nvSpPr>
        <p:spPr/>
        <p:txBody>
          <a:bodyPr/>
          <a:lstStyle/>
          <a:p>
            <a:pPr eaLnBrk="1" hangingPunct="1"/>
            <a:r>
              <a:rPr lang="it-IT" sz="2800" dirty="0" smtClean="0"/>
              <a:t>Se invece i sintomi persistono e il paziente continua ad usare la cocaina, si aggiunge al trattamento in atto della </a:t>
            </a:r>
            <a:r>
              <a:rPr lang="it-IT" sz="2800" dirty="0" err="1" smtClean="0"/>
              <a:t>levodopa</a:t>
            </a:r>
            <a:r>
              <a:rPr lang="it-IT" sz="2800" dirty="0" smtClean="0"/>
              <a:t>, diretto precursore della dopamina. Al termine della prima settimana, se necessario, si può aggiungere </a:t>
            </a:r>
            <a:r>
              <a:rPr lang="it-IT" sz="2800" dirty="0" err="1" smtClean="0"/>
              <a:t>bromocriptina</a:t>
            </a:r>
            <a:r>
              <a:rPr lang="it-IT" sz="2800" dirty="0" smtClean="0"/>
              <a:t>: farmaco agonista della dopamina e antagonista della cocaina, di cui blocca gli effetti euforizzanti. </a:t>
            </a:r>
          </a:p>
          <a:p>
            <a:pPr eaLnBrk="1" hangingPunct="1"/>
            <a:r>
              <a:rPr lang="it-IT" dirty="0" smtClean="0"/>
              <a:t> </a:t>
            </a:r>
          </a:p>
          <a:p>
            <a:endParaRPr lang="it-IT"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La terapia dura di solito  tre settimane, tranne casi in cui possono essere prolungati per qualche tempo somministrando </a:t>
            </a:r>
            <a:r>
              <a:rPr lang="it-IT" dirty="0" err="1" smtClean="0"/>
              <a:t>levodopa</a:t>
            </a:r>
            <a:r>
              <a:rPr lang="it-IT" dirty="0" smtClean="0"/>
              <a:t> o </a:t>
            </a:r>
            <a:r>
              <a:rPr lang="it-IT" dirty="0" err="1" smtClean="0"/>
              <a:t>amantidina</a:t>
            </a:r>
            <a:r>
              <a:rPr lang="it-IT" dirty="0" smtClean="0"/>
              <a:t>. Si può inoltre proseguire con l’uso d’antidepressivi stimolanti</a:t>
            </a:r>
          </a:p>
          <a:p>
            <a:r>
              <a:rPr lang="it-IT" dirty="0" smtClean="0"/>
              <a:t>In molti casi utile </a:t>
            </a:r>
            <a:r>
              <a:rPr lang="it-IT" dirty="0" err="1" smtClean="0"/>
              <a:t>Biofeedback</a:t>
            </a:r>
            <a:r>
              <a:rPr lang="it-IT" dirty="0" smtClean="0"/>
              <a:t> (protocollo APC Verona)</a:t>
            </a:r>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85800" y="0"/>
            <a:ext cx="7772400" cy="762000"/>
          </a:xfrm>
        </p:spPr>
        <p:txBody>
          <a:bodyPr/>
          <a:lstStyle/>
          <a:p>
            <a:pPr eaLnBrk="1" hangingPunct="1">
              <a:defRPr/>
            </a:pPr>
            <a:r>
              <a:rPr lang="it-IT" sz="3200" b="1" smtClean="0">
                <a:solidFill>
                  <a:srgbClr val="66FF33"/>
                </a:solidFill>
                <a:latin typeface="Comic Sans MS" pitchFamily="66" charset="0"/>
              </a:rPr>
              <a:t>Indicazioni farmacologiche</a:t>
            </a:r>
          </a:p>
        </p:txBody>
      </p:sp>
      <p:sp>
        <p:nvSpPr>
          <p:cNvPr id="47107" name="Rectangle 3"/>
          <p:cNvSpPr>
            <a:spLocks noGrp="1" noChangeArrowheads="1"/>
          </p:cNvSpPr>
          <p:nvPr>
            <p:ph type="body" sz="half" idx="1"/>
          </p:nvPr>
        </p:nvSpPr>
        <p:spPr>
          <a:xfrm>
            <a:off x="152400" y="914400"/>
            <a:ext cx="2438400" cy="5638800"/>
          </a:xfrm>
        </p:spPr>
        <p:txBody>
          <a:bodyPr/>
          <a:lstStyle/>
          <a:p>
            <a:pPr eaLnBrk="1" hangingPunct="1">
              <a:buClr>
                <a:schemeClr val="hlink"/>
              </a:buClr>
            </a:pPr>
            <a:r>
              <a:rPr lang="it-IT" b="1" dirty="0" smtClean="0">
                <a:solidFill>
                  <a:schemeClr val="hlink"/>
                </a:solidFill>
                <a:latin typeface="Tahoma" pitchFamily="34" charset="0"/>
              </a:rPr>
              <a:t>“</a:t>
            </a:r>
            <a:r>
              <a:rPr lang="it-IT" b="1" dirty="0" err="1" smtClean="0">
                <a:solidFill>
                  <a:schemeClr val="hlink"/>
                </a:solidFill>
                <a:latin typeface="Tahoma" pitchFamily="34" charset="0"/>
              </a:rPr>
              <a:t>Binge</a:t>
            </a:r>
            <a:r>
              <a:rPr lang="it-IT" b="1" dirty="0" smtClean="0">
                <a:solidFill>
                  <a:schemeClr val="hlink"/>
                </a:solidFill>
                <a:latin typeface="Tahoma" pitchFamily="34" charset="0"/>
              </a:rPr>
              <a:t>”</a:t>
            </a:r>
          </a:p>
          <a:p>
            <a:pPr eaLnBrk="1" hangingPunct="1">
              <a:buClr>
                <a:schemeClr val="hlink"/>
              </a:buClr>
              <a:buFont typeface="Wingdings" pitchFamily="2" charset="2"/>
              <a:buNone/>
            </a:pPr>
            <a:endParaRPr lang="it-IT" b="1" dirty="0" smtClean="0">
              <a:solidFill>
                <a:schemeClr val="hlink"/>
              </a:solidFill>
              <a:latin typeface="Tahoma" pitchFamily="34" charset="0"/>
            </a:endParaRPr>
          </a:p>
          <a:p>
            <a:pPr eaLnBrk="1" hangingPunct="1">
              <a:buClr>
                <a:schemeClr val="hlink"/>
              </a:buClr>
              <a:buFont typeface="Wingdings" pitchFamily="2" charset="2"/>
              <a:buNone/>
            </a:pPr>
            <a:endParaRPr lang="it-IT" b="1" dirty="0" smtClean="0">
              <a:solidFill>
                <a:schemeClr val="hlink"/>
              </a:solidFill>
              <a:latin typeface="Tahoma" pitchFamily="34" charset="0"/>
            </a:endParaRPr>
          </a:p>
          <a:p>
            <a:pPr eaLnBrk="1" hangingPunct="1">
              <a:buClr>
                <a:schemeClr val="hlink"/>
              </a:buClr>
            </a:pPr>
            <a:r>
              <a:rPr lang="it-IT" b="1" dirty="0" smtClean="0">
                <a:solidFill>
                  <a:schemeClr val="hlink"/>
                </a:solidFill>
                <a:latin typeface="Tahoma" pitchFamily="34" charset="0"/>
              </a:rPr>
              <a:t>“High”</a:t>
            </a:r>
          </a:p>
          <a:p>
            <a:pPr eaLnBrk="1" hangingPunct="1">
              <a:buClr>
                <a:schemeClr val="hlink"/>
              </a:buClr>
            </a:pPr>
            <a:endParaRPr lang="it-IT" b="1" dirty="0" smtClean="0">
              <a:solidFill>
                <a:schemeClr val="hlink"/>
              </a:solidFill>
              <a:latin typeface="Tahoma" pitchFamily="34" charset="0"/>
            </a:endParaRPr>
          </a:p>
          <a:p>
            <a:pPr eaLnBrk="1" hangingPunct="1">
              <a:buClr>
                <a:schemeClr val="hlink"/>
              </a:buClr>
            </a:pPr>
            <a:endParaRPr lang="it-IT" b="1" dirty="0" smtClean="0">
              <a:solidFill>
                <a:schemeClr val="hlink"/>
              </a:solidFill>
              <a:latin typeface="Tahoma" pitchFamily="34" charset="0"/>
            </a:endParaRPr>
          </a:p>
          <a:p>
            <a:pPr eaLnBrk="1" hangingPunct="1">
              <a:buClr>
                <a:schemeClr val="hlink"/>
              </a:buClr>
            </a:pPr>
            <a:r>
              <a:rPr lang="it-IT" b="1" dirty="0" smtClean="0">
                <a:solidFill>
                  <a:schemeClr val="hlink"/>
                </a:solidFill>
                <a:latin typeface="Tahoma" pitchFamily="34" charset="0"/>
              </a:rPr>
              <a:t>“Crash”</a:t>
            </a:r>
          </a:p>
          <a:p>
            <a:pPr eaLnBrk="1" hangingPunct="1">
              <a:buClr>
                <a:schemeClr val="hlink"/>
              </a:buClr>
              <a:buFont typeface="Wingdings" pitchFamily="2" charset="2"/>
              <a:buNone/>
            </a:pPr>
            <a:endParaRPr lang="it-IT" b="1" dirty="0" smtClean="0">
              <a:solidFill>
                <a:schemeClr val="hlink"/>
              </a:solidFill>
              <a:latin typeface="Tahoma" pitchFamily="34" charset="0"/>
            </a:endParaRPr>
          </a:p>
          <a:p>
            <a:pPr eaLnBrk="1" hangingPunct="1">
              <a:buClr>
                <a:schemeClr val="hlink"/>
              </a:buClr>
            </a:pPr>
            <a:endParaRPr lang="it-IT" b="1" dirty="0" smtClean="0">
              <a:solidFill>
                <a:schemeClr val="hlink"/>
              </a:solidFill>
              <a:latin typeface="Tahoma" pitchFamily="34" charset="0"/>
            </a:endParaRPr>
          </a:p>
          <a:p>
            <a:pPr eaLnBrk="1" hangingPunct="1">
              <a:buClr>
                <a:schemeClr val="hlink"/>
              </a:buClr>
            </a:pPr>
            <a:r>
              <a:rPr lang="it-IT" b="1" dirty="0" smtClean="0">
                <a:solidFill>
                  <a:schemeClr val="hlink"/>
                </a:solidFill>
                <a:latin typeface="Tahoma" pitchFamily="34" charset="0"/>
              </a:rPr>
              <a:t>Fase post-critica</a:t>
            </a:r>
          </a:p>
          <a:p>
            <a:pPr eaLnBrk="1" hangingPunct="1"/>
            <a:endParaRPr lang="it-IT" b="1" dirty="0" smtClean="0">
              <a:solidFill>
                <a:schemeClr val="hlink"/>
              </a:solidFill>
              <a:latin typeface="Tahoma" pitchFamily="34" charset="0"/>
            </a:endParaRPr>
          </a:p>
        </p:txBody>
      </p:sp>
      <p:sp>
        <p:nvSpPr>
          <p:cNvPr id="47108" name="Rectangle 4"/>
          <p:cNvSpPr>
            <a:spLocks noGrp="1" noChangeArrowheads="1"/>
          </p:cNvSpPr>
          <p:nvPr>
            <p:ph type="body" sz="half" idx="2"/>
          </p:nvPr>
        </p:nvSpPr>
        <p:spPr>
          <a:xfrm>
            <a:off x="2362200" y="914400"/>
            <a:ext cx="6781800" cy="5943600"/>
          </a:xfrm>
        </p:spPr>
        <p:txBody>
          <a:bodyPr/>
          <a:lstStyle/>
          <a:p>
            <a:pPr eaLnBrk="1" hangingPunct="1">
              <a:buFontTx/>
              <a:buChar char="-"/>
            </a:pPr>
            <a:r>
              <a:rPr lang="it-IT" sz="2400" smtClean="0">
                <a:solidFill>
                  <a:srgbClr val="FF66FF"/>
                </a:solidFill>
                <a:latin typeface="Tahoma" pitchFamily="34" charset="0"/>
              </a:rPr>
              <a:t>Terapia sedativa e sostitutiva (atipici, dopaminoagonisti)</a:t>
            </a:r>
          </a:p>
          <a:p>
            <a:pPr eaLnBrk="1" hangingPunct="1">
              <a:buFontTx/>
              <a:buChar char="-"/>
            </a:pPr>
            <a:endParaRPr lang="it-IT" sz="2400" smtClean="0">
              <a:solidFill>
                <a:srgbClr val="FF66FF"/>
              </a:solidFill>
              <a:latin typeface="Tahoma" pitchFamily="34" charset="0"/>
            </a:endParaRPr>
          </a:p>
          <a:p>
            <a:pPr eaLnBrk="1" hangingPunct="1">
              <a:buFontTx/>
              <a:buChar char="-"/>
            </a:pPr>
            <a:endParaRPr lang="it-IT" sz="2400" smtClean="0">
              <a:solidFill>
                <a:srgbClr val="FF66FF"/>
              </a:solidFill>
              <a:latin typeface="Tahoma" pitchFamily="34" charset="0"/>
            </a:endParaRPr>
          </a:p>
          <a:p>
            <a:pPr eaLnBrk="1" hangingPunct="1">
              <a:buFontTx/>
              <a:buChar char="-"/>
            </a:pPr>
            <a:r>
              <a:rPr lang="it-IT" sz="2400" smtClean="0">
                <a:solidFill>
                  <a:srgbClr val="FF66FF"/>
                </a:solidFill>
                <a:latin typeface="Tahoma" pitchFamily="34" charset="0"/>
              </a:rPr>
              <a:t>Terapia sedativa (atipici, BDZ a lunga emivita)</a:t>
            </a:r>
          </a:p>
          <a:p>
            <a:pPr eaLnBrk="1" hangingPunct="1">
              <a:buFontTx/>
              <a:buChar char="-"/>
            </a:pPr>
            <a:endParaRPr lang="it-IT" sz="2400" smtClean="0">
              <a:solidFill>
                <a:srgbClr val="FF66FF"/>
              </a:solidFill>
              <a:latin typeface="Tahoma" pitchFamily="34" charset="0"/>
            </a:endParaRPr>
          </a:p>
          <a:p>
            <a:pPr eaLnBrk="1" hangingPunct="1">
              <a:buFontTx/>
              <a:buChar char="-"/>
            </a:pPr>
            <a:endParaRPr lang="it-IT" sz="2400" smtClean="0">
              <a:solidFill>
                <a:srgbClr val="FF66FF"/>
              </a:solidFill>
              <a:latin typeface="Tahoma" pitchFamily="34" charset="0"/>
            </a:endParaRPr>
          </a:p>
          <a:p>
            <a:pPr eaLnBrk="1" hangingPunct="1">
              <a:buFontTx/>
              <a:buChar char="-"/>
            </a:pPr>
            <a:r>
              <a:rPr lang="it-IT" sz="2400" smtClean="0">
                <a:solidFill>
                  <a:srgbClr val="FF66FF"/>
                </a:solidFill>
                <a:latin typeface="Tahoma" pitchFamily="34" charset="0"/>
              </a:rPr>
              <a:t>Terapia sostitutiva e antidisforizzante (dopaminoagonisti, stabilizzatori, antidepressivi)</a:t>
            </a:r>
          </a:p>
          <a:p>
            <a:pPr eaLnBrk="1" hangingPunct="1">
              <a:buFontTx/>
              <a:buChar char="-"/>
            </a:pPr>
            <a:endParaRPr lang="it-IT" sz="2400" smtClean="0">
              <a:solidFill>
                <a:srgbClr val="FF66FF"/>
              </a:solidFill>
              <a:latin typeface="Tahoma" pitchFamily="34" charset="0"/>
            </a:endParaRPr>
          </a:p>
          <a:p>
            <a:pPr eaLnBrk="1" hangingPunct="1">
              <a:buFontTx/>
              <a:buChar char="-"/>
            </a:pPr>
            <a:r>
              <a:rPr lang="it-IT" sz="2400" smtClean="0">
                <a:solidFill>
                  <a:srgbClr val="FF66FF"/>
                </a:solidFill>
                <a:latin typeface="Tahoma" pitchFamily="34" charset="0"/>
              </a:rPr>
              <a:t>Terapia anti-craving (dopaminoagonisti, stabilizzatori, antidepressivi, miscellanea)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p:txBody>
          <a:bodyPr/>
          <a:lstStyle/>
          <a:p>
            <a:pPr eaLnBrk="1" hangingPunct="1"/>
            <a:r>
              <a:rPr lang="it-IT" smtClean="0"/>
              <a:t>Cocaina- antidepressivi</a:t>
            </a:r>
          </a:p>
        </p:txBody>
      </p:sp>
      <p:sp>
        <p:nvSpPr>
          <p:cNvPr id="34819" name="Segnaposto contenuto 2"/>
          <p:cNvSpPr>
            <a:spLocks noGrp="1"/>
          </p:cNvSpPr>
          <p:nvPr>
            <p:ph idx="1"/>
          </p:nvPr>
        </p:nvSpPr>
        <p:spPr/>
        <p:txBody>
          <a:bodyPr>
            <a:normAutofit fontScale="92500" lnSpcReduction="20000"/>
          </a:bodyPr>
          <a:lstStyle/>
          <a:p>
            <a:pPr eaLnBrk="1" hangingPunct="1">
              <a:buFontTx/>
              <a:buChar char="•"/>
            </a:pPr>
            <a:r>
              <a:rPr lang="it-IT" smtClean="0"/>
              <a:t>Venlafaxina </a:t>
            </a:r>
            <a:r>
              <a:rPr lang="it-IT" sz="2400" smtClean="0"/>
              <a:t>(McDowell D.M 2000)</a:t>
            </a:r>
          </a:p>
          <a:p>
            <a:pPr eaLnBrk="1" hangingPunct="1">
              <a:buFontTx/>
              <a:buChar char="•"/>
            </a:pPr>
            <a:r>
              <a:rPr lang="it-IT" smtClean="0"/>
              <a:t>Sertralina </a:t>
            </a:r>
            <a:r>
              <a:rPr lang="it-IT" sz="2400" smtClean="0"/>
              <a:t>(Gorelick D., 2004)</a:t>
            </a:r>
          </a:p>
          <a:p>
            <a:pPr eaLnBrk="1" hangingPunct="1">
              <a:buFontTx/>
              <a:buChar char="•"/>
            </a:pPr>
            <a:r>
              <a:rPr lang="it-IT" smtClean="0"/>
              <a:t>Citalopram (assuntori)</a:t>
            </a:r>
          </a:p>
          <a:p>
            <a:pPr eaLnBrk="1" hangingPunct="1">
              <a:buFontTx/>
              <a:buChar char="•"/>
            </a:pPr>
            <a:r>
              <a:rPr lang="it-IT" smtClean="0"/>
              <a:t>Desipramina (</a:t>
            </a:r>
            <a:r>
              <a:rPr lang="it-IT" sz="2400" smtClean="0"/>
              <a:t>Mc Dowell D, 2005</a:t>
            </a:r>
            <a:r>
              <a:rPr lang="it-IT" smtClean="0"/>
              <a:t>)</a:t>
            </a:r>
          </a:p>
          <a:p>
            <a:pPr eaLnBrk="1" hangingPunct="1">
              <a:buFontTx/>
              <a:buChar char="•"/>
            </a:pPr>
            <a:r>
              <a:rPr lang="it-IT" smtClean="0"/>
              <a:t>Bupropione </a:t>
            </a:r>
            <a:r>
              <a:rPr lang="it-IT" sz="2400" smtClean="0"/>
              <a:t>(Levin F.R., 2002)</a:t>
            </a:r>
          </a:p>
          <a:p>
            <a:pPr eaLnBrk="1" hangingPunct="1"/>
            <a:endParaRPr lang="it-IT" sz="2400" smtClean="0"/>
          </a:p>
          <a:p>
            <a:pPr eaLnBrk="1" hangingPunct="1"/>
            <a:r>
              <a:rPr lang="it-IT" smtClean="0"/>
              <a:t>Amineptina cloridrato (Maneon e Survector) dopaminergico tolto dal mercato a causa di tendenza all’abuso soprattutto da parte di cocainomani)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p:cNvSpPr>
            <a:spLocks noGrp="1"/>
          </p:cNvSpPr>
          <p:nvPr>
            <p:ph type="title"/>
          </p:nvPr>
        </p:nvSpPr>
        <p:spPr/>
        <p:txBody>
          <a:bodyPr/>
          <a:lstStyle/>
          <a:p>
            <a:pPr eaLnBrk="1" hangingPunct="1"/>
            <a:r>
              <a:rPr lang="it-IT" smtClean="0"/>
              <a:t>Cocaina stabilizzatori</a:t>
            </a:r>
          </a:p>
        </p:txBody>
      </p:sp>
      <p:sp>
        <p:nvSpPr>
          <p:cNvPr id="35843" name="Segnaposto contenuto 2"/>
          <p:cNvSpPr>
            <a:spLocks noGrp="1"/>
          </p:cNvSpPr>
          <p:nvPr>
            <p:ph idx="1"/>
          </p:nvPr>
        </p:nvSpPr>
        <p:spPr/>
        <p:txBody>
          <a:bodyPr/>
          <a:lstStyle/>
          <a:p>
            <a:pPr>
              <a:buFontTx/>
              <a:buChar char="•"/>
            </a:pPr>
            <a:r>
              <a:rPr lang="it-IT" dirty="0" err="1" smtClean="0"/>
              <a:t>Valproato</a:t>
            </a:r>
            <a:r>
              <a:rPr lang="it-IT" dirty="0" smtClean="0"/>
              <a:t> di </a:t>
            </a:r>
            <a:r>
              <a:rPr lang="it-IT" dirty="0" smtClean="0"/>
              <a:t>sodio </a:t>
            </a:r>
            <a:r>
              <a:rPr lang="it-IT" dirty="0" smtClean="0"/>
              <a:t>(</a:t>
            </a:r>
            <a:r>
              <a:rPr lang="it-IT" dirty="0" err="1" smtClean="0"/>
              <a:t>depakin</a:t>
            </a:r>
            <a:r>
              <a:rPr lang="it-IT" dirty="0" smtClean="0"/>
              <a:t>)</a:t>
            </a:r>
          </a:p>
          <a:p>
            <a:pPr eaLnBrk="1" hangingPunct="1">
              <a:buFontTx/>
              <a:buChar char="•"/>
            </a:pPr>
            <a:r>
              <a:rPr lang="it-IT" dirty="0" err="1" smtClean="0"/>
              <a:t>Lamotrigina</a:t>
            </a:r>
            <a:r>
              <a:rPr lang="it-IT" dirty="0" smtClean="0"/>
              <a:t> </a:t>
            </a:r>
            <a:r>
              <a:rPr lang="it-IT" dirty="0" smtClean="0"/>
              <a:t>(Berger </a:t>
            </a:r>
            <a:r>
              <a:rPr lang="it-IT" dirty="0" err="1" smtClean="0"/>
              <a:t>S.P</a:t>
            </a:r>
            <a:r>
              <a:rPr lang="it-IT" dirty="0" smtClean="0"/>
              <a:t>, 2005)</a:t>
            </a:r>
          </a:p>
          <a:p>
            <a:pPr eaLnBrk="1" hangingPunct="1">
              <a:buFontTx/>
              <a:buChar char="•"/>
            </a:pPr>
            <a:r>
              <a:rPr lang="it-IT" dirty="0" err="1" smtClean="0"/>
              <a:t>Gabapentina</a:t>
            </a:r>
            <a:r>
              <a:rPr lang="it-IT" dirty="0" smtClean="0"/>
              <a:t> (Berger </a:t>
            </a:r>
            <a:r>
              <a:rPr lang="it-IT" dirty="0" err="1" smtClean="0"/>
              <a:t>S.P</a:t>
            </a:r>
            <a:r>
              <a:rPr lang="it-IT" dirty="0" smtClean="0"/>
              <a:t>, 2005</a:t>
            </a:r>
            <a:r>
              <a:rPr lang="it-IT" dirty="0" smtClean="0"/>
              <a:t>)</a:t>
            </a:r>
          </a:p>
          <a:p>
            <a:r>
              <a:rPr lang="it-IT" dirty="0" err="1" smtClean="0"/>
              <a:t>Topiramato</a:t>
            </a:r>
            <a:r>
              <a:rPr lang="it-IT" dirty="0" smtClean="0"/>
              <a:t> (</a:t>
            </a:r>
            <a:r>
              <a:rPr lang="it-IT" dirty="0" err="1" smtClean="0"/>
              <a:t>Johson</a:t>
            </a:r>
            <a:r>
              <a:rPr lang="it-IT" dirty="0" smtClean="0"/>
              <a:t> B.A., 2005) </a:t>
            </a:r>
            <a:r>
              <a:rPr lang="it-IT" dirty="0" smtClean="0"/>
              <a:t>effetti collaterali e scarsi risultati</a:t>
            </a:r>
            <a:endParaRPr lang="it-IT" dirty="0" smtClean="0"/>
          </a:p>
          <a:p>
            <a:pPr eaLnBrk="1" hangingPunct="1"/>
            <a:r>
              <a:rPr lang="it-IT" dirty="0" smtClean="0"/>
              <a:t>Sali di litio (poco utilizzati)</a:t>
            </a:r>
            <a:endParaRPr lang="it-IT"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533400" y="1371600"/>
            <a:ext cx="1844675" cy="579438"/>
          </a:xfrm>
          <a:prstGeom prst="rect">
            <a:avLst/>
          </a:prstGeom>
          <a:noFill/>
          <a:ln w="12700" cap="sq">
            <a:noFill/>
            <a:miter lim="800000"/>
            <a:headEnd type="none" w="sm" len="sm"/>
            <a:tailEnd type="none" w="sm" len="sm"/>
          </a:ln>
        </p:spPr>
        <p:txBody>
          <a:bodyPr>
            <a:spAutoFit/>
          </a:bodyPr>
          <a:lstStyle/>
          <a:p>
            <a:r>
              <a:rPr lang="it-IT" sz="3200" b="1">
                <a:solidFill>
                  <a:srgbClr val="66FF33"/>
                </a:solidFill>
                <a:latin typeface="Times New Roman" pitchFamily="18" charset="0"/>
                <a:cs typeface="Times New Roman" pitchFamily="18" charset="0"/>
              </a:rPr>
              <a:t>Atipici:</a:t>
            </a:r>
          </a:p>
        </p:txBody>
      </p:sp>
      <p:sp>
        <p:nvSpPr>
          <p:cNvPr id="49155" name="Text Box 3"/>
          <p:cNvSpPr txBox="1">
            <a:spLocks noChangeArrowheads="1"/>
          </p:cNvSpPr>
          <p:nvPr/>
        </p:nvSpPr>
        <p:spPr bwMode="auto">
          <a:xfrm>
            <a:off x="4343400" y="1295400"/>
            <a:ext cx="4570413" cy="1408078"/>
          </a:xfrm>
          <a:prstGeom prst="rect">
            <a:avLst/>
          </a:prstGeom>
          <a:noFill/>
          <a:ln w="12700" cap="sq">
            <a:noFill/>
            <a:miter lim="800000"/>
            <a:headEnd type="none" w="sm" len="sm"/>
            <a:tailEnd type="none" w="sm" len="sm"/>
          </a:ln>
        </p:spPr>
        <p:txBody>
          <a:bodyPr>
            <a:spAutoFit/>
          </a:bodyPr>
          <a:lstStyle/>
          <a:p>
            <a:pPr>
              <a:lnSpc>
                <a:spcPct val="125000"/>
              </a:lnSpc>
              <a:buFontTx/>
              <a:buChar char="•"/>
            </a:pPr>
            <a:r>
              <a:rPr lang="it-IT" b="1" dirty="0" err="1">
                <a:solidFill>
                  <a:schemeClr val="bg1"/>
                </a:solidFill>
                <a:latin typeface="Times New Roman" pitchFamily="18" charset="0"/>
                <a:cs typeface="Times New Roman" pitchFamily="18" charset="0"/>
              </a:rPr>
              <a:t>Risperidone</a:t>
            </a:r>
            <a:r>
              <a:rPr lang="it-IT" b="1" dirty="0">
                <a:solidFill>
                  <a:schemeClr val="bg1"/>
                </a:solidFill>
                <a:latin typeface="Times New Roman" pitchFamily="18" charset="0"/>
                <a:cs typeface="Times New Roman" pitchFamily="18" charset="0"/>
              </a:rPr>
              <a:t> (</a:t>
            </a:r>
            <a:r>
              <a:rPr lang="it-IT" sz="1800" b="1" dirty="0">
                <a:solidFill>
                  <a:schemeClr val="bg1"/>
                </a:solidFill>
                <a:latin typeface="Times New Roman" pitchFamily="18" charset="0"/>
                <a:cs typeface="Times New Roman" pitchFamily="18" charset="0"/>
              </a:rPr>
              <a:t>De La Garza, 2004)</a:t>
            </a:r>
            <a:endParaRPr lang="it-IT" b="1" dirty="0">
              <a:solidFill>
                <a:schemeClr val="bg1"/>
              </a:solidFill>
              <a:latin typeface="Times New Roman" pitchFamily="18" charset="0"/>
              <a:cs typeface="Times New Roman" pitchFamily="18" charset="0"/>
            </a:endParaRPr>
          </a:p>
          <a:p>
            <a:pPr>
              <a:lnSpc>
                <a:spcPct val="125000"/>
              </a:lnSpc>
              <a:buFontTx/>
              <a:buChar char="•"/>
            </a:pPr>
            <a:r>
              <a:rPr lang="it-IT" b="1" dirty="0" err="1">
                <a:solidFill>
                  <a:schemeClr val="bg1"/>
                </a:solidFill>
                <a:latin typeface="Times New Roman" pitchFamily="18" charset="0"/>
                <a:cs typeface="Times New Roman" pitchFamily="18" charset="0"/>
              </a:rPr>
              <a:t>Quetiapina</a:t>
            </a:r>
            <a:r>
              <a:rPr lang="it-IT" b="1" dirty="0">
                <a:solidFill>
                  <a:schemeClr val="bg1"/>
                </a:solidFill>
                <a:latin typeface="Times New Roman" pitchFamily="18" charset="0"/>
                <a:cs typeface="Times New Roman" pitchFamily="18" charset="0"/>
              </a:rPr>
              <a:t> </a:t>
            </a:r>
            <a:r>
              <a:rPr lang="it-IT" sz="1800" b="1" dirty="0">
                <a:solidFill>
                  <a:schemeClr val="bg1"/>
                </a:solidFill>
                <a:latin typeface="Times New Roman" pitchFamily="18" charset="0"/>
                <a:cs typeface="Times New Roman" pitchFamily="18" charset="0"/>
              </a:rPr>
              <a:t>(</a:t>
            </a:r>
            <a:r>
              <a:rPr lang="it-IT" sz="1800" b="1" dirty="0" err="1">
                <a:solidFill>
                  <a:schemeClr val="bg1"/>
                </a:solidFill>
                <a:latin typeface="Times New Roman" pitchFamily="18" charset="0"/>
                <a:cs typeface="Times New Roman" pitchFamily="18" charset="0"/>
              </a:rPr>
              <a:t>Sattar</a:t>
            </a:r>
            <a:r>
              <a:rPr lang="it-IT" sz="1800" b="1" dirty="0">
                <a:solidFill>
                  <a:schemeClr val="bg1"/>
                </a:solidFill>
                <a:latin typeface="Times New Roman" pitchFamily="18" charset="0"/>
                <a:cs typeface="Times New Roman" pitchFamily="18" charset="0"/>
              </a:rPr>
              <a:t> </a:t>
            </a:r>
            <a:r>
              <a:rPr lang="it-IT" sz="1800" b="1" dirty="0" err="1">
                <a:solidFill>
                  <a:schemeClr val="bg1"/>
                </a:solidFill>
                <a:latin typeface="Times New Roman" pitchFamily="18" charset="0"/>
                <a:cs typeface="Times New Roman" pitchFamily="18" charset="0"/>
              </a:rPr>
              <a:t>S.P</a:t>
            </a:r>
            <a:r>
              <a:rPr lang="it-IT" sz="1800" b="1" dirty="0">
                <a:solidFill>
                  <a:schemeClr val="bg1"/>
                </a:solidFill>
                <a:latin typeface="Times New Roman" pitchFamily="18" charset="0"/>
                <a:cs typeface="Times New Roman" pitchFamily="18" charset="0"/>
              </a:rPr>
              <a:t>,2004)</a:t>
            </a:r>
          </a:p>
          <a:p>
            <a:pPr>
              <a:lnSpc>
                <a:spcPct val="125000"/>
              </a:lnSpc>
              <a:buFontTx/>
              <a:buChar char="•"/>
            </a:pPr>
            <a:r>
              <a:rPr lang="it-IT" b="1" dirty="0" err="1">
                <a:solidFill>
                  <a:schemeClr val="bg1"/>
                </a:solidFill>
                <a:latin typeface="Times New Roman" pitchFamily="18" charset="0"/>
                <a:cs typeface="Times New Roman" pitchFamily="18" charset="0"/>
              </a:rPr>
              <a:t>Olanzapina</a:t>
            </a:r>
            <a:r>
              <a:rPr lang="it-IT" b="1" dirty="0">
                <a:solidFill>
                  <a:schemeClr val="bg1"/>
                </a:solidFill>
                <a:latin typeface="Times New Roman" pitchFamily="18" charset="0"/>
                <a:cs typeface="Times New Roman" pitchFamily="18" charset="0"/>
              </a:rPr>
              <a:t> </a:t>
            </a:r>
            <a:r>
              <a:rPr lang="it-IT" sz="1800" b="1" dirty="0">
                <a:solidFill>
                  <a:schemeClr val="bg1"/>
                </a:solidFill>
                <a:latin typeface="Times New Roman" pitchFamily="18" charset="0"/>
                <a:cs typeface="Times New Roman" pitchFamily="18" charset="0"/>
              </a:rPr>
              <a:t>(</a:t>
            </a:r>
            <a:r>
              <a:rPr lang="it-IT" sz="1800" b="1" dirty="0" err="1">
                <a:solidFill>
                  <a:schemeClr val="bg1"/>
                </a:solidFill>
                <a:latin typeface="Times New Roman" pitchFamily="18" charset="0"/>
                <a:cs typeface="Times New Roman" pitchFamily="18" charset="0"/>
              </a:rPr>
              <a:t>Meil</a:t>
            </a:r>
            <a:r>
              <a:rPr lang="it-IT" sz="1800" b="1" dirty="0">
                <a:solidFill>
                  <a:schemeClr val="bg1"/>
                </a:solidFill>
                <a:latin typeface="Times New Roman" pitchFamily="18" charset="0"/>
                <a:cs typeface="Times New Roman" pitchFamily="18" charset="0"/>
              </a:rPr>
              <a:t>,1997)</a:t>
            </a:r>
          </a:p>
          <a:p>
            <a:endParaRPr lang="it-IT" sz="1800" b="1" dirty="0">
              <a:solidFill>
                <a:schemeClr val="folHlink"/>
              </a:solidFill>
              <a:latin typeface="Tahoma" pitchFamily="34" charset="0"/>
            </a:endParaRPr>
          </a:p>
        </p:txBody>
      </p:sp>
      <p:sp>
        <p:nvSpPr>
          <p:cNvPr id="49156" name="Text Box 4"/>
          <p:cNvSpPr txBox="1">
            <a:spLocks noChangeArrowheads="1"/>
          </p:cNvSpPr>
          <p:nvPr/>
        </p:nvSpPr>
        <p:spPr bwMode="auto">
          <a:xfrm>
            <a:off x="381000" y="3733800"/>
            <a:ext cx="2374368" cy="1077218"/>
          </a:xfrm>
          <a:prstGeom prst="rect">
            <a:avLst/>
          </a:prstGeom>
          <a:noFill/>
          <a:ln w="12700" cap="sq">
            <a:noFill/>
            <a:miter lim="800000"/>
            <a:headEnd type="none" w="sm" len="sm"/>
            <a:tailEnd type="none" w="sm" len="sm"/>
          </a:ln>
        </p:spPr>
        <p:txBody>
          <a:bodyPr wrap="none">
            <a:spAutoFit/>
          </a:bodyPr>
          <a:lstStyle/>
          <a:p>
            <a:r>
              <a:rPr lang="it-IT" sz="3200" b="1" dirty="0">
                <a:solidFill>
                  <a:srgbClr val="66FF33"/>
                </a:solidFill>
                <a:latin typeface="Times New Roman" pitchFamily="18" charset="0"/>
                <a:cs typeface="Times New Roman" pitchFamily="18" charset="0"/>
              </a:rPr>
              <a:t>Miscellanea</a:t>
            </a:r>
            <a:r>
              <a:rPr lang="it-IT" sz="3200" b="1" dirty="0"/>
              <a:t>:</a:t>
            </a:r>
          </a:p>
          <a:p>
            <a:endParaRPr lang="it-IT" sz="3200" b="1" dirty="0"/>
          </a:p>
        </p:txBody>
      </p:sp>
      <p:sp>
        <p:nvSpPr>
          <p:cNvPr id="49157" name="Text Box 5"/>
          <p:cNvSpPr txBox="1">
            <a:spLocks noChangeArrowheads="1"/>
          </p:cNvSpPr>
          <p:nvPr/>
        </p:nvSpPr>
        <p:spPr bwMode="auto">
          <a:xfrm>
            <a:off x="4343400" y="3733800"/>
            <a:ext cx="3389711" cy="2100575"/>
          </a:xfrm>
          <a:prstGeom prst="rect">
            <a:avLst/>
          </a:prstGeom>
          <a:noFill/>
          <a:ln w="12700" cap="sq">
            <a:noFill/>
            <a:miter lim="800000"/>
            <a:headEnd type="none" w="sm" len="sm"/>
            <a:tailEnd type="none" w="sm" len="sm"/>
          </a:ln>
        </p:spPr>
        <p:txBody>
          <a:bodyPr wrap="none">
            <a:spAutoFit/>
          </a:bodyPr>
          <a:lstStyle/>
          <a:p>
            <a:pPr>
              <a:lnSpc>
                <a:spcPct val="125000"/>
              </a:lnSpc>
              <a:buFontTx/>
              <a:buChar char="•"/>
            </a:pPr>
            <a:r>
              <a:rPr lang="it-IT" b="1" dirty="0" err="1">
                <a:solidFill>
                  <a:schemeClr val="bg1"/>
                </a:solidFill>
                <a:latin typeface="Times New Roman" pitchFamily="18" charset="0"/>
                <a:cs typeface="Times New Roman" pitchFamily="18" charset="0"/>
              </a:rPr>
              <a:t>Disulfiram</a:t>
            </a:r>
            <a:r>
              <a:rPr lang="it-IT" b="1" dirty="0">
                <a:solidFill>
                  <a:schemeClr val="bg1"/>
                </a:solidFill>
                <a:latin typeface="Times New Roman" pitchFamily="18" charset="0"/>
                <a:cs typeface="Times New Roman" pitchFamily="18" charset="0"/>
              </a:rPr>
              <a:t> </a:t>
            </a:r>
            <a:r>
              <a:rPr lang="it-IT" sz="1800" b="1" dirty="0">
                <a:solidFill>
                  <a:schemeClr val="bg1"/>
                </a:solidFill>
                <a:latin typeface="Times New Roman" pitchFamily="18" charset="0"/>
                <a:cs typeface="Times New Roman" pitchFamily="18" charset="0"/>
              </a:rPr>
              <a:t>( </a:t>
            </a:r>
            <a:r>
              <a:rPr lang="it-IT" sz="1800" b="1" dirty="0" err="1">
                <a:solidFill>
                  <a:schemeClr val="bg1"/>
                </a:solidFill>
                <a:latin typeface="Times New Roman" pitchFamily="18" charset="0"/>
                <a:cs typeface="Times New Roman" pitchFamily="18" charset="0"/>
              </a:rPr>
              <a:t>Vocci</a:t>
            </a:r>
            <a:r>
              <a:rPr lang="it-IT" sz="1800" b="1" dirty="0">
                <a:solidFill>
                  <a:schemeClr val="bg1"/>
                </a:solidFill>
                <a:latin typeface="Times New Roman" pitchFamily="18" charset="0"/>
                <a:cs typeface="Times New Roman" pitchFamily="18" charset="0"/>
              </a:rPr>
              <a:t> F.,2005)</a:t>
            </a:r>
            <a:endParaRPr lang="it-IT" b="1" dirty="0">
              <a:solidFill>
                <a:schemeClr val="bg1"/>
              </a:solidFill>
              <a:latin typeface="Times New Roman" pitchFamily="18" charset="0"/>
              <a:cs typeface="Times New Roman" pitchFamily="18" charset="0"/>
            </a:endParaRPr>
          </a:p>
          <a:p>
            <a:pPr>
              <a:lnSpc>
                <a:spcPct val="125000"/>
              </a:lnSpc>
              <a:buFontTx/>
              <a:buChar char="•"/>
            </a:pPr>
            <a:r>
              <a:rPr lang="it-IT" b="1" dirty="0" err="1">
                <a:solidFill>
                  <a:schemeClr val="bg1"/>
                </a:solidFill>
                <a:latin typeface="Times New Roman" pitchFamily="18" charset="0"/>
                <a:cs typeface="Times New Roman" pitchFamily="18" charset="0"/>
              </a:rPr>
              <a:t>Propanololo</a:t>
            </a:r>
            <a:r>
              <a:rPr lang="it-IT" b="1" dirty="0">
                <a:solidFill>
                  <a:schemeClr val="bg1"/>
                </a:solidFill>
                <a:latin typeface="Times New Roman" pitchFamily="18" charset="0"/>
                <a:cs typeface="Times New Roman" pitchFamily="18" charset="0"/>
              </a:rPr>
              <a:t> </a:t>
            </a:r>
            <a:r>
              <a:rPr lang="it-IT" sz="1800" b="1" dirty="0">
                <a:solidFill>
                  <a:schemeClr val="bg1"/>
                </a:solidFill>
                <a:latin typeface="Times New Roman" pitchFamily="18" charset="0"/>
                <a:cs typeface="Times New Roman" pitchFamily="18" charset="0"/>
              </a:rPr>
              <a:t>(</a:t>
            </a:r>
            <a:r>
              <a:rPr lang="it-IT" sz="1800" b="1" dirty="0" err="1">
                <a:solidFill>
                  <a:schemeClr val="bg1"/>
                </a:solidFill>
                <a:latin typeface="Times New Roman" pitchFamily="18" charset="0"/>
                <a:cs typeface="Times New Roman" pitchFamily="18" charset="0"/>
              </a:rPr>
              <a:t>Sofuoglo</a:t>
            </a:r>
            <a:r>
              <a:rPr lang="it-IT" sz="1800" b="1" dirty="0">
                <a:solidFill>
                  <a:schemeClr val="bg1"/>
                </a:solidFill>
                <a:latin typeface="Times New Roman" pitchFamily="18" charset="0"/>
                <a:cs typeface="Times New Roman" pitchFamily="18" charset="0"/>
              </a:rPr>
              <a:t> M.,2005)</a:t>
            </a:r>
            <a:endParaRPr lang="it-IT" b="1" dirty="0">
              <a:solidFill>
                <a:schemeClr val="bg1"/>
              </a:solidFill>
              <a:latin typeface="Times New Roman" pitchFamily="18" charset="0"/>
              <a:cs typeface="Times New Roman" pitchFamily="18" charset="0"/>
            </a:endParaRPr>
          </a:p>
          <a:p>
            <a:pPr>
              <a:lnSpc>
                <a:spcPct val="125000"/>
              </a:lnSpc>
              <a:buFontTx/>
              <a:buChar char="•"/>
            </a:pPr>
            <a:r>
              <a:rPr lang="it-IT" b="1" dirty="0" err="1">
                <a:solidFill>
                  <a:schemeClr val="bg1"/>
                </a:solidFill>
                <a:latin typeface="Times New Roman" pitchFamily="18" charset="0"/>
                <a:cs typeface="Times New Roman" pitchFamily="18" charset="0"/>
              </a:rPr>
              <a:t>Baclofene</a:t>
            </a:r>
            <a:r>
              <a:rPr lang="it-IT" b="1" dirty="0">
                <a:solidFill>
                  <a:schemeClr val="bg1"/>
                </a:solidFill>
                <a:latin typeface="Times New Roman" pitchFamily="18" charset="0"/>
                <a:cs typeface="Times New Roman" pitchFamily="18" charset="0"/>
              </a:rPr>
              <a:t> </a:t>
            </a:r>
            <a:r>
              <a:rPr lang="it-IT" sz="1800" b="1" dirty="0">
                <a:solidFill>
                  <a:schemeClr val="bg1"/>
                </a:solidFill>
                <a:latin typeface="Times New Roman" pitchFamily="18" charset="0"/>
                <a:cs typeface="Times New Roman" pitchFamily="18" charset="0"/>
              </a:rPr>
              <a:t>(</a:t>
            </a:r>
            <a:r>
              <a:rPr lang="it-IT" sz="1800" b="1" dirty="0" err="1">
                <a:solidFill>
                  <a:schemeClr val="bg1"/>
                </a:solidFill>
                <a:latin typeface="Times New Roman" pitchFamily="18" charset="0"/>
                <a:cs typeface="Times New Roman" pitchFamily="18" charset="0"/>
              </a:rPr>
              <a:t>Sofuoglo</a:t>
            </a:r>
            <a:r>
              <a:rPr lang="it-IT" sz="1800" b="1" dirty="0">
                <a:solidFill>
                  <a:schemeClr val="bg1"/>
                </a:solidFill>
                <a:latin typeface="Times New Roman" pitchFamily="18" charset="0"/>
                <a:cs typeface="Times New Roman" pitchFamily="18" charset="0"/>
              </a:rPr>
              <a:t> M.,2005)</a:t>
            </a:r>
            <a:endParaRPr lang="it-IT" b="1" dirty="0">
              <a:solidFill>
                <a:schemeClr val="bg1"/>
              </a:solidFill>
              <a:latin typeface="Times New Roman" pitchFamily="18" charset="0"/>
              <a:cs typeface="Times New Roman" pitchFamily="18" charset="0"/>
            </a:endParaRPr>
          </a:p>
          <a:p>
            <a:pPr>
              <a:lnSpc>
                <a:spcPct val="125000"/>
              </a:lnSpc>
              <a:buFontTx/>
              <a:buChar char="•"/>
            </a:pPr>
            <a:r>
              <a:rPr lang="it-IT" b="1" dirty="0" err="1">
                <a:solidFill>
                  <a:schemeClr val="bg1"/>
                </a:solidFill>
                <a:latin typeface="Times New Roman" pitchFamily="18" charset="0"/>
                <a:cs typeface="Times New Roman" pitchFamily="18" charset="0"/>
              </a:rPr>
              <a:t>Naltrexone</a:t>
            </a:r>
            <a:r>
              <a:rPr lang="it-IT" b="1" dirty="0">
                <a:solidFill>
                  <a:schemeClr val="bg1"/>
                </a:solidFill>
                <a:latin typeface="Times New Roman" pitchFamily="18" charset="0"/>
                <a:cs typeface="Times New Roman" pitchFamily="18" charset="0"/>
              </a:rPr>
              <a:t> </a:t>
            </a:r>
            <a:r>
              <a:rPr lang="it-IT" sz="1800" b="1" dirty="0">
                <a:solidFill>
                  <a:schemeClr val="bg1"/>
                </a:solidFill>
                <a:latin typeface="Times New Roman" pitchFamily="18" charset="0"/>
                <a:cs typeface="Times New Roman" pitchFamily="18" charset="0"/>
              </a:rPr>
              <a:t>( </a:t>
            </a:r>
            <a:r>
              <a:rPr lang="it-IT" sz="1800" b="1" dirty="0" err="1">
                <a:solidFill>
                  <a:schemeClr val="bg1"/>
                </a:solidFill>
                <a:latin typeface="Times New Roman" pitchFamily="18" charset="0"/>
                <a:cs typeface="Times New Roman" pitchFamily="18" charset="0"/>
              </a:rPr>
              <a:t>Vocci</a:t>
            </a:r>
            <a:r>
              <a:rPr lang="it-IT" sz="1800" b="1" dirty="0">
                <a:solidFill>
                  <a:schemeClr val="bg1"/>
                </a:solidFill>
                <a:latin typeface="Times New Roman" pitchFamily="18" charset="0"/>
                <a:cs typeface="Times New Roman" pitchFamily="18" charset="0"/>
              </a:rPr>
              <a:t> F.,2005)</a:t>
            </a:r>
            <a:endParaRPr lang="it-IT" b="1" dirty="0">
              <a:solidFill>
                <a:schemeClr val="bg1"/>
              </a:solidFill>
              <a:latin typeface="Times New Roman" pitchFamily="18" charset="0"/>
              <a:cs typeface="Times New Roman" pitchFamily="18" charset="0"/>
            </a:endParaRPr>
          </a:p>
          <a:p>
            <a:pPr>
              <a:lnSpc>
                <a:spcPct val="125000"/>
              </a:lnSpc>
            </a:pPr>
            <a:endParaRPr lang="it-IT" b="1" dirty="0">
              <a:solidFill>
                <a:schemeClr val="folHlink"/>
              </a:solidFill>
              <a:latin typeface="Tahoma" pitchFamily="34" charset="0"/>
            </a:endParaRPr>
          </a:p>
          <a:p>
            <a:pPr>
              <a:buFontTx/>
              <a:buChar char="•"/>
            </a:pPr>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685800" y="304800"/>
            <a:ext cx="7772400" cy="1143000"/>
          </a:xfrm>
        </p:spPr>
        <p:txBody>
          <a:bodyPr/>
          <a:lstStyle/>
          <a:p>
            <a:pPr eaLnBrk="1" hangingPunct="1">
              <a:defRPr/>
            </a:pPr>
            <a:r>
              <a:rPr lang="it-IT" sz="5400" smtClean="0">
                <a:solidFill>
                  <a:schemeClr val="hlink"/>
                </a:solidFill>
              </a:rPr>
              <a:t>Poliabuso</a:t>
            </a:r>
          </a:p>
        </p:txBody>
      </p:sp>
      <p:sp>
        <p:nvSpPr>
          <p:cNvPr id="50179" name="Rectangle 3"/>
          <p:cNvSpPr>
            <a:spLocks noGrp="1" noChangeArrowheads="1"/>
          </p:cNvSpPr>
          <p:nvPr>
            <p:ph type="subTitle" idx="1"/>
          </p:nvPr>
        </p:nvSpPr>
        <p:spPr>
          <a:xfrm>
            <a:off x="419100" y="1447800"/>
            <a:ext cx="8305800" cy="2438400"/>
          </a:xfrm>
        </p:spPr>
        <p:txBody>
          <a:bodyPr>
            <a:normAutofit lnSpcReduction="10000"/>
          </a:bodyPr>
          <a:lstStyle/>
          <a:p>
            <a:pPr algn="just" eaLnBrk="1" hangingPunct="1"/>
            <a:r>
              <a:rPr lang="it-IT" sz="2800" dirty="0" smtClean="0">
                <a:solidFill>
                  <a:schemeClr val="bg1"/>
                </a:solidFill>
              </a:rPr>
              <a:t>Il </a:t>
            </a:r>
            <a:r>
              <a:rPr lang="it-IT" sz="2800" dirty="0" err="1" smtClean="0">
                <a:solidFill>
                  <a:schemeClr val="bg1"/>
                </a:solidFill>
              </a:rPr>
              <a:t>poliabuso</a:t>
            </a:r>
            <a:r>
              <a:rPr lang="it-IT" sz="2800" dirty="0" smtClean="0">
                <a:solidFill>
                  <a:schemeClr val="bg1"/>
                </a:solidFill>
              </a:rPr>
              <a:t> è attualmente il più grosso fenomeno emergente in fatto di abuso e dipendenza da sostanze. Tutti gli eccitanti si assomigliano (amfetamine, </a:t>
            </a:r>
            <a:r>
              <a:rPr lang="it-IT" sz="2800" dirty="0" err="1" smtClean="0">
                <a:solidFill>
                  <a:schemeClr val="bg1"/>
                </a:solidFill>
              </a:rPr>
              <a:t>ecodroghe</a:t>
            </a:r>
            <a:r>
              <a:rPr lang="it-IT" sz="2800" dirty="0" smtClean="0">
                <a:solidFill>
                  <a:schemeClr val="bg1"/>
                </a:solidFill>
              </a:rPr>
              <a:t>, cocaina) e possono essere usati in associazione o in alternativa. Ciò che li differenzia è il profilo e la durata d’azione.</a:t>
            </a:r>
          </a:p>
        </p:txBody>
      </p:sp>
      <p:sp>
        <p:nvSpPr>
          <p:cNvPr id="50180" name="Rectangle 4"/>
          <p:cNvSpPr>
            <a:spLocks noChangeArrowheads="1"/>
          </p:cNvSpPr>
          <p:nvPr/>
        </p:nvSpPr>
        <p:spPr bwMode="auto">
          <a:xfrm>
            <a:off x="419100" y="4114800"/>
            <a:ext cx="8305800" cy="2438400"/>
          </a:xfrm>
          <a:prstGeom prst="rect">
            <a:avLst/>
          </a:prstGeom>
          <a:noFill/>
          <a:ln w="9525">
            <a:noFill/>
            <a:miter lim="800000"/>
            <a:headEnd/>
            <a:tailEnd/>
          </a:ln>
        </p:spPr>
        <p:txBody>
          <a:bodyPr lIns="92075" tIns="46038" rIns="92075" bIns="46038" anchor="ctr"/>
          <a:lstStyle/>
          <a:p>
            <a:pPr algn="just">
              <a:spcBef>
                <a:spcPct val="20000"/>
              </a:spcBef>
              <a:buClr>
                <a:schemeClr val="accent2"/>
              </a:buClr>
              <a:buSzPct val="80000"/>
              <a:buFont typeface="Wingdings" pitchFamily="2" charset="2"/>
              <a:buNone/>
            </a:pPr>
            <a:r>
              <a:rPr lang="it-IT" sz="2800" dirty="0">
                <a:solidFill>
                  <a:schemeClr val="bg1"/>
                </a:solidFill>
              </a:rPr>
              <a:t>La cocaina e gli altri eccitanti vengono anche assunti in associazione o alternativamente a sostanze a profilo sedativo, come l’eroina (</a:t>
            </a:r>
            <a:r>
              <a:rPr lang="it-IT" sz="2800" dirty="0" err="1">
                <a:solidFill>
                  <a:schemeClr val="bg1"/>
                </a:solidFill>
              </a:rPr>
              <a:t>speed-ball</a:t>
            </a:r>
            <a:r>
              <a:rPr lang="it-IT" sz="2800" dirty="0">
                <a:solidFill>
                  <a:schemeClr val="bg1"/>
                </a:solidFill>
              </a:rPr>
              <a:t>) o BDZ e più frequentemente alcol. Con quest’ultimo esiste una “sinergia matrimoniale”….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685800" y="685800"/>
            <a:ext cx="7772400" cy="838200"/>
          </a:xfrm>
        </p:spPr>
        <p:txBody>
          <a:bodyPr/>
          <a:lstStyle/>
          <a:p>
            <a:pPr eaLnBrk="1" hangingPunct="1">
              <a:defRPr/>
            </a:pPr>
            <a:r>
              <a:rPr lang="it-IT" sz="4800" smtClean="0">
                <a:solidFill>
                  <a:schemeClr val="hlink"/>
                </a:solidFill>
              </a:rPr>
              <a:t>Poliabuso (2)</a:t>
            </a:r>
          </a:p>
        </p:txBody>
      </p:sp>
      <p:sp>
        <p:nvSpPr>
          <p:cNvPr id="51203" name="Rectangle 3"/>
          <p:cNvSpPr>
            <a:spLocks noGrp="1" noChangeArrowheads="1"/>
          </p:cNvSpPr>
          <p:nvPr>
            <p:ph type="subTitle" idx="1"/>
          </p:nvPr>
        </p:nvSpPr>
        <p:spPr>
          <a:xfrm>
            <a:off x="381000" y="1219200"/>
            <a:ext cx="8382000" cy="5105400"/>
          </a:xfrm>
        </p:spPr>
        <p:txBody>
          <a:bodyPr/>
          <a:lstStyle/>
          <a:p>
            <a:pPr algn="just" eaLnBrk="1" hangingPunct="1"/>
            <a:r>
              <a:rPr lang="it-IT" dirty="0" smtClean="0">
                <a:solidFill>
                  <a:schemeClr val="bg1"/>
                </a:solidFill>
              </a:rPr>
              <a:t>Il </a:t>
            </a:r>
            <a:r>
              <a:rPr lang="it-IT" dirty="0" err="1" smtClean="0">
                <a:solidFill>
                  <a:schemeClr val="bg1"/>
                </a:solidFill>
              </a:rPr>
              <a:t>poliabuso</a:t>
            </a:r>
            <a:r>
              <a:rPr lang="it-IT" dirty="0" smtClean="0">
                <a:solidFill>
                  <a:schemeClr val="bg1"/>
                </a:solidFill>
              </a:rPr>
              <a:t> è frequente nelle classi giovanili in associazione anche a </a:t>
            </a:r>
            <a:r>
              <a:rPr lang="it-IT" dirty="0" err="1" smtClean="0">
                <a:solidFill>
                  <a:schemeClr val="bg1"/>
                </a:solidFill>
              </a:rPr>
              <a:t>cannabinoidi</a:t>
            </a:r>
            <a:r>
              <a:rPr lang="it-IT" dirty="0" smtClean="0">
                <a:solidFill>
                  <a:schemeClr val="bg1"/>
                </a:solidFill>
              </a:rPr>
              <a:t> e bevande “di ruolo” (</a:t>
            </a:r>
            <a:r>
              <a:rPr lang="it-IT" dirty="0" err="1" smtClean="0">
                <a:solidFill>
                  <a:schemeClr val="bg1"/>
                </a:solidFill>
              </a:rPr>
              <a:t>red</a:t>
            </a:r>
            <a:r>
              <a:rPr lang="it-IT" dirty="0" smtClean="0">
                <a:solidFill>
                  <a:schemeClr val="bg1"/>
                </a:solidFill>
              </a:rPr>
              <a:t> </a:t>
            </a:r>
            <a:r>
              <a:rPr lang="it-IT" dirty="0" err="1" smtClean="0">
                <a:solidFill>
                  <a:schemeClr val="bg1"/>
                </a:solidFill>
              </a:rPr>
              <a:t>bull</a:t>
            </a:r>
            <a:r>
              <a:rPr lang="it-IT" dirty="0" smtClean="0">
                <a:solidFill>
                  <a:schemeClr val="bg1"/>
                </a:solidFill>
              </a:rPr>
              <a:t>, </a:t>
            </a:r>
            <a:r>
              <a:rPr lang="it-IT" dirty="0" err="1" smtClean="0">
                <a:solidFill>
                  <a:schemeClr val="bg1"/>
                </a:solidFill>
              </a:rPr>
              <a:t>etc</a:t>
            </a:r>
            <a:r>
              <a:rPr lang="it-IT" dirty="0" smtClean="0">
                <a:solidFill>
                  <a:schemeClr val="bg1"/>
                </a:solidFill>
              </a:rPr>
              <a:t>). La cocaina è venduta in piccoli tagli a basso costo in virtù della sua modalità di utilizzo. Gli esiti a breve e lungo termine dal punto di vista sanitario e della salute psichica sono del tutto </a:t>
            </a:r>
            <a:r>
              <a:rPr lang="it-IT" dirty="0" err="1" smtClean="0">
                <a:solidFill>
                  <a:schemeClr val="bg1"/>
                </a:solidFill>
              </a:rPr>
              <a:t>imprevedibili…</a:t>
            </a:r>
            <a:endParaRPr lang="it-IT" dirty="0" smtClean="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t/>
            </a:r>
            <a:br>
              <a:rPr lang="it-IT" dirty="0" smtClean="0"/>
            </a:br>
            <a:endParaRPr lang="it-IT" dirty="0"/>
          </a:p>
        </p:txBody>
      </p:sp>
      <p:sp>
        <p:nvSpPr>
          <p:cNvPr id="3" name="Segnaposto contenuto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it-IT" dirty="0" smtClean="0"/>
              <a:t>Assopisce conflitti interiori</a:t>
            </a:r>
          </a:p>
          <a:p>
            <a:pPr eaLnBrk="1" fontAlgn="auto" hangingPunct="1">
              <a:spcAft>
                <a:spcPts val="0"/>
              </a:spcAft>
              <a:buFont typeface="Arial" pitchFamily="34" charset="0"/>
              <a:buChar char="•"/>
              <a:defRPr/>
            </a:pPr>
            <a:r>
              <a:rPr lang="it-IT" dirty="0" smtClean="0"/>
              <a:t>Ma poi li aumenta sempre più</a:t>
            </a:r>
          </a:p>
          <a:p>
            <a:pPr eaLnBrk="1" fontAlgn="auto" hangingPunct="1">
              <a:spcAft>
                <a:spcPts val="0"/>
              </a:spcAft>
              <a:buFont typeface="Arial" pitchFamily="34" charset="0"/>
              <a:buChar char="•"/>
              <a:defRPr/>
            </a:pPr>
            <a:r>
              <a:rPr lang="it-IT" dirty="0" smtClean="0"/>
              <a:t>Induce rapide sensazioni</a:t>
            </a:r>
          </a:p>
          <a:p>
            <a:pPr eaLnBrk="1" fontAlgn="auto" hangingPunct="1">
              <a:spcAft>
                <a:spcPts val="0"/>
              </a:spcAft>
              <a:buFont typeface="Arial" pitchFamily="34" charset="0"/>
              <a:buChar char="•"/>
              <a:defRPr/>
            </a:pPr>
            <a:r>
              <a:rPr lang="it-IT" dirty="0" smtClean="0"/>
              <a:t>E toglie la capacità di gioire delle piccole gratificazioni</a:t>
            </a:r>
          </a:p>
          <a:p>
            <a:pPr eaLnBrk="1" fontAlgn="auto" hangingPunct="1">
              <a:spcAft>
                <a:spcPts val="0"/>
              </a:spcAft>
              <a:buFont typeface="Arial" pitchFamily="34" charset="0"/>
              <a:buChar char="•"/>
              <a:defRPr/>
            </a:pPr>
            <a:r>
              <a:rPr lang="it-IT" dirty="0" smtClean="0"/>
              <a:t>Induce novità </a:t>
            </a:r>
          </a:p>
          <a:p>
            <a:pPr eaLnBrk="1" fontAlgn="auto" hangingPunct="1">
              <a:spcAft>
                <a:spcPts val="0"/>
              </a:spcAft>
              <a:buFont typeface="Arial" pitchFamily="34" charset="0"/>
              <a:buChar char="•"/>
              <a:defRPr/>
            </a:pPr>
            <a:r>
              <a:rPr lang="it-IT" dirty="0" smtClean="0"/>
              <a:t>E ti mette “a ruota”</a:t>
            </a:r>
          </a:p>
          <a:p>
            <a:pPr eaLnBrk="1" fontAlgn="auto" hangingPunct="1">
              <a:spcAft>
                <a:spcPts val="0"/>
              </a:spcAft>
              <a:buFont typeface="Arial" pitchFamily="34" charset="0"/>
              <a:buChar char="•"/>
              <a:defRPr/>
            </a:pPr>
            <a:r>
              <a:rPr lang="it-IT" dirty="0" smtClean="0"/>
              <a:t> </a:t>
            </a:r>
            <a:endParaRPr lang="it-IT"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292100" y="1033463"/>
            <a:ext cx="8558213" cy="4789487"/>
          </a:xfrm>
          <a:prstGeom prst="rect">
            <a:avLst/>
          </a:prstGeom>
          <a:noFill/>
          <a:ln w="12700" cap="sq">
            <a:noFill/>
            <a:miter lim="800000"/>
            <a:headEnd type="none" w="sm" len="sm"/>
            <a:tailEnd type="none" w="sm" len="sm"/>
          </a:ln>
        </p:spPr>
        <p:txBody>
          <a:bodyPr>
            <a:spAutoFit/>
          </a:bodyPr>
          <a:lstStyle/>
          <a:p>
            <a:pPr algn="just"/>
            <a:r>
              <a:rPr lang="it-IT" sz="2800" b="1" dirty="0">
                <a:solidFill>
                  <a:schemeClr val="bg1"/>
                </a:solidFill>
                <a:latin typeface="Tahoma" pitchFamily="34" charset="0"/>
              </a:rPr>
              <a:t>I cocainomani e i soggetti “</a:t>
            </a:r>
            <a:r>
              <a:rPr lang="it-IT" sz="2800" b="1" dirty="0" err="1">
                <a:solidFill>
                  <a:schemeClr val="bg1"/>
                </a:solidFill>
                <a:latin typeface="Tahoma" pitchFamily="34" charset="0"/>
              </a:rPr>
              <a:t>mixed</a:t>
            </a:r>
            <a:r>
              <a:rPr lang="it-IT" sz="2800" b="1" dirty="0">
                <a:solidFill>
                  <a:schemeClr val="bg1"/>
                </a:solidFill>
                <a:latin typeface="Tahoma" pitchFamily="34" charset="0"/>
              </a:rPr>
              <a:t>” risultano una relativa novità per i servizi di cura delle tossicodipendenze soprattutto nelle varianti non inclini a pratiche iniettive (nasali, inalatorie).</a:t>
            </a:r>
          </a:p>
          <a:p>
            <a:pPr algn="just"/>
            <a:r>
              <a:rPr lang="it-IT" sz="2800" b="1" dirty="0">
                <a:solidFill>
                  <a:schemeClr val="bg1"/>
                </a:solidFill>
                <a:latin typeface="Tahoma" pitchFamily="34" charset="0"/>
              </a:rPr>
              <a:t>Coloro che presentano problemi di  dipendenza si trovano nelle condizioni di una generale mancanza di moduli specifici logistici e professionali progettati per la cura del cocainismo/</a:t>
            </a:r>
            <a:r>
              <a:rPr lang="it-IT" sz="2800" b="1" dirty="0" err="1">
                <a:solidFill>
                  <a:schemeClr val="bg1"/>
                </a:solidFill>
                <a:latin typeface="Tahoma" pitchFamily="34" charset="0"/>
              </a:rPr>
              <a:t>cocainopatia</a:t>
            </a:r>
            <a:r>
              <a:rPr lang="it-IT" sz="2800" b="1" dirty="0">
                <a:solidFill>
                  <a:schemeClr val="bg1"/>
                </a:solidFill>
                <a:latin typeface="Tahoma" pitchFamily="34" charset="0"/>
              </a:rPr>
              <a:t>.</a:t>
            </a:r>
          </a:p>
          <a:p>
            <a:pPr algn="just"/>
            <a:endParaRPr lang="it-IT" sz="2800" b="1" dirty="0">
              <a:solidFill>
                <a:schemeClr val="folHlink"/>
              </a:solidFill>
              <a:latin typeface="Tahoma"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381000" y="0"/>
            <a:ext cx="8382000" cy="3508375"/>
          </a:xfrm>
          <a:prstGeom prst="rect">
            <a:avLst/>
          </a:prstGeom>
          <a:noFill/>
          <a:ln w="12700" cap="sq">
            <a:noFill/>
            <a:miter lim="800000"/>
            <a:headEnd type="none" w="sm" len="sm"/>
            <a:tailEnd type="none" w="sm" len="sm"/>
          </a:ln>
        </p:spPr>
        <p:txBody>
          <a:bodyPr>
            <a:spAutoFit/>
          </a:bodyPr>
          <a:lstStyle/>
          <a:p>
            <a:pPr algn="just"/>
            <a:r>
              <a:rPr lang="it-IT" sz="2800" b="1" dirty="0">
                <a:solidFill>
                  <a:schemeClr val="bg1"/>
                </a:solidFill>
                <a:latin typeface="Tahoma" pitchFamily="34" charset="0"/>
              </a:rPr>
              <a:t>Gli assuntori non coinvolti nello stigma della tossicodipendenza o che per personale mancanza di consapevolezza non ne prendono atto, non trovano alternative specialistiche nel pubblico continuando perciò a vivere il loro problema nell’invisibilità con il rischio di costi sanitari e sociali molto alti per il futuro</a:t>
            </a:r>
          </a:p>
        </p:txBody>
      </p:sp>
      <p:sp>
        <p:nvSpPr>
          <p:cNvPr id="53251" name="Rectangle 3"/>
          <p:cNvSpPr>
            <a:spLocks noChangeArrowheads="1"/>
          </p:cNvSpPr>
          <p:nvPr/>
        </p:nvSpPr>
        <p:spPr bwMode="auto">
          <a:xfrm>
            <a:off x="217488" y="2949575"/>
            <a:ext cx="9144000" cy="0"/>
          </a:xfrm>
          <a:prstGeom prst="rect">
            <a:avLst/>
          </a:prstGeom>
          <a:noFill/>
          <a:ln w="12700" cap="sq">
            <a:noFill/>
            <a:miter lim="800000"/>
            <a:headEnd type="none" w="sm" len="sm"/>
            <a:tailEnd type="none" w="sm" len="sm"/>
          </a:ln>
        </p:spPr>
        <p:txBody>
          <a:bodyPr>
            <a:spAutoFit/>
          </a:bodyPr>
          <a:lstStyle/>
          <a:p>
            <a:endParaRPr lang="it-IT"/>
          </a:p>
        </p:txBody>
      </p:sp>
      <p:sp>
        <p:nvSpPr>
          <p:cNvPr id="53252" name="Rectangle 4"/>
          <p:cNvSpPr>
            <a:spLocks noChangeArrowheads="1"/>
          </p:cNvSpPr>
          <p:nvPr/>
        </p:nvSpPr>
        <p:spPr bwMode="auto">
          <a:xfrm>
            <a:off x="241300" y="2801938"/>
            <a:ext cx="9144000" cy="0"/>
          </a:xfrm>
          <a:prstGeom prst="rect">
            <a:avLst/>
          </a:prstGeom>
          <a:noFill/>
          <a:ln w="12700" cap="sq">
            <a:noFill/>
            <a:miter lim="800000"/>
            <a:headEnd type="none" w="sm" len="sm"/>
            <a:tailEnd type="none" w="sm" len="sm"/>
          </a:ln>
        </p:spPr>
        <p:txBody>
          <a:bodyPr>
            <a:spAutoFit/>
          </a:bodyPr>
          <a:lstStyle/>
          <a:p>
            <a:endParaRPr lang="it-IT"/>
          </a:p>
        </p:txBody>
      </p:sp>
      <p:pic>
        <p:nvPicPr>
          <p:cNvPr id="53253" name="Picture 5" descr="Vai all'immagine a grandezza naturale">
            <a:hlinkClick r:id="rId2"/>
          </p:cNvPr>
          <p:cNvPicPr>
            <a:picLocks noChangeAspect="1" noChangeArrowheads="1"/>
          </p:cNvPicPr>
          <p:nvPr/>
        </p:nvPicPr>
        <p:blipFill>
          <a:blip r:embed="rId3" cstate="print"/>
          <a:srcRect/>
          <a:stretch>
            <a:fillRect/>
          </a:stretch>
        </p:blipFill>
        <p:spPr bwMode="auto">
          <a:xfrm>
            <a:off x="4572000" y="3657600"/>
            <a:ext cx="3962400" cy="2743200"/>
          </a:xfrm>
          <a:prstGeom prst="rect">
            <a:avLst/>
          </a:prstGeom>
          <a:noFill/>
          <a:ln w="9525">
            <a:noFill/>
            <a:miter lim="800000"/>
            <a:headEnd/>
            <a:tailEnd/>
          </a:ln>
        </p:spPr>
      </p:pic>
      <p:sp>
        <p:nvSpPr>
          <p:cNvPr id="53254" name="Rectangle 6"/>
          <p:cNvSpPr>
            <a:spLocks noChangeArrowheads="1"/>
          </p:cNvSpPr>
          <p:nvPr/>
        </p:nvSpPr>
        <p:spPr bwMode="auto">
          <a:xfrm>
            <a:off x="260350" y="2659063"/>
            <a:ext cx="9144000" cy="0"/>
          </a:xfrm>
          <a:prstGeom prst="rect">
            <a:avLst/>
          </a:prstGeom>
          <a:noFill/>
          <a:ln w="12700" cap="sq">
            <a:noFill/>
            <a:miter lim="800000"/>
            <a:headEnd type="none" w="sm" len="sm"/>
            <a:tailEnd type="none" w="sm" len="sm"/>
          </a:ln>
        </p:spPr>
        <p:txBody>
          <a:bodyPr>
            <a:spAutoFit/>
          </a:bodyPr>
          <a:lstStyle/>
          <a:p>
            <a:endParaRPr lang="it-IT"/>
          </a:p>
        </p:txBody>
      </p:sp>
      <p:sp>
        <p:nvSpPr>
          <p:cNvPr id="53255" name="Rectangle 7"/>
          <p:cNvSpPr>
            <a:spLocks noChangeArrowheads="1"/>
          </p:cNvSpPr>
          <p:nvPr/>
        </p:nvSpPr>
        <p:spPr bwMode="auto">
          <a:xfrm>
            <a:off x="247650" y="2773363"/>
            <a:ext cx="9144000" cy="0"/>
          </a:xfrm>
          <a:prstGeom prst="rect">
            <a:avLst/>
          </a:prstGeom>
          <a:noFill/>
          <a:ln w="12700" cap="sq">
            <a:noFill/>
            <a:miter lim="800000"/>
            <a:headEnd type="none" w="sm" len="sm"/>
            <a:tailEnd type="none" w="sm" len="sm"/>
          </a:ln>
        </p:spPr>
        <p:txBody>
          <a:bodyPr>
            <a:spAutoFit/>
          </a:bodyPr>
          <a:lstStyle/>
          <a:p>
            <a:endParaRPr lang="it-IT"/>
          </a:p>
        </p:txBody>
      </p:sp>
      <p:sp>
        <p:nvSpPr>
          <p:cNvPr id="53256" name="Rectangle 8"/>
          <p:cNvSpPr>
            <a:spLocks noChangeArrowheads="1"/>
          </p:cNvSpPr>
          <p:nvPr/>
        </p:nvSpPr>
        <p:spPr bwMode="auto">
          <a:xfrm>
            <a:off x="200025" y="2968625"/>
            <a:ext cx="9144000" cy="0"/>
          </a:xfrm>
          <a:prstGeom prst="rect">
            <a:avLst/>
          </a:prstGeom>
          <a:noFill/>
          <a:ln w="12700" cap="sq">
            <a:noFill/>
            <a:miter lim="800000"/>
            <a:headEnd type="none" w="sm" len="sm"/>
            <a:tailEnd type="none" w="sm" len="sm"/>
          </a:ln>
        </p:spPr>
        <p:txBody>
          <a:bodyPr>
            <a:spAutoFit/>
          </a:bodyPr>
          <a:lstStyle/>
          <a:p>
            <a:endParaRPr lang="it-IT"/>
          </a:p>
        </p:txBody>
      </p:sp>
      <p:pic>
        <p:nvPicPr>
          <p:cNvPr id="53257" name="Picture 9" descr="Vai all'immagine a grandezza naturale">
            <a:hlinkClick r:id="rId4"/>
          </p:cNvPr>
          <p:cNvPicPr>
            <a:picLocks noChangeAspect="1" noChangeArrowheads="1"/>
          </p:cNvPicPr>
          <p:nvPr/>
        </p:nvPicPr>
        <p:blipFill>
          <a:blip r:embed="rId5" cstate="print"/>
          <a:srcRect/>
          <a:stretch>
            <a:fillRect/>
          </a:stretch>
        </p:blipFill>
        <p:spPr bwMode="auto">
          <a:xfrm>
            <a:off x="533400" y="3803650"/>
            <a:ext cx="3581400" cy="244475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2"/>
          <p:cNvSpPr txBox="1">
            <a:spLocks noChangeArrowheads="1"/>
          </p:cNvSpPr>
          <p:nvPr/>
        </p:nvSpPr>
        <p:spPr bwMode="auto">
          <a:xfrm>
            <a:off x="1736725" y="1946275"/>
            <a:ext cx="184150" cy="457200"/>
          </a:xfrm>
          <a:prstGeom prst="rect">
            <a:avLst/>
          </a:prstGeom>
          <a:noFill/>
          <a:ln w="12700" cap="sq">
            <a:noFill/>
            <a:miter lim="800000"/>
            <a:headEnd type="none" w="sm" len="sm"/>
            <a:tailEnd type="none" w="sm" len="sm"/>
          </a:ln>
        </p:spPr>
        <p:txBody>
          <a:bodyPr wrap="none">
            <a:spAutoFit/>
          </a:bodyPr>
          <a:lstStyle/>
          <a:p>
            <a:endParaRPr lang="it-IT"/>
          </a:p>
        </p:txBody>
      </p:sp>
      <p:sp>
        <p:nvSpPr>
          <p:cNvPr id="4100" name="Text Box 3"/>
          <p:cNvSpPr txBox="1">
            <a:spLocks noChangeArrowheads="1"/>
          </p:cNvSpPr>
          <p:nvPr/>
        </p:nvSpPr>
        <p:spPr bwMode="auto">
          <a:xfrm>
            <a:off x="1600200" y="1371600"/>
            <a:ext cx="184150" cy="457200"/>
          </a:xfrm>
          <a:prstGeom prst="rect">
            <a:avLst/>
          </a:prstGeom>
          <a:noFill/>
          <a:ln w="12700" cap="sq">
            <a:noFill/>
            <a:miter lim="800000"/>
            <a:headEnd type="none" w="sm" len="sm"/>
            <a:tailEnd type="none" w="sm" len="sm"/>
          </a:ln>
        </p:spPr>
        <p:txBody>
          <a:bodyPr wrap="none">
            <a:spAutoFit/>
          </a:bodyPr>
          <a:lstStyle/>
          <a:p>
            <a:endParaRPr lang="it-IT"/>
          </a:p>
        </p:txBody>
      </p:sp>
      <p:sp>
        <p:nvSpPr>
          <p:cNvPr id="4101" name="Text Box 4"/>
          <p:cNvSpPr txBox="1">
            <a:spLocks noChangeArrowheads="1"/>
          </p:cNvSpPr>
          <p:nvPr/>
        </p:nvSpPr>
        <p:spPr bwMode="auto">
          <a:xfrm>
            <a:off x="609600" y="0"/>
            <a:ext cx="7924800" cy="2308324"/>
          </a:xfrm>
          <a:prstGeom prst="rect">
            <a:avLst/>
          </a:prstGeom>
          <a:noFill/>
          <a:ln w="12700" cap="sq">
            <a:noFill/>
            <a:miter lim="800000"/>
            <a:headEnd type="none" w="sm" len="sm"/>
            <a:tailEnd type="none" w="sm" len="sm"/>
          </a:ln>
        </p:spPr>
        <p:txBody>
          <a:bodyPr>
            <a:spAutoFit/>
          </a:bodyPr>
          <a:lstStyle/>
          <a:p>
            <a:pPr algn="just"/>
            <a:r>
              <a:rPr lang="it-IT" b="1" dirty="0">
                <a:solidFill>
                  <a:schemeClr val="bg1"/>
                </a:solidFill>
                <a:latin typeface="Tahoma" pitchFamily="34" charset="0"/>
              </a:rPr>
              <a:t>La nuova utenza potenziale è composta di soggetti molto giovani o che non risultano coinvolti nella marginalità propria delle dipendenze tradizionali (studenti, </a:t>
            </a:r>
            <a:r>
              <a:rPr lang="it-IT" b="1" dirty="0" err="1">
                <a:solidFill>
                  <a:schemeClr val="bg1"/>
                </a:solidFill>
                <a:latin typeface="Tahoma" pitchFamily="34" charset="0"/>
              </a:rPr>
              <a:t>professionisti…</a:t>
            </a:r>
            <a:r>
              <a:rPr lang="it-IT" b="1" dirty="0">
                <a:solidFill>
                  <a:schemeClr val="bg1"/>
                </a:solidFill>
                <a:latin typeface="Tahoma" pitchFamily="34" charset="0"/>
              </a:rPr>
              <a:t>). Essa necessita di luoghi specifici per la  diagnosi e la cura non stigmatizzati da una cornice di deriva sociale che risultino per essi idonei ed accettabili.</a:t>
            </a:r>
          </a:p>
          <a:p>
            <a:pPr algn="just"/>
            <a:r>
              <a:rPr lang="it-IT" b="1" dirty="0">
                <a:solidFill>
                  <a:schemeClr val="bg1"/>
                </a:solidFill>
                <a:latin typeface="Tahoma" pitchFamily="34" charset="0"/>
              </a:rPr>
              <a:t>Urge la costituzione di moduli di intervento che tengano conto delle peculiari caratteristiche sovraesposte.</a:t>
            </a:r>
          </a:p>
        </p:txBody>
      </p:sp>
      <p:graphicFrame>
        <p:nvGraphicFramePr>
          <p:cNvPr id="4098" name="Object 0"/>
          <p:cNvGraphicFramePr>
            <a:graphicFrameLocks noChangeAspect="1"/>
          </p:cNvGraphicFramePr>
          <p:nvPr/>
        </p:nvGraphicFramePr>
        <p:xfrm>
          <a:off x="2438400" y="4267200"/>
          <a:ext cx="3733800" cy="2203450"/>
        </p:xfrm>
        <a:graphic>
          <a:graphicData uri="http://schemas.openxmlformats.org/presentationml/2006/ole">
            <p:oleObj spid="_x0000_s4098" name="Documento Imaging" r:id="rId3" imgW="1886040" imgH="1409760" progId="">
              <p:embed/>
            </p:oleObj>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WINDOWS\Desktop\ballo.gif"/>
          <p:cNvPicPr>
            <a:picLocks noChangeAspect="1" noChangeArrowheads="1"/>
          </p:cNvPicPr>
          <p:nvPr/>
        </p:nvPicPr>
        <p:blipFill>
          <a:blip r:embed="rId2" cstate="print"/>
          <a:srcRect/>
          <a:stretch>
            <a:fillRect/>
          </a:stretch>
        </p:blipFill>
        <p:spPr bwMode="auto">
          <a:xfrm>
            <a:off x="533400" y="1905000"/>
            <a:ext cx="3657600" cy="2971800"/>
          </a:xfrm>
          <a:prstGeom prst="rect">
            <a:avLst/>
          </a:prstGeom>
          <a:noFill/>
          <a:ln w="9525">
            <a:noFill/>
            <a:miter lim="800000"/>
            <a:headEnd/>
            <a:tailEnd/>
          </a:ln>
        </p:spPr>
      </p:pic>
      <p:sp>
        <p:nvSpPr>
          <p:cNvPr id="54275" name="Text Box 3"/>
          <p:cNvSpPr txBox="1">
            <a:spLocks noChangeArrowheads="1"/>
          </p:cNvSpPr>
          <p:nvPr/>
        </p:nvSpPr>
        <p:spPr bwMode="auto">
          <a:xfrm>
            <a:off x="4572000" y="11113"/>
            <a:ext cx="4191000" cy="3831818"/>
          </a:xfrm>
          <a:prstGeom prst="rect">
            <a:avLst/>
          </a:prstGeom>
          <a:noFill/>
          <a:ln w="12700" cap="sq">
            <a:noFill/>
            <a:miter lim="800000"/>
            <a:headEnd type="none" w="sm" len="sm"/>
            <a:tailEnd type="none" w="sm" len="sm"/>
          </a:ln>
        </p:spPr>
        <p:txBody>
          <a:bodyPr>
            <a:spAutoFit/>
          </a:bodyPr>
          <a:lstStyle/>
          <a:p>
            <a:pPr algn="just">
              <a:spcBef>
                <a:spcPct val="50000"/>
              </a:spcBef>
            </a:pPr>
            <a:r>
              <a:rPr lang="it-IT" b="1" dirty="0" err="1">
                <a:solidFill>
                  <a:schemeClr val="bg1"/>
                </a:solidFill>
                <a:latin typeface="Tahoma" pitchFamily="34" charset="0"/>
              </a:rPr>
              <a:t>…il</a:t>
            </a:r>
            <a:r>
              <a:rPr lang="it-IT" b="1" dirty="0">
                <a:solidFill>
                  <a:schemeClr val="bg1"/>
                </a:solidFill>
                <a:latin typeface="Tahoma" pitchFamily="34" charset="0"/>
              </a:rPr>
              <a:t> consumo di cocaina tende ad aggregarsi nel più vasto concetto di </a:t>
            </a:r>
            <a:r>
              <a:rPr lang="it-IT" b="1" dirty="0" err="1">
                <a:solidFill>
                  <a:schemeClr val="bg1"/>
                </a:solidFill>
                <a:latin typeface="Tahoma" pitchFamily="34" charset="0"/>
              </a:rPr>
              <a:t>poliabuso</a:t>
            </a:r>
            <a:r>
              <a:rPr lang="it-IT" b="1" dirty="0">
                <a:solidFill>
                  <a:schemeClr val="bg1"/>
                </a:solidFill>
                <a:latin typeface="Tahoma" pitchFamily="34" charset="0"/>
              </a:rPr>
              <a:t> per le fasce giovanili (Di Blasi,2003) con modalità proattive per la socialità ed il funzionamento. </a:t>
            </a:r>
          </a:p>
          <a:p>
            <a:pPr algn="just">
              <a:spcBef>
                <a:spcPct val="50000"/>
              </a:spcBef>
            </a:pPr>
            <a:r>
              <a:rPr lang="it-IT" b="1" dirty="0">
                <a:solidFill>
                  <a:schemeClr val="bg1"/>
                </a:solidFill>
                <a:latin typeface="Tahoma" pitchFamily="34" charset="0"/>
              </a:rPr>
              <a:t>Diviene obiettivo della ricerca futura evidenziare se vi sono connessioni psicopatologiche fra il pesante </a:t>
            </a:r>
            <a:r>
              <a:rPr lang="it-IT" b="1" dirty="0" err="1">
                <a:solidFill>
                  <a:schemeClr val="bg1"/>
                </a:solidFill>
                <a:latin typeface="Tahoma" pitchFamily="34" charset="0"/>
              </a:rPr>
              <a:t>poliabuso</a:t>
            </a:r>
            <a:r>
              <a:rPr lang="it-IT" b="1" dirty="0">
                <a:solidFill>
                  <a:schemeClr val="bg1"/>
                </a:solidFill>
                <a:latin typeface="Tahoma" pitchFamily="34" charset="0"/>
              </a:rPr>
              <a:t> tipico di alcune situazioni ricreazionali e alcune caratteristiche dei nostri pazienti (speriamo di </a:t>
            </a:r>
            <a:r>
              <a:rPr lang="it-IT" b="1" dirty="0" err="1">
                <a:solidFill>
                  <a:schemeClr val="bg1"/>
                </a:solidFill>
                <a:latin typeface="Tahoma" pitchFamily="34" charset="0"/>
              </a:rPr>
              <a:t>no…</a:t>
            </a:r>
            <a:r>
              <a:rPr lang="it-IT" b="1" dirty="0">
                <a:solidFill>
                  <a:schemeClr val="bg1"/>
                </a:solidFill>
                <a:latin typeface="Tahoma" pitchFamily="34" charset="0"/>
              </a:rPr>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p:txBody>
          <a:bodyPr>
            <a:normAutofit fontScale="90000"/>
          </a:bodyPr>
          <a:lstStyle/>
          <a:p>
            <a:pPr eaLnBrk="1" hangingPunct="1"/>
            <a:r>
              <a:rPr lang="it-IT" dirty="0" smtClean="0"/>
              <a:t>Caratteristiche logistiche Trattamento cocainismo</a:t>
            </a:r>
          </a:p>
        </p:txBody>
      </p:sp>
      <p:sp>
        <p:nvSpPr>
          <p:cNvPr id="36867" name="Segnaposto contenuto 2"/>
          <p:cNvSpPr>
            <a:spLocks noGrp="1"/>
          </p:cNvSpPr>
          <p:nvPr>
            <p:ph idx="1"/>
          </p:nvPr>
        </p:nvSpPr>
        <p:spPr/>
        <p:txBody>
          <a:bodyPr/>
          <a:lstStyle/>
          <a:p>
            <a:pPr eaLnBrk="1" hangingPunct="1">
              <a:lnSpc>
                <a:spcPct val="90000"/>
              </a:lnSpc>
              <a:spcBef>
                <a:spcPct val="50000"/>
              </a:spcBef>
              <a:buFont typeface="Wingdings" pitchFamily="2" charset="2"/>
              <a:buChar char="Ø"/>
            </a:pPr>
            <a:r>
              <a:rPr lang="it-IT" sz="2700" smtClean="0"/>
              <a:t>Decentramento rispetto ai Ser.T;</a:t>
            </a:r>
          </a:p>
          <a:p>
            <a:pPr eaLnBrk="1" hangingPunct="1">
              <a:lnSpc>
                <a:spcPct val="90000"/>
              </a:lnSpc>
              <a:spcBef>
                <a:spcPct val="50000"/>
              </a:spcBef>
              <a:buFont typeface="Wingdings" pitchFamily="2" charset="2"/>
              <a:buChar char="Ø"/>
            </a:pPr>
            <a:r>
              <a:rPr lang="it-IT" sz="2700" smtClean="0"/>
              <a:t> Relativa autonomia di funzionamento;</a:t>
            </a:r>
          </a:p>
          <a:p>
            <a:pPr eaLnBrk="1" hangingPunct="1">
              <a:lnSpc>
                <a:spcPct val="90000"/>
              </a:lnSpc>
              <a:spcBef>
                <a:spcPct val="50000"/>
              </a:spcBef>
              <a:buFont typeface="Wingdings" pitchFamily="2" charset="2"/>
              <a:buChar char="Ø"/>
            </a:pPr>
            <a:r>
              <a:rPr lang="it-IT" sz="2700" smtClean="0"/>
              <a:t> Garanzia di anonimato;</a:t>
            </a:r>
          </a:p>
          <a:p>
            <a:pPr eaLnBrk="1" hangingPunct="1">
              <a:lnSpc>
                <a:spcPct val="90000"/>
              </a:lnSpc>
              <a:spcBef>
                <a:spcPct val="50000"/>
              </a:spcBef>
              <a:buFont typeface="Wingdings" pitchFamily="2" charset="2"/>
              <a:buChar char="Ø"/>
            </a:pPr>
            <a:r>
              <a:rPr lang="it-IT" sz="2700" smtClean="0"/>
              <a:t> Apertura in orari compatibili col lavoro;</a:t>
            </a:r>
          </a:p>
          <a:p>
            <a:pPr eaLnBrk="1" hangingPunct="1">
              <a:lnSpc>
                <a:spcPct val="90000"/>
              </a:lnSpc>
              <a:spcBef>
                <a:spcPct val="50000"/>
              </a:spcBef>
              <a:buFont typeface="Wingdings" pitchFamily="2" charset="2"/>
              <a:buChar char="Ø"/>
            </a:pPr>
            <a:r>
              <a:rPr lang="it-IT" sz="2700" smtClean="0"/>
              <a:t> Locali idonei all’attivazione di gruppi;</a:t>
            </a:r>
          </a:p>
          <a:p>
            <a:pPr eaLnBrk="1" hangingPunct="1">
              <a:lnSpc>
                <a:spcPct val="90000"/>
              </a:lnSpc>
              <a:spcBef>
                <a:spcPct val="50000"/>
              </a:spcBef>
              <a:buFont typeface="Wingdings" pitchFamily="2" charset="2"/>
              <a:buChar char="Ø"/>
            </a:pPr>
            <a:r>
              <a:rPr lang="it-IT" sz="2700" smtClean="0"/>
              <a:t> Gestione multidisciplinare con conduzione sanitaria;</a:t>
            </a:r>
          </a:p>
          <a:p>
            <a:pPr eaLnBrk="1" hangingPunct="1">
              <a:lnSpc>
                <a:spcPct val="90000"/>
              </a:lnSpc>
              <a:spcBef>
                <a:spcPct val="50000"/>
              </a:spcBef>
              <a:buFont typeface="Wingdings" pitchFamily="2" charset="2"/>
              <a:buChar char="Ø"/>
            </a:pPr>
            <a:r>
              <a:rPr lang="it-IT" sz="2700" smtClean="0"/>
              <a:t> Rete con i servizi (DSM, Spazio Giovani, Consultori)</a:t>
            </a:r>
          </a:p>
          <a:p>
            <a:pPr eaLnBrk="1" hangingPunct="1">
              <a:lnSpc>
                <a:spcPct val="90000"/>
              </a:lnSpc>
            </a:pPr>
            <a:endParaRPr lang="it-IT" sz="270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ADD/H E COCAINISMO</a:t>
            </a:r>
            <a:endParaRPr lang="it-IT" dirty="0"/>
          </a:p>
        </p:txBody>
      </p:sp>
      <p:sp>
        <p:nvSpPr>
          <p:cNvPr id="5" name="Segnaposto contenuto 4"/>
          <p:cNvSpPr>
            <a:spLocks noGrp="1"/>
          </p:cNvSpPr>
          <p:nvPr>
            <p:ph idx="1"/>
          </p:nvPr>
        </p:nvSpPr>
        <p:spPr/>
        <p:txBody>
          <a:bodyPr/>
          <a:lstStyle/>
          <a:p>
            <a:r>
              <a:rPr lang="it-IT" dirty="0" smtClean="0"/>
              <a:t>TRATTAMENTO CON METILFENIDATO (</a:t>
            </a:r>
            <a:r>
              <a:rPr lang="it-IT" dirty="0" err="1" smtClean="0"/>
              <a:t>Ritalin</a:t>
            </a:r>
            <a:r>
              <a:rPr lang="it-IT" dirty="0" smtClean="0"/>
              <a:t>)</a:t>
            </a:r>
          </a:p>
          <a:p>
            <a:r>
              <a:rPr lang="it-IT" dirty="0" smtClean="0"/>
              <a:t>TRATTAMENTO CON BUPROPIONE CLOR.</a:t>
            </a:r>
            <a:endParaRPr lang="it-IT"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457200" y="762000"/>
            <a:ext cx="8153400" cy="4664075"/>
          </a:xfrm>
          <a:prstGeom prst="rect">
            <a:avLst/>
          </a:prstGeom>
          <a:noFill/>
          <a:ln w="38100" cmpd="dbl">
            <a:solidFill>
              <a:srgbClr val="000099"/>
            </a:solidFill>
            <a:miter lim="800000"/>
            <a:headEnd/>
            <a:tailEnd/>
          </a:ln>
        </p:spPr>
        <p:txBody>
          <a:bodyPr>
            <a:spAutoFit/>
          </a:bodyPr>
          <a:lstStyle/>
          <a:p>
            <a:pPr algn="just" eaLnBrk="0" hangingPunct="0">
              <a:spcBef>
                <a:spcPts val="500"/>
              </a:spcBef>
              <a:spcAft>
                <a:spcPts val="500"/>
              </a:spcAft>
            </a:pPr>
            <a:endParaRPr lang="en-GB" b="1">
              <a:solidFill>
                <a:srgbClr val="336600"/>
              </a:solidFill>
              <a:latin typeface="Comic Sans MS" pitchFamily="66" charset="0"/>
            </a:endParaRPr>
          </a:p>
          <a:p>
            <a:pPr algn="just" eaLnBrk="0" hangingPunct="0">
              <a:spcBef>
                <a:spcPts val="500"/>
              </a:spcBef>
              <a:spcAft>
                <a:spcPts val="500"/>
              </a:spcAft>
            </a:pPr>
            <a:r>
              <a:rPr lang="en-GB" b="1">
                <a:solidFill>
                  <a:srgbClr val="000066"/>
                </a:solidFill>
                <a:latin typeface="Comic Sans MS" pitchFamily="66" charset="0"/>
                <a:ea typeface="Arial Unicode MS" pitchFamily="34" charset="-128"/>
                <a:cs typeface="Arial Unicode MS" pitchFamily="34" charset="-128"/>
              </a:rPr>
              <a:t>Children with ADHD produce weak dopamine signals, meaning that </a:t>
            </a:r>
            <a:r>
              <a:rPr lang="en-GB" sz="2800" b="1" u="sng">
                <a:solidFill>
                  <a:srgbClr val="000066"/>
                </a:solidFill>
                <a:latin typeface="Comic Sans MS" pitchFamily="66" charset="0"/>
                <a:ea typeface="Arial Unicode MS" pitchFamily="34" charset="-128"/>
                <a:cs typeface="Arial Unicode MS" pitchFamily="34" charset="-128"/>
              </a:rPr>
              <a:t>usually interesting activities provide fewer rewards. </a:t>
            </a:r>
          </a:p>
          <a:p>
            <a:pPr algn="just" eaLnBrk="0" hangingPunct="0">
              <a:spcBef>
                <a:spcPts val="500"/>
              </a:spcBef>
              <a:spcAft>
                <a:spcPts val="500"/>
              </a:spcAft>
            </a:pPr>
            <a:r>
              <a:rPr lang="en-GB" b="1">
                <a:solidFill>
                  <a:srgbClr val="000066"/>
                </a:solidFill>
                <a:latin typeface="Comic Sans MS" pitchFamily="66" charset="0"/>
                <a:ea typeface="Arial Unicode MS" pitchFamily="34" charset="-128"/>
                <a:cs typeface="Arial Unicode MS" pitchFamily="34" charset="-128"/>
              </a:rPr>
              <a:t>Their </a:t>
            </a:r>
            <a:r>
              <a:rPr lang="en-GB" sz="2800" b="1" u="sng">
                <a:solidFill>
                  <a:srgbClr val="FF0000"/>
                </a:solidFill>
                <a:latin typeface="Comic Sans MS" pitchFamily="66" charset="0"/>
                <a:ea typeface="Arial Unicode MS" pitchFamily="34" charset="-128"/>
                <a:cs typeface="Arial Unicode MS" pitchFamily="34" charset="-128"/>
              </a:rPr>
              <a:t>attention circuitry is underfed</a:t>
            </a:r>
            <a:r>
              <a:rPr lang="en-GB" sz="2800" b="1" u="sng">
                <a:solidFill>
                  <a:srgbClr val="000066"/>
                </a:solidFill>
                <a:latin typeface="Comic Sans MS" pitchFamily="66" charset="0"/>
                <a:ea typeface="Arial Unicode MS" pitchFamily="34" charset="-128"/>
                <a:cs typeface="Arial Unicode MS" pitchFamily="34" charset="-128"/>
              </a:rPr>
              <a:t>. </a:t>
            </a:r>
            <a:endParaRPr lang="en-GB" sz="2800" b="1" u="sng">
              <a:solidFill>
                <a:srgbClr val="000066"/>
              </a:solidFill>
              <a:latin typeface="Comic Sans MS" pitchFamily="66" charset="0"/>
            </a:endParaRPr>
          </a:p>
          <a:p>
            <a:pPr algn="just" eaLnBrk="0" hangingPunct="0">
              <a:spcBef>
                <a:spcPts val="500"/>
              </a:spcBef>
              <a:spcAft>
                <a:spcPts val="500"/>
              </a:spcAft>
            </a:pPr>
            <a:r>
              <a:rPr lang="en-GB" b="1">
                <a:solidFill>
                  <a:srgbClr val="000066"/>
                </a:solidFill>
                <a:latin typeface="Comic Sans MS" pitchFamily="66" charset="0"/>
                <a:ea typeface="Arial Unicode MS" pitchFamily="34" charset="-128"/>
                <a:cs typeface="Arial Unicode MS" pitchFamily="34" charset="-128"/>
              </a:rPr>
              <a:t>At the same time, they experience a related effect: random, </a:t>
            </a:r>
            <a:r>
              <a:rPr lang="en-GB" sz="2800" b="1" u="sng">
                <a:solidFill>
                  <a:srgbClr val="FF0000"/>
                </a:solidFill>
                <a:latin typeface="Comic Sans MS" pitchFamily="66" charset="0"/>
                <a:ea typeface="Arial Unicode MS" pitchFamily="34" charset="-128"/>
                <a:cs typeface="Arial Unicode MS" pitchFamily="34" charset="-128"/>
              </a:rPr>
              <a:t>distracting neuron firing</a:t>
            </a:r>
            <a:r>
              <a:rPr lang="en-GB" sz="2800" b="1" u="sng">
                <a:solidFill>
                  <a:srgbClr val="000066"/>
                </a:solidFill>
                <a:latin typeface="Comic Sans MS" pitchFamily="66" charset="0"/>
                <a:ea typeface="Arial Unicode MS" pitchFamily="34" charset="-128"/>
                <a:cs typeface="Arial Unicode MS" pitchFamily="34" charset="-128"/>
              </a:rPr>
              <a:t>.</a:t>
            </a:r>
            <a:r>
              <a:rPr lang="en-GB" sz="2800" b="1">
                <a:solidFill>
                  <a:srgbClr val="000066"/>
                </a:solidFill>
                <a:latin typeface="Comic Sans MS" pitchFamily="66" charset="0"/>
                <a:ea typeface="Arial Unicode MS" pitchFamily="34" charset="-128"/>
                <a:cs typeface="Arial Unicode MS" pitchFamily="34" charset="-128"/>
              </a:rPr>
              <a:t> </a:t>
            </a:r>
            <a:endParaRPr lang="en-GB" sz="2800" b="1">
              <a:solidFill>
                <a:srgbClr val="000066"/>
              </a:solidFill>
              <a:latin typeface="Comic Sans MS" pitchFamily="66" charset="0"/>
            </a:endParaRPr>
          </a:p>
          <a:p>
            <a:pPr algn="just" eaLnBrk="0" hangingPunct="0">
              <a:spcBef>
                <a:spcPts val="500"/>
              </a:spcBef>
              <a:spcAft>
                <a:spcPts val="500"/>
              </a:spcAft>
            </a:pPr>
            <a:r>
              <a:rPr lang="en-GB" b="1">
                <a:solidFill>
                  <a:srgbClr val="000066"/>
                </a:solidFill>
                <a:latin typeface="Comic Sans MS" pitchFamily="66" charset="0"/>
                <a:ea typeface="Arial Unicode MS" pitchFamily="34" charset="-128"/>
                <a:cs typeface="Arial Unicode MS" pitchFamily="34" charset="-128"/>
              </a:rPr>
              <a:t>This background hum interferes with concentration, making the child more distractible.</a:t>
            </a:r>
          </a:p>
          <a:p>
            <a:pPr algn="just" eaLnBrk="0" hangingPunct="0">
              <a:spcBef>
                <a:spcPts val="500"/>
              </a:spcBef>
              <a:spcAft>
                <a:spcPts val="500"/>
              </a:spcAft>
            </a:pPr>
            <a:endParaRPr lang="it-IT" b="1">
              <a:solidFill>
                <a:srgbClr val="336600"/>
              </a:solidFill>
              <a:latin typeface="Comic Sans MS" pitchFamily="66"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457200" y="617538"/>
            <a:ext cx="8153400" cy="1327150"/>
          </a:xfrm>
          <a:prstGeom prst="rect">
            <a:avLst/>
          </a:prstGeom>
          <a:solidFill>
            <a:srgbClr val="CCFFFF"/>
          </a:solidFill>
          <a:ln w="9525">
            <a:noFill/>
            <a:miter lim="800000"/>
            <a:headEnd/>
            <a:tailEnd/>
          </a:ln>
        </p:spPr>
        <p:txBody>
          <a:bodyPr>
            <a:spAutoFit/>
          </a:bodyPr>
          <a:lstStyle/>
          <a:p>
            <a:pPr eaLnBrk="0" hangingPunct="0"/>
            <a:r>
              <a:rPr lang="en-GB" sz="1200">
                <a:solidFill>
                  <a:schemeClr val="accent2"/>
                </a:solidFill>
                <a:latin typeface="Comic Sans MS" pitchFamily="66" charset="0"/>
              </a:rPr>
              <a:t> J Clin Psychiatry 1998 Jun;59(6):300-5	</a:t>
            </a:r>
            <a:r>
              <a:rPr lang="en-GB">
                <a:solidFill>
                  <a:schemeClr val="accent2"/>
                </a:solidFill>
                <a:latin typeface="Comic Sans MS" pitchFamily="66" charset="0"/>
              </a:rPr>
              <a:t>	</a:t>
            </a:r>
          </a:p>
          <a:p>
            <a:pPr eaLnBrk="0" hangingPunct="0">
              <a:spcBef>
                <a:spcPct val="50000"/>
              </a:spcBef>
            </a:pPr>
            <a:r>
              <a:rPr lang="en-GB" sz="1800" b="1">
                <a:solidFill>
                  <a:schemeClr val="accent2"/>
                </a:solidFill>
                <a:latin typeface="Comic Sans MS" pitchFamily="66" charset="0"/>
              </a:rPr>
              <a:t>Methylphenidate treatment for cocaine abusers with adult attention deficit/hyperactivity disorder: a pilot study.</a:t>
            </a:r>
            <a:r>
              <a:rPr lang="en-GB" sz="1800">
                <a:solidFill>
                  <a:schemeClr val="accent2"/>
                </a:solidFill>
                <a:latin typeface="Comic Sans MS" pitchFamily="66" charset="0"/>
              </a:rPr>
              <a:t/>
            </a:r>
            <a:br>
              <a:rPr lang="en-GB" sz="1800">
                <a:solidFill>
                  <a:schemeClr val="accent2"/>
                </a:solidFill>
                <a:latin typeface="Comic Sans MS" pitchFamily="66" charset="0"/>
              </a:rPr>
            </a:br>
            <a:r>
              <a:rPr lang="de-DE" sz="1200" b="1">
                <a:solidFill>
                  <a:schemeClr val="accent2"/>
                </a:solidFill>
                <a:latin typeface="Comic Sans MS" pitchFamily="66" charset="0"/>
              </a:rPr>
              <a:t>Levin FR, Evans SM, McDowell DM, Kleber HD.</a:t>
            </a:r>
            <a:endParaRPr lang="it-IT">
              <a:solidFill>
                <a:schemeClr val="accent2"/>
              </a:solidFill>
              <a:latin typeface="Comic Sans MS" pitchFamily="66" charset="0"/>
            </a:endParaRPr>
          </a:p>
        </p:txBody>
      </p:sp>
      <p:sp>
        <p:nvSpPr>
          <p:cNvPr id="47107" name="Text Box 3"/>
          <p:cNvSpPr txBox="1">
            <a:spLocks noChangeArrowheads="1"/>
          </p:cNvSpPr>
          <p:nvPr/>
        </p:nvSpPr>
        <p:spPr bwMode="auto">
          <a:xfrm>
            <a:off x="304800" y="2293938"/>
            <a:ext cx="8534400" cy="3954462"/>
          </a:xfrm>
          <a:prstGeom prst="rect">
            <a:avLst/>
          </a:prstGeom>
          <a:noFill/>
          <a:ln w="76200">
            <a:solidFill>
              <a:srgbClr val="FFFF66"/>
            </a:solidFill>
            <a:miter lim="800000"/>
            <a:headEnd/>
            <a:tailEnd/>
          </a:ln>
        </p:spPr>
        <p:txBody>
          <a:bodyPr>
            <a:spAutoFit/>
          </a:bodyPr>
          <a:lstStyle/>
          <a:p>
            <a:pPr lvl="1" eaLnBrk="0" hangingPunct="0">
              <a:spcBef>
                <a:spcPts val="500"/>
              </a:spcBef>
              <a:spcAft>
                <a:spcPts val="500"/>
              </a:spcAft>
            </a:pPr>
            <a:r>
              <a:rPr lang="en-GB" b="1">
                <a:solidFill>
                  <a:srgbClr val="006600"/>
                </a:solidFill>
                <a:latin typeface="Comic Sans MS" pitchFamily="66" charset="0"/>
              </a:rPr>
              <a:t/>
            </a:r>
            <a:br>
              <a:rPr lang="en-GB" b="1">
                <a:solidFill>
                  <a:srgbClr val="006600"/>
                </a:solidFill>
                <a:latin typeface="Comic Sans MS" pitchFamily="66" charset="0"/>
              </a:rPr>
            </a:br>
            <a:r>
              <a:rPr lang="en-GB" b="1">
                <a:solidFill>
                  <a:srgbClr val="000066"/>
                </a:solidFill>
                <a:latin typeface="Arial" charset="0"/>
              </a:rPr>
              <a:t>attention-deficit/hyperactivity disorder (ADHD) is common among cocaine abusers seeking treatment</a:t>
            </a:r>
          </a:p>
          <a:p>
            <a:pPr lvl="1" eaLnBrk="0" hangingPunct="0">
              <a:spcBef>
                <a:spcPts val="500"/>
              </a:spcBef>
              <a:spcAft>
                <a:spcPts val="500"/>
              </a:spcAft>
            </a:pPr>
            <a:endParaRPr lang="en-GB" b="1">
              <a:solidFill>
                <a:srgbClr val="000066"/>
              </a:solidFill>
              <a:latin typeface="Arial" charset="0"/>
            </a:endParaRPr>
          </a:p>
          <a:p>
            <a:pPr lvl="1" eaLnBrk="0" hangingPunct="0">
              <a:spcBef>
                <a:spcPts val="500"/>
              </a:spcBef>
              <a:spcAft>
                <a:spcPts val="500"/>
              </a:spcAft>
            </a:pPr>
            <a:r>
              <a:rPr lang="en-GB" b="1">
                <a:solidFill>
                  <a:srgbClr val="000066"/>
                </a:solidFill>
                <a:latin typeface="Arial" charset="0"/>
              </a:rPr>
              <a:t>sustained-release methylphenidate and relapse prevention therapy may be effective in treating individuals with both adult ADHD and cocaine dependence.</a:t>
            </a:r>
          </a:p>
          <a:p>
            <a:pPr eaLnBrk="0" hangingPunct="0">
              <a:spcBef>
                <a:spcPct val="50000"/>
              </a:spcBef>
            </a:pPr>
            <a:endParaRPr lang="it-IT" b="1">
              <a:solidFill>
                <a:srgbClr val="0066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wipe(up)">
                                      <p:cBhvr>
                                        <p:cTn id="7" dur="500"/>
                                        <p:tgtEl>
                                          <p:spTgt spid="471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7107"/>
                                        </p:tgtEl>
                                        <p:attrNameLst>
                                          <p:attrName>style.visibility</p:attrName>
                                        </p:attrNameLst>
                                      </p:cBhvr>
                                      <p:to>
                                        <p:strVal val="visible"/>
                                      </p:to>
                                    </p:set>
                                    <p:animEffect transition="in" filter="wipe(up)">
                                      <p:cBhvr>
                                        <p:cTn id="12" dur="5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nimBg="1" autoUpdateAnimBg="0"/>
      <p:bldP spid="47107" grpId="0" animBg="1"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304800" y="381000"/>
            <a:ext cx="8534400" cy="2541588"/>
          </a:xfrm>
          <a:prstGeom prst="rect">
            <a:avLst/>
          </a:prstGeom>
          <a:noFill/>
          <a:ln w="76200">
            <a:solidFill>
              <a:schemeClr val="bg1"/>
            </a:solidFill>
            <a:prstDash val="dash"/>
            <a:miter lim="800000"/>
            <a:headEnd/>
            <a:tailEnd/>
          </a:ln>
        </p:spPr>
        <p:txBody>
          <a:bodyPr>
            <a:spAutoFit/>
          </a:bodyPr>
          <a:lstStyle/>
          <a:p>
            <a:pPr eaLnBrk="0" hangingPunct="0">
              <a:spcBef>
                <a:spcPct val="50000"/>
              </a:spcBef>
            </a:pPr>
            <a:r>
              <a:rPr lang="de-DE">
                <a:solidFill>
                  <a:srgbClr val="000066"/>
                </a:solidFill>
                <a:latin typeface="Arial" charset="0"/>
              </a:rPr>
              <a:t>Psychiatr Serv </a:t>
            </a:r>
          </a:p>
          <a:p>
            <a:pPr eaLnBrk="0" hangingPunct="0">
              <a:spcBef>
                <a:spcPct val="50000"/>
              </a:spcBef>
            </a:pPr>
            <a:r>
              <a:rPr lang="en-GB" b="1">
                <a:solidFill>
                  <a:srgbClr val="000066"/>
                </a:solidFill>
                <a:latin typeface="Arial" charset="0"/>
              </a:rPr>
              <a:t>Long-acting stimulants for the treatment of attention-deficit disorder in cocaine-dependent adults.</a:t>
            </a:r>
            <a:r>
              <a:rPr lang="en-GB">
                <a:solidFill>
                  <a:srgbClr val="000066"/>
                </a:solidFill>
                <a:latin typeface="Arial" charset="0"/>
              </a:rPr>
              <a:t/>
            </a:r>
            <a:br>
              <a:rPr lang="en-GB">
                <a:solidFill>
                  <a:srgbClr val="000066"/>
                </a:solidFill>
                <a:latin typeface="Arial" charset="0"/>
              </a:rPr>
            </a:br>
            <a:r>
              <a:rPr lang="en-GB">
                <a:solidFill>
                  <a:srgbClr val="000066"/>
                </a:solidFill>
                <a:latin typeface="Arial" charset="0"/>
              </a:rPr>
              <a:t/>
            </a:r>
            <a:br>
              <a:rPr lang="en-GB">
                <a:solidFill>
                  <a:srgbClr val="000066"/>
                </a:solidFill>
                <a:latin typeface="Arial" charset="0"/>
              </a:rPr>
            </a:br>
            <a:r>
              <a:rPr lang="en-GB" b="1">
                <a:solidFill>
                  <a:srgbClr val="000066"/>
                </a:solidFill>
                <a:latin typeface="Arial" charset="0"/>
              </a:rPr>
              <a:t>Castaneda et al., 2000</a:t>
            </a:r>
            <a:r>
              <a:rPr lang="en-GB">
                <a:solidFill>
                  <a:srgbClr val="000066"/>
                </a:solidFill>
                <a:latin typeface="Arial" charset="0"/>
              </a:rPr>
              <a:t/>
            </a:r>
            <a:br>
              <a:rPr lang="en-GB">
                <a:solidFill>
                  <a:srgbClr val="000066"/>
                </a:solidFill>
                <a:latin typeface="Arial" charset="0"/>
              </a:rPr>
            </a:br>
            <a:endParaRPr lang="it-IT">
              <a:solidFill>
                <a:srgbClr val="000066"/>
              </a:solidFill>
              <a:latin typeface="Arial" charset="0"/>
            </a:endParaRPr>
          </a:p>
        </p:txBody>
      </p:sp>
      <p:sp>
        <p:nvSpPr>
          <p:cNvPr id="27651" name="Text Box 3"/>
          <p:cNvSpPr txBox="1">
            <a:spLocks noChangeArrowheads="1"/>
          </p:cNvSpPr>
          <p:nvPr/>
        </p:nvSpPr>
        <p:spPr bwMode="auto">
          <a:xfrm>
            <a:off x="300038" y="3503613"/>
            <a:ext cx="7562850" cy="2647950"/>
          </a:xfrm>
          <a:prstGeom prst="rect">
            <a:avLst/>
          </a:prstGeom>
          <a:noFill/>
          <a:ln w="9525">
            <a:noFill/>
            <a:miter lim="800000"/>
            <a:headEnd/>
            <a:tailEnd/>
          </a:ln>
        </p:spPr>
        <p:txBody>
          <a:bodyPr wrap="none">
            <a:spAutoFit/>
          </a:bodyPr>
          <a:lstStyle/>
          <a:p>
            <a:r>
              <a:rPr lang="it-IT">
                <a:solidFill>
                  <a:srgbClr val="000066"/>
                </a:solidFill>
                <a:latin typeface="Arial" charset="0"/>
              </a:rPr>
              <a:t>J Addict Dis</a:t>
            </a:r>
          </a:p>
          <a:p>
            <a:endParaRPr lang="it-IT" b="1">
              <a:solidFill>
                <a:srgbClr val="000066"/>
              </a:solidFill>
              <a:latin typeface="Arial" charset="0"/>
            </a:endParaRPr>
          </a:p>
          <a:p>
            <a:r>
              <a:rPr lang="it-IT" b="1">
                <a:solidFill>
                  <a:srgbClr val="000066"/>
                </a:solidFill>
                <a:latin typeface="Arial" charset="0"/>
              </a:rPr>
              <a:t>Bupropion treatment for cocaine abuse and adult a</a:t>
            </a:r>
          </a:p>
          <a:p>
            <a:r>
              <a:rPr lang="it-IT" b="1">
                <a:solidFill>
                  <a:srgbClr val="000066"/>
                </a:solidFill>
                <a:latin typeface="Arial" charset="0"/>
              </a:rPr>
              <a:t>ttention-deficit/hyperactivity disorder.</a:t>
            </a:r>
            <a:r>
              <a:rPr lang="it-IT">
                <a:solidFill>
                  <a:srgbClr val="000066"/>
                </a:solidFill>
                <a:latin typeface="Arial" charset="0"/>
              </a:rPr>
              <a:t/>
            </a:r>
            <a:br>
              <a:rPr lang="it-IT">
                <a:solidFill>
                  <a:srgbClr val="000066"/>
                </a:solidFill>
                <a:latin typeface="Arial" charset="0"/>
              </a:rPr>
            </a:br>
            <a:endParaRPr lang="it-IT">
              <a:solidFill>
                <a:srgbClr val="000066"/>
              </a:solidFill>
              <a:latin typeface="Arial" charset="0"/>
            </a:endParaRPr>
          </a:p>
          <a:p>
            <a:r>
              <a:rPr lang="it-IT" b="1">
                <a:solidFill>
                  <a:srgbClr val="000066"/>
                </a:solidFill>
                <a:latin typeface="Arial" charset="0"/>
              </a:rPr>
              <a:t>Levin et al., 2002</a:t>
            </a:r>
            <a:r>
              <a:rPr lang="it-IT">
                <a:latin typeface="Arial" charset="0"/>
              </a:rPr>
              <a:t/>
            </a:r>
            <a:br>
              <a:rPr lang="it-IT">
                <a:latin typeface="Arial" charset="0"/>
              </a:rPr>
            </a:br>
            <a:endParaRPr lang="it-IT">
              <a:latin typeface="Arial"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2"/>
          <p:cNvSpPr txBox="1">
            <a:spLocks noChangeArrowheads="1"/>
          </p:cNvSpPr>
          <p:nvPr/>
        </p:nvSpPr>
        <p:spPr bwMode="auto">
          <a:xfrm>
            <a:off x="381000" y="80963"/>
            <a:ext cx="8458200" cy="833437"/>
          </a:xfrm>
          <a:prstGeom prst="rect">
            <a:avLst/>
          </a:prstGeom>
          <a:noFill/>
          <a:ln w="57150" cmpd="thinThick">
            <a:solidFill>
              <a:srgbClr val="FF0000"/>
            </a:solidFill>
            <a:miter lim="800000"/>
            <a:headEnd/>
            <a:tailEnd/>
          </a:ln>
        </p:spPr>
        <p:txBody>
          <a:bodyPr>
            <a:spAutoFit/>
          </a:bodyPr>
          <a:lstStyle/>
          <a:p>
            <a:pPr eaLnBrk="0" hangingPunct="0">
              <a:spcBef>
                <a:spcPct val="50000"/>
              </a:spcBef>
            </a:pPr>
            <a:r>
              <a:rPr lang="en-GB" sz="1200">
                <a:solidFill>
                  <a:schemeClr val="accent2"/>
                </a:solidFill>
                <a:latin typeface="Comic Sans MS" pitchFamily="66" charset="0"/>
              </a:rPr>
              <a:t>JAMA 2001 Aug 22-29;286(8):905-6</a:t>
            </a:r>
          </a:p>
          <a:p>
            <a:pPr eaLnBrk="0" hangingPunct="0">
              <a:spcBef>
                <a:spcPct val="50000"/>
              </a:spcBef>
            </a:pPr>
            <a:r>
              <a:rPr lang="en-GB" sz="1400" b="1">
                <a:solidFill>
                  <a:schemeClr val="accent2"/>
                </a:solidFill>
                <a:latin typeface="Comic Sans MS" pitchFamily="66" charset="0"/>
              </a:rPr>
              <a:t>Pay Attention: Ritalin Acts Much Like Cocaine</a:t>
            </a:r>
            <a:br>
              <a:rPr lang="en-GB" sz="1400" b="1">
                <a:solidFill>
                  <a:schemeClr val="accent2"/>
                </a:solidFill>
                <a:latin typeface="Comic Sans MS" pitchFamily="66" charset="0"/>
              </a:rPr>
            </a:br>
            <a:r>
              <a:rPr lang="en-GB" sz="1200" b="1">
                <a:solidFill>
                  <a:schemeClr val="accent2"/>
                </a:solidFill>
                <a:latin typeface="Comic Sans MS" pitchFamily="66" charset="0"/>
              </a:rPr>
              <a:t> </a:t>
            </a:r>
            <a:r>
              <a:rPr lang="en-GB" sz="1200" b="1" i="1">
                <a:solidFill>
                  <a:schemeClr val="accent2"/>
                </a:solidFill>
                <a:latin typeface="Comic Sans MS" pitchFamily="66" charset="0"/>
              </a:rPr>
              <a:t>Brian Vastag</a:t>
            </a:r>
            <a:endParaRPr lang="it-IT" sz="1200" b="1" i="1">
              <a:solidFill>
                <a:schemeClr val="accent2"/>
              </a:solidFill>
              <a:latin typeface="Comic Sans MS" pitchFamily="66" charset="0"/>
            </a:endParaRPr>
          </a:p>
        </p:txBody>
      </p:sp>
      <p:sp>
        <p:nvSpPr>
          <p:cNvPr id="7172" name="Text Box 3"/>
          <p:cNvSpPr txBox="1">
            <a:spLocks noChangeArrowheads="1"/>
          </p:cNvSpPr>
          <p:nvPr/>
        </p:nvSpPr>
        <p:spPr bwMode="auto">
          <a:xfrm>
            <a:off x="228600" y="1206500"/>
            <a:ext cx="3581400" cy="4632325"/>
          </a:xfrm>
          <a:prstGeom prst="rect">
            <a:avLst/>
          </a:prstGeom>
          <a:noFill/>
          <a:ln w="57150">
            <a:solidFill>
              <a:srgbClr val="FFFF66"/>
            </a:solidFill>
            <a:miter lim="800000"/>
            <a:headEnd/>
            <a:tailEnd/>
          </a:ln>
        </p:spPr>
        <p:txBody>
          <a:bodyPr>
            <a:spAutoFit/>
          </a:bodyPr>
          <a:lstStyle/>
          <a:p>
            <a:pPr eaLnBrk="0" hangingPunct="0"/>
            <a:r>
              <a:rPr lang="en-GB" sz="1600" b="1">
                <a:solidFill>
                  <a:srgbClr val="000066"/>
                </a:solidFill>
                <a:latin typeface="Comic Sans MS" pitchFamily="66" charset="0"/>
              </a:rPr>
              <a:t>methylphenidate (Ritalin) </a:t>
            </a:r>
          </a:p>
          <a:p>
            <a:pPr eaLnBrk="0" hangingPunct="0">
              <a:spcBef>
                <a:spcPts val="500"/>
              </a:spcBef>
              <a:spcAft>
                <a:spcPts val="500"/>
              </a:spcAft>
            </a:pPr>
            <a:r>
              <a:rPr lang="en-GB" sz="1600" b="1">
                <a:solidFill>
                  <a:srgbClr val="000066"/>
                </a:solidFill>
                <a:latin typeface="Comic Sans MS" pitchFamily="66" charset="0"/>
                <a:ea typeface="Arial Unicode MS" pitchFamily="34" charset="-128"/>
                <a:cs typeface="Arial Unicode MS" pitchFamily="34" charset="-128"/>
              </a:rPr>
              <a:t>4 million to 6 million children in the United States are treated with Ritalin</a:t>
            </a:r>
          </a:p>
          <a:p>
            <a:pPr eaLnBrk="0" hangingPunct="0">
              <a:spcBef>
                <a:spcPts val="500"/>
              </a:spcBef>
              <a:spcAft>
                <a:spcPts val="500"/>
              </a:spcAft>
            </a:pPr>
            <a:r>
              <a:rPr lang="en-GB" sz="1600" b="1">
                <a:solidFill>
                  <a:srgbClr val="000066"/>
                </a:solidFill>
                <a:latin typeface="Comic Sans MS" pitchFamily="66" charset="0"/>
                <a:ea typeface="Arial Unicode MS" pitchFamily="34" charset="-128"/>
                <a:cs typeface="Arial Unicode MS" pitchFamily="34" charset="-128"/>
              </a:rPr>
              <a:t>how does it work? </a:t>
            </a:r>
          </a:p>
          <a:p>
            <a:pPr eaLnBrk="0" hangingPunct="0">
              <a:spcBef>
                <a:spcPts val="500"/>
              </a:spcBef>
              <a:spcAft>
                <a:spcPts val="500"/>
              </a:spcAft>
            </a:pPr>
            <a:r>
              <a:rPr lang="en-GB" sz="1600" b="1">
                <a:solidFill>
                  <a:srgbClr val="FF0000"/>
                </a:solidFill>
                <a:latin typeface="Comic Sans MS" pitchFamily="66" charset="0"/>
                <a:ea typeface="Arial Unicode MS" pitchFamily="34" charset="-128"/>
                <a:cs typeface="Arial Unicode MS" pitchFamily="34" charset="-128"/>
              </a:rPr>
              <a:t>the drug acts much like cocaine</a:t>
            </a:r>
            <a:r>
              <a:rPr lang="en-GB" sz="1600" b="1">
                <a:solidFill>
                  <a:srgbClr val="000066"/>
                </a:solidFill>
                <a:latin typeface="Comic Sans MS" pitchFamily="66" charset="0"/>
                <a:ea typeface="Arial Unicode MS" pitchFamily="34" charset="-128"/>
                <a:cs typeface="Arial Unicode MS" pitchFamily="34" charset="-128"/>
              </a:rPr>
              <a:t> (</a:t>
            </a:r>
            <a:r>
              <a:rPr lang="en-GB" sz="1600" b="1" i="1">
                <a:solidFill>
                  <a:srgbClr val="000066"/>
                </a:solidFill>
                <a:latin typeface="Comic Sans MS" pitchFamily="66" charset="0"/>
                <a:ea typeface="Arial Unicode MS" pitchFamily="34" charset="-128"/>
                <a:cs typeface="Arial Unicode MS" pitchFamily="34" charset="-128"/>
              </a:rPr>
              <a:t>J Neurosci</a:t>
            </a:r>
            <a:r>
              <a:rPr lang="en-GB" sz="1600" b="1">
                <a:solidFill>
                  <a:srgbClr val="000066"/>
                </a:solidFill>
                <a:latin typeface="Comic Sans MS" pitchFamily="66" charset="0"/>
                <a:ea typeface="Arial Unicode MS" pitchFamily="34" charset="-128"/>
                <a:cs typeface="Arial Unicode MS" pitchFamily="34" charset="-128"/>
              </a:rPr>
              <a:t>. 2001;21:RC121).</a:t>
            </a:r>
          </a:p>
          <a:p>
            <a:pPr eaLnBrk="0" hangingPunct="0">
              <a:spcBef>
                <a:spcPts val="500"/>
              </a:spcBef>
              <a:spcAft>
                <a:spcPts val="500"/>
              </a:spcAft>
            </a:pPr>
            <a:r>
              <a:rPr lang="en-GB" sz="1600" b="1">
                <a:solidFill>
                  <a:srgbClr val="FF0000"/>
                </a:solidFill>
                <a:latin typeface="Comic Sans MS" pitchFamily="66" charset="0"/>
                <a:ea typeface="Arial Unicode MS" pitchFamily="34" charset="-128"/>
                <a:cs typeface="Arial Unicode MS" pitchFamily="34" charset="-128"/>
              </a:rPr>
              <a:t>Taken orally</a:t>
            </a:r>
            <a:r>
              <a:rPr lang="en-GB" sz="1600" b="1">
                <a:solidFill>
                  <a:srgbClr val="000066"/>
                </a:solidFill>
                <a:latin typeface="Comic Sans MS" pitchFamily="66" charset="0"/>
                <a:ea typeface="Arial Unicode MS" pitchFamily="34" charset="-128"/>
                <a:cs typeface="Arial Unicode MS" pitchFamily="34" charset="-128"/>
              </a:rPr>
              <a:t> in pill form, methylphenidate rarely produces a high and has not been reported to be addictive. However, </a:t>
            </a:r>
            <a:r>
              <a:rPr lang="en-GB" sz="1600" b="1">
                <a:solidFill>
                  <a:srgbClr val="FF0000"/>
                </a:solidFill>
                <a:latin typeface="Comic Sans MS" pitchFamily="66" charset="0"/>
                <a:ea typeface="Arial Unicode MS" pitchFamily="34" charset="-128"/>
                <a:cs typeface="Arial Unicode MS" pitchFamily="34" charset="-128"/>
              </a:rPr>
              <a:t>injected</a:t>
            </a:r>
            <a:r>
              <a:rPr lang="en-GB" sz="1600" b="1">
                <a:solidFill>
                  <a:srgbClr val="000066"/>
                </a:solidFill>
                <a:latin typeface="Comic Sans MS" pitchFamily="66" charset="0"/>
                <a:ea typeface="Arial Unicode MS" pitchFamily="34" charset="-128"/>
                <a:cs typeface="Arial Unicode MS" pitchFamily="34" charset="-128"/>
              </a:rPr>
              <a:t> as a liquid it sends a jolt that "addicts like very much," </a:t>
            </a:r>
          </a:p>
          <a:p>
            <a:pPr eaLnBrk="0" hangingPunct="0">
              <a:spcBef>
                <a:spcPts val="500"/>
              </a:spcBef>
              <a:spcAft>
                <a:spcPts val="500"/>
              </a:spcAft>
            </a:pPr>
            <a:r>
              <a:rPr lang="en-GB" sz="1600" b="1">
                <a:solidFill>
                  <a:srgbClr val="000066"/>
                </a:solidFill>
                <a:latin typeface="Comic Sans MS" pitchFamily="66" charset="0"/>
                <a:ea typeface="Arial Unicode MS" pitchFamily="34" charset="-128"/>
                <a:cs typeface="Arial Unicode MS" pitchFamily="34" charset="-128"/>
              </a:rPr>
              <a:t>Nora Volkow, MD, psychiatrist and imaging expert (NY)</a:t>
            </a:r>
            <a:endParaRPr lang="it-IT" sz="1600" b="1">
              <a:solidFill>
                <a:srgbClr val="000066"/>
              </a:solidFill>
              <a:latin typeface="Comic Sans MS" pitchFamily="66" charset="0"/>
            </a:endParaRPr>
          </a:p>
        </p:txBody>
      </p:sp>
      <p:graphicFrame>
        <p:nvGraphicFramePr>
          <p:cNvPr id="7170" name="Object 4"/>
          <p:cNvGraphicFramePr>
            <a:graphicFrameLocks noChangeAspect="1"/>
          </p:cNvGraphicFramePr>
          <p:nvPr/>
        </p:nvGraphicFramePr>
        <p:xfrm>
          <a:off x="3962400" y="1219200"/>
          <a:ext cx="5105400" cy="4762500"/>
        </p:xfrm>
        <a:graphic>
          <a:graphicData uri="http://schemas.openxmlformats.org/presentationml/2006/ole">
            <p:oleObj spid="_x0000_s5122" name="Documento" r:id="rId3" imgW="3796560" imgH="3543480" progId="Word.Document.8">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pPr eaLnBrk="1" hangingPunct="1"/>
            <a:endParaRPr lang="it-IT" smtClean="0"/>
          </a:p>
        </p:txBody>
      </p:sp>
      <p:sp>
        <p:nvSpPr>
          <p:cNvPr id="8195" name="Segnaposto contenuto 2"/>
          <p:cNvSpPr>
            <a:spLocks noGrp="1"/>
          </p:cNvSpPr>
          <p:nvPr>
            <p:ph idx="1"/>
          </p:nvPr>
        </p:nvSpPr>
        <p:spPr/>
        <p:txBody>
          <a:bodyPr/>
          <a:lstStyle/>
          <a:p>
            <a:pPr eaLnBrk="1" hangingPunct="1"/>
            <a:r>
              <a:rPr lang="it-IT" smtClean="0"/>
              <a:t>Ti da la illusione di trasgredire</a:t>
            </a:r>
          </a:p>
          <a:p>
            <a:pPr eaLnBrk="1" hangingPunct="1"/>
            <a:r>
              <a:rPr lang="it-IT" smtClean="0"/>
              <a:t>E ti rende terribilmente conformista</a:t>
            </a:r>
          </a:p>
          <a:p>
            <a:pPr eaLnBrk="1" hangingPunct="1"/>
            <a:r>
              <a:rPr lang="it-IT" smtClean="0"/>
              <a:t>Ti da la illusione di ribellarti ai genitori</a:t>
            </a:r>
          </a:p>
          <a:p>
            <a:pPr eaLnBrk="1" hangingPunct="1"/>
            <a:r>
              <a:rPr lang="it-IT" smtClean="0"/>
              <a:t>E stai con loro fino a 50 anni</a:t>
            </a:r>
          </a:p>
          <a:p>
            <a:pPr eaLnBrk="1" hangingPunct="1"/>
            <a:r>
              <a:rPr lang="it-IT" smtClean="0"/>
              <a:t>Ti fornisce un gruppo di riferimento</a:t>
            </a:r>
          </a:p>
          <a:p>
            <a:pPr eaLnBrk="1" hangingPunct="1"/>
            <a:r>
              <a:rPr lang="it-IT" smtClean="0"/>
              <a:t>Che aumenta la tua reale solitudine</a:t>
            </a:r>
          </a:p>
          <a:p>
            <a:pPr eaLnBrk="1" hangingPunct="1"/>
            <a:endParaRPr lang="it-IT"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SEROTONINERGICI</a:t>
            </a:r>
            <a:endParaRPr lang="it-IT" dirty="0"/>
          </a:p>
        </p:txBody>
      </p:sp>
      <p:sp>
        <p:nvSpPr>
          <p:cNvPr id="3" name="Segnaposto contenuto 2"/>
          <p:cNvSpPr>
            <a:spLocks noGrp="1"/>
          </p:cNvSpPr>
          <p:nvPr>
            <p:ph idx="1"/>
          </p:nvPr>
        </p:nvSpPr>
        <p:spPr/>
        <p:txBody>
          <a:bodyPr/>
          <a:lstStyle/>
          <a:p>
            <a:r>
              <a:rPr lang="it-IT" dirty="0" smtClean="0"/>
              <a:t>FLUOXETINA (PROZAC)</a:t>
            </a:r>
          </a:p>
          <a:p>
            <a:r>
              <a:rPr lang="it-IT" dirty="0" smtClean="0"/>
              <a:t>VENLAFAZINA (EFEXOR) Anche </a:t>
            </a:r>
            <a:r>
              <a:rPr lang="it-IT" dirty="0" err="1" smtClean="0"/>
              <a:t>noradrenergico</a:t>
            </a:r>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52400" y="1600200"/>
            <a:ext cx="8763000" cy="533400"/>
          </a:xfrm>
          <a:prstGeom prst="rect">
            <a:avLst/>
          </a:prstGeom>
          <a:noFill/>
          <a:ln w="76200">
            <a:solidFill>
              <a:srgbClr val="FFFF00"/>
            </a:solidFill>
            <a:miter lim="800000"/>
            <a:headEnd/>
            <a:tailEnd/>
          </a:ln>
        </p:spPr>
        <p:txBody>
          <a:bodyPr>
            <a:spAutoFit/>
          </a:bodyPr>
          <a:lstStyle/>
          <a:p>
            <a:pPr lvl="2" algn="ctr" eaLnBrk="0" hangingPunct="0"/>
            <a:r>
              <a:rPr lang="en-GB" b="1">
                <a:solidFill>
                  <a:srgbClr val="000066"/>
                </a:solidFill>
                <a:latin typeface="Comic Sans MS" pitchFamily="66" charset="0"/>
              </a:rPr>
              <a:t>Paternal history of cocaine addicts:</a:t>
            </a:r>
          </a:p>
        </p:txBody>
      </p:sp>
      <p:sp>
        <p:nvSpPr>
          <p:cNvPr id="28675" name="Text Box 3"/>
          <p:cNvSpPr txBox="1">
            <a:spLocks noChangeArrowheads="1"/>
          </p:cNvSpPr>
          <p:nvPr/>
        </p:nvSpPr>
        <p:spPr bwMode="auto">
          <a:xfrm>
            <a:off x="609600" y="152400"/>
            <a:ext cx="7924800" cy="1082675"/>
          </a:xfrm>
          <a:prstGeom prst="rect">
            <a:avLst/>
          </a:prstGeom>
          <a:noFill/>
          <a:ln w="76200">
            <a:solidFill>
              <a:srgbClr val="000066"/>
            </a:solidFill>
            <a:miter lim="800000"/>
            <a:headEnd/>
            <a:tailEnd/>
          </a:ln>
        </p:spPr>
        <p:txBody>
          <a:bodyPr>
            <a:spAutoFit/>
          </a:bodyPr>
          <a:lstStyle/>
          <a:p>
            <a:pPr eaLnBrk="0" hangingPunct="0">
              <a:spcBef>
                <a:spcPct val="50000"/>
              </a:spcBef>
            </a:pPr>
            <a:r>
              <a:rPr lang="en-GB" sz="2000" b="1">
                <a:solidFill>
                  <a:srgbClr val="CC0000"/>
                </a:solidFill>
                <a:latin typeface="Comic Sans MS" pitchFamily="66" charset="0"/>
              </a:rPr>
              <a:t>Serotonergic function in cocaine addicts: prolactin responses to sequential D,L-fenfluramine challenges.</a:t>
            </a:r>
            <a:r>
              <a:rPr lang="en-GB" sz="2000">
                <a:solidFill>
                  <a:srgbClr val="CC0000"/>
                </a:solidFill>
                <a:latin typeface="Comic Sans MS" pitchFamily="66" charset="0"/>
              </a:rPr>
              <a:t/>
            </a:r>
            <a:br>
              <a:rPr lang="en-GB" sz="2000">
                <a:solidFill>
                  <a:srgbClr val="CC0000"/>
                </a:solidFill>
                <a:latin typeface="Comic Sans MS" pitchFamily="66" charset="0"/>
              </a:rPr>
            </a:br>
            <a:r>
              <a:rPr lang="fr-FR" sz="2000" b="1">
                <a:solidFill>
                  <a:schemeClr val="accent2"/>
                </a:solidFill>
                <a:latin typeface="Comic Sans MS" pitchFamily="66" charset="0"/>
              </a:rPr>
              <a:t>Buydens-Branchey et al., 1999</a:t>
            </a:r>
            <a:endParaRPr lang="it-IT" sz="2000" b="1">
              <a:solidFill>
                <a:srgbClr val="CC0000"/>
              </a:solidFill>
              <a:latin typeface="Comic Sans MS" pitchFamily="66" charset="0"/>
            </a:endParaRPr>
          </a:p>
        </p:txBody>
      </p:sp>
      <p:sp>
        <p:nvSpPr>
          <p:cNvPr id="28676" name="Line 4"/>
          <p:cNvSpPr>
            <a:spLocks noChangeShapeType="1"/>
          </p:cNvSpPr>
          <p:nvPr/>
        </p:nvSpPr>
        <p:spPr bwMode="auto">
          <a:xfrm>
            <a:off x="4572000" y="2133600"/>
            <a:ext cx="0" cy="4724400"/>
          </a:xfrm>
          <a:prstGeom prst="line">
            <a:avLst/>
          </a:prstGeom>
          <a:noFill/>
          <a:ln w="76200">
            <a:solidFill>
              <a:srgbClr val="000066"/>
            </a:solidFill>
            <a:round/>
            <a:headEnd/>
            <a:tailEnd/>
          </a:ln>
        </p:spPr>
        <p:txBody>
          <a:bodyPr wrap="none" anchor="ctr"/>
          <a:lstStyle/>
          <a:p>
            <a:endParaRPr lang="it-IT"/>
          </a:p>
        </p:txBody>
      </p:sp>
      <p:sp>
        <p:nvSpPr>
          <p:cNvPr id="28677" name="Text Box 5"/>
          <p:cNvSpPr txBox="1">
            <a:spLocks noChangeArrowheads="1"/>
          </p:cNvSpPr>
          <p:nvPr/>
        </p:nvSpPr>
        <p:spPr bwMode="auto">
          <a:xfrm>
            <a:off x="304800" y="3200400"/>
            <a:ext cx="4114800" cy="3378200"/>
          </a:xfrm>
          <a:prstGeom prst="rect">
            <a:avLst/>
          </a:prstGeom>
          <a:noFill/>
          <a:ln w="76200">
            <a:noFill/>
            <a:miter lim="800000"/>
            <a:headEnd/>
            <a:tailEnd/>
          </a:ln>
        </p:spPr>
        <p:txBody>
          <a:bodyPr>
            <a:spAutoFit/>
          </a:bodyPr>
          <a:lstStyle/>
          <a:p>
            <a:pPr eaLnBrk="0" hangingPunct="0">
              <a:spcBef>
                <a:spcPct val="50000"/>
              </a:spcBef>
              <a:buFontTx/>
              <a:buChar char="•"/>
            </a:pPr>
            <a:r>
              <a:rPr lang="en-US">
                <a:solidFill>
                  <a:schemeClr val="accent2"/>
                </a:solidFill>
                <a:latin typeface="Comic Sans MS" pitchFamily="66" charset="0"/>
              </a:rPr>
              <a:t>no history of paternal alcoholism</a:t>
            </a:r>
          </a:p>
          <a:p>
            <a:pPr eaLnBrk="0" hangingPunct="0">
              <a:spcBef>
                <a:spcPct val="50000"/>
              </a:spcBef>
              <a:buFontTx/>
              <a:buChar char="•"/>
            </a:pPr>
            <a:endParaRPr lang="en-US">
              <a:solidFill>
                <a:schemeClr val="accent2"/>
              </a:solidFill>
              <a:latin typeface="Comic Sans MS" pitchFamily="66" charset="0"/>
            </a:endParaRPr>
          </a:p>
          <a:p>
            <a:pPr eaLnBrk="0" hangingPunct="0">
              <a:spcBef>
                <a:spcPct val="50000"/>
              </a:spcBef>
              <a:buFontTx/>
              <a:buChar char="•"/>
            </a:pPr>
            <a:r>
              <a:rPr lang="en-US">
                <a:solidFill>
                  <a:schemeClr val="accent2"/>
                </a:solidFill>
                <a:latin typeface="Comic Sans MS" pitchFamily="66" charset="0"/>
              </a:rPr>
              <a:t>non-aggressive behavior</a:t>
            </a:r>
          </a:p>
          <a:p>
            <a:pPr eaLnBrk="0" hangingPunct="0">
              <a:spcBef>
                <a:spcPct val="50000"/>
              </a:spcBef>
              <a:buFontTx/>
              <a:buChar char="•"/>
            </a:pPr>
            <a:endParaRPr lang="en-US">
              <a:solidFill>
                <a:schemeClr val="accent2"/>
              </a:solidFill>
              <a:latin typeface="Comic Sans MS" pitchFamily="66" charset="0"/>
            </a:endParaRPr>
          </a:p>
          <a:p>
            <a:pPr eaLnBrk="0" hangingPunct="0">
              <a:spcBef>
                <a:spcPct val="50000"/>
              </a:spcBef>
              <a:buFontTx/>
              <a:buChar char="•"/>
            </a:pPr>
            <a:r>
              <a:rPr lang="en-US">
                <a:solidFill>
                  <a:srgbClr val="000066"/>
                </a:solidFill>
                <a:latin typeface="Comic Sans MS" pitchFamily="66" charset="0"/>
              </a:rPr>
              <a:t>normal response to d-fenfluramine</a:t>
            </a:r>
          </a:p>
        </p:txBody>
      </p:sp>
      <p:sp>
        <p:nvSpPr>
          <p:cNvPr id="28678" name="Text Box 6"/>
          <p:cNvSpPr txBox="1">
            <a:spLocks noChangeArrowheads="1"/>
          </p:cNvSpPr>
          <p:nvPr/>
        </p:nvSpPr>
        <p:spPr bwMode="auto">
          <a:xfrm>
            <a:off x="4876800" y="3175000"/>
            <a:ext cx="4114800" cy="3378200"/>
          </a:xfrm>
          <a:prstGeom prst="rect">
            <a:avLst/>
          </a:prstGeom>
          <a:noFill/>
          <a:ln w="76200">
            <a:noFill/>
            <a:miter lim="800000"/>
            <a:headEnd/>
            <a:tailEnd/>
          </a:ln>
        </p:spPr>
        <p:txBody>
          <a:bodyPr>
            <a:spAutoFit/>
          </a:bodyPr>
          <a:lstStyle/>
          <a:p>
            <a:pPr eaLnBrk="0" hangingPunct="0">
              <a:spcBef>
                <a:spcPct val="50000"/>
              </a:spcBef>
              <a:buFontTx/>
              <a:buChar char="•"/>
            </a:pPr>
            <a:r>
              <a:rPr lang="en-US">
                <a:solidFill>
                  <a:schemeClr val="accent2"/>
                </a:solidFill>
                <a:latin typeface="Comic Sans MS" pitchFamily="66" charset="0"/>
              </a:rPr>
              <a:t> paternal history of alcoholism</a:t>
            </a:r>
          </a:p>
          <a:p>
            <a:pPr eaLnBrk="0" hangingPunct="0">
              <a:spcBef>
                <a:spcPct val="50000"/>
              </a:spcBef>
              <a:buFontTx/>
              <a:buChar char="•"/>
            </a:pPr>
            <a:endParaRPr lang="en-US">
              <a:solidFill>
                <a:schemeClr val="accent2"/>
              </a:solidFill>
              <a:latin typeface="Comic Sans MS" pitchFamily="66" charset="0"/>
            </a:endParaRPr>
          </a:p>
          <a:p>
            <a:pPr eaLnBrk="0" hangingPunct="0">
              <a:spcBef>
                <a:spcPct val="50000"/>
              </a:spcBef>
              <a:buFontTx/>
              <a:buChar char="•"/>
            </a:pPr>
            <a:r>
              <a:rPr lang="en-US">
                <a:solidFill>
                  <a:schemeClr val="accent2"/>
                </a:solidFill>
                <a:latin typeface="Comic Sans MS" pitchFamily="66" charset="0"/>
              </a:rPr>
              <a:t>aggressive behavior</a:t>
            </a:r>
          </a:p>
          <a:p>
            <a:pPr eaLnBrk="0" hangingPunct="0">
              <a:spcBef>
                <a:spcPct val="50000"/>
              </a:spcBef>
              <a:buFontTx/>
              <a:buChar char="•"/>
            </a:pPr>
            <a:endParaRPr lang="en-US">
              <a:solidFill>
                <a:schemeClr val="accent2"/>
              </a:solidFill>
              <a:latin typeface="Comic Sans MS" pitchFamily="66" charset="0"/>
            </a:endParaRPr>
          </a:p>
          <a:p>
            <a:pPr eaLnBrk="0" hangingPunct="0">
              <a:spcBef>
                <a:spcPct val="50000"/>
              </a:spcBef>
              <a:buFontTx/>
              <a:buChar char="•"/>
            </a:pPr>
            <a:r>
              <a:rPr lang="en-US">
                <a:solidFill>
                  <a:srgbClr val="000066"/>
                </a:solidFill>
                <a:latin typeface="Comic Sans MS" pitchFamily="66" charset="0"/>
              </a:rPr>
              <a:t>blunted responses to d-fenfluramine</a:t>
            </a:r>
          </a:p>
        </p:txBody>
      </p:sp>
      <p:sp>
        <p:nvSpPr>
          <p:cNvPr id="28679" name="Oval 7"/>
          <p:cNvSpPr>
            <a:spLocks noChangeArrowheads="1"/>
          </p:cNvSpPr>
          <p:nvPr/>
        </p:nvSpPr>
        <p:spPr bwMode="auto">
          <a:xfrm>
            <a:off x="609600" y="2209800"/>
            <a:ext cx="2133600" cy="685800"/>
          </a:xfrm>
          <a:prstGeom prst="ellipse">
            <a:avLst/>
          </a:prstGeom>
          <a:solidFill>
            <a:schemeClr val="accent2"/>
          </a:solidFill>
          <a:ln w="9525">
            <a:solidFill>
              <a:srgbClr val="99FF66"/>
            </a:solidFill>
            <a:round/>
            <a:headEnd/>
            <a:tailEnd/>
          </a:ln>
        </p:spPr>
        <p:txBody>
          <a:bodyPr wrap="none" anchor="ctr"/>
          <a:lstStyle/>
          <a:p>
            <a:pPr algn="ctr" eaLnBrk="0" hangingPunct="0"/>
            <a:r>
              <a:rPr lang="it-IT" b="1">
                <a:solidFill>
                  <a:schemeClr val="bg1"/>
                </a:solidFill>
                <a:latin typeface="Comic Sans MS" pitchFamily="66" charset="0"/>
              </a:rPr>
              <a:t>Type 1</a:t>
            </a:r>
          </a:p>
        </p:txBody>
      </p:sp>
      <p:sp>
        <p:nvSpPr>
          <p:cNvPr id="28680" name="Oval 8"/>
          <p:cNvSpPr>
            <a:spLocks noChangeArrowheads="1"/>
          </p:cNvSpPr>
          <p:nvPr/>
        </p:nvSpPr>
        <p:spPr bwMode="auto">
          <a:xfrm>
            <a:off x="5562600" y="2209800"/>
            <a:ext cx="2133600" cy="685800"/>
          </a:xfrm>
          <a:prstGeom prst="ellipse">
            <a:avLst/>
          </a:prstGeom>
          <a:solidFill>
            <a:schemeClr val="accent2"/>
          </a:solidFill>
          <a:ln w="9525">
            <a:solidFill>
              <a:srgbClr val="99FF66"/>
            </a:solidFill>
            <a:round/>
            <a:headEnd/>
            <a:tailEnd/>
          </a:ln>
        </p:spPr>
        <p:txBody>
          <a:bodyPr wrap="none" anchor="ctr"/>
          <a:lstStyle/>
          <a:p>
            <a:pPr algn="ctr" eaLnBrk="0" hangingPunct="0"/>
            <a:r>
              <a:rPr lang="it-IT" b="1">
                <a:solidFill>
                  <a:schemeClr val="bg1"/>
                </a:solidFill>
                <a:latin typeface="Comic Sans MS" pitchFamily="66" charset="0"/>
              </a:rPr>
              <a:t>Type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228600" y="152400"/>
            <a:ext cx="8686800" cy="2403475"/>
          </a:xfrm>
          <a:prstGeom prst="rect">
            <a:avLst/>
          </a:prstGeom>
          <a:noFill/>
          <a:ln w="76200">
            <a:solidFill>
              <a:srgbClr val="000066"/>
            </a:solidFill>
            <a:prstDash val="sysDot"/>
            <a:miter lim="800000"/>
            <a:headEnd/>
            <a:tailEnd/>
          </a:ln>
        </p:spPr>
        <p:txBody>
          <a:bodyPr>
            <a:spAutoFit/>
          </a:bodyPr>
          <a:lstStyle/>
          <a:p>
            <a:pPr eaLnBrk="0" hangingPunct="0">
              <a:spcBef>
                <a:spcPct val="50000"/>
              </a:spcBef>
            </a:pPr>
            <a:r>
              <a:rPr lang="en-GB" sz="1400">
                <a:solidFill>
                  <a:srgbClr val="000099"/>
                </a:solidFill>
                <a:latin typeface="Comic Sans MS" pitchFamily="66" charset="0"/>
              </a:rPr>
              <a:t>Drug Alcohol Depend 2001 Aug 1;63(3):207-14</a:t>
            </a:r>
          </a:p>
          <a:p>
            <a:pPr eaLnBrk="0" hangingPunct="0">
              <a:spcBef>
                <a:spcPct val="50000"/>
              </a:spcBef>
            </a:pPr>
            <a:r>
              <a:rPr lang="en-GB" sz="1400" b="1">
                <a:solidFill>
                  <a:srgbClr val="000099"/>
                </a:solidFill>
                <a:latin typeface="Comic Sans MS" pitchFamily="66" charset="0"/>
              </a:rPr>
              <a:t>Fluoxetine treatment of cocaine-dependent patients with major depressive disorder.</a:t>
            </a:r>
            <a:r>
              <a:rPr lang="en-GB" sz="1400">
                <a:solidFill>
                  <a:srgbClr val="000099"/>
                </a:solidFill>
                <a:latin typeface="Comic Sans MS" pitchFamily="66" charset="0"/>
              </a:rPr>
              <a:t/>
            </a:r>
            <a:br>
              <a:rPr lang="en-GB" sz="1400">
                <a:solidFill>
                  <a:srgbClr val="000099"/>
                </a:solidFill>
                <a:latin typeface="Comic Sans MS" pitchFamily="66" charset="0"/>
              </a:rPr>
            </a:br>
            <a:r>
              <a:rPr lang="en-GB" sz="1400">
                <a:solidFill>
                  <a:srgbClr val="000099"/>
                </a:solidFill>
                <a:latin typeface="Comic Sans MS" pitchFamily="66" charset="0"/>
              </a:rPr>
              <a:t/>
            </a:r>
            <a:br>
              <a:rPr lang="en-GB" sz="1400">
                <a:solidFill>
                  <a:srgbClr val="000099"/>
                </a:solidFill>
                <a:latin typeface="Comic Sans MS" pitchFamily="66" charset="0"/>
              </a:rPr>
            </a:br>
            <a:r>
              <a:rPr lang="de-DE" sz="1400" b="1">
                <a:solidFill>
                  <a:srgbClr val="000099"/>
                </a:solidFill>
                <a:latin typeface="Comic Sans MS" pitchFamily="66" charset="0"/>
              </a:rPr>
              <a:t>Schmitz et al.</a:t>
            </a:r>
            <a:endParaRPr lang="de-DE" b="1">
              <a:latin typeface="Comic Sans MS" pitchFamily="66" charset="0"/>
            </a:endParaRPr>
          </a:p>
          <a:p>
            <a:pPr eaLnBrk="0" hangingPunct="0">
              <a:spcBef>
                <a:spcPct val="50000"/>
              </a:spcBef>
            </a:pPr>
            <a:r>
              <a:rPr lang="en-GB" b="1">
                <a:solidFill>
                  <a:srgbClr val="CC0000"/>
                </a:solidFill>
                <a:latin typeface="Arial" charset="0"/>
              </a:rPr>
              <a:t>The findings fail to support the role of fluoxetine for treatment of cocaine use and depression in dually-diagnosed patients.</a:t>
            </a:r>
            <a:endParaRPr lang="it-IT" b="1">
              <a:latin typeface="Arial" charset="0"/>
            </a:endParaRPr>
          </a:p>
        </p:txBody>
      </p:sp>
      <p:sp>
        <p:nvSpPr>
          <p:cNvPr id="29699" name="Text Box 3"/>
          <p:cNvSpPr txBox="1">
            <a:spLocks noChangeArrowheads="1"/>
          </p:cNvSpPr>
          <p:nvPr/>
        </p:nvSpPr>
        <p:spPr bwMode="auto">
          <a:xfrm>
            <a:off x="152400" y="3352800"/>
            <a:ext cx="8915400" cy="2752725"/>
          </a:xfrm>
          <a:prstGeom prst="rect">
            <a:avLst/>
          </a:prstGeom>
          <a:noFill/>
          <a:ln w="76200">
            <a:solidFill>
              <a:srgbClr val="000066"/>
            </a:solidFill>
            <a:prstDash val="sysDot"/>
            <a:miter lim="800000"/>
            <a:headEnd/>
            <a:tailEnd/>
          </a:ln>
        </p:spPr>
        <p:txBody>
          <a:bodyPr>
            <a:spAutoFit/>
          </a:bodyPr>
          <a:lstStyle/>
          <a:p>
            <a:pPr eaLnBrk="0" hangingPunct="0">
              <a:spcBef>
                <a:spcPct val="50000"/>
              </a:spcBef>
            </a:pPr>
            <a:r>
              <a:rPr lang="en-GB" sz="1400">
                <a:solidFill>
                  <a:srgbClr val="000099"/>
                </a:solidFill>
                <a:latin typeface="Comic Sans MS" pitchFamily="66" charset="0"/>
              </a:rPr>
              <a:t>Actas Esp Psiquiatr 1999 Sep-Oct;27(5):321-4</a:t>
            </a:r>
          </a:p>
          <a:p>
            <a:pPr eaLnBrk="0" hangingPunct="0">
              <a:spcBef>
                <a:spcPct val="50000"/>
              </a:spcBef>
            </a:pPr>
            <a:r>
              <a:rPr lang="en-GB" sz="1400" b="1">
                <a:solidFill>
                  <a:srgbClr val="000099"/>
                </a:solidFill>
                <a:latin typeface="Comic Sans MS" pitchFamily="66" charset="0"/>
              </a:rPr>
              <a:t>[Fluoxetine (FX) efficacy in the treatment of cocaine dependence methadone maintenance patients. Interaction with plasma levels].</a:t>
            </a:r>
            <a:r>
              <a:rPr lang="en-GB" sz="1400">
                <a:solidFill>
                  <a:srgbClr val="000099"/>
                </a:solidFill>
                <a:latin typeface="Comic Sans MS" pitchFamily="66" charset="0"/>
              </a:rPr>
              <a:t/>
            </a:r>
            <a:br>
              <a:rPr lang="en-GB" sz="1400">
                <a:solidFill>
                  <a:srgbClr val="000099"/>
                </a:solidFill>
                <a:latin typeface="Comic Sans MS" pitchFamily="66" charset="0"/>
              </a:rPr>
            </a:br>
            <a:r>
              <a:rPr lang="en-GB" sz="1400">
                <a:solidFill>
                  <a:srgbClr val="000099"/>
                </a:solidFill>
                <a:latin typeface="Comic Sans MS" pitchFamily="66" charset="0"/>
              </a:rPr>
              <a:t/>
            </a:r>
            <a:br>
              <a:rPr lang="en-GB" sz="1400">
                <a:solidFill>
                  <a:srgbClr val="000099"/>
                </a:solidFill>
                <a:latin typeface="Comic Sans MS" pitchFamily="66" charset="0"/>
              </a:rPr>
            </a:br>
            <a:r>
              <a:rPr lang="en-GB" sz="1400" b="1">
                <a:solidFill>
                  <a:srgbClr val="000099"/>
                </a:solidFill>
                <a:latin typeface="Comic Sans MS" pitchFamily="66" charset="0"/>
              </a:rPr>
              <a:t>Bano et al.</a:t>
            </a:r>
          </a:p>
          <a:p>
            <a:pPr lvl="2" eaLnBrk="0" hangingPunct="0">
              <a:buFontTx/>
              <a:buChar char="•"/>
            </a:pPr>
            <a:r>
              <a:rPr lang="en-GB" b="1">
                <a:solidFill>
                  <a:srgbClr val="CC0000"/>
                </a:solidFill>
                <a:latin typeface="Comic Sans MS" pitchFamily="66" charset="0"/>
              </a:rPr>
              <a:t> </a:t>
            </a:r>
            <a:r>
              <a:rPr lang="en-GB">
                <a:solidFill>
                  <a:srgbClr val="CC0000"/>
                </a:solidFill>
                <a:latin typeface="Comic Sans MS" pitchFamily="66" charset="0"/>
              </a:rPr>
              <a:t>after fluoxetine treatment cocaine use decreased, </a:t>
            </a:r>
          </a:p>
          <a:p>
            <a:pPr lvl="2" eaLnBrk="0" hangingPunct="0">
              <a:buFontTx/>
              <a:buChar char="•"/>
            </a:pPr>
            <a:r>
              <a:rPr lang="en-GB">
                <a:solidFill>
                  <a:srgbClr val="CC0000"/>
                </a:solidFill>
                <a:latin typeface="Comic Sans MS" pitchFamily="66" charset="0"/>
              </a:rPr>
              <a:t> cocaine from injected to smoked </a:t>
            </a:r>
          </a:p>
          <a:p>
            <a:pPr lvl="2" eaLnBrk="0" hangingPunct="0">
              <a:buFontTx/>
              <a:buChar char="•"/>
            </a:pPr>
            <a:r>
              <a:rPr lang="en-GB">
                <a:solidFill>
                  <a:srgbClr val="CC0000"/>
                </a:solidFill>
                <a:latin typeface="Comic Sans MS" pitchFamily="66" charset="0"/>
              </a:rPr>
              <a:t> improvement of depressive symptoms.</a:t>
            </a:r>
          </a:p>
          <a:p>
            <a:pPr eaLnBrk="0" hangingPunct="0">
              <a:spcBef>
                <a:spcPct val="50000"/>
              </a:spcBef>
            </a:pPr>
            <a:endParaRPr lang="it-IT" sz="1400">
              <a:solidFill>
                <a:srgbClr val="000099"/>
              </a:solidFill>
              <a:latin typeface="Comic Sans MS" pitchFamily="66"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685800" y="152400"/>
            <a:ext cx="7772400" cy="1692275"/>
          </a:xfrm>
          <a:prstGeom prst="rect">
            <a:avLst/>
          </a:prstGeom>
          <a:noFill/>
          <a:ln w="76200">
            <a:solidFill>
              <a:srgbClr val="FFFF00"/>
            </a:solidFill>
            <a:miter lim="800000"/>
            <a:headEnd/>
            <a:tailEnd/>
          </a:ln>
        </p:spPr>
        <p:txBody>
          <a:bodyPr>
            <a:spAutoFit/>
          </a:bodyPr>
          <a:lstStyle/>
          <a:p>
            <a:pPr eaLnBrk="0" hangingPunct="0">
              <a:spcBef>
                <a:spcPct val="50000"/>
              </a:spcBef>
            </a:pPr>
            <a:r>
              <a:rPr lang="it-IT" sz="2000">
                <a:solidFill>
                  <a:schemeClr val="accent2"/>
                </a:solidFill>
                <a:latin typeface="Comic Sans MS" pitchFamily="66" charset="0"/>
              </a:rPr>
              <a:t>Am J Drug Alcohol Abuse 2000 Feb; 26(1): 25-31</a:t>
            </a:r>
          </a:p>
          <a:p>
            <a:pPr eaLnBrk="0" hangingPunct="0">
              <a:spcBef>
                <a:spcPct val="50000"/>
              </a:spcBef>
            </a:pPr>
            <a:r>
              <a:rPr lang="it-IT" sz="2000" b="1">
                <a:solidFill>
                  <a:srgbClr val="000066"/>
                </a:solidFill>
                <a:latin typeface="Comic Sans MS" pitchFamily="66" charset="0"/>
              </a:rPr>
              <a:t>Venlafaxine treatment of cocaine abusers with depressive disorders.</a:t>
            </a:r>
          </a:p>
          <a:p>
            <a:pPr eaLnBrk="0" hangingPunct="0">
              <a:spcBef>
                <a:spcPct val="50000"/>
              </a:spcBef>
            </a:pPr>
            <a:r>
              <a:rPr lang="it-IT" sz="2000">
                <a:solidFill>
                  <a:schemeClr val="accent2"/>
                </a:solidFill>
                <a:latin typeface="Comic Sans MS" pitchFamily="66" charset="0"/>
              </a:rPr>
              <a:t>McDowell et al.</a:t>
            </a:r>
          </a:p>
        </p:txBody>
      </p:sp>
      <p:sp>
        <p:nvSpPr>
          <p:cNvPr id="30723" name="Oval 3"/>
          <p:cNvSpPr>
            <a:spLocks noChangeArrowheads="1"/>
          </p:cNvSpPr>
          <p:nvPr/>
        </p:nvSpPr>
        <p:spPr bwMode="auto">
          <a:xfrm>
            <a:off x="228600" y="2438400"/>
            <a:ext cx="8686800" cy="3733800"/>
          </a:xfrm>
          <a:prstGeom prst="ellipse">
            <a:avLst/>
          </a:prstGeom>
          <a:noFill/>
          <a:ln w="76200">
            <a:solidFill>
              <a:srgbClr val="000066"/>
            </a:solidFill>
            <a:round/>
            <a:headEnd/>
            <a:tailEnd/>
          </a:ln>
        </p:spPr>
        <p:txBody>
          <a:bodyPr wrap="none" anchor="ctr"/>
          <a:lstStyle/>
          <a:p>
            <a:pPr algn="ctr" eaLnBrk="0" hangingPunct="0"/>
            <a:r>
              <a:rPr lang="it-IT">
                <a:solidFill>
                  <a:srgbClr val="000066"/>
                </a:solidFill>
                <a:latin typeface="Comic Sans MS" pitchFamily="66" charset="0"/>
              </a:rPr>
              <a:t>The results of this small study</a:t>
            </a:r>
          </a:p>
          <a:p>
            <a:pPr algn="ctr" eaLnBrk="0" hangingPunct="0"/>
            <a:r>
              <a:rPr lang="it-IT">
                <a:solidFill>
                  <a:srgbClr val="000066"/>
                </a:solidFill>
                <a:latin typeface="Comic Sans MS" pitchFamily="66" charset="0"/>
              </a:rPr>
              <a:t> indicate that venlafaxine may be a safe,</a:t>
            </a:r>
          </a:p>
          <a:p>
            <a:pPr algn="ctr" eaLnBrk="0" hangingPunct="0"/>
            <a:r>
              <a:rPr lang="it-IT">
                <a:solidFill>
                  <a:srgbClr val="000066"/>
                </a:solidFill>
                <a:latin typeface="Comic Sans MS" pitchFamily="66" charset="0"/>
              </a:rPr>
              <a:t> well-tolerated, rapidly acting, and effective</a:t>
            </a:r>
          </a:p>
          <a:p>
            <a:pPr algn="ctr" eaLnBrk="0" hangingPunct="0"/>
            <a:r>
              <a:rPr lang="it-IT">
                <a:solidFill>
                  <a:srgbClr val="000066"/>
                </a:solidFill>
                <a:latin typeface="Comic Sans MS" pitchFamily="66" charset="0"/>
              </a:rPr>
              <a:t>treatment for patients with a dual diagnosis of depression </a:t>
            </a:r>
          </a:p>
          <a:p>
            <a:pPr algn="ctr" eaLnBrk="0" hangingPunct="0"/>
            <a:r>
              <a:rPr lang="it-IT">
                <a:solidFill>
                  <a:srgbClr val="000066"/>
                </a:solidFill>
                <a:latin typeface="Comic Sans MS" pitchFamily="66" charset="0"/>
              </a:rPr>
              <a:t>and cocaine dependence</a:t>
            </a:r>
            <a:r>
              <a:rPr lang="it-IT">
                <a:solidFill>
                  <a:schemeClr val="accent2"/>
                </a:solidFill>
                <a:latin typeface="Comic Sans MS" pitchFamily="66" charset="0"/>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ALTRI FARMACI</a:t>
            </a:r>
            <a:endParaRPr lang="it-IT" dirty="0"/>
          </a:p>
        </p:txBody>
      </p:sp>
      <p:sp>
        <p:nvSpPr>
          <p:cNvPr id="3" name="Segnaposto contenuto 2"/>
          <p:cNvSpPr>
            <a:spLocks noGrp="1"/>
          </p:cNvSpPr>
          <p:nvPr>
            <p:ph idx="1"/>
          </p:nvPr>
        </p:nvSpPr>
        <p:spPr/>
        <p:txBody>
          <a:bodyPr/>
          <a:lstStyle/>
          <a:p>
            <a:endParaRPr lang="it-IT"/>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371600" y="304800"/>
            <a:ext cx="6400800" cy="579438"/>
          </a:xfrm>
          <a:prstGeom prst="rect">
            <a:avLst/>
          </a:prstGeom>
          <a:solidFill>
            <a:schemeClr val="hlink"/>
          </a:solidFill>
          <a:ln w="9525">
            <a:noFill/>
            <a:miter lim="800000"/>
            <a:headEnd/>
            <a:tailEnd/>
          </a:ln>
        </p:spPr>
        <p:txBody>
          <a:bodyPr>
            <a:spAutoFit/>
          </a:bodyPr>
          <a:lstStyle/>
          <a:p>
            <a:pPr eaLnBrk="0" hangingPunct="0">
              <a:spcBef>
                <a:spcPct val="50000"/>
              </a:spcBef>
            </a:pPr>
            <a:r>
              <a:rPr lang="it-IT" sz="3200" b="1">
                <a:solidFill>
                  <a:srgbClr val="0000FF"/>
                </a:solidFill>
                <a:latin typeface="Arial" charset="0"/>
              </a:rPr>
              <a:t>LA TERAPIA DELLA COCAINA</a:t>
            </a:r>
            <a:endParaRPr lang="it-IT" b="1">
              <a:solidFill>
                <a:srgbClr val="0000FF"/>
              </a:solidFill>
            </a:endParaRPr>
          </a:p>
        </p:txBody>
      </p:sp>
      <p:sp>
        <p:nvSpPr>
          <p:cNvPr id="31747" name="Text Box 3"/>
          <p:cNvSpPr txBox="1">
            <a:spLocks noChangeArrowheads="1"/>
          </p:cNvSpPr>
          <p:nvPr/>
        </p:nvSpPr>
        <p:spPr bwMode="auto">
          <a:xfrm>
            <a:off x="228600" y="1295400"/>
            <a:ext cx="6400800" cy="4092575"/>
          </a:xfrm>
          <a:prstGeom prst="rect">
            <a:avLst/>
          </a:prstGeom>
          <a:noFill/>
          <a:ln w="38100">
            <a:solidFill>
              <a:srgbClr val="FFFF00"/>
            </a:solidFill>
            <a:miter lim="800000"/>
            <a:headEnd/>
            <a:tailEnd/>
          </a:ln>
        </p:spPr>
        <p:txBody>
          <a:bodyPr>
            <a:spAutoFit/>
          </a:bodyPr>
          <a:lstStyle/>
          <a:p>
            <a:pPr eaLnBrk="0" hangingPunct="0">
              <a:spcBef>
                <a:spcPct val="50000"/>
              </a:spcBef>
            </a:pPr>
            <a:r>
              <a:rPr lang="it-IT" sz="2000" b="1">
                <a:solidFill>
                  <a:srgbClr val="FF0000"/>
                </a:solidFill>
                <a:latin typeface="Arial" charset="0"/>
              </a:rPr>
              <a:t>Desipramina: agonista NE e DA</a:t>
            </a:r>
            <a:r>
              <a:rPr lang="it-IT" sz="2000" b="1">
                <a:latin typeface="Arial" charset="0"/>
              </a:rPr>
              <a:t>  </a:t>
            </a:r>
            <a:r>
              <a:rPr lang="it-IT" sz="1600">
                <a:solidFill>
                  <a:schemeClr val="accent2"/>
                </a:solidFill>
                <a:latin typeface="Arial" charset="0"/>
              </a:rPr>
              <a:t>(Withers et al., 1995)</a:t>
            </a:r>
            <a:endParaRPr lang="it-IT" sz="2000">
              <a:solidFill>
                <a:schemeClr val="accent2"/>
              </a:solidFill>
              <a:latin typeface="Arial" charset="0"/>
            </a:endParaRPr>
          </a:p>
          <a:p>
            <a:pPr eaLnBrk="0" hangingPunct="0">
              <a:spcBef>
                <a:spcPct val="50000"/>
              </a:spcBef>
            </a:pPr>
            <a:r>
              <a:rPr lang="it-IT" sz="2000" b="1">
                <a:solidFill>
                  <a:srgbClr val="FF0000"/>
                </a:solidFill>
                <a:latin typeface="Arial" charset="0"/>
              </a:rPr>
              <a:t>Sertralina - Fluoxetina: blocco reutake 5HT</a:t>
            </a:r>
            <a:endParaRPr lang="it-IT" sz="2000" b="1">
              <a:latin typeface="Arial" charset="0"/>
            </a:endParaRPr>
          </a:p>
          <a:p>
            <a:pPr eaLnBrk="0" hangingPunct="0">
              <a:spcBef>
                <a:spcPct val="50000"/>
              </a:spcBef>
            </a:pPr>
            <a:r>
              <a:rPr lang="it-IT" sz="2000" b="1">
                <a:solidFill>
                  <a:srgbClr val="FF0000"/>
                </a:solidFill>
                <a:latin typeface="Arial" charset="0"/>
              </a:rPr>
              <a:t>Selegilina: inibitore MAO</a:t>
            </a:r>
          </a:p>
          <a:p>
            <a:pPr eaLnBrk="0" hangingPunct="0">
              <a:spcBef>
                <a:spcPct val="50000"/>
              </a:spcBef>
            </a:pPr>
            <a:r>
              <a:rPr lang="it-IT" sz="2000" b="1">
                <a:solidFill>
                  <a:srgbClr val="FF0000"/>
                </a:solidFill>
                <a:latin typeface="Arial" charset="0"/>
              </a:rPr>
              <a:t>Bromocriptina: agonista DA</a:t>
            </a:r>
            <a:r>
              <a:rPr lang="it-IT" sz="2000" b="1">
                <a:latin typeface="Arial" charset="0"/>
              </a:rPr>
              <a:t> </a:t>
            </a:r>
            <a:r>
              <a:rPr lang="it-IT" sz="1600">
                <a:solidFill>
                  <a:schemeClr val="accent2"/>
                </a:solidFill>
                <a:latin typeface="Arial" charset="0"/>
              </a:rPr>
              <a:t>(Ziedonis et al., 1991)</a:t>
            </a:r>
            <a:endParaRPr lang="it-IT" sz="1600" b="1">
              <a:solidFill>
                <a:schemeClr val="accent2"/>
              </a:solidFill>
              <a:latin typeface="Arial" charset="0"/>
            </a:endParaRPr>
          </a:p>
          <a:p>
            <a:pPr eaLnBrk="0" hangingPunct="0">
              <a:spcBef>
                <a:spcPct val="50000"/>
              </a:spcBef>
            </a:pPr>
            <a:r>
              <a:rPr lang="it-IT" sz="2000" b="1">
                <a:solidFill>
                  <a:srgbClr val="FF0000"/>
                </a:solidFill>
                <a:latin typeface="Arial" charset="0"/>
              </a:rPr>
              <a:t>Amantidina: agonista DA</a:t>
            </a:r>
            <a:r>
              <a:rPr lang="it-IT" sz="2000" b="1">
                <a:latin typeface="Arial" charset="0"/>
              </a:rPr>
              <a:t> </a:t>
            </a:r>
            <a:r>
              <a:rPr lang="it-IT" sz="1600">
                <a:solidFill>
                  <a:schemeClr val="accent2"/>
                </a:solidFill>
                <a:latin typeface="Arial" charset="0"/>
              </a:rPr>
              <a:t>(Ziedonis et al., 1991)</a:t>
            </a:r>
            <a:endParaRPr lang="it-IT" sz="1600" b="1">
              <a:solidFill>
                <a:schemeClr val="accent2"/>
              </a:solidFill>
              <a:latin typeface="Arial" charset="0"/>
            </a:endParaRPr>
          </a:p>
          <a:p>
            <a:pPr eaLnBrk="0" hangingPunct="0">
              <a:spcBef>
                <a:spcPct val="50000"/>
              </a:spcBef>
            </a:pPr>
            <a:r>
              <a:rPr lang="it-IT" sz="2000" b="1">
                <a:solidFill>
                  <a:srgbClr val="FF0000"/>
                </a:solidFill>
                <a:latin typeface="Arial" charset="0"/>
              </a:rPr>
              <a:t>Litio</a:t>
            </a:r>
          </a:p>
          <a:p>
            <a:pPr eaLnBrk="0" hangingPunct="0">
              <a:spcBef>
                <a:spcPct val="50000"/>
              </a:spcBef>
            </a:pPr>
            <a:r>
              <a:rPr lang="it-IT" sz="2000" b="1">
                <a:solidFill>
                  <a:srgbClr val="FF0000"/>
                </a:solidFill>
                <a:latin typeface="Arial" charset="0"/>
              </a:rPr>
              <a:t>Disulfiram </a:t>
            </a:r>
            <a:r>
              <a:rPr lang="it-IT" sz="1600">
                <a:solidFill>
                  <a:schemeClr val="accent2"/>
                </a:solidFill>
                <a:latin typeface="Arial" charset="0"/>
              </a:rPr>
              <a:t>(</a:t>
            </a:r>
            <a:r>
              <a:rPr lang="en-GB" sz="1600">
                <a:solidFill>
                  <a:schemeClr val="accent2"/>
                </a:solidFill>
                <a:latin typeface="Arial" charset="0"/>
              </a:rPr>
              <a:t>O'Leary and Weiss, 2000)</a:t>
            </a:r>
            <a:endParaRPr lang="it-IT" sz="1600">
              <a:solidFill>
                <a:schemeClr val="accent2"/>
              </a:solidFill>
              <a:latin typeface="Arial" charset="0"/>
            </a:endParaRPr>
          </a:p>
          <a:p>
            <a:pPr eaLnBrk="0" hangingPunct="0">
              <a:spcBef>
                <a:spcPct val="50000"/>
              </a:spcBef>
            </a:pPr>
            <a:r>
              <a:rPr lang="it-IT" sz="2000" b="1">
                <a:solidFill>
                  <a:srgbClr val="FF0000"/>
                </a:solidFill>
                <a:latin typeface="Arial" charset="0"/>
              </a:rPr>
              <a:t>Naltrexone?</a:t>
            </a:r>
          </a:p>
          <a:p>
            <a:pPr eaLnBrk="0" hangingPunct="0">
              <a:spcBef>
                <a:spcPct val="50000"/>
              </a:spcBef>
            </a:pPr>
            <a:r>
              <a:rPr lang="it-IT" sz="2000" b="1">
                <a:solidFill>
                  <a:srgbClr val="FF0000"/>
                </a:solidFill>
                <a:latin typeface="Arial" charset="0"/>
              </a:rPr>
              <a:t>Metadone?</a:t>
            </a:r>
          </a:p>
        </p:txBody>
      </p:sp>
      <p:sp>
        <p:nvSpPr>
          <p:cNvPr id="31748" name="Text Box 4"/>
          <p:cNvSpPr txBox="1">
            <a:spLocks noChangeArrowheads="1"/>
          </p:cNvSpPr>
          <p:nvPr/>
        </p:nvSpPr>
        <p:spPr bwMode="auto">
          <a:xfrm>
            <a:off x="6934200" y="1752600"/>
            <a:ext cx="2057400" cy="2868613"/>
          </a:xfrm>
          <a:prstGeom prst="rect">
            <a:avLst/>
          </a:prstGeom>
          <a:noFill/>
          <a:ln w="38100">
            <a:solidFill>
              <a:srgbClr val="006699"/>
            </a:solidFill>
            <a:miter lim="800000"/>
            <a:headEnd/>
            <a:tailEnd/>
          </a:ln>
        </p:spPr>
        <p:txBody>
          <a:bodyPr>
            <a:spAutoFit/>
          </a:bodyPr>
          <a:lstStyle/>
          <a:p>
            <a:pPr eaLnBrk="0" hangingPunct="0">
              <a:spcBef>
                <a:spcPct val="50000"/>
              </a:spcBef>
            </a:pPr>
            <a:r>
              <a:rPr lang="it-IT">
                <a:solidFill>
                  <a:srgbClr val="FF0000"/>
                </a:solidFill>
                <a:latin typeface="Arial" charset="0"/>
              </a:rPr>
              <a:t>Anti-bodies catalitici?</a:t>
            </a:r>
            <a:r>
              <a:rPr lang="it-IT">
                <a:solidFill>
                  <a:srgbClr val="336600"/>
                </a:solidFill>
                <a:latin typeface="Arial" charset="0"/>
              </a:rPr>
              <a:t> indotti da una sostanza immunogena</a:t>
            </a:r>
            <a:endParaRPr lang="it-IT">
              <a:latin typeface="Arial" charset="0"/>
            </a:endParaRPr>
          </a:p>
          <a:p>
            <a:pPr eaLnBrk="0" hangingPunct="0">
              <a:spcBef>
                <a:spcPct val="50000"/>
              </a:spcBef>
            </a:pPr>
            <a:r>
              <a:rPr lang="it-IT">
                <a:solidFill>
                  <a:srgbClr val="CC0066"/>
                </a:solidFill>
                <a:latin typeface="Arial" charset="0"/>
              </a:rPr>
              <a:t>degrado della cocaina</a:t>
            </a:r>
            <a:endParaRPr lang="it-IT">
              <a:latin typeface="Arial" charset="0"/>
            </a:endParaRPr>
          </a:p>
        </p:txBody>
      </p:sp>
      <p:sp>
        <p:nvSpPr>
          <p:cNvPr id="31749" name="Text Box 5"/>
          <p:cNvSpPr txBox="1">
            <a:spLocks noChangeArrowheads="1"/>
          </p:cNvSpPr>
          <p:nvPr/>
        </p:nvSpPr>
        <p:spPr bwMode="auto">
          <a:xfrm>
            <a:off x="1600200" y="5562600"/>
            <a:ext cx="5791200" cy="1042988"/>
          </a:xfrm>
          <a:prstGeom prst="rect">
            <a:avLst/>
          </a:prstGeom>
          <a:noFill/>
          <a:ln w="38100">
            <a:solidFill>
              <a:srgbClr val="008000"/>
            </a:solidFill>
            <a:miter lim="800000"/>
            <a:headEnd/>
            <a:tailEnd/>
          </a:ln>
        </p:spPr>
        <p:txBody>
          <a:bodyPr>
            <a:spAutoFit/>
          </a:bodyPr>
          <a:lstStyle/>
          <a:p>
            <a:pPr eaLnBrk="0" hangingPunct="0">
              <a:spcBef>
                <a:spcPct val="50000"/>
              </a:spcBef>
            </a:pPr>
            <a:r>
              <a:rPr lang="it-IT" b="1">
                <a:solidFill>
                  <a:srgbClr val="FF0000"/>
                </a:solidFill>
                <a:latin typeface="Arial" charset="0"/>
              </a:rPr>
              <a:t>Trattamento psicosociale</a:t>
            </a:r>
            <a:endParaRPr lang="it-IT" b="1">
              <a:latin typeface="Arial" charset="0"/>
            </a:endParaRPr>
          </a:p>
          <a:p>
            <a:pPr eaLnBrk="0" hangingPunct="0">
              <a:spcBef>
                <a:spcPct val="50000"/>
              </a:spcBef>
            </a:pPr>
            <a:r>
              <a:rPr lang="it-IT" b="1">
                <a:solidFill>
                  <a:srgbClr val="0000FF"/>
                </a:solidFill>
                <a:latin typeface="Arial" charset="0"/>
              </a:rPr>
              <a:t>Terapia cognitivo-comportamentale</a:t>
            </a:r>
            <a:endParaRPr lang="it-IT"/>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ANTABUSE non specifico per cocaina ma può interrompere catena alcool coca. Riduce rischi legati </a:t>
            </a:r>
            <a:r>
              <a:rPr lang="it-IT" dirty="0" err="1" smtClean="0"/>
              <a:t>cocaetilene</a:t>
            </a:r>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VACCINAZIONE ANTI COCAINA</a:t>
            </a:r>
            <a:endParaRPr lang="it-IT" dirty="0"/>
          </a:p>
        </p:txBody>
      </p:sp>
      <p:sp>
        <p:nvSpPr>
          <p:cNvPr id="3" name="Segnaposto contenuto 2"/>
          <p:cNvSpPr>
            <a:spLocks noGrp="1"/>
          </p:cNvSpPr>
          <p:nvPr>
            <p:ph idx="1"/>
          </p:nvPr>
        </p:nvSpPr>
        <p:spPr/>
        <p:txBody>
          <a:bodyPr/>
          <a:lstStyle/>
          <a:p>
            <a:endParaRPr lang="it-IT"/>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381000" y="609600"/>
            <a:ext cx="8458200" cy="5465763"/>
          </a:xfrm>
          <a:prstGeom prst="rect">
            <a:avLst/>
          </a:prstGeom>
          <a:noFill/>
          <a:ln w="76200">
            <a:solidFill>
              <a:srgbClr val="FFFF00"/>
            </a:solidFill>
            <a:miter lim="800000"/>
            <a:headEnd/>
            <a:tailEnd/>
          </a:ln>
        </p:spPr>
        <p:txBody>
          <a:bodyPr>
            <a:spAutoFit/>
          </a:bodyPr>
          <a:lstStyle/>
          <a:p>
            <a:pPr eaLnBrk="0" hangingPunct="0">
              <a:spcBef>
                <a:spcPct val="50000"/>
              </a:spcBef>
            </a:pPr>
            <a:r>
              <a:rPr lang="en-GB">
                <a:solidFill>
                  <a:srgbClr val="006600"/>
                </a:solidFill>
                <a:latin typeface="Comic Sans MS" pitchFamily="66" charset="0"/>
              </a:rPr>
              <a:t>Drug Alcohol Depend 1997 Dec 15;48(3):153-8</a:t>
            </a:r>
          </a:p>
          <a:p>
            <a:pPr eaLnBrk="0" hangingPunct="0">
              <a:spcBef>
                <a:spcPct val="50000"/>
              </a:spcBef>
            </a:pPr>
            <a:r>
              <a:rPr lang="en-GB" b="1">
                <a:solidFill>
                  <a:srgbClr val="006600"/>
                </a:solidFill>
                <a:latin typeface="Comic Sans MS" pitchFamily="66" charset="0"/>
              </a:rPr>
              <a:t>Development of a therapeutic vaccine for the treatment of cocaine addiction.</a:t>
            </a:r>
            <a:r>
              <a:rPr lang="en-GB">
                <a:solidFill>
                  <a:srgbClr val="006600"/>
                </a:solidFill>
                <a:latin typeface="Comic Sans MS" pitchFamily="66" charset="0"/>
              </a:rPr>
              <a:t/>
            </a:r>
            <a:br>
              <a:rPr lang="en-GB">
                <a:solidFill>
                  <a:srgbClr val="006600"/>
                </a:solidFill>
                <a:latin typeface="Comic Sans MS" pitchFamily="66" charset="0"/>
              </a:rPr>
            </a:br>
            <a:r>
              <a:rPr lang="en-GB">
                <a:solidFill>
                  <a:srgbClr val="006600"/>
                </a:solidFill>
                <a:latin typeface="Comic Sans MS" pitchFamily="66" charset="0"/>
              </a:rPr>
              <a:t/>
            </a:r>
            <a:br>
              <a:rPr lang="en-GB">
                <a:solidFill>
                  <a:srgbClr val="006600"/>
                </a:solidFill>
                <a:latin typeface="Comic Sans MS" pitchFamily="66" charset="0"/>
              </a:rPr>
            </a:br>
            <a:r>
              <a:rPr lang="en-GB" b="1">
                <a:solidFill>
                  <a:srgbClr val="006600"/>
                </a:solidFill>
                <a:latin typeface="Comic Sans MS" pitchFamily="66" charset="0"/>
              </a:rPr>
              <a:t>Fox BS.</a:t>
            </a:r>
            <a:endParaRPr lang="en-GB" b="1">
              <a:latin typeface="Comic Sans MS" pitchFamily="66" charset="0"/>
            </a:endParaRPr>
          </a:p>
          <a:p>
            <a:pPr algn="ctr" eaLnBrk="0" hangingPunct="0">
              <a:spcBef>
                <a:spcPct val="50000"/>
              </a:spcBef>
            </a:pPr>
            <a:endParaRPr lang="en-GB" b="1">
              <a:latin typeface="Comic Sans MS" pitchFamily="66" charset="0"/>
            </a:endParaRPr>
          </a:p>
          <a:p>
            <a:pPr algn="ctr" eaLnBrk="0" hangingPunct="0">
              <a:spcBef>
                <a:spcPct val="50000"/>
              </a:spcBef>
            </a:pPr>
            <a:r>
              <a:rPr lang="en-GB" sz="3200" b="1">
                <a:solidFill>
                  <a:srgbClr val="000099"/>
                </a:solidFill>
                <a:latin typeface="Comic Sans MS" pitchFamily="66" charset="0"/>
              </a:rPr>
              <a:t>If the patient uses cocaine after being vaccinated, the antibody will inhibit the reinforcing activity of cocaine and decrease the likelihood of relapse.</a:t>
            </a:r>
          </a:p>
          <a:p>
            <a:pPr algn="ctr" eaLnBrk="0" hangingPunct="0">
              <a:spcBef>
                <a:spcPct val="50000"/>
              </a:spcBef>
            </a:pPr>
            <a:endParaRPr lang="it-IT" b="1">
              <a:latin typeface="Comic Sans MS" pitchFamily="66"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228600" y="990600"/>
            <a:ext cx="8686800" cy="3044825"/>
          </a:xfrm>
          <a:prstGeom prst="rect">
            <a:avLst/>
          </a:prstGeom>
          <a:noFill/>
          <a:ln w="76200">
            <a:solidFill>
              <a:srgbClr val="FFFF00"/>
            </a:solidFill>
            <a:prstDash val="sysDot"/>
            <a:miter lim="800000"/>
            <a:headEnd/>
            <a:tailEnd/>
          </a:ln>
        </p:spPr>
        <p:txBody>
          <a:bodyPr>
            <a:spAutoFit/>
          </a:bodyPr>
          <a:lstStyle/>
          <a:p>
            <a:pPr eaLnBrk="0" hangingPunct="0">
              <a:spcBef>
                <a:spcPct val="50000"/>
              </a:spcBef>
            </a:pPr>
            <a:r>
              <a:rPr lang="en-GB" sz="1200">
                <a:solidFill>
                  <a:srgbClr val="000099"/>
                </a:solidFill>
                <a:latin typeface="Comic Sans MS" pitchFamily="66" charset="0"/>
              </a:rPr>
              <a:t>Proc Natl Acad Sci U S A 2001 Feb 13;98(4):1988-92</a:t>
            </a:r>
          </a:p>
          <a:p>
            <a:pPr eaLnBrk="0" hangingPunct="0">
              <a:spcBef>
                <a:spcPct val="50000"/>
              </a:spcBef>
            </a:pPr>
            <a:r>
              <a:rPr lang="en-GB" sz="1400" b="1">
                <a:solidFill>
                  <a:srgbClr val="000099"/>
                </a:solidFill>
                <a:latin typeface="Comic Sans MS" pitchFamily="66" charset="0"/>
              </a:rPr>
              <a:t>A second-generation vaccine protects against the psychoactive effects of cocaine.</a:t>
            </a:r>
            <a:r>
              <a:rPr lang="en-GB" sz="1400">
                <a:solidFill>
                  <a:srgbClr val="000099"/>
                </a:solidFill>
                <a:latin typeface="Comic Sans MS" pitchFamily="66" charset="0"/>
              </a:rPr>
              <a:t/>
            </a:r>
            <a:br>
              <a:rPr lang="en-GB" sz="1400">
                <a:solidFill>
                  <a:srgbClr val="000099"/>
                </a:solidFill>
                <a:latin typeface="Comic Sans MS" pitchFamily="66" charset="0"/>
              </a:rPr>
            </a:br>
            <a:r>
              <a:rPr lang="en-GB" sz="1200">
                <a:solidFill>
                  <a:srgbClr val="000099"/>
                </a:solidFill>
                <a:latin typeface="Comic Sans MS" pitchFamily="66" charset="0"/>
              </a:rPr>
              <a:t/>
            </a:r>
            <a:br>
              <a:rPr lang="en-GB" sz="1200">
                <a:solidFill>
                  <a:srgbClr val="000099"/>
                </a:solidFill>
                <a:latin typeface="Comic Sans MS" pitchFamily="66" charset="0"/>
              </a:rPr>
            </a:br>
            <a:r>
              <a:rPr lang="en-GB" sz="1200" b="1">
                <a:solidFill>
                  <a:srgbClr val="000099"/>
                </a:solidFill>
                <a:latin typeface="Comic Sans MS" pitchFamily="66" charset="0"/>
              </a:rPr>
              <a:t>Carrera MR, Ashley JA, Wirsching P, Koob GF, Janda KD.</a:t>
            </a:r>
          </a:p>
          <a:p>
            <a:pPr eaLnBrk="0" hangingPunct="0">
              <a:spcBef>
                <a:spcPct val="50000"/>
              </a:spcBef>
            </a:pPr>
            <a:endParaRPr lang="en-GB" sz="1200" b="1">
              <a:solidFill>
                <a:srgbClr val="000099"/>
              </a:solidFill>
              <a:latin typeface="Comic Sans MS" pitchFamily="66" charset="0"/>
            </a:endParaRPr>
          </a:p>
          <a:p>
            <a:pPr marL="381000" lvl="2" algn="ctr" eaLnBrk="0" hangingPunct="0"/>
            <a:r>
              <a:rPr lang="en-GB" b="1">
                <a:solidFill>
                  <a:srgbClr val="CC0000"/>
                </a:solidFill>
                <a:latin typeface="Arial" charset="0"/>
              </a:rPr>
              <a:t>The results indicate that these immuno-pharmacotherapeutic agents have significant cocaine-blockade potential and therefore may offer an effective strategy for the treatment of cocaine abuse.</a:t>
            </a:r>
            <a:endParaRPr lang="en-GB">
              <a:solidFill>
                <a:srgbClr val="CC0000"/>
              </a:solidFill>
            </a:endParaRPr>
          </a:p>
          <a:p>
            <a:pPr eaLnBrk="0" hangingPunct="0">
              <a:spcBef>
                <a:spcPct val="50000"/>
              </a:spcBef>
            </a:pPr>
            <a:endParaRPr lang="it-IT" sz="1200">
              <a:solidFill>
                <a:srgbClr val="CC0000"/>
              </a:solidFill>
              <a:latin typeface="Comic Sans MS" pitchFamily="66" charset="0"/>
            </a:endParaRPr>
          </a:p>
        </p:txBody>
      </p:sp>
      <p:sp>
        <p:nvSpPr>
          <p:cNvPr id="33795" name="Text Box 3"/>
          <p:cNvSpPr txBox="1">
            <a:spLocks noChangeArrowheads="1"/>
          </p:cNvSpPr>
          <p:nvPr/>
        </p:nvSpPr>
        <p:spPr bwMode="auto">
          <a:xfrm>
            <a:off x="914400" y="3886200"/>
            <a:ext cx="7848600" cy="533400"/>
          </a:xfrm>
          <a:prstGeom prst="rect">
            <a:avLst/>
          </a:prstGeom>
          <a:noFill/>
          <a:ln w="76200" cmpd="tri">
            <a:solidFill>
              <a:schemeClr val="bg1"/>
            </a:solidFill>
            <a:miter lim="800000"/>
            <a:headEnd/>
            <a:tailEnd/>
          </a:ln>
        </p:spPr>
        <p:txBody>
          <a:bodyPr>
            <a:spAutoFit/>
          </a:bodyPr>
          <a:lstStyle/>
          <a:p>
            <a:pPr eaLnBrk="0" hangingPunct="0">
              <a:spcBef>
                <a:spcPct val="50000"/>
              </a:spcBef>
            </a:pPr>
            <a:endParaRPr lang="it-IT" b="1">
              <a:solidFill>
                <a:srgbClr val="000099"/>
              </a:solidFill>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pPr eaLnBrk="1" hangingPunct="1"/>
            <a:endParaRPr lang="it-IT" smtClean="0"/>
          </a:p>
        </p:txBody>
      </p:sp>
      <p:sp>
        <p:nvSpPr>
          <p:cNvPr id="9219" name="Segnaposto contenuto 2"/>
          <p:cNvSpPr>
            <a:spLocks noGrp="1"/>
          </p:cNvSpPr>
          <p:nvPr>
            <p:ph idx="1"/>
          </p:nvPr>
        </p:nvSpPr>
        <p:spPr/>
        <p:txBody>
          <a:bodyPr/>
          <a:lstStyle/>
          <a:p>
            <a:pPr eaLnBrk="1" hangingPunct="1"/>
            <a:r>
              <a:rPr lang="it-IT" smtClean="0"/>
              <a:t>Ti  calma l’ansia, la depressione ed i dolori</a:t>
            </a:r>
          </a:p>
          <a:p>
            <a:pPr eaLnBrk="1" hangingPunct="1"/>
            <a:r>
              <a:rPr lang="it-IT" smtClean="0"/>
              <a:t>Che lei stessa ti ha procurato</a:t>
            </a:r>
          </a:p>
          <a:p>
            <a:pPr eaLnBrk="1" hangingPunct="1"/>
            <a:r>
              <a:rPr lang="it-IT" smtClean="0"/>
              <a:t>Ti procura un facile successo sul piano sessuale</a:t>
            </a:r>
          </a:p>
          <a:p>
            <a:pPr eaLnBrk="1" hangingPunct="1"/>
            <a:r>
              <a:rPr lang="it-IT" smtClean="0"/>
              <a:t>Ti priva di ogni reale affettività</a:t>
            </a:r>
          </a:p>
          <a:p>
            <a:pPr eaLnBrk="1" hangingPunct="1"/>
            <a:r>
              <a:rPr lang="it-IT" smtClean="0"/>
              <a:t>Pezzi di carne che si incontrano</a:t>
            </a:r>
          </a:p>
          <a:p>
            <a:pPr eaLnBrk="1" hangingPunct="1"/>
            <a:r>
              <a:rPr lang="it-IT" smtClean="0"/>
              <a:t>Le anime sono impegnate altrove</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304800" y="304800"/>
            <a:ext cx="8534400" cy="4981575"/>
          </a:xfrm>
          <a:prstGeom prst="rect">
            <a:avLst/>
          </a:prstGeom>
          <a:noFill/>
          <a:ln w="76200">
            <a:solidFill>
              <a:srgbClr val="FFFF00"/>
            </a:solidFill>
            <a:miter lim="800000"/>
            <a:headEnd/>
            <a:tailEnd/>
          </a:ln>
        </p:spPr>
        <p:txBody>
          <a:bodyPr>
            <a:spAutoFit/>
          </a:bodyPr>
          <a:lstStyle/>
          <a:p>
            <a:pPr eaLnBrk="0" hangingPunct="0">
              <a:spcBef>
                <a:spcPct val="50000"/>
              </a:spcBef>
            </a:pPr>
            <a:r>
              <a:rPr lang="fr-FR" sz="1600">
                <a:solidFill>
                  <a:srgbClr val="000099"/>
                </a:solidFill>
                <a:latin typeface="Comic Sans MS" pitchFamily="66" charset="0"/>
              </a:rPr>
              <a:t>Actas Esp Psiquiatr 2001 Jul-Aug;29(4):215-20</a:t>
            </a:r>
          </a:p>
          <a:p>
            <a:pPr eaLnBrk="0" hangingPunct="0">
              <a:spcBef>
                <a:spcPct val="50000"/>
              </a:spcBef>
            </a:pPr>
            <a:r>
              <a:rPr lang="en-GB" sz="1600" b="1">
                <a:solidFill>
                  <a:srgbClr val="000099"/>
                </a:solidFill>
                <a:latin typeface="Comic Sans MS" pitchFamily="66" charset="0"/>
              </a:rPr>
              <a:t>Olanzapine efficacy in the treatment of cocaine abuse in methadone maintenance patients. Interaction with plasma levels.</a:t>
            </a:r>
            <a:r>
              <a:rPr lang="en-GB" sz="1600">
                <a:solidFill>
                  <a:srgbClr val="000099"/>
                </a:solidFill>
                <a:latin typeface="Comic Sans MS" pitchFamily="66" charset="0"/>
              </a:rPr>
              <a:t/>
            </a:r>
            <a:br>
              <a:rPr lang="en-GB" sz="1600">
                <a:solidFill>
                  <a:srgbClr val="000099"/>
                </a:solidFill>
                <a:latin typeface="Comic Sans MS" pitchFamily="66" charset="0"/>
              </a:rPr>
            </a:br>
            <a:r>
              <a:rPr lang="en-GB" sz="1600">
                <a:solidFill>
                  <a:srgbClr val="000099"/>
                </a:solidFill>
                <a:latin typeface="Comic Sans MS" pitchFamily="66" charset="0"/>
              </a:rPr>
              <a:t/>
            </a:r>
            <a:br>
              <a:rPr lang="en-GB" sz="1600">
                <a:solidFill>
                  <a:srgbClr val="000099"/>
                </a:solidFill>
                <a:latin typeface="Comic Sans MS" pitchFamily="66" charset="0"/>
              </a:rPr>
            </a:br>
            <a:r>
              <a:rPr lang="en-GB" sz="1600" b="1">
                <a:solidFill>
                  <a:srgbClr val="000099"/>
                </a:solidFill>
                <a:latin typeface="Comic Sans MS" pitchFamily="66" charset="0"/>
              </a:rPr>
              <a:t>Bano MD, Mico JA, Agujetas M, Lopez ML, Guillen JL.</a:t>
            </a:r>
            <a:r>
              <a:rPr lang="en-GB" sz="1400">
                <a:solidFill>
                  <a:srgbClr val="000099"/>
                </a:solidFill>
                <a:latin typeface="Comic Sans MS" pitchFamily="66" charset="0"/>
              </a:rPr>
              <a:t/>
            </a:r>
            <a:br>
              <a:rPr lang="en-GB" sz="1400">
                <a:solidFill>
                  <a:srgbClr val="000099"/>
                </a:solidFill>
                <a:latin typeface="Comic Sans MS" pitchFamily="66" charset="0"/>
              </a:rPr>
            </a:br>
            <a:r>
              <a:rPr lang="en-GB">
                <a:latin typeface="Comic Sans MS" pitchFamily="66" charset="0"/>
              </a:rPr>
              <a:t/>
            </a:r>
            <a:br>
              <a:rPr lang="en-GB">
                <a:latin typeface="Comic Sans MS" pitchFamily="66" charset="0"/>
              </a:rPr>
            </a:br>
            <a:r>
              <a:rPr lang="en-GB" b="1">
                <a:solidFill>
                  <a:srgbClr val="CC0000"/>
                </a:solidFill>
                <a:latin typeface="Arial" charset="0"/>
              </a:rPr>
              <a:t>the consumption of cocaine was decreased or stopped in 53,2% of the patients. </a:t>
            </a:r>
          </a:p>
          <a:p>
            <a:pPr eaLnBrk="0" hangingPunct="0">
              <a:spcBef>
                <a:spcPct val="50000"/>
              </a:spcBef>
            </a:pPr>
            <a:r>
              <a:rPr lang="en-GB" b="1">
                <a:solidFill>
                  <a:srgbClr val="CC0000"/>
                </a:solidFill>
                <a:latin typeface="Arial" charset="0"/>
              </a:rPr>
              <a:t>olanzapine could be a useful treatment for cocaine abuse at least in patients in a Methadone Maintenance Program, </a:t>
            </a:r>
          </a:p>
          <a:p>
            <a:pPr eaLnBrk="0" hangingPunct="0">
              <a:spcBef>
                <a:spcPct val="50000"/>
              </a:spcBef>
            </a:pPr>
            <a:r>
              <a:rPr lang="en-GB" b="1">
                <a:solidFill>
                  <a:srgbClr val="CC0000"/>
                </a:solidFill>
                <a:latin typeface="Arial" charset="0"/>
              </a:rPr>
              <a:t>no pharmacokinetic interaction with methadone.</a:t>
            </a:r>
          </a:p>
          <a:p>
            <a:pPr eaLnBrk="0" hangingPunct="0">
              <a:spcBef>
                <a:spcPct val="50000"/>
              </a:spcBef>
            </a:pPr>
            <a:endParaRPr lang="it-IT" b="1">
              <a:solidFill>
                <a:srgbClr val="CC0000"/>
              </a:solidFill>
              <a:latin typeface="Comic Sans MS" pitchFamily="66"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FARMACI USATI PER RIDURRE IL CRAVING</a:t>
            </a:r>
            <a:endParaRPr lang="it-IT" dirty="0"/>
          </a:p>
        </p:txBody>
      </p:sp>
      <p:sp>
        <p:nvSpPr>
          <p:cNvPr id="3" name="Segnaposto contenuto 2"/>
          <p:cNvSpPr>
            <a:spLocks noGrp="1"/>
          </p:cNvSpPr>
          <p:nvPr>
            <p:ph idx="1"/>
          </p:nvPr>
        </p:nvSpPr>
        <p:spPr/>
        <p:txBody>
          <a:bodyPr/>
          <a:lstStyle/>
          <a:p>
            <a:endParaRPr lang="it-IT"/>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0" y="228600"/>
            <a:ext cx="8194675" cy="1552575"/>
          </a:xfrm>
          <a:prstGeom prst="rect">
            <a:avLst/>
          </a:prstGeom>
          <a:noFill/>
          <a:ln w="9525">
            <a:noFill/>
            <a:miter lim="800000"/>
            <a:headEnd/>
            <a:tailEnd/>
          </a:ln>
        </p:spPr>
        <p:txBody>
          <a:bodyPr wrap="none">
            <a:spAutoFit/>
          </a:bodyPr>
          <a:lstStyle/>
          <a:p>
            <a:r>
              <a:rPr lang="en-US">
                <a:solidFill>
                  <a:srgbClr val="000066"/>
                </a:solidFill>
                <a:cs typeface="Times New Roman" pitchFamily="18" charset="0"/>
              </a:rPr>
              <a:t>J Addict Dis</a:t>
            </a:r>
          </a:p>
          <a:p>
            <a:r>
              <a:rPr lang="en-US" b="1">
                <a:solidFill>
                  <a:srgbClr val="000066"/>
                </a:solidFill>
                <a:cs typeface="Times New Roman" pitchFamily="18" charset="0"/>
              </a:rPr>
              <a:t>Signal transduction mechanisms and behavioral sensitization </a:t>
            </a:r>
          </a:p>
          <a:p>
            <a:r>
              <a:rPr lang="en-US" b="1">
                <a:solidFill>
                  <a:srgbClr val="000066"/>
                </a:solidFill>
                <a:cs typeface="Times New Roman" pitchFamily="18" charset="0"/>
              </a:rPr>
              <a:t>to stimulant drugs: an overview of cAMP and PLA2.</a:t>
            </a:r>
            <a:r>
              <a:rPr lang="en-US">
                <a:solidFill>
                  <a:srgbClr val="000066"/>
                </a:solidFill>
                <a:cs typeface="Times New Roman" pitchFamily="18" charset="0"/>
              </a:rPr>
              <a:t/>
            </a:r>
            <a:br>
              <a:rPr lang="en-US">
                <a:solidFill>
                  <a:srgbClr val="000066"/>
                </a:solidFill>
                <a:cs typeface="Times New Roman" pitchFamily="18" charset="0"/>
              </a:rPr>
            </a:br>
            <a:r>
              <a:rPr lang="de-DE" b="1">
                <a:solidFill>
                  <a:srgbClr val="000066"/>
                </a:solidFill>
                <a:cs typeface="Times New Roman" pitchFamily="18" charset="0"/>
              </a:rPr>
              <a:t>Gelowitz and Berger, 2001</a:t>
            </a:r>
            <a:endParaRPr lang="it-IT">
              <a:solidFill>
                <a:srgbClr val="000066"/>
              </a:solidFill>
            </a:endParaRPr>
          </a:p>
        </p:txBody>
      </p:sp>
      <p:sp>
        <p:nvSpPr>
          <p:cNvPr id="35843" name="Text Box 3"/>
          <p:cNvSpPr txBox="1">
            <a:spLocks noChangeArrowheads="1"/>
          </p:cNvSpPr>
          <p:nvPr/>
        </p:nvSpPr>
        <p:spPr bwMode="auto">
          <a:xfrm>
            <a:off x="0" y="2514600"/>
            <a:ext cx="9144000" cy="3568700"/>
          </a:xfrm>
          <a:prstGeom prst="rect">
            <a:avLst/>
          </a:prstGeom>
          <a:noFill/>
          <a:ln w="9525">
            <a:noFill/>
            <a:miter lim="800000"/>
            <a:headEnd/>
            <a:tailEnd/>
          </a:ln>
        </p:spPr>
        <p:txBody>
          <a:bodyPr>
            <a:spAutoFit/>
          </a:bodyPr>
          <a:lstStyle/>
          <a:p>
            <a:r>
              <a:rPr lang="en-US" sz="3200" b="1">
                <a:solidFill>
                  <a:srgbClr val="990000"/>
                </a:solidFill>
                <a:cs typeface="Times New Roman" pitchFamily="18" charset="0"/>
              </a:rPr>
              <a:t>Behavioral sensitization</a:t>
            </a:r>
            <a:r>
              <a:rPr lang="en-US" sz="2800">
                <a:solidFill>
                  <a:srgbClr val="990000"/>
                </a:solidFill>
                <a:cs typeface="Times New Roman" pitchFamily="18" charset="0"/>
              </a:rPr>
              <a:t>:</a:t>
            </a:r>
          </a:p>
          <a:p>
            <a:endParaRPr lang="en-US" sz="2800">
              <a:cs typeface="Times New Roman" pitchFamily="18" charset="0"/>
            </a:endParaRPr>
          </a:p>
          <a:p>
            <a:r>
              <a:rPr lang="en-US" sz="2800">
                <a:solidFill>
                  <a:srgbClr val="000066"/>
                </a:solidFill>
                <a:cs typeface="Times New Roman" pitchFamily="18" charset="0"/>
              </a:rPr>
              <a:t>- intensification of drug craving </a:t>
            </a:r>
          </a:p>
          <a:p>
            <a:pPr>
              <a:buFontTx/>
              <a:buChar char="-"/>
            </a:pPr>
            <a:r>
              <a:rPr lang="en-US" sz="2800">
                <a:solidFill>
                  <a:srgbClr val="000066"/>
                </a:solidFill>
                <a:cs typeface="Times New Roman" pitchFamily="18" charset="0"/>
              </a:rPr>
              <a:t> relapse</a:t>
            </a:r>
          </a:p>
          <a:p>
            <a:pPr>
              <a:buFontTx/>
              <a:buChar char="-"/>
            </a:pPr>
            <a:endParaRPr lang="en-US" sz="2800">
              <a:solidFill>
                <a:srgbClr val="000066"/>
              </a:solidFill>
              <a:cs typeface="Times New Roman" pitchFamily="18" charset="0"/>
            </a:endParaRPr>
          </a:p>
          <a:p>
            <a:r>
              <a:rPr lang="en-US" sz="2800" b="1">
                <a:solidFill>
                  <a:srgbClr val="990000"/>
                </a:solidFill>
                <a:cs typeface="Times New Roman" pitchFamily="18" charset="0"/>
              </a:rPr>
              <a:t>Mechanisms related to sensitization </a:t>
            </a:r>
          </a:p>
          <a:p>
            <a:r>
              <a:rPr lang="en-US" sz="2800" b="1">
                <a:solidFill>
                  <a:srgbClr val="990000"/>
                </a:solidFill>
                <a:cs typeface="Times New Roman" pitchFamily="18" charset="0"/>
              </a:rPr>
              <a:t>may also contribute </a:t>
            </a:r>
          </a:p>
          <a:p>
            <a:r>
              <a:rPr lang="en-US" sz="2800" b="1">
                <a:solidFill>
                  <a:srgbClr val="990000"/>
                </a:solidFill>
                <a:cs typeface="Times New Roman" pitchFamily="18" charset="0"/>
              </a:rPr>
              <a:t>to schizophrenia and bipolar disorder.</a:t>
            </a:r>
            <a:r>
              <a:rPr lang="it-IT" sz="2800"/>
              <a: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52400" y="152400"/>
            <a:ext cx="8763000" cy="990600"/>
          </a:xfrm>
          <a:prstGeom prst="rect">
            <a:avLst/>
          </a:prstGeom>
          <a:solidFill>
            <a:schemeClr val="bg1"/>
          </a:solidFill>
          <a:ln w="76200" cmpd="tri">
            <a:solidFill>
              <a:srgbClr val="CC3300"/>
            </a:solidFill>
            <a:miter lim="800000"/>
            <a:headEnd/>
            <a:tailEnd/>
          </a:ln>
        </p:spPr>
        <p:txBody>
          <a:bodyPr>
            <a:spAutoFit/>
          </a:bodyPr>
          <a:lstStyle/>
          <a:p>
            <a:pPr eaLnBrk="0" hangingPunct="0">
              <a:spcBef>
                <a:spcPct val="50000"/>
              </a:spcBef>
            </a:pPr>
            <a:r>
              <a:rPr lang="en-GB" sz="1200">
                <a:solidFill>
                  <a:srgbClr val="000099"/>
                </a:solidFill>
                <a:latin typeface="Comic Sans MS" pitchFamily="66" charset="0"/>
              </a:rPr>
              <a:t>Psychiatry Res 2001 Jul 24;102(3):227-33</a:t>
            </a:r>
          </a:p>
          <a:p>
            <a:pPr eaLnBrk="0" hangingPunct="0">
              <a:spcBef>
                <a:spcPct val="50000"/>
              </a:spcBef>
            </a:pPr>
            <a:r>
              <a:rPr lang="en-GB" sz="1200" b="1">
                <a:solidFill>
                  <a:srgbClr val="000099"/>
                </a:solidFill>
                <a:latin typeface="Comic Sans MS" pitchFamily="66" charset="0"/>
              </a:rPr>
              <a:t>Risperidone pre-treatment reduces the euphoric effects of experimentally administered cocaine.</a:t>
            </a:r>
            <a:r>
              <a:rPr lang="en-GB" sz="1200">
                <a:solidFill>
                  <a:srgbClr val="000099"/>
                </a:solidFill>
                <a:latin typeface="Comic Sans MS" pitchFamily="66" charset="0"/>
              </a:rPr>
              <a:t/>
            </a:r>
            <a:br>
              <a:rPr lang="en-GB" sz="1200">
                <a:solidFill>
                  <a:srgbClr val="000099"/>
                </a:solidFill>
                <a:latin typeface="Comic Sans MS" pitchFamily="66" charset="0"/>
              </a:rPr>
            </a:br>
            <a:r>
              <a:rPr lang="en-GB" sz="1200">
                <a:solidFill>
                  <a:srgbClr val="000099"/>
                </a:solidFill>
                <a:latin typeface="Comic Sans MS" pitchFamily="66" charset="0"/>
              </a:rPr>
              <a:t/>
            </a:r>
            <a:br>
              <a:rPr lang="en-GB" sz="1200">
                <a:solidFill>
                  <a:srgbClr val="000099"/>
                </a:solidFill>
                <a:latin typeface="Comic Sans MS" pitchFamily="66" charset="0"/>
              </a:rPr>
            </a:br>
            <a:r>
              <a:rPr lang="de-DE" sz="1200" b="1">
                <a:solidFill>
                  <a:srgbClr val="000099"/>
                </a:solidFill>
                <a:latin typeface="Comic Sans MS" pitchFamily="66" charset="0"/>
              </a:rPr>
              <a:t>Newton TF, Ling W, Kalechstein AD, Uslaner J, Tervo K.</a:t>
            </a:r>
            <a:endParaRPr lang="it-IT" sz="1200">
              <a:solidFill>
                <a:srgbClr val="000099"/>
              </a:solidFill>
              <a:latin typeface="Comic Sans MS" pitchFamily="66" charset="0"/>
            </a:endParaRPr>
          </a:p>
        </p:txBody>
      </p:sp>
      <p:sp>
        <p:nvSpPr>
          <p:cNvPr id="36867" name="Text Box 3"/>
          <p:cNvSpPr txBox="1">
            <a:spLocks noChangeArrowheads="1"/>
          </p:cNvSpPr>
          <p:nvPr/>
        </p:nvSpPr>
        <p:spPr bwMode="auto">
          <a:xfrm>
            <a:off x="609600" y="1371600"/>
            <a:ext cx="7924800" cy="4914900"/>
          </a:xfrm>
          <a:prstGeom prst="rect">
            <a:avLst/>
          </a:prstGeom>
          <a:noFill/>
          <a:ln w="76200" cmpd="tri">
            <a:solidFill>
              <a:srgbClr val="FF0000"/>
            </a:solidFill>
            <a:miter lim="800000"/>
            <a:headEnd/>
            <a:tailEnd/>
          </a:ln>
        </p:spPr>
        <p:txBody>
          <a:bodyPr>
            <a:spAutoFit/>
          </a:bodyPr>
          <a:lstStyle/>
          <a:p>
            <a:pPr marL="381000" lvl="2" eaLnBrk="0" hangingPunct="0"/>
            <a:r>
              <a:rPr lang="en-GB" b="1">
                <a:solidFill>
                  <a:srgbClr val="000066"/>
                </a:solidFill>
                <a:latin typeface="Arial" charset="0"/>
              </a:rPr>
              <a:t>Risperidone pre-treatment reduced the self-rated 'high' produced by cocaine </a:t>
            </a:r>
          </a:p>
          <a:p>
            <a:pPr marL="381000" lvl="2" eaLnBrk="0" hangingPunct="0"/>
            <a:endParaRPr lang="en-GB" b="1">
              <a:solidFill>
                <a:srgbClr val="000066"/>
              </a:solidFill>
              <a:latin typeface="Arial" charset="0"/>
            </a:endParaRPr>
          </a:p>
          <a:p>
            <a:pPr marL="381000" lvl="2" eaLnBrk="0" hangingPunct="0"/>
            <a:r>
              <a:rPr lang="en-GB" b="1">
                <a:solidFill>
                  <a:srgbClr val="000066"/>
                </a:solidFill>
                <a:latin typeface="Arial" charset="0"/>
              </a:rPr>
              <a:t>Repeated, rather than single, dosing with a D2 antagonist may be necessary to reduce the subjective effects produced by cocaine </a:t>
            </a:r>
          </a:p>
          <a:p>
            <a:pPr marL="381000" lvl="2" eaLnBrk="0" hangingPunct="0"/>
            <a:endParaRPr lang="en-GB" b="1">
              <a:solidFill>
                <a:srgbClr val="000066"/>
              </a:solidFill>
              <a:latin typeface="Arial" charset="0"/>
            </a:endParaRPr>
          </a:p>
          <a:p>
            <a:pPr marL="381000" lvl="2" eaLnBrk="0" hangingPunct="0"/>
            <a:r>
              <a:rPr lang="en-GB" b="1">
                <a:solidFill>
                  <a:srgbClr val="000066"/>
                </a:solidFill>
                <a:latin typeface="Arial" charset="0"/>
              </a:rPr>
              <a:t>The degree of D2 receptor blockade produced by risperidone appears to be greater than the reduction in euphoric effects produced by cocaine, suggesting that </a:t>
            </a:r>
            <a:r>
              <a:rPr lang="en-GB" b="1">
                <a:solidFill>
                  <a:srgbClr val="FF0000"/>
                </a:solidFill>
                <a:latin typeface="Arial" charset="0"/>
              </a:rPr>
              <a:t>mechanisms other than those involving D2 receptors may be important in drug-induced euphoria</a:t>
            </a:r>
            <a:endParaRPr lang="it-IT" b="1">
              <a:solidFill>
                <a:srgbClr val="FF0000"/>
              </a:solidFill>
              <a:latin typeface="Arial"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304800" y="304800"/>
            <a:ext cx="8534400" cy="5016758"/>
          </a:xfrm>
          <a:prstGeom prst="rect">
            <a:avLst/>
          </a:prstGeom>
          <a:noFill/>
          <a:ln w="57150">
            <a:solidFill>
              <a:schemeClr val="accent2"/>
            </a:solidFill>
            <a:miter lim="800000"/>
            <a:headEnd/>
            <a:tailEnd/>
          </a:ln>
        </p:spPr>
        <p:txBody>
          <a:bodyPr>
            <a:spAutoFit/>
          </a:bodyPr>
          <a:lstStyle/>
          <a:p>
            <a:pPr>
              <a:spcBef>
                <a:spcPct val="50000"/>
              </a:spcBef>
            </a:pPr>
            <a:endParaRPr lang="en-GB" sz="1400" dirty="0">
              <a:solidFill>
                <a:schemeClr val="accent2"/>
              </a:solidFill>
              <a:latin typeface="Comic Sans MS" pitchFamily="66" charset="0"/>
              <a:ea typeface="Arial Unicode MS" pitchFamily="34" charset="-128"/>
              <a:cs typeface="Arial Unicode MS" pitchFamily="34" charset="-128"/>
            </a:endParaRPr>
          </a:p>
          <a:p>
            <a:pPr>
              <a:spcBef>
                <a:spcPct val="50000"/>
              </a:spcBef>
            </a:pPr>
            <a:r>
              <a:rPr lang="en-GB" sz="1400" b="1" dirty="0">
                <a:solidFill>
                  <a:schemeClr val="accent2"/>
                </a:solidFill>
                <a:latin typeface="Comic Sans MS" pitchFamily="66" charset="0"/>
                <a:ea typeface="Arial Unicode MS" pitchFamily="34" charset="-128"/>
                <a:cs typeface="Arial Unicode MS" pitchFamily="34" charset="-128"/>
              </a:rPr>
              <a:t>Alcohol </a:t>
            </a:r>
            <a:r>
              <a:rPr lang="en-GB" sz="1400" b="1" dirty="0" err="1">
                <a:solidFill>
                  <a:schemeClr val="accent2"/>
                </a:solidFill>
                <a:latin typeface="Comic Sans MS" pitchFamily="66" charset="0"/>
                <a:ea typeface="Arial Unicode MS" pitchFamily="34" charset="-128"/>
                <a:cs typeface="Arial Unicode MS" pitchFamily="34" charset="-128"/>
              </a:rPr>
              <a:t>Alcohol</a:t>
            </a:r>
            <a:r>
              <a:rPr lang="en-GB" sz="1400" b="1" dirty="0">
                <a:solidFill>
                  <a:schemeClr val="accent2"/>
                </a:solidFill>
                <a:latin typeface="Comic Sans MS" pitchFamily="66" charset="0"/>
                <a:ea typeface="Arial Unicode MS" pitchFamily="34" charset="-128"/>
                <a:cs typeface="Arial Unicode MS" pitchFamily="34" charset="-128"/>
              </a:rPr>
              <a:t>   </a:t>
            </a:r>
          </a:p>
          <a:p>
            <a:pPr>
              <a:spcBef>
                <a:spcPct val="50000"/>
              </a:spcBef>
            </a:pPr>
            <a:r>
              <a:rPr lang="en-GB" sz="1400" b="1" dirty="0">
                <a:solidFill>
                  <a:schemeClr val="accent2"/>
                </a:solidFill>
                <a:latin typeface="Comic Sans MS" pitchFamily="66" charset="0"/>
                <a:ea typeface="Arial Unicode MS" pitchFamily="34" charset="-128"/>
                <a:cs typeface="Arial Unicode MS" pitchFamily="34" charset="-128"/>
              </a:rPr>
              <a:t>A potential role for GABA(B) agonists in the treatment of </a:t>
            </a:r>
            <a:r>
              <a:rPr lang="en-GB" sz="1400" b="1" dirty="0" err="1">
                <a:solidFill>
                  <a:schemeClr val="accent2"/>
                </a:solidFill>
                <a:latin typeface="Comic Sans MS" pitchFamily="66" charset="0"/>
                <a:ea typeface="Arial Unicode MS" pitchFamily="34" charset="-128"/>
                <a:cs typeface="Arial Unicode MS" pitchFamily="34" charset="-128"/>
              </a:rPr>
              <a:t>psychostimulantaddiction</a:t>
            </a:r>
            <a:r>
              <a:rPr lang="en-GB" sz="1400" b="1" dirty="0">
                <a:solidFill>
                  <a:schemeClr val="accent2"/>
                </a:solidFill>
                <a:latin typeface="Comic Sans MS" pitchFamily="66" charset="0"/>
                <a:ea typeface="Arial Unicode MS" pitchFamily="34" charset="-128"/>
                <a:cs typeface="Arial Unicode MS" pitchFamily="34" charset="-128"/>
              </a:rPr>
              <a:t>. </a:t>
            </a:r>
          </a:p>
          <a:p>
            <a:pPr>
              <a:spcBef>
                <a:spcPct val="50000"/>
              </a:spcBef>
            </a:pPr>
            <a:r>
              <a:rPr lang="en-GB" sz="1400" b="1" dirty="0" err="1">
                <a:solidFill>
                  <a:schemeClr val="accent2"/>
                </a:solidFill>
                <a:latin typeface="Comic Sans MS" pitchFamily="66" charset="0"/>
                <a:cs typeface="Times New Roman" pitchFamily="18" charset="0"/>
              </a:rPr>
              <a:t>Brebner</a:t>
            </a:r>
            <a:r>
              <a:rPr lang="en-GB" sz="1400" b="1" dirty="0">
                <a:solidFill>
                  <a:schemeClr val="accent2"/>
                </a:solidFill>
                <a:latin typeface="Comic Sans MS" pitchFamily="66" charset="0"/>
                <a:cs typeface="Times New Roman" pitchFamily="18" charset="0"/>
              </a:rPr>
              <a:t> et al., 2002</a:t>
            </a:r>
            <a:r>
              <a:rPr lang="it-IT" sz="1400" dirty="0">
                <a:solidFill>
                  <a:schemeClr val="accent2"/>
                </a:solidFill>
                <a:latin typeface="Comic Sans MS" pitchFamily="66" charset="0"/>
                <a:ea typeface="Arial Unicode MS" pitchFamily="34" charset="-128"/>
                <a:cs typeface="Arial Unicode MS" pitchFamily="34" charset="-128"/>
              </a:rPr>
              <a:t> </a:t>
            </a:r>
            <a:endParaRPr lang="en-GB" sz="1400" dirty="0">
              <a:solidFill>
                <a:schemeClr val="accent2"/>
              </a:solidFill>
              <a:latin typeface="Comic Sans MS" pitchFamily="66" charset="0"/>
              <a:ea typeface="Arial Unicode MS" pitchFamily="34" charset="-128"/>
              <a:cs typeface="Arial Unicode MS" pitchFamily="34" charset="-128"/>
            </a:endParaRPr>
          </a:p>
          <a:p>
            <a:pPr>
              <a:spcBef>
                <a:spcPct val="50000"/>
              </a:spcBef>
            </a:pPr>
            <a:endParaRPr lang="en-GB" b="1" dirty="0">
              <a:solidFill>
                <a:srgbClr val="000066"/>
              </a:solidFill>
              <a:latin typeface="Arial" charset="0"/>
              <a:ea typeface="Arial Unicode MS" pitchFamily="34" charset="-128"/>
              <a:cs typeface="Arial Unicode MS" pitchFamily="34" charset="-128"/>
            </a:endParaRPr>
          </a:p>
          <a:p>
            <a:pPr>
              <a:spcBef>
                <a:spcPct val="50000"/>
              </a:spcBef>
            </a:pPr>
            <a:r>
              <a:rPr lang="en-GB" b="1" dirty="0">
                <a:solidFill>
                  <a:srgbClr val="000066"/>
                </a:solidFill>
                <a:latin typeface="Arial" charset="0"/>
                <a:ea typeface="Arial Unicode MS" pitchFamily="34" charset="-128"/>
                <a:cs typeface="Arial Unicode MS" pitchFamily="34" charset="-128"/>
              </a:rPr>
              <a:t>increased cocaine craving and activation of orbital-frontal cortex, anterior </a:t>
            </a:r>
            <a:r>
              <a:rPr lang="en-GB" b="1" dirty="0" err="1">
                <a:solidFill>
                  <a:srgbClr val="000066"/>
                </a:solidFill>
                <a:latin typeface="Arial" charset="0"/>
                <a:ea typeface="Arial Unicode MS" pitchFamily="34" charset="-128"/>
                <a:cs typeface="Arial Unicode MS" pitchFamily="34" charset="-128"/>
              </a:rPr>
              <a:t>cingulate</a:t>
            </a:r>
            <a:r>
              <a:rPr lang="en-GB" b="1" dirty="0">
                <a:solidFill>
                  <a:srgbClr val="000066"/>
                </a:solidFill>
                <a:latin typeface="Arial" charset="0"/>
                <a:ea typeface="Arial Unicode MS" pitchFamily="34" charset="-128"/>
                <a:cs typeface="Arial Unicode MS" pitchFamily="34" charset="-128"/>
              </a:rPr>
              <a:t> and </a:t>
            </a:r>
            <a:r>
              <a:rPr lang="en-GB" b="1" dirty="0" err="1">
                <a:solidFill>
                  <a:srgbClr val="000066"/>
                </a:solidFill>
                <a:latin typeface="Arial" charset="0"/>
                <a:ea typeface="Arial Unicode MS" pitchFamily="34" charset="-128"/>
                <a:cs typeface="Arial Unicode MS" pitchFamily="34" charset="-128"/>
              </a:rPr>
              <a:t>amygdala</a:t>
            </a:r>
            <a:r>
              <a:rPr lang="en-GB" b="1" dirty="0">
                <a:solidFill>
                  <a:srgbClr val="FF0000"/>
                </a:solidFill>
                <a:latin typeface="Arial" charset="0"/>
                <a:ea typeface="Arial Unicode MS" pitchFamily="34" charset="-128"/>
                <a:cs typeface="Arial Unicode MS" pitchFamily="34" charset="-128"/>
              </a:rPr>
              <a:t> </a:t>
            </a:r>
          </a:p>
          <a:p>
            <a:pPr>
              <a:spcBef>
                <a:spcPct val="50000"/>
              </a:spcBef>
            </a:pPr>
            <a:r>
              <a:rPr lang="en-GB" b="1" dirty="0">
                <a:solidFill>
                  <a:srgbClr val="FF0000"/>
                </a:solidFill>
                <a:latin typeface="Arial" charset="0"/>
                <a:ea typeface="Arial Unicode MS" pitchFamily="34" charset="-128"/>
                <a:cs typeface="Arial Unicode MS" pitchFamily="34" charset="-128"/>
              </a:rPr>
              <a:t>when shown </a:t>
            </a:r>
          </a:p>
          <a:p>
            <a:pPr>
              <a:spcBef>
                <a:spcPct val="50000"/>
              </a:spcBef>
            </a:pPr>
            <a:r>
              <a:rPr lang="en-GB" b="1" dirty="0">
                <a:solidFill>
                  <a:srgbClr val="FF0000"/>
                </a:solidFill>
                <a:latin typeface="Arial" charset="0"/>
                <a:ea typeface="Arial Unicode MS" pitchFamily="34" charset="-128"/>
                <a:cs typeface="Arial Unicode MS" pitchFamily="34" charset="-128"/>
              </a:rPr>
              <a:t>- videotapes of drug paraphernalia </a:t>
            </a:r>
          </a:p>
          <a:p>
            <a:pPr>
              <a:spcBef>
                <a:spcPct val="50000"/>
              </a:spcBef>
            </a:pPr>
            <a:r>
              <a:rPr lang="en-GB" b="1" dirty="0">
                <a:solidFill>
                  <a:srgbClr val="FF0000"/>
                </a:solidFill>
                <a:latin typeface="Arial" charset="0"/>
                <a:ea typeface="Arial Unicode MS" pitchFamily="34" charset="-128"/>
                <a:cs typeface="Arial Unicode MS" pitchFamily="34" charset="-128"/>
              </a:rPr>
              <a:t>- other addicts taking cocaine</a:t>
            </a:r>
            <a:r>
              <a:rPr lang="en-GB" b="1" dirty="0">
                <a:solidFill>
                  <a:srgbClr val="FF0000"/>
                </a:solidFill>
                <a:latin typeface="Comic Sans MS" pitchFamily="66" charset="0"/>
                <a:ea typeface="Arial Unicode MS" pitchFamily="34" charset="-128"/>
                <a:cs typeface="Arial Unicode MS" pitchFamily="34" charset="-128"/>
              </a:rPr>
              <a:t> </a:t>
            </a:r>
          </a:p>
          <a:p>
            <a:pPr>
              <a:spcBef>
                <a:spcPct val="50000"/>
              </a:spcBef>
            </a:pPr>
            <a:r>
              <a:rPr lang="en-GB" b="1" dirty="0">
                <a:solidFill>
                  <a:srgbClr val="000066"/>
                </a:solidFill>
                <a:latin typeface="Comic Sans MS" pitchFamily="66" charset="0"/>
                <a:ea typeface="Arial Unicode MS" pitchFamily="34" charset="-128"/>
                <a:cs typeface="Arial Unicode MS" pitchFamily="34" charset="-128"/>
              </a:rPr>
              <a:t>The craving is reduced and the limbic activation is eliminated in cocaine-dependent patients who had </a:t>
            </a:r>
            <a:r>
              <a:rPr lang="en-GB" b="1" dirty="0">
                <a:solidFill>
                  <a:srgbClr val="000066"/>
                </a:solidFill>
                <a:latin typeface="Comic Sans MS" pitchFamily="66" charset="0"/>
                <a:cs typeface="Times New Roman" pitchFamily="18" charset="0"/>
              </a:rPr>
              <a:t>been taking </a:t>
            </a:r>
            <a:r>
              <a:rPr lang="en-GB" b="1" dirty="0" err="1" smtClean="0">
                <a:solidFill>
                  <a:srgbClr val="FF0000"/>
                </a:solidFill>
                <a:latin typeface="Comic Sans MS" pitchFamily="66" charset="0"/>
                <a:cs typeface="Times New Roman" pitchFamily="18" charset="0"/>
              </a:rPr>
              <a:t>baclofen</a:t>
            </a:r>
            <a:r>
              <a:rPr lang="en-GB" b="1" dirty="0" smtClean="0">
                <a:solidFill>
                  <a:srgbClr val="FF0000"/>
                </a:solidFill>
                <a:latin typeface="Comic Sans MS" pitchFamily="66" charset="0"/>
                <a:cs typeface="Times New Roman" pitchFamily="18" charset="0"/>
              </a:rPr>
              <a:t> LIORESAL UN MIORILASSANTE</a:t>
            </a:r>
            <a:r>
              <a:rPr lang="en-GB" b="1" dirty="0" smtClean="0">
                <a:solidFill>
                  <a:srgbClr val="000066"/>
                </a:solidFill>
                <a:latin typeface="Comic Sans MS" pitchFamily="66" charset="0"/>
                <a:cs typeface="Times New Roman" pitchFamily="18" charset="0"/>
              </a:rPr>
              <a:t> </a:t>
            </a:r>
            <a:r>
              <a:rPr lang="en-GB" b="1" dirty="0">
                <a:solidFill>
                  <a:srgbClr val="000066"/>
                </a:solidFill>
                <a:latin typeface="Comic Sans MS" pitchFamily="66" charset="0"/>
                <a:cs typeface="Times New Roman" pitchFamily="18" charset="0"/>
              </a:rPr>
              <a:t>(10-20 mg twice daily) for 7-10 days</a:t>
            </a:r>
            <a:r>
              <a:rPr lang="en-GB" b="1" dirty="0">
                <a:solidFill>
                  <a:srgbClr val="FF0000"/>
                </a:solidFill>
                <a:latin typeface="Comic Sans MS" pitchFamily="66" charset="0"/>
                <a:cs typeface="Times New Roman" pitchFamily="18" charset="0"/>
              </a:rPr>
              <a:t>.</a:t>
            </a:r>
          </a:p>
          <a:p>
            <a:pPr>
              <a:spcBef>
                <a:spcPct val="50000"/>
              </a:spcBef>
            </a:pPr>
            <a:r>
              <a:rPr lang="it-IT" b="1" dirty="0">
                <a:latin typeface="Arial" charset="0"/>
                <a:ea typeface="Arial Unicode MS" pitchFamily="34" charset="-128"/>
                <a:cs typeface="Arial Unicode MS" pitchFamily="34" charset="-128"/>
              </a:rPr>
              <a:t>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533400" y="152400"/>
            <a:ext cx="8153400" cy="3077766"/>
          </a:xfrm>
          <a:prstGeom prst="rect">
            <a:avLst/>
          </a:prstGeom>
          <a:noFill/>
          <a:ln w="76200">
            <a:solidFill>
              <a:srgbClr val="CC3300"/>
            </a:solidFill>
            <a:miter lim="800000"/>
            <a:headEnd/>
            <a:tailEnd/>
          </a:ln>
        </p:spPr>
        <p:txBody>
          <a:bodyPr>
            <a:spAutoFit/>
          </a:bodyPr>
          <a:lstStyle/>
          <a:p>
            <a:pPr eaLnBrk="0" hangingPunct="0">
              <a:spcBef>
                <a:spcPct val="50000"/>
              </a:spcBef>
            </a:pPr>
            <a:r>
              <a:rPr lang="en-GB" sz="1600" dirty="0">
                <a:solidFill>
                  <a:srgbClr val="000099"/>
                </a:solidFill>
                <a:latin typeface="Comic Sans MS" pitchFamily="66" charset="0"/>
              </a:rPr>
              <a:t>Brain Res </a:t>
            </a:r>
          </a:p>
          <a:p>
            <a:pPr eaLnBrk="0" hangingPunct="0">
              <a:spcBef>
                <a:spcPct val="50000"/>
              </a:spcBef>
            </a:pPr>
            <a:r>
              <a:rPr lang="en-GB" sz="1600" b="1" dirty="0">
                <a:solidFill>
                  <a:srgbClr val="000099"/>
                </a:solidFill>
                <a:latin typeface="Comic Sans MS" pitchFamily="66" charset="0"/>
              </a:rPr>
              <a:t>Decreased cocaine- and </a:t>
            </a:r>
            <a:r>
              <a:rPr lang="en-GB" sz="1600" b="1" dirty="0" err="1">
                <a:solidFill>
                  <a:srgbClr val="000099"/>
                </a:solidFill>
                <a:latin typeface="Comic Sans MS" pitchFamily="66" charset="0"/>
              </a:rPr>
              <a:t>lidocaine</a:t>
            </a:r>
            <a:r>
              <a:rPr lang="en-GB" sz="1600" b="1" dirty="0">
                <a:solidFill>
                  <a:srgbClr val="000099"/>
                </a:solidFill>
                <a:latin typeface="Comic Sans MS" pitchFamily="66" charset="0"/>
              </a:rPr>
              <a:t>-induced seizure response by </a:t>
            </a:r>
            <a:r>
              <a:rPr lang="en-GB" sz="1600" b="1" dirty="0" err="1">
                <a:solidFill>
                  <a:srgbClr val="000099"/>
                </a:solidFill>
                <a:latin typeface="Comic Sans MS" pitchFamily="66" charset="0"/>
              </a:rPr>
              <a:t>dextromethorphan</a:t>
            </a:r>
            <a:r>
              <a:rPr lang="en-GB" sz="1600" b="1" dirty="0">
                <a:solidFill>
                  <a:srgbClr val="000099"/>
                </a:solidFill>
                <a:latin typeface="Comic Sans MS" pitchFamily="66" charset="0"/>
              </a:rPr>
              <a:t> and DNQX in rat.</a:t>
            </a:r>
            <a:r>
              <a:rPr lang="en-GB" sz="1600" dirty="0">
                <a:solidFill>
                  <a:srgbClr val="000099"/>
                </a:solidFill>
                <a:latin typeface="Comic Sans MS" pitchFamily="66" charset="0"/>
              </a:rPr>
              <a:t/>
            </a:r>
            <a:br>
              <a:rPr lang="en-GB" sz="1600" dirty="0">
                <a:solidFill>
                  <a:srgbClr val="000099"/>
                </a:solidFill>
                <a:latin typeface="Comic Sans MS" pitchFamily="66" charset="0"/>
              </a:rPr>
            </a:br>
            <a:endParaRPr lang="en-GB" sz="1600" dirty="0">
              <a:solidFill>
                <a:srgbClr val="000099"/>
              </a:solidFill>
              <a:latin typeface="Comic Sans MS" pitchFamily="66" charset="0"/>
            </a:endParaRPr>
          </a:p>
          <a:p>
            <a:pPr eaLnBrk="0" hangingPunct="0">
              <a:spcBef>
                <a:spcPct val="50000"/>
              </a:spcBef>
            </a:pPr>
            <a:r>
              <a:rPr lang="it-IT" sz="1600" b="1" dirty="0" err="1">
                <a:solidFill>
                  <a:srgbClr val="000099"/>
                </a:solidFill>
                <a:latin typeface="Comic Sans MS" pitchFamily="66" charset="0"/>
              </a:rPr>
              <a:t>Barat</a:t>
            </a:r>
            <a:r>
              <a:rPr lang="it-IT" sz="1600" b="1" dirty="0">
                <a:solidFill>
                  <a:srgbClr val="000099"/>
                </a:solidFill>
                <a:latin typeface="Comic Sans MS" pitchFamily="66" charset="0"/>
              </a:rPr>
              <a:t> </a:t>
            </a:r>
            <a:r>
              <a:rPr lang="it-IT" sz="1600" b="1" dirty="0" err="1">
                <a:solidFill>
                  <a:srgbClr val="000099"/>
                </a:solidFill>
                <a:latin typeface="Comic Sans MS" pitchFamily="66" charset="0"/>
              </a:rPr>
              <a:t>et</a:t>
            </a:r>
            <a:r>
              <a:rPr lang="it-IT" sz="1600" b="1" dirty="0">
                <a:solidFill>
                  <a:srgbClr val="000099"/>
                </a:solidFill>
                <a:latin typeface="Comic Sans MS" pitchFamily="66" charset="0"/>
              </a:rPr>
              <a:t> al., 1997</a:t>
            </a:r>
            <a:r>
              <a:rPr lang="it-IT" sz="1600" dirty="0">
                <a:solidFill>
                  <a:srgbClr val="000099"/>
                </a:solidFill>
                <a:latin typeface="Comic Sans MS" pitchFamily="66" charset="0"/>
              </a:rPr>
              <a:t/>
            </a:r>
            <a:br>
              <a:rPr lang="it-IT" sz="1600" dirty="0">
                <a:solidFill>
                  <a:srgbClr val="000099"/>
                </a:solidFill>
                <a:latin typeface="Comic Sans MS" pitchFamily="66" charset="0"/>
              </a:rPr>
            </a:br>
            <a:r>
              <a:rPr lang="it-IT" dirty="0">
                <a:latin typeface="Comic Sans MS" pitchFamily="66" charset="0"/>
              </a:rPr>
              <a:t/>
            </a:r>
            <a:br>
              <a:rPr lang="it-IT" dirty="0">
                <a:latin typeface="Comic Sans MS" pitchFamily="66" charset="0"/>
              </a:rPr>
            </a:br>
            <a:r>
              <a:rPr lang="en-GB" sz="2000" b="1" dirty="0">
                <a:solidFill>
                  <a:srgbClr val="000066"/>
                </a:solidFill>
                <a:latin typeface="Arial" charset="0"/>
              </a:rPr>
              <a:t>The NMDA antagonist </a:t>
            </a:r>
            <a:r>
              <a:rPr lang="en-GB" sz="2000" b="1" dirty="0" err="1" smtClean="0">
                <a:solidFill>
                  <a:srgbClr val="FF0000"/>
                </a:solidFill>
                <a:latin typeface="Arial" charset="0"/>
              </a:rPr>
              <a:t>dextromethorphan</a:t>
            </a:r>
            <a:r>
              <a:rPr lang="en-GB" sz="2000" b="1" dirty="0" smtClean="0">
                <a:solidFill>
                  <a:srgbClr val="FF0000"/>
                </a:solidFill>
                <a:latin typeface="Arial" charset="0"/>
              </a:rPr>
              <a:t> RIMEDIO ANTITOSSE</a:t>
            </a:r>
            <a:r>
              <a:rPr lang="en-GB" sz="2000" b="1" dirty="0" smtClean="0">
                <a:solidFill>
                  <a:srgbClr val="000066"/>
                </a:solidFill>
                <a:latin typeface="Arial" charset="0"/>
              </a:rPr>
              <a:t> </a:t>
            </a:r>
            <a:r>
              <a:rPr lang="en-GB" sz="2000" b="1" dirty="0">
                <a:solidFill>
                  <a:srgbClr val="000066"/>
                </a:solidFill>
                <a:latin typeface="Arial" charset="0"/>
              </a:rPr>
              <a:t>and the non-NMDA (AMPA/</a:t>
            </a:r>
            <a:r>
              <a:rPr lang="en-GB" sz="2000" b="1" dirty="0" err="1">
                <a:solidFill>
                  <a:srgbClr val="000066"/>
                </a:solidFill>
                <a:latin typeface="Arial" charset="0"/>
              </a:rPr>
              <a:t>kainate</a:t>
            </a:r>
            <a:r>
              <a:rPr lang="en-GB" sz="2000" b="1" dirty="0">
                <a:solidFill>
                  <a:srgbClr val="000066"/>
                </a:solidFill>
                <a:latin typeface="Arial" charset="0"/>
              </a:rPr>
              <a:t>) antagonist DNQX both significantly decreased the intensity of the seizure response to intravenous </a:t>
            </a:r>
            <a:r>
              <a:rPr lang="en-GB" sz="2000" b="1" dirty="0" err="1">
                <a:solidFill>
                  <a:srgbClr val="000066"/>
                </a:solidFill>
                <a:latin typeface="Arial" charset="0"/>
              </a:rPr>
              <a:t>convulsant</a:t>
            </a:r>
            <a:r>
              <a:rPr lang="en-GB" sz="2000" b="1" dirty="0">
                <a:solidFill>
                  <a:srgbClr val="000066"/>
                </a:solidFill>
                <a:latin typeface="Arial" charset="0"/>
              </a:rPr>
              <a:t> doses of cocaine and </a:t>
            </a:r>
            <a:r>
              <a:rPr lang="en-GB" sz="2000" b="1" dirty="0" err="1">
                <a:solidFill>
                  <a:srgbClr val="000066"/>
                </a:solidFill>
                <a:latin typeface="Arial" charset="0"/>
              </a:rPr>
              <a:t>lidocaine</a:t>
            </a:r>
            <a:endParaRPr lang="it-IT" sz="2000" dirty="0">
              <a:solidFill>
                <a:srgbClr val="000066"/>
              </a:solidFill>
              <a:latin typeface="Arial" charset="0"/>
            </a:endParaRPr>
          </a:p>
        </p:txBody>
      </p:sp>
      <p:sp>
        <p:nvSpPr>
          <p:cNvPr id="38915" name="Text Box 3"/>
          <p:cNvSpPr txBox="1">
            <a:spLocks noChangeArrowheads="1"/>
          </p:cNvSpPr>
          <p:nvPr/>
        </p:nvSpPr>
        <p:spPr bwMode="auto">
          <a:xfrm>
            <a:off x="609600" y="3657600"/>
            <a:ext cx="8153400" cy="2940050"/>
          </a:xfrm>
          <a:prstGeom prst="rect">
            <a:avLst/>
          </a:prstGeom>
          <a:noFill/>
          <a:ln w="57150">
            <a:solidFill>
              <a:srgbClr val="CC3300"/>
            </a:solidFill>
            <a:miter lim="800000"/>
            <a:headEnd/>
            <a:tailEnd/>
          </a:ln>
        </p:spPr>
        <p:txBody>
          <a:bodyPr>
            <a:spAutoFit/>
          </a:bodyPr>
          <a:lstStyle/>
          <a:p>
            <a:pPr eaLnBrk="0" hangingPunct="0">
              <a:spcBef>
                <a:spcPct val="50000"/>
              </a:spcBef>
            </a:pPr>
            <a:r>
              <a:rPr lang="en-GB" sz="1800">
                <a:solidFill>
                  <a:srgbClr val="000099"/>
                </a:solidFill>
                <a:latin typeface="Comic Sans MS" pitchFamily="66" charset="0"/>
              </a:rPr>
              <a:t>Eur J Pharmacol </a:t>
            </a:r>
          </a:p>
          <a:p>
            <a:pPr eaLnBrk="0" hangingPunct="0">
              <a:spcBef>
                <a:spcPct val="50000"/>
              </a:spcBef>
            </a:pPr>
            <a:r>
              <a:rPr lang="en-GB" sz="1800" b="1">
                <a:solidFill>
                  <a:srgbClr val="000066"/>
                </a:solidFill>
                <a:latin typeface="Comic Sans MS" pitchFamily="66" charset="0"/>
              </a:rPr>
              <a:t>Dextromethorphan reduces intravenous cocaine self-administration in the rat.</a:t>
            </a:r>
            <a:r>
              <a:rPr lang="en-GB" sz="1800">
                <a:solidFill>
                  <a:srgbClr val="000099"/>
                </a:solidFill>
                <a:latin typeface="Comic Sans MS" pitchFamily="66" charset="0"/>
              </a:rPr>
              <a:t/>
            </a:r>
            <a:br>
              <a:rPr lang="en-GB" sz="1800">
                <a:solidFill>
                  <a:srgbClr val="000099"/>
                </a:solidFill>
                <a:latin typeface="Comic Sans MS" pitchFamily="66" charset="0"/>
              </a:rPr>
            </a:br>
            <a:r>
              <a:rPr lang="en-GB" sz="1800">
                <a:solidFill>
                  <a:srgbClr val="000099"/>
                </a:solidFill>
                <a:latin typeface="Comic Sans MS" pitchFamily="66" charset="0"/>
              </a:rPr>
              <a:t/>
            </a:r>
            <a:br>
              <a:rPr lang="en-GB" sz="1800">
                <a:solidFill>
                  <a:srgbClr val="000099"/>
                </a:solidFill>
                <a:latin typeface="Comic Sans MS" pitchFamily="66" charset="0"/>
              </a:rPr>
            </a:br>
            <a:r>
              <a:rPr lang="it-IT" sz="1800" b="1">
                <a:solidFill>
                  <a:srgbClr val="000099"/>
                </a:solidFill>
                <a:latin typeface="Comic Sans MS" pitchFamily="66" charset="0"/>
              </a:rPr>
              <a:t>Pulvirenti et al, 1997</a:t>
            </a:r>
            <a:r>
              <a:rPr lang="it-IT" sz="1400">
                <a:solidFill>
                  <a:srgbClr val="000099"/>
                </a:solidFill>
                <a:latin typeface="Comic Sans MS" pitchFamily="66" charset="0"/>
              </a:rPr>
              <a:t/>
            </a:r>
            <a:br>
              <a:rPr lang="it-IT" sz="1400">
                <a:solidFill>
                  <a:srgbClr val="000099"/>
                </a:solidFill>
                <a:latin typeface="Comic Sans MS" pitchFamily="66" charset="0"/>
              </a:rPr>
            </a:br>
            <a:r>
              <a:rPr lang="it-IT">
                <a:latin typeface="Comic Sans MS" pitchFamily="66" charset="0"/>
              </a:rPr>
              <a:t/>
            </a:r>
            <a:br>
              <a:rPr lang="it-IT">
                <a:latin typeface="Comic Sans MS" pitchFamily="66" charset="0"/>
              </a:rPr>
            </a:br>
            <a:r>
              <a:rPr lang="en-GB" sz="2000" b="1">
                <a:solidFill>
                  <a:srgbClr val="FF0000"/>
                </a:solidFill>
                <a:latin typeface="Arial" charset="0"/>
              </a:rPr>
              <a:t>Dextromethorphan</a:t>
            </a:r>
            <a:r>
              <a:rPr lang="en-GB" sz="2000" b="1">
                <a:solidFill>
                  <a:srgbClr val="000066"/>
                </a:solidFill>
                <a:latin typeface="Arial" charset="0"/>
              </a:rPr>
              <a:t> is a widely used antitussive agent with non-competitive antagonistic effects at the excitatory amino acid receptors of the NMDA type.</a:t>
            </a:r>
            <a:r>
              <a:rPr lang="en-GB" sz="1800" b="1">
                <a:solidFill>
                  <a:srgbClr val="CC0000"/>
                </a:solidFill>
                <a:latin typeface="Comic Sans MS" pitchFamily="66" charset="0"/>
              </a:rPr>
              <a:t>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WINDOWS\Desktop\ck-be(m).jpg"/>
          <p:cNvPicPr>
            <a:picLocks noChangeAspect="1" noChangeArrowheads="1"/>
          </p:cNvPicPr>
          <p:nvPr/>
        </p:nvPicPr>
        <p:blipFill>
          <a:blip r:embed="rId2" cstate="print"/>
          <a:srcRect/>
          <a:stretch>
            <a:fillRect/>
          </a:stretch>
        </p:blipFill>
        <p:spPr bwMode="auto">
          <a:xfrm>
            <a:off x="1917700" y="381000"/>
            <a:ext cx="5016500" cy="6019800"/>
          </a:xfrm>
          <a:prstGeom prst="rect">
            <a:avLst/>
          </a:prstGeom>
          <a:noFill/>
          <a:ln w="9525">
            <a:noFill/>
            <a:miter lim="800000"/>
            <a:headEnd/>
            <a:tailEnd/>
          </a:ln>
        </p:spPr>
      </p:pic>
      <p:sp>
        <p:nvSpPr>
          <p:cNvPr id="39939" name="Text Box 3"/>
          <p:cNvSpPr txBox="1">
            <a:spLocks noChangeArrowheads="1"/>
          </p:cNvSpPr>
          <p:nvPr/>
        </p:nvSpPr>
        <p:spPr bwMode="auto">
          <a:xfrm>
            <a:off x="5791200" y="304800"/>
            <a:ext cx="3276600" cy="2378075"/>
          </a:xfrm>
          <a:prstGeom prst="rect">
            <a:avLst/>
          </a:prstGeom>
          <a:noFill/>
          <a:ln w="9525">
            <a:noFill/>
            <a:miter lim="800000"/>
            <a:headEnd/>
            <a:tailEnd/>
          </a:ln>
        </p:spPr>
        <p:txBody>
          <a:bodyPr>
            <a:spAutoFit/>
          </a:bodyPr>
          <a:lstStyle/>
          <a:p>
            <a:pPr algn="ctr" eaLnBrk="0" hangingPunct="0">
              <a:spcBef>
                <a:spcPct val="50000"/>
              </a:spcBef>
            </a:pPr>
            <a:r>
              <a:rPr lang="it-IT">
                <a:solidFill>
                  <a:schemeClr val="accent2"/>
                </a:solidFill>
                <a:latin typeface="Comic Sans MS" pitchFamily="66" charset="0"/>
              </a:rPr>
              <a:t>ASSOCIAZIONE</a:t>
            </a:r>
          </a:p>
          <a:p>
            <a:pPr algn="ctr" eaLnBrk="0" hangingPunct="0">
              <a:spcBef>
                <a:spcPct val="50000"/>
              </a:spcBef>
            </a:pPr>
            <a:r>
              <a:rPr lang="it-IT" sz="2800">
                <a:solidFill>
                  <a:srgbClr val="CC0000"/>
                </a:solidFill>
                <a:latin typeface="Arial" charset="0"/>
              </a:rPr>
              <a:t>C</a:t>
            </a:r>
            <a:r>
              <a:rPr lang="it-IT">
                <a:solidFill>
                  <a:schemeClr val="accent2"/>
                </a:solidFill>
                <a:latin typeface="Comic Sans MS" pitchFamily="66" charset="0"/>
              </a:rPr>
              <a:t>ocaina</a:t>
            </a:r>
          </a:p>
          <a:p>
            <a:pPr algn="ctr" eaLnBrk="0" hangingPunct="0">
              <a:spcBef>
                <a:spcPct val="50000"/>
              </a:spcBef>
            </a:pPr>
            <a:r>
              <a:rPr lang="it-IT">
                <a:solidFill>
                  <a:schemeClr val="accent2"/>
                </a:solidFill>
                <a:latin typeface="Comic Sans MS" pitchFamily="66" charset="0"/>
              </a:rPr>
              <a:t>-</a:t>
            </a:r>
          </a:p>
          <a:p>
            <a:pPr algn="ctr" eaLnBrk="0" hangingPunct="0">
              <a:spcBef>
                <a:spcPct val="50000"/>
              </a:spcBef>
            </a:pPr>
            <a:r>
              <a:rPr lang="it-IT" sz="3200">
                <a:solidFill>
                  <a:srgbClr val="CC0000"/>
                </a:solidFill>
                <a:latin typeface="Arial" charset="0"/>
              </a:rPr>
              <a:t>K</a:t>
            </a:r>
            <a:r>
              <a:rPr lang="it-IT">
                <a:solidFill>
                  <a:schemeClr val="accent2"/>
                </a:solidFill>
                <a:latin typeface="Comic Sans MS" pitchFamily="66" charset="0"/>
              </a:rPr>
              <a:t>etamina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533400" y="0"/>
            <a:ext cx="8077200" cy="1628775"/>
          </a:xfrm>
          <a:prstGeom prst="rect">
            <a:avLst/>
          </a:prstGeom>
          <a:noFill/>
          <a:ln w="76200">
            <a:solidFill>
              <a:srgbClr val="CCFFCC"/>
            </a:solidFill>
            <a:miter lim="800000"/>
            <a:headEnd/>
            <a:tailEnd/>
          </a:ln>
        </p:spPr>
        <p:txBody>
          <a:bodyPr>
            <a:spAutoFit/>
          </a:bodyPr>
          <a:lstStyle/>
          <a:p>
            <a:pPr eaLnBrk="0" hangingPunct="0">
              <a:spcBef>
                <a:spcPct val="50000"/>
              </a:spcBef>
            </a:pPr>
            <a:r>
              <a:rPr lang="fr-FR" sz="1400">
                <a:solidFill>
                  <a:srgbClr val="003300"/>
                </a:solidFill>
                <a:latin typeface="Comic Sans MS" pitchFamily="66" charset="0"/>
              </a:rPr>
              <a:t>Sinha et al., Psychopharmacology (Berl) 2000 Oct;152(2):140-8</a:t>
            </a:r>
            <a:r>
              <a:rPr lang="fr-FR">
                <a:solidFill>
                  <a:srgbClr val="003300"/>
                </a:solidFill>
                <a:latin typeface="Comic Sans MS" pitchFamily="66" charset="0"/>
              </a:rPr>
              <a:t> </a:t>
            </a:r>
          </a:p>
          <a:p>
            <a:pPr eaLnBrk="0" hangingPunct="0"/>
            <a:r>
              <a:rPr lang="en-GB" b="1">
                <a:solidFill>
                  <a:srgbClr val="003300"/>
                </a:solidFill>
                <a:latin typeface="Comic Sans MS" pitchFamily="66" charset="0"/>
              </a:rPr>
              <a:t>Psychological stress, drug-related cues and cocaine craving.</a:t>
            </a:r>
            <a:r>
              <a:rPr lang="en-GB">
                <a:solidFill>
                  <a:srgbClr val="003300"/>
                </a:solidFill>
                <a:latin typeface="Comic Sans MS" pitchFamily="66" charset="0"/>
              </a:rPr>
              <a:t/>
            </a:r>
            <a:br>
              <a:rPr lang="en-GB">
                <a:solidFill>
                  <a:srgbClr val="003300"/>
                </a:solidFill>
                <a:latin typeface="Comic Sans MS" pitchFamily="66" charset="0"/>
              </a:rPr>
            </a:br>
            <a:r>
              <a:rPr lang="en-GB" sz="1400">
                <a:solidFill>
                  <a:srgbClr val="003300"/>
                </a:solidFill>
                <a:latin typeface="Comic Sans MS" pitchFamily="66" charset="0"/>
              </a:rPr>
              <a:t>Yale University School of Medicine</a:t>
            </a:r>
            <a:r>
              <a:rPr lang="en-GB">
                <a:solidFill>
                  <a:srgbClr val="003300"/>
                </a:solidFill>
                <a:latin typeface="Comic Sans MS" pitchFamily="66" charset="0"/>
              </a:rPr>
              <a:t> </a:t>
            </a:r>
            <a:endParaRPr lang="it-IT">
              <a:solidFill>
                <a:srgbClr val="003300"/>
              </a:solidFill>
              <a:latin typeface="Comic Sans MS" pitchFamily="66" charset="0"/>
            </a:endParaRPr>
          </a:p>
        </p:txBody>
      </p:sp>
      <p:sp>
        <p:nvSpPr>
          <p:cNvPr id="40963" name="Text Box 3"/>
          <p:cNvSpPr txBox="1">
            <a:spLocks noChangeArrowheads="1"/>
          </p:cNvSpPr>
          <p:nvPr/>
        </p:nvSpPr>
        <p:spPr bwMode="auto">
          <a:xfrm>
            <a:off x="304800" y="1676400"/>
            <a:ext cx="8382000" cy="992188"/>
          </a:xfrm>
          <a:prstGeom prst="rect">
            <a:avLst/>
          </a:prstGeom>
          <a:noFill/>
          <a:ln w="76200">
            <a:solidFill>
              <a:srgbClr val="CC3300"/>
            </a:solidFill>
            <a:miter lim="800000"/>
            <a:headEnd/>
            <a:tailEnd/>
          </a:ln>
        </p:spPr>
        <p:txBody>
          <a:bodyPr>
            <a:spAutoFit/>
          </a:bodyPr>
          <a:lstStyle/>
          <a:p>
            <a:pPr eaLnBrk="0" hangingPunct="0"/>
            <a:endParaRPr lang="en-GB" sz="1800" b="1">
              <a:solidFill>
                <a:schemeClr val="accent2"/>
              </a:solidFill>
              <a:latin typeface="Comic Sans MS" pitchFamily="66" charset="0"/>
            </a:endParaRPr>
          </a:p>
          <a:p>
            <a:pPr eaLnBrk="0" hangingPunct="0"/>
            <a:r>
              <a:rPr lang="en-GB" sz="1800" b="1">
                <a:solidFill>
                  <a:schemeClr val="accent2"/>
                </a:solidFill>
                <a:latin typeface="Comic Sans MS" pitchFamily="66" charset="0"/>
              </a:rPr>
              <a:t>stress     	 drug cues imagery        neutral-relaxing imagery</a:t>
            </a:r>
          </a:p>
          <a:p>
            <a:pPr eaLnBrk="0" hangingPunct="0"/>
            <a:endParaRPr lang="it-IT" sz="1800" b="1">
              <a:solidFill>
                <a:schemeClr val="accent2"/>
              </a:solidFill>
              <a:latin typeface="Comic Sans MS" pitchFamily="66" charset="0"/>
            </a:endParaRPr>
          </a:p>
        </p:txBody>
      </p:sp>
      <p:sp>
        <p:nvSpPr>
          <p:cNvPr id="40964" name="Text Box 4"/>
          <p:cNvSpPr txBox="1">
            <a:spLocks noChangeArrowheads="1"/>
          </p:cNvSpPr>
          <p:nvPr/>
        </p:nvSpPr>
        <p:spPr bwMode="auto">
          <a:xfrm>
            <a:off x="838200" y="5486400"/>
            <a:ext cx="7620000" cy="1263650"/>
          </a:xfrm>
          <a:prstGeom prst="rect">
            <a:avLst/>
          </a:prstGeom>
          <a:noFill/>
          <a:ln w="76200">
            <a:solidFill>
              <a:srgbClr val="CC3300"/>
            </a:solidFill>
            <a:miter lim="800000"/>
            <a:headEnd/>
            <a:tailEnd/>
          </a:ln>
        </p:spPr>
        <p:txBody>
          <a:bodyPr>
            <a:spAutoFit/>
          </a:bodyPr>
          <a:lstStyle/>
          <a:p>
            <a:pPr algn="ctr" eaLnBrk="0" hangingPunct="0">
              <a:spcBef>
                <a:spcPct val="50000"/>
              </a:spcBef>
            </a:pPr>
            <a:r>
              <a:rPr lang="en-GB" b="1">
                <a:solidFill>
                  <a:srgbClr val="000099"/>
                </a:solidFill>
                <a:latin typeface="Arial" charset="0"/>
              </a:rPr>
              <a:t>The findings indicate that a similar and comparable pattern of cue reactivity is induced by stress and drug cue manipulations</a:t>
            </a:r>
            <a:r>
              <a:rPr lang="en-GB">
                <a:solidFill>
                  <a:srgbClr val="000099"/>
                </a:solidFill>
                <a:latin typeface="Arial" charset="0"/>
              </a:rPr>
              <a:t>. </a:t>
            </a:r>
            <a:endParaRPr lang="it-IT">
              <a:solidFill>
                <a:srgbClr val="000099"/>
              </a:solidFill>
              <a:latin typeface="Arial" charset="0"/>
            </a:endParaRPr>
          </a:p>
        </p:txBody>
      </p:sp>
      <p:sp>
        <p:nvSpPr>
          <p:cNvPr id="40965" name="Text Box 5"/>
          <p:cNvSpPr txBox="1">
            <a:spLocks noChangeArrowheads="1"/>
          </p:cNvSpPr>
          <p:nvPr/>
        </p:nvSpPr>
        <p:spPr bwMode="auto">
          <a:xfrm>
            <a:off x="228600" y="4343400"/>
            <a:ext cx="1868488" cy="992188"/>
          </a:xfrm>
          <a:prstGeom prst="rect">
            <a:avLst/>
          </a:prstGeom>
          <a:noFill/>
          <a:ln w="76200">
            <a:solidFill>
              <a:srgbClr val="CC3300"/>
            </a:solidFill>
            <a:miter lim="800000"/>
            <a:headEnd/>
            <a:tailEnd/>
          </a:ln>
        </p:spPr>
        <p:txBody>
          <a:bodyPr wrap="none">
            <a:spAutoFit/>
          </a:bodyPr>
          <a:lstStyle/>
          <a:p>
            <a:pPr algn="ctr" eaLnBrk="0" hangingPunct="0"/>
            <a:r>
              <a:rPr lang="en-GB" sz="1800" b="1">
                <a:solidFill>
                  <a:schemeClr val="accent2"/>
                </a:solidFill>
                <a:latin typeface="Comic Sans MS" pitchFamily="66" charset="0"/>
              </a:rPr>
              <a:t>cocaine </a:t>
            </a:r>
          </a:p>
          <a:p>
            <a:pPr algn="ctr" eaLnBrk="0" hangingPunct="0"/>
            <a:r>
              <a:rPr lang="en-GB" sz="1800" b="1">
                <a:solidFill>
                  <a:schemeClr val="accent2"/>
                </a:solidFill>
                <a:latin typeface="Comic Sans MS" pitchFamily="66" charset="0"/>
              </a:rPr>
              <a:t>and </a:t>
            </a:r>
          </a:p>
          <a:p>
            <a:pPr algn="ctr" eaLnBrk="0" hangingPunct="0"/>
            <a:r>
              <a:rPr lang="en-GB" sz="1800" b="1">
                <a:solidFill>
                  <a:schemeClr val="accent2"/>
                </a:solidFill>
                <a:latin typeface="Comic Sans MS" pitchFamily="66" charset="0"/>
              </a:rPr>
              <a:t>alcohol craving</a:t>
            </a:r>
            <a:endParaRPr lang="it-IT" sz="1800" b="1">
              <a:solidFill>
                <a:schemeClr val="accent2"/>
              </a:solidFill>
              <a:latin typeface="Comic Sans MS" pitchFamily="66" charset="0"/>
            </a:endParaRPr>
          </a:p>
        </p:txBody>
      </p:sp>
      <p:sp>
        <p:nvSpPr>
          <p:cNvPr id="40966" name="Text Box 6"/>
          <p:cNvSpPr txBox="1">
            <a:spLocks noChangeArrowheads="1"/>
          </p:cNvSpPr>
          <p:nvPr/>
        </p:nvSpPr>
        <p:spPr bwMode="auto">
          <a:xfrm>
            <a:off x="2362200" y="4419600"/>
            <a:ext cx="2362200" cy="442913"/>
          </a:xfrm>
          <a:prstGeom prst="rect">
            <a:avLst/>
          </a:prstGeom>
          <a:noFill/>
          <a:ln w="76200">
            <a:solidFill>
              <a:srgbClr val="CC3300"/>
            </a:solidFill>
            <a:miter lim="800000"/>
            <a:headEnd/>
            <a:tailEnd/>
          </a:ln>
        </p:spPr>
        <p:txBody>
          <a:bodyPr>
            <a:spAutoFit/>
          </a:bodyPr>
          <a:lstStyle/>
          <a:p>
            <a:pPr eaLnBrk="0" hangingPunct="0">
              <a:spcBef>
                <a:spcPct val="50000"/>
              </a:spcBef>
            </a:pPr>
            <a:r>
              <a:rPr lang="en-GB" sz="1800" b="1">
                <a:solidFill>
                  <a:schemeClr val="accent2"/>
                </a:solidFill>
                <a:latin typeface="Comic Sans MS" pitchFamily="66" charset="0"/>
              </a:rPr>
              <a:t>subjective anxiety</a:t>
            </a:r>
            <a:endParaRPr lang="it-IT" sz="1800" b="1">
              <a:solidFill>
                <a:schemeClr val="accent2"/>
              </a:solidFill>
              <a:latin typeface="Comic Sans MS" pitchFamily="66" charset="0"/>
            </a:endParaRPr>
          </a:p>
        </p:txBody>
      </p:sp>
      <p:sp>
        <p:nvSpPr>
          <p:cNvPr id="40967" name="Text Box 7"/>
          <p:cNvSpPr txBox="1">
            <a:spLocks noChangeArrowheads="1"/>
          </p:cNvSpPr>
          <p:nvPr/>
        </p:nvSpPr>
        <p:spPr bwMode="auto">
          <a:xfrm>
            <a:off x="5181600" y="4419600"/>
            <a:ext cx="1295400" cy="717550"/>
          </a:xfrm>
          <a:prstGeom prst="rect">
            <a:avLst/>
          </a:prstGeom>
          <a:noFill/>
          <a:ln w="76200">
            <a:solidFill>
              <a:srgbClr val="CC3300"/>
            </a:solidFill>
            <a:miter lim="800000"/>
            <a:headEnd/>
            <a:tailEnd/>
          </a:ln>
        </p:spPr>
        <p:txBody>
          <a:bodyPr>
            <a:spAutoFit/>
          </a:bodyPr>
          <a:lstStyle/>
          <a:p>
            <a:pPr algn="ctr" eaLnBrk="0" hangingPunct="0">
              <a:spcBef>
                <a:spcPct val="50000"/>
              </a:spcBef>
            </a:pPr>
            <a:r>
              <a:rPr lang="en-GB" sz="1800" b="1">
                <a:solidFill>
                  <a:schemeClr val="accent2"/>
                </a:solidFill>
                <a:latin typeface="Comic Sans MS" pitchFamily="66" charset="0"/>
              </a:rPr>
              <a:t>heart rate</a:t>
            </a:r>
            <a:endParaRPr lang="it-IT"/>
          </a:p>
        </p:txBody>
      </p:sp>
      <p:sp>
        <p:nvSpPr>
          <p:cNvPr id="40968" name="Text Box 8"/>
          <p:cNvSpPr txBox="1">
            <a:spLocks noChangeArrowheads="1"/>
          </p:cNvSpPr>
          <p:nvPr/>
        </p:nvSpPr>
        <p:spPr bwMode="auto">
          <a:xfrm>
            <a:off x="7162800" y="4341813"/>
            <a:ext cx="1219200" cy="992187"/>
          </a:xfrm>
          <a:prstGeom prst="rect">
            <a:avLst/>
          </a:prstGeom>
          <a:noFill/>
          <a:ln w="76200">
            <a:solidFill>
              <a:srgbClr val="CC3300"/>
            </a:solidFill>
            <a:miter lim="800000"/>
            <a:headEnd/>
            <a:tailEnd/>
          </a:ln>
        </p:spPr>
        <p:txBody>
          <a:bodyPr>
            <a:spAutoFit/>
          </a:bodyPr>
          <a:lstStyle/>
          <a:p>
            <a:pPr algn="ctr" eaLnBrk="0" hangingPunct="0">
              <a:spcBef>
                <a:spcPct val="50000"/>
              </a:spcBef>
            </a:pPr>
            <a:r>
              <a:rPr lang="en-GB" sz="1800" b="1">
                <a:solidFill>
                  <a:schemeClr val="accent2"/>
                </a:solidFill>
                <a:latin typeface="Comic Sans MS" pitchFamily="66" charset="0"/>
              </a:rPr>
              <a:t>salivary cortisol levels</a:t>
            </a:r>
            <a:endParaRPr lang="it-IT"/>
          </a:p>
        </p:txBody>
      </p:sp>
      <p:sp>
        <p:nvSpPr>
          <p:cNvPr id="40969" name="Line 9"/>
          <p:cNvSpPr>
            <a:spLocks noChangeShapeType="1"/>
          </p:cNvSpPr>
          <p:nvPr/>
        </p:nvSpPr>
        <p:spPr bwMode="auto">
          <a:xfrm>
            <a:off x="838200" y="2362200"/>
            <a:ext cx="0" cy="1676400"/>
          </a:xfrm>
          <a:prstGeom prst="line">
            <a:avLst/>
          </a:prstGeom>
          <a:noFill/>
          <a:ln w="57150">
            <a:solidFill>
              <a:srgbClr val="00FFFF"/>
            </a:solidFill>
            <a:round/>
            <a:headEnd/>
            <a:tailEnd type="triangle" w="med" len="med"/>
          </a:ln>
        </p:spPr>
        <p:txBody>
          <a:bodyPr wrap="none" anchor="ctr"/>
          <a:lstStyle/>
          <a:p>
            <a:endParaRPr lang="it-IT"/>
          </a:p>
        </p:txBody>
      </p:sp>
      <p:sp>
        <p:nvSpPr>
          <p:cNvPr id="40970" name="Line 10"/>
          <p:cNvSpPr>
            <a:spLocks noChangeShapeType="1"/>
          </p:cNvSpPr>
          <p:nvPr/>
        </p:nvSpPr>
        <p:spPr bwMode="auto">
          <a:xfrm>
            <a:off x="1066800" y="2438400"/>
            <a:ext cx="1752600" cy="1676400"/>
          </a:xfrm>
          <a:prstGeom prst="line">
            <a:avLst/>
          </a:prstGeom>
          <a:noFill/>
          <a:ln w="57150">
            <a:solidFill>
              <a:srgbClr val="00FFFF"/>
            </a:solidFill>
            <a:round/>
            <a:headEnd/>
            <a:tailEnd type="triangle" w="med" len="med"/>
          </a:ln>
        </p:spPr>
        <p:txBody>
          <a:bodyPr wrap="none" anchor="ctr"/>
          <a:lstStyle/>
          <a:p>
            <a:endParaRPr lang="it-IT"/>
          </a:p>
        </p:txBody>
      </p:sp>
      <p:sp>
        <p:nvSpPr>
          <p:cNvPr id="40971" name="Line 11"/>
          <p:cNvSpPr>
            <a:spLocks noChangeShapeType="1"/>
          </p:cNvSpPr>
          <p:nvPr/>
        </p:nvSpPr>
        <p:spPr bwMode="auto">
          <a:xfrm>
            <a:off x="1295400" y="2362200"/>
            <a:ext cx="4038600" cy="1828800"/>
          </a:xfrm>
          <a:prstGeom prst="line">
            <a:avLst/>
          </a:prstGeom>
          <a:noFill/>
          <a:ln w="57150">
            <a:solidFill>
              <a:srgbClr val="00FFFF"/>
            </a:solidFill>
            <a:round/>
            <a:headEnd/>
            <a:tailEnd type="triangle" w="med" len="med"/>
          </a:ln>
        </p:spPr>
        <p:txBody>
          <a:bodyPr wrap="none" anchor="ctr"/>
          <a:lstStyle/>
          <a:p>
            <a:endParaRPr lang="it-IT"/>
          </a:p>
        </p:txBody>
      </p:sp>
      <p:sp>
        <p:nvSpPr>
          <p:cNvPr id="40972" name="Line 12"/>
          <p:cNvSpPr>
            <a:spLocks noChangeShapeType="1"/>
          </p:cNvSpPr>
          <p:nvPr/>
        </p:nvSpPr>
        <p:spPr bwMode="auto">
          <a:xfrm>
            <a:off x="1676400" y="2362200"/>
            <a:ext cx="5638800" cy="1828800"/>
          </a:xfrm>
          <a:prstGeom prst="line">
            <a:avLst/>
          </a:prstGeom>
          <a:noFill/>
          <a:ln w="57150">
            <a:solidFill>
              <a:srgbClr val="00FFFF"/>
            </a:solidFill>
            <a:round/>
            <a:headEnd/>
            <a:tailEnd type="triangle" w="med" len="med"/>
          </a:ln>
        </p:spPr>
        <p:txBody>
          <a:bodyPr wrap="none" anchor="ctr"/>
          <a:lstStyle/>
          <a:p>
            <a:endParaRPr lang="it-IT"/>
          </a:p>
        </p:txBody>
      </p:sp>
      <p:sp>
        <p:nvSpPr>
          <p:cNvPr id="40973" name="Line 13"/>
          <p:cNvSpPr>
            <a:spLocks noChangeShapeType="1"/>
          </p:cNvSpPr>
          <p:nvPr/>
        </p:nvSpPr>
        <p:spPr bwMode="auto">
          <a:xfrm flipH="1">
            <a:off x="1447800" y="2362200"/>
            <a:ext cx="1295400" cy="1828800"/>
          </a:xfrm>
          <a:prstGeom prst="line">
            <a:avLst/>
          </a:prstGeom>
          <a:noFill/>
          <a:ln w="57150">
            <a:solidFill>
              <a:srgbClr val="00FFFF"/>
            </a:solidFill>
            <a:round/>
            <a:headEnd/>
            <a:tailEnd type="triangle" w="med" len="med"/>
          </a:ln>
        </p:spPr>
        <p:txBody>
          <a:bodyPr wrap="none" anchor="ctr"/>
          <a:lstStyle/>
          <a:p>
            <a:endParaRPr lang="it-IT"/>
          </a:p>
        </p:txBody>
      </p:sp>
      <p:sp>
        <p:nvSpPr>
          <p:cNvPr id="40974" name="Line 14"/>
          <p:cNvSpPr>
            <a:spLocks noChangeShapeType="1"/>
          </p:cNvSpPr>
          <p:nvPr/>
        </p:nvSpPr>
        <p:spPr bwMode="auto">
          <a:xfrm>
            <a:off x="3733800" y="2362200"/>
            <a:ext cx="0" cy="1828800"/>
          </a:xfrm>
          <a:prstGeom prst="line">
            <a:avLst/>
          </a:prstGeom>
          <a:noFill/>
          <a:ln w="57150">
            <a:solidFill>
              <a:srgbClr val="00FFFF"/>
            </a:solidFill>
            <a:round/>
            <a:headEnd/>
            <a:tailEnd type="triangle" w="med" len="med"/>
          </a:ln>
        </p:spPr>
        <p:txBody>
          <a:bodyPr wrap="none" anchor="ctr"/>
          <a:lstStyle/>
          <a:p>
            <a:endParaRPr lang="it-IT"/>
          </a:p>
        </p:txBody>
      </p:sp>
      <p:sp>
        <p:nvSpPr>
          <p:cNvPr id="40975" name="Line 15"/>
          <p:cNvSpPr>
            <a:spLocks noChangeShapeType="1"/>
          </p:cNvSpPr>
          <p:nvPr/>
        </p:nvSpPr>
        <p:spPr bwMode="auto">
          <a:xfrm>
            <a:off x="3962400" y="2362200"/>
            <a:ext cx="1828800" cy="1828800"/>
          </a:xfrm>
          <a:prstGeom prst="line">
            <a:avLst/>
          </a:prstGeom>
          <a:noFill/>
          <a:ln w="57150">
            <a:solidFill>
              <a:srgbClr val="00FFFF"/>
            </a:solidFill>
            <a:round/>
            <a:headEnd/>
            <a:tailEnd type="triangle" w="med" len="med"/>
          </a:ln>
        </p:spPr>
        <p:txBody>
          <a:bodyPr wrap="none" anchor="ctr"/>
          <a:lstStyle/>
          <a:p>
            <a:endParaRPr lang="it-IT"/>
          </a:p>
        </p:txBody>
      </p:sp>
      <p:sp>
        <p:nvSpPr>
          <p:cNvPr id="40976" name="Line 16"/>
          <p:cNvSpPr>
            <a:spLocks noChangeShapeType="1"/>
          </p:cNvSpPr>
          <p:nvPr/>
        </p:nvSpPr>
        <p:spPr bwMode="auto">
          <a:xfrm>
            <a:off x="4419600" y="2286000"/>
            <a:ext cx="3276600" cy="1981200"/>
          </a:xfrm>
          <a:prstGeom prst="line">
            <a:avLst/>
          </a:prstGeom>
          <a:noFill/>
          <a:ln w="57150">
            <a:solidFill>
              <a:srgbClr val="00FFFF"/>
            </a:solidFill>
            <a:round/>
            <a:headEnd/>
            <a:tailEnd type="triangle" w="med" len="med"/>
          </a:ln>
        </p:spPr>
        <p:txBody>
          <a:bodyPr wrap="none" anchor="ctr"/>
          <a:lstStyle/>
          <a:p>
            <a:endParaRPr lang="it-IT"/>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ChangeArrowheads="1"/>
          </p:cNvSpPr>
          <p:nvPr>
            <p:ph type="title"/>
          </p:nvPr>
        </p:nvSpPr>
        <p:spPr>
          <a:xfrm>
            <a:off x="15012988" y="0"/>
            <a:ext cx="3910012" cy="1143000"/>
          </a:xfrm>
        </p:spPr>
        <p:txBody>
          <a:bodyPr/>
          <a:lstStyle/>
          <a:p>
            <a:endParaRPr lang="it-IT"/>
          </a:p>
        </p:txBody>
      </p:sp>
      <p:sp>
        <p:nvSpPr>
          <p:cNvPr id="530436" name="Rectangle 4"/>
          <p:cNvSpPr>
            <a:spLocks noGrp="1" noChangeArrowheads="1"/>
          </p:cNvSpPr>
          <p:nvPr>
            <p:ph type="body" idx="1"/>
          </p:nvPr>
        </p:nvSpPr>
        <p:spPr>
          <a:xfrm>
            <a:off x="395288" y="981075"/>
            <a:ext cx="8424862" cy="5184775"/>
          </a:xfrm>
          <a:solidFill>
            <a:schemeClr val="tx1">
              <a:alpha val="20000"/>
            </a:schemeClr>
          </a:solidFill>
          <a:ln w="3175">
            <a:solidFill>
              <a:srgbClr val="FFFF00"/>
            </a:solidFill>
          </a:ln>
        </p:spPr>
        <p:txBody>
          <a:bodyPr/>
          <a:lstStyle/>
          <a:p>
            <a:pPr marL="0" indent="0">
              <a:buFont typeface="Wingdings" pitchFamily="2" charset="2"/>
              <a:buNone/>
            </a:pPr>
            <a:endParaRPr lang="it-IT">
              <a:effectLst/>
            </a:endParaRPr>
          </a:p>
          <a:p>
            <a:pPr marL="0" indent="0" algn="ctr">
              <a:buFont typeface="Wingdings" pitchFamily="2" charset="2"/>
              <a:buNone/>
            </a:pPr>
            <a:r>
              <a:rPr lang="it-IT" sz="2800">
                <a:effectLst/>
                <a:latin typeface="Arial Black" pitchFamily="34" charset="0"/>
              </a:rPr>
              <a:t>Il consumatore allontanandosi da dimensioni culturali e simboliche</a:t>
            </a:r>
            <a:br>
              <a:rPr lang="it-IT" sz="2800">
                <a:effectLst/>
                <a:latin typeface="Arial Black" pitchFamily="34" charset="0"/>
              </a:rPr>
            </a:br>
            <a:r>
              <a:rPr lang="it-IT" sz="2800" b="1" u="sng">
                <a:solidFill>
                  <a:srgbClr val="FFFF66"/>
                </a:solidFill>
                <a:effectLst/>
                <a:latin typeface="Arial Black" pitchFamily="34" charset="0"/>
              </a:rPr>
              <a:t>“compra effetti”</a:t>
            </a:r>
            <a:r>
              <a:rPr lang="it-IT" sz="2800">
                <a:effectLst/>
                <a:latin typeface="Arial Black" pitchFamily="34" charset="0"/>
              </a:rPr>
              <a:t> non ricerca significati.</a:t>
            </a:r>
          </a:p>
          <a:p>
            <a:pPr marL="0" indent="0" algn="ctr">
              <a:buFont typeface="Wingdings" pitchFamily="2" charset="2"/>
              <a:buNone/>
            </a:pPr>
            <a:r>
              <a:rPr lang="it-IT" sz="2800">
                <a:effectLst/>
                <a:latin typeface="Arial Black" pitchFamily="34" charset="0"/>
              </a:rPr>
              <a:t>I consumatori sono figli legittimi di questo tempo.</a:t>
            </a:r>
          </a:p>
          <a:p>
            <a:pPr marL="0" indent="0" algn="ctr">
              <a:buFont typeface="Wingdings" pitchFamily="2" charset="2"/>
              <a:buNone/>
            </a:pPr>
            <a:r>
              <a:rPr lang="it-IT" sz="2800">
                <a:effectLst/>
                <a:latin typeface="Arial Black" pitchFamily="34" charset="0"/>
              </a:rPr>
              <a:t> Il linguaggio tradizionale dei servizi </a:t>
            </a:r>
          </a:p>
          <a:p>
            <a:pPr marL="0" indent="0" algn="ctr">
              <a:buFont typeface="Wingdings" pitchFamily="2" charset="2"/>
              <a:buNone/>
            </a:pPr>
            <a:r>
              <a:rPr lang="it-IT" sz="2800">
                <a:effectLst/>
                <a:latin typeface="Arial Black" pitchFamily="34" charset="0"/>
              </a:rPr>
              <a:t>(marginalità, patologia, disagio…) non è la loro lingua, “non gli parla”.</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ChangeArrowheads="1"/>
          </p:cNvSpPr>
          <p:nvPr>
            <p:ph type="title"/>
          </p:nvPr>
        </p:nvSpPr>
        <p:spPr/>
        <p:txBody>
          <a:bodyPr/>
          <a:lstStyle/>
          <a:p>
            <a:r>
              <a:rPr lang="it-IT" sz="2800">
                <a:solidFill>
                  <a:srgbClr val="CC0000"/>
                </a:solidFill>
                <a:latin typeface="Elegance" pitchFamily="2" charset="0"/>
              </a:rPr>
              <a:t> </a:t>
            </a:r>
            <a:r>
              <a:rPr lang="it-IT" sz="2400">
                <a:solidFill>
                  <a:srgbClr val="CC0000"/>
                </a:solidFill>
                <a:latin typeface="Arial Black" pitchFamily="34" charset="0"/>
              </a:rPr>
              <a:t>ALCUNE TRACCE CULTURALI COLLEGATE</a:t>
            </a:r>
          </a:p>
        </p:txBody>
      </p:sp>
      <p:sp>
        <p:nvSpPr>
          <p:cNvPr id="531459" name="Rectangle 3"/>
          <p:cNvSpPr>
            <a:spLocks noGrp="1" noChangeArrowheads="1"/>
          </p:cNvSpPr>
          <p:nvPr>
            <p:ph type="body" idx="1"/>
          </p:nvPr>
        </p:nvSpPr>
        <p:spPr>
          <a:xfrm>
            <a:off x="457200" y="1341438"/>
            <a:ext cx="8229600" cy="4789487"/>
          </a:xfrm>
        </p:spPr>
        <p:txBody>
          <a:bodyPr/>
          <a:lstStyle/>
          <a:p>
            <a:pPr algn="ctr">
              <a:buFont typeface="Wingdings" pitchFamily="2" charset="2"/>
              <a:buNone/>
            </a:pPr>
            <a:endParaRPr lang="it-IT" sz="1600"/>
          </a:p>
          <a:p>
            <a:r>
              <a:rPr lang="it-IT" sz="1700">
                <a:effectLst/>
              </a:rPr>
              <a:t>Percezione di disvalore diffusa a tutte le istituzioni rappresentative</a:t>
            </a:r>
          </a:p>
          <a:p>
            <a:r>
              <a:rPr lang="it-IT" sz="1700">
                <a:effectLst/>
              </a:rPr>
              <a:t>Cultura individualistica/egocentrica (più individui meno società)</a:t>
            </a:r>
          </a:p>
          <a:p>
            <a:r>
              <a:rPr lang="it-IT" sz="1700">
                <a:effectLst/>
              </a:rPr>
              <a:t>La definizione del denaro da mezzo a valore a sé stante</a:t>
            </a:r>
          </a:p>
          <a:p>
            <a:r>
              <a:rPr lang="it-IT" sz="1700">
                <a:effectLst/>
              </a:rPr>
              <a:t>Il passaggio da “oggetto” a “merce”</a:t>
            </a:r>
          </a:p>
          <a:p>
            <a:r>
              <a:rPr lang="it-IT" sz="1700">
                <a:effectLst/>
              </a:rPr>
              <a:t>Il passaggio dalla cultura alla moda</a:t>
            </a:r>
          </a:p>
          <a:p>
            <a:r>
              <a:rPr lang="it-IT" sz="1700">
                <a:effectLst/>
              </a:rPr>
              <a:t>Il passaggio dalla storia all’evento</a:t>
            </a:r>
          </a:p>
          <a:p>
            <a:r>
              <a:rPr lang="it-IT" sz="1700">
                <a:effectLst/>
              </a:rPr>
              <a:t>La domanda ipertrofica di salute e bellezza (ciò che è bello e seduttivo è anche legittimo/desiderabile)</a:t>
            </a:r>
          </a:p>
          <a:p>
            <a:r>
              <a:rPr lang="it-IT" sz="1700">
                <a:effectLst/>
              </a:rPr>
              <a:t>La pubblicizzazione degli spazi privati (esibizionismo) svalorizzazione degli aspetti intimi ed individuali</a:t>
            </a:r>
          </a:p>
          <a:p>
            <a:r>
              <a:rPr lang="it-IT" sz="1700">
                <a:effectLst/>
              </a:rPr>
              <a:t>La fuga dal confronto di opinioni e credenze, l’affermarsi di condotte e messaggi violenti</a:t>
            </a:r>
          </a:p>
          <a:p>
            <a:pPr>
              <a:buFont typeface="Wingdings" pitchFamily="2" charset="2"/>
              <a:buNone/>
            </a:pPr>
            <a:endParaRPr lang="it-IT" sz="1700">
              <a:effectLst/>
            </a:endParaRPr>
          </a:p>
          <a:p>
            <a:pPr>
              <a:buFont typeface="Wingdings" pitchFamily="2" charset="2"/>
              <a:buNone/>
            </a:pPr>
            <a:r>
              <a:rPr lang="it-IT" sz="1000" i="1">
                <a:effectLst/>
              </a:rPr>
              <a:t>Bauman Z., Elias N., Dumazedier J., Gatti R., Fabris G., Merico M., Natoli S., Seconduulfo D., Iadanza F., (1983  – 2008</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pPr eaLnBrk="1" hangingPunct="1"/>
            <a:endParaRPr lang="it-IT" smtClean="0"/>
          </a:p>
        </p:txBody>
      </p:sp>
      <p:sp>
        <p:nvSpPr>
          <p:cNvPr id="10243" name="Segnaposto contenuto 2"/>
          <p:cNvSpPr>
            <a:spLocks noGrp="1"/>
          </p:cNvSpPr>
          <p:nvPr>
            <p:ph idx="1"/>
          </p:nvPr>
        </p:nvSpPr>
        <p:spPr/>
        <p:txBody>
          <a:bodyPr/>
          <a:lstStyle/>
          <a:p>
            <a:pPr eaLnBrk="1" hangingPunct="1"/>
            <a:r>
              <a:rPr lang="it-IT" smtClean="0"/>
              <a:t>In ambito cognitivo comportamentale, ogni condizione patologica viene concettualizzata come un circolo vizioso.</a:t>
            </a:r>
          </a:p>
          <a:p>
            <a:pPr eaLnBrk="1" hangingPunct="1"/>
            <a:r>
              <a:rPr lang="it-IT" smtClean="0"/>
              <a:t> La persona viene concettualizzata come una unità Psico- Fisico- Sociale</a:t>
            </a:r>
          </a:p>
          <a:p>
            <a:pPr eaLnBrk="1" hangingPunct="1"/>
            <a:r>
              <a:rPr lang="it-IT" smtClean="0"/>
              <a:t>Vengono utilizzate le strategie dimostrate utili dalla sperimentazione che consentono di intervenire per spezzare tale circolo vizioso</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type="title"/>
          </p:nvPr>
        </p:nvSpPr>
        <p:spPr/>
        <p:txBody>
          <a:bodyPr/>
          <a:lstStyle/>
          <a:p>
            <a:r>
              <a:rPr lang="it-IT" sz="4000" b="1">
                <a:solidFill>
                  <a:srgbClr val="FF3300"/>
                </a:solidFill>
              </a:rPr>
              <a:t>POSSIBILI INTERVENTI</a:t>
            </a:r>
          </a:p>
        </p:txBody>
      </p:sp>
      <p:sp>
        <p:nvSpPr>
          <p:cNvPr id="509957" name="Rectangle 5"/>
          <p:cNvSpPr>
            <a:spLocks noChangeArrowheads="1"/>
          </p:cNvSpPr>
          <p:nvPr/>
        </p:nvSpPr>
        <p:spPr bwMode="auto">
          <a:xfrm>
            <a:off x="971550" y="1341438"/>
            <a:ext cx="7197725" cy="4032250"/>
          </a:xfrm>
          <a:prstGeom prst="rect">
            <a:avLst/>
          </a:prstGeom>
          <a:gradFill rotWithShape="1">
            <a:gsLst>
              <a:gs pos="0">
                <a:schemeClr val="bg1">
                  <a:alpha val="59000"/>
                </a:schemeClr>
              </a:gs>
              <a:gs pos="100000">
                <a:srgbClr val="993300">
                  <a:alpha val="27000"/>
                </a:srgbClr>
              </a:gs>
            </a:gsLst>
            <a:lin ang="0" scaled="1"/>
          </a:gradFill>
          <a:ln w="9525">
            <a:noFill/>
            <a:miter lim="800000"/>
            <a:headEnd/>
            <a:tailEnd/>
          </a:ln>
          <a:effectLst/>
        </p:spPr>
        <p:txBody>
          <a:bodyPr/>
          <a:lstStyle/>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Interventi </a:t>
            </a:r>
            <a:r>
              <a:rPr lang="it-IT" dirty="0" err="1">
                <a:effectLst>
                  <a:outerShdw blurRad="38100" dist="38100" dir="2700000" algn="tl">
                    <a:srgbClr val="000000"/>
                  </a:outerShdw>
                </a:effectLst>
              </a:rPr>
              <a:t>cognitivo-comportamentali</a:t>
            </a:r>
            <a:endParaRPr lang="it-IT" dirty="0">
              <a:effectLst>
                <a:outerShdw blurRad="38100" dist="38100" dir="2700000" algn="tl">
                  <a:srgbClr val="000000"/>
                </a:outerShdw>
              </a:effectLst>
            </a:endParaRPr>
          </a:p>
          <a:p>
            <a:pPr marL="342900" indent="-342900">
              <a:spcBef>
                <a:spcPct val="20000"/>
              </a:spcBef>
              <a:buClr>
                <a:schemeClr val="hlink"/>
              </a:buClr>
              <a:buSzPct val="90000"/>
              <a:buFont typeface="Wingdings" pitchFamily="2" charset="2"/>
              <a:buBlip>
                <a:blip r:embed="rId2"/>
              </a:buBlip>
            </a:pPr>
            <a:r>
              <a:rPr lang="it-IT" dirty="0" err="1" smtClean="0">
                <a:effectLst>
                  <a:outerShdw blurRad="38100" dist="38100" dir="2700000" algn="tl">
                    <a:srgbClr val="000000"/>
                  </a:outerShdw>
                </a:effectLst>
              </a:rPr>
              <a:t>Counselling</a:t>
            </a:r>
            <a:endParaRPr lang="it-IT" dirty="0">
              <a:effectLst>
                <a:outerShdw blurRad="38100" dist="38100" dir="2700000" algn="tl">
                  <a:srgbClr val="000000"/>
                </a:outerShdw>
              </a:effectLst>
            </a:endParaRP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Approccio dei 12 passi</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Colloquio motivazionale</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Percorsi psicosociali integrati e multimodali</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Approccio di rinforzo di comunità</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Intervento di rete</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Intervento di coppia</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Prevenzione della ricaduta</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Interventi focalizzati sui meccanismi di ricompensa</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Training di apprendimento</a:t>
            </a:r>
          </a:p>
          <a:p>
            <a:pPr marL="342900" indent="-342900">
              <a:spcBef>
                <a:spcPct val="20000"/>
              </a:spcBef>
              <a:buClr>
                <a:schemeClr val="hlink"/>
              </a:buClr>
              <a:buSzPct val="90000"/>
              <a:buFont typeface="Wingdings" pitchFamily="2" charset="2"/>
              <a:buBlip>
                <a:blip r:embed="rId2"/>
              </a:buBlip>
            </a:pPr>
            <a:r>
              <a:rPr lang="it-IT" dirty="0">
                <a:effectLst>
                  <a:outerShdw blurRad="38100" dist="38100" dir="2700000" algn="tl">
                    <a:srgbClr val="000000"/>
                  </a:outerShdw>
                </a:effectLst>
              </a:rPr>
              <a:t>Farmacoterapia</a:t>
            </a:r>
          </a:p>
          <a:p>
            <a:pPr marL="342900" indent="-342900">
              <a:spcBef>
                <a:spcPct val="20000"/>
              </a:spcBef>
              <a:buClr>
                <a:schemeClr val="hlink"/>
              </a:buClr>
              <a:buSzPct val="90000"/>
              <a:buFont typeface="Wingdings" pitchFamily="2" charset="2"/>
              <a:buNone/>
            </a:pPr>
            <a:endParaRPr lang="it-IT" dirty="0">
              <a:effectLst>
                <a:outerShdw blurRad="38100" dist="38100" dir="2700000" algn="tl">
                  <a:srgbClr val="000000"/>
                </a:outerShdw>
              </a:effectLst>
            </a:endParaRPr>
          </a:p>
          <a:p>
            <a:pPr marL="342900" indent="-342900" algn="r">
              <a:spcBef>
                <a:spcPct val="20000"/>
              </a:spcBef>
              <a:buClr>
                <a:schemeClr val="hlink"/>
              </a:buClr>
              <a:buSzPct val="90000"/>
              <a:buFont typeface="Wingdings" pitchFamily="2" charset="2"/>
              <a:buNone/>
            </a:pPr>
            <a:r>
              <a:rPr lang="it-IT" sz="1100" dirty="0">
                <a:effectLst>
                  <a:outerShdw blurRad="38100" dist="38100" dir="2700000" algn="tl">
                    <a:srgbClr val="000000"/>
                  </a:outerShdw>
                </a:effectLst>
              </a:rPr>
              <a:t>   (</a:t>
            </a:r>
            <a:r>
              <a:rPr lang="it-IT" sz="1100" dirty="0" err="1">
                <a:effectLst>
                  <a:outerShdw blurRad="38100" dist="38100" dir="2700000" algn="tl">
                    <a:srgbClr val="000000"/>
                  </a:outerShdw>
                </a:effectLst>
              </a:rPr>
              <a:t>Rigliano</a:t>
            </a:r>
            <a:r>
              <a:rPr lang="it-IT" sz="1100" dirty="0">
                <a:effectLst>
                  <a:outerShdw blurRad="38100" dist="38100" dir="2700000" algn="tl">
                    <a:srgbClr val="000000"/>
                  </a:outerShdw>
                </a:effectLst>
              </a:rPr>
              <a:t> 2008, </a:t>
            </a:r>
            <a:r>
              <a:rPr lang="it-IT" sz="1100" dirty="0" err="1">
                <a:effectLst>
                  <a:outerShdw blurRad="38100" dist="38100" dir="2700000" algn="tl">
                    <a:srgbClr val="000000"/>
                  </a:outerShdw>
                </a:effectLst>
              </a:rPr>
              <a:t>Rounsaville</a:t>
            </a:r>
            <a:r>
              <a:rPr lang="it-IT" sz="1100" dirty="0">
                <a:effectLst>
                  <a:outerShdw blurRad="38100" dist="38100" dir="2700000" algn="tl">
                    <a:srgbClr val="000000"/>
                  </a:outerShdw>
                </a:effectLst>
              </a:rPr>
              <a:t>, 2002; </a:t>
            </a:r>
            <a:r>
              <a:rPr lang="it-IT" sz="1100" dirty="0" err="1">
                <a:effectLst>
                  <a:outerShdw blurRad="38100" dist="38100" dir="2700000" algn="tl">
                    <a:srgbClr val="000000"/>
                  </a:outerShdw>
                </a:effectLst>
              </a:rPr>
              <a:t>Gossop</a:t>
            </a:r>
            <a:r>
              <a:rPr lang="it-IT" sz="1100" dirty="0">
                <a:effectLst>
                  <a:outerShdw blurRad="38100" dist="38100" dir="2700000" algn="tl">
                    <a:srgbClr val="000000"/>
                  </a:outerShdw>
                </a:effectLst>
              </a:rPr>
              <a:t>, 2004; Consoli, 2004; Ball </a:t>
            </a:r>
            <a:r>
              <a:rPr lang="it-IT" sz="1100" dirty="0" err="1">
                <a:effectLst>
                  <a:outerShdw blurRad="38100" dist="38100" dir="2700000" algn="tl">
                    <a:srgbClr val="000000"/>
                  </a:outerShdw>
                </a:effectLst>
              </a:rPr>
              <a:t>et</a:t>
            </a:r>
            <a:r>
              <a:rPr lang="it-IT" sz="1100" dirty="0">
                <a:effectLst>
                  <a:outerShdw blurRad="38100" dist="38100" dir="2700000" algn="tl">
                    <a:srgbClr val="000000"/>
                  </a:outerShdw>
                </a:effectLst>
              </a:rPr>
              <a:t> altri, </a:t>
            </a:r>
            <a:r>
              <a:rPr lang="it-IT" sz="1100" dirty="0" err="1">
                <a:effectLst>
                  <a:outerShdw blurRad="38100" dist="38100" dir="2700000" algn="tl">
                    <a:srgbClr val="000000"/>
                  </a:outerShdw>
                </a:effectLst>
              </a:rPr>
              <a:t>Marlatt</a:t>
            </a:r>
            <a:r>
              <a:rPr lang="it-IT" sz="1100" dirty="0">
                <a:effectLst>
                  <a:outerShdw blurRad="38100" dist="38100" dir="2700000" algn="tl">
                    <a:srgbClr val="000000"/>
                  </a:outerShdw>
                </a:effectLst>
              </a:rPr>
              <a:t>, </a:t>
            </a:r>
            <a:r>
              <a:rPr lang="it-IT" sz="1100" dirty="0" err="1">
                <a:effectLst>
                  <a:outerShdw blurRad="38100" dist="38100" dir="2700000" algn="tl">
                    <a:srgbClr val="000000"/>
                  </a:outerShdw>
                </a:effectLst>
              </a:rPr>
              <a:t>Larimer</a:t>
            </a:r>
            <a:r>
              <a:rPr lang="it-IT" sz="1100" dirty="0">
                <a:effectLst>
                  <a:outerShdw blurRad="38100" dist="38100" dir="2700000" algn="tl">
                    <a:srgbClr val="000000"/>
                  </a:outerShdw>
                </a:effectLst>
              </a:rPr>
              <a:t>, </a:t>
            </a:r>
            <a:r>
              <a:rPr lang="it-IT" sz="1100" dirty="0" err="1">
                <a:effectLst>
                  <a:outerShdw blurRad="38100" dist="38100" dir="2700000" algn="tl">
                    <a:srgbClr val="000000"/>
                  </a:outerShdw>
                </a:effectLst>
              </a:rPr>
              <a:t>Palmer</a:t>
            </a:r>
            <a:r>
              <a:rPr lang="it-IT" sz="1100" dirty="0">
                <a:effectLst>
                  <a:outerShdw blurRad="38100" dist="38100" dir="2700000" algn="tl">
                    <a:srgbClr val="000000"/>
                  </a:outerShdw>
                </a:effectLst>
              </a:rPr>
              <a:t> 2002)</a:t>
            </a:r>
          </a:p>
          <a:p>
            <a:pPr marL="342900" indent="-342900" algn="ctr">
              <a:spcBef>
                <a:spcPct val="20000"/>
              </a:spcBef>
              <a:buClr>
                <a:schemeClr val="hlink"/>
              </a:buClr>
              <a:buSzPct val="90000"/>
              <a:buFont typeface="Wingdings" pitchFamily="2" charset="2"/>
              <a:buNone/>
            </a:pPr>
            <a:endParaRPr lang="it-IT" sz="1100" dirty="0">
              <a:solidFill>
                <a:srgbClr val="006600"/>
              </a:solidFill>
              <a:effectLst>
                <a:outerShdw blurRad="38100" dist="38100" dir="2700000" algn="tl">
                  <a:srgbClr val="000000"/>
                </a:outerShdw>
              </a:effectLst>
            </a:endParaRPr>
          </a:p>
        </p:txBody>
      </p:sp>
      <p:sp>
        <p:nvSpPr>
          <p:cNvPr id="509958" name="Rectangle 6"/>
          <p:cNvSpPr>
            <a:spLocks noChangeArrowheads="1"/>
          </p:cNvSpPr>
          <p:nvPr/>
        </p:nvSpPr>
        <p:spPr bwMode="auto">
          <a:xfrm>
            <a:off x="468313" y="5983288"/>
            <a:ext cx="4714875" cy="304800"/>
          </a:xfrm>
          <a:prstGeom prst="rect">
            <a:avLst/>
          </a:prstGeom>
          <a:noFill/>
          <a:ln w="9525" algn="ctr">
            <a:noFill/>
            <a:miter lim="800000"/>
            <a:headEnd/>
            <a:tailEnd/>
          </a:ln>
          <a:effectLst/>
        </p:spPr>
        <p:txBody>
          <a:bodyPr>
            <a:spAutoFit/>
          </a:bodyPr>
          <a:lstStyle/>
          <a:p>
            <a:endParaRPr lang="it-IT" sz="1400" b="1" i="1">
              <a:solidFill>
                <a:srgbClr val="FFFF00"/>
              </a:solidFill>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TEST PER DEFICIT DA COCAINA</a:t>
            </a:r>
            <a:endParaRPr lang="it-IT" dirty="0"/>
          </a:p>
        </p:txBody>
      </p:sp>
      <p:sp>
        <p:nvSpPr>
          <p:cNvPr id="3" name="Segnaposto contenuto 2"/>
          <p:cNvSpPr>
            <a:spLocks noGrp="1"/>
          </p:cNvSpPr>
          <p:nvPr>
            <p:ph idx="1"/>
          </p:nvPr>
        </p:nvSpPr>
        <p:spPr/>
        <p:txBody>
          <a:bodyPr>
            <a:normAutofit fontScale="85000" lnSpcReduction="20000"/>
          </a:bodyPr>
          <a:lstStyle/>
          <a:p>
            <a:pPr>
              <a:buNone/>
            </a:pPr>
            <a:endParaRPr lang="it-IT" dirty="0" smtClean="0"/>
          </a:p>
          <a:p>
            <a:r>
              <a:rPr lang="en-US" dirty="0" smtClean="0"/>
              <a:t>Go no go test (</a:t>
            </a:r>
            <a:r>
              <a:rPr lang="en-US" dirty="0" err="1" smtClean="0"/>
              <a:t>risposta</a:t>
            </a:r>
            <a:r>
              <a:rPr lang="en-US" dirty="0" smtClean="0"/>
              <a:t> </a:t>
            </a:r>
            <a:r>
              <a:rPr lang="en-US" dirty="0" err="1" smtClean="0"/>
              <a:t>inibitoria</a:t>
            </a:r>
            <a:r>
              <a:rPr lang="en-US" dirty="0" smtClean="0"/>
              <a:t>)</a:t>
            </a:r>
            <a:endParaRPr lang="it-IT" dirty="0" smtClean="0"/>
          </a:p>
          <a:p>
            <a:r>
              <a:rPr lang="en-US" dirty="0" smtClean="0"/>
              <a:t>Iowa gambling test IGT decision making</a:t>
            </a:r>
            <a:endParaRPr lang="it-IT" dirty="0" smtClean="0"/>
          </a:p>
          <a:p>
            <a:r>
              <a:rPr lang="it-IT" dirty="0" err="1" smtClean="0"/>
              <a:t>Stroop</a:t>
            </a:r>
            <a:r>
              <a:rPr lang="it-IT" dirty="0" smtClean="0"/>
              <a:t> Task per attenzione selettiva</a:t>
            </a:r>
          </a:p>
          <a:p>
            <a:r>
              <a:rPr lang="it-IT" dirty="0" smtClean="0"/>
              <a:t>Test di memoria verbale</a:t>
            </a:r>
          </a:p>
          <a:p>
            <a:r>
              <a:rPr lang="it-IT" dirty="0" smtClean="0"/>
              <a:t>Wisconsin card </a:t>
            </a:r>
            <a:r>
              <a:rPr lang="it-IT" dirty="0" err="1" smtClean="0"/>
              <a:t>sorting</a:t>
            </a:r>
            <a:r>
              <a:rPr lang="it-IT" dirty="0" smtClean="0"/>
              <a:t> test (WCST) capacità di pensiero astratto e flessibilità cognitiva</a:t>
            </a:r>
          </a:p>
          <a:p>
            <a:r>
              <a:rPr lang="it-IT" dirty="0" smtClean="0"/>
              <a:t>Torre di Londra (decisione strategica e pianificazione di soluzioni efficaci</a:t>
            </a:r>
          </a:p>
          <a:p>
            <a:r>
              <a:rPr lang="it-IT" dirty="0" err="1" smtClean="0"/>
              <a:t>Barratt</a:t>
            </a:r>
            <a:r>
              <a:rPr lang="it-IT" dirty="0" smtClean="0"/>
              <a:t> </a:t>
            </a:r>
            <a:r>
              <a:rPr lang="it-IT" dirty="0" err="1" smtClean="0"/>
              <a:t>Impulsiveness</a:t>
            </a:r>
            <a:r>
              <a:rPr lang="it-IT" dirty="0" smtClean="0"/>
              <a:t> scale (Pazienti impulsivi hanno maggiore </a:t>
            </a:r>
            <a:r>
              <a:rPr lang="it-IT" dirty="0" err="1" smtClean="0"/>
              <a:t>drop</a:t>
            </a:r>
            <a:r>
              <a:rPr lang="it-IT" dirty="0" smtClean="0"/>
              <a:t> out)</a:t>
            </a:r>
          </a:p>
          <a:p>
            <a:endParaRPr lang="it-IT" dirty="0" smtClean="0"/>
          </a:p>
          <a:p>
            <a:endParaRPr lang="it-IT"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noAutofit/>
          </a:bodyPr>
          <a:lstStyle/>
          <a:p>
            <a:pPr eaLnBrk="1" hangingPunct="1"/>
            <a:r>
              <a:rPr lang="it-IT" sz="6000" dirty="0" smtClean="0">
                <a:latin typeface="Times New Roman" pitchFamily="18" charset="0"/>
                <a:cs typeface="Times New Roman" pitchFamily="18" charset="0"/>
              </a:rPr>
              <a:t>Trattamento dipendenza da eroina</a:t>
            </a:r>
          </a:p>
        </p:txBody>
      </p:sp>
      <p:sp>
        <p:nvSpPr>
          <p:cNvPr id="3" name="Segnaposto contenuto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it-IT" dirty="0" smtClean="0"/>
              <a:t>Il trattamento farmacologico degli stati di tossicodipendenza da oppiacei può essere  eseguito con </a:t>
            </a:r>
          </a:p>
          <a:p>
            <a:pPr eaLnBrk="1" fontAlgn="auto" hangingPunct="1">
              <a:spcAft>
                <a:spcPts val="0"/>
              </a:spcAft>
              <a:buFont typeface="Arial" pitchFamily="34" charset="0"/>
              <a:buChar char="•"/>
              <a:defRPr/>
            </a:pPr>
            <a:r>
              <a:rPr lang="it-IT" u="sng" dirty="0" smtClean="0"/>
              <a:t>farmaci agonisti o sostitutivi </a:t>
            </a:r>
            <a:r>
              <a:rPr lang="it-IT" dirty="0" smtClean="0"/>
              <a:t>(simili agli oppiacei), </a:t>
            </a:r>
          </a:p>
          <a:p>
            <a:pPr eaLnBrk="1" fontAlgn="auto" hangingPunct="1">
              <a:spcAft>
                <a:spcPts val="0"/>
              </a:spcAft>
              <a:buFont typeface="Arial" pitchFamily="34" charset="0"/>
              <a:buChar char="•"/>
              <a:defRPr/>
            </a:pPr>
            <a:r>
              <a:rPr lang="it-IT" u="sng" dirty="0" smtClean="0"/>
              <a:t>agonisti- antagonisti</a:t>
            </a:r>
            <a:r>
              <a:rPr lang="it-IT" dirty="0" smtClean="0"/>
              <a:t> (farmaci tali da compensare per altra via i sintomi d’astinenza) o con </a:t>
            </a:r>
          </a:p>
          <a:p>
            <a:pPr eaLnBrk="1" fontAlgn="auto" hangingPunct="1">
              <a:spcAft>
                <a:spcPts val="0"/>
              </a:spcAft>
              <a:buFont typeface="Arial" pitchFamily="34" charset="0"/>
              <a:buChar char="•"/>
              <a:defRPr/>
            </a:pPr>
            <a:r>
              <a:rPr lang="it-IT" u="sng" dirty="0" smtClean="0"/>
              <a:t>antagonisti puri</a:t>
            </a:r>
            <a:r>
              <a:rPr lang="it-IT" dirty="0" smtClean="0"/>
              <a:t> (farmaci che contrastano e annullano gli effetti degli oppiacei).</a:t>
            </a:r>
          </a:p>
          <a:p>
            <a:pPr eaLnBrk="1" fontAlgn="auto" hangingPunct="1">
              <a:spcAft>
                <a:spcPts val="0"/>
              </a:spcAft>
              <a:buFont typeface="Arial" pitchFamily="34" charset="0"/>
              <a:buChar char="•"/>
              <a:defRPr/>
            </a:pPr>
            <a:r>
              <a:rPr lang="it-IT" u="sng" dirty="0" smtClean="0"/>
              <a:t>Farmaci sintomatici</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r>
              <a:rPr lang="it-IT" smtClean="0"/>
              <a:t>Agonisti -metadone</a:t>
            </a:r>
          </a:p>
        </p:txBody>
      </p:sp>
      <p:sp>
        <p:nvSpPr>
          <p:cNvPr id="16387" name="Segnaposto contenuto 2"/>
          <p:cNvSpPr>
            <a:spLocks noGrp="1"/>
          </p:cNvSpPr>
          <p:nvPr>
            <p:ph idx="1"/>
          </p:nvPr>
        </p:nvSpPr>
        <p:spPr/>
        <p:txBody>
          <a:bodyPr/>
          <a:lstStyle/>
          <a:p>
            <a:pPr eaLnBrk="1" hangingPunct="1">
              <a:lnSpc>
                <a:spcPct val="80000"/>
              </a:lnSpc>
            </a:pPr>
            <a:r>
              <a:rPr lang="it-IT" sz="3000" dirty="0" smtClean="0"/>
              <a:t>L’attuale e più usato trattamento sostitutivo dell’eroina, agonista  in termini medici, è quello con metadone. </a:t>
            </a:r>
          </a:p>
          <a:p>
            <a:pPr eaLnBrk="1" hangingPunct="1">
              <a:lnSpc>
                <a:spcPct val="80000"/>
              </a:lnSpc>
            </a:pPr>
            <a:r>
              <a:rPr lang="it-IT" sz="3000" dirty="0" smtClean="0"/>
              <a:t>Lunga durata di azione</a:t>
            </a:r>
          </a:p>
          <a:p>
            <a:pPr eaLnBrk="1" hangingPunct="1">
              <a:lnSpc>
                <a:spcPct val="80000"/>
              </a:lnSpc>
            </a:pPr>
            <a:r>
              <a:rPr lang="it-IT" sz="3000" dirty="0" smtClean="0"/>
              <a:t>Assunzione orale che esclude uso di siringhe</a:t>
            </a:r>
          </a:p>
          <a:p>
            <a:pPr eaLnBrk="1" hangingPunct="1">
              <a:lnSpc>
                <a:spcPct val="80000"/>
              </a:lnSpc>
            </a:pPr>
            <a:r>
              <a:rPr lang="it-IT" sz="3000" dirty="0" smtClean="0"/>
              <a:t>Difficile overdose</a:t>
            </a:r>
          </a:p>
          <a:p>
            <a:pPr eaLnBrk="1" hangingPunct="1">
              <a:lnSpc>
                <a:spcPct val="80000"/>
              </a:lnSpc>
            </a:pPr>
            <a:r>
              <a:rPr lang="it-IT" sz="3000" dirty="0" smtClean="0"/>
              <a:t> </a:t>
            </a:r>
          </a:p>
          <a:p>
            <a:pPr eaLnBrk="1" hangingPunct="1">
              <a:lnSpc>
                <a:spcPct val="80000"/>
              </a:lnSpc>
            </a:pPr>
            <a:endParaRPr lang="it-IT" sz="3000" dirty="0" smtClean="0"/>
          </a:p>
          <a:p>
            <a:pPr eaLnBrk="1" hangingPunct="1">
              <a:lnSpc>
                <a:spcPct val="80000"/>
              </a:lnSpc>
            </a:pPr>
            <a:endParaRPr lang="it-IT" sz="3000"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endParaRPr lang="it-IT" smtClean="0"/>
          </a:p>
        </p:txBody>
      </p:sp>
      <p:sp>
        <p:nvSpPr>
          <p:cNvPr id="17411" name="Segnaposto contenuto 2"/>
          <p:cNvSpPr>
            <a:spLocks noGrp="1"/>
          </p:cNvSpPr>
          <p:nvPr>
            <p:ph idx="1"/>
          </p:nvPr>
        </p:nvSpPr>
        <p:spPr/>
        <p:txBody>
          <a:bodyPr/>
          <a:lstStyle/>
          <a:p>
            <a:pPr eaLnBrk="1" hangingPunct="1"/>
            <a:r>
              <a:rPr lang="it-IT" dirty="0" smtClean="0"/>
              <a:t>Esso è efficace oralmente e una singola dose  tipico </a:t>
            </a:r>
            <a:r>
              <a:rPr lang="it-IT" dirty="0" err="1" smtClean="0"/>
              <a:t>range</a:t>
            </a:r>
            <a:r>
              <a:rPr lang="it-IT" dirty="0" smtClean="0"/>
              <a:t> di mantenimento di 30-100 mg/</a:t>
            </a:r>
            <a:r>
              <a:rPr lang="it-IT" dirty="0" err="1" smtClean="0"/>
              <a:t>die-</a:t>
            </a:r>
            <a:r>
              <a:rPr lang="it-IT" dirty="0" smtClean="0"/>
              <a:t> produce un effetto abbastanza uniforme sull’arco di 24 ore.  </a:t>
            </a:r>
          </a:p>
          <a:p>
            <a:endParaRPr lang="it-IT" dirty="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it-IT" dirty="0" smtClean="0"/>
              <a:t>In alcuni casi il tossicodipendente considera il metadone come un mezzo per limitare le spese di stupefacenti che probabilmente continua ad usare nei fine settimana. Il paziente va così incontro ad una condizione di </a:t>
            </a:r>
            <a:r>
              <a:rPr lang="it-IT" u="sng" dirty="0" err="1" smtClean="0"/>
              <a:t>politossicodipendenza</a:t>
            </a:r>
            <a:r>
              <a:rPr lang="it-IT" dirty="0" smtClean="0"/>
              <a:t> che lo porta ad una condizione di continua trasgressione: ad esempio, potrebbe sostituire le urine per essere negativo ai controlli quando è minacciata la sospensione dell’appoggio metadonico. </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p:txBody>
          <a:bodyPr/>
          <a:lstStyle/>
          <a:p>
            <a:endParaRPr lang="it-IT" smtClean="0"/>
          </a:p>
        </p:txBody>
      </p:sp>
      <p:sp>
        <p:nvSpPr>
          <p:cNvPr id="20483" name="Segnaposto contenuto 2"/>
          <p:cNvSpPr>
            <a:spLocks noGrp="1"/>
          </p:cNvSpPr>
          <p:nvPr>
            <p:ph idx="1"/>
          </p:nvPr>
        </p:nvSpPr>
        <p:spPr/>
        <p:txBody>
          <a:bodyPr>
            <a:normAutofit lnSpcReduction="10000"/>
          </a:bodyPr>
          <a:lstStyle/>
          <a:p>
            <a:pPr eaLnBrk="1" hangingPunct="1"/>
            <a:r>
              <a:rPr lang="it-IT" sz="2800" smtClean="0"/>
              <a:t>La lunga durata d’azione di questo prodotto è causa di una sindrome d’astinenza assai prolungata, proprio per questo rischio si prevedono terapie metadoniche brevi. Il comportamento con dosi a scalare di metadone comporta rischi di ricadute e fallimenti, soprattutto nella fase finale a basso dosaggio (Rovetto,1996).</a:t>
            </a:r>
          </a:p>
          <a:p>
            <a:pPr eaLnBrk="1" hangingPunct="1"/>
            <a:r>
              <a:rPr lang="it-IT" sz="2800" smtClean="0"/>
              <a:t>I risultati dunque della terapia metadonica appaiono soddisfacenti soltanto se il prodotto è somministrato in dosi così elevate da bloccare ogni desiderio per l’eroina.</a:t>
            </a:r>
          </a:p>
          <a:p>
            <a:endParaRPr lang="it-IT" smtClean="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p:cNvSpPr>
            <a:spLocks noGrp="1"/>
          </p:cNvSpPr>
          <p:nvPr>
            <p:ph type="title"/>
          </p:nvPr>
        </p:nvSpPr>
        <p:spPr/>
        <p:txBody>
          <a:bodyPr/>
          <a:lstStyle/>
          <a:p>
            <a:pPr eaLnBrk="1" hangingPunct="1"/>
            <a:endParaRPr lang="it-IT" smtClean="0"/>
          </a:p>
        </p:txBody>
      </p:sp>
      <p:sp>
        <p:nvSpPr>
          <p:cNvPr id="54275" name="Segnaposto contenuto 2"/>
          <p:cNvSpPr>
            <a:spLocks noGrp="1"/>
          </p:cNvSpPr>
          <p:nvPr>
            <p:ph idx="1"/>
          </p:nvPr>
        </p:nvSpPr>
        <p:spPr/>
        <p:txBody>
          <a:bodyPr/>
          <a:lstStyle/>
          <a:p>
            <a:pPr eaLnBrk="1" hangingPunct="1">
              <a:lnSpc>
                <a:spcPct val="80000"/>
              </a:lnSpc>
            </a:pPr>
            <a:r>
              <a:rPr lang="it-IT" sz="3000" dirty="0" smtClean="0"/>
              <a:t>Le linee guida  hanno definito come "intermedio" un piano di terapia metadonica della durata approssimativa di 180 giorni, per distinguere questa modalità terapeutica sia dalla disintossicazione (metadone a scalare con durata indicativa di 21 giorni) sia, all'opposto, dalla somministrazione di metadone per periodi di tempo più lunghi .</a:t>
            </a:r>
            <a:br>
              <a:rPr lang="it-IT" sz="3000" dirty="0" smtClean="0"/>
            </a:br>
            <a:endParaRPr lang="it-IT" sz="3000" dirty="0"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p:cNvSpPr>
            <a:spLocks noGrp="1"/>
          </p:cNvSpPr>
          <p:nvPr>
            <p:ph type="title"/>
          </p:nvPr>
        </p:nvSpPr>
        <p:spPr/>
        <p:txBody>
          <a:bodyPr/>
          <a:lstStyle/>
          <a:p>
            <a:pPr eaLnBrk="1" hangingPunct="1"/>
            <a:endParaRPr lang="it-IT" smtClean="0"/>
          </a:p>
        </p:txBody>
      </p:sp>
      <p:sp>
        <p:nvSpPr>
          <p:cNvPr id="55299" name="Segnaposto contenuto 2"/>
          <p:cNvSpPr>
            <a:spLocks noGrp="1"/>
          </p:cNvSpPr>
          <p:nvPr>
            <p:ph idx="1"/>
          </p:nvPr>
        </p:nvSpPr>
        <p:spPr/>
        <p:txBody>
          <a:bodyPr/>
          <a:lstStyle/>
          <a:p>
            <a:pPr eaLnBrk="1" hangingPunct="1"/>
            <a:r>
              <a:rPr lang="it-IT" smtClean="0"/>
              <a:t> terapia di mantenimento ad alte dosi previene ricadute ed overdose ma instaura nuova dipendenza</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1"/>
          <p:cNvSpPr>
            <a:spLocks noGrp="1"/>
          </p:cNvSpPr>
          <p:nvPr>
            <p:ph type="title"/>
          </p:nvPr>
        </p:nvSpPr>
        <p:spPr/>
        <p:txBody>
          <a:bodyPr/>
          <a:lstStyle/>
          <a:p>
            <a:pPr eaLnBrk="1" hangingPunct="1"/>
            <a:endParaRPr lang="it-IT" smtClean="0"/>
          </a:p>
        </p:txBody>
      </p:sp>
      <p:sp>
        <p:nvSpPr>
          <p:cNvPr id="3" name="Segnaposto contenuto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it-IT" dirty="0" smtClean="0"/>
              <a:t> la dose quotidiana media prevista per terapie a lungo termine varia da 30 a 80 mg/</a:t>
            </a:r>
            <a:r>
              <a:rPr lang="it-IT" dirty="0" err="1" smtClean="0"/>
              <a:t>die</a:t>
            </a:r>
            <a:r>
              <a:rPr lang="it-IT" dirty="0" smtClean="0"/>
              <a:t>. Successivi studi clinici, hanno egualmente fornito, relativamente alla dose di metadone ritenuta efficace nel prevenire l'uso di eroina, dati discordanti, sebbene siano stati genericamente in accordo sul fatto che basse dosi di metadone (20-35 mg/</a:t>
            </a:r>
            <a:r>
              <a:rPr lang="it-IT" dirty="0" err="1" smtClean="0"/>
              <a:t>die</a:t>
            </a:r>
            <a:r>
              <a:rPr lang="it-IT" dirty="0" smtClean="0"/>
              <a:t>) siano meno efficaci rispetto a dosi ritenute moderate (50-80 mg/</a:t>
            </a:r>
            <a:r>
              <a:rPr lang="it-IT" dirty="0" err="1" smtClean="0"/>
              <a:t>die</a:t>
            </a:r>
            <a:r>
              <a:rPr lang="it-IT" dirty="0"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latin typeface="Times New Roman" pitchFamily="18" charset="0"/>
                <a:ea typeface="Times New Roman" pitchFamily="18" charset="0"/>
                <a:cs typeface="Times New Roman" pitchFamily="18" charset="0"/>
              </a:rPr>
              <a:t>"</a:t>
            </a:r>
            <a:r>
              <a:rPr lang="it-IT" b="1" dirty="0" smtClean="0">
                <a:latin typeface="Times New Roman" pitchFamily="18" charset="0"/>
                <a:ea typeface="Times New Roman" pitchFamily="18" charset="0"/>
                <a:cs typeface="Times New Roman" pitchFamily="18" charset="0"/>
              </a:rPr>
              <a:t>BASIC ID</a:t>
            </a:r>
            <a:r>
              <a:rPr lang="it-IT" dirty="0" smtClean="0">
                <a:latin typeface="Times New Roman" pitchFamily="18" charset="0"/>
                <a:ea typeface="Times New Roman" pitchFamily="18" charset="0"/>
                <a:cs typeface="Times New Roman" pitchFamily="18" charset="0"/>
              </a:rPr>
              <a:t>"</a:t>
            </a:r>
            <a:r>
              <a:rPr lang="it-IT" sz="1800" dirty="0" smtClean="0">
                <a:latin typeface="Arial" pitchFamily="34" charset="0"/>
                <a:cs typeface="Arial" pitchFamily="34" charset="0"/>
              </a:rPr>
              <a:t/>
            </a:r>
            <a:br>
              <a:rPr lang="it-IT" sz="1800" dirty="0" smtClean="0">
                <a:latin typeface="Arial" pitchFamily="34" charset="0"/>
                <a:cs typeface="Arial" pitchFamily="34" charset="0"/>
              </a:rPr>
            </a:br>
            <a:endParaRPr lang="it-IT" dirty="0"/>
          </a:p>
        </p:txBody>
      </p:sp>
      <p:sp>
        <p:nvSpPr>
          <p:cNvPr id="3" name="Segnaposto contenuto 2"/>
          <p:cNvSpPr>
            <a:spLocks noGrp="1"/>
          </p:cNvSpPr>
          <p:nvPr>
            <p:ph idx="1"/>
          </p:nvPr>
        </p:nvSpPr>
        <p:spPr/>
        <p:txBody>
          <a:bodyPr rtlCol="0">
            <a:normAutofit fontScale="77500" lnSpcReduction="20000"/>
          </a:bodyPr>
          <a:lstStyle/>
          <a:p>
            <a:pPr marL="0" indent="0">
              <a:spcBef>
                <a:spcPct val="0"/>
              </a:spcBef>
              <a:buFont typeface="Arial" pitchFamily="34" charset="0"/>
              <a:buNone/>
              <a:defRPr/>
            </a:pPr>
            <a:r>
              <a:rPr lang="it-IT" dirty="0" smtClean="0">
                <a:latin typeface="Times New Roman" pitchFamily="18" charset="0"/>
                <a:ea typeface="Times New Roman" pitchFamily="18" charset="0"/>
                <a:cs typeface="Times New Roman" pitchFamily="18" charset="0"/>
              </a:rPr>
              <a:t> </a:t>
            </a:r>
            <a:endParaRPr lang="it-IT" sz="1800" dirty="0" smtClean="0">
              <a:latin typeface="Arial" pitchFamily="34" charset="0"/>
              <a:cs typeface="Arial" pitchFamily="34" charset="0"/>
            </a:endParaRPr>
          </a:p>
          <a:p>
            <a:pPr marL="0" indent="0">
              <a:spcBef>
                <a:spcPct val="0"/>
              </a:spcBef>
              <a:buFont typeface="Arial" pitchFamily="34" charset="0"/>
              <a:buNone/>
              <a:defRPr/>
            </a:pPr>
            <a:r>
              <a:rPr lang="it-IT" sz="4000" b="1" dirty="0" err="1" smtClean="0">
                <a:latin typeface="Times New Roman" pitchFamily="18" charset="0"/>
                <a:ea typeface="Times New Roman" pitchFamily="18" charset="0"/>
                <a:cs typeface="Times New Roman" pitchFamily="18" charset="0"/>
              </a:rPr>
              <a:t>B</a:t>
            </a:r>
            <a:r>
              <a:rPr lang="it-IT" dirty="0" err="1" smtClean="0">
                <a:latin typeface="Times New Roman" pitchFamily="18" charset="0"/>
                <a:ea typeface="Times New Roman" pitchFamily="18" charset="0"/>
                <a:cs typeface="Times New Roman" pitchFamily="18" charset="0"/>
              </a:rPr>
              <a:t>ehavior</a:t>
            </a:r>
            <a:r>
              <a:rPr lang="it-IT" dirty="0" smtClean="0">
                <a:latin typeface="Times New Roman" pitchFamily="18" charset="0"/>
                <a:ea typeface="Times New Roman" pitchFamily="18" charset="0"/>
                <a:cs typeface="Times New Roman" pitchFamily="18" charset="0"/>
              </a:rPr>
              <a:t> (Comportamento); </a:t>
            </a:r>
            <a:r>
              <a:rPr lang="it-IT" sz="1800" dirty="0" smtClean="0">
                <a:latin typeface="Times New Roman" pitchFamily="18" charset="0"/>
                <a:ea typeface="Times New Roman" pitchFamily="18" charset="0"/>
                <a:cs typeface="Times New Roman" pitchFamily="18" charset="0"/>
              </a:rPr>
              <a:t>intensità, frequenza, durata, conseguenze ed occasioni di comparsa </a:t>
            </a:r>
            <a:endParaRPr lang="it-IT" sz="1800" dirty="0" smtClean="0">
              <a:latin typeface="Arial" pitchFamily="34" charset="0"/>
              <a:cs typeface="Arial" pitchFamily="34" charset="0"/>
            </a:endParaRPr>
          </a:p>
          <a:p>
            <a:pPr marL="0" indent="0">
              <a:spcBef>
                <a:spcPct val="0"/>
              </a:spcBef>
              <a:buFont typeface="Arial" pitchFamily="34" charset="0"/>
              <a:buNone/>
              <a:defRPr/>
            </a:pPr>
            <a:r>
              <a:rPr lang="it-IT" sz="4400" b="1" dirty="0" err="1" smtClean="0">
                <a:latin typeface="Times New Roman" pitchFamily="18" charset="0"/>
                <a:ea typeface="Times New Roman" pitchFamily="18" charset="0"/>
                <a:cs typeface="Times New Roman" pitchFamily="18" charset="0"/>
              </a:rPr>
              <a:t>A</a:t>
            </a:r>
            <a:r>
              <a:rPr lang="it-IT" dirty="0" err="1" smtClean="0">
                <a:latin typeface="Times New Roman" pitchFamily="18" charset="0"/>
                <a:ea typeface="Times New Roman" pitchFamily="18" charset="0"/>
                <a:cs typeface="Times New Roman" pitchFamily="18" charset="0"/>
              </a:rPr>
              <a:t>ffective</a:t>
            </a:r>
            <a:r>
              <a:rPr lang="it-IT" dirty="0" smtClean="0">
                <a:latin typeface="Times New Roman" pitchFamily="18" charset="0"/>
                <a:ea typeface="Times New Roman" pitchFamily="18" charset="0"/>
                <a:cs typeface="Times New Roman" pitchFamily="18" charset="0"/>
              </a:rPr>
              <a:t> </a:t>
            </a:r>
            <a:r>
              <a:rPr lang="it-IT" dirty="0" err="1" smtClean="0">
                <a:latin typeface="Times New Roman" pitchFamily="18" charset="0"/>
                <a:ea typeface="Times New Roman" pitchFamily="18" charset="0"/>
                <a:cs typeface="Times New Roman" pitchFamily="18" charset="0"/>
              </a:rPr>
              <a:t>processes</a:t>
            </a:r>
            <a:r>
              <a:rPr lang="it-IT" dirty="0" smtClean="0">
                <a:latin typeface="Times New Roman" pitchFamily="18" charset="0"/>
                <a:ea typeface="Times New Roman" pitchFamily="18" charset="0"/>
                <a:cs typeface="Times New Roman" pitchFamily="18" charset="0"/>
              </a:rPr>
              <a:t> (Processi emotivi); </a:t>
            </a:r>
            <a:r>
              <a:rPr lang="it-IT" sz="1800" dirty="0" smtClean="0">
                <a:latin typeface="Times New Roman" pitchFamily="18" charset="0"/>
                <a:ea typeface="Times New Roman" pitchFamily="18" charset="0"/>
                <a:cs typeface="Times New Roman" pitchFamily="18" charset="0"/>
              </a:rPr>
              <a:t>depressione, maniacalità, ansia</a:t>
            </a:r>
            <a:endParaRPr lang="it-IT" sz="1800" dirty="0" smtClean="0">
              <a:latin typeface="Arial" pitchFamily="34" charset="0"/>
              <a:cs typeface="Arial" pitchFamily="34" charset="0"/>
            </a:endParaRPr>
          </a:p>
          <a:p>
            <a:pPr marL="0" indent="0">
              <a:spcBef>
                <a:spcPct val="0"/>
              </a:spcBef>
              <a:buFont typeface="Arial" pitchFamily="34" charset="0"/>
              <a:buNone/>
              <a:defRPr/>
            </a:pPr>
            <a:r>
              <a:rPr lang="it-IT" sz="4400" b="1" dirty="0" err="1" smtClean="0">
                <a:latin typeface="Times New Roman" pitchFamily="18" charset="0"/>
                <a:ea typeface="Times New Roman" pitchFamily="18" charset="0"/>
                <a:cs typeface="Times New Roman" pitchFamily="18" charset="0"/>
              </a:rPr>
              <a:t>S</a:t>
            </a:r>
            <a:r>
              <a:rPr lang="it-IT" dirty="0" err="1" smtClean="0">
                <a:latin typeface="Times New Roman" pitchFamily="18" charset="0"/>
                <a:ea typeface="Times New Roman" pitchFamily="18" charset="0"/>
                <a:cs typeface="Times New Roman" pitchFamily="18" charset="0"/>
              </a:rPr>
              <a:t>ensations</a:t>
            </a:r>
            <a:r>
              <a:rPr lang="it-IT" dirty="0" smtClean="0">
                <a:latin typeface="Times New Roman" pitchFamily="18" charset="0"/>
                <a:ea typeface="Times New Roman" pitchFamily="18" charset="0"/>
                <a:cs typeface="Times New Roman" pitchFamily="18" charset="0"/>
              </a:rPr>
              <a:t> (Sensazioni e funzionamento degli organi sensoriali); </a:t>
            </a:r>
            <a:endParaRPr lang="it-IT" sz="1800" dirty="0" smtClean="0">
              <a:latin typeface="Arial" pitchFamily="34" charset="0"/>
              <a:cs typeface="Arial" pitchFamily="34" charset="0"/>
            </a:endParaRPr>
          </a:p>
          <a:p>
            <a:pPr marL="0" indent="0">
              <a:spcBef>
                <a:spcPct val="0"/>
              </a:spcBef>
              <a:buFont typeface="Arial" pitchFamily="34" charset="0"/>
              <a:buNone/>
              <a:defRPr/>
            </a:pPr>
            <a:r>
              <a:rPr lang="it-IT" sz="4400" b="1" dirty="0" err="1" smtClean="0">
                <a:latin typeface="Times New Roman" pitchFamily="18" charset="0"/>
                <a:ea typeface="Times New Roman" pitchFamily="18" charset="0"/>
                <a:cs typeface="Times New Roman" pitchFamily="18" charset="0"/>
              </a:rPr>
              <a:t>I</a:t>
            </a:r>
            <a:r>
              <a:rPr lang="it-IT" dirty="0" err="1" smtClean="0">
                <a:latin typeface="Times New Roman" pitchFamily="18" charset="0"/>
                <a:ea typeface="Times New Roman" pitchFamily="18" charset="0"/>
                <a:cs typeface="Times New Roman" pitchFamily="18" charset="0"/>
              </a:rPr>
              <a:t>mages</a:t>
            </a:r>
            <a:r>
              <a:rPr lang="it-IT" dirty="0" smtClean="0">
                <a:latin typeface="Times New Roman" pitchFamily="18" charset="0"/>
                <a:ea typeface="Times New Roman" pitchFamily="18" charset="0"/>
                <a:cs typeface="Times New Roman" pitchFamily="18" charset="0"/>
              </a:rPr>
              <a:t> (Immaginazione); </a:t>
            </a:r>
            <a:endParaRPr lang="it-IT" sz="1800" dirty="0" smtClean="0">
              <a:latin typeface="Arial" pitchFamily="34" charset="0"/>
              <a:cs typeface="Arial" pitchFamily="34" charset="0"/>
            </a:endParaRPr>
          </a:p>
          <a:p>
            <a:pPr marL="0" indent="0">
              <a:spcBef>
                <a:spcPct val="0"/>
              </a:spcBef>
              <a:buFont typeface="Arial" pitchFamily="34" charset="0"/>
              <a:buNone/>
              <a:defRPr/>
            </a:pPr>
            <a:r>
              <a:rPr lang="it-IT" sz="4400" b="1" dirty="0" err="1" smtClean="0">
                <a:latin typeface="Times New Roman" pitchFamily="18" charset="0"/>
                <a:ea typeface="Times New Roman" pitchFamily="18" charset="0"/>
                <a:cs typeface="Times New Roman" pitchFamily="18" charset="0"/>
              </a:rPr>
              <a:t>C</a:t>
            </a:r>
            <a:r>
              <a:rPr lang="it-IT" dirty="0" err="1" smtClean="0">
                <a:latin typeface="Times New Roman" pitchFamily="18" charset="0"/>
                <a:ea typeface="Times New Roman" pitchFamily="18" charset="0"/>
                <a:cs typeface="Times New Roman" pitchFamily="18" charset="0"/>
              </a:rPr>
              <a:t>ognitions</a:t>
            </a:r>
            <a:r>
              <a:rPr lang="it-IT" dirty="0" smtClean="0">
                <a:latin typeface="Times New Roman" pitchFamily="18" charset="0"/>
                <a:ea typeface="Times New Roman" pitchFamily="18" charset="0"/>
                <a:cs typeface="Times New Roman" pitchFamily="18" charset="0"/>
              </a:rPr>
              <a:t> (Cognizioni); </a:t>
            </a:r>
            <a:r>
              <a:rPr lang="it-IT" sz="1800" dirty="0" smtClean="0">
                <a:latin typeface="Times New Roman" pitchFamily="18" charset="0"/>
                <a:ea typeface="Times New Roman" pitchFamily="18" charset="0"/>
                <a:cs typeface="Times New Roman" pitchFamily="18" charset="0"/>
                <a:hlinkClick r:id="rId2"/>
              </a:rPr>
              <a:t>Idee disfunzionali</a:t>
            </a:r>
            <a:r>
              <a:rPr lang="it-IT" sz="1800" dirty="0" smtClean="0">
                <a:latin typeface="Times New Roman" pitchFamily="18" charset="0"/>
                <a:ea typeface="Times New Roman" pitchFamily="18" charset="0"/>
                <a:cs typeface="Times New Roman" pitchFamily="18" charset="0"/>
              </a:rPr>
              <a:t>, distorsioni cognitive</a:t>
            </a:r>
            <a:r>
              <a:rPr lang="it-IT" dirty="0" smtClean="0">
                <a:latin typeface="Times New Roman" pitchFamily="18" charset="0"/>
                <a:ea typeface="Times New Roman" pitchFamily="18" charset="0"/>
                <a:cs typeface="Times New Roman" pitchFamily="18" charset="0"/>
              </a:rPr>
              <a:t> </a:t>
            </a:r>
            <a:endParaRPr lang="it-IT" sz="1800" dirty="0" smtClean="0">
              <a:latin typeface="Arial" pitchFamily="34" charset="0"/>
              <a:cs typeface="Arial" pitchFamily="34" charset="0"/>
            </a:endParaRPr>
          </a:p>
          <a:p>
            <a:pPr marL="0" indent="0">
              <a:spcBef>
                <a:spcPct val="0"/>
              </a:spcBef>
              <a:buFont typeface="Arial" pitchFamily="34" charset="0"/>
              <a:buNone/>
              <a:defRPr/>
            </a:pPr>
            <a:r>
              <a:rPr lang="it-IT" sz="4400" b="1" dirty="0" smtClean="0">
                <a:latin typeface="Times New Roman" pitchFamily="18" charset="0"/>
                <a:ea typeface="Times New Roman" pitchFamily="18" charset="0"/>
                <a:cs typeface="Times New Roman" pitchFamily="18" charset="0"/>
              </a:rPr>
              <a:t>I</a:t>
            </a:r>
            <a:r>
              <a:rPr lang="it-IT" dirty="0" smtClean="0">
                <a:latin typeface="Times New Roman" pitchFamily="18" charset="0"/>
                <a:ea typeface="Times New Roman" pitchFamily="18" charset="0"/>
                <a:cs typeface="Times New Roman" pitchFamily="18" charset="0"/>
              </a:rPr>
              <a:t>nterpersonal Relations (Rapporti interpersonali);</a:t>
            </a:r>
            <a:endParaRPr lang="it-IT" sz="1800" dirty="0" smtClean="0">
              <a:latin typeface="Arial" pitchFamily="34" charset="0"/>
              <a:cs typeface="Arial" pitchFamily="34" charset="0"/>
            </a:endParaRPr>
          </a:p>
          <a:p>
            <a:pPr marL="0" indent="0">
              <a:spcBef>
                <a:spcPct val="0"/>
              </a:spcBef>
              <a:buFont typeface="Arial" pitchFamily="34" charset="0"/>
              <a:buNone/>
              <a:defRPr/>
            </a:pPr>
            <a:r>
              <a:rPr lang="it-IT" sz="4400" b="1" dirty="0" err="1" smtClean="0">
                <a:latin typeface="Times New Roman" pitchFamily="18" charset="0"/>
                <a:ea typeface="Times New Roman" pitchFamily="18" charset="0"/>
                <a:cs typeface="Times New Roman" pitchFamily="18" charset="0"/>
              </a:rPr>
              <a:t>D</a:t>
            </a:r>
            <a:r>
              <a:rPr lang="it-IT" dirty="0" err="1" smtClean="0">
                <a:latin typeface="Times New Roman" pitchFamily="18" charset="0"/>
                <a:ea typeface="Times New Roman" pitchFamily="18" charset="0"/>
                <a:cs typeface="Times New Roman" pitchFamily="18" charset="0"/>
              </a:rPr>
              <a:t>rugs</a:t>
            </a:r>
            <a:r>
              <a:rPr lang="it-IT" dirty="0" smtClean="0">
                <a:latin typeface="Times New Roman" pitchFamily="18" charset="0"/>
                <a:ea typeface="Times New Roman" pitchFamily="18" charset="0"/>
                <a:cs typeface="Times New Roman" pitchFamily="18" charset="0"/>
              </a:rPr>
              <a:t> and </a:t>
            </a:r>
            <a:r>
              <a:rPr lang="it-IT" dirty="0" err="1" smtClean="0">
                <a:latin typeface="Times New Roman" pitchFamily="18" charset="0"/>
                <a:ea typeface="Times New Roman" pitchFamily="18" charset="0"/>
                <a:cs typeface="Times New Roman" pitchFamily="18" charset="0"/>
              </a:rPr>
              <a:t>Diet</a:t>
            </a:r>
            <a:r>
              <a:rPr lang="it-IT" dirty="0" smtClean="0">
                <a:latin typeface="Times New Roman" pitchFamily="18" charset="0"/>
                <a:ea typeface="Times New Roman" pitchFamily="18" charset="0"/>
                <a:cs typeface="Times New Roman" pitchFamily="18" charset="0"/>
              </a:rPr>
              <a:t> (ovvero, farmaci e dieta, in altre parole l'aspetto organico). </a:t>
            </a:r>
            <a:endParaRPr lang="it-IT" sz="1800" dirty="0" smtClean="0">
              <a:latin typeface="Arial" pitchFamily="34" charset="0"/>
              <a:cs typeface="Arial" pitchFamily="34" charset="0"/>
            </a:endParaRPr>
          </a:p>
          <a:p>
            <a:pPr marL="0" indent="0">
              <a:spcBef>
                <a:spcPct val="0"/>
              </a:spcBef>
              <a:buFont typeface="Arial" pitchFamily="34" charset="0"/>
              <a:buNone/>
              <a:defRPr/>
            </a:pPr>
            <a:r>
              <a:rPr lang="it-IT" sz="1800" dirty="0" smtClean="0">
                <a:latin typeface="Arial" pitchFamily="34" charset="0"/>
                <a:ea typeface="Times New Roman" pitchFamily="18" charset="0"/>
                <a:cs typeface="Times New Roman" pitchFamily="18" charset="0"/>
                <a:hlinkClick r:id="rId3"/>
              </a:rPr>
              <a:t>CASE FORMULATION</a:t>
            </a:r>
            <a:endParaRPr lang="it-IT" sz="4400" dirty="0" smtClean="0">
              <a:latin typeface="Arial" pitchFamily="34" charset="0"/>
              <a:cs typeface="Arial" pitchFamily="34" charset="0"/>
            </a:endParaRPr>
          </a:p>
          <a:p>
            <a:pPr eaLnBrk="1" fontAlgn="auto" hangingPunct="1">
              <a:spcAft>
                <a:spcPts val="0"/>
              </a:spcAft>
              <a:buFont typeface="Arial" pitchFamily="34" charset="0"/>
              <a:buChar char="•"/>
              <a:defRPr/>
            </a:pPr>
            <a:endParaRPr lang="it-IT"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olo 1"/>
          <p:cNvSpPr>
            <a:spLocks noGrp="1"/>
          </p:cNvSpPr>
          <p:nvPr>
            <p:ph type="title"/>
          </p:nvPr>
        </p:nvSpPr>
        <p:spPr/>
        <p:txBody>
          <a:bodyPr>
            <a:normAutofit fontScale="90000"/>
          </a:bodyPr>
          <a:lstStyle/>
          <a:p>
            <a:pPr eaLnBrk="1" hangingPunct="1"/>
            <a:r>
              <a:rPr lang="it-IT" b="1" smtClean="0"/>
              <a:t>Interazioni farmacologiche ed effetti collaterali del metadone</a:t>
            </a:r>
            <a:endParaRPr lang="it-IT" smtClean="0"/>
          </a:p>
        </p:txBody>
      </p:sp>
      <p:sp>
        <p:nvSpPr>
          <p:cNvPr id="57347" name="Segnaposto contenuto 2"/>
          <p:cNvSpPr>
            <a:spLocks noGrp="1"/>
          </p:cNvSpPr>
          <p:nvPr>
            <p:ph idx="1"/>
          </p:nvPr>
        </p:nvSpPr>
        <p:spPr/>
        <p:txBody>
          <a:bodyPr/>
          <a:lstStyle/>
          <a:p>
            <a:pPr eaLnBrk="1" hangingPunct="1"/>
            <a:r>
              <a:rPr lang="it-IT" smtClean="0"/>
              <a:t/>
            </a:r>
            <a:br>
              <a:rPr lang="it-IT" smtClean="0"/>
            </a:br>
            <a:r>
              <a:rPr lang="it-IT" smtClean="0"/>
              <a:t> la fenitoina</a:t>
            </a:r>
            <a:r>
              <a:rPr lang="it-IT" baseline="30000" smtClean="0"/>
              <a:t> </a:t>
            </a:r>
            <a:r>
              <a:rPr lang="it-IT" smtClean="0"/>
              <a:t>agente anticonvulsivante, e</a:t>
            </a:r>
          </a:p>
          <a:p>
            <a:pPr eaLnBrk="1" hangingPunct="1"/>
            <a:r>
              <a:rPr lang="it-IT" smtClean="0"/>
              <a:t> la rifampicina, antitubercolare accelerano la biotrasformazione del metadone con conseguente abbassamento dei livelli plasmatici dello stesso e possono pertanto causare la comparsa di sintomi astinenziali  .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p:cNvSpPr>
            <a:spLocks noGrp="1"/>
          </p:cNvSpPr>
          <p:nvPr>
            <p:ph type="title"/>
          </p:nvPr>
        </p:nvSpPr>
        <p:spPr/>
        <p:txBody>
          <a:bodyPr/>
          <a:lstStyle/>
          <a:p>
            <a:endParaRPr lang="it-IT" smtClean="0"/>
          </a:p>
        </p:txBody>
      </p:sp>
      <p:sp>
        <p:nvSpPr>
          <p:cNvPr id="58371" name="Segnaposto contenuto 2"/>
          <p:cNvSpPr>
            <a:spLocks noGrp="1"/>
          </p:cNvSpPr>
          <p:nvPr>
            <p:ph idx="1"/>
          </p:nvPr>
        </p:nvSpPr>
        <p:spPr/>
        <p:txBody>
          <a:bodyPr>
            <a:normAutofit lnSpcReduction="10000"/>
          </a:bodyPr>
          <a:lstStyle/>
          <a:p>
            <a:pPr eaLnBrk="1" hangingPunct="1"/>
            <a:r>
              <a:rPr lang="it-IT" smtClean="0"/>
              <a:t>Altra importate interazione è quella con l'etanolo: nell'alcolista, l'aumentata attività del citocromo P-450 a livello epatico si traduce, in presenza di elevati livelli plasmatici di etanolo, in una inibizione della biotrasformazione del metadone, seguita da una significativa accelerazione della biotrasformazione stessa, quando i livelli di etanolo si abbassano.</a:t>
            </a:r>
            <a:br>
              <a:rPr lang="it-IT" smtClean="0"/>
            </a:br>
            <a:endParaRPr lang="it-IT" smtClean="0"/>
          </a:p>
          <a:p>
            <a:endParaRPr lang="it-IT"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olo 1"/>
          <p:cNvSpPr>
            <a:spLocks noGrp="1"/>
          </p:cNvSpPr>
          <p:nvPr>
            <p:ph type="title"/>
          </p:nvPr>
        </p:nvSpPr>
        <p:spPr/>
        <p:txBody>
          <a:bodyPr/>
          <a:lstStyle/>
          <a:p>
            <a:endParaRPr lang="it-IT" smtClean="0"/>
          </a:p>
        </p:txBody>
      </p:sp>
      <p:sp>
        <p:nvSpPr>
          <p:cNvPr id="59395" name="Segnaposto contenuto 2"/>
          <p:cNvSpPr>
            <a:spLocks noGrp="1"/>
          </p:cNvSpPr>
          <p:nvPr>
            <p:ph idx="1"/>
          </p:nvPr>
        </p:nvSpPr>
        <p:spPr/>
        <p:txBody>
          <a:bodyPr>
            <a:normAutofit lnSpcReduction="10000"/>
          </a:bodyPr>
          <a:lstStyle/>
          <a:p>
            <a:pPr eaLnBrk="1" hangingPunct="1"/>
            <a:r>
              <a:rPr lang="it-IT" sz="2800" smtClean="0"/>
              <a:t>Recentemente è stata evidenziata una interazione fra metadone e alcuni farmaci utilizzati per la terapia dell'infezione da HIV: l'amprenavir, un inibitore delle proteasi e l'abacavir, inibitore della transcriptasi inversa, attraverso l'induzione del citocromo P-450, possono indurre una diminuzione della concentrazione plasmatica di metadone . Viceversa, nessuna alterazione nella farmacocinetica del metadone è stata riscontrata in pazienti sieropositivi trattati con l'associazione lamivudina/zidovudina .</a:t>
            </a:r>
          </a:p>
          <a:p>
            <a:pPr eaLnBrk="1" hangingPunct="1"/>
            <a:r>
              <a:rPr lang="it-IT" smtClean="0"/>
              <a: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1"/>
          <p:cNvSpPr>
            <a:spLocks noGrp="1"/>
          </p:cNvSpPr>
          <p:nvPr>
            <p:ph type="title"/>
          </p:nvPr>
        </p:nvSpPr>
        <p:spPr/>
        <p:txBody>
          <a:bodyPr/>
          <a:lstStyle/>
          <a:p>
            <a:endParaRPr lang="it-IT" smtClean="0"/>
          </a:p>
        </p:txBody>
      </p:sp>
      <p:sp>
        <p:nvSpPr>
          <p:cNvPr id="60419" name="Segnaposto contenuto 2"/>
          <p:cNvSpPr>
            <a:spLocks noGrp="1"/>
          </p:cNvSpPr>
          <p:nvPr>
            <p:ph idx="1"/>
          </p:nvPr>
        </p:nvSpPr>
        <p:spPr/>
        <p:txBody>
          <a:bodyPr/>
          <a:lstStyle/>
          <a:p>
            <a:r>
              <a:rPr lang="it-IT" sz="2400" smtClean="0"/>
              <a:t>Infine studi in vitro su colture di macrofagi da pazienti HIV-positivi hanno evidenziato un'aumentata attivazione e replicazione virale in presenza di metadone; dati in vivo si rendono necessari per meglio chiarire il ruolo degli oppiacei, metadone incluso, nella immunopatogenesi dell'infezione da HIV. In tal senso un'analisi retrospettiva del trend dei valori della sotto-popolazione linfocitaria CD4+ effettuata su un gruppo di 21 pazienti in terapia di mantenimento con metadone, ha evidenziato un decremento significativamente più veloce del numero dei CD4+ rispetto al gruppo di controllo</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pPr eaLnBrk="1" hangingPunct="1"/>
            <a:r>
              <a:rPr lang="it-IT" smtClean="0"/>
              <a:t>agonisti-antagonisti</a:t>
            </a:r>
          </a:p>
        </p:txBody>
      </p:sp>
      <p:sp>
        <p:nvSpPr>
          <p:cNvPr id="3" name="Segnaposto contenuto 2"/>
          <p:cNvSpPr>
            <a:spLocks noGrp="1"/>
          </p:cNvSpPr>
          <p:nvPr>
            <p:ph idx="1"/>
          </p:nvPr>
        </p:nvSpPr>
        <p:spPr/>
        <p:txBody>
          <a:bodyPr rtlCol="0">
            <a:normAutofit fontScale="85000" lnSpcReduction="10000"/>
          </a:bodyPr>
          <a:lstStyle/>
          <a:p>
            <a:pPr eaLnBrk="1" fontAlgn="auto" hangingPunct="1">
              <a:spcAft>
                <a:spcPts val="0"/>
              </a:spcAft>
              <a:buFont typeface="Arial" pitchFamily="34" charset="0"/>
              <a:buChar char="•"/>
              <a:defRPr/>
            </a:pPr>
            <a:r>
              <a:rPr lang="it-IT" dirty="0" smtClean="0"/>
              <a:t>Tra i farmaci agonisti-antagonisti rientrano quelle sostanze che hanno delle affinità per gli stessi recettori degli oppioidi. Tali recettori sono stimolati da questi farmaci, producendo così sensazioni simili a quelli degli oppiacei. Questi farmaci però si legano ai recettori in modo tale da renderli non disponibili per l’eroina o addirittura da staccare l’eroina eventualmente presente sui recettori.</a:t>
            </a:r>
          </a:p>
          <a:p>
            <a:pPr eaLnBrk="1" fontAlgn="auto" hangingPunct="1">
              <a:spcAft>
                <a:spcPts val="0"/>
              </a:spcAft>
              <a:buFont typeface="Arial" pitchFamily="34" charset="0"/>
              <a:buChar char="•"/>
              <a:defRPr/>
            </a:pPr>
            <a:r>
              <a:rPr lang="it-IT" dirty="0" smtClean="0"/>
              <a:t>Può essere così indotta una sindrome d’astinenza, diversa da caso a caso, oltre che a tolleranza e dipendenza fisica. </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endParaRPr lang="it-IT" smtClean="0"/>
          </a:p>
        </p:txBody>
      </p:sp>
      <p:sp>
        <p:nvSpPr>
          <p:cNvPr id="22531" name="Segnaposto contenuto 2"/>
          <p:cNvSpPr>
            <a:spLocks noGrp="1"/>
          </p:cNvSpPr>
          <p:nvPr>
            <p:ph idx="1"/>
          </p:nvPr>
        </p:nvSpPr>
        <p:spPr/>
        <p:txBody>
          <a:bodyPr>
            <a:normAutofit lnSpcReduction="10000"/>
          </a:bodyPr>
          <a:lstStyle/>
          <a:p>
            <a:pPr eaLnBrk="1" hangingPunct="1"/>
            <a:r>
              <a:rPr lang="it-IT" sz="2400" dirty="0" smtClean="0"/>
              <a:t>Le sostanze ad azione agonista-antagonista non possono salvare da una condizione d’overdose o di arginare i sintomi d’intossicazione provocati da altre sostanze. Tra questi farmaci ricordiamo la </a:t>
            </a:r>
          </a:p>
          <a:p>
            <a:pPr eaLnBrk="1" hangingPunct="1"/>
            <a:r>
              <a:rPr lang="it-IT" sz="2400" dirty="0" err="1" smtClean="0"/>
              <a:t>pentazocina</a:t>
            </a:r>
            <a:r>
              <a:rPr lang="it-IT" sz="2400" dirty="0" smtClean="0"/>
              <a:t>, il </a:t>
            </a:r>
          </a:p>
          <a:p>
            <a:pPr eaLnBrk="1" hangingPunct="1"/>
            <a:r>
              <a:rPr lang="it-IT" sz="2400" dirty="0" err="1" smtClean="0"/>
              <a:t>butorfanolo</a:t>
            </a:r>
            <a:r>
              <a:rPr lang="it-IT" sz="2400" dirty="0" smtClean="0"/>
              <a:t>, la </a:t>
            </a:r>
          </a:p>
          <a:p>
            <a:pPr eaLnBrk="1" hangingPunct="1"/>
            <a:r>
              <a:rPr lang="it-IT" sz="2400" dirty="0" err="1" smtClean="0"/>
              <a:t>nalorfina</a:t>
            </a:r>
            <a:r>
              <a:rPr lang="it-IT" sz="2400" dirty="0" smtClean="0"/>
              <a:t>, </a:t>
            </a:r>
          </a:p>
          <a:p>
            <a:pPr eaLnBrk="1" hangingPunct="1"/>
            <a:r>
              <a:rPr lang="it-IT" sz="2400" dirty="0" smtClean="0"/>
              <a:t>la </a:t>
            </a:r>
            <a:r>
              <a:rPr lang="it-IT" sz="2400" dirty="0" err="1" smtClean="0"/>
              <a:t>ciclazocina</a:t>
            </a:r>
            <a:r>
              <a:rPr lang="it-IT" sz="2400" dirty="0" smtClean="0"/>
              <a:t>, la </a:t>
            </a:r>
          </a:p>
          <a:p>
            <a:pPr eaLnBrk="1" hangingPunct="1"/>
            <a:r>
              <a:rPr lang="it-IT" sz="2400" dirty="0" err="1" smtClean="0"/>
              <a:t>buprenorfina</a:t>
            </a:r>
            <a:r>
              <a:rPr lang="it-IT" sz="2400" dirty="0" smtClean="0"/>
              <a:t> che assunti ad alto dosaggio possono provocare sonnolenza, irritabilità, incoordinazione motoria, allucinazioni.</a:t>
            </a:r>
          </a:p>
          <a:p>
            <a:pPr eaLnBrk="1" hangingPunct="1"/>
            <a:r>
              <a:rPr lang="it-IT" sz="2400" dirty="0" smtClean="0"/>
              <a:t> </a:t>
            </a:r>
          </a:p>
          <a:p>
            <a:pPr eaLnBrk="1" hangingPunct="1"/>
            <a:endParaRPr lang="it-IT" dirty="0" smtClean="0"/>
          </a:p>
          <a:p>
            <a:endParaRPr lang="it-IT" dirty="0"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pPr eaLnBrk="1" hangingPunct="1"/>
            <a:r>
              <a:rPr lang="it-IT" b="1" smtClean="0"/>
              <a:t>Antagonisti degli oppiacei</a:t>
            </a:r>
          </a:p>
        </p:txBody>
      </p:sp>
      <p:sp>
        <p:nvSpPr>
          <p:cNvPr id="23555" name="Segnaposto contenuto 2"/>
          <p:cNvSpPr>
            <a:spLocks noGrp="1"/>
          </p:cNvSpPr>
          <p:nvPr>
            <p:ph idx="1"/>
          </p:nvPr>
        </p:nvSpPr>
        <p:spPr/>
        <p:txBody>
          <a:bodyPr/>
          <a:lstStyle/>
          <a:p>
            <a:pPr eaLnBrk="1" hangingPunct="1"/>
            <a:r>
              <a:rPr lang="it-IT" smtClean="0"/>
              <a:t>Tra i farmaci antagonisti rientrano quelle sostanze che riducono o aboliscono l’azione degli oppiacei perché si legano ai diversi recettori degli oppiacei presenti nel SNC bloccandone il funzionamento, ma non inducendone alcuna stimolazione. </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endParaRPr lang="it-IT" smtClean="0"/>
          </a:p>
        </p:txBody>
      </p:sp>
      <p:sp>
        <p:nvSpPr>
          <p:cNvPr id="24579" name="Segnaposto contenuto 2"/>
          <p:cNvSpPr>
            <a:spLocks noGrp="1"/>
          </p:cNvSpPr>
          <p:nvPr>
            <p:ph idx="1"/>
          </p:nvPr>
        </p:nvSpPr>
        <p:spPr/>
        <p:txBody>
          <a:bodyPr/>
          <a:lstStyle/>
          <a:p>
            <a:pPr eaLnBrk="1" hangingPunct="1"/>
            <a:r>
              <a:rPr lang="it-IT" sz="2800" smtClean="0"/>
              <a:t>Nei soggetti che non assumono sostanze oppioidi, gli antagonisti puri non provocano alcun effetto; mentre nei tossicodipendenti che abbiano recentemente fatto uso d’oppiacei essi inducono un’immediata sindrome d’astinenza. Se invece un tossicodipendente è stato disintossicato e assume regolarmente questi prodotti, anche se riprende l’utilizzo dell’eroina non prova gli effetti dello stupefacente. Gli antagonisti puri più noti sono il naloxone e il naltrexone.</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Naloxone effetto immediato e poco duraturo (crisi da overdose, neonato)</a:t>
            </a:r>
          </a:p>
          <a:p>
            <a:r>
              <a:rPr lang="it-IT" dirty="0" err="1" smtClean="0"/>
              <a:t>Naltrexone</a:t>
            </a:r>
            <a:r>
              <a:rPr lang="it-IT" dirty="0" smtClean="0"/>
              <a:t> assunto per bocca rende inefficace la eroina (uso anche tra infiltrati tra gruppi di tossicodipendenti). Dura più di 2 giorni</a:t>
            </a:r>
            <a:endParaRPr 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olo 1"/>
          <p:cNvSpPr>
            <a:spLocks noGrp="1"/>
          </p:cNvSpPr>
          <p:nvPr>
            <p:ph type="title"/>
          </p:nvPr>
        </p:nvSpPr>
        <p:spPr/>
        <p:txBody>
          <a:bodyPr>
            <a:normAutofit fontScale="90000"/>
          </a:bodyPr>
          <a:lstStyle/>
          <a:p>
            <a:pPr eaLnBrk="1" hangingPunct="1"/>
            <a:r>
              <a:rPr lang="it-IT" b="1" smtClean="0"/>
              <a:t>Terapia sostitutiva con buprenorfina</a:t>
            </a:r>
            <a:endParaRPr lang="it-IT" smtClean="0"/>
          </a:p>
        </p:txBody>
      </p:sp>
      <p:sp>
        <p:nvSpPr>
          <p:cNvPr id="61443" name="Segnaposto contenuto 2"/>
          <p:cNvSpPr>
            <a:spLocks noGrp="1"/>
          </p:cNvSpPr>
          <p:nvPr>
            <p:ph idx="1"/>
          </p:nvPr>
        </p:nvSpPr>
        <p:spPr/>
        <p:txBody>
          <a:bodyPr>
            <a:normAutofit lnSpcReduction="10000"/>
          </a:bodyPr>
          <a:lstStyle/>
          <a:p>
            <a:pPr eaLnBrk="1" hangingPunct="1">
              <a:lnSpc>
                <a:spcPct val="80000"/>
              </a:lnSpc>
            </a:pPr>
            <a:r>
              <a:rPr lang="it-IT" sz="2200" b="1" dirty="0" smtClean="0"/>
              <a:t/>
            </a:r>
            <a:br>
              <a:rPr lang="it-IT" sz="2200" b="1" dirty="0" smtClean="0"/>
            </a:br>
            <a:r>
              <a:rPr lang="it-IT" sz="3600" dirty="0" smtClean="0"/>
              <a:t>La </a:t>
            </a:r>
            <a:r>
              <a:rPr lang="it-IT" sz="3600" dirty="0" err="1" smtClean="0"/>
              <a:t>buprenorfina</a:t>
            </a:r>
            <a:r>
              <a:rPr lang="it-IT" sz="3600" dirty="0" smtClean="0"/>
              <a:t>, oppiaceo con proprietà di agonismo-antagonismo, è stata nell'ultimo decennio valutata come possibile molecola di impiego nel trattamento della tossicodipendenza da eroina (sia esso di </a:t>
            </a:r>
            <a:r>
              <a:rPr lang="it-IT" sz="3600" dirty="0" err="1" smtClean="0"/>
              <a:t>detossificazione</a:t>
            </a:r>
            <a:r>
              <a:rPr lang="it-IT" sz="3600" dirty="0" smtClean="0"/>
              <a:t> che di mantenimento), sebbene i primi studi clinici in cui ne veniva ipotizzato l'uso come presidio terapeutico risalgano alla fine degli anni '70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normAutofit fontScale="90000"/>
          </a:bodyPr>
          <a:lstStyle/>
          <a:p>
            <a:pPr eaLnBrk="1" hangingPunct="1"/>
            <a:r>
              <a:rPr lang="it-IT" dirty="0" smtClean="0"/>
              <a:t>Aspetti comportamentali dipendenza</a:t>
            </a:r>
          </a:p>
        </p:txBody>
      </p:sp>
      <p:sp>
        <p:nvSpPr>
          <p:cNvPr id="23555" name="Segnaposto contenuto 2"/>
          <p:cNvSpPr>
            <a:spLocks noGrp="1"/>
          </p:cNvSpPr>
          <p:nvPr>
            <p:ph idx="1"/>
          </p:nvPr>
        </p:nvSpPr>
        <p:spPr/>
        <p:txBody>
          <a:bodyPr/>
          <a:lstStyle/>
          <a:p>
            <a:pPr eaLnBrk="1" hangingPunct="1"/>
            <a:r>
              <a:rPr lang="it-IT" dirty="0" smtClean="0"/>
              <a:t>Rinforzo negativo è costituito dalla cessazione di una condizione sgradita. </a:t>
            </a:r>
          </a:p>
          <a:p>
            <a:pPr eaLnBrk="1" hangingPunct="1"/>
            <a:r>
              <a:rPr lang="it-IT" dirty="0" smtClean="0"/>
              <a:t>All’inizio un tossico si droga perché è buono, in seguito per evitare astinenza.</a:t>
            </a:r>
          </a:p>
          <a:p>
            <a:pPr eaLnBrk="1" hangingPunct="1"/>
            <a:endParaRPr lang="it-IT" dirty="0"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p:cNvSpPr>
            <a:spLocks noGrp="1"/>
          </p:cNvSpPr>
          <p:nvPr>
            <p:ph type="title"/>
          </p:nvPr>
        </p:nvSpPr>
        <p:spPr/>
        <p:txBody>
          <a:bodyPr/>
          <a:lstStyle/>
          <a:p>
            <a:endParaRPr lang="it-IT" smtClean="0"/>
          </a:p>
        </p:txBody>
      </p:sp>
      <p:sp>
        <p:nvSpPr>
          <p:cNvPr id="70659" name="Segnaposto contenuto 2"/>
          <p:cNvSpPr>
            <a:spLocks noGrp="1"/>
          </p:cNvSpPr>
          <p:nvPr>
            <p:ph idx="1"/>
          </p:nvPr>
        </p:nvSpPr>
        <p:spPr/>
        <p:txBody>
          <a:bodyPr/>
          <a:lstStyle/>
          <a:p>
            <a:r>
              <a:rPr lang="it-IT" sz="2400" dirty="0" smtClean="0"/>
              <a:t>Dai numerosi studi clinici effettuati allo scopo di identificare e valutare l'efficacia di differenti dosaggi di metadone e </a:t>
            </a:r>
            <a:r>
              <a:rPr lang="it-IT" sz="2400" dirty="0" err="1" smtClean="0"/>
              <a:t>buprenorfina</a:t>
            </a:r>
            <a:r>
              <a:rPr lang="it-IT" sz="2400" dirty="0" smtClean="0"/>
              <a:t> emerge comunque la equivalenza, valutata come riduzione significativa dell'uso di oppiacei illegali, di una posologia giornaliera di 6-12 mg di </a:t>
            </a:r>
            <a:r>
              <a:rPr lang="it-IT" sz="2400" dirty="0" err="1" smtClean="0"/>
              <a:t>buprenorfina</a:t>
            </a:r>
            <a:r>
              <a:rPr lang="it-IT" sz="2400" dirty="0" smtClean="0"/>
              <a:t> con 30-60 mg di metadone. </a:t>
            </a:r>
            <a:br>
              <a:rPr lang="it-IT" sz="2400" dirty="0" smtClean="0"/>
            </a:br>
            <a:r>
              <a:rPr lang="it-IT" sz="2400" dirty="0" smtClean="0"/>
              <a:t>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p:cNvSpPr>
            <a:spLocks noGrp="1"/>
          </p:cNvSpPr>
          <p:nvPr>
            <p:ph type="title"/>
          </p:nvPr>
        </p:nvSpPr>
        <p:spPr/>
        <p:txBody>
          <a:bodyPr>
            <a:normAutofit fontScale="90000"/>
          </a:bodyPr>
          <a:lstStyle/>
          <a:p>
            <a:pPr eaLnBrk="1" hangingPunct="1"/>
            <a:r>
              <a:rPr lang="it-IT" b="1" smtClean="0"/>
              <a:t>Terapia sostitutiva con buprenorfina in associazione con antagonisti degli oppiacei</a:t>
            </a:r>
            <a:endParaRPr lang="it-IT" smtClean="0"/>
          </a:p>
        </p:txBody>
      </p:sp>
      <p:sp>
        <p:nvSpPr>
          <p:cNvPr id="71683" name="Segnaposto contenuto 2"/>
          <p:cNvSpPr>
            <a:spLocks noGrp="1"/>
          </p:cNvSpPr>
          <p:nvPr>
            <p:ph idx="1"/>
          </p:nvPr>
        </p:nvSpPr>
        <p:spPr/>
        <p:txBody>
          <a:bodyPr/>
          <a:lstStyle/>
          <a:p>
            <a:pPr eaLnBrk="1" hangingPunct="1">
              <a:lnSpc>
                <a:spcPct val="90000"/>
              </a:lnSpc>
            </a:pPr>
            <a:r>
              <a:rPr lang="it-IT" b="1" smtClean="0"/>
              <a:t/>
            </a:r>
            <a:br>
              <a:rPr lang="it-IT" b="1" smtClean="0"/>
            </a:br>
            <a:r>
              <a:rPr lang="it-IT" smtClean="0"/>
              <a:t>Questa associazione farmacologica nasce dalla iniziale esigenza di utilizzare analgesici oppiacei diminuendo il potenziale d'abuso insito nella terapia con oppiacei, seppur avviata a scopo analgesico. La prima ipotesi sul suo utilizzo (buprenorfina in associazione con naloxone) nella terapia della dipendenza da eroina risale al 1988 .</a:t>
            </a:r>
            <a:br>
              <a:rPr lang="it-IT" smtClean="0"/>
            </a:br>
            <a:endParaRPr lang="it-IT" smtClean="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p:cNvSpPr>
            <a:spLocks noGrp="1"/>
          </p:cNvSpPr>
          <p:nvPr>
            <p:ph type="title"/>
          </p:nvPr>
        </p:nvSpPr>
        <p:spPr/>
        <p:txBody>
          <a:bodyPr/>
          <a:lstStyle/>
          <a:p>
            <a:endParaRPr lang="it-IT" smtClean="0"/>
          </a:p>
        </p:txBody>
      </p:sp>
      <p:sp>
        <p:nvSpPr>
          <p:cNvPr id="72707" name="Segnaposto contenuto 2"/>
          <p:cNvSpPr>
            <a:spLocks noGrp="1"/>
          </p:cNvSpPr>
          <p:nvPr>
            <p:ph idx="1"/>
          </p:nvPr>
        </p:nvSpPr>
        <p:spPr/>
        <p:txBody>
          <a:bodyPr/>
          <a:lstStyle/>
          <a:p>
            <a:r>
              <a:rPr lang="it-IT" smtClean="0"/>
              <a:t>In particolare la buprenorfina ha mostrato di conservare, in presenza di naloxone a basse dosi (0.2 mg), attività analgesica e l'associazione appare garantire all'oppiaceo un potenziale d'abuso nettamente più basso. Un recente studio supporta lo sviluppo di questa associazione farmacologica, somministrata per via sublinguale per la terapia della dipendenza da eroina.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p:cNvSpPr>
            <a:spLocks noGrp="1"/>
          </p:cNvSpPr>
          <p:nvPr>
            <p:ph type="title"/>
          </p:nvPr>
        </p:nvSpPr>
        <p:spPr/>
        <p:txBody>
          <a:bodyPr/>
          <a:lstStyle/>
          <a:p>
            <a:endParaRPr lang="it-IT" smtClean="0"/>
          </a:p>
        </p:txBody>
      </p:sp>
      <p:sp>
        <p:nvSpPr>
          <p:cNvPr id="74755" name="Segnaposto contenuto 2"/>
          <p:cNvSpPr>
            <a:spLocks noGrp="1"/>
          </p:cNvSpPr>
          <p:nvPr>
            <p:ph idx="1"/>
          </p:nvPr>
        </p:nvSpPr>
        <p:spPr/>
        <p:txBody>
          <a:bodyPr/>
          <a:lstStyle/>
          <a:p>
            <a:r>
              <a:rPr lang="it-IT" sz="2400" dirty="0" smtClean="0"/>
              <a:t>L'associazione della </a:t>
            </a:r>
            <a:r>
              <a:rPr lang="it-IT" sz="2400" dirty="0" err="1" smtClean="0"/>
              <a:t>buprenorfina</a:t>
            </a:r>
            <a:r>
              <a:rPr lang="it-IT" sz="2400" dirty="0" smtClean="0"/>
              <a:t> con il </a:t>
            </a:r>
            <a:r>
              <a:rPr lang="it-IT" sz="2400" dirty="0" err="1" smtClean="0"/>
              <a:t>naltrexone</a:t>
            </a:r>
            <a:r>
              <a:rPr lang="it-IT" sz="2400" dirty="0" smtClean="0"/>
              <a:t> (altro antagonista </a:t>
            </a:r>
            <a:r>
              <a:rPr lang="it-IT" sz="2400" dirty="0" err="1" smtClean="0"/>
              <a:t>oppiceo</a:t>
            </a:r>
            <a:r>
              <a:rPr lang="it-IT" sz="2400" dirty="0" smtClean="0"/>
              <a:t> puro, che, come noto, differisce dal naloxone per la maggior durata di azione) è stata proposta ed utilizzata per una </a:t>
            </a:r>
            <a:r>
              <a:rPr lang="it-IT" sz="2400" dirty="0" err="1" smtClean="0"/>
              <a:t>detossificazione</a:t>
            </a:r>
            <a:r>
              <a:rPr lang="it-IT" sz="2400" dirty="0" smtClean="0"/>
              <a:t> rapida dagli oppiacei (</a:t>
            </a:r>
            <a:r>
              <a:rPr lang="it-IT" sz="2400" dirty="0" err="1" smtClean="0"/>
              <a:t>ultrarapid</a:t>
            </a:r>
            <a:r>
              <a:rPr lang="it-IT" sz="2400" dirty="0" smtClean="0"/>
              <a:t> </a:t>
            </a:r>
            <a:r>
              <a:rPr lang="it-IT" sz="2400" dirty="0" err="1" smtClean="0"/>
              <a:t>opioid</a:t>
            </a:r>
            <a:r>
              <a:rPr lang="it-IT" sz="2400" dirty="0" smtClean="0"/>
              <a:t> </a:t>
            </a:r>
            <a:r>
              <a:rPr lang="it-IT" sz="2400" dirty="0" err="1" smtClean="0"/>
              <a:t>detoxification</a:t>
            </a:r>
            <a:r>
              <a:rPr lang="it-IT" sz="2400" dirty="0" smtClean="0"/>
              <a:t> </a:t>
            </a:r>
            <a:r>
              <a:rPr lang="it-IT" sz="2400" dirty="0" err="1" smtClean="0"/>
              <a:t>techniques</a:t>
            </a:r>
            <a:r>
              <a:rPr lang="it-IT" sz="2400" dirty="0" smtClean="0"/>
              <a:t> (UROD):</a:t>
            </a:r>
          </a:p>
          <a:p>
            <a:endParaRPr lang="it-IT" dirty="0" smtClean="0"/>
          </a:p>
          <a:p>
            <a:endParaRPr lang="it-IT" dirty="0" smtClean="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la </a:t>
            </a:r>
            <a:r>
              <a:rPr lang="it-IT" dirty="0" err="1" smtClean="0"/>
              <a:t>buprenorfina</a:t>
            </a:r>
            <a:r>
              <a:rPr lang="it-IT" dirty="0" smtClean="0"/>
              <a:t>, somministrata ad alte dosi per brevi periodi, è risultata efficace nel ridurre l'entità della sintomatologia </a:t>
            </a:r>
            <a:r>
              <a:rPr lang="it-IT" dirty="0" err="1" smtClean="0"/>
              <a:t>astinenziale</a:t>
            </a:r>
            <a:r>
              <a:rPr lang="it-IT" dirty="0" smtClean="0"/>
              <a:t> evocata dal </a:t>
            </a:r>
            <a:r>
              <a:rPr lang="it-IT" dirty="0" err="1" smtClean="0"/>
              <a:t>naltrexone</a:t>
            </a:r>
            <a:r>
              <a:rPr lang="it-IT" dirty="0" smtClean="0"/>
              <a:t> in soggetti dipendenti da eroina. Studi sono necessari al fine di verificare un eventuale uso terapeutico di questa associazione per indurre una </a:t>
            </a:r>
            <a:r>
              <a:rPr lang="it-IT" dirty="0" err="1" smtClean="0"/>
              <a:t>detossificazione</a:t>
            </a:r>
            <a:r>
              <a:rPr lang="it-IT" dirty="0" smtClean="0"/>
              <a:t> rapida in vista di una terapia a lungo termine con il </a:t>
            </a:r>
            <a:r>
              <a:rPr lang="it-IT" dirty="0" err="1" smtClean="0"/>
              <a:t>naltrexone</a:t>
            </a:r>
            <a:r>
              <a:rPr lang="it-IT" dirty="0" smtClean="0"/>
              <a:t>.</a:t>
            </a:r>
            <a:endParaRPr lang="it-IT"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pPr eaLnBrk="1" hangingPunct="1"/>
            <a:r>
              <a:rPr lang="it-IT" smtClean="0"/>
              <a:t>Sintomatologici</a:t>
            </a:r>
          </a:p>
        </p:txBody>
      </p:sp>
      <p:sp>
        <p:nvSpPr>
          <p:cNvPr id="25603" name="Segnaposto contenuto 2"/>
          <p:cNvSpPr>
            <a:spLocks noGrp="1"/>
          </p:cNvSpPr>
          <p:nvPr>
            <p:ph idx="1"/>
          </p:nvPr>
        </p:nvSpPr>
        <p:spPr/>
        <p:txBody>
          <a:bodyPr/>
          <a:lstStyle/>
          <a:p>
            <a:pPr eaLnBrk="1" hangingPunct="1"/>
            <a:r>
              <a:rPr lang="it-IT" smtClean="0"/>
              <a:t>Catapresan (antipertensivo) e controllo di sintomi neurovegetativi da astinenza</a:t>
            </a:r>
          </a:p>
          <a:p>
            <a:pPr eaLnBrk="1" hangingPunct="1"/>
            <a:r>
              <a:rPr lang="it-IT" smtClean="0"/>
              <a:t>BDZ per ansia e insonnia, attenzione a potenziale abuso (es roipnol)</a:t>
            </a:r>
          </a:p>
          <a:p>
            <a:pPr eaLnBrk="1" hangingPunct="1"/>
            <a:r>
              <a:rPr lang="it-IT" smtClean="0"/>
              <a:t>Talofen + Fargan</a:t>
            </a:r>
          </a:p>
          <a:p>
            <a:pPr eaLnBrk="1" hangingPunct="1"/>
            <a:r>
              <a:rPr lang="it-IT" smtClean="0"/>
              <a:t>Antidolorifici a scalare</a:t>
            </a:r>
          </a:p>
          <a:p>
            <a:pPr eaLnBrk="1" hangingPunct="1"/>
            <a:r>
              <a:rPr lang="it-IT" smtClean="0"/>
              <a:t>Antidepressivi non troppo stimolanti (es citalopram)</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noAutofit/>
          </a:bodyPr>
          <a:lstStyle/>
          <a:p>
            <a:pPr eaLnBrk="1" hangingPunct="1"/>
            <a:r>
              <a:rPr lang="it-IT" sz="3600" u="sng" dirty="0" smtClean="0">
                <a:latin typeface="Times New Roman" pitchFamily="18" charset="0"/>
                <a:cs typeface="Times New Roman" pitchFamily="18" charset="0"/>
              </a:rPr>
              <a:t>Trattamento della dipendenza da ecstasy (</a:t>
            </a:r>
            <a:r>
              <a:rPr lang="it-IT" sz="3600" u="sng" dirty="0" err="1" smtClean="0">
                <a:latin typeface="Times New Roman" pitchFamily="18" charset="0"/>
                <a:cs typeface="Times New Roman" pitchFamily="18" charset="0"/>
              </a:rPr>
              <a:t>MetilenDiossiMetAmfetamina</a:t>
            </a:r>
            <a:r>
              <a:rPr lang="it-IT" sz="3600" u="sng" dirty="0" smtClean="0">
                <a:latin typeface="Times New Roman" pitchFamily="18" charset="0"/>
                <a:cs typeface="Times New Roman" pitchFamily="18" charset="0"/>
              </a:rPr>
              <a:t>):</a:t>
            </a:r>
            <a:r>
              <a:rPr lang="it-IT" sz="3600" dirty="0" smtClean="0">
                <a:latin typeface="Times New Roman" pitchFamily="18" charset="0"/>
                <a:cs typeface="Times New Roman" pitchFamily="18" charset="0"/>
              </a:rPr>
              <a:t> </a:t>
            </a:r>
          </a:p>
        </p:txBody>
      </p:sp>
      <p:sp>
        <p:nvSpPr>
          <p:cNvPr id="3" name="Segnaposto contenuto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it-IT" dirty="0" smtClean="0"/>
              <a:t>è un potente stimolante che può avere capacità allucinogene e che spesso è mescolato ad altre sostanze psicoattive per aumentarne gli effetti.  </a:t>
            </a:r>
          </a:p>
          <a:p>
            <a:pPr eaLnBrk="1" fontAlgn="auto" hangingPunct="1">
              <a:spcAft>
                <a:spcPts val="0"/>
              </a:spcAft>
              <a:buFont typeface="Arial" pitchFamily="34" charset="0"/>
              <a:buChar char="•"/>
              <a:defRPr/>
            </a:pPr>
            <a:r>
              <a:rPr lang="it-IT" dirty="0" smtClean="0"/>
              <a:t>una compressa fa aumentare la capacità di vivere, di socializzare, di “godere della musica”, visto che da sempre l’ecstasy è stata venduta nelle discoteche, in luoghi di festa e di trasgressione (uso a scopo “ricreazionale”).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p:txBody>
          <a:bodyPr/>
          <a:lstStyle/>
          <a:p>
            <a:endParaRPr lang="it-IT" smtClean="0"/>
          </a:p>
        </p:txBody>
      </p:sp>
      <p:sp>
        <p:nvSpPr>
          <p:cNvPr id="38915" name="Segnaposto contenuto 2"/>
          <p:cNvSpPr>
            <a:spLocks noGrp="1"/>
          </p:cNvSpPr>
          <p:nvPr>
            <p:ph idx="1"/>
          </p:nvPr>
        </p:nvSpPr>
        <p:spPr/>
        <p:txBody>
          <a:bodyPr/>
          <a:lstStyle/>
          <a:p>
            <a:r>
              <a:rPr lang="it-IT" smtClean="0"/>
              <a:t>Un profitto enorme per i produttori che sintetizzano questi prodotti in laboratori artigianali partendo da materie prime di modestissimo prezzo. Proprio per la sua natura “casalinga” (A. Shulgin “Pikhal”, 1970) è un prodotto straordinariamente imprevedibile nei suoi  devastanti effetti.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p:txBody>
          <a:bodyPr/>
          <a:lstStyle/>
          <a:p>
            <a:endParaRPr lang="it-IT" smtClean="0"/>
          </a:p>
        </p:txBody>
      </p:sp>
      <p:sp>
        <p:nvSpPr>
          <p:cNvPr id="39939" name="Segnaposto contenuto 2"/>
          <p:cNvSpPr>
            <a:spLocks noGrp="1"/>
          </p:cNvSpPr>
          <p:nvPr>
            <p:ph idx="1"/>
          </p:nvPr>
        </p:nvSpPr>
        <p:spPr/>
        <p:txBody>
          <a:bodyPr>
            <a:normAutofit lnSpcReduction="10000"/>
          </a:bodyPr>
          <a:lstStyle/>
          <a:p>
            <a:r>
              <a:rPr lang="it-IT" smtClean="0"/>
              <a:t>In genere, 10-30 minuti dopo aver ingerito una pastiglia, si sente un forte carico d’energia, tensione ai muscoli e una “botta”al cervello. Il “flash” dura poco (5-10 minuti), ma una sola compressa può durare tutta una sera, provocando parecchi “flash” in cui si possono avere fasi allucinatorie spesso piacevoli. Sembrano inoltre sparire paure e timidezze, si prova un senso d’esaltazione e felicità invogliando la  comunicazione interpersonale. </a:t>
            </a:r>
          </a:p>
          <a:p>
            <a:endParaRPr lang="it-IT"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endParaRPr lang="it-IT" smtClean="0"/>
          </a:p>
        </p:txBody>
      </p:sp>
      <p:sp>
        <p:nvSpPr>
          <p:cNvPr id="40963" name="Segnaposto contenuto 2"/>
          <p:cNvSpPr>
            <a:spLocks noGrp="1"/>
          </p:cNvSpPr>
          <p:nvPr>
            <p:ph idx="1"/>
          </p:nvPr>
        </p:nvSpPr>
        <p:spPr/>
        <p:txBody>
          <a:bodyPr/>
          <a:lstStyle/>
          <a:p>
            <a:r>
              <a:rPr lang="it-IT" sz="2800" dirty="0" smtClean="0"/>
              <a:t>Cessato l’effetto della droga, l’effetto si inverte: non si riesce più a dormire, né a mangiare, emergono atteggiamenti paranoici, di paura e sospettosità, si diventa litigiosi, è impossibile concentrarsi. Si passa ad una fase di progressivo abuso e dipendenza: una pastiglia non basta più, se ne prendono due per volta, l’effetto è sempre più breve. </a:t>
            </a:r>
          </a:p>
          <a:p>
            <a:r>
              <a:rPr lang="it-IT" sz="2800" dirty="0" smtClean="0"/>
              <a:t>Spesso nei periodi di mancanza, si ricorre a quantità smodate di cioccolata, in quanto il </a:t>
            </a:r>
            <a:r>
              <a:rPr lang="it-IT" sz="2800" dirty="0" err="1" smtClean="0"/>
              <a:t>triptofano</a:t>
            </a:r>
            <a:r>
              <a:rPr lang="it-IT" sz="2800" dirty="0" smtClean="0"/>
              <a:t> in essa contenuta, riesce a compensare l’astinenza.</a:t>
            </a:r>
          </a:p>
          <a:p>
            <a:endParaRPr lang="it-IT" dirty="0" smtClean="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6872</Words>
  <Application>Microsoft Office PowerPoint</Application>
  <PresentationFormat>Presentazione su schermo (4:3)</PresentationFormat>
  <Paragraphs>677</Paragraphs>
  <Slides>151</Slides>
  <Notes>2</Notes>
  <HiddenSlides>0</HiddenSlides>
  <MMClips>0</MMClips>
  <ScaleCrop>false</ScaleCrop>
  <HeadingPairs>
    <vt:vector size="6" baseType="variant">
      <vt:variant>
        <vt:lpstr>Tema</vt:lpstr>
      </vt:variant>
      <vt:variant>
        <vt:i4>1</vt:i4>
      </vt:variant>
      <vt:variant>
        <vt:lpstr>Server OLE incorporati</vt:lpstr>
      </vt:variant>
      <vt:variant>
        <vt:i4>3</vt:i4>
      </vt:variant>
      <vt:variant>
        <vt:lpstr>Titoli diapositive</vt:lpstr>
      </vt:variant>
      <vt:variant>
        <vt:i4>151</vt:i4>
      </vt:variant>
    </vt:vector>
  </HeadingPairs>
  <TitlesOfParts>
    <vt:vector size="155" baseType="lpstr">
      <vt:lpstr>Tema di Office</vt:lpstr>
      <vt:lpstr>Fotografia Photo Editor</vt:lpstr>
      <vt:lpstr>Documento Imaging</vt:lpstr>
      <vt:lpstr>Documento</vt:lpstr>
      <vt:lpstr>ASPETTI PSICOLOGICI E PSICOFARMACOLOGICI DEL TRATTAMENTO DELLE DIPENDENZE</vt:lpstr>
      <vt:lpstr>Francesco Rovetto</vt:lpstr>
      <vt:lpstr>LA DROGA, TRAPPOLA BEN CONGEGNATA</vt:lpstr>
      <vt:lpstr> </vt:lpstr>
      <vt:lpstr>Diapositiva 5</vt:lpstr>
      <vt:lpstr>Diapositiva 6</vt:lpstr>
      <vt:lpstr>Diapositiva 7</vt:lpstr>
      <vt:lpstr>"BASIC ID" </vt:lpstr>
      <vt:lpstr>Aspetti comportamentali dipendenza</vt:lpstr>
      <vt:lpstr>Diapositiva 10</vt:lpstr>
      <vt:lpstr>Diapositiva 11</vt:lpstr>
      <vt:lpstr>Diapositiva 12</vt:lpstr>
      <vt:lpstr>Diapositiva 13</vt:lpstr>
      <vt:lpstr>Diapositiva 14</vt:lpstr>
      <vt:lpstr>Diapositiva 15</vt:lpstr>
      <vt:lpstr>Diapositiva 16</vt:lpstr>
      <vt:lpstr>Diapositiva 17</vt:lpstr>
      <vt:lpstr>Diapositiva 18</vt:lpstr>
      <vt:lpstr>Punti focali di intervento</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TERAPIA FARMACOLOGICA dipendenza da cocaina</vt:lpstr>
      <vt:lpstr>Fasi iniziali di dipendenza lieve</vt:lpstr>
      <vt:lpstr>Diapositiva 32</vt:lpstr>
      <vt:lpstr>Diapositiva 33</vt:lpstr>
      <vt:lpstr>Indicazioni farmacologiche</vt:lpstr>
      <vt:lpstr>Cocaina- antidepressivi</vt:lpstr>
      <vt:lpstr>Cocaina stabilizzatori</vt:lpstr>
      <vt:lpstr>Diapositiva 37</vt:lpstr>
      <vt:lpstr>Poliabuso</vt:lpstr>
      <vt:lpstr>Poliabuso (2)</vt:lpstr>
      <vt:lpstr>Diapositiva 40</vt:lpstr>
      <vt:lpstr>Diapositiva 41</vt:lpstr>
      <vt:lpstr>Diapositiva 42</vt:lpstr>
      <vt:lpstr>Diapositiva 43</vt:lpstr>
      <vt:lpstr>Caratteristiche logistiche Trattamento cocainismo</vt:lpstr>
      <vt:lpstr>ADD/H E COCAINISMO</vt:lpstr>
      <vt:lpstr>Diapositiva 46</vt:lpstr>
      <vt:lpstr>Diapositiva 47</vt:lpstr>
      <vt:lpstr>Diapositiva 48</vt:lpstr>
      <vt:lpstr>Diapositiva 49</vt:lpstr>
      <vt:lpstr>SEROTONINERGICI</vt:lpstr>
      <vt:lpstr>Diapositiva 51</vt:lpstr>
      <vt:lpstr>Diapositiva 52</vt:lpstr>
      <vt:lpstr>Diapositiva 53</vt:lpstr>
      <vt:lpstr>ALTRI FARMACI</vt:lpstr>
      <vt:lpstr>Diapositiva 55</vt:lpstr>
      <vt:lpstr>Diapositiva 56</vt:lpstr>
      <vt:lpstr>VACCINAZIONE ANTI COCAINA</vt:lpstr>
      <vt:lpstr>Diapositiva 58</vt:lpstr>
      <vt:lpstr>Diapositiva 59</vt:lpstr>
      <vt:lpstr>Diapositiva 60</vt:lpstr>
      <vt:lpstr>FARMACI USATI PER RIDURRE IL CRAVING</vt:lpstr>
      <vt:lpstr>Diapositiva 62</vt:lpstr>
      <vt:lpstr>Diapositiva 63</vt:lpstr>
      <vt:lpstr>Diapositiva 64</vt:lpstr>
      <vt:lpstr>Diapositiva 65</vt:lpstr>
      <vt:lpstr>Diapositiva 66</vt:lpstr>
      <vt:lpstr>Diapositiva 67</vt:lpstr>
      <vt:lpstr>Diapositiva 68</vt:lpstr>
      <vt:lpstr> ALCUNE TRACCE CULTURALI COLLEGATE</vt:lpstr>
      <vt:lpstr>POSSIBILI INTERVENTI</vt:lpstr>
      <vt:lpstr>TEST PER DEFICIT DA COCAINA</vt:lpstr>
      <vt:lpstr>Trattamento dipendenza da eroina</vt:lpstr>
      <vt:lpstr>Agonisti -metadone</vt:lpstr>
      <vt:lpstr>Diapositiva 74</vt:lpstr>
      <vt:lpstr>Diapositiva 75</vt:lpstr>
      <vt:lpstr>Diapositiva 76</vt:lpstr>
      <vt:lpstr>Diapositiva 77</vt:lpstr>
      <vt:lpstr>Diapositiva 78</vt:lpstr>
      <vt:lpstr>Diapositiva 79</vt:lpstr>
      <vt:lpstr>Interazioni farmacologiche ed effetti collaterali del metadone</vt:lpstr>
      <vt:lpstr>Diapositiva 81</vt:lpstr>
      <vt:lpstr>Diapositiva 82</vt:lpstr>
      <vt:lpstr>Diapositiva 83</vt:lpstr>
      <vt:lpstr>agonisti-antagonisti</vt:lpstr>
      <vt:lpstr>Diapositiva 85</vt:lpstr>
      <vt:lpstr>Antagonisti degli oppiacei</vt:lpstr>
      <vt:lpstr>Diapositiva 87</vt:lpstr>
      <vt:lpstr>Diapositiva 88</vt:lpstr>
      <vt:lpstr>Terapia sostitutiva con buprenorfina</vt:lpstr>
      <vt:lpstr>Diapositiva 90</vt:lpstr>
      <vt:lpstr>Terapia sostitutiva con buprenorfina in associazione con antagonisti degli oppiacei</vt:lpstr>
      <vt:lpstr>Diapositiva 92</vt:lpstr>
      <vt:lpstr>Diapositiva 93</vt:lpstr>
      <vt:lpstr>Diapositiva 94</vt:lpstr>
      <vt:lpstr>Sintomatologici</vt:lpstr>
      <vt:lpstr>Trattamento della dipendenza da ecstasy (MetilenDiossiMetAmfetamina): </vt:lpstr>
      <vt:lpstr>Diapositiva 97</vt:lpstr>
      <vt:lpstr>Diapositiva 98</vt:lpstr>
      <vt:lpstr>Diapositiva 99</vt:lpstr>
      <vt:lpstr>Diapositiva 100</vt:lpstr>
      <vt:lpstr>Diapositiva 101</vt:lpstr>
      <vt:lpstr>Diapositiva 102</vt:lpstr>
      <vt:lpstr>Diapositiva 103</vt:lpstr>
      <vt:lpstr>nicotina</vt:lpstr>
      <vt:lpstr>Spunti terapia cognitivo comportamentale</vt:lpstr>
      <vt:lpstr>CRAVING</vt:lpstr>
      <vt:lpstr>Diapositiva 107</vt:lpstr>
      <vt:lpstr>Diapositiva 108</vt:lpstr>
      <vt:lpstr>Per la prevenzione delle ricadute: </vt:lpstr>
      <vt:lpstr>Diapositiva 110</vt:lpstr>
      <vt:lpstr>Diapositiva 111</vt:lpstr>
      <vt:lpstr>Diapositiva 112</vt:lpstr>
      <vt:lpstr>Diapositiva 113</vt:lpstr>
      <vt:lpstr>TERAPIA COGNITIVO-COMPORTAMENTALE</vt:lpstr>
      <vt:lpstr>Diapositiva 115</vt:lpstr>
      <vt:lpstr>Diapositiva 116</vt:lpstr>
      <vt:lpstr>Diapositiva 117</vt:lpstr>
      <vt:lpstr>Gli obiettivi della TCC sono: </vt:lpstr>
      <vt:lpstr>Diapositiva 119</vt:lpstr>
      <vt:lpstr>Diapositiva 120</vt:lpstr>
      <vt:lpstr>Diapositiva 121</vt:lpstr>
      <vt:lpstr>Diapositiva 122</vt:lpstr>
      <vt:lpstr>Diapositiva 123</vt:lpstr>
      <vt:lpstr>Diapositiva 124</vt:lpstr>
      <vt:lpstr>Diapositiva 125</vt:lpstr>
      <vt:lpstr>Le strategie della Prevenzione della Ricaduta </vt:lpstr>
      <vt:lpstr>Diapositiva 127</vt:lpstr>
      <vt:lpstr>Diapositiva 128</vt:lpstr>
      <vt:lpstr>Diapositiva 129</vt:lpstr>
      <vt:lpstr>Diapositiva 130</vt:lpstr>
      <vt:lpstr>TRAINING SPECIFICI</vt:lpstr>
      <vt:lpstr>Diapositiva 132</vt:lpstr>
      <vt:lpstr>Diapositiva 133</vt:lpstr>
      <vt:lpstr>Diapositiva 134</vt:lpstr>
      <vt:lpstr>Diapositiva 135</vt:lpstr>
      <vt:lpstr>Diapositiva 136</vt:lpstr>
      <vt:lpstr>Diapositiva 137</vt:lpstr>
      <vt:lpstr>Diapositiva 138</vt:lpstr>
      <vt:lpstr>Diapositiva 139</vt:lpstr>
      <vt:lpstr>Diapositiva 140</vt:lpstr>
      <vt:lpstr>Diapositiva 141</vt:lpstr>
      <vt:lpstr>Diapositiva 142</vt:lpstr>
      <vt:lpstr>Diapositiva 143</vt:lpstr>
      <vt:lpstr>Diapositiva 144</vt:lpstr>
      <vt:lpstr>Diapositiva 145</vt:lpstr>
      <vt:lpstr>Diapositiva 146</vt:lpstr>
      <vt:lpstr>Diapositiva 147</vt:lpstr>
      <vt:lpstr>Diapositiva 148</vt:lpstr>
      <vt:lpstr> setting in cui il trattamento viene solitamente erogato: </vt:lpstr>
      <vt:lpstr>Protocollo Washton</vt:lpstr>
      <vt:lpstr>Diapositiva 151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ASPETTI PSICOLOGICI E PSICOFARMACOLOGICI DEL TRATTAMENTO DELLE DIPENDENZE</dc:title>
  <dc:creator>rovetto</dc:creator>
  <cp:lastModifiedBy>rovetto</cp:lastModifiedBy>
  <cp:revision>16</cp:revision>
  <dcterms:created xsi:type="dcterms:W3CDTF">2011-05-20T09:35:14Z</dcterms:created>
  <dcterms:modified xsi:type="dcterms:W3CDTF">2011-05-21T08:19:54Z</dcterms:modified>
</cp:coreProperties>
</file>