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44" r:id="rId4"/>
    <p:sldId id="258" r:id="rId5"/>
    <p:sldId id="345" r:id="rId6"/>
    <p:sldId id="259" r:id="rId7"/>
    <p:sldId id="260" r:id="rId8"/>
    <p:sldId id="346" r:id="rId9"/>
    <p:sldId id="347" r:id="rId10"/>
    <p:sldId id="348" r:id="rId11"/>
    <p:sldId id="359" r:id="rId12"/>
    <p:sldId id="261" r:id="rId13"/>
    <p:sldId id="349" r:id="rId14"/>
    <p:sldId id="262" r:id="rId15"/>
    <p:sldId id="263" r:id="rId16"/>
    <p:sldId id="264" r:id="rId17"/>
    <p:sldId id="351" r:id="rId18"/>
    <p:sldId id="352" r:id="rId19"/>
    <p:sldId id="353" r:id="rId20"/>
    <p:sldId id="350" r:id="rId21"/>
    <p:sldId id="354" r:id="rId22"/>
    <p:sldId id="270" r:id="rId23"/>
    <p:sldId id="271" r:id="rId24"/>
    <p:sldId id="272"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6" r:id="rId70"/>
    <p:sldId id="327" r:id="rId71"/>
    <p:sldId id="328" r:id="rId72"/>
    <p:sldId id="329" r:id="rId73"/>
    <p:sldId id="330" r:id="rId74"/>
    <p:sldId id="331" r:id="rId75"/>
    <p:sldId id="332" r:id="rId76"/>
    <p:sldId id="333" r:id="rId77"/>
    <p:sldId id="334" r:id="rId78"/>
    <p:sldId id="335" r:id="rId79"/>
    <p:sldId id="336" r:id="rId80"/>
    <p:sldId id="337" r:id="rId81"/>
    <p:sldId id="338" r:id="rId82"/>
    <p:sldId id="339" r:id="rId83"/>
    <p:sldId id="340" r:id="rId84"/>
    <p:sldId id="355" r:id="rId85"/>
    <p:sldId id="341" r:id="rId86"/>
    <p:sldId id="342" r:id="rId87"/>
    <p:sldId id="356" r:id="rId88"/>
    <p:sldId id="357" r:id="rId8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94660"/>
  </p:normalViewPr>
  <p:slideViewPr>
    <p:cSldViewPr snapToGrid="0">
      <p:cViewPr varScale="1">
        <p:scale>
          <a:sx n="59" d="100"/>
          <a:sy n="59" d="100"/>
        </p:scale>
        <p:origin x="88"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6B69F9-F02A-CA06-BEF5-DD877F1F9F0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E59D345-A396-1AE3-118F-0FD7D86636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BF98BBD9-5117-8D11-9C9E-D1C8AE59B672}"/>
              </a:ext>
            </a:extLst>
          </p:cNvPr>
          <p:cNvSpPr>
            <a:spLocks noGrp="1"/>
          </p:cNvSpPr>
          <p:nvPr>
            <p:ph type="dt" sz="half" idx="10"/>
          </p:nvPr>
        </p:nvSpPr>
        <p:spPr/>
        <p:txBody>
          <a:bodyPr/>
          <a:lstStyle/>
          <a:p>
            <a:fld id="{EB37A0BE-619F-4658-8E07-4901777074A4}" type="datetimeFigureOut">
              <a:rPr lang="it-IT" smtClean="0"/>
              <a:t>29/10/2024</a:t>
            </a:fld>
            <a:endParaRPr lang="it-IT"/>
          </a:p>
        </p:txBody>
      </p:sp>
      <p:sp>
        <p:nvSpPr>
          <p:cNvPr id="5" name="Segnaposto piè di pagina 4">
            <a:extLst>
              <a:ext uri="{FF2B5EF4-FFF2-40B4-BE49-F238E27FC236}">
                <a16:creationId xmlns:a16="http://schemas.microsoft.com/office/drawing/2014/main" id="{55E9D57D-5462-5900-42F4-08AED309463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879DD2A-F980-F757-9E9B-A74F6CBEE590}"/>
              </a:ext>
            </a:extLst>
          </p:cNvPr>
          <p:cNvSpPr>
            <a:spLocks noGrp="1"/>
          </p:cNvSpPr>
          <p:nvPr>
            <p:ph type="sldNum" sz="quarter" idx="12"/>
          </p:nvPr>
        </p:nvSpPr>
        <p:spPr/>
        <p:txBody>
          <a:bodyPr/>
          <a:lstStyle/>
          <a:p>
            <a:fld id="{995F3267-289A-45E5-9CB0-02FF7B845FD9}" type="slidenum">
              <a:rPr lang="it-IT" smtClean="0"/>
              <a:t>‹N›</a:t>
            </a:fld>
            <a:endParaRPr lang="it-IT"/>
          </a:p>
        </p:txBody>
      </p:sp>
    </p:spTree>
    <p:extLst>
      <p:ext uri="{BB962C8B-B14F-4D97-AF65-F5344CB8AC3E}">
        <p14:creationId xmlns:p14="http://schemas.microsoft.com/office/powerpoint/2010/main" val="1895002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263E4C-01C6-A2C7-3D6D-ED8935152C0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8C63E0A-86E4-4BF3-808E-AB0A1002793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3DC912A-5413-70AA-DF9E-02AA6734C896}"/>
              </a:ext>
            </a:extLst>
          </p:cNvPr>
          <p:cNvSpPr>
            <a:spLocks noGrp="1"/>
          </p:cNvSpPr>
          <p:nvPr>
            <p:ph type="dt" sz="half" idx="10"/>
          </p:nvPr>
        </p:nvSpPr>
        <p:spPr/>
        <p:txBody>
          <a:bodyPr/>
          <a:lstStyle/>
          <a:p>
            <a:fld id="{EB37A0BE-619F-4658-8E07-4901777074A4}" type="datetimeFigureOut">
              <a:rPr lang="it-IT" smtClean="0"/>
              <a:t>29/10/2024</a:t>
            </a:fld>
            <a:endParaRPr lang="it-IT"/>
          </a:p>
        </p:txBody>
      </p:sp>
      <p:sp>
        <p:nvSpPr>
          <p:cNvPr id="5" name="Segnaposto piè di pagina 4">
            <a:extLst>
              <a:ext uri="{FF2B5EF4-FFF2-40B4-BE49-F238E27FC236}">
                <a16:creationId xmlns:a16="http://schemas.microsoft.com/office/drawing/2014/main" id="{6CF3C0C1-E254-28B7-BF9F-E7A8D0322B4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6FE75E2-33FC-895B-CAB0-D57C4360C6AA}"/>
              </a:ext>
            </a:extLst>
          </p:cNvPr>
          <p:cNvSpPr>
            <a:spLocks noGrp="1"/>
          </p:cNvSpPr>
          <p:nvPr>
            <p:ph type="sldNum" sz="quarter" idx="12"/>
          </p:nvPr>
        </p:nvSpPr>
        <p:spPr/>
        <p:txBody>
          <a:bodyPr/>
          <a:lstStyle/>
          <a:p>
            <a:fld id="{995F3267-289A-45E5-9CB0-02FF7B845FD9}" type="slidenum">
              <a:rPr lang="it-IT" smtClean="0"/>
              <a:t>‹N›</a:t>
            </a:fld>
            <a:endParaRPr lang="it-IT"/>
          </a:p>
        </p:txBody>
      </p:sp>
    </p:spTree>
    <p:extLst>
      <p:ext uri="{BB962C8B-B14F-4D97-AF65-F5344CB8AC3E}">
        <p14:creationId xmlns:p14="http://schemas.microsoft.com/office/powerpoint/2010/main" val="3238614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B815832-4FCB-4135-363B-F0D1FC289AD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CB349AE-8DE8-7398-22F0-58C37D7A898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3C024FD-2287-03E1-490C-5DD014117ABD}"/>
              </a:ext>
            </a:extLst>
          </p:cNvPr>
          <p:cNvSpPr>
            <a:spLocks noGrp="1"/>
          </p:cNvSpPr>
          <p:nvPr>
            <p:ph type="dt" sz="half" idx="10"/>
          </p:nvPr>
        </p:nvSpPr>
        <p:spPr/>
        <p:txBody>
          <a:bodyPr/>
          <a:lstStyle/>
          <a:p>
            <a:fld id="{EB37A0BE-619F-4658-8E07-4901777074A4}" type="datetimeFigureOut">
              <a:rPr lang="it-IT" smtClean="0"/>
              <a:t>29/10/2024</a:t>
            </a:fld>
            <a:endParaRPr lang="it-IT"/>
          </a:p>
        </p:txBody>
      </p:sp>
      <p:sp>
        <p:nvSpPr>
          <p:cNvPr id="5" name="Segnaposto piè di pagina 4">
            <a:extLst>
              <a:ext uri="{FF2B5EF4-FFF2-40B4-BE49-F238E27FC236}">
                <a16:creationId xmlns:a16="http://schemas.microsoft.com/office/drawing/2014/main" id="{F9AA1116-3C56-250C-78F8-42AC306C784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C978649-5E7F-F81B-91CD-A9171D578820}"/>
              </a:ext>
            </a:extLst>
          </p:cNvPr>
          <p:cNvSpPr>
            <a:spLocks noGrp="1"/>
          </p:cNvSpPr>
          <p:nvPr>
            <p:ph type="sldNum" sz="quarter" idx="12"/>
          </p:nvPr>
        </p:nvSpPr>
        <p:spPr/>
        <p:txBody>
          <a:bodyPr/>
          <a:lstStyle/>
          <a:p>
            <a:fld id="{995F3267-289A-45E5-9CB0-02FF7B845FD9}" type="slidenum">
              <a:rPr lang="it-IT" smtClean="0"/>
              <a:t>‹N›</a:t>
            </a:fld>
            <a:endParaRPr lang="it-IT"/>
          </a:p>
        </p:txBody>
      </p:sp>
    </p:spTree>
    <p:extLst>
      <p:ext uri="{BB962C8B-B14F-4D97-AF65-F5344CB8AC3E}">
        <p14:creationId xmlns:p14="http://schemas.microsoft.com/office/powerpoint/2010/main" val="3891379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530E27-D7CD-52B5-D8AF-34956D5907A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683CC38-B4A0-0FF6-AA1C-0F45D7E7C125}"/>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00BEBD2-D4A5-04DE-1796-CFCEBB8209BE}"/>
              </a:ext>
            </a:extLst>
          </p:cNvPr>
          <p:cNvSpPr>
            <a:spLocks noGrp="1"/>
          </p:cNvSpPr>
          <p:nvPr>
            <p:ph type="dt" sz="half" idx="10"/>
          </p:nvPr>
        </p:nvSpPr>
        <p:spPr/>
        <p:txBody>
          <a:bodyPr/>
          <a:lstStyle/>
          <a:p>
            <a:fld id="{EB37A0BE-619F-4658-8E07-4901777074A4}" type="datetimeFigureOut">
              <a:rPr lang="it-IT" smtClean="0"/>
              <a:t>29/10/2024</a:t>
            </a:fld>
            <a:endParaRPr lang="it-IT"/>
          </a:p>
        </p:txBody>
      </p:sp>
      <p:sp>
        <p:nvSpPr>
          <p:cNvPr id="5" name="Segnaposto piè di pagina 4">
            <a:extLst>
              <a:ext uri="{FF2B5EF4-FFF2-40B4-BE49-F238E27FC236}">
                <a16:creationId xmlns:a16="http://schemas.microsoft.com/office/drawing/2014/main" id="{19174C3E-26B3-F2AE-370D-5A49B298FD5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6279D7C-1E9E-1AB2-28CC-297CA34C389F}"/>
              </a:ext>
            </a:extLst>
          </p:cNvPr>
          <p:cNvSpPr>
            <a:spLocks noGrp="1"/>
          </p:cNvSpPr>
          <p:nvPr>
            <p:ph type="sldNum" sz="quarter" idx="12"/>
          </p:nvPr>
        </p:nvSpPr>
        <p:spPr/>
        <p:txBody>
          <a:bodyPr/>
          <a:lstStyle/>
          <a:p>
            <a:fld id="{995F3267-289A-45E5-9CB0-02FF7B845FD9}" type="slidenum">
              <a:rPr lang="it-IT" smtClean="0"/>
              <a:t>‹N›</a:t>
            </a:fld>
            <a:endParaRPr lang="it-IT"/>
          </a:p>
        </p:txBody>
      </p:sp>
    </p:spTree>
    <p:extLst>
      <p:ext uri="{BB962C8B-B14F-4D97-AF65-F5344CB8AC3E}">
        <p14:creationId xmlns:p14="http://schemas.microsoft.com/office/powerpoint/2010/main" val="3070213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5A711A-85C0-37D3-14F7-E730BB77FC7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B1F307F-CB9C-8B17-5FF8-937E62EC60E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6B0F596A-5F4E-5F3B-6C8A-EE46E908058E}"/>
              </a:ext>
            </a:extLst>
          </p:cNvPr>
          <p:cNvSpPr>
            <a:spLocks noGrp="1"/>
          </p:cNvSpPr>
          <p:nvPr>
            <p:ph type="dt" sz="half" idx="10"/>
          </p:nvPr>
        </p:nvSpPr>
        <p:spPr/>
        <p:txBody>
          <a:bodyPr/>
          <a:lstStyle/>
          <a:p>
            <a:fld id="{EB37A0BE-619F-4658-8E07-4901777074A4}" type="datetimeFigureOut">
              <a:rPr lang="it-IT" smtClean="0"/>
              <a:t>29/10/2024</a:t>
            </a:fld>
            <a:endParaRPr lang="it-IT"/>
          </a:p>
        </p:txBody>
      </p:sp>
      <p:sp>
        <p:nvSpPr>
          <p:cNvPr id="5" name="Segnaposto piè di pagina 4">
            <a:extLst>
              <a:ext uri="{FF2B5EF4-FFF2-40B4-BE49-F238E27FC236}">
                <a16:creationId xmlns:a16="http://schemas.microsoft.com/office/drawing/2014/main" id="{AD0A2437-A21B-2417-3337-5A84FCD5D76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6829C71-4E63-389C-58CA-7C622EDA7BAF}"/>
              </a:ext>
            </a:extLst>
          </p:cNvPr>
          <p:cNvSpPr>
            <a:spLocks noGrp="1"/>
          </p:cNvSpPr>
          <p:nvPr>
            <p:ph type="sldNum" sz="quarter" idx="12"/>
          </p:nvPr>
        </p:nvSpPr>
        <p:spPr/>
        <p:txBody>
          <a:bodyPr/>
          <a:lstStyle/>
          <a:p>
            <a:fld id="{995F3267-289A-45E5-9CB0-02FF7B845FD9}" type="slidenum">
              <a:rPr lang="it-IT" smtClean="0"/>
              <a:t>‹N›</a:t>
            </a:fld>
            <a:endParaRPr lang="it-IT"/>
          </a:p>
        </p:txBody>
      </p:sp>
    </p:spTree>
    <p:extLst>
      <p:ext uri="{BB962C8B-B14F-4D97-AF65-F5344CB8AC3E}">
        <p14:creationId xmlns:p14="http://schemas.microsoft.com/office/powerpoint/2010/main" val="1825747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3E9536-ECB7-1F1E-CD95-A0698DC206E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CD945DB-2030-C25E-7D3A-CDAAD056FDB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09CEA30A-C74B-7EC8-D3D7-9C6381F6FCF0}"/>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5266421-1592-1838-E60E-CFD130703644}"/>
              </a:ext>
            </a:extLst>
          </p:cNvPr>
          <p:cNvSpPr>
            <a:spLocks noGrp="1"/>
          </p:cNvSpPr>
          <p:nvPr>
            <p:ph type="dt" sz="half" idx="10"/>
          </p:nvPr>
        </p:nvSpPr>
        <p:spPr/>
        <p:txBody>
          <a:bodyPr/>
          <a:lstStyle/>
          <a:p>
            <a:fld id="{EB37A0BE-619F-4658-8E07-4901777074A4}" type="datetimeFigureOut">
              <a:rPr lang="it-IT" smtClean="0"/>
              <a:t>29/10/2024</a:t>
            </a:fld>
            <a:endParaRPr lang="it-IT"/>
          </a:p>
        </p:txBody>
      </p:sp>
      <p:sp>
        <p:nvSpPr>
          <p:cNvPr id="6" name="Segnaposto piè di pagina 5">
            <a:extLst>
              <a:ext uri="{FF2B5EF4-FFF2-40B4-BE49-F238E27FC236}">
                <a16:creationId xmlns:a16="http://schemas.microsoft.com/office/drawing/2014/main" id="{050BA4AE-A710-FACC-12E9-A9A9C9028CB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DFAF859-A6BD-914F-1F31-05FFF711F1F9}"/>
              </a:ext>
            </a:extLst>
          </p:cNvPr>
          <p:cNvSpPr>
            <a:spLocks noGrp="1"/>
          </p:cNvSpPr>
          <p:nvPr>
            <p:ph type="sldNum" sz="quarter" idx="12"/>
          </p:nvPr>
        </p:nvSpPr>
        <p:spPr/>
        <p:txBody>
          <a:bodyPr/>
          <a:lstStyle/>
          <a:p>
            <a:fld id="{995F3267-289A-45E5-9CB0-02FF7B845FD9}" type="slidenum">
              <a:rPr lang="it-IT" smtClean="0"/>
              <a:t>‹N›</a:t>
            </a:fld>
            <a:endParaRPr lang="it-IT"/>
          </a:p>
        </p:txBody>
      </p:sp>
    </p:spTree>
    <p:extLst>
      <p:ext uri="{BB962C8B-B14F-4D97-AF65-F5344CB8AC3E}">
        <p14:creationId xmlns:p14="http://schemas.microsoft.com/office/powerpoint/2010/main" val="3761479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7062CA-5769-3BE1-7FD9-174F42F1A4B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2E98B60-49F7-555F-153D-3A1E4730B3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00F09246-A78B-7D6F-3836-1A381DE87A7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9D043FF-DADF-0EEF-C005-727AAD025D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7951EE0-1E9D-6B5A-D06D-62884A4BE3C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45A85EE4-CDEE-6E52-D90E-8007D01FB215}"/>
              </a:ext>
            </a:extLst>
          </p:cNvPr>
          <p:cNvSpPr>
            <a:spLocks noGrp="1"/>
          </p:cNvSpPr>
          <p:nvPr>
            <p:ph type="dt" sz="half" idx="10"/>
          </p:nvPr>
        </p:nvSpPr>
        <p:spPr/>
        <p:txBody>
          <a:bodyPr/>
          <a:lstStyle/>
          <a:p>
            <a:fld id="{EB37A0BE-619F-4658-8E07-4901777074A4}" type="datetimeFigureOut">
              <a:rPr lang="it-IT" smtClean="0"/>
              <a:t>29/10/2024</a:t>
            </a:fld>
            <a:endParaRPr lang="it-IT"/>
          </a:p>
        </p:txBody>
      </p:sp>
      <p:sp>
        <p:nvSpPr>
          <p:cNvPr id="8" name="Segnaposto piè di pagina 7">
            <a:extLst>
              <a:ext uri="{FF2B5EF4-FFF2-40B4-BE49-F238E27FC236}">
                <a16:creationId xmlns:a16="http://schemas.microsoft.com/office/drawing/2014/main" id="{90CC3801-F352-025D-59FD-4CBD981ABAB6}"/>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48AABA4B-E807-D06C-42AF-CE34FD0A8B98}"/>
              </a:ext>
            </a:extLst>
          </p:cNvPr>
          <p:cNvSpPr>
            <a:spLocks noGrp="1"/>
          </p:cNvSpPr>
          <p:nvPr>
            <p:ph type="sldNum" sz="quarter" idx="12"/>
          </p:nvPr>
        </p:nvSpPr>
        <p:spPr/>
        <p:txBody>
          <a:bodyPr/>
          <a:lstStyle/>
          <a:p>
            <a:fld id="{995F3267-289A-45E5-9CB0-02FF7B845FD9}" type="slidenum">
              <a:rPr lang="it-IT" smtClean="0"/>
              <a:t>‹N›</a:t>
            </a:fld>
            <a:endParaRPr lang="it-IT"/>
          </a:p>
        </p:txBody>
      </p:sp>
    </p:spTree>
    <p:extLst>
      <p:ext uri="{BB962C8B-B14F-4D97-AF65-F5344CB8AC3E}">
        <p14:creationId xmlns:p14="http://schemas.microsoft.com/office/powerpoint/2010/main" val="100949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F01200-C8A5-299C-7EE5-FF065FCA3C5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4AD2D79-3B73-1954-AB14-B681DCE50106}"/>
              </a:ext>
            </a:extLst>
          </p:cNvPr>
          <p:cNvSpPr>
            <a:spLocks noGrp="1"/>
          </p:cNvSpPr>
          <p:nvPr>
            <p:ph type="dt" sz="half" idx="10"/>
          </p:nvPr>
        </p:nvSpPr>
        <p:spPr/>
        <p:txBody>
          <a:bodyPr/>
          <a:lstStyle/>
          <a:p>
            <a:fld id="{EB37A0BE-619F-4658-8E07-4901777074A4}" type="datetimeFigureOut">
              <a:rPr lang="it-IT" smtClean="0"/>
              <a:t>29/10/2024</a:t>
            </a:fld>
            <a:endParaRPr lang="it-IT"/>
          </a:p>
        </p:txBody>
      </p:sp>
      <p:sp>
        <p:nvSpPr>
          <p:cNvPr id="4" name="Segnaposto piè di pagina 3">
            <a:extLst>
              <a:ext uri="{FF2B5EF4-FFF2-40B4-BE49-F238E27FC236}">
                <a16:creationId xmlns:a16="http://schemas.microsoft.com/office/drawing/2014/main" id="{6E1DE2D9-6B6F-B1C3-7EA9-49EFCBFF9426}"/>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3032778-8253-4F55-081B-69F0E97EF406}"/>
              </a:ext>
            </a:extLst>
          </p:cNvPr>
          <p:cNvSpPr>
            <a:spLocks noGrp="1"/>
          </p:cNvSpPr>
          <p:nvPr>
            <p:ph type="sldNum" sz="quarter" idx="12"/>
          </p:nvPr>
        </p:nvSpPr>
        <p:spPr/>
        <p:txBody>
          <a:bodyPr/>
          <a:lstStyle/>
          <a:p>
            <a:fld id="{995F3267-289A-45E5-9CB0-02FF7B845FD9}" type="slidenum">
              <a:rPr lang="it-IT" smtClean="0"/>
              <a:t>‹N›</a:t>
            </a:fld>
            <a:endParaRPr lang="it-IT"/>
          </a:p>
        </p:txBody>
      </p:sp>
    </p:spTree>
    <p:extLst>
      <p:ext uri="{BB962C8B-B14F-4D97-AF65-F5344CB8AC3E}">
        <p14:creationId xmlns:p14="http://schemas.microsoft.com/office/powerpoint/2010/main" val="1302618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78376A-D48B-924B-39B9-1CBD2688CBD0}"/>
              </a:ext>
            </a:extLst>
          </p:cNvPr>
          <p:cNvSpPr>
            <a:spLocks noGrp="1"/>
          </p:cNvSpPr>
          <p:nvPr>
            <p:ph type="dt" sz="half" idx="10"/>
          </p:nvPr>
        </p:nvSpPr>
        <p:spPr/>
        <p:txBody>
          <a:bodyPr/>
          <a:lstStyle/>
          <a:p>
            <a:fld id="{EB37A0BE-619F-4658-8E07-4901777074A4}" type="datetimeFigureOut">
              <a:rPr lang="it-IT" smtClean="0"/>
              <a:t>29/10/2024</a:t>
            </a:fld>
            <a:endParaRPr lang="it-IT"/>
          </a:p>
        </p:txBody>
      </p:sp>
      <p:sp>
        <p:nvSpPr>
          <p:cNvPr id="3" name="Segnaposto piè di pagina 2">
            <a:extLst>
              <a:ext uri="{FF2B5EF4-FFF2-40B4-BE49-F238E27FC236}">
                <a16:creationId xmlns:a16="http://schemas.microsoft.com/office/drawing/2014/main" id="{37A2E2CA-0D66-5997-A2A6-37F58043A78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16620F73-132F-C8B4-7388-0E43D72DADAE}"/>
              </a:ext>
            </a:extLst>
          </p:cNvPr>
          <p:cNvSpPr>
            <a:spLocks noGrp="1"/>
          </p:cNvSpPr>
          <p:nvPr>
            <p:ph type="sldNum" sz="quarter" idx="12"/>
          </p:nvPr>
        </p:nvSpPr>
        <p:spPr/>
        <p:txBody>
          <a:bodyPr/>
          <a:lstStyle/>
          <a:p>
            <a:fld id="{995F3267-289A-45E5-9CB0-02FF7B845FD9}" type="slidenum">
              <a:rPr lang="it-IT" smtClean="0"/>
              <a:t>‹N›</a:t>
            </a:fld>
            <a:endParaRPr lang="it-IT"/>
          </a:p>
        </p:txBody>
      </p:sp>
    </p:spTree>
    <p:extLst>
      <p:ext uri="{BB962C8B-B14F-4D97-AF65-F5344CB8AC3E}">
        <p14:creationId xmlns:p14="http://schemas.microsoft.com/office/powerpoint/2010/main" val="4156920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A7036F-4038-B439-EE83-FD1DCA25310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88328C3-23FE-A6EF-37DE-3AF18DB3E6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51F25E9-9501-8D01-C35E-70836A2F3F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04D0D62-D837-C2C6-6DF2-C7D418C92C57}"/>
              </a:ext>
            </a:extLst>
          </p:cNvPr>
          <p:cNvSpPr>
            <a:spLocks noGrp="1"/>
          </p:cNvSpPr>
          <p:nvPr>
            <p:ph type="dt" sz="half" idx="10"/>
          </p:nvPr>
        </p:nvSpPr>
        <p:spPr/>
        <p:txBody>
          <a:bodyPr/>
          <a:lstStyle/>
          <a:p>
            <a:fld id="{EB37A0BE-619F-4658-8E07-4901777074A4}" type="datetimeFigureOut">
              <a:rPr lang="it-IT" smtClean="0"/>
              <a:t>29/10/2024</a:t>
            </a:fld>
            <a:endParaRPr lang="it-IT"/>
          </a:p>
        </p:txBody>
      </p:sp>
      <p:sp>
        <p:nvSpPr>
          <p:cNvPr id="6" name="Segnaposto piè di pagina 5">
            <a:extLst>
              <a:ext uri="{FF2B5EF4-FFF2-40B4-BE49-F238E27FC236}">
                <a16:creationId xmlns:a16="http://schemas.microsoft.com/office/drawing/2014/main" id="{C37D4071-BE25-F084-3AA9-A8131B43322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230A607-2DEB-658F-80DF-2CC89CAAFFEB}"/>
              </a:ext>
            </a:extLst>
          </p:cNvPr>
          <p:cNvSpPr>
            <a:spLocks noGrp="1"/>
          </p:cNvSpPr>
          <p:nvPr>
            <p:ph type="sldNum" sz="quarter" idx="12"/>
          </p:nvPr>
        </p:nvSpPr>
        <p:spPr/>
        <p:txBody>
          <a:bodyPr/>
          <a:lstStyle/>
          <a:p>
            <a:fld id="{995F3267-289A-45E5-9CB0-02FF7B845FD9}" type="slidenum">
              <a:rPr lang="it-IT" smtClean="0"/>
              <a:t>‹N›</a:t>
            </a:fld>
            <a:endParaRPr lang="it-IT"/>
          </a:p>
        </p:txBody>
      </p:sp>
    </p:spTree>
    <p:extLst>
      <p:ext uri="{BB962C8B-B14F-4D97-AF65-F5344CB8AC3E}">
        <p14:creationId xmlns:p14="http://schemas.microsoft.com/office/powerpoint/2010/main" val="3998726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4CBF37-CB12-1E9C-976A-1AD697C285C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53603D3-15E6-0892-FB84-671389C47F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B915BA92-1B49-2228-A85F-DFB9D17987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6FF59CB-C3D3-0A82-1291-9BCAC091EA25}"/>
              </a:ext>
            </a:extLst>
          </p:cNvPr>
          <p:cNvSpPr>
            <a:spLocks noGrp="1"/>
          </p:cNvSpPr>
          <p:nvPr>
            <p:ph type="dt" sz="half" idx="10"/>
          </p:nvPr>
        </p:nvSpPr>
        <p:spPr/>
        <p:txBody>
          <a:bodyPr/>
          <a:lstStyle/>
          <a:p>
            <a:fld id="{EB37A0BE-619F-4658-8E07-4901777074A4}" type="datetimeFigureOut">
              <a:rPr lang="it-IT" smtClean="0"/>
              <a:t>29/10/2024</a:t>
            </a:fld>
            <a:endParaRPr lang="it-IT"/>
          </a:p>
        </p:txBody>
      </p:sp>
      <p:sp>
        <p:nvSpPr>
          <p:cNvPr id="6" name="Segnaposto piè di pagina 5">
            <a:extLst>
              <a:ext uri="{FF2B5EF4-FFF2-40B4-BE49-F238E27FC236}">
                <a16:creationId xmlns:a16="http://schemas.microsoft.com/office/drawing/2014/main" id="{01B8D977-7226-0E87-C2DD-0978E03568E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2B7E006-1DBD-DC46-BD48-533664DCE1CA}"/>
              </a:ext>
            </a:extLst>
          </p:cNvPr>
          <p:cNvSpPr>
            <a:spLocks noGrp="1"/>
          </p:cNvSpPr>
          <p:nvPr>
            <p:ph type="sldNum" sz="quarter" idx="12"/>
          </p:nvPr>
        </p:nvSpPr>
        <p:spPr/>
        <p:txBody>
          <a:bodyPr/>
          <a:lstStyle/>
          <a:p>
            <a:fld id="{995F3267-289A-45E5-9CB0-02FF7B845FD9}" type="slidenum">
              <a:rPr lang="it-IT" smtClean="0"/>
              <a:t>‹N›</a:t>
            </a:fld>
            <a:endParaRPr lang="it-IT"/>
          </a:p>
        </p:txBody>
      </p:sp>
    </p:spTree>
    <p:extLst>
      <p:ext uri="{BB962C8B-B14F-4D97-AF65-F5344CB8AC3E}">
        <p14:creationId xmlns:p14="http://schemas.microsoft.com/office/powerpoint/2010/main" val="3904089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27E3433-635D-2B1B-B7CC-9F315B27B3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0EC8B05-5B0E-A806-64BA-6AAC8C50CF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780B5BF-1066-15D5-38EC-62BEC45E2C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B37A0BE-619F-4658-8E07-4901777074A4}" type="datetimeFigureOut">
              <a:rPr lang="it-IT" smtClean="0"/>
              <a:t>29/10/2024</a:t>
            </a:fld>
            <a:endParaRPr lang="it-IT"/>
          </a:p>
        </p:txBody>
      </p:sp>
      <p:sp>
        <p:nvSpPr>
          <p:cNvPr id="5" name="Segnaposto piè di pagina 4">
            <a:extLst>
              <a:ext uri="{FF2B5EF4-FFF2-40B4-BE49-F238E27FC236}">
                <a16:creationId xmlns:a16="http://schemas.microsoft.com/office/drawing/2014/main" id="{8527FCE5-B749-6FA9-E996-795AA88C0A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7DF36DB8-B665-1A1E-FE98-1327C1E2ED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95F3267-289A-45E5-9CB0-02FF7B845FD9}" type="slidenum">
              <a:rPr lang="it-IT" smtClean="0"/>
              <a:t>‹N›</a:t>
            </a:fld>
            <a:endParaRPr lang="it-IT"/>
          </a:p>
        </p:txBody>
      </p:sp>
    </p:spTree>
    <p:extLst>
      <p:ext uri="{BB962C8B-B14F-4D97-AF65-F5344CB8AC3E}">
        <p14:creationId xmlns:p14="http://schemas.microsoft.com/office/powerpoint/2010/main" val="4277334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B63FDB-5AC1-6377-7652-3C2028E3E2E7}"/>
              </a:ext>
            </a:extLst>
          </p:cNvPr>
          <p:cNvSpPr>
            <a:spLocks noGrp="1"/>
          </p:cNvSpPr>
          <p:nvPr>
            <p:ph type="ctrTitle"/>
          </p:nvPr>
        </p:nvSpPr>
        <p:spPr/>
        <p:txBody>
          <a:bodyPr/>
          <a:lstStyle/>
          <a:p>
            <a:r>
              <a:rPr lang="it-IT" dirty="0"/>
              <a:t>Elementi di neurologia per psicologi</a:t>
            </a:r>
          </a:p>
        </p:txBody>
      </p:sp>
      <p:sp>
        <p:nvSpPr>
          <p:cNvPr id="3" name="Sottotitolo 2">
            <a:extLst>
              <a:ext uri="{FF2B5EF4-FFF2-40B4-BE49-F238E27FC236}">
                <a16:creationId xmlns:a16="http://schemas.microsoft.com/office/drawing/2014/main" id="{86F1617F-4AA1-621A-A9A3-B6A7196B01B4}"/>
              </a:ext>
            </a:extLst>
          </p:cNvPr>
          <p:cNvSpPr>
            <a:spLocks noGrp="1"/>
          </p:cNvSpPr>
          <p:nvPr>
            <p:ph type="subTitle" idx="1"/>
          </p:nvPr>
        </p:nvSpPr>
        <p:spPr/>
        <p:txBody>
          <a:bodyPr/>
          <a:lstStyle/>
          <a:p>
            <a:r>
              <a:rPr lang="it-IT" dirty="0"/>
              <a:t>Francesco Rovetto</a:t>
            </a:r>
          </a:p>
          <a:p>
            <a:r>
              <a:rPr lang="it-IT" dirty="0"/>
              <a:t>SFU Milano</a:t>
            </a:r>
          </a:p>
        </p:txBody>
      </p:sp>
    </p:spTree>
    <p:extLst>
      <p:ext uri="{BB962C8B-B14F-4D97-AF65-F5344CB8AC3E}">
        <p14:creationId xmlns:p14="http://schemas.microsoft.com/office/powerpoint/2010/main" val="69616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86F461-9D3D-197F-0464-9E921376FB7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AD152A7-7D5C-9A40-0715-3B13FE7229B4}"/>
              </a:ext>
            </a:extLst>
          </p:cNvPr>
          <p:cNvSpPr>
            <a:spLocks noGrp="1"/>
          </p:cNvSpPr>
          <p:nvPr>
            <p:ph idx="1"/>
          </p:nvPr>
        </p:nvSpPr>
        <p:spPr/>
        <p:txBody>
          <a:bodyPr>
            <a:normAutofit/>
          </a:bodyPr>
          <a:lstStyle/>
          <a:p>
            <a:r>
              <a:rPr lang="it-IT" dirty="0"/>
              <a:t>Va detto al paziente che la risonanza non è dannosa, non crea sgradevoli sintomi, ma che richiede una ventina di minuti in una macchina che fa rumori ritmici come di </a:t>
            </a:r>
            <a:r>
              <a:rPr lang="it-IT" dirty="0" err="1"/>
              <a:t>frerraglia</a:t>
            </a:r>
            <a:r>
              <a:rPr lang="it-IT" dirty="0"/>
              <a:t>. Il paziente ha un pulsante con cui può chiedere di interrompere l’esame. esistono macchine più aperte ed altre a forma di tubo più chiuso. Nessuna di esse è pericolosa.</a:t>
            </a:r>
          </a:p>
        </p:txBody>
      </p:sp>
    </p:spTree>
    <p:extLst>
      <p:ext uri="{BB962C8B-B14F-4D97-AF65-F5344CB8AC3E}">
        <p14:creationId xmlns:p14="http://schemas.microsoft.com/office/powerpoint/2010/main" val="2305924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E71218-C611-2A2E-894A-B248A941BF7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BE190D9-41C6-BECE-FC81-CEFF8F18EFDB}"/>
              </a:ext>
            </a:extLst>
          </p:cNvPr>
          <p:cNvSpPr>
            <a:spLocks noGrp="1"/>
          </p:cNvSpPr>
          <p:nvPr>
            <p:ph idx="1"/>
          </p:nvPr>
        </p:nvSpPr>
        <p:spPr/>
        <p:txBody>
          <a:bodyPr/>
          <a:lstStyle/>
          <a:p>
            <a:r>
              <a:rPr lang="it-IT" dirty="0"/>
              <a:t>Spesso per un attacco epilettico, soprattutto se insorto improvvisamente in un adulto, si richiede la risonanza con contrasto. Anche questa viene fatta in condizioni di completa sicurezza. Si fa una prima risonanza poi si inietta in vena un liquido di contrasto si aspetta una ventina di minuti e si fa un’altra risonanza. Il paziente deve mettere in conto un ‘oretta di tempo. Non sempre i medici spiegano questi aspetti, è molto più facile affrontare questo esame se </a:t>
            </a:r>
            <a:r>
              <a:rPr lang="it-IT" dirty="0" err="1"/>
              <a:t>se</a:t>
            </a:r>
            <a:r>
              <a:rPr lang="it-IT" dirty="0"/>
              <a:t> ne conoscono tempi e caratteristiche. Anche io che sono medico, la prima volta ero sorpreso per il rumore e la durata dell’esame. </a:t>
            </a:r>
          </a:p>
          <a:p>
            <a:endParaRPr lang="it-IT" dirty="0"/>
          </a:p>
        </p:txBody>
      </p:sp>
    </p:spTree>
    <p:extLst>
      <p:ext uri="{BB962C8B-B14F-4D97-AF65-F5344CB8AC3E}">
        <p14:creationId xmlns:p14="http://schemas.microsoft.com/office/powerpoint/2010/main" val="1903791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4EDB7D-66E1-BC27-C9E0-EB2CC039F097}"/>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Trattamento:</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0E3F1D0A-FBD4-56EF-22A8-557D4416DB3E}"/>
              </a:ext>
            </a:extLst>
          </p:cNvPr>
          <p:cNvSpPr>
            <a:spLocks noGrp="1"/>
          </p:cNvSpPr>
          <p:nvPr>
            <p:ph idx="1"/>
          </p:nvPr>
        </p:nvSpPr>
        <p:spPr/>
        <p:txBody>
          <a:bodyPr>
            <a:normAutofit/>
          </a:bodyPr>
          <a:lstStyle/>
          <a:p>
            <a:pPr marL="0" indent="0">
              <a:lnSpc>
                <a:spcPct val="115000"/>
              </a:lnSpc>
              <a:spcAft>
                <a:spcPts val="800"/>
              </a:spcAft>
              <a:buNone/>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Il trattamento si basa principalmente sull’uso di farmaci antiepilettici che controllano le crisi nella maggior parte dei pazienti. In alcuni casi, quando i farmaci non sono efficaci, si può considerare la chirurgia per rimuovere la lesione  responsabile delle crisi. Altre opzioni includono la stimolazione del nervo vago o diete speciali, come la dieta chetogenica.</a:t>
            </a:r>
          </a:p>
          <a:p>
            <a:pPr marL="0" indent="0">
              <a:lnSpc>
                <a:spcPct val="115000"/>
              </a:lnSpc>
              <a:spcAft>
                <a:spcPts val="800"/>
              </a:spcAft>
              <a:buNone/>
            </a:pPr>
            <a:r>
              <a:rPr lang="it-IT" sz="2400" kern="100" dirty="0">
                <a:latin typeface="Times New Roman" panose="02020603050405020304" pitchFamily="18" charset="0"/>
                <a:ea typeface="Aptos" panose="020B0004020202020204" pitchFamily="34" charset="0"/>
                <a:cs typeface="Times New Roman" panose="02020603050405020304" pitchFamily="18" charset="0"/>
              </a:rPr>
              <a:t>Molti farmaci antiepilettici vanno dosati nel sangue ovvero devono raggiungere una data concentrazione per risultare efficaci</a:t>
            </a:r>
            <a:endParaRPr lang="it-IT"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endParaRPr lang="it-IT"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708261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574D8A-1B32-8F6F-6DB5-58C7581CD121}"/>
              </a:ext>
            </a:extLst>
          </p:cNvPr>
          <p:cNvSpPr>
            <a:spLocks noGrp="1"/>
          </p:cNvSpPr>
          <p:nvPr>
            <p:ph type="title"/>
          </p:nvPr>
        </p:nvSpPr>
        <p:spPr/>
        <p:txBody>
          <a:bodyPr/>
          <a:lstStyle/>
          <a:p>
            <a:r>
              <a:rPr lang="it-IT" dirty="0"/>
              <a:t>EPILESSIE FOCALI</a:t>
            </a:r>
          </a:p>
        </p:txBody>
      </p:sp>
      <p:sp>
        <p:nvSpPr>
          <p:cNvPr id="3" name="Segnaposto contenuto 2">
            <a:extLst>
              <a:ext uri="{FF2B5EF4-FFF2-40B4-BE49-F238E27FC236}">
                <a16:creationId xmlns:a16="http://schemas.microsoft.com/office/drawing/2014/main" id="{45CE029C-42B9-0AF8-7CFD-A0D955646A0B}"/>
              </a:ext>
            </a:extLst>
          </p:cNvPr>
          <p:cNvSpPr>
            <a:spLocks noGrp="1"/>
          </p:cNvSpPr>
          <p:nvPr>
            <p:ph idx="1"/>
          </p:nvPr>
        </p:nvSpPr>
        <p:spPr/>
        <p:txBody>
          <a:bodyPr/>
          <a:lstStyle/>
          <a:p>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Le epilessie focali (o parziali) sono un tipo di epilessia in cui le crisi iniziano in una specifica area del cervello. A differenza delle crisi generalizzate, che coinvolgono tutto il cervello fin dall’inizio, le crisi focali coinvolgono solo una parte limitata del cervello e possono rimanere localizzate o espandersi ad altre aree.</a:t>
            </a:r>
            <a:endParaRPr lang="it-IT" sz="2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888699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5C628B7E-417D-7D39-2916-B1482617779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2CEB85D-D5BF-EFF0-D619-44C024FE3F9A}"/>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Tipi di crisi focali:</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626D10C-F428-6995-6969-AC4CC7C8F3FE}"/>
              </a:ext>
            </a:extLst>
          </p:cNvPr>
          <p:cNvSpPr>
            <a:spLocks noGrp="1"/>
          </p:cNvSpPr>
          <p:nvPr>
            <p:ph idx="1"/>
          </p:nvPr>
        </p:nvSpPr>
        <p:spPr/>
        <p:txBody>
          <a:bodyPr>
            <a:noAutofit/>
          </a:bodyPr>
          <a:lstStyle/>
          <a:p>
            <a:pPr marL="0" indent="0">
              <a:lnSpc>
                <a:spcPct val="115000"/>
              </a:lnSpc>
              <a:spcAft>
                <a:spcPts val="800"/>
              </a:spcAft>
              <a:buNone/>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Le crisi focali possono essere suddivise in due categorie principali:</a:t>
            </a:r>
            <a:endParaRPr lang="it-IT"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1.	Crisi focali semplici: senza perdita di coscienza possono </a:t>
            </a:r>
            <a:r>
              <a:rPr lang="it-IT" sz="2400" kern="100" dirty="0" err="1">
                <a:effectLst/>
                <a:latin typeface="Times New Roman" panose="02020603050405020304" pitchFamily="18" charset="0"/>
                <a:ea typeface="Times New Roman" panose="02020603050405020304" pitchFamily="18" charset="0"/>
                <a:cs typeface="Times New Roman" panose="02020603050405020304" pitchFamily="18" charset="0"/>
              </a:rPr>
              <a:t>compariremovimenti</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involontari di una parte del corpo (es un braccio che si muove autonomamente), sensazioni anomale (formicolio,</a:t>
            </a:r>
            <a:r>
              <a:rPr lang="it-IT" sz="2400" kern="100" dirty="0">
                <a:latin typeface="Times New Roman" panose="02020603050405020304" pitchFamily="18" charset="0"/>
                <a:ea typeface="Times New Roman" panose="02020603050405020304" pitchFamily="18" charset="0"/>
                <a:cs typeface="Times New Roman" panose="02020603050405020304" pitchFamily="18" charset="0"/>
              </a:rPr>
              <a:t> dolori addominali, cefalee,</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alterazioni sensoriali) o cambiamenti improvvisi dell’umore.</a:t>
            </a:r>
            <a:r>
              <a:rPr lang="it-IT" sz="2400" kern="100" dirty="0">
                <a:latin typeface="Aptos" panose="020B0004020202020204" pitchFamily="34" charset="0"/>
                <a:ea typeface="Times New Roman" panose="02020603050405020304" pitchFamily="18" charset="0"/>
                <a:cs typeface="Times New Roman" panose="02020603050405020304" pitchFamily="18" charset="0"/>
              </a:rPr>
              <a:t> </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Il paziente è consapevole dell’episodio e può spesso ricordarlo chiaramente.	</a:t>
            </a:r>
            <a:endParaRPr lang="it-IT" sz="2400" dirty="0"/>
          </a:p>
        </p:txBody>
      </p:sp>
    </p:spTree>
    <p:extLst>
      <p:ext uri="{BB962C8B-B14F-4D97-AF65-F5344CB8AC3E}">
        <p14:creationId xmlns:p14="http://schemas.microsoft.com/office/powerpoint/2010/main" val="1859269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84B4C777-6781-050F-963A-E90D2ACE1C9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FCE4188-004F-E658-4A93-D4509F7CB6E2}"/>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2.	Crisi focali complesse:</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5422A0D-4A04-A10D-D88C-244B54051BA1}"/>
              </a:ext>
            </a:extLst>
          </p:cNvPr>
          <p:cNvSpPr>
            <a:spLocks noGrp="1"/>
          </p:cNvSpPr>
          <p:nvPr>
            <p:ph idx="1"/>
          </p:nvPr>
        </p:nvSpPr>
        <p:spPr/>
        <p:txBody>
          <a:bodyPr>
            <a:normAutofit/>
          </a:bodyPr>
          <a:lstStyle/>
          <a:p>
            <a:pPr>
              <a:lnSpc>
                <a:spcPct val="115000"/>
              </a:lnSpc>
              <a:spcAft>
                <a:spcPts val="800"/>
              </a:spcAft>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Durante queste crisi, la persona perde consapevolezza o può sentirsi staccato dalla realtà e non è in grado di rispondere adeguatamente.</a:t>
            </a:r>
            <a:r>
              <a:rPr lang="it-IT" kern="100" dirty="0">
                <a:latin typeface="Aptos" panose="020B0004020202020204" pitchFamily="34" charset="0"/>
                <a:ea typeface="Times New Roman" panose="02020603050405020304" pitchFamily="18" charset="0"/>
                <a:cs typeface="Times New Roman" panose="02020603050405020304" pitchFamily="18" charset="0"/>
              </a:rPr>
              <a:t> </a:t>
            </a: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Possono verificarsi comportamenti automatici ripetitivi ed apparentemente senza scopo. Spesso il paziente non ricorda l’episodio o lo ricorda solo in parte.</a:t>
            </a:r>
            <a:endParaRPr lang="it-IT"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endParaRPr lang="it-IT"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765482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B14276C-3807-5440-0448-DC26780D30E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1810B3B-D619-8B55-DC15-379DC371D108}"/>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Sintomi delle crisi focali:</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76AE430-2CA7-787C-90E8-CC0C0FA1D5D7}"/>
              </a:ext>
            </a:extLst>
          </p:cNvPr>
          <p:cNvSpPr>
            <a:spLocks noGrp="1"/>
          </p:cNvSpPr>
          <p:nvPr>
            <p:ph idx="1"/>
          </p:nvPr>
        </p:nvSpPr>
        <p:spPr/>
        <p:txBody>
          <a:bodyPr>
            <a:normAutofit fontScale="47500" lnSpcReduction="20000"/>
          </a:bodyPr>
          <a:lstStyle/>
          <a:p>
            <a:pPr marL="0" indent="0">
              <a:lnSpc>
                <a:spcPct val="115000"/>
              </a:lnSpc>
              <a:spcAft>
                <a:spcPts val="800"/>
              </a:spcAft>
              <a:buNone/>
            </a:pPr>
            <a:r>
              <a:rPr lang="it-IT" sz="3300" kern="100" dirty="0">
                <a:effectLst/>
                <a:latin typeface="Times New Roman" panose="02020603050405020304" pitchFamily="18" charset="0"/>
                <a:ea typeface="Times New Roman" panose="02020603050405020304" pitchFamily="18" charset="0"/>
                <a:cs typeface="Times New Roman" panose="02020603050405020304" pitchFamily="18" charset="0"/>
              </a:rPr>
              <a:t>I sintomi variano a seconda della parte del cervello coinvolta, e possono includere: </a:t>
            </a:r>
            <a:endParaRPr lang="it-IT" sz="33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3300" kern="100" dirty="0">
                <a:effectLst/>
                <a:latin typeface="Times New Roman" panose="02020603050405020304" pitchFamily="18" charset="0"/>
                <a:ea typeface="Times New Roman" panose="02020603050405020304" pitchFamily="18" charset="0"/>
                <a:cs typeface="Times New Roman" panose="02020603050405020304" pitchFamily="18" charset="0"/>
              </a:rPr>
              <a:t>	•	Sintomi motori: Movimenti involontari in una parte del corpo, tremori, spasmi muscolari.</a:t>
            </a:r>
            <a:endParaRPr lang="it-IT" sz="33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3300" kern="100" dirty="0">
                <a:effectLst/>
                <a:latin typeface="Times New Roman" panose="02020603050405020304" pitchFamily="18" charset="0"/>
                <a:ea typeface="Times New Roman" panose="02020603050405020304" pitchFamily="18" charset="0"/>
                <a:cs typeface="Times New Roman" panose="02020603050405020304" pitchFamily="18" charset="0"/>
              </a:rPr>
              <a:t>	•	Sintomi sensoriali: Allucinazioni visive, uditive, olfattive o gustative; sensazioni di formicolio o intorpidimento.</a:t>
            </a:r>
            <a:endParaRPr lang="it-IT" sz="33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3300" kern="100" dirty="0">
                <a:effectLst/>
                <a:latin typeface="Times New Roman" panose="02020603050405020304" pitchFamily="18" charset="0"/>
                <a:ea typeface="Times New Roman" panose="02020603050405020304" pitchFamily="18" charset="0"/>
                <a:cs typeface="Times New Roman" panose="02020603050405020304" pitchFamily="18" charset="0"/>
              </a:rPr>
              <a:t>	•	Sintomi cognitivi o psichici: Dejà vu, sentimenti di paura o ansia improvvisi, distorsioni nella percezione dello spazio e del tempo. Soprattutto nelle crisi temporali il paziente può avere allucinazioni visive o sentire rumori che però, a differenza delle psicosi, sono riconosciute come </a:t>
            </a:r>
            <a:r>
              <a:rPr lang="it-IT" sz="3300" kern="100" dirty="0" err="1">
                <a:effectLst/>
                <a:latin typeface="Times New Roman" panose="02020603050405020304" pitchFamily="18" charset="0"/>
                <a:ea typeface="Times New Roman" panose="02020603050405020304" pitchFamily="18" charset="0"/>
                <a:cs typeface="Times New Roman" panose="02020603050405020304" pitchFamily="18" charset="0"/>
              </a:rPr>
              <a:t>egodistoniche</a:t>
            </a:r>
            <a:r>
              <a:rPr lang="it-IT" sz="3300" kern="100" dirty="0">
                <a:effectLst/>
                <a:latin typeface="Times New Roman" panose="02020603050405020304" pitchFamily="18" charset="0"/>
                <a:ea typeface="Times New Roman" panose="02020603050405020304" pitchFamily="18" charset="0"/>
                <a:cs typeface="Times New Roman" panose="02020603050405020304" pitchFamily="18" charset="0"/>
              </a:rPr>
              <a:t> (il paziente sa che non dovrebbero esserci) e sono molto ripetitive (sempre lo stesso suono o sempre la stessa immagine. La comparsa di allucinazioni criticate in un adulto dovrebbe fare pensare ad una lesione cerebrale più che ad una forma psicotica. In alcuni casi i pazienti con queste forme sono stati sottoposti a cure antipsicotiche che possono aggravare la situazione. Essere «presi per matti» è un ulteriore danno di questo grave errore diagnostico.</a:t>
            </a:r>
            <a:endParaRPr lang="it-IT" sz="33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627208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F39AE6-7D6C-DC44-C964-1D81629B467A}"/>
              </a:ext>
            </a:extLst>
          </p:cNvPr>
          <p:cNvSpPr>
            <a:spLocks noGrp="1"/>
          </p:cNvSpPr>
          <p:nvPr>
            <p:ph type="title"/>
          </p:nvPr>
        </p:nvSpPr>
        <p:spPr/>
        <p:txBody>
          <a:bodyPr/>
          <a:lstStyle/>
          <a:p>
            <a:r>
              <a:rPr lang="it-IT" b="1" dirty="0">
                <a:solidFill>
                  <a:srgbClr val="111111"/>
                </a:solidFill>
                <a:latin typeface=".SFUI-Semibold"/>
                <a:ea typeface="Aptos" panose="020B0004020202020204" pitchFamily="34" charset="0"/>
                <a:cs typeface="Aptos" panose="020B0004020202020204" pitchFamily="34" charset="0"/>
              </a:rPr>
              <a:t>1. Farmaci per crisi generalizzate</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023692BC-F029-CEAB-95CB-99A1924CBD9C}"/>
              </a:ext>
            </a:extLst>
          </p:cNvPr>
          <p:cNvSpPr>
            <a:spLocks noGrp="1"/>
          </p:cNvSpPr>
          <p:nvPr>
            <p:ph idx="1"/>
          </p:nvPr>
        </p:nvSpPr>
        <p:spPr/>
        <p:txBody>
          <a:bodyPr>
            <a:normAutofit/>
          </a:bodyPr>
          <a:lstStyle/>
          <a:p>
            <a:pPr marL="0" indent="0">
              <a:buNone/>
            </a:pPr>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Acido </a:t>
            </a:r>
            <a:r>
              <a:rPr lang="it-IT" sz="1800" b="1" dirty="0" err="1">
                <a:solidFill>
                  <a:srgbClr val="111111"/>
                </a:solidFill>
                <a:effectLst/>
                <a:latin typeface=".SFUI-Bold"/>
                <a:ea typeface="Aptos" panose="020B0004020202020204" pitchFamily="34" charset="0"/>
                <a:cs typeface="Aptos" panose="020B0004020202020204" pitchFamily="34" charset="0"/>
              </a:rPr>
              <a:t>valproico</a:t>
            </a:r>
            <a:r>
              <a:rPr lang="it-IT" sz="1800" dirty="0">
                <a:solidFill>
                  <a:srgbClr val="111111"/>
                </a:solidFill>
                <a:effectLst/>
                <a:latin typeface=".SFUI-Regular"/>
                <a:ea typeface="Aptos" panose="020B0004020202020204" pitchFamily="34" charset="0"/>
                <a:cs typeface="Aptos" panose="020B0004020202020204" pitchFamily="34" charset="0"/>
              </a:rPr>
              <a:t>: </a:t>
            </a:r>
            <a:r>
              <a:rPr lang="it-IT" sz="1800" dirty="0" err="1">
                <a:solidFill>
                  <a:srgbClr val="111111"/>
                </a:solidFill>
                <a:effectLst/>
                <a:latin typeface=".SFUI-Regular"/>
                <a:ea typeface="Aptos" panose="020B0004020202020204" pitchFamily="34" charset="0"/>
                <a:cs typeface="Aptos" panose="020B0004020202020204" pitchFamily="34" charset="0"/>
              </a:rPr>
              <a:t>Depakin</a:t>
            </a:r>
            <a:r>
              <a:rPr lang="it-IT" sz="1800" dirty="0">
                <a:solidFill>
                  <a:srgbClr val="111111"/>
                </a:solidFill>
                <a:effectLst/>
                <a:latin typeface=".SFUI-Regular"/>
                <a:ea typeface="Aptos" panose="020B0004020202020204" pitchFamily="34" charset="0"/>
                <a:cs typeface="Aptos" panose="020B0004020202020204" pitchFamily="34" charset="0"/>
              </a:rPr>
              <a:t>  efficace per crisi generalizzate tonico-cloniche e per le assenze</a:t>
            </a:r>
            <a:r>
              <a:rPr lang="it-IT" sz="1800" dirty="0">
                <a:solidFill>
                  <a:srgbClr val="111111"/>
                </a:solidFill>
                <a:latin typeface=".SFUI-Regular"/>
                <a:ea typeface="Aptos" panose="020B0004020202020204" pitchFamily="34" charset="0"/>
                <a:cs typeface="Aptos" panose="020B0004020202020204" pitchFamily="34" charset="0"/>
              </a:rPr>
              <a:t>. A volte favorisce l’aumento di peso, pericoloso in gravidanza, può danneggiare il fegato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err="1">
                <a:solidFill>
                  <a:srgbClr val="111111"/>
                </a:solidFill>
                <a:effectLst/>
                <a:latin typeface=".SFUI-Bold"/>
                <a:ea typeface="Aptos" panose="020B0004020202020204" pitchFamily="34" charset="0"/>
                <a:cs typeface="Aptos" panose="020B0004020202020204" pitchFamily="34" charset="0"/>
              </a:rPr>
              <a:t>Lamotrigina</a:t>
            </a:r>
            <a:r>
              <a:rPr lang="it-IT" sz="1800" dirty="0">
                <a:solidFill>
                  <a:srgbClr val="111111"/>
                </a:solidFill>
                <a:effectLst/>
                <a:latin typeface=".SFUI-Regular"/>
                <a:ea typeface="Aptos" panose="020B0004020202020204" pitchFamily="34" charset="0"/>
                <a:cs typeface="Aptos" panose="020B0004020202020204" pitchFamily="34" charset="0"/>
              </a:rPr>
              <a:t>: </a:t>
            </a:r>
            <a:r>
              <a:rPr lang="it-IT" sz="1800" dirty="0" err="1">
                <a:solidFill>
                  <a:srgbClr val="111111"/>
                </a:solidFill>
                <a:effectLst/>
                <a:latin typeface=".SFUI-Regular"/>
                <a:ea typeface="Aptos" panose="020B0004020202020204" pitchFamily="34" charset="0"/>
                <a:cs typeface="Aptos" panose="020B0004020202020204" pitchFamily="34" charset="0"/>
              </a:rPr>
              <a:t>Lamictal</a:t>
            </a:r>
            <a:r>
              <a:rPr lang="it-IT" sz="1800" dirty="0">
                <a:solidFill>
                  <a:srgbClr val="111111"/>
                </a:solidFill>
                <a:effectLst/>
                <a:latin typeface=".SFUI-Regular"/>
                <a:ea typeface="Aptos" panose="020B0004020202020204" pitchFamily="34" charset="0"/>
                <a:cs typeface="Aptos" panose="020B0004020202020204" pitchFamily="34" charset="0"/>
              </a:rPr>
              <a:t> usata sia per crisi generalizzate che per crisi focali; ha il vantaggio di avere meno effetti collaterali cognitivi rispetto ad altri farmaci anti epilettici.</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err="1">
                <a:solidFill>
                  <a:srgbClr val="111111"/>
                </a:solidFill>
                <a:effectLst/>
                <a:latin typeface=".SFUI-Bold"/>
                <a:ea typeface="Aptos" panose="020B0004020202020204" pitchFamily="34" charset="0"/>
                <a:cs typeface="Aptos" panose="020B0004020202020204" pitchFamily="34" charset="0"/>
              </a:rPr>
              <a:t>Levetiracetam</a:t>
            </a:r>
            <a:r>
              <a:rPr lang="it-IT" sz="1800" dirty="0">
                <a:solidFill>
                  <a:srgbClr val="111111"/>
                </a:solidFill>
                <a:effectLst/>
                <a:latin typeface=".SFUI-Regular"/>
                <a:ea typeface="Aptos" panose="020B0004020202020204" pitchFamily="34" charset="0"/>
                <a:cs typeface="Aptos" panose="020B0004020202020204" pitchFamily="34" charset="0"/>
              </a:rPr>
              <a:t>: </a:t>
            </a:r>
            <a:r>
              <a:rPr lang="it-IT" sz="1800" dirty="0" err="1">
                <a:solidFill>
                  <a:srgbClr val="111111"/>
                </a:solidFill>
                <a:effectLst/>
                <a:latin typeface=".SFUI-Regular"/>
                <a:ea typeface="Aptos" panose="020B0004020202020204" pitchFamily="34" charset="0"/>
                <a:cs typeface="Aptos" panose="020B0004020202020204" pitchFamily="34" charset="0"/>
              </a:rPr>
              <a:t>Keppra</a:t>
            </a:r>
            <a:r>
              <a:rPr lang="it-IT" sz="1800" dirty="0">
                <a:solidFill>
                  <a:srgbClr val="111111"/>
                </a:solidFill>
                <a:effectLst/>
                <a:latin typeface=".SFUI-Regular"/>
                <a:ea typeface="Aptos" panose="020B0004020202020204" pitchFamily="34" charset="0"/>
                <a:cs typeface="Aptos" panose="020B0004020202020204" pitchFamily="34" charset="0"/>
              </a:rPr>
              <a:t> impiegato per diversi tipi di epilessia, tra cui le crisi generalizzate e focali, grazie alla buona tollerabilità e al basso rischio di interazioni farmacologiche.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err="1">
                <a:solidFill>
                  <a:srgbClr val="111111"/>
                </a:solidFill>
                <a:effectLst/>
                <a:latin typeface=".SFUI-Bold"/>
                <a:ea typeface="Aptos" panose="020B0004020202020204" pitchFamily="34" charset="0"/>
                <a:cs typeface="Aptos" panose="020B0004020202020204" pitchFamily="34" charset="0"/>
              </a:rPr>
              <a:t>Topiramato</a:t>
            </a:r>
            <a:r>
              <a:rPr lang="it-IT" sz="1800" dirty="0">
                <a:solidFill>
                  <a:srgbClr val="111111"/>
                </a:solidFill>
                <a:effectLst/>
                <a:latin typeface=".SFUI-Regular"/>
                <a:ea typeface="Aptos" panose="020B0004020202020204" pitchFamily="34" charset="0"/>
                <a:cs typeface="Aptos" panose="020B0004020202020204" pitchFamily="34" charset="0"/>
              </a:rPr>
              <a:t>: </a:t>
            </a:r>
            <a:r>
              <a:rPr lang="it-IT" sz="1800" dirty="0" err="1">
                <a:solidFill>
                  <a:srgbClr val="111111"/>
                </a:solidFill>
                <a:effectLst/>
                <a:latin typeface=".SFUI-Regular"/>
                <a:ea typeface="Aptos" panose="020B0004020202020204" pitchFamily="34" charset="0"/>
                <a:cs typeface="Aptos" panose="020B0004020202020204" pitchFamily="34" charset="0"/>
              </a:rPr>
              <a:t>Topamax</a:t>
            </a:r>
            <a:r>
              <a:rPr lang="it-IT" sz="1800" dirty="0">
                <a:solidFill>
                  <a:srgbClr val="111111"/>
                </a:solidFill>
                <a:effectLst/>
                <a:latin typeface=".SFUI-Regular"/>
                <a:ea typeface="Aptos" panose="020B0004020202020204" pitchFamily="34" charset="0"/>
                <a:cs typeface="Aptos" panose="020B0004020202020204" pitchFamily="34" charset="0"/>
              </a:rPr>
              <a:t> utile per crisi generalizzate e focali, spesso scelto per il trattamento delle epilessie refrattarie.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0" indent="0">
              <a:spcBef>
                <a:spcPts val="900"/>
              </a:spcBef>
              <a:buNone/>
            </a:pP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4078521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5A9F22-1763-A670-7012-C0D0221E3380}"/>
              </a:ext>
            </a:extLst>
          </p:cNvPr>
          <p:cNvSpPr>
            <a:spLocks noGrp="1"/>
          </p:cNvSpPr>
          <p:nvPr>
            <p:ph type="title"/>
          </p:nvPr>
        </p:nvSpPr>
        <p:spPr/>
        <p:txBody>
          <a:bodyPr/>
          <a:lstStyle/>
          <a:p>
            <a:r>
              <a:rPr lang="it-IT" b="1" dirty="0">
                <a:solidFill>
                  <a:srgbClr val="111111"/>
                </a:solidFill>
                <a:latin typeface=".SFUI-Semibold"/>
                <a:ea typeface="Aptos" panose="020B0004020202020204" pitchFamily="34" charset="0"/>
                <a:cs typeface="Aptos" panose="020B0004020202020204" pitchFamily="34" charset="0"/>
              </a:rPr>
              <a:t>2. Farmaci per crisi focali</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1CF48A7D-A14E-386B-6677-A26A0914BE51}"/>
              </a:ext>
            </a:extLst>
          </p:cNvPr>
          <p:cNvSpPr>
            <a:spLocks noGrp="1"/>
          </p:cNvSpPr>
          <p:nvPr>
            <p:ph idx="1"/>
          </p:nvPr>
        </p:nvSpPr>
        <p:spPr/>
        <p:txBody>
          <a:bodyPr>
            <a:normAutofit/>
          </a:bodyPr>
          <a:lstStyle/>
          <a:p>
            <a:pPr marL="0" indent="0">
              <a:buNone/>
            </a:pP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Carbamazepina</a:t>
            </a:r>
            <a:r>
              <a:rPr lang="it-IT" sz="2800" dirty="0">
                <a:solidFill>
                  <a:srgbClr val="111111"/>
                </a:solidFill>
                <a:effectLst/>
                <a:latin typeface=".SFUI-Regular"/>
                <a:ea typeface="Aptos" panose="020B0004020202020204" pitchFamily="34" charset="0"/>
                <a:cs typeface="Aptos" panose="020B0004020202020204" pitchFamily="34" charset="0"/>
              </a:rPr>
              <a:t>: </a:t>
            </a:r>
            <a:r>
              <a:rPr lang="it-IT" sz="2800" dirty="0" err="1">
                <a:solidFill>
                  <a:srgbClr val="111111"/>
                </a:solidFill>
                <a:effectLst/>
                <a:latin typeface=".SFUI-Regular"/>
                <a:ea typeface="Aptos" panose="020B0004020202020204" pitchFamily="34" charset="0"/>
                <a:cs typeface="Aptos" panose="020B0004020202020204" pitchFamily="34" charset="0"/>
              </a:rPr>
              <a:t>Tegretol</a:t>
            </a:r>
            <a:r>
              <a:rPr lang="it-IT" sz="2800" dirty="0">
                <a:solidFill>
                  <a:srgbClr val="111111"/>
                </a:solidFill>
                <a:effectLst/>
                <a:latin typeface=".SFUI-Regular"/>
                <a:ea typeface="Aptos" panose="020B0004020202020204" pitchFamily="34" charset="0"/>
                <a:cs typeface="Aptos" panose="020B0004020202020204" pitchFamily="34" charset="0"/>
              </a:rPr>
              <a:t> uno dei FAE più usati per le crisi focali. Tuttavia, non è consigliata per le epilessie generalizzate, poiché può peggiorare alcune forme di epilessia. Può ridurre i globuli bianchi</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err="1">
                <a:solidFill>
                  <a:srgbClr val="111111"/>
                </a:solidFill>
                <a:effectLst/>
                <a:latin typeface=".SFUI-Bold"/>
                <a:ea typeface="Aptos" panose="020B0004020202020204" pitchFamily="34" charset="0"/>
                <a:cs typeface="Aptos" panose="020B0004020202020204" pitchFamily="34" charset="0"/>
              </a:rPr>
              <a:t>Oxcarbazepina</a:t>
            </a:r>
            <a:r>
              <a:rPr lang="it-IT" sz="2800" dirty="0">
                <a:solidFill>
                  <a:srgbClr val="111111"/>
                </a:solidFill>
                <a:effectLst/>
                <a:latin typeface=".SFUI-Regular"/>
                <a:ea typeface="Aptos" panose="020B0004020202020204" pitchFamily="34" charset="0"/>
                <a:cs typeface="Aptos" panose="020B0004020202020204" pitchFamily="34" charset="0"/>
              </a:rPr>
              <a:t>: </a:t>
            </a:r>
            <a:r>
              <a:rPr lang="it-IT" sz="2800" dirty="0" err="1">
                <a:solidFill>
                  <a:srgbClr val="111111"/>
                </a:solidFill>
                <a:effectLst/>
                <a:latin typeface=".SFUI-Regular"/>
                <a:ea typeface="Aptos" panose="020B0004020202020204" pitchFamily="34" charset="0"/>
                <a:cs typeface="Aptos" panose="020B0004020202020204" pitchFamily="34" charset="0"/>
              </a:rPr>
              <a:t>Tolep</a:t>
            </a:r>
            <a:r>
              <a:rPr lang="it-IT" sz="2800" dirty="0">
                <a:solidFill>
                  <a:srgbClr val="111111"/>
                </a:solidFill>
                <a:effectLst/>
                <a:latin typeface=".SFUI-Regular"/>
                <a:ea typeface="Aptos" panose="020B0004020202020204" pitchFamily="34" charset="0"/>
                <a:cs typeface="Aptos" panose="020B0004020202020204" pitchFamily="34" charset="0"/>
              </a:rPr>
              <a:t> simile alla carbamazepina, con un profilo di effetti collaterali leggermente migliore.</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Gabapentin</a:t>
            </a:r>
            <a:r>
              <a:rPr lang="it-IT" sz="2800" dirty="0">
                <a:solidFill>
                  <a:srgbClr val="111111"/>
                </a:solidFill>
                <a:effectLst/>
                <a:latin typeface=".SFUI-Regular"/>
                <a:ea typeface="Aptos" panose="020B0004020202020204" pitchFamily="34" charset="0"/>
                <a:cs typeface="Aptos" panose="020B0004020202020204" pitchFamily="34" charset="0"/>
              </a:rPr>
              <a:t> </a:t>
            </a:r>
            <a:r>
              <a:rPr lang="it-IT" sz="2800" dirty="0" err="1">
                <a:solidFill>
                  <a:srgbClr val="111111"/>
                </a:solidFill>
                <a:effectLst/>
                <a:latin typeface=".SFUI-Regular"/>
                <a:ea typeface="Aptos" panose="020B0004020202020204" pitchFamily="34" charset="0"/>
                <a:cs typeface="Aptos" panose="020B0004020202020204" pitchFamily="34" charset="0"/>
              </a:rPr>
              <a:t>Neurontin</a:t>
            </a:r>
            <a:r>
              <a:rPr lang="it-IT" sz="2800" dirty="0">
                <a:solidFill>
                  <a:srgbClr val="111111"/>
                </a:solidFill>
                <a:effectLst/>
                <a:latin typeface=".SFUI-Regular"/>
                <a:ea typeface="Aptos" panose="020B0004020202020204" pitchFamily="34" charset="0"/>
                <a:cs typeface="Aptos" panose="020B0004020202020204" pitchFamily="34" charset="0"/>
              </a:rPr>
              <a:t> e </a:t>
            </a:r>
            <a:r>
              <a:rPr lang="it-IT" sz="2800" b="1" dirty="0" err="1">
                <a:solidFill>
                  <a:srgbClr val="111111"/>
                </a:solidFill>
                <a:effectLst/>
                <a:latin typeface=".SFUI-Bold"/>
                <a:ea typeface="Aptos" panose="020B0004020202020204" pitchFamily="34" charset="0"/>
                <a:cs typeface="Aptos" panose="020B0004020202020204" pitchFamily="34" charset="0"/>
              </a:rPr>
              <a:t>Pregabalin</a:t>
            </a:r>
            <a:r>
              <a:rPr lang="it-IT" sz="2800" b="1" dirty="0">
                <a:solidFill>
                  <a:srgbClr val="111111"/>
                </a:solidFill>
                <a:effectLst/>
                <a:latin typeface=".SFUI-Bold"/>
                <a:ea typeface="Aptos" panose="020B0004020202020204" pitchFamily="34" charset="0"/>
                <a:cs typeface="Aptos" panose="020B0004020202020204" pitchFamily="34" charset="0"/>
              </a:rPr>
              <a:t> </a:t>
            </a:r>
            <a:r>
              <a:rPr lang="it-IT" sz="2800" b="1" dirty="0" err="1">
                <a:solidFill>
                  <a:srgbClr val="111111"/>
                </a:solidFill>
                <a:effectLst/>
                <a:latin typeface=".SFUI-Bold"/>
                <a:ea typeface="Aptos" panose="020B0004020202020204" pitchFamily="34" charset="0"/>
                <a:cs typeface="Aptos" panose="020B0004020202020204" pitchFamily="34" charset="0"/>
              </a:rPr>
              <a:t>Lyrica</a:t>
            </a:r>
            <a:r>
              <a:rPr lang="it-IT" sz="2800" dirty="0">
                <a:solidFill>
                  <a:srgbClr val="111111"/>
                </a:solidFill>
                <a:effectLst/>
                <a:latin typeface=".SFUI-Regular"/>
                <a:ea typeface="Aptos" panose="020B0004020202020204" pitchFamily="34" charset="0"/>
                <a:cs typeface="Aptos" panose="020B0004020202020204" pitchFamily="34" charset="0"/>
              </a:rPr>
              <a:t>: indicati per crisi focali e, oltre all’epilessia generalizzata, utilizzati per il trattamento del dolore neuropatico e nel trattamento della fibromialgia.</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endParaRPr lang="it-IT" sz="2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1755937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3A85A6-6518-0C5D-31A1-FC76B4CE99C2}"/>
              </a:ext>
            </a:extLst>
          </p:cNvPr>
          <p:cNvSpPr>
            <a:spLocks noGrp="1"/>
          </p:cNvSpPr>
          <p:nvPr>
            <p:ph type="title"/>
          </p:nvPr>
        </p:nvSpPr>
        <p:spPr/>
        <p:txBody>
          <a:bodyPr/>
          <a:lstStyle/>
          <a:p>
            <a:r>
              <a:rPr lang="it-IT" b="1" dirty="0">
                <a:solidFill>
                  <a:srgbClr val="111111"/>
                </a:solidFill>
                <a:latin typeface=".SFUI-Semibold"/>
                <a:ea typeface="Aptos" panose="020B0004020202020204" pitchFamily="34" charset="0"/>
                <a:cs typeface="Aptos" panose="020B0004020202020204" pitchFamily="34" charset="0"/>
              </a:rPr>
              <a:t>3. Farmaci per le assenze</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9FADFB3B-F196-2F1D-EC35-C5464D04BA41}"/>
              </a:ext>
            </a:extLst>
          </p:cNvPr>
          <p:cNvSpPr>
            <a:spLocks noGrp="1"/>
          </p:cNvSpPr>
          <p:nvPr>
            <p:ph idx="1"/>
          </p:nvPr>
        </p:nvSpPr>
        <p:spPr/>
        <p:txBody>
          <a:bodyPr>
            <a:normAutofit fontScale="70000" lnSpcReduction="20000"/>
          </a:bodyPr>
          <a:lstStyle/>
          <a:p>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err="1">
                <a:solidFill>
                  <a:srgbClr val="111111"/>
                </a:solidFill>
                <a:effectLst/>
                <a:latin typeface=".SFUI-Bold"/>
                <a:ea typeface="Aptos" panose="020B0004020202020204" pitchFamily="34" charset="0"/>
                <a:cs typeface="Aptos" panose="020B0004020202020204" pitchFamily="34" charset="0"/>
              </a:rPr>
              <a:t>Etosuccimide</a:t>
            </a:r>
            <a:r>
              <a:rPr lang="it-IT" sz="2800" dirty="0">
                <a:solidFill>
                  <a:srgbClr val="111111"/>
                </a:solidFill>
                <a:effectLst/>
                <a:latin typeface=".SFUI-Regular"/>
                <a:ea typeface="Aptos" panose="020B0004020202020204" pitchFamily="34" charset="0"/>
                <a:cs typeface="Aptos" panose="020B0004020202020204" pitchFamily="34" charset="0"/>
              </a:rPr>
              <a:t>: </a:t>
            </a:r>
            <a:r>
              <a:rPr lang="it-IT" sz="2800" dirty="0" err="1">
                <a:solidFill>
                  <a:srgbClr val="111111"/>
                </a:solidFill>
                <a:effectLst/>
                <a:latin typeface=".SFUI-Regular"/>
                <a:ea typeface="Aptos" panose="020B0004020202020204" pitchFamily="34" charset="0"/>
                <a:cs typeface="Aptos" panose="020B0004020202020204" pitchFamily="34" charset="0"/>
              </a:rPr>
              <a:t>Zarontin</a:t>
            </a:r>
            <a:r>
              <a:rPr lang="it-IT" sz="2800" dirty="0">
                <a:solidFill>
                  <a:srgbClr val="111111"/>
                </a:solidFill>
                <a:effectLst/>
                <a:latin typeface=".SFUI-Regular"/>
                <a:ea typeface="Aptos" panose="020B0004020202020204" pitchFamily="34" charset="0"/>
                <a:cs typeface="Aptos" panose="020B0004020202020204" pitchFamily="34" charset="0"/>
              </a:rPr>
              <a:t> specifico per le assenze, è uno dei farmaci più efficaci e con meno effetti collaterali per questo tipo di crisi.</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Acido </a:t>
            </a:r>
            <a:r>
              <a:rPr lang="it-IT" sz="2800" b="1" dirty="0" err="1">
                <a:solidFill>
                  <a:srgbClr val="111111"/>
                </a:solidFill>
                <a:effectLst/>
                <a:latin typeface=".SFUI-Bold"/>
                <a:ea typeface="Aptos" panose="020B0004020202020204" pitchFamily="34" charset="0"/>
                <a:cs typeface="Aptos" panose="020B0004020202020204" pitchFamily="34" charset="0"/>
              </a:rPr>
              <a:t>valproico</a:t>
            </a:r>
            <a:r>
              <a:rPr lang="it-IT" sz="2800" dirty="0">
                <a:solidFill>
                  <a:srgbClr val="111111"/>
                </a:solidFill>
                <a:effectLst/>
                <a:latin typeface=".SFUI-Regular"/>
                <a:ea typeface="Aptos" panose="020B0004020202020204" pitchFamily="34" charset="0"/>
                <a:cs typeface="Aptos" panose="020B0004020202020204" pitchFamily="34" charset="0"/>
              </a:rPr>
              <a:t>: </a:t>
            </a:r>
            <a:r>
              <a:rPr lang="it-IT" sz="2800" dirty="0" err="1">
                <a:solidFill>
                  <a:srgbClr val="111111"/>
                </a:solidFill>
                <a:effectLst/>
                <a:latin typeface=".SFUI-Regular"/>
                <a:ea typeface="Aptos" panose="020B0004020202020204" pitchFamily="34" charset="0"/>
                <a:cs typeface="Aptos" panose="020B0004020202020204" pitchFamily="34" charset="0"/>
              </a:rPr>
              <a:t>Depakin</a:t>
            </a:r>
            <a:r>
              <a:rPr lang="it-IT" sz="2800" dirty="0">
                <a:solidFill>
                  <a:srgbClr val="111111"/>
                </a:solidFill>
                <a:effectLst/>
                <a:latin typeface=".SFUI-Regular"/>
                <a:ea typeface="Aptos" panose="020B0004020202020204" pitchFamily="34" charset="0"/>
                <a:cs typeface="Aptos" panose="020B0004020202020204" pitchFamily="34" charset="0"/>
              </a:rPr>
              <a:t> come già menzionato, può essere usato anche per le assenze, specialmente se il paziente presenta più tipi di crisi. </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b="1" dirty="0">
                <a:solidFill>
                  <a:srgbClr val="111111"/>
                </a:solidFill>
                <a:effectLst/>
                <a:latin typeface=".SFUI-Semibold"/>
                <a:ea typeface="Aptos" panose="020B0004020202020204" pitchFamily="34" charset="0"/>
                <a:cs typeface="Aptos" panose="020B0004020202020204" pitchFamily="34" charset="0"/>
              </a:rPr>
              <a:t>4. Nuovi antiepilettici</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err="1">
                <a:solidFill>
                  <a:srgbClr val="111111"/>
                </a:solidFill>
                <a:effectLst/>
                <a:latin typeface=".SFUI-Bold"/>
                <a:ea typeface="Aptos" panose="020B0004020202020204" pitchFamily="34" charset="0"/>
                <a:cs typeface="Aptos" panose="020B0004020202020204" pitchFamily="34" charset="0"/>
              </a:rPr>
              <a:t>Lacosamide</a:t>
            </a:r>
            <a:r>
              <a:rPr lang="it-IT" sz="2800" dirty="0">
                <a:solidFill>
                  <a:srgbClr val="111111"/>
                </a:solidFill>
                <a:effectLst/>
                <a:latin typeface=".SFUI-Regular"/>
                <a:ea typeface="Aptos" panose="020B0004020202020204" pitchFamily="34" charset="0"/>
                <a:cs typeface="Aptos" panose="020B0004020202020204" pitchFamily="34" charset="0"/>
              </a:rPr>
              <a:t>: usato per crisi focali, ha il vantaggio di essere ben tollerato e di avere meno interazioni farmacologiche.</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err="1">
                <a:solidFill>
                  <a:srgbClr val="111111"/>
                </a:solidFill>
                <a:effectLst/>
                <a:latin typeface=".SFUI-Bold"/>
                <a:ea typeface="Aptos" panose="020B0004020202020204" pitchFamily="34" charset="0"/>
                <a:cs typeface="Aptos" panose="020B0004020202020204" pitchFamily="34" charset="0"/>
              </a:rPr>
              <a:t>Perampanel</a:t>
            </a:r>
            <a:r>
              <a:rPr lang="it-IT" sz="2800" dirty="0">
                <a:solidFill>
                  <a:srgbClr val="111111"/>
                </a:solidFill>
                <a:effectLst/>
                <a:latin typeface=".SFUI-Regular"/>
                <a:ea typeface="Aptos" panose="020B0004020202020204" pitchFamily="34" charset="0"/>
                <a:cs typeface="Aptos" panose="020B0004020202020204" pitchFamily="34" charset="0"/>
              </a:rPr>
              <a:t>: </a:t>
            </a:r>
            <a:r>
              <a:rPr lang="it-IT" sz="2800" dirty="0" err="1">
                <a:solidFill>
                  <a:srgbClr val="111111"/>
                </a:solidFill>
                <a:effectLst/>
                <a:latin typeface=".SFUI-Regular"/>
                <a:ea typeface="Aptos" panose="020B0004020202020204" pitchFamily="34" charset="0"/>
                <a:cs typeface="Aptos" panose="020B0004020202020204" pitchFamily="34" charset="0"/>
              </a:rPr>
              <a:t>Fycompa</a:t>
            </a:r>
            <a:r>
              <a:rPr lang="it-IT" sz="2800" dirty="0">
                <a:solidFill>
                  <a:srgbClr val="111111"/>
                </a:solidFill>
                <a:effectLst/>
                <a:latin typeface=".SFUI-Regular"/>
                <a:ea typeface="Aptos" panose="020B0004020202020204" pitchFamily="34" charset="0"/>
                <a:cs typeface="Aptos" panose="020B0004020202020204" pitchFamily="34" charset="0"/>
              </a:rPr>
              <a:t> agisce su un recettore diverso rispetto agli altri FAE e può essere usato per crisi focali e generalizzate.</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err="1">
                <a:solidFill>
                  <a:srgbClr val="111111"/>
                </a:solidFill>
                <a:effectLst/>
                <a:latin typeface=".SFUI-Bold"/>
                <a:ea typeface="Aptos" panose="020B0004020202020204" pitchFamily="34" charset="0"/>
                <a:cs typeface="Aptos" panose="020B0004020202020204" pitchFamily="34" charset="0"/>
              </a:rPr>
              <a:t>Brivaracetam</a:t>
            </a:r>
            <a:r>
              <a:rPr lang="it-IT" sz="2800" dirty="0">
                <a:solidFill>
                  <a:srgbClr val="111111"/>
                </a:solidFill>
                <a:effectLst/>
                <a:latin typeface=".SFUI-Regular"/>
                <a:ea typeface="Aptos" panose="020B0004020202020204" pitchFamily="34" charset="0"/>
                <a:cs typeface="Aptos" panose="020B0004020202020204" pitchFamily="34" charset="0"/>
              </a:rPr>
              <a:t>: </a:t>
            </a:r>
            <a:r>
              <a:rPr lang="it-IT" sz="2800" dirty="0" err="1">
                <a:solidFill>
                  <a:srgbClr val="111111"/>
                </a:solidFill>
                <a:effectLst/>
                <a:latin typeface=".SFUI-Regular"/>
                <a:ea typeface="Aptos" panose="020B0004020202020204" pitchFamily="34" charset="0"/>
                <a:cs typeface="Aptos" panose="020B0004020202020204" pitchFamily="34" charset="0"/>
              </a:rPr>
              <a:t>Nubriveo</a:t>
            </a:r>
            <a:r>
              <a:rPr lang="it-IT" sz="2800" dirty="0">
                <a:solidFill>
                  <a:srgbClr val="111111"/>
                </a:solidFill>
                <a:effectLst/>
                <a:latin typeface=".SFUI-Regular"/>
                <a:ea typeface="Aptos" panose="020B0004020202020204" pitchFamily="34" charset="0"/>
                <a:cs typeface="Aptos" panose="020B0004020202020204" pitchFamily="34" charset="0"/>
              </a:rPr>
              <a:t> una variante del </a:t>
            </a:r>
            <a:r>
              <a:rPr lang="it-IT" sz="2800" dirty="0" err="1">
                <a:solidFill>
                  <a:srgbClr val="111111"/>
                </a:solidFill>
                <a:effectLst/>
                <a:latin typeface=".SFUI-Regular"/>
                <a:ea typeface="Aptos" panose="020B0004020202020204" pitchFamily="34" charset="0"/>
                <a:cs typeface="Aptos" panose="020B0004020202020204" pitchFamily="34" charset="0"/>
              </a:rPr>
              <a:t>levetiracetam</a:t>
            </a:r>
            <a:r>
              <a:rPr lang="it-IT" sz="2800" dirty="0">
                <a:solidFill>
                  <a:srgbClr val="111111"/>
                </a:solidFill>
                <a:effectLst/>
                <a:latin typeface=".SFUI-Regular"/>
                <a:ea typeface="Aptos" panose="020B0004020202020204" pitchFamily="34" charset="0"/>
                <a:cs typeface="Aptos" panose="020B0004020202020204" pitchFamily="34" charset="0"/>
              </a:rPr>
              <a:t>, efficace e ben tollerata, usata soprattutto per le crisi focali.</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3370671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80024C-8272-0CF1-389C-703DAD41D73C}"/>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EPILESSIE</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AD1B44F-0629-C26A-585D-7B5F108F1B9D}"/>
              </a:ext>
            </a:extLst>
          </p:cNvPr>
          <p:cNvSpPr>
            <a:spLocks noGrp="1"/>
          </p:cNvSpPr>
          <p:nvPr>
            <p:ph idx="1"/>
          </p:nvPr>
        </p:nvSpPr>
        <p:spPr/>
        <p:txBody>
          <a:bodyPr>
            <a:normAutofit/>
          </a:bodyPr>
          <a:lstStyle/>
          <a:p>
            <a:pPr marL="0" indent="0">
              <a:lnSpc>
                <a:spcPct val="115000"/>
              </a:lnSpc>
              <a:spcAft>
                <a:spcPts val="800"/>
              </a:spcAft>
              <a:buNone/>
            </a:pPr>
            <a:r>
              <a:rPr lang="it-IT" sz="3600" kern="100" dirty="0">
                <a:effectLst/>
                <a:latin typeface="Times New Roman" panose="02020603050405020304" pitchFamily="18" charset="0"/>
                <a:ea typeface="Times New Roman" panose="02020603050405020304" pitchFamily="18" charset="0"/>
                <a:cs typeface="Times New Roman" panose="02020603050405020304" pitchFamily="18" charset="0"/>
              </a:rPr>
              <a:t>L’epilessia è una condizione neurologica che si verifica a causa di una disfunzione temporanea nell’attività elettrica del cervello. </a:t>
            </a:r>
            <a:r>
              <a:rPr lang="it-IT" sz="3600" kern="100" dirty="0">
                <a:latin typeface="Times New Roman" panose="02020603050405020304" pitchFamily="18" charset="0"/>
                <a:ea typeface="Times New Roman" panose="02020603050405020304" pitchFamily="18" charset="0"/>
                <a:cs typeface="Times New Roman" panose="02020603050405020304" pitchFamily="18" charset="0"/>
              </a:rPr>
              <a:t>Le crisi epilettiche </a:t>
            </a:r>
            <a:r>
              <a:rPr lang="it-IT" sz="3600" kern="100" dirty="0">
                <a:effectLst/>
                <a:latin typeface="Times New Roman" panose="02020603050405020304" pitchFamily="18" charset="0"/>
                <a:ea typeface="Times New Roman" panose="02020603050405020304" pitchFamily="18" charset="0"/>
                <a:cs typeface="Times New Roman" panose="02020603050405020304" pitchFamily="18" charset="0"/>
              </a:rPr>
              <a:t>possono manifestarsi in molti modi diversi.</a:t>
            </a:r>
          </a:p>
          <a:p>
            <a:pPr>
              <a:lnSpc>
                <a:spcPct val="115000"/>
              </a:lnSpc>
              <a:spcAft>
                <a:spcPts val="800"/>
              </a:spcAft>
            </a:pPr>
            <a:endParaRPr lang="it-IT" sz="36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975700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EF0A0C-048B-70FF-22C4-B302525CCA1D}"/>
              </a:ext>
            </a:extLst>
          </p:cNvPr>
          <p:cNvSpPr>
            <a:spLocks noGrp="1"/>
          </p:cNvSpPr>
          <p:nvPr>
            <p:ph type="title"/>
          </p:nvPr>
        </p:nvSpPr>
        <p:spPr/>
        <p:txBody>
          <a:bodyPr/>
          <a:lstStyle/>
          <a:p>
            <a:r>
              <a:rPr lang="it-IT" dirty="0"/>
              <a:t>EPILESSIE GENERALIZZATE</a:t>
            </a:r>
          </a:p>
        </p:txBody>
      </p:sp>
      <p:sp>
        <p:nvSpPr>
          <p:cNvPr id="3" name="Segnaposto contenuto 2">
            <a:extLst>
              <a:ext uri="{FF2B5EF4-FFF2-40B4-BE49-F238E27FC236}">
                <a16:creationId xmlns:a16="http://schemas.microsoft.com/office/drawing/2014/main" id="{977EAEB8-C281-C19F-C230-AD90666F082F}"/>
              </a:ext>
            </a:extLst>
          </p:cNvPr>
          <p:cNvSpPr>
            <a:spLocks noGrp="1"/>
          </p:cNvSpPr>
          <p:nvPr>
            <p:ph idx="1"/>
          </p:nvPr>
        </p:nvSpPr>
        <p:spPr/>
        <p:txBody>
          <a:bodyPr>
            <a:normAutofit/>
          </a:bodyPr>
          <a:lstStyle/>
          <a:p>
            <a:r>
              <a:rPr lang="it-IT" sz="1800" dirty="0">
                <a:solidFill>
                  <a:srgbClr val="111111"/>
                </a:solidFill>
                <a:effectLst/>
                <a:latin typeface=".SFUI-Regular"/>
                <a:ea typeface="Aptos" panose="020B0004020202020204" pitchFamily="34" charset="0"/>
                <a:cs typeface="Aptos" panose="020B0004020202020204" pitchFamily="34" charset="0"/>
              </a:rPr>
              <a:t>Le epilessie generalizzate sono un gruppo di disturbi neurologici caratterizzati da crisi epilettiche che coinvolgono entrambi gli emisferi cerebrali fin dall’inizio dell’attacco. Questo tipo di epilessia non è localizzato in una parte specifica del cervello ma si diffonde in maniera simultanea su ambo i lati. Le epilessie generalizzate possono essere di vario tipo e includono:</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219075" indent="-219075">
              <a:spcBef>
                <a:spcPts val="900"/>
              </a:spcBef>
            </a:pPr>
            <a:r>
              <a:rPr lang="it-IT" sz="1800" dirty="0">
                <a:solidFill>
                  <a:srgbClr val="111111"/>
                </a:solidFill>
                <a:effectLst/>
                <a:latin typeface="Times New Roman" panose="02020603050405020304" pitchFamily="18" charset="0"/>
                <a:ea typeface="Aptos" panose="020B0004020202020204" pitchFamily="34" charset="0"/>
                <a:cs typeface="Aptos" panose="020B0004020202020204" pitchFamily="34" charset="0"/>
              </a:rPr>
              <a:t>	1.	</a:t>
            </a:r>
            <a:r>
              <a:rPr lang="it-IT" sz="1800" b="1" dirty="0">
                <a:solidFill>
                  <a:srgbClr val="111111"/>
                </a:solidFill>
                <a:effectLst/>
                <a:latin typeface=".SFUI-Bold"/>
                <a:ea typeface="Aptos" panose="020B0004020202020204" pitchFamily="34" charset="0"/>
                <a:cs typeface="Aptos" panose="020B0004020202020204" pitchFamily="34" charset="0"/>
              </a:rPr>
              <a:t>Crisi tonico-cloniche generalizzate</a:t>
            </a:r>
            <a:r>
              <a:rPr lang="it-IT" sz="1800" dirty="0">
                <a:solidFill>
                  <a:srgbClr val="111111"/>
                </a:solidFill>
                <a:effectLst/>
                <a:latin typeface=".SFUI-Regular"/>
                <a:ea typeface="Aptos" panose="020B0004020202020204" pitchFamily="34" charset="0"/>
                <a:cs typeface="Aptos" panose="020B0004020202020204" pitchFamily="34" charset="0"/>
              </a:rPr>
              <a:t>: comportano perdita di coscienza e movimenti muscolari rigidi (fase tonica), seguiti da movimenti convulsivi (fase clonica).</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219075" indent="-219075">
              <a:spcBef>
                <a:spcPts val="900"/>
              </a:spcBef>
            </a:pPr>
            <a:r>
              <a:rPr lang="it-IT" sz="1800" dirty="0">
                <a:solidFill>
                  <a:srgbClr val="111111"/>
                </a:solidFill>
                <a:effectLst/>
                <a:latin typeface="Times New Roman" panose="02020603050405020304" pitchFamily="18" charset="0"/>
                <a:ea typeface="Aptos" panose="020B0004020202020204" pitchFamily="34" charset="0"/>
                <a:cs typeface="Aptos" panose="020B0004020202020204" pitchFamily="34" charset="0"/>
              </a:rPr>
              <a:t>	2.	</a:t>
            </a:r>
            <a:r>
              <a:rPr lang="it-IT" sz="1800" b="1" dirty="0">
                <a:solidFill>
                  <a:srgbClr val="111111"/>
                </a:solidFill>
                <a:effectLst/>
                <a:latin typeface=".SFUI-Bold"/>
                <a:ea typeface="Aptos" panose="020B0004020202020204" pitchFamily="34" charset="0"/>
                <a:cs typeface="Aptos" panose="020B0004020202020204" pitchFamily="34" charset="0"/>
              </a:rPr>
              <a:t>Assenze</a:t>
            </a:r>
            <a:r>
              <a:rPr lang="it-IT" sz="1800" dirty="0">
                <a:solidFill>
                  <a:srgbClr val="111111"/>
                </a:solidFill>
                <a:effectLst/>
                <a:latin typeface=".SFUI-Regular"/>
                <a:ea typeface="Aptos" panose="020B0004020202020204" pitchFamily="34" charset="0"/>
                <a:cs typeface="Aptos" panose="020B0004020202020204" pitchFamily="34" charset="0"/>
              </a:rPr>
              <a:t>: sono brevi momenti in cui la persona perde consapevolezza per pochi secondi, spesso manifestati da uno sguardo fisso o vuoto (Piccolo male).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219075" indent="-219075">
              <a:spcBef>
                <a:spcPts val="900"/>
              </a:spcBef>
            </a:pPr>
            <a:r>
              <a:rPr lang="it-IT" sz="1800" dirty="0">
                <a:solidFill>
                  <a:srgbClr val="111111"/>
                </a:solidFill>
                <a:effectLst/>
                <a:latin typeface="Times New Roman" panose="02020603050405020304" pitchFamily="18" charset="0"/>
                <a:ea typeface="Aptos" panose="020B0004020202020204" pitchFamily="34" charset="0"/>
                <a:cs typeface="Aptos" panose="020B0004020202020204" pitchFamily="34" charset="0"/>
              </a:rPr>
              <a:t>	3.	</a:t>
            </a:r>
            <a:r>
              <a:rPr lang="it-IT" sz="1800" b="1" dirty="0">
                <a:solidFill>
                  <a:srgbClr val="111111"/>
                </a:solidFill>
                <a:latin typeface=".SFUI-Bold"/>
                <a:ea typeface="Aptos" panose="020B0004020202020204" pitchFamily="34" charset="0"/>
                <a:cs typeface="Aptos" panose="020B0004020202020204" pitchFamily="34" charset="0"/>
              </a:rPr>
              <a:t>Epilessia mioclonica giovanile</a:t>
            </a:r>
            <a:r>
              <a:rPr lang="it-IT" sz="1800" dirty="0">
                <a:solidFill>
                  <a:srgbClr val="111111"/>
                </a:solidFill>
                <a:effectLst/>
                <a:latin typeface=".SFUI-Regular"/>
                <a:ea typeface="Aptos" panose="020B0004020202020204" pitchFamily="34" charset="0"/>
                <a:cs typeface="Aptos" panose="020B0004020202020204" pitchFamily="34" charset="0"/>
              </a:rPr>
              <a:t>: consistono in brevi e improvvisi spasmi muscolari agli arti superiori al risveglio ed eventualmente crisi tonico cloniche generalizzate. A volte associate a crisi di assenza. Sono scatenate da alcol e da mancanza di sonno.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219075" indent="-219075">
              <a:spcBef>
                <a:spcPts val="900"/>
              </a:spcBef>
            </a:pPr>
            <a:r>
              <a:rPr lang="it-IT" sz="1800" dirty="0">
                <a:solidFill>
                  <a:srgbClr val="111111"/>
                </a:solidFill>
                <a:effectLst/>
                <a:latin typeface="Times New Roman" panose="02020603050405020304" pitchFamily="18" charset="0"/>
                <a:ea typeface="Aptos" panose="020B0004020202020204" pitchFamily="34" charset="0"/>
                <a:cs typeface="Aptos" panose="020B0004020202020204" pitchFamily="34" charset="0"/>
              </a:rPr>
              <a:t>	4.	</a:t>
            </a:r>
            <a:r>
              <a:rPr lang="it-IT" sz="1800" b="1" dirty="0">
                <a:solidFill>
                  <a:srgbClr val="111111"/>
                </a:solidFill>
                <a:effectLst/>
                <a:latin typeface=".SFUI-Bold"/>
                <a:ea typeface="Aptos" panose="020B0004020202020204" pitchFamily="34" charset="0"/>
                <a:cs typeface="Aptos" panose="020B0004020202020204" pitchFamily="34" charset="0"/>
              </a:rPr>
              <a:t>Crisi atoniche</a:t>
            </a:r>
            <a:r>
              <a:rPr lang="it-IT" sz="1800" dirty="0">
                <a:solidFill>
                  <a:srgbClr val="111111"/>
                </a:solidFill>
                <a:effectLst/>
                <a:latin typeface=".SFUI-Regular"/>
                <a:ea typeface="Aptos" panose="020B0004020202020204" pitchFamily="34" charset="0"/>
                <a:cs typeface="Aptos" panose="020B0004020202020204" pitchFamily="34" charset="0"/>
              </a:rPr>
              <a:t>: causano una perdita improvvisa del tono muscolare, portando alla caduta del soggetto.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7876530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E6C17F-7953-55AF-D65E-580CC42F53E6}"/>
              </a:ext>
            </a:extLst>
          </p:cNvPr>
          <p:cNvSpPr>
            <a:spLocks noGrp="1"/>
          </p:cNvSpPr>
          <p:nvPr>
            <p:ph type="title"/>
          </p:nvPr>
        </p:nvSpPr>
        <p:spPr/>
        <p:txBody>
          <a:bodyPr/>
          <a:lstStyle/>
          <a:p>
            <a:r>
              <a:rPr lang="it-IT" b="1" dirty="0">
                <a:solidFill>
                  <a:srgbClr val="111111"/>
                </a:solidFill>
                <a:latin typeface=".SFUI-Semibold"/>
                <a:ea typeface="Aptos" panose="020B0004020202020204" pitchFamily="34" charset="0"/>
                <a:cs typeface="Aptos" panose="020B0004020202020204" pitchFamily="34" charset="0"/>
              </a:rPr>
              <a:t>Effetti Collaterali e Scelta del Farmaco</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D50D8C36-B0C7-B22D-5C59-8C42909FF93C}"/>
              </a:ext>
            </a:extLst>
          </p:cNvPr>
          <p:cNvSpPr>
            <a:spLocks noGrp="1"/>
          </p:cNvSpPr>
          <p:nvPr>
            <p:ph idx="1"/>
          </p:nvPr>
        </p:nvSpPr>
        <p:spPr/>
        <p:txBody>
          <a:bodyPr/>
          <a:lstStyle/>
          <a:p>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dirty="0">
                <a:solidFill>
                  <a:srgbClr val="111111"/>
                </a:solidFill>
                <a:effectLst/>
                <a:latin typeface=".SFUI-Regular"/>
                <a:ea typeface="Aptos" panose="020B0004020202020204" pitchFamily="34" charset="0"/>
                <a:cs typeface="Aptos" panose="020B0004020202020204" pitchFamily="34" charset="0"/>
              </a:rPr>
              <a:t>La scelta del FAE dipende dal tipo di epilessia, dall’età, dallo stato di salute generale del paziente e dalla presenza di eventuali comorbidità. Gli effetti collaterali dei FAE possono includere sedazione, vertigini, problemi di memoria, alterazioni dell’umore e, in alcuni casi, effetti collaterali più gravi come problemi epatici o dermatologici. </a:t>
            </a:r>
            <a:r>
              <a:rPr lang="it-IT" dirty="0">
                <a:solidFill>
                  <a:srgbClr val="111111"/>
                </a:solidFill>
                <a:latin typeface=".SFUI-Regular"/>
                <a:ea typeface="Aptos" panose="020B0004020202020204" pitchFamily="34" charset="0"/>
                <a:cs typeface="Aptos" panose="020B0004020202020204" pitchFamily="34" charset="0"/>
              </a:rPr>
              <a:t>Alcuni (</a:t>
            </a:r>
            <a:r>
              <a:rPr lang="it-IT" dirty="0" err="1">
                <a:solidFill>
                  <a:srgbClr val="111111"/>
                </a:solidFill>
                <a:latin typeface=".SFUI-Regular"/>
                <a:ea typeface="Aptos" panose="020B0004020202020204" pitchFamily="34" charset="0"/>
                <a:cs typeface="Aptos" panose="020B0004020202020204" pitchFamily="34" charset="0"/>
              </a:rPr>
              <a:t>depakin</a:t>
            </a:r>
            <a:r>
              <a:rPr lang="it-IT" dirty="0">
                <a:solidFill>
                  <a:srgbClr val="111111"/>
                </a:solidFill>
                <a:latin typeface=".SFUI-Regular"/>
                <a:ea typeface="Aptos" panose="020B0004020202020204" pitchFamily="34" charset="0"/>
                <a:cs typeface="Aptos" panose="020B0004020202020204" pitchFamily="34" charset="0"/>
              </a:rPr>
              <a:t> in particolare) possono contribuire ad un aumento di peso e non devono essere usati con donne in età fertile.</a:t>
            </a:r>
            <a:endParaRPr lang="it-IT" sz="2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2405062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760FC9D-A896-6232-28B4-0B931ADAE1D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0330415-0A77-8E92-F89B-E9E801679843}"/>
              </a:ext>
            </a:extLst>
          </p:cNvPr>
          <p:cNvSpPr>
            <a:spLocks noGrp="1"/>
          </p:cNvSpPr>
          <p:nvPr>
            <p:ph type="title"/>
          </p:nvPr>
        </p:nvSpPr>
        <p:spPr/>
        <p:txBody>
          <a:bodyPr/>
          <a:lstStyle/>
          <a:p>
            <a:r>
              <a:rPr lang="it-IT" dirty="0"/>
              <a:t>ASPETTI PSICOLOGICI DELLA EPILESSIA</a:t>
            </a:r>
          </a:p>
        </p:txBody>
      </p:sp>
      <p:sp>
        <p:nvSpPr>
          <p:cNvPr id="3" name="Segnaposto contenuto 2">
            <a:extLst>
              <a:ext uri="{FF2B5EF4-FFF2-40B4-BE49-F238E27FC236}">
                <a16:creationId xmlns:a16="http://schemas.microsoft.com/office/drawing/2014/main" id="{CE50C536-1AA0-9C62-047E-93559607626F}"/>
              </a:ext>
            </a:extLst>
          </p:cNvPr>
          <p:cNvSpPr>
            <a:spLocks noGrp="1"/>
          </p:cNvSpPr>
          <p:nvPr>
            <p:ph idx="1"/>
          </p:nvPr>
        </p:nvSpPr>
        <p:spPr/>
        <p:txBody>
          <a:bodyPr/>
          <a:lstStyle/>
          <a:p>
            <a:pPr>
              <a:lnSpc>
                <a:spcPct val="115000"/>
              </a:lnSpc>
              <a:spcAft>
                <a:spcPts val="800"/>
              </a:spcAft>
            </a:pPr>
            <a:r>
              <a:rPr lang="it-IT" sz="1800" kern="100" dirty="0">
                <a:latin typeface="Times New Roman" panose="02020603050405020304" pitchFamily="18" charset="0"/>
                <a:ea typeface="Times New Roman" panose="02020603050405020304" pitchFamily="18" charset="0"/>
                <a:cs typeface="Times New Roman" panose="02020603050405020304" pitchFamily="18" charset="0"/>
              </a:rPr>
              <a:t>L</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’epilessia non solo ha un impatto neurologico, ma può influire profondamente sulla salute mentale e sul benessere psicologico della persona. Questi effetti </a:t>
            </a:r>
            <a:r>
              <a:rPr lang="it-IT" sz="1800" kern="100" dirty="0">
                <a:latin typeface="Times New Roman" panose="02020603050405020304" pitchFamily="18" charset="0"/>
                <a:ea typeface="Times New Roman" panose="02020603050405020304" pitchFamily="18" charset="0"/>
                <a:cs typeface="Times New Roman" panose="02020603050405020304" pitchFamily="18" charset="0"/>
              </a:rPr>
              <a:t>dipendono da molti </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fattori, come la natura della malattia, l’imprevedibilità delle crisi, lo stigma sociale e le possibili limitazioni funzionali.</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9679260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AD6D8AB-F22A-546E-88AA-B1226406E5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2ADFC27-026B-FAED-E261-1272F742FD65}"/>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Impatti psicologici principali dell’epilessia:</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70D8AC4-F70D-AB66-99AB-603603B137E5}"/>
              </a:ext>
            </a:extLst>
          </p:cNvPr>
          <p:cNvSpPr>
            <a:spLocks noGrp="1"/>
          </p:cNvSpPr>
          <p:nvPr>
            <p:ph idx="1"/>
          </p:nvPr>
        </p:nvSpPr>
        <p:spPr/>
        <p:txBody>
          <a:bodyPr>
            <a:normAutofit fontScale="92500" lnSpcReduction="10000"/>
          </a:bodyPr>
          <a:lstStyle/>
          <a:p>
            <a:pPr marL="0" indent="0">
              <a:lnSpc>
                <a:spcPct val="115000"/>
              </a:lnSpc>
              <a:spcAft>
                <a:spcPts val="800"/>
              </a:spcAft>
              <a:buNone/>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3100" kern="100" dirty="0">
                <a:effectLst/>
                <a:latin typeface="Times New Roman" panose="02020603050405020304" pitchFamily="18" charset="0"/>
                <a:ea typeface="Times New Roman" panose="02020603050405020304" pitchFamily="18" charset="0"/>
                <a:cs typeface="Times New Roman" panose="02020603050405020304" pitchFamily="18" charset="0"/>
              </a:rPr>
              <a:t>	1.	Ansia e paura: legata alla imprevedibilità delle crisi, dalla paura di perdere il controllo in pubblico o in altre situazioni critiche, così come di avere una crisi da soli. Questo può portare le persone a limitare le loro attività quotidiane, come guidare, fare sport o uscire da </a:t>
            </a:r>
            <a:r>
              <a:rPr lang="it-IT" sz="3100" kern="100" dirty="0">
                <a:latin typeface="Times New Roman" panose="02020603050405020304" pitchFamily="18" charset="0"/>
                <a:ea typeface="Times New Roman" panose="02020603050405020304" pitchFamily="18" charset="0"/>
                <a:cs typeface="Times New Roman" panose="02020603050405020304" pitchFamily="18" charset="0"/>
              </a:rPr>
              <a:t>sole. L</a:t>
            </a:r>
            <a:r>
              <a:rPr lang="it-IT" sz="3100" kern="100" dirty="0">
                <a:effectLst/>
                <a:latin typeface="Times New Roman" panose="02020603050405020304" pitchFamily="18" charset="0"/>
                <a:ea typeface="Times New Roman" panose="02020603050405020304" pitchFamily="18" charset="0"/>
                <a:cs typeface="Times New Roman" panose="02020603050405020304" pitchFamily="18" charset="0"/>
              </a:rPr>
              <a:t>’ansia può manifestarsi anche come disturbo d’ansia generalizzato o svilupparsi in attacchi di panico.</a:t>
            </a:r>
            <a:endParaRPr lang="it-IT" sz="3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31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dirty="0"/>
          </a:p>
        </p:txBody>
      </p:sp>
    </p:spTree>
    <p:extLst>
      <p:ext uri="{BB962C8B-B14F-4D97-AF65-F5344CB8AC3E}">
        <p14:creationId xmlns:p14="http://schemas.microsoft.com/office/powerpoint/2010/main" val="24981915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E33D1D7-699B-3F4A-B838-9060A93FAFC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0A40CD6-1904-F42E-456E-3495C420A63A}"/>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2.	Depressione:</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8EBB6E9-0B37-CD09-C94D-12A767DAC0BB}"/>
              </a:ext>
            </a:extLst>
          </p:cNvPr>
          <p:cNvSpPr>
            <a:spLocks noGrp="1"/>
          </p:cNvSpPr>
          <p:nvPr>
            <p:ph idx="1"/>
          </p:nvPr>
        </p:nvSpPr>
        <p:spPr/>
        <p:txBody>
          <a:bodyPr>
            <a:normAutofit/>
          </a:bodyPr>
          <a:lstStyle/>
          <a:p>
            <a:pPr>
              <a:lnSpc>
                <a:spcPct val="115000"/>
              </a:lnSpc>
              <a:spcAft>
                <a:spcPts val="800"/>
              </a:spcAft>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	La depressione è uno dei disturbi psicologici più comuni tra le persone con epilessia. Può dipendere oltre che dalle crisi anche dagli effetti collaterali dei farmaci. Le limitazioni imposte dalla malattia (es ritiro della patente, perdita del lavoro, senso di sfortuna ed inguaribilità) possono contribuire a sentimenti di tristezza, disperazione e impotenza. A ciò possono sommarsi la percezione di uno stigma sociale e per  difficoltà a partecipare ad attività sociali</a:t>
            </a:r>
            <a:r>
              <a:rPr lang="it-IT" kern="100" dirty="0">
                <a:latin typeface="Times New Roman" panose="02020603050405020304" pitchFamily="18" charset="0"/>
                <a:ea typeface="Times New Roman" panose="02020603050405020304" pitchFamily="18" charset="0"/>
                <a:cs typeface="Times New Roman" panose="02020603050405020304" pitchFamily="18" charset="0"/>
              </a:rPr>
              <a:t>. Il paziente può anche presentare forte instabilità dell’umore.</a:t>
            </a:r>
            <a:endPar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800"/>
              </a:spcAft>
            </a:pPr>
            <a:endParaRPr lang="it-IT" sz="2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5774472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6E4D289-03D1-C85F-8A49-E45ED02018A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17DAC6D-4B40-41EC-3759-EA3CC15311D2}"/>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3.	Problemi cognitivi:</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E1AE55EF-87B9-781B-1FCD-F154D832D840}"/>
              </a:ext>
            </a:extLst>
          </p:cNvPr>
          <p:cNvSpPr>
            <a:spLocks noGrp="1"/>
          </p:cNvSpPr>
          <p:nvPr>
            <p:ph idx="1"/>
          </p:nvPr>
        </p:nvSpPr>
        <p:spPr/>
        <p:txBody>
          <a:bodyPr>
            <a:normAutofit/>
          </a:bodyPr>
          <a:lstStyle/>
          <a:p>
            <a:pPr>
              <a:lnSpc>
                <a:spcPct val="115000"/>
              </a:lnSpc>
              <a:spcAft>
                <a:spcPts val="800"/>
              </a:spcAft>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	Le crisi epilettiche, specialmente se frequenti, associate ad un danno cerebrale,  o associate a epilessie gravi, possono influenzare le funzioni cognitive, come la memoria, l’attenzione e le capacità esecutive.  I farmaci antiepilettici,  possono causare come la difficoltà di concentrazione o rallentamento del pensiero. In tempi oramai remoti si parlava di «personalità epilettoide». Nella lettura del </a:t>
            </a:r>
            <a:r>
              <a:rPr lang="it-IT" sz="2800" kern="100" dirty="0" err="1">
                <a:effectLst/>
                <a:latin typeface="Times New Roman" panose="02020603050405020304" pitchFamily="18" charset="0"/>
                <a:ea typeface="Times New Roman" panose="02020603050405020304" pitchFamily="18" charset="0"/>
                <a:cs typeface="Times New Roman" panose="02020603050405020304" pitchFamily="18" charset="0"/>
              </a:rPr>
              <a:t>Rorshack</a:t>
            </a: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spesso questi pazienti mostravano un «trascinamento» da una tavola all’altra.</a:t>
            </a:r>
            <a:endParaRPr lang="it-IT" sz="2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471214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ADC02DB-064E-BA08-5B5E-C7D87FE2211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DE18996-ECD0-7A86-1759-B29C955013A7}"/>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4.	Stigma sociale:</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3E4E1F2C-01B2-72C9-55D4-73149A1F8845}"/>
              </a:ext>
            </a:extLst>
          </p:cNvPr>
          <p:cNvSpPr>
            <a:spLocks noGrp="1"/>
          </p:cNvSpPr>
          <p:nvPr>
            <p:ph idx="1"/>
          </p:nvPr>
        </p:nvSpPr>
        <p:spPr/>
        <p:txBody>
          <a:bodyPr>
            <a:normAutofit/>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Le persone con epilessia possono affrontare discriminazione e stigma a causa della disinformazione sulla malattia. Alcuni si sentono rifiutati. Molti bambini con epilessia non vengono invitati dai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compagniFino</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 prima della riforma della psichiatria, in molti casi gli epilettici erano considerati alla stregua di pazzi pericolosi e ricoverati in manicomio. Nei vangeli si parla di guarigioni di epilessia legate alla cacciata dei demoni che abitavano il paziente.</a:t>
            </a: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664607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123C7E4-DEE8-B91E-869F-2FC69F9536B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0444689-F312-BB7F-ABDF-A88C3F062562}"/>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5.	Qualità della vita ridotta:</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6DBE6B26-3E9F-52E8-15C4-BFD7C1FD5076}"/>
              </a:ext>
            </a:extLst>
          </p:cNvPr>
          <p:cNvSpPr>
            <a:spLocks noGrp="1"/>
          </p:cNvSpPr>
          <p:nvPr>
            <p:ph idx="1"/>
          </p:nvPr>
        </p:nvSpPr>
        <p:spPr/>
        <p:txBody>
          <a:bodyPr/>
          <a:lstStyle/>
          <a:p>
            <a:pPr>
              <a:lnSpc>
                <a:spcPct val="115000"/>
              </a:lnSpc>
              <a:spcAft>
                <a:spcPts val="800"/>
              </a:spcAft>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L’epilessia può ridurre la qualità della vita di chi ne soffre, influendo negativamente sulle relazioni interpersonali, sulla capacità di lavorare e su molte altre sfere della vita quotidiana.</a:t>
            </a:r>
            <a:endParaRPr lang="it-IT"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Le limitazioni imposte dalla malattia, come l’incapacità di ottenere la patente o la necessità di evitare determinate attività, possono far sentire la persona meno indipendente e realizzata.</a:t>
            </a:r>
            <a:endParaRPr lang="it-IT" sz="2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1884944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2D5ED99-3583-A626-8E0B-184F9D1AFF8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8E7A190-C409-B548-0C9A-E028669B31F9}"/>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Aspetti psicologici specifici per i bambini con epilessia:</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4D77092-C645-8400-4B8F-4DA945C900A2}"/>
              </a:ext>
            </a:extLst>
          </p:cNvPr>
          <p:cNvSpPr>
            <a:spLocks noGrp="1"/>
          </p:cNvSpPr>
          <p:nvPr>
            <p:ph idx="1"/>
          </p:nvPr>
        </p:nvSpPr>
        <p:spPr/>
        <p:txBody>
          <a:bodyPr>
            <a:normAutofit/>
          </a:bodyPr>
          <a:lstStyle/>
          <a:p>
            <a:pPr marL="0" indent="0">
              <a:lnSpc>
                <a:spcPct val="115000"/>
              </a:lnSpc>
              <a:spcAft>
                <a:spcPts val="800"/>
              </a:spcAft>
              <a:buNone/>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Nei bambini, l’epilessia può avere un impatto significativo sullo sviluppo psicologico e sociale:</a:t>
            </a:r>
            <a:endParaRPr lang="it-IT"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	Problemi scolastici: Le crisi, insieme ai potenziali effetti collaterali dei farmaci, possono interferire con l’apprendimento e le prestazioni scolastiche.</a:t>
            </a:r>
            <a:endParaRPr lang="it-IT"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	Difficoltà relazionali: I bambini con epilessia possono sperimentare isolamento sociale o bullismo, con conseguenti problemi di autostima e fiducia in se stessi.</a:t>
            </a:r>
            <a:endParaRPr lang="it-IT"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	Ansia da separazione: I genitori possono essere eccessivamente protettivi, il che potrebbe ostacolare l’autonomia del bambino e alimentare l’ansia da separazione.</a:t>
            </a:r>
            <a:endParaRPr lang="it-IT"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endParaRPr lang="it-IT" sz="20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7464808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92346A8-04A8-B059-51AC-0D265331958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5D72B7E-874B-D16B-F42B-7D1D2EC4BBBE}"/>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Supporto psicologico per le persone con epilessia:</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C9CD243-F3DC-D96E-F481-CC6E749A8B0B}"/>
              </a:ext>
            </a:extLst>
          </p:cNvPr>
          <p:cNvSpPr>
            <a:spLocks noGrp="1"/>
          </p:cNvSpPr>
          <p:nvPr>
            <p:ph idx="1"/>
          </p:nvPr>
        </p:nvSpPr>
        <p:spPr/>
        <p:txBody>
          <a:bodyPr>
            <a:normAutofit fontScale="85000" lnSpcReduction="10000"/>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Per affrontare gli aspetti psicologici dell’epilessia, un approccio multidisciplinare è spesso necessario. Alcune delle strategie di supporto includono: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1.	Psicoterapia: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Terapia cognitivo-comportamentale (CBT): Aiuta a gestire ansia, depressione e stress correlati alla malattia. La CBT può anche aiutare a modificare pensieri negativi legati all’epilessia e migliorare l’autostima.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Terapia di supporto: Affrontare i sentimenti di isolamento, lo stigma e le preoccupazioni legate alla malattia attraverso il dialogo e il supporto emotivo.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2.	Gruppi di supporto: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dirty="0"/>
          </a:p>
        </p:txBody>
      </p:sp>
    </p:spTree>
    <p:extLst>
      <p:ext uri="{BB962C8B-B14F-4D97-AF65-F5344CB8AC3E}">
        <p14:creationId xmlns:p14="http://schemas.microsoft.com/office/powerpoint/2010/main" val="346623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08FEB5-57ED-CB08-9532-24BD77EF3C8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CD27BB7-F006-41D3-5B26-696CD01003C9}"/>
              </a:ext>
            </a:extLst>
          </p:cNvPr>
          <p:cNvSpPr>
            <a:spLocks noGrp="1"/>
          </p:cNvSpPr>
          <p:nvPr>
            <p:ph idx="1"/>
          </p:nvPr>
        </p:nvSpPr>
        <p:spPr/>
        <p:txBody>
          <a:bodyPr>
            <a:normAutofit/>
          </a:bodyPr>
          <a:lstStyle/>
          <a:p>
            <a:r>
              <a:rPr lang="it-IT" sz="4000" kern="100" dirty="0">
                <a:latin typeface="Times New Roman" panose="02020603050405020304" pitchFamily="18" charset="0"/>
                <a:ea typeface="Times New Roman" panose="02020603050405020304" pitchFamily="18" charset="0"/>
                <a:cs typeface="Times New Roman" panose="02020603050405020304" pitchFamily="18" charset="0"/>
              </a:rPr>
              <a:t> crisi possono manifestarsi con</a:t>
            </a:r>
            <a:r>
              <a:rPr lang="it-IT" sz="4000" kern="100" dirty="0">
                <a:effectLst/>
                <a:latin typeface="Times New Roman" panose="02020603050405020304" pitchFamily="18" charset="0"/>
                <a:ea typeface="Times New Roman" panose="02020603050405020304" pitchFamily="18" charset="0"/>
                <a:cs typeface="Times New Roman" panose="02020603050405020304" pitchFamily="18" charset="0"/>
              </a:rPr>
              <a:t> convulsioni generalizzate (Grande </a:t>
            </a:r>
            <a:r>
              <a:rPr lang="it-IT" sz="4000" kern="100" dirty="0">
                <a:latin typeface="Times New Roman" panose="02020603050405020304" pitchFamily="18" charset="0"/>
                <a:ea typeface="Times New Roman" panose="02020603050405020304" pitchFamily="18" charset="0"/>
                <a:cs typeface="Times New Roman" panose="02020603050405020304" pitchFamily="18" charset="0"/>
              </a:rPr>
              <a:t>M</a:t>
            </a:r>
            <a:r>
              <a:rPr lang="it-IT" sz="4000" kern="100" dirty="0">
                <a:effectLst/>
                <a:latin typeface="Times New Roman" panose="02020603050405020304" pitchFamily="18" charset="0"/>
                <a:ea typeface="Times New Roman" panose="02020603050405020304" pitchFamily="18" charset="0"/>
                <a:cs typeface="Times New Roman" panose="02020603050405020304" pitchFamily="18" charset="0"/>
              </a:rPr>
              <a:t>ale), con sintomi localizzati in una parte </a:t>
            </a:r>
            <a:r>
              <a:rPr lang="it-IT" sz="4000" kern="100" dirty="0">
                <a:latin typeface="Times New Roman" panose="02020603050405020304" pitchFamily="18" charset="0"/>
                <a:ea typeface="Times New Roman" panose="02020603050405020304" pitchFamily="18" charset="0"/>
                <a:cs typeface="Times New Roman" panose="02020603050405020304" pitchFamily="18" charset="0"/>
              </a:rPr>
              <a:t>del corpo con sensazioni anomale, comportamenti automatici o alterazioni dello stato di coscienza (crisi parziali)</a:t>
            </a:r>
            <a:r>
              <a:rPr lang="it-IT" sz="4000" kern="100" dirty="0">
                <a:effectLst/>
                <a:latin typeface="Times New Roman" panose="02020603050405020304" pitchFamily="18" charset="0"/>
                <a:ea typeface="Times New Roman" panose="02020603050405020304" pitchFamily="18" charset="0"/>
                <a:cs typeface="Times New Roman" panose="02020603050405020304" pitchFamily="18" charset="0"/>
              </a:rPr>
              <a:t> o con momentanea perdita di coscienza (assenze Piccolo Male). </a:t>
            </a:r>
            <a:endParaRPr lang="it-IT" sz="4000" dirty="0"/>
          </a:p>
        </p:txBody>
      </p:sp>
    </p:spTree>
    <p:extLst>
      <p:ext uri="{BB962C8B-B14F-4D97-AF65-F5344CB8AC3E}">
        <p14:creationId xmlns:p14="http://schemas.microsoft.com/office/powerpoint/2010/main" val="3825136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5691342-F5A6-637F-948B-0D5583C7014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167A318-FE4D-77CA-2C88-8BB2487F7EF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828D01D-A9B5-3581-2CF5-D31F28D832F3}"/>
              </a:ext>
            </a:extLst>
          </p:cNvPr>
          <p:cNvSpPr>
            <a:spLocks noGrp="1"/>
          </p:cNvSpPr>
          <p:nvPr>
            <p:ph idx="1"/>
          </p:nvPr>
        </p:nvSpPr>
        <p:spPr/>
        <p:txBody>
          <a:bodyPr>
            <a:normAutofit fontScale="70000" lnSpcReduction="20000"/>
          </a:bodyPr>
          <a:lstStyle/>
          <a:p>
            <a:pPr>
              <a:lnSpc>
                <a:spcPct val="115000"/>
              </a:lnSpc>
              <a:spcAft>
                <a:spcPts val="800"/>
              </a:spcAft>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Partecipare a gruppi di supporto per persone con epilessia può ridurre il senso di isolamento e offrire un’opportunità di condivisione di esperienze e strategie per affrontare la condizione.</a:t>
            </a:r>
            <a:endParaRPr lang="it-IT"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3.	Supporto educativo e scolastico:</a:t>
            </a:r>
            <a:endParaRPr lang="it-IT"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	Nel caso dei bambini, lavorare con il personale scolastico per creare un ambiente di apprendimento favorevole e ridurre le barriere legate alla condizione può fare una grande differenza.</a:t>
            </a:r>
            <a:endParaRPr lang="it-IT"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4.	Educazione alla gestione dello stress:</a:t>
            </a:r>
            <a:endParaRPr lang="it-IT"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	Le tecniche di gestione dello stress, come la meditazione, il rilassamento muscolare progressivo e la mindfulness, possono aiutare a ridurre l’ansia e migliorare il benessere generale.</a:t>
            </a:r>
            <a:endParaRPr lang="it-IT" sz="2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8518495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3D160FC-E30F-C1ED-27D9-0F81A1C674C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7A9FAB4-8A15-7C69-B29F-9793DF1E52AB}"/>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Ruolo della famiglia e dei caregiver:</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1B1A7D9C-E3DD-051C-8397-D618B7500DBC}"/>
              </a:ext>
            </a:extLst>
          </p:cNvPr>
          <p:cNvSpPr>
            <a:spLocks noGrp="1"/>
          </p:cNvSpPr>
          <p:nvPr>
            <p:ph idx="1"/>
          </p:nvPr>
        </p:nvSpPr>
        <p:spPr/>
        <p:txBody>
          <a:bodyPr>
            <a:normAutofit/>
          </a:bodyPr>
          <a:lstStyle/>
          <a:p>
            <a:pPr marL="0" indent="0">
              <a:lnSpc>
                <a:spcPct val="115000"/>
              </a:lnSpc>
              <a:spcAft>
                <a:spcPts val="800"/>
              </a:spcAft>
              <a:buNone/>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Il supporto familiare è cruciale. La famiglia può giocare un ruolo fondamentale nell’aiutare la persona a gestire l’impatto psicologico della condizione, attraverso la comprensione, il sostegno emotivo e la riduzione del senso di stigma. </a:t>
            </a:r>
            <a:endParaRPr lang="it-IT"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Le strategie di supporto e intervento psicologico per le persone con epilessia mirano a migliorare il benessere emotivo, ridurre l’impatto psicologico della condizione e favorire l’adattamento a lungo termine. L’intervento deve essere personalizzato, tenendo conto delle esigenze individuali, della gravità dell’epilessia e delle circostanze personali. Ecco alcune delle principali strategie: </a:t>
            </a:r>
            <a:endParaRPr lang="it-IT"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8231679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D01A586-6E1C-991B-C845-C7C3CFE1337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E2F501-9592-5162-7B8B-E8592DBA8B27}"/>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1. Terapia cognitivo-comportamentale (CBT)</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8F295537-7D37-AF71-C7DD-2C481A066101}"/>
              </a:ext>
            </a:extLst>
          </p:cNvPr>
          <p:cNvSpPr>
            <a:spLocks noGrp="1"/>
          </p:cNvSpPr>
          <p:nvPr>
            <p:ph idx="1"/>
          </p:nvPr>
        </p:nvSpPr>
        <p:spPr/>
        <p:txBody>
          <a:bodyPr>
            <a:normAutofit/>
          </a:bodyPr>
          <a:lstStyle/>
          <a:p>
            <a:pPr marL="0" indent="0">
              <a:lnSpc>
                <a:spcPct val="115000"/>
              </a:lnSpc>
              <a:spcAft>
                <a:spcPts val="800"/>
              </a:spcAft>
              <a:buNone/>
            </a:pP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La CBT è una delle terapie più efficaci per le persone con epilessia, specialmente per affrontare ansia, depressione e difficoltà nell’affrontare la malattia. Alcuni obiettivi della CBT includono: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Ristrutturazione cognitiva: Identificare e modificare pensieri negativi o disfunzionali legati all’epilessia, come il senso di inadeguatezza, la paura delle crisi e lo stigma.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Gestione dell’ansia: Tecniche per affrontare l’ansia legata all’incertezza delle crisi, come esercizi di respirazione profonda, rilassamento muscolare progressivo e pratiche di mindfulness.</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Pianificazione delle crisi: Preparare la persona a gestire le crisi in modo efficace, riducendo la paura del verificarsi delle stesse attraverso strategie di prevenzione e gestione emotiva.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361026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0CBCCAF-96C1-6CB3-5322-71D0C30D7A5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31F9105-D49D-7E3E-FB73-B52D2A055539}"/>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2. Psicoeducazione</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3A4895D-CD69-1EFC-CED9-22B8A4C943FB}"/>
              </a:ext>
            </a:extLst>
          </p:cNvPr>
          <p:cNvSpPr>
            <a:spLocks noGrp="1"/>
          </p:cNvSpPr>
          <p:nvPr>
            <p:ph idx="1"/>
          </p:nvPr>
        </p:nvSpPr>
        <p:spPr/>
        <p:txBody>
          <a:bodyPr>
            <a:normAutofit fontScale="85000" lnSpcReduction="10000"/>
          </a:bodyPr>
          <a:lstStyle/>
          <a:p>
            <a:pPr marL="0" indent="0">
              <a:lnSpc>
                <a:spcPct val="115000"/>
              </a:lnSpc>
              <a:spcAft>
                <a:spcPts val="800"/>
              </a:spcAft>
              <a:buNone/>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La psicoeducazione è essenziale per aiutare la persona a comprendere meglio la propria condizione, il trattamento e le sue implicazioni. Le sessioni di psicoeducazione possono includere: </a:t>
            </a:r>
            <a:endParaRPr lang="it-IT"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Comprensione dell’epilessia: Informare la persona e i suoi familiari sui tipi di crisi, i fattori scatenanti e le strategie di prevenzione.</a:t>
            </a:r>
            <a:endParaRPr lang="it-IT"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Gestione dello stress: Educare su come lo stress può influire sulle crisi e come ridurlo attraverso tecniche di rilassamento, gestione del tempo e miglioramento delle abitudini di sonno.</a:t>
            </a:r>
            <a:endParaRPr lang="it-IT"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Conoscenza dei farmaci: Aiutare il paziente a comprendere l’importanza dell’aderenza alla terapia, gestire gli effetti collaterali dei farmaci antiepilettici e riconoscere i segnali di allarme.</a:t>
            </a:r>
            <a:endParaRPr lang="it-IT"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1415938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A769FE6-B823-54DE-57E8-148CD2813B7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70DB9DA-123E-9556-3604-669A7C5A87E2}"/>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3. Gruppi di supporto</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D3A2AD4-1998-D5C5-89AD-D420B3AEDF34}"/>
              </a:ext>
            </a:extLst>
          </p:cNvPr>
          <p:cNvSpPr>
            <a:spLocks noGrp="1"/>
          </p:cNvSpPr>
          <p:nvPr>
            <p:ph idx="1"/>
          </p:nvPr>
        </p:nvSpPr>
        <p:spPr/>
        <p:txBody>
          <a:bodyPr>
            <a:normAutofit fontScale="92500" lnSpcReduction="20000"/>
          </a:bodyPr>
          <a:lstStyle/>
          <a:p>
            <a:pPr marL="0" indent="0">
              <a:lnSpc>
                <a:spcPct val="115000"/>
              </a:lnSpc>
              <a:spcAft>
                <a:spcPts val="800"/>
              </a:spcAft>
              <a:buNone/>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Partecipare a gruppi di supporto offre alle persone con epilessia l’opportunità di condividere esperienze, apprendere strategie da altre persone con la stessa condizione e sentirsi meno isolati. Questi gruppi possono:</a:t>
            </a:r>
            <a:endParaRPr lang="it-IT"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Migliorare la comprensione della malattia attraverso la condivisione di informazioni.</a:t>
            </a:r>
            <a:endParaRPr lang="it-IT"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Favorire il supporto reciproco per affrontare lo stigma sociale e le difficoltà emotive.</a:t>
            </a:r>
            <a:endParaRPr lang="it-IT"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Offrire uno spazio sicuro per discutere paure, sfide quotidiane e successi nella gestione della malattia.</a:t>
            </a:r>
            <a:endParaRPr lang="it-IT"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8108764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8D0A3167-BAF8-9B87-6632-F1604B6C6EB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FCBD4C-F445-DBF9-17D9-2DAC3B064676}"/>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4. Intervento familiare e counseling</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812A8818-7DAC-3BE9-1A48-0501B8F6DD13}"/>
              </a:ext>
            </a:extLst>
          </p:cNvPr>
          <p:cNvSpPr>
            <a:spLocks noGrp="1"/>
          </p:cNvSpPr>
          <p:nvPr>
            <p:ph idx="1"/>
          </p:nvPr>
        </p:nvSpPr>
        <p:spPr/>
        <p:txBody>
          <a:bodyPr>
            <a:normAutofit/>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Coinvolgere la famiglia nel percorso di trattamento è cruciale, poiché i familiari giocano un ruolo importante nel supportare emotivamente la persona con epilessia. Alcune strategie includono: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Counseling familiare: Aiutare i familiari a comprendere l’epilessia e a sviluppare un approccio empatico e di supporto.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Educazione sulle crisi: Fornire informazioni ai familiari su come riconoscere e gestire una crisi epilettica in sicurezza.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Ridurre l’iperprotettività: Aiutare i genitori o i partner a evitare comportamenti iperprotettivi, che possono limitare l’autonomia della persona e influire negativamente sulla sua autostima.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004547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870DBD01-C838-3BF6-EF2A-1D074D80087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D548A08-C9A1-C4A1-19D6-962FD6564D14}"/>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5. Mindfulness e tecniche di rilassamento</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82143EA-912B-6342-7085-AA5D5207FE2A}"/>
              </a:ext>
            </a:extLst>
          </p:cNvPr>
          <p:cNvSpPr>
            <a:spLocks noGrp="1"/>
          </p:cNvSpPr>
          <p:nvPr>
            <p:ph idx="1"/>
          </p:nvPr>
        </p:nvSpPr>
        <p:spPr/>
        <p:txBody>
          <a:bodyPr>
            <a:normAutofit/>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Le pratiche di mindfulness possono essere utili per gestire lo stress e migliorare la qualità della vita. Ecco alcune tecniche che possono essere integrate nella gestione dell’epilessia: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Mindfulness: Aiuta la persona a concentrarsi sul momento presente e a ridurre la ruminazione su crisi passate o paure future.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Rilassamento muscolare progressivo: Può ridurre la tensione fisica e il rischio di crisi indotte dallo stress.</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Meditazione guidata: Può favorire un senso di calma e aumentare la resilienza psicologica.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069622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89CB594-EC76-AAEE-AB5F-0E43320A6D4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5946982-6F24-F6C4-DCD2-C3895DD23EB8}"/>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6. Strategie per affrontare lo stigma</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1A85BDF-AB7B-3E6A-8FAE-C67B9A8F4432}"/>
              </a:ext>
            </a:extLst>
          </p:cNvPr>
          <p:cNvSpPr>
            <a:spLocks noGrp="1"/>
          </p:cNvSpPr>
          <p:nvPr>
            <p:ph idx="1"/>
          </p:nvPr>
        </p:nvSpPr>
        <p:spPr/>
        <p:txBody>
          <a:bodyPr>
            <a:normAutofit/>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Lo stigma sociale è una delle principali sfide psicologiche per le persone con epilessia. Gli interventi mirati possono includere: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Empowerment individuale: Insegnare alla persona a rispondere in modo assertivo alle domande o ai pregiudizi degli altri riguardo all’epilessia.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Tecniche di esposizione: La CBT può utilizzare tecniche di esposizione per aiutare la persona a confrontarsi gradualmente con situazioni sociali o personali che teme a causa della sua condizione.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Educazione pubblica: Alcuni programmi di supporto offrono strumenti per sensibilizzare il pubblico sull’epilessia, riducendo così lo stigma e promuovendo un maggiore senso di accettazione.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1693937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80C39788-C471-383A-8739-F2B9E22F767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8070582-E9F9-4AA1-0A31-59702D4FC62C}"/>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7. Sviluppo dell’autonomia e delle abilità di coping</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BC42183-AAFA-730D-37D8-62222D566B2F}"/>
              </a:ext>
            </a:extLst>
          </p:cNvPr>
          <p:cNvSpPr>
            <a:spLocks noGrp="1"/>
          </p:cNvSpPr>
          <p:nvPr>
            <p:ph idx="1"/>
          </p:nvPr>
        </p:nvSpPr>
        <p:spPr/>
        <p:txBody>
          <a:bodyPr>
            <a:normAutofit/>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L’epilessia può limitare l’autonomia in alcune aree della vita quotidiana, come la guida o il lavoro. Per migliorare il senso di indipendenza e autoefficacia, le strategie possono includere: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Tecniche di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problem</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solving: Insegnare alla persona come gestire in modo pratico e proattivo le sfide che l’epilessia può comportare.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Sviluppo di abilità di coping: Aiutare la persona a trovare strategie di adattamento efficaci per affrontare momenti di crisi o difficoltà emotive legate alla malattia.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Obiettivi graduali: Stabilire piccoli obiettivi realizzabili per aumentare gradualmente la fiducia nelle proprie capacità e promuovere l’autonomia.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8947658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6B5D583-F7BB-AF8F-1152-8EF30FB8B86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72BCA39-7C1D-4B58-7912-CE02F1CFDF3A}"/>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8. Supporto scolastico e lavorativo</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62A21175-E000-6976-A3DC-1593201BFEC3}"/>
              </a:ext>
            </a:extLst>
          </p:cNvPr>
          <p:cNvSpPr>
            <a:spLocks noGrp="1"/>
          </p:cNvSpPr>
          <p:nvPr>
            <p:ph idx="1"/>
          </p:nvPr>
        </p:nvSpPr>
        <p:spPr/>
        <p:txBody>
          <a:bodyPr>
            <a:normAutofit/>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Per i bambini con epilessia, è fondamentale lavorare con insegnanti e personale scolastico per garantire un ambiente di apprendimento sicuro e favorevole. Negli adulti, il supporto può includere: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Adattamenti scolastici: L’implementazione di piani educativi individualizzati (PEI) per gestire le crisi epilettiche a scuola.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Consulenza lavorativa: Supporto per trovare o mantenere un lavoro che tenga conto delle esigenze specifiche della persona con epilessia.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Supporto legale: Assistenza legale per far valere i propri diritti nel contesto lavorativo o scolastico.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084755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1C4985-C4EF-C1D3-70AD-ED64598EF9C7}"/>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Cause dell’epilessia:</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8CF4D55C-8FF9-5D52-3ECE-FD914DB85045}"/>
              </a:ext>
            </a:extLst>
          </p:cNvPr>
          <p:cNvSpPr>
            <a:spLocks noGrp="1"/>
          </p:cNvSpPr>
          <p:nvPr>
            <p:ph idx="1"/>
          </p:nvPr>
        </p:nvSpPr>
        <p:spPr/>
        <p:txBody>
          <a:bodyPr>
            <a:normAutofit fontScale="92500"/>
          </a:bodyPr>
          <a:lstStyle/>
          <a:p>
            <a:pPr marL="0" indent="0">
              <a:lnSpc>
                <a:spcPct val="115000"/>
              </a:lnSpc>
              <a:spcAft>
                <a:spcPts val="800"/>
              </a:spcAft>
              <a:buNone/>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2200" kern="100" dirty="0">
                <a:effectLst/>
                <a:latin typeface="Times New Roman" panose="02020603050405020304" pitchFamily="18" charset="0"/>
                <a:ea typeface="Times New Roman" panose="02020603050405020304" pitchFamily="18" charset="0"/>
                <a:cs typeface="Times New Roman" panose="02020603050405020304" pitchFamily="18" charset="0"/>
              </a:rPr>
              <a:t>. Le cause possono essere molteplici:</a:t>
            </a:r>
            <a:endParaRPr lang="it-IT" sz="2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200" kern="100" dirty="0">
                <a:effectLst/>
                <a:latin typeface="Times New Roman" panose="02020603050405020304" pitchFamily="18" charset="0"/>
                <a:ea typeface="Times New Roman" panose="02020603050405020304" pitchFamily="18" charset="0"/>
                <a:cs typeface="Times New Roman" panose="02020603050405020304" pitchFamily="18" charset="0"/>
              </a:rPr>
              <a:t>Genetiche: Alcuni individui possono ereditare una predisposizione all’epilessia.</a:t>
            </a:r>
            <a:endParaRPr lang="it-IT" sz="2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200" kern="100" dirty="0">
                <a:effectLst/>
                <a:latin typeface="Times New Roman" panose="02020603050405020304" pitchFamily="18" charset="0"/>
                <a:ea typeface="Times New Roman" panose="02020603050405020304" pitchFamily="18" charset="0"/>
                <a:cs typeface="Times New Roman" panose="02020603050405020304" pitchFamily="18" charset="0"/>
              </a:rPr>
              <a:t>Traumi cranici: importanti danni possono avvenire in occasione del parto Incidenti o colpi alla testa possono causare danni che portano a crisi epilettiche.</a:t>
            </a:r>
            <a:endParaRPr lang="it-IT" sz="2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200" kern="100" dirty="0">
                <a:effectLst/>
                <a:latin typeface="Times New Roman" panose="02020603050405020304" pitchFamily="18" charset="0"/>
                <a:ea typeface="Times New Roman" panose="02020603050405020304" pitchFamily="18" charset="0"/>
                <a:cs typeface="Times New Roman" panose="02020603050405020304" pitchFamily="18" charset="0"/>
              </a:rPr>
              <a:t>Condizioni mediche: Tumori cerebrali, infezioni come la meningite, o condizioni come l’ictus.</a:t>
            </a:r>
          </a:p>
          <a:p>
            <a:pPr>
              <a:lnSpc>
                <a:spcPct val="115000"/>
              </a:lnSpc>
              <a:spcAft>
                <a:spcPts val="800"/>
              </a:spcAft>
            </a:pPr>
            <a:r>
              <a:rPr lang="it-IT" sz="2200" kern="100" dirty="0">
                <a:effectLst/>
                <a:latin typeface="Aptos" panose="020B0004020202020204" pitchFamily="34" charset="0"/>
                <a:ea typeface="Aptos" panose="020B0004020202020204" pitchFamily="34" charset="0"/>
                <a:cs typeface="Times New Roman" panose="02020603050405020304" pitchFamily="18" charset="0"/>
              </a:rPr>
              <a:t>Sostanze tossiche in particolare stupefacenti possono favorire o indurre la comparsa di crisi epilettiche</a:t>
            </a:r>
          </a:p>
          <a:p>
            <a:pPr>
              <a:lnSpc>
                <a:spcPct val="115000"/>
              </a:lnSpc>
              <a:spcAft>
                <a:spcPts val="800"/>
              </a:spcAft>
            </a:pPr>
            <a:r>
              <a:rPr lang="it-IT" sz="2200" kern="100" dirty="0">
                <a:effectLst/>
                <a:latin typeface="Times New Roman" panose="02020603050405020304" pitchFamily="18" charset="0"/>
                <a:ea typeface="Times New Roman" panose="02020603050405020304" pitchFamily="18" charset="0"/>
                <a:cs typeface="Times New Roman" panose="02020603050405020304" pitchFamily="18" charset="0"/>
              </a:rPr>
              <a:t>Anomalie nello sviluppo cerebrale es Malformazioni congenite.</a:t>
            </a:r>
            <a:endParaRPr lang="it-IT" sz="2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2926685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3A9368F-4A5A-1F8D-546F-8CFFB4D2B29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FBC5BEE-3843-4725-B74F-6BF5C74CB61D}"/>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9. Integrazione con il trattamento medico</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A850227-D5BD-0B12-8318-67A36D825D97}"/>
              </a:ext>
            </a:extLst>
          </p:cNvPr>
          <p:cNvSpPr>
            <a:spLocks noGrp="1"/>
          </p:cNvSpPr>
          <p:nvPr>
            <p:ph idx="1"/>
          </p:nvPr>
        </p:nvSpPr>
        <p:spPr/>
        <p:txBody>
          <a:bodyPr>
            <a:normAutofit/>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Un supporto psicologico efficace deve essere integrato con il trattamento medico. Collaborare con neurologi e altri professionisti della salute consente di:</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Monitorare eventuali cambiamenti nel trattamento farmacologico che potrebbero influire sull’umore o sulla cognizione.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Offrire supporto psicologico specifico per le persone che stanno affrontando difficoltà legate agli effetti collaterali dei farmaci antiepilettici.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1026587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5258967A-0B58-4577-A22B-5BD1091712C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B5FB3B8-36DF-D375-DD32-490775243533}"/>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CEFALEE</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EF35BA09-EA05-4779-FB90-6A1473A8C0E2}"/>
              </a:ext>
            </a:extLst>
          </p:cNvPr>
          <p:cNvSpPr>
            <a:spLocks noGrp="1"/>
          </p:cNvSpPr>
          <p:nvPr>
            <p:ph idx="1"/>
          </p:nvPr>
        </p:nvSpPr>
        <p:spPr/>
        <p:txBody>
          <a:bodyPr>
            <a:normAutofit fontScale="92500" lnSpcReduction="20000"/>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Le cefalee sono mal di testa che possono variare in intensità, durata e cause. Possono essere classificate in due categorie principali: cefalee primarie e cefalee secondarie.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1.	Cefalee primarie: Sono mal di testa che non sono causati da un’altra condizione medica. Le più comuni sono: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Emicrania: Un mal di testa che colpisce metà del cervello. A volte esordisce con un lampo di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lece</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una fitta o uno stato trasognato «aura». Provoca un dolore intenso, spesso pulsante, che può essere accompagnato da nausea, vomito e sensibilità alla luce o al suono. Può durare da poche ore a diversi giorni.</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Cefalea tensiva: Un dolore lieve o moderato che si avverte come una fascia che stringe la testa. È la forma più comune di mal di testa. È legato ad un circolo vizioso di ansia che induce tensione muscolare, che porta a dolore nella fascia di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tendinial</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loro attaccamento col muscolo e con l’osso. Chiamato anche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tension</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headache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Cefalea a grappolo: Un dolore intenso e penetrante, di solito localizzato su un lato della testa, spesso intorno all’occhio. Gli attacchi possono verificarsi in gruppi o “grappoli” per un periodo di tempo, con intervalli di assenza di sintomi. Molti pazienti soffrono tanto che spesso pensano al suicidio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4065876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145FB7E-F46A-E586-AE53-F679FBD0D19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F36D2F8-C1FA-DD3A-2349-6EBD3615235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07BDEEE-265C-1828-ABD7-A3898FFC2FA1}"/>
              </a:ext>
            </a:extLst>
          </p:cNvPr>
          <p:cNvSpPr>
            <a:spLocks noGrp="1"/>
          </p:cNvSpPr>
          <p:nvPr>
            <p:ph idx="1"/>
          </p:nvPr>
        </p:nvSpPr>
        <p:spPr/>
        <p:txBody>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2.	Cefalee secondarie: Sono causate da una condizione sottostante, come: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Infezioni (es. sinusiti)</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Trauma cranico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Ipertensione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Problemi neurologici o lesioni cerebrali.</a:t>
            </a:r>
          </a:p>
          <a:p>
            <a:pPr lvl="3">
              <a:lnSpc>
                <a:spcPct val="115000"/>
              </a:lnSpc>
              <a:spcAft>
                <a:spcPts val="800"/>
              </a:spcAft>
            </a:pPr>
            <a:r>
              <a:rPr lang="it-IT" sz="2400" kern="100" dirty="0">
                <a:latin typeface="Times New Roman" panose="02020603050405020304" pitchFamily="18" charset="0"/>
                <a:ea typeface="Aptos" panose="020B0004020202020204" pitchFamily="34" charset="0"/>
                <a:cs typeface="Times New Roman" panose="02020603050405020304" pitchFamily="18" charset="0"/>
              </a:rPr>
              <a:t>Arterite della arteria temporale (arterite di Horton chiamata anche la cefalea dei suicidi)</a:t>
            </a:r>
            <a:endParaRPr lang="it-IT"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598555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A88490C7-F5B5-9180-CF22-35EE7C4F5F1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F996DB0-C9D9-577D-06F0-BD5A7F520CF1}"/>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Cause</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E61A641-D2C9-F727-C5AD-045BE1ACE41C}"/>
              </a:ext>
            </a:extLst>
          </p:cNvPr>
          <p:cNvSpPr>
            <a:spLocks noGrp="1"/>
          </p:cNvSpPr>
          <p:nvPr>
            <p:ph idx="1"/>
          </p:nvPr>
        </p:nvSpPr>
        <p:spPr/>
        <p:txBody>
          <a:bodyPr>
            <a:normAutofit/>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Le cause delle cefalee variano in base al tipo. Per le cefalee primarie, hanno predisposizione genetica i fattori scatenanti possono includere stress, alimentazione, cambiamenti ormonali, mancanza di sonno o disidratazione. Le cefalee secondarie richiedono un’indagine medica per identificare la causa sottostante.</a:t>
            </a:r>
            <a:endParaRPr lang="it-IT" sz="3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6529773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B9B88A0-E51E-83F5-2FF2-60E751966BC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FF89DCF-3BC2-90C0-0A4C-2EA9C3AEF3A4}"/>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Trattamenti</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6C06925A-6E48-7A57-9C5B-D04E34A6065D}"/>
              </a:ext>
            </a:extLst>
          </p:cNvPr>
          <p:cNvSpPr>
            <a:spLocks noGrp="1"/>
          </p:cNvSpPr>
          <p:nvPr>
            <p:ph idx="1"/>
          </p:nvPr>
        </p:nvSpPr>
        <p:spPr/>
        <p:txBody>
          <a:bodyPr>
            <a:normAutofit fontScale="92500" lnSpcReduction="20000"/>
          </a:bodyPr>
          <a:lstStyle/>
          <a:p>
            <a:pPr>
              <a:lnSpc>
                <a:spcPct val="115000"/>
              </a:lnSpc>
              <a:spcAft>
                <a:spcPts val="800"/>
              </a:spcAft>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Il trattamento delle cefalee dipende dalla causa. Le cefalee primarie possono essere trattate con farmaci analgesici di diversa potenza o triptani per le emicranie. In alcuni casi un antidepressivo, </a:t>
            </a:r>
            <a:r>
              <a:rPr lang="it-IT" sz="2800" kern="100" dirty="0" err="1">
                <a:effectLst/>
                <a:latin typeface="Times New Roman" panose="02020603050405020304" pitchFamily="18" charset="0"/>
                <a:ea typeface="Times New Roman" panose="02020603050405020304" pitchFamily="18" charset="0"/>
                <a:cs typeface="Times New Roman" panose="02020603050405020304" pitchFamily="18" charset="0"/>
              </a:rPr>
              <a:t>amtriptilina</a:t>
            </a: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si rivela particolarmente utile Cambiamenti nello stile di vita, tecniche di rilassamento e gestione dello stress sono spesso utili. Per le cefalee secondarie, è fondamentale trattare la causa sottostante. </a:t>
            </a:r>
            <a:endParaRPr lang="it-IT"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Gli aspetti psicologici giocano un ruolo significativo nello sviluppo, nell’intensità e nella gestione delle cefalee, specialmente nelle forme primarie come l’emicrania e la cefalea tensiva. Vediamo alcuni degli aspetti più rilevanti: </a:t>
            </a:r>
            <a:endParaRPr lang="it-IT" sz="2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531002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543198D-4DB5-26B4-6627-173FC0362A6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A4984F0-7CC6-2411-0E03-58D200E3CB7B}"/>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1. Stress e Ansia</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677580E-D64C-4973-12E8-42BC8F6A64A6}"/>
              </a:ext>
            </a:extLst>
          </p:cNvPr>
          <p:cNvSpPr>
            <a:spLocks noGrp="1"/>
          </p:cNvSpPr>
          <p:nvPr>
            <p:ph idx="1"/>
          </p:nvPr>
        </p:nvSpPr>
        <p:spPr/>
        <p:txBody>
          <a:bodyPr/>
          <a:lstStyle/>
          <a:p>
            <a:pPr>
              <a:lnSpc>
                <a:spcPct val="115000"/>
              </a:lnSpc>
              <a:spcAft>
                <a:spcPts val="800"/>
              </a:spcAft>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Lo stress è uno dei fattori scatenanti più comuni per le cefalee, in particolare per la cefalea tensiva e le emicranie. Il legame tra lo stress e il mal di testa può essere ciclico: lo stress può causare mal di testa, e la presenza di cefalee ricorrenti può a sua volta aumentare i livelli di stress e ansia. Questa relazione bidirezionale può alimentare episodi frequenti o cronici di cefalea.</a:t>
            </a:r>
            <a:endParaRPr lang="it-IT" sz="3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5923973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D60655B9-4D93-2B49-77FF-A2B712E2D50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1E5E17F-9EB5-2565-08E8-689919D893B0}"/>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2. Depressione</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6C3027A-940B-3439-02AC-884B416F5B03}"/>
              </a:ext>
            </a:extLst>
          </p:cNvPr>
          <p:cNvSpPr>
            <a:spLocks noGrp="1"/>
          </p:cNvSpPr>
          <p:nvPr>
            <p:ph idx="1"/>
          </p:nvPr>
        </p:nvSpPr>
        <p:spPr/>
        <p:txBody>
          <a:bodyPr>
            <a:normAutofit fontScale="92500" lnSpcReduction="10000"/>
          </a:bodyPr>
          <a:lstStyle/>
          <a:p>
            <a:pPr>
              <a:lnSpc>
                <a:spcPct val="115000"/>
              </a:lnSpc>
              <a:spcAft>
                <a:spcPts val="800"/>
              </a:spcAft>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Le persone con cefalee croniche, soprattutto emicrania, hanno una maggiore probabilità di soffrire di depressione. La sofferenza fisica e il disagio associati al mal di testa ricorrente possono portare a un abbassamento dell’umore e, in alcuni casi, alla depressione clinica. Inoltre, la depressione stessa può contribuire a una maggiore percezione del dolore e a una minore capacità di gestione dello stesso. La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amitriptilina</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laroxyl</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è utile per ansia dolore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cefalgico</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e depressione</a:t>
            </a:r>
            <a:endParaRPr lang="it-IT" sz="3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6029128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58386F1-486D-0175-AD41-A2835DE2F5F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DDE655F-4715-6E5A-B9A6-E7BFD8CBD2E1}"/>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3. Personalità e Tratti Psicologici</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A9F1B66-DCEA-25FF-C944-14574F7AE6DC}"/>
              </a:ext>
            </a:extLst>
          </p:cNvPr>
          <p:cNvSpPr>
            <a:spLocks noGrp="1"/>
          </p:cNvSpPr>
          <p:nvPr>
            <p:ph idx="1"/>
          </p:nvPr>
        </p:nvSpPr>
        <p:spPr/>
        <p:txBody>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Alcuni studi hanno suggerito che le persone con determinati tratti di personalità, come perfezionismo, tendenza al controllo o introversione, potrebbero essere più vulnerabili a sviluppare cefalee, in particolare quelle di tipo tensivo. Questi tratti possono aumentare la propensione a esperire tensioni muscolari e stress mentale, scatenando mal di testa. </a:t>
            </a:r>
            <a:endParaRPr lang="it-IT" sz="3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6824678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4A3B5CE-7FF8-6C46-68B4-3C78BC0ECBF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6C5224F-FD60-A935-81E6-A51546416E42}"/>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4. Fattori Cognitivi</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FC8F6E3-00CC-0D7D-5A63-F40659174E76}"/>
              </a:ext>
            </a:extLst>
          </p:cNvPr>
          <p:cNvSpPr>
            <a:spLocks noGrp="1"/>
          </p:cNvSpPr>
          <p:nvPr>
            <p:ph idx="1"/>
          </p:nvPr>
        </p:nvSpPr>
        <p:spPr/>
        <p:txBody>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Le aspettative e le convinzioni legate al dolore possono influenzare notevolmente la percezione e la gestione delle cefalee. Le persone che si aspettano un peggioramento del dolore o che si percepiscono come incapaci di gestire gli episodi possono sperimentare cefalee più frequenti e intense. Approcci cognitivi, come la ristrutturazione delle convinzioni negative, possono migliorare la gestione del dolore.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489760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1EFCE4F2-2BCB-BFF1-FCBB-23DEEDE520A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D9B8D8F-1A56-1E24-BF67-47E3C63813B7}"/>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5. Comportamenti di Coping</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0865178-23BD-B989-CEB7-5DE93E356D3D}"/>
              </a:ext>
            </a:extLst>
          </p:cNvPr>
          <p:cNvSpPr>
            <a:spLocks noGrp="1"/>
          </p:cNvSpPr>
          <p:nvPr>
            <p:ph idx="1"/>
          </p:nvPr>
        </p:nvSpPr>
        <p:spPr/>
        <p:txBody>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Il modo in cui una persona affronta il dolore può influire sull’evoluzione delle cefalee. Strategie di coping adattive, come la risoluzione dei problemi, la meditazione o la mindfulness, possono ridurre la frequenza e la gravità degli episodi. Al contrario, comportamenti di evitamento o la focalizzazione negativa sul dolore possono esacerbare il problema. Quando un paziente trova il farmaco «giusto « per lui ad esempio i triptani per l’emicranico si sente molto più sicuro</a:t>
            </a:r>
            <a:endParaRPr lang="it-IT"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38675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49BDEE-189A-2D70-DEB2-0205BD20B47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2B51582-F073-7E1F-262B-65E52A07A0A8}"/>
              </a:ext>
            </a:extLst>
          </p:cNvPr>
          <p:cNvSpPr>
            <a:spLocks noGrp="1"/>
          </p:cNvSpPr>
          <p:nvPr>
            <p:ph idx="1"/>
          </p:nvPr>
        </p:nvSpPr>
        <p:spPr/>
        <p:txBody>
          <a:bodyPr/>
          <a:lstStyle/>
          <a:p>
            <a:r>
              <a:rPr lang="it-IT" dirty="0"/>
              <a:t>Il cervello dei bambini è molto immaturo ed in particolar modo i processi di </a:t>
            </a:r>
            <a:r>
              <a:rPr lang="it-IT" dirty="0" err="1"/>
              <a:t>mielinizzazione</a:t>
            </a:r>
            <a:r>
              <a:rPr lang="it-IT" dirty="0"/>
              <a:t> richiedono molto tempo prima di essere completati. In molti casi, con febbre alta, i bambini possono avere crisi epilettiche. Nella maggior parte dei casi si tratta di eventi sporadici che non lasciano importanti conseguenze. Diverso il caso di un attacco epilettico che coglie un adulto in modo improvviso o quasi. In questi casi è molto importante indagarne le cause.</a:t>
            </a:r>
          </a:p>
        </p:txBody>
      </p:sp>
    </p:spTree>
    <p:extLst>
      <p:ext uri="{BB962C8B-B14F-4D97-AF65-F5344CB8AC3E}">
        <p14:creationId xmlns:p14="http://schemas.microsoft.com/office/powerpoint/2010/main" val="26726748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3508DE8-CCB8-1FF1-0E42-5D4B41A3925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08282C6-FB68-1948-F014-08F22CD54C9A}"/>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6. Aspetti psicosomatici</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04C5D2A-7998-85DB-AD2E-AF08B40D13C4}"/>
              </a:ext>
            </a:extLst>
          </p:cNvPr>
          <p:cNvSpPr>
            <a:spLocks noGrp="1"/>
          </p:cNvSpPr>
          <p:nvPr>
            <p:ph idx="1"/>
          </p:nvPr>
        </p:nvSpPr>
        <p:spPr/>
        <p:txBody>
          <a:bodyPr>
            <a:normAutofit lnSpcReduction="10000"/>
          </a:bodyPr>
          <a:lstStyle/>
          <a:p>
            <a:pPr>
              <a:lnSpc>
                <a:spcPct val="115000"/>
              </a:lnSpc>
              <a:spcAft>
                <a:spcPts val="800"/>
              </a:spcAft>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Le cefalee, in particolare quelle tensionali, sono spesso considerate una manifestazione psicosomatica dello stress emotivo. Il corpo esprime il disagio psicologico attraverso il mal di testa, in un modo che potrebbe non essere completamente consapevole per la persona. Questo è particolarmente comune in coloro che hanno difficoltà a riconoscere o esprimere le emozioni, un tratto noto come “alessitimia”. </a:t>
            </a:r>
            <a:endParaRPr lang="it-IT" sz="3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8593846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B2B9E17-2D21-B3F5-84C4-04C57A6B403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4638261-C781-B49D-9EB0-940993919194}"/>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7. Qualità della vita e impatto sociale</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0BC39A7-BB7D-631E-1289-BBDF8A74114A}"/>
              </a:ext>
            </a:extLst>
          </p:cNvPr>
          <p:cNvSpPr>
            <a:spLocks noGrp="1"/>
          </p:cNvSpPr>
          <p:nvPr>
            <p:ph idx="1"/>
          </p:nvPr>
        </p:nvSpPr>
        <p:spPr/>
        <p:txBody>
          <a:bodyPr/>
          <a:lstStyle/>
          <a:p>
            <a:pPr>
              <a:lnSpc>
                <a:spcPct val="115000"/>
              </a:lnSpc>
              <a:spcAft>
                <a:spcPts val="800"/>
              </a:spcAft>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Le cefalee frequenti, specialmente le emicranie debilitanti, possono avere un impatto significativo sulla qualità della vita. Possono influire negativamente sulle relazioni sociali, la vita lavorativa e il benessere generale, portando a isolamento sociale e sentimenti di frustrazione o impotenza. </a:t>
            </a:r>
            <a:endParaRPr lang="it-IT" sz="3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9264437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17419B5-CE6C-B97B-B555-180BFBFE402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E5223FA-1E0E-1D5E-AC71-7A782A4F49BE}"/>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Interventi Psicologici</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992DD99-8EA7-BF04-CE5D-065373EB789E}"/>
              </a:ext>
            </a:extLst>
          </p:cNvPr>
          <p:cNvSpPr>
            <a:spLocks noGrp="1"/>
          </p:cNvSpPr>
          <p:nvPr>
            <p:ph idx="1"/>
          </p:nvPr>
        </p:nvSpPr>
        <p:spPr/>
        <p:txBody>
          <a:bodyPr>
            <a:normAutofit/>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Terapia cognitivo-comportamentale (CBT): La CBT è ampiamente utilizzata per aiutare le persone a gestire il dolore cronico, inclusi i mal di testa. Aiuta a identificare e modificare i pensieri negativi o disfunzionali e a sviluppare strategie di coping più efficaci.</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Biofeedback: Questa tecnica permette alle persone di apprendere a controllare alcune funzioni corporee (come la tensione muscolare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spprattutto</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dei muscoli del collo la temperatura sulla fronte o la frequenza cardiaca) attraverso il monitoraggio elettronico. Può essere particolarmente utile per le cefalee tensionali.</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Mindfulness e meditazione: Tecniche di rilassamento e consapevolezza sono efficaci per ridurre lo stress e migliorare la gestione del dolore nelle cefalee.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L’approccio psicologico al trattamento delle cefalee non solo mira a ridurre la frequenza e l’intensità degli episodi, ma anche a migliorare il benessere emotivo e la qualità della vita della persona.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9563930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9112F75-A908-3073-4C85-C9DE54C7F53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0E2952C-AE3B-5D36-2ED7-5DF3F5A33CB6}"/>
              </a:ext>
            </a:extLst>
          </p:cNvPr>
          <p:cNvSpPr>
            <a:spLocks noGrp="1"/>
          </p:cNvSpPr>
          <p:nvPr>
            <p:ph type="title"/>
          </p:nvPr>
        </p:nvSpPr>
        <p:spPr/>
        <p:txBody>
          <a:bodyPr/>
          <a:lstStyle/>
          <a:p>
            <a:r>
              <a:rPr lang="it-IT" dirty="0"/>
              <a:t>CEFALEA A GRAPPOLO</a:t>
            </a:r>
          </a:p>
        </p:txBody>
      </p:sp>
      <p:sp>
        <p:nvSpPr>
          <p:cNvPr id="3" name="Segnaposto contenuto 2">
            <a:extLst>
              <a:ext uri="{FF2B5EF4-FFF2-40B4-BE49-F238E27FC236}">
                <a16:creationId xmlns:a16="http://schemas.microsoft.com/office/drawing/2014/main" id="{D7FF743A-E491-483A-E6D4-5B2B0DA77F85}"/>
              </a:ext>
            </a:extLst>
          </p:cNvPr>
          <p:cNvSpPr>
            <a:spLocks noGrp="1"/>
          </p:cNvSpPr>
          <p:nvPr>
            <p:ph idx="1"/>
          </p:nvPr>
        </p:nvSpPr>
        <p:spPr/>
        <p:txBody>
          <a:bodyPr>
            <a:normAutofit fontScale="85000" lnSpcReduction="20000"/>
          </a:bodyPr>
          <a:lstStyle/>
          <a:p>
            <a:pPr>
              <a:lnSpc>
                <a:spcPct val="115000"/>
              </a:lnSpc>
              <a:spcAft>
                <a:spcPts val="800"/>
              </a:spcAft>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La cefalea a grappolo è una delle forme più dolorose di mal di testa. È caratterizzata da attacchi intensi e acuti di dolore, solitamente localizzati su un lato della testa, spesso intorno o dietro l’occhio. Gli episodi possono durare da 15 minuti a 3 ore e si verificano in periodi definiti, chiamati “grappoli”, durante i quali gli attacchi si presentano regolarmente, anche più volte al giorno, per settimane o mesi. I grappoli possono comparire ad orario tipico da un paziente all’altro, spesso di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notteTra</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un grappolo e l’altro, la persona può godere di periodi di remissione, che possono durare mesi o persino anni. Risente delle variazioni stagionali viene peggiorata dall’alcol</a:t>
            </a:r>
            <a:endParaRPr lang="it-IT" sz="3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1796550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21EAAF0-7796-8D57-9B6C-176DF9BB015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7FDBA13-F5FC-59EB-3AAF-1FFE7E310585}"/>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Trattamento</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5C71658-CB12-88F1-27A3-9858BF2381A7}"/>
              </a:ext>
            </a:extLst>
          </p:cNvPr>
          <p:cNvSpPr>
            <a:spLocks noGrp="1"/>
          </p:cNvSpPr>
          <p:nvPr>
            <p:ph idx="1"/>
          </p:nvPr>
        </p:nvSpPr>
        <p:spPr/>
        <p:txBody>
          <a:bodyPr>
            <a:normAutofit fontScale="70000" lnSpcReduction="20000"/>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Il trattamento della cefalea a grappolo si concentra su due obiettivi: interrompere l’attacco acuto e prevenire futuri episodi.</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1.	Trattamento acuto: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Ossigeno ad alto flusso: Inalare ossigeno al 100% attraverso una maschera può interrompere un attacco in pochi minuti per molte persone.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Triptani: Farmaci come il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sumatriptan</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(somministrato per via sottocutanea o tramite spray nasale) sono spesso efficaci nell’alleviare il dolore.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2.	Trattamento preventivo: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Verapamil</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Un calcio-antagonista che è il farmaco di prima scelta per prevenire gli attacchi durante i periodi di grappolo.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Litio: Utilizzato soprattutto per i casi cronici.</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Corticosteroidi: Utilizzati a breve termine per interrompere un ciclo di cefalee, soprattutto all’inizio di un grappolo.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Altri trattamenti preventivi includono la melatonina, il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topiramato</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e la neuromodulazione.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8149290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5365534-38A8-DAF0-4E63-7A8CA559941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FD59D51-7D36-3E95-A3CC-51082DF2BC1B}"/>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Aspetti psicologici</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B07C582-AC67-FFB3-72C8-3DB20BBC8AA0}"/>
              </a:ext>
            </a:extLst>
          </p:cNvPr>
          <p:cNvSpPr>
            <a:spLocks noGrp="1"/>
          </p:cNvSpPr>
          <p:nvPr>
            <p:ph idx="1"/>
          </p:nvPr>
        </p:nvSpPr>
        <p:spPr/>
        <p:txBody>
          <a:bodyPr>
            <a:normAutofit fontScale="92500" lnSpcReduction="20000"/>
          </a:bodyPr>
          <a:lstStyle/>
          <a:p>
            <a:pPr>
              <a:lnSpc>
                <a:spcPct val="115000"/>
              </a:lnSpc>
              <a:spcAft>
                <a:spcPts val="800"/>
              </a:spcAft>
            </a:pP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 La cefalea a grappolo, essendo così dolorosa e debilitante, ha un impatto significativo sulla qualità della vita e sul benessere psicologico. Il dolore e la frequenza degli attacchi possono causare ansia anticipatoria (la paura di un nuovo attacco), depressione, isolamento sociale e, in alcuni casi, pensieri suicidari.</a:t>
            </a:r>
            <a:endParaRPr lang="it-IT"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 Interventi psicologici, come la terapia cognitivo-comportamentale (CBT), possono essere utili per affrontare lo stress e le emozioni negative associate alla condizione, anche se il trattamento medico rimane cruciale.</a:t>
            </a:r>
            <a:endParaRPr lang="it-IT"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7848428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5291D1D-EDC8-B770-3A10-05515BCDFCE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F6D28E-9A86-4F6A-22A9-099E64345B7F}"/>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INSONNIE</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3890A175-C450-E5C6-25E2-6D6BC730CFF6}"/>
              </a:ext>
            </a:extLst>
          </p:cNvPr>
          <p:cNvSpPr>
            <a:spLocks noGrp="1"/>
          </p:cNvSpPr>
          <p:nvPr>
            <p:ph idx="1"/>
          </p:nvPr>
        </p:nvSpPr>
        <p:spPr/>
        <p:txBody>
          <a:bodyPr>
            <a:normAutofit/>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L’insonnia può essere classificata in diversi modi, a seconda della sua durata, della causa e della sua manifestazione. Ecco i principali tipi di insonnia: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1. Insonnia acuta (transitoria)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Durata: Breve, dura da pochi giorni a qualche settimana.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Cause: Di solito è legata a situazioni stressanti temporanee, come un esame imminente, problemi lavorativi o personali, o un cambio di fuso orario (jet lag).</a:t>
            </a: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Trattamento: Spesso migliora con il passare del tempo, man mano che la situazione stressante viene risolta.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800"/>
              </a:spcAft>
            </a:pP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7290030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967A745-1F1D-4F7E-77C9-F7F927A409A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764C059-5B8A-6533-0C9B-62377ABCD725}"/>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2. Insonnia cronica</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93D541B-93EB-2317-8810-3A1A864EC20B}"/>
              </a:ext>
            </a:extLst>
          </p:cNvPr>
          <p:cNvSpPr>
            <a:spLocks noGrp="1"/>
          </p:cNvSpPr>
          <p:nvPr>
            <p:ph idx="1"/>
          </p:nvPr>
        </p:nvSpPr>
        <p:spPr/>
        <p:txBody>
          <a:bodyPr>
            <a:normAutofit/>
          </a:bodyPr>
          <a:lstStyle/>
          <a:p>
            <a:pPr marL="0" indent="0">
              <a:lnSpc>
                <a:spcPct val="115000"/>
              </a:lnSpc>
              <a:spcAft>
                <a:spcPts val="800"/>
              </a:spcAft>
              <a:buNone/>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Durata: Persiste per almeno tre notti a settimana per tre mesi o più.</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Cause: Spesso è associata a disturbi medici o psicologici come ansia, depressione, dolore cronico o condizioni mediche come l’apnea notturna. Può anche derivare da cattive abitudini di sonno o dall’uso di sostanze.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Trattamento: Richiede interventi più strutturati, come la terapia cognitivo-comportamentale per l’insonnia (CBT-I), la gestione dei disturbi medici sottostanti o l’adozione di migliori pratiche per l’igiene del sonno.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4397183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DA23007C-0636-55CA-4969-3F6FE18BD54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C2B4885-6EA7-0713-0196-6CAB004C404B}"/>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3. Insonnia iniziale (difficoltà a prendere sonno)</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499FE64-E628-DBC0-2DA4-51545D32DF43}"/>
              </a:ext>
            </a:extLst>
          </p:cNvPr>
          <p:cNvSpPr>
            <a:spLocks noGrp="1"/>
          </p:cNvSpPr>
          <p:nvPr>
            <p:ph idx="1"/>
          </p:nvPr>
        </p:nvSpPr>
        <p:spPr/>
        <p:txBody>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Caratteristiche: La difficoltà principale è l’addormentamento, anche se le persone possono restare addormentate una volta che si sono addormentate.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Cause: Di solito legata a problemi psicologici, come ansia o iperattività mentale, o a fattori esterni come l’uso di stimolanti (caffeina, nicotina).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Trattamento: Tecniche di rilassamento, riduzione dello stress, e modifiche dello stile di vita come evitare stimolanti nelle ore serali. Gli ansiolitici possono essere utili ma le dosi devono essere contenute e la durata del trattamento limitata. Alcuni insonni sono portati ad eccedere pensando che tanto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piu</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tanto meglio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6182526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4F28D29-773D-C9EE-1028-613749144D2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F44586C-A32F-C4AA-171E-4466D7D6ACE3}"/>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4. Insonnia da mantenimento del sonno (risvegli frequenti)</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F166581-0504-225B-577B-57298150C927}"/>
              </a:ext>
            </a:extLst>
          </p:cNvPr>
          <p:cNvSpPr>
            <a:spLocks noGrp="1"/>
          </p:cNvSpPr>
          <p:nvPr>
            <p:ph idx="1"/>
          </p:nvPr>
        </p:nvSpPr>
        <p:spPr/>
        <p:txBody>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Caratteristiche: Il problema principale è svegliarsi frequentemente durante la notte o rimanere svegli per lunghi periodi durante la notte.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Cause: Può essere legata a disturbi del sonno come l’apnea notturna, condizioni mediche (dolore cronico, reflusso gastroesofageo) o ansia e depressione.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Trattamento: Identificare e trattare le cause sottostanti, oltre a migliorare l’igiene del sonno.</a:t>
            </a:r>
          </a:p>
          <a:p>
            <a:pPr>
              <a:lnSpc>
                <a:spcPct val="115000"/>
              </a:lnSpc>
              <a:spcAft>
                <a:spcPts val="800"/>
              </a:spcAft>
            </a:pPr>
            <a:r>
              <a:rPr lang="it-IT" sz="1800" kern="100" dirty="0">
                <a:latin typeface="Times New Roman" panose="02020603050405020304" pitchFamily="18" charset="0"/>
                <a:ea typeface="Times New Roman" panose="02020603050405020304" pitchFamily="18" charset="0"/>
                <a:cs typeface="Times New Roman" panose="02020603050405020304" pitchFamily="18" charset="0"/>
              </a:rPr>
              <a:t>Spesso è favorita da disturbi clinici che obbligano a frequenti risvegli per andare a letto (es adenoma prostatico benigno) in questi casi più che gli ansiolitici sono utili antidepressivi</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913096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3B096A-3469-A9F8-B9B5-F97B61A76F72}"/>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Tipi di crisi epilettiche:</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178FFF6E-4561-0C3A-992A-0A34CD412CE1}"/>
              </a:ext>
            </a:extLst>
          </p:cNvPr>
          <p:cNvSpPr>
            <a:spLocks noGrp="1"/>
          </p:cNvSpPr>
          <p:nvPr>
            <p:ph idx="1"/>
          </p:nvPr>
        </p:nvSpPr>
        <p:spPr/>
        <p:txBody>
          <a:bodyPr>
            <a:normAutofit fontScale="92500" lnSpcReduction="20000"/>
          </a:bodyPr>
          <a:lstStyle/>
          <a:p>
            <a:pPr marL="0" indent="0">
              <a:lnSpc>
                <a:spcPct val="115000"/>
              </a:lnSpc>
              <a:spcAft>
                <a:spcPts val="800"/>
              </a:spcAft>
              <a:buNone/>
            </a:pP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 Le crisi epilettiche possono essere classificate in due grandi categorie</a:t>
            </a:r>
            <a:endParaRPr lang="it-IT"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	1.	Crisi parziali (o focali): Iniziano in una specifica area del cervello e possono coinvolgere una parte limitata del corpo o causare sintomi come allucinazioni sensoriali.</a:t>
            </a:r>
            <a:endParaRPr lang="it-IT"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	2.	Crisi generalizzate: Coinvolgono entrambi gli emisferi cerebrali e possono manifestarsi come grandi crisi con convulsioni tonico-cloniche ovvero caratterizzate da spasmi muscolari (ipertono) o contrazioni ritmiche e violente (cloniche) </a:t>
            </a:r>
            <a:r>
              <a:rPr lang="it-IT" kern="100" dirty="0">
                <a:latin typeface="Times New Roman" panose="02020603050405020304" pitchFamily="18" charset="0"/>
                <a:ea typeface="Times New Roman" panose="02020603050405020304" pitchFamily="18" charset="0"/>
                <a:cs typeface="Times New Roman" panose="02020603050405020304" pitchFamily="18" charset="0"/>
              </a:rPr>
              <a:t>o sotto forma di piccolo male</a:t>
            </a: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 o assenze, che comportano una breve perdita di coscienza senza convulsioni evidenti.</a:t>
            </a:r>
            <a:endParaRPr lang="it-IT"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031955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E0FE136-AA3D-FCDB-F03C-1F7404FB477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035E2D3-978D-F4E4-9E4A-0898ECB375A8}"/>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5. Insonnia terminale (risveglio precoce)</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832671D7-EDCC-1569-8059-27B6173896DD}"/>
              </a:ext>
            </a:extLst>
          </p:cNvPr>
          <p:cNvSpPr>
            <a:spLocks noGrp="1"/>
          </p:cNvSpPr>
          <p:nvPr>
            <p:ph idx="1"/>
          </p:nvPr>
        </p:nvSpPr>
        <p:spPr/>
        <p:txBody>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Caratteristiche: Le persone si svegliano troppo presto al mattino e non riescono a riaddormentarsi, anche se non hanno dormito a sufficienza.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Cause: Spesso è un sintomo di depressione o può essere legata a disturbi dell’umore. Può anche essere influenzata da ritmi circadiani alterati.</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Trattamento: Terapia cognitivo-comportamentale, regolazione dei ritmi sonno-veglia e, se necessario, trattamento dei disturbi psicologici sottostanti. Questo tipo di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insunnia</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è legata al fatto che comunque verso al mattino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ognino</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ha piccoli risvegli, uno stato di depressione con pensieri ossessivi trasforma in permanente un risveglio temporaneo.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6980588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A8022B6-BC1D-88C1-2D8A-B4286C2522E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B400798-97CD-C1D5-4119-0BB0542F0A1E}"/>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6. Insonnia secondaria</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2DB6FB0-1B18-4948-4CDC-2360C8732CD8}"/>
              </a:ext>
            </a:extLst>
          </p:cNvPr>
          <p:cNvSpPr>
            <a:spLocks noGrp="1"/>
          </p:cNvSpPr>
          <p:nvPr>
            <p:ph idx="1"/>
          </p:nvPr>
        </p:nvSpPr>
        <p:spPr/>
        <p:txBody>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Caratteristiche: Questa forma di insonnia è secondaria a una condizione medica o psicologica, oppure a fattori ambientali.</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Cause: Può essere causata da dolore cronico, disturbi respiratori (come l’apnea), malattie croniche, ansia, depressione, abuso di sostanze, o farmaci che influenzano il sonno.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Trattamento: Il trattamento dell’insonnia secondaria si concentra sulla gestione del problema principale che causa la difficoltà di dormire.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2496136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83D8607-B77C-DB53-73DA-998A73563B0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4E60E42-89A6-BDA5-797A-2E8974ABFDA4}"/>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7. Insonnia paradossale</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7CE1157-C428-75CF-1273-14830712ED76}"/>
              </a:ext>
            </a:extLst>
          </p:cNvPr>
          <p:cNvSpPr>
            <a:spLocks noGrp="1"/>
          </p:cNvSpPr>
          <p:nvPr>
            <p:ph idx="1"/>
          </p:nvPr>
        </p:nvSpPr>
        <p:spPr/>
        <p:txBody>
          <a:bodyPr>
            <a:normAutofit/>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Caratteristiche: Le persone affette da questa forma di insonnia percepiscono di dormire molto meno di quanto dormano realmente. Possono riferire di non aver dormito quasi per nulla, mentre i dati oggettivi (come un esame del sonno) mostrano che hanno dormito più ore.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Cause: I meccanismi esatti non sono ben compresi, ma è spesso legata a un’alterata percezione del sonno e può essere associata a stress e ansia.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Trattamento: La terapia cognitivo-comportamentale può aiutare a ristrutturare i pensieri negativi e la percezione del sonno.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670057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77CD53D-C8AE-D6BE-6785-5A8F563169E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1043C1D-F68A-BA0A-550D-A30706D37D65}"/>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8. Insonnia comportamentale del bambino</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AF130A1-7881-77A9-28F1-D6C618CBB69E}"/>
              </a:ext>
            </a:extLst>
          </p:cNvPr>
          <p:cNvSpPr>
            <a:spLocks noGrp="1"/>
          </p:cNvSpPr>
          <p:nvPr>
            <p:ph idx="1"/>
          </p:nvPr>
        </p:nvSpPr>
        <p:spPr/>
        <p:txBody>
          <a:bodyPr>
            <a:normAutofit/>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Caratteristiche: Nei bambini, l’insonnia può essere legata a comportamenti mal adattativi, come l’abitudine di essere cullati o portati a dormire in modi specifici, o a una mancanza di routine stabile del sonno.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Cause: Spesso associata a una routine incoerente o a difficoltà nel mettere in atto regole coerenti sul sonno.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Trattamento: Implementare routine stabili, migliorare l’igiene del sonno e, se necessario, coinvolgere i genitori in programmi di intervento comportamentale.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Ogni tipo di insonnia può richiedere un approccio terapeutico diverso, che spesso combina strategie comportamentali, tecniche di rilassamento e, in alcuni casi, trattamenti farmacologici.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3897757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B92CD78-AABE-5085-1C5E-99EF63ADB84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496D519-5173-F79E-BE8E-EFADCD1F024B}"/>
              </a:ext>
            </a:extLst>
          </p:cNvPr>
          <p:cNvSpPr>
            <a:spLocks noGrp="1"/>
          </p:cNvSpPr>
          <p:nvPr>
            <p:ph type="title"/>
          </p:nvPr>
        </p:nvSpPr>
        <p:spPr/>
        <p:txBody>
          <a:bodyPr/>
          <a:lstStyle/>
          <a:p>
            <a:r>
              <a:rPr lang="it-IT" dirty="0"/>
              <a:t>ASPETTI PSICOLOGICI DELLA INSONNIA</a:t>
            </a:r>
          </a:p>
        </p:txBody>
      </p:sp>
      <p:sp>
        <p:nvSpPr>
          <p:cNvPr id="3" name="Segnaposto contenuto 2">
            <a:extLst>
              <a:ext uri="{FF2B5EF4-FFF2-40B4-BE49-F238E27FC236}">
                <a16:creationId xmlns:a16="http://schemas.microsoft.com/office/drawing/2014/main" id="{D48F6F9F-A0C4-FB2D-3AFE-BA52B5C96BCA}"/>
              </a:ext>
            </a:extLst>
          </p:cNvPr>
          <p:cNvSpPr>
            <a:spLocks noGrp="1"/>
          </p:cNvSpPr>
          <p:nvPr>
            <p:ph idx="1"/>
          </p:nvPr>
        </p:nvSpPr>
        <p:spPr/>
        <p:txBody>
          <a:bodyPr>
            <a:normAutofit/>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Gli aspetti psicologici dell’insonnia sono fondamentali, poiché spesso i disturbi del sonno sono legati a fattori emotivi e cognitivi. Alcuni dei principali fattori psicologici che possono contribuire all’insonnia includono: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1. Ansia e preoccupazione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Le persone con ansia spesso si preoccupano eccessivamente, soprattutto la sera, quando cercano di rilassarsi. Questo può portare a un’attivazione mentale che rende difficile addormentarsi. La mente è troppo concentrata sui problemi o sulle paure del futuro, creando un circolo vizioso in cui l’ansia aumenta per il fatto di non riuscire a dormire.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2074422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8F03B4CB-6080-50A5-F139-E0C9DDA467E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0BFDC05-1637-9C47-EF48-91F8468EBE1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12B49C3-C24E-BACF-5462-4B68DCCE1FAA}"/>
              </a:ext>
            </a:extLst>
          </p:cNvPr>
          <p:cNvSpPr>
            <a:spLocks noGrp="1"/>
          </p:cNvSpPr>
          <p:nvPr>
            <p:ph idx="1"/>
          </p:nvPr>
        </p:nvSpPr>
        <p:spPr/>
        <p:txBody>
          <a:bodyPr>
            <a:normAutofit/>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2. Depressione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L’insonnia è uno dei sintomi più comuni della depressione. Le persone depresse possono avere difficoltà a dormire, svegliarsi molto presto o non riuscire a dormire profondamente. Inoltre, la mancanza di sonno può peggiorare i sintomi depressivi, creando un ciclo negativo tra depressione e insonnia.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3. Stress</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Lo stress, che sia causato da problemi personali, lavorativi o eventi della vita, può interferire con la qualità del sonno. Durante periodi di stress elevato, il corpo e la mente possono essere iperattivi, impedendo il rilassamento necessario per addormentarsi.</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4743738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DCC273F4-0E04-B9C8-C9F6-D65CE689CB1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FB7380D-20F5-99C4-2693-EBE1D450A64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08EE513-BD3B-3254-ECE8-CE065DAFE008}"/>
              </a:ext>
            </a:extLst>
          </p:cNvPr>
          <p:cNvSpPr>
            <a:spLocks noGrp="1"/>
          </p:cNvSpPr>
          <p:nvPr>
            <p:ph idx="1"/>
          </p:nvPr>
        </p:nvSpPr>
        <p:spPr/>
        <p:txBody>
          <a:bodyPr>
            <a:normAutofit lnSpcReduction="10000"/>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4. Cognizioni disfunzionali sul sonno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Molte persone con insonnia sviluppano pensieri negativi e disfunzionali sul sonno, come la paura di non riuscire a dormire o la convinzione che una notte di insonnia rovinerà l’intera giornata successiva. Questi pensieri aumentano la tensione e peggiorano l’insonnia.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5. Comportamenti mal adattativi</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Le persone che soffrono di insonnia spesso sviluppano comportamenti che peggiorano la situazione, come cercare di recuperare il sonno perso facendo lunghi pisolini durante il giorno o trascorrendo troppo tempo a letto. Questi comportamenti possono alterare ulteriormente il ritmo sonno-veglia.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032324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8BEC06D-0232-D7F5-4994-BAFED767B93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03A772E-2D6C-C48A-2D40-2D493BCB280B}"/>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6. Condizionamento classico</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FE761DE-E262-CC4C-0219-848135A48124}"/>
              </a:ext>
            </a:extLst>
          </p:cNvPr>
          <p:cNvSpPr>
            <a:spLocks noGrp="1"/>
          </p:cNvSpPr>
          <p:nvPr>
            <p:ph idx="1"/>
          </p:nvPr>
        </p:nvSpPr>
        <p:spPr/>
        <p:txBody>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Alcune persone sviluppano un’associazione negativa tra il letto e l’insonnia. Ad esempio, se una persona trascorre molto tempo a letto preoccupandosi del non riuscire a dormire, può condizionarsi a vedere il letto come un luogo di ansia anziché di riposo.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8655150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320C0B8-4EB3-FE5F-23DC-ACAA6CF2965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330C947-E5A7-65C6-FBBF-ADAFC8AC499A}"/>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Trattamenti psicologici per l’insonnia:</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1EF506F-1A55-9285-BF3D-8BDC4184BBB2}"/>
              </a:ext>
            </a:extLst>
          </p:cNvPr>
          <p:cNvSpPr>
            <a:spLocks noGrp="1"/>
          </p:cNvSpPr>
          <p:nvPr>
            <p:ph idx="1"/>
          </p:nvPr>
        </p:nvSpPr>
        <p:spPr/>
        <p:txBody>
          <a:bodyPr>
            <a:normAutofit/>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Terapia Cognitivo-Comportamentale per l’Insonnia (CBT-I): Questa terapia si concentra sulla modifica dei pensieri disfunzionali e dei comportamenti mal adattativi legati al sonno.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Tecniche di rilassamento: Strategie come la respirazione profonda, il rilassamento muscolare progressivo e la mindfulness possono ridurre l’ansia e promuovere il rilassamento.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Gestione dello stress: Migliorare le capacità di gestione dello stress attraverso il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problem</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-solving, l’organizzazione del tempo e la gestione delle emozioni può ridurre il carico mentale che ostacola il sonno.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101014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2D7D4E5-967D-C164-E90F-E2D2E2C9BE1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6BF5948-6D96-9634-080D-A5D4B530FC7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3180B60-D4C5-0771-6B99-B3BE34282369}"/>
              </a:ext>
            </a:extLst>
          </p:cNvPr>
          <p:cNvSpPr>
            <a:spLocks noGrp="1"/>
          </p:cNvSpPr>
          <p:nvPr>
            <p:ph idx="1"/>
          </p:nvPr>
        </p:nvSpPr>
        <p:spPr/>
        <p:txBody>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Integrare l’aspetto psicologico nel trattamento dell’insonnia è cruciale per affrontare la radice del problema, riducendo l’uso esclusivo di farmaci e promuovendo il benessere a lungo termine.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L’insonnia è un disturbo del sonno molto comune e spesso trattato efficacemente con approcci psicologici. Esistono diverse modalità di intervento psicologico per l’insonnia, tra cui: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890608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910591-BBAC-6DE7-814C-5C3F126AFE33}"/>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Diagnosi:</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CBD062A-0E0D-063B-4CC8-F807938223A1}"/>
              </a:ext>
            </a:extLst>
          </p:cNvPr>
          <p:cNvSpPr>
            <a:spLocks noGrp="1"/>
          </p:cNvSpPr>
          <p:nvPr>
            <p:ph idx="1"/>
          </p:nvPr>
        </p:nvSpPr>
        <p:spPr/>
        <p:txBody>
          <a:bodyPr>
            <a:normAutofit fontScale="85000" lnSpcReduction="10000"/>
          </a:bodyPr>
          <a:lstStyle/>
          <a:p>
            <a:pPr marL="0" indent="0">
              <a:lnSpc>
                <a:spcPct val="115000"/>
              </a:lnSpc>
              <a:spcAft>
                <a:spcPts val="800"/>
              </a:spcAft>
              <a:buNone/>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La diagnosi di epilessia spesso prevede:</a:t>
            </a:r>
            <a:endParaRPr lang="it-IT" sz="3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Elettroencefalogramma (EEG) per </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analizzare</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l’attività elettrica del cervello.</a:t>
            </a:r>
            <a:endParaRPr lang="it-IT" sz="3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Risonanza magnetica (RM o, in inglese MRI) o Tomografia computerizzata (TAC) per identificare eventuali anomalie strutturali cioè la presenza di eventuali lesioni.</a:t>
            </a:r>
          </a:p>
          <a:p>
            <a:pPr>
              <a:lnSpc>
                <a:spcPct val="115000"/>
              </a:lnSpc>
              <a:spcAft>
                <a:spcPts val="800"/>
              </a:spcAft>
            </a:pPr>
            <a:r>
              <a:rPr lang="it-IT" sz="3200" kern="100" dirty="0">
                <a:latin typeface="Times New Roman" panose="02020603050405020304" pitchFamily="18" charset="0"/>
                <a:ea typeface="Aptos" panose="020B0004020202020204" pitchFamily="34" charset="0"/>
                <a:cs typeface="Times New Roman" panose="02020603050405020304" pitchFamily="18" charset="0"/>
              </a:rPr>
              <a:t>Molte altre indagini sono utili ma rientrano in ambito molto specialistico</a:t>
            </a:r>
            <a:endParaRPr lang="it-IT" sz="3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44297521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8688223D-ECDD-FC8C-29AC-E7C2635A297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F76E507-62B6-0DA8-23DE-DECCEC4831FC}"/>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1. Terapia cognitivo-comportamentale per l’insonnia (CBT-I)</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F36C70D-762E-BDB1-8B10-26A3716BD662}"/>
              </a:ext>
            </a:extLst>
          </p:cNvPr>
          <p:cNvSpPr>
            <a:spLocks noGrp="1"/>
          </p:cNvSpPr>
          <p:nvPr>
            <p:ph idx="1"/>
          </p:nvPr>
        </p:nvSpPr>
        <p:spPr/>
        <p:txBody>
          <a:bodyPr>
            <a:normAutofit fontScale="85000" lnSpcReduction="20000"/>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È considerata il trattamento d’elezione per l’insonnia cronica.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Obiettivi: Modificare pensieri, credenze e comportamenti che contribuiscono all’insonnia.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Componenti principali:</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Controllo dello stimolo: Ridurre le associazioni negative tra il letto e il sonno (es. usare il letto solo per dormire).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Restrizione del sonno: Limitare il tempo trascorso a letto per migliorare l’efficienza del sonno.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Ristrutturazione cognitiva: Correggere pensieri disfunzionali legati al sonno, come la preoccupazione e l’ansia per la mancanza di riposo.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Tecniche di rilassamento: Esercizi di rilassamento muscolare progressivo o tecniche di respirazione per ridurre la tensione fisica e mentale.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9404702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25D6891-E555-281C-99CB-1C1F5F8CBEF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5B024B1-55C2-2CA9-6ACB-45AB5D7D31A8}"/>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2. Mindfulness e meditazione</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46BA62A-9AED-1EBD-EED7-C8A1FDCB64A7}"/>
              </a:ext>
            </a:extLst>
          </p:cNvPr>
          <p:cNvSpPr>
            <a:spLocks noGrp="1"/>
          </p:cNvSpPr>
          <p:nvPr>
            <p:ph idx="1"/>
          </p:nvPr>
        </p:nvSpPr>
        <p:spPr/>
        <p:txBody>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Le pratiche di mindfulness possono aiutare a ridurre l’ansia e lo stress, migliorando la qualità del sonno.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Mindfulness-</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based</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stress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reduction</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(MBSR): Un approccio basato sulla consapevolezza per ridurre il carico mentale e favorire uno stato di rilassamento.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3708643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EC57ECD-F974-AF1B-4D42-3B5F45AAAF7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A10FC5B-3711-9E0C-62C2-12A985566C4D}"/>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3. Terapia di accettazione e impegno (ACT)</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5B0749E-A2F3-889B-DB80-E0DB73FB84E0}"/>
              </a:ext>
            </a:extLst>
          </p:cNvPr>
          <p:cNvSpPr>
            <a:spLocks noGrp="1"/>
          </p:cNvSpPr>
          <p:nvPr>
            <p:ph idx="1"/>
          </p:nvPr>
        </p:nvSpPr>
        <p:spPr/>
        <p:txBody>
          <a:bodyPr>
            <a:normAutofit/>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Si concentra sull’accettare pensieri e sensazioni legate all’insonnia piuttosto che cercare di evitarle o cambiarle.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L’ACT insegna ai pazienti a vivere nel presente e a ridurre il controllo sui pensieri disfunzionali che possono peggiorare l’insonnia.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4. Terapia interpersonale e di ritmo sociale (IPT)</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L’insonnia può essere associata a problemi interpersonali e squilibri nel ritmo sonno-veglia. L’IPT si concentra su questi aspetti, aiutando a migliorare i rapporti sociali e la regolazione dei ritmi circadiani.</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65391939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1A1F5388-B451-D8A4-4FC1-A43B74A0789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3EC567C-642C-BA61-420E-3490F4A746C5}"/>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5. Biofeedback</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0A7E9E53-8690-A99B-0735-512AE0375A42}"/>
              </a:ext>
            </a:extLst>
          </p:cNvPr>
          <p:cNvSpPr>
            <a:spLocks noGrp="1"/>
          </p:cNvSpPr>
          <p:nvPr>
            <p:ph idx="1"/>
          </p:nvPr>
        </p:nvSpPr>
        <p:spPr/>
        <p:txBody>
          <a:bodyPr>
            <a:normAutofit/>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Insegnare ai pazienti come monitorare e controllare i processi fisiologici, come la frequenza cardiaca o la tensione muscolare, per favorire uno stato di rilassamento e migliorare il sonno.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0" dirty="0">
                <a:effectLst/>
                <a:latin typeface="Times New Roman" panose="02020603050405020304" pitchFamily="18" charset="0"/>
                <a:ea typeface="Times New Roman" panose="02020603050405020304" pitchFamily="18" charset="0"/>
                <a:cs typeface="Times New Roman" panose="02020603050405020304" pitchFamily="18" charset="0"/>
              </a:rPr>
              <a:t>Questi approcci, spesso utilizzati in combinazione, possono essere molto efficaci nel trattamento dell’insonnia, soprattutto quando vengono adattati alle esigenze specifiche del paziente.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Il trattamento farmacologico dell’insonnia viene spesso utilizzato in combinazione con approcci non farmacologici, come la terapia cognitivo-comportamentale per l’insonnia (CBT-I), per ottenere risultati ottimali. Tuttavia, i farmaci sono generalmente raccomandati per periodi brevi o in casi di insonnia grave e cronica, per evitare dipendenza o effetti collaterali. Ecco alcuni dei farmaci più comuni utilizzati nel trattamento dell’insonnia: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469879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50188201-5B89-8832-4B88-E16FF23162E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C23B2B4-25D3-7B69-4C3C-E18825069E60}"/>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1. Benzodiazepine</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0E21FA25-0701-78D0-18BD-159212C6133B}"/>
              </a:ext>
            </a:extLst>
          </p:cNvPr>
          <p:cNvSpPr>
            <a:spLocks noGrp="1"/>
          </p:cNvSpPr>
          <p:nvPr>
            <p:ph idx="1"/>
          </p:nvPr>
        </p:nvSpPr>
        <p:spPr/>
        <p:txBody>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Esempi: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Lorazepam</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Diazepam,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Temazepam</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Azione: Sedativi che riducono l’ansia e promuovono il sonno.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Limiti: Uso a breve termine raccomandato a causa del rischio di dipendenza e tolleranza. Possono causare sonnolenza diurna e ridurre la qualità del sonno profondo.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7373507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9E1C669-EDE9-D613-137A-BB12071D776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AFFFBCE-D6AF-C16B-A186-CB555937CFF1}"/>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2. Farmaci Z (ipnotici non benzodiazepinici)</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B003882-9D12-65A7-AB84-11DE499A31C0}"/>
              </a:ext>
            </a:extLst>
          </p:cNvPr>
          <p:cNvSpPr>
            <a:spLocks noGrp="1"/>
          </p:cNvSpPr>
          <p:nvPr>
            <p:ph idx="1"/>
          </p:nvPr>
        </p:nvSpPr>
        <p:spPr/>
        <p:txBody>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Esempi: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Zolpidem</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Zopiclone</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Eszopiclone</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Azione: Agiscono sui recettori GABA come le benzodiazepine, ma con un minore rischio di dipendenza e un profilo di effetti collaterali più favorevole.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Limiti: Anche questi farmaci devono essere utilizzati per brevi periodi e possono comunque portare a tolleranza e dipendenza.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88041978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D80D6B86-4AD3-505D-23C4-A9CA96F64A2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C407246-62E7-7F6E-686E-8300E9504D93}"/>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3. Melatonina e agonisti dei recettori della melatonina</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16D3045E-9422-30CE-55F8-212F1BFD0542}"/>
              </a:ext>
            </a:extLst>
          </p:cNvPr>
          <p:cNvSpPr>
            <a:spLocks noGrp="1"/>
          </p:cNvSpPr>
          <p:nvPr>
            <p:ph idx="1"/>
          </p:nvPr>
        </p:nvSpPr>
        <p:spPr/>
        <p:txBody>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Esempi: Melatonina (integratore),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Ramelteon</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Azione: Regolano il ciclo sonno-veglia riproducendo gli effetti della melatonina naturale.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Limiti: Efficace soprattutto per l’insonnia legata a disturbi del ritmo circadiano (es. jet lag). Ha un profilo di sicurezza elevato e non causa dipendenza.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8870314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557AA0C-04E6-FC78-3E7B-692FE9AA94E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5F6311E-2F2C-D4A9-E4D4-EE5D04F42D44}"/>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4. Antidepressivi sedativi</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69672854-B719-2845-8DD8-17F0324439A4}"/>
              </a:ext>
            </a:extLst>
          </p:cNvPr>
          <p:cNvSpPr>
            <a:spLocks noGrp="1"/>
          </p:cNvSpPr>
          <p:nvPr>
            <p:ph idx="1"/>
          </p:nvPr>
        </p:nvSpPr>
        <p:spPr/>
        <p:txBody>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Esempi: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Trazodone</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Amitriptilina</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Mirtazapina</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Azione: Spesso utilizzati a dosaggi bassi per trattare l’insonnia associata a depressione o ansia.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Limiti: Possono causare effetti collaterali significativi, come sonnolenza diurna, aumento di peso e secchezza delle fauci. Non sono specificamente approvati per l’insonnia, ma spesso prescritti off-label.</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1733270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A0EC6BE5-3ADD-BB0E-F012-E7B39538E42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56C4BF0-90C3-7DEF-960D-8A423E61E1E2}"/>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5. Antistaminici sedativi</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8E718FB-58D8-7B70-ACC2-DE026DA4D979}"/>
              </a:ext>
            </a:extLst>
          </p:cNvPr>
          <p:cNvSpPr>
            <a:spLocks noGrp="1"/>
          </p:cNvSpPr>
          <p:nvPr>
            <p:ph idx="1"/>
          </p:nvPr>
        </p:nvSpPr>
        <p:spPr/>
        <p:txBody>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Esempi: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Difenidramina</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(contenuta in molti farmaci da banco come sedativi).</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Azione: Bloccano i recettori dell’istamina, inducendo sonnolenza.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Limiti: Non raccomandati per uso a lungo termine a causa della riduzione dell’efficacia nel tempo e degli effetti collaterali, come sonnolenza prolungata, secchezza delle fauci e difficoltà di concentrazione.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253081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0B18663-0557-EF08-B822-EB8B5E2EA55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9CA09EF-2080-16D4-92B7-538EE7C69C5C}"/>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6. Antipsicotici atipici a basso dosaggio</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AD585E7-9E2D-595E-9C20-3488BC46E73D}"/>
              </a:ext>
            </a:extLst>
          </p:cNvPr>
          <p:cNvSpPr>
            <a:spLocks noGrp="1"/>
          </p:cNvSpPr>
          <p:nvPr>
            <p:ph idx="1"/>
          </p:nvPr>
        </p:nvSpPr>
        <p:spPr/>
        <p:txBody>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Esempi: Quetiapina.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Azione: A dosi basse, può avere un effetto sedativo.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Limiti: Generalmente riservati ai pazienti con disturbi psichiatrici concomitanti. Potenziali effetti collaterali gravi come aumento di peso, disfunzioni metaboliche e sedazione eccessiva.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119951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619D8E-40C0-0E86-A40F-EB3AB4CDA408}"/>
              </a:ext>
            </a:extLst>
          </p:cNvPr>
          <p:cNvSpPr>
            <a:spLocks noGrp="1"/>
          </p:cNvSpPr>
          <p:nvPr>
            <p:ph type="title"/>
          </p:nvPr>
        </p:nvSpPr>
        <p:spPr/>
        <p:txBody>
          <a:bodyPr/>
          <a:lstStyle/>
          <a:p>
            <a:r>
              <a:rPr lang="it-IT" dirty="0"/>
              <a:t>EEG elettro encefalo gramma</a:t>
            </a:r>
          </a:p>
        </p:txBody>
      </p:sp>
      <p:sp>
        <p:nvSpPr>
          <p:cNvPr id="3" name="Segnaposto contenuto 2">
            <a:extLst>
              <a:ext uri="{FF2B5EF4-FFF2-40B4-BE49-F238E27FC236}">
                <a16:creationId xmlns:a16="http://schemas.microsoft.com/office/drawing/2014/main" id="{EEF9D99D-612D-4054-E047-269D2806D795}"/>
              </a:ext>
            </a:extLst>
          </p:cNvPr>
          <p:cNvSpPr>
            <a:spLocks noGrp="1"/>
          </p:cNvSpPr>
          <p:nvPr>
            <p:ph idx="1"/>
          </p:nvPr>
        </p:nvSpPr>
        <p:spPr/>
        <p:txBody>
          <a:bodyPr>
            <a:normAutofit fontScale="92500" lnSpcReduction="20000"/>
          </a:bodyPr>
          <a:lstStyle/>
          <a:p>
            <a:r>
              <a:rPr lang="it-IT" dirty="0"/>
              <a:t>Oltre al tipico tracciato fatto in ambulatorio, è possibile fare l’EEG durante il sonno con una apparecchiatura portatile di solito al domicilio del paziente o addirittura un EEG della durata di uno o più giorni con apparecchi portatili.</a:t>
            </a:r>
          </a:p>
          <a:p>
            <a:r>
              <a:rPr lang="it-IT" dirty="0"/>
              <a:t>Particolarmente importanti le fasi di addormentamento e di risveglio in cui il cervello può andare incontro a crisi o comunque ad alterazioni del normale ritmo elettroencefalografico.</a:t>
            </a:r>
          </a:p>
          <a:p>
            <a:r>
              <a:rPr lang="it-IT" dirty="0"/>
              <a:t>Durante l’EEG, per sollecitare la comparsa di eventuali irritazioni o irregolarità, si sottopone il paziente ad occhi chiusi a stimolazione luminosa intermittente (SLI) o lo si fa respirare intensamente (iperpnea). Ovviamente il medico interrompe queste pratiche di induzione se si sta organizzando una crisi. Alcune persone particolarmente sensibili possono avere crisi per le luci di una discoteca.</a:t>
            </a:r>
          </a:p>
        </p:txBody>
      </p:sp>
    </p:spTree>
    <p:extLst>
      <p:ext uri="{BB962C8B-B14F-4D97-AF65-F5344CB8AC3E}">
        <p14:creationId xmlns:p14="http://schemas.microsoft.com/office/powerpoint/2010/main" val="26441589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897460FB-0278-EE1E-2BCD-9F127CC3041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766B8A9-AC7F-9431-1F07-13B1CBEC7B97}"/>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7. </a:t>
            </a:r>
            <a:r>
              <a:rPr lang="it-IT" kern="100" dirty="0" err="1">
                <a:latin typeface="Times New Roman" panose="02020603050405020304" pitchFamily="18" charset="0"/>
                <a:ea typeface="Times New Roman" panose="02020603050405020304" pitchFamily="18" charset="0"/>
                <a:cs typeface="Times New Roman" panose="02020603050405020304" pitchFamily="18" charset="0"/>
              </a:rPr>
              <a:t>Orexin</a:t>
            </a:r>
            <a:r>
              <a:rPr lang="it-IT" kern="100" dirty="0">
                <a:latin typeface="Times New Roman" panose="02020603050405020304" pitchFamily="18" charset="0"/>
                <a:ea typeface="Times New Roman" panose="02020603050405020304" pitchFamily="18" charset="0"/>
                <a:cs typeface="Times New Roman" panose="02020603050405020304" pitchFamily="18" charset="0"/>
              </a:rPr>
              <a:t> antagonisti</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D63F4D0-BD9A-DC76-7AB3-D51B73BC2AFC}"/>
              </a:ext>
            </a:extLst>
          </p:cNvPr>
          <p:cNvSpPr>
            <a:spLocks noGrp="1"/>
          </p:cNvSpPr>
          <p:nvPr>
            <p:ph idx="1"/>
          </p:nvPr>
        </p:nvSpPr>
        <p:spPr/>
        <p:txBody>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Esempi: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Suvorexant</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Lemborexant</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Azione: Bloccano l’azione dell’</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orexina</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un neurotrasmettitore che promuove la veglia, favorendo così il sonno.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Limiti: Profilo di effetti collaterali più leggero rispetto ad altre classi di farmaci, ma devono essere presi con cautela nei pazienti con malattie epatiche o respiratorie.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11958894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C6F0CB7-423F-4B76-482D-C335C670721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FE1D4D9-27A8-48D3-8BAB-3BF947F8D93D}"/>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8. Fitoterapici</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8D00856-C550-67CA-A550-5E3078FFFD2B}"/>
              </a:ext>
            </a:extLst>
          </p:cNvPr>
          <p:cNvSpPr>
            <a:spLocks noGrp="1"/>
          </p:cNvSpPr>
          <p:nvPr>
            <p:ph idx="1"/>
          </p:nvPr>
        </p:nvSpPr>
        <p:spPr/>
        <p:txBody>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Esempi: Valeriana, Passiflora.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Azione: Questi integratori a base di erbe sono tradizionalmente utilizzati per favorire il rilassamento e il sonno.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Limiti: L’efficacia è variabile e spesso meno potente rispetto ai farmaci da prescrizione. Possono essere utili in casi lievi di insonnia.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905048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1A25B10-A25E-DBEE-F0F2-C51DB8FBD0C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DAB09DA-EA36-13A7-C821-3BD3B0E92B07}"/>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Considerazioni sull’uso dei farmaci:</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45A0F02-7F6E-D150-AE7B-51F39E655E1E}"/>
              </a:ext>
            </a:extLst>
          </p:cNvPr>
          <p:cNvSpPr>
            <a:spLocks noGrp="1"/>
          </p:cNvSpPr>
          <p:nvPr>
            <p:ph idx="1"/>
          </p:nvPr>
        </p:nvSpPr>
        <p:spPr/>
        <p:txBody>
          <a:bodyPr>
            <a:normAutofit/>
          </a:bodyPr>
          <a:lstStyle/>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Uso a breve termine: I farmaci per l’insonnia dovrebbero essere usati principalmente per trattamenti a breve termine o intermittenti, piuttosto che per uso cronico.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Effetti collaterali: Tutti i farmaci possono avere effetti collaterali, quindi è importante valutarne attentamente i rischi e benefici.</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Interazioni: È importante considerare le possibili interazioni con altri farmaci e condizioni mediche.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In generale, i farmaci dovrebbero essere prescritti solo dopo una valutazione clinica accurata, e la terapia farmacologica va spesso integrata con trattamenti comportamentali per garantire benefici </a:t>
            </a:r>
            <a:r>
              <a:rPr lang="it-IT" sz="1800" kern="100">
                <a:effectLst/>
                <a:latin typeface="Times New Roman" panose="02020603050405020304" pitchFamily="18" charset="0"/>
                <a:ea typeface="Times New Roman" panose="02020603050405020304" pitchFamily="18" charset="0"/>
                <a:cs typeface="Times New Roman" panose="02020603050405020304" pitchFamily="18" charset="0"/>
              </a:rPr>
              <a:t>duraturi.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54897255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11B5FB9-BB23-2B6F-4754-ED8E7BF5A0C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594C56A-AAA6-E0EC-21A4-278C6742BA24}"/>
              </a:ext>
            </a:extLst>
          </p:cNvPr>
          <p:cNvSpPr>
            <a:spLocks noGrp="1"/>
          </p:cNvSpPr>
          <p:nvPr>
            <p:ph type="title"/>
          </p:nvPr>
        </p:nvSpPr>
        <p:spPr/>
        <p:txBody>
          <a:bodyPr/>
          <a:lstStyle/>
          <a:p>
            <a:r>
              <a:rPr lang="it-IT" dirty="0"/>
              <a:t>COMA</a:t>
            </a:r>
          </a:p>
        </p:txBody>
      </p:sp>
      <p:sp>
        <p:nvSpPr>
          <p:cNvPr id="3" name="Segnaposto contenuto 2">
            <a:extLst>
              <a:ext uri="{FF2B5EF4-FFF2-40B4-BE49-F238E27FC236}">
                <a16:creationId xmlns:a16="http://schemas.microsoft.com/office/drawing/2014/main" id="{EA3A5189-E7C9-4862-3454-E996317E9566}"/>
              </a:ext>
            </a:extLst>
          </p:cNvPr>
          <p:cNvSpPr>
            <a:spLocks noGrp="1"/>
          </p:cNvSpPr>
          <p:nvPr>
            <p:ph idx="1"/>
          </p:nvPr>
        </p:nvSpPr>
        <p:spPr/>
        <p:txBody>
          <a:bodyPr>
            <a:normAutofit/>
          </a:bodyPr>
          <a:lstStyle/>
          <a:p>
            <a:r>
              <a:rPr lang="it-IT" sz="3600" dirty="0">
                <a:solidFill>
                  <a:srgbClr val="111111"/>
                </a:solidFill>
                <a:effectLst/>
                <a:latin typeface=".SFUI-Regular"/>
                <a:ea typeface="Aptos" panose="020B0004020202020204" pitchFamily="34" charset="0"/>
                <a:cs typeface="Aptos" panose="020B0004020202020204" pitchFamily="34" charset="0"/>
              </a:rPr>
              <a:t>Il coma è uno stato di incoscienza prolungata in cui una persona non risponde a stimoli esterni, non è in grado di svegliarsi e non ha consapevolezza di sé o dell’ambiente circostante. Il coma rappresenta una condizione di emergenza medica, spesso dovuta a gravi lesioni cerebrali o disfunzioni neurologiche.</a:t>
            </a:r>
            <a:endParaRPr lang="it-IT" sz="3600" dirty="0">
              <a:effectLst/>
              <a:latin typeface="Aptos" panose="020B0004020202020204" pitchFamily="34" charset="0"/>
              <a:ea typeface="Aptos" panose="020B0004020202020204" pitchFamily="34" charset="0"/>
              <a:cs typeface="Aptos" panose="020B0004020202020204" pitchFamily="34" charset="0"/>
            </a:endParaRPr>
          </a:p>
          <a:p>
            <a:r>
              <a:rPr lang="it-IT" sz="3600" dirty="0">
                <a:solidFill>
                  <a:srgbClr val="111111"/>
                </a:solidFill>
                <a:effectLst/>
                <a:latin typeface=".SF UI"/>
                <a:ea typeface="Aptos" panose="020B0004020202020204" pitchFamily="34" charset="0"/>
                <a:cs typeface="Aptos" panose="020B0004020202020204" pitchFamily="34" charset="0"/>
              </a:rPr>
              <a:t> </a:t>
            </a:r>
            <a:endParaRPr lang="it-IT" sz="36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234451882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AA6862-F55C-5679-0D47-5B98A8EFC6F6}"/>
              </a:ext>
            </a:extLst>
          </p:cNvPr>
          <p:cNvSpPr>
            <a:spLocks noGrp="1"/>
          </p:cNvSpPr>
          <p:nvPr>
            <p:ph type="title"/>
          </p:nvPr>
        </p:nvSpPr>
        <p:spPr/>
        <p:txBody>
          <a:bodyPr/>
          <a:lstStyle/>
          <a:p>
            <a:r>
              <a:rPr lang="it-IT" b="1" dirty="0">
                <a:solidFill>
                  <a:srgbClr val="111111"/>
                </a:solidFill>
                <a:latin typeface=".SFUI-Semibold"/>
                <a:ea typeface="Aptos" panose="020B0004020202020204" pitchFamily="34" charset="0"/>
                <a:cs typeface="Aptos" panose="020B0004020202020204" pitchFamily="34" charset="0"/>
              </a:rPr>
              <a:t>Cause del coma</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9EABD1F1-CFDF-0BF4-C4B4-C424D213E5F5}"/>
              </a:ext>
            </a:extLst>
          </p:cNvPr>
          <p:cNvSpPr>
            <a:spLocks noGrp="1"/>
          </p:cNvSpPr>
          <p:nvPr>
            <p:ph idx="1"/>
          </p:nvPr>
        </p:nvSpPr>
        <p:spPr/>
        <p:txBody>
          <a:bodyPr>
            <a:normAutofit fontScale="70000" lnSpcReduction="20000"/>
          </a:bodyPr>
          <a:lstStyle/>
          <a:p>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dirty="0">
                <a:solidFill>
                  <a:srgbClr val="111111"/>
                </a:solidFill>
                <a:effectLst/>
                <a:latin typeface=".SFUI-Regular"/>
                <a:ea typeface="Aptos" panose="020B0004020202020204" pitchFamily="34" charset="0"/>
                <a:cs typeface="Aptos" panose="020B0004020202020204" pitchFamily="34" charset="0"/>
              </a:rPr>
              <a:t>Le cause possono essere molteplici e comprendono:</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Traumi cranici</a:t>
            </a:r>
            <a:r>
              <a:rPr lang="it-IT" sz="2800" dirty="0">
                <a:solidFill>
                  <a:srgbClr val="111111"/>
                </a:solidFill>
                <a:effectLst/>
                <a:latin typeface=".SFUI-Regular"/>
                <a:ea typeface="Aptos" panose="020B0004020202020204" pitchFamily="34" charset="0"/>
                <a:cs typeface="Aptos" panose="020B0004020202020204" pitchFamily="34" charset="0"/>
              </a:rPr>
              <a:t>: come lesioni cerebrali traumatiche causate da incidenti stradali, cadute o colpi alla testa.</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Problemi neurologici</a:t>
            </a:r>
            <a:r>
              <a:rPr lang="it-IT" sz="2800" dirty="0">
                <a:solidFill>
                  <a:srgbClr val="111111"/>
                </a:solidFill>
                <a:effectLst/>
                <a:latin typeface=".SFUI-Regular"/>
                <a:ea typeface="Aptos" panose="020B0004020202020204" pitchFamily="34" charset="0"/>
                <a:cs typeface="Aptos" panose="020B0004020202020204" pitchFamily="34" charset="0"/>
              </a:rPr>
              <a:t>: ictus, emorragie cerebrali, tumori cerebrali o infezioni come la meningite o l’encefalite.</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Disfunzioni metaboliche</a:t>
            </a:r>
            <a:r>
              <a:rPr lang="it-IT" sz="2800" dirty="0">
                <a:solidFill>
                  <a:srgbClr val="111111"/>
                </a:solidFill>
                <a:effectLst/>
                <a:latin typeface=".SFUI-Regular"/>
                <a:ea typeface="Aptos" panose="020B0004020202020204" pitchFamily="34" charset="0"/>
                <a:cs typeface="Aptos" panose="020B0004020202020204" pitchFamily="34" charset="0"/>
              </a:rPr>
              <a:t>: livelli anormali di glucosio nel sangue (ipoglicemia o iperglicemia), carenze di ossigeno (ipossia), squilibri elettrolitici o insufficienza renale o epatica.</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Intossicazioni</a:t>
            </a:r>
            <a:r>
              <a:rPr lang="it-IT" sz="2800" dirty="0">
                <a:solidFill>
                  <a:srgbClr val="111111"/>
                </a:solidFill>
                <a:effectLst/>
                <a:latin typeface=".SFUI-Regular"/>
                <a:ea typeface="Aptos" panose="020B0004020202020204" pitchFamily="34" charset="0"/>
                <a:cs typeface="Aptos" panose="020B0004020202020204" pitchFamily="34" charset="0"/>
              </a:rPr>
              <a:t>: overdose di farmaci, droghe o esposizione a sostanze tossiche.</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Condizioni sistemiche</a:t>
            </a:r>
            <a:r>
              <a:rPr lang="it-IT" sz="2800" dirty="0">
                <a:solidFill>
                  <a:srgbClr val="111111"/>
                </a:solidFill>
                <a:effectLst/>
                <a:latin typeface=".SFUI-Regular"/>
                <a:ea typeface="Aptos" panose="020B0004020202020204" pitchFamily="34" charset="0"/>
                <a:cs typeface="Aptos" panose="020B0004020202020204" pitchFamily="34" charset="0"/>
              </a:rPr>
              <a:t>: come sepsi (infezione diffusa nel corpo) o disidratazione grave.</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348260073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157B20AB-F07B-2749-6DB3-26ECB07A0A4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8B27C37-A833-B36C-1799-7D11CA5B8AF6}"/>
              </a:ext>
            </a:extLst>
          </p:cNvPr>
          <p:cNvSpPr>
            <a:spLocks noGrp="1"/>
          </p:cNvSpPr>
          <p:nvPr>
            <p:ph type="title"/>
          </p:nvPr>
        </p:nvSpPr>
        <p:spPr/>
        <p:txBody>
          <a:bodyPr/>
          <a:lstStyle/>
          <a:p>
            <a:r>
              <a:rPr lang="it-IT" b="1" dirty="0">
                <a:solidFill>
                  <a:srgbClr val="111111"/>
                </a:solidFill>
                <a:latin typeface=".SFUI-Semibold"/>
                <a:ea typeface="Aptos" panose="020B0004020202020204" pitchFamily="34" charset="0"/>
                <a:cs typeface="Aptos" panose="020B0004020202020204" pitchFamily="34" charset="0"/>
              </a:rPr>
              <a:t>Classificazione e durata del coma</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3FB681C6-AEAF-6330-3DCC-06D1756DFCFD}"/>
              </a:ext>
            </a:extLst>
          </p:cNvPr>
          <p:cNvSpPr>
            <a:spLocks noGrp="1"/>
          </p:cNvSpPr>
          <p:nvPr>
            <p:ph idx="1"/>
          </p:nvPr>
        </p:nvSpPr>
        <p:spPr/>
        <p:txBody>
          <a:bodyPr>
            <a:normAutofit fontScale="92500" lnSpcReduction="10000"/>
          </a:bodyPr>
          <a:lstStyle/>
          <a:p>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dirty="0">
                <a:solidFill>
                  <a:srgbClr val="111111"/>
                </a:solidFill>
                <a:effectLst/>
                <a:latin typeface=".SFUI-Regular"/>
                <a:ea typeface="Aptos" panose="020B0004020202020204" pitchFamily="34" charset="0"/>
                <a:cs typeface="Aptos" panose="020B0004020202020204" pitchFamily="34" charset="0"/>
              </a:rPr>
              <a:t>Il coma può variare per durata e profondità. A seconda della risposta agli stimoli, si può classificare il livello di coscienza usando scale come la </a:t>
            </a:r>
            <a:r>
              <a:rPr lang="it-IT" sz="2800" b="1" dirty="0">
                <a:solidFill>
                  <a:srgbClr val="111111"/>
                </a:solidFill>
                <a:effectLst/>
                <a:latin typeface=".SFUI-Bold"/>
                <a:ea typeface="Aptos" panose="020B0004020202020204" pitchFamily="34" charset="0"/>
                <a:cs typeface="Aptos" panose="020B0004020202020204" pitchFamily="34" charset="0"/>
              </a:rPr>
              <a:t>Scala di Glasgow (GCS)</a:t>
            </a:r>
            <a:r>
              <a:rPr lang="it-IT" sz="2800" dirty="0">
                <a:solidFill>
                  <a:srgbClr val="111111"/>
                </a:solidFill>
                <a:effectLst/>
                <a:latin typeface=".SFUI-Regular"/>
                <a:ea typeface="Aptos" panose="020B0004020202020204" pitchFamily="34" charset="0"/>
                <a:cs typeface="Aptos" panose="020B0004020202020204" pitchFamily="34" charset="0"/>
              </a:rPr>
              <a:t>, che misura apertura degli occhi, risposta verbale e risposta motoria, assegnando un punteggio da 3 a 15; più basso è il punteggio, più profondo è il coma.</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dirty="0">
                <a:solidFill>
                  <a:srgbClr val="111111"/>
                </a:solidFill>
                <a:effectLst/>
                <a:latin typeface=".SFUI-Regular"/>
                <a:ea typeface="Aptos" panose="020B0004020202020204" pitchFamily="34" charset="0"/>
                <a:cs typeface="Aptos" panose="020B0004020202020204" pitchFamily="34" charset="0"/>
              </a:rPr>
              <a:t>La durata del coma può variare da alcune ore a giorni, settimane o anche mesi. In alcuni casi, se la persona non si riprende, può svilupparsi uno stato vegetativo persistente o uno stato di minima coscienza.</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201900866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4E12F0B-1D8B-26CE-FD84-63CFDB6E760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89020EF-BD62-ACD1-0740-DBA728783477}"/>
              </a:ext>
            </a:extLst>
          </p:cNvPr>
          <p:cNvSpPr>
            <a:spLocks noGrp="1"/>
          </p:cNvSpPr>
          <p:nvPr>
            <p:ph type="title"/>
          </p:nvPr>
        </p:nvSpPr>
        <p:spPr/>
        <p:txBody>
          <a:bodyPr/>
          <a:lstStyle/>
          <a:p>
            <a:r>
              <a:rPr lang="it-IT" b="1" dirty="0">
                <a:solidFill>
                  <a:srgbClr val="111111"/>
                </a:solidFill>
                <a:latin typeface=".SFUI-Semibold"/>
                <a:ea typeface="Aptos" panose="020B0004020202020204" pitchFamily="34" charset="0"/>
                <a:cs typeface="Aptos" panose="020B0004020202020204" pitchFamily="34" charset="0"/>
              </a:rPr>
              <a:t>Trattamento</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A6165248-B3E5-6D41-2FA7-1C229FD9752B}"/>
              </a:ext>
            </a:extLst>
          </p:cNvPr>
          <p:cNvSpPr>
            <a:spLocks noGrp="1"/>
          </p:cNvSpPr>
          <p:nvPr>
            <p:ph idx="1"/>
          </p:nvPr>
        </p:nvSpPr>
        <p:spPr/>
        <p:txBody>
          <a:bodyPr>
            <a:normAutofit fontScale="70000" lnSpcReduction="20000"/>
          </a:bodyPr>
          <a:lstStyle/>
          <a:p>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dirty="0">
                <a:solidFill>
                  <a:srgbClr val="111111"/>
                </a:solidFill>
                <a:effectLst/>
                <a:latin typeface=".SFUI-Regular"/>
                <a:ea typeface="Aptos" panose="020B0004020202020204" pitchFamily="34" charset="0"/>
                <a:cs typeface="Aptos" panose="020B0004020202020204" pitchFamily="34" charset="0"/>
              </a:rPr>
              <a:t>Il trattamento dipende dalla causa sottostante del coma. Può includere:</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Terapie di supporto</a:t>
            </a:r>
            <a:r>
              <a:rPr lang="it-IT" sz="2800" dirty="0">
                <a:solidFill>
                  <a:srgbClr val="111111"/>
                </a:solidFill>
                <a:effectLst/>
                <a:latin typeface=".SFUI-Regular"/>
                <a:ea typeface="Aptos" panose="020B0004020202020204" pitchFamily="34" charset="0"/>
                <a:cs typeface="Aptos" panose="020B0004020202020204" pitchFamily="34" charset="0"/>
              </a:rPr>
              <a:t>: mantenimento delle funzioni vitali (ad esempio, ventilazione assistita per supportare la respirazione).</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Trattamento delle cause</a:t>
            </a:r>
            <a:r>
              <a:rPr lang="it-IT" sz="2800" dirty="0">
                <a:solidFill>
                  <a:srgbClr val="111111"/>
                </a:solidFill>
                <a:effectLst/>
                <a:latin typeface=".SFUI-Regular"/>
                <a:ea typeface="Aptos" panose="020B0004020202020204" pitchFamily="34" charset="0"/>
                <a:cs typeface="Aptos" panose="020B0004020202020204" pitchFamily="34" charset="0"/>
              </a:rPr>
              <a:t>: gestione di un’infezione, regolazione dei livelli di glucosio, o chirurgia per ridurre la pressione intracranica.</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Riabilitazione</a:t>
            </a:r>
            <a:r>
              <a:rPr lang="it-IT" sz="2800" dirty="0">
                <a:solidFill>
                  <a:srgbClr val="111111"/>
                </a:solidFill>
                <a:effectLst/>
                <a:latin typeface=".SFUI-Regular"/>
                <a:ea typeface="Aptos" panose="020B0004020202020204" pitchFamily="34" charset="0"/>
                <a:cs typeface="Aptos" panose="020B0004020202020204" pitchFamily="34" charset="0"/>
              </a:rPr>
              <a:t>: se il paziente si risveglia, possono essere necessari interventi riabilitativi per recuperare funzioni fisiche, cognitive e motorie.</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b="1" dirty="0">
                <a:solidFill>
                  <a:srgbClr val="111111"/>
                </a:solidFill>
                <a:effectLst/>
                <a:latin typeface=".SFUI-Semibold"/>
                <a:ea typeface="Aptos" panose="020B0004020202020204" pitchFamily="34" charset="0"/>
                <a:cs typeface="Aptos" panose="020B0004020202020204" pitchFamily="34" charset="0"/>
              </a:rPr>
              <a:t>Prognosi</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dirty="0">
                <a:solidFill>
                  <a:srgbClr val="111111"/>
                </a:solidFill>
                <a:effectLst/>
                <a:latin typeface=".SFUI-Regular"/>
                <a:ea typeface="Aptos" panose="020B0004020202020204" pitchFamily="34" charset="0"/>
                <a:cs typeface="Aptos" panose="020B0004020202020204" pitchFamily="34" charset="0"/>
              </a:rPr>
              <a:t>La prognosi varia molto e dipende dalla causa del coma, dalla durata e dalle condizioni individuali del paziente.</a:t>
            </a:r>
            <a:endParaRPr lang="it-IT" sz="2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266808023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D62EF7-BD1B-42CF-45E5-51AB1DA66605}"/>
              </a:ext>
            </a:extLst>
          </p:cNvPr>
          <p:cNvSpPr>
            <a:spLocks noGrp="1"/>
          </p:cNvSpPr>
          <p:nvPr>
            <p:ph type="title"/>
          </p:nvPr>
        </p:nvSpPr>
        <p:spPr/>
        <p:txBody>
          <a:bodyPr/>
          <a:lstStyle/>
          <a:p>
            <a:r>
              <a:rPr lang="it-IT" dirty="0"/>
              <a:t>Scala do </a:t>
            </a:r>
            <a:r>
              <a:rPr lang="it-IT" dirty="0" err="1"/>
              <a:t>glasgow</a:t>
            </a:r>
            <a:endParaRPr lang="it-IT" dirty="0"/>
          </a:p>
        </p:txBody>
      </p:sp>
      <p:sp>
        <p:nvSpPr>
          <p:cNvPr id="3" name="Segnaposto contenuto 2">
            <a:extLst>
              <a:ext uri="{FF2B5EF4-FFF2-40B4-BE49-F238E27FC236}">
                <a16:creationId xmlns:a16="http://schemas.microsoft.com/office/drawing/2014/main" id="{656C61DE-B6E4-61C1-509E-89912BDF3FAC}"/>
              </a:ext>
            </a:extLst>
          </p:cNvPr>
          <p:cNvSpPr>
            <a:spLocks noGrp="1"/>
          </p:cNvSpPr>
          <p:nvPr>
            <p:ph idx="1"/>
          </p:nvPr>
        </p:nvSpPr>
        <p:spPr/>
        <p:txBody>
          <a:bodyPr>
            <a:normAutofit fontScale="55000" lnSpcReduction="20000"/>
          </a:bodyPr>
          <a:lstStyle/>
          <a:p>
            <a:r>
              <a:rPr lang="it-IT" sz="2800" b="1" dirty="0">
                <a:solidFill>
                  <a:srgbClr val="111111"/>
                </a:solidFill>
                <a:effectLst/>
                <a:latin typeface=".SFUI-Semibold"/>
                <a:ea typeface="Aptos" panose="020B0004020202020204" pitchFamily="34" charset="0"/>
                <a:cs typeface="Aptos" panose="020B0004020202020204" pitchFamily="34" charset="0"/>
              </a:rPr>
              <a:t>1. Apertura degli Occhi (E)</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4</a:t>
            </a:r>
            <a:r>
              <a:rPr lang="it-IT" sz="2800" dirty="0">
                <a:solidFill>
                  <a:srgbClr val="111111"/>
                </a:solidFill>
                <a:effectLst/>
                <a:latin typeface=".SFUI-Regular"/>
                <a:ea typeface="Aptos" panose="020B0004020202020204" pitchFamily="34" charset="0"/>
                <a:cs typeface="Aptos" panose="020B0004020202020204" pitchFamily="34" charset="0"/>
              </a:rPr>
              <a:t>: Spontanea – Gli occhi si aprono spontaneamente senza necessità di stimoli.</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3</a:t>
            </a:r>
            <a:r>
              <a:rPr lang="it-IT" sz="2800" dirty="0">
                <a:solidFill>
                  <a:srgbClr val="111111"/>
                </a:solidFill>
                <a:effectLst/>
                <a:latin typeface=".SFUI-Regular"/>
                <a:ea typeface="Aptos" panose="020B0004020202020204" pitchFamily="34" charset="0"/>
                <a:cs typeface="Aptos" panose="020B0004020202020204" pitchFamily="34" charset="0"/>
              </a:rPr>
              <a:t>: Al comando verbale – Gli occhi si aprono in risposta a un comando verbale.</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2</a:t>
            </a:r>
            <a:r>
              <a:rPr lang="it-IT" sz="2800" dirty="0">
                <a:solidFill>
                  <a:srgbClr val="111111"/>
                </a:solidFill>
                <a:effectLst/>
                <a:latin typeface=".SFUI-Regular"/>
                <a:ea typeface="Aptos" panose="020B0004020202020204" pitchFamily="34" charset="0"/>
                <a:cs typeface="Aptos" panose="020B0004020202020204" pitchFamily="34" charset="0"/>
              </a:rPr>
              <a:t>: Al dolore – Gli occhi si aprono in risposta a uno stimolo doloroso.</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1</a:t>
            </a:r>
            <a:r>
              <a:rPr lang="it-IT" sz="2800" dirty="0">
                <a:solidFill>
                  <a:srgbClr val="111111"/>
                </a:solidFill>
                <a:effectLst/>
                <a:latin typeface=".SFUI-Regular"/>
                <a:ea typeface="Aptos" panose="020B0004020202020204" pitchFamily="34" charset="0"/>
                <a:cs typeface="Aptos" panose="020B0004020202020204" pitchFamily="34" charset="0"/>
              </a:rPr>
              <a:t>: Nessuna risposta – Gli occhi non si aprono neanche a stimoli dolorosi.</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b="1" dirty="0">
                <a:solidFill>
                  <a:srgbClr val="111111"/>
                </a:solidFill>
                <a:effectLst/>
                <a:latin typeface=".SFUI-Semibold"/>
                <a:ea typeface="Aptos" panose="020B0004020202020204" pitchFamily="34" charset="0"/>
                <a:cs typeface="Aptos" panose="020B0004020202020204" pitchFamily="34" charset="0"/>
              </a:rPr>
              <a:t>2. Risposta Verbale (V)</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5</a:t>
            </a:r>
            <a:r>
              <a:rPr lang="it-IT" sz="2800" dirty="0">
                <a:solidFill>
                  <a:srgbClr val="111111"/>
                </a:solidFill>
                <a:effectLst/>
                <a:latin typeface=".SFUI-Regular"/>
                <a:ea typeface="Aptos" panose="020B0004020202020204" pitchFamily="34" charset="0"/>
                <a:cs typeface="Aptos" panose="020B0004020202020204" pitchFamily="34" charset="0"/>
              </a:rPr>
              <a:t>: Orientata – Il paziente risponde in modo appropriato, indicando consapevolezza del tempo, del luogo e della propria identità.</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4</a:t>
            </a:r>
            <a:r>
              <a:rPr lang="it-IT" sz="2800" dirty="0">
                <a:solidFill>
                  <a:srgbClr val="111111"/>
                </a:solidFill>
                <a:effectLst/>
                <a:latin typeface=".SFUI-Regular"/>
                <a:ea typeface="Aptos" panose="020B0004020202020204" pitchFamily="34" charset="0"/>
                <a:cs typeface="Aptos" panose="020B0004020202020204" pitchFamily="34" charset="0"/>
              </a:rPr>
              <a:t>: Confusa – Il paziente parla ma è confuso e disorientato.</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3</a:t>
            </a:r>
            <a:r>
              <a:rPr lang="it-IT" sz="2800" dirty="0">
                <a:solidFill>
                  <a:srgbClr val="111111"/>
                </a:solidFill>
                <a:effectLst/>
                <a:latin typeface=".SFUI-Regular"/>
                <a:ea typeface="Aptos" panose="020B0004020202020204" pitchFamily="34" charset="0"/>
                <a:cs typeface="Aptos" panose="020B0004020202020204" pitchFamily="34" charset="0"/>
              </a:rPr>
              <a:t>: Inappropriata – Risposte verbali inappropriate o sconnesse.</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2</a:t>
            </a:r>
            <a:r>
              <a:rPr lang="it-IT" sz="2800" dirty="0">
                <a:solidFill>
                  <a:srgbClr val="111111"/>
                </a:solidFill>
                <a:effectLst/>
                <a:latin typeface=".SFUI-Regular"/>
                <a:ea typeface="Aptos" panose="020B0004020202020204" pitchFamily="34" charset="0"/>
                <a:cs typeface="Aptos" panose="020B0004020202020204" pitchFamily="34" charset="0"/>
              </a:rPr>
              <a:t>: Incomprensibile – Suoni incomprensibili, come gemiti.</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1</a:t>
            </a:r>
            <a:r>
              <a:rPr lang="it-IT" sz="2800" dirty="0">
                <a:solidFill>
                  <a:srgbClr val="111111"/>
                </a:solidFill>
                <a:effectLst/>
                <a:latin typeface=".SFUI-Regular"/>
                <a:ea typeface="Aptos" panose="020B0004020202020204" pitchFamily="34" charset="0"/>
                <a:cs typeface="Aptos" panose="020B0004020202020204" pitchFamily="34" charset="0"/>
              </a:rPr>
              <a:t>: Nessuna risposta – Assenza di risposta verbale.</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22135346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E228A8-3C27-DBDA-DD51-3D161A9B4AE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1E1B961-8BAB-CA6D-5407-10C22268F86E}"/>
              </a:ext>
            </a:extLst>
          </p:cNvPr>
          <p:cNvSpPr>
            <a:spLocks noGrp="1"/>
          </p:cNvSpPr>
          <p:nvPr>
            <p:ph idx="1"/>
          </p:nvPr>
        </p:nvSpPr>
        <p:spPr/>
        <p:txBody>
          <a:bodyPr>
            <a:normAutofit fontScale="47500" lnSpcReduction="20000"/>
          </a:bodyPr>
          <a:lstStyle/>
          <a:p>
            <a:r>
              <a:rPr lang="it-IT" sz="2800" b="1" dirty="0">
                <a:solidFill>
                  <a:srgbClr val="111111"/>
                </a:solidFill>
                <a:effectLst/>
                <a:latin typeface=".SFUI-Semibold"/>
                <a:ea typeface="Aptos" panose="020B0004020202020204" pitchFamily="34" charset="0"/>
                <a:cs typeface="Aptos" panose="020B0004020202020204" pitchFamily="34" charset="0"/>
              </a:rPr>
              <a:t>3. Risposta Motoria (M)</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6</a:t>
            </a:r>
            <a:r>
              <a:rPr lang="it-IT" sz="2800" dirty="0">
                <a:solidFill>
                  <a:srgbClr val="111111"/>
                </a:solidFill>
                <a:effectLst/>
                <a:latin typeface=".SFUI-Regular"/>
                <a:ea typeface="Aptos" panose="020B0004020202020204" pitchFamily="34" charset="0"/>
                <a:cs typeface="Aptos" panose="020B0004020202020204" pitchFamily="34" charset="0"/>
              </a:rPr>
              <a:t>: Obbedisce al comando – Esegue comandi motori specifici.</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5</a:t>
            </a:r>
            <a:r>
              <a:rPr lang="it-IT" sz="2800" dirty="0">
                <a:solidFill>
                  <a:srgbClr val="111111"/>
                </a:solidFill>
                <a:effectLst/>
                <a:latin typeface=".SFUI-Regular"/>
                <a:ea typeface="Aptos" panose="020B0004020202020204" pitchFamily="34" charset="0"/>
                <a:cs typeface="Aptos" panose="020B0004020202020204" pitchFamily="34" charset="0"/>
              </a:rPr>
              <a:t>: Localizza il dolore – Reagisce localizzando la fonte di dolore.</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4</a:t>
            </a:r>
            <a:r>
              <a:rPr lang="it-IT" sz="2800" dirty="0">
                <a:solidFill>
                  <a:srgbClr val="111111"/>
                </a:solidFill>
                <a:effectLst/>
                <a:latin typeface=".SFUI-Regular"/>
                <a:ea typeface="Aptos" panose="020B0004020202020204" pitchFamily="34" charset="0"/>
                <a:cs typeface="Aptos" panose="020B0004020202020204" pitchFamily="34" charset="0"/>
              </a:rPr>
              <a:t>: Retrazione al dolore – Si ritrae in risposta a uno stimolo doloroso.</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3</a:t>
            </a:r>
            <a:r>
              <a:rPr lang="it-IT" sz="2800" dirty="0">
                <a:solidFill>
                  <a:srgbClr val="111111"/>
                </a:solidFill>
                <a:effectLst/>
                <a:latin typeface=".SFUI-Regular"/>
                <a:ea typeface="Aptos" panose="020B0004020202020204" pitchFamily="34" charset="0"/>
                <a:cs typeface="Aptos" panose="020B0004020202020204" pitchFamily="34" charset="0"/>
              </a:rPr>
              <a:t>: Flessione anomala (decorticazione) – Flessione degli arti in risposta a uno stimolo doloroso, con movimenti anomali tipici.</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2</a:t>
            </a:r>
            <a:r>
              <a:rPr lang="it-IT" sz="2800" dirty="0">
                <a:solidFill>
                  <a:srgbClr val="111111"/>
                </a:solidFill>
                <a:effectLst/>
                <a:latin typeface=".SFUI-Regular"/>
                <a:ea typeface="Aptos" panose="020B0004020202020204" pitchFamily="34" charset="0"/>
                <a:cs typeface="Aptos" panose="020B0004020202020204" pitchFamily="34" charset="0"/>
              </a:rPr>
              <a:t>: Estensione anomala (decerebrazione) – Estensione anomala degli arti in risposta al dolore.</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1</a:t>
            </a:r>
            <a:r>
              <a:rPr lang="it-IT" sz="2800" dirty="0">
                <a:solidFill>
                  <a:srgbClr val="111111"/>
                </a:solidFill>
                <a:effectLst/>
                <a:latin typeface=".SFUI-Regular"/>
                <a:ea typeface="Aptos" panose="020B0004020202020204" pitchFamily="34" charset="0"/>
                <a:cs typeface="Aptos" panose="020B0004020202020204" pitchFamily="34" charset="0"/>
              </a:rPr>
              <a:t>: Nessuna risposta – Nessuna risposta motoria neanche a stimoli dolorosi.</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b="1" dirty="0">
                <a:solidFill>
                  <a:srgbClr val="111111"/>
                </a:solidFill>
                <a:effectLst/>
                <a:latin typeface=".SFUI-Semibold"/>
                <a:ea typeface="Aptos" panose="020B0004020202020204" pitchFamily="34" charset="0"/>
                <a:cs typeface="Aptos" panose="020B0004020202020204" pitchFamily="34" charset="0"/>
              </a:rPr>
              <a:t>Interpretazione del Punteggio</a:t>
            </a:r>
            <a:endParaRPr lang="it-IT" sz="2800" dirty="0">
              <a:effectLst/>
              <a:latin typeface="Aptos" panose="020B0004020202020204" pitchFamily="34" charset="0"/>
              <a:ea typeface="Aptos" panose="020B0004020202020204" pitchFamily="34" charset="0"/>
              <a:cs typeface="Aptos" panose="020B0004020202020204" pitchFamily="34" charset="0"/>
            </a:endParaRPr>
          </a:p>
          <a:p>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13-15</a:t>
            </a:r>
            <a:r>
              <a:rPr lang="it-IT" sz="2800" dirty="0">
                <a:solidFill>
                  <a:srgbClr val="111111"/>
                </a:solidFill>
                <a:effectLst/>
                <a:latin typeface=".SFUI-Regular"/>
                <a:ea typeface="Aptos" panose="020B0004020202020204" pitchFamily="34" charset="0"/>
                <a:cs typeface="Aptos" panose="020B0004020202020204" pitchFamily="34" charset="0"/>
              </a:rPr>
              <a:t>: Stato di coscienza lieve</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9-12</a:t>
            </a:r>
            <a:r>
              <a:rPr lang="it-IT" sz="2800" dirty="0">
                <a:solidFill>
                  <a:srgbClr val="111111"/>
                </a:solidFill>
                <a:effectLst/>
                <a:latin typeface=".SFUI-Regular"/>
                <a:ea typeface="Aptos" panose="020B0004020202020204" pitchFamily="34" charset="0"/>
                <a:cs typeface="Aptos" panose="020B0004020202020204" pitchFamily="34" charset="0"/>
              </a:rPr>
              <a:t>: Stato di coscienza moderato</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UI-Regular"/>
                <a:ea typeface="Aptos" panose="020B0004020202020204" pitchFamily="34" charset="0"/>
                <a:cs typeface="Aptos" panose="020B0004020202020204" pitchFamily="34" charset="0"/>
              </a:rPr>
              <a:t>	•	</a:t>
            </a:r>
            <a:r>
              <a:rPr lang="it-IT" sz="2800" b="1" dirty="0">
                <a:solidFill>
                  <a:srgbClr val="111111"/>
                </a:solidFill>
                <a:effectLst/>
                <a:latin typeface=".SFUI-Bold"/>
                <a:ea typeface="Aptos" panose="020B0004020202020204" pitchFamily="34" charset="0"/>
                <a:cs typeface="Aptos" panose="020B0004020202020204" pitchFamily="34" charset="0"/>
              </a:rPr>
              <a:t>3-8</a:t>
            </a:r>
            <a:r>
              <a:rPr lang="it-IT" sz="2800" dirty="0">
                <a:solidFill>
                  <a:srgbClr val="111111"/>
                </a:solidFill>
                <a:effectLst/>
                <a:latin typeface=".SFUI-Regular"/>
                <a:ea typeface="Aptos" panose="020B0004020202020204" pitchFamily="34" charset="0"/>
                <a:cs typeface="Aptos" panose="020B0004020202020204" pitchFamily="34" charset="0"/>
              </a:rPr>
              <a:t>: Stato di coscienza grave (coma)</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dirty="0">
                <a:solidFill>
                  <a:srgbClr val="111111"/>
                </a:solidFill>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2800">
                <a:solidFill>
                  <a:srgbClr val="111111"/>
                </a:solidFill>
                <a:effectLst/>
                <a:latin typeface=".SFUI-Regular"/>
                <a:ea typeface="Aptos" panose="020B0004020202020204" pitchFamily="34" charset="0"/>
                <a:cs typeface="Aptos" panose="020B0004020202020204" pitchFamily="34" charset="0"/>
              </a:rPr>
              <a:t>Un paziente con un punteggio complessivo di 8 o meno è generalmente considerato in coma e richiede intervento immediato e monitoraggio intensivo.</a:t>
            </a:r>
            <a:endParaRPr lang="it-IT" sz="2800">
              <a:effectLst/>
              <a:latin typeface="Aptos" panose="020B0004020202020204" pitchFamily="34" charset="0"/>
              <a:ea typeface="Aptos" panose="020B0004020202020204" pitchFamily="34" charset="0"/>
              <a:cs typeface="Aptos" panose="020B0004020202020204" pitchFamily="34" charset="0"/>
            </a:endParaRPr>
          </a:p>
          <a:p>
            <a:endParaRPr lang="it-IT"/>
          </a:p>
        </p:txBody>
      </p:sp>
    </p:spTree>
    <p:extLst>
      <p:ext uri="{BB962C8B-B14F-4D97-AF65-F5344CB8AC3E}">
        <p14:creationId xmlns:p14="http://schemas.microsoft.com/office/powerpoint/2010/main" val="2448726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CB789A-156A-D4B7-E703-15FC2FCB239C}"/>
              </a:ext>
            </a:extLst>
          </p:cNvPr>
          <p:cNvSpPr>
            <a:spLocks noGrp="1"/>
          </p:cNvSpPr>
          <p:nvPr>
            <p:ph type="title"/>
          </p:nvPr>
        </p:nvSpPr>
        <p:spPr/>
        <p:txBody>
          <a:bodyPr/>
          <a:lstStyle/>
          <a:p>
            <a:r>
              <a:rPr lang="it-IT" dirty="0"/>
              <a:t>Risonanza magnetica TAC ecc.</a:t>
            </a:r>
          </a:p>
        </p:txBody>
      </p:sp>
      <p:sp>
        <p:nvSpPr>
          <p:cNvPr id="3" name="Segnaposto contenuto 2">
            <a:extLst>
              <a:ext uri="{FF2B5EF4-FFF2-40B4-BE49-F238E27FC236}">
                <a16:creationId xmlns:a16="http://schemas.microsoft.com/office/drawing/2014/main" id="{D7E8932E-E6F4-AD51-46A9-E63F887DFD80}"/>
              </a:ext>
            </a:extLst>
          </p:cNvPr>
          <p:cNvSpPr>
            <a:spLocks noGrp="1"/>
          </p:cNvSpPr>
          <p:nvPr>
            <p:ph idx="1"/>
          </p:nvPr>
        </p:nvSpPr>
        <p:spPr/>
        <p:txBody>
          <a:bodyPr/>
          <a:lstStyle/>
          <a:p>
            <a:r>
              <a:rPr lang="it-IT" dirty="0"/>
              <a:t>L’EEG mette in luce il funzionamento elettrico del cervello. Se ben eseguito può darci anche indicazioni circa il luogo in cui il cervello è leso irritato o comunque disfunzionale.</a:t>
            </a:r>
          </a:p>
          <a:p>
            <a:r>
              <a:rPr lang="it-IT" dirty="0"/>
              <a:t>Per vedere se ci sono lesioni fisiche si ricorre alla TAC e, soprattutto alla Risonanza magnetica. La TAC è in fondo simile ad una radiografia ad alta definizione e non è opportuno ripeterla frequentemente, la risonanza non è una radiografia, può essere ripetuta anche spesso, mette in luce lesioni anche se piccolissime. Per analizzare il cervello spesso si fanno risonanze con contrasto.</a:t>
            </a:r>
          </a:p>
        </p:txBody>
      </p:sp>
    </p:spTree>
    <p:extLst>
      <p:ext uri="{BB962C8B-B14F-4D97-AF65-F5344CB8AC3E}">
        <p14:creationId xmlns:p14="http://schemas.microsoft.com/office/powerpoint/2010/main" val="295248734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1180</TotalTime>
  <Words>8625</Words>
  <Application>Microsoft Office PowerPoint</Application>
  <PresentationFormat>Widescreen</PresentationFormat>
  <Paragraphs>406</Paragraphs>
  <Slides>88</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88</vt:i4>
      </vt:variant>
    </vt:vector>
  </HeadingPairs>
  <TitlesOfParts>
    <vt:vector size="97" baseType="lpstr">
      <vt:lpstr>.SF UI</vt:lpstr>
      <vt:lpstr>.SFUI-Bold</vt:lpstr>
      <vt:lpstr>.SFUI-Regular</vt:lpstr>
      <vt:lpstr>.SFUI-Semibold</vt:lpstr>
      <vt:lpstr>Aptos</vt:lpstr>
      <vt:lpstr>Aptos Display</vt:lpstr>
      <vt:lpstr>Arial</vt:lpstr>
      <vt:lpstr>Times New Roman</vt:lpstr>
      <vt:lpstr>Tema di Office</vt:lpstr>
      <vt:lpstr>Elementi di neurologia per psicologi</vt:lpstr>
      <vt:lpstr>EPILESSIE </vt:lpstr>
      <vt:lpstr>Presentazione standard di PowerPoint</vt:lpstr>
      <vt:lpstr>Cause dell’epilessia: </vt:lpstr>
      <vt:lpstr>Presentazione standard di PowerPoint</vt:lpstr>
      <vt:lpstr>Tipi di crisi epilettiche: </vt:lpstr>
      <vt:lpstr>Diagnosi: </vt:lpstr>
      <vt:lpstr>EEG elettro encefalo gramma</vt:lpstr>
      <vt:lpstr>Risonanza magnetica TAC ecc.</vt:lpstr>
      <vt:lpstr>Presentazione standard di PowerPoint</vt:lpstr>
      <vt:lpstr>Presentazione standard di PowerPoint</vt:lpstr>
      <vt:lpstr>Trattamento: </vt:lpstr>
      <vt:lpstr>EPILESSIE FOCALI</vt:lpstr>
      <vt:lpstr>Tipi di crisi focali: </vt:lpstr>
      <vt:lpstr>2. Crisi focali complesse: </vt:lpstr>
      <vt:lpstr>Sintomi delle crisi focali: </vt:lpstr>
      <vt:lpstr>1. Farmaci per crisi generalizzate </vt:lpstr>
      <vt:lpstr>2. Farmaci per crisi focali </vt:lpstr>
      <vt:lpstr>3. Farmaci per le assenze </vt:lpstr>
      <vt:lpstr>EPILESSIE GENERALIZZATE</vt:lpstr>
      <vt:lpstr>Effetti Collaterali e Scelta del Farmaco </vt:lpstr>
      <vt:lpstr>ASPETTI PSICOLOGICI DELLA EPILESSIA</vt:lpstr>
      <vt:lpstr>Impatti psicologici principali dell’epilessia: </vt:lpstr>
      <vt:lpstr>2. Depressione: </vt:lpstr>
      <vt:lpstr>3. Problemi cognitivi: </vt:lpstr>
      <vt:lpstr>4. Stigma sociale: </vt:lpstr>
      <vt:lpstr>5. Qualità della vita ridotta: </vt:lpstr>
      <vt:lpstr>Aspetti psicologici specifici per i bambini con epilessia: </vt:lpstr>
      <vt:lpstr>Supporto psicologico per le persone con epilessia: </vt:lpstr>
      <vt:lpstr>Presentazione standard di PowerPoint</vt:lpstr>
      <vt:lpstr>Ruolo della famiglia e dei caregiver: </vt:lpstr>
      <vt:lpstr>1. Terapia cognitivo-comportamentale (CBT) </vt:lpstr>
      <vt:lpstr>2. Psicoeducazione </vt:lpstr>
      <vt:lpstr>3. Gruppi di supporto </vt:lpstr>
      <vt:lpstr>4. Intervento familiare e counseling </vt:lpstr>
      <vt:lpstr>5. Mindfulness e tecniche di rilassamento </vt:lpstr>
      <vt:lpstr>6. Strategie per affrontare lo stigma </vt:lpstr>
      <vt:lpstr>7. Sviluppo dell’autonomia e delle abilità di coping </vt:lpstr>
      <vt:lpstr>8. Supporto scolastico e lavorativo </vt:lpstr>
      <vt:lpstr>9. Integrazione con il trattamento medico </vt:lpstr>
      <vt:lpstr>CEFALEE </vt:lpstr>
      <vt:lpstr>Presentazione standard di PowerPoint</vt:lpstr>
      <vt:lpstr>Cause </vt:lpstr>
      <vt:lpstr>Trattamenti </vt:lpstr>
      <vt:lpstr>1. Stress e Ansia </vt:lpstr>
      <vt:lpstr>2. Depressione </vt:lpstr>
      <vt:lpstr>3. Personalità e Tratti Psicologici </vt:lpstr>
      <vt:lpstr>4. Fattori Cognitivi </vt:lpstr>
      <vt:lpstr>5. Comportamenti di Coping </vt:lpstr>
      <vt:lpstr>6. Aspetti psicosomatici </vt:lpstr>
      <vt:lpstr>7. Qualità della vita e impatto sociale </vt:lpstr>
      <vt:lpstr>Interventi Psicologici </vt:lpstr>
      <vt:lpstr>CEFALEA A GRAPPOLO</vt:lpstr>
      <vt:lpstr>Trattamento </vt:lpstr>
      <vt:lpstr>Aspetti psicologici </vt:lpstr>
      <vt:lpstr>INSONNIE </vt:lpstr>
      <vt:lpstr>2. Insonnia cronica </vt:lpstr>
      <vt:lpstr>3. Insonnia iniziale (difficoltà a prendere sonno) </vt:lpstr>
      <vt:lpstr>4. Insonnia da mantenimento del sonno (risvegli frequenti) </vt:lpstr>
      <vt:lpstr>5. Insonnia terminale (risveglio precoce) </vt:lpstr>
      <vt:lpstr>6. Insonnia secondaria </vt:lpstr>
      <vt:lpstr>7. Insonnia paradossale </vt:lpstr>
      <vt:lpstr>8. Insonnia comportamentale del bambino </vt:lpstr>
      <vt:lpstr>ASPETTI PSICOLOGICI DELLA INSONNIA</vt:lpstr>
      <vt:lpstr>Presentazione standard di PowerPoint</vt:lpstr>
      <vt:lpstr>Presentazione standard di PowerPoint</vt:lpstr>
      <vt:lpstr>6. Condizionamento classico </vt:lpstr>
      <vt:lpstr>Trattamenti psicologici per l’insonnia: </vt:lpstr>
      <vt:lpstr>Presentazione standard di PowerPoint</vt:lpstr>
      <vt:lpstr>1. Terapia cognitivo-comportamentale per l’insonnia (CBT-I) </vt:lpstr>
      <vt:lpstr>2. Mindfulness e meditazione </vt:lpstr>
      <vt:lpstr>3. Terapia di accettazione e impegno (ACT) </vt:lpstr>
      <vt:lpstr>5. Biofeedback </vt:lpstr>
      <vt:lpstr>1. Benzodiazepine </vt:lpstr>
      <vt:lpstr>2. Farmaci Z (ipnotici non benzodiazepinici) </vt:lpstr>
      <vt:lpstr>3. Melatonina e agonisti dei recettori della melatonina </vt:lpstr>
      <vt:lpstr>4. Antidepressivi sedativi </vt:lpstr>
      <vt:lpstr>5. Antistaminici sedativi </vt:lpstr>
      <vt:lpstr>6. Antipsicotici atipici a basso dosaggio </vt:lpstr>
      <vt:lpstr>7. Orexin antagonisti </vt:lpstr>
      <vt:lpstr>8. Fitoterapici </vt:lpstr>
      <vt:lpstr>Considerazioni sull’uso dei farmaci: </vt:lpstr>
      <vt:lpstr>COMA</vt:lpstr>
      <vt:lpstr>Cause del coma </vt:lpstr>
      <vt:lpstr>Classificazione e durata del coma </vt:lpstr>
      <vt:lpstr>Trattamento </vt:lpstr>
      <vt:lpstr>Scala do glasgow</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FRANCESCO ROVETTO</dc:creator>
  <cp:lastModifiedBy>FRANCESCO ROVETTO</cp:lastModifiedBy>
  <cp:revision>9</cp:revision>
  <dcterms:created xsi:type="dcterms:W3CDTF">2024-10-08T18:21:51Z</dcterms:created>
  <dcterms:modified xsi:type="dcterms:W3CDTF">2024-10-29T20:13:54Z</dcterms:modified>
</cp:coreProperties>
</file>