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393" r:id="rId3"/>
    <p:sldId id="384" r:id="rId4"/>
    <p:sldId id="394" r:id="rId5"/>
    <p:sldId id="395" r:id="rId6"/>
    <p:sldId id="323" r:id="rId7"/>
    <p:sldId id="383" r:id="rId8"/>
    <p:sldId id="386" r:id="rId9"/>
    <p:sldId id="375" r:id="rId10"/>
    <p:sldId id="381" r:id="rId11"/>
    <p:sldId id="377" r:id="rId12"/>
    <p:sldId id="380" r:id="rId1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C89D2C-9853-4C15-9395-9A3817186629}" v="1" dt="2025-10-08T09:28:53.3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549" autoAdjust="0"/>
    <p:restoredTop sz="94660"/>
  </p:normalViewPr>
  <p:slideViewPr>
    <p:cSldViewPr snapToGrid="0">
      <p:cViewPr varScale="1">
        <p:scale>
          <a:sx n="65" d="100"/>
          <a:sy n="65" d="100"/>
        </p:scale>
        <p:origin x="42" y="4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O ROVETTO" userId="5f88dbb262c9fade" providerId="LiveId" clId="{7F20A2AD-B8D6-474C-80DC-96F58A7F38F7}"/>
    <pc:docChg chg="custSel modSld">
      <pc:chgData name="FRANCESCO ROVETTO" userId="5f88dbb262c9fade" providerId="LiveId" clId="{7F20A2AD-B8D6-474C-80DC-96F58A7F38F7}" dt="2025-10-08T09:28:53.332" v="96"/>
      <pc:docMkLst>
        <pc:docMk/>
      </pc:docMkLst>
      <pc:sldChg chg="setBg">
        <pc:chgData name="FRANCESCO ROVETTO" userId="5f88dbb262c9fade" providerId="LiveId" clId="{7F20A2AD-B8D6-474C-80DC-96F58A7F38F7}" dt="2025-10-08T09:28:53.332" v="96"/>
        <pc:sldMkLst>
          <pc:docMk/>
          <pc:sldMk cId="3825074843" sldId="256"/>
        </pc:sldMkLst>
      </pc:sldChg>
      <pc:sldChg chg="setBg">
        <pc:chgData name="FRANCESCO ROVETTO" userId="5f88dbb262c9fade" providerId="LiveId" clId="{7F20A2AD-B8D6-474C-80DC-96F58A7F38F7}" dt="2025-10-08T09:28:53.332" v="96"/>
        <pc:sldMkLst>
          <pc:docMk/>
          <pc:sldMk cId="0" sldId="323"/>
        </pc:sldMkLst>
      </pc:sldChg>
      <pc:sldChg chg="setBg">
        <pc:chgData name="FRANCESCO ROVETTO" userId="5f88dbb262c9fade" providerId="LiveId" clId="{7F20A2AD-B8D6-474C-80DC-96F58A7F38F7}" dt="2025-10-08T09:28:53.332" v="96"/>
        <pc:sldMkLst>
          <pc:docMk/>
          <pc:sldMk cId="3459921812" sldId="375"/>
        </pc:sldMkLst>
      </pc:sldChg>
      <pc:sldChg chg="setBg">
        <pc:chgData name="FRANCESCO ROVETTO" userId="5f88dbb262c9fade" providerId="LiveId" clId="{7F20A2AD-B8D6-474C-80DC-96F58A7F38F7}" dt="2025-10-08T09:28:53.332" v="96"/>
        <pc:sldMkLst>
          <pc:docMk/>
          <pc:sldMk cId="3860583437" sldId="377"/>
        </pc:sldMkLst>
      </pc:sldChg>
      <pc:sldChg chg="setBg">
        <pc:chgData name="FRANCESCO ROVETTO" userId="5f88dbb262c9fade" providerId="LiveId" clId="{7F20A2AD-B8D6-474C-80DC-96F58A7F38F7}" dt="2025-10-08T09:28:53.332" v="96"/>
        <pc:sldMkLst>
          <pc:docMk/>
          <pc:sldMk cId="84936496" sldId="380"/>
        </pc:sldMkLst>
      </pc:sldChg>
      <pc:sldChg chg="setBg">
        <pc:chgData name="FRANCESCO ROVETTO" userId="5f88dbb262c9fade" providerId="LiveId" clId="{7F20A2AD-B8D6-474C-80DC-96F58A7F38F7}" dt="2025-10-08T09:28:53.332" v="96"/>
        <pc:sldMkLst>
          <pc:docMk/>
          <pc:sldMk cId="1464674403" sldId="381"/>
        </pc:sldMkLst>
      </pc:sldChg>
      <pc:sldChg chg="setBg">
        <pc:chgData name="FRANCESCO ROVETTO" userId="5f88dbb262c9fade" providerId="LiveId" clId="{7F20A2AD-B8D6-474C-80DC-96F58A7F38F7}" dt="2025-10-08T09:28:53.332" v="96"/>
        <pc:sldMkLst>
          <pc:docMk/>
          <pc:sldMk cId="3977198924" sldId="383"/>
        </pc:sldMkLst>
      </pc:sldChg>
      <pc:sldChg chg="setBg">
        <pc:chgData name="FRANCESCO ROVETTO" userId="5f88dbb262c9fade" providerId="LiveId" clId="{7F20A2AD-B8D6-474C-80DC-96F58A7F38F7}" dt="2025-10-08T09:28:53.332" v="96"/>
        <pc:sldMkLst>
          <pc:docMk/>
          <pc:sldMk cId="2377777425" sldId="384"/>
        </pc:sldMkLst>
      </pc:sldChg>
      <pc:sldChg chg="setBg">
        <pc:chgData name="FRANCESCO ROVETTO" userId="5f88dbb262c9fade" providerId="LiveId" clId="{7F20A2AD-B8D6-474C-80DC-96F58A7F38F7}" dt="2025-10-08T09:28:53.332" v="96"/>
        <pc:sldMkLst>
          <pc:docMk/>
          <pc:sldMk cId="3495701722" sldId="386"/>
        </pc:sldMkLst>
      </pc:sldChg>
      <pc:sldChg chg="modSp mod setBg">
        <pc:chgData name="FRANCESCO ROVETTO" userId="5f88dbb262c9fade" providerId="LiveId" clId="{7F20A2AD-B8D6-474C-80DC-96F58A7F38F7}" dt="2025-10-08T09:28:53.332" v="96"/>
        <pc:sldMkLst>
          <pc:docMk/>
          <pc:sldMk cId="1506741062" sldId="393"/>
        </pc:sldMkLst>
        <pc:spChg chg="mod">
          <ac:chgData name="FRANCESCO ROVETTO" userId="5f88dbb262c9fade" providerId="LiveId" clId="{7F20A2AD-B8D6-474C-80DC-96F58A7F38F7}" dt="2025-10-08T09:27:15.498" v="95" actId="20577"/>
          <ac:spMkLst>
            <pc:docMk/>
            <pc:sldMk cId="1506741062" sldId="393"/>
            <ac:spMk id="3" creationId="{E5813D78-B55A-7D51-2B59-37AB2A22BA29}"/>
          </ac:spMkLst>
        </pc:spChg>
      </pc:sldChg>
      <pc:sldChg chg="setBg">
        <pc:chgData name="FRANCESCO ROVETTO" userId="5f88dbb262c9fade" providerId="LiveId" clId="{7F20A2AD-B8D6-474C-80DC-96F58A7F38F7}" dt="2025-10-08T09:28:53.332" v="96"/>
        <pc:sldMkLst>
          <pc:docMk/>
          <pc:sldMk cId="2025818578" sldId="394"/>
        </pc:sldMkLst>
      </pc:sldChg>
      <pc:sldChg chg="setBg">
        <pc:chgData name="FRANCESCO ROVETTO" userId="5f88dbb262c9fade" providerId="LiveId" clId="{7F20A2AD-B8D6-474C-80DC-96F58A7F38F7}" dt="2025-10-08T09:28:53.332" v="96"/>
        <pc:sldMkLst>
          <pc:docMk/>
          <pc:sldMk cId="1984071131" sldId="39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A3916D-201D-47F8-83FB-88E196FC46F5}" type="datetimeFigureOut">
              <a:rPr lang="it-IT" smtClean="0"/>
              <a:t>08/10/2025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6ACDB6-DB56-42C8-804E-01E36DDC1A65}" type="slidenum">
              <a:rPr lang="it-IT" smtClean="0"/>
              <a:t>‹N›</a:t>
            </a:fld>
            <a:endParaRPr lang="it-IT"/>
          </a:p>
        </p:txBody>
      </p:sp>
    </p:spTree>
    <p:extLst>
      <p:ext uri="{BB962C8B-B14F-4D97-AF65-F5344CB8AC3E}">
        <p14:creationId xmlns:p14="http://schemas.microsoft.com/office/powerpoint/2010/main" val="2655223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ED6ACDB6-DB56-42C8-804E-01E36DDC1A65}" type="slidenum">
              <a:rPr lang="it-IT" smtClean="0"/>
              <a:t>1</a:t>
            </a:fld>
            <a:endParaRPr lang="it-IT"/>
          </a:p>
        </p:txBody>
      </p:sp>
    </p:spTree>
    <p:extLst>
      <p:ext uri="{BB962C8B-B14F-4D97-AF65-F5344CB8AC3E}">
        <p14:creationId xmlns:p14="http://schemas.microsoft.com/office/powerpoint/2010/main" val="194373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FFCCFA-BAE6-E433-2515-9B5B9DB7D584}"/>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E0B3EF5D-A697-93F8-2EBD-2899B56B70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3FBC6FD3-F0F0-A2AF-9264-D379785DE674}"/>
              </a:ext>
            </a:extLst>
          </p:cNvPr>
          <p:cNvSpPr>
            <a:spLocks noGrp="1"/>
          </p:cNvSpPr>
          <p:nvPr>
            <p:ph type="dt" sz="half" idx="10"/>
          </p:nvPr>
        </p:nvSpPr>
        <p:spPr/>
        <p:txBody>
          <a:bodyPr/>
          <a:lstStyle/>
          <a:p>
            <a:fld id="{E77C24D3-829D-4F40-9077-75A9A4CE25C4}" type="datetimeFigureOut">
              <a:rPr lang="it-IT" smtClean="0"/>
              <a:t>08/10/2025</a:t>
            </a:fld>
            <a:endParaRPr lang="it-IT"/>
          </a:p>
        </p:txBody>
      </p:sp>
      <p:sp>
        <p:nvSpPr>
          <p:cNvPr id="5" name="Segnaposto piè di pagina 4">
            <a:extLst>
              <a:ext uri="{FF2B5EF4-FFF2-40B4-BE49-F238E27FC236}">
                <a16:creationId xmlns:a16="http://schemas.microsoft.com/office/drawing/2014/main" id="{D9A90A5D-4C49-959D-DE89-1FF42529C37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2E4D4CB-C018-ECD7-F78B-14A5D80401ED}"/>
              </a:ext>
            </a:extLst>
          </p:cNvPr>
          <p:cNvSpPr>
            <a:spLocks noGrp="1"/>
          </p:cNvSpPr>
          <p:nvPr>
            <p:ph type="sldNum" sz="quarter" idx="12"/>
          </p:nvPr>
        </p:nvSpPr>
        <p:spPr/>
        <p:txBody>
          <a:bodyPr/>
          <a:lstStyle/>
          <a:p>
            <a:fld id="{80FED623-9581-4213-99D9-A085A4F4A8F1}" type="slidenum">
              <a:rPr lang="it-IT" smtClean="0"/>
              <a:t>‹N›</a:t>
            </a:fld>
            <a:endParaRPr lang="it-IT"/>
          </a:p>
        </p:txBody>
      </p:sp>
    </p:spTree>
    <p:extLst>
      <p:ext uri="{BB962C8B-B14F-4D97-AF65-F5344CB8AC3E}">
        <p14:creationId xmlns:p14="http://schemas.microsoft.com/office/powerpoint/2010/main" val="1234730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A94C83-AAC6-03B0-520B-9714FFED28A8}"/>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2A0D224-2315-C690-192A-CAF2CF1E7625}"/>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E6FF94C-3BB1-C225-C85A-6E69AF3E7148}"/>
              </a:ext>
            </a:extLst>
          </p:cNvPr>
          <p:cNvSpPr>
            <a:spLocks noGrp="1"/>
          </p:cNvSpPr>
          <p:nvPr>
            <p:ph type="dt" sz="half" idx="10"/>
          </p:nvPr>
        </p:nvSpPr>
        <p:spPr/>
        <p:txBody>
          <a:bodyPr/>
          <a:lstStyle/>
          <a:p>
            <a:fld id="{E77C24D3-829D-4F40-9077-75A9A4CE25C4}" type="datetimeFigureOut">
              <a:rPr lang="it-IT" smtClean="0"/>
              <a:t>08/10/2025</a:t>
            </a:fld>
            <a:endParaRPr lang="it-IT"/>
          </a:p>
        </p:txBody>
      </p:sp>
      <p:sp>
        <p:nvSpPr>
          <p:cNvPr id="5" name="Segnaposto piè di pagina 4">
            <a:extLst>
              <a:ext uri="{FF2B5EF4-FFF2-40B4-BE49-F238E27FC236}">
                <a16:creationId xmlns:a16="http://schemas.microsoft.com/office/drawing/2014/main" id="{7080A1E9-64C0-89C9-5D07-E87B1C141C2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BF846E2-2985-6F9B-6AF5-1453AB7F444E}"/>
              </a:ext>
            </a:extLst>
          </p:cNvPr>
          <p:cNvSpPr>
            <a:spLocks noGrp="1"/>
          </p:cNvSpPr>
          <p:nvPr>
            <p:ph type="sldNum" sz="quarter" idx="12"/>
          </p:nvPr>
        </p:nvSpPr>
        <p:spPr/>
        <p:txBody>
          <a:bodyPr/>
          <a:lstStyle/>
          <a:p>
            <a:fld id="{80FED623-9581-4213-99D9-A085A4F4A8F1}" type="slidenum">
              <a:rPr lang="it-IT" smtClean="0"/>
              <a:t>‹N›</a:t>
            </a:fld>
            <a:endParaRPr lang="it-IT"/>
          </a:p>
        </p:txBody>
      </p:sp>
    </p:spTree>
    <p:extLst>
      <p:ext uri="{BB962C8B-B14F-4D97-AF65-F5344CB8AC3E}">
        <p14:creationId xmlns:p14="http://schemas.microsoft.com/office/powerpoint/2010/main" val="461500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18B7CCA2-FE0D-3847-1493-E1D3F1BA770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A30AE3D-688A-25A4-B9D7-F52854CBE39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248254B-52B6-B126-E1DA-C220DC09350F}"/>
              </a:ext>
            </a:extLst>
          </p:cNvPr>
          <p:cNvSpPr>
            <a:spLocks noGrp="1"/>
          </p:cNvSpPr>
          <p:nvPr>
            <p:ph type="dt" sz="half" idx="10"/>
          </p:nvPr>
        </p:nvSpPr>
        <p:spPr/>
        <p:txBody>
          <a:bodyPr/>
          <a:lstStyle/>
          <a:p>
            <a:fld id="{E77C24D3-829D-4F40-9077-75A9A4CE25C4}" type="datetimeFigureOut">
              <a:rPr lang="it-IT" smtClean="0"/>
              <a:t>08/10/2025</a:t>
            </a:fld>
            <a:endParaRPr lang="it-IT"/>
          </a:p>
        </p:txBody>
      </p:sp>
      <p:sp>
        <p:nvSpPr>
          <p:cNvPr id="5" name="Segnaposto piè di pagina 4">
            <a:extLst>
              <a:ext uri="{FF2B5EF4-FFF2-40B4-BE49-F238E27FC236}">
                <a16:creationId xmlns:a16="http://schemas.microsoft.com/office/drawing/2014/main" id="{45079DBF-48B5-8C5D-0971-6AE9548C970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C1D3E2E-EA8C-6E15-E3D4-CE762077DF1C}"/>
              </a:ext>
            </a:extLst>
          </p:cNvPr>
          <p:cNvSpPr>
            <a:spLocks noGrp="1"/>
          </p:cNvSpPr>
          <p:nvPr>
            <p:ph type="sldNum" sz="quarter" idx="12"/>
          </p:nvPr>
        </p:nvSpPr>
        <p:spPr/>
        <p:txBody>
          <a:bodyPr/>
          <a:lstStyle/>
          <a:p>
            <a:fld id="{80FED623-9581-4213-99D9-A085A4F4A8F1}" type="slidenum">
              <a:rPr lang="it-IT" smtClean="0"/>
              <a:t>‹N›</a:t>
            </a:fld>
            <a:endParaRPr lang="it-IT"/>
          </a:p>
        </p:txBody>
      </p:sp>
    </p:spTree>
    <p:extLst>
      <p:ext uri="{BB962C8B-B14F-4D97-AF65-F5344CB8AC3E}">
        <p14:creationId xmlns:p14="http://schemas.microsoft.com/office/powerpoint/2010/main" val="3432928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11EA7B-9675-625B-81ED-9A91304C30A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5EF7395-FB88-7F4A-4C3A-A6BE031A84A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0D3C46D-3793-2F52-B480-5F21D5981BF5}"/>
              </a:ext>
            </a:extLst>
          </p:cNvPr>
          <p:cNvSpPr>
            <a:spLocks noGrp="1"/>
          </p:cNvSpPr>
          <p:nvPr>
            <p:ph type="dt" sz="half" idx="10"/>
          </p:nvPr>
        </p:nvSpPr>
        <p:spPr/>
        <p:txBody>
          <a:bodyPr/>
          <a:lstStyle/>
          <a:p>
            <a:fld id="{E77C24D3-829D-4F40-9077-75A9A4CE25C4}" type="datetimeFigureOut">
              <a:rPr lang="it-IT" smtClean="0"/>
              <a:t>08/10/2025</a:t>
            </a:fld>
            <a:endParaRPr lang="it-IT"/>
          </a:p>
        </p:txBody>
      </p:sp>
      <p:sp>
        <p:nvSpPr>
          <p:cNvPr id="5" name="Segnaposto piè di pagina 4">
            <a:extLst>
              <a:ext uri="{FF2B5EF4-FFF2-40B4-BE49-F238E27FC236}">
                <a16:creationId xmlns:a16="http://schemas.microsoft.com/office/drawing/2014/main" id="{F278A721-1DE0-A154-DE35-502B7E341B6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CA9AFB3-192A-DDFD-DA04-25CD9AB27394}"/>
              </a:ext>
            </a:extLst>
          </p:cNvPr>
          <p:cNvSpPr>
            <a:spLocks noGrp="1"/>
          </p:cNvSpPr>
          <p:nvPr>
            <p:ph type="sldNum" sz="quarter" idx="12"/>
          </p:nvPr>
        </p:nvSpPr>
        <p:spPr/>
        <p:txBody>
          <a:bodyPr/>
          <a:lstStyle/>
          <a:p>
            <a:fld id="{80FED623-9581-4213-99D9-A085A4F4A8F1}" type="slidenum">
              <a:rPr lang="it-IT" smtClean="0"/>
              <a:t>‹N›</a:t>
            </a:fld>
            <a:endParaRPr lang="it-IT"/>
          </a:p>
        </p:txBody>
      </p:sp>
    </p:spTree>
    <p:extLst>
      <p:ext uri="{BB962C8B-B14F-4D97-AF65-F5344CB8AC3E}">
        <p14:creationId xmlns:p14="http://schemas.microsoft.com/office/powerpoint/2010/main" val="872225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7CEA8B-22AC-BCA5-F1AF-C1363023817C}"/>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225F0FB-E88A-2F89-F548-A6239F47DB5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10232107-B3A8-E986-B9F1-1036C125976B}"/>
              </a:ext>
            </a:extLst>
          </p:cNvPr>
          <p:cNvSpPr>
            <a:spLocks noGrp="1"/>
          </p:cNvSpPr>
          <p:nvPr>
            <p:ph type="dt" sz="half" idx="10"/>
          </p:nvPr>
        </p:nvSpPr>
        <p:spPr/>
        <p:txBody>
          <a:bodyPr/>
          <a:lstStyle/>
          <a:p>
            <a:fld id="{E77C24D3-829D-4F40-9077-75A9A4CE25C4}" type="datetimeFigureOut">
              <a:rPr lang="it-IT" smtClean="0"/>
              <a:t>08/10/2025</a:t>
            </a:fld>
            <a:endParaRPr lang="it-IT"/>
          </a:p>
        </p:txBody>
      </p:sp>
      <p:sp>
        <p:nvSpPr>
          <p:cNvPr id="5" name="Segnaposto piè di pagina 4">
            <a:extLst>
              <a:ext uri="{FF2B5EF4-FFF2-40B4-BE49-F238E27FC236}">
                <a16:creationId xmlns:a16="http://schemas.microsoft.com/office/drawing/2014/main" id="{14980660-FB60-625A-C1B7-3EC051E6227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800DD6C-7F3D-8D71-2681-57961B105B05}"/>
              </a:ext>
            </a:extLst>
          </p:cNvPr>
          <p:cNvSpPr>
            <a:spLocks noGrp="1"/>
          </p:cNvSpPr>
          <p:nvPr>
            <p:ph type="sldNum" sz="quarter" idx="12"/>
          </p:nvPr>
        </p:nvSpPr>
        <p:spPr/>
        <p:txBody>
          <a:bodyPr/>
          <a:lstStyle/>
          <a:p>
            <a:fld id="{80FED623-9581-4213-99D9-A085A4F4A8F1}" type="slidenum">
              <a:rPr lang="it-IT" smtClean="0"/>
              <a:t>‹N›</a:t>
            </a:fld>
            <a:endParaRPr lang="it-IT"/>
          </a:p>
        </p:txBody>
      </p:sp>
    </p:spTree>
    <p:extLst>
      <p:ext uri="{BB962C8B-B14F-4D97-AF65-F5344CB8AC3E}">
        <p14:creationId xmlns:p14="http://schemas.microsoft.com/office/powerpoint/2010/main" val="3153969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D7566E-C5C0-BA54-9D65-5B3A6E67C23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222178E-86D7-013F-5607-60BED969122E}"/>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CE8A248-E90C-F4B9-AC97-4DD22443B955}"/>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49B339C-9F1F-6185-73B3-142C3C9EEAC0}"/>
              </a:ext>
            </a:extLst>
          </p:cNvPr>
          <p:cNvSpPr>
            <a:spLocks noGrp="1"/>
          </p:cNvSpPr>
          <p:nvPr>
            <p:ph type="dt" sz="half" idx="10"/>
          </p:nvPr>
        </p:nvSpPr>
        <p:spPr/>
        <p:txBody>
          <a:bodyPr/>
          <a:lstStyle/>
          <a:p>
            <a:fld id="{E77C24D3-829D-4F40-9077-75A9A4CE25C4}" type="datetimeFigureOut">
              <a:rPr lang="it-IT" smtClean="0"/>
              <a:t>08/10/2025</a:t>
            </a:fld>
            <a:endParaRPr lang="it-IT"/>
          </a:p>
        </p:txBody>
      </p:sp>
      <p:sp>
        <p:nvSpPr>
          <p:cNvPr id="6" name="Segnaposto piè di pagina 5">
            <a:extLst>
              <a:ext uri="{FF2B5EF4-FFF2-40B4-BE49-F238E27FC236}">
                <a16:creationId xmlns:a16="http://schemas.microsoft.com/office/drawing/2014/main" id="{8A98BAFE-AD91-D04D-B58E-FF15F1BD135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2CF078D-F74F-5761-D0C4-4A4EE4D7CE36}"/>
              </a:ext>
            </a:extLst>
          </p:cNvPr>
          <p:cNvSpPr>
            <a:spLocks noGrp="1"/>
          </p:cNvSpPr>
          <p:nvPr>
            <p:ph type="sldNum" sz="quarter" idx="12"/>
          </p:nvPr>
        </p:nvSpPr>
        <p:spPr/>
        <p:txBody>
          <a:bodyPr/>
          <a:lstStyle/>
          <a:p>
            <a:fld id="{80FED623-9581-4213-99D9-A085A4F4A8F1}" type="slidenum">
              <a:rPr lang="it-IT" smtClean="0"/>
              <a:t>‹N›</a:t>
            </a:fld>
            <a:endParaRPr lang="it-IT"/>
          </a:p>
        </p:txBody>
      </p:sp>
    </p:spTree>
    <p:extLst>
      <p:ext uri="{BB962C8B-B14F-4D97-AF65-F5344CB8AC3E}">
        <p14:creationId xmlns:p14="http://schemas.microsoft.com/office/powerpoint/2010/main" val="2053538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5CFC64-654B-3852-C6CF-54D6B8774F2E}"/>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B6112B2-1FB9-25AC-354A-CE8D586ECB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0D1F51ED-D27A-9DF2-EB4E-572348F484D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A149C57-4A34-8BF9-F4D1-58E035C969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6EAD163D-DCF0-40C6-5C19-5D47F105F69E}"/>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2B4786C-3E2C-B53D-2214-7602DAA3EC90}"/>
              </a:ext>
            </a:extLst>
          </p:cNvPr>
          <p:cNvSpPr>
            <a:spLocks noGrp="1"/>
          </p:cNvSpPr>
          <p:nvPr>
            <p:ph type="dt" sz="half" idx="10"/>
          </p:nvPr>
        </p:nvSpPr>
        <p:spPr/>
        <p:txBody>
          <a:bodyPr/>
          <a:lstStyle/>
          <a:p>
            <a:fld id="{E77C24D3-829D-4F40-9077-75A9A4CE25C4}" type="datetimeFigureOut">
              <a:rPr lang="it-IT" smtClean="0"/>
              <a:t>08/10/2025</a:t>
            </a:fld>
            <a:endParaRPr lang="it-IT"/>
          </a:p>
        </p:txBody>
      </p:sp>
      <p:sp>
        <p:nvSpPr>
          <p:cNvPr id="8" name="Segnaposto piè di pagina 7">
            <a:extLst>
              <a:ext uri="{FF2B5EF4-FFF2-40B4-BE49-F238E27FC236}">
                <a16:creationId xmlns:a16="http://schemas.microsoft.com/office/drawing/2014/main" id="{5FEB52B9-7D91-7CA3-52FE-DFE23FB6D8AC}"/>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EF310C4-0D5D-5754-C196-3F9D898C5240}"/>
              </a:ext>
            </a:extLst>
          </p:cNvPr>
          <p:cNvSpPr>
            <a:spLocks noGrp="1"/>
          </p:cNvSpPr>
          <p:nvPr>
            <p:ph type="sldNum" sz="quarter" idx="12"/>
          </p:nvPr>
        </p:nvSpPr>
        <p:spPr/>
        <p:txBody>
          <a:bodyPr/>
          <a:lstStyle/>
          <a:p>
            <a:fld id="{80FED623-9581-4213-99D9-A085A4F4A8F1}" type="slidenum">
              <a:rPr lang="it-IT" smtClean="0"/>
              <a:t>‹N›</a:t>
            </a:fld>
            <a:endParaRPr lang="it-IT"/>
          </a:p>
        </p:txBody>
      </p:sp>
    </p:spTree>
    <p:extLst>
      <p:ext uri="{BB962C8B-B14F-4D97-AF65-F5344CB8AC3E}">
        <p14:creationId xmlns:p14="http://schemas.microsoft.com/office/powerpoint/2010/main" val="3328962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23964A-F873-7A1B-7853-6593EF5D50E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BE660A87-D65E-1834-DE83-C6C4E7E0E5C8}"/>
              </a:ext>
            </a:extLst>
          </p:cNvPr>
          <p:cNvSpPr>
            <a:spLocks noGrp="1"/>
          </p:cNvSpPr>
          <p:nvPr>
            <p:ph type="dt" sz="half" idx="10"/>
          </p:nvPr>
        </p:nvSpPr>
        <p:spPr/>
        <p:txBody>
          <a:bodyPr/>
          <a:lstStyle/>
          <a:p>
            <a:fld id="{E77C24D3-829D-4F40-9077-75A9A4CE25C4}" type="datetimeFigureOut">
              <a:rPr lang="it-IT" smtClean="0"/>
              <a:t>08/10/2025</a:t>
            </a:fld>
            <a:endParaRPr lang="it-IT"/>
          </a:p>
        </p:txBody>
      </p:sp>
      <p:sp>
        <p:nvSpPr>
          <p:cNvPr id="4" name="Segnaposto piè di pagina 3">
            <a:extLst>
              <a:ext uri="{FF2B5EF4-FFF2-40B4-BE49-F238E27FC236}">
                <a16:creationId xmlns:a16="http://schemas.microsoft.com/office/drawing/2014/main" id="{5740AEB3-988C-6AE9-07F7-7E0943725A09}"/>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10666004-6925-0547-3E70-AFEBC99023E5}"/>
              </a:ext>
            </a:extLst>
          </p:cNvPr>
          <p:cNvSpPr>
            <a:spLocks noGrp="1"/>
          </p:cNvSpPr>
          <p:nvPr>
            <p:ph type="sldNum" sz="quarter" idx="12"/>
          </p:nvPr>
        </p:nvSpPr>
        <p:spPr/>
        <p:txBody>
          <a:bodyPr/>
          <a:lstStyle/>
          <a:p>
            <a:fld id="{80FED623-9581-4213-99D9-A085A4F4A8F1}" type="slidenum">
              <a:rPr lang="it-IT" smtClean="0"/>
              <a:t>‹N›</a:t>
            </a:fld>
            <a:endParaRPr lang="it-IT"/>
          </a:p>
        </p:txBody>
      </p:sp>
    </p:spTree>
    <p:extLst>
      <p:ext uri="{BB962C8B-B14F-4D97-AF65-F5344CB8AC3E}">
        <p14:creationId xmlns:p14="http://schemas.microsoft.com/office/powerpoint/2010/main" val="46807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0252372-033D-121A-18C5-B8C15F2A4DB3}"/>
              </a:ext>
            </a:extLst>
          </p:cNvPr>
          <p:cNvSpPr>
            <a:spLocks noGrp="1"/>
          </p:cNvSpPr>
          <p:nvPr>
            <p:ph type="dt" sz="half" idx="10"/>
          </p:nvPr>
        </p:nvSpPr>
        <p:spPr/>
        <p:txBody>
          <a:bodyPr/>
          <a:lstStyle/>
          <a:p>
            <a:fld id="{E77C24D3-829D-4F40-9077-75A9A4CE25C4}" type="datetimeFigureOut">
              <a:rPr lang="it-IT" smtClean="0"/>
              <a:t>08/10/2025</a:t>
            </a:fld>
            <a:endParaRPr lang="it-IT"/>
          </a:p>
        </p:txBody>
      </p:sp>
      <p:sp>
        <p:nvSpPr>
          <p:cNvPr id="3" name="Segnaposto piè di pagina 2">
            <a:extLst>
              <a:ext uri="{FF2B5EF4-FFF2-40B4-BE49-F238E27FC236}">
                <a16:creationId xmlns:a16="http://schemas.microsoft.com/office/drawing/2014/main" id="{EDE7884F-D99A-F3F1-B110-86ABD601DE36}"/>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F3497796-55B0-6E5B-8B00-FDEAE53FA182}"/>
              </a:ext>
            </a:extLst>
          </p:cNvPr>
          <p:cNvSpPr>
            <a:spLocks noGrp="1"/>
          </p:cNvSpPr>
          <p:nvPr>
            <p:ph type="sldNum" sz="quarter" idx="12"/>
          </p:nvPr>
        </p:nvSpPr>
        <p:spPr/>
        <p:txBody>
          <a:bodyPr/>
          <a:lstStyle/>
          <a:p>
            <a:fld id="{80FED623-9581-4213-99D9-A085A4F4A8F1}" type="slidenum">
              <a:rPr lang="it-IT" smtClean="0"/>
              <a:t>‹N›</a:t>
            </a:fld>
            <a:endParaRPr lang="it-IT"/>
          </a:p>
        </p:txBody>
      </p:sp>
    </p:spTree>
    <p:extLst>
      <p:ext uri="{BB962C8B-B14F-4D97-AF65-F5344CB8AC3E}">
        <p14:creationId xmlns:p14="http://schemas.microsoft.com/office/powerpoint/2010/main" val="3156319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DAC077-38C3-6A54-E7D8-E2AA1DFFB45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D3C6CD9-03EF-6129-EC05-66BB227337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A94FDE1-C903-6521-27E3-97BB6591C5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EE61043-A109-8711-1722-1D4104100372}"/>
              </a:ext>
            </a:extLst>
          </p:cNvPr>
          <p:cNvSpPr>
            <a:spLocks noGrp="1"/>
          </p:cNvSpPr>
          <p:nvPr>
            <p:ph type="dt" sz="half" idx="10"/>
          </p:nvPr>
        </p:nvSpPr>
        <p:spPr/>
        <p:txBody>
          <a:bodyPr/>
          <a:lstStyle/>
          <a:p>
            <a:fld id="{E77C24D3-829D-4F40-9077-75A9A4CE25C4}" type="datetimeFigureOut">
              <a:rPr lang="it-IT" smtClean="0"/>
              <a:t>08/10/2025</a:t>
            </a:fld>
            <a:endParaRPr lang="it-IT"/>
          </a:p>
        </p:txBody>
      </p:sp>
      <p:sp>
        <p:nvSpPr>
          <p:cNvPr id="6" name="Segnaposto piè di pagina 5">
            <a:extLst>
              <a:ext uri="{FF2B5EF4-FFF2-40B4-BE49-F238E27FC236}">
                <a16:creationId xmlns:a16="http://schemas.microsoft.com/office/drawing/2014/main" id="{C7A4EED2-4D7A-A7FD-BB6F-82D5FF2CB36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82C068C-B847-FB40-C13A-0083B6479FB2}"/>
              </a:ext>
            </a:extLst>
          </p:cNvPr>
          <p:cNvSpPr>
            <a:spLocks noGrp="1"/>
          </p:cNvSpPr>
          <p:nvPr>
            <p:ph type="sldNum" sz="quarter" idx="12"/>
          </p:nvPr>
        </p:nvSpPr>
        <p:spPr/>
        <p:txBody>
          <a:bodyPr/>
          <a:lstStyle/>
          <a:p>
            <a:fld id="{80FED623-9581-4213-99D9-A085A4F4A8F1}" type="slidenum">
              <a:rPr lang="it-IT" smtClean="0"/>
              <a:t>‹N›</a:t>
            </a:fld>
            <a:endParaRPr lang="it-IT"/>
          </a:p>
        </p:txBody>
      </p:sp>
    </p:spTree>
    <p:extLst>
      <p:ext uri="{BB962C8B-B14F-4D97-AF65-F5344CB8AC3E}">
        <p14:creationId xmlns:p14="http://schemas.microsoft.com/office/powerpoint/2010/main" val="593154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630B76-9F91-DAD7-A0D4-B468965A670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4E4DE39-F38C-BAD5-4B75-414D473A64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1281830F-D2D3-00D4-2615-D77CCABC55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D8A62E0-35B1-34C3-8ADB-F21596DBED34}"/>
              </a:ext>
            </a:extLst>
          </p:cNvPr>
          <p:cNvSpPr>
            <a:spLocks noGrp="1"/>
          </p:cNvSpPr>
          <p:nvPr>
            <p:ph type="dt" sz="half" idx="10"/>
          </p:nvPr>
        </p:nvSpPr>
        <p:spPr/>
        <p:txBody>
          <a:bodyPr/>
          <a:lstStyle/>
          <a:p>
            <a:fld id="{E77C24D3-829D-4F40-9077-75A9A4CE25C4}" type="datetimeFigureOut">
              <a:rPr lang="it-IT" smtClean="0"/>
              <a:t>08/10/2025</a:t>
            </a:fld>
            <a:endParaRPr lang="it-IT"/>
          </a:p>
        </p:txBody>
      </p:sp>
      <p:sp>
        <p:nvSpPr>
          <p:cNvPr id="6" name="Segnaposto piè di pagina 5">
            <a:extLst>
              <a:ext uri="{FF2B5EF4-FFF2-40B4-BE49-F238E27FC236}">
                <a16:creationId xmlns:a16="http://schemas.microsoft.com/office/drawing/2014/main" id="{03022CBE-298B-B112-BE91-CD2C211983A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AEEE8CE-9BCE-EB74-1B49-C17CFE43EEA9}"/>
              </a:ext>
            </a:extLst>
          </p:cNvPr>
          <p:cNvSpPr>
            <a:spLocks noGrp="1"/>
          </p:cNvSpPr>
          <p:nvPr>
            <p:ph type="sldNum" sz="quarter" idx="12"/>
          </p:nvPr>
        </p:nvSpPr>
        <p:spPr/>
        <p:txBody>
          <a:bodyPr/>
          <a:lstStyle/>
          <a:p>
            <a:fld id="{80FED623-9581-4213-99D9-A085A4F4A8F1}" type="slidenum">
              <a:rPr lang="it-IT" smtClean="0"/>
              <a:t>‹N›</a:t>
            </a:fld>
            <a:endParaRPr lang="it-IT"/>
          </a:p>
        </p:txBody>
      </p:sp>
    </p:spTree>
    <p:extLst>
      <p:ext uri="{BB962C8B-B14F-4D97-AF65-F5344CB8AC3E}">
        <p14:creationId xmlns:p14="http://schemas.microsoft.com/office/powerpoint/2010/main" val="49229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2C0DB9D-D269-7F2D-234D-7135430DFD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BC95D50-4AA5-B00D-71FE-D0596E45A8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EBA41DD-0BDB-6B00-8250-76AA99658D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77C24D3-829D-4F40-9077-75A9A4CE25C4}" type="datetimeFigureOut">
              <a:rPr lang="it-IT" smtClean="0"/>
              <a:t>08/10/2025</a:t>
            </a:fld>
            <a:endParaRPr lang="it-IT"/>
          </a:p>
        </p:txBody>
      </p:sp>
      <p:sp>
        <p:nvSpPr>
          <p:cNvPr id="5" name="Segnaposto piè di pagina 4">
            <a:extLst>
              <a:ext uri="{FF2B5EF4-FFF2-40B4-BE49-F238E27FC236}">
                <a16:creationId xmlns:a16="http://schemas.microsoft.com/office/drawing/2014/main" id="{D2A8105C-B6D8-E012-F72C-C62EEBB59E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EF7EA3E0-CF7B-E9A8-4694-6EADA9F58E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0FED623-9581-4213-99D9-A085A4F4A8F1}" type="slidenum">
              <a:rPr lang="it-IT" smtClean="0"/>
              <a:t>‹N›</a:t>
            </a:fld>
            <a:endParaRPr lang="it-IT"/>
          </a:p>
        </p:txBody>
      </p:sp>
    </p:spTree>
    <p:extLst>
      <p:ext uri="{BB962C8B-B14F-4D97-AF65-F5344CB8AC3E}">
        <p14:creationId xmlns:p14="http://schemas.microsoft.com/office/powerpoint/2010/main" val="93380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E62899-7D8E-265E-DA07-DB8DDBC2A598}"/>
              </a:ext>
            </a:extLst>
          </p:cNvPr>
          <p:cNvSpPr>
            <a:spLocks noGrp="1"/>
          </p:cNvSpPr>
          <p:nvPr>
            <p:ph type="ctrTitle"/>
          </p:nvPr>
        </p:nvSpPr>
        <p:spPr/>
        <p:txBody>
          <a:bodyPr/>
          <a:lstStyle/>
          <a:p>
            <a:r>
              <a:rPr lang="it-IT" dirty="0"/>
              <a:t>FARMACI PER DIMAGRIRE</a:t>
            </a:r>
          </a:p>
        </p:txBody>
      </p:sp>
      <p:sp>
        <p:nvSpPr>
          <p:cNvPr id="3" name="Sottotitolo 2">
            <a:extLst>
              <a:ext uri="{FF2B5EF4-FFF2-40B4-BE49-F238E27FC236}">
                <a16:creationId xmlns:a16="http://schemas.microsoft.com/office/drawing/2014/main" id="{F1BE40FF-27C1-0D2A-53D6-4170F0B3F86C}"/>
              </a:ext>
            </a:extLst>
          </p:cNvPr>
          <p:cNvSpPr>
            <a:spLocks noGrp="1"/>
          </p:cNvSpPr>
          <p:nvPr>
            <p:ph type="subTitle" idx="1"/>
          </p:nvPr>
        </p:nvSpPr>
        <p:spPr/>
        <p:txBody>
          <a:bodyPr/>
          <a:lstStyle/>
          <a:p>
            <a:r>
              <a:rPr lang="it-IT" dirty="0"/>
              <a:t>Francesco Rovetto</a:t>
            </a:r>
          </a:p>
        </p:txBody>
      </p:sp>
    </p:spTree>
    <p:extLst>
      <p:ext uri="{BB962C8B-B14F-4D97-AF65-F5344CB8AC3E}">
        <p14:creationId xmlns:p14="http://schemas.microsoft.com/office/powerpoint/2010/main" val="3825074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195A30-D705-AAFA-5C17-7A3123EB383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1978286-4B3D-0C3B-29B7-CE3D52DE98EC}"/>
              </a:ext>
            </a:extLst>
          </p:cNvPr>
          <p:cNvSpPr>
            <a:spLocks noGrp="1"/>
          </p:cNvSpPr>
          <p:nvPr>
            <p:ph idx="1"/>
          </p:nvPr>
        </p:nvSpPr>
        <p:spPr/>
        <p:txBody>
          <a:bodyPr/>
          <a:lstStyle/>
          <a:p>
            <a:r>
              <a:rPr lang="it-IT" dirty="0"/>
              <a:t>Viene somministrato con iniezione per via sottocutanea una volta alla settimana inizialmente a dosi crescenti</a:t>
            </a:r>
          </a:p>
          <a:p>
            <a:r>
              <a:rPr lang="it-IT" dirty="0"/>
              <a:t>È molto costoso (circa 300 euro per un mese di terapia) è concesso solo su ricetta non ripetibile emessa da uno specialista</a:t>
            </a:r>
          </a:p>
          <a:p>
            <a:r>
              <a:rPr lang="it-IT" dirty="0"/>
              <a:t>Oltre ai sintomi legati alla nausea e diarrea in alcuni casi può raramente indurre pancreatite o calcoli alla cistifellea</a:t>
            </a:r>
          </a:p>
        </p:txBody>
      </p:sp>
    </p:spTree>
    <p:extLst>
      <p:ext uri="{BB962C8B-B14F-4D97-AF65-F5344CB8AC3E}">
        <p14:creationId xmlns:p14="http://schemas.microsoft.com/office/powerpoint/2010/main" val="1464674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8B40F8-16FC-E40B-B53D-3A7B6BBC8398}"/>
              </a:ext>
            </a:extLst>
          </p:cNvPr>
          <p:cNvSpPr>
            <a:spLocks noGrp="1"/>
          </p:cNvSpPr>
          <p:nvPr>
            <p:ph type="title"/>
          </p:nvPr>
        </p:nvSpPr>
        <p:spPr/>
        <p:txBody>
          <a:bodyPr>
            <a:normAutofit/>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Efficacia nel dimagrimento:</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C1A59B9-544C-9E32-263A-0619446662B3}"/>
              </a:ext>
            </a:extLst>
          </p:cNvPr>
          <p:cNvSpPr>
            <a:spLocks noGrp="1"/>
          </p:cNvSpPr>
          <p:nvPr>
            <p:ph idx="1"/>
          </p:nvPr>
        </p:nvSpPr>
        <p:spPr/>
        <p:txBody>
          <a:bodyPr>
            <a:normAutofit fontScale="92500" lnSpcReduction="10000"/>
          </a:bodyPr>
          <a:lstStyle/>
          <a:p>
            <a:pPr marL="0" indent="0" algn="just">
              <a:lnSpc>
                <a:spcPct val="115000"/>
              </a:lnSpc>
              <a:buNone/>
            </a:pP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Studi clinici hanno dimostrato che </a:t>
            </a: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può portare a una significativa perdita di peso in persone con o senza diabete di tipo 2, in particolare quando combinato con una dieta ipocalorica ed esercizio fisico. Alcuni studi hanno riportato una perdita di peso media che va dal 5% al 15% del peso corporeo iniziale nel corso di alcuni mesi di trattamento.</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8605834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DF2364-DD9E-2157-2879-FA2570C98A00}"/>
              </a:ext>
            </a:extLst>
          </p:cNvPr>
          <p:cNvSpPr>
            <a:spLocks noGrp="1"/>
          </p:cNvSpPr>
          <p:nvPr>
            <p:ph type="title"/>
          </p:nvPr>
        </p:nvSpPr>
        <p:spPr/>
        <p:txBody>
          <a:bodyPr>
            <a:normAutofit/>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Aspetti psicologici: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CD424B8-DC63-4B8F-C5FD-D195A8497FDB}"/>
              </a:ext>
            </a:extLst>
          </p:cNvPr>
          <p:cNvSpPr>
            <a:spLocks noGrp="1"/>
          </p:cNvSpPr>
          <p:nvPr>
            <p:ph idx="1"/>
          </p:nvPr>
        </p:nvSpPr>
        <p:spPr/>
        <p:txBody>
          <a:bodyPr>
            <a:normAutofit fontScale="70000" lnSpcReduction="20000"/>
          </a:bodyPr>
          <a:lstStyle/>
          <a:p>
            <a:pPr marL="0" indent="0" algn="just">
              <a:lnSpc>
                <a:spcPct val="115000"/>
              </a:lnSpc>
              <a:buNone/>
            </a:pP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I farmaci per la perdita di peso sono più efficaci quando utilizzati in combinazione con una dieta a basso contenuto calorico e un programma di esercizio fisico. Non dovrebbero essere visti come una “soluzione rapida” per il dimagrimento. Facilitano tale cambiamento ma non si sostituiscono al paziente. </a:t>
            </a:r>
          </a:p>
          <a:p>
            <a:pPr marL="0" indent="0" algn="just">
              <a:lnSpc>
                <a:spcPct val="115000"/>
              </a:lnSpc>
              <a:buNone/>
            </a:pP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Dal punto di vista psicologico, l’uso di </a:t>
            </a: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o di farmaci simili per il dimagrimento può avere un impatto significativo sulla percezione del proprio corpo e sull’autostima. Tuttavia, è importante non considerare il farmaco come una soluzione magica: cambiamenti duraturi richiedono anche un impegno verso abitudini alimentari sane e un miglioramento dello stile di vita, insieme a un supporto psicologico che può aiutare a gestire le dinamiche emotive legate al peso e alla dieta.</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84936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207906-80A6-D9CC-669B-E97D6B87E842}"/>
              </a:ext>
            </a:extLst>
          </p:cNvPr>
          <p:cNvSpPr>
            <a:spLocks noGrp="1"/>
          </p:cNvSpPr>
          <p:nvPr>
            <p:ph type="title"/>
          </p:nvPr>
        </p:nvSpPr>
        <p:spPr/>
        <p:txBody>
          <a:bodyPr/>
          <a:lstStyle/>
          <a:p>
            <a:r>
              <a:rPr lang="it-IT" dirty="0"/>
              <a:t>OBESITA’</a:t>
            </a:r>
          </a:p>
        </p:txBody>
      </p:sp>
      <p:sp>
        <p:nvSpPr>
          <p:cNvPr id="3" name="Segnaposto contenuto 2">
            <a:extLst>
              <a:ext uri="{FF2B5EF4-FFF2-40B4-BE49-F238E27FC236}">
                <a16:creationId xmlns:a16="http://schemas.microsoft.com/office/drawing/2014/main" id="{E5813D78-B55A-7D51-2B59-37AB2A22BA29}"/>
              </a:ext>
            </a:extLst>
          </p:cNvPr>
          <p:cNvSpPr>
            <a:spLocks noGrp="1"/>
          </p:cNvSpPr>
          <p:nvPr>
            <p:ph idx="1"/>
          </p:nvPr>
        </p:nvSpPr>
        <p:spPr/>
        <p:txBody>
          <a:bodyPr/>
          <a:lstStyle/>
          <a:p>
            <a:r>
              <a:rPr lang="it-IT" dirty="0"/>
              <a:t>Un aspetto da ricordare è che la obesità non viene considerata un disturbo psichico quanto piuttosto un disturbo organico e metabolico che però può avere grandi risvolti psicologici. Dall’ottobre 2025 l’Italia è una tra le prime nazioni che la ha riconosciuta come patologia.</a:t>
            </a:r>
          </a:p>
          <a:p>
            <a:r>
              <a:rPr lang="it-IT" dirty="0"/>
              <a:t>Un altro aspetto non secondario è che l’obeso ha una limitata capacità di percepire la sazietà ed anche la fame. Mangia perché il cibo è buono, perché è invitante, per noia, perché gli viene offerto ecc. farmaci che limitino la fame rischiano in questo caso di essere poco efficaci</a:t>
            </a:r>
          </a:p>
        </p:txBody>
      </p:sp>
    </p:spTree>
    <p:extLst>
      <p:ext uri="{BB962C8B-B14F-4D97-AF65-F5344CB8AC3E}">
        <p14:creationId xmlns:p14="http://schemas.microsoft.com/office/powerpoint/2010/main" val="1506741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F908A7-D531-7D13-8B2A-4D7A02A5EEEA}"/>
              </a:ext>
            </a:extLst>
          </p:cNvPr>
          <p:cNvSpPr>
            <a:spLocks noGrp="1"/>
          </p:cNvSpPr>
          <p:nvPr>
            <p:ph type="title"/>
          </p:nvPr>
        </p:nvSpPr>
        <p:spPr/>
        <p:txBody>
          <a:bodyPr/>
          <a:lstStyle/>
          <a:p>
            <a:r>
              <a:rPr lang="it-IT" dirty="0"/>
              <a:t>FARMACI PER DIMAGRIRE</a:t>
            </a:r>
          </a:p>
        </p:txBody>
      </p:sp>
      <p:sp>
        <p:nvSpPr>
          <p:cNvPr id="3" name="Segnaposto contenuto 2">
            <a:extLst>
              <a:ext uri="{FF2B5EF4-FFF2-40B4-BE49-F238E27FC236}">
                <a16:creationId xmlns:a16="http://schemas.microsoft.com/office/drawing/2014/main" id="{A427D749-3CF3-4512-3D41-658CD8A70D00}"/>
              </a:ext>
            </a:extLst>
          </p:cNvPr>
          <p:cNvSpPr>
            <a:spLocks noGrp="1"/>
          </p:cNvSpPr>
          <p:nvPr>
            <p:ph idx="1"/>
          </p:nvPr>
        </p:nvSpPr>
        <p:spPr/>
        <p:txBody>
          <a:bodyPr>
            <a:normAutofit/>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I farmaci per dimagrire, noti anche come farmaci antiobesità o farmaci per la perdita di peso, sono utilizzati per aiutare persone con problemi di peso a ridurre l’obesità o il sovrappeso in combinazione con una dieta e un programma di esercizio fisico. </a:t>
            </a:r>
          </a:p>
          <a:p>
            <a:r>
              <a:rPr lang="it-IT" kern="100" dirty="0">
                <a:latin typeface="Calibri" panose="020F0502020204030204" pitchFamily="34" charset="0"/>
                <a:ea typeface="Times New Roman" panose="02020603050405020304" pitchFamily="18" charset="0"/>
                <a:cs typeface="Times New Roman" panose="02020603050405020304" pitchFamily="18" charset="0"/>
              </a:rPr>
              <a:t>Possono ridurre l’appetito, aumentare il metabolismo, intervenire direttamente sul metabolismo e l’assorbimento degli zuccheri odei grassi. A volte si fa ricorso a psicofarmaci capaci di migliorare l’umore e ridurre l’appetito</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377777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5723E6-0FAE-E24D-86B5-EC1CD7DDB12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FFE9217-0B1D-8FF9-CD47-A60EC0D85B55}"/>
              </a:ext>
            </a:extLst>
          </p:cNvPr>
          <p:cNvSpPr>
            <a:spLocks noGrp="1"/>
          </p:cNvSpPr>
          <p:nvPr>
            <p:ph idx="1"/>
          </p:nvPr>
        </p:nvSpPr>
        <p:spPr/>
        <p:txBody>
          <a:bodyPr>
            <a:normAutofit/>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Questi farmaci sono generalmente prescritti a persone con un indice di massa corporea (BMI) superiore a un certo livello (es 30 ovvero obesità o 28 ovvero sovrappeso)  </a:t>
            </a:r>
          </a:p>
          <a:p>
            <a:r>
              <a:rPr lang="it-IT" dirty="0"/>
              <a:t>Oltre il 40 di BMI a volte si prende in considerazione la terapia bariatrica nelle sue diverse forme Per tali casi è prevista la supervisione di uno psicologo senza il cui assenso in genere la operazione non viene fatta. Un importante sostegno psicologico va assicurato al paziente anche a seguito degli interventi maggiori</a:t>
            </a:r>
          </a:p>
        </p:txBody>
      </p:sp>
    </p:spTree>
    <p:extLst>
      <p:ext uri="{BB962C8B-B14F-4D97-AF65-F5344CB8AC3E}">
        <p14:creationId xmlns:p14="http://schemas.microsoft.com/office/powerpoint/2010/main" val="2025818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D55BF9-DAE0-36CE-FEB6-5AB11CC199A0}"/>
              </a:ext>
            </a:extLst>
          </p:cNvPr>
          <p:cNvSpPr>
            <a:spLocks noGrp="1"/>
          </p:cNvSpPr>
          <p:nvPr>
            <p:ph type="title"/>
          </p:nvPr>
        </p:nvSpPr>
        <p:spPr/>
        <p:txBody>
          <a:bodyPr/>
          <a:lstStyle/>
          <a:p>
            <a:r>
              <a:rPr lang="it-IT" dirty="0"/>
              <a:t>Alcuni degli interventi di chirurgia bariatrica</a:t>
            </a:r>
          </a:p>
        </p:txBody>
      </p:sp>
      <p:sp>
        <p:nvSpPr>
          <p:cNvPr id="3" name="Segnaposto contenuto 2">
            <a:extLst>
              <a:ext uri="{FF2B5EF4-FFF2-40B4-BE49-F238E27FC236}">
                <a16:creationId xmlns:a16="http://schemas.microsoft.com/office/drawing/2014/main" id="{07B225D9-902D-9EBC-DA58-6E7FECC290DE}"/>
              </a:ext>
            </a:extLst>
          </p:cNvPr>
          <p:cNvSpPr>
            <a:spLocks noGrp="1"/>
          </p:cNvSpPr>
          <p:nvPr>
            <p:ph idx="1"/>
          </p:nvPr>
        </p:nvSpPr>
        <p:spPr/>
        <p:txBody>
          <a:bodyPr/>
          <a:lstStyle/>
          <a:p>
            <a:r>
              <a:rPr lang="it-IT" dirty="0"/>
              <a:t>1 Palloncino fa calare ma alla lunga è molto controproducente</a:t>
            </a:r>
          </a:p>
          <a:p>
            <a:r>
              <a:rPr lang="it-IT" dirty="0"/>
              <a:t>2 bendaggio gastrico, riversibile i risultati durano in un numero limitato di casi</a:t>
            </a:r>
          </a:p>
          <a:p>
            <a:r>
              <a:rPr lang="it-IT" dirty="0"/>
              <a:t>3 sleeve (taglia per lungo parte dello stomaco) rende più rapido il raggiungimento della sazietà</a:t>
            </a:r>
          </a:p>
          <a:p>
            <a:r>
              <a:rPr lang="it-IT" dirty="0"/>
              <a:t>4 Bypass gastro intestinale oltre a ridurre i volume dello stomaco  crea un forte malassorbimento, assicura cali di oltre 50 kg in un anno impone la assunzione di integratori e limiti alimentari permanenti o quasi. Prodotti dolci possono indurre dumping </a:t>
            </a:r>
            <a:r>
              <a:rPr lang="it-IT" dirty="0" err="1"/>
              <a:t>syndrome</a:t>
            </a:r>
            <a:r>
              <a:rPr lang="it-IT" dirty="0"/>
              <a:t> con senso di svenimento e grave malessere</a:t>
            </a:r>
          </a:p>
          <a:p>
            <a:endParaRPr lang="it-IT" dirty="0"/>
          </a:p>
        </p:txBody>
      </p:sp>
    </p:spTree>
    <p:extLst>
      <p:ext uri="{BB962C8B-B14F-4D97-AF65-F5344CB8AC3E}">
        <p14:creationId xmlns:p14="http://schemas.microsoft.com/office/powerpoint/2010/main" val="1984071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Farmaci tradizionali per dimagrire</a:t>
            </a:r>
            <a:br>
              <a:rPr lang="it-IT" dirty="0"/>
            </a:br>
            <a:endParaRPr lang="it-IT" dirty="0"/>
          </a:p>
        </p:txBody>
      </p:sp>
      <p:sp>
        <p:nvSpPr>
          <p:cNvPr id="3" name="Segnaposto contenuto 2"/>
          <p:cNvSpPr>
            <a:spLocks noGrp="1"/>
          </p:cNvSpPr>
          <p:nvPr>
            <p:ph idx="1"/>
          </p:nvPr>
        </p:nvSpPr>
        <p:spPr/>
        <p:txBody>
          <a:bodyPr>
            <a:normAutofit/>
          </a:bodyPr>
          <a:lstStyle/>
          <a:p>
            <a:pPr lvl="1"/>
            <a:r>
              <a:rPr lang="it-IT" dirty="0" err="1"/>
              <a:t>Fendimetrazina</a:t>
            </a:r>
            <a:r>
              <a:rPr lang="it-IT" dirty="0"/>
              <a:t>, </a:t>
            </a:r>
            <a:r>
              <a:rPr lang="it-IT" dirty="0" err="1"/>
              <a:t>reductil</a:t>
            </a:r>
            <a:r>
              <a:rPr lang="it-IT" dirty="0"/>
              <a:t>, sibutramina, </a:t>
            </a:r>
            <a:r>
              <a:rPr lang="it-IT" dirty="0" err="1"/>
              <a:t>plegine</a:t>
            </a:r>
            <a:r>
              <a:rPr lang="it-IT" dirty="0"/>
              <a:t>, amfetamine (tolti dal commercio per rischio di indurre dipendenza o crisi psicotiche)</a:t>
            </a:r>
          </a:p>
          <a:p>
            <a:pPr lvl="1"/>
            <a:r>
              <a:rPr lang="it-IT" dirty="0"/>
              <a:t>Xenical </a:t>
            </a:r>
            <a:r>
              <a:rPr lang="it-IT" dirty="0" err="1"/>
              <a:t>orlistat</a:t>
            </a:r>
            <a:r>
              <a:rPr lang="it-IT" dirty="0"/>
              <a:t> vedi oltre</a:t>
            </a:r>
          </a:p>
          <a:p>
            <a:pPr lvl="1"/>
            <a:r>
              <a:rPr lang="it-IT" dirty="0"/>
              <a:t>Ormoni tiroidei da evitare se non in casi di problemi endocrinologici</a:t>
            </a:r>
          </a:p>
          <a:p>
            <a:pPr lvl="1"/>
            <a:r>
              <a:rPr lang="it-IT" dirty="0"/>
              <a:t> antidepressivi (Fluoxetina es. Prozac, Bupropione es. </a:t>
            </a:r>
            <a:r>
              <a:rPr lang="it-IT" dirty="0" err="1"/>
              <a:t>Wellbutrin</a:t>
            </a:r>
            <a:r>
              <a:rPr lang="it-IT" dirty="0"/>
              <a:t> possono servire soprattutto nelle fasi iniziali di una dieta )</a:t>
            </a:r>
          </a:p>
          <a:p>
            <a:pPr lvl="1"/>
            <a:r>
              <a:rPr lang="it-IT" dirty="0" err="1"/>
              <a:t>Metformin</a:t>
            </a:r>
            <a:r>
              <a:rPr lang="it-IT" dirty="0"/>
              <a:t>  es </a:t>
            </a:r>
            <a:r>
              <a:rPr lang="it-IT" dirty="0" err="1"/>
              <a:t>Slowmet</a:t>
            </a:r>
            <a:r>
              <a:rPr lang="it-IT" dirty="0"/>
              <a:t> un antidiabetico dalla cui efficacia sono derivati nuovi e promettenti prodotti</a:t>
            </a:r>
          </a:p>
          <a:p>
            <a:pPr marL="457200" lvl="1" indent="0">
              <a:buNone/>
            </a:pPr>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1D63BE-4C52-FB6E-D6F8-6B677D07F143}"/>
              </a:ext>
            </a:extLst>
          </p:cNvPr>
          <p:cNvSpPr>
            <a:spLocks noGrp="1"/>
          </p:cNvSpPr>
          <p:nvPr>
            <p:ph type="title"/>
          </p:nvPr>
        </p:nvSpPr>
        <p:spPr/>
        <p:txBody>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Orlistat</a:t>
            </a:r>
            <a:r>
              <a:rPr lang="it-IT" kern="100" dirty="0">
                <a:latin typeface="Calibri" panose="020F0502020204030204" pitchFamily="34" charset="0"/>
                <a:ea typeface="Times New Roman" panose="02020603050405020304" pitchFamily="18" charset="0"/>
                <a:cs typeface="Times New Roman" panose="02020603050405020304" pitchFamily="18" charset="0"/>
              </a:rPr>
              <a:t> (Xenical)</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F662861-1701-3E6E-0A02-C9794F3569E6}"/>
              </a:ext>
            </a:extLst>
          </p:cNvPr>
          <p:cNvSpPr>
            <a:spLocks noGrp="1"/>
          </p:cNvSpPr>
          <p:nvPr>
            <p:ph idx="1"/>
          </p:nvPr>
        </p:nvSpPr>
        <p:spPr/>
        <p:txBody>
          <a:bodyPr>
            <a:normAutofit fontScale="92500" lnSpcReduction="20000"/>
          </a:bodyPr>
          <a:lstStyle/>
          <a:p>
            <a:pPr marL="0" indent="0">
              <a:buNone/>
            </a:pP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Meccanismo d’azione: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Orlistat</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agisce inibendo l’enzima lipasi, che è necessario per la digestione e l’assorbimento dei grassi. </a:t>
            </a:r>
            <a:r>
              <a:rPr lang="it-IT" kern="100" dirty="0">
                <a:latin typeface="Calibri" panose="020F0502020204030204" pitchFamily="34" charset="0"/>
                <a:ea typeface="Times New Roman" panose="02020603050405020304" pitchFamily="18" charset="0"/>
                <a:cs typeface="Times New Roman" panose="02020603050405020304" pitchFamily="18" charset="0"/>
              </a:rPr>
              <a:t>Ciò</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riduce l’assorbimento dei grassi introdotti con la dieta, che vengono eliminati nelle feci. Se si mangia del salame viene assorbita la parte proteica (bresaola), ma il grasso va tutto nel colon che così risulta ben lubrificato</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Effetti collaterali: col colon pieno di grassi oltre a gas e crampi, non  pochi pazienti si sono fatti la «cacca» addosso. </a:t>
            </a:r>
            <a:r>
              <a:rPr lang="it-IT" kern="100" dirty="0">
                <a:latin typeface="Calibri" panose="020F0502020204030204" pitchFamily="34" charset="0"/>
                <a:ea typeface="Times New Roman" panose="02020603050405020304" pitchFamily="18" charset="0"/>
                <a:cs typeface="Times New Roman" panose="02020603050405020304" pitchFamily="18" charset="0"/>
              </a:rPr>
              <a:t>I</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l bisogno di andare al gabinetto si presenta con urgenza. Probabilmente il paziente per evitare gli incidenti evita di mangiare prodotti ad alto contenuto di grassi e ciò aiuta a dimagrire. Si tratta di un prodotto piuttosto costoso venduto con ricetta ripetibile quindi non particolarmente specialistica</a:t>
            </a:r>
          </a:p>
          <a:p>
            <a:pPr marL="0" indent="0">
              <a:buNone/>
            </a:pP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it-IT" dirty="0"/>
          </a:p>
        </p:txBody>
      </p:sp>
    </p:spTree>
    <p:extLst>
      <p:ext uri="{BB962C8B-B14F-4D97-AF65-F5344CB8AC3E}">
        <p14:creationId xmlns:p14="http://schemas.microsoft.com/office/powerpoint/2010/main" val="3977198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B97A16-4652-E3E3-30DC-E26F5370E5E3}"/>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NUOVI PRODOTTI PER DIMAGRIRE</a:t>
            </a:r>
            <a:br>
              <a:rPr lang="it-IT" kern="100" dirty="0">
                <a:latin typeface="Calibri" panose="020F0502020204030204" pitchFamily="34" charset="0"/>
                <a:ea typeface="Times New Roman" panose="02020603050405020304" pitchFamily="18" charset="0"/>
                <a:cs typeface="Times New Roman" panose="02020603050405020304" pitchFamily="18" charset="0"/>
              </a:rPr>
            </a:br>
            <a:r>
              <a:rPr lang="it-IT" kern="100" dirty="0">
                <a:latin typeface="Calibri" panose="020F0502020204030204" pitchFamily="34" charset="0"/>
                <a:ea typeface="Times New Roman" panose="02020603050405020304" pitchFamily="18" charset="0"/>
                <a:cs typeface="Times New Roman" panose="02020603050405020304" pitchFamily="18" charset="0"/>
              </a:rPr>
              <a:t>Naltrexone/Bupropione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Mysimba</a:t>
            </a:r>
            <a:r>
              <a:rPr lang="it-IT" kern="100" dirty="0">
                <a:latin typeface="Calibri" panose="020F0502020204030204" pitchFamily="34" charset="0"/>
                <a:ea typeface="Times New Roman" panose="02020603050405020304" pitchFamily="18" charset="0"/>
                <a:cs typeface="Times New Roman" panose="02020603050405020304" pitchFamily="18" charset="0"/>
              </a:rPr>
              <a:t>)</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A2A0AD12-2A18-4EC8-D807-4593E1248E2D}"/>
              </a:ext>
            </a:extLst>
          </p:cNvPr>
          <p:cNvSpPr>
            <a:spLocks noGrp="1"/>
          </p:cNvSpPr>
          <p:nvPr>
            <p:ph idx="1"/>
          </p:nvPr>
        </p:nvSpPr>
        <p:spPr/>
        <p:txBody>
          <a:bodyPr>
            <a:normAutofit/>
          </a:bodyPr>
          <a:lstStyle/>
          <a:p>
            <a:pPr marL="0" indent="0">
              <a:buNone/>
            </a:pP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Meccanismo d’azione: Naltrexone è un antagonista degli oppioidi e bupropione è un antidepressivo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wellbutrin</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Combinati, agiscono riducendo l’appetito e la voglia (</a:t>
            </a:r>
            <a:r>
              <a:rPr lang="it-IT" sz="2800" kern="100" dirty="0" err="1">
                <a:effectLst/>
                <a:latin typeface="Calibri" panose="020F0502020204030204" pitchFamily="34" charset="0"/>
                <a:ea typeface="Times New Roman" panose="02020603050405020304" pitchFamily="18" charset="0"/>
                <a:cs typeface="Times New Roman" panose="02020603050405020304" pitchFamily="18" charset="0"/>
              </a:rPr>
              <a:t>craving</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di cibo.</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Indicazioni: Utilizzato per la perdita di peso in pazienti con obesità o sovrappeso, in combinazione con dieta ed esercizio fisico.</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	Effetti collaterali: Possono includere nausea, mal di testa, vertigini e aumento della pressione sanguigna.</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Il farmaco può essere concesso solo su ricetta di centro ospedaliero o di specialista cardiologo endocrinologo o specialista in scienza della alimentazione</a:t>
            </a:r>
          </a:p>
          <a:p>
            <a:endParaRPr lang="it-IT" dirty="0"/>
          </a:p>
        </p:txBody>
      </p:sp>
    </p:spTree>
    <p:extLst>
      <p:ext uri="{BB962C8B-B14F-4D97-AF65-F5344CB8AC3E}">
        <p14:creationId xmlns:p14="http://schemas.microsoft.com/office/powerpoint/2010/main" val="3495701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0BFE1F-087C-F218-7903-1BBE4080BABA}"/>
              </a:ext>
            </a:extLst>
          </p:cNvPr>
          <p:cNvSpPr>
            <a:spLocks noGrp="1"/>
          </p:cNvSpPr>
          <p:nvPr>
            <p:ph type="title"/>
          </p:nvPr>
        </p:nvSpPr>
        <p:spPr/>
        <p:txBody>
          <a:bodyPr/>
          <a:lstStyle/>
          <a:p>
            <a:r>
              <a:rPr lang="it-IT" dirty="0" err="1"/>
              <a:t>Semaglutide</a:t>
            </a:r>
            <a:r>
              <a:rPr lang="it-IT" dirty="0"/>
              <a:t> OZEMPIC </a:t>
            </a:r>
            <a:r>
              <a:rPr lang="it-IT" kern="100" dirty="0">
                <a:latin typeface="Calibri" panose="020F0502020204030204" pitchFamily="34" charset="0"/>
                <a:ea typeface="Times New Roman" panose="02020603050405020304" pitchFamily="18" charset="0"/>
                <a:cs typeface="Times New Roman" panose="02020603050405020304" pitchFamily="18" charset="0"/>
              </a:rPr>
              <a:t>. Liraglutide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Saxenda</a:t>
            </a:r>
            <a:r>
              <a:rPr lang="it-IT" kern="100" dirty="0">
                <a:latin typeface="Calibri" panose="020F0502020204030204" pitchFamily="34" charset="0"/>
                <a:ea typeface="Times New Roman" panose="02020603050405020304" pitchFamily="18" charset="0"/>
                <a:cs typeface="Times New Roman" panose="02020603050405020304" pitchFamily="18" charset="0"/>
              </a:rPr>
              <a:t>)</a:t>
            </a:r>
            <a:br>
              <a:rPr lang="it-IT" kern="100" dirty="0">
                <a:latin typeface="Calibri" panose="020F0502020204030204" pitchFamily="34" charset="0"/>
                <a:ea typeface="Times New Roman" panose="02020603050405020304" pitchFamily="18" charset="0"/>
                <a:cs typeface="Times New Roman" panose="02020603050405020304" pitchFamily="18" charset="0"/>
              </a:rPr>
            </a:br>
            <a:r>
              <a:rPr lang="it-IT" kern="100" dirty="0" err="1">
                <a:latin typeface="Calibri" panose="020F0502020204030204" pitchFamily="34" charset="0"/>
                <a:ea typeface="Times New Roman" panose="02020603050405020304" pitchFamily="18" charset="0"/>
                <a:cs typeface="Times New Roman" panose="02020603050405020304" pitchFamily="18" charset="0"/>
              </a:rPr>
              <a:t>Tirzepatide</a:t>
            </a:r>
            <a:r>
              <a:rPr lang="it-IT" kern="100" dirty="0">
                <a:latin typeface="Calibri" panose="020F0502020204030204" pitchFamily="34" charset="0"/>
                <a:ea typeface="Times New Roman" panose="02020603050405020304" pitchFamily="18" charset="0"/>
                <a:cs typeface="Times New Roman" panose="02020603050405020304" pitchFamily="18" charset="0"/>
              </a:rPr>
              <a:t>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Mounjaro</a:t>
            </a:r>
            <a:r>
              <a:rPr lang="it-IT" kern="100" dirty="0">
                <a:latin typeface="Calibri" panose="020F0502020204030204" pitchFamily="34" charset="0"/>
                <a:ea typeface="Times New Roman" panose="02020603050405020304" pitchFamily="18" charset="0"/>
                <a:cs typeface="Times New Roman" panose="02020603050405020304" pitchFamily="18" charset="0"/>
              </a:rPr>
              <a:t>) </a:t>
            </a:r>
            <a:endParaRPr lang="it-IT" dirty="0"/>
          </a:p>
        </p:txBody>
      </p:sp>
      <p:sp>
        <p:nvSpPr>
          <p:cNvPr id="3" name="Segnaposto contenuto 2">
            <a:extLst>
              <a:ext uri="{FF2B5EF4-FFF2-40B4-BE49-F238E27FC236}">
                <a16:creationId xmlns:a16="http://schemas.microsoft.com/office/drawing/2014/main" id="{8EBAAA54-15C2-39EC-B6B9-B436FF6C633E}"/>
              </a:ext>
            </a:extLst>
          </p:cNvPr>
          <p:cNvSpPr>
            <a:spLocks noGrp="1"/>
          </p:cNvSpPr>
          <p:nvPr>
            <p:ph idx="1"/>
          </p:nvPr>
        </p:nvSpPr>
        <p:spPr/>
        <p:txBody>
          <a:bodyPr>
            <a:normAutofit lnSpcReduction="10000"/>
          </a:bodyPr>
          <a:lstStyle/>
          <a:p>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semaglutide</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è un farmaco originariamente sviluppato per il trattamento del diabete di tipo 2, ma ha guadagnato attenzione anche per il suo potenziale nel favorire la perdita di peso. Il principio attivo, </a:t>
            </a: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semaglutide</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è un prodotto simile biologicamente al glucagone  . Questo porta a un miglior controllo della glicemia nei pazienti diabetici, ma il farmaco ha mostrato anche effetti sul senso di sazietà, riducendo l’appetito e l’assunzione di cibo. Rallenta lo svuotamento dello stomaco. Altri prodotti funzionano con lo stesso principio. Il </a:t>
            </a: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Mounjaro</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sembra leggermente più efficace</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45992181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708</TotalTime>
  <Words>1090</Words>
  <Application>Microsoft Office PowerPoint</Application>
  <PresentationFormat>Widescreen</PresentationFormat>
  <Paragraphs>45</Paragraphs>
  <Slides>12</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12</vt:i4>
      </vt:variant>
    </vt:vector>
  </HeadingPairs>
  <TitlesOfParts>
    <vt:vector size="18" baseType="lpstr">
      <vt:lpstr>Aptos</vt:lpstr>
      <vt:lpstr>Aptos Display</vt:lpstr>
      <vt:lpstr>Arial</vt:lpstr>
      <vt:lpstr>Calibri</vt:lpstr>
      <vt:lpstr>Times New Roman</vt:lpstr>
      <vt:lpstr>Tema di Office</vt:lpstr>
      <vt:lpstr>FARMACI PER DIMAGRIRE</vt:lpstr>
      <vt:lpstr>OBESITA’</vt:lpstr>
      <vt:lpstr>FARMACI PER DIMAGRIRE</vt:lpstr>
      <vt:lpstr>Presentazione standard di PowerPoint</vt:lpstr>
      <vt:lpstr>Alcuni degli interventi di chirurgia bariatrica</vt:lpstr>
      <vt:lpstr>Farmaci tradizionali per dimagrire </vt:lpstr>
      <vt:lpstr> Orlistat (Xenical) </vt:lpstr>
      <vt:lpstr>NUOVI PRODOTTI PER DIMAGRIRE Naltrexone/Bupropione (Mysimba) </vt:lpstr>
      <vt:lpstr>Semaglutide OZEMPIC . Liraglutide (Saxenda) Tirzepatide (Mounjaro) </vt:lpstr>
      <vt:lpstr>Presentazione standard di PowerPoint</vt:lpstr>
      <vt:lpstr>Efficacia nel dimagrimento: </vt:lpstr>
      <vt:lpstr>Aspetti psicologici: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FRANCESCO ROVETTO</dc:creator>
  <cp:lastModifiedBy>FRANCESCO ROVETTO</cp:lastModifiedBy>
  <cp:revision>6</cp:revision>
  <dcterms:created xsi:type="dcterms:W3CDTF">2024-10-13T08:17:23Z</dcterms:created>
  <dcterms:modified xsi:type="dcterms:W3CDTF">2025-10-08T09:29:02Z</dcterms:modified>
</cp:coreProperties>
</file>